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750" r:id="rId5"/>
    <p:sldMasterId id="2147483762" r:id="rId6"/>
    <p:sldMasterId id="2147483774" r:id="rId7"/>
    <p:sldMasterId id="2147483735" r:id="rId8"/>
  </p:sldMasterIdLst>
  <p:notesMasterIdLst>
    <p:notesMasterId r:id="rId24"/>
  </p:notesMasterIdLst>
  <p:handoutMasterIdLst>
    <p:handoutMasterId r:id="rId25"/>
  </p:handoutMasterIdLst>
  <p:sldIdLst>
    <p:sldId id="339" r:id="rId9"/>
    <p:sldId id="385" r:id="rId10"/>
    <p:sldId id="391" r:id="rId11"/>
    <p:sldId id="407" r:id="rId12"/>
    <p:sldId id="317" r:id="rId13"/>
    <p:sldId id="318" r:id="rId14"/>
    <p:sldId id="319" r:id="rId15"/>
    <p:sldId id="320" r:id="rId16"/>
    <p:sldId id="321" r:id="rId17"/>
    <p:sldId id="396" r:id="rId18"/>
    <p:sldId id="397" r:id="rId19"/>
    <p:sldId id="398" r:id="rId20"/>
    <p:sldId id="322" r:id="rId21"/>
    <p:sldId id="323" r:id="rId22"/>
    <p:sldId id="408" r:id="rId23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Pherson, Anne" initials="MA" lastIdx="1" clrIdx="0">
    <p:extLst>
      <p:ext uri="{19B8F6BF-5375-455C-9EA6-DF929625EA0E}">
        <p15:presenceInfo xmlns:p15="http://schemas.microsoft.com/office/powerpoint/2012/main" userId="S-1-5-21-155252513-1967951128-3498227145-247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1BF"/>
    <a:srgbClr val="092869"/>
    <a:srgbClr val="E4EBF1"/>
    <a:srgbClr val="FBE5D6"/>
    <a:srgbClr val="80B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9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52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ADA2C4-8BD7-58E3-BC44-FE2FD718DB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BC5CA0F-8463-6273-C70A-3DBB3B191C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EE89-28CD-BB4E-94C6-604252ADD8B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A0E95B-8EA8-D12D-4814-F8847BF31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AA5936-2B92-1DFA-D194-C2D78CD56C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852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A966-E5D9-5D4B-A26B-FC957149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29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E668-3422-4854-B30F-142C2DC023D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50815"/>
            <a:ext cx="5487041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378477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4626-7ADF-4BE7-81F2-A9EE6B7B2D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0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3" y="-350838"/>
            <a:ext cx="12814300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4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-485775"/>
            <a:ext cx="130556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7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2F146-8488-B215-E658-EF00010BB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64203C-F44C-E868-7F20-3E7C637F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0740F-106F-2526-5C6B-8AA73752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6D1961-1D71-E15D-7C0D-405A2879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A4ACF4-50FE-D17A-1109-50049296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35554-92FA-57BA-9914-EAC0A313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388EC-9C40-214E-0B68-CA394072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FB2C99-4C25-7EAD-8366-23DC8A7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D265E-639E-0671-4FDA-D80327A1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32300-0BB1-FC34-61FB-748608B5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9AE10-1A9E-ECAE-D69E-7255E0E6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69D010-6D92-E2F1-092E-59C05F533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0B5F7-E8F1-A58A-5F09-4130453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58B8A-C459-817A-C993-699ED97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85B7C-4FB9-FF6C-0BEF-2B70265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40D4C-3CC7-1365-6F52-B340813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3A30E-0A61-D4A8-7627-94890638A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001C24-DA47-FBE4-BEF8-A67A5DED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B5B185-C1C0-DE11-D61F-466202AF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10BD76-9A6F-70C0-8BE8-BD44218C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AFA2B4-0F8A-61FD-15D9-7FFC81BA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A9601-2B02-FA7E-24D9-BE442552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7ABAD-4731-D894-DC38-2708C380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469E72-3D02-4B7A-9A67-C3BA811A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2C97CD-0763-3579-5F88-C16922F2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B73CFC-CFCC-F402-7C42-88ED2B27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D62BA0-227E-FD02-CFFB-0659171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C10039-50FA-A4B9-89A1-18D27219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B49079-A573-4F23-0882-041BA54C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TY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F5C4E-604C-DA41-35E6-C5191EBC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A9FFA8-F573-B28B-E166-25CB3991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980B15-6EA0-D98A-F953-62132520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178023-FCE9-1182-342B-ECCC2FE1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7CE38-81D9-C6AB-E19D-D1FEC13E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41F51-1C55-FA36-9E95-253ED524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8BA482-8566-B1A4-B36E-E6898D6E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0F7723-8C51-CB98-15B2-FC02093E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2B499E-3CEF-A7F4-C553-AD60D148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5ED7E0-CC0C-A224-AB89-50D1178A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C6C73-BFDA-EA53-1A2B-ABD51A7A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70E345-DF99-4A46-21B5-18A78323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CBB898-32F3-179A-DE2E-6DF13C4A8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905AE8-90F7-8B5D-6194-D15FC6B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4C82B-EF0F-D15A-4F19-B1B9C51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208C57-105C-61F4-D897-24659BB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865A5-39C0-5384-5D97-86D7847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22EC33-768B-8066-26A5-5CFCE96F9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19F75-F1D8-F0DF-B92C-27047FC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02A4D-AC8F-4DFD-FEB0-E1B9ACDC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810C5-408E-177F-0479-01BC6300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27A5F7-4486-3BB9-7949-6F05C8FF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0BCA9E-3E5E-DB80-E01A-27383CF5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D0AD23-7B44-F7E0-5722-8D187F8F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DAE61-CFC4-D022-27B8-0909B58F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F4F23-2C57-651C-C0CB-590576F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2F146-8488-B215-E658-EF00010BB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64203C-F44C-E868-7F20-3E7C637F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0740F-106F-2526-5C6B-8AA73752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6D1961-1D71-E15D-7C0D-405A2879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A4ACF4-50FE-D17A-1109-50049296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35554-92FA-57BA-9914-EAC0A313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388EC-9C40-214E-0B68-CA394072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FB2C99-4C25-7EAD-8366-23DC8A7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D265E-639E-0671-4FDA-D80327A1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32300-0BB1-FC34-61FB-748608B5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9AE10-1A9E-ECAE-D69E-7255E0E6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69D010-6D92-E2F1-092E-59C05F533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0B5F7-E8F1-A58A-5F09-4130453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58B8A-C459-817A-C993-699ED97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85B7C-4FB9-FF6C-0BEF-2B70265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40D4C-3CC7-1365-6F52-B340813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3A30E-0A61-D4A8-7627-94890638A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001C24-DA47-FBE4-BEF8-A67A5DED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B5B185-C1C0-DE11-D61F-466202AF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10BD76-9A6F-70C0-8BE8-BD44218C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AFA2B4-0F8A-61FD-15D9-7FFC81BA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A9601-2B02-FA7E-24D9-BE442552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7ABAD-4731-D894-DC38-2708C380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469E72-3D02-4B7A-9A67-C3BA811A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2C97CD-0763-3579-5F88-C16922F2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B73CFC-CFCC-F402-7C42-88ED2B27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D62BA0-227E-FD02-CFFB-0659171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C10039-50FA-A4B9-89A1-18D27219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B49079-A573-4F23-0882-041BA54C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9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F5C4E-604C-DA41-35E6-C5191EBC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A9FFA8-F573-B28B-E166-25CB3991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980B15-6EA0-D98A-F953-62132520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178023-FCE9-1182-342B-ECCC2FE1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7CE38-81D9-C6AB-E19D-D1FEC13E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41F51-1C55-FA36-9E95-253ED524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8BA482-8566-B1A4-B36E-E6898D6E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0F7723-8C51-CB98-15B2-FC02093E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2B499E-3CEF-A7F4-C553-AD60D148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5ED7E0-CC0C-A224-AB89-50D1178A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C6C73-BFDA-EA53-1A2B-ABD51A7A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70E345-DF99-4A46-21B5-18A78323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CBB898-32F3-179A-DE2E-6DF13C4A8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905AE8-90F7-8B5D-6194-D15FC6B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4C82B-EF0F-D15A-4F19-B1B9C51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208C57-105C-61F4-D897-24659BB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865A5-39C0-5384-5D97-86D7847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22EC33-768B-8066-26A5-5CFCE96F9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19F75-F1D8-F0DF-B92C-27047FC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02A4D-AC8F-4DFD-FEB0-E1B9ACDC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810C5-408E-177F-0479-01BC6300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27A5F7-4486-3BB9-7949-6F05C8FF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0BCA9E-3E5E-DB80-E01A-27383CF5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D0AD23-7B44-F7E0-5722-8D187F8F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DAE61-CFC4-D022-27B8-0909B58F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F4F23-2C57-651C-C0CB-590576F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2F146-8488-B215-E658-EF00010BB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64203C-F44C-E868-7F20-3E7C637F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0740F-106F-2526-5C6B-8AA73752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6D1961-1D71-E15D-7C0D-405A2879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A4ACF4-50FE-D17A-1109-50049296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35554-92FA-57BA-9914-EAC0A313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388EC-9C40-214E-0B68-CA394072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FB2C99-4C25-7EAD-8366-23DC8A7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D265E-639E-0671-4FDA-D80327A1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32300-0BB1-FC34-61FB-748608B5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9AE10-1A9E-ECAE-D69E-7255E0E6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69D010-6D92-E2F1-092E-59C05F533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0B5F7-E8F1-A58A-5F09-41304530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58B8A-C459-817A-C993-699ED971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85B7C-4FB9-FF6C-0BEF-2B70265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40D4C-3CC7-1365-6F52-B340813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3A30E-0A61-D4A8-7627-94890638A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001C24-DA47-FBE4-BEF8-A67A5DED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B5B185-C1C0-DE11-D61F-466202AF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10BD76-9A6F-70C0-8BE8-BD44218C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AFA2B4-0F8A-61FD-15D9-7FFC81BA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A9601-2B02-FA7E-24D9-BE442552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7ABAD-4731-D894-DC38-2708C380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469E72-3D02-4B7A-9A67-C3BA811AE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2C97CD-0763-3579-5F88-C16922F21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B73CFC-CFCC-F402-7C42-88ED2B278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D62BA0-227E-FD02-CFFB-06591715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C10039-50FA-A4B9-89A1-18D27219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B49079-A573-4F23-0882-041BA54C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F5C4E-604C-DA41-35E6-C5191EBC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A9FFA8-F573-B28B-E166-25CB3991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980B15-6EA0-D98A-F953-62132520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178023-FCE9-1182-342B-ECCC2FE1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66315E-30DA-920C-A4E4-9B258E1A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DC28FB-089C-7656-9166-6723762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70BF88-66DB-D715-60EC-DF5EFA4F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7CE38-81D9-C6AB-E19D-D1FEC13E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41F51-1C55-FA36-9E95-253ED524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8BA482-8566-B1A4-B36E-E6898D6E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0F7723-8C51-CB98-15B2-FC02093E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2B499E-3CEF-A7F4-C553-AD60D148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5ED7E0-CC0C-A224-AB89-50D1178A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C6C73-BFDA-EA53-1A2B-ABD51A7A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70E345-DF99-4A46-21B5-18A78323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CBB898-32F3-179A-DE2E-6DF13C4A8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905AE8-90F7-8B5D-6194-D15FC6B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64C82B-EF0F-D15A-4F19-B1B9C51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208C57-105C-61F4-D897-24659BB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865A5-39C0-5384-5D97-86D7847F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22EC33-768B-8066-26A5-5CFCE96F9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19F75-F1D8-F0DF-B92C-27047FC7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02A4D-AC8F-4DFD-FEB0-E1B9ACDC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810C5-408E-177F-0479-01BC6300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27A5F7-4486-3BB9-7949-6F05C8FF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0BCA9E-3E5E-DB80-E01A-27383CF5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D0AD23-7B44-F7E0-5722-8D187F8F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A3D42-2D2C-374F-9368-1558B1BEC02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DAE61-CFC4-D022-27B8-0909B58F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6F4F23-2C57-651C-C0CB-590576F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11EE1-B6AE-874E-BAFC-247B7D38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198FF736-2003-C669-A2FF-8643C64F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84" y="-134938"/>
            <a:ext cx="1243118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9E89349-0FD2-A29E-4CB2-1441B941A1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2BBFB39C-BFA7-DAE3-40FF-BAAE3C5AE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67" y="192089"/>
            <a:ext cx="215265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71FA0F46-8234-7D4D-DB07-82840432F9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6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596FC-7011-4096-B782-8C5250C8D3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32021FFD-4AD2-8691-77A8-98ACDFCB6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3600" y="-143999"/>
            <a:ext cx="5587200" cy="1512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rgbClr val="092869"/>
                </a:solidFill>
              </a:defRPr>
            </a:lvl1pPr>
          </a:lstStyle>
          <a:p>
            <a:pPr eaLnBrk="1" hangingPunct="1"/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altLang="en-US" sz="3600" dirty="0">
                <a:solidFill>
                  <a:schemeClr val="bg1"/>
                </a:solidFill>
                <a:latin typeface="Montserrat ExtraLight" pitchFamily="2" charset="77"/>
              </a:rPr>
              <a:t>Recruiting for Diversity</a:t>
            </a:r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endParaRPr lang="en-GB" altLang="en-US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73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633" y="-350838"/>
            <a:ext cx="12814300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69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-485775"/>
            <a:ext cx="13055600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1811866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192089"/>
            <a:ext cx="213571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67" y="4779963"/>
            <a:ext cx="490431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" y="4386301"/>
            <a:ext cx="9577633" cy="646331"/>
          </a:xfrm>
          <a:prstGeom prst="rect">
            <a:avLst/>
          </a:prstGeom>
          <a:solidFill>
            <a:srgbClr val="80BA27"/>
          </a:solidFill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0" y="5177083"/>
            <a:ext cx="6127892" cy="507831"/>
          </a:xfrm>
          <a:prstGeom prst="rect">
            <a:avLst/>
          </a:prstGeom>
          <a:solidFill>
            <a:srgbClr val="80BA27"/>
          </a:solidFill>
        </p:spPr>
        <p:txBody>
          <a:bodyPr wrap="none" lIns="54000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32021FFD-4AD2-8691-77A8-98ACDFCB6D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3600" y="-143999"/>
            <a:ext cx="5587200" cy="15120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rgbClr val="092869"/>
                </a:solidFill>
              </a:defRPr>
            </a:lvl1pPr>
          </a:lstStyle>
          <a:p>
            <a:pPr eaLnBrk="1" hangingPunct="1"/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altLang="en-US" sz="3600" dirty="0">
                <a:solidFill>
                  <a:schemeClr val="bg1"/>
                </a:solidFill>
                <a:latin typeface="Montserrat ExtraLight" pitchFamily="2" charset="77"/>
              </a:rPr>
              <a:t>Recruiting for Diversity</a:t>
            </a:r>
            <a: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3600" b="1" dirty="0">
                <a:solidFill>
                  <a:schemeClr val="bg1"/>
                </a:solidFill>
                <a:latin typeface="Montserrat" pitchFamily="2" charset="77"/>
              </a:rPr>
            </a:br>
            <a:endParaRPr lang="en-GB" altLang="en-US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40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596FC-7011-4096-B782-8C5250C8D3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48FB67-EF59-49FA-A8CE-0920508A75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7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9185DD2-6EE0-492A-84F4-B9E2F85CF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2.jp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xmlns="" id="{6FBCCE45-4712-9EA3-EE8F-0E03D794785A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rgbClr val="0391BF"/>
              </a:solidFill>
              <a:latin typeface="Montserrat" pitchFamily="2" charset="77"/>
            </a:endParaRPr>
          </a:p>
        </p:txBody>
      </p:sp>
      <p:pic>
        <p:nvPicPr>
          <p:cNvPr id="12" name="Picture 11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148A92AE-9267-43EA-0BA9-39AB75E9697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51" y="5716800"/>
            <a:ext cx="1098250" cy="78903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59206A1E-3D99-37CB-2300-897624BD9761}"/>
              </a:ext>
            </a:extLst>
          </p:cNvPr>
          <p:cNvSpPr/>
          <p:nvPr userDrawn="1"/>
        </p:nvSpPr>
        <p:spPr>
          <a:xfrm>
            <a:off x="499199" y="6436290"/>
            <a:ext cx="4396801" cy="230832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2AC386-E68C-31E2-0147-D78CEF4E9DE8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92869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18510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4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A9D6E318-9E01-676B-B65B-0638D70A922F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rgbClr val="0391BF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6D9589-2B12-0E79-5C25-D4D66FA9A832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25008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8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A9D6E318-9E01-676B-B65B-0638D70A922F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r>
              <a:rPr lang="en-GB" altLang="en-US" sz="2800" dirty="0">
                <a:solidFill>
                  <a:srgbClr val="0391BF"/>
                </a:solidFill>
                <a:latin typeface="Montserrat ExtraLight" pitchFamily="2" charset="77"/>
              </a:rPr>
              <a:t>Recruiting for Diversity</a:t>
            </a:r>
            <a: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rgbClr val="0391BF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rgbClr val="0391BF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6D9589-2B12-0E79-5C25-D4D66FA9A832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8921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A9D6E318-9E01-676B-B65B-0638D70A922F}"/>
              </a:ext>
            </a:extLst>
          </p:cNvPr>
          <p:cNvSpPr txBox="1">
            <a:spLocks/>
          </p:cNvSpPr>
          <p:nvPr userDrawn="1"/>
        </p:nvSpPr>
        <p:spPr>
          <a:xfrm>
            <a:off x="7012800" y="-7199"/>
            <a:ext cx="4953600" cy="116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GB" altLang="en-US" sz="2800" b="1" dirty="0">
                <a:solidFill>
                  <a:schemeClr val="bg1"/>
                </a:solidFill>
                <a:latin typeface="Montserrat" pitchFamily="2" charset="77"/>
              </a:rPr>
            </a:br>
            <a:endParaRPr lang="en-GB" altLang="en-US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6D9589-2B12-0E79-5C25-D4D66FA9A832}"/>
              </a:ext>
            </a:extLst>
          </p:cNvPr>
          <p:cNvSpPr txBox="1"/>
          <p:nvPr userDrawn="1"/>
        </p:nvSpPr>
        <p:spPr>
          <a:xfrm>
            <a:off x="510846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472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CCE5AB78-5C1F-47DA-7F21-9E86DDCA2213}"/>
              </a:ext>
            </a:extLst>
          </p:cNvPr>
          <p:cNvSpPr/>
          <p:nvPr userDrawn="1"/>
        </p:nvSpPr>
        <p:spPr>
          <a:xfrm>
            <a:off x="496778" y="6436290"/>
            <a:ext cx="4396801" cy="230832"/>
          </a:xfrm>
          <a:prstGeom prst="roundRect">
            <a:avLst/>
          </a:prstGeom>
          <a:solidFill>
            <a:srgbClr val="09286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AE0DD-E680-4D1E-E5DB-0AAEBCBEE335}"/>
              </a:ext>
            </a:extLst>
          </p:cNvPr>
          <p:cNvSpPr txBox="1"/>
          <p:nvPr userDrawn="1"/>
        </p:nvSpPr>
        <p:spPr>
          <a:xfrm>
            <a:off x="496778" y="6436290"/>
            <a:ext cx="501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Recruitment Services </a:t>
            </a:r>
            <a:r>
              <a:rPr lang="en-GB" sz="900" dirty="0">
                <a:solidFill>
                  <a:srgbClr val="00B0F0"/>
                </a:solidFill>
                <a:latin typeface="Montserrat" pitchFamily="2" charset="77"/>
                <a:cs typeface="Arial" panose="020B0604020202020204" pitchFamily="34" charset="0"/>
              </a:rPr>
              <a:t>- Human Resources &amp;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7570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5.png"/><Relationship Id="rId4" Type="http://schemas.openxmlformats.org/officeDocument/2006/relationships/hyperlink" Target="http://www.eess.nhs.scot/hm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119" y="240202"/>
            <a:ext cx="8498910" cy="46095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231731" y="106471"/>
            <a:ext cx="1180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dirty="0" smtClean="0">
                <a:solidFill>
                  <a:srgbClr val="0391BF"/>
                </a:solidFill>
                <a:latin typeface="Montserrat Light" pitchFamily="2" charset="77"/>
              </a:rPr>
              <a:t>People Management Training </a:t>
            </a:r>
          </a:p>
          <a:p>
            <a:r>
              <a:rPr lang="en-GB" altLang="en-US" sz="3200" dirty="0" smtClean="0">
                <a:solidFill>
                  <a:srgbClr val="0391BF"/>
                </a:solidFill>
                <a:latin typeface="Montserrat Light" pitchFamily="2" charset="77"/>
              </a:rPr>
              <a:t>Recruitment &amp; Selection Essentials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02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647" y="186257"/>
            <a:ext cx="1129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  <a:latin typeface="Montserrat ExtraLight"/>
              </a:rPr>
              <a:t>Conducting an Interview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66004"/>
              </p:ext>
            </p:extLst>
          </p:nvPr>
        </p:nvGraphicFramePr>
        <p:xfrm>
          <a:off x="617034" y="719665"/>
          <a:ext cx="10861288" cy="429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644"/>
                <a:gridCol w="5430644"/>
              </a:tblGrid>
              <a:tr h="4298383">
                <a:tc>
                  <a:txBody>
                    <a:bodyPr/>
                    <a:lstStyle/>
                    <a:p>
                      <a:pPr algn="just"/>
                      <a:endParaRPr lang="en-GB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27" y="1670588"/>
            <a:ext cx="3435527" cy="781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27" y="2588780"/>
            <a:ext cx="3435527" cy="781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566" y="3502123"/>
            <a:ext cx="3435527" cy="781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66" y="4420315"/>
            <a:ext cx="3435527" cy="781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5851" y="1201060"/>
            <a:ext cx="5723809" cy="286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127" y="555590"/>
            <a:ext cx="3435527" cy="9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Turn these closed questions into open questions to avoid yes/no answers……..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915" y="555513"/>
            <a:ext cx="2708002" cy="1590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12" y="1376272"/>
            <a:ext cx="2659218" cy="1749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030" y="1368838"/>
            <a:ext cx="4131585" cy="3476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760" y="3213369"/>
            <a:ext cx="3576973" cy="16322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1615" y="3118776"/>
            <a:ext cx="2645521" cy="19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You are an interview panel member 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How would you handle these questions which you are allocated to ask …….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502" y="2047213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256" y="3655539"/>
            <a:ext cx="2213597" cy="161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2421" y="3474982"/>
            <a:ext cx="2504270" cy="1822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438" y="1193555"/>
            <a:ext cx="2382525" cy="17073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139" y="1510351"/>
            <a:ext cx="2614197" cy="187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885600" y="813600"/>
            <a:ext cx="1074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5. Hiring – Making an Appointment</a:t>
            </a:r>
          </a:p>
          <a:p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When selecting your appointable candidate you should ensure that:</a:t>
            </a:r>
          </a:p>
          <a:p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All interview panel members have an equal say in the decision on who to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appoint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Scoring is collated at the end of the interview</a:t>
            </a: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Decisions are based on the information provided during the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There is no person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You are not basing decision on who can ‘Hit the Ground Running’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885600" y="813600"/>
            <a:ext cx="1074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6. Onboarding – Pre-Employment Checks</a:t>
            </a:r>
          </a:p>
          <a:p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What are the pre-employment checks that are carried out:</a:t>
            </a:r>
          </a:p>
          <a:p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Disclosure Scotland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Occupational Health Check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Right to Work </a:t>
            </a: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Check in the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Immigration Visa Compliance </a:t>
            </a: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Qualifications /Professional </a:t>
            </a: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Registration (if required)</a:t>
            </a:r>
          </a:p>
          <a:p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GB" b="1" i="1" dirty="0">
                <a:solidFill>
                  <a:srgbClr val="0391BF"/>
                </a:solidFill>
                <a:latin typeface="Montserrat" pitchFamily="2" charset="77"/>
                <a:cs typeface="Arial" panose="020B0604020202020204" pitchFamily="34" charset="0"/>
              </a:rPr>
              <a:t>How is an offer withdrawn due to failed pre-employment checks?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92EFA0-0FED-31EC-9CDD-97E19B6EAB48}"/>
              </a:ext>
            </a:extLst>
          </p:cNvPr>
          <p:cNvSpPr txBox="1"/>
          <p:nvPr/>
        </p:nvSpPr>
        <p:spPr>
          <a:xfrm>
            <a:off x="809652" y="542317"/>
            <a:ext cx="1074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Next steps</a:t>
            </a:r>
          </a:p>
          <a:p>
            <a:endParaRPr lang="en-GB" sz="20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Make sure you also complete: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Part 1 – Process, EDI, Bias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How to use Jobtrain - </a:t>
            </a:r>
            <a:r>
              <a:rPr lang="en-GB" sz="19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  <a:hlinkClick r:id="rId4"/>
              </a:rPr>
              <a:t>link</a:t>
            </a:r>
            <a:endParaRPr lang="en-GB" sz="1900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928800" y="820800"/>
            <a:ext cx="927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GB" altLang="en-US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completing this training, you will understand the best practice which should be used at every stage of the recruitment process</a:t>
            </a:r>
            <a:endParaRPr lang="en-GB" altLang="en-US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dirty="0" smtClean="0">
              <a:solidFill>
                <a:schemeClr val="accent5">
                  <a:lumMod val="50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  <a:latin typeface="Montserrat ExtraLight"/>
              </a:rPr>
              <a:t>Why good recruitment and selection practice is essential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The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recruitment process is often an applicant’s first experience of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NHS Greater Glasgow and Clyde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Recruiting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suitable candidates is a critical activity for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you as a line manager or supervisor 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Everyone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involved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in the  recruitment decisions  must ensure the process  followed is fair, legal ,open and transparent and is applied with consistency 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Importance of Fairness - Recruitment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is about getting the most suitable candidate into a role, however, it is not always clear what makes a candidate ‘suitable’, and there is potential for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bias or discrimination to occur or to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creep in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recruitment and selection decision making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That’s why its important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 - to make recruitment decisions which are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justifiable &amp; objective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that are clearly documented and in a Job Description and Person Specification and follow through to each stage in the recruitment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 ExtraLight"/>
              </a:rPr>
              <a:t>NHS Greater Glasgow and Clyde’s Recruitment and Selection Policy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7" y="326571"/>
            <a:ext cx="112947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  <a:latin typeface="Montserrat ExtraLight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GB" sz="4800" b="1" dirty="0" smtClean="0">
                <a:solidFill>
                  <a:srgbClr val="002060"/>
                </a:solidFill>
                <a:latin typeface="Montserrat ExtraLight"/>
                <a:cs typeface="Arial" panose="020B0604020202020204" pitchFamily="34" charset="0"/>
              </a:rPr>
              <a:t>Recruitment Process Stages</a:t>
            </a:r>
          </a:p>
          <a:p>
            <a:pPr algn="ctr"/>
            <a:r>
              <a:rPr lang="en-GB" sz="4800" b="1" dirty="0" smtClean="0">
                <a:solidFill>
                  <a:srgbClr val="002060"/>
                </a:solidFill>
                <a:latin typeface="Montserrat ExtraLight"/>
                <a:cs typeface="Arial" panose="020B0604020202020204" pitchFamily="34" charset="0"/>
              </a:rPr>
              <a:t>Best Practice </a:t>
            </a:r>
          </a:p>
          <a:p>
            <a:pPr algn="ctr"/>
            <a:r>
              <a:rPr lang="en-GB" sz="4800" b="1" dirty="0" smtClean="0">
                <a:solidFill>
                  <a:srgbClr val="002060"/>
                </a:solidFill>
                <a:latin typeface="Montserrat ExtraLight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</a:endParaRPr>
          </a:p>
          <a:p>
            <a:endParaRPr lang="en-GB" dirty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  <a:p>
            <a:pPr lvl="1"/>
            <a:endParaRPr lang="en-GB" dirty="0" smtClean="0">
              <a:solidFill>
                <a:schemeClr val="accent5">
                  <a:lumMod val="50000"/>
                </a:schemeClr>
              </a:solidFill>
              <a:latin typeface="Montserrat Extra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189185" y="292627"/>
            <a:ext cx="11125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NHS Greater Glasgow and Clyde’s Recruitment  Process Stages 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b="1" dirty="0">
              <a:solidFill>
                <a:srgbClr val="0391BF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EE1443-B7AE-503A-462C-7B14B732A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13" t="5684" r="11654" b="3290"/>
          <a:stretch/>
        </p:blipFill>
        <p:spPr>
          <a:xfrm>
            <a:off x="2437476" y="1368822"/>
            <a:ext cx="5971724" cy="361523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885600" y="813600"/>
            <a:ext cx="10742400" cy="475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Preparing – </a:t>
            </a:r>
            <a:r>
              <a:rPr lang="en-GB" b="1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Advert and Job </a:t>
            </a:r>
            <a:r>
              <a:rPr lang="en-GB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Description</a:t>
            </a:r>
          </a:p>
          <a:p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When creating your </a:t>
            </a:r>
            <a:r>
              <a:rPr lang="en-GB" i="1" dirty="0" smtClean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advert and job </a:t>
            </a:r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description you should ensure that you:</a:t>
            </a:r>
            <a: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</a:b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Fully c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omplete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your Vacancy Request Form (VRF)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Define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the vacancy and link this to the job description and person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spec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Avoid jargon – not everyone knows what the NHS acronyms means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Are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not focussing on NHS experience rather than demonstrated competency for the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Are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not focussing on professional and technical qualifications without considering </a:t>
            </a:r>
            <a:b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previous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Carefully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consider the number of essential criteria for each job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–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as the more you have the more you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exclude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Ensure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that you are not using gender defining language or over use of enthusiastic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Create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adverts and job descriptions that welcome applicants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Keep language in your adverts neutral – check that words and phrases that may reinforce</a:t>
            </a:r>
            <a:br>
              <a:rPr lang="en-GB" sz="1600" dirty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stereotypes are not used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This will ensure that you are not inadvertently attracting some demographic groups and deterring others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700" dirty="0">
              <a:solidFill>
                <a:srgbClr val="002060"/>
              </a:solidFill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2060"/>
              </a:solidFill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885600" y="813600"/>
            <a:ext cx="107424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2. Sourcing – Advertising your Vacancy</a:t>
            </a:r>
          </a:p>
          <a:p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When creating your advert you should </a:t>
            </a:r>
            <a:r>
              <a:rPr lang="en-GB" i="1" dirty="0" smtClean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note </a:t>
            </a:r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that you:</a:t>
            </a:r>
          </a:p>
          <a:p>
            <a:endParaRPr lang="en-GB" sz="17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All adverts within NHS Greater Glasgow and Clyde are advertised via Jobtrain once they have cleared redeployment.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If your post is held you will be contacted by the Transition Service regarding this and next steps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If not held then your post will be released to advert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These adverts will be posts on NHS Scotland’s Careers, Google Jobs, </a:t>
            </a:r>
            <a:r>
              <a:rPr lang="en-GB" dirty="0" err="1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Adzuna</a:t>
            </a: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dirty="0" err="1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MyJobsScotland</a:t>
            </a: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b="1" dirty="0" smtClean="0">
              <a:solidFill>
                <a:srgbClr val="002060"/>
              </a:solidFill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They will also be advertised on NHS Greater Glasgow and Clyde's Recruitment Pages on Facebook, X (formally Twitter) and LinkedIn.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Give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candidates sufficient time to apply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Ensure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your informal contact is accessible via phone and email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Advertise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Arial" panose="020B0604020202020204" pitchFamily="34" charset="0"/>
              </a:rPr>
              <a:t>flexible working arrangements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Gender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Bias Decoder – this link will be included in your session toolkit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885600" y="813600"/>
            <a:ext cx="10742400" cy="4447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3. Screening – Shortlisting</a:t>
            </a: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When shortlisting you should ensure that you:</a:t>
            </a:r>
          </a:p>
          <a:p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Are not filtering out good talent by focussing on qualifications only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Look beyond NHS experience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Are not time pressured when shortlisting as this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increases the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risk that you shortlist candidates based on stereotypes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Use </a:t>
            </a:r>
            <a:r>
              <a:rPr lang="en-GB" sz="1600" dirty="0" err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Jobtrain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 as this ensures anonymised shortlisting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Fully review any candidates who are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participating in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the Job Interview Guarantee Scheme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2060"/>
              </a:solidFill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2060"/>
              </a:solidFill>
              <a:latin typeface="Montserra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2EFA0-0FED-31EC-9CDD-97E19B6EAB48}"/>
              </a:ext>
            </a:extLst>
          </p:cNvPr>
          <p:cNvSpPr txBox="1"/>
          <p:nvPr/>
        </p:nvSpPr>
        <p:spPr>
          <a:xfrm>
            <a:off x="595668" y="107356"/>
            <a:ext cx="10742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4. Selection – Interviewing</a:t>
            </a:r>
          </a:p>
          <a:p>
            <a:r>
              <a:rPr lang="en-GB" i="1" dirty="0">
                <a:solidFill>
                  <a:srgbClr val="0391BF"/>
                </a:solidFill>
                <a:latin typeface="Montserrat Medium" pitchFamily="2" charset="77"/>
                <a:cs typeface="Arial" panose="020B0604020202020204" pitchFamily="34" charset="0"/>
              </a:rPr>
              <a:t>When interviewing you should ensure that:</a:t>
            </a:r>
          </a:p>
          <a:p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Candidates are given adequate time to prepare for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interview; especially if you are asking the candidate to prepare a presentation or be ready for an exercise as part of the interview process</a:t>
            </a: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You ensure that all panel member have access, and have reviewed, the application forms prior to interview</a:t>
            </a:r>
          </a:p>
          <a:p>
            <a:endParaRPr lang="en-GB" sz="1600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Ensure if required reasonable adjustments are put in place for interview</a:t>
            </a:r>
          </a:p>
          <a:p>
            <a:endParaRPr lang="en-GB" sz="1600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Ensure your interview room is welcoming and you have signage for the candidates from entering the hospital to finding the interview venue</a:t>
            </a:r>
          </a:p>
          <a:p>
            <a:endParaRPr lang="en-GB" sz="1600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If using MS Teams for interviews all panel members have access to a laptop/PC, with camera, and have checked the Wi-Fi before the interview date</a:t>
            </a: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You have a structured interview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questions</a:t>
            </a: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Questions asked and the candidate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responses and score are updated on your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interview 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paperwork</a:t>
            </a:r>
          </a:p>
          <a:p>
            <a:endParaRPr lang="en-GB" sz="1600" dirty="0" smtClean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Remember that what you record about a candidate they have a right </a:t>
            </a: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t</a:t>
            </a:r>
            <a:r>
              <a:rPr lang="en-GB" sz="1600" dirty="0" smtClean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o see</a:t>
            </a: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rPr>
              <a:t>You use a rating scale and carry out your scoring individually</a:t>
            </a:r>
          </a:p>
          <a:p>
            <a:endParaRPr lang="en-GB" sz="1600" dirty="0">
              <a:solidFill>
                <a:srgbClr val="002060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adb659-38e4-4ae2-b33b-2904495c01cf">
      <UserInfo>
        <DisplayName>Pay, Mathew</DisplayName>
        <AccountId>17</AccountId>
        <AccountType/>
      </UserInfo>
      <UserInfo>
        <DisplayName>Allen, Mark</DisplayName>
        <AccountId>54</AccountId>
        <AccountType/>
      </UserInfo>
      <UserInfo>
        <DisplayName>Martin, Pamela</DisplayName>
        <AccountId>40</AccountId>
        <AccountType/>
      </UserInfo>
      <UserInfo>
        <DisplayName>Hudson, Diana</DisplayName>
        <AccountId>55</AccountId>
        <AccountType/>
      </UserInfo>
      <UserInfo>
        <DisplayName>McKenzie, Kirstin</DisplayName>
        <AccountId>31</AccountId>
        <AccountType/>
      </UserInfo>
      <UserInfo>
        <DisplayName>Ferguson, Colleen</DisplayName>
        <AccountId>44</AccountId>
        <AccountType/>
      </UserInfo>
    </SharedWithUsers>
    <lcf76f155ced4ddcb4097134ff3c332f xmlns="8be27915-cd66-444a-936a-2ad4a0dd0bae">
      <Terms xmlns="http://schemas.microsoft.com/office/infopath/2007/PartnerControls"/>
    </lcf76f155ced4ddcb4097134ff3c332f>
    <TaxCatchAll xmlns="84adb659-38e4-4ae2-b33b-2904495c01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14A7B6D33BC4784A9A331F48661C9" ma:contentTypeVersion="12" ma:contentTypeDescription="Create a new document." ma:contentTypeScope="" ma:versionID="8980cb0a1c538b1b2947cde09d021e16">
  <xsd:schema xmlns:xsd="http://www.w3.org/2001/XMLSchema" xmlns:xs="http://www.w3.org/2001/XMLSchema" xmlns:p="http://schemas.microsoft.com/office/2006/metadata/properties" xmlns:ns2="8be27915-cd66-444a-936a-2ad4a0dd0bae" xmlns:ns3="84adb659-38e4-4ae2-b33b-2904495c01cf" targetNamespace="http://schemas.microsoft.com/office/2006/metadata/properties" ma:root="true" ma:fieldsID="b92e4c08ef352a79d69c3f8d65564876" ns2:_="" ns3:_="">
    <xsd:import namespace="8be27915-cd66-444a-936a-2ad4a0dd0bae"/>
    <xsd:import namespace="84adb659-38e4-4ae2-b33b-2904495c0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27915-cd66-444a-936a-2ad4a0dd0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db659-38e4-4ae2-b33b-2904495c0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c3b032-e494-4833-995f-de01d71b5733}" ma:internalName="TaxCatchAll" ma:showField="CatchAllData" ma:web="84adb659-38e4-4ae2-b33b-2904495c0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E528C-157F-4E66-B7C2-20D1EEBA30D8}">
  <ds:schemaRefs>
    <ds:schemaRef ds:uri="8be27915-cd66-444a-936a-2ad4a0dd0ba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4adb659-38e4-4ae2-b33b-2904495c01c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E54ED1-80A2-423A-8AF1-9DEC93C4DE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F8A324-E5F1-4474-851D-2A2A80107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27915-cd66-444a-936a-2ad4a0dd0bae"/>
    <ds:schemaRef ds:uri="84adb659-38e4-4ae2-b33b-2904495c0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3711</TotalTime>
  <Words>771</Words>
  <Application>Microsoft Office PowerPoint</Application>
  <PresentationFormat>Widescreen</PresentationFormat>
  <Paragraphs>126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Montserrat ExtraLight</vt:lpstr>
      <vt:lpstr>Montserrat Light</vt:lpstr>
      <vt:lpstr>Montserrat Medium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Greater Glasgow &amp; Clyde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Fitzpatrick, Susan</dc:creator>
  <cp:lastModifiedBy>Munce, Steven</cp:lastModifiedBy>
  <cp:revision>285</cp:revision>
  <cp:lastPrinted>2023-10-24T19:28:39Z</cp:lastPrinted>
  <dcterms:created xsi:type="dcterms:W3CDTF">2021-04-26T15:50:42Z</dcterms:created>
  <dcterms:modified xsi:type="dcterms:W3CDTF">2024-09-10T09:35:41Z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0x0101008E614A7B6D33BC4784A9A331F48661C9</vt:lpwstr>
  </property>
  <property fmtid="{D5CDD505-2E9C-101B-9397-08002B2CF9AE}" pid="3" name="MediaServiceImageTags">
    <vt:lpwstr/>
  </property>
</Properties>
</file>