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  <p:sldMasterId id="2147483750" r:id="rId5"/>
    <p:sldMasterId id="2147483762" r:id="rId6"/>
    <p:sldMasterId id="2147483774" r:id="rId7"/>
    <p:sldMasterId id="2147483735" r:id="rId8"/>
  </p:sldMasterIdLst>
  <p:notesMasterIdLst>
    <p:notesMasterId r:id="rId23"/>
  </p:notesMasterIdLst>
  <p:handoutMasterIdLst>
    <p:handoutMasterId r:id="rId24"/>
  </p:handoutMasterIdLst>
  <p:sldIdLst>
    <p:sldId id="339" r:id="rId9"/>
    <p:sldId id="385" r:id="rId10"/>
    <p:sldId id="391" r:id="rId11"/>
    <p:sldId id="411" r:id="rId12"/>
    <p:sldId id="413" r:id="rId13"/>
    <p:sldId id="417" r:id="rId14"/>
    <p:sldId id="410" r:id="rId15"/>
    <p:sldId id="393" r:id="rId16"/>
    <p:sldId id="419" r:id="rId17"/>
    <p:sldId id="394" r:id="rId18"/>
    <p:sldId id="428" r:id="rId19"/>
    <p:sldId id="424" r:id="rId20"/>
    <p:sldId id="426" r:id="rId21"/>
    <p:sldId id="429" r:id="rId22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Pherson, Anne" initials="MA" lastIdx="1" clrIdx="0">
    <p:extLst>
      <p:ext uri="{19B8F6BF-5375-455C-9EA6-DF929625EA0E}">
        <p15:presenceInfo xmlns:p15="http://schemas.microsoft.com/office/powerpoint/2012/main" userId="S-1-5-21-155252513-1967951128-3498227145-247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1BF"/>
    <a:srgbClr val="092869"/>
    <a:srgbClr val="E4EBF1"/>
    <a:srgbClr val="FBE5D6"/>
    <a:srgbClr val="80B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9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52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ADA2C4-8BD7-58E3-BC44-FE2FD718DB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BC5CA0F-8463-6273-C70A-3DBB3B191C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9EE89-28CD-BB4E-94C6-604252ADD8B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A0E95B-8EA8-D12D-4814-F8847BF317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AA5936-2B92-1DFA-D194-C2D78CD56C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852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A966-E5D9-5D4B-A26B-FC957149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29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E668-3422-4854-B30F-142C2DC023D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50815"/>
            <a:ext cx="5487041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4626-7ADF-4BE7-81F2-A9EE6B7B2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0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3" y="-350838"/>
            <a:ext cx="12814300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192089"/>
            <a:ext cx="21357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" y="4386301"/>
            <a:ext cx="9577633" cy="646331"/>
          </a:xfrm>
          <a:prstGeom prst="rect">
            <a:avLst/>
          </a:prstGeo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0" y="5177083"/>
            <a:ext cx="6127892" cy="507831"/>
          </a:xfrm>
          <a:prstGeom prst="rect">
            <a:avLst/>
          </a:prstGeo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4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-485775"/>
            <a:ext cx="130556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192089"/>
            <a:ext cx="21357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" y="4386301"/>
            <a:ext cx="9577633" cy="646331"/>
          </a:xfrm>
          <a:prstGeom prst="rect">
            <a:avLst/>
          </a:prstGeo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0" y="5177083"/>
            <a:ext cx="6127892" cy="507831"/>
          </a:xfrm>
          <a:prstGeom prst="rect">
            <a:avLst/>
          </a:prstGeo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7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52F146-8488-B215-E658-EF00010BB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64203C-F44C-E868-7F20-3E7C637F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40740F-106F-2526-5C6B-8AA73752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6D1961-1D71-E15D-7C0D-405A2879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A4ACF4-50FE-D17A-1109-50049296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35554-92FA-57BA-9914-EAC0A313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C388EC-9C40-214E-0B68-CA394072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FB2C99-4C25-7EAD-8366-23DC8A7B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D265E-639E-0671-4FDA-D80327A1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32300-0BB1-FC34-61FB-748608B5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C9AE10-1A9E-ECAE-D69E-7255E0E6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69D010-6D92-E2F1-092E-59C05F533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D0B5F7-E8F1-A58A-5F09-41304530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158B8A-C459-817A-C993-699ED97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885B7C-4FB9-FF6C-0BEF-2B70265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140D4C-3CC7-1365-6F52-B3408133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3A30E-0A61-D4A8-7627-94890638A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001C24-DA47-FBE4-BEF8-A67A5DED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B5B185-C1C0-DE11-D61F-466202AF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10BD76-9A6F-70C0-8BE8-BD44218C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AFA2B4-0F8A-61FD-15D9-7FFC81BA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A9601-2B02-FA7E-24D9-BE442552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7ABAD-4731-D894-DC38-2708C380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469E72-3D02-4B7A-9A67-C3BA811AE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72C97CD-0763-3579-5F88-C16922F2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B73CFC-CFCC-F402-7C42-88ED2B278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D62BA0-227E-FD02-CFFB-0659171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FC10039-50FA-A4B9-89A1-18D27219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B49079-A573-4F23-0882-041BA54C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TY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F5C4E-604C-DA41-35E6-C5191EBC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6A9FFA8-F573-B28B-E166-25CB3991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980B15-6EA0-D98A-F953-62132520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178023-FCE9-1182-342B-ECCC2FE1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66315E-30DA-920C-A4E4-9B258E1A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2DC28FB-089C-7656-9166-6723762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70BF88-66DB-D715-60EC-DF5EFA4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66315E-30DA-920C-A4E4-9B258E1A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2DC28FB-089C-7656-9166-6723762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70BF88-66DB-D715-60EC-DF5EFA4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97CE38-81D9-C6AB-E19D-D1FEC13E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841F51-1C55-FA36-9E95-253ED524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8BA482-8566-B1A4-B36E-E6898D6E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0F7723-8C51-CB98-15B2-FC02093E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2B499E-3CEF-A7F4-C553-AD60D148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5ED7E0-CC0C-A224-AB89-50D1178A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C6C73-BFDA-EA53-1A2B-ABD51A7A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70E345-DF99-4A46-21B5-18A78323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CBB898-32F3-179A-DE2E-6DF13C4A8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905AE8-90F7-8B5D-6194-D15FC6B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64C82B-EF0F-D15A-4F19-B1B9C518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208C57-105C-61F4-D897-24659BB7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9865A5-39C0-5384-5D97-86D7847F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22EC33-768B-8066-26A5-5CFCE96F9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519F75-F1D8-F0DF-B92C-27047FC7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102A4D-AC8F-4DFD-FEB0-E1B9ACDC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2810C5-408E-177F-0479-01BC6300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27A5F7-4486-3BB9-7949-6F05C8FF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0BCA9E-3E5E-DB80-E01A-27383CF5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D0AD23-7B44-F7E0-5722-8D187F8F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5DAE61-CFC4-D022-27B8-0909B58F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6F4F23-2C57-651C-C0CB-590576F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52F146-8488-B215-E658-EF00010BB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64203C-F44C-E868-7F20-3E7C637F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40740F-106F-2526-5C6B-8AA73752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6D1961-1D71-E15D-7C0D-405A2879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A4ACF4-50FE-D17A-1109-50049296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35554-92FA-57BA-9914-EAC0A313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C388EC-9C40-214E-0B68-CA394072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FB2C99-4C25-7EAD-8366-23DC8A7B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D265E-639E-0671-4FDA-D80327A1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32300-0BB1-FC34-61FB-748608B5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C9AE10-1A9E-ECAE-D69E-7255E0E6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69D010-6D92-E2F1-092E-59C05F533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D0B5F7-E8F1-A58A-5F09-41304530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158B8A-C459-817A-C993-699ED97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885B7C-4FB9-FF6C-0BEF-2B70265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140D4C-3CC7-1365-6F52-B3408133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3A30E-0A61-D4A8-7627-94890638A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001C24-DA47-FBE4-BEF8-A67A5DED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B5B185-C1C0-DE11-D61F-466202AF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10BD76-9A6F-70C0-8BE8-BD44218C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AFA2B4-0F8A-61FD-15D9-7FFC81BA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A9601-2B02-FA7E-24D9-BE442552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7ABAD-4731-D894-DC38-2708C380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469E72-3D02-4B7A-9A67-C3BA811AE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72C97CD-0763-3579-5F88-C16922F2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B73CFC-CFCC-F402-7C42-88ED2B278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D62BA0-227E-FD02-CFFB-0659171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FC10039-50FA-A4B9-89A1-18D27219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B49079-A573-4F23-0882-041BA54C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F5C4E-604C-DA41-35E6-C5191EBC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6A9FFA8-F573-B28B-E166-25CB3991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980B15-6EA0-D98A-F953-62132520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178023-FCE9-1182-342B-ECCC2FE1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66315E-30DA-920C-A4E4-9B258E1A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2DC28FB-089C-7656-9166-6723762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70BF88-66DB-D715-60EC-DF5EFA4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97CE38-81D9-C6AB-E19D-D1FEC13E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841F51-1C55-FA36-9E95-253ED524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8BA482-8566-B1A4-B36E-E6898D6E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0F7723-8C51-CB98-15B2-FC02093E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2B499E-3CEF-A7F4-C553-AD60D148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5ED7E0-CC0C-A224-AB89-50D1178A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C6C73-BFDA-EA53-1A2B-ABD51A7A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70E345-DF99-4A46-21B5-18A78323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CBB898-32F3-179A-DE2E-6DF13C4A8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905AE8-90F7-8B5D-6194-D15FC6B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64C82B-EF0F-D15A-4F19-B1B9C518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208C57-105C-61F4-D897-24659BB7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9865A5-39C0-5384-5D97-86D7847F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22EC33-768B-8066-26A5-5CFCE96F9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519F75-F1D8-F0DF-B92C-27047FC7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102A4D-AC8F-4DFD-FEB0-E1B9ACDC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2810C5-408E-177F-0479-01BC6300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27A5F7-4486-3BB9-7949-6F05C8FF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0BCA9E-3E5E-DB80-E01A-27383CF5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D0AD23-7B44-F7E0-5722-8D187F8F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5DAE61-CFC4-D022-27B8-0909B58F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6F4F23-2C57-651C-C0CB-590576F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52F146-8488-B215-E658-EF00010BB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64203C-F44C-E868-7F20-3E7C637F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40740F-106F-2526-5C6B-8AA73752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6D1961-1D71-E15D-7C0D-405A2879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A4ACF4-50FE-D17A-1109-50049296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35554-92FA-57BA-9914-EAC0A313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C388EC-9C40-214E-0B68-CA394072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FB2C99-4C25-7EAD-8366-23DC8A7B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D265E-639E-0671-4FDA-D80327A1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32300-0BB1-FC34-61FB-748608B5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C9AE10-1A9E-ECAE-D69E-7255E0E6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69D010-6D92-E2F1-092E-59C05F533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D0B5F7-E8F1-A58A-5F09-41304530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158B8A-C459-817A-C993-699ED97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885B7C-4FB9-FF6C-0BEF-2B70265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140D4C-3CC7-1365-6F52-B3408133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3A30E-0A61-D4A8-7627-94890638A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001C24-DA47-FBE4-BEF8-A67A5DED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B5B185-C1C0-DE11-D61F-466202AF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10BD76-9A6F-70C0-8BE8-BD44218C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AFA2B4-0F8A-61FD-15D9-7FFC81BA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A9601-2B02-FA7E-24D9-BE442552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7ABAD-4731-D894-DC38-2708C380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469E72-3D02-4B7A-9A67-C3BA811AE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72C97CD-0763-3579-5F88-C16922F2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B73CFC-CFCC-F402-7C42-88ED2B278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D62BA0-227E-FD02-CFFB-0659171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FC10039-50FA-A4B9-89A1-18D27219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B49079-A573-4F23-0882-041BA54C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F5C4E-604C-DA41-35E6-C5191EBC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6A9FFA8-F573-B28B-E166-25CB3991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980B15-6EA0-D98A-F953-62132520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178023-FCE9-1182-342B-ECCC2FE1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66315E-30DA-920C-A4E4-9B258E1A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2DC28FB-089C-7656-9166-6723762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70BF88-66DB-D715-60EC-DF5EFA4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97CE38-81D9-C6AB-E19D-D1FEC13E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841F51-1C55-FA36-9E95-253ED524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8BA482-8566-B1A4-B36E-E6898D6E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0F7723-8C51-CB98-15B2-FC02093E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2B499E-3CEF-A7F4-C553-AD60D148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5ED7E0-CC0C-A224-AB89-50D1178A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C6C73-BFDA-EA53-1A2B-ABD51A7A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70E345-DF99-4A46-21B5-18A78323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CBB898-32F3-179A-DE2E-6DF13C4A8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905AE8-90F7-8B5D-6194-D15FC6B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64C82B-EF0F-D15A-4F19-B1B9C518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208C57-105C-61F4-D897-24659BB7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9865A5-39C0-5384-5D97-86D7847F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22EC33-768B-8066-26A5-5CFCE96F9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519F75-F1D8-F0DF-B92C-27047FC7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102A4D-AC8F-4DFD-FEB0-E1B9ACDC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2810C5-408E-177F-0479-01BC6300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27A5F7-4486-3BB9-7949-6F05C8FF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0BCA9E-3E5E-DB80-E01A-27383CF5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D0AD23-7B44-F7E0-5722-8D187F8F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5DAE61-CFC4-D022-27B8-0909B58F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6F4F23-2C57-651C-C0CB-590576F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198FF736-2003-C669-A2FF-8643C64F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4" y="-134938"/>
            <a:ext cx="1243118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59E89349-0FD2-A29E-4CB2-1441B941A1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="" xmlns:a16="http://schemas.microsoft.com/office/drawing/2014/main" id="{2BBFB39C-BFA7-DAE3-40FF-BAAE3C5AE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67" y="192089"/>
            <a:ext cx="215265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71FA0F46-8234-7D4D-DB07-82840432F9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6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596FC-7011-4096-B782-8C5250C8D3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="" xmlns:a16="http://schemas.microsoft.com/office/drawing/2014/main" id="{32021FFD-4AD2-8691-77A8-98ACDFCB6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3600" y="-143999"/>
            <a:ext cx="5587200" cy="1512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rgbClr val="092869"/>
                </a:solidFill>
              </a:defRPr>
            </a:lvl1pPr>
          </a:lstStyle>
          <a:p>
            <a:pPr eaLnBrk="1" hangingPunct="1"/>
            <a: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altLang="en-US" sz="3600" dirty="0">
                <a:solidFill>
                  <a:schemeClr val="bg1"/>
                </a:solidFill>
                <a:latin typeface="Montserrat ExtraLight" pitchFamily="2" charset="77"/>
              </a:rPr>
              <a:t>Recruiting for Diversity</a:t>
            </a:r>
            <a: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endParaRPr lang="en-GB" altLang="en-US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73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3" y="-350838"/>
            <a:ext cx="12814300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192089"/>
            <a:ext cx="21357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" y="4386301"/>
            <a:ext cx="9577633" cy="646331"/>
          </a:xfrm>
          <a:prstGeom prst="rect">
            <a:avLst/>
          </a:prstGeo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0" y="5177083"/>
            <a:ext cx="6127892" cy="507831"/>
          </a:xfrm>
          <a:prstGeom prst="rect">
            <a:avLst/>
          </a:prstGeo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69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-485775"/>
            <a:ext cx="130556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192089"/>
            <a:ext cx="21357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" y="4386301"/>
            <a:ext cx="9577633" cy="646331"/>
          </a:xfrm>
          <a:prstGeom prst="rect">
            <a:avLst/>
          </a:prstGeo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0" y="5177083"/>
            <a:ext cx="6127892" cy="507831"/>
          </a:xfrm>
          <a:prstGeom prst="rect">
            <a:avLst/>
          </a:prstGeo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2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="" xmlns:a16="http://schemas.microsoft.com/office/drawing/2014/main" id="{32021FFD-4AD2-8691-77A8-98ACDFCB6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3600" y="-143999"/>
            <a:ext cx="5587200" cy="1512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rgbClr val="092869"/>
                </a:solidFill>
              </a:defRPr>
            </a:lvl1pPr>
          </a:lstStyle>
          <a:p>
            <a:pPr eaLnBrk="1" hangingPunct="1"/>
            <a: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altLang="en-US" sz="3600" dirty="0">
                <a:solidFill>
                  <a:schemeClr val="bg1"/>
                </a:solidFill>
                <a:latin typeface="Montserrat ExtraLight" pitchFamily="2" charset="77"/>
              </a:rPr>
              <a:t>Recruiting for Diversity</a:t>
            </a:r>
            <a: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endParaRPr lang="en-GB" altLang="en-US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40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596FC-7011-4096-B782-8C5250C8D3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48FB67-EF59-49FA-A8CE-0920508A75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2.jp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="" xmlns:a16="http://schemas.microsoft.com/office/drawing/2014/main" id="{6FBCCE45-4712-9EA3-EE8F-0E03D794785A}"/>
              </a:ext>
            </a:extLst>
          </p:cNvPr>
          <p:cNvSpPr txBox="1">
            <a:spLocks/>
          </p:cNvSpPr>
          <p:nvPr userDrawn="1"/>
        </p:nvSpPr>
        <p:spPr>
          <a:xfrm>
            <a:off x="7012800" y="-7199"/>
            <a:ext cx="4953600" cy="116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endParaRPr lang="en-GB" altLang="en-US" sz="2400" b="1" dirty="0">
              <a:solidFill>
                <a:srgbClr val="0391BF"/>
              </a:solidFill>
              <a:latin typeface="Montserrat" pitchFamily="2" charset="77"/>
            </a:endParaRPr>
          </a:p>
        </p:txBody>
      </p:sp>
      <p:pic>
        <p:nvPicPr>
          <p:cNvPr id="12" name="Picture 11" descr="A blue text on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148A92AE-9267-43EA-0BA9-39AB75E9697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51" y="5716800"/>
            <a:ext cx="1098250" cy="78903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59206A1E-3D99-37CB-2300-897624BD9761}"/>
              </a:ext>
            </a:extLst>
          </p:cNvPr>
          <p:cNvSpPr/>
          <p:nvPr userDrawn="1"/>
        </p:nvSpPr>
        <p:spPr>
          <a:xfrm>
            <a:off x="499199" y="6436290"/>
            <a:ext cx="4396801" cy="230832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2AC386-E68C-31E2-0147-D78CEF4E9DE8}"/>
              </a:ext>
            </a:extLst>
          </p:cNvPr>
          <p:cNvSpPr txBox="1"/>
          <p:nvPr userDrawn="1"/>
        </p:nvSpPr>
        <p:spPr>
          <a:xfrm>
            <a:off x="510846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92869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18510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4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A9D6E318-9E01-676B-B65B-0638D70A922F}"/>
              </a:ext>
            </a:extLst>
          </p:cNvPr>
          <p:cNvSpPr txBox="1">
            <a:spLocks/>
          </p:cNvSpPr>
          <p:nvPr userDrawn="1"/>
        </p:nvSpPr>
        <p:spPr>
          <a:xfrm>
            <a:off x="7012800" y="-7199"/>
            <a:ext cx="4953600" cy="116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endParaRPr lang="en-GB" altLang="en-US" sz="2400" b="1" dirty="0">
              <a:solidFill>
                <a:srgbClr val="0391BF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6D9589-2B12-0E79-5C25-D4D66FA9A832}"/>
              </a:ext>
            </a:extLst>
          </p:cNvPr>
          <p:cNvSpPr txBox="1"/>
          <p:nvPr userDrawn="1"/>
        </p:nvSpPr>
        <p:spPr>
          <a:xfrm>
            <a:off x="510846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25008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87" r:id="rId8"/>
    <p:sldLayoutId id="2147483758" r:id="rId9"/>
    <p:sldLayoutId id="2147483759" r:id="rId10"/>
    <p:sldLayoutId id="2147483760" r:id="rId11"/>
    <p:sldLayoutId id="21474837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A9D6E318-9E01-676B-B65B-0638D70A922F}"/>
              </a:ext>
            </a:extLst>
          </p:cNvPr>
          <p:cNvSpPr txBox="1">
            <a:spLocks/>
          </p:cNvSpPr>
          <p:nvPr userDrawn="1"/>
        </p:nvSpPr>
        <p:spPr>
          <a:xfrm>
            <a:off x="7012800" y="-7199"/>
            <a:ext cx="4953600" cy="116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r>
              <a:rPr lang="en-GB" altLang="en-US" sz="2800" dirty="0">
                <a:solidFill>
                  <a:srgbClr val="0391BF"/>
                </a:solidFill>
                <a:latin typeface="Montserrat ExtraLight" pitchFamily="2" charset="77"/>
              </a:rPr>
              <a:t>Recruiting for Diversity</a:t>
            </a:r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endParaRPr lang="en-GB" altLang="en-US" sz="2400" b="1" dirty="0">
              <a:solidFill>
                <a:srgbClr val="0391BF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6D9589-2B12-0E79-5C25-D4D66FA9A832}"/>
              </a:ext>
            </a:extLst>
          </p:cNvPr>
          <p:cNvSpPr txBox="1"/>
          <p:nvPr userDrawn="1"/>
        </p:nvSpPr>
        <p:spPr>
          <a:xfrm>
            <a:off x="510846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8921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A9D6E318-9E01-676B-B65B-0638D70A922F}"/>
              </a:ext>
            </a:extLst>
          </p:cNvPr>
          <p:cNvSpPr txBox="1">
            <a:spLocks/>
          </p:cNvSpPr>
          <p:nvPr userDrawn="1"/>
        </p:nvSpPr>
        <p:spPr>
          <a:xfrm>
            <a:off x="7012800" y="-7199"/>
            <a:ext cx="4953600" cy="116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8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chemeClr val="bg1"/>
                </a:solidFill>
                <a:latin typeface="Montserrat" pitchFamily="2" charset="77"/>
              </a:rPr>
            </a:br>
            <a:endParaRPr lang="en-GB" altLang="en-US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6D9589-2B12-0E79-5C25-D4D66FA9A832}"/>
              </a:ext>
            </a:extLst>
          </p:cNvPr>
          <p:cNvSpPr txBox="1"/>
          <p:nvPr userDrawn="1"/>
        </p:nvSpPr>
        <p:spPr>
          <a:xfrm>
            <a:off x="510846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04727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CCE5AB78-5C1F-47DA-7F21-9E86DDCA2213}"/>
              </a:ext>
            </a:extLst>
          </p:cNvPr>
          <p:cNvSpPr/>
          <p:nvPr userDrawn="1"/>
        </p:nvSpPr>
        <p:spPr>
          <a:xfrm>
            <a:off x="496778" y="6436290"/>
            <a:ext cx="4396801" cy="230832"/>
          </a:xfrm>
          <a:prstGeom prst="roundRect">
            <a:avLst/>
          </a:prstGeom>
          <a:solidFill>
            <a:srgbClr val="09286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AE0DD-E680-4D1E-E5DB-0AAEBCBEE335}"/>
              </a:ext>
            </a:extLst>
          </p:cNvPr>
          <p:cNvSpPr txBox="1"/>
          <p:nvPr userDrawn="1"/>
        </p:nvSpPr>
        <p:spPr>
          <a:xfrm>
            <a:off x="496778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07570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8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5.png"/><Relationship Id="rId4" Type="http://schemas.openxmlformats.org/officeDocument/2006/relationships/hyperlink" Target="http://www.eess.nhs.scot/hm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119" y="240202"/>
            <a:ext cx="8498910" cy="46095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231731" y="106471"/>
            <a:ext cx="11807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dirty="0" smtClean="0">
                <a:solidFill>
                  <a:srgbClr val="0391BF"/>
                </a:solidFill>
                <a:latin typeface="Montserrat Light" pitchFamily="2" charset="77"/>
              </a:rPr>
              <a:t>People Management Training </a:t>
            </a:r>
          </a:p>
          <a:p>
            <a:r>
              <a:rPr lang="en-GB" altLang="en-US" sz="3200" dirty="0" smtClean="0">
                <a:solidFill>
                  <a:srgbClr val="0391BF"/>
                </a:solidFill>
                <a:latin typeface="Montserrat Light" pitchFamily="2" charset="77"/>
              </a:rPr>
              <a:t>Recruitment &amp; Selection Essentials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2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034" y="350333"/>
            <a:ext cx="112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Montserrat ExtraLight"/>
              </a:rPr>
              <a:t>NHS GGC is a Disability Confident Employer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17250"/>
              </p:ext>
            </p:extLst>
          </p:nvPr>
        </p:nvGraphicFramePr>
        <p:xfrm>
          <a:off x="617034" y="719665"/>
          <a:ext cx="1086128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644"/>
                <a:gridCol w="5430644"/>
              </a:tblGrid>
              <a:tr h="429838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means  disabled job applicants who meet the essential criteria for a job will be given the opportunity to demonstrate their skills and abilities at an interview via the </a:t>
                      </a:r>
                      <a:r>
                        <a:rPr lang="en-GB" sz="1800" b="1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Job Interview Guarantee scheme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800" b="0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eligible the job applicant must: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a disability , as defined by the Equality Act 2010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declared they have a disability in their application  &amp;  they want  to opt into the Job Interview Guarantee Scheme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the Minimum Essential criteria for the post they have applied for as set out in the Person Specification for the post 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GB" b="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GB" b="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37" y="1675541"/>
            <a:ext cx="4601737" cy="2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92EFA0-0FED-31EC-9CDD-97E19B6EAB48}"/>
              </a:ext>
            </a:extLst>
          </p:cNvPr>
          <p:cNvSpPr txBox="1"/>
          <p:nvPr/>
        </p:nvSpPr>
        <p:spPr>
          <a:xfrm>
            <a:off x="885600" y="1058400"/>
            <a:ext cx="1074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As a Hiring Manager or panel member  making recruitment decisions  you need to be aware of Bias - Conscious  or Unconscious Bias </a:t>
            </a:r>
            <a:endParaRPr lang="en-GB" b="1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Hiring bias is a form of discrimination that may occur </a:t>
            </a: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during the </a:t>
            </a: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recruitment process</a:t>
            </a:r>
          </a:p>
          <a:p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If left unchecked hiring bias can have a negative impact </a:t>
            </a: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on </a:t>
            </a: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the quality of candidates being hired</a:t>
            </a:r>
          </a:p>
          <a:p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Recruitment of candidates to NHS Greater Glasgow and Clyde </a:t>
            </a: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should </a:t>
            </a: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be skills based and free from conscious or unconscious bias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92EFA0-0FED-31EC-9CDD-97E19B6EAB48}"/>
              </a:ext>
            </a:extLst>
          </p:cNvPr>
          <p:cNvSpPr txBox="1"/>
          <p:nvPr/>
        </p:nvSpPr>
        <p:spPr>
          <a:xfrm>
            <a:off x="826127" y="72761"/>
            <a:ext cx="10742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What is the impact of unconscious bias?</a:t>
            </a:r>
          </a:p>
          <a:p>
            <a:endParaRPr lang="en-GB" sz="20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Unconscious bias arises when we let them shape or affect decisions that we make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What does this unconscious bias look like?</a:t>
            </a:r>
          </a:p>
          <a:p>
            <a:endParaRPr lang="en-GB" sz="20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Disability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–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 making assumptions that a candidate would not be able </a:t>
            </a: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to 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carry out a role due to a disability</a:t>
            </a:r>
          </a:p>
          <a:p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Religion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 – 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preferring candidates who share the same religious beliefs as you</a:t>
            </a:r>
          </a:p>
          <a:p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Racial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 – 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favouring candidates of a certain ethnic race over others</a:t>
            </a:r>
          </a:p>
          <a:p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Gender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–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 favouring </a:t>
            </a: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male 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candidates over female candidates or vice versa</a:t>
            </a:r>
          </a:p>
          <a:p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Ageism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–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 making assumptions about a candidates abilities based on their age</a:t>
            </a:r>
          </a:p>
          <a:p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Social class 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–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 looking at further education or postcodes</a:t>
            </a:r>
          </a:p>
          <a:p>
            <a:endParaRPr lang="en-GB" sz="20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92EFA0-0FED-31EC-9CDD-97E19B6EAB48}"/>
              </a:ext>
            </a:extLst>
          </p:cNvPr>
          <p:cNvSpPr txBox="1"/>
          <p:nvPr/>
        </p:nvSpPr>
        <p:spPr>
          <a:xfrm>
            <a:off x="809652" y="542317"/>
            <a:ext cx="10742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Next steps</a:t>
            </a:r>
          </a:p>
          <a:p>
            <a:endParaRPr lang="en-GB" sz="20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Make sure you complete: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Part 2 – Recruitment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How to 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use Jobtrain - </a:t>
            </a:r>
            <a:r>
              <a:rPr lang="en-GB" sz="19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  <a:hlinkClick r:id="rId4"/>
              </a:rPr>
              <a:t>link</a:t>
            </a:r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900" dirty="0" smtClean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9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92EFA0-0FED-31EC-9CDD-97E19B6EAB48}"/>
              </a:ext>
            </a:extLst>
          </p:cNvPr>
          <p:cNvSpPr txBox="1"/>
          <p:nvPr/>
        </p:nvSpPr>
        <p:spPr>
          <a:xfrm>
            <a:off x="928800" y="820800"/>
            <a:ext cx="927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alt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GB" altLang="en-US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completing this training, you will understand the main components of the recruitment process, with a focus on equality and bias, including the main areas of risk in the process</a:t>
            </a:r>
            <a:endParaRPr lang="en-GB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dirty="0" smtClean="0">
              <a:solidFill>
                <a:schemeClr val="accent5">
                  <a:lumMod val="50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7" y="326571"/>
            <a:ext cx="112947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  <a:latin typeface="Montserrat ExtraLight"/>
              </a:rPr>
              <a:t>Why good recruitment and selection practice is essential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The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recruitment process is often an applicant’s first experience of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NHS Greater Glasgow and Clyde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Recruiting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suitable candidates is a critical activity for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you as a line manager or supervisor 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Everyone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involved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in the  recruitment decisions  must ensure the process  followed is fair, legal ,open and transparent and is applied with consistency 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Importance of Fairness - Recruitment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is about getting the most suitable candidate into a role, however, it is not always clear what makes a candidate ‘suitable’, and there is potential for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bias or discrimination to occur or to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creep in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recruitment and selection decision making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That’s why its important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 - to make recruitment decisions which are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justifiable &amp; objective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that are clearly documented and in a Job Description and Person Specification and follow through to each stage in the recruitment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NHS Greater Glasgow and Clyde’s Recruitment and Selection Policy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4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7" y="326571"/>
            <a:ext cx="112947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  <a:latin typeface="Montserrat"/>
              </a:rPr>
              <a:t>9 Key risks in the recruitment process </a:t>
            </a:r>
          </a:p>
          <a:p>
            <a:endParaRPr lang="en-GB" b="1" dirty="0" smtClean="0">
              <a:solidFill>
                <a:schemeClr val="accent5"/>
              </a:solidFill>
              <a:latin typeface="Montserrat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GB" b="1" dirty="0" smtClean="0">
                <a:latin typeface="Montserrat"/>
              </a:rPr>
              <a:t>Discrimination</a:t>
            </a:r>
            <a:r>
              <a:rPr lang="en-GB" b="1" dirty="0">
                <a:latin typeface="Montserrat"/>
              </a:rPr>
              <a:t> </a:t>
            </a:r>
            <a:r>
              <a:rPr lang="en-GB" dirty="0">
                <a:latin typeface="Montserrat"/>
              </a:rPr>
              <a:t>– Under the Equality Act 2010, it is unlawful to discriminate against a candidate during the recruitment process, just as it is unlawful to discriminate against an employee in the workplace</a:t>
            </a:r>
            <a:r>
              <a:rPr lang="en-GB" dirty="0" smtClean="0">
                <a:latin typeface="Montserrat"/>
              </a:rPr>
              <a:t>.</a:t>
            </a:r>
          </a:p>
          <a:p>
            <a:pPr marL="342900" lvl="0" indent="-342900" fontAlgn="base">
              <a:buFont typeface="+mj-lt"/>
              <a:buAutoNum type="arabicPeriod"/>
            </a:pPr>
            <a:endParaRPr lang="en-GB" dirty="0">
              <a:latin typeface="Montserrat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GB" b="1" dirty="0">
                <a:latin typeface="Montserrat"/>
              </a:rPr>
              <a:t>Job description wording </a:t>
            </a:r>
            <a:r>
              <a:rPr lang="en-GB" dirty="0">
                <a:latin typeface="Montserrat"/>
              </a:rPr>
              <a:t>– Any person specifications must relate to genuine occupation requirements essential to performing the role</a:t>
            </a:r>
            <a:r>
              <a:rPr lang="en-GB" dirty="0" smtClean="0">
                <a:latin typeface="Montserrat"/>
              </a:rPr>
              <a:t>.</a:t>
            </a:r>
          </a:p>
          <a:p>
            <a:pPr marL="342900" lvl="0" indent="-342900" fontAlgn="base">
              <a:buFont typeface="+mj-lt"/>
              <a:buAutoNum type="arabicPeriod"/>
            </a:pPr>
            <a:endParaRPr lang="en-GB" dirty="0">
              <a:latin typeface="Montserrat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GB" b="1" dirty="0">
                <a:latin typeface="Montserrat"/>
              </a:rPr>
              <a:t>Job </a:t>
            </a:r>
            <a:r>
              <a:rPr lang="en-GB" b="1" dirty="0" smtClean="0">
                <a:latin typeface="Montserrat"/>
              </a:rPr>
              <a:t>advert </a:t>
            </a:r>
            <a:r>
              <a:rPr lang="en-GB" b="1" dirty="0">
                <a:latin typeface="Montserrat"/>
              </a:rPr>
              <a:t>placement </a:t>
            </a:r>
            <a:r>
              <a:rPr lang="en-GB" dirty="0">
                <a:latin typeface="Montserrat"/>
              </a:rPr>
              <a:t>– Targeting </a:t>
            </a:r>
            <a:r>
              <a:rPr lang="en-GB" dirty="0" smtClean="0">
                <a:latin typeface="Montserrat"/>
              </a:rPr>
              <a:t>job </a:t>
            </a:r>
            <a:r>
              <a:rPr lang="en-GB" dirty="0">
                <a:latin typeface="Montserrat"/>
              </a:rPr>
              <a:t>advertisement can lead to indirectly discriminating against individuals outside this group. Job adverts should be placed where there is a broad reach of candidates</a:t>
            </a:r>
            <a:r>
              <a:rPr lang="en-GB" dirty="0" smtClean="0">
                <a:latin typeface="Montserrat"/>
              </a:rPr>
              <a:t>. – </a:t>
            </a:r>
            <a:r>
              <a:rPr lang="en-GB" dirty="0" err="1" smtClean="0">
                <a:latin typeface="Montserrat"/>
              </a:rPr>
              <a:t>NHSScotland</a:t>
            </a:r>
            <a:r>
              <a:rPr lang="en-GB" dirty="0" smtClean="0">
                <a:latin typeface="Montserrat"/>
              </a:rPr>
              <a:t>  job portal – </a:t>
            </a:r>
            <a:r>
              <a:rPr lang="en-GB" b="1" i="1" dirty="0" smtClean="0">
                <a:solidFill>
                  <a:srgbClr val="0070C0"/>
                </a:solidFill>
                <a:latin typeface="Montserrat"/>
              </a:rPr>
              <a:t>apply.jobs.scot.nhs.uk</a:t>
            </a:r>
          </a:p>
          <a:p>
            <a:pPr marL="342900" lvl="0" indent="-342900" fontAlgn="base">
              <a:buFont typeface="+mj-lt"/>
              <a:buAutoNum type="arabicPeriod"/>
            </a:pPr>
            <a:endParaRPr lang="en-GB" dirty="0">
              <a:latin typeface="Montserrat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GB" b="1" dirty="0">
                <a:latin typeface="Montserrat"/>
              </a:rPr>
              <a:t>Interview selection </a:t>
            </a:r>
            <a:r>
              <a:rPr lang="en-GB" dirty="0">
                <a:latin typeface="Montserrat"/>
              </a:rPr>
              <a:t>– You should make available any reasonable adjustments where a candidate request to allow them to attend the interview</a:t>
            </a:r>
            <a:r>
              <a:rPr lang="en-GB" dirty="0" smtClean="0">
                <a:latin typeface="Montserrat"/>
              </a:rPr>
              <a:t>.</a:t>
            </a:r>
          </a:p>
          <a:p>
            <a:pPr marL="342900" lvl="0" indent="-342900" fontAlgn="base">
              <a:buFont typeface="+mj-lt"/>
              <a:buAutoNum type="arabicPeriod"/>
            </a:pPr>
            <a:endParaRPr lang="en-GB" dirty="0">
              <a:latin typeface="Montserrat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GB" b="1" dirty="0">
                <a:latin typeface="Montserrat"/>
              </a:rPr>
              <a:t>During the interview </a:t>
            </a:r>
            <a:r>
              <a:rPr lang="en-GB" dirty="0">
                <a:latin typeface="Montserrat"/>
              </a:rPr>
              <a:t>– Check you’re questioning does not open you to allegations of discrimination by moving into personal circumstances</a:t>
            </a:r>
            <a:r>
              <a:rPr lang="en-GB" dirty="0" smtClean="0">
                <a:latin typeface="Montserrat"/>
              </a:rPr>
              <a:t>.</a:t>
            </a:r>
          </a:p>
          <a:p>
            <a:pPr marL="342900" lvl="0" indent="-342900" fontAlgn="base">
              <a:buFont typeface="+mj-lt"/>
              <a:buAutoNum type="arabicPeriod"/>
            </a:pPr>
            <a:endParaRPr lang="en-GB" dirty="0" smtClean="0"/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  <a:p>
            <a:pPr lvl="1"/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7" y="326571"/>
            <a:ext cx="1129475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  <a:latin typeface="Montserrat"/>
              </a:rPr>
              <a:t>9 Key risks in the recruitment process </a:t>
            </a:r>
            <a:r>
              <a:rPr lang="en-GB" b="1" dirty="0" err="1" smtClean="0">
                <a:solidFill>
                  <a:schemeClr val="accent5"/>
                </a:solidFill>
                <a:latin typeface="Montserrat"/>
              </a:rPr>
              <a:t>cont</a:t>
            </a:r>
            <a:r>
              <a:rPr lang="en-GB" b="1" dirty="0" smtClean="0">
                <a:solidFill>
                  <a:schemeClr val="accent5"/>
                </a:solidFill>
                <a:latin typeface="Montserrat"/>
              </a:rPr>
              <a:t>/</a:t>
            </a:r>
          </a:p>
          <a:p>
            <a:endParaRPr lang="en-GB" b="1" dirty="0" smtClean="0">
              <a:solidFill>
                <a:schemeClr val="accent5"/>
              </a:solidFill>
              <a:latin typeface="Montserrat"/>
            </a:endParaRPr>
          </a:p>
          <a:p>
            <a:pPr lvl="0" fontAlgn="base"/>
            <a:r>
              <a:rPr lang="en-GB" b="1" dirty="0" smtClean="0">
                <a:latin typeface="Montserrat"/>
              </a:rPr>
              <a:t>6. Candidate </a:t>
            </a:r>
            <a:r>
              <a:rPr lang="en-GB" b="1" dirty="0">
                <a:latin typeface="Montserrat"/>
              </a:rPr>
              <a:t>selection </a:t>
            </a:r>
            <a:r>
              <a:rPr lang="en-GB" dirty="0">
                <a:latin typeface="Montserrat"/>
              </a:rPr>
              <a:t>– Basing your candidate selection on assessment on </a:t>
            </a:r>
            <a:r>
              <a:rPr lang="en-GB" b="1" dirty="0">
                <a:latin typeface="Montserrat"/>
              </a:rPr>
              <a:t>‘hearsay’ </a:t>
            </a:r>
            <a:r>
              <a:rPr lang="en-GB" dirty="0">
                <a:latin typeface="Montserrat"/>
              </a:rPr>
              <a:t>or  social media profiles would expose you to risk should you be challenged on the reason for your decision not to take the applicant to the next </a:t>
            </a:r>
            <a:r>
              <a:rPr lang="en-GB" dirty="0" smtClean="0">
                <a:latin typeface="Montserrat"/>
              </a:rPr>
              <a:t>stage</a:t>
            </a:r>
          </a:p>
          <a:p>
            <a:pPr lvl="0" fontAlgn="base"/>
            <a:endParaRPr lang="en-GB" dirty="0">
              <a:latin typeface="Montserrat"/>
            </a:endParaRPr>
          </a:p>
          <a:p>
            <a:pPr lvl="0" fontAlgn="base"/>
            <a:r>
              <a:rPr lang="en-GB" b="1" dirty="0" smtClean="0">
                <a:latin typeface="Montserrat"/>
              </a:rPr>
              <a:t>7. Making </a:t>
            </a:r>
            <a:r>
              <a:rPr lang="en-GB" b="1" dirty="0">
                <a:latin typeface="Montserrat"/>
              </a:rPr>
              <a:t>the offer of employment </a:t>
            </a:r>
            <a:r>
              <a:rPr lang="en-GB" dirty="0">
                <a:latin typeface="Montserrat"/>
              </a:rPr>
              <a:t>– should be made </a:t>
            </a:r>
            <a:r>
              <a:rPr lang="en-GB" dirty="0" smtClean="0">
                <a:latin typeface="Montserrat"/>
              </a:rPr>
              <a:t>clear </a:t>
            </a:r>
            <a:r>
              <a:rPr lang="en-GB" dirty="0">
                <a:latin typeface="Montserrat"/>
              </a:rPr>
              <a:t>that the offer is conditional on the applicant meeting the </a:t>
            </a:r>
            <a:r>
              <a:rPr lang="en-GB" dirty="0" smtClean="0">
                <a:latin typeface="Montserrat"/>
              </a:rPr>
              <a:t>pre-employment </a:t>
            </a:r>
            <a:r>
              <a:rPr lang="en-GB" dirty="0">
                <a:latin typeface="Montserrat"/>
              </a:rPr>
              <a:t>check standards  </a:t>
            </a:r>
            <a:r>
              <a:rPr lang="en-GB" dirty="0" smtClean="0">
                <a:latin typeface="Montserrat"/>
              </a:rPr>
              <a:t>which includes checking they hold a valid </a:t>
            </a:r>
            <a:r>
              <a:rPr lang="en-GB" dirty="0">
                <a:latin typeface="Montserrat"/>
              </a:rPr>
              <a:t>right to work in the </a:t>
            </a:r>
            <a:r>
              <a:rPr lang="en-GB" dirty="0" smtClean="0">
                <a:latin typeface="Montserrat"/>
              </a:rPr>
              <a:t>UK. </a:t>
            </a:r>
            <a:r>
              <a:rPr lang="en-GB" dirty="0">
                <a:latin typeface="Montserrat"/>
              </a:rPr>
              <a:t>Do not over promise when making an offer </a:t>
            </a:r>
            <a:endParaRPr lang="en-GB" dirty="0" smtClean="0">
              <a:latin typeface="Montserrat"/>
            </a:endParaRPr>
          </a:p>
          <a:p>
            <a:pPr lvl="0" fontAlgn="base"/>
            <a:endParaRPr lang="en-GB" dirty="0">
              <a:latin typeface="Montserrat"/>
            </a:endParaRPr>
          </a:p>
          <a:p>
            <a:pPr lvl="0" fontAlgn="base"/>
            <a:r>
              <a:rPr lang="en-GB" b="1" dirty="0" smtClean="0">
                <a:latin typeface="Montserrat"/>
              </a:rPr>
              <a:t>8. Right </a:t>
            </a:r>
            <a:r>
              <a:rPr lang="en-GB" b="1" dirty="0">
                <a:latin typeface="Montserrat"/>
              </a:rPr>
              <a:t>to </a:t>
            </a:r>
            <a:r>
              <a:rPr lang="en-GB" b="1" dirty="0" smtClean="0">
                <a:latin typeface="Montserrat"/>
              </a:rPr>
              <a:t>work in the UK </a:t>
            </a:r>
            <a:r>
              <a:rPr lang="en-GB" b="1" dirty="0">
                <a:latin typeface="Montserrat"/>
              </a:rPr>
              <a:t> </a:t>
            </a:r>
            <a:r>
              <a:rPr lang="en-GB" dirty="0">
                <a:latin typeface="Montserrat"/>
              </a:rPr>
              <a:t>– Before we can lawfully employ anyone in the UK, we must be satisfied that they have valid permission to do the work they have been </a:t>
            </a:r>
            <a:r>
              <a:rPr lang="en-GB" dirty="0" smtClean="0">
                <a:latin typeface="Montserrat"/>
              </a:rPr>
              <a:t>offered- this is a legal requirement . Applies </a:t>
            </a:r>
            <a:r>
              <a:rPr lang="en-GB" dirty="0">
                <a:latin typeface="Montserrat"/>
              </a:rPr>
              <a:t>to all workers, regardless of nationality. If we fail to verify a person’s status and subsequently hire them unlawfully, then NHSGGC may be at risk of a fine of up to </a:t>
            </a:r>
            <a:r>
              <a:rPr lang="en-GB" dirty="0" smtClean="0">
                <a:latin typeface="Montserrat"/>
              </a:rPr>
              <a:t> £15,000-£20,000 </a:t>
            </a:r>
            <a:r>
              <a:rPr lang="en-GB" dirty="0">
                <a:latin typeface="Montserrat"/>
              </a:rPr>
              <a:t>per illegal worker. </a:t>
            </a:r>
            <a:r>
              <a:rPr lang="en-GB" i="1" dirty="0">
                <a:latin typeface="Montserrat"/>
              </a:rPr>
              <a:t>These are being increased shortly to between £45,000-£60,000 per illegal </a:t>
            </a:r>
            <a:r>
              <a:rPr lang="en-GB" i="1" dirty="0" smtClean="0">
                <a:latin typeface="Montserrat"/>
              </a:rPr>
              <a:t>worker. </a:t>
            </a:r>
            <a:r>
              <a:rPr lang="en-GB" dirty="0" smtClean="0">
                <a:latin typeface="Montserrat"/>
              </a:rPr>
              <a:t>Recruitment service carry out the checks  </a:t>
            </a:r>
          </a:p>
          <a:p>
            <a:pPr lvl="0" fontAlgn="base"/>
            <a:endParaRPr lang="en-GB" dirty="0">
              <a:latin typeface="Montserrat"/>
            </a:endParaRPr>
          </a:p>
          <a:p>
            <a:pPr lvl="0" fontAlgn="base"/>
            <a:r>
              <a:rPr lang="en-GB" b="1" dirty="0" smtClean="0">
                <a:latin typeface="Montserrat"/>
              </a:rPr>
              <a:t>9. Record </a:t>
            </a:r>
            <a:r>
              <a:rPr lang="en-GB" b="1" dirty="0">
                <a:latin typeface="Montserrat"/>
              </a:rPr>
              <a:t>keeping </a:t>
            </a:r>
            <a:r>
              <a:rPr lang="en-GB" dirty="0">
                <a:latin typeface="Montserrat"/>
              </a:rPr>
              <a:t>– If </a:t>
            </a:r>
            <a:r>
              <a:rPr lang="en-GB" dirty="0" smtClean="0">
                <a:latin typeface="Montserrat"/>
              </a:rPr>
              <a:t>there is a claim for discrimination </a:t>
            </a:r>
            <a:r>
              <a:rPr lang="en-GB" dirty="0">
                <a:latin typeface="Montserrat"/>
              </a:rPr>
              <a:t>brought by a job applicant, evidence of our recruitment and selection process will be critical to our defence. </a:t>
            </a:r>
            <a:r>
              <a:rPr lang="en-GB" dirty="0" smtClean="0">
                <a:latin typeface="Montserrat"/>
              </a:rPr>
              <a:t>Important </a:t>
            </a:r>
            <a:r>
              <a:rPr lang="en-GB" dirty="0">
                <a:latin typeface="Montserrat"/>
              </a:rPr>
              <a:t>to take </a:t>
            </a:r>
            <a:r>
              <a:rPr lang="en-GB" dirty="0" smtClean="0">
                <a:latin typeface="Montserrat"/>
              </a:rPr>
              <a:t>detailed  </a:t>
            </a:r>
            <a:r>
              <a:rPr lang="en-GB" dirty="0">
                <a:latin typeface="Montserrat"/>
              </a:rPr>
              <a:t>notes during interviews of the questions asked and the answers given. This includes reasons </a:t>
            </a:r>
            <a:r>
              <a:rPr lang="en-GB" dirty="0" smtClean="0">
                <a:latin typeface="Montserrat"/>
              </a:rPr>
              <a:t>for or not  </a:t>
            </a:r>
            <a:r>
              <a:rPr lang="en-GB" dirty="0">
                <a:latin typeface="Montserrat"/>
              </a:rPr>
              <a:t>shortlisting </a:t>
            </a:r>
          </a:p>
          <a:p>
            <a:pPr fontAlgn="base"/>
            <a:r>
              <a:rPr lang="en-GB" dirty="0"/>
              <a:t> </a:t>
            </a:r>
          </a:p>
          <a:p>
            <a:r>
              <a:rPr lang="en-GB" b="1" dirty="0"/>
              <a:t> </a:t>
            </a:r>
            <a:endParaRPr lang="en-GB" dirty="0"/>
          </a:p>
          <a:p>
            <a:pPr marL="342900" lvl="0" indent="-342900" fontAlgn="base">
              <a:buFont typeface="+mj-lt"/>
              <a:buAutoNum type="arabicPeriod"/>
            </a:pPr>
            <a:endParaRPr lang="en-GB" dirty="0" smtClean="0"/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  <a:p>
            <a:pPr lvl="1"/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7" y="326571"/>
            <a:ext cx="112947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b="1" i="1" dirty="0" smtClean="0">
              <a:solidFill>
                <a:srgbClr val="002060"/>
              </a:solidFill>
              <a:latin typeface="Montserrat"/>
              <a:cs typeface="Arial" panose="020B0604020202020204" pitchFamily="34" charset="0"/>
            </a:endParaRPr>
          </a:p>
          <a:p>
            <a:pPr algn="ctr"/>
            <a:endParaRPr lang="en-GB" sz="4800" b="1" dirty="0" smtClean="0">
              <a:solidFill>
                <a:srgbClr val="002060"/>
              </a:solidFill>
              <a:latin typeface="Montserrat"/>
              <a:cs typeface="Arial" panose="020B0604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rgbClr val="002060"/>
                </a:solidFill>
                <a:latin typeface="Montserrat"/>
                <a:cs typeface="Arial" panose="020B0604020202020204" pitchFamily="34" charset="0"/>
              </a:rPr>
              <a:t>Equality and Diversity Law</a:t>
            </a:r>
          </a:p>
          <a:p>
            <a:pPr algn="ctr"/>
            <a:r>
              <a:rPr lang="en-GB" sz="4800" b="1" dirty="0" smtClean="0">
                <a:solidFill>
                  <a:srgbClr val="002060"/>
                </a:solidFill>
                <a:latin typeface="Montserrat"/>
                <a:cs typeface="Arial" panose="020B0604020202020204" pitchFamily="34" charset="0"/>
              </a:rPr>
              <a:t>&amp; Discrimination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  <a:p>
            <a:pPr lvl="1"/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704" y="326571"/>
            <a:ext cx="2610496" cy="16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647" y="334005"/>
            <a:ext cx="112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Montserrat"/>
              </a:rPr>
              <a:t>Key Principles of Equality and Diversity Law – Advancing Equal Opportunity for all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5403"/>
              </p:ext>
            </p:extLst>
          </p:nvPr>
        </p:nvGraphicFramePr>
        <p:xfrm>
          <a:off x="617034" y="719665"/>
          <a:ext cx="10828732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644"/>
                <a:gridCol w="5398088"/>
              </a:tblGrid>
              <a:tr h="4298383">
                <a:tc>
                  <a:txBody>
                    <a:bodyPr/>
                    <a:lstStyle/>
                    <a:p>
                      <a:pPr algn="just"/>
                      <a:endParaRPr lang="en-GB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Equality Act became law in 2010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 100 statutory instruments and 2,500 pages of guidance and statutory codes of practice 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people to do what is right and what is legal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Everyone involved in recruitment and selection should be aware of the General Duties of its purpose : </a:t>
                      </a:r>
                      <a:r>
                        <a:rPr lang="en-GB" sz="1800" b="0" i="1" u="none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legally protects people from Discrimination, Harassment and Victimisation in Employment and in wider society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GB" sz="18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               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Any form of discrimination against 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             employee or job applicant on any grounds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             relating to any characteristic protected by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             law is prohibited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888" y="1306502"/>
            <a:ext cx="3310759" cy="20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301" y="334005"/>
            <a:ext cx="112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Montserrat ExtraLight"/>
              </a:rPr>
              <a:t>The Equality Act 2010 : Protected Characteristics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29047"/>
              </p:ext>
            </p:extLst>
          </p:nvPr>
        </p:nvGraphicFramePr>
        <p:xfrm>
          <a:off x="617034" y="719665"/>
          <a:ext cx="1086128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644"/>
                <a:gridCol w="5430644"/>
              </a:tblGrid>
              <a:tr h="42983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the Equality Act  there  are 9 characteristics classified as protected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GB" sz="18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 is against the law to discriminate against anyone because of any of the Protected Characteristics 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must not treat a job applicant worse than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another because of a Protected Characteristic –  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this is Discrimination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individual who has been discriminated against   whilst looking for a job may be able to bring a discrimination claim against NHSGGC  if they can demonstrate they have been treated unfairly due to a protected characteristic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00" y="71966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32820"/>
              </p:ext>
            </p:extLst>
          </p:nvPr>
        </p:nvGraphicFramePr>
        <p:xfrm>
          <a:off x="617034" y="719665"/>
          <a:ext cx="10861288" cy="429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644"/>
                <a:gridCol w="5430644"/>
              </a:tblGrid>
              <a:tr h="4298383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GB" b="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0301" y="199497"/>
            <a:ext cx="11294753" cy="104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Montserrat"/>
              </a:rPr>
              <a:t>Equality Act 2010 :  Disability Discrimination  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Montserrat"/>
              </a:rPr>
              <a:t>Questions about health or disability  </a:t>
            </a:r>
          </a:p>
          <a:p>
            <a:endParaRPr lang="en-GB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Except in very restricted circumstances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 are not allowed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ask any job applicant about their health or any disability, until the person has been: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Offered a job –conditional job offer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in a talent pool of successful candidates to be offered a job when one becomes available </a:t>
            </a:r>
          </a:p>
          <a:p>
            <a:pPr lvl="1"/>
            <a:endParaRPr lang="en-GB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includes asking such a question as part of the application process or during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interview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relating to previous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sickness absence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as questions that relate to health 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to make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sure that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job applicants are looked at properly to see if they can do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job 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question, and not ruled out just because of issues related to or arising from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their health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disability, such as sickness absence, which may well say nothing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about whether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can do the job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Montserrat"/>
              </a:rPr>
              <a:t>Exceptions </a:t>
            </a:r>
            <a:endParaRPr lang="en-GB" b="1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Montserrat"/>
              </a:rPr>
              <a:t>Making </a:t>
            </a:r>
            <a:r>
              <a:rPr lang="en-GB" b="1" dirty="0">
                <a:latin typeface="Montserrat"/>
              </a:rPr>
              <a:t>reasonable adjustments </a:t>
            </a:r>
            <a:r>
              <a:rPr lang="en-GB" b="1" dirty="0" smtClean="0">
                <a:latin typeface="Montserrat"/>
              </a:rPr>
              <a:t>to attend interview </a:t>
            </a:r>
            <a:endParaRPr lang="en-GB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Montserrat"/>
              </a:rPr>
              <a:t>To decide if a specific function of a job can be carried out </a:t>
            </a:r>
            <a:endParaRPr lang="en-GB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Montserrat"/>
              </a:rPr>
              <a:t>Equality and Diversity Monitoring </a:t>
            </a:r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000" b="1" dirty="0">
              <a:latin typeface="Montserrat"/>
            </a:endParaRPr>
          </a:p>
          <a:p>
            <a:endParaRPr lang="en-GB" sz="2000" b="1" dirty="0" smtClean="0">
              <a:latin typeface="Montserrat"/>
            </a:endParaRPr>
          </a:p>
          <a:p>
            <a:endParaRPr lang="en-GB" sz="2000" b="1" dirty="0">
              <a:latin typeface="Montserrat"/>
            </a:endParaRPr>
          </a:p>
          <a:p>
            <a:endParaRPr lang="en-GB" sz="2000" b="1" dirty="0" smtClean="0">
              <a:latin typeface="Montserrat"/>
            </a:endParaRPr>
          </a:p>
          <a:p>
            <a:endParaRPr lang="en-GB" sz="2000" b="1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59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14A7B6D33BC4784A9A331F48661C9" ma:contentTypeVersion="12" ma:contentTypeDescription="Create a new document." ma:contentTypeScope="" ma:versionID="8980cb0a1c538b1b2947cde09d021e16">
  <xsd:schema xmlns:xsd="http://www.w3.org/2001/XMLSchema" xmlns:xs="http://www.w3.org/2001/XMLSchema" xmlns:p="http://schemas.microsoft.com/office/2006/metadata/properties" xmlns:ns2="8be27915-cd66-444a-936a-2ad4a0dd0bae" xmlns:ns3="84adb659-38e4-4ae2-b33b-2904495c01cf" targetNamespace="http://schemas.microsoft.com/office/2006/metadata/properties" ma:root="true" ma:fieldsID="b92e4c08ef352a79d69c3f8d65564876" ns2:_="" ns3:_="">
    <xsd:import namespace="8be27915-cd66-444a-936a-2ad4a0dd0bae"/>
    <xsd:import namespace="84adb659-38e4-4ae2-b33b-2904495c0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27915-cd66-444a-936a-2ad4a0dd0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db659-38e4-4ae2-b33b-2904495c01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c3b032-e494-4833-995f-de01d71b5733}" ma:internalName="TaxCatchAll" ma:showField="CatchAllData" ma:web="84adb659-38e4-4ae2-b33b-2904495c0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adb659-38e4-4ae2-b33b-2904495c01cf">
      <UserInfo>
        <DisplayName>Pay, Mathew</DisplayName>
        <AccountId>17</AccountId>
        <AccountType/>
      </UserInfo>
      <UserInfo>
        <DisplayName>Allen, Mark</DisplayName>
        <AccountId>54</AccountId>
        <AccountType/>
      </UserInfo>
      <UserInfo>
        <DisplayName>Martin, Pamela</DisplayName>
        <AccountId>40</AccountId>
        <AccountType/>
      </UserInfo>
      <UserInfo>
        <DisplayName>Hudson, Diana</DisplayName>
        <AccountId>55</AccountId>
        <AccountType/>
      </UserInfo>
      <UserInfo>
        <DisplayName>McKenzie, Kirstin</DisplayName>
        <AccountId>31</AccountId>
        <AccountType/>
      </UserInfo>
      <UserInfo>
        <DisplayName>Ferguson, Colleen</DisplayName>
        <AccountId>44</AccountId>
        <AccountType/>
      </UserInfo>
    </SharedWithUsers>
    <lcf76f155ced4ddcb4097134ff3c332f xmlns="8be27915-cd66-444a-936a-2ad4a0dd0bae">
      <Terms xmlns="http://schemas.microsoft.com/office/infopath/2007/PartnerControls"/>
    </lcf76f155ced4ddcb4097134ff3c332f>
    <TaxCatchAll xmlns="84adb659-38e4-4ae2-b33b-2904495c01cf" xsi:nil="true"/>
  </documentManagement>
</p:properties>
</file>

<file path=customXml/itemProps1.xml><?xml version="1.0" encoding="utf-8"?>
<ds:datastoreItem xmlns:ds="http://schemas.openxmlformats.org/officeDocument/2006/customXml" ds:itemID="{0BF8A324-E5F1-4474-851D-2A2A80107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27915-cd66-444a-936a-2ad4a0dd0bae"/>
    <ds:schemaRef ds:uri="84adb659-38e4-4ae2-b33b-2904495c0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E54ED1-80A2-423A-8AF1-9DEC93C4DE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E528C-157F-4E66-B7C2-20D1EEBA30D8}">
  <ds:schemaRefs>
    <ds:schemaRef ds:uri="http://schemas.microsoft.com/office/2006/metadata/properties"/>
    <ds:schemaRef ds:uri="8be27915-cd66-444a-936a-2ad4a0dd0bae"/>
    <ds:schemaRef ds:uri="http://purl.org/dc/terms/"/>
    <ds:schemaRef ds:uri="84adb659-38e4-4ae2-b33b-2904495c01c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3719</TotalTime>
  <Words>897</Words>
  <Application>Microsoft Office PowerPoint</Application>
  <PresentationFormat>Widescreen</PresentationFormat>
  <Paragraphs>156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Montserrat</vt:lpstr>
      <vt:lpstr>Montserrat ExtraLight</vt:lpstr>
      <vt:lpstr>Montserrat Light</vt:lpstr>
      <vt:lpstr>Wingdings</vt:lpstr>
      <vt:lpstr>Office Theme</vt:lpstr>
      <vt:lpstr>Custom Design</vt:lpstr>
      <vt:lpstr>1_Custom Design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Greater Glasgow &amp; 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Fitzpatrick, Susan</dc:creator>
  <cp:lastModifiedBy>Munce, Steven</cp:lastModifiedBy>
  <cp:revision>286</cp:revision>
  <cp:lastPrinted>2023-10-24T19:28:39Z</cp:lastPrinted>
  <dcterms:created xsi:type="dcterms:W3CDTF">2021-04-26T15:50:42Z</dcterms:created>
  <dcterms:modified xsi:type="dcterms:W3CDTF">2024-09-10T09:37:40Z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0x0101008E614A7B6D33BC4784A9A331F48661C9</vt:lpwstr>
  </property>
  <property fmtid="{D5CDD505-2E9C-101B-9397-08002B2CF9AE}" pid="3" name="MediaServiceImageTags">
    <vt:lpwstr/>
  </property>
</Properties>
</file>