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57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7C75F7-FC1C-43C9-970E-793FCB2602FB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882C4-A483-4C04-BAAE-66A3E4FE86A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5BEB8-64FB-4565-A364-2B649C3642A9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92F25-3E1E-4F6D-BDC0-9258C991784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1E373-7F41-4248-992B-22F375A92B1F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191F4-F8F1-496F-A240-3F8BCA1211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7081F-C835-4460-B722-1237B5155C21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88DAD-6C55-4459-9D09-B747D15CECC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FF367-73BD-4F3C-B48C-A2D2BA13A842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A33A2-ABE2-4FBC-B517-C7F33AFB983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3B8C8-E5BE-4F7C-B185-73C5FA51FCBF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F0C3C-5F48-4022-A8D4-354CC3717C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925AD-EECC-4DA0-AE72-EECFC9F79873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73039-978B-4018-8C1F-3F452FFBC9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6DD1E-6AE3-4315-8A68-AA8E5942D227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19EAF-DBC9-4D67-B041-FB333C1CBF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377D6-0C94-4CEE-82CF-9750BB17A178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87344B-C6CA-4DAC-95B5-F2CBB7361C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4BB5F3-119B-438F-B186-B167ADAF2CEA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3026E5-CE0F-4E99-ABA7-8CBA70B81B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0FAE44-88F8-4B32-844B-2D1F7B359FE1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FFF42-48E3-4BF1-BE4D-7A3C605A7B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C2E487-5B9A-4459-8E40-E2C0212F2AE6}" type="datetimeFigureOut">
              <a:rPr lang="en-GB"/>
              <a:pPr>
                <a:defRPr/>
              </a:pPr>
              <a:t>03/02/2023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7533E24-5512-418A-BF77-4459530FEF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4" descr="nhs gg&amp;c logo DrkB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44450"/>
            <a:ext cx="66675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Rectangle 5"/>
          <p:cNvSpPr>
            <a:spLocks noChangeArrowheads="1"/>
          </p:cNvSpPr>
          <p:nvPr/>
        </p:nvSpPr>
        <p:spPr bwMode="auto">
          <a:xfrm>
            <a:off x="392113" y="1196975"/>
            <a:ext cx="8288337" cy="560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altLang="en-US" sz="4000">
                <a:ea typeface="ＭＳ Ｐゴシック" pitchFamily="34" charset="-128"/>
              </a:rPr>
              <a:t>Institute of Neurological Sciences</a:t>
            </a:r>
          </a:p>
          <a:p>
            <a:pPr algn="ctr">
              <a:lnSpc>
                <a:spcPct val="80000"/>
              </a:lnSpc>
            </a:pPr>
            <a:r>
              <a:rPr lang="en-GB" altLang="en-US" sz="4000">
                <a:ea typeface="ＭＳ Ｐゴシック" pitchFamily="34" charset="-128"/>
              </a:rPr>
              <a:t>Southern General Hospital</a:t>
            </a:r>
          </a:p>
          <a:p>
            <a:pPr algn="ctr">
              <a:lnSpc>
                <a:spcPct val="80000"/>
              </a:lnSpc>
            </a:pPr>
            <a:r>
              <a:rPr lang="en-GB" altLang="en-US" sz="4000">
                <a:ea typeface="ＭＳ Ｐゴシック" pitchFamily="34" charset="-128"/>
              </a:rPr>
              <a:t>Theatre Improvement project</a:t>
            </a:r>
          </a:p>
          <a:p>
            <a:pPr algn="ctr">
              <a:lnSpc>
                <a:spcPct val="80000"/>
              </a:lnSpc>
            </a:pPr>
            <a:endParaRPr lang="en-GB" altLang="en-US" sz="4000">
              <a:ea typeface="ＭＳ Ｐゴシック" pitchFamily="34" charset="-128"/>
            </a:endParaRPr>
          </a:p>
          <a:p>
            <a:pPr algn="ctr">
              <a:lnSpc>
                <a:spcPct val="80000"/>
              </a:lnSpc>
            </a:pPr>
            <a:endParaRPr lang="en-GB" altLang="en-US" sz="3600">
              <a:ea typeface="ＭＳ Ｐゴシック" pitchFamily="34" charset="-128"/>
            </a:endParaRPr>
          </a:p>
          <a:p>
            <a:pPr algn="ctr">
              <a:lnSpc>
                <a:spcPct val="80000"/>
              </a:lnSpc>
            </a:pPr>
            <a:r>
              <a:rPr lang="en-GB" altLang="en-US" sz="3600">
                <a:ea typeface="ＭＳ Ｐゴシック" pitchFamily="34" charset="-128"/>
              </a:rPr>
              <a:t>Theatre Scheduling &amp; List Management</a:t>
            </a:r>
          </a:p>
          <a:p>
            <a:pPr algn="ctr">
              <a:lnSpc>
                <a:spcPct val="80000"/>
              </a:lnSpc>
            </a:pPr>
            <a:endParaRPr lang="en-GB" altLang="en-US" sz="3600">
              <a:solidFill>
                <a:srgbClr val="FF0000"/>
              </a:solidFill>
              <a:ea typeface="ＭＳ Ｐゴシック" pitchFamily="34" charset="-128"/>
            </a:endParaRPr>
          </a:p>
          <a:p>
            <a:pPr algn="ctr">
              <a:lnSpc>
                <a:spcPct val="80000"/>
              </a:lnSpc>
            </a:pPr>
            <a:endParaRPr lang="en-GB" altLang="en-US" sz="3600">
              <a:solidFill>
                <a:srgbClr val="FF0000"/>
              </a:solidFill>
              <a:ea typeface="ＭＳ Ｐゴシック" pitchFamily="34" charset="-128"/>
            </a:endParaRPr>
          </a:p>
          <a:p>
            <a:pPr algn="ctr">
              <a:lnSpc>
                <a:spcPct val="80000"/>
              </a:lnSpc>
            </a:pPr>
            <a:r>
              <a:rPr lang="en-GB" altLang="en-US" sz="3600">
                <a:ea typeface="ＭＳ Ｐゴシック" pitchFamily="34" charset="-128"/>
              </a:rPr>
              <a:t>Contact: Pamela Philp</a:t>
            </a:r>
          </a:p>
          <a:p>
            <a:pPr algn="ctr">
              <a:lnSpc>
                <a:spcPct val="80000"/>
              </a:lnSpc>
            </a:pPr>
            <a:endParaRPr lang="en-GB" altLang="en-US" sz="3600">
              <a:ea typeface="ＭＳ Ｐゴシック" pitchFamily="34" charset="-128"/>
            </a:endParaRPr>
          </a:p>
          <a:p>
            <a:pPr algn="ctr">
              <a:lnSpc>
                <a:spcPct val="80000"/>
              </a:lnSpc>
            </a:pPr>
            <a:endParaRPr lang="en-GB" altLang="en-US" sz="3600">
              <a:ea typeface="ＭＳ Ｐゴシック" pitchFamily="34" charset="-128"/>
            </a:endParaRPr>
          </a:p>
          <a:p>
            <a:pPr algn="ctr">
              <a:lnSpc>
                <a:spcPct val="80000"/>
              </a:lnSpc>
            </a:pPr>
            <a:r>
              <a:rPr lang="en-GB" altLang="en-US" sz="3600">
                <a:ea typeface="ＭＳ Ｐゴシック" pitchFamily="34" charset="-128"/>
              </a:rPr>
              <a:t>Case Study1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495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1800" smtClean="0">
                <a:latin typeface="+mn-lt"/>
              </a:rPr>
              <a:t>Prompt 8:45 Start.</a:t>
            </a:r>
            <a:endParaRPr lang="en-US" sz="1800" smtClean="0">
              <a:latin typeface="+mn-lt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GB" altLang="en-US" smtClean="0"/>
          </a:p>
        </p:txBody>
      </p:sp>
      <p:sp>
        <p:nvSpPr>
          <p:cNvPr id="14339" name="Rectangle 4"/>
          <p:cNvSpPr>
            <a:spLocks noChangeArrowheads="1"/>
          </p:cNvSpPr>
          <p:nvPr/>
        </p:nvSpPr>
        <p:spPr bwMode="auto">
          <a:xfrm>
            <a:off x="179388" y="731838"/>
            <a:ext cx="8747125" cy="6126162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GB" sz="3200">
              <a:latin typeface="Calibri" pitchFamily="34" charset="0"/>
            </a:endParaRPr>
          </a:p>
        </p:txBody>
      </p:sp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209550" y="3860800"/>
            <a:ext cx="4389438" cy="4810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>
                <a:solidFill>
                  <a:schemeClr val="bg1"/>
                </a:solidFill>
                <a:latin typeface="Calibri" pitchFamily="34" charset="0"/>
              </a:rPr>
              <a:t>Before Improvement</a:t>
            </a:r>
          </a:p>
        </p:txBody>
      </p:sp>
      <p:grpSp>
        <p:nvGrpSpPr>
          <p:cNvPr id="14341" name="Group 6"/>
          <p:cNvGrpSpPr>
            <a:grpSpLocks/>
          </p:cNvGrpSpPr>
          <p:nvPr/>
        </p:nvGrpSpPr>
        <p:grpSpPr bwMode="auto">
          <a:xfrm>
            <a:off x="179388" y="476250"/>
            <a:ext cx="8816975" cy="481013"/>
            <a:chOff x="114" y="461"/>
            <a:chExt cx="5509" cy="303"/>
          </a:xfrm>
        </p:grpSpPr>
        <p:sp>
          <p:nvSpPr>
            <p:cNvPr id="14354" name="Rectangle 7"/>
            <p:cNvSpPr>
              <a:spLocks noChangeArrowheads="1"/>
            </p:cNvSpPr>
            <p:nvPr/>
          </p:nvSpPr>
          <p:spPr bwMode="auto">
            <a:xfrm>
              <a:off x="114" y="461"/>
              <a:ext cx="1947" cy="30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Problem Statement</a:t>
              </a:r>
            </a:p>
          </p:txBody>
        </p:sp>
        <p:sp>
          <p:nvSpPr>
            <p:cNvPr id="14355" name="Rectangle 8"/>
            <p:cNvSpPr>
              <a:spLocks noChangeArrowheads="1"/>
            </p:cNvSpPr>
            <p:nvPr/>
          </p:nvSpPr>
          <p:spPr bwMode="auto">
            <a:xfrm>
              <a:off x="1895" y="461"/>
              <a:ext cx="1947" cy="30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     Actions Taken</a:t>
              </a:r>
            </a:p>
          </p:txBody>
        </p:sp>
        <p:sp>
          <p:nvSpPr>
            <p:cNvPr id="14356" name="Rectangle 9"/>
            <p:cNvSpPr>
              <a:spLocks noChangeArrowheads="1"/>
            </p:cNvSpPr>
            <p:nvPr/>
          </p:nvSpPr>
          <p:spPr bwMode="auto">
            <a:xfrm>
              <a:off x="3676" y="461"/>
              <a:ext cx="1947" cy="303"/>
            </a:xfrm>
            <a:prstGeom prst="rect">
              <a:avLst/>
            </a:prstGeom>
            <a:solidFill>
              <a:schemeClr val="tx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Sustainability Plan</a:t>
              </a:r>
            </a:p>
          </p:txBody>
        </p:sp>
      </p:grpSp>
      <p:sp>
        <p:nvSpPr>
          <p:cNvPr id="14342" name="Rectangle 10"/>
          <p:cNvSpPr>
            <a:spLocks noChangeArrowheads="1"/>
          </p:cNvSpPr>
          <p:nvPr/>
        </p:nvSpPr>
        <p:spPr bwMode="auto">
          <a:xfrm>
            <a:off x="4598988" y="3860800"/>
            <a:ext cx="4365625" cy="481013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>
                <a:solidFill>
                  <a:schemeClr val="bg1"/>
                </a:solidFill>
                <a:latin typeface="Calibri" pitchFamily="34" charset="0"/>
              </a:rPr>
              <a:t>	After Improvement</a:t>
            </a:r>
          </a:p>
        </p:txBody>
      </p:sp>
      <p:sp>
        <p:nvSpPr>
          <p:cNvPr id="14343" name="Line 11"/>
          <p:cNvSpPr>
            <a:spLocks noChangeShapeType="1"/>
          </p:cNvSpPr>
          <p:nvPr/>
        </p:nvSpPr>
        <p:spPr bwMode="auto">
          <a:xfrm>
            <a:off x="2484438" y="908050"/>
            <a:ext cx="11112" cy="3433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4" name="Line 12"/>
          <p:cNvSpPr>
            <a:spLocks noChangeShapeType="1"/>
          </p:cNvSpPr>
          <p:nvPr/>
        </p:nvSpPr>
        <p:spPr bwMode="auto">
          <a:xfrm>
            <a:off x="5795963" y="908050"/>
            <a:ext cx="0" cy="3151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45" name="Rectangle 14"/>
          <p:cNvSpPr>
            <a:spLocks noChangeArrowheads="1"/>
          </p:cNvSpPr>
          <p:nvPr/>
        </p:nvSpPr>
        <p:spPr bwMode="auto">
          <a:xfrm>
            <a:off x="2495550" y="908050"/>
            <a:ext cx="3300413" cy="332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0975" indent="-180975" eaLnBrk="0" hangingPunct="0">
              <a:buFontTx/>
              <a:buChar char="•"/>
            </a:pPr>
            <a:r>
              <a:rPr lang="en-GB" sz="1400">
                <a:latin typeface="Calibri" pitchFamily="34" charset="0"/>
              </a:rPr>
              <a:t>Consultants asked to group patients with similar procedures together on the operating list</a:t>
            </a:r>
          </a:p>
          <a:p>
            <a:pPr marL="180975" indent="-180975" eaLnBrk="0" hangingPunct="0">
              <a:buFontTx/>
              <a:buChar char="•"/>
            </a:pPr>
            <a:r>
              <a:rPr lang="en-GB" sz="1400">
                <a:latin typeface="Calibri" pitchFamily="34" charset="0"/>
              </a:rPr>
              <a:t>Restricted Equipment Diary system introduced.</a:t>
            </a:r>
          </a:p>
          <a:p>
            <a:pPr marL="180975" indent="-180975" eaLnBrk="0" hangingPunct="0">
              <a:buFontTx/>
              <a:buChar char="•"/>
            </a:pPr>
            <a:r>
              <a:rPr lang="en-GB" sz="1400">
                <a:latin typeface="Calibri" pitchFamily="34" charset="0"/>
              </a:rPr>
              <a:t>Process for cancellation of available Theatre Sessions agreed &amp; implemented.</a:t>
            </a:r>
          </a:p>
          <a:p>
            <a:pPr marL="180975" indent="-180975" eaLnBrk="0" hangingPunct="0">
              <a:buFontTx/>
              <a:buChar char="•"/>
            </a:pPr>
            <a:r>
              <a:rPr lang="en-GB" sz="1400">
                <a:latin typeface="Calibri" pitchFamily="34" charset="0"/>
              </a:rPr>
              <a:t>Process introduced for communicating cancellation of the patient.</a:t>
            </a:r>
          </a:p>
          <a:p>
            <a:pPr marL="180975" indent="-180975" eaLnBrk="0" hangingPunct="0">
              <a:buFontTx/>
              <a:buChar char="•"/>
            </a:pPr>
            <a:r>
              <a:rPr lang="en-GB" sz="1400">
                <a:latin typeface="Calibri" pitchFamily="34" charset="0"/>
              </a:rPr>
              <a:t>Remind all to book patients onto opera 7+ days</a:t>
            </a:r>
          </a:p>
          <a:p>
            <a:pPr marL="180975" indent="-180975" eaLnBrk="0" hangingPunct="0">
              <a:buFontTx/>
              <a:buChar char="•"/>
            </a:pPr>
            <a:r>
              <a:rPr lang="en-GB" sz="1400">
                <a:latin typeface="Calibri" pitchFamily="34" charset="0"/>
              </a:rPr>
              <a:t>Provide training on Theatre Opera system to ward staff</a:t>
            </a:r>
          </a:p>
          <a:p>
            <a:pPr marL="180975" indent="-180975" eaLnBrk="0" hangingPunct="0">
              <a:buFontTx/>
              <a:buChar char="•"/>
            </a:pPr>
            <a:r>
              <a:rPr lang="en-GB" sz="1400">
                <a:latin typeface="Calibri" pitchFamily="34" charset="0"/>
              </a:rPr>
              <a:t>Source theatre dedicated telephone line</a:t>
            </a:r>
          </a:p>
        </p:txBody>
      </p:sp>
      <p:sp>
        <p:nvSpPr>
          <p:cNvPr id="14346" name="Rectangle 15"/>
          <p:cNvSpPr>
            <a:spLocks noChangeArrowheads="1"/>
          </p:cNvSpPr>
          <p:nvPr/>
        </p:nvSpPr>
        <p:spPr bwMode="auto">
          <a:xfrm>
            <a:off x="5795963" y="1060450"/>
            <a:ext cx="3157537" cy="212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90500" indent="-190500" eaLnBrk="0" hangingPunct="0">
              <a:buFontTx/>
              <a:buChar char="•"/>
            </a:pPr>
            <a:r>
              <a:rPr lang="en-GB" sz="1600">
                <a:latin typeface="Calibri" pitchFamily="34" charset="0"/>
              </a:rPr>
              <a:t>Theatre to ward 2-way radio – urgent requirement</a:t>
            </a:r>
          </a:p>
          <a:p>
            <a:pPr marL="190500" indent="-190500" eaLnBrk="0" hangingPunct="0">
              <a:buFontTx/>
              <a:buChar char="•"/>
            </a:pPr>
            <a:r>
              <a:rPr lang="en-GB" sz="1600">
                <a:latin typeface="Calibri" pitchFamily="34" charset="0"/>
              </a:rPr>
              <a:t>Roll-out ward staff training on opera to neurosurgical wards</a:t>
            </a:r>
          </a:p>
          <a:p>
            <a:pPr marL="190500" indent="-190500" eaLnBrk="0" hangingPunct="0">
              <a:buFontTx/>
              <a:buChar char="•"/>
            </a:pPr>
            <a:r>
              <a:rPr lang="en-GB" sz="1600">
                <a:latin typeface="Calibri" pitchFamily="34" charset="0"/>
              </a:rPr>
              <a:t>Re-introduce ward Preparation Checklist to ward 62</a:t>
            </a:r>
          </a:p>
          <a:p>
            <a:pPr marL="190500" indent="-190500" eaLnBrk="0" hangingPunct="0">
              <a:buFontTx/>
              <a:buChar char="•"/>
            </a:pPr>
            <a:r>
              <a:rPr lang="en-GB" sz="1600">
                <a:latin typeface="Calibri" pitchFamily="34" charset="0"/>
              </a:rPr>
              <a:t>Start times for ENT require further emphasis</a:t>
            </a:r>
          </a:p>
        </p:txBody>
      </p:sp>
      <p:sp>
        <p:nvSpPr>
          <p:cNvPr id="14347" name="Rectangle 16"/>
          <p:cNvSpPr>
            <a:spLocks noChangeArrowheads="1"/>
          </p:cNvSpPr>
          <p:nvPr/>
        </p:nvSpPr>
        <p:spPr bwMode="auto">
          <a:xfrm>
            <a:off x="179388" y="4341813"/>
            <a:ext cx="4344987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 Procedures were grouped randomly on the operating list and thereby affecting theatre turn around time</a:t>
            </a:r>
          </a:p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52 theatre sessions “lost” due to non-notification (18%).</a:t>
            </a:r>
          </a:p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Secretary was not informed of elective patients who are cancelled in ward or in theatre.</a:t>
            </a:r>
          </a:p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Only 15% of Operating lists booked onto Opera 7+ days, thereby no forward planning of patient care could take place by theatre team i.e. equipment etc.</a:t>
            </a:r>
          </a:p>
        </p:txBody>
      </p:sp>
      <p:sp>
        <p:nvSpPr>
          <p:cNvPr id="14348" name="Line 19"/>
          <p:cNvSpPr>
            <a:spLocks noChangeShapeType="1"/>
          </p:cNvSpPr>
          <p:nvPr/>
        </p:nvSpPr>
        <p:spPr bwMode="auto">
          <a:xfrm>
            <a:off x="4427538" y="4341813"/>
            <a:ext cx="0" cy="24717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72488" y="6400800"/>
            <a:ext cx="428625" cy="457200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fld id="{B1769494-2B4A-4063-8F48-12D2039E5C80}" type="slidenum">
              <a:rPr lang="en-US" sz="1400" smtClean="0">
                <a:latin typeface="+mn-lt"/>
              </a:rPr>
              <a:pPr>
                <a:defRPr/>
              </a:pPr>
              <a:t>2</a:t>
            </a:fld>
            <a:endParaRPr lang="en-US" sz="1400" dirty="0" smtClean="0">
              <a:latin typeface="+mn-lt"/>
            </a:endParaRP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220663" y="1254125"/>
            <a:ext cx="2184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92075" indent="-92075" eaLnBrk="0" hangingPunct="0">
              <a:buFont typeface="Arial" charset="0"/>
              <a:buChar char="•"/>
            </a:pPr>
            <a:r>
              <a:rPr lang="en-GB" sz="1600">
                <a:latin typeface="Calibri" pitchFamily="34" charset="0"/>
              </a:rPr>
              <a:t> Lack of planning and theatre list coordination causing problems with efficiency through lost sessions &amp; delays .</a:t>
            </a:r>
          </a:p>
        </p:txBody>
      </p:sp>
      <p:sp>
        <p:nvSpPr>
          <p:cNvPr id="14351" name="Rectangle 16"/>
          <p:cNvSpPr>
            <a:spLocks noChangeArrowheads="1"/>
          </p:cNvSpPr>
          <p:nvPr/>
        </p:nvSpPr>
        <p:spPr bwMode="auto">
          <a:xfrm>
            <a:off x="4600575" y="4432300"/>
            <a:ext cx="4148138" cy="242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Procedures grouped on lists – remains problematic escalated through Theatre User Group</a:t>
            </a:r>
          </a:p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Lost sessions cut from 18% to 2%</a:t>
            </a:r>
          </a:p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Increase of Operating lists booked onto Opera 7+ days in advance from 15% to 78%</a:t>
            </a:r>
          </a:p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r>
              <a:rPr lang="en-GB" sz="1600">
                <a:latin typeface="Calibri" pitchFamily="34" charset="0"/>
              </a:rPr>
              <a:t>all ward staff now trained on Theatre system to see operating lists in advance to assist with patient prep.</a:t>
            </a:r>
          </a:p>
          <a:p>
            <a:pPr marL="182563" indent="-182563" eaLnBrk="0" hangingPunct="0">
              <a:lnSpc>
                <a:spcPct val="75000"/>
              </a:lnSpc>
              <a:spcBef>
                <a:spcPct val="50000"/>
              </a:spcBef>
              <a:buFontTx/>
              <a:buChar char="•"/>
            </a:pPr>
            <a:endParaRPr lang="en-GB" sz="1600">
              <a:latin typeface="Calibri" pitchFamily="34" charset="0"/>
            </a:endParaRPr>
          </a:p>
        </p:txBody>
      </p:sp>
      <p:sp>
        <p:nvSpPr>
          <p:cNvPr id="14352" name="Rectangle 2"/>
          <p:cNvSpPr>
            <a:spLocks noChangeArrowheads="1"/>
          </p:cNvSpPr>
          <p:nvPr/>
        </p:nvSpPr>
        <p:spPr bwMode="auto">
          <a:xfrm>
            <a:off x="130175" y="80963"/>
            <a:ext cx="6038850" cy="446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GB" altLang="en-US" sz="2800" b="1">
                <a:latin typeface="Calibri" pitchFamily="34" charset="0"/>
              </a:rPr>
              <a:t>Theatre Scheduling &amp; List Management</a:t>
            </a:r>
            <a:endParaRPr lang="en-GB" altLang="en-US" sz="2800" b="1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14353" name="Picture 4" descr="nhs gg&amp;c logo DrkBlu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9788" y="44450"/>
            <a:ext cx="66675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4E34E8D2C9431EAA9798D9544E6492" ma:contentTypeVersion="1" ma:contentTypeDescription="Create a new document." ma:contentTypeScope="" ma:versionID="f57d5dd9cb5216b14fa7a8098d9596f6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d35e20c2be3d08708963ae4beea44dcb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Scheduling Start Date" ma:description="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DDDA81BE-FEBD-486E-AB56-29DBB0DE9078}">
  <ds:schemaRefs>
    <ds:schemaRef ds:uri="http://purl.org/dc/elements/1.1/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68BF816-E38A-4AFE-8B37-2406F90E65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286</Words>
  <Application>Microsoft Office PowerPoint</Application>
  <PresentationFormat>On-screen Show (4:3)</PresentationFormat>
  <Paragraphs>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Theme</vt:lpstr>
      <vt:lpstr>PowerPoint Presentation</vt:lpstr>
      <vt:lpstr>Prompt 8:45 Start.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Colin Aitkenhead</dc:creator>
  <cp:lastModifiedBy>Donnelly, Lisa</cp:lastModifiedBy>
  <cp:revision>14</cp:revision>
  <dcterms:created xsi:type="dcterms:W3CDTF">2015-03-16T14:56:34Z</dcterms:created>
  <dcterms:modified xsi:type="dcterms:W3CDTF">2023-02-03T11:11:34Z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0x010100544E34E8D2C9431EAA9798D9544E6492</vt:lpwstr>
  </property>
</Properties>
</file>