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notesMasterIdLst>
    <p:notesMasterId r:id="rId21"/>
  </p:notesMasterIdLst>
  <p:sldIdLst>
    <p:sldId id="268" r:id="rId5"/>
    <p:sldId id="276" r:id="rId6"/>
    <p:sldId id="273" r:id="rId7"/>
    <p:sldId id="275" r:id="rId8"/>
    <p:sldId id="294" r:id="rId9"/>
    <p:sldId id="291" r:id="rId10"/>
    <p:sldId id="274" r:id="rId11"/>
    <p:sldId id="286" r:id="rId12"/>
    <p:sldId id="285" r:id="rId13"/>
    <p:sldId id="295" r:id="rId14"/>
    <p:sldId id="287" r:id="rId15"/>
    <p:sldId id="288" r:id="rId16"/>
    <p:sldId id="293" r:id="rId17"/>
    <p:sldId id="283" r:id="rId18"/>
    <p:sldId id="292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C2A6B8-3575-CFEB-D933-CD57CD027963}" v="2" dt="2023-10-19T12:08:26.082"/>
    <p1510:client id="{DBAB5D0D-DB81-3FDB-6747-0F617AD3C851}" v="1" dt="2023-05-16T06:58:14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718" autoAdjust="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ins, Allan" userId="S::dickial763@xggc.scot.nhs.uk::aff3bb21-5fcb-4699-a8fc-bc33bdb8b11c" providerId="AD" clId="Web-{DBAB5D0D-DB81-3FDB-6747-0F617AD3C851}"/>
    <pc:docChg chg="modSld">
      <pc:chgData name="Dickins, Allan" userId="S::dickial763@xggc.scot.nhs.uk::aff3bb21-5fcb-4699-a8fc-bc33bdb8b11c" providerId="AD" clId="Web-{DBAB5D0D-DB81-3FDB-6747-0F617AD3C851}" dt="2023-05-16T06:58:14.628" v="0"/>
      <pc:docMkLst>
        <pc:docMk/>
      </pc:docMkLst>
      <pc:sldChg chg="mod modShow">
        <pc:chgData name="Dickins, Allan" userId="S::dickial763@xggc.scot.nhs.uk::aff3bb21-5fcb-4699-a8fc-bc33bdb8b11c" providerId="AD" clId="Web-{DBAB5D0D-DB81-3FDB-6747-0F617AD3C851}" dt="2023-05-16T06:58:14.628" v="0"/>
        <pc:sldMkLst>
          <pc:docMk/>
          <pc:sldMk cId="1967398033" sldId="294"/>
        </pc:sldMkLst>
      </pc:sldChg>
    </pc:docChg>
  </pc:docChgLst>
  <pc:docChgLst>
    <pc:chgData name="Dickins, Allan" userId="S::dickial763@xggc.scot.nhs.uk::aff3bb21-5fcb-4699-a8fc-bc33bdb8b11c" providerId="AD" clId="Web-{B4C2A6B8-3575-CFEB-D933-CD57CD027963}"/>
    <pc:docChg chg="addSld delSld">
      <pc:chgData name="Dickins, Allan" userId="S::dickial763@xggc.scot.nhs.uk::aff3bb21-5fcb-4699-a8fc-bc33bdb8b11c" providerId="AD" clId="Web-{B4C2A6B8-3575-CFEB-D933-CD57CD027963}" dt="2023-10-19T12:08:26.035" v="1"/>
      <pc:docMkLst>
        <pc:docMk/>
      </pc:docMkLst>
      <pc:sldChg chg="add del">
        <pc:chgData name="Dickins, Allan" userId="S::dickial763@xggc.scot.nhs.uk::aff3bb21-5fcb-4699-a8fc-bc33bdb8b11c" providerId="AD" clId="Web-{B4C2A6B8-3575-CFEB-D933-CD57CD027963}" dt="2023-10-19T12:08:26.035" v="1"/>
        <pc:sldMkLst>
          <pc:docMk/>
          <pc:sldMk cId="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52BA-0ED9-4A2B-97F7-DF6AEC77E15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1F7B9-EDD6-4B4F-B018-1D334998D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72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presentation was originally created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782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Case study 1 – </a:t>
            </a:r>
            <a:r>
              <a:rPr lang="en-GB" dirty="0" err="1"/>
              <a:t>paul</a:t>
            </a:r>
            <a:r>
              <a:rPr lang="en-GB" dirty="0"/>
              <a:t> – AD final PLE 2</a:t>
            </a:r>
            <a:r>
              <a:rPr lang="en-GB" baseline="30000" dirty="0"/>
              <a:t>nd</a:t>
            </a:r>
            <a:r>
              <a:rPr lang="en-GB" dirty="0"/>
              <a:t> year.</a:t>
            </a:r>
          </a:p>
          <a:p>
            <a:endParaRPr lang="en-GB" dirty="0"/>
          </a:p>
          <a:p>
            <a:r>
              <a:rPr lang="en-GB" dirty="0"/>
              <a:t>X 1 Ps</a:t>
            </a:r>
            <a:r>
              <a:rPr lang="en-GB" baseline="0" dirty="0"/>
              <a:t> and x 2 PS all in different units.</a:t>
            </a:r>
          </a:p>
          <a:p>
            <a:endParaRPr lang="en-GB" baseline="0" dirty="0"/>
          </a:p>
          <a:p>
            <a:r>
              <a:rPr lang="en-GB" baseline="0" dirty="0"/>
              <a:t>Enhanced skills – intermediate care unit</a:t>
            </a:r>
          </a:p>
          <a:p>
            <a:endParaRPr lang="en-GB" baseline="0" dirty="0"/>
          </a:p>
          <a:p>
            <a:r>
              <a:rPr lang="en-GB" baseline="0" dirty="0"/>
              <a:t>Care planning – PS</a:t>
            </a:r>
          </a:p>
          <a:p>
            <a:endParaRPr lang="en-GB" baseline="0" dirty="0"/>
          </a:p>
          <a:p>
            <a:r>
              <a:rPr lang="en-GB" baseline="0" dirty="0"/>
              <a:t>CHEF try encourage more staff to undertake </a:t>
            </a:r>
            <a:r>
              <a:rPr lang="en-GB" baseline="0" dirty="0" err="1"/>
              <a:t>ps</a:t>
            </a:r>
            <a:r>
              <a:rPr lang="en-GB" baseline="0" dirty="0"/>
              <a:t> pa prep – capacity is a </a:t>
            </a:r>
            <a:r>
              <a:rPr lang="en-GB" baseline="0" dirty="0" err="1"/>
              <a:t>hige</a:t>
            </a:r>
            <a:r>
              <a:rPr lang="en-GB" baseline="0" dirty="0"/>
              <a:t> issue</a:t>
            </a:r>
          </a:p>
          <a:p>
            <a:endParaRPr lang="en-GB" baseline="0" dirty="0"/>
          </a:p>
          <a:p>
            <a:r>
              <a:rPr lang="en-GB" baseline="0" dirty="0"/>
              <a:t>Keep </a:t>
            </a:r>
            <a:r>
              <a:rPr lang="en-GB" baseline="0" dirty="0" err="1"/>
              <a:t>ps</a:t>
            </a:r>
            <a:r>
              <a:rPr lang="en-GB" baseline="0" dirty="0"/>
              <a:t> pa up t date with new PAD – has to be 1-1 as no IT and opposite shifts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43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Stories to tell.</a:t>
            </a:r>
          </a:p>
          <a:p>
            <a:r>
              <a:rPr lang="en-GB" b="1" dirty="0"/>
              <a:t>Memories to share</a:t>
            </a:r>
          </a:p>
          <a:p>
            <a:r>
              <a:rPr lang="en-GB" b="1" dirty="0"/>
              <a:t>Things to learn</a:t>
            </a:r>
          </a:p>
          <a:p>
            <a:r>
              <a:rPr lang="en-GB" b="1" dirty="0"/>
              <a:t>Food to enjoy</a:t>
            </a:r>
          </a:p>
          <a:p>
            <a:r>
              <a:rPr lang="en-GB" b="1" dirty="0"/>
              <a:t>Songs to sing</a:t>
            </a:r>
          </a:p>
          <a:p>
            <a:r>
              <a:rPr lang="en-GB" b="1" dirty="0"/>
              <a:t>Friends to make</a:t>
            </a:r>
          </a:p>
          <a:p>
            <a:endParaRPr lang="en-GB" b="1" dirty="0"/>
          </a:p>
          <a:p>
            <a:r>
              <a:rPr lang="en-GB" b="1" dirty="0"/>
              <a:t>Recently with the changes</a:t>
            </a:r>
            <a:r>
              <a:rPr lang="en-GB" b="1" baseline="0" dirty="0"/>
              <a:t> to the NMC SSSA, I have been supporting SSSC supervisors to become practice supervisors – they enthusiasm and dedication is fantastic.  They really value the fact they are formally recognised have having all the knowledge and skills that we seek to instil into nurses.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21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Meals are served, morning tea and now it’s time for lunch, afternoon tea and then it’s dinner, supper time then bed</a:t>
            </a:r>
          </a:p>
          <a:p>
            <a:r>
              <a:rPr lang="en-GB" dirty="0"/>
              <a:t>Time goes fast for all the staff but possibly stands still for the residents, who watch and smile and think that they themselves were once the staff running around?</a:t>
            </a:r>
          </a:p>
          <a:p>
            <a:endParaRPr lang="en-GB" dirty="0"/>
          </a:p>
          <a:p>
            <a:r>
              <a:rPr lang="en-GB" dirty="0"/>
              <a:t>I currently cover</a:t>
            </a:r>
            <a:r>
              <a:rPr lang="en-GB" baseline="0" dirty="0"/>
              <a:t> the whole of GG&amp;C so it is very difficult to be present in the homes as much as before.  </a:t>
            </a:r>
          </a:p>
          <a:p>
            <a:endParaRPr lang="en-GB" baseline="0" dirty="0"/>
          </a:p>
          <a:p>
            <a:r>
              <a:rPr lang="en-GB" baseline="0" dirty="0"/>
              <a:t>Describe normal working week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70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HEIs – tripartite, auditing new homes</a:t>
            </a:r>
          </a:p>
          <a:p>
            <a:endParaRPr lang="en-GB" dirty="0"/>
          </a:p>
          <a:p>
            <a:r>
              <a:rPr lang="en-GB" dirty="0"/>
              <a:t>PEFs – pulled in different directions</a:t>
            </a:r>
          </a:p>
          <a:p>
            <a:endParaRPr lang="en-GB" dirty="0"/>
          </a:p>
          <a:p>
            <a:r>
              <a:rPr lang="en-GB" dirty="0"/>
              <a:t>National</a:t>
            </a:r>
            <a:r>
              <a:rPr lang="en-GB" baseline="0" dirty="0"/>
              <a:t> CHEF network and NES, support, teams channel</a:t>
            </a:r>
          </a:p>
          <a:p>
            <a:endParaRPr lang="en-GB" baseline="0" dirty="0"/>
          </a:p>
          <a:p>
            <a:r>
              <a:rPr lang="en-GB" baseline="0" dirty="0"/>
              <a:t>Scottish care – presentation and article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health boards directly support the students on placements.  </a:t>
            </a:r>
          </a:p>
          <a:p>
            <a:endParaRPr lang="en-GB" dirty="0"/>
          </a:p>
          <a:p>
            <a:r>
              <a:rPr lang="en-GB" dirty="0"/>
              <a:t>I tend to chat to them when I drop in (pre pandemic)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0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Frequently get directed to the kitchen</a:t>
            </a:r>
          </a:p>
          <a:p>
            <a:endParaRPr lang="en-GB" dirty="0"/>
          </a:p>
          <a:p>
            <a:r>
              <a:rPr lang="en-GB" dirty="0"/>
              <a:t>Describe self as from NHS education, or nurse who supports the students</a:t>
            </a:r>
          </a:p>
          <a:p>
            <a:endParaRPr lang="en-GB" dirty="0"/>
          </a:p>
          <a:p>
            <a:r>
              <a:rPr lang="en-GB" dirty="0"/>
              <a:t>NHS has an SLA</a:t>
            </a:r>
          </a:p>
          <a:p>
            <a:endParaRPr lang="en-GB" dirty="0"/>
          </a:p>
          <a:p>
            <a:r>
              <a:rPr lang="en-GB" dirty="0"/>
              <a:t>CH - MOA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7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Team of 11 currently, but increase with uplift.</a:t>
            </a:r>
          </a:p>
          <a:p>
            <a:r>
              <a:rPr lang="en-GB" dirty="0"/>
              <a:t>Supported directly by donna </a:t>
            </a:r>
            <a:r>
              <a:rPr lang="en-GB" dirty="0" err="1"/>
              <a:t>craig</a:t>
            </a:r>
            <a:r>
              <a:rPr lang="en-GB" dirty="0"/>
              <a:t> – senior educator at NES.</a:t>
            </a:r>
          </a:p>
          <a:p>
            <a:r>
              <a:rPr lang="en-GB" dirty="0"/>
              <a:t>Funding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Massive drive nationally for nurse education to include more older adult care and more social care</a:t>
            </a:r>
          </a:p>
          <a:p>
            <a:endParaRPr lang="en-GB" dirty="0"/>
          </a:p>
          <a:p>
            <a:r>
              <a:rPr lang="en-GB" dirty="0"/>
              <a:t>Huge deficits in recruitment and retention in care homes</a:t>
            </a:r>
          </a:p>
          <a:p>
            <a:endParaRPr lang="en-GB" dirty="0"/>
          </a:p>
          <a:p>
            <a:r>
              <a:rPr lang="en-GB" dirty="0"/>
              <a:t>Inequity of access to training, resources,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2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altLang="en-US" dirty="0"/>
              <a:t>Support the education and development needs of care home staff, to effectively support and enhance the student nurses experience within the Care home setting.</a:t>
            </a:r>
          </a:p>
          <a:p>
            <a:pPr marL="171450" indent="-171450">
              <a:buFontTx/>
              <a:buChar char="-"/>
            </a:pPr>
            <a:endParaRPr lang="en-GB" altLang="en-US" dirty="0"/>
          </a:p>
          <a:p>
            <a:pPr marL="171450" indent="-171450">
              <a:buFontTx/>
              <a:buChar char="-"/>
            </a:pPr>
            <a:r>
              <a:rPr lang="en-GB" altLang="en-US" dirty="0"/>
              <a:t>Contribute to the quality of care provided for the older adult through sign posting practice learning opportunities for the clinical teams,</a:t>
            </a:r>
            <a:r>
              <a:rPr lang="en-GB" altLang="en-US" baseline="0" dirty="0"/>
              <a:t> such as training courses, webinars and development events.</a:t>
            </a:r>
            <a:endParaRPr lang="en-GB" altLang="en-US" dirty="0"/>
          </a:p>
          <a:p>
            <a:pPr marL="171450" indent="-171450">
              <a:buFontTx/>
              <a:buChar char="-"/>
            </a:pPr>
            <a:endParaRPr lang="en-GB" altLang="en-US" dirty="0"/>
          </a:p>
          <a:p>
            <a:pPr marL="171450" indent="-171450">
              <a:buFontTx/>
              <a:buChar char="-"/>
            </a:pPr>
            <a:r>
              <a:rPr lang="en-GB" dirty="0"/>
              <a:t>Support the development of both new and experienced practice supervisors and practice assessors and those in wider practice education support roles, </a:t>
            </a:r>
            <a:r>
              <a:rPr lang="en-GB" baseline="0" dirty="0"/>
              <a:t>by signposting Continued Professional Development opportunities (CPD)</a:t>
            </a:r>
            <a:r>
              <a:rPr lang="en-GB" dirty="0"/>
              <a:t> in line with</a:t>
            </a:r>
            <a:r>
              <a:rPr lang="en-GB" baseline="0" dirty="0"/>
              <a:t> the NMC Quality Standards for Practice Learning (2020).</a:t>
            </a: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By being the link between Care Homes, the NHS and Education Institutions,</a:t>
            </a:r>
            <a:r>
              <a:rPr lang="en-GB" baseline="0" dirty="0"/>
              <a:t> </a:t>
            </a:r>
            <a:r>
              <a:rPr lang="en-GB" dirty="0"/>
              <a:t>such</a:t>
            </a:r>
            <a:r>
              <a:rPr lang="en-GB" baseline="0" dirty="0"/>
              <a:t> as universities and colleges</a:t>
            </a:r>
            <a:r>
              <a:rPr lang="en-GB" dirty="0"/>
              <a:t>. </a:t>
            </a:r>
          </a:p>
          <a:p>
            <a:pPr marL="171450" lvl="0" indent="-171450">
              <a:buFontTx/>
              <a:buChar char="-"/>
            </a:pP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Maximise the contribution that care homes make to the development of the future nursing workforce across the sector.</a:t>
            </a:r>
          </a:p>
          <a:p>
            <a:pPr marL="171450" lvl="0" indent="-171450">
              <a:buFontTx/>
              <a:buChar char="-"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CHEFs are required to establish, develop and co-ordinate audit and evaluation of placement learning, and to ensure systems are in place to resolve emerging issues that may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arise with student learning opportunities or interactions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collaborating on different work streams, such as developing a student resource to support digitally enhanced placements.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We’ll have a</a:t>
            </a:r>
            <a:r>
              <a:rPr lang="en-GB" baseline="0" dirty="0"/>
              <a:t> </a:t>
            </a:r>
            <a:r>
              <a:rPr lang="en-GB" dirty="0"/>
              <a:t>look at each of these in turn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15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most care homes there are only one or two practice assessors or practice supervisors, and they generally work opposite shifts.</a:t>
            </a:r>
          </a:p>
          <a:p>
            <a:endParaRPr lang="en-GB" dirty="0"/>
          </a:p>
          <a:p>
            <a:r>
              <a:rPr lang="en-GB" dirty="0"/>
              <a:t>Lack of coordination, support for each other. </a:t>
            </a:r>
          </a:p>
          <a:p>
            <a:endParaRPr lang="en-GB" dirty="0"/>
          </a:p>
          <a:p>
            <a:r>
              <a:rPr lang="en-GB" dirty="0"/>
              <a:t>Most of the time students resent being allocated to a home for their placement – poor media representation, misconceptions.</a:t>
            </a:r>
          </a:p>
          <a:p>
            <a:endParaRPr lang="en-GB" dirty="0"/>
          </a:p>
          <a:p>
            <a:r>
              <a:rPr lang="en-GB" dirty="0"/>
              <a:t>Work of </a:t>
            </a:r>
            <a:r>
              <a:rPr lang="en-GB" dirty="0" err="1"/>
              <a:t>rashilee</a:t>
            </a:r>
            <a:r>
              <a:rPr lang="en-GB" dirty="0"/>
              <a:t> –  5 questions - see podcasts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9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tx1"/>
                </a:solidFill>
              </a:rPr>
              <a:t>Admissions, Birthdays, Christmas, Dinner, Enjoyment, Family, Gardening, House-keeping, Interactions, Joy, Kindness, Love &amp; Laughter, Memories, Nattering, Organising, Party, Quiet times, Restful, Sleeping, Trust, Understanding, Value, Welcoming, X-</a:t>
            </a:r>
            <a:r>
              <a:rPr lang="en-GB" b="1" dirty="0" err="1">
                <a:solidFill>
                  <a:schemeClr val="tx1"/>
                </a:solidFill>
              </a:rPr>
              <a:t>tra</a:t>
            </a:r>
            <a:r>
              <a:rPr lang="en-GB" b="1" dirty="0">
                <a:solidFill>
                  <a:schemeClr val="tx1"/>
                </a:solidFill>
              </a:rPr>
              <a:t> special, You, </a:t>
            </a:r>
            <a:r>
              <a:rPr lang="en-GB" b="1" dirty="0" err="1">
                <a:solidFill>
                  <a:schemeClr val="tx1"/>
                </a:solidFill>
              </a:rPr>
              <a:t>Zzzzz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is there time to teach and support students? X 1 nurse, 30 residents. </a:t>
            </a:r>
          </a:p>
          <a:p>
            <a:endParaRPr lang="en-GB" dirty="0"/>
          </a:p>
          <a:p>
            <a:r>
              <a:rPr lang="en-GB" dirty="0"/>
              <a:t>Covid has huge impact – </a:t>
            </a:r>
            <a:r>
              <a:rPr lang="en-GB" dirty="0" err="1"/>
              <a:t>addinal</a:t>
            </a:r>
            <a:r>
              <a:rPr lang="en-GB" dirty="0"/>
              <a:t> 20 tasks for nurse each day.</a:t>
            </a:r>
          </a:p>
          <a:p>
            <a:endParaRPr lang="en-GB" dirty="0"/>
          </a:p>
          <a:p>
            <a:r>
              <a:rPr lang="en-GB" dirty="0"/>
              <a:t>Where is the time to meet with the CHEF?</a:t>
            </a:r>
          </a:p>
          <a:p>
            <a:endParaRPr lang="en-GB" dirty="0"/>
          </a:p>
          <a:p>
            <a:r>
              <a:rPr lang="en-GB" dirty="0"/>
              <a:t>Informal 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F7B9-EDD6-4B4F-B018-1D334998D9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8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4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4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3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1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8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7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4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2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28600"/>
            <a:ext cx="1280160" cy="1725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Calibri" pitchFamily="34" charset="0"/>
                <a:cs typeface="Calibri" pitchFamily="34" charset="0"/>
              </a:rPr>
              <a:t>CHEF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Brought to you by NES and CHEFs Scotland Wide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543800" cy="1450757"/>
          </a:xfrm>
        </p:spPr>
        <p:txBody>
          <a:bodyPr/>
          <a:lstStyle/>
          <a:p>
            <a:r>
              <a:rPr lang="en-GB" b="1" dirty="0"/>
              <a:t>Care home placement case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8452839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0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478906"/>
            <a:ext cx="7543800" cy="1450757"/>
          </a:xfrm>
        </p:spPr>
        <p:txBody>
          <a:bodyPr>
            <a:normAutofit/>
          </a:bodyPr>
          <a:lstStyle/>
          <a:p>
            <a:r>
              <a:rPr lang="en-GB" sz="6000" b="1" dirty="0"/>
              <a:t>Exciting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8803"/>
            <a:ext cx="7543801" cy="4023360"/>
          </a:xfrm>
        </p:spPr>
        <p:txBody>
          <a:bodyPr>
            <a:normAutofit/>
          </a:bodyPr>
          <a:lstStyle/>
          <a:p>
            <a:r>
              <a:rPr lang="en-GB" b="1" dirty="0"/>
              <a:t>Every day is exciting-always someone new to speak to and something new to see.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934200" cy="46250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" y="-457200"/>
            <a:ext cx="7543800" cy="1450757"/>
          </a:xfrm>
        </p:spPr>
        <p:txBody>
          <a:bodyPr>
            <a:normAutofit/>
          </a:bodyPr>
          <a:lstStyle/>
          <a:p>
            <a:r>
              <a:rPr lang="en-GB" sz="5400" b="1" dirty="0"/>
              <a:t>Fast-Paced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39" y="1011845"/>
            <a:ext cx="7543801" cy="4023360"/>
          </a:xfrm>
        </p:spPr>
        <p:txBody>
          <a:bodyPr>
            <a:normAutofit/>
          </a:bodyPr>
          <a:lstStyle/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949441" cy="45181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457200"/>
            <a:ext cx="7543800" cy="1450757"/>
          </a:xfrm>
        </p:spPr>
        <p:txBody>
          <a:bodyPr/>
          <a:lstStyle/>
          <a:p>
            <a:r>
              <a:rPr lang="en-GB" b="1" dirty="0"/>
              <a:t>Networking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01000" cy="4480560"/>
          </a:xfrm>
        </p:spPr>
      </p:pic>
    </p:spTree>
    <p:extLst>
      <p:ext uri="{BB962C8B-B14F-4D97-AF65-F5344CB8AC3E}">
        <p14:creationId xmlns:p14="http://schemas.microsoft.com/office/powerpoint/2010/main" val="151125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 PA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000" dirty="0"/>
              <a:t>“I very much appreciated our video call check ins which were really useful to catch up. It was such a great help to know if I had any questions etc that you would help me find the answer, thanks again.”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4000" dirty="0">
                <a:solidFill>
                  <a:schemeClr val="tx1"/>
                </a:solidFill>
              </a:rPr>
              <a:t>I just wanted to express my sincere thanks for the last 19 weeks (can’t believe it’s been that long!) It has been such a pleasure to have someone who has always been there to support me, via WhatsApp or email, at any time I felt I needed it. It was so reassuring and comforting to know that if I had any issues I could get in touch. Thank you again”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4342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rossam\AppData\Local\Microsoft\Windows\INetCache\IE\14W4YQU7\1477199917841-YBCEOQH1WCH5SBSZAP6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924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93675"/>
            <a:ext cx="7772400" cy="1470025"/>
          </a:xfrm>
        </p:spPr>
        <p:txBody>
          <a:bodyPr/>
          <a:lstStyle/>
          <a:p>
            <a:r>
              <a:rPr lang="en-GB" dirty="0"/>
              <a:t>What is a CHEF?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43000"/>
            <a:ext cx="6400800" cy="175260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Care Home Education Facilitator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48768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7772400" cy="1066799"/>
          </a:xfrm>
        </p:spPr>
        <p:txBody>
          <a:bodyPr>
            <a:noAutofit/>
          </a:bodyPr>
          <a:lstStyle/>
          <a:p>
            <a:r>
              <a:rPr lang="en-GB" sz="6600" b="1" dirty="0"/>
              <a:t>CHEFS are Scotland wide</a:t>
            </a:r>
          </a:p>
        </p:txBody>
      </p:sp>
      <p:pic>
        <p:nvPicPr>
          <p:cNvPr id="4" name="Picture 3" descr="MapofScotlandSHOWVer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04799"/>
            <a:ext cx="5373185" cy="6046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5826719" cy="1646302"/>
          </a:xfrm>
        </p:spPr>
        <p:txBody>
          <a:bodyPr>
            <a:normAutofit fontScale="90000"/>
          </a:bodyPr>
          <a:lstStyle/>
          <a:p>
            <a:r>
              <a:rPr lang="en-GB" dirty="0"/>
              <a:t>History of the CHEFs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6324600" cy="21336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The CHEF role was created by NES to support the Mentors who were supporting students on placement, the role has evolved since it first began in 2010</a:t>
            </a:r>
            <a:r>
              <a:rPr lang="en-GB" sz="2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1450757"/>
          </a:xfrm>
        </p:spPr>
        <p:txBody>
          <a:bodyPr/>
          <a:lstStyle/>
          <a:p>
            <a:r>
              <a:rPr lang="en-GB" b="1" dirty="0"/>
              <a:t>Video from student Nurses in Edinburgh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https://www.ed.ac.uk/health/subject-areas/nursing-studies/news-events/care-home-nursing-film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06779"/>
            <a:ext cx="5486400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9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Role of a Care Home Education Facilitator (CHEF):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altLang="en-US" dirty="0"/>
          </a:p>
          <a:p>
            <a:r>
              <a:rPr lang="en-GB" altLang="en-US" dirty="0"/>
              <a:t>Signpost practice learning opportunities.</a:t>
            </a:r>
          </a:p>
          <a:p>
            <a:r>
              <a:rPr lang="en-GB" dirty="0"/>
              <a:t>Provide continuing support to practice supervisors and practice assessors.</a:t>
            </a:r>
          </a:p>
          <a:p>
            <a:pPr lvl="0"/>
            <a:r>
              <a:rPr lang="en-GB" dirty="0"/>
              <a:t>Contribute to collaborative working.</a:t>
            </a:r>
          </a:p>
          <a:p>
            <a:pPr lvl="0"/>
            <a:r>
              <a:rPr lang="en-GB" dirty="0"/>
              <a:t>Promote the contribution that care homes make to the future nursing workforce. </a:t>
            </a:r>
          </a:p>
          <a:p>
            <a:r>
              <a:rPr lang="en-GB" dirty="0"/>
              <a:t>Establish &amp; develop positive learning environments.</a:t>
            </a:r>
          </a:p>
          <a:p>
            <a:r>
              <a:rPr lang="en-GB" dirty="0"/>
              <a:t>Enhance the quality of the practice learning experience and positively contribute to the future nursing and midwifery workforce.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0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52400"/>
            <a:ext cx="64008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b="1" dirty="0">
                <a:solidFill>
                  <a:schemeClr val="tx1"/>
                </a:solidFill>
              </a:rPr>
              <a:t>The CHEF role is:-</a:t>
            </a:r>
          </a:p>
          <a:p>
            <a:pPr marL="0" indent="0">
              <a:buNone/>
            </a:pPr>
            <a:endParaRPr lang="en-GB" sz="4800" b="1" dirty="0">
              <a:solidFill>
                <a:schemeClr val="tx1"/>
              </a:solidFill>
            </a:endParaRPr>
          </a:p>
          <a:p>
            <a:r>
              <a:rPr lang="en-GB" sz="4800" b="1" dirty="0">
                <a:solidFill>
                  <a:schemeClr val="tx1"/>
                </a:solidFill>
              </a:rPr>
              <a:t>Challenging</a:t>
            </a:r>
          </a:p>
          <a:p>
            <a:r>
              <a:rPr lang="en-GB" sz="4800" b="1" dirty="0">
                <a:solidFill>
                  <a:schemeClr val="tx1"/>
                </a:solidFill>
              </a:rPr>
              <a:t>Happening</a:t>
            </a:r>
          </a:p>
          <a:p>
            <a:r>
              <a:rPr lang="en-GB" sz="4800" b="1" dirty="0">
                <a:solidFill>
                  <a:schemeClr val="tx1"/>
                </a:solidFill>
              </a:rPr>
              <a:t>Exciting</a:t>
            </a:r>
          </a:p>
          <a:p>
            <a:r>
              <a:rPr lang="en-GB" sz="4800" b="1" dirty="0">
                <a:solidFill>
                  <a:schemeClr val="tx1"/>
                </a:solidFill>
              </a:rPr>
              <a:t>Fast – paced</a:t>
            </a:r>
          </a:p>
          <a:p>
            <a:endParaRPr lang="en-GB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772400" cy="761999"/>
          </a:xfrm>
        </p:spPr>
        <p:txBody>
          <a:bodyPr>
            <a:noAutofit/>
          </a:bodyPr>
          <a:lstStyle/>
          <a:p>
            <a:r>
              <a:rPr lang="en-GB" sz="6000" b="1" dirty="0"/>
              <a:t>Challenging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924800" cy="44958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tx1"/>
                </a:solidFill>
              </a:rPr>
              <a:t>“Not having enough hours in the day.”</a:t>
            </a:r>
          </a:p>
          <a:p>
            <a:endParaRPr lang="en-GB" sz="4800" b="1" dirty="0">
              <a:solidFill>
                <a:schemeClr val="tx1"/>
              </a:solidFill>
            </a:endParaRPr>
          </a:p>
          <a:p>
            <a:r>
              <a:rPr lang="en-GB" sz="4800" b="1" dirty="0">
                <a:solidFill>
                  <a:schemeClr val="tx1"/>
                </a:solidFill>
              </a:rPr>
              <a:t>Dispelling the “Myths” of Care Home Nursing.</a:t>
            </a:r>
          </a:p>
          <a:p>
            <a:endParaRPr lang="en-GB" b="1" dirty="0"/>
          </a:p>
          <a:p>
            <a:endParaRPr lang="en-GB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219200"/>
          </a:xfrm>
        </p:spPr>
        <p:txBody>
          <a:bodyPr>
            <a:normAutofit/>
          </a:bodyPr>
          <a:lstStyle/>
          <a:p>
            <a:r>
              <a:rPr lang="en-GB" sz="6600" b="1" dirty="0"/>
              <a:t>Happening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485" y="1676400"/>
            <a:ext cx="8686800" cy="8382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Every day different things are “Happening” in a Care Home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48" y="2743200"/>
            <a:ext cx="9330267" cy="2895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308F779970F84C843AB55D933EB081" ma:contentTypeVersion="18" ma:contentTypeDescription="Create a new document." ma:contentTypeScope="" ma:versionID="f4c10c34b140149296a69ad57b37ade2">
  <xsd:schema xmlns:xsd="http://www.w3.org/2001/XMLSchema" xmlns:xs="http://www.w3.org/2001/XMLSchema" xmlns:p="http://schemas.microsoft.com/office/2006/metadata/properties" xmlns:ns2="25793f7a-a37b-4e1c-b9fe-39e28de9fedb" xmlns:ns3="4442bde8-3b9a-412f-bffa-98aaf5709b6b" targetNamespace="http://schemas.microsoft.com/office/2006/metadata/properties" ma:root="true" ma:fieldsID="372726f0887629b6ca4b2802b547dde6" ns2:_="" ns3:_="">
    <xsd:import namespace="25793f7a-a37b-4e1c-b9fe-39e28de9fedb"/>
    <xsd:import namespace="4442bde8-3b9a-412f-bffa-98aaf5709b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ers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93f7a-a37b-4e1c-b9fe-39e28de9fe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erson" ma:index="18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2bde8-3b9a-412f-bffa-98aaf5709b6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d3f9422-89ee-4f8e-b829-a5c45c66152b}" ma:internalName="TaxCatchAll" ma:showField="CatchAllData" ma:web="4442bde8-3b9a-412f-bffa-98aaf5709b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son xmlns="25793f7a-a37b-4e1c-b9fe-39e28de9fedb">
      <UserInfo>
        <DisplayName/>
        <AccountId xsi:nil="true"/>
        <AccountType/>
      </UserInfo>
    </Person>
    <TaxCatchAll xmlns="4442bde8-3b9a-412f-bffa-98aaf5709b6b" xsi:nil="true"/>
    <lcf76f155ced4ddcb4097134ff3c332f xmlns="25793f7a-a37b-4e1c-b9fe-39e28de9fedb">
      <Terms xmlns="http://schemas.microsoft.com/office/infopath/2007/PartnerControls"/>
    </lcf76f155ced4ddcb4097134ff3c332f>
    <SharedWithUsers xmlns="4442bde8-3b9a-412f-bffa-98aaf5709b6b">
      <UserInfo>
        <DisplayName/>
        <AccountId xsi:nil="true"/>
        <AccountType/>
      </UserInfo>
    </SharedWithUsers>
    <MediaLengthInSeconds xmlns="25793f7a-a37b-4e1c-b9fe-39e28de9fedb" xsi:nil="true"/>
  </documentManagement>
</p:properties>
</file>

<file path=customXml/itemProps1.xml><?xml version="1.0" encoding="utf-8"?>
<ds:datastoreItem xmlns:ds="http://schemas.openxmlformats.org/officeDocument/2006/customXml" ds:itemID="{881ECFD4-E2ED-4FC3-B320-9AC84F9D5971}"/>
</file>

<file path=customXml/itemProps2.xml><?xml version="1.0" encoding="utf-8"?>
<ds:datastoreItem xmlns:ds="http://schemas.openxmlformats.org/officeDocument/2006/customXml" ds:itemID="{24698143-204C-4585-A23B-4FB0A56D8C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642D3-6AFF-4446-ADA1-E531713EAD6F}">
  <ds:schemaRefs>
    <ds:schemaRef ds:uri="http://schemas.microsoft.com/office/2006/metadata/properties"/>
    <ds:schemaRef ds:uri="http://schemas.microsoft.com/office/infopath/2007/PartnerControls"/>
    <ds:schemaRef ds:uri="25793f7a-a37b-4e1c-b9fe-39e28de9fedb"/>
    <ds:schemaRef ds:uri="4442bde8-3b9a-412f-bffa-98aaf5709b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447</TotalTime>
  <Words>999</Words>
  <Application>Microsoft Office PowerPoint</Application>
  <PresentationFormat>On-screen Show (4:3)</PresentationFormat>
  <Paragraphs>135</Paragraphs>
  <Slides>16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</vt:lpstr>
      <vt:lpstr>CHEF Profile</vt:lpstr>
      <vt:lpstr>What is a CHEF?</vt:lpstr>
      <vt:lpstr>CHEFS are Scotland wide</vt:lpstr>
      <vt:lpstr>History of the CHEFs</vt:lpstr>
      <vt:lpstr>Video from student Nurses in Edinburgh</vt:lpstr>
      <vt:lpstr>The Role of a Care Home Education Facilitator (CHEF):</vt:lpstr>
      <vt:lpstr>PowerPoint Presentation</vt:lpstr>
      <vt:lpstr>Challenging</vt:lpstr>
      <vt:lpstr>Happening</vt:lpstr>
      <vt:lpstr>Care home placement case study</vt:lpstr>
      <vt:lpstr>Exciting</vt:lpstr>
      <vt:lpstr>Fast-Paced</vt:lpstr>
      <vt:lpstr>Networking</vt:lpstr>
      <vt:lpstr>PS PA responses</vt:lpstr>
      <vt:lpstr>Students responses</vt:lpstr>
      <vt:lpstr>Questions 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CHEF Profile</dc:title>
  <dc:creator>MACLEOD, Kaleidh (NHS HIGHLAND)</dc:creator>
  <cp:lastModifiedBy>Dickins, Allan</cp:lastModifiedBy>
  <cp:revision>45</cp:revision>
  <dcterms:created xsi:type="dcterms:W3CDTF">2006-08-16T00:00:00Z</dcterms:created>
  <dcterms:modified xsi:type="dcterms:W3CDTF">2023-10-19T12:08:34Z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0x010100B4308F779970F84C843AB55D933EB081</vt:lpwstr>
  </property>
  <property fmtid="{D5CDD505-2E9C-101B-9397-08002B2CF9AE}" pid="3" name="Order">
    <vt:r8>147000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