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0" r:id="rId1"/>
  </p:sldMasterIdLst>
  <p:notesMasterIdLst>
    <p:notesMasterId r:id="rId8"/>
  </p:notesMasterIdLst>
  <p:handoutMasterIdLst>
    <p:handoutMasterId r:id="rId9"/>
  </p:handoutMasterIdLst>
  <p:sldIdLst>
    <p:sldId id="421" r:id="rId2"/>
    <p:sldId id="413" r:id="rId3"/>
    <p:sldId id="422" r:id="rId4"/>
    <p:sldId id="425" r:id="rId5"/>
    <p:sldId id="427" r:id="rId6"/>
    <p:sldId id="424" r:id="rId7"/>
  </p:sldIdLst>
  <p:sldSz cx="9144000" cy="6858000" type="screen4x3"/>
  <p:notesSz cx="6858000" cy="9926638"/>
  <p:defaultTextStyle>
    <a:defPPr>
      <a:defRPr lang="en-GB"/>
    </a:defPPr>
    <a:lvl1pPr algn="l" rtl="0" fontAlgn="base">
      <a:spcBef>
        <a:spcPct val="0"/>
      </a:spcBef>
      <a:spcAft>
        <a:spcPct val="0"/>
      </a:spcAft>
      <a:defRPr sz="2400" kern="1200">
        <a:solidFill>
          <a:schemeClr val="tx1"/>
        </a:solidFill>
        <a:latin typeface="Arial" charset="0"/>
        <a:ea typeface="ＭＳ Ｐゴシック" pitchFamily="34" charset="-128"/>
        <a:cs typeface="Arial" charset="0"/>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Arial" charset="0"/>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Arial" charset="0"/>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Arial" charset="0"/>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Arial" charset="0"/>
      </a:defRPr>
    </a:lvl5pPr>
    <a:lvl6pPr marL="2286000" algn="l" defTabSz="914400" rtl="0" eaLnBrk="1" latinLnBrk="0" hangingPunct="1">
      <a:defRPr sz="2400" kern="1200">
        <a:solidFill>
          <a:schemeClr val="tx1"/>
        </a:solidFill>
        <a:latin typeface="Arial" charset="0"/>
        <a:ea typeface="ＭＳ Ｐゴシック" pitchFamily="34" charset="-128"/>
        <a:cs typeface="Arial" charset="0"/>
      </a:defRPr>
    </a:lvl6pPr>
    <a:lvl7pPr marL="2743200" algn="l" defTabSz="914400" rtl="0" eaLnBrk="1" latinLnBrk="0" hangingPunct="1">
      <a:defRPr sz="2400" kern="1200">
        <a:solidFill>
          <a:schemeClr val="tx1"/>
        </a:solidFill>
        <a:latin typeface="Arial" charset="0"/>
        <a:ea typeface="ＭＳ Ｐゴシック" pitchFamily="34" charset="-128"/>
        <a:cs typeface="Arial" charset="0"/>
      </a:defRPr>
    </a:lvl7pPr>
    <a:lvl8pPr marL="3200400" algn="l" defTabSz="914400" rtl="0" eaLnBrk="1" latinLnBrk="0" hangingPunct="1">
      <a:defRPr sz="2400" kern="1200">
        <a:solidFill>
          <a:schemeClr val="tx1"/>
        </a:solidFill>
        <a:latin typeface="Arial" charset="0"/>
        <a:ea typeface="ＭＳ Ｐゴシック" pitchFamily="34" charset="-128"/>
        <a:cs typeface="Arial" charset="0"/>
      </a:defRPr>
    </a:lvl8pPr>
    <a:lvl9pPr marL="3657600" algn="l" defTabSz="914400" rtl="0" eaLnBrk="1" latinLnBrk="0" hangingPunct="1">
      <a:defRPr sz="2400" kern="1200">
        <a:solidFill>
          <a:schemeClr val="tx1"/>
        </a:solidFill>
        <a:latin typeface="Arial" charset="0"/>
        <a:ea typeface="ＭＳ Ｐゴシック" pitchFamily="34" charset="-128"/>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A0817"/>
    <a:srgbClr val="9966FF"/>
    <a:srgbClr val="FFFF66"/>
    <a:srgbClr val="6D050F"/>
    <a:srgbClr val="061D4A"/>
    <a:srgbClr val="FFFFCC"/>
    <a:srgbClr val="FFFF99"/>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62" autoAdjust="0"/>
    <p:restoredTop sz="47821" autoAdjust="0"/>
  </p:normalViewPr>
  <p:slideViewPr>
    <p:cSldViewPr snapToGrid="0">
      <p:cViewPr varScale="1">
        <p:scale>
          <a:sx n="21" d="100"/>
          <a:sy n="21" d="100"/>
        </p:scale>
        <p:origin x="1744" y="24"/>
      </p:cViewPr>
      <p:guideLst>
        <p:guide orient="horz" pos="2160"/>
        <p:guide pos="2880"/>
      </p:guideLst>
    </p:cSldViewPr>
  </p:slideViewPr>
  <p:outlineViewPr>
    <p:cViewPr>
      <p:scale>
        <a:sx n="33" d="100"/>
        <a:sy n="33" d="100"/>
      </p:scale>
      <p:origin x="0" y="0"/>
    </p:cViewPr>
  </p:outlineViewPr>
  <p:notesTextViewPr>
    <p:cViewPr>
      <p:scale>
        <a:sx n="100" d="100"/>
        <a:sy n="100" d="100"/>
      </p:scale>
      <p:origin x="0" y="-1116"/>
    </p:cViewPr>
  </p:notesTextViewPr>
  <p:sorterViewPr>
    <p:cViewPr>
      <p:scale>
        <a:sx n="100" d="100"/>
        <a:sy n="100" d="100"/>
      </p:scale>
      <p:origin x="0" y="0"/>
    </p:cViewPr>
  </p:sorterViewPr>
  <p:notesViewPr>
    <p:cSldViewPr snapToGrid="0">
      <p:cViewPr>
        <p:scale>
          <a:sx n="200" d="100"/>
          <a:sy n="200" d="100"/>
        </p:scale>
        <p:origin x="168" y="3348"/>
      </p:cViewPr>
      <p:guideLst>
        <p:guide orient="horz" pos="3127"/>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18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Times" pitchFamily="18" charset="0"/>
                <a:ea typeface="ＭＳ Ｐゴシック" pitchFamily="-108" charset="-128"/>
                <a:cs typeface="+mn-cs"/>
              </a:defRPr>
            </a:lvl1pPr>
          </a:lstStyle>
          <a:p>
            <a:pPr>
              <a:defRPr/>
            </a:pPr>
            <a:endParaRPr lang="en-GB"/>
          </a:p>
        </p:txBody>
      </p:sp>
      <p:sp>
        <p:nvSpPr>
          <p:cNvPr id="33795" name="Rectangle 3"/>
          <p:cNvSpPr>
            <a:spLocks noGrp="1" noChangeArrowheads="1"/>
          </p:cNvSpPr>
          <p:nvPr>
            <p:ph type="dt" sz="quarter" idx="1"/>
          </p:nvPr>
        </p:nvSpPr>
        <p:spPr bwMode="auto">
          <a:xfrm>
            <a:off x="3886200" y="0"/>
            <a:ext cx="29718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Times" pitchFamily="18" charset="0"/>
                <a:ea typeface="ＭＳ Ｐゴシック" pitchFamily="-108" charset="-128"/>
                <a:cs typeface="+mn-cs"/>
              </a:defRPr>
            </a:lvl1pPr>
          </a:lstStyle>
          <a:p>
            <a:pPr>
              <a:defRPr/>
            </a:pPr>
            <a:endParaRPr lang="en-GB"/>
          </a:p>
        </p:txBody>
      </p:sp>
      <p:sp>
        <p:nvSpPr>
          <p:cNvPr id="33796" name="Rectangle 4"/>
          <p:cNvSpPr>
            <a:spLocks noGrp="1" noChangeArrowheads="1"/>
          </p:cNvSpPr>
          <p:nvPr>
            <p:ph type="ftr" sz="quarter" idx="2"/>
          </p:nvPr>
        </p:nvSpPr>
        <p:spPr bwMode="auto">
          <a:xfrm>
            <a:off x="0" y="9429750"/>
            <a:ext cx="29718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Times" pitchFamily="18" charset="0"/>
                <a:ea typeface="ＭＳ Ｐゴシック" pitchFamily="-108" charset="-128"/>
                <a:cs typeface="+mn-cs"/>
              </a:defRPr>
            </a:lvl1pPr>
          </a:lstStyle>
          <a:p>
            <a:pPr>
              <a:defRPr/>
            </a:pPr>
            <a:endParaRPr lang="en-GB"/>
          </a:p>
        </p:txBody>
      </p:sp>
      <p:sp>
        <p:nvSpPr>
          <p:cNvPr id="33797" name="Rectangle 5"/>
          <p:cNvSpPr>
            <a:spLocks noGrp="1" noChangeArrowheads="1"/>
          </p:cNvSpPr>
          <p:nvPr>
            <p:ph type="sldNum" sz="quarter" idx="3"/>
          </p:nvPr>
        </p:nvSpPr>
        <p:spPr bwMode="auto">
          <a:xfrm>
            <a:off x="3886200" y="9429750"/>
            <a:ext cx="29718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atin typeface="Times" pitchFamily="18" charset="0"/>
                <a:ea typeface="ＭＳ Ｐゴシック" pitchFamily="-108" charset="-128"/>
                <a:cs typeface="+mn-cs"/>
              </a:defRPr>
            </a:lvl1pPr>
          </a:lstStyle>
          <a:p>
            <a:pPr>
              <a:defRPr/>
            </a:pPr>
            <a:fld id="{F834E298-DB48-49CF-B835-E3DC7F4EDA36}" type="slidenum">
              <a:rPr lang="en-GB"/>
              <a:pPr>
                <a:defRPr/>
              </a:pPr>
              <a:t>‹#›</a:t>
            </a:fld>
            <a:endParaRPr lang="en-GB"/>
          </a:p>
        </p:txBody>
      </p:sp>
    </p:spTree>
    <p:extLst>
      <p:ext uri="{BB962C8B-B14F-4D97-AF65-F5344CB8AC3E}">
        <p14:creationId xmlns:p14="http://schemas.microsoft.com/office/powerpoint/2010/main" val="17735000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29718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Times" pitchFamily="18" charset="0"/>
                <a:ea typeface="ＭＳ Ｐゴシック" pitchFamily="-108" charset="-128"/>
                <a:cs typeface="+mn-cs"/>
              </a:defRPr>
            </a:lvl1pPr>
          </a:lstStyle>
          <a:p>
            <a:pPr>
              <a:defRPr/>
            </a:pPr>
            <a:endParaRPr lang="en-GB"/>
          </a:p>
        </p:txBody>
      </p:sp>
      <p:sp>
        <p:nvSpPr>
          <p:cNvPr id="17411" name="Rectangle 3"/>
          <p:cNvSpPr>
            <a:spLocks noGrp="1" noChangeArrowheads="1"/>
          </p:cNvSpPr>
          <p:nvPr>
            <p:ph type="dt" idx="1"/>
          </p:nvPr>
        </p:nvSpPr>
        <p:spPr bwMode="auto">
          <a:xfrm>
            <a:off x="3886200" y="0"/>
            <a:ext cx="29718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Times" pitchFamily="18" charset="0"/>
                <a:ea typeface="ＭＳ Ｐゴシック" pitchFamily="-108" charset="-128"/>
                <a:cs typeface="+mn-cs"/>
              </a:defRPr>
            </a:lvl1pPr>
          </a:lstStyle>
          <a:p>
            <a:pPr>
              <a:defRPr/>
            </a:pPr>
            <a:endParaRPr lang="en-GB"/>
          </a:p>
        </p:txBody>
      </p:sp>
      <p:sp>
        <p:nvSpPr>
          <p:cNvPr id="13316" name="Rectangle 4"/>
          <p:cNvSpPr>
            <a:spLocks noGrp="1" noRot="1" noChangeAspect="1" noChangeArrowheads="1" noTextEdit="1"/>
          </p:cNvSpPr>
          <p:nvPr>
            <p:ph type="sldImg" idx="2"/>
          </p:nvPr>
        </p:nvSpPr>
        <p:spPr bwMode="auto">
          <a:xfrm>
            <a:off x="947738" y="744538"/>
            <a:ext cx="4964112" cy="3722687"/>
          </a:xfrm>
          <a:prstGeom prst="rect">
            <a:avLst/>
          </a:prstGeom>
          <a:noFill/>
          <a:ln w="9525">
            <a:solidFill>
              <a:srgbClr val="000000"/>
            </a:solidFill>
            <a:miter lim="800000"/>
            <a:headEnd/>
            <a:tailEnd/>
          </a:ln>
        </p:spPr>
      </p:sp>
      <p:sp>
        <p:nvSpPr>
          <p:cNvPr id="17413" name="Rectangle 5"/>
          <p:cNvSpPr>
            <a:spLocks noGrp="1" noChangeArrowheads="1"/>
          </p:cNvSpPr>
          <p:nvPr>
            <p:ph type="body" sz="quarter" idx="3"/>
          </p:nvPr>
        </p:nvSpPr>
        <p:spPr bwMode="auto">
          <a:xfrm>
            <a:off x="914400" y="4714875"/>
            <a:ext cx="5029200"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17414" name="Rectangle 6"/>
          <p:cNvSpPr>
            <a:spLocks noGrp="1" noChangeArrowheads="1"/>
          </p:cNvSpPr>
          <p:nvPr>
            <p:ph type="ftr" sz="quarter" idx="4"/>
          </p:nvPr>
        </p:nvSpPr>
        <p:spPr bwMode="auto">
          <a:xfrm>
            <a:off x="0" y="9429750"/>
            <a:ext cx="29718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Times" pitchFamily="18" charset="0"/>
                <a:ea typeface="ＭＳ Ｐゴシック" pitchFamily="-108" charset="-128"/>
                <a:cs typeface="+mn-cs"/>
              </a:defRPr>
            </a:lvl1pPr>
          </a:lstStyle>
          <a:p>
            <a:pPr>
              <a:defRPr/>
            </a:pPr>
            <a:endParaRPr lang="en-GB"/>
          </a:p>
        </p:txBody>
      </p:sp>
      <p:sp>
        <p:nvSpPr>
          <p:cNvPr id="17415" name="Rectangle 7"/>
          <p:cNvSpPr>
            <a:spLocks noGrp="1" noChangeArrowheads="1"/>
          </p:cNvSpPr>
          <p:nvPr>
            <p:ph type="sldNum" sz="quarter" idx="5"/>
          </p:nvPr>
        </p:nvSpPr>
        <p:spPr bwMode="auto">
          <a:xfrm>
            <a:off x="3886200" y="9429750"/>
            <a:ext cx="29718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atin typeface="Times" pitchFamily="18" charset="0"/>
                <a:ea typeface="ＭＳ Ｐゴシック" pitchFamily="-108" charset="-128"/>
                <a:cs typeface="+mn-cs"/>
              </a:defRPr>
            </a:lvl1pPr>
          </a:lstStyle>
          <a:p>
            <a:pPr>
              <a:defRPr/>
            </a:pPr>
            <a:fld id="{D62A3296-A398-470F-9A32-D4460703F864}" type="slidenum">
              <a:rPr lang="en-GB"/>
              <a:pPr>
                <a:defRPr/>
              </a:pPr>
              <a:t>‹#›</a:t>
            </a:fld>
            <a:endParaRPr lang="en-GB"/>
          </a:p>
        </p:txBody>
      </p:sp>
    </p:spTree>
    <p:extLst>
      <p:ext uri="{BB962C8B-B14F-4D97-AF65-F5344CB8AC3E}">
        <p14:creationId xmlns:p14="http://schemas.microsoft.com/office/powerpoint/2010/main" val="291314263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b="1" kern="1200" dirty="0" smtClean="0">
                <a:solidFill>
                  <a:schemeClr val="tx1"/>
                </a:solidFill>
                <a:effectLst/>
                <a:latin typeface="Times" pitchFamily="18" charset="0"/>
                <a:ea typeface="+mn-ea"/>
                <a:cs typeface="+mn-cs"/>
              </a:rPr>
              <a:t>Introduction (5 mins)</a:t>
            </a:r>
          </a:p>
          <a:p>
            <a:pPr lvl="0"/>
            <a:r>
              <a:rPr lang="en-GB" sz="1200" kern="1200" dirty="0" smtClean="0">
                <a:solidFill>
                  <a:schemeClr val="tx1"/>
                </a:solidFill>
                <a:effectLst/>
                <a:latin typeface="Times" pitchFamily="18" charset="0"/>
                <a:ea typeface="+mn-ea"/>
                <a:cs typeface="+mn-cs"/>
              </a:rPr>
              <a:t>The stress of living through lockdown will for some be playing havoc with their</a:t>
            </a:r>
            <a:r>
              <a:rPr lang="en-GB" sz="1200" kern="1200" baseline="0" dirty="0" smtClean="0">
                <a:solidFill>
                  <a:schemeClr val="tx1"/>
                </a:solidFill>
                <a:effectLst/>
                <a:latin typeface="Times" pitchFamily="18" charset="0"/>
                <a:ea typeface="+mn-ea"/>
                <a:cs typeface="+mn-cs"/>
              </a:rPr>
              <a:t> </a:t>
            </a:r>
            <a:r>
              <a:rPr lang="en-GB" sz="1200" kern="1200" dirty="0" smtClean="0">
                <a:solidFill>
                  <a:schemeClr val="tx1"/>
                </a:solidFill>
                <a:effectLst/>
                <a:latin typeface="Times" pitchFamily="18" charset="0"/>
                <a:ea typeface="+mn-ea"/>
                <a:cs typeface="+mn-cs"/>
              </a:rPr>
              <a:t>sleep. Remember it is perfectly normal to have a range of emotional reactions to the current situation which is affecting us all. So finding it hard to sleep during this time of uncertainty will be very common and given that lockdown measures may be in place for the foreseeable future, it is more important than ever we practice good sleeping habits to help us cope through these difficult and challenging times.</a:t>
            </a:r>
            <a:r>
              <a:rPr lang="en-GB" sz="1200" kern="1200" baseline="0" dirty="0" smtClean="0">
                <a:solidFill>
                  <a:schemeClr val="tx1"/>
                </a:solidFill>
                <a:effectLst/>
                <a:latin typeface="Times" pitchFamily="18" charset="0"/>
                <a:ea typeface="+mn-ea"/>
                <a:cs typeface="+mn-cs"/>
              </a:rPr>
              <a:t> </a:t>
            </a:r>
            <a:endParaRPr lang="en-GB" sz="1200" kern="1200" dirty="0" smtClean="0">
              <a:solidFill>
                <a:schemeClr val="tx1"/>
              </a:solidFill>
              <a:effectLst/>
              <a:latin typeface="Times" pitchFamily="18" charset="0"/>
              <a:ea typeface="+mn-ea"/>
              <a:cs typeface="+mn-cs"/>
            </a:endParaRPr>
          </a:p>
        </p:txBody>
      </p:sp>
      <p:sp>
        <p:nvSpPr>
          <p:cNvPr id="4" name="Slide Number Placeholder 3"/>
          <p:cNvSpPr>
            <a:spLocks noGrp="1"/>
          </p:cNvSpPr>
          <p:nvPr>
            <p:ph type="sldNum" sz="quarter" idx="10"/>
          </p:nvPr>
        </p:nvSpPr>
        <p:spPr/>
        <p:txBody>
          <a:bodyPr/>
          <a:lstStyle/>
          <a:p>
            <a:pPr>
              <a:defRPr/>
            </a:pPr>
            <a:fld id="{D62A3296-A398-470F-9A32-D4460703F864}" type="slidenum">
              <a:rPr lang="en-GB" smtClean="0"/>
              <a:pPr>
                <a:defRPr/>
              </a:pPr>
              <a:t>1</a:t>
            </a:fld>
            <a:endParaRPr lang="en-GB"/>
          </a:p>
        </p:txBody>
      </p:sp>
    </p:spTree>
    <p:extLst>
      <p:ext uri="{BB962C8B-B14F-4D97-AF65-F5344CB8AC3E}">
        <p14:creationId xmlns:p14="http://schemas.microsoft.com/office/powerpoint/2010/main" val="8788579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Rot="1" noChangeAspect="1" noTextEdit="1"/>
          </p:cNvSpPr>
          <p:nvPr>
            <p:ph type="sldImg"/>
          </p:nvPr>
        </p:nvSpPr>
        <p:spPr>
          <a:ln/>
        </p:spPr>
      </p:sp>
      <p:sp>
        <p:nvSpPr>
          <p:cNvPr id="20482" name="Rectangle 3"/>
          <p:cNvSpPr>
            <a:spLocks noGrp="1"/>
          </p:cNvSpPr>
          <p:nvPr>
            <p:ph type="body" idx="1"/>
          </p:nvPr>
        </p:nvSpPr>
        <p:spPr>
          <a:noFill/>
          <a:ln/>
        </p:spPr>
        <p:txBody>
          <a:bodyPr/>
          <a:lstStyle/>
          <a:p>
            <a:r>
              <a:rPr lang="en-US" dirty="0" smtClean="0">
                <a:latin typeface="Times"/>
              </a:rPr>
              <a:t>Quiz Answers</a:t>
            </a:r>
          </a:p>
          <a:p>
            <a:endParaRPr lang="en-US" dirty="0" smtClean="0">
              <a:latin typeface="Times"/>
            </a:endParaRPr>
          </a:p>
          <a:p>
            <a:pPr marL="0" indent="0">
              <a:buNone/>
            </a:pPr>
            <a:r>
              <a:rPr lang="en-GB" sz="1200" dirty="0" smtClean="0">
                <a:latin typeface="Tahoma" panose="020B0604030504040204" pitchFamily="34" charset="0"/>
                <a:ea typeface="Tahoma" panose="020B0604030504040204" pitchFamily="34" charset="0"/>
                <a:cs typeface="Tahoma" panose="020B0604030504040204" pitchFamily="34" charset="0"/>
              </a:rPr>
              <a:t>1. </a:t>
            </a:r>
            <a:r>
              <a:rPr lang="en-GB" sz="1200" b="1" dirty="0" smtClean="0">
                <a:latin typeface="Tahoma" panose="020B0604030504040204" pitchFamily="34" charset="0"/>
                <a:ea typeface="Tahoma" panose="020B0604030504040204" pitchFamily="34" charset="0"/>
                <a:cs typeface="Tahoma" panose="020B0604030504040204" pitchFamily="34" charset="0"/>
              </a:rPr>
              <a:t>False</a:t>
            </a:r>
            <a:r>
              <a:rPr lang="en-GB" sz="1200" dirty="0" smtClean="0">
                <a:latin typeface="Tahoma" panose="020B0604030504040204" pitchFamily="34" charset="0"/>
                <a:ea typeface="Tahoma" panose="020B0604030504040204" pitchFamily="34" charset="0"/>
                <a:cs typeface="Tahoma" panose="020B0604030504040204" pitchFamily="34" charset="0"/>
              </a:rPr>
              <a:t>:</a:t>
            </a:r>
            <a:r>
              <a:rPr lang="en-GB" sz="1200" baseline="0" dirty="0" smtClean="0">
                <a:latin typeface="Tahoma" panose="020B0604030504040204" pitchFamily="34" charset="0"/>
                <a:ea typeface="Tahoma" panose="020B0604030504040204" pitchFamily="34" charset="0"/>
                <a:cs typeface="Tahoma" panose="020B0604030504040204" pitchFamily="34" charset="0"/>
              </a:rPr>
              <a:t> </a:t>
            </a:r>
            <a:r>
              <a:rPr lang="en-GB" sz="1200" dirty="0" smtClean="0">
                <a:latin typeface="Tahoma" panose="020B0604030504040204" pitchFamily="34" charset="0"/>
                <a:ea typeface="Tahoma" panose="020B0604030504040204" pitchFamily="34" charset="0"/>
                <a:cs typeface="Tahoma" panose="020B0604030504040204" pitchFamily="34" charset="0"/>
              </a:rPr>
              <a:t>There are lots of brain and body functions happening when we are sleeping. Hormones are being released, tissues are being repaired, thoughts are being processed.</a:t>
            </a:r>
          </a:p>
          <a:p>
            <a:pPr marL="0" indent="0">
              <a:buNone/>
            </a:pPr>
            <a:endParaRPr lang="en-GB" sz="1200" dirty="0" smtClean="0">
              <a:latin typeface="Tahoma" panose="020B0604030504040204" pitchFamily="34" charset="0"/>
              <a:ea typeface="Tahoma" panose="020B0604030504040204" pitchFamily="34" charset="0"/>
              <a:cs typeface="Tahoma" panose="020B0604030504040204" pitchFamily="34" charset="0"/>
            </a:endParaRPr>
          </a:p>
          <a:p>
            <a:r>
              <a:rPr lang="en-GB" sz="1200" b="1" kern="1200" dirty="0" smtClean="0">
                <a:solidFill>
                  <a:schemeClr val="tx1"/>
                </a:solidFill>
                <a:effectLst/>
                <a:latin typeface="Times" pitchFamily="18" charset="0"/>
                <a:ea typeface="+mn-ea"/>
                <a:cs typeface="+mn-cs"/>
              </a:rPr>
              <a:t>2. False</a:t>
            </a:r>
            <a:endParaRPr lang="en-GB" sz="1200" kern="1200" dirty="0" smtClean="0">
              <a:solidFill>
                <a:schemeClr val="tx1"/>
              </a:solidFill>
              <a:effectLst/>
              <a:latin typeface="Times" pitchFamily="18" charset="0"/>
              <a:ea typeface="+mn-ea"/>
              <a:cs typeface="+mn-cs"/>
            </a:endParaRPr>
          </a:p>
          <a:p>
            <a:r>
              <a:rPr lang="en-GB" sz="1200" kern="1200" dirty="0" smtClean="0">
                <a:solidFill>
                  <a:schemeClr val="tx1"/>
                </a:solidFill>
                <a:effectLst/>
                <a:latin typeface="Times" pitchFamily="18" charset="0"/>
                <a:ea typeface="+mn-ea"/>
                <a:cs typeface="+mn-cs"/>
              </a:rPr>
              <a:t>There is a misconception that we need less sleep as we get older. This is not true. We still need the same sleep during the course of our adulthood, but as we get older we tend to get less sleep on average due to medical problems, increase urination, sleeping more during the day</a:t>
            </a:r>
          </a:p>
          <a:p>
            <a:endParaRPr lang="en-GB" sz="1200" dirty="0" smtClean="0">
              <a:latin typeface="Tahoma" panose="020B0604030504040204" pitchFamily="34" charset="0"/>
              <a:ea typeface="Tahoma" panose="020B0604030504040204" pitchFamily="34" charset="0"/>
              <a:cs typeface="Tahoma" panose="020B0604030504040204" pitchFamily="34" charset="0"/>
            </a:endParaRPr>
          </a:p>
          <a:p>
            <a:r>
              <a:rPr lang="en-GB" sz="1200" dirty="0" smtClean="0">
                <a:latin typeface="Tahoma" panose="020B0604030504040204" pitchFamily="34" charset="0"/>
                <a:ea typeface="Tahoma" panose="020B0604030504040204" pitchFamily="34" charset="0"/>
                <a:cs typeface="Tahoma" panose="020B0604030504040204" pitchFamily="34" charset="0"/>
              </a:rPr>
              <a:t>3. </a:t>
            </a:r>
            <a:r>
              <a:rPr lang="en-GB" sz="1200" b="1" kern="1200" dirty="0" smtClean="0">
                <a:solidFill>
                  <a:schemeClr val="tx1"/>
                </a:solidFill>
                <a:effectLst/>
                <a:latin typeface="Times" pitchFamily="18" charset="0"/>
                <a:ea typeface="+mn-ea"/>
                <a:cs typeface="+mn-cs"/>
              </a:rPr>
              <a:t>False</a:t>
            </a:r>
            <a:r>
              <a:rPr lang="en-GB" sz="1200" b="0" kern="1200" dirty="0" smtClean="0">
                <a:solidFill>
                  <a:schemeClr val="tx1"/>
                </a:solidFill>
                <a:effectLst/>
                <a:latin typeface="Times" pitchFamily="18" charset="0"/>
                <a:ea typeface="+mn-ea"/>
                <a:cs typeface="+mn-cs"/>
              </a:rPr>
              <a:t>:</a:t>
            </a:r>
            <a:r>
              <a:rPr lang="en-GB" sz="1200" b="0" kern="1200" baseline="0" dirty="0" smtClean="0">
                <a:solidFill>
                  <a:schemeClr val="tx1"/>
                </a:solidFill>
                <a:effectLst/>
                <a:latin typeface="Times" pitchFamily="18" charset="0"/>
                <a:ea typeface="+mn-ea"/>
                <a:cs typeface="+mn-cs"/>
              </a:rPr>
              <a:t> </a:t>
            </a:r>
            <a:r>
              <a:rPr lang="en-GB" sz="1200" kern="1200" dirty="0" smtClean="0">
                <a:solidFill>
                  <a:schemeClr val="tx1"/>
                </a:solidFill>
                <a:effectLst/>
                <a:latin typeface="Times" pitchFamily="18" charset="0"/>
                <a:ea typeface="+mn-ea"/>
                <a:cs typeface="+mn-cs"/>
              </a:rPr>
              <a:t>Our body clocks can take days to adjust to different time zones, meaning that when our body is telling us it is time to sleep it is during the day and vice versa, or it makes us stay awake when it is late at night. This is known as jet lag.</a:t>
            </a:r>
            <a:endParaRPr lang="en-GB" sz="1200" dirty="0" smtClean="0">
              <a:latin typeface="Tahoma" panose="020B0604030504040204" pitchFamily="34" charset="0"/>
              <a:ea typeface="Tahoma" panose="020B0604030504040204" pitchFamily="34" charset="0"/>
              <a:cs typeface="Tahoma" panose="020B0604030504040204" pitchFamily="34" charset="0"/>
            </a:endParaRPr>
          </a:p>
          <a:p>
            <a:endParaRPr lang="en-US" dirty="0" smtClean="0">
              <a:latin typeface="Times"/>
            </a:endParaRPr>
          </a:p>
          <a:p>
            <a:r>
              <a:rPr lang="en-US" dirty="0" smtClean="0">
                <a:latin typeface="Times"/>
              </a:rPr>
              <a:t>4.</a:t>
            </a:r>
            <a:r>
              <a:rPr lang="en-US" baseline="0" dirty="0" smtClean="0">
                <a:latin typeface="Times"/>
              </a:rPr>
              <a:t> </a:t>
            </a:r>
            <a:r>
              <a:rPr lang="en-GB" b="1" baseline="0" dirty="0" smtClean="0">
                <a:latin typeface="Times"/>
              </a:rPr>
              <a:t>False</a:t>
            </a:r>
            <a:r>
              <a:rPr lang="en-GB" baseline="0" dirty="0" smtClean="0">
                <a:latin typeface="Times"/>
              </a:rPr>
              <a:t>: The blue light omitted by these gadgets mimics the effects of the sun and tricks the body into thinking it should still be awake. </a:t>
            </a:r>
          </a:p>
          <a:p>
            <a:endParaRPr lang="en-GB" baseline="0" dirty="0" smtClean="0">
              <a:latin typeface="Times"/>
            </a:endParaRPr>
          </a:p>
          <a:p>
            <a:r>
              <a:rPr lang="en-GB" baseline="0" dirty="0" smtClean="0">
                <a:latin typeface="Times"/>
              </a:rPr>
              <a:t>5. </a:t>
            </a:r>
            <a:r>
              <a:rPr lang="en-GB" sz="1200" b="1" kern="1200" smtClean="0">
                <a:solidFill>
                  <a:schemeClr val="tx1"/>
                </a:solidFill>
                <a:effectLst/>
                <a:latin typeface="Times" pitchFamily="18" charset="0"/>
                <a:ea typeface="+mn-ea"/>
                <a:cs typeface="+mn-cs"/>
              </a:rPr>
              <a:t>False</a:t>
            </a:r>
            <a:r>
              <a:rPr lang="en-GB" sz="1200" b="0" kern="1200" smtClean="0">
                <a:solidFill>
                  <a:schemeClr val="tx1"/>
                </a:solidFill>
                <a:effectLst/>
                <a:latin typeface="Times" pitchFamily="18" charset="0"/>
                <a:ea typeface="+mn-ea"/>
                <a:cs typeface="+mn-cs"/>
              </a:rPr>
              <a:t>:</a:t>
            </a:r>
            <a:r>
              <a:rPr lang="en-GB" sz="1200" b="0" kern="1200" baseline="0" smtClean="0">
                <a:solidFill>
                  <a:schemeClr val="tx1"/>
                </a:solidFill>
                <a:effectLst/>
                <a:latin typeface="Times" pitchFamily="18" charset="0"/>
                <a:ea typeface="+mn-ea"/>
                <a:cs typeface="+mn-cs"/>
              </a:rPr>
              <a:t> </a:t>
            </a:r>
            <a:r>
              <a:rPr lang="en-GB" sz="1200" kern="1200" smtClean="0">
                <a:solidFill>
                  <a:schemeClr val="tx1"/>
                </a:solidFill>
                <a:effectLst/>
                <a:latin typeface="Times" pitchFamily="18" charset="0"/>
                <a:ea typeface="+mn-ea"/>
                <a:cs typeface="+mn-cs"/>
              </a:rPr>
              <a:t>It </a:t>
            </a:r>
            <a:r>
              <a:rPr lang="en-GB" sz="1200" kern="1200" dirty="0" smtClean="0">
                <a:solidFill>
                  <a:schemeClr val="tx1"/>
                </a:solidFill>
                <a:effectLst/>
                <a:latin typeface="Times" pitchFamily="18" charset="0"/>
                <a:ea typeface="+mn-ea"/>
                <a:cs typeface="+mn-cs"/>
              </a:rPr>
              <a:t>may help you fall asleep quick but causes disrupted, lighter and restless sleep. Therefore the quality of sleep is affected.</a:t>
            </a:r>
            <a:endParaRPr lang="en-GB" baseline="0" dirty="0" smtClean="0">
              <a:latin typeface="Times"/>
            </a:endParaRPr>
          </a:p>
          <a:p>
            <a:endParaRPr lang="en-US" dirty="0" smtClean="0">
              <a:latin typeface="Times"/>
            </a:endParaRPr>
          </a:p>
        </p:txBody>
      </p:sp>
    </p:spTree>
    <p:extLst>
      <p:ext uri="{BB962C8B-B14F-4D97-AF65-F5344CB8AC3E}">
        <p14:creationId xmlns:p14="http://schemas.microsoft.com/office/powerpoint/2010/main" val="28427341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kern="1200" dirty="0" smtClean="0">
                <a:solidFill>
                  <a:schemeClr val="tx1"/>
                </a:solidFill>
                <a:effectLst/>
                <a:latin typeface="Times" pitchFamily="18" charset="0"/>
                <a:ea typeface="+mn-ea"/>
                <a:cs typeface="+mn-cs"/>
              </a:rPr>
              <a:t>Good quality sleep can boost our mental wellbeing, how so? Well our body block prompts the release of hormones which affect our sleep, one of these being cortisol, also known as the stress hormone. Cortisol helps us deal with pressure and cope. For example when we have not had enough sleep our body releases more cortisol to help keep us going, however it we continue to have a chronic release of cortisol it can impact on our sleep, which can lead to sleep problems and long term mood disorders like anxiety and depression.  However on the flip side, cortisol levels are at their lowest when we are sleeping meaning that if we practice good sleep habits, this will ensure  we have reduced levels of cortisol which will help support our bodies to deal with crisis, let it rest and process information. So when you think about it, there is truth in the saying “sleep on it” getting good sleep really can help us deal with things causing us stress and anxiety.</a:t>
            </a:r>
          </a:p>
          <a:p>
            <a:endParaRPr lang="en-GB" dirty="0"/>
          </a:p>
        </p:txBody>
      </p:sp>
      <p:sp>
        <p:nvSpPr>
          <p:cNvPr id="4" name="Slide Number Placeholder 3"/>
          <p:cNvSpPr>
            <a:spLocks noGrp="1"/>
          </p:cNvSpPr>
          <p:nvPr>
            <p:ph type="sldNum" sz="quarter" idx="10"/>
          </p:nvPr>
        </p:nvSpPr>
        <p:spPr/>
        <p:txBody>
          <a:bodyPr/>
          <a:lstStyle/>
          <a:p>
            <a:pPr>
              <a:defRPr/>
            </a:pPr>
            <a:fld id="{D62A3296-A398-470F-9A32-D4460703F864}" type="slidenum">
              <a:rPr lang="en-GB" smtClean="0"/>
              <a:pPr>
                <a:defRPr/>
              </a:pPr>
              <a:t>5</a:t>
            </a:fld>
            <a:endParaRPr lang="en-GB"/>
          </a:p>
        </p:txBody>
      </p:sp>
    </p:spTree>
    <p:extLst>
      <p:ext uri="{BB962C8B-B14F-4D97-AF65-F5344CB8AC3E}">
        <p14:creationId xmlns:p14="http://schemas.microsoft.com/office/powerpoint/2010/main" val="22119186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7"/>
          <p:cNvSpPr>
            <a:spLocks noGrp="1" noChangeArrowheads="1"/>
          </p:cNvSpPr>
          <p:nvPr>
            <p:ph type="ftr" sz="quarter" idx="10"/>
          </p:nvPr>
        </p:nvSpPr>
        <p:spPr>
          <a:ln/>
        </p:spPr>
        <p:txBody>
          <a:bodyPr/>
          <a:lstStyle>
            <a:lvl1pPr>
              <a:defRPr/>
            </a:lvl1pPr>
          </a:lstStyle>
          <a:p>
            <a:pPr>
              <a:defRPr/>
            </a:pPr>
            <a:r>
              <a:rPr lang="en-GB"/>
              <a:t>CMHSG 12 June 2012 item No. 8 Paper No. 2012_27 annex 1</a:t>
            </a:r>
          </a:p>
        </p:txBody>
      </p:sp>
      <p:sp>
        <p:nvSpPr>
          <p:cNvPr id="5" name="Rectangle 8"/>
          <p:cNvSpPr>
            <a:spLocks noGrp="1" noChangeArrowheads="1"/>
          </p:cNvSpPr>
          <p:nvPr>
            <p:ph type="sldNum" sz="quarter" idx="11"/>
          </p:nvPr>
        </p:nvSpPr>
        <p:spPr>
          <a:ln/>
        </p:spPr>
        <p:txBody>
          <a:bodyPr/>
          <a:lstStyle>
            <a:lvl1pPr>
              <a:defRPr/>
            </a:lvl1pPr>
          </a:lstStyle>
          <a:p>
            <a:pPr>
              <a:defRPr/>
            </a:pPr>
            <a:fld id="{FF17FA52-E83B-471A-ABCF-F431A3828DDA}"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7"/>
          <p:cNvSpPr>
            <a:spLocks noGrp="1" noChangeArrowheads="1"/>
          </p:cNvSpPr>
          <p:nvPr>
            <p:ph type="ftr" sz="quarter" idx="10"/>
          </p:nvPr>
        </p:nvSpPr>
        <p:spPr>
          <a:ln/>
        </p:spPr>
        <p:txBody>
          <a:bodyPr/>
          <a:lstStyle>
            <a:lvl1pPr>
              <a:defRPr/>
            </a:lvl1pPr>
          </a:lstStyle>
          <a:p>
            <a:pPr>
              <a:defRPr/>
            </a:pPr>
            <a:r>
              <a:rPr lang="en-GB"/>
              <a:t>CMHSG 12 June 2012 item No. 8 Paper No. 2012_27 annex 1</a:t>
            </a:r>
          </a:p>
        </p:txBody>
      </p:sp>
      <p:sp>
        <p:nvSpPr>
          <p:cNvPr id="5" name="Rectangle 8"/>
          <p:cNvSpPr>
            <a:spLocks noGrp="1" noChangeArrowheads="1"/>
          </p:cNvSpPr>
          <p:nvPr>
            <p:ph type="sldNum" sz="quarter" idx="11"/>
          </p:nvPr>
        </p:nvSpPr>
        <p:spPr>
          <a:ln/>
        </p:spPr>
        <p:txBody>
          <a:bodyPr/>
          <a:lstStyle>
            <a:lvl1pPr>
              <a:defRPr/>
            </a:lvl1pPr>
          </a:lstStyle>
          <a:p>
            <a:pPr>
              <a:defRPr/>
            </a:pPr>
            <a:fld id="{6CD8D1D6-9480-4258-AC0F-6BCED9F89775}"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7"/>
          <p:cNvSpPr>
            <a:spLocks noGrp="1" noChangeArrowheads="1"/>
          </p:cNvSpPr>
          <p:nvPr>
            <p:ph type="ftr" sz="quarter" idx="10"/>
          </p:nvPr>
        </p:nvSpPr>
        <p:spPr>
          <a:ln/>
        </p:spPr>
        <p:txBody>
          <a:bodyPr/>
          <a:lstStyle>
            <a:lvl1pPr>
              <a:defRPr/>
            </a:lvl1pPr>
          </a:lstStyle>
          <a:p>
            <a:pPr>
              <a:defRPr/>
            </a:pPr>
            <a:r>
              <a:rPr lang="en-GB"/>
              <a:t>CMHSG 12 June 2012 item No. 8 Paper No. 2012_27 annex 1</a:t>
            </a:r>
          </a:p>
        </p:txBody>
      </p:sp>
      <p:sp>
        <p:nvSpPr>
          <p:cNvPr id="5" name="Rectangle 8"/>
          <p:cNvSpPr>
            <a:spLocks noGrp="1" noChangeArrowheads="1"/>
          </p:cNvSpPr>
          <p:nvPr>
            <p:ph type="sldNum" sz="quarter" idx="11"/>
          </p:nvPr>
        </p:nvSpPr>
        <p:spPr>
          <a:ln/>
        </p:spPr>
        <p:txBody>
          <a:bodyPr/>
          <a:lstStyle>
            <a:lvl1pPr>
              <a:defRPr/>
            </a:lvl1pPr>
          </a:lstStyle>
          <a:p>
            <a:pPr>
              <a:defRPr/>
            </a:pPr>
            <a:fld id="{A8707CEE-8F32-4429-96E1-138864E4BF3A}"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7"/>
          <p:cNvSpPr>
            <a:spLocks noGrp="1" noChangeArrowheads="1"/>
          </p:cNvSpPr>
          <p:nvPr>
            <p:ph type="ftr" sz="quarter" idx="10"/>
          </p:nvPr>
        </p:nvSpPr>
        <p:spPr>
          <a:ln/>
        </p:spPr>
        <p:txBody>
          <a:bodyPr/>
          <a:lstStyle>
            <a:lvl1pPr>
              <a:defRPr/>
            </a:lvl1pPr>
          </a:lstStyle>
          <a:p>
            <a:pPr>
              <a:defRPr/>
            </a:pPr>
            <a:r>
              <a:rPr lang="en-GB"/>
              <a:t>CMHSG 12 June 2012 item No. 8 Paper No. 2012_27 annex 1</a:t>
            </a:r>
          </a:p>
        </p:txBody>
      </p:sp>
      <p:sp>
        <p:nvSpPr>
          <p:cNvPr id="5" name="Rectangle 8"/>
          <p:cNvSpPr>
            <a:spLocks noGrp="1" noChangeArrowheads="1"/>
          </p:cNvSpPr>
          <p:nvPr>
            <p:ph type="sldNum" sz="quarter" idx="11"/>
          </p:nvPr>
        </p:nvSpPr>
        <p:spPr>
          <a:ln/>
        </p:spPr>
        <p:txBody>
          <a:bodyPr/>
          <a:lstStyle>
            <a:lvl1pPr>
              <a:defRPr/>
            </a:lvl1pPr>
          </a:lstStyle>
          <a:p>
            <a:pPr>
              <a:defRPr/>
            </a:pPr>
            <a:fld id="{E60D84B9-88A6-4D10-A2FD-234CA3261CE2}"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7"/>
          <p:cNvSpPr>
            <a:spLocks noGrp="1" noChangeArrowheads="1"/>
          </p:cNvSpPr>
          <p:nvPr>
            <p:ph type="ftr" sz="quarter" idx="10"/>
          </p:nvPr>
        </p:nvSpPr>
        <p:spPr>
          <a:ln/>
        </p:spPr>
        <p:txBody>
          <a:bodyPr/>
          <a:lstStyle>
            <a:lvl1pPr>
              <a:defRPr/>
            </a:lvl1pPr>
          </a:lstStyle>
          <a:p>
            <a:pPr>
              <a:defRPr/>
            </a:pPr>
            <a:r>
              <a:rPr lang="en-GB"/>
              <a:t>CMHSG 12 June 2012 item No. 8 Paper No. 2012_27 annex 1</a:t>
            </a:r>
          </a:p>
        </p:txBody>
      </p:sp>
      <p:sp>
        <p:nvSpPr>
          <p:cNvPr id="5" name="Rectangle 8"/>
          <p:cNvSpPr>
            <a:spLocks noGrp="1" noChangeArrowheads="1"/>
          </p:cNvSpPr>
          <p:nvPr>
            <p:ph type="sldNum" sz="quarter" idx="11"/>
          </p:nvPr>
        </p:nvSpPr>
        <p:spPr>
          <a:ln/>
        </p:spPr>
        <p:txBody>
          <a:bodyPr/>
          <a:lstStyle>
            <a:lvl1pPr>
              <a:defRPr/>
            </a:lvl1pPr>
          </a:lstStyle>
          <a:p>
            <a:pPr>
              <a:defRPr/>
            </a:pPr>
            <a:fld id="{4C650386-ECE8-4856-B807-C7F3086BB70C}"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844675"/>
            <a:ext cx="3810000" cy="4251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844675"/>
            <a:ext cx="3810000" cy="4251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7"/>
          <p:cNvSpPr>
            <a:spLocks noGrp="1" noChangeArrowheads="1"/>
          </p:cNvSpPr>
          <p:nvPr>
            <p:ph type="ftr" sz="quarter" idx="10"/>
          </p:nvPr>
        </p:nvSpPr>
        <p:spPr>
          <a:ln/>
        </p:spPr>
        <p:txBody>
          <a:bodyPr/>
          <a:lstStyle>
            <a:lvl1pPr>
              <a:defRPr/>
            </a:lvl1pPr>
          </a:lstStyle>
          <a:p>
            <a:pPr>
              <a:defRPr/>
            </a:pPr>
            <a:r>
              <a:rPr lang="en-GB"/>
              <a:t>CMHSG 12 June 2012 item No. 8 Paper No. 2012_27 annex 1</a:t>
            </a:r>
          </a:p>
        </p:txBody>
      </p:sp>
      <p:sp>
        <p:nvSpPr>
          <p:cNvPr id="6" name="Rectangle 8"/>
          <p:cNvSpPr>
            <a:spLocks noGrp="1" noChangeArrowheads="1"/>
          </p:cNvSpPr>
          <p:nvPr>
            <p:ph type="sldNum" sz="quarter" idx="11"/>
          </p:nvPr>
        </p:nvSpPr>
        <p:spPr>
          <a:ln/>
        </p:spPr>
        <p:txBody>
          <a:bodyPr/>
          <a:lstStyle>
            <a:lvl1pPr>
              <a:defRPr/>
            </a:lvl1pPr>
          </a:lstStyle>
          <a:p>
            <a:pPr>
              <a:defRPr/>
            </a:pPr>
            <a:fld id="{3C5453D8-56E0-4F3E-B25E-83AB68E849A3}"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7"/>
          <p:cNvSpPr>
            <a:spLocks noGrp="1" noChangeArrowheads="1"/>
          </p:cNvSpPr>
          <p:nvPr>
            <p:ph type="ftr" sz="quarter" idx="10"/>
          </p:nvPr>
        </p:nvSpPr>
        <p:spPr>
          <a:ln/>
        </p:spPr>
        <p:txBody>
          <a:bodyPr/>
          <a:lstStyle>
            <a:lvl1pPr>
              <a:defRPr/>
            </a:lvl1pPr>
          </a:lstStyle>
          <a:p>
            <a:pPr>
              <a:defRPr/>
            </a:pPr>
            <a:r>
              <a:rPr lang="en-GB"/>
              <a:t>CMHSG 12 June 2012 item No. 8 Paper No. 2012_27 annex 1</a:t>
            </a:r>
          </a:p>
        </p:txBody>
      </p:sp>
      <p:sp>
        <p:nvSpPr>
          <p:cNvPr id="8" name="Rectangle 8"/>
          <p:cNvSpPr>
            <a:spLocks noGrp="1" noChangeArrowheads="1"/>
          </p:cNvSpPr>
          <p:nvPr>
            <p:ph type="sldNum" sz="quarter" idx="11"/>
          </p:nvPr>
        </p:nvSpPr>
        <p:spPr>
          <a:ln/>
        </p:spPr>
        <p:txBody>
          <a:bodyPr/>
          <a:lstStyle>
            <a:lvl1pPr>
              <a:defRPr/>
            </a:lvl1pPr>
          </a:lstStyle>
          <a:p>
            <a:pPr>
              <a:defRPr/>
            </a:pPr>
            <a:fld id="{88A3C86A-3E45-4C39-8925-72C8F48C9050}"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7"/>
          <p:cNvSpPr>
            <a:spLocks noGrp="1" noChangeArrowheads="1"/>
          </p:cNvSpPr>
          <p:nvPr>
            <p:ph type="ftr" sz="quarter" idx="10"/>
          </p:nvPr>
        </p:nvSpPr>
        <p:spPr>
          <a:ln/>
        </p:spPr>
        <p:txBody>
          <a:bodyPr/>
          <a:lstStyle>
            <a:lvl1pPr>
              <a:defRPr/>
            </a:lvl1pPr>
          </a:lstStyle>
          <a:p>
            <a:pPr>
              <a:defRPr/>
            </a:pPr>
            <a:r>
              <a:rPr lang="en-GB"/>
              <a:t>CMHSG 12 June 2012 item No. 8 Paper No. 2012_27 annex 1</a:t>
            </a:r>
          </a:p>
        </p:txBody>
      </p:sp>
      <p:sp>
        <p:nvSpPr>
          <p:cNvPr id="4" name="Rectangle 8"/>
          <p:cNvSpPr>
            <a:spLocks noGrp="1" noChangeArrowheads="1"/>
          </p:cNvSpPr>
          <p:nvPr>
            <p:ph type="sldNum" sz="quarter" idx="11"/>
          </p:nvPr>
        </p:nvSpPr>
        <p:spPr>
          <a:ln/>
        </p:spPr>
        <p:txBody>
          <a:bodyPr/>
          <a:lstStyle>
            <a:lvl1pPr>
              <a:defRPr/>
            </a:lvl1pPr>
          </a:lstStyle>
          <a:p>
            <a:pPr>
              <a:defRPr/>
            </a:pPr>
            <a:fld id="{521E596F-E666-45B6-B1D4-A76C7DF0138F}"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ftr" sz="quarter" idx="10"/>
          </p:nvPr>
        </p:nvSpPr>
        <p:spPr>
          <a:ln/>
        </p:spPr>
        <p:txBody>
          <a:bodyPr/>
          <a:lstStyle>
            <a:lvl1pPr>
              <a:defRPr/>
            </a:lvl1pPr>
          </a:lstStyle>
          <a:p>
            <a:pPr>
              <a:defRPr/>
            </a:pPr>
            <a:r>
              <a:rPr lang="en-GB"/>
              <a:t>CMHSG 12 June 2012 item No. 8 Paper No. 2012_27 annex 1</a:t>
            </a:r>
          </a:p>
        </p:txBody>
      </p:sp>
      <p:sp>
        <p:nvSpPr>
          <p:cNvPr id="3" name="Rectangle 8"/>
          <p:cNvSpPr>
            <a:spLocks noGrp="1" noChangeArrowheads="1"/>
          </p:cNvSpPr>
          <p:nvPr>
            <p:ph type="sldNum" sz="quarter" idx="11"/>
          </p:nvPr>
        </p:nvSpPr>
        <p:spPr>
          <a:ln/>
        </p:spPr>
        <p:txBody>
          <a:bodyPr/>
          <a:lstStyle>
            <a:lvl1pPr>
              <a:defRPr/>
            </a:lvl1pPr>
          </a:lstStyle>
          <a:p>
            <a:pPr>
              <a:defRPr/>
            </a:pPr>
            <a:fld id="{07ACD834-02C8-4DEA-989A-85EE590425B1}"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ftr" sz="quarter" idx="10"/>
          </p:nvPr>
        </p:nvSpPr>
        <p:spPr>
          <a:ln/>
        </p:spPr>
        <p:txBody>
          <a:bodyPr/>
          <a:lstStyle>
            <a:lvl1pPr>
              <a:defRPr/>
            </a:lvl1pPr>
          </a:lstStyle>
          <a:p>
            <a:pPr>
              <a:defRPr/>
            </a:pPr>
            <a:r>
              <a:rPr lang="en-GB"/>
              <a:t>CMHSG 12 June 2012 item No. 8 Paper No. 2012_27 annex 1</a:t>
            </a:r>
          </a:p>
        </p:txBody>
      </p:sp>
      <p:sp>
        <p:nvSpPr>
          <p:cNvPr id="6" name="Rectangle 8"/>
          <p:cNvSpPr>
            <a:spLocks noGrp="1" noChangeArrowheads="1"/>
          </p:cNvSpPr>
          <p:nvPr>
            <p:ph type="sldNum" sz="quarter" idx="11"/>
          </p:nvPr>
        </p:nvSpPr>
        <p:spPr>
          <a:ln/>
        </p:spPr>
        <p:txBody>
          <a:bodyPr/>
          <a:lstStyle>
            <a:lvl1pPr>
              <a:defRPr/>
            </a:lvl1pPr>
          </a:lstStyle>
          <a:p>
            <a:pPr>
              <a:defRPr/>
            </a:pPr>
            <a:fld id="{8445C68E-C4AA-4C3A-B860-A8BE88C4260A}"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ftr" sz="quarter" idx="10"/>
          </p:nvPr>
        </p:nvSpPr>
        <p:spPr>
          <a:ln/>
        </p:spPr>
        <p:txBody>
          <a:bodyPr/>
          <a:lstStyle>
            <a:lvl1pPr>
              <a:defRPr/>
            </a:lvl1pPr>
          </a:lstStyle>
          <a:p>
            <a:pPr>
              <a:defRPr/>
            </a:pPr>
            <a:r>
              <a:rPr lang="en-GB"/>
              <a:t>CMHSG 12 June 2012 item No. 8 Paper No. 2012_27 annex 1</a:t>
            </a:r>
          </a:p>
        </p:txBody>
      </p:sp>
      <p:sp>
        <p:nvSpPr>
          <p:cNvPr id="6" name="Rectangle 8"/>
          <p:cNvSpPr>
            <a:spLocks noGrp="1" noChangeArrowheads="1"/>
          </p:cNvSpPr>
          <p:nvPr>
            <p:ph type="sldNum" sz="quarter" idx="11"/>
          </p:nvPr>
        </p:nvSpPr>
        <p:spPr>
          <a:ln/>
        </p:spPr>
        <p:txBody>
          <a:bodyPr/>
          <a:lstStyle>
            <a:lvl1pPr>
              <a:defRPr/>
            </a:lvl1pPr>
          </a:lstStyle>
          <a:p>
            <a:pPr>
              <a:defRPr/>
            </a:pPr>
            <a:fld id="{0907C034-E518-4947-A90C-4ECC8309BA21}"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delivering"/>
          <p:cNvPicPr>
            <a:picLocks noChangeAspect="1" noChangeArrowheads="1"/>
          </p:cNvPicPr>
          <p:nvPr/>
        </p:nvPicPr>
        <p:blipFill>
          <a:blip r:embed="rId13"/>
          <a:srcRect/>
          <a:stretch>
            <a:fillRect/>
          </a:stretch>
        </p:blipFill>
        <p:spPr bwMode="auto">
          <a:xfrm>
            <a:off x="152400" y="6172200"/>
            <a:ext cx="2160588" cy="550863"/>
          </a:xfrm>
          <a:prstGeom prst="rect">
            <a:avLst/>
          </a:prstGeom>
          <a:noFill/>
          <a:ln w="9525">
            <a:noFill/>
            <a:miter lim="800000"/>
            <a:headEnd/>
            <a:tailEnd/>
          </a:ln>
        </p:spPr>
      </p:pic>
      <p:pic>
        <p:nvPicPr>
          <p:cNvPr id="1027" name="Picture 3" descr="NHSGG&amp;C*SPOT"/>
          <p:cNvPicPr>
            <a:picLocks noChangeAspect="1" noChangeArrowheads="1"/>
          </p:cNvPicPr>
          <p:nvPr/>
        </p:nvPicPr>
        <p:blipFill>
          <a:blip r:embed="rId14"/>
          <a:srcRect/>
          <a:stretch>
            <a:fillRect/>
          </a:stretch>
        </p:blipFill>
        <p:spPr bwMode="auto">
          <a:xfrm>
            <a:off x="7467600" y="381000"/>
            <a:ext cx="1219200" cy="876300"/>
          </a:xfrm>
          <a:prstGeom prst="rect">
            <a:avLst/>
          </a:prstGeom>
          <a:noFill/>
          <a:ln w="9525">
            <a:noFill/>
            <a:miter lim="800000"/>
            <a:headEnd/>
            <a:tailEnd/>
          </a:ln>
        </p:spPr>
      </p:pic>
      <p:pic>
        <p:nvPicPr>
          <p:cNvPr id="1028" name="Picture 4" descr="Whoosh"/>
          <p:cNvPicPr>
            <a:picLocks noChangeAspect="1" noChangeArrowheads="1"/>
          </p:cNvPicPr>
          <p:nvPr/>
        </p:nvPicPr>
        <p:blipFill>
          <a:blip r:embed="rId15"/>
          <a:srcRect/>
          <a:stretch>
            <a:fillRect/>
          </a:stretch>
        </p:blipFill>
        <p:spPr bwMode="auto">
          <a:xfrm>
            <a:off x="0" y="3733800"/>
            <a:ext cx="9144000" cy="2965450"/>
          </a:xfrm>
          <a:prstGeom prst="rect">
            <a:avLst/>
          </a:prstGeom>
          <a:noFill/>
          <a:ln w="9525">
            <a:noFill/>
            <a:miter lim="800000"/>
            <a:headEnd/>
            <a:tailEnd/>
          </a:ln>
        </p:spPr>
      </p:pic>
      <p:sp>
        <p:nvSpPr>
          <p:cNvPr id="1029" name="Rectangle 5"/>
          <p:cNvSpPr>
            <a:spLocks noGrp="1" noChangeArrowheads="1"/>
          </p:cNvSpPr>
          <p:nvPr>
            <p:ph type="title"/>
          </p:nvPr>
        </p:nvSpPr>
        <p:spPr bwMode="auto">
          <a:xfrm>
            <a:off x="685800" y="609600"/>
            <a:ext cx="7772400" cy="8747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1030" name="Rectangle 6"/>
          <p:cNvSpPr>
            <a:spLocks noGrp="1" noChangeArrowheads="1"/>
          </p:cNvSpPr>
          <p:nvPr>
            <p:ph type="body" idx="1"/>
          </p:nvPr>
        </p:nvSpPr>
        <p:spPr bwMode="auto">
          <a:xfrm>
            <a:off x="685800" y="1844675"/>
            <a:ext cx="7772400" cy="42513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271367" name="Rectangle 7"/>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1400">
                <a:latin typeface="Arial" charset="0"/>
                <a:ea typeface="ＭＳ Ｐゴシック" pitchFamily="-108" charset="-128"/>
                <a:cs typeface="+mn-cs"/>
              </a:defRPr>
            </a:lvl1pPr>
          </a:lstStyle>
          <a:p>
            <a:pPr>
              <a:defRPr/>
            </a:pPr>
            <a:r>
              <a:rPr lang="en-GB"/>
              <a:t>CMHSG 12 June 2012 item No. 8 Paper No. 2012_27 annex 1</a:t>
            </a:r>
          </a:p>
        </p:txBody>
      </p:sp>
      <p:sp>
        <p:nvSpPr>
          <p:cNvPr id="271368" name="Rectangle 8"/>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400">
                <a:latin typeface="Arial" charset="0"/>
                <a:ea typeface="ＭＳ Ｐゴシック" pitchFamily="-108" charset="-128"/>
                <a:cs typeface="+mn-cs"/>
              </a:defRPr>
            </a:lvl1pPr>
          </a:lstStyle>
          <a:p>
            <a:pPr>
              <a:defRPr/>
            </a:pPr>
            <a:fld id="{59507016-8751-4D59-925A-2AAD19ED913F}" type="slidenum">
              <a:rPr lang="en-GB"/>
              <a:pPr>
                <a:defRPr/>
              </a:pPr>
              <a:t>‹#›</a:t>
            </a:fld>
            <a:endParaRPr lang="en-GB"/>
          </a:p>
        </p:txBody>
      </p:sp>
      <p:pic>
        <p:nvPicPr>
          <p:cNvPr id="1033" name="Picture 9" descr="delivering"/>
          <p:cNvPicPr>
            <a:picLocks noChangeAspect="1" noChangeArrowheads="1"/>
          </p:cNvPicPr>
          <p:nvPr/>
        </p:nvPicPr>
        <p:blipFill>
          <a:blip r:embed="rId13"/>
          <a:srcRect/>
          <a:stretch>
            <a:fillRect/>
          </a:stretch>
        </p:blipFill>
        <p:spPr bwMode="auto">
          <a:xfrm>
            <a:off x="304800" y="6096000"/>
            <a:ext cx="2160588" cy="550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1" r:id="rId1"/>
    <p:sldLayoutId id="2147483660" r:id="rId2"/>
    <p:sldLayoutId id="2147483659" r:id="rId3"/>
    <p:sldLayoutId id="2147483658" r:id="rId4"/>
    <p:sldLayoutId id="2147483657" r:id="rId5"/>
    <p:sldLayoutId id="2147483656" r:id="rId6"/>
    <p:sldLayoutId id="2147483655" r:id="rId7"/>
    <p:sldLayoutId id="2147483654" r:id="rId8"/>
    <p:sldLayoutId id="2147483653" r:id="rId9"/>
    <p:sldLayoutId id="2147483652" r:id="rId10"/>
    <p:sldLayoutId id="2147483651" r:id="rId11"/>
  </p:sldLayoutIdLst>
  <p:hf hdr="0" ftr="0" dt="0"/>
  <p:txStyles>
    <p:titleStyle>
      <a:lvl1pPr algn="ctr" rtl="0" eaLnBrk="0" fontAlgn="base" hangingPunct="0">
        <a:spcBef>
          <a:spcPct val="0"/>
        </a:spcBef>
        <a:spcAft>
          <a:spcPct val="0"/>
        </a:spcAft>
        <a:defRPr sz="4200">
          <a:solidFill>
            <a:schemeClr val="tx2"/>
          </a:solidFill>
          <a:latin typeface="+mj-lt"/>
          <a:ea typeface="+mj-ea"/>
          <a:cs typeface="+mj-cs"/>
        </a:defRPr>
      </a:lvl1pPr>
      <a:lvl2pPr algn="ctr" rtl="0" eaLnBrk="0" fontAlgn="base" hangingPunct="0">
        <a:spcBef>
          <a:spcPct val="0"/>
        </a:spcBef>
        <a:spcAft>
          <a:spcPct val="0"/>
        </a:spcAft>
        <a:defRPr sz="4200">
          <a:solidFill>
            <a:schemeClr val="tx2"/>
          </a:solidFill>
          <a:latin typeface="Arial" charset="0"/>
          <a:ea typeface="ＭＳ Ｐゴシック" pitchFamily="-108" charset="-128"/>
        </a:defRPr>
      </a:lvl2pPr>
      <a:lvl3pPr algn="ctr" rtl="0" eaLnBrk="0" fontAlgn="base" hangingPunct="0">
        <a:spcBef>
          <a:spcPct val="0"/>
        </a:spcBef>
        <a:spcAft>
          <a:spcPct val="0"/>
        </a:spcAft>
        <a:defRPr sz="4200">
          <a:solidFill>
            <a:schemeClr val="tx2"/>
          </a:solidFill>
          <a:latin typeface="Arial" charset="0"/>
          <a:ea typeface="ＭＳ Ｐゴシック" pitchFamily="-108" charset="-128"/>
        </a:defRPr>
      </a:lvl3pPr>
      <a:lvl4pPr algn="ctr" rtl="0" eaLnBrk="0" fontAlgn="base" hangingPunct="0">
        <a:spcBef>
          <a:spcPct val="0"/>
        </a:spcBef>
        <a:spcAft>
          <a:spcPct val="0"/>
        </a:spcAft>
        <a:defRPr sz="4200">
          <a:solidFill>
            <a:schemeClr val="tx2"/>
          </a:solidFill>
          <a:latin typeface="Arial" charset="0"/>
          <a:ea typeface="ＭＳ Ｐゴシック" pitchFamily="-108" charset="-128"/>
        </a:defRPr>
      </a:lvl4pPr>
      <a:lvl5pPr algn="ctr" rtl="0" eaLnBrk="0" fontAlgn="base" hangingPunct="0">
        <a:spcBef>
          <a:spcPct val="0"/>
        </a:spcBef>
        <a:spcAft>
          <a:spcPct val="0"/>
        </a:spcAft>
        <a:defRPr sz="4200">
          <a:solidFill>
            <a:schemeClr val="tx2"/>
          </a:solidFill>
          <a:latin typeface="Arial" charset="0"/>
          <a:ea typeface="ＭＳ Ｐゴシック" pitchFamily="-108" charset="-128"/>
        </a:defRPr>
      </a:lvl5pPr>
      <a:lvl6pPr marL="457200" algn="ctr" rtl="0" fontAlgn="base">
        <a:spcBef>
          <a:spcPct val="0"/>
        </a:spcBef>
        <a:spcAft>
          <a:spcPct val="0"/>
        </a:spcAft>
        <a:defRPr sz="4200">
          <a:solidFill>
            <a:schemeClr val="tx2"/>
          </a:solidFill>
          <a:latin typeface="Arial" charset="0"/>
          <a:ea typeface="ＭＳ Ｐゴシック" pitchFamily="-108" charset="-128"/>
        </a:defRPr>
      </a:lvl6pPr>
      <a:lvl7pPr marL="914400" algn="ctr" rtl="0" fontAlgn="base">
        <a:spcBef>
          <a:spcPct val="0"/>
        </a:spcBef>
        <a:spcAft>
          <a:spcPct val="0"/>
        </a:spcAft>
        <a:defRPr sz="4200">
          <a:solidFill>
            <a:schemeClr val="tx2"/>
          </a:solidFill>
          <a:latin typeface="Arial" charset="0"/>
          <a:ea typeface="ＭＳ Ｐゴシック" pitchFamily="-108" charset="-128"/>
        </a:defRPr>
      </a:lvl7pPr>
      <a:lvl8pPr marL="1371600" algn="ctr" rtl="0" fontAlgn="base">
        <a:spcBef>
          <a:spcPct val="0"/>
        </a:spcBef>
        <a:spcAft>
          <a:spcPct val="0"/>
        </a:spcAft>
        <a:defRPr sz="4200">
          <a:solidFill>
            <a:schemeClr val="tx2"/>
          </a:solidFill>
          <a:latin typeface="Arial" charset="0"/>
          <a:ea typeface="ＭＳ Ｐゴシック" pitchFamily="-108" charset="-128"/>
        </a:defRPr>
      </a:lvl8pPr>
      <a:lvl9pPr marL="1828800" algn="ctr" rtl="0" fontAlgn="base">
        <a:spcBef>
          <a:spcPct val="0"/>
        </a:spcBef>
        <a:spcAft>
          <a:spcPct val="0"/>
        </a:spcAft>
        <a:defRPr sz="4200">
          <a:solidFill>
            <a:schemeClr val="tx2"/>
          </a:solidFill>
          <a:latin typeface="Arial" charset="0"/>
          <a:ea typeface="ＭＳ Ｐゴシック" pitchFamily="-108"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image" Target="../media/image5.jpeg"/><Relationship Id="rId5" Type="http://schemas.openxmlformats.org/officeDocument/2006/relationships/image" Target="../media/image4.emf"/><Relationship Id="rId4" Type="http://schemas.openxmlformats.org/officeDocument/2006/relationships/oleObject" Target="../embeddings/oleObject1.bin"/></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www.google.co.uk/url?sa=i&amp;rct=j&amp;q=&amp;esrc=s&amp;source=images&amp;cd=&amp;cad=rja&amp;uact=8&amp;ved=2ahUKEwiD973FsZHaAhVCWhQKHbdEAcoQjRx6BAgAEAU&amp;url=http://www.clker.com/clipart-head-outline-2.html&amp;psig=AOvVaw1BuW_cb0gCXBw9l-xYNhiq&amp;ust=1522407858144817"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hyperlink" Target="http://www.google.co.uk/url?sa=i&amp;rct=j&amp;q=&amp;esrc=s&amp;source=imgres&amp;cd=&amp;cad=rja&amp;uact=8&amp;ved=2ahUKEwiywJnaspHaAhVOkRQKHR1MAhYQjRx6BAgAEAU&amp;url=http://www.abeka.com/ABekaOnline/MediaDescription.aspx?id=207861&amp;psig=AOvVaw07K67dITb0uRPwd1itYeZc&amp;ust=1522408218748653" TargetMode="External"/><Relationship Id="rId2" Type="http://schemas.openxmlformats.org/officeDocument/2006/relationships/image" Target="../media/image9.png"/><Relationship Id="rId1" Type="http://schemas.openxmlformats.org/officeDocument/2006/relationships/slideLayout" Target="../slideLayouts/slideLayout4.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4360" y="203200"/>
            <a:ext cx="7772400" cy="1259840"/>
          </a:xfrm>
        </p:spPr>
        <p:txBody>
          <a:bodyPr/>
          <a:lstStyle/>
          <a:p>
            <a:r>
              <a:rPr lang="en-GB" sz="3600" b="1" dirty="0">
                <a:solidFill>
                  <a:srgbClr val="C00000"/>
                </a:solidFill>
              </a:rPr>
              <a:t/>
            </a:r>
            <a:br>
              <a:rPr lang="en-GB" sz="3600" b="1" dirty="0">
                <a:solidFill>
                  <a:srgbClr val="C00000"/>
                </a:solidFill>
              </a:rPr>
            </a:br>
            <a:r>
              <a:rPr lang="en-GB" sz="3600" b="1" dirty="0" smtClean="0">
                <a:solidFill>
                  <a:srgbClr val="C00000"/>
                </a:solidFill>
              </a:rPr>
              <a:t> </a:t>
            </a:r>
            <a:r>
              <a:rPr lang="en-GB" sz="3200" b="1" dirty="0" smtClean="0">
                <a:solidFill>
                  <a:srgbClr val="C00000"/>
                </a:solidFill>
                <a:latin typeface="Tahoma" panose="020B0604030504040204" pitchFamily="34" charset="0"/>
                <a:ea typeface="Tahoma" panose="020B0604030504040204" pitchFamily="34" charset="0"/>
                <a:cs typeface="Tahoma" panose="020B0604030504040204" pitchFamily="34" charset="0"/>
              </a:rPr>
              <a:t>Sleep and Mental Health</a:t>
            </a:r>
            <a:endParaRPr lang="en-GB" sz="3600" dirty="0"/>
          </a:p>
        </p:txBody>
      </p:sp>
      <p:sp>
        <p:nvSpPr>
          <p:cNvPr id="5" name="Slide Number Placeholder 4"/>
          <p:cNvSpPr>
            <a:spLocks noGrp="1"/>
          </p:cNvSpPr>
          <p:nvPr>
            <p:ph type="sldNum" sz="quarter" idx="11"/>
          </p:nvPr>
        </p:nvSpPr>
        <p:spPr/>
        <p:txBody>
          <a:bodyPr/>
          <a:lstStyle/>
          <a:p>
            <a:pPr>
              <a:defRPr/>
            </a:pPr>
            <a:fld id="{8FA2D67B-D229-4D8C-AC93-E2AD1E7EB3AA}" type="slidenum">
              <a:rPr lang="en-GB" smtClean="0"/>
              <a:pPr>
                <a:defRPr/>
              </a:pPr>
              <a:t>1</a:t>
            </a:fld>
            <a:endParaRPr lang="en-GB"/>
          </a:p>
        </p:txBody>
      </p:sp>
      <p:graphicFrame>
        <p:nvGraphicFramePr>
          <p:cNvPr id="6" name="Content Placeholder 7"/>
          <p:cNvGraphicFramePr>
            <a:graphicFrameLocks noGrp="1" noChangeAspect="1"/>
          </p:cNvGraphicFramePr>
          <p:nvPr>
            <p:ph sz="half" idx="1"/>
            <p:extLst/>
          </p:nvPr>
        </p:nvGraphicFramePr>
        <p:xfrm>
          <a:off x="685800" y="1844675"/>
          <a:ext cx="3407101" cy="4251325"/>
        </p:xfrm>
        <a:graphic>
          <a:graphicData uri="http://schemas.openxmlformats.org/presentationml/2006/ole">
            <mc:AlternateContent xmlns:mc="http://schemas.openxmlformats.org/markup-compatibility/2006">
              <mc:Choice xmlns:v="urn:schemas-microsoft-com:vml" Requires="v">
                <p:oleObj spid="_x0000_s54285" name="Acrobat Document" r:id="rId4" imgW="3777856" imgH="5346331" progId="AcroExch.Document.DC">
                  <p:embed/>
                </p:oleObj>
              </mc:Choice>
              <mc:Fallback>
                <p:oleObj name="Acrobat Document" r:id="rId4" imgW="3777856" imgH="5346331" progId="AcroExch.Document.DC">
                  <p:embed/>
                  <p:pic>
                    <p:nvPicPr>
                      <p:cNvPr id="0" name=""/>
                      <p:cNvPicPr/>
                      <p:nvPr/>
                    </p:nvPicPr>
                    <p:blipFill>
                      <a:blip r:embed="rId5"/>
                      <a:stretch>
                        <a:fillRect/>
                      </a:stretch>
                    </p:blipFill>
                    <p:spPr>
                      <a:xfrm>
                        <a:off x="685800" y="1844675"/>
                        <a:ext cx="3407101" cy="4251325"/>
                      </a:xfrm>
                      <a:prstGeom prst="rect">
                        <a:avLst/>
                      </a:prstGeom>
                    </p:spPr>
                  </p:pic>
                </p:oleObj>
              </mc:Fallback>
            </mc:AlternateContent>
          </a:graphicData>
        </a:graphic>
      </p:graphicFrame>
      <p:pic>
        <p:nvPicPr>
          <p:cNvPr id="54283" name="Picture 11" descr="See the source image"/>
          <p:cNvPicPr>
            <a:picLocks noGrp="1" noChangeAspect="1" noChangeArrowheads="1"/>
          </p:cNvPicPr>
          <p:nvPr>
            <p:ph sz="half" idx="2"/>
          </p:nvPr>
        </p:nvPicPr>
        <p:blipFill>
          <a:blip r:embed="rId6">
            <a:extLst>
              <a:ext uri="{28A0092B-C50C-407E-A947-70E740481C1C}">
                <a14:useLocalDpi xmlns:a14="http://schemas.microsoft.com/office/drawing/2010/main" val="0"/>
              </a:ext>
            </a:extLst>
          </a:blip>
          <a:srcRect/>
          <a:stretch>
            <a:fillRect/>
          </a:stretch>
        </p:blipFill>
        <p:spPr bwMode="auto">
          <a:xfrm>
            <a:off x="5270602" y="2371759"/>
            <a:ext cx="2803356" cy="28033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07631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a:xfrm>
            <a:off x="716280" y="1"/>
            <a:ext cx="7772400" cy="589280"/>
          </a:xfrm>
        </p:spPr>
        <p:txBody>
          <a:bodyPr/>
          <a:lstStyle/>
          <a:p>
            <a:r>
              <a:rPr lang="en-GB" sz="3200" b="1" dirty="0" smtClean="0">
                <a:solidFill>
                  <a:srgbClr val="AA0817"/>
                </a:solidFill>
                <a:latin typeface="Tahoma" panose="020B0604030504040204" pitchFamily="34" charset="0"/>
                <a:ea typeface="Tahoma" panose="020B0604030504040204" pitchFamily="34" charset="0"/>
                <a:cs typeface="Tahoma" panose="020B0604030504040204" pitchFamily="34" charset="0"/>
              </a:rPr>
              <a:t>True or False</a:t>
            </a:r>
          </a:p>
        </p:txBody>
      </p:sp>
      <p:sp>
        <p:nvSpPr>
          <p:cNvPr id="5" name="Content Placeholder 4"/>
          <p:cNvSpPr>
            <a:spLocks noGrp="1"/>
          </p:cNvSpPr>
          <p:nvPr>
            <p:ph sz="half" idx="1"/>
          </p:nvPr>
        </p:nvSpPr>
        <p:spPr>
          <a:xfrm>
            <a:off x="172719" y="589281"/>
            <a:ext cx="5989322" cy="5384800"/>
          </a:xfrm>
        </p:spPr>
        <p:txBody>
          <a:bodyPr/>
          <a:lstStyle/>
          <a:p>
            <a:pPr marL="457200" indent="-457200">
              <a:buAutoNum type="arabicPeriod"/>
            </a:pPr>
            <a:r>
              <a:rPr lang="en-GB" sz="2400" dirty="0">
                <a:latin typeface="Tahoma" panose="020B0604030504040204" pitchFamily="34" charset="0"/>
                <a:ea typeface="Tahoma" panose="020B0604030504040204" pitchFamily="34" charset="0"/>
                <a:cs typeface="Tahoma" panose="020B0604030504040204" pitchFamily="34" charset="0"/>
              </a:rPr>
              <a:t>Our brains and bodies completely shut down when we are sleeping</a:t>
            </a:r>
            <a:r>
              <a:rPr lang="en-GB" sz="2400" dirty="0" smtClean="0">
                <a:latin typeface="Tahoma" panose="020B0604030504040204" pitchFamily="34" charset="0"/>
                <a:ea typeface="Tahoma" panose="020B0604030504040204" pitchFamily="34" charset="0"/>
                <a:cs typeface="Tahoma" panose="020B0604030504040204" pitchFamily="34" charset="0"/>
              </a:rPr>
              <a:t>?</a:t>
            </a:r>
          </a:p>
          <a:p>
            <a:pPr marL="457200" indent="-457200">
              <a:buAutoNum type="arabicPeriod"/>
            </a:pPr>
            <a:endParaRPr lang="en-GB" sz="2400" dirty="0">
              <a:latin typeface="Tahoma" panose="020B0604030504040204" pitchFamily="34" charset="0"/>
              <a:ea typeface="Tahoma" panose="020B0604030504040204" pitchFamily="34" charset="0"/>
              <a:cs typeface="Tahoma" panose="020B0604030504040204" pitchFamily="34" charset="0"/>
            </a:endParaRPr>
          </a:p>
          <a:p>
            <a:pPr marL="457200" indent="-457200">
              <a:buAutoNum type="arabicPeriod"/>
            </a:pPr>
            <a:r>
              <a:rPr lang="en-GB" sz="2400" dirty="0">
                <a:latin typeface="Tahoma" panose="020B0604030504040204" pitchFamily="34" charset="0"/>
                <a:ea typeface="Tahoma" panose="020B0604030504040204" pitchFamily="34" charset="0"/>
                <a:cs typeface="Tahoma" panose="020B0604030504040204" pitchFamily="34" charset="0"/>
              </a:rPr>
              <a:t>We need less sleep as we get older</a:t>
            </a:r>
            <a:r>
              <a:rPr lang="en-GB" sz="2400" dirty="0" smtClean="0">
                <a:latin typeface="Tahoma" panose="020B0604030504040204" pitchFamily="34" charset="0"/>
                <a:ea typeface="Tahoma" panose="020B0604030504040204" pitchFamily="34" charset="0"/>
                <a:cs typeface="Tahoma" panose="020B0604030504040204" pitchFamily="34" charset="0"/>
              </a:rPr>
              <a:t>?</a:t>
            </a:r>
          </a:p>
          <a:p>
            <a:pPr marL="457200" indent="-457200">
              <a:buAutoNum type="arabicPeriod"/>
            </a:pPr>
            <a:endParaRPr lang="en-GB" sz="2400" dirty="0">
              <a:latin typeface="Tahoma" panose="020B0604030504040204" pitchFamily="34" charset="0"/>
              <a:ea typeface="Tahoma" panose="020B0604030504040204" pitchFamily="34" charset="0"/>
              <a:cs typeface="Tahoma" panose="020B0604030504040204" pitchFamily="34" charset="0"/>
            </a:endParaRPr>
          </a:p>
          <a:p>
            <a:pPr marL="457200" indent="-457200">
              <a:buAutoNum type="arabicPeriod"/>
            </a:pPr>
            <a:r>
              <a:rPr lang="en-GB" sz="2400" dirty="0">
                <a:latin typeface="Tahoma" panose="020B0604030504040204" pitchFamily="34" charset="0"/>
                <a:ea typeface="Tahoma" panose="020B0604030504040204" pitchFamily="34" charset="0"/>
                <a:cs typeface="Tahoma" panose="020B0604030504040204" pitchFamily="34" charset="0"/>
              </a:rPr>
              <a:t>Our body clocks can quickly adapt to different time zones</a:t>
            </a:r>
            <a:r>
              <a:rPr lang="en-GB" sz="2400" dirty="0" smtClean="0">
                <a:latin typeface="Tahoma" panose="020B0604030504040204" pitchFamily="34" charset="0"/>
                <a:ea typeface="Tahoma" panose="020B0604030504040204" pitchFamily="34" charset="0"/>
                <a:cs typeface="Tahoma" panose="020B0604030504040204" pitchFamily="34" charset="0"/>
              </a:rPr>
              <a:t>?</a:t>
            </a:r>
          </a:p>
          <a:p>
            <a:pPr marL="457200" indent="-457200">
              <a:buAutoNum type="arabicPeriod"/>
            </a:pPr>
            <a:endParaRPr lang="en-GB" sz="2400" dirty="0">
              <a:latin typeface="Tahoma" panose="020B0604030504040204" pitchFamily="34" charset="0"/>
              <a:ea typeface="Tahoma" panose="020B0604030504040204" pitchFamily="34" charset="0"/>
              <a:cs typeface="Tahoma" panose="020B0604030504040204" pitchFamily="34" charset="0"/>
            </a:endParaRPr>
          </a:p>
          <a:p>
            <a:pPr marL="457200" indent="-457200">
              <a:buAutoNum type="arabicPeriod"/>
            </a:pPr>
            <a:r>
              <a:rPr lang="en-GB" sz="2400" dirty="0">
                <a:latin typeface="Tahoma" panose="020B0604030504040204" pitchFamily="34" charset="0"/>
                <a:ea typeface="Tahoma" panose="020B0604030504040204" pitchFamily="34" charset="0"/>
                <a:cs typeface="Tahoma" panose="020B0604030504040204" pitchFamily="34" charset="0"/>
              </a:rPr>
              <a:t>Watching TV, playing on the computer or your mobile phone before bedtime can help you fall asleep</a:t>
            </a:r>
            <a:r>
              <a:rPr lang="en-GB" sz="2400" dirty="0" smtClean="0">
                <a:latin typeface="Tahoma" panose="020B0604030504040204" pitchFamily="34" charset="0"/>
                <a:ea typeface="Tahoma" panose="020B0604030504040204" pitchFamily="34" charset="0"/>
                <a:cs typeface="Tahoma" panose="020B0604030504040204" pitchFamily="34" charset="0"/>
              </a:rPr>
              <a:t>?</a:t>
            </a:r>
          </a:p>
          <a:p>
            <a:pPr marL="457200" indent="-457200">
              <a:buAutoNum type="arabicPeriod"/>
            </a:pPr>
            <a:endParaRPr lang="en-GB" sz="2400" dirty="0">
              <a:latin typeface="Tahoma" panose="020B0604030504040204" pitchFamily="34" charset="0"/>
              <a:ea typeface="Tahoma" panose="020B0604030504040204" pitchFamily="34" charset="0"/>
              <a:cs typeface="Tahoma" panose="020B0604030504040204" pitchFamily="34" charset="0"/>
            </a:endParaRPr>
          </a:p>
          <a:p>
            <a:pPr marL="457200" indent="-457200">
              <a:buAutoNum type="arabicPeriod"/>
            </a:pPr>
            <a:r>
              <a:rPr lang="en-GB" sz="2400" dirty="0">
                <a:latin typeface="Tahoma" panose="020B0604030504040204" pitchFamily="34" charset="0"/>
                <a:ea typeface="Tahoma" panose="020B0604030504040204" pitchFamily="34" charset="0"/>
                <a:cs typeface="Tahoma" panose="020B0604030504040204" pitchFamily="34" charset="0"/>
              </a:rPr>
              <a:t>Alcohol helps you sleep?</a:t>
            </a:r>
          </a:p>
          <a:p>
            <a:endParaRPr lang="en-GB" sz="2000" dirty="0"/>
          </a:p>
        </p:txBody>
      </p:sp>
      <p:pic>
        <p:nvPicPr>
          <p:cNvPr id="55298" name="Picture 2" descr="Image result for Question Mark Symbol"/>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162041" y="1178562"/>
            <a:ext cx="2981959" cy="50698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48640" y="193040"/>
            <a:ext cx="7772400" cy="874713"/>
          </a:xfrm>
        </p:spPr>
        <p:txBody>
          <a:bodyPr/>
          <a:lstStyle/>
          <a:p>
            <a:r>
              <a:rPr lang="en-GB" sz="3200" b="1" dirty="0" smtClean="0">
                <a:solidFill>
                  <a:srgbClr val="AA0817"/>
                </a:solidFill>
                <a:latin typeface="Tahoma" panose="020B0604030504040204" pitchFamily="34" charset="0"/>
                <a:ea typeface="Tahoma" panose="020B0604030504040204" pitchFamily="34" charset="0"/>
                <a:cs typeface="Tahoma" panose="020B0604030504040204" pitchFamily="34" charset="0"/>
              </a:rPr>
              <a:t>How can poor sleep affect our mental health? </a:t>
            </a:r>
            <a:endParaRPr lang="en-GB" sz="3200" dirty="0">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1"/>
          </p:nvPr>
        </p:nvSpPr>
        <p:spPr/>
        <p:txBody>
          <a:bodyPr/>
          <a:lstStyle/>
          <a:p>
            <a:pPr>
              <a:defRPr/>
            </a:pPr>
            <a:fld id="{E60D84B9-88A6-4D10-A2FD-234CA3261CE2}" type="slidenum">
              <a:rPr lang="en-GB" smtClean="0"/>
              <a:pPr>
                <a:defRPr/>
              </a:pPr>
              <a:t>3</a:t>
            </a:fld>
            <a:endParaRPr lang="en-GB"/>
          </a:p>
        </p:txBody>
      </p:sp>
      <p:pic>
        <p:nvPicPr>
          <p:cNvPr id="14" name="Picture 2" descr="Image result for Question Mark Symbol"/>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4805680" y="1503680"/>
            <a:ext cx="3578543" cy="4124961"/>
          </a:xfrm>
          <a:prstGeom prst="rect">
            <a:avLst/>
          </a:prstGeom>
          <a:noFill/>
          <a:extLst>
            <a:ext uri="{909E8E84-426E-40DD-AFC4-6F175D3DCCD1}">
              <a14:hiddenFill xmlns:a14="http://schemas.microsoft.com/office/drawing/2010/main">
                <a:solidFill>
                  <a:srgbClr val="FFFFFF"/>
                </a:solidFill>
              </a14:hiddenFill>
            </a:ext>
          </a:extLst>
        </p:spPr>
      </p:pic>
      <p:pic>
        <p:nvPicPr>
          <p:cNvPr id="56322" name="Picture 2" descr="Image result for Poor Sleep Carto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 y="1503680"/>
            <a:ext cx="3667759" cy="4043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87114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48640" y="193040"/>
            <a:ext cx="7772400" cy="874713"/>
          </a:xfrm>
        </p:spPr>
        <p:txBody>
          <a:bodyPr/>
          <a:lstStyle/>
          <a:p>
            <a:r>
              <a:rPr lang="en-GB" sz="3200" b="1" dirty="0" smtClean="0">
                <a:solidFill>
                  <a:srgbClr val="AA0817"/>
                </a:solidFill>
                <a:latin typeface="Tahoma" panose="020B0604030504040204" pitchFamily="34" charset="0"/>
                <a:ea typeface="Tahoma" panose="020B0604030504040204" pitchFamily="34" charset="0"/>
                <a:cs typeface="Tahoma" panose="020B0604030504040204" pitchFamily="34" charset="0"/>
              </a:rPr>
              <a:t>How can poor sleep affect our mental health? </a:t>
            </a:r>
            <a:endParaRPr lang="en-GB" sz="3200" dirty="0">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1"/>
          </p:nvPr>
        </p:nvSpPr>
        <p:spPr/>
        <p:txBody>
          <a:bodyPr/>
          <a:lstStyle/>
          <a:p>
            <a:pPr>
              <a:defRPr/>
            </a:pPr>
            <a:fld id="{E60D84B9-88A6-4D10-A2FD-234CA3261CE2}" type="slidenum">
              <a:rPr lang="en-GB" smtClean="0"/>
              <a:pPr>
                <a:defRPr/>
              </a:pPr>
              <a:t>4</a:t>
            </a:fld>
            <a:endParaRPr lang="en-GB"/>
          </a:p>
        </p:txBody>
      </p:sp>
      <p:pic>
        <p:nvPicPr>
          <p:cNvPr id="56322" name="Picture 2" descr="Image result for Poor Sleep Carto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 y="1503680"/>
            <a:ext cx="3667759" cy="4043680"/>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sz="half" idx="1"/>
          </p:nvPr>
        </p:nvSpPr>
        <p:spPr>
          <a:xfrm>
            <a:off x="4511040" y="1532414"/>
            <a:ext cx="3810000" cy="4251325"/>
          </a:xfrm>
        </p:spPr>
        <p:txBody>
          <a:bodyPr/>
          <a:lstStyle/>
          <a:p>
            <a:r>
              <a:rPr lang="en-GB" sz="2400" dirty="0">
                <a:latin typeface="Tahoma" panose="020B0604030504040204" pitchFamily="34" charset="0"/>
                <a:ea typeface="Tahoma" panose="020B0604030504040204" pitchFamily="34" charset="0"/>
                <a:cs typeface="Tahoma" panose="020B0604030504040204" pitchFamily="34" charset="0"/>
              </a:rPr>
              <a:t>Poor concentration</a:t>
            </a:r>
          </a:p>
          <a:p>
            <a:r>
              <a:rPr lang="en-GB" sz="2400" dirty="0">
                <a:latin typeface="Tahoma" panose="020B0604030504040204" pitchFamily="34" charset="0"/>
                <a:ea typeface="Tahoma" panose="020B0604030504040204" pitchFamily="34" charset="0"/>
                <a:cs typeface="Tahoma" panose="020B0604030504040204" pitchFamily="34" charset="0"/>
              </a:rPr>
              <a:t>Low mood</a:t>
            </a:r>
          </a:p>
          <a:p>
            <a:r>
              <a:rPr lang="en-GB" sz="2400" dirty="0">
                <a:latin typeface="Tahoma" panose="020B0604030504040204" pitchFamily="34" charset="0"/>
                <a:ea typeface="Tahoma" panose="020B0604030504040204" pitchFamily="34" charset="0"/>
                <a:cs typeface="Tahoma" panose="020B0604030504040204" pitchFamily="34" charset="0"/>
              </a:rPr>
              <a:t>Lack of motivation</a:t>
            </a:r>
          </a:p>
          <a:p>
            <a:r>
              <a:rPr lang="en-GB" sz="2400" dirty="0">
                <a:latin typeface="Tahoma" panose="020B0604030504040204" pitchFamily="34" charset="0"/>
                <a:ea typeface="Tahoma" panose="020B0604030504040204" pitchFamily="34" charset="0"/>
                <a:cs typeface="Tahoma" panose="020B0604030504040204" pitchFamily="34" charset="0"/>
              </a:rPr>
              <a:t>Susceptible to colds and other ailments</a:t>
            </a:r>
          </a:p>
          <a:p>
            <a:r>
              <a:rPr lang="en-GB" sz="2400" dirty="0">
                <a:latin typeface="Tahoma" panose="020B0604030504040204" pitchFamily="34" charset="0"/>
                <a:ea typeface="Tahoma" panose="020B0604030504040204" pitchFamily="34" charset="0"/>
                <a:cs typeface="Tahoma" panose="020B0604030504040204" pitchFamily="34" charset="0"/>
              </a:rPr>
              <a:t>Difficulty regulating emotions</a:t>
            </a:r>
          </a:p>
          <a:p>
            <a:r>
              <a:rPr lang="en-GB" sz="2400" dirty="0">
                <a:latin typeface="Tahoma" panose="020B0604030504040204" pitchFamily="34" charset="0"/>
                <a:ea typeface="Tahoma" panose="020B0604030504040204" pitchFamily="34" charset="0"/>
                <a:cs typeface="Tahoma" panose="020B0604030504040204" pitchFamily="34" charset="0"/>
              </a:rPr>
              <a:t>Irritability</a:t>
            </a:r>
          </a:p>
          <a:p>
            <a:r>
              <a:rPr lang="en-GB" sz="2400" dirty="0">
                <a:latin typeface="Tahoma" panose="020B0604030504040204" pitchFamily="34" charset="0"/>
                <a:ea typeface="Tahoma" panose="020B0604030504040204" pitchFamily="34" charset="0"/>
                <a:cs typeface="Tahoma" panose="020B0604030504040204" pitchFamily="34" charset="0"/>
              </a:rPr>
              <a:t>Anxiety</a:t>
            </a:r>
          </a:p>
          <a:p>
            <a:endParaRPr lang="en-GB" dirty="0"/>
          </a:p>
        </p:txBody>
      </p:sp>
    </p:spTree>
    <p:extLst>
      <p:ext uri="{BB962C8B-B14F-4D97-AF65-F5344CB8AC3E}">
        <p14:creationId xmlns:p14="http://schemas.microsoft.com/office/powerpoint/2010/main" val="31040920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a:xfrm>
            <a:off x="312738" y="609600"/>
            <a:ext cx="8145462" cy="874713"/>
          </a:xfrm>
        </p:spPr>
        <p:txBody>
          <a:bodyPr/>
          <a:lstStyle/>
          <a:p>
            <a:r>
              <a:rPr lang="en-GB" sz="3200" b="1" dirty="0" smtClean="0">
                <a:solidFill>
                  <a:srgbClr val="AA0817"/>
                </a:solidFill>
                <a:latin typeface="Tahoma" panose="020B0604030504040204" pitchFamily="34" charset="0"/>
                <a:ea typeface="Tahoma" panose="020B0604030504040204" pitchFamily="34" charset="0"/>
                <a:cs typeface="Tahoma" panose="020B0604030504040204" pitchFamily="34" charset="0"/>
              </a:rPr>
              <a:t>How can sleep boost mental health</a:t>
            </a:r>
            <a:r>
              <a:rPr lang="en-GB" sz="3600" b="1" dirty="0" smtClean="0">
                <a:solidFill>
                  <a:srgbClr val="AA0817"/>
                </a:solidFill>
                <a:latin typeface="Tahoma" panose="020B0604030504040204" pitchFamily="34" charset="0"/>
                <a:ea typeface="Tahoma" panose="020B0604030504040204" pitchFamily="34" charset="0"/>
                <a:cs typeface="Tahoma" panose="020B0604030504040204" pitchFamily="34" charset="0"/>
              </a:rPr>
              <a:t>? </a:t>
            </a:r>
          </a:p>
        </p:txBody>
      </p:sp>
      <p:sp>
        <p:nvSpPr>
          <p:cNvPr id="25602" name="Rectangle 9"/>
          <p:cNvSpPr>
            <a:spLocks noGrp="1" noChangeArrowheads="1"/>
          </p:cNvSpPr>
          <p:nvPr>
            <p:ph type="body" sz="half" idx="4294967295"/>
          </p:nvPr>
        </p:nvSpPr>
        <p:spPr>
          <a:xfrm>
            <a:off x="685800" y="1844675"/>
            <a:ext cx="3810000" cy="4251325"/>
          </a:xfrm>
        </p:spPr>
        <p:txBody>
          <a:bodyPr/>
          <a:lstStyle/>
          <a:p>
            <a:endParaRPr lang="en-US" sz="2800" dirty="0" smtClean="0"/>
          </a:p>
        </p:txBody>
      </p:sp>
      <p:sp>
        <p:nvSpPr>
          <p:cNvPr id="25603" name="Rectangle 10"/>
          <p:cNvSpPr>
            <a:spLocks noGrp="1" noChangeArrowheads="1"/>
          </p:cNvSpPr>
          <p:nvPr>
            <p:ph type="body" sz="half" idx="4294967295"/>
          </p:nvPr>
        </p:nvSpPr>
        <p:spPr>
          <a:xfrm>
            <a:off x="4648200" y="1844675"/>
            <a:ext cx="3810000" cy="4251325"/>
          </a:xfrm>
        </p:spPr>
        <p:txBody>
          <a:bodyPr/>
          <a:lstStyle/>
          <a:p>
            <a:r>
              <a:rPr lang="en-GB" sz="2800" dirty="0" smtClean="0">
                <a:latin typeface="Tahoma" panose="020B0604030504040204" pitchFamily="34" charset="0"/>
                <a:ea typeface="Tahoma" panose="020B0604030504040204" pitchFamily="34" charset="0"/>
                <a:cs typeface="Tahoma" panose="020B0604030504040204" pitchFamily="34" charset="0"/>
              </a:rPr>
              <a:t>Body more able to deal with stress</a:t>
            </a:r>
          </a:p>
          <a:p>
            <a:pPr>
              <a:buFontTx/>
              <a:buNone/>
            </a:pPr>
            <a:endParaRPr lang="en-GB" sz="2800" dirty="0" smtClean="0">
              <a:latin typeface="Tahoma" panose="020B0604030504040204" pitchFamily="34" charset="0"/>
              <a:ea typeface="Tahoma" panose="020B0604030504040204" pitchFamily="34" charset="0"/>
              <a:cs typeface="Tahoma" panose="020B0604030504040204" pitchFamily="34" charset="0"/>
            </a:endParaRPr>
          </a:p>
          <a:p>
            <a:r>
              <a:rPr lang="en-GB" sz="2800" dirty="0" smtClean="0">
                <a:latin typeface="Tahoma" panose="020B0604030504040204" pitchFamily="34" charset="0"/>
                <a:ea typeface="Tahoma" panose="020B0604030504040204" pitchFamily="34" charset="0"/>
                <a:cs typeface="Tahoma" panose="020B0604030504040204" pitchFamily="34" charset="0"/>
              </a:rPr>
              <a:t>Allows the body time to rest and process information</a:t>
            </a:r>
          </a:p>
          <a:p>
            <a:endParaRPr lang="en-GB" sz="2800" dirty="0" smtClean="0"/>
          </a:p>
        </p:txBody>
      </p:sp>
      <p:sp>
        <p:nvSpPr>
          <p:cNvPr id="4" name="Slide Number Placeholder 3"/>
          <p:cNvSpPr>
            <a:spLocks noGrp="1"/>
          </p:cNvSpPr>
          <p:nvPr>
            <p:ph type="sldNum" sz="quarter" idx="11"/>
          </p:nvPr>
        </p:nvSpPr>
        <p:spPr/>
        <p:txBody>
          <a:bodyPr/>
          <a:lstStyle/>
          <a:p>
            <a:pPr>
              <a:defRPr/>
            </a:pPr>
            <a:fld id="{EE5DCE8C-BDD1-450F-BF42-029813C07FB8}" type="slidenum">
              <a:rPr lang="en-GB" smtClean="0"/>
              <a:pPr>
                <a:defRPr/>
              </a:pPr>
              <a:t>5</a:t>
            </a:fld>
            <a:endParaRPr lang="en-GB"/>
          </a:p>
        </p:txBody>
      </p:sp>
      <p:pic>
        <p:nvPicPr>
          <p:cNvPr id="25605" name="Picture 5" descr="Image result for head outline">
            <a:hlinkClick r:id="rId3"/>
          </p:cNvPr>
          <p:cNvPicPr>
            <a:picLocks noChangeAspect="1" noChangeArrowheads="1"/>
          </p:cNvPicPr>
          <p:nvPr/>
        </p:nvPicPr>
        <p:blipFill>
          <a:blip r:embed="rId4" cstate="print"/>
          <a:srcRect/>
          <a:stretch>
            <a:fillRect/>
          </a:stretch>
        </p:blipFill>
        <p:spPr bwMode="auto">
          <a:xfrm>
            <a:off x="785813" y="2235200"/>
            <a:ext cx="2057400" cy="2857500"/>
          </a:xfrm>
          <a:prstGeom prst="rect">
            <a:avLst/>
          </a:prstGeom>
          <a:solidFill>
            <a:srgbClr val="9966FF"/>
          </a:solidFill>
          <a:ln w="12700">
            <a:solidFill>
              <a:schemeClr val="tx1"/>
            </a:solidFill>
            <a:miter lim="800000"/>
            <a:headEnd/>
            <a:tailEnd/>
          </a:ln>
        </p:spPr>
      </p:pic>
      <p:sp>
        <p:nvSpPr>
          <p:cNvPr id="25606" name="Rectangle 8"/>
          <p:cNvSpPr>
            <a:spLocks noChangeArrowheads="1"/>
          </p:cNvSpPr>
          <p:nvPr/>
        </p:nvSpPr>
        <p:spPr bwMode="auto">
          <a:xfrm>
            <a:off x="3167063" y="2111375"/>
            <a:ext cx="490537" cy="1555750"/>
          </a:xfrm>
          <a:prstGeom prst="rect">
            <a:avLst/>
          </a:prstGeom>
          <a:noFill/>
          <a:ln w="9525">
            <a:noFill/>
            <a:miter lim="800000"/>
            <a:headEnd/>
            <a:tailEnd/>
          </a:ln>
        </p:spPr>
        <p:txBody>
          <a:bodyPr>
            <a:spAutoFit/>
          </a:bodyPr>
          <a:lstStyle/>
          <a:p>
            <a:r>
              <a:rPr lang="en-GB" sz="9600" b="1"/>
              <a:t>↓</a:t>
            </a:r>
          </a:p>
        </p:txBody>
      </p:sp>
      <p:sp>
        <p:nvSpPr>
          <p:cNvPr id="25607" name="Text Box 11"/>
          <p:cNvSpPr txBox="1">
            <a:spLocks noChangeArrowheads="1"/>
          </p:cNvSpPr>
          <p:nvPr/>
        </p:nvSpPr>
        <p:spPr bwMode="auto">
          <a:xfrm>
            <a:off x="2838450" y="3635375"/>
            <a:ext cx="2146300" cy="579438"/>
          </a:xfrm>
          <a:prstGeom prst="rect">
            <a:avLst/>
          </a:prstGeom>
          <a:noFill/>
          <a:ln w="9525">
            <a:noFill/>
            <a:miter lim="800000"/>
            <a:headEnd/>
            <a:tailEnd/>
          </a:ln>
        </p:spPr>
        <p:txBody>
          <a:bodyPr>
            <a:spAutoFit/>
          </a:bodyPr>
          <a:lstStyle/>
          <a:p>
            <a:pPr algn="ctr">
              <a:spcBef>
                <a:spcPct val="50000"/>
              </a:spcBef>
            </a:pPr>
            <a:r>
              <a:rPr lang="en-GB" sz="3200" b="1"/>
              <a:t>Cortisol</a:t>
            </a:r>
          </a:p>
        </p:txBody>
      </p:sp>
    </p:spTree>
    <p:extLst>
      <p:ext uri="{BB962C8B-B14F-4D97-AF65-F5344CB8AC3E}">
        <p14:creationId xmlns:p14="http://schemas.microsoft.com/office/powerpoint/2010/main" val="34131461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title"/>
          </p:nvPr>
        </p:nvSpPr>
        <p:spPr>
          <a:xfrm>
            <a:off x="674688" y="239713"/>
            <a:ext cx="7772400" cy="874712"/>
          </a:xfrm>
        </p:spPr>
        <p:txBody>
          <a:bodyPr/>
          <a:lstStyle/>
          <a:p>
            <a:r>
              <a:rPr lang="en-GB" sz="3200" b="1" dirty="0" smtClean="0">
                <a:solidFill>
                  <a:srgbClr val="AA0817"/>
                </a:solidFill>
                <a:latin typeface="Tahoma" panose="020B0604030504040204" pitchFamily="34" charset="0"/>
                <a:ea typeface="Tahoma" panose="020B0604030504040204" pitchFamily="34" charset="0"/>
                <a:cs typeface="Tahoma" panose="020B0604030504040204" pitchFamily="34" charset="0"/>
              </a:rPr>
              <a:t>How to sleep well</a:t>
            </a:r>
          </a:p>
        </p:txBody>
      </p:sp>
      <p:sp>
        <p:nvSpPr>
          <p:cNvPr id="26626" name="Rectangle 16"/>
          <p:cNvSpPr>
            <a:spLocks noGrp="1" noChangeArrowheads="1"/>
          </p:cNvSpPr>
          <p:nvPr>
            <p:ph type="body" sz="half" idx="1"/>
          </p:nvPr>
        </p:nvSpPr>
        <p:spPr>
          <a:xfrm>
            <a:off x="242888" y="1839913"/>
            <a:ext cx="3981450" cy="4814887"/>
          </a:xfrm>
          <a:solidFill>
            <a:srgbClr val="CCCCFF"/>
          </a:solidFill>
        </p:spPr>
        <p:txBody>
          <a:bodyPr/>
          <a:lstStyle/>
          <a:p>
            <a:pPr>
              <a:buFontTx/>
              <a:buNone/>
            </a:pPr>
            <a:endParaRPr lang="en-GB" dirty="0" smtClean="0"/>
          </a:p>
          <a:p>
            <a:r>
              <a:rPr lang="en-GB" sz="1800" dirty="0" smtClean="0">
                <a:latin typeface="Tahoma" panose="020B0604030504040204" pitchFamily="34" charset="0"/>
                <a:ea typeface="Tahoma" panose="020B0604030504040204" pitchFamily="34" charset="0"/>
                <a:cs typeface="Tahoma" panose="020B0604030504040204" pitchFamily="34" charset="0"/>
              </a:rPr>
              <a:t>Get up at the same time every day</a:t>
            </a:r>
          </a:p>
          <a:p>
            <a:pPr>
              <a:buFontTx/>
              <a:buNone/>
            </a:pPr>
            <a:endParaRPr lang="en-GB" sz="1800" dirty="0" smtClean="0">
              <a:latin typeface="Tahoma" panose="020B0604030504040204" pitchFamily="34" charset="0"/>
              <a:ea typeface="Tahoma" panose="020B0604030504040204" pitchFamily="34" charset="0"/>
              <a:cs typeface="Tahoma" panose="020B0604030504040204" pitchFamily="34" charset="0"/>
            </a:endParaRPr>
          </a:p>
          <a:p>
            <a:r>
              <a:rPr lang="en-GB" sz="1800" dirty="0" smtClean="0">
                <a:latin typeface="Tahoma" panose="020B0604030504040204" pitchFamily="34" charset="0"/>
                <a:ea typeface="Tahoma" panose="020B0604030504040204" pitchFamily="34" charset="0"/>
                <a:cs typeface="Tahoma" panose="020B0604030504040204" pitchFamily="34" charset="0"/>
              </a:rPr>
              <a:t>Get outside for at least 30 min per day for natural sunlight</a:t>
            </a:r>
          </a:p>
          <a:p>
            <a:pPr>
              <a:buFontTx/>
              <a:buNone/>
            </a:pPr>
            <a:endParaRPr lang="en-GB" sz="1800" dirty="0" smtClean="0">
              <a:latin typeface="Tahoma" panose="020B0604030504040204" pitchFamily="34" charset="0"/>
              <a:ea typeface="Tahoma" panose="020B0604030504040204" pitchFamily="34" charset="0"/>
              <a:cs typeface="Tahoma" panose="020B0604030504040204" pitchFamily="34" charset="0"/>
            </a:endParaRPr>
          </a:p>
          <a:p>
            <a:r>
              <a:rPr lang="en-GB" sz="1800" dirty="0" smtClean="0">
                <a:latin typeface="Tahoma" panose="020B0604030504040204" pitchFamily="34" charset="0"/>
                <a:ea typeface="Tahoma" panose="020B0604030504040204" pitchFamily="34" charset="0"/>
                <a:cs typeface="Tahoma" panose="020B0604030504040204" pitchFamily="34" charset="0"/>
              </a:rPr>
              <a:t>Avoid caffeine based drinks</a:t>
            </a:r>
          </a:p>
          <a:p>
            <a:pPr>
              <a:buFontTx/>
              <a:buNone/>
            </a:pPr>
            <a:endParaRPr lang="en-GB" sz="1800" dirty="0" smtClean="0">
              <a:latin typeface="Tahoma" panose="020B0604030504040204" pitchFamily="34" charset="0"/>
              <a:ea typeface="Tahoma" panose="020B0604030504040204" pitchFamily="34" charset="0"/>
              <a:cs typeface="Tahoma" panose="020B0604030504040204" pitchFamily="34" charset="0"/>
            </a:endParaRPr>
          </a:p>
          <a:p>
            <a:r>
              <a:rPr lang="en-GB" sz="1800" dirty="0" smtClean="0">
                <a:latin typeface="Tahoma" panose="020B0604030504040204" pitchFamily="34" charset="0"/>
                <a:ea typeface="Tahoma" panose="020B0604030504040204" pitchFamily="34" charset="0"/>
                <a:cs typeface="Tahoma" panose="020B0604030504040204" pitchFamily="34" charset="0"/>
              </a:rPr>
              <a:t>Do some exercise</a:t>
            </a:r>
          </a:p>
          <a:p>
            <a:pPr>
              <a:buFontTx/>
              <a:buNone/>
            </a:pPr>
            <a:endParaRPr lang="en-GB" sz="1800" dirty="0" smtClean="0">
              <a:latin typeface="Tahoma" panose="020B0604030504040204" pitchFamily="34" charset="0"/>
              <a:ea typeface="Tahoma" panose="020B0604030504040204" pitchFamily="34" charset="0"/>
              <a:cs typeface="Tahoma" panose="020B0604030504040204" pitchFamily="34" charset="0"/>
            </a:endParaRPr>
          </a:p>
          <a:p>
            <a:r>
              <a:rPr lang="en-GB" sz="1800" dirty="0" smtClean="0">
                <a:latin typeface="Tahoma" panose="020B0604030504040204" pitchFamily="34" charset="0"/>
                <a:ea typeface="Tahoma" panose="020B0604030504040204" pitchFamily="34" charset="0"/>
                <a:cs typeface="Tahoma" panose="020B0604030504040204" pitchFamily="34" charset="0"/>
              </a:rPr>
              <a:t>Try to resolve or develop healthy coping strategies for any issues causing you anxiety</a:t>
            </a:r>
          </a:p>
          <a:p>
            <a:endParaRPr lang="en-GB" sz="2000" dirty="0" smtClean="0"/>
          </a:p>
          <a:p>
            <a:endParaRPr lang="en-GB" sz="2000" dirty="0" smtClean="0"/>
          </a:p>
        </p:txBody>
      </p:sp>
      <p:sp>
        <p:nvSpPr>
          <p:cNvPr id="26627" name="Rectangle 17"/>
          <p:cNvSpPr>
            <a:spLocks noGrp="1" noChangeArrowheads="1"/>
          </p:cNvSpPr>
          <p:nvPr>
            <p:ph type="body" sz="half" idx="2"/>
          </p:nvPr>
        </p:nvSpPr>
        <p:spPr>
          <a:xfrm>
            <a:off x="4560888" y="1763713"/>
            <a:ext cx="4256087" cy="4914900"/>
          </a:xfrm>
          <a:solidFill>
            <a:srgbClr val="FFFF66"/>
          </a:solidFill>
        </p:spPr>
        <p:txBody>
          <a:bodyPr/>
          <a:lstStyle/>
          <a:p>
            <a:pPr>
              <a:buFontTx/>
              <a:buNone/>
            </a:pPr>
            <a:endParaRPr lang="en-GB" dirty="0" smtClean="0"/>
          </a:p>
          <a:p>
            <a:r>
              <a:rPr lang="en-GB" sz="1800" dirty="0" smtClean="0">
                <a:latin typeface="Tahoma" panose="020B0604030504040204" pitchFamily="34" charset="0"/>
                <a:ea typeface="Tahoma" panose="020B0604030504040204" pitchFamily="34" charset="0"/>
                <a:cs typeface="Tahoma" panose="020B0604030504040204" pitchFamily="34" charset="0"/>
              </a:rPr>
              <a:t>Turn off all technology devices at least 1 hour before bed (phone, tablets, TV)</a:t>
            </a:r>
          </a:p>
          <a:p>
            <a:pPr>
              <a:buFontTx/>
              <a:buNone/>
            </a:pPr>
            <a:endParaRPr lang="en-GB" sz="1800" dirty="0" smtClean="0">
              <a:latin typeface="Tahoma" panose="020B0604030504040204" pitchFamily="34" charset="0"/>
              <a:ea typeface="Tahoma" panose="020B0604030504040204" pitchFamily="34" charset="0"/>
              <a:cs typeface="Tahoma" panose="020B0604030504040204" pitchFamily="34" charset="0"/>
            </a:endParaRPr>
          </a:p>
          <a:p>
            <a:r>
              <a:rPr lang="en-GB" sz="1800" dirty="0" smtClean="0">
                <a:latin typeface="Tahoma" panose="020B0604030504040204" pitchFamily="34" charset="0"/>
                <a:ea typeface="Tahoma" panose="020B0604030504040204" pitchFamily="34" charset="0"/>
                <a:cs typeface="Tahoma" panose="020B0604030504040204" pitchFamily="34" charset="0"/>
              </a:rPr>
              <a:t>Avoid caffeine and alcohol</a:t>
            </a:r>
          </a:p>
          <a:p>
            <a:pPr>
              <a:buFontTx/>
              <a:buNone/>
            </a:pPr>
            <a:endParaRPr lang="en-GB" sz="1800" dirty="0" smtClean="0">
              <a:latin typeface="Tahoma" panose="020B0604030504040204" pitchFamily="34" charset="0"/>
              <a:ea typeface="Tahoma" panose="020B0604030504040204" pitchFamily="34" charset="0"/>
              <a:cs typeface="Tahoma" panose="020B0604030504040204" pitchFamily="34" charset="0"/>
            </a:endParaRPr>
          </a:p>
          <a:p>
            <a:r>
              <a:rPr lang="en-GB" sz="1800" dirty="0" smtClean="0">
                <a:latin typeface="Tahoma" panose="020B0604030504040204" pitchFamily="34" charset="0"/>
                <a:ea typeface="Tahoma" panose="020B0604030504040204" pitchFamily="34" charset="0"/>
                <a:cs typeface="Tahoma" panose="020B0604030504040204" pitchFamily="34" charset="0"/>
              </a:rPr>
              <a:t>Relax (bath, reading )</a:t>
            </a:r>
          </a:p>
          <a:p>
            <a:pPr>
              <a:buFontTx/>
              <a:buNone/>
            </a:pPr>
            <a:endParaRPr lang="en-GB" sz="1800" dirty="0" smtClean="0">
              <a:latin typeface="Tahoma" panose="020B0604030504040204" pitchFamily="34" charset="0"/>
              <a:ea typeface="Tahoma" panose="020B0604030504040204" pitchFamily="34" charset="0"/>
              <a:cs typeface="Tahoma" panose="020B0604030504040204" pitchFamily="34" charset="0"/>
            </a:endParaRPr>
          </a:p>
          <a:p>
            <a:r>
              <a:rPr lang="en-GB" sz="1800" dirty="0" smtClean="0">
                <a:latin typeface="Tahoma" panose="020B0604030504040204" pitchFamily="34" charset="0"/>
                <a:ea typeface="Tahoma" panose="020B0604030504040204" pitchFamily="34" charset="0"/>
                <a:cs typeface="Tahoma" panose="020B0604030504040204" pitchFamily="34" charset="0"/>
              </a:rPr>
              <a:t>Ensure bedroom is cool</a:t>
            </a:r>
          </a:p>
          <a:p>
            <a:endParaRPr lang="en-GB" sz="1800" dirty="0" smtClean="0">
              <a:latin typeface="Tahoma" panose="020B0604030504040204" pitchFamily="34" charset="0"/>
              <a:ea typeface="Tahoma" panose="020B0604030504040204" pitchFamily="34" charset="0"/>
              <a:cs typeface="Tahoma" panose="020B0604030504040204" pitchFamily="34" charset="0"/>
            </a:endParaRPr>
          </a:p>
          <a:p>
            <a:r>
              <a:rPr lang="en-GB" sz="1800" dirty="0" smtClean="0">
                <a:latin typeface="Tahoma" panose="020B0604030504040204" pitchFamily="34" charset="0"/>
                <a:ea typeface="Tahoma" panose="020B0604030504040204" pitchFamily="34" charset="0"/>
                <a:cs typeface="Tahoma" panose="020B0604030504040204" pitchFamily="34" charset="0"/>
              </a:rPr>
              <a:t>Keep pets out of room</a:t>
            </a:r>
          </a:p>
          <a:p>
            <a:endParaRPr lang="en-GB" sz="1800" dirty="0" smtClean="0">
              <a:latin typeface="Tahoma" panose="020B0604030504040204" pitchFamily="34" charset="0"/>
              <a:ea typeface="Tahoma" panose="020B0604030504040204" pitchFamily="34" charset="0"/>
              <a:cs typeface="Tahoma" panose="020B0604030504040204" pitchFamily="34" charset="0"/>
            </a:endParaRPr>
          </a:p>
          <a:p>
            <a:r>
              <a:rPr lang="en-GB" sz="1800" dirty="0" smtClean="0">
                <a:latin typeface="Tahoma" panose="020B0604030504040204" pitchFamily="34" charset="0"/>
                <a:ea typeface="Tahoma" panose="020B0604030504040204" pitchFamily="34" charset="0"/>
                <a:cs typeface="Tahoma" panose="020B0604030504040204" pitchFamily="34" charset="0"/>
              </a:rPr>
              <a:t>Go to bed at the same time each night</a:t>
            </a:r>
          </a:p>
          <a:p>
            <a:endParaRPr lang="en-GB" sz="1800" dirty="0" smtClean="0"/>
          </a:p>
        </p:txBody>
      </p:sp>
      <p:sp>
        <p:nvSpPr>
          <p:cNvPr id="26628" name="AutoShape 5" descr="Image result for sun clipart"/>
          <p:cNvSpPr>
            <a:spLocks noChangeAspect="1" noChangeArrowheads="1"/>
          </p:cNvSpPr>
          <p:nvPr/>
        </p:nvSpPr>
        <p:spPr bwMode="auto">
          <a:xfrm>
            <a:off x="46038" y="0"/>
            <a:ext cx="304800" cy="304800"/>
          </a:xfrm>
          <a:prstGeom prst="rect">
            <a:avLst/>
          </a:prstGeom>
          <a:noFill/>
          <a:ln w="9525">
            <a:noFill/>
            <a:miter lim="800000"/>
            <a:headEnd/>
            <a:tailEnd/>
          </a:ln>
        </p:spPr>
        <p:txBody>
          <a:bodyPr/>
          <a:lstStyle/>
          <a:p>
            <a:endParaRPr lang="en-US"/>
          </a:p>
        </p:txBody>
      </p:sp>
      <p:sp>
        <p:nvSpPr>
          <p:cNvPr id="26629" name="AutoShape 7" descr="Image result for sun clipart"/>
          <p:cNvSpPr>
            <a:spLocks noChangeAspect="1" noChangeArrowheads="1"/>
          </p:cNvSpPr>
          <p:nvPr/>
        </p:nvSpPr>
        <p:spPr bwMode="auto">
          <a:xfrm>
            <a:off x="46038" y="0"/>
            <a:ext cx="304800" cy="304800"/>
          </a:xfrm>
          <a:prstGeom prst="rect">
            <a:avLst/>
          </a:prstGeom>
          <a:noFill/>
          <a:ln w="9525">
            <a:noFill/>
            <a:miter lim="800000"/>
            <a:headEnd/>
            <a:tailEnd/>
          </a:ln>
        </p:spPr>
        <p:txBody>
          <a:bodyPr/>
          <a:lstStyle/>
          <a:p>
            <a:endParaRPr lang="en-US"/>
          </a:p>
        </p:txBody>
      </p:sp>
      <p:pic>
        <p:nvPicPr>
          <p:cNvPr id="26631" name="Picture 2" descr="H:\sun image.png"/>
          <p:cNvPicPr>
            <a:picLocks noChangeAspect="1" noChangeArrowheads="1"/>
          </p:cNvPicPr>
          <p:nvPr/>
        </p:nvPicPr>
        <p:blipFill>
          <a:blip r:embed="rId2" cstate="print"/>
          <a:srcRect/>
          <a:stretch>
            <a:fillRect/>
          </a:stretch>
        </p:blipFill>
        <p:spPr bwMode="auto">
          <a:xfrm>
            <a:off x="1135063" y="423863"/>
            <a:ext cx="1354137" cy="1289050"/>
          </a:xfrm>
          <a:prstGeom prst="rect">
            <a:avLst/>
          </a:prstGeom>
          <a:noFill/>
          <a:ln w="9525">
            <a:noFill/>
            <a:miter lim="800000"/>
            <a:headEnd/>
            <a:tailEnd/>
          </a:ln>
        </p:spPr>
      </p:pic>
      <p:pic>
        <p:nvPicPr>
          <p:cNvPr id="26632" name="Picture 11" descr="Image result for night time clipart">
            <a:hlinkClick r:id="rId3"/>
          </p:cNvPr>
          <p:cNvPicPr>
            <a:picLocks noChangeAspect="1" noChangeArrowheads="1"/>
          </p:cNvPicPr>
          <p:nvPr/>
        </p:nvPicPr>
        <p:blipFill>
          <a:blip r:embed="rId4" cstate="print"/>
          <a:srcRect/>
          <a:stretch>
            <a:fillRect/>
          </a:stretch>
        </p:blipFill>
        <p:spPr bwMode="auto">
          <a:xfrm>
            <a:off x="6778625" y="352425"/>
            <a:ext cx="1524000" cy="1524000"/>
          </a:xfrm>
          <a:prstGeom prst="rect">
            <a:avLst/>
          </a:prstGeom>
          <a:noFill/>
          <a:ln w="9525">
            <a:noFill/>
            <a:miter lim="800000"/>
            <a:headEnd/>
            <a:tailEnd/>
          </a:ln>
        </p:spPr>
      </p:pic>
      <p:sp>
        <p:nvSpPr>
          <p:cNvPr id="26633" name="Right Arrow 10"/>
          <p:cNvSpPr>
            <a:spLocks noChangeArrowheads="1"/>
          </p:cNvSpPr>
          <p:nvPr/>
        </p:nvSpPr>
        <p:spPr bwMode="auto">
          <a:xfrm>
            <a:off x="4386263" y="1192213"/>
            <a:ext cx="544512" cy="463550"/>
          </a:xfrm>
          <a:prstGeom prst="rightArrow">
            <a:avLst>
              <a:gd name="adj1" fmla="val 50000"/>
              <a:gd name="adj2" fmla="val 49983"/>
            </a:avLst>
          </a:prstGeom>
          <a:solidFill>
            <a:schemeClr val="accent1"/>
          </a:solidFill>
          <a:ln w="9525" algn="ctr">
            <a:solidFill>
              <a:schemeClr val="tx1"/>
            </a:solidFill>
            <a:round/>
            <a:headEnd/>
            <a:tailEnd/>
          </a:ln>
        </p:spPr>
        <p:txBody>
          <a:bodyPr/>
          <a:lstStyle/>
          <a:p>
            <a:pPr eaLnBrk="0" hangingPunct="0"/>
            <a:endParaRPr lang="en-US"/>
          </a:p>
        </p:txBody>
      </p:sp>
    </p:spTree>
    <p:extLst>
      <p:ext uri="{BB962C8B-B14F-4D97-AF65-F5344CB8AC3E}">
        <p14:creationId xmlns:p14="http://schemas.microsoft.com/office/powerpoint/2010/main" val="1400188223"/>
      </p:ext>
    </p:extLst>
  </p:cSld>
  <p:clrMapOvr>
    <a:masterClrMapping/>
  </p:clrMapOvr>
  <p:timing>
    <p:tnLst>
      <p:par>
        <p:cTn id="1" dur="indefinite" restart="never" nodeType="tmRoot"/>
      </p:par>
    </p:tnLst>
  </p:timing>
</p:sld>
</file>

<file path=ppt/theme/theme1.xml><?xml version="1.0" encoding="utf-8"?>
<a:theme xmlns:a="http://schemas.openxmlformats.org/drawingml/2006/main" name="GGC template">
  <a:themeElements>
    <a:clrScheme name="GGC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GGC templat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ea typeface="ＭＳ Ｐゴシック" pitchFamily="-10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ea typeface="ＭＳ Ｐゴシック" pitchFamily="-108" charset="-128"/>
          </a:defRPr>
        </a:defPPr>
      </a:lstStyle>
    </a:lnDef>
  </a:objectDefaults>
  <a:extraClrSchemeLst>
    <a:extraClrScheme>
      <a:clrScheme name="GGC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GC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GC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GC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GC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GC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GC templat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GC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GC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GC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GC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GC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8407</TotalTime>
  <Words>711</Words>
  <Application>Microsoft Office PowerPoint</Application>
  <PresentationFormat>On-screen Show (4:3)</PresentationFormat>
  <Paragraphs>70</Paragraphs>
  <Slides>6</Slides>
  <Notes>3</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6</vt:i4>
      </vt:variant>
    </vt:vector>
  </HeadingPairs>
  <TitlesOfParts>
    <vt:vector size="12" baseType="lpstr">
      <vt:lpstr>ＭＳ Ｐゴシック</vt:lpstr>
      <vt:lpstr>Arial</vt:lpstr>
      <vt:lpstr>Tahoma</vt:lpstr>
      <vt:lpstr>Times</vt:lpstr>
      <vt:lpstr>GGC template</vt:lpstr>
      <vt:lpstr>Acrobat Document</vt:lpstr>
      <vt:lpstr>  Sleep and Mental Health</vt:lpstr>
      <vt:lpstr>True or False</vt:lpstr>
      <vt:lpstr>How can poor sleep affect our mental health? </vt:lpstr>
      <vt:lpstr>How can poor sleep affect our mental health? </vt:lpstr>
      <vt:lpstr>How can sleep boost mental health? </vt:lpstr>
      <vt:lpstr>How to sleep well</vt:lpstr>
    </vt:vector>
  </TitlesOfParts>
  <Company>Greater Glasgow Health Board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middlh</dc:creator>
  <cp:lastModifiedBy>Guthrie, Michelle</cp:lastModifiedBy>
  <cp:revision>237</cp:revision>
  <dcterms:created xsi:type="dcterms:W3CDTF">2004-06-21T15:15:31Z</dcterms:created>
  <dcterms:modified xsi:type="dcterms:W3CDTF">2021-02-01T16:06:07Z</dcterms:modified>
</cp:coreProperties>
</file>