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4"/>
    <p:sldMasterId id="2147483672" r:id="rId5"/>
    <p:sldMasterId id="2147483660" r:id="rId6"/>
    <p:sldMasterId id="2147483700" r:id="rId7"/>
    <p:sldMasterId id="2147483756" r:id="rId8"/>
  </p:sldMasterIdLst>
  <p:notesMasterIdLst>
    <p:notesMasterId r:id="rId59"/>
  </p:notesMasterIdLst>
  <p:handoutMasterIdLst>
    <p:handoutMasterId r:id="rId60"/>
  </p:handoutMasterIdLst>
  <p:sldIdLst>
    <p:sldId id="467" r:id="rId9"/>
    <p:sldId id="469" r:id="rId10"/>
    <p:sldId id="470" r:id="rId11"/>
    <p:sldId id="473" r:id="rId12"/>
    <p:sldId id="486" r:id="rId13"/>
    <p:sldId id="456" r:id="rId14"/>
    <p:sldId id="454" r:id="rId15"/>
    <p:sldId id="453" r:id="rId16"/>
    <p:sldId id="452" r:id="rId17"/>
    <p:sldId id="450" r:id="rId18"/>
    <p:sldId id="485" r:id="rId19"/>
    <p:sldId id="451" r:id="rId20"/>
    <p:sldId id="446" r:id="rId21"/>
    <p:sldId id="449" r:id="rId22"/>
    <p:sldId id="494" r:id="rId23"/>
    <p:sldId id="491" r:id="rId24"/>
    <p:sldId id="490" r:id="rId25"/>
    <p:sldId id="445" r:id="rId26"/>
    <p:sldId id="444" r:id="rId27"/>
    <p:sldId id="443" r:id="rId28"/>
    <p:sldId id="442" r:id="rId29"/>
    <p:sldId id="483" r:id="rId30"/>
    <p:sldId id="484" r:id="rId31"/>
    <p:sldId id="435" r:id="rId32"/>
    <p:sldId id="498" r:id="rId33"/>
    <p:sldId id="436" r:id="rId34"/>
    <p:sldId id="438" r:id="rId35"/>
    <p:sldId id="441" r:id="rId36"/>
    <p:sldId id="434" r:id="rId37"/>
    <p:sldId id="496" r:id="rId38"/>
    <p:sldId id="501" r:id="rId39"/>
    <p:sldId id="416" r:id="rId40"/>
    <p:sldId id="500" r:id="rId41"/>
    <p:sldId id="463" r:id="rId42"/>
    <p:sldId id="439" r:id="rId43"/>
    <p:sldId id="461" r:id="rId44"/>
    <p:sldId id="376" r:id="rId45"/>
    <p:sldId id="495" r:id="rId46"/>
    <p:sldId id="368" r:id="rId47"/>
    <p:sldId id="465" r:id="rId48"/>
    <p:sldId id="406" r:id="rId49"/>
    <p:sldId id="493" r:id="rId50"/>
    <p:sldId id="474" r:id="rId51"/>
    <p:sldId id="499" r:id="rId52"/>
    <p:sldId id="462" r:id="rId53"/>
    <p:sldId id="330" r:id="rId54"/>
    <p:sldId id="497" r:id="rId55"/>
    <p:sldId id="332" r:id="rId56"/>
    <p:sldId id="408" r:id="rId57"/>
    <p:sldId id="390"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7296" userDrawn="1">
          <p15:clr>
            <a:srgbClr val="A4A3A4"/>
          </p15:clr>
        </p15:guide>
        <p15:guide id="4" orient="horz" pos="412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CE7"/>
    <a:srgbClr val="146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816D4E-9E52-4EB2-92F8-96002016D750}" v="22" dt="2023-08-30T12:54:18.152"/>
    <p1510:client id="{130C6AB7-FC47-46F6-BA20-1FD322F7CE49}" v="67" dt="2023-08-29T19:53:08.849"/>
    <p1510:client id="{30AD4174-C05B-49A6-937B-F5F08EC7417C}" v="1594" dt="2023-09-21T09:59:13.794"/>
    <p1510:client id="{30DAD69F-BCB7-4B90-895C-F5C858FF9E57}" v="11" dt="2023-10-02T21:22:31.003"/>
    <p1510:client id="{3D8A82AF-485B-4EA0-8B50-0224CF1C0867}" v="421" dt="2023-09-21T20:23:15.556"/>
    <p1510:client id="{40103B4C-030F-4674-A55D-F08F3EFE34D3}" v="2" dt="2023-09-21T11:06:29.526"/>
    <p1510:client id="{657CDB3C-D305-49BB-9EBC-D94C7478073A}" v="21" dt="2023-08-29T12:49:32.072"/>
    <p1510:client id="{69907C17-4777-4192-8E8D-012965C90AEC}" v="1304" dt="2023-10-02T13:18:10.407"/>
    <p1510:client id="{6B70D661-18A3-4233-BCF2-9E05BCD57A59}" v="1" dt="2023-08-29T18:03:15.640"/>
    <p1510:client id="{70C8B889-C454-45C1-969F-1F8E0C3F059E}" v="49" dt="2023-10-02T20:35:32.309"/>
    <p1510:client id="{79BD48F1-6B43-47AC-9A83-3807CA3CD474}" v="442" dt="2023-08-28T19:56:45.740"/>
    <p1510:client id="{7B3AD35A-0531-4B84-90A3-5E4FDD33081B}" v="102" dt="2023-09-21T20:01:57.646"/>
    <p1510:client id="{83862284-7A80-4312-913B-8AE25D02D0AC}" v="7" dt="2023-08-29T13:58:02.391"/>
    <p1510:client id="{90BBE217-C007-4D51-9F06-119CD43CC528}" v="10" dt="2023-10-03T08:44:47.793"/>
    <p1510:client id="{94B4C8FA-18E7-453B-A87F-E0ABD320EA92}" v="4" dt="2023-08-29T10:10:23.011"/>
    <p1510:client id="{986A8C84-05F6-45F7-99EF-B83010278A48}" v="93" dt="2023-08-29T20:13:58.400"/>
    <p1510:client id="{9A7E9411-F186-403F-AB38-6DC659F6B712}" v="2" dt="2023-10-02T12:33:05.266"/>
    <p1510:client id="{AD5966AA-2120-470F-9C45-E00D0C0B5469}" v="51" dt="2023-10-02T20:47:55.539"/>
    <p1510:client id="{B48D7DFF-3977-4DC2-A938-84DD1DF37C83}" v="2429" dt="2023-08-29T01:16:31.014"/>
    <p1510:client id="{B6A42323-FB2D-4582-AD90-8F32F2B912FD}" v="1217" dt="2023-09-25T18:26:20.950"/>
    <p1510:client id="{B7AB1687-0D2B-4D16-96D0-8BFC6D076520}" v="6" dt="2023-08-29T09:38:21.714"/>
    <p1510:client id="{BF188BE2-AF8A-48B2-BF27-0E33918E2D15}" v="97" dt="2023-08-29T07:26:23.870"/>
    <p1510:client id="{C57FCC31-7F82-4236-B462-B3F0352D41D1}" v="2325" dt="2023-09-21T11:51:20.629"/>
    <p1510:client id="{CCD106DA-E89E-4086-862B-84414179627E}" v="109" dt="2023-08-29T19:34:05.487"/>
    <p1510:client id="{CD763C5F-56BA-4947-ADBF-D721A581C8E3}" v="78" dt="2023-08-28T23:43:29.545"/>
    <p1510:client id="{D3A821D9-AFD5-43A5-AFB5-9E176438BE12}" v="504" dt="2023-08-29T19:30:16.184"/>
    <p1510:client id="{D4DF647B-6978-48A7-A78A-8EB6B39E89DD}" v="26" dt="2023-10-02T21:35:01.495"/>
    <p1510:client id="{D6EEB9F0-6C0F-48FA-A3B9-073EE0EE7D46}" v="17" dt="2023-08-29T12:53:46.420"/>
    <p1510:client id="{D7403DD5-BFA5-4537-8341-0B73E297163D}" v="1110" dt="2023-08-29T09:36:30.194"/>
    <p1510:client id="{E24F836C-BB2F-484F-82D9-247C9EB1EDA6}" v="770" dt="2023-09-20T15:53:34.009"/>
    <p1510:client id="{E8D7E3CD-084B-4650-A463-1B6B0686065B}" v="2518" dt="2023-09-25T20:28:07.354"/>
    <p1510:client id="{F2130BA8-BCB4-44E0-B972-4F4D0681FED2}" v="175" dt="2023-10-02T12:59:15.169"/>
    <p1510:client id="{F9E29A85-06F4-4BFD-990D-CBD6FFCFEF5D}" v="1868" dt="2023-08-28T23:38:19.955"/>
    <p1510:client id="{FD1A0CD6-A13D-7C39-F526-EB9406EAFD9C}" v="19" dt="2023-08-30T08:43:09.126"/>
    <p1510:client id="{FD55F4A1-150C-401C-A8E8-75DB67D5EEA4}" v="16" dt="2023-09-21T20:07:29.687"/>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9576" autoAdjust="0"/>
  </p:normalViewPr>
  <p:slideViewPr>
    <p:cSldViewPr snapToGrid="0">
      <p:cViewPr varScale="1">
        <p:scale>
          <a:sx n="45" d="100"/>
          <a:sy n="45" d="100"/>
        </p:scale>
        <p:origin x="1264" y="56"/>
      </p:cViewPr>
      <p:guideLst>
        <p:guide orient="horz" pos="2160"/>
        <p:guide pos="3840"/>
        <p:guide pos="7296"/>
        <p:guide orient="horz" pos="4128"/>
      </p:guideLst>
    </p:cSldViewPr>
  </p:slideViewPr>
  <p:notesTextViewPr>
    <p:cViewPr>
      <p:scale>
        <a:sx n="1" d="1"/>
        <a:sy n="1" d="1"/>
      </p:scale>
      <p:origin x="0" y="0"/>
    </p:cViewPr>
  </p:notesTextViewPr>
  <p:notesViewPr>
    <p:cSldViewPr snapToGrid="0">
      <p:cViewPr>
        <p:scale>
          <a:sx n="1" d="2"/>
          <a:sy n="1" d="2"/>
        </p:scale>
        <p:origin x="247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handoutMaster" Target="handoutMasters/handoutMaster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E3387C1-8EFB-44F7-8485-D662F1CF7333}" type="datetime1">
              <a:rPr lang="en-GB" smtClean="0"/>
              <a:t>04/01/2024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64E50CC-F33A-4EF4-9F12-93EC4A21A0CF}" type="slidenum">
              <a:rPr lang="en-GB" smtClean="0"/>
              <a:t>‹#›</a:t>
            </a:fld>
            <a:endParaRPr lang="en-GB"/>
          </a:p>
        </p:txBody>
      </p:sp>
    </p:spTree>
    <p:extLst>
      <p:ext uri="{BB962C8B-B14F-4D97-AF65-F5344CB8AC3E}">
        <p14:creationId xmlns:p14="http://schemas.microsoft.com/office/powerpoint/2010/main" val="13232950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GB" noProof="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88D6434E-09F1-48C0-A525-B5A7008B7802}" type="datetime1">
              <a:rPr lang="en-GB" noProof="0" smtClean="0"/>
              <a:t>04/01/2024</a:t>
            </a:fld>
            <a:endParaRPr lang="en-GB" noProof="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GB" noProof="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32674CE4-FBD8-4481-AEFB-CA53E599A745}" type="slidenum">
              <a:rPr lang="en-GB" noProof="0" smtClean="0"/>
              <a:t>‹#›</a:t>
            </a:fld>
            <a:endParaRPr lang="en-GB" noProof="0"/>
          </a:p>
        </p:txBody>
      </p:sp>
    </p:spTree>
    <p:extLst>
      <p:ext uri="{BB962C8B-B14F-4D97-AF65-F5344CB8AC3E}">
        <p14:creationId xmlns:p14="http://schemas.microsoft.com/office/powerpoint/2010/main" val="12732681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6MQO8YGC6PM"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www.bing.com/ck/a?!&amp;&amp;p=a583cffdc34ba2e1JmltdHM9MTY5MzE4MDgwMCZpZ3VpZD0yNTQxN2YzMS1mMzlhLTYwMGQtMGE0Ni02YzM2ZjI1NDYxM2QmaW5zaWQ9NTg3NA&amp;ptn=3&amp;hsh=3&amp;fclid=25417f31-f39a-600d-0a46-6c36f254613d&amp;psq=stretching+for+mental+health&amp;u=a1aHR0cHM6Ly93d3cuZG9tb3JlLmFnL2Jsb2cvMjAxOC83LzEyL3N0cmV0Y2gtZm9yLXlvdXItbWVudGFsLWhlYWx0aA&amp;ntb=1" TargetMode="External"/><Relationship Id="rId13" Type="http://schemas.openxmlformats.org/officeDocument/2006/relationships/hyperlink" Target="https://www.bing.com/ck/a?!&amp;&amp;p=3b4d3ba5edf89b35JmltdHM9MTY5MzE4MDgwMCZpZ3VpZD0yNTQxN2YzMS1mMzlhLTYwMGQtMGE0Ni02YzM2ZjI1NDYxM2QmaW5zaWQ9NTg3OQ&amp;ptn=3&amp;hsh=3&amp;fclid=25417f31-f39a-600d-0a46-6c36f254613d&amp;psq=stretching+for+mental+health&amp;u=a1aHR0cHM6Ly93d3cubG9reWF0aGEuY29tL2xpYnJhcnkvYmVuZWZpdHMtc3RyZXRjaGluZy1iZXR0ZXItbWVudGFsLWhlYWx0aA&amp;ntb=1" TargetMode="External"/><Relationship Id="rId3" Type="http://schemas.openxmlformats.org/officeDocument/2006/relationships/hyperlink" Target="https://www.bing.com/ck/a?!&amp;&amp;p=f6f089f2a18e1686JmltdHM9MTY5MzE4MDgwMCZpZ3VpZD0yNTQxN2YzMS1mMzlhLTYwMGQtMGE0Ni02YzM2ZjI1NDYxM2QmaW5zaWQ9NTg2OQ&amp;ptn=3&amp;hsh=3&amp;fclid=25417f31-f39a-600d-0a46-6c36f254613d&amp;psq=stretching+for+mental+health&amp;u=a1aHR0cHM6Ly93d3cuYmx1bnQtdGhlcmFweS5jb20vc3RyZXRjaGluZy1mb3ItbWVudGFsLWhlYWx0aC8&amp;ntb=1" TargetMode="External"/><Relationship Id="rId7" Type="http://schemas.openxmlformats.org/officeDocument/2006/relationships/hyperlink" Target="https://www.bing.com/ck/a?!&amp;&amp;p=fcc58eafab601dc6JmltdHM9MTY5MzE4MDgwMCZpZ3VpZD0yNTQxN2YzMS1mMzlhLTYwMGQtMGE0Ni02YzM2ZjI1NDYxM2QmaW5zaWQ9NTg3Mw&amp;ptn=3&amp;hsh=3&amp;fclid=25417f31-f39a-600d-0a46-6c36f254613d&amp;psq=stretching+for+mental+health&amp;u=a1aHR0cHM6Ly93d3cudG9ueXJvYmJpbnMuY29tL2hlYWx0aC12aXRhbGl0eS90aGUtcG93ZXItb2Ytc3RyZXRjaGluZy8&amp;ntb=1" TargetMode="External"/><Relationship Id="rId12" Type="http://schemas.openxmlformats.org/officeDocument/2006/relationships/hyperlink" Target="https://www.bing.com/ck/a?!&amp;&amp;p=531ee117333057b3JmltdHM9MTY5MzE4MDgwMCZpZ3VpZD0yNTQxN2YzMS1mMzlhLTYwMGQtMGE0Ni02YzM2ZjI1NDYxM2QmaW5zaWQ9NTg3OA&amp;ptn=3&amp;hsh=3&amp;fclid=25417f31-f39a-600d-0a46-6c36f254613d&amp;psq=stretching+for+mental+health&amp;u=a1aHR0cHM6Ly9uYW1pLWRhYy5vcmcvc3RyZXRjaGluZy1mb3ItYmV0dGVyLW1lbnRhbC1oZWFsdGgtdGlwcy1hbmQtYmVuZWZpdHMv&amp;ntb=1" TargetMode="External"/><Relationship Id="rId17" Type="http://schemas.openxmlformats.org/officeDocument/2006/relationships/hyperlink" Target="https://www.bing.com/ck/a?!&amp;&amp;p=7c822707f511f5acJmltdHM9MTY5MzE4MDgwMCZpZ3VpZD0yNTQxN2YzMS1mMzlhLTYwMGQtMGE0Ni02YzM2ZjI1NDYxM2QmaW5zaWQ9NTg4Mw&amp;ptn=3&amp;hsh=3&amp;fclid=25417f31-f39a-600d-0a46-6c36f254613d&amp;psq=stretching+for+mental+health&amp;u=a1aHR0cHM6Ly93d3cuZG9tb3JlLmFnL2Jsb2cvMjAxOC83LzEyL3N0cmV0Y2gtZm9yLXlvdXItbWVudGFsLWhlYWx0aA&amp;ntb=1" TargetMode="External"/><Relationship Id="rId2" Type="http://schemas.openxmlformats.org/officeDocument/2006/relationships/slide" Target="../slides/slide37.xml"/><Relationship Id="rId16" Type="http://schemas.openxmlformats.org/officeDocument/2006/relationships/hyperlink" Target="https://www.bing.com/ck/a?!&amp;&amp;p=e0fdc36dc5bc1e31JmltdHM9MTY5MzE4MDgwMCZpZ3VpZD0yNTQxN2YzMS1mMzlhLTYwMGQtMGE0Ni02YzM2ZjI1NDYxM2QmaW5zaWQ9NTg4Mg&amp;ptn=3&amp;hsh=3&amp;fclid=25417f31-f39a-600d-0a46-6c36f254613d&amp;psq=stretching+for+mental+health&amp;u=a1aHR0cHM6Ly93d3cudG9ueXJvYmJpbnMuY29tL2hlYWx0aC12aXRhbGl0eS90aGUtcG93ZXItb2Ytc3RyZXRjaGluZy8&amp;ntb=1" TargetMode="External"/><Relationship Id="rId1" Type="http://schemas.openxmlformats.org/officeDocument/2006/relationships/notesMaster" Target="../notesMasters/notesMaster1.xml"/><Relationship Id="rId6" Type="http://schemas.openxmlformats.org/officeDocument/2006/relationships/hyperlink" Target="https://www.bing.com/ck/a?!&amp;&amp;p=7dc0d37c97632525JmltdHM9MTY5MzE4MDgwMCZpZ3VpZD0yNTQxN2YzMS1mMzlhLTYwMGQtMGE0Ni02YzM2ZjI1NDYxM2QmaW5zaWQ9NTg3Mg&amp;ptn=3&amp;hsh=3&amp;fclid=25417f31-f39a-600d-0a46-6c36f254613d&amp;psq=stretching+for+mental+health&amp;u=a1aHR0cHM6Ly93d3cubG9reWF0aGEuY29tL2xpYnJhcnkvYmVuZWZpdHMtc3RyZXRjaGluZy1iZXR0ZXItbWVudGFsLWhlYWx0aA&amp;ntb=1" TargetMode="External"/><Relationship Id="rId11" Type="http://schemas.openxmlformats.org/officeDocument/2006/relationships/hyperlink" Target="https://www.bing.com/ck/a?!&amp;&amp;p=cb614509b795b3f4JmltdHM9MTY5MzE4MDgwMCZpZ3VpZD0yNTQxN2YzMS1mMzlhLTYwMGQtMGE0Ni02YzM2ZjI1NDYxM2QmaW5zaWQ9NTg3Nw&amp;ptn=3&amp;hsh=3&amp;fclid=25417f31-f39a-600d-0a46-6c36f254613d&amp;psq=stretching+for+mental+health&amp;u=a1aHR0cHM6Ly9uYW1pLWRhYy5vcmcvc3RyZXRjaGluZy1mb3ItYmV0dGVyLW1lbnRhbC1oZWFsdGgtdGlwcy1hbmQtYmVuZWZpdHMv&amp;ntb=1" TargetMode="External"/><Relationship Id="rId5" Type="http://schemas.openxmlformats.org/officeDocument/2006/relationships/hyperlink" Target="https://www.bing.com/ck/a?!&amp;&amp;p=f46a2f20c05ce8ccJmltdHM9MTY5MzE4MDgwMCZpZ3VpZD0yNTQxN2YzMS1mMzlhLTYwMGQtMGE0Ni02YzM2ZjI1NDYxM2QmaW5zaWQ9NTg3MQ&amp;ptn=3&amp;hsh=3&amp;fclid=25417f31-f39a-600d-0a46-6c36f254613d&amp;psq=stretching+for+mental+health&amp;u=a1aHR0cHM6Ly9uYW1pLWRhYy5vcmcvc3RyZXRjaGluZy1mb3ItYmV0dGVyLW1lbnRhbC1oZWFsdGgtdGlwcy1hbmQtYmVuZWZpdHMv&amp;ntb=1" TargetMode="External"/><Relationship Id="rId15" Type="http://schemas.openxmlformats.org/officeDocument/2006/relationships/hyperlink" Target="https://www.bing.com/ck/a?!&amp;&amp;p=5d5e011004f7980aJmltdHM9MTY5MzE4MDgwMCZpZ3VpZD0yNTQxN2YzMS1mMzlhLTYwMGQtMGE0Ni02YzM2ZjI1NDYxM2QmaW5zaWQ9NTg4MQ&amp;ptn=3&amp;hsh=3&amp;fclid=25417f31-f39a-600d-0a46-6c36f254613d&amp;psq=stretching+for+mental+health&amp;u=a1aHR0cHM6Ly93d3cudG9ueXJvYmJpbnMuY29tL2hlYWx0aC12aXRhbGl0eS90aGUtcG93ZXItb2Ytc3RyZXRjaGluZy8&amp;ntb=1" TargetMode="External"/><Relationship Id="rId10" Type="http://schemas.openxmlformats.org/officeDocument/2006/relationships/hyperlink" Target="https://www.bing.com/ck/a?!&amp;&amp;p=57ff3cab43e140beJmltdHM9MTY5MzE4MDgwMCZpZ3VpZD0yNTQxN2YzMS1mMzlhLTYwMGQtMGE0Ni02YzM2ZjI1NDYxM2QmaW5zaWQ9NTg3Ng&amp;ptn=3&amp;hsh=3&amp;fclid=25417f31-f39a-600d-0a46-6c36f254613d&amp;psq=stretching+for+mental+health&amp;u=a1aHR0cHM6Ly93d3cuYmx1bnQtdGhlcmFweS5jb20vc3RyZXRjaGluZy1mb3ItbWVudGFsLWhlYWx0aC8&amp;ntb=1" TargetMode="External"/><Relationship Id="rId4" Type="http://schemas.openxmlformats.org/officeDocument/2006/relationships/hyperlink" Target="https://www.bing.com/ck/a?!&amp;&amp;p=59b751e5b6cbe81dJmltdHM9MTY5MzE4MDgwMCZpZ3VpZD0yNTQxN2YzMS1mMzlhLTYwMGQtMGE0Ni02YzM2ZjI1NDYxM2QmaW5zaWQ9NTg3MA&amp;ptn=3&amp;hsh=3&amp;fclid=25417f31-f39a-600d-0a46-6c36f254613d&amp;psq=stretching+for+mental+health&amp;u=a1aHR0cHM6Ly93d3cuYmx1bnQtdGhlcmFweS5jb20vc3RyZXRjaGluZy1mb3ItbWVudGFsLWhlYWx0aC8&amp;ntb=1" TargetMode="External"/><Relationship Id="rId9" Type="http://schemas.openxmlformats.org/officeDocument/2006/relationships/hyperlink" Target="https://www.bing.com/ck/a?!&amp;&amp;p=545e8cf249aef456JmltdHM9MTY5MzE4MDgwMCZpZ3VpZD0yNTQxN2YzMS1mMzlhLTYwMGQtMGE0Ni02YzM2ZjI1NDYxM2QmaW5zaWQ9NTg3NQ&amp;ptn=3&amp;hsh=3&amp;fclid=25417f31-f39a-600d-0a46-6c36f254613d&amp;psq=stretching+for+mental+health&amp;u=a1aHR0cHM6Ly93d3cuYmx1bnQtdGhlcmFweS5jb20vc3RyZXRjaGluZy1mb3ItbWVudGFsLWhlYWx0aC8&amp;ntb=1" TargetMode="External"/><Relationship Id="rId14" Type="http://schemas.openxmlformats.org/officeDocument/2006/relationships/hyperlink" Target="https://www.bing.com/ck/a?!&amp;&amp;p=260961e254837bbdJmltdHM9MTY5MzE4MDgwMCZpZ3VpZD0yNTQxN2YzMS1mMzlhLTYwMGQtMGE0Ni02YzM2ZjI1NDYxM2QmaW5zaWQ9NTg4MA&amp;ptn=3&amp;hsh=3&amp;fclid=25417f31-f39a-600d-0a46-6c36f254613d&amp;psq=stretching+for+mental+health&amp;u=a1aHR0cHM6Ly93d3cubG9reWF0aGEuY29tL2xpYnJhcnkvYmVuZWZpdHMtc3RyZXRjaGluZy1iZXR0ZXItbWVudGFsLWhlYWx0aA&amp;ntb=1"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javascript:void(0);"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insighttimer.com/meditation-topics/taoism"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Hello</a:t>
            </a:r>
            <a:r>
              <a:rPr lang="en-GB" baseline="0" dirty="0" smtClean="0"/>
              <a:t> and welcome to session 7 of our 8-week Long </a:t>
            </a:r>
            <a:r>
              <a:rPr lang="en-GB" baseline="0" dirty="0" err="1" smtClean="0"/>
              <a:t>Covid</a:t>
            </a:r>
            <a:r>
              <a:rPr lang="en-GB" baseline="0" dirty="0" smtClean="0"/>
              <a:t> self-management course.  This week we are going to be talking about stress and wellbeing. </a:t>
            </a:r>
          </a:p>
          <a:p>
            <a:r>
              <a:rPr lang="en-GB" baseline="0" dirty="0" smtClean="0"/>
              <a:t>We all have different stressors in our life, whether this is how we will pay a bill, get  a child to school or something bigger such as bereavement.  We deal with stressors everyday but how we manage these can be impacted how our health and wellbeing is.  As a </a:t>
            </a:r>
            <a:r>
              <a:rPr lang="en-GB" baseline="0" dirty="0" err="1" smtClean="0"/>
              <a:t>result,it</a:t>
            </a:r>
            <a:r>
              <a:rPr lang="en-GB" baseline="0" dirty="0" smtClean="0"/>
              <a:t> is widely recognised that people with long term health conditions can be more effected by stress.</a:t>
            </a:r>
            <a:endParaRPr lang="en-GB" dirty="0"/>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1</a:t>
            </a:fld>
            <a:endParaRPr lang="en-GB" noProof="0"/>
          </a:p>
        </p:txBody>
      </p:sp>
    </p:spTree>
    <p:extLst>
      <p:ext uri="{BB962C8B-B14F-4D97-AF65-F5344CB8AC3E}">
        <p14:creationId xmlns:p14="http://schemas.microsoft.com/office/powerpoint/2010/main" val="3044657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baseline="0" dirty="0" smtClean="0"/>
              <a:t>If we think about Ben and how he may respond to such a question.  </a:t>
            </a:r>
          </a:p>
          <a:p>
            <a:pPr>
              <a:spcBef>
                <a:spcPct val="0"/>
              </a:spcBef>
            </a:pPr>
            <a:r>
              <a:rPr lang="en-GB" baseline="0" dirty="0" smtClean="0"/>
              <a:t>If you were to write this down for you, what may it look like. </a:t>
            </a:r>
            <a:endParaRPr lang="en-GB" baseline="0"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3240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0" indent="0" rtl="0">
              <a:buFont typeface="Arial" panose="020B0604020202020204" pitchFamily="34" charset="0"/>
              <a:buNone/>
            </a:pPr>
            <a:r>
              <a:rPr lang="en-GB" dirty="0" smtClean="0"/>
              <a:t>I</a:t>
            </a:r>
            <a:r>
              <a:rPr lang="en-GB" baseline="0" dirty="0" smtClean="0"/>
              <a:t>t is important to remember mind body link e.g.</a:t>
            </a:r>
          </a:p>
          <a:p>
            <a:pPr marL="0" indent="0" rtl="0">
              <a:buFont typeface="Arial" panose="020B0604020202020204" pitchFamily="34" charset="0"/>
              <a:buNone/>
            </a:pPr>
            <a:endParaRPr lang="en-GB" baseline="0" dirty="0" smtClean="0"/>
          </a:p>
          <a:p>
            <a:pPr marL="0" indent="0" rtl="0">
              <a:buFont typeface="Arial" panose="020B0604020202020204" pitchFamily="34" charset="0"/>
              <a:buNone/>
            </a:pPr>
            <a:r>
              <a:rPr lang="en-GB" baseline="0" dirty="0" smtClean="0"/>
              <a:t>Pain increases</a:t>
            </a:r>
          </a:p>
          <a:p>
            <a:pPr marL="0" indent="0" rtl="0">
              <a:buFont typeface="Arial" panose="020B0604020202020204" pitchFamily="34" charset="0"/>
              <a:buNone/>
            </a:pPr>
            <a:r>
              <a:rPr lang="en-GB" baseline="0" dirty="0" smtClean="0"/>
              <a:t>Reduced activity</a:t>
            </a:r>
          </a:p>
          <a:p>
            <a:pPr marL="0" indent="0" rtl="0">
              <a:buFont typeface="Arial" panose="020B0604020202020204" pitchFamily="34" charset="0"/>
              <a:buNone/>
            </a:pPr>
            <a:r>
              <a:rPr lang="en-GB" baseline="0" dirty="0" smtClean="0"/>
              <a:t>Which may cause anxiety and worry.</a:t>
            </a:r>
          </a:p>
          <a:p>
            <a:pPr marL="0" indent="0" rtl="0">
              <a:buFont typeface="Arial" panose="020B0604020202020204" pitchFamily="34" charset="0"/>
              <a:buNone/>
            </a:pPr>
            <a:r>
              <a:rPr lang="en-GB" baseline="0" dirty="0" smtClean="0"/>
              <a:t>Increased tension within your body.</a:t>
            </a:r>
          </a:p>
          <a:p>
            <a:pPr marL="0" indent="0" rtl="0">
              <a:buFont typeface="Arial" panose="020B0604020202020204" pitchFamily="34" charset="0"/>
              <a:buNone/>
            </a:pPr>
            <a:r>
              <a:rPr lang="en-GB" baseline="0" dirty="0" smtClean="0"/>
              <a:t>Which increases your pain.  </a:t>
            </a:r>
          </a:p>
          <a:p>
            <a:pPr marL="0" indent="0" rtl="0">
              <a:buFont typeface="Arial" panose="020B0604020202020204" pitchFamily="34" charset="0"/>
              <a:buNone/>
            </a:pPr>
            <a:endParaRPr lang="en-GB" baseline="0" dirty="0" smtClean="0"/>
          </a:p>
          <a:p>
            <a:pPr marL="0" indent="0" rtl="0">
              <a:buFont typeface="Arial" panose="020B0604020202020204" pitchFamily="34" charset="0"/>
              <a:buNone/>
            </a:pPr>
            <a:r>
              <a:rPr lang="en-GB" baseline="0" dirty="0" smtClean="0"/>
              <a:t>Self-management must include not only management of your pain but also your response to your pain.  This is true for any symptom.  Our body and minds are inter-linked and it is important that this is considered when developing your self-management plan. </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6004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endParaRPr lang="en-GB"/>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800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57150"/>
            <a:endParaRPr lang="en-GB">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16</a:t>
            </a:fld>
            <a:endParaRPr lang="en-GB" noProof="0"/>
          </a:p>
        </p:txBody>
      </p:sp>
    </p:spTree>
    <p:extLst>
      <p:ext uri="{BB962C8B-B14F-4D97-AF65-F5344CB8AC3E}">
        <p14:creationId xmlns:p14="http://schemas.microsoft.com/office/powerpoint/2010/main" val="607793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355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ea typeface="Calibri"/>
                <a:cs typeface="Calibri"/>
              </a:rPr>
              <a:t>Time for a 10 minute break now.</a:t>
            </a:r>
          </a:p>
          <a:p>
            <a:r>
              <a:rPr lang="en-GB">
                <a:ea typeface="Calibri"/>
                <a:cs typeface="Calibri"/>
              </a:rPr>
              <a:t>In keeping with the theme of Fatigue, you may wish to grab a snack for energy and a glass of water to keep hydrated.  And you may wish to change position or stretch to remove stress from body parts.</a:t>
            </a:r>
          </a:p>
        </p:txBody>
      </p:sp>
      <p:sp>
        <p:nvSpPr>
          <p:cNvPr id="4" name="Slide Number Placeholder 3"/>
          <p:cNvSpPr>
            <a:spLocks noGrp="1"/>
          </p:cNvSpPr>
          <p:nvPr>
            <p:ph type="sldNum" sz="quarter" idx="10"/>
          </p:nvPr>
        </p:nvSpPr>
        <p:spPr/>
        <p:txBody>
          <a:bodyPr/>
          <a:lstStyle/>
          <a:p>
            <a:fld id="{0F55C4A5-8E72-4709-8BBB-59B1FEB5F2A5}" type="slidenum">
              <a:rPr lang="en-GB" smtClean="0"/>
              <a:t>18</a:t>
            </a:fld>
            <a:endParaRPr lang="en-GB"/>
          </a:p>
        </p:txBody>
      </p:sp>
    </p:spTree>
    <p:extLst>
      <p:ext uri="{BB962C8B-B14F-4D97-AF65-F5344CB8AC3E}">
        <p14:creationId xmlns:p14="http://schemas.microsoft.com/office/powerpoint/2010/main" val="607548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58245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71265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842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Journalling</a:t>
            </a:r>
          </a:p>
          <a:p>
            <a:r>
              <a:rPr lang="en-US">
                <a:cs typeface="Calibri"/>
              </a:rPr>
              <a:t>Mood diary</a:t>
            </a:r>
          </a:p>
          <a:p>
            <a:endParaRPr lang="en-US">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27</a:t>
            </a:fld>
            <a:endParaRPr lang="en-GB" noProof="0"/>
          </a:p>
        </p:txBody>
      </p:sp>
    </p:spTree>
    <p:extLst>
      <p:ext uri="{BB962C8B-B14F-4D97-AF65-F5344CB8AC3E}">
        <p14:creationId xmlns:p14="http://schemas.microsoft.com/office/powerpoint/2010/main" val="2676007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GB" baseline="0" dirty="0" smtClean="0"/>
              <a:t>Please remember our group rules, which are therefore to help improve your comfort and experience.  </a:t>
            </a:r>
          </a:p>
          <a:p>
            <a:pPr>
              <a:spcBef>
                <a:spcPct val="0"/>
              </a:spcBef>
            </a:pPr>
            <a:r>
              <a:rPr lang="en-GB" baseline="0" dirty="0" smtClean="0"/>
              <a:t>As always please be respectful to other,  don’t interrupt (raise your hand or pop a question in the chat box) and try to keep yourself on mute if you are not talking. </a:t>
            </a:r>
          </a:p>
          <a:p>
            <a:pPr>
              <a:spcBef>
                <a:spcPct val="0"/>
              </a:spcBef>
            </a:pPr>
            <a:r>
              <a:rPr lang="en-GB" baseline="0" dirty="0" smtClean="0"/>
              <a:t>Finally please remember confidentiality- what </a:t>
            </a:r>
            <a:r>
              <a:rPr lang="en-GB" baseline="0" dirty="0" err="1" smtClean="0"/>
              <a:t>what</a:t>
            </a:r>
            <a:r>
              <a:rPr lang="en-GB" baseline="0" dirty="0" smtClean="0"/>
              <a:t> is said in the group stays in the group.  </a:t>
            </a:r>
          </a:p>
          <a:p>
            <a:pPr marL="114300" indent="57150"/>
            <a:endParaRPr lang="en-GB" dirty="0">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a:t>
            </a:fld>
            <a:endParaRPr lang="en-GB" noProof="0"/>
          </a:p>
        </p:txBody>
      </p:sp>
    </p:spTree>
    <p:extLst>
      <p:ext uri="{BB962C8B-B14F-4D97-AF65-F5344CB8AC3E}">
        <p14:creationId xmlns:p14="http://schemas.microsoft.com/office/powerpoint/2010/main" val="2547576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r>
              <a:rPr lang="en-US">
                <a:cs typeface="Calibri"/>
              </a:rPr>
              <a:t>Relaxation</a:t>
            </a:r>
          </a:p>
          <a:p>
            <a:r>
              <a:rPr lang="en-US">
                <a:cs typeface="Calibri"/>
              </a:rPr>
              <a:t>Over the course of the group we have given you a number of short relaxation videos.  Today we wanted to give you the chance to try one technique for longer.  We plan to trial the inner smile at the end of the session for those who are interested.</a:t>
            </a:r>
          </a:p>
          <a:p>
            <a:endParaRPr lang="en-US">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28</a:t>
            </a:fld>
            <a:endParaRPr lang="en-GB" noProof="0"/>
          </a:p>
        </p:txBody>
      </p:sp>
    </p:spTree>
    <p:extLst>
      <p:ext uri="{BB962C8B-B14F-4D97-AF65-F5344CB8AC3E}">
        <p14:creationId xmlns:p14="http://schemas.microsoft.com/office/powerpoint/2010/main" val="2493834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01649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a:cs typeface="Calibri"/>
              </a:rPr>
              <a:t>Routine:</a:t>
            </a:r>
          </a:p>
          <a:p>
            <a:r>
              <a:rPr lang="en-GB">
                <a:cs typeface="Calibri"/>
              </a:rPr>
              <a:t>Eat regularly</a:t>
            </a:r>
          </a:p>
          <a:p>
            <a:r>
              <a:rPr lang="en-GB">
                <a:cs typeface="Calibri"/>
              </a:rPr>
              <a:t>Stay hydrated</a:t>
            </a:r>
          </a:p>
          <a:p>
            <a:r>
              <a:rPr lang="en-GB">
                <a:cs typeface="Calibri"/>
              </a:rPr>
              <a:t>5 a day</a:t>
            </a:r>
          </a:p>
          <a:p>
            <a:r>
              <a:rPr lang="en-GB">
                <a:cs typeface="Calibri"/>
              </a:rPr>
              <a:t>Dark chocolate-lower stress hormone</a:t>
            </a:r>
          </a:p>
          <a:p>
            <a:r>
              <a:rPr lang="en-GB">
                <a:cs typeface="Calibri"/>
              </a:rPr>
              <a:t>Calming drinks – warm milk, tea</a:t>
            </a:r>
          </a:p>
          <a:p>
            <a:r>
              <a:rPr lang="en-GB"/>
              <a:t>Avoid nicotine, alcohol, </a:t>
            </a:r>
            <a:r>
              <a:rPr lang="en-GB" err="1"/>
              <a:t>caeine</a:t>
            </a:r>
            <a:r>
              <a:rPr lang="en-GB"/>
              <a:t>  and refined sugar products They are all stimulants, which prevent you from feeling calm. If you are stressed, steer clear of them. This can be </a:t>
            </a:r>
            <a:r>
              <a:rPr lang="en-GB" err="1"/>
              <a:t>dicult</a:t>
            </a:r>
            <a:r>
              <a:rPr lang="en-GB"/>
              <a:t> if you associate them with relaxation or comfort. However, you can benefit from the sense of relaxation without relying on the stimulant. For example: When you go for a cigarette you usually walk   outside and away from anything that may be   stressing you out — try going outside for a fresh air  break instead When you go for an alcoholic drink after a long day,  you also socialise with friends/family and talk about  what has bothered you throughout the day. Talking  about your stressors can help get things out of your  system and in turn help you relax. Try changing the  setting and sit down with a cup of tea to discuss   whatever is bothering you Going to make a cup of </a:t>
            </a:r>
            <a:r>
              <a:rPr lang="en-GB" err="1"/>
              <a:t>coee</a:t>
            </a:r>
            <a:r>
              <a:rPr lang="en-GB"/>
              <a:t> or going to the  cupboard for a chocolate bar also gives you a break  from work, especially if you spend a lot of time at   your desk staring at a screen. Try grabbing for fruit  instead of biscuits or chocolate, so you still give yourself a short break without the negative </a:t>
            </a:r>
            <a:r>
              <a:rPr lang="en-GB" err="1"/>
              <a:t>eects</a:t>
            </a:r>
            <a:r>
              <a:rPr lang="en-GB"/>
              <a:t>  of refined sugar and </a:t>
            </a:r>
            <a:r>
              <a:rPr lang="en-GB" err="1"/>
              <a:t>caeine</a:t>
            </a:r>
            <a:endParaRPr lang="en-GB" err="1">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178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GB"/>
              <a:t>"The slow, calculated movement of stretching is calming to the mind and relieves tensions..."</a:t>
            </a:r>
            <a:endParaRPr lang="en-US"/>
          </a:p>
          <a:p>
            <a:r>
              <a:rPr lang="en-GB"/>
              <a:t>Exercise releases 'happy hormones'</a:t>
            </a:r>
          </a:p>
          <a:p>
            <a:endParaRPr lang="en-GB"/>
          </a:p>
          <a:p>
            <a:r>
              <a:rPr lang="en-GB"/>
              <a:t>Low-impact activities like yoga, Tai-Chi and Pilates can relieve stress, depression and anxiety. They also help with balance and core strength, and suit any age or ability.</a:t>
            </a:r>
            <a:endParaRPr lang="en-US"/>
          </a:p>
          <a:p>
            <a:endParaRPr lang="en-GB"/>
          </a:p>
          <a:p>
            <a:r>
              <a:rPr lang="en-GB"/>
              <a:t>Gentle stretching</a:t>
            </a:r>
            <a:endParaRPr lang="en-US"/>
          </a:p>
          <a:p>
            <a:r>
              <a:rPr lang="en-GB"/>
              <a:t>Going for a short walk</a:t>
            </a:r>
            <a:endParaRPr lang="en-US"/>
          </a:p>
          <a:p>
            <a:r>
              <a:rPr lang="en-GB"/>
              <a:t>Suzy Bolt Yoga</a:t>
            </a:r>
            <a:endParaRPr lang="en-US"/>
          </a:p>
          <a:p>
            <a:r>
              <a:rPr lang="en-GB">
                <a:hlinkClick r:id="rId3"/>
              </a:rPr>
              <a:t>https://youtu.be/6MQO8YGC6PM</a:t>
            </a:r>
            <a:endParaRPr lang="en-GB"/>
          </a:p>
          <a:p>
            <a:endParaRPr lang="en-GB"/>
          </a:p>
          <a:p>
            <a:r>
              <a:rPr lang="en-GB"/>
              <a:t>Mindful walk</a:t>
            </a:r>
            <a:endParaRPr lang="en-US"/>
          </a:p>
          <a:p>
            <a:endParaRPr lang="en-GB">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33</a:t>
            </a:fld>
            <a:endParaRPr lang="en-GB" noProof="0"/>
          </a:p>
        </p:txBody>
      </p:sp>
    </p:spTree>
    <p:extLst>
      <p:ext uri="{BB962C8B-B14F-4D97-AF65-F5344CB8AC3E}">
        <p14:creationId xmlns:p14="http://schemas.microsoft.com/office/powerpoint/2010/main" val="260931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Belly breathing</a:t>
            </a:r>
          </a:p>
          <a:p>
            <a:r>
              <a:rPr lang="en-US">
                <a:cs typeface="Calibri"/>
              </a:rPr>
              <a:t>Calming hand</a:t>
            </a:r>
          </a:p>
          <a:p>
            <a:r>
              <a:rPr lang="en-US">
                <a:cs typeface="Calibri"/>
              </a:rPr>
              <a:t>Distraction – creating/engaging</a:t>
            </a:r>
          </a:p>
          <a:p>
            <a:r>
              <a:rPr lang="en-US">
                <a:cs typeface="Calibri"/>
              </a:rPr>
              <a:t>Relaxation</a:t>
            </a:r>
          </a:p>
          <a:p>
            <a:endParaRPr lang="en-US">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36</a:t>
            </a:fld>
            <a:endParaRPr lang="en-GB" noProof="0"/>
          </a:p>
        </p:txBody>
      </p:sp>
    </p:spTree>
    <p:extLst>
      <p:ext uri="{BB962C8B-B14F-4D97-AF65-F5344CB8AC3E}">
        <p14:creationId xmlns:p14="http://schemas.microsoft.com/office/powerpoint/2010/main" val="249364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a:cs typeface="Calibri"/>
              </a:rPr>
              <a:t>It is well known that exercise is good for our physical health but do we think about exercise as being useful to our mental health.  </a:t>
            </a:r>
          </a:p>
          <a:p>
            <a:endParaRPr lang="en-GB">
              <a:cs typeface="Calibri"/>
            </a:endParaRPr>
          </a:p>
          <a:p>
            <a:endParaRPr lang="en-GB"/>
          </a:p>
          <a:p>
            <a:endParaRPr lang="en-GB"/>
          </a:p>
          <a:p>
            <a:r>
              <a:rPr lang="en-GB">
                <a:hlinkClick r:id="rId3"/>
              </a:rPr>
              <a:t>Stretching can have a positive impact on mental health</a:t>
            </a:r>
            <a:r>
              <a:rPr lang="en-GB" b="1">
                <a:hlinkClick r:id="rId4"/>
              </a:rPr>
              <a:t>1</a:t>
            </a:r>
            <a:r>
              <a:rPr lang="en-GB" b="1">
                <a:hlinkClick r:id="rId5"/>
              </a:rPr>
              <a:t>2</a:t>
            </a:r>
            <a:r>
              <a:rPr lang="en-GB" b="1">
                <a:hlinkClick r:id="rId6"/>
              </a:rPr>
              <a:t>3</a:t>
            </a:r>
            <a:r>
              <a:rPr lang="en-GB" b="1">
                <a:hlinkClick r:id="rId7"/>
              </a:rPr>
              <a:t>4</a:t>
            </a:r>
            <a:r>
              <a:rPr lang="en-GB" b="1">
                <a:hlinkClick r:id="rId8"/>
              </a:rPr>
              <a:t>5</a:t>
            </a:r>
            <a:r>
              <a:rPr lang="en-GB"/>
              <a:t>. Here are some benefits of stretching for mental health:</a:t>
            </a:r>
            <a:endParaRPr lang="en-GB">
              <a:cs typeface="Calibri" panose="020F0502020204030204"/>
            </a:endParaRPr>
          </a:p>
          <a:p>
            <a:r>
              <a:rPr lang="en-GB">
                <a:cs typeface="Calibri" panose="020F0502020204030204"/>
              </a:rPr>
              <a:t>Regular stretching can help release tension and stress from the body. </a:t>
            </a:r>
            <a:endParaRPr lang="en-GB"/>
          </a:p>
          <a:p>
            <a:r>
              <a:rPr lang="en-GB">
                <a:cs typeface="Calibri"/>
              </a:rPr>
              <a:t>Promotes relaxation</a:t>
            </a:r>
            <a:endParaRPr lang="en-GB"/>
          </a:p>
          <a:p>
            <a:r>
              <a:rPr lang="en-GB">
                <a:cs typeface="Calibri"/>
              </a:rPr>
              <a:t>Increases blood flow to the brain, which can help improve mood. </a:t>
            </a:r>
            <a:endParaRPr lang="en-GB"/>
          </a:p>
          <a:p>
            <a:r>
              <a:rPr lang="en-GB">
                <a:cs typeface="Calibri"/>
              </a:rPr>
              <a:t>reduce</a:t>
            </a:r>
            <a:endParaRPr lang="en-GB"/>
          </a:p>
          <a:p>
            <a:pPr>
              <a:buFont typeface="Arial" panose="020B0604020202020204" pitchFamily="34" charset="0"/>
              <a:buChar char="•"/>
            </a:pPr>
            <a:r>
              <a:rPr lang="en-GB">
                <a:hlinkClick r:id="rId9"/>
              </a:rPr>
              <a:t>Regular stretching can help release tension and stress from the body, promote relaxation, and increase blood flow to the brain, which can help improve mood, reduce anxiety, and alleviate symptoms of depression</a:t>
            </a:r>
            <a:r>
              <a:rPr lang="en-GB" b="1">
                <a:hlinkClick r:id="rId10"/>
              </a:rPr>
              <a:t>1</a:t>
            </a:r>
            <a:r>
              <a:rPr lang="en-GB"/>
              <a:t>.</a:t>
            </a:r>
          </a:p>
          <a:p>
            <a:pPr>
              <a:buFont typeface="Arial" panose="020B0604020202020204" pitchFamily="34" charset="0"/>
              <a:buChar char="•"/>
            </a:pPr>
            <a:r>
              <a:rPr lang="en-GB">
                <a:hlinkClick r:id="rId11"/>
              </a:rPr>
              <a:t>Stretching helps relieve tension and ease muscle stiffness. By releasing tension, stretching can improve your mood and reduce your chances of developing certain health conditions such as migraines, hypertension, and insomnia</a:t>
            </a:r>
            <a:r>
              <a:rPr lang="en-GB" b="1">
                <a:hlinkClick r:id="rId12"/>
              </a:rPr>
              <a:t>2</a:t>
            </a:r>
            <a:r>
              <a:rPr lang="en-GB"/>
              <a:t>.</a:t>
            </a:r>
          </a:p>
          <a:p>
            <a:pPr>
              <a:buFont typeface="Arial" panose="020B0604020202020204" pitchFamily="34" charset="0"/>
              <a:buChar char="•"/>
            </a:pPr>
            <a:r>
              <a:rPr lang="en-GB">
                <a:hlinkClick r:id="rId13"/>
              </a:rPr>
              <a:t>Stretching can help to lift our mood and calm our minds. For these reasons, consider adding stretching to your daily arsenal of tools to battle those long, hard days</a:t>
            </a:r>
            <a:r>
              <a:rPr lang="en-GB" b="1">
                <a:hlinkClick r:id="rId14"/>
              </a:rPr>
              <a:t>3</a:t>
            </a:r>
            <a:r>
              <a:rPr lang="en-GB"/>
              <a:t>.</a:t>
            </a:r>
          </a:p>
          <a:p>
            <a:pPr>
              <a:buFont typeface="Arial" panose="020B0604020202020204" pitchFamily="34" charset="0"/>
              <a:buChar char="•"/>
            </a:pPr>
            <a:r>
              <a:rPr lang="en-GB">
                <a:hlinkClick r:id="rId15"/>
              </a:rPr>
              <a:t>The slow, calculated movement of stretching is calming to the mind and relieves tension. This makes stretching a very simple but effective way to reduce stress</a:t>
            </a:r>
            <a:r>
              <a:rPr lang="en-GB" b="1">
                <a:hlinkClick r:id="rId16"/>
              </a:rPr>
              <a:t>4</a:t>
            </a:r>
            <a:r>
              <a:rPr lang="en-GB" b="1">
                <a:hlinkClick r:id="rId17"/>
              </a:rPr>
              <a:t>5</a:t>
            </a:r>
            <a:r>
              <a:rPr lang="en-GB"/>
              <a:t>.</a:t>
            </a:r>
          </a:p>
          <a:p>
            <a:pPr marL="171450" indent="-171450">
              <a:buFont typeface="Arial" panose="020B0604020202020204" pitchFamily="34" charset="0"/>
              <a:buChar char="•"/>
            </a:pPr>
            <a:endParaRPr lang="en-GB">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884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r>
              <a:rPr lang="en-GB">
                <a:cs typeface="Calibri"/>
              </a:rPr>
              <a:t>Re-focusing</a:t>
            </a:r>
            <a:endParaRPr lang="en-US"/>
          </a:p>
          <a:p>
            <a:endParaRPr lang="en-GB">
              <a:cs typeface="Calibri"/>
            </a:endParaRPr>
          </a:p>
          <a:p>
            <a:r>
              <a:rPr lang="en-GB">
                <a:cs typeface="Calibri"/>
              </a:rPr>
              <a:t>Being mindful can also be helpful if you are experiencing panic or feel you are becoming lost in your thoughts and emotions. </a:t>
            </a:r>
            <a:endParaRPr lang="en-GB"/>
          </a:p>
          <a:p>
            <a:r>
              <a:rPr lang="en-GB">
                <a:cs typeface="Calibri"/>
              </a:rPr>
              <a:t>Grounding</a:t>
            </a: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0031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ea typeface="Calibri"/>
                <a:cs typeface="Calibri"/>
              </a:rPr>
              <a:t>By the end of the 8 week program we hope that you will have learnt new tools that you can use to manage your day-to-day symptoms.  </a:t>
            </a:r>
            <a:endParaRPr lang="en-GB"/>
          </a:p>
          <a:p>
            <a:pPr>
              <a:lnSpc>
                <a:spcPct val="90000"/>
              </a:lnSpc>
              <a:spcBef>
                <a:spcPts val="1000"/>
              </a:spcBef>
            </a:pPr>
            <a:r>
              <a:rPr lang="en-GB">
                <a:ea typeface="Calibri"/>
                <a:cs typeface="Calibri"/>
              </a:rPr>
              <a:t>This week we hop you will have or at the very least trial the following:</a:t>
            </a:r>
            <a:endParaRPr lang="en-GB"/>
          </a:p>
          <a:p>
            <a:pPr>
              <a:lnSpc>
                <a:spcPct val="90000"/>
              </a:lnSpc>
              <a:spcBef>
                <a:spcPts val="1000"/>
              </a:spcBef>
            </a:pPr>
            <a:endParaRPr lang="en-GB"/>
          </a:p>
          <a:p>
            <a:pPr marL="171450" indent="-171450">
              <a:lnSpc>
                <a:spcPct val="90000"/>
              </a:lnSpc>
              <a:spcBef>
                <a:spcPts val="1000"/>
              </a:spcBef>
              <a:buFont typeface="Arial"/>
              <a:buChar char="•"/>
            </a:pPr>
            <a:r>
              <a:rPr lang="en-GB"/>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6474D0-528B-4CD2-971C-2241B8CB22D3}" type="slidenum">
              <a:rPr lang="en-GB" altLang="en-US"/>
              <a:pPr/>
              <a:t>42</a:t>
            </a:fld>
            <a:endParaRPr lang="en-GB" altLang="en-US"/>
          </a:p>
        </p:txBody>
      </p:sp>
    </p:spTree>
    <p:extLst>
      <p:ext uri="{BB962C8B-B14F-4D97-AF65-F5344CB8AC3E}">
        <p14:creationId xmlns:p14="http://schemas.microsoft.com/office/powerpoint/2010/main" val="12023946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GB">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6474D0-528B-4CD2-971C-2241B8CB22D3}" type="slidenum">
              <a:rPr lang="en-GB" altLang="en-US"/>
              <a:pPr/>
              <a:t>45</a:t>
            </a:fld>
            <a:endParaRPr lang="en-GB" altLang="en-US"/>
          </a:p>
        </p:txBody>
      </p:sp>
    </p:spTree>
    <p:extLst>
      <p:ext uri="{BB962C8B-B14F-4D97-AF65-F5344CB8AC3E}">
        <p14:creationId xmlns:p14="http://schemas.microsoft.com/office/powerpoint/2010/main" val="13063600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GB">
                <a:ea typeface="Calibri"/>
                <a:cs typeface="Calibri"/>
              </a:rPr>
              <a:t>By the end of the 8 week program we hope that you will have learnt new tools that you can use to manage your day-to-day symptoms.  </a:t>
            </a:r>
            <a:endParaRPr lang="en-GB"/>
          </a:p>
          <a:p>
            <a:pPr>
              <a:lnSpc>
                <a:spcPct val="90000"/>
              </a:lnSpc>
              <a:spcBef>
                <a:spcPts val="1000"/>
              </a:spcBef>
            </a:pPr>
            <a:r>
              <a:rPr lang="en-GB">
                <a:ea typeface="Calibri"/>
                <a:cs typeface="Calibri"/>
              </a:rPr>
              <a:t>This week we hop you will have or at the very least trial the following:</a:t>
            </a:r>
            <a:endParaRPr lang="en-GB"/>
          </a:p>
          <a:p>
            <a:pPr>
              <a:lnSpc>
                <a:spcPct val="90000"/>
              </a:lnSpc>
              <a:spcBef>
                <a:spcPts val="1000"/>
              </a:spcBef>
            </a:pPr>
            <a:endParaRPr lang="en-GB"/>
          </a:p>
          <a:p>
            <a:pPr marL="171450" indent="-171450">
              <a:lnSpc>
                <a:spcPct val="90000"/>
              </a:lnSpc>
              <a:spcBef>
                <a:spcPts val="1000"/>
              </a:spcBef>
              <a:buFont typeface="Arial"/>
              <a:buChar char="•"/>
            </a:pPr>
            <a:r>
              <a:rPr lang="en-GB"/>
              <a:t>   </a:t>
            </a:r>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F46474D0-528B-4CD2-971C-2241B8CB22D3}" type="slidenum">
              <a:rPr lang="en-GB" altLang="en-US"/>
              <a:pPr/>
              <a:t>46</a:t>
            </a:fld>
            <a:endParaRPr lang="en-GB" altLang="en-US"/>
          </a:p>
        </p:txBody>
      </p:sp>
    </p:spTree>
    <p:extLst>
      <p:ext uri="{BB962C8B-B14F-4D97-AF65-F5344CB8AC3E}">
        <p14:creationId xmlns:p14="http://schemas.microsoft.com/office/powerpoint/2010/main" val="2865804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are going to explore the issue</a:t>
            </a:r>
            <a:r>
              <a:rPr lang="en-GB" baseline="0" dirty="0" smtClean="0"/>
              <a:t> of stress and wellbeing through a case study.  Often people are great at giving advice to family/friends but struggle to recognise and/or talk about how they are and what their needs may be. We hope that a case study may tap into this. </a:t>
            </a:r>
            <a:endParaRPr lang="en-GB" dirty="0"/>
          </a:p>
        </p:txBody>
      </p:sp>
      <p:sp>
        <p:nvSpPr>
          <p:cNvPr id="4" name="Slide Number Placeholder 3"/>
          <p:cNvSpPr>
            <a:spLocks noGrp="1"/>
          </p:cNvSpPr>
          <p:nvPr>
            <p:ph type="sldNum" sz="quarter" idx="10"/>
          </p:nvPr>
        </p:nvSpPr>
        <p:spPr/>
        <p:txBody>
          <a:bodyPr/>
          <a:lstStyle/>
          <a:p>
            <a:pPr rtl="0"/>
            <a:fld id="{32674CE4-FBD8-4481-AEFB-CA53E599A745}" type="slidenum">
              <a:rPr lang="en-GB" noProof="0" smtClean="0"/>
              <a:t>3</a:t>
            </a:fld>
            <a:endParaRPr lang="en-GB" noProof="0"/>
          </a:p>
        </p:txBody>
      </p:sp>
    </p:spTree>
    <p:extLst>
      <p:ext uri="{BB962C8B-B14F-4D97-AF65-F5344CB8AC3E}">
        <p14:creationId xmlns:p14="http://schemas.microsoft.com/office/powerpoint/2010/main" val="34695915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 Traditional Inner Smile Meditation Practice</a:t>
            </a:r>
            <a:endParaRPr lang="en-GB"/>
          </a:p>
          <a:p>
            <a:r>
              <a:rPr lang="en-US"/>
              <a:t>This is a variation of the traditional inner smile practice, which helps you direct the energy of a smile into any part of your body.</a:t>
            </a:r>
            <a:endParaRPr lang="en-GB"/>
          </a:p>
          <a:p>
            <a:r>
              <a:rPr lang="en-US" i="1"/>
              <a:t>You can either read through the instructions and meditate on your own or listen to Amy’s guided audio version of the inner smile meditation in you’ll practice internalizing the smile, then directing the essence of the inner smile to various organs.</a:t>
            </a:r>
            <a:endParaRPr lang="en-GB"/>
          </a:p>
          <a:p>
            <a:r>
              <a:rPr lang="en-US"/>
              <a:t>Audio Player</a:t>
            </a:r>
            <a:endParaRPr lang="en-GB"/>
          </a:p>
          <a:p>
            <a:r>
              <a:rPr lang="en-US"/>
              <a:t> </a:t>
            </a:r>
            <a:endParaRPr lang="en-GB"/>
          </a:p>
          <a:p>
            <a:r>
              <a:rPr lang="en-US"/>
              <a:t>Amy Pattee </a:t>
            </a:r>
            <a:r>
              <a:rPr lang="en-US" err="1"/>
              <a:t>Colvin</a:t>
            </a:r>
            <a:r>
              <a:rPr lang="en-US" b="1" err="1"/>
              <a:t>Inner</a:t>
            </a:r>
            <a:r>
              <a:rPr lang="en-US" b="1"/>
              <a:t> Smile Meditation</a:t>
            </a:r>
            <a:endParaRPr lang="en-GB"/>
          </a:p>
          <a:p>
            <a:r>
              <a:rPr lang="en-US">
                <a:hlinkClick r:id="rId3"/>
              </a:rPr>
              <a:t>Use Up/Down Arrow keys to increase or decrease volume.</a:t>
            </a:r>
            <a:endParaRPr lang="en-GB"/>
          </a:p>
          <a:p>
            <a:r>
              <a:rPr lang="en-US"/>
              <a:t> </a:t>
            </a:r>
            <a:endParaRPr lang="en-GB"/>
          </a:p>
          <a:p>
            <a:pPr algn="ctr"/>
            <a:r>
              <a:rPr lang="en-US"/>
              <a:t>0:00 / 8:27</a:t>
            </a:r>
            <a:endParaRPr lang="en-GB"/>
          </a:p>
          <a:p>
            <a:r>
              <a:rPr lang="en-US"/>
              <a:t> </a:t>
            </a:r>
            <a:endParaRPr lang="en-GB"/>
          </a:p>
          <a:p>
            <a:pPr marL="285750" indent="-285750">
              <a:buFont typeface="Arial"/>
              <a:buChar char="•"/>
            </a:pPr>
            <a:r>
              <a:rPr lang="en-US" b="1"/>
              <a:t>Inner Smile </a:t>
            </a:r>
            <a:r>
              <a:rPr lang="en-US" b="1" err="1"/>
              <a:t>Meditation</a:t>
            </a:r>
            <a:r>
              <a:rPr lang="en-US" err="1"/>
              <a:t>Amy</a:t>
            </a:r>
            <a:r>
              <a:rPr lang="en-US"/>
              <a:t> Pattee Colvin8:27</a:t>
            </a:r>
            <a:endParaRPr lang="en-GB"/>
          </a:p>
          <a:p>
            <a:r>
              <a:rPr lang="en-US"/>
              <a:t>1. Sit at the front edge of a chair with your feet flat on the floor. Close your eyes and feel connected to the earth through your feet. Your spine is straight yet relaxed, and your tailbone extends to the ground with the crown of your head reaching up into the sky.</a:t>
            </a:r>
            <a:endParaRPr lang="en-GB"/>
          </a:p>
          <a:p>
            <a:r>
              <a:rPr lang="en-US"/>
              <a:t>If it is helpful, stretch your neck side to side, or roll your shoulders before you get settled.</a:t>
            </a:r>
            <a:endParaRPr lang="en-GB"/>
          </a:p>
          <a:p>
            <a:r>
              <a:rPr lang="en-US"/>
              <a:t>Smile gently. Let your lips feel full and smooth as they spread to the side and lift just slightly. This smile requires nothing extreme; instead, it is just the kind of thing that relaxes your entire face and head.</a:t>
            </a:r>
            <a:endParaRPr lang="en-GB"/>
          </a:p>
          <a:p>
            <a:r>
              <a:rPr lang="en-US"/>
              <a:t>Breathe fully, deeply, and slowly. While wearing this smile, consciously relax other areas of the body that may be holding tension.</a:t>
            </a:r>
            <a:endParaRPr lang="en-GB"/>
          </a:p>
          <a:p>
            <a:r>
              <a:rPr lang="en-US"/>
              <a:t>2. Bring your attention to the space between your eyebrows. Visualize energy settling there like a warm shallow pool. Imagine settling into that pool, feeling comfortable and warm, slowly let your awareness sink deeper into the center of your head as if you are in a cozy and comfortable cave.</a:t>
            </a:r>
            <a:endParaRPr lang="en-GB"/>
          </a:p>
          <a:p>
            <a:r>
              <a:rPr lang="en-US"/>
              <a:t>Then, imagine a smiling face in front of you—it could be your face or that of a loved one. Don’t put too much effort into picking just the right face; you can choose another one the next time you practice this meditation.</a:t>
            </a:r>
            <a:endParaRPr lang="en-GB"/>
          </a:p>
          <a:p>
            <a:r>
              <a:rPr lang="en-US"/>
              <a:t>3. Draw the smile and the joyful energy it portrays into this space in the center of your head. Let your forehead relax. Let your face and body relax. Feel the warm and joyous essence from this smile begin to cascade through your entire body. If you’d like, visualize the smile surrounded by warm golden light. This light warms you on the inside as the smile moves through your body.</a:t>
            </a:r>
            <a:endParaRPr lang="en-GB"/>
          </a:p>
          <a:p>
            <a:r>
              <a:rPr lang="en-US"/>
              <a:t>4. Visualize this smiling, warm energy moving throughout your entire body. It comforts and heals your muscles, joints, and internal organs. Take your time. Visualize each organ being soothed by this smiling, warm energy.</a:t>
            </a:r>
            <a:endParaRPr lang="en-GB"/>
          </a:p>
          <a:p>
            <a:r>
              <a:rPr lang="en-US"/>
              <a:t>5. After you have spent time connecting with and smiling into your organs and muscles, notice the sensations in your body. Perhaps you feel energized, content, warm. Allow the smile to drift where it wants, or direct it to any place you’re feeling discomfort.</a:t>
            </a:r>
            <a:endParaRPr lang="en-GB"/>
          </a:p>
          <a:p>
            <a:r>
              <a:rPr lang="en-US"/>
              <a:t>6. Continue visualizing the warm and golden essence of that smile within your body. Bring your awareness back to any place you may have missed, or any place you’d like to linger, and let it flow over and through your organs and soft tissue. Imagine this warm, smiling energy spreading throughout your entire body.</a:t>
            </a:r>
            <a:endParaRPr lang="en-GB"/>
          </a:p>
          <a:p>
            <a:r>
              <a:rPr lang="en-US"/>
              <a:t>7. When you’re ready to bring the meditation to a close, anchor this feeling of peace and contentment into your body by placing your hands over your heart. Take several deep breaths and simply relax. Release any visualizations, or thoughts, and simply be, without thinking or doing.</a:t>
            </a:r>
            <a:endParaRPr lang="en-GB"/>
          </a:p>
          <a:p>
            <a:r>
              <a:rPr lang="en-US"/>
              <a:t>Maintain a balance between effort and relaxation. If you notice a sensation of stress or exertion, relax, take a few deep breaths, then return to the practice. If your mind wanders, know this is human and totally okay. Gently and kindly bring your awareness back to your breath, body, and smile.</a:t>
            </a:r>
            <a:endParaRPr lang="en-GB"/>
          </a:p>
          <a:p>
            <a:r>
              <a:rPr lang="en-US"/>
              <a:t>Take this smiling energy with you throughout your day. Observe your levels of internal awareness and calm as stress and anxiety ebb and flow during daily life.</a:t>
            </a:r>
            <a:endParaRPr lang="en-GB"/>
          </a:p>
          <a:p>
            <a:r>
              <a:rPr lang="en-US"/>
              <a:t>Inner smile meditation is a simple practice that you can use at any time. No matter where you are, if you find yourself sliding into a negative mindset or feel physical discomfort, imagine the smiling energy in front of you again and draw that energy into your body.</a:t>
            </a:r>
            <a:endParaRPr lang="en-GB"/>
          </a:p>
          <a:p>
            <a:r>
              <a:rPr lang="en-US" i="1"/>
              <a:t>Explore </a:t>
            </a:r>
            <a:r>
              <a:rPr lang="en-US" i="1">
                <a:hlinkClick r:id="rId4"/>
              </a:rPr>
              <a:t>more free guided Taoist meditations</a:t>
            </a:r>
            <a:r>
              <a:rPr lang="en-US" i="1"/>
              <a:t>.</a:t>
            </a:r>
            <a:endParaRPr lang="en-GB"/>
          </a:p>
          <a:p>
            <a:r>
              <a:rPr lang="en-US" b="1"/>
              <a:t>Related posts</a:t>
            </a:r>
            <a:endParaRPr lang="en-GB"/>
          </a:p>
          <a:p>
            <a:endParaRPr lang="en-US">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47</a:t>
            </a:fld>
            <a:endParaRPr lang="en-GB" noProof="0"/>
          </a:p>
        </p:txBody>
      </p:sp>
    </p:spTree>
    <p:extLst>
      <p:ext uri="{BB962C8B-B14F-4D97-AF65-F5344CB8AC3E}">
        <p14:creationId xmlns:p14="http://schemas.microsoft.com/office/powerpoint/2010/main" val="35155100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marL="171450" indent="-171450" rtl="0">
              <a:buFont typeface="Arial" panose="020B0604020202020204" pitchFamily="34" charset="0"/>
              <a:buChar char="•"/>
            </a:pPr>
            <a:endParaRPr lang="en-GB"/>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141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225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endParaRPr lang="en-GB" baseline="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956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57150"/>
            <a:endParaRPr lang="en-GB" dirty="0">
              <a:ea typeface="Calibri"/>
              <a:cs typeface="Calibri"/>
            </a:endParaRP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4</a:t>
            </a:fld>
            <a:endParaRPr lang="en-GB" noProof="0"/>
          </a:p>
        </p:txBody>
      </p:sp>
    </p:spTree>
    <p:extLst>
      <p:ext uri="{BB962C8B-B14F-4D97-AF65-F5344CB8AC3E}">
        <p14:creationId xmlns:p14="http://schemas.microsoft.com/office/powerpoint/2010/main" val="10341287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Wellness: "</a:t>
            </a:r>
            <a:r>
              <a:rPr lang="en-US" b="1" dirty="0"/>
              <a:t>Wellbeing</a:t>
            </a:r>
            <a:r>
              <a:rPr lang="en-US" dirty="0"/>
              <a:t> is not just the absence of disease or illness. It's a complex combination of a person's physical, mental, emotional and social health factors.</a:t>
            </a:r>
            <a:r>
              <a:rPr lang="en-US" dirty="0">
                <a:ea typeface="Calibri"/>
                <a:cs typeface="Calibri"/>
              </a:rPr>
              <a:t>"</a:t>
            </a:r>
          </a:p>
        </p:txBody>
      </p:sp>
      <p:sp>
        <p:nvSpPr>
          <p:cNvPr id="4" name="Slide Number Placeholder 3"/>
          <p:cNvSpPr>
            <a:spLocks noGrp="1"/>
          </p:cNvSpPr>
          <p:nvPr>
            <p:ph type="sldNum" sz="quarter" idx="5"/>
          </p:nvPr>
        </p:nvSpPr>
        <p:spPr/>
        <p:txBody>
          <a:bodyPr/>
          <a:lstStyle/>
          <a:p>
            <a:pPr rtl="0"/>
            <a:fld id="{32674CE4-FBD8-4481-AEFB-CA53E599A745}" type="slidenum">
              <a:rPr lang="en-GB" noProof="0" smtClean="0"/>
              <a:t>5</a:t>
            </a:fld>
            <a:endParaRPr lang="en-GB" noProof="0"/>
          </a:p>
        </p:txBody>
      </p:sp>
    </p:spTree>
    <p:extLst>
      <p:ext uri="{BB962C8B-B14F-4D97-AF65-F5344CB8AC3E}">
        <p14:creationId xmlns:p14="http://schemas.microsoft.com/office/powerpoint/2010/main" val="25749735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dirty="0">
                <a:cs typeface="Calibri"/>
              </a:rPr>
              <a:t>When we think about health we may jump to physical health but physical health is just one part of our wellness or health.  There are different theories of wellness but the above wellness wheel identifies  8 components to our wellbeing.  Let's consider these dimensions and long </a:t>
            </a:r>
            <a:r>
              <a:rPr lang="en-GB" dirty="0" err="1">
                <a:cs typeface="Calibri"/>
              </a:rPr>
              <a:t>covid</a:t>
            </a:r>
            <a:r>
              <a:rPr lang="en-GB" dirty="0">
                <a:cs typeface="Calibri"/>
              </a:rPr>
              <a:t>.  </a:t>
            </a:r>
          </a:p>
          <a:p>
            <a:pPr>
              <a:spcBef>
                <a:spcPct val="0"/>
              </a:spcBef>
            </a:pPr>
            <a:endParaRPr lang="en-GB" dirty="0">
              <a:cs typeface="Calibri"/>
            </a:endParaRPr>
          </a:p>
          <a:p>
            <a:pPr>
              <a:spcBef>
                <a:spcPct val="0"/>
              </a:spcBef>
            </a:pPr>
            <a:r>
              <a:rPr lang="en-GB" dirty="0">
                <a:cs typeface="Calibri"/>
              </a:rPr>
              <a:t>Physical health-  this will include your physical symptoms, including pain, fatigue and breathlessness.</a:t>
            </a:r>
          </a:p>
          <a:p>
            <a:pPr>
              <a:spcBef>
                <a:spcPct val="0"/>
              </a:spcBef>
            </a:pPr>
            <a:r>
              <a:rPr lang="en-GB" dirty="0">
                <a:cs typeface="Calibri"/>
              </a:rPr>
              <a:t>Occupational – the ability to engage in an activity </a:t>
            </a:r>
          </a:p>
          <a:p>
            <a:pPr>
              <a:spcBef>
                <a:spcPct val="0"/>
              </a:spcBef>
            </a:pPr>
            <a:r>
              <a:rPr lang="en-GB" dirty="0">
                <a:cs typeface="Calibri"/>
              </a:rPr>
              <a:t>Intellectual - </a:t>
            </a:r>
            <a:r>
              <a:rPr lang="en-GB" dirty="0" smtClean="0">
                <a:cs typeface="Calibri"/>
              </a:rPr>
              <a:t>Being able</a:t>
            </a:r>
            <a:r>
              <a:rPr lang="en-GB" baseline="0" dirty="0" smtClean="0">
                <a:cs typeface="Calibri"/>
              </a:rPr>
              <a:t> to use our minds and engage.</a:t>
            </a:r>
            <a:endParaRPr lang="en-GB" dirty="0">
              <a:cs typeface="Calibri"/>
            </a:endParaRPr>
          </a:p>
          <a:p>
            <a:pPr>
              <a:spcBef>
                <a:spcPct val="0"/>
              </a:spcBef>
            </a:pPr>
            <a:r>
              <a:rPr lang="en-GB" dirty="0">
                <a:cs typeface="Calibri"/>
              </a:rPr>
              <a:t>Environmental – where we live, our home and our wider environment can and does effect our health</a:t>
            </a:r>
          </a:p>
          <a:p>
            <a:pPr>
              <a:spcBef>
                <a:spcPct val="0"/>
              </a:spcBef>
            </a:pPr>
            <a:r>
              <a:rPr lang="en-GB" dirty="0">
                <a:cs typeface="Calibri"/>
              </a:rPr>
              <a:t>Financial – We all live life within financial constraints however illness can impact this further.  This can be due to a loss of job, reduction in pay (sick pay) or the cost of living crisis.</a:t>
            </a:r>
          </a:p>
          <a:p>
            <a:pPr>
              <a:spcBef>
                <a:spcPct val="0"/>
              </a:spcBef>
            </a:pPr>
            <a:r>
              <a:rPr lang="en-GB" dirty="0">
                <a:cs typeface="Calibri"/>
              </a:rPr>
              <a:t>Social – engaging and connecting with others.  A shared story or that feeling of not being alone.  </a:t>
            </a:r>
          </a:p>
          <a:p>
            <a:pPr>
              <a:spcBef>
                <a:spcPct val="0"/>
              </a:spcBef>
            </a:pPr>
            <a:r>
              <a:rPr lang="en-GB" dirty="0">
                <a:cs typeface="Calibri"/>
              </a:rPr>
              <a:t>Spiritual- </a:t>
            </a:r>
            <a:r>
              <a:rPr lang="en-GB" dirty="0" smtClean="0">
                <a:cs typeface="Calibri"/>
              </a:rPr>
              <a:t>we</a:t>
            </a:r>
            <a:r>
              <a:rPr lang="en-GB" baseline="0" dirty="0" smtClean="0">
                <a:cs typeface="Calibri"/>
              </a:rPr>
              <a:t> often jump to religion but being spiritual is about inner harmony/sense of self.  This can include our drivers and our beliefs.</a:t>
            </a:r>
            <a:endParaRPr lang="en-GB" dirty="0">
              <a:cs typeface="Calibri"/>
            </a:endParaRPr>
          </a:p>
          <a:p>
            <a:pPr>
              <a:spcBef>
                <a:spcPct val="0"/>
              </a:spcBef>
            </a:pPr>
            <a:r>
              <a:rPr lang="en-GB" dirty="0" smtClean="0">
                <a:cs typeface="Calibri"/>
              </a:rPr>
              <a:t>Emotional-  understanding</a:t>
            </a:r>
            <a:r>
              <a:rPr lang="en-GB" baseline="0" dirty="0" smtClean="0">
                <a:cs typeface="Calibri"/>
              </a:rPr>
              <a:t> and accepting our emotions and how we respond/manage when we experience distress. </a:t>
            </a:r>
            <a:endParaRPr lang="en-GB" dirty="0">
              <a:cs typeface="Calibri"/>
            </a:endParaRPr>
          </a:p>
        </p:txBody>
      </p:sp>
      <p:sp>
        <p:nvSpPr>
          <p:cNvPr id="4" name="Slide Number Placeholder 3"/>
          <p:cNvSpPr>
            <a:spLocks noGrp="1"/>
          </p:cNvSpPr>
          <p:nvPr>
            <p:ph type="sldNum" sz="quarter" idx="10"/>
          </p:nvPr>
        </p:nvSpPr>
        <p:spPr/>
        <p:txBody>
          <a:bodyPr rtlCol="0"/>
          <a:lstStyle/>
          <a:p>
            <a:pPr>
              <a:defRPr/>
            </a:pPr>
            <a:fld id="{CF2FD335-6D8E-486A-8F5F-DFC7325903FF}" type="slidenum">
              <a:rPr lang="en-GB" smtClean="0">
                <a:solidFill>
                  <a:prstClr val="black"/>
                </a:solidFill>
              </a:rPr>
              <a:pPr>
                <a:defRPr/>
              </a:pPr>
              <a:t>6</a:t>
            </a:fld>
            <a:endParaRPr lang="en-GB">
              <a:solidFill>
                <a:prstClr val="black"/>
              </a:solidFill>
            </a:endParaRPr>
          </a:p>
        </p:txBody>
      </p:sp>
    </p:spTree>
    <p:extLst>
      <p:ext uri="{BB962C8B-B14F-4D97-AF65-F5344CB8AC3E}">
        <p14:creationId xmlns:p14="http://schemas.microsoft.com/office/powerpoint/2010/main" val="3049754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dirty="0">
                <a:cs typeface="Calibri"/>
              </a:rPr>
              <a:t>Illness, loss of job, bereavement, changing relationship may disrupt our bucket.  You may not be able to  use the same coping strategies or feel that you  have lost your ability to cope with life stressors.  As a result stress builds and starts to effect your thinking, feelings, experiences and actions.  This is called stress. </a:t>
            </a:r>
          </a:p>
          <a:p>
            <a:pPr>
              <a:spcBef>
                <a:spcPct val="0"/>
              </a:spcBef>
            </a:pPr>
            <a:r>
              <a:rPr lang="en-GB" dirty="0">
                <a:cs typeface="Calibri"/>
              </a:rPr>
              <a:t> Stress becomes problematic when it starts to effect our daily lives.  </a:t>
            </a:r>
            <a:endParaRPr lang="en-GB" dirty="0">
              <a:ea typeface="Calibri"/>
              <a:cs typeface="Calibri"/>
            </a:endParaRPr>
          </a:p>
          <a:p>
            <a:pPr>
              <a:spcBef>
                <a:spcPct val="0"/>
              </a:spcBef>
            </a:pPr>
            <a:endParaRPr lang="en-GB" dirty="0">
              <a:cs typeface="Calibri"/>
            </a:endParaRPr>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434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62500" lnSpcReduction="20000"/>
          </a:bodyPr>
          <a:lstStyle/>
          <a:p>
            <a:pPr>
              <a:lnSpc>
                <a:spcPct val="107000"/>
              </a:lnSpc>
              <a:spcAft>
                <a:spcPts val="800"/>
              </a:spcAft>
            </a:pPr>
            <a:r>
              <a:rPr lang="en-GB" sz="1800" dirty="0" smtClean="0">
                <a:effectLst/>
                <a:latin typeface="Calibri" panose="020F0502020204030204" pitchFamily="34" charset="0"/>
                <a:ea typeface="Calibri" panose="020F0502020204030204" pitchFamily="34" charset="0"/>
                <a:cs typeface="Times New Roman" panose="02020603050405020304" pitchFamily="18" charset="0"/>
              </a:rPr>
              <a:t>If we imagine a lion was to enter</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the room, how would you feel? </a:t>
            </a:r>
          </a:p>
          <a:p>
            <a:pPr>
              <a:lnSpc>
                <a:spcPct val="107000"/>
              </a:lnSpc>
              <a:spcAft>
                <a:spcPts val="800"/>
              </a:spcAft>
            </a:pP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We would move from our current state of “rest and digest” into a “fight or flight” response.  This increases our breathing, we become more alert and improved chance at running to safety.  This is a normal and health reaction to a perceived threat.  Life has changed and </a:t>
            </a:r>
            <a:r>
              <a:rPr lang="en-GB" sz="1800" baseline="0" dirty="0" err="1" smtClean="0">
                <a:effectLst/>
                <a:latin typeface="Calibri" panose="020F0502020204030204" pitchFamily="34" charset="0"/>
                <a:ea typeface="Calibri" panose="020F0502020204030204" pitchFamily="34" charset="0"/>
                <a:cs typeface="Times New Roman" panose="02020603050405020304" pitchFamily="18" charset="0"/>
              </a:rPr>
              <a:t>tthreats</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are no longer lions but life events such as bereavement, loss of your job, illness etc. </a:t>
            </a:r>
          </a:p>
          <a:p>
            <a:pPr>
              <a:lnSpc>
                <a:spcPct val="107000"/>
              </a:lnSpc>
              <a:spcAft>
                <a:spcPts val="800"/>
              </a:spcAft>
            </a:pP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Research has suggested that Long </a:t>
            </a:r>
            <a:r>
              <a:rPr lang="en-GB" sz="1800" baseline="0" dirty="0" err="1" smtClean="0">
                <a:effectLst/>
                <a:latin typeface="Calibri" panose="020F0502020204030204" pitchFamily="34" charset="0"/>
                <a:ea typeface="Calibri" panose="020F0502020204030204" pitchFamily="34" charset="0"/>
                <a:cs typeface="Times New Roman" panose="02020603050405020304" pitchFamily="18" charset="0"/>
              </a:rPr>
              <a:t>Covid</a:t>
            </a:r>
            <a:r>
              <a:rPr lang="en-GB" sz="1800" baseline="0" dirty="0" smtClean="0">
                <a:effectLst/>
                <a:latin typeface="Calibri" panose="020F0502020204030204" pitchFamily="34" charset="0"/>
                <a:ea typeface="Calibri" panose="020F0502020204030204" pitchFamily="34" charset="0"/>
                <a:cs typeface="Times New Roman" panose="02020603050405020304" pitchFamily="18" charset="0"/>
              </a:rPr>
              <a:t> has causes your body to spend more time in this heightened state.  Recovery and rest only occurs when you are in “rest and digest”. This was discussed in more detail in session 2.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0198FFE1-59CE-48A8-AC71-0A82BEE2E587}" type="slidenum">
              <a:rPr lang="en-GB" smtClean="0"/>
              <a:pPr/>
              <a:t>8</a:t>
            </a:fld>
            <a:endParaRPr lang="en-GB"/>
          </a:p>
        </p:txBody>
      </p:sp>
    </p:spTree>
    <p:extLst>
      <p:ext uri="{BB962C8B-B14F-4D97-AF65-F5344CB8AC3E}">
        <p14:creationId xmlns:p14="http://schemas.microsoft.com/office/powerpoint/2010/main" val="39620592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rtlCol="0"/>
          <a:lstStyle/>
          <a:p>
            <a:pPr>
              <a:spcBef>
                <a:spcPct val="0"/>
              </a:spcBef>
            </a:pPr>
            <a:r>
              <a:rPr lang="en-GB" baseline="0" dirty="0"/>
              <a:t>How often do we stop and check-in with how we feel? </a:t>
            </a:r>
            <a:endParaRPr lang="en-GB" baseline="0" dirty="0" smtClean="0"/>
          </a:p>
          <a:p>
            <a:pPr>
              <a:spcBef>
                <a:spcPct val="0"/>
              </a:spcBef>
            </a:pPr>
            <a:endParaRPr lang="en-GB" baseline="0" dirty="0"/>
          </a:p>
          <a:p>
            <a:pPr>
              <a:spcBef>
                <a:spcPct val="0"/>
              </a:spcBef>
            </a:pPr>
            <a:r>
              <a:rPr lang="en-GB" baseline="0" dirty="0"/>
              <a:t>We are often busy or caught up in our daily lives, our relationships and our health that we don’t allow or give ourselves the time to stop.  </a:t>
            </a:r>
          </a:p>
          <a:p>
            <a:pPr>
              <a:spcBef>
                <a:spcPct val="0"/>
              </a:spcBef>
            </a:pPr>
            <a:r>
              <a:rPr lang="en-GB" baseline="0" dirty="0"/>
              <a:t>It is important to allow yourself the time to think about how you are feeling? </a:t>
            </a:r>
            <a:endParaRPr lang="en-GB" baseline="0" dirty="0" smtClean="0"/>
          </a:p>
          <a:p>
            <a:pPr>
              <a:spcBef>
                <a:spcPct val="0"/>
              </a:spcBef>
            </a:pPr>
            <a:endParaRPr lang="en-GB" baseline="0" dirty="0"/>
          </a:p>
          <a:p>
            <a:pPr>
              <a:spcBef>
                <a:spcPct val="0"/>
              </a:spcBef>
            </a:pPr>
            <a:r>
              <a:rPr lang="en-GB" baseline="0" dirty="0"/>
              <a:t>Sometimes that can be hard, may be you don’t really know or you cope by keeping on going.  However, when illness occurs often our physical health will no longer support this coping strategy.  It is then that stress starts to develop</a:t>
            </a:r>
            <a:r>
              <a:rPr lang="en-GB" baseline="0" dirty="0" smtClean="0"/>
              <a:t>.</a:t>
            </a:r>
          </a:p>
          <a:p>
            <a:pPr>
              <a:spcBef>
                <a:spcPct val="0"/>
              </a:spcBef>
            </a:pPr>
            <a:endParaRPr lang="en-GB" baseline="0" dirty="0"/>
          </a:p>
        </p:txBody>
      </p:sp>
      <p:sp>
        <p:nvSpPr>
          <p:cNvPr id="4" name="Slide Number Placeholder 3"/>
          <p:cNvSpPr>
            <a:spLocks noGrp="1"/>
          </p:cNvSpPr>
          <p:nvPr>
            <p:ph type="sldNum" sz="quarter" idx="10"/>
          </p:nvPr>
        </p:nvSpPr>
        <p:spPr/>
        <p:txBody>
          <a:bodyPr rtlCol="0"/>
          <a:lstStyle/>
          <a:p>
            <a:pPr marL="0" marR="0" lvl="0" indent="0" algn="r" defTabSz="457200" rtl="0" eaLnBrk="1" fontAlgn="auto" latinLnBrk="0" hangingPunct="1">
              <a:lnSpc>
                <a:spcPct val="100000"/>
              </a:lnSpc>
              <a:spcBef>
                <a:spcPts val="0"/>
              </a:spcBef>
              <a:spcAft>
                <a:spcPts val="0"/>
              </a:spcAft>
              <a:buClrTx/>
              <a:buSzTx/>
              <a:buFontTx/>
              <a:buNone/>
              <a:tabLst/>
              <a:defRPr/>
            </a:pPr>
            <a:fld id="{CF2FD335-6D8E-486A-8F5F-DFC7325903F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033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rtl="0"/>
            <a:fld id="{B4AAD351-6347-4318-B935-1E0F1B6A61D6}"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3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175396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5353054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96543315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84568131"/>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1609462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09005591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D2EB87B0-5071-4BC9-A19F-C3269318028C}"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6002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54B4CBB3-9133-42BF-BC20-6F6E1888C21F}"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481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9DE69F68-3DB1-4EAA-B9CD-9FE8531CEE5D}" type="datetimeFigureOut">
              <a:rPr lang="en-GB" smtClean="0"/>
              <a:pPr/>
              <a:t>04/01/2024</a:t>
            </a:fld>
            <a:endParaRPr lang="en-GB"/>
          </a:p>
        </p:txBody>
      </p:sp>
      <p:sp>
        <p:nvSpPr>
          <p:cNvPr id="17" name="Footer Placeholder 16"/>
          <p:cNvSpPr>
            <a:spLocks noGrp="1"/>
          </p:cNvSpPr>
          <p:nvPr>
            <p:ph type="ftr" sz="quarter" idx="11"/>
          </p:nvPr>
        </p:nvSpPr>
        <p:spPr>
          <a:xfrm>
            <a:off x="7213600" y="4205288"/>
            <a:ext cx="1727200" cy="457200"/>
          </a:xfrm>
        </p:spPr>
        <p:txBody>
          <a:bodyPr/>
          <a:lstStyle/>
          <a:p>
            <a:endParaRPr lang="en-GB"/>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78374835-F8C3-4F8A-B320-F222973543EC}" type="slidenum">
              <a:rPr lang="en-GB" smtClean="0"/>
              <a:pPr/>
              <a:t>‹#›</a:t>
            </a:fld>
            <a:endParaRPr lang="en-GB"/>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71F23539-3F81-4F1E-A9B7-5CE0C1986E23}"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12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9DE69F68-3DB1-4EAA-B9CD-9FE8531CEE5D}" type="datetimeFigureOut">
              <a:rPr lang="en-GB" smtClean="0"/>
              <a:pPr/>
              <a:t>04/01/2024</a:t>
            </a:fld>
            <a:endParaRPr lang="en-GB"/>
          </a:p>
        </p:txBody>
      </p:sp>
      <p:sp>
        <p:nvSpPr>
          <p:cNvPr id="27" name="Slide Number Placeholder 26"/>
          <p:cNvSpPr>
            <a:spLocks noGrp="1"/>
          </p:cNvSpPr>
          <p:nvPr>
            <p:ph type="sldNum" sz="quarter" idx="11"/>
          </p:nvPr>
        </p:nvSpPr>
        <p:spPr/>
        <p:txBody>
          <a:bodyPr rtlCol="0"/>
          <a:lstStyle/>
          <a:p>
            <a:fld id="{78374835-F8C3-4F8A-B320-F222973543EC}" type="slidenum">
              <a:rPr lang="en-GB" smtClean="0"/>
              <a:pPr/>
              <a:t>‹#›</a:t>
            </a:fld>
            <a:endParaRPr lang="en-GB"/>
          </a:p>
        </p:txBody>
      </p:sp>
      <p:sp>
        <p:nvSpPr>
          <p:cNvPr id="28" name="Footer Placeholder 27"/>
          <p:cNvSpPr>
            <a:spLocks noGrp="1"/>
          </p:cNvSpPr>
          <p:nvPr>
            <p:ph type="ftr" sz="quarter" idx="12"/>
          </p:nvPr>
        </p:nvSpPr>
        <p:spPr/>
        <p:txBody>
          <a:bodyPr rtlCol="0"/>
          <a:lstStyle/>
          <a:p>
            <a:endParaRPr lang="en-GB"/>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9DE69F68-3DB1-4EAA-B9CD-9FE8531CEE5D}" type="datetimeFigureOut">
              <a:rPr lang="en-GB" smtClean="0"/>
              <a:pPr/>
              <a:t>04/01/2024</a:t>
            </a:fld>
            <a:endParaRPr lang="en-GB"/>
          </a:p>
        </p:txBody>
      </p:sp>
      <p:sp>
        <p:nvSpPr>
          <p:cNvPr id="4" name="Footer Placeholder 3"/>
          <p:cNvSpPr>
            <a:spLocks noGrp="1"/>
          </p:cNvSpPr>
          <p:nvPr>
            <p:ph type="ftr" sz="quarter" idx="11"/>
          </p:nvPr>
        </p:nvSpPr>
        <p:spPr>
          <a:xfrm>
            <a:off x="7010400" y="612648"/>
            <a:ext cx="1767840" cy="457200"/>
          </a:xfrm>
        </p:spPr>
        <p:txBody>
          <a:bodyPr/>
          <a:lstStyle/>
          <a:p>
            <a:endParaRPr lang="en-GB"/>
          </a:p>
        </p:txBody>
      </p:sp>
      <p:sp>
        <p:nvSpPr>
          <p:cNvPr id="5" name="Slide Number Placeholder 4"/>
          <p:cNvSpPr>
            <a:spLocks noGrp="1"/>
          </p:cNvSpPr>
          <p:nvPr>
            <p:ph type="sldNum" sz="quarter" idx="12"/>
          </p:nvPr>
        </p:nvSpPr>
        <p:spPr>
          <a:xfrm>
            <a:off x="10899648" y="2272"/>
            <a:ext cx="1016000" cy="365760"/>
          </a:xfrm>
        </p:spPr>
        <p:txBody>
          <a:bodyPr/>
          <a:lstStyle/>
          <a:p>
            <a:fld id="{78374835-F8C3-4F8A-B320-F222973543EC}" type="slidenum">
              <a:rPr lang="en-GB" smtClean="0"/>
              <a:pPr/>
              <a:t>‹#›</a:t>
            </a:fld>
            <a:endParaRPr lang="en-GB"/>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DE69F68-3DB1-4EAA-B9CD-9FE8531CEE5D}" type="datetimeFigureOut">
              <a:rPr lang="en-GB" smtClean="0"/>
              <a:pPr/>
              <a:t>04/01/2024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8374835-F8C3-4F8A-B320-F222973543EC}" type="slidenum">
              <a:rPr lang="en-GB" smtClean="0"/>
              <a:pPr/>
              <a:t>‹#›</a:t>
            </a:fld>
            <a:endParaRPr lang="en-GB"/>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BAEE3D2-1364-62FB-3530-EE49D2C3DEF7}"/>
              </a:ext>
            </a:extLst>
          </p:cNvPr>
          <p:cNvSpPr>
            <a:spLocks noGrp="1"/>
          </p:cNvSpPr>
          <p:nvPr>
            <p:ph type="dt" sz="half" idx="10"/>
          </p:nvPr>
        </p:nvSpPr>
        <p:spPr/>
        <p:txBody>
          <a:bodyPr/>
          <a:lstStyle>
            <a:lvl1pPr>
              <a:defRPr/>
            </a:lvl1pPr>
          </a:lstStyle>
          <a:p>
            <a:pPr>
              <a:defRPr/>
            </a:pPr>
            <a:fld id="{7EBF6321-ED92-4898-BB2B-64DFEA85B453}" type="datetimeFigureOut">
              <a:rPr lang="en-US"/>
              <a:pPr>
                <a:defRPr/>
              </a:pPr>
              <a:t>1/4/2024</a:t>
            </a:fld>
            <a:endParaRPr lang="en-US"/>
          </a:p>
        </p:txBody>
      </p:sp>
      <p:sp>
        <p:nvSpPr>
          <p:cNvPr id="5" name="Footer Placeholder 4">
            <a:extLst>
              <a:ext uri="{FF2B5EF4-FFF2-40B4-BE49-F238E27FC236}">
                <a16:creationId xmlns:a16="http://schemas.microsoft.com/office/drawing/2014/main" xmlns="" id="{B07FC467-73E2-B387-1848-61EFD33A5A1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3E84D60A-6A3A-7584-3010-F659C9510085}"/>
              </a:ext>
            </a:extLst>
          </p:cNvPr>
          <p:cNvSpPr>
            <a:spLocks noGrp="1"/>
          </p:cNvSpPr>
          <p:nvPr>
            <p:ph type="sldNum" sz="quarter" idx="12"/>
          </p:nvPr>
        </p:nvSpPr>
        <p:spPr/>
        <p:txBody>
          <a:bodyPr/>
          <a:lstStyle>
            <a:lvl1pPr>
              <a:defRPr/>
            </a:lvl1pPr>
          </a:lstStyle>
          <a:p>
            <a:fld id="{A0FD1143-F65B-4596-87CF-DC50B796CEC1}" type="slidenum">
              <a:rPr lang="en-US" altLang="en-US"/>
              <a:pPr/>
              <a:t>‹#›</a:t>
            </a:fld>
            <a:endParaRPr lang="en-US" altLang="en-US"/>
          </a:p>
        </p:txBody>
      </p:sp>
    </p:spTree>
    <p:extLst>
      <p:ext uri="{BB962C8B-B14F-4D97-AF65-F5344CB8AC3E}">
        <p14:creationId xmlns:p14="http://schemas.microsoft.com/office/powerpoint/2010/main" val="1063798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691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E98E54A-AEF9-F3BB-E635-7309017449D2}"/>
              </a:ext>
            </a:extLst>
          </p:cNvPr>
          <p:cNvSpPr>
            <a:spLocks noGrp="1"/>
          </p:cNvSpPr>
          <p:nvPr>
            <p:ph type="dt" sz="half" idx="10"/>
          </p:nvPr>
        </p:nvSpPr>
        <p:spPr/>
        <p:txBody>
          <a:bodyPr/>
          <a:lstStyle>
            <a:lvl1pPr>
              <a:defRPr/>
            </a:lvl1pPr>
          </a:lstStyle>
          <a:p>
            <a:pPr>
              <a:defRPr/>
            </a:pPr>
            <a:fld id="{258652AD-E3CF-48F0-997C-5642A10B03BE}" type="datetimeFigureOut">
              <a:rPr lang="en-US"/>
              <a:pPr>
                <a:defRPr/>
              </a:pPr>
              <a:t>1/4/2024</a:t>
            </a:fld>
            <a:endParaRPr lang="en-US"/>
          </a:p>
        </p:txBody>
      </p:sp>
      <p:sp>
        <p:nvSpPr>
          <p:cNvPr id="5" name="Footer Placeholder 4">
            <a:extLst>
              <a:ext uri="{FF2B5EF4-FFF2-40B4-BE49-F238E27FC236}">
                <a16:creationId xmlns:a16="http://schemas.microsoft.com/office/drawing/2014/main" xmlns="" id="{89717182-7035-BF97-5F9C-8C2AF5D5695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19D86ABD-B2FE-5655-B559-E5D12CC5F88B}"/>
              </a:ext>
            </a:extLst>
          </p:cNvPr>
          <p:cNvSpPr>
            <a:spLocks noGrp="1"/>
          </p:cNvSpPr>
          <p:nvPr>
            <p:ph type="sldNum" sz="quarter" idx="12"/>
          </p:nvPr>
        </p:nvSpPr>
        <p:spPr/>
        <p:txBody>
          <a:bodyPr/>
          <a:lstStyle>
            <a:lvl1pPr>
              <a:defRPr/>
            </a:lvl1pPr>
          </a:lstStyle>
          <a:p>
            <a:fld id="{D00B0234-17C0-49A1-95EE-16B6D02B848A}" type="slidenum">
              <a:rPr lang="en-US" altLang="en-US"/>
              <a:pPr/>
              <a:t>‹#›</a:t>
            </a:fld>
            <a:endParaRPr lang="en-US" altLang="en-US"/>
          </a:p>
        </p:txBody>
      </p:sp>
    </p:spTree>
    <p:extLst>
      <p:ext uri="{BB962C8B-B14F-4D97-AF65-F5344CB8AC3E}">
        <p14:creationId xmlns:p14="http://schemas.microsoft.com/office/powerpoint/2010/main" val="31892630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14772E3-9BFF-97CD-F4FA-033C33AD969F}"/>
              </a:ext>
            </a:extLst>
          </p:cNvPr>
          <p:cNvSpPr>
            <a:spLocks noGrp="1"/>
          </p:cNvSpPr>
          <p:nvPr>
            <p:ph type="dt" sz="half" idx="10"/>
          </p:nvPr>
        </p:nvSpPr>
        <p:spPr/>
        <p:txBody>
          <a:bodyPr/>
          <a:lstStyle>
            <a:lvl1pPr>
              <a:defRPr/>
            </a:lvl1pPr>
          </a:lstStyle>
          <a:p>
            <a:pPr>
              <a:defRPr/>
            </a:pPr>
            <a:fld id="{3BF19610-9663-4326-BC61-7EB416F1CC36}" type="datetimeFigureOut">
              <a:rPr lang="en-US"/>
              <a:pPr>
                <a:defRPr/>
              </a:pPr>
              <a:t>1/4/2024</a:t>
            </a:fld>
            <a:endParaRPr lang="en-US"/>
          </a:p>
        </p:txBody>
      </p:sp>
      <p:sp>
        <p:nvSpPr>
          <p:cNvPr id="5" name="Footer Placeholder 4">
            <a:extLst>
              <a:ext uri="{FF2B5EF4-FFF2-40B4-BE49-F238E27FC236}">
                <a16:creationId xmlns:a16="http://schemas.microsoft.com/office/drawing/2014/main" xmlns="" id="{CB97F737-033E-4951-8E40-CB5F6AC793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DE4CD6B-C8D7-C39A-A67E-146FE24EEFCF}"/>
              </a:ext>
            </a:extLst>
          </p:cNvPr>
          <p:cNvSpPr>
            <a:spLocks noGrp="1"/>
          </p:cNvSpPr>
          <p:nvPr>
            <p:ph type="sldNum" sz="quarter" idx="12"/>
          </p:nvPr>
        </p:nvSpPr>
        <p:spPr/>
        <p:txBody>
          <a:bodyPr/>
          <a:lstStyle>
            <a:lvl1pPr>
              <a:defRPr/>
            </a:lvl1pPr>
          </a:lstStyle>
          <a:p>
            <a:fld id="{31E4CAAD-F040-4D67-9389-B923B5F980D8}" type="slidenum">
              <a:rPr lang="en-US" altLang="en-US"/>
              <a:pPr/>
              <a:t>‹#›</a:t>
            </a:fld>
            <a:endParaRPr lang="en-US" altLang="en-US"/>
          </a:p>
        </p:txBody>
      </p:sp>
    </p:spTree>
    <p:extLst>
      <p:ext uri="{BB962C8B-B14F-4D97-AF65-F5344CB8AC3E}">
        <p14:creationId xmlns:p14="http://schemas.microsoft.com/office/powerpoint/2010/main" val="31942924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3E693F3B-331B-8A25-0CAD-1648A9817D50}"/>
              </a:ext>
            </a:extLst>
          </p:cNvPr>
          <p:cNvSpPr>
            <a:spLocks noGrp="1"/>
          </p:cNvSpPr>
          <p:nvPr>
            <p:ph type="dt" sz="half" idx="10"/>
          </p:nvPr>
        </p:nvSpPr>
        <p:spPr/>
        <p:txBody>
          <a:bodyPr/>
          <a:lstStyle>
            <a:lvl1pPr>
              <a:defRPr/>
            </a:lvl1pPr>
          </a:lstStyle>
          <a:p>
            <a:pPr>
              <a:defRPr/>
            </a:pPr>
            <a:fld id="{76F89FEB-3C76-4FD5-96EB-03F627082B36}" type="datetimeFigureOut">
              <a:rPr lang="en-US"/>
              <a:pPr>
                <a:defRPr/>
              </a:pPr>
              <a:t>1/4/2024</a:t>
            </a:fld>
            <a:endParaRPr lang="en-US"/>
          </a:p>
        </p:txBody>
      </p:sp>
      <p:sp>
        <p:nvSpPr>
          <p:cNvPr id="6" name="Footer Placeholder 4">
            <a:extLst>
              <a:ext uri="{FF2B5EF4-FFF2-40B4-BE49-F238E27FC236}">
                <a16:creationId xmlns:a16="http://schemas.microsoft.com/office/drawing/2014/main" xmlns="" id="{E10FC6A1-97FA-B932-FFC6-1A2ADD4AD2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CC1EAE6F-0114-51E5-4F99-9077F2D1C889}"/>
              </a:ext>
            </a:extLst>
          </p:cNvPr>
          <p:cNvSpPr>
            <a:spLocks noGrp="1"/>
          </p:cNvSpPr>
          <p:nvPr>
            <p:ph type="sldNum" sz="quarter" idx="12"/>
          </p:nvPr>
        </p:nvSpPr>
        <p:spPr/>
        <p:txBody>
          <a:bodyPr/>
          <a:lstStyle>
            <a:lvl1pPr>
              <a:defRPr/>
            </a:lvl1pPr>
          </a:lstStyle>
          <a:p>
            <a:fld id="{355C35CC-37BA-411E-A3EF-24FF6E3C9533}" type="slidenum">
              <a:rPr lang="en-US" altLang="en-US"/>
              <a:pPr/>
              <a:t>‹#›</a:t>
            </a:fld>
            <a:endParaRPr lang="en-US" altLang="en-US"/>
          </a:p>
        </p:txBody>
      </p:sp>
    </p:spTree>
    <p:extLst>
      <p:ext uri="{BB962C8B-B14F-4D97-AF65-F5344CB8AC3E}">
        <p14:creationId xmlns:p14="http://schemas.microsoft.com/office/powerpoint/2010/main" val="137783998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C830A16E-0A91-DF8E-1CAA-B45197F99F8E}"/>
              </a:ext>
            </a:extLst>
          </p:cNvPr>
          <p:cNvSpPr>
            <a:spLocks noGrp="1"/>
          </p:cNvSpPr>
          <p:nvPr>
            <p:ph type="dt" sz="half" idx="10"/>
          </p:nvPr>
        </p:nvSpPr>
        <p:spPr/>
        <p:txBody>
          <a:bodyPr/>
          <a:lstStyle>
            <a:lvl1pPr>
              <a:defRPr/>
            </a:lvl1pPr>
          </a:lstStyle>
          <a:p>
            <a:pPr>
              <a:defRPr/>
            </a:pPr>
            <a:fld id="{7F0A0FA0-39A8-40C5-8C16-D41CC3951580}" type="datetimeFigureOut">
              <a:rPr lang="en-US"/>
              <a:pPr>
                <a:defRPr/>
              </a:pPr>
              <a:t>1/4/2024</a:t>
            </a:fld>
            <a:endParaRPr lang="en-US"/>
          </a:p>
        </p:txBody>
      </p:sp>
      <p:sp>
        <p:nvSpPr>
          <p:cNvPr id="8" name="Footer Placeholder 4">
            <a:extLst>
              <a:ext uri="{FF2B5EF4-FFF2-40B4-BE49-F238E27FC236}">
                <a16:creationId xmlns:a16="http://schemas.microsoft.com/office/drawing/2014/main" xmlns="" id="{6C6D6CDD-799D-6729-4913-B4D6ECD1F51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EC883844-0FEE-F2F5-D1BF-695D30FAD1E9}"/>
              </a:ext>
            </a:extLst>
          </p:cNvPr>
          <p:cNvSpPr>
            <a:spLocks noGrp="1"/>
          </p:cNvSpPr>
          <p:nvPr>
            <p:ph type="sldNum" sz="quarter" idx="12"/>
          </p:nvPr>
        </p:nvSpPr>
        <p:spPr/>
        <p:txBody>
          <a:bodyPr/>
          <a:lstStyle>
            <a:lvl1pPr>
              <a:defRPr/>
            </a:lvl1pPr>
          </a:lstStyle>
          <a:p>
            <a:fld id="{E66BC992-BB2C-4090-B241-701DF18BB530}" type="slidenum">
              <a:rPr lang="en-US" altLang="en-US"/>
              <a:pPr/>
              <a:t>‹#›</a:t>
            </a:fld>
            <a:endParaRPr lang="en-US" altLang="en-US"/>
          </a:p>
        </p:txBody>
      </p:sp>
    </p:spTree>
    <p:extLst>
      <p:ext uri="{BB962C8B-B14F-4D97-AF65-F5344CB8AC3E}">
        <p14:creationId xmlns:p14="http://schemas.microsoft.com/office/powerpoint/2010/main" val="24885451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613F2B65-5053-91A0-24BD-79111CE62E35}"/>
              </a:ext>
            </a:extLst>
          </p:cNvPr>
          <p:cNvSpPr>
            <a:spLocks noGrp="1"/>
          </p:cNvSpPr>
          <p:nvPr>
            <p:ph type="dt" sz="half" idx="10"/>
          </p:nvPr>
        </p:nvSpPr>
        <p:spPr/>
        <p:txBody>
          <a:bodyPr/>
          <a:lstStyle>
            <a:lvl1pPr>
              <a:defRPr/>
            </a:lvl1pPr>
          </a:lstStyle>
          <a:p>
            <a:pPr>
              <a:defRPr/>
            </a:pPr>
            <a:fld id="{22C77F9A-E92B-4662-893D-0C9109FC1E98}" type="datetimeFigureOut">
              <a:rPr lang="en-US"/>
              <a:pPr>
                <a:defRPr/>
              </a:pPr>
              <a:t>1/4/2024</a:t>
            </a:fld>
            <a:endParaRPr lang="en-US"/>
          </a:p>
        </p:txBody>
      </p:sp>
      <p:sp>
        <p:nvSpPr>
          <p:cNvPr id="4" name="Footer Placeholder 4">
            <a:extLst>
              <a:ext uri="{FF2B5EF4-FFF2-40B4-BE49-F238E27FC236}">
                <a16:creationId xmlns:a16="http://schemas.microsoft.com/office/drawing/2014/main" xmlns="" id="{58009021-6BF1-5CF1-6BAE-191F1C21612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C3F1F598-395C-855A-47A0-B20BE95BF08F}"/>
              </a:ext>
            </a:extLst>
          </p:cNvPr>
          <p:cNvSpPr>
            <a:spLocks noGrp="1"/>
          </p:cNvSpPr>
          <p:nvPr>
            <p:ph type="sldNum" sz="quarter" idx="12"/>
          </p:nvPr>
        </p:nvSpPr>
        <p:spPr/>
        <p:txBody>
          <a:bodyPr/>
          <a:lstStyle>
            <a:lvl1pPr>
              <a:defRPr/>
            </a:lvl1pPr>
          </a:lstStyle>
          <a:p>
            <a:fld id="{B7E5A8F1-2BCC-4749-93E6-6BCC2D314F08}" type="slidenum">
              <a:rPr lang="en-US" altLang="en-US"/>
              <a:pPr/>
              <a:t>‹#›</a:t>
            </a:fld>
            <a:endParaRPr lang="en-US" altLang="en-US"/>
          </a:p>
        </p:txBody>
      </p:sp>
    </p:spTree>
    <p:extLst>
      <p:ext uri="{BB962C8B-B14F-4D97-AF65-F5344CB8AC3E}">
        <p14:creationId xmlns:p14="http://schemas.microsoft.com/office/powerpoint/2010/main" val="24237816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0D0E2EA8-9E7C-341A-8D86-DB57D2CB747A}"/>
              </a:ext>
            </a:extLst>
          </p:cNvPr>
          <p:cNvSpPr>
            <a:spLocks noGrp="1"/>
          </p:cNvSpPr>
          <p:nvPr>
            <p:ph type="dt" sz="half" idx="10"/>
          </p:nvPr>
        </p:nvSpPr>
        <p:spPr/>
        <p:txBody>
          <a:bodyPr/>
          <a:lstStyle>
            <a:lvl1pPr>
              <a:defRPr/>
            </a:lvl1pPr>
          </a:lstStyle>
          <a:p>
            <a:pPr>
              <a:defRPr/>
            </a:pPr>
            <a:fld id="{3663D8BF-7A97-4ABB-93AC-AC9AF95BA46B}" type="datetimeFigureOut">
              <a:rPr lang="en-US"/>
              <a:pPr>
                <a:defRPr/>
              </a:pPr>
              <a:t>1/4/2024</a:t>
            </a:fld>
            <a:endParaRPr lang="en-US"/>
          </a:p>
        </p:txBody>
      </p:sp>
      <p:sp>
        <p:nvSpPr>
          <p:cNvPr id="3" name="Footer Placeholder 4">
            <a:extLst>
              <a:ext uri="{FF2B5EF4-FFF2-40B4-BE49-F238E27FC236}">
                <a16:creationId xmlns:a16="http://schemas.microsoft.com/office/drawing/2014/main" xmlns="" id="{8AE3856B-FB9C-5C8B-E2AF-A8AE191019F7}"/>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F0805FFB-069C-FCD6-B39B-86E226EE8C7B}"/>
              </a:ext>
            </a:extLst>
          </p:cNvPr>
          <p:cNvSpPr>
            <a:spLocks noGrp="1"/>
          </p:cNvSpPr>
          <p:nvPr>
            <p:ph type="sldNum" sz="quarter" idx="12"/>
          </p:nvPr>
        </p:nvSpPr>
        <p:spPr/>
        <p:txBody>
          <a:bodyPr/>
          <a:lstStyle>
            <a:lvl1pPr>
              <a:defRPr/>
            </a:lvl1pPr>
          </a:lstStyle>
          <a:p>
            <a:fld id="{FDC4CDF5-9BE7-4DEB-BD59-2E172B35E877}" type="slidenum">
              <a:rPr lang="en-US" altLang="en-US"/>
              <a:pPr/>
              <a:t>‹#›</a:t>
            </a:fld>
            <a:endParaRPr lang="en-US" altLang="en-US"/>
          </a:p>
        </p:txBody>
      </p:sp>
    </p:spTree>
    <p:extLst>
      <p:ext uri="{BB962C8B-B14F-4D97-AF65-F5344CB8AC3E}">
        <p14:creationId xmlns:p14="http://schemas.microsoft.com/office/powerpoint/2010/main" val="3799890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D77C581-409C-9E83-E4D7-2D0D720AF552}"/>
              </a:ext>
            </a:extLst>
          </p:cNvPr>
          <p:cNvSpPr>
            <a:spLocks noGrp="1"/>
          </p:cNvSpPr>
          <p:nvPr>
            <p:ph type="dt" sz="half" idx="10"/>
          </p:nvPr>
        </p:nvSpPr>
        <p:spPr/>
        <p:txBody>
          <a:bodyPr/>
          <a:lstStyle>
            <a:lvl1pPr>
              <a:defRPr/>
            </a:lvl1pPr>
          </a:lstStyle>
          <a:p>
            <a:pPr>
              <a:defRPr/>
            </a:pPr>
            <a:fld id="{E83F9445-8891-441B-8B51-A03C5F348E82}" type="datetimeFigureOut">
              <a:rPr lang="en-US"/>
              <a:pPr>
                <a:defRPr/>
              </a:pPr>
              <a:t>1/4/2024</a:t>
            </a:fld>
            <a:endParaRPr lang="en-US"/>
          </a:p>
        </p:txBody>
      </p:sp>
      <p:sp>
        <p:nvSpPr>
          <p:cNvPr id="6" name="Footer Placeholder 4">
            <a:extLst>
              <a:ext uri="{FF2B5EF4-FFF2-40B4-BE49-F238E27FC236}">
                <a16:creationId xmlns:a16="http://schemas.microsoft.com/office/drawing/2014/main" xmlns="" id="{D96460C7-60E9-B43C-8A4B-C90D30C476E3}"/>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17A2E621-58BC-1CAA-7152-A78A285ABBAD}"/>
              </a:ext>
            </a:extLst>
          </p:cNvPr>
          <p:cNvSpPr>
            <a:spLocks noGrp="1"/>
          </p:cNvSpPr>
          <p:nvPr>
            <p:ph type="sldNum" sz="quarter" idx="12"/>
          </p:nvPr>
        </p:nvSpPr>
        <p:spPr/>
        <p:txBody>
          <a:bodyPr/>
          <a:lstStyle>
            <a:lvl1pPr>
              <a:defRPr/>
            </a:lvl1pPr>
          </a:lstStyle>
          <a:p>
            <a:fld id="{876CF327-5E58-4D1F-8409-FE73600DA47E}" type="slidenum">
              <a:rPr lang="en-US" altLang="en-US"/>
              <a:pPr/>
              <a:t>‹#›</a:t>
            </a:fld>
            <a:endParaRPr lang="en-US" altLang="en-US"/>
          </a:p>
        </p:txBody>
      </p:sp>
    </p:spTree>
    <p:extLst>
      <p:ext uri="{BB962C8B-B14F-4D97-AF65-F5344CB8AC3E}">
        <p14:creationId xmlns:p14="http://schemas.microsoft.com/office/powerpoint/2010/main" val="37220343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xmlns="" id="{91395116-2854-A878-D160-0CA69E893331}"/>
              </a:ext>
            </a:extLst>
          </p:cNvPr>
          <p:cNvSpPr>
            <a:spLocks noGrp="1"/>
          </p:cNvSpPr>
          <p:nvPr>
            <p:ph type="dt" sz="half" idx="10"/>
          </p:nvPr>
        </p:nvSpPr>
        <p:spPr/>
        <p:txBody>
          <a:bodyPr/>
          <a:lstStyle>
            <a:lvl1pPr>
              <a:defRPr/>
            </a:lvl1pPr>
          </a:lstStyle>
          <a:p>
            <a:pPr>
              <a:defRPr/>
            </a:pPr>
            <a:fld id="{383203AE-B099-4517-A587-98D58602D195}" type="datetimeFigureOut">
              <a:rPr lang="en-US"/>
              <a:pPr>
                <a:defRPr/>
              </a:pPr>
              <a:t>1/4/2024</a:t>
            </a:fld>
            <a:endParaRPr lang="en-US"/>
          </a:p>
        </p:txBody>
      </p:sp>
      <p:sp>
        <p:nvSpPr>
          <p:cNvPr id="6" name="Footer Placeholder 4">
            <a:extLst>
              <a:ext uri="{FF2B5EF4-FFF2-40B4-BE49-F238E27FC236}">
                <a16:creationId xmlns:a16="http://schemas.microsoft.com/office/drawing/2014/main" xmlns="" id="{16D99E6F-A38D-653B-0A1F-BA83C548107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6EF44725-55B0-0100-1DA8-0DCE1E3FD398}"/>
              </a:ext>
            </a:extLst>
          </p:cNvPr>
          <p:cNvSpPr>
            <a:spLocks noGrp="1"/>
          </p:cNvSpPr>
          <p:nvPr>
            <p:ph type="sldNum" sz="quarter" idx="12"/>
          </p:nvPr>
        </p:nvSpPr>
        <p:spPr/>
        <p:txBody>
          <a:bodyPr/>
          <a:lstStyle>
            <a:lvl1pPr>
              <a:defRPr/>
            </a:lvl1pPr>
          </a:lstStyle>
          <a:p>
            <a:fld id="{6E355D6F-E012-43CD-85C8-DB085EB91DF9}" type="slidenum">
              <a:rPr lang="en-US" altLang="en-US"/>
              <a:pPr/>
              <a:t>‹#›</a:t>
            </a:fld>
            <a:endParaRPr lang="en-US" altLang="en-US"/>
          </a:p>
        </p:txBody>
      </p:sp>
    </p:spTree>
    <p:extLst>
      <p:ext uri="{BB962C8B-B14F-4D97-AF65-F5344CB8AC3E}">
        <p14:creationId xmlns:p14="http://schemas.microsoft.com/office/powerpoint/2010/main" val="2832581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11CA80-5227-A814-C515-80E7B60A8C2E}"/>
              </a:ext>
            </a:extLst>
          </p:cNvPr>
          <p:cNvSpPr>
            <a:spLocks noGrp="1"/>
          </p:cNvSpPr>
          <p:nvPr>
            <p:ph type="dt" sz="half" idx="10"/>
          </p:nvPr>
        </p:nvSpPr>
        <p:spPr/>
        <p:txBody>
          <a:bodyPr/>
          <a:lstStyle>
            <a:lvl1pPr>
              <a:defRPr/>
            </a:lvl1pPr>
          </a:lstStyle>
          <a:p>
            <a:pPr>
              <a:defRPr/>
            </a:pPr>
            <a:fld id="{5B3AA2D6-CBC2-46B4-9002-6394AF981705}" type="datetimeFigureOut">
              <a:rPr lang="en-US"/>
              <a:pPr>
                <a:defRPr/>
              </a:pPr>
              <a:t>1/4/2024</a:t>
            </a:fld>
            <a:endParaRPr lang="en-US"/>
          </a:p>
        </p:txBody>
      </p:sp>
      <p:sp>
        <p:nvSpPr>
          <p:cNvPr id="5" name="Footer Placeholder 4">
            <a:extLst>
              <a:ext uri="{FF2B5EF4-FFF2-40B4-BE49-F238E27FC236}">
                <a16:creationId xmlns:a16="http://schemas.microsoft.com/office/drawing/2014/main" xmlns="" id="{3D38136C-93EA-D2F7-A6B9-E1C71B912D5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7C2E320E-9077-D2AC-730C-C585AF3B1A72}"/>
              </a:ext>
            </a:extLst>
          </p:cNvPr>
          <p:cNvSpPr>
            <a:spLocks noGrp="1"/>
          </p:cNvSpPr>
          <p:nvPr>
            <p:ph type="sldNum" sz="quarter" idx="12"/>
          </p:nvPr>
        </p:nvSpPr>
        <p:spPr/>
        <p:txBody>
          <a:bodyPr/>
          <a:lstStyle>
            <a:lvl1pPr>
              <a:defRPr/>
            </a:lvl1pPr>
          </a:lstStyle>
          <a:p>
            <a:fld id="{DF326281-D978-4874-9AA5-6D9418544AE9}" type="slidenum">
              <a:rPr lang="en-US" altLang="en-US"/>
              <a:pPr/>
              <a:t>‹#›</a:t>
            </a:fld>
            <a:endParaRPr lang="en-US" altLang="en-US"/>
          </a:p>
        </p:txBody>
      </p:sp>
    </p:spTree>
    <p:extLst>
      <p:ext uri="{BB962C8B-B14F-4D97-AF65-F5344CB8AC3E}">
        <p14:creationId xmlns:p14="http://schemas.microsoft.com/office/powerpoint/2010/main" val="2936765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DA191-63C2-5662-5197-312B161412AD}"/>
              </a:ext>
            </a:extLst>
          </p:cNvPr>
          <p:cNvSpPr>
            <a:spLocks noGrp="1"/>
          </p:cNvSpPr>
          <p:nvPr>
            <p:ph type="dt" sz="half" idx="10"/>
          </p:nvPr>
        </p:nvSpPr>
        <p:spPr/>
        <p:txBody>
          <a:bodyPr/>
          <a:lstStyle>
            <a:lvl1pPr>
              <a:defRPr/>
            </a:lvl1pPr>
          </a:lstStyle>
          <a:p>
            <a:pPr>
              <a:defRPr/>
            </a:pPr>
            <a:fld id="{8F0500B5-EE2A-4553-B360-BBBF720EE2E7}" type="datetimeFigureOut">
              <a:rPr lang="en-US"/>
              <a:pPr>
                <a:defRPr/>
              </a:pPr>
              <a:t>1/4/2024</a:t>
            </a:fld>
            <a:endParaRPr lang="en-US"/>
          </a:p>
        </p:txBody>
      </p:sp>
      <p:sp>
        <p:nvSpPr>
          <p:cNvPr id="5" name="Footer Placeholder 4">
            <a:extLst>
              <a:ext uri="{FF2B5EF4-FFF2-40B4-BE49-F238E27FC236}">
                <a16:creationId xmlns:a16="http://schemas.microsoft.com/office/drawing/2014/main" xmlns="" id="{B40506CE-568D-9B2D-DC74-EE5E6BB31E6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B7817BF8-E05F-F445-01BD-A289A3C915C3}"/>
              </a:ext>
            </a:extLst>
          </p:cNvPr>
          <p:cNvSpPr>
            <a:spLocks noGrp="1"/>
          </p:cNvSpPr>
          <p:nvPr>
            <p:ph type="sldNum" sz="quarter" idx="12"/>
          </p:nvPr>
        </p:nvSpPr>
        <p:spPr/>
        <p:txBody>
          <a:bodyPr/>
          <a:lstStyle>
            <a:lvl1pPr>
              <a:defRPr/>
            </a:lvl1pPr>
          </a:lstStyle>
          <a:p>
            <a:fld id="{AB88DF74-8FA6-49D1-A652-69B6727F3216}" type="slidenum">
              <a:rPr lang="en-US" altLang="en-US"/>
              <a:pPr/>
              <a:t>‹#›</a:t>
            </a:fld>
            <a:endParaRPr lang="en-US" altLang="en-US"/>
          </a:p>
        </p:txBody>
      </p:sp>
    </p:spTree>
    <p:extLst>
      <p:ext uri="{BB962C8B-B14F-4D97-AF65-F5344CB8AC3E}">
        <p14:creationId xmlns:p14="http://schemas.microsoft.com/office/powerpoint/2010/main" val="4100653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rtl="0"/>
            <a:fld id="{E9A1BF5D-7537-4BA8-9976-6302714DE26C}"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23099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41204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406886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910481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10463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38854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957888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188410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9268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7620473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35865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rtl="0"/>
            <a:fld id="{8F8E4797-21F6-4D41-B035-97FEABB63BCE}" type="datetime1">
              <a:rPr lang="en-GB" noProof="0" smtClean="0"/>
              <a:t>04/01/2024</a:t>
            </a:fld>
            <a:endParaRPr lang="en-GB" noProof="0"/>
          </a:p>
        </p:txBody>
      </p:sp>
      <p:sp>
        <p:nvSpPr>
          <p:cNvPr id="8" name="Footer Placeholder 7"/>
          <p:cNvSpPr>
            <a:spLocks noGrp="1"/>
          </p:cNvSpPr>
          <p:nvPr>
            <p:ph type="ftr" sz="quarter" idx="11"/>
          </p:nvPr>
        </p:nvSpPr>
        <p:spPr/>
        <p:txBody>
          <a:bodyPr/>
          <a:lstStyle/>
          <a:p>
            <a:pPr rtl="0"/>
            <a:r>
              <a:rPr lang="en-GB" noProof="0"/>
              <a:t>Add a footer</a:t>
            </a:r>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037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382635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A2A657E3-56BC-4911-AFC4-FAE4A56FA174}" type="datetimeFigureOut">
              <a:rPr lang="en-US"/>
              <a:pPr>
                <a:defRPr/>
              </a:pPr>
              <a:t>1/4/2024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BCB7B62-6D2A-4793-8A58-4468EC74B67C}" type="slidenum">
              <a:rPr lang="en-US"/>
              <a:pPr>
                <a:defRPr/>
              </a:pPr>
              <a:t>‹#›</a:t>
            </a:fld>
            <a:endParaRPr lang="en-US"/>
          </a:p>
        </p:txBody>
      </p:sp>
    </p:spTree>
    <p:extLst>
      <p:ext uri="{BB962C8B-B14F-4D97-AF65-F5344CB8AC3E}">
        <p14:creationId xmlns:p14="http://schemas.microsoft.com/office/powerpoint/2010/main" val="4166821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p:nvPr>
        </p:nvSpPr>
        <p:spPr>
          <a:xfrm>
            <a:off x="4056600" y="536575"/>
            <a:ext cx="4078800" cy="1453003"/>
          </a:xfrm>
        </p:spPr>
        <p:txBody>
          <a:bodyPr/>
          <a:lstStyle>
            <a:lvl1pPr algn="ctr">
              <a:defRPr/>
            </a:lvl1pPr>
          </a:lstStyle>
          <a:p>
            <a:r>
              <a:rPr lang="en-US"/>
              <a:t>Click to edit Master title style</a:t>
            </a:r>
          </a:p>
        </p:txBody>
      </p:sp>
      <p:sp>
        <p:nvSpPr>
          <p:cNvPr id="95" name="Text Placeholder 94">
            <a:extLst>
              <a:ext uri="{FF2B5EF4-FFF2-40B4-BE49-F238E27FC236}">
                <a16:creationId xmlns:a16="http://schemas.microsoft.com/office/drawing/2014/main" xmlns="" id="{376C93AE-577A-4E39-B37B-F54DD619E8E9}"/>
              </a:ext>
            </a:extLst>
          </p:cNvPr>
          <p:cNvSpPr>
            <a:spLocks noGrp="1"/>
          </p:cNvSpPr>
          <p:nvPr>
            <p:ph type="body" sz="quarter" idx="13" hasCustomPrompt="1"/>
          </p:nvPr>
        </p:nvSpPr>
        <p:spPr>
          <a:xfrm>
            <a:off x="3686175" y="2876552"/>
            <a:ext cx="4819651" cy="2875321"/>
          </a:xfrm>
        </p:spPr>
        <p:txBody>
          <a:bodyPr>
            <a:normAutofit/>
          </a:bodyPr>
          <a:lstStyle>
            <a:lvl1pPr marL="0" indent="0" algn="ctr">
              <a:buNone/>
              <a:defRPr sz="1200" baseline="0"/>
            </a:lvl1pPr>
            <a:lvl2pPr marL="270000" indent="0" algn="ctr">
              <a:buFont typeface="Arial" panose="020B0604020202020204" pitchFamily="34" charset="0"/>
              <a:buNone/>
              <a:defRPr/>
            </a:lvl2pPr>
            <a:lvl3pPr marL="540000" indent="0" algn="ctr">
              <a:buNone/>
              <a:defRPr/>
            </a:lvl3pPr>
            <a:lvl4pPr marL="810000" indent="0" algn="ctr">
              <a:buFont typeface="Arial" panose="020B0604020202020204" pitchFamily="34" charset="0"/>
              <a:buNone/>
              <a:defRPr/>
            </a:lvl4pPr>
            <a:lvl5pPr marL="1080000" indent="0" algn="ctr">
              <a:buNone/>
              <a:defRPr/>
            </a:lvl5pPr>
          </a:lstStyle>
          <a:p>
            <a:pPr lvl="0"/>
            <a:r>
              <a:rPr lang="en-US"/>
              <a:t>Click to add text</a:t>
            </a:r>
          </a:p>
        </p:txBody>
      </p:sp>
      <p:sp>
        <p:nvSpPr>
          <p:cNvPr id="3" name="Date Placeholder 2">
            <a:extLst>
              <a:ext uri="{FF2B5EF4-FFF2-40B4-BE49-F238E27FC236}">
                <a16:creationId xmlns:a16="http://schemas.microsoft.com/office/drawing/2014/main" xmlns="" id="{AEFFE053-BB16-4940-B248-2D496BB29975}"/>
              </a:ext>
            </a:extLst>
          </p:cNvPr>
          <p:cNvSpPr>
            <a:spLocks noGrp="1"/>
          </p:cNvSpPr>
          <p:nvPr>
            <p:ph type="dt" sz="half" idx="10"/>
          </p:nvPr>
        </p:nvSpPr>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xmlns="" id="{31FBD80C-6CA1-42DB-B732-4807A27DA8C7}"/>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xmlns=""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grpSp>
        <p:nvGrpSpPr>
          <p:cNvPr id="6" name="Group 5">
            <a:extLst>
              <a:ext uri="{FF2B5EF4-FFF2-40B4-BE49-F238E27FC236}">
                <a16:creationId xmlns:a16="http://schemas.microsoft.com/office/drawing/2014/main" xmlns="" id="{4DF41F26-BFC3-471C-AEBF-8D613043F8A1}"/>
              </a:ext>
              <a:ext uri="{C183D7F6-B498-43B3-948B-1728B52AA6E4}">
                <adec:decorative xmlns:adec="http://schemas.microsoft.com/office/drawing/2017/decorative" xmlns="" val="1"/>
              </a:ext>
            </a:extLst>
          </p:cNvPr>
          <p:cNvGrpSpPr>
            <a:grpSpLocks noGrp="1" noUngrp="1" noRot="1" noChangeAspect="1" noMove="1" noResize="1"/>
          </p:cNvGrpSpPr>
          <p:nvPr userDrawn="1">
            <p:extLst>
              <p:ext uri="{386F3935-93C4-4BCD-93E2-E3B085C9AB24}">
                <p16:designElem xmlns:p16="http://schemas.microsoft.com/office/powerpoint/2015/main" xmlns="" val="1"/>
              </p:ext>
            </p:extLst>
          </p:nvPr>
        </p:nvGrpSpPr>
        <p:grpSpPr>
          <a:xfrm>
            <a:off x="199767" y="716802"/>
            <a:ext cx="3838575" cy="5583025"/>
            <a:chOff x="199766" y="716800"/>
            <a:chExt cx="3838575" cy="5583025"/>
          </a:xfrm>
        </p:grpSpPr>
        <p:grpSp>
          <p:nvGrpSpPr>
            <p:cNvPr id="7" name="Group 6">
              <a:extLst>
                <a:ext uri="{FF2B5EF4-FFF2-40B4-BE49-F238E27FC236}">
                  <a16:creationId xmlns:a16="http://schemas.microsoft.com/office/drawing/2014/main" xmlns="" id="{CD3F709F-F0BC-4149-B83C-D6E0B13F9C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2700000">
              <a:off x="890329" y="26237"/>
              <a:ext cx="2457450" cy="3838575"/>
              <a:chOff x="587376" y="280988"/>
              <a:chExt cx="2457450" cy="3838575"/>
            </a:xfrm>
          </p:grpSpPr>
          <p:sp>
            <p:nvSpPr>
              <p:cNvPr id="26" name="Freeform 64">
                <a:extLst>
                  <a:ext uri="{FF2B5EF4-FFF2-40B4-BE49-F238E27FC236}">
                    <a16:creationId xmlns:a16="http://schemas.microsoft.com/office/drawing/2014/main" xmlns="" id="{5C5EF830-776D-4D9D-B2AD-E2EF27FE2B3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27" name="Freeform 81">
                <a:extLst>
                  <a:ext uri="{FF2B5EF4-FFF2-40B4-BE49-F238E27FC236}">
                    <a16:creationId xmlns:a16="http://schemas.microsoft.com/office/drawing/2014/main" xmlns="" id="{24555386-DD07-47B5-8731-6188F04409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28" name="Freeform 61">
                <a:extLst>
                  <a:ext uri="{FF2B5EF4-FFF2-40B4-BE49-F238E27FC236}">
                    <a16:creationId xmlns:a16="http://schemas.microsoft.com/office/drawing/2014/main" xmlns="" id="{98AACD5A-587D-4523-8687-E39554A9EE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29" name="Freeform 78">
                <a:extLst>
                  <a:ext uri="{FF2B5EF4-FFF2-40B4-BE49-F238E27FC236}">
                    <a16:creationId xmlns:a16="http://schemas.microsoft.com/office/drawing/2014/main" xmlns="" id="{056E6FE3-AE0B-4665-BDC4-C43B088EA3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0" name="Freeform 84">
                <a:extLst>
                  <a:ext uri="{FF2B5EF4-FFF2-40B4-BE49-F238E27FC236}">
                    <a16:creationId xmlns:a16="http://schemas.microsoft.com/office/drawing/2014/main" xmlns="" id="{3341E111-158B-46EB-85CF-76ACE2E63E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1" name="Freeform 87">
                <a:extLst>
                  <a:ext uri="{FF2B5EF4-FFF2-40B4-BE49-F238E27FC236}">
                    <a16:creationId xmlns:a16="http://schemas.microsoft.com/office/drawing/2014/main" xmlns="" id="{B6BAC346-F465-42C1-B326-511CDAAFCDA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2" name="Freeform 60">
                <a:extLst>
                  <a:ext uri="{FF2B5EF4-FFF2-40B4-BE49-F238E27FC236}">
                    <a16:creationId xmlns:a16="http://schemas.microsoft.com/office/drawing/2014/main" xmlns="" id="{41EFAE7C-FB00-406B-B543-258ECBA85C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3" name="Freeform 59">
                <a:extLst>
                  <a:ext uri="{FF2B5EF4-FFF2-40B4-BE49-F238E27FC236}">
                    <a16:creationId xmlns:a16="http://schemas.microsoft.com/office/drawing/2014/main" xmlns="" id="{7B8E44F7-B4B5-407F-8CBF-2EF396585A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4" name="Freeform 62">
                <a:extLst>
                  <a:ext uri="{FF2B5EF4-FFF2-40B4-BE49-F238E27FC236}">
                    <a16:creationId xmlns:a16="http://schemas.microsoft.com/office/drawing/2014/main" xmlns="" id="{E5CB4BB7-46DD-4D14-AF85-0E13EFBA67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5" name="Freeform 65">
                <a:extLst>
                  <a:ext uri="{FF2B5EF4-FFF2-40B4-BE49-F238E27FC236}">
                    <a16:creationId xmlns:a16="http://schemas.microsoft.com/office/drawing/2014/main" xmlns="" id="{F7F8EDDC-B124-4CF0-9C0B-036D7E9203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6" name="Freeform 79">
                <a:extLst>
                  <a:ext uri="{FF2B5EF4-FFF2-40B4-BE49-F238E27FC236}">
                    <a16:creationId xmlns:a16="http://schemas.microsoft.com/office/drawing/2014/main" xmlns="" id="{F9979D20-23CA-44BF-94E4-277FAA877C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7" name="Freeform 82">
                <a:extLst>
                  <a:ext uri="{FF2B5EF4-FFF2-40B4-BE49-F238E27FC236}">
                    <a16:creationId xmlns:a16="http://schemas.microsoft.com/office/drawing/2014/main" xmlns="" id="{64DA53E4-1E27-44B2-9EA5-375E3D20A76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8" name="Freeform 85">
                <a:extLst>
                  <a:ext uri="{FF2B5EF4-FFF2-40B4-BE49-F238E27FC236}">
                    <a16:creationId xmlns:a16="http://schemas.microsoft.com/office/drawing/2014/main" xmlns="" id="{AF41DBD5-F7CA-43C7-B477-6E93D8DC06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39" name="Freeform 88">
                <a:extLst>
                  <a:ext uri="{FF2B5EF4-FFF2-40B4-BE49-F238E27FC236}">
                    <a16:creationId xmlns:a16="http://schemas.microsoft.com/office/drawing/2014/main" xmlns="" id="{8DE355CC-A733-4109-AC9E-4E5E96E355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nvGrpSpPr>
              <p:cNvPr id="40" name="Group 39">
                <a:extLst>
                  <a:ext uri="{FF2B5EF4-FFF2-40B4-BE49-F238E27FC236}">
                    <a16:creationId xmlns:a16="http://schemas.microsoft.com/office/drawing/2014/main" xmlns="" id="{C60E99C1-AC1B-4267-A404-07CA28EA1AA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41" name="Line 63">
                  <a:extLst>
                    <a:ext uri="{FF2B5EF4-FFF2-40B4-BE49-F238E27FC236}">
                      <a16:creationId xmlns:a16="http://schemas.microsoft.com/office/drawing/2014/main" xmlns="" id="{46BA754B-AF8C-4E32-B5D4-BD2CA1341E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2" name="Line 66">
                  <a:extLst>
                    <a:ext uri="{FF2B5EF4-FFF2-40B4-BE49-F238E27FC236}">
                      <a16:creationId xmlns:a16="http://schemas.microsoft.com/office/drawing/2014/main" xmlns="" id="{AA7154F4-DAA9-42B8-9C79-E7D89EB926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3" name="Line 67">
                  <a:extLst>
                    <a:ext uri="{FF2B5EF4-FFF2-40B4-BE49-F238E27FC236}">
                      <a16:creationId xmlns:a16="http://schemas.microsoft.com/office/drawing/2014/main" xmlns="" id="{CFCCE002-4181-4663-B8B4-5B5CC711B82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4" name="Line 80">
                  <a:extLst>
                    <a:ext uri="{FF2B5EF4-FFF2-40B4-BE49-F238E27FC236}">
                      <a16:creationId xmlns:a16="http://schemas.microsoft.com/office/drawing/2014/main" xmlns="" id="{B3C1286A-A92F-45A8-A144-C4EBF3B8BC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5" name="Line 83">
                  <a:extLst>
                    <a:ext uri="{FF2B5EF4-FFF2-40B4-BE49-F238E27FC236}">
                      <a16:creationId xmlns:a16="http://schemas.microsoft.com/office/drawing/2014/main" xmlns="" id="{31993490-8FCD-4048-A2E8-0A217FF656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6" name="Line 86">
                  <a:extLst>
                    <a:ext uri="{FF2B5EF4-FFF2-40B4-BE49-F238E27FC236}">
                      <a16:creationId xmlns:a16="http://schemas.microsoft.com/office/drawing/2014/main" xmlns="" id="{33AF3440-700A-44B0-A0D1-1E6301F187D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47" name="Line 89">
                  <a:extLst>
                    <a:ext uri="{FF2B5EF4-FFF2-40B4-BE49-F238E27FC236}">
                      <a16:creationId xmlns:a16="http://schemas.microsoft.com/office/drawing/2014/main" xmlns="" id="{F17E7CAB-5E29-47AC-91E8-B488D357FB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nvGrpSpPr>
            <p:cNvPr id="8" name="Group 7">
              <a:extLst>
                <a:ext uri="{FF2B5EF4-FFF2-40B4-BE49-F238E27FC236}">
                  <a16:creationId xmlns:a16="http://schemas.microsoft.com/office/drawing/2014/main" xmlns="" id="{D713AE0B-3A03-4CCB-B15E-CAF75D85583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3500000">
              <a:off x="480743" y="3311698"/>
              <a:ext cx="1785984" cy="2211229"/>
              <a:chOff x="3125006" y="3171595"/>
              <a:chExt cx="1785984" cy="2211229"/>
            </a:xfrm>
          </p:grpSpPr>
          <p:grpSp>
            <p:nvGrpSpPr>
              <p:cNvPr id="18" name="Group 17">
                <a:extLst>
                  <a:ext uri="{FF2B5EF4-FFF2-40B4-BE49-F238E27FC236}">
                    <a16:creationId xmlns:a16="http://schemas.microsoft.com/office/drawing/2014/main" xmlns="" id="{94CC0330-760F-4B4E-BE37-D345B5B2E8E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22" name="Straight Connector 21">
                  <a:extLst>
                    <a:ext uri="{FF2B5EF4-FFF2-40B4-BE49-F238E27FC236}">
                      <a16:creationId xmlns:a16="http://schemas.microsoft.com/office/drawing/2014/main" xmlns="" id="{8B6C8306-3715-4107-BA99-68EB308CA19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5A4B3797-F2A4-43E3-B8F8-8BC4B0FBDE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24" name="Rectangle 30">
                  <a:extLst>
                    <a:ext uri="{FF2B5EF4-FFF2-40B4-BE49-F238E27FC236}">
                      <a16:creationId xmlns:a16="http://schemas.microsoft.com/office/drawing/2014/main" xmlns="" id="{BB27766D-84D5-4D02-AE36-3149427B22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Rectangle 30">
                  <a:extLst>
                    <a:ext uri="{FF2B5EF4-FFF2-40B4-BE49-F238E27FC236}">
                      <a16:creationId xmlns:a16="http://schemas.microsoft.com/office/drawing/2014/main" xmlns="" id="{8F1C8A62-8495-422A-9A73-9C59C603F62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9" name="Group 18">
                <a:extLst>
                  <a:ext uri="{FF2B5EF4-FFF2-40B4-BE49-F238E27FC236}">
                    <a16:creationId xmlns:a16="http://schemas.microsoft.com/office/drawing/2014/main" xmlns="" id="{B1CEBFBC-BC6E-4C5F-BEC4-DD2079D8E27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20" name="Freeform: Shape 19">
                  <a:extLst>
                    <a:ext uri="{FF2B5EF4-FFF2-40B4-BE49-F238E27FC236}">
                      <a16:creationId xmlns:a16="http://schemas.microsoft.com/office/drawing/2014/main" xmlns="" id="{969A298F-AA6C-4139-992B-E27C085461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sp>
              <p:nvSpPr>
                <p:cNvPr id="21" name="Freeform: Shape 20">
                  <a:extLst>
                    <a:ext uri="{FF2B5EF4-FFF2-40B4-BE49-F238E27FC236}">
                      <a16:creationId xmlns:a16="http://schemas.microsoft.com/office/drawing/2014/main" xmlns="" id="{972AA363-33A2-4979-9DE5-9FA8ACADE00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grpSp>
        </p:grpSp>
        <p:grpSp>
          <p:nvGrpSpPr>
            <p:cNvPr id="9" name="Group 8">
              <a:extLst>
                <a:ext uri="{FF2B5EF4-FFF2-40B4-BE49-F238E27FC236}">
                  <a16:creationId xmlns:a16="http://schemas.microsoft.com/office/drawing/2014/main" xmlns="" id="{A3822750-6B8C-4F83-9CAD-F924EF49378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555957" y="5230097"/>
              <a:ext cx="641183" cy="1069728"/>
              <a:chOff x="6484112" y="2967038"/>
              <a:chExt cx="641183" cy="1069728"/>
            </a:xfrm>
          </p:grpSpPr>
          <p:grpSp>
            <p:nvGrpSpPr>
              <p:cNvPr id="10" name="Group 9">
                <a:extLst>
                  <a:ext uri="{FF2B5EF4-FFF2-40B4-BE49-F238E27FC236}">
                    <a16:creationId xmlns:a16="http://schemas.microsoft.com/office/drawing/2014/main" xmlns="" id="{58523E1A-71CD-4B09-A4F4-07F86003B4A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808136" y="2967038"/>
                <a:ext cx="317159" cy="932400"/>
                <a:chOff x="6808136" y="2967038"/>
                <a:chExt cx="317159" cy="932400"/>
              </a:xfrm>
            </p:grpSpPr>
            <p:sp>
              <p:nvSpPr>
                <p:cNvPr id="15" name="Freeform 68">
                  <a:extLst>
                    <a:ext uri="{FF2B5EF4-FFF2-40B4-BE49-F238E27FC236}">
                      <a16:creationId xmlns:a16="http://schemas.microsoft.com/office/drawing/2014/main" xmlns="" id="{169972B1-6443-4F74-80F9-BB4943CD30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6" name="Freeform 69">
                  <a:extLst>
                    <a:ext uri="{FF2B5EF4-FFF2-40B4-BE49-F238E27FC236}">
                      <a16:creationId xmlns:a16="http://schemas.microsoft.com/office/drawing/2014/main" xmlns="" id="{EB69F32F-40CA-458E-B833-E909ADFDD9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 name="Line 70">
                  <a:extLst>
                    <a:ext uri="{FF2B5EF4-FFF2-40B4-BE49-F238E27FC236}">
                      <a16:creationId xmlns:a16="http://schemas.microsoft.com/office/drawing/2014/main" xmlns="" id="{5B2FEC36-803B-49C9-8313-D558457B25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11" name="Group 10">
                <a:extLst>
                  <a:ext uri="{FF2B5EF4-FFF2-40B4-BE49-F238E27FC236}">
                    <a16:creationId xmlns:a16="http://schemas.microsoft.com/office/drawing/2014/main" xmlns="" id="{5178F1E3-F49B-4E7A-BA5C-B2BFD9A636E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8900000" flipH="1">
                <a:off x="6484112" y="3104366"/>
                <a:ext cx="317159" cy="932400"/>
                <a:chOff x="6808136" y="2967038"/>
                <a:chExt cx="317159" cy="932400"/>
              </a:xfrm>
            </p:grpSpPr>
            <p:sp>
              <p:nvSpPr>
                <p:cNvPr id="12" name="Freeform 68">
                  <a:extLst>
                    <a:ext uri="{FF2B5EF4-FFF2-40B4-BE49-F238E27FC236}">
                      <a16:creationId xmlns:a16="http://schemas.microsoft.com/office/drawing/2014/main" xmlns="" id="{9F18055A-6D8B-4373-A010-59AE8C81384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 name="Freeform 69">
                  <a:extLst>
                    <a:ext uri="{FF2B5EF4-FFF2-40B4-BE49-F238E27FC236}">
                      <a16:creationId xmlns:a16="http://schemas.microsoft.com/office/drawing/2014/main" xmlns="" id="{2612E838-0F14-4DE7-AD23-6A83078511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4" name="Line 70">
                  <a:extLst>
                    <a:ext uri="{FF2B5EF4-FFF2-40B4-BE49-F238E27FC236}">
                      <a16:creationId xmlns:a16="http://schemas.microsoft.com/office/drawing/2014/main" xmlns="" id="{AF3F8EED-B567-43E0-8B31-5A5E7AFB2D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grpSp>
        <p:nvGrpSpPr>
          <p:cNvPr id="48" name="Group 47">
            <a:extLst>
              <a:ext uri="{FF2B5EF4-FFF2-40B4-BE49-F238E27FC236}">
                <a16:creationId xmlns:a16="http://schemas.microsoft.com/office/drawing/2014/main" xmlns="" id="{952B8C31-9649-4E69-B31C-D77394EE2339}"/>
              </a:ext>
              <a:ext uri="{C183D7F6-B498-43B3-948B-1728B52AA6E4}">
                <adec:decorative xmlns:adec="http://schemas.microsoft.com/office/drawing/2017/decorative" xmlns="" val="1"/>
              </a:ext>
            </a:extLst>
          </p:cNvPr>
          <p:cNvGrpSpPr>
            <a:grpSpLocks noGrp="1" noUngrp="1" noRot="1" noChangeAspect="1" noMove="1" noResize="1"/>
          </p:cNvGrpSpPr>
          <p:nvPr userDrawn="1">
            <p:extLst>
              <p:ext uri="{386F3935-93C4-4BCD-93E2-E3B085C9AB24}">
                <p16:designElem xmlns:p16="http://schemas.microsoft.com/office/powerpoint/2015/main" xmlns="" val="1"/>
              </p:ext>
            </p:extLst>
          </p:nvPr>
        </p:nvGrpSpPr>
        <p:grpSpPr>
          <a:xfrm flipH="1">
            <a:off x="8153661" y="716802"/>
            <a:ext cx="3838575" cy="5583025"/>
            <a:chOff x="199766" y="716800"/>
            <a:chExt cx="3838575" cy="5583025"/>
          </a:xfrm>
        </p:grpSpPr>
        <p:grpSp>
          <p:nvGrpSpPr>
            <p:cNvPr id="49" name="Group 48">
              <a:extLst>
                <a:ext uri="{FF2B5EF4-FFF2-40B4-BE49-F238E27FC236}">
                  <a16:creationId xmlns:a16="http://schemas.microsoft.com/office/drawing/2014/main" xmlns="" id="{269D1249-EDCC-41AC-BA08-E670FB4E338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2700000">
              <a:off x="890329" y="26237"/>
              <a:ext cx="2457450" cy="3838575"/>
              <a:chOff x="587376" y="280988"/>
              <a:chExt cx="2457450" cy="3838575"/>
            </a:xfrm>
          </p:grpSpPr>
          <p:sp>
            <p:nvSpPr>
              <p:cNvPr id="68" name="Freeform 64">
                <a:extLst>
                  <a:ext uri="{FF2B5EF4-FFF2-40B4-BE49-F238E27FC236}">
                    <a16:creationId xmlns:a16="http://schemas.microsoft.com/office/drawing/2014/main" xmlns="" id="{EA5EA6EB-846A-4897-AE83-5BDD96A4F2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69" name="Freeform 81">
                <a:extLst>
                  <a:ext uri="{FF2B5EF4-FFF2-40B4-BE49-F238E27FC236}">
                    <a16:creationId xmlns:a16="http://schemas.microsoft.com/office/drawing/2014/main" xmlns="" id="{185EF0DB-BE87-4CDD-823B-E6651137974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0" name="Freeform 61">
                <a:extLst>
                  <a:ext uri="{FF2B5EF4-FFF2-40B4-BE49-F238E27FC236}">
                    <a16:creationId xmlns:a16="http://schemas.microsoft.com/office/drawing/2014/main" xmlns="" id="{9AC9E234-4400-46EB-92D7-9B53A68B91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1" name="Freeform 78">
                <a:extLst>
                  <a:ext uri="{FF2B5EF4-FFF2-40B4-BE49-F238E27FC236}">
                    <a16:creationId xmlns:a16="http://schemas.microsoft.com/office/drawing/2014/main" xmlns="" id="{A0C06F74-3085-4BB3-9758-D97415975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205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2" name="Freeform 84">
                <a:extLst>
                  <a:ext uri="{FF2B5EF4-FFF2-40B4-BE49-F238E27FC236}">
                    <a16:creationId xmlns:a16="http://schemas.microsoft.com/office/drawing/2014/main" xmlns="" id="{9EA54D9F-32B0-4B48-B93A-B5A9E3DC6B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3" name="Freeform 87">
                <a:extLst>
                  <a:ext uri="{FF2B5EF4-FFF2-40B4-BE49-F238E27FC236}">
                    <a16:creationId xmlns:a16="http://schemas.microsoft.com/office/drawing/2014/main" xmlns="" id="{3858A715-B583-4779-A1D2-86822F2CB8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967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4" name="Freeform 60">
                <a:extLst>
                  <a:ext uri="{FF2B5EF4-FFF2-40B4-BE49-F238E27FC236}">
                    <a16:creationId xmlns:a16="http://schemas.microsoft.com/office/drawing/2014/main" xmlns="" id="{ECAE61B9-0396-4F89-85E9-EB174D639A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80988"/>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5" name="Freeform 59">
                <a:extLst>
                  <a:ext uri="{FF2B5EF4-FFF2-40B4-BE49-F238E27FC236}">
                    <a16:creationId xmlns:a16="http://schemas.microsoft.com/office/drawing/2014/main" xmlns="" id="{46E4F030-726A-40ED-810F-C9F2379183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497013"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6" name="Freeform 62">
                <a:extLst>
                  <a:ext uri="{FF2B5EF4-FFF2-40B4-BE49-F238E27FC236}">
                    <a16:creationId xmlns:a16="http://schemas.microsoft.com/office/drawing/2014/main" xmlns="" id="{B3148C64-AE70-4F9D-B6CE-5C92B9922B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7" name="Freeform 65">
                <a:extLst>
                  <a:ext uri="{FF2B5EF4-FFF2-40B4-BE49-F238E27FC236}">
                    <a16:creationId xmlns:a16="http://schemas.microsoft.com/office/drawing/2014/main" xmlns="" id="{78C97992-BC56-40D7-A639-3D314871C8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8" name="Freeform 79">
                <a:extLst>
                  <a:ext uri="{FF2B5EF4-FFF2-40B4-BE49-F238E27FC236}">
                    <a16:creationId xmlns:a16="http://schemas.microsoft.com/office/drawing/2014/main" xmlns="" id="{469CAD99-0EFE-4B8E-922B-0C2BCFFD5D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79" name="Freeform 82">
                <a:extLst>
                  <a:ext uri="{FF2B5EF4-FFF2-40B4-BE49-F238E27FC236}">
                    <a16:creationId xmlns:a16="http://schemas.microsoft.com/office/drawing/2014/main" xmlns="" id="{1D00B441-E5A3-4411-9B05-8E09BFF62D3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80" name="Freeform 85">
                <a:extLst>
                  <a:ext uri="{FF2B5EF4-FFF2-40B4-BE49-F238E27FC236}">
                    <a16:creationId xmlns:a16="http://schemas.microsoft.com/office/drawing/2014/main" xmlns="" id="{3FFE4E0B-A703-4655-B55F-44B3A3902FF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81" name="Freeform 88">
                <a:extLst>
                  <a:ext uri="{FF2B5EF4-FFF2-40B4-BE49-F238E27FC236}">
                    <a16:creationId xmlns:a16="http://schemas.microsoft.com/office/drawing/2014/main" xmlns="" id="{F19632C2-B953-4CD1-9EAA-5C1FEA3EF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nvGrpSpPr>
              <p:cNvPr id="82" name="Group 81">
                <a:extLst>
                  <a:ext uri="{FF2B5EF4-FFF2-40B4-BE49-F238E27FC236}">
                    <a16:creationId xmlns:a16="http://schemas.microsoft.com/office/drawing/2014/main" xmlns="" id="{DBDC3951-9E4C-4062-9B43-3038D9058A6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83" name="Line 63">
                  <a:extLst>
                    <a:ext uri="{FF2B5EF4-FFF2-40B4-BE49-F238E27FC236}">
                      <a16:creationId xmlns:a16="http://schemas.microsoft.com/office/drawing/2014/main" xmlns="" id="{2764EF0E-A104-46C9-B242-778009E49E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84" name="Line 66">
                  <a:extLst>
                    <a:ext uri="{FF2B5EF4-FFF2-40B4-BE49-F238E27FC236}">
                      <a16:creationId xmlns:a16="http://schemas.microsoft.com/office/drawing/2014/main" xmlns="" id="{D0A8B652-41E0-456C-9C9F-1F0EC00891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85" name="Line 67">
                  <a:extLst>
                    <a:ext uri="{FF2B5EF4-FFF2-40B4-BE49-F238E27FC236}">
                      <a16:creationId xmlns:a16="http://schemas.microsoft.com/office/drawing/2014/main" xmlns="" id="{802E547A-C876-460C-B6A4-BCE8D39DA0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86" name="Line 80">
                  <a:extLst>
                    <a:ext uri="{FF2B5EF4-FFF2-40B4-BE49-F238E27FC236}">
                      <a16:creationId xmlns:a16="http://schemas.microsoft.com/office/drawing/2014/main" xmlns="" id="{00363E6C-7B8D-4E1D-A93E-E73306E130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87" name="Line 83">
                  <a:extLst>
                    <a:ext uri="{FF2B5EF4-FFF2-40B4-BE49-F238E27FC236}">
                      <a16:creationId xmlns:a16="http://schemas.microsoft.com/office/drawing/2014/main" xmlns="" id="{206E174F-B8D0-4FFD-A1B5-56BFC5CCE9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88" name="Line 86">
                  <a:extLst>
                    <a:ext uri="{FF2B5EF4-FFF2-40B4-BE49-F238E27FC236}">
                      <a16:creationId xmlns:a16="http://schemas.microsoft.com/office/drawing/2014/main" xmlns="" id="{3A10191E-76B5-4841-B32D-0DF6EAB639B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89" name="Line 89">
                  <a:extLst>
                    <a:ext uri="{FF2B5EF4-FFF2-40B4-BE49-F238E27FC236}">
                      <a16:creationId xmlns:a16="http://schemas.microsoft.com/office/drawing/2014/main" xmlns="" id="{CF67EF0B-5FE7-4D99-8B38-95B1706F07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nvGrpSpPr>
            <p:cNvPr id="50" name="Group 49">
              <a:extLst>
                <a:ext uri="{FF2B5EF4-FFF2-40B4-BE49-F238E27FC236}">
                  <a16:creationId xmlns:a16="http://schemas.microsoft.com/office/drawing/2014/main" xmlns="" id="{0B39CF0F-2997-4D96-8F17-211C97D87DB2}"/>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3500000">
              <a:off x="480743" y="3311698"/>
              <a:ext cx="1785984" cy="2211229"/>
              <a:chOff x="3125006" y="3171595"/>
              <a:chExt cx="1785984" cy="2211229"/>
            </a:xfrm>
          </p:grpSpPr>
          <p:grpSp>
            <p:nvGrpSpPr>
              <p:cNvPr id="60" name="Group 59">
                <a:extLst>
                  <a:ext uri="{FF2B5EF4-FFF2-40B4-BE49-F238E27FC236}">
                    <a16:creationId xmlns:a16="http://schemas.microsoft.com/office/drawing/2014/main" xmlns="" id="{6408937D-7FFE-4D6C-AF79-1F60035CC7C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64" name="Straight Connector 63">
                  <a:extLst>
                    <a:ext uri="{FF2B5EF4-FFF2-40B4-BE49-F238E27FC236}">
                      <a16:creationId xmlns:a16="http://schemas.microsoft.com/office/drawing/2014/main" xmlns="" id="{749AA60A-BD5D-4647-AE8A-DF411C654BD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3F335D2B-768D-4700-A35C-F54A7BD352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66" name="Rectangle 30">
                  <a:extLst>
                    <a:ext uri="{FF2B5EF4-FFF2-40B4-BE49-F238E27FC236}">
                      <a16:creationId xmlns:a16="http://schemas.microsoft.com/office/drawing/2014/main" xmlns="" id="{B6F1EDEE-EDB1-4759-9339-8F60B631A3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7" name="Rectangle 30">
                  <a:extLst>
                    <a:ext uri="{FF2B5EF4-FFF2-40B4-BE49-F238E27FC236}">
                      <a16:creationId xmlns:a16="http://schemas.microsoft.com/office/drawing/2014/main" xmlns="" id="{305D4D3B-BD5E-44BE-BE6A-4C91845930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61" name="Group 60">
                <a:extLst>
                  <a:ext uri="{FF2B5EF4-FFF2-40B4-BE49-F238E27FC236}">
                    <a16:creationId xmlns:a16="http://schemas.microsoft.com/office/drawing/2014/main" xmlns="" id="{30748E9E-1F8D-4FB9-89D6-F5B35B5049F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62" name="Freeform: Shape 61">
                  <a:extLst>
                    <a:ext uri="{FF2B5EF4-FFF2-40B4-BE49-F238E27FC236}">
                      <a16:creationId xmlns:a16="http://schemas.microsoft.com/office/drawing/2014/main" xmlns="" id="{B56CFFBA-D942-451F-B4E0-133DEA264B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sp>
              <p:nvSpPr>
                <p:cNvPr id="63" name="Freeform: Shape 62">
                  <a:extLst>
                    <a:ext uri="{FF2B5EF4-FFF2-40B4-BE49-F238E27FC236}">
                      <a16:creationId xmlns:a16="http://schemas.microsoft.com/office/drawing/2014/main" xmlns="" id="{1B25F38B-03B2-435D-82ED-142D2AB4D1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grpSp>
        </p:grpSp>
        <p:grpSp>
          <p:nvGrpSpPr>
            <p:cNvPr id="51" name="Group 50">
              <a:extLst>
                <a:ext uri="{FF2B5EF4-FFF2-40B4-BE49-F238E27FC236}">
                  <a16:creationId xmlns:a16="http://schemas.microsoft.com/office/drawing/2014/main" xmlns="" id="{E1A0A593-F414-4B02-A355-AC7A50A7E08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0800000">
              <a:off x="555957" y="5230097"/>
              <a:ext cx="641183" cy="1069728"/>
              <a:chOff x="6484112" y="2967038"/>
              <a:chExt cx="641183" cy="1069728"/>
            </a:xfrm>
          </p:grpSpPr>
          <p:grpSp>
            <p:nvGrpSpPr>
              <p:cNvPr id="52" name="Group 51">
                <a:extLst>
                  <a:ext uri="{FF2B5EF4-FFF2-40B4-BE49-F238E27FC236}">
                    <a16:creationId xmlns:a16="http://schemas.microsoft.com/office/drawing/2014/main" xmlns="" id="{1BA06E81-194E-43F2-B418-BF8101EAAE2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808136" y="2967038"/>
                <a:ext cx="317159" cy="932400"/>
                <a:chOff x="6808136" y="2967038"/>
                <a:chExt cx="317159" cy="932400"/>
              </a:xfrm>
            </p:grpSpPr>
            <p:sp>
              <p:nvSpPr>
                <p:cNvPr id="57" name="Freeform 68">
                  <a:extLst>
                    <a:ext uri="{FF2B5EF4-FFF2-40B4-BE49-F238E27FC236}">
                      <a16:creationId xmlns:a16="http://schemas.microsoft.com/office/drawing/2014/main" xmlns="" id="{ABE6BF78-8FF2-4595-9072-48ACEBE2079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58" name="Freeform 69">
                  <a:extLst>
                    <a:ext uri="{FF2B5EF4-FFF2-40B4-BE49-F238E27FC236}">
                      <a16:creationId xmlns:a16="http://schemas.microsoft.com/office/drawing/2014/main" xmlns="" id="{E182745B-1C12-49AC-97AD-501D806E9F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59" name="Line 70">
                  <a:extLst>
                    <a:ext uri="{FF2B5EF4-FFF2-40B4-BE49-F238E27FC236}">
                      <a16:creationId xmlns:a16="http://schemas.microsoft.com/office/drawing/2014/main" xmlns="" id="{56B38515-A1C4-46D9-AEC6-E55E1CB733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53" name="Group 52">
                <a:extLst>
                  <a:ext uri="{FF2B5EF4-FFF2-40B4-BE49-F238E27FC236}">
                    <a16:creationId xmlns:a16="http://schemas.microsoft.com/office/drawing/2014/main" xmlns="" id="{C9A4424F-2DA0-4E5A-9291-0A5FCE55751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rot="18900000" flipH="1">
                <a:off x="6484112" y="3104366"/>
                <a:ext cx="317159" cy="932400"/>
                <a:chOff x="6808136" y="2967038"/>
                <a:chExt cx="317159" cy="932400"/>
              </a:xfrm>
            </p:grpSpPr>
            <p:sp>
              <p:nvSpPr>
                <p:cNvPr id="54" name="Freeform 68">
                  <a:extLst>
                    <a:ext uri="{FF2B5EF4-FFF2-40B4-BE49-F238E27FC236}">
                      <a16:creationId xmlns:a16="http://schemas.microsoft.com/office/drawing/2014/main" xmlns="" id="{8609BA22-8E70-41AA-BACA-C9F8A789B2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808136" y="2967038"/>
                  <a:ext cx="159772" cy="710627"/>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55" name="Freeform 69">
                  <a:extLst>
                    <a:ext uri="{FF2B5EF4-FFF2-40B4-BE49-F238E27FC236}">
                      <a16:creationId xmlns:a16="http://schemas.microsoft.com/office/drawing/2014/main" xmlns="" id="{C2F49FC5-EFC3-4A02-9782-EC06564A94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6967908" y="2967038"/>
                  <a:ext cx="157387" cy="710627"/>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56" name="Line 70">
                  <a:extLst>
                    <a:ext uri="{FF2B5EF4-FFF2-40B4-BE49-F238E27FC236}">
                      <a16:creationId xmlns:a16="http://schemas.microsoft.com/office/drawing/2014/main" xmlns="" id="{782187F0-090B-4C65-B604-5DD33B4FF23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6967908" y="2967038"/>
                  <a:ext cx="0" cy="9324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cxnSp>
        <p:nvCxnSpPr>
          <p:cNvPr id="91" name="Straight Connector 90">
            <a:extLst>
              <a:ext uri="{FF2B5EF4-FFF2-40B4-BE49-F238E27FC236}">
                <a16:creationId xmlns:a16="http://schemas.microsoft.com/office/drawing/2014/main" xmlns="" id="{A3805DED-0C97-4EF7-B1E1-0E016E053719}"/>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5826000"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43031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33B6B0-54DE-4F2D-84DD-D06CD3B117B4}"/>
              </a:ext>
            </a:extLst>
          </p:cNvPr>
          <p:cNvSpPr>
            <a:spLocks noGrp="1"/>
          </p:cNvSpPr>
          <p:nvPr>
            <p:ph type="title"/>
          </p:nvPr>
        </p:nvSpPr>
        <p:spPr>
          <a:xfrm>
            <a:off x="7794709" y="536575"/>
            <a:ext cx="3856679" cy="145300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xmlns="" id="{AEFFE053-BB16-4940-B248-2D496BB29975}"/>
              </a:ext>
            </a:extLst>
          </p:cNvPr>
          <p:cNvSpPr>
            <a:spLocks noGrp="1"/>
          </p:cNvSpPr>
          <p:nvPr>
            <p:ph type="dt" sz="half" idx="10"/>
          </p:nvPr>
        </p:nvSpPr>
        <p:spPr/>
        <p:txBody>
          <a:bodyPr/>
          <a:lstStyle>
            <a:lvl1pPr>
              <a:defRPr/>
            </a:lvl1pPr>
          </a:lstStyle>
          <a:p>
            <a:r>
              <a:rPr lang="en-US"/>
              <a:t>20XX</a:t>
            </a:r>
          </a:p>
        </p:txBody>
      </p:sp>
      <p:sp>
        <p:nvSpPr>
          <p:cNvPr id="4" name="Footer Placeholder 3">
            <a:extLst>
              <a:ext uri="{FF2B5EF4-FFF2-40B4-BE49-F238E27FC236}">
                <a16:creationId xmlns:a16="http://schemas.microsoft.com/office/drawing/2014/main" xmlns="" id="{31FBD80C-6CA1-42DB-B732-4807A27DA8C7}"/>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xmlns="" id="{B7A9DA86-C177-42C6-90F8-37C6844A2AA8}"/>
              </a:ext>
            </a:extLst>
          </p:cNvPr>
          <p:cNvSpPr>
            <a:spLocks noGrp="1"/>
          </p:cNvSpPr>
          <p:nvPr>
            <p:ph type="sldNum" sz="quarter" idx="12"/>
          </p:nvPr>
        </p:nvSpPr>
        <p:spPr/>
        <p:txBody>
          <a:bodyPr/>
          <a:lstStyle/>
          <a:p>
            <a:fld id="{294A09A9-5501-47C1-A89A-A340965A2BE2}" type="slidenum">
              <a:rPr lang="en-US" smtClean="0"/>
              <a:t>‹#›</a:t>
            </a:fld>
            <a:endParaRPr lang="en-US"/>
          </a:p>
        </p:txBody>
      </p:sp>
      <p:cxnSp>
        <p:nvCxnSpPr>
          <p:cNvPr id="91" name="Straight Connector 90">
            <a:extLst>
              <a:ext uri="{FF2B5EF4-FFF2-40B4-BE49-F238E27FC236}">
                <a16:creationId xmlns:a16="http://schemas.microsoft.com/office/drawing/2014/main" xmlns="" id="{A3805DED-0C97-4EF7-B1E1-0E016E053719}"/>
              </a:ext>
              <a:ext uri="{C183D7F6-B498-43B3-948B-1728B52AA6E4}">
                <adec:decorative xmlns:adec="http://schemas.microsoft.com/office/drawing/2017/decorative" xmlns="" val="1"/>
              </a:ext>
            </a:extLst>
          </p:cNvPr>
          <p:cNvCxnSpPr>
            <a:cxnSpLocks/>
          </p:cNvCxnSpPr>
          <p:nvPr userDrawn="1">
            <p:extLst>
              <p:ext uri="{386F3935-93C4-4BCD-93E2-E3B085C9AB24}">
                <p16:designElem xmlns:p16="http://schemas.microsoft.com/office/powerpoint/2015/main" xmlns="" val="1"/>
              </p:ext>
            </p:extLst>
          </p:nvPr>
        </p:nvCxnSpPr>
        <p:spPr>
          <a:xfrm>
            <a:off x="9443525" y="2428148"/>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92" name="Group 91">
            <a:extLst>
              <a:ext uri="{FF2B5EF4-FFF2-40B4-BE49-F238E27FC236}">
                <a16:creationId xmlns:a16="http://schemas.microsoft.com/office/drawing/2014/main" xmlns="" id="{6CA9855B-4072-4D45-821E-549FDF548137}"/>
              </a:ext>
              <a:ext uri="{C183D7F6-B498-43B3-948B-1728B52AA6E4}">
                <adec:decorative xmlns:adec="http://schemas.microsoft.com/office/drawing/2017/decorative" xmlns="" val="1"/>
              </a:ext>
            </a:extLst>
          </p:cNvPr>
          <p:cNvGrpSpPr>
            <a:grpSpLocks/>
          </p:cNvGrpSpPr>
          <p:nvPr userDrawn="1">
            <p:extLst>
              <p:ext uri="{386F3935-93C4-4BCD-93E2-E3B085C9AB24}">
                <p16:designElem xmlns:p16="http://schemas.microsoft.com/office/powerpoint/2015/main" xmlns="" val="1"/>
              </p:ext>
            </p:extLst>
          </p:nvPr>
        </p:nvGrpSpPr>
        <p:grpSpPr>
          <a:xfrm>
            <a:off x="28957" y="457966"/>
            <a:ext cx="7681843" cy="5937065"/>
            <a:chOff x="28958" y="457964"/>
            <a:chExt cx="7681842" cy="5937065"/>
          </a:xfrm>
        </p:grpSpPr>
        <p:grpSp>
          <p:nvGrpSpPr>
            <p:cNvPr id="94" name="Group 93">
              <a:extLst>
                <a:ext uri="{FF2B5EF4-FFF2-40B4-BE49-F238E27FC236}">
                  <a16:creationId xmlns:a16="http://schemas.microsoft.com/office/drawing/2014/main" xmlns="" id="{CD707C0C-4086-4F35-A8FC-A45D727AA61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8900000" flipH="1">
              <a:off x="3417239" y="1865958"/>
              <a:ext cx="1270000" cy="3384002"/>
              <a:chOff x="7920038" y="61913"/>
              <a:chExt cx="1270000" cy="3384002"/>
            </a:xfrm>
          </p:grpSpPr>
          <p:sp>
            <p:nvSpPr>
              <p:cNvPr id="195" name="Freeform 76">
                <a:extLst>
                  <a:ext uri="{FF2B5EF4-FFF2-40B4-BE49-F238E27FC236}">
                    <a16:creationId xmlns:a16="http://schemas.microsoft.com/office/drawing/2014/main" xmlns="" id="{3D21528F-9013-4CD7-9F7C-D3F36248816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20038" y="61913"/>
                <a:ext cx="638175" cy="2843213"/>
              </a:xfrm>
              <a:custGeom>
                <a:avLst/>
                <a:gdLst>
                  <a:gd name="T0" fmla="*/ 0 w 134"/>
                  <a:gd name="T1" fmla="*/ 298 h 597"/>
                  <a:gd name="T2" fmla="*/ 134 w 134"/>
                  <a:gd name="T3" fmla="*/ 597 h 597"/>
                  <a:gd name="T4" fmla="*/ 134 w 134"/>
                  <a:gd name="T5" fmla="*/ 0 h 597"/>
                  <a:gd name="T6" fmla="*/ 0 w 134"/>
                  <a:gd name="T7" fmla="*/ 298 h 597"/>
                </a:gdLst>
                <a:ahLst/>
                <a:cxnLst>
                  <a:cxn ang="0">
                    <a:pos x="T0" y="T1"/>
                  </a:cxn>
                  <a:cxn ang="0">
                    <a:pos x="T2" y="T3"/>
                  </a:cxn>
                  <a:cxn ang="0">
                    <a:pos x="T4" y="T5"/>
                  </a:cxn>
                  <a:cxn ang="0">
                    <a:pos x="T6" y="T7"/>
                  </a:cxn>
                </a:cxnLst>
                <a:rect l="0" t="0" r="r" b="b"/>
                <a:pathLst>
                  <a:path w="134" h="597">
                    <a:moveTo>
                      <a:pt x="0" y="298"/>
                    </a:moveTo>
                    <a:cubicBezTo>
                      <a:pt x="0" y="417"/>
                      <a:pt x="52" y="523"/>
                      <a:pt x="134" y="597"/>
                    </a:cubicBezTo>
                    <a:cubicBezTo>
                      <a:pt x="134" y="0"/>
                      <a:pt x="134" y="0"/>
                      <a:pt x="134" y="0"/>
                    </a:cubicBezTo>
                    <a:cubicBezTo>
                      <a:pt x="52" y="74"/>
                      <a:pt x="0" y="180"/>
                      <a:pt x="0" y="298"/>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96" name="Freeform 77">
                <a:extLst>
                  <a:ext uri="{FF2B5EF4-FFF2-40B4-BE49-F238E27FC236}">
                    <a16:creationId xmlns:a16="http://schemas.microsoft.com/office/drawing/2014/main" xmlns="" id="{06A8F5A2-62EC-4CDC-945A-E6C50C86CA2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558213" y="61913"/>
                <a:ext cx="631825" cy="2843213"/>
              </a:xfrm>
              <a:custGeom>
                <a:avLst/>
                <a:gdLst>
                  <a:gd name="T0" fmla="*/ 0 w 133"/>
                  <a:gd name="T1" fmla="*/ 0 h 597"/>
                  <a:gd name="T2" fmla="*/ 0 w 133"/>
                  <a:gd name="T3" fmla="*/ 597 h 597"/>
                  <a:gd name="T4" fmla="*/ 133 w 133"/>
                  <a:gd name="T5" fmla="*/ 298 h 597"/>
                  <a:gd name="T6" fmla="*/ 0 w 133"/>
                  <a:gd name="T7" fmla="*/ 0 h 597"/>
                </a:gdLst>
                <a:ahLst/>
                <a:cxnLst>
                  <a:cxn ang="0">
                    <a:pos x="T0" y="T1"/>
                  </a:cxn>
                  <a:cxn ang="0">
                    <a:pos x="T2" y="T3"/>
                  </a:cxn>
                  <a:cxn ang="0">
                    <a:pos x="T4" y="T5"/>
                  </a:cxn>
                  <a:cxn ang="0">
                    <a:pos x="T6" y="T7"/>
                  </a:cxn>
                </a:cxnLst>
                <a:rect l="0" t="0" r="r" b="b"/>
                <a:pathLst>
                  <a:path w="133" h="597">
                    <a:moveTo>
                      <a:pt x="0" y="0"/>
                    </a:moveTo>
                    <a:cubicBezTo>
                      <a:pt x="0" y="597"/>
                      <a:pt x="0" y="597"/>
                      <a:pt x="0" y="597"/>
                    </a:cubicBezTo>
                    <a:cubicBezTo>
                      <a:pt x="82" y="523"/>
                      <a:pt x="133" y="417"/>
                      <a:pt x="133" y="298"/>
                    </a:cubicBezTo>
                    <a:cubicBezTo>
                      <a:pt x="133" y="180"/>
                      <a:pt x="82" y="74"/>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nvGrpSpPr>
              <p:cNvPr id="197" name="Group 196">
                <a:extLst>
                  <a:ext uri="{FF2B5EF4-FFF2-40B4-BE49-F238E27FC236}">
                    <a16:creationId xmlns:a16="http://schemas.microsoft.com/office/drawing/2014/main" xmlns="" id="{9625C8AA-1597-4CED-8301-18D382EF0DF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7934326" y="61915"/>
                <a:ext cx="1241425" cy="3384000"/>
                <a:chOff x="7934326" y="61915"/>
                <a:chExt cx="1241425" cy="3384000"/>
              </a:xfrm>
            </p:grpSpPr>
            <p:sp>
              <p:nvSpPr>
                <p:cNvPr id="198" name="Line 90">
                  <a:extLst>
                    <a:ext uri="{FF2B5EF4-FFF2-40B4-BE49-F238E27FC236}">
                      <a16:creationId xmlns:a16="http://schemas.microsoft.com/office/drawing/2014/main" xmlns="" id="{5DF95B35-23E9-4724-A4F8-8ED718B5DE7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8558213" y="61915"/>
                  <a:ext cx="0" cy="3384000"/>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9" name="Freeform 91">
                  <a:extLst>
                    <a:ext uri="{FF2B5EF4-FFF2-40B4-BE49-F238E27FC236}">
                      <a16:creationId xmlns:a16="http://schemas.microsoft.com/office/drawing/2014/main" xmlns="" id="{26C6754B-5776-451D-95ED-62AA4D0BAE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8181976" y="523875"/>
                  <a:ext cx="747713" cy="376238"/>
                </a:xfrm>
                <a:custGeom>
                  <a:avLst/>
                  <a:gdLst>
                    <a:gd name="T0" fmla="*/ 471 w 471"/>
                    <a:gd name="T1" fmla="*/ 0 h 237"/>
                    <a:gd name="T2" fmla="*/ 237 w 471"/>
                    <a:gd name="T3" fmla="*/ 237 h 237"/>
                    <a:gd name="T4" fmla="*/ 0 w 471"/>
                    <a:gd name="T5" fmla="*/ 0 h 237"/>
                  </a:gdLst>
                  <a:ahLst/>
                  <a:cxnLst>
                    <a:cxn ang="0">
                      <a:pos x="T0" y="T1"/>
                    </a:cxn>
                    <a:cxn ang="0">
                      <a:pos x="T2" y="T3"/>
                    </a:cxn>
                    <a:cxn ang="0">
                      <a:pos x="T4" y="T5"/>
                    </a:cxn>
                  </a:cxnLst>
                  <a:rect l="0" t="0" r="r" b="b"/>
                  <a:pathLst>
                    <a:path w="471" h="237">
                      <a:moveTo>
                        <a:pt x="471" y="0"/>
                      </a:moveTo>
                      <a:lnTo>
                        <a:pt x="237" y="237"/>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0" name="Freeform 92">
                  <a:extLst>
                    <a:ext uri="{FF2B5EF4-FFF2-40B4-BE49-F238E27FC236}">
                      <a16:creationId xmlns:a16="http://schemas.microsoft.com/office/drawing/2014/main" xmlns="" id="{A345A289-8D6C-4886-B54C-3E0D26D176E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77188" y="1028700"/>
                  <a:ext cx="1157288" cy="581025"/>
                </a:xfrm>
                <a:custGeom>
                  <a:avLst/>
                  <a:gdLst>
                    <a:gd name="T0" fmla="*/ 729 w 729"/>
                    <a:gd name="T1" fmla="*/ 0 h 366"/>
                    <a:gd name="T2" fmla="*/ 366 w 729"/>
                    <a:gd name="T3" fmla="*/ 366 h 366"/>
                    <a:gd name="T4" fmla="*/ 0 w 729"/>
                    <a:gd name="T5" fmla="*/ 0 h 366"/>
                  </a:gdLst>
                  <a:ahLst/>
                  <a:cxnLst>
                    <a:cxn ang="0">
                      <a:pos x="T0" y="T1"/>
                    </a:cxn>
                    <a:cxn ang="0">
                      <a:pos x="T2" y="T3"/>
                    </a:cxn>
                    <a:cxn ang="0">
                      <a:pos x="T4" y="T5"/>
                    </a:cxn>
                  </a:cxnLst>
                  <a:rect l="0" t="0" r="r" b="b"/>
                  <a:pathLst>
                    <a:path w="729" h="366">
                      <a:moveTo>
                        <a:pt x="729" y="0"/>
                      </a:moveTo>
                      <a:lnTo>
                        <a:pt x="366" y="366"/>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201" name="Freeform 93">
                  <a:extLst>
                    <a:ext uri="{FF2B5EF4-FFF2-40B4-BE49-F238E27FC236}">
                      <a16:creationId xmlns:a16="http://schemas.microsoft.com/office/drawing/2014/main" xmlns="" id="{5690D981-545B-4A73-A22E-6E701024AC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7934326" y="1700213"/>
                  <a:ext cx="1241425" cy="619125"/>
                </a:xfrm>
                <a:custGeom>
                  <a:avLst/>
                  <a:gdLst>
                    <a:gd name="T0" fmla="*/ 782 w 782"/>
                    <a:gd name="T1" fmla="*/ 0 h 390"/>
                    <a:gd name="T2" fmla="*/ 393 w 782"/>
                    <a:gd name="T3" fmla="*/ 390 h 390"/>
                    <a:gd name="T4" fmla="*/ 0 w 782"/>
                    <a:gd name="T5" fmla="*/ 0 h 390"/>
                  </a:gdLst>
                  <a:ahLst/>
                  <a:cxnLst>
                    <a:cxn ang="0">
                      <a:pos x="T0" y="T1"/>
                    </a:cxn>
                    <a:cxn ang="0">
                      <a:pos x="T2" y="T3"/>
                    </a:cxn>
                    <a:cxn ang="0">
                      <a:pos x="T4" y="T5"/>
                    </a:cxn>
                  </a:cxnLst>
                  <a:rect l="0" t="0" r="r" b="b"/>
                  <a:pathLst>
                    <a:path w="782" h="390">
                      <a:moveTo>
                        <a:pt x="782" y="0"/>
                      </a:moveTo>
                      <a:lnTo>
                        <a:pt x="393" y="390"/>
                      </a:lnTo>
                      <a:lnTo>
                        <a:pt x="0" y="0"/>
                      </a:lnTo>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nvGrpSpPr>
            <p:cNvPr id="95" name="Group 94">
              <a:extLst>
                <a:ext uri="{FF2B5EF4-FFF2-40B4-BE49-F238E27FC236}">
                  <a16:creationId xmlns:a16="http://schemas.microsoft.com/office/drawing/2014/main" xmlns="" id="{FCB89D53-605D-4497-A82E-C5CB7B9AB10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flipH="1">
              <a:off x="28958" y="457964"/>
              <a:ext cx="5539609" cy="5682348"/>
              <a:chOff x="6623433" y="457964"/>
              <a:chExt cx="5539609" cy="5682348"/>
            </a:xfrm>
          </p:grpSpPr>
          <p:grpSp>
            <p:nvGrpSpPr>
              <p:cNvPr id="146" name="Group 145">
                <a:extLst>
                  <a:ext uri="{FF2B5EF4-FFF2-40B4-BE49-F238E27FC236}">
                    <a16:creationId xmlns:a16="http://schemas.microsoft.com/office/drawing/2014/main" xmlns="" id="{4200751B-2483-40F5-8C14-EF64034D4531}"/>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173" name="Freeform 64">
                  <a:extLst>
                    <a:ext uri="{FF2B5EF4-FFF2-40B4-BE49-F238E27FC236}">
                      <a16:creationId xmlns:a16="http://schemas.microsoft.com/office/drawing/2014/main" xmlns="" id="{A9677C6B-C435-43E3-BF18-DC35709C972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4" name="Freeform 81">
                  <a:extLst>
                    <a:ext uri="{FF2B5EF4-FFF2-40B4-BE49-F238E27FC236}">
                      <a16:creationId xmlns:a16="http://schemas.microsoft.com/office/drawing/2014/main" xmlns="" id="{56E374F1-3376-4D82-B66C-A0588A30F02F}"/>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5" name="Freeform 61">
                  <a:extLst>
                    <a:ext uri="{FF2B5EF4-FFF2-40B4-BE49-F238E27FC236}">
                      <a16:creationId xmlns:a16="http://schemas.microsoft.com/office/drawing/2014/main" xmlns="" id="{979B4E97-34CE-4034-8523-F1584A03448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6" name="Freeform 78">
                  <a:extLst>
                    <a:ext uri="{FF2B5EF4-FFF2-40B4-BE49-F238E27FC236}">
                      <a16:creationId xmlns:a16="http://schemas.microsoft.com/office/drawing/2014/main" xmlns="" id="{F4C4EFFF-E30B-4F0B-9ED4-FF63047DCBD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7" name="Freeform 84">
                  <a:extLst>
                    <a:ext uri="{FF2B5EF4-FFF2-40B4-BE49-F238E27FC236}">
                      <a16:creationId xmlns:a16="http://schemas.microsoft.com/office/drawing/2014/main" xmlns="" id="{173FDB7E-F5CA-497D-95CF-7A00D6789C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8" name="Freeform 87">
                  <a:extLst>
                    <a:ext uri="{FF2B5EF4-FFF2-40B4-BE49-F238E27FC236}">
                      <a16:creationId xmlns:a16="http://schemas.microsoft.com/office/drawing/2014/main" xmlns="" id="{42266BB1-5605-4F64-B071-80A97BAD9C3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79" name="Freeform 60">
                  <a:extLst>
                    <a:ext uri="{FF2B5EF4-FFF2-40B4-BE49-F238E27FC236}">
                      <a16:creationId xmlns:a16="http://schemas.microsoft.com/office/drawing/2014/main" xmlns="" id="{90D15A2A-0F2D-4AB8-8252-303BA5DB3B0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0" name="Freeform 59">
                  <a:extLst>
                    <a:ext uri="{FF2B5EF4-FFF2-40B4-BE49-F238E27FC236}">
                      <a16:creationId xmlns:a16="http://schemas.microsoft.com/office/drawing/2014/main" xmlns="" id="{E676282C-5FCF-4E29-AE15-2545F1A685E9}"/>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1" name="Freeform 62">
                  <a:extLst>
                    <a:ext uri="{FF2B5EF4-FFF2-40B4-BE49-F238E27FC236}">
                      <a16:creationId xmlns:a16="http://schemas.microsoft.com/office/drawing/2014/main" xmlns="" id="{AF7EC2A1-EAFC-4851-A4E3-47811C4456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2" name="Freeform 65">
                  <a:extLst>
                    <a:ext uri="{FF2B5EF4-FFF2-40B4-BE49-F238E27FC236}">
                      <a16:creationId xmlns:a16="http://schemas.microsoft.com/office/drawing/2014/main" xmlns="" id="{6F9BD94B-F299-45D3-B66E-F20FBC9246D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3" name="Freeform 79">
                  <a:extLst>
                    <a:ext uri="{FF2B5EF4-FFF2-40B4-BE49-F238E27FC236}">
                      <a16:creationId xmlns:a16="http://schemas.microsoft.com/office/drawing/2014/main" xmlns="" id="{50E616C9-EAB1-4990-B569-17C6CB08891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4" name="Freeform 82">
                  <a:extLst>
                    <a:ext uri="{FF2B5EF4-FFF2-40B4-BE49-F238E27FC236}">
                      <a16:creationId xmlns:a16="http://schemas.microsoft.com/office/drawing/2014/main" xmlns="" id="{2F983FB0-2CC2-4D5F-A331-4130F138E91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5" name="Freeform 85">
                  <a:extLst>
                    <a:ext uri="{FF2B5EF4-FFF2-40B4-BE49-F238E27FC236}">
                      <a16:creationId xmlns:a16="http://schemas.microsoft.com/office/drawing/2014/main" xmlns="" id="{B1ABC269-0802-4C4A-9E57-6F876F122C8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86" name="Freeform 88">
                  <a:extLst>
                    <a:ext uri="{FF2B5EF4-FFF2-40B4-BE49-F238E27FC236}">
                      <a16:creationId xmlns:a16="http://schemas.microsoft.com/office/drawing/2014/main" xmlns="" id="{233153AF-C5CF-40DD-9E5E-9B84272F467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nvGrpSpPr>
                <p:cNvPr id="187" name="Group 186">
                  <a:extLst>
                    <a:ext uri="{FF2B5EF4-FFF2-40B4-BE49-F238E27FC236}">
                      <a16:creationId xmlns:a16="http://schemas.microsoft.com/office/drawing/2014/main" xmlns="" id="{95E220B7-17F2-4748-A337-3B8D58860387}"/>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188" name="Line 63">
                    <a:extLst>
                      <a:ext uri="{FF2B5EF4-FFF2-40B4-BE49-F238E27FC236}">
                        <a16:creationId xmlns:a16="http://schemas.microsoft.com/office/drawing/2014/main" xmlns="" id="{63DC02CB-E162-45FD-AF68-0A1DB537F40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89" name="Line 66">
                    <a:extLst>
                      <a:ext uri="{FF2B5EF4-FFF2-40B4-BE49-F238E27FC236}">
                        <a16:creationId xmlns:a16="http://schemas.microsoft.com/office/drawing/2014/main" xmlns="" id="{4D9CBADA-7016-4987-B723-F7AE8E2E574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0" name="Line 67">
                    <a:extLst>
                      <a:ext uri="{FF2B5EF4-FFF2-40B4-BE49-F238E27FC236}">
                        <a16:creationId xmlns:a16="http://schemas.microsoft.com/office/drawing/2014/main" xmlns="" id="{1DCEDCA0-F979-4B3C-A0CA-F98F2DEE892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1" name="Line 80">
                    <a:extLst>
                      <a:ext uri="{FF2B5EF4-FFF2-40B4-BE49-F238E27FC236}">
                        <a16:creationId xmlns:a16="http://schemas.microsoft.com/office/drawing/2014/main" xmlns="" id="{1B701ADB-B6EB-4BED-8D15-F358A67EC9F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2" name="Line 83">
                    <a:extLst>
                      <a:ext uri="{FF2B5EF4-FFF2-40B4-BE49-F238E27FC236}">
                        <a16:creationId xmlns:a16="http://schemas.microsoft.com/office/drawing/2014/main" xmlns="" id="{239EB39D-EF7A-4284-83B8-904957045D8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3" name="Line 86">
                    <a:extLst>
                      <a:ext uri="{FF2B5EF4-FFF2-40B4-BE49-F238E27FC236}">
                        <a16:creationId xmlns:a16="http://schemas.microsoft.com/office/drawing/2014/main" xmlns="" id="{59413AC3-6F9D-431E-8136-F15C0FCA62A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94" name="Line 89">
                    <a:extLst>
                      <a:ext uri="{FF2B5EF4-FFF2-40B4-BE49-F238E27FC236}">
                        <a16:creationId xmlns:a16="http://schemas.microsoft.com/office/drawing/2014/main" xmlns="" id="{987DF8D6-E53D-4C41-B339-1E5094638FA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nvGrpSpPr>
              <p:cNvPr id="147" name="Group 146">
                <a:extLst>
                  <a:ext uri="{FF2B5EF4-FFF2-40B4-BE49-F238E27FC236}">
                    <a16:creationId xmlns:a16="http://schemas.microsoft.com/office/drawing/2014/main" xmlns="" id="{66036562-1199-405F-B95A-C3A543B5DB4C}"/>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65" name="Group 164">
                  <a:extLst>
                    <a:ext uri="{FF2B5EF4-FFF2-40B4-BE49-F238E27FC236}">
                      <a16:creationId xmlns:a16="http://schemas.microsoft.com/office/drawing/2014/main" xmlns="" id="{C4C4997E-6944-4940-8B33-92DB90BCE3A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69" name="Straight Connector 168">
                    <a:extLst>
                      <a:ext uri="{FF2B5EF4-FFF2-40B4-BE49-F238E27FC236}">
                        <a16:creationId xmlns:a16="http://schemas.microsoft.com/office/drawing/2014/main" xmlns="" id="{0A44DA53-5DA1-44E2-8EB4-F53CC84C9F2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xmlns="" id="{F072B3FF-FEA5-46BC-8627-9B46C5F3967D}"/>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71" name="Rectangle 30">
                    <a:extLst>
                      <a:ext uri="{FF2B5EF4-FFF2-40B4-BE49-F238E27FC236}">
                        <a16:creationId xmlns:a16="http://schemas.microsoft.com/office/drawing/2014/main" xmlns="" id="{FB18587D-1BDA-4D28-9B48-3C37C764B66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2" name="Rectangle 30">
                    <a:extLst>
                      <a:ext uri="{FF2B5EF4-FFF2-40B4-BE49-F238E27FC236}">
                        <a16:creationId xmlns:a16="http://schemas.microsoft.com/office/drawing/2014/main" xmlns="" id="{8CFE033B-F34F-4836-B6F3-93E6C7D9C5C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66" name="Group 165">
                  <a:extLst>
                    <a:ext uri="{FF2B5EF4-FFF2-40B4-BE49-F238E27FC236}">
                      <a16:creationId xmlns:a16="http://schemas.microsoft.com/office/drawing/2014/main" xmlns="" id="{07F79761-CFAA-4330-8067-31EC1DC3E16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67" name="Freeform: Shape 166">
                    <a:extLst>
                      <a:ext uri="{FF2B5EF4-FFF2-40B4-BE49-F238E27FC236}">
                        <a16:creationId xmlns:a16="http://schemas.microsoft.com/office/drawing/2014/main" xmlns="" id="{8A0BC496-427B-4836-B989-97B0673D8F5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sp>
                <p:nvSpPr>
                  <p:cNvPr id="168" name="Freeform: Shape 167">
                    <a:extLst>
                      <a:ext uri="{FF2B5EF4-FFF2-40B4-BE49-F238E27FC236}">
                        <a16:creationId xmlns:a16="http://schemas.microsoft.com/office/drawing/2014/main" xmlns="" id="{A0D554E1-33ED-415C-BF15-FC38D2E33C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grpSp>
          </p:grpSp>
          <p:grpSp>
            <p:nvGrpSpPr>
              <p:cNvPr id="148" name="Group 147">
                <a:extLst>
                  <a:ext uri="{FF2B5EF4-FFF2-40B4-BE49-F238E27FC236}">
                    <a16:creationId xmlns:a16="http://schemas.microsoft.com/office/drawing/2014/main" xmlns="" id="{D1F1EE7D-C5FF-46EA-AB9C-94E1F2D9B730}"/>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161" name="Group 160">
                  <a:extLst>
                    <a:ext uri="{FF2B5EF4-FFF2-40B4-BE49-F238E27FC236}">
                      <a16:creationId xmlns:a16="http://schemas.microsoft.com/office/drawing/2014/main" xmlns="" id="{2AC2FE37-AED7-4C81-A52E-FD105C1BDA8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63" name="Freeform 68">
                    <a:extLst>
                      <a:ext uri="{FF2B5EF4-FFF2-40B4-BE49-F238E27FC236}">
                        <a16:creationId xmlns:a16="http://schemas.microsoft.com/office/drawing/2014/main" xmlns="" id="{AB34FC05-3259-4BE2-8DA9-91435FAFCE7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64" name="Freeform 69">
                    <a:extLst>
                      <a:ext uri="{FF2B5EF4-FFF2-40B4-BE49-F238E27FC236}">
                        <a16:creationId xmlns:a16="http://schemas.microsoft.com/office/drawing/2014/main" xmlns="" id="{AC11598E-3FD2-47F3-8E57-D5D6130DBC3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sp>
              <p:nvSpPr>
                <p:cNvPr id="162" name="Line 70">
                  <a:extLst>
                    <a:ext uri="{FF2B5EF4-FFF2-40B4-BE49-F238E27FC236}">
                      <a16:creationId xmlns:a16="http://schemas.microsoft.com/office/drawing/2014/main" xmlns="" id="{37D098FA-73CF-44E6-B612-7DE664E5DE06}"/>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149" name="Group 148">
                <a:extLst>
                  <a:ext uri="{FF2B5EF4-FFF2-40B4-BE49-F238E27FC236}">
                    <a16:creationId xmlns:a16="http://schemas.microsoft.com/office/drawing/2014/main" xmlns="" id="{66672930-1A30-4508-A9D2-FA4271C6B1E1}"/>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11158635" y="5515533"/>
                <a:ext cx="317159" cy="932400"/>
                <a:chOff x="6376988" y="280988"/>
                <a:chExt cx="633413" cy="1862138"/>
              </a:xfrm>
            </p:grpSpPr>
            <p:sp>
              <p:nvSpPr>
                <p:cNvPr id="158" name="Freeform 68">
                  <a:extLst>
                    <a:ext uri="{FF2B5EF4-FFF2-40B4-BE49-F238E27FC236}">
                      <a16:creationId xmlns:a16="http://schemas.microsoft.com/office/drawing/2014/main" xmlns="" id="{174F3D5B-9943-4A8B-8699-ABB2B7991B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59" name="Freeform 69">
                  <a:extLst>
                    <a:ext uri="{FF2B5EF4-FFF2-40B4-BE49-F238E27FC236}">
                      <a16:creationId xmlns:a16="http://schemas.microsoft.com/office/drawing/2014/main" xmlns="" id="{6834DCA2-951C-4A9B-8490-5C7BD0FFBB9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60" name="Line 70">
                  <a:extLst>
                    <a:ext uri="{FF2B5EF4-FFF2-40B4-BE49-F238E27FC236}">
                      <a16:creationId xmlns:a16="http://schemas.microsoft.com/office/drawing/2014/main" xmlns="" id="{316B6CF4-BCF3-4765-B744-A1EB5A76D33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150" name="Group 149">
                <a:extLst>
                  <a:ext uri="{FF2B5EF4-FFF2-40B4-BE49-F238E27FC236}">
                    <a16:creationId xmlns:a16="http://schemas.microsoft.com/office/drawing/2014/main" xmlns="" id="{BAD99054-FC47-4391-9369-B309A0AA2582}"/>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51633" y="4274501"/>
                <a:ext cx="903599" cy="2160000"/>
                <a:chOff x="9057947" y="3423463"/>
                <a:chExt cx="903599" cy="2160000"/>
              </a:xfrm>
            </p:grpSpPr>
            <p:grpSp>
              <p:nvGrpSpPr>
                <p:cNvPr id="151" name="Group 150">
                  <a:extLst>
                    <a:ext uri="{FF2B5EF4-FFF2-40B4-BE49-F238E27FC236}">
                      <a16:creationId xmlns:a16="http://schemas.microsoft.com/office/drawing/2014/main" xmlns="" id="{1A1CDB94-FE6F-4AAC-94D9-DDCEC703B126}"/>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057947" y="3432856"/>
                  <a:ext cx="903599" cy="1872461"/>
                  <a:chOff x="10538626" y="3165838"/>
                  <a:chExt cx="936000" cy="1939601"/>
                </a:xfrm>
              </p:grpSpPr>
              <p:sp>
                <p:nvSpPr>
                  <p:cNvPr id="156" name="Freeform: Shape 155">
                    <a:extLst>
                      <a:ext uri="{FF2B5EF4-FFF2-40B4-BE49-F238E27FC236}">
                        <a16:creationId xmlns:a16="http://schemas.microsoft.com/office/drawing/2014/main" xmlns="" id="{99B22DCB-54E6-4769-9DD7-3736B4041B2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sp>
                <p:nvSpPr>
                  <p:cNvPr id="157" name="Freeform: Shape 156">
                    <a:extLst>
                      <a:ext uri="{FF2B5EF4-FFF2-40B4-BE49-F238E27FC236}">
                        <a16:creationId xmlns:a16="http://schemas.microsoft.com/office/drawing/2014/main" xmlns="" id="{67DA3C33-5733-4571-AD7C-F9D7447D184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grpSp>
            <p:grpSp>
              <p:nvGrpSpPr>
                <p:cNvPr id="152" name="Group 151">
                  <a:extLst>
                    <a:ext uri="{FF2B5EF4-FFF2-40B4-BE49-F238E27FC236}">
                      <a16:creationId xmlns:a16="http://schemas.microsoft.com/office/drawing/2014/main" xmlns="" id="{DEACDE3F-3571-479B-8545-A0EB157DFB7D}"/>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210264" y="3423463"/>
                  <a:ext cx="597126" cy="2160000"/>
                  <a:chOff x="9210264" y="3423463"/>
                  <a:chExt cx="597126" cy="2160000"/>
                </a:xfrm>
              </p:grpSpPr>
              <p:cxnSp>
                <p:nvCxnSpPr>
                  <p:cNvPr id="153" name="Straight Connector 152">
                    <a:extLst>
                      <a:ext uri="{FF2B5EF4-FFF2-40B4-BE49-F238E27FC236}">
                        <a16:creationId xmlns:a16="http://schemas.microsoft.com/office/drawing/2014/main" xmlns="" id="{0EBC688C-242B-4AF8-9A28-74C5D3A7DD76}"/>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54" name="Rectangle 5">
                    <a:extLst>
                      <a:ext uri="{FF2B5EF4-FFF2-40B4-BE49-F238E27FC236}">
                        <a16:creationId xmlns:a16="http://schemas.microsoft.com/office/drawing/2014/main" xmlns="" id="{C4C8C45C-CEB8-4DEA-A7C9-8028747D4C2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5" name="Rectangle 5">
                    <a:extLst>
                      <a:ext uri="{FF2B5EF4-FFF2-40B4-BE49-F238E27FC236}">
                        <a16:creationId xmlns:a16="http://schemas.microsoft.com/office/drawing/2014/main" xmlns="" id="{7FC624AF-D992-41C1-A403-A0A4731BE06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grpSp>
          <p:nvGrpSpPr>
            <p:cNvPr id="96" name="Group 95">
              <a:extLst>
                <a:ext uri="{FF2B5EF4-FFF2-40B4-BE49-F238E27FC236}">
                  <a16:creationId xmlns:a16="http://schemas.microsoft.com/office/drawing/2014/main" xmlns="" id="{F63171A4-E846-4A64-8292-3ED3583B6DE9}"/>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10800000" flipH="1">
              <a:off x="2171191" y="712681"/>
              <a:ext cx="5539609" cy="5682348"/>
              <a:chOff x="6623433" y="457964"/>
              <a:chExt cx="5539609" cy="5682348"/>
            </a:xfrm>
          </p:grpSpPr>
          <p:grpSp>
            <p:nvGrpSpPr>
              <p:cNvPr id="97" name="Group 96">
                <a:extLst>
                  <a:ext uri="{FF2B5EF4-FFF2-40B4-BE49-F238E27FC236}">
                    <a16:creationId xmlns:a16="http://schemas.microsoft.com/office/drawing/2014/main" xmlns="" id="{E59C66F3-BAB8-46AB-849B-0BC14A74B8AB}"/>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015028" y="2840007"/>
                <a:ext cx="2457452" cy="3838576"/>
                <a:chOff x="587375" y="280987"/>
                <a:chExt cx="2457452" cy="3838576"/>
              </a:xfrm>
            </p:grpSpPr>
            <p:sp>
              <p:nvSpPr>
                <p:cNvPr id="124" name="Freeform 64">
                  <a:extLst>
                    <a:ext uri="{FF2B5EF4-FFF2-40B4-BE49-F238E27FC236}">
                      <a16:creationId xmlns:a16="http://schemas.microsoft.com/office/drawing/2014/main" xmlns="" id="{68CD087B-52FF-4F11-A251-6F6A6B9093A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2" y="1443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25" name="Freeform 81">
                  <a:extLst>
                    <a:ext uri="{FF2B5EF4-FFF2-40B4-BE49-F238E27FC236}">
                      <a16:creationId xmlns:a16="http://schemas.microsoft.com/office/drawing/2014/main" xmlns="" id="{7FD7CD23-A1FC-41E8-A563-0B0A87A8FC8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205038"/>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26" name="Freeform 61">
                  <a:extLst>
                    <a:ext uri="{FF2B5EF4-FFF2-40B4-BE49-F238E27FC236}">
                      <a16:creationId xmlns:a16="http://schemas.microsoft.com/office/drawing/2014/main" xmlns="" id="{A3A34481-695D-470B-9A01-A047EAA615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27" name="Freeform 78">
                  <a:extLst>
                    <a:ext uri="{FF2B5EF4-FFF2-40B4-BE49-F238E27FC236}">
                      <a16:creationId xmlns:a16="http://schemas.microsoft.com/office/drawing/2014/main" xmlns="" id="{5B26EEFA-6CAA-4BF6-B4BD-7C083D59BF3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7"/>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28" name="Freeform 84">
                  <a:extLst>
                    <a:ext uri="{FF2B5EF4-FFF2-40B4-BE49-F238E27FC236}">
                      <a16:creationId xmlns:a16="http://schemas.microsoft.com/office/drawing/2014/main" xmlns="" id="{61976329-310A-4F70-B22C-F032D4BF7E3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90575"/>
                </a:xfrm>
                <a:custGeom>
                  <a:avLst/>
                  <a:gdLst>
                    <a:gd name="T0" fmla="*/ 95 w 258"/>
                    <a:gd name="T1" fmla="*/ 132 h 166"/>
                    <a:gd name="T2" fmla="*/ 258 w 258"/>
                    <a:gd name="T3" fmla="*/ 149 h 166"/>
                    <a:gd name="T4" fmla="*/ 0 w 258"/>
                    <a:gd name="T5" fmla="*/ 0 h 166"/>
                    <a:gd name="T6" fmla="*/ 95 w 258"/>
                    <a:gd name="T7" fmla="*/ 132 h 166"/>
                  </a:gdLst>
                  <a:ahLst/>
                  <a:cxnLst>
                    <a:cxn ang="0">
                      <a:pos x="T0" y="T1"/>
                    </a:cxn>
                    <a:cxn ang="0">
                      <a:pos x="T2" y="T3"/>
                    </a:cxn>
                    <a:cxn ang="0">
                      <a:pos x="T4" y="T5"/>
                    </a:cxn>
                    <a:cxn ang="0">
                      <a:pos x="T6" y="T7"/>
                    </a:cxn>
                  </a:cxnLst>
                  <a:rect l="0" t="0" r="r" b="b"/>
                  <a:pathLst>
                    <a:path w="258" h="166">
                      <a:moveTo>
                        <a:pt x="95" y="132"/>
                      </a:moveTo>
                      <a:cubicBezTo>
                        <a:pt x="147" y="162"/>
                        <a:pt x="206" y="166"/>
                        <a:pt x="258" y="149"/>
                      </a:cubicBezTo>
                      <a:cubicBezTo>
                        <a:pt x="0" y="0"/>
                        <a:pt x="0" y="0"/>
                        <a:pt x="0" y="0"/>
                      </a:cubicBezTo>
                      <a:cubicBezTo>
                        <a:pt x="11" y="54"/>
                        <a:pt x="44" y="102"/>
                        <a:pt x="95"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29" name="Freeform 87">
                  <a:extLst>
                    <a:ext uri="{FF2B5EF4-FFF2-40B4-BE49-F238E27FC236}">
                      <a16:creationId xmlns:a16="http://schemas.microsoft.com/office/drawing/2014/main" xmlns="" id="{0A0DA1ED-70C5-4D8F-B61F-F6E9E07D595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967037"/>
                  <a:ext cx="1228725" cy="790575"/>
                </a:xfrm>
                <a:custGeom>
                  <a:avLst/>
                  <a:gdLst>
                    <a:gd name="T0" fmla="*/ 162 w 258"/>
                    <a:gd name="T1" fmla="*/ 132 h 166"/>
                    <a:gd name="T2" fmla="*/ 258 w 258"/>
                    <a:gd name="T3" fmla="*/ 0 h 166"/>
                    <a:gd name="T4" fmla="*/ 0 w 258"/>
                    <a:gd name="T5" fmla="*/ 149 h 166"/>
                    <a:gd name="T6" fmla="*/ 162 w 258"/>
                    <a:gd name="T7" fmla="*/ 132 h 166"/>
                  </a:gdLst>
                  <a:ahLst/>
                  <a:cxnLst>
                    <a:cxn ang="0">
                      <a:pos x="T0" y="T1"/>
                    </a:cxn>
                    <a:cxn ang="0">
                      <a:pos x="T2" y="T3"/>
                    </a:cxn>
                    <a:cxn ang="0">
                      <a:pos x="T4" y="T5"/>
                    </a:cxn>
                    <a:cxn ang="0">
                      <a:pos x="T6" y="T7"/>
                    </a:cxn>
                  </a:cxnLst>
                  <a:rect l="0" t="0" r="r" b="b"/>
                  <a:pathLst>
                    <a:path w="258" h="166">
                      <a:moveTo>
                        <a:pt x="162" y="132"/>
                      </a:moveTo>
                      <a:cubicBezTo>
                        <a:pt x="214" y="102"/>
                        <a:pt x="247" y="54"/>
                        <a:pt x="258" y="0"/>
                      </a:cubicBezTo>
                      <a:cubicBezTo>
                        <a:pt x="0" y="149"/>
                        <a:pt x="0" y="149"/>
                        <a:pt x="0" y="149"/>
                      </a:cubicBezTo>
                      <a:cubicBezTo>
                        <a:pt x="52" y="166"/>
                        <a:pt x="111" y="162"/>
                        <a:pt x="162" y="132"/>
                      </a:cubicBezTo>
                      <a:close/>
                    </a:path>
                  </a:pathLst>
                </a:custGeom>
                <a:gradFill flip="none" rotWithShape="1">
                  <a:gsLst>
                    <a:gs pos="0">
                      <a:srgbClr val="FFFFFF">
                        <a:alpha val="80000"/>
                      </a:srgbClr>
                    </a:gs>
                    <a:gs pos="100000">
                      <a:srgbClr val="FFFFFF">
                        <a:alpha val="10000"/>
                      </a:srgbClr>
                    </a:gs>
                  </a:gsLst>
                  <a:lin ang="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0" name="Freeform 60">
                  <a:extLst>
                    <a:ext uri="{FF2B5EF4-FFF2-40B4-BE49-F238E27FC236}">
                      <a16:creationId xmlns:a16="http://schemas.microsoft.com/office/drawing/2014/main" xmlns="" id="{EDF58541-8ECC-487F-96C7-3267D0F9C8C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0987"/>
                  <a:ext cx="319088" cy="1419225"/>
                </a:xfrm>
                <a:custGeom>
                  <a:avLst/>
                  <a:gdLst>
                    <a:gd name="T0" fmla="*/ 0 w 67"/>
                    <a:gd name="T1" fmla="*/ 0 h 298"/>
                    <a:gd name="T2" fmla="*/ 0 w 67"/>
                    <a:gd name="T3" fmla="*/ 298 h 298"/>
                    <a:gd name="T4" fmla="*/ 67 w 67"/>
                    <a:gd name="T5" fmla="*/ 149 h 298"/>
                    <a:gd name="T6" fmla="*/ 0 w 67"/>
                    <a:gd name="T7" fmla="*/ 0 h 298"/>
                  </a:gdLst>
                  <a:ahLst/>
                  <a:cxnLst>
                    <a:cxn ang="0">
                      <a:pos x="T0" y="T1"/>
                    </a:cxn>
                    <a:cxn ang="0">
                      <a:pos x="T2" y="T3"/>
                    </a:cxn>
                    <a:cxn ang="0">
                      <a:pos x="T4" y="T5"/>
                    </a:cxn>
                    <a:cxn ang="0">
                      <a:pos x="T6" y="T7"/>
                    </a:cxn>
                  </a:cxnLst>
                  <a:rect l="0" t="0" r="r" b="b"/>
                  <a:pathLst>
                    <a:path w="67" h="298">
                      <a:moveTo>
                        <a:pt x="0" y="0"/>
                      </a:moveTo>
                      <a:cubicBezTo>
                        <a:pt x="0" y="298"/>
                        <a:pt x="0" y="298"/>
                        <a:pt x="0" y="298"/>
                      </a:cubicBezTo>
                      <a:cubicBezTo>
                        <a:pt x="41" y="261"/>
                        <a:pt x="67" y="208"/>
                        <a:pt x="67" y="149"/>
                      </a:cubicBezTo>
                      <a:cubicBezTo>
                        <a:pt x="67"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1" name="Freeform 59">
                  <a:extLst>
                    <a:ext uri="{FF2B5EF4-FFF2-40B4-BE49-F238E27FC236}">
                      <a16:creationId xmlns:a16="http://schemas.microsoft.com/office/drawing/2014/main" xmlns="" id="{D1DAAA62-5552-4436-97D9-353F629E8AB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497013" y="280987"/>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2" name="Freeform 62">
                  <a:extLst>
                    <a:ext uri="{FF2B5EF4-FFF2-40B4-BE49-F238E27FC236}">
                      <a16:creationId xmlns:a16="http://schemas.microsoft.com/office/drawing/2014/main" xmlns="" id="{EBA1BB6B-72EF-4525-89A1-FC5BE70D71B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5" y="1390651"/>
                  <a:ext cx="1228725" cy="761999"/>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3" name="Freeform 65">
                  <a:extLst>
                    <a:ext uri="{FF2B5EF4-FFF2-40B4-BE49-F238E27FC236}">
                      <a16:creationId xmlns:a16="http://schemas.microsoft.com/office/drawing/2014/main" xmlns="" id="{D3BD4012-93F7-424A-9146-8E7E831D9E7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1362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0">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4" name="Freeform 79">
                  <a:extLst>
                    <a:ext uri="{FF2B5EF4-FFF2-40B4-BE49-F238E27FC236}">
                      <a16:creationId xmlns:a16="http://schemas.microsoft.com/office/drawing/2014/main" xmlns="" id="{A2E36983-6A8E-4C78-AA27-363C0D676C8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124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5" name="Freeform 82">
                  <a:extLst>
                    <a:ext uri="{FF2B5EF4-FFF2-40B4-BE49-F238E27FC236}">
                      <a16:creationId xmlns:a16="http://schemas.microsoft.com/office/drawing/2014/main" xmlns="" id="{AB2380FC-F201-44F0-A531-1402201E4EBD}"/>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124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6" name="Freeform 85">
                  <a:extLst>
                    <a:ext uri="{FF2B5EF4-FFF2-40B4-BE49-F238E27FC236}">
                      <a16:creationId xmlns:a16="http://schemas.microsoft.com/office/drawing/2014/main" xmlns="" id="{737C3A27-BD47-4E93-A1E3-33B902DD068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886075"/>
                  <a:ext cx="1228725" cy="790575"/>
                </a:xfrm>
                <a:custGeom>
                  <a:avLst/>
                  <a:gdLst>
                    <a:gd name="T0" fmla="*/ 0 w 258"/>
                    <a:gd name="T1" fmla="*/ 17 h 166"/>
                    <a:gd name="T2" fmla="*/ 258 w 258"/>
                    <a:gd name="T3" fmla="*/ 166 h 166"/>
                    <a:gd name="T4" fmla="*/ 162 w 258"/>
                    <a:gd name="T5" fmla="*/ 34 h 166"/>
                    <a:gd name="T6" fmla="*/ 0 w 258"/>
                    <a:gd name="T7" fmla="*/ 17 h 166"/>
                  </a:gdLst>
                  <a:ahLst/>
                  <a:cxnLst>
                    <a:cxn ang="0">
                      <a:pos x="T0" y="T1"/>
                    </a:cxn>
                    <a:cxn ang="0">
                      <a:pos x="T2" y="T3"/>
                    </a:cxn>
                    <a:cxn ang="0">
                      <a:pos x="T4" y="T5"/>
                    </a:cxn>
                    <a:cxn ang="0">
                      <a:pos x="T6" y="T7"/>
                    </a:cxn>
                  </a:cxnLst>
                  <a:rect l="0" t="0" r="r" b="b"/>
                  <a:pathLst>
                    <a:path w="258" h="166">
                      <a:moveTo>
                        <a:pt x="0" y="17"/>
                      </a:moveTo>
                      <a:cubicBezTo>
                        <a:pt x="258" y="166"/>
                        <a:pt x="258" y="166"/>
                        <a:pt x="258" y="166"/>
                      </a:cubicBezTo>
                      <a:cubicBezTo>
                        <a:pt x="247" y="112"/>
                        <a:pt x="213" y="63"/>
                        <a:pt x="162" y="34"/>
                      </a:cubicBezTo>
                      <a:cubicBezTo>
                        <a:pt x="111" y="4"/>
                        <a:pt x="52" y="0"/>
                        <a:pt x="0" y="17"/>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37" name="Freeform 88">
                  <a:extLst>
                    <a:ext uri="{FF2B5EF4-FFF2-40B4-BE49-F238E27FC236}">
                      <a16:creationId xmlns:a16="http://schemas.microsoft.com/office/drawing/2014/main" xmlns="" id="{C257BCC6-B88D-4C3B-BEFD-25D320F39CF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1816101" y="2886075"/>
                  <a:ext cx="1228725" cy="790575"/>
                </a:xfrm>
                <a:custGeom>
                  <a:avLst/>
                  <a:gdLst>
                    <a:gd name="T0" fmla="*/ 0 w 258"/>
                    <a:gd name="T1" fmla="*/ 166 h 166"/>
                    <a:gd name="T2" fmla="*/ 258 w 258"/>
                    <a:gd name="T3" fmla="*/ 17 h 166"/>
                    <a:gd name="T4" fmla="*/ 96 w 258"/>
                    <a:gd name="T5" fmla="*/ 34 h 166"/>
                    <a:gd name="T6" fmla="*/ 0 w 258"/>
                    <a:gd name="T7" fmla="*/ 166 h 166"/>
                  </a:gdLst>
                  <a:ahLst/>
                  <a:cxnLst>
                    <a:cxn ang="0">
                      <a:pos x="T0" y="T1"/>
                    </a:cxn>
                    <a:cxn ang="0">
                      <a:pos x="T2" y="T3"/>
                    </a:cxn>
                    <a:cxn ang="0">
                      <a:pos x="T4" y="T5"/>
                    </a:cxn>
                    <a:cxn ang="0">
                      <a:pos x="T6" y="T7"/>
                    </a:cxn>
                  </a:cxnLst>
                  <a:rect l="0" t="0" r="r" b="b"/>
                  <a:pathLst>
                    <a:path w="258" h="166">
                      <a:moveTo>
                        <a:pt x="0" y="166"/>
                      </a:moveTo>
                      <a:cubicBezTo>
                        <a:pt x="258" y="17"/>
                        <a:pt x="258" y="17"/>
                        <a:pt x="258" y="17"/>
                      </a:cubicBezTo>
                      <a:cubicBezTo>
                        <a:pt x="206" y="0"/>
                        <a:pt x="147" y="4"/>
                        <a:pt x="96" y="34"/>
                      </a:cubicBezTo>
                      <a:cubicBezTo>
                        <a:pt x="44" y="63"/>
                        <a:pt x="11" y="112"/>
                        <a:pt x="0" y="166"/>
                      </a:cubicBezTo>
                      <a:close/>
                    </a:path>
                  </a:pathLst>
                </a:custGeom>
                <a:gradFill flip="none" rotWithShape="1">
                  <a:gsLst>
                    <a:gs pos="0">
                      <a:srgbClr val="FFFFFF">
                        <a:alpha val="80000"/>
                      </a:srgbClr>
                    </a:gs>
                    <a:gs pos="100000">
                      <a:srgbClr val="FFFFFF">
                        <a:alpha val="20000"/>
                      </a:srgbClr>
                    </a:gs>
                  </a:gsLst>
                  <a:lin ang="108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nvGrpSpPr>
                <p:cNvPr id="138" name="Group 137">
                  <a:extLst>
                    <a:ext uri="{FF2B5EF4-FFF2-40B4-BE49-F238E27FC236}">
                      <a16:creationId xmlns:a16="http://schemas.microsoft.com/office/drawing/2014/main" xmlns="" id="{0519964D-597A-4E0C-B66C-89D30B8582BC}"/>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87376" y="280988"/>
                  <a:ext cx="2457450" cy="3838575"/>
                  <a:chOff x="587376" y="280988"/>
                  <a:chExt cx="2457450" cy="3838575"/>
                </a:xfrm>
              </p:grpSpPr>
              <p:sp>
                <p:nvSpPr>
                  <p:cNvPr id="139" name="Line 63">
                    <a:extLst>
                      <a:ext uri="{FF2B5EF4-FFF2-40B4-BE49-F238E27FC236}">
                        <a16:creationId xmlns:a16="http://schemas.microsoft.com/office/drawing/2014/main" xmlns="" id="{A31BADE6-3732-4787-8841-96E8F05C0A9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0" name="Line 66">
                    <a:extLst>
                      <a:ext uri="{FF2B5EF4-FFF2-40B4-BE49-F238E27FC236}">
                        <a16:creationId xmlns:a16="http://schemas.microsoft.com/office/drawing/2014/main" xmlns="" id="{447ED593-61E3-4BD7-8984-7FE5621549D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1443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1" name="Line 67">
                    <a:extLst>
                      <a:ext uri="{FF2B5EF4-FFF2-40B4-BE49-F238E27FC236}">
                        <a16:creationId xmlns:a16="http://schemas.microsoft.com/office/drawing/2014/main" xmlns="" id="{6AD98272-0FC0-49AC-9877-8D2BAA5148B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80988"/>
                    <a:ext cx="0" cy="3838575"/>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2" name="Line 80">
                    <a:extLst>
                      <a:ext uri="{FF2B5EF4-FFF2-40B4-BE49-F238E27FC236}">
                        <a16:creationId xmlns:a16="http://schemas.microsoft.com/office/drawing/2014/main" xmlns="" id="{D54770D9-48C7-4C76-9F40-65C9B9C05CE4}"/>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3" name="Line 83">
                    <a:extLst>
                      <a:ext uri="{FF2B5EF4-FFF2-40B4-BE49-F238E27FC236}">
                        <a16:creationId xmlns:a16="http://schemas.microsoft.com/office/drawing/2014/main" xmlns="" id="{4B9C1A3A-3DED-4CC1-820C-16B358DF9EC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205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4" name="Line 86">
                    <a:extLst>
                      <a:ext uri="{FF2B5EF4-FFF2-40B4-BE49-F238E27FC236}">
                        <a16:creationId xmlns:a16="http://schemas.microsoft.com/office/drawing/2014/main" xmlns="" id="{2404A56E-8A81-48CB-9AC4-2CB6EA55DD7A}"/>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87376"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sp>
                <p:nvSpPr>
                  <p:cNvPr id="145" name="Line 89">
                    <a:extLst>
                      <a:ext uri="{FF2B5EF4-FFF2-40B4-BE49-F238E27FC236}">
                        <a16:creationId xmlns:a16="http://schemas.microsoft.com/office/drawing/2014/main" xmlns="" id="{6D6A743B-85A5-41A8-9664-D654620D25D3}"/>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1816101" y="2967038"/>
                    <a:ext cx="1228725" cy="709613"/>
                  </a:xfrm>
                  <a:prstGeom prst="line">
                    <a:avLst/>
                  </a:prstGeom>
                  <a:noFill/>
                  <a:ln w="12700" cap="rnd">
                    <a:solidFill>
                      <a:srgbClr val="FFFFFF"/>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grpSp>
            <p:nvGrpSpPr>
              <p:cNvPr id="98" name="Group 97">
                <a:extLst>
                  <a:ext uri="{FF2B5EF4-FFF2-40B4-BE49-F238E27FC236}">
                    <a16:creationId xmlns:a16="http://schemas.microsoft.com/office/drawing/2014/main" xmlns="" id="{23DAD9FD-AF99-4D89-9BC8-E6739BD17ACA}"/>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9940728" y="245341"/>
                <a:ext cx="1785984" cy="2211229"/>
                <a:chOff x="3125006" y="3171595"/>
                <a:chExt cx="1785984" cy="2211229"/>
              </a:xfrm>
            </p:grpSpPr>
            <p:grpSp>
              <p:nvGrpSpPr>
                <p:cNvPr id="116" name="Group 115">
                  <a:extLst>
                    <a:ext uri="{FF2B5EF4-FFF2-40B4-BE49-F238E27FC236}">
                      <a16:creationId xmlns:a16="http://schemas.microsoft.com/office/drawing/2014/main" xmlns="" id="{D7170781-0173-4FAB-8358-42C469FC51A3}"/>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36819" y="3174345"/>
                  <a:ext cx="1760933" cy="2208479"/>
                  <a:chOff x="4749017" y="2998646"/>
                  <a:chExt cx="1760933" cy="2208479"/>
                </a:xfrm>
              </p:grpSpPr>
              <p:cxnSp>
                <p:nvCxnSpPr>
                  <p:cNvPr id="120" name="Straight Connector 119">
                    <a:extLst>
                      <a:ext uri="{FF2B5EF4-FFF2-40B4-BE49-F238E27FC236}">
                        <a16:creationId xmlns:a16="http://schemas.microsoft.com/office/drawing/2014/main" xmlns="" id="{03C55E22-B879-4AE0-BC46-BA8A4E950C50}"/>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flipH="1">
                    <a:off x="5630197" y="2998646"/>
                    <a:ext cx="0" cy="2208479"/>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AA07E073-1978-4DCC-9E5C-FF89EF524BFA}"/>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rot="10800000" flipH="1">
                    <a:off x="4749017" y="4416771"/>
                    <a:ext cx="1760933"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22" name="Rectangle 30">
                    <a:extLst>
                      <a:ext uri="{FF2B5EF4-FFF2-40B4-BE49-F238E27FC236}">
                        <a16:creationId xmlns:a16="http://schemas.microsoft.com/office/drawing/2014/main" xmlns="" id="{5691F80E-D2E0-4E78-AA76-8D827AE4101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136242" y="3224252"/>
                    <a:ext cx="987915" cy="987915"/>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3" name="Rectangle 30">
                    <a:extLst>
                      <a:ext uri="{FF2B5EF4-FFF2-40B4-BE49-F238E27FC236}">
                        <a16:creationId xmlns:a16="http://schemas.microsoft.com/office/drawing/2014/main" xmlns="" id="{E34C55D1-5C55-44D3-9C26-E1951DA3937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13500000">
                    <a:off x="5327037" y="3070731"/>
                    <a:ext cx="606323" cy="606323"/>
                  </a:xfrm>
                  <a:custGeom>
                    <a:avLst/>
                    <a:gdLst>
                      <a:gd name="connsiteX0" fmla="*/ 0 w 1302493"/>
                      <a:gd name="connsiteY0" fmla="*/ 0 h 1302493"/>
                      <a:gd name="connsiteX1" fmla="*/ 1302493 w 1302493"/>
                      <a:gd name="connsiteY1" fmla="*/ 0 h 1302493"/>
                      <a:gd name="connsiteX2" fmla="*/ 1302493 w 1302493"/>
                      <a:gd name="connsiteY2" fmla="*/ 1302493 h 1302493"/>
                      <a:gd name="connsiteX3" fmla="*/ 0 w 1302493"/>
                      <a:gd name="connsiteY3" fmla="*/ 1302493 h 1302493"/>
                      <a:gd name="connsiteX4" fmla="*/ 0 w 1302493"/>
                      <a:gd name="connsiteY4" fmla="*/ 0 h 1302493"/>
                      <a:gd name="connsiteX0" fmla="*/ 1302493 w 1393933"/>
                      <a:gd name="connsiteY0" fmla="*/ 1302493 h 1393933"/>
                      <a:gd name="connsiteX1" fmla="*/ 0 w 1393933"/>
                      <a:gd name="connsiteY1" fmla="*/ 1302493 h 1393933"/>
                      <a:gd name="connsiteX2" fmla="*/ 0 w 1393933"/>
                      <a:gd name="connsiteY2" fmla="*/ 0 h 1393933"/>
                      <a:gd name="connsiteX3" fmla="*/ 1302493 w 1393933"/>
                      <a:gd name="connsiteY3" fmla="*/ 0 h 1393933"/>
                      <a:gd name="connsiteX4" fmla="*/ 1393933 w 1393933"/>
                      <a:gd name="connsiteY4" fmla="*/ 1393933 h 1393933"/>
                      <a:gd name="connsiteX0" fmla="*/ 0 w 1393933"/>
                      <a:gd name="connsiteY0" fmla="*/ 1302493 h 1393933"/>
                      <a:gd name="connsiteX1" fmla="*/ 0 w 1393933"/>
                      <a:gd name="connsiteY1" fmla="*/ 0 h 1393933"/>
                      <a:gd name="connsiteX2" fmla="*/ 1302493 w 1393933"/>
                      <a:gd name="connsiteY2" fmla="*/ 0 h 1393933"/>
                      <a:gd name="connsiteX3" fmla="*/ 1393933 w 1393933"/>
                      <a:gd name="connsiteY3" fmla="*/ 1393933 h 1393933"/>
                      <a:gd name="connsiteX0" fmla="*/ 0 w 1302493"/>
                      <a:gd name="connsiteY0" fmla="*/ 1302493 h 1302493"/>
                      <a:gd name="connsiteX1" fmla="*/ 0 w 1302493"/>
                      <a:gd name="connsiteY1" fmla="*/ 0 h 1302493"/>
                      <a:gd name="connsiteX2" fmla="*/ 1302493 w 1302493"/>
                      <a:gd name="connsiteY2" fmla="*/ 0 h 1302493"/>
                    </a:gdLst>
                    <a:ahLst/>
                    <a:cxnLst>
                      <a:cxn ang="0">
                        <a:pos x="connsiteX0" y="connsiteY0"/>
                      </a:cxn>
                      <a:cxn ang="0">
                        <a:pos x="connsiteX1" y="connsiteY1"/>
                      </a:cxn>
                      <a:cxn ang="0">
                        <a:pos x="connsiteX2" y="connsiteY2"/>
                      </a:cxn>
                    </a:cxnLst>
                    <a:rect l="l" t="t" r="r" b="b"/>
                    <a:pathLst>
                      <a:path w="1302493" h="1302493">
                        <a:moveTo>
                          <a:pt x="0" y="1302493"/>
                        </a:moveTo>
                        <a:lnTo>
                          <a:pt x="0" y="0"/>
                        </a:lnTo>
                        <a:lnTo>
                          <a:pt x="1302493" y="0"/>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17" name="Group 116">
                  <a:extLst>
                    <a:ext uri="{FF2B5EF4-FFF2-40B4-BE49-F238E27FC236}">
                      <a16:creationId xmlns:a16="http://schemas.microsoft.com/office/drawing/2014/main" xmlns="" id="{4C9CB0E6-07EF-4140-926D-D380C1A88EB0}"/>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3125006" y="3171595"/>
                  <a:ext cx="1785984" cy="1799739"/>
                  <a:chOff x="6879836" y="3516901"/>
                  <a:chExt cx="1785984" cy="1799739"/>
                </a:xfrm>
              </p:grpSpPr>
              <p:sp>
                <p:nvSpPr>
                  <p:cNvPr id="118" name="Freeform: Shape 117">
                    <a:extLst>
                      <a:ext uri="{FF2B5EF4-FFF2-40B4-BE49-F238E27FC236}">
                        <a16:creationId xmlns:a16="http://schemas.microsoft.com/office/drawing/2014/main" xmlns="" id="{263BBD78-504D-435B-8933-2C460DC38E7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6879836" y="3521665"/>
                    <a:ext cx="892801" cy="1794975"/>
                  </a:xfrm>
                  <a:custGeom>
                    <a:avLst/>
                    <a:gdLst>
                      <a:gd name="connsiteX0" fmla="*/ 892801 w 892801"/>
                      <a:gd name="connsiteY0" fmla="*/ 0 h 1794975"/>
                      <a:gd name="connsiteX1" fmla="*/ 892801 w 892801"/>
                      <a:gd name="connsiteY1" fmla="*/ 1434622 h 1794975"/>
                      <a:gd name="connsiteX2" fmla="*/ 845919 w 892801"/>
                      <a:gd name="connsiteY2" fmla="*/ 1533379 h 1794975"/>
                      <a:gd name="connsiteX3" fmla="*/ 440820 w 892801"/>
                      <a:gd name="connsiteY3" fmla="*/ 1794916 h 1794975"/>
                      <a:gd name="connsiteX4" fmla="*/ 379878 w 892801"/>
                      <a:gd name="connsiteY4" fmla="*/ 1791253 h 1794975"/>
                      <a:gd name="connsiteX5" fmla="*/ 763083 w 892801"/>
                      <a:gd name="connsiteY5" fmla="*/ 100140 h 1794975"/>
                      <a:gd name="connsiteX6" fmla="*/ 892801 w 892801"/>
                      <a:gd name="connsiteY6" fmla="*/ 0 h 179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2801" h="1794975">
                        <a:moveTo>
                          <a:pt x="892801" y="0"/>
                        </a:moveTo>
                        <a:lnTo>
                          <a:pt x="892801" y="1434622"/>
                        </a:lnTo>
                        <a:lnTo>
                          <a:pt x="845919" y="1533379"/>
                        </a:lnTo>
                        <a:cubicBezTo>
                          <a:pt x="735106" y="1711682"/>
                          <a:pt x="584368" y="1792418"/>
                          <a:pt x="440820" y="1794916"/>
                        </a:cubicBezTo>
                        <a:cubicBezTo>
                          <a:pt x="420314" y="1795273"/>
                          <a:pt x="399954" y="1794033"/>
                          <a:pt x="379878" y="1791253"/>
                        </a:cubicBezTo>
                        <a:cubicBezTo>
                          <a:pt x="-41718" y="1732871"/>
                          <a:pt x="-338017" y="995203"/>
                          <a:pt x="763083" y="100140"/>
                        </a:cubicBezTo>
                        <a:lnTo>
                          <a:pt x="892801"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sp>
                <p:nvSpPr>
                  <p:cNvPr id="119" name="Freeform: Shape 118">
                    <a:extLst>
                      <a:ext uri="{FF2B5EF4-FFF2-40B4-BE49-F238E27FC236}">
                        <a16:creationId xmlns:a16="http://schemas.microsoft.com/office/drawing/2014/main" xmlns="" id="{1AD78D29-1FCF-4E88-A958-924F701D5E4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7772637" y="3516901"/>
                    <a:ext cx="893183" cy="1795123"/>
                  </a:xfrm>
                  <a:custGeom>
                    <a:avLst/>
                    <a:gdLst>
                      <a:gd name="connsiteX0" fmla="*/ 191 w 893183"/>
                      <a:gd name="connsiteY0" fmla="*/ 0 h 1795123"/>
                      <a:gd name="connsiteX1" fmla="*/ 130101 w 893183"/>
                      <a:gd name="connsiteY1" fmla="*/ 100288 h 1795123"/>
                      <a:gd name="connsiteX2" fmla="*/ 513306 w 893183"/>
                      <a:gd name="connsiteY2" fmla="*/ 1791401 h 1795123"/>
                      <a:gd name="connsiteX3" fmla="*/ 47265 w 893183"/>
                      <a:gd name="connsiteY3" fmla="*/ 1533527 h 1795123"/>
                      <a:gd name="connsiteX4" fmla="*/ 192 w 893183"/>
                      <a:gd name="connsiteY4" fmla="*/ 1434367 h 1795123"/>
                      <a:gd name="connsiteX5" fmla="*/ 192 w 893183"/>
                      <a:gd name="connsiteY5" fmla="*/ 1438981 h 1795123"/>
                      <a:gd name="connsiteX6" fmla="*/ 0 w 893183"/>
                      <a:gd name="connsiteY6" fmla="*/ 1439386 h 1795123"/>
                      <a:gd name="connsiteX7" fmla="*/ 0 w 893183"/>
                      <a:gd name="connsiteY7" fmla="*/ 4764 h 1795123"/>
                      <a:gd name="connsiteX8" fmla="*/ 191 w 893183"/>
                      <a:gd name="connsiteY8" fmla="*/ 4616 h 1795123"/>
                      <a:gd name="connsiteX9" fmla="*/ 191 w 893183"/>
                      <a:gd name="connsiteY9" fmla="*/ 0 h 179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3183" h="1795123">
                        <a:moveTo>
                          <a:pt x="191" y="0"/>
                        </a:moveTo>
                        <a:lnTo>
                          <a:pt x="130101" y="100288"/>
                        </a:lnTo>
                        <a:cubicBezTo>
                          <a:pt x="1231201" y="995351"/>
                          <a:pt x="934902" y="1733019"/>
                          <a:pt x="513306" y="1791401"/>
                        </a:cubicBezTo>
                        <a:cubicBezTo>
                          <a:pt x="352699" y="1813642"/>
                          <a:pt x="173909" y="1737302"/>
                          <a:pt x="47265" y="1533527"/>
                        </a:cubicBezTo>
                        <a:lnTo>
                          <a:pt x="192" y="1434367"/>
                        </a:lnTo>
                        <a:lnTo>
                          <a:pt x="192" y="1438981"/>
                        </a:lnTo>
                        <a:lnTo>
                          <a:pt x="0" y="1439386"/>
                        </a:lnTo>
                        <a:lnTo>
                          <a:pt x="0" y="4764"/>
                        </a:lnTo>
                        <a:lnTo>
                          <a:pt x="191" y="4616"/>
                        </a:lnTo>
                        <a:lnTo>
                          <a:pt x="191"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grpSp>
          </p:grpSp>
          <p:grpSp>
            <p:nvGrpSpPr>
              <p:cNvPr id="99" name="Group 98">
                <a:extLst>
                  <a:ext uri="{FF2B5EF4-FFF2-40B4-BE49-F238E27FC236}">
                    <a16:creationId xmlns:a16="http://schemas.microsoft.com/office/drawing/2014/main" xmlns="" id="{EA551A3F-69EF-45CC-87F7-867808A3FAD2}"/>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5400000">
                <a:off x="10400268" y="1917602"/>
                <a:ext cx="633413" cy="1862138"/>
                <a:chOff x="5959192" y="333389"/>
                <a:chExt cx="633413" cy="1862138"/>
              </a:xfrm>
            </p:grpSpPr>
            <p:grpSp>
              <p:nvGrpSpPr>
                <p:cNvPr id="112" name="Group 111">
                  <a:extLst>
                    <a:ext uri="{FF2B5EF4-FFF2-40B4-BE49-F238E27FC236}">
                      <a16:creationId xmlns:a16="http://schemas.microsoft.com/office/drawing/2014/main" xmlns="" id="{12724B09-E74E-49FA-BB5D-583BB89B798C}"/>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5959192" y="333389"/>
                  <a:ext cx="633413" cy="1419225"/>
                  <a:chOff x="5959192" y="333389"/>
                  <a:chExt cx="633413" cy="1419225"/>
                </a:xfrm>
              </p:grpSpPr>
              <p:sp>
                <p:nvSpPr>
                  <p:cNvPr id="114" name="Freeform 68">
                    <a:extLst>
                      <a:ext uri="{FF2B5EF4-FFF2-40B4-BE49-F238E27FC236}">
                        <a16:creationId xmlns:a16="http://schemas.microsoft.com/office/drawing/2014/main" xmlns="" id="{DA2788BF-64AD-4328-8CB9-8C2C98CF54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5959192" y="333389"/>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15" name="Freeform 69">
                    <a:extLst>
                      <a:ext uri="{FF2B5EF4-FFF2-40B4-BE49-F238E27FC236}">
                        <a16:creationId xmlns:a16="http://schemas.microsoft.com/office/drawing/2014/main" xmlns="" id="{D9591CB5-16C9-44FC-B125-529D33F91BF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278280" y="333389"/>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grpSp>
            <p:sp>
              <p:nvSpPr>
                <p:cNvPr id="113" name="Line 70">
                  <a:extLst>
                    <a:ext uri="{FF2B5EF4-FFF2-40B4-BE49-F238E27FC236}">
                      <a16:creationId xmlns:a16="http://schemas.microsoft.com/office/drawing/2014/main" xmlns="" id="{4F82A945-38F0-45AF-A28A-C6A0E6A2E7F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278281" y="333389"/>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100" name="Group 99">
                <a:extLst>
                  <a:ext uri="{FF2B5EF4-FFF2-40B4-BE49-F238E27FC236}">
                    <a16:creationId xmlns:a16="http://schemas.microsoft.com/office/drawing/2014/main" xmlns="" id="{80FA6744-F48F-4652-86E5-BA3ABEF32274}"/>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11158635" y="5515533"/>
                <a:ext cx="317159" cy="932400"/>
                <a:chOff x="6376988" y="280988"/>
                <a:chExt cx="633413" cy="1862138"/>
              </a:xfrm>
            </p:grpSpPr>
            <p:sp>
              <p:nvSpPr>
                <p:cNvPr id="109" name="Freeform 68">
                  <a:extLst>
                    <a:ext uri="{FF2B5EF4-FFF2-40B4-BE49-F238E27FC236}">
                      <a16:creationId xmlns:a16="http://schemas.microsoft.com/office/drawing/2014/main" xmlns="" id="{FAC3DEAD-5797-4CA1-A8F2-3F487AAC6B1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376988" y="280988"/>
                  <a:ext cx="319088" cy="1419225"/>
                </a:xfrm>
                <a:custGeom>
                  <a:avLst/>
                  <a:gdLst>
                    <a:gd name="T0" fmla="*/ 0 w 67"/>
                    <a:gd name="T1" fmla="*/ 149 h 298"/>
                    <a:gd name="T2" fmla="*/ 67 w 67"/>
                    <a:gd name="T3" fmla="*/ 298 h 298"/>
                    <a:gd name="T4" fmla="*/ 67 w 67"/>
                    <a:gd name="T5" fmla="*/ 0 h 298"/>
                    <a:gd name="T6" fmla="*/ 0 w 67"/>
                    <a:gd name="T7" fmla="*/ 149 h 298"/>
                  </a:gdLst>
                  <a:ahLst/>
                  <a:cxnLst>
                    <a:cxn ang="0">
                      <a:pos x="T0" y="T1"/>
                    </a:cxn>
                    <a:cxn ang="0">
                      <a:pos x="T2" y="T3"/>
                    </a:cxn>
                    <a:cxn ang="0">
                      <a:pos x="T4" y="T5"/>
                    </a:cxn>
                    <a:cxn ang="0">
                      <a:pos x="T6" y="T7"/>
                    </a:cxn>
                  </a:cxnLst>
                  <a:rect l="0" t="0" r="r" b="b"/>
                  <a:pathLst>
                    <a:path w="67" h="298">
                      <a:moveTo>
                        <a:pt x="0" y="149"/>
                      </a:moveTo>
                      <a:cubicBezTo>
                        <a:pt x="0" y="208"/>
                        <a:pt x="26" y="261"/>
                        <a:pt x="67" y="298"/>
                      </a:cubicBezTo>
                      <a:cubicBezTo>
                        <a:pt x="67" y="0"/>
                        <a:pt x="67" y="0"/>
                        <a:pt x="67" y="0"/>
                      </a:cubicBezTo>
                      <a:cubicBezTo>
                        <a:pt x="26" y="36"/>
                        <a:pt x="0" y="89"/>
                        <a:pt x="0" y="149"/>
                      </a:cubicBez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10" name="Freeform 69">
                  <a:extLst>
                    <a:ext uri="{FF2B5EF4-FFF2-40B4-BE49-F238E27FC236}">
                      <a16:creationId xmlns:a16="http://schemas.microsoft.com/office/drawing/2014/main" xmlns="" id="{F9AF9D64-C9FB-4D32-993D-3423A2E55EEC}"/>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a:off x="6696076" y="280988"/>
                  <a:ext cx="314325" cy="1419225"/>
                </a:xfrm>
                <a:custGeom>
                  <a:avLst/>
                  <a:gdLst>
                    <a:gd name="T0" fmla="*/ 0 w 66"/>
                    <a:gd name="T1" fmla="*/ 0 h 298"/>
                    <a:gd name="T2" fmla="*/ 0 w 66"/>
                    <a:gd name="T3" fmla="*/ 298 h 298"/>
                    <a:gd name="T4" fmla="*/ 66 w 66"/>
                    <a:gd name="T5" fmla="*/ 149 h 298"/>
                    <a:gd name="T6" fmla="*/ 0 w 66"/>
                    <a:gd name="T7" fmla="*/ 0 h 298"/>
                  </a:gdLst>
                  <a:ahLst/>
                  <a:cxnLst>
                    <a:cxn ang="0">
                      <a:pos x="T0" y="T1"/>
                    </a:cxn>
                    <a:cxn ang="0">
                      <a:pos x="T2" y="T3"/>
                    </a:cxn>
                    <a:cxn ang="0">
                      <a:pos x="T4" y="T5"/>
                    </a:cxn>
                    <a:cxn ang="0">
                      <a:pos x="T6" y="T7"/>
                    </a:cxn>
                  </a:cxnLst>
                  <a:rect l="0" t="0" r="r" b="b"/>
                  <a:pathLst>
                    <a:path w="66" h="298">
                      <a:moveTo>
                        <a:pt x="0" y="0"/>
                      </a:moveTo>
                      <a:cubicBezTo>
                        <a:pt x="0" y="298"/>
                        <a:pt x="0" y="298"/>
                        <a:pt x="0" y="298"/>
                      </a:cubicBezTo>
                      <a:cubicBezTo>
                        <a:pt x="41" y="261"/>
                        <a:pt x="66" y="208"/>
                        <a:pt x="66" y="149"/>
                      </a:cubicBezTo>
                      <a:cubicBezTo>
                        <a:pt x="66" y="89"/>
                        <a:pt x="41" y="36"/>
                        <a:pt x="0" y="0"/>
                      </a:cubicBez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p>
              </p:txBody>
            </p:sp>
            <p:sp>
              <p:nvSpPr>
                <p:cNvPr id="111" name="Line 70">
                  <a:extLst>
                    <a:ext uri="{FF2B5EF4-FFF2-40B4-BE49-F238E27FC236}">
                      <a16:creationId xmlns:a16="http://schemas.microsoft.com/office/drawing/2014/main" xmlns="" id="{9097AC72-422F-4CE0-A772-A63E2294ACD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bwMode="auto">
                <a:xfrm flipV="1">
                  <a:off x="6696076" y="280988"/>
                  <a:ext cx="0" cy="1862138"/>
                </a:xfrm>
                <a:prstGeom prst="line">
                  <a:avLst/>
                </a:pr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350"/>
                </a:p>
              </p:txBody>
            </p:sp>
          </p:grpSp>
          <p:grpSp>
            <p:nvGrpSpPr>
              <p:cNvPr id="101" name="Group 100">
                <a:extLst>
                  <a:ext uri="{FF2B5EF4-FFF2-40B4-BE49-F238E27FC236}">
                    <a16:creationId xmlns:a16="http://schemas.microsoft.com/office/drawing/2014/main" xmlns="" id="{1A6B3F4D-48A0-4FC2-8720-2606D6AA04C0}"/>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rot="2700000">
                <a:off x="7251633" y="4274501"/>
                <a:ext cx="903599" cy="2160000"/>
                <a:chOff x="9057947" y="3423463"/>
                <a:chExt cx="903599" cy="2160000"/>
              </a:xfrm>
            </p:grpSpPr>
            <p:grpSp>
              <p:nvGrpSpPr>
                <p:cNvPr id="102" name="Group 101">
                  <a:extLst>
                    <a:ext uri="{FF2B5EF4-FFF2-40B4-BE49-F238E27FC236}">
                      <a16:creationId xmlns:a16="http://schemas.microsoft.com/office/drawing/2014/main" xmlns="" id="{67E4FA26-563D-4D19-BAEB-A370818E51A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057947" y="3432856"/>
                  <a:ext cx="903599" cy="1872461"/>
                  <a:chOff x="10538626" y="3165838"/>
                  <a:chExt cx="936000" cy="1939601"/>
                </a:xfrm>
              </p:grpSpPr>
              <p:sp>
                <p:nvSpPr>
                  <p:cNvPr id="107" name="Freeform: Shape 106">
                    <a:extLst>
                      <a:ext uri="{FF2B5EF4-FFF2-40B4-BE49-F238E27FC236}">
                        <a16:creationId xmlns:a16="http://schemas.microsoft.com/office/drawing/2014/main" xmlns="" id="{03B51AAC-6B1D-43D1-8885-402653BA90F8}"/>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538626" y="3183996"/>
                    <a:ext cx="453600" cy="1920288"/>
                  </a:xfrm>
                  <a:custGeom>
                    <a:avLst/>
                    <a:gdLst>
                      <a:gd name="connsiteX0" fmla="*/ 453600 w 453600"/>
                      <a:gd name="connsiteY0" fmla="*/ 0 h 1920288"/>
                      <a:gd name="connsiteX1" fmla="*/ 453600 w 453600"/>
                      <a:gd name="connsiteY1" fmla="*/ 1920288 h 1920288"/>
                      <a:gd name="connsiteX2" fmla="*/ 384059 w 453600"/>
                      <a:gd name="connsiteY2" fmla="*/ 1914152 h 1920288"/>
                      <a:gd name="connsiteX3" fmla="*/ 9354 w 453600"/>
                      <a:gd name="connsiteY3" fmla="*/ 1548700 h 1920288"/>
                      <a:gd name="connsiteX4" fmla="*/ 0 w 453600"/>
                      <a:gd name="connsiteY4" fmla="*/ 1455902 h 1920288"/>
                      <a:gd name="connsiteX5" fmla="*/ 146 w 453600"/>
                      <a:gd name="connsiteY5" fmla="*/ 1451885 h 1920288"/>
                      <a:gd name="connsiteX6" fmla="*/ 145 w 453600"/>
                      <a:gd name="connsiteY6" fmla="*/ 1451885 h 1920288"/>
                      <a:gd name="connsiteX7" fmla="*/ 7358 w 453600"/>
                      <a:gd name="connsiteY7" fmla="*/ 1253678 h 1920288"/>
                      <a:gd name="connsiteX8" fmla="*/ 424671 w 453600"/>
                      <a:gd name="connsiteY8" fmla="*/ 36480 h 1920288"/>
                      <a:gd name="connsiteX9" fmla="*/ 453600 w 453600"/>
                      <a:gd name="connsiteY9" fmla="*/ 0 h 1920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600" h="1920288">
                        <a:moveTo>
                          <a:pt x="453600" y="0"/>
                        </a:moveTo>
                        <a:lnTo>
                          <a:pt x="453600" y="1920288"/>
                        </a:lnTo>
                        <a:lnTo>
                          <a:pt x="384059" y="1914152"/>
                        </a:lnTo>
                        <a:cubicBezTo>
                          <a:pt x="196308" y="1880615"/>
                          <a:pt x="47443" y="1734834"/>
                          <a:pt x="9354" y="1548700"/>
                        </a:cubicBezTo>
                        <a:lnTo>
                          <a:pt x="0" y="1455902"/>
                        </a:lnTo>
                        <a:lnTo>
                          <a:pt x="146" y="1451885"/>
                        </a:lnTo>
                        <a:lnTo>
                          <a:pt x="145" y="1451885"/>
                        </a:lnTo>
                        <a:lnTo>
                          <a:pt x="7358" y="1253678"/>
                        </a:lnTo>
                        <a:cubicBezTo>
                          <a:pt x="42019" y="780132"/>
                          <a:pt x="195015" y="355125"/>
                          <a:pt x="424671" y="36480"/>
                        </a:cubicBezTo>
                        <a:lnTo>
                          <a:pt x="453600" y="0"/>
                        </a:lnTo>
                        <a:close/>
                      </a:path>
                    </a:pathLst>
                  </a:custGeom>
                  <a:gradFill flip="none" rotWithShape="1">
                    <a:gsLst>
                      <a:gs pos="0">
                        <a:srgbClr val="FFFFFF">
                          <a:alpha val="80000"/>
                        </a:srgbClr>
                      </a:gs>
                      <a:gs pos="100000">
                        <a:srgbClr val="FFFFFF">
                          <a:alpha val="20000"/>
                        </a:srgbClr>
                      </a:gs>
                    </a:gsLst>
                    <a:lin ang="189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sp>
                <p:nvSpPr>
                  <p:cNvPr id="108" name="Freeform: Shape 107">
                    <a:extLst>
                      <a:ext uri="{FF2B5EF4-FFF2-40B4-BE49-F238E27FC236}">
                        <a16:creationId xmlns:a16="http://schemas.microsoft.com/office/drawing/2014/main" xmlns="" id="{CF4180FB-7FBD-421F-A284-4C2CC61B384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a:off x="10992226" y="3165838"/>
                    <a:ext cx="482400" cy="1939601"/>
                  </a:xfrm>
                  <a:custGeom>
                    <a:avLst/>
                    <a:gdLst>
                      <a:gd name="connsiteX0" fmla="*/ 14399 w 482400"/>
                      <a:gd name="connsiteY0" fmla="*/ 0 h 1939601"/>
                      <a:gd name="connsiteX1" fmla="*/ 14399 w 482400"/>
                      <a:gd name="connsiteY1" fmla="*/ 689615 h 1939601"/>
                      <a:gd name="connsiteX2" fmla="*/ 14400 w 482400"/>
                      <a:gd name="connsiteY2" fmla="*/ 689615 h 1939601"/>
                      <a:gd name="connsiteX3" fmla="*/ 14401 w 482400"/>
                      <a:gd name="connsiteY3" fmla="*/ 689615 h 1939601"/>
                      <a:gd name="connsiteX4" fmla="*/ 14401 w 482400"/>
                      <a:gd name="connsiteY4" fmla="*/ 0 h 1939601"/>
                      <a:gd name="connsiteX5" fmla="*/ 57729 w 482400"/>
                      <a:gd name="connsiteY5" fmla="*/ 54638 h 1939601"/>
                      <a:gd name="connsiteX6" fmla="*/ 475042 w 482400"/>
                      <a:gd name="connsiteY6" fmla="*/ 1271836 h 1939601"/>
                      <a:gd name="connsiteX7" fmla="*/ 482255 w 482400"/>
                      <a:gd name="connsiteY7" fmla="*/ 1470043 h 1939601"/>
                      <a:gd name="connsiteX8" fmla="*/ 482254 w 482400"/>
                      <a:gd name="connsiteY8" fmla="*/ 1470043 h 1939601"/>
                      <a:gd name="connsiteX9" fmla="*/ 482400 w 482400"/>
                      <a:gd name="connsiteY9" fmla="*/ 1474060 h 1939601"/>
                      <a:gd name="connsiteX10" fmla="*/ 473046 w 482400"/>
                      <a:gd name="connsiteY10" fmla="*/ 1566858 h 1939601"/>
                      <a:gd name="connsiteX11" fmla="*/ 15706 w 482400"/>
                      <a:gd name="connsiteY11" fmla="*/ 1939601 h 1939601"/>
                      <a:gd name="connsiteX12" fmla="*/ 14400 w 482400"/>
                      <a:gd name="connsiteY12" fmla="*/ 1939469 h 1939601"/>
                      <a:gd name="connsiteX13" fmla="*/ 13094 w 482400"/>
                      <a:gd name="connsiteY13" fmla="*/ 1939601 h 1939601"/>
                      <a:gd name="connsiteX14" fmla="*/ 0 w 482400"/>
                      <a:gd name="connsiteY14" fmla="*/ 1938446 h 1939601"/>
                      <a:gd name="connsiteX15" fmla="*/ 0 w 482400"/>
                      <a:gd name="connsiteY15" fmla="*/ 18158 h 1939601"/>
                      <a:gd name="connsiteX16" fmla="*/ 14399 w 482400"/>
                      <a:gd name="connsiteY16" fmla="*/ 0 h 1939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400" h="1939601">
                        <a:moveTo>
                          <a:pt x="14399" y="0"/>
                        </a:moveTo>
                        <a:lnTo>
                          <a:pt x="14399" y="689615"/>
                        </a:lnTo>
                        <a:lnTo>
                          <a:pt x="14400" y="689615"/>
                        </a:lnTo>
                        <a:lnTo>
                          <a:pt x="14401" y="689615"/>
                        </a:lnTo>
                        <a:lnTo>
                          <a:pt x="14401" y="0"/>
                        </a:lnTo>
                        <a:lnTo>
                          <a:pt x="57729" y="54638"/>
                        </a:lnTo>
                        <a:cubicBezTo>
                          <a:pt x="287385" y="373283"/>
                          <a:pt x="440381" y="798290"/>
                          <a:pt x="475042" y="1271836"/>
                        </a:cubicBezTo>
                        <a:lnTo>
                          <a:pt x="482255" y="1470043"/>
                        </a:lnTo>
                        <a:lnTo>
                          <a:pt x="482254" y="1470043"/>
                        </a:lnTo>
                        <a:lnTo>
                          <a:pt x="482400" y="1474060"/>
                        </a:lnTo>
                        <a:lnTo>
                          <a:pt x="473046" y="1566858"/>
                        </a:lnTo>
                        <a:cubicBezTo>
                          <a:pt x="429516" y="1779582"/>
                          <a:pt x="241298" y="1939601"/>
                          <a:pt x="15706" y="1939601"/>
                        </a:cubicBezTo>
                        <a:lnTo>
                          <a:pt x="14400" y="1939469"/>
                        </a:lnTo>
                        <a:lnTo>
                          <a:pt x="13094" y="1939601"/>
                        </a:lnTo>
                        <a:lnTo>
                          <a:pt x="0" y="1938446"/>
                        </a:lnTo>
                        <a:lnTo>
                          <a:pt x="0" y="18158"/>
                        </a:lnTo>
                        <a:lnTo>
                          <a:pt x="14399" y="0"/>
                        </a:lnTo>
                        <a:close/>
                      </a:path>
                    </a:pathLst>
                  </a:custGeom>
                  <a:gradFill flip="none" rotWithShape="1">
                    <a:gsLst>
                      <a:gs pos="0">
                        <a:srgbClr val="FFFFFF">
                          <a:alpha val="80000"/>
                        </a:srgbClr>
                      </a:gs>
                      <a:gs pos="100000">
                        <a:srgbClr val="FFFFFF">
                          <a:alpha val="10000"/>
                        </a:srgbClr>
                      </a:gs>
                    </a:gsLst>
                    <a:lin ang="2700000" scaled="0"/>
                    <a:tileRect/>
                  </a:gradFill>
                  <a:ln>
                    <a:noFill/>
                  </a:ln>
                </p:spPr>
                <p:txBody>
                  <a:bodyPr vert="horz" wrap="square" lIns="91440" tIns="45720" rIns="91440" bIns="45720" numCol="1" anchor="t" anchorCtr="0" compatLnSpc="1">
                    <a:prstTxWarp prst="textNoShape">
                      <a:avLst/>
                    </a:prstTxWarp>
                  </a:bodyPr>
                  <a:lstStyle/>
                  <a:p>
                    <a:endParaRPr lang="en-US" sz="1350">
                      <a:solidFill>
                        <a:schemeClr val="tx1"/>
                      </a:solidFill>
                    </a:endParaRPr>
                  </a:p>
                </p:txBody>
              </p:sp>
            </p:grpSp>
            <p:grpSp>
              <p:nvGrpSpPr>
                <p:cNvPr id="103" name="Group 102">
                  <a:extLst>
                    <a:ext uri="{FF2B5EF4-FFF2-40B4-BE49-F238E27FC236}">
                      <a16:creationId xmlns:a16="http://schemas.microsoft.com/office/drawing/2014/main" xmlns="" id="{28E615C5-6A2E-4BF3-A3A8-9061C5B1B845}"/>
                    </a:ext>
                    <a:ext uri="{C183D7F6-B498-43B3-948B-1728B52AA6E4}">
                      <adec:decorative xmlns:adec="http://schemas.microsoft.com/office/drawing/2017/decorative" xmlns="" val="1"/>
                    </a:ext>
                  </a:extLst>
                </p:cNvPr>
                <p:cNvGrpSpPr>
                  <a:grpSpLocks/>
                </p:cNvGrpSpPr>
                <p:nvPr>
                  <p:extLst>
                    <p:ext uri="{386F3935-93C4-4BCD-93E2-E3B085C9AB24}">
                      <p16:designElem xmlns:p16="http://schemas.microsoft.com/office/powerpoint/2015/main" xmlns="" val="1"/>
                    </p:ext>
                  </p:extLst>
                </p:nvPr>
              </p:nvGrpSpPr>
              <p:grpSpPr>
                <a:xfrm>
                  <a:off x="9210264" y="3423463"/>
                  <a:ext cx="597126" cy="2160000"/>
                  <a:chOff x="9210264" y="3423463"/>
                  <a:chExt cx="597126" cy="2160000"/>
                </a:xfrm>
              </p:grpSpPr>
              <p:cxnSp>
                <p:nvCxnSpPr>
                  <p:cNvPr id="104" name="Straight Connector 103">
                    <a:extLst>
                      <a:ext uri="{FF2B5EF4-FFF2-40B4-BE49-F238E27FC236}">
                        <a16:creationId xmlns:a16="http://schemas.microsoft.com/office/drawing/2014/main" xmlns="" id="{B15A4CEB-6B8D-48C3-8484-3EC282A34A1F}"/>
                      </a:ext>
                      <a:ext uri="{C183D7F6-B498-43B3-948B-1728B52AA6E4}">
                        <adec:decorative xmlns:adec="http://schemas.microsoft.com/office/drawing/2017/decorative" xmlns="" val="1"/>
                      </a:ext>
                    </a:extLst>
                  </p:cNvPr>
                  <p:cNvCxnSpPr>
                    <a:cxnSpLocks/>
                  </p:cNvCxnSpPr>
                  <p:nvPr>
                    <p:extLst>
                      <p:ext uri="{386F3935-93C4-4BCD-93E2-E3B085C9AB24}">
                        <p16:designElem xmlns:p16="http://schemas.microsoft.com/office/powerpoint/2015/main" xmlns="" val="1"/>
                      </p:ext>
                    </p:extLst>
                  </p:nvPr>
                </p:nvCxnSpPr>
                <p:spPr>
                  <a:xfrm>
                    <a:off x="9508827" y="3423463"/>
                    <a:ext cx="0" cy="216000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5" name="Rectangle 5">
                    <a:extLst>
                      <a:ext uri="{FF2B5EF4-FFF2-40B4-BE49-F238E27FC236}">
                        <a16:creationId xmlns:a16="http://schemas.microsoft.com/office/drawing/2014/main" xmlns="" id="{38F7FD7D-E582-4214-B1B3-D289130553F7}"/>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10264" y="4162845"/>
                    <a:ext cx="597126" cy="597126"/>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6" name="Rectangle 5">
                    <a:extLst>
                      <a:ext uri="{FF2B5EF4-FFF2-40B4-BE49-F238E27FC236}">
                        <a16:creationId xmlns:a16="http://schemas.microsoft.com/office/drawing/2014/main" xmlns="" id="{B74D1DAC-C0D4-447E-8665-EAFF34F4E32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xmlns="" val="1"/>
                      </p:ext>
                    </p:extLst>
                  </p:nvPr>
                </p:nvSpPr>
                <p:spPr>
                  <a:xfrm rot="2700000">
                    <a:off x="9297710" y="3747070"/>
                    <a:ext cx="422234" cy="422234"/>
                  </a:xfrm>
                  <a:custGeom>
                    <a:avLst/>
                    <a:gdLst>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0 w 1239398"/>
                      <a:gd name="connsiteY4" fmla="*/ 0 h 1239398"/>
                      <a:gd name="connsiteX0" fmla="*/ 0 w 1239398"/>
                      <a:gd name="connsiteY0" fmla="*/ 0 h 1239398"/>
                      <a:gd name="connsiteX1" fmla="*/ 1239398 w 1239398"/>
                      <a:gd name="connsiteY1" fmla="*/ 0 h 1239398"/>
                      <a:gd name="connsiteX2" fmla="*/ 1239398 w 1239398"/>
                      <a:gd name="connsiteY2" fmla="*/ 1239398 h 1239398"/>
                      <a:gd name="connsiteX3" fmla="*/ 0 w 1239398"/>
                      <a:gd name="connsiteY3" fmla="*/ 1239398 h 1239398"/>
                      <a:gd name="connsiteX4" fmla="*/ 91440 w 1239398"/>
                      <a:gd name="connsiteY4" fmla="*/ 91440 h 1239398"/>
                      <a:gd name="connsiteX0" fmla="*/ 1239398 w 1239398"/>
                      <a:gd name="connsiteY0" fmla="*/ 0 h 1239398"/>
                      <a:gd name="connsiteX1" fmla="*/ 1239398 w 1239398"/>
                      <a:gd name="connsiteY1" fmla="*/ 1239398 h 1239398"/>
                      <a:gd name="connsiteX2" fmla="*/ 0 w 1239398"/>
                      <a:gd name="connsiteY2" fmla="*/ 1239398 h 1239398"/>
                      <a:gd name="connsiteX3" fmla="*/ 91440 w 1239398"/>
                      <a:gd name="connsiteY3" fmla="*/ 91440 h 1239398"/>
                      <a:gd name="connsiteX0" fmla="*/ 1239398 w 1239398"/>
                      <a:gd name="connsiteY0" fmla="*/ 0 h 1239398"/>
                      <a:gd name="connsiteX1" fmla="*/ 1239398 w 1239398"/>
                      <a:gd name="connsiteY1" fmla="*/ 1239398 h 1239398"/>
                      <a:gd name="connsiteX2" fmla="*/ 0 w 1239398"/>
                      <a:gd name="connsiteY2" fmla="*/ 1239398 h 1239398"/>
                    </a:gdLst>
                    <a:ahLst/>
                    <a:cxnLst>
                      <a:cxn ang="0">
                        <a:pos x="connsiteX0" y="connsiteY0"/>
                      </a:cxn>
                      <a:cxn ang="0">
                        <a:pos x="connsiteX1" y="connsiteY1"/>
                      </a:cxn>
                      <a:cxn ang="0">
                        <a:pos x="connsiteX2" y="connsiteY2"/>
                      </a:cxn>
                    </a:cxnLst>
                    <a:rect l="l" t="t" r="r" b="b"/>
                    <a:pathLst>
                      <a:path w="1239398" h="1239398">
                        <a:moveTo>
                          <a:pt x="1239398" y="0"/>
                        </a:moveTo>
                        <a:lnTo>
                          <a:pt x="1239398" y="1239398"/>
                        </a:lnTo>
                        <a:lnTo>
                          <a:pt x="0" y="1239398"/>
                        </a:lnTo>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grpSp>
      </p:grpSp>
      <p:sp>
        <p:nvSpPr>
          <p:cNvPr id="7" name="Text Placeholder 6">
            <a:extLst>
              <a:ext uri="{FF2B5EF4-FFF2-40B4-BE49-F238E27FC236}">
                <a16:creationId xmlns:a16="http://schemas.microsoft.com/office/drawing/2014/main" xmlns="" id="{9CF2D931-86F8-40B1-B2C0-BE477572ECCA}"/>
              </a:ext>
            </a:extLst>
          </p:cNvPr>
          <p:cNvSpPr>
            <a:spLocks noGrp="1"/>
          </p:cNvSpPr>
          <p:nvPr>
            <p:ph type="body" sz="quarter" idx="14"/>
          </p:nvPr>
        </p:nvSpPr>
        <p:spPr>
          <a:xfrm>
            <a:off x="8181688" y="2876552"/>
            <a:ext cx="3059113" cy="2983947"/>
          </a:xfrm>
        </p:spPr>
        <p:txBody>
          <a:bodyPr/>
          <a:lstStyle>
            <a:lvl1pPr marL="0" indent="0" algn="ctr">
              <a:buNone/>
              <a:defRPr/>
            </a:lvl1pPr>
            <a:lvl2pPr marL="270000" indent="0">
              <a:buFont typeface="Arial" panose="020B0604020202020204" pitchFamily="34" charset="0"/>
              <a:buNone/>
              <a:defRPr/>
            </a:lvl2pPr>
            <a:lvl3pPr marL="540000" indent="0">
              <a:buNone/>
              <a:defRPr/>
            </a:lvl3pPr>
            <a:lvl4pPr marL="810000" indent="0">
              <a:buFont typeface="Arial" panose="020B0604020202020204" pitchFamily="34" charset="0"/>
              <a:buNone/>
              <a:defRPr/>
            </a:lvl4pPr>
            <a:lvl5pPr marL="1080000" indent="0">
              <a:buNone/>
              <a:defRPr/>
            </a:lvl5pPr>
          </a:lstStyle>
          <a:p>
            <a:pPr lvl="0"/>
            <a:r>
              <a:rPr lang="en-US"/>
              <a:t>Click to edit Master text styles</a:t>
            </a:r>
          </a:p>
        </p:txBody>
      </p:sp>
    </p:spTree>
    <p:extLst>
      <p:ext uri="{BB962C8B-B14F-4D97-AF65-F5344CB8AC3E}">
        <p14:creationId xmlns:p14="http://schemas.microsoft.com/office/powerpoint/2010/main" val="3640135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rtl="0"/>
            <a:fld id="{B4AAD351-6347-4318-B935-1E0F1B6A61D6}"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7356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71F23539-3F81-4F1E-A9B7-5CE0C1986E23}"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061250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56854DA5-E4EE-42EA-9BC9-3160B1480769}"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69141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rtl="0"/>
            <a:fld id="{E9A1BF5D-7537-4BA8-9976-6302714DE26C}"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230993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rtl="0"/>
            <a:fld id="{8F8E4797-21F6-4D41-B035-97FEABB63BCE}" type="datetime1">
              <a:rPr lang="en-GB" noProof="0" smtClean="0"/>
              <a:t>04/01/2024</a:t>
            </a:fld>
            <a:endParaRPr lang="en-GB" noProof="0"/>
          </a:p>
        </p:txBody>
      </p:sp>
      <p:sp>
        <p:nvSpPr>
          <p:cNvPr id="8" name="Footer Placeholder 7"/>
          <p:cNvSpPr>
            <a:spLocks noGrp="1"/>
          </p:cNvSpPr>
          <p:nvPr>
            <p:ph type="ftr" sz="quarter" idx="11"/>
          </p:nvPr>
        </p:nvSpPr>
        <p:spPr/>
        <p:txBody>
          <a:bodyPr/>
          <a:lstStyle/>
          <a:p>
            <a:pPr rtl="0"/>
            <a:r>
              <a:rPr lang="en-GB" noProof="0"/>
              <a:t>Add a footer</a:t>
            </a:r>
          </a:p>
        </p:txBody>
      </p:sp>
      <p:sp>
        <p:nvSpPr>
          <p:cNvPr id="9" name="Slide Number Placeholder 8"/>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03711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rtl="0"/>
            <a:fld id="{4EC45D07-A3FD-40EE-BB45-F5E3D0F2E1C8}" type="datetime1">
              <a:rPr lang="en-GB" noProof="0" smtClean="0"/>
              <a:t>04/01/2024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3500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rtl="0"/>
            <a:fld id="{4EC45D07-A3FD-40EE-BB45-F5E3D0F2E1C8}" type="datetime1">
              <a:rPr lang="en-GB" noProof="0" smtClean="0"/>
              <a:t>04/01/2024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35008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0FFDAF9-DFA9-4947-9568-03347A66D233}" type="datetime1">
              <a:rPr lang="en-GB" noProof="0" smtClean="0"/>
              <a:t>04/01/2024</a:t>
            </a:fld>
            <a:endParaRPr lang="en-GB" noProof="0"/>
          </a:p>
        </p:txBody>
      </p:sp>
      <p:sp>
        <p:nvSpPr>
          <p:cNvPr id="3" name="Footer Placeholder 2"/>
          <p:cNvSpPr>
            <a:spLocks noGrp="1"/>
          </p:cNvSpPr>
          <p:nvPr>
            <p:ph type="ftr" sz="quarter" idx="11"/>
          </p:nvPr>
        </p:nvSpPr>
        <p:spPr/>
        <p:txBody>
          <a:bodyPr/>
          <a:lstStyle/>
          <a:p>
            <a:pPr rtl="0"/>
            <a:r>
              <a:rPr lang="en-GB" noProof="0"/>
              <a:t>Add a footer</a:t>
            </a:r>
          </a:p>
        </p:txBody>
      </p:sp>
      <p:sp>
        <p:nvSpPr>
          <p:cNvPr id="4" name="Slide Number Placeholder 3"/>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671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D89D711C-098E-40E1-BE23-CFCA1FAB8359}"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3963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8847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4" name="Footer Placeholder 3"/>
          <p:cNvSpPr>
            <a:spLocks noGrp="1"/>
          </p:cNvSpPr>
          <p:nvPr>
            <p:ph type="ftr" sz="quarter" idx="11"/>
          </p:nvPr>
        </p:nvSpPr>
        <p:spPr/>
        <p:txBody>
          <a:bodyPr/>
          <a:lstStyle/>
          <a:p>
            <a:pPr rtl="0"/>
            <a:r>
              <a:rPr lang="en-GB" noProof="0"/>
              <a:t>Add a footer</a:t>
            </a:r>
          </a:p>
        </p:txBody>
      </p:sp>
      <p:sp>
        <p:nvSpPr>
          <p:cNvPr id="5" name="Slide Number Placeholder 4"/>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81753960"/>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53530543"/>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965433154"/>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184568131"/>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316094623"/>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4090055913"/>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D2EB87B0-5071-4BC9-A19F-C3269318028C}"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60026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0FFDAF9-DFA9-4947-9568-03347A66D233}" type="datetime1">
              <a:rPr lang="en-GB" noProof="0" smtClean="0"/>
              <a:t>04/01/2024</a:t>
            </a:fld>
            <a:endParaRPr lang="en-GB" noProof="0"/>
          </a:p>
        </p:txBody>
      </p:sp>
      <p:sp>
        <p:nvSpPr>
          <p:cNvPr id="3" name="Footer Placeholder 2"/>
          <p:cNvSpPr>
            <a:spLocks noGrp="1"/>
          </p:cNvSpPr>
          <p:nvPr>
            <p:ph type="ftr" sz="quarter" idx="11"/>
          </p:nvPr>
        </p:nvSpPr>
        <p:spPr/>
        <p:txBody>
          <a:bodyPr/>
          <a:lstStyle/>
          <a:p>
            <a:pPr rtl="0"/>
            <a:r>
              <a:rPr lang="en-GB" noProof="0"/>
              <a:t>Add a footer</a:t>
            </a:r>
          </a:p>
        </p:txBody>
      </p:sp>
      <p:sp>
        <p:nvSpPr>
          <p:cNvPr id="4" name="Slide Number Placeholder 3"/>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671216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rtl="0"/>
            <a:fld id="{54B4CBB3-9133-42BF-BC20-6F6E1888C21F}" type="datetime1">
              <a:rPr lang="en-GB" noProof="0" smtClean="0"/>
              <a:t>04/01/2024</a:t>
            </a:fld>
            <a:endParaRPr lang="en-GB" noProof="0"/>
          </a:p>
        </p:txBody>
      </p:sp>
      <p:sp>
        <p:nvSpPr>
          <p:cNvPr id="5" name="Footer Placeholder 4"/>
          <p:cNvSpPr>
            <a:spLocks noGrp="1"/>
          </p:cNvSpPr>
          <p:nvPr>
            <p:ph type="ftr" sz="quarter" idx="11"/>
          </p:nvPr>
        </p:nvSpPr>
        <p:spPr/>
        <p:txBody>
          <a:bodyPr/>
          <a:lstStyle/>
          <a:p>
            <a:pPr rtl="0"/>
            <a:r>
              <a:rPr lang="en-GB" noProof="0"/>
              <a:t>Add a footer</a:t>
            </a:r>
          </a:p>
        </p:txBody>
      </p:sp>
      <p:sp>
        <p:nvSpPr>
          <p:cNvPr id="6" name="Slide Number Placeholder 5"/>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481539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D89D711C-098E-40E1-BE23-CFCA1FAB8359}"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3963271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rtl="0"/>
            <a:fld id="{9A9A7A2F-7C81-4F05-8B4D-4983D3740BAF}" type="datetime1">
              <a:rPr lang="en-GB" noProof="0" smtClean="0"/>
              <a:t>04/01/2024</a:t>
            </a:fld>
            <a:endParaRPr lang="en-GB" noProof="0"/>
          </a:p>
        </p:txBody>
      </p:sp>
      <p:sp>
        <p:nvSpPr>
          <p:cNvPr id="6" name="Footer Placeholder 5"/>
          <p:cNvSpPr>
            <a:spLocks noGrp="1"/>
          </p:cNvSpPr>
          <p:nvPr>
            <p:ph type="ftr" sz="quarter" idx="11"/>
          </p:nvPr>
        </p:nvSpPr>
        <p:spPr/>
        <p:txBody>
          <a:bodyPr/>
          <a:lstStyle/>
          <a:p>
            <a:pPr rtl="0"/>
            <a:r>
              <a:rPr lang="en-GB" noProof="0"/>
              <a:t>Add a footer</a:t>
            </a:r>
          </a:p>
        </p:txBody>
      </p:sp>
      <p:sp>
        <p:nvSpPr>
          <p:cNvPr id="7" name="Slide Number Placeholder 6"/>
          <p:cNvSpPr>
            <a:spLocks noGrp="1"/>
          </p:cNvSpPr>
          <p:nvPr>
            <p:ph type="sldNum" sz="quarter" idx="12"/>
          </p:nvPr>
        </p:nvSpPr>
        <p:spPr/>
        <p:txBody>
          <a:body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1884754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18"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17" Type="http://schemas.openxmlformats.org/officeDocument/2006/relationships/slideLayout" Target="../slideLayouts/slideLayout70.xml"/><Relationship Id="rId2" Type="http://schemas.openxmlformats.org/officeDocument/2006/relationships/slideLayout" Target="../slideLayouts/slideLayout55.xml"/><Relationship Id="rId16" Type="http://schemas.openxmlformats.org/officeDocument/2006/relationships/slideLayout" Target="../slideLayouts/slideLayout69.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en-GB" noProof="0"/>
              <a:t>Add a footer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930659"/>
      </p:ext>
    </p:extLst>
  </p:cSld>
  <p:clrMap bg1="dk1" tx1="lt1" bg2="dk2"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 id="2147483751" r:id="rId13"/>
    <p:sldLayoutId id="2147483752" r:id="rId14"/>
    <p:sldLayoutId id="2147483753" r:id="rId15"/>
    <p:sldLayoutId id="2147483754" r:id="rId16"/>
    <p:sldLayoutId id="2147483755"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9DE69F68-3DB1-4EAA-B9CD-9FE8531CEE5D}" type="datetimeFigureOut">
              <a:rPr lang="en-GB" smtClean="0"/>
              <a:pPr/>
              <a:t>04/01/2024</a:t>
            </a:fld>
            <a:endParaRPr lang="en-GB"/>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GB"/>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78374835-F8C3-4F8A-B320-F222973543EC}"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
              <a:schemeClr val="bg2">
                <a:tint val="97000"/>
                <a:hueMod val="92000"/>
                <a:satMod val="169000"/>
                <a:lumMod val="164000"/>
              </a:schemeClr>
            </a:gs>
            <a:gs pos="100000">
              <a:schemeClr val="bg2">
                <a:shade val="96000"/>
                <a:satMod val="120000"/>
                <a:lumMod val="90000"/>
              </a:schemeClr>
            </a:gs>
          </a:gsLst>
          <a:lin ang="6120000" scaled="1"/>
          <a:tileRect/>
        </a:gra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E1305261-81BF-3543-D99A-DEB6EFB06AAF}"/>
              </a:ext>
            </a:extLst>
          </p:cNvPr>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88311AAF-6A93-F113-BF36-2626C47EB813}"/>
              </a:ext>
            </a:extLst>
          </p:cNvPr>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BF934A80-F1D7-C989-DDD6-B4C2F5634E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defRPr>
            </a:lvl1pPr>
          </a:lstStyle>
          <a:p>
            <a:pPr>
              <a:defRPr/>
            </a:pPr>
            <a:fld id="{6AF8E253-9006-4D32-89D6-20F0F6050321}" type="datetimeFigureOut">
              <a:rPr lang="en-US"/>
              <a:pPr>
                <a:defRPr/>
              </a:pPr>
              <a:t>1/4/2024</a:t>
            </a:fld>
            <a:endParaRPr lang="en-US"/>
          </a:p>
        </p:txBody>
      </p:sp>
      <p:sp>
        <p:nvSpPr>
          <p:cNvPr id="5" name="Footer Placeholder 4">
            <a:extLst>
              <a:ext uri="{FF2B5EF4-FFF2-40B4-BE49-F238E27FC236}">
                <a16:creationId xmlns:a16="http://schemas.microsoft.com/office/drawing/2014/main" xmlns="" id="{C37708F6-5CBC-4059-C303-98E075912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1D516ECC-1C1D-1162-4948-24E18BA6EB1A}"/>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1C6B997-C9D6-4359-92D1-A0C02E59A8A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1/4/2024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84845139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4" r:id="rId13"/>
    <p:sldLayoutId id="214748371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pPr rtl="0"/>
            <a:fld id="{8B045440-74F0-4B44-BEF6-1040C3E911E1}" type="datetime1">
              <a:rPr lang="en-GB" noProof="0" smtClean="0"/>
              <a:t>04/01/2024</a:t>
            </a:fld>
            <a:endParaRPr lang="en-GB" noProof="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pPr rtl="0"/>
            <a:r>
              <a:rPr lang="en-GB" noProof="0"/>
              <a:t>Add a footer</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pPr rtl="0"/>
            <a:fld id="{401CF334-2D5C-4859-84A6-CA7E6E43FAEB}" type="slidenum">
              <a:rPr lang="en-GB" noProof="0" smtClean="0"/>
              <a:t>‹#›</a:t>
            </a:fld>
            <a:endParaRPr lang="en-GB" noProof="0"/>
          </a:p>
        </p:txBody>
      </p:sp>
    </p:spTree>
    <p:extLst>
      <p:ext uri="{BB962C8B-B14F-4D97-AF65-F5344CB8AC3E}">
        <p14:creationId xmlns:p14="http://schemas.microsoft.com/office/powerpoint/2010/main" val="213930659"/>
      </p:ext>
    </p:extLst>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mentalhealth.org.uk/explore-mental-health/stories/shereens-story-my-experience-long-covi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ideo" Target="https://www.youtube.com/embed/2TEeoQROLqM?feature=oembed" TargetMode="External"/><Relationship Id="rId5" Type="http://schemas.openxmlformats.org/officeDocument/2006/relationships/image" Target="../media/image18.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0.png"/><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s://www.samh.org.uk/about-mental-health/self-help-and-wellbeing/wellbeing-assessment-too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7.png"/><Relationship Id="rId7" Type="http://schemas.openxmlformats.org/officeDocument/2006/relationships/image" Target="../media/image32.sv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34.svg"/></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8.svg"/><Relationship Id="rId9" Type="http://schemas.openxmlformats.org/officeDocument/2006/relationships/image" Target="../media/image42.svg"/></Relationships>
</file>

<file path=ppt/slides/_rels/slide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55.xml"/><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55.xml"/><Relationship Id="rId5" Type="http://schemas.openxmlformats.org/officeDocument/2006/relationships/image" Target="../media/image7.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1.jpeg"/><Relationship Id="rId7" Type="http://schemas.openxmlformats.org/officeDocument/2006/relationships/hyperlink" Target="https://www.nhs.uk/live-well/exercise/strength-and-flexibility-exercises/sitting-exercises/" TargetMode="External"/><Relationship Id="rId2" Type="http://schemas.openxmlformats.org/officeDocument/2006/relationships/notesSlide" Target="../notesSlides/notesSlide23.xml"/><Relationship Id="rId1" Type="http://schemas.openxmlformats.org/officeDocument/2006/relationships/slideLayout" Target="../slideLayouts/slideLayout55.xml"/><Relationship Id="rId6" Type="http://schemas.openxmlformats.org/officeDocument/2006/relationships/hyperlink" Target="https://youtu.be/JQOG2aB00aw?si=b1Y0fhysfE9palXF" TargetMode="External"/><Relationship Id="rId5" Type="http://schemas.openxmlformats.org/officeDocument/2006/relationships/hyperlink" Target="https://www.glasgowlife.org.uk/sport/good-move" TargetMode="External"/><Relationship Id="rId4" Type="http://schemas.openxmlformats.org/officeDocument/2006/relationships/image" Target="../media/image42.png"/><Relationship Id="rId9"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ideo" Target="https://www.youtube.com/embed/RiMb2Bw4Ae8?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7.png"/><Relationship Id="rId7" Type="http://schemas.openxmlformats.org/officeDocument/2006/relationships/image" Target="../media/image59.sv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63.svg"/><Relationship Id="rId5" Type="http://schemas.openxmlformats.org/officeDocument/2006/relationships/image" Target="../media/image57.svg"/><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61.svg"/></Relationships>
</file>

<file path=ppt/slides/_rels/slide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video" Target="https://www.youtube.com/embed/2-WMJpoi8Qo?feature=oembed" TargetMode="Externa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ideo" Target="https://www.youtube.com/embed/WpdQnyo4CUA?feature=oembed" TargetMode="External"/><Relationship Id="rId4" Type="http://schemas.openxmlformats.org/officeDocument/2006/relationships/image" Target="../media/image52.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hyperlink" Target="https://www.nhs.uk/every-mind-matters/mental-health-issues/stress/"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hyperlink" Target="https://www.anxietyuk.org.uk/get-help/about-anxiety-and-anxiety-disorders/"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55.xml"/><Relationship Id="rId4" Type="http://schemas.openxmlformats.org/officeDocument/2006/relationships/image" Target="../media/image13.jpe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hyperlink" Target="https://insighttimer.com/mariellenbrown/guided-meditations/inner-smile-meditation-to-bring-joy-and-relieve-stress" TargetMode="External"/><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8" Type="http://schemas.openxmlformats.org/officeDocument/2006/relationships/hyperlink" Target="https://youtube.com/shorts/jlufY_GZQeY?si=XjBUs0J1UwdfpoPE" TargetMode="External"/><Relationship Id="rId3" Type="http://schemas.openxmlformats.org/officeDocument/2006/relationships/image" Target="../media/image7.png"/><Relationship Id="rId7" Type="http://schemas.openxmlformats.org/officeDocument/2006/relationships/hyperlink" Target="https://www.wellbeingscotland.org/contact" TargetMode="External"/><Relationship Id="rId12" Type="http://schemas.openxmlformats.org/officeDocument/2006/relationships/hyperlink" Target="https://www.counselling-directory.org.uk/memberarticles/developing-a-positive-outlook-when-living-with-a-health-condition"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wellbeing-glasgow.org.uk/" TargetMode="External"/><Relationship Id="rId11" Type="http://schemas.openxmlformats.org/officeDocument/2006/relationships/hyperlink" Target="https://thewellbeingthesis.org.uk/" TargetMode="External"/><Relationship Id="rId5" Type="http://schemas.openxmlformats.org/officeDocument/2006/relationships/hyperlink" Target="https://www.stress.org.uk/" TargetMode="External"/><Relationship Id="rId10" Type="http://schemas.openxmlformats.org/officeDocument/2006/relationships/hyperlink" Target="https://eur01.safelinks.protection.outlook.com/?url=https://www.youtube.com/watch?v%3DF026qItmY0w&amp;data=05|01|kirsty.hamilton9@ggc.scot.nhs.uk|9ca903f1015e4d93808608dba94c6d02|10efe0bda0304bca809cb5e6745e499a|0|0|638289917938850383|Unknown|TWFpbGZsb3d8eyJWIjoiMC4wLjAwMDAiLCJQIjoiV2luMzIiLCJBTiI6Ik1haWwiLCJXVCI6Mn0%3D|3000|||&amp;sdata=VQZGkPFCR3VDtglywfv0GQ7J36RRSairZKdbobnUCAI%3D&amp;reserved=0" TargetMode="External"/><Relationship Id="rId4" Type="http://schemas.openxmlformats.org/officeDocument/2006/relationships/hyperlink" Target="https://www.nhs.uk/mental-health/self-help/guides-tools-and-activities/five-steps-to-mental-wellbeing/" TargetMode="External"/><Relationship Id="rId9" Type="http://schemas.openxmlformats.org/officeDocument/2006/relationships/hyperlink" Target="https://eur01.safelinks.protection.outlook.com/?url=https://alchemyofbreath.com/free-breathwork-sessions/&amp;data=05|01|kirsty.hamilton9@ggc.scot.nhs.uk|616cba650c0643f160f308dba94af34c|10efe0bda0304bca809cb5e6745e499a|0|0|638289911585015377|Unknown|TWFpbGZsb3d8eyJWIjoiMC4wLjAwMDAiLCJQIjoiV2luMzIiLCJBTiI6Ik1haWwiLCJXVCI6Mn0%3D|3000|||&amp;sdata=YKLNvio1w0rHQrzBwxIDVrWKTniq7J31ZdBakao9lzk%3D&amp;reserved=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8" Type="http://schemas.openxmlformats.org/officeDocument/2006/relationships/hyperlink" Target="https://www.helpguide.org/articles/stress/relaxation-techniques-for-stress-relief.htm" TargetMode="External"/><Relationship Id="rId3" Type="http://schemas.openxmlformats.org/officeDocument/2006/relationships/image" Target="../media/image7.png"/><Relationship Id="rId7" Type="http://schemas.openxmlformats.org/officeDocument/2006/relationships/hyperlink" Target="https://www.bensnaturalhealth.com/blog/general-health/stress-relieving-stretches/"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hyperlink" Target="https://insighttimer.com/mariellenbrown/guided-meditations/inner-smile-meditation-to-bring-joy-and-relieve-stress" TargetMode="External"/><Relationship Id="rId5" Type="http://schemas.openxmlformats.org/officeDocument/2006/relationships/hyperlink" Target="https://www.mentalhealth.org.uk/explore-mental-health/stories/shereens-story-my-experience-long-covid" TargetMode="External"/><Relationship Id="rId4" Type="http://schemas.openxmlformats.org/officeDocument/2006/relationships/hyperlink" Target="https://www.verywellmind.com/what-is-the-fight-or-flight-response-279519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3"/>
          <a:stretch>
            <a:fillRect/>
          </a:stretch>
        </p:blipFill>
        <p:spPr>
          <a:xfrm>
            <a:off x="10670790" y="232630"/>
            <a:ext cx="1287050" cy="962808"/>
          </a:xfrm>
        </p:spPr>
      </p:pic>
      <p:sp>
        <p:nvSpPr>
          <p:cNvPr id="6" name="TextBox 5">
            <a:extLst>
              <a:ext uri="{FF2B5EF4-FFF2-40B4-BE49-F238E27FC236}">
                <a16:creationId xmlns:a16="http://schemas.microsoft.com/office/drawing/2014/main" xmlns="" id="{FB8AB58B-7393-AA42-EBF4-2CCFBE568381}"/>
              </a:ext>
            </a:extLst>
          </p:cNvPr>
          <p:cNvSpPr txBox="1"/>
          <p:nvPr/>
        </p:nvSpPr>
        <p:spPr>
          <a:xfrm>
            <a:off x="210003" y="1559214"/>
            <a:ext cx="4380288" cy="3139321"/>
          </a:xfrm>
          <a:prstGeom prst="rect">
            <a:avLst/>
          </a:prstGeom>
          <a:noFill/>
        </p:spPr>
        <p:txBody>
          <a:bodyPr wrap="square" lIns="91440" tIns="45720" rIns="91440" bIns="45720" rtlCol="0" anchor="t">
            <a:spAutoFit/>
          </a:bodyPr>
          <a:lstStyle/>
          <a:p>
            <a:pPr algn="ctr"/>
            <a:r>
              <a:rPr lang="en-GB" sz="6600" b="1">
                <a:latin typeface="Calibri"/>
                <a:cs typeface="Calibri"/>
              </a:rPr>
              <a:t> STRESS AND WELLBEING</a:t>
            </a:r>
            <a:endParaRPr lang="en-GB" sz="6600" b="1">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xmlns="" id="{38D71441-DA4C-48BA-FBC0-4A6387995A39}"/>
              </a:ext>
            </a:extLst>
          </p:cNvPr>
          <p:cNvSpPr/>
          <p:nvPr/>
        </p:nvSpPr>
        <p:spPr>
          <a:xfrm>
            <a:off x="5197542" y="1461750"/>
            <a:ext cx="5985162" cy="539340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11" descr="A cartoon of a person with pink hair&#10;&#10;Description automatically generated">
            <a:extLst>
              <a:ext uri="{FF2B5EF4-FFF2-40B4-BE49-F238E27FC236}">
                <a16:creationId xmlns:a16="http://schemas.microsoft.com/office/drawing/2014/main" xmlns="" id="{AB30B0FC-02F0-247F-816A-7F09C8062276}"/>
              </a:ext>
            </a:extLst>
          </p:cNvPr>
          <p:cNvPicPr>
            <a:picLocks noChangeAspect="1"/>
          </p:cNvPicPr>
          <p:nvPr/>
        </p:nvPicPr>
        <p:blipFill>
          <a:blip r:embed="rId4"/>
          <a:stretch>
            <a:fillRect/>
          </a:stretch>
        </p:blipFill>
        <p:spPr>
          <a:xfrm>
            <a:off x="5716993" y="1904431"/>
            <a:ext cx="4946072" cy="4629505"/>
          </a:xfrm>
          <a:prstGeom prst="rect">
            <a:avLst/>
          </a:prstGeom>
        </p:spPr>
      </p:pic>
    </p:spTree>
    <p:extLst>
      <p:ext uri="{BB962C8B-B14F-4D97-AF65-F5344CB8AC3E}">
        <p14:creationId xmlns:p14="http://schemas.microsoft.com/office/powerpoint/2010/main" val="678097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0" y="0"/>
            <a:ext cx="7822843"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BDABE4B4-6859-9A8B-7D1D-A4E89970D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TextBox 3"/>
          <p:cNvSpPr txBox="1"/>
          <p:nvPr/>
        </p:nvSpPr>
        <p:spPr>
          <a:xfrm>
            <a:off x="8039946" y="2000379"/>
            <a:ext cx="3728515" cy="1754326"/>
          </a:xfrm>
          <a:prstGeom prst="rect">
            <a:avLst/>
          </a:prstGeom>
          <a:noFill/>
        </p:spPr>
        <p:txBody>
          <a:bodyPr wrap="square" lIns="91440" tIns="45720" rIns="91440" bIns="45720" rtlCol="0" anchor="t">
            <a:spAutoFit/>
          </a:bodyPr>
          <a:lstStyle/>
          <a:p>
            <a:pPr algn="ctr"/>
            <a:r>
              <a:rPr lang="en-GB" sz="5400" b="1">
                <a:solidFill>
                  <a:schemeClr val="bg1"/>
                </a:solidFill>
                <a:latin typeface="Calibri"/>
                <a:cs typeface="Calibri"/>
              </a:rPr>
              <a:t>SYMPTOMS OF STRESS</a:t>
            </a:r>
            <a:endParaRPr lang="en-GB" sz="5400" b="1">
              <a:solidFill>
                <a:schemeClr val="bg1"/>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xmlns="" id="{992657BB-A7F6-84ED-B861-2D889D3DD329}"/>
              </a:ext>
            </a:extLst>
          </p:cNvPr>
          <p:cNvPicPr>
            <a:picLocks noChangeAspect="1"/>
          </p:cNvPicPr>
          <p:nvPr/>
        </p:nvPicPr>
        <p:blipFill>
          <a:blip r:embed="rId4"/>
          <a:stretch>
            <a:fillRect/>
          </a:stretch>
        </p:blipFill>
        <p:spPr>
          <a:xfrm>
            <a:off x="-83126" y="-62346"/>
            <a:ext cx="7980216" cy="6927272"/>
          </a:xfrm>
          <a:prstGeom prst="rect">
            <a:avLst/>
          </a:prstGeom>
        </p:spPr>
      </p:pic>
    </p:spTree>
    <p:extLst>
      <p:ext uri="{BB962C8B-B14F-4D97-AF65-F5344CB8AC3E}">
        <p14:creationId xmlns:p14="http://schemas.microsoft.com/office/powerpoint/2010/main" val="7571084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0" y="0"/>
            <a:ext cx="7822843"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 name="Rectangle 5">
            <a:extLst>
              <a:ext uri="{FF2B5EF4-FFF2-40B4-BE49-F238E27FC236}">
                <a16:creationId xmlns:a16="http://schemas.microsoft.com/office/drawing/2014/main" xmlns="" id="{A4C7B9CB-D94E-3B0F-195C-40FB37248AB5}"/>
              </a:ext>
            </a:extLst>
          </p:cNvPr>
          <p:cNvSpPr/>
          <p:nvPr/>
        </p:nvSpPr>
        <p:spPr>
          <a:xfrm>
            <a:off x="6927" y="6927"/>
            <a:ext cx="6192981" cy="3422071"/>
          </a:xfrm>
          <a:prstGeom prst="rect">
            <a:avLst/>
          </a:prstGeom>
          <a:solidFill>
            <a:schemeClr val="accent6"/>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xmlns="" id="{D468B0DA-5EE8-6A3C-EA51-9E330F6375C3}"/>
              </a:ext>
            </a:extLst>
          </p:cNvPr>
          <p:cNvSpPr/>
          <p:nvPr/>
        </p:nvSpPr>
        <p:spPr>
          <a:xfrm>
            <a:off x="6102927" y="6926"/>
            <a:ext cx="6095998" cy="3463636"/>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xmlns="" id="{72A7034D-329A-2437-8A90-ABA93CA9F4B6}"/>
              </a:ext>
            </a:extLst>
          </p:cNvPr>
          <p:cNvSpPr/>
          <p:nvPr/>
        </p:nvSpPr>
        <p:spPr>
          <a:xfrm>
            <a:off x="6926" y="3428999"/>
            <a:ext cx="6082145" cy="3435926"/>
          </a:xfrm>
          <a:prstGeom prst="rect">
            <a:avLst/>
          </a:prstGeom>
          <a:solidFill>
            <a:srgbClr val="92D050"/>
          </a:solidFill>
          <a:ln>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xmlns="" id="{5C2C3F3B-0ABC-9910-7AF0-F7E6E914444E}"/>
              </a:ext>
            </a:extLst>
          </p:cNvPr>
          <p:cNvSpPr/>
          <p:nvPr/>
        </p:nvSpPr>
        <p:spPr>
          <a:xfrm>
            <a:off x="6089072" y="3470563"/>
            <a:ext cx="6095998" cy="3449781"/>
          </a:xfrm>
          <a:prstGeom prst="rect">
            <a:avLst/>
          </a:prstGeom>
          <a:solidFill>
            <a:srgbClr val="0070C0"/>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xmlns="" id="{BE322DD7-4C60-1E8B-BAD9-8F0F8083020C}"/>
              </a:ext>
            </a:extLst>
          </p:cNvPr>
          <p:cNvSpPr/>
          <p:nvPr/>
        </p:nvSpPr>
        <p:spPr>
          <a:xfrm>
            <a:off x="3990109" y="2244436"/>
            <a:ext cx="4114799" cy="26877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3625420" y="2242151"/>
            <a:ext cx="4820877" cy="2800767"/>
          </a:xfrm>
          <a:prstGeom prst="rect">
            <a:avLst/>
          </a:prstGeom>
          <a:noFill/>
        </p:spPr>
        <p:txBody>
          <a:bodyPr wrap="square" lIns="91440" tIns="45720" rIns="91440" bIns="45720" rtlCol="0" anchor="t">
            <a:spAutoFit/>
          </a:bodyPr>
          <a:lstStyle/>
          <a:p>
            <a:pPr algn="ctr"/>
            <a:r>
              <a:rPr lang="en-GB" sz="4400" b="1" dirty="0">
                <a:solidFill>
                  <a:schemeClr val="bg1"/>
                </a:solidFill>
                <a:latin typeface="Calibri"/>
                <a:cs typeface="Calibri"/>
              </a:rPr>
              <a:t>BEN'S</a:t>
            </a:r>
            <a:endParaRPr lang="en-GB" sz="4400" b="1" dirty="0">
              <a:solidFill>
                <a:schemeClr val="bg1"/>
              </a:solidFill>
              <a:latin typeface="Calibri" panose="020F0502020204030204" pitchFamily="34" charset="0"/>
              <a:ea typeface="Calibri"/>
              <a:cs typeface="Calibri" panose="020F0502020204030204" pitchFamily="34" charset="0"/>
            </a:endParaRPr>
          </a:p>
          <a:p>
            <a:pPr algn="ctr"/>
            <a:r>
              <a:rPr lang="en-GB" sz="4400" b="1" dirty="0">
                <a:solidFill>
                  <a:schemeClr val="bg1"/>
                </a:solidFill>
                <a:latin typeface="Calibri"/>
                <a:ea typeface="Calibri"/>
                <a:cs typeface="Calibri"/>
              </a:rPr>
              <a:t>Dis-ease/</a:t>
            </a:r>
          </a:p>
          <a:p>
            <a:pPr algn="ctr"/>
            <a:r>
              <a:rPr lang="en-GB" sz="4400" b="1" dirty="0">
                <a:solidFill>
                  <a:schemeClr val="bg1"/>
                </a:solidFill>
                <a:latin typeface="Calibri"/>
                <a:cs typeface="Calibri"/>
              </a:rPr>
              <a:t> STRESS</a:t>
            </a:r>
            <a:endParaRPr lang="en-GB" sz="4400" b="1" dirty="0">
              <a:solidFill>
                <a:schemeClr val="bg1"/>
              </a:solidFill>
              <a:latin typeface="Calibri"/>
              <a:ea typeface="Calibri"/>
              <a:cs typeface="Calibri"/>
            </a:endParaRPr>
          </a:p>
          <a:p>
            <a:pPr algn="ctr"/>
            <a:r>
              <a:rPr lang="en-GB" sz="4400" b="1" dirty="0">
                <a:solidFill>
                  <a:schemeClr val="bg1"/>
                </a:solidFill>
                <a:latin typeface="Calibri"/>
                <a:ea typeface="Calibri"/>
                <a:cs typeface="Calibri"/>
              </a:rPr>
              <a:t>SYMPTOMS</a:t>
            </a:r>
          </a:p>
        </p:txBody>
      </p:sp>
      <p:sp>
        <p:nvSpPr>
          <p:cNvPr id="13" name="TextBox 12">
            <a:extLst>
              <a:ext uri="{FF2B5EF4-FFF2-40B4-BE49-F238E27FC236}">
                <a16:creationId xmlns:a16="http://schemas.microsoft.com/office/drawing/2014/main" xmlns="" id="{872A3C6D-A927-E863-D982-261BD7DA8E82}"/>
              </a:ext>
            </a:extLst>
          </p:cNvPr>
          <p:cNvSpPr txBox="1"/>
          <p:nvPr/>
        </p:nvSpPr>
        <p:spPr>
          <a:xfrm>
            <a:off x="437101" y="366755"/>
            <a:ext cx="48006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BODY</a:t>
            </a:r>
          </a:p>
          <a:p>
            <a:endParaRPr lang="en-GB" sz="2800"/>
          </a:p>
          <a:p>
            <a:r>
              <a:rPr lang="en-GB" sz="2800"/>
              <a:t>Headaches</a:t>
            </a:r>
          </a:p>
          <a:p>
            <a:r>
              <a:rPr lang="en-GB" sz="2800"/>
              <a:t>Fatigue</a:t>
            </a:r>
          </a:p>
          <a:p>
            <a:r>
              <a:rPr lang="en-GB" sz="2800"/>
              <a:t>Breathlessness</a:t>
            </a:r>
          </a:p>
          <a:p>
            <a:r>
              <a:rPr lang="en-GB" sz="2800"/>
              <a:t>Stomach upset.</a:t>
            </a:r>
          </a:p>
        </p:txBody>
      </p:sp>
      <p:sp>
        <p:nvSpPr>
          <p:cNvPr id="14" name="TextBox 13">
            <a:extLst>
              <a:ext uri="{FF2B5EF4-FFF2-40B4-BE49-F238E27FC236}">
                <a16:creationId xmlns:a16="http://schemas.microsoft.com/office/drawing/2014/main" xmlns="" id="{406C7E82-EA49-553A-64F5-C9A1A63D434E}"/>
              </a:ext>
            </a:extLst>
          </p:cNvPr>
          <p:cNvSpPr txBox="1"/>
          <p:nvPr/>
        </p:nvSpPr>
        <p:spPr>
          <a:xfrm>
            <a:off x="498763" y="3803072"/>
            <a:ext cx="48006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EMOTIONS</a:t>
            </a:r>
          </a:p>
          <a:p>
            <a:endParaRPr lang="en-GB" sz="2800"/>
          </a:p>
          <a:p>
            <a:r>
              <a:rPr lang="en-GB" sz="2800"/>
              <a:t>Lost</a:t>
            </a:r>
          </a:p>
          <a:p>
            <a:r>
              <a:rPr lang="en-GB" sz="2800"/>
              <a:t>Sad</a:t>
            </a:r>
          </a:p>
          <a:p>
            <a:r>
              <a:rPr lang="en-GB" sz="2800"/>
              <a:t>Frustrated</a:t>
            </a:r>
          </a:p>
          <a:p>
            <a:r>
              <a:rPr lang="en-GB" sz="2800"/>
              <a:t>Low mood</a:t>
            </a:r>
          </a:p>
        </p:txBody>
      </p:sp>
      <p:sp>
        <p:nvSpPr>
          <p:cNvPr id="15" name="TextBox 14">
            <a:extLst>
              <a:ext uri="{FF2B5EF4-FFF2-40B4-BE49-F238E27FC236}">
                <a16:creationId xmlns:a16="http://schemas.microsoft.com/office/drawing/2014/main" xmlns="" id="{FF40DA1E-DB48-E87F-DEDD-B39FD6DF83D0}"/>
              </a:ext>
            </a:extLst>
          </p:cNvPr>
          <p:cNvSpPr txBox="1"/>
          <p:nvPr/>
        </p:nvSpPr>
        <p:spPr>
          <a:xfrm>
            <a:off x="6511636" y="145471"/>
            <a:ext cx="480060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MIND</a:t>
            </a:r>
          </a:p>
          <a:p>
            <a:endParaRPr lang="en-GB" sz="2800"/>
          </a:p>
          <a:p>
            <a:r>
              <a:rPr lang="en-GB" sz="2800"/>
              <a:t>Worry</a:t>
            </a:r>
          </a:p>
          <a:p>
            <a:r>
              <a:rPr lang="en-GB" sz="2800"/>
              <a:t>Negativity</a:t>
            </a:r>
          </a:p>
        </p:txBody>
      </p:sp>
      <p:sp>
        <p:nvSpPr>
          <p:cNvPr id="21" name="TextBox 20">
            <a:extLst>
              <a:ext uri="{FF2B5EF4-FFF2-40B4-BE49-F238E27FC236}">
                <a16:creationId xmlns:a16="http://schemas.microsoft.com/office/drawing/2014/main" xmlns="" id="{1BA7A3AC-9E64-CBF6-4ED9-9A81E5E4EA6D}"/>
              </a:ext>
            </a:extLst>
          </p:cNvPr>
          <p:cNvSpPr txBox="1"/>
          <p:nvPr/>
        </p:nvSpPr>
        <p:spPr>
          <a:xfrm>
            <a:off x="8589817" y="-284020"/>
            <a:ext cx="48006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sz="2800" b="1"/>
          </a:p>
          <a:p>
            <a:endParaRPr lang="en-GB" sz="2800"/>
          </a:p>
          <a:p>
            <a:endParaRPr lang="en-GB" sz="2800"/>
          </a:p>
          <a:p>
            <a:r>
              <a:rPr lang="en-GB" sz="2800"/>
              <a:t>Judgement</a:t>
            </a:r>
          </a:p>
          <a:p>
            <a:r>
              <a:rPr lang="en-GB" sz="2800"/>
              <a:t>Catastrophising</a:t>
            </a:r>
          </a:p>
          <a:p>
            <a:r>
              <a:rPr lang="en-GB" sz="2800"/>
              <a:t>Constant</a:t>
            </a:r>
          </a:p>
        </p:txBody>
      </p:sp>
      <p:sp>
        <p:nvSpPr>
          <p:cNvPr id="23" name="TextBox 22">
            <a:extLst>
              <a:ext uri="{FF2B5EF4-FFF2-40B4-BE49-F238E27FC236}">
                <a16:creationId xmlns:a16="http://schemas.microsoft.com/office/drawing/2014/main" xmlns="" id="{062D911C-FFB0-1A3C-2BE5-E549BFF2C0BD}"/>
              </a:ext>
            </a:extLst>
          </p:cNvPr>
          <p:cNvSpPr txBox="1"/>
          <p:nvPr/>
        </p:nvSpPr>
        <p:spPr>
          <a:xfrm>
            <a:off x="8229599" y="3858490"/>
            <a:ext cx="48006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b="1"/>
              <a:t>BEHAVIOUR</a:t>
            </a:r>
          </a:p>
          <a:p>
            <a:endParaRPr lang="en-GB" sz="2800"/>
          </a:p>
          <a:p>
            <a:r>
              <a:rPr lang="en-GB" sz="2800"/>
              <a:t>Withdraw</a:t>
            </a:r>
          </a:p>
          <a:p>
            <a:r>
              <a:rPr lang="en-GB" sz="2800"/>
              <a:t>Unable to sleep</a:t>
            </a:r>
          </a:p>
          <a:p>
            <a:r>
              <a:rPr lang="en-GB" sz="2800"/>
              <a:t>Stop eating</a:t>
            </a:r>
          </a:p>
          <a:p>
            <a:r>
              <a:rPr lang="en-GB" sz="2800"/>
              <a:t>Drink alcohol</a:t>
            </a:r>
          </a:p>
        </p:txBody>
      </p:sp>
    </p:spTree>
    <p:extLst>
      <p:ext uri="{BB962C8B-B14F-4D97-AF65-F5344CB8AC3E}">
        <p14:creationId xmlns:p14="http://schemas.microsoft.com/office/powerpoint/2010/main" val="4357078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1"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xmlns="" id="{2103B461-323C-4912-BFFD-C3758266208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26" name="Straight Connector 25">
              <a:extLst>
                <a:ext uri="{FF2B5EF4-FFF2-40B4-BE49-F238E27FC236}">
                  <a16:creationId xmlns:a16="http://schemas.microsoft.com/office/drawing/2014/main" xmlns="" id="{FBC21318-F4F4-4524-95D1-6B7FE0A788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D9FFA8E5-974F-409E-89C6-E185BD90933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C384E2B1-7008-45EE-9F2E-FEF3A089780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D4563410-7FE9-4955-89C6-0FB9326CD3A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xmlns="" id="{3AD14C0E-D5DF-4BDC-BD92-642CFF18018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32" name="Rectangle 31">
            <a:extLst>
              <a:ext uri="{FF2B5EF4-FFF2-40B4-BE49-F238E27FC236}">
                <a16:creationId xmlns:a16="http://schemas.microsoft.com/office/drawing/2014/main" xmlns="" id="{B1ECD48A-A6CE-48F3-8E89-3399C99382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Single Corner Snipped 33">
            <a:extLst>
              <a:ext uri="{FF2B5EF4-FFF2-40B4-BE49-F238E27FC236}">
                <a16:creationId xmlns:a16="http://schemas.microsoft.com/office/drawing/2014/main" xmlns="" id="{0A3F7A1B-3080-4A65-A240-2E1A6EF8456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5"/>
            <a:ext cx="12188952" cy="5571071"/>
          </a:xfrm>
          <a:prstGeom prst="snip1Rect">
            <a:avLst>
              <a:gd name="adj" fmla="val 0"/>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635179" y="739851"/>
            <a:ext cx="10910306" cy="4091363"/>
          </a:xfrm>
          <a:prstGeom prst="rect">
            <a:avLst/>
          </a:prstGeom>
        </p:spPr>
      </p:pic>
      <p:pic>
        <p:nvPicPr>
          <p:cNvPr id="6" name="Picture 5" descr="A picture containing text, font, graphics, logo&#10;&#10;Description automatically generated">
            <a:extLst>
              <a:ext uri="{FF2B5EF4-FFF2-40B4-BE49-F238E27FC236}">
                <a16:creationId xmlns:a16="http://schemas.microsoft.com/office/drawing/2014/main" xmlns="" id="{C1EB0A7B-071E-2A5C-3BC6-026485000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712922" y="156822"/>
            <a:ext cx="9576196" cy="769441"/>
          </a:xfrm>
          <a:prstGeom prst="rect">
            <a:avLst/>
          </a:prstGeom>
          <a:noFill/>
        </p:spPr>
        <p:txBody>
          <a:bodyPr wrap="square" lIns="91440" tIns="45720" rIns="91440" bIns="45720" rtlCol="0" anchor="t">
            <a:spAutoFit/>
          </a:bodyPr>
          <a:lstStyle/>
          <a:p>
            <a:endParaRPr lang="en-GB" sz="4400">
              <a:solidFill>
                <a:srgbClr val="146194"/>
              </a:solidFill>
              <a:latin typeface="Calibri" panose="020F0502020204030204" pitchFamily="34" charset="0"/>
              <a:cs typeface="Calibri" panose="020F0502020204030204" pitchFamily="34" charset="0"/>
            </a:endParaRPr>
          </a:p>
        </p:txBody>
      </p:sp>
      <p:sp>
        <p:nvSpPr>
          <p:cNvPr id="4" name="AutoShape 2" descr="https://ukc-powerpoint.officeapps.live.com/pods/GetClipboardImage.ashx?Id=3e1d9a90-c487-43be-a9f8-204c1ecf93a2&amp;DC=GUK5&amp;pkey=c36c2b22-4530-4ba9-89d1-dee74c23e12b&amp;wdwaccluster=GUK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ukc-powerpoint.officeapps.live.com/pods/GetClipboardImage.ashx?Id=fdc612fd-3ff0-4346-9fef-ebbf9c08bc7d&amp;DC=GUK5&amp;pkey=cd5c74a3-2c69-4cf3-a900-a2639c3bad6f&amp;wdwaccluster=GUK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79551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3" name="Rectangle 22">
            <a:extLst>
              <a:ext uri="{FF2B5EF4-FFF2-40B4-BE49-F238E27FC236}">
                <a16:creationId xmlns:a16="http://schemas.microsoft.com/office/drawing/2014/main" xmlns="" id="{12211C43-D0DF-7BD3-C62B-FF0B34A2095F}"/>
              </a:ext>
            </a:extLst>
          </p:cNvPr>
          <p:cNvSpPr/>
          <p:nvPr/>
        </p:nvSpPr>
        <p:spPr>
          <a:xfrm>
            <a:off x="8217325" y="0"/>
            <a:ext cx="3971500"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A0ADD19B-1D78-E980-6FAB-10F13ED33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a:extLst>
              <a:ext uri="{FF2B5EF4-FFF2-40B4-BE49-F238E27FC236}">
                <a16:creationId xmlns:a16="http://schemas.microsoft.com/office/drawing/2014/main" xmlns="" id="{CF3061D6-4EDE-D735-B6DE-338BC00D1F1A}"/>
              </a:ext>
            </a:extLst>
          </p:cNvPr>
          <p:cNvSpPr txBox="1"/>
          <p:nvPr/>
        </p:nvSpPr>
        <p:spPr>
          <a:xfrm>
            <a:off x="423798" y="924839"/>
            <a:ext cx="7210814"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FFFFFF"/>
                </a:solidFill>
                <a:latin typeface="Calibri"/>
                <a:cs typeface="Calibri"/>
              </a:rPr>
              <a:t>“While living with this relentless condition, I just don’t feel myself. It’s like everything affects my sense of self and I always feel different. That is really tough to deal with because I don’t know if I will ever feel normal again. It really hits you emotionally as you just want to get better, and I always worry about another relapse as I often think to myself ‘I can’t do this again’.                                   </a:t>
            </a:r>
            <a:endParaRPr lang="en-US"/>
          </a:p>
          <a:p>
            <a:r>
              <a:rPr lang="en-US" sz="1600">
                <a:solidFill>
                  <a:schemeClr val="bg1"/>
                </a:solidFill>
                <a:latin typeface="Calibri"/>
                <a:ea typeface="+mn-lt"/>
                <a:cs typeface="+mn-lt"/>
                <a:hlinkClick r:id="rId4">
                  <a:extLst>
                    <a:ext uri="{A12FA001-AC4F-418D-AE19-62706E023703}">
                      <ahyp:hlinkClr xmlns:ahyp="http://schemas.microsoft.com/office/drawing/2018/hyperlinkcolor" xmlns="" val="tx"/>
                    </a:ext>
                  </a:extLst>
                </a:hlinkClick>
              </a:rPr>
              <a:t>Shereen's story: my experience of long COVID | Mental Health Foundation</a:t>
            </a:r>
            <a:endParaRPr lang="en-US" sz="1600">
              <a:solidFill>
                <a:schemeClr val="bg1"/>
              </a:solidFill>
              <a:latin typeface="Calibri"/>
              <a:cs typeface="Calibri"/>
              <a:hlinkClick r:id="rId4">
                <a:extLst>
                  <a:ext uri="{A12FA001-AC4F-418D-AE19-62706E023703}">
                    <ahyp:hlinkClr xmlns:ahyp="http://schemas.microsoft.com/office/drawing/2018/hyperlinkcolor" xmlns="" val="tx"/>
                  </a:ext>
                </a:extLst>
              </a:hlinkClick>
            </a:endParaRPr>
          </a:p>
        </p:txBody>
      </p:sp>
      <p:sp>
        <p:nvSpPr>
          <p:cNvPr id="4" name="TextBox 3">
            <a:extLst>
              <a:ext uri="{FF2B5EF4-FFF2-40B4-BE49-F238E27FC236}">
                <a16:creationId xmlns:a16="http://schemas.microsoft.com/office/drawing/2014/main" xmlns="" id="{B6A5DFA1-7AC2-73BD-CAB7-C52E3E437708}"/>
              </a:ext>
            </a:extLst>
          </p:cNvPr>
          <p:cNvSpPr txBox="1"/>
          <p:nvPr/>
        </p:nvSpPr>
        <p:spPr>
          <a:xfrm>
            <a:off x="8658617" y="2766163"/>
            <a:ext cx="300102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4000">
                <a:solidFill>
                  <a:schemeClr val="tx2"/>
                </a:solidFill>
                <a:latin typeface="Calibri"/>
                <a:cs typeface="Calibri"/>
              </a:rPr>
              <a:t>LONG COVID AND STRESS</a:t>
            </a:r>
          </a:p>
        </p:txBody>
      </p:sp>
    </p:spTree>
    <p:extLst>
      <p:ext uri="{BB962C8B-B14F-4D97-AF65-F5344CB8AC3E}">
        <p14:creationId xmlns:p14="http://schemas.microsoft.com/office/powerpoint/2010/main" val="36702068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xmlns="" id="{E09CCB3F-DBCE-4964-9E34-8C5DE80EF4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nip Diagonal Corner Rectangle 24">
            <a:extLst>
              <a:ext uri="{FF2B5EF4-FFF2-40B4-BE49-F238E27FC236}">
                <a16:creationId xmlns:a16="http://schemas.microsoft.com/office/drawing/2014/main" xmlns="" id="{1DFF944F-74BA-483A-82C0-64E3AAF4A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1299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Female silhouette radiating light from within a spiritual heart opening Female silhouette radiating light from within a spiritual heart opening energy healing stock pictures, royalty-free photos &amp; images">
            <a:extLst>
              <a:ext uri="{FF2B5EF4-FFF2-40B4-BE49-F238E27FC236}">
                <a16:creationId xmlns:a16="http://schemas.microsoft.com/office/drawing/2014/main" xmlns="" id="{BF5CBFAE-E7C7-704F-04C4-78C3532DC090}"/>
              </a:ext>
            </a:extLst>
          </p:cNvPr>
          <p:cNvPicPr>
            <a:picLocks noChangeAspect="1"/>
          </p:cNvPicPr>
          <p:nvPr/>
        </p:nvPicPr>
        <p:blipFill rotWithShape="1">
          <a:blip r:embed="rId2"/>
          <a:srcRect l="9222" r="6663"/>
          <a:stretch/>
        </p:blipFill>
        <p:spPr>
          <a:xfrm>
            <a:off x="77806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sp>
        <p:nvSpPr>
          <p:cNvPr id="8" name="Content Placeholder 7">
            <a:extLst>
              <a:ext uri="{FF2B5EF4-FFF2-40B4-BE49-F238E27FC236}">
                <a16:creationId xmlns:a16="http://schemas.microsoft.com/office/drawing/2014/main" xmlns="" id="{C55C1399-BE65-A438-23EB-6CA230B53328}"/>
              </a:ext>
            </a:extLst>
          </p:cNvPr>
          <p:cNvSpPr>
            <a:spLocks noGrp="1"/>
          </p:cNvSpPr>
          <p:nvPr>
            <p:ph idx="1"/>
          </p:nvPr>
        </p:nvSpPr>
        <p:spPr>
          <a:xfrm>
            <a:off x="7532710" y="1302354"/>
            <a:ext cx="3479419" cy="3590321"/>
          </a:xfrm>
        </p:spPr>
        <p:txBody>
          <a:bodyPr vert="horz" lIns="91440" tIns="45720" rIns="91440" bIns="45720" rtlCol="0" anchor="t">
            <a:noAutofit/>
          </a:bodyPr>
          <a:lstStyle/>
          <a:p>
            <a:r>
              <a:rPr lang="en-US" sz="2800" b="1"/>
              <a:t>Stress is an energy vampire</a:t>
            </a:r>
            <a:endParaRPr lang="en-US" sz="2800"/>
          </a:p>
          <a:p>
            <a:r>
              <a:rPr lang="en-US" sz="2800" b="1"/>
              <a:t>Invest  your energy wisely</a:t>
            </a:r>
            <a:endParaRPr lang="en-US" sz="2800"/>
          </a:p>
          <a:p>
            <a:pPr>
              <a:buClr>
                <a:srgbClr val="FFFFFF"/>
              </a:buClr>
            </a:pPr>
            <a:r>
              <a:rPr lang="en-US" sz="2800" b="1"/>
              <a:t>Your healing requires it</a:t>
            </a:r>
          </a:p>
        </p:txBody>
      </p:sp>
      <p:grpSp>
        <p:nvGrpSpPr>
          <p:cNvPr id="46" name="Group 45">
            <a:extLst>
              <a:ext uri="{FF2B5EF4-FFF2-40B4-BE49-F238E27FC236}">
                <a16:creationId xmlns:a16="http://schemas.microsoft.com/office/drawing/2014/main" xmlns="" id="{A9733A91-F958-4629-801A-3F6F1E09AD6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47" name="Straight Connector 46">
              <a:extLst>
                <a:ext uri="{FF2B5EF4-FFF2-40B4-BE49-F238E27FC236}">
                  <a16:creationId xmlns:a16="http://schemas.microsoft.com/office/drawing/2014/main" xmlns="" id="{F3812972-C68B-4C59-B3A7-4AF61E935D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CB3F3B7C-7909-4486-AA08-5C6B625C3A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00BD7DA8-741F-4296-9363-05EF9154111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62068EFC-20FC-456F-839F-4BCFFCAA81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3251C60F-B911-433E-BF75-3BBEFD0538C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4852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D7239E4-ACC9-E87D-B9F1-A72179E83013}"/>
              </a:ext>
            </a:extLst>
          </p:cNvPr>
          <p:cNvSpPr>
            <a:spLocks noGrp="1"/>
          </p:cNvSpPr>
          <p:nvPr>
            <p:ph type="title"/>
          </p:nvPr>
        </p:nvSpPr>
        <p:spPr>
          <a:xfrm>
            <a:off x="4344729" y="1838197"/>
            <a:ext cx="3186546" cy="1798012"/>
          </a:xfrm>
          <a:ln w="57150">
            <a:solidFill>
              <a:srgbClr val="002060"/>
            </a:solidFill>
          </a:ln>
        </p:spPr>
        <p:txBody>
          <a:bodyPr/>
          <a:lstStyle/>
          <a:p>
            <a:r>
              <a:rPr lang="en-GB" b="1"/>
              <a:t>EMOTIONAL REGULATION</a:t>
            </a:r>
          </a:p>
        </p:txBody>
      </p:sp>
      <p:pic>
        <p:nvPicPr>
          <p:cNvPr id="6" name="Picture 19" descr="Scared-Cat">
            <a:extLst>
              <a:ext uri="{FF2B5EF4-FFF2-40B4-BE49-F238E27FC236}">
                <a16:creationId xmlns:a16="http://schemas.microsoft.com/office/drawing/2014/main" xmlns="" id="{0BF68A5D-FB26-15EF-4E6A-A67BF9CF0FE6}"/>
              </a:ext>
            </a:extLst>
          </p:cNvPr>
          <p:cNvPicPr>
            <a:picLocks noChangeAspect="1" noChangeArrowheads="1"/>
          </p:cNvPicPr>
          <p:nvPr/>
        </p:nvPicPr>
        <p:blipFill>
          <a:blip r:embed="rId2" cstate="print"/>
          <a:srcRect/>
          <a:stretch>
            <a:fillRect/>
          </a:stretch>
        </p:blipFill>
        <p:spPr bwMode="auto">
          <a:xfrm>
            <a:off x="4224" y="-82978"/>
            <a:ext cx="3959187" cy="3009853"/>
          </a:xfrm>
          <a:prstGeom prst="rect">
            <a:avLst/>
          </a:prstGeom>
          <a:noFill/>
          <a:ln w="9525">
            <a:noFill/>
            <a:miter lim="800000"/>
            <a:headEnd/>
            <a:tailEnd/>
          </a:ln>
        </p:spPr>
      </p:pic>
      <p:pic>
        <p:nvPicPr>
          <p:cNvPr id="8" name="Picture 17" descr="Cat-Chasing-Mouse">
            <a:extLst>
              <a:ext uri="{FF2B5EF4-FFF2-40B4-BE49-F238E27FC236}">
                <a16:creationId xmlns:a16="http://schemas.microsoft.com/office/drawing/2014/main" xmlns="" id="{5287D620-A091-C1B1-11D6-28C48A115CD9}"/>
              </a:ext>
            </a:extLst>
          </p:cNvPr>
          <p:cNvPicPr>
            <a:picLocks noChangeAspect="1" noChangeArrowheads="1"/>
          </p:cNvPicPr>
          <p:nvPr/>
        </p:nvPicPr>
        <p:blipFill>
          <a:blip r:embed="rId3" cstate="print"/>
          <a:srcRect/>
          <a:stretch>
            <a:fillRect/>
          </a:stretch>
        </p:blipFill>
        <p:spPr bwMode="auto">
          <a:xfrm>
            <a:off x="8001000" y="1121"/>
            <a:ext cx="4139130" cy="3013823"/>
          </a:xfrm>
          <a:prstGeom prst="rect">
            <a:avLst/>
          </a:prstGeom>
          <a:noFill/>
          <a:ln w="9525">
            <a:noFill/>
            <a:miter lim="800000"/>
            <a:headEnd/>
            <a:tailEnd/>
          </a:ln>
        </p:spPr>
      </p:pic>
      <p:pic>
        <p:nvPicPr>
          <p:cNvPr id="10" name="Picture 25" descr="cats-dog-cuddle-1">
            <a:extLst>
              <a:ext uri="{FF2B5EF4-FFF2-40B4-BE49-F238E27FC236}">
                <a16:creationId xmlns:a16="http://schemas.microsoft.com/office/drawing/2014/main" xmlns="" id="{34F55598-F227-E265-CD49-92F6CFE0A2B6}"/>
              </a:ext>
            </a:extLst>
          </p:cNvPr>
          <p:cNvPicPr>
            <a:picLocks noChangeAspect="1" noChangeArrowheads="1"/>
          </p:cNvPicPr>
          <p:nvPr/>
        </p:nvPicPr>
        <p:blipFill>
          <a:blip r:embed="rId4" cstate="print"/>
          <a:srcRect/>
          <a:stretch>
            <a:fillRect/>
          </a:stretch>
        </p:blipFill>
        <p:spPr bwMode="auto">
          <a:xfrm>
            <a:off x="3915930" y="3898900"/>
            <a:ext cx="3823276" cy="2982307"/>
          </a:xfrm>
          <a:prstGeom prst="rect">
            <a:avLst/>
          </a:prstGeom>
          <a:noFill/>
          <a:ln w="9525">
            <a:noFill/>
            <a:miter lim="800000"/>
            <a:headEnd/>
            <a:tailEnd/>
          </a:ln>
        </p:spPr>
      </p:pic>
      <p:sp>
        <p:nvSpPr>
          <p:cNvPr id="14" name="Up-Down Arrow 13">
            <a:extLst>
              <a:ext uri="{FF2B5EF4-FFF2-40B4-BE49-F238E27FC236}">
                <a16:creationId xmlns:a16="http://schemas.microsoft.com/office/drawing/2014/main" xmlns="" id="{7D0602D4-FD35-204E-432D-32F6791446E0}"/>
              </a:ext>
            </a:extLst>
          </p:cNvPr>
          <p:cNvSpPr/>
          <p:nvPr/>
        </p:nvSpPr>
        <p:spPr>
          <a:xfrm rot="2760000">
            <a:off x="9636465" y="2694842"/>
            <a:ext cx="471920" cy="321107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 name="Up-Down Arrow 13">
            <a:extLst>
              <a:ext uri="{FF2B5EF4-FFF2-40B4-BE49-F238E27FC236}">
                <a16:creationId xmlns:a16="http://schemas.microsoft.com/office/drawing/2014/main" xmlns="" id="{35C6C4DB-D983-57DC-814E-B25D1AE608B9}"/>
              </a:ext>
            </a:extLst>
          </p:cNvPr>
          <p:cNvSpPr/>
          <p:nvPr/>
        </p:nvSpPr>
        <p:spPr>
          <a:xfrm rot="8220000">
            <a:off x="1811275" y="3448281"/>
            <a:ext cx="859847" cy="297555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6" name="Up-Down Arrow 13">
            <a:extLst>
              <a:ext uri="{FF2B5EF4-FFF2-40B4-BE49-F238E27FC236}">
                <a16:creationId xmlns:a16="http://schemas.microsoft.com/office/drawing/2014/main" xmlns="" id="{2404B1EB-23FC-5D59-4C18-18C12CB8572C}"/>
              </a:ext>
            </a:extLst>
          </p:cNvPr>
          <p:cNvSpPr/>
          <p:nvPr/>
        </p:nvSpPr>
        <p:spPr>
          <a:xfrm rot="5400000">
            <a:off x="5639590" y="-774263"/>
            <a:ext cx="596611" cy="384838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 name="TextBox 16">
            <a:extLst>
              <a:ext uri="{FF2B5EF4-FFF2-40B4-BE49-F238E27FC236}">
                <a16:creationId xmlns:a16="http://schemas.microsoft.com/office/drawing/2014/main" xmlns="" id="{34876673-55EC-BA60-223E-F042FF072085}"/>
              </a:ext>
            </a:extLst>
          </p:cNvPr>
          <p:cNvSpPr txBox="1"/>
          <p:nvPr/>
        </p:nvSpPr>
        <p:spPr>
          <a:xfrm>
            <a:off x="907472" y="3041073"/>
            <a:ext cx="385156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a:latin typeface="Calibri"/>
                <a:ea typeface="Calibri"/>
                <a:cs typeface="Calibri"/>
              </a:rPr>
              <a:t>THREAT</a:t>
            </a:r>
          </a:p>
        </p:txBody>
      </p:sp>
      <p:sp>
        <p:nvSpPr>
          <p:cNvPr id="18" name="TextBox 17">
            <a:extLst>
              <a:ext uri="{FF2B5EF4-FFF2-40B4-BE49-F238E27FC236}">
                <a16:creationId xmlns:a16="http://schemas.microsoft.com/office/drawing/2014/main" xmlns="" id="{A41E7B7D-6323-74E0-C76C-03CAEBAEB69B}"/>
              </a:ext>
            </a:extLst>
          </p:cNvPr>
          <p:cNvSpPr txBox="1"/>
          <p:nvPr/>
        </p:nvSpPr>
        <p:spPr>
          <a:xfrm>
            <a:off x="9047018" y="3048000"/>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latin typeface="Calibri"/>
                <a:ea typeface="Calibri"/>
                <a:cs typeface="Calibri"/>
              </a:rPr>
              <a:t>DRIVE</a:t>
            </a:r>
          </a:p>
        </p:txBody>
      </p:sp>
      <p:sp>
        <p:nvSpPr>
          <p:cNvPr id="19" name="TextBox 18">
            <a:extLst>
              <a:ext uri="{FF2B5EF4-FFF2-40B4-BE49-F238E27FC236}">
                <a16:creationId xmlns:a16="http://schemas.microsoft.com/office/drawing/2014/main" xmlns="" id="{BDE93745-6F5A-7630-E5E6-DEC027053156}"/>
              </a:ext>
            </a:extLst>
          </p:cNvPr>
          <p:cNvSpPr txBox="1"/>
          <p:nvPr/>
        </p:nvSpPr>
        <p:spPr>
          <a:xfrm>
            <a:off x="8007927" y="6276109"/>
            <a:ext cx="274320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b="1">
                <a:latin typeface="Calibri"/>
              </a:rPr>
              <a:t>SOOTHE</a:t>
            </a:r>
            <a:endParaRPr lang="en-GB" sz="3200" b="1">
              <a:latin typeface="Calibri"/>
              <a:ea typeface="Calibri"/>
              <a:cs typeface="Calibri"/>
            </a:endParaRPr>
          </a:p>
        </p:txBody>
      </p:sp>
    </p:spTree>
    <p:extLst>
      <p:ext uri="{BB962C8B-B14F-4D97-AF65-F5344CB8AC3E}">
        <p14:creationId xmlns:p14="http://schemas.microsoft.com/office/powerpoint/2010/main" val="2853134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1868898" y="-907229"/>
            <a:ext cx="10058400" cy="2743200"/>
          </a:xfrm>
        </p:spPr>
        <p:txBody>
          <a:bodyPr>
            <a:noAutofit/>
          </a:bodyPr>
          <a:lstStyle/>
          <a:p>
            <a:pPr algn="ctr"/>
            <a:r>
              <a:rPr lang="en-GB" sz="4400" b="1"/>
              <a:t>sTRESS</a:t>
            </a:r>
          </a:p>
        </p:txBody>
      </p:sp>
      <p:sp>
        <p:nvSpPr>
          <p:cNvPr id="4" name="Text Placeholder 3">
            <a:extLst>
              <a:ext uri="{FF2B5EF4-FFF2-40B4-BE49-F238E27FC236}">
                <a16:creationId xmlns:a16="http://schemas.microsoft.com/office/drawing/2014/main" xmlns="" id="{5F96D7C3-3164-3CCE-E2ED-7FD4895CCD02}"/>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xmlns="" id="{17C921F9-5FE9-A79A-EDBD-DCAB9D100D1B}"/>
              </a:ext>
            </a:extLst>
          </p:cNvPr>
          <p:cNvSpPr>
            <a:spLocks noGrp="1"/>
          </p:cNvSpPr>
          <p:nvPr>
            <p:ph type="body" idx="1"/>
          </p:nvPr>
        </p:nvSpPr>
        <p:spPr/>
        <p:txBody>
          <a:bodyPr/>
          <a:lstStyle/>
          <a:p>
            <a:endParaRPr lang="en-GB"/>
          </a:p>
        </p:txBody>
      </p: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4294967295"/>
          </p:nvPr>
        </p:nvPicPr>
        <p:blipFill>
          <a:blip r:embed="rId3"/>
          <a:stretch>
            <a:fillRect/>
          </a:stretch>
        </p:blipFill>
        <p:spPr>
          <a:xfrm>
            <a:off x="10478777" y="132211"/>
            <a:ext cx="1309740" cy="970320"/>
          </a:xfrm>
        </p:spPr>
      </p:pic>
      <p:pic>
        <p:nvPicPr>
          <p:cNvPr id="6" name="Picture 5" descr="A cartoon of a person wearing glasses&#10;&#10;Description automatically generated">
            <a:extLst>
              <a:ext uri="{FF2B5EF4-FFF2-40B4-BE49-F238E27FC236}">
                <a16:creationId xmlns:a16="http://schemas.microsoft.com/office/drawing/2014/main" xmlns="" id="{0A70F788-547F-AE24-9C1F-3870BED898C5}"/>
              </a:ext>
            </a:extLst>
          </p:cNvPr>
          <p:cNvPicPr>
            <a:picLocks noChangeAspect="1"/>
          </p:cNvPicPr>
          <p:nvPr/>
        </p:nvPicPr>
        <p:blipFill rotWithShape="1">
          <a:blip r:embed="rId4"/>
          <a:srcRect l="24740" r="24196" b="1"/>
          <a:stretch/>
        </p:blipFill>
        <p:spPr>
          <a:xfrm>
            <a:off x="-2585" y="10"/>
            <a:ext cx="3428197" cy="6857989"/>
          </a:xfrm>
          <a:prstGeom prst="rect">
            <a:avLst/>
          </a:prstGeom>
          <a:effectLst>
            <a:innerShdw blurRad="57150" dist="38100" dir="14460000">
              <a:prstClr val="black">
                <a:alpha val="70000"/>
              </a:prstClr>
            </a:innerShdw>
          </a:effectLst>
        </p:spPr>
      </p:pic>
      <p:sp>
        <p:nvSpPr>
          <p:cNvPr id="7" name="TextBox 6">
            <a:extLst>
              <a:ext uri="{FF2B5EF4-FFF2-40B4-BE49-F238E27FC236}">
                <a16:creationId xmlns:a16="http://schemas.microsoft.com/office/drawing/2014/main" xmlns="" id="{93482C81-D3A7-9009-15B7-0A95378CE837}"/>
              </a:ext>
            </a:extLst>
          </p:cNvPr>
          <p:cNvSpPr txBox="1"/>
          <p:nvPr/>
        </p:nvSpPr>
        <p:spPr>
          <a:xfrm>
            <a:off x="3418042" y="1165598"/>
            <a:ext cx="8777019" cy="5262979"/>
          </a:xfrm>
          <a:prstGeom prst="rect">
            <a:avLst/>
          </a:prstGeom>
          <a:solidFill>
            <a:schemeClr val="tx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indent="57150"/>
            <a:r>
              <a:rPr lang="en-GB" sz="2800">
                <a:solidFill>
                  <a:schemeClr val="bg1"/>
                </a:solidFill>
                <a:latin typeface="Calibri"/>
                <a:ea typeface="Calibri"/>
                <a:cs typeface="Calibri"/>
              </a:rPr>
              <a:t>I was the sole wage earner in my family but now my wife is needing to get a job.  This is hard and currently we are surviving on the little sick pay I get.  Money is tight and it's going to get worse. I feel like I have let my family down. </a:t>
            </a:r>
            <a:endParaRPr lang="en-US" sz="2800">
              <a:solidFill>
                <a:schemeClr val="bg1"/>
              </a:solidFill>
              <a:latin typeface="Calibri"/>
              <a:ea typeface="Calibri"/>
              <a:cs typeface="Calibri"/>
            </a:endParaRPr>
          </a:p>
          <a:p>
            <a:pPr marL="114300" indent="57150"/>
            <a:r>
              <a:rPr lang="en-GB" sz="2800">
                <a:solidFill>
                  <a:schemeClr val="bg1"/>
                </a:solidFill>
                <a:latin typeface="Calibri"/>
                <a:ea typeface="Calibri"/>
                <a:cs typeface="Calibri"/>
              </a:rPr>
              <a:t>I don’t recognise myself;  I can't play with my son the way I did, and I don’t have the energy to help- out at home.  </a:t>
            </a:r>
            <a:endParaRPr lang="en-US" sz="2800">
              <a:solidFill>
                <a:schemeClr val="bg1"/>
              </a:solidFill>
              <a:latin typeface="Calibri"/>
              <a:ea typeface="Calibri"/>
              <a:cs typeface="Calibri"/>
            </a:endParaRPr>
          </a:p>
          <a:p>
            <a:pPr marL="114300" indent="57150"/>
            <a:r>
              <a:rPr lang="en-GB" sz="2800">
                <a:solidFill>
                  <a:schemeClr val="bg1"/>
                </a:solidFill>
                <a:latin typeface="Calibri"/>
                <a:ea typeface="Calibri"/>
                <a:cs typeface="Calibri"/>
              </a:rPr>
              <a:t>I used to go out with friends to the cinema or play football, I don’t do anything anymore.  My friends still visit when they can, I do have my mum and dad who also help -out where they can.  I'm very close to my wife who is very supportive and understanding. </a:t>
            </a:r>
            <a:endParaRPr lang="en-US" sz="2800">
              <a:solidFill>
                <a:schemeClr val="bg1"/>
              </a:solidFill>
              <a:latin typeface="Calibri"/>
              <a:ea typeface="Calibri"/>
              <a:cs typeface="Calibri"/>
            </a:endParaRPr>
          </a:p>
        </p:txBody>
      </p:sp>
    </p:spTree>
    <p:extLst>
      <p:ext uri="{BB962C8B-B14F-4D97-AF65-F5344CB8AC3E}">
        <p14:creationId xmlns:p14="http://schemas.microsoft.com/office/powerpoint/2010/main" val="1315196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5" name="Speech Bubble: Oval 4">
            <a:extLst>
              <a:ext uri="{FF2B5EF4-FFF2-40B4-BE49-F238E27FC236}">
                <a16:creationId xmlns:a16="http://schemas.microsoft.com/office/drawing/2014/main" xmlns="" id="{79E95FE0-6CF4-16A0-4975-FEBBB41F7442}"/>
              </a:ext>
            </a:extLst>
          </p:cNvPr>
          <p:cNvSpPr/>
          <p:nvPr/>
        </p:nvSpPr>
        <p:spPr>
          <a:xfrm>
            <a:off x="1263315" y="461209"/>
            <a:ext cx="8689473" cy="5120105"/>
          </a:xfrm>
          <a:prstGeom prst="wedgeEllipseCallout">
            <a:avLst/>
          </a:prstGeom>
          <a:solidFill>
            <a:schemeClr val="bg1">
              <a:lumMod val="95000"/>
            </a:schemeClr>
          </a:solid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4400">
                <a:solidFill>
                  <a:schemeClr val="accent1"/>
                </a:solidFill>
                <a:latin typeface="Calibri"/>
                <a:cs typeface="calibri light"/>
              </a:rPr>
              <a:t>BREAKOUT ROOM -</a:t>
            </a:r>
          </a:p>
          <a:p>
            <a:pPr algn="ctr"/>
            <a:r>
              <a:rPr lang="en-GB" sz="4400">
                <a:solidFill>
                  <a:schemeClr val="accent1"/>
                </a:solidFill>
                <a:latin typeface="Calibri"/>
                <a:ea typeface="Calibri"/>
                <a:cs typeface="calibri light"/>
              </a:rPr>
              <a:t>If you were Ben's friend what advice/support would you give him?</a:t>
            </a:r>
          </a:p>
        </p:txBody>
      </p:sp>
    </p:spTree>
    <p:extLst>
      <p:ext uri="{BB962C8B-B14F-4D97-AF65-F5344CB8AC3E}">
        <p14:creationId xmlns:p14="http://schemas.microsoft.com/office/powerpoint/2010/main" val="38052116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55666830-9A19-4E01-8505-D6C7F9AC56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a:extLst>
              <a:ext uri="{FF2B5EF4-FFF2-40B4-BE49-F238E27FC236}">
                <a16:creationId xmlns:a16="http://schemas.microsoft.com/office/drawing/2014/main" xmlns="" id="{F9F144F9-3F4C-6B32-838F-FDCA5AD154E1}"/>
              </a:ext>
            </a:extLst>
          </p:cNvPr>
          <p:cNvPicPr>
            <a:picLocks noChangeAspect="1"/>
          </p:cNvPicPr>
          <p:nvPr/>
        </p:nvPicPr>
        <p:blipFill rotWithShape="1">
          <a:blip r:embed="rId3"/>
          <a:srcRect l="22571" r="1417" b="-1"/>
          <a:stretch/>
        </p:blipFill>
        <p:spPr>
          <a:xfrm>
            <a:off x="5087787" y="10"/>
            <a:ext cx="710421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1" name="Freeform: Shape 10">
            <a:extLst>
              <a:ext uri="{FF2B5EF4-FFF2-40B4-BE49-F238E27FC236}">
                <a16:creationId xmlns:a16="http://schemas.microsoft.com/office/drawing/2014/main" xmlns="" id="{AE9FC877-7FB6-4D22-9988-35420644E2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E41809D1-F12E-46BB-B804-5F209D325E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27102EBD-1CB7-D0C4-A623-C6E73F2FC954}"/>
              </a:ext>
            </a:extLst>
          </p:cNvPr>
          <p:cNvSpPr>
            <a:spLocks noGrp="1"/>
          </p:cNvSpPr>
          <p:nvPr>
            <p:ph type="ctrTitle"/>
          </p:nvPr>
        </p:nvSpPr>
        <p:spPr>
          <a:xfrm>
            <a:off x="758718" y="1055521"/>
            <a:ext cx="4023360" cy="4752714"/>
          </a:xfrm>
        </p:spPr>
        <p:txBody>
          <a:bodyPr anchor="b">
            <a:normAutofit/>
          </a:bodyPr>
          <a:lstStyle/>
          <a:p>
            <a:pPr algn="l"/>
            <a:r>
              <a:rPr lang="en-GB" sz="4800">
                <a:ea typeface="Calibri Light"/>
                <a:cs typeface="Calibri Light"/>
              </a:rPr>
              <a:t/>
            </a:r>
            <a:br>
              <a:rPr lang="en-GB" sz="4800">
                <a:ea typeface="Calibri Light"/>
                <a:cs typeface="Calibri Light"/>
              </a:rPr>
            </a:br>
            <a:endParaRPr lang="en-GB" sz="4800"/>
          </a:p>
        </p:txBody>
      </p:sp>
      <p:sp>
        <p:nvSpPr>
          <p:cNvPr id="15" name="Rectangle 14">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xmlns="" id="{7E76E4E8-C3A3-9533-EA2D-A55D8136451D}"/>
              </a:ext>
            </a:extLst>
          </p:cNvPr>
          <p:cNvSpPr txBox="1"/>
          <p:nvPr/>
        </p:nvSpPr>
        <p:spPr>
          <a:xfrm>
            <a:off x="471756" y="968201"/>
            <a:ext cx="458278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a:cs typeface="Calibri"/>
              </a:rPr>
              <a:t>Let's stop here for 10 mins.  </a:t>
            </a:r>
            <a:endParaRPr lang="en-US" sz="2800">
              <a:latin typeface="Calibri"/>
              <a:cs typeface="Calibri"/>
            </a:endParaRPr>
          </a:p>
          <a:p>
            <a:endParaRPr lang="en-GB" sz="2800">
              <a:latin typeface="Calibri"/>
              <a:cs typeface="Calibri"/>
            </a:endParaRPr>
          </a:p>
          <a:p>
            <a:r>
              <a:rPr lang="en-GB" sz="2800">
                <a:latin typeface="Calibri"/>
                <a:cs typeface="Calibri"/>
              </a:rPr>
              <a:t>May be have a …</a:t>
            </a:r>
          </a:p>
          <a:p>
            <a:pPr marL="457200" indent="-457200">
              <a:buFont typeface="Arial"/>
              <a:buChar char="•"/>
            </a:pPr>
            <a:endParaRPr lang="en-GB" sz="2800">
              <a:latin typeface="Calibri"/>
              <a:cs typeface="Calibri"/>
            </a:endParaRPr>
          </a:p>
          <a:p>
            <a:pPr marL="457200" indent="-457200">
              <a:buFont typeface="Arial"/>
              <a:buChar char="•"/>
            </a:pPr>
            <a:r>
              <a:rPr lang="en-GB" sz="2800">
                <a:latin typeface="Calibri"/>
                <a:cs typeface="Calibri"/>
              </a:rPr>
              <a:t>Drink of water</a:t>
            </a:r>
          </a:p>
          <a:p>
            <a:pPr marL="457200" indent="-457200">
              <a:buFont typeface="Arial"/>
              <a:buChar char="•"/>
            </a:pPr>
            <a:r>
              <a:rPr lang="en-GB" sz="2800">
                <a:latin typeface="Calibri"/>
                <a:cs typeface="Calibri"/>
              </a:rPr>
              <a:t>A snack</a:t>
            </a:r>
          </a:p>
          <a:p>
            <a:pPr marL="457200" indent="-457200">
              <a:buFont typeface="Arial"/>
              <a:buChar char="•"/>
            </a:pPr>
            <a:r>
              <a:rPr lang="en-GB" sz="2800">
                <a:latin typeface="Calibri"/>
                <a:cs typeface="Calibri"/>
              </a:rPr>
              <a:t>And try changing your position. </a:t>
            </a:r>
          </a:p>
          <a:p>
            <a:pPr algn="ctr"/>
            <a:r>
              <a:rPr lang="en-GB" sz="2800">
                <a:latin typeface="Calibri"/>
                <a:cs typeface="Calibri"/>
              </a:rPr>
              <a:t/>
            </a:r>
            <a:br>
              <a:rPr lang="en-GB" sz="2800">
                <a:latin typeface="Calibri"/>
                <a:cs typeface="Calibri"/>
              </a:rPr>
            </a:br>
            <a:r>
              <a:rPr lang="en-GB" sz="2800">
                <a:latin typeface="Calibri"/>
                <a:cs typeface="Calibri"/>
              </a:rPr>
              <a:t>See you back soon!</a:t>
            </a:r>
            <a:endParaRPr lang="en-GB" sz="2400">
              <a:latin typeface="Calibri Light"/>
              <a:cs typeface="Calibri"/>
            </a:endParaRPr>
          </a:p>
        </p:txBody>
      </p:sp>
    </p:spTree>
    <p:extLst>
      <p:ext uri="{BB962C8B-B14F-4D97-AF65-F5344CB8AC3E}">
        <p14:creationId xmlns:p14="http://schemas.microsoft.com/office/powerpoint/2010/main" val="2109038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9499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5" name="Online Media 4" title="The Stress Bucket explained - improve your mental health">
            <a:hlinkClick r:id="" action="ppaction://media"/>
            <a:extLst>
              <a:ext uri="{FF2B5EF4-FFF2-40B4-BE49-F238E27FC236}">
                <a16:creationId xmlns:a16="http://schemas.microsoft.com/office/drawing/2014/main" xmlns="" id="{A718DC42-5E7E-48D1-F1CE-ACA1233B60FB}"/>
              </a:ext>
            </a:extLst>
          </p:cNvPr>
          <p:cNvPicPr>
            <a:picLocks noRot="1" noChangeAspect="1"/>
          </p:cNvPicPr>
          <p:nvPr>
            <a:videoFile r:link="rId1"/>
          </p:nvPr>
        </p:nvPicPr>
        <p:blipFill>
          <a:blip r:embed="rId5"/>
          <a:stretch>
            <a:fillRect/>
          </a:stretch>
        </p:blipFill>
        <p:spPr>
          <a:xfrm>
            <a:off x="1" y="3343"/>
            <a:ext cx="10333788" cy="6851315"/>
          </a:xfrm>
          <a:prstGeom prst="rect">
            <a:avLst/>
          </a:prstGeom>
        </p:spPr>
      </p:pic>
    </p:spTree>
    <p:extLst>
      <p:ext uri="{BB962C8B-B14F-4D97-AF65-F5344CB8AC3E}">
        <p14:creationId xmlns:p14="http://schemas.microsoft.com/office/powerpoint/2010/main" val="37587927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3"/>
          <a:stretch>
            <a:fillRect/>
          </a:stretch>
        </p:blipFill>
        <p:spPr>
          <a:xfrm>
            <a:off x="10420269" y="357891"/>
            <a:ext cx="1600200" cy="1171575"/>
          </a:xfrm>
        </p:spPr>
      </p:pic>
      <p:sp>
        <p:nvSpPr>
          <p:cNvPr id="6" name="Rectangle 5">
            <a:extLst>
              <a:ext uri="{FF2B5EF4-FFF2-40B4-BE49-F238E27FC236}">
                <a16:creationId xmlns:a16="http://schemas.microsoft.com/office/drawing/2014/main" xmlns="" id="{01662EB2-0DC3-9560-76E9-BCDF98AF16B1}"/>
              </a:ext>
            </a:extLst>
          </p:cNvPr>
          <p:cNvSpPr/>
          <p:nvPr/>
        </p:nvSpPr>
        <p:spPr>
          <a:xfrm>
            <a:off x="1" y="0"/>
            <a:ext cx="9949912" cy="6858000"/>
          </a:xfrm>
          <a:prstGeom prst="rect">
            <a:avLst/>
          </a:prstGeom>
          <a:solidFill>
            <a:schemeClr val="tx1">
              <a:lumMod val="95000"/>
            </a:schemeClr>
          </a:solidFill>
          <a:ln>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xmlns="" id="{E7216EFF-3EA6-48B9-3694-5C1E72B190A8}"/>
              </a:ext>
            </a:extLst>
          </p:cNvPr>
          <p:cNvPicPr>
            <a:picLocks noChangeAspect="1"/>
          </p:cNvPicPr>
          <p:nvPr/>
        </p:nvPicPr>
        <p:blipFill>
          <a:blip r:embed="rId4"/>
          <a:stretch>
            <a:fillRect/>
          </a:stretch>
        </p:blipFill>
        <p:spPr>
          <a:xfrm>
            <a:off x="246346" y="170809"/>
            <a:ext cx="9663829" cy="6401561"/>
          </a:xfrm>
          <a:prstGeom prst="rect">
            <a:avLst/>
          </a:prstGeom>
        </p:spPr>
      </p:pic>
      <p:sp>
        <p:nvSpPr>
          <p:cNvPr id="12" name="TextBox 11">
            <a:extLst>
              <a:ext uri="{FF2B5EF4-FFF2-40B4-BE49-F238E27FC236}">
                <a16:creationId xmlns:a16="http://schemas.microsoft.com/office/drawing/2014/main" xmlns="" id="{3CABD910-92BC-F442-5632-228E0F2787C4}"/>
              </a:ext>
            </a:extLst>
          </p:cNvPr>
          <p:cNvSpPr txBox="1"/>
          <p:nvPr/>
        </p:nvSpPr>
        <p:spPr>
          <a:xfrm>
            <a:off x="1236945" y="490602"/>
            <a:ext cx="767219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a:solidFill>
                  <a:schemeClr val="accent1"/>
                </a:solidFill>
                <a:latin typeface="Calibri"/>
                <a:cs typeface="Calibri"/>
              </a:rPr>
              <a:t>"IT'S NICE TO BE NICE"</a:t>
            </a:r>
          </a:p>
        </p:txBody>
      </p:sp>
    </p:spTree>
    <p:extLst>
      <p:ext uri="{BB962C8B-B14F-4D97-AF65-F5344CB8AC3E}">
        <p14:creationId xmlns:p14="http://schemas.microsoft.com/office/powerpoint/2010/main" val="1592155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1" name="Straight Connector 50">
            <a:extLst>
              <a:ext uri="{FF2B5EF4-FFF2-40B4-BE49-F238E27FC236}">
                <a16:creationId xmlns:a16="http://schemas.microsoft.com/office/drawing/2014/main" xmlns="" id="{DD6CFB6C-6ECB-4250-B68E-01966297A51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B8359141-C085-46E4-B4EC-42F9599BA7D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xmlns="" id="{FA903156-0F0C-44A5-9019-0CAF51EB49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a16="http://schemas.microsoft.com/office/drawing/2014/main" xmlns="" id="{66E5E851-3725-463F-9451-2FFEF5D3E08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9" name="Straight Connector 58">
            <a:extLst>
              <a:ext uri="{FF2B5EF4-FFF2-40B4-BE49-F238E27FC236}">
                <a16:creationId xmlns:a16="http://schemas.microsoft.com/office/drawing/2014/main" xmlns="" id="{94209D59-6810-40C2-B8D6-6DACF8A0614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61" name="Rectangle 60">
            <a:extLst>
              <a:ext uri="{FF2B5EF4-FFF2-40B4-BE49-F238E27FC236}">
                <a16:creationId xmlns:a16="http://schemas.microsoft.com/office/drawing/2014/main" xmlns="" id="{0BE1027C-ABCB-4C82-91A2-F67B9A5A65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C77E064C-4117-1FC5-0DA0-EEC7A9DDF605}"/>
              </a:ext>
            </a:extLst>
          </p:cNvPr>
          <p:cNvSpPr txBox="1"/>
          <p:nvPr/>
        </p:nvSpPr>
        <p:spPr>
          <a:xfrm>
            <a:off x="723173" y="4845455"/>
            <a:ext cx="10930421" cy="123325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lnSpcReduction="10000"/>
          </a:bodyPr>
          <a:lstStyle/>
          <a:p>
            <a:pPr algn="ctr">
              <a:spcBef>
                <a:spcPct val="0"/>
              </a:spcBef>
              <a:spcAft>
                <a:spcPts val="600"/>
              </a:spcAft>
            </a:pPr>
            <a:r>
              <a:rPr lang="en-US" sz="3600" cap="all">
                <a:ln w="3175" cmpd="sng">
                  <a:noFill/>
                </a:ln>
                <a:latin typeface="+mj-lt"/>
                <a:ea typeface="+mj-ea"/>
                <a:cs typeface="+mj-cs"/>
              </a:rPr>
              <a:t>How to get from the Emergency </a:t>
            </a:r>
            <a:endParaRPr lang="en-US" sz="3600">
              <a:latin typeface="+mj-lt"/>
              <a:ea typeface="+mj-ea"/>
              <a:cs typeface="+mj-cs"/>
            </a:endParaRPr>
          </a:p>
          <a:p>
            <a:pPr algn="ctr">
              <a:spcBef>
                <a:spcPct val="0"/>
              </a:spcBef>
              <a:spcAft>
                <a:spcPts val="600"/>
              </a:spcAft>
            </a:pPr>
            <a:r>
              <a:rPr lang="en-US" sz="3600" cap="all">
                <a:ln w="3175" cmpd="sng">
                  <a:noFill/>
                </a:ln>
                <a:latin typeface="+mj-lt"/>
                <a:ea typeface="+mj-ea"/>
                <a:cs typeface="+mj-cs"/>
              </a:rPr>
              <a:t> to  the Healing Room</a:t>
            </a:r>
            <a:endParaRPr lang="en-US" sz="3600">
              <a:ea typeface="+mj-ea"/>
              <a:cs typeface="+mj-cs"/>
            </a:endParaRPr>
          </a:p>
        </p:txBody>
      </p:sp>
      <p:grpSp>
        <p:nvGrpSpPr>
          <p:cNvPr id="63" name="Group 62">
            <a:extLst>
              <a:ext uri="{FF2B5EF4-FFF2-40B4-BE49-F238E27FC236}">
                <a16:creationId xmlns:a16="http://schemas.microsoft.com/office/drawing/2014/main" xmlns="" id="{0CC57C46-4659-4AF2-9180-2DEED214CD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64" name="Straight Connector 63">
              <a:extLst>
                <a:ext uri="{FF2B5EF4-FFF2-40B4-BE49-F238E27FC236}">
                  <a16:creationId xmlns:a16="http://schemas.microsoft.com/office/drawing/2014/main" xmlns="" id="{CFB52317-0F00-40C0-B1F2-33ED6D30D97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2468ACF9-4EF2-4251-9FAD-3F225BF7417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CE4A3ECD-6924-4912-B117-3C617B584B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xmlns="" id="{D1DFE1F5-FA7A-403F-B9D9-0434E2BE2F5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92CF27E4-09D0-444E-B18D-F904871038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70" name="Snip Diagonal Corner Rectangle 12">
            <a:extLst>
              <a:ext uri="{FF2B5EF4-FFF2-40B4-BE49-F238E27FC236}">
                <a16:creationId xmlns:a16="http://schemas.microsoft.com/office/drawing/2014/main" xmlns="" id="{FDAF26D5-7469-49F5-902D-571FA58A7E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251" y="690851"/>
            <a:ext cx="9615670" cy="3584587"/>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Ambulance with solid fill">
            <a:extLst>
              <a:ext uri="{FF2B5EF4-FFF2-40B4-BE49-F238E27FC236}">
                <a16:creationId xmlns:a16="http://schemas.microsoft.com/office/drawing/2014/main" xmlns="" id="{87EF29D9-7C1F-0A51-5501-3B40366BFF05}"/>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32385" y="1036878"/>
            <a:ext cx="3027870" cy="3027870"/>
          </a:xfrm>
          <a:prstGeom prst="rect">
            <a:avLst/>
          </a:prstGeom>
        </p:spPr>
      </p:pic>
      <p:pic>
        <p:nvPicPr>
          <p:cNvPr id="4" name="Graphic 3" descr="Work from home Wi-Fi outline">
            <a:extLst>
              <a:ext uri="{FF2B5EF4-FFF2-40B4-BE49-F238E27FC236}">
                <a16:creationId xmlns:a16="http://schemas.microsoft.com/office/drawing/2014/main" xmlns="" id="{BB35FB64-9476-6B31-D402-FBEFBFE45BC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6790534" y="1037520"/>
            <a:ext cx="3048103" cy="3048103"/>
          </a:xfrm>
          <a:prstGeom prst="rect">
            <a:avLst/>
          </a:prstGeom>
        </p:spPr>
      </p:pic>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cxnSp>
        <p:nvCxnSpPr>
          <p:cNvPr id="3" name="Straight Arrow Connector 2">
            <a:extLst>
              <a:ext uri="{FF2B5EF4-FFF2-40B4-BE49-F238E27FC236}">
                <a16:creationId xmlns:a16="http://schemas.microsoft.com/office/drawing/2014/main" xmlns="" id="{07466818-86C0-0D7F-3BA6-BE0CD11321AB}"/>
              </a:ext>
            </a:extLst>
          </p:cNvPr>
          <p:cNvCxnSpPr/>
          <p:nvPr/>
        </p:nvCxnSpPr>
        <p:spPr>
          <a:xfrm>
            <a:off x="4250498" y="2836101"/>
            <a:ext cx="2594975" cy="6264"/>
          </a:xfrm>
          <a:prstGeom prst="straightConnector1">
            <a:avLst/>
          </a:prstGeom>
          <a:ln w="571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437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xmlns="" id="{8777B48D-7BF2-470D-876B-50CD5CC83E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45CA87-5279-5D4D-8CFF-36AF6BAD9818}"/>
              </a:ext>
            </a:extLst>
          </p:cNvPr>
          <p:cNvSpPr>
            <a:spLocks noGrp="1"/>
          </p:cNvSpPr>
          <p:nvPr>
            <p:ph type="title"/>
          </p:nvPr>
        </p:nvSpPr>
        <p:spPr>
          <a:xfrm>
            <a:off x="684213" y="685799"/>
            <a:ext cx="4781147" cy="2971801"/>
          </a:xfrm>
        </p:spPr>
        <p:txBody>
          <a:bodyPr vert="horz" lIns="91440" tIns="45720" rIns="91440" bIns="45720" rtlCol="0" anchor="b">
            <a:normAutofit/>
          </a:bodyPr>
          <a:lstStyle/>
          <a:p>
            <a:pPr algn="ctr"/>
            <a:r>
              <a:rPr lang="en-US" sz="3700"/>
              <a:t>Wellbeing Toolbox</a:t>
            </a:r>
            <a:endParaRPr lang="en-US"/>
          </a:p>
        </p:txBody>
      </p:sp>
      <p:pic>
        <p:nvPicPr>
          <p:cNvPr id="5" name="Picture 6">
            <a:extLst>
              <a:ext uri="{FF2B5EF4-FFF2-40B4-BE49-F238E27FC236}">
                <a16:creationId xmlns:a16="http://schemas.microsoft.com/office/drawing/2014/main" xmlns="" id="{6FA288F8-6C8E-15A2-527A-DF81CD7788E9}"/>
              </a:ext>
            </a:extLst>
          </p:cNvPr>
          <p:cNvPicPr>
            <a:picLocks noChangeAspect="1"/>
          </p:cNvPicPr>
          <p:nvPr/>
        </p:nvPicPr>
        <p:blipFill rotWithShape="1">
          <a:blip r:embed="rId2"/>
          <a:srcRect l="9112" r="20667" b="2"/>
          <a:stretch/>
        </p:blipFill>
        <p:spPr>
          <a:xfrm>
            <a:off x="6096000" y="10"/>
            <a:ext cx="6095999" cy="6857990"/>
          </a:xfrm>
          <a:prstGeom prst="rect">
            <a:avLst/>
          </a:prstGeom>
          <a:effectLst>
            <a:innerShdw blurRad="57150" dist="38100" dir="14460000">
              <a:prstClr val="black">
                <a:alpha val="70000"/>
              </a:prstClr>
            </a:innerShdw>
          </a:effectLst>
        </p:spPr>
      </p:pic>
      <p:grpSp>
        <p:nvGrpSpPr>
          <p:cNvPr id="22" name="Group 21">
            <a:extLst>
              <a:ext uri="{FF2B5EF4-FFF2-40B4-BE49-F238E27FC236}">
                <a16:creationId xmlns:a16="http://schemas.microsoft.com/office/drawing/2014/main" xmlns="" id="{83DA8283-3FF4-47B3-9266-60768C74320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6393200" y="8468"/>
            <a:ext cx="5795625" cy="5874808"/>
            <a:chOff x="6108170" y="8467"/>
            <a:chExt cx="6080656" cy="6163733"/>
          </a:xfrm>
        </p:grpSpPr>
        <p:cxnSp>
          <p:nvCxnSpPr>
            <p:cNvPr id="23" name="Straight Connector 22">
              <a:extLst>
                <a:ext uri="{FF2B5EF4-FFF2-40B4-BE49-F238E27FC236}">
                  <a16:creationId xmlns:a16="http://schemas.microsoft.com/office/drawing/2014/main" xmlns="" id="{EDEB65FF-EAD9-4242-80AE-A3FC7EB1EB1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178B5500-48F2-41FA-BD8C-3C2400F620E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xmlns="" id="{847B2E66-9934-4251-A5B0-A180C0CC933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5CDA1666-64EC-4838-B0E1-4D545ECEA29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7CC99E35-6C12-4F89-8CDA-9FD8B3CEE15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rgbClr val="FFFFFF">
                  <a:alpha val="81176"/>
                </a:srgbClr>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99900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5054087" y="262193"/>
            <a:ext cx="5187982" cy="1276003"/>
          </a:xfrm>
        </p:spPr>
        <p:txBody>
          <a:bodyPr>
            <a:noAutofit/>
          </a:bodyPr>
          <a:lstStyle/>
          <a:p>
            <a:pPr algn="ctr"/>
            <a:r>
              <a:rPr lang="en-GB" sz="4400" b="1"/>
              <a:t>Stop &amp; Check-in</a:t>
            </a:r>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2"/>
          <a:stretch>
            <a:fillRect/>
          </a:stretch>
        </p:blipFill>
        <p:spPr>
          <a:xfrm>
            <a:off x="10432606" y="199417"/>
            <a:ext cx="1600200" cy="1171575"/>
          </a:xfrm>
        </p:spPr>
      </p:pic>
      <p:sp>
        <p:nvSpPr>
          <p:cNvPr id="7" name="Title 1">
            <a:extLst>
              <a:ext uri="{FF2B5EF4-FFF2-40B4-BE49-F238E27FC236}">
                <a16:creationId xmlns:a16="http://schemas.microsoft.com/office/drawing/2014/main" xmlns="" id="{911596F2-7F49-CA9F-1755-2C3AB004E145}"/>
              </a:ext>
            </a:extLst>
          </p:cNvPr>
          <p:cNvSpPr txBox="1">
            <a:spLocks/>
          </p:cNvSpPr>
          <p:nvPr/>
        </p:nvSpPr>
        <p:spPr>
          <a:xfrm>
            <a:off x="5111972" y="3129513"/>
            <a:ext cx="6739692" cy="123444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4400" b="1"/>
          </a:p>
        </p:txBody>
      </p:sp>
      <p:sp>
        <p:nvSpPr>
          <p:cNvPr id="11" name="Title 1">
            <a:extLst>
              <a:ext uri="{FF2B5EF4-FFF2-40B4-BE49-F238E27FC236}">
                <a16:creationId xmlns:a16="http://schemas.microsoft.com/office/drawing/2014/main" xmlns="" id="{7C273FAF-EA88-931B-4FA6-8ACDEAC9C028}"/>
              </a:ext>
            </a:extLst>
          </p:cNvPr>
          <p:cNvSpPr txBox="1">
            <a:spLocks/>
          </p:cNvSpPr>
          <p:nvPr/>
        </p:nvSpPr>
        <p:spPr>
          <a:xfrm>
            <a:off x="5049342" y="3599239"/>
            <a:ext cx="6739692" cy="123444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4400" b="1"/>
          </a:p>
        </p:txBody>
      </p:sp>
      <p:pic>
        <p:nvPicPr>
          <p:cNvPr id="9" name="Picture 8" descr="A chart of different emotions&#10;&#10;Description automatically generated">
            <a:extLst>
              <a:ext uri="{FF2B5EF4-FFF2-40B4-BE49-F238E27FC236}">
                <a16:creationId xmlns:a16="http://schemas.microsoft.com/office/drawing/2014/main" xmlns="" id="{A8998953-AA87-650C-109F-1E77B4228307}"/>
              </a:ext>
            </a:extLst>
          </p:cNvPr>
          <p:cNvPicPr>
            <a:picLocks noChangeAspect="1"/>
          </p:cNvPicPr>
          <p:nvPr/>
        </p:nvPicPr>
        <p:blipFill>
          <a:blip r:embed="rId3"/>
          <a:stretch>
            <a:fillRect/>
          </a:stretch>
        </p:blipFill>
        <p:spPr>
          <a:xfrm>
            <a:off x="4624" y="-69273"/>
            <a:ext cx="4717323" cy="6927274"/>
          </a:xfrm>
          <a:prstGeom prst="rect">
            <a:avLst/>
          </a:prstGeom>
        </p:spPr>
      </p:pic>
      <p:sp>
        <p:nvSpPr>
          <p:cNvPr id="13" name="TextBox 12">
            <a:extLst>
              <a:ext uri="{FF2B5EF4-FFF2-40B4-BE49-F238E27FC236}">
                <a16:creationId xmlns:a16="http://schemas.microsoft.com/office/drawing/2014/main" xmlns="" id="{895E3830-76CF-A352-E0B4-336F5328E21D}"/>
              </a:ext>
            </a:extLst>
          </p:cNvPr>
          <p:cNvSpPr txBox="1"/>
          <p:nvPr/>
        </p:nvSpPr>
        <p:spPr>
          <a:xfrm>
            <a:off x="4922738" y="1834724"/>
            <a:ext cx="7263637" cy="5016758"/>
          </a:xfrm>
          <a:prstGeom prst="rect">
            <a:avLst/>
          </a:prstGeom>
          <a:noFill/>
        </p:spPr>
        <p:txBody>
          <a:bodyPr wrap="square" lIns="91440" tIns="45720" rIns="91440" bIns="45720" rtlCol="0" anchor="t">
            <a:spAutoFit/>
          </a:bodyPr>
          <a:lstStyle/>
          <a:p>
            <a:pPr marL="571500" indent="-571500">
              <a:buFont typeface="Arial"/>
              <a:buChar char="•"/>
            </a:pPr>
            <a:r>
              <a:rPr lang="en-GB" sz="3200">
                <a:latin typeface="Calibri"/>
                <a:cs typeface="Calibri"/>
              </a:rPr>
              <a:t>Ask yourself – </a:t>
            </a:r>
            <a:endParaRPr lang="en-GB" sz="3200" b="1">
              <a:latin typeface="Calibri"/>
              <a:cs typeface="Calibri"/>
            </a:endParaRPr>
          </a:p>
          <a:p>
            <a:pPr algn="ctr"/>
            <a:r>
              <a:rPr lang="en-GB" sz="3200">
                <a:latin typeface="Calibri"/>
                <a:cs typeface="Calibri"/>
              </a:rPr>
              <a:t>how am I feeling today? </a:t>
            </a:r>
            <a:endParaRPr lang="en-GB" sz="3200" b="1">
              <a:latin typeface="Calibri"/>
              <a:cs typeface="Calibri"/>
            </a:endParaRPr>
          </a:p>
          <a:p>
            <a:pPr marL="571500" indent="-571500">
              <a:buFont typeface="Arial"/>
              <a:buChar char="•"/>
            </a:pPr>
            <a:r>
              <a:rPr lang="en-GB" sz="3200">
                <a:latin typeface="Calibri"/>
                <a:cs typeface="Calibri"/>
              </a:rPr>
              <a:t>Pushing through a problem does not allow you the time to understand nor consider how you make a change.</a:t>
            </a:r>
          </a:p>
          <a:p>
            <a:pPr marL="571500" indent="-571500">
              <a:buFont typeface="Arial"/>
              <a:buChar char="•"/>
            </a:pPr>
            <a:r>
              <a:rPr lang="en-GB" sz="3200">
                <a:latin typeface="Calibri"/>
                <a:cs typeface="Calibri"/>
              </a:rPr>
              <a:t>Complete an online wellbeing tool -</a:t>
            </a:r>
            <a:r>
              <a:rPr lang="en-GB" sz="3200" b="1">
                <a:latin typeface="Calibri"/>
                <a:ea typeface="+mn-lt"/>
                <a:cs typeface="+mn-lt"/>
                <a:hlinkClick r:id="rId4"/>
              </a:rPr>
              <a:t>samh.org.uk/about-mental-health/self-help-and-wellbeing/wellbeing-assessment-tool</a:t>
            </a:r>
          </a:p>
          <a:p>
            <a:endParaRPr lang="en-GB" sz="3200">
              <a:latin typeface="Calibri"/>
              <a:cs typeface="Calibri"/>
            </a:endParaRPr>
          </a:p>
        </p:txBody>
      </p:sp>
    </p:spTree>
    <p:extLst>
      <p:ext uri="{BB962C8B-B14F-4D97-AF65-F5344CB8AC3E}">
        <p14:creationId xmlns:p14="http://schemas.microsoft.com/office/powerpoint/2010/main" val="2024512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nodePh="1">
                                  <p:stCondLst>
                                    <p:cond delay="500"/>
                                  </p:stCondLst>
                                  <p:endCondLst>
                                    <p:cond evt="begin" delay="0">
                                      <p:tn val="8"/>
                                    </p:cond>
                                  </p:endCondLst>
                                  <p:iterate type="wd">
                                    <p:tmPct val="15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nodePh="1">
                                  <p:stCondLst>
                                    <p:cond delay="500"/>
                                  </p:stCondLst>
                                  <p:endCondLst>
                                    <p:cond evt="begin" delay="0">
                                      <p:tn val="11"/>
                                    </p:cond>
                                  </p:endCondLst>
                                  <p:iterate type="wd">
                                    <p:tmPct val="15000"/>
                                  </p:iterate>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1091688" y="262193"/>
            <a:ext cx="9150381" cy="1276003"/>
          </a:xfrm>
        </p:spPr>
        <p:txBody>
          <a:bodyPr>
            <a:noAutofit/>
          </a:bodyPr>
          <a:lstStyle/>
          <a:p>
            <a:pPr algn="ctr"/>
            <a:r>
              <a:rPr lang="en-GB" sz="4400" b="1"/>
              <a:t>Connection- reaching out</a:t>
            </a:r>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2"/>
          <a:stretch>
            <a:fillRect/>
          </a:stretch>
        </p:blipFill>
        <p:spPr>
          <a:xfrm>
            <a:off x="10432606" y="199417"/>
            <a:ext cx="1600200" cy="1171575"/>
          </a:xfrm>
        </p:spPr>
      </p:pic>
      <p:sp>
        <p:nvSpPr>
          <p:cNvPr id="7" name="Title 1">
            <a:extLst>
              <a:ext uri="{FF2B5EF4-FFF2-40B4-BE49-F238E27FC236}">
                <a16:creationId xmlns:a16="http://schemas.microsoft.com/office/drawing/2014/main" xmlns="" id="{911596F2-7F49-CA9F-1755-2C3AB004E145}"/>
              </a:ext>
            </a:extLst>
          </p:cNvPr>
          <p:cNvSpPr txBox="1">
            <a:spLocks/>
          </p:cNvSpPr>
          <p:nvPr/>
        </p:nvSpPr>
        <p:spPr>
          <a:xfrm>
            <a:off x="5111972" y="3129513"/>
            <a:ext cx="6739692" cy="123444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4400" b="1"/>
          </a:p>
        </p:txBody>
      </p:sp>
      <p:sp>
        <p:nvSpPr>
          <p:cNvPr id="11" name="Title 1">
            <a:extLst>
              <a:ext uri="{FF2B5EF4-FFF2-40B4-BE49-F238E27FC236}">
                <a16:creationId xmlns:a16="http://schemas.microsoft.com/office/drawing/2014/main" xmlns="" id="{7C273FAF-EA88-931B-4FA6-8ACDEAC9C028}"/>
              </a:ext>
            </a:extLst>
          </p:cNvPr>
          <p:cNvSpPr txBox="1">
            <a:spLocks/>
          </p:cNvSpPr>
          <p:nvPr/>
        </p:nvSpPr>
        <p:spPr>
          <a:xfrm>
            <a:off x="5049342" y="3599239"/>
            <a:ext cx="6739692" cy="1234440"/>
          </a:xfrm>
          <a:prstGeom prst="rect">
            <a:avLst/>
          </a:prstGeom>
          <a:effectLst/>
        </p:spPr>
        <p:txBody>
          <a:bodyPr vert="horz" lIns="91440" tIns="45720" rIns="91440" bIns="45720" rtlCol="0" anchor="ctr">
            <a:no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endParaRPr lang="en-GB" sz="4400" b="1"/>
          </a:p>
        </p:txBody>
      </p:sp>
      <p:sp>
        <p:nvSpPr>
          <p:cNvPr id="13" name="TextBox 12">
            <a:extLst>
              <a:ext uri="{FF2B5EF4-FFF2-40B4-BE49-F238E27FC236}">
                <a16:creationId xmlns:a16="http://schemas.microsoft.com/office/drawing/2014/main" xmlns="" id="{895E3830-76CF-A352-E0B4-336F5328E21D}"/>
              </a:ext>
            </a:extLst>
          </p:cNvPr>
          <p:cNvSpPr txBox="1"/>
          <p:nvPr/>
        </p:nvSpPr>
        <p:spPr>
          <a:xfrm>
            <a:off x="5781719" y="2070251"/>
            <a:ext cx="5989020" cy="3662541"/>
          </a:xfrm>
          <a:prstGeom prst="rect">
            <a:avLst/>
          </a:prstGeom>
          <a:noFill/>
        </p:spPr>
        <p:txBody>
          <a:bodyPr wrap="square" lIns="91440" tIns="45720" rIns="91440" bIns="45720" rtlCol="0" anchor="t">
            <a:spAutoFit/>
          </a:bodyPr>
          <a:lstStyle/>
          <a:p>
            <a:pPr algn="ctr"/>
            <a:r>
              <a:rPr lang="en-GB" sz="4000">
                <a:latin typeface="Calibri"/>
                <a:ea typeface="+mn-lt"/>
                <a:cs typeface="Calibri"/>
              </a:rPr>
              <a:t>'A problem shared is a problem halved.'</a:t>
            </a:r>
            <a:endParaRPr lang="en-US"/>
          </a:p>
          <a:p>
            <a:pPr algn="ctr"/>
            <a:endParaRPr lang="en-GB" sz="4000">
              <a:latin typeface="Calibri"/>
              <a:cs typeface="Calibri"/>
            </a:endParaRPr>
          </a:p>
          <a:p>
            <a:r>
              <a:rPr lang="en-GB" sz="4000">
                <a:latin typeface="Calibri"/>
                <a:cs typeface="Calibri"/>
              </a:rPr>
              <a:t>Remember who your support network is?</a:t>
            </a:r>
            <a:endParaRPr lang="en-GB" sz="4000">
              <a:latin typeface="Calibri"/>
              <a:ea typeface="Calibri"/>
              <a:cs typeface="Calibri"/>
            </a:endParaRPr>
          </a:p>
          <a:p>
            <a:endParaRPr lang="en-GB" sz="3200">
              <a:latin typeface="Calibri"/>
              <a:cs typeface="Calibri"/>
            </a:endParaRPr>
          </a:p>
        </p:txBody>
      </p:sp>
      <p:pic>
        <p:nvPicPr>
          <p:cNvPr id="3" name="Picture 2" descr="A person helping a person with her knee&#10;&#10;Description automatically generated">
            <a:extLst>
              <a:ext uri="{FF2B5EF4-FFF2-40B4-BE49-F238E27FC236}">
                <a16:creationId xmlns:a16="http://schemas.microsoft.com/office/drawing/2014/main" xmlns="" id="{04A1B1F3-6C4B-6669-1482-B02AE7716A68}"/>
              </a:ext>
            </a:extLst>
          </p:cNvPr>
          <p:cNvPicPr>
            <a:picLocks noChangeAspect="1"/>
          </p:cNvPicPr>
          <p:nvPr/>
        </p:nvPicPr>
        <p:blipFill>
          <a:blip r:embed="rId3"/>
          <a:stretch>
            <a:fillRect/>
          </a:stretch>
        </p:blipFill>
        <p:spPr>
          <a:xfrm>
            <a:off x="318655" y="1538361"/>
            <a:ext cx="4793672" cy="3712004"/>
          </a:xfrm>
          <a:prstGeom prst="rect">
            <a:avLst/>
          </a:prstGeom>
        </p:spPr>
      </p:pic>
      <p:sp>
        <p:nvSpPr>
          <p:cNvPr id="4" name="TextBox 3">
            <a:extLst>
              <a:ext uri="{FF2B5EF4-FFF2-40B4-BE49-F238E27FC236}">
                <a16:creationId xmlns:a16="http://schemas.microsoft.com/office/drawing/2014/main" xmlns="" id="{1F4AB32E-4F17-3D0E-72DA-70552C7D8A46}"/>
              </a:ext>
            </a:extLst>
          </p:cNvPr>
          <p:cNvSpPr txBox="1"/>
          <p:nvPr/>
        </p:nvSpPr>
        <p:spPr>
          <a:xfrm>
            <a:off x="318654" y="6241472"/>
            <a:ext cx="1255221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rgbClr val="002060"/>
                </a:solidFill>
              </a:rPr>
              <a:t>FAMILY  FRIENDS  CLINICIAN  GP  COLEAGUE  ON-LINE    SUPPORT GROUP</a:t>
            </a:r>
          </a:p>
        </p:txBody>
      </p:sp>
    </p:spTree>
    <p:extLst>
      <p:ext uri="{BB962C8B-B14F-4D97-AF65-F5344CB8AC3E}">
        <p14:creationId xmlns:p14="http://schemas.microsoft.com/office/powerpoint/2010/main" val="2426335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par>
                                <p:cTn id="8" presetID="10" presetClass="entr" presetSubtype="0" fill="hold" grpId="0" nodeType="withEffect" nodePh="1">
                                  <p:stCondLst>
                                    <p:cond delay="500"/>
                                  </p:stCondLst>
                                  <p:endCondLst>
                                    <p:cond evt="begin" delay="0">
                                      <p:tn val="8"/>
                                    </p:cond>
                                  </p:endCondLst>
                                  <p:iterate type="wd">
                                    <p:tmPct val="15000"/>
                                  </p:iterate>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nodePh="1">
                                  <p:stCondLst>
                                    <p:cond delay="500"/>
                                  </p:stCondLst>
                                  <p:endCondLst>
                                    <p:cond evt="begin" delay="0">
                                      <p:tn val="11"/>
                                    </p:cond>
                                  </p:endCondLst>
                                  <p:iterate type="wd">
                                    <p:tmPct val="15000"/>
                                  </p:iterate>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xmlns="" id="{8F1EF17D-1B70-428C-8A8A-A2C5B390E1E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52" name="Straight Connector 51">
              <a:extLst>
                <a:ext uri="{FF2B5EF4-FFF2-40B4-BE49-F238E27FC236}">
                  <a16:creationId xmlns:a16="http://schemas.microsoft.com/office/drawing/2014/main" xmlns="" id="{12FAEDF3-CEC8-4BF6-8EA7-4079C471838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398DB8F4-CD77-4FCC-8544-ADE8B478C15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22202DFE-039D-48E4-8536-FA30F248947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xmlns="" id="{81F05E26-510E-4164-83C7-28E4FE9D7EA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xmlns="" id="{E632161A-50D4-4D96-887A-98FC9209310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58" name="Rectangle 57">
            <a:extLst>
              <a:ext uri="{FF2B5EF4-FFF2-40B4-BE49-F238E27FC236}">
                <a16:creationId xmlns:a16="http://schemas.microsoft.com/office/drawing/2014/main" xmlns="" id="{B9403C7F-76AE-4587-92A2-D4E41EBE68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51856DC-484E-DD60-EE20-DC94A5E57871}"/>
              </a:ext>
            </a:extLst>
          </p:cNvPr>
          <p:cNvSpPr>
            <a:spLocks noGrp="1"/>
          </p:cNvSpPr>
          <p:nvPr>
            <p:ph type="title"/>
          </p:nvPr>
        </p:nvSpPr>
        <p:spPr>
          <a:xfrm>
            <a:off x="3858263" y="-4457"/>
            <a:ext cx="5627158" cy="1507067"/>
          </a:xfrm>
        </p:spPr>
        <p:txBody>
          <a:bodyPr vert="horz" lIns="91440" tIns="45720" rIns="91440" bIns="45720" rtlCol="0" anchor="ctr">
            <a:normAutofit/>
          </a:bodyPr>
          <a:lstStyle/>
          <a:p>
            <a:r>
              <a:rPr lang="en-US" sz="3600" b="1"/>
              <a:t>Journaling</a:t>
            </a:r>
          </a:p>
        </p:txBody>
      </p:sp>
      <p:pic>
        <p:nvPicPr>
          <p:cNvPr id="6" name="Picture 5" descr="A red mug and a book&#10;&#10;Description automatically generated">
            <a:extLst>
              <a:ext uri="{FF2B5EF4-FFF2-40B4-BE49-F238E27FC236}">
                <a16:creationId xmlns:a16="http://schemas.microsoft.com/office/drawing/2014/main" xmlns="" id="{872DFEC5-19B2-395D-BD0D-72136C15F955}"/>
              </a:ext>
            </a:extLst>
          </p:cNvPr>
          <p:cNvPicPr>
            <a:picLocks noChangeAspect="1"/>
          </p:cNvPicPr>
          <p:nvPr/>
        </p:nvPicPr>
        <p:blipFill rotWithShape="1">
          <a:blip r:embed="rId2"/>
          <a:srcRect l="13011" r="48308" b="2"/>
          <a:stretch/>
        </p:blipFill>
        <p:spPr>
          <a:xfrm>
            <a:off x="831" y="10"/>
            <a:ext cx="3502025" cy="6857990"/>
          </a:xfrm>
          <a:prstGeom prst="rect">
            <a:avLst/>
          </a:prstGeom>
          <a:effectLst>
            <a:innerShdw blurRad="57150" dist="38100" dir="14460000">
              <a:prstClr val="black">
                <a:alpha val="70000"/>
              </a:prstClr>
            </a:innerShdw>
          </a:effectLst>
        </p:spPr>
      </p:pic>
      <p:sp>
        <p:nvSpPr>
          <p:cNvPr id="4" name="Text Placeholder 3">
            <a:extLst>
              <a:ext uri="{FF2B5EF4-FFF2-40B4-BE49-F238E27FC236}">
                <a16:creationId xmlns:a16="http://schemas.microsoft.com/office/drawing/2014/main" xmlns="" id="{850AF5A7-FA30-AB27-310C-A52BB5B8CB72}"/>
              </a:ext>
            </a:extLst>
          </p:cNvPr>
          <p:cNvSpPr>
            <a:spLocks noGrp="1"/>
          </p:cNvSpPr>
          <p:nvPr>
            <p:ph type="body" sz="half" idx="2"/>
          </p:nvPr>
        </p:nvSpPr>
        <p:spPr>
          <a:xfrm>
            <a:off x="3857876" y="1715168"/>
            <a:ext cx="8591229" cy="5379898"/>
          </a:xfrm>
        </p:spPr>
        <p:txBody>
          <a:bodyPr vert="horz" lIns="91440" tIns="45720" rIns="91440" bIns="45720" rtlCol="0" anchor="ctr">
            <a:noAutofit/>
          </a:bodyPr>
          <a:lstStyle/>
          <a:p>
            <a:pPr marL="571500" indent="-571500">
              <a:lnSpc>
                <a:spcPct val="90000"/>
              </a:lnSpc>
              <a:buFont typeface="Wingdings 3" panose="05040102010807070707" pitchFamily="18" charset="2"/>
              <a:buChar char=""/>
            </a:pPr>
            <a:r>
              <a:rPr lang="en-US" sz="2800" b="1">
                <a:solidFill>
                  <a:schemeClr val="tx1"/>
                </a:solidFill>
                <a:latin typeface="Calibri Light"/>
                <a:cs typeface="Calibri Light"/>
              </a:rPr>
              <a:t>Journalling allows you to clarify your thoughts and feelings. </a:t>
            </a:r>
          </a:p>
          <a:p>
            <a:pPr marL="571500" indent="-571500">
              <a:lnSpc>
                <a:spcPct val="90000"/>
              </a:lnSpc>
              <a:buFont typeface="Wingdings 3" panose="05040102010807070707" pitchFamily="18" charset="2"/>
              <a:buChar char=""/>
            </a:pPr>
            <a:r>
              <a:rPr lang="en-US" sz="2800" b="1">
                <a:solidFill>
                  <a:schemeClr val="tx1"/>
                </a:solidFill>
                <a:latin typeface="Calibri Light"/>
                <a:cs typeface="Calibri Light"/>
              </a:rPr>
              <a:t>Emotionally cathartic (venting).</a:t>
            </a:r>
            <a:endParaRPr lang="en-US" sz="2800" b="1">
              <a:solidFill>
                <a:schemeClr val="tx1"/>
              </a:solidFill>
              <a:latin typeface="Calibri Light"/>
              <a:ea typeface="Calibri Light"/>
              <a:cs typeface="Calibri Light"/>
            </a:endParaRPr>
          </a:p>
          <a:p>
            <a:pPr marL="571500" indent="-571500">
              <a:lnSpc>
                <a:spcPct val="90000"/>
              </a:lnSpc>
              <a:buFont typeface="Wingdings 3" panose="05040102010807070707" pitchFamily="18" charset="2"/>
              <a:buChar char=""/>
            </a:pPr>
            <a:r>
              <a:rPr lang="en-US" sz="2800" b="1">
                <a:solidFill>
                  <a:schemeClr val="tx1"/>
                </a:solidFill>
                <a:latin typeface="Calibri Light"/>
                <a:cs typeface="Calibri Light"/>
              </a:rPr>
              <a:t>Offer a coherent record of your thoughts. </a:t>
            </a:r>
            <a:endParaRPr lang="en-US" sz="2800" b="1">
              <a:solidFill>
                <a:schemeClr val="tx1"/>
              </a:solidFill>
              <a:latin typeface="Calibri Light"/>
              <a:ea typeface="Calibri Light"/>
              <a:cs typeface="Calibri Light"/>
            </a:endParaRPr>
          </a:p>
          <a:p>
            <a:pPr marL="571500" indent="-571500">
              <a:lnSpc>
                <a:spcPct val="90000"/>
              </a:lnSpc>
              <a:buFont typeface="Wingdings 3" panose="05040102010807070707" pitchFamily="18" charset="2"/>
              <a:buChar char=""/>
            </a:pPr>
            <a:r>
              <a:rPr lang="en-US" sz="2800" b="1">
                <a:solidFill>
                  <a:schemeClr val="tx1"/>
                </a:solidFill>
                <a:latin typeface="Calibri Light"/>
                <a:cs typeface="Calibri Light"/>
              </a:rPr>
              <a:t>Can be used to celebrate achievements.</a:t>
            </a:r>
            <a:endParaRPr lang="en-US" sz="2800" b="1">
              <a:solidFill>
                <a:schemeClr val="tx1"/>
              </a:solidFill>
              <a:latin typeface="Calibri Light"/>
              <a:ea typeface="Calibri Light"/>
              <a:cs typeface="Calibri Light"/>
            </a:endParaRPr>
          </a:p>
          <a:p>
            <a:pPr marL="571500" indent="-571500">
              <a:lnSpc>
                <a:spcPct val="90000"/>
              </a:lnSpc>
              <a:buFont typeface="Wingdings 3" panose="05040102010807070707" pitchFamily="18" charset="2"/>
              <a:buChar char=""/>
            </a:pPr>
            <a:r>
              <a:rPr lang="en-US" sz="2800" b="1">
                <a:solidFill>
                  <a:schemeClr val="tx1"/>
                </a:solidFill>
                <a:latin typeface="Calibri Light"/>
                <a:cs typeface="Calibri Light"/>
              </a:rPr>
              <a:t>Offer a creative outlet.</a:t>
            </a:r>
            <a:endParaRPr lang="en-US" sz="2800" b="1">
              <a:solidFill>
                <a:schemeClr val="tx1"/>
              </a:solidFill>
              <a:latin typeface="Calibri Light"/>
              <a:ea typeface="Calibri Light"/>
              <a:cs typeface="Calibri Light"/>
            </a:endParaRPr>
          </a:p>
          <a:p>
            <a:pPr marL="571500" indent="-571500">
              <a:lnSpc>
                <a:spcPct val="90000"/>
              </a:lnSpc>
              <a:buFont typeface="Wingdings 3" panose="05040102010807070707" pitchFamily="18" charset="2"/>
              <a:buChar char=""/>
            </a:pPr>
            <a:r>
              <a:rPr lang="en-US" sz="2800" b="1">
                <a:solidFill>
                  <a:schemeClr val="tx1"/>
                </a:solidFill>
                <a:latin typeface="Calibri Light"/>
                <a:cs typeface="Calibri Light"/>
              </a:rPr>
              <a:t>It can also be a good problem-solving tool. </a:t>
            </a:r>
            <a:endParaRPr lang="en-US" sz="2800" b="1">
              <a:solidFill>
                <a:schemeClr val="tx1"/>
              </a:solidFill>
              <a:latin typeface="Calibri Light"/>
              <a:ea typeface="Calibri Light"/>
              <a:cs typeface="Calibri Light"/>
            </a:endParaRPr>
          </a:p>
          <a:p>
            <a:pPr marL="571500" indent="-571500">
              <a:lnSpc>
                <a:spcPct val="90000"/>
              </a:lnSpc>
              <a:buFont typeface="Wingdings 3" panose="05040102010807070707" pitchFamily="18" charset="2"/>
              <a:buChar char=""/>
            </a:pPr>
            <a:endParaRPr lang="en-US" sz="2800" b="1">
              <a:solidFill>
                <a:schemeClr val="tx1"/>
              </a:solidFill>
              <a:latin typeface="Calibri Light"/>
              <a:cs typeface="Calibri Light"/>
            </a:endParaRPr>
          </a:p>
          <a:p>
            <a:pPr marL="1028700" lvl="1" indent="-571500">
              <a:lnSpc>
                <a:spcPct val="90000"/>
              </a:lnSpc>
              <a:buFont typeface="Wingdings 3" panose="05040102010807070707" pitchFamily="18" charset="2"/>
              <a:buChar char=""/>
            </a:pPr>
            <a:endParaRPr lang="en-US" sz="1700"/>
          </a:p>
        </p:txBody>
      </p:sp>
      <p:grpSp>
        <p:nvGrpSpPr>
          <p:cNvPr id="60" name="Group 59">
            <a:extLst>
              <a:ext uri="{FF2B5EF4-FFF2-40B4-BE49-F238E27FC236}">
                <a16:creationId xmlns:a16="http://schemas.microsoft.com/office/drawing/2014/main" xmlns="" id="{D6C71778-3DDA-4748-AEBB-2A4B750163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61" name="Straight Connector 60">
              <a:extLst>
                <a:ext uri="{FF2B5EF4-FFF2-40B4-BE49-F238E27FC236}">
                  <a16:creationId xmlns:a16="http://schemas.microsoft.com/office/drawing/2014/main" xmlns="" id="{BA1F5C7D-5183-424E-BD72-BBFC59C5A2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a16="http://schemas.microsoft.com/office/drawing/2014/main" xmlns="" id="{B848F76E-D8DE-4826-901B-4E4090240E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xmlns="" id="{FAE84420-E672-4A16-8384-42BDDC4A96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xmlns="" id="{044D91EB-FA8D-4FD3-88F8-053F9962B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756B711F-46BD-4789-926C-CF2F01F71D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Picture 4" descr="A picture containing text, font, graphics, logo&#10;&#10;Description automatically generated">
            <a:extLst>
              <a:ext uri="{FF2B5EF4-FFF2-40B4-BE49-F238E27FC236}">
                <a16:creationId xmlns:a16="http://schemas.microsoft.com/office/drawing/2014/main" xmlns="" id="{D2250DED-C515-5C7A-3225-C08573622A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Tree>
    <p:extLst>
      <p:ext uri="{BB962C8B-B14F-4D97-AF65-F5344CB8AC3E}">
        <p14:creationId xmlns:p14="http://schemas.microsoft.com/office/powerpoint/2010/main" val="2866414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0" name="Rectangle 19">
            <a:extLst>
              <a:ext uri="{FF2B5EF4-FFF2-40B4-BE49-F238E27FC236}">
                <a16:creationId xmlns:a16="http://schemas.microsoft.com/office/drawing/2014/main" xmlns="" id="{C5BDD1EA-D8C1-45AF-9F0A-14A2A137BA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803C5D9-1F8D-93BE-C32F-BFF6B1CF6C87}"/>
              </a:ext>
            </a:extLst>
          </p:cNvPr>
          <p:cNvSpPr>
            <a:spLocks noGrp="1"/>
          </p:cNvSpPr>
          <p:nvPr>
            <p:ph type="title"/>
          </p:nvPr>
        </p:nvSpPr>
        <p:spPr>
          <a:xfrm>
            <a:off x="7356779" y="1147615"/>
            <a:ext cx="4589308" cy="4240704"/>
          </a:xfrm>
        </p:spPr>
        <p:txBody>
          <a:bodyPr vert="horz" lIns="91440" tIns="45720" rIns="91440" bIns="45720" rtlCol="0" anchor="b">
            <a:normAutofit fontScale="90000"/>
          </a:bodyPr>
          <a:lstStyle/>
          <a:p>
            <a:pPr marL="457200" indent="-457200">
              <a:lnSpc>
                <a:spcPct val="90000"/>
              </a:lnSpc>
              <a:buFont typeface="Arial"/>
              <a:buChar char="•"/>
            </a:pP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b="1" i="1" dirty="0">
                <a:latin typeface="Bradley Hand ITC"/>
                <a:cs typeface="Dreaming Outloud Pro"/>
              </a:rPr>
              <a:t/>
            </a:r>
            <a:br>
              <a:rPr lang="en-US" sz="3400" b="1" i="1" dirty="0">
                <a:latin typeface="Bradley Hand ITC"/>
                <a:cs typeface="Dreaming Outloud Pro"/>
              </a:rPr>
            </a:br>
            <a:r>
              <a:rPr lang="en-US" sz="3400" i="1" dirty="0">
                <a:latin typeface="Lucida Handwriting"/>
                <a:cs typeface="Dreaming Outloud Pro"/>
              </a:rPr>
              <a:t>Letter to Covid</a:t>
            </a:r>
            <a:br>
              <a:rPr lang="en-US" sz="3400" i="1" dirty="0">
                <a:latin typeface="Lucida Handwriting"/>
                <a:cs typeface="Dreaming Outloud Pro"/>
              </a:rPr>
            </a:br>
            <a:r>
              <a:rPr lang="en-US" sz="3400" i="1" dirty="0">
                <a:latin typeface="Lucida Handwriting"/>
                <a:cs typeface="Dreaming Outloud Pro"/>
              </a:rPr>
              <a:t/>
            </a:r>
            <a:br>
              <a:rPr lang="en-US" sz="3400" i="1" dirty="0">
                <a:latin typeface="Lucida Handwriting"/>
                <a:cs typeface="Dreaming Outloud Pro"/>
              </a:rPr>
            </a:br>
            <a:r>
              <a:rPr lang="en-US" sz="3400" i="1" dirty="0">
                <a:latin typeface="Lucida Handwriting"/>
                <a:cs typeface="Dreaming Outloud Pro"/>
              </a:rPr>
              <a:t/>
            </a:r>
            <a:br>
              <a:rPr lang="en-US" sz="3400" i="1" dirty="0">
                <a:latin typeface="Lucida Handwriting"/>
                <a:cs typeface="Dreaming Outloud Pro"/>
              </a:rPr>
            </a:br>
            <a:r>
              <a:rPr lang="en-US" sz="3400" b="1" i="1" dirty="0">
                <a:latin typeface="Bradley Hand ITC"/>
              </a:rPr>
              <a:t/>
            </a:r>
            <a:br>
              <a:rPr lang="en-US" sz="3400" b="1" i="1" dirty="0">
                <a:latin typeface="Bradley Hand ITC"/>
              </a:rPr>
            </a:br>
            <a:r>
              <a:rPr lang="en-US" sz="3400" b="1" i="1" dirty="0">
                <a:latin typeface="Bradley Hand ITC"/>
              </a:rPr>
              <a:t/>
            </a:r>
            <a:br>
              <a:rPr lang="en-US" sz="3400" b="1" i="1" dirty="0">
                <a:latin typeface="Bradley Hand ITC"/>
              </a:rPr>
            </a:br>
            <a:endParaRPr lang="en-US" sz="3400" b="1" i="1">
              <a:latin typeface="Bradley Hand ITC"/>
              <a:cs typeface="Dreaming Outloud Pro"/>
            </a:endParaRPr>
          </a:p>
        </p:txBody>
      </p:sp>
      <p:sp>
        <p:nvSpPr>
          <p:cNvPr id="22" name="Snip Diagonal Corner Rectangle 6">
            <a:extLst>
              <a:ext uri="{FF2B5EF4-FFF2-40B4-BE49-F238E27FC236}">
                <a16:creationId xmlns:a16="http://schemas.microsoft.com/office/drawing/2014/main" xmlns="" id="{14354E08-0068-48D7-A8AD-84C7B1CF58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Person writing on greeting card">
            <a:extLst>
              <a:ext uri="{FF2B5EF4-FFF2-40B4-BE49-F238E27FC236}">
                <a16:creationId xmlns:a16="http://schemas.microsoft.com/office/drawing/2014/main" xmlns="" id="{7B9593E9-D190-F262-9FE4-B97DAF1B8A0A}"/>
              </a:ext>
            </a:extLst>
          </p:cNvPr>
          <p:cNvPicPr>
            <a:picLocks noGrp="1" noChangeAspect="1"/>
          </p:cNvPicPr>
          <p:nvPr>
            <p:ph type="pic" idx="1"/>
          </p:nvPr>
        </p:nvPicPr>
        <p:blipFill rotWithShape="1">
          <a:blip r:embed="rId2"/>
          <a:srcRect l="12401" r="3484"/>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24" name="Group 23">
            <a:extLst>
              <a:ext uri="{FF2B5EF4-FFF2-40B4-BE49-F238E27FC236}">
                <a16:creationId xmlns:a16="http://schemas.microsoft.com/office/drawing/2014/main" xmlns="" id="{A779F34F-2960-4B81-BA08-445B6F6A0C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25" name="Straight Connector 24">
              <a:extLst>
                <a:ext uri="{FF2B5EF4-FFF2-40B4-BE49-F238E27FC236}">
                  <a16:creationId xmlns:a16="http://schemas.microsoft.com/office/drawing/2014/main" xmlns="" id="{10A57ACC-416F-4A5D-B7F7-DDA9886A3A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xmlns="" id="{26522B4F-50C4-4FCE-8AE2-3789D63ED3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2C3978FC-B5D1-42BE-B086-BC2A733D58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xmlns="" id="{ACED99F1-340D-4970-8E66-3B28E927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50A54E39-63C0-4847-A766-C6B74FEB48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7" name="Picture 6" descr="A picture containing text, font, graphics, logo&#10;&#10;Description automatically generated">
            <a:extLst>
              <a:ext uri="{FF2B5EF4-FFF2-40B4-BE49-F238E27FC236}">
                <a16:creationId xmlns:a16="http://schemas.microsoft.com/office/drawing/2014/main" xmlns="" id="{C9CB1067-2179-430B-289C-D15AF4CB2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Tree>
    <p:extLst>
      <p:ext uri="{BB962C8B-B14F-4D97-AF65-F5344CB8AC3E}">
        <p14:creationId xmlns:p14="http://schemas.microsoft.com/office/powerpoint/2010/main" val="2491463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0"/>
            <a:ext cx="9340312"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4" name="Picture 3">
            <a:extLst>
              <a:ext uri="{FF2B5EF4-FFF2-40B4-BE49-F238E27FC236}">
                <a16:creationId xmlns:a16="http://schemas.microsoft.com/office/drawing/2014/main" xmlns="" id="{E2224A0E-0AE8-124D-F8A6-FE352A8F644D}"/>
              </a:ext>
            </a:extLst>
          </p:cNvPr>
          <p:cNvPicPr>
            <a:picLocks noChangeAspect="1"/>
          </p:cNvPicPr>
          <p:nvPr/>
        </p:nvPicPr>
        <p:blipFill>
          <a:blip r:embed="rId4"/>
          <a:stretch>
            <a:fillRect/>
          </a:stretch>
        </p:blipFill>
        <p:spPr>
          <a:xfrm>
            <a:off x="-193963" y="3465"/>
            <a:ext cx="9531926" cy="6837216"/>
          </a:xfrm>
          <a:prstGeom prst="rect">
            <a:avLst/>
          </a:prstGeom>
        </p:spPr>
      </p:pic>
    </p:spTree>
    <p:extLst>
      <p:ext uri="{BB962C8B-B14F-4D97-AF65-F5344CB8AC3E}">
        <p14:creationId xmlns:p14="http://schemas.microsoft.com/office/powerpoint/2010/main" val="74074547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081AB9DF-86B9-4220-AD67-4CE4CBA5AF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F6013B6-E0B7-41A3-9DA7-11D867B5930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2CEC6818-3AD0-4019-823A-B0CC67830D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4186FC50-A93F-47BA-BA20-217F3CA25E5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C518C33E-6AA5-412F-BF22-EB4DF3D6D5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xmlns="" id="{8D5EBD1F-30ED-48F5-AC6F-DAEED833B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Snip Diagonal Corner Rectangle 12">
            <a:extLst>
              <a:ext uri="{FF2B5EF4-FFF2-40B4-BE49-F238E27FC236}">
                <a16:creationId xmlns:a16="http://schemas.microsoft.com/office/drawing/2014/main" xmlns="" id="{FA7A5403-B09D-406F-BAEE-94AA9A709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251"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nip Diagonal Corner Rectangle 45">
            <a:extLst>
              <a:ext uri="{FF2B5EF4-FFF2-40B4-BE49-F238E27FC236}">
                <a16:creationId xmlns:a16="http://schemas.microsoft.com/office/drawing/2014/main" xmlns="" id="{E67CC0B0-1DB0-43C2-A841-23687C769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58962"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nip Diagonal Corner Rectangle 47">
            <a:extLst>
              <a:ext uri="{FF2B5EF4-FFF2-40B4-BE49-F238E27FC236}">
                <a16:creationId xmlns:a16="http://schemas.microsoft.com/office/drawing/2014/main" xmlns="" id="{01DA31F8-66A8-4CDA-BB12-0C115BBC22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45673"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xmlns="" id="{7CD88EE2-F72D-424E-966C-28A83EFB006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xmlns="" id="{6D0B7594-EC52-4C8E-A2F7-8C67BF726E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3D4E70EE-6120-4100-B633-AF51A07099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50960105-D8A6-4BD4-B557-B49D0AAEBE2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290654AC-10A7-4132-B7A7-5551732C9A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9756AD80-8F02-4CA7-A445-C501375E6E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Snip Diagonal Corner Rectangle 49">
            <a:extLst>
              <a:ext uri="{FF2B5EF4-FFF2-40B4-BE49-F238E27FC236}">
                <a16:creationId xmlns:a16="http://schemas.microsoft.com/office/drawing/2014/main" xmlns="" id="{26816589-40CA-483B-B743-7A43E2ECF2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32385"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xmlns="" id="{E602140B-ABA3-7D51-A09A-EF3FB9E2A4F2}"/>
              </a:ext>
            </a:extLst>
          </p:cNvPr>
          <p:cNvSpPr txBox="1"/>
          <p:nvPr/>
        </p:nvSpPr>
        <p:spPr>
          <a:xfrm>
            <a:off x="872836" y="2597727"/>
            <a:ext cx="972589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3200">
              <a:latin typeface="Calibri"/>
              <a:cs typeface="Calibri"/>
            </a:endParaRPr>
          </a:p>
        </p:txBody>
      </p:sp>
      <p:pic>
        <p:nvPicPr>
          <p:cNvPr id="11" name="Picture 10" descr="A picture containing text, font, graphics, logo&#10;&#10;Description automatically generated">
            <a:extLst>
              <a:ext uri="{FF2B5EF4-FFF2-40B4-BE49-F238E27FC236}">
                <a16:creationId xmlns:a16="http://schemas.microsoft.com/office/drawing/2014/main" xmlns="" id="{5853B5DE-E259-244F-1C47-250F7FB5A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6" name="Graphic 5" descr="Group brainstorm with solid fill">
            <a:extLst>
              <a:ext uri="{FF2B5EF4-FFF2-40B4-BE49-F238E27FC236}">
                <a16:creationId xmlns:a16="http://schemas.microsoft.com/office/drawing/2014/main" xmlns="" id="{5838A8DA-1819-58E0-36B9-796B9438A499}"/>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3549291" y="839663"/>
            <a:ext cx="2130926" cy="2144294"/>
          </a:xfrm>
          <a:prstGeom prst="rect">
            <a:avLst/>
          </a:prstGeom>
        </p:spPr>
      </p:pic>
      <p:pic>
        <p:nvPicPr>
          <p:cNvPr id="12" name="Graphic 11" descr="Daily calendar with solid fill">
            <a:extLst>
              <a:ext uri="{FF2B5EF4-FFF2-40B4-BE49-F238E27FC236}">
                <a16:creationId xmlns:a16="http://schemas.microsoft.com/office/drawing/2014/main" xmlns="" id="{D508129A-73DB-1DBD-3BDE-D610E41BE83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6221462" y="1133769"/>
            <a:ext cx="2318083" cy="2291347"/>
          </a:xfrm>
          <a:prstGeom prst="rect">
            <a:avLst/>
          </a:prstGeom>
        </p:spPr>
      </p:pic>
      <p:pic>
        <p:nvPicPr>
          <p:cNvPr id="14" name="Graphic 13" descr="Deciduous tree with solid fill">
            <a:extLst>
              <a:ext uri="{FF2B5EF4-FFF2-40B4-BE49-F238E27FC236}">
                <a16:creationId xmlns:a16="http://schemas.microsoft.com/office/drawing/2014/main" xmlns="" id="{A676100A-0B85-1AD8-05C9-EE5B05686ED1}"/>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9226328" y="1448810"/>
            <a:ext cx="1823452" cy="1836820"/>
          </a:xfrm>
          <a:prstGeom prst="rect">
            <a:avLst/>
          </a:prstGeom>
        </p:spPr>
      </p:pic>
      <p:pic>
        <p:nvPicPr>
          <p:cNvPr id="15" name="Graphic 14" descr="Close with solid fill">
            <a:extLst>
              <a:ext uri="{FF2B5EF4-FFF2-40B4-BE49-F238E27FC236}">
                <a16:creationId xmlns:a16="http://schemas.microsoft.com/office/drawing/2014/main" xmlns="" id="{8D079FDE-5A62-D5C3-A0A8-06A8CA81F2DF}"/>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000210" y="866653"/>
            <a:ext cx="1863305" cy="1848928"/>
          </a:xfrm>
          <a:prstGeom prst="rect">
            <a:avLst/>
          </a:prstGeom>
        </p:spPr>
      </p:pic>
      <p:sp>
        <p:nvSpPr>
          <p:cNvPr id="27" name="Title 1">
            <a:extLst>
              <a:ext uri="{FF2B5EF4-FFF2-40B4-BE49-F238E27FC236}">
                <a16:creationId xmlns:a16="http://schemas.microsoft.com/office/drawing/2014/main" xmlns="" id="{AEAD5F10-C165-7F22-540B-D9F4AA0FDF05}"/>
              </a:ext>
            </a:extLst>
          </p:cNvPr>
          <p:cNvSpPr>
            <a:spLocks noGrp="1"/>
          </p:cNvSpPr>
          <p:nvPr>
            <p:ph type="title"/>
          </p:nvPr>
        </p:nvSpPr>
        <p:spPr>
          <a:xfrm>
            <a:off x="728813" y="4571648"/>
            <a:ext cx="9851255" cy="1790280"/>
          </a:xfrm>
        </p:spPr>
        <p:txBody>
          <a:bodyPr>
            <a:noAutofit/>
          </a:bodyPr>
          <a:lstStyle/>
          <a:p>
            <a:pPr algn="ctr"/>
            <a:r>
              <a:rPr lang="en-GB" sz="5400" b="1"/>
              <a:t/>
            </a:r>
            <a:br>
              <a:rPr lang="en-GB" sz="5400" b="1"/>
            </a:br>
            <a:r>
              <a:rPr lang="en-GB" sz="5400" b="1"/>
              <a:t>How To </a:t>
            </a:r>
            <a:r>
              <a:rPr lang="en-GB" sz="5400" b="1" err="1"/>
              <a:t>UNDERSTand</a:t>
            </a:r>
            <a:r>
              <a:rPr lang="en-GB" sz="5400" b="1"/>
              <a:t> THE </a:t>
            </a:r>
            <a:r>
              <a:rPr lang="en-GB" sz="5400" b="1" err="1"/>
              <a:t>PROBLEm</a:t>
            </a:r>
            <a:endParaRPr lang="en-US" sz="5400" err="1"/>
          </a:p>
        </p:txBody>
      </p:sp>
      <p:sp>
        <p:nvSpPr>
          <p:cNvPr id="2" name="TextBox 1">
            <a:extLst>
              <a:ext uri="{FF2B5EF4-FFF2-40B4-BE49-F238E27FC236}">
                <a16:creationId xmlns:a16="http://schemas.microsoft.com/office/drawing/2014/main" xmlns="" id="{AC39DBE8-99A7-2E20-2200-DB88DFB61FDA}"/>
              </a:ext>
            </a:extLst>
          </p:cNvPr>
          <p:cNvSpPr txBox="1"/>
          <p:nvPr/>
        </p:nvSpPr>
        <p:spPr>
          <a:xfrm>
            <a:off x="802105" y="3308683"/>
            <a:ext cx="2205789"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bg1"/>
                </a:solidFill>
              </a:rPr>
              <a:t>STOP</a:t>
            </a:r>
            <a:endParaRPr lang="en-US"/>
          </a:p>
        </p:txBody>
      </p:sp>
      <p:sp>
        <p:nvSpPr>
          <p:cNvPr id="3" name="TextBox 2">
            <a:extLst>
              <a:ext uri="{FF2B5EF4-FFF2-40B4-BE49-F238E27FC236}">
                <a16:creationId xmlns:a16="http://schemas.microsoft.com/office/drawing/2014/main" xmlns="" id="{4E341857-2871-70EE-6010-B45FA1E7C1BF}"/>
              </a:ext>
            </a:extLst>
          </p:cNvPr>
          <p:cNvSpPr txBox="1"/>
          <p:nvPr/>
        </p:nvSpPr>
        <p:spPr>
          <a:xfrm>
            <a:off x="3475788" y="3428998"/>
            <a:ext cx="2205789"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bg1"/>
                </a:solidFill>
              </a:rPr>
              <a:t>CONNECT</a:t>
            </a:r>
          </a:p>
        </p:txBody>
      </p:sp>
      <p:sp>
        <p:nvSpPr>
          <p:cNvPr id="5" name="TextBox 4">
            <a:extLst>
              <a:ext uri="{FF2B5EF4-FFF2-40B4-BE49-F238E27FC236}">
                <a16:creationId xmlns:a16="http://schemas.microsoft.com/office/drawing/2014/main" xmlns="" id="{A7F78C12-F279-AFE2-F320-5E37413963E1}"/>
              </a:ext>
            </a:extLst>
          </p:cNvPr>
          <p:cNvSpPr txBox="1"/>
          <p:nvPr/>
        </p:nvSpPr>
        <p:spPr>
          <a:xfrm>
            <a:off x="8916736" y="3402262"/>
            <a:ext cx="2205789"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bg1"/>
                </a:solidFill>
              </a:rPr>
              <a:t>WORRY TREE</a:t>
            </a:r>
          </a:p>
        </p:txBody>
      </p:sp>
      <p:sp>
        <p:nvSpPr>
          <p:cNvPr id="7" name="TextBox 6">
            <a:extLst>
              <a:ext uri="{FF2B5EF4-FFF2-40B4-BE49-F238E27FC236}">
                <a16:creationId xmlns:a16="http://schemas.microsoft.com/office/drawing/2014/main" xmlns="" id="{837B7561-B292-549D-3936-674B7E467F5C}"/>
              </a:ext>
            </a:extLst>
          </p:cNvPr>
          <p:cNvSpPr txBox="1"/>
          <p:nvPr/>
        </p:nvSpPr>
        <p:spPr>
          <a:xfrm>
            <a:off x="6283157" y="3428998"/>
            <a:ext cx="2205789" cy="46166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b="1">
                <a:solidFill>
                  <a:schemeClr val="bg1"/>
                </a:solidFill>
              </a:rPr>
              <a:t>DIARY</a:t>
            </a:r>
          </a:p>
        </p:txBody>
      </p:sp>
    </p:spTree>
    <p:extLst>
      <p:ext uri="{BB962C8B-B14F-4D97-AF65-F5344CB8AC3E}">
        <p14:creationId xmlns:p14="http://schemas.microsoft.com/office/powerpoint/2010/main" val="69427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a:extLst>
              <a:ext uri="{FF2B5EF4-FFF2-40B4-BE49-F238E27FC236}">
                <a16:creationId xmlns:a16="http://schemas.microsoft.com/office/drawing/2014/main" xmlns="" id="{081AB9DF-86B9-4220-AD67-4CE4CBA5AF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xmlns="" id="{3F6013B6-E0B7-41A3-9DA7-11D867B5930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2CEC6818-3AD0-4019-823A-B0CC67830D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4186FC50-A93F-47BA-BA20-217F3CA25E5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C518C33E-6AA5-412F-BF22-EB4DF3D6D5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56" name="Rectangle 55">
            <a:extLst>
              <a:ext uri="{FF2B5EF4-FFF2-40B4-BE49-F238E27FC236}">
                <a16:creationId xmlns:a16="http://schemas.microsoft.com/office/drawing/2014/main" xmlns="" id="{3B2571AB-8DF0-421F-A624-66597E732D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995D5A-FFFE-86C5-5168-3B23D3547431}"/>
              </a:ext>
            </a:extLst>
          </p:cNvPr>
          <p:cNvSpPr>
            <a:spLocks noGrp="1"/>
          </p:cNvSpPr>
          <p:nvPr>
            <p:ph type="title"/>
          </p:nvPr>
        </p:nvSpPr>
        <p:spPr>
          <a:xfrm>
            <a:off x="7408788" y="740479"/>
            <a:ext cx="3971902" cy="3028983"/>
          </a:xfrm>
        </p:spPr>
        <p:txBody>
          <a:bodyPr vert="horz" lIns="91440" tIns="45720" rIns="91440" bIns="45720" rtlCol="0" anchor="b">
            <a:normAutofit/>
          </a:bodyPr>
          <a:lstStyle/>
          <a:p>
            <a:pPr algn="ctr"/>
            <a:r>
              <a:rPr lang="en-US" sz="4800" b="1"/>
              <a:t> </a:t>
            </a:r>
            <a:r>
              <a:rPr lang="en-US" sz="4800" b="1" kern="1200" cap="all">
                <a:ln w="3175" cmpd="sng">
                  <a:noFill/>
                </a:ln>
                <a:effectLst/>
                <a:latin typeface="+mj-lt"/>
                <a:ea typeface="+mj-ea"/>
                <a:cs typeface="+mj-cs"/>
              </a:rPr>
              <a:t>healthy </a:t>
            </a:r>
            <a:r>
              <a:rPr lang="en-US" sz="4800" b="1"/>
              <a:t>HABITS</a:t>
            </a:r>
            <a:endParaRPr lang="en-US" sz="4800" b="1" kern="1200" cap="all">
              <a:ln w="3175" cmpd="sng">
                <a:noFill/>
              </a:ln>
              <a:effectLst/>
              <a:latin typeface="+mj-lt"/>
            </a:endParaRPr>
          </a:p>
        </p:txBody>
      </p:sp>
      <p:sp>
        <p:nvSpPr>
          <p:cNvPr id="58" name="Snip Diagonal Corner Rectangle 37">
            <a:extLst>
              <a:ext uri="{FF2B5EF4-FFF2-40B4-BE49-F238E27FC236}">
                <a16:creationId xmlns:a16="http://schemas.microsoft.com/office/drawing/2014/main" xmlns="" id="{99F94C3B-5756-44C8-A8D2-935459D036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6575496" cy="5286838"/>
          </a:xfrm>
          <a:prstGeom prst="snip2DiagRect">
            <a:avLst>
              <a:gd name="adj1" fmla="val 10787"/>
              <a:gd name="adj2" fmla="val 0"/>
            </a:avLst>
          </a:prstGeom>
          <a:solidFill>
            <a:srgbClr val="FFFFFF"/>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Snip Single Corner Rectangle 38">
            <a:extLst>
              <a:ext uri="{FF2B5EF4-FFF2-40B4-BE49-F238E27FC236}">
                <a16:creationId xmlns:a16="http://schemas.microsoft.com/office/drawing/2014/main" xmlns="" id="{F5FF1FEA-1CEF-4957-AC42-B8D39BE3F2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795900" y="794540"/>
            <a:ext cx="3307944" cy="2384634"/>
          </a:xfrm>
          <a:prstGeom prst="snip1Rect">
            <a:avLst>
              <a:gd name="adj" fmla="val 21437"/>
            </a:avLst>
          </a:prstGeom>
          <a:solidFill>
            <a:srgbClr val="FFFFFF"/>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Snip Single Corner Rectangle 40">
            <a:extLst>
              <a:ext uri="{FF2B5EF4-FFF2-40B4-BE49-F238E27FC236}">
                <a16:creationId xmlns:a16="http://schemas.microsoft.com/office/drawing/2014/main" xmlns="" id="{6320B53D-E611-4D71-BCCA-678A27444CF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4261003" y="792752"/>
            <a:ext cx="2783421" cy="2397591"/>
          </a:xfrm>
          <a:prstGeom prst="snip1Rect">
            <a:avLst>
              <a:gd name="adj" fmla="val 0"/>
            </a:avLst>
          </a:prstGeom>
          <a:solidFill>
            <a:srgbClr val="FFFFFF"/>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Connections with solid fill">
            <a:extLst>
              <a:ext uri="{FF2B5EF4-FFF2-40B4-BE49-F238E27FC236}">
                <a16:creationId xmlns:a16="http://schemas.microsoft.com/office/drawing/2014/main" xmlns="" id="{5BE84D43-858A-A1BF-E381-7AA63240F73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180257" y="1190546"/>
            <a:ext cx="1934512" cy="1934512"/>
          </a:xfrm>
          <a:prstGeom prst="rect">
            <a:avLst/>
          </a:prstGeom>
        </p:spPr>
      </p:pic>
      <p:sp>
        <p:nvSpPr>
          <p:cNvPr id="64" name="Snip Single Corner Rectangle 43">
            <a:extLst>
              <a:ext uri="{FF2B5EF4-FFF2-40B4-BE49-F238E27FC236}">
                <a16:creationId xmlns:a16="http://schemas.microsoft.com/office/drawing/2014/main" xmlns="" id="{5D41E0EA-5D6A-4D01-AC42-B289BFF7F9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795900" y="3344573"/>
            <a:ext cx="3307943" cy="2397588"/>
          </a:xfrm>
          <a:prstGeom prst="snip1Rect">
            <a:avLst>
              <a:gd name="adj" fmla="val 0"/>
            </a:avLst>
          </a:prstGeom>
          <a:solidFill>
            <a:srgbClr val="FFFFFF"/>
          </a:solidFill>
          <a:ln w="12700">
            <a:solidFill>
              <a:schemeClr val="bg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Snip Single Corner Rectangle 39">
            <a:extLst>
              <a:ext uri="{FF2B5EF4-FFF2-40B4-BE49-F238E27FC236}">
                <a16:creationId xmlns:a16="http://schemas.microsoft.com/office/drawing/2014/main" xmlns="" id="{05FC178B-5A66-4408-A492-35CB335C3D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4261003" y="3344574"/>
            <a:ext cx="2783421" cy="2397589"/>
          </a:xfrm>
          <a:prstGeom prst="snip1Rect">
            <a:avLst>
              <a:gd name="adj" fmla="val 21522"/>
            </a:avLst>
          </a:prstGeom>
          <a:solidFill>
            <a:srgbClr val="FFFFFF"/>
          </a:solidFill>
          <a:ln w="12700">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Food Safety with solid fill">
            <a:extLst>
              <a:ext uri="{FF2B5EF4-FFF2-40B4-BE49-F238E27FC236}">
                <a16:creationId xmlns:a16="http://schemas.microsoft.com/office/drawing/2014/main" xmlns="" id="{81A53C54-0A85-271B-FBE8-5540D1074C0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608030" y="866918"/>
            <a:ext cx="1923111" cy="1923111"/>
          </a:xfrm>
          <a:custGeom>
            <a:avLst/>
            <a:gdLst/>
            <a:ahLst/>
            <a:cxnLst/>
            <a:rect l="l" t="t" r="r" b="b"/>
            <a:pathLst>
              <a:path w="2370673" h="1923111">
                <a:moveTo>
                  <a:pt x="0" y="0"/>
                </a:moveTo>
                <a:lnTo>
                  <a:pt x="2370673" y="0"/>
                </a:lnTo>
                <a:lnTo>
                  <a:pt x="2370673" y="1556375"/>
                </a:lnTo>
                <a:lnTo>
                  <a:pt x="2003937" y="1923111"/>
                </a:lnTo>
                <a:lnTo>
                  <a:pt x="0" y="1923111"/>
                </a:lnTo>
                <a:close/>
              </a:path>
            </a:pathLst>
          </a:custGeom>
        </p:spPr>
      </p:pic>
      <p:grpSp>
        <p:nvGrpSpPr>
          <p:cNvPr id="68" name="Group 67">
            <a:extLst>
              <a:ext uri="{FF2B5EF4-FFF2-40B4-BE49-F238E27FC236}">
                <a16:creationId xmlns:a16="http://schemas.microsoft.com/office/drawing/2014/main" xmlns="" id="{B5247B77-2685-4F71-BEFC-193A36DA40A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69" name="Straight Connector 68">
              <a:extLst>
                <a:ext uri="{FF2B5EF4-FFF2-40B4-BE49-F238E27FC236}">
                  <a16:creationId xmlns:a16="http://schemas.microsoft.com/office/drawing/2014/main" xmlns="" id="{5C086D06-DF20-4059-AEE0-8B7AB241944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xmlns="" id="{04F8739A-F613-4DFD-9A38-A6EA2BA886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xmlns="" id="{982795C2-EE56-46F0-A0D0-4B0ABDEC171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xmlns="" id="{38D27FFF-C377-4A91-8DF2-AA8631F4A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xmlns="" id="{8E2C0720-460B-4CC1-BB29-817303E456F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11" name="Picture 10" descr="A picture containing text, font, graphics, logo&#10;&#10;Description automatically generated">
            <a:extLst>
              <a:ext uri="{FF2B5EF4-FFF2-40B4-BE49-F238E27FC236}">
                <a16:creationId xmlns:a16="http://schemas.microsoft.com/office/drawing/2014/main" xmlns="" id="{5853B5DE-E259-244F-1C47-250F7FB5AC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8" name="Graphic 7" descr="Walk with solid fill">
            <a:extLst>
              <a:ext uri="{FF2B5EF4-FFF2-40B4-BE49-F238E27FC236}">
                <a16:creationId xmlns:a16="http://schemas.microsoft.com/office/drawing/2014/main" xmlns="" id="{B4823C88-D243-CB14-7E1D-EC5208817BE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244883" y="3601236"/>
            <a:ext cx="1938921" cy="1938921"/>
          </a:xfrm>
          <a:custGeom>
            <a:avLst/>
            <a:gdLst/>
            <a:ahLst/>
            <a:cxnLst/>
            <a:rect l="l" t="t" r="r" b="b"/>
            <a:pathLst>
              <a:path w="2852928" h="1938921">
                <a:moveTo>
                  <a:pt x="377025" y="0"/>
                </a:moveTo>
                <a:lnTo>
                  <a:pt x="2852928" y="0"/>
                </a:lnTo>
                <a:lnTo>
                  <a:pt x="2852928" y="1938921"/>
                </a:lnTo>
                <a:lnTo>
                  <a:pt x="0" y="1938921"/>
                </a:lnTo>
                <a:lnTo>
                  <a:pt x="0" y="377025"/>
                </a:lnTo>
                <a:close/>
              </a:path>
            </a:pathLst>
          </a:custGeom>
        </p:spPr>
      </p:pic>
      <p:pic>
        <p:nvPicPr>
          <p:cNvPr id="9" name="Graphic 8" descr="Meditation with solid fill">
            <a:extLst>
              <a:ext uri="{FF2B5EF4-FFF2-40B4-BE49-F238E27FC236}">
                <a16:creationId xmlns:a16="http://schemas.microsoft.com/office/drawing/2014/main" xmlns="" id="{3C261C7E-7E92-98F2-D40F-1A6A778182E2}"/>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4599888" y="3576111"/>
            <a:ext cx="1934512" cy="1934512"/>
          </a:xfrm>
          <a:prstGeom prst="rect">
            <a:avLst/>
          </a:prstGeom>
        </p:spPr>
      </p:pic>
    </p:spTree>
    <p:extLst>
      <p:ext uri="{BB962C8B-B14F-4D97-AF65-F5344CB8AC3E}">
        <p14:creationId xmlns:p14="http://schemas.microsoft.com/office/powerpoint/2010/main" val="2524552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CONNECTION</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306292" y="1945116"/>
            <a:ext cx="7580272" cy="680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Calibri"/>
                <a:ea typeface="Calibri"/>
                <a:cs typeface="Calibri"/>
              </a:rPr>
              <a:t>Family and friends  can offer this outlet but not always. </a:t>
            </a:r>
          </a:p>
          <a:p>
            <a:endParaRPr lang="en-GB" sz="2800">
              <a:latin typeface="Calibri"/>
              <a:ea typeface="Calibri"/>
              <a:cs typeface="Calibri"/>
            </a:endParaRPr>
          </a:p>
          <a:p>
            <a:r>
              <a:rPr lang="en-GB" sz="2800" b="1">
                <a:latin typeface="Calibri"/>
                <a:ea typeface="Calibri"/>
                <a:cs typeface="Calibri"/>
              </a:rPr>
              <a:t>Ask yourself:</a:t>
            </a:r>
            <a:endParaRPr lang="en-GB">
              <a:latin typeface="Century Gothic" panose="020B0502020202020204"/>
              <a:ea typeface="Calibri"/>
              <a:cs typeface="Calibri"/>
            </a:endParaRPr>
          </a:p>
          <a:p>
            <a:endParaRPr lang="en-GB" sz="2800" b="1">
              <a:latin typeface="Calibri"/>
              <a:ea typeface="Calibri"/>
              <a:cs typeface="Calibri"/>
            </a:endParaRPr>
          </a:p>
          <a:p>
            <a:pPr marL="457200" indent="-457200">
              <a:buFont typeface="Arial"/>
              <a:buChar char="•"/>
            </a:pPr>
            <a:r>
              <a:rPr lang="en-GB" sz="2800">
                <a:latin typeface="Calibri"/>
                <a:ea typeface="Calibri"/>
                <a:cs typeface="Calibri"/>
              </a:rPr>
              <a:t>Who are your supporters?</a:t>
            </a:r>
            <a:endParaRPr lang="en-GB">
              <a:latin typeface="Century Gothic" panose="020B0502020202020204"/>
              <a:ea typeface="Calibri"/>
              <a:cs typeface="Calibri"/>
            </a:endParaRPr>
          </a:p>
          <a:p>
            <a:pPr marL="457200" indent="-457200">
              <a:buFont typeface="Arial"/>
              <a:buChar char="•"/>
            </a:pPr>
            <a:r>
              <a:rPr lang="en-GB" sz="2800">
                <a:latin typeface="Calibri"/>
                <a:ea typeface="Calibri"/>
                <a:cs typeface="Calibri"/>
              </a:rPr>
              <a:t>And are they:</a:t>
            </a:r>
            <a:endParaRPr lang="en-GB">
              <a:latin typeface="Century Gothic" panose="020B0502020202020204"/>
              <a:ea typeface="Calibri"/>
              <a:cs typeface="Calibri"/>
            </a:endParaRPr>
          </a:p>
          <a:p>
            <a:endParaRPr lang="en-GB" sz="2800">
              <a:latin typeface="Calibri"/>
              <a:ea typeface="Calibri"/>
              <a:cs typeface="Calibri"/>
            </a:endParaRPr>
          </a:p>
          <a:p>
            <a:pPr marL="2286000" lvl="4" indent="-457200">
              <a:buFont typeface="Arial"/>
              <a:buChar char="•"/>
            </a:pPr>
            <a:r>
              <a:rPr lang="en-GB" sz="2800">
                <a:latin typeface="Calibri"/>
                <a:ea typeface="Calibri"/>
                <a:cs typeface="Calibri"/>
              </a:rPr>
              <a:t> turbo boosters</a:t>
            </a:r>
            <a:endParaRPr lang="en-GB">
              <a:latin typeface="Century Gothic" panose="020B0502020202020204"/>
              <a:ea typeface="Calibri"/>
              <a:cs typeface="Calibri"/>
            </a:endParaRPr>
          </a:p>
          <a:p>
            <a:pPr marL="2286000" lvl="4" indent="-457200">
              <a:buFont typeface="Arial"/>
              <a:buChar char="•"/>
            </a:pPr>
            <a:r>
              <a:rPr lang="en-GB" sz="2800">
                <a:latin typeface="Calibri"/>
                <a:ea typeface="Calibri"/>
                <a:cs typeface="Calibri"/>
              </a:rPr>
              <a:t>energy vampires?</a:t>
            </a:r>
            <a:endParaRPr lang="en-GB"/>
          </a:p>
          <a:p>
            <a:endParaRPr lang="en-GB" sz="2800">
              <a:latin typeface="Calibri"/>
              <a:ea typeface="Calibri"/>
              <a:cs typeface="Calibri"/>
            </a:endParaRPr>
          </a:p>
          <a:p>
            <a:endParaRPr lang="en-GB" sz="2800">
              <a:latin typeface="Calibri"/>
              <a:ea typeface="Calibri"/>
              <a:cs typeface="Calibri"/>
            </a:endParaRPr>
          </a:p>
          <a:p>
            <a:endParaRPr lang="en-GB" sz="2800">
              <a:latin typeface="Calibri"/>
              <a:ea typeface="Calibri"/>
              <a:cs typeface="Calibri"/>
            </a:endParaRPr>
          </a:p>
          <a:p>
            <a:endParaRPr lang="en-GB">
              <a:ea typeface="Calibri"/>
              <a:cs typeface="Calibri"/>
            </a:endParaRPr>
          </a:p>
          <a:p>
            <a:endParaRPr lang="en-GB"/>
          </a:p>
          <a:p>
            <a:endParaRPr lang="en-GB"/>
          </a:p>
          <a:p>
            <a:endParaRPr lang="en-GB"/>
          </a:p>
        </p:txBody>
      </p:sp>
      <p:pic>
        <p:nvPicPr>
          <p:cNvPr id="8" name="Picture 7" descr=" ">
            <a:extLst>
              <a:ext uri="{FF2B5EF4-FFF2-40B4-BE49-F238E27FC236}">
                <a16:creationId xmlns:a16="http://schemas.microsoft.com/office/drawing/2014/main" xmlns="" id="{E02445B7-935E-8551-D9D2-0D46A0D734FD}"/>
              </a:ext>
            </a:extLst>
          </p:cNvPr>
          <p:cNvPicPr>
            <a:picLocks noChangeAspect="1"/>
          </p:cNvPicPr>
          <p:nvPr/>
        </p:nvPicPr>
        <p:blipFill>
          <a:blip r:embed="rId4"/>
          <a:stretch>
            <a:fillRect/>
          </a:stretch>
        </p:blipFill>
        <p:spPr>
          <a:xfrm>
            <a:off x="8074324" y="4637845"/>
            <a:ext cx="3677727" cy="1981781"/>
          </a:xfrm>
          <a:prstGeom prst="rect">
            <a:avLst/>
          </a:prstGeom>
        </p:spPr>
      </p:pic>
      <p:pic>
        <p:nvPicPr>
          <p:cNvPr id="12" name="Picture 11" descr="A cartoon of a vampire&#10;&#10;Description automatically generated">
            <a:extLst>
              <a:ext uri="{FF2B5EF4-FFF2-40B4-BE49-F238E27FC236}">
                <a16:creationId xmlns:a16="http://schemas.microsoft.com/office/drawing/2014/main" xmlns="" id="{B5B2A6B9-5413-7845-44C9-E4EFAB23979C}"/>
              </a:ext>
            </a:extLst>
          </p:cNvPr>
          <p:cNvPicPr>
            <a:picLocks noChangeAspect="1"/>
          </p:cNvPicPr>
          <p:nvPr/>
        </p:nvPicPr>
        <p:blipFill>
          <a:blip r:embed="rId5"/>
          <a:stretch>
            <a:fillRect/>
          </a:stretch>
        </p:blipFill>
        <p:spPr>
          <a:xfrm>
            <a:off x="8591910" y="1564783"/>
            <a:ext cx="3160143" cy="2937681"/>
          </a:xfrm>
          <a:prstGeom prst="rect">
            <a:avLst/>
          </a:prstGeom>
        </p:spPr>
      </p:pic>
    </p:spTree>
    <p:extLst>
      <p:ext uri="{BB962C8B-B14F-4D97-AF65-F5344CB8AC3E}">
        <p14:creationId xmlns:p14="http://schemas.microsoft.com/office/powerpoint/2010/main" val="3767234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3"/>
          <a:stretch>
            <a:fillRect/>
          </a:stretch>
        </p:blipFill>
        <p:spPr>
          <a:xfrm>
            <a:off x="10420269" y="357891"/>
            <a:ext cx="1600200" cy="1171575"/>
          </a:xfrm>
        </p:spPr>
      </p:pic>
      <p:sp>
        <p:nvSpPr>
          <p:cNvPr id="6" name="Rectangle 5">
            <a:extLst>
              <a:ext uri="{FF2B5EF4-FFF2-40B4-BE49-F238E27FC236}">
                <a16:creationId xmlns:a16="http://schemas.microsoft.com/office/drawing/2014/main" xmlns="" id="{01662EB2-0DC3-9560-76E9-BCDF98AF16B1}"/>
              </a:ext>
            </a:extLst>
          </p:cNvPr>
          <p:cNvSpPr/>
          <p:nvPr/>
        </p:nvSpPr>
        <p:spPr>
          <a:xfrm>
            <a:off x="1" y="0"/>
            <a:ext cx="9949912" cy="6858000"/>
          </a:xfrm>
          <a:prstGeom prst="rect">
            <a:avLst/>
          </a:prstGeom>
          <a:solidFill>
            <a:schemeClr val="tx1">
              <a:lumMod val="95000"/>
            </a:schemeClr>
          </a:solidFill>
          <a:ln>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xmlns="" id="{6E1BFE52-B407-BE50-4C8C-25250596C0B6}"/>
              </a:ext>
            </a:extLst>
          </p:cNvPr>
          <p:cNvSpPr txBox="1"/>
          <p:nvPr/>
        </p:nvSpPr>
        <p:spPr>
          <a:xfrm>
            <a:off x="446835" y="1774907"/>
            <a:ext cx="10123858" cy="4862870"/>
          </a:xfrm>
          <a:prstGeom prst="rect">
            <a:avLst/>
          </a:prstGeom>
          <a:noFill/>
        </p:spPr>
        <p:txBody>
          <a:bodyPr wrap="square" lIns="91440" tIns="45720" rIns="91440" bIns="45720" rtlCol="0" anchor="t">
            <a:spAutoFit/>
          </a:bodyPr>
          <a:lstStyle/>
          <a:p>
            <a:pPr marL="571500" indent="-571500">
              <a:buFont typeface="Arial"/>
              <a:buChar char="•"/>
            </a:pPr>
            <a:r>
              <a:rPr lang="en-GB" sz="3600">
                <a:solidFill>
                  <a:schemeClr val="accent1"/>
                </a:solidFill>
                <a:latin typeface="Calibri"/>
                <a:cs typeface="Calibri"/>
              </a:rPr>
              <a:t>Introduce the concept of wellbeing.</a:t>
            </a:r>
            <a:endParaRPr lang="en-US" sz="3600">
              <a:solidFill>
                <a:schemeClr val="accent1"/>
              </a:solidFill>
              <a:latin typeface="Calibri"/>
              <a:cs typeface="Calibri"/>
            </a:endParaRPr>
          </a:p>
          <a:p>
            <a:endParaRPr lang="en-GB" sz="3600">
              <a:solidFill>
                <a:schemeClr val="accent1"/>
              </a:solidFill>
              <a:latin typeface="Calibri"/>
              <a:cs typeface="Calibri"/>
            </a:endParaRPr>
          </a:p>
          <a:p>
            <a:pPr marL="571500" indent="-571500">
              <a:buFont typeface="Arial"/>
              <a:buChar char="•"/>
            </a:pPr>
            <a:r>
              <a:rPr lang="en-GB" sz="3600">
                <a:solidFill>
                  <a:schemeClr val="accent1"/>
                </a:solidFill>
                <a:latin typeface="Calibri"/>
                <a:cs typeface="Calibri"/>
              </a:rPr>
              <a:t>Discuss stress and the impact this can have on daily life.</a:t>
            </a:r>
          </a:p>
          <a:p>
            <a:endParaRPr lang="en-GB" sz="3600">
              <a:solidFill>
                <a:schemeClr val="accent1"/>
              </a:solidFill>
              <a:latin typeface="Calibri"/>
              <a:cs typeface="Calibri"/>
            </a:endParaRPr>
          </a:p>
          <a:p>
            <a:pPr marL="571500" indent="-571500">
              <a:buFont typeface="Arial"/>
              <a:buChar char="•"/>
            </a:pPr>
            <a:r>
              <a:rPr lang="en-GB" sz="3600">
                <a:solidFill>
                  <a:schemeClr val="accent1"/>
                </a:solidFill>
                <a:latin typeface="Calibri"/>
                <a:cs typeface="Calibri"/>
              </a:rPr>
              <a:t>Explore possible coping strategies to manage stress.</a:t>
            </a:r>
          </a:p>
          <a:p>
            <a:pPr marL="571500" indent="-571500">
              <a:buFont typeface="Arial"/>
              <a:buChar char="•"/>
            </a:pPr>
            <a:endParaRPr lang="en-GB" sz="4000">
              <a:latin typeface="Calibri"/>
              <a:cs typeface="Calibri"/>
            </a:endParaRPr>
          </a:p>
          <a:p>
            <a:endParaRPr lang="en-GB"/>
          </a:p>
        </p:txBody>
      </p:sp>
      <p:sp>
        <p:nvSpPr>
          <p:cNvPr id="7" name="TextBox 6">
            <a:extLst>
              <a:ext uri="{FF2B5EF4-FFF2-40B4-BE49-F238E27FC236}">
                <a16:creationId xmlns:a16="http://schemas.microsoft.com/office/drawing/2014/main" xmlns="" id="{F99DE8D6-C2CE-132D-83FF-D43C324C999D}"/>
              </a:ext>
            </a:extLst>
          </p:cNvPr>
          <p:cNvSpPr txBox="1"/>
          <p:nvPr/>
        </p:nvSpPr>
        <p:spPr>
          <a:xfrm>
            <a:off x="447322" y="234016"/>
            <a:ext cx="9515959" cy="769441"/>
          </a:xfrm>
          <a:prstGeom prst="rect">
            <a:avLst/>
          </a:prstGeom>
          <a:noFill/>
        </p:spPr>
        <p:txBody>
          <a:bodyPr wrap="square" lIns="91440" tIns="45720" rIns="91440" bIns="45720" rtlCol="0" anchor="t">
            <a:spAutoFit/>
          </a:bodyPr>
          <a:lstStyle/>
          <a:p>
            <a:r>
              <a:rPr lang="en-GB" sz="4400" b="1">
                <a:solidFill>
                  <a:schemeClr val="accent1"/>
                </a:solidFill>
                <a:latin typeface="Calibri"/>
                <a:cs typeface="Calibri"/>
              </a:rPr>
              <a:t>SESSION AIMS</a:t>
            </a:r>
          </a:p>
        </p:txBody>
      </p:sp>
      <p:cxnSp>
        <p:nvCxnSpPr>
          <p:cNvPr id="13" name="Straight Arrow Connector 12">
            <a:extLst>
              <a:ext uri="{FF2B5EF4-FFF2-40B4-BE49-F238E27FC236}">
                <a16:creationId xmlns:a16="http://schemas.microsoft.com/office/drawing/2014/main" xmlns="" id="{8B0C7F6A-2677-1F5A-63A3-A0A90119ADFC}"/>
              </a:ext>
            </a:extLst>
          </p:cNvPr>
          <p:cNvCxnSpPr/>
          <p:nvPr/>
        </p:nvCxnSpPr>
        <p:spPr>
          <a:xfrm flipV="1">
            <a:off x="545432" y="1052096"/>
            <a:ext cx="3895554" cy="21388"/>
          </a:xfrm>
          <a:prstGeom prst="straightConnector1">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051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schemeClr>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xmlns="" id="{8FD48FB1-66D8-4676-B0AA-C139A1DB78D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xmlns="" id="{F033F5AE-6728-4F19-8DED-658E674B31B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xmlns="" id="{82C7D74A-18BA-4709-A808-44E8815C443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xmlns="" id="{B5164A3F-1561-4039-8185-AB0EEB713EA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xmlns="" id="{2A35DB53-42BE-460E-9CA1-1294C98463C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74" name="Rectangle 73">
            <a:extLst>
              <a:ext uri="{FF2B5EF4-FFF2-40B4-BE49-F238E27FC236}">
                <a16:creationId xmlns:a16="http://schemas.microsoft.com/office/drawing/2014/main" xmlns="" id="{C5BDD1EA-D8C1-45AF-9F0A-14A2A137BA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283089" y="786273"/>
            <a:ext cx="4799590" cy="4736911"/>
          </a:xfrm>
          <a:prstGeom prst="rect">
            <a:avLst/>
          </a:prstGeom>
        </p:spPr>
        <p:txBody>
          <a:bodyPr vert="horz" lIns="91440" tIns="45720" rIns="91440" bIns="45720" rtlCol="0" anchor="b">
            <a:normAutofit lnSpcReduction="10000"/>
          </a:bodyPr>
          <a:lstStyle/>
          <a:p>
            <a:pPr>
              <a:spcBef>
                <a:spcPct val="0"/>
              </a:spcBef>
              <a:spcAft>
                <a:spcPts val="600"/>
              </a:spcAft>
            </a:pPr>
            <a:r>
              <a:rPr lang="en-US" sz="4800" b="1" cap="all">
                <a:ln w="3175" cmpd="sng">
                  <a:noFill/>
                </a:ln>
                <a:latin typeface="+mj-lt"/>
                <a:ea typeface="+mj-ea"/>
                <a:cs typeface="+mj-cs"/>
              </a:rPr>
              <a:t>      </a:t>
            </a:r>
            <a:endParaRPr lang="en-US" sz="4800" cap="all">
              <a:ln w="3175" cmpd="sng">
                <a:noFill/>
              </a:ln>
              <a:latin typeface="+mj-lt"/>
              <a:ea typeface="+mj-ea"/>
              <a:cs typeface="+mj-cs"/>
            </a:endParaRPr>
          </a:p>
          <a:p>
            <a:pPr>
              <a:spcBef>
                <a:spcPct val="0"/>
              </a:spcBef>
              <a:spcAft>
                <a:spcPts val="600"/>
              </a:spcAft>
            </a:pPr>
            <a:r>
              <a:rPr lang="en-US" sz="4800" b="1" cap="all">
                <a:ln w="3175" cmpd="sng">
                  <a:noFill/>
                </a:ln>
                <a:latin typeface="+mj-lt"/>
                <a:ea typeface="+mj-ea"/>
                <a:cs typeface="+mj-cs"/>
              </a:rPr>
              <a:t>        DIET</a:t>
            </a:r>
            <a:endParaRPr lang="en-US" sz="4800" cap="all">
              <a:ln w="3175" cmpd="sng">
                <a:noFill/>
              </a:ln>
              <a:latin typeface="+mj-lt"/>
              <a:ea typeface="+mj-ea"/>
              <a:cs typeface="+mj-cs"/>
            </a:endParaRPr>
          </a:p>
          <a:p>
            <a:pPr algn="ctr">
              <a:spcBef>
                <a:spcPct val="0"/>
              </a:spcBef>
              <a:spcAft>
                <a:spcPts val="600"/>
              </a:spcAft>
            </a:pPr>
            <a:r>
              <a:rPr lang="en-US" sz="2000" b="1" cap="all">
                <a:ln w="3175" cmpd="sng">
                  <a:noFill/>
                </a:ln>
                <a:latin typeface="+mj-lt"/>
                <a:ea typeface="+mj-ea"/>
                <a:cs typeface="+mj-cs"/>
              </a:rPr>
              <a:t>Am I eating to support my healing and wellbeing?</a:t>
            </a:r>
          </a:p>
          <a:p>
            <a:pPr>
              <a:spcBef>
                <a:spcPct val="0"/>
              </a:spcBef>
              <a:spcAft>
                <a:spcPts val="600"/>
              </a:spcAft>
            </a:pPr>
            <a:endParaRPr lang="en-US" sz="2000" b="1" cap="all">
              <a:ln w="3175" cmpd="sng">
                <a:noFill/>
              </a:ln>
              <a:latin typeface="+mj-lt"/>
              <a:ea typeface="+mj-ea"/>
              <a:cs typeface="+mj-cs"/>
            </a:endParaRPr>
          </a:p>
          <a:p>
            <a:pPr marL="342900" indent="-342900">
              <a:spcBef>
                <a:spcPct val="0"/>
              </a:spcBef>
              <a:spcAft>
                <a:spcPts val="600"/>
              </a:spcAft>
              <a:buFont typeface="Arial"/>
              <a:buChar char="•"/>
            </a:pPr>
            <a:r>
              <a:rPr lang="en-US" sz="2000" b="1" cap="all">
                <a:ln w="3175" cmpd="sng">
                  <a:noFill/>
                </a:ln>
                <a:latin typeface="+mj-lt"/>
                <a:ea typeface="+mj-ea"/>
                <a:cs typeface="+mj-cs"/>
              </a:rPr>
              <a:t>We typically use between10-30% calories on digesting food</a:t>
            </a:r>
            <a:endParaRPr lang="en-US">
              <a:ea typeface="+mj-ea"/>
              <a:cs typeface="+mj-cs"/>
            </a:endParaRPr>
          </a:p>
          <a:p>
            <a:pPr marL="342900" indent="-342900">
              <a:spcBef>
                <a:spcPct val="0"/>
              </a:spcBef>
              <a:spcAft>
                <a:spcPts val="600"/>
              </a:spcAft>
              <a:buFont typeface="Arial"/>
              <a:buChar char="•"/>
            </a:pPr>
            <a:endParaRPr lang="en-US">
              <a:ea typeface="+mj-ea"/>
              <a:cs typeface="+mj-cs"/>
            </a:endParaRPr>
          </a:p>
          <a:p>
            <a:pPr marL="342900" indent="-342900">
              <a:spcBef>
                <a:spcPct val="0"/>
              </a:spcBef>
              <a:spcAft>
                <a:spcPts val="600"/>
              </a:spcAft>
              <a:buFont typeface="Arial"/>
              <a:buChar char="•"/>
            </a:pPr>
            <a:r>
              <a:rPr lang="en-US" sz="2000" b="1" cap="all">
                <a:ln w="3175" cmpd="sng">
                  <a:noFill/>
                </a:ln>
                <a:latin typeface="+mj-lt"/>
                <a:ea typeface="+mj-ea"/>
                <a:cs typeface="+mj-cs"/>
              </a:rPr>
              <a:t>Eating the wrong foods can be a poor investment in our healing</a:t>
            </a:r>
          </a:p>
          <a:p>
            <a:pPr>
              <a:spcBef>
                <a:spcPct val="0"/>
              </a:spcBef>
              <a:spcAft>
                <a:spcPts val="600"/>
              </a:spcAft>
            </a:pPr>
            <a:endParaRPr lang="en-US" sz="4800" cap="all">
              <a:ln w="3175" cmpd="sng">
                <a:noFill/>
              </a:ln>
              <a:latin typeface="+mj-lt"/>
              <a:ea typeface="+mj-ea"/>
              <a:cs typeface="+mj-cs"/>
            </a:endParaRPr>
          </a:p>
        </p:txBody>
      </p:sp>
      <p:sp>
        <p:nvSpPr>
          <p:cNvPr id="75" name="Snip Diagonal Corner Rectangle 6">
            <a:extLst>
              <a:ext uri="{FF2B5EF4-FFF2-40B4-BE49-F238E27FC236}">
                <a16:creationId xmlns:a16="http://schemas.microsoft.com/office/drawing/2014/main" xmlns="" id="{14354E08-0068-48D7-A8AD-84C7B1CF585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6575496"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eating a burger&#10;&#10;Description automatically generated">
            <a:extLst>
              <a:ext uri="{FF2B5EF4-FFF2-40B4-BE49-F238E27FC236}">
                <a16:creationId xmlns:a16="http://schemas.microsoft.com/office/drawing/2014/main" xmlns="" id="{F795E095-6F8B-CF10-3896-2E92E26B0A68}"/>
              </a:ext>
            </a:extLst>
          </p:cNvPr>
          <p:cNvPicPr>
            <a:picLocks noChangeAspect="1"/>
          </p:cNvPicPr>
          <p:nvPr/>
        </p:nvPicPr>
        <p:blipFill rotWithShape="1">
          <a:blip r:embed="rId3"/>
          <a:srcRect r="-2" b="4045"/>
          <a:stretch/>
        </p:blipFill>
        <p:spPr>
          <a:xfrm>
            <a:off x="799072" y="786117"/>
            <a:ext cx="6245352" cy="4956048"/>
          </a:xfrm>
          <a:custGeom>
            <a:avLst/>
            <a:gdLst/>
            <a:ahLst/>
            <a:cxnLst/>
            <a:rect l="l" t="t" r="r" b="b"/>
            <a:pathLst>
              <a:path w="6245352" h="4956048">
                <a:moveTo>
                  <a:pt x="534609" y="0"/>
                </a:moveTo>
                <a:lnTo>
                  <a:pt x="6245352" y="0"/>
                </a:lnTo>
                <a:lnTo>
                  <a:pt x="6245352" y="4421439"/>
                </a:lnTo>
                <a:lnTo>
                  <a:pt x="5710743" y="4956048"/>
                </a:lnTo>
                <a:lnTo>
                  <a:pt x="0" y="4956048"/>
                </a:lnTo>
                <a:lnTo>
                  <a:pt x="0" y="534609"/>
                </a:lnTo>
                <a:close/>
              </a:path>
            </a:pathLst>
          </a:custGeom>
        </p:spPr>
      </p:pic>
      <p:grpSp>
        <p:nvGrpSpPr>
          <p:cNvPr id="63" name="Group 62">
            <a:extLst>
              <a:ext uri="{FF2B5EF4-FFF2-40B4-BE49-F238E27FC236}">
                <a16:creationId xmlns:a16="http://schemas.microsoft.com/office/drawing/2014/main" xmlns="" id="{A779F34F-2960-4B81-BA08-445B6F6A0CD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64" name="Straight Connector 63">
              <a:extLst>
                <a:ext uri="{FF2B5EF4-FFF2-40B4-BE49-F238E27FC236}">
                  <a16:creationId xmlns:a16="http://schemas.microsoft.com/office/drawing/2014/main" xmlns="" id="{10A57ACC-416F-4A5D-B7F7-DDA9886A3A6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a16="http://schemas.microsoft.com/office/drawing/2014/main" xmlns="" id="{26522B4F-50C4-4FCE-8AE2-3789D63ED33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a:extLst>
                <a:ext uri="{FF2B5EF4-FFF2-40B4-BE49-F238E27FC236}">
                  <a16:creationId xmlns:a16="http://schemas.microsoft.com/office/drawing/2014/main" xmlns="" id="{2C3978FC-B5D1-42BE-B086-BC2A733D58F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xmlns="" id="{ACED99F1-340D-4970-8E66-3B28E927112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xmlns="" id="{50A54E39-63C0-4847-A766-C6B74FEB48D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C1EB0A7B-071E-2A5C-3BC6-026485000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AutoShape 2" descr="https://ukc-powerpoint.officeapps.live.com/pods/GetClipboardImage.ashx?Id=3e1d9a90-c487-43be-a9f8-204c1ecf93a2&amp;DC=GUK5&amp;pkey=c36c2b22-4530-4ba9-89d1-dee74c23e12b&amp;wdwaccluster=GUK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ukc-powerpoint.officeapps.live.com/pods/GetClipboardImage.ashx?Id=fdc612fd-3ff0-4346-9fef-ebbf9c08bc7d&amp;DC=GUK5&amp;pkey=cd5c74a3-2c69-4cf3-a900-a2639c3bad6f&amp;wdwaccluster=GUK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65530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AA3CC463-F933-4AC4-86E1-5AC14B0C31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1">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xmlns="" id="{6025D2DB-A12A-44DB-B00E-F4D622329E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480060"/>
            <a:ext cx="4180332" cy="2788074"/>
          </a:xfrm>
          <a:prstGeom prst="rect">
            <a:avLst/>
          </a:prstGeom>
          <a:solidFill>
            <a:srgbClr val="FFFFFF"/>
          </a:solidFill>
          <a:ln w="19050">
            <a:solidFill>
              <a:srgbClr val="9E5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practising yoga">
            <a:extLst>
              <a:ext uri="{FF2B5EF4-FFF2-40B4-BE49-F238E27FC236}">
                <a16:creationId xmlns:a16="http://schemas.microsoft.com/office/drawing/2014/main" xmlns="" id="{55AD4982-908B-A14F-00A9-B815380F27B4}"/>
              </a:ext>
            </a:extLst>
          </p:cNvPr>
          <p:cNvPicPr>
            <a:picLocks noChangeAspect="1"/>
          </p:cNvPicPr>
          <p:nvPr/>
        </p:nvPicPr>
        <p:blipFill>
          <a:blip r:embed="rId2"/>
          <a:stretch>
            <a:fillRect/>
          </a:stretch>
        </p:blipFill>
        <p:spPr>
          <a:xfrm>
            <a:off x="695600" y="643467"/>
            <a:ext cx="3708843" cy="2475653"/>
          </a:xfrm>
          <a:prstGeom prst="rect">
            <a:avLst/>
          </a:prstGeom>
        </p:spPr>
      </p:pic>
      <p:sp>
        <p:nvSpPr>
          <p:cNvPr id="41" name="Rectangle 40">
            <a:extLst>
              <a:ext uri="{FF2B5EF4-FFF2-40B4-BE49-F238E27FC236}">
                <a16:creationId xmlns:a16="http://schemas.microsoft.com/office/drawing/2014/main" xmlns="" id="{CE7E7877-F64E-4EEA-B778-138031EFF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61331" y="3603670"/>
            <a:ext cx="4180332" cy="2788074"/>
          </a:xfrm>
          <a:prstGeom prst="rect">
            <a:avLst/>
          </a:prstGeom>
          <a:solidFill>
            <a:srgbClr val="FFFFFF"/>
          </a:solidFill>
          <a:ln w="19050">
            <a:solidFill>
              <a:srgbClr val="9E5D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rson exercising outdoors">
            <a:extLst>
              <a:ext uri="{FF2B5EF4-FFF2-40B4-BE49-F238E27FC236}">
                <a16:creationId xmlns:a16="http://schemas.microsoft.com/office/drawing/2014/main" xmlns="" id="{B1B2D03C-7A6E-6ADE-DB72-0D2EB21376F2}"/>
              </a:ext>
            </a:extLst>
          </p:cNvPr>
          <p:cNvPicPr>
            <a:picLocks noChangeAspect="1"/>
          </p:cNvPicPr>
          <p:nvPr/>
        </p:nvPicPr>
        <p:blipFill>
          <a:blip r:embed="rId3"/>
          <a:stretch>
            <a:fillRect/>
          </a:stretch>
        </p:blipFill>
        <p:spPr>
          <a:xfrm>
            <a:off x="698613" y="3748194"/>
            <a:ext cx="3702817" cy="2471631"/>
          </a:xfrm>
          <a:prstGeom prst="rect">
            <a:avLst/>
          </a:prstGeom>
        </p:spPr>
      </p:pic>
      <p:sp>
        <p:nvSpPr>
          <p:cNvPr id="43" name="Rectangle 42">
            <a:extLst>
              <a:ext uri="{FF2B5EF4-FFF2-40B4-BE49-F238E27FC236}">
                <a16:creationId xmlns:a16="http://schemas.microsoft.com/office/drawing/2014/main" xmlns="" id="{7DD6C4F3-70FD-4F13-919C-702EE488649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980596" y="487090"/>
            <a:ext cx="6741849" cy="5897880"/>
          </a:xfrm>
          <a:prstGeom prst="rect">
            <a:avLst/>
          </a:prstGeom>
          <a:solidFill>
            <a:srgbClr val="FFFFFF"/>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colorful swirl of lines&#10;&#10;Description automatically generated">
            <a:extLst>
              <a:ext uri="{FF2B5EF4-FFF2-40B4-BE49-F238E27FC236}">
                <a16:creationId xmlns:a16="http://schemas.microsoft.com/office/drawing/2014/main" xmlns="" id="{68894E6E-262A-FEA4-3F02-989538DA491C}"/>
              </a:ext>
            </a:extLst>
          </p:cNvPr>
          <p:cNvPicPr>
            <a:picLocks noChangeAspect="1"/>
          </p:cNvPicPr>
          <p:nvPr/>
        </p:nvPicPr>
        <p:blipFill rotWithShape="1">
          <a:blip r:embed="rId4"/>
          <a:srcRect l="2725" r="226" b="-1"/>
          <a:stretch/>
        </p:blipFill>
        <p:spPr>
          <a:xfrm>
            <a:off x="5259814" y="640503"/>
            <a:ext cx="6225476" cy="5568654"/>
          </a:xfrm>
          <a:prstGeom prst="rect">
            <a:avLst/>
          </a:prstGeom>
        </p:spPr>
      </p:pic>
      <p:sp>
        <p:nvSpPr>
          <p:cNvPr id="6" name="TextBox 5">
            <a:extLst>
              <a:ext uri="{FF2B5EF4-FFF2-40B4-BE49-F238E27FC236}">
                <a16:creationId xmlns:a16="http://schemas.microsoft.com/office/drawing/2014/main" xmlns="" id="{618175E6-A376-5B6D-3130-4518A00D57DB}"/>
              </a:ext>
            </a:extLst>
          </p:cNvPr>
          <p:cNvSpPr txBox="1"/>
          <p:nvPr/>
        </p:nvSpPr>
        <p:spPr>
          <a:xfrm>
            <a:off x="6092838" y="2646339"/>
            <a:ext cx="5660433"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endParaRPr lang="en-GB">
              <a:solidFill>
                <a:srgbClr val="FFFFFF"/>
              </a:solidFill>
              <a:latin typeface="YouTube Noto"/>
              <a:ea typeface="YouTube Noto"/>
              <a:cs typeface="YouTube Noto"/>
            </a:endParaRPr>
          </a:p>
        </p:txBody>
      </p:sp>
      <p:pic>
        <p:nvPicPr>
          <p:cNvPr id="7" name="Picture 6" descr="A picture containing text, font, graphics, logo&#10;&#10;Description automatically generated">
            <a:extLst>
              <a:ext uri="{FF2B5EF4-FFF2-40B4-BE49-F238E27FC236}">
                <a16:creationId xmlns:a16="http://schemas.microsoft.com/office/drawing/2014/main" xmlns="" id="{0E2CBCE9-6D61-2BA5-4A93-BB2C47B268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09" y="5694737"/>
            <a:ext cx="1601960" cy="1163327"/>
          </a:xfrm>
          <a:prstGeom prst="rect">
            <a:avLst/>
          </a:prstGeom>
        </p:spPr>
      </p:pic>
    </p:spTree>
    <p:extLst>
      <p:ext uri="{BB962C8B-B14F-4D97-AF65-F5344CB8AC3E}">
        <p14:creationId xmlns:p14="http://schemas.microsoft.com/office/powerpoint/2010/main" val="130350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nip Diagonal Corner Rectangle 6">
            <a:extLst>
              <a:ext uri="{FF2B5EF4-FFF2-40B4-BE49-F238E27FC236}">
                <a16:creationId xmlns:a16="http://schemas.microsoft.com/office/drawing/2014/main" xmlns="" id="{AD2D45C7-2E37-44FD-AC77-116CD14B9E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925" y="2"/>
            <a:ext cx="12191075" cy="6857998"/>
          </a:xfrm>
          <a:prstGeom prst="rect">
            <a:avLst/>
          </a:prstGeom>
          <a:ln>
            <a:noFill/>
          </a:ln>
        </p:spPr>
        <p:style>
          <a:lnRef idx="2">
            <a:schemeClr val="accent2"/>
          </a:lnRef>
          <a:fillRef idx="1002">
            <a:schemeClr val="dk2"/>
          </a:fillRef>
          <a:effectRef idx="0">
            <a:schemeClr val="accent2"/>
          </a:effectRef>
          <a:fontRef idx="minor">
            <a:schemeClr val="dk1"/>
          </a:fontRef>
        </p:style>
        <p:txBody>
          <a:bodyPr wrap="square" rtlCol="0" anchor="ctr">
            <a:noAutofit/>
          </a:bodyPr>
          <a:lstStyle/>
          <a:p>
            <a:pPr algn="ctr"/>
            <a:endParaRPr lang="en-US"/>
          </a:p>
        </p:txBody>
      </p:sp>
      <p:sp useBgFill="1">
        <p:nvSpPr>
          <p:cNvPr id="12" name="Snip Single Corner Rectangle 17">
            <a:extLst>
              <a:ext uri="{FF2B5EF4-FFF2-40B4-BE49-F238E27FC236}">
                <a16:creationId xmlns:a16="http://schemas.microsoft.com/office/drawing/2014/main" xmlns="" id="{1FF88480-2CF1-4C54-8CE3-2CA9CD9FF8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V="1">
            <a:off x="0" y="1"/>
            <a:ext cx="12188825" cy="6857999"/>
          </a:xfrm>
          <a:prstGeom prst="snip1Rect">
            <a:avLst>
              <a:gd name="adj" fmla="val 50000"/>
            </a:avLst>
          </a:prstGeom>
          <a:ln>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xmlns="" id="{97B61D2C-C478-1933-3815-57C2A9318F90}"/>
              </a:ext>
            </a:extLst>
          </p:cNvPr>
          <p:cNvSpPr>
            <a:spLocks noGrp="1"/>
          </p:cNvSpPr>
          <p:nvPr>
            <p:ph type="title"/>
          </p:nvPr>
        </p:nvSpPr>
        <p:spPr>
          <a:xfrm>
            <a:off x="365557" y="-181650"/>
            <a:ext cx="7841673" cy="1339252"/>
          </a:xfrm>
        </p:spPr>
        <p:txBody>
          <a:bodyPr>
            <a:normAutofit/>
          </a:bodyPr>
          <a:lstStyle/>
          <a:p>
            <a:r>
              <a:rPr lang="en-GB" sz="4000" b="1">
                <a:solidFill>
                  <a:schemeClr val="tx2"/>
                </a:solidFill>
                <a:latin typeface="Calibri"/>
                <a:cs typeface="calibri light"/>
              </a:rPr>
              <a:t>Movement / Exercise for stress</a:t>
            </a:r>
          </a:p>
        </p:txBody>
      </p:sp>
      <p:sp>
        <p:nvSpPr>
          <p:cNvPr id="3" name="Content Placeholder 2">
            <a:extLst>
              <a:ext uri="{FF2B5EF4-FFF2-40B4-BE49-F238E27FC236}">
                <a16:creationId xmlns:a16="http://schemas.microsoft.com/office/drawing/2014/main" xmlns="" id="{5EEE215E-1151-A42A-248D-6D3C9825F82F}"/>
              </a:ext>
            </a:extLst>
          </p:cNvPr>
          <p:cNvSpPr>
            <a:spLocks noGrp="1"/>
          </p:cNvSpPr>
          <p:nvPr>
            <p:ph idx="1"/>
          </p:nvPr>
        </p:nvSpPr>
        <p:spPr>
          <a:xfrm>
            <a:off x="130029" y="1708694"/>
            <a:ext cx="11152909" cy="4840125"/>
          </a:xfrm>
        </p:spPr>
        <p:txBody>
          <a:bodyPr vert="horz" lIns="91440" tIns="45720" rIns="91440" bIns="45720" rtlCol="0" anchor="ctr">
            <a:noAutofit/>
          </a:bodyPr>
          <a:lstStyle/>
          <a:p>
            <a:pPr>
              <a:lnSpc>
                <a:spcPct val="90000"/>
              </a:lnSpc>
            </a:pPr>
            <a:r>
              <a:rPr lang="en-GB" sz="2400" dirty="0">
                <a:solidFill>
                  <a:schemeClr val="accent1"/>
                </a:solidFill>
                <a:latin typeface="Calibri"/>
                <a:ea typeface="+mn-lt"/>
                <a:cs typeface="+mn-lt"/>
              </a:rPr>
              <a:t>It's a scientific fact that regular physical activity and exercise can make us healthier and happier.</a:t>
            </a:r>
            <a:endParaRPr lang="en-GB" sz="2400">
              <a:solidFill>
                <a:schemeClr val="accent1"/>
              </a:solidFill>
              <a:latin typeface="Calibri"/>
              <a:ea typeface="+mn-lt"/>
              <a:cs typeface="Calibri"/>
            </a:endParaRPr>
          </a:p>
          <a:p>
            <a:pPr>
              <a:lnSpc>
                <a:spcPct val="90000"/>
              </a:lnSpc>
              <a:buClr>
                <a:srgbClr val="000000"/>
              </a:buClr>
            </a:pPr>
            <a:r>
              <a:rPr lang="en-GB" sz="2400" dirty="0">
                <a:solidFill>
                  <a:schemeClr val="accent1"/>
                </a:solidFill>
                <a:latin typeface="Calibri"/>
                <a:ea typeface="+mn-lt"/>
                <a:cs typeface="+mn-lt"/>
              </a:rPr>
              <a:t>When we're active, the body releases feel-good hormones that can improve our mood and boost our energy.</a:t>
            </a:r>
            <a:endParaRPr lang="en-GB" sz="2400" dirty="0">
              <a:solidFill>
                <a:schemeClr val="accent1"/>
              </a:solidFill>
              <a:latin typeface="Century Gothic"/>
              <a:ea typeface="Calibri"/>
              <a:cs typeface="Calibri"/>
            </a:endParaRPr>
          </a:p>
          <a:p>
            <a:pPr>
              <a:lnSpc>
                <a:spcPct val="90000"/>
              </a:lnSpc>
              <a:buClr>
                <a:srgbClr val="000000"/>
              </a:buClr>
            </a:pPr>
            <a:r>
              <a:rPr lang="en-GB" sz="2400" dirty="0">
                <a:solidFill>
                  <a:schemeClr val="accent1"/>
                </a:solidFill>
                <a:latin typeface="Calibri"/>
                <a:ea typeface="+mn-lt"/>
                <a:cs typeface="+mn-lt"/>
              </a:rPr>
              <a:t>Movement can help to detoxify waste products and oxygenate cells thus promoting healing.</a:t>
            </a:r>
          </a:p>
          <a:p>
            <a:pPr marL="0" indent="0">
              <a:lnSpc>
                <a:spcPct val="90000"/>
              </a:lnSpc>
              <a:buNone/>
            </a:pPr>
            <a:r>
              <a:rPr lang="en-GB" sz="2400" b="1" i="1" dirty="0">
                <a:solidFill>
                  <a:schemeClr val="accent1"/>
                </a:solidFill>
                <a:latin typeface="Calibri"/>
                <a:ea typeface="+mn-lt"/>
                <a:cs typeface="+mn-lt"/>
              </a:rPr>
              <a:t>Exercise can also: </a:t>
            </a:r>
            <a:endParaRPr lang="en-GB" sz="2400" b="1">
              <a:solidFill>
                <a:schemeClr val="accent1"/>
              </a:solidFill>
              <a:latin typeface="Calibri"/>
              <a:ea typeface="+mn-lt"/>
              <a:cs typeface="Calibri"/>
            </a:endParaRPr>
          </a:p>
          <a:p>
            <a:pPr marL="914400" lvl="1" indent="-457200">
              <a:lnSpc>
                <a:spcPct val="90000"/>
              </a:lnSpc>
            </a:pPr>
            <a:r>
              <a:rPr lang="en-GB" sz="2400" dirty="0">
                <a:solidFill>
                  <a:schemeClr val="accent1"/>
                </a:solidFill>
                <a:latin typeface="Calibri"/>
                <a:ea typeface="+mn-lt"/>
                <a:cs typeface="+mn-lt"/>
              </a:rPr>
              <a:t>Boost your self-esteem and confidence</a:t>
            </a:r>
            <a:endParaRPr lang="en-GB" sz="2400">
              <a:solidFill>
                <a:schemeClr val="accent1"/>
              </a:solidFill>
              <a:latin typeface="Calibri"/>
              <a:ea typeface="+mn-lt"/>
              <a:cs typeface="Calibri"/>
            </a:endParaRPr>
          </a:p>
          <a:p>
            <a:pPr marL="914400" lvl="1" indent="-457200">
              <a:lnSpc>
                <a:spcPct val="90000"/>
              </a:lnSpc>
            </a:pPr>
            <a:r>
              <a:rPr lang="en-GB" sz="2400" dirty="0">
                <a:solidFill>
                  <a:schemeClr val="accent1"/>
                </a:solidFill>
                <a:latin typeface="Calibri"/>
                <a:ea typeface="+mn-lt"/>
                <a:cs typeface="+mn-lt"/>
              </a:rPr>
              <a:t>Increase motivation and focus</a:t>
            </a:r>
            <a:endParaRPr lang="en-GB" sz="2400">
              <a:solidFill>
                <a:schemeClr val="accent1"/>
              </a:solidFill>
              <a:latin typeface="Calibri"/>
              <a:ea typeface="+mn-lt"/>
              <a:cs typeface="Calibri"/>
            </a:endParaRPr>
          </a:p>
          <a:p>
            <a:pPr marL="914400" lvl="1" indent="-457200">
              <a:lnSpc>
                <a:spcPct val="90000"/>
              </a:lnSpc>
            </a:pPr>
            <a:r>
              <a:rPr lang="en-GB" sz="2400" dirty="0">
                <a:solidFill>
                  <a:schemeClr val="accent1"/>
                </a:solidFill>
                <a:latin typeface="Calibri"/>
                <a:ea typeface="+mn-lt"/>
                <a:cs typeface="+mn-lt"/>
              </a:rPr>
              <a:t>Calm the mind, especially when dealing with difficult </a:t>
            </a:r>
            <a:endParaRPr lang="en-GB" sz="2400">
              <a:solidFill>
                <a:schemeClr val="accent1"/>
              </a:solidFill>
              <a:latin typeface="Calibri"/>
              <a:ea typeface="+mn-lt"/>
              <a:cs typeface="Calibri"/>
            </a:endParaRPr>
          </a:p>
          <a:p>
            <a:pPr marL="457200" lvl="1" indent="0">
              <a:lnSpc>
                <a:spcPct val="90000"/>
              </a:lnSpc>
              <a:buClr>
                <a:srgbClr val="000000"/>
              </a:buClr>
              <a:buNone/>
            </a:pPr>
            <a:r>
              <a:rPr lang="en-GB" sz="2400" dirty="0">
                <a:solidFill>
                  <a:schemeClr val="accent1"/>
                </a:solidFill>
                <a:latin typeface="Calibri"/>
                <a:ea typeface="+mn-lt"/>
                <a:cs typeface="+mn-lt"/>
              </a:rPr>
              <a:t>      emotions like anger, frustration and sadness.</a:t>
            </a:r>
            <a:endParaRPr lang="en-GB" sz="2400">
              <a:solidFill>
                <a:schemeClr val="accent1"/>
              </a:solidFill>
              <a:latin typeface="Calibri"/>
              <a:ea typeface="Calibri"/>
              <a:cs typeface="Calibri"/>
            </a:endParaRPr>
          </a:p>
          <a:p>
            <a:pPr marL="0" indent="0">
              <a:lnSpc>
                <a:spcPct val="90000"/>
              </a:lnSpc>
              <a:buClr>
                <a:srgbClr val="FFFFFF"/>
              </a:buClr>
              <a:buNone/>
            </a:pPr>
            <a:endParaRPr lang="en-GB" sz="3200">
              <a:solidFill>
                <a:schemeClr val="accent1"/>
              </a:solidFill>
              <a:latin typeface="Calibri"/>
              <a:cs typeface="Calibri"/>
            </a:endParaRPr>
          </a:p>
          <a:p>
            <a:pPr>
              <a:lnSpc>
                <a:spcPct val="90000"/>
              </a:lnSpc>
              <a:buClr>
                <a:srgbClr val="FFFFFF"/>
              </a:buClr>
            </a:pPr>
            <a:endParaRPr lang="en-GB" sz="1400">
              <a:solidFill>
                <a:schemeClr val="tx1"/>
              </a:solidFill>
            </a:endParaRPr>
          </a:p>
        </p:txBody>
      </p:sp>
      <p:pic>
        <p:nvPicPr>
          <p:cNvPr id="5" name="Picture 4" descr="A picture containing text, font, graphics, logo&#10;&#10;Description automatically generated">
            <a:extLst>
              <a:ext uri="{FF2B5EF4-FFF2-40B4-BE49-F238E27FC236}">
                <a16:creationId xmlns:a16="http://schemas.microsoft.com/office/drawing/2014/main" xmlns="" id="{A837C30E-AABF-E9F9-F54A-948311E26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92581" y="5201047"/>
            <a:ext cx="1601960" cy="1163327"/>
          </a:xfrm>
          <a:prstGeom prst="rect">
            <a:avLst/>
          </a:prstGeom>
        </p:spPr>
      </p:pic>
    </p:spTree>
    <p:extLst>
      <p:ext uri="{BB962C8B-B14F-4D97-AF65-F5344CB8AC3E}">
        <p14:creationId xmlns:p14="http://schemas.microsoft.com/office/powerpoint/2010/main" val="3812508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xmlns="" id="{BD3AACB4-F57B-47C5-A2C1-0BD8FDAA92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275E7016-57A3-F8E1-13D2-74BFA2131FFB}"/>
              </a:ext>
            </a:extLst>
          </p:cNvPr>
          <p:cNvSpPr>
            <a:spLocks noGrp="1"/>
          </p:cNvSpPr>
          <p:nvPr>
            <p:ph type="title"/>
          </p:nvPr>
        </p:nvSpPr>
        <p:spPr>
          <a:xfrm>
            <a:off x="6305803" y="81586"/>
            <a:ext cx="4315823" cy="1534776"/>
          </a:xfrm>
        </p:spPr>
        <p:txBody>
          <a:bodyPr vert="horz" lIns="91440" tIns="45720" rIns="91440" bIns="45720" rtlCol="0" anchor="ctr">
            <a:normAutofit/>
          </a:bodyPr>
          <a:lstStyle/>
          <a:p>
            <a:r>
              <a:rPr lang="en-US" sz="3200" b="1"/>
              <a:t> Exercise examples</a:t>
            </a:r>
          </a:p>
        </p:txBody>
      </p:sp>
      <p:sp>
        <p:nvSpPr>
          <p:cNvPr id="31" name="Snip Diagonal Corner Rectangle 20">
            <a:extLst>
              <a:ext uri="{FF2B5EF4-FFF2-40B4-BE49-F238E27FC236}">
                <a16:creationId xmlns:a16="http://schemas.microsoft.com/office/drawing/2014/main" xmlns="" id="{A455A656-05F2-40AA-902E-1D3C178938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6" y="-2"/>
            <a:ext cx="6096001"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Image result for health walks glasgow">
            <a:extLst>
              <a:ext uri="{FF2B5EF4-FFF2-40B4-BE49-F238E27FC236}">
                <a16:creationId xmlns:a16="http://schemas.microsoft.com/office/drawing/2014/main" xmlns="" id="{71F88EB7-80EC-DF1D-8BF9-2D081B1769A6}"/>
              </a:ext>
            </a:extLst>
          </p:cNvPr>
          <p:cNvPicPr>
            <a:picLocks noGrp="1" noChangeAspect="1"/>
          </p:cNvPicPr>
          <p:nvPr>
            <p:ph idx="1"/>
          </p:nvPr>
        </p:nvPicPr>
        <p:blipFill rotWithShape="1">
          <a:blip r:embed="rId3"/>
          <a:srcRect t="7544" r="2" b="2"/>
          <a:stretch/>
        </p:blipFill>
        <p:spPr>
          <a:xfrm>
            <a:off x="20" y="-1"/>
            <a:ext cx="6105507" cy="4233670"/>
          </a:xfrm>
          <a:prstGeom prst="rect">
            <a:avLst/>
          </a:prstGeom>
        </p:spPr>
      </p:pic>
      <p:pic>
        <p:nvPicPr>
          <p:cNvPr id="12" name="Picture 11" descr="A person lying on a bed&#10;&#10;Description automatically generated">
            <a:extLst>
              <a:ext uri="{FF2B5EF4-FFF2-40B4-BE49-F238E27FC236}">
                <a16:creationId xmlns:a16="http://schemas.microsoft.com/office/drawing/2014/main" xmlns="" id="{598830CE-2DEC-89A2-8732-901B5B592297}"/>
              </a:ext>
            </a:extLst>
          </p:cNvPr>
          <p:cNvPicPr>
            <a:picLocks noChangeAspect="1"/>
          </p:cNvPicPr>
          <p:nvPr/>
        </p:nvPicPr>
        <p:blipFill rotWithShape="1">
          <a:blip r:embed="rId4"/>
          <a:srcRect l="7025" r="38340" b="2"/>
          <a:stretch/>
        </p:blipFill>
        <p:spPr>
          <a:xfrm>
            <a:off x="-1" y="4233333"/>
            <a:ext cx="3749040" cy="2624667"/>
          </a:xfrm>
          <a:prstGeom prst="rect">
            <a:avLst/>
          </a:prstGeom>
        </p:spPr>
      </p:pic>
      <p:cxnSp>
        <p:nvCxnSpPr>
          <p:cNvPr id="33" name="Straight Connector 32">
            <a:extLst>
              <a:ext uri="{FF2B5EF4-FFF2-40B4-BE49-F238E27FC236}">
                <a16:creationId xmlns:a16="http://schemas.microsoft.com/office/drawing/2014/main" xmlns="" id="{3BCE24C0-1195-4FAD-8FB8-FE00484D07E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rot="5400000">
            <a:off x="3040380" y="1192953"/>
            <a:ext cx="0" cy="608076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D626BDE5-09F2-4D38-BA0A-A8C2A8CC25D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749039" y="4233333"/>
            <a:ext cx="0" cy="2624667"/>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6E96DC64-9813-49CD-9471-AECE06ACC42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6088011" y="0"/>
            <a:ext cx="0" cy="6858000"/>
          </a:xfrm>
          <a:prstGeom prst="line">
            <a:avLst/>
          </a:prstGeom>
          <a:ln w="28575" cap="sq">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F768E650-1E08-3526-2B88-5B5D8F41AFAF}"/>
              </a:ext>
            </a:extLst>
          </p:cNvPr>
          <p:cNvSpPr txBox="1"/>
          <p:nvPr/>
        </p:nvSpPr>
        <p:spPr>
          <a:xfrm>
            <a:off x="6485912" y="1711036"/>
            <a:ext cx="5995302" cy="5153121"/>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L="457200" indent="-457200">
              <a:spcBef>
                <a:spcPct val="20000"/>
              </a:spcBef>
              <a:spcAft>
                <a:spcPts val="600"/>
              </a:spcAft>
              <a:buClr>
                <a:schemeClr val="tx1"/>
              </a:buClr>
              <a:buSzPct val="80000"/>
              <a:buFont typeface="Arial"/>
              <a:buChar char="•"/>
            </a:pPr>
            <a:r>
              <a:rPr lang="en-US" sz="2800" b="1">
                <a:latin typeface="Calibri"/>
                <a:cs typeface="Calibri"/>
              </a:rPr>
              <a:t>Health Walks </a:t>
            </a:r>
            <a:endParaRPr lang="en-US"/>
          </a:p>
          <a:p>
            <a:pPr>
              <a:spcBef>
                <a:spcPct val="20000"/>
              </a:spcBef>
              <a:spcAft>
                <a:spcPts val="600"/>
              </a:spcAft>
              <a:buClr>
                <a:srgbClr val="FFFFFF"/>
              </a:buClr>
              <a:buSzPct val="80000"/>
            </a:pPr>
            <a:r>
              <a:rPr lang="en-US" sz="2800" b="1">
                <a:solidFill>
                  <a:schemeClr val="bg2">
                    <a:lumMod val="75000"/>
                  </a:schemeClr>
                </a:solidFill>
                <a:latin typeface="Calibri"/>
                <a:cs typeface="Calibri"/>
                <a:hlinkClick r:id="rId5">
                  <a:extLst>
                    <a:ext uri="{A12FA001-AC4F-418D-AE19-62706E023703}">
                      <ahyp:hlinkClr xmlns:ahyp="http://schemas.microsoft.com/office/drawing/2018/hyperlinkcolor" xmlns="" val="tx"/>
                    </a:ext>
                  </a:extLst>
                </a:hlinkClick>
              </a:rPr>
              <a:t> Good Move — Glasgow Life</a:t>
            </a:r>
            <a:endParaRPr lang="en-US" sz="2800" b="1">
              <a:solidFill>
                <a:schemeClr val="bg2">
                  <a:lumMod val="75000"/>
                </a:schemeClr>
              </a:solidFill>
              <a:latin typeface="Calibri"/>
              <a:cs typeface="Calibri"/>
            </a:endParaRPr>
          </a:p>
          <a:p>
            <a:pPr marL="457200" indent="-457200">
              <a:spcBef>
                <a:spcPct val="20000"/>
              </a:spcBef>
              <a:spcAft>
                <a:spcPts val="600"/>
              </a:spcAft>
              <a:buClr>
                <a:schemeClr val="tx1"/>
              </a:buClr>
              <a:buSzPct val="80000"/>
              <a:buFont typeface="Arial"/>
              <a:buChar char="•"/>
            </a:pPr>
            <a:r>
              <a:rPr lang="en-US" sz="2800" b="1">
                <a:latin typeface="Calibri"/>
                <a:cs typeface="Calibri"/>
              </a:rPr>
              <a:t>Yoga- Suzy Bolt </a:t>
            </a:r>
          </a:p>
          <a:p>
            <a:pPr>
              <a:spcBef>
                <a:spcPct val="20000"/>
              </a:spcBef>
              <a:spcAft>
                <a:spcPts val="600"/>
              </a:spcAft>
              <a:buClr>
                <a:srgbClr val="FFFFFF"/>
              </a:buClr>
              <a:buSzPct val="80000"/>
            </a:pPr>
            <a:r>
              <a:rPr lang="en-US" sz="2800" b="1">
                <a:solidFill>
                  <a:schemeClr val="bg2">
                    <a:lumMod val="75000"/>
                  </a:schemeClr>
                </a:solidFill>
                <a:latin typeface="Calibri"/>
                <a:cs typeface="Calibri"/>
                <a:hlinkClick r:id="rId6">
                  <a:extLst>
                    <a:ext uri="{A12FA001-AC4F-418D-AE19-62706E023703}">
                      <ahyp:hlinkClr xmlns:ahyp="http://schemas.microsoft.com/office/drawing/2018/hyperlinkcolor" xmlns="" val="tx"/>
                    </a:ext>
                  </a:extLst>
                </a:hlinkClick>
              </a:rPr>
              <a:t>https://youtu.be/JQOG2aB00aw?si=b1Y0fhysfE9palXF</a:t>
            </a:r>
            <a:endParaRPr lang="en-US" sz="2800" b="1">
              <a:solidFill>
                <a:schemeClr val="bg2">
                  <a:lumMod val="75000"/>
                </a:schemeClr>
              </a:solidFill>
              <a:latin typeface="Calibri"/>
              <a:cs typeface="Calibri"/>
            </a:endParaRPr>
          </a:p>
          <a:p>
            <a:pPr marL="457200" indent="-457200">
              <a:spcBef>
                <a:spcPct val="20000"/>
              </a:spcBef>
              <a:spcAft>
                <a:spcPts val="600"/>
              </a:spcAft>
              <a:buClr>
                <a:schemeClr val="tx1"/>
              </a:buClr>
              <a:buSzPct val="80000"/>
              <a:buFont typeface="Arial"/>
              <a:buChar char="•"/>
            </a:pPr>
            <a:r>
              <a:rPr lang="en-US" sz="2800" b="1">
                <a:latin typeface="Calibri"/>
                <a:cs typeface="Calibri"/>
              </a:rPr>
              <a:t>NHS Pilates </a:t>
            </a:r>
            <a:endParaRPr lang="en-US" sz="2800">
              <a:solidFill>
                <a:schemeClr val="bg2">
                  <a:lumMod val="75000"/>
                </a:schemeClr>
              </a:solidFill>
              <a:latin typeface="Calibri"/>
              <a:cs typeface="Calibri"/>
            </a:endParaRPr>
          </a:p>
          <a:p>
            <a:pPr>
              <a:spcBef>
                <a:spcPct val="20000"/>
              </a:spcBef>
              <a:spcAft>
                <a:spcPts val="600"/>
              </a:spcAft>
              <a:buClr>
                <a:srgbClr val="FFFFFF"/>
              </a:buClr>
              <a:buSzPct val="80000"/>
            </a:pPr>
            <a:r>
              <a:rPr lang="en-US" sz="2800" b="1">
                <a:solidFill>
                  <a:schemeClr val="bg2">
                    <a:lumMod val="75000"/>
                  </a:schemeClr>
                </a:solidFill>
                <a:latin typeface="Calibri"/>
                <a:cs typeface="Calibri"/>
              </a:rPr>
              <a:t>S</a:t>
            </a:r>
            <a:r>
              <a:rPr lang="en-US" sz="2800" b="1">
                <a:solidFill>
                  <a:schemeClr val="bg2">
                    <a:lumMod val="75000"/>
                  </a:schemeClr>
                </a:solidFill>
                <a:latin typeface="Calibri"/>
                <a:cs typeface="Calibri"/>
                <a:hlinkClick r:id="rId7">
                  <a:extLst>
                    <a:ext uri="{A12FA001-AC4F-418D-AE19-62706E023703}">
                      <ahyp:hlinkClr xmlns:ahyp="http://schemas.microsoft.com/office/drawing/2018/hyperlinkcolor" xmlns="" val="tx"/>
                    </a:ext>
                  </a:extLst>
                </a:hlinkClick>
              </a:rPr>
              <a:t>itting exercises - NHS (www.nhs.uk)</a:t>
            </a:r>
          </a:p>
          <a:p>
            <a:pPr marL="457200" indent="-457200">
              <a:spcBef>
                <a:spcPct val="20000"/>
              </a:spcBef>
              <a:spcAft>
                <a:spcPts val="600"/>
              </a:spcAft>
              <a:buFont typeface="Arial"/>
              <a:buChar char="•"/>
            </a:pPr>
            <a:r>
              <a:rPr lang="en-US" sz="2800" b="1">
                <a:latin typeface="Calibri"/>
                <a:cs typeface="Calibri"/>
              </a:rPr>
              <a:t>Start Small and set goals</a:t>
            </a:r>
          </a:p>
        </p:txBody>
      </p:sp>
      <p:grpSp>
        <p:nvGrpSpPr>
          <p:cNvPr id="39" name="Group 38">
            <a:extLst>
              <a:ext uri="{FF2B5EF4-FFF2-40B4-BE49-F238E27FC236}">
                <a16:creationId xmlns:a16="http://schemas.microsoft.com/office/drawing/2014/main" xmlns="" id="{E1BFC7C4-C447-4EEA-90EF-531521442496}"/>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2292" y="2963333"/>
            <a:ext cx="1896535" cy="2218267"/>
            <a:chOff x="10292292" y="2963333"/>
            <a:chExt cx="1896535" cy="2218267"/>
          </a:xfrm>
        </p:grpSpPr>
        <p:cxnSp>
          <p:nvCxnSpPr>
            <p:cNvPr id="40" name="Straight Connector 39">
              <a:extLst>
                <a:ext uri="{FF2B5EF4-FFF2-40B4-BE49-F238E27FC236}">
                  <a16:creationId xmlns:a16="http://schemas.microsoft.com/office/drawing/2014/main" xmlns="" id="{86D63989-C830-40FF-B768-709BF97F944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64BDB437-C124-4CEC-8D81-EC1C3E9F43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353EF13A-27A4-40B7-8289-4D7FA73E72F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4547BD59-3992-441E-85B0-AAF0D965B1F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xmlns="" id="{94B9466E-3D1B-4EA6-929A-622919AB118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5" name="Picture 4" descr="A picture containing text, font, graphics, logo&#10;&#10;Description automatically generated">
            <a:extLst>
              <a:ext uri="{FF2B5EF4-FFF2-40B4-BE49-F238E27FC236}">
                <a16:creationId xmlns:a16="http://schemas.microsoft.com/office/drawing/2014/main" xmlns="" id="{E4665FB2-4A61-2A68-5BDB-2FC6A2B20CD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13" name="Picture 12" descr="A person singing into a microphone&#10;&#10;Description automatically generated">
            <a:extLst>
              <a:ext uri="{FF2B5EF4-FFF2-40B4-BE49-F238E27FC236}">
                <a16:creationId xmlns:a16="http://schemas.microsoft.com/office/drawing/2014/main" xmlns="" id="{2CBEB080-61A0-8309-9A0E-6F9E73410C0E}"/>
              </a:ext>
            </a:extLst>
          </p:cNvPr>
          <p:cNvPicPr>
            <a:picLocks noChangeAspect="1"/>
          </p:cNvPicPr>
          <p:nvPr/>
        </p:nvPicPr>
        <p:blipFill rotWithShape="1">
          <a:blip r:embed="rId9"/>
          <a:srcRect l="14237" t="-482" r="18315" b="-412"/>
          <a:stretch/>
        </p:blipFill>
        <p:spPr>
          <a:xfrm>
            <a:off x="3683461" y="4289851"/>
            <a:ext cx="2551088" cy="2557591"/>
          </a:xfrm>
          <a:prstGeom prst="rect">
            <a:avLst/>
          </a:prstGeom>
        </p:spPr>
      </p:pic>
    </p:spTree>
    <p:extLst>
      <p:ext uri="{BB962C8B-B14F-4D97-AF65-F5344CB8AC3E}">
        <p14:creationId xmlns:p14="http://schemas.microsoft.com/office/powerpoint/2010/main" val="309493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elly Breathing: Mindfulness for Children">
            <a:hlinkClick r:id="" action="ppaction://media"/>
            <a:extLst>
              <a:ext uri="{FF2B5EF4-FFF2-40B4-BE49-F238E27FC236}">
                <a16:creationId xmlns:a16="http://schemas.microsoft.com/office/drawing/2014/main" xmlns="" id="{86F4C769-518C-9050-6505-571CC23F39AA}"/>
              </a:ext>
            </a:extLst>
          </p:cNvPr>
          <p:cNvPicPr>
            <a:picLocks noGrp="1" noRot="1" noChangeAspect="1"/>
          </p:cNvPicPr>
          <p:nvPr>
            <p:ph idx="1"/>
            <a:videoFile r:link="rId1"/>
          </p:nvPr>
        </p:nvPicPr>
        <p:blipFill>
          <a:blip r:embed="rId3"/>
          <a:stretch>
            <a:fillRect/>
          </a:stretch>
        </p:blipFill>
        <p:spPr>
          <a:xfrm>
            <a:off x="828872" y="246401"/>
            <a:ext cx="10605367" cy="6466560"/>
          </a:xfrm>
        </p:spPr>
      </p:pic>
    </p:spTree>
    <p:extLst>
      <p:ext uri="{BB962C8B-B14F-4D97-AF65-F5344CB8AC3E}">
        <p14:creationId xmlns:p14="http://schemas.microsoft.com/office/powerpoint/2010/main" val="71228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xmlns="" id="{B9403C7F-76AE-4587-92A2-D4E41EBE68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F192CA8-83CB-13C3-10D5-6526BC701DD0}"/>
              </a:ext>
            </a:extLst>
          </p:cNvPr>
          <p:cNvSpPr>
            <a:spLocks noGrp="1"/>
          </p:cNvSpPr>
          <p:nvPr>
            <p:ph type="title"/>
          </p:nvPr>
        </p:nvSpPr>
        <p:spPr>
          <a:xfrm>
            <a:off x="528444" y="1762"/>
            <a:ext cx="7926295" cy="1507067"/>
          </a:xfrm>
        </p:spPr>
        <p:txBody>
          <a:bodyPr>
            <a:normAutofit/>
          </a:bodyPr>
          <a:lstStyle/>
          <a:p>
            <a:r>
              <a:rPr lang="en-GB" b="1"/>
              <a:t>Establishing a new  habit</a:t>
            </a:r>
          </a:p>
        </p:txBody>
      </p:sp>
      <p:sp>
        <p:nvSpPr>
          <p:cNvPr id="3" name="Content Placeholder 2">
            <a:extLst>
              <a:ext uri="{FF2B5EF4-FFF2-40B4-BE49-F238E27FC236}">
                <a16:creationId xmlns:a16="http://schemas.microsoft.com/office/drawing/2014/main" xmlns="" id="{BDC5F8E1-8AE8-2CB1-8049-3762AA49E0E7}"/>
              </a:ext>
            </a:extLst>
          </p:cNvPr>
          <p:cNvSpPr>
            <a:spLocks noGrp="1"/>
          </p:cNvSpPr>
          <p:nvPr>
            <p:ph idx="1"/>
          </p:nvPr>
        </p:nvSpPr>
        <p:spPr>
          <a:xfrm>
            <a:off x="249340" y="1100635"/>
            <a:ext cx="5835317" cy="4219116"/>
          </a:xfrm>
        </p:spPr>
        <p:txBody>
          <a:bodyPr vert="horz" lIns="91440" tIns="45720" rIns="91440" bIns="45720" rtlCol="0" anchor="ctr">
            <a:noAutofit/>
          </a:bodyPr>
          <a:lstStyle/>
          <a:p>
            <a:pPr marL="0" indent="0">
              <a:spcBef>
                <a:spcPts val="0"/>
              </a:spcBef>
              <a:spcAft>
                <a:spcPts val="0"/>
              </a:spcAft>
              <a:buNone/>
            </a:pPr>
            <a:endParaRPr lang="en-GB" sz="3200" b="1">
              <a:latin typeface="Calibri"/>
              <a:ea typeface="Calibri"/>
              <a:cs typeface="Calibri"/>
            </a:endParaRPr>
          </a:p>
          <a:p>
            <a:pPr marL="0" indent="0">
              <a:spcBef>
                <a:spcPts val="0"/>
              </a:spcBef>
              <a:spcAft>
                <a:spcPts val="0"/>
              </a:spcAft>
              <a:buNone/>
            </a:pPr>
            <a:endParaRPr lang="en-GB" sz="3200" b="1">
              <a:latin typeface="Calibri"/>
              <a:ea typeface="Calibri"/>
              <a:cs typeface="Calibri"/>
            </a:endParaRPr>
          </a:p>
          <a:p>
            <a:pPr marL="0" indent="0">
              <a:spcBef>
                <a:spcPts val="0"/>
              </a:spcBef>
              <a:spcAft>
                <a:spcPts val="0"/>
              </a:spcAft>
              <a:buNone/>
            </a:pPr>
            <a:endParaRPr lang="en-GB" sz="3200" b="1">
              <a:latin typeface="Calibri"/>
              <a:ea typeface="Calibri"/>
              <a:cs typeface="Calibri"/>
            </a:endParaRPr>
          </a:p>
          <a:p>
            <a:pPr marL="457200" indent="-457200">
              <a:spcBef>
                <a:spcPts val="0"/>
              </a:spcBef>
              <a:spcAft>
                <a:spcPts val="0"/>
              </a:spcAft>
              <a:buClr>
                <a:srgbClr val="FFFFFF"/>
              </a:buClr>
              <a:buFont typeface="Arial" panose="05040102010807070707" pitchFamily="18" charset="2"/>
              <a:buChar char="•"/>
            </a:pPr>
            <a:r>
              <a:rPr lang="en-GB" sz="3200" b="1">
                <a:solidFill>
                  <a:schemeClr val="tx1"/>
                </a:solidFill>
                <a:latin typeface="Calibri"/>
                <a:ea typeface="Calibri"/>
                <a:cs typeface="Calibri"/>
              </a:rPr>
              <a:t>Make it a regular practice e.g.  first thing in the morning</a:t>
            </a:r>
            <a:endParaRPr lang="en-US" sz="3200">
              <a:solidFill>
                <a:schemeClr val="tx1"/>
              </a:solidFill>
              <a:latin typeface="Calibri"/>
              <a:ea typeface="Calibri"/>
              <a:cs typeface="Calibri"/>
            </a:endParaRPr>
          </a:p>
          <a:p>
            <a:pPr marL="457200" indent="-457200">
              <a:spcBef>
                <a:spcPts val="0"/>
              </a:spcBef>
              <a:spcAft>
                <a:spcPts val="0"/>
              </a:spcAft>
              <a:buClr>
                <a:srgbClr val="FFFFFF"/>
              </a:buClr>
              <a:buFont typeface="Arial" panose="05040102010807070707" pitchFamily="18" charset="2"/>
              <a:buChar char="•"/>
            </a:pPr>
            <a:endParaRPr lang="en-GB" sz="3200" b="1">
              <a:solidFill>
                <a:schemeClr val="tx1"/>
              </a:solidFill>
              <a:latin typeface="Calibri"/>
              <a:ea typeface="Calibri"/>
              <a:cs typeface="Calibri"/>
            </a:endParaRPr>
          </a:p>
          <a:p>
            <a:pPr marL="457200" indent="-457200">
              <a:spcBef>
                <a:spcPts val="0"/>
              </a:spcBef>
              <a:spcAft>
                <a:spcPts val="0"/>
              </a:spcAft>
              <a:buFont typeface="Arial" panose="05040102010807070707" pitchFamily="18" charset="2"/>
              <a:buChar char="•"/>
            </a:pPr>
            <a:r>
              <a:rPr lang="en-GB" sz="3200" b="1">
                <a:solidFill>
                  <a:schemeClr val="tx1"/>
                </a:solidFill>
                <a:latin typeface="Calibri"/>
                <a:ea typeface="Calibri"/>
                <a:cs typeface="Calibri"/>
              </a:rPr>
              <a:t>Dot prompt</a:t>
            </a:r>
            <a:endParaRPr lang="en-US" sz="3200">
              <a:solidFill>
                <a:schemeClr val="tx1"/>
              </a:solidFill>
              <a:latin typeface="Calibri"/>
              <a:ea typeface="Calibri"/>
              <a:cs typeface="Calibri"/>
            </a:endParaRPr>
          </a:p>
          <a:p>
            <a:pPr marL="0" indent="0">
              <a:spcBef>
                <a:spcPts val="0"/>
              </a:spcBef>
              <a:spcAft>
                <a:spcPts val="0"/>
              </a:spcAft>
              <a:buClr>
                <a:srgbClr val="FFFFFF"/>
              </a:buClr>
              <a:buNone/>
            </a:pPr>
            <a:endParaRPr lang="en-GB" sz="3200" b="1">
              <a:solidFill>
                <a:schemeClr val="tx1"/>
              </a:solidFill>
              <a:latin typeface="Calibri"/>
              <a:ea typeface="Calibri"/>
              <a:cs typeface="Calibri"/>
            </a:endParaRPr>
          </a:p>
          <a:p>
            <a:pPr marL="457200" indent="-457200">
              <a:spcBef>
                <a:spcPts val="0"/>
              </a:spcBef>
              <a:spcAft>
                <a:spcPts val="0"/>
              </a:spcAft>
              <a:buFont typeface="Arial" panose="05040102010807070707" pitchFamily="18" charset="2"/>
              <a:buChar char="•"/>
            </a:pPr>
            <a:r>
              <a:rPr lang="en-GB" sz="3200" b="1">
                <a:solidFill>
                  <a:schemeClr val="tx1"/>
                </a:solidFill>
                <a:latin typeface="Calibri"/>
                <a:ea typeface="Calibri"/>
                <a:cs typeface="Calibri"/>
              </a:rPr>
              <a:t>Door frame analogy</a:t>
            </a:r>
          </a:p>
          <a:p>
            <a:pPr marL="0" indent="0">
              <a:spcBef>
                <a:spcPts val="0"/>
              </a:spcBef>
              <a:spcAft>
                <a:spcPts val="0"/>
              </a:spcAft>
              <a:buClr>
                <a:srgbClr val="FFFFFF"/>
              </a:buClr>
              <a:buNone/>
            </a:pPr>
            <a:endParaRPr lang="en-GB" sz="3200" b="1">
              <a:solidFill>
                <a:schemeClr val="tx1"/>
              </a:solidFill>
              <a:latin typeface="Calibri"/>
              <a:ea typeface="Calibri"/>
              <a:cs typeface="Calibri"/>
            </a:endParaRPr>
          </a:p>
          <a:p>
            <a:pPr marL="0" indent="0">
              <a:spcBef>
                <a:spcPts val="0"/>
              </a:spcBef>
              <a:spcAft>
                <a:spcPts val="0"/>
              </a:spcAft>
              <a:buNone/>
            </a:pPr>
            <a:r>
              <a:rPr lang="en-GB" sz="3200" b="1">
                <a:solidFill>
                  <a:schemeClr val="tx1"/>
                </a:solidFill>
                <a:latin typeface="Calibri"/>
                <a:ea typeface="Calibri"/>
                <a:cs typeface="Calibri"/>
              </a:rPr>
              <a:t>How can you make a change?</a:t>
            </a:r>
          </a:p>
          <a:p>
            <a:pPr>
              <a:buClr>
                <a:srgbClr val="FFFFFF"/>
              </a:buClr>
            </a:pPr>
            <a:endParaRPr lang="en-GB"/>
          </a:p>
        </p:txBody>
      </p:sp>
      <p:grpSp>
        <p:nvGrpSpPr>
          <p:cNvPr id="37" name="Group 36">
            <a:extLst>
              <a:ext uri="{FF2B5EF4-FFF2-40B4-BE49-F238E27FC236}">
                <a16:creationId xmlns:a16="http://schemas.microsoft.com/office/drawing/2014/main" xmlns="" id="{D6C71778-3DDA-4748-AEBB-2A4B7501632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38" name="Straight Connector 37">
              <a:extLst>
                <a:ext uri="{FF2B5EF4-FFF2-40B4-BE49-F238E27FC236}">
                  <a16:creationId xmlns:a16="http://schemas.microsoft.com/office/drawing/2014/main" xmlns="" id="{BA1F5C7D-5183-424E-BD72-BBFC59C5A263}"/>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B848F76E-D8DE-4826-901B-4E4090240E5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xmlns="" id="{FAE84420-E672-4A16-8384-42BDDC4A962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044D91EB-FA8D-4FD3-88F8-053F9962BD4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756B711F-46BD-4789-926C-CF2F01F71D6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BD28ABD9-901E-A134-B952-67F02E6BF7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4" name="Picture 3" descr="Flat lay of colourful circular tablets">
            <a:extLst>
              <a:ext uri="{FF2B5EF4-FFF2-40B4-BE49-F238E27FC236}">
                <a16:creationId xmlns:a16="http://schemas.microsoft.com/office/drawing/2014/main" xmlns="" id="{CF6C66AE-7CBA-0933-D6FB-E970AC09377F}"/>
              </a:ext>
            </a:extLst>
          </p:cNvPr>
          <p:cNvPicPr>
            <a:picLocks noChangeAspect="1"/>
          </p:cNvPicPr>
          <p:nvPr/>
        </p:nvPicPr>
        <p:blipFill rotWithShape="1">
          <a:blip r:embed="rId3"/>
          <a:srcRect l="34374" r="32562" b="1"/>
          <a:stretch/>
        </p:blipFill>
        <p:spPr>
          <a:xfrm rot="5400000">
            <a:off x="7290152" y="618237"/>
            <a:ext cx="3502025" cy="6397915"/>
          </a:xfrm>
          <a:prstGeom prst="rect">
            <a:avLst/>
          </a:prstGeom>
          <a:effectLst>
            <a:innerShdw blurRad="57150" dist="38100" dir="14460000">
              <a:prstClr val="black">
                <a:alpha val="70000"/>
              </a:prstClr>
            </a:innerShdw>
          </a:effectLst>
        </p:spPr>
      </p:pic>
    </p:spTree>
    <p:extLst>
      <p:ext uri="{BB962C8B-B14F-4D97-AF65-F5344CB8AC3E}">
        <p14:creationId xmlns:p14="http://schemas.microsoft.com/office/powerpoint/2010/main" val="4034492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xmlns="" id="{081AB9DF-86B9-4220-AD67-4CE4CBA5AFA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3F6013B6-E0B7-41A3-9DA7-11D867B5930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2CEC6818-3AD0-4019-823A-B0CC67830DA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xmlns="" id="{4186FC50-A93F-47BA-BA20-217F3CA25E5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xmlns="" id="{C518C33E-6AA5-412F-BF22-EB4DF3D6D51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26" name="Rectangle 25">
            <a:extLst>
              <a:ext uri="{FF2B5EF4-FFF2-40B4-BE49-F238E27FC236}">
                <a16:creationId xmlns:a16="http://schemas.microsoft.com/office/drawing/2014/main" xmlns="" id="{8D5EBD1F-30ED-48F5-AC6F-DAEED833B2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E995D5A-FFFE-86C5-5168-3B23D3547431}"/>
              </a:ext>
            </a:extLst>
          </p:cNvPr>
          <p:cNvSpPr>
            <a:spLocks noGrp="1"/>
          </p:cNvSpPr>
          <p:nvPr>
            <p:ph type="title"/>
          </p:nvPr>
        </p:nvSpPr>
        <p:spPr>
          <a:xfrm>
            <a:off x="772588" y="4213103"/>
            <a:ext cx="10368031" cy="1440353"/>
          </a:xfrm>
        </p:spPr>
        <p:txBody>
          <a:bodyPr vert="horz" lIns="91440" tIns="45720" rIns="91440" bIns="45720" rtlCol="0" anchor="b">
            <a:normAutofit fontScale="90000"/>
          </a:bodyPr>
          <a:lstStyle/>
          <a:p>
            <a:r>
              <a:rPr lang="en-US" sz="4800" b="1"/>
              <a:t>Recovery from stressful moments</a:t>
            </a:r>
          </a:p>
        </p:txBody>
      </p:sp>
      <p:sp>
        <p:nvSpPr>
          <p:cNvPr id="28" name="Snip Diagonal Corner Rectangle 12">
            <a:extLst>
              <a:ext uri="{FF2B5EF4-FFF2-40B4-BE49-F238E27FC236}">
                <a16:creationId xmlns:a16="http://schemas.microsoft.com/office/drawing/2014/main" xmlns="" id="{FA7A5403-B09D-406F-BAEE-94AA9A709BE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72251"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Snip Diagonal Corner Rectangle 45">
            <a:extLst>
              <a:ext uri="{FF2B5EF4-FFF2-40B4-BE49-F238E27FC236}">
                <a16:creationId xmlns:a16="http://schemas.microsoft.com/office/drawing/2014/main" xmlns="" id="{E67CC0B0-1DB0-43C2-A841-23687C7699C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358962"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Snip Diagonal Corner Rectangle 47">
            <a:extLst>
              <a:ext uri="{FF2B5EF4-FFF2-40B4-BE49-F238E27FC236}">
                <a16:creationId xmlns:a16="http://schemas.microsoft.com/office/drawing/2014/main" xmlns="" id="{01DA31F8-66A8-4CDA-BB12-0C115BBC22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045673"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xmlns="" id="{7CD88EE2-F72D-424E-966C-28A83EFB006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35" name="Straight Connector 34">
              <a:extLst>
                <a:ext uri="{FF2B5EF4-FFF2-40B4-BE49-F238E27FC236}">
                  <a16:creationId xmlns:a16="http://schemas.microsoft.com/office/drawing/2014/main" xmlns="" id="{6D0B7594-EC52-4C8E-A2F7-8C67BF726EB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xmlns="" id="{3D4E70EE-6120-4100-B633-AF51A07099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xmlns="" id="{50960105-D8A6-4BD4-B557-B49D0AAEBE2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xmlns="" id="{290654AC-10A7-4132-B7A7-5551732C9A9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9756AD80-8F02-4CA7-A445-C501375E6E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41" name="Snip Diagonal Corner Rectangle 49">
            <a:extLst>
              <a:ext uri="{FF2B5EF4-FFF2-40B4-BE49-F238E27FC236}">
                <a16:creationId xmlns:a16="http://schemas.microsoft.com/office/drawing/2014/main" xmlns="" id="{26816589-40CA-483B-B743-7A43E2ECF2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732385" y="690852"/>
            <a:ext cx="2512406" cy="3262023"/>
          </a:xfrm>
          <a:prstGeom prst="snip2DiagRect">
            <a:avLst>
              <a:gd name="adj1" fmla="val 12305"/>
              <a:gd name="adj2" fmla="val 0"/>
            </a:avLst>
          </a:prstGeom>
          <a:solidFill>
            <a:schemeClr val="tx1"/>
          </a:solidFill>
          <a:ln>
            <a:solidFill>
              <a:srgbClr val="FFFFFF">
                <a:alpha val="40000"/>
              </a:srgbClr>
            </a:soli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font, graphics, logo&#10;&#10;Description automatically generated">
            <a:extLst>
              <a:ext uri="{FF2B5EF4-FFF2-40B4-BE49-F238E27FC236}">
                <a16:creationId xmlns:a16="http://schemas.microsoft.com/office/drawing/2014/main" xmlns="" id="{5853B5DE-E259-244F-1C47-250F7FB5A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pic>
        <p:nvPicPr>
          <p:cNvPr id="3" name="Graphic 2" descr="Raised hand with solid fill">
            <a:extLst>
              <a:ext uri="{FF2B5EF4-FFF2-40B4-BE49-F238E27FC236}">
                <a16:creationId xmlns:a16="http://schemas.microsoft.com/office/drawing/2014/main" xmlns="" id="{1C5103C1-D3F6-8B9F-1CDB-A892A0753A4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040064" y="966537"/>
            <a:ext cx="1943767" cy="1876927"/>
          </a:xfrm>
          <a:prstGeom prst="rect">
            <a:avLst/>
          </a:prstGeom>
        </p:spPr>
      </p:pic>
      <p:pic>
        <p:nvPicPr>
          <p:cNvPr id="5" name="Graphic 4" descr="Lungs with solid fill">
            <a:extLst>
              <a:ext uri="{FF2B5EF4-FFF2-40B4-BE49-F238E27FC236}">
                <a16:creationId xmlns:a16="http://schemas.microsoft.com/office/drawing/2014/main" xmlns="" id="{776E0A47-EFF5-AF38-E0E0-0A11F56A0DD9}"/>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3927642" y="1274011"/>
            <a:ext cx="1676400" cy="1676400"/>
          </a:xfrm>
          <a:prstGeom prst="rect">
            <a:avLst/>
          </a:prstGeom>
        </p:spPr>
      </p:pic>
      <p:pic>
        <p:nvPicPr>
          <p:cNvPr id="6" name="Graphic 5" descr="Palette with solid fill">
            <a:extLst>
              <a:ext uri="{FF2B5EF4-FFF2-40B4-BE49-F238E27FC236}">
                <a16:creationId xmlns:a16="http://schemas.microsoft.com/office/drawing/2014/main" xmlns="" id="{0B53FCF6-72D6-E8C5-EB92-F922F5D103C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347327" y="1287380"/>
            <a:ext cx="2050714" cy="2064083"/>
          </a:xfrm>
          <a:prstGeom prst="rect">
            <a:avLst/>
          </a:prstGeom>
        </p:spPr>
      </p:pic>
      <p:pic>
        <p:nvPicPr>
          <p:cNvPr id="8" name="Graphic 7" descr="Meditation with solid fill">
            <a:extLst>
              <a:ext uri="{FF2B5EF4-FFF2-40B4-BE49-F238E27FC236}">
                <a16:creationId xmlns:a16="http://schemas.microsoft.com/office/drawing/2014/main" xmlns="" id="{6255A6F9-6EC9-F347-9EDB-F6C70BE5E250}"/>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8558270" y="864807"/>
            <a:ext cx="2700216" cy="2780427"/>
          </a:xfrm>
          <a:prstGeom prst="rect">
            <a:avLst/>
          </a:prstGeom>
        </p:spPr>
      </p:pic>
      <p:sp>
        <p:nvSpPr>
          <p:cNvPr id="4" name="TextBox 3">
            <a:extLst>
              <a:ext uri="{FF2B5EF4-FFF2-40B4-BE49-F238E27FC236}">
                <a16:creationId xmlns:a16="http://schemas.microsoft.com/office/drawing/2014/main" xmlns="" id="{C5ACB3A4-B73D-AE58-88C5-206A47685617}"/>
              </a:ext>
            </a:extLst>
          </p:cNvPr>
          <p:cNvSpPr txBox="1"/>
          <p:nvPr/>
        </p:nvSpPr>
        <p:spPr>
          <a:xfrm>
            <a:off x="788736" y="3435684"/>
            <a:ext cx="2453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Calibri Light"/>
                <a:cs typeface="Calibri Light"/>
              </a:rPr>
              <a:t>CALMING HAND</a:t>
            </a:r>
            <a:endParaRPr lang="en-GB" b="1">
              <a:solidFill>
                <a:schemeClr val="bg1"/>
              </a:solidFill>
              <a:latin typeface="Calibri Light"/>
              <a:cs typeface="Calibri Light"/>
            </a:endParaRPr>
          </a:p>
        </p:txBody>
      </p:sp>
      <p:sp>
        <p:nvSpPr>
          <p:cNvPr id="9" name="TextBox 8">
            <a:extLst>
              <a:ext uri="{FF2B5EF4-FFF2-40B4-BE49-F238E27FC236}">
                <a16:creationId xmlns:a16="http://schemas.microsoft.com/office/drawing/2014/main" xmlns="" id="{113342FB-FF72-38C4-4F14-B07E5D5CA88E}"/>
              </a:ext>
            </a:extLst>
          </p:cNvPr>
          <p:cNvSpPr txBox="1"/>
          <p:nvPr/>
        </p:nvSpPr>
        <p:spPr>
          <a:xfrm>
            <a:off x="3542631" y="3489157"/>
            <a:ext cx="2453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Calibri Light"/>
                <a:cs typeface="Calibri Light"/>
              </a:rPr>
              <a:t>REATHING</a:t>
            </a:r>
          </a:p>
        </p:txBody>
      </p:sp>
      <p:sp>
        <p:nvSpPr>
          <p:cNvPr id="10" name="TextBox 9">
            <a:extLst>
              <a:ext uri="{FF2B5EF4-FFF2-40B4-BE49-F238E27FC236}">
                <a16:creationId xmlns:a16="http://schemas.microsoft.com/office/drawing/2014/main" xmlns="" id="{070C2125-F1C7-B0EF-2DF1-66226FA2B9A1}"/>
              </a:ext>
            </a:extLst>
          </p:cNvPr>
          <p:cNvSpPr txBox="1"/>
          <p:nvPr/>
        </p:nvSpPr>
        <p:spPr>
          <a:xfrm>
            <a:off x="6684209" y="3221789"/>
            <a:ext cx="1771316" cy="8443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Calibri Light"/>
                <a:cs typeface="Calibri Light"/>
              </a:rPr>
              <a:t>DISTRACT / CREATE</a:t>
            </a:r>
            <a:endParaRPr lang="en-GB" b="1">
              <a:solidFill>
                <a:schemeClr val="bg1"/>
              </a:solidFill>
              <a:latin typeface="Calibri Light"/>
              <a:cs typeface="Calibri Light"/>
            </a:endParaRPr>
          </a:p>
        </p:txBody>
      </p:sp>
      <p:sp>
        <p:nvSpPr>
          <p:cNvPr id="12" name="TextBox 11">
            <a:extLst>
              <a:ext uri="{FF2B5EF4-FFF2-40B4-BE49-F238E27FC236}">
                <a16:creationId xmlns:a16="http://schemas.microsoft.com/office/drawing/2014/main" xmlns="" id="{32F8FE77-8109-2A78-DC8A-21B02DE07929}"/>
              </a:ext>
            </a:extLst>
          </p:cNvPr>
          <p:cNvSpPr txBox="1"/>
          <p:nvPr/>
        </p:nvSpPr>
        <p:spPr>
          <a:xfrm>
            <a:off x="8823157" y="3489157"/>
            <a:ext cx="245310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a:solidFill>
                  <a:schemeClr val="bg1"/>
                </a:solidFill>
                <a:latin typeface="Calibri Light"/>
                <a:cs typeface="Calibri Light"/>
              </a:rPr>
              <a:t>RELAXATION</a:t>
            </a:r>
          </a:p>
        </p:txBody>
      </p:sp>
    </p:spTree>
    <p:extLst>
      <p:ext uri="{BB962C8B-B14F-4D97-AF65-F5344CB8AC3E}">
        <p14:creationId xmlns:p14="http://schemas.microsoft.com/office/powerpoint/2010/main" val="3381373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xmlns="" id="{0512F9CB-A1A0-4043-A103-F6A4B94B69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xmlns="" id="{ADBE6588-EE16-4389-857C-86A156D49E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xmlns="" id="{17FD48D2-B0A7-413D-B947-AA55AC1296D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xmlns="" id="{2BE668D0-D906-4EEE-B32F-8C028624B8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xmlns="" id="{D1DE67A3-B8F6-4CFD-A8E0-D15200F231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xmlns="" id="{991E317B-75E3-4171-A07A-B263C1D6DC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7879074" y="1792399"/>
            <a:ext cx="4304411" cy="3028983"/>
          </a:xfrm>
          <a:prstGeom prst="rect">
            <a:avLst/>
          </a:prstGeom>
        </p:spPr>
        <p:txBody>
          <a:bodyPr vert="horz" lIns="91440" tIns="45720" rIns="91440" bIns="45720" rtlCol="0" anchor="b">
            <a:normAutofit/>
          </a:bodyPr>
          <a:lstStyle/>
          <a:p>
            <a:pPr>
              <a:spcBef>
                <a:spcPct val="0"/>
              </a:spcBef>
              <a:spcAft>
                <a:spcPts val="600"/>
              </a:spcAft>
            </a:pPr>
            <a:r>
              <a:rPr lang="en-US" sz="4800" b="1" cap="all">
                <a:ln w="3175" cmpd="sng">
                  <a:noFill/>
                </a:ln>
                <a:solidFill>
                  <a:srgbClr val="FFFFFF"/>
                </a:solidFill>
                <a:latin typeface="+mj-lt"/>
                <a:ea typeface="+mj-ea"/>
                <a:cs typeface="+mj-cs"/>
              </a:rPr>
              <a:t>Recovery BREATHING</a:t>
            </a:r>
          </a:p>
          <a:p>
            <a:pPr>
              <a:spcBef>
                <a:spcPct val="0"/>
              </a:spcBef>
              <a:spcAft>
                <a:spcPts val="600"/>
              </a:spcAft>
            </a:pPr>
            <a:endParaRPr lang="en-US" sz="4800" cap="all">
              <a:ln w="3175" cmpd="sng">
                <a:noFill/>
              </a:ln>
              <a:solidFill>
                <a:srgbClr val="FFFFFF"/>
              </a:solidFill>
              <a:latin typeface="+mj-lt"/>
              <a:ea typeface="+mj-ea"/>
              <a:cs typeface="+mj-cs"/>
            </a:endParaRPr>
          </a:p>
        </p:txBody>
      </p:sp>
      <p:sp useBgFill="1">
        <p:nvSpPr>
          <p:cNvPr id="37" name="Snip Diagonal Corner Rectangle 6">
            <a:extLst>
              <a:ext uri="{FF2B5EF4-FFF2-40B4-BE49-F238E27FC236}">
                <a16:creationId xmlns:a16="http://schemas.microsoft.com/office/drawing/2014/main" xmlns="" id="{4A9B19C2-B29A-4924-9E7E-6FBF17F58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4000" y="620722"/>
            <a:ext cx="6418778" cy="5286838"/>
          </a:xfrm>
          <a:prstGeom prst="snip2DiagRect">
            <a:avLst>
              <a:gd name="adj1" fmla="val 10973"/>
              <a:gd name="adj2" fmla="val 0"/>
            </a:avLst>
          </a:prstGeom>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xmlns="" id="{34C85634-D5F5-4047-8F35-F4B1F50AB1A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40" name="Straight Connector 39">
              <a:extLst>
                <a:ext uri="{FF2B5EF4-FFF2-40B4-BE49-F238E27FC236}">
                  <a16:creationId xmlns:a16="http://schemas.microsoft.com/office/drawing/2014/main" xmlns="" id="{1224BF71-948F-411D-AA79-8B231571519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434B4526-E715-4199-A597-CD757CB4A02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35E295A6-48D5-4F9E-A32C-5D87EAA5E7E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E10BF5B3-9260-4D36-BB24-07BC414B9D4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xmlns="" id="{AAE0C886-FA2E-4E7C-BC00-8397AAEC865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pic>
        <p:nvPicPr>
          <p:cNvPr id="6" name="Picture 5" descr="A picture containing text, font, graphics, logo&#10;&#10;Description automatically generated">
            <a:extLst>
              <a:ext uri="{FF2B5EF4-FFF2-40B4-BE49-F238E27FC236}">
                <a16:creationId xmlns:a16="http://schemas.microsoft.com/office/drawing/2014/main" xmlns="" id="{C1EB0A7B-071E-2A5C-3BC6-0264850002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AutoShape 2" descr="https://ukc-powerpoint.officeapps.live.com/pods/GetClipboardImage.ashx?Id=3e1d9a90-c487-43be-a9f8-204c1ecf93a2&amp;DC=GUK5&amp;pkey=c36c2b22-4530-4ba9-89d1-dee74c23e12b&amp;wdwaccluster=GUK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ukc-powerpoint.officeapps.live.com/pods/GetClipboardImage.ashx?Id=fdc612fd-3ff0-4346-9fef-ebbf9c08bc7d&amp;DC=GUK5&amp;pkey=cd5c74a3-2c69-4cf3-a900-a2639c3bad6f&amp;wdwaccluster=GUK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2" name="TextBox 1">
            <a:extLst>
              <a:ext uri="{FF2B5EF4-FFF2-40B4-BE49-F238E27FC236}">
                <a16:creationId xmlns:a16="http://schemas.microsoft.com/office/drawing/2014/main" xmlns="" id="{77890F3F-9EF0-F1AB-60E6-3A0A60ECB1E9}"/>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10" name="Rectangle 9">
            <a:extLst>
              <a:ext uri="{FF2B5EF4-FFF2-40B4-BE49-F238E27FC236}">
                <a16:creationId xmlns:a16="http://schemas.microsoft.com/office/drawing/2014/main" xmlns="" id="{63AF6211-818D-A161-4992-3BB611C98332}"/>
              </a:ext>
            </a:extLst>
          </p:cNvPr>
          <p:cNvSpPr/>
          <p:nvPr/>
        </p:nvSpPr>
        <p:spPr>
          <a:xfrm>
            <a:off x="505690" y="574963"/>
            <a:ext cx="6539344" cy="5458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GB"/>
          </a:p>
        </p:txBody>
      </p:sp>
      <p:pic>
        <p:nvPicPr>
          <p:cNvPr id="12" name="Picture 11" descr="A close-up of a hand&#10;&#10;Description automatically generated">
            <a:extLst>
              <a:ext uri="{FF2B5EF4-FFF2-40B4-BE49-F238E27FC236}">
                <a16:creationId xmlns:a16="http://schemas.microsoft.com/office/drawing/2014/main" xmlns="" id="{64330D9B-1C00-7FBC-453E-9CECD8773B0E}"/>
              </a:ext>
            </a:extLst>
          </p:cNvPr>
          <p:cNvPicPr>
            <a:picLocks noChangeAspect="1"/>
          </p:cNvPicPr>
          <p:nvPr/>
        </p:nvPicPr>
        <p:blipFill>
          <a:blip r:embed="rId4"/>
          <a:stretch>
            <a:fillRect/>
          </a:stretch>
        </p:blipFill>
        <p:spPr>
          <a:xfrm>
            <a:off x="1524000" y="808326"/>
            <a:ext cx="4378036" cy="5144366"/>
          </a:xfrm>
          <a:prstGeom prst="rect">
            <a:avLst/>
          </a:prstGeom>
        </p:spPr>
      </p:pic>
    </p:spTree>
    <p:extLst>
      <p:ext uri="{BB962C8B-B14F-4D97-AF65-F5344CB8AC3E}">
        <p14:creationId xmlns:p14="http://schemas.microsoft.com/office/powerpoint/2010/main" val="326895226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Hand on Heart Anxiety Reduction Technique">
            <a:hlinkClick r:id="" action="ppaction://media"/>
            <a:extLst>
              <a:ext uri="{FF2B5EF4-FFF2-40B4-BE49-F238E27FC236}">
                <a16:creationId xmlns:a16="http://schemas.microsoft.com/office/drawing/2014/main" xmlns="" id="{41D2DD64-2365-862C-27DD-381F08C95BC7}"/>
              </a:ext>
            </a:extLst>
          </p:cNvPr>
          <p:cNvPicPr>
            <a:picLocks noGrp="1" noRot="1" noChangeAspect="1"/>
          </p:cNvPicPr>
          <p:nvPr>
            <p:ph idx="1"/>
            <a:videoFile r:link="rId1"/>
          </p:nvPr>
        </p:nvPicPr>
        <p:blipFill>
          <a:blip r:embed="rId3"/>
          <a:stretch>
            <a:fillRect/>
          </a:stretch>
        </p:blipFill>
        <p:spPr>
          <a:xfrm>
            <a:off x="5341" y="-343549"/>
            <a:ext cx="12275125" cy="7197435"/>
          </a:xfrm>
        </p:spPr>
      </p:pic>
      <p:sp>
        <p:nvSpPr>
          <p:cNvPr id="2" name="Title 1">
            <a:extLst>
              <a:ext uri="{FF2B5EF4-FFF2-40B4-BE49-F238E27FC236}">
                <a16:creationId xmlns:a16="http://schemas.microsoft.com/office/drawing/2014/main" xmlns="" id="{D8267641-138D-6444-FE43-A53D4984AAE1}"/>
              </a:ext>
            </a:extLst>
          </p:cNvPr>
          <p:cNvSpPr>
            <a:spLocks noGrp="1"/>
          </p:cNvSpPr>
          <p:nvPr>
            <p:ph type="title"/>
          </p:nvPr>
        </p:nvSpPr>
        <p:spPr>
          <a:xfrm>
            <a:off x="3524394" y="5775806"/>
            <a:ext cx="8534400" cy="1507067"/>
          </a:xfrm>
        </p:spPr>
        <p:txBody>
          <a:bodyPr>
            <a:normAutofit/>
          </a:bodyPr>
          <a:lstStyle/>
          <a:p>
            <a:pPr algn="r"/>
            <a:r>
              <a:rPr lang="en-GB" sz="2000"/>
              <a:t>https://youtu.be/2-WMJpoi8Qo</a:t>
            </a:r>
            <a:endParaRPr lang="en-US"/>
          </a:p>
        </p:txBody>
      </p:sp>
    </p:spTree>
    <p:extLst>
      <p:ext uri="{BB962C8B-B14F-4D97-AF65-F5344CB8AC3E}">
        <p14:creationId xmlns:p14="http://schemas.microsoft.com/office/powerpoint/2010/main" val="421634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321515B3-D7DF-4C4F-A467-0453818807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grpSp>
        <p:nvGrpSpPr>
          <p:cNvPr id="15" name="Group 14">
            <a:extLst>
              <a:ext uri="{FF2B5EF4-FFF2-40B4-BE49-F238E27FC236}">
                <a16:creationId xmlns:a16="http://schemas.microsoft.com/office/drawing/2014/main" xmlns="" id="{1D0D9B5C-0C7A-4DB1-BD34-5F267130C71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B9667085-F7BD-4A03-92CF-22ED6F2B460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54411341-4997-4B9D-BB9B-4BF14574AC0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F868991E-A4D1-4796-86E1-C2DC1C97E99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CC468045-48FC-43D1-9CAC-BB8A5598B60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8E9FBD81-3F27-4C7D-8DEA-3E15112C50F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3" name="TextBox 2"/>
          <p:cNvSpPr txBox="1"/>
          <p:nvPr/>
        </p:nvSpPr>
        <p:spPr>
          <a:xfrm>
            <a:off x="712922" y="156822"/>
            <a:ext cx="9576196" cy="1046440"/>
          </a:xfrm>
          <a:prstGeom prst="rect">
            <a:avLst/>
          </a:prstGeom>
          <a:noFill/>
        </p:spPr>
        <p:txBody>
          <a:bodyPr wrap="square" lIns="91440" tIns="45720" rIns="91440" bIns="45720" rtlCol="0" anchor="t">
            <a:spAutoFit/>
          </a:bodyPr>
          <a:lstStyle/>
          <a:p>
            <a:endParaRPr lang="en-GB" sz="4400">
              <a:solidFill>
                <a:schemeClr val="bg2"/>
              </a:solidFill>
              <a:latin typeface="Calibri"/>
              <a:cs typeface="Calibri"/>
            </a:endParaRPr>
          </a:p>
          <a:p>
            <a:endParaRPr lang="en-GB"/>
          </a:p>
        </p:txBody>
      </p:sp>
      <p:sp>
        <p:nvSpPr>
          <p:cNvPr id="4" name="AutoShape 2" descr="https://ukc-powerpoint.officeapps.live.com/pods/GetClipboardImage.ashx?Id=3e1d9a90-c487-43be-a9f8-204c1ecf93a2&amp;DC=GUK5&amp;pkey=c36c2b22-4530-4ba9-89d1-dee74c23e12b&amp;wdwaccluster=GUK5"/>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AutoShape 4" descr="https://ukc-powerpoint.officeapps.live.com/pods/GetClipboardImage.ashx?Id=fdc612fd-3ff0-4346-9fef-ebbf9c08bc7d&amp;DC=GUK5&amp;pkey=cd5c74a3-2c69-4cf3-a900-a2639c3bad6f&amp;wdwaccluster=GUK5"/>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Online Media 6" title="Grounding Techniques #shorts #adhd">
            <a:hlinkClick r:id="" action="ppaction://media"/>
            <a:extLst>
              <a:ext uri="{FF2B5EF4-FFF2-40B4-BE49-F238E27FC236}">
                <a16:creationId xmlns:a16="http://schemas.microsoft.com/office/drawing/2014/main" xmlns="" id="{633A418D-4E4B-57D2-E578-E4D933E70B12}"/>
              </a:ext>
            </a:extLst>
          </p:cNvPr>
          <p:cNvPicPr>
            <a:picLocks noRot="1" noChangeAspect="1"/>
          </p:cNvPicPr>
          <p:nvPr>
            <a:videoFile r:link="rId1"/>
          </p:nvPr>
        </p:nvPicPr>
        <p:blipFill>
          <a:blip r:embed="rId4"/>
          <a:stretch>
            <a:fillRect/>
          </a:stretch>
        </p:blipFill>
        <p:spPr>
          <a:xfrm>
            <a:off x="206376" y="211138"/>
            <a:ext cx="11672091" cy="6483349"/>
          </a:xfrm>
          <a:prstGeom prst="rect">
            <a:avLst/>
          </a:prstGeom>
        </p:spPr>
      </p:pic>
    </p:spTree>
    <p:extLst>
      <p:ext uri="{BB962C8B-B14F-4D97-AF65-F5344CB8AC3E}">
        <p14:creationId xmlns:p14="http://schemas.microsoft.com/office/powerpoint/2010/main" val="159144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1681740" y="-519545"/>
            <a:ext cx="10058400" cy="2743200"/>
          </a:xfrm>
        </p:spPr>
        <p:txBody>
          <a:bodyPr>
            <a:noAutofit/>
          </a:bodyPr>
          <a:lstStyle/>
          <a:p>
            <a:pPr algn="ctr"/>
            <a:r>
              <a:rPr lang="en-GB" sz="4400" b="1"/>
              <a:t>Hello, </a:t>
            </a:r>
            <a:br>
              <a:rPr lang="en-GB" sz="4400" b="1"/>
            </a:br>
            <a:r>
              <a:rPr lang="en-GB" sz="4400" b="1"/>
              <a:t>My Name is Ben!</a:t>
            </a:r>
            <a:endParaRPr lang="en-US" sz="4400"/>
          </a:p>
        </p:txBody>
      </p:sp>
      <p:sp>
        <p:nvSpPr>
          <p:cNvPr id="4" name="Text Placeholder 3">
            <a:extLst>
              <a:ext uri="{FF2B5EF4-FFF2-40B4-BE49-F238E27FC236}">
                <a16:creationId xmlns:a16="http://schemas.microsoft.com/office/drawing/2014/main" xmlns="" id="{5F96D7C3-3164-3CCE-E2ED-7FD4895CCD02}"/>
              </a:ext>
            </a:extLst>
          </p:cNvPr>
          <p:cNvSpPr>
            <a:spLocks noGrp="1"/>
          </p:cNvSpPr>
          <p:nvPr>
            <p:ph type="body" sz="quarter" idx="13"/>
          </p:nvPr>
        </p:nvSpPr>
        <p:spPr/>
        <p:txBody>
          <a:bodyPr/>
          <a:lstStyle/>
          <a:p>
            <a:endParaRPr lang="en-GB"/>
          </a:p>
        </p:txBody>
      </p:sp>
      <p:sp>
        <p:nvSpPr>
          <p:cNvPr id="3" name="Text Placeholder 2">
            <a:extLst>
              <a:ext uri="{FF2B5EF4-FFF2-40B4-BE49-F238E27FC236}">
                <a16:creationId xmlns:a16="http://schemas.microsoft.com/office/drawing/2014/main" xmlns="" id="{17C921F9-5FE9-A79A-EDBD-DCAB9D100D1B}"/>
              </a:ext>
            </a:extLst>
          </p:cNvPr>
          <p:cNvSpPr>
            <a:spLocks noGrp="1"/>
          </p:cNvSpPr>
          <p:nvPr>
            <p:ph type="body" idx="1"/>
          </p:nvPr>
        </p:nvSpPr>
        <p:spPr/>
        <p:txBody>
          <a:bodyPr/>
          <a:lstStyle/>
          <a:p>
            <a:endParaRPr lang="en-GB"/>
          </a:p>
        </p:txBody>
      </p: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4294967295"/>
          </p:nvPr>
        </p:nvPicPr>
        <p:blipFill>
          <a:blip r:embed="rId3"/>
          <a:stretch>
            <a:fillRect/>
          </a:stretch>
        </p:blipFill>
        <p:spPr>
          <a:xfrm>
            <a:off x="10037619" y="172316"/>
            <a:ext cx="2085108" cy="1531792"/>
          </a:xfrm>
        </p:spPr>
      </p:pic>
      <p:pic>
        <p:nvPicPr>
          <p:cNvPr id="6" name="Picture 5" descr="A cartoon of a person wearing glasses&#10;&#10;Description automatically generated">
            <a:extLst>
              <a:ext uri="{FF2B5EF4-FFF2-40B4-BE49-F238E27FC236}">
                <a16:creationId xmlns:a16="http://schemas.microsoft.com/office/drawing/2014/main" xmlns="" id="{0A70F788-547F-AE24-9C1F-3870BED898C5}"/>
              </a:ext>
            </a:extLst>
          </p:cNvPr>
          <p:cNvPicPr>
            <a:picLocks noChangeAspect="1"/>
          </p:cNvPicPr>
          <p:nvPr/>
        </p:nvPicPr>
        <p:blipFill rotWithShape="1">
          <a:blip r:embed="rId4"/>
          <a:srcRect l="24740" r="24196" b="1"/>
          <a:stretch/>
        </p:blipFill>
        <p:spPr>
          <a:xfrm>
            <a:off x="-2585" y="10"/>
            <a:ext cx="3428197" cy="6857989"/>
          </a:xfrm>
          <a:prstGeom prst="rect">
            <a:avLst/>
          </a:prstGeom>
          <a:effectLst>
            <a:innerShdw blurRad="57150" dist="38100" dir="14460000">
              <a:prstClr val="black">
                <a:alpha val="70000"/>
              </a:prstClr>
            </a:innerShdw>
          </a:effectLst>
        </p:spPr>
      </p:pic>
      <p:sp>
        <p:nvSpPr>
          <p:cNvPr id="7" name="TextBox 6">
            <a:extLst>
              <a:ext uri="{FF2B5EF4-FFF2-40B4-BE49-F238E27FC236}">
                <a16:creationId xmlns:a16="http://schemas.microsoft.com/office/drawing/2014/main" xmlns="" id="{93482C81-D3A7-9009-15B7-0A95378CE837}"/>
              </a:ext>
            </a:extLst>
          </p:cNvPr>
          <p:cNvSpPr txBox="1"/>
          <p:nvPr/>
        </p:nvSpPr>
        <p:spPr>
          <a:xfrm>
            <a:off x="3712146" y="1834019"/>
            <a:ext cx="8215546" cy="4832092"/>
          </a:xfrm>
          <a:prstGeom prst="rect">
            <a:avLst/>
          </a:prstGeom>
          <a:solidFill>
            <a:schemeClr val="tx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14300" indent="57150" algn="just"/>
            <a:r>
              <a:rPr lang="en-GB" sz="2800">
                <a:solidFill>
                  <a:schemeClr val="bg1"/>
                </a:solidFill>
                <a:latin typeface="Calibri"/>
                <a:ea typeface="Calibri"/>
                <a:cs typeface="Calibri"/>
              </a:rPr>
              <a:t>I was happy and healthy before I caught Covid in January 2022.  Since then, I have had symptoms of fatigue, all over body pain and brain fog. </a:t>
            </a:r>
            <a:endParaRPr lang="en-US">
              <a:solidFill>
                <a:schemeClr val="bg1"/>
              </a:solidFill>
            </a:endParaRPr>
          </a:p>
          <a:p>
            <a:pPr marL="114300" indent="57150" algn="just"/>
            <a:r>
              <a:rPr lang="en-GB" sz="2800">
                <a:solidFill>
                  <a:schemeClr val="bg1"/>
                </a:solidFill>
                <a:latin typeface="Calibri"/>
                <a:ea typeface="Calibri"/>
                <a:cs typeface="Calibri"/>
              </a:rPr>
              <a:t>I live with my wife and 2-year-old son in a privately rented house.  Before I became unwell, I enjoyed football, meeting with friends, spending time with my family and playing with my son. </a:t>
            </a:r>
          </a:p>
          <a:p>
            <a:pPr marL="114300" indent="57150" algn="just"/>
            <a:r>
              <a:rPr lang="en-GB" sz="2800">
                <a:solidFill>
                  <a:schemeClr val="bg1"/>
                </a:solidFill>
                <a:latin typeface="Calibri"/>
                <a:ea typeface="Calibri"/>
                <a:cs typeface="Calibri"/>
              </a:rPr>
              <a:t>I  worked for a start-up computer company, which I really enjoyed.  I liked being able to use my brain and felt I contributed to the company.  Long Covid has changed my life! </a:t>
            </a:r>
          </a:p>
        </p:txBody>
      </p:sp>
    </p:spTree>
    <p:extLst>
      <p:ext uri="{BB962C8B-B14F-4D97-AF65-F5344CB8AC3E}">
        <p14:creationId xmlns:p14="http://schemas.microsoft.com/office/powerpoint/2010/main" val="3823180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684212" y="685799"/>
            <a:ext cx="3747111" cy="4892040"/>
          </a:xfrm>
        </p:spPr>
        <p:txBody>
          <a:bodyPr>
            <a:normAutofit/>
          </a:bodyPr>
          <a:lstStyle/>
          <a:p>
            <a:pPr algn="r"/>
            <a:endParaRPr lang="en-GB"/>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2"/>
          <a:stretch>
            <a:fillRect/>
          </a:stretch>
        </p:blipFill>
        <p:spPr>
          <a:xfrm>
            <a:off x="9324242" y="545781"/>
            <a:ext cx="1600200" cy="1171575"/>
          </a:xfrm>
        </p:spPr>
      </p:pic>
      <p:pic>
        <p:nvPicPr>
          <p:cNvPr id="4" name="Picture 3" descr="Unwind This Monday With the 5-4-3-2-1 Grounding Technique">
            <a:extLst>
              <a:ext uri="{FF2B5EF4-FFF2-40B4-BE49-F238E27FC236}">
                <a16:creationId xmlns:a16="http://schemas.microsoft.com/office/drawing/2014/main" xmlns="" id="{AFF62D8B-9879-6F64-48ED-FD2D2A5CDB6C}"/>
              </a:ext>
            </a:extLst>
          </p:cNvPr>
          <p:cNvPicPr>
            <a:picLocks noChangeAspect="1"/>
          </p:cNvPicPr>
          <p:nvPr/>
        </p:nvPicPr>
        <p:blipFill>
          <a:blip r:embed="rId3"/>
          <a:stretch>
            <a:fillRect/>
          </a:stretch>
        </p:blipFill>
        <p:spPr>
          <a:xfrm>
            <a:off x="3156040" y="112112"/>
            <a:ext cx="5257069" cy="6740720"/>
          </a:xfrm>
          <a:prstGeom prst="rect">
            <a:avLst/>
          </a:prstGeom>
        </p:spPr>
      </p:pic>
    </p:spTree>
    <p:extLst>
      <p:ext uri="{BB962C8B-B14F-4D97-AF65-F5344CB8AC3E}">
        <p14:creationId xmlns:p14="http://schemas.microsoft.com/office/powerpoint/2010/main" val="320969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500"/>
                                  </p:stCondLst>
                                  <p:endCondLst>
                                    <p:cond evt="begin" delay="0">
                                      <p:tn val="5"/>
                                    </p:cond>
                                  </p:end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685" y="62385"/>
            <a:ext cx="9938084" cy="1507067"/>
          </a:xfrm>
        </p:spPr>
        <p:txBody>
          <a:bodyPr/>
          <a:lstStyle/>
          <a:p>
            <a:r>
              <a:rPr lang="en-GB" b="1">
                <a:latin typeface="Calibri"/>
                <a:ea typeface="Calibri"/>
                <a:cs typeface="Calibri"/>
              </a:rPr>
              <a:t>Stress can affect your mental health</a:t>
            </a:r>
          </a:p>
        </p:txBody>
      </p:sp>
      <p:pic>
        <p:nvPicPr>
          <p:cNvPr id="3" name="Content Placeholder 2" descr="A person with his hands on his head&#10;&#10;Description automatically generated">
            <a:extLst>
              <a:ext uri="{FF2B5EF4-FFF2-40B4-BE49-F238E27FC236}">
                <a16:creationId xmlns:a16="http://schemas.microsoft.com/office/drawing/2014/main" xmlns="" id="{DB803520-A356-44A6-8B23-449A9766A23F}"/>
              </a:ext>
            </a:extLst>
          </p:cNvPr>
          <p:cNvPicPr>
            <a:picLocks noGrp="1" noChangeAspect="1"/>
          </p:cNvPicPr>
          <p:nvPr>
            <p:ph idx="1"/>
          </p:nvPr>
        </p:nvPicPr>
        <p:blipFill>
          <a:blip r:embed="rId2"/>
          <a:stretch>
            <a:fillRect/>
          </a:stretch>
        </p:blipFill>
        <p:spPr>
          <a:xfrm>
            <a:off x="2378560" y="1109218"/>
            <a:ext cx="7797539" cy="5743606"/>
          </a:xfrm>
        </p:spPr>
      </p:pic>
      <p:pic>
        <p:nvPicPr>
          <p:cNvPr id="5" name="Content Placeholder 4" descr="A picture containing text, font, graphics, logo&#10;&#10;Description automatically generated">
            <a:extLst>
              <a:ext uri="{FF2B5EF4-FFF2-40B4-BE49-F238E27FC236}">
                <a16:creationId xmlns:a16="http://schemas.microsoft.com/office/drawing/2014/main" xmlns="" id="{A5576E3D-E81F-E0F2-5C2F-6FF661CB75FE}"/>
              </a:ext>
            </a:extLst>
          </p:cNvPr>
          <p:cNvPicPr>
            <a:picLocks noChangeAspect="1"/>
          </p:cNvPicPr>
          <p:nvPr/>
        </p:nvPicPr>
        <p:blipFill>
          <a:blip r:embed="rId3"/>
          <a:stretch>
            <a:fillRect/>
          </a:stretch>
        </p:blipFill>
        <p:spPr>
          <a:xfrm>
            <a:off x="10169370" y="199417"/>
            <a:ext cx="1863436" cy="1351684"/>
          </a:xfrm>
          <a:prstGeom prst="rect">
            <a:avLst/>
          </a:prstGeom>
        </p:spPr>
      </p:pic>
    </p:spTree>
    <p:extLst>
      <p:ext uri="{BB962C8B-B14F-4D97-AF65-F5344CB8AC3E}">
        <p14:creationId xmlns:p14="http://schemas.microsoft.com/office/powerpoint/2010/main" val="1856063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7222E-E4A6-9EE9-ACE4-8C16189D2FD0}"/>
              </a:ext>
            </a:extLst>
          </p:cNvPr>
          <p:cNvSpPr>
            <a:spLocks noGrp="1"/>
          </p:cNvSpPr>
          <p:nvPr>
            <p:ph type="title"/>
          </p:nvPr>
        </p:nvSpPr>
        <p:spPr>
          <a:xfrm>
            <a:off x="673404" y="157793"/>
            <a:ext cx="10515600" cy="1034618"/>
          </a:xfrm>
        </p:spPr>
        <p:txBody>
          <a:bodyPr>
            <a:normAutofit/>
          </a:bodyPr>
          <a:lstStyle/>
          <a:p>
            <a:r>
              <a:rPr lang="en-GB" b="1">
                <a:latin typeface="Calibri"/>
                <a:ea typeface="Calibri"/>
                <a:cs typeface="Calibri"/>
              </a:rPr>
              <a:t>Stress or mental health issues</a:t>
            </a:r>
            <a:endParaRPr lang="en-US"/>
          </a:p>
        </p:txBody>
      </p:sp>
      <p:cxnSp>
        <p:nvCxnSpPr>
          <p:cNvPr id="8" name="Straight Arrow Connector 7">
            <a:extLst>
              <a:ext uri="{FF2B5EF4-FFF2-40B4-BE49-F238E27FC236}">
                <a16:creationId xmlns:a16="http://schemas.microsoft.com/office/drawing/2014/main" xmlns="" id="{76BC44E8-72A5-555E-85AB-0C775C059F81}"/>
              </a:ext>
            </a:extLst>
          </p:cNvPr>
          <p:cNvCxnSpPr/>
          <p:nvPr/>
        </p:nvCxnSpPr>
        <p:spPr>
          <a:xfrm>
            <a:off x="850619" y="1426888"/>
            <a:ext cx="5349319" cy="4686"/>
          </a:xfrm>
          <a:prstGeom prst="straightConnector1">
            <a:avLst/>
          </a:prstGeom>
          <a:ln w="5715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font, graphics, logo&#10;&#10;Description automatically generated">
            <a:extLst>
              <a:ext uri="{FF2B5EF4-FFF2-40B4-BE49-F238E27FC236}">
                <a16:creationId xmlns:a16="http://schemas.microsoft.com/office/drawing/2014/main" xmlns="" id="{78269A16-47A8-CE31-2779-9D2D4629B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Content Placeholder 2">
            <a:extLst>
              <a:ext uri="{FF2B5EF4-FFF2-40B4-BE49-F238E27FC236}">
                <a16:creationId xmlns:a16="http://schemas.microsoft.com/office/drawing/2014/main" xmlns="" id="{C656DA9D-E01A-B98E-9611-704D43957DEB}"/>
              </a:ext>
            </a:extLst>
          </p:cNvPr>
          <p:cNvSpPr>
            <a:spLocks noGrp="1"/>
          </p:cNvSpPr>
          <p:nvPr/>
        </p:nvSpPr>
        <p:spPr>
          <a:xfrm>
            <a:off x="307956" y="1708946"/>
            <a:ext cx="10533746" cy="5998248"/>
          </a:xfrm>
          <a:prstGeom prst="rect">
            <a:avLst/>
          </a:prstGeom>
        </p:spPr>
        <p:txBody>
          <a:bodyPr vert="horz" lIns="91440" tIns="45720" rIns="91440" bIns="45720" rtlCol="0" anchor="ct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endParaRPr lang="en-GB" sz="3200">
              <a:solidFill>
                <a:schemeClr val="tx1"/>
              </a:solidFill>
              <a:latin typeface="Calibri"/>
              <a:ea typeface="Calibri"/>
              <a:cs typeface="Calibri"/>
            </a:endParaRPr>
          </a:p>
          <a:p>
            <a:pPr marL="0" indent="0">
              <a:buClr>
                <a:srgbClr val="FFFFFF"/>
              </a:buClr>
              <a:buNone/>
            </a:pPr>
            <a:endParaRPr lang="en-GB" sz="3200">
              <a:solidFill>
                <a:schemeClr val="tx1"/>
              </a:solidFill>
              <a:latin typeface="Calibri"/>
              <a:ea typeface="Calibri"/>
              <a:cs typeface="Calibri"/>
            </a:endParaRPr>
          </a:p>
          <a:p>
            <a:pPr>
              <a:buClr>
                <a:srgbClr val="FFFFFF"/>
              </a:buClr>
            </a:pPr>
            <a:endParaRPr lang="en-GB" sz="3200">
              <a:solidFill>
                <a:schemeClr val="tx1"/>
              </a:solidFill>
              <a:latin typeface="Calibri"/>
              <a:cs typeface="Calibri"/>
            </a:endParaRPr>
          </a:p>
          <a:p>
            <a:pPr>
              <a:buClr>
                <a:srgbClr val="FFFFFF"/>
              </a:buClr>
            </a:pPr>
            <a:endParaRPr lang="en-GB" sz="3200">
              <a:solidFill>
                <a:srgbClr val="FFFFFF"/>
              </a:solidFill>
              <a:latin typeface="Calibri"/>
              <a:cs typeface="Calibri"/>
            </a:endParaRPr>
          </a:p>
          <a:p>
            <a:pPr>
              <a:buClr>
                <a:srgbClr val="FFFFFF"/>
              </a:buClr>
            </a:pPr>
            <a:endParaRPr lang="en-GB"/>
          </a:p>
          <a:p>
            <a:pPr>
              <a:buClr>
                <a:srgbClr val="FFFFFF"/>
              </a:buClr>
            </a:pPr>
            <a:endParaRPr lang="en-GB"/>
          </a:p>
        </p:txBody>
      </p:sp>
      <p:sp>
        <p:nvSpPr>
          <p:cNvPr id="5" name="TextBox 4">
            <a:extLst>
              <a:ext uri="{FF2B5EF4-FFF2-40B4-BE49-F238E27FC236}">
                <a16:creationId xmlns:a16="http://schemas.microsoft.com/office/drawing/2014/main" xmlns="" id="{C28D0879-EA2E-AE34-0BDB-557E076295A1}"/>
              </a:ext>
            </a:extLst>
          </p:cNvPr>
          <p:cNvSpPr txBox="1"/>
          <p:nvPr/>
        </p:nvSpPr>
        <p:spPr>
          <a:xfrm>
            <a:off x="665018" y="1766454"/>
            <a:ext cx="11014363" cy="65679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ct val="20000"/>
              </a:spcBef>
              <a:spcAft>
                <a:spcPts val="600"/>
              </a:spcAft>
            </a:pPr>
            <a:r>
              <a:rPr lang="en-GB" sz="2800" b="1">
                <a:solidFill>
                  <a:srgbClr val="002060"/>
                </a:solidFill>
                <a:latin typeface="Calibri"/>
                <a:ea typeface="Calibri"/>
                <a:cs typeface="Calibri"/>
              </a:rPr>
              <a:t>What is STRESS?</a:t>
            </a:r>
            <a:endParaRPr lang="en-US" sz="2800" b="1">
              <a:solidFill>
                <a:srgbClr val="002060"/>
              </a:solidFill>
              <a:latin typeface="Calibri"/>
              <a:ea typeface="Calibri"/>
              <a:cs typeface="Calibri"/>
            </a:endParaRPr>
          </a:p>
          <a:p>
            <a:pPr>
              <a:spcBef>
                <a:spcPct val="20000"/>
              </a:spcBef>
              <a:spcAft>
                <a:spcPts val="600"/>
              </a:spcAft>
            </a:pPr>
            <a:r>
              <a:rPr lang="en-GB" sz="2800">
                <a:latin typeface="Calibri"/>
                <a:ea typeface="+mn-lt"/>
                <a:cs typeface="+mn-lt"/>
              </a:rPr>
              <a:t>"Stress is something everyone feels at times, especially when dealing with change or life challenges,"</a:t>
            </a:r>
            <a:endParaRPr lang="en-US" sz="2800">
              <a:latin typeface="Calibri"/>
              <a:ea typeface="Calibri"/>
              <a:cs typeface="Calibri"/>
            </a:endParaRPr>
          </a:p>
          <a:p>
            <a:pPr>
              <a:spcBef>
                <a:spcPct val="20000"/>
              </a:spcBef>
              <a:spcAft>
                <a:spcPts val="600"/>
              </a:spcAft>
            </a:pPr>
            <a:r>
              <a:rPr lang="en-GB" sz="2800" b="1">
                <a:solidFill>
                  <a:srgbClr val="002060"/>
                </a:solidFill>
                <a:latin typeface="Calibri"/>
                <a:ea typeface="Calibri"/>
                <a:cs typeface="Calibri"/>
              </a:rPr>
              <a:t>What is ANXIETY? </a:t>
            </a:r>
            <a:endParaRPr lang="en-US" sz="2800" b="1">
              <a:solidFill>
                <a:srgbClr val="002060"/>
              </a:solidFill>
              <a:latin typeface="Calibri"/>
              <a:ea typeface="Calibri"/>
              <a:cs typeface="Calibri"/>
            </a:endParaRPr>
          </a:p>
          <a:p>
            <a:pPr>
              <a:spcBef>
                <a:spcPct val="20000"/>
              </a:spcBef>
              <a:spcAft>
                <a:spcPts val="600"/>
              </a:spcAft>
            </a:pPr>
            <a:r>
              <a:rPr lang="en-GB" sz="2800">
                <a:solidFill>
                  <a:srgbClr val="FFFFFF"/>
                </a:solidFill>
                <a:latin typeface="Calibri"/>
                <a:ea typeface="Calibri"/>
                <a:cs typeface="Calibri"/>
              </a:rPr>
              <a:t>" ...defined by persistent, excessive worries that don't go away even in the absence of a stressor.</a:t>
            </a:r>
            <a:endParaRPr lang="en-GB"/>
          </a:p>
          <a:p>
            <a:pPr>
              <a:spcBef>
                <a:spcPct val="20000"/>
              </a:spcBef>
              <a:spcAft>
                <a:spcPts val="600"/>
              </a:spcAft>
            </a:pPr>
            <a:r>
              <a:rPr lang="en-GB" sz="2800" b="1">
                <a:solidFill>
                  <a:srgbClr val="002060"/>
                </a:solidFill>
                <a:latin typeface="Calibri"/>
                <a:ea typeface="Calibri"/>
                <a:cs typeface="Calibri"/>
              </a:rPr>
              <a:t>What is DEPRESSION?</a:t>
            </a:r>
          </a:p>
          <a:p>
            <a:pPr>
              <a:spcBef>
                <a:spcPct val="20000"/>
              </a:spcBef>
              <a:spcAft>
                <a:spcPts val="600"/>
              </a:spcAft>
            </a:pPr>
            <a:r>
              <a:rPr lang="en-GB" sz="2800" b="1">
                <a:latin typeface="Calibri"/>
                <a:ea typeface="Calibri"/>
                <a:cs typeface="Calibri"/>
              </a:rPr>
              <a:t>"</a:t>
            </a:r>
            <a:r>
              <a:rPr lang="en-GB" sz="2800">
                <a:latin typeface="Calibri"/>
                <a:ea typeface="Calibri"/>
                <a:cs typeface="Arial"/>
              </a:rPr>
              <a:t>Depression is a low mood that lasts for weeks or months and affects your daily life.</a:t>
            </a:r>
            <a:r>
              <a:rPr lang="en-GB" sz="2800" b="1">
                <a:latin typeface="Calibri"/>
                <a:ea typeface="Calibri"/>
                <a:cs typeface="Calibri"/>
              </a:rPr>
              <a:t>"</a:t>
            </a:r>
          </a:p>
          <a:p>
            <a:pPr algn="r">
              <a:spcBef>
                <a:spcPct val="20000"/>
              </a:spcBef>
              <a:spcAft>
                <a:spcPts val="600"/>
              </a:spcAft>
            </a:pPr>
            <a:endParaRPr lang="en-GB" sz="2800">
              <a:solidFill>
                <a:srgbClr val="002060"/>
              </a:solidFill>
              <a:latin typeface="Calibri"/>
              <a:ea typeface="Calibri"/>
              <a:cs typeface="Calibri"/>
            </a:endParaRPr>
          </a:p>
          <a:p>
            <a:pPr algn="r">
              <a:spcBef>
                <a:spcPct val="20000"/>
              </a:spcBef>
              <a:spcAft>
                <a:spcPts val="600"/>
              </a:spcAft>
            </a:pPr>
            <a:r>
              <a:rPr lang="en-GB" sz="2800">
                <a:solidFill>
                  <a:srgbClr val="002060"/>
                </a:solidFill>
                <a:latin typeface="Calibri"/>
                <a:ea typeface="+mn-lt"/>
                <a:cs typeface="+mn-lt"/>
                <a:hlinkClick r:id="rId4">
                  <a:extLst>
                    <a:ext uri="{A12FA001-AC4F-418D-AE19-62706E023703}">
                      <ahyp:hlinkClr xmlns:ahyp="http://schemas.microsoft.com/office/drawing/2018/hyperlinkcolor" xmlns="" val="tx"/>
                    </a:ext>
                  </a:extLst>
                </a:hlinkClick>
              </a:rPr>
              <a:t>Stress - Every Mind Matters - NHS (www.nhs.uk)</a:t>
            </a:r>
            <a:endParaRPr lang="en-GB">
              <a:latin typeface="Calibri"/>
              <a:ea typeface="Calibri"/>
              <a:cs typeface="Calibri"/>
            </a:endParaRPr>
          </a:p>
          <a:p>
            <a:pPr>
              <a:spcBef>
                <a:spcPct val="20000"/>
              </a:spcBef>
              <a:spcAft>
                <a:spcPts val="600"/>
              </a:spcAft>
            </a:pPr>
            <a:endParaRPr lang="en-GB" sz="2800">
              <a:latin typeface="Calibri"/>
              <a:ea typeface="Calibri"/>
              <a:cs typeface="Calibri"/>
            </a:endParaRPr>
          </a:p>
        </p:txBody>
      </p:sp>
    </p:spTree>
    <p:extLst>
      <p:ext uri="{BB962C8B-B14F-4D97-AF65-F5344CB8AC3E}">
        <p14:creationId xmlns:p14="http://schemas.microsoft.com/office/powerpoint/2010/main" val="658823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xmlns="" id="{0512F9CB-A1A0-4043-A103-F6A4B94B69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ADBE6588-EE16-4389-857C-86A156D49E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17FD48D2-B0A7-413D-B947-AA55AC1296D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2BE668D0-D906-4EEE-B32F-8C028624B8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D1DE67A3-B8F6-4CFD-A8E0-D15200F231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7" name="Rectangle 46">
            <a:extLst>
              <a:ext uri="{FF2B5EF4-FFF2-40B4-BE49-F238E27FC236}">
                <a16:creationId xmlns:a16="http://schemas.microsoft.com/office/drawing/2014/main" xmlns="" id="{0B65EC2C-5E72-45C4-9792-4143706AA7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870800" y="-1156856"/>
            <a:ext cx="7406374" cy="2971801"/>
          </a:xfrm>
        </p:spPr>
        <p:txBody>
          <a:bodyPr vert="horz" lIns="91440" tIns="45720" rIns="91440" bIns="45720" rtlCol="0" anchor="b">
            <a:normAutofit/>
          </a:bodyPr>
          <a:lstStyle/>
          <a:p>
            <a:pPr marL="571500" indent="-571500"/>
            <a:r>
              <a:rPr lang="en-US" sz="4000" b="1"/>
              <a:t>Anxiety and depression</a:t>
            </a:r>
            <a:r>
              <a:rPr lang="en-US" sz="4800" b="1"/>
              <a:t/>
            </a:r>
            <a:br>
              <a:rPr lang="en-US" sz="4800" b="1"/>
            </a:br>
            <a:endParaRPr lang="en-US" sz="4800" b="1"/>
          </a:p>
        </p:txBody>
      </p:sp>
      <p:grpSp>
        <p:nvGrpSpPr>
          <p:cNvPr id="49" name="Group 48">
            <a:extLst>
              <a:ext uri="{FF2B5EF4-FFF2-40B4-BE49-F238E27FC236}">
                <a16:creationId xmlns:a16="http://schemas.microsoft.com/office/drawing/2014/main" xmlns="" id="{9073B6DB-4B88-4BCD-97DE-9DD16B88A4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50" name="Straight Connector 49">
              <a:extLst>
                <a:ext uri="{FF2B5EF4-FFF2-40B4-BE49-F238E27FC236}">
                  <a16:creationId xmlns:a16="http://schemas.microsoft.com/office/drawing/2014/main" xmlns="" id="{346E4CB1-2A79-49F6-8FDD-74161D0D1B1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8AF7F103-B34D-460F-A43A-1A0953D5731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AA6EF948-AE5B-4AFD-9071-4553E2EA58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7A008A68-D48C-4C79-AC7D-65C0D47EA0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DD2F0D54-7F2F-45FC-BA8B-BE63A7DA4E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cartoon of a person wearing glasses&#10;&#10;Description automatically generated">
            <a:extLst>
              <a:ext uri="{FF2B5EF4-FFF2-40B4-BE49-F238E27FC236}">
                <a16:creationId xmlns:a16="http://schemas.microsoft.com/office/drawing/2014/main" xmlns="" id="{0A70F788-547F-AE24-9C1F-3870BED898C5}"/>
              </a:ext>
            </a:extLst>
          </p:cNvPr>
          <p:cNvPicPr>
            <a:picLocks noChangeAspect="1"/>
          </p:cNvPicPr>
          <p:nvPr/>
        </p:nvPicPr>
        <p:blipFill rotWithShape="1">
          <a:blip r:embed="rId2"/>
          <a:srcRect l="24740" r="24196" b="1"/>
          <a:stretch/>
        </p:blipFill>
        <p:spPr>
          <a:xfrm>
            <a:off x="9241574" y="1413630"/>
            <a:ext cx="2800228" cy="5443905"/>
          </a:xfrm>
          <a:prstGeom prst="rect">
            <a:avLst/>
          </a:prstGeom>
          <a:ln w="15875">
            <a:solidFill>
              <a:srgbClr val="FFFFFF">
                <a:alpha val="40000"/>
              </a:srgbClr>
            </a:solidFill>
          </a:ln>
          <a:effectLst>
            <a:innerShdw blurRad="57150" dist="38100" dir="14460000">
              <a:prstClr val="black">
                <a:alpha val="70000"/>
              </a:prstClr>
            </a:innerShdw>
          </a:effectLst>
        </p:spPr>
      </p:pic>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3"/>
          <a:stretch>
            <a:fillRect/>
          </a:stretch>
        </p:blipFill>
        <p:spPr>
          <a:xfrm>
            <a:off x="10432606" y="199417"/>
            <a:ext cx="1600200" cy="1171575"/>
          </a:xfrm>
        </p:spPr>
      </p:pic>
      <p:sp>
        <p:nvSpPr>
          <p:cNvPr id="3" name="TextBox 2">
            <a:extLst>
              <a:ext uri="{FF2B5EF4-FFF2-40B4-BE49-F238E27FC236}">
                <a16:creationId xmlns:a16="http://schemas.microsoft.com/office/drawing/2014/main" xmlns="" id="{6505A4DF-9956-DD49-8584-A3188D7FEFCC}"/>
              </a:ext>
            </a:extLst>
          </p:cNvPr>
          <p:cNvSpPr txBox="1"/>
          <p:nvPr/>
        </p:nvSpPr>
        <p:spPr>
          <a:xfrm>
            <a:off x="3325090" y="1350818"/>
            <a:ext cx="5257800" cy="1496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xmlns="" id="{BCA14EAF-82FA-C542-E249-798C4C258D1F}"/>
              </a:ext>
            </a:extLst>
          </p:cNvPr>
          <p:cNvSpPr txBox="1"/>
          <p:nvPr/>
        </p:nvSpPr>
        <p:spPr>
          <a:xfrm>
            <a:off x="477982" y="1427018"/>
            <a:ext cx="8679872" cy="59985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2800" b="1">
                <a:ea typeface="+mn-lt"/>
                <a:cs typeface="+mn-lt"/>
              </a:rPr>
              <a:t>My mental health has changed over the last year.  </a:t>
            </a:r>
            <a:endParaRPr lang="en-US"/>
          </a:p>
          <a:p>
            <a:pPr marL="457200" indent="-457200">
              <a:buFont typeface="Arial"/>
              <a:buChar char="•"/>
            </a:pPr>
            <a:r>
              <a:rPr lang="en-GB" sz="2800" b="1">
                <a:ea typeface="+mn-lt"/>
                <a:cs typeface="+mn-lt"/>
              </a:rPr>
              <a:t>I have been nervous most days for at least 6 months. </a:t>
            </a:r>
            <a:endParaRPr lang="en-GB">
              <a:ea typeface="+mn-lt"/>
              <a:cs typeface="+mn-lt"/>
            </a:endParaRPr>
          </a:p>
          <a:p>
            <a:pPr marL="457200" indent="-457200">
              <a:buFont typeface="Arial"/>
              <a:buChar char="•"/>
            </a:pPr>
            <a:r>
              <a:rPr lang="en-GB" sz="2800" b="1">
                <a:ea typeface="+mn-lt"/>
                <a:cs typeface="+mn-lt"/>
              </a:rPr>
              <a:t>I can't sleep and when I do </a:t>
            </a:r>
            <a:r>
              <a:rPr lang="en-GB" sz="2800" b="1" err="1">
                <a:ea typeface="+mn-lt"/>
                <a:cs typeface="+mn-lt"/>
              </a:rPr>
              <a:t>sIeep</a:t>
            </a:r>
            <a:r>
              <a:rPr lang="en-GB" sz="2800" b="1">
                <a:ea typeface="+mn-lt"/>
                <a:cs typeface="+mn-lt"/>
              </a:rPr>
              <a:t>, I wake up with a jolt and very negative thoughts. </a:t>
            </a:r>
            <a:endParaRPr lang="en-GB">
              <a:ea typeface="+mn-lt"/>
              <a:cs typeface="+mn-lt"/>
            </a:endParaRPr>
          </a:p>
          <a:p>
            <a:pPr marL="457200" indent="-457200">
              <a:buFont typeface="Arial"/>
              <a:buChar char="•"/>
            </a:pPr>
            <a:r>
              <a:rPr lang="en-GB" sz="2800" b="1">
                <a:ea typeface="+mn-lt"/>
                <a:cs typeface="+mn-lt"/>
              </a:rPr>
              <a:t>My symptoms are worse, in particular my pain.  </a:t>
            </a:r>
            <a:endParaRPr lang="en-GB">
              <a:ea typeface="+mn-lt"/>
              <a:cs typeface="+mn-lt"/>
            </a:endParaRPr>
          </a:p>
          <a:p>
            <a:pPr marL="457200" indent="-457200">
              <a:buFont typeface="Arial"/>
              <a:buChar char="•"/>
            </a:pPr>
            <a:r>
              <a:rPr lang="en-GB" sz="2800" b="1">
                <a:ea typeface="+mn-lt"/>
                <a:cs typeface="+mn-lt"/>
              </a:rPr>
              <a:t>I am tense and snappy. </a:t>
            </a:r>
            <a:endParaRPr lang="en-GB"/>
          </a:p>
          <a:p>
            <a:endParaRPr lang="en-GB" sz="2800" b="1"/>
          </a:p>
          <a:p>
            <a:pPr algn="r"/>
            <a:r>
              <a:rPr lang="en-GB" sz="2800" b="1">
                <a:solidFill>
                  <a:srgbClr val="002060"/>
                </a:solidFill>
                <a:latin typeface="Calibri"/>
                <a:ea typeface="+mn-lt"/>
                <a:cs typeface="+mn-lt"/>
                <a:hlinkClick r:id="rId4">
                  <a:extLst>
                    <a:ext uri="{A12FA001-AC4F-418D-AE19-62706E023703}">
                      <ahyp:hlinkClr xmlns:ahyp="http://schemas.microsoft.com/office/drawing/2018/hyperlinkcolor" xmlns="" val="tx"/>
                    </a:ext>
                  </a:extLst>
                </a:hlinkClick>
              </a:rPr>
              <a:t>About Anxiety - Anxiety UK</a:t>
            </a:r>
            <a:endParaRPr lang="en-GB" b="1">
              <a:solidFill>
                <a:srgbClr val="002060"/>
              </a:solidFill>
              <a:latin typeface="Calibri"/>
              <a:ea typeface="Calibri"/>
              <a:cs typeface="Calibri"/>
            </a:endParaRPr>
          </a:p>
          <a:p>
            <a:pPr algn="ctr"/>
            <a:endParaRPr lang="en-GB" sz="2800" b="1"/>
          </a:p>
          <a:p>
            <a:pPr algn="ctr"/>
            <a:endParaRPr lang="en-GB" sz="2800" b="1"/>
          </a:p>
          <a:p>
            <a:endParaRPr lang="en-GB"/>
          </a:p>
        </p:txBody>
      </p:sp>
    </p:spTree>
    <p:extLst>
      <p:ext uri="{BB962C8B-B14F-4D97-AF65-F5344CB8AC3E}">
        <p14:creationId xmlns:p14="http://schemas.microsoft.com/office/powerpoint/2010/main" val="2898220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xmlns="" id="{0512F9CB-A1A0-4043-A103-F6A4B94B69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xmlns="" id="{ADBE6588-EE16-4389-857C-86A156D49E5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17FD48D2-B0A7-413D-B947-AA55AC1296D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2BE668D0-D906-4EEE-B32F-8C028624B8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xmlns="" id="{D1DE67A3-B8F6-4CFD-A8E0-D15200F2315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useBgFill="1">
        <p:nvSpPr>
          <p:cNvPr id="47" name="Rectangle 46">
            <a:extLst>
              <a:ext uri="{FF2B5EF4-FFF2-40B4-BE49-F238E27FC236}">
                <a16:creationId xmlns:a16="http://schemas.microsoft.com/office/drawing/2014/main" xmlns="" id="{0B65EC2C-5E72-45C4-9792-4143706AA7D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5CCF1EA-8B98-D08F-EF74-53F2FC0E9192}"/>
              </a:ext>
            </a:extLst>
          </p:cNvPr>
          <p:cNvSpPr>
            <a:spLocks noGrp="1"/>
          </p:cNvSpPr>
          <p:nvPr>
            <p:ph type="title"/>
          </p:nvPr>
        </p:nvSpPr>
        <p:spPr>
          <a:xfrm>
            <a:off x="296690" y="-1292555"/>
            <a:ext cx="9410538" cy="2971801"/>
          </a:xfrm>
        </p:spPr>
        <p:txBody>
          <a:bodyPr vert="horz" lIns="91440" tIns="45720" rIns="91440" bIns="45720" rtlCol="0" anchor="b">
            <a:normAutofit/>
          </a:bodyPr>
          <a:lstStyle/>
          <a:p>
            <a:pPr marL="571500" indent="-571500"/>
            <a:r>
              <a:rPr lang="en-US" sz="4000" b="1"/>
              <a:t>Concerned – What to do next? </a:t>
            </a:r>
            <a:br>
              <a:rPr lang="en-US" sz="4000" b="1"/>
            </a:br>
            <a:endParaRPr lang="en-US" sz="4800" b="1"/>
          </a:p>
        </p:txBody>
      </p:sp>
      <p:grpSp>
        <p:nvGrpSpPr>
          <p:cNvPr id="49" name="Group 48">
            <a:extLst>
              <a:ext uri="{FF2B5EF4-FFF2-40B4-BE49-F238E27FC236}">
                <a16:creationId xmlns:a16="http://schemas.microsoft.com/office/drawing/2014/main" xmlns="" id="{9073B6DB-4B88-4BCD-97DE-9DD16B88A4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50" name="Straight Connector 49">
              <a:extLst>
                <a:ext uri="{FF2B5EF4-FFF2-40B4-BE49-F238E27FC236}">
                  <a16:creationId xmlns:a16="http://schemas.microsoft.com/office/drawing/2014/main" xmlns="" id="{346E4CB1-2A79-49F6-8FDD-74161D0D1B1D}"/>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8AF7F103-B34D-460F-A43A-1A0953D5731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AA6EF948-AE5B-4AFD-9071-4553E2EA584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xmlns="" id="{7A008A68-D48C-4C79-AC7D-65C0D47EA0E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xmlns="" id="{DD2F0D54-7F2F-45FC-BA8B-BE63A7DA4E6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pic>
        <p:nvPicPr>
          <p:cNvPr id="6" name="Picture 5" descr="A cartoon of a person wearing glasses&#10;&#10;Description automatically generated">
            <a:extLst>
              <a:ext uri="{FF2B5EF4-FFF2-40B4-BE49-F238E27FC236}">
                <a16:creationId xmlns:a16="http://schemas.microsoft.com/office/drawing/2014/main" xmlns="" id="{0A70F788-547F-AE24-9C1F-3870BED898C5}"/>
              </a:ext>
            </a:extLst>
          </p:cNvPr>
          <p:cNvPicPr>
            <a:picLocks noChangeAspect="1"/>
          </p:cNvPicPr>
          <p:nvPr/>
        </p:nvPicPr>
        <p:blipFill rotWithShape="1">
          <a:blip r:embed="rId2"/>
          <a:srcRect l="24740" r="24196" b="1"/>
          <a:stretch/>
        </p:blipFill>
        <p:spPr>
          <a:xfrm>
            <a:off x="9544286" y="1371877"/>
            <a:ext cx="2643653" cy="5443905"/>
          </a:xfrm>
          <a:prstGeom prst="rect">
            <a:avLst/>
          </a:prstGeom>
          <a:ln w="15875">
            <a:solidFill>
              <a:srgbClr val="FFFFFF">
                <a:alpha val="40000"/>
              </a:srgbClr>
            </a:solidFill>
          </a:ln>
          <a:effectLst>
            <a:innerShdw blurRad="57150" dist="38100" dir="14460000">
              <a:prstClr val="black">
                <a:alpha val="70000"/>
              </a:prstClr>
            </a:innerShdw>
          </a:effectLst>
        </p:spPr>
      </p:pic>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3"/>
          <a:stretch>
            <a:fillRect/>
          </a:stretch>
        </p:blipFill>
        <p:spPr>
          <a:xfrm>
            <a:off x="10432606" y="199417"/>
            <a:ext cx="1600200" cy="1171575"/>
          </a:xfrm>
        </p:spPr>
      </p:pic>
      <p:sp>
        <p:nvSpPr>
          <p:cNvPr id="3" name="TextBox 2">
            <a:extLst>
              <a:ext uri="{FF2B5EF4-FFF2-40B4-BE49-F238E27FC236}">
                <a16:creationId xmlns:a16="http://schemas.microsoft.com/office/drawing/2014/main" xmlns="" id="{6505A4DF-9956-DD49-8584-A3188D7FEFCC}"/>
              </a:ext>
            </a:extLst>
          </p:cNvPr>
          <p:cNvSpPr txBox="1"/>
          <p:nvPr/>
        </p:nvSpPr>
        <p:spPr>
          <a:xfrm>
            <a:off x="3325090" y="1350818"/>
            <a:ext cx="5257800" cy="14962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4" name="TextBox 3">
            <a:extLst>
              <a:ext uri="{FF2B5EF4-FFF2-40B4-BE49-F238E27FC236}">
                <a16:creationId xmlns:a16="http://schemas.microsoft.com/office/drawing/2014/main" xmlns="" id="{BCA14EAF-82FA-C542-E249-798C4C258D1F}"/>
              </a:ext>
            </a:extLst>
          </p:cNvPr>
          <p:cNvSpPr txBox="1"/>
          <p:nvPr/>
        </p:nvSpPr>
        <p:spPr>
          <a:xfrm>
            <a:off x="300531" y="654579"/>
            <a:ext cx="9253980" cy="64017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endParaRPr lang="en-GB" sz="2800" b="1">
              <a:solidFill>
                <a:srgbClr val="FFFFFF"/>
              </a:solidFill>
              <a:latin typeface="Century Gothic"/>
              <a:ea typeface="Calibri"/>
              <a:cs typeface="Calibri"/>
            </a:endParaRPr>
          </a:p>
          <a:p>
            <a:pPr marL="457200" indent="-457200" algn="just">
              <a:buFont typeface="Arial"/>
              <a:buChar char="•"/>
            </a:pPr>
            <a:r>
              <a:rPr lang="en-GB" sz="2800" b="1" dirty="0"/>
              <a:t>Speak with someone about your mental health. </a:t>
            </a:r>
          </a:p>
          <a:p>
            <a:pPr algn="just"/>
            <a:endParaRPr lang="en-GB" sz="2800" b="1"/>
          </a:p>
          <a:p>
            <a:pPr marL="457200" indent="-457200" algn="just">
              <a:buFont typeface="Arial"/>
              <a:buChar char="•"/>
            </a:pPr>
            <a:r>
              <a:rPr lang="en-GB" sz="2800" b="1" dirty="0"/>
              <a:t>Contact your GP to discuss support. This could be in the form of: </a:t>
            </a:r>
          </a:p>
          <a:p>
            <a:pPr algn="just"/>
            <a:endParaRPr lang="en-GB" sz="2800" b="1"/>
          </a:p>
          <a:p>
            <a:pPr marL="914400" lvl="1" indent="-457200" algn="just">
              <a:buFont typeface="Arial"/>
              <a:buChar char="•"/>
            </a:pPr>
            <a:r>
              <a:rPr lang="en-GB" sz="2800" b="1" dirty="0"/>
              <a:t>Someone to listen</a:t>
            </a:r>
          </a:p>
          <a:p>
            <a:pPr marL="914400" lvl="1" indent="-457200" algn="just">
              <a:buFont typeface="Arial"/>
              <a:buChar char="•"/>
            </a:pPr>
            <a:r>
              <a:rPr lang="en-GB" sz="2800" b="1" dirty="0"/>
              <a:t>Referral to local mental health support services</a:t>
            </a:r>
            <a:endParaRPr lang="en-GB" dirty="0"/>
          </a:p>
          <a:p>
            <a:pPr marL="914400" lvl="1" indent="-457200" algn="just">
              <a:buFont typeface="Arial"/>
              <a:buChar char="•"/>
            </a:pPr>
            <a:r>
              <a:rPr lang="en-GB" sz="2800" b="1" dirty="0"/>
              <a:t>Medication</a:t>
            </a:r>
            <a:endParaRPr lang="en-GB" dirty="0"/>
          </a:p>
          <a:p>
            <a:pPr marL="914400" lvl="1" indent="-457200" algn="just">
              <a:buFont typeface="Arial"/>
              <a:buChar char="•"/>
            </a:pPr>
            <a:r>
              <a:rPr lang="en-GB" sz="2800" b="1" dirty="0"/>
              <a:t>Arranging counselling</a:t>
            </a:r>
            <a:endParaRPr lang="en-GB" dirty="0"/>
          </a:p>
          <a:p>
            <a:pPr marL="914400" lvl="1" indent="-457200" algn="just">
              <a:buFont typeface="Arial"/>
              <a:buChar char="•"/>
            </a:pPr>
            <a:r>
              <a:rPr lang="en-GB" sz="2800" b="1" dirty="0"/>
              <a:t>Directing you to virtual CBT</a:t>
            </a:r>
            <a:endParaRPr lang="en-GB" dirty="0"/>
          </a:p>
          <a:p>
            <a:pPr lvl="1" algn="just"/>
            <a:endParaRPr lang="en-GB" sz="2800" b="1">
              <a:solidFill>
                <a:srgbClr val="FFFFFF"/>
              </a:solidFill>
            </a:endParaRPr>
          </a:p>
          <a:p>
            <a:pPr algn="ctr"/>
            <a:r>
              <a:rPr lang="en-GB" sz="2800" b="1" dirty="0">
                <a:solidFill>
                  <a:srgbClr val="002060"/>
                </a:solidFill>
              </a:rPr>
              <a:t>REMEMBER: YOU ARE NOT ALONE AND SUPPORT IS AVAILABLE</a:t>
            </a:r>
          </a:p>
          <a:p>
            <a:endParaRPr lang="en-GB"/>
          </a:p>
        </p:txBody>
      </p:sp>
    </p:spTree>
    <p:extLst>
      <p:ext uri="{BB962C8B-B14F-4D97-AF65-F5344CB8AC3E}">
        <p14:creationId xmlns:p14="http://schemas.microsoft.com/office/powerpoint/2010/main" val="3195077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7222E-E4A6-9EE9-ACE4-8C16189D2FD0}"/>
              </a:ext>
            </a:extLst>
          </p:cNvPr>
          <p:cNvSpPr>
            <a:spLocks noGrp="1"/>
          </p:cNvSpPr>
          <p:nvPr>
            <p:ph type="title"/>
          </p:nvPr>
        </p:nvSpPr>
        <p:spPr>
          <a:xfrm>
            <a:off x="673404" y="157793"/>
            <a:ext cx="10515600" cy="1034618"/>
          </a:xfrm>
        </p:spPr>
        <p:txBody>
          <a:bodyPr>
            <a:normAutofit/>
          </a:bodyPr>
          <a:lstStyle/>
          <a:p>
            <a:r>
              <a:rPr lang="en-GB" sz="4400" b="1">
                <a:latin typeface="Calibri"/>
                <a:cs typeface="Calibri Light"/>
              </a:rPr>
              <a:t>Support</a:t>
            </a:r>
          </a:p>
        </p:txBody>
      </p:sp>
      <p:cxnSp>
        <p:nvCxnSpPr>
          <p:cNvPr id="8" name="Straight Arrow Connector 7">
            <a:extLst>
              <a:ext uri="{FF2B5EF4-FFF2-40B4-BE49-F238E27FC236}">
                <a16:creationId xmlns:a16="http://schemas.microsoft.com/office/drawing/2014/main" xmlns="" id="{76BC44E8-72A5-555E-85AB-0C775C059F81}"/>
              </a:ext>
            </a:extLst>
          </p:cNvPr>
          <p:cNvCxnSpPr/>
          <p:nvPr/>
        </p:nvCxnSpPr>
        <p:spPr>
          <a:xfrm>
            <a:off x="850619" y="1426888"/>
            <a:ext cx="5349319" cy="4686"/>
          </a:xfrm>
          <a:prstGeom prst="straightConnector1">
            <a:avLst/>
          </a:prstGeom>
          <a:ln w="57150">
            <a:solidFill>
              <a:schemeClr val="accent2"/>
            </a:solidFill>
            <a:prstDash val="solid"/>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font, graphics, logo&#10;&#10;Description automatically generated">
            <a:extLst>
              <a:ext uri="{FF2B5EF4-FFF2-40B4-BE49-F238E27FC236}">
                <a16:creationId xmlns:a16="http://schemas.microsoft.com/office/drawing/2014/main" xmlns="" id="{78269A16-47A8-CE31-2779-9D2D4629B5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Content Placeholder 2">
            <a:extLst>
              <a:ext uri="{FF2B5EF4-FFF2-40B4-BE49-F238E27FC236}">
                <a16:creationId xmlns:a16="http://schemas.microsoft.com/office/drawing/2014/main" xmlns="" id="{C656DA9D-E01A-B98E-9611-704D43957DEB}"/>
              </a:ext>
            </a:extLst>
          </p:cNvPr>
          <p:cNvSpPr>
            <a:spLocks noGrp="1"/>
          </p:cNvSpPr>
          <p:nvPr/>
        </p:nvSpPr>
        <p:spPr>
          <a:xfrm>
            <a:off x="161819" y="1374919"/>
            <a:ext cx="11869855" cy="5998248"/>
          </a:xfrm>
          <a:prstGeom prst="rect">
            <a:avLst/>
          </a:prstGeom>
        </p:spPr>
        <p:txBody>
          <a:bodyPr vert="horz" lIns="91440" tIns="45720" rIns="91440" bIns="45720" rtlCol="0" anchor="ctr">
            <a:normAutofit fontScale="925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marL="0" indent="0">
              <a:buNone/>
            </a:pPr>
            <a:endParaRPr lang="en-GB" sz="3200">
              <a:solidFill>
                <a:schemeClr val="tx1"/>
              </a:solidFill>
              <a:latin typeface="Calibri"/>
              <a:ea typeface="Calibri"/>
              <a:cs typeface="Calibri"/>
            </a:endParaRPr>
          </a:p>
          <a:p>
            <a:pPr>
              <a:buClr>
                <a:srgbClr val="FFFFFF"/>
              </a:buClr>
            </a:pPr>
            <a:endParaRPr lang="en-GB" sz="3200">
              <a:solidFill>
                <a:schemeClr val="tx1"/>
              </a:solidFill>
              <a:latin typeface="Calibri"/>
              <a:ea typeface="Calibri"/>
              <a:cs typeface="Calibri"/>
            </a:endParaRPr>
          </a:p>
          <a:p>
            <a:pPr>
              <a:buClr>
                <a:srgbClr val="FFFFFF"/>
              </a:buClr>
            </a:pPr>
            <a:r>
              <a:rPr lang="en-GB" sz="3200">
                <a:solidFill>
                  <a:schemeClr val="tx1"/>
                </a:solidFill>
                <a:latin typeface="Calibri"/>
                <a:ea typeface="Calibri"/>
                <a:cs typeface="Calibri"/>
              </a:rPr>
              <a:t>Speak with your GP or your clinician if you are concerned about stress or your mental health. </a:t>
            </a:r>
            <a:endParaRPr lang="en-GB">
              <a:solidFill>
                <a:schemeClr val="tx1"/>
              </a:solidFill>
              <a:latin typeface="Century Gothic"/>
              <a:ea typeface="Calibri"/>
              <a:cs typeface="Calibri"/>
            </a:endParaRPr>
          </a:p>
          <a:p>
            <a:pPr>
              <a:buClr>
                <a:srgbClr val="FFFFFF"/>
              </a:buClr>
            </a:pPr>
            <a:r>
              <a:rPr lang="en-GB" sz="3200">
                <a:solidFill>
                  <a:schemeClr val="tx1"/>
                </a:solidFill>
                <a:latin typeface="Calibri"/>
                <a:ea typeface="Calibri"/>
                <a:cs typeface="Calibri"/>
              </a:rPr>
              <a:t>It can be useful to develop a wellness plan which helps you to remain well (WRAP). </a:t>
            </a:r>
            <a:endParaRPr lang="en-GB">
              <a:solidFill>
                <a:schemeClr val="tx1"/>
              </a:solidFill>
              <a:latin typeface="Century Gothic"/>
              <a:cs typeface="Calibri"/>
            </a:endParaRPr>
          </a:p>
          <a:p>
            <a:pPr>
              <a:buClr>
                <a:srgbClr val="FFFFFF"/>
              </a:buClr>
            </a:pPr>
            <a:r>
              <a:rPr lang="en-GB" sz="3200">
                <a:solidFill>
                  <a:schemeClr val="tx1"/>
                </a:solidFill>
                <a:latin typeface="Calibri"/>
                <a:ea typeface="+mn-lt"/>
                <a:cs typeface="Calibri"/>
              </a:rPr>
              <a:t>NHS 111</a:t>
            </a:r>
          </a:p>
          <a:p>
            <a:pPr>
              <a:buClr>
                <a:srgbClr val="FFFFFF"/>
              </a:buClr>
            </a:pPr>
            <a:r>
              <a:rPr lang="en-GB" sz="3200">
                <a:solidFill>
                  <a:schemeClr val="tx1"/>
                </a:solidFill>
                <a:latin typeface="Calibri"/>
                <a:ea typeface="+mn-lt"/>
                <a:cs typeface="Calibri"/>
              </a:rPr>
              <a:t>Talk with family / friends</a:t>
            </a:r>
          </a:p>
          <a:p>
            <a:pPr>
              <a:buClr>
                <a:srgbClr val="FFFFFF"/>
              </a:buClr>
            </a:pPr>
            <a:r>
              <a:rPr lang="en-GB" sz="3200">
                <a:solidFill>
                  <a:schemeClr val="tx1"/>
                </a:solidFill>
                <a:latin typeface="Calibri"/>
                <a:cs typeface="Calibri"/>
              </a:rPr>
              <a:t>Self-help resources</a:t>
            </a:r>
            <a:endParaRPr lang="en-GB" sz="3200">
              <a:solidFill>
                <a:schemeClr val="tx1"/>
              </a:solidFill>
              <a:latin typeface="Calibri"/>
              <a:ea typeface="Calibri"/>
              <a:cs typeface="Calibri"/>
            </a:endParaRPr>
          </a:p>
          <a:p>
            <a:pPr>
              <a:buClr>
                <a:srgbClr val="FFFFFF"/>
              </a:buClr>
            </a:pPr>
            <a:r>
              <a:rPr lang="en-GB" sz="3200">
                <a:solidFill>
                  <a:schemeClr val="tx1"/>
                </a:solidFill>
                <a:latin typeface="Calibri"/>
                <a:cs typeface="Calibri"/>
              </a:rPr>
              <a:t>Third sector services such as Samaritans, breathing space – HUB of HOPE</a:t>
            </a:r>
            <a:endParaRPr lang="en-GB" sz="3200">
              <a:solidFill>
                <a:schemeClr val="tx1"/>
              </a:solidFill>
              <a:latin typeface="Calibri"/>
              <a:ea typeface="Calibri"/>
              <a:cs typeface="Calibri"/>
            </a:endParaRPr>
          </a:p>
          <a:p>
            <a:pPr>
              <a:buClr>
                <a:srgbClr val="FFFFFF"/>
              </a:buClr>
            </a:pPr>
            <a:endParaRPr lang="en-GB" sz="3200">
              <a:solidFill>
                <a:schemeClr val="tx1"/>
              </a:solidFill>
              <a:latin typeface="Calibri"/>
              <a:cs typeface="Calibri"/>
            </a:endParaRPr>
          </a:p>
          <a:p>
            <a:pPr>
              <a:buClr>
                <a:srgbClr val="FFFFFF"/>
              </a:buClr>
            </a:pPr>
            <a:endParaRPr lang="en-GB" sz="3200">
              <a:solidFill>
                <a:srgbClr val="FFFFFF"/>
              </a:solidFill>
              <a:latin typeface="Calibri"/>
              <a:cs typeface="Calibri"/>
            </a:endParaRPr>
          </a:p>
          <a:p>
            <a:pPr>
              <a:buClr>
                <a:srgbClr val="FFFFFF"/>
              </a:buClr>
            </a:pPr>
            <a:endParaRPr lang="en-GB"/>
          </a:p>
          <a:p>
            <a:pPr>
              <a:buClr>
                <a:srgbClr val="FFFFFF"/>
              </a:buClr>
            </a:pPr>
            <a:endParaRPr lang="en-GB"/>
          </a:p>
        </p:txBody>
      </p:sp>
    </p:spTree>
    <p:extLst>
      <p:ext uri="{BB962C8B-B14F-4D97-AF65-F5344CB8AC3E}">
        <p14:creationId xmlns:p14="http://schemas.microsoft.com/office/powerpoint/2010/main" val="4184555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37222E-E4A6-9EE9-ACE4-8C16189D2FD0}"/>
              </a:ext>
            </a:extLst>
          </p:cNvPr>
          <p:cNvSpPr>
            <a:spLocks noGrp="1"/>
          </p:cNvSpPr>
          <p:nvPr>
            <p:ph type="title"/>
          </p:nvPr>
        </p:nvSpPr>
        <p:spPr>
          <a:xfrm>
            <a:off x="656000" y="156784"/>
            <a:ext cx="10601863" cy="1354317"/>
          </a:xfrm>
        </p:spPr>
        <p:txBody>
          <a:bodyPr>
            <a:normAutofit/>
          </a:bodyPr>
          <a:lstStyle/>
          <a:p>
            <a:r>
              <a:rPr lang="en-GB" sz="4800" b="1">
                <a:latin typeface="Calibri"/>
                <a:cs typeface="Calibri Light"/>
              </a:rPr>
              <a:t>Self-management toolbox</a:t>
            </a:r>
            <a:endParaRPr lang="en-GB" sz="4800" b="1">
              <a:latin typeface="Calibri"/>
            </a:endParaRPr>
          </a:p>
        </p:txBody>
      </p:sp>
      <p:pic>
        <p:nvPicPr>
          <p:cNvPr id="6" name="Picture 6">
            <a:extLst>
              <a:ext uri="{FF2B5EF4-FFF2-40B4-BE49-F238E27FC236}">
                <a16:creationId xmlns:a16="http://schemas.microsoft.com/office/drawing/2014/main" xmlns="" id="{20600E68-45F0-155A-1FB2-D0EED6FDB498}"/>
              </a:ext>
            </a:extLst>
          </p:cNvPr>
          <p:cNvPicPr>
            <a:picLocks noGrp="1" noChangeAspect="1"/>
          </p:cNvPicPr>
          <p:nvPr>
            <p:ph sz="half" idx="1"/>
          </p:nvPr>
        </p:nvPicPr>
        <p:blipFill>
          <a:blip r:embed="rId3"/>
          <a:stretch>
            <a:fillRect/>
          </a:stretch>
        </p:blipFill>
        <p:spPr>
          <a:xfrm>
            <a:off x="7508949" y="2094447"/>
            <a:ext cx="4258947" cy="3654823"/>
          </a:xfrm>
        </p:spPr>
      </p:pic>
      <p:sp>
        <p:nvSpPr>
          <p:cNvPr id="5" name="Content Placeholder 4">
            <a:extLst>
              <a:ext uri="{FF2B5EF4-FFF2-40B4-BE49-F238E27FC236}">
                <a16:creationId xmlns:a16="http://schemas.microsoft.com/office/drawing/2014/main" xmlns="" id="{BC8C4D3D-24A3-0B7B-ECDF-C95F90653CCC}"/>
              </a:ext>
            </a:extLst>
          </p:cNvPr>
          <p:cNvSpPr>
            <a:spLocks noGrp="1"/>
          </p:cNvSpPr>
          <p:nvPr>
            <p:ph sz="half" idx="2"/>
          </p:nvPr>
        </p:nvSpPr>
        <p:spPr>
          <a:xfrm>
            <a:off x="4648202" y="1631662"/>
            <a:ext cx="7398324" cy="5224174"/>
          </a:xfrm>
        </p:spPr>
        <p:txBody>
          <a:bodyPr/>
          <a:lstStyle/>
          <a:p>
            <a:endParaRPr lang="en-GB">
              <a:cs typeface="Calibri"/>
            </a:endParaRPr>
          </a:p>
          <a:p>
            <a:endParaRPr lang="en-GB">
              <a:cs typeface="Calibri"/>
            </a:endParaRPr>
          </a:p>
          <a:p>
            <a:endParaRPr lang="en-GB">
              <a:cs typeface="Calibri"/>
            </a:endParaRPr>
          </a:p>
        </p:txBody>
      </p:sp>
      <p:cxnSp>
        <p:nvCxnSpPr>
          <p:cNvPr id="8" name="Straight Arrow Connector 7">
            <a:extLst>
              <a:ext uri="{FF2B5EF4-FFF2-40B4-BE49-F238E27FC236}">
                <a16:creationId xmlns:a16="http://schemas.microsoft.com/office/drawing/2014/main" xmlns="" id="{76BC44E8-72A5-555E-85AB-0C775C059F81}"/>
              </a:ext>
            </a:extLst>
          </p:cNvPr>
          <p:cNvCxnSpPr/>
          <p:nvPr/>
        </p:nvCxnSpPr>
        <p:spPr>
          <a:xfrm>
            <a:off x="850619" y="1426888"/>
            <a:ext cx="5349319" cy="4686"/>
          </a:xfrm>
          <a:prstGeom prst="straightConnector1">
            <a:avLst/>
          </a:prstGeom>
          <a:ln w="57150">
            <a:solidFill>
              <a:schemeClr val="accent2"/>
            </a:solidFill>
            <a:prstDash val="solid"/>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F4187154-33BE-2F7C-EC50-68A3EDDB86DD}"/>
              </a:ext>
            </a:extLst>
          </p:cNvPr>
          <p:cNvSpPr txBox="1"/>
          <p:nvPr/>
        </p:nvSpPr>
        <p:spPr>
          <a:xfrm>
            <a:off x="536028" y="1491036"/>
            <a:ext cx="9757179" cy="90741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800">
                <a:latin typeface="Calibri"/>
                <a:cs typeface="Arial"/>
              </a:rPr>
              <a:t>Understanding your stress</a:t>
            </a:r>
          </a:p>
          <a:p>
            <a:pPr marL="914400" lvl="1" indent="-457200">
              <a:lnSpc>
                <a:spcPct val="150000"/>
              </a:lnSpc>
              <a:buFont typeface="Wingdings"/>
              <a:buChar char="§"/>
            </a:pPr>
            <a:r>
              <a:rPr lang="en-GB" sz="2800">
                <a:latin typeface="Calibri"/>
                <a:cs typeface="Arial"/>
              </a:rPr>
              <a:t>Journalling/mood diary</a:t>
            </a:r>
          </a:p>
          <a:p>
            <a:pPr marL="914400" lvl="1" indent="-457200">
              <a:lnSpc>
                <a:spcPct val="150000"/>
              </a:lnSpc>
              <a:buFont typeface="Wingdings"/>
              <a:buChar char="§"/>
            </a:pPr>
            <a:r>
              <a:rPr lang="en-GB" sz="2800">
                <a:latin typeface="Calibri"/>
                <a:cs typeface="Arial"/>
              </a:rPr>
              <a:t>Worry tree</a:t>
            </a:r>
          </a:p>
          <a:p>
            <a:pPr marL="914400" lvl="1" indent="-457200">
              <a:lnSpc>
                <a:spcPct val="150000"/>
              </a:lnSpc>
              <a:buFont typeface="Wingdings"/>
              <a:buChar char="§"/>
            </a:pPr>
            <a:r>
              <a:rPr lang="en-GB" sz="2800">
                <a:latin typeface="Calibri"/>
                <a:cs typeface="Arial"/>
              </a:rPr>
              <a:t>Talking with someone</a:t>
            </a:r>
          </a:p>
          <a:p>
            <a:pPr>
              <a:lnSpc>
                <a:spcPct val="150000"/>
              </a:lnSpc>
            </a:pPr>
            <a:r>
              <a:rPr lang="en-GB" sz="2800">
                <a:latin typeface="Calibri"/>
                <a:cs typeface="Arial"/>
              </a:rPr>
              <a:t>Coping with Stress </a:t>
            </a:r>
          </a:p>
          <a:p>
            <a:pPr marL="914400" lvl="1" indent="-457200">
              <a:lnSpc>
                <a:spcPct val="150000"/>
              </a:lnSpc>
              <a:buFont typeface="Wingdings"/>
              <a:buChar char="§"/>
            </a:pPr>
            <a:r>
              <a:rPr lang="en-GB" sz="2800">
                <a:latin typeface="Calibri"/>
                <a:cs typeface="Arial"/>
              </a:rPr>
              <a:t>Grounding techniques </a:t>
            </a:r>
            <a:endParaRPr lang="en-GB" sz="2800">
              <a:latin typeface="Calibri"/>
              <a:ea typeface="Calibri"/>
              <a:cs typeface="Arial"/>
            </a:endParaRPr>
          </a:p>
          <a:p>
            <a:pPr marL="914400" lvl="1" indent="-457200">
              <a:lnSpc>
                <a:spcPct val="150000"/>
              </a:lnSpc>
              <a:buFont typeface="Wingdings"/>
              <a:buChar char="§"/>
            </a:pPr>
            <a:r>
              <a:rPr lang="en-GB" sz="2800">
                <a:latin typeface="Calibri"/>
                <a:ea typeface="Calibri"/>
                <a:cs typeface="Arial"/>
              </a:rPr>
              <a:t>Breathing exercises</a:t>
            </a:r>
          </a:p>
          <a:p>
            <a:pPr marL="914400" lvl="1" indent="-457200">
              <a:lnSpc>
                <a:spcPct val="150000"/>
              </a:lnSpc>
              <a:buFont typeface="Wingdings"/>
              <a:buChar char="§"/>
            </a:pPr>
            <a:r>
              <a:rPr lang="en-GB" sz="2800">
                <a:latin typeface="Calibri"/>
                <a:ea typeface="Calibri"/>
                <a:cs typeface="Arial"/>
              </a:rPr>
              <a:t>Relaxation e.g. Inner Smile relaxation</a:t>
            </a:r>
          </a:p>
          <a:p>
            <a:pPr>
              <a:lnSpc>
                <a:spcPct val="150000"/>
              </a:lnSpc>
            </a:pPr>
            <a:endParaRPr lang="en-GB" sz="2800">
              <a:latin typeface="Century Gothic"/>
              <a:ea typeface="Calibri"/>
              <a:cs typeface="Arial"/>
            </a:endParaRPr>
          </a:p>
          <a:p>
            <a:pPr>
              <a:lnSpc>
                <a:spcPct val="150000"/>
              </a:lnSpc>
            </a:pPr>
            <a:endParaRPr lang="en-GB" sz="2800">
              <a:latin typeface="Century Gothic"/>
              <a:ea typeface="Calibri"/>
              <a:cs typeface="Arial"/>
            </a:endParaRPr>
          </a:p>
          <a:p>
            <a:pPr>
              <a:lnSpc>
                <a:spcPct val="150000"/>
              </a:lnSpc>
            </a:pPr>
            <a:endParaRPr lang="en-GB" sz="2800">
              <a:latin typeface="Century Gothic"/>
              <a:ea typeface="Calibri"/>
              <a:cs typeface="Arial"/>
            </a:endParaRPr>
          </a:p>
          <a:p>
            <a:pPr>
              <a:lnSpc>
                <a:spcPct val="150000"/>
              </a:lnSpc>
            </a:pPr>
            <a:endParaRPr lang="en-GB" sz="2800">
              <a:latin typeface="Calibri"/>
              <a:ea typeface="Calibri"/>
              <a:cs typeface="Arial"/>
            </a:endParaRPr>
          </a:p>
          <a:p>
            <a:pPr>
              <a:lnSpc>
                <a:spcPct val="150000"/>
              </a:lnSpc>
              <a:buFont typeface="Arial"/>
              <a:buChar char="•"/>
            </a:pPr>
            <a:endParaRPr lang="en-GB" sz="2800">
              <a:latin typeface="Calibri"/>
              <a:ea typeface="Calibri"/>
              <a:cs typeface="Arial"/>
            </a:endParaRPr>
          </a:p>
          <a:p>
            <a:pPr>
              <a:lnSpc>
                <a:spcPct val="150000"/>
              </a:lnSpc>
              <a:buFont typeface="Arial"/>
              <a:buChar char="•"/>
            </a:pPr>
            <a:endParaRPr lang="en-GB" sz="2800">
              <a:latin typeface="Calibri"/>
              <a:ea typeface="Calibri"/>
              <a:cs typeface="Arial"/>
            </a:endParaRPr>
          </a:p>
        </p:txBody>
      </p:sp>
      <p:pic>
        <p:nvPicPr>
          <p:cNvPr id="4" name="Picture 3" descr="A picture containing text, font, graphics, logo&#10;&#10;Description automatically generated">
            <a:extLst>
              <a:ext uri="{FF2B5EF4-FFF2-40B4-BE49-F238E27FC236}">
                <a16:creationId xmlns:a16="http://schemas.microsoft.com/office/drawing/2014/main" xmlns="" id="{78269A16-47A8-CE31-2779-9D2D4629B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Tree>
    <p:extLst>
      <p:ext uri="{BB962C8B-B14F-4D97-AF65-F5344CB8AC3E}">
        <p14:creationId xmlns:p14="http://schemas.microsoft.com/office/powerpoint/2010/main" val="157517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xmlns="" id="{08E8BA51-FC95-4979-B554-7B13D3FE49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Snip Diagonal Corner Rectangle 20">
            <a:extLst>
              <a:ext uri="{FF2B5EF4-FFF2-40B4-BE49-F238E27FC236}">
                <a16:creationId xmlns:a16="http://schemas.microsoft.com/office/drawing/2014/main" xmlns="" id="{6100855A-1E75-49BA-9F71-A825AD8A68A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176" y="-2"/>
            <a:ext cx="6084115" cy="6858000"/>
          </a:xfrm>
          <a:prstGeom prst="snip2DiagRect">
            <a:avLst>
              <a:gd name="adj1" fmla="val 0"/>
              <a:gd name="adj2" fmla="val 0"/>
            </a:avLst>
          </a:pr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42">
            <a:extLst>
              <a:ext uri="{FF2B5EF4-FFF2-40B4-BE49-F238E27FC236}">
                <a16:creationId xmlns:a16="http://schemas.microsoft.com/office/drawing/2014/main" xmlns="" id="{A38F1D93-3E69-4EF1-B60F-335C29864B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982157" y="0"/>
            <a:ext cx="1935271" cy="30822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xmlns="" id="{269BC569-E369-4563-9EF3-7CB91D8AB9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50" y="4061862"/>
            <a:ext cx="2401830" cy="278687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Woman being hugged">
            <a:extLst>
              <a:ext uri="{FF2B5EF4-FFF2-40B4-BE49-F238E27FC236}">
                <a16:creationId xmlns:a16="http://schemas.microsoft.com/office/drawing/2014/main" xmlns="" id="{C81B9F09-664F-5D78-C1FC-87525980F155}"/>
              </a:ext>
            </a:extLst>
          </p:cNvPr>
          <p:cNvPicPr>
            <a:picLocks noChangeAspect="1"/>
          </p:cNvPicPr>
          <p:nvPr/>
        </p:nvPicPr>
        <p:blipFill rotWithShape="1">
          <a:blip r:embed="rId3"/>
          <a:srcRect l="21765" r="16012" b="-3"/>
          <a:stretch/>
        </p:blipFill>
        <p:spPr>
          <a:xfrm>
            <a:off x="2556346" y="3243069"/>
            <a:ext cx="3361082" cy="3605670"/>
          </a:xfrm>
          <a:prstGeom prst="rect">
            <a:avLst/>
          </a:prstGeom>
        </p:spPr>
      </p:pic>
      <p:pic>
        <p:nvPicPr>
          <p:cNvPr id="4" name="Content Placeholder 3" descr="Female silhouette radiating light from within a spiritual heart opening Female silhouette radiating light from within a spiritual heart opening energy healing stock pictures, royalty-free photos &amp; images">
            <a:extLst>
              <a:ext uri="{FF2B5EF4-FFF2-40B4-BE49-F238E27FC236}">
                <a16:creationId xmlns:a16="http://schemas.microsoft.com/office/drawing/2014/main" xmlns="" id="{BF5CBFAE-E7C7-704F-04C4-78C3532DC090}"/>
              </a:ext>
            </a:extLst>
          </p:cNvPr>
          <p:cNvPicPr>
            <a:picLocks noChangeAspect="1"/>
          </p:cNvPicPr>
          <p:nvPr/>
        </p:nvPicPr>
        <p:blipFill rotWithShape="1">
          <a:blip r:embed="rId4"/>
          <a:srcRect l="18454" r="15896" b="1"/>
          <a:stretch/>
        </p:blipFill>
        <p:spPr>
          <a:xfrm>
            <a:off x="-499" y="10"/>
            <a:ext cx="3835570" cy="3899748"/>
          </a:xfrm>
          <a:custGeom>
            <a:avLst/>
            <a:gdLst/>
            <a:ahLst/>
            <a:cxnLst/>
            <a:rect l="l" t="t" r="r" b="b"/>
            <a:pathLst>
              <a:path w="4551358" h="3899758">
                <a:moveTo>
                  <a:pt x="0" y="0"/>
                </a:moveTo>
                <a:lnTo>
                  <a:pt x="4551358" y="0"/>
                </a:lnTo>
                <a:lnTo>
                  <a:pt x="4551358" y="3077500"/>
                </a:lnTo>
                <a:lnTo>
                  <a:pt x="2843111" y="3077500"/>
                </a:lnTo>
                <a:lnTo>
                  <a:pt x="2843111" y="3899758"/>
                </a:lnTo>
                <a:lnTo>
                  <a:pt x="0" y="3899758"/>
                </a:lnTo>
                <a:close/>
              </a:path>
            </a:pathLst>
          </a:custGeom>
        </p:spPr>
      </p:pic>
      <p:sp>
        <p:nvSpPr>
          <p:cNvPr id="36" name="Content Placeholder 35">
            <a:extLst>
              <a:ext uri="{FF2B5EF4-FFF2-40B4-BE49-F238E27FC236}">
                <a16:creationId xmlns:a16="http://schemas.microsoft.com/office/drawing/2014/main" xmlns="" id="{E1D490D8-6C39-3F6A-39D6-4F73AA44A36F}"/>
              </a:ext>
            </a:extLst>
          </p:cNvPr>
          <p:cNvSpPr>
            <a:spLocks noGrp="1"/>
          </p:cNvSpPr>
          <p:nvPr>
            <p:ph idx="1"/>
          </p:nvPr>
        </p:nvSpPr>
        <p:spPr>
          <a:xfrm>
            <a:off x="6713079" y="1368972"/>
            <a:ext cx="4951434" cy="3615267"/>
          </a:xfrm>
        </p:spPr>
        <p:txBody>
          <a:bodyPr>
            <a:normAutofit/>
          </a:bodyPr>
          <a:lstStyle/>
          <a:p>
            <a:pPr marL="0" indent="0" algn="ctr">
              <a:buNone/>
            </a:pPr>
            <a:r>
              <a:rPr lang="en-US" sz="3200" b="1">
                <a:solidFill>
                  <a:schemeClr val="tx1"/>
                </a:solidFill>
              </a:rPr>
              <a:t>Inner Smile Meditation</a:t>
            </a:r>
          </a:p>
        </p:txBody>
      </p:sp>
      <p:grpSp>
        <p:nvGrpSpPr>
          <p:cNvPr id="47" name="Group 46">
            <a:extLst>
              <a:ext uri="{FF2B5EF4-FFF2-40B4-BE49-F238E27FC236}">
                <a16:creationId xmlns:a16="http://schemas.microsoft.com/office/drawing/2014/main" xmlns="" id="{A8C415EB-3460-4754-9FEA-02108AED75F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10292292" y="2963333"/>
            <a:ext cx="1896535" cy="2218267"/>
            <a:chOff x="10292292" y="2963333"/>
            <a:chExt cx="1896535" cy="2218267"/>
          </a:xfrm>
        </p:grpSpPr>
        <p:cxnSp>
          <p:nvCxnSpPr>
            <p:cNvPr id="48" name="Straight Connector 47">
              <a:extLst>
                <a:ext uri="{FF2B5EF4-FFF2-40B4-BE49-F238E27FC236}">
                  <a16:creationId xmlns:a16="http://schemas.microsoft.com/office/drawing/2014/main" xmlns="" id="{E84F6811-8EEA-45A0-BF89-5C06734F52A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xmlns="" id="{505DEA48-56FF-4C47-AD6B-302A2E7DA58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699485" y="3190344"/>
              <a:ext cx="1489342" cy="1489341"/>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xmlns="" id="{0E262D76-9C36-442D-B023-F1E8AB3B75F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xmlns="" id="{92FC0AB4-E8C8-467E-A0BD-EF27798DEFD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xmlns="" id="{A3664711-E34F-4F11-8E5C-CAAD69B2F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51191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xmlns="" id="{12D8CD66-6E34-4232-868C-F61EC84AFC0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40" name="Straight Connector 39">
              <a:extLst>
                <a:ext uri="{FF2B5EF4-FFF2-40B4-BE49-F238E27FC236}">
                  <a16:creationId xmlns:a16="http://schemas.microsoft.com/office/drawing/2014/main" xmlns="" id="{BA1EDB24-D25E-4498-9742-07355DA2B191}"/>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xmlns="" id="{0E5C3020-0F81-4919-9D1F-B6ED9A83536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xmlns="" id="{83ECD783-8E88-4D10-99BD-C579F0CA2AD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xmlns="" id="{29EDE005-2618-4634-B693-DAB7F6013857}"/>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xmlns="" id="{C4252634-CD2F-416D-80D4-1C184472B07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46" name="Rectangle 45">
            <a:extLst>
              <a:ext uri="{FF2B5EF4-FFF2-40B4-BE49-F238E27FC236}">
                <a16:creationId xmlns:a16="http://schemas.microsoft.com/office/drawing/2014/main" xmlns="" id="{43F8250A-B5BC-48E8-9E34-320C6AB613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nip Diagonal Corner Rectangle 24">
            <a:extLst>
              <a:ext uri="{FF2B5EF4-FFF2-40B4-BE49-F238E27FC236}">
                <a16:creationId xmlns:a16="http://schemas.microsoft.com/office/drawing/2014/main" xmlns="" id="{A2829537-8D6E-4F27-8454-8F19BEA8C1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28229" y="620722"/>
            <a:ext cx="10935543" cy="5286838"/>
          </a:xfrm>
          <a:prstGeom prst="snip2DiagRect">
            <a:avLst>
              <a:gd name="adj1" fmla="val 10787"/>
              <a:gd name="adj2" fmla="val 0"/>
            </a:avLst>
          </a:prstGeom>
          <a:solidFill>
            <a:schemeClr val="tx1"/>
          </a:solidFill>
          <a:ln>
            <a:no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person with her hands together in front of her face&#10;&#10;Description automatically generated">
            <a:extLst>
              <a:ext uri="{FF2B5EF4-FFF2-40B4-BE49-F238E27FC236}">
                <a16:creationId xmlns:a16="http://schemas.microsoft.com/office/drawing/2014/main" xmlns="" id="{4E3A63F8-465A-1D02-9E7A-7F20F2DA612A}"/>
              </a:ext>
            </a:extLst>
          </p:cNvPr>
          <p:cNvPicPr>
            <a:picLocks noChangeAspect="1"/>
          </p:cNvPicPr>
          <p:nvPr/>
        </p:nvPicPr>
        <p:blipFill rotWithShape="1">
          <a:blip r:embed="rId3"/>
          <a:srcRect r="2" b="16936"/>
          <a:stretch/>
        </p:blipFill>
        <p:spPr>
          <a:xfrm>
            <a:off x="729850" y="619103"/>
            <a:ext cx="10607040" cy="4956048"/>
          </a:xfrm>
          <a:custGeom>
            <a:avLst/>
            <a:gdLst/>
            <a:ahLst/>
            <a:cxnLst/>
            <a:rect l="l" t="t" r="r" b="b"/>
            <a:pathLst>
              <a:path w="10607040" h="4956048">
                <a:moveTo>
                  <a:pt x="497480" y="0"/>
                </a:moveTo>
                <a:lnTo>
                  <a:pt x="10607040" y="0"/>
                </a:lnTo>
                <a:lnTo>
                  <a:pt x="10607040" y="4485407"/>
                </a:lnTo>
                <a:lnTo>
                  <a:pt x="10131692" y="4956048"/>
                </a:lnTo>
                <a:lnTo>
                  <a:pt x="0" y="4956048"/>
                </a:lnTo>
                <a:lnTo>
                  <a:pt x="0" y="492554"/>
                </a:lnTo>
                <a:close/>
              </a:path>
            </a:pathLst>
          </a:custGeom>
        </p:spPr>
      </p:pic>
      <p:pic>
        <p:nvPicPr>
          <p:cNvPr id="6" name="Picture 5" descr="A picture containing text, font, graphics, logo&#10;&#10;Description automatically generated">
            <a:extLst>
              <a:ext uri="{FF2B5EF4-FFF2-40B4-BE49-F238E27FC236}">
                <a16:creationId xmlns:a16="http://schemas.microsoft.com/office/drawing/2014/main" xmlns="" id="{C1EB0A7B-071E-2A5C-3BC6-0264850002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1054763" y="6182775"/>
            <a:ext cx="10781541" cy="369332"/>
          </a:xfrm>
          <a:prstGeom prst="rect">
            <a:avLst/>
          </a:prstGeom>
          <a:noFill/>
        </p:spPr>
        <p:txBody>
          <a:bodyPr wrap="square" lIns="91440" tIns="45720" rIns="91440" bIns="45720" rtlCol="0" anchor="t">
            <a:spAutoFit/>
          </a:bodyPr>
          <a:lstStyle/>
          <a:p>
            <a:r>
              <a:rPr lang="en-GB" b="1">
                <a:latin typeface="Calibri"/>
                <a:ea typeface="+mn-lt"/>
                <a:cs typeface="+mn-lt"/>
                <a:hlinkClick r:id="rId5"/>
              </a:rPr>
              <a:t>Inner Smile Meditation To Bring Joy And Relieve Stress | Mariellen VanDyke Brown, Insight Timer</a:t>
            </a:r>
            <a:endParaRPr lang="en-US" b="1">
              <a:latin typeface="Calibri"/>
            </a:endParaRPr>
          </a:p>
        </p:txBody>
      </p:sp>
      <p:pic>
        <p:nvPicPr>
          <p:cNvPr id="4" name="Picture 3" descr="A person with her hands together in front of her face&#10;&#10;Description automatically generated">
            <a:extLst>
              <a:ext uri="{FF2B5EF4-FFF2-40B4-BE49-F238E27FC236}">
                <a16:creationId xmlns:a16="http://schemas.microsoft.com/office/drawing/2014/main" xmlns="" id="{4E7FD5A9-99EA-05F4-A151-F355D6A408B3}"/>
              </a:ext>
            </a:extLst>
          </p:cNvPr>
          <p:cNvPicPr>
            <a:picLocks noChangeAspect="1"/>
          </p:cNvPicPr>
          <p:nvPr/>
        </p:nvPicPr>
        <p:blipFill>
          <a:blip r:embed="rId3"/>
          <a:stretch>
            <a:fillRect/>
          </a:stretch>
        </p:blipFill>
        <p:spPr>
          <a:xfrm>
            <a:off x="-4253345" y="4486275"/>
            <a:ext cx="2743200" cy="1543050"/>
          </a:xfrm>
          <a:prstGeom prst="rect">
            <a:avLst/>
          </a:prstGeom>
        </p:spPr>
      </p:pic>
    </p:spTree>
    <p:extLst>
      <p:ext uri="{BB962C8B-B14F-4D97-AF65-F5344CB8AC3E}">
        <p14:creationId xmlns:p14="http://schemas.microsoft.com/office/powerpoint/2010/main" val="276425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362846"/>
            <a:ext cx="12195806" cy="544168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SUPPORT</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500216" y="1314499"/>
            <a:ext cx="11289631" cy="7048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3200">
                <a:solidFill>
                  <a:srgbClr val="0D2E46"/>
                </a:solidFill>
                <a:latin typeface="Calibri"/>
                <a:ea typeface="+mn-lt"/>
                <a:cs typeface="Calibri"/>
                <a:hlinkClick r:id="rId4"/>
              </a:rPr>
              <a:t>5 steps to mental wellbeing - NHS (www.nhs.uk)</a:t>
            </a:r>
            <a:endParaRPr lang="en-GB" sz="3200">
              <a:latin typeface="Calibri"/>
              <a:ea typeface="+mn-lt"/>
              <a:cs typeface="+mn-lt"/>
            </a:endParaRPr>
          </a:p>
          <a:p>
            <a:pPr marL="457200" indent="-457200">
              <a:buFont typeface="Arial"/>
              <a:buChar char="•"/>
            </a:pPr>
            <a:r>
              <a:rPr lang="en-GB" sz="3200">
                <a:latin typeface="Calibri"/>
                <a:ea typeface="+mn-lt"/>
                <a:cs typeface="+mn-lt"/>
                <a:hlinkClick r:id="rId5">
                  <a:extLst>
                    <a:ext uri="{A12FA001-AC4F-418D-AE19-62706E023703}">
                      <ahyp:hlinkClr xmlns:ahyp="http://schemas.microsoft.com/office/drawing/2018/hyperlinkcolor" xmlns="" val="tx"/>
                    </a:ext>
                  </a:extLst>
                </a:hlinkClick>
              </a:rPr>
              <a:t>The Stress Management Society - From Distress to De-Stress</a:t>
            </a:r>
            <a:endParaRPr lang="en-GB" sz="3200">
              <a:latin typeface="Calibri"/>
              <a:ea typeface="+mn-lt"/>
              <a:cs typeface="+mn-lt"/>
            </a:endParaRPr>
          </a:p>
          <a:p>
            <a:pPr marL="457200" indent="-457200">
              <a:buFont typeface="Arial"/>
              <a:buChar char="•"/>
            </a:pPr>
            <a:r>
              <a:rPr lang="en-GB" sz="3200">
                <a:latin typeface="Calibri"/>
                <a:ea typeface="+mn-lt"/>
                <a:cs typeface="+mn-lt"/>
                <a:hlinkClick r:id="rId6"/>
              </a:rPr>
              <a:t>Glasgow | Wellbeing Services | NHS (wellbeing-glasgow.org.uk)</a:t>
            </a:r>
            <a:endParaRPr lang="en-GB" sz="3200">
              <a:latin typeface="Calibri"/>
              <a:ea typeface="+mn-lt"/>
              <a:cs typeface="+mn-lt"/>
            </a:endParaRPr>
          </a:p>
          <a:p>
            <a:pPr marL="457200" indent="-457200">
              <a:buFont typeface="Arial"/>
              <a:buChar char="•"/>
            </a:pPr>
            <a:r>
              <a:rPr lang="en-GB" sz="3200">
                <a:latin typeface="Calibri"/>
                <a:ea typeface="+mn-lt"/>
                <a:cs typeface="+mn-lt"/>
                <a:hlinkClick r:id="rId7"/>
              </a:rPr>
              <a:t>Contact (wellbeingscotland.org)</a:t>
            </a:r>
            <a:endParaRPr lang="en-GB" sz="3200">
              <a:latin typeface="Calibri"/>
              <a:ea typeface="+mn-lt"/>
              <a:cs typeface="+mn-lt"/>
            </a:endParaRPr>
          </a:p>
          <a:p>
            <a:pPr marL="457200" indent="-457200">
              <a:buFont typeface="Arial"/>
              <a:buChar char="•"/>
            </a:pPr>
            <a:r>
              <a:rPr lang="en-GB" sz="3200" b="1">
                <a:latin typeface="Calibri"/>
                <a:ea typeface="+mn-lt"/>
                <a:cs typeface="+mn-lt"/>
              </a:rPr>
              <a:t>Breath works -</a:t>
            </a:r>
            <a:r>
              <a:rPr lang="en-GB" sz="3200">
                <a:latin typeface="Calibri"/>
                <a:ea typeface="+mn-lt"/>
                <a:cs typeface="+mn-lt"/>
                <a:hlinkClick r:id="rId8"/>
              </a:rPr>
              <a:t>https://youtube.com/shorts/jlufY_GZQeY?si=XjBUs0J1UwdfpoPE</a:t>
            </a:r>
            <a:endParaRPr lang="en-GB" sz="3200">
              <a:latin typeface="Calibri"/>
              <a:cs typeface="Calibri"/>
            </a:endParaRPr>
          </a:p>
          <a:p>
            <a:pPr marL="457200" indent="-457200">
              <a:buFont typeface="Arial"/>
              <a:buChar char="•"/>
            </a:pPr>
            <a:r>
              <a:rPr lang="en-GB" sz="3200">
                <a:latin typeface="Calibri"/>
                <a:cs typeface="Arial"/>
                <a:hlinkClick r:id="rId9"/>
              </a:rPr>
              <a:t>Free Breathwork Sessions - Alchemy of Breath</a:t>
            </a:r>
            <a:endParaRPr lang="en-GB" sz="3200">
              <a:latin typeface="Calibri"/>
              <a:cs typeface="Calibri"/>
            </a:endParaRPr>
          </a:p>
          <a:p>
            <a:pPr marL="457200" indent="-457200">
              <a:buFont typeface="Arial"/>
              <a:buChar char="•"/>
            </a:pPr>
            <a:r>
              <a:rPr lang="en-GB" sz="3200" u="sng">
                <a:latin typeface="Calibri"/>
                <a:cs typeface="Calibri"/>
                <a:hlinkClick r:id="rId10">
                  <a:extLst>
                    <a:ext uri="{A12FA001-AC4F-418D-AE19-62706E023703}">
                      <ahyp:hlinkClr xmlns:ahyp="http://schemas.microsoft.com/office/drawing/2018/hyperlinkcolor" xmlns="" val="tx"/>
                    </a:ext>
                  </a:extLst>
                </a:hlinkClick>
              </a:rPr>
              <a:t>Taoist Inner Smile Meditation - YouTube</a:t>
            </a:r>
            <a:endParaRPr lang="en-GB" sz="3200">
              <a:latin typeface="Century Gothic" panose="020B0502020202020204"/>
              <a:cs typeface="Calibri"/>
              <a:hlinkClick r:id="rId10">
                <a:extLst>
                  <a:ext uri="{A12FA001-AC4F-418D-AE19-62706E023703}">
                    <ahyp:hlinkClr xmlns:ahyp="http://schemas.microsoft.com/office/drawing/2018/hyperlinkcolor" xmlns="" val="tx"/>
                  </a:ext>
                </a:extLst>
              </a:hlinkClick>
            </a:endParaRPr>
          </a:p>
          <a:p>
            <a:pPr marL="457200" indent="-457200">
              <a:buFont typeface="Arial"/>
              <a:buChar char="•"/>
            </a:pPr>
            <a:r>
              <a:rPr lang="en-GB" sz="3200">
                <a:latin typeface="Calibri"/>
                <a:cs typeface="Calibri"/>
                <a:hlinkClick r:id="rId11"/>
              </a:rPr>
              <a:t>Home</a:t>
            </a:r>
            <a:r>
              <a:rPr lang="en-GB" sz="3200">
                <a:latin typeface="Calibri"/>
                <a:cs typeface="Calibri"/>
                <a:hlinkClick r:id="rId11">
                  <a:extLst>
                    <a:ext uri="{A12FA001-AC4F-418D-AE19-62706E023703}">
                      <ahyp:hlinkClr xmlns:ahyp="http://schemas.microsoft.com/office/drawing/2018/hyperlinkcolor" xmlns="" val="tx"/>
                    </a:ext>
                  </a:extLst>
                </a:hlinkClick>
              </a:rPr>
              <a:t> - The Wellbeing Thesis</a:t>
            </a:r>
            <a:endParaRPr lang="en-GB" sz="3200">
              <a:latin typeface="Century Gothic" panose="020B0502020202020204"/>
              <a:cs typeface="Calibri"/>
            </a:endParaRPr>
          </a:p>
          <a:p>
            <a:pPr marL="457200" indent="-457200">
              <a:buFont typeface="Arial"/>
              <a:buChar char="•"/>
            </a:pPr>
            <a:r>
              <a:rPr lang="en-GB" sz="3200">
                <a:latin typeface="Calibri"/>
                <a:cs typeface="Calibri"/>
                <a:hlinkClick r:id="rId12"/>
              </a:rPr>
              <a:t>Developing a positive outlook when living with a health cond... -</a:t>
            </a:r>
            <a:endParaRPr lang="en-GB" sz="3200">
              <a:latin typeface="Century Gothic" panose="020B0502020202020204"/>
              <a:cs typeface="Calibri"/>
            </a:endParaRPr>
          </a:p>
          <a:p>
            <a:pPr marL="457200" indent="-457200">
              <a:buFont typeface="Arial"/>
              <a:buChar char="•"/>
            </a:pPr>
            <a:r>
              <a:rPr lang="en-GB" sz="3200">
                <a:latin typeface="Calibri"/>
                <a:cs typeface="Calibri"/>
                <a:hlinkClick r:id="rId12"/>
              </a:rPr>
              <a:t>Counselling Directory (counselling-directory.org.uk)</a:t>
            </a:r>
            <a:endParaRPr lang="en-GB" sz="3200"/>
          </a:p>
          <a:p>
            <a:pPr marL="457200" indent="-457200">
              <a:buFont typeface="Arial"/>
              <a:buChar char="•"/>
            </a:pPr>
            <a:endParaRPr lang="en-GB" sz="3200">
              <a:latin typeface="Calibri"/>
              <a:cs typeface="Calibri"/>
            </a:endParaRPr>
          </a:p>
          <a:p>
            <a:endParaRPr lang="en-GB"/>
          </a:p>
          <a:p>
            <a:endParaRPr lang="en-GB"/>
          </a:p>
        </p:txBody>
      </p:sp>
    </p:spTree>
    <p:extLst>
      <p:ext uri="{BB962C8B-B14F-4D97-AF65-F5344CB8AC3E}">
        <p14:creationId xmlns:p14="http://schemas.microsoft.com/office/powerpoint/2010/main" val="5457798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290FE681-1E05-478A-89DC-5F7AB37CFD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xmlns="" id="{2E2F21DC-5F0E-42CF-B89C-C1E25E175CB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50783" y="1532373"/>
            <a:ext cx="0" cy="3198892"/>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picture containing text, font, graphics, logo&#10;&#10;Description automatically generated">
            <a:extLst>
              <a:ext uri="{FF2B5EF4-FFF2-40B4-BE49-F238E27FC236}">
                <a16:creationId xmlns:a16="http://schemas.microsoft.com/office/drawing/2014/main" xmlns="" id="{BFB8E5E3-4293-F610-A7F9-2B47BD438B52}"/>
              </a:ext>
            </a:extLst>
          </p:cNvPr>
          <p:cNvPicPr>
            <a:picLocks noGrp="1" noChangeAspect="1"/>
          </p:cNvPicPr>
          <p:nvPr>
            <p:ph idx="1"/>
          </p:nvPr>
        </p:nvPicPr>
        <p:blipFill>
          <a:blip r:embed="rId3"/>
          <a:stretch>
            <a:fillRect/>
          </a:stretch>
        </p:blipFill>
        <p:spPr>
          <a:xfrm>
            <a:off x="10420269" y="357891"/>
            <a:ext cx="1600200" cy="1171575"/>
          </a:xfrm>
        </p:spPr>
      </p:pic>
      <p:sp>
        <p:nvSpPr>
          <p:cNvPr id="6" name="Rectangle 5">
            <a:extLst>
              <a:ext uri="{FF2B5EF4-FFF2-40B4-BE49-F238E27FC236}">
                <a16:creationId xmlns:a16="http://schemas.microsoft.com/office/drawing/2014/main" xmlns="" id="{01662EB2-0DC3-9560-76E9-BCDF98AF16B1}"/>
              </a:ext>
            </a:extLst>
          </p:cNvPr>
          <p:cNvSpPr/>
          <p:nvPr/>
        </p:nvSpPr>
        <p:spPr>
          <a:xfrm>
            <a:off x="-96981" y="0"/>
            <a:ext cx="10157730" cy="6858000"/>
          </a:xfrm>
          <a:prstGeom prst="rect">
            <a:avLst/>
          </a:prstGeom>
          <a:solidFill>
            <a:schemeClr val="tx1">
              <a:lumMod val="95000"/>
            </a:schemeClr>
          </a:solidFill>
          <a:ln>
            <a:solidFill>
              <a:schemeClr val="tx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3" name="TextBox 2">
            <a:extLst>
              <a:ext uri="{FF2B5EF4-FFF2-40B4-BE49-F238E27FC236}">
                <a16:creationId xmlns:a16="http://schemas.microsoft.com/office/drawing/2014/main" xmlns="" id="{6E1BFE52-B407-BE50-4C8C-25250596C0B6}"/>
              </a:ext>
            </a:extLst>
          </p:cNvPr>
          <p:cNvSpPr txBox="1"/>
          <p:nvPr/>
        </p:nvSpPr>
        <p:spPr>
          <a:xfrm>
            <a:off x="225162" y="1303853"/>
            <a:ext cx="8128804" cy="5693866"/>
          </a:xfrm>
          <a:prstGeom prst="rect">
            <a:avLst/>
          </a:prstGeom>
          <a:noFill/>
        </p:spPr>
        <p:txBody>
          <a:bodyPr wrap="square" lIns="91440" tIns="45720" rIns="91440" bIns="45720" rtlCol="0" anchor="t">
            <a:spAutoFit/>
          </a:bodyPr>
          <a:lstStyle/>
          <a:p>
            <a:pPr marL="571500" indent="-571500">
              <a:buFont typeface="Arial"/>
              <a:buChar char="•"/>
            </a:pPr>
            <a:r>
              <a:rPr lang="en-GB" sz="2800">
                <a:solidFill>
                  <a:srgbClr val="002060"/>
                </a:solidFill>
                <a:latin typeface="Calibri"/>
                <a:cs typeface="Calibri"/>
              </a:rPr>
              <a:t>Have a warm and safe home where my family and I can be together.  </a:t>
            </a:r>
          </a:p>
          <a:p>
            <a:pPr marL="571500" indent="-571500">
              <a:buFont typeface="Arial"/>
              <a:buChar char="•"/>
            </a:pPr>
            <a:r>
              <a:rPr lang="en-GB" sz="2800">
                <a:solidFill>
                  <a:srgbClr val="002060"/>
                </a:solidFill>
                <a:latin typeface="Calibri"/>
                <a:cs typeface="Calibri"/>
              </a:rPr>
              <a:t>Be able to follow and participate fully in a discussion about every- day life. </a:t>
            </a:r>
            <a:endParaRPr lang="en-GB" sz="2800">
              <a:solidFill>
                <a:srgbClr val="002060"/>
              </a:solidFill>
              <a:latin typeface="Calibri"/>
              <a:ea typeface="Calibri"/>
              <a:cs typeface="Calibri"/>
            </a:endParaRPr>
          </a:p>
          <a:p>
            <a:pPr marL="571500" indent="-571500">
              <a:buFont typeface="Arial"/>
              <a:buChar char="•"/>
            </a:pPr>
            <a:r>
              <a:rPr lang="en-GB" sz="2800">
                <a:solidFill>
                  <a:srgbClr val="002060"/>
                </a:solidFill>
                <a:latin typeface="Calibri"/>
                <a:cs typeface="Calibri"/>
              </a:rPr>
              <a:t>Understand my condition and manage the symptoms.</a:t>
            </a:r>
            <a:endParaRPr lang="en-GB" sz="2800">
              <a:solidFill>
                <a:srgbClr val="002060"/>
              </a:solidFill>
              <a:latin typeface="Calibri"/>
              <a:ea typeface="Calibri"/>
              <a:cs typeface="Calibri"/>
            </a:endParaRPr>
          </a:p>
          <a:p>
            <a:pPr marL="571500" indent="-571500">
              <a:buFont typeface="Arial"/>
              <a:buChar char="•"/>
            </a:pPr>
            <a:r>
              <a:rPr lang="en-GB" sz="2800">
                <a:solidFill>
                  <a:srgbClr val="002060"/>
                </a:solidFill>
                <a:latin typeface="Calibri"/>
                <a:cs typeface="Calibri"/>
              </a:rPr>
              <a:t>Spend time with my family and friends.</a:t>
            </a:r>
            <a:endParaRPr lang="en-GB" sz="2800">
              <a:solidFill>
                <a:srgbClr val="002060"/>
              </a:solidFill>
              <a:latin typeface="Calibri"/>
              <a:ea typeface="Calibri"/>
              <a:cs typeface="Calibri"/>
            </a:endParaRPr>
          </a:p>
          <a:p>
            <a:pPr marL="571500" indent="-571500">
              <a:buFont typeface="Arial"/>
              <a:buChar char="•"/>
            </a:pPr>
            <a:r>
              <a:rPr lang="en-GB" sz="2800">
                <a:solidFill>
                  <a:srgbClr val="002060"/>
                </a:solidFill>
                <a:latin typeface="Calibri"/>
                <a:cs typeface="Calibri"/>
              </a:rPr>
              <a:t>Care for my loved ones, the way they care for me. </a:t>
            </a:r>
            <a:endParaRPr lang="en-GB" sz="2800">
              <a:latin typeface="Calibri"/>
              <a:cs typeface="Calibri"/>
            </a:endParaRPr>
          </a:p>
          <a:p>
            <a:pPr marL="571500" indent="-571500">
              <a:buFont typeface="Arial"/>
              <a:buChar char="•"/>
            </a:pPr>
            <a:r>
              <a:rPr lang="en-GB" sz="2800">
                <a:solidFill>
                  <a:srgbClr val="002060"/>
                </a:solidFill>
                <a:latin typeface="Calibri"/>
                <a:cs typeface="Calibri"/>
              </a:rPr>
              <a:t>Have enough money to ensure our home is not under threat. </a:t>
            </a:r>
            <a:endParaRPr lang="en-GB" sz="2800">
              <a:solidFill>
                <a:srgbClr val="002060"/>
              </a:solidFill>
              <a:latin typeface="Calibri"/>
              <a:ea typeface="Calibri"/>
              <a:cs typeface="Calibri"/>
            </a:endParaRPr>
          </a:p>
          <a:p>
            <a:pPr marL="571500" indent="-571500">
              <a:buFont typeface="Arial"/>
              <a:buChar char="•"/>
            </a:pPr>
            <a:r>
              <a:rPr lang="en-GB" sz="2800">
                <a:solidFill>
                  <a:srgbClr val="002060"/>
                </a:solidFill>
                <a:latin typeface="Calibri"/>
                <a:cs typeface="Calibri"/>
              </a:rPr>
              <a:t>Play with my son on the floor of his bedroom. </a:t>
            </a:r>
            <a:endParaRPr lang="en-GB" sz="2800">
              <a:solidFill>
                <a:srgbClr val="002060"/>
              </a:solidFill>
              <a:latin typeface="Calibri"/>
              <a:ea typeface="Calibri"/>
              <a:cs typeface="Calibri"/>
            </a:endParaRPr>
          </a:p>
          <a:p>
            <a:pPr marL="571500" indent="-571500">
              <a:buFont typeface="Arial"/>
              <a:buChar char="•"/>
            </a:pPr>
            <a:endParaRPr lang="en-GB" sz="2800">
              <a:solidFill>
                <a:srgbClr val="002060"/>
              </a:solidFill>
              <a:latin typeface="Calibri"/>
              <a:cs typeface="Calibri"/>
            </a:endParaRPr>
          </a:p>
          <a:p>
            <a:pPr marL="285750" indent="-285750">
              <a:buFont typeface="Arial"/>
              <a:buChar char="•"/>
            </a:pPr>
            <a:endParaRPr lang="en-GB" sz="2800">
              <a:solidFill>
                <a:srgbClr val="FFFFFF"/>
              </a:solidFill>
              <a:latin typeface="Calibri"/>
              <a:cs typeface="Calibri"/>
            </a:endParaRPr>
          </a:p>
        </p:txBody>
      </p:sp>
      <p:sp>
        <p:nvSpPr>
          <p:cNvPr id="7" name="TextBox 6">
            <a:extLst>
              <a:ext uri="{FF2B5EF4-FFF2-40B4-BE49-F238E27FC236}">
                <a16:creationId xmlns:a16="http://schemas.microsoft.com/office/drawing/2014/main" xmlns="" id="{F99DE8D6-C2CE-132D-83FF-D43C324C999D}"/>
              </a:ext>
            </a:extLst>
          </p:cNvPr>
          <p:cNvSpPr txBox="1"/>
          <p:nvPr/>
        </p:nvSpPr>
        <p:spPr>
          <a:xfrm>
            <a:off x="447322" y="234016"/>
            <a:ext cx="9515959" cy="769441"/>
          </a:xfrm>
          <a:prstGeom prst="rect">
            <a:avLst/>
          </a:prstGeom>
          <a:noFill/>
        </p:spPr>
        <p:txBody>
          <a:bodyPr wrap="square" lIns="91440" tIns="45720" rIns="91440" bIns="45720" rtlCol="0" anchor="t">
            <a:spAutoFit/>
          </a:bodyPr>
          <a:lstStyle/>
          <a:p>
            <a:r>
              <a:rPr lang="en-GB" sz="4400" b="1">
                <a:solidFill>
                  <a:schemeClr val="accent1"/>
                </a:solidFill>
                <a:latin typeface="Calibri"/>
                <a:cs typeface="Calibri"/>
              </a:rPr>
              <a:t>Wellbeing, what does it mean to you? </a:t>
            </a:r>
          </a:p>
        </p:txBody>
      </p:sp>
      <p:cxnSp>
        <p:nvCxnSpPr>
          <p:cNvPr id="13" name="Straight Arrow Connector 12">
            <a:extLst>
              <a:ext uri="{FF2B5EF4-FFF2-40B4-BE49-F238E27FC236}">
                <a16:creationId xmlns:a16="http://schemas.microsoft.com/office/drawing/2014/main" xmlns="" id="{8B0C7F6A-2677-1F5A-63A3-A0A90119ADFC}"/>
              </a:ext>
            </a:extLst>
          </p:cNvPr>
          <p:cNvCxnSpPr/>
          <p:nvPr/>
        </p:nvCxnSpPr>
        <p:spPr>
          <a:xfrm flipV="1">
            <a:off x="545432" y="1052096"/>
            <a:ext cx="3895554" cy="21388"/>
          </a:xfrm>
          <a:prstGeom prst="straightConnector1">
            <a:avLst/>
          </a:prstGeom>
          <a:ln w="57150">
            <a:solidFill>
              <a:schemeClr val="bg2"/>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A circular diagram of wellness wheel&#10;&#10;Description automatically generated">
            <a:extLst>
              <a:ext uri="{FF2B5EF4-FFF2-40B4-BE49-F238E27FC236}">
                <a16:creationId xmlns:a16="http://schemas.microsoft.com/office/drawing/2014/main" xmlns="" id="{20BBAE57-24A1-D4CB-8463-49C8F4A127FF}"/>
              </a:ext>
            </a:extLst>
          </p:cNvPr>
          <p:cNvPicPr>
            <a:picLocks noChangeAspect="1"/>
          </p:cNvPicPr>
          <p:nvPr/>
        </p:nvPicPr>
        <p:blipFill rotWithShape="1">
          <a:blip r:embed="rId4"/>
          <a:srcRect l="118" r="52213"/>
          <a:stretch/>
        </p:blipFill>
        <p:spPr>
          <a:xfrm>
            <a:off x="8227535" y="2191159"/>
            <a:ext cx="3963503" cy="3912084"/>
          </a:xfrm>
          <a:prstGeom prst="rect">
            <a:avLst/>
          </a:prstGeom>
        </p:spPr>
      </p:pic>
      <p:pic>
        <p:nvPicPr>
          <p:cNvPr id="14" name="Picture 13" descr="A circular diagram of wellness wheel&#10;&#10;Description automatically generated">
            <a:extLst>
              <a:ext uri="{FF2B5EF4-FFF2-40B4-BE49-F238E27FC236}">
                <a16:creationId xmlns:a16="http://schemas.microsoft.com/office/drawing/2014/main" xmlns="" id="{BBFA31BA-5CA0-92BF-CCEF-5A6A011FB237}"/>
              </a:ext>
            </a:extLst>
          </p:cNvPr>
          <p:cNvPicPr>
            <a:picLocks noChangeAspect="1"/>
          </p:cNvPicPr>
          <p:nvPr/>
        </p:nvPicPr>
        <p:blipFill rotWithShape="1">
          <a:blip r:embed="rId4"/>
          <a:srcRect l="118" r="52213"/>
          <a:stretch/>
        </p:blipFill>
        <p:spPr>
          <a:xfrm>
            <a:off x="8061280" y="2108032"/>
            <a:ext cx="3963503" cy="3912084"/>
          </a:xfrm>
          <a:prstGeom prst="rect">
            <a:avLst/>
          </a:prstGeom>
        </p:spPr>
      </p:pic>
    </p:spTree>
    <p:extLst>
      <p:ext uri="{BB962C8B-B14F-4D97-AF65-F5344CB8AC3E}">
        <p14:creationId xmlns:p14="http://schemas.microsoft.com/office/powerpoint/2010/main" val="57916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5400" b="1">
                <a:solidFill>
                  <a:schemeClr val="accent1"/>
                </a:solidFill>
                <a:latin typeface="Calibri"/>
                <a:cs typeface="Calibri"/>
              </a:rPr>
              <a:t>SUPPORT</a:t>
            </a:r>
          </a:p>
        </p:txBody>
      </p:sp>
      <p:sp>
        <p:nvSpPr>
          <p:cNvPr id="6" name="TextBox 5">
            <a:extLst>
              <a:ext uri="{FF2B5EF4-FFF2-40B4-BE49-F238E27FC236}">
                <a16:creationId xmlns:a16="http://schemas.microsoft.com/office/drawing/2014/main" xmlns="" id="{5E0256DB-EA4D-8F2B-38E0-EB5BAD68D29B}"/>
              </a:ext>
            </a:extLst>
          </p:cNvPr>
          <p:cNvSpPr txBox="1"/>
          <p:nvPr/>
        </p:nvSpPr>
        <p:spPr>
          <a:xfrm>
            <a:off x="688107" y="1512828"/>
            <a:ext cx="11289631"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GB" sz="3200">
                <a:latin typeface="Calibri"/>
                <a:ea typeface="+mn-lt"/>
                <a:cs typeface="+mn-lt"/>
                <a:hlinkClick r:id="rId4"/>
              </a:rPr>
              <a:t>What Is the Fight-or-Flight Response? (verywellmind.com)</a:t>
            </a:r>
            <a:endParaRPr lang="en-GB" sz="3200">
              <a:latin typeface="Calibri"/>
              <a:cs typeface="Calibri"/>
            </a:endParaRPr>
          </a:p>
          <a:p>
            <a:pPr marL="457200" indent="-457200">
              <a:buFont typeface="Arial"/>
              <a:buChar char="•"/>
            </a:pPr>
            <a:r>
              <a:rPr lang="en-GB" sz="3200">
                <a:latin typeface="Calibri"/>
                <a:ea typeface="+mn-lt"/>
                <a:cs typeface="+mn-lt"/>
                <a:hlinkClick r:id="rId5"/>
              </a:rPr>
              <a:t>Shereen's story: my experience of long COVID | Mental Health Foundation</a:t>
            </a:r>
            <a:endParaRPr lang="en-GB" sz="3200">
              <a:latin typeface="Calibri"/>
              <a:cs typeface="Calibri"/>
            </a:endParaRPr>
          </a:p>
          <a:p>
            <a:pPr marL="457200" indent="-457200">
              <a:buFont typeface="Arial"/>
              <a:buChar char="•"/>
            </a:pPr>
            <a:r>
              <a:rPr lang="en-GB" sz="3200">
                <a:latin typeface="Calibri"/>
                <a:ea typeface="+mn-lt"/>
                <a:cs typeface="+mn-lt"/>
                <a:hlinkClick r:id="rId6"/>
              </a:rPr>
              <a:t>Inner Smile Meditation To Bring Joy And Relieve Stress | Mariellen VanDyke Brown, Insight Timer</a:t>
            </a:r>
            <a:endParaRPr lang="en-GB" sz="3200">
              <a:latin typeface="Calibri"/>
              <a:ea typeface="+mn-lt"/>
              <a:cs typeface="+mn-lt"/>
            </a:endParaRPr>
          </a:p>
          <a:p>
            <a:pPr marL="457200" indent="-457200">
              <a:buFont typeface="Arial"/>
              <a:buChar char="•"/>
            </a:pPr>
            <a:r>
              <a:rPr lang="en-GB" sz="3200">
                <a:ea typeface="+mn-lt"/>
                <a:cs typeface="+mn-lt"/>
                <a:hlinkClick r:id="rId7"/>
              </a:rPr>
              <a:t>7 Quick Stress Relieving Stretches - Ben's Natural Health (bensnaturalhealth.com)</a:t>
            </a:r>
            <a:endParaRPr lang="en-GB" sz="3200">
              <a:latin typeface="Calibri"/>
              <a:cs typeface="Calibri"/>
            </a:endParaRPr>
          </a:p>
          <a:p>
            <a:pPr marL="457200" indent="-457200">
              <a:buFont typeface="Arial"/>
              <a:buChar char="•"/>
            </a:pPr>
            <a:r>
              <a:rPr lang="en-GB" sz="3200">
                <a:latin typeface="Calibri"/>
                <a:cs typeface="Calibri"/>
              </a:rPr>
              <a:t>CALM app</a:t>
            </a:r>
            <a:r>
              <a:rPr lang="en-GB" sz="3200">
                <a:latin typeface="Calibri"/>
              </a:rPr>
              <a:t/>
            </a:r>
            <a:br>
              <a:rPr lang="en-GB" sz="3200">
                <a:latin typeface="Calibri"/>
              </a:rPr>
            </a:br>
            <a:r>
              <a:rPr lang="en-GB" sz="3200">
                <a:latin typeface="Calibri"/>
                <a:cs typeface="Calibri"/>
              </a:rPr>
              <a:t>Headspace app</a:t>
            </a:r>
          </a:p>
          <a:p>
            <a:pPr marL="457200" indent="-457200">
              <a:buFont typeface="Arial"/>
              <a:buChar char="•"/>
            </a:pPr>
            <a:r>
              <a:rPr lang="en-GB" sz="3200">
                <a:latin typeface="Calibri"/>
                <a:ea typeface="+mn-lt"/>
                <a:cs typeface="+mn-lt"/>
                <a:hlinkClick r:id="rId8"/>
              </a:rPr>
              <a:t>Relaxation Techniques for Stress Relief - HelpGuide.org</a:t>
            </a:r>
            <a:endParaRPr lang="en-GB" sz="3200">
              <a:latin typeface="Calibri"/>
              <a:cs typeface="Calibri"/>
            </a:endParaRPr>
          </a:p>
          <a:p>
            <a:endParaRPr lang="en-GB"/>
          </a:p>
        </p:txBody>
      </p:sp>
    </p:spTree>
    <p:extLst>
      <p:ext uri="{BB962C8B-B14F-4D97-AF65-F5344CB8AC3E}">
        <p14:creationId xmlns:p14="http://schemas.microsoft.com/office/powerpoint/2010/main" val="3362012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defRPr/>
            </a:pPr>
            <a:endParaRPr lang="en-US">
              <a:solidFill>
                <a:prstClr val="white"/>
              </a:solidFill>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2931" y="-65665"/>
            <a:ext cx="8764678" cy="6858000"/>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BDABE4B4-6859-9A8B-7D1D-A4E89970DD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TextBox 3"/>
          <p:cNvSpPr txBox="1"/>
          <p:nvPr/>
        </p:nvSpPr>
        <p:spPr>
          <a:xfrm>
            <a:off x="918028" y="1320149"/>
            <a:ext cx="2758698" cy="769441"/>
          </a:xfrm>
          <a:prstGeom prst="rect">
            <a:avLst/>
          </a:prstGeom>
          <a:noFill/>
        </p:spPr>
        <p:txBody>
          <a:bodyPr wrap="square" rtlCol="0">
            <a:spAutoFit/>
          </a:bodyPr>
          <a:lstStyle/>
          <a:p>
            <a:pPr algn="ctr"/>
            <a:endParaRPr lang="en-GB" sz="4400">
              <a:solidFill>
                <a:prstClr val="black"/>
              </a:solidFill>
              <a:latin typeface="Calibri" panose="020F0502020204030204" pitchFamily="34" charset="0"/>
              <a:cs typeface="Calibri" panose="020F0502020204030204" pitchFamily="34" charset="0"/>
            </a:endParaRPr>
          </a:p>
        </p:txBody>
      </p:sp>
      <p:sp>
        <p:nvSpPr>
          <p:cNvPr id="8" name="TextBox 7"/>
          <p:cNvSpPr txBox="1"/>
          <p:nvPr/>
        </p:nvSpPr>
        <p:spPr>
          <a:xfrm>
            <a:off x="682752" y="2007794"/>
            <a:ext cx="2664882" cy="707886"/>
          </a:xfrm>
          <a:prstGeom prst="rect">
            <a:avLst/>
          </a:prstGeom>
          <a:noFill/>
        </p:spPr>
        <p:txBody>
          <a:bodyPr wrap="square" lIns="91440" tIns="45720" rIns="91440" bIns="45720" rtlCol="0" anchor="t">
            <a:spAutoFit/>
          </a:bodyPr>
          <a:lstStyle/>
          <a:p>
            <a:endParaRPr lang="en-GB" sz="4000">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97CAB54F-E30E-969A-E768-BDEA58B14BDF}"/>
              </a:ext>
            </a:extLst>
          </p:cNvPr>
          <p:cNvPicPr>
            <a:picLocks noChangeAspect="1"/>
          </p:cNvPicPr>
          <p:nvPr/>
        </p:nvPicPr>
        <p:blipFill>
          <a:blip r:embed="rId4"/>
          <a:stretch>
            <a:fillRect/>
          </a:stretch>
        </p:blipFill>
        <p:spPr>
          <a:xfrm>
            <a:off x="-21567" y="-75480"/>
            <a:ext cx="12220757" cy="6865187"/>
          </a:xfrm>
          <a:prstGeom prst="rect">
            <a:avLst/>
          </a:prstGeom>
        </p:spPr>
      </p:pic>
    </p:spTree>
    <p:extLst>
      <p:ext uri="{BB962C8B-B14F-4D97-AF65-F5344CB8AC3E}">
        <p14:creationId xmlns:p14="http://schemas.microsoft.com/office/powerpoint/2010/main" val="367915952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2">
            <a:extLst>
              <a:ext uri="{FF2B5EF4-FFF2-40B4-BE49-F238E27FC236}">
                <a16:creationId xmlns:a16="http://schemas.microsoft.com/office/drawing/2014/main" xmlns="" id="{124D9F5B-C72B-41EE-97C2-D3600B62717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a:p>
            <a:pPr algn="ctr">
              <a:defRPr/>
            </a:pPr>
            <a:endParaRPr lang="en-US">
              <a:latin typeface="Century Gothic" panose="020B0502020202020204"/>
            </a:endParaRPr>
          </a:p>
        </p:txBody>
      </p:sp>
      <p:grpSp>
        <p:nvGrpSpPr>
          <p:cNvPr id="30" name="Group 14">
            <a:extLst>
              <a:ext uri="{FF2B5EF4-FFF2-40B4-BE49-F238E27FC236}">
                <a16:creationId xmlns:a16="http://schemas.microsoft.com/office/drawing/2014/main" xmlns="" id="{0180A64C-1862-4B1B-8953-FA96DEE4C44F}"/>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206969" y="2963333"/>
            <a:ext cx="2981858" cy="3208867"/>
            <a:chOff x="9206969" y="2963333"/>
            <a:chExt cx="2981858" cy="3208867"/>
          </a:xfrm>
        </p:grpSpPr>
        <p:cxnSp>
          <p:nvCxnSpPr>
            <p:cNvPr id="16" name="Straight Connector 15">
              <a:extLst>
                <a:ext uri="{FF2B5EF4-FFF2-40B4-BE49-F238E27FC236}">
                  <a16:creationId xmlns:a16="http://schemas.microsoft.com/office/drawing/2014/main" xmlns="" id="{52859A51-B3CA-4126-956F-D0DCCBA2129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1276012" y="2963333"/>
              <a:ext cx="912814" cy="912812"/>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xmlns="" id="{1ECA05ED-FBC3-48F4-8E6D-AB89EC6081CF}"/>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9206969" y="3190344"/>
              <a:ext cx="2981857" cy="2981856"/>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xmlns="" id="{5EE24CC5-F080-45A3-B2B4-59A7BCA5AB4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292292" y="3285067"/>
              <a:ext cx="1896534" cy="1896533"/>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xmlns="" id="{B3EC6EC2-2351-427C-90C2-F107915733B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443103" y="3131080"/>
              <a:ext cx="1745722" cy="1745720"/>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xmlns="" id="{D524D87A-9540-4F77-B006-823176623BD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xmlns="" val="1"/>
                </p:ext>
              </p:extLst>
            </p:nvPr>
          </p:nvCxnSpPr>
          <p:spPr>
            <a:xfrm flipH="1">
              <a:off x="10918826" y="3683001"/>
              <a:ext cx="1270001" cy="1269999"/>
            </a:xfrm>
            <a:prstGeom prst="line">
              <a:avLst/>
            </a:prstGeom>
            <a:ln w="28575">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7" name="Rectangle 6">
            <a:extLst>
              <a:ext uri="{FF2B5EF4-FFF2-40B4-BE49-F238E27FC236}">
                <a16:creationId xmlns:a16="http://schemas.microsoft.com/office/drawing/2014/main" xmlns="" id="{2D42D55D-D6B2-8FD1-CE33-1233C900E1C0}"/>
              </a:ext>
            </a:extLst>
          </p:cNvPr>
          <p:cNvSpPr/>
          <p:nvPr/>
        </p:nvSpPr>
        <p:spPr>
          <a:xfrm>
            <a:off x="1" y="1550736"/>
            <a:ext cx="12195806" cy="5253791"/>
          </a:xfrm>
          <a:prstGeom prst="rect">
            <a:avLst/>
          </a:prstGeom>
          <a:solidFill>
            <a:schemeClr val="bg1">
              <a:lumMod val="9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2" name="Picture 1" descr="A picture containing text, font, graphics, logo&#10;&#10;Description automatically generated">
            <a:extLst>
              <a:ext uri="{FF2B5EF4-FFF2-40B4-BE49-F238E27FC236}">
                <a16:creationId xmlns:a16="http://schemas.microsoft.com/office/drawing/2014/main" xmlns="" id="{4FB62A62-06C8-7931-D845-4872AB1F2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3" name="TextBox 2"/>
          <p:cNvSpPr txBox="1"/>
          <p:nvPr/>
        </p:nvSpPr>
        <p:spPr>
          <a:xfrm>
            <a:off x="433953" y="340963"/>
            <a:ext cx="9515959" cy="769441"/>
          </a:xfrm>
          <a:prstGeom prst="rect">
            <a:avLst/>
          </a:prstGeom>
          <a:noFill/>
        </p:spPr>
        <p:txBody>
          <a:bodyPr wrap="square" lIns="91440" tIns="45720" rIns="91440" bIns="45720" rtlCol="0" anchor="t">
            <a:spAutoFit/>
          </a:bodyPr>
          <a:lstStyle/>
          <a:p>
            <a:endParaRPr lang="en-GB" sz="4400" b="1">
              <a:solidFill>
                <a:schemeClr val="tx2"/>
              </a:solidFill>
              <a:latin typeface="Calibri"/>
              <a:cs typeface="Calibri"/>
            </a:endParaRPr>
          </a:p>
        </p:txBody>
      </p:sp>
      <p:sp>
        <p:nvSpPr>
          <p:cNvPr id="4" name="TextBox 3"/>
          <p:cNvSpPr txBox="1"/>
          <p:nvPr/>
        </p:nvSpPr>
        <p:spPr>
          <a:xfrm>
            <a:off x="433953" y="1549831"/>
            <a:ext cx="9515959" cy="369332"/>
          </a:xfrm>
          <a:prstGeom prst="rect">
            <a:avLst/>
          </a:prstGeom>
          <a:noFill/>
        </p:spPr>
        <p:txBody>
          <a:bodyPr wrap="square" lIns="91440" tIns="45720" rIns="91440" bIns="45720" rtlCol="0" anchor="t">
            <a:spAutoFit/>
          </a:bodyPr>
          <a:lstStyle/>
          <a:p>
            <a:endParaRPr lang="en-GB"/>
          </a:p>
        </p:txBody>
      </p:sp>
      <p:sp>
        <p:nvSpPr>
          <p:cNvPr id="5" name="TextBox 4">
            <a:extLst>
              <a:ext uri="{FF2B5EF4-FFF2-40B4-BE49-F238E27FC236}">
                <a16:creationId xmlns:a16="http://schemas.microsoft.com/office/drawing/2014/main" xmlns="" id="{0074B974-CC89-FBDB-F6C6-88069C121CE1}"/>
              </a:ext>
            </a:extLst>
          </p:cNvPr>
          <p:cNvSpPr txBox="1"/>
          <p:nvPr/>
        </p:nvSpPr>
        <p:spPr>
          <a:xfrm>
            <a:off x="1002631" y="421105"/>
            <a:ext cx="836194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5400" b="1">
                <a:solidFill>
                  <a:schemeClr val="accent1"/>
                </a:solidFill>
                <a:latin typeface="Calibri"/>
                <a:cs typeface="Calibri"/>
              </a:rPr>
              <a:t>WHAT IS STRESS?</a:t>
            </a:r>
          </a:p>
        </p:txBody>
      </p:sp>
      <p:sp>
        <p:nvSpPr>
          <p:cNvPr id="8" name="Content Placeholder 2">
            <a:extLst>
              <a:ext uri="{FF2B5EF4-FFF2-40B4-BE49-F238E27FC236}">
                <a16:creationId xmlns:a16="http://schemas.microsoft.com/office/drawing/2014/main" xmlns="" id="{8480A1ED-8452-CC53-E509-32E00179F8F3}"/>
              </a:ext>
            </a:extLst>
          </p:cNvPr>
          <p:cNvSpPr txBox="1">
            <a:spLocks/>
          </p:cNvSpPr>
          <p:nvPr/>
        </p:nvSpPr>
        <p:spPr bwMode="auto">
          <a:xfrm>
            <a:off x="1003667" y="2072942"/>
            <a:ext cx="1027667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8600" indent="-228600" defTabSz="914400">
              <a:lnSpc>
                <a:spcPct val="90000"/>
              </a:lnSpc>
              <a:spcBef>
                <a:spcPts val="1000"/>
              </a:spcBef>
              <a:buFont typeface="Arial,Sans-Serif" panose="020B0604020202020204" pitchFamily="34" charset="0"/>
              <a:buChar char="•"/>
              <a:defRPr/>
            </a:pPr>
            <a:r>
              <a:rPr lang="en-GB" sz="3200">
                <a:solidFill>
                  <a:schemeClr val="tx2"/>
                </a:solidFill>
                <a:latin typeface="Calibri" panose="020F0502020204030204"/>
              </a:rPr>
              <a:t>Our body’s response to pressure. </a:t>
            </a:r>
            <a:endParaRPr lang="en-GB" sz="3200">
              <a:solidFill>
                <a:schemeClr val="tx2"/>
              </a:solidFill>
              <a:latin typeface="Calibri" panose="020F0502020204030204"/>
              <a:cs typeface="Calibri"/>
            </a:endParaRPr>
          </a:p>
          <a:p>
            <a:pPr marL="228600" indent="-228600" defTabSz="914400">
              <a:lnSpc>
                <a:spcPct val="90000"/>
              </a:lnSpc>
              <a:spcBef>
                <a:spcPts val="1000"/>
              </a:spcBef>
              <a:buFont typeface="Arial,Sans-Serif" panose="020B0604020202020204" pitchFamily="34" charset="0"/>
              <a:buChar char="•"/>
              <a:defRPr/>
            </a:pPr>
            <a:r>
              <a:rPr lang="en-GB" sz="3200">
                <a:solidFill>
                  <a:schemeClr val="tx2"/>
                </a:solidFill>
                <a:latin typeface="Calibri" panose="020F0502020204030204"/>
                <a:cs typeface="Calibri"/>
              </a:rPr>
              <a:t>Stress can give the sense of little or no control.</a:t>
            </a:r>
          </a:p>
          <a:p>
            <a:pPr marL="228600" indent="-228600" defTabSz="914400">
              <a:lnSpc>
                <a:spcPct val="90000"/>
              </a:lnSpc>
              <a:spcBef>
                <a:spcPts val="1000"/>
              </a:spcBef>
              <a:buFont typeface="Arial,Sans-Serif" panose="020B0604020202020204" pitchFamily="34" charset="0"/>
              <a:buChar char="•"/>
              <a:defRPr/>
            </a:pPr>
            <a:r>
              <a:rPr lang="en-GB" sz="3200">
                <a:solidFill>
                  <a:schemeClr val="tx2"/>
                </a:solidFill>
                <a:latin typeface="Calibri" panose="020F0502020204030204"/>
                <a:cs typeface="Calibri"/>
              </a:rPr>
              <a:t>Stress is a normal reaction, and we often use stress to motivate and be productive.  </a:t>
            </a:r>
          </a:p>
          <a:p>
            <a:pPr marL="228600" indent="-228600" defTabSz="914400">
              <a:lnSpc>
                <a:spcPct val="90000"/>
              </a:lnSpc>
              <a:spcBef>
                <a:spcPts val="1000"/>
              </a:spcBef>
              <a:buFont typeface="Arial,Sans-Serif" panose="020B0604020202020204" pitchFamily="34" charset="0"/>
              <a:buChar char="•"/>
              <a:defRPr/>
            </a:pPr>
            <a:r>
              <a:rPr lang="en-GB" sz="3200">
                <a:solidFill>
                  <a:schemeClr val="tx2"/>
                </a:solidFill>
                <a:latin typeface="Calibri" panose="020F0502020204030204"/>
                <a:cs typeface="Calibri"/>
              </a:rPr>
              <a:t>We will have all developed coping strategies that have helped us manage stress. </a:t>
            </a:r>
            <a:endParaRPr lang="en-GB">
              <a:solidFill>
                <a:schemeClr val="tx2"/>
              </a:solidFill>
              <a:cs typeface="Calibri" panose="020F0502020204030204" pitchFamily="34" charset="0"/>
            </a:endParaRPr>
          </a:p>
          <a:p>
            <a:pPr marL="228600" indent="-228600" defTabSz="914400">
              <a:lnSpc>
                <a:spcPct val="90000"/>
              </a:lnSpc>
              <a:spcBef>
                <a:spcPts val="1000"/>
              </a:spcBef>
              <a:buFont typeface="Arial,Sans-Serif" panose="020B0604020202020204" pitchFamily="34" charset="0"/>
              <a:buChar char="•"/>
              <a:defRPr/>
            </a:pPr>
            <a:r>
              <a:rPr lang="en-GB" sz="3200">
                <a:solidFill>
                  <a:schemeClr val="tx2"/>
                </a:solidFill>
                <a:latin typeface="Calibri"/>
                <a:cs typeface="Calibri"/>
              </a:rPr>
              <a:t>Illness can impact our ability to implement our coping strategies. </a:t>
            </a:r>
            <a:endParaRPr lang="en-GB" sz="3200" b="0" i="0" u="none" strike="noStrike" kern="1200" cap="none" spc="0" normalizeH="0" baseline="0" noProof="0">
              <a:ln>
                <a:noFill/>
              </a:ln>
              <a:solidFill>
                <a:schemeClr val="tx2"/>
              </a:solidFill>
              <a:effectLst/>
              <a:uLnTx/>
              <a:uFillTx/>
              <a:cs typeface="Calibri" panose="020F0502020204030204" pitchFamily="34" charset="0"/>
            </a:endParaRPr>
          </a:p>
        </p:txBody>
      </p:sp>
    </p:spTree>
    <p:extLst>
      <p:ext uri="{BB962C8B-B14F-4D97-AF65-F5344CB8AC3E}">
        <p14:creationId xmlns:p14="http://schemas.microsoft.com/office/powerpoint/2010/main" val="31381783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2123" y="19291"/>
            <a:ext cx="8229600" cy="1066800"/>
          </a:xfrm>
        </p:spPr>
        <p:txBody>
          <a:bodyPr/>
          <a:lstStyle/>
          <a:p>
            <a:pPr algn="ctr"/>
            <a:r>
              <a:rPr lang="en-GB"/>
              <a:t>Rest and Digest / Fight or Flight</a:t>
            </a:r>
          </a:p>
        </p:txBody>
      </p:sp>
      <p:pic>
        <p:nvPicPr>
          <p:cNvPr id="4" name="Content Placeholder 3" descr="Fight or flight.jpg"/>
          <p:cNvPicPr>
            <a:picLocks noGrp="1" noChangeAspect="1"/>
          </p:cNvPicPr>
          <p:nvPr>
            <p:ph idx="1"/>
          </p:nvPr>
        </p:nvPicPr>
        <p:blipFill>
          <a:blip r:embed="rId3" cstate="print"/>
          <a:stretch>
            <a:fillRect/>
          </a:stretch>
        </p:blipFill>
        <p:spPr>
          <a:xfrm>
            <a:off x="1937538" y="1086091"/>
            <a:ext cx="8458770" cy="5639180"/>
          </a:xfrm>
        </p:spPr>
      </p:pic>
      <p:pic>
        <p:nvPicPr>
          <p:cNvPr id="5" name="Picture 4" descr="A picture containing text, font, graphics, logo&#10;&#10;Description automatically generated">
            <a:extLst>
              <a:ext uri="{FF2B5EF4-FFF2-40B4-BE49-F238E27FC236}">
                <a16:creationId xmlns:a16="http://schemas.microsoft.com/office/drawing/2014/main" xmlns="" id="{696D2338-C6FB-B474-ED69-C84D62C87C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Tree>
    <p:extLst>
      <p:ext uri="{BB962C8B-B14F-4D97-AF65-F5344CB8AC3E}">
        <p14:creationId xmlns:p14="http://schemas.microsoft.com/office/powerpoint/2010/main" val="7274984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40FA441-E8B8-6F13-7F77-3510A6060A8C}"/>
              </a:ext>
            </a:extLst>
          </p:cNvPr>
          <p:cNvSpPr>
            <a:spLocks noGrp="1"/>
          </p:cNvSpPr>
          <p:nvPr>
            <p:ph type="title"/>
          </p:nvPr>
        </p:nvSpPr>
        <p:spPr>
          <a:xfrm>
            <a:off x="2212525" y="218861"/>
            <a:ext cx="8534400" cy="1097313"/>
          </a:xfrm>
        </p:spPr>
        <p:txBody>
          <a:bodyPr/>
          <a:lstStyle/>
          <a:p>
            <a:r>
              <a:rPr lang="en-GB"/>
              <a:t>Mind Body Effects of Stress</a:t>
            </a:r>
          </a:p>
        </p:txBody>
      </p:sp>
      <p:pic>
        <p:nvPicPr>
          <p:cNvPr id="3" name="Content Placeholder 2">
            <a:extLst>
              <a:ext uri="{FF2B5EF4-FFF2-40B4-BE49-F238E27FC236}">
                <a16:creationId xmlns:a16="http://schemas.microsoft.com/office/drawing/2014/main" xmlns="" id="{0C40824C-A928-978C-5C6C-E62E95A4597B}"/>
              </a:ext>
            </a:extLst>
          </p:cNvPr>
          <p:cNvPicPr>
            <a:picLocks noGrp="1" noChangeAspect="1"/>
          </p:cNvPicPr>
          <p:nvPr>
            <p:ph idx="1"/>
          </p:nvPr>
        </p:nvPicPr>
        <p:blipFill rotWithShape="1">
          <a:blip r:embed="rId2"/>
          <a:srcRect l="19191" t="41055" r="55091" b="19266"/>
          <a:stretch/>
        </p:blipFill>
        <p:spPr>
          <a:xfrm>
            <a:off x="1854523" y="1824038"/>
            <a:ext cx="3786847" cy="3332076"/>
          </a:xfrm>
        </p:spPr>
      </p:pic>
      <p:pic>
        <p:nvPicPr>
          <p:cNvPr id="6" name="Picture 5" descr="A drawing of a sad face&#10;&#10;Description automatically generated">
            <a:extLst>
              <a:ext uri="{FF2B5EF4-FFF2-40B4-BE49-F238E27FC236}">
                <a16:creationId xmlns:a16="http://schemas.microsoft.com/office/drawing/2014/main" xmlns="" id="{0B29AFC3-8037-396C-29EC-BEE6293E670B}"/>
              </a:ext>
            </a:extLst>
          </p:cNvPr>
          <p:cNvPicPr>
            <a:picLocks noChangeAspect="1"/>
          </p:cNvPicPr>
          <p:nvPr/>
        </p:nvPicPr>
        <p:blipFill>
          <a:blip r:embed="rId3"/>
          <a:stretch>
            <a:fillRect/>
          </a:stretch>
        </p:blipFill>
        <p:spPr>
          <a:xfrm>
            <a:off x="6096000" y="1819724"/>
            <a:ext cx="3507581" cy="3330920"/>
          </a:xfrm>
          <a:prstGeom prst="rect">
            <a:avLst/>
          </a:prstGeom>
        </p:spPr>
      </p:pic>
      <p:pic>
        <p:nvPicPr>
          <p:cNvPr id="5" name="Picture 4" descr="A picture containing text, font, graphics, logo&#10;&#10;Description automatically generated">
            <a:extLst>
              <a:ext uri="{FF2B5EF4-FFF2-40B4-BE49-F238E27FC236}">
                <a16:creationId xmlns:a16="http://schemas.microsoft.com/office/drawing/2014/main" xmlns="" id="{388BAD80-82D7-3E02-5CB8-2C771C3C52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5032" y="156822"/>
            <a:ext cx="1601960" cy="1163327"/>
          </a:xfrm>
          <a:prstGeom prst="rect">
            <a:avLst/>
          </a:prstGeom>
        </p:spPr>
      </p:pic>
      <p:sp>
        <p:nvSpPr>
          <p:cNvPr id="4" name="TextBox 3">
            <a:extLst>
              <a:ext uri="{FF2B5EF4-FFF2-40B4-BE49-F238E27FC236}">
                <a16:creationId xmlns:a16="http://schemas.microsoft.com/office/drawing/2014/main" xmlns="" id="{66D832C9-17E6-785B-A4E7-851F21D46826}"/>
              </a:ext>
            </a:extLst>
          </p:cNvPr>
          <p:cNvSpPr txBox="1"/>
          <p:nvPr/>
        </p:nvSpPr>
        <p:spPr>
          <a:xfrm>
            <a:off x="2213454" y="5489723"/>
            <a:ext cx="76581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000"/>
              <a:t>Dis-ease</a:t>
            </a:r>
            <a:endParaRPr lang="en-US" sz="4000"/>
          </a:p>
        </p:txBody>
      </p:sp>
      <p:sp>
        <p:nvSpPr>
          <p:cNvPr id="7" name="TextBox 6">
            <a:extLst>
              <a:ext uri="{FF2B5EF4-FFF2-40B4-BE49-F238E27FC236}">
                <a16:creationId xmlns:a16="http://schemas.microsoft.com/office/drawing/2014/main" xmlns="" id="{F9D78F13-5AD4-3FEA-EB82-F718F5A92DD2}"/>
              </a:ext>
            </a:extLst>
          </p:cNvPr>
          <p:cNvSpPr txBox="1"/>
          <p:nvPr/>
        </p:nvSpPr>
        <p:spPr>
          <a:xfrm>
            <a:off x="2445948" y="136045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Healing Room</a:t>
            </a:r>
            <a:endParaRPr lang="en-US"/>
          </a:p>
        </p:txBody>
      </p:sp>
      <p:sp>
        <p:nvSpPr>
          <p:cNvPr id="8" name="TextBox 7">
            <a:extLst>
              <a:ext uri="{FF2B5EF4-FFF2-40B4-BE49-F238E27FC236}">
                <a16:creationId xmlns:a16="http://schemas.microsoft.com/office/drawing/2014/main" xmlns="" id="{E984FBA5-8799-93BA-0A31-A17A7B1D4E82}"/>
              </a:ext>
            </a:extLst>
          </p:cNvPr>
          <p:cNvSpPr txBox="1"/>
          <p:nvPr/>
        </p:nvSpPr>
        <p:spPr>
          <a:xfrm>
            <a:off x="6477000" y="127419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t>Emergency Room</a:t>
            </a:r>
            <a:endParaRPr lang="en-US"/>
          </a:p>
        </p:txBody>
      </p:sp>
    </p:spTree>
    <p:extLst>
      <p:ext uri="{BB962C8B-B14F-4D97-AF65-F5344CB8AC3E}">
        <p14:creationId xmlns:p14="http://schemas.microsoft.com/office/powerpoint/2010/main" val="1301956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6.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CFAE9548E92C84E8D5872CF0BA16037" ma:contentTypeVersion="12" ma:contentTypeDescription="Create a new document." ma:contentTypeScope="" ma:versionID="b49e5cd68a4149a7c7dd709e9d4e8ab4">
  <xsd:schema xmlns:xsd="http://www.w3.org/2001/XMLSchema" xmlns:xs="http://www.w3.org/2001/XMLSchema" xmlns:p="http://schemas.microsoft.com/office/2006/metadata/properties" xmlns:ns2="e945ea39-1023-4084-bf8f-589fc570305c" xmlns:ns3="8700e00f-5a9f-4f9c-b65f-9ddf4d759177" targetNamespace="http://schemas.microsoft.com/office/2006/metadata/properties" ma:root="true" ma:fieldsID="facfb9e1dd403dc5addd90446165d570" ns2:_="" ns3:_="">
    <xsd:import namespace="e945ea39-1023-4084-bf8f-589fc570305c"/>
    <xsd:import namespace="8700e00f-5a9f-4f9c-b65f-9ddf4d7591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45ea39-1023-4084-bf8f-589fc57030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6ac32b6-d060-42fb-93c0-6c46742e1ae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700e00f-5a9f-4f9c-b65f-9ddf4d7591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5fc054ed-314c-442b-8ef7-adee4bd838e3}" ma:internalName="TaxCatchAll" ma:showField="CatchAllData" ma:web="8700e00f-5a9f-4f9c-b65f-9ddf4d7591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945ea39-1023-4084-bf8f-589fc570305c">
      <Terms xmlns="http://schemas.microsoft.com/office/infopath/2007/PartnerControls"/>
    </lcf76f155ced4ddcb4097134ff3c332f>
    <TaxCatchAll xmlns="8700e00f-5a9f-4f9c-b65f-9ddf4d759177" xsi:nil="true"/>
    <SharedWithUsers xmlns="8700e00f-5a9f-4f9c-b65f-9ddf4d759177">
      <UserInfo>
        <DisplayName>Spence, Joshua</DisplayName>
        <AccountId>31</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D0C7729-D71D-4DEC-8693-031229B093B5}">
  <ds:schemaRefs>
    <ds:schemaRef ds:uri="8700e00f-5a9f-4f9c-b65f-9ddf4d759177"/>
    <ds:schemaRef ds:uri="e945ea39-1023-4084-bf8f-589fc570305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C7DA02B-FC76-4F97-AED5-9F4461D26FFA}">
  <ds:schemaRefs>
    <ds:schemaRef ds:uri="8700e00f-5a9f-4f9c-b65f-9ddf4d759177"/>
    <ds:schemaRef ds:uri="e945ea39-1023-4084-bf8f-589fc570305c"/>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2E83829B-3CEE-41F1-824D-8E2FADCDFC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TotalTime>
  <Words>1475</Words>
  <Application>Microsoft Office PowerPoint</Application>
  <PresentationFormat>Widescreen</PresentationFormat>
  <Paragraphs>409</Paragraphs>
  <Slides>50</Slides>
  <Notes>33</Notes>
  <HiddenSlides>0</HiddenSlides>
  <MMClips>4</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50</vt:i4>
      </vt:variant>
    </vt:vector>
  </HeadingPairs>
  <TitlesOfParts>
    <vt:vector size="71" baseType="lpstr">
      <vt:lpstr>Arial</vt:lpstr>
      <vt:lpstr>Arial,Sans-Serif</vt:lpstr>
      <vt:lpstr>Bradley Hand ITC</vt:lpstr>
      <vt:lpstr>Calibri</vt:lpstr>
      <vt:lpstr>calibri light</vt:lpstr>
      <vt:lpstr>calibri light</vt:lpstr>
      <vt:lpstr>Century Gothic</vt:lpstr>
      <vt:lpstr>Dreaming Outloud Pro</vt:lpstr>
      <vt:lpstr>Georgia</vt:lpstr>
      <vt:lpstr>Lucida Handwriting</vt:lpstr>
      <vt:lpstr>Times New Roman</vt:lpstr>
      <vt:lpstr>Trebuchet MS</vt:lpstr>
      <vt:lpstr>Wingdings</vt:lpstr>
      <vt:lpstr>Wingdings 2</vt:lpstr>
      <vt:lpstr>Wingdings 3</vt:lpstr>
      <vt:lpstr>YouTube Noto</vt:lpstr>
      <vt:lpstr>Slice</vt:lpstr>
      <vt:lpstr>Urban</vt:lpstr>
      <vt:lpstr>1_Office Theme</vt:lpstr>
      <vt:lpstr>Office Theme</vt:lpstr>
      <vt:lpstr>Slice</vt:lpstr>
      <vt:lpstr>PowerPoint Presentation</vt:lpstr>
      <vt:lpstr>PowerPoint Presentation</vt:lpstr>
      <vt:lpstr>PowerPoint Presentation</vt:lpstr>
      <vt:lpstr>Hello,  My Name is Ben!</vt:lpstr>
      <vt:lpstr>PowerPoint Presentation</vt:lpstr>
      <vt:lpstr>PowerPoint Presentation</vt:lpstr>
      <vt:lpstr>PowerPoint Presentation</vt:lpstr>
      <vt:lpstr>Rest and Digest / Fight or Flight</vt:lpstr>
      <vt:lpstr>Mind Body Effects of Stress</vt:lpstr>
      <vt:lpstr>PowerPoint Presentation</vt:lpstr>
      <vt:lpstr>PowerPoint Presentation</vt:lpstr>
      <vt:lpstr>PowerPoint Presentation</vt:lpstr>
      <vt:lpstr>PowerPoint Presentation</vt:lpstr>
      <vt:lpstr>PowerPoint Presentation</vt:lpstr>
      <vt:lpstr>EMOTIONAL REGULATION</vt:lpstr>
      <vt:lpstr>sTRESS</vt:lpstr>
      <vt:lpstr>PowerPoint Presentation</vt:lpstr>
      <vt:lpstr> </vt:lpstr>
      <vt:lpstr>PowerPoint Presentation</vt:lpstr>
      <vt:lpstr>PowerPoint Presentation</vt:lpstr>
      <vt:lpstr>Wellbeing Toolbox</vt:lpstr>
      <vt:lpstr>Stop &amp; Check-in</vt:lpstr>
      <vt:lpstr>Connection- reaching out</vt:lpstr>
      <vt:lpstr>Journaling</vt:lpstr>
      <vt:lpstr>            Letter to Covid     </vt:lpstr>
      <vt:lpstr>PowerPoint Presentation</vt:lpstr>
      <vt:lpstr> How To UNDERSTand THE PROBLEm</vt:lpstr>
      <vt:lpstr> healthy HABITS</vt:lpstr>
      <vt:lpstr>PowerPoint Presentation</vt:lpstr>
      <vt:lpstr>PowerPoint Presentation</vt:lpstr>
      <vt:lpstr>PowerPoint Presentation</vt:lpstr>
      <vt:lpstr>Movement / Exercise for stress</vt:lpstr>
      <vt:lpstr> Exercise examples</vt:lpstr>
      <vt:lpstr>PowerPoint Presentation</vt:lpstr>
      <vt:lpstr>Establishing a new  habit</vt:lpstr>
      <vt:lpstr>Recovery from stressful moments</vt:lpstr>
      <vt:lpstr>PowerPoint Presentation</vt:lpstr>
      <vt:lpstr>https://youtu.be/2-WMJpoi8Qo</vt:lpstr>
      <vt:lpstr>PowerPoint Presentation</vt:lpstr>
      <vt:lpstr>PowerPoint Presentation</vt:lpstr>
      <vt:lpstr>Stress can affect your mental health</vt:lpstr>
      <vt:lpstr>Stress or mental health issues</vt:lpstr>
      <vt:lpstr>Anxiety and depression </vt:lpstr>
      <vt:lpstr>Concerned – What to do next?  </vt:lpstr>
      <vt:lpstr>Support</vt:lpstr>
      <vt:lpstr>Self-management toolbox</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 Practice Occupational Therapy within the Long Covid Service</dc:title>
  <dc:creator>Diane Hill</dc:creator>
  <cp:lastModifiedBy>Hamilton, Kirsty</cp:lastModifiedBy>
  <cp:revision>84</cp:revision>
  <dcterms:created xsi:type="dcterms:W3CDTF">2023-03-22T15:03:35Z</dcterms:created>
  <dcterms:modified xsi:type="dcterms:W3CDTF">2024-01-04T13:15:55Z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0x0101009CFAE9548E92C84E8D5872CF0BA16037</vt:lpwstr>
  </property>
  <property fmtid="{D5CDD505-2E9C-101B-9397-08002B2CF9AE}" pid="3" name="MediaServiceImageTags">
    <vt:lpwstr/>
  </property>
</Properties>
</file>