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39"/>
  </p:notesMasterIdLst>
  <p:handoutMasterIdLst>
    <p:handoutMasterId r:id="rId40"/>
  </p:handoutMasterIdLst>
  <p:sldIdLst>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258" r:id="rId22"/>
    <p:sldId id="280" r:id="rId23"/>
    <p:sldId id="284" r:id="rId24"/>
    <p:sldId id="282" r:id="rId25"/>
    <p:sldId id="311" r:id="rId26"/>
    <p:sldId id="287" r:id="rId27"/>
    <p:sldId id="303" r:id="rId28"/>
    <p:sldId id="305" r:id="rId29"/>
    <p:sldId id="304" r:id="rId30"/>
    <p:sldId id="307" r:id="rId31"/>
    <p:sldId id="306" r:id="rId32"/>
    <p:sldId id="308" r:id="rId33"/>
    <p:sldId id="313" r:id="rId34"/>
    <p:sldId id="310" r:id="rId35"/>
    <p:sldId id="296" r:id="rId36"/>
    <p:sldId id="289" r:id="rId37"/>
    <p:sldId id="27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194"/>
    <a:srgbClr val="6BCC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66AC67-6DA9-4953-AE85-01A1FF296BCA}" v="2" dt="2024-03-13T10:36:49.295"/>
    <p1510:client id="{4DF55EB8-72B3-4F82-A391-1CC1FCD5D9EC}" v="3" dt="2024-03-13T09:57:15.615"/>
    <p1510:client id="{71EC7BF5-D2E1-4B9C-889C-DDD54E88FD4D}" v="1" dt="2024-03-13T08:14:05.958"/>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3775" autoAdjust="0"/>
  </p:normalViewPr>
  <p:slideViewPr>
    <p:cSldViewPr snapToGrid="0">
      <p:cViewPr varScale="1">
        <p:scale>
          <a:sx n="37" d="100"/>
          <a:sy n="37" d="100"/>
        </p:scale>
        <p:origin x="1764" y="44"/>
      </p:cViewPr>
      <p:guideLst>
        <p:guide orient="horz" pos="2160"/>
        <p:guide pos="3840"/>
        <p:guide pos="7296"/>
        <p:guide orient="horz" pos="412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18" Type="http://schemas.openxmlformats.org/officeDocument/2006/relationships/image" Target="../media/image44.png"/><Relationship Id="rId3" Type="http://schemas.openxmlformats.org/officeDocument/2006/relationships/hyperlink" Target="https://www.rcot.co.uk/recovering-covid-19-post-viral-fatigue-and-conserving-energy" TargetMode="External"/><Relationship Id="rId21" Type="http://schemas.openxmlformats.org/officeDocument/2006/relationships/image" Target="../media/image47.svg"/><Relationship Id="rId7" Type="http://schemas.openxmlformats.org/officeDocument/2006/relationships/hyperlink" Target="https://wellbeinghub.scot/resource/long-covid-graces-journey/" TargetMode="External"/><Relationship Id="rId12" Type="http://schemas.openxmlformats.org/officeDocument/2006/relationships/image" Target="../media/image38.png"/><Relationship Id="rId17" Type="http://schemas.openxmlformats.org/officeDocument/2006/relationships/image" Target="../media/image43.svg"/><Relationship Id="rId2" Type="http://schemas.openxmlformats.org/officeDocument/2006/relationships/hyperlink" Target="https://www.wellbeing-glasgow.org.uk/" TargetMode="Externa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hyperlink" Target="https://meassociation.org.uk/product/pacing-activity-and-energy-management/" TargetMode="External"/><Relationship Id="rId6" Type="http://schemas.openxmlformats.org/officeDocument/2006/relationships/hyperlink" Target="https://thebatchlady.com/" TargetMode="External"/><Relationship Id="rId11" Type="http://schemas.openxmlformats.org/officeDocument/2006/relationships/image" Target="../media/image37.svg"/><Relationship Id="rId5" Type="http://schemas.openxmlformats.org/officeDocument/2006/relationships/hyperlink" Target="http://www.theorganisedmum.blog/" TargetMode="External"/><Relationship Id="rId15" Type="http://schemas.openxmlformats.org/officeDocument/2006/relationships/image" Target="../media/image41.svg"/><Relationship Id="rId10" Type="http://schemas.openxmlformats.org/officeDocument/2006/relationships/image" Target="../media/image36.png"/><Relationship Id="rId19" Type="http://schemas.openxmlformats.org/officeDocument/2006/relationships/image" Target="../media/image45.svg"/><Relationship Id="rId4" Type="http://schemas.openxmlformats.org/officeDocument/2006/relationships/hyperlink" Target="http://www.chss.org.uk/" TargetMode="External"/><Relationship Id="rId9" Type="http://schemas.openxmlformats.org/officeDocument/2006/relationships/image" Target="../media/image35.svg"/><Relationship Id="rId14" Type="http://schemas.openxmlformats.org/officeDocument/2006/relationships/image" Target="../media/image4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6.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2.png"/><Relationship Id="rId18" Type="http://schemas.openxmlformats.org/officeDocument/2006/relationships/hyperlink" Target="https://thebatchlady.com/" TargetMode="External"/><Relationship Id="rId3" Type="http://schemas.openxmlformats.org/officeDocument/2006/relationships/hyperlink" Target="https://meassociation.org.uk/product/pacing-activity-and-energy-management/" TargetMode="External"/><Relationship Id="rId21" Type="http://schemas.openxmlformats.org/officeDocument/2006/relationships/hyperlink" Target="https://wellbeinghub.scot/resource/long-covid-graces-journey/" TargetMode="External"/><Relationship Id="rId7" Type="http://schemas.openxmlformats.org/officeDocument/2006/relationships/image" Target="../media/image38.png"/><Relationship Id="rId12" Type="http://schemas.openxmlformats.org/officeDocument/2006/relationships/hyperlink" Target="http://www.chss.org.uk/" TargetMode="External"/><Relationship Id="rId17" Type="http://schemas.openxmlformats.org/officeDocument/2006/relationships/image" Target="../media/image45.svg"/><Relationship Id="rId2" Type="http://schemas.openxmlformats.org/officeDocument/2006/relationships/image" Target="../media/image35.svg"/><Relationship Id="rId16" Type="http://schemas.openxmlformats.org/officeDocument/2006/relationships/image" Target="../media/image44.png"/><Relationship Id="rId20" Type="http://schemas.openxmlformats.org/officeDocument/2006/relationships/image" Target="../media/image47.svg"/><Relationship Id="rId1" Type="http://schemas.openxmlformats.org/officeDocument/2006/relationships/image" Target="../media/image34.png"/><Relationship Id="rId6" Type="http://schemas.openxmlformats.org/officeDocument/2006/relationships/hyperlink" Target="https://www.wellbeing-glasgow.org.uk/" TargetMode="External"/><Relationship Id="rId11" Type="http://schemas.openxmlformats.org/officeDocument/2006/relationships/image" Target="../media/image41.svg"/><Relationship Id="rId5" Type="http://schemas.openxmlformats.org/officeDocument/2006/relationships/image" Target="../media/image37.svg"/><Relationship Id="rId15" Type="http://schemas.openxmlformats.org/officeDocument/2006/relationships/hyperlink" Target="http://www.theorganisedmum.blog/" TargetMode="External"/><Relationship Id="rId10" Type="http://schemas.openxmlformats.org/officeDocument/2006/relationships/image" Target="../media/image40.png"/><Relationship Id="rId19" Type="http://schemas.openxmlformats.org/officeDocument/2006/relationships/image" Target="../media/image46.png"/><Relationship Id="rId4" Type="http://schemas.openxmlformats.org/officeDocument/2006/relationships/image" Target="../media/image36.png"/><Relationship Id="rId9" Type="http://schemas.openxmlformats.org/officeDocument/2006/relationships/hyperlink" Target="https://www.rcot.co.uk/recovering-covid-19-post-viral-fatigue-and-conserving-energy" TargetMode="External"/><Relationship Id="rId1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9C5D7F-3B9E-4AD0-9754-DC8D4E8CD0AD}"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C6D25E3C-9919-4DFD-BE0B-9706B671270B}">
      <dgm:prSet/>
      <dgm:spPr/>
      <dgm:t>
        <a:bodyPr/>
        <a:lstStyle/>
        <a:p>
          <a:r>
            <a:rPr lang="en-GB"/>
            <a:t>Be respectful to others.</a:t>
          </a:r>
          <a:endParaRPr lang="en-US"/>
        </a:p>
      </dgm:t>
    </dgm:pt>
    <dgm:pt modelId="{B640AC7A-A290-4CDD-88E2-D3F682D71DAD}" type="parTrans" cxnId="{D190461B-505D-4B6D-B47F-70956BC21857}">
      <dgm:prSet/>
      <dgm:spPr/>
      <dgm:t>
        <a:bodyPr/>
        <a:lstStyle/>
        <a:p>
          <a:endParaRPr lang="en-US"/>
        </a:p>
      </dgm:t>
    </dgm:pt>
    <dgm:pt modelId="{CE7B3668-F14B-4AFF-9C2F-9F77CFFFDAB5}" type="sibTrans" cxnId="{D190461B-505D-4B6D-B47F-70956BC21857}">
      <dgm:prSet phldrT="1"/>
      <dgm:spPr/>
      <dgm:t>
        <a:bodyPr/>
        <a:lstStyle/>
        <a:p>
          <a:r>
            <a:rPr lang="en-US"/>
            <a:t>1</a:t>
          </a:r>
        </a:p>
      </dgm:t>
    </dgm:pt>
    <dgm:pt modelId="{EDC0211E-B337-4A4A-955D-32D5225BFA1C}">
      <dgm:prSet/>
      <dgm:spPr/>
      <dgm:t>
        <a:bodyPr/>
        <a:lstStyle/>
        <a:p>
          <a:r>
            <a:rPr lang="en-GB"/>
            <a:t>Remember what is said in the group stays in the group (confidentiality)</a:t>
          </a:r>
          <a:endParaRPr lang="en-US"/>
        </a:p>
      </dgm:t>
    </dgm:pt>
    <dgm:pt modelId="{2C4DCC51-12B6-407F-8492-0366FA3AA4AD}" type="parTrans" cxnId="{E883C40C-E9F3-4AA5-9831-A3FDF3E886D2}">
      <dgm:prSet/>
      <dgm:spPr/>
      <dgm:t>
        <a:bodyPr/>
        <a:lstStyle/>
        <a:p>
          <a:endParaRPr lang="en-US"/>
        </a:p>
      </dgm:t>
    </dgm:pt>
    <dgm:pt modelId="{EDFE16E2-D04B-471E-AE61-196858E2812B}" type="sibTrans" cxnId="{E883C40C-E9F3-4AA5-9831-A3FDF3E886D2}">
      <dgm:prSet phldrT="2"/>
      <dgm:spPr/>
      <dgm:t>
        <a:bodyPr/>
        <a:lstStyle/>
        <a:p>
          <a:r>
            <a:rPr lang="en-US"/>
            <a:t>2</a:t>
          </a:r>
        </a:p>
      </dgm:t>
    </dgm:pt>
    <dgm:pt modelId="{C3EB41E0-085C-4A43-A929-49DE6981E12A}">
      <dgm:prSet/>
      <dgm:spPr/>
      <dgm:t>
        <a:bodyPr/>
        <a:lstStyle/>
        <a:p>
          <a:r>
            <a:rPr lang="en-GB"/>
            <a:t>Don't interrupt - one person speaks at a time, raise your hand if you wish to talk/have a question. </a:t>
          </a:r>
          <a:endParaRPr lang="en-US"/>
        </a:p>
      </dgm:t>
    </dgm:pt>
    <dgm:pt modelId="{4B257012-00FF-46B3-AE76-E4B05CE05D1B}" type="parTrans" cxnId="{590E7E01-1D39-402F-AD9C-F573C2467463}">
      <dgm:prSet/>
      <dgm:spPr/>
      <dgm:t>
        <a:bodyPr/>
        <a:lstStyle/>
        <a:p>
          <a:endParaRPr lang="en-US"/>
        </a:p>
      </dgm:t>
    </dgm:pt>
    <dgm:pt modelId="{A992CE5F-9D03-4427-97B0-57AD36AD3E96}" type="sibTrans" cxnId="{590E7E01-1D39-402F-AD9C-F573C2467463}">
      <dgm:prSet phldrT="3"/>
      <dgm:spPr/>
      <dgm:t>
        <a:bodyPr/>
        <a:lstStyle/>
        <a:p>
          <a:r>
            <a:rPr lang="en-US"/>
            <a:t>3</a:t>
          </a:r>
        </a:p>
      </dgm:t>
    </dgm:pt>
    <dgm:pt modelId="{9BCA376C-B01B-4368-8172-C8979DC31D85}">
      <dgm:prSet/>
      <dgm:spPr/>
      <dgm:t>
        <a:bodyPr/>
        <a:lstStyle/>
        <a:p>
          <a:r>
            <a:rPr lang="en-GB"/>
            <a:t>Ensure you are muted to allow everyone to hear the presentation without interruption. </a:t>
          </a:r>
          <a:endParaRPr lang="en-US"/>
        </a:p>
      </dgm:t>
    </dgm:pt>
    <dgm:pt modelId="{A4D972A3-2A07-470B-BA9F-EFBA66E5C4FC}" type="parTrans" cxnId="{E1A81EFA-BC73-42F7-ACFC-D2FDC3F73351}">
      <dgm:prSet/>
      <dgm:spPr/>
      <dgm:t>
        <a:bodyPr/>
        <a:lstStyle/>
        <a:p>
          <a:endParaRPr lang="en-US"/>
        </a:p>
      </dgm:t>
    </dgm:pt>
    <dgm:pt modelId="{34903B3A-DFBB-4CB3-B9F0-78A1290FFA87}" type="sibTrans" cxnId="{E1A81EFA-BC73-42F7-ACFC-D2FDC3F73351}">
      <dgm:prSet phldrT="4"/>
      <dgm:spPr/>
      <dgm:t>
        <a:bodyPr/>
        <a:lstStyle/>
        <a:p>
          <a:r>
            <a:rPr lang="en-US"/>
            <a:t>4</a:t>
          </a:r>
        </a:p>
      </dgm:t>
    </dgm:pt>
    <dgm:pt modelId="{6CE50AA6-B803-4D3C-BCF6-52982AEA7194}" type="pres">
      <dgm:prSet presAssocID="{FD9C5D7F-3B9E-4AD0-9754-DC8D4E8CD0AD}" presName="Name0" presStyleCnt="0">
        <dgm:presLayoutVars>
          <dgm:animLvl val="lvl"/>
          <dgm:resizeHandles val="exact"/>
        </dgm:presLayoutVars>
      </dgm:prSet>
      <dgm:spPr/>
    </dgm:pt>
    <dgm:pt modelId="{A857CB66-54D9-4573-B76F-4DC53ACE2FB0}" type="pres">
      <dgm:prSet presAssocID="{C6D25E3C-9919-4DFD-BE0B-9706B671270B}" presName="compositeNode" presStyleCnt="0">
        <dgm:presLayoutVars>
          <dgm:bulletEnabled val="1"/>
        </dgm:presLayoutVars>
      </dgm:prSet>
      <dgm:spPr/>
    </dgm:pt>
    <dgm:pt modelId="{1D630081-E193-46D1-B579-236332732F50}" type="pres">
      <dgm:prSet presAssocID="{C6D25E3C-9919-4DFD-BE0B-9706B671270B}" presName="bgRect" presStyleLbl="bgAccFollowNode1" presStyleIdx="0" presStyleCnt="4"/>
      <dgm:spPr/>
    </dgm:pt>
    <dgm:pt modelId="{AD75C7DA-C166-47DE-99E4-6A8BDB44B69F}" type="pres">
      <dgm:prSet presAssocID="{CE7B3668-F14B-4AFF-9C2F-9F77CFFFDAB5}" presName="sibTransNodeCircle" presStyleLbl="alignNode1" presStyleIdx="0" presStyleCnt="8">
        <dgm:presLayoutVars>
          <dgm:chMax val="0"/>
          <dgm:bulletEnabled/>
        </dgm:presLayoutVars>
      </dgm:prSet>
      <dgm:spPr/>
    </dgm:pt>
    <dgm:pt modelId="{F02CC76C-1F71-4978-8220-71A8B85060C6}" type="pres">
      <dgm:prSet presAssocID="{C6D25E3C-9919-4DFD-BE0B-9706B671270B}" presName="bottomLine" presStyleLbl="alignNode1" presStyleIdx="1" presStyleCnt="8">
        <dgm:presLayoutVars/>
      </dgm:prSet>
      <dgm:spPr/>
    </dgm:pt>
    <dgm:pt modelId="{546552BD-C895-42C9-8B18-3323AE201616}" type="pres">
      <dgm:prSet presAssocID="{C6D25E3C-9919-4DFD-BE0B-9706B671270B}" presName="nodeText" presStyleLbl="bgAccFollowNode1" presStyleIdx="0" presStyleCnt="4">
        <dgm:presLayoutVars>
          <dgm:bulletEnabled val="1"/>
        </dgm:presLayoutVars>
      </dgm:prSet>
      <dgm:spPr/>
    </dgm:pt>
    <dgm:pt modelId="{B17089EB-0F2D-438E-AA6C-F4857D91F2D8}" type="pres">
      <dgm:prSet presAssocID="{CE7B3668-F14B-4AFF-9C2F-9F77CFFFDAB5}" presName="sibTrans" presStyleCnt="0"/>
      <dgm:spPr/>
    </dgm:pt>
    <dgm:pt modelId="{7DFED047-5D5A-43CC-AFF5-373F62BC615A}" type="pres">
      <dgm:prSet presAssocID="{EDC0211E-B337-4A4A-955D-32D5225BFA1C}" presName="compositeNode" presStyleCnt="0">
        <dgm:presLayoutVars>
          <dgm:bulletEnabled val="1"/>
        </dgm:presLayoutVars>
      </dgm:prSet>
      <dgm:spPr/>
    </dgm:pt>
    <dgm:pt modelId="{CD669386-136F-44D4-B6BB-E31B49BC86BC}" type="pres">
      <dgm:prSet presAssocID="{EDC0211E-B337-4A4A-955D-32D5225BFA1C}" presName="bgRect" presStyleLbl="bgAccFollowNode1" presStyleIdx="1" presStyleCnt="4"/>
      <dgm:spPr/>
    </dgm:pt>
    <dgm:pt modelId="{EF22BAA1-F797-4089-AA63-0931CB03CD13}" type="pres">
      <dgm:prSet presAssocID="{EDFE16E2-D04B-471E-AE61-196858E2812B}" presName="sibTransNodeCircle" presStyleLbl="alignNode1" presStyleIdx="2" presStyleCnt="8">
        <dgm:presLayoutVars>
          <dgm:chMax val="0"/>
          <dgm:bulletEnabled/>
        </dgm:presLayoutVars>
      </dgm:prSet>
      <dgm:spPr/>
    </dgm:pt>
    <dgm:pt modelId="{5AC11664-FCE1-4035-AF09-0443549724D3}" type="pres">
      <dgm:prSet presAssocID="{EDC0211E-B337-4A4A-955D-32D5225BFA1C}" presName="bottomLine" presStyleLbl="alignNode1" presStyleIdx="3" presStyleCnt="8">
        <dgm:presLayoutVars/>
      </dgm:prSet>
      <dgm:spPr/>
    </dgm:pt>
    <dgm:pt modelId="{A759E47D-B355-4DB9-80C8-7F0CA17EABD8}" type="pres">
      <dgm:prSet presAssocID="{EDC0211E-B337-4A4A-955D-32D5225BFA1C}" presName="nodeText" presStyleLbl="bgAccFollowNode1" presStyleIdx="1" presStyleCnt="4">
        <dgm:presLayoutVars>
          <dgm:bulletEnabled val="1"/>
        </dgm:presLayoutVars>
      </dgm:prSet>
      <dgm:spPr/>
    </dgm:pt>
    <dgm:pt modelId="{D94DD7E4-61F3-4E95-B3A6-73F0B9D35666}" type="pres">
      <dgm:prSet presAssocID="{EDFE16E2-D04B-471E-AE61-196858E2812B}" presName="sibTrans" presStyleCnt="0"/>
      <dgm:spPr/>
    </dgm:pt>
    <dgm:pt modelId="{ED8B678D-68BC-4B2B-BD66-5F97DC6C29F5}" type="pres">
      <dgm:prSet presAssocID="{C3EB41E0-085C-4A43-A929-49DE6981E12A}" presName="compositeNode" presStyleCnt="0">
        <dgm:presLayoutVars>
          <dgm:bulletEnabled val="1"/>
        </dgm:presLayoutVars>
      </dgm:prSet>
      <dgm:spPr/>
    </dgm:pt>
    <dgm:pt modelId="{FAF039A2-4F8B-4BBD-B185-D8793592696C}" type="pres">
      <dgm:prSet presAssocID="{C3EB41E0-085C-4A43-A929-49DE6981E12A}" presName="bgRect" presStyleLbl="bgAccFollowNode1" presStyleIdx="2" presStyleCnt="4"/>
      <dgm:spPr/>
    </dgm:pt>
    <dgm:pt modelId="{744B2AE9-BBA5-4B70-B8C6-29D2962F4114}" type="pres">
      <dgm:prSet presAssocID="{A992CE5F-9D03-4427-97B0-57AD36AD3E96}" presName="sibTransNodeCircle" presStyleLbl="alignNode1" presStyleIdx="4" presStyleCnt="8">
        <dgm:presLayoutVars>
          <dgm:chMax val="0"/>
          <dgm:bulletEnabled/>
        </dgm:presLayoutVars>
      </dgm:prSet>
      <dgm:spPr/>
    </dgm:pt>
    <dgm:pt modelId="{338BF7DA-D548-461B-8D57-955E0534B044}" type="pres">
      <dgm:prSet presAssocID="{C3EB41E0-085C-4A43-A929-49DE6981E12A}" presName="bottomLine" presStyleLbl="alignNode1" presStyleIdx="5" presStyleCnt="8">
        <dgm:presLayoutVars/>
      </dgm:prSet>
      <dgm:spPr/>
    </dgm:pt>
    <dgm:pt modelId="{2CA40822-B002-4D82-A413-C0DBD4380EE2}" type="pres">
      <dgm:prSet presAssocID="{C3EB41E0-085C-4A43-A929-49DE6981E12A}" presName="nodeText" presStyleLbl="bgAccFollowNode1" presStyleIdx="2" presStyleCnt="4">
        <dgm:presLayoutVars>
          <dgm:bulletEnabled val="1"/>
        </dgm:presLayoutVars>
      </dgm:prSet>
      <dgm:spPr/>
    </dgm:pt>
    <dgm:pt modelId="{517735E6-9903-461A-AA1A-1A9449579D28}" type="pres">
      <dgm:prSet presAssocID="{A992CE5F-9D03-4427-97B0-57AD36AD3E96}" presName="sibTrans" presStyleCnt="0"/>
      <dgm:spPr/>
    </dgm:pt>
    <dgm:pt modelId="{02C4D32B-3EF2-4B17-ACE7-AC84036FB707}" type="pres">
      <dgm:prSet presAssocID="{9BCA376C-B01B-4368-8172-C8979DC31D85}" presName="compositeNode" presStyleCnt="0">
        <dgm:presLayoutVars>
          <dgm:bulletEnabled val="1"/>
        </dgm:presLayoutVars>
      </dgm:prSet>
      <dgm:spPr/>
    </dgm:pt>
    <dgm:pt modelId="{4419BB40-5CF7-4B7F-AC8D-189041DB9FFE}" type="pres">
      <dgm:prSet presAssocID="{9BCA376C-B01B-4368-8172-C8979DC31D85}" presName="bgRect" presStyleLbl="bgAccFollowNode1" presStyleIdx="3" presStyleCnt="4"/>
      <dgm:spPr/>
    </dgm:pt>
    <dgm:pt modelId="{0C73D892-7A8E-4269-A98E-4B85CF31579F}" type="pres">
      <dgm:prSet presAssocID="{34903B3A-DFBB-4CB3-B9F0-78A1290FFA87}" presName="sibTransNodeCircle" presStyleLbl="alignNode1" presStyleIdx="6" presStyleCnt="8">
        <dgm:presLayoutVars>
          <dgm:chMax val="0"/>
          <dgm:bulletEnabled/>
        </dgm:presLayoutVars>
      </dgm:prSet>
      <dgm:spPr/>
    </dgm:pt>
    <dgm:pt modelId="{CD515C75-5B78-47CF-B5EA-F16D1D809F09}" type="pres">
      <dgm:prSet presAssocID="{9BCA376C-B01B-4368-8172-C8979DC31D85}" presName="bottomLine" presStyleLbl="alignNode1" presStyleIdx="7" presStyleCnt="8">
        <dgm:presLayoutVars/>
      </dgm:prSet>
      <dgm:spPr/>
    </dgm:pt>
    <dgm:pt modelId="{8A170879-2DEF-46BC-B2A3-E0431F564170}" type="pres">
      <dgm:prSet presAssocID="{9BCA376C-B01B-4368-8172-C8979DC31D85}" presName="nodeText" presStyleLbl="bgAccFollowNode1" presStyleIdx="3" presStyleCnt="4">
        <dgm:presLayoutVars>
          <dgm:bulletEnabled val="1"/>
        </dgm:presLayoutVars>
      </dgm:prSet>
      <dgm:spPr/>
    </dgm:pt>
  </dgm:ptLst>
  <dgm:cxnLst>
    <dgm:cxn modelId="{590E7E01-1D39-402F-AD9C-F573C2467463}" srcId="{FD9C5D7F-3B9E-4AD0-9754-DC8D4E8CD0AD}" destId="{C3EB41E0-085C-4A43-A929-49DE6981E12A}" srcOrd="2" destOrd="0" parTransId="{4B257012-00FF-46B3-AE76-E4B05CE05D1B}" sibTransId="{A992CE5F-9D03-4427-97B0-57AD36AD3E96}"/>
    <dgm:cxn modelId="{752B6A02-91B7-4371-AC59-3F4E2A90D1B5}" type="presOf" srcId="{EDFE16E2-D04B-471E-AE61-196858E2812B}" destId="{EF22BAA1-F797-4089-AA63-0931CB03CD13}" srcOrd="0" destOrd="0" presId="urn:microsoft.com/office/officeart/2016/7/layout/BasicLinearProcessNumbered"/>
    <dgm:cxn modelId="{E883C40C-E9F3-4AA5-9831-A3FDF3E886D2}" srcId="{FD9C5D7F-3B9E-4AD0-9754-DC8D4E8CD0AD}" destId="{EDC0211E-B337-4A4A-955D-32D5225BFA1C}" srcOrd="1" destOrd="0" parTransId="{2C4DCC51-12B6-407F-8492-0366FA3AA4AD}" sibTransId="{EDFE16E2-D04B-471E-AE61-196858E2812B}"/>
    <dgm:cxn modelId="{A9EF6212-D5B8-4BF7-A0A8-5D86CD2BAC0A}" type="presOf" srcId="{C3EB41E0-085C-4A43-A929-49DE6981E12A}" destId="{FAF039A2-4F8B-4BBD-B185-D8793592696C}" srcOrd="0" destOrd="0" presId="urn:microsoft.com/office/officeart/2016/7/layout/BasicLinearProcessNumbered"/>
    <dgm:cxn modelId="{D190461B-505D-4B6D-B47F-70956BC21857}" srcId="{FD9C5D7F-3B9E-4AD0-9754-DC8D4E8CD0AD}" destId="{C6D25E3C-9919-4DFD-BE0B-9706B671270B}" srcOrd="0" destOrd="0" parTransId="{B640AC7A-A290-4CDD-88E2-D3F682D71DAD}" sibTransId="{CE7B3668-F14B-4AFF-9C2F-9F77CFFFDAB5}"/>
    <dgm:cxn modelId="{1CCF4F1B-1C0F-4F0E-A06F-226924908B1B}" type="presOf" srcId="{EDC0211E-B337-4A4A-955D-32D5225BFA1C}" destId="{CD669386-136F-44D4-B6BB-E31B49BC86BC}" srcOrd="0" destOrd="0" presId="urn:microsoft.com/office/officeart/2016/7/layout/BasicLinearProcessNumbered"/>
    <dgm:cxn modelId="{60373223-57A7-404B-B8DA-CD7669C6C89C}" type="presOf" srcId="{EDC0211E-B337-4A4A-955D-32D5225BFA1C}" destId="{A759E47D-B355-4DB9-80C8-7F0CA17EABD8}" srcOrd="1" destOrd="0" presId="urn:microsoft.com/office/officeart/2016/7/layout/BasicLinearProcessNumbered"/>
    <dgm:cxn modelId="{1410F06E-3CB1-4631-8080-466FD9A311EA}" type="presOf" srcId="{34903B3A-DFBB-4CB3-B9F0-78A1290FFA87}" destId="{0C73D892-7A8E-4269-A98E-4B85CF31579F}" srcOrd="0" destOrd="0" presId="urn:microsoft.com/office/officeart/2016/7/layout/BasicLinearProcessNumbered"/>
    <dgm:cxn modelId="{4B7BB973-EF2F-4D3A-BC50-E6B7B2F002B3}" type="presOf" srcId="{FD9C5D7F-3B9E-4AD0-9754-DC8D4E8CD0AD}" destId="{6CE50AA6-B803-4D3C-BCF6-52982AEA7194}" srcOrd="0" destOrd="0" presId="urn:microsoft.com/office/officeart/2016/7/layout/BasicLinearProcessNumbered"/>
    <dgm:cxn modelId="{06B2EA78-66CD-4F64-9F8D-733D06A8427F}" type="presOf" srcId="{C6D25E3C-9919-4DFD-BE0B-9706B671270B}" destId="{1D630081-E193-46D1-B579-236332732F50}" srcOrd="0" destOrd="0" presId="urn:microsoft.com/office/officeart/2016/7/layout/BasicLinearProcessNumbered"/>
    <dgm:cxn modelId="{93895A92-B945-4F7F-8A42-265F654249F4}" type="presOf" srcId="{A992CE5F-9D03-4427-97B0-57AD36AD3E96}" destId="{744B2AE9-BBA5-4B70-B8C6-29D2962F4114}" srcOrd="0" destOrd="0" presId="urn:microsoft.com/office/officeart/2016/7/layout/BasicLinearProcessNumbered"/>
    <dgm:cxn modelId="{37B35AA1-86F1-45CF-9371-FF6A85C61646}" type="presOf" srcId="{CE7B3668-F14B-4AFF-9C2F-9F77CFFFDAB5}" destId="{AD75C7DA-C166-47DE-99E4-6A8BDB44B69F}" srcOrd="0" destOrd="0" presId="urn:microsoft.com/office/officeart/2016/7/layout/BasicLinearProcessNumbered"/>
    <dgm:cxn modelId="{48F205B1-D01D-46B3-865E-99B952094972}" type="presOf" srcId="{9BCA376C-B01B-4368-8172-C8979DC31D85}" destId="{4419BB40-5CF7-4B7F-AC8D-189041DB9FFE}" srcOrd="0" destOrd="0" presId="urn:microsoft.com/office/officeart/2016/7/layout/BasicLinearProcessNumbered"/>
    <dgm:cxn modelId="{81DF68CA-B47E-45E2-B63D-9B8142E0E404}" type="presOf" srcId="{C3EB41E0-085C-4A43-A929-49DE6981E12A}" destId="{2CA40822-B002-4D82-A413-C0DBD4380EE2}" srcOrd="1" destOrd="0" presId="urn:microsoft.com/office/officeart/2016/7/layout/BasicLinearProcessNumbered"/>
    <dgm:cxn modelId="{327FEFE6-543A-412E-B477-1723FE87F218}" type="presOf" srcId="{C6D25E3C-9919-4DFD-BE0B-9706B671270B}" destId="{546552BD-C895-42C9-8B18-3323AE201616}" srcOrd="1" destOrd="0" presId="urn:microsoft.com/office/officeart/2016/7/layout/BasicLinearProcessNumbered"/>
    <dgm:cxn modelId="{E1A81EFA-BC73-42F7-ACFC-D2FDC3F73351}" srcId="{FD9C5D7F-3B9E-4AD0-9754-DC8D4E8CD0AD}" destId="{9BCA376C-B01B-4368-8172-C8979DC31D85}" srcOrd="3" destOrd="0" parTransId="{A4D972A3-2A07-470B-BA9F-EFBA66E5C4FC}" sibTransId="{34903B3A-DFBB-4CB3-B9F0-78A1290FFA87}"/>
    <dgm:cxn modelId="{BB643EFD-54D3-4D75-9CE2-9949C7D55551}" type="presOf" srcId="{9BCA376C-B01B-4368-8172-C8979DC31D85}" destId="{8A170879-2DEF-46BC-B2A3-E0431F564170}" srcOrd="1" destOrd="0" presId="urn:microsoft.com/office/officeart/2016/7/layout/BasicLinearProcessNumbered"/>
    <dgm:cxn modelId="{DA6973A2-E4C0-4CE0-90C0-06D0290206B1}" type="presParOf" srcId="{6CE50AA6-B803-4D3C-BCF6-52982AEA7194}" destId="{A857CB66-54D9-4573-B76F-4DC53ACE2FB0}" srcOrd="0" destOrd="0" presId="urn:microsoft.com/office/officeart/2016/7/layout/BasicLinearProcessNumbered"/>
    <dgm:cxn modelId="{0ABB1B62-6A94-469E-9E8E-AADA63AFB677}" type="presParOf" srcId="{A857CB66-54D9-4573-B76F-4DC53ACE2FB0}" destId="{1D630081-E193-46D1-B579-236332732F50}" srcOrd="0" destOrd="0" presId="urn:microsoft.com/office/officeart/2016/7/layout/BasicLinearProcessNumbered"/>
    <dgm:cxn modelId="{EC597C04-3443-4099-BC61-7168D43D697F}" type="presParOf" srcId="{A857CB66-54D9-4573-B76F-4DC53ACE2FB0}" destId="{AD75C7DA-C166-47DE-99E4-6A8BDB44B69F}" srcOrd="1" destOrd="0" presId="urn:microsoft.com/office/officeart/2016/7/layout/BasicLinearProcessNumbered"/>
    <dgm:cxn modelId="{5705E0E3-8183-4EA3-BB85-88C5D69F494C}" type="presParOf" srcId="{A857CB66-54D9-4573-B76F-4DC53ACE2FB0}" destId="{F02CC76C-1F71-4978-8220-71A8B85060C6}" srcOrd="2" destOrd="0" presId="urn:microsoft.com/office/officeart/2016/7/layout/BasicLinearProcessNumbered"/>
    <dgm:cxn modelId="{6D014202-1DCA-4261-B40D-CC860BDCD48D}" type="presParOf" srcId="{A857CB66-54D9-4573-B76F-4DC53ACE2FB0}" destId="{546552BD-C895-42C9-8B18-3323AE201616}" srcOrd="3" destOrd="0" presId="urn:microsoft.com/office/officeart/2016/7/layout/BasicLinearProcessNumbered"/>
    <dgm:cxn modelId="{E1A26309-E72F-47E1-851F-7C58882BDBB8}" type="presParOf" srcId="{6CE50AA6-B803-4D3C-BCF6-52982AEA7194}" destId="{B17089EB-0F2D-438E-AA6C-F4857D91F2D8}" srcOrd="1" destOrd="0" presId="urn:microsoft.com/office/officeart/2016/7/layout/BasicLinearProcessNumbered"/>
    <dgm:cxn modelId="{E6FABD15-9B26-43A0-BBAB-7504FCCACEFC}" type="presParOf" srcId="{6CE50AA6-B803-4D3C-BCF6-52982AEA7194}" destId="{7DFED047-5D5A-43CC-AFF5-373F62BC615A}" srcOrd="2" destOrd="0" presId="urn:microsoft.com/office/officeart/2016/7/layout/BasicLinearProcessNumbered"/>
    <dgm:cxn modelId="{D24B9E90-E89A-418A-9B31-0A4A2A3886FF}" type="presParOf" srcId="{7DFED047-5D5A-43CC-AFF5-373F62BC615A}" destId="{CD669386-136F-44D4-B6BB-E31B49BC86BC}" srcOrd="0" destOrd="0" presId="urn:microsoft.com/office/officeart/2016/7/layout/BasicLinearProcessNumbered"/>
    <dgm:cxn modelId="{11B7CBB0-79E5-4D61-B2D7-30F9EC02823B}" type="presParOf" srcId="{7DFED047-5D5A-43CC-AFF5-373F62BC615A}" destId="{EF22BAA1-F797-4089-AA63-0931CB03CD13}" srcOrd="1" destOrd="0" presId="urn:microsoft.com/office/officeart/2016/7/layout/BasicLinearProcessNumbered"/>
    <dgm:cxn modelId="{CBFCA7E5-E247-4244-8C00-42C488ED0A9D}" type="presParOf" srcId="{7DFED047-5D5A-43CC-AFF5-373F62BC615A}" destId="{5AC11664-FCE1-4035-AF09-0443549724D3}" srcOrd="2" destOrd="0" presId="urn:microsoft.com/office/officeart/2016/7/layout/BasicLinearProcessNumbered"/>
    <dgm:cxn modelId="{4B7FAC0C-65CA-4FE4-9F98-CF343C627B6C}" type="presParOf" srcId="{7DFED047-5D5A-43CC-AFF5-373F62BC615A}" destId="{A759E47D-B355-4DB9-80C8-7F0CA17EABD8}" srcOrd="3" destOrd="0" presId="urn:microsoft.com/office/officeart/2016/7/layout/BasicLinearProcessNumbered"/>
    <dgm:cxn modelId="{7F6A7711-312D-4DC9-8A4F-25AC7A7B7758}" type="presParOf" srcId="{6CE50AA6-B803-4D3C-BCF6-52982AEA7194}" destId="{D94DD7E4-61F3-4E95-B3A6-73F0B9D35666}" srcOrd="3" destOrd="0" presId="urn:microsoft.com/office/officeart/2016/7/layout/BasicLinearProcessNumbered"/>
    <dgm:cxn modelId="{6299F508-BF49-4C09-903E-30C34714B8D0}" type="presParOf" srcId="{6CE50AA6-B803-4D3C-BCF6-52982AEA7194}" destId="{ED8B678D-68BC-4B2B-BD66-5F97DC6C29F5}" srcOrd="4" destOrd="0" presId="urn:microsoft.com/office/officeart/2016/7/layout/BasicLinearProcessNumbered"/>
    <dgm:cxn modelId="{50CF4BD5-8491-4021-A72B-5231CA7036F5}" type="presParOf" srcId="{ED8B678D-68BC-4B2B-BD66-5F97DC6C29F5}" destId="{FAF039A2-4F8B-4BBD-B185-D8793592696C}" srcOrd="0" destOrd="0" presId="urn:microsoft.com/office/officeart/2016/7/layout/BasicLinearProcessNumbered"/>
    <dgm:cxn modelId="{207BC66C-E233-49CF-9BDA-16AFBBD14F56}" type="presParOf" srcId="{ED8B678D-68BC-4B2B-BD66-5F97DC6C29F5}" destId="{744B2AE9-BBA5-4B70-B8C6-29D2962F4114}" srcOrd="1" destOrd="0" presId="urn:microsoft.com/office/officeart/2016/7/layout/BasicLinearProcessNumbered"/>
    <dgm:cxn modelId="{BF7C25E9-28F6-4E80-85D7-306C2468E477}" type="presParOf" srcId="{ED8B678D-68BC-4B2B-BD66-5F97DC6C29F5}" destId="{338BF7DA-D548-461B-8D57-955E0534B044}" srcOrd="2" destOrd="0" presId="urn:microsoft.com/office/officeart/2016/7/layout/BasicLinearProcessNumbered"/>
    <dgm:cxn modelId="{B07ECB98-C6AE-45A4-8F04-790C32C59FE6}" type="presParOf" srcId="{ED8B678D-68BC-4B2B-BD66-5F97DC6C29F5}" destId="{2CA40822-B002-4D82-A413-C0DBD4380EE2}" srcOrd="3" destOrd="0" presId="urn:microsoft.com/office/officeart/2016/7/layout/BasicLinearProcessNumbered"/>
    <dgm:cxn modelId="{8881A4C6-9F6A-44F0-989B-4998AC53878D}" type="presParOf" srcId="{6CE50AA6-B803-4D3C-BCF6-52982AEA7194}" destId="{517735E6-9903-461A-AA1A-1A9449579D28}" srcOrd="5" destOrd="0" presId="urn:microsoft.com/office/officeart/2016/7/layout/BasicLinearProcessNumbered"/>
    <dgm:cxn modelId="{5C1A3ABE-26A4-4E2C-8856-FA9FD9E92322}" type="presParOf" srcId="{6CE50AA6-B803-4D3C-BCF6-52982AEA7194}" destId="{02C4D32B-3EF2-4B17-ACE7-AC84036FB707}" srcOrd="6" destOrd="0" presId="urn:microsoft.com/office/officeart/2016/7/layout/BasicLinearProcessNumbered"/>
    <dgm:cxn modelId="{D810332D-A6F3-4AF7-AD5D-3D90A82D7E56}" type="presParOf" srcId="{02C4D32B-3EF2-4B17-ACE7-AC84036FB707}" destId="{4419BB40-5CF7-4B7F-AC8D-189041DB9FFE}" srcOrd="0" destOrd="0" presId="urn:microsoft.com/office/officeart/2016/7/layout/BasicLinearProcessNumbered"/>
    <dgm:cxn modelId="{3EC6CEEB-D4D8-48FC-A951-A051DF62D1C2}" type="presParOf" srcId="{02C4D32B-3EF2-4B17-ACE7-AC84036FB707}" destId="{0C73D892-7A8E-4269-A98E-4B85CF31579F}" srcOrd="1" destOrd="0" presId="urn:microsoft.com/office/officeart/2016/7/layout/BasicLinearProcessNumbered"/>
    <dgm:cxn modelId="{F4981018-A8DA-4AA6-A916-AC577D89131C}" type="presParOf" srcId="{02C4D32B-3EF2-4B17-ACE7-AC84036FB707}" destId="{CD515C75-5B78-47CF-B5EA-F16D1D809F09}" srcOrd="2" destOrd="0" presId="urn:microsoft.com/office/officeart/2016/7/layout/BasicLinearProcessNumbered"/>
    <dgm:cxn modelId="{EE7F8643-14E3-4855-A503-B3F9D6EE393C}" type="presParOf" srcId="{02C4D32B-3EF2-4B17-ACE7-AC84036FB707}" destId="{8A170879-2DEF-46BC-B2A3-E0431F564170}"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239756-10CD-47E6-A9CC-06A867E63561}"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5E082A62-FCD3-469F-81A9-8A6AA5720E07}">
      <dgm:prSet phldr="0"/>
      <dgm:spPr/>
      <dgm:t>
        <a:bodyPr/>
        <a:lstStyle/>
        <a:p>
          <a:pPr>
            <a:lnSpc>
              <a:spcPct val="100000"/>
            </a:lnSpc>
          </a:pPr>
          <a:r>
            <a:rPr lang="en-GB" b="0">
              <a:latin typeface="Calibri"/>
              <a:cs typeface="Calibri"/>
            </a:rPr>
            <a:t>Examine the boom and bust cycle </a:t>
          </a:r>
        </a:p>
      </dgm:t>
    </dgm:pt>
    <dgm:pt modelId="{D4C0BA6D-56F0-4B1A-9F28-1124989C46FA}" type="parTrans" cxnId="{09BF487D-C9BF-4E77-BCFB-FD9352FA8AFF}">
      <dgm:prSet/>
      <dgm:spPr/>
      <dgm:t>
        <a:bodyPr/>
        <a:lstStyle/>
        <a:p>
          <a:endParaRPr lang="en-US"/>
        </a:p>
      </dgm:t>
    </dgm:pt>
    <dgm:pt modelId="{997ADC83-9492-4EEC-A64B-5F9FC5F55D7C}" type="sibTrans" cxnId="{09BF487D-C9BF-4E77-BCFB-FD9352FA8AFF}">
      <dgm:prSet/>
      <dgm:spPr/>
      <dgm:t>
        <a:bodyPr/>
        <a:lstStyle/>
        <a:p>
          <a:pPr>
            <a:lnSpc>
              <a:spcPct val="100000"/>
            </a:lnSpc>
          </a:pPr>
          <a:endParaRPr lang="en-US"/>
        </a:p>
      </dgm:t>
    </dgm:pt>
    <dgm:pt modelId="{EAB70491-D39C-4863-B211-9B7D66E314E4}">
      <dgm:prSet/>
      <dgm:spPr/>
      <dgm:t>
        <a:bodyPr/>
        <a:lstStyle/>
        <a:p>
          <a:pPr>
            <a:lnSpc>
              <a:spcPct val="100000"/>
            </a:lnSpc>
          </a:pPr>
          <a:r>
            <a:rPr lang="en-GB">
              <a:latin typeface="Calibri Light" panose="020F0302020204030204"/>
            </a:rPr>
            <a:t> </a:t>
          </a:r>
          <a:r>
            <a:rPr lang="en-GB">
              <a:latin typeface="Calibri"/>
              <a:cs typeface="Calibri"/>
            </a:rPr>
            <a:t>Explore how to manage your fatigue-The 5 P's Principle</a:t>
          </a:r>
        </a:p>
      </dgm:t>
    </dgm:pt>
    <dgm:pt modelId="{771D6875-A26F-4DEF-9960-A198461BC2A4}" type="parTrans" cxnId="{BC05DA00-B2C8-4505-8C70-058922FDA97B}">
      <dgm:prSet/>
      <dgm:spPr/>
      <dgm:t>
        <a:bodyPr/>
        <a:lstStyle/>
        <a:p>
          <a:endParaRPr lang="en-US"/>
        </a:p>
      </dgm:t>
    </dgm:pt>
    <dgm:pt modelId="{67186E9E-2D6B-4858-B359-9383357DA79D}" type="sibTrans" cxnId="{BC05DA00-B2C8-4505-8C70-058922FDA97B}">
      <dgm:prSet/>
      <dgm:spPr/>
      <dgm:t>
        <a:bodyPr/>
        <a:lstStyle/>
        <a:p>
          <a:pPr>
            <a:lnSpc>
              <a:spcPct val="100000"/>
            </a:lnSpc>
          </a:pPr>
          <a:endParaRPr lang="en-US"/>
        </a:p>
      </dgm:t>
    </dgm:pt>
    <dgm:pt modelId="{2CCB666F-937C-49AC-AC82-018767DBEFCD}">
      <dgm:prSet phldr="0"/>
      <dgm:spPr/>
      <dgm:t>
        <a:bodyPr/>
        <a:lstStyle/>
        <a:p>
          <a:pPr>
            <a:lnSpc>
              <a:spcPct val="100000"/>
            </a:lnSpc>
          </a:pPr>
          <a:r>
            <a:rPr lang="en-GB">
              <a:latin typeface="Calibri Light" panose="020F0302020204030204"/>
            </a:rPr>
            <a:t> </a:t>
          </a:r>
          <a:r>
            <a:rPr lang="en-GB">
              <a:latin typeface="Calibri"/>
              <a:cs typeface="Calibri"/>
            </a:rPr>
            <a:t>Discuss the challenges of fatigue management.</a:t>
          </a:r>
        </a:p>
      </dgm:t>
    </dgm:pt>
    <dgm:pt modelId="{19723E3C-EC96-40E2-AC7F-26E8ECE1274F}" type="parTrans" cxnId="{6B521DDA-8849-4220-B52A-3BE77F9FDD09}">
      <dgm:prSet/>
      <dgm:spPr/>
    </dgm:pt>
    <dgm:pt modelId="{46B740BA-CFE3-4345-8DDA-6B4A5BCF05EA}" type="sibTrans" cxnId="{6B521DDA-8849-4220-B52A-3BE77F9FDD09}">
      <dgm:prSet/>
      <dgm:spPr/>
    </dgm:pt>
    <dgm:pt modelId="{61955193-3678-4480-968C-DF422F1B1120}">
      <dgm:prSet phldr="0"/>
      <dgm:spPr/>
      <dgm:t>
        <a:bodyPr/>
        <a:lstStyle/>
        <a:p>
          <a:pPr>
            <a:lnSpc>
              <a:spcPct val="100000"/>
            </a:lnSpc>
          </a:pPr>
          <a:r>
            <a:rPr lang="en-GB">
              <a:latin typeface="Calibri"/>
              <a:cs typeface="Calibri"/>
            </a:rPr>
            <a:t>Examine types of Rest</a:t>
          </a:r>
        </a:p>
      </dgm:t>
    </dgm:pt>
    <dgm:pt modelId="{F1B0702C-4AF5-43A8-969E-A5998E1F426B}" type="parTrans" cxnId="{92946EBA-1F4C-4E72-8E8D-06F9A30997C8}">
      <dgm:prSet/>
      <dgm:spPr/>
    </dgm:pt>
    <dgm:pt modelId="{9386FD9E-7049-4329-8988-40139038E102}" type="sibTrans" cxnId="{92946EBA-1F4C-4E72-8E8D-06F9A30997C8}">
      <dgm:prSet/>
      <dgm:spPr/>
    </dgm:pt>
    <dgm:pt modelId="{2206EB61-467A-47A7-B14E-4FB8F999F291}">
      <dgm:prSet phldr="0"/>
      <dgm:spPr/>
      <dgm:t>
        <a:bodyPr/>
        <a:lstStyle/>
        <a:p>
          <a:pPr>
            <a:lnSpc>
              <a:spcPct val="100000"/>
            </a:lnSpc>
          </a:pPr>
          <a:r>
            <a:rPr lang="en-GB">
              <a:latin typeface="Calibri"/>
              <a:cs typeface="Calibri"/>
            </a:rPr>
            <a:t> The second half of this session will explore sleep </a:t>
          </a:r>
        </a:p>
      </dgm:t>
    </dgm:pt>
    <dgm:pt modelId="{7EDB8814-B889-45BC-BF2D-A60DCECBEEEE}" type="parTrans" cxnId="{19206327-DEC4-4379-86CE-004C315DBD8D}">
      <dgm:prSet/>
      <dgm:spPr/>
    </dgm:pt>
    <dgm:pt modelId="{5EB3DE4C-41A1-4D43-8CB1-67FEA5674C1A}" type="sibTrans" cxnId="{19206327-DEC4-4379-86CE-004C315DBD8D}">
      <dgm:prSet/>
      <dgm:spPr/>
    </dgm:pt>
    <dgm:pt modelId="{B3A1AC0B-FB57-4379-AE75-CD7EF8D2700E}">
      <dgm:prSet phldr="0"/>
      <dgm:spPr/>
      <dgm:t>
        <a:bodyPr/>
        <a:lstStyle/>
        <a:p>
          <a:pPr>
            <a:lnSpc>
              <a:spcPct val="100000"/>
            </a:lnSpc>
          </a:pPr>
          <a:r>
            <a:rPr lang="en-GB">
              <a:latin typeface="Calibri"/>
              <a:cs typeface="Calibri"/>
            </a:rPr>
            <a:t>Consider sleep management strategies. </a:t>
          </a:r>
        </a:p>
      </dgm:t>
    </dgm:pt>
    <dgm:pt modelId="{B63A8E9A-E93B-404C-929C-A5ADE2C6F8BE}" type="parTrans" cxnId="{DBE2F9B1-7415-4AAE-B5DE-74972BEDCDC3}">
      <dgm:prSet/>
      <dgm:spPr/>
    </dgm:pt>
    <dgm:pt modelId="{9151CA92-CB85-44A1-83FC-E3FD91AB1384}" type="sibTrans" cxnId="{DBE2F9B1-7415-4AAE-B5DE-74972BEDCDC3}">
      <dgm:prSet/>
      <dgm:spPr/>
    </dgm:pt>
    <dgm:pt modelId="{BB14BB40-50A7-4AAB-8BFC-D44B5EF2F592}" type="pres">
      <dgm:prSet presAssocID="{D7239756-10CD-47E6-A9CC-06A867E63561}" presName="root" presStyleCnt="0">
        <dgm:presLayoutVars>
          <dgm:dir/>
          <dgm:resizeHandles val="exact"/>
        </dgm:presLayoutVars>
      </dgm:prSet>
      <dgm:spPr/>
    </dgm:pt>
    <dgm:pt modelId="{840C6819-BF9D-49F5-A4B9-E7AF5E99F875}" type="pres">
      <dgm:prSet presAssocID="{D7239756-10CD-47E6-A9CC-06A867E63561}" presName="container" presStyleCnt="0">
        <dgm:presLayoutVars>
          <dgm:dir/>
          <dgm:resizeHandles val="exact"/>
        </dgm:presLayoutVars>
      </dgm:prSet>
      <dgm:spPr/>
    </dgm:pt>
    <dgm:pt modelId="{9ACB8F00-3B02-492E-A48A-D5AA067EDBFB}" type="pres">
      <dgm:prSet presAssocID="{5E082A62-FCD3-469F-81A9-8A6AA5720E07}" presName="compNode" presStyleCnt="0"/>
      <dgm:spPr/>
    </dgm:pt>
    <dgm:pt modelId="{6F256CC8-0797-425B-A446-367EB589C4B2}" type="pres">
      <dgm:prSet presAssocID="{5E082A62-FCD3-469F-81A9-8A6AA5720E07}" presName="iconBgRect" presStyleLbl="bgShp" presStyleIdx="0" presStyleCnt="6"/>
      <dgm:spPr/>
    </dgm:pt>
    <dgm:pt modelId="{7D6489D5-B327-48EB-A1A5-47FCA1688F17}" type="pres">
      <dgm:prSet presAssocID="{5E082A62-FCD3-469F-81A9-8A6AA5720E0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peat"/>
        </a:ext>
      </dgm:extLst>
    </dgm:pt>
    <dgm:pt modelId="{CCB7284D-35FE-4297-926C-94E144BD548A}" type="pres">
      <dgm:prSet presAssocID="{5E082A62-FCD3-469F-81A9-8A6AA5720E07}" presName="spaceRect" presStyleCnt="0"/>
      <dgm:spPr/>
    </dgm:pt>
    <dgm:pt modelId="{D9D5B6F7-F91B-499E-8F21-BFBEE6D01E64}" type="pres">
      <dgm:prSet presAssocID="{5E082A62-FCD3-469F-81A9-8A6AA5720E07}" presName="textRect" presStyleLbl="revTx" presStyleIdx="0" presStyleCnt="6">
        <dgm:presLayoutVars>
          <dgm:chMax val="1"/>
          <dgm:chPref val="1"/>
        </dgm:presLayoutVars>
      </dgm:prSet>
      <dgm:spPr/>
    </dgm:pt>
    <dgm:pt modelId="{525FC403-507F-4B5D-9308-E8E15BB72419}" type="pres">
      <dgm:prSet presAssocID="{997ADC83-9492-4EEC-A64B-5F9FC5F55D7C}" presName="sibTrans" presStyleLbl="sibTrans2D1" presStyleIdx="0" presStyleCnt="0"/>
      <dgm:spPr/>
    </dgm:pt>
    <dgm:pt modelId="{E316FF32-5AB1-4568-AF8E-4B8BC8EFCEEC}" type="pres">
      <dgm:prSet presAssocID="{EAB70491-D39C-4863-B211-9B7D66E314E4}" presName="compNode" presStyleCnt="0"/>
      <dgm:spPr/>
    </dgm:pt>
    <dgm:pt modelId="{DF0B9116-A855-424A-8915-408100EEBBF4}" type="pres">
      <dgm:prSet presAssocID="{EAB70491-D39C-4863-B211-9B7D66E314E4}" presName="iconBgRect" presStyleLbl="bgShp" presStyleIdx="1" presStyleCnt="6"/>
      <dgm:spPr/>
    </dgm:pt>
    <dgm:pt modelId="{FA0DF6C2-0D77-4A2A-BF71-20E543DB0E62}" type="pres">
      <dgm:prSet presAssocID="{EAB70491-D39C-4863-B211-9B7D66E314E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terpillar"/>
        </a:ext>
      </dgm:extLst>
    </dgm:pt>
    <dgm:pt modelId="{8C2A9EDF-BB75-42AB-8BE6-A09BEAFFE2E5}" type="pres">
      <dgm:prSet presAssocID="{EAB70491-D39C-4863-B211-9B7D66E314E4}" presName="spaceRect" presStyleCnt="0"/>
      <dgm:spPr/>
    </dgm:pt>
    <dgm:pt modelId="{CE30711E-C643-4A37-86C7-53C63EA9B62F}" type="pres">
      <dgm:prSet presAssocID="{EAB70491-D39C-4863-B211-9B7D66E314E4}" presName="textRect" presStyleLbl="revTx" presStyleIdx="1" presStyleCnt="6">
        <dgm:presLayoutVars>
          <dgm:chMax val="1"/>
          <dgm:chPref val="1"/>
        </dgm:presLayoutVars>
      </dgm:prSet>
      <dgm:spPr/>
    </dgm:pt>
    <dgm:pt modelId="{13B4B2D0-92E4-4E3E-A4F5-E93CC7E1C0DB}" type="pres">
      <dgm:prSet presAssocID="{67186E9E-2D6B-4858-B359-9383357DA79D}" presName="sibTrans" presStyleLbl="sibTrans2D1" presStyleIdx="0" presStyleCnt="0"/>
      <dgm:spPr/>
    </dgm:pt>
    <dgm:pt modelId="{12064CAD-36DD-4EBE-93E3-ABFAC9F6D8CA}" type="pres">
      <dgm:prSet presAssocID="{2CCB666F-937C-49AC-AC82-018767DBEFCD}" presName="compNode" presStyleCnt="0"/>
      <dgm:spPr/>
    </dgm:pt>
    <dgm:pt modelId="{2D50FF94-C67F-4787-9B9F-98CE86EEEEE8}" type="pres">
      <dgm:prSet presAssocID="{2CCB666F-937C-49AC-AC82-018767DBEFCD}" presName="iconBgRect" presStyleLbl="bgShp" presStyleIdx="2" presStyleCnt="6"/>
      <dgm:spPr/>
    </dgm:pt>
    <dgm:pt modelId="{9E69FC09-C8F0-4636-8DEB-7154E4A9A86E}" type="pres">
      <dgm:prSet presAssocID="{2CCB666F-937C-49AC-AC82-018767DBEFC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2B5E362C-F213-424B-8801-73811A80B5EC}" type="pres">
      <dgm:prSet presAssocID="{2CCB666F-937C-49AC-AC82-018767DBEFCD}" presName="spaceRect" presStyleCnt="0"/>
      <dgm:spPr/>
    </dgm:pt>
    <dgm:pt modelId="{53618A98-1C7D-4C2D-9147-CBD5BCA06225}" type="pres">
      <dgm:prSet presAssocID="{2CCB666F-937C-49AC-AC82-018767DBEFCD}" presName="textRect" presStyleLbl="revTx" presStyleIdx="2" presStyleCnt="6">
        <dgm:presLayoutVars>
          <dgm:chMax val="1"/>
          <dgm:chPref val="1"/>
        </dgm:presLayoutVars>
      </dgm:prSet>
      <dgm:spPr/>
    </dgm:pt>
    <dgm:pt modelId="{DF22B029-0C3D-4477-A0F6-3C9E6E1ACAED}" type="pres">
      <dgm:prSet presAssocID="{46B740BA-CFE3-4345-8DDA-6B4A5BCF05EA}" presName="sibTrans" presStyleLbl="sibTrans2D1" presStyleIdx="0" presStyleCnt="0"/>
      <dgm:spPr/>
    </dgm:pt>
    <dgm:pt modelId="{D3E5CCAA-FBB9-417D-BF5A-35338D051128}" type="pres">
      <dgm:prSet presAssocID="{61955193-3678-4480-968C-DF422F1B1120}" presName="compNode" presStyleCnt="0"/>
      <dgm:spPr/>
    </dgm:pt>
    <dgm:pt modelId="{C658DB19-F7A1-4601-9D0A-0FC9B1B121E9}" type="pres">
      <dgm:prSet presAssocID="{61955193-3678-4480-968C-DF422F1B1120}" presName="iconBgRect" presStyleLbl="bgShp" presStyleIdx="3" presStyleCnt="6"/>
      <dgm:spPr/>
    </dgm:pt>
    <dgm:pt modelId="{7C742AE3-2186-4843-A098-DDAD9045225B}" type="pres">
      <dgm:prSet presAssocID="{61955193-3678-4480-968C-DF422F1B112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0971B68B-3B83-4BF6-818B-2E8B7ACC8DE7}" type="pres">
      <dgm:prSet presAssocID="{61955193-3678-4480-968C-DF422F1B1120}" presName="spaceRect" presStyleCnt="0"/>
      <dgm:spPr/>
    </dgm:pt>
    <dgm:pt modelId="{578781DB-1B21-48A7-BC16-89D446B36410}" type="pres">
      <dgm:prSet presAssocID="{61955193-3678-4480-968C-DF422F1B1120}" presName="textRect" presStyleLbl="revTx" presStyleIdx="3" presStyleCnt="6">
        <dgm:presLayoutVars>
          <dgm:chMax val="1"/>
          <dgm:chPref val="1"/>
        </dgm:presLayoutVars>
      </dgm:prSet>
      <dgm:spPr/>
    </dgm:pt>
    <dgm:pt modelId="{47352360-066B-4A11-A840-5B5630FAC3A3}" type="pres">
      <dgm:prSet presAssocID="{9386FD9E-7049-4329-8988-40139038E102}" presName="sibTrans" presStyleLbl="sibTrans2D1" presStyleIdx="0" presStyleCnt="0"/>
      <dgm:spPr/>
    </dgm:pt>
    <dgm:pt modelId="{1DABFF20-3BB3-4CE3-9E02-6A5D8DAA2B5C}" type="pres">
      <dgm:prSet presAssocID="{2206EB61-467A-47A7-B14E-4FB8F999F291}" presName="compNode" presStyleCnt="0"/>
      <dgm:spPr/>
    </dgm:pt>
    <dgm:pt modelId="{0B18C9E4-4DE6-407E-8218-68F076C6381E}" type="pres">
      <dgm:prSet presAssocID="{2206EB61-467A-47A7-B14E-4FB8F999F291}" presName="iconBgRect" presStyleLbl="bgShp" presStyleIdx="4" presStyleCnt="6"/>
      <dgm:spPr/>
    </dgm:pt>
    <dgm:pt modelId="{81BA51F4-078E-40B2-B9D6-98FBCEDE2417}" type="pres">
      <dgm:prSet presAssocID="{2206EB61-467A-47A7-B14E-4FB8F999F29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leep"/>
        </a:ext>
      </dgm:extLst>
    </dgm:pt>
    <dgm:pt modelId="{A16C8DDE-A147-4CF9-8228-322DC1ACA9B8}" type="pres">
      <dgm:prSet presAssocID="{2206EB61-467A-47A7-B14E-4FB8F999F291}" presName="spaceRect" presStyleCnt="0"/>
      <dgm:spPr/>
    </dgm:pt>
    <dgm:pt modelId="{3D96DCFD-81B3-498A-B447-1A2B9CA2C5AA}" type="pres">
      <dgm:prSet presAssocID="{2206EB61-467A-47A7-B14E-4FB8F999F291}" presName="textRect" presStyleLbl="revTx" presStyleIdx="4" presStyleCnt="6">
        <dgm:presLayoutVars>
          <dgm:chMax val="1"/>
          <dgm:chPref val="1"/>
        </dgm:presLayoutVars>
      </dgm:prSet>
      <dgm:spPr/>
    </dgm:pt>
    <dgm:pt modelId="{487001F3-CEE8-4EEF-B3D5-2E1CCF5619F2}" type="pres">
      <dgm:prSet presAssocID="{5EB3DE4C-41A1-4D43-8CB1-67FEA5674C1A}" presName="sibTrans" presStyleLbl="sibTrans2D1" presStyleIdx="0" presStyleCnt="0"/>
      <dgm:spPr/>
    </dgm:pt>
    <dgm:pt modelId="{E415B65A-EEC6-476E-B840-A600CA6F9376}" type="pres">
      <dgm:prSet presAssocID="{B3A1AC0B-FB57-4379-AE75-CD7EF8D2700E}" presName="compNode" presStyleCnt="0"/>
      <dgm:spPr/>
    </dgm:pt>
    <dgm:pt modelId="{DF954E7A-94E7-43E8-A44D-E9F84C6760A9}" type="pres">
      <dgm:prSet presAssocID="{B3A1AC0B-FB57-4379-AE75-CD7EF8D2700E}" presName="iconBgRect" presStyleLbl="bgShp" presStyleIdx="5" presStyleCnt="6"/>
      <dgm:spPr/>
    </dgm:pt>
    <dgm:pt modelId="{8B4D21E3-0F58-4B44-9BF7-4BE2B3322F8E}" type="pres">
      <dgm:prSet presAssocID="{B3A1AC0B-FB57-4379-AE75-CD7EF8D2700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ed"/>
        </a:ext>
      </dgm:extLst>
    </dgm:pt>
    <dgm:pt modelId="{5ABFFDDA-C264-4022-84A1-E2EB79AF8EF0}" type="pres">
      <dgm:prSet presAssocID="{B3A1AC0B-FB57-4379-AE75-CD7EF8D2700E}" presName="spaceRect" presStyleCnt="0"/>
      <dgm:spPr/>
    </dgm:pt>
    <dgm:pt modelId="{FA80B821-09C0-405A-AFD6-F04BE1C777A2}" type="pres">
      <dgm:prSet presAssocID="{B3A1AC0B-FB57-4379-AE75-CD7EF8D2700E}" presName="textRect" presStyleLbl="revTx" presStyleIdx="5" presStyleCnt="6">
        <dgm:presLayoutVars>
          <dgm:chMax val="1"/>
          <dgm:chPref val="1"/>
        </dgm:presLayoutVars>
      </dgm:prSet>
      <dgm:spPr/>
    </dgm:pt>
  </dgm:ptLst>
  <dgm:cxnLst>
    <dgm:cxn modelId="{BC05DA00-B2C8-4505-8C70-058922FDA97B}" srcId="{D7239756-10CD-47E6-A9CC-06A867E63561}" destId="{EAB70491-D39C-4863-B211-9B7D66E314E4}" srcOrd="1" destOrd="0" parTransId="{771D6875-A26F-4DEF-9960-A198461BC2A4}" sibTransId="{67186E9E-2D6B-4858-B359-9383357DA79D}"/>
    <dgm:cxn modelId="{19206327-DEC4-4379-86CE-004C315DBD8D}" srcId="{D7239756-10CD-47E6-A9CC-06A867E63561}" destId="{2206EB61-467A-47A7-B14E-4FB8F999F291}" srcOrd="4" destOrd="0" parTransId="{7EDB8814-B889-45BC-BF2D-A60DCECBEEEE}" sibTransId="{5EB3DE4C-41A1-4D43-8CB1-67FEA5674C1A}"/>
    <dgm:cxn modelId="{0E752936-F035-4110-B9B7-8EA35E865628}" type="presOf" srcId="{D7239756-10CD-47E6-A9CC-06A867E63561}" destId="{BB14BB40-50A7-4AAB-8BFC-D44B5EF2F592}" srcOrd="0" destOrd="0" presId="urn:microsoft.com/office/officeart/2018/2/layout/IconCircleList"/>
    <dgm:cxn modelId="{556D9070-C9BC-4DD6-B113-C65C87D40DE6}" type="presOf" srcId="{B3A1AC0B-FB57-4379-AE75-CD7EF8D2700E}" destId="{FA80B821-09C0-405A-AFD6-F04BE1C777A2}" srcOrd="0" destOrd="0" presId="urn:microsoft.com/office/officeart/2018/2/layout/IconCircleList"/>
    <dgm:cxn modelId="{09BF487D-C9BF-4E77-BCFB-FD9352FA8AFF}" srcId="{D7239756-10CD-47E6-A9CC-06A867E63561}" destId="{5E082A62-FCD3-469F-81A9-8A6AA5720E07}" srcOrd="0" destOrd="0" parTransId="{D4C0BA6D-56F0-4B1A-9F28-1124989C46FA}" sibTransId="{997ADC83-9492-4EEC-A64B-5F9FC5F55D7C}"/>
    <dgm:cxn modelId="{F55A2482-1FAB-49D5-BB59-6296D8B2D9CE}" type="presOf" srcId="{67186E9E-2D6B-4858-B359-9383357DA79D}" destId="{13B4B2D0-92E4-4E3E-A4F5-E93CC7E1C0DB}" srcOrd="0" destOrd="0" presId="urn:microsoft.com/office/officeart/2018/2/layout/IconCircleList"/>
    <dgm:cxn modelId="{2C39D782-68D2-4E42-907B-A38AEEF9486D}" type="presOf" srcId="{EAB70491-D39C-4863-B211-9B7D66E314E4}" destId="{CE30711E-C643-4A37-86C7-53C63EA9B62F}" srcOrd="0" destOrd="0" presId="urn:microsoft.com/office/officeart/2018/2/layout/IconCircleList"/>
    <dgm:cxn modelId="{52D27486-96E8-4162-8460-E1925FD7BD99}" type="presOf" srcId="{2CCB666F-937C-49AC-AC82-018767DBEFCD}" destId="{53618A98-1C7D-4C2D-9147-CBD5BCA06225}" srcOrd="0" destOrd="0" presId="urn:microsoft.com/office/officeart/2018/2/layout/IconCircleList"/>
    <dgm:cxn modelId="{1C2A7289-2635-488A-89B9-8BA1D2729C43}" type="presOf" srcId="{997ADC83-9492-4EEC-A64B-5F9FC5F55D7C}" destId="{525FC403-507F-4B5D-9308-E8E15BB72419}" srcOrd="0" destOrd="0" presId="urn:microsoft.com/office/officeart/2018/2/layout/IconCircleList"/>
    <dgm:cxn modelId="{DBE2F9B1-7415-4AAE-B5DE-74972BEDCDC3}" srcId="{D7239756-10CD-47E6-A9CC-06A867E63561}" destId="{B3A1AC0B-FB57-4379-AE75-CD7EF8D2700E}" srcOrd="5" destOrd="0" parTransId="{B63A8E9A-E93B-404C-929C-A5ADE2C6F8BE}" sibTransId="{9151CA92-CB85-44A1-83FC-E3FD91AB1384}"/>
    <dgm:cxn modelId="{616455B5-1E0F-404D-87EC-75B132975349}" type="presOf" srcId="{5E082A62-FCD3-469F-81A9-8A6AA5720E07}" destId="{D9D5B6F7-F91B-499E-8F21-BFBEE6D01E64}" srcOrd="0" destOrd="0" presId="urn:microsoft.com/office/officeart/2018/2/layout/IconCircleList"/>
    <dgm:cxn modelId="{92946EBA-1F4C-4E72-8E8D-06F9A30997C8}" srcId="{D7239756-10CD-47E6-A9CC-06A867E63561}" destId="{61955193-3678-4480-968C-DF422F1B1120}" srcOrd="3" destOrd="0" parTransId="{F1B0702C-4AF5-43A8-969E-A5998E1F426B}" sibTransId="{9386FD9E-7049-4329-8988-40139038E102}"/>
    <dgm:cxn modelId="{9831ACC7-C77B-4317-A267-6890DC6084C5}" type="presOf" srcId="{9386FD9E-7049-4329-8988-40139038E102}" destId="{47352360-066B-4A11-A840-5B5630FAC3A3}" srcOrd="0" destOrd="0" presId="urn:microsoft.com/office/officeart/2018/2/layout/IconCircleList"/>
    <dgm:cxn modelId="{3255FFD8-39A8-4887-8DBD-8533C9251129}" type="presOf" srcId="{61955193-3678-4480-968C-DF422F1B1120}" destId="{578781DB-1B21-48A7-BC16-89D446B36410}" srcOrd="0" destOrd="0" presId="urn:microsoft.com/office/officeart/2018/2/layout/IconCircleList"/>
    <dgm:cxn modelId="{6B521DDA-8849-4220-B52A-3BE77F9FDD09}" srcId="{D7239756-10CD-47E6-A9CC-06A867E63561}" destId="{2CCB666F-937C-49AC-AC82-018767DBEFCD}" srcOrd="2" destOrd="0" parTransId="{19723E3C-EC96-40E2-AC7F-26E8ECE1274F}" sibTransId="{46B740BA-CFE3-4345-8DDA-6B4A5BCF05EA}"/>
    <dgm:cxn modelId="{A7A73AE9-B61A-48F2-86E1-3B02F21DEE21}" type="presOf" srcId="{5EB3DE4C-41A1-4D43-8CB1-67FEA5674C1A}" destId="{487001F3-CEE8-4EEF-B3D5-2E1CCF5619F2}" srcOrd="0" destOrd="0" presId="urn:microsoft.com/office/officeart/2018/2/layout/IconCircleList"/>
    <dgm:cxn modelId="{3952EAF3-3EAD-4AA5-9A29-03B476E66E83}" type="presOf" srcId="{2206EB61-467A-47A7-B14E-4FB8F999F291}" destId="{3D96DCFD-81B3-498A-B447-1A2B9CA2C5AA}" srcOrd="0" destOrd="0" presId="urn:microsoft.com/office/officeart/2018/2/layout/IconCircleList"/>
    <dgm:cxn modelId="{B67C11F5-3A42-4B1A-A0C9-2B9E42923C64}" type="presOf" srcId="{46B740BA-CFE3-4345-8DDA-6B4A5BCF05EA}" destId="{DF22B029-0C3D-4477-A0F6-3C9E6E1ACAED}" srcOrd="0" destOrd="0" presId="urn:microsoft.com/office/officeart/2018/2/layout/IconCircleList"/>
    <dgm:cxn modelId="{46B6125A-2F60-42F5-9588-E1C1C165D774}" type="presParOf" srcId="{BB14BB40-50A7-4AAB-8BFC-D44B5EF2F592}" destId="{840C6819-BF9D-49F5-A4B9-E7AF5E99F875}" srcOrd="0" destOrd="0" presId="urn:microsoft.com/office/officeart/2018/2/layout/IconCircleList"/>
    <dgm:cxn modelId="{45A9ADB8-BECD-472B-8CD4-966B8A2173A6}" type="presParOf" srcId="{840C6819-BF9D-49F5-A4B9-E7AF5E99F875}" destId="{9ACB8F00-3B02-492E-A48A-D5AA067EDBFB}" srcOrd="0" destOrd="0" presId="urn:microsoft.com/office/officeart/2018/2/layout/IconCircleList"/>
    <dgm:cxn modelId="{AE263298-5AE7-4CB6-8E92-C83182FCE894}" type="presParOf" srcId="{9ACB8F00-3B02-492E-A48A-D5AA067EDBFB}" destId="{6F256CC8-0797-425B-A446-367EB589C4B2}" srcOrd="0" destOrd="0" presId="urn:microsoft.com/office/officeart/2018/2/layout/IconCircleList"/>
    <dgm:cxn modelId="{98A03BE3-5D57-436A-B3AA-BCBB78AA03C3}" type="presParOf" srcId="{9ACB8F00-3B02-492E-A48A-D5AA067EDBFB}" destId="{7D6489D5-B327-48EB-A1A5-47FCA1688F17}" srcOrd="1" destOrd="0" presId="urn:microsoft.com/office/officeart/2018/2/layout/IconCircleList"/>
    <dgm:cxn modelId="{757682C9-9801-4C28-8059-3E16919A5C4F}" type="presParOf" srcId="{9ACB8F00-3B02-492E-A48A-D5AA067EDBFB}" destId="{CCB7284D-35FE-4297-926C-94E144BD548A}" srcOrd="2" destOrd="0" presId="urn:microsoft.com/office/officeart/2018/2/layout/IconCircleList"/>
    <dgm:cxn modelId="{289F5330-32DA-40CB-9F94-B35306EF876A}" type="presParOf" srcId="{9ACB8F00-3B02-492E-A48A-D5AA067EDBFB}" destId="{D9D5B6F7-F91B-499E-8F21-BFBEE6D01E64}" srcOrd="3" destOrd="0" presId="urn:microsoft.com/office/officeart/2018/2/layout/IconCircleList"/>
    <dgm:cxn modelId="{702F5D43-76D6-438C-A323-3D89A20F5918}" type="presParOf" srcId="{840C6819-BF9D-49F5-A4B9-E7AF5E99F875}" destId="{525FC403-507F-4B5D-9308-E8E15BB72419}" srcOrd="1" destOrd="0" presId="urn:microsoft.com/office/officeart/2018/2/layout/IconCircleList"/>
    <dgm:cxn modelId="{25466183-D90A-4038-B179-7E0318D31248}" type="presParOf" srcId="{840C6819-BF9D-49F5-A4B9-E7AF5E99F875}" destId="{E316FF32-5AB1-4568-AF8E-4B8BC8EFCEEC}" srcOrd="2" destOrd="0" presId="urn:microsoft.com/office/officeart/2018/2/layout/IconCircleList"/>
    <dgm:cxn modelId="{22644576-2FE7-4B7C-8A34-954F2428DDB0}" type="presParOf" srcId="{E316FF32-5AB1-4568-AF8E-4B8BC8EFCEEC}" destId="{DF0B9116-A855-424A-8915-408100EEBBF4}" srcOrd="0" destOrd="0" presId="urn:microsoft.com/office/officeart/2018/2/layout/IconCircleList"/>
    <dgm:cxn modelId="{FE4E765F-2278-4E33-B15E-EAE61655B68D}" type="presParOf" srcId="{E316FF32-5AB1-4568-AF8E-4B8BC8EFCEEC}" destId="{FA0DF6C2-0D77-4A2A-BF71-20E543DB0E62}" srcOrd="1" destOrd="0" presId="urn:microsoft.com/office/officeart/2018/2/layout/IconCircleList"/>
    <dgm:cxn modelId="{CB4B147F-8867-48F7-A4AD-770F546F0761}" type="presParOf" srcId="{E316FF32-5AB1-4568-AF8E-4B8BC8EFCEEC}" destId="{8C2A9EDF-BB75-42AB-8BE6-A09BEAFFE2E5}" srcOrd="2" destOrd="0" presId="urn:microsoft.com/office/officeart/2018/2/layout/IconCircleList"/>
    <dgm:cxn modelId="{893A00C8-8C0B-477B-A162-8EDD130DC5BA}" type="presParOf" srcId="{E316FF32-5AB1-4568-AF8E-4B8BC8EFCEEC}" destId="{CE30711E-C643-4A37-86C7-53C63EA9B62F}" srcOrd="3" destOrd="0" presId="urn:microsoft.com/office/officeart/2018/2/layout/IconCircleList"/>
    <dgm:cxn modelId="{174E9849-4D88-4160-BD2D-E2E115AA4F63}" type="presParOf" srcId="{840C6819-BF9D-49F5-A4B9-E7AF5E99F875}" destId="{13B4B2D0-92E4-4E3E-A4F5-E93CC7E1C0DB}" srcOrd="3" destOrd="0" presId="urn:microsoft.com/office/officeart/2018/2/layout/IconCircleList"/>
    <dgm:cxn modelId="{D8D09C23-DFE7-48A4-897B-7A7D416AE5D4}" type="presParOf" srcId="{840C6819-BF9D-49F5-A4B9-E7AF5E99F875}" destId="{12064CAD-36DD-4EBE-93E3-ABFAC9F6D8CA}" srcOrd="4" destOrd="0" presId="urn:microsoft.com/office/officeart/2018/2/layout/IconCircleList"/>
    <dgm:cxn modelId="{9AC4CC38-45C0-42C5-A80F-EFE29EF9CB1E}" type="presParOf" srcId="{12064CAD-36DD-4EBE-93E3-ABFAC9F6D8CA}" destId="{2D50FF94-C67F-4787-9B9F-98CE86EEEEE8}" srcOrd="0" destOrd="0" presId="urn:microsoft.com/office/officeart/2018/2/layout/IconCircleList"/>
    <dgm:cxn modelId="{2AEBE796-0FA2-4656-AE3F-DFC0F94F349F}" type="presParOf" srcId="{12064CAD-36DD-4EBE-93E3-ABFAC9F6D8CA}" destId="{9E69FC09-C8F0-4636-8DEB-7154E4A9A86E}" srcOrd="1" destOrd="0" presId="urn:microsoft.com/office/officeart/2018/2/layout/IconCircleList"/>
    <dgm:cxn modelId="{47492ED8-EBD9-4FF2-BA76-81751810C73A}" type="presParOf" srcId="{12064CAD-36DD-4EBE-93E3-ABFAC9F6D8CA}" destId="{2B5E362C-F213-424B-8801-73811A80B5EC}" srcOrd="2" destOrd="0" presId="urn:microsoft.com/office/officeart/2018/2/layout/IconCircleList"/>
    <dgm:cxn modelId="{B4878059-A743-499F-A782-688EDD8F4C38}" type="presParOf" srcId="{12064CAD-36DD-4EBE-93E3-ABFAC9F6D8CA}" destId="{53618A98-1C7D-4C2D-9147-CBD5BCA06225}" srcOrd="3" destOrd="0" presId="urn:microsoft.com/office/officeart/2018/2/layout/IconCircleList"/>
    <dgm:cxn modelId="{EE1064BC-E956-414D-B3D7-AF402DD874FC}" type="presParOf" srcId="{840C6819-BF9D-49F5-A4B9-E7AF5E99F875}" destId="{DF22B029-0C3D-4477-A0F6-3C9E6E1ACAED}" srcOrd="5" destOrd="0" presId="urn:microsoft.com/office/officeart/2018/2/layout/IconCircleList"/>
    <dgm:cxn modelId="{2D3AACE2-C82D-4956-B1DF-CFFC985988F2}" type="presParOf" srcId="{840C6819-BF9D-49F5-A4B9-E7AF5E99F875}" destId="{D3E5CCAA-FBB9-417D-BF5A-35338D051128}" srcOrd="6" destOrd="0" presId="urn:microsoft.com/office/officeart/2018/2/layout/IconCircleList"/>
    <dgm:cxn modelId="{762A5787-C7FC-442A-A26D-2314199589A0}" type="presParOf" srcId="{D3E5CCAA-FBB9-417D-BF5A-35338D051128}" destId="{C658DB19-F7A1-4601-9D0A-0FC9B1B121E9}" srcOrd="0" destOrd="0" presId="urn:microsoft.com/office/officeart/2018/2/layout/IconCircleList"/>
    <dgm:cxn modelId="{133C99E1-66E6-4F60-9A10-DAD4F1C65B15}" type="presParOf" srcId="{D3E5CCAA-FBB9-417D-BF5A-35338D051128}" destId="{7C742AE3-2186-4843-A098-DDAD9045225B}" srcOrd="1" destOrd="0" presId="urn:microsoft.com/office/officeart/2018/2/layout/IconCircleList"/>
    <dgm:cxn modelId="{50D5D40A-EA59-4BD4-A173-7D6B31A09B30}" type="presParOf" srcId="{D3E5CCAA-FBB9-417D-BF5A-35338D051128}" destId="{0971B68B-3B83-4BF6-818B-2E8B7ACC8DE7}" srcOrd="2" destOrd="0" presId="urn:microsoft.com/office/officeart/2018/2/layout/IconCircleList"/>
    <dgm:cxn modelId="{1610C583-2364-497A-9FED-08586A63B26C}" type="presParOf" srcId="{D3E5CCAA-FBB9-417D-BF5A-35338D051128}" destId="{578781DB-1B21-48A7-BC16-89D446B36410}" srcOrd="3" destOrd="0" presId="urn:microsoft.com/office/officeart/2018/2/layout/IconCircleList"/>
    <dgm:cxn modelId="{6D3357B5-5B1E-4350-B6F6-E5E49B247CB7}" type="presParOf" srcId="{840C6819-BF9D-49F5-A4B9-E7AF5E99F875}" destId="{47352360-066B-4A11-A840-5B5630FAC3A3}" srcOrd="7" destOrd="0" presId="urn:microsoft.com/office/officeart/2018/2/layout/IconCircleList"/>
    <dgm:cxn modelId="{578E64AE-0029-4F10-9674-1A385C378DF2}" type="presParOf" srcId="{840C6819-BF9D-49F5-A4B9-E7AF5E99F875}" destId="{1DABFF20-3BB3-4CE3-9E02-6A5D8DAA2B5C}" srcOrd="8" destOrd="0" presId="urn:microsoft.com/office/officeart/2018/2/layout/IconCircleList"/>
    <dgm:cxn modelId="{A545D847-8D82-43BD-9753-BC6DE79D87A5}" type="presParOf" srcId="{1DABFF20-3BB3-4CE3-9E02-6A5D8DAA2B5C}" destId="{0B18C9E4-4DE6-407E-8218-68F076C6381E}" srcOrd="0" destOrd="0" presId="urn:microsoft.com/office/officeart/2018/2/layout/IconCircleList"/>
    <dgm:cxn modelId="{FEA5D696-60F3-40D0-91FC-8409FB5FDC13}" type="presParOf" srcId="{1DABFF20-3BB3-4CE3-9E02-6A5D8DAA2B5C}" destId="{81BA51F4-078E-40B2-B9D6-98FBCEDE2417}" srcOrd="1" destOrd="0" presId="urn:microsoft.com/office/officeart/2018/2/layout/IconCircleList"/>
    <dgm:cxn modelId="{1F7EAFB3-80D5-47E1-8574-12C2CD747229}" type="presParOf" srcId="{1DABFF20-3BB3-4CE3-9E02-6A5D8DAA2B5C}" destId="{A16C8DDE-A147-4CF9-8228-322DC1ACA9B8}" srcOrd="2" destOrd="0" presId="urn:microsoft.com/office/officeart/2018/2/layout/IconCircleList"/>
    <dgm:cxn modelId="{F8538FCA-8A62-4A98-8EA1-E935ABB00522}" type="presParOf" srcId="{1DABFF20-3BB3-4CE3-9E02-6A5D8DAA2B5C}" destId="{3D96DCFD-81B3-498A-B447-1A2B9CA2C5AA}" srcOrd="3" destOrd="0" presId="urn:microsoft.com/office/officeart/2018/2/layout/IconCircleList"/>
    <dgm:cxn modelId="{817EC2CC-C99D-4C21-B74A-AAA386EB956D}" type="presParOf" srcId="{840C6819-BF9D-49F5-A4B9-E7AF5E99F875}" destId="{487001F3-CEE8-4EEF-B3D5-2E1CCF5619F2}" srcOrd="9" destOrd="0" presId="urn:microsoft.com/office/officeart/2018/2/layout/IconCircleList"/>
    <dgm:cxn modelId="{E7E4C2ED-9742-48C1-8910-2F131005F262}" type="presParOf" srcId="{840C6819-BF9D-49F5-A4B9-E7AF5E99F875}" destId="{E415B65A-EEC6-476E-B840-A600CA6F9376}" srcOrd="10" destOrd="0" presId="urn:microsoft.com/office/officeart/2018/2/layout/IconCircleList"/>
    <dgm:cxn modelId="{202E685A-1269-4068-93EB-EA2837C7AEC4}" type="presParOf" srcId="{E415B65A-EEC6-476E-B840-A600CA6F9376}" destId="{DF954E7A-94E7-43E8-A44D-E9F84C6760A9}" srcOrd="0" destOrd="0" presId="urn:microsoft.com/office/officeart/2018/2/layout/IconCircleList"/>
    <dgm:cxn modelId="{F4C24A01-D3F1-4AC1-A496-CC4FCBE89642}" type="presParOf" srcId="{E415B65A-EEC6-476E-B840-A600CA6F9376}" destId="{8B4D21E3-0F58-4B44-9BF7-4BE2B3322F8E}" srcOrd="1" destOrd="0" presId="urn:microsoft.com/office/officeart/2018/2/layout/IconCircleList"/>
    <dgm:cxn modelId="{F12144D2-BC1E-45DE-9ABD-0FCDCF15ECB4}" type="presParOf" srcId="{E415B65A-EEC6-476E-B840-A600CA6F9376}" destId="{5ABFFDDA-C264-4022-84A1-E2EB79AF8EF0}" srcOrd="2" destOrd="0" presId="urn:microsoft.com/office/officeart/2018/2/layout/IconCircleList"/>
    <dgm:cxn modelId="{AA78E6D5-C338-4E05-8FA9-96D910E17E35}" type="presParOf" srcId="{E415B65A-EEC6-476E-B840-A600CA6F9376}" destId="{FA80B821-09C0-405A-AFD6-F04BE1C777A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9EBB9A-984D-470A-B999-EEB7C4414D1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787285B0-0C45-49F1-AC44-FD0B282F8208}">
      <dgm:prSet phldrT="[Text]" phldr="0"/>
      <dgm:spPr/>
      <dgm:t>
        <a:bodyPr/>
        <a:lstStyle/>
        <a:p>
          <a:r>
            <a:rPr lang="en-GB">
              <a:solidFill>
                <a:srgbClr val="444444"/>
              </a:solidFill>
              <a:latin typeface="Calibri"/>
              <a:cs typeface="Calibri"/>
            </a:rPr>
            <a:t> Need to rest and </a:t>
          </a:r>
          <a:r>
            <a:rPr lang="en-GB">
              <a:latin typeface="Calibri"/>
              <a:cs typeface="Calibri"/>
            </a:rPr>
            <a:t>recover</a:t>
          </a:r>
          <a:endParaRPr lang="en-GB"/>
        </a:p>
      </dgm:t>
    </dgm:pt>
    <dgm:pt modelId="{1162832E-5106-4FF1-BE96-42D1913EA3A8}" type="parTrans" cxnId="{CD72C410-67E4-4521-97B3-A4290F053DA8}">
      <dgm:prSet/>
      <dgm:spPr/>
      <dgm:t>
        <a:bodyPr/>
        <a:lstStyle/>
        <a:p>
          <a:endParaRPr lang="en-GB"/>
        </a:p>
      </dgm:t>
    </dgm:pt>
    <dgm:pt modelId="{F4FAB03D-8F32-4563-9D9F-8AB6AE2C35B6}" type="sibTrans" cxnId="{CD72C410-67E4-4521-97B3-A4290F053DA8}">
      <dgm:prSet/>
      <dgm:spPr/>
      <dgm:t>
        <a:bodyPr/>
        <a:lstStyle/>
        <a:p>
          <a:endParaRPr lang="en-GB"/>
        </a:p>
      </dgm:t>
    </dgm:pt>
    <dgm:pt modelId="{C67AF12D-9200-4561-B060-C581F252830A}">
      <dgm:prSet phldr="0"/>
      <dgm:spPr/>
      <dgm:t>
        <a:bodyPr/>
        <a:lstStyle/>
        <a:p>
          <a:pPr rtl="0"/>
          <a:r>
            <a:rPr lang="en-GB">
              <a:solidFill>
                <a:srgbClr val="444444"/>
              </a:solidFill>
              <a:latin typeface="Calibri"/>
              <a:cs typeface="Calibri"/>
            </a:rPr>
            <a:t>Feel better and more energetic</a:t>
          </a:r>
          <a:endParaRPr lang="en-US">
            <a:solidFill>
              <a:srgbClr val="444444"/>
            </a:solidFill>
            <a:latin typeface="Calibri"/>
            <a:cs typeface="Calibri"/>
          </a:endParaRPr>
        </a:p>
      </dgm:t>
    </dgm:pt>
    <dgm:pt modelId="{EE9CF899-3591-4471-88F5-3990F8EB91F6}" type="parTrans" cxnId="{D8C71084-9815-4755-8C52-D99948A61777}">
      <dgm:prSet/>
      <dgm:spPr/>
    </dgm:pt>
    <dgm:pt modelId="{FF90F9BE-7B19-4C3C-BA47-F80E8701B423}" type="sibTrans" cxnId="{D8C71084-9815-4755-8C52-D99948A61777}">
      <dgm:prSet/>
      <dgm:spPr/>
    </dgm:pt>
    <dgm:pt modelId="{D45BEA06-70D2-4A8E-9584-878D088BED51}">
      <dgm:prSet phldr="0"/>
      <dgm:spPr/>
      <dgm:t>
        <a:bodyPr/>
        <a:lstStyle/>
        <a:p>
          <a:r>
            <a:rPr lang="en-GB">
              <a:solidFill>
                <a:srgbClr val="444444"/>
              </a:solidFill>
              <a:latin typeface="Calibri"/>
              <a:cs typeface="Calibri"/>
            </a:rPr>
            <a:t>  Push yourself beyond your capacity</a:t>
          </a:r>
          <a:endParaRPr lang="en-US">
            <a:solidFill>
              <a:srgbClr val="444444"/>
            </a:solidFill>
            <a:latin typeface="Calibri"/>
            <a:cs typeface="Calibri"/>
          </a:endParaRPr>
        </a:p>
      </dgm:t>
    </dgm:pt>
    <dgm:pt modelId="{BE38F5D8-34E0-4F2B-9DBF-046CD3FAF03B}" type="parTrans" cxnId="{5B18485F-7043-43C5-A50A-5D83BFECB0EC}">
      <dgm:prSet/>
      <dgm:spPr/>
    </dgm:pt>
    <dgm:pt modelId="{04AB9E7D-1F6C-4D27-BF7C-E3E4AC9DC55F}" type="sibTrans" cxnId="{5B18485F-7043-43C5-A50A-5D83BFECB0EC}">
      <dgm:prSet/>
      <dgm:spPr/>
    </dgm:pt>
    <dgm:pt modelId="{F08CF9DA-D109-449E-B31A-288C15FB3675}">
      <dgm:prSet phldr="0"/>
      <dgm:spPr/>
      <dgm:t>
        <a:bodyPr/>
        <a:lstStyle/>
        <a:p>
          <a:r>
            <a:rPr lang="en-GB">
              <a:solidFill>
                <a:srgbClr val="444444"/>
              </a:solidFill>
              <a:latin typeface="Calibri"/>
              <a:cs typeface="Calibri"/>
            </a:rPr>
            <a:t>  Increase in symptoms</a:t>
          </a:r>
          <a:endParaRPr lang="en-US">
            <a:solidFill>
              <a:srgbClr val="444444"/>
            </a:solidFill>
            <a:latin typeface="Calibri"/>
            <a:cs typeface="Calibri"/>
          </a:endParaRPr>
        </a:p>
      </dgm:t>
    </dgm:pt>
    <dgm:pt modelId="{B4896917-FC7E-406C-A52A-F02B8141E595}" type="parTrans" cxnId="{95D0C938-5B2E-42A5-BED4-4A0F116FFE49}">
      <dgm:prSet/>
      <dgm:spPr/>
    </dgm:pt>
    <dgm:pt modelId="{D414096D-A4C2-4446-88F2-F2C738E22F46}" type="sibTrans" cxnId="{95D0C938-5B2E-42A5-BED4-4A0F116FFE49}">
      <dgm:prSet/>
      <dgm:spPr/>
    </dgm:pt>
    <dgm:pt modelId="{57CEA33F-6CF7-4C44-B026-27062C85F244}" type="pres">
      <dgm:prSet presAssocID="{789EBB9A-984D-470A-B999-EEB7C4414D11}" presName="cycle" presStyleCnt="0">
        <dgm:presLayoutVars>
          <dgm:dir/>
          <dgm:resizeHandles val="exact"/>
        </dgm:presLayoutVars>
      </dgm:prSet>
      <dgm:spPr/>
    </dgm:pt>
    <dgm:pt modelId="{A777DAEE-10F4-4278-9E5D-4185F6B0FECC}" type="pres">
      <dgm:prSet presAssocID="{C67AF12D-9200-4561-B060-C581F252830A}" presName="dummy" presStyleCnt="0"/>
      <dgm:spPr/>
    </dgm:pt>
    <dgm:pt modelId="{D0DC6CDE-2BCE-45CC-9E85-89BF6C5177E6}" type="pres">
      <dgm:prSet presAssocID="{C67AF12D-9200-4561-B060-C581F252830A}" presName="node" presStyleLbl="revTx" presStyleIdx="0" presStyleCnt="4">
        <dgm:presLayoutVars>
          <dgm:bulletEnabled val="1"/>
        </dgm:presLayoutVars>
      </dgm:prSet>
      <dgm:spPr/>
    </dgm:pt>
    <dgm:pt modelId="{46F934D4-AB05-4C7D-A5DC-24E921CA275E}" type="pres">
      <dgm:prSet presAssocID="{FF90F9BE-7B19-4C3C-BA47-F80E8701B423}" presName="sibTrans" presStyleLbl="node1" presStyleIdx="0" presStyleCnt="4"/>
      <dgm:spPr/>
    </dgm:pt>
    <dgm:pt modelId="{40B56AB4-102A-4B70-B4C7-B8B4ED7ABCF9}" type="pres">
      <dgm:prSet presAssocID="{D45BEA06-70D2-4A8E-9584-878D088BED51}" presName="dummy" presStyleCnt="0"/>
      <dgm:spPr/>
    </dgm:pt>
    <dgm:pt modelId="{0908A69D-42DB-42D3-B2D1-1F6670FF50D7}" type="pres">
      <dgm:prSet presAssocID="{D45BEA06-70D2-4A8E-9584-878D088BED51}" presName="node" presStyleLbl="revTx" presStyleIdx="1" presStyleCnt="4">
        <dgm:presLayoutVars>
          <dgm:bulletEnabled val="1"/>
        </dgm:presLayoutVars>
      </dgm:prSet>
      <dgm:spPr/>
    </dgm:pt>
    <dgm:pt modelId="{7C353316-42D9-4291-8757-3FACCEB64800}" type="pres">
      <dgm:prSet presAssocID="{04AB9E7D-1F6C-4D27-BF7C-E3E4AC9DC55F}" presName="sibTrans" presStyleLbl="node1" presStyleIdx="1" presStyleCnt="4"/>
      <dgm:spPr/>
    </dgm:pt>
    <dgm:pt modelId="{3A87E813-FE7E-4FB0-A67B-CD5E9F847BCC}" type="pres">
      <dgm:prSet presAssocID="{F08CF9DA-D109-449E-B31A-288C15FB3675}" presName="dummy" presStyleCnt="0"/>
      <dgm:spPr/>
    </dgm:pt>
    <dgm:pt modelId="{4521FC60-4818-4C8C-8ECF-342E61A14349}" type="pres">
      <dgm:prSet presAssocID="{F08CF9DA-D109-449E-B31A-288C15FB3675}" presName="node" presStyleLbl="revTx" presStyleIdx="2" presStyleCnt="4">
        <dgm:presLayoutVars>
          <dgm:bulletEnabled val="1"/>
        </dgm:presLayoutVars>
      </dgm:prSet>
      <dgm:spPr/>
    </dgm:pt>
    <dgm:pt modelId="{915EBF40-F96D-4090-889C-C341F3092B50}" type="pres">
      <dgm:prSet presAssocID="{D414096D-A4C2-4446-88F2-F2C738E22F46}" presName="sibTrans" presStyleLbl="node1" presStyleIdx="2" presStyleCnt="4"/>
      <dgm:spPr/>
    </dgm:pt>
    <dgm:pt modelId="{B5473B58-D6EB-44C9-94C7-BE7EC79C0458}" type="pres">
      <dgm:prSet presAssocID="{787285B0-0C45-49F1-AC44-FD0B282F8208}" presName="dummy" presStyleCnt="0"/>
      <dgm:spPr/>
    </dgm:pt>
    <dgm:pt modelId="{C50C2112-125E-4ED7-96B7-5E9B15929156}" type="pres">
      <dgm:prSet presAssocID="{787285B0-0C45-49F1-AC44-FD0B282F8208}" presName="node" presStyleLbl="revTx" presStyleIdx="3" presStyleCnt="4">
        <dgm:presLayoutVars>
          <dgm:bulletEnabled val="1"/>
        </dgm:presLayoutVars>
      </dgm:prSet>
      <dgm:spPr/>
    </dgm:pt>
    <dgm:pt modelId="{F83F7B3E-2D4B-455D-BDB7-20AA558563B3}" type="pres">
      <dgm:prSet presAssocID="{F4FAB03D-8F32-4563-9D9F-8AB6AE2C35B6}" presName="sibTrans" presStyleLbl="node1" presStyleIdx="3" presStyleCnt="4"/>
      <dgm:spPr/>
    </dgm:pt>
  </dgm:ptLst>
  <dgm:cxnLst>
    <dgm:cxn modelId="{37EFCD0D-DA70-43F2-B39B-294C6F8B94F4}" type="presOf" srcId="{04AB9E7D-1F6C-4D27-BF7C-E3E4AC9DC55F}" destId="{7C353316-42D9-4291-8757-3FACCEB64800}" srcOrd="0" destOrd="0" presId="urn:microsoft.com/office/officeart/2005/8/layout/cycle1"/>
    <dgm:cxn modelId="{CD72C410-67E4-4521-97B3-A4290F053DA8}" srcId="{789EBB9A-984D-470A-B999-EEB7C4414D11}" destId="{787285B0-0C45-49F1-AC44-FD0B282F8208}" srcOrd="3" destOrd="0" parTransId="{1162832E-5106-4FF1-BE96-42D1913EA3A8}" sibTransId="{F4FAB03D-8F32-4563-9D9F-8AB6AE2C35B6}"/>
    <dgm:cxn modelId="{10DF4F24-7A71-41DC-A59C-A3455F6AC81D}" type="presOf" srcId="{C67AF12D-9200-4561-B060-C581F252830A}" destId="{D0DC6CDE-2BCE-45CC-9E85-89BF6C5177E6}" srcOrd="0" destOrd="0" presId="urn:microsoft.com/office/officeart/2005/8/layout/cycle1"/>
    <dgm:cxn modelId="{FA3DCD36-C64D-421A-8717-5117295F4FB7}" type="presOf" srcId="{D45BEA06-70D2-4A8E-9584-878D088BED51}" destId="{0908A69D-42DB-42D3-B2D1-1F6670FF50D7}" srcOrd="0" destOrd="0" presId="urn:microsoft.com/office/officeart/2005/8/layout/cycle1"/>
    <dgm:cxn modelId="{95D0C938-5B2E-42A5-BED4-4A0F116FFE49}" srcId="{789EBB9A-984D-470A-B999-EEB7C4414D11}" destId="{F08CF9DA-D109-449E-B31A-288C15FB3675}" srcOrd="2" destOrd="0" parTransId="{B4896917-FC7E-406C-A52A-F02B8141E595}" sibTransId="{D414096D-A4C2-4446-88F2-F2C738E22F46}"/>
    <dgm:cxn modelId="{5B18485F-7043-43C5-A50A-5D83BFECB0EC}" srcId="{789EBB9A-984D-470A-B999-EEB7C4414D11}" destId="{D45BEA06-70D2-4A8E-9584-878D088BED51}" srcOrd="1" destOrd="0" parTransId="{BE38F5D8-34E0-4F2B-9DBF-046CD3FAF03B}" sibTransId="{04AB9E7D-1F6C-4D27-BF7C-E3E4AC9DC55F}"/>
    <dgm:cxn modelId="{0850DC64-0220-4967-8C21-52EA7DC21C59}" type="presOf" srcId="{787285B0-0C45-49F1-AC44-FD0B282F8208}" destId="{C50C2112-125E-4ED7-96B7-5E9B15929156}" srcOrd="0" destOrd="0" presId="urn:microsoft.com/office/officeart/2005/8/layout/cycle1"/>
    <dgm:cxn modelId="{CC3BFB6A-8780-4C62-9D57-65FC48F49746}" type="presOf" srcId="{F08CF9DA-D109-449E-B31A-288C15FB3675}" destId="{4521FC60-4818-4C8C-8ECF-342E61A14349}" srcOrd="0" destOrd="0" presId="urn:microsoft.com/office/officeart/2005/8/layout/cycle1"/>
    <dgm:cxn modelId="{D8C71084-9815-4755-8C52-D99948A61777}" srcId="{789EBB9A-984D-470A-B999-EEB7C4414D11}" destId="{C67AF12D-9200-4561-B060-C581F252830A}" srcOrd="0" destOrd="0" parTransId="{EE9CF899-3591-4471-88F5-3990F8EB91F6}" sibTransId="{FF90F9BE-7B19-4C3C-BA47-F80E8701B423}"/>
    <dgm:cxn modelId="{C3578F8A-6A8A-4B47-9E6D-9DFD918623A0}" type="presOf" srcId="{FF90F9BE-7B19-4C3C-BA47-F80E8701B423}" destId="{46F934D4-AB05-4C7D-A5DC-24E921CA275E}" srcOrd="0" destOrd="0" presId="urn:microsoft.com/office/officeart/2005/8/layout/cycle1"/>
    <dgm:cxn modelId="{1E9FD791-8A80-44B8-A595-BF6811720E9F}" type="presOf" srcId="{F4FAB03D-8F32-4563-9D9F-8AB6AE2C35B6}" destId="{F83F7B3E-2D4B-455D-BDB7-20AA558563B3}" srcOrd="0" destOrd="0" presId="urn:microsoft.com/office/officeart/2005/8/layout/cycle1"/>
    <dgm:cxn modelId="{AEC5FF91-765B-4BC4-B6C5-37CF94946D35}" type="presOf" srcId="{789EBB9A-984D-470A-B999-EEB7C4414D11}" destId="{57CEA33F-6CF7-4C44-B026-27062C85F244}" srcOrd="0" destOrd="0" presId="urn:microsoft.com/office/officeart/2005/8/layout/cycle1"/>
    <dgm:cxn modelId="{701918B9-9540-4F2F-8C81-AB7D39DC9909}" type="presOf" srcId="{D414096D-A4C2-4446-88F2-F2C738E22F46}" destId="{915EBF40-F96D-4090-889C-C341F3092B50}" srcOrd="0" destOrd="0" presId="urn:microsoft.com/office/officeart/2005/8/layout/cycle1"/>
    <dgm:cxn modelId="{CC1EC838-E8C9-40BF-AE03-CE21E3C7310A}" type="presParOf" srcId="{57CEA33F-6CF7-4C44-B026-27062C85F244}" destId="{A777DAEE-10F4-4278-9E5D-4185F6B0FECC}" srcOrd="0" destOrd="0" presId="urn:microsoft.com/office/officeart/2005/8/layout/cycle1"/>
    <dgm:cxn modelId="{C41E7930-F6DA-45CA-9038-701CF6ABE375}" type="presParOf" srcId="{57CEA33F-6CF7-4C44-B026-27062C85F244}" destId="{D0DC6CDE-2BCE-45CC-9E85-89BF6C5177E6}" srcOrd="1" destOrd="0" presId="urn:microsoft.com/office/officeart/2005/8/layout/cycle1"/>
    <dgm:cxn modelId="{F98C00AA-D6C8-4C0C-B42A-ADBB7C814768}" type="presParOf" srcId="{57CEA33F-6CF7-4C44-B026-27062C85F244}" destId="{46F934D4-AB05-4C7D-A5DC-24E921CA275E}" srcOrd="2" destOrd="0" presId="urn:microsoft.com/office/officeart/2005/8/layout/cycle1"/>
    <dgm:cxn modelId="{1A153430-28CA-428F-BA75-BC37E52E564C}" type="presParOf" srcId="{57CEA33F-6CF7-4C44-B026-27062C85F244}" destId="{40B56AB4-102A-4B70-B4C7-B8B4ED7ABCF9}" srcOrd="3" destOrd="0" presId="urn:microsoft.com/office/officeart/2005/8/layout/cycle1"/>
    <dgm:cxn modelId="{9A636D87-4D6A-4F61-B5F1-929C9DB8D1D2}" type="presParOf" srcId="{57CEA33F-6CF7-4C44-B026-27062C85F244}" destId="{0908A69D-42DB-42D3-B2D1-1F6670FF50D7}" srcOrd="4" destOrd="0" presId="urn:microsoft.com/office/officeart/2005/8/layout/cycle1"/>
    <dgm:cxn modelId="{DE72EAE8-20D5-4DE0-8D95-88CAD580DE17}" type="presParOf" srcId="{57CEA33F-6CF7-4C44-B026-27062C85F244}" destId="{7C353316-42D9-4291-8757-3FACCEB64800}" srcOrd="5" destOrd="0" presId="urn:microsoft.com/office/officeart/2005/8/layout/cycle1"/>
    <dgm:cxn modelId="{3102D00B-80FF-4C6C-87C2-981F74E4C1A5}" type="presParOf" srcId="{57CEA33F-6CF7-4C44-B026-27062C85F244}" destId="{3A87E813-FE7E-4FB0-A67B-CD5E9F847BCC}" srcOrd="6" destOrd="0" presId="urn:microsoft.com/office/officeart/2005/8/layout/cycle1"/>
    <dgm:cxn modelId="{00A53047-2E07-4F58-835A-D23B06B3EECF}" type="presParOf" srcId="{57CEA33F-6CF7-4C44-B026-27062C85F244}" destId="{4521FC60-4818-4C8C-8ECF-342E61A14349}" srcOrd="7" destOrd="0" presId="urn:microsoft.com/office/officeart/2005/8/layout/cycle1"/>
    <dgm:cxn modelId="{4527C674-EBC5-46AB-B9CE-C619EAC612AE}" type="presParOf" srcId="{57CEA33F-6CF7-4C44-B026-27062C85F244}" destId="{915EBF40-F96D-4090-889C-C341F3092B50}" srcOrd="8" destOrd="0" presId="urn:microsoft.com/office/officeart/2005/8/layout/cycle1"/>
    <dgm:cxn modelId="{B5A5C19E-7BC8-48A6-AC19-75B0DCD09FF1}" type="presParOf" srcId="{57CEA33F-6CF7-4C44-B026-27062C85F244}" destId="{B5473B58-D6EB-44C9-94C7-BE7EC79C0458}" srcOrd="9" destOrd="0" presId="urn:microsoft.com/office/officeart/2005/8/layout/cycle1"/>
    <dgm:cxn modelId="{5A995612-1F5F-45F1-B4DA-B5763D7077B5}" type="presParOf" srcId="{57CEA33F-6CF7-4C44-B026-27062C85F244}" destId="{C50C2112-125E-4ED7-96B7-5E9B15929156}" srcOrd="10" destOrd="0" presId="urn:microsoft.com/office/officeart/2005/8/layout/cycle1"/>
    <dgm:cxn modelId="{00F69EB9-2227-4D6C-9544-B4817BE47ABF}" type="presParOf" srcId="{57CEA33F-6CF7-4C44-B026-27062C85F244}" destId="{F83F7B3E-2D4B-455D-BDB7-20AA558563B3}"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D9EA39-4344-4A89-9764-6D8B913FF2C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9A70C64-C23E-4794-B193-17DB966AD6FE}">
      <dgm:prSet/>
      <dgm:spPr/>
      <dgm:t>
        <a:bodyPr/>
        <a:lstStyle/>
        <a:p>
          <a:r>
            <a:rPr lang="en-GB"/>
            <a:t>While planning it is important to consider rest alongside activity. </a:t>
          </a:r>
          <a:endParaRPr lang="en-US"/>
        </a:p>
      </dgm:t>
    </dgm:pt>
    <dgm:pt modelId="{F8B89583-D6F1-4D07-92BE-490BB23C98FA}" type="parTrans" cxnId="{4CFB5222-0296-4808-B7C6-B1DE376F5CC3}">
      <dgm:prSet/>
      <dgm:spPr/>
      <dgm:t>
        <a:bodyPr/>
        <a:lstStyle/>
        <a:p>
          <a:endParaRPr lang="en-US"/>
        </a:p>
      </dgm:t>
    </dgm:pt>
    <dgm:pt modelId="{009A0437-48BC-4AC6-9D6E-47C9B34657F1}" type="sibTrans" cxnId="{4CFB5222-0296-4808-B7C6-B1DE376F5CC3}">
      <dgm:prSet/>
      <dgm:spPr/>
      <dgm:t>
        <a:bodyPr/>
        <a:lstStyle/>
        <a:p>
          <a:endParaRPr lang="en-US"/>
        </a:p>
      </dgm:t>
    </dgm:pt>
    <dgm:pt modelId="{3F367C8F-948B-43D3-984E-9FE54359AA8C}">
      <dgm:prSet/>
      <dgm:spPr/>
      <dgm:t>
        <a:bodyPr/>
        <a:lstStyle/>
        <a:p>
          <a:r>
            <a:rPr lang="en-GB"/>
            <a:t>Recovery does not occur during activity but rest. </a:t>
          </a:r>
          <a:endParaRPr lang="en-US"/>
        </a:p>
      </dgm:t>
    </dgm:pt>
    <dgm:pt modelId="{8CE0C13D-668C-428B-93C2-9B77B2ABC1FE}" type="parTrans" cxnId="{073723FF-F55F-4BBC-9E62-C114B86E5AD2}">
      <dgm:prSet/>
      <dgm:spPr/>
      <dgm:t>
        <a:bodyPr/>
        <a:lstStyle/>
        <a:p>
          <a:endParaRPr lang="en-US"/>
        </a:p>
      </dgm:t>
    </dgm:pt>
    <dgm:pt modelId="{5D9781BA-61C0-4E24-BA13-31A439F4B647}" type="sibTrans" cxnId="{073723FF-F55F-4BBC-9E62-C114B86E5AD2}">
      <dgm:prSet/>
      <dgm:spPr/>
      <dgm:t>
        <a:bodyPr/>
        <a:lstStyle/>
        <a:p>
          <a:endParaRPr lang="en-US"/>
        </a:p>
      </dgm:t>
    </dgm:pt>
    <dgm:pt modelId="{C5F69EDC-57E1-495E-A0BC-092E3799C02B}">
      <dgm:prSet/>
      <dgm:spPr/>
      <dgm:t>
        <a:bodyPr/>
        <a:lstStyle/>
        <a:p>
          <a:r>
            <a:rPr lang="en-GB"/>
            <a:t>Sleep also aids recovery.</a:t>
          </a:r>
          <a:endParaRPr lang="en-US"/>
        </a:p>
      </dgm:t>
    </dgm:pt>
    <dgm:pt modelId="{B7EF9E9C-E0F5-4B9B-9BA3-301A2833E234}" type="parTrans" cxnId="{003C5C4B-BD58-46ED-AFD5-635565343610}">
      <dgm:prSet/>
      <dgm:spPr/>
      <dgm:t>
        <a:bodyPr/>
        <a:lstStyle/>
        <a:p>
          <a:endParaRPr lang="en-US"/>
        </a:p>
      </dgm:t>
    </dgm:pt>
    <dgm:pt modelId="{A246AFCA-D09B-4DB2-A4CB-FD37C3B1F50A}" type="sibTrans" cxnId="{003C5C4B-BD58-46ED-AFD5-635565343610}">
      <dgm:prSet/>
      <dgm:spPr/>
      <dgm:t>
        <a:bodyPr/>
        <a:lstStyle/>
        <a:p>
          <a:endParaRPr lang="en-US"/>
        </a:p>
      </dgm:t>
    </dgm:pt>
    <dgm:pt modelId="{9B4BCD3A-257D-4603-B7D2-07607C7C4EEC}" type="pres">
      <dgm:prSet presAssocID="{EBD9EA39-4344-4A89-9764-6D8B913FF2CB}" presName="linear" presStyleCnt="0">
        <dgm:presLayoutVars>
          <dgm:animLvl val="lvl"/>
          <dgm:resizeHandles val="exact"/>
        </dgm:presLayoutVars>
      </dgm:prSet>
      <dgm:spPr/>
    </dgm:pt>
    <dgm:pt modelId="{4BB7B97A-D06E-4D21-826A-315D8DED7DB9}" type="pres">
      <dgm:prSet presAssocID="{B9A70C64-C23E-4794-B193-17DB966AD6FE}" presName="parentText" presStyleLbl="node1" presStyleIdx="0" presStyleCnt="3">
        <dgm:presLayoutVars>
          <dgm:chMax val="0"/>
          <dgm:bulletEnabled val="1"/>
        </dgm:presLayoutVars>
      </dgm:prSet>
      <dgm:spPr/>
    </dgm:pt>
    <dgm:pt modelId="{B4F42DB7-3061-451B-927D-E4B3BC58C324}" type="pres">
      <dgm:prSet presAssocID="{009A0437-48BC-4AC6-9D6E-47C9B34657F1}" presName="spacer" presStyleCnt="0"/>
      <dgm:spPr/>
    </dgm:pt>
    <dgm:pt modelId="{A3788231-301D-41F9-8BE1-997752E0B426}" type="pres">
      <dgm:prSet presAssocID="{3F367C8F-948B-43D3-984E-9FE54359AA8C}" presName="parentText" presStyleLbl="node1" presStyleIdx="1" presStyleCnt="3">
        <dgm:presLayoutVars>
          <dgm:chMax val="0"/>
          <dgm:bulletEnabled val="1"/>
        </dgm:presLayoutVars>
      </dgm:prSet>
      <dgm:spPr/>
    </dgm:pt>
    <dgm:pt modelId="{C793A5F3-0A2D-4BD1-94ED-E7E92E46494B}" type="pres">
      <dgm:prSet presAssocID="{5D9781BA-61C0-4E24-BA13-31A439F4B647}" presName="spacer" presStyleCnt="0"/>
      <dgm:spPr/>
    </dgm:pt>
    <dgm:pt modelId="{E3D83926-1741-4F1F-B38D-EC91A2CCDFA2}" type="pres">
      <dgm:prSet presAssocID="{C5F69EDC-57E1-495E-A0BC-092E3799C02B}" presName="parentText" presStyleLbl="node1" presStyleIdx="2" presStyleCnt="3">
        <dgm:presLayoutVars>
          <dgm:chMax val="0"/>
          <dgm:bulletEnabled val="1"/>
        </dgm:presLayoutVars>
      </dgm:prSet>
      <dgm:spPr/>
    </dgm:pt>
  </dgm:ptLst>
  <dgm:cxnLst>
    <dgm:cxn modelId="{4CFB5222-0296-4808-B7C6-B1DE376F5CC3}" srcId="{EBD9EA39-4344-4A89-9764-6D8B913FF2CB}" destId="{B9A70C64-C23E-4794-B193-17DB966AD6FE}" srcOrd="0" destOrd="0" parTransId="{F8B89583-D6F1-4D07-92BE-490BB23C98FA}" sibTransId="{009A0437-48BC-4AC6-9D6E-47C9B34657F1}"/>
    <dgm:cxn modelId="{4FB6EB2B-F04F-4FBF-8D98-EF72CF23E796}" type="presOf" srcId="{3F367C8F-948B-43D3-984E-9FE54359AA8C}" destId="{A3788231-301D-41F9-8BE1-997752E0B426}" srcOrd="0" destOrd="0" presId="urn:microsoft.com/office/officeart/2005/8/layout/vList2"/>
    <dgm:cxn modelId="{003C5C4B-BD58-46ED-AFD5-635565343610}" srcId="{EBD9EA39-4344-4A89-9764-6D8B913FF2CB}" destId="{C5F69EDC-57E1-495E-A0BC-092E3799C02B}" srcOrd="2" destOrd="0" parTransId="{B7EF9E9C-E0F5-4B9B-9BA3-301A2833E234}" sibTransId="{A246AFCA-D09B-4DB2-A4CB-FD37C3B1F50A}"/>
    <dgm:cxn modelId="{97F18DA9-8D17-4DA2-8B79-F13A9030E73C}" type="presOf" srcId="{EBD9EA39-4344-4A89-9764-6D8B913FF2CB}" destId="{9B4BCD3A-257D-4603-B7D2-07607C7C4EEC}" srcOrd="0" destOrd="0" presId="urn:microsoft.com/office/officeart/2005/8/layout/vList2"/>
    <dgm:cxn modelId="{54A9C4C8-1476-429A-9444-865175124498}" type="presOf" srcId="{C5F69EDC-57E1-495E-A0BC-092E3799C02B}" destId="{E3D83926-1741-4F1F-B38D-EC91A2CCDFA2}" srcOrd="0" destOrd="0" presId="urn:microsoft.com/office/officeart/2005/8/layout/vList2"/>
    <dgm:cxn modelId="{B82328D5-A65C-4ABE-9949-96F0503BF0E1}" type="presOf" srcId="{B9A70C64-C23E-4794-B193-17DB966AD6FE}" destId="{4BB7B97A-D06E-4D21-826A-315D8DED7DB9}" srcOrd="0" destOrd="0" presId="urn:microsoft.com/office/officeart/2005/8/layout/vList2"/>
    <dgm:cxn modelId="{073723FF-F55F-4BBC-9E62-C114B86E5AD2}" srcId="{EBD9EA39-4344-4A89-9764-6D8B913FF2CB}" destId="{3F367C8F-948B-43D3-984E-9FE54359AA8C}" srcOrd="1" destOrd="0" parTransId="{8CE0C13D-668C-428B-93C2-9B77B2ABC1FE}" sibTransId="{5D9781BA-61C0-4E24-BA13-31A439F4B647}"/>
    <dgm:cxn modelId="{C243E163-6A07-40EC-BB01-9CE4C9C3EA6A}" type="presParOf" srcId="{9B4BCD3A-257D-4603-B7D2-07607C7C4EEC}" destId="{4BB7B97A-D06E-4D21-826A-315D8DED7DB9}" srcOrd="0" destOrd="0" presId="urn:microsoft.com/office/officeart/2005/8/layout/vList2"/>
    <dgm:cxn modelId="{C1F68E49-9285-4675-84BE-2916B58A2F58}" type="presParOf" srcId="{9B4BCD3A-257D-4603-B7D2-07607C7C4EEC}" destId="{B4F42DB7-3061-451B-927D-E4B3BC58C324}" srcOrd="1" destOrd="0" presId="urn:microsoft.com/office/officeart/2005/8/layout/vList2"/>
    <dgm:cxn modelId="{050D7712-5005-4AFB-A10B-B4DC685004D1}" type="presParOf" srcId="{9B4BCD3A-257D-4603-B7D2-07607C7C4EEC}" destId="{A3788231-301D-41F9-8BE1-997752E0B426}" srcOrd="2" destOrd="0" presId="urn:microsoft.com/office/officeart/2005/8/layout/vList2"/>
    <dgm:cxn modelId="{CE69252F-01F5-48C9-AF29-25BF7C347616}" type="presParOf" srcId="{9B4BCD3A-257D-4603-B7D2-07607C7C4EEC}" destId="{C793A5F3-0A2D-4BD1-94ED-E7E92E46494B}" srcOrd="3" destOrd="0" presId="urn:microsoft.com/office/officeart/2005/8/layout/vList2"/>
    <dgm:cxn modelId="{3CEC5A4F-F630-4254-8022-160ED05B0807}" type="presParOf" srcId="{9B4BCD3A-257D-4603-B7D2-07607C7C4EEC}" destId="{E3D83926-1741-4F1F-B38D-EC91A2CCDFA2}"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511FCF-9DBA-4FD3-A63B-A102CF3F8EC9}"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GB"/>
        </a:p>
      </dgm:t>
    </dgm:pt>
    <dgm:pt modelId="{CA73D568-2FA6-4D69-A13B-1D35ACA4DCEC}">
      <dgm:prSet phldrT="[Text]" phldr="0"/>
      <dgm:spPr/>
      <dgm:t>
        <a:bodyPr/>
        <a:lstStyle/>
        <a:p>
          <a:r>
            <a:rPr lang="en-GB">
              <a:latin typeface="Calibri"/>
              <a:cs typeface="Calibri"/>
            </a:rPr>
            <a:t>  "I'm going to beat this" approach</a:t>
          </a:r>
          <a:endParaRPr lang="en-GB"/>
        </a:p>
      </dgm:t>
    </dgm:pt>
    <dgm:pt modelId="{5A1DBF43-3651-4270-9DD0-C178E570C4F3}" type="parTrans" cxnId="{09C37CA1-8444-41F0-9DEE-331A79359B18}">
      <dgm:prSet/>
      <dgm:spPr/>
      <dgm:t>
        <a:bodyPr/>
        <a:lstStyle/>
        <a:p>
          <a:endParaRPr lang="en-GB"/>
        </a:p>
      </dgm:t>
    </dgm:pt>
    <dgm:pt modelId="{398E0557-F3BB-4D48-8E85-B8334F0EDF8D}" type="sibTrans" cxnId="{09C37CA1-8444-41F0-9DEE-331A79359B18}">
      <dgm:prSet/>
      <dgm:spPr/>
      <dgm:t>
        <a:bodyPr/>
        <a:lstStyle/>
        <a:p>
          <a:endParaRPr lang="en-GB"/>
        </a:p>
      </dgm:t>
    </dgm:pt>
    <dgm:pt modelId="{1DD5703D-9336-49DA-811E-25E70D3305EE}">
      <dgm:prSet phldr="0"/>
      <dgm:spPr/>
      <dgm:t>
        <a:bodyPr/>
        <a:lstStyle/>
        <a:p>
          <a:pPr rtl="0"/>
          <a:r>
            <a:rPr lang="en-GB">
              <a:latin typeface="Calibri"/>
              <a:cs typeface="Calibri"/>
            </a:rPr>
            <a:t> Family</a:t>
          </a:r>
          <a:endParaRPr lang="en-US">
            <a:latin typeface="Calibri"/>
            <a:cs typeface="Calibri"/>
          </a:endParaRPr>
        </a:p>
      </dgm:t>
    </dgm:pt>
    <dgm:pt modelId="{EBBBAE94-59BF-4763-B03A-E56FAED55DE1}" type="parTrans" cxnId="{C8EADB23-F3F7-41B8-8812-589E361CBA90}">
      <dgm:prSet/>
      <dgm:spPr/>
    </dgm:pt>
    <dgm:pt modelId="{3E636069-EDF4-4897-954E-5A8ACE1B32B8}" type="sibTrans" cxnId="{C8EADB23-F3F7-41B8-8812-589E361CBA90}">
      <dgm:prSet/>
      <dgm:spPr/>
    </dgm:pt>
    <dgm:pt modelId="{8BEE77A7-B5B1-49DD-A5D8-D91E94F9FD19}">
      <dgm:prSet phldr="0"/>
      <dgm:spPr/>
      <dgm:t>
        <a:bodyPr/>
        <a:lstStyle/>
        <a:p>
          <a:r>
            <a:rPr lang="en-GB">
              <a:latin typeface="Calibri"/>
              <a:cs typeface="Calibri"/>
            </a:rPr>
            <a:t> Care commitments</a:t>
          </a:r>
          <a:endParaRPr lang="en-US">
            <a:latin typeface="Calibri"/>
            <a:cs typeface="Calibri"/>
          </a:endParaRPr>
        </a:p>
      </dgm:t>
    </dgm:pt>
    <dgm:pt modelId="{B2CEC0F3-6C53-430C-A400-7E84EE88C4B7}" type="parTrans" cxnId="{CB4EE255-37B1-4EC7-82BD-D82D85F2336D}">
      <dgm:prSet/>
      <dgm:spPr/>
    </dgm:pt>
    <dgm:pt modelId="{85562CD9-277E-41D7-9783-51692C967DAC}" type="sibTrans" cxnId="{CB4EE255-37B1-4EC7-82BD-D82D85F2336D}">
      <dgm:prSet/>
      <dgm:spPr/>
    </dgm:pt>
    <dgm:pt modelId="{8E82F932-4EF3-4A88-A73F-2B990A445704}">
      <dgm:prSet phldr="0"/>
      <dgm:spPr/>
      <dgm:t>
        <a:bodyPr/>
        <a:lstStyle/>
        <a:p>
          <a:r>
            <a:rPr lang="en-GB">
              <a:latin typeface="Calibri"/>
              <a:cs typeface="Calibri"/>
            </a:rPr>
            <a:t> Unexpected events</a:t>
          </a:r>
          <a:endParaRPr lang="en-US">
            <a:latin typeface="Calibri"/>
            <a:cs typeface="Calibri"/>
          </a:endParaRPr>
        </a:p>
      </dgm:t>
    </dgm:pt>
    <dgm:pt modelId="{FDB7C0A6-0566-4109-BCEF-D4C673148755}" type="parTrans" cxnId="{EDBC0A2D-977F-45DB-99CA-70E6EF98A7C2}">
      <dgm:prSet/>
      <dgm:spPr/>
    </dgm:pt>
    <dgm:pt modelId="{9BC04CAB-9970-4845-88C0-5B546CB8397B}" type="sibTrans" cxnId="{EDBC0A2D-977F-45DB-99CA-70E6EF98A7C2}">
      <dgm:prSet/>
      <dgm:spPr/>
    </dgm:pt>
    <dgm:pt modelId="{265CBBC4-32F5-4717-BB0F-18FCA969C285}">
      <dgm:prSet phldr="0"/>
      <dgm:spPr/>
      <dgm:t>
        <a:bodyPr/>
        <a:lstStyle/>
        <a:p>
          <a:r>
            <a:rPr lang="en-GB">
              <a:latin typeface="Calibri"/>
              <a:cs typeface="Calibri"/>
            </a:rPr>
            <a:t>  Work</a:t>
          </a:r>
          <a:endParaRPr lang="en-US">
            <a:latin typeface="Calibri"/>
            <a:cs typeface="Calibri"/>
          </a:endParaRPr>
        </a:p>
      </dgm:t>
    </dgm:pt>
    <dgm:pt modelId="{C8050AF8-A948-4FE8-847C-751113C16AB6}" type="parTrans" cxnId="{E6296226-8E99-4D1F-A5DE-548A714EDF61}">
      <dgm:prSet/>
      <dgm:spPr/>
    </dgm:pt>
    <dgm:pt modelId="{C53B2765-E77E-44E4-AF83-800023BE5A5F}" type="sibTrans" cxnId="{E6296226-8E99-4D1F-A5DE-548A714EDF61}">
      <dgm:prSet/>
      <dgm:spPr/>
    </dgm:pt>
    <dgm:pt modelId="{14492F32-8507-4A8E-8718-CD5DDE31D51D}">
      <dgm:prSet phldr="0"/>
      <dgm:spPr/>
      <dgm:t>
        <a:bodyPr/>
        <a:lstStyle/>
        <a:p>
          <a:r>
            <a:rPr lang="en-GB">
              <a:latin typeface="Calibri"/>
              <a:cs typeface="Calibri"/>
            </a:rPr>
            <a:t>  Other health conditions</a:t>
          </a:r>
          <a:endParaRPr lang="en-US">
            <a:latin typeface="Calibri"/>
            <a:cs typeface="Calibri"/>
          </a:endParaRPr>
        </a:p>
      </dgm:t>
    </dgm:pt>
    <dgm:pt modelId="{7483DC3C-8B2B-45FB-8F81-AFE75717478A}" type="parTrans" cxnId="{1B030801-3822-4AC9-AC39-BC633CEA9218}">
      <dgm:prSet/>
      <dgm:spPr/>
    </dgm:pt>
    <dgm:pt modelId="{5C115DFF-2DE4-4A2A-9755-4CC337AAFB50}" type="sibTrans" cxnId="{1B030801-3822-4AC9-AC39-BC633CEA9218}">
      <dgm:prSet/>
      <dgm:spPr/>
    </dgm:pt>
    <dgm:pt modelId="{C726A948-38B3-49CB-8014-8D4C33BDB5CC}">
      <dgm:prSet phldr="0"/>
      <dgm:spPr/>
      <dgm:t>
        <a:bodyPr/>
        <a:lstStyle/>
        <a:p>
          <a:r>
            <a:rPr lang="en-GB">
              <a:latin typeface="Calibri"/>
              <a:cs typeface="Calibri"/>
            </a:rPr>
            <a:t> Ourselves/acceptance</a:t>
          </a:r>
          <a:endParaRPr lang="en-US">
            <a:latin typeface="Calibri"/>
            <a:cs typeface="Calibri"/>
          </a:endParaRPr>
        </a:p>
      </dgm:t>
    </dgm:pt>
    <dgm:pt modelId="{4A190B65-4771-4D3B-A146-6112E7575C85}" type="parTrans" cxnId="{0A258B2C-09C9-4B43-953D-2AA82607F483}">
      <dgm:prSet/>
      <dgm:spPr/>
    </dgm:pt>
    <dgm:pt modelId="{E7626801-A2BB-4653-B3A3-06C4967670CD}" type="sibTrans" cxnId="{0A258B2C-09C9-4B43-953D-2AA82607F483}">
      <dgm:prSet/>
      <dgm:spPr/>
    </dgm:pt>
    <dgm:pt modelId="{64042A22-AF5F-4F7F-AAEB-D6B32FD1D160}">
      <dgm:prSet phldr="0"/>
      <dgm:spPr/>
      <dgm:t>
        <a:bodyPr/>
        <a:lstStyle/>
        <a:p>
          <a:r>
            <a:rPr lang="en-GB">
              <a:latin typeface="Calibri"/>
              <a:cs typeface="Calibri"/>
            </a:rPr>
            <a:t> Communication (with others)</a:t>
          </a:r>
          <a:endParaRPr lang="en-US">
            <a:latin typeface="Calibri"/>
            <a:cs typeface="Calibri"/>
          </a:endParaRPr>
        </a:p>
      </dgm:t>
    </dgm:pt>
    <dgm:pt modelId="{85576C6B-B49B-44F8-B0D9-C1FD21E82C7B}" type="parTrans" cxnId="{D39E1BB0-41BB-431C-B5AD-507B91EBCC0E}">
      <dgm:prSet/>
      <dgm:spPr/>
    </dgm:pt>
    <dgm:pt modelId="{219E2911-39AC-4FB4-B38D-1A067ABFE1F3}" type="sibTrans" cxnId="{D39E1BB0-41BB-431C-B5AD-507B91EBCC0E}">
      <dgm:prSet/>
      <dgm:spPr/>
    </dgm:pt>
    <dgm:pt modelId="{35678F2D-AE9B-48FD-A7EE-6C425D62FCA8}">
      <dgm:prSet phldr="0"/>
      <dgm:spPr/>
      <dgm:t>
        <a:bodyPr/>
        <a:lstStyle/>
        <a:p>
          <a:r>
            <a:rPr lang="en-GB">
              <a:latin typeface="Calibri"/>
              <a:cs typeface="Calibri"/>
            </a:rPr>
            <a:t> Concerned about appearance</a:t>
          </a:r>
          <a:endParaRPr lang="en-US">
            <a:latin typeface="Calibri"/>
            <a:cs typeface="Calibri"/>
          </a:endParaRPr>
        </a:p>
      </dgm:t>
    </dgm:pt>
    <dgm:pt modelId="{FAAA1524-7783-4933-8589-38AA185DCA23}" type="parTrans" cxnId="{9136F285-2DC9-49C8-A898-8A7EE73BF4A6}">
      <dgm:prSet/>
      <dgm:spPr/>
    </dgm:pt>
    <dgm:pt modelId="{9CA79160-1A69-4077-AC63-D46363481951}" type="sibTrans" cxnId="{9136F285-2DC9-49C8-A898-8A7EE73BF4A6}">
      <dgm:prSet/>
      <dgm:spPr/>
    </dgm:pt>
    <dgm:pt modelId="{5265B41F-F4CE-4498-9B05-D76293A4CA1A}" type="pres">
      <dgm:prSet presAssocID="{B0511FCF-9DBA-4FD3-A63B-A102CF3F8EC9}" presName="linear" presStyleCnt="0">
        <dgm:presLayoutVars>
          <dgm:animLvl val="lvl"/>
          <dgm:resizeHandles val="exact"/>
        </dgm:presLayoutVars>
      </dgm:prSet>
      <dgm:spPr/>
    </dgm:pt>
    <dgm:pt modelId="{45CCDE03-091E-44C9-BA66-6F5D43905163}" type="pres">
      <dgm:prSet presAssocID="{1DD5703D-9336-49DA-811E-25E70D3305EE}" presName="parentText" presStyleLbl="node1" presStyleIdx="0" presStyleCnt="9">
        <dgm:presLayoutVars>
          <dgm:chMax val="0"/>
          <dgm:bulletEnabled val="1"/>
        </dgm:presLayoutVars>
      </dgm:prSet>
      <dgm:spPr/>
    </dgm:pt>
    <dgm:pt modelId="{E009E005-B1DE-43FC-BA08-B3517EF5BD7A}" type="pres">
      <dgm:prSet presAssocID="{3E636069-EDF4-4897-954E-5A8ACE1B32B8}" presName="spacer" presStyleCnt="0"/>
      <dgm:spPr/>
    </dgm:pt>
    <dgm:pt modelId="{85E967E3-7597-4396-B045-2609C4882CA6}" type="pres">
      <dgm:prSet presAssocID="{8BEE77A7-B5B1-49DD-A5D8-D91E94F9FD19}" presName="parentText" presStyleLbl="node1" presStyleIdx="1" presStyleCnt="9">
        <dgm:presLayoutVars>
          <dgm:chMax val="0"/>
          <dgm:bulletEnabled val="1"/>
        </dgm:presLayoutVars>
      </dgm:prSet>
      <dgm:spPr/>
    </dgm:pt>
    <dgm:pt modelId="{173FB475-2EB0-4A4F-9A01-8FB8BB3E0D98}" type="pres">
      <dgm:prSet presAssocID="{85562CD9-277E-41D7-9783-51692C967DAC}" presName="spacer" presStyleCnt="0"/>
      <dgm:spPr/>
    </dgm:pt>
    <dgm:pt modelId="{0C4C8619-CD4D-494A-BE46-AEA255A83C5B}" type="pres">
      <dgm:prSet presAssocID="{8E82F932-4EF3-4A88-A73F-2B990A445704}" presName="parentText" presStyleLbl="node1" presStyleIdx="2" presStyleCnt="9">
        <dgm:presLayoutVars>
          <dgm:chMax val="0"/>
          <dgm:bulletEnabled val="1"/>
        </dgm:presLayoutVars>
      </dgm:prSet>
      <dgm:spPr/>
    </dgm:pt>
    <dgm:pt modelId="{ECCFADAE-009B-48D9-8335-5FD5E8E98D65}" type="pres">
      <dgm:prSet presAssocID="{9BC04CAB-9970-4845-88C0-5B546CB8397B}" presName="spacer" presStyleCnt="0"/>
      <dgm:spPr/>
    </dgm:pt>
    <dgm:pt modelId="{AA01B747-8B59-4611-8D55-080AFC7688E9}" type="pres">
      <dgm:prSet presAssocID="{265CBBC4-32F5-4717-BB0F-18FCA969C285}" presName="parentText" presStyleLbl="node1" presStyleIdx="3" presStyleCnt="9">
        <dgm:presLayoutVars>
          <dgm:chMax val="0"/>
          <dgm:bulletEnabled val="1"/>
        </dgm:presLayoutVars>
      </dgm:prSet>
      <dgm:spPr/>
    </dgm:pt>
    <dgm:pt modelId="{7E4829A5-C499-4477-846F-A6BEDCCAF3A1}" type="pres">
      <dgm:prSet presAssocID="{C53B2765-E77E-44E4-AF83-800023BE5A5F}" presName="spacer" presStyleCnt="0"/>
      <dgm:spPr/>
    </dgm:pt>
    <dgm:pt modelId="{5A52D18E-DCED-4BE2-8A60-63E264927166}" type="pres">
      <dgm:prSet presAssocID="{14492F32-8507-4A8E-8718-CD5DDE31D51D}" presName="parentText" presStyleLbl="node1" presStyleIdx="4" presStyleCnt="9">
        <dgm:presLayoutVars>
          <dgm:chMax val="0"/>
          <dgm:bulletEnabled val="1"/>
        </dgm:presLayoutVars>
      </dgm:prSet>
      <dgm:spPr/>
    </dgm:pt>
    <dgm:pt modelId="{C3BE114C-6CE8-4F59-A0A4-E65B18159639}" type="pres">
      <dgm:prSet presAssocID="{5C115DFF-2DE4-4A2A-9755-4CC337AAFB50}" presName="spacer" presStyleCnt="0"/>
      <dgm:spPr/>
    </dgm:pt>
    <dgm:pt modelId="{CA740D50-4A60-4A5D-8E1F-DE32593F40B2}" type="pres">
      <dgm:prSet presAssocID="{C726A948-38B3-49CB-8014-8D4C33BDB5CC}" presName="parentText" presStyleLbl="node1" presStyleIdx="5" presStyleCnt="9">
        <dgm:presLayoutVars>
          <dgm:chMax val="0"/>
          <dgm:bulletEnabled val="1"/>
        </dgm:presLayoutVars>
      </dgm:prSet>
      <dgm:spPr/>
    </dgm:pt>
    <dgm:pt modelId="{0B0A14D6-6CAB-4374-AEE7-DC1EE26A7E23}" type="pres">
      <dgm:prSet presAssocID="{E7626801-A2BB-4653-B3A3-06C4967670CD}" presName="spacer" presStyleCnt="0"/>
      <dgm:spPr/>
    </dgm:pt>
    <dgm:pt modelId="{422342F2-554A-4283-B69E-D9E6CE2ECDFC}" type="pres">
      <dgm:prSet presAssocID="{64042A22-AF5F-4F7F-AAEB-D6B32FD1D160}" presName="parentText" presStyleLbl="node1" presStyleIdx="6" presStyleCnt="9">
        <dgm:presLayoutVars>
          <dgm:chMax val="0"/>
          <dgm:bulletEnabled val="1"/>
        </dgm:presLayoutVars>
      </dgm:prSet>
      <dgm:spPr/>
    </dgm:pt>
    <dgm:pt modelId="{D081530E-E886-4E91-84D3-0A8155863A0F}" type="pres">
      <dgm:prSet presAssocID="{219E2911-39AC-4FB4-B38D-1A067ABFE1F3}" presName="spacer" presStyleCnt="0"/>
      <dgm:spPr/>
    </dgm:pt>
    <dgm:pt modelId="{D51883C1-5D2E-46AE-B88C-A5C44E3E3C9E}" type="pres">
      <dgm:prSet presAssocID="{35678F2D-AE9B-48FD-A7EE-6C425D62FCA8}" presName="parentText" presStyleLbl="node1" presStyleIdx="7" presStyleCnt="9">
        <dgm:presLayoutVars>
          <dgm:chMax val="0"/>
          <dgm:bulletEnabled val="1"/>
        </dgm:presLayoutVars>
      </dgm:prSet>
      <dgm:spPr/>
    </dgm:pt>
    <dgm:pt modelId="{96D84D9A-CE88-405B-8F55-B8A170A2FB70}" type="pres">
      <dgm:prSet presAssocID="{9CA79160-1A69-4077-AC63-D46363481951}" presName="spacer" presStyleCnt="0"/>
      <dgm:spPr/>
    </dgm:pt>
    <dgm:pt modelId="{E4DFFAE0-1404-4B2C-A6C0-E563C032FD6F}" type="pres">
      <dgm:prSet presAssocID="{CA73D568-2FA6-4D69-A13B-1D35ACA4DCEC}" presName="parentText" presStyleLbl="node1" presStyleIdx="8" presStyleCnt="9">
        <dgm:presLayoutVars>
          <dgm:chMax val="0"/>
          <dgm:bulletEnabled val="1"/>
        </dgm:presLayoutVars>
      </dgm:prSet>
      <dgm:spPr/>
    </dgm:pt>
  </dgm:ptLst>
  <dgm:cxnLst>
    <dgm:cxn modelId="{1B030801-3822-4AC9-AC39-BC633CEA9218}" srcId="{B0511FCF-9DBA-4FD3-A63B-A102CF3F8EC9}" destId="{14492F32-8507-4A8E-8718-CD5DDE31D51D}" srcOrd="4" destOrd="0" parTransId="{7483DC3C-8B2B-45FB-8F81-AFE75717478A}" sibTransId="{5C115DFF-2DE4-4A2A-9755-4CC337AAFB50}"/>
    <dgm:cxn modelId="{C8EADB23-F3F7-41B8-8812-589E361CBA90}" srcId="{B0511FCF-9DBA-4FD3-A63B-A102CF3F8EC9}" destId="{1DD5703D-9336-49DA-811E-25E70D3305EE}" srcOrd="0" destOrd="0" parTransId="{EBBBAE94-59BF-4763-B03A-E56FAED55DE1}" sibTransId="{3E636069-EDF4-4897-954E-5A8ACE1B32B8}"/>
    <dgm:cxn modelId="{E6296226-8E99-4D1F-A5DE-548A714EDF61}" srcId="{B0511FCF-9DBA-4FD3-A63B-A102CF3F8EC9}" destId="{265CBBC4-32F5-4717-BB0F-18FCA969C285}" srcOrd="3" destOrd="0" parTransId="{C8050AF8-A948-4FE8-847C-751113C16AB6}" sibTransId="{C53B2765-E77E-44E4-AF83-800023BE5A5F}"/>
    <dgm:cxn modelId="{0A258B2C-09C9-4B43-953D-2AA82607F483}" srcId="{B0511FCF-9DBA-4FD3-A63B-A102CF3F8EC9}" destId="{C726A948-38B3-49CB-8014-8D4C33BDB5CC}" srcOrd="5" destOrd="0" parTransId="{4A190B65-4771-4D3B-A146-6112E7575C85}" sibTransId="{E7626801-A2BB-4653-B3A3-06C4967670CD}"/>
    <dgm:cxn modelId="{EDBC0A2D-977F-45DB-99CA-70E6EF98A7C2}" srcId="{B0511FCF-9DBA-4FD3-A63B-A102CF3F8EC9}" destId="{8E82F932-4EF3-4A88-A73F-2B990A445704}" srcOrd="2" destOrd="0" parTransId="{FDB7C0A6-0566-4109-BCEF-D4C673148755}" sibTransId="{9BC04CAB-9970-4845-88C0-5B546CB8397B}"/>
    <dgm:cxn modelId="{1929902D-1477-4EFB-AF75-273FDBADADDE}" type="presOf" srcId="{C726A948-38B3-49CB-8014-8D4C33BDB5CC}" destId="{CA740D50-4A60-4A5D-8E1F-DE32593F40B2}" srcOrd="0" destOrd="0" presId="urn:microsoft.com/office/officeart/2005/8/layout/vList2"/>
    <dgm:cxn modelId="{E7979A37-1B39-41A1-8361-27375FA98087}" type="presOf" srcId="{1DD5703D-9336-49DA-811E-25E70D3305EE}" destId="{45CCDE03-091E-44C9-BA66-6F5D43905163}" srcOrd="0" destOrd="0" presId="urn:microsoft.com/office/officeart/2005/8/layout/vList2"/>
    <dgm:cxn modelId="{1E488A3C-DFA4-483F-B8AE-3155E72FC159}" type="presOf" srcId="{8BEE77A7-B5B1-49DD-A5D8-D91E94F9FD19}" destId="{85E967E3-7597-4396-B045-2609C4882CA6}" srcOrd="0" destOrd="0" presId="urn:microsoft.com/office/officeart/2005/8/layout/vList2"/>
    <dgm:cxn modelId="{55841C45-EF47-45F7-AF36-88D1B79998CD}" type="presOf" srcId="{265CBBC4-32F5-4717-BB0F-18FCA969C285}" destId="{AA01B747-8B59-4611-8D55-080AFC7688E9}" srcOrd="0" destOrd="0" presId="urn:microsoft.com/office/officeart/2005/8/layout/vList2"/>
    <dgm:cxn modelId="{77DD6273-CDEC-467D-8085-7496ACC6AF97}" type="presOf" srcId="{B0511FCF-9DBA-4FD3-A63B-A102CF3F8EC9}" destId="{5265B41F-F4CE-4498-9B05-D76293A4CA1A}" srcOrd="0" destOrd="0" presId="urn:microsoft.com/office/officeart/2005/8/layout/vList2"/>
    <dgm:cxn modelId="{CB4EE255-37B1-4EC7-82BD-D82D85F2336D}" srcId="{B0511FCF-9DBA-4FD3-A63B-A102CF3F8EC9}" destId="{8BEE77A7-B5B1-49DD-A5D8-D91E94F9FD19}" srcOrd="1" destOrd="0" parTransId="{B2CEC0F3-6C53-430C-A400-7E84EE88C4B7}" sibTransId="{85562CD9-277E-41D7-9783-51692C967DAC}"/>
    <dgm:cxn modelId="{1D71995A-A19F-4BBA-9F96-BDB89CC85011}" type="presOf" srcId="{8E82F932-4EF3-4A88-A73F-2B990A445704}" destId="{0C4C8619-CD4D-494A-BE46-AEA255A83C5B}" srcOrd="0" destOrd="0" presId="urn:microsoft.com/office/officeart/2005/8/layout/vList2"/>
    <dgm:cxn modelId="{9136F285-2DC9-49C8-A898-8A7EE73BF4A6}" srcId="{B0511FCF-9DBA-4FD3-A63B-A102CF3F8EC9}" destId="{35678F2D-AE9B-48FD-A7EE-6C425D62FCA8}" srcOrd="7" destOrd="0" parTransId="{FAAA1524-7783-4933-8589-38AA185DCA23}" sibTransId="{9CA79160-1A69-4077-AC63-D46363481951}"/>
    <dgm:cxn modelId="{2ED92E9D-2267-46D4-A1DC-41CC4F33EB8F}" type="presOf" srcId="{64042A22-AF5F-4F7F-AAEB-D6B32FD1D160}" destId="{422342F2-554A-4283-B69E-D9E6CE2ECDFC}" srcOrd="0" destOrd="0" presId="urn:microsoft.com/office/officeart/2005/8/layout/vList2"/>
    <dgm:cxn modelId="{09C37CA1-8444-41F0-9DEE-331A79359B18}" srcId="{B0511FCF-9DBA-4FD3-A63B-A102CF3F8EC9}" destId="{CA73D568-2FA6-4D69-A13B-1D35ACA4DCEC}" srcOrd="8" destOrd="0" parTransId="{5A1DBF43-3651-4270-9DD0-C178E570C4F3}" sibTransId="{398E0557-F3BB-4D48-8E85-B8334F0EDF8D}"/>
    <dgm:cxn modelId="{4F8261AA-DCD9-4D5D-A6B7-801A3E245860}" type="presOf" srcId="{35678F2D-AE9B-48FD-A7EE-6C425D62FCA8}" destId="{D51883C1-5D2E-46AE-B88C-A5C44E3E3C9E}" srcOrd="0" destOrd="0" presId="urn:microsoft.com/office/officeart/2005/8/layout/vList2"/>
    <dgm:cxn modelId="{D39E1BB0-41BB-431C-B5AD-507B91EBCC0E}" srcId="{B0511FCF-9DBA-4FD3-A63B-A102CF3F8EC9}" destId="{64042A22-AF5F-4F7F-AAEB-D6B32FD1D160}" srcOrd="6" destOrd="0" parTransId="{85576C6B-B49B-44F8-B0D9-C1FD21E82C7B}" sibTransId="{219E2911-39AC-4FB4-B38D-1A067ABFE1F3}"/>
    <dgm:cxn modelId="{DC2984E6-3043-4544-B773-ABBF0CA214CB}" type="presOf" srcId="{14492F32-8507-4A8E-8718-CD5DDE31D51D}" destId="{5A52D18E-DCED-4BE2-8A60-63E264927166}" srcOrd="0" destOrd="0" presId="urn:microsoft.com/office/officeart/2005/8/layout/vList2"/>
    <dgm:cxn modelId="{B6591EEC-F3F6-451D-B0C9-CB71E4286372}" type="presOf" srcId="{CA73D568-2FA6-4D69-A13B-1D35ACA4DCEC}" destId="{E4DFFAE0-1404-4B2C-A6C0-E563C032FD6F}" srcOrd="0" destOrd="0" presId="urn:microsoft.com/office/officeart/2005/8/layout/vList2"/>
    <dgm:cxn modelId="{C2D698C4-2D85-464C-8479-AE33C0B999B7}" type="presParOf" srcId="{5265B41F-F4CE-4498-9B05-D76293A4CA1A}" destId="{45CCDE03-091E-44C9-BA66-6F5D43905163}" srcOrd="0" destOrd="0" presId="urn:microsoft.com/office/officeart/2005/8/layout/vList2"/>
    <dgm:cxn modelId="{B00449A1-A442-44AC-99FF-D5211837B7D2}" type="presParOf" srcId="{5265B41F-F4CE-4498-9B05-D76293A4CA1A}" destId="{E009E005-B1DE-43FC-BA08-B3517EF5BD7A}" srcOrd="1" destOrd="0" presId="urn:microsoft.com/office/officeart/2005/8/layout/vList2"/>
    <dgm:cxn modelId="{ECFEB674-CFB7-4728-8509-5E4AFA2BE2C8}" type="presParOf" srcId="{5265B41F-F4CE-4498-9B05-D76293A4CA1A}" destId="{85E967E3-7597-4396-B045-2609C4882CA6}" srcOrd="2" destOrd="0" presId="urn:microsoft.com/office/officeart/2005/8/layout/vList2"/>
    <dgm:cxn modelId="{FEED6A17-A5B0-4A35-A244-42798EB27B4D}" type="presParOf" srcId="{5265B41F-F4CE-4498-9B05-D76293A4CA1A}" destId="{173FB475-2EB0-4A4F-9A01-8FB8BB3E0D98}" srcOrd="3" destOrd="0" presId="urn:microsoft.com/office/officeart/2005/8/layout/vList2"/>
    <dgm:cxn modelId="{3A640324-5C40-41AB-8F4B-0B7ED1EB39BB}" type="presParOf" srcId="{5265B41F-F4CE-4498-9B05-D76293A4CA1A}" destId="{0C4C8619-CD4D-494A-BE46-AEA255A83C5B}" srcOrd="4" destOrd="0" presId="urn:microsoft.com/office/officeart/2005/8/layout/vList2"/>
    <dgm:cxn modelId="{9F18AA74-9DB3-4046-8761-3276099C329D}" type="presParOf" srcId="{5265B41F-F4CE-4498-9B05-D76293A4CA1A}" destId="{ECCFADAE-009B-48D9-8335-5FD5E8E98D65}" srcOrd="5" destOrd="0" presId="urn:microsoft.com/office/officeart/2005/8/layout/vList2"/>
    <dgm:cxn modelId="{7516F406-9098-468C-B05A-934C00192522}" type="presParOf" srcId="{5265B41F-F4CE-4498-9B05-D76293A4CA1A}" destId="{AA01B747-8B59-4611-8D55-080AFC7688E9}" srcOrd="6" destOrd="0" presId="urn:microsoft.com/office/officeart/2005/8/layout/vList2"/>
    <dgm:cxn modelId="{DCCB1C91-86D5-4377-AF81-C87E45F25057}" type="presParOf" srcId="{5265B41F-F4CE-4498-9B05-D76293A4CA1A}" destId="{7E4829A5-C499-4477-846F-A6BEDCCAF3A1}" srcOrd="7" destOrd="0" presId="urn:microsoft.com/office/officeart/2005/8/layout/vList2"/>
    <dgm:cxn modelId="{F423D588-1D13-4A16-9407-7FABC667F087}" type="presParOf" srcId="{5265B41F-F4CE-4498-9B05-D76293A4CA1A}" destId="{5A52D18E-DCED-4BE2-8A60-63E264927166}" srcOrd="8" destOrd="0" presId="urn:microsoft.com/office/officeart/2005/8/layout/vList2"/>
    <dgm:cxn modelId="{CFA4A104-536C-42E8-9438-0960A7106DFE}" type="presParOf" srcId="{5265B41F-F4CE-4498-9B05-D76293A4CA1A}" destId="{C3BE114C-6CE8-4F59-A0A4-E65B18159639}" srcOrd="9" destOrd="0" presId="urn:microsoft.com/office/officeart/2005/8/layout/vList2"/>
    <dgm:cxn modelId="{0B3D4614-C69E-4FB3-92E1-742AD0222C5C}" type="presParOf" srcId="{5265B41F-F4CE-4498-9B05-D76293A4CA1A}" destId="{CA740D50-4A60-4A5D-8E1F-DE32593F40B2}" srcOrd="10" destOrd="0" presId="urn:microsoft.com/office/officeart/2005/8/layout/vList2"/>
    <dgm:cxn modelId="{237304BC-702D-4FFB-AA15-DE5365108795}" type="presParOf" srcId="{5265B41F-F4CE-4498-9B05-D76293A4CA1A}" destId="{0B0A14D6-6CAB-4374-AEE7-DC1EE26A7E23}" srcOrd="11" destOrd="0" presId="urn:microsoft.com/office/officeart/2005/8/layout/vList2"/>
    <dgm:cxn modelId="{47A961DE-AC84-4277-BA7C-C3699984E6B2}" type="presParOf" srcId="{5265B41F-F4CE-4498-9B05-D76293A4CA1A}" destId="{422342F2-554A-4283-B69E-D9E6CE2ECDFC}" srcOrd="12" destOrd="0" presId="urn:microsoft.com/office/officeart/2005/8/layout/vList2"/>
    <dgm:cxn modelId="{E373E49F-3518-4639-A717-5078E23A3ECF}" type="presParOf" srcId="{5265B41F-F4CE-4498-9B05-D76293A4CA1A}" destId="{D081530E-E886-4E91-84D3-0A8155863A0F}" srcOrd="13" destOrd="0" presId="urn:microsoft.com/office/officeart/2005/8/layout/vList2"/>
    <dgm:cxn modelId="{1B8E7663-4C04-4E3E-9482-8FDD8610419B}" type="presParOf" srcId="{5265B41F-F4CE-4498-9B05-D76293A4CA1A}" destId="{D51883C1-5D2E-46AE-B88C-A5C44E3E3C9E}" srcOrd="14" destOrd="0" presId="urn:microsoft.com/office/officeart/2005/8/layout/vList2"/>
    <dgm:cxn modelId="{024A4553-B001-4322-9E1C-082C7BC809AF}" type="presParOf" srcId="{5265B41F-F4CE-4498-9B05-D76293A4CA1A}" destId="{96D84D9A-CE88-405B-8F55-B8A170A2FB70}" srcOrd="15" destOrd="0" presId="urn:microsoft.com/office/officeart/2005/8/layout/vList2"/>
    <dgm:cxn modelId="{4FE48DCA-D187-45EE-859D-ADBD7419C9E0}" type="presParOf" srcId="{5265B41F-F4CE-4498-9B05-D76293A4CA1A}" destId="{E4DFFAE0-1404-4B2C-A6C0-E563C032FD6F}"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8ECAEB-00BD-48BE-A5B0-BC66846D245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E5C7427-A246-4875-ADBB-062AFD81BB5C}">
      <dgm:prSet/>
      <dgm:spPr/>
      <dgm:t>
        <a:bodyPr/>
        <a:lstStyle/>
        <a:p>
          <a:pPr>
            <a:lnSpc>
              <a:spcPct val="100000"/>
            </a:lnSpc>
          </a:pPr>
          <a:r>
            <a:rPr lang="en-GB"/>
            <a:t>The M.E. Association-</a:t>
          </a:r>
          <a:r>
            <a:rPr lang="en-GB">
              <a:latin typeface="Calibri Light" panose="020F0302020204030204"/>
            </a:rPr>
            <a:t> </a:t>
          </a:r>
          <a:r>
            <a:rPr lang="en-GB">
              <a:hlinkClick xmlns:r="http://schemas.openxmlformats.org/officeDocument/2006/relationships" r:id="rId1"/>
            </a:rPr>
            <a:t>Pacing: Activity and Energy Management. - The ME Association</a:t>
          </a:r>
          <a:endParaRPr lang="en-US"/>
        </a:p>
      </dgm:t>
    </dgm:pt>
    <dgm:pt modelId="{D4C010B6-000E-465C-88C6-698710087488}" type="parTrans" cxnId="{4527ADD9-5543-410F-AF9A-D47C98AFA16D}">
      <dgm:prSet/>
      <dgm:spPr/>
      <dgm:t>
        <a:bodyPr/>
        <a:lstStyle/>
        <a:p>
          <a:endParaRPr lang="en-US"/>
        </a:p>
      </dgm:t>
    </dgm:pt>
    <dgm:pt modelId="{F6698BA7-F12E-435D-B8E5-527EEC95C2EF}" type="sibTrans" cxnId="{4527ADD9-5543-410F-AF9A-D47C98AFA16D}">
      <dgm:prSet/>
      <dgm:spPr/>
      <dgm:t>
        <a:bodyPr/>
        <a:lstStyle/>
        <a:p>
          <a:pPr>
            <a:lnSpc>
              <a:spcPct val="100000"/>
            </a:lnSpc>
          </a:pPr>
          <a:endParaRPr lang="en-US"/>
        </a:p>
      </dgm:t>
    </dgm:pt>
    <dgm:pt modelId="{E5AF11C3-9FF7-48E3-A16D-E80A10513686}">
      <dgm:prSet/>
      <dgm:spPr/>
      <dgm:t>
        <a:bodyPr/>
        <a:lstStyle/>
        <a:p>
          <a:pPr>
            <a:lnSpc>
              <a:spcPct val="100000"/>
            </a:lnSpc>
          </a:pPr>
          <a:r>
            <a:rPr lang="en-GB">
              <a:hlinkClick xmlns:r="http://schemas.openxmlformats.org/officeDocument/2006/relationships" r:id="rId2"/>
            </a:rPr>
            <a:t>Glasgow | Wellbeing Services | NHS (wellbeing-glasgow.org.uk)</a:t>
          </a:r>
          <a:endParaRPr lang="en-GB"/>
        </a:p>
      </dgm:t>
    </dgm:pt>
    <dgm:pt modelId="{C8044A0F-4C1E-4EAE-86D7-E4088619440E}" type="parTrans" cxnId="{5DCCCD63-7A87-4721-A875-A83C3B7F7D31}">
      <dgm:prSet/>
      <dgm:spPr/>
      <dgm:t>
        <a:bodyPr/>
        <a:lstStyle/>
        <a:p>
          <a:endParaRPr lang="en-US"/>
        </a:p>
      </dgm:t>
    </dgm:pt>
    <dgm:pt modelId="{39B2278C-A44A-4F3C-8BE2-A48F7DB7C72B}" type="sibTrans" cxnId="{5DCCCD63-7A87-4721-A875-A83C3B7F7D31}">
      <dgm:prSet/>
      <dgm:spPr/>
      <dgm:t>
        <a:bodyPr/>
        <a:lstStyle/>
        <a:p>
          <a:pPr>
            <a:lnSpc>
              <a:spcPct val="100000"/>
            </a:lnSpc>
          </a:pPr>
          <a:endParaRPr lang="en-US"/>
        </a:p>
      </dgm:t>
    </dgm:pt>
    <dgm:pt modelId="{7B79521A-E512-4003-982E-2096E2C4AED2}">
      <dgm:prSet phldr="0"/>
      <dgm:spPr/>
      <dgm:t>
        <a:bodyPr/>
        <a:lstStyle/>
        <a:p>
          <a:pPr>
            <a:lnSpc>
              <a:spcPct val="100000"/>
            </a:lnSpc>
          </a:pPr>
          <a:r>
            <a:rPr lang="en-GB">
              <a:hlinkClick xmlns:r="http://schemas.openxmlformats.org/officeDocument/2006/relationships" r:id="rId3"/>
            </a:rPr>
            <a:t>Recovering from COVID-19: Post viral-fatigue and conserving energy - RCOT</a:t>
          </a:r>
          <a:endParaRPr lang="en-GB"/>
        </a:p>
      </dgm:t>
    </dgm:pt>
    <dgm:pt modelId="{DA6CB252-AD63-46BC-A6FF-15DFA41B0F54}" type="parTrans" cxnId="{F6EA9647-FCD3-4F31-AB05-E7BCD3F6438B}">
      <dgm:prSet/>
      <dgm:spPr/>
      <dgm:t>
        <a:bodyPr/>
        <a:lstStyle/>
        <a:p>
          <a:endParaRPr lang="en-US"/>
        </a:p>
      </dgm:t>
    </dgm:pt>
    <dgm:pt modelId="{BA244490-F27C-44B7-98CC-5270408C8895}" type="sibTrans" cxnId="{F6EA9647-FCD3-4F31-AB05-E7BCD3F6438B}">
      <dgm:prSet/>
      <dgm:spPr/>
      <dgm:t>
        <a:bodyPr/>
        <a:lstStyle/>
        <a:p>
          <a:pPr>
            <a:lnSpc>
              <a:spcPct val="100000"/>
            </a:lnSpc>
          </a:pPr>
          <a:endParaRPr lang="en-US"/>
        </a:p>
      </dgm:t>
    </dgm:pt>
    <dgm:pt modelId="{CA14B49D-E798-4101-A8C2-2E8C4565C695}">
      <dgm:prSet/>
      <dgm:spPr/>
      <dgm:t>
        <a:bodyPr/>
        <a:lstStyle/>
        <a:p>
          <a:pPr>
            <a:lnSpc>
              <a:spcPct val="100000"/>
            </a:lnSpc>
          </a:pPr>
          <a:r>
            <a:rPr lang="en-GB"/>
            <a:t>Chest Heart &amp; Stroke Scotland- </a:t>
          </a:r>
          <a:r>
            <a:rPr lang="en-GB">
              <a:hlinkClick xmlns:r="http://schemas.openxmlformats.org/officeDocument/2006/relationships" r:id="rId4"/>
            </a:rPr>
            <a:t>www.chss.org.uk</a:t>
          </a:r>
          <a:endParaRPr lang="en-US"/>
        </a:p>
      </dgm:t>
    </dgm:pt>
    <dgm:pt modelId="{9F9712B5-F53D-4D85-8E7A-73CF42796A62}" type="parTrans" cxnId="{8CC54EF8-00E1-4CC6-8CF0-EFA6A61AE85D}">
      <dgm:prSet/>
      <dgm:spPr/>
      <dgm:t>
        <a:bodyPr/>
        <a:lstStyle/>
        <a:p>
          <a:endParaRPr lang="en-US"/>
        </a:p>
      </dgm:t>
    </dgm:pt>
    <dgm:pt modelId="{68F60B7A-686F-4360-BF44-898849A196D1}" type="sibTrans" cxnId="{8CC54EF8-00E1-4CC6-8CF0-EFA6A61AE85D}">
      <dgm:prSet/>
      <dgm:spPr/>
      <dgm:t>
        <a:bodyPr/>
        <a:lstStyle/>
        <a:p>
          <a:pPr>
            <a:lnSpc>
              <a:spcPct val="100000"/>
            </a:lnSpc>
          </a:pPr>
          <a:endParaRPr lang="en-US"/>
        </a:p>
      </dgm:t>
    </dgm:pt>
    <dgm:pt modelId="{85D76C20-85D1-4A1F-9AF9-DB5489E2F991}">
      <dgm:prSet/>
      <dgm:spPr/>
      <dgm:t>
        <a:bodyPr/>
        <a:lstStyle/>
        <a:p>
          <a:pPr>
            <a:lnSpc>
              <a:spcPct val="100000"/>
            </a:lnSpc>
          </a:pPr>
          <a:r>
            <a:rPr lang="en-GB"/>
            <a:t>The Organised Mum Method </a:t>
          </a:r>
          <a:r>
            <a:rPr lang="en-GB">
              <a:hlinkClick xmlns:r="http://schemas.openxmlformats.org/officeDocument/2006/relationships" r:id="rId5"/>
            </a:rPr>
            <a:t>www.theorganisedmum.blog</a:t>
          </a:r>
          <a:endParaRPr lang="en-US"/>
        </a:p>
      </dgm:t>
    </dgm:pt>
    <dgm:pt modelId="{89EE7AAF-5470-4576-BD7B-C92D5A06C80E}" type="parTrans" cxnId="{EB6C85A7-7C5E-4F05-825E-86507A9B0976}">
      <dgm:prSet/>
      <dgm:spPr/>
      <dgm:t>
        <a:bodyPr/>
        <a:lstStyle/>
        <a:p>
          <a:endParaRPr lang="en-US"/>
        </a:p>
      </dgm:t>
    </dgm:pt>
    <dgm:pt modelId="{C914A8D5-768E-4041-A9B9-3C3E6E0EF0C8}" type="sibTrans" cxnId="{EB6C85A7-7C5E-4F05-825E-86507A9B0976}">
      <dgm:prSet/>
      <dgm:spPr/>
      <dgm:t>
        <a:bodyPr/>
        <a:lstStyle/>
        <a:p>
          <a:pPr>
            <a:lnSpc>
              <a:spcPct val="100000"/>
            </a:lnSpc>
          </a:pPr>
          <a:endParaRPr lang="en-US"/>
        </a:p>
      </dgm:t>
    </dgm:pt>
    <dgm:pt modelId="{FFE83DD8-1D61-4BF7-AA8C-6BC62D879015}">
      <dgm:prSet/>
      <dgm:spPr/>
      <dgm:t>
        <a:bodyPr/>
        <a:lstStyle/>
        <a:p>
          <a:pPr>
            <a:lnSpc>
              <a:spcPct val="100000"/>
            </a:lnSpc>
          </a:pPr>
          <a:r>
            <a:rPr lang="en-GB"/>
            <a:t>The Batch Lady- </a:t>
          </a:r>
          <a:r>
            <a:rPr lang="en-GB">
              <a:hlinkClick xmlns:r="http://schemas.openxmlformats.org/officeDocument/2006/relationships" r:id="rId6"/>
            </a:rPr>
            <a:t>The Batch Lady - Shop once. Cook once. Eat well all week.</a:t>
          </a:r>
          <a:endParaRPr lang="en-US"/>
        </a:p>
      </dgm:t>
    </dgm:pt>
    <dgm:pt modelId="{B8BA2C0D-FDD9-434B-94E1-3846B00D9790}" type="parTrans" cxnId="{E71ECC0F-5887-4EF2-9CB9-82988A981F81}">
      <dgm:prSet/>
      <dgm:spPr/>
      <dgm:t>
        <a:bodyPr/>
        <a:lstStyle/>
        <a:p>
          <a:endParaRPr lang="en-US"/>
        </a:p>
      </dgm:t>
    </dgm:pt>
    <dgm:pt modelId="{154C9AAE-8C7A-4117-95B4-7B33810F596B}" type="sibTrans" cxnId="{E71ECC0F-5887-4EF2-9CB9-82988A981F81}">
      <dgm:prSet/>
      <dgm:spPr/>
      <dgm:t>
        <a:bodyPr/>
        <a:lstStyle/>
        <a:p>
          <a:pPr>
            <a:lnSpc>
              <a:spcPct val="100000"/>
            </a:lnSpc>
          </a:pPr>
          <a:endParaRPr lang="en-US"/>
        </a:p>
      </dgm:t>
    </dgm:pt>
    <dgm:pt modelId="{7F970700-AA6C-4A1B-90CA-9D58467BC28C}">
      <dgm:prSet/>
      <dgm:spPr/>
      <dgm:t>
        <a:bodyPr/>
        <a:lstStyle/>
        <a:p>
          <a:pPr>
            <a:lnSpc>
              <a:spcPct val="100000"/>
            </a:lnSpc>
          </a:pPr>
          <a:r>
            <a:rPr lang="en-GB">
              <a:hlinkClick xmlns:r="http://schemas.openxmlformats.org/officeDocument/2006/relationships" r:id="rId7"/>
            </a:rPr>
            <a:t>Returning to work with Long COVID - Grace's Journey - National Wellbeing Hub</a:t>
          </a:r>
          <a:r>
            <a:rPr lang="en-GB"/>
            <a:t>.</a:t>
          </a:r>
          <a:endParaRPr lang="en-US"/>
        </a:p>
      </dgm:t>
    </dgm:pt>
    <dgm:pt modelId="{2221C842-03AB-477D-988C-DC973FA50BB8}" type="parTrans" cxnId="{341F1D48-94B0-4617-9028-EC1663CD33D6}">
      <dgm:prSet/>
      <dgm:spPr/>
      <dgm:t>
        <a:bodyPr/>
        <a:lstStyle/>
        <a:p>
          <a:endParaRPr lang="en-US"/>
        </a:p>
      </dgm:t>
    </dgm:pt>
    <dgm:pt modelId="{9E02C187-1918-4B6C-9EE6-AC0B0936E30D}" type="sibTrans" cxnId="{341F1D48-94B0-4617-9028-EC1663CD33D6}">
      <dgm:prSet/>
      <dgm:spPr/>
      <dgm:t>
        <a:bodyPr/>
        <a:lstStyle/>
        <a:p>
          <a:endParaRPr lang="en-US"/>
        </a:p>
      </dgm:t>
    </dgm:pt>
    <dgm:pt modelId="{3C4A2FB7-2328-4AA2-8646-58567C309725}" type="pres">
      <dgm:prSet presAssocID="{EC8ECAEB-00BD-48BE-A5B0-BC66846D2450}" presName="root" presStyleCnt="0">
        <dgm:presLayoutVars>
          <dgm:dir/>
          <dgm:resizeHandles val="exact"/>
        </dgm:presLayoutVars>
      </dgm:prSet>
      <dgm:spPr/>
    </dgm:pt>
    <dgm:pt modelId="{170B1F8F-0680-4EF1-8EFD-3D05131F0F0B}" type="pres">
      <dgm:prSet presAssocID="{EC8ECAEB-00BD-48BE-A5B0-BC66846D2450}" presName="container" presStyleCnt="0">
        <dgm:presLayoutVars>
          <dgm:dir/>
          <dgm:resizeHandles val="exact"/>
        </dgm:presLayoutVars>
      </dgm:prSet>
      <dgm:spPr/>
    </dgm:pt>
    <dgm:pt modelId="{05AB6BDC-6CEE-4EBE-A756-B7DBC967D471}" type="pres">
      <dgm:prSet presAssocID="{DE5C7427-A246-4875-ADBB-062AFD81BB5C}" presName="compNode" presStyleCnt="0"/>
      <dgm:spPr/>
    </dgm:pt>
    <dgm:pt modelId="{9513FD2B-631E-4172-9B0D-71B7EC667A7C}" type="pres">
      <dgm:prSet presAssocID="{DE5C7427-A246-4875-ADBB-062AFD81BB5C}" presName="iconBgRect" presStyleLbl="bgShp" presStyleIdx="0" presStyleCnt="7"/>
      <dgm:spPr/>
    </dgm:pt>
    <dgm:pt modelId="{9022E3B8-1B5D-4213-977E-571F7CFDB9A4}" type="pres">
      <dgm:prSet presAssocID="{DE5C7427-A246-4875-ADBB-062AFD81BB5C}" presName="iconRect" presStyleLbl="node1" presStyleIdx="0" presStyleCnt="7"/>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Board Room"/>
        </a:ext>
      </dgm:extLst>
    </dgm:pt>
    <dgm:pt modelId="{9F1E1B57-73F2-41A8-8AC7-9E04634B675F}" type="pres">
      <dgm:prSet presAssocID="{DE5C7427-A246-4875-ADBB-062AFD81BB5C}" presName="spaceRect" presStyleCnt="0"/>
      <dgm:spPr/>
    </dgm:pt>
    <dgm:pt modelId="{2E17E4B6-0326-49FA-953A-5DB6C29CD61F}" type="pres">
      <dgm:prSet presAssocID="{DE5C7427-A246-4875-ADBB-062AFD81BB5C}" presName="textRect" presStyleLbl="revTx" presStyleIdx="0" presStyleCnt="7">
        <dgm:presLayoutVars>
          <dgm:chMax val="1"/>
          <dgm:chPref val="1"/>
        </dgm:presLayoutVars>
      </dgm:prSet>
      <dgm:spPr/>
    </dgm:pt>
    <dgm:pt modelId="{98C552B4-7283-4392-AD03-B1E19A9CC2CA}" type="pres">
      <dgm:prSet presAssocID="{F6698BA7-F12E-435D-B8E5-527EEC95C2EF}" presName="sibTrans" presStyleLbl="sibTrans2D1" presStyleIdx="0" presStyleCnt="0"/>
      <dgm:spPr/>
    </dgm:pt>
    <dgm:pt modelId="{37AAE751-6FF0-477E-8301-3ED4093619B5}" type="pres">
      <dgm:prSet presAssocID="{E5AF11C3-9FF7-48E3-A16D-E80A10513686}" presName="compNode" presStyleCnt="0"/>
      <dgm:spPr/>
    </dgm:pt>
    <dgm:pt modelId="{F3749EFA-65BC-4017-9C25-A7E04E6338B5}" type="pres">
      <dgm:prSet presAssocID="{E5AF11C3-9FF7-48E3-A16D-E80A10513686}" presName="iconBgRect" presStyleLbl="bgShp" presStyleIdx="1" presStyleCnt="7"/>
      <dgm:spPr/>
    </dgm:pt>
    <dgm:pt modelId="{9D2F6F3A-1C14-4269-B52F-379218466157}" type="pres">
      <dgm:prSet presAssocID="{E5AF11C3-9FF7-48E3-A16D-E80A10513686}" presName="iconRect" presStyleLbl="node1" presStyleIdx="1" presStyleCnt="7"/>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dgm:spPr>
      <dgm:extLst>
        <a:ext uri="{E40237B7-FDA0-4F09-8148-C483321AD2D9}">
          <dgm14:cNvPr xmlns:dgm14="http://schemas.microsoft.com/office/drawing/2010/diagram" id="0" name="" descr="Stethoscope"/>
        </a:ext>
      </dgm:extLst>
    </dgm:pt>
    <dgm:pt modelId="{8656C776-830A-4358-9E0B-FF363693E748}" type="pres">
      <dgm:prSet presAssocID="{E5AF11C3-9FF7-48E3-A16D-E80A10513686}" presName="spaceRect" presStyleCnt="0"/>
      <dgm:spPr/>
    </dgm:pt>
    <dgm:pt modelId="{F3C03804-5112-4953-88AF-4EFE4BBDB8DB}" type="pres">
      <dgm:prSet presAssocID="{E5AF11C3-9FF7-48E3-A16D-E80A10513686}" presName="textRect" presStyleLbl="revTx" presStyleIdx="1" presStyleCnt="7">
        <dgm:presLayoutVars>
          <dgm:chMax val="1"/>
          <dgm:chPref val="1"/>
        </dgm:presLayoutVars>
      </dgm:prSet>
      <dgm:spPr/>
    </dgm:pt>
    <dgm:pt modelId="{ED80B763-6934-46C6-B3F4-057F9593CC2A}" type="pres">
      <dgm:prSet presAssocID="{39B2278C-A44A-4F3C-8BE2-A48F7DB7C72B}" presName="sibTrans" presStyleLbl="sibTrans2D1" presStyleIdx="0" presStyleCnt="0"/>
      <dgm:spPr/>
    </dgm:pt>
    <dgm:pt modelId="{22625FF9-C768-4AB7-B5A5-754A4BB0C7A4}" type="pres">
      <dgm:prSet presAssocID="{7B79521A-E512-4003-982E-2096E2C4AED2}" presName="compNode" presStyleCnt="0"/>
      <dgm:spPr/>
    </dgm:pt>
    <dgm:pt modelId="{08A20C16-99E1-4550-B829-1DE27EE58BA0}" type="pres">
      <dgm:prSet presAssocID="{7B79521A-E512-4003-982E-2096E2C4AED2}" presName="iconBgRect" presStyleLbl="bgShp" presStyleIdx="2" presStyleCnt="7"/>
      <dgm:spPr/>
    </dgm:pt>
    <dgm:pt modelId="{A2D3109F-4EE4-4C1E-B975-5657BCF23947}" type="pres">
      <dgm:prSet presAssocID="{7B79521A-E512-4003-982E-2096E2C4AED2}" presName="iconRect" presStyleLbl="node1" presStyleIdx="2" presStyleCnt="7"/>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dgm:spPr>
      <dgm:extLst>
        <a:ext uri="{E40237B7-FDA0-4F09-8148-C483321AD2D9}">
          <dgm14:cNvPr xmlns:dgm14="http://schemas.microsoft.com/office/drawing/2010/diagram" id="0" name="" descr="Open Hand with Plant"/>
        </a:ext>
      </dgm:extLst>
    </dgm:pt>
    <dgm:pt modelId="{FAFE2E04-4A0E-43CC-8372-A9EA95F4F285}" type="pres">
      <dgm:prSet presAssocID="{7B79521A-E512-4003-982E-2096E2C4AED2}" presName="spaceRect" presStyleCnt="0"/>
      <dgm:spPr/>
    </dgm:pt>
    <dgm:pt modelId="{45FFBEA0-6C8A-4629-96EF-F958D6A06366}" type="pres">
      <dgm:prSet presAssocID="{7B79521A-E512-4003-982E-2096E2C4AED2}" presName="textRect" presStyleLbl="revTx" presStyleIdx="2" presStyleCnt="7">
        <dgm:presLayoutVars>
          <dgm:chMax val="1"/>
          <dgm:chPref val="1"/>
        </dgm:presLayoutVars>
      </dgm:prSet>
      <dgm:spPr/>
    </dgm:pt>
    <dgm:pt modelId="{B53C003F-055B-478B-A934-9697AEEE197C}" type="pres">
      <dgm:prSet presAssocID="{BA244490-F27C-44B7-98CC-5270408C8895}" presName="sibTrans" presStyleLbl="sibTrans2D1" presStyleIdx="0" presStyleCnt="0"/>
      <dgm:spPr/>
    </dgm:pt>
    <dgm:pt modelId="{D0A71277-9FF5-4F3D-944C-5838F3168475}" type="pres">
      <dgm:prSet presAssocID="{CA14B49D-E798-4101-A8C2-2E8C4565C695}" presName="compNode" presStyleCnt="0"/>
      <dgm:spPr/>
    </dgm:pt>
    <dgm:pt modelId="{2DBDEB35-9C86-4A76-A6FF-132B14A37ED1}" type="pres">
      <dgm:prSet presAssocID="{CA14B49D-E798-4101-A8C2-2E8C4565C695}" presName="iconBgRect" presStyleLbl="bgShp" presStyleIdx="3" presStyleCnt="7"/>
      <dgm:spPr/>
    </dgm:pt>
    <dgm:pt modelId="{9BE238E8-6430-43AD-944F-CCB4E18445D2}" type="pres">
      <dgm:prSet presAssocID="{CA14B49D-E798-4101-A8C2-2E8C4565C695}" presName="iconRect" presStyleLbl="node1" presStyleIdx="3" presStyleCnt="7"/>
      <dgm:spPr>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dgm:spPr>
      <dgm:extLst>
        <a:ext uri="{E40237B7-FDA0-4F09-8148-C483321AD2D9}">
          <dgm14:cNvPr xmlns:dgm14="http://schemas.microsoft.com/office/drawing/2010/diagram" id="0" name="" descr="Heart Organ"/>
        </a:ext>
      </dgm:extLst>
    </dgm:pt>
    <dgm:pt modelId="{BA5FEEB2-CE22-42A3-80BB-3A7751D81742}" type="pres">
      <dgm:prSet presAssocID="{CA14B49D-E798-4101-A8C2-2E8C4565C695}" presName="spaceRect" presStyleCnt="0"/>
      <dgm:spPr/>
    </dgm:pt>
    <dgm:pt modelId="{878CF7F8-6BFE-466D-83CC-13CF22B4C2F8}" type="pres">
      <dgm:prSet presAssocID="{CA14B49D-E798-4101-A8C2-2E8C4565C695}" presName="textRect" presStyleLbl="revTx" presStyleIdx="3" presStyleCnt="7">
        <dgm:presLayoutVars>
          <dgm:chMax val="1"/>
          <dgm:chPref val="1"/>
        </dgm:presLayoutVars>
      </dgm:prSet>
      <dgm:spPr/>
    </dgm:pt>
    <dgm:pt modelId="{C0073284-54DC-4E01-A6DF-F520C3CCCEC0}" type="pres">
      <dgm:prSet presAssocID="{68F60B7A-686F-4360-BF44-898849A196D1}" presName="sibTrans" presStyleLbl="sibTrans2D1" presStyleIdx="0" presStyleCnt="0"/>
      <dgm:spPr/>
    </dgm:pt>
    <dgm:pt modelId="{34192DA1-1567-48F2-BB35-640B7CBE8C35}" type="pres">
      <dgm:prSet presAssocID="{85D76C20-85D1-4A1F-9AF9-DB5489E2F991}" presName="compNode" presStyleCnt="0"/>
      <dgm:spPr/>
    </dgm:pt>
    <dgm:pt modelId="{ACA9AC38-B6A3-4B29-90FD-A65B9F7AA8A2}" type="pres">
      <dgm:prSet presAssocID="{85D76C20-85D1-4A1F-9AF9-DB5489E2F991}" presName="iconBgRect" presStyleLbl="bgShp" presStyleIdx="4" presStyleCnt="7"/>
      <dgm:spPr/>
    </dgm:pt>
    <dgm:pt modelId="{AD6046C8-6085-4CA3-9E21-79A9FB671EE6}" type="pres">
      <dgm:prSet presAssocID="{85D76C20-85D1-4A1F-9AF9-DB5489E2F991}" presName="iconRect" presStyleLbl="node1" presStyleIdx="4" presStyleCnt="7"/>
      <dgm:spPr>
        <a:blipFill>
          <a:blip xmlns:r="http://schemas.openxmlformats.org/officeDocument/2006/relationships"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a:blipFill>
      </dgm:spPr>
      <dgm:extLst>
        <a:ext uri="{E40237B7-FDA0-4F09-8148-C483321AD2D9}">
          <dgm14:cNvPr xmlns:dgm14="http://schemas.microsoft.com/office/drawing/2010/diagram" id="0" name="" descr="Map with pin"/>
        </a:ext>
      </dgm:extLst>
    </dgm:pt>
    <dgm:pt modelId="{53936247-B1D6-40C2-958F-F8506669BA21}" type="pres">
      <dgm:prSet presAssocID="{85D76C20-85D1-4A1F-9AF9-DB5489E2F991}" presName="spaceRect" presStyleCnt="0"/>
      <dgm:spPr/>
    </dgm:pt>
    <dgm:pt modelId="{D7749A66-E9B8-4C11-B8C2-9177438F83BB}" type="pres">
      <dgm:prSet presAssocID="{85D76C20-85D1-4A1F-9AF9-DB5489E2F991}" presName="textRect" presStyleLbl="revTx" presStyleIdx="4" presStyleCnt="7">
        <dgm:presLayoutVars>
          <dgm:chMax val="1"/>
          <dgm:chPref val="1"/>
        </dgm:presLayoutVars>
      </dgm:prSet>
      <dgm:spPr/>
    </dgm:pt>
    <dgm:pt modelId="{67CF783A-39F1-4C8B-8CF1-1252828A3F85}" type="pres">
      <dgm:prSet presAssocID="{C914A8D5-768E-4041-A9B9-3C3E6E0EF0C8}" presName="sibTrans" presStyleLbl="sibTrans2D1" presStyleIdx="0" presStyleCnt="0"/>
      <dgm:spPr/>
    </dgm:pt>
    <dgm:pt modelId="{72F2A8D2-E73C-4A15-8209-9F9D3D622993}" type="pres">
      <dgm:prSet presAssocID="{FFE83DD8-1D61-4BF7-AA8C-6BC62D879015}" presName="compNode" presStyleCnt="0"/>
      <dgm:spPr/>
    </dgm:pt>
    <dgm:pt modelId="{27E8AAA3-056C-46E8-9024-AF6337E9D930}" type="pres">
      <dgm:prSet presAssocID="{FFE83DD8-1D61-4BF7-AA8C-6BC62D879015}" presName="iconBgRect" presStyleLbl="bgShp" presStyleIdx="5" presStyleCnt="7"/>
      <dgm:spPr/>
    </dgm:pt>
    <dgm:pt modelId="{0D6F0CE8-AB7C-4AD2-A931-245E127F9257}" type="pres">
      <dgm:prSet presAssocID="{FFE83DD8-1D61-4BF7-AA8C-6BC62D879015}" presName="iconRect" presStyleLbl="node1" presStyleIdx="5" presStyleCnt="7"/>
      <dgm:spPr>
        <a:blipFill>
          <a:blip xmlns:r="http://schemas.openxmlformats.org/officeDocument/2006/relationships"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a:blipFill>
      </dgm:spPr>
      <dgm:extLst>
        <a:ext uri="{E40237B7-FDA0-4F09-8148-C483321AD2D9}">
          <dgm14:cNvPr xmlns:dgm14="http://schemas.microsoft.com/office/drawing/2010/diagram" id="0" name="" descr="Chef"/>
        </a:ext>
      </dgm:extLst>
    </dgm:pt>
    <dgm:pt modelId="{A2BB8D4C-1C6E-4F84-89E1-E0081E563F19}" type="pres">
      <dgm:prSet presAssocID="{FFE83DD8-1D61-4BF7-AA8C-6BC62D879015}" presName="spaceRect" presStyleCnt="0"/>
      <dgm:spPr/>
    </dgm:pt>
    <dgm:pt modelId="{D99A5F9F-94F7-44C6-874E-770B1089BE1C}" type="pres">
      <dgm:prSet presAssocID="{FFE83DD8-1D61-4BF7-AA8C-6BC62D879015}" presName="textRect" presStyleLbl="revTx" presStyleIdx="5" presStyleCnt="7">
        <dgm:presLayoutVars>
          <dgm:chMax val="1"/>
          <dgm:chPref val="1"/>
        </dgm:presLayoutVars>
      </dgm:prSet>
      <dgm:spPr/>
    </dgm:pt>
    <dgm:pt modelId="{FA418EA1-9E8D-497A-AE5F-16BE8AECDDFF}" type="pres">
      <dgm:prSet presAssocID="{154C9AAE-8C7A-4117-95B4-7B33810F596B}" presName="sibTrans" presStyleLbl="sibTrans2D1" presStyleIdx="0" presStyleCnt="0"/>
      <dgm:spPr/>
    </dgm:pt>
    <dgm:pt modelId="{F2133DFA-A95C-4A1A-9342-5AA5FA30859B}" type="pres">
      <dgm:prSet presAssocID="{7F970700-AA6C-4A1B-90CA-9D58467BC28C}" presName="compNode" presStyleCnt="0"/>
      <dgm:spPr/>
    </dgm:pt>
    <dgm:pt modelId="{823EA68E-A8E6-45F5-AD7F-04D2D36E16F6}" type="pres">
      <dgm:prSet presAssocID="{7F970700-AA6C-4A1B-90CA-9D58467BC28C}" presName="iconBgRect" presStyleLbl="bgShp" presStyleIdx="6" presStyleCnt="7"/>
      <dgm:spPr/>
    </dgm:pt>
    <dgm:pt modelId="{7193B2F9-A6CF-4E3C-B78D-3827CAFA9A76}" type="pres">
      <dgm:prSet presAssocID="{7F970700-AA6C-4A1B-90CA-9D58467BC28C}" presName="iconRect" presStyleLbl="node1" presStyleIdx="6" presStyleCnt="7"/>
      <dgm:spPr>
        <a:blipFill>
          <a:blip xmlns:r="http://schemas.openxmlformats.org/officeDocument/2006/relationships"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a:blipFill>
      </dgm:spPr>
      <dgm:extLst>
        <a:ext uri="{E40237B7-FDA0-4F09-8148-C483321AD2D9}">
          <dgm14:cNvPr xmlns:dgm14="http://schemas.microsoft.com/office/drawing/2010/diagram" id="0" name="" descr="Doctor"/>
        </a:ext>
      </dgm:extLst>
    </dgm:pt>
    <dgm:pt modelId="{DA7C7B47-EE90-4FA7-94EA-D6D8245463D3}" type="pres">
      <dgm:prSet presAssocID="{7F970700-AA6C-4A1B-90CA-9D58467BC28C}" presName="spaceRect" presStyleCnt="0"/>
      <dgm:spPr/>
    </dgm:pt>
    <dgm:pt modelId="{B57F4FB4-43CE-47DA-90FE-24BF6EF4A8BD}" type="pres">
      <dgm:prSet presAssocID="{7F970700-AA6C-4A1B-90CA-9D58467BC28C}" presName="textRect" presStyleLbl="revTx" presStyleIdx="6" presStyleCnt="7">
        <dgm:presLayoutVars>
          <dgm:chMax val="1"/>
          <dgm:chPref val="1"/>
        </dgm:presLayoutVars>
      </dgm:prSet>
      <dgm:spPr/>
    </dgm:pt>
  </dgm:ptLst>
  <dgm:cxnLst>
    <dgm:cxn modelId="{E71ECC0F-5887-4EF2-9CB9-82988A981F81}" srcId="{EC8ECAEB-00BD-48BE-A5B0-BC66846D2450}" destId="{FFE83DD8-1D61-4BF7-AA8C-6BC62D879015}" srcOrd="5" destOrd="0" parTransId="{B8BA2C0D-FDD9-434B-94E1-3846B00D9790}" sibTransId="{154C9AAE-8C7A-4117-95B4-7B33810F596B}"/>
    <dgm:cxn modelId="{4A1FC912-1013-4604-BD03-A5A3DE07F6B2}" type="presOf" srcId="{DE5C7427-A246-4875-ADBB-062AFD81BB5C}" destId="{2E17E4B6-0326-49FA-953A-5DB6C29CD61F}" srcOrd="0" destOrd="0" presId="urn:microsoft.com/office/officeart/2018/2/layout/IconCircleList"/>
    <dgm:cxn modelId="{7F15B026-3CF3-4302-8746-CECA5FF1B016}" type="presOf" srcId="{BA244490-F27C-44B7-98CC-5270408C8895}" destId="{B53C003F-055B-478B-A934-9697AEEE197C}" srcOrd="0" destOrd="0" presId="urn:microsoft.com/office/officeart/2018/2/layout/IconCircleList"/>
    <dgm:cxn modelId="{F3BF245D-5724-43A1-A0F8-224381745901}" type="presOf" srcId="{7F970700-AA6C-4A1B-90CA-9D58467BC28C}" destId="{B57F4FB4-43CE-47DA-90FE-24BF6EF4A8BD}" srcOrd="0" destOrd="0" presId="urn:microsoft.com/office/officeart/2018/2/layout/IconCircleList"/>
    <dgm:cxn modelId="{5DCCCD63-7A87-4721-A875-A83C3B7F7D31}" srcId="{EC8ECAEB-00BD-48BE-A5B0-BC66846D2450}" destId="{E5AF11C3-9FF7-48E3-A16D-E80A10513686}" srcOrd="1" destOrd="0" parTransId="{C8044A0F-4C1E-4EAE-86D7-E4088619440E}" sibTransId="{39B2278C-A44A-4F3C-8BE2-A48F7DB7C72B}"/>
    <dgm:cxn modelId="{F6EA9647-FCD3-4F31-AB05-E7BCD3F6438B}" srcId="{EC8ECAEB-00BD-48BE-A5B0-BC66846D2450}" destId="{7B79521A-E512-4003-982E-2096E2C4AED2}" srcOrd="2" destOrd="0" parTransId="{DA6CB252-AD63-46BC-A6FF-15DFA41B0F54}" sibTransId="{BA244490-F27C-44B7-98CC-5270408C8895}"/>
    <dgm:cxn modelId="{341F1D48-94B0-4617-9028-EC1663CD33D6}" srcId="{EC8ECAEB-00BD-48BE-A5B0-BC66846D2450}" destId="{7F970700-AA6C-4A1B-90CA-9D58467BC28C}" srcOrd="6" destOrd="0" parTransId="{2221C842-03AB-477D-988C-DC973FA50BB8}" sibTransId="{9E02C187-1918-4B6C-9EE6-AC0B0936E30D}"/>
    <dgm:cxn modelId="{ECE4B84C-24C2-4AEC-92DD-CD6AF3AAC42E}" type="presOf" srcId="{FFE83DD8-1D61-4BF7-AA8C-6BC62D879015}" destId="{D99A5F9F-94F7-44C6-874E-770B1089BE1C}" srcOrd="0" destOrd="0" presId="urn:microsoft.com/office/officeart/2018/2/layout/IconCircleList"/>
    <dgm:cxn modelId="{E77E774F-3FC7-4A70-9260-2A0946863274}" type="presOf" srcId="{68F60B7A-686F-4360-BF44-898849A196D1}" destId="{C0073284-54DC-4E01-A6DF-F520C3CCCEC0}" srcOrd="0" destOrd="0" presId="urn:microsoft.com/office/officeart/2018/2/layout/IconCircleList"/>
    <dgm:cxn modelId="{4D394850-7C0D-48CB-BED7-6FCF42283AF0}" type="presOf" srcId="{F6698BA7-F12E-435D-B8E5-527EEC95C2EF}" destId="{98C552B4-7283-4392-AD03-B1E19A9CC2CA}" srcOrd="0" destOrd="0" presId="urn:microsoft.com/office/officeart/2018/2/layout/IconCircleList"/>
    <dgm:cxn modelId="{9145A455-663B-4F58-B478-7B6CAAC74347}" type="presOf" srcId="{39B2278C-A44A-4F3C-8BE2-A48F7DB7C72B}" destId="{ED80B763-6934-46C6-B3F4-057F9593CC2A}" srcOrd="0" destOrd="0" presId="urn:microsoft.com/office/officeart/2018/2/layout/IconCircleList"/>
    <dgm:cxn modelId="{DC459995-D33D-4A74-B676-5B2EC9CCED48}" type="presOf" srcId="{E5AF11C3-9FF7-48E3-A16D-E80A10513686}" destId="{F3C03804-5112-4953-88AF-4EFE4BBDB8DB}" srcOrd="0" destOrd="0" presId="urn:microsoft.com/office/officeart/2018/2/layout/IconCircleList"/>
    <dgm:cxn modelId="{EB6C85A7-7C5E-4F05-825E-86507A9B0976}" srcId="{EC8ECAEB-00BD-48BE-A5B0-BC66846D2450}" destId="{85D76C20-85D1-4A1F-9AF9-DB5489E2F991}" srcOrd="4" destOrd="0" parTransId="{89EE7AAF-5470-4576-BD7B-C92D5A06C80E}" sibTransId="{C914A8D5-768E-4041-A9B9-3C3E6E0EF0C8}"/>
    <dgm:cxn modelId="{ADBAE6B7-CB55-4A59-AA9B-96758B035A90}" type="presOf" srcId="{CA14B49D-E798-4101-A8C2-2E8C4565C695}" destId="{878CF7F8-6BFE-466D-83CC-13CF22B4C2F8}" srcOrd="0" destOrd="0" presId="urn:microsoft.com/office/officeart/2018/2/layout/IconCircleList"/>
    <dgm:cxn modelId="{78A667C7-D59E-4CDF-94EA-524C07AF3712}" type="presOf" srcId="{EC8ECAEB-00BD-48BE-A5B0-BC66846D2450}" destId="{3C4A2FB7-2328-4AA2-8646-58567C309725}" srcOrd="0" destOrd="0" presId="urn:microsoft.com/office/officeart/2018/2/layout/IconCircleList"/>
    <dgm:cxn modelId="{01D3F4C8-A3DB-4C5C-B102-9907133C9146}" type="presOf" srcId="{C914A8D5-768E-4041-A9B9-3C3E6E0EF0C8}" destId="{67CF783A-39F1-4C8B-8CF1-1252828A3F85}" srcOrd="0" destOrd="0" presId="urn:microsoft.com/office/officeart/2018/2/layout/IconCircleList"/>
    <dgm:cxn modelId="{9E82B6D3-9211-4A71-88F2-2665DA09D73D}" type="presOf" srcId="{7B79521A-E512-4003-982E-2096E2C4AED2}" destId="{45FFBEA0-6C8A-4629-96EF-F958D6A06366}" srcOrd="0" destOrd="0" presId="urn:microsoft.com/office/officeart/2018/2/layout/IconCircleList"/>
    <dgm:cxn modelId="{4527ADD9-5543-410F-AF9A-D47C98AFA16D}" srcId="{EC8ECAEB-00BD-48BE-A5B0-BC66846D2450}" destId="{DE5C7427-A246-4875-ADBB-062AFD81BB5C}" srcOrd="0" destOrd="0" parTransId="{D4C010B6-000E-465C-88C6-698710087488}" sibTransId="{F6698BA7-F12E-435D-B8E5-527EEC95C2EF}"/>
    <dgm:cxn modelId="{E9876EE2-6B44-4B68-A541-C47D0FA1333D}" type="presOf" srcId="{85D76C20-85D1-4A1F-9AF9-DB5489E2F991}" destId="{D7749A66-E9B8-4C11-B8C2-9177438F83BB}" srcOrd="0" destOrd="0" presId="urn:microsoft.com/office/officeart/2018/2/layout/IconCircleList"/>
    <dgm:cxn modelId="{4A27C0F2-7B64-4A97-ADFF-C34FFB28686B}" type="presOf" srcId="{154C9AAE-8C7A-4117-95B4-7B33810F596B}" destId="{FA418EA1-9E8D-497A-AE5F-16BE8AECDDFF}" srcOrd="0" destOrd="0" presId="urn:microsoft.com/office/officeart/2018/2/layout/IconCircleList"/>
    <dgm:cxn modelId="{8CC54EF8-00E1-4CC6-8CF0-EFA6A61AE85D}" srcId="{EC8ECAEB-00BD-48BE-A5B0-BC66846D2450}" destId="{CA14B49D-E798-4101-A8C2-2E8C4565C695}" srcOrd="3" destOrd="0" parTransId="{9F9712B5-F53D-4D85-8E7A-73CF42796A62}" sibTransId="{68F60B7A-686F-4360-BF44-898849A196D1}"/>
    <dgm:cxn modelId="{5E945DCB-CD2B-4146-8357-F4369C6C1A89}" type="presParOf" srcId="{3C4A2FB7-2328-4AA2-8646-58567C309725}" destId="{170B1F8F-0680-4EF1-8EFD-3D05131F0F0B}" srcOrd="0" destOrd="0" presId="urn:microsoft.com/office/officeart/2018/2/layout/IconCircleList"/>
    <dgm:cxn modelId="{7A91BDE6-D46F-494D-BC00-7410DD2118B5}" type="presParOf" srcId="{170B1F8F-0680-4EF1-8EFD-3D05131F0F0B}" destId="{05AB6BDC-6CEE-4EBE-A756-B7DBC967D471}" srcOrd="0" destOrd="0" presId="urn:microsoft.com/office/officeart/2018/2/layout/IconCircleList"/>
    <dgm:cxn modelId="{30DCE584-DCB3-4B98-965A-FAF6F4AA3687}" type="presParOf" srcId="{05AB6BDC-6CEE-4EBE-A756-B7DBC967D471}" destId="{9513FD2B-631E-4172-9B0D-71B7EC667A7C}" srcOrd="0" destOrd="0" presId="urn:microsoft.com/office/officeart/2018/2/layout/IconCircleList"/>
    <dgm:cxn modelId="{9EFF69FD-8422-4805-835D-2FD89873500C}" type="presParOf" srcId="{05AB6BDC-6CEE-4EBE-A756-B7DBC967D471}" destId="{9022E3B8-1B5D-4213-977E-571F7CFDB9A4}" srcOrd="1" destOrd="0" presId="urn:microsoft.com/office/officeart/2018/2/layout/IconCircleList"/>
    <dgm:cxn modelId="{E8A5940B-0E48-4FC2-902D-0EFC7944D448}" type="presParOf" srcId="{05AB6BDC-6CEE-4EBE-A756-B7DBC967D471}" destId="{9F1E1B57-73F2-41A8-8AC7-9E04634B675F}" srcOrd="2" destOrd="0" presId="urn:microsoft.com/office/officeart/2018/2/layout/IconCircleList"/>
    <dgm:cxn modelId="{933A592E-5854-448D-B004-06AD59D752FD}" type="presParOf" srcId="{05AB6BDC-6CEE-4EBE-A756-B7DBC967D471}" destId="{2E17E4B6-0326-49FA-953A-5DB6C29CD61F}" srcOrd="3" destOrd="0" presId="urn:microsoft.com/office/officeart/2018/2/layout/IconCircleList"/>
    <dgm:cxn modelId="{25D6B949-9924-4398-AB2F-86B9DFD3190F}" type="presParOf" srcId="{170B1F8F-0680-4EF1-8EFD-3D05131F0F0B}" destId="{98C552B4-7283-4392-AD03-B1E19A9CC2CA}" srcOrd="1" destOrd="0" presId="urn:microsoft.com/office/officeart/2018/2/layout/IconCircleList"/>
    <dgm:cxn modelId="{9708C7E8-8772-42D6-A526-8149F2A76496}" type="presParOf" srcId="{170B1F8F-0680-4EF1-8EFD-3D05131F0F0B}" destId="{37AAE751-6FF0-477E-8301-3ED4093619B5}" srcOrd="2" destOrd="0" presId="urn:microsoft.com/office/officeart/2018/2/layout/IconCircleList"/>
    <dgm:cxn modelId="{064DCDC0-C810-4542-81B4-D819A95CF9C8}" type="presParOf" srcId="{37AAE751-6FF0-477E-8301-3ED4093619B5}" destId="{F3749EFA-65BC-4017-9C25-A7E04E6338B5}" srcOrd="0" destOrd="0" presId="urn:microsoft.com/office/officeart/2018/2/layout/IconCircleList"/>
    <dgm:cxn modelId="{B2D52719-B378-4DB0-A725-C890D2E9E805}" type="presParOf" srcId="{37AAE751-6FF0-477E-8301-3ED4093619B5}" destId="{9D2F6F3A-1C14-4269-B52F-379218466157}" srcOrd="1" destOrd="0" presId="urn:microsoft.com/office/officeart/2018/2/layout/IconCircleList"/>
    <dgm:cxn modelId="{C3CA269F-A215-4D2E-915C-09F0BA70B9F2}" type="presParOf" srcId="{37AAE751-6FF0-477E-8301-3ED4093619B5}" destId="{8656C776-830A-4358-9E0B-FF363693E748}" srcOrd="2" destOrd="0" presId="urn:microsoft.com/office/officeart/2018/2/layout/IconCircleList"/>
    <dgm:cxn modelId="{7DC0BEB9-4EB6-43E5-B868-9324821980AA}" type="presParOf" srcId="{37AAE751-6FF0-477E-8301-3ED4093619B5}" destId="{F3C03804-5112-4953-88AF-4EFE4BBDB8DB}" srcOrd="3" destOrd="0" presId="urn:microsoft.com/office/officeart/2018/2/layout/IconCircleList"/>
    <dgm:cxn modelId="{EA8AB1E9-EA8C-4E01-A0B4-B46B930AC3D6}" type="presParOf" srcId="{170B1F8F-0680-4EF1-8EFD-3D05131F0F0B}" destId="{ED80B763-6934-46C6-B3F4-057F9593CC2A}" srcOrd="3" destOrd="0" presId="urn:microsoft.com/office/officeart/2018/2/layout/IconCircleList"/>
    <dgm:cxn modelId="{016FC332-DF2F-45C6-8001-E5C65B232D9A}" type="presParOf" srcId="{170B1F8F-0680-4EF1-8EFD-3D05131F0F0B}" destId="{22625FF9-C768-4AB7-B5A5-754A4BB0C7A4}" srcOrd="4" destOrd="0" presId="urn:microsoft.com/office/officeart/2018/2/layout/IconCircleList"/>
    <dgm:cxn modelId="{FA7DB017-5CA1-4CEE-B94F-8795BF56C7DE}" type="presParOf" srcId="{22625FF9-C768-4AB7-B5A5-754A4BB0C7A4}" destId="{08A20C16-99E1-4550-B829-1DE27EE58BA0}" srcOrd="0" destOrd="0" presId="urn:microsoft.com/office/officeart/2018/2/layout/IconCircleList"/>
    <dgm:cxn modelId="{03C4D625-CFA8-4614-BC7D-61DA0CF52011}" type="presParOf" srcId="{22625FF9-C768-4AB7-B5A5-754A4BB0C7A4}" destId="{A2D3109F-4EE4-4C1E-B975-5657BCF23947}" srcOrd="1" destOrd="0" presId="urn:microsoft.com/office/officeart/2018/2/layout/IconCircleList"/>
    <dgm:cxn modelId="{D7D4F193-B86E-41A8-8763-6083E1EB10AE}" type="presParOf" srcId="{22625FF9-C768-4AB7-B5A5-754A4BB0C7A4}" destId="{FAFE2E04-4A0E-43CC-8372-A9EA95F4F285}" srcOrd="2" destOrd="0" presId="urn:microsoft.com/office/officeart/2018/2/layout/IconCircleList"/>
    <dgm:cxn modelId="{721A78A6-92C7-4E3D-A72D-55F5A7096E87}" type="presParOf" srcId="{22625FF9-C768-4AB7-B5A5-754A4BB0C7A4}" destId="{45FFBEA0-6C8A-4629-96EF-F958D6A06366}" srcOrd="3" destOrd="0" presId="urn:microsoft.com/office/officeart/2018/2/layout/IconCircleList"/>
    <dgm:cxn modelId="{E2934B18-E810-4C32-B094-47431BF8B58A}" type="presParOf" srcId="{170B1F8F-0680-4EF1-8EFD-3D05131F0F0B}" destId="{B53C003F-055B-478B-A934-9697AEEE197C}" srcOrd="5" destOrd="0" presId="urn:microsoft.com/office/officeart/2018/2/layout/IconCircleList"/>
    <dgm:cxn modelId="{D49991AC-9388-45F3-B8A6-00A803B49FDB}" type="presParOf" srcId="{170B1F8F-0680-4EF1-8EFD-3D05131F0F0B}" destId="{D0A71277-9FF5-4F3D-944C-5838F3168475}" srcOrd="6" destOrd="0" presId="urn:microsoft.com/office/officeart/2018/2/layout/IconCircleList"/>
    <dgm:cxn modelId="{A3E82801-AB6E-422B-9F1E-320421B93229}" type="presParOf" srcId="{D0A71277-9FF5-4F3D-944C-5838F3168475}" destId="{2DBDEB35-9C86-4A76-A6FF-132B14A37ED1}" srcOrd="0" destOrd="0" presId="urn:microsoft.com/office/officeart/2018/2/layout/IconCircleList"/>
    <dgm:cxn modelId="{7A51D623-1F1D-49D5-A861-BE31B29F7C14}" type="presParOf" srcId="{D0A71277-9FF5-4F3D-944C-5838F3168475}" destId="{9BE238E8-6430-43AD-944F-CCB4E18445D2}" srcOrd="1" destOrd="0" presId="urn:microsoft.com/office/officeart/2018/2/layout/IconCircleList"/>
    <dgm:cxn modelId="{BE103F07-2E11-4CF3-BB02-C8936C60893B}" type="presParOf" srcId="{D0A71277-9FF5-4F3D-944C-5838F3168475}" destId="{BA5FEEB2-CE22-42A3-80BB-3A7751D81742}" srcOrd="2" destOrd="0" presId="urn:microsoft.com/office/officeart/2018/2/layout/IconCircleList"/>
    <dgm:cxn modelId="{A520ABB7-6759-43FB-B706-496E9DA83E40}" type="presParOf" srcId="{D0A71277-9FF5-4F3D-944C-5838F3168475}" destId="{878CF7F8-6BFE-466D-83CC-13CF22B4C2F8}" srcOrd="3" destOrd="0" presId="urn:microsoft.com/office/officeart/2018/2/layout/IconCircleList"/>
    <dgm:cxn modelId="{F2033300-962F-4469-93AB-963F01846D9C}" type="presParOf" srcId="{170B1F8F-0680-4EF1-8EFD-3D05131F0F0B}" destId="{C0073284-54DC-4E01-A6DF-F520C3CCCEC0}" srcOrd="7" destOrd="0" presId="urn:microsoft.com/office/officeart/2018/2/layout/IconCircleList"/>
    <dgm:cxn modelId="{C373E9F8-58CD-4BF8-8C74-995D67A85654}" type="presParOf" srcId="{170B1F8F-0680-4EF1-8EFD-3D05131F0F0B}" destId="{34192DA1-1567-48F2-BB35-640B7CBE8C35}" srcOrd="8" destOrd="0" presId="urn:microsoft.com/office/officeart/2018/2/layout/IconCircleList"/>
    <dgm:cxn modelId="{59FD092D-CBD7-4C2F-8EB7-D83693E5D531}" type="presParOf" srcId="{34192DA1-1567-48F2-BB35-640B7CBE8C35}" destId="{ACA9AC38-B6A3-4B29-90FD-A65B9F7AA8A2}" srcOrd="0" destOrd="0" presId="urn:microsoft.com/office/officeart/2018/2/layout/IconCircleList"/>
    <dgm:cxn modelId="{C786075A-8896-46A0-B45E-86051ECEB5A6}" type="presParOf" srcId="{34192DA1-1567-48F2-BB35-640B7CBE8C35}" destId="{AD6046C8-6085-4CA3-9E21-79A9FB671EE6}" srcOrd="1" destOrd="0" presId="urn:microsoft.com/office/officeart/2018/2/layout/IconCircleList"/>
    <dgm:cxn modelId="{9679BF31-6AD8-4D0C-9ECD-A941EE300B25}" type="presParOf" srcId="{34192DA1-1567-48F2-BB35-640B7CBE8C35}" destId="{53936247-B1D6-40C2-958F-F8506669BA21}" srcOrd="2" destOrd="0" presId="urn:microsoft.com/office/officeart/2018/2/layout/IconCircleList"/>
    <dgm:cxn modelId="{B69FA4BC-EF37-4056-A887-C31B13730BF1}" type="presParOf" srcId="{34192DA1-1567-48F2-BB35-640B7CBE8C35}" destId="{D7749A66-E9B8-4C11-B8C2-9177438F83BB}" srcOrd="3" destOrd="0" presId="urn:microsoft.com/office/officeart/2018/2/layout/IconCircleList"/>
    <dgm:cxn modelId="{1A4934CA-ACAB-4478-81E8-2A3A619C8065}" type="presParOf" srcId="{170B1F8F-0680-4EF1-8EFD-3D05131F0F0B}" destId="{67CF783A-39F1-4C8B-8CF1-1252828A3F85}" srcOrd="9" destOrd="0" presId="urn:microsoft.com/office/officeart/2018/2/layout/IconCircleList"/>
    <dgm:cxn modelId="{4A7D158B-290E-4616-88C2-E3B5EA535F17}" type="presParOf" srcId="{170B1F8F-0680-4EF1-8EFD-3D05131F0F0B}" destId="{72F2A8D2-E73C-4A15-8209-9F9D3D622993}" srcOrd="10" destOrd="0" presId="urn:microsoft.com/office/officeart/2018/2/layout/IconCircleList"/>
    <dgm:cxn modelId="{C1F0DBA0-7655-4586-A163-77E6BD0F35B8}" type="presParOf" srcId="{72F2A8D2-E73C-4A15-8209-9F9D3D622993}" destId="{27E8AAA3-056C-46E8-9024-AF6337E9D930}" srcOrd="0" destOrd="0" presId="urn:microsoft.com/office/officeart/2018/2/layout/IconCircleList"/>
    <dgm:cxn modelId="{A2695ECF-C7FC-424A-B001-0F92EE49C6A9}" type="presParOf" srcId="{72F2A8D2-E73C-4A15-8209-9F9D3D622993}" destId="{0D6F0CE8-AB7C-4AD2-A931-245E127F9257}" srcOrd="1" destOrd="0" presId="urn:microsoft.com/office/officeart/2018/2/layout/IconCircleList"/>
    <dgm:cxn modelId="{0E6837C5-511F-4126-87C8-47A76327110A}" type="presParOf" srcId="{72F2A8D2-E73C-4A15-8209-9F9D3D622993}" destId="{A2BB8D4C-1C6E-4F84-89E1-E0081E563F19}" srcOrd="2" destOrd="0" presId="urn:microsoft.com/office/officeart/2018/2/layout/IconCircleList"/>
    <dgm:cxn modelId="{B5E68871-4C35-4953-9E74-31AE658F4F20}" type="presParOf" srcId="{72F2A8D2-E73C-4A15-8209-9F9D3D622993}" destId="{D99A5F9F-94F7-44C6-874E-770B1089BE1C}" srcOrd="3" destOrd="0" presId="urn:microsoft.com/office/officeart/2018/2/layout/IconCircleList"/>
    <dgm:cxn modelId="{298078A9-D12C-4AD2-951E-09FBC6E55D06}" type="presParOf" srcId="{170B1F8F-0680-4EF1-8EFD-3D05131F0F0B}" destId="{FA418EA1-9E8D-497A-AE5F-16BE8AECDDFF}" srcOrd="11" destOrd="0" presId="urn:microsoft.com/office/officeart/2018/2/layout/IconCircleList"/>
    <dgm:cxn modelId="{6F915CC8-1806-4EA4-82EB-EF7C69443618}" type="presParOf" srcId="{170B1F8F-0680-4EF1-8EFD-3D05131F0F0B}" destId="{F2133DFA-A95C-4A1A-9342-5AA5FA30859B}" srcOrd="12" destOrd="0" presId="urn:microsoft.com/office/officeart/2018/2/layout/IconCircleList"/>
    <dgm:cxn modelId="{D166A030-9FDD-428F-9259-6FD62D4DC8D6}" type="presParOf" srcId="{F2133DFA-A95C-4A1A-9342-5AA5FA30859B}" destId="{823EA68E-A8E6-45F5-AD7F-04D2D36E16F6}" srcOrd="0" destOrd="0" presId="urn:microsoft.com/office/officeart/2018/2/layout/IconCircleList"/>
    <dgm:cxn modelId="{04492D6F-9605-4DCD-9A0E-2FA0DA8015FC}" type="presParOf" srcId="{F2133DFA-A95C-4A1A-9342-5AA5FA30859B}" destId="{7193B2F9-A6CF-4E3C-B78D-3827CAFA9A76}" srcOrd="1" destOrd="0" presId="urn:microsoft.com/office/officeart/2018/2/layout/IconCircleList"/>
    <dgm:cxn modelId="{D8C062D0-03F5-4933-BE10-8A4FDB988F1A}" type="presParOf" srcId="{F2133DFA-A95C-4A1A-9342-5AA5FA30859B}" destId="{DA7C7B47-EE90-4FA7-94EA-D6D8245463D3}" srcOrd="2" destOrd="0" presId="urn:microsoft.com/office/officeart/2018/2/layout/IconCircleList"/>
    <dgm:cxn modelId="{45C83EBC-EE03-4AA2-BDAF-3B21060AAC8C}" type="presParOf" srcId="{F2133DFA-A95C-4A1A-9342-5AA5FA30859B}" destId="{B57F4FB4-43CE-47DA-90FE-24BF6EF4A8B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30081-E193-46D1-B579-236332732F50}">
      <dsp:nvSpPr>
        <dsp:cNvPr id="0" name=""/>
        <dsp:cNvSpPr/>
      </dsp:nvSpPr>
      <dsp:spPr>
        <a:xfrm>
          <a:off x="3201" y="66795"/>
          <a:ext cx="2539866" cy="355581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018" tIns="330200" rIns="198018" bIns="330200" numCol="1" spcCol="1270" anchor="t" anchorCtr="0">
          <a:noAutofit/>
        </a:bodyPr>
        <a:lstStyle/>
        <a:p>
          <a:pPr marL="0" lvl="0" indent="0" algn="l" defTabSz="800100">
            <a:lnSpc>
              <a:spcPct val="90000"/>
            </a:lnSpc>
            <a:spcBef>
              <a:spcPct val="0"/>
            </a:spcBef>
            <a:spcAft>
              <a:spcPct val="35000"/>
            </a:spcAft>
            <a:buNone/>
          </a:pPr>
          <a:r>
            <a:rPr lang="en-GB" sz="1800" kern="1200"/>
            <a:t>Be respectful to others.</a:t>
          </a:r>
          <a:endParaRPr lang="en-US" sz="1800" kern="1200"/>
        </a:p>
      </dsp:txBody>
      <dsp:txXfrm>
        <a:off x="3201" y="1418004"/>
        <a:ext cx="2539866" cy="2133487"/>
      </dsp:txXfrm>
    </dsp:sp>
    <dsp:sp modelId="{AD75C7DA-C166-47DE-99E4-6A8BDB44B69F}">
      <dsp:nvSpPr>
        <dsp:cNvPr id="0" name=""/>
        <dsp:cNvSpPr/>
      </dsp:nvSpPr>
      <dsp:spPr>
        <a:xfrm>
          <a:off x="739762" y="422377"/>
          <a:ext cx="1066743" cy="1066743"/>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168" tIns="12700" rIns="83168"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95983" y="578598"/>
        <a:ext cx="754301" cy="754301"/>
      </dsp:txXfrm>
    </dsp:sp>
    <dsp:sp modelId="{F02CC76C-1F71-4978-8220-71A8B85060C6}">
      <dsp:nvSpPr>
        <dsp:cNvPr id="0" name=""/>
        <dsp:cNvSpPr/>
      </dsp:nvSpPr>
      <dsp:spPr>
        <a:xfrm>
          <a:off x="3201" y="3622537"/>
          <a:ext cx="2539866" cy="72"/>
        </a:xfrm>
        <a:prstGeom prst="rect">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669386-136F-44D4-B6BB-E31B49BC86BC}">
      <dsp:nvSpPr>
        <dsp:cNvPr id="0" name=""/>
        <dsp:cNvSpPr/>
      </dsp:nvSpPr>
      <dsp:spPr>
        <a:xfrm>
          <a:off x="2797054" y="66795"/>
          <a:ext cx="2539866" cy="3555813"/>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018" tIns="330200" rIns="198018" bIns="330200" numCol="1" spcCol="1270" anchor="t" anchorCtr="0">
          <a:noAutofit/>
        </a:bodyPr>
        <a:lstStyle/>
        <a:p>
          <a:pPr marL="0" lvl="0" indent="0" algn="l" defTabSz="800100">
            <a:lnSpc>
              <a:spcPct val="90000"/>
            </a:lnSpc>
            <a:spcBef>
              <a:spcPct val="0"/>
            </a:spcBef>
            <a:spcAft>
              <a:spcPct val="35000"/>
            </a:spcAft>
            <a:buNone/>
          </a:pPr>
          <a:r>
            <a:rPr lang="en-GB" sz="1800" kern="1200"/>
            <a:t>Remember what is said in the group stays in the group (confidentiality)</a:t>
          </a:r>
          <a:endParaRPr lang="en-US" sz="1800" kern="1200"/>
        </a:p>
      </dsp:txBody>
      <dsp:txXfrm>
        <a:off x="2797054" y="1418004"/>
        <a:ext cx="2539866" cy="2133487"/>
      </dsp:txXfrm>
    </dsp:sp>
    <dsp:sp modelId="{EF22BAA1-F797-4089-AA63-0931CB03CD13}">
      <dsp:nvSpPr>
        <dsp:cNvPr id="0" name=""/>
        <dsp:cNvSpPr/>
      </dsp:nvSpPr>
      <dsp:spPr>
        <a:xfrm>
          <a:off x="3533615" y="422377"/>
          <a:ext cx="1066743" cy="1066743"/>
        </a:xfrm>
        <a:prstGeom prst="ellips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168" tIns="12700" rIns="83168"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689836" y="578598"/>
        <a:ext cx="754301" cy="754301"/>
      </dsp:txXfrm>
    </dsp:sp>
    <dsp:sp modelId="{5AC11664-FCE1-4035-AF09-0443549724D3}">
      <dsp:nvSpPr>
        <dsp:cNvPr id="0" name=""/>
        <dsp:cNvSpPr/>
      </dsp:nvSpPr>
      <dsp:spPr>
        <a:xfrm>
          <a:off x="2797054" y="3622537"/>
          <a:ext cx="2539866" cy="72"/>
        </a:xfrm>
        <a:prstGeom prst="rect">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F039A2-4F8B-4BBD-B185-D8793592696C}">
      <dsp:nvSpPr>
        <dsp:cNvPr id="0" name=""/>
        <dsp:cNvSpPr/>
      </dsp:nvSpPr>
      <dsp:spPr>
        <a:xfrm>
          <a:off x="5590907" y="66795"/>
          <a:ext cx="2539866" cy="3555813"/>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018" tIns="330200" rIns="198018" bIns="330200" numCol="1" spcCol="1270" anchor="t" anchorCtr="0">
          <a:noAutofit/>
        </a:bodyPr>
        <a:lstStyle/>
        <a:p>
          <a:pPr marL="0" lvl="0" indent="0" algn="l" defTabSz="800100">
            <a:lnSpc>
              <a:spcPct val="90000"/>
            </a:lnSpc>
            <a:spcBef>
              <a:spcPct val="0"/>
            </a:spcBef>
            <a:spcAft>
              <a:spcPct val="35000"/>
            </a:spcAft>
            <a:buNone/>
          </a:pPr>
          <a:r>
            <a:rPr lang="en-GB" sz="1800" kern="1200"/>
            <a:t>Don't interrupt - one person speaks at a time, raise your hand if you wish to talk/have a question. </a:t>
          </a:r>
          <a:endParaRPr lang="en-US" sz="1800" kern="1200"/>
        </a:p>
      </dsp:txBody>
      <dsp:txXfrm>
        <a:off x="5590907" y="1418004"/>
        <a:ext cx="2539866" cy="2133487"/>
      </dsp:txXfrm>
    </dsp:sp>
    <dsp:sp modelId="{744B2AE9-BBA5-4B70-B8C6-29D2962F4114}">
      <dsp:nvSpPr>
        <dsp:cNvPr id="0" name=""/>
        <dsp:cNvSpPr/>
      </dsp:nvSpPr>
      <dsp:spPr>
        <a:xfrm>
          <a:off x="6327469" y="422377"/>
          <a:ext cx="1066743" cy="1066743"/>
        </a:xfrm>
        <a:prstGeom prst="ellips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168" tIns="12700" rIns="83168"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483690" y="578598"/>
        <a:ext cx="754301" cy="754301"/>
      </dsp:txXfrm>
    </dsp:sp>
    <dsp:sp modelId="{338BF7DA-D548-461B-8D57-955E0534B044}">
      <dsp:nvSpPr>
        <dsp:cNvPr id="0" name=""/>
        <dsp:cNvSpPr/>
      </dsp:nvSpPr>
      <dsp:spPr>
        <a:xfrm>
          <a:off x="5590907" y="3622537"/>
          <a:ext cx="2539866" cy="72"/>
        </a:xfrm>
        <a:prstGeom prst="rect">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19BB40-5CF7-4B7F-AC8D-189041DB9FFE}">
      <dsp:nvSpPr>
        <dsp:cNvPr id="0" name=""/>
        <dsp:cNvSpPr/>
      </dsp:nvSpPr>
      <dsp:spPr>
        <a:xfrm>
          <a:off x="8384760" y="66795"/>
          <a:ext cx="2539866" cy="3555813"/>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018" tIns="330200" rIns="198018" bIns="330200" numCol="1" spcCol="1270" anchor="t" anchorCtr="0">
          <a:noAutofit/>
        </a:bodyPr>
        <a:lstStyle/>
        <a:p>
          <a:pPr marL="0" lvl="0" indent="0" algn="l" defTabSz="800100">
            <a:lnSpc>
              <a:spcPct val="90000"/>
            </a:lnSpc>
            <a:spcBef>
              <a:spcPct val="0"/>
            </a:spcBef>
            <a:spcAft>
              <a:spcPct val="35000"/>
            </a:spcAft>
            <a:buNone/>
          </a:pPr>
          <a:r>
            <a:rPr lang="en-GB" sz="1800" kern="1200"/>
            <a:t>Ensure you are muted to allow everyone to hear the presentation without interruption. </a:t>
          </a:r>
          <a:endParaRPr lang="en-US" sz="1800" kern="1200"/>
        </a:p>
      </dsp:txBody>
      <dsp:txXfrm>
        <a:off x="8384760" y="1418004"/>
        <a:ext cx="2539866" cy="2133487"/>
      </dsp:txXfrm>
    </dsp:sp>
    <dsp:sp modelId="{0C73D892-7A8E-4269-A98E-4B85CF31579F}">
      <dsp:nvSpPr>
        <dsp:cNvPr id="0" name=""/>
        <dsp:cNvSpPr/>
      </dsp:nvSpPr>
      <dsp:spPr>
        <a:xfrm>
          <a:off x="9121322" y="422377"/>
          <a:ext cx="1066743" cy="1066743"/>
        </a:xfrm>
        <a:prstGeom prst="ellips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168" tIns="12700" rIns="83168"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277543" y="578598"/>
        <a:ext cx="754301" cy="754301"/>
      </dsp:txXfrm>
    </dsp:sp>
    <dsp:sp modelId="{CD515C75-5B78-47CF-B5EA-F16D1D809F09}">
      <dsp:nvSpPr>
        <dsp:cNvPr id="0" name=""/>
        <dsp:cNvSpPr/>
      </dsp:nvSpPr>
      <dsp:spPr>
        <a:xfrm>
          <a:off x="8384760" y="3622537"/>
          <a:ext cx="2539866"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56CC8-0797-425B-A446-367EB589C4B2}">
      <dsp:nvSpPr>
        <dsp:cNvPr id="0" name=""/>
        <dsp:cNvSpPr/>
      </dsp:nvSpPr>
      <dsp:spPr>
        <a:xfrm>
          <a:off x="205509" y="828340"/>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6489D5-B327-48EB-A1A5-47FCA1688F17}">
      <dsp:nvSpPr>
        <dsp:cNvPr id="0" name=""/>
        <dsp:cNvSpPr/>
      </dsp:nvSpPr>
      <dsp:spPr>
        <a:xfrm>
          <a:off x="396960" y="1019791"/>
          <a:ext cx="528770" cy="5287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D5B6F7-F91B-499E-8F21-BFBEE6D01E64}">
      <dsp:nvSpPr>
        <dsp:cNvPr id="0" name=""/>
        <dsp:cNvSpPr/>
      </dsp:nvSpPr>
      <dsp:spPr>
        <a:xfrm>
          <a:off x="1312541"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b="0" kern="1200">
              <a:latin typeface="Calibri"/>
              <a:cs typeface="Calibri"/>
            </a:rPr>
            <a:t>Examine the boom and bust cycle </a:t>
          </a:r>
        </a:p>
      </dsp:txBody>
      <dsp:txXfrm>
        <a:off x="1312541" y="828340"/>
        <a:ext cx="2148945" cy="911674"/>
      </dsp:txXfrm>
    </dsp:sp>
    <dsp:sp modelId="{DF0B9116-A855-424A-8915-408100EEBBF4}">
      <dsp:nvSpPr>
        <dsp:cNvPr id="0" name=""/>
        <dsp:cNvSpPr/>
      </dsp:nvSpPr>
      <dsp:spPr>
        <a:xfrm>
          <a:off x="3835925" y="828340"/>
          <a:ext cx="911674" cy="9116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0DF6C2-0D77-4A2A-BF71-20E543DB0E62}">
      <dsp:nvSpPr>
        <dsp:cNvPr id="0" name=""/>
        <dsp:cNvSpPr/>
      </dsp:nvSpPr>
      <dsp:spPr>
        <a:xfrm>
          <a:off x="4027376" y="1019791"/>
          <a:ext cx="528770" cy="5287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30711E-C643-4A37-86C7-53C63EA9B62F}">
      <dsp:nvSpPr>
        <dsp:cNvPr id="0" name=""/>
        <dsp:cNvSpPr/>
      </dsp:nvSpPr>
      <dsp:spPr>
        <a:xfrm>
          <a:off x="4942957"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a:latin typeface="Calibri Light" panose="020F0302020204030204"/>
            </a:rPr>
            <a:t> </a:t>
          </a:r>
          <a:r>
            <a:rPr lang="en-GB" sz="1900" kern="1200">
              <a:latin typeface="Calibri"/>
              <a:cs typeface="Calibri"/>
            </a:rPr>
            <a:t>Explore how to manage your fatigue-The 5 P's Principle</a:t>
          </a:r>
        </a:p>
      </dsp:txBody>
      <dsp:txXfrm>
        <a:off x="4942957" y="828340"/>
        <a:ext cx="2148945" cy="911674"/>
      </dsp:txXfrm>
    </dsp:sp>
    <dsp:sp modelId="{2D50FF94-C67F-4787-9B9F-98CE86EEEEE8}">
      <dsp:nvSpPr>
        <dsp:cNvPr id="0" name=""/>
        <dsp:cNvSpPr/>
      </dsp:nvSpPr>
      <dsp:spPr>
        <a:xfrm>
          <a:off x="7466341" y="828340"/>
          <a:ext cx="911674" cy="91167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69FC09-C8F0-4636-8DEB-7154E4A9A86E}">
      <dsp:nvSpPr>
        <dsp:cNvPr id="0" name=""/>
        <dsp:cNvSpPr/>
      </dsp:nvSpPr>
      <dsp:spPr>
        <a:xfrm>
          <a:off x="7657792" y="1019791"/>
          <a:ext cx="528770" cy="5287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618A98-1C7D-4C2D-9147-CBD5BCA06225}">
      <dsp:nvSpPr>
        <dsp:cNvPr id="0" name=""/>
        <dsp:cNvSpPr/>
      </dsp:nvSpPr>
      <dsp:spPr>
        <a:xfrm>
          <a:off x="8573374"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a:latin typeface="Calibri Light" panose="020F0302020204030204"/>
            </a:rPr>
            <a:t> </a:t>
          </a:r>
          <a:r>
            <a:rPr lang="en-GB" sz="1900" kern="1200">
              <a:latin typeface="Calibri"/>
              <a:cs typeface="Calibri"/>
            </a:rPr>
            <a:t>Discuss the challenges of fatigue management.</a:t>
          </a:r>
        </a:p>
      </dsp:txBody>
      <dsp:txXfrm>
        <a:off x="8573374" y="828340"/>
        <a:ext cx="2148945" cy="911674"/>
      </dsp:txXfrm>
    </dsp:sp>
    <dsp:sp modelId="{C658DB19-F7A1-4601-9D0A-0FC9B1B121E9}">
      <dsp:nvSpPr>
        <dsp:cNvPr id="0" name=""/>
        <dsp:cNvSpPr/>
      </dsp:nvSpPr>
      <dsp:spPr>
        <a:xfrm>
          <a:off x="205509" y="2452790"/>
          <a:ext cx="911674" cy="91167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742AE3-2186-4843-A098-DDAD9045225B}">
      <dsp:nvSpPr>
        <dsp:cNvPr id="0" name=""/>
        <dsp:cNvSpPr/>
      </dsp:nvSpPr>
      <dsp:spPr>
        <a:xfrm>
          <a:off x="396960" y="2644242"/>
          <a:ext cx="528770" cy="5287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8781DB-1B21-48A7-BC16-89D446B36410}">
      <dsp:nvSpPr>
        <dsp:cNvPr id="0" name=""/>
        <dsp:cNvSpPr/>
      </dsp:nvSpPr>
      <dsp:spPr>
        <a:xfrm>
          <a:off x="1312541"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a:latin typeface="Calibri"/>
              <a:cs typeface="Calibri"/>
            </a:rPr>
            <a:t>Examine types of Rest</a:t>
          </a:r>
        </a:p>
      </dsp:txBody>
      <dsp:txXfrm>
        <a:off x="1312541" y="2452790"/>
        <a:ext cx="2148945" cy="911674"/>
      </dsp:txXfrm>
    </dsp:sp>
    <dsp:sp modelId="{0B18C9E4-4DE6-407E-8218-68F076C6381E}">
      <dsp:nvSpPr>
        <dsp:cNvPr id="0" name=""/>
        <dsp:cNvSpPr/>
      </dsp:nvSpPr>
      <dsp:spPr>
        <a:xfrm>
          <a:off x="3835925" y="2452790"/>
          <a:ext cx="911674" cy="91167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BA51F4-078E-40B2-B9D6-98FBCEDE2417}">
      <dsp:nvSpPr>
        <dsp:cNvPr id="0" name=""/>
        <dsp:cNvSpPr/>
      </dsp:nvSpPr>
      <dsp:spPr>
        <a:xfrm>
          <a:off x="4027376" y="2644242"/>
          <a:ext cx="528770" cy="5287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96DCFD-81B3-498A-B447-1A2B9CA2C5AA}">
      <dsp:nvSpPr>
        <dsp:cNvPr id="0" name=""/>
        <dsp:cNvSpPr/>
      </dsp:nvSpPr>
      <dsp:spPr>
        <a:xfrm>
          <a:off x="4942957"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a:latin typeface="Calibri"/>
              <a:cs typeface="Calibri"/>
            </a:rPr>
            <a:t> The second half of this session will explore sleep </a:t>
          </a:r>
        </a:p>
      </dsp:txBody>
      <dsp:txXfrm>
        <a:off x="4942957" y="2452790"/>
        <a:ext cx="2148945" cy="911674"/>
      </dsp:txXfrm>
    </dsp:sp>
    <dsp:sp modelId="{DF954E7A-94E7-43E8-A44D-E9F84C6760A9}">
      <dsp:nvSpPr>
        <dsp:cNvPr id="0" name=""/>
        <dsp:cNvSpPr/>
      </dsp:nvSpPr>
      <dsp:spPr>
        <a:xfrm>
          <a:off x="7466341" y="2452790"/>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4D21E3-0F58-4B44-9BF7-4BE2B3322F8E}">
      <dsp:nvSpPr>
        <dsp:cNvPr id="0" name=""/>
        <dsp:cNvSpPr/>
      </dsp:nvSpPr>
      <dsp:spPr>
        <a:xfrm>
          <a:off x="7657792" y="2644242"/>
          <a:ext cx="528770" cy="52877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80B821-09C0-405A-AFD6-F04BE1C777A2}">
      <dsp:nvSpPr>
        <dsp:cNvPr id="0" name=""/>
        <dsp:cNvSpPr/>
      </dsp:nvSpPr>
      <dsp:spPr>
        <a:xfrm>
          <a:off x="8573374"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a:latin typeface="Calibri"/>
              <a:cs typeface="Calibri"/>
            </a:rPr>
            <a:t>Consider sleep management strategies. </a:t>
          </a:r>
        </a:p>
      </dsp:txBody>
      <dsp:txXfrm>
        <a:off x="8573374" y="2452790"/>
        <a:ext cx="2148945" cy="9116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C6CDE-2BCE-45CC-9E85-89BF6C5177E6}">
      <dsp:nvSpPr>
        <dsp:cNvPr id="0" name=""/>
        <dsp:cNvSpPr/>
      </dsp:nvSpPr>
      <dsp:spPr>
        <a:xfrm>
          <a:off x="8828820" y="144742"/>
          <a:ext cx="2310962" cy="2310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rtl="0">
            <a:lnSpc>
              <a:spcPct val="90000"/>
            </a:lnSpc>
            <a:spcBef>
              <a:spcPct val="0"/>
            </a:spcBef>
            <a:spcAft>
              <a:spcPct val="35000"/>
            </a:spcAft>
            <a:buNone/>
          </a:pPr>
          <a:r>
            <a:rPr lang="en-GB" sz="3400" kern="1200">
              <a:solidFill>
                <a:srgbClr val="444444"/>
              </a:solidFill>
              <a:latin typeface="Calibri"/>
              <a:cs typeface="Calibri"/>
            </a:rPr>
            <a:t>Feel better and more energetic</a:t>
          </a:r>
          <a:endParaRPr lang="en-US" sz="3400" kern="1200">
            <a:solidFill>
              <a:srgbClr val="444444"/>
            </a:solidFill>
            <a:latin typeface="Calibri"/>
            <a:cs typeface="Calibri"/>
          </a:endParaRPr>
        </a:p>
      </dsp:txBody>
      <dsp:txXfrm>
        <a:off x="8828820" y="144742"/>
        <a:ext cx="2310962" cy="2310962"/>
      </dsp:txXfrm>
    </dsp:sp>
    <dsp:sp modelId="{46F934D4-AB05-4C7D-A5DC-24E921CA275E}">
      <dsp:nvSpPr>
        <dsp:cNvPr id="0" name=""/>
        <dsp:cNvSpPr/>
      </dsp:nvSpPr>
      <dsp:spPr>
        <a:xfrm>
          <a:off x="4758167" y="-869"/>
          <a:ext cx="6527227" cy="6527227"/>
        </a:xfrm>
        <a:prstGeom prst="circularArrow">
          <a:avLst>
            <a:gd name="adj1" fmla="val 6904"/>
            <a:gd name="adj2" fmla="val 465503"/>
            <a:gd name="adj3" fmla="val 548779"/>
            <a:gd name="adj4" fmla="val 20585718"/>
            <a:gd name="adj5" fmla="val 805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08A69D-42DB-42D3-B2D1-1F6670FF50D7}">
      <dsp:nvSpPr>
        <dsp:cNvPr id="0" name=""/>
        <dsp:cNvSpPr/>
      </dsp:nvSpPr>
      <dsp:spPr>
        <a:xfrm>
          <a:off x="8828820" y="4069783"/>
          <a:ext cx="2310962" cy="2310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GB" sz="3400" kern="1200">
              <a:solidFill>
                <a:srgbClr val="444444"/>
              </a:solidFill>
              <a:latin typeface="Calibri"/>
              <a:cs typeface="Calibri"/>
            </a:rPr>
            <a:t>  Push yourself beyond your capacity</a:t>
          </a:r>
          <a:endParaRPr lang="en-US" sz="3400" kern="1200">
            <a:solidFill>
              <a:srgbClr val="444444"/>
            </a:solidFill>
            <a:latin typeface="Calibri"/>
            <a:cs typeface="Calibri"/>
          </a:endParaRPr>
        </a:p>
      </dsp:txBody>
      <dsp:txXfrm>
        <a:off x="8828820" y="4069783"/>
        <a:ext cx="2310962" cy="2310962"/>
      </dsp:txXfrm>
    </dsp:sp>
    <dsp:sp modelId="{7C353316-42D9-4291-8757-3FACCEB64800}">
      <dsp:nvSpPr>
        <dsp:cNvPr id="0" name=""/>
        <dsp:cNvSpPr/>
      </dsp:nvSpPr>
      <dsp:spPr>
        <a:xfrm>
          <a:off x="4758167" y="-869"/>
          <a:ext cx="6527227" cy="6527227"/>
        </a:xfrm>
        <a:prstGeom prst="circularArrow">
          <a:avLst>
            <a:gd name="adj1" fmla="val 6904"/>
            <a:gd name="adj2" fmla="val 465503"/>
            <a:gd name="adj3" fmla="val 5948779"/>
            <a:gd name="adj4" fmla="val 4385718"/>
            <a:gd name="adj5" fmla="val 805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21FC60-4818-4C8C-8ECF-342E61A14349}">
      <dsp:nvSpPr>
        <dsp:cNvPr id="0" name=""/>
        <dsp:cNvSpPr/>
      </dsp:nvSpPr>
      <dsp:spPr>
        <a:xfrm>
          <a:off x="4903779" y="4069783"/>
          <a:ext cx="2310962" cy="2310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GB" sz="3400" kern="1200">
              <a:solidFill>
                <a:srgbClr val="444444"/>
              </a:solidFill>
              <a:latin typeface="Calibri"/>
              <a:cs typeface="Calibri"/>
            </a:rPr>
            <a:t>  Increase in symptoms</a:t>
          </a:r>
          <a:endParaRPr lang="en-US" sz="3400" kern="1200">
            <a:solidFill>
              <a:srgbClr val="444444"/>
            </a:solidFill>
            <a:latin typeface="Calibri"/>
            <a:cs typeface="Calibri"/>
          </a:endParaRPr>
        </a:p>
      </dsp:txBody>
      <dsp:txXfrm>
        <a:off x="4903779" y="4069783"/>
        <a:ext cx="2310962" cy="2310962"/>
      </dsp:txXfrm>
    </dsp:sp>
    <dsp:sp modelId="{915EBF40-F96D-4090-889C-C341F3092B50}">
      <dsp:nvSpPr>
        <dsp:cNvPr id="0" name=""/>
        <dsp:cNvSpPr/>
      </dsp:nvSpPr>
      <dsp:spPr>
        <a:xfrm>
          <a:off x="4758167" y="-869"/>
          <a:ext cx="6527227" cy="6527227"/>
        </a:xfrm>
        <a:prstGeom prst="circularArrow">
          <a:avLst>
            <a:gd name="adj1" fmla="val 6904"/>
            <a:gd name="adj2" fmla="val 465503"/>
            <a:gd name="adj3" fmla="val 11348779"/>
            <a:gd name="adj4" fmla="val 9785718"/>
            <a:gd name="adj5" fmla="val 805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0C2112-125E-4ED7-96B7-5E9B15929156}">
      <dsp:nvSpPr>
        <dsp:cNvPr id="0" name=""/>
        <dsp:cNvSpPr/>
      </dsp:nvSpPr>
      <dsp:spPr>
        <a:xfrm>
          <a:off x="4903779" y="144742"/>
          <a:ext cx="2310962" cy="2310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GB" sz="3400" kern="1200">
              <a:solidFill>
                <a:srgbClr val="444444"/>
              </a:solidFill>
              <a:latin typeface="Calibri"/>
              <a:cs typeface="Calibri"/>
            </a:rPr>
            <a:t> Need to rest and </a:t>
          </a:r>
          <a:r>
            <a:rPr lang="en-GB" sz="3400" kern="1200">
              <a:latin typeface="Calibri"/>
              <a:cs typeface="Calibri"/>
            </a:rPr>
            <a:t>recover</a:t>
          </a:r>
          <a:endParaRPr lang="en-GB" sz="3400" kern="1200"/>
        </a:p>
      </dsp:txBody>
      <dsp:txXfrm>
        <a:off x="4903779" y="144742"/>
        <a:ext cx="2310962" cy="2310962"/>
      </dsp:txXfrm>
    </dsp:sp>
    <dsp:sp modelId="{F83F7B3E-2D4B-455D-BDB7-20AA558563B3}">
      <dsp:nvSpPr>
        <dsp:cNvPr id="0" name=""/>
        <dsp:cNvSpPr/>
      </dsp:nvSpPr>
      <dsp:spPr>
        <a:xfrm>
          <a:off x="4758167" y="-869"/>
          <a:ext cx="6527227" cy="6527227"/>
        </a:xfrm>
        <a:prstGeom prst="circularArrow">
          <a:avLst>
            <a:gd name="adj1" fmla="val 6904"/>
            <a:gd name="adj2" fmla="val 465503"/>
            <a:gd name="adj3" fmla="val 16748779"/>
            <a:gd name="adj4" fmla="val 15185718"/>
            <a:gd name="adj5" fmla="val 805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7B97A-D06E-4D21-826A-315D8DED7DB9}">
      <dsp:nvSpPr>
        <dsp:cNvPr id="0" name=""/>
        <dsp:cNvSpPr/>
      </dsp:nvSpPr>
      <dsp:spPr>
        <a:xfrm>
          <a:off x="0" y="31714"/>
          <a:ext cx="5983413"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While planning it is important to consider rest alongside activity. </a:t>
          </a:r>
          <a:endParaRPr lang="en-US" sz="3000" kern="1200"/>
        </a:p>
      </dsp:txBody>
      <dsp:txXfrm>
        <a:off x="58257" y="89971"/>
        <a:ext cx="5866899" cy="1076886"/>
      </dsp:txXfrm>
    </dsp:sp>
    <dsp:sp modelId="{A3788231-301D-41F9-8BE1-997752E0B426}">
      <dsp:nvSpPr>
        <dsp:cNvPr id="0" name=""/>
        <dsp:cNvSpPr/>
      </dsp:nvSpPr>
      <dsp:spPr>
        <a:xfrm>
          <a:off x="0" y="1311514"/>
          <a:ext cx="5983413"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Recovery does not occur during activity but rest. </a:t>
          </a:r>
          <a:endParaRPr lang="en-US" sz="3000" kern="1200"/>
        </a:p>
      </dsp:txBody>
      <dsp:txXfrm>
        <a:off x="58257" y="1369771"/>
        <a:ext cx="5866899" cy="1076886"/>
      </dsp:txXfrm>
    </dsp:sp>
    <dsp:sp modelId="{E3D83926-1741-4F1F-B38D-EC91A2CCDFA2}">
      <dsp:nvSpPr>
        <dsp:cNvPr id="0" name=""/>
        <dsp:cNvSpPr/>
      </dsp:nvSpPr>
      <dsp:spPr>
        <a:xfrm>
          <a:off x="0" y="2591314"/>
          <a:ext cx="5983413"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Sleep also aids recovery.</a:t>
          </a:r>
          <a:endParaRPr lang="en-US" sz="3000" kern="1200"/>
        </a:p>
      </dsp:txBody>
      <dsp:txXfrm>
        <a:off x="58257" y="2649571"/>
        <a:ext cx="5866899" cy="10768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CDE03-091E-44C9-BA66-6F5D43905163}">
      <dsp:nvSpPr>
        <dsp:cNvPr id="0" name=""/>
        <dsp:cNvSpPr/>
      </dsp:nvSpPr>
      <dsp:spPr>
        <a:xfrm>
          <a:off x="0" y="99004"/>
          <a:ext cx="6666833" cy="52767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GB" sz="2200" kern="1200">
              <a:latin typeface="Calibri"/>
              <a:cs typeface="Calibri"/>
            </a:rPr>
            <a:t> Family</a:t>
          </a:r>
          <a:endParaRPr lang="en-US" sz="2200" kern="1200">
            <a:latin typeface="Calibri"/>
            <a:cs typeface="Calibri"/>
          </a:endParaRPr>
        </a:p>
      </dsp:txBody>
      <dsp:txXfrm>
        <a:off x="25759" y="124763"/>
        <a:ext cx="6615315" cy="476152"/>
      </dsp:txXfrm>
    </dsp:sp>
    <dsp:sp modelId="{85E967E3-7597-4396-B045-2609C4882CA6}">
      <dsp:nvSpPr>
        <dsp:cNvPr id="0" name=""/>
        <dsp:cNvSpPr/>
      </dsp:nvSpPr>
      <dsp:spPr>
        <a:xfrm>
          <a:off x="0" y="690034"/>
          <a:ext cx="6666833" cy="527670"/>
        </a:xfrm>
        <a:prstGeom prst="roundRect">
          <a:avLst/>
        </a:prstGeom>
        <a:gradFill rotWithShape="0">
          <a:gsLst>
            <a:gs pos="0">
              <a:schemeClr val="accent5">
                <a:hueOff val="-844818"/>
                <a:satOff val="-2177"/>
                <a:lumOff val="-1471"/>
                <a:alphaOff val="0"/>
                <a:satMod val="103000"/>
                <a:lumMod val="102000"/>
                <a:tint val="94000"/>
              </a:schemeClr>
            </a:gs>
            <a:gs pos="50000">
              <a:schemeClr val="accent5">
                <a:hueOff val="-844818"/>
                <a:satOff val="-2177"/>
                <a:lumOff val="-1471"/>
                <a:alphaOff val="0"/>
                <a:satMod val="110000"/>
                <a:lumMod val="100000"/>
                <a:shade val="100000"/>
              </a:schemeClr>
            </a:gs>
            <a:gs pos="100000">
              <a:schemeClr val="accent5">
                <a:hueOff val="-844818"/>
                <a:satOff val="-2177"/>
                <a:lumOff val="-1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latin typeface="Calibri"/>
              <a:cs typeface="Calibri"/>
            </a:rPr>
            <a:t> Care commitments</a:t>
          </a:r>
          <a:endParaRPr lang="en-US" sz="2200" kern="1200">
            <a:latin typeface="Calibri"/>
            <a:cs typeface="Calibri"/>
          </a:endParaRPr>
        </a:p>
      </dsp:txBody>
      <dsp:txXfrm>
        <a:off x="25759" y="715793"/>
        <a:ext cx="6615315" cy="476152"/>
      </dsp:txXfrm>
    </dsp:sp>
    <dsp:sp modelId="{0C4C8619-CD4D-494A-BE46-AEA255A83C5B}">
      <dsp:nvSpPr>
        <dsp:cNvPr id="0" name=""/>
        <dsp:cNvSpPr/>
      </dsp:nvSpPr>
      <dsp:spPr>
        <a:xfrm>
          <a:off x="0" y="1281064"/>
          <a:ext cx="6666833" cy="527670"/>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latin typeface="Calibri"/>
              <a:cs typeface="Calibri"/>
            </a:rPr>
            <a:t> Unexpected events</a:t>
          </a:r>
          <a:endParaRPr lang="en-US" sz="2200" kern="1200">
            <a:latin typeface="Calibri"/>
            <a:cs typeface="Calibri"/>
          </a:endParaRPr>
        </a:p>
      </dsp:txBody>
      <dsp:txXfrm>
        <a:off x="25759" y="1306823"/>
        <a:ext cx="6615315" cy="476152"/>
      </dsp:txXfrm>
    </dsp:sp>
    <dsp:sp modelId="{AA01B747-8B59-4611-8D55-080AFC7688E9}">
      <dsp:nvSpPr>
        <dsp:cNvPr id="0" name=""/>
        <dsp:cNvSpPr/>
      </dsp:nvSpPr>
      <dsp:spPr>
        <a:xfrm>
          <a:off x="0" y="1872094"/>
          <a:ext cx="6666833" cy="527670"/>
        </a:xfrm>
        <a:prstGeom prst="roundRect">
          <a:avLst/>
        </a:prstGeom>
        <a:gradFill rotWithShape="0">
          <a:gsLst>
            <a:gs pos="0">
              <a:schemeClr val="accent5">
                <a:hueOff val="-2534453"/>
                <a:satOff val="-6532"/>
                <a:lumOff val="-4412"/>
                <a:alphaOff val="0"/>
                <a:satMod val="103000"/>
                <a:lumMod val="102000"/>
                <a:tint val="94000"/>
              </a:schemeClr>
            </a:gs>
            <a:gs pos="50000">
              <a:schemeClr val="accent5">
                <a:hueOff val="-2534453"/>
                <a:satOff val="-6532"/>
                <a:lumOff val="-4412"/>
                <a:alphaOff val="0"/>
                <a:satMod val="110000"/>
                <a:lumMod val="100000"/>
                <a:shade val="100000"/>
              </a:schemeClr>
            </a:gs>
            <a:gs pos="100000">
              <a:schemeClr val="accent5">
                <a:hueOff val="-2534453"/>
                <a:satOff val="-6532"/>
                <a:lumOff val="-4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latin typeface="Calibri"/>
              <a:cs typeface="Calibri"/>
            </a:rPr>
            <a:t>  Work</a:t>
          </a:r>
          <a:endParaRPr lang="en-US" sz="2200" kern="1200">
            <a:latin typeface="Calibri"/>
            <a:cs typeface="Calibri"/>
          </a:endParaRPr>
        </a:p>
      </dsp:txBody>
      <dsp:txXfrm>
        <a:off x="25759" y="1897853"/>
        <a:ext cx="6615315" cy="476152"/>
      </dsp:txXfrm>
    </dsp:sp>
    <dsp:sp modelId="{5A52D18E-DCED-4BE2-8A60-63E264927166}">
      <dsp:nvSpPr>
        <dsp:cNvPr id="0" name=""/>
        <dsp:cNvSpPr/>
      </dsp:nvSpPr>
      <dsp:spPr>
        <a:xfrm>
          <a:off x="0" y="2463125"/>
          <a:ext cx="6666833" cy="52767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latin typeface="Calibri"/>
              <a:cs typeface="Calibri"/>
            </a:rPr>
            <a:t>  Other health conditions</a:t>
          </a:r>
          <a:endParaRPr lang="en-US" sz="2200" kern="1200">
            <a:latin typeface="Calibri"/>
            <a:cs typeface="Calibri"/>
          </a:endParaRPr>
        </a:p>
      </dsp:txBody>
      <dsp:txXfrm>
        <a:off x="25759" y="2488884"/>
        <a:ext cx="6615315" cy="476152"/>
      </dsp:txXfrm>
    </dsp:sp>
    <dsp:sp modelId="{CA740D50-4A60-4A5D-8E1F-DE32593F40B2}">
      <dsp:nvSpPr>
        <dsp:cNvPr id="0" name=""/>
        <dsp:cNvSpPr/>
      </dsp:nvSpPr>
      <dsp:spPr>
        <a:xfrm>
          <a:off x="0" y="3054155"/>
          <a:ext cx="6666833" cy="527670"/>
        </a:xfrm>
        <a:prstGeom prst="roundRect">
          <a:avLst/>
        </a:prstGeom>
        <a:gradFill rotWithShape="0">
          <a:gsLst>
            <a:gs pos="0">
              <a:schemeClr val="accent5">
                <a:hueOff val="-4224089"/>
                <a:satOff val="-10887"/>
                <a:lumOff val="-7353"/>
                <a:alphaOff val="0"/>
                <a:satMod val="103000"/>
                <a:lumMod val="102000"/>
                <a:tint val="94000"/>
              </a:schemeClr>
            </a:gs>
            <a:gs pos="50000">
              <a:schemeClr val="accent5">
                <a:hueOff val="-4224089"/>
                <a:satOff val="-10887"/>
                <a:lumOff val="-7353"/>
                <a:alphaOff val="0"/>
                <a:satMod val="110000"/>
                <a:lumMod val="100000"/>
                <a:shade val="100000"/>
              </a:schemeClr>
            </a:gs>
            <a:gs pos="100000">
              <a:schemeClr val="accent5">
                <a:hueOff val="-4224089"/>
                <a:satOff val="-10887"/>
                <a:lumOff val="-7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latin typeface="Calibri"/>
              <a:cs typeface="Calibri"/>
            </a:rPr>
            <a:t> Ourselves/acceptance</a:t>
          </a:r>
          <a:endParaRPr lang="en-US" sz="2200" kern="1200">
            <a:latin typeface="Calibri"/>
            <a:cs typeface="Calibri"/>
          </a:endParaRPr>
        </a:p>
      </dsp:txBody>
      <dsp:txXfrm>
        <a:off x="25759" y="3079914"/>
        <a:ext cx="6615315" cy="476152"/>
      </dsp:txXfrm>
    </dsp:sp>
    <dsp:sp modelId="{422342F2-554A-4283-B69E-D9E6CE2ECDFC}">
      <dsp:nvSpPr>
        <dsp:cNvPr id="0" name=""/>
        <dsp:cNvSpPr/>
      </dsp:nvSpPr>
      <dsp:spPr>
        <a:xfrm>
          <a:off x="0" y="3645185"/>
          <a:ext cx="6666833" cy="527670"/>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latin typeface="Calibri"/>
              <a:cs typeface="Calibri"/>
            </a:rPr>
            <a:t> Communication (with others)</a:t>
          </a:r>
          <a:endParaRPr lang="en-US" sz="2200" kern="1200">
            <a:latin typeface="Calibri"/>
            <a:cs typeface="Calibri"/>
          </a:endParaRPr>
        </a:p>
      </dsp:txBody>
      <dsp:txXfrm>
        <a:off x="25759" y="3670944"/>
        <a:ext cx="6615315" cy="476152"/>
      </dsp:txXfrm>
    </dsp:sp>
    <dsp:sp modelId="{D51883C1-5D2E-46AE-B88C-A5C44E3E3C9E}">
      <dsp:nvSpPr>
        <dsp:cNvPr id="0" name=""/>
        <dsp:cNvSpPr/>
      </dsp:nvSpPr>
      <dsp:spPr>
        <a:xfrm>
          <a:off x="0" y="4236215"/>
          <a:ext cx="6666833" cy="527670"/>
        </a:xfrm>
        <a:prstGeom prst="roundRect">
          <a:avLst/>
        </a:prstGeom>
        <a:gradFill rotWithShape="0">
          <a:gsLst>
            <a:gs pos="0">
              <a:schemeClr val="accent5">
                <a:hueOff val="-5913725"/>
                <a:satOff val="-15242"/>
                <a:lumOff val="-10294"/>
                <a:alphaOff val="0"/>
                <a:satMod val="103000"/>
                <a:lumMod val="102000"/>
                <a:tint val="94000"/>
              </a:schemeClr>
            </a:gs>
            <a:gs pos="50000">
              <a:schemeClr val="accent5">
                <a:hueOff val="-5913725"/>
                <a:satOff val="-15242"/>
                <a:lumOff val="-10294"/>
                <a:alphaOff val="0"/>
                <a:satMod val="110000"/>
                <a:lumMod val="100000"/>
                <a:shade val="100000"/>
              </a:schemeClr>
            </a:gs>
            <a:gs pos="100000">
              <a:schemeClr val="accent5">
                <a:hueOff val="-5913725"/>
                <a:satOff val="-15242"/>
                <a:lumOff val="-1029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latin typeface="Calibri"/>
              <a:cs typeface="Calibri"/>
            </a:rPr>
            <a:t> Concerned about appearance</a:t>
          </a:r>
          <a:endParaRPr lang="en-US" sz="2200" kern="1200">
            <a:latin typeface="Calibri"/>
            <a:cs typeface="Calibri"/>
          </a:endParaRPr>
        </a:p>
      </dsp:txBody>
      <dsp:txXfrm>
        <a:off x="25759" y="4261974"/>
        <a:ext cx="6615315" cy="476152"/>
      </dsp:txXfrm>
    </dsp:sp>
    <dsp:sp modelId="{E4DFFAE0-1404-4B2C-A6C0-E563C032FD6F}">
      <dsp:nvSpPr>
        <dsp:cNvPr id="0" name=""/>
        <dsp:cNvSpPr/>
      </dsp:nvSpPr>
      <dsp:spPr>
        <a:xfrm>
          <a:off x="0" y="4827245"/>
          <a:ext cx="6666833" cy="52767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latin typeface="Calibri"/>
              <a:cs typeface="Calibri"/>
            </a:rPr>
            <a:t>  "I'm going to beat this" approach</a:t>
          </a:r>
          <a:endParaRPr lang="en-GB" sz="2200" kern="1200"/>
        </a:p>
      </dsp:txBody>
      <dsp:txXfrm>
        <a:off x="25759" y="4853004"/>
        <a:ext cx="6615315" cy="4761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3FD2B-631E-4172-9B0D-71B7EC667A7C}">
      <dsp:nvSpPr>
        <dsp:cNvPr id="0" name=""/>
        <dsp:cNvSpPr/>
      </dsp:nvSpPr>
      <dsp:spPr>
        <a:xfrm>
          <a:off x="614365" y="201"/>
          <a:ext cx="959673" cy="95967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22E3B8-1B5D-4213-977E-571F7CFDB9A4}">
      <dsp:nvSpPr>
        <dsp:cNvPr id="0" name=""/>
        <dsp:cNvSpPr/>
      </dsp:nvSpPr>
      <dsp:spPr>
        <a:xfrm>
          <a:off x="815897" y="201733"/>
          <a:ext cx="556610" cy="5566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17E4B6-0326-49FA-953A-5DB6C29CD61F}">
      <dsp:nvSpPr>
        <dsp:cNvPr id="0" name=""/>
        <dsp:cNvSpPr/>
      </dsp:nvSpPr>
      <dsp:spPr>
        <a:xfrm>
          <a:off x="1779684" y="201"/>
          <a:ext cx="2262088" cy="959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GB" sz="1500" kern="1200"/>
            <a:t>The M.E. Association-</a:t>
          </a:r>
          <a:r>
            <a:rPr lang="en-GB" sz="1500" kern="1200">
              <a:latin typeface="Calibri Light" panose="020F0302020204030204"/>
            </a:rPr>
            <a:t> </a:t>
          </a:r>
          <a:r>
            <a:rPr lang="en-GB" sz="1500" kern="1200">
              <a:hlinkClick xmlns:r="http://schemas.openxmlformats.org/officeDocument/2006/relationships" r:id="rId3"/>
            </a:rPr>
            <a:t>Pacing: Activity and Energy Management. - The ME Association</a:t>
          </a:r>
          <a:endParaRPr lang="en-US" sz="1500" kern="1200"/>
        </a:p>
      </dsp:txBody>
      <dsp:txXfrm>
        <a:off x="1779684" y="201"/>
        <a:ext cx="2262088" cy="959673"/>
      </dsp:txXfrm>
    </dsp:sp>
    <dsp:sp modelId="{F3749EFA-65BC-4017-9C25-A7E04E6338B5}">
      <dsp:nvSpPr>
        <dsp:cNvPr id="0" name=""/>
        <dsp:cNvSpPr/>
      </dsp:nvSpPr>
      <dsp:spPr>
        <a:xfrm>
          <a:off x="4435924" y="201"/>
          <a:ext cx="959673" cy="95967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2F6F3A-1C14-4269-B52F-379218466157}">
      <dsp:nvSpPr>
        <dsp:cNvPr id="0" name=""/>
        <dsp:cNvSpPr/>
      </dsp:nvSpPr>
      <dsp:spPr>
        <a:xfrm>
          <a:off x="4637456" y="201733"/>
          <a:ext cx="556610" cy="55661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C03804-5112-4953-88AF-4EFE4BBDB8DB}">
      <dsp:nvSpPr>
        <dsp:cNvPr id="0" name=""/>
        <dsp:cNvSpPr/>
      </dsp:nvSpPr>
      <dsp:spPr>
        <a:xfrm>
          <a:off x="5601242" y="201"/>
          <a:ext cx="2262088" cy="959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GB" sz="1500" kern="1200">
              <a:hlinkClick xmlns:r="http://schemas.openxmlformats.org/officeDocument/2006/relationships" r:id="rId6"/>
            </a:rPr>
            <a:t>Glasgow | Wellbeing Services | NHS (wellbeing-glasgow.org.uk)</a:t>
          </a:r>
          <a:endParaRPr lang="en-GB" sz="1500" kern="1200"/>
        </a:p>
      </dsp:txBody>
      <dsp:txXfrm>
        <a:off x="5601242" y="201"/>
        <a:ext cx="2262088" cy="959673"/>
      </dsp:txXfrm>
    </dsp:sp>
    <dsp:sp modelId="{08A20C16-99E1-4550-B829-1DE27EE58BA0}">
      <dsp:nvSpPr>
        <dsp:cNvPr id="0" name=""/>
        <dsp:cNvSpPr/>
      </dsp:nvSpPr>
      <dsp:spPr>
        <a:xfrm>
          <a:off x="8257483" y="201"/>
          <a:ext cx="959673" cy="95967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D3109F-4EE4-4C1E-B975-5657BCF23947}">
      <dsp:nvSpPr>
        <dsp:cNvPr id="0" name=""/>
        <dsp:cNvSpPr/>
      </dsp:nvSpPr>
      <dsp:spPr>
        <a:xfrm>
          <a:off x="8459014" y="201733"/>
          <a:ext cx="556610" cy="5566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FFBEA0-6C8A-4629-96EF-F958D6A06366}">
      <dsp:nvSpPr>
        <dsp:cNvPr id="0" name=""/>
        <dsp:cNvSpPr/>
      </dsp:nvSpPr>
      <dsp:spPr>
        <a:xfrm>
          <a:off x="9422801" y="201"/>
          <a:ext cx="2262088" cy="959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GB" sz="1500" kern="1200">
              <a:hlinkClick xmlns:r="http://schemas.openxmlformats.org/officeDocument/2006/relationships" r:id="rId9"/>
            </a:rPr>
            <a:t>Recovering from COVID-19: Post viral-fatigue and conserving energy - RCOT</a:t>
          </a:r>
          <a:endParaRPr lang="en-GB" sz="1500" kern="1200"/>
        </a:p>
      </dsp:txBody>
      <dsp:txXfrm>
        <a:off x="9422801" y="201"/>
        <a:ext cx="2262088" cy="959673"/>
      </dsp:txXfrm>
    </dsp:sp>
    <dsp:sp modelId="{2DBDEB35-9C86-4A76-A6FF-132B14A37ED1}">
      <dsp:nvSpPr>
        <dsp:cNvPr id="0" name=""/>
        <dsp:cNvSpPr/>
      </dsp:nvSpPr>
      <dsp:spPr>
        <a:xfrm>
          <a:off x="614365" y="1701546"/>
          <a:ext cx="959673" cy="95967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E238E8-6430-43AD-944F-CCB4E18445D2}">
      <dsp:nvSpPr>
        <dsp:cNvPr id="0" name=""/>
        <dsp:cNvSpPr/>
      </dsp:nvSpPr>
      <dsp:spPr>
        <a:xfrm>
          <a:off x="815897" y="1903077"/>
          <a:ext cx="556610" cy="556610"/>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8CF7F8-6BFE-466D-83CC-13CF22B4C2F8}">
      <dsp:nvSpPr>
        <dsp:cNvPr id="0" name=""/>
        <dsp:cNvSpPr/>
      </dsp:nvSpPr>
      <dsp:spPr>
        <a:xfrm>
          <a:off x="1779684" y="1701546"/>
          <a:ext cx="2262088" cy="959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GB" sz="1500" kern="1200"/>
            <a:t>Chest Heart &amp; Stroke Scotland- </a:t>
          </a:r>
          <a:r>
            <a:rPr lang="en-GB" sz="1500" kern="1200">
              <a:hlinkClick xmlns:r="http://schemas.openxmlformats.org/officeDocument/2006/relationships" r:id="rId12"/>
            </a:rPr>
            <a:t>www.chss.org.uk</a:t>
          </a:r>
          <a:endParaRPr lang="en-US" sz="1500" kern="1200"/>
        </a:p>
      </dsp:txBody>
      <dsp:txXfrm>
        <a:off x="1779684" y="1701546"/>
        <a:ext cx="2262088" cy="959673"/>
      </dsp:txXfrm>
    </dsp:sp>
    <dsp:sp modelId="{ACA9AC38-B6A3-4B29-90FD-A65B9F7AA8A2}">
      <dsp:nvSpPr>
        <dsp:cNvPr id="0" name=""/>
        <dsp:cNvSpPr/>
      </dsp:nvSpPr>
      <dsp:spPr>
        <a:xfrm>
          <a:off x="4435924" y="1701546"/>
          <a:ext cx="959673" cy="95967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6046C8-6085-4CA3-9E21-79A9FB671EE6}">
      <dsp:nvSpPr>
        <dsp:cNvPr id="0" name=""/>
        <dsp:cNvSpPr/>
      </dsp:nvSpPr>
      <dsp:spPr>
        <a:xfrm>
          <a:off x="4637456" y="1903077"/>
          <a:ext cx="556610" cy="55661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749A66-E9B8-4C11-B8C2-9177438F83BB}">
      <dsp:nvSpPr>
        <dsp:cNvPr id="0" name=""/>
        <dsp:cNvSpPr/>
      </dsp:nvSpPr>
      <dsp:spPr>
        <a:xfrm>
          <a:off x="5601242" y="1701546"/>
          <a:ext cx="2262088" cy="959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GB" sz="1500" kern="1200"/>
            <a:t>The Organised Mum Method </a:t>
          </a:r>
          <a:r>
            <a:rPr lang="en-GB" sz="1500" kern="1200">
              <a:hlinkClick xmlns:r="http://schemas.openxmlformats.org/officeDocument/2006/relationships" r:id="rId15"/>
            </a:rPr>
            <a:t>www.theorganisedmum.blog</a:t>
          </a:r>
          <a:endParaRPr lang="en-US" sz="1500" kern="1200"/>
        </a:p>
      </dsp:txBody>
      <dsp:txXfrm>
        <a:off x="5601242" y="1701546"/>
        <a:ext cx="2262088" cy="959673"/>
      </dsp:txXfrm>
    </dsp:sp>
    <dsp:sp modelId="{27E8AAA3-056C-46E8-9024-AF6337E9D930}">
      <dsp:nvSpPr>
        <dsp:cNvPr id="0" name=""/>
        <dsp:cNvSpPr/>
      </dsp:nvSpPr>
      <dsp:spPr>
        <a:xfrm>
          <a:off x="8257483" y="1701546"/>
          <a:ext cx="959673" cy="95967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6F0CE8-AB7C-4AD2-A931-245E127F9257}">
      <dsp:nvSpPr>
        <dsp:cNvPr id="0" name=""/>
        <dsp:cNvSpPr/>
      </dsp:nvSpPr>
      <dsp:spPr>
        <a:xfrm>
          <a:off x="8459014" y="1903077"/>
          <a:ext cx="556610" cy="556610"/>
        </a:xfrm>
        <a:prstGeom prst="rect">
          <a:avLst/>
        </a:prstGeom>
        <a:blipFill>
          <a:blip xmlns:r="http://schemas.openxmlformats.org/officeDocument/2006/relationships"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9A5F9F-94F7-44C6-874E-770B1089BE1C}">
      <dsp:nvSpPr>
        <dsp:cNvPr id="0" name=""/>
        <dsp:cNvSpPr/>
      </dsp:nvSpPr>
      <dsp:spPr>
        <a:xfrm>
          <a:off x="9422801" y="1701546"/>
          <a:ext cx="2262088" cy="959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GB" sz="1500" kern="1200"/>
            <a:t>The Batch Lady- </a:t>
          </a:r>
          <a:r>
            <a:rPr lang="en-GB" sz="1500" kern="1200">
              <a:hlinkClick xmlns:r="http://schemas.openxmlformats.org/officeDocument/2006/relationships" r:id="rId18"/>
            </a:rPr>
            <a:t>The Batch Lady - Shop once. Cook once. Eat well all week.</a:t>
          </a:r>
          <a:endParaRPr lang="en-US" sz="1500" kern="1200"/>
        </a:p>
      </dsp:txBody>
      <dsp:txXfrm>
        <a:off x="9422801" y="1701546"/>
        <a:ext cx="2262088" cy="959673"/>
      </dsp:txXfrm>
    </dsp:sp>
    <dsp:sp modelId="{823EA68E-A8E6-45F5-AD7F-04D2D36E16F6}">
      <dsp:nvSpPr>
        <dsp:cNvPr id="0" name=""/>
        <dsp:cNvSpPr/>
      </dsp:nvSpPr>
      <dsp:spPr>
        <a:xfrm>
          <a:off x="614365" y="3402890"/>
          <a:ext cx="959673" cy="95967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93B2F9-A6CF-4E3C-B78D-3827CAFA9A76}">
      <dsp:nvSpPr>
        <dsp:cNvPr id="0" name=""/>
        <dsp:cNvSpPr/>
      </dsp:nvSpPr>
      <dsp:spPr>
        <a:xfrm>
          <a:off x="815897" y="3604421"/>
          <a:ext cx="556610" cy="556610"/>
        </a:xfrm>
        <a:prstGeom prst="rect">
          <a:avLst/>
        </a:prstGeom>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7F4FB4-43CE-47DA-90FE-24BF6EF4A8BD}">
      <dsp:nvSpPr>
        <dsp:cNvPr id="0" name=""/>
        <dsp:cNvSpPr/>
      </dsp:nvSpPr>
      <dsp:spPr>
        <a:xfrm>
          <a:off x="1779684" y="3402890"/>
          <a:ext cx="2262088" cy="959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GB" sz="1500" kern="1200">
              <a:hlinkClick xmlns:r="http://schemas.openxmlformats.org/officeDocument/2006/relationships" r:id="rId21"/>
            </a:rPr>
            <a:t>Returning to work with Long COVID - Grace's Journey - National Wellbeing Hub</a:t>
          </a:r>
          <a:r>
            <a:rPr lang="en-GB" sz="1500" kern="1200"/>
            <a:t>.</a:t>
          </a:r>
          <a:endParaRPr lang="en-US" sz="1500" kern="1200"/>
        </a:p>
      </dsp:txBody>
      <dsp:txXfrm>
        <a:off x="1779684" y="3402890"/>
        <a:ext cx="2262088" cy="959673"/>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E3387C1-8EFB-44F7-8485-D662F1CF7333}" type="datetime1">
              <a:rPr lang="en-GB" smtClean="0"/>
              <a:t>13/03/2024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en-GB" smtClean="0"/>
              <a:t>‹#›</a:t>
            </a:fld>
            <a:endParaRPr lang="en-GB"/>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8D6434E-09F1-48C0-A525-B5A7008B7802}" type="datetime1">
              <a:rPr lang="en-GB" noProof="0" smtClean="0"/>
              <a:t>13/03/2024</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en-GB" noProof="0" smtClean="0"/>
              <a:t>‹#›</a:t>
            </a:fld>
            <a:endParaRPr lang="en-GB" noProof="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ellbeing.silvercloudhealth.com/content/89/409/2061/"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youtube.com/watch?v=Z21Xslddz3Y"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Hello everyone, welcome to today's session, where I will be presenting on our second fatigue session and my colleague Diane will deliver the second half of the presentation where the focus will be on Sleep.</a:t>
            </a:r>
          </a:p>
          <a:p>
            <a:r>
              <a:rPr lang="en-US" dirty="0">
                <a:cs typeface="Calibri"/>
              </a:rPr>
              <a:t>As you are aware, all our presentations can be found on our NHS GGC Long Covid Website to allow you to revisit the information given today.</a:t>
            </a:r>
          </a:p>
          <a:p>
            <a:r>
              <a:rPr lang="en-US" dirty="0">
                <a:cs typeface="Calibri"/>
              </a:rPr>
              <a:t>Also, within your Workbook, information on Fatigue can be found on pages 7-15</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7ED9CCB-A30D-4FD5-B888-880527D49816}" type="slidenum">
              <a:rPr lang="en-GB"/>
              <a:t>1</a:t>
            </a:fld>
            <a:endParaRPr lang="en-GB"/>
          </a:p>
        </p:txBody>
      </p:sp>
    </p:spTree>
    <p:extLst>
      <p:ext uri="{BB962C8B-B14F-4D97-AF65-F5344CB8AC3E}">
        <p14:creationId xmlns:p14="http://schemas.microsoft.com/office/powerpoint/2010/main" val="2835206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a:t>Not easy, but it is important to learn to say ‘No’ without guilt.  Again focus on the priorities and ensure that you are also a priority and </a:t>
            </a:r>
            <a:r>
              <a:rPr lang="en-US" err="1"/>
              <a:t>recognise</a:t>
            </a:r>
            <a:r>
              <a:rPr lang="en-US" dirty="0"/>
              <a:t> you are essentially still in the recovery period.  Long Covid can be an ‘invisible illness’ and therefore people may still consider that because you may look well, you are able to continue the workload that you were once able to do.  </a:t>
            </a:r>
            <a:endParaRPr lang="en-US"/>
          </a:p>
          <a:p>
            <a:r>
              <a:rPr lang="en-US"/>
              <a:t> </a:t>
            </a:r>
          </a:p>
          <a:p>
            <a:r>
              <a:rPr lang="en-US"/>
              <a:t>Some of us can find it hard to say no, because we may not want to miss an opportunity, let others down, we want to feel needed.  Remember that by saying no to one thing, you are saying yes to something else that you value more. </a:t>
            </a:r>
          </a:p>
          <a:p>
            <a:r>
              <a:rPr lang="en-US"/>
              <a:t>Some people are reporting that this has given them the impetus to direct chores or tasks to their children, partners, spouses that would have been acceptable to have done some time ago. </a:t>
            </a:r>
          </a:p>
          <a:p>
            <a:r>
              <a:rPr lang="en-US"/>
              <a:t> </a:t>
            </a: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7ED9CCB-A30D-4FD5-B888-880527D49816}" type="slidenum">
              <a:t>10</a:t>
            </a:fld>
            <a:endParaRPr lang="en-GB"/>
          </a:p>
        </p:txBody>
      </p:sp>
    </p:spTree>
    <p:extLst>
      <p:ext uri="{BB962C8B-B14F-4D97-AF65-F5344CB8AC3E}">
        <p14:creationId xmlns:p14="http://schemas.microsoft.com/office/powerpoint/2010/main" val="3781236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third of the P's to consider is Pacing, but what do we mean by pacing?  Breaking activities up into smaller tasks and spreading them throughout the day/week.</a:t>
            </a:r>
          </a:p>
          <a:p>
            <a:endParaRPr lang="en-US">
              <a:cs typeface="Calibri"/>
            </a:endParaRPr>
          </a:p>
          <a:p>
            <a:r>
              <a:rPr lang="en-US" dirty="0">
                <a:cs typeface="Calibri"/>
              </a:rPr>
              <a:t>Try adjusting different parts of an activity to reduce the energy demands, e.g. when undertaking personal care tasks, could you sit down for  tasks such as brushing teeth, shaving, drying hair, putting socks and shoes.</a:t>
            </a:r>
            <a:endParaRPr lang="en-US">
              <a:ea typeface="Calibri"/>
              <a:cs typeface="Calibri"/>
            </a:endParaRPr>
          </a:p>
          <a:p>
            <a:endParaRPr lang="en-US">
              <a:cs typeface="Calibri"/>
            </a:endParaRPr>
          </a:p>
          <a:p>
            <a:r>
              <a:rPr lang="en-US" dirty="0">
                <a:cs typeface="Calibri"/>
              </a:rPr>
              <a:t>Evidence suggests that pacing helps people living with fatigue, to manage their energy and maintain activities.</a:t>
            </a:r>
            <a:endParaRPr lang="en-US">
              <a:ea typeface="Calibri" panose="020F0502020204030204"/>
              <a:cs typeface="Calibri"/>
            </a:endParaRPr>
          </a:p>
          <a:p>
            <a:r>
              <a:rPr lang="en-US" dirty="0">
                <a:ea typeface="Calibri" panose="020F0502020204030204"/>
                <a:cs typeface="Calibri"/>
              </a:rPr>
              <a:t>Let's consider pacing in relation to the analogy of climbing the stairs.  We can do it in one quick go, but we then need longer to recover with less time and energy left to tackle other tasks within the day, or could used a paced approach, climbing one step slowly at a time, with less recovery needed and more energy left for the day.</a:t>
            </a:r>
          </a:p>
        </p:txBody>
      </p:sp>
      <p:sp>
        <p:nvSpPr>
          <p:cNvPr id="4" name="Slide Number Placeholder 3"/>
          <p:cNvSpPr>
            <a:spLocks noGrp="1"/>
          </p:cNvSpPr>
          <p:nvPr>
            <p:ph type="sldNum" sz="quarter" idx="5"/>
          </p:nvPr>
        </p:nvSpPr>
        <p:spPr/>
        <p:txBody>
          <a:bodyPr/>
          <a:lstStyle/>
          <a:p>
            <a:fld id="{87ED9CCB-A30D-4FD5-B888-880527D49816}" type="slidenum">
              <a:rPr lang="en-GB"/>
              <a:t>11</a:t>
            </a:fld>
            <a:endParaRPr lang="en-GB"/>
          </a:p>
        </p:txBody>
      </p:sp>
    </p:spTree>
    <p:extLst>
      <p:ext uri="{BB962C8B-B14F-4D97-AF65-F5344CB8AC3E}">
        <p14:creationId xmlns:p14="http://schemas.microsoft.com/office/powerpoint/2010/main" val="2867413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Group session that focused on the Breath, we discussed the importance of considering our posture and positioning in relation to managing breath and breathlessness.</a:t>
            </a:r>
          </a:p>
          <a:p>
            <a:r>
              <a:rPr lang="en-US" dirty="0">
                <a:ea typeface="Calibri"/>
                <a:cs typeface="Calibri"/>
              </a:rPr>
              <a:t>Within the area of conserving energy and managing fatigue, there can be benefit of considering how we carry out tasks in terms of how we position ourselves.  For example:</a:t>
            </a:r>
            <a:endParaRPr lang="en-US"/>
          </a:p>
          <a:p>
            <a:r>
              <a:rPr lang="en-US" dirty="0"/>
              <a:t>Avoid bending and twisting.  e.g. when undertaking kitchen tasks</a:t>
            </a:r>
            <a:endParaRPr lang="en-US" dirty="0">
              <a:cs typeface="Calibri"/>
            </a:endParaRPr>
          </a:p>
          <a:p>
            <a:r>
              <a:rPr lang="en-US" dirty="0"/>
              <a:t>Consider sitting when you normally stand-shower/dressing/ironing.  There is seating equipment available to assist with this</a:t>
            </a:r>
            <a:endParaRPr lang="en-GB"/>
          </a:p>
          <a:p>
            <a:r>
              <a:rPr lang="en-US" dirty="0"/>
              <a:t>Re-arrange your home to meet your current needs-where do you store things? Keeping things in same place to avoid moving around needlessly to find something. </a:t>
            </a:r>
            <a:endParaRPr lang="en-GB"/>
          </a:p>
          <a:p>
            <a:r>
              <a:rPr lang="en-US" dirty="0"/>
              <a:t>At work, is your desk and chair offering you the most effective support or position you body needs to hold for the working day?  Is the position of your desk in relation to other areas of your workplace making you walk longer distances throughout the day?</a:t>
            </a:r>
            <a:endParaRPr lang="en-GB" dirty="0"/>
          </a:p>
          <a:p>
            <a:endParaRPr lang="en-US">
              <a:cs typeface="Calibri"/>
            </a:endParaRPr>
          </a:p>
        </p:txBody>
      </p:sp>
      <p:sp>
        <p:nvSpPr>
          <p:cNvPr id="4" name="Slide Number Placeholder 3"/>
          <p:cNvSpPr>
            <a:spLocks noGrp="1"/>
          </p:cNvSpPr>
          <p:nvPr>
            <p:ph type="sldNum" sz="quarter" idx="5"/>
          </p:nvPr>
        </p:nvSpPr>
        <p:spPr/>
        <p:txBody>
          <a:bodyPr/>
          <a:lstStyle/>
          <a:p>
            <a:fld id="{0F55C4A5-8E72-4709-8BBB-59B1FEB5F2A5}" type="slidenum">
              <a:rPr lang="en-GB"/>
              <a:t>12</a:t>
            </a:fld>
            <a:endParaRPr lang="en-GB"/>
          </a:p>
        </p:txBody>
      </p:sp>
    </p:spTree>
    <p:extLst>
      <p:ext uri="{BB962C8B-B14F-4D97-AF65-F5344CB8AC3E}">
        <p14:creationId xmlns:p14="http://schemas.microsoft.com/office/powerpoint/2010/main" val="1422415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P is on positivity and permission- how do you talk to yourself and others? </a:t>
            </a:r>
          </a:p>
          <a:p>
            <a:r>
              <a:rPr lang="en-US" u="sng" dirty="0">
                <a:cs typeface="Calibri"/>
              </a:rPr>
              <a:t>Permission</a:t>
            </a:r>
            <a:r>
              <a:rPr lang="en-US" dirty="0">
                <a:cs typeface="Calibri"/>
              </a:rPr>
              <a:t>: </a:t>
            </a:r>
            <a:r>
              <a:rPr lang="en-US" dirty="0"/>
              <a:t>Give yourself permission to do things differently to how you did them before. This might involve asking others for help with activities you used to do by yourself. Take rests and have short naps if needed.  Give yourself permission to rethink what your priority is for that day.  Your priority  may change from an activity to having rest.</a:t>
            </a:r>
            <a:endParaRPr lang="en-US" dirty="0">
              <a:cs typeface="Calibri"/>
            </a:endParaRPr>
          </a:p>
          <a:p>
            <a:r>
              <a:rPr lang="en-US" dirty="0"/>
              <a:t>Even if you plan ahead you might not always have enough energy to do the things you want to do. Be kind to yourself and don’t worry if you don’t get through all your activities in a day.</a:t>
            </a:r>
            <a:endParaRPr lang="en-US" dirty="0">
              <a:cs typeface="Calibri"/>
            </a:endParaRPr>
          </a:p>
          <a:p>
            <a:r>
              <a:rPr lang="en-US" dirty="0">
                <a:cs typeface="Calibri"/>
              </a:rPr>
              <a:t>So thinking of that self kindness, lets think about your internal talk.</a:t>
            </a:r>
          </a:p>
          <a:p>
            <a:endParaRPr lang="en-US" dirty="0"/>
          </a:p>
          <a:p>
            <a:r>
              <a:rPr lang="en-US" dirty="0"/>
              <a:t>It is easy to fall into negative thinking habits. It may be that you berate yourself for not managing to do something you had planned to because you have little energy left, or feel frustrated for being unable to do something you used to be able to do easily before.  Negative rumination can deplete energy levels, low self esteem and confidence.</a:t>
            </a:r>
            <a:endParaRPr lang="en-US" dirty="0">
              <a:cs typeface="Calibri"/>
            </a:endParaRPr>
          </a:p>
          <a:p>
            <a:endParaRPr lang="en-US" dirty="0">
              <a:cs typeface="Calibri"/>
            </a:endParaRPr>
          </a:p>
          <a:p>
            <a:r>
              <a:rPr lang="en-US" u="sng" dirty="0"/>
              <a:t>External talk</a:t>
            </a:r>
            <a:r>
              <a:rPr lang="en-US" dirty="0"/>
              <a:t> : think about how you talk about or respond to others about your fatigue.  You may find you say things like,  "I'll be fine" or joking/talking about ourselves negatively to others when actually internally you are struggling.  What we bring to mind, we bring to body, so be aware that thoughts that accompany negative talk can be unhelpful.</a:t>
            </a:r>
            <a:endParaRPr lang="en-US" dirty="0">
              <a:cs typeface="Calibri"/>
            </a:endParaRPr>
          </a:p>
          <a:p>
            <a:r>
              <a:rPr lang="en-US" dirty="0"/>
              <a:t>Also, how do you receive what others may say to you when, for example, they are not supportive of how your fatigue affects you.  Do you allow that to anger or frustrate you and make you ruminate.</a:t>
            </a:r>
            <a:endParaRPr lang="en-US" dirty="0">
              <a:cs typeface="Calibri"/>
            </a:endParaRPr>
          </a:p>
          <a:p>
            <a:endParaRPr lang="en-US" dirty="0">
              <a:cs typeface="Calibri"/>
            </a:endParaRPr>
          </a:p>
          <a:p>
            <a:r>
              <a:rPr lang="en-US"/>
              <a:t>In contrast, Positive thinking and positive talk helps cope with problems through encouraging self-esteem and maintaining perspective. Developing a positive approach can be difficult and takes time and willpower,  but once achieved, it can help improve the ability to cope with the changes needed to manage energy in the most effective way.</a:t>
            </a:r>
          </a:p>
          <a:p>
            <a:endParaRPr lang="en-US" dirty="0">
              <a:cs typeface="Calibri"/>
            </a:endParaRPr>
          </a:p>
        </p:txBody>
      </p:sp>
      <p:sp>
        <p:nvSpPr>
          <p:cNvPr id="4" name="Slide Number Placeholder 3"/>
          <p:cNvSpPr>
            <a:spLocks noGrp="1"/>
          </p:cNvSpPr>
          <p:nvPr>
            <p:ph type="sldNum" sz="quarter" idx="5"/>
          </p:nvPr>
        </p:nvSpPr>
        <p:spPr/>
        <p:txBody>
          <a:bodyPr/>
          <a:lstStyle/>
          <a:p>
            <a:fld id="{87ED9CCB-A30D-4FD5-B888-880527D49816}" type="slidenum">
              <a:rPr lang="en-GB"/>
              <a:t>13</a:t>
            </a:fld>
            <a:endParaRPr lang="en-GB"/>
          </a:p>
        </p:txBody>
      </p:sp>
    </p:spTree>
    <p:extLst>
      <p:ext uri="{BB962C8B-B14F-4D97-AF65-F5344CB8AC3E}">
        <p14:creationId xmlns:p14="http://schemas.microsoft.com/office/powerpoint/2010/main" val="2422888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Consider the Importance of planning, </a:t>
            </a:r>
            <a:r>
              <a:rPr lang="en-US" dirty="0" err="1">
                <a:ea typeface="Calibri"/>
                <a:cs typeface="Calibri"/>
              </a:rPr>
              <a:t>prioritising</a:t>
            </a:r>
            <a:r>
              <a:rPr lang="en-US" dirty="0">
                <a:ea typeface="Calibri"/>
                <a:cs typeface="Calibri"/>
              </a:rPr>
              <a:t> and pacing in relation to these everyday challenges.</a:t>
            </a:r>
          </a:p>
          <a:p>
            <a:r>
              <a:rPr lang="en-US" dirty="0"/>
              <a:t>We appreciate that there are barriers to fatigue management, just the unpredictability of every day life gets in the way sometimes!! But we need to start somewhere and we do that by constructing our baseline that we can cope with.   Therefore despite everything that is going on around you it is important to undertake activity with consistency and within your boundaries.  It may be that working with your baseline, you can then begin to build and progress around that. </a:t>
            </a:r>
            <a:endParaRPr lang="en-US" dirty="0">
              <a:cs typeface="Calibri"/>
            </a:endParaRPr>
          </a:p>
          <a:p>
            <a:r>
              <a:rPr lang="en-US" dirty="0">
                <a:ea typeface="Calibri"/>
                <a:cs typeface="Calibri"/>
              </a:rPr>
              <a:t>The importance of showing kindness to yourself and self compassion is vital within this area.  Change take time and it is a continual process, and likely we will all face bumps in the road with this.</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87ED9CCB-A30D-4FD5-B888-880527D49816}" type="slidenum">
              <a:rPr lang="en-GB"/>
              <a:t>14</a:t>
            </a:fld>
            <a:endParaRPr lang="en-GB"/>
          </a:p>
        </p:txBody>
      </p:sp>
    </p:spTree>
    <p:extLst>
      <p:ext uri="{BB962C8B-B14F-4D97-AF65-F5344CB8AC3E}">
        <p14:creationId xmlns:p14="http://schemas.microsoft.com/office/powerpoint/2010/main" val="1813435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have </a:t>
            </a:r>
            <a:r>
              <a:rPr lang="en-US" dirty="0" err="1">
                <a:cs typeface="Calibri"/>
              </a:rPr>
              <a:t>emphasised</a:t>
            </a:r>
            <a:r>
              <a:rPr lang="en-US" dirty="0">
                <a:cs typeface="Calibri"/>
              </a:rPr>
              <a:t> the importance of rest and we talk about 3 types:</a:t>
            </a:r>
          </a:p>
          <a:p>
            <a:r>
              <a:rPr lang="en-US" dirty="0">
                <a:cs typeface="Calibri"/>
              </a:rPr>
              <a:t>Aggressive rest-   Resting when we do not think we need too, </a:t>
            </a:r>
            <a:r>
              <a:rPr lang="en-US" dirty="0"/>
              <a:t>having this as part of your activity diary.</a:t>
            </a:r>
            <a:endParaRPr lang="en-US" dirty="0">
              <a:cs typeface="Calibri"/>
            </a:endParaRPr>
          </a:p>
          <a:p>
            <a:endParaRPr lang="en-US">
              <a:cs typeface="Calibri"/>
            </a:endParaRPr>
          </a:p>
          <a:p>
            <a:r>
              <a:rPr lang="en-US" dirty="0">
                <a:cs typeface="Calibri"/>
              </a:rPr>
              <a:t>Pre-Emptive Rest - Resting before we undertake activity.  Planning our rest periods alongside our activity.  think about what is coming up in the days/week ahead and schedule rest to work around this to enable management of this e.g. balancing the demands of work and attending an event with friends may be achievable with scheduled rest in between.</a:t>
            </a:r>
          </a:p>
          <a:p>
            <a:r>
              <a:rPr lang="en-US" dirty="0">
                <a:cs typeface="Calibri"/>
              </a:rPr>
              <a:t> </a:t>
            </a:r>
          </a:p>
          <a:p>
            <a:r>
              <a:rPr lang="en-US" dirty="0">
                <a:cs typeface="Calibri"/>
              </a:rPr>
              <a:t>Restorative rest- this is much more than crashing out in the sofa and watching tv, as mentioned it is about something that brings joy or meaning, such as meditation, listening to music, gentle stretching, </a:t>
            </a:r>
            <a:r>
              <a:rPr lang="en-US" dirty="0" err="1">
                <a:cs typeface="Calibri"/>
              </a:rPr>
              <a:t>colouring</a:t>
            </a:r>
            <a:r>
              <a:rPr lang="en-US" dirty="0">
                <a:cs typeface="Calibri"/>
              </a:rPr>
              <a:t> in/arts, taking some time away from phone/social media-  Again it is about finding what feels right for you and fits for your self management tool kit.</a:t>
            </a:r>
          </a:p>
          <a:p>
            <a:endParaRPr lang="en-US">
              <a:cs typeface="Calibri"/>
            </a:endParaRPr>
          </a:p>
        </p:txBody>
      </p:sp>
      <p:sp>
        <p:nvSpPr>
          <p:cNvPr id="4" name="Slide Number Placeholder 3"/>
          <p:cNvSpPr>
            <a:spLocks noGrp="1"/>
          </p:cNvSpPr>
          <p:nvPr>
            <p:ph type="sldNum" sz="quarter" idx="5"/>
          </p:nvPr>
        </p:nvSpPr>
        <p:spPr/>
        <p:txBody>
          <a:bodyPr/>
          <a:lstStyle/>
          <a:p>
            <a:fld id="{87ED9CCB-A30D-4FD5-B888-880527D49816}" type="slidenum">
              <a:rPr lang="en-GB"/>
              <a:t>15</a:t>
            </a:fld>
            <a:endParaRPr lang="en-GB"/>
          </a:p>
        </p:txBody>
      </p:sp>
    </p:spTree>
    <p:extLst>
      <p:ext uri="{BB962C8B-B14F-4D97-AF65-F5344CB8AC3E}">
        <p14:creationId xmlns:p14="http://schemas.microsoft.com/office/powerpoint/2010/main" val="1213137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is a list of resources that may be beneficial to consider, perhaps a few of these are familiar to you already.</a:t>
            </a:r>
          </a:p>
          <a:p>
            <a:r>
              <a:rPr lang="en-US">
                <a:cs typeface="Calibri"/>
              </a:rPr>
              <a:t>They cover a variety of topics,</a:t>
            </a:r>
          </a:p>
          <a:p>
            <a:r>
              <a:rPr lang="en-US">
                <a:cs typeface="Calibri"/>
              </a:rPr>
              <a:t>The ME association acknowledges that a lot of what you are experiencing with Long Covid in terms of the fatigue symptoms is similar to those people living with ME/CFS and thus a lot of the information and resources on their website can be used, in particular their support booklet around.</a:t>
            </a:r>
          </a:p>
          <a:p>
            <a:r>
              <a:rPr lang="en-US">
                <a:cs typeface="Calibri"/>
              </a:rPr>
              <a:t>Glasgow Well being-lots of self help resources, particular note of the ones around assertive and self esteem-which in turn can support our ability to say no.</a:t>
            </a:r>
          </a:p>
          <a:p>
            <a:r>
              <a:rPr lang="en-US">
                <a:cs typeface="Calibri"/>
              </a:rPr>
              <a:t>RCOT website more info sheets about managing pacing/energy etc</a:t>
            </a:r>
          </a:p>
          <a:p>
            <a:r>
              <a:rPr lang="en-US">
                <a:cs typeface="Calibri"/>
              </a:rPr>
              <a:t>CHSS has wide variety of information on managing Long Covid</a:t>
            </a:r>
          </a:p>
          <a:p>
            <a:r>
              <a:rPr lang="en-US">
                <a:cs typeface="Calibri"/>
              </a:rPr>
              <a:t>TOMM-not just for mum's, called this as set up by a woman when she had become a new mum, its focus is upon "there is more to life than housework", takes a structured approach to managing housework tasks and also has a separate approach for the </a:t>
            </a:r>
            <a:r>
              <a:rPr lang="en-US" err="1">
                <a:cs typeface="Calibri"/>
              </a:rPr>
              <a:t>organsied</a:t>
            </a:r>
            <a:r>
              <a:rPr lang="en-US">
                <a:cs typeface="Calibri"/>
              </a:rPr>
              <a:t> time technique-looking at how we spend time in the day and help to </a:t>
            </a:r>
            <a:r>
              <a:rPr lang="en-US" err="1">
                <a:cs typeface="Calibri"/>
              </a:rPr>
              <a:t>prioritorise</a:t>
            </a:r>
            <a:r>
              <a:rPr lang="en-US">
                <a:cs typeface="Calibri"/>
              </a:rPr>
              <a:t> so can get activities in place that are enjoyable, as well as essential.  Noted from reviews that many people living with long term conditions have found this to be helpful to breaking up these tasks and still feel they are managing to maintain daily tasks.</a:t>
            </a:r>
          </a:p>
          <a:p>
            <a:r>
              <a:rPr lang="en-US">
                <a:cs typeface="Calibri"/>
              </a:rPr>
              <a:t>Batch Lady-supportive for planning ahead with meal prep, shopping </a:t>
            </a:r>
            <a:r>
              <a:rPr lang="en-US" err="1">
                <a:cs typeface="Calibri"/>
              </a:rPr>
              <a:t>etv</a:t>
            </a:r>
            <a:r>
              <a:rPr lang="en-US">
                <a:cs typeface="Calibri"/>
              </a:rPr>
              <a:t>-lots of information and online course for intro to batch cooking </a:t>
            </a:r>
            <a:r>
              <a:rPr lang="en-US" err="1">
                <a:cs typeface="Calibri"/>
              </a:rPr>
              <a:t>etc</a:t>
            </a:r>
            <a:r>
              <a:rPr lang="en-US">
                <a:cs typeface="Calibri"/>
              </a:rPr>
              <a:t>, maybe get some useful tips from these.</a:t>
            </a:r>
          </a:p>
          <a:p>
            <a:r>
              <a:rPr lang="en-US">
                <a:cs typeface="Calibri"/>
              </a:rPr>
              <a:t>Last one is a link to a short video from an NHS member of staff, with Long Covid and they talk in this clip about the use of Activity diary for them in their journey to returning to work.  A real lived experience often more powerful.  Also links to other videos from Grace about her journey and experiences of Long Covid.</a:t>
            </a:r>
          </a:p>
          <a:p>
            <a:r>
              <a:rPr lang="en-US">
                <a:cs typeface="Calibri"/>
              </a:rPr>
              <a:t>I am sure there are many other resources online that folks have found, if you have any you feel would be useful/helpful please feel free to pop them in the chat or pop hand up and let us know.  </a:t>
            </a:r>
          </a:p>
        </p:txBody>
      </p:sp>
      <p:sp>
        <p:nvSpPr>
          <p:cNvPr id="4" name="Slide Number Placeholder 3"/>
          <p:cNvSpPr>
            <a:spLocks noGrp="1"/>
          </p:cNvSpPr>
          <p:nvPr>
            <p:ph type="sldNum" sz="quarter" idx="5"/>
          </p:nvPr>
        </p:nvSpPr>
        <p:spPr/>
        <p:txBody>
          <a:bodyPr/>
          <a:lstStyle/>
          <a:p>
            <a:fld id="{87ED9CCB-A30D-4FD5-B888-880527D49816}" type="slidenum">
              <a:rPr lang="en-GB"/>
              <a:t>16</a:t>
            </a:fld>
            <a:endParaRPr lang="en-GB"/>
          </a:p>
        </p:txBody>
      </p:sp>
    </p:spTree>
    <p:extLst>
      <p:ext uri="{BB962C8B-B14F-4D97-AF65-F5344CB8AC3E}">
        <p14:creationId xmlns:p14="http://schemas.microsoft.com/office/powerpoint/2010/main" val="3721558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Time for a 10 minute break now.</a:t>
            </a:r>
          </a:p>
          <a:p>
            <a:r>
              <a:rPr lang="en-GB">
                <a:ea typeface="Calibri"/>
                <a:cs typeface="Calibri"/>
              </a:rPr>
              <a:t>In keeping with the theme of Fatigue, you may wish to grab a snack for energy and a glass of water to keep hydrated.  And you may wish to change position or stretch to remove stress from body parts.</a:t>
            </a:r>
          </a:p>
          <a:p>
            <a:r>
              <a:rPr lang="en-GB">
                <a:ea typeface="Calibri"/>
                <a:cs typeface="Calibri"/>
              </a:rPr>
              <a:t>We will see you back here in 10 minutes when Diane will continue the session moving onto sleep.</a:t>
            </a:r>
          </a:p>
        </p:txBody>
      </p:sp>
      <p:sp>
        <p:nvSpPr>
          <p:cNvPr id="4" name="Slide Number Placeholder 3"/>
          <p:cNvSpPr>
            <a:spLocks noGrp="1"/>
          </p:cNvSpPr>
          <p:nvPr>
            <p:ph type="sldNum" sz="quarter" idx="10"/>
          </p:nvPr>
        </p:nvSpPr>
        <p:spPr/>
        <p:txBody>
          <a:bodyPr/>
          <a:lstStyle/>
          <a:p>
            <a:fld id="{0F55C4A5-8E72-4709-8BBB-59B1FEB5F2A5}" type="slidenum">
              <a:rPr lang="en-GB" smtClean="0"/>
              <a:t>17</a:t>
            </a:fld>
            <a:endParaRPr lang="en-GB"/>
          </a:p>
        </p:txBody>
      </p:sp>
    </p:spTree>
    <p:extLst>
      <p:ext uri="{BB962C8B-B14F-4D97-AF65-F5344CB8AC3E}">
        <p14:creationId xmlns:p14="http://schemas.microsoft.com/office/powerpoint/2010/main" val="3727598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spcBef>
                <a:spcPct val="0"/>
              </a:spcBef>
            </a:pPr>
            <a:r>
              <a:rPr lang="en-GB"/>
              <a:t>Welcome back.  I hope you managed to find time to relax, have a drink and regain some energy for the next half of todays presentation.</a:t>
            </a:r>
            <a:endParaRPr lang="en-US"/>
          </a:p>
          <a:p>
            <a:pPr>
              <a:spcBef>
                <a:spcPct val="0"/>
              </a:spcBef>
            </a:pPr>
            <a:r>
              <a:rPr lang="en-GB"/>
              <a:t>This next half will focus on sleep and the management techniques for sleep.  To focus on sleep is an obvious partnership for the subject of fatigue. </a:t>
            </a:r>
            <a:endParaRPr lang="en-GB">
              <a:cs typeface="Calibri"/>
            </a:endParaRPr>
          </a:p>
          <a:p>
            <a:pPr>
              <a:spcBef>
                <a:spcPct val="0"/>
              </a:spcBef>
            </a:pPr>
            <a:r>
              <a:rPr lang="en-GB"/>
              <a:t>Getting good sleep, can make a big difference in how you feel.  Coping the next day if sleep was interrupted by frequent awakenings or was of poor quality can seem impossible on top of Long Covid fatigue.</a:t>
            </a:r>
            <a:endParaRPr lang="en-GB">
              <a:cs typeface="Calibri"/>
            </a:endParaRPr>
          </a:p>
          <a:p>
            <a:pPr>
              <a:spcBef>
                <a:spcPct val="0"/>
              </a:spcBef>
            </a:pPr>
            <a:endParaRPr lang="en-GB">
              <a:cs typeface="Calibri"/>
            </a:endParaRPr>
          </a:p>
          <a:p>
            <a:pPr>
              <a:spcBef>
                <a:spcPct val="0"/>
              </a:spcBef>
            </a:pPr>
            <a:r>
              <a:rPr lang="en-GB">
                <a:cs typeface="Calibri"/>
              </a:rPr>
              <a:t>Before we discuss sleep and management of it, we would like to gather an idea of how many of you are experiencing changes in your sleep, Josh will run a poll that should appear on your screen, asking "Do you experience issues with your sleep?" Click yes/No.</a:t>
            </a:r>
            <a:endParaRPr lang="en-GB"/>
          </a:p>
          <a:p>
            <a:pPr>
              <a:spcBef>
                <a:spcPct val="0"/>
              </a:spcBef>
            </a:pPr>
            <a:endParaRPr lang="en-GB">
              <a:cs typeface="Calibri"/>
            </a:endParaRPr>
          </a:p>
          <a:p>
            <a:pPr>
              <a:spcBef>
                <a:spcPct val="0"/>
              </a:spcBef>
            </a:pPr>
            <a:r>
              <a:rPr lang="en-GB">
                <a:cs typeface="Calibri"/>
              </a:rPr>
              <a:t>If unable to see the poll, type in to chat box.</a:t>
            </a:r>
          </a:p>
          <a:p>
            <a:pPr>
              <a:spcBef>
                <a:spcPct val="0"/>
              </a:spcBef>
            </a:pPr>
            <a:r>
              <a:rPr lang="en-GB">
                <a:cs typeface="Calibri"/>
              </a:rPr>
              <a:t>POLL</a:t>
            </a:r>
          </a:p>
          <a:p>
            <a:pPr>
              <a:spcBef>
                <a:spcPct val="0"/>
              </a:spcBef>
            </a:pPr>
            <a:r>
              <a:rPr lang="en-GB">
                <a:cs typeface="Calibri"/>
              </a:rPr>
              <a:t>There are many reasons why change to sleep can occur and we will explore this later on in the presentation</a:t>
            </a:r>
          </a:p>
        </p:txBody>
      </p:sp>
      <p:sp>
        <p:nvSpPr>
          <p:cNvPr id="4" name="Slide Number Placeholder 3"/>
          <p:cNvSpPr>
            <a:spLocks noGrp="1"/>
          </p:cNvSpPr>
          <p:nvPr>
            <p:ph type="sldNum" sz="quarter" idx="10"/>
          </p:nvPr>
        </p:nvSpPr>
        <p:spPr/>
        <p:txBody>
          <a:bodyPr rtlCol="0"/>
          <a:lstStyle/>
          <a:p>
            <a:pPr rtl="0"/>
            <a:fld id="{CF2FD335-6D8E-486A-8F5F-DFC7325903FF}" type="slidenum">
              <a:rPr lang="en-GB" smtClean="0"/>
              <a:t>18</a:t>
            </a:fld>
            <a:endParaRPr lang="en-GB"/>
          </a:p>
        </p:txBody>
      </p:sp>
    </p:spTree>
    <p:extLst>
      <p:ext uri="{BB962C8B-B14F-4D97-AF65-F5344CB8AC3E}">
        <p14:creationId xmlns:p14="http://schemas.microsoft.com/office/powerpoint/2010/main" val="118867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fontAlgn="base"/>
            <a:r>
              <a:rPr lang="en-GB"/>
              <a:t>What is Sleep?</a:t>
            </a:r>
            <a:endParaRPr lang="en-US"/>
          </a:p>
          <a:p>
            <a:r>
              <a:rPr lang="en-GB"/>
              <a:t>Sleep</a:t>
            </a:r>
            <a:r>
              <a:rPr lang="en-GB" sz="1200" kern="1200">
                <a:solidFill>
                  <a:schemeClr val="tx1"/>
                </a:solidFill>
                <a:effectLst/>
                <a:latin typeface="+mn-lt"/>
                <a:ea typeface="+mn-ea"/>
                <a:cs typeface="+mn-cs"/>
              </a:rPr>
              <a:t> is divided into four stages and </a:t>
            </a:r>
            <a:r>
              <a:rPr lang="en-GB"/>
              <a:t>within these stages, there</a:t>
            </a:r>
            <a:r>
              <a:rPr lang="en-GB" sz="1200" kern="1200">
                <a:solidFill>
                  <a:schemeClr val="tx1"/>
                </a:solidFill>
                <a:effectLst/>
                <a:latin typeface="+mn-lt"/>
                <a:ea typeface="+mn-ea"/>
                <a:cs typeface="+mn-cs"/>
              </a:rPr>
              <a:t> are two types which </a:t>
            </a:r>
            <a:r>
              <a:rPr lang="en-GB"/>
              <a:t>include both rapid</a:t>
            </a:r>
            <a:r>
              <a:rPr lang="en-GB" sz="1200" kern="1200">
                <a:solidFill>
                  <a:schemeClr val="tx1"/>
                </a:solidFill>
                <a:effectLst/>
                <a:latin typeface="+mn-lt"/>
                <a:ea typeface="+mn-ea"/>
                <a:cs typeface="+mn-cs"/>
              </a:rPr>
              <a:t> eye movement (REM) and non-rapid eye movement (NREM) sleep. Each </a:t>
            </a:r>
            <a:r>
              <a:rPr lang="en-GB"/>
              <a:t>play</a:t>
            </a:r>
            <a:r>
              <a:rPr lang="en-GB" sz="1200" kern="1200">
                <a:solidFill>
                  <a:schemeClr val="tx1"/>
                </a:solidFill>
                <a:effectLst/>
                <a:latin typeface="+mn-lt"/>
                <a:ea typeface="+mn-ea"/>
                <a:cs typeface="+mn-cs"/>
              </a:rPr>
              <a:t> an important role in repairing and rebuilding the brain and body.  </a:t>
            </a:r>
            <a:endParaRPr lang="en-GB">
              <a:cs typeface="Calibri"/>
            </a:endParaRPr>
          </a:p>
          <a:p>
            <a:pPr fontAlgn="base">
              <a:defRPr/>
            </a:pPr>
            <a:r>
              <a:rPr lang="en-GB" sz="1200" b="1" kern="1200">
                <a:solidFill>
                  <a:schemeClr val="tx1"/>
                </a:solidFill>
                <a:effectLst/>
                <a:latin typeface="+mn-lt"/>
                <a:ea typeface="+mn-ea"/>
                <a:cs typeface="+mn-cs"/>
              </a:rPr>
              <a:t>Rapid eye </a:t>
            </a:r>
            <a:r>
              <a:rPr lang="en-GB" b="1"/>
              <a:t>movement Sleep </a:t>
            </a:r>
            <a:r>
              <a:rPr lang="en-GB"/>
              <a:t>accounts for</a:t>
            </a:r>
            <a:r>
              <a:rPr lang="en-GB" b="1"/>
              <a:t> </a:t>
            </a:r>
            <a:r>
              <a:rPr lang="en-GB" sz="1200" kern="1200">
                <a:solidFill>
                  <a:schemeClr val="tx1"/>
                </a:solidFill>
                <a:effectLst/>
                <a:latin typeface="+mn-lt"/>
                <a:ea typeface="+mn-ea"/>
                <a:cs typeface="+mn-cs"/>
              </a:rPr>
              <a:t>20-25% of sleep</a:t>
            </a:r>
            <a:r>
              <a:rPr lang="en-GB" sz="1200" kern="1200" baseline="0">
                <a:solidFill>
                  <a:schemeClr val="tx1"/>
                </a:solidFill>
                <a:effectLst/>
                <a:latin typeface="+mn-lt"/>
                <a:ea typeface="+mn-ea"/>
                <a:cs typeface="+mn-cs"/>
              </a:rPr>
              <a:t> </a:t>
            </a:r>
            <a:r>
              <a:rPr lang="en-GB"/>
              <a:t>time – this improves</a:t>
            </a:r>
            <a:r>
              <a:rPr lang="en-GB" sz="1200" kern="1200">
                <a:solidFill>
                  <a:schemeClr val="tx1"/>
                </a:solidFill>
                <a:effectLst/>
                <a:latin typeface="+mn-lt"/>
                <a:ea typeface="+mn-ea"/>
                <a:cs typeface="+mn-cs"/>
              </a:rPr>
              <a:t> learning and memory, improves mood </a:t>
            </a:r>
            <a:r>
              <a:rPr lang="en-GB"/>
              <a:t>and memory </a:t>
            </a:r>
            <a:r>
              <a:rPr lang="en-GB" sz="1200" kern="1200">
                <a:solidFill>
                  <a:schemeClr val="tx1"/>
                </a:solidFill>
                <a:effectLst/>
                <a:latin typeface="+mn-lt"/>
                <a:ea typeface="+mn-ea"/>
                <a:cs typeface="+mn-cs"/>
              </a:rPr>
              <a:t>recall &amp; helps with motor learning</a:t>
            </a:r>
            <a:r>
              <a:rPr lang="en-GB" sz="1200" kern="1200" baseline="0">
                <a:solidFill>
                  <a:schemeClr val="tx1"/>
                </a:solidFill>
                <a:effectLst/>
                <a:latin typeface="+mn-lt"/>
                <a:ea typeface="+mn-ea"/>
                <a:cs typeface="+mn-cs"/>
              </a:rPr>
              <a:t> </a:t>
            </a:r>
            <a:r>
              <a:rPr lang="en-GB"/>
              <a:t>–</a:t>
            </a:r>
            <a:r>
              <a:rPr lang="en-GB" sz="1200" kern="1200">
                <a:solidFill>
                  <a:schemeClr val="tx1"/>
                </a:solidFill>
                <a:effectLst/>
                <a:latin typeface="+mn-lt"/>
                <a:ea typeface="+mn-ea"/>
                <a:cs typeface="+mn-cs"/>
              </a:rPr>
              <a:t> </a:t>
            </a:r>
            <a:r>
              <a:rPr lang="en-GB"/>
              <a:t>this is the sleep</a:t>
            </a:r>
            <a:r>
              <a:rPr lang="en-GB" sz="1200" kern="1200">
                <a:solidFill>
                  <a:schemeClr val="tx1"/>
                </a:solidFill>
                <a:effectLst/>
                <a:latin typeface="+mn-lt"/>
                <a:ea typeface="+mn-ea"/>
                <a:cs typeface="+mn-cs"/>
              </a:rPr>
              <a:t> phase closest to wakefulness and where dreaming occurs</a:t>
            </a:r>
            <a:r>
              <a:rPr lang="en-GB"/>
              <a:t> </a:t>
            </a:r>
            <a:endParaRPr lang="en-GB">
              <a:cs typeface="Calibri"/>
            </a:endParaRPr>
          </a:p>
          <a:p>
            <a:pPr>
              <a:defRPr/>
            </a:pPr>
            <a:r>
              <a:rPr lang="en-GB" sz="1200" b="1" kern="1200">
                <a:solidFill>
                  <a:schemeClr val="tx1"/>
                </a:solidFill>
                <a:effectLst/>
                <a:latin typeface="+mn-lt"/>
                <a:ea typeface="+mn-ea"/>
                <a:cs typeface="+mn-cs"/>
              </a:rPr>
              <a:t>Non </a:t>
            </a:r>
            <a:r>
              <a:rPr lang="en-GB" b="1"/>
              <a:t>Rapid Eye Movement</a:t>
            </a:r>
            <a:r>
              <a:rPr lang="en-GB" sz="1200" b="1" kern="1200">
                <a:solidFill>
                  <a:schemeClr val="tx1"/>
                </a:solidFill>
                <a:effectLst/>
                <a:latin typeface="+mn-lt"/>
                <a:ea typeface="+mn-ea"/>
                <a:cs typeface="+mn-cs"/>
              </a:rPr>
              <a:t> sleep</a:t>
            </a:r>
            <a:r>
              <a:rPr lang="en-GB" sz="1200" kern="1200">
                <a:solidFill>
                  <a:schemeClr val="tx1"/>
                </a:solidFill>
                <a:effectLst/>
                <a:latin typeface="+mn-lt"/>
                <a:ea typeface="+mn-ea"/>
                <a:cs typeface="+mn-cs"/>
              </a:rPr>
              <a:t> </a:t>
            </a:r>
            <a:r>
              <a:rPr lang="en-GB"/>
              <a:t>accounts for 75-80</a:t>
            </a:r>
            <a:r>
              <a:rPr lang="en-GB" sz="1200" kern="1200">
                <a:solidFill>
                  <a:schemeClr val="tx1"/>
                </a:solidFill>
                <a:effectLst/>
                <a:latin typeface="+mn-lt"/>
                <a:ea typeface="+mn-ea"/>
                <a:cs typeface="+mn-cs"/>
              </a:rPr>
              <a:t>% of </a:t>
            </a:r>
            <a:r>
              <a:rPr lang="en-GB"/>
              <a:t>sleep time</a:t>
            </a:r>
            <a:r>
              <a:rPr lang="en-GB" b="1"/>
              <a:t> -</a:t>
            </a:r>
            <a:r>
              <a:rPr lang="en-GB"/>
              <a:t> it helps the body to wind down and prepare for sleep ahead, it plays</a:t>
            </a:r>
            <a:r>
              <a:rPr lang="en-GB" sz="1200" kern="1200">
                <a:solidFill>
                  <a:schemeClr val="tx1"/>
                </a:solidFill>
                <a:effectLst/>
                <a:latin typeface="+mn-lt"/>
                <a:ea typeface="+mn-ea"/>
                <a:cs typeface="+mn-cs"/>
              </a:rPr>
              <a:t> an important role in helping the body repair </a:t>
            </a:r>
            <a:r>
              <a:rPr lang="en-GB"/>
              <a:t>tissue</a:t>
            </a:r>
            <a:r>
              <a:rPr lang="en-GB" sz="1200" kern="1200">
                <a:solidFill>
                  <a:schemeClr val="tx1"/>
                </a:solidFill>
                <a:effectLst/>
                <a:latin typeface="+mn-lt"/>
                <a:ea typeface="+mn-ea"/>
                <a:cs typeface="+mn-cs"/>
              </a:rPr>
              <a:t>, build bone and muscle, and strengthen </a:t>
            </a:r>
            <a:r>
              <a:rPr lang="en-GB"/>
              <a:t>the</a:t>
            </a:r>
            <a:r>
              <a:rPr lang="en-GB" sz="1200" kern="1200">
                <a:solidFill>
                  <a:schemeClr val="tx1"/>
                </a:solidFill>
                <a:effectLst/>
                <a:latin typeface="+mn-lt"/>
                <a:ea typeface="+mn-ea"/>
                <a:cs typeface="+mn-cs"/>
              </a:rPr>
              <a:t> immune system.</a:t>
            </a:r>
            <a:r>
              <a:rPr lang="en-GB" sz="1200" kern="1200" baseline="0">
                <a:solidFill>
                  <a:schemeClr val="tx1"/>
                </a:solidFill>
                <a:effectLst/>
                <a:latin typeface="+mn-lt"/>
                <a:ea typeface="+mn-ea"/>
                <a:cs typeface="+mn-cs"/>
              </a:rPr>
              <a:t> </a:t>
            </a:r>
            <a:r>
              <a:rPr lang="en-GB"/>
              <a:t>This is a deeper</a:t>
            </a:r>
            <a:r>
              <a:rPr lang="en-GB" sz="1200" kern="1200">
                <a:solidFill>
                  <a:schemeClr val="tx1"/>
                </a:solidFill>
                <a:effectLst/>
                <a:latin typeface="+mn-lt"/>
                <a:ea typeface="+mn-ea"/>
                <a:cs typeface="+mn-cs"/>
              </a:rPr>
              <a:t> sleep and harder to wake from.</a:t>
            </a:r>
            <a:r>
              <a:rPr lang="en-GB"/>
              <a:t> </a:t>
            </a:r>
            <a:endParaRPr lang="en-GB" sz="1200" kern="1200">
              <a:solidFill>
                <a:schemeClr val="tx1"/>
              </a:solidFill>
              <a:effectLst/>
              <a:latin typeface="+mn-lt"/>
              <a:cs typeface="Calibri"/>
            </a:endParaRPr>
          </a:p>
          <a:p>
            <a:pPr fontAlgn="base">
              <a:defRPr/>
            </a:pPr>
            <a:r>
              <a:rPr lang="en-GB" sz="1200" kern="1200">
                <a:solidFill>
                  <a:schemeClr val="tx1"/>
                </a:solidFill>
                <a:effectLst/>
                <a:latin typeface="+mn-lt"/>
                <a:ea typeface="+mn-ea"/>
                <a:cs typeface="+mn-cs"/>
              </a:rPr>
              <a:t>Throughout the night, you cycle</a:t>
            </a:r>
            <a:r>
              <a:rPr lang="en-GB"/>
              <a:t>, up to 6 times, through all four sleep stages with</a:t>
            </a:r>
            <a:r>
              <a:rPr lang="en-GB" sz="1200" kern="1200">
                <a:solidFill>
                  <a:schemeClr val="tx1"/>
                </a:solidFill>
                <a:effectLst/>
                <a:latin typeface="+mn-lt"/>
                <a:ea typeface="+mn-ea"/>
                <a:cs typeface="+mn-cs"/>
              </a:rPr>
              <a:t> </a:t>
            </a:r>
            <a:r>
              <a:rPr lang="en-GB"/>
              <a:t>one </a:t>
            </a:r>
            <a:r>
              <a:rPr lang="en-GB" sz="1200" kern="1200">
                <a:solidFill>
                  <a:schemeClr val="tx1"/>
                </a:solidFill>
                <a:effectLst/>
                <a:latin typeface="+mn-lt"/>
                <a:ea typeface="+mn-ea"/>
                <a:cs typeface="+mn-cs"/>
              </a:rPr>
              <a:t>complete cycle </a:t>
            </a:r>
            <a:r>
              <a:rPr lang="en-GB"/>
              <a:t>taking</a:t>
            </a:r>
            <a:r>
              <a:rPr lang="en-GB" sz="1200" kern="1200">
                <a:solidFill>
                  <a:schemeClr val="tx1"/>
                </a:solidFill>
                <a:effectLst/>
                <a:latin typeface="+mn-lt"/>
                <a:ea typeface="+mn-ea"/>
                <a:cs typeface="+mn-cs"/>
              </a:rPr>
              <a:t> approximately 90 minutes.</a:t>
            </a:r>
            <a:endParaRPr lang="en-GB" sz="1200" kern="1200">
              <a:solidFill>
                <a:schemeClr val="tx1"/>
              </a:solidFill>
              <a:effectLst/>
              <a:latin typeface="+mn-lt"/>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cs typeface="Calibri"/>
            </a:endParaRPr>
          </a:p>
          <a:p>
            <a:pPr fontAlgn="base"/>
            <a:r>
              <a:rPr lang="en-GB" sz="1200" kern="1200">
                <a:solidFill>
                  <a:schemeClr val="tx1"/>
                </a:solidFill>
                <a:effectLst/>
                <a:latin typeface="+mn-lt"/>
                <a:ea typeface="+mn-ea"/>
                <a:cs typeface="+mn-cs"/>
              </a:rPr>
              <a:t>Night waking is a normal and common occurrence of adult sleep and</a:t>
            </a:r>
            <a:r>
              <a:rPr lang="en-GB"/>
              <a:t> experienced</a:t>
            </a:r>
            <a:r>
              <a:rPr lang="en-GB" sz="1200" kern="1200">
                <a:solidFill>
                  <a:schemeClr val="tx1"/>
                </a:solidFill>
                <a:effectLst/>
                <a:latin typeface="+mn-lt"/>
                <a:ea typeface="+mn-ea"/>
                <a:cs typeface="+mn-cs"/>
              </a:rPr>
              <a:t> </a:t>
            </a:r>
            <a:r>
              <a:rPr lang="en-GB"/>
              <a:t>by </a:t>
            </a:r>
            <a:r>
              <a:rPr lang="en-GB" sz="1200" kern="1200">
                <a:solidFill>
                  <a:schemeClr val="tx1"/>
                </a:solidFill>
                <a:effectLst/>
                <a:latin typeface="+mn-lt"/>
                <a:ea typeface="+mn-ea"/>
                <a:cs typeface="+mn-cs"/>
              </a:rPr>
              <a:t>the majority. </a:t>
            </a:r>
            <a:r>
              <a:rPr lang="en-GB"/>
              <a:t>Waking</a:t>
            </a:r>
            <a:r>
              <a:rPr lang="en-GB" sz="1200" kern="1200">
                <a:solidFill>
                  <a:schemeClr val="tx1"/>
                </a:solidFill>
                <a:effectLst/>
                <a:latin typeface="+mn-lt"/>
                <a:ea typeface="+mn-ea"/>
                <a:cs typeface="+mn-cs"/>
              </a:rPr>
              <a:t> </a:t>
            </a:r>
            <a:r>
              <a:rPr lang="en-GB"/>
              <a:t>moments </a:t>
            </a:r>
            <a:r>
              <a:rPr lang="en-GB" sz="1200" kern="1200" err="1">
                <a:solidFill>
                  <a:schemeClr val="tx1"/>
                </a:solidFill>
                <a:effectLst/>
                <a:latin typeface="+mn-lt"/>
                <a:ea typeface="+mn-ea"/>
                <a:cs typeface="+mn-cs"/>
              </a:rPr>
              <a:t>eg</a:t>
            </a:r>
            <a:r>
              <a:rPr lang="en-GB" sz="1200" kern="1200">
                <a:solidFill>
                  <a:schemeClr val="tx1"/>
                </a:solidFill>
                <a:effectLst/>
                <a:latin typeface="+mn-lt"/>
                <a:ea typeface="+mn-ea"/>
                <a:cs typeface="+mn-cs"/>
              </a:rPr>
              <a:t> rolling over, getting up to toilet or getting a drink</a:t>
            </a:r>
            <a:r>
              <a:rPr lang="en-GB"/>
              <a:t> are normal</a:t>
            </a:r>
            <a:r>
              <a:rPr lang="en-GB" sz="1200" kern="1200">
                <a:solidFill>
                  <a:schemeClr val="tx1"/>
                </a:solidFill>
                <a:effectLst/>
                <a:latin typeface="+mn-lt"/>
                <a:ea typeface="+mn-ea"/>
                <a:cs typeface="+mn-cs"/>
              </a:rPr>
              <a:t>. </a:t>
            </a:r>
            <a:r>
              <a:rPr lang="en-GB"/>
              <a:t>It is when</a:t>
            </a:r>
            <a:r>
              <a:rPr lang="en-GB" sz="1200" kern="1200">
                <a:solidFill>
                  <a:schemeClr val="tx1"/>
                </a:solidFill>
                <a:effectLst/>
                <a:latin typeface="+mn-lt"/>
                <a:ea typeface="+mn-ea"/>
                <a:cs typeface="+mn-cs"/>
              </a:rPr>
              <a:t> people</a:t>
            </a:r>
            <a:r>
              <a:rPr lang="en-GB" sz="1200" kern="1200" baseline="0">
                <a:solidFill>
                  <a:schemeClr val="tx1"/>
                </a:solidFill>
                <a:effectLst/>
                <a:latin typeface="+mn-lt"/>
                <a:ea typeface="+mn-ea"/>
                <a:cs typeface="+mn-cs"/>
              </a:rPr>
              <a:t> can’t get back to sleep that </a:t>
            </a:r>
            <a:r>
              <a:rPr lang="en-GB"/>
              <a:t>it becomes</a:t>
            </a:r>
            <a:r>
              <a:rPr lang="en-GB" sz="1200" kern="1200" baseline="0">
                <a:solidFill>
                  <a:schemeClr val="tx1"/>
                </a:solidFill>
                <a:effectLst/>
                <a:latin typeface="+mn-lt"/>
                <a:ea typeface="+mn-ea"/>
                <a:cs typeface="+mn-cs"/>
              </a:rPr>
              <a:t> an issue.</a:t>
            </a:r>
            <a:r>
              <a:rPr lang="en-GB"/>
              <a:t> </a:t>
            </a:r>
            <a:endParaRPr lang="en-GB" sz="1200" kern="1200">
              <a:solidFill>
                <a:schemeClr val="tx1"/>
              </a:solidFill>
              <a:effectLst/>
              <a:latin typeface="+mn-lt"/>
              <a:cs typeface="Calibri"/>
            </a:endParaRPr>
          </a:p>
          <a:p>
            <a:pPr fontAlgn="base"/>
            <a:endParaRPr lang="en-GB" sz="1200" kern="1200">
              <a:solidFill>
                <a:schemeClr val="tx1"/>
              </a:solidFill>
              <a:effectLst/>
              <a:latin typeface="+mn-lt"/>
              <a:ea typeface="+mn-ea"/>
              <a:cs typeface="+mn-cs"/>
            </a:endParaRPr>
          </a:p>
          <a:p>
            <a:pPr fontAlgn="base"/>
            <a:r>
              <a:rPr lang="en-GB" sz="1200" b="1" kern="1200">
                <a:solidFill>
                  <a:schemeClr val="tx1"/>
                </a:solidFill>
                <a:effectLst/>
                <a:latin typeface="+mn-lt"/>
                <a:ea typeface="+mn-ea"/>
                <a:cs typeface="+mn-cs"/>
              </a:rPr>
              <a:t>	</a:t>
            </a:r>
            <a:endParaRPr lang="en-GB" sz="1200" kern="1200">
              <a:solidFill>
                <a:schemeClr val="tx1"/>
              </a:solidFill>
              <a:effectLst/>
              <a:latin typeface="+mn-lt"/>
              <a:ea typeface="+mn-ea"/>
              <a:cs typeface="+mn-cs"/>
            </a:endParaRPr>
          </a:p>
          <a:p>
            <a:pPr>
              <a:spcBef>
                <a:spcPct val="0"/>
              </a:spcBef>
            </a:pPr>
            <a:r>
              <a:rPr lang="en-GB" sz="1200" b="1" baseline="0"/>
              <a:t>	</a:t>
            </a:r>
            <a:endParaRPr lang="en-GB" sz="1200" b="1" baseline="0">
              <a:cs typeface="Calibri"/>
            </a:endParaRPr>
          </a:p>
          <a:p>
            <a:pPr>
              <a:spcBef>
                <a:spcPct val="0"/>
              </a:spcBef>
            </a:pPr>
            <a:endParaRPr lang="en-GB" sz="1200" baseline="0"/>
          </a:p>
          <a:p>
            <a:endParaRPr lang="en-GB" sz="1200" b="0" i="0" kern="1200">
              <a:solidFill>
                <a:schemeClr val="tx1"/>
              </a:solidFill>
              <a:effectLst/>
              <a:latin typeface="+mn-lt"/>
              <a:ea typeface="+mn-ea"/>
              <a:cs typeface="+mn-cs"/>
            </a:endParaRPr>
          </a:p>
          <a:p>
            <a:endParaRPr lang="en-GB" sz="1200"/>
          </a:p>
          <a:p>
            <a:pPr>
              <a:spcBef>
                <a:spcPct val="0"/>
              </a:spcBef>
            </a:pPr>
            <a:endParaRPr lang="en-GB" baseline="0"/>
          </a:p>
        </p:txBody>
      </p:sp>
      <p:sp>
        <p:nvSpPr>
          <p:cNvPr id="4" name="Slide Number Placeholder 3"/>
          <p:cNvSpPr>
            <a:spLocks noGrp="1"/>
          </p:cNvSpPr>
          <p:nvPr>
            <p:ph type="sldNum" sz="quarter" idx="10"/>
          </p:nvPr>
        </p:nvSpPr>
        <p:spPr/>
        <p:txBody>
          <a:bodyPr rtlCol="0"/>
          <a:lstStyle/>
          <a:p>
            <a:pPr rtl="0"/>
            <a:fld id="{CF2FD335-6D8E-486A-8F5F-DFC7325903FF}" type="slidenum">
              <a:rPr lang="en-GB" smtClean="0"/>
              <a:t>19</a:t>
            </a:fld>
            <a:endParaRPr lang="en-GB"/>
          </a:p>
        </p:txBody>
      </p:sp>
    </p:spTree>
    <p:extLst>
      <p:ext uri="{BB962C8B-B14F-4D97-AF65-F5344CB8AC3E}">
        <p14:creationId xmlns:p14="http://schemas.microsoft.com/office/powerpoint/2010/main" val="2036596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Just a gentle reminder of the group agreement, that I am sure we are all familiar with now.</a:t>
            </a:r>
          </a:p>
          <a:p>
            <a:endParaRPr lang="en-US">
              <a:cs typeface="Calibri"/>
            </a:endParaRPr>
          </a:p>
        </p:txBody>
      </p:sp>
      <p:sp>
        <p:nvSpPr>
          <p:cNvPr id="4" name="Slide Number Placeholder 3"/>
          <p:cNvSpPr>
            <a:spLocks noGrp="1"/>
          </p:cNvSpPr>
          <p:nvPr>
            <p:ph type="sldNum" sz="quarter" idx="5"/>
          </p:nvPr>
        </p:nvSpPr>
        <p:spPr/>
        <p:txBody>
          <a:bodyPr/>
          <a:lstStyle/>
          <a:p>
            <a:fld id="{0F55C4A5-8E72-4709-8BBB-59B1FEB5F2A5}" type="slidenum">
              <a:rPr lang="en-GB"/>
              <a:t>2</a:t>
            </a:fld>
            <a:endParaRPr lang="en-GB"/>
          </a:p>
        </p:txBody>
      </p:sp>
    </p:spTree>
    <p:extLst>
      <p:ext uri="{BB962C8B-B14F-4D97-AF65-F5344CB8AC3E}">
        <p14:creationId xmlns:p14="http://schemas.microsoft.com/office/powerpoint/2010/main" val="3962611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sz="1200" b="0" i="0" kern="1200" dirty="0">
                <a:solidFill>
                  <a:schemeClr val="tx1"/>
                </a:solidFill>
                <a:effectLst/>
                <a:latin typeface="+mn-lt"/>
                <a:ea typeface="+mn-ea"/>
                <a:cs typeface="+mn-cs"/>
              </a:rPr>
              <a:t>Insomnia represents the main sleep complaint in </a:t>
            </a:r>
            <a:r>
              <a:rPr lang="en-GB" dirty="0"/>
              <a:t>patients with Long Covid</a:t>
            </a:r>
            <a:r>
              <a:rPr lang="en-GB" sz="1200" b="0" i="0" kern="1200" dirty="0">
                <a:solidFill>
                  <a:schemeClr val="tx1"/>
                </a:solidFill>
                <a:effectLst/>
                <a:latin typeface="+mn-lt"/>
                <a:ea typeface="+mn-ea"/>
                <a:cs typeface="+mn-cs"/>
              </a:rPr>
              <a:t>.</a:t>
            </a:r>
            <a:r>
              <a:rPr lang="en-GB" dirty="0"/>
              <a:t> </a:t>
            </a:r>
            <a:endParaRPr lang="en-GB" sz="1200" b="0" i="0" kern="1200" dirty="0">
              <a:solidFill>
                <a:schemeClr val="tx1"/>
              </a:solidFill>
              <a:effectLst/>
              <a:latin typeface="+mn-lt"/>
              <a:ea typeface="+mn-ea"/>
              <a:cs typeface="+mn-cs"/>
            </a:endParaRPr>
          </a:p>
          <a:p>
            <a:endParaRPr lang="en-GB" sz="1200" b="1" i="0" kern="120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Symptoms of insomnia include:</a:t>
            </a:r>
            <a:endParaRPr lang="en-GB" sz="1200" b="1" i="0" kern="1200" dirty="0">
              <a:solidFill>
                <a:schemeClr val="tx1"/>
              </a:solidFill>
              <a:effectLst/>
              <a:latin typeface="+mn-lt"/>
              <a:cs typeface="Calibri"/>
            </a:endParaRPr>
          </a:p>
          <a:p>
            <a:r>
              <a:rPr lang="en-GB" sz="1200" b="0" i="0" kern="1200" dirty="0">
                <a:solidFill>
                  <a:schemeClr val="tx1"/>
                </a:solidFill>
                <a:effectLst/>
                <a:latin typeface="+mn-lt"/>
                <a:ea typeface="+mn-ea"/>
                <a:cs typeface="+mn-cs"/>
              </a:rPr>
              <a:t>difficulty getting to sleep</a:t>
            </a:r>
            <a:r>
              <a:rPr lang="en-GB" dirty="0"/>
              <a:t> or staying asleep</a:t>
            </a:r>
            <a:endParaRPr lang="en-GB" sz="1200" b="0" i="0" kern="1200" dirty="0">
              <a:solidFill>
                <a:schemeClr val="tx1"/>
              </a:solidFill>
              <a:effectLst/>
              <a:latin typeface="+mn-lt"/>
              <a:cs typeface="Calibri"/>
            </a:endParaRPr>
          </a:p>
          <a:p>
            <a:r>
              <a:rPr lang="en-GB" sz="1200" b="0" i="0" kern="1200" dirty="0">
                <a:solidFill>
                  <a:schemeClr val="tx1"/>
                </a:solidFill>
                <a:effectLst/>
                <a:latin typeface="+mn-lt"/>
                <a:ea typeface="+mn-ea"/>
                <a:cs typeface="+mn-cs"/>
              </a:rPr>
              <a:t>waking early in the morning</a:t>
            </a:r>
            <a:endParaRPr lang="en-GB" sz="1200" b="0" i="0" kern="1200" dirty="0">
              <a:solidFill>
                <a:schemeClr val="tx1"/>
              </a:solidFill>
              <a:effectLst/>
              <a:latin typeface="+mn-lt"/>
              <a:cs typeface="Calibri"/>
            </a:endParaRPr>
          </a:p>
          <a:p>
            <a:r>
              <a:rPr lang="en-GB" sz="1200" b="0" i="0" kern="1200" dirty="0">
                <a:solidFill>
                  <a:schemeClr val="tx1"/>
                </a:solidFill>
                <a:effectLst/>
                <a:latin typeface="+mn-lt"/>
                <a:ea typeface="+mn-ea"/>
                <a:cs typeface="+mn-cs"/>
              </a:rPr>
              <a:t>waking feeling </a:t>
            </a:r>
            <a:r>
              <a:rPr lang="en-GB" dirty="0"/>
              <a:t>unrefreshed</a:t>
            </a:r>
            <a:endParaRPr lang="en-GB" sz="1200" b="0" i="0" kern="1200" dirty="0">
              <a:solidFill>
                <a:schemeClr val="tx1"/>
              </a:solidFill>
              <a:effectLst/>
              <a:latin typeface="+mn-lt"/>
              <a:cs typeface="Calibri"/>
            </a:endParaRPr>
          </a:p>
          <a:p>
            <a:r>
              <a:rPr lang="en-GB" sz="1200" b="0" i="0" kern="1200" dirty="0">
                <a:solidFill>
                  <a:schemeClr val="tx1"/>
                </a:solidFill>
                <a:effectLst/>
                <a:latin typeface="+mn-lt"/>
                <a:ea typeface="+mn-ea"/>
                <a:cs typeface="+mn-cs"/>
              </a:rPr>
              <a:t>feeling tired in the daytime</a:t>
            </a:r>
            <a:endParaRPr lang="en-GB" sz="1200" b="0" i="0" kern="1200" dirty="0">
              <a:solidFill>
                <a:schemeClr val="tx1"/>
              </a:solidFill>
              <a:effectLst/>
              <a:latin typeface="+mn-lt"/>
              <a:cs typeface="Calibri"/>
            </a:endParaRPr>
          </a:p>
          <a:p>
            <a:r>
              <a:rPr lang="en-GB" sz="1200" b="0" i="0" kern="1200" dirty="0">
                <a:solidFill>
                  <a:schemeClr val="tx1"/>
                </a:solidFill>
                <a:effectLst/>
                <a:latin typeface="+mn-lt"/>
                <a:ea typeface="+mn-ea"/>
                <a:cs typeface="+mn-cs"/>
              </a:rPr>
              <a:t>feeling irritable</a:t>
            </a:r>
            <a:endParaRPr lang="en-GB" sz="1200" b="0" i="0" kern="1200" dirty="0">
              <a:solidFill>
                <a:schemeClr val="tx1"/>
              </a:solidFill>
              <a:effectLst/>
              <a:latin typeface="+mn-lt"/>
              <a:cs typeface="Calibri"/>
            </a:endParaRPr>
          </a:p>
          <a:p>
            <a:r>
              <a:rPr lang="en-GB" dirty="0"/>
              <a:t>Experiencing significant</a:t>
            </a:r>
            <a:r>
              <a:rPr lang="en-GB" sz="1200" b="0" i="0" kern="1200" dirty="0">
                <a:solidFill>
                  <a:schemeClr val="tx1"/>
                </a:solidFill>
                <a:effectLst/>
                <a:latin typeface="+mn-lt"/>
                <a:ea typeface="+mn-ea"/>
                <a:cs typeface="+mn-cs"/>
              </a:rPr>
              <a:t> distress about sleep</a:t>
            </a:r>
            <a:endParaRPr lang="en-GB" sz="1200" b="0" i="0" kern="1200" dirty="0">
              <a:solidFill>
                <a:schemeClr val="tx1"/>
              </a:solidFill>
              <a:effectLst/>
              <a:latin typeface="+mn-lt"/>
              <a:cs typeface="Calibri"/>
            </a:endParaRPr>
          </a:p>
          <a:p>
            <a:r>
              <a:rPr lang="en-GB" dirty="0"/>
              <a:t>Can impact on daytime</a:t>
            </a:r>
            <a:r>
              <a:rPr lang="en-GB" sz="1200" b="0" i="0" kern="1200" dirty="0">
                <a:solidFill>
                  <a:schemeClr val="tx1"/>
                </a:solidFill>
                <a:effectLst/>
                <a:latin typeface="+mn-lt"/>
                <a:ea typeface="+mn-ea"/>
                <a:cs typeface="+mn-cs"/>
              </a:rPr>
              <a:t> functioning</a:t>
            </a:r>
            <a:endParaRPr lang="en-GB" sz="1200" b="0" i="0" kern="1200" dirty="0">
              <a:solidFill>
                <a:schemeClr val="tx1"/>
              </a:solidFill>
              <a:effectLst/>
              <a:latin typeface="+mn-lt"/>
              <a:cs typeface="Calibri"/>
            </a:endParaRPr>
          </a:p>
          <a:p>
            <a:r>
              <a:rPr lang="en-GB" sz="1200" b="0" i="0" kern="1200" dirty="0">
                <a:solidFill>
                  <a:schemeClr val="tx1"/>
                </a:solidFill>
                <a:effectLst/>
                <a:latin typeface="+mn-lt"/>
                <a:ea typeface="+mn-ea"/>
                <a:cs typeface="+mn-cs"/>
              </a:rPr>
              <a:t>being </a:t>
            </a:r>
            <a:r>
              <a:rPr lang="en-GB" dirty="0"/>
              <a:t>unsatisfied with</a:t>
            </a:r>
            <a:r>
              <a:rPr lang="en-GB" sz="1200" b="0" i="0" kern="1200" dirty="0">
                <a:solidFill>
                  <a:schemeClr val="tx1"/>
                </a:solidFill>
                <a:effectLst/>
                <a:latin typeface="+mn-lt"/>
                <a:ea typeface="+mn-ea"/>
                <a:cs typeface="+mn-cs"/>
              </a:rPr>
              <a:t> the quality or quantity of sleep</a:t>
            </a:r>
            <a:endParaRPr lang="en-GB" sz="1200" b="0" i="0" kern="1200" dirty="0">
              <a:solidFill>
                <a:schemeClr val="tx1"/>
              </a:solidFill>
              <a:effectLst/>
              <a:latin typeface="+mn-lt"/>
              <a:cs typeface="Calibri"/>
            </a:endParaRPr>
          </a:p>
          <a:p>
            <a:endParaRPr lang="en-GB" sz="1200" b="0" i="0" kern="120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Insomnia</a:t>
            </a:r>
            <a:r>
              <a:rPr lang="en-GB" sz="1200" b="0" i="0" kern="1200" dirty="0">
                <a:solidFill>
                  <a:schemeClr val="tx1"/>
                </a:solidFill>
                <a:effectLst/>
                <a:latin typeface="+mn-lt"/>
                <a:ea typeface="+mn-ea"/>
                <a:cs typeface="+mn-cs"/>
              </a:rPr>
              <a:t> is diagnosed when difficulty sleeping happens </a:t>
            </a:r>
            <a:r>
              <a:rPr lang="en-GB" sz="1200" b="0" i="1" kern="1200" dirty="0">
                <a:solidFill>
                  <a:schemeClr val="tx1"/>
                </a:solidFill>
                <a:effectLst/>
                <a:latin typeface="+mn-lt"/>
                <a:ea typeface="+mn-ea"/>
                <a:cs typeface="+mn-cs"/>
              </a:rPr>
              <a:t>at least three times a week, for at least three months, despite having the opportunity to sleep</a:t>
            </a:r>
            <a:r>
              <a:rPr lang="en-GB" sz="1200" b="0" i="0" kern="1200" dirty="0">
                <a:solidFill>
                  <a:schemeClr val="tx1"/>
                </a:solidFill>
                <a:effectLst/>
                <a:latin typeface="+mn-lt"/>
                <a:ea typeface="+mn-ea"/>
                <a:cs typeface="+mn-cs"/>
              </a:rPr>
              <a:t>.</a:t>
            </a:r>
            <a:endParaRPr lang="en-GB" sz="1200" b="0" i="0" kern="1200" dirty="0">
              <a:solidFill>
                <a:schemeClr val="tx1"/>
              </a:solidFill>
              <a:effectLst/>
              <a:latin typeface="+mn-lt"/>
              <a:ea typeface="Calibri"/>
              <a:cs typeface="Calibri"/>
            </a:endParaRPr>
          </a:p>
          <a:p>
            <a:r>
              <a:rPr lang="en-GB" sz="1200" b="0" i="0" kern="1200" dirty="0">
                <a:solidFill>
                  <a:schemeClr val="tx1"/>
                </a:solidFill>
                <a:effectLst/>
                <a:latin typeface="+mn-lt"/>
                <a:ea typeface="+mn-ea"/>
                <a:cs typeface="+mn-cs"/>
              </a:rPr>
              <a:t>Insomnia impacts</a:t>
            </a:r>
            <a:r>
              <a:rPr lang="en-GB" dirty="0"/>
              <a:t> on</a:t>
            </a:r>
            <a:r>
              <a:rPr lang="en-GB" sz="1200" b="0" i="0" kern="1200" dirty="0">
                <a:solidFill>
                  <a:schemeClr val="tx1"/>
                </a:solidFill>
                <a:effectLst/>
                <a:latin typeface="+mn-lt"/>
                <a:ea typeface="+mn-ea"/>
                <a:cs typeface="+mn-cs"/>
              </a:rPr>
              <a:t> your day-to-day functioning and can affect relationships and other aspects of your life, such as work</a:t>
            </a:r>
            <a:r>
              <a:rPr lang="en-GB" dirty="0"/>
              <a:t> and leisure</a:t>
            </a:r>
            <a:r>
              <a:rPr lang="en-GB" sz="1200" b="0" i="0" kern="1200" dirty="0">
                <a:solidFill>
                  <a:schemeClr val="tx1"/>
                </a:solidFill>
                <a:effectLst/>
                <a:latin typeface="+mn-lt"/>
                <a:ea typeface="+mn-ea"/>
                <a:cs typeface="+mn-cs"/>
              </a:rPr>
              <a:t>.</a:t>
            </a:r>
            <a:r>
              <a:rPr lang="en-GB" dirty="0"/>
              <a:t> </a:t>
            </a:r>
            <a:endParaRPr lang="en-GB" dirty="0">
              <a:cs typeface="Calibri"/>
            </a:endParaRPr>
          </a:p>
          <a:p>
            <a:r>
              <a:rPr lang="en-GB" sz="1200" b="0" i="0" kern="1200" baseline="0" dirty="0">
                <a:solidFill>
                  <a:schemeClr val="tx1"/>
                </a:solidFill>
                <a:effectLst/>
                <a:latin typeface="+mn-lt"/>
                <a:ea typeface="+mn-ea"/>
                <a:cs typeface="+mn-cs"/>
              </a:rPr>
              <a:t>I</a:t>
            </a:r>
            <a:r>
              <a:rPr lang="en-GB" sz="1200" b="0" i="0" kern="1200" dirty="0">
                <a:solidFill>
                  <a:schemeClr val="tx1"/>
                </a:solidFill>
                <a:effectLst/>
                <a:latin typeface="+mn-lt"/>
                <a:ea typeface="+mn-ea"/>
                <a:cs typeface="+mn-cs"/>
              </a:rPr>
              <a:t>nsomnia can be effectively treated using a combination of tools.</a:t>
            </a:r>
            <a:endParaRPr lang="en-GB" dirty="0">
              <a:cs typeface="Calibri"/>
            </a:endParaRPr>
          </a:p>
          <a:p>
            <a:r>
              <a:rPr lang="en-GB" dirty="0">
                <a:ea typeface="Calibri" panose="020F0502020204030204"/>
                <a:cs typeface="Calibri" panose="020F0502020204030204"/>
              </a:rPr>
              <a:t>We would encourage you to speak with your GP if you feel you may have insomnia</a:t>
            </a:r>
            <a:endParaRPr lang="en-GB" sz="1200" kern="1200" dirty="0">
              <a:solidFill>
                <a:schemeClr val="tx1"/>
              </a:solidFill>
              <a:effectLst/>
              <a:latin typeface="+mn-lt"/>
              <a:ea typeface="Calibri" panose="020F0502020204030204"/>
              <a:cs typeface="Calibri" panose="020F0502020204030204"/>
            </a:endParaRPr>
          </a:p>
          <a:p>
            <a:endParaRPr lang="en-GB">
              <a:ea typeface="Calibri" panose="020F0502020204030204"/>
              <a:cs typeface="Calibri" panose="020F0502020204030204"/>
            </a:endParaRPr>
          </a:p>
          <a:p>
            <a:pPr>
              <a:spcBef>
                <a:spcPct val="0"/>
              </a:spcBef>
            </a:pPr>
            <a:endParaRPr lang="en-GB">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rtlCol="0"/>
          <a:lstStyle/>
          <a:p>
            <a:pPr rtl="0"/>
            <a:fld id="{CF2FD335-6D8E-486A-8F5F-DFC7325903FF}" type="slidenum">
              <a:rPr lang="en-GB" smtClean="0"/>
              <a:t>20</a:t>
            </a:fld>
            <a:endParaRPr lang="en-GB"/>
          </a:p>
        </p:txBody>
      </p:sp>
    </p:spTree>
    <p:extLst>
      <p:ext uri="{BB962C8B-B14F-4D97-AF65-F5344CB8AC3E}">
        <p14:creationId xmlns:p14="http://schemas.microsoft.com/office/powerpoint/2010/main" val="1863018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sz="900" b="0" i="0" kern="1200" dirty="0">
                <a:solidFill>
                  <a:schemeClr val="tx1"/>
                </a:solidFill>
                <a:effectLst/>
                <a:latin typeface="+mn-lt"/>
                <a:ea typeface="+mn-ea"/>
                <a:cs typeface="+mn-cs"/>
              </a:rPr>
              <a:t>Sleep is an essential part of our lives. We need it to function well and to be in good health. On average, </a:t>
            </a:r>
            <a:r>
              <a:rPr lang="en-GB" sz="900" b="1" i="0" kern="1200" dirty="0">
                <a:solidFill>
                  <a:schemeClr val="tx1"/>
                </a:solidFill>
                <a:effectLst/>
                <a:latin typeface="+mn-lt"/>
                <a:ea typeface="+mn-ea"/>
                <a:cs typeface="+mn-cs"/>
              </a:rPr>
              <a:t>we spend a third of our lives asleep</a:t>
            </a:r>
            <a:r>
              <a:rPr lang="en-GB" sz="900" b="0" i="0" kern="1200" dirty="0">
                <a:solidFill>
                  <a:schemeClr val="tx1"/>
                </a:solidFill>
                <a:effectLst/>
                <a:latin typeface="+mn-lt"/>
                <a:ea typeface="+mn-ea"/>
                <a:cs typeface="+mn-cs"/>
              </a:rPr>
              <a:t>. For a 75-year-old that is approximately 25 years of sleep!</a:t>
            </a:r>
          </a:p>
          <a:p>
            <a:r>
              <a:rPr lang="en-US" b="1" dirty="0">
                <a:cs typeface="Calibri"/>
              </a:rPr>
              <a:t>Physical </a:t>
            </a:r>
            <a:r>
              <a:rPr lang="en-US" b="1" dirty="0"/>
              <a:t>Rest </a:t>
            </a:r>
            <a:endParaRPr lang="en-US" dirty="0">
              <a:cs typeface="Calibri"/>
            </a:endParaRPr>
          </a:p>
          <a:p>
            <a:pPr>
              <a:lnSpc>
                <a:spcPct val="90000"/>
              </a:lnSpc>
              <a:spcBef>
                <a:spcPts val="1000"/>
              </a:spcBef>
            </a:pPr>
            <a:r>
              <a:rPr lang="en-US" dirty="0"/>
              <a:t>Muscles need time to rest.</a:t>
            </a:r>
            <a:endParaRPr lang="en-US" dirty="0">
              <a:ea typeface="Calibri"/>
              <a:cs typeface="Calibri"/>
            </a:endParaRPr>
          </a:p>
          <a:p>
            <a:pPr>
              <a:lnSpc>
                <a:spcPct val="90000"/>
              </a:lnSpc>
              <a:spcBef>
                <a:spcPts val="1000"/>
              </a:spcBef>
            </a:pPr>
            <a:r>
              <a:rPr lang="en-US" dirty="0"/>
              <a:t>Helps the body to grow and repair - the body works to rebuild itself for the next day.</a:t>
            </a:r>
            <a:endParaRPr lang="en-US" dirty="0">
              <a:ea typeface="Calibri"/>
              <a:cs typeface="Calibri"/>
            </a:endParaRPr>
          </a:p>
          <a:p>
            <a:pPr>
              <a:lnSpc>
                <a:spcPct val="90000"/>
              </a:lnSpc>
              <a:spcBef>
                <a:spcPts val="1000"/>
              </a:spcBef>
            </a:pPr>
            <a:r>
              <a:rPr lang="en-US" b="1" dirty="0"/>
              <a:t>Mental Rest </a:t>
            </a:r>
            <a:endParaRPr lang="en-US" dirty="0"/>
          </a:p>
          <a:p>
            <a:pPr>
              <a:lnSpc>
                <a:spcPct val="90000"/>
              </a:lnSpc>
              <a:spcBef>
                <a:spcPts val="1000"/>
              </a:spcBef>
            </a:pPr>
            <a:r>
              <a:rPr lang="en-US" dirty="0"/>
              <a:t>Allows for the processing of things that have happened in the day and storing them in our memory.</a:t>
            </a:r>
            <a:endParaRPr lang="en-US" dirty="0">
              <a:ea typeface="Calibri"/>
              <a:cs typeface="Calibri"/>
            </a:endParaRPr>
          </a:p>
          <a:p>
            <a:pPr>
              <a:lnSpc>
                <a:spcPct val="90000"/>
              </a:lnSpc>
              <a:spcBef>
                <a:spcPts val="1000"/>
              </a:spcBef>
            </a:pPr>
            <a:r>
              <a:rPr lang="en-US" b="1" dirty="0"/>
              <a:t>How much sleep do I need?</a:t>
            </a:r>
            <a:endParaRPr lang="en-US" dirty="0"/>
          </a:p>
          <a:p>
            <a:pPr>
              <a:lnSpc>
                <a:spcPct val="90000"/>
              </a:lnSpc>
              <a:spcBef>
                <a:spcPts val="1000"/>
              </a:spcBef>
            </a:pPr>
            <a:r>
              <a:rPr lang="en-US" dirty="0"/>
              <a:t>This of course ranges dependent on age, lifestyle </a:t>
            </a:r>
            <a:r>
              <a:rPr lang="en-US" dirty="0" err="1"/>
              <a:t>etc</a:t>
            </a:r>
            <a:endParaRPr lang="en-US" dirty="0" err="1">
              <a:cs typeface="Calibri"/>
            </a:endParaRPr>
          </a:p>
          <a:p>
            <a:pPr>
              <a:lnSpc>
                <a:spcPct val="90000"/>
              </a:lnSpc>
              <a:spcBef>
                <a:spcPts val="1000"/>
              </a:spcBef>
            </a:pPr>
            <a:r>
              <a:rPr lang="en-US" dirty="0"/>
              <a:t>Changes throughout your life.</a:t>
            </a:r>
            <a:endParaRPr lang="en-US" dirty="0">
              <a:ea typeface="Calibri"/>
              <a:cs typeface="Calibri"/>
            </a:endParaRPr>
          </a:p>
          <a:p>
            <a:pPr>
              <a:lnSpc>
                <a:spcPct val="90000"/>
              </a:lnSpc>
              <a:spcBef>
                <a:spcPts val="1000"/>
              </a:spcBef>
            </a:pPr>
            <a:r>
              <a:rPr lang="en-GB" sz="900" dirty="0">
                <a:cs typeface="Calibri"/>
              </a:rPr>
              <a:t>8 hours is a myth but more a general number often reported.</a:t>
            </a:r>
            <a:endParaRPr lang="en-GB" dirty="0">
              <a:cs typeface="Calibri"/>
            </a:endParaRPr>
          </a:p>
          <a:p>
            <a:endParaRPr lang="en-GB" sz="900"/>
          </a:p>
          <a:p>
            <a:r>
              <a:rPr lang="en-GB" sz="900" b="0" i="0" kern="1200" dirty="0">
                <a:solidFill>
                  <a:schemeClr val="tx1"/>
                </a:solidFill>
                <a:effectLst/>
                <a:latin typeface="+mn-lt"/>
                <a:ea typeface="+mn-ea"/>
                <a:cs typeface="+mn-cs"/>
              </a:rPr>
              <a:t>The 24 hour cycle of daily life is often called the</a:t>
            </a:r>
            <a:r>
              <a:rPr lang="en-GB" sz="900" dirty="0"/>
              <a:t> "</a:t>
            </a:r>
            <a:r>
              <a:rPr lang="en-GB" sz="900" b="1" i="0" kern="1200" dirty="0">
                <a:solidFill>
                  <a:schemeClr val="tx1"/>
                </a:solidFill>
                <a:effectLst/>
                <a:latin typeface="+mn-lt"/>
                <a:ea typeface="+mn-ea"/>
                <a:cs typeface="+mn-cs"/>
              </a:rPr>
              <a:t>sleep/wake cycle</a:t>
            </a:r>
            <a:r>
              <a:rPr lang="en-GB" sz="900" b="1" dirty="0"/>
              <a:t>"</a:t>
            </a:r>
            <a:r>
              <a:rPr lang="en-GB" sz="900" dirty="0"/>
              <a:t>. </a:t>
            </a:r>
            <a:r>
              <a:rPr lang="en-GB" sz="900" b="0" i="0" kern="1200" dirty="0">
                <a:solidFill>
                  <a:schemeClr val="tx1"/>
                </a:solidFill>
                <a:effectLst/>
                <a:latin typeface="+mn-lt"/>
                <a:ea typeface="+mn-ea"/>
                <a:cs typeface="+mn-cs"/>
              </a:rPr>
              <a:t> This is also known as</a:t>
            </a:r>
            <a:r>
              <a:rPr lang="en-GB" sz="900" b="0" i="0" kern="1200" baseline="0" dirty="0">
                <a:solidFill>
                  <a:schemeClr val="tx1"/>
                </a:solidFill>
                <a:effectLst/>
                <a:latin typeface="+mn-lt"/>
                <a:ea typeface="+mn-ea"/>
                <a:cs typeface="+mn-cs"/>
              </a:rPr>
              <a:t> the circadian rhythm which regulates all cells within the body and controls our physiological and biological processes.</a:t>
            </a:r>
            <a:r>
              <a:rPr lang="en-GB" sz="900" dirty="0"/>
              <a:t> </a:t>
            </a:r>
            <a:endParaRPr lang="en-GB" sz="900" b="0" i="0" kern="1200" baseline="0" dirty="0">
              <a:solidFill>
                <a:schemeClr val="tx1"/>
              </a:solidFill>
              <a:effectLst/>
              <a:latin typeface="+mn-lt"/>
              <a:cs typeface="Calibri"/>
            </a:endParaRPr>
          </a:p>
          <a:p>
            <a:endParaRPr lang="en-GB" sz="900" b="0" i="0" kern="1200" baseline="0">
              <a:solidFill>
                <a:schemeClr val="tx1"/>
              </a:solidFill>
              <a:effectLst/>
              <a:latin typeface="+mn-lt"/>
              <a:ea typeface="+mn-ea"/>
              <a:cs typeface="+mn-cs"/>
            </a:endParaRPr>
          </a:p>
          <a:p>
            <a:r>
              <a:rPr lang="en-GB" sz="900" dirty="0"/>
              <a:t>Our Circadian</a:t>
            </a:r>
            <a:r>
              <a:rPr lang="en-GB" sz="900" b="0" i="0" kern="1200" dirty="0">
                <a:solidFill>
                  <a:schemeClr val="tx1"/>
                </a:solidFill>
                <a:effectLst/>
                <a:latin typeface="+mn-lt"/>
                <a:ea typeface="+mn-ea"/>
                <a:cs typeface="+mn-cs"/>
              </a:rPr>
              <a:t> rhythms </a:t>
            </a:r>
            <a:r>
              <a:rPr lang="en-GB" sz="900" dirty="0"/>
              <a:t>influences</a:t>
            </a:r>
            <a:r>
              <a:rPr lang="en-GB" sz="900" b="0" i="0" kern="1200" dirty="0">
                <a:solidFill>
                  <a:schemeClr val="tx1"/>
                </a:solidFill>
                <a:effectLst/>
                <a:latin typeface="+mn-lt"/>
                <a:ea typeface="+mn-ea"/>
                <a:cs typeface="+mn-cs"/>
              </a:rPr>
              <a:t>:</a:t>
            </a:r>
            <a:endParaRPr lang="en-GB" sz="900" b="0" i="0" kern="1200" dirty="0">
              <a:solidFill>
                <a:schemeClr val="tx1"/>
              </a:solidFill>
              <a:effectLst/>
              <a:latin typeface="+mn-lt"/>
              <a:cs typeface="Calibri"/>
            </a:endParaRPr>
          </a:p>
          <a:p>
            <a:r>
              <a:rPr lang="en-GB" sz="900" b="0" i="0" kern="1200" dirty="0">
                <a:solidFill>
                  <a:schemeClr val="tx1"/>
                </a:solidFill>
                <a:effectLst/>
                <a:latin typeface="+mn-lt"/>
                <a:ea typeface="+mn-ea"/>
                <a:cs typeface="+mn-cs"/>
              </a:rPr>
              <a:t>sleep/wake cycles,</a:t>
            </a:r>
            <a:endParaRPr lang="en-GB" sz="900" b="0" i="0" kern="1200" dirty="0">
              <a:solidFill>
                <a:schemeClr val="tx1"/>
              </a:solidFill>
              <a:effectLst/>
              <a:latin typeface="+mn-lt"/>
              <a:cs typeface="Calibri"/>
            </a:endParaRPr>
          </a:p>
          <a:p>
            <a:r>
              <a:rPr lang="en-GB" sz="900" b="0" i="0" kern="1200" dirty="0">
                <a:solidFill>
                  <a:schemeClr val="tx1"/>
                </a:solidFill>
                <a:effectLst/>
                <a:latin typeface="+mn-lt"/>
                <a:ea typeface="+mn-ea"/>
                <a:cs typeface="+mn-cs"/>
              </a:rPr>
              <a:t>hormone release,</a:t>
            </a:r>
            <a:endParaRPr lang="en-GB" sz="900" b="0" i="0" kern="1200" dirty="0">
              <a:solidFill>
                <a:schemeClr val="tx1"/>
              </a:solidFill>
              <a:effectLst/>
              <a:latin typeface="+mn-lt"/>
              <a:cs typeface="Calibri"/>
            </a:endParaRPr>
          </a:p>
          <a:p>
            <a:r>
              <a:rPr lang="en-GB" sz="900" b="0" i="0" kern="1200" dirty="0">
                <a:solidFill>
                  <a:schemeClr val="tx1"/>
                </a:solidFill>
                <a:effectLst/>
                <a:latin typeface="+mn-lt"/>
                <a:ea typeface="+mn-ea"/>
                <a:cs typeface="+mn-cs"/>
              </a:rPr>
              <a:t>eating habits,</a:t>
            </a:r>
            <a:endParaRPr lang="en-GB" sz="900" b="0" i="0" kern="1200" dirty="0">
              <a:solidFill>
                <a:schemeClr val="tx1"/>
              </a:solidFill>
              <a:effectLst/>
              <a:latin typeface="+mn-lt"/>
              <a:cs typeface="Calibri"/>
            </a:endParaRPr>
          </a:p>
          <a:p>
            <a:r>
              <a:rPr lang="en-GB" sz="900" b="0" i="0" kern="1200" dirty="0">
                <a:solidFill>
                  <a:schemeClr val="tx1"/>
                </a:solidFill>
                <a:effectLst/>
                <a:latin typeface="+mn-lt"/>
                <a:ea typeface="+mn-ea"/>
                <a:cs typeface="+mn-cs"/>
              </a:rPr>
              <a:t>digestion,</a:t>
            </a:r>
            <a:endParaRPr lang="en-GB" sz="900" b="0" i="0" kern="1200" dirty="0">
              <a:solidFill>
                <a:schemeClr val="tx1"/>
              </a:solidFill>
              <a:effectLst/>
              <a:latin typeface="+mn-lt"/>
              <a:cs typeface="Calibri"/>
            </a:endParaRPr>
          </a:p>
          <a:p>
            <a:r>
              <a:rPr lang="en-GB" sz="900" b="0" i="0" kern="1200" dirty="0">
                <a:solidFill>
                  <a:schemeClr val="tx1"/>
                </a:solidFill>
                <a:effectLst/>
                <a:latin typeface="+mn-lt"/>
                <a:ea typeface="+mn-ea"/>
                <a:cs typeface="+mn-cs"/>
              </a:rPr>
              <a:t>body temperature</a:t>
            </a:r>
            <a:endParaRPr lang="en-GB" sz="900" b="0" i="0" kern="1200" dirty="0">
              <a:solidFill>
                <a:schemeClr val="tx1"/>
              </a:solidFill>
              <a:effectLst/>
              <a:latin typeface="+mn-lt"/>
              <a:cs typeface="Calibri"/>
            </a:endParaRPr>
          </a:p>
          <a:p>
            <a:r>
              <a:rPr lang="en-GB" sz="900" dirty="0"/>
              <a:t>And other</a:t>
            </a:r>
            <a:r>
              <a:rPr lang="en-GB" sz="900" b="0" i="0" kern="1200" dirty="0">
                <a:solidFill>
                  <a:schemeClr val="tx1"/>
                </a:solidFill>
                <a:effectLst/>
                <a:latin typeface="+mn-lt"/>
                <a:ea typeface="+mn-ea"/>
                <a:cs typeface="+mn-cs"/>
              </a:rPr>
              <a:t> important bodily functions.</a:t>
            </a:r>
            <a:endParaRPr lang="en-GB" sz="900" b="0" i="0" kern="1200" dirty="0">
              <a:solidFill>
                <a:schemeClr val="tx1"/>
              </a:solidFill>
              <a:effectLst/>
              <a:latin typeface="+mn-lt"/>
              <a:cs typeface="Calibri"/>
            </a:endParaRPr>
          </a:p>
          <a:p>
            <a:r>
              <a:rPr lang="en-GB" sz="900" dirty="0"/>
              <a:t>A </a:t>
            </a:r>
            <a:r>
              <a:rPr lang="en-GB" sz="900" b="0" i="0" kern="1200" dirty="0">
                <a:solidFill>
                  <a:schemeClr val="tx1"/>
                </a:solidFill>
                <a:effectLst/>
                <a:latin typeface="+mn-lt"/>
                <a:ea typeface="+mn-ea"/>
                <a:cs typeface="+mn-cs"/>
              </a:rPr>
              <a:t>normal sleep/wake </a:t>
            </a:r>
            <a:r>
              <a:rPr lang="en-GB" sz="900" dirty="0"/>
              <a:t>cycle</a:t>
            </a:r>
            <a:r>
              <a:rPr lang="en-GB" sz="900" b="0" i="0" kern="1200" dirty="0">
                <a:solidFill>
                  <a:schemeClr val="tx1"/>
                </a:solidFill>
                <a:effectLst/>
                <a:latin typeface="+mn-lt"/>
                <a:ea typeface="+mn-ea"/>
                <a:cs typeface="+mn-cs"/>
              </a:rPr>
              <a:t> process ensures that when it becomes light, we wake up gradually, in the morning, rested and refreshed. Then, later in the day, after a period of wakefulness and as it gets dark, signals are sent to our body to rest and sleep.</a:t>
            </a:r>
            <a:endParaRPr lang="en-GB" sz="900" b="0" i="0" kern="1200" dirty="0">
              <a:solidFill>
                <a:schemeClr val="tx1"/>
              </a:solidFill>
              <a:effectLst/>
              <a:latin typeface="+mn-lt"/>
              <a:cs typeface="Calibri"/>
            </a:endParaRPr>
          </a:p>
          <a:p>
            <a:pPr algn="l"/>
            <a:endParaRPr lang="en-GB" sz="900" b="0" i="0" kern="1200">
              <a:solidFill>
                <a:schemeClr val="tx1"/>
              </a:solidFill>
              <a:effectLst/>
              <a:latin typeface="+mn-lt"/>
              <a:cs typeface="Calibri"/>
            </a:endParaRPr>
          </a:p>
          <a:p>
            <a:r>
              <a:rPr lang="en-GB" dirty="0"/>
              <a:t>Melatonin is a sleep inducing hormone, which is produced by the pineal gland in our brain. Your body clock/circadian rhythm and the amount of light you are exposed to, can influence how much melatonin is produced in your body.</a:t>
            </a:r>
            <a:endParaRPr lang="en-GB" b="1" dirty="0">
              <a:cs typeface="Calibri"/>
            </a:endParaRPr>
          </a:p>
          <a:p>
            <a:endParaRPr lang="en-GB" sz="900">
              <a:solidFill>
                <a:srgbClr val="150737"/>
              </a:solidFill>
              <a:latin typeface="Open Sans"/>
            </a:endParaRPr>
          </a:p>
          <a:p>
            <a:r>
              <a:rPr lang="en-GB" sz="900" dirty="0">
                <a:solidFill>
                  <a:srgbClr val="150737"/>
                </a:solidFill>
                <a:latin typeface="Open Sans"/>
              </a:rPr>
              <a:t>Temporary</a:t>
            </a:r>
            <a:r>
              <a:rPr lang="en-GB" sz="900" b="0" i="0" dirty="0">
                <a:solidFill>
                  <a:srgbClr val="150737"/>
                </a:solidFill>
                <a:effectLst/>
                <a:latin typeface="Open Sans"/>
              </a:rPr>
              <a:t> disruptions to </a:t>
            </a:r>
            <a:r>
              <a:rPr lang="en-GB" sz="900" dirty="0">
                <a:solidFill>
                  <a:srgbClr val="150737"/>
                </a:solidFill>
                <a:latin typeface="Open Sans"/>
              </a:rPr>
              <a:t>a body</a:t>
            </a:r>
            <a:r>
              <a:rPr lang="en-GB" sz="900" b="0" i="0" dirty="0">
                <a:solidFill>
                  <a:srgbClr val="150737"/>
                </a:solidFill>
                <a:effectLst/>
                <a:latin typeface="Open Sans"/>
              </a:rPr>
              <a:t> clock rhythm </a:t>
            </a:r>
            <a:r>
              <a:rPr lang="en-GB" sz="900" dirty="0">
                <a:solidFill>
                  <a:srgbClr val="150737"/>
                </a:solidFill>
                <a:latin typeface="Open Sans"/>
              </a:rPr>
              <a:t>e.g. from</a:t>
            </a:r>
            <a:r>
              <a:rPr lang="en-GB" sz="900" b="0" i="0" dirty="0">
                <a:solidFill>
                  <a:srgbClr val="150737"/>
                </a:solidFill>
                <a:effectLst/>
                <a:latin typeface="Open Sans"/>
              </a:rPr>
              <a:t> jet lag,</a:t>
            </a:r>
            <a:r>
              <a:rPr lang="en-GB" sz="900" dirty="0">
                <a:solidFill>
                  <a:srgbClr val="150737"/>
                </a:solidFill>
                <a:latin typeface="Open Sans"/>
              </a:rPr>
              <a:t> or being a</a:t>
            </a:r>
            <a:r>
              <a:rPr lang="en-GB" sz="900" b="0" i="0" baseline="0" dirty="0">
                <a:solidFill>
                  <a:srgbClr val="150737"/>
                </a:solidFill>
                <a:effectLst/>
                <a:latin typeface="Open Sans"/>
              </a:rPr>
              <a:t> </a:t>
            </a:r>
            <a:r>
              <a:rPr lang="en-GB" sz="900" b="0" i="0" dirty="0">
                <a:solidFill>
                  <a:srgbClr val="150737"/>
                </a:solidFill>
                <a:effectLst/>
                <a:latin typeface="Open Sans"/>
              </a:rPr>
              <a:t>new parent, </a:t>
            </a:r>
            <a:r>
              <a:rPr lang="en-GB" sz="900" dirty="0">
                <a:solidFill>
                  <a:srgbClr val="150737"/>
                </a:solidFill>
                <a:latin typeface="Open Sans"/>
              </a:rPr>
              <a:t>results in the body having to work against the usual rhythm </a:t>
            </a:r>
            <a:endParaRPr lang="en-GB" sz="900" i="0" dirty="0">
              <a:solidFill>
                <a:srgbClr val="150737"/>
              </a:solidFill>
              <a:effectLst/>
              <a:latin typeface="Open Sans"/>
              <a:ea typeface="Open Sans"/>
              <a:cs typeface="Open Sans"/>
            </a:endParaRPr>
          </a:p>
          <a:p>
            <a:r>
              <a:rPr lang="en-GB" sz="900" b="0" i="0" dirty="0">
                <a:solidFill>
                  <a:srgbClr val="150737"/>
                </a:solidFill>
                <a:effectLst/>
                <a:latin typeface="Open Sans"/>
              </a:rPr>
              <a:t>Long term disruption to our natural circadian rhythm has been linked to physical ill health, such as diabetes, some cancers and cardiovascular problems.</a:t>
            </a:r>
            <a:r>
              <a:rPr lang="en-GB" sz="900" dirty="0">
                <a:solidFill>
                  <a:srgbClr val="150737"/>
                </a:solidFill>
                <a:latin typeface="Open Sans"/>
              </a:rPr>
              <a:t>  This highlights the importance of protecting our circadian rhythm and avoiding disruption when possible.</a:t>
            </a:r>
            <a:endParaRPr lang="en-GB" sz="900" b="0" i="0" dirty="0">
              <a:solidFill>
                <a:srgbClr val="150737"/>
              </a:solidFill>
              <a:effectLst/>
              <a:latin typeface="Open Sans"/>
              <a:ea typeface="Open Sans"/>
              <a:cs typeface="Open Sans"/>
            </a:endParaRPr>
          </a:p>
          <a:p>
            <a:endParaRPr lang="en-GB" sz="900" b="0" i="0" kern="1200">
              <a:solidFill>
                <a:schemeClr val="tx1"/>
              </a:solidFill>
              <a:effectLst/>
              <a:latin typeface="+mn-lt"/>
              <a:ea typeface="+mn-ea"/>
              <a:cs typeface="+mn-cs"/>
            </a:endParaRPr>
          </a:p>
          <a:p>
            <a:pPr fontAlgn="ctr"/>
            <a:endParaRPr lang="en-GB" sz="900" b="1" i="0" kern="1200">
              <a:solidFill>
                <a:schemeClr val="tx1"/>
              </a:solidFill>
              <a:effectLst/>
              <a:latin typeface="+mn-lt"/>
              <a:cs typeface="Calibri"/>
            </a:endParaRPr>
          </a:p>
          <a:p>
            <a:endParaRPr lang="en-GB" sz="9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rtlCol="0"/>
          <a:lstStyle/>
          <a:p>
            <a:pPr rtl="0"/>
            <a:fld id="{CF2FD335-6D8E-486A-8F5F-DFC7325903FF}" type="slidenum">
              <a:rPr lang="en-GB" smtClean="0"/>
              <a:t>21</a:t>
            </a:fld>
            <a:endParaRPr lang="en-GB"/>
          </a:p>
        </p:txBody>
      </p:sp>
    </p:spTree>
    <p:extLst>
      <p:ext uri="{BB962C8B-B14F-4D97-AF65-F5344CB8AC3E}">
        <p14:creationId xmlns:p14="http://schemas.microsoft.com/office/powerpoint/2010/main" val="3596451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US" b="1" dirty="0"/>
              <a:t>It is reported that 50-75% of people with long covid have issues with sleep</a:t>
            </a:r>
            <a:endParaRPr lang="en-US" dirty="0"/>
          </a:p>
          <a:p>
            <a:r>
              <a:rPr lang="en-GB" dirty="0"/>
              <a:t>Physical wellbeing including</a:t>
            </a:r>
            <a:r>
              <a:rPr lang="en-GB" b="1" dirty="0"/>
              <a:t> </a:t>
            </a:r>
            <a:r>
              <a:rPr lang="en-GB" dirty="0"/>
              <a:t>concentration</a:t>
            </a:r>
            <a:r>
              <a:rPr lang="en-GB" sz="1200" b="0" i="0" kern="1200" dirty="0">
                <a:solidFill>
                  <a:schemeClr val="tx1"/>
                </a:solidFill>
                <a:effectLst/>
                <a:latin typeface="+mn-lt"/>
                <a:ea typeface="+mn-ea"/>
                <a:cs typeface="+mn-cs"/>
              </a:rPr>
              <a:t> and level of tiredness are affected</a:t>
            </a:r>
            <a:endParaRPr lang="en-GB" dirty="0">
              <a:cs typeface="Calibri"/>
            </a:endParaRPr>
          </a:p>
          <a:p>
            <a:r>
              <a:rPr lang="en-GB" dirty="0"/>
              <a:t>Your mood </a:t>
            </a:r>
            <a:r>
              <a:rPr lang="en-GB" sz="1200" b="0" i="0" kern="1200" dirty="0">
                <a:solidFill>
                  <a:schemeClr val="tx1"/>
                </a:solidFill>
                <a:effectLst/>
                <a:latin typeface="+mn-lt"/>
                <a:ea typeface="+mn-ea"/>
                <a:cs typeface="+mn-cs"/>
              </a:rPr>
              <a:t>can also be affected, </a:t>
            </a:r>
            <a:r>
              <a:rPr lang="en-GB" dirty="0"/>
              <a:t>causing irritability</a:t>
            </a:r>
            <a:r>
              <a:rPr lang="en-GB" sz="1200" b="0" i="0" kern="1200" dirty="0">
                <a:solidFill>
                  <a:schemeClr val="tx1"/>
                </a:solidFill>
                <a:effectLst/>
                <a:latin typeface="+mn-lt"/>
                <a:ea typeface="+mn-ea"/>
                <a:cs typeface="+mn-cs"/>
              </a:rPr>
              <a:t> or </a:t>
            </a:r>
            <a:r>
              <a:rPr lang="en-GB" dirty="0"/>
              <a:t>feeling low</a:t>
            </a:r>
            <a:r>
              <a:rPr lang="en-GB" sz="1200" b="0" i="0" kern="1200" dirty="0">
                <a:solidFill>
                  <a:schemeClr val="tx1"/>
                </a:solidFill>
                <a:effectLst/>
                <a:latin typeface="+mn-lt"/>
                <a:ea typeface="+mn-ea"/>
                <a:cs typeface="+mn-cs"/>
              </a:rPr>
              <a:t>. </a:t>
            </a:r>
            <a:r>
              <a:rPr lang="en-GB" dirty="0"/>
              <a:t>You </a:t>
            </a:r>
            <a:r>
              <a:rPr lang="en-GB" sz="1200" b="0" i="0" kern="1200" dirty="0">
                <a:solidFill>
                  <a:schemeClr val="tx1"/>
                </a:solidFill>
                <a:effectLst/>
                <a:latin typeface="+mn-lt"/>
                <a:ea typeface="+mn-ea"/>
                <a:cs typeface="+mn-cs"/>
              </a:rPr>
              <a:t>may start to feel anxious about </a:t>
            </a:r>
            <a:r>
              <a:rPr lang="en-GB" dirty="0"/>
              <a:t>your</a:t>
            </a:r>
            <a:r>
              <a:rPr lang="en-GB" sz="1200" b="0" i="0" kern="1200" dirty="0">
                <a:solidFill>
                  <a:schemeClr val="tx1"/>
                </a:solidFill>
                <a:effectLst/>
                <a:latin typeface="+mn-lt"/>
                <a:ea typeface="+mn-ea"/>
                <a:cs typeface="+mn-cs"/>
              </a:rPr>
              <a:t> sleep.</a:t>
            </a:r>
            <a:endParaRPr lang="en-GB" sz="1200" b="0" i="0" kern="1200" dirty="0">
              <a:solidFill>
                <a:schemeClr val="tx1"/>
              </a:solidFill>
              <a:effectLst/>
              <a:latin typeface="+mn-lt"/>
              <a:cs typeface="Calibri"/>
            </a:endParaRPr>
          </a:p>
          <a:p>
            <a:r>
              <a:rPr lang="en-GB" sz="1200" b="0" i="0" kern="1200" dirty="0">
                <a:solidFill>
                  <a:schemeClr val="tx1"/>
                </a:solidFill>
                <a:effectLst/>
                <a:latin typeface="+mn-lt"/>
                <a:ea typeface="+mn-ea"/>
                <a:cs typeface="+mn-cs"/>
              </a:rPr>
              <a:t>You </a:t>
            </a:r>
            <a:r>
              <a:rPr lang="en-GB" dirty="0"/>
              <a:t>may have thoughts </a:t>
            </a:r>
            <a:r>
              <a:rPr lang="en-GB" sz="1200" b="0" i="0" kern="1200" dirty="0">
                <a:solidFill>
                  <a:schemeClr val="tx1"/>
                </a:solidFill>
                <a:effectLst/>
                <a:latin typeface="+mn-lt"/>
                <a:ea typeface="+mn-ea"/>
                <a:cs typeface="+mn-cs"/>
              </a:rPr>
              <a:t>about how it will impact you the next day, or if you will sleep that night.</a:t>
            </a:r>
            <a:endParaRPr lang="en-GB" sz="1200" b="0" i="0" kern="1200" dirty="0">
              <a:solidFill>
                <a:schemeClr val="tx1"/>
              </a:solidFill>
              <a:effectLst/>
              <a:latin typeface="+mn-lt"/>
              <a:cs typeface="Calibri"/>
            </a:endParaRPr>
          </a:p>
          <a:p>
            <a:r>
              <a:rPr lang="en-GB" sz="1200" b="0" i="0" kern="1200" dirty="0">
                <a:solidFill>
                  <a:schemeClr val="tx1"/>
                </a:solidFill>
                <a:effectLst/>
                <a:latin typeface="+mn-lt"/>
                <a:ea typeface="+mn-ea"/>
                <a:cs typeface="+mn-cs"/>
              </a:rPr>
              <a:t>You</a:t>
            </a:r>
            <a:r>
              <a:rPr lang="en-GB" sz="1200" b="0" i="0" kern="1200" baseline="0" dirty="0">
                <a:solidFill>
                  <a:schemeClr val="tx1"/>
                </a:solidFill>
                <a:effectLst/>
                <a:latin typeface="+mn-lt"/>
                <a:ea typeface="+mn-ea"/>
                <a:cs typeface="+mn-cs"/>
              </a:rPr>
              <a:t> may start to change</a:t>
            </a:r>
            <a:r>
              <a:rPr lang="en-GB" sz="1200" b="0" i="0" kern="120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behaviours</a:t>
            </a:r>
            <a:r>
              <a:rPr lang="en-GB" sz="1200" b="0" i="0" kern="1200" dirty="0">
                <a:solidFill>
                  <a:schemeClr val="tx1"/>
                </a:solidFill>
                <a:effectLst/>
                <a:latin typeface="+mn-lt"/>
                <a:ea typeface="+mn-ea"/>
                <a:cs typeface="+mn-cs"/>
              </a:rPr>
              <a:t>, for example, by trying to catch up on sleep during the day or weekends, or using more caffeine to stay awake.</a:t>
            </a:r>
            <a:endParaRPr lang="en-GB" sz="1200" b="0" i="0" kern="1200" dirty="0">
              <a:solidFill>
                <a:schemeClr val="tx1"/>
              </a:solidFill>
              <a:effectLst/>
              <a:latin typeface="+mn-lt"/>
              <a:cs typeface="Calibri"/>
            </a:endParaRPr>
          </a:p>
          <a:p>
            <a:pPr>
              <a:defRPr/>
            </a:pPr>
            <a:r>
              <a:rPr lang="en-GB" sz="1200" kern="1200" dirty="0">
                <a:solidFill>
                  <a:schemeClr val="tx1"/>
                </a:solidFill>
                <a:effectLst/>
                <a:latin typeface="+mn-lt"/>
                <a:ea typeface="+mn-ea"/>
                <a:cs typeface="+mn-cs"/>
              </a:rPr>
              <a:t>But when you worry about things such as not </a:t>
            </a:r>
            <a:r>
              <a:rPr lang="en-GB" dirty="0"/>
              <a:t>falling asleep or being able to get</a:t>
            </a:r>
            <a:r>
              <a:rPr lang="en-GB" sz="1200" kern="1200" dirty="0">
                <a:solidFill>
                  <a:schemeClr val="tx1"/>
                </a:solidFill>
                <a:effectLst/>
                <a:latin typeface="+mn-lt"/>
                <a:ea typeface="+mn-ea"/>
                <a:cs typeface="+mn-cs"/>
              </a:rPr>
              <a:t> back to sleep </a:t>
            </a:r>
            <a:r>
              <a:rPr lang="en-GB" dirty="0"/>
              <a:t>after a waking moment, </a:t>
            </a:r>
            <a:r>
              <a:rPr lang="en-GB" sz="1200" kern="1200" dirty="0">
                <a:solidFill>
                  <a:schemeClr val="tx1"/>
                </a:solidFill>
                <a:effectLst/>
                <a:latin typeface="+mn-lt"/>
                <a:ea typeface="+mn-ea"/>
                <a:cs typeface="+mn-cs"/>
              </a:rPr>
              <a:t>your body </a:t>
            </a:r>
            <a:r>
              <a:rPr lang="en-GB" dirty="0"/>
              <a:t>can experience the release of </a:t>
            </a:r>
            <a:r>
              <a:rPr lang="en-GB" sz="1200" kern="1200" dirty="0">
                <a:solidFill>
                  <a:schemeClr val="tx1"/>
                </a:solidFill>
                <a:effectLst/>
                <a:latin typeface="+mn-lt"/>
                <a:ea typeface="+mn-ea"/>
                <a:cs typeface="+mn-cs"/>
              </a:rPr>
              <a:t>adrenaline </a:t>
            </a:r>
            <a:r>
              <a:rPr lang="en-GB" dirty="0"/>
              <a:t>which in turn keeps</a:t>
            </a:r>
            <a:r>
              <a:rPr lang="en-GB" sz="1200" kern="1200" dirty="0">
                <a:solidFill>
                  <a:schemeClr val="tx1"/>
                </a:solidFill>
                <a:effectLst/>
                <a:latin typeface="+mn-lt"/>
                <a:ea typeface="+mn-ea"/>
                <a:cs typeface="+mn-cs"/>
              </a:rPr>
              <a:t> you awake. Unhelpful</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patterns can develop over time and </a:t>
            </a:r>
            <a:r>
              <a:rPr lang="en-GB" dirty="0"/>
              <a:t>fear can</a:t>
            </a:r>
            <a:r>
              <a:rPr lang="en-GB" sz="1200" kern="1200" dirty="0">
                <a:solidFill>
                  <a:schemeClr val="tx1"/>
                </a:solidFill>
                <a:effectLst/>
                <a:latin typeface="+mn-lt"/>
                <a:ea typeface="+mn-ea"/>
                <a:cs typeface="+mn-cs"/>
              </a:rPr>
              <a:t> interrupt your</a:t>
            </a:r>
            <a:r>
              <a:rPr lang="en-GB" sz="1200" kern="1200" baseline="0" dirty="0">
                <a:solidFill>
                  <a:schemeClr val="tx1"/>
                </a:solidFill>
                <a:effectLst/>
                <a:latin typeface="+mn-lt"/>
                <a:ea typeface="+mn-ea"/>
                <a:cs typeface="+mn-cs"/>
              </a:rPr>
              <a:t> sleep</a:t>
            </a:r>
            <a:r>
              <a:rPr lang="en-GB" sz="1200" kern="1200" dirty="0">
                <a:solidFill>
                  <a:schemeClr val="tx1"/>
                </a:solidFill>
                <a:effectLst/>
                <a:latin typeface="+mn-lt"/>
                <a:ea typeface="+mn-ea"/>
                <a:cs typeface="+mn-cs"/>
              </a:rPr>
              <a:t>.</a:t>
            </a:r>
            <a:r>
              <a:rPr lang="en-GB" dirty="0"/>
              <a:t> </a:t>
            </a:r>
            <a:endParaRPr lang="en-GB" sz="1200" kern="1200" dirty="0">
              <a:solidFill>
                <a:schemeClr val="tx1"/>
              </a:solidFill>
              <a:effectLst/>
              <a:latin typeface="+mn-lt"/>
              <a:cs typeface="Calibri"/>
            </a:endParaRPr>
          </a:p>
          <a:p>
            <a:pPr>
              <a:defRPr/>
            </a:pPr>
            <a:r>
              <a:rPr lang="en-GB" sz="1200" kern="1200" dirty="0">
                <a:solidFill>
                  <a:schemeClr val="tx1"/>
                </a:solidFill>
                <a:effectLst/>
                <a:latin typeface="+mn-lt"/>
                <a:ea typeface="+mn-ea"/>
                <a:cs typeface="+mn-cs"/>
              </a:rPr>
              <a:t>Commonly,</a:t>
            </a:r>
            <a:r>
              <a:rPr lang="en-GB" sz="1200" kern="1200" baseline="0" dirty="0">
                <a:solidFill>
                  <a:schemeClr val="tx1"/>
                </a:solidFill>
                <a:effectLst/>
                <a:latin typeface="+mn-lt"/>
                <a:ea typeface="+mn-ea"/>
                <a:cs typeface="+mn-cs"/>
              </a:rPr>
              <a:t> patients with</a:t>
            </a:r>
            <a:r>
              <a:rPr lang="en-GB" sz="1200" kern="1200" dirty="0">
                <a:solidFill>
                  <a:schemeClr val="tx1"/>
                </a:solidFill>
                <a:effectLst/>
                <a:latin typeface="+mn-lt"/>
                <a:ea typeface="+mn-ea"/>
                <a:cs typeface="+mn-cs"/>
              </a:rPr>
              <a:t> long covid</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report that they do not wake up feeling refreshed even with </a:t>
            </a:r>
            <a:r>
              <a:rPr lang="en-GB" dirty="0"/>
              <a:t>what is considered normal</a:t>
            </a:r>
            <a:r>
              <a:rPr lang="en-GB" sz="1200" kern="1200" dirty="0">
                <a:solidFill>
                  <a:schemeClr val="tx1"/>
                </a:solidFill>
                <a:effectLst/>
                <a:latin typeface="+mn-lt"/>
                <a:ea typeface="+mn-ea"/>
                <a:cs typeface="+mn-cs"/>
              </a:rPr>
              <a:t> </a:t>
            </a:r>
            <a:r>
              <a:rPr lang="en-GB" dirty="0"/>
              <a:t>amounts</a:t>
            </a:r>
            <a:r>
              <a:rPr lang="en-GB" sz="1200" kern="1200" dirty="0">
                <a:solidFill>
                  <a:schemeClr val="tx1"/>
                </a:solidFill>
                <a:effectLst/>
                <a:latin typeface="+mn-lt"/>
                <a:ea typeface="+mn-ea"/>
                <a:cs typeface="+mn-cs"/>
              </a:rPr>
              <a:t> of sleep.</a:t>
            </a:r>
            <a:endParaRPr lang="en-GB" sz="1200" kern="1200" dirty="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10"/>
          </p:nvPr>
        </p:nvSpPr>
        <p:spPr/>
        <p:txBody>
          <a:bodyPr rtlCol="0"/>
          <a:lstStyle/>
          <a:p>
            <a:pPr rtl="0"/>
            <a:fld id="{CF2FD335-6D8E-486A-8F5F-DFC7325903FF}" type="slidenum">
              <a:rPr lang="en-GB" smtClean="0"/>
              <a:t>22</a:t>
            </a:fld>
            <a:endParaRPr lang="en-GB"/>
          </a:p>
        </p:txBody>
      </p:sp>
    </p:spTree>
    <p:extLst>
      <p:ext uri="{BB962C8B-B14F-4D97-AF65-F5344CB8AC3E}">
        <p14:creationId xmlns:p14="http://schemas.microsoft.com/office/powerpoint/2010/main" val="477047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US" dirty="0"/>
              <a:t>There are a number of easy lifestyle changes, as well as some simple exercises that are well known to help people get a better night's sleep but before we go over that in more detail.</a:t>
            </a:r>
          </a:p>
          <a:p>
            <a:endParaRPr lang="en-US" dirty="0">
              <a:cs typeface="Calibri"/>
            </a:endParaRPr>
          </a:p>
          <a:p>
            <a:r>
              <a:rPr lang="en-GB" dirty="0">
                <a:cs typeface="Calibri"/>
              </a:rPr>
              <a:t>Invite</a:t>
            </a:r>
            <a:r>
              <a:rPr lang="en-GB" baseline="0" dirty="0">
                <a:cs typeface="Calibri"/>
              </a:rPr>
              <a:t> you to discuss </a:t>
            </a:r>
            <a:r>
              <a:rPr lang="en-GB" dirty="0">
                <a:cs typeface="Calibri"/>
              </a:rPr>
              <a:t>what changes or things you may have tried to help with your sleep.</a:t>
            </a:r>
          </a:p>
          <a:p>
            <a:endParaRPr lang="en-GB" dirty="0">
              <a:cs typeface="Calibri"/>
            </a:endParaRPr>
          </a:p>
        </p:txBody>
      </p:sp>
      <p:sp>
        <p:nvSpPr>
          <p:cNvPr id="4" name="Slide Number Placeholder 3"/>
          <p:cNvSpPr>
            <a:spLocks noGrp="1"/>
          </p:cNvSpPr>
          <p:nvPr>
            <p:ph type="sldNum" sz="quarter" idx="10"/>
          </p:nvPr>
        </p:nvSpPr>
        <p:spPr/>
        <p:txBody>
          <a:bodyPr rtlCol="0"/>
          <a:lstStyle/>
          <a:p>
            <a:pPr rtl="0"/>
            <a:fld id="{CF2FD335-6D8E-486A-8F5F-DFC7325903FF}" type="slidenum">
              <a:rPr lang="en-GB" smtClean="0"/>
              <a:t>23</a:t>
            </a:fld>
            <a:endParaRPr lang="en-GB"/>
          </a:p>
        </p:txBody>
      </p:sp>
    </p:spTree>
    <p:extLst>
      <p:ext uri="{BB962C8B-B14F-4D97-AF65-F5344CB8AC3E}">
        <p14:creationId xmlns:p14="http://schemas.microsoft.com/office/powerpoint/2010/main" val="2606745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b="1" dirty="0">
                <a:cs typeface="Calibri"/>
              </a:rPr>
              <a:t>Hopefully you had some helpful conversations and learning from each other around what may help to improve your sleep</a:t>
            </a:r>
          </a:p>
          <a:p>
            <a:endParaRPr lang="en-GB" b="1" dirty="0"/>
          </a:p>
          <a:p>
            <a:r>
              <a:rPr lang="en-GB" b="1"/>
              <a:t>Potential causes of sleep disruption?</a:t>
            </a:r>
            <a:endParaRPr lang="en-US">
              <a:cs typeface="Calibri"/>
            </a:endParaRPr>
          </a:p>
          <a:p>
            <a:r>
              <a:rPr lang="en-GB" sz="1200" b="1" i="0" kern="1200" dirty="0">
                <a:solidFill>
                  <a:schemeClr val="tx1"/>
                </a:solidFill>
                <a:effectLst/>
                <a:latin typeface="+mn-lt"/>
                <a:ea typeface="+mn-ea"/>
                <a:cs typeface="+mn-cs"/>
              </a:rPr>
              <a:t>Predisposing Factors</a:t>
            </a:r>
            <a:r>
              <a:rPr lang="en-GB" b="1" dirty="0"/>
              <a:t> such as</a:t>
            </a:r>
            <a:endParaRPr lang="en-GB" dirty="0">
              <a:ea typeface="+mn-ea"/>
              <a:cs typeface="+mn-cs"/>
            </a:endParaRPr>
          </a:p>
          <a:p>
            <a:r>
              <a:rPr lang="en-GB" sz="1200" b="0" i="0" kern="1200" dirty="0">
                <a:solidFill>
                  <a:schemeClr val="tx1"/>
                </a:solidFill>
                <a:effectLst/>
                <a:latin typeface="+mn-lt"/>
                <a:ea typeface="+mn-ea"/>
                <a:cs typeface="+mn-cs"/>
              </a:rPr>
              <a:t>Worrying</a:t>
            </a:r>
            <a:r>
              <a:rPr lang="en-GB" sz="1200" b="0" i="0" kern="1200" baseline="0" dirty="0">
                <a:solidFill>
                  <a:schemeClr val="tx1"/>
                </a:solidFill>
                <a:effectLst/>
                <a:latin typeface="+mn-lt"/>
                <a:ea typeface="+mn-ea"/>
                <a:cs typeface="+mn-cs"/>
              </a:rPr>
              <a:t> at night</a:t>
            </a:r>
            <a:endParaRPr lang="en-GB" sz="1200" b="0" i="0" kern="1200" dirty="0">
              <a:solidFill>
                <a:schemeClr val="tx1"/>
              </a:solidFill>
              <a:effectLst/>
              <a:latin typeface="+mn-lt"/>
              <a:cs typeface="Calibri"/>
            </a:endParaRPr>
          </a:p>
          <a:p>
            <a:r>
              <a:rPr lang="en-GB" sz="1200" b="0" i="0" kern="1200" dirty="0">
                <a:solidFill>
                  <a:schemeClr val="tx1"/>
                </a:solidFill>
                <a:effectLst/>
                <a:latin typeface="+mn-lt"/>
                <a:ea typeface="+mn-ea"/>
                <a:cs typeface="+mn-cs"/>
              </a:rPr>
              <a:t>Family</a:t>
            </a:r>
            <a:r>
              <a:rPr lang="en-GB" sz="1200" b="0" i="0" kern="1200" baseline="0" dirty="0">
                <a:solidFill>
                  <a:schemeClr val="tx1"/>
                </a:solidFill>
                <a:effectLst/>
                <a:latin typeface="+mn-lt"/>
                <a:ea typeface="+mn-ea"/>
                <a:cs typeface="+mn-cs"/>
              </a:rPr>
              <a:t> history </a:t>
            </a:r>
            <a:r>
              <a:rPr lang="en-GB" sz="1200" b="0" i="0" kern="1200" dirty="0">
                <a:solidFill>
                  <a:schemeClr val="tx1"/>
                </a:solidFill>
                <a:effectLst/>
                <a:latin typeface="+mn-lt"/>
                <a:ea typeface="+mn-ea"/>
                <a:cs typeface="+mn-cs"/>
              </a:rPr>
              <a:t>of poor sleep</a:t>
            </a:r>
            <a:endParaRPr lang="en-GB" sz="1200" b="0" i="0" kern="1200" dirty="0">
              <a:solidFill>
                <a:schemeClr val="tx1"/>
              </a:solidFill>
              <a:effectLst/>
              <a:latin typeface="+mn-lt"/>
              <a:cs typeface="Calibri"/>
            </a:endParaRPr>
          </a:p>
          <a:p>
            <a:r>
              <a:rPr lang="en-GB" sz="1200" b="0" i="0" kern="1200" dirty="0">
                <a:solidFill>
                  <a:schemeClr val="tx1"/>
                </a:solidFill>
                <a:effectLst/>
                <a:latin typeface="+mn-lt"/>
                <a:ea typeface="+mn-ea"/>
                <a:cs typeface="+mn-cs"/>
              </a:rPr>
              <a:t>Negative</a:t>
            </a:r>
            <a:r>
              <a:rPr lang="en-GB" sz="1200" b="0" i="0" kern="1200" baseline="0" dirty="0">
                <a:solidFill>
                  <a:schemeClr val="tx1"/>
                </a:solidFill>
                <a:effectLst/>
                <a:latin typeface="+mn-lt"/>
                <a:ea typeface="+mn-ea"/>
                <a:cs typeface="+mn-cs"/>
              </a:rPr>
              <a:t> association if</a:t>
            </a:r>
            <a:r>
              <a:rPr lang="en-GB" dirty="0"/>
              <a:t> you have</a:t>
            </a:r>
            <a:r>
              <a:rPr lang="en-GB" sz="1200" b="0" i="0" kern="1200" baseline="0" dirty="0">
                <a:solidFill>
                  <a:schemeClr val="tx1"/>
                </a:solidFill>
                <a:effectLst/>
                <a:latin typeface="+mn-lt"/>
                <a:ea typeface="+mn-ea"/>
                <a:cs typeface="+mn-cs"/>
              </a:rPr>
              <a:t> previously </a:t>
            </a:r>
            <a:r>
              <a:rPr lang="en-GB" dirty="0"/>
              <a:t>experienced a</a:t>
            </a:r>
            <a:r>
              <a:rPr lang="en-GB" sz="1200" b="0" i="0" kern="1200" dirty="0">
                <a:solidFill>
                  <a:schemeClr val="tx1"/>
                </a:solidFill>
                <a:effectLst/>
                <a:latin typeface="+mn-lt"/>
                <a:ea typeface="+mn-ea"/>
                <a:cs typeface="+mn-cs"/>
              </a:rPr>
              <a:t> period of poor sleep.</a:t>
            </a:r>
            <a:endParaRPr lang="en-GB" sz="1200" b="0" i="0" kern="1200" dirty="0">
              <a:solidFill>
                <a:schemeClr val="tx1"/>
              </a:solidFill>
              <a:effectLst/>
              <a:latin typeface="+mn-lt"/>
              <a:cs typeface="Calibri"/>
            </a:endParaRPr>
          </a:p>
          <a:p>
            <a:r>
              <a:rPr lang="en-GB" sz="1200" b="0" i="0" kern="1200" dirty="0">
                <a:solidFill>
                  <a:schemeClr val="tx1"/>
                </a:solidFill>
                <a:effectLst/>
                <a:latin typeface="+mn-lt"/>
                <a:ea typeface="+mn-ea"/>
                <a:cs typeface="+mn-cs"/>
              </a:rPr>
              <a:t>Conditions that impact your mental or physical health </a:t>
            </a:r>
            <a:endParaRPr lang="en-GB" sz="1200" b="0" i="0" kern="1200" dirty="0">
              <a:solidFill>
                <a:schemeClr val="tx1"/>
              </a:solidFill>
              <a:effectLst/>
              <a:latin typeface="+mn-lt"/>
              <a:cs typeface="Calibri"/>
            </a:endParaRPr>
          </a:p>
          <a:p>
            <a:r>
              <a:rPr lang="en-GB" sz="1200" b="0" kern="1200" dirty="0">
                <a:solidFill>
                  <a:schemeClr val="tx1"/>
                </a:solidFill>
                <a:effectLst/>
                <a:latin typeface="+mn-lt"/>
                <a:ea typeface="+mn-ea"/>
                <a:cs typeface="+mn-cs"/>
              </a:rPr>
              <a:t>Hormonal shift</a:t>
            </a:r>
            <a:r>
              <a:rPr lang="en-GB" sz="1200" b="0" i="0" kern="1200" dirty="0">
                <a:solidFill>
                  <a:schemeClr val="tx1"/>
                </a:solidFill>
                <a:effectLst/>
                <a:latin typeface="+mn-lt"/>
                <a:ea typeface="+mn-ea"/>
                <a:cs typeface="+mn-cs"/>
              </a:rPr>
              <a:t>s during the menstrual cycle and menopause,</a:t>
            </a:r>
            <a:endParaRPr lang="en-GB" dirty="0">
              <a:cs typeface="Calibri"/>
            </a:endParaRPr>
          </a:p>
          <a:p>
            <a:r>
              <a:rPr lang="en-GB" dirty="0"/>
              <a:t>Pain </a:t>
            </a:r>
            <a:endParaRPr lang="en-GB" dirty="0">
              <a:cs typeface="Calibri" panose="020F0502020204030204"/>
            </a:endParaRPr>
          </a:p>
          <a:p>
            <a:r>
              <a:rPr lang="en-GB" dirty="0"/>
              <a:t>Certain MEDICATIONS</a:t>
            </a:r>
            <a:endParaRPr lang="en-GB" dirty="0">
              <a:cs typeface="Calibri"/>
            </a:endParaRPr>
          </a:p>
          <a:p>
            <a:r>
              <a:rPr lang="en-GB" sz="1200" b="0" i="0" kern="1200" dirty="0">
                <a:solidFill>
                  <a:schemeClr val="tx1"/>
                </a:solidFill>
                <a:effectLst/>
                <a:latin typeface="+mn-lt"/>
                <a:ea typeface="+mn-ea"/>
                <a:cs typeface="+mn-cs"/>
              </a:rPr>
              <a:t>Aging</a:t>
            </a:r>
            <a:r>
              <a:rPr lang="en-GB" dirty="0"/>
              <a:t> </a:t>
            </a:r>
            <a:endParaRPr lang="en-GB" sz="1200" b="0" i="0" kern="1200" dirty="0">
              <a:solidFill>
                <a:schemeClr val="tx1"/>
              </a:solidFill>
              <a:effectLst/>
              <a:latin typeface="+mn-lt"/>
              <a:cs typeface="Calibri"/>
            </a:endParaRPr>
          </a:p>
          <a:p>
            <a:r>
              <a:rPr lang="en-GB" dirty="0"/>
              <a:t>Irregular work shift patterns</a:t>
            </a:r>
            <a:r>
              <a:rPr lang="en-GB" b="1" dirty="0"/>
              <a:t> </a:t>
            </a:r>
            <a:r>
              <a:rPr lang="en-GB" sz="1200" b="0" i="0" kern="1200" dirty="0">
                <a:solidFill>
                  <a:schemeClr val="tx1"/>
                </a:solidFill>
                <a:effectLst/>
                <a:latin typeface="+mn-lt"/>
                <a:ea typeface="+mn-ea"/>
                <a:cs typeface="+mn-cs"/>
              </a:rPr>
              <a:t>such as being</a:t>
            </a:r>
            <a:r>
              <a:rPr lang="en-GB" sz="1200" b="0" i="0" kern="1200" baseline="0" dirty="0">
                <a:solidFill>
                  <a:schemeClr val="tx1"/>
                </a:solidFill>
                <a:effectLst/>
                <a:latin typeface="+mn-lt"/>
                <a:ea typeface="+mn-ea"/>
                <a:cs typeface="+mn-cs"/>
              </a:rPr>
              <a:t> a night</a:t>
            </a:r>
            <a:r>
              <a:rPr lang="en-GB" sz="1200" b="0" i="0" kern="1200" dirty="0">
                <a:solidFill>
                  <a:schemeClr val="tx1"/>
                </a:solidFill>
                <a:effectLst/>
                <a:latin typeface="+mn-lt"/>
                <a:ea typeface="+mn-ea"/>
                <a:cs typeface="+mn-cs"/>
              </a:rPr>
              <a:t> shift worker.</a:t>
            </a:r>
            <a:endParaRPr lang="en-GB" sz="1200" b="0" i="0" kern="1200" dirty="0">
              <a:solidFill>
                <a:schemeClr val="tx1"/>
              </a:solidFill>
              <a:effectLst/>
              <a:latin typeface="+mn-lt"/>
              <a:cs typeface="Calibri"/>
            </a:endParaRPr>
          </a:p>
          <a:p>
            <a:endParaRPr lang="en-GB" b="1" dirty="0"/>
          </a:p>
          <a:p>
            <a:r>
              <a:rPr lang="en-GB" sz="1200" b="1" i="0" kern="1200" dirty="0">
                <a:solidFill>
                  <a:schemeClr val="tx1"/>
                </a:solidFill>
                <a:effectLst/>
                <a:latin typeface="+mn-lt"/>
                <a:ea typeface="+mn-ea"/>
                <a:cs typeface="+mn-cs"/>
              </a:rPr>
              <a:t>Precipitating Factors</a:t>
            </a:r>
            <a:r>
              <a:rPr lang="en-GB" b="1" dirty="0"/>
              <a:t> such as</a:t>
            </a:r>
            <a:endParaRPr lang="en-GB" dirty="0">
              <a:ea typeface="+mn-ea"/>
              <a:cs typeface="+mn-cs"/>
            </a:endParaRPr>
          </a:p>
          <a:p>
            <a:r>
              <a:rPr lang="en-GB" sz="1200" b="0" i="0" kern="1200" dirty="0">
                <a:solidFill>
                  <a:schemeClr val="tx1"/>
                </a:solidFill>
                <a:effectLst/>
                <a:latin typeface="+mn-lt"/>
                <a:ea typeface="+mn-ea"/>
                <a:cs typeface="+mn-cs"/>
              </a:rPr>
              <a:t>Big events or changes - baby, family or relationship difficulties, moving house or job</a:t>
            </a:r>
            <a:endParaRPr lang="en-GB" sz="1200" b="0" i="0" kern="1200" dirty="0">
              <a:solidFill>
                <a:schemeClr val="tx1"/>
              </a:solidFill>
              <a:effectLst/>
              <a:latin typeface="+mn-lt"/>
              <a:cs typeface="Calibri"/>
            </a:endParaRPr>
          </a:p>
          <a:p>
            <a:endParaRPr lang="en-GB" b="1" dirty="0"/>
          </a:p>
          <a:p>
            <a:r>
              <a:rPr lang="en-GB" sz="1200" b="1" i="0" kern="1200" dirty="0">
                <a:solidFill>
                  <a:schemeClr val="tx1"/>
                </a:solidFill>
                <a:effectLst/>
                <a:latin typeface="+mn-lt"/>
                <a:ea typeface="+mn-ea"/>
                <a:cs typeface="+mn-cs"/>
              </a:rPr>
              <a:t>Perpetuating Factors</a:t>
            </a:r>
            <a:endParaRPr lang="en-GB" dirty="0">
              <a:ea typeface="+mn-ea"/>
              <a:cs typeface="+mn-cs"/>
            </a:endParaRPr>
          </a:p>
          <a:p>
            <a:r>
              <a:rPr lang="en-GB" dirty="0"/>
              <a:t>These are the things</a:t>
            </a:r>
            <a:r>
              <a:rPr lang="en-GB" sz="1200" b="0" i="0" kern="1200" dirty="0">
                <a:solidFill>
                  <a:schemeClr val="tx1"/>
                </a:solidFill>
                <a:effectLst/>
                <a:latin typeface="+mn-lt"/>
                <a:ea typeface="+mn-ea"/>
                <a:cs typeface="+mn-cs"/>
              </a:rPr>
              <a:t> we think will help</a:t>
            </a:r>
            <a:r>
              <a:rPr lang="en-GB" sz="1200" b="0" i="0" kern="1200" baseline="0" dirty="0">
                <a:solidFill>
                  <a:schemeClr val="tx1"/>
                </a:solidFill>
                <a:effectLst/>
                <a:latin typeface="+mn-lt"/>
                <a:ea typeface="+mn-ea"/>
                <a:cs typeface="+mn-cs"/>
              </a:rPr>
              <a:t> short </a:t>
            </a:r>
            <a:r>
              <a:rPr lang="en-GB" dirty="0"/>
              <a:t>term </a:t>
            </a:r>
            <a:r>
              <a:rPr lang="en-GB" sz="1200" b="0" i="0" kern="1200" baseline="0" dirty="0">
                <a:solidFill>
                  <a:schemeClr val="tx1"/>
                </a:solidFill>
                <a:effectLst/>
                <a:latin typeface="+mn-lt"/>
                <a:ea typeface="+mn-ea"/>
                <a:cs typeface="+mn-cs"/>
              </a:rPr>
              <a:t>but over time lead to vicious cycles or other issues.</a:t>
            </a:r>
            <a:endParaRPr lang="en-GB" sz="1200" b="0" i="0" kern="1200" baseline="0" dirty="0">
              <a:solidFill>
                <a:schemeClr val="tx1"/>
              </a:solidFill>
              <a:effectLst/>
              <a:latin typeface="+mn-lt"/>
              <a:cs typeface="Calibri"/>
            </a:endParaRPr>
          </a:p>
          <a:p>
            <a:r>
              <a:rPr lang="en-GB" sz="1200" b="0" i="0" kern="1200" dirty="0">
                <a:solidFill>
                  <a:schemeClr val="tx1"/>
                </a:solidFill>
                <a:effectLst/>
                <a:latin typeface="+mn-lt"/>
                <a:ea typeface="+mn-ea"/>
                <a:cs typeface="+mn-cs"/>
              </a:rPr>
              <a:t>Such as using alcohol</a:t>
            </a:r>
            <a:r>
              <a:rPr lang="en-GB" sz="1200" b="0" i="0" kern="1200" baseline="0" dirty="0">
                <a:solidFill>
                  <a:schemeClr val="tx1"/>
                </a:solidFill>
                <a:effectLst/>
                <a:latin typeface="+mn-lt"/>
                <a:ea typeface="+mn-ea"/>
                <a:cs typeface="+mn-cs"/>
              </a:rPr>
              <a:t> to get to sleep or sleeping during the </a:t>
            </a:r>
            <a:r>
              <a:rPr lang="en-GB" dirty="0"/>
              <a:t>day.  Doing</a:t>
            </a:r>
            <a:r>
              <a:rPr lang="en-GB" sz="1200" b="0" i="0" kern="1200" baseline="0" dirty="0">
                <a:solidFill>
                  <a:schemeClr val="tx1"/>
                </a:solidFill>
                <a:effectLst/>
                <a:latin typeface="+mn-lt"/>
                <a:ea typeface="+mn-ea"/>
                <a:cs typeface="+mn-cs"/>
              </a:rPr>
              <a:t> this long term can interrupt the normal sleep/wake cycle which can lead to longer term sleeping issues </a:t>
            </a:r>
            <a:r>
              <a:rPr lang="en-GB" sz="1200" b="0" i="0" kern="1200" dirty="0">
                <a:solidFill>
                  <a:schemeClr val="tx1"/>
                </a:solidFill>
                <a:effectLst/>
                <a:latin typeface="+mn-lt"/>
                <a:ea typeface="+mn-ea"/>
                <a:cs typeface="+mn-cs"/>
              </a:rPr>
              <a:t>. </a:t>
            </a:r>
            <a:endParaRPr lang="en-GB" sz="1200" b="0" i="0" kern="1200" dirty="0">
              <a:solidFill>
                <a:schemeClr val="tx1"/>
              </a:solidFill>
              <a:effectLst/>
              <a:latin typeface="+mn-lt"/>
              <a:cs typeface="Calibri"/>
            </a:endParaRPr>
          </a:p>
          <a:p>
            <a:endParaRPr lang="en-GB" dirty="0"/>
          </a:p>
          <a:p>
            <a:r>
              <a:rPr lang="en-GB" dirty="0"/>
              <a:t>It is therefore important </a:t>
            </a:r>
            <a:r>
              <a:rPr lang="en-GB" sz="1200" b="0" i="0" kern="1200" dirty="0">
                <a:solidFill>
                  <a:schemeClr val="tx1"/>
                </a:solidFill>
                <a:effectLst/>
                <a:latin typeface="+mn-lt"/>
                <a:ea typeface="+mn-ea"/>
                <a:cs typeface="+mn-cs"/>
              </a:rPr>
              <a:t>to </a:t>
            </a:r>
            <a:r>
              <a:rPr lang="en-GB" dirty="0"/>
              <a:t>start making changes</a:t>
            </a:r>
            <a:r>
              <a:rPr lang="en-GB" sz="1200" b="0" i="0" kern="1200" dirty="0">
                <a:solidFill>
                  <a:schemeClr val="tx1"/>
                </a:solidFill>
                <a:effectLst/>
                <a:latin typeface="+mn-lt"/>
                <a:ea typeface="+mn-ea"/>
                <a:cs typeface="+mn-cs"/>
              </a:rPr>
              <a:t> </a:t>
            </a:r>
            <a:r>
              <a:rPr lang="en-GB" dirty="0"/>
              <a:t>towards </a:t>
            </a:r>
            <a:r>
              <a:rPr lang="en-GB" sz="1200" b="0" i="0" kern="1200" dirty="0">
                <a:solidFill>
                  <a:schemeClr val="tx1"/>
                </a:solidFill>
                <a:effectLst/>
                <a:latin typeface="+mn-lt"/>
                <a:ea typeface="+mn-ea"/>
                <a:cs typeface="+mn-cs"/>
              </a:rPr>
              <a:t>sleep and sleep patterns</a:t>
            </a:r>
            <a:r>
              <a:rPr lang="en-GB" sz="1200" b="0" i="0" kern="1200" baseline="0" dirty="0">
                <a:solidFill>
                  <a:schemeClr val="tx1"/>
                </a:solidFill>
                <a:effectLst/>
                <a:latin typeface="+mn-lt"/>
                <a:ea typeface="+mn-ea"/>
                <a:cs typeface="+mn-cs"/>
              </a:rPr>
              <a:t> </a:t>
            </a:r>
            <a:r>
              <a:rPr lang="en-GB" dirty="0"/>
              <a:t>to avoid </a:t>
            </a:r>
            <a:r>
              <a:rPr lang="en-GB" sz="1200" b="0" i="0" kern="1200" baseline="0" dirty="0">
                <a:solidFill>
                  <a:schemeClr val="tx1"/>
                </a:solidFill>
                <a:effectLst/>
                <a:latin typeface="+mn-lt"/>
                <a:ea typeface="+mn-ea"/>
                <a:cs typeface="+mn-cs"/>
              </a:rPr>
              <a:t>longer term issues</a:t>
            </a:r>
            <a:r>
              <a:rPr lang="en-GB" dirty="0"/>
              <a:t>.</a:t>
            </a:r>
            <a:endParaRPr lang="en-GB" dirty="0">
              <a:cs typeface="Calibri"/>
            </a:endParaRPr>
          </a:p>
          <a:p>
            <a:pPr>
              <a:spcBef>
                <a:spcPct val="0"/>
              </a:spcBef>
            </a:pPr>
            <a:endParaRPr lang="en-GB" dirty="0"/>
          </a:p>
          <a:p>
            <a:pPr>
              <a:spcBef>
                <a:spcPct val="0"/>
              </a:spcBef>
            </a:pPr>
            <a:r>
              <a:rPr lang="en-GB" dirty="0"/>
              <a:t>There are other sleep disorders</a:t>
            </a:r>
            <a:r>
              <a:rPr lang="en-GB" baseline="0" dirty="0"/>
              <a:t> </a:t>
            </a:r>
            <a:r>
              <a:rPr lang="en-GB" dirty="0"/>
              <a:t>to mention such</a:t>
            </a:r>
            <a:r>
              <a:rPr lang="en-GB" baseline="0" dirty="0"/>
              <a:t> as: narcolepsy, sleep apnoea, restless leg syndrome &amp; </a:t>
            </a:r>
            <a:r>
              <a:rPr lang="en-GB" dirty="0"/>
              <a:t>shift </a:t>
            </a:r>
            <a:r>
              <a:rPr lang="en-GB" baseline="0" dirty="0"/>
              <a:t>worker sleep disorder</a:t>
            </a:r>
            <a:r>
              <a:rPr lang="en-GB" dirty="0"/>
              <a:t> </a:t>
            </a:r>
            <a:endParaRPr lang="en-GB" dirty="0">
              <a:cs typeface="Calibri"/>
            </a:endParaRPr>
          </a:p>
          <a:p>
            <a:endParaRPr lang="en-GB" sz="1200" b="0" i="0" u="none" strike="noStrike" kern="1200" baseline="0" dirty="0">
              <a:solidFill>
                <a:schemeClr val="tx1"/>
              </a:solidFill>
              <a:latin typeface="+mn-lt"/>
              <a:ea typeface="+mn-ea"/>
              <a:cs typeface="+mn-cs"/>
            </a:endParaRPr>
          </a:p>
          <a:p>
            <a:pPr>
              <a:spcBef>
                <a:spcPct val="0"/>
              </a:spcBef>
            </a:pPr>
            <a:endParaRPr lang="en-GB" baseline="0" dirty="0"/>
          </a:p>
        </p:txBody>
      </p:sp>
      <p:sp>
        <p:nvSpPr>
          <p:cNvPr id="4" name="Slide Number Placeholder 3"/>
          <p:cNvSpPr>
            <a:spLocks noGrp="1"/>
          </p:cNvSpPr>
          <p:nvPr>
            <p:ph type="sldNum" sz="quarter" idx="10"/>
          </p:nvPr>
        </p:nvSpPr>
        <p:spPr/>
        <p:txBody>
          <a:bodyPr rtlCol="0"/>
          <a:lstStyle/>
          <a:p>
            <a:pPr rtl="0"/>
            <a:fld id="{CF2FD335-6D8E-486A-8F5F-DFC7325903FF}" type="slidenum">
              <a:rPr lang="en-GB" smtClean="0"/>
              <a:t>24</a:t>
            </a:fld>
            <a:endParaRPr lang="en-GB"/>
          </a:p>
        </p:txBody>
      </p:sp>
    </p:spTree>
    <p:extLst>
      <p:ext uri="{BB962C8B-B14F-4D97-AF65-F5344CB8AC3E}">
        <p14:creationId xmlns:p14="http://schemas.microsoft.com/office/powerpoint/2010/main" val="1785041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defRPr/>
            </a:pPr>
            <a:r>
              <a:rPr lang="en-GB" dirty="0"/>
              <a:t>Creating a good routine of sleep habits, helps your body and mind to prepare for sleep and to produce lots of the sleep-inducing hormone melatonin.</a:t>
            </a:r>
          </a:p>
          <a:p>
            <a:pPr>
              <a:defRPr/>
            </a:pPr>
            <a:r>
              <a:rPr lang="en-GB" dirty="0"/>
              <a:t>Often, we do things before bed that wake us up and negatively affects our sleep. There may even be external things that have a wakening effect.  These negative habits or external factors can keep us stuck in a cycle of poor sleep. To break out of this cycle we need to reduce or stop them altogether.</a:t>
            </a:r>
            <a:endParaRPr lang="en-GB" dirty="0">
              <a:cs typeface="Calibri"/>
            </a:endParaRPr>
          </a:p>
          <a:p>
            <a:pPr>
              <a:defRPr/>
            </a:pPr>
            <a:r>
              <a:rPr lang="en-GB" dirty="0"/>
              <a:t>You</a:t>
            </a:r>
            <a:r>
              <a:rPr lang="en-GB" sz="1200" b="0" i="0" kern="1200" dirty="0">
                <a:solidFill>
                  <a:schemeClr val="tx1"/>
                </a:solidFill>
                <a:effectLst/>
                <a:latin typeface="+mn-lt"/>
                <a:ea typeface="+mn-ea"/>
                <a:cs typeface="+mn-cs"/>
              </a:rPr>
              <a:t> </a:t>
            </a:r>
            <a:r>
              <a:rPr lang="en-GB" dirty="0"/>
              <a:t>should</a:t>
            </a:r>
            <a:r>
              <a:rPr lang="en-GB" sz="1200" b="0" i="0" kern="1200" dirty="0">
                <a:solidFill>
                  <a:schemeClr val="tx1"/>
                </a:solidFill>
                <a:effectLst/>
                <a:latin typeface="+mn-lt"/>
                <a:ea typeface="+mn-ea"/>
                <a:cs typeface="+mn-cs"/>
              </a:rPr>
              <a:t> set a bedtime routine that you </a:t>
            </a:r>
            <a:r>
              <a:rPr lang="en-GB" dirty="0"/>
              <a:t>can </a:t>
            </a:r>
            <a:r>
              <a:rPr lang="en-GB" sz="1200" b="0" i="0" kern="1200" dirty="0">
                <a:solidFill>
                  <a:schemeClr val="tx1"/>
                </a:solidFill>
                <a:effectLst/>
                <a:latin typeface="+mn-lt"/>
                <a:ea typeface="+mn-ea"/>
                <a:cs typeface="+mn-cs"/>
              </a:rPr>
              <a:t>follow each evening,</a:t>
            </a:r>
            <a:r>
              <a:rPr lang="en-GB" dirty="0"/>
              <a:t> commencing about</a:t>
            </a:r>
            <a:r>
              <a:rPr lang="en-GB" sz="1200" i="0" kern="1200" dirty="0">
                <a:solidFill>
                  <a:schemeClr val="tx1"/>
                </a:solidFill>
                <a:effectLst/>
                <a:latin typeface="+mn-lt"/>
                <a:ea typeface="+mn-ea"/>
                <a:cs typeface="+mn-cs"/>
              </a:rPr>
              <a:t> 1hr and </a:t>
            </a:r>
            <a:r>
              <a:rPr lang="en-GB" dirty="0"/>
              <a:t>a half</a:t>
            </a:r>
            <a:r>
              <a:rPr lang="en-GB" sz="1200" i="0" kern="1200" dirty="0">
                <a:solidFill>
                  <a:schemeClr val="tx1"/>
                </a:solidFill>
                <a:effectLst/>
                <a:latin typeface="+mn-lt"/>
                <a:ea typeface="+mn-ea"/>
                <a:cs typeface="+mn-cs"/>
              </a:rPr>
              <a:t> - 2 hours before bed</a:t>
            </a:r>
            <a:r>
              <a:rPr lang="en-GB" sz="1200" b="0" i="0" kern="1200" dirty="0">
                <a:solidFill>
                  <a:schemeClr val="tx1"/>
                </a:solidFill>
                <a:effectLst/>
                <a:latin typeface="+mn-lt"/>
                <a:ea typeface="+mn-ea"/>
                <a:cs typeface="+mn-cs"/>
              </a:rPr>
              <a:t>, to prepare your body and </a:t>
            </a:r>
            <a:r>
              <a:rPr lang="en-GB" dirty="0"/>
              <a:t>send the message </a:t>
            </a:r>
            <a:r>
              <a:rPr lang="en-GB" sz="1200" b="0" i="0" kern="1200" dirty="0">
                <a:solidFill>
                  <a:schemeClr val="tx1"/>
                </a:solidFill>
                <a:effectLst/>
                <a:latin typeface="+mn-lt"/>
                <a:ea typeface="+mn-ea"/>
                <a:cs typeface="+mn-cs"/>
              </a:rPr>
              <a:t>that it is nearly time for sleep.</a:t>
            </a:r>
            <a:endParaRPr lang="en-GB" dirty="0">
              <a:cs typeface="Calibri"/>
            </a:endParaRPr>
          </a:p>
          <a:p>
            <a:endParaRPr lang="en-GB" sz="1200" b="0" i="0" kern="1200" dirty="0">
              <a:solidFill>
                <a:schemeClr val="tx1"/>
              </a:solidFill>
              <a:effectLst/>
              <a:latin typeface="+mn-lt"/>
              <a:ea typeface="+mn-ea"/>
              <a:cs typeface="+mn-cs"/>
            </a:endParaRPr>
          </a:p>
          <a:p>
            <a:r>
              <a:rPr lang="en-GB" dirty="0"/>
              <a:t>Avoid exercise close to bedtime.  Instead doing</a:t>
            </a:r>
            <a:r>
              <a:rPr lang="en-GB" sz="1200" b="0" i="0" kern="1200" dirty="0">
                <a:solidFill>
                  <a:schemeClr val="tx1"/>
                </a:solidFill>
                <a:effectLst/>
                <a:latin typeface="+mn-lt"/>
                <a:ea typeface="+mn-ea"/>
                <a:cs typeface="+mn-cs"/>
              </a:rPr>
              <a:t> relaxing activities that help you to wind down is important. :</a:t>
            </a:r>
            <a:endParaRPr lang="en-GB" sz="1200" b="0" i="0" kern="1200" dirty="0">
              <a:solidFill>
                <a:schemeClr val="tx1"/>
              </a:solidFill>
              <a:effectLst/>
              <a:latin typeface="+mn-lt"/>
              <a:cs typeface="Calibri"/>
            </a:endParaRPr>
          </a:p>
          <a:p>
            <a:pPr>
              <a:defRPr/>
            </a:pPr>
            <a:r>
              <a:rPr lang="en-GB" sz="1200" b="0" i="0" kern="1200" dirty="0">
                <a:solidFill>
                  <a:schemeClr val="tx1"/>
                </a:solidFill>
                <a:effectLst/>
                <a:latin typeface="+mn-lt"/>
                <a:ea typeface="+mn-ea"/>
                <a:cs typeface="+mn-cs"/>
              </a:rPr>
              <a:t>If able, </a:t>
            </a:r>
            <a:r>
              <a:rPr lang="en-GB" dirty="0"/>
              <a:t>undertake some stretches or gentle</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yoga pose.</a:t>
            </a:r>
            <a:endParaRPr lang="en-GB" sz="1200" b="0" i="0" kern="1200" dirty="0">
              <a:solidFill>
                <a:schemeClr val="tx1"/>
              </a:solidFill>
              <a:effectLst/>
              <a:latin typeface="+mn-lt"/>
              <a:cs typeface="Calibri"/>
            </a:endParaRPr>
          </a:p>
          <a:p>
            <a:pPr>
              <a:defRPr/>
            </a:pPr>
            <a:endParaRPr lang="en-GB" dirty="0">
              <a:cs typeface="Calibri"/>
            </a:endParaRPr>
          </a:p>
          <a:p>
            <a:pPr>
              <a:lnSpc>
                <a:spcPct val="90000"/>
              </a:lnSpc>
              <a:spcBef>
                <a:spcPts val="1000"/>
              </a:spcBef>
              <a:defRPr/>
            </a:pPr>
            <a:r>
              <a:rPr lang="en-US" b="1" dirty="0"/>
              <a:t>Try to get at least half an hour of natural sunlight per day.</a:t>
            </a:r>
            <a:endParaRPr lang="en-US" dirty="0"/>
          </a:p>
          <a:p>
            <a:pPr>
              <a:lnSpc>
                <a:spcPct val="90000"/>
              </a:lnSpc>
              <a:spcBef>
                <a:spcPts val="1000"/>
              </a:spcBef>
              <a:defRPr/>
            </a:pPr>
            <a:r>
              <a:rPr lang="en-US" dirty="0"/>
              <a:t>You may wish to Consider a SAD lamp.  It is thought that light therapy may encourage your brain to reduce the production of the sleep hormone melatonin and increase the production of serotonin – a hormone that affects your mood. As a result, this may help people with their sleep as well as improve their mood</a:t>
            </a:r>
            <a:endParaRPr lang="en-US" dirty="0">
              <a:cs typeface="Calibri" panose="020F0502020204030204"/>
            </a:endParaRPr>
          </a:p>
          <a:p>
            <a:pPr>
              <a:defRPr/>
            </a:pPr>
            <a:r>
              <a:rPr lang="en-GB" dirty="0">
                <a:cs typeface="Calibri"/>
              </a:rPr>
              <a:t>SAD lamp</a:t>
            </a:r>
            <a:r>
              <a:rPr lang="en-GB" dirty="0"/>
              <a:t>light boxes have to be used correctly — use it too early in the day and you'll find yourself getting tired before your usual bedtime; use it too late and you'll have trouble getting to bed</a:t>
            </a:r>
            <a:endParaRPr lang="en-GB" dirty="0">
              <a:cs typeface="Calibri"/>
            </a:endParaRPr>
          </a:p>
          <a:p>
            <a:pPr>
              <a:defRPr/>
            </a:pPr>
            <a:r>
              <a:rPr lang="en-GB" dirty="0"/>
              <a:t>Blue light that emits from electronic devices suppress sleep-inducing hormones.  For that reason, avoid use of mobile phones, laptops, tablets etc. Instead if you </a:t>
            </a:r>
            <a:r>
              <a:rPr lang="en-GB" sz="1200" b="0" i="0" kern="1200" dirty="0">
                <a:solidFill>
                  <a:schemeClr val="tx1"/>
                </a:solidFill>
                <a:effectLst/>
                <a:latin typeface="+mn-lt"/>
                <a:ea typeface="+mn-ea"/>
                <a:cs typeface="+mn-cs"/>
              </a:rPr>
              <a:t>read before bed, a printed book or magazine is fine.</a:t>
            </a:r>
            <a:endParaRPr lang="en-GB" dirty="0">
              <a:cs typeface="Calibri"/>
            </a:endParaRPr>
          </a:p>
          <a:p>
            <a:pPr>
              <a:defRPr/>
            </a:pPr>
            <a:r>
              <a:rPr lang="en-GB" sz="1200" b="0" i="0" kern="1200" dirty="0">
                <a:solidFill>
                  <a:schemeClr val="tx1"/>
                </a:solidFill>
                <a:effectLst/>
                <a:latin typeface="+mn-lt"/>
                <a:ea typeface="+mn-ea"/>
                <a:cs typeface="+mn-cs"/>
              </a:rPr>
              <a:t>A cup of warm water</a:t>
            </a:r>
            <a:r>
              <a:rPr lang="en-GB" sz="1200" b="0" i="0" kern="1200" baseline="0" dirty="0">
                <a:solidFill>
                  <a:schemeClr val="tx1"/>
                </a:solidFill>
                <a:effectLst/>
                <a:latin typeface="+mn-lt"/>
                <a:ea typeface="+mn-ea"/>
                <a:cs typeface="+mn-cs"/>
              </a:rPr>
              <a:t> or milk may </a:t>
            </a:r>
            <a:r>
              <a:rPr lang="en-GB" sz="1200" b="0" i="0" kern="1200" dirty="0">
                <a:solidFill>
                  <a:schemeClr val="tx1"/>
                </a:solidFill>
                <a:effectLst/>
                <a:latin typeface="+mn-lt"/>
                <a:ea typeface="+mn-ea"/>
                <a:cs typeface="+mn-cs"/>
              </a:rPr>
              <a:t>help you to relax</a:t>
            </a:r>
            <a:r>
              <a:rPr lang="en-GB" dirty="0"/>
              <a:t> </a:t>
            </a:r>
            <a:endParaRPr lang="en-GB" sz="1200" b="0" i="0" kern="1200" dirty="0">
              <a:solidFill>
                <a:schemeClr val="tx1"/>
              </a:solidFill>
              <a:effectLst/>
              <a:latin typeface="+mn-lt"/>
              <a:cs typeface="Calibri"/>
            </a:endParaRPr>
          </a:p>
          <a:p>
            <a:r>
              <a:rPr lang="en-GB" sz="1200" b="0" i="0" kern="1200" dirty="0">
                <a:solidFill>
                  <a:schemeClr val="tx1"/>
                </a:solidFill>
                <a:effectLst/>
                <a:latin typeface="+mn-lt"/>
                <a:ea typeface="+mn-ea"/>
                <a:cs typeface="+mn-cs"/>
              </a:rPr>
              <a:t>A soak in the bath can be a great way to relax during this time. </a:t>
            </a:r>
            <a:r>
              <a:rPr lang="en-GB" dirty="0"/>
              <a:t>Choose warm water as hot</a:t>
            </a:r>
            <a:r>
              <a:rPr lang="en-GB" sz="1200" b="0" i="0" kern="1200" baseline="0" dirty="0">
                <a:solidFill>
                  <a:schemeClr val="tx1"/>
                </a:solidFill>
                <a:effectLst/>
                <a:latin typeface="+mn-lt"/>
                <a:ea typeface="+mn-ea"/>
                <a:cs typeface="+mn-cs"/>
              </a:rPr>
              <a:t> water </a:t>
            </a:r>
            <a:r>
              <a:rPr lang="en-GB" sz="1200" b="0" i="0" kern="1200" dirty="0">
                <a:solidFill>
                  <a:schemeClr val="tx1"/>
                </a:solidFill>
                <a:effectLst/>
                <a:latin typeface="+mn-lt"/>
                <a:ea typeface="+mn-ea"/>
                <a:cs typeface="+mn-cs"/>
              </a:rPr>
              <a:t>can stimulate your central nervous system and wake</a:t>
            </a:r>
            <a:r>
              <a:rPr lang="en-GB" sz="1200" b="0" i="0" kern="1200" baseline="0" dirty="0">
                <a:solidFill>
                  <a:schemeClr val="tx1"/>
                </a:solidFill>
                <a:effectLst/>
                <a:latin typeface="+mn-lt"/>
                <a:ea typeface="+mn-ea"/>
                <a:cs typeface="+mn-cs"/>
              </a:rPr>
              <a:t> you up</a:t>
            </a:r>
            <a:r>
              <a:rPr lang="en-GB" sz="1200" b="0" i="0" kern="1200" dirty="0">
                <a:solidFill>
                  <a:schemeClr val="tx1"/>
                </a:solidFill>
                <a:effectLst/>
                <a:latin typeface="+mn-lt"/>
                <a:ea typeface="+mn-ea"/>
                <a:cs typeface="+mn-cs"/>
              </a:rPr>
              <a:t>.</a:t>
            </a:r>
            <a:endParaRPr lang="en-GB" sz="1200" b="0" i="0" kern="1200" dirty="0">
              <a:solidFill>
                <a:schemeClr val="tx1"/>
              </a:solidFill>
              <a:effectLst/>
              <a:latin typeface="+mn-lt"/>
              <a:cs typeface="Calibri"/>
            </a:endParaRPr>
          </a:p>
          <a:p>
            <a:r>
              <a:rPr lang="en-GB" dirty="0">
                <a:cs typeface="Calibri"/>
              </a:rPr>
              <a:t>Watching the clock may only increase sense of frustration and worry.</a:t>
            </a:r>
            <a:endParaRPr lang="en-GB" sz="1200" b="0" i="0" kern="1200" dirty="0">
              <a:solidFill>
                <a:schemeClr val="tx1"/>
              </a:solidFill>
              <a:effectLst/>
              <a:latin typeface="+mn-lt"/>
              <a:cs typeface="Calibri"/>
            </a:endParaRPr>
          </a:p>
          <a:p>
            <a:endParaRPr lang="en-GB" dirty="0">
              <a:cs typeface="Calibri" panose="020F0502020204030204"/>
            </a:endParaRPr>
          </a:p>
          <a:p>
            <a:pPr>
              <a:spcBef>
                <a:spcPct val="0"/>
              </a:spcBef>
            </a:pPr>
            <a:endParaRPr lang="en-GB" baseline="0" dirty="0"/>
          </a:p>
          <a:p>
            <a:pPr>
              <a:spcBef>
                <a:spcPct val="0"/>
              </a:spcBef>
            </a:pPr>
            <a:endParaRPr lang="en-GB" dirty="0">
              <a:cs typeface="Calibri" panose="020F0502020204030204"/>
            </a:endParaRPr>
          </a:p>
        </p:txBody>
      </p:sp>
      <p:sp>
        <p:nvSpPr>
          <p:cNvPr id="4" name="Slide Number Placeholder 3"/>
          <p:cNvSpPr>
            <a:spLocks noGrp="1"/>
          </p:cNvSpPr>
          <p:nvPr>
            <p:ph type="sldNum" sz="quarter" idx="10"/>
          </p:nvPr>
        </p:nvSpPr>
        <p:spPr/>
        <p:txBody>
          <a:bodyPr rtlCol="0"/>
          <a:lstStyle/>
          <a:p>
            <a:pPr rtl="0"/>
            <a:fld id="{CF2FD335-6D8E-486A-8F5F-DFC7325903FF}" type="slidenum">
              <a:rPr lang="en-GB" smtClean="0"/>
              <a:t>25</a:t>
            </a:fld>
            <a:endParaRPr lang="en-GB"/>
          </a:p>
        </p:txBody>
      </p:sp>
    </p:spTree>
    <p:extLst>
      <p:ext uri="{BB962C8B-B14F-4D97-AF65-F5344CB8AC3E}">
        <p14:creationId xmlns:p14="http://schemas.microsoft.com/office/powerpoint/2010/main" val="3476468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spcBef>
                <a:spcPct val="20000"/>
              </a:spcBef>
              <a:spcAft>
                <a:spcPts val="600"/>
              </a:spcAft>
            </a:pPr>
            <a:r>
              <a:rPr lang="en-GB" dirty="0">
                <a:cs typeface="Calibri"/>
              </a:rPr>
              <a:t>Here we look at some of health approaches that may help to improve sleep.</a:t>
            </a:r>
            <a:endParaRPr lang="en-US" dirty="0">
              <a:cs typeface="Calibri"/>
            </a:endParaRPr>
          </a:p>
          <a:p>
            <a:pPr>
              <a:spcBef>
                <a:spcPct val="20000"/>
              </a:spcBef>
              <a:spcAft>
                <a:spcPts val="600"/>
              </a:spcAft>
            </a:pPr>
            <a:r>
              <a:rPr lang="en-US" b="1" dirty="0"/>
              <a:t>Reduce Caffeine with obvious culprits such as coffee, tea and energy drinks.</a:t>
            </a:r>
            <a:endParaRPr lang="en-US" dirty="0">
              <a:cs typeface="Calibri"/>
            </a:endParaRPr>
          </a:p>
          <a:p>
            <a:pPr>
              <a:spcBef>
                <a:spcPct val="20000"/>
              </a:spcBef>
              <a:spcAft>
                <a:spcPts val="600"/>
              </a:spcAft>
            </a:pPr>
            <a:r>
              <a:rPr lang="en-US" dirty="0"/>
              <a:t>And please be aware that caffeine is also present in chocolate and regular fizzy drinks. </a:t>
            </a:r>
            <a:endParaRPr lang="en-US" dirty="0">
              <a:cs typeface="Calibri"/>
            </a:endParaRPr>
          </a:p>
          <a:p>
            <a:pPr>
              <a:spcBef>
                <a:spcPct val="20000"/>
              </a:spcBef>
              <a:spcAft>
                <a:spcPts val="600"/>
              </a:spcAft>
            </a:pPr>
            <a:r>
              <a:rPr lang="en-US" dirty="0"/>
              <a:t>Coffee has full life of 24-36 hours, reduces the depth of sleep. So avoiding caffeine after lunch can help with a limit of 3 cups of coffee per day</a:t>
            </a:r>
            <a:endParaRPr lang="en-US" dirty="0">
              <a:cs typeface="Calibri"/>
            </a:endParaRPr>
          </a:p>
          <a:p>
            <a:pPr>
              <a:spcBef>
                <a:spcPct val="20000"/>
              </a:spcBef>
              <a:spcAft>
                <a:spcPts val="600"/>
              </a:spcAft>
            </a:pPr>
            <a:endParaRPr lang="en-US" dirty="0"/>
          </a:p>
          <a:p>
            <a:pPr>
              <a:spcBef>
                <a:spcPct val="20000"/>
              </a:spcBef>
              <a:spcAft>
                <a:spcPts val="600"/>
              </a:spcAft>
            </a:pPr>
            <a:r>
              <a:rPr lang="en-US" dirty="0"/>
              <a:t>People who smoke can often take longer to fall asleep, have more disturbed sleep patterns, and wake up more frequently.</a:t>
            </a:r>
            <a:endParaRPr lang="en-US" dirty="0">
              <a:cs typeface="Calibri" panose="020F0502020204030204"/>
            </a:endParaRPr>
          </a:p>
          <a:p>
            <a:pPr>
              <a:spcBef>
                <a:spcPct val="20000"/>
              </a:spcBef>
              <a:spcAft>
                <a:spcPts val="600"/>
              </a:spcAft>
            </a:pPr>
            <a:r>
              <a:rPr lang="en-US" b="1" dirty="0"/>
              <a:t>Nicotine is a stimulant </a:t>
            </a:r>
            <a:r>
              <a:rPr lang="en-US" dirty="0"/>
              <a:t>and it can also make the inside of the nose and airways swell, which can affect your breathing while you're sleeping.</a:t>
            </a:r>
            <a:endParaRPr lang="en-US" dirty="0">
              <a:cs typeface="Calibri"/>
            </a:endParaRPr>
          </a:p>
          <a:p>
            <a:pPr>
              <a:spcBef>
                <a:spcPct val="20000"/>
              </a:spcBef>
              <a:spcAft>
                <a:spcPts val="600"/>
              </a:spcAft>
            </a:pPr>
            <a:r>
              <a:rPr lang="en-US" dirty="0"/>
              <a:t>Try to Avoid nicotine 2 hours before bedtime and during the night. </a:t>
            </a:r>
            <a:endParaRPr lang="en-US" dirty="0">
              <a:cs typeface="Calibri"/>
            </a:endParaRPr>
          </a:p>
          <a:p>
            <a:pPr>
              <a:spcBef>
                <a:spcPct val="20000"/>
              </a:spcBef>
              <a:spcAft>
                <a:spcPts val="600"/>
              </a:spcAft>
            </a:pPr>
            <a:endParaRPr lang="en-US" b="1" dirty="0">
              <a:cs typeface="Calibri"/>
            </a:endParaRPr>
          </a:p>
          <a:p>
            <a:pPr>
              <a:spcBef>
                <a:spcPct val="20000"/>
              </a:spcBef>
              <a:spcAft>
                <a:spcPts val="600"/>
              </a:spcAft>
            </a:pPr>
            <a:r>
              <a:rPr lang="en-US" dirty="0"/>
              <a:t>We have heard about the circadian rhythm, Alcohol can disrupt your circadian rhythm, or 'body clock'. You'll spend less time in the rapid eye movement (REM) cycle of sleep. This is part of our sleep that has the most restorative effect on our body.</a:t>
            </a:r>
            <a:endParaRPr lang="en-US" dirty="0">
              <a:cs typeface="Calibri"/>
            </a:endParaRPr>
          </a:p>
          <a:p>
            <a:pPr>
              <a:spcBef>
                <a:spcPct val="20000"/>
              </a:spcBef>
              <a:spcAft>
                <a:spcPts val="600"/>
              </a:spcAft>
            </a:pPr>
            <a:r>
              <a:rPr lang="en-US" dirty="0"/>
              <a:t>Try to Avoid alcohol close to bedtime, possibly up to 3 hours.</a:t>
            </a:r>
            <a:endParaRPr lang="en-US" dirty="0">
              <a:cs typeface="Calibri" panose="020F0502020204030204"/>
            </a:endParaRPr>
          </a:p>
          <a:p>
            <a:pPr>
              <a:spcBef>
                <a:spcPct val="20000"/>
              </a:spcBef>
              <a:spcAft>
                <a:spcPts val="600"/>
              </a:spcAft>
            </a:pPr>
            <a:endParaRPr lang="en-US" dirty="0"/>
          </a:p>
          <a:p>
            <a:pPr>
              <a:spcBef>
                <a:spcPct val="20000"/>
              </a:spcBef>
              <a:spcAft>
                <a:spcPts val="600"/>
              </a:spcAft>
            </a:pPr>
            <a:r>
              <a:rPr lang="en-US" b="1" dirty="0"/>
              <a:t>A</a:t>
            </a:r>
            <a:r>
              <a:rPr lang="en-US" dirty="0"/>
              <a:t>void heavy meals close to bedtime. At the most basic level, if your body is working to digest food it's not able to get to as restful a state as it would otherwise. This can cause you to have trouble falling asleep and also reduce the quality of your sleep.  It may also affect the digestive process leading to Heartburn which in turn will also affect sleep.</a:t>
            </a:r>
            <a:endParaRPr lang="en-GB" dirty="0">
              <a:cs typeface="Calibri"/>
            </a:endParaRPr>
          </a:p>
        </p:txBody>
      </p:sp>
      <p:sp>
        <p:nvSpPr>
          <p:cNvPr id="4" name="Slide Number Placeholder 3"/>
          <p:cNvSpPr>
            <a:spLocks noGrp="1"/>
          </p:cNvSpPr>
          <p:nvPr>
            <p:ph type="sldNum" sz="quarter" idx="10"/>
          </p:nvPr>
        </p:nvSpPr>
        <p:spPr/>
        <p:txBody>
          <a:bodyPr rtlCol="0"/>
          <a:lstStyle/>
          <a:p>
            <a:pPr rtl="0"/>
            <a:fld id="{CF2FD335-6D8E-486A-8F5F-DFC7325903FF}" type="slidenum">
              <a:rPr lang="en-GB" smtClean="0"/>
              <a:t>26</a:t>
            </a:fld>
            <a:endParaRPr lang="en-GB"/>
          </a:p>
        </p:txBody>
      </p:sp>
    </p:spTree>
    <p:extLst>
      <p:ext uri="{BB962C8B-B14F-4D97-AF65-F5344CB8AC3E}">
        <p14:creationId xmlns:p14="http://schemas.microsoft.com/office/powerpoint/2010/main" val="975239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dirty="0">
                <a:cs typeface="Calibri"/>
              </a:rPr>
              <a:t>Putting your mind to rest can help to promote sleep.  By writing down what may be on your mind can offer you a sense of Letting Go.</a:t>
            </a:r>
            <a:endParaRPr lang="en-US" dirty="0">
              <a:cs typeface="Calibri"/>
            </a:endParaRPr>
          </a:p>
          <a:p>
            <a:pPr marL="171450" indent="-171450">
              <a:spcBef>
                <a:spcPct val="20000"/>
              </a:spcBef>
              <a:spcAft>
                <a:spcPts val="600"/>
              </a:spcAft>
              <a:buFont typeface="Arial,Sans-Serif"/>
              <a:buChar char="•"/>
            </a:pPr>
            <a:r>
              <a:rPr lang="en-US" dirty="0"/>
              <a:t>Set aside 20 minutes in the early evening (approx. 7 pm) </a:t>
            </a:r>
          </a:p>
          <a:p>
            <a:pPr marL="171450" indent="-171450">
              <a:spcBef>
                <a:spcPct val="20000"/>
              </a:spcBef>
              <a:spcAft>
                <a:spcPts val="600"/>
              </a:spcAft>
              <a:buFont typeface="Arial,Sans-Serif"/>
              <a:buChar char="•"/>
            </a:pPr>
            <a:r>
              <a:rPr lang="en-US" dirty="0"/>
              <a:t>Sit down with a pen and paper</a:t>
            </a:r>
            <a:endParaRPr lang="en-US" dirty="0">
              <a:cs typeface="Calibri"/>
            </a:endParaRPr>
          </a:p>
          <a:p>
            <a:pPr marL="171450" indent="-171450">
              <a:spcBef>
                <a:spcPct val="20000"/>
              </a:spcBef>
              <a:spcAft>
                <a:spcPts val="600"/>
              </a:spcAft>
              <a:buFont typeface="Arial,Sans-Serif"/>
              <a:buChar char="•"/>
            </a:pPr>
            <a:r>
              <a:rPr lang="en-US" dirty="0"/>
              <a:t>Think of what has happened during the day and how you feel about it – let it go.</a:t>
            </a:r>
            <a:endParaRPr lang="en-US" dirty="0">
              <a:cs typeface="Calibri"/>
            </a:endParaRPr>
          </a:p>
          <a:p>
            <a:pPr marL="171450" indent="-171450">
              <a:spcBef>
                <a:spcPct val="20000"/>
              </a:spcBef>
              <a:spcAft>
                <a:spcPts val="600"/>
              </a:spcAft>
              <a:buFont typeface="Arial,Sans-Serif"/>
              <a:buChar char="•"/>
            </a:pPr>
            <a:r>
              <a:rPr lang="en-US" dirty="0"/>
              <a:t>Write down anything you still need to do on a ‘to do’ list with steps that you can take to complete the task</a:t>
            </a:r>
            <a:endParaRPr lang="en-US" dirty="0">
              <a:cs typeface="Calibri"/>
            </a:endParaRPr>
          </a:p>
          <a:p>
            <a:pPr marL="171450" indent="-171450">
              <a:spcBef>
                <a:spcPct val="20000"/>
              </a:spcBef>
              <a:spcAft>
                <a:spcPts val="600"/>
              </a:spcAft>
              <a:buFont typeface="Arial,Sans-Serif"/>
              <a:buChar char="•"/>
            </a:pPr>
            <a:r>
              <a:rPr lang="en-US" dirty="0"/>
              <a:t>Try to use your 20 minutes so you’re feeling more in control</a:t>
            </a:r>
            <a:endParaRPr lang="en-US" dirty="0">
              <a:cs typeface="Calibri"/>
            </a:endParaRPr>
          </a:p>
          <a:p>
            <a:pPr marL="171450" indent="-171450">
              <a:spcBef>
                <a:spcPct val="20000"/>
              </a:spcBef>
              <a:spcAft>
                <a:spcPts val="600"/>
              </a:spcAft>
              <a:buFont typeface="Arial,Sans-Serif"/>
              <a:buChar char="•"/>
            </a:pPr>
            <a:r>
              <a:rPr lang="en-US" dirty="0"/>
              <a:t>When it comes to bedtime remind yourself that you have already dealt with things</a:t>
            </a:r>
            <a:endParaRPr lang="en-US" dirty="0">
              <a:cs typeface="Calibri"/>
            </a:endParaRPr>
          </a:p>
          <a:p>
            <a:pPr marL="171450" indent="-171450">
              <a:spcBef>
                <a:spcPct val="20000"/>
              </a:spcBef>
              <a:spcAft>
                <a:spcPts val="600"/>
              </a:spcAft>
              <a:buFont typeface="Arial,Sans-Serif"/>
              <a:buChar char="•"/>
            </a:pPr>
            <a:r>
              <a:rPr lang="en-US" dirty="0"/>
              <a:t>If new thoughts come up in bed note them down on a piece of paper at your bedside to be dealt with the next day</a:t>
            </a:r>
            <a:endParaRPr lang="en-US" dirty="0">
              <a:cs typeface="Calibri"/>
            </a:endParaRPr>
          </a:p>
          <a:p>
            <a:endParaRPr lang="en-GB" dirty="0">
              <a:cs typeface="Calibri"/>
            </a:endParaRPr>
          </a:p>
        </p:txBody>
      </p:sp>
      <p:sp>
        <p:nvSpPr>
          <p:cNvPr id="4" name="Slide Number Placeholder 3"/>
          <p:cNvSpPr>
            <a:spLocks noGrp="1"/>
          </p:cNvSpPr>
          <p:nvPr>
            <p:ph type="sldNum" sz="quarter" idx="10"/>
          </p:nvPr>
        </p:nvSpPr>
        <p:spPr/>
        <p:txBody>
          <a:bodyPr rtlCol="0"/>
          <a:lstStyle/>
          <a:p>
            <a:pPr rtl="0"/>
            <a:fld id="{CF2FD335-6D8E-486A-8F5F-DFC7325903FF}" type="slidenum">
              <a:rPr lang="en-GB" smtClean="0"/>
              <a:t>27</a:t>
            </a:fld>
            <a:endParaRPr lang="en-GB"/>
          </a:p>
        </p:txBody>
      </p:sp>
    </p:spTree>
    <p:extLst>
      <p:ext uri="{BB962C8B-B14F-4D97-AF65-F5344CB8AC3E}">
        <p14:creationId xmlns:p14="http://schemas.microsoft.com/office/powerpoint/2010/main" val="1636852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spcBef>
                <a:spcPct val="0"/>
              </a:spcBef>
            </a:pPr>
            <a:r>
              <a:rPr lang="en-GB" dirty="0"/>
              <a:t>Think about your sleep environment.</a:t>
            </a:r>
            <a:endParaRPr lang="en-US" dirty="0"/>
          </a:p>
          <a:p>
            <a:pPr>
              <a:spcBef>
                <a:spcPct val="0"/>
              </a:spcBef>
            </a:pPr>
            <a:r>
              <a:rPr lang="en-GB" dirty="0"/>
              <a:t>If you really can’t sleep, by staying in bed and feeling frustrated</a:t>
            </a:r>
            <a:r>
              <a:rPr lang="en-GB" baseline="0" dirty="0"/>
              <a:t> y</a:t>
            </a:r>
            <a:r>
              <a:rPr lang="en-GB" dirty="0"/>
              <a:t>our brain will quickly make association with bed being a place</a:t>
            </a:r>
            <a:r>
              <a:rPr lang="en-GB" baseline="0" dirty="0"/>
              <a:t> where you are alert and awake so it is essential that you retrain your brain to associate your bed with being the place you go to sleep or for intimacy.</a:t>
            </a:r>
            <a:endParaRPr lang="en-GB" dirty="0">
              <a:cs typeface="Calibri"/>
            </a:endParaRPr>
          </a:p>
          <a:p>
            <a:pPr>
              <a:spcBef>
                <a:spcPct val="0"/>
              </a:spcBef>
            </a:pPr>
            <a:r>
              <a:rPr lang="en-GB" dirty="0">
                <a:cs typeface="Calibri"/>
              </a:rPr>
              <a:t> </a:t>
            </a:r>
            <a:endParaRPr lang="en-GB" baseline="0" dirty="0"/>
          </a:p>
          <a:p>
            <a:pPr>
              <a:spcBef>
                <a:spcPct val="0"/>
              </a:spcBef>
            </a:pPr>
            <a:endParaRPr lang="en-GB" baseline="0" dirty="0"/>
          </a:p>
          <a:p>
            <a:r>
              <a:rPr lang="en-GB" sz="1200" b="1" i="0" kern="1200" dirty="0">
                <a:solidFill>
                  <a:schemeClr val="tx1"/>
                </a:solidFill>
                <a:effectLst/>
                <a:latin typeface="+mn-lt"/>
                <a:ea typeface="+mn-ea"/>
                <a:cs typeface="+mn-cs"/>
              </a:rPr>
              <a:t>Lighting</a:t>
            </a:r>
            <a:endParaRPr lang="en-GB" sz="1200" b="1" i="0" kern="1200" dirty="0">
              <a:solidFill>
                <a:schemeClr val="tx1"/>
              </a:solidFill>
              <a:effectLst/>
              <a:latin typeface="+mn-lt"/>
              <a:cs typeface="Calibri"/>
            </a:endParaRPr>
          </a:p>
          <a:p>
            <a:r>
              <a:rPr lang="en-GB" sz="1200" b="0" i="0" kern="1200" dirty="0">
                <a:solidFill>
                  <a:schemeClr val="tx1"/>
                </a:solidFill>
                <a:effectLst/>
                <a:latin typeface="+mn-lt"/>
                <a:ea typeface="+mn-ea"/>
                <a:cs typeface="+mn-cs"/>
              </a:rPr>
              <a:t>When going</a:t>
            </a:r>
            <a:r>
              <a:rPr lang="en-GB" sz="1200" b="0" i="0" kern="1200" baseline="0" dirty="0">
                <a:solidFill>
                  <a:schemeClr val="tx1"/>
                </a:solidFill>
                <a:effectLst/>
                <a:latin typeface="+mn-lt"/>
                <a:ea typeface="+mn-ea"/>
                <a:cs typeface="+mn-cs"/>
              </a:rPr>
              <a:t> to bed,</a:t>
            </a:r>
            <a:r>
              <a:rPr lang="en-GB" dirty="0"/>
              <a:t> </a:t>
            </a:r>
            <a:r>
              <a:rPr lang="en-GB" sz="1200" b="0" i="0" kern="1200" dirty="0">
                <a:solidFill>
                  <a:schemeClr val="tx1"/>
                </a:solidFill>
                <a:effectLst/>
                <a:latin typeface="+mn-lt"/>
                <a:ea typeface="+mn-ea"/>
                <a:cs typeface="+mn-cs"/>
              </a:rPr>
              <a:t>the bathroom </a:t>
            </a:r>
            <a:r>
              <a:rPr lang="en-GB" dirty="0"/>
              <a:t>is where we undertake those routines such as brushing teeth etc.  the bathroom usually</a:t>
            </a:r>
            <a:r>
              <a:rPr lang="en-GB" sz="1200" b="0" i="0" kern="1200" baseline="0" dirty="0">
                <a:solidFill>
                  <a:schemeClr val="tx1"/>
                </a:solidFill>
                <a:effectLst/>
                <a:latin typeface="+mn-lt"/>
                <a:ea typeface="+mn-ea"/>
                <a:cs typeface="+mn-cs"/>
              </a:rPr>
              <a:t> has</a:t>
            </a:r>
            <a:r>
              <a:rPr lang="en-GB" sz="1200" b="0" i="0" kern="1200" dirty="0">
                <a:solidFill>
                  <a:schemeClr val="tx1"/>
                </a:solidFill>
                <a:effectLst/>
                <a:latin typeface="+mn-lt"/>
                <a:ea typeface="+mn-ea"/>
                <a:cs typeface="+mn-cs"/>
              </a:rPr>
              <a:t> ‘cool’ white lighting, bright halogen or LED lights. This type of lighting can</a:t>
            </a:r>
            <a:r>
              <a:rPr lang="en-GB" dirty="0"/>
              <a:t> evoke</a:t>
            </a:r>
            <a:r>
              <a:rPr lang="en-GB" sz="1200" b="0" i="0" kern="1200" dirty="0">
                <a:solidFill>
                  <a:schemeClr val="tx1"/>
                </a:solidFill>
                <a:effectLst/>
                <a:latin typeface="+mn-lt"/>
                <a:ea typeface="+mn-ea"/>
                <a:cs typeface="+mn-cs"/>
              </a:rPr>
              <a:t> </a:t>
            </a:r>
            <a:r>
              <a:rPr lang="en-GB" dirty="0"/>
              <a:t>wakefulness</a:t>
            </a:r>
            <a:r>
              <a:rPr lang="en-GB" sz="1200" b="0" i="0" kern="1200" dirty="0">
                <a:solidFill>
                  <a:schemeClr val="tx1"/>
                </a:solidFill>
                <a:effectLst/>
                <a:latin typeface="+mn-lt"/>
                <a:ea typeface="+mn-ea"/>
                <a:cs typeface="+mn-cs"/>
              </a:rPr>
              <a:t> </a:t>
            </a:r>
            <a:r>
              <a:rPr lang="en-GB" dirty="0"/>
              <a:t>reducing the </a:t>
            </a:r>
            <a:r>
              <a:rPr lang="en-GB" sz="1200" b="0" i="0" kern="1200" dirty="0">
                <a:solidFill>
                  <a:schemeClr val="tx1"/>
                </a:solidFill>
                <a:effectLst/>
                <a:latin typeface="+mn-lt"/>
                <a:ea typeface="+mn-ea"/>
                <a:cs typeface="+mn-cs"/>
              </a:rPr>
              <a:t>production of the sleep hormone, melatonin</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which</a:t>
            </a:r>
            <a:r>
              <a:rPr lang="en-GB" sz="1200" b="0" i="0" kern="1200" baseline="0" dirty="0">
                <a:solidFill>
                  <a:schemeClr val="tx1"/>
                </a:solidFill>
                <a:effectLst/>
                <a:latin typeface="+mn-lt"/>
                <a:ea typeface="+mn-ea"/>
                <a:cs typeface="+mn-cs"/>
              </a:rPr>
              <a:t> could effect how quickly you fall asleep</a:t>
            </a:r>
            <a:r>
              <a:rPr lang="en-GB" dirty="0"/>
              <a:t>,</a:t>
            </a:r>
            <a:r>
              <a:rPr lang="en-GB" sz="1200" b="0" i="0" kern="1200" baseline="0" dirty="0">
                <a:solidFill>
                  <a:schemeClr val="tx1"/>
                </a:solidFill>
                <a:effectLst/>
                <a:latin typeface="+mn-lt"/>
                <a:ea typeface="+mn-ea"/>
                <a:cs typeface="+mn-cs"/>
              </a:rPr>
              <a:t> even if you were feeling tired.</a:t>
            </a:r>
            <a:r>
              <a:rPr lang="en-GB" dirty="0"/>
              <a:t> </a:t>
            </a:r>
            <a:endParaRPr lang="en-GB" sz="1200" b="0" i="0" kern="1200" baseline="0" dirty="0">
              <a:solidFill>
                <a:schemeClr val="tx1"/>
              </a:solidFill>
              <a:effectLst/>
              <a:latin typeface="+mn-lt"/>
              <a:cs typeface="Calibri"/>
            </a:endParaRPr>
          </a:p>
          <a:p>
            <a:endParaRPr lang="en-GB" sz="1200" b="0" i="0" kern="1200" dirty="0">
              <a:solidFill>
                <a:schemeClr val="tx1"/>
              </a:solidFill>
              <a:effectLst/>
              <a:latin typeface="+mn-lt"/>
              <a:ea typeface="+mn-ea"/>
              <a:cs typeface="+mn-cs"/>
            </a:endParaRPr>
          </a:p>
          <a:p>
            <a:r>
              <a:rPr lang="en-GB" dirty="0"/>
              <a:t>We have already touched on Exposure</a:t>
            </a:r>
            <a:r>
              <a:rPr lang="en-GB" sz="1200" b="0" i="0" kern="1200" dirty="0">
                <a:solidFill>
                  <a:schemeClr val="tx1"/>
                </a:solidFill>
                <a:effectLst/>
                <a:latin typeface="+mn-lt"/>
                <a:ea typeface="+mn-ea"/>
                <a:cs typeface="+mn-cs"/>
              </a:rPr>
              <a:t> to 'blue light' from technology &amp;</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digital devices </a:t>
            </a:r>
            <a:r>
              <a:rPr lang="en-GB" dirty="0"/>
              <a:t>that </a:t>
            </a:r>
            <a:r>
              <a:rPr lang="en-GB" sz="1200" b="0" i="0" kern="1200" dirty="0">
                <a:solidFill>
                  <a:schemeClr val="tx1"/>
                </a:solidFill>
                <a:effectLst/>
                <a:latin typeface="+mn-lt"/>
                <a:ea typeface="+mn-ea"/>
                <a:cs typeface="+mn-cs"/>
              </a:rPr>
              <a:t>can impact negatively on our sleep. Blue light mimics daylight as it reduces our melatonin production and disrupts the circadian rhythm, making our bodies think it’s morning.</a:t>
            </a:r>
            <a:endParaRPr lang="en-GB" sz="1200" b="0" i="0" kern="1200" dirty="0">
              <a:solidFill>
                <a:schemeClr val="tx1"/>
              </a:solidFill>
              <a:effectLst/>
              <a:latin typeface="+mn-lt"/>
              <a:cs typeface="Calibri"/>
            </a:endParaRPr>
          </a:p>
          <a:p>
            <a:endParaRPr lang="en-GB" sz="1200" b="0" i="0" kern="1200" dirty="0">
              <a:solidFill>
                <a:schemeClr val="tx1"/>
              </a:solidFill>
              <a:effectLst/>
              <a:latin typeface="+mn-lt"/>
              <a:cs typeface="Calibri"/>
            </a:endParaRPr>
          </a:p>
          <a:p>
            <a:r>
              <a:rPr lang="en-GB" dirty="0"/>
              <a:t>Can you use a dim lamp or change one of your bulbs for a red spectrum lightbulb in the bedroom or near the bathroom?</a:t>
            </a:r>
          </a:p>
          <a:p>
            <a:r>
              <a:rPr lang="en-GB" dirty="0"/>
              <a:t>Red</a:t>
            </a:r>
            <a:r>
              <a:rPr lang="en-GB" sz="1200" b="0" i="0" kern="1200" dirty="0">
                <a:solidFill>
                  <a:schemeClr val="tx1"/>
                </a:solidFill>
                <a:effectLst/>
                <a:latin typeface="+mn-lt"/>
                <a:ea typeface="+mn-ea"/>
                <a:cs typeface="+mn-cs"/>
              </a:rPr>
              <a:t> spectrum </a:t>
            </a:r>
            <a:r>
              <a:rPr lang="en-GB" dirty="0"/>
              <a:t>light </a:t>
            </a:r>
            <a:r>
              <a:rPr lang="en-GB" sz="1200" b="0" i="0" kern="1200" baseline="0" dirty="0">
                <a:solidFill>
                  <a:schemeClr val="tx1"/>
                </a:solidFill>
                <a:effectLst/>
                <a:latin typeface="+mn-lt"/>
                <a:ea typeface="+mn-ea"/>
                <a:cs typeface="+mn-cs"/>
              </a:rPr>
              <a:t>gives </a:t>
            </a:r>
            <a:r>
              <a:rPr lang="en-GB" dirty="0"/>
              <a:t>off a</a:t>
            </a:r>
            <a:r>
              <a:rPr lang="en-GB" sz="1200" b="0" i="0" kern="1200" baseline="0" dirty="0">
                <a:solidFill>
                  <a:schemeClr val="tx1"/>
                </a:solidFill>
                <a:effectLst/>
                <a:latin typeface="+mn-lt"/>
                <a:ea typeface="+mn-ea"/>
                <a:cs typeface="+mn-cs"/>
              </a:rPr>
              <a:t> warm light,</a:t>
            </a:r>
            <a:r>
              <a:rPr lang="en-GB" dirty="0"/>
              <a:t> these are often used</a:t>
            </a:r>
            <a:r>
              <a:rPr lang="en-GB" sz="1200" b="0" i="0" kern="1200" baseline="0" dirty="0">
                <a:solidFill>
                  <a:schemeClr val="tx1"/>
                </a:solidFill>
                <a:effectLst/>
                <a:latin typeface="+mn-lt"/>
                <a:ea typeface="+mn-ea"/>
                <a:cs typeface="+mn-cs"/>
              </a:rPr>
              <a:t> </a:t>
            </a:r>
            <a:r>
              <a:rPr lang="en-GB" dirty="0"/>
              <a:t>as</a:t>
            </a:r>
            <a:r>
              <a:rPr lang="en-GB" sz="1200" b="0" i="0" kern="1200" baseline="0" dirty="0">
                <a:solidFill>
                  <a:schemeClr val="tx1"/>
                </a:solidFill>
                <a:effectLst/>
                <a:latin typeface="+mn-lt"/>
                <a:ea typeface="+mn-ea"/>
                <a:cs typeface="+mn-cs"/>
              </a:rPr>
              <a:t> </a:t>
            </a:r>
            <a:r>
              <a:rPr lang="en-GB" dirty="0"/>
              <a:t>a </a:t>
            </a:r>
            <a:r>
              <a:rPr lang="en-GB" sz="1200" b="0" i="0" kern="1200" baseline="0" dirty="0">
                <a:solidFill>
                  <a:schemeClr val="tx1"/>
                </a:solidFill>
                <a:effectLst/>
                <a:latin typeface="+mn-lt"/>
                <a:ea typeface="+mn-ea"/>
                <a:cs typeface="+mn-cs"/>
              </a:rPr>
              <a:t>night light for children or babies.</a:t>
            </a:r>
            <a:r>
              <a:rPr lang="en-GB" dirty="0"/>
              <a:t> </a:t>
            </a:r>
            <a:endParaRPr lang="en-GB" dirty="0">
              <a:cs typeface="Calibri"/>
            </a:endParaRPr>
          </a:p>
          <a:p>
            <a:endParaRPr lang="en-GB" sz="1200" b="0" i="0" kern="1200" dirty="0">
              <a:solidFill>
                <a:schemeClr val="tx1"/>
              </a:solidFill>
              <a:effectLst/>
              <a:latin typeface="+mn-lt"/>
              <a:cs typeface="Calibri"/>
            </a:endParaRPr>
          </a:p>
          <a:p>
            <a:r>
              <a:rPr lang="en-GB" dirty="0"/>
              <a:t>Well before bedtime</a:t>
            </a:r>
            <a:r>
              <a:rPr lang="en-GB" sz="1200" b="0" i="0" kern="1200" baseline="0" dirty="0">
                <a:solidFill>
                  <a:schemeClr val="tx1"/>
                </a:solidFill>
                <a:effectLst/>
                <a:latin typeface="+mn-lt"/>
                <a:ea typeface="+mn-ea"/>
                <a:cs typeface="+mn-cs"/>
              </a:rPr>
              <a:t>,</a:t>
            </a:r>
            <a:r>
              <a:rPr lang="en-GB" dirty="0"/>
              <a:t> you</a:t>
            </a:r>
            <a:r>
              <a:rPr lang="en-GB" sz="1200" b="0" i="0" kern="1200" baseline="0" dirty="0">
                <a:solidFill>
                  <a:schemeClr val="tx1"/>
                </a:solidFill>
                <a:effectLst/>
                <a:latin typeface="+mn-lt"/>
                <a:ea typeface="+mn-ea"/>
                <a:cs typeface="+mn-cs"/>
              </a:rPr>
              <a:t> </a:t>
            </a:r>
            <a:r>
              <a:rPr lang="en-GB" dirty="0"/>
              <a:t>can </a:t>
            </a:r>
            <a:r>
              <a:rPr lang="en-GB" sz="1200" b="0" i="0" kern="1200" baseline="0" dirty="0">
                <a:solidFill>
                  <a:schemeClr val="tx1"/>
                </a:solidFill>
                <a:effectLst/>
                <a:latin typeface="+mn-lt"/>
                <a:ea typeface="+mn-ea"/>
                <a:cs typeface="+mn-cs"/>
              </a:rPr>
              <a:t>prepare your bedroom, close the curtains or blinds so that it is dark </a:t>
            </a:r>
            <a:r>
              <a:rPr lang="en-GB" sz="1200" b="0" i="0" kern="1200" dirty="0">
                <a:solidFill>
                  <a:schemeClr val="tx1"/>
                </a:solidFill>
                <a:effectLst/>
                <a:latin typeface="+mn-lt"/>
                <a:ea typeface="+mn-ea"/>
                <a:cs typeface="+mn-cs"/>
              </a:rPr>
              <a:t>for when you</a:t>
            </a:r>
            <a:r>
              <a:rPr lang="en-GB" sz="1200" b="0" i="0" kern="1200" baseline="0" dirty="0">
                <a:solidFill>
                  <a:schemeClr val="tx1"/>
                </a:solidFill>
                <a:effectLst/>
                <a:latin typeface="+mn-lt"/>
                <a:ea typeface="+mn-ea"/>
                <a:cs typeface="+mn-cs"/>
              </a:rPr>
              <a:t> </a:t>
            </a:r>
            <a:r>
              <a:rPr lang="en-GB" dirty="0"/>
              <a:t>renter the bedroom to go</a:t>
            </a:r>
            <a:r>
              <a:rPr lang="en-GB" sz="1200" b="0" i="0" kern="1200" baseline="0" dirty="0">
                <a:solidFill>
                  <a:schemeClr val="tx1"/>
                </a:solidFill>
                <a:effectLst/>
                <a:latin typeface="+mn-lt"/>
                <a:ea typeface="+mn-ea"/>
                <a:cs typeface="+mn-cs"/>
              </a:rPr>
              <a:t> to bed.</a:t>
            </a:r>
            <a:r>
              <a:rPr lang="en-GB" dirty="0"/>
              <a:t> </a:t>
            </a:r>
            <a:endParaRPr lang="en-GB" sz="1200" b="0" i="0" kern="1200" dirty="0">
              <a:solidFill>
                <a:schemeClr val="tx1"/>
              </a:solidFill>
              <a:effectLst/>
              <a:latin typeface="+mn-lt"/>
              <a:cs typeface="Calibri"/>
            </a:endParaRPr>
          </a:p>
          <a:p>
            <a:endParaRPr lang="en-GB" dirty="0"/>
          </a:p>
          <a:p>
            <a:r>
              <a:rPr lang="en-GB" dirty="0"/>
              <a:t>Temperature</a:t>
            </a:r>
            <a:r>
              <a:rPr lang="en-GB" baseline="0" dirty="0"/>
              <a:t> plays a key role in sleeping too, our bodies prefer a cooler sleeping environment</a:t>
            </a:r>
            <a:r>
              <a:rPr lang="en-GB" dirty="0"/>
              <a:t>.  Consider</a:t>
            </a:r>
            <a:r>
              <a:rPr lang="en-GB" baseline="0" dirty="0"/>
              <a:t> turning the radiators down or </a:t>
            </a:r>
            <a:r>
              <a:rPr lang="en-GB" dirty="0"/>
              <a:t>changing the</a:t>
            </a:r>
            <a:r>
              <a:rPr lang="en-GB" baseline="0" dirty="0"/>
              <a:t> tog </a:t>
            </a:r>
            <a:r>
              <a:rPr lang="en-GB" dirty="0"/>
              <a:t>of your quilt to reflect the season.</a:t>
            </a:r>
            <a:endParaRPr lang="en-GB" dirty="0">
              <a:cs typeface="Calibri"/>
            </a:endParaRPr>
          </a:p>
          <a:p>
            <a:endParaRPr lang="en-GB" sz="1200" b="0" i="0" kern="1200" dirty="0">
              <a:solidFill>
                <a:schemeClr val="tx1"/>
              </a:solidFill>
              <a:effectLst/>
              <a:latin typeface="+mn-lt"/>
              <a:ea typeface="+mn-ea"/>
              <a:cs typeface="+mn-cs"/>
            </a:endParaRPr>
          </a:p>
          <a:p>
            <a:r>
              <a:rPr lang="en-GB" sz="1200" b="0" i="0" u="none" strike="noStrike" kern="1200" baseline="0" dirty="0">
                <a:solidFill>
                  <a:schemeClr val="tx1"/>
                </a:solidFill>
                <a:latin typeface="+mn-lt"/>
                <a:ea typeface="+mn-ea"/>
                <a:cs typeface="+mn-cs"/>
              </a:rPr>
              <a:t>So things to consider to improve your environment?</a:t>
            </a:r>
            <a:endParaRPr lang="en-GB" sz="1200" b="0" i="0" u="none" strike="noStrike" kern="1200" baseline="0" dirty="0">
              <a:solidFill>
                <a:schemeClr val="tx1"/>
              </a:solidFill>
              <a:latin typeface="+mn-lt"/>
              <a:cs typeface="Calibri"/>
            </a:endParaRPr>
          </a:p>
          <a:p>
            <a:r>
              <a:rPr lang="en-GB" dirty="0"/>
              <a:t>Is your Bedroom too light; too</a:t>
            </a:r>
            <a:r>
              <a:rPr lang="en-GB" sz="1200" b="0" i="0" u="none" strike="noStrike" kern="1200" baseline="0" dirty="0">
                <a:solidFill>
                  <a:schemeClr val="tx1"/>
                </a:solidFill>
                <a:latin typeface="+mn-lt"/>
                <a:ea typeface="+mn-ea"/>
                <a:cs typeface="+mn-cs"/>
              </a:rPr>
              <a:t> hot or too cold</a:t>
            </a:r>
            <a:r>
              <a:rPr lang="en-GB" dirty="0"/>
              <a:t>?</a:t>
            </a:r>
            <a:endParaRPr lang="en-GB" sz="1200" b="0" i="0" u="none" strike="noStrike" kern="1200" baseline="0" dirty="0">
              <a:solidFill>
                <a:schemeClr val="tx1"/>
              </a:solidFill>
              <a:latin typeface="+mn-lt"/>
              <a:cs typeface="Calibri"/>
            </a:endParaRPr>
          </a:p>
          <a:p>
            <a:r>
              <a:rPr lang="en-GB" dirty="0"/>
              <a:t>Is your bedroom Exposed to noise – can you do something about this?</a:t>
            </a:r>
            <a:endParaRPr lang="en-GB" sz="1200" b="0" i="0" u="none" strike="noStrike" kern="1200" baseline="0" dirty="0">
              <a:solidFill>
                <a:schemeClr val="tx1"/>
              </a:solidFill>
              <a:latin typeface="+mn-lt"/>
              <a:cs typeface="Calibri"/>
            </a:endParaRPr>
          </a:p>
          <a:p>
            <a:r>
              <a:rPr lang="en-GB" dirty="0"/>
              <a:t>Is your Bed uncomfortable,</a:t>
            </a:r>
            <a:r>
              <a:rPr lang="en-GB" sz="1200" b="0" i="0" u="none" strike="noStrike" kern="1200" baseline="0" dirty="0">
                <a:solidFill>
                  <a:schemeClr val="tx1"/>
                </a:solidFill>
                <a:latin typeface="+mn-lt"/>
                <a:ea typeface="+mn-ea"/>
                <a:cs typeface="+mn-cs"/>
              </a:rPr>
              <a:t> </a:t>
            </a:r>
            <a:r>
              <a:rPr lang="en-GB" dirty="0"/>
              <a:t>consider changing your </a:t>
            </a:r>
            <a:r>
              <a:rPr lang="en-GB" sz="1200" b="0" i="0" u="none" strike="noStrike" kern="1200" baseline="0" dirty="0">
                <a:solidFill>
                  <a:schemeClr val="tx1"/>
                </a:solidFill>
                <a:latin typeface="+mn-lt"/>
                <a:ea typeface="+mn-ea"/>
                <a:cs typeface="+mn-cs"/>
              </a:rPr>
              <a:t>mattress &amp; bedding</a:t>
            </a:r>
            <a:endParaRPr lang="en-GB" sz="1200" b="0" i="0" u="none" strike="noStrike" kern="1200" baseline="0" dirty="0">
              <a:solidFill>
                <a:schemeClr val="tx1"/>
              </a:solidFill>
              <a:latin typeface="+mn-lt"/>
              <a:cs typeface="Calibri"/>
            </a:endParaRPr>
          </a:p>
          <a:p>
            <a:r>
              <a:rPr lang="en-GB" dirty="0"/>
              <a:t>Are pets</a:t>
            </a:r>
            <a:r>
              <a:rPr lang="en-GB" sz="1200" b="0" i="0" u="none" strike="noStrike" kern="1200" baseline="0" dirty="0">
                <a:solidFill>
                  <a:schemeClr val="tx1"/>
                </a:solidFill>
                <a:latin typeface="+mn-lt"/>
                <a:ea typeface="+mn-ea"/>
                <a:cs typeface="+mn-cs"/>
              </a:rPr>
              <a:t>, children or partner keeping you awake?</a:t>
            </a:r>
            <a:r>
              <a:rPr lang="en-GB" dirty="0"/>
              <a:t> </a:t>
            </a:r>
            <a:endParaRPr lang="en-GB" dirty="0">
              <a:cs typeface="Calibri"/>
            </a:endParaRPr>
          </a:p>
          <a:p>
            <a:endParaRPr lang="en-GB" sz="1200" b="0" i="0" kern="1200" dirty="0">
              <a:solidFill>
                <a:schemeClr val="tx1"/>
              </a:solidFill>
              <a:effectLst/>
              <a:latin typeface="+mn-lt"/>
              <a:ea typeface="+mn-ea"/>
              <a:cs typeface="+mn-cs"/>
            </a:endParaRPr>
          </a:p>
          <a:p>
            <a:pPr>
              <a:spcBef>
                <a:spcPct val="0"/>
              </a:spcBef>
            </a:pPr>
            <a:r>
              <a:rPr lang="en-GB" baseline="0" dirty="0"/>
              <a:t>	</a:t>
            </a:r>
            <a:endParaRPr lang="en-GB" dirty="0">
              <a:cs typeface="Calibri"/>
            </a:endParaRPr>
          </a:p>
        </p:txBody>
      </p:sp>
      <p:sp>
        <p:nvSpPr>
          <p:cNvPr id="4" name="Slide Number Placeholder 3"/>
          <p:cNvSpPr>
            <a:spLocks noGrp="1"/>
          </p:cNvSpPr>
          <p:nvPr>
            <p:ph type="sldNum" sz="quarter" idx="10"/>
          </p:nvPr>
        </p:nvSpPr>
        <p:spPr/>
        <p:txBody>
          <a:bodyPr rtlCol="0"/>
          <a:lstStyle/>
          <a:p>
            <a:pPr rtl="0"/>
            <a:fld id="{CF2FD335-6D8E-486A-8F5F-DFC7325903FF}" type="slidenum">
              <a:rPr lang="en-GB" smtClean="0"/>
              <a:t>28</a:t>
            </a:fld>
            <a:endParaRPr lang="en-GB"/>
          </a:p>
        </p:txBody>
      </p:sp>
    </p:spTree>
    <p:extLst>
      <p:ext uri="{BB962C8B-B14F-4D97-AF65-F5344CB8AC3E}">
        <p14:creationId xmlns:p14="http://schemas.microsoft.com/office/powerpoint/2010/main" val="2301408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a:cs typeface="Calibri"/>
              </a:rPr>
              <a:t>Lets explore strategies for once you have made it into bed.</a:t>
            </a:r>
          </a:p>
          <a:p>
            <a:r>
              <a:rPr lang="en-GB">
                <a:cs typeface="Calibri"/>
              </a:rPr>
              <a:t>Visual Imagery is a method that can be used to promote relaxation and sleep.</a:t>
            </a:r>
          </a:p>
          <a:p>
            <a:r>
              <a:rPr lang="en-GB" sz="1200" b="0" i="0" kern="1200">
                <a:solidFill>
                  <a:schemeClr val="tx1"/>
                </a:solidFill>
                <a:effectLst/>
                <a:latin typeface="+mn-lt"/>
                <a:ea typeface="+mn-ea"/>
                <a:cs typeface="+mn-cs"/>
              </a:rPr>
              <a:t>“The main aim of sleep imagery is to encourage the mind to think of somewhere calming and relaxing so you can escape racing thoughts that cause stress and anxiety, </a:t>
            </a:r>
            <a:r>
              <a:rPr lang="en-GB"/>
              <a:t>that lead to</a:t>
            </a:r>
            <a:r>
              <a:rPr lang="en-GB" sz="1200" b="0" i="0" kern="1200">
                <a:solidFill>
                  <a:schemeClr val="tx1"/>
                </a:solidFill>
                <a:effectLst/>
                <a:latin typeface="+mn-lt"/>
                <a:ea typeface="+mn-ea"/>
                <a:cs typeface="+mn-cs"/>
              </a:rPr>
              <a:t> a disturbed night’s sleep. By listening to a short or </a:t>
            </a:r>
            <a:r>
              <a:rPr lang="en-GB"/>
              <a:t>longer</a:t>
            </a:r>
            <a:r>
              <a:rPr lang="en-GB" sz="1200" b="0" i="0" kern="1200">
                <a:solidFill>
                  <a:schemeClr val="tx1"/>
                </a:solidFill>
                <a:effectLst/>
                <a:latin typeface="+mn-lt"/>
                <a:ea typeface="+mn-ea"/>
                <a:cs typeface="+mn-cs"/>
              </a:rPr>
              <a:t> audio that invites you to forget the ‘everyday’ and instead focus on something much more positive and beneficial, you can distract your mind from stressful thoughts and instead enter a state of </a:t>
            </a:r>
            <a:r>
              <a:rPr lang="en-GB"/>
              <a:t>relaxation, a</a:t>
            </a:r>
            <a:r>
              <a:rPr lang="en-GB" sz="1200" b="0" i="0" kern="1200">
                <a:solidFill>
                  <a:schemeClr val="tx1"/>
                </a:solidFill>
                <a:effectLst/>
                <a:latin typeface="+mn-lt"/>
                <a:ea typeface="+mn-ea"/>
                <a:cs typeface="+mn-cs"/>
              </a:rPr>
              <a:t> </a:t>
            </a:r>
            <a:r>
              <a:rPr lang="en-GB"/>
              <a:t>positive</a:t>
            </a:r>
            <a:r>
              <a:rPr lang="en-GB" sz="1200" b="0" i="0" kern="1200">
                <a:solidFill>
                  <a:schemeClr val="tx1"/>
                </a:solidFill>
                <a:effectLst/>
                <a:latin typeface="+mn-lt"/>
                <a:ea typeface="+mn-ea"/>
                <a:cs typeface="+mn-cs"/>
              </a:rPr>
              <a:t> state to drift off to sleep”. </a:t>
            </a:r>
            <a:endParaRPr lang="en-US">
              <a:cs typeface="Calibri"/>
            </a:endParaRPr>
          </a:p>
          <a:p>
            <a:r>
              <a:rPr lang="en-GB">
                <a:cs typeface="Calibri"/>
              </a:rPr>
              <a:t>People will have their own preferences of course as to which type of imagery works for them but on this slide you will find a link to The Boathouse which is a good one to start with.</a:t>
            </a:r>
            <a:endParaRPr lang="en-GB" sz="1200" b="0" i="0" kern="1200">
              <a:solidFill>
                <a:schemeClr val="tx1"/>
              </a:solidFill>
              <a:effectLst/>
              <a:latin typeface="+mn-lt"/>
              <a:cs typeface="Calibri"/>
            </a:endParaRPr>
          </a:p>
          <a:p>
            <a:pPr marL="171450" indent="-171450">
              <a:buFont typeface="Arial" panose="020B0604020202020204" pitchFamily="34" charset="0"/>
              <a:buChar char="•"/>
            </a:pPr>
            <a:endParaRPr lang="en-GB"/>
          </a:p>
          <a:p>
            <a:pPr marL="171450" indent="-171450" rtl="0">
              <a:buFont typeface="Arial" panose="020B0604020202020204" pitchFamily="34" charset="0"/>
              <a:buChar char="•"/>
            </a:pPr>
            <a:r>
              <a:rPr lang="en-GB"/>
              <a:t>https://youtu.be/b5IySBy9eak</a:t>
            </a:r>
            <a:endParaRPr lang="en-GB">
              <a:cs typeface="Calibri"/>
            </a:endParaRPr>
          </a:p>
          <a:p>
            <a:pPr marL="171450" indent="-171450" rtl="0">
              <a:buFont typeface="Arial" panose="020B0604020202020204" pitchFamily="34" charset="0"/>
              <a:buChar char="•"/>
            </a:pPr>
            <a:endParaRPr lang="en-GB"/>
          </a:p>
        </p:txBody>
      </p:sp>
      <p:sp>
        <p:nvSpPr>
          <p:cNvPr id="4" name="Slide Number Placeholder 3"/>
          <p:cNvSpPr>
            <a:spLocks noGrp="1"/>
          </p:cNvSpPr>
          <p:nvPr>
            <p:ph type="sldNum" sz="quarter" idx="10"/>
          </p:nvPr>
        </p:nvSpPr>
        <p:spPr/>
        <p:txBody>
          <a:bodyPr rtlCol="0"/>
          <a:lstStyle/>
          <a:p>
            <a:pPr rtl="0"/>
            <a:fld id="{CF2FD335-6D8E-486A-8F5F-DFC7325903FF}" type="slidenum">
              <a:rPr lang="en-GB" smtClean="0"/>
              <a:t>29</a:t>
            </a:fld>
            <a:endParaRPr lang="en-GB"/>
          </a:p>
        </p:txBody>
      </p:sp>
    </p:spTree>
    <p:extLst>
      <p:ext uri="{BB962C8B-B14F-4D97-AF65-F5344CB8AC3E}">
        <p14:creationId xmlns:p14="http://schemas.microsoft.com/office/powerpoint/2010/main" val="2150583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Today's session we will be focusing more upon fatigue and the management of this, hopefully you have had the opportunity to trial the Activity Diary, which as we discussed in the first fatigue session is really important and an essential tool to enable you to progress/ implement strategies and techniques to help you manage your fatigue and its impact upon your life.</a:t>
            </a:r>
          </a:p>
          <a:p>
            <a:endParaRPr lang="en-US">
              <a:cs typeface="Calibri"/>
            </a:endParaRPr>
          </a:p>
        </p:txBody>
      </p:sp>
      <p:sp>
        <p:nvSpPr>
          <p:cNvPr id="4" name="Slide Number Placeholder 3"/>
          <p:cNvSpPr>
            <a:spLocks noGrp="1"/>
          </p:cNvSpPr>
          <p:nvPr>
            <p:ph type="sldNum" sz="quarter" idx="5"/>
          </p:nvPr>
        </p:nvSpPr>
        <p:spPr/>
        <p:txBody>
          <a:bodyPr/>
          <a:lstStyle/>
          <a:p>
            <a:fld id="{87ED9CCB-A30D-4FD5-B888-880527D49816}" type="slidenum">
              <a:rPr lang="en-GB"/>
              <a:t>3</a:t>
            </a:fld>
            <a:endParaRPr lang="en-GB"/>
          </a:p>
        </p:txBody>
      </p:sp>
    </p:spTree>
    <p:extLst>
      <p:ext uri="{BB962C8B-B14F-4D97-AF65-F5344CB8AC3E}">
        <p14:creationId xmlns:p14="http://schemas.microsoft.com/office/powerpoint/2010/main" val="1964274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dirty="0" err="1"/>
              <a:t>Sleepio</a:t>
            </a:r>
            <a:r>
              <a:rPr lang="en-GB" dirty="0"/>
              <a:t> is an App that is endorsed by the NHS and it provides an Online program that claims to address stubborn sleep patterns with an aim to help</a:t>
            </a:r>
            <a:r>
              <a:rPr lang="en-GB" baseline="0" dirty="0"/>
              <a:t> rebuild a healthy sleep pattern</a:t>
            </a:r>
            <a:r>
              <a:rPr lang="en-GB" dirty="0"/>
              <a:t> </a:t>
            </a:r>
            <a:endParaRPr lang="en-US" dirty="0"/>
          </a:p>
          <a:p>
            <a:r>
              <a:rPr lang="en-GB" b="1" dirty="0"/>
              <a:t>It is a free six-weeks digital program to treat insomnia</a:t>
            </a:r>
            <a:endParaRPr lang="en-US" dirty="0"/>
          </a:p>
          <a:p>
            <a:r>
              <a:rPr lang="en-GB" b="1" dirty="0"/>
              <a:t>It aims to identify root causes of sleep problem, sets personal goals and helps long term understanding and retraining of your brain in relation to sleep</a:t>
            </a:r>
            <a:endParaRPr lang="en-GB" b="1" dirty="0">
              <a:cs typeface="Calibri"/>
            </a:endParaRPr>
          </a:p>
          <a:p>
            <a:r>
              <a:rPr lang="en-GB" b="1" dirty="0"/>
              <a:t>The app entails 3 key components </a:t>
            </a:r>
            <a:r>
              <a:rPr lang="en-GB" dirty="0"/>
              <a:t>(sleep training program, tools that are personalised and designed to take into consideration your personal sleep issues to help meet your goal</a:t>
            </a:r>
            <a:r>
              <a:rPr lang="en-GB" b="1" dirty="0"/>
              <a:t> </a:t>
            </a:r>
            <a:r>
              <a:rPr lang="en-GB" dirty="0"/>
              <a:t> and YOU)</a:t>
            </a:r>
            <a:endParaRPr lang="en-US" dirty="0">
              <a:cs typeface="Calibri"/>
            </a:endParaRPr>
          </a:p>
          <a:p>
            <a:r>
              <a:rPr lang="en-GB" dirty="0"/>
              <a:t>So understand</a:t>
            </a:r>
            <a:r>
              <a:rPr lang="en-GB" baseline="0" dirty="0"/>
              <a:t> this is a </a:t>
            </a:r>
            <a:r>
              <a:rPr lang="en-GB" dirty="0"/>
              <a:t>self</a:t>
            </a:r>
            <a:r>
              <a:rPr lang="en-GB" baseline="0" dirty="0"/>
              <a:t> help tool that requires personal commitment</a:t>
            </a:r>
            <a:r>
              <a:rPr lang="en-GB" dirty="0"/>
              <a:t>, </a:t>
            </a:r>
            <a:r>
              <a:rPr lang="en-GB" baseline="0" dirty="0"/>
              <a:t> </a:t>
            </a:r>
            <a:r>
              <a:rPr lang="en-GB" dirty="0"/>
              <a:t>it has a scientific</a:t>
            </a:r>
            <a:r>
              <a:rPr lang="en-GB" baseline="0" dirty="0"/>
              <a:t> evidence</a:t>
            </a:r>
            <a:r>
              <a:rPr lang="en-GB" dirty="0"/>
              <a:t> base and as I said,  is endorsed</a:t>
            </a:r>
            <a:r>
              <a:rPr lang="en-GB" baseline="0" dirty="0"/>
              <a:t> </a:t>
            </a:r>
            <a:r>
              <a:rPr lang="en-GB" dirty="0"/>
              <a:t>by the NHS.</a:t>
            </a:r>
            <a:endParaRPr lang="en-GB" dirty="0">
              <a:cs typeface="Calibri"/>
            </a:endParaRPr>
          </a:p>
          <a:p>
            <a:r>
              <a:rPr lang="en-GB" dirty="0"/>
              <a:t>if you have ongoing sleep issues you may wish to seek professional</a:t>
            </a:r>
            <a:r>
              <a:rPr lang="en-GB" baseline="0" dirty="0"/>
              <a:t> medical help so </a:t>
            </a:r>
            <a:r>
              <a:rPr lang="en-GB" dirty="0"/>
              <a:t>speak to your GP </a:t>
            </a:r>
            <a:endParaRPr lang="en-GB" baseline="0" dirty="0">
              <a:cs typeface="Calibri"/>
            </a:endParaRPr>
          </a:p>
          <a:p>
            <a:endParaRPr lang="en-GB" baseline="0"/>
          </a:p>
          <a:p>
            <a:endParaRPr lang="en-GB"/>
          </a:p>
          <a:p>
            <a:pPr>
              <a:spcBef>
                <a:spcPct val="0"/>
              </a:spcBef>
            </a:pPr>
            <a:endParaRPr lang="en-GB" baseline="0"/>
          </a:p>
        </p:txBody>
      </p:sp>
      <p:sp>
        <p:nvSpPr>
          <p:cNvPr id="4" name="Slide Number Placeholder 3"/>
          <p:cNvSpPr>
            <a:spLocks noGrp="1"/>
          </p:cNvSpPr>
          <p:nvPr>
            <p:ph type="sldNum" sz="quarter" idx="10"/>
          </p:nvPr>
        </p:nvSpPr>
        <p:spPr/>
        <p:txBody>
          <a:bodyPr rtlCol="0"/>
          <a:lstStyle/>
          <a:p>
            <a:pPr rtl="0"/>
            <a:fld id="{CF2FD335-6D8E-486A-8F5F-DFC7325903FF}" type="slidenum">
              <a:rPr lang="en-GB" smtClean="0"/>
              <a:t>30</a:t>
            </a:fld>
            <a:endParaRPr lang="en-GB"/>
          </a:p>
        </p:txBody>
      </p:sp>
    </p:spTree>
    <p:extLst>
      <p:ext uri="{BB962C8B-B14F-4D97-AF65-F5344CB8AC3E}">
        <p14:creationId xmlns:p14="http://schemas.microsoft.com/office/powerpoint/2010/main" val="37089086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a:cs typeface="Calibri"/>
              </a:rPr>
              <a:t>Another strategy is Thought-Blocking.</a:t>
            </a:r>
          </a:p>
          <a:p>
            <a:r>
              <a:rPr lang="en-GB"/>
              <a:t>One of the early, but effective solutions to overthinking and intrusive thoughts in bed is called “</a:t>
            </a:r>
            <a:r>
              <a:rPr lang="en-GB" b="1"/>
              <a:t>articulatory suppression</a:t>
            </a:r>
            <a:r>
              <a:rPr lang="en-GB"/>
              <a:t>,” in which you would mouth a word at a rate that makes thinking about any other thought difficult ― usually every 2 seconds</a:t>
            </a:r>
            <a:endParaRPr lang="en-GB">
              <a:cs typeface="Calibri"/>
            </a:endParaRPr>
          </a:p>
          <a:p>
            <a:r>
              <a:rPr lang="en-GB"/>
              <a:t>The underlying psychology is complex, but the theory is that mouthing a word requires a lot more mental power than just thinking it and the use of that mental power causes a blocking of the original intrusive thought.</a:t>
            </a:r>
            <a:endParaRPr lang="en-GB">
              <a:cs typeface="Calibri"/>
            </a:endParaRPr>
          </a:p>
          <a:p>
            <a:r>
              <a:rPr lang="en-GB"/>
              <a:t>Choices of words for this method may include</a:t>
            </a:r>
            <a:endParaRPr lang="en-GB" b="1"/>
          </a:p>
          <a:p>
            <a:r>
              <a:rPr lang="en-GB"/>
              <a:t>the word 'sun'</a:t>
            </a:r>
            <a:endParaRPr lang="en-GB" b="1"/>
          </a:p>
          <a:p>
            <a:r>
              <a:rPr lang="en-GB"/>
              <a:t>Or the word 'the'</a:t>
            </a:r>
            <a:endParaRPr lang="en-GB">
              <a:cs typeface="Calibri"/>
            </a:endParaRPr>
          </a:p>
          <a:p>
            <a:r>
              <a:rPr lang="en-GB"/>
              <a:t>a nonsense syllable (such as </a:t>
            </a:r>
            <a:r>
              <a:rPr lang="en-GB" err="1"/>
              <a:t>pah</a:t>
            </a:r>
            <a:r>
              <a:rPr lang="en-GB"/>
              <a:t>, </a:t>
            </a:r>
            <a:r>
              <a:rPr lang="en-GB" err="1"/>
              <a:t>oop</a:t>
            </a:r>
            <a:r>
              <a:rPr lang="en-GB"/>
              <a:t>, vee.. the choices are endless!)</a:t>
            </a:r>
            <a:endParaRPr lang="en-GB">
              <a:cs typeface="Calibri"/>
            </a:endParaRPr>
          </a:p>
          <a:p>
            <a:r>
              <a:rPr lang="en-GB"/>
              <a:t>The only requirement is that it has </a:t>
            </a:r>
            <a:r>
              <a:rPr lang="en-GB" b="1"/>
              <a:t>no emotional significance</a:t>
            </a:r>
            <a:r>
              <a:rPr lang="en-GB"/>
              <a:t> to you (i.e. is non-arousing). </a:t>
            </a:r>
            <a:endParaRPr lang="en-GB">
              <a:cs typeface="Calibri"/>
            </a:endParaRPr>
          </a:p>
          <a:p>
            <a:endParaRPr lang="en-GB">
              <a:cs typeface="Calibri"/>
            </a:endParaRPr>
          </a:p>
          <a:p>
            <a:endParaRPr lang="en-GB">
              <a:cs typeface="Calibri"/>
            </a:endParaRPr>
          </a:p>
        </p:txBody>
      </p:sp>
      <p:sp>
        <p:nvSpPr>
          <p:cNvPr id="4" name="Slide Number Placeholder 3"/>
          <p:cNvSpPr>
            <a:spLocks noGrp="1"/>
          </p:cNvSpPr>
          <p:nvPr>
            <p:ph type="sldNum" sz="quarter" idx="10"/>
          </p:nvPr>
        </p:nvSpPr>
        <p:spPr/>
        <p:txBody>
          <a:bodyPr rtlCol="0"/>
          <a:lstStyle/>
          <a:p>
            <a:pPr rtl="0"/>
            <a:fld id="{CF2FD335-6D8E-486A-8F5F-DFC7325903FF}" type="slidenum">
              <a:rPr lang="en-GB" smtClean="0"/>
              <a:t>31</a:t>
            </a:fld>
            <a:endParaRPr lang="en-GB"/>
          </a:p>
        </p:txBody>
      </p:sp>
    </p:spTree>
    <p:extLst>
      <p:ext uri="{BB962C8B-B14F-4D97-AF65-F5344CB8AC3E}">
        <p14:creationId xmlns:p14="http://schemas.microsoft.com/office/powerpoint/2010/main" val="1189724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spcBef>
                <a:spcPct val="0"/>
              </a:spcBef>
            </a:pPr>
            <a:r>
              <a:rPr lang="en-GB" dirty="0">
                <a:cs typeface="Calibri"/>
              </a:rPr>
              <a:t>Here we will discuss the 15 minute rule.</a:t>
            </a:r>
          </a:p>
          <a:p>
            <a:pPr>
              <a:lnSpc>
                <a:spcPct val="90000"/>
              </a:lnSpc>
              <a:spcBef>
                <a:spcPts val="1000"/>
              </a:spcBef>
            </a:pPr>
            <a:r>
              <a:rPr lang="en-GB" dirty="0">
                <a:cs typeface="Calibri"/>
              </a:rPr>
              <a:t>This approach helps to disassociate your bedroom with poor sleep</a:t>
            </a:r>
            <a:r>
              <a:rPr lang="en-GB" b="1" dirty="0">
                <a:cs typeface="Calibri"/>
              </a:rPr>
              <a:t>.</a:t>
            </a:r>
            <a:endParaRPr lang="en-US" b="1" dirty="0"/>
          </a:p>
          <a:p>
            <a:pPr>
              <a:lnSpc>
                <a:spcPct val="90000"/>
              </a:lnSpc>
              <a:spcBef>
                <a:spcPts val="1000"/>
              </a:spcBef>
            </a:pPr>
            <a:r>
              <a:rPr lang="en-US" dirty="0"/>
              <a:t>If you are not asleep within 15 minutes of trying, get out of bed and go into another room which is ideally dimly lit. If you can’t get out of bed, sit up.</a:t>
            </a:r>
            <a:endParaRPr lang="en-US" dirty="0">
              <a:ea typeface="Calibri"/>
              <a:cs typeface="Calibri"/>
            </a:endParaRPr>
          </a:p>
          <a:p>
            <a:pPr>
              <a:lnSpc>
                <a:spcPct val="90000"/>
              </a:lnSpc>
              <a:spcBef>
                <a:spcPts val="1000"/>
              </a:spcBef>
            </a:pPr>
            <a:r>
              <a:rPr lang="en-US" dirty="0"/>
              <a:t>In preparation for this </a:t>
            </a:r>
            <a:endParaRPr lang="en-US" dirty="0">
              <a:ea typeface="Calibri"/>
              <a:cs typeface="Calibri"/>
            </a:endParaRPr>
          </a:p>
          <a:p>
            <a:pPr marL="171450" indent="-171450">
              <a:lnSpc>
                <a:spcPct val="90000"/>
              </a:lnSpc>
              <a:spcBef>
                <a:spcPts val="1000"/>
              </a:spcBef>
              <a:buFont typeface="Arial,Sans-Serif"/>
              <a:buChar char="•"/>
            </a:pPr>
            <a:r>
              <a:rPr lang="en-US" dirty="0"/>
              <a:t>Leave the heating on</a:t>
            </a:r>
            <a:endParaRPr lang="en-US" dirty="0">
              <a:ea typeface="Calibri"/>
              <a:cs typeface="Calibri"/>
            </a:endParaRPr>
          </a:p>
          <a:p>
            <a:pPr marL="171450" indent="-171450">
              <a:lnSpc>
                <a:spcPct val="90000"/>
              </a:lnSpc>
              <a:spcBef>
                <a:spcPts val="1000"/>
              </a:spcBef>
              <a:buFont typeface="Arial,Sans-Serif"/>
              <a:buChar char="•"/>
            </a:pPr>
            <a:r>
              <a:rPr lang="en-US" dirty="0"/>
              <a:t>Leave a light on </a:t>
            </a:r>
            <a:endParaRPr lang="en-US" dirty="0">
              <a:ea typeface="Calibri"/>
              <a:cs typeface="Calibri"/>
            </a:endParaRPr>
          </a:p>
          <a:p>
            <a:pPr marL="171450" indent="-171450">
              <a:lnSpc>
                <a:spcPct val="90000"/>
              </a:lnSpc>
              <a:spcBef>
                <a:spcPts val="1000"/>
              </a:spcBef>
              <a:buFont typeface="Arial,Sans-Serif"/>
              <a:buChar char="•"/>
            </a:pPr>
            <a:r>
              <a:rPr lang="en-US" dirty="0"/>
              <a:t>Prepare a flask of a warm milky drink or a decaffeinated drink  </a:t>
            </a:r>
            <a:endParaRPr lang="en-US" dirty="0">
              <a:ea typeface="Calibri"/>
              <a:cs typeface="Calibri"/>
            </a:endParaRPr>
          </a:p>
          <a:p>
            <a:pPr marL="171450" indent="-171450">
              <a:lnSpc>
                <a:spcPct val="90000"/>
              </a:lnSpc>
              <a:spcBef>
                <a:spcPts val="1000"/>
              </a:spcBef>
              <a:buFont typeface="Arial,Sans-Serif"/>
              <a:buChar char="•"/>
            </a:pPr>
            <a:endParaRPr lang="en-US" dirty="0">
              <a:ea typeface="Calibri"/>
              <a:cs typeface="Calibri"/>
            </a:endParaRPr>
          </a:p>
          <a:p>
            <a:pPr>
              <a:lnSpc>
                <a:spcPct val="90000"/>
              </a:lnSpc>
              <a:spcBef>
                <a:spcPts val="1000"/>
              </a:spcBef>
            </a:pPr>
            <a:r>
              <a:rPr lang="en-US" dirty="0"/>
              <a:t>You could listen to music, read a book but (no screens) or try meditation/breathing exercises/</a:t>
            </a:r>
            <a:r>
              <a:rPr lang="en-US" err="1"/>
              <a:t>visualisation</a:t>
            </a:r>
            <a:r>
              <a:rPr lang="en-US" dirty="0"/>
              <a:t>/PMR</a:t>
            </a:r>
            <a:endParaRPr lang="en-US" dirty="0">
              <a:ea typeface="Calibri"/>
              <a:cs typeface="Calibri"/>
            </a:endParaRPr>
          </a:p>
          <a:p>
            <a:pPr>
              <a:lnSpc>
                <a:spcPct val="90000"/>
              </a:lnSpc>
              <a:spcBef>
                <a:spcPts val="1000"/>
              </a:spcBef>
            </a:pPr>
            <a:r>
              <a:rPr lang="en-US" dirty="0"/>
              <a:t>Only go back to bed when you feel sleepy again  </a:t>
            </a:r>
            <a:endParaRPr lang="en-US" dirty="0">
              <a:ea typeface="Calibri"/>
              <a:cs typeface="Calibri"/>
            </a:endParaRPr>
          </a:p>
          <a:p>
            <a:pPr>
              <a:lnSpc>
                <a:spcPct val="90000"/>
              </a:lnSpc>
              <a:spcBef>
                <a:spcPts val="1000"/>
              </a:spcBef>
            </a:pPr>
            <a:r>
              <a:rPr lang="en-US" dirty="0"/>
              <a:t>If you still cannot sleep, get out of bed again and repeat the process</a:t>
            </a:r>
            <a:endParaRPr lang="en-US" dirty="0">
              <a:ea typeface="Calibri"/>
              <a:cs typeface="Calibri"/>
            </a:endParaRPr>
          </a:p>
          <a:p>
            <a:pPr>
              <a:lnSpc>
                <a:spcPct val="90000"/>
              </a:lnSpc>
              <a:spcBef>
                <a:spcPts val="1000"/>
              </a:spcBef>
            </a:pPr>
            <a:endParaRPr lang="en-US" dirty="0">
              <a:ea typeface="Calibri"/>
              <a:cs typeface="Calibri"/>
            </a:endParaRPr>
          </a:p>
          <a:p>
            <a:pPr>
              <a:lnSpc>
                <a:spcPct val="90000"/>
              </a:lnSpc>
              <a:spcBef>
                <a:spcPts val="1000"/>
              </a:spcBef>
            </a:pPr>
            <a:r>
              <a:rPr lang="en-US" dirty="0"/>
              <a:t>You should try this process if you waken up in the middle of the night and find yourself awake for 15 minutes and unable to fall back asleep</a:t>
            </a:r>
            <a:endParaRPr lang="en-US" dirty="0">
              <a:cs typeface="Calibri"/>
            </a:endParaRPr>
          </a:p>
          <a:p>
            <a:pPr>
              <a:spcBef>
                <a:spcPct val="0"/>
              </a:spcBef>
            </a:pPr>
            <a:endParaRPr lang="en-GB" b="1" dirty="0">
              <a:cs typeface="Calibri"/>
            </a:endParaRPr>
          </a:p>
          <a:p>
            <a:pPr>
              <a:spcBef>
                <a:spcPct val="0"/>
              </a:spcBef>
            </a:pPr>
            <a:endParaRPr lang="en-GB" b="1" dirty="0">
              <a:cs typeface="Calibri"/>
            </a:endParaRPr>
          </a:p>
        </p:txBody>
      </p:sp>
      <p:sp>
        <p:nvSpPr>
          <p:cNvPr id="4" name="Slide Number Placeholder 3"/>
          <p:cNvSpPr>
            <a:spLocks noGrp="1"/>
          </p:cNvSpPr>
          <p:nvPr>
            <p:ph type="sldNum" sz="quarter" idx="10"/>
          </p:nvPr>
        </p:nvSpPr>
        <p:spPr/>
        <p:txBody>
          <a:bodyPr rtlCol="0"/>
          <a:lstStyle/>
          <a:p>
            <a:pPr rtl="0"/>
            <a:fld id="{CF2FD335-6D8E-486A-8F5F-DFC7325903FF}" type="slidenum">
              <a:rPr lang="en-GB" smtClean="0"/>
              <a:t>32</a:t>
            </a:fld>
            <a:endParaRPr lang="en-GB"/>
          </a:p>
        </p:txBody>
      </p:sp>
    </p:spTree>
    <p:extLst>
      <p:ext uri="{BB962C8B-B14F-4D97-AF65-F5344CB8AC3E}">
        <p14:creationId xmlns:p14="http://schemas.microsoft.com/office/powerpoint/2010/main" val="11476138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nSpc>
                <a:spcPct val="90000"/>
              </a:lnSpc>
              <a:spcBef>
                <a:spcPts val="1000"/>
              </a:spcBef>
            </a:pPr>
            <a:r>
              <a:rPr lang="en-GB" sz="1200" b="0" i="0" kern="1200" dirty="0">
                <a:solidFill>
                  <a:schemeClr val="tx1"/>
                </a:solidFill>
                <a:effectLst/>
                <a:latin typeface="+mn-lt"/>
                <a:ea typeface="+mn-ea"/>
                <a:cs typeface="+mn-cs"/>
              </a:rPr>
              <a:t>We often only begin to think about falling asleep, minutes before we go up to bed. Healthy sleepers tend to have a bedtime routine that starts</a:t>
            </a:r>
            <a:r>
              <a:rPr lang="en-GB" sz="1200" b="0" i="0" kern="1200" baseline="0" dirty="0">
                <a:solidFill>
                  <a:schemeClr val="tx1"/>
                </a:solidFill>
                <a:effectLst/>
                <a:latin typeface="+mn-lt"/>
                <a:ea typeface="+mn-ea"/>
                <a:cs typeface="+mn-cs"/>
              </a:rPr>
              <a:t> 1.5-2 hours before bed.</a:t>
            </a:r>
            <a:r>
              <a:rPr lang="en-GB" dirty="0"/>
              <a:t>  You may wish to try w</a:t>
            </a:r>
            <a:r>
              <a:rPr lang="en-US" dirty="0" err="1"/>
              <a:t>inding</a:t>
            </a:r>
            <a:r>
              <a:rPr lang="en-US" dirty="0"/>
              <a:t> down during the later half of the evening. Slow down during this time, stop activity 90 minutes before bed. </a:t>
            </a:r>
            <a:r>
              <a:rPr lang="en-GB" sz="1200" b="0" i="0" kern="1200" baseline="0" dirty="0">
                <a:solidFill>
                  <a:schemeClr val="tx1"/>
                </a:solidFill>
                <a:effectLst/>
                <a:latin typeface="+mn-lt"/>
                <a:ea typeface="+mn-ea"/>
                <a:cs typeface="+mn-cs"/>
              </a:rPr>
              <a:t>You </a:t>
            </a:r>
            <a:r>
              <a:rPr lang="en-GB" dirty="0"/>
              <a:t>may wish</a:t>
            </a:r>
            <a:r>
              <a:rPr lang="en-GB" sz="1200" b="0" i="0" kern="1200" baseline="0" dirty="0">
                <a:solidFill>
                  <a:schemeClr val="tx1"/>
                </a:solidFill>
                <a:effectLst/>
                <a:latin typeface="+mn-lt"/>
                <a:ea typeface="+mn-ea"/>
                <a:cs typeface="+mn-cs"/>
              </a:rPr>
              <a:t> </a:t>
            </a:r>
            <a:r>
              <a:rPr lang="en-GB" dirty="0"/>
              <a:t>to </a:t>
            </a:r>
            <a:r>
              <a:rPr lang="en-GB" sz="1200" b="0" i="0" kern="1200" baseline="0" dirty="0">
                <a:solidFill>
                  <a:schemeClr val="tx1"/>
                </a:solidFill>
                <a:effectLst/>
                <a:latin typeface="+mn-lt"/>
                <a:ea typeface="+mn-ea"/>
                <a:cs typeface="+mn-cs"/>
              </a:rPr>
              <a:t>try keeping a sleep diary (use as part of your activity diary) to identify habits and patterns</a:t>
            </a:r>
            <a:r>
              <a:rPr lang="en-GB" sz="1200" b="0" i="0" kern="1200" dirty="0">
                <a:solidFill>
                  <a:schemeClr val="tx1"/>
                </a:solidFill>
                <a:effectLst/>
                <a:latin typeface="+mn-lt"/>
                <a:ea typeface="+mn-ea"/>
                <a:cs typeface="+mn-cs"/>
              </a:rPr>
              <a:t> before going to bed.</a:t>
            </a:r>
            <a:r>
              <a:rPr lang="en-GB" dirty="0"/>
              <a:t> </a:t>
            </a:r>
            <a:endParaRPr lang="en-GB" sz="1200" b="0" i="0" kern="1200" dirty="0">
              <a:solidFill>
                <a:schemeClr val="tx1"/>
              </a:solidFill>
              <a:effectLst/>
              <a:latin typeface="+mn-lt"/>
              <a:cs typeface="Calibri"/>
            </a:endParaRPr>
          </a:p>
          <a:p>
            <a:endParaRPr lang="en-GB" sz="1200" b="0" i="0" kern="1200" dirty="0">
              <a:solidFill>
                <a:schemeClr val="tx1"/>
              </a:solidFill>
              <a:effectLst/>
              <a:latin typeface="+mn-lt"/>
              <a:ea typeface="+mn-ea"/>
              <a:cs typeface="+mn-cs"/>
            </a:endParaRPr>
          </a:p>
          <a:p>
            <a:r>
              <a:rPr lang="en-GB" dirty="0"/>
              <a:t>Another method or approach to try is </a:t>
            </a:r>
            <a:r>
              <a:rPr lang="en-GB" sz="1200" b="1" i="0" u="none" strike="noStrike" kern="1200" dirty="0">
                <a:solidFill>
                  <a:schemeClr val="tx1"/>
                </a:solidFill>
                <a:effectLst/>
                <a:hlinkClick r:id="rId3"/>
              </a:rPr>
              <a:t>progressive muscle relaxation </a:t>
            </a:r>
            <a:r>
              <a:rPr lang="en-GB" b="1" dirty="0">
                <a:hlinkClick r:id="rId3"/>
              </a:rPr>
              <a:t>or </a:t>
            </a:r>
            <a:r>
              <a:rPr lang="en-GB" sz="1200" b="1" i="0" u="none" strike="noStrike" kern="1200" dirty="0">
                <a:solidFill>
                  <a:schemeClr val="tx1"/>
                </a:solidFill>
                <a:effectLst/>
                <a:hlinkClick r:id="rId3"/>
              </a:rPr>
              <a:t>(PMR</a:t>
            </a:r>
            <a:r>
              <a:rPr lang="en-GB" b="1" dirty="0">
                <a:hlinkClick r:id="rId3"/>
              </a:rPr>
              <a:t>)</a:t>
            </a:r>
            <a:r>
              <a:rPr lang="en-GB" dirty="0"/>
              <a:t>.</a:t>
            </a:r>
            <a:r>
              <a:rPr lang="en-GB" sz="1200" b="0" i="0" kern="1200" dirty="0">
                <a:solidFill>
                  <a:schemeClr val="tx1"/>
                </a:solidFill>
                <a:effectLst/>
                <a:latin typeface="+mn-lt"/>
                <a:ea typeface="+mn-ea"/>
                <a:cs typeface="+mn-cs"/>
              </a:rPr>
              <a:t> Using</a:t>
            </a:r>
            <a:r>
              <a:rPr lang="en-GB" sz="1200" b="0" i="0" kern="1200" baseline="0" dirty="0">
                <a:solidFill>
                  <a:schemeClr val="tx1"/>
                </a:solidFill>
                <a:effectLst/>
                <a:latin typeface="+mn-lt"/>
                <a:ea typeface="+mn-ea"/>
                <a:cs typeface="+mn-cs"/>
              </a:rPr>
              <a:t> a relaxation like PMR helps improve sleep hygiene and improve quality of sleep.</a:t>
            </a:r>
            <a:r>
              <a:rPr lang="en-GB" dirty="0"/>
              <a:t> </a:t>
            </a:r>
            <a:endParaRPr lang="en-GB" dirty="0">
              <a:cs typeface="Calibri"/>
            </a:endParaRPr>
          </a:p>
          <a:p>
            <a:r>
              <a:rPr lang="en-GB" dirty="0"/>
              <a:t>(PMR) is an anxiety-reduction technique that involves alternating tension and relaxation across all of the body's major muscle groups. If you suffer from anxiety or stress, your muscles may be tense a lot of the time. Practicing the technique will help you relax and give you a greater sense of control over your body's anxiety response. You can practice progressive muscle relaxation to prepare for sleep at night or during the day when you feel stress and anxiety. </a:t>
            </a:r>
            <a:endParaRPr lang="en-GB" dirty="0">
              <a:cs typeface="Calibri" panose="020F0502020204030204"/>
            </a:endParaRPr>
          </a:p>
          <a:p>
            <a:r>
              <a:rPr lang="en-GB" dirty="0">
                <a:cs typeface="Calibri" panose="020F0502020204030204"/>
              </a:rPr>
              <a:t>You will find a link to a video that will guide you through a session and you may wish to </a:t>
            </a:r>
            <a:r>
              <a:rPr lang="en-GB" dirty="0"/>
              <a:t>add this to your toolkit to help promote better sleep. </a:t>
            </a:r>
            <a:endParaRPr lang="en-GB" dirty="0">
              <a:cs typeface="Calibri" panose="020F0502020204030204"/>
            </a:endParaRPr>
          </a:p>
          <a:p>
            <a:r>
              <a:rPr lang="en-GB" dirty="0">
                <a:cs typeface="+mn-lt"/>
              </a:rPr>
              <a:t>As simple as this technique may sound, please approach it cautiously as it does obviously involve a level of physical energy.</a:t>
            </a:r>
          </a:p>
          <a:p>
            <a:br>
              <a:rPr lang="en-GB" dirty="0">
                <a:cs typeface="+mn-lt"/>
              </a:rPr>
            </a:br>
            <a:endParaRPr lang="en-GB" b="0" i="0" kern="1200" baseline="0" dirty="0">
              <a:effectLst/>
              <a:cs typeface="Calibri"/>
            </a:endParaRPr>
          </a:p>
          <a:p>
            <a:endParaRPr lang="en-GB" sz="1200" b="0" i="0" kern="1200" baseline="0" dirty="0">
              <a:solidFill>
                <a:schemeClr val="tx1"/>
              </a:solidFill>
              <a:effectLst/>
              <a:latin typeface="+mn-lt"/>
              <a:ea typeface="+mn-ea"/>
              <a:cs typeface="+mn-cs"/>
            </a:endParaRPr>
          </a:p>
          <a:p>
            <a:r>
              <a:rPr lang="en-GB" dirty="0">
                <a:hlinkClick r:id="rId4"/>
              </a:rPr>
              <a:t>Progressive Muscle Relaxation - Simple Guided Calming Exercise for Beginners | Hands-On Meditation – YouTube</a:t>
            </a:r>
            <a:endParaRPr lang="en-GB" dirty="0"/>
          </a:p>
          <a:p>
            <a:endParaRPr lang="en-GB" dirty="0"/>
          </a:p>
        </p:txBody>
      </p:sp>
      <p:sp>
        <p:nvSpPr>
          <p:cNvPr id="4" name="Slide Number Placeholder 3"/>
          <p:cNvSpPr>
            <a:spLocks noGrp="1"/>
          </p:cNvSpPr>
          <p:nvPr>
            <p:ph type="sldNum" sz="quarter" idx="10"/>
          </p:nvPr>
        </p:nvSpPr>
        <p:spPr/>
        <p:txBody>
          <a:bodyPr rtlCol="0"/>
          <a:lstStyle/>
          <a:p>
            <a:pPr rtl="0"/>
            <a:fld id="{CF2FD335-6D8E-486A-8F5F-DFC7325903FF}" type="slidenum">
              <a:rPr lang="en-GB" smtClean="0"/>
              <a:t>33</a:t>
            </a:fld>
            <a:endParaRPr lang="en-GB"/>
          </a:p>
        </p:txBody>
      </p:sp>
    </p:spTree>
    <p:extLst>
      <p:ext uri="{BB962C8B-B14F-4D97-AF65-F5344CB8AC3E}">
        <p14:creationId xmlns:p14="http://schemas.microsoft.com/office/powerpoint/2010/main" val="10815695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a:buFont typeface="Arial" panose="020B0604020202020204" pitchFamily="34" charset="0"/>
              <a:buChar char="•"/>
            </a:pPr>
            <a:endParaRPr lang="en-GB"/>
          </a:p>
        </p:txBody>
      </p:sp>
      <p:sp>
        <p:nvSpPr>
          <p:cNvPr id="4" name="Slide Number Placeholder 3"/>
          <p:cNvSpPr>
            <a:spLocks noGrp="1"/>
          </p:cNvSpPr>
          <p:nvPr>
            <p:ph type="sldNum" sz="quarter" idx="10"/>
          </p:nvPr>
        </p:nvSpPr>
        <p:spPr/>
        <p:txBody>
          <a:bodyPr rtlCol="0"/>
          <a:lstStyle/>
          <a:p>
            <a:pPr rtl="0"/>
            <a:fld id="{CF2FD335-6D8E-486A-8F5F-DFC7325903FF}" type="slidenum">
              <a:rPr lang="en-GB" smtClean="0"/>
              <a:t>34</a:t>
            </a:fld>
            <a:endParaRPr lang="en-GB"/>
          </a:p>
        </p:txBody>
      </p:sp>
    </p:spTree>
    <p:extLst>
      <p:ext uri="{BB962C8B-B14F-4D97-AF65-F5344CB8AC3E}">
        <p14:creationId xmlns:p14="http://schemas.microsoft.com/office/powerpoint/2010/main" val="1959659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Before we look at strategies for managing fatigue, it is worth considering the impact of over exertion/running our internal battery down low or empty.</a:t>
            </a:r>
          </a:p>
          <a:p>
            <a:endParaRPr lang="en-US" dirty="0"/>
          </a:p>
          <a:p>
            <a:r>
              <a:rPr lang="en-US" dirty="0"/>
              <a:t>This graph here reflects the cycle of repeatedly exceeding energy limits by doing too much activity or even pushing through symptoms, followed by being forced to totally stop and is called the "boom and bust cycle"</a:t>
            </a:r>
            <a:endParaRPr lang="en-US" dirty="0">
              <a:cs typeface="Calibri"/>
            </a:endParaRPr>
          </a:p>
          <a:p>
            <a:endParaRPr lang="en-US" dirty="0">
              <a:cs typeface="Calibri"/>
            </a:endParaRPr>
          </a:p>
          <a:p>
            <a:r>
              <a:rPr lang="en-US" dirty="0"/>
              <a:t>A significant proportion of people with Long Covid report experiencing post-exertional malaise and find they have a boom and bust cycle. When pushing through symptoms,  you may have to choose again between rest or trying again to "push through" - which causes you  to deteriorate further, until eventually you physically cannot continue. Both resting and pushing through result in a greatly lowered ability to do activities. </a:t>
            </a:r>
            <a:endParaRPr lang="en-US" dirty="0">
              <a:cs typeface="Calibri"/>
            </a:endParaRPr>
          </a:p>
          <a:p>
            <a:endParaRPr lang="en-US" dirty="0"/>
          </a:p>
          <a:p>
            <a:r>
              <a:rPr lang="en-US" dirty="0"/>
              <a:t>We all tend to Boom and Bust to some extent, cramming in lots of activities because we are feeling more energetic than usual or when we seem to have more priorities than usual that we need to do.  When you are well,  you can cope with these peaks but living with a health condition such as  Long Covid, often can cause you to struggle.  When you constantly push yourself beyond your capacity – your current baseline of what your body can cope with -   this will  take a toll on your health.  Boom and bust can trigger fatigue, breathlessness and pain. </a:t>
            </a:r>
            <a:br>
              <a:rPr lang="en-US" dirty="0">
                <a:cs typeface="+mn-lt"/>
              </a:rPr>
            </a:br>
            <a:br>
              <a:rPr lang="en-US" dirty="0">
                <a:cs typeface="+mn-lt"/>
              </a:rPr>
            </a:br>
            <a:r>
              <a:rPr lang="en-US" dirty="0"/>
              <a:t>Many health conditions have a fluctuating pattern of symptoms which may be outside of your control. For example, you may experience a ‘relapsing and remitting’ pattern  or have painful ‘flare-ups’ of your condition. These patterns need to be respected, as you move towards a place of acceptance and honesty about the boundaries of your physical ability. </a:t>
            </a:r>
            <a:endParaRPr lang="en-US"/>
          </a:p>
          <a:p>
            <a:endParaRPr lang="en-US" dirty="0">
              <a:cs typeface="+mn-lt"/>
            </a:endParaRPr>
          </a:p>
          <a:p>
            <a:r>
              <a:rPr lang="en-US" b="1" dirty="0">
                <a:cs typeface="+mn-lt"/>
              </a:rPr>
              <a:t>Explain Boom/Bust cycle phases:</a:t>
            </a:r>
            <a:br>
              <a:rPr lang="en-US" dirty="0">
                <a:cs typeface="+mn-lt"/>
              </a:rPr>
            </a:br>
            <a:br>
              <a:rPr lang="en-US" dirty="0">
                <a:cs typeface="+mn-lt"/>
              </a:rPr>
            </a:br>
            <a:r>
              <a:rPr lang="en-US" dirty="0"/>
              <a:t>On a day when your feel a bit more energetic you might try to make up for lost time by cramming in as much as you can, the tasks and activities that you have been yearning to do.  Whilst you might enjoy the sense of achievement,  you become unaware of signs of increased pain or fatigue.</a:t>
            </a:r>
            <a:br>
              <a:rPr lang="en-US" dirty="0">
                <a:cs typeface="+mn-lt"/>
              </a:rPr>
            </a:br>
            <a:br>
              <a:rPr lang="en-US" dirty="0">
                <a:cs typeface="+mn-lt"/>
              </a:rPr>
            </a:br>
            <a:r>
              <a:rPr lang="en-US" dirty="0"/>
              <a:t>At this point you are expecting too much of your body.  Your muscular and circulatory systems may be challenged. This is the ‘Boom’ phase of the cycle.  This can be particularly difficult for people who work as life seems to consist of ‘work and bed’ with very little energy left for enjoyable things.  We hear a lot of people who continue to work, say they feel they are only living to work.  </a:t>
            </a:r>
            <a:endParaRPr lang="en-US">
              <a:ea typeface="Calibri"/>
              <a:cs typeface="Calibri"/>
            </a:endParaRPr>
          </a:p>
          <a:p>
            <a:br>
              <a:rPr lang="en-US" dirty="0">
                <a:cs typeface="+mn-lt"/>
              </a:rPr>
            </a:br>
            <a:r>
              <a:rPr lang="en-US" dirty="0"/>
              <a:t>Inevitably, what follows the Boom phase, is a crash and a need to rest and recover. This is the ‘Bust’ phase.</a:t>
            </a:r>
            <a:endParaRPr lang="en-US" dirty="0">
              <a:cs typeface="Calibri"/>
            </a:endParaRPr>
          </a:p>
          <a:p>
            <a:r>
              <a:rPr lang="en-US" dirty="0"/>
              <a:t>Of course we do encourage restorative rest, but as you enter an extended spell of inactivity within the Bust cycle, you are further reinforcing the process of deconditioning, losing strength and stamina. Deconditioning can also involve the Soft tissues around the joints to become tighter, muscles become weaker, increasing joint pain and stiffness. </a:t>
            </a:r>
            <a:endParaRPr lang="en-US" dirty="0">
              <a:cs typeface="Calibri"/>
            </a:endParaRPr>
          </a:p>
          <a:p>
            <a:r>
              <a:rPr lang="en-US" dirty="0"/>
              <a:t>Over time this can become a difficult downward spiral, as you find that you need to rest for longer each time to recover.</a:t>
            </a:r>
            <a:endParaRPr lang="en-US" dirty="0">
              <a:ea typeface="Calibri"/>
              <a:cs typeface="+mn-lt"/>
            </a:endParaRPr>
          </a:p>
          <a:p>
            <a:endParaRPr lang="en-US">
              <a:cs typeface="Calibri" panose="020F0502020204030204"/>
            </a:endParaRPr>
          </a:p>
          <a:p>
            <a:endParaRPr lang="en-US">
              <a:ea typeface="Calibri"/>
              <a:cs typeface="Calibri" panose="020F0502020204030204"/>
            </a:endParaRPr>
          </a:p>
        </p:txBody>
      </p:sp>
      <p:sp>
        <p:nvSpPr>
          <p:cNvPr id="4" name="Slide Number Placeholder 3"/>
          <p:cNvSpPr>
            <a:spLocks noGrp="1"/>
          </p:cNvSpPr>
          <p:nvPr>
            <p:ph type="sldNum" sz="quarter" idx="5"/>
          </p:nvPr>
        </p:nvSpPr>
        <p:spPr/>
        <p:txBody>
          <a:bodyPr/>
          <a:lstStyle/>
          <a:p>
            <a:fld id="{87ED9CCB-A30D-4FD5-B888-880527D49816}" type="slidenum">
              <a:rPr lang="en-GB"/>
              <a:t>4</a:t>
            </a:fld>
            <a:endParaRPr lang="en-GB"/>
          </a:p>
        </p:txBody>
      </p:sp>
    </p:spTree>
    <p:extLst>
      <p:ext uri="{BB962C8B-B14F-4D97-AF65-F5344CB8AC3E}">
        <p14:creationId xmlns:p14="http://schemas.microsoft.com/office/powerpoint/2010/main" val="3543692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panose="020F0502020204030204"/>
                <a:cs typeface="Calibri"/>
              </a:rPr>
              <a:t>.We have discussed the phases of the boom/bust cycle, now let us take some time to consider how we can break this cycle.</a:t>
            </a:r>
            <a:endParaRPr lang="en-US">
              <a:ea typeface="Calibri" panose="020F0502020204030204"/>
              <a:cs typeface="Calibri"/>
            </a:endParaRPr>
          </a:p>
          <a:p>
            <a:endParaRPr lang="en-GB" dirty="0">
              <a:ea typeface="Calibri" panose="020F0502020204030204"/>
              <a:cs typeface="Calibri"/>
            </a:endParaRPr>
          </a:p>
          <a:p>
            <a:r>
              <a:rPr lang="en-GB" dirty="0">
                <a:ea typeface="Calibri" panose="020F0502020204030204"/>
                <a:cs typeface="Calibri"/>
              </a:rPr>
              <a:t>We discussed aspects of how we can break this cycle in the first fatigue session, good to consider these points again in relation to boom/bust behaviours.  </a:t>
            </a:r>
          </a:p>
          <a:p>
            <a:endParaRPr lang="en-GB" dirty="0">
              <a:ea typeface="Calibri" panose="020F0502020204030204"/>
              <a:cs typeface="Calibri"/>
            </a:endParaRPr>
          </a:p>
          <a:p>
            <a:r>
              <a:rPr lang="en-GB">
                <a:ea typeface="Calibri" panose="020F0502020204030204"/>
                <a:cs typeface="Calibri"/>
              </a:rPr>
              <a:t>To break this cycle it helps to have:</a:t>
            </a:r>
          </a:p>
          <a:p>
            <a:endParaRPr lang="en-GB">
              <a:ea typeface="Calibri" panose="020F0502020204030204"/>
              <a:cs typeface="Calibri"/>
            </a:endParaRPr>
          </a:p>
          <a:p>
            <a:r>
              <a:rPr lang="en-GB">
                <a:ea typeface="Calibri" panose="020F0502020204030204"/>
                <a:cs typeface="Calibri"/>
              </a:rPr>
              <a:t>Awareness -  of the boom and bust cycle and of your current health and what your baseline is. </a:t>
            </a:r>
          </a:p>
          <a:p>
            <a:r>
              <a:rPr lang="en-GB" dirty="0">
                <a:ea typeface="Calibri" panose="020F0502020204030204"/>
                <a:cs typeface="Calibri"/>
              </a:rPr>
              <a:t>Honesty - with yourself about your activity levels, as we often we try to keep pushing on and on. </a:t>
            </a:r>
          </a:p>
          <a:p>
            <a:r>
              <a:rPr lang="en-GB">
                <a:ea typeface="Calibri" panose="020F0502020204030204"/>
                <a:cs typeface="Calibri"/>
              </a:rPr>
              <a:t>Finally, a level of Acceptance –that this is not where you want to be, but to move forward its helpful to have an acceptance of what you are able to cope with today. </a:t>
            </a:r>
          </a:p>
          <a:p>
            <a:endParaRPr lang="en-US" dirty="0"/>
          </a:p>
          <a:p>
            <a:r>
              <a:rPr lang="en-US"/>
              <a:t>We do hear that people miss being spontaneous, being able to for example go out with friends that results from a last minute arrangement. It's important to think you can still exercise this right, it may be that you will feel worse, but you can try to </a:t>
            </a:r>
            <a:r>
              <a:rPr lang="en-US" dirty="0" err="1"/>
              <a:t>minimise</a:t>
            </a:r>
            <a:r>
              <a:rPr lang="en-US" dirty="0"/>
              <a:t> the impact by not over-resting and by getting up and moving again as soon as possible. </a:t>
            </a:r>
            <a:endParaRPr lang="en-US">
              <a:ea typeface="Calibri"/>
              <a:cs typeface="Calibri"/>
            </a:endParaRPr>
          </a:p>
          <a:p>
            <a:br>
              <a:rPr lang="en-US" dirty="0">
                <a:ea typeface="Calibri"/>
                <a:cs typeface="+mn-lt"/>
              </a:rPr>
            </a:br>
            <a:r>
              <a:rPr lang="en-US" dirty="0">
                <a:ea typeface="Calibri"/>
                <a:cs typeface="Calibri"/>
              </a:rPr>
              <a:t>It can be useful when thinking about activities try to concentrate on things that give you:</a:t>
            </a:r>
          </a:p>
          <a:p>
            <a:endParaRPr lang="en-US">
              <a:ea typeface="Calibri"/>
              <a:cs typeface="Calibri"/>
            </a:endParaRPr>
          </a:p>
          <a:p>
            <a:endParaRPr lang="en-US"/>
          </a:p>
          <a:p>
            <a:pPr marL="171450" indent="-171450">
              <a:buFont typeface="Arial,Sans-Serif"/>
              <a:buChar char="•"/>
            </a:pPr>
            <a:r>
              <a:rPr lang="en-GB" dirty="0"/>
              <a:t>Achievement – sense of accomplishment</a:t>
            </a:r>
            <a:endParaRPr lang="en-US"/>
          </a:p>
          <a:p>
            <a:pPr marL="171450" indent="-171450">
              <a:buFont typeface="Arial,Sans-Serif"/>
              <a:buChar char="•"/>
            </a:pPr>
            <a:r>
              <a:rPr lang="en-GB" dirty="0"/>
              <a:t>Connection</a:t>
            </a:r>
            <a:r>
              <a:rPr lang="en-US" dirty="0"/>
              <a:t>  - with others</a:t>
            </a:r>
            <a:endParaRPr lang="en-US" dirty="0">
              <a:ea typeface="Calibri"/>
              <a:cs typeface="Calibri"/>
            </a:endParaRPr>
          </a:p>
          <a:p>
            <a:pPr marL="171450" indent="-171450">
              <a:buFont typeface="Arial,Sans-Serif"/>
              <a:buChar char="•"/>
            </a:pPr>
            <a:r>
              <a:rPr lang="en-GB" dirty="0"/>
              <a:t>Enjoyment -  an activity that feeds your soul, gives you the boost you need. </a:t>
            </a:r>
            <a:endParaRPr lang="en-US" dirty="0"/>
          </a:p>
          <a:p>
            <a:pPr marL="171450" indent="-171450">
              <a:buFont typeface="Arial,Sans-Serif"/>
              <a:buChar char="•"/>
            </a:pPr>
            <a:endParaRPr lang="en-GB"/>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87ED9CCB-A30D-4FD5-B888-880527D49816}" type="slidenum">
              <a:rPr lang="en-GB"/>
              <a:t>5</a:t>
            </a:fld>
            <a:endParaRPr lang="en-GB"/>
          </a:p>
        </p:txBody>
      </p:sp>
    </p:spTree>
    <p:extLst>
      <p:ext uri="{BB962C8B-B14F-4D97-AF65-F5344CB8AC3E}">
        <p14:creationId xmlns:p14="http://schemas.microsoft.com/office/powerpoint/2010/main" val="121819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As we  touched upon in the first Fatigue session,  there are lifestyle factors that can support with the management of Fatigue. </a:t>
            </a:r>
          </a:p>
          <a:p>
            <a:r>
              <a:rPr lang="en-GB" dirty="0">
                <a:cs typeface="Calibri"/>
              </a:rPr>
              <a:t>Diet- ensuring you keep your body fuelled with the full spectrum of healthy food groups.  Water is also essential to allow your body and brain to work as </a:t>
            </a:r>
            <a:r>
              <a:rPr lang="en-GB" dirty="0" err="1">
                <a:cs typeface="Calibri"/>
              </a:rPr>
              <a:t>effectivlely</a:t>
            </a:r>
            <a:r>
              <a:rPr lang="en-GB" dirty="0">
                <a:cs typeface="Calibri"/>
              </a:rPr>
              <a:t> as it can</a:t>
            </a:r>
            <a:endParaRPr lang="en-GB">
              <a:ea typeface="Calibri"/>
              <a:cs typeface="Calibri"/>
            </a:endParaRPr>
          </a:p>
          <a:p>
            <a:r>
              <a:rPr lang="en-GB" dirty="0">
                <a:cs typeface="Calibri"/>
              </a:rPr>
              <a:t>Exercise- research shows this can improve fatigue, breaking that Boom and Bust cycle but we appreciate exercise can look very different for different people</a:t>
            </a:r>
            <a:endParaRPr lang="en-GB" dirty="0">
              <a:ea typeface="Calibri"/>
              <a:cs typeface="Calibri"/>
            </a:endParaRPr>
          </a:p>
          <a:p>
            <a:r>
              <a:rPr lang="en-GB" dirty="0">
                <a:cs typeface="Calibri"/>
              </a:rPr>
              <a:t>Sleep – that we will talk about in the second half of this presentation today</a:t>
            </a:r>
          </a:p>
          <a:p>
            <a:r>
              <a:rPr lang="en-GB" dirty="0">
                <a:cs typeface="Calibri"/>
              </a:rPr>
              <a:t>Relaxation- </a:t>
            </a:r>
            <a:r>
              <a:rPr lang="en-GB" dirty="0"/>
              <a:t>Regular relaxation can help decrease tension in your muscles. It can lower your blood pressure and slow your heart rate. You can use relaxation techniques to reduce your stress levels. They can also help with fatigue by promoting good sleep patterns.</a:t>
            </a:r>
            <a:endParaRPr lang="en-GB" dirty="0">
              <a:ea typeface="Calibri"/>
              <a:cs typeface="Calibri"/>
            </a:endParaRPr>
          </a:p>
          <a:p>
            <a:endParaRPr lang="en-GB">
              <a:ea typeface="Calibri"/>
              <a:cs typeface="Calibri"/>
            </a:endParaRPr>
          </a:p>
          <a:p>
            <a:endParaRPr lang="en-GB">
              <a:ea typeface="Calibri"/>
              <a:cs typeface="Calibri"/>
            </a:endParaRPr>
          </a:p>
          <a:p>
            <a:r>
              <a:rPr lang="en-GB" dirty="0">
                <a:cs typeface="Calibri"/>
              </a:rPr>
              <a:t>What we will consider today is the 5 Ps principles today, which if we are able to learn to do in relation to our daily activities can help us to save energy.  If we are able to use this approach to all aspects of life, we can adapt and adopt new ways of doing familiar everyday activities.  </a:t>
            </a:r>
            <a:endParaRPr lang="en-GB" dirty="0">
              <a:ea typeface="Calibri"/>
              <a:cs typeface="Calibri"/>
            </a:endParaRPr>
          </a:p>
        </p:txBody>
      </p:sp>
      <p:sp>
        <p:nvSpPr>
          <p:cNvPr id="4" name="Slide Number Placeholder 3"/>
          <p:cNvSpPr>
            <a:spLocks noGrp="1"/>
          </p:cNvSpPr>
          <p:nvPr>
            <p:ph type="sldNum" sz="quarter" idx="10"/>
          </p:nvPr>
        </p:nvSpPr>
        <p:spPr/>
        <p:txBody>
          <a:bodyPr/>
          <a:lstStyle/>
          <a:p>
            <a:fld id="{0F55C4A5-8E72-4709-8BBB-59B1FEB5F2A5}" type="slidenum">
              <a:rPr lang="en-GB" smtClean="0"/>
              <a:t>6</a:t>
            </a:fld>
            <a:endParaRPr lang="en-GB"/>
          </a:p>
        </p:txBody>
      </p:sp>
    </p:spTree>
    <p:extLst>
      <p:ext uri="{BB962C8B-B14F-4D97-AF65-F5344CB8AC3E}">
        <p14:creationId xmlns:p14="http://schemas.microsoft.com/office/powerpoint/2010/main" val="2047269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1st P to consider is planning.  Aim to plan ahead as much as possible and create routines.  </a:t>
            </a:r>
            <a:endParaRPr lang="en-GB" baseline="0" dirty="0">
              <a:cs typeface="Calibri"/>
            </a:endParaRPr>
          </a:p>
          <a:p>
            <a:endParaRPr lang="en-GB" baseline="0">
              <a:cs typeface="Calibri"/>
            </a:endParaRPr>
          </a:p>
          <a:p>
            <a:r>
              <a:rPr lang="en-GB" dirty="0"/>
              <a:t>Look at the activities you normally do on a daily and weekly basis, and develop a plan for how you can spread these activities out. </a:t>
            </a:r>
            <a:endParaRPr lang="en-GB">
              <a:cs typeface="Calibri"/>
            </a:endParaRPr>
          </a:p>
          <a:p>
            <a:r>
              <a:rPr lang="en-GB" dirty="0">
                <a:cs typeface="Calibri"/>
              </a:rPr>
              <a:t>Weekly Planners help with managing our energy, not just time.  We do recognise that planning ahead can be helpful but also demanding.</a:t>
            </a:r>
          </a:p>
          <a:p>
            <a:r>
              <a:rPr lang="en-GB" dirty="0">
                <a:cs typeface="Calibri"/>
              </a:rPr>
              <a:t>So with that in mind consider finding a quiet moment when you can take your time and take regular breaks when doing it.  You do not have to do it all in one go.</a:t>
            </a:r>
          </a:p>
          <a:p>
            <a:endParaRPr lang="en-GB">
              <a:cs typeface="Calibri"/>
            </a:endParaRPr>
          </a:p>
          <a:p>
            <a:r>
              <a:rPr lang="en-GB" dirty="0">
                <a:cs typeface="Calibri"/>
              </a:rPr>
              <a:t>Use the plan for one day as a template for other days.  Research has found that our bodies prefer routines-such as waking up/eating and going to bed at similar times each day where possible.</a:t>
            </a:r>
          </a:p>
          <a:p>
            <a:endParaRPr lang="en-GB">
              <a:cs typeface="Calibri"/>
            </a:endParaRPr>
          </a:p>
          <a:p>
            <a:r>
              <a:rPr lang="en-GB" dirty="0">
                <a:cs typeface="Calibri"/>
              </a:rPr>
              <a:t>Routines and plans are there to help but not be restrictive-see them as something you can adjust as your needs change.  It can be beneficial to review your routines/plans over time as other circumstances in your life may change.</a:t>
            </a:r>
          </a:p>
          <a:p>
            <a:r>
              <a:rPr lang="en-GB" baseline="0" dirty="0"/>
              <a:t>Remember to schedule recovery </a:t>
            </a:r>
            <a:r>
              <a:rPr lang="en-GB" dirty="0"/>
              <a:t>alongside activity.</a:t>
            </a:r>
            <a:endParaRPr lang="en-GB" baseline="0" dirty="0">
              <a:cs typeface="Calibri"/>
            </a:endParaRPr>
          </a:p>
          <a:p>
            <a:r>
              <a:rPr lang="en-GB" baseline="0" dirty="0"/>
              <a:t>Normalise the need to stop and catch your breath</a:t>
            </a:r>
            <a:endParaRPr lang="en-GB" baseline="0" dirty="0">
              <a:cs typeface="Calibri"/>
            </a:endParaRPr>
          </a:p>
          <a:p>
            <a:r>
              <a:rPr lang="en-GB" baseline="0" dirty="0"/>
              <a:t>Consider planning a day, week , </a:t>
            </a:r>
            <a:r>
              <a:rPr lang="en-GB" dirty="0"/>
              <a:t>months-whatever works best for you and your life circumstances.</a:t>
            </a:r>
            <a:endParaRPr lang="en-GB" baseline="0" dirty="0">
              <a:cs typeface="Calibri"/>
            </a:endParaRPr>
          </a:p>
          <a:p>
            <a:endParaRPr lang="en-GB" baseline="0"/>
          </a:p>
          <a:p>
            <a:r>
              <a:rPr lang="en-GB" dirty="0"/>
              <a:t>Planning can be done in written form like a notebook/calendar, use of phone calendar or there are some apps that can support planning</a:t>
            </a:r>
            <a:endParaRPr lang="en-GB" baseline="0" dirty="0">
              <a:cs typeface="Calibri"/>
            </a:endParaRPr>
          </a:p>
          <a:p>
            <a:endParaRPr lang="en-GB" baseline="0" dirty="0">
              <a:cs typeface="Calibri"/>
            </a:endParaRPr>
          </a:p>
          <a:p>
            <a:r>
              <a:rPr lang="en-GB" dirty="0">
                <a:cs typeface="Calibri"/>
              </a:rPr>
              <a:t>Its always important to review your routines/habits over time as things can change in our life, and see if they are still working for you and if not, alter them to meet changes.</a:t>
            </a:r>
            <a:endParaRPr lang="en-GB" baseline="0" dirty="0">
              <a:cs typeface="Calibri"/>
            </a:endParaRPr>
          </a:p>
          <a:p>
            <a:endParaRPr lang="en-GB">
              <a:cs typeface="Calibri"/>
            </a:endParaRPr>
          </a:p>
          <a:p>
            <a:r>
              <a:rPr lang="en-GB" dirty="0"/>
              <a:t>If certain activities make you breathless or fatigued, rather than do them in one go, plan ahead to do them throughout the day. Change the time of an activity: instead of having a bath or shower in the morning when you are busy, have one in the evening. Plan to do weekly activities such as gardening, laundry and food shopping on different days, with rest days in between.</a:t>
            </a:r>
            <a:endParaRPr lang="en-US" dirty="0"/>
          </a:p>
          <a:p>
            <a:endParaRPr lang="en-GB" dirty="0"/>
          </a:p>
          <a:p>
            <a:endParaRPr lang="en-GB" dirty="0">
              <a:cs typeface="Calibri"/>
            </a:endParaRPr>
          </a:p>
        </p:txBody>
      </p:sp>
      <p:sp>
        <p:nvSpPr>
          <p:cNvPr id="4" name="Slide Number Placeholder 3"/>
          <p:cNvSpPr>
            <a:spLocks noGrp="1"/>
          </p:cNvSpPr>
          <p:nvPr>
            <p:ph type="sldNum" sz="quarter" idx="10"/>
          </p:nvPr>
        </p:nvSpPr>
        <p:spPr/>
        <p:txBody>
          <a:bodyPr/>
          <a:lstStyle/>
          <a:p>
            <a:fld id="{0F55C4A5-8E72-4709-8BBB-59B1FEB5F2A5}" type="slidenum">
              <a:rPr lang="en-GB" smtClean="0"/>
              <a:t>7</a:t>
            </a:fld>
            <a:endParaRPr lang="en-GB"/>
          </a:p>
        </p:txBody>
      </p:sp>
    </p:spTree>
    <p:extLst>
      <p:ext uri="{BB962C8B-B14F-4D97-AF65-F5344CB8AC3E}">
        <p14:creationId xmlns:p14="http://schemas.microsoft.com/office/powerpoint/2010/main" val="3920073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When planning your week it may be beneficial to think of your activities in a traffic light system, with the Red ones being the most draining, </a:t>
            </a:r>
            <a:endParaRPr lang="en-US" dirty="0"/>
          </a:p>
          <a:p>
            <a:r>
              <a:rPr lang="en-US" dirty="0">
                <a:cs typeface="Calibri"/>
              </a:rPr>
              <a:t>Amber being less draining and Green being the ones to help recharge you.  These restorative tasks will be discussed later on in the session.  </a:t>
            </a:r>
            <a:endParaRPr lang="en-US" dirty="0"/>
          </a:p>
          <a:p>
            <a:endParaRPr lang="en-US">
              <a:cs typeface="Calibri"/>
            </a:endParaRPr>
          </a:p>
          <a:p>
            <a:r>
              <a:rPr lang="en-US" dirty="0">
                <a:cs typeface="Calibri"/>
              </a:rPr>
              <a:t>Try to spread them out across day/week and ensuring good balance of Green activities alongside the more draining red/amber ones.</a:t>
            </a:r>
          </a:p>
          <a:p>
            <a:endParaRPr lang="en-US">
              <a:cs typeface="Calibri"/>
            </a:endParaRPr>
          </a:p>
          <a:p>
            <a:r>
              <a:rPr lang="en-US" dirty="0">
                <a:cs typeface="Calibri"/>
              </a:rPr>
              <a:t>This helps with not only the with planning of activities, but can also support with the other Principles of Fatigue Management of </a:t>
            </a:r>
            <a:r>
              <a:rPr lang="en-US" dirty="0" err="1">
                <a:cs typeface="Calibri"/>
              </a:rPr>
              <a:t>prioritising</a:t>
            </a:r>
            <a:r>
              <a:rPr lang="en-US" dirty="0">
                <a:cs typeface="Calibri"/>
              </a:rPr>
              <a:t> and pacing.</a:t>
            </a:r>
            <a:endParaRPr lang="en-US"/>
          </a:p>
        </p:txBody>
      </p:sp>
      <p:sp>
        <p:nvSpPr>
          <p:cNvPr id="4" name="Slide Number Placeholder 3"/>
          <p:cNvSpPr>
            <a:spLocks noGrp="1"/>
          </p:cNvSpPr>
          <p:nvPr>
            <p:ph type="sldNum" sz="quarter" idx="5"/>
          </p:nvPr>
        </p:nvSpPr>
        <p:spPr/>
        <p:txBody>
          <a:bodyPr/>
          <a:lstStyle/>
          <a:p>
            <a:fld id="{87ED9CCB-A30D-4FD5-B888-880527D49816}" type="slidenum">
              <a:rPr lang="en-GB"/>
              <a:t>8</a:t>
            </a:fld>
            <a:endParaRPr lang="en-GB"/>
          </a:p>
        </p:txBody>
      </p:sp>
    </p:spTree>
    <p:extLst>
      <p:ext uri="{BB962C8B-B14F-4D97-AF65-F5344CB8AC3E}">
        <p14:creationId xmlns:p14="http://schemas.microsoft.com/office/powerpoint/2010/main" val="1594267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When you are living with limited energy you need to choose carefully how you use it.  This means making clear decisions about what your priorities are.</a:t>
            </a:r>
          </a:p>
          <a:p>
            <a:r>
              <a:rPr lang="en-GB" dirty="0">
                <a:cs typeface="Calibri"/>
              </a:rPr>
              <a:t> </a:t>
            </a:r>
          </a:p>
          <a:p>
            <a:r>
              <a:rPr lang="en-GB" dirty="0">
                <a:cs typeface="Calibri"/>
              </a:rPr>
              <a:t>Try to aim for a balance of activities between what you need to do, such as caring for others or eating well and things you want to do that are enjoyable and fun.</a:t>
            </a:r>
          </a:p>
          <a:p>
            <a:endParaRPr lang="en-GB">
              <a:cs typeface="Calibri"/>
            </a:endParaRPr>
          </a:p>
          <a:p>
            <a:r>
              <a:rPr lang="en-GB" dirty="0">
                <a:cs typeface="Calibri"/>
              </a:rPr>
              <a:t>There are some daily activities that are necessary for us to do but there are others that aren't necessary.  There could be some tasks that you may stop altogether/do less often/or delegate to others.</a:t>
            </a:r>
          </a:p>
          <a:p>
            <a:endParaRPr lang="en-GB">
              <a:cs typeface="Calibri"/>
            </a:endParaRPr>
          </a:p>
          <a:p>
            <a:r>
              <a:rPr lang="en-GB" dirty="0">
                <a:cs typeface="Calibri"/>
              </a:rPr>
              <a:t>It is really important to remember to be kind to yourself and don't try to take on everything. This approach is not realistic for anyone.</a:t>
            </a:r>
          </a:p>
          <a:p>
            <a:endParaRPr lang="en-GB">
              <a:cs typeface="Calibri"/>
            </a:endParaRPr>
          </a:p>
          <a:p>
            <a:r>
              <a:rPr lang="en-GB" dirty="0">
                <a:cs typeface="Calibri"/>
              </a:rPr>
              <a:t>(discuss content in slide).</a:t>
            </a:r>
          </a:p>
        </p:txBody>
      </p:sp>
      <p:sp>
        <p:nvSpPr>
          <p:cNvPr id="4" name="Slide Number Placeholder 3"/>
          <p:cNvSpPr>
            <a:spLocks noGrp="1"/>
          </p:cNvSpPr>
          <p:nvPr>
            <p:ph type="sldNum" sz="quarter" idx="10"/>
          </p:nvPr>
        </p:nvSpPr>
        <p:spPr/>
        <p:txBody>
          <a:bodyPr/>
          <a:lstStyle/>
          <a:p>
            <a:fld id="{0F55C4A5-8E72-4709-8BBB-59B1FEB5F2A5}" type="slidenum">
              <a:rPr lang="en-GB" smtClean="0"/>
              <a:t>9</a:t>
            </a:fld>
            <a:endParaRPr lang="en-GB"/>
          </a:p>
        </p:txBody>
      </p:sp>
    </p:spTree>
    <p:extLst>
      <p:ext uri="{BB962C8B-B14F-4D97-AF65-F5344CB8AC3E}">
        <p14:creationId xmlns:p14="http://schemas.microsoft.com/office/powerpoint/2010/main" val="1690430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12944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9372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27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17245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94711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20134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13919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0455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65918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72482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2795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23172992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80"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thexycode.com/2019/04/24/when-can-you-say-n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1.sv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 Id="rId9"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youtu.be/b5IySBy9eak" TargetMode="External"/><Relationship Id="rId7"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2.png"/><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z_mGRRMB-xQ"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6.jpeg"/><Relationship Id="rId4" Type="http://schemas.openxmlformats.org/officeDocument/2006/relationships/image" Target="../media/image75.png"/></Relationships>
</file>

<file path=ppt/slides/_rels/slide3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20.png"/><Relationship Id="rId7" Type="http://schemas.openxmlformats.org/officeDocument/2006/relationships/diagramData" Target="../diagrams/data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11" Type="http://schemas.microsoft.com/office/2007/relationships/diagramDrawing" Target="../diagrams/drawing4.xml"/><Relationship Id="rId5" Type="http://schemas.openxmlformats.org/officeDocument/2006/relationships/image" Target="../media/image22.png"/><Relationship Id="rId10" Type="http://schemas.openxmlformats.org/officeDocument/2006/relationships/diagramColors" Target="../diagrams/colors4.xml"/><Relationship Id="rId4" Type="http://schemas.openxmlformats.org/officeDocument/2006/relationships/image" Target="../media/image21.png"/><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192F0E-400F-5A22-41B2-541D59CAB7AD}"/>
              </a:ext>
            </a:extLst>
          </p:cNvPr>
          <p:cNvSpPr>
            <a:spLocks noGrp="1"/>
          </p:cNvSpPr>
          <p:nvPr>
            <p:ph type="title"/>
          </p:nvPr>
        </p:nvSpPr>
        <p:spPr>
          <a:xfrm>
            <a:off x="1386865" y="818984"/>
            <a:ext cx="6596245" cy="3268520"/>
          </a:xfrm>
        </p:spPr>
        <p:txBody>
          <a:bodyPr vert="horz" lIns="91440" tIns="45720" rIns="91440" bIns="45720" rtlCol="0" anchor="b">
            <a:normAutofit/>
          </a:bodyPr>
          <a:lstStyle/>
          <a:p>
            <a:pPr algn="r"/>
            <a:r>
              <a:rPr lang="en-US" sz="4800" kern="1200">
                <a:solidFill>
                  <a:srgbClr val="FFFFFF"/>
                </a:solidFill>
                <a:latin typeface="+mj-lt"/>
                <a:ea typeface="+mj-ea"/>
                <a:cs typeface="+mj-cs"/>
              </a:rPr>
              <a:t>Fatigue (Part 2) &amp; Sleep</a:t>
            </a:r>
          </a:p>
        </p:txBody>
      </p:sp>
      <p:sp>
        <p:nvSpPr>
          <p:cNvPr id="44" name="Rectangle 43">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font, graphics, logo&#10;&#10;Description automatically generated">
            <a:extLst>
              <a:ext uri="{FF2B5EF4-FFF2-40B4-BE49-F238E27FC236}">
                <a16:creationId xmlns:a16="http://schemas.microsoft.com/office/drawing/2014/main" id="{797B4089-FA66-981C-00DF-B8B306625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7723" y="156822"/>
            <a:ext cx="2239269" cy="1689799"/>
          </a:xfrm>
          <a:prstGeom prst="rect">
            <a:avLst/>
          </a:prstGeom>
        </p:spPr>
      </p:pic>
    </p:spTree>
    <p:extLst>
      <p:ext uri="{BB962C8B-B14F-4D97-AF65-F5344CB8AC3E}">
        <p14:creationId xmlns:p14="http://schemas.microsoft.com/office/powerpoint/2010/main" val="256118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a:extLst>
              <a:ext uri="{FF2B5EF4-FFF2-40B4-BE49-F238E27FC236}">
                <a16:creationId xmlns:a16="http://schemas.microsoft.com/office/drawing/2014/main" id="{527AE800-C358-4D77-DAB5-516A992285A8}"/>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l="6053" r="14730"/>
          <a:stretch/>
        </p:blipFill>
        <p:spPr>
          <a:xfrm>
            <a:off x="4038599" y="10"/>
            <a:ext cx="8160026" cy="6875809"/>
          </a:xfrm>
          <a:prstGeom prst="rect">
            <a:avLst/>
          </a:prstGeom>
        </p:spPr>
      </p:pic>
      <p:sp>
        <p:nvSpPr>
          <p:cNvPr id="28" name="Freeform: Shape 20">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5871F8D-5A8C-D3C4-20AD-83814D984137}"/>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rPr>
              <a:t>The Power of 'No'</a:t>
            </a:r>
          </a:p>
        </p:txBody>
      </p:sp>
      <p:sp>
        <p:nvSpPr>
          <p:cNvPr id="10" name="TextBox 9">
            <a:extLst>
              <a:ext uri="{FF2B5EF4-FFF2-40B4-BE49-F238E27FC236}">
                <a16:creationId xmlns:a16="http://schemas.microsoft.com/office/drawing/2014/main" id="{82F62882-63E1-03B5-EA12-9EA236257373}"/>
              </a:ext>
            </a:extLst>
          </p:cNvPr>
          <p:cNvSpPr txBox="1"/>
          <p:nvPr/>
        </p:nvSpPr>
        <p:spPr>
          <a:xfrm>
            <a:off x="9864332" y="6675764"/>
            <a:ext cx="233429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BY-NC</a:t>
            </a:r>
            <a:r>
              <a:rPr lang="en-US" sz="700">
                <a:solidFill>
                  <a:srgbClr val="FFFFFF"/>
                </a:solidFill>
              </a:rPr>
              <a:t>.</a:t>
            </a:r>
          </a:p>
        </p:txBody>
      </p:sp>
    </p:spTree>
    <p:extLst>
      <p:ext uri="{BB962C8B-B14F-4D97-AF65-F5344CB8AC3E}">
        <p14:creationId xmlns:p14="http://schemas.microsoft.com/office/powerpoint/2010/main" val="3335612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1DC4D-AE9A-0513-19CF-7738E4773F3F}"/>
              </a:ext>
            </a:extLst>
          </p:cNvPr>
          <p:cNvSpPr>
            <a:spLocks noGrp="1"/>
          </p:cNvSpPr>
          <p:nvPr>
            <p:ph type="title"/>
          </p:nvPr>
        </p:nvSpPr>
        <p:spPr/>
        <p:txBody>
          <a:bodyPr/>
          <a:lstStyle/>
          <a:p>
            <a:r>
              <a:rPr lang="en-GB" b="1">
                <a:cs typeface="Calibri Light"/>
              </a:rPr>
              <a:t>3rd P – Pacing</a:t>
            </a:r>
            <a:endParaRPr lang="en-GB" b="1"/>
          </a:p>
        </p:txBody>
      </p:sp>
      <p:sp>
        <p:nvSpPr>
          <p:cNvPr id="3" name="Content Placeholder 2">
            <a:extLst>
              <a:ext uri="{FF2B5EF4-FFF2-40B4-BE49-F238E27FC236}">
                <a16:creationId xmlns:a16="http://schemas.microsoft.com/office/drawing/2014/main" id="{49FC1507-DA78-84C2-5C8F-EC12971339F1}"/>
              </a:ext>
            </a:extLst>
          </p:cNvPr>
          <p:cNvSpPr>
            <a:spLocks noGrp="1"/>
          </p:cNvSpPr>
          <p:nvPr>
            <p:ph sz="half" idx="1"/>
          </p:nvPr>
        </p:nvSpPr>
        <p:spPr>
          <a:xfrm>
            <a:off x="464127" y="1714789"/>
            <a:ext cx="4876800" cy="4351338"/>
          </a:xfrm>
        </p:spPr>
        <p:txBody>
          <a:bodyPr vert="horz" lIns="91440" tIns="45720" rIns="91440" bIns="45720" rtlCol="0" anchor="t">
            <a:normAutofit/>
          </a:bodyPr>
          <a:lstStyle/>
          <a:p>
            <a:pPr marL="0" indent="0">
              <a:buNone/>
            </a:pPr>
            <a:r>
              <a:rPr lang="en-GB" b="1">
                <a:cs typeface="Calibri"/>
              </a:rPr>
              <a:t>What is pacing?</a:t>
            </a:r>
          </a:p>
          <a:p>
            <a:pPr marL="0" indent="0">
              <a:buNone/>
            </a:pPr>
            <a:endParaRPr lang="en-GB">
              <a:solidFill>
                <a:srgbClr val="000000"/>
              </a:solidFill>
              <a:cs typeface="Calibri"/>
            </a:endParaRPr>
          </a:p>
          <a:p>
            <a:pPr marL="971550" lvl="1" indent="-285750">
              <a:lnSpc>
                <a:spcPct val="100000"/>
              </a:lnSpc>
              <a:spcBef>
                <a:spcPts val="0"/>
              </a:spcBef>
              <a:buFont typeface="Arial"/>
              <a:buChar char="•"/>
            </a:pPr>
            <a:r>
              <a:rPr lang="en-GB" sz="2800">
                <a:solidFill>
                  <a:srgbClr val="444444"/>
                </a:solidFill>
                <a:cs typeface="Calibri"/>
              </a:rPr>
              <a:t>Slowing down</a:t>
            </a:r>
            <a:endParaRPr lang="en-US" sz="2800">
              <a:solidFill>
                <a:srgbClr val="444444"/>
              </a:solidFill>
              <a:cs typeface="Calibri"/>
            </a:endParaRPr>
          </a:p>
          <a:p>
            <a:pPr marL="971550" lvl="1" indent="-285750">
              <a:lnSpc>
                <a:spcPct val="100000"/>
              </a:lnSpc>
              <a:spcBef>
                <a:spcPts val="0"/>
              </a:spcBef>
              <a:buFont typeface="Arial"/>
              <a:buChar char="•"/>
            </a:pPr>
            <a:r>
              <a:rPr lang="en-GB" sz="2800">
                <a:solidFill>
                  <a:srgbClr val="444444"/>
                </a:solidFill>
                <a:cs typeface="Calibri"/>
              </a:rPr>
              <a:t>Breaking/splitting up</a:t>
            </a:r>
            <a:endParaRPr lang="en-US" sz="2800">
              <a:solidFill>
                <a:srgbClr val="444444"/>
              </a:solidFill>
              <a:cs typeface="Calibri"/>
            </a:endParaRPr>
          </a:p>
          <a:p>
            <a:pPr marL="971550" lvl="1" indent="-285750">
              <a:lnSpc>
                <a:spcPct val="100000"/>
              </a:lnSpc>
              <a:spcBef>
                <a:spcPts val="0"/>
              </a:spcBef>
              <a:buFont typeface="Arial"/>
              <a:buChar char="•"/>
            </a:pPr>
            <a:r>
              <a:rPr lang="en-GB" sz="2800">
                <a:solidFill>
                  <a:srgbClr val="444444"/>
                </a:solidFill>
                <a:cs typeface="Calibri"/>
              </a:rPr>
              <a:t>Checking in </a:t>
            </a:r>
            <a:endParaRPr lang="en-US" sz="2800">
              <a:solidFill>
                <a:srgbClr val="444444"/>
              </a:solidFill>
              <a:cs typeface="Calibri"/>
            </a:endParaRPr>
          </a:p>
          <a:p>
            <a:pPr marL="971550" lvl="1" indent="-285750">
              <a:lnSpc>
                <a:spcPct val="100000"/>
              </a:lnSpc>
              <a:spcBef>
                <a:spcPts val="0"/>
              </a:spcBef>
              <a:buFont typeface="Arial"/>
              <a:buChar char="•"/>
            </a:pPr>
            <a:r>
              <a:rPr lang="en-GB" sz="2800">
                <a:solidFill>
                  <a:srgbClr val="444444"/>
                </a:solidFill>
                <a:cs typeface="Calibri"/>
              </a:rPr>
              <a:t>Doing a task differently. </a:t>
            </a:r>
            <a:endParaRPr lang="en-US" sz="2800">
              <a:solidFill>
                <a:srgbClr val="444444"/>
              </a:solidFill>
              <a:cs typeface="Calibri"/>
            </a:endParaRPr>
          </a:p>
          <a:p>
            <a:pPr marL="971550" lvl="1" indent="-285750">
              <a:lnSpc>
                <a:spcPct val="100000"/>
              </a:lnSpc>
              <a:spcBef>
                <a:spcPts val="0"/>
              </a:spcBef>
              <a:buFont typeface="Arial"/>
              <a:buChar char="•"/>
            </a:pPr>
            <a:r>
              <a:rPr lang="en-GB" sz="2800">
                <a:solidFill>
                  <a:srgbClr val="444444"/>
                </a:solidFill>
                <a:cs typeface="Calibri"/>
              </a:rPr>
              <a:t>Spreading a rest throughout an activity.  </a:t>
            </a:r>
            <a:endParaRPr lang="en-GB" sz="2800">
              <a:solidFill>
                <a:srgbClr val="444444"/>
              </a:solidFill>
              <a:ea typeface="Calibri"/>
              <a:cs typeface="Calibri"/>
            </a:endParaRPr>
          </a:p>
          <a:p>
            <a:pPr marL="0" indent="0">
              <a:buNone/>
            </a:pPr>
            <a:endParaRPr lang="en-GB">
              <a:cs typeface="Calibri"/>
            </a:endParaRPr>
          </a:p>
        </p:txBody>
      </p:sp>
      <p:sp>
        <p:nvSpPr>
          <p:cNvPr id="4" name="Content Placeholder 3">
            <a:extLst>
              <a:ext uri="{FF2B5EF4-FFF2-40B4-BE49-F238E27FC236}">
                <a16:creationId xmlns:a16="http://schemas.microsoft.com/office/drawing/2014/main" id="{1857D500-3A1C-B536-7332-3A8CE2BAFB04}"/>
              </a:ext>
            </a:extLst>
          </p:cNvPr>
          <p:cNvSpPr>
            <a:spLocks noGrp="1"/>
          </p:cNvSpPr>
          <p:nvPr>
            <p:ph sz="half" idx="2"/>
          </p:nvPr>
        </p:nvSpPr>
        <p:spPr>
          <a:xfrm>
            <a:off x="5784273" y="1825625"/>
            <a:ext cx="6095999" cy="4351338"/>
          </a:xfrm>
        </p:spPr>
        <p:txBody>
          <a:bodyPr vert="horz" lIns="91440" tIns="45720" rIns="91440" bIns="45720" rtlCol="0" anchor="t">
            <a:normAutofit/>
          </a:bodyPr>
          <a:lstStyle/>
          <a:p>
            <a:pPr marL="0" indent="0">
              <a:lnSpc>
                <a:spcPct val="100000"/>
              </a:lnSpc>
              <a:spcBef>
                <a:spcPts val="0"/>
              </a:spcBef>
              <a:buNone/>
            </a:pPr>
            <a:r>
              <a:rPr lang="en-GB">
                <a:solidFill>
                  <a:srgbClr val="444444"/>
                </a:solidFill>
                <a:cs typeface="Calibri" panose="020F0502020204030204"/>
              </a:rPr>
              <a:t>It can also be useful to learn and use a fatigue scale.</a:t>
            </a:r>
            <a:endParaRPr lang="en-US"/>
          </a:p>
          <a:p>
            <a:pPr marL="0" indent="0">
              <a:buNone/>
            </a:pPr>
            <a:endParaRPr lang="en-GB">
              <a:cs typeface="Calibri" panose="020F0502020204030204"/>
            </a:endParaRPr>
          </a:p>
        </p:txBody>
      </p:sp>
      <p:pic>
        <p:nvPicPr>
          <p:cNvPr id="7" name="Picture 7">
            <a:extLst>
              <a:ext uri="{FF2B5EF4-FFF2-40B4-BE49-F238E27FC236}">
                <a16:creationId xmlns:a16="http://schemas.microsoft.com/office/drawing/2014/main" id="{726B5532-EE2F-EFBD-91DB-2420F58850D9}"/>
              </a:ext>
            </a:extLst>
          </p:cNvPr>
          <p:cNvPicPr>
            <a:picLocks noChangeAspect="1"/>
          </p:cNvPicPr>
          <p:nvPr/>
        </p:nvPicPr>
        <p:blipFill>
          <a:blip r:embed="rId3"/>
          <a:stretch>
            <a:fillRect/>
          </a:stretch>
        </p:blipFill>
        <p:spPr>
          <a:xfrm>
            <a:off x="7280564" y="3171825"/>
            <a:ext cx="2216727" cy="2273877"/>
          </a:xfrm>
          <a:prstGeom prst="rect">
            <a:avLst/>
          </a:prstGeom>
        </p:spPr>
      </p:pic>
      <p:cxnSp>
        <p:nvCxnSpPr>
          <p:cNvPr id="8" name="Straight Arrow Connector 7">
            <a:extLst>
              <a:ext uri="{FF2B5EF4-FFF2-40B4-BE49-F238E27FC236}">
                <a16:creationId xmlns:a16="http://schemas.microsoft.com/office/drawing/2014/main" id="{8C0D49E9-9D78-D1CC-4DD2-4F743D302768}"/>
              </a:ext>
            </a:extLst>
          </p:cNvPr>
          <p:cNvCxnSpPr/>
          <p:nvPr/>
        </p:nvCxnSpPr>
        <p:spPr>
          <a:xfrm flipV="1">
            <a:off x="962417" y="1474940"/>
            <a:ext cx="8941495" cy="25053"/>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5" name="Picture 4" descr="A picture containing text, font, graphics, logo&#10;&#10;Description automatically generated">
            <a:extLst>
              <a:ext uri="{FF2B5EF4-FFF2-40B4-BE49-F238E27FC236}">
                <a16:creationId xmlns:a16="http://schemas.microsoft.com/office/drawing/2014/main" id="{594001CC-AFF1-1A98-B77F-0F99D083D4BB}"/>
              </a:ext>
            </a:extLst>
          </p:cNvPr>
          <p:cNvPicPr>
            <a:picLocks noChangeAspect="1"/>
          </p:cNvPicPr>
          <p:nvPr/>
        </p:nvPicPr>
        <p:blipFill>
          <a:blip r:embed="rId4"/>
          <a:stretch>
            <a:fillRect/>
          </a:stretch>
        </p:blipFill>
        <p:spPr>
          <a:xfrm>
            <a:off x="10103769" y="249739"/>
            <a:ext cx="1609725" cy="1171575"/>
          </a:xfrm>
          <a:prstGeom prst="rect">
            <a:avLst/>
          </a:prstGeom>
        </p:spPr>
      </p:pic>
    </p:spTree>
    <p:extLst>
      <p:ext uri="{BB962C8B-B14F-4D97-AF65-F5344CB8AC3E}">
        <p14:creationId xmlns:p14="http://schemas.microsoft.com/office/powerpoint/2010/main" val="25749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Rectangle 11">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F3E5F-BA3B-4DC0-B14E-206939E43579}"/>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b="1">
                <a:solidFill>
                  <a:srgbClr val="FFFFFF"/>
                </a:solidFill>
              </a:rPr>
              <a:t>4th P - Positioning</a:t>
            </a:r>
          </a:p>
        </p:txBody>
      </p:sp>
      <p:pic>
        <p:nvPicPr>
          <p:cNvPr id="4" name="Picture 4">
            <a:extLst>
              <a:ext uri="{FF2B5EF4-FFF2-40B4-BE49-F238E27FC236}">
                <a16:creationId xmlns:a16="http://schemas.microsoft.com/office/drawing/2014/main" id="{885FB777-B592-E932-F307-C6C080CF2378}"/>
              </a:ext>
            </a:extLst>
          </p:cNvPr>
          <p:cNvPicPr>
            <a:picLocks noGrp="1" noChangeAspect="1"/>
          </p:cNvPicPr>
          <p:nvPr>
            <p:ph idx="1"/>
          </p:nvPr>
        </p:nvPicPr>
        <p:blipFill>
          <a:blip r:embed="rId3"/>
          <a:stretch>
            <a:fillRect/>
          </a:stretch>
        </p:blipFill>
        <p:spPr>
          <a:xfrm>
            <a:off x="1121770" y="2181426"/>
            <a:ext cx="4725065" cy="3997637"/>
          </a:xfrm>
          <a:prstGeom prst="rect">
            <a:avLst/>
          </a:prstGeom>
        </p:spPr>
      </p:pic>
      <p:pic>
        <p:nvPicPr>
          <p:cNvPr id="5" name="Picture 5">
            <a:extLst>
              <a:ext uri="{FF2B5EF4-FFF2-40B4-BE49-F238E27FC236}">
                <a16:creationId xmlns:a16="http://schemas.microsoft.com/office/drawing/2014/main" id="{DEEB0A65-5627-11F1-234D-EC13F7920F17}"/>
              </a:ext>
            </a:extLst>
          </p:cNvPr>
          <p:cNvPicPr>
            <a:picLocks noChangeAspect="1"/>
          </p:cNvPicPr>
          <p:nvPr/>
        </p:nvPicPr>
        <p:blipFill>
          <a:blip r:embed="rId4"/>
          <a:stretch>
            <a:fillRect/>
          </a:stretch>
        </p:blipFill>
        <p:spPr>
          <a:xfrm>
            <a:off x="6345165" y="2217815"/>
            <a:ext cx="3642469" cy="3997831"/>
          </a:xfrm>
          <a:prstGeom prst="rect">
            <a:avLst/>
          </a:prstGeom>
        </p:spPr>
      </p:pic>
      <p:pic>
        <p:nvPicPr>
          <p:cNvPr id="3" name="Picture 2" descr="A picture containing text, font, graphics, logo&#10;&#10;Description automatically generated">
            <a:extLst>
              <a:ext uri="{FF2B5EF4-FFF2-40B4-BE49-F238E27FC236}">
                <a16:creationId xmlns:a16="http://schemas.microsoft.com/office/drawing/2014/main" id="{18EA0AC5-A2AF-D4F8-E46C-6640FC1AB003}"/>
              </a:ext>
            </a:extLst>
          </p:cNvPr>
          <p:cNvPicPr>
            <a:picLocks noChangeAspect="1"/>
          </p:cNvPicPr>
          <p:nvPr/>
        </p:nvPicPr>
        <p:blipFill>
          <a:blip r:embed="rId5"/>
          <a:stretch>
            <a:fillRect/>
          </a:stretch>
        </p:blipFill>
        <p:spPr>
          <a:xfrm>
            <a:off x="10478085" y="5490160"/>
            <a:ext cx="1609725" cy="1171575"/>
          </a:xfrm>
          <a:prstGeom prst="rect">
            <a:avLst/>
          </a:prstGeom>
        </p:spPr>
      </p:pic>
    </p:spTree>
    <p:extLst>
      <p:ext uri="{BB962C8B-B14F-4D97-AF65-F5344CB8AC3E}">
        <p14:creationId xmlns:p14="http://schemas.microsoft.com/office/powerpoint/2010/main" val="1422547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Diagram, text, whiteboard&#10;&#10;Description automatically generated">
            <a:extLst>
              <a:ext uri="{FF2B5EF4-FFF2-40B4-BE49-F238E27FC236}">
                <a16:creationId xmlns:a16="http://schemas.microsoft.com/office/drawing/2014/main" id="{B5B3BF7F-238E-5B6F-0AD5-E03617E482A6}"/>
              </a:ext>
            </a:extLst>
          </p:cNvPr>
          <p:cNvPicPr>
            <a:picLocks noChangeAspect="1"/>
          </p:cNvPicPr>
          <p:nvPr/>
        </p:nvPicPr>
        <p:blipFill>
          <a:blip r:embed="rId3"/>
          <a:stretch>
            <a:fillRect/>
          </a:stretch>
        </p:blipFill>
        <p:spPr>
          <a:xfrm>
            <a:off x="164380" y="1457759"/>
            <a:ext cx="4662919" cy="4818062"/>
          </a:xfrm>
          <a:prstGeom prst="rect">
            <a:avLst/>
          </a:prstGeom>
        </p:spPr>
      </p:pic>
      <p:sp>
        <p:nvSpPr>
          <p:cNvPr id="2" name="Title 1">
            <a:extLst>
              <a:ext uri="{FF2B5EF4-FFF2-40B4-BE49-F238E27FC236}">
                <a16:creationId xmlns:a16="http://schemas.microsoft.com/office/drawing/2014/main" id="{874CAF72-747F-8F8A-7318-1392258EEC4F}"/>
              </a:ext>
            </a:extLst>
          </p:cNvPr>
          <p:cNvSpPr>
            <a:spLocks noGrp="1"/>
          </p:cNvSpPr>
          <p:nvPr>
            <p:ph type="title"/>
          </p:nvPr>
        </p:nvSpPr>
        <p:spPr>
          <a:xfrm>
            <a:off x="20782" y="64802"/>
            <a:ext cx="7550728" cy="1325563"/>
          </a:xfrm>
        </p:spPr>
        <p:txBody>
          <a:bodyPr vert="horz" lIns="91440" tIns="45720" rIns="91440" bIns="45720" rtlCol="0" anchor="ctr">
            <a:normAutofit/>
          </a:bodyPr>
          <a:lstStyle/>
          <a:p>
            <a:pPr algn="ctr"/>
            <a:r>
              <a:rPr lang="en-US" b="1"/>
              <a:t>5th P - Positivity</a:t>
            </a:r>
            <a:r>
              <a:rPr lang="en-US" b="1" kern="1200">
                <a:latin typeface="+mj-lt"/>
                <a:ea typeface="+mj-ea"/>
                <a:cs typeface="+mj-cs"/>
              </a:rPr>
              <a:t> / Permission</a:t>
            </a:r>
          </a:p>
        </p:txBody>
      </p:sp>
      <p:sp>
        <p:nvSpPr>
          <p:cNvPr id="8" name="TextBox 7">
            <a:extLst>
              <a:ext uri="{FF2B5EF4-FFF2-40B4-BE49-F238E27FC236}">
                <a16:creationId xmlns:a16="http://schemas.microsoft.com/office/drawing/2014/main" id="{3898D66C-88D1-6D32-5792-9BF54B425021}"/>
              </a:ext>
            </a:extLst>
          </p:cNvPr>
          <p:cNvSpPr txBox="1"/>
          <p:nvPr/>
        </p:nvSpPr>
        <p:spPr>
          <a:xfrm>
            <a:off x="5036125" y="2050473"/>
            <a:ext cx="7439891"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cs typeface="Calibri"/>
              </a:rPr>
              <a:t>I</a:t>
            </a:r>
            <a:r>
              <a:rPr lang="en-GB" sz="3200">
                <a:cs typeface="Calibri"/>
              </a:rPr>
              <a:t>nternal talk – to yourself. </a:t>
            </a:r>
          </a:p>
          <a:p>
            <a:br>
              <a:rPr lang="en-GB" sz="3200">
                <a:cs typeface="Calibri"/>
              </a:rPr>
            </a:br>
            <a:r>
              <a:rPr lang="en-GB" sz="3200">
                <a:cs typeface="Calibri"/>
              </a:rPr>
              <a:t>External Talk – to others.</a:t>
            </a:r>
          </a:p>
          <a:p>
            <a:pPr algn="ctr"/>
            <a:endParaRPr lang="en-GB" sz="2800">
              <a:solidFill>
                <a:srgbClr val="FF0000"/>
              </a:solidFill>
              <a:cs typeface="Calibri"/>
            </a:endParaRPr>
          </a:p>
        </p:txBody>
      </p:sp>
      <p:sp>
        <p:nvSpPr>
          <p:cNvPr id="11" name="TextBox 10">
            <a:extLst>
              <a:ext uri="{FF2B5EF4-FFF2-40B4-BE49-F238E27FC236}">
                <a16:creationId xmlns:a16="http://schemas.microsoft.com/office/drawing/2014/main" id="{8D43CE8D-C066-AA5E-E500-DD65786B0FD8}"/>
              </a:ext>
            </a:extLst>
          </p:cNvPr>
          <p:cNvSpPr txBox="1"/>
          <p:nvPr/>
        </p:nvSpPr>
        <p:spPr>
          <a:xfrm>
            <a:off x="4391892" y="4724400"/>
            <a:ext cx="7800108"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t>​</a:t>
            </a:r>
          </a:p>
          <a:p>
            <a:pPr algn="ctr"/>
            <a:r>
              <a:rPr lang="en-GB" sz="2800" b="1">
                <a:solidFill>
                  <a:srgbClr val="FF0000"/>
                </a:solidFill>
              </a:rPr>
              <a:t>**Remember you are important, and it is okay to have needs. **</a:t>
            </a:r>
            <a:endParaRPr lang="en-GB" sz="2800" b="1">
              <a:solidFill>
                <a:srgbClr val="FF0000"/>
              </a:solidFill>
              <a:cs typeface="Calibri"/>
            </a:endParaRPr>
          </a:p>
        </p:txBody>
      </p:sp>
      <p:pic>
        <p:nvPicPr>
          <p:cNvPr id="3" name="Picture 2" descr="A picture containing text, font, graphics, logo&#10;&#10;Description automatically generated">
            <a:extLst>
              <a:ext uri="{FF2B5EF4-FFF2-40B4-BE49-F238E27FC236}">
                <a16:creationId xmlns:a16="http://schemas.microsoft.com/office/drawing/2014/main" id="{9878E00E-CE0D-92F3-D5FF-B6B37E35637A}"/>
              </a:ext>
            </a:extLst>
          </p:cNvPr>
          <p:cNvPicPr>
            <a:picLocks noChangeAspect="1"/>
          </p:cNvPicPr>
          <p:nvPr/>
        </p:nvPicPr>
        <p:blipFill>
          <a:blip r:embed="rId4"/>
          <a:stretch>
            <a:fillRect/>
          </a:stretch>
        </p:blipFill>
        <p:spPr>
          <a:xfrm>
            <a:off x="10403465" y="280122"/>
            <a:ext cx="1609725" cy="1171575"/>
          </a:xfrm>
          <a:prstGeom prst="rect">
            <a:avLst/>
          </a:prstGeom>
        </p:spPr>
      </p:pic>
    </p:spTree>
    <p:extLst>
      <p:ext uri="{BB962C8B-B14F-4D97-AF65-F5344CB8AC3E}">
        <p14:creationId xmlns:p14="http://schemas.microsoft.com/office/powerpoint/2010/main" val="52187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384FF2-68A0-C798-E5FF-4D8F0354B30B}"/>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kern="1200">
                <a:solidFill>
                  <a:srgbClr val="FFFFFF"/>
                </a:solidFill>
                <a:latin typeface="+mj-lt"/>
                <a:ea typeface="+mj-ea"/>
                <a:cs typeface="+mj-cs"/>
              </a:rPr>
              <a:t>Fatigue Management</a:t>
            </a:r>
            <a:br>
              <a:rPr lang="en-US" sz="4000" kern="1200">
                <a:solidFill>
                  <a:srgbClr val="FFFFFF"/>
                </a:solidFill>
                <a:latin typeface="+mj-lt"/>
                <a:ea typeface="+mj-ea"/>
                <a:cs typeface="+mj-cs"/>
              </a:rPr>
            </a:br>
            <a:r>
              <a:rPr lang="en-US" sz="4000" kern="1200">
                <a:solidFill>
                  <a:srgbClr val="FFFFFF"/>
                </a:solidFill>
                <a:latin typeface="+mj-lt"/>
                <a:ea typeface="+mj-ea"/>
                <a:cs typeface="+mj-cs"/>
              </a:rPr>
              <a:t>-Challenges</a:t>
            </a:r>
          </a:p>
        </p:txBody>
      </p:sp>
      <p:graphicFrame>
        <p:nvGraphicFramePr>
          <p:cNvPr id="13" name="Diagram 13">
            <a:extLst>
              <a:ext uri="{FF2B5EF4-FFF2-40B4-BE49-F238E27FC236}">
                <a16:creationId xmlns:a16="http://schemas.microsoft.com/office/drawing/2014/main" id="{05B9EB94-A64D-3388-8839-43E096580891}"/>
              </a:ext>
            </a:extLst>
          </p:cNvPr>
          <p:cNvGraphicFramePr/>
          <p:nvPr>
            <p:extLst>
              <p:ext uri="{D42A27DB-BD31-4B8C-83A1-F6EECF244321}">
                <p14:modId xmlns:p14="http://schemas.microsoft.com/office/powerpoint/2010/main" val="16023615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1" name="Picture 40" descr="A picture containing text, font, graphics, logo&#10;&#10;Description automatically generated">
            <a:extLst>
              <a:ext uri="{FF2B5EF4-FFF2-40B4-BE49-F238E27FC236}">
                <a16:creationId xmlns:a16="http://schemas.microsoft.com/office/drawing/2014/main" id="{474F18A8-6E06-46E5-014B-91A58E57D5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4959" y="267658"/>
            <a:ext cx="1601960" cy="1163327"/>
          </a:xfrm>
          <a:prstGeom prst="rect">
            <a:avLst/>
          </a:prstGeom>
        </p:spPr>
      </p:pic>
    </p:spTree>
    <p:extLst>
      <p:ext uri="{BB962C8B-B14F-4D97-AF65-F5344CB8AC3E}">
        <p14:creationId xmlns:p14="http://schemas.microsoft.com/office/powerpoint/2010/main" val="630194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7291D7F-17C0-801B-EE02-668D033A0362}"/>
              </a:ext>
            </a:extLst>
          </p:cNvPr>
          <p:cNvSpPr>
            <a:spLocks noGrp="1"/>
          </p:cNvSpPr>
          <p:nvPr>
            <p:ph idx="4294967295"/>
          </p:nvPr>
        </p:nvSpPr>
        <p:spPr>
          <a:xfrm>
            <a:off x="4810259" y="649480"/>
            <a:ext cx="6555347" cy="5546047"/>
          </a:xfrm>
        </p:spPr>
        <p:txBody>
          <a:bodyPr vert="horz" lIns="91440" tIns="45720" rIns="91440" bIns="45720" rtlCol="0" anchor="ctr">
            <a:normAutofit/>
          </a:bodyPr>
          <a:lstStyle/>
          <a:p>
            <a:pPr marL="0"/>
            <a:endParaRPr lang="en-US" sz="2000"/>
          </a:p>
          <a:p>
            <a:pPr marL="0"/>
            <a:endParaRPr lang="en-US" sz="2000"/>
          </a:p>
          <a:p>
            <a:pPr marL="0"/>
            <a:endParaRPr lang="en-US" sz="2000"/>
          </a:p>
        </p:txBody>
      </p:sp>
      <p:sp>
        <p:nvSpPr>
          <p:cNvPr id="192" name="TextBox 191">
            <a:extLst>
              <a:ext uri="{FF2B5EF4-FFF2-40B4-BE49-F238E27FC236}">
                <a16:creationId xmlns:a16="http://schemas.microsoft.com/office/drawing/2014/main" id="{C7AA98BB-994A-4DA2-4578-1FBDF599B377}"/>
              </a:ext>
            </a:extLst>
          </p:cNvPr>
          <p:cNvSpPr txBox="1"/>
          <p:nvPr/>
        </p:nvSpPr>
        <p:spPr>
          <a:xfrm>
            <a:off x="4674864" y="1488224"/>
            <a:ext cx="6733309"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en-GB" sz="5400" b="1" u="sng">
                <a:ea typeface="Calibri"/>
                <a:cs typeface="Calibri"/>
              </a:rPr>
              <a:t>Rest Breaks</a:t>
            </a:r>
            <a:endParaRPr lang="en-GB" sz="5400" b="1" u="sng">
              <a:cs typeface="Calibri"/>
            </a:endParaRPr>
          </a:p>
          <a:p>
            <a:pPr marL="571500" indent="-571500">
              <a:buFont typeface="Arial"/>
              <a:buChar char="•"/>
            </a:pPr>
            <a:r>
              <a:rPr lang="en-GB" sz="4800">
                <a:cs typeface="Calibri"/>
              </a:rPr>
              <a:t>Aggressive Rest</a:t>
            </a:r>
            <a:endParaRPr lang="en-US" sz="4800">
              <a:ea typeface="Calibri"/>
              <a:cs typeface="Calibri"/>
            </a:endParaRPr>
          </a:p>
          <a:p>
            <a:endParaRPr lang="en-GB" sz="4800">
              <a:ea typeface="Calibri" panose="020F0502020204030204"/>
              <a:cs typeface="Calibri"/>
            </a:endParaRPr>
          </a:p>
          <a:p>
            <a:pPr marL="571500" indent="-571500">
              <a:buFont typeface="Arial"/>
              <a:buChar char="•"/>
            </a:pPr>
            <a:r>
              <a:rPr lang="en-GB" sz="4800">
                <a:cs typeface="Calibri"/>
              </a:rPr>
              <a:t>Pre-emptive rest</a:t>
            </a:r>
            <a:endParaRPr lang="en-GB" sz="4800">
              <a:ea typeface="Calibri"/>
              <a:cs typeface="Calibri"/>
            </a:endParaRPr>
          </a:p>
          <a:p>
            <a:pPr marL="571500" indent="-571500">
              <a:buFont typeface="Arial"/>
              <a:buChar char="•"/>
            </a:pPr>
            <a:endParaRPr lang="en-GB" sz="4800">
              <a:ea typeface="Calibri"/>
              <a:cs typeface="Calibri"/>
            </a:endParaRPr>
          </a:p>
          <a:p>
            <a:pPr marL="571500" indent="-571500">
              <a:buFont typeface="Arial"/>
              <a:buChar char="•"/>
            </a:pPr>
            <a:r>
              <a:rPr lang="en-GB" sz="4800">
                <a:cs typeface="Calibri"/>
              </a:rPr>
              <a:t>Restorative rest</a:t>
            </a:r>
            <a:endParaRPr lang="en-GB" sz="4800">
              <a:ea typeface="Calibri"/>
              <a:cs typeface="Calibri"/>
            </a:endParaRPr>
          </a:p>
          <a:p>
            <a:endParaRPr lang="en-GB">
              <a:cs typeface="Calibri"/>
            </a:endParaRPr>
          </a:p>
        </p:txBody>
      </p:sp>
      <p:pic>
        <p:nvPicPr>
          <p:cNvPr id="5" name="Picture 4" descr="A picture containing text, font, graphics, logo&#10;&#10;Description automatically generated">
            <a:extLst>
              <a:ext uri="{FF2B5EF4-FFF2-40B4-BE49-F238E27FC236}">
                <a16:creationId xmlns:a16="http://schemas.microsoft.com/office/drawing/2014/main" id="{CD598DE8-4599-985C-DC8D-0C05EB0FF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pic>
        <p:nvPicPr>
          <p:cNvPr id="4" name="Picture 3" descr="Bank Rest Resting Place · Free photo on Pixabay">
            <a:extLst>
              <a:ext uri="{FF2B5EF4-FFF2-40B4-BE49-F238E27FC236}">
                <a16:creationId xmlns:a16="http://schemas.microsoft.com/office/drawing/2014/main" id="{1ABFE96F-7384-0592-03CE-0857EF6C7199}"/>
              </a:ext>
            </a:extLst>
          </p:cNvPr>
          <p:cNvPicPr>
            <a:picLocks noChangeAspect="1"/>
          </p:cNvPicPr>
          <p:nvPr/>
        </p:nvPicPr>
        <p:blipFill>
          <a:blip r:embed="rId4"/>
          <a:stretch>
            <a:fillRect/>
          </a:stretch>
        </p:blipFill>
        <p:spPr>
          <a:xfrm>
            <a:off x="-19741" y="-7601"/>
            <a:ext cx="4065026" cy="6857449"/>
          </a:xfrm>
          <a:prstGeom prst="rect">
            <a:avLst/>
          </a:prstGeom>
        </p:spPr>
      </p:pic>
    </p:spTree>
    <p:extLst>
      <p:ext uri="{BB962C8B-B14F-4D97-AF65-F5344CB8AC3E}">
        <p14:creationId xmlns:p14="http://schemas.microsoft.com/office/powerpoint/2010/main" val="4016155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85" name="Rectangle 1948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87" name="Rectangle 1948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89" name="Rectangle 1948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91" name="Rectangle 1949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Title 1">
            <a:extLst>
              <a:ext uri="{FF2B5EF4-FFF2-40B4-BE49-F238E27FC236}">
                <a16:creationId xmlns:a16="http://schemas.microsoft.com/office/drawing/2014/main" id="{00756C14-68B9-3140-15ED-5D868EFEC050}"/>
              </a:ext>
            </a:extLst>
          </p:cNvPr>
          <p:cNvSpPr>
            <a:spLocks noGrp="1"/>
          </p:cNvSpPr>
          <p:nvPr>
            <p:ph type="title"/>
          </p:nvPr>
        </p:nvSpPr>
        <p:spPr>
          <a:xfrm>
            <a:off x="1383564" y="348865"/>
            <a:ext cx="9718111" cy="1576446"/>
          </a:xfrm>
        </p:spPr>
        <p:txBody>
          <a:bodyPr anchor="ctr">
            <a:normAutofit/>
          </a:bodyPr>
          <a:lstStyle/>
          <a:p>
            <a:r>
              <a:rPr lang="en-GB" altLang="en-US" sz="4000">
                <a:solidFill>
                  <a:srgbClr val="FFFFFF"/>
                </a:solidFill>
              </a:rPr>
              <a:t>Resources</a:t>
            </a:r>
          </a:p>
        </p:txBody>
      </p:sp>
      <p:graphicFrame>
        <p:nvGraphicFramePr>
          <p:cNvPr id="3" name="Content Placeholder 2">
            <a:extLst>
              <a:ext uri="{FF2B5EF4-FFF2-40B4-BE49-F238E27FC236}">
                <a16:creationId xmlns:a16="http://schemas.microsoft.com/office/drawing/2014/main" id="{AFE37C8A-6FA5-EA32-AD90-B4161BA7EF91}"/>
              </a:ext>
            </a:extLst>
          </p:cNvPr>
          <p:cNvGraphicFramePr>
            <a:graphicFrameLocks/>
          </p:cNvGraphicFramePr>
          <p:nvPr>
            <p:extLst>
              <p:ext uri="{D42A27DB-BD31-4B8C-83A1-F6EECF244321}">
                <p14:modId xmlns:p14="http://schemas.microsoft.com/office/powerpoint/2010/main" val="366761012"/>
              </p:ext>
            </p:extLst>
          </p:nvPr>
        </p:nvGraphicFramePr>
        <p:xfrm>
          <a:off x="-247670" y="2363420"/>
          <a:ext cx="12299256" cy="4362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755" name="Picture 19754" descr="A picture containing text, font, graphics, logo&#10;&#10;Description automatically generated">
            <a:extLst>
              <a:ext uri="{FF2B5EF4-FFF2-40B4-BE49-F238E27FC236}">
                <a16:creationId xmlns:a16="http://schemas.microsoft.com/office/drawing/2014/main" id="{316D8E4B-2561-B03B-B96B-C96A051A8B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4156374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9F144F9-3F4C-6B32-838F-FDCA5AD154E1}"/>
              </a:ext>
            </a:extLst>
          </p:cNvPr>
          <p:cNvPicPr>
            <a:picLocks noChangeAspect="1"/>
          </p:cNvPicPr>
          <p:nvPr/>
        </p:nvPicPr>
        <p:blipFill rotWithShape="1">
          <a:blip r:embed="rId3"/>
          <a:srcRect l="22571" r="1417" b="-1"/>
          <a:stretch/>
        </p:blipFill>
        <p:spPr>
          <a:xfrm>
            <a:off x="5087787" y="10"/>
            <a:ext cx="710421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2" name="Title 1">
            <a:extLst>
              <a:ext uri="{FF2B5EF4-FFF2-40B4-BE49-F238E27FC236}">
                <a16:creationId xmlns:a16="http://schemas.microsoft.com/office/drawing/2014/main" id="{27102EBD-1CB7-D0C4-A623-C6E73F2FC954}"/>
              </a:ext>
            </a:extLst>
          </p:cNvPr>
          <p:cNvSpPr>
            <a:spLocks noGrp="1"/>
          </p:cNvSpPr>
          <p:nvPr>
            <p:ph type="ctrTitle"/>
          </p:nvPr>
        </p:nvSpPr>
        <p:spPr>
          <a:xfrm>
            <a:off x="758718" y="1055521"/>
            <a:ext cx="4023360" cy="4752714"/>
          </a:xfrm>
        </p:spPr>
        <p:txBody>
          <a:bodyPr anchor="b">
            <a:normAutofit/>
          </a:bodyPr>
          <a:lstStyle/>
          <a:p>
            <a:pPr algn="l"/>
            <a:br>
              <a:rPr lang="en-GB" sz="4800">
                <a:ea typeface="Calibri Light"/>
                <a:cs typeface="Calibri Light"/>
              </a:rPr>
            </a:br>
            <a:endParaRPr lang="en-GB" sz="4800"/>
          </a:p>
        </p:txBody>
      </p:sp>
      <p:sp>
        <p:nvSpPr>
          <p:cNvPr id="3" name="TextBox 2">
            <a:extLst>
              <a:ext uri="{FF2B5EF4-FFF2-40B4-BE49-F238E27FC236}">
                <a16:creationId xmlns:a16="http://schemas.microsoft.com/office/drawing/2014/main" id="{7E76E4E8-C3A3-9533-EA2D-A55D8136451D}"/>
              </a:ext>
            </a:extLst>
          </p:cNvPr>
          <p:cNvSpPr txBox="1"/>
          <p:nvPr/>
        </p:nvSpPr>
        <p:spPr>
          <a:xfrm>
            <a:off x="471756" y="968201"/>
            <a:ext cx="4582783"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Calibri"/>
                <a:cs typeface="Calibri"/>
              </a:rPr>
              <a:t>Let's stop here for 10 mins.  </a:t>
            </a:r>
            <a:endParaRPr lang="en-US" sz="2800">
              <a:latin typeface="Calibri"/>
              <a:cs typeface="Calibri"/>
            </a:endParaRPr>
          </a:p>
          <a:p>
            <a:endParaRPr lang="en-GB" sz="2800">
              <a:latin typeface="Calibri"/>
              <a:cs typeface="Calibri"/>
            </a:endParaRPr>
          </a:p>
          <a:p>
            <a:r>
              <a:rPr lang="en-GB" sz="2800">
                <a:latin typeface="Calibri"/>
                <a:cs typeface="Calibri"/>
              </a:rPr>
              <a:t>May be have a …</a:t>
            </a:r>
          </a:p>
          <a:p>
            <a:pPr marL="457200" indent="-457200">
              <a:buFont typeface="Arial"/>
              <a:buChar char="•"/>
            </a:pPr>
            <a:endParaRPr lang="en-GB" sz="2800">
              <a:latin typeface="Calibri"/>
              <a:cs typeface="Calibri"/>
            </a:endParaRPr>
          </a:p>
          <a:p>
            <a:pPr marL="457200" indent="-457200">
              <a:buFont typeface="Arial"/>
              <a:buChar char="•"/>
            </a:pPr>
            <a:r>
              <a:rPr lang="en-GB" sz="2800">
                <a:latin typeface="Calibri"/>
                <a:cs typeface="Calibri"/>
              </a:rPr>
              <a:t>Drink of water</a:t>
            </a:r>
          </a:p>
          <a:p>
            <a:pPr marL="457200" indent="-457200">
              <a:buFont typeface="Arial"/>
              <a:buChar char="•"/>
            </a:pPr>
            <a:r>
              <a:rPr lang="en-GB" sz="2800">
                <a:latin typeface="Calibri"/>
                <a:cs typeface="Calibri"/>
              </a:rPr>
              <a:t>A snack</a:t>
            </a:r>
          </a:p>
          <a:p>
            <a:pPr marL="457200" indent="-457200">
              <a:buFont typeface="Arial"/>
              <a:buChar char="•"/>
            </a:pPr>
            <a:r>
              <a:rPr lang="en-GB" sz="2800">
                <a:latin typeface="Calibri"/>
                <a:cs typeface="Calibri"/>
              </a:rPr>
              <a:t>And try changing your position. </a:t>
            </a:r>
          </a:p>
          <a:p>
            <a:pPr algn="ctr"/>
            <a:br>
              <a:rPr lang="en-GB" sz="2800">
                <a:latin typeface="Calibri"/>
                <a:cs typeface="Calibri"/>
              </a:rPr>
            </a:br>
            <a:r>
              <a:rPr lang="en-GB" sz="2800">
                <a:latin typeface="Calibri"/>
                <a:cs typeface="Calibri"/>
              </a:rPr>
              <a:t>See you back soon!</a:t>
            </a:r>
            <a:endParaRPr lang="en-GB" sz="2400">
              <a:latin typeface="Calibri Light"/>
              <a:cs typeface="Calibri"/>
            </a:endParaRPr>
          </a:p>
        </p:txBody>
      </p:sp>
    </p:spTree>
    <p:extLst>
      <p:ext uri="{BB962C8B-B14F-4D97-AF65-F5344CB8AC3E}">
        <p14:creationId xmlns:p14="http://schemas.microsoft.com/office/powerpoint/2010/main" val="1095121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6463" y="2675466"/>
            <a:ext cx="8534400" cy="1507067"/>
          </a:xfrm>
        </p:spPr>
        <p:txBody>
          <a:bodyPr rtlCol="0">
            <a:normAutofit/>
          </a:bodyPr>
          <a:lstStyle/>
          <a:p>
            <a:pPr rtl="0"/>
            <a:r>
              <a:rPr lang="en-GB" sz="7200" b="1">
                <a:solidFill>
                  <a:schemeClr val="tx2"/>
                </a:solidFill>
                <a:latin typeface="Calibri" panose="020F0502020204030204" pitchFamily="34" charset="0"/>
                <a:ea typeface="Calibri" panose="020F0502020204030204" pitchFamily="34" charset="0"/>
                <a:cs typeface="Calibri" panose="020F0502020204030204" pitchFamily="34" charset="0"/>
              </a:rPr>
              <a:t>Sleep </a:t>
            </a:r>
          </a:p>
        </p:txBody>
      </p:sp>
      <p:pic>
        <p:nvPicPr>
          <p:cNvPr id="16" name="Picture 15" descr="A cartoon of a child sleeping&#10;&#10;Description automatically generated with medium confidence">
            <a:extLst>
              <a:ext uri="{FF2B5EF4-FFF2-40B4-BE49-F238E27FC236}">
                <a16:creationId xmlns:a16="http://schemas.microsoft.com/office/drawing/2014/main" id="{D80EE18A-C1E9-7AE0-EF01-F462A1C5A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673" y="326573"/>
            <a:ext cx="6203526" cy="6531427"/>
          </a:xfrm>
          <a:prstGeom prst="rect">
            <a:avLst/>
          </a:prstGeom>
        </p:spPr>
      </p:pic>
      <p:pic>
        <p:nvPicPr>
          <p:cNvPr id="7" name="Picture 6" descr="A picture containing text, font, graphics, logo&#10;&#10;Description automatically generated">
            <a:extLst>
              <a:ext uri="{FF2B5EF4-FFF2-40B4-BE49-F238E27FC236}">
                <a16:creationId xmlns:a16="http://schemas.microsoft.com/office/drawing/2014/main" id="{3AF65001-26F3-7768-E1BE-7146F45274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18518960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42D55D-D6B2-8FD1-CE33-1233C900E1C0}"/>
              </a:ext>
            </a:extLst>
          </p:cNvPr>
          <p:cNvSpPr/>
          <p:nvPr/>
        </p:nvSpPr>
        <p:spPr>
          <a:xfrm>
            <a:off x="0" y="0"/>
            <a:ext cx="7674850"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7007262B-1E76-19A8-4C18-70B1C6815E6A}"/>
              </a:ext>
            </a:extLst>
          </p:cNvPr>
          <p:cNvSpPr>
            <a:spLocks noGrp="1"/>
          </p:cNvSpPr>
          <p:nvPr>
            <p:ph type="title"/>
          </p:nvPr>
        </p:nvSpPr>
        <p:spPr>
          <a:xfrm>
            <a:off x="684212" y="220593"/>
            <a:ext cx="8534400" cy="1507067"/>
          </a:xfrm>
        </p:spPr>
        <p:txBody>
          <a:bodyPr rtlCol="0">
            <a:normAutofit/>
          </a:bodyPr>
          <a:lstStyle/>
          <a:p>
            <a:pPr rtl="0"/>
            <a:r>
              <a:rPr lang="en-GB" sz="4000" b="1">
                <a:solidFill>
                  <a:schemeClr val="tx2"/>
                </a:solidFill>
                <a:latin typeface="Calibri" panose="020F0502020204030204" pitchFamily="34" charset="0"/>
                <a:ea typeface="Calibri" panose="020F0502020204030204" pitchFamily="34" charset="0"/>
                <a:cs typeface="Calibri" panose="020F0502020204030204" pitchFamily="34" charset="0"/>
              </a:rPr>
              <a:t>What is sleep?</a:t>
            </a:r>
          </a:p>
        </p:txBody>
      </p:sp>
      <p:sp>
        <p:nvSpPr>
          <p:cNvPr id="9" name="Content Placeholder 2">
            <a:extLst>
              <a:ext uri="{FF2B5EF4-FFF2-40B4-BE49-F238E27FC236}">
                <a16:creationId xmlns:a16="http://schemas.microsoft.com/office/drawing/2014/main" id="{4AB37041-B7B2-0BF0-153D-591DA6534F65}"/>
              </a:ext>
            </a:extLst>
          </p:cNvPr>
          <p:cNvSpPr>
            <a:spLocks noGrp="1"/>
          </p:cNvSpPr>
          <p:nvPr>
            <p:ph idx="1"/>
          </p:nvPr>
        </p:nvSpPr>
        <p:spPr>
          <a:xfrm>
            <a:off x="684212" y="1249558"/>
            <a:ext cx="10066519" cy="6339784"/>
          </a:xfrm>
        </p:spPr>
        <p:txBody>
          <a:bodyPr rtlCol="0">
            <a:normAutofit/>
          </a:bodyPr>
          <a:lstStyle/>
          <a:p>
            <a:pPr marL="0" indent="0">
              <a:buNone/>
            </a:pPr>
            <a:r>
              <a:rPr lang="en-US" sz="2400">
                <a:solidFill>
                  <a:schemeClr val="tx1"/>
                </a:solidFill>
                <a:latin typeface="Calibri" panose="020F0502020204030204" pitchFamily="34" charset="0"/>
                <a:ea typeface="Calibri" panose="020F0502020204030204" pitchFamily="34" charset="0"/>
                <a:cs typeface="Calibri" panose="020F0502020204030204" pitchFamily="34" charset="0"/>
              </a:rPr>
              <a:t>Sleep is</a:t>
            </a:r>
            <a:r>
              <a:rPr lang="en-US" sz="2400" b="1">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400" b="1" u="sng">
                <a:solidFill>
                  <a:schemeClr val="tx1"/>
                </a:solidFill>
                <a:latin typeface="Calibri" panose="020F0502020204030204" pitchFamily="34" charset="0"/>
                <a:ea typeface="Calibri" panose="020F0502020204030204" pitchFamily="34" charset="0"/>
                <a:cs typeface="Calibri" panose="020F0502020204030204" pitchFamily="34" charset="0"/>
              </a:rPr>
              <a:t>NOT</a:t>
            </a:r>
            <a:r>
              <a:rPr lang="en-US" sz="2400" b="1">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400">
                <a:solidFill>
                  <a:schemeClr val="tx1"/>
                </a:solidFill>
                <a:latin typeface="Calibri" panose="020F0502020204030204" pitchFamily="34" charset="0"/>
                <a:ea typeface="Calibri" panose="020F0502020204030204" pitchFamily="34" charset="0"/>
                <a:cs typeface="Calibri" panose="020F0502020204030204" pitchFamily="34" charset="0"/>
              </a:rPr>
              <a:t>the opposite of being awake! </a:t>
            </a:r>
          </a:p>
          <a:p>
            <a:pPr marL="0" indent="0">
              <a:buNone/>
            </a:pPr>
            <a:endParaRPr lang="en-US" sz="10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a:solidFill>
                  <a:schemeClr val="tx1"/>
                </a:solidFill>
                <a:latin typeface="Calibri" panose="020F0502020204030204" pitchFamily="34" charset="0"/>
                <a:ea typeface="Calibri" panose="020F0502020204030204" pitchFamily="34" charset="0"/>
                <a:cs typeface="Calibri" panose="020F0502020204030204" pitchFamily="34" charset="0"/>
              </a:rPr>
              <a:t>It’s an important time when a lot goes on in </a:t>
            </a:r>
          </a:p>
          <a:p>
            <a:pPr marL="0" indent="0">
              <a:buNone/>
            </a:pPr>
            <a:r>
              <a:rPr lang="en-US" sz="1800">
                <a:solidFill>
                  <a:schemeClr val="tx1"/>
                </a:solidFill>
                <a:latin typeface="Calibri" panose="020F0502020204030204" pitchFamily="34" charset="0"/>
                <a:ea typeface="Calibri" panose="020F0502020204030204" pitchFamily="34" charset="0"/>
                <a:cs typeface="Calibri" panose="020F0502020204030204" pitchFamily="34" charset="0"/>
              </a:rPr>
              <a:t>both your mind and your body.</a:t>
            </a:r>
          </a:p>
          <a:p>
            <a:pPr marL="0" indent="0">
              <a:buNone/>
            </a:pPr>
            <a:endParaRPr lang="en-US" sz="18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a:solidFill>
                  <a:schemeClr val="tx1"/>
                </a:solidFill>
                <a:latin typeface="Calibri" panose="020F0502020204030204" pitchFamily="34" charset="0"/>
                <a:ea typeface="Calibri" panose="020F0502020204030204" pitchFamily="34" charset="0"/>
                <a:cs typeface="Calibri" panose="020F0502020204030204" pitchFamily="34" charset="0"/>
              </a:rPr>
              <a:t>4 Sleep stages - we have 2 different types of sleep </a:t>
            </a:r>
          </a:p>
          <a:p>
            <a:pPr>
              <a:buFont typeface="Arial" panose="020B0604020202020204" pitchFamily="34" charset="0"/>
              <a:buChar char="•"/>
            </a:pPr>
            <a:r>
              <a:rPr lang="en-US" sz="1800">
                <a:solidFill>
                  <a:schemeClr val="tx1"/>
                </a:solidFill>
                <a:latin typeface="Calibri" panose="020F0502020204030204" pitchFamily="34" charset="0"/>
                <a:ea typeface="Calibri" panose="020F0502020204030204" pitchFamily="34" charset="0"/>
                <a:cs typeface="Calibri" panose="020F0502020204030204" pitchFamily="34" charset="0"/>
              </a:rPr>
              <a:t>Rapid eye movement (REM)</a:t>
            </a:r>
          </a:p>
          <a:p>
            <a:pPr>
              <a:buFont typeface="Arial" panose="020B0604020202020204" pitchFamily="34" charset="0"/>
              <a:buChar char="•"/>
            </a:pPr>
            <a:r>
              <a:rPr lang="en-US" sz="1800">
                <a:solidFill>
                  <a:schemeClr val="tx1"/>
                </a:solidFill>
                <a:latin typeface="Calibri" panose="020F0502020204030204" pitchFamily="34" charset="0"/>
                <a:ea typeface="Calibri" panose="020F0502020204030204" pitchFamily="34" charset="0"/>
                <a:cs typeface="Calibri" panose="020F0502020204030204" pitchFamily="34" charset="0"/>
              </a:rPr>
              <a:t>Non-rapid eye movement (NREM)</a:t>
            </a:r>
          </a:p>
          <a:p>
            <a:pPr>
              <a:buFont typeface="Arial" panose="020B0604020202020204" pitchFamily="34" charset="0"/>
              <a:buChar char="•"/>
            </a:pPr>
            <a:endParaRPr lang="en-US" sz="18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8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a:solidFill>
                  <a:schemeClr val="tx1"/>
                </a:solidFill>
                <a:latin typeface="Calibri" panose="020F0502020204030204" pitchFamily="34" charset="0"/>
                <a:ea typeface="Calibri" panose="020F0502020204030204" pitchFamily="34" charset="0"/>
                <a:cs typeface="Calibri" panose="020F0502020204030204" pitchFamily="34" charset="0"/>
              </a:rPr>
              <a:t>We go through these stages several times during the night.</a:t>
            </a:r>
          </a:p>
          <a:p>
            <a:pPr marL="0" indent="0">
              <a:buNone/>
            </a:pPr>
            <a:r>
              <a:rPr lang="en-US" sz="1800">
                <a:solidFill>
                  <a:schemeClr val="tx1"/>
                </a:solidFill>
                <a:latin typeface="Calibri" panose="020F0502020204030204" pitchFamily="34" charset="0"/>
                <a:ea typeface="Calibri" panose="020F0502020204030204" pitchFamily="34" charset="0"/>
                <a:cs typeface="Calibri" panose="020F0502020204030204" pitchFamily="34" charset="0"/>
              </a:rPr>
              <a:t>We may have up to six spells of dreams throughout the night. </a:t>
            </a:r>
          </a:p>
          <a:p>
            <a:pPr marL="0" indent="0">
              <a:buNone/>
            </a:pPr>
            <a:r>
              <a:rPr lang="en-US" sz="1800">
                <a:solidFill>
                  <a:schemeClr val="tx1"/>
                </a:solidFill>
                <a:latin typeface="Calibri" panose="020F0502020204030204" pitchFamily="34" charset="0"/>
                <a:ea typeface="Calibri" panose="020F0502020204030204" pitchFamily="34" charset="0"/>
                <a:cs typeface="Calibri" panose="020F0502020204030204" pitchFamily="34" charset="0"/>
              </a:rPr>
              <a:t>Dreams are a normal part of sleep, whether we remember them or not!</a:t>
            </a:r>
          </a:p>
          <a:p>
            <a:endParaRPr lang="en-GB" sz="2800" b="1">
              <a:solidFill>
                <a:srgbClr val="146194"/>
              </a:solidFill>
              <a:latin typeface="Calibri" panose="020F0502020204030204" pitchFamily="34" charset="0"/>
              <a:ea typeface="Calibri" panose="020F0502020204030204" pitchFamily="34" charset="0"/>
              <a:cs typeface="Calibri" panose="020F0502020204030204" pitchFamily="34" charset="0"/>
            </a:endParaRPr>
          </a:p>
          <a:p>
            <a:pPr marL="411480" lvl="1" indent="0">
              <a:buNone/>
            </a:pPr>
            <a:endParaRPr lang="en-GB">
              <a:solidFill>
                <a:schemeClr val="tx1"/>
              </a:solidFill>
            </a:endParaRPr>
          </a:p>
        </p:txBody>
      </p:sp>
      <p:pic>
        <p:nvPicPr>
          <p:cNvPr id="26" name="Graphic 9" descr="Sleep">
            <a:extLst>
              <a:ext uri="{FF2B5EF4-FFF2-40B4-BE49-F238E27FC236}">
                <a16:creationId xmlns:a16="http://schemas.microsoft.com/office/drawing/2014/main" id="{9C551CEE-F46F-E158-8A13-5224A19912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60944" y="1430037"/>
            <a:ext cx="3650797" cy="3650797"/>
          </a:xfrm>
          <a:prstGeom prst="rect">
            <a:avLst/>
          </a:prstGeom>
          <a:effectLst>
            <a:innerShdw blurRad="57150" dist="38100" dir="14460000">
              <a:prstClr val="black">
                <a:alpha val="70000"/>
              </a:prstClr>
            </a:innerShdw>
          </a:effectLst>
        </p:spPr>
      </p:pic>
      <p:pic>
        <p:nvPicPr>
          <p:cNvPr id="2" name="Picture 1" descr="A picture containing text, font, graphics, logo&#10;&#10;Description automatically generated">
            <a:extLst>
              <a:ext uri="{FF2B5EF4-FFF2-40B4-BE49-F238E27FC236}">
                <a16:creationId xmlns:a16="http://schemas.microsoft.com/office/drawing/2014/main" id="{BDABE4B4-6859-9A8B-7D1D-A4E89970DD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15720580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C891E3-D0B5-A0A7-5C53-71BAD121DD39}"/>
              </a:ext>
            </a:extLst>
          </p:cNvPr>
          <p:cNvSpPr>
            <a:spLocks noGrp="1"/>
          </p:cNvSpPr>
          <p:nvPr>
            <p:ph type="title"/>
          </p:nvPr>
        </p:nvSpPr>
        <p:spPr>
          <a:xfrm>
            <a:off x="1383564" y="348865"/>
            <a:ext cx="9718111" cy="1576446"/>
          </a:xfrm>
        </p:spPr>
        <p:txBody>
          <a:bodyPr anchor="ctr">
            <a:normAutofit/>
          </a:bodyPr>
          <a:lstStyle/>
          <a:p>
            <a:r>
              <a:rPr lang="en-GB" sz="4000">
                <a:solidFill>
                  <a:srgbClr val="FFFFFF"/>
                </a:solidFill>
                <a:cs typeface="Calibri Light"/>
              </a:rPr>
              <a:t>"It's nice to be nice"</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EF56F389-2345-140D-EF75-2BF7DCB8A75D}"/>
              </a:ext>
            </a:extLst>
          </p:cNvPr>
          <p:cNvGraphicFramePr>
            <a:graphicFrameLocks noGrp="1"/>
          </p:cNvGraphicFramePr>
          <p:nvPr>
            <p:ph idx="1"/>
            <p:extLst>
              <p:ext uri="{D42A27DB-BD31-4B8C-83A1-F6EECF244321}">
                <p14:modId xmlns:p14="http://schemas.microsoft.com/office/powerpoint/2010/main" val="1446986885"/>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8" name="Picture 47" descr="A picture containing text, font, graphics, logo&#10;&#10;Description automatically generated">
            <a:extLst>
              <a:ext uri="{FF2B5EF4-FFF2-40B4-BE49-F238E27FC236}">
                <a16:creationId xmlns:a16="http://schemas.microsoft.com/office/drawing/2014/main" id="{B9B6ABE6-9582-09F7-C017-B16BF6332CC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418887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2" y="220593"/>
            <a:ext cx="8534400" cy="1507067"/>
          </a:xfrm>
        </p:spPr>
        <p:txBody>
          <a:bodyPr rtlCol="0">
            <a:normAutofit/>
          </a:bodyPr>
          <a:lstStyle/>
          <a:p>
            <a:pPr rtl="0"/>
            <a:r>
              <a:rPr lang="en-GB" sz="4000" b="1">
                <a:solidFill>
                  <a:schemeClr val="tx2"/>
                </a:solidFill>
                <a:latin typeface="Calibri" panose="020F0502020204030204" pitchFamily="34" charset="0"/>
                <a:ea typeface="Calibri" panose="020F0502020204030204" pitchFamily="34" charset="0"/>
                <a:cs typeface="Calibri" panose="020F0502020204030204" pitchFamily="34" charset="0"/>
              </a:rPr>
              <a:t>What is insomnia?</a:t>
            </a:r>
          </a:p>
        </p:txBody>
      </p:sp>
      <p:sp>
        <p:nvSpPr>
          <p:cNvPr id="3" name="Content Placeholder 2"/>
          <p:cNvSpPr>
            <a:spLocks noGrp="1"/>
          </p:cNvSpPr>
          <p:nvPr>
            <p:ph idx="1"/>
          </p:nvPr>
        </p:nvSpPr>
        <p:spPr>
          <a:xfrm>
            <a:off x="684212" y="1990802"/>
            <a:ext cx="8534400" cy="4867196"/>
          </a:xfrm>
        </p:spPr>
        <p:txBody>
          <a:bodyPr rtlCol="0">
            <a:normAutofit fontScale="92500" lnSpcReduction="10000"/>
          </a:bodyPr>
          <a:lstStyle/>
          <a:p>
            <a:pPr marL="0" indent="0">
              <a:buNone/>
            </a:pPr>
            <a:r>
              <a:rPr lang="en-US" sz="2400" b="1">
                <a:solidFill>
                  <a:schemeClr val="tx1"/>
                </a:solidFill>
                <a:latin typeface="Calibri" panose="020F0502020204030204" pitchFamily="34" charset="0"/>
                <a:ea typeface="Calibri" panose="020F0502020204030204" pitchFamily="34" charset="0"/>
                <a:cs typeface="Calibri" panose="020F0502020204030204" pitchFamily="34" charset="0"/>
              </a:rPr>
              <a:t>Symptoms of insomnia include:</a:t>
            </a:r>
          </a:p>
          <a:p>
            <a:pPr marL="0" indent="0">
              <a:buNone/>
            </a:pPr>
            <a:endParaRPr lang="en-US" sz="2400" b="1">
              <a:solidFill>
                <a:schemeClr val="tx1"/>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r>
              <a:rPr lang="en-US" sz="2200">
                <a:solidFill>
                  <a:schemeClr val="tx1"/>
                </a:solidFill>
                <a:latin typeface="Calibri" panose="020F0502020204030204" pitchFamily="34" charset="0"/>
                <a:ea typeface="Calibri" panose="020F0502020204030204" pitchFamily="34" charset="0"/>
                <a:cs typeface="Calibri" panose="020F0502020204030204" pitchFamily="34" charset="0"/>
              </a:rPr>
              <a:t>Difficulty getting to sleep</a:t>
            </a:r>
          </a:p>
          <a:p>
            <a:pPr>
              <a:buFont typeface="Wingdings" panose="05000000000000000000" pitchFamily="2" charset="2"/>
              <a:buChar char="§"/>
            </a:pPr>
            <a:r>
              <a:rPr lang="en-US" sz="2200">
                <a:solidFill>
                  <a:schemeClr val="tx1"/>
                </a:solidFill>
                <a:latin typeface="Calibri" panose="020F0502020204030204" pitchFamily="34" charset="0"/>
                <a:ea typeface="Calibri" panose="020F0502020204030204" pitchFamily="34" charset="0"/>
                <a:cs typeface="Calibri" panose="020F0502020204030204" pitchFamily="34" charset="0"/>
              </a:rPr>
              <a:t>Difficulty staying asleep</a:t>
            </a:r>
          </a:p>
          <a:p>
            <a:pPr>
              <a:buFont typeface="Wingdings" panose="05000000000000000000" pitchFamily="2" charset="2"/>
              <a:buChar char="§"/>
            </a:pPr>
            <a:r>
              <a:rPr lang="en-US" sz="2200">
                <a:solidFill>
                  <a:schemeClr val="tx1"/>
                </a:solidFill>
                <a:latin typeface="Calibri" panose="020F0502020204030204" pitchFamily="34" charset="0"/>
                <a:ea typeface="Calibri" panose="020F0502020204030204" pitchFamily="34" charset="0"/>
                <a:cs typeface="Calibri" panose="020F0502020204030204" pitchFamily="34" charset="0"/>
              </a:rPr>
              <a:t>Being irritable</a:t>
            </a:r>
          </a:p>
          <a:p>
            <a:pPr>
              <a:buFont typeface="Wingdings" panose="05000000000000000000" pitchFamily="2" charset="2"/>
              <a:buChar char="§"/>
            </a:pPr>
            <a:r>
              <a:rPr lang="en-US" sz="2200">
                <a:solidFill>
                  <a:schemeClr val="tx1"/>
                </a:solidFill>
                <a:latin typeface="Calibri" panose="020F0502020204030204" pitchFamily="34" charset="0"/>
                <a:ea typeface="Calibri" panose="020F0502020204030204" pitchFamily="34" charset="0"/>
                <a:cs typeface="Calibri" panose="020F0502020204030204" pitchFamily="34" charset="0"/>
              </a:rPr>
              <a:t>Significant distress about sleep</a:t>
            </a:r>
          </a:p>
          <a:p>
            <a:pPr>
              <a:buFont typeface="Wingdings" panose="05000000000000000000" pitchFamily="2" charset="2"/>
              <a:buChar char="§"/>
            </a:pPr>
            <a:r>
              <a:rPr lang="en-US" sz="2200">
                <a:solidFill>
                  <a:schemeClr val="tx1"/>
                </a:solidFill>
                <a:latin typeface="Calibri" panose="020F0502020204030204" pitchFamily="34" charset="0"/>
                <a:ea typeface="Calibri" panose="020F0502020204030204" pitchFamily="34" charset="0"/>
                <a:cs typeface="Calibri" panose="020F0502020204030204" pitchFamily="34" charset="0"/>
              </a:rPr>
              <a:t>Daytime functioning impacted</a:t>
            </a:r>
          </a:p>
          <a:p>
            <a:pPr marL="0" indent="0">
              <a:buNone/>
            </a:pPr>
            <a:endParaRPr lang="en-US" sz="2800" b="1">
              <a:solidFill>
                <a:srgbClr val="146194"/>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800" b="1">
              <a:solidFill>
                <a:srgbClr val="146194"/>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800" b="1">
                <a:solidFill>
                  <a:srgbClr val="146194"/>
                </a:solidFill>
                <a:latin typeface="Calibri" panose="020F0502020204030204" pitchFamily="34" charset="0"/>
                <a:ea typeface="Calibri" panose="020F0502020204030204" pitchFamily="34" charset="0"/>
                <a:cs typeface="Calibri" panose="020F0502020204030204" pitchFamily="34" charset="0"/>
              </a:rPr>
              <a:t>Insomnia </a:t>
            </a:r>
            <a:r>
              <a:rPr lang="en-US" sz="2800">
                <a:solidFill>
                  <a:srgbClr val="146194"/>
                </a:solidFill>
                <a:latin typeface="Calibri" panose="020F0502020204030204" pitchFamily="34" charset="0"/>
                <a:ea typeface="Calibri" panose="020F0502020204030204" pitchFamily="34" charset="0"/>
                <a:cs typeface="Calibri" panose="020F0502020204030204" pitchFamily="34" charset="0"/>
              </a:rPr>
              <a:t>is diagnosed when difficulty sleeping happens at least three times a week, for at least three months, </a:t>
            </a:r>
            <a:r>
              <a:rPr lang="en-US" sz="2800" b="1">
                <a:solidFill>
                  <a:srgbClr val="146194"/>
                </a:solidFill>
                <a:latin typeface="Calibri" panose="020F0502020204030204" pitchFamily="34" charset="0"/>
                <a:ea typeface="Calibri" panose="020F0502020204030204" pitchFamily="34" charset="0"/>
                <a:cs typeface="Calibri" panose="020F0502020204030204" pitchFamily="34" charset="0"/>
              </a:rPr>
              <a:t>despite having the opportunity to sleep.</a:t>
            </a:r>
          </a:p>
          <a:p>
            <a:pPr marL="0" indent="0">
              <a:buNone/>
            </a:pPr>
            <a:endParaRPr lang="en-GB" sz="2800" b="1">
              <a:solidFill>
                <a:srgbClr val="146194"/>
              </a:solidFill>
              <a:latin typeface="Calibri" panose="020F0502020204030204" pitchFamily="34" charset="0"/>
              <a:ea typeface="Calibri" panose="020F0502020204030204" pitchFamily="34" charset="0"/>
              <a:cs typeface="Calibri" panose="020F0502020204030204" pitchFamily="34" charset="0"/>
            </a:endParaRPr>
          </a:p>
          <a:p>
            <a:pPr marL="411480" lvl="1" indent="0">
              <a:buNone/>
            </a:pPr>
            <a:endParaRPr lang="en-GB">
              <a:solidFill>
                <a:schemeClr val="tx1"/>
              </a:solidFill>
            </a:endParaRPr>
          </a:p>
        </p:txBody>
      </p:sp>
      <p:pic>
        <p:nvPicPr>
          <p:cNvPr id="12" name="Picture 11" descr="A person lying in bed with her hands over her face&#10;&#10;Description automatically generated with medium confidence">
            <a:extLst>
              <a:ext uri="{FF2B5EF4-FFF2-40B4-BE49-F238E27FC236}">
                <a16:creationId xmlns:a16="http://schemas.microsoft.com/office/drawing/2014/main" id="{A3687D9A-BC5E-653E-7964-6C23AEA0C2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7640" y="1163329"/>
            <a:ext cx="3166136" cy="3166136"/>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7" name="Picture 6" descr="A picture containing text, font, graphics, logo&#10;&#10;Description automatically generated">
            <a:extLst>
              <a:ext uri="{FF2B5EF4-FFF2-40B4-BE49-F238E27FC236}">
                <a16:creationId xmlns:a16="http://schemas.microsoft.com/office/drawing/2014/main" id="{F6523FB8-F831-D10A-7D09-E02D863F8C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22625335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2211C43-D0DF-7BD3-C62B-FF0B34A2095F}"/>
              </a:ext>
            </a:extLst>
          </p:cNvPr>
          <p:cNvSpPr/>
          <p:nvPr/>
        </p:nvSpPr>
        <p:spPr>
          <a:xfrm>
            <a:off x="7403134" y="0"/>
            <a:ext cx="4785691"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cartoon of a doctor pointing at a clock&#10;&#10;Description automatically generated with medium confidence">
            <a:extLst>
              <a:ext uri="{FF2B5EF4-FFF2-40B4-BE49-F238E27FC236}">
                <a16:creationId xmlns:a16="http://schemas.microsoft.com/office/drawing/2014/main" id="{E414D974-89E9-2ECC-8A65-89354515B9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585" y="2535888"/>
            <a:ext cx="4408949" cy="3394890"/>
          </a:xfrm>
          <a:prstGeom prst="rect">
            <a:avLst/>
          </a:prstGeom>
          <a:effectLst>
            <a:innerShdw blurRad="57150" dist="38100" dir="14460000">
              <a:prstClr val="black">
                <a:alpha val="70000"/>
              </a:prstClr>
            </a:innerShdw>
          </a:effectLst>
        </p:spPr>
      </p:pic>
      <p:sp>
        <p:nvSpPr>
          <p:cNvPr id="21" name="Content Placeholder 2">
            <a:extLst>
              <a:ext uri="{FF2B5EF4-FFF2-40B4-BE49-F238E27FC236}">
                <a16:creationId xmlns:a16="http://schemas.microsoft.com/office/drawing/2014/main" id="{6563CB80-A134-5C04-2B13-C99E904B7462}"/>
              </a:ext>
            </a:extLst>
          </p:cNvPr>
          <p:cNvSpPr>
            <a:spLocks noGrp="1"/>
          </p:cNvSpPr>
          <p:nvPr>
            <p:ph idx="1"/>
          </p:nvPr>
        </p:nvSpPr>
        <p:spPr>
          <a:xfrm>
            <a:off x="6326432" y="1319287"/>
            <a:ext cx="5862766" cy="5182399"/>
          </a:xfrm>
        </p:spPr>
        <p:txBody>
          <a:bodyPr vert="horz" lIns="91440" tIns="45720" rIns="91440" bIns="45720" rtlCol="0" anchor="t">
            <a:noAutofit/>
          </a:bodyPr>
          <a:lstStyle/>
          <a:p>
            <a:pPr marL="0" indent="0">
              <a:buNone/>
            </a:pPr>
            <a:r>
              <a:rPr lang="en-US" sz="2400" b="1">
                <a:latin typeface="Calibri"/>
                <a:ea typeface="Calibri" panose="020F0502020204030204" pitchFamily="34" charset="0"/>
                <a:cs typeface="Calibri"/>
              </a:rPr>
              <a:t>Physical Rest </a:t>
            </a:r>
            <a:endParaRPr lang="en-US" sz="2400" b="1">
              <a:latin typeface="Calibri"/>
              <a:ea typeface="Calibri" panose="020F0502020204030204" pitchFamily="34" charset="0"/>
              <a:cs typeface="Calibri" panose="020F0502020204030204" pitchFamily="34" charset="0"/>
            </a:endParaRPr>
          </a:p>
          <a:p>
            <a:pPr marL="0" indent="0">
              <a:buNone/>
            </a:pPr>
            <a:r>
              <a:rPr lang="en-US" sz="2400">
                <a:latin typeface="Calibri"/>
                <a:ea typeface="Calibri" panose="020F0502020204030204" pitchFamily="34" charset="0"/>
                <a:cs typeface="Calibri"/>
              </a:rPr>
              <a:t>Muscles need to rest.</a:t>
            </a:r>
          </a:p>
          <a:p>
            <a:pPr marL="0" indent="0">
              <a:buNone/>
            </a:pPr>
            <a:r>
              <a:rPr lang="en-US" sz="2400">
                <a:latin typeface="Calibri"/>
                <a:ea typeface="Calibri" panose="020F0502020204030204" pitchFamily="34" charset="0"/>
                <a:cs typeface="Calibri"/>
              </a:rPr>
              <a:t>Helps the body to grow - the body works to rebuild itself for the next day.</a:t>
            </a:r>
          </a:p>
          <a:p>
            <a:pPr marL="0" indent="0">
              <a:buNone/>
            </a:pPr>
            <a:endParaRPr lang="en-US" sz="2400" b="1">
              <a:latin typeface="Calibri"/>
              <a:ea typeface="Calibri" panose="020F0502020204030204" pitchFamily="34" charset="0"/>
              <a:cs typeface="Calibri"/>
            </a:endParaRPr>
          </a:p>
          <a:p>
            <a:pPr marL="0" indent="0">
              <a:buNone/>
            </a:pPr>
            <a:r>
              <a:rPr lang="en-US" sz="2400" b="1">
                <a:latin typeface="Calibri"/>
                <a:ea typeface="Calibri" panose="020F0502020204030204" pitchFamily="34" charset="0"/>
                <a:cs typeface="Calibri"/>
              </a:rPr>
              <a:t>Mental Rest </a:t>
            </a:r>
            <a:endParaRPr lang="en-US" sz="2400" b="1">
              <a:latin typeface="Calibri"/>
              <a:ea typeface="Calibri" panose="020F0502020204030204" pitchFamily="34" charset="0"/>
              <a:cs typeface="Calibri" panose="020F0502020204030204" pitchFamily="34" charset="0"/>
            </a:endParaRPr>
          </a:p>
          <a:p>
            <a:pPr marL="0" indent="0">
              <a:buNone/>
            </a:pPr>
            <a:r>
              <a:rPr lang="en-US" sz="2400">
                <a:latin typeface="Calibri"/>
                <a:ea typeface="Calibri" panose="020F0502020204030204" pitchFamily="34" charset="0"/>
                <a:cs typeface="Calibri"/>
              </a:rPr>
              <a:t>Sorting out things that have happened in the day and storing them in our memory.</a:t>
            </a:r>
          </a:p>
          <a:p>
            <a:pPr marL="0" indent="0">
              <a:buNone/>
            </a:pPr>
            <a:endParaRPr lang="en-US" sz="240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400" b="1">
                <a:latin typeface="Calibri"/>
                <a:ea typeface="Calibri" panose="020F0502020204030204" pitchFamily="34" charset="0"/>
                <a:cs typeface="Calibri"/>
              </a:rPr>
              <a:t>How much sleep do I need?</a:t>
            </a:r>
          </a:p>
          <a:p>
            <a:pPr marL="0" indent="0">
              <a:buNone/>
            </a:pPr>
            <a:r>
              <a:rPr lang="en-US" sz="2400">
                <a:latin typeface="Calibri"/>
                <a:ea typeface="Calibri" panose="020F0502020204030204" pitchFamily="34" charset="0"/>
                <a:cs typeface="Calibri"/>
              </a:rPr>
              <a:t>Huge range </a:t>
            </a:r>
            <a:endParaRPr lang="en-US" sz="2400">
              <a:latin typeface="Calibri"/>
              <a:ea typeface="Calibri" panose="020F0502020204030204" pitchFamily="34" charset="0"/>
              <a:cs typeface="Calibri" panose="020F0502020204030204" pitchFamily="34" charset="0"/>
            </a:endParaRPr>
          </a:p>
          <a:p>
            <a:pPr marL="0" indent="0">
              <a:buNone/>
            </a:pPr>
            <a:r>
              <a:rPr lang="en-US" sz="2400">
                <a:latin typeface="Calibri"/>
                <a:ea typeface="Calibri" panose="020F0502020204030204" pitchFamily="34" charset="0"/>
                <a:cs typeface="Calibri"/>
              </a:rPr>
              <a:t>Changes throughout your life.</a:t>
            </a:r>
          </a:p>
          <a:p>
            <a:endParaRPr lang="en-GB" sz="2400" b="1">
              <a:latin typeface="Calibri" panose="020F0502020204030204" pitchFamily="34" charset="0"/>
              <a:ea typeface="Calibri" panose="020F0502020204030204" pitchFamily="34" charset="0"/>
              <a:cs typeface="Calibri" panose="020F0502020204030204" pitchFamily="34" charset="0"/>
            </a:endParaRPr>
          </a:p>
          <a:p>
            <a:pPr marL="411480" lvl="1" indent="0">
              <a:buNone/>
            </a:pPr>
            <a:endParaRPr lang="en-GB">
              <a:cs typeface="Calibri"/>
            </a:endParaRPr>
          </a:p>
        </p:txBody>
      </p:sp>
      <p:pic>
        <p:nvPicPr>
          <p:cNvPr id="2" name="Picture 1" descr="A picture containing text, font, graphics, logo&#10;&#10;Description automatically generated">
            <a:extLst>
              <a:ext uri="{FF2B5EF4-FFF2-40B4-BE49-F238E27FC236}">
                <a16:creationId xmlns:a16="http://schemas.microsoft.com/office/drawing/2014/main" id="{21F454A8-C28E-8700-E478-EE616582B3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36519836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26C61E-5F98-1F91-3A92-F57CB1BE49FF}"/>
              </a:ext>
            </a:extLst>
          </p:cNvPr>
          <p:cNvSpPr/>
          <p:nvPr/>
        </p:nvSpPr>
        <p:spPr>
          <a:xfrm>
            <a:off x="1933303" y="1948250"/>
            <a:ext cx="1907177" cy="4909748"/>
          </a:xfrm>
          <a:prstGeom prst="rect">
            <a:avLst/>
          </a:prstGeom>
          <a:solidFill>
            <a:srgbClr val="6BCCE7"/>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2">
            <a:extLst>
              <a:ext uri="{FF2B5EF4-FFF2-40B4-BE49-F238E27FC236}">
                <a16:creationId xmlns:a16="http://schemas.microsoft.com/office/drawing/2014/main" id="{738418CF-6D36-8550-4A47-778FDF525B6B}"/>
              </a:ext>
            </a:extLst>
          </p:cNvPr>
          <p:cNvSpPr txBox="1">
            <a:spLocks/>
          </p:cNvSpPr>
          <p:nvPr/>
        </p:nvSpPr>
        <p:spPr>
          <a:xfrm>
            <a:off x="4286000" y="2397706"/>
            <a:ext cx="6157844" cy="3790248"/>
          </a:xfrm>
          <a:prstGeom prst="rect">
            <a:avLst/>
          </a:prstGeom>
        </p:spPr>
        <p:txBody>
          <a:bodyPr vert="horz" lIns="91440" tIns="45720" rIns="91440" bIns="45720" rtlCol="0" anchor="ctr">
            <a:normAutofit fontScale="25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endParaRPr lang="en-US">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Font typeface="Wingdings 3" panose="05040102010807070707" pitchFamily="18" charset="2"/>
              <a:buNone/>
            </a:pPr>
            <a:r>
              <a:rPr lang="en-US" sz="7200" b="1">
                <a:solidFill>
                  <a:schemeClr val="tx1"/>
                </a:solidFill>
                <a:latin typeface="Calibri" panose="020F0502020204030204" pitchFamily="34" charset="0"/>
                <a:ea typeface="Calibri" panose="020F0502020204030204" pitchFamily="34" charset="0"/>
                <a:cs typeface="Calibri" panose="020F0502020204030204" pitchFamily="34" charset="0"/>
              </a:rPr>
              <a:t>Physical Wellbeing</a:t>
            </a:r>
          </a:p>
          <a:p>
            <a:pPr marL="0" indent="0">
              <a:buFont typeface="Wingdings 3" panose="05040102010807070707" pitchFamily="18" charset="2"/>
              <a:buNone/>
            </a:pPr>
            <a:r>
              <a:rPr lang="en-US" sz="7200">
                <a:solidFill>
                  <a:schemeClr val="tx1"/>
                </a:solidFill>
                <a:latin typeface="Calibri" panose="020F0502020204030204" pitchFamily="34" charset="0"/>
                <a:ea typeface="Calibri" panose="020F0502020204030204" pitchFamily="34" charset="0"/>
                <a:cs typeface="Calibri" panose="020F0502020204030204" pitchFamily="34" charset="0"/>
              </a:rPr>
              <a:t>Your concentration and your level of tiredness are affected.</a:t>
            </a:r>
          </a:p>
          <a:p>
            <a:pPr marL="0" indent="0">
              <a:buFont typeface="Wingdings 3" panose="05040102010807070707" pitchFamily="18" charset="2"/>
              <a:buNone/>
            </a:pPr>
            <a:endParaRPr lang="en-US" sz="51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Font typeface="Wingdings 3" panose="05040102010807070707" pitchFamily="18" charset="2"/>
              <a:buNone/>
            </a:pPr>
            <a:endParaRPr lang="en-US" sz="72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Font typeface="Wingdings 3" panose="05040102010807070707" pitchFamily="18" charset="2"/>
              <a:buNone/>
            </a:pPr>
            <a:r>
              <a:rPr lang="en-US" sz="7200" b="1">
                <a:solidFill>
                  <a:schemeClr val="tx1"/>
                </a:solidFill>
                <a:latin typeface="Calibri" panose="020F0502020204030204" pitchFamily="34" charset="0"/>
                <a:ea typeface="Calibri" panose="020F0502020204030204" pitchFamily="34" charset="0"/>
                <a:cs typeface="Calibri" panose="020F0502020204030204" pitchFamily="34" charset="0"/>
              </a:rPr>
              <a:t>Anxiety</a:t>
            </a:r>
          </a:p>
          <a:p>
            <a:pPr marL="0" indent="0">
              <a:buFont typeface="Wingdings 3" panose="05040102010807070707" pitchFamily="18" charset="2"/>
              <a:buNone/>
            </a:pPr>
            <a:r>
              <a:rPr lang="en-US" sz="7200">
                <a:solidFill>
                  <a:schemeClr val="tx1"/>
                </a:solidFill>
                <a:latin typeface="Calibri" panose="020F0502020204030204" pitchFamily="34" charset="0"/>
                <a:ea typeface="Calibri" panose="020F0502020204030204" pitchFamily="34" charset="0"/>
                <a:cs typeface="Calibri" panose="020F0502020204030204" pitchFamily="34" charset="0"/>
              </a:rPr>
              <a:t>Thoughts and worries about the impact on the next day.</a:t>
            </a:r>
          </a:p>
          <a:p>
            <a:pPr marL="0" indent="0">
              <a:buFont typeface="Wingdings 3" panose="05040102010807070707" pitchFamily="18" charset="2"/>
              <a:buNone/>
            </a:pPr>
            <a:endParaRPr lang="en-US" sz="5100" b="1">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Font typeface="Wingdings 3" panose="05040102010807070707" pitchFamily="18" charset="2"/>
              <a:buNone/>
            </a:pPr>
            <a:endParaRPr lang="en-US" sz="5100" b="1">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Font typeface="Wingdings 3" panose="05040102010807070707" pitchFamily="18" charset="2"/>
              <a:buNone/>
            </a:pPr>
            <a:r>
              <a:rPr lang="en-US" sz="7200" b="1">
                <a:solidFill>
                  <a:schemeClr val="tx1"/>
                </a:solidFill>
                <a:latin typeface="Calibri" panose="020F0502020204030204" pitchFamily="34" charset="0"/>
                <a:ea typeface="Calibri" panose="020F0502020204030204" pitchFamily="34" charset="0"/>
                <a:cs typeface="Calibri" panose="020F0502020204030204" pitchFamily="34" charset="0"/>
              </a:rPr>
              <a:t>Changes in Behaviour</a:t>
            </a:r>
          </a:p>
          <a:p>
            <a:pPr marL="0" indent="0">
              <a:buFont typeface="Wingdings 3" panose="05040102010807070707" pitchFamily="18" charset="2"/>
              <a:buNone/>
            </a:pPr>
            <a:r>
              <a:rPr lang="en-US" sz="7200">
                <a:solidFill>
                  <a:schemeClr val="tx1"/>
                </a:solidFill>
                <a:latin typeface="Calibri" panose="020F0502020204030204" pitchFamily="34" charset="0"/>
                <a:ea typeface="Calibri" panose="020F0502020204030204" pitchFamily="34" charset="0"/>
                <a:cs typeface="Calibri" panose="020F0502020204030204" pitchFamily="34" charset="0"/>
              </a:rPr>
              <a:t>For example, trying to catch up on sleep during the </a:t>
            </a:r>
          </a:p>
          <a:p>
            <a:pPr marL="0" indent="0">
              <a:buFont typeface="Wingdings 3" panose="05040102010807070707" pitchFamily="18" charset="2"/>
              <a:buNone/>
            </a:pPr>
            <a:r>
              <a:rPr lang="en-US" sz="7200">
                <a:solidFill>
                  <a:schemeClr val="tx1"/>
                </a:solidFill>
                <a:latin typeface="Calibri" panose="020F0502020204030204" pitchFamily="34" charset="0"/>
                <a:ea typeface="Calibri" panose="020F0502020204030204" pitchFamily="34" charset="0"/>
                <a:cs typeface="Calibri" panose="020F0502020204030204" pitchFamily="34" charset="0"/>
              </a:rPr>
              <a:t>day or drinking more caffeine</a:t>
            </a:r>
            <a:endParaRPr lang="en-GB" sz="7200">
              <a:solidFill>
                <a:srgbClr val="146194"/>
              </a:solidFill>
              <a:latin typeface="Calibri" panose="020F0502020204030204" pitchFamily="34" charset="0"/>
              <a:ea typeface="Calibri" panose="020F0502020204030204" pitchFamily="34" charset="0"/>
              <a:cs typeface="Calibri" panose="020F0502020204030204" pitchFamily="34" charset="0"/>
            </a:endParaRPr>
          </a:p>
          <a:p>
            <a:pPr marL="411480" lvl="1" indent="0">
              <a:buFont typeface="Wingdings 3" panose="05040102010807070707" pitchFamily="18" charset="2"/>
              <a:buNone/>
            </a:pPr>
            <a:endParaRPr lang="en-GB">
              <a:solidFill>
                <a:schemeClr val="tx1"/>
              </a:solidFill>
            </a:endParaRPr>
          </a:p>
        </p:txBody>
      </p:sp>
      <p:sp>
        <p:nvSpPr>
          <p:cNvPr id="10" name="Oval 9">
            <a:extLst>
              <a:ext uri="{FF2B5EF4-FFF2-40B4-BE49-F238E27FC236}">
                <a16:creationId xmlns:a16="http://schemas.microsoft.com/office/drawing/2014/main" id="{3273CBBC-9420-65C7-A0E9-FB5E429B2A46}"/>
              </a:ext>
            </a:extLst>
          </p:cNvPr>
          <p:cNvSpPr>
            <a:spLocks noChangeAspect="1"/>
          </p:cNvSpPr>
          <p:nvPr/>
        </p:nvSpPr>
        <p:spPr>
          <a:xfrm>
            <a:off x="2201385" y="2020953"/>
            <a:ext cx="1360175" cy="136017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E648ADC7-F4A6-ED2A-9836-C707CFA30651}"/>
              </a:ext>
            </a:extLst>
          </p:cNvPr>
          <p:cNvSpPr>
            <a:spLocks noChangeAspect="1"/>
          </p:cNvSpPr>
          <p:nvPr/>
        </p:nvSpPr>
        <p:spPr>
          <a:xfrm>
            <a:off x="2201385" y="3502788"/>
            <a:ext cx="1360175" cy="136017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626EEF71-10E7-1970-65FF-DE29C80EA832}"/>
              </a:ext>
            </a:extLst>
          </p:cNvPr>
          <p:cNvSpPr>
            <a:spLocks noChangeAspect="1"/>
          </p:cNvSpPr>
          <p:nvPr/>
        </p:nvSpPr>
        <p:spPr>
          <a:xfrm>
            <a:off x="2201384" y="4984623"/>
            <a:ext cx="1360175" cy="136017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descr="Head with gears outline">
            <a:extLst>
              <a:ext uri="{FF2B5EF4-FFF2-40B4-BE49-F238E27FC236}">
                <a16:creationId xmlns:a16="http://schemas.microsoft.com/office/drawing/2014/main" id="{02E81B97-7888-322D-5801-55F2F58A970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70468" y="2255079"/>
            <a:ext cx="914400" cy="914400"/>
          </a:xfrm>
          <a:prstGeom prst="rect">
            <a:avLst/>
          </a:prstGeom>
        </p:spPr>
      </p:pic>
      <p:pic>
        <p:nvPicPr>
          <p:cNvPr id="16" name="Graphic 15" descr="Worried face outline outline">
            <a:extLst>
              <a:ext uri="{FF2B5EF4-FFF2-40B4-BE49-F238E27FC236}">
                <a16:creationId xmlns:a16="http://schemas.microsoft.com/office/drawing/2014/main" id="{C1346BB0-D844-94BA-6661-A176F04712D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424271" y="3725676"/>
            <a:ext cx="914400" cy="914400"/>
          </a:xfrm>
          <a:prstGeom prst="rect">
            <a:avLst/>
          </a:prstGeom>
        </p:spPr>
      </p:pic>
      <p:pic>
        <p:nvPicPr>
          <p:cNvPr id="18" name="Graphic 17" descr="Coffee outline">
            <a:extLst>
              <a:ext uri="{FF2B5EF4-FFF2-40B4-BE49-F238E27FC236}">
                <a16:creationId xmlns:a16="http://schemas.microsoft.com/office/drawing/2014/main" id="{FDAD4982-A226-6C8E-DB43-4D46FB094BD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70468" y="5181548"/>
            <a:ext cx="914400" cy="914400"/>
          </a:xfrm>
          <a:prstGeom prst="rect">
            <a:avLst/>
          </a:prstGeom>
        </p:spPr>
      </p:pic>
      <p:sp>
        <p:nvSpPr>
          <p:cNvPr id="2" name="Title 1"/>
          <p:cNvSpPr>
            <a:spLocks noGrp="1"/>
          </p:cNvSpPr>
          <p:nvPr>
            <p:ph type="title"/>
          </p:nvPr>
        </p:nvSpPr>
        <p:spPr>
          <a:xfrm>
            <a:off x="684212" y="220593"/>
            <a:ext cx="8534400" cy="1507067"/>
          </a:xfrm>
        </p:spPr>
        <p:txBody>
          <a:bodyPr rtlCol="0">
            <a:normAutofit/>
          </a:bodyPr>
          <a:lstStyle/>
          <a:p>
            <a:pPr rtl="0"/>
            <a:r>
              <a:rPr lang="en-US" sz="4000" b="1">
                <a:solidFill>
                  <a:schemeClr val="tx2"/>
                </a:solidFill>
                <a:latin typeface="Calibri" panose="020F0502020204030204" pitchFamily="34" charset="0"/>
                <a:ea typeface="Calibri" panose="020F0502020204030204" pitchFamily="34" charset="0"/>
                <a:cs typeface="Calibri" panose="020F0502020204030204" pitchFamily="34" charset="0"/>
              </a:rPr>
              <a:t>Impact of covid on sleep</a:t>
            </a:r>
            <a:endParaRPr lang="en-GB" sz="4000" b="1">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81037" y="1314930"/>
            <a:ext cx="7976462" cy="953806"/>
          </a:xfrm>
        </p:spPr>
        <p:txBody>
          <a:bodyPr rtlCol="0">
            <a:normAutofit/>
          </a:bodyPr>
          <a:lstStyle/>
          <a:p>
            <a:pPr marL="0" indent="0">
              <a:buNone/>
            </a:pPr>
            <a:r>
              <a:rPr lang="en-US" sz="2400" b="1">
                <a:solidFill>
                  <a:schemeClr val="tx1"/>
                </a:solidFill>
                <a:latin typeface="Calibri" panose="020F0502020204030204" pitchFamily="34" charset="0"/>
                <a:ea typeface="Calibri" panose="020F0502020204030204" pitchFamily="34" charset="0"/>
                <a:cs typeface="Calibri" panose="020F0502020204030204" pitchFamily="34" charset="0"/>
              </a:rPr>
              <a:t>50-75% of people with long covid have issues with sleep</a:t>
            </a:r>
          </a:p>
          <a:p>
            <a:pPr marL="411480" lvl="1" indent="0">
              <a:buNone/>
            </a:pPr>
            <a:endParaRPr lang="en-GB">
              <a:solidFill>
                <a:schemeClr val="tx1"/>
              </a:solidFill>
            </a:endParaRPr>
          </a:p>
        </p:txBody>
      </p:sp>
      <p:pic>
        <p:nvPicPr>
          <p:cNvPr id="7" name="Picture 6" descr="A picture containing text, font, graphics, logo&#10;&#10;Description automatically generated">
            <a:extLst>
              <a:ext uri="{FF2B5EF4-FFF2-40B4-BE49-F238E27FC236}">
                <a16:creationId xmlns:a16="http://schemas.microsoft.com/office/drawing/2014/main" id="{B61A2621-257B-3AB0-5CF3-4C54ACB0D9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11009412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rtlCol="0" anchor="b">
            <a:normAutofit/>
          </a:bodyPr>
          <a:lstStyle/>
          <a:p>
            <a:pPr algn="r" rtl="0"/>
            <a:r>
              <a:rPr lang="en-US" sz="4000" b="1">
                <a:solidFill>
                  <a:srgbClr val="FFFFFF"/>
                </a:solidFill>
                <a:latin typeface="Calibri" panose="020F0502020204030204" pitchFamily="34" charset="0"/>
                <a:ea typeface="Calibri" panose="020F0502020204030204" pitchFamily="34" charset="0"/>
                <a:cs typeface="Calibri" panose="020F0502020204030204" pitchFamily="34" charset="0"/>
              </a:rPr>
              <a:t>How can sleep be treated?</a:t>
            </a:r>
            <a:endParaRPr lang="en-GB" sz="4000" b="1">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810259" y="649480"/>
            <a:ext cx="6555347" cy="5546047"/>
          </a:xfrm>
        </p:spPr>
        <p:txBody>
          <a:bodyPr vert="horz" lIns="91440" tIns="45720" rIns="91440" bIns="45720" rtlCol="0" anchor="ctr">
            <a:normAutofit/>
          </a:bodyPr>
          <a:lstStyle/>
          <a:p>
            <a:pPr marL="0" indent="0">
              <a:buNone/>
            </a:pPr>
            <a:r>
              <a:rPr lang="en-US" sz="4400" dirty="0">
                <a:latin typeface="Calibri"/>
                <a:ea typeface="Calibri" panose="020F0502020204030204" pitchFamily="34" charset="0"/>
                <a:cs typeface="Calibri"/>
              </a:rPr>
              <a:t>Discussion</a:t>
            </a:r>
          </a:p>
          <a:p>
            <a:endParaRPr lang="en-GB" sz="2000" b="1" dirty="0">
              <a:latin typeface="Calibri" panose="020F0502020204030204" pitchFamily="34" charset="0"/>
              <a:ea typeface="Calibri" panose="020F0502020204030204" pitchFamily="34" charset="0"/>
              <a:cs typeface="Calibri" panose="020F0502020204030204" pitchFamily="34" charset="0"/>
            </a:endParaRPr>
          </a:p>
          <a:p>
            <a:pPr marL="411480" lvl="1" indent="0">
              <a:buNone/>
            </a:pPr>
            <a:endParaRPr lang="en-GB" sz="2000" dirty="0"/>
          </a:p>
        </p:txBody>
      </p:sp>
      <p:pic>
        <p:nvPicPr>
          <p:cNvPr id="7" name="Picture 6" descr="A picture containing text, font, graphics, logo&#10;&#10;Description automatically generated">
            <a:extLst>
              <a:ext uri="{FF2B5EF4-FFF2-40B4-BE49-F238E27FC236}">
                <a16:creationId xmlns:a16="http://schemas.microsoft.com/office/drawing/2014/main" id="{A6891849-97FE-204C-573A-7FDEBF2F4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5576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42D55D-D6B2-8FD1-CE33-1233C900E1C0}"/>
              </a:ext>
            </a:extLst>
          </p:cNvPr>
          <p:cNvSpPr/>
          <p:nvPr/>
        </p:nvSpPr>
        <p:spPr>
          <a:xfrm>
            <a:off x="-1" y="0"/>
            <a:ext cx="10102587"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7007262B-1E76-19A8-4C18-70B1C6815E6A}"/>
              </a:ext>
            </a:extLst>
          </p:cNvPr>
          <p:cNvSpPr>
            <a:spLocks noGrp="1"/>
          </p:cNvSpPr>
          <p:nvPr>
            <p:ph type="title"/>
          </p:nvPr>
        </p:nvSpPr>
        <p:spPr>
          <a:xfrm>
            <a:off x="684212" y="220593"/>
            <a:ext cx="8534400" cy="1507067"/>
          </a:xfrm>
        </p:spPr>
        <p:txBody>
          <a:bodyPr rtlCol="0">
            <a:normAutofit/>
          </a:bodyPr>
          <a:lstStyle/>
          <a:p>
            <a:pPr rtl="0"/>
            <a:r>
              <a:rPr lang="en-GB" sz="4000" b="1">
                <a:solidFill>
                  <a:schemeClr val="tx2"/>
                </a:solidFill>
                <a:latin typeface="Calibri" panose="020F0502020204030204" pitchFamily="34" charset="0"/>
                <a:ea typeface="Calibri" panose="020F0502020204030204" pitchFamily="34" charset="0"/>
                <a:cs typeface="Calibri" panose="020F0502020204030204" pitchFamily="34" charset="0"/>
              </a:rPr>
              <a:t>What causes sleep disruption?</a:t>
            </a:r>
          </a:p>
        </p:txBody>
      </p:sp>
      <p:sp>
        <p:nvSpPr>
          <p:cNvPr id="5" name="Content Placeholder 2">
            <a:extLst>
              <a:ext uri="{FF2B5EF4-FFF2-40B4-BE49-F238E27FC236}">
                <a16:creationId xmlns:a16="http://schemas.microsoft.com/office/drawing/2014/main" id="{60F04CAE-5261-5162-BFD5-8A3011DB8188}"/>
              </a:ext>
            </a:extLst>
          </p:cNvPr>
          <p:cNvSpPr>
            <a:spLocks noGrp="1"/>
          </p:cNvSpPr>
          <p:nvPr>
            <p:ph idx="1"/>
          </p:nvPr>
        </p:nvSpPr>
        <p:spPr>
          <a:xfrm>
            <a:off x="684212" y="2196306"/>
            <a:ext cx="8534400" cy="3615267"/>
          </a:xfrm>
        </p:spPr>
        <p:txBody>
          <a:bodyPr rtlCol="0">
            <a:normAutofit/>
          </a:bodyPr>
          <a:lstStyle/>
          <a:p>
            <a:pPr marL="0" indent="0">
              <a:buNone/>
            </a:pPr>
            <a:r>
              <a:rPr lang="en-US" sz="2400" b="1">
                <a:solidFill>
                  <a:schemeClr val="tx1"/>
                </a:solidFill>
                <a:latin typeface="Calibri" panose="020F0502020204030204" pitchFamily="34" charset="0"/>
                <a:ea typeface="Calibri" panose="020F0502020204030204" pitchFamily="34" charset="0"/>
                <a:cs typeface="Calibri" panose="020F0502020204030204" pitchFamily="34" charset="0"/>
              </a:rPr>
              <a:t>Stress and strain </a:t>
            </a:r>
          </a:p>
          <a:p>
            <a:pPr marL="0" indent="0">
              <a:buNone/>
            </a:pPr>
            <a:r>
              <a:rPr lang="en-US" sz="2400" b="1">
                <a:solidFill>
                  <a:schemeClr val="tx1"/>
                </a:solidFill>
                <a:latin typeface="Calibri" panose="020F0502020204030204" pitchFamily="34" charset="0"/>
                <a:ea typeface="Calibri" panose="020F0502020204030204" pitchFamily="34" charset="0"/>
                <a:cs typeface="Calibri" panose="020F0502020204030204" pitchFamily="34" charset="0"/>
              </a:rPr>
              <a:t>Depression and anxiety </a:t>
            </a:r>
          </a:p>
          <a:p>
            <a:pPr marL="0" indent="0">
              <a:buNone/>
            </a:pPr>
            <a:r>
              <a:rPr lang="en-US" sz="2400" b="1">
                <a:solidFill>
                  <a:schemeClr val="tx1"/>
                </a:solidFill>
                <a:latin typeface="Calibri" panose="020F0502020204030204" pitchFamily="34" charset="0"/>
                <a:ea typeface="Calibri" panose="020F0502020204030204" pitchFamily="34" charset="0"/>
                <a:cs typeface="Calibri" panose="020F0502020204030204" pitchFamily="34" charset="0"/>
              </a:rPr>
              <a:t>Life changes </a:t>
            </a:r>
          </a:p>
          <a:p>
            <a:pPr marL="0" indent="0">
              <a:buNone/>
            </a:pPr>
            <a:r>
              <a:rPr lang="en-US" sz="2400" b="1">
                <a:solidFill>
                  <a:schemeClr val="tx1"/>
                </a:solidFill>
                <a:latin typeface="Calibri" panose="020F0502020204030204" pitchFamily="34" charset="0"/>
                <a:ea typeface="Calibri" panose="020F0502020204030204" pitchFamily="34" charset="0"/>
                <a:cs typeface="Calibri" panose="020F0502020204030204" pitchFamily="34" charset="0"/>
              </a:rPr>
              <a:t>Health problems</a:t>
            </a:r>
          </a:p>
          <a:p>
            <a:pPr marL="0" indent="0">
              <a:buNone/>
            </a:pPr>
            <a:r>
              <a:rPr lang="en-US" sz="2400" b="1">
                <a:solidFill>
                  <a:schemeClr val="tx1"/>
                </a:solidFill>
                <a:latin typeface="Calibri" panose="020F0502020204030204" pitchFamily="34" charset="0"/>
                <a:ea typeface="Calibri" panose="020F0502020204030204" pitchFamily="34" charset="0"/>
                <a:cs typeface="Calibri" panose="020F0502020204030204" pitchFamily="34" charset="0"/>
              </a:rPr>
              <a:t>Diet</a:t>
            </a:r>
          </a:p>
          <a:p>
            <a:pPr marL="0" indent="0">
              <a:buNone/>
            </a:pPr>
            <a:r>
              <a:rPr lang="en-US" sz="2400" b="1">
                <a:solidFill>
                  <a:schemeClr val="tx1"/>
                </a:solidFill>
                <a:latin typeface="Calibri" panose="020F0502020204030204" pitchFamily="34" charset="0"/>
                <a:ea typeface="Calibri" panose="020F0502020204030204" pitchFamily="34" charset="0"/>
                <a:cs typeface="Calibri" panose="020F0502020204030204" pitchFamily="34" charset="0"/>
              </a:rPr>
              <a:t>Medication</a:t>
            </a:r>
          </a:p>
          <a:p>
            <a:pPr marL="0" indent="0">
              <a:buNone/>
            </a:pPr>
            <a:r>
              <a:rPr lang="en-US" sz="2400" b="1">
                <a:solidFill>
                  <a:schemeClr val="tx1"/>
                </a:solidFill>
                <a:latin typeface="Calibri" panose="020F0502020204030204" pitchFamily="34" charset="0"/>
                <a:ea typeface="Calibri" panose="020F0502020204030204" pitchFamily="34" charset="0"/>
                <a:cs typeface="Calibri" panose="020F0502020204030204" pitchFamily="34" charset="0"/>
              </a:rPr>
              <a:t>Pain, discomfort      </a:t>
            </a:r>
          </a:p>
          <a:p>
            <a:endParaRPr lang="en-GB" sz="2800" b="1">
              <a:solidFill>
                <a:srgbClr val="146194"/>
              </a:solidFill>
              <a:latin typeface="Calibri" panose="020F0502020204030204" pitchFamily="34" charset="0"/>
              <a:ea typeface="Calibri" panose="020F0502020204030204" pitchFamily="34" charset="0"/>
              <a:cs typeface="Calibri" panose="020F0502020204030204" pitchFamily="34" charset="0"/>
            </a:endParaRPr>
          </a:p>
          <a:p>
            <a:pPr marL="411480" lvl="1" indent="0">
              <a:buNone/>
            </a:pPr>
            <a:endParaRPr lang="en-GB">
              <a:solidFill>
                <a:schemeClr val="tx1"/>
              </a:solidFill>
            </a:endParaRPr>
          </a:p>
        </p:txBody>
      </p:sp>
      <p:pic>
        <p:nvPicPr>
          <p:cNvPr id="14" name="Picture 13" descr="A person with her hands on her face&#10;&#10;Description automatically generated with medium confidence">
            <a:extLst>
              <a:ext uri="{FF2B5EF4-FFF2-40B4-BE49-F238E27FC236}">
                <a16:creationId xmlns:a16="http://schemas.microsoft.com/office/drawing/2014/main" id="{D5698621-D853-207C-1274-3639681D91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0622" y="1584859"/>
            <a:ext cx="1907036" cy="1907036"/>
          </a:xfrm>
          <a:prstGeom prst="rect">
            <a:avLst/>
          </a:prstGeom>
        </p:spPr>
      </p:pic>
      <p:pic>
        <p:nvPicPr>
          <p:cNvPr id="21" name="Picture 20" descr="A picture containing food, fast food, bun, sandwich&#10;&#10;Description automatically generated">
            <a:extLst>
              <a:ext uri="{FF2B5EF4-FFF2-40B4-BE49-F238E27FC236}">
                <a16:creationId xmlns:a16="http://schemas.microsoft.com/office/drawing/2014/main" id="{6F7AF90C-F888-1743-077D-8D0E24A267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0622" y="3683001"/>
            <a:ext cx="2115371" cy="2115371"/>
          </a:xfrm>
          <a:prstGeom prst="rect">
            <a:avLst/>
          </a:prstGeom>
        </p:spPr>
      </p:pic>
      <p:pic>
        <p:nvPicPr>
          <p:cNvPr id="24" name="Picture 23" descr="A picture containing clothing, active shirt, top, sleeve&#10;&#10;Description automatically generated">
            <a:extLst>
              <a:ext uri="{FF2B5EF4-FFF2-40B4-BE49-F238E27FC236}">
                <a16:creationId xmlns:a16="http://schemas.microsoft.com/office/drawing/2014/main" id="{E09E2DAB-CFDB-FECE-352C-B49441F9F5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601" t="9408" r="9154" b="7552"/>
          <a:stretch/>
        </p:blipFill>
        <p:spPr>
          <a:xfrm>
            <a:off x="7774844" y="1630326"/>
            <a:ext cx="1983584" cy="2052675"/>
          </a:xfrm>
          <a:prstGeom prst="rect">
            <a:avLst/>
          </a:prstGeom>
        </p:spPr>
      </p:pic>
      <p:pic>
        <p:nvPicPr>
          <p:cNvPr id="27" name="Picture 26" descr="A picture containing accessory, plastic, colorfulness, earplug&#10;&#10;Description automatically generated">
            <a:extLst>
              <a:ext uri="{FF2B5EF4-FFF2-40B4-BE49-F238E27FC236}">
                <a16:creationId xmlns:a16="http://schemas.microsoft.com/office/drawing/2014/main" id="{5A424B40-E337-28A9-7313-6019063A5F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06754" y="3958876"/>
            <a:ext cx="1726498" cy="1726498"/>
          </a:xfrm>
          <a:prstGeom prst="rect">
            <a:avLst/>
          </a:prstGeom>
        </p:spPr>
      </p:pic>
      <p:pic>
        <p:nvPicPr>
          <p:cNvPr id="2" name="Picture 1" descr="A picture containing text, font, graphics, logo&#10;&#10;Description automatically generated">
            <a:extLst>
              <a:ext uri="{FF2B5EF4-FFF2-40B4-BE49-F238E27FC236}">
                <a16:creationId xmlns:a16="http://schemas.microsoft.com/office/drawing/2014/main" id="{4FB62A62-06C8-7931-D845-4872AB1F28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18506853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42D55D-D6B2-8FD1-CE33-1233C900E1C0}"/>
              </a:ext>
            </a:extLst>
          </p:cNvPr>
          <p:cNvSpPr/>
          <p:nvPr/>
        </p:nvSpPr>
        <p:spPr>
          <a:xfrm>
            <a:off x="0" y="0"/>
            <a:ext cx="7674850" cy="72736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7007262B-1E76-19A8-4C18-70B1C6815E6A}"/>
              </a:ext>
            </a:extLst>
          </p:cNvPr>
          <p:cNvSpPr>
            <a:spLocks noGrp="1"/>
          </p:cNvSpPr>
          <p:nvPr>
            <p:ph type="title"/>
          </p:nvPr>
        </p:nvSpPr>
        <p:spPr>
          <a:xfrm>
            <a:off x="684212" y="220593"/>
            <a:ext cx="8534400" cy="1507067"/>
          </a:xfrm>
        </p:spPr>
        <p:txBody>
          <a:bodyPr rtlCol="0">
            <a:normAutofit/>
          </a:bodyPr>
          <a:lstStyle/>
          <a:p>
            <a:pPr rtl="0"/>
            <a:r>
              <a:rPr lang="en-GB" sz="4000" b="1">
                <a:solidFill>
                  <a:schemeClr val="tx2"/>
                </a:solidFill>
                <a:latin typeface="Calibri" panose="020F0502020204030204" pitchFamily="34" charset="0"/>
                <a:ea typeface="Calibri" panose="020F0502020204030204" pitchFamily="34" charset="0"/>
                <a:cs typeface="Calibri" panose="020F0502020204030204" pitchFamily="34" charset="0"/>
              </a:rPr>
              <a:t>Good habits = a good sleep</a:t>
            </a:r>
          </a:p>
        </p:txBody>
      </p:sp>
      <p:sp>
        <p:nvSpPr>
          <p:cNvPr id="9" name="Content Placeholder 2">
            <a:extLst>
              <a:ext uri="{FF2B5EF4-FFF2-40B4-BE49-F238E27FC236}">
                <a16:creationId xmlns:a16="http://schemas.microsoft.com/office/drawing/2014/main" id="{4AB37041-B7B2-0BF0-153D-591DA6534F65}"/>
              </a:ext>
            </a:extLst>
          </p:cNvPr>
          <p:cNvSpPr>
            <a:spLocks noGrp="1"/>
          </p:cNvSpPr>
          <p:nvPr>
            <p:ph idx="1"/>
          </p:nvPr>
        </p:nvSpPr>
        <p:spPr>
          <a:xfrm>
            <a:off x="687776" y="1297088"/>
            <a:ext cx="6709365" cy="5127057"/>
          </a:xfrm>
        </p:spPr>
        <p:txBody>
          <a:bodyPr rtlCol="0">
            <a:normAutofit lnSpcReduction="10000"/>
          </a:bodyPr>
          <a:lstStyle/>
          <a:p>
            <a:pPr marL="0" indent="0">
              <a:buNone/>
            </a:pPr>
            <a:r>
              <a:rPr lang="en-US" sz="2400" b="1">
                <a:solidFill>
                  <a:schemeClr val="tx1"/>
                </a:solidFill>
                <a:latin typeface="Calibri" panose="020F0502020204030204" pitchFamily="34" charset="0"/>
                <a:ea typeface="Calibri" panose="020F0502020204030204" pitchFamily="34" charset="0"/>
                <a:cs typeface="Calibri" panose="020F0502020204030204" pitchFamily="34" charset="0"/>
              </a:rPr>
              <a:t>Routine </a:t>
            </a:r>
          </a:p>
          <a:p>
            <a:pPr marL="0" indent="0">
              <a:buNone/>
            </a:pPr>
            <a:r>
              <a:rPr lang="en-US" sz="1800">
                <a:solidFill>
                  <a:schemeClr val="tx1"/>
                </a:solidFill>
                <a:latin typeface="Calibri" panose="020F0502020204030204" pitchFamily="34" charset="0"/>
                <a:ea typeface="Calibri" panose="020F0502020204030204" pitchFamily="34" charset="0"/>
                <a:cs typeface="Calibri" panose="020F0502020204030204" pitchFamily="34" charset="0"/>
              </a:rPr>
              <a:t>Try to go to bed and wake up roughly at the same time each day. Even on weekends.</a:t>
            </a:r>
          </a:p>
          <a:p>
            <a:pPr marL="0" indent="0">
              <a:buNone/>
            </a:pPr>
            <a:endParaRPr lang="en-US" sz="10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400" b="1">
                <a:solidFill>
                  <a:schemeClr val="tx1"/>
                </a:solidFill>
                <a:latin typeface="Calibri" panose="020F0502020204030204" pitchFamily="34" charset="0"/>
                <a:ea typeface="Calibri" panose="020F0502020204030204" pitchFamily="34" charset="0"/>
                <a:cs typeface="Calibri" panose="020F0502020204030204" pitchFamily="34" charset="0"/>
              </a:rPr>
              <a:t>Exercise</a:t>
            </a:r>
          </a:p>
          <a:p>
            <a:pPr marL="0" indent="0">
              <a:buNone/>
            </a:pPr>
            <a:r>
              <a:rPr lang="en-US" sz="1800">
                <a:solidFill>
                  <a:schemeClr val="tx1"/>
                </a:solidFill>
                <a:latin typeface="Calibri" panose="020F0502020204030204" pitchFamily="34" charset="0"/>
                <a:ea typeface="Calibri" panose="020F0502020204030204" pitchFamily="34" charset="0"/>
                <a:cs typeface="Calibri" panose="020F0502020204030204" pitchFamily="34" charset="0"/>
              </a:rPr>
              <a:t>Avoid close to bedtime (2-3 hours before).</a:t>
            </a:r>
          </a:p>
          <a:p>
            <a:pPr marL="0" indent="0">
              <a:buNone/>
            </a:pPr>
            <a:endParaRPr lang="en-US" sz="1800" b="1">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b="1">
                <a:solidFill>
                  <a:schemeClr val="tx1"/>
                </a:solidFill>
                <a:latin typeface="Calibri" panose="020F0502020204030204" pitchFamily="34" charset="0"/>
                <a:ea typeface="Calibri" panose="020F0502020204030204" pitchFamily="34" charset="0"/>
                <a:cs typeface="Calibri" panose="020F0502020204030204" pitchFamily="34" charset="0"/>
              </a:rPr>
              <a:t>Try to get at least half an hour of natural sunlight per day.</a:t>
            </a:r>
          </a:p>
          <a:p>
            <a:pPr marL="0" indent="0">
              <a:buNone/>
            </a:pPr>
            <a:r>
              <a:rPr lang="en-US" sz="1800">
                <a:solidFill>
                  <a:schemeClr val="tx1"/>
                </a:solidFill>
                <a:latin typeface="Calibri" panose="020F0502020204030204" pitchFamily="34" charset="0"/>
                <a:ea typeface="Calibri" panose="020F0502020204030204" pitchFamily="34" charset="0"/>
                <a:cs typeface="Calibri" panose="020F0502020204030204" pitchFamily="34" charset="0"/>
              </a:rPr>
              <a:t>Consider SAD lamp</a:t>
            </a:r>
          </a:p>
          <a:p>
            <a:pPr marL="0" indent="0">
              <a:buNone/>
            </a:pPr>
            <a:endParaRPr lang="en-US" sz="10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400" b="1">
                <a:solidFill>
                  <a:schemeClr val="tx1"/>
                </a:solidFill>
                <a:latin typeface="Calibri" panose="020F0502020204030204" pitchFamily="34" charset="0"/>
                <a:ea typeface="Calibri" panose="020F0502020204030204" pitchFamily="34" charset="0"/>
                <a:cs typeface="Calibri" panose="020F0502020204030204" pitchFamily="34" charset="0"/>
              </a:rPr>
              <a:t>Limit electronics before bed</a:t>
            </a:r>
          </a:p>
          <a:p>
            <a:pPr marL="0" indent="0">
              <a:buNone/>
            </a:pPr>
            <a:r>
              <a:rPr lang="en-US" sz="1800">
                <a:solidFill>
                  <a:schemeClr val="tx1"/>
                </a:solidFill>
                <a:latin typeface="Calibri" panose="020F0502020204030204" pitchFamily="34" charset="0"/>
                <a:ea typeface="Calibri" panose="020F0502020204030204" pitchFamily="34" charset="0"/>
                <a:cs typeface="Calibri" panose="020F0502020204030204" pitchFamily="34" charset="0"/>
              </a:rPr>
              <a:t>Electronics stimulate the brain and make it harder to dose off.</a:t>
            </a:r>
          </a:p>
          <a:p>
            <a:pPr marL="0" indent="0">
              <a:buNone/>
            </a:pPr>
            <a:endParaRPr lang="en-US" sz="10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400" b="1">
                <a:solidFill>
                  <a:schemeClr val="tx1"/>
                </a:solidFill>
                <a:latin typeface="Calibri" panose="020F0502020204030204" pitchFamily="34" charset="0"/>
                <a:ea typeface="Calibri" panose="020F0502020204030204" pitchFamily="34" charset="0"/>
                <a:cs typeface="Calibri" panose="020F0502020204030204" pitchFamily="34" charset="0"/>
              </a:rPr>
              <a:t>Limit clock watching</a:t>
            </a:r>
          </a:p>
          <a:p>
            <a:pPr marL="0" indent="0">
              <a:buNone/>
            </a:pPr>
            <a:r>
              <a:rPr lang="en-US" sz="1800">
                <a:solidFill>
                  <a:schemeClr val="tx1"/>
                </a:solidFill>
                <a:latin typeface="Calibri" panose="020F0502020204030204" pitchFamily="34" charset="0"/>
                <a:ea typeface="Calibri" panose="020F0502020204030204" pitchFamily="34" charset="0"/>
                <a:cs typeface="Calibri" panose="020F0502020204030204" pitchFamily="34" charset="0"/>
              </a:rPr>
              <a:t>Increased worry and more time awake.</a:t>
            </a:r>
          </a:p>
          <a:p>
            <a:pPr marL="0" indent="0">
              <a:buNone/>
            </a:pPr>
            <a:endParaRPr lang="en-US" sz="28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2800" b="1">
              <a:solidFill>
                <a:srgbClr val="146194"/>
              </a:solidFill>
              <a:latin typeface="Calibri" panose="020F0502020204030204" pitchFamily="34" charset="0"/>
              <a:ea typeface="Calibri" panose="020F0502020204030204" pitchFamily="34" charset="0"/>
              <a:cs typeface="Calibri" panose="020F0502020204030204" pitchFamily="34" charset="0"/>
            </a:endParaRPr>
          </a:p>
          <a:p>
            <a:pPr marL="411480" lvl="1" indent="0">
              <a:buNone/>
            </a:pPr>
            <a:endParaRPr lang="en-GB">
              <a:solidFill>
                <a:schemeClr val="tx1"/>
              </a:solidFill>
            </a:endParaRPr>
          </a:p>
        </p:txBody>
      </p:sp>
      <p:pic>
        <p:nvPicPr>
          <p:cNvPr id="5" name="Picture 4" descr="A cartoon of a child sleeping&#10;&#10;Description automatically generated with medium confidence">
            <a:extLst>
              <a:ext uri="{FF2B5EF4-FFF2-40B4-BE49-F238E27FC236}">
                <a16:creationId xmlns:a16="http://schemas.microsoft.com/office/drawing/2014/main" id="{F47C93BE-2A7F-6C5E-7BCA-C27DCD8F8D53}"/>
              </a:ext>
            </a:extLst>
          </p:cNvPr>
          <p:cNvPicPr>
            <a:picLocks noChangeAspect="1"/>
          </p:cNvPicPr>
          <p:nvPr/>
        </p:nvPicPr>
        <p:blipFill rotWithShape="1">
          <a:blip r:embed="rId3">
            <a:extLst>
              <a:ext uri="{28A0092B-C50C-407E-A947-70E740481C1C}">
                <a14:useLocalDpi xmlns:a14="http://schemas.microsoft.com/office/drawing/2010/main" val="0"/>
              </a:ext>
            </a:extLst>
          </a:blip>
          <a:srcRect r="50307" b="20905"/>
          <a:stretch/>
        </p:blipFill>
        <p:spPr>
          <a:xfrm>
            <a:off x="8854736" y="1270674"/>
            <a:ext cx="3334089" cy="5587326"/>
          </a:xfrm>
          <a:prstGeom prst="rect">
            <a:avLst/>
          </a:prstGeom>
        </p:spPr>
      </p:pic>
      <p:pic>
        <p:nvPicPr>
          <p:cNvPr id="2" name="Picture 1" descr="A picture containing text, font, graphics, logo&#10;&#10;Description automatically generated">
            <a:extLst>
              <a:ext uri="{FF2B5EF4-FFF2-40B4-BE49-F238E27FC236}">
                <a16:creationId xmlns:a16="http://schemas.microsoft.com/office/drawing/2014/main" id="{FC877DC0-D058-ED65-9A64-16AC9957A6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23216132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2211C43-D0DF-7BD3-C62B-FF0B34A2095F}"/>
              </a:ext>
            </a:extLst>
          </p:cNvPr>
          <p:cNvSpPr/>
          <p:nvPr/>
        </p:nvSpPr>
        <p:spPr>
          <a:xfrm>
            <a:off x="5535320" y="0"/>
            <a:ext cx="6653506"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864D43A5-EB44-6B80-B79C-95A51CE21880}"/>
              </a:ext>
            </a:extLst>
          </p:cNvPr>
          <p:cNvSpPr txBox="1">
            <a:spLocks/>
          </p:cNvSpPr>
          <p:nvPr/>
        </p:nvSpPr>
        <p:spPr>
          <a:xfrm>
            <a:off x="684212" y="220593"/>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b="1">
                <a:solidFill>
                  <a:schemeClr val="bg1"/>
                </a:solidFill>
                <a:latin typeface="Calibri" panose="020F0502020204030204" pitchFamily="34" charset="0"/>
                <a:ea typeface="Calibri" panose="020F0502020204030204" pitchFamily="34" charset="0"/>
                <a:cs typeface="Calibri" panose="020F0502020204030204" pitchFamily="34" charset="0"/>
              </a:rPr>
              <a:t>What to avoid</a:t>
            </a:r>
          </a:p>
        </p:txBody>
      </p:sp>
      <p:sp>
        <p:nvSpPr>
          <p:cNvPr id="9" name="Content Placeholder 2">
            <a:extLst>
              <a:ext uri="{FF2B5EF4-FFF2-40B4-BE49-F238E27FC236}">
                <a16:creationId xmlns:a16="http://schemas.microsoft.com/office/drawing/2014/main" id="{D5E02163-6590-C2AA-5DD8-B12E48839469}"/>
              </a:ext>
            </a:extLst>
          </p:cNvPr>
          <p:cNvSpPr txBox="1">
            <a:spLocks/>
          </p:cNvSpPr>
          <p:nvPr/>
        </p:nvSpPr>
        <p:spPr>
          <a:xfrm>
            <a:off x="314676" y="398658"/>
            <a:ext cx="4517591" cy="6858931"/>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en-US" sz="2800" b="1">
                <a:solidFill>
                  <a:schemeClr val="tx1"/>
                </a:solidFill>
                <a:latin typeface="Calibri"/>
                <a:ea typeface="Calibri" panose="020F0502020204030204" pitchFamily="34" charset="0"/>
                <a:cs typeface="Calibri"/>
              </a:rPr>
              <a:t>Reduce Caffeine</a:t>
            </a:r>
          </a:p>
          <a:p>
            <a:pPr marL="0" indent="0">
              <a:buNone/>
            </a:pPr>
            <a:r>
              <a:rPr lang="en-US">
                <a:solidFill>
                  <a:schemeClr val="tx1"/>
                </a:solidFill>
                <a:latin typeface="Calibri"/>
                <a:ea typeface="Calibri" panose="020F0502020204030204" pitchFamily="34" charset="0"/>
                <a:cs typeface="Calibri"/>
              </a:rPr>
              <a:t>Also, in chocolate, fizzy drinks. </a:t>
            </a:r>
            <a:endParaRPr lang="en-US">
              <a:solidFill>
                <a:schemeClr val="tx1"/>
              </a:solidFill>
              <a:latin typeface="Calibri"/>
              <a:ea typeface="Calibri" panose="020F0502020204030204" pitchFamily="34" charset="0"/>
              <a:cs typeface="Calibri" panose="020F0502020204030204" pitchFamily="34" charset="0"/>
            </a:endParaRPr>
          </a:p>
          <a:p>
            <a:pPr marL="0" indent="0">
              <a:buFont typeface="Wingdings 3" panose="05040102010807070707" pitchFamily="18" charset="2"/>
              <a:buNone/>
            </a:pPr>
            <a:r>
              <a:rPr lang="en-US">
                <a:solidFill>
                  <a:schemeClr val="tx1"/>
                </a:solidFill>
                <a:latin typeface="Calibri"/>
                <a:ea typeface="Calibri" panose="020F0502020204030204" pitchFamily="34" charset="0"/>
                <a:cs typeface="Calibri"/>
              </a:rPr>
              <a:t>Avoid caffeine after lunch (no more than 3 cups of coffee per day). Coffee has full life of 24-36 hours, reduces depth of sleep</a:t>
            </a:r>
            <a:r>
              <a:rPr lang="en-US" sz="1800">
                <a:solidFill>
                  <a:schemeClr val="tx1"/>
                </a:solidFill>
                <a:latin typeface="Calibri"/>
                <a:ea typeface="Calibri" panose="020F0502020204030204" pitchFamily="34" charset="0"/>
                <a:cs typeface="Calibri"/>
              </a:rPr>
              <a:t>.</a:t>
            </a:r>
          </a:p>
          <a:p>
            <a:pPr marL="0" indent="0">
              <a:buFont typeface="Wingdings 3" panose="05040102010807070707" pitchFamily="18" charset="2"/>
              <a:buNone/>
            </a:pPr>
            <a:r>
              <a:rPr lang="en-US" sz="2800" b="1">
                <a:solidFill>
                  <a:schemeClr val="tx1"/>
                </a:solidFill>
                <a:latin typeface="Calibri"/>
                <a:ea typeface="Calibri" panose="020F0502020204030204" pitchFamily="34" charset="0"/>
                <a:cs typeface="Calibri"/>
              </a:rPr>
              <a:t>Nicotine</a:t>
            </a:r>
          </a:p>
          <a:p>
            <a:pPr marL="0" indent="0">
              <a:buNone/>
            </a:pPr>
            <a:r>
              <a:rPr lang="en-US">
                <a:solidFill>
                  <a:schemeClr val="tx1"/>
                </a:solidFill>
                <a:latin typeface="Calibri"/>
                <a:ea typeface="Calibri" panose="020F0502020204030204" pitchFamily="34" charset="0"/>
                <a:cs typeface="Calibri"/>
              </a:rPr>
              <a:t>Avoid nicotine 2 hours before bedtime and during the night.</a:t>
            </a:r>
            <a:r>
              <a:rPr lang="en-US" sz="1800">
                <a:solidFill>
                  <a:schemeClr val="tx1"/>
                </a:solidFill>
                <a:latin typeface="Calibri"/>
                <a:ea typeface="Calibri" panose="020F0502020204030204" pitchFamily="34" charset="0"/>
                <a:cs typeface="Calibri"/>
              </a:rPr>
              <a:t> </a:t>
            </a:r>
            <a:endParaRPr lang="en-US" sz="1800">
              <a:solidFill>
                <a:schemeClr val="tx1"/>
              </a:solidFill>
              <a:latin typeface="Calibri"/>
              <a:ea typeface="Calibri" panose="020F0502020204030204" pitchFamily="34" charset="0"/>
              <a:cs typeface="Calibri" panose="020F0502020204030204" pitchFamily="34" charset="0"/>
            </a:endParaRPr>
          </a:p>
          <a:p>
            <a:pPr marL="0" indent="0">
              <a:buFont typeface="Wingdings 3" panose="05040102010807070707" pitchFamily="18" charset="2"/>
              <a:buNone/>
            </a:pPr>
            <a:r>
              <a:rPr lang="en-US" sz="2800" b="1">
                <a:solidFill>
                  <a:schemeClr val="tx1"/>
                </a:solidFill>
                <a:latin typeface="Calibri"/>
                <a:ea typeface="Calibri" panose="020F0502020204030204" pitchFamily="34" charset="0"/>
                <a:cs typeface="Calibri"/>
              </a:rPr>
              <a:t>Alcohol</a:t>
            </a:r>
          </a:p>
          <a:p>
            <a:pPr marL="0" indent="0">
              <a:buFont typeface="Wingdings 3" panose="05040102010807070707" pitchFamily="18" charset="2"/>
              <a:buNone/>
            </a:pPr>
            <a:r>
              <a:rPr lang="en-US">
                <a:solidFill>
                  <a:schemeClr val="tx1"/>
                </a:solidFill>
                <a:latin typeface="Calibri"/>
                <a:ea typeface="Calibri" panose="020F0502020204030204" pitchFamily="34" charset="0"/>
                <a:cs typeface="Calibri"/>
              </a:rPr>
              <a:t>Avoid alcohol close to bedtime (3 hours ).</a:t>
            </a:r>
          </a:p>
          <a:p>
            <a:pPr marL="0" indent="0">
              <a:buFont typeface="Wingdings 3" panose="05040102010807070707" pitchFamily="18" charset="2"/>
              <a:buNone/>
            </a:pPr>
            <a:endParaRPr lang="en-US" sz="1600" b="1">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Font typeface="Wingdings 3" panose="05040102010807070707" pitchFamily="18" charset="2"/>
              <a:buNone/>
            </a:pPr>
            <a:r>
              <a:rPr lang="en-US" sz="2800" b="1">
                <a:solidFill>
                  <a:schemeClr val="tx1"/>
                </a:solidFill>
                <a:latin typeface="Calibri"/>
                <a:ea typeface="Calibri" panose="020F0502020204030204" pitchFamily="34" charset="0"/>
                <a:cs typeface="Calibri"/>
              </a:rPr>
              <a:t>Avoid heavy meals close to bedtime (4 hours)</a:t>
            </a:r>
          </a:p>
          <a:p>
            <a:endParaRPr lang="en-GB" sz="2800" b="1">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411480" lvl="1" indent="0">
              <a:buFont typeface="Wingdings 3" panose="05040102010807070707" pitchFamily="18" charset="2"/>
              <a:buNone/>
            </a:pPr>
            <a:endParaRPr lang="en-GB">
              <a:solidFill>
                <a:schemeClr val="tx1"/>
              </a:solidFill>
            </a:endParaRPr>
          </a:p>
        </p:txBody>
      </p:sp>
      <p:pic>
        <p:nvPicPr>
          <p:cNvPr id="28" name="Picture 27" descr="A person sitting at a table smoking&#10;&#10;Description automatically generated with medium confidence">
            <a:extLst>
              <a:ext uri="{FF2B5EF4-FFF2-40B4-BE49-F238E27FC236}">
                <a16:creationId xmlns:a16="http://schemas.microsoft.com/office/drawing/2014/main" id="{9ADB208F-8815-A4A4-5DA1-EFED1C7E0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870" y="1329739"/>
            <a:ext cx="6344476" cy="4706523"/>
          </a:xfrm>
          <a:prstGeom prst="rect">
            <a:avLst/>
          </a:prstGeom>
        </p:spPr>
      </p:pic>
      <p:pic>
        <p:nvPicPr>
          <p:cNvPr id="2" name="Picture 1" descr="A picture containing text, font, graphics, logo&#10;&#10;Description automatically generated">
            <a:extLst>
              <a:ext uri="{FF2B5EF4-FFF2-40B4-BE49-F238E27FC236}">
                <a16:creationId xmlns:a16="http://schemas.microsoft.com/office/drawing/2014/main" id="{E0D4EEFE-2892-FFC9-0666-0B68F4931D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41253061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2211C43-D0DF-7BD3-C62B-FF0B34A2095F}"/>
              </a:ext>
            </a:extLst>
          </p:cNvPr>
          <p:cNvSpPr/>
          <p:nvPr/>
        </p:nvSpPr>
        <p:spPr>
          <a:xfrm>
            <a:off x="7403134" y="0"/>
            <a:ext cx="4785691"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itle 1">
            <a:extLst>
              <a:ext uri="{FF2B5EF4-FFF2-40B4-BE49-F238E27FC236}">
                <a16:creationId xmlns:a16="http://schemas.microsoft.com/office/drawing/2014/main" id="{CE111050-5957-42CA-8533-52F95C207247}"/>
              </a:ext>
            </a:extLst>
          </p:cNvPr>
          <p:cNvSpPr txBox="1">
            <a:spLocks/>
          </p:cNvSpPr>
          <p:nvPr/>
        </p:nvSpPr>
        <p:spPr>
          <a:xfrm>
            <a:off x="455596" y="326266"/>
            <a:ext cx="5627158"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a:solidFill>
                  <a:schemeClr val="bg1"/>
                </a:solidFill>
                <a:latin typeface="Calibri" panose="020F0502020204030204" pitchFamily="34" charset="0"/>
                <a:ea typeface="Calibri" panose="020F0502020204030204" pitchFamily="34" charset="0"/>
                <a:cs typeface="Calibri" panose="020F0502020204030204" pitchFamily="34" charset="0"/>
              </a:rPr>
              <a:t>Putting the day to rest</a:t>
            </a:r>
            <a:endParaRPr lang="en-GB" b="1">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5" name="Content Placeholder 2">
            <a:extLst>
              <a:ext uri="{FF2B5EF4-FFF2-40B4-BE49-F238E27FC236}">
                <a16:creationId xmlns:a16="http://schemas.microsoft.com/office/drawing/2014/main" id="{C58F478A-BF72-38D0-91F4-FF5EF921091D}"/>
              </a:ext>
            </a:extLst>
          </p:cNvPr>
          <p:cNvSpPr txBox="1">
            <a:spLocks/>
          </p:cNvSpPr>
          <p:nvPr/>
        </p:nvSpPr>
        <p:spPr>
          <a:xfrm>
            <a:off x="452421" y="1656751"/>
            <a:ext cx="6947537" cy="516206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R="0" lvl="0" algn="l" defTabSz="457200" rtl="0" eaLnBrk="1" fontAlgn="auto" latinLnBrk="0" hangingPunct="1">
              <a:lnSpc>
                <a:spcPct val="100000"/>
              </a:lnSpc>
              <a:spcBef>
                <a:spcPct val="20000"/>
              </a:spcBef>
              <a:spcAft>
                <a:spcPts val="600"/>
              </a:spcAft>
              <a:buClr>
                <a:sysClr val="window" lastClr="FFFFFF"/>
              </a:buClr>
              <a:buSzPct val="80000"/>
              <a:buFont typeface="Arial" panose="020B0604020202020204" pitchFamily="34" charset="0"/>
              <a:buChar char="•"/>
              <a:tabLst/>
              <a:defRPr/>
            </a:pPr>
            <a:r>
              <a:rPr kumimoji="0" lang="en-US" sz="180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Set aside 20 minutes in the early evening (</a:t>
            </a:r>
            <a:r>
              <a:rPr lang="en-US" sz="180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approx. </a:t>
            </a:r>
            <a:r>
              <a:rPr kumimoji="0" lang="en-US" sz="180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7 pm) </a:t>
            </a:r>
          </a:p>
          <a:p>
            <a:pPr marR="0" lvl="0" algn="l" defTabSz="457200" rtl="0" eaLnBrk="1" fontAlgn="auto" latinLnBrk="0" hangingPunct="1">
              <a:lnSpc>
                <a:spcPct val="100000"/>
              </a:lnSpc>
              <a:spcBef>
                <a:spcPct val="20000"/>
              </a:spcBef>
              <a:spcAft>
                <a:spcPts val="600"/>
              </a:spcAft>
              <a:buClr>
                <a:sysClr val="window" lastClr="FFFFFF"/>
              </a:buClr>
              <a:buSzPct val="80000"/>
              <a:buFont typeface="Arial" panose="020B0604020202020204" pitchFamily="34" charset="0"/>
              <a:buChar char="•"/>
              <a:tabLst/>
              <a:defRPr/>
            </a:pPr>
            <a:r>
              <a:rPr kumimoji="0" lang="en-US" sz="180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Sit down with a pen and paper</a:t>
            </a:r>
          </a:p>
          <a:p>
            <a:pPr marR="0" lvl="0" algn="l" defTabSz="457200" rtl="0" eaLnBrk="1" fontAlgn="auto" latinLnBrk="0" hangingPunct="1">
              <a:lnSpc>
                <a:spcPct val="100000"/>
              </a:lnSpc>
              <a:spcBef>
                <a:spcPct val="20000"/>
              </a:spcBef>
              <a:spcAft>
                <a:spcPts val="600"/>
              </a:spcAft>
              <a:buClr>
                <a:sysClr val="window" lastClr="FFFFFF"/>
              </a:buClr>
              <a:buSzPct val="80000"/>
              <a:buFont typeface="Arial" panose="020B0604020202020204" pitchFamily="34" charset="0"/>
              <a:buChar char="•"/>
              <a:tabLst/>
              <a:defRPr/>
            </a:pPr>
            <a:r>
              <a:rPr kumimoji="0" lang="en-US" sz="180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Think of what has happened during the day and how you feel about it – </a:t>
            </a:r>
            <a:r>
              <a:rPr lang="en-US" sz="180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let it go.</a:t>
            </a:r>
            <a:endParaRPr kumimoji="0" lang="en-US" sz="180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0" algn="l" defTabSz="457200" rtl="0" eaLnBrk="1" fontAlgn="auto" latinLnBrk="0" hangingPunct="1">
              <a:lnSpc>
                <a:spcPct val="100000"/>
              </a:lnSpc>
              <a:spcBef>
                <a:spcPct val="20000"/>
              </a:spcBef>
              <a:spcAft>
                <a:spcPts val="600"/>
              </a:spcAft>
              <a:buClr>
                <a:sysClr val="window" lastClr="FFFFFF"/>
              </a:buClr>
              <a:buSzPct val="80000"/>
              <a:buFont typeface="Arial" panose="020B0604020202020204" pitchFamily="34" charset="0"/>
              <a:buChar char="•"/>
              <a:tabLst/>
              <a:defRPr/>
            </a:pPr>
            <a:r>
              <a:rPr kumimoji="0" lang="en-US" sz="180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Write down anything you still need to do on a ‘to do’ list with steps that you can take to complete </a:t>
            </a:r>
            <a:r>
              <a:rPr lang="en-US" sz="180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the task</a:t>
            </a:r>
            <a:endParaRPr kumimoji="0" lang="en-US" sz="180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0" algn="l" defTabSz="457200" rtl="0" eaLnBrk="1" fontAlgn="auto" latinLnBrk="0" hangingPunct="1">
              <a:lnSpc>
                <a:spcPct val="100000"/>
              </a:lnSpc>
              <a:spcBef>
                <a:spcPct val="20000"/>
              </a:spcBef>
              <a:spcAft>
                <a:spcPts val="600"/>
              </a:spcAft>
              <a:buClr>
                <a:sysClr val="window" lastClr="FFFFFF"/>
              </a:buClr>
              <a:buSzPct val="80000"/>
              <a:buFont typeface="Arial" panose="020B0604020202020204" pitchFamily="34" charset="0"/>
              <a:buChar char="•"/>
              <a:tabLst/>
              <a:defRPr/>
            </a:pPr>
            <a:r>
              <a:rPr kumimoji="0" lang="en-US" sz="180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Try to use your 20 minutes </a:t>
            </a:r>
            <a:r>
              <a:rPr lang="en-US" sz="180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so you’re </a:t>
            </a:r>
            <a:r>
              <a:rPr kumimoji="0" lang="en-US" sz="180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feeling more in control</a:t>
            </a:r>
          </a:p>
          <a:p>
            <a:pPr marR="0" lvl="0" algn="l" defTabSz="457200" rtl="0" eaLnBrk="1" fontAlgn="auto" latinLnBrk="0" hangingPunct="1">
              <a:lnSpc>
                <a:spcPct val="100000"/>
              </a:lnSpc>
              <a:spcBef>
                <a:spcPct val="20000"/>
              </a:spcBef>
              <a:spcAft>
                <a:spcPts val="600"/>
              </a:spcAft>
              <a:buClr>
                <a:sysClr val="window" lastClr="FFFFFF"/>
              </a:buClr>
              <a:buSzPct val="80000"/>
              <a:buFont typeface="Arial" panose="020B0604020202020204" pitchFamily="34" charset="0"/>
              <a:buChar char="•"/>
              <a:tabLst/>
              <a:defRPr/>
            </a:pPr>
            <a:r>
              <a:rPr kumimoji="0" lang="en-US" sz="180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When it comes to bedtime remind yourself that you have already dealt with things</a:t>
            </a:r>
          </a:p>
          <a:p>
            <a:pPr marR="0" lvl="0" algn="l" defTabSz="457200" rtl="0" eaLnBrk="1" fontAlgn="auto" latinLnBrk="0" hangingPunct="1">
              <a:lnSpc>
                <a:spcPct val="100000"/>
              </a:lnSpc>
              <a:spcBef>
                <a:spcPct val="20000"/>
              </a:spcBef>
              <a:spcAft>
                <a:spcPts val="600"/>
              </a:spcAft>
              <a:buClr>
                <a:sysClr val="window" lastClr="FFFFFF"/>
              </a:buClr>
              <a:buSzPct val="80000"/>
              <a:buFont typeface="Arial" panose="020B0604020202020204" pitchFamily="34" charset="0"/>
              <a:buChar char="•"/>
              <a:tabLst/>
              <a:defRPr/>
            </a:pPr>
            <a:r>
              <a:rPr kumimoji="0" lang="en-US" sz="180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If new thoughts come up in bed note them down on a piece of paper at your bedside to be dealt with the next day</a:t>
            </a:r>
          </a:p>
          <a:p>
            <a:pPr marL="285750" marR="0" lvl="0" indent="-285750" algn="l" defTabSz="457200" rtl="0" eaLnBrk="1" fontAlgn="auto" latinLnBrk="0" hangingPunct="1">
              <a:lnSpc>
                <a:spcPct val="90000"/>
              </a:lnSpc>
              <a:spcBef>
                <a:spcPct val="20000"/>
              </a:spcBef>
              <a:spcAft>
                <a:spcPts val="600"/>
              </a:spcAft>
              <a:buClr>
                <a:sysClr val="window" lastClr="FFFFFF"/>
              </a:buClr>
              <a:buSzPct val="80000"/>
              <a:buFont typeface="Wingdings 3" panose="05040102010807070707" pitchFamily="18" charset="2"/>
              <a:buChar char=""/>
              <a:tabLst/>
              <a:defRPr/>
            </a:pPr>
            <a:endParaRPr kumimoji="0" lang="en-GB" sz="1800" b="1" i="0" u="none" strike="noStrike" kern="1200" cap="none" spc="0" normalizeH="0" baseline="0" noProof="0">
              <a:ln>
                <a:noFill/>
              </a:ln>
              <a:solidFill>
                <a:srgbClr val="146194">
                  <a:lumMod val="75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11480" marR="0" lvl="1" indent="0" algn="l" defTabSz="457200" rtl="0" eaLnBrk="1" fontAlgn="auto" latinLnBrk="0" hangingPunct="1">
              <a:lnSpc>
                <a:spcPct val="90000"/>
              </a:lnSpc>
              <a:spcBef>
                <a:spcPct val="20000"/>
              </a:spcBef>
              <a:spcAft>
                <a:spcPts val="600"/>
              </a:spcAft>
              <a:buClr>
                <a:sysClr val="window" lastClr="FFFFFF"/>
              </a:buClr>
              <a:buSzPct val="80000"/>
              <a:buFont typeface="Wingdings 3" panose="05040102010807070707" pitchFamily="18" charset="2"/>
              <a:buNone/>
              <a:tabLst/>
              <a:defRPr/>
            </a:pPr>
            <a:endParaRPr kumimoji="0" lang="en-GB" b="0" i="0" u="none" strike="noStrike" kern="1200" cap="none" spc="0" normalizeH="0" baseline="0" noProof="0">
              <a:ln>
                <a:noFill/>
              </a:ln>
              <a:solidFill>
                <a:srgbClr val="146194">
                  <a:lumMod val="75000"/>
                </a:srgbClr>
              </a:solidFill>
              <a:effectLst/>
              <a:uLnTx/>
              <a:uFillTx/>
              <a:latin typeface="Century Gothic" panose="020B0502020202020204"/>
              <a:ea typeface="+mn-ea"/>
              <a:cs typeface="+mn-cs"/>
            </a:endParaRPr>
          </a:p>
        </p:txBody>
      </p:sp>
      <p:sp>
        <p:nvSpPr>
          <p:cNvPr id="26" name="Title 1">
            <a:extLst>
              <a:ext uri="{FF2B5EF4-FFF2-40B4-BE49-F238E27FC236}">
                <a16:creationId xmlns:a16="http://schemas.microsoft.com/office/drawing/2014/main" id="{0486C5AA-E6D2-6829-0B11-9C8D59750976}"/>
              </a:ext>
            </a:extLst>
          </p:cNvPr>
          <p:cNvSpPr txBox="1">
            <a:spLocks/>
          </p:cNvSpPr>
          <p:nvPr/>
        </p:nvSpPr>
        <p:spPr>
          <a:xfrm>
            <a:off x="455198" y="-189775"/>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b="1">
                <a:solidFill>
                  <a:srgbClr val="76DBF4"/>
                </a:solidFill>
                <a:latin typeface="Calibri" panose="020F0502020204030204" pitchFamily="34" charset="0"/>
                <a:ea typeface="Calibri" panose="020F0502020204030204" pitchFamily="34" charset="0"/>
                <a:cs typeface="Calibri" panose="020F0502020204030204" pitchFamily="34" charset="0"/>
              </a:rPr>
              <a:t>Strategies for sleep</a:t>
            </a:r>
          </a:p>
        </p:txBody>
      </p:sp>
      <p:pic>
        <p:nvPicPr>
          <p:cNvPr id="30" name="Picture 29" descr="A person writing in a book&#10;&#10;Description automatically generated with medium confidence">
            <a:extLst>
              <a:ext uri="{FF2B5EF4-FFF2-40B4-BE49-F238E27FC236}">
                <a16:creationId xmlns:a16="http://schemas.microsoft.com/office/drawing/2014/main" id="{CBB4D55A-350E-719C-DCCB-8B93D6416852}"/>
              </a:ext>
            </a:extLst>
          </p:cNvPr>
          <p:cNvPicPr>
            <a:picLocks noChangeAspect="1"/>
          </p:cNvPicPr>
          <p:nvPr/>
        </p:nvPicPr>
        <p:blipFill rotWithShape="1">
          <a:blip r:embed="rId3">
            <a:extLst>
              <a:ext uri="{28A0092B-C50C-407E-A947-70E740481C1C}">
                <a14:useLocalDpi xmlns:a14="http://schemas.microsoft.com/office/drawing/2010/main" val="0"/>
              </a:ext>
            </a:extLst>
          </a:blip>
          <a:srcRect r="26408" b="5015"/>
          <a:stretch/>
        </p:blipFill>
        <p:spPr>
          <a:xfrm>
            <a:off x="7538120" y="1493279"/>
            <a:ext cx="4650705" cy="4286250"/>
          </a:xfrm>
          <a:prstGeom prst="rect">
            <a:avLst/>
          </a:prstGeom>
        </p:spPr>
      </p:pic>
      <p:pic>
        <p:nvPicPr>
          <p:cNvPr id="2" name="Picture 1" descr="A picture containing text, font, graphics, logo&#10;&#10;Description automatically generated">
            <a:extLst>
              <a:ext uri="{FF2B5EF4-FFF2-40B4-BE49-F238E27FC236}">
                <a16:creationId xmlns:a16="http://schemas.microsoft.com/office/drawing/2014/main" id="{A0ADD19B-1D78-E980-6FAB-10F13ED33D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7159382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2" y="220593"/>
            <a:ext cx="8534400" cy="1507067"/>
          </a:xfrm>
        </p:spPr>
        <p:txBody>
          <a:bodyPr rtlCol="0">
            <a:normAutofit/>
          </a:bodyPr>
          <a:lstStyle/>
          <a:p>
            <a:pPr rtl="0"/>
            <a:r>
              <a:rPr lang="en-US" sz="4000" b="1">
                <a:solidFill>
                  <a:schemeClr val="tx2"/>
                </a:solidFill>
                <a:latin typeface="Calibri" panose="020F0502020204030204" pitchFamily="34" charset="0"/>
                <a:ea typeface="Calibri" panose="020F0502020204030204" pitchFamily="34" charset="0"/>
                <a:cs typeface="Calibri" panose="020F0502020204030204" pitchFamily="34" charset="0"/>
              </a:rPr>
              <a:t>Improve your environment</a:t>
            </a:r>
            <a:endParaRPr lang="en-GB" sz="4000" b="1">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84212" y="2108336"/>
            <a:ext cx="10693537" cy="4803879"/>
          </a:xfrm>
        </p:spPr>
        <p:txBody>
          <a:bodyPr vert="horz" lIns="91440" tIns="45720" rIns="91440" bIns="45720" rtlCol="0" anchor="t">
            <a:normAutofit/>
          </a:bodyPr>
          <a:lstStyle/>
          <a:p>
            <a:pPr marL="0" indent="0">
              <a:buNone/>
            </a:pPr>
            <a:r>
              <a:rPr lang="en-US" sz="2400" b="1">
                <a:latin typeface="Calibri"/>
                <a:ea typeface="Calibri" panose="020F0502020204030204" pitchFamily="34" charset="0"/>
                <a:cs typeface="Calibri"/>
              </a:rPr>
              <a:t>Make the link between bed and sleep</a:t>
            </a:r>
          </a:p>
          <a:p>
            <a:pPr marL="0" indent="0">
              <a:buNone/>
            </a:pPr>
            <a:endParaRPr lang="en-US" sz="26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100">
              <a:solidFill>
                <a:schemeClr val="tx1"/>
              </a:solidFill>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US">
                <a:latin typeface="Calibri"/>
                <a:ea typeface="Calibri" panose="020F0502020204030204" pitchFamily="34" charset="0"/>
                <a:cs typeface="Calibri"/>
              </a:rPr>
              <a:t>Think: lighting, comfort &amp; safety.</a:t>
            </a:r>
          </a:p>
          <a:p>
            <a:pPr>
              <a:buFont typeface="Arial" panose="020B0604020202020204" pitchFamily="34" charset="0"/>
              <a:buChar char="•"/>
            </a:pPr>
            <a:r>
              <a:rPr lang="en-US">
                <a:latin typeface="Calibri"/>
                <a:ea typeface="Calibri" panose="020F0502020204030204" pitchFamily="34" charset="0"/>
                <a:cs typeface="Calibri"/>
              </a:rPr>
              <a:t>Your bedroom should be cool and dark.</a:t>
            </a:r>
          </a:p>
          <a:p>
            <a:pPr>
              <a:buFont typeface="Arial" panose="020B0604020202020204" pitchFamily="34" charset="0"/>
              <a:buChar char="•"/>
            </a:pPr>
            <a:r>
              <a:rPr lang="en-US">
                <a:latin typeface="Calibri"/>
                <a:ea typeface="Calibri" panose="020F0502020204030204" pitchFamily="34" charset="0"/>
                <a:cs typeface="Calibri"/>
              </a:rPr>
              <a:t>Consider your bedding and mattress.</a:t>
            </a:r>
          </a:p>
          <a:p>
            <a:pPr>
              <a:buFont typeface="Arial" panose="020B0604020202020204" pitchFamily="34" charset="0"/>
              <a:buChar char="•"/>
            </a:pPr>
            <a:r>
              <a:rPr lang="en-US">
                <a:latin typeface="Calibri"/>
                <a:ea typeface="Calibri" panose="020F0502020204030204" pitchFamily="34" charset="0"/>
                <a:cs typeface="Calibri"/>
              </a:rPr>
              <a:t>Only use your bed for sleep and intimacy</a:t>
            </a:r>
          </a:p>
          <a:p>
            <a:pPr marL="0" indent="0">
              <a:buNone/>
            </a:pPr>
            <a:endParaRPr lang="en-US" sz="28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800">
              <a:solidFill>
                <a:schemeClr val="tx1"/>
              </a:solidFill>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endParaRPr lang="en-US" sz="2800">
              <a:solidFill>
                <a:schemeClr val="tx1"/>
              </a:solidFill>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endParaRPr lang="en-US" sz="280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GB" sz="2800" b="1">
              <a:solidFill>
                <a:srgbClr val="146194"/>
              </a:solidFill>
              <a:latin typeface="Calibri" panose="020F0502020204030204" pitchFamily="34" charset="0"/>
              <a:ea typeface="Calibri" panose="020F0502020204030204" pitchFamily="34" charset="0"/>
              <a:cs typeface="Calibri" panose="020F0502020204030204" pitchFamily="34" charset="0"/>
            </a:endParaRPr>
          </a:p>
          <a:p>
            <a:pPr marL="411480" lvl="1" indent="0">
              <a:buNone/>
            </a:pPr>
            <a:endParaRPr lang="en-GB">
              <a:solidFill>
                <a:schemeClr val="tx1"/>
              </a:solidFill>
            </a:endParaRPr>
          </a:p>
        </p:txBody>
      </p:sp>
      <p:sp>
        <p:nvSpPr>
          <p:cNvPr id="7" name="Content Placeholder 2">
            <a:extLst>
              <a:ext uri="{FF2B5EF4-FFF2-40B4-BE49-F238E27FC236}">
                <a16:creationId xmlns:a16="http://schemas.microsoft.com/office/drawing/2014/main" id="{B8B6FDEB-D8FB-7F66-42FD-23B22708E721}"/>
              </a:ext>
            </a:extLst>
          </p:cNvPr>
          <p:cNvSpPr txBox="1">
            <a:spLocks/>
          </p:cNvSpPr>
          <p:nvPr/>
        </p:nvSpPr>
        <p:spPr>
          <a:xfrm>
            <a:off x="69078" y="5694671"/>
            <a:ext cx="10693537" cy="4803879"/>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en-US" sz="2800" b="1">
                <a:solidFill>
                  <a:schemeClr val="tx1"/>
                </a:solidFill>
                <a:latin typeface="Calibri"/>
                <a:ea typeface="Calibri" panose="020F0502020204030204" pitchFamily="34" charset="0"/>
                <a:cs typeface="Calibri"/>
              </a:rPr>
              <a:t>          TV, Reading, Eating, Telephones, Computers should be avoided</a:t>
            </a:r>
          </a:p>
          <a:p>
            <a:pPr marL="0" indent="0">
              <a:buNone/>
            </a:pPr>
            <a:endParaRPr lang="en-US" sz="3200" b="1">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Font typeface="Wingdings 3" panose="05040102010807070707" pitchFamily="18" charset="2"/>
              <a:buNone/>
            </a:pPr>
            <a:endParaRPr lang="en-US" sz="3200" b="1">
              <a:solidFill>
                <a:schemeClr val="tx1"/>
              </a:solidFill>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endParaRPr lang="en-US" sz="3200" b="1">
              <a:solidFill>
                <a:schemeClr val="tx1"/>
              </a:solidFill>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endParaRPr lang="en-US" sz="3200" b="1">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GB" sz="3200" b="1">
              <a:solidFill>
                <a:srgbClr val="146194"/>
              </a:solidFill>
              <a:latin typeface="Calibri" panose="020F0502020204030204" pitchFamily="34" charset="0"/>
              <a:ea typeface="Calibri" panose="020F0502020204030204" pitchFamily="34" charset="0"/>
              <a:cs typeface="Calibri" panose="020F0502020204030204" pitchFamily="34" charset="0"/>
            </a:endParaRPr>
          </a:p>
          <a:p>
            <a:pPr marL="411480" lvl="1" indent="0">
              <a:buFont typeface="Wingdings 3" panose="05040102010807070707" pitchFamily="18" charset="2"/>
              <a:buNone/>
            </a:pPr>
            <a:endParaRPr lang="en-GB" sz="2000" b="1">
              <a:solidFill>
                <a:schemeClr val="tx1"/>
              </a:solidFill>
            </a:endParaRPr>
          </a:p>
        </p:txBody>
      </p:sp>
      <p:pic>
        <p:nvPicPr>
          <p:cNvPr id="9" name="Picture 8" descr="A person sleeping in a bed&#10;&#10;Description automatically generated with medium confidence">
            <a:extLst>
              <a:ext uri="{FF2B5EF4-FFF2-40B4-BE49-F238E27FC236}">
                <a16:creationId xmlns:a16="http://schemas.microsoft.com/office/drawing/2014/main" id="{75A83213-969F-41F6-98A1-A63EA69D59C3}"/>
              </a:ext>
            </a:extLst>
          </p:cNvPr>
          <p:cNvPicPr>
            <a:picLocks noChangeAspect="1"/>
          </p:cNvPicPr>
          <p:nvPr/>
        </p:nvPicPr>
        <p:blipFill rotWithShape="1">
          <a:blip r:embed="rId3">
            <a:extLst>
              <a:ext uri="{28A0092B-C50C-407E-A947-70E740481C1C}">
                <a14:useLocalDpi xmlns:a14="http://schemas.microsoft.com/office/drawing/2010/main" val="0"/>
              </a:ext>
            </a:extLst>
          </a:blip>
          <a:srcRect r="18264" b="12134"/>
          <a:stretch/>
        </p:blipFill>
        <p:spPr>
          <a:xfrm>
            <a:off x="7043436" y="1645622"/>
            <a:ext cx="4739851" cy="3566756"/>
          </a:xfrm>
          <a:prstGeom prst="rect">
            <a:avLst/>
          </a:prstGeom>
        </p:spPr>
      </p:pic>
      <p:pic>
        <p:nvPicPr>
          <p:cNvPr id="8" name="Picture 7" descr="A picture containing text, font, graphics, logo&#10;&#10;Description automatically generated">
            <a:extLst>
              <a:ext uri="{FF2B5EF4-FFF2-40B4-BE49-F238E27FC236}">
                <a16:creationId xmlns:a16="http://schemas.microsoft.com/office/drawing/2014/main" id="{E918ADBD-F0ED-B669-DAD3-510BE1FD59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38769773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4823" y="544882"/>
            <a:ext cx="5627158" cy="1507067"/>
          </a:xfrm>
        </p:spPr>
        <p:txBody>
          <a:bodyPr rtlCol="0">
            <a:normAutofit/>
          </a:bodyPr>
          <a:lstStyle/>
          <a:p>
            <a:pPr rtl="0"/>
            <a:r>
              <a:rPr lang="en-GB" b="1">
                <a:latin typeface="Calibri" panose="020F0502020204030204" pitchFamily="34" charset="0"/>
                <a:ea typeface="Calibri" panose="020F0502020204030204" pitchFamily="34" charset="0"/>
                <a:cs typeface="Calibri" panose="020F0502020204030204" pitchFamily="34" charset="0"/>
              </a:rPr>
              <a:t>Imagery</a:t>
            </a:r>
          </a:p>
        </p:txBody>
      </p:sp>
      <p:sp>
        <p:nvSpPr>
          <p:cNvPr id="3" name="Content Placeholder 2"/>
          <p:cNvSpPr>
            <a:spLocks noGrp="1"/>
          </p:cNvSpPr>
          <p:nvPr>
            <p:ph idx="1"/>
          </p:nvPr>
        </p:nvSpPr>
        <p:spPr>
          <a:xfrm>
            <a:off x="3651649" y="1875367"/>
            <a:ext cx="10965688" cy="5162060"/>
          </a:xfrm>
        </p:spPr>
        <p:txBody>
          <a:bodyPr vert="horz" lIns="91440" tIns="45720" rIns="91440" bIns="45720" rtlCol="0" anchor="t">
            <a:normAutofit/>
          </a:bodyPr>
          <a:lstStyle/>
          <a:p>
            <a:pPr marL="0" indent="0">
              <a:buNone/>
            </a:pPr>
            <a:r>
              <a:rPr lang="en-US" sz="2400" b="1">
                <a:latin typeface="Calibri"/>
                <a:ea typeface="Calibri"/>
                <a:cs typeface="Calibri"/>
              </a:rPr>
              <a:t>Imagery involves creating a mental image in your mind </a:t>
            </a:r>
            <a:endParaRPr lang="en-US" sz="2400" b="1">
              <a:latin typeface="Calibri"/>
              <a:ea typeface="Calibri"/>
              <a:cs typeface="Calibri" panose="020F0502020204030204" pitchFamily="34" charset="0"/>
            </a:endParaRPr>
          </a:p>
          <a:p>
            <a:pPr marL="0" indent="0">
              <a:buNone/>
            </a:pPr>
            <a:endParaRPr lang="en-US" sz="2400" b="1">
              <a:latin typeface="Calibri" panose="020F0502020204030204" pitchFamily="34" charset="0"/>
              <a:ea typeface="Calibri" panose="020F0502020204030204" pitchFamily="34" charset="0"/>
              <a:cs typeface="Calibri" panose="020F0502020204030204" pitchFamily="34" charset="0"/>
            </a:endParaRPr>
          </a:p>
          <a:p>
            <a:pPr marL="0" indent="0">
              <a:lnSpc>
                <a:spcPct val="90000"/>
              </a:lnSpc>
              <a:buNone/>
            </a:pPr>
            <a:r>
              <a:rPr lang="en-US" sz="2400" b="1">
                <a:latin typeface="Calibri"/>
                <a:ea typeface="Calibri"/>
                <a:cs typeface="Calibri"/>
              </a:rPr>
              <a:t>The imagery story should be …</a:t>
            </a:r>
          </a:p>
          <a:p>
            <a:pPr marL="0" indent="0">
              <a:buNone/>
            </a:pPr>
            <a:endParaRPr lang="en-US" sz="2400" b="1">
              <a:latin typeface="Calibri" panose="020F0502020204030204" pitchFamily="34" charset="0"/>
              <a:ea typeface="Calibri" panose="020F0502020204030204" pitchFamily="34" charset="0"/>
              <a:cs typeface="Calibri" panose="020F0502020204030204" pitchFamily="34" charset="0"/>
            </a:endParaRPr>
          </a:p>
          <a:p>
            <a:pPr>
              <a:lnSpc>
                <a:spcPct val="90000"/>
              </a:lnSpc>
              <a:buFont typeface="Arial" panose="020B0604020202020204" pitchFamily="34" charset="0"/>
              <a:buChar char="•"/>
            </a:pPr>
            <a:r>
              <a:rPr lang="en-US" sz="1800">
                <a:latin typeface="Calibri"/>
                <a:ea typeface="Calibri"/>
                <a:cs typeface="Calibri"/>
              </a:rPr>
              <a:t>Clear in your head</a:t>
            </a:r>
          </a:p>
          <a:p>
            <a:pPr>
              <a:lnSpc>
                <a:spcPct val="90000"/>
              </a:lnSpc>
              <a:buFont typeface="Arial" panose="020B0604020202020204" pitchFamily="34" charset="0"/>
              <a:buChar char="•"/>
            </a:pPr>
            <a:r>
              <a:rPr lang="en-US" sz="1800">
                <a:latin typeface="Calibri"/>
                <a:ea typeface="Calibri"/>
                <a:cs typeface="Calibri"/>
              </a:rPr>
              <a:t>Easy and enjoyable to follow</a:t>
            </a:r>
          </a:p>
          <a:p>
            <a:r>
              <a:rPr lang="en-US" sz="1800">
                <a:latin typeface="Calibri"/>
                <a:ea typeface="Calibri"/>
                <a:cs typeface="Calibri"/>
              </a:rPr>
              <a:t>Relaxing - avoid images that create strong feelings </a:t>
            </a:r>
            <a:endParaRPr lang="en-US" sz="1800">
              <a:latin typeface="Calibri"/>
              <a:ea typeface="Calibri"/>
              <a:cs typeface="Calibri" panose="020F0502020204030204" pitchFamily="34" charset="0"/>
            </a:endParaRPr>
          </a:p>
          <a:p>
            <a:pPr>
              <a:lnSpc>
                <a:spcPct val="90000"/>
              </a:lnSpc>
              <a:buFont typeface="Arial" panose="020B0604020202020204" pitchFamily="34" charset="0"/>
              <a:buChar char="•"/>
            </a:pPr>
            <a:r>
              <a:rPr lang="en-US" sz="1800">
                <a:latin typeface="Calibri"/>
                <a:ea typeface="Calibri"/>
                <a:cs typeface="Calibri"/>
              </a:rPr>
              <a:t>Plan – make this part of your bedtime routine</a:t>
            </a:r>
          </a:p>
          <a:p>
            <a:pPr>
              <a:lnSpc>
                <a:spcPct val="90000"/>
              </a:lnSpc>
              <a:buFont typeface="Arial" panose="020B0604020202020204" pitchFamily="34" charset="0"/>
              <a:buChar char="•"/>
            </a:pPr>
            <a:r>
              <a:rPr lang="en-US" sz="1800">
                <a:latin typeface="Calibri"/>
                <a:ea typeface="Calibri"/>
                <a:cs typeface="Calibri"/>
              </a:rPr>
              <a:t>Practice – becomes easier the more you try</a:t>
            </a:r>
          </a:p>
          <a:p>
            <a:pPr>
              <a:lnSpc>
                <a:spcPct val="90000"/>
              </a:lnSpc>
              <a:buFont typeface="Arial" panose="020B0604020202020204" pitchFamily="34" charset="0"/>
              <a:buChar char="•"/>
            </a:pPr>
            <a:endParaRPr lang="en-US" sz="24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b="1" u="sng">
                <a:latin typeface="Calibri"/>
                <a:ea typeface="Calibri"/>
                <a:cs typeface="Calibri"/>
                <a:hlinkClick r:id="rId3"/>
              </a:rPr>
              <a:t>The boathouse </a:t>
            </a:r>
          </a:p>
          <a:p>
            <a:pPr marL="0" indent="0">
              <a:lnSpc>
                <a:spcPct val="90000"/>
              </a:lnSpc>
              <a:buNone/>
            </a:pPr>
            <a:r>
              <a:rPr lang="en-GB" sz="2400" b="1">
                <a:latin typeface="Calibri"/>
                <a:ea typeface="Calibri"/>
                <a:cs typeface="Calibri"/>
                <a:hlinkClick r:id="rId3"/>
              </a:rPr>
              <a:t>https://youtu.be/b5IySBy9eak</a:t>
            </a:r>
            <a:r>
              <a:rPr lang="en-GB" sz="2400" b="1">
                <a:latin typeface="Calibri"/>
                <a:ea typeface="Calibri"/>
                <a:cs typeface="Calibri"/>
              </a:rPr>
              <a:t> </a:t>
            </a:r>
            <a:endParaRPr lang="en-GB" sz="2400" b="1">
              <a:latin typeface="Calibri"/>
              <a:ea typeface="Calibri"/>
              <a:cs typeface="Calibri" panose="020F0502020204030204" pitchFamily="34" charset="0"/>
            </a:endParaRPr>
          </a:p>
          <a:p>
            <a:pPr marL="411480" lvl="1" indent="0">
              <a:lnSpc>
                <a:spcPct val="90000"/>
              </a:lnSpc>
              <a:buNone/>
            </a:pPr>
            <a:endParaRPr lang="en-GB" sz="1400"/>
          </a:p>
        </p:txBody>
      </p:sp>
      <p:pic>
        <p:nvPicPr>
          <p:cNvPr id="7" name="Picture 2">
            <a:extLst>
              <a:ext uri="{FF2B5EF4-FFF2-40B4-BE49-F238E27FC236}">
                <a16:creationId xmlns:a16="http://schemas.microsoft.com/office/drawing/2014/main" id="{3BFA2E4F-A603-C5C1-CF0E-19563506B88D}"/>
              </a:ext>
            </a:extLst>
          </p:cNvPr>
          <p:cNvPicPr>
            <a:picLocks noChangeAspect="1" noChangeArrowheads="1"/>
          </p:cNvPicPr>
          <p:nvPr/>
        </p:nvPicPr>
        <p:blipFill rotWithShape="1">
          <a:blip r:embed="rId4"/>
          <a:srcRect l="41069" r="3527" b="1"/>
          <a:stretch/>
        </p:blipFill>
        <p:spPr bwMode="auto">
          <a:xfrm>
            <a:off x="831" y="10"/>
            <a:ext cx="3502025" cy="4206230"/>
          </a:xfrm>
          <a:prstGeom prst="rect">
            <a:avLst/>
          </a:prstGeom>
          <a:noFill/>
          <a:effectLst>
            <a:innerShdw blurRad="57150" dist="38100" dir="14460000">
              <a:prstClr val="black">
                <a:alpha val="70000"/>
              </a:prstClr>
            </a:innerShdw>
          </a:effectLst>
        </p:spPr>
      </p:pic>
      <p:pic>
        <p:nvPicPr>
          <p:cNvPr id="8" name="Picture 3">
            <a:extLst>
              <a:ext uri="{FF2B5EF4-FFF2-40B4-BE49-F238E27FC236}">
                <a16:creationId xmlns:a16="http://schemas.microsoft.com/office/drawing/2014/main" id="{9C1B6586-21EB-B623-6B47-6875D6E0853C}"/>
              </a:ext>
            </a:extLst>
          </p:cNvPr>
          <p:cNvPicPr>
            <a:picLocks noChangeAspect="1" noChangeArrowheads="1"/>
          </p:cNvPicPr>
          <p:nvPr/>
        </p:nvPicPr>
        <p:blipFill rotWithShape="1">
          <a:blip r:embed="rId5"/>
          <a:srcRect t="23276" r="2" b="1073"/>
          <a:stretch/>
        </p:blipFill>
        <p:spPr bwMode="auto">
          <a:xfrm>
            <a:off x="-2343" y="4206240"/>
            <a:ext cx="3505199" cy="2651760"/>
          </a:xfrm>
          <a:prstGeom prst="rect">
            <a:avLst/>
          </a:prstGeom>
          <a:noFill/>
          <a:effectLst>
            <a:innerShdw blurRad="57150" dist="38100" dir="14460000">
              <a:prstClr val="black">
                <a:alpha val="70000"/>
              </a:prstClr>
            </a:innerShdw>
          </a:effectLst>
        </p:spPr>
      </p:pic>
      <p:sp>
        <p:nvSpPr>
          <p:cNvPr id="5" name="Title 1">
            <a:extLst>
              <a:ext uri="{FF2B5EF4-FFF2-40B4-BE49-F238E27FC236}">
                <a16:creationId xmlns:a16="http://schemas.microsoft.com/office/drawing/2014/main" id="{C39EF9B5-45A0-4239-2D36-C8ACDE60E960}"/>
              </a:ext>
            </a:extLst>
          </p:cNvPr>
          <p:cNvSpPr txBox="1">
            <a:spLocks/>
          </p:cNvSpPr>
          <p:nvPr/>
        </p:nvSpPr>
        <p:spPr>
          <a:xfrm>
            <a:off x="3654425" y="28841"/>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b="1">
                <a:solidFill>
                  <a:schemeClr val="tx2"/>
                </a:solidFill>
                <a:latin typeface="Calibri" panose="020F0502020204030204" pitchFamily="34" charset="0"/>
                <a:ea typeface="Calibri" panose="020F0502020204030204" pitchFamily="34" charset="0"/>
                <a:cs typeface="Calibri" panose="020F0502020204030204" pitchFamily="34" charset="0"/>
              </a:rPr>
              <a:t>Strategies for sleep</a:t>
            </a:r>
          </a:p>
        </p:txBody>
      </p:sp>
      <p:pic>
        <p:nvPicPr>
          <p:cNvPr id="9" name="Picture 8" descr="A person lying in bed&#10;&#10;Description automatically generated with low confidence">
            <a:extLst>
              <a:ext uri="{FF2B5EF4-FFF2-40B4-BE49-F238E27FC236}">
                <a16:creationId xmlns:a16="http://schemas.microsoft.com/office/drawing/2014/main" id="{1D5E6FE6-B3C4-F194-0180-AFB5FD0648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36956"/>
          <a:stretch/>
        </p:blipFill>
        <p:spPr>
          <a:xfrm>
            <a:off x="3173" y="4206240"/>
            <a:ext cx="3499683" cy="2651750"/>
          </a:xfrm>
          <a:prstGeom prst="rect">
            <a:avLst/>
          </a:prstGeom>
        </p:spPr>
      </p:pic>
      <p:pic>
        <p:nvPicPr>
          <p:cNvPr id="6" name="Picture 5" descr="A picture containing text, font, graphics, logo&#10;&#10;Description automatically generated">
            <a:extLst>
              <a:ext uri="{FF2B5EF4-FFF2-40B4-BE49-F238E27FC236}">
                <a16:creationId xmlns:a16="http://schemas.microsoft.com/office/drawing/2014/main" id="{C1EB0A7B-071E-2A5C-3BC6-0264850002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131956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3FEFA8-143B-6A1C-1F85-47651E654A1C}"/>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ea typeface="Calibri Light"/>
                <a:cs typeface="Calibri Light"/>
              </a:rPr>
              <a:t>Session Outline</a:t>
            </a:r>
            <a:endParaRPr lang="en-GB" sz="4000">
              <a:solidFill>
                <a:srgbClr val="FFFFFF"/>
              </a:solidFill>
            </a:endParaRPr>
          </a:p>
        </p:txBody>
      </p:sp>
      <p:graphicFrame>
        <p:nvGraphicFramePr>
          <p:cNvPr id="14" name="Content Placeholder 2">
            <a:extLst>
              <a:ext uri="{FF2B5EF4-FFF2-40B4-BE49-F238E27FC236}">
                <a16:creationId xmlns:a16="http://schemas.microsoft.com/office/drawing/2014/main" id="{5F03A909-7CA7-8586-208A-CD13186911D6}"/>
              </a:ext>
            </a:extLst>
          </p:cNvPr>
          <p:cNvGraphicFramePr>
            <a:graphicFrameLocks noGrp="1"/>
          </p:cNvGraphicFramePr>
          <p:nvPr>
            <p:ph idx="1"/>
            <p:extLst>
              <p:ext uri="{D42A27DB-BD31-4B8C-83A1-F6EECF244321}">
                <p14:modId xmlns:p14="http://schemas.microsoft.com/office/powerpoint/2010/main" val="89321761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6" name="Picture 65" descr="A picture containing text, font, graphics, logo&#10;&#10;Description automatically generated">
            <a:extLst>
              <a:ext uri="{FF2B5EF4-FFF2-40B4-BE49-F238E27FC236}">
                <a16:creationId xmlns:a16="http://schemas.microsoft.com/office/drawing/2014/main" id="{D2439221-B475-9C06-CC7B-BBD5BAD21C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1959618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42D55D-D6B2-8FD1-CE33-1233C900E1C0}"/>
              </a:ext>
            </a:extLst>
          </p:cNvPr>
          <p:cNvSpPr/>
          <p:nvPr/>
        </p:nvSpPr>
        <p:spPr>
          <a:xfrm>
            <a:off x="-1" y="0"/>
            <a:ext cx="10102587"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itle 1">
            <a:extLst>
              <a:ext uri="{FF2B5EF4-FFF2-40B4-BE49-F238E27FC236}">
                <a16:creationId xmlns:a16="http://schemas.microsoft.com/office/drawing/2014/main" id="{377997B8-23E4-A9F6-0524-9B276EC9F7E9}"/>
              </a:ext>
            </a:extLst>
          </p:cNvPr>
          <p:cNvSpPr txBox="1">
            <a:spLocks/>
          </p:cNvSpPr>
          <p:nvPr/>
        </p:nvSpPr>
        <p:spPr>
          <a:xfrm>
            <a:off x="503265" y="70338"/>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b="1">
                <a:solidFill>
                  <a:srgbClr val="76DBF4"/>
                </a:solidFill>
                <a:latin typeface="Calibri" panose="020F0502020204030204" pitchFamily="34" charset="0"/>
                <a:ea typeface="Calibri" panose="020F0502020204030204" pitchFamily="34" charset="0"/>
                <a:cs typeface="Calibri" panose="020F0502020204030204" pitchFamily="34" charset="0"/>
              </a:rPr>
              <a:t>Strategies for sleep</a:t>
            </a:r>
          </a:p>
        </p:txBody>
      </p:sp>
      <p:sp>
        <p:nvSpPr>
          <p:cNvPr id="33" name="Title 1">
            <a:extLst>
              <a:ext uri="{FF2B5EF4-FFF2-40B4-BE49-F238E27FC236}">
                <a16:creationId xmlns:a16="http://schemas.microsoft.com/office/drawing/2014/main" id="{DD85E07C-52B0-E08D-CFD1-C9504B8F6711}"/>
              </a:ext>
            </a:extLst>
          </p:cNvPr>
          <p:cNvSpPr>
            <a:spLocks noGrp="1"/>
          </p:cNvSpPr>
          <p:nvPr>
            <p:ph type="title"/>
          </p:nvPr>
        </p:nvSpPr>
        <p:spPr>
          <a:xfrm>
            <a:off x="500489" y="544882"/>
            <a:ext cx="5627158" cy="1507067"/>
          </a:xfrm>
        </p:spPr>
        <p:txBody>
          <a:bodyPr rtlCol="0">
            <a:normAutofit/>
          </a:bodyPr>
          <a:lstStyle/>
          <a:p>
            <a:pPr rtl="0"/>
            <a:r>
              <a:rPr lang="en-GB" b="1">
                <a:solidFill>
                  <a:schemeClr val="tx2"/>
                </a:solidFill>
                <a:latin typeface="Calibri" panose="020F0502020204030204" pitchFamily="34" charset="0"/>
                <a:ea typeface="Calibri" panose="020F0502020204030204" pitchFamily="34" charset="0"/>
                <a:cs typeface="Calibri" panose="020F0502020204030204" pitchFamily="34" charset="0"/>
              </a:rPr>
              <a:t>Supportive APPs</a:t>
            </a:r>
          </a:p>
        </p:txBody>
      </p:sp>
      <p:sp>
        <p:nvSpPr>
          <p:cNvPr id="37" name="TextBox 36">
            <a:extLst>
              <a:ext uri="{FF2B5EF4-FFF2-40B4-BE49-F238E27FC236}">
                <a16:creationId xmlns:a16="http://schemas.microsoft.com/office/drawing/2014/main" id="{B16C96EF-06AF-8887-48A0-58C1BD5C2FF5}"/>
              </a:ext>
            </a:extLst>
          </p:cNvPr>
          <p:cNvSpPr txBox="1"/>
          <p:nvPr/>
        </p:nvSpPr>
        <p:spPr>
          <a:xfrm>
            <a:off x="-169241" y="2295908"/>
            <a:ext cx="3662628" cy="4044184"/>
          </a:xfrm>
          <a:prstGeom prst="rect">
            <a:avLst/>
          </a:prstGeom>
          <a:noFill/>
        </p:spPr>
        <p:txBody>
          <a:bodyPr wrap="square">
            <a:spAutoFit/>
          </a:bodyPr>
          <a:lstStyle/>
          <a:p>
            <a:pPr marL="285750" marR="0" lvl="0" indent="-285750" algn="ctr"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en-GB" sz="1600" b="1" i="0" u="sng" strike="noStrike" kern="1200" cap="none" spc="0" normalizeH="0" baseline="0" noProof="0" err="1">
                <a:ln>
                  <a:noFill/>
                </a:ln>
                <a:solidFill>
                  <a:srgbClr val="146194">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Sleepio</a:t>
            </a:r>
            <a:r>
              <a:rPr kumimoji="0" lang="en-GB" sz="1600" b="1" i="0" u="sng" strike="noStrike" kern="1200" cap="none" spc="0" normalizeH="0" baseline="0" noProof="0">
                <a:ln>
                  <a:noFill/>
                </a:ln>
                <a:solidFill>
                  <a:srgbClr val="146194">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285750" marR="0" lvl="0" indent="-285750" algn="ctr"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en-GB" sz="1600" b="1" i="0" u="none" strike="noStrike" kern="1200" cap="none" spc="0" normalizeH="0" baseline="0" noProof="0">
                <a:ln>
                  <a:noFill/>
                </a:ln>
                <a:solidFill>
                  <a:srgbClr val="146194">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Free six-weeks digital program to treat insomnia ICBT</a:t>
            </a:r>
          </a:p>
          <a:p>
            <a:pPr marL="742950" marR="0" lvl="1" indent="-285750" algn="ctr"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en-GB" sz="1600" b="1" i="0" u="none" strike="noStrike" kern="1200" cap="none" spc="0" normalizeH="0" baseline="0" noProof="0">
                <a:ln>
                  <a:noFill/>
                </a:ln>
                <a:solidFill>
                  <a:srgbClr val="146194">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Low sleep drive, overactive mind &amp; negative association</a:t>
            </a:r>
          </a:p>
          <a:p>
            <a:pPr marL="742950" marR="0" lvl="1" indent="-285750" algn="ctr"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en-GB" sz="1600" b="1" i="0" u="none" strike="noStrike" kern="1200" cap="none" spc="0" normalizeH="0" baseline="0" noProof="0">
                <a:ln>
                  <a:noFill/>
                </a:ln>
                <a:solidFill>
                  <a:srgbClr val="146194">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20 mins per week over 4-5 weeks with 3 key components (sleep training program, tools and YOU</a:t>
            </a:r>
          </a:p>
          <a:p>
            <a:pPr marL="742950" marR="0" lvl="1" indent="-285750" algn="ctr"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en-GB" sz="1600" b="1" i="0" u="none" strike="noStrike" kern="1200" cap="none" spc="0" normalizeH="0" baseline="0" noProof="0">
                <a:ln>
                  <a:noFill/>
                </a:ln>
                <a:solidFill>
                  <a:srgbClr val="146194">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Helps to identify root cause of sleep problem, sets personal goals and helps long term to understand poor sleep and retrain your brain</a:t>
            </a:r>
          </a:p>
        </p:txBody>
      </p:sp>
      <p:sp>
        <p:nvSpPr>
          <p:cNvPr id="38" name="TextBox 37">
            <a:extLst>
              <a:ext uri="{FF2B5EF4-FFF2-40B4-BE49-F238E27FC236}">
                <a16:creationId xmlns:a16="http://schemas.microsoft.com/office/drawing/2014/main" id="{6B593BF5-1252-C4D6-1BE7-92B0FE4310F5}"/>
              </a:ext>
            </a:extLst>
          </p:cNvPr>
          <p:cNvSpPr txBox="1"/>
          <p:nvPr/>
        </p:nvSpPr>
        <p:spPr>
          <a:xfrm>
            <a:off x="6086184" y="2118238"/>
            <a:ext cx="3662628" cy="957185"/>
          </a:xfrm>
          <a:prstGeom prst="rect">
            <a:avLst/>
          </a:prstGeom>
          <a:noFill/>
        </p:spPr>
        <p:txBody>
          <a:bodyPr wrap="square">
            <a:spAutoFit/>
          </a:bodyPr>
          <a:lstStyle/>
          <a:p>
            <a:pPr marL="285750" marR="0" lvl="0" indent="-285750" algn="ctr"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en-US" sz="1600" b="1" i="0" u="none" strike="noStrike" kern="1200" cap="none" spc="0" normalizeH="0" baseline="0" noProof="0" err="1">
                <a:ln>
                  <a:noFill/>
                </a:ln>
                <a:solidFill>
                  <a:srgbClr val="146194">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Bettersleep</a:t>
            </a:r>
            <a:endParaRPr kumimoji="0" lang="en-US" sz="1600" b="1" i="0" u="none" strike="noStrike" kern="1200" cap="none" spc="0" normalizeH="0" baseline="0" noProof="0">
              <a:ln>
                <a:noFill/>
              </a:ln>
              <a:solidFill>
                <a:srgbClr val="146194">
                  <a:lumMod val="75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ctr"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en-US" sz="1600" b="1" i="0" u="none" strike="noStrike" kern="1200" cap="none" spc="0" normalizeH="0" baseline="0" noProof="0">
                <a:ln>
                  <a:noFill/>
                </a:ln>
                <a:solidFill>
                  <a:srgbClr val="146194">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Combination of meditation, calming sounds, stories &amp; breathing exercises </a:t>
            </a:r>
          </a:p>
        </p:txBody>
      </p:sp>
      <p:sp>
        <p:nvSpPr>
          <p:cNvPr id="39" name="TextBox 38">
            <a:extLst>
              <a:ext uri="{FF2B5EF4-FFF2-40B4-BE49-F238E27FC236}">
                <a16:creationId xmlns:a16="http://schemas.microsoft.com/office/drawing/2014/main" id="{21782664-3EBB-0E5C-202C-FD8FBE69430B}"/>
              </a:ext>
            </a:extLst>
          </p:cNvPr>
          <p:cNvSpPr txBox="1"/>
          <p:nvPr/>
        </p:nvSpPr>
        <p:spPr>
          <a:xfrm>
            <a:off x="6152568" y="5557915"/>
            <a:ext cx="3662628" cy="957185"/>
          </a:xfrm>
          <a:prstGeom prst="rect">
            <a:avLst/>
          </a:prstGeom>
          <a:noFill/>
        </p:spPr>
        <p:txBody>
          <a:bodyPr wrap="square">
            <a:spAutoFit/>
          </a:bodyPr>
          <a:lstStyle/>
          <a:p>
            <a:pPr marL="285750" marR="0" lvl="0" indent="-285750" algn="ctr"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en-US" sz="1600" b="1" i="0" u="none" strike="noStrike" kern="1200" cap="none" spc="0" normalizeH="0" baseline="0" noProof="0">
                <a:ln>
                  <a:noFill/>
                </a:ln>
                <a:solidFill>
                  <a:srgbClr val="146194">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Wellbeing hub</a:t>
            </a:r>
          </a:p>
          <a:p>
            <a:pPr marL="285750" marR="0" lvl="0" indent="-285750" algn="ctr"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en-US" sz="1600" b="1" i="0" u="none" strike="noStrike" kern="1200" cap="none" spc="0" normalizeH="0" baseline="0" noProof="0">
                <a:ln>
                  <a:noFill/>
                </a:ln>
                <a:solidFill>
                  <a:srgbClr val="146194">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5 week better sleep course on the wellbeing website </a:t>
            </a:r>
          </a:p>
        </p:txBody>
      </p:sp>
      <p:pic>
        <p:nvPicPr>
          <p:cNvPr id="41" name="Picture 40" descr="A screenshot of a cell phone&#10;&#10;Description automatically generated with low confidence">
            <a:extLst>
              <a:ext uri="{FF2B5EF4-FFF2-40B4-BE49-F238E27FC236}">
                <a16:creationId xmlns:a16="http://schemas.microsoft.com/office/drawing/2014/main" id="{85A18EA3-70B3-B235-03F5-3BB8644436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6856" y="3313688"/>
            <a:ext cx="1056777" cy="2120884"/>
          </a:xfrm>
          <a:prstGeom prst="rect">
            <a:avLst/>
          </a:prstGeom>
        </p:spPr>
      </p:pic>
      <p:pic>
        <p:nvPicPr>
          <p:cNvPr id="43" name="Picture 42" descr="A screen shot of a smart watch&#10;&#10;Description automatically generated with low confidence">
            <a:extLst>
              <a:ext uri="{FF2B5EF4-FFF2-40B4-BE49-F238E27FC236}">
                <a16:creationId xmlns:a16="http://schemas.microsoft.com/office/drawing/2014/main" id="{21889951-1FF7-161E-51E5-BEF83307E3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0679" y="58699"/>
            <a:ext cx="1549133" cy="2036516"/>
          </a:xfrm>
          <a:prstGeom prst="rect">
            <a:avLst/>
          </a:prstGeom>
        </p:spPr>
      </p:pic>
      <p:pic>
        <p:nvPicPr>
          <p:cNvPr id="45" name="Picture 44" descr="A picture containing mobile phone, gadget, electronic device, multimedia&#10;&#10;Description automatically generated">
            <a:extLst>
              <a:ext uri="{FF2B5EF4-FFF2-40B4-BE49-F238E27FC236}">
                <a16:creationId xmlns:a16="http://schemas.microsoft.com/office/drawing/2014/main" id="{49EB4B57-3C8F-6BB1-02E9-57172439C1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8922" y="2963333"/>
            <a:ext cx="2664739" cy="2127814"/>
          </a:xfrm>
          <a:prstGeom prst="rect">
            <a:avLst/>
          </a:prstGeom>
        </p:spPr>
      </p:pic>
      <p:pic>
        <p:nvPicPr>
          <p:cNvPr id="46" name="Picture 45" descr="A picture containing text, font, graphics, logo&#10;&#10;Description automatically generated">
            <a:extLst>
              <a:ext uri="{FF2B5EF4-FFF2-40B4-BE49-F238E27FC236}">
                <a16:creationId xmlns:a16="http://schemas.microsoft.com/office/drawing/2014/main" id="{75B37D34-B1D0-0207-F893-AB423FE668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5398313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2211C43-D0DF-7BD3-C62B-FF0B34A2095F}"/>
              </a:ext>
            </a:extLst>
          </p:cNvPr>
          <p:cNvSpPr/>
          <p:nvPr/>
        </p:nvSpPr>
        <p:spPr>
          <a:xfrm>
            <a:off x="5604993" y="0"/>
            <a:ext cx="6653506"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754A27B2-2C10-EF57-D1DD-C264A154CFB1}"/>
              </a:ext>
            </a:extLst>
          </p:cNvPr>
          <p:cNvSpPr>
            <a:spLocks noGrp="1"/>
          </p:cNvSpPr>
          <p:nvPr>
            <p:ph idx="1"/>
          </p:nvPr>
        </p:nvSpPr>
        <p:spPr>
          <a:xfrm>
            <a:off x="455198" y="2023108"/>
            <a:ext cx="4868812" cy="4338867"/>
          </a:xfrm>
        </p:spPr>
        <p:txBody>
          <a:bodyPr rtlCol="0">
            <a:normAutofit/>
          </a:bodyPr>
          <a:lstStyle/>
          <a:p>
            <a:pPr marL="0" indent="0">
              <a:buNone/>
            </a:pPr>
            <a:r>
              <a:rPr lang="en-US" sz="2400" b="1">
                <a:solidFill>
                  <a:schemeClr val="tx1"/>
                </a:solidFill>
                <a:latin typeface="Calibri" panose="020F0502020204030204" pitchFamily="34" charset="0"/>
                <a:ea typeface="Calibri" panose="020F0502020204030204" pitchFamily="34" charset="0"/>
                <a:cs typeface="Calibri" panose="020F0502020204030204" pitchFamily="34" charset="0"/>
              </a:rPr>
              <a:t>To use thought-blocking follow three simple steps:</a:t>
            </a:r>
          </a:p>
          <a:p>
            <a:pPr marL="0" indent="0">
              <a:buNone/>
            </a:pPr>
            <a:endParaRPr lang="en-US" sz="1200">
              <a:solidFill>
                <a:schemeClr val="tx1"/>
              </a:solidFill>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US" sz="2100">
                <a:solidFill>
                  <a:schemeClr val="tx1"/>
                </a:solidFill>
                <a:latin typeface="Calibri" panose="020F0502020204030204" pitchFamily="34" charset="0"/>
                <a:ea typeface="Calibri" panose="020F0502020204030204" pitchFamily="34" charset="0"/>
                <a:cs typeface="Calibri" panose="020F0502020204030204" pitchFamily="34" charset="0"/>
              </a:rPr>
              <a:t>Repeat the word “sun” every 2 seconds in your head with your eyes closed</a:t>
            </a:r>
          </a:p>
          <a:p>
            <a:pPr>
              <a:buFont typeface="Arial" panose="020B0604020202020204" pitchFamily="34" charset="0"/>
              <a:buChar char="•"/>
            </a:pPr>
            <a:r>
              <a:rPr lang="en-US" sz="2100">
                <a:solidFill>
                  <a:schemeClr val="tx1"/>
                </a:solidFill>
                <a:latin typeface="Calibri" panose="020F0502020204030204" pitchFamily="34" charset="0"/>
                <a:ea typeface="Calibri" panose="020F0502020204030204" pitchFamily="34" charset="0"/>
                <a:cs typeface="Calibri" panose="020F0502020204030204" pitchFamily="34" charset="0"/>
              </a:rPr>
              <a:t>Don’t speak out loud, but it sometimes helps to ‘mouth’ it</a:t>
            </a:r>
          </a:p>
          <a:p>
            <a:pPr>
              <a:buFont typeface="Arial" panose="020B0604020202020204" pitchFamily="34" charset="0"/>
              <a:buChar char="•"/>
            </a:pPr>
            <a:r>
              <a:rPr lang="en-US" sz="2100">
                <a:solidFill>
                  <a:schemeClr val="tx1"/>
                </a:solidFill>
                <a:latin typeface="Calibri" panose="020F0502020204030204" pitchFamily="34" charset="0"/>
                <a:ea typeface="Calibri" panose="020F0502020204030204" pitchFamily="34" charset="0"/>
                <a:cs typeface="Calibri" panose="020F0502020204030204" pitchFamily="34" charset="0"/>
              </a:rPr>
              <a:t>Keep up the repetitions for about 5 minutes </a:t>
            </a:r>
          </a:p>
          <a:p>
            <a:pPr marL="0" indent="0">
              <a:buNone/>
            </a:pPr>
            <a:r>
              <a:rPr lang="en-US" sz="2400" b="1">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indent="0">
              <a:buNone/>
            </a:pPr>
            <a:r>
              <a:rPr lang="en-US" sz="2200" b="1">
                <a:solidFill>
                  <a:schemeClr val="tx1"/>
                </a:solidFill>
                <a:latin typeface="Calibri" panose="020F0502020204030204" pitchFamily="34" charset="0"/>
                <a:ea typeface="Calibri" panose="020F0502020204030204" pitchFamily="34" charset="0"/>
                <a:cs typeface="Calibri" panose="020F0502020204030204" pitchFamily="34" charset="0"/>
              </a:rPr>
              <a:t>Thought blocking works by stopping other thoughts getting in </a:t>
            </a:r>
          </a:p>
          <a:p>
            <a:endParaRPr lang="en-GB" sz="2800" b="1">
              <a:solidFill>
                <a:srgbClr val="146194"/>
              </a:solidFill>
              <a:latin typeface="Calibri" panose="020F0502020204030204" pitchFamily="34" charset="0"/>
              <a:ea typeface="Calibri" panose="020F0502020204030204" pitchFamily="34" charset="0"/>
              <a:cs typeface="Calibri" panose="020F0502020204030204" pitchFamily="34" charset="0"/>
            </a:endParaRPr>
          </a:p>
          <a:p>
            <a:pPr marL="411480" lvl="1" indent="0">
              <a:buNone/>
            </a:pPr>
            <a:endParaRPr lang="en-GB">
              <a:solidFill>
                <a:schemeClr val="tx1"/>
              </a:solidFill>
            </a:endParaRPr>
          </a:p>
        </p:txBody>
      </p:sp>
      <p:sp>
        <p:nvSpPr>
          <p:cNvPr id="5" name="Title 1">
            <a:extLst>
              <a:ext uri="{FF2B5EF4-FFF2-40B4-BE49-F238E27FC236}">
                <a16:creationId xmlns:a16="http://schemas.microsoft.com/office/drawing/2014/main" id="{20B41D54-89EF-77BE-2751-3F1C7CFC0567}"/>
              </a:ext>
            </a:extLst>
          </p:cNvPr>
          <p:cNvSpPr txBox="1">
            <a:spLocks/>
          </p:cNvSpPr>
          <p:nvPr/>
        </p:nvSpPr>
        <p:spPr>
          <a:xfrm>
            <a:off x="455198" y="-189775"/>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b="1">
                <a:solidFill>
                  <a:srgbClr val="76DBF4"/>
                </a:solidFill>
                <a:latin typeface="Calibri" panose="020F0502020204030204" pitchFamily="34" charset="0"/>
                <a:ea typeface="Calibri" panose="020F0502020204030204" pitchFamily="34" charset="0"/>
                <a:cs typeface="Calibri" panose="020F0502020204030204" pitchFamily="34" charset="0"/>
              </a:rPr>
              <a:t>Strategies for sleep</a:t>
            </a:r>
          </a:p>
        </p:txBody>
      </p:sp>
      <p:sp>
        <p:nvSpPr>
          <p:cNvPr id="11" name="Title 1">
            <a:extLst>
              <a:ext uri="{FF2B5EF4-FFF2-40B4-BE49-F238E27FC236}">
                <a16:creationId xmlns:a16="http://schemas.microsoft.com/office/drawing/2014/main" id="{258BBEA7-FD86-1F06-FB77-BF433707E162}"/>
              </a:ext>
            </a:extLst>
          </p:cNvPr>
          <p:cNvSpPr txBox="1">
            <a:spLocks/>
          </p:cNvSpPr>
          <p:nvPr/>
        </p:nvSpPr>
        <p:spPr>
          <a:xfrm>
            <a:off x="455596" y="326266"/>
            <a:ext cx="5627158"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a:solidFill>
                  <a:schemeClr val="bg1"/>
                </a:solidFill>
                <a:latin typeface="Calibri" panose="020F0502020204030204" pitchFamily="34" charset="0"/>
                <a:ea typeface="Calibri" panose="020F0502020204030204" pitchFamily="34" charset="0"/>
                <a:cs typeface="Calibri" panose="020F0502020204030204" pitchFamily="34" charset="0"/>
              </a:rPr>
              <a:t>Thought blocking</a:t>
            </a:r>
            <a:endParaRPr lang="en-GB" b="1">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4" name="Picture 13" descr="A cartoon of a child lying in bed with a dog&#10;&#10;Description automatically generated with medium confidence">
            <a:extLst>
              <a:ext uri="{FF2B5EF4-FFF2-40B4-BE49-F238E27FC236}">
                <a16:creationId xmlns:a16="http://schemas.microsoft.com/office/drawing/2014/main" id="{4201B3F7-0632-9777-E566-10A1AF535607}"/>
              </a:ext>
            </a:extLst>
          </p:cNvPr>
          <p:cNvPicPr>
            <a:picLocks noChangeAspect="1"/>
          </p:cNvPicPr>
          <p:nvPr/>
        </p:nvPicPr>
        <p:blipFill rotWithShape="1">
          <a:blip r:embed="rId3">
            <a:extLst>
              <a:ext uri="{28A0092B-C50C-407E-A947-70E740481C1C}">
                <a14:useLocalDpi xmlns:a14="http://schemas.microsoft.com/office/drawing/2010/main" val="0"/>
              </a:ext>
            </a:extLst>
          </a:blip>
          <a:srcRect b="7788"/>
          <a:stretch/>
        </p:blipFill>
        <p:spPr>
          <a:xfrm>
            <a:off x="6766074" y="1525560"/>
            <a:ext cx="4331345" cy="4313537"/>
          </a:xfrm>
          <a:prstGeom prst="rect">
            <a:avLst/>
          </a:prstGeom>
        </p:spPr>
      </p:pic>
      <p:sp>
        <p:nvSpPr>
          <p:cNvPr id="21" name="TextBox 20">
            <a:extLst>
              <a:ext uri="{FF2B5EF4-FFF2-40B4-BE49-F238E27FC236}">
                <a16:creationId xmlns:a16="http://schemas.microsoft.com/office/drawing/2014/main" id="{0A71F9D6-204A-6EBD-0CDC-6C9DCA404CA6}"/>
              </a:ext>
            </a:extLst>
          </p:cNvPr>
          <p:cNvSpPr txBox="1"/>
          <p:nvPr/>
        </p:nvSpPr>
        <p:spPr>
          <a:xfrm>
            <a:off x="9308759" y="2257603"/>
            <a:ext cx="1240971" cy="923330"/>
          </a:xfrm>
          <a:prstGeom prst="rect">
            <a:avLst/>
          </a:prstGeom>
          <a:noFill/>
        </p:spPr>
        <p:txBody>
          <a:bodyPr wrap="square" rtlCol="0">
            <a:spAutoFit/>
          </a:bodyPr>
          <a:lstStyle/>
          <a:p>
            <a:r>
              <a:rPr lang="en-US" b="1"/>
              <a:t>Sun…sun…sun…. Sun...sun</a:t>
            </a:r>
            <a:endParaRPr lang="en-GB" b="1"/>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A9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5r/b3ubi28H+GWt7iaBjqMgJjcqT+6PpX0pXzN/wAFAP8AkTfDH/YSk/8ARRrqwX8eJz4v+DIxP2LvixN9s/4V14hvHkWUtJpM8zkkN1aEk+vLL+I7iuY+B97eSftfTwSXly8Q1LUh5bSsVwBLjjOK5jxT4Cu9F+EHgf4reHi8DlAl88Rw0U6zP5Uw9M4Cn3C+tWv2WNQuNV/aV03VLvabi7e8nlKjALtE7HA+pr1ZU4ctSpDqn96POjOfNThLuvuNzxve3q/trRW63lyIf+EisR5YlbbjbFxjOK+rPjczx/B/xc8bMjro9yVZTgg+WeQa+NfjXpEviD9rHUtDhvDZS6hq1rbJcBSTEXjiAbAIzjOeoruvHn7N2veHvBes67P8S7q9isLKW4e3a2kAlCKSVyZTjOPQ1jVp037JylbRdDWnOa9olG+rNH9gm+uZD4ylu7mecRR2rDzJC2B+9zjP0ry261/xd8ePiqujXviZNKs7yWT7LBPMyW1vGoJVQgOGcgd+Se9enf8ABPvmbxj6bbT/ANq1tfEr9ljR9e1G51nwPr0elvPIztZzL5luHzzsZTuQZzxhse1OVWnTxM+bR6WfbQUac50IcuvdFT4X/Ab4l+BviXpF1D4tD+HUmMl61ndPHvVQTsaJuCGOBkZ6npX1JXwbo/jn4n/Ar4gr4b1zU5b6ztnjNxYSXBnhkhbB3RMeUOOmMc8EV93wSLNBHMmdrqGGfQjNceOjU5lKTTvs0dWElCzjFWt0H0UUVwnWZ+r61pekz2UOpXsVtJfTCC2D5/eSHooPr9a8r/an+GniL4meHtFsPDsliktlePNKbqUoNpQqMYByc13PxW8JL4z8H3GkrIIbtGE9nKeNkq9OfQ8g/WvD7H4wfEDwRMdC8VaVHey2/wAgN1mOUgdDvHDj3wc+tetgMFOvFTw7XOt0/wA0eRj8whhpuGITUHs1+TPWPhr4AOn/AAOsPh94thtrrFpLbXiRMWRg0jt8pIByAwOccEV5F8F/2ffFngP4zWviKe80250S0e4WN1mbz3RkZUJXbgHkZ59a1Lj9pG+I/wBH8LWqn1ku2P8AJRVa2+P/AIznl8yHwzp80Ofuxxyk/wDfQP8ASuyOUZlFS91Lm31X+ZySzvLW42k3byf+QeJfgf4z1H9pFPiFbzaUNHXV7W8KtcMJvLjEYb5duM/Kcc17p8StGu/EXw+1/QrAxC7v9Pmt4TI2EDuhAyewya4TwL8ctD1m+j0vxBZSaDeuQqNK26Fieg3EAr+Ix716F4x8UaP4T0STV9ZuRFbr8qBRl5GPRVHc15uJo4qFSFOpHVbef+Z6WGxOFqUpVKc/d6+X+R47+zJ8IvF/w4tfFEes3mnwzapDElpNaOZfKdRJ8xDAdCwOO+K8xl+CPx98HapcN4P8SSXUM8jO01nqZtzISclnjkIGSevJr0LVv2gPEFzIz+H/AAnGtrn5ZLgPKSPfZgD8zVK2/aM8QQnZfeHdOkcddkjxn8jmvVhlmZNufIm3urr/ADPKlnGWpKHO7LrZnPeAf2b/ABrr3jOLxN8VdVSRFlWWeE3JuLi6K9EZ/uqvAHBPHAxX1LqutaVpE9jbahexW0t9MLe0jbrK/ZQBXz9eftHaxJEVsvDdjFKejSXDSAH6ADP510Xwe8P+K/FXiuP4heOHlAgUjTbeVNgBI++qfwqATjuTz2rDE5diIwdXGNRSWiVrt9Ev1NsPmlCpNUsGnJt6uzsl1b/Q9wooorwT3yM3EAnFuZoxMRkR7huI9cdag1LTNN1OIRalp9reRjos8KyAfmK8K+HN7p2g/wBh2mueFZb/AOIlxrjQarc3Nq5njDtJm6SUqQYQm0AKQoBxxT5/EnxLt/Bug6xd6xcomrajcRX8z2SxDTYozKsQ4icgOQuXZT0AG3Oa6fYSUvdf9eRzurGUfeR7LbeFvDNrIJLfw7pMTjoyWcYI/HFasUUcS7Yo0jX0VcCvDrzxt42TxZ4Z05bi5aTzNMh1Mw2R+y3aXGRLNHmLcirxlmZcNgbetYmk+IfGWj+DdJsbXVr+HdrOpQaxe3kZL2TB5DbqT5L4R+DnaR0AKgim6VSfxSJjUpw+GNj3Lxf4S0DxVp0llrWnQzhgQsu0CSM+qt1Brh7D4bebf6LH401aDVLHRoXg0+3lfH2hjISrSA9SE2DHPI9Otr4dX3jPVvHGpDXNYYafp1lYlIILMJBdSzW+ZXDuofAcZA4xnB9K4/xHc6XoXivxxqnjbwzLrms+ckvh1Li1eaK4thGuyG3YKyo4kD7sYOTnpWtGrWpp04y/p6adtHqY1sPQqNVJR/4Ntde+q0PdLT7IitbWnkKsBCNHFgCPjIBA6cVBfaPpF9/x+6XY3P8A12t0f+YrwvXda17QNX8atpkeqWF1qmvKYLqK23INmnRsAcxuW3Mu0ADlhjI5qwPHfxAxb3UK3F/e3XhMXkOnW9ntFtfLb7289SmSHYjbtcYYbSKxVGe6Z0OrB6SR7HaeF/DVncLcWnh/SoJl+7JHaRqw+hArXr58h8eeLjd6nZ6Z4hv9UsIYNIknvpdMRZ7OKeWRbqVUCDdtCjqpC89dpq8PFXxN+zRPprT31nfaleaLp13LZKGIYoba+kAUfIuJgTgKwVTjmnOjUk/ekKFSnFe7G3oe60V4n4cl+L/jSxbUYNebwx9lcWMttLYRsZpolUSzDepO1pN+O2AKKzdFLRyRoqt9os9sooorE1OA1j4p6LpXii90G6sbwyW1rc3AmieKRHMEXmyJw2Ubb0DYzjtxVWP4vaV5cyXGg6xbXvl2MlnZuIjJdrdsVh2FXKjLAg7iMYrRm+FfhCXVbrUnt73zbl7t3T7ZJ5am6TZOVTOF3Dk471NqPw08J35dri1uRIbS1tEkS5dXiW2cvCyEH5XVjnd371vejpozG1XuZ/gjxnqV5ofjfWNatZkXQ9Uuo4rUqgkjiigjfYSpIY5LfNk5yKwrjxJ49X4P6h8RJta0qIT6K1/aWFvYZFszKGjzKznfgHnKgE9MV6H4W8K6R4btL+109J3TULp7u7NzM0zSyuqqzEtnqFHHSsSD4XeF4NMvtJhbVk0m8t5LdtOGoym2iRzlhHGWwntjp2xQp07vQHGdtynN8WPD9nDcC/t7+Kexmuo72MxqWhS3iErzEA/cZWj2kckyKMdcc1f/ABVMGt64niSw1HTdH/sqwNrZs0aXDy3UkigiVH+XIC8lht2t0q38LtL0fxtqPjTxPqemQgahK+gSWvLD7Pb5RiW4yz8EnAwFUds10UXwn8Irb3UU0epXL3MFvA009/I8qLbsWhKPnKMhPBFX+6g7NEfvJK6ZJ8IF8N3mi3PiDQbe+E19O0V5Nf3LXE7tCSgUyMzbkHO3Bxg5HWu3qno2nppenpZpdXl0FJJlu52lkYk55Y//AKhVyuebvJs3irKwUUUVJR//2Q=="/>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g;base64,%20/9j/4AAQSkZJRgABAQEAYABgAAD/2wBDAAUDBAQEAwUEBAQFBQUGBwwIBwcHBw8LCwkMEQ8SEhEPERETFhwXExQaFRERGCEYGh0dHx8fExciJCIeJBweHx7/2wBDAQUFBQcGBw4ICA4eFBEUHh4eHh4eHh4eHh4eHh4eHh4eHh4eHh4eHh4eHh4eHh4eHh4eHh4eHh4eHh4eHh4eHh7/wAARCAA9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5r/b3ubi28H+GWt7iaBjqMgJjcqT+6PpX0pXzN/wAFAP8AkTfDH/YSk/8ARRrqwX8eJz4v+DIxP2LvixN9s/4V14hvHkWUtJpM8zkkN1aEk+vLL+I7iuY+B97eSftfTwSXly8Q1LUh5bSsVwBLjjOK5jxT4Cu9F+EHgf4reHi8DlAl88Rw0U6zP5Uw9M4Cn3C+tWv2WNQuNV/aV03VLvabi7e8nlKjALtE7HA+pr1ZU4ctSpDqn96POjOfNThLuvuNzxve3q/trRW63lyIf+EisR5YlbbjbFxjOK+rPjczx/B/xc8bMjro9yVZTgg+WeQa+NfjXpEviD9rHUtDhvDZS6hq1rbJcBSTEXjiAbAIzjOeoruvHn7N2veHvBes67P8S7q9isLKW4e3a2kAlCKSVyZTjOPQ1jVp037JylbRdDWnOa9olG+rNH9gm+uZD4ylu7mecRR2rDzJC2B+9zjP0ry261/xd8ePiqujXviZNKs7yWT7LBPMyW1vGoJVQgOGcgd+Se9enf8ABPvmbxj6bbT/ANq1tfEr9ljR9e1G51nwPr0elvPIztZzL5luHzzsZTuQZzxhse1OVWnTxM+bR6WfbQUac50IcuvdFT4X/Ab4l+BviXpF1D4tD+HUmMl61ndPHvVQTsaJuCGOBkZ6npX1JXwbo/jn4n/Ar4gr4b1zU5b6ztnjNxYSXBnhkhbB3RMeUOOmMc8EV93wSLNBHMmdrqGGfQjNceOjU5lKTTvs0dWElCzjFWt0H0UUVwnWZ+r61pekz2UOpXsVtJfTCC2D5/eSHooPr9a8r/an+GniL4meHtFsPDsliktlePNKbqUoNpQqMYByc13PxW8JL4z8H3GkrIIbtGE9nKeNkq9OfQ8g/WvD7H4wfEDwRMdC8VaVHey2/wAgN1mOUgdDvHDj3wc+tetgMFOvFTw7XOt0/wA0eRj8whhpuGITUHs1+TPWPhr4AOn/AAOsPh94thtrrFpLbXiRMWRg0jt8pIByAwOccEV5F8F/2ffFngP4zWviKe80250S0e4WN1mbz3RkZUJXbgHkZ59a1Lj9pG+I/wBH8LWqn1ku2P8AJRVa2+P/AIznl8yHwzp80Ofuxxyk/wDfQP8ASuyOUZlFS91Lm31X+ZySzvLW42k3byf+QeJfgf4z1H9pFPiFbzaUNHXV7W8KtcMJvLjEYb5duM/Kcc17p8StGu/EXw+1/QrAxC7v9Pmt4TI2EDuhAyewya4TwL8ctD1m+j0vxBZSaDeuQqNK26Fieg3EAr+Ix716F4x8UaP4T0STV9ZuRFbr8qBRl5GPRVHc15uJo4qFSFOpHVbef+Z6WGxOFqUpVKc/d6+X+R47+zJ8IvF/w4tfFEes3mnwzapDElpNaOZfKdRJ8xDAdCwOO+K8xl+CPx98HapcN4P8SSXUM8jO01nqZtzISclnjkIGSevJr0LVv2gPEFzIz+H/AAnGtrn5ZLgPKSPfZgD8zVK2/aM8QQnZfeHdOkcddkjxn8jmvVhlmZNufIm3urr/ADPKlnGWpKHO7LrZnPeAf2b/ABrr3jOLxN8VdVSRFlWWeE3JuLi6K9EZ/uqvAHBPHAxX1LqutaVpE9jbahexW0t9MLe0jbrK/ZQBXz9eftHaxJEVsvDdjFKejSXDSAH6ADP510Xwe8P+K/FXiuP4heOHlAgUjTbeVNgBI++qfwqATjuTz2rDE5diIwdXGNRSWiVrt9Ev1NsPmlCpNUsGnJt6uzsl1b/Q9wooorwT3yM3EAnFuZoxMRkR7huI9cdag1LTNN1OIRalp9reRjos8KyAfmK8K+HN7p2g/wBh2mueFZb/AOIlxrjQarc3Nq5njDtJm6SUqQYQm0AKQoBxxT5/EnxLt/Bug6xd6xcomrajcRX8z2SxDTYozKsQ4icgOQuXZT0AG3Oa6fYSUvdf9eRzurGUfeR7LbeFvDNrIJLfw7pMTjoyWcYI/HFasUUcS7Yo0jX0VcCvDrzxt42TxZ4Z05bi5aTzNMh1Mw2R+y3aXGRLNHmLcirxlmZcNgbetYmk+IfGWj+DdJsbXVr+HdrOpQaxe3kZL2TB5DbqT5L4R+DnaR0AKgim6VSfxSJjUpw+GNj3Lxf4S0DxVp0llrWnQzhgQsu0CSM+qt1Brh7D4bebf6LH401aDVLHRoXg0+3lfH2hjISrSA9SE2DHPI9Otr4dX3jPVvHGpDXNYYafp1lYlIILMJBdSzW+ZXDuofAcZA4xnB9K4/xHc6XoXivxxqnjbwzLrms+ckvh1Li1eaK4thGuyG3YKyo4kD7sYOTnpWtGrWpp04y/p6adtHqY1sPQqNVJR/4Ntde+q0PdLT7IitbWnkKsBCNHFgCPjIBA6cVBfaPpF9/x+6XY3P8A12t0f+YrwvXda17QNX8atpkeqWF1qmvKYLqK23INmnRsAcxuW3Mu0ADlhjI5qwPHfxAxb3UK3F/e3XhMXkOnW9ntFtfLb7289SmSHYjbtcYYbSKxVGe6Z0OrB6SR7HaeF/DVncLcWnh/SoJl+7JHaRqw+hArXr58h8eeLjd6nZ6Z4hv9UsIYNIknvpdMRZ7OKeWRbqVUCDdtCjqpC89dpq8PFXxN+zRPprT31nfaleaLp13LZKGIYoba+kAUfIuJgTgKwVTjmnOjUk/ekKFSnFe7G3oe60V4n4cl+L/jSxbUYNebwx9lcWMttLYRsZpolUSzDepO1pN+O2AKKzdFLRyRoqt9os9sooorE1OA1j4p6LpXii90G6sbwyW1rc3AmieKRHMEXmyJw2Ubb0DYzjtxVWP4vaV5cyXGg6xbXvl2MlnZuIjJdrdsVh2FXKjLAg7iMYrRm+FfhCXVbrUnt73zbl7t3T7ZJ5am6TZOVTOF3Dk471NqPw08J35dri1uRIbS1tEkS5dXiW2cvCyEH5XVjnd371vejpozG1XuZ/gjxnqV5ofjfWNatZkXQ9Uuo4rUqgkjiigjfYSpIY5LfNk5yKwrjxJ49X4P6h8RJta0qIT6K1/aWFvYZFszKGjzKznfgHnKgE9MV6H4W8K6R4btL+109J3TULp7u7NzM0zSyuqqzEtnqFHHSsSD4XeF4NMvtJhbVk0m8t5LdtOGoym2iRzlhHGWwntjp2xQp07vQHGdtynN8WPD9nDcC/t7+Kexmuo72MxqWhS3iErzEA/cZWj2kckyKMdcc1f/ABVMGt64niSw1HTdH/sqwNrZs0aXDy3UkigiVH+XIC8lht2t0q38LtL0fxtqPjTxPqemQgahK+gSWvLD7Pb5RiW4yz8EnAwFUds10UXwn8Irb3UU0epXL3MFvA009/I8qLbsWhKPnKMhPBFX+6g7NEfvJK6ZJ8IF8N3mi3PiDQbe+E19O0V5Nf3LXE7tCSgUyMzbkHO3Bxg5HWu3qno2nppenpZpdXl0FJJlu52lkYk55Y//AKhVyuebvJs3irKwUUUVJR//2Q=="/>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jpg;base64,%20/9j/4AAQSkZJRgABAQEAYABgAAD/2wBDAAUDBAQEAwUEBAQFBQUGBwwIBwcHBw8LCwkMEQ8SEhEPERETFhwXExQaFRERGCEYGh0dHx8fExciJCIeJBweHx7/2wBDAQUFBQcGBw4ICA4eFBEUHh4eHh4eHh4eHh4eHh4eHh4eHh4eHh4eHh4eHh4eHh4eHh4eHh4eHh4eHh4eHh4eHh7/wAARCAA9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5r/b3ubi28H+GWt7iaBjqMgJjcqT+6PpX0pXzN/wAFAP8AkTfDH/YSk/8ARRrqwX8eJz4v+DIxP2LvixN9s/4V14hvHkWUtJpM8zkkN1aEk+vLL+I7iuY+B97eSftfTwSXly8Q1LUh5bSsVwBLjjOK5jxT4Cu9F+EHgf4reHi8DlAl88Rw0U6zP5Uw9M4Cn3C+tWv2WNQuNV/aV03VLvabi7e8nlKjALtE7HA+pr1ZU4ctSpDqn96POjOfNThLuvuNzxve3q/trRW63lyIf+EisR5YlbbjbFxjOK+rPjczx/B/xc8bMjro9yVZTgg+WeQa+NfjXpEviD9rHUtDhvDZS6hq1rbJcBSTEXjiAbAIzjOeoruvHn7N2veHvBes67P8S7q9isLKW4e3a2kAlCKSVyZTjOPQ1jVp037JylbRdDWnOa9olG+rNH9gm+uZD4ylu7mecRR2rDzJC2B+9zjP0ry261/xd8ePiqujXviZNKs7yWT7LBPMyW1vGoJVQgOGcgd+Se9enf8ABPvmbxj6bbT/ANq1tfEr9ljR9e1G51nwPr0elvPIztZzL5luHzzsZTuQZzxhse1OVWnTxM+bR6WfbQUac50IcuvdFT4X/Ab4l+BviXpF1D4tD+HUmMl61ndPHvVQTsaJuCGOBkZ6npX1JXwbo/jn4n/Ar4gr4b1zU5b6ztnjNxYSXBnhkhbB3RMeUOOmMc8EV93wSLNBHMmdrqGGfQjNceOjU5lKTTvs0dWElCzjFWt0H0UUVwnWZ+r61pekz2UOpXsVtJfTCC2D5/eSHooPr9a8r/an+GniL4meHtFsPDsliktlePNKbqUoNpQqMYByc13PxW8JL4z8H3GkrIIbtGE9nKeNkq9OfQ8g/WvD7H4wfEDwRMdC8VaVHey2/wAgN1mOUgdDvHDj3wc+tetgMFOvFTw7XOt0/wA0eRj8whhpuGITUHs1+TPWPhr4AOn/AAOsPh94thtrrFpLbXiRMWRg0jt8pIByAwOccEV5F8F/2ffFngP4zWviKe80250S0e4WN1mbz3RkZUJXbgHkZ59a1Lj9pG+I/wBH8LWqn1ku2P8AJRVa2+P/AIznl8yHwzp80Ofuxxyk/wDfQP8ASuyOUZlFS91Lm31X+ZySzvLW42k3byf+QeJfgf4z1H9pFPiFbzaUNHXV7W8KtcMJvLjEYb5duM/Kcc17p8StGu/EXw+1/QrAxC7v9Pmt4TI2EDuhAyewya4TwL8ctD1m+j0vxBZSaDeuQqNK26Fieg3EAr+Ix716F4x8UaP4T0STV9ZuRFbr8qBRl5GPRVHc15uJo4qFSFOpHVbef+Z6WGxOFqUpVKc/d6+X+R47+zJ8IvF/w4tfFEes3mnwzapDElpNaOZfKdRJ8xDAdCwOO+K8xl+CPx98HapcN4P8SSXUM8jO01nqZtzISclnjkIGSevJr0LVv2gPEFzIz+H/AAnGtrn5ZLgPKSPfZgD8zVK2/aM8QQnZfeHdOkcddkjxn8jmvVhlmZNufIm3urr/ADPKlnGWpKHO7LrZnPeAf2b/ABrr3jOLxN8VdVSRFlWWeE3JuLi6K9EZ/uqvAHBPHAxX1LqutaVpE9jbahexW0t9MLe0jbrK/ZQBXz9eftHaxJEVsvDdjFKejSXDSAH6ADP510Xwe8P+K/FXiuP4heOHlAgUjTbeVNgBI++qfwqATjuTz2rDE5diIwdXGNRSWiVrt9Ev1NsPmlCpNUsGnJt6uzsl1b/Q9wooorwT3yM3EAnFuZoxMRkR7huI9cdag1LTNN1OIRalp9reRjos8KyAfmK8K+HN7p2g/wBh2mueFZb/AOIlxrjQarc3Nq5njDtJm6SUqQYQm0AKQoBxxT5/EnxLt/Bug6xd6xcomrajcRX8z2SxDTYozKsQ4icgOQuXZT0AG3Oa6fYSUvdf9eRzurGUfeR7LbeFvDNrIJLfw7pMTjoyWcYI/HFasUUcS7Yo0jX0VcCvDrzxt42TxZ4Z05bi5aTzNMh1Mw2R+y3aXGRLNHmLcirxlmZcNgbetYmk+IfGWj+DdJsbXVr+HdrOpQaxe3kZL2TB5DbqT5L4R+DnaR0AKgim6VSfxSJjUpw+GNj3Lxf4S0DxVp0llrWnQzhgQsu0CSM+qt1Brh7D4bebf6LH401aDVLHRoXg0+3lfH2hjISrSA9SE2DHPI9Otr4dX3jPVvHGpDXNYYafp1lYlIILMJBdSzW+ZXDuofAcZA4xnB9K4/xHc6XoXivxxqnjbwzLrms+ckvh1Li1eaK4thGuyG3YKyo4kD7sYOTnpWtGrWpp04y/p6adtHqY1sPQqNVJR/4Ntde+q0PdLT7IitbWnkKsBCNHFgCPjIBA6cVBfaPpF9/x+6XY3P8A12t0f+YrwvXda17QNX8atpkeqWF1qmvKYLqK23INmnRsAcxuW3Mu0ADlhjI5qwPHfxAxb3UK3F/e3XhMXkOnW9ntFtfLb7289SmSHYjbtcYYbSKxVGe6Z0OrB6SR7HaeF/DVncLcWnh/SoJl+7JHaRqw+hArXr58h8eeLjd6nZ6Z4hv9UsIYNIknvpdMRZ7OKeWRbqVUCDdtCjqpC89dpq8PFXxN+zRPprT31nfaleaLp13LZKGIYoba+kAUfIuJgTgKwVTjmnOjUk/ekKFSnFe7G3oe60V4n4cl+L/jSxbUYNebwx9lcWMttLYRsZpolUSzDepO1pN+O2AKKzdFLRyRoqt9os9sooorE1OA1j4p6LpXii90G6sbwyW1rc3AmieKRHMEXmyJw2Ubb0DYzjtxVWP4vaV5cyXGg6xbXvl2MlnZuIjJdrdsVh2FXKjLAg7iMYrRm+FfhCXVbrUnt73zbl7t3T7ZJ5am6TZOVTOF3Dk471NqPw08J35dri1uRIbS1tEkS5dXiW2cvCyEH5XVjnd371vejpozG1XuZ/gjxnqV5ofjfWNatZkXQ9Uuo4rUqgkjiigjfYSpIY5LfNk5yKwrjxJ49X4P6h8RJta0qIT6K1/aWFvYZFszKGjzKznfgHnKgE9MV6H4W8K6R4btL+109J3TULp7u7NzM0zSyuqqzEtnqFHHSsSD4XeF4NMvtJhbVk0m8t5LdtOGoym2iRzlhHGWwntjp2xQp07vQHGdtynN8WPD9nDcC/t7+Kexmuo72MxqWhS3iErzEA/cZWj2kckyKMdcc1f/ABVMGt64niSw1HTdH/sqwNrZs0aXDy3UkigiVH+XIC8lht2t0q38LtL0fxtqPjTxPqemQgahK+gSWvLD7Pb5RiW4yz8EnAwFUds10UXwn8Irb3UU0epXL3MFvA009/I8qLbsWhKPnKMhPBFX+6g7NEfvJK6ZJ8IF8N3mi3PiDQbe+E19O0V5Nf3LXE7tCSgUyMzbkHO3Bxg5HWu3qno2nppenpZpdXl0FJJlu52lkYk55Y//AKhVyuebvJs3irKwUUUVJR//2Q=="/>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descr="A picture containing text, font, graphics, logo&#10;&#10;Description automatically generated">
            <a:extLst>
              <a:ext uri="{FF2B5EF4-FFF2-40B4-BE49-F238E27FC236}">
                <a16:creationId xmlns:a16="http://schemas.microsoft.com/office/drawing/2014/main" id="{370A0076-7BD3-A3DB-03E5-416F5F2132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42364956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2" y="220593"/>
            <a:ext cx="8534400" cy="1507067"/>
          </a:xfrm>
        </p:spPr>
        <p:txBody>
          <a:bodyPr rtlCol="0">
            <a:normAutofit/>
          </a:bodyPr>
          <a:lstStyle/>
          <a:p>
            <a:pPr rtl="0"/>
            <a:r>
              <a:rPr lang="en-GB" sz="4000" b="1">
                <a:solidFill>
                  <a:schemeClr val="tx2"/>
                </a:solidFill>
                <a:latin typeface="Calibri" panose="020F0502020204030204" pitchFamily="34" charset="0"/>
                <a:ea typeface="Calibri" panose="020F0502020204030204" pitchFamily="34" charset="0"/>
                <a:cs typeface="Calibri" panose="020F0502020204030204" pitchFamily="34" charset="0"/>
              </a:rPr>
              <a:t>The 15 minute rule</a:t>
            </a:r>
          </a:p>
        </p:txBody>
      </p:sp>
      <p:sp>
        <p:nvSpPr>
          <p:cNvPr id="3" name="Content Placeholder 2"/>
          <p:cNvSpPr>
            <a:spLocks noGrp="1"/>
          </p:cNvSpPr>
          <p:nvPr>
            <p:ph idx="1"/>
          </p:nvPr>
        </p:nvSpPr>
        <p:spPr>
          <a:xfrm>
            <a:off x="684212" y="1727660"/>
            <a:ext cx="7362508" cy="4716543"/>
          </a:xfrm>
        </p:spPr>
        <p:txBody>
          <a:bodyPr rtlCol="0">
            <a:normAutofit fontScale="70000" lnSpcReduction="20000"/>
          </a:bodyPr>
          <a:lstStyle/>
          <a:p>
            <a:pPr marL="0" indent="0">
              <a:buNone/>
            </a:pPr>
            <a:r>
              <a:rPr lang="en-US" sz="2400" b="1">
                <a:solidFill>
                  <a:schemeClr val="tx1"/>
                </a:solidFill>
                <a:latin typeface="Calibri" panose="020F0502020204030204" pitchFamily="34" charset="0"/>
                <a:ea typeface="Calibri" panose="020F0502020204030204" pitchFamily="34" charset="0"/>
                <a:cs typeface="Calibri" panose="020F0502020204030204" pitchFamily="34" charset="0"/>
              </a:rPr>
              <a:t>If you are not asleep within 15 minutes of trying, get out of bed and go into another room which is ideally dimly lit. If you can’t get out of bed, sit up.</a:t>
            </a:r>
          </a:p>
          <a:p>
            <a:pPr marL="0" indent="0">
              <a:buNone/>
            </a:pPr>
            <a:endParaRPr lang="en-US" sz="2400" b="1">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400" b="1">
                <a:solidFill>
                  <a:schemeClr val="tx1"/>
                </a:solidFill>
                <a:latin typeface="Calibri" panose="020F0502020204030204" pitchFamily="34" charset="0"/>
                <a:ea typeface="Calibri" panose="020F0502020204030204" pitchFamily="34" charset="0"/>
                <a:cs typeface="Calibri" panose="020F0502020204030204" pitchFamily="34" charset="0"/>
              </a:rPr>
              <a:t>In preparation for this </a:t>
            </a:r>
          </a:p>
          <a:p>
            <a:pPr>
              <a:buFont typeface="Arial" panose="020B0604020202020204" pitchFamily="34" charset="0"/>
              <a:buChar char="•"/>
            </a:pPr>
            <a:r>
              <a:rPr lang="en-US" sz="2400">
                <a:solidFill>
                  <a:schemeClr val="tx1"/>
                </a:solidFill>
                <a:latin typeface="Calibri" panose="020F0502020204030204" pitchFamily="34" charset="0"/>
                <a:ea typeface="Calibri" panose="020F0502020204030204" pitchFamily="34" charset="0"/>
                <a:cs typeface="Calibri" panose="020F0502020204030204" pitchFamily="34" charset="0"/>
              </a:rPr>
              <a:t>Leave the heating on</a:t>
            </a:r>
          </a:p>
          <a:p>
            <a:pPr>
              <a:buFont typeface="Arial" panose="020B0604020202020204" pitchFamily="34" charset="0"/>
              <a:buChar char="•"/>
            </a:pPr>
            <a:r>
              <a:rPr lang="en-US" sz="2400">
                <a:solidFill>
                  <a:schemeClr val="tx1"/>
                </a:solidFill>
                <a:latin typeface="Calibri" panose="020F0502020204030204" pitchFamily="34" charset="0"/>
                <a:ea typeface="Calibri" panose="020F0502020204030204" pitchFamily="34" charset="0"/>
                <a:cs typeface="Calibri" panose="020F0502020204030204" pitchFamily="34" charset="0"/>
              </a:rPr>
              <a:t>Leave a light on </a:t>
            </a:r>
          </a:p>
          <a:p>
            <a:pPr>
              <a:buFont typeface="Arial" panose="020B0604020202020204" pitchFamily="34" charset="0"/>
              <a:buChar char="•"/>
            </a:pPr>
            <a:r>
              <a:rPr lang="en-US" sz="2400">
                <a:solidFill>
                  <a:schemeClr val="tx1"/>
                </a:solidFill>
                <a:latin typeface="Calibri" panose="020F0502020204030204" pitchFamily="34" charset="0"/>
                <a:ea typeface="Calibri" panose="020F0502020204030204" pitchFamily="34" charset="0"/>
                <a:cs typeface="Calibri" panose="020F0502020204030204" pitchFamily="34" charset="0"/>
              </a:rPr>
              <a:t>Prepare a flask of a warm milky drink or a decaffeinated drink  </a:t>
            </a:r>
          </a:p>
          <a:p>
            <a:pPr>
              <a:buFont typeface="Arial" panose="020B0604020202020204" pitchFamily="34" charset="0"/>
              <a:buChar char="•"/>
            </a:pPr>
            <a:endParaRPr lang="en-US" sz="24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400" b="1">
                <a:solidFill>
                  <a:schemeClr val="tx1"/>
                </a:solidFill>
                <a:latin typeface="Calibri" panose="020F0502020204030204" pitchFamily="34" charset="0"/>
                <a:ea typeface="Calibri" panose="020F0502020204030204" pitchFamily="34" charset="0"/>
                <a:cs typeface="Calibri" panose="020F0502020204030204" pitchFamily="34" charset="0"/>
              </a:rPr>
              <a:t>You could listen to music, read a book (no screens) or try meditation/breathing exercises</a:t>
            </a:r>
          </a:p>
          <a:p>
            <a:pPr marL="0" indent="0">
              <a:buNone/>
            </a:pPr>
            <a:r>
              <a:rPr lang="en-US" sz="2400" b="1">
                <a:solidFill>
                  <a:schemeClr val="tx1"/>
                </a:solidFill>
                <a:latin typeface="Calibri" panose="020F0502020204030204" pitchFamily="34" charset="0"/>
                <a:ea typeface="Calibri" panose="020F0502020204030204" pitchFamily="34" charset="0"/>
                <a:cs typeface="Calibri" panose="020F0502020204030204" pitchFamily="34" charset="0"/>
              </a:rPr>
              <a:t>Only go back to bed when you feel sleepy again  </a:t>
            </a:r>
          </a:p>
          <a:p>
            <a:pPr marL="0" indent="0">
              <a:buNone/>
            </a:pPr>
            <a:r>
              <a:rPr lang="en-US" sz="2400" b="1">
                <a:solidFill>
                  <a:schemeClr val="tx1"/>
                </a:solidFill>
                <a:latin typeface="Calibri" panose="020F0502020204030204" pitchFamily="34" charset="0"/>
                <a:ea typeface="Calibri" panose="020F0502020204030204" pitchFamily="34" charset="0"/>
                <a:cs typeface="Calibri" panose="020F0502020204030204" pitchFamily="34" charset="0"/>
              </a:rPr>
              <a:t>If you still cannot sleep, get out of bed again and repeat!</a:t>
            </a:r>
          </a:p>
          <a:p>
            <a:pPr marL="0" indent="0">
              <a:buNone/>
            </a:pPr>
            <a:endParaRPr lang="en-US" sz="2400" b="1">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400" b="1">
                <a:solidFill>
                  <a:schemeClr val="tx1"/>
                </a:solidFill>
                <a:latin typeface="Calibri" panose="020F0502020204030204" pitchFamily="34" charset="0"/>
                <a:ea typeface="Calibri" panose="020F0502020204030204" pitchFamily="34" charset="0"/>
                <a:cs typeface="Calibri" panose="020F0502020204030204" pitchFamily="34" charset="0"/>
              </a:rPr>
              <a:t>You should follow these same rules if you waken up in the middle of the night for 15 minutes and cannot fall asleep</a:t>
            </a:r>
          </a:p>
          <a:p>
            <a:endParaRPr lang="en-GB" sz="2400" b="1">
              <a:solidFill>
                <a:srgbClr val="146194"/>
              </a:solidFill>
              <a:latin typeface="Calibri" panose="020F0502020204030204" pitchFamily="34" charset="0"/>
              <a:ea typeface="Calibri" panose="020F0502020204030204" pitchFamily="34" charset="0"/>
              <a:cs typeface="Calibri" panose="020F0502020204030204" pitchFamily="34" charset="0"/>
            </a:endParaRPr>
          </a:p>
          <a:p>
            <a:pPr marL="411480" lvl="1" indent="0">
              <a:buNone/>
            </a:pPr>
            <a:endParaRPr lang="en-GB" sz="1400">
              <a:solidFill>
                <a:schemeClr val="tx1"/>
              </a:solidFill>
            </a:endParaRPr>
          </a:p>
        </p:txBody>
      </p:sp>
      <p:pic>
        <p:nvPicPr>
          <p:cNvPr id="8" name="Picture 7" descr="A picture containing clock, circle&#10;&#10;Description automatically generated">
            <a:extLst>
              <a:ext uri="{FF2B5EF4-FFF2-40B4-BE49-F238E27FC236}">
                <a16:creationId xmlns:a16="http://schemas.microsoft.com/office/drawing/2014/main" id="{C6A7B5E7-B31D-648B-43C5-31178E1B9B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1961" y="1471252"/>
            <a:ext cx="2821577" cy="2821577"/>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7" name="Picture 6" descr="A picture containing text, font, graphics, logo&#10;&#10;Description automatically generated">
            <a:extLst>
              <a:ext uri="{FF2B5EF4-FFF2-40B4-BE49-F238E27FC236}">
                <a16:creationId xmlns:a16="http://schemas.microsoft.com/office/drawing/2014/main" id="{11BF84E1-7273-B32F-4F50-714FD8C92B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11575049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5134" y="516041"/>
            <a:ext cx="5627158" cy="1507067"/>
          </a:xfrm>
        </p:spPr>
        <p:txBody>
          <a:bodyPr rtlCol="0">
            <a:normAutofit/>
          </a:bodyPr>
          <a:lstStyle/>
          <a:p>
            <a:pPr rtl="0"/>
            <a:r>
              <a:rPr lang="en-GB" sz="3600" b="1">
                <a:latin typeface="Calibri" panose="020F0502020204030204" pitchFamily="34" charset="0"/>
                <a:ea typeface="Calibri" panose="020F0502020204030204" pitchFamily="34" charset="0"/>
                <a:cs typeface="Calibri" panose="020F0502020204030204" pitchFamily="34" charset="0"/>
              </a:rPr>
              <a:t>Muscle Relaxation</a:t>
            </a:r>
            <a:endParaRPr lang="en-GB" b="1">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661960" y="1846526"/>
            <a:ext cx="10965688" cy="5162060"/>
          </a:xfrm>
        </p:spPr>
        <p:txBody>
          <a:bodyPr vert="horz" lIns="91440" tIns="45720" rIns="91440" bIns="45720" rtlCol="0" anchor="t">
            <a:normAutofit/>
          </a:bodyPr>
          <a:lstStyle/>
          <a:p>
            <a:pPr marL="0" indent="0">
              <a:buNone/>
            </a:pPr>
            <a:r>
              <a:rPr lang="en-US" sz="2400" b="1">
                <a:latin typeface="Calibri"/>
                <a:ea typeface="Calibri" panose="020F0502020204030204" pitchFamily="34" charset="0"/>
                <a:cs typeface="Calibri"/>
              </a:rPr>
              <a:t>Wind down during the second half of the night</a:t>
            </a:r>
          </a:p>
          <a:p>
            <a:pPr marL="0" indent="0">
              <a:buNone/>
            </a:pPr>
            <a:endParaRPr lang="en-US" sz="800" b="1">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400" b="1">
                <a:latin typeface="Calibri"/>
                <a:ea typeface="Calibri" panose="020F0502020204030204" pitchFamily="34" charset="0"/>
                <a:cs typeface="Calibri"/>
              </a:rPr>
              <a:t>Slow down/ stop activity 90 minutes before bed</a:t>
            </a:r>
          </a:p>
          <a:p>
            <a:pPr marL="0" indent="0">
              <a:buNone/>
            </a:pPr>
            <a:endParaRPr lang="en-US" sz="80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400" b="1">
                <a:latin typeface="Calibri"/>
                <a:ea typeface="Calibri" panose="020F0502020204030204" pitchFamily="34" charset="0"/>
                <a:cs typeface="Calibri"/>
              </a:rPr>
              <a:t>Practice the relaxation routine while in bed</a:t>
            </a:r>
          </a:p>
          <a:p>
            <a:pPr>
              <a:buFont typeface="Arial" panose="020B0604020202020204" pitchFamily="34" charset="0"/>
              <a:buChar char="•"/>
            </a:pPr>
            <a:r>
              <a:rPr lang="en-US" sz="1800">
                <a:latin typeface="Calibri"/>
                <a:ea typeface="Calibri" panose="020F0502020204030204" pitchFamily="34" charset="0"/>
                <a:cs typeface="Calibri"/>
              </a:rPr>
              <a:t>Concentrate on breathing</a:t>
            </a:r>
          </a:p>
          <a:p>
            <a:pPr>
              <a:buFont typeface="Arial" panose="020B0604020202020204" pitchFamily="34" charset="0"/>
              <a:buChar char="•"/>
            </a:pPr>
            <a:r>
              <a:rPr lang="en-US" sz="1800">
                <a:latin typeface="Calibri"/>
                <a:ea typeface="Calibri" panose="020F0502020204030204" pitchFamily="34" charset="0"/>
                <a:cs typeface="Calibri"/>
              </a:rPr>
              <a:t>Tense and relax muscles and breathe</a:t>
            </a:r>
          </a:p>
          <a:p>
            <a:pPr>
              <a:buFont typeface="Arial" panose="020B0604020202020204" pitchFamily="34" charset="0"/>
              <a:buChar char="•"/>
            </a:pPr>
            <a:r>
              <a:rPr lang="en-US" sz="1800">
                <a:latin typeface="Calibri"/>
                <a:ea typeface="Calibri" panose="020F0502020204030204" pitchFamily="34" charset="0"/>
                <a:cs typeface="Calibri"/>
              </a:rPr>
              <a:t>Take exercises slowly - do not over tense muscles</a:t>
            </a:r>
          </a:p>
          <a:p>
            <a:pPr marL="0" indent="0">
              <a:buNone/>
            </a:pPr>
            <a:endParaRPr lang="en-US" sz="80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400" b="1">
                <a:latin typeface="Calibri"/>
                <a:ea typeface="Calibri" panose="020F0502020204030204" pitchFamily="34" charset="0"/>
                <a:cs typeface="Calibri"/>
              </a:rPr>
              <a:t>Relaxation videos and apps</a:t>
            </a:r>
            <a:endParaRPr lang="en-GB" sz="1800" b="1">
              <a:latin typeface="Calibri"/>
              <a:ea typeface="Calibri" panose="020F0502020204030204" pitchFamily="34" charset="0"/>
              <a:cs typeface="Calibri"/>
            </a:endParaRPr>
          </a:p>
          <a:p>
            <a:pPr>
              <a:lnSpc>
                <a:spcPct val="90000"/>
              </a:lnSpc>
            </a:pPr>
            <a:r>
              <a:rPr lang="en-GB" sz="1800">
                <a:hlinkClick r:id="rId3"/>
              </a:rPr>
              <a:t>Progressive Muscle Relaxation - YouTube</a:t>
            </a:r>
            <a:endParaRPr lang="en-GB" sz="1800" b="1">
              <a:latin typeface="Calibri" panose="020F0502020204030204" pitchFamily="34" charset="0"/>
              <a:ea typeface="Calibri" panose="020F0502020204030204" pitchFamily="34" charset="0"/>
              <a:cs typeface="Calibri" panose="020F0502020204030204" pitchFamily="34" charset="0"/>
            </a:endParaRPr>
          </a:p>
          <a:p>
            <a:pPr marL="0" indent="0">
              <a:lnSpc>
                <a:spcPct val="90000"/>
              </a:lnSpc>
              <a:buNone/>
            </a:pPr>
            <a:endParaRPr lang="en-GB" sz="1400" b="1">
              <a:latin typeface="Calibri" panose="020F0502020204030204" pitchFamily="34" charset="0"/>
              <a:ea typeface="Calibri" panose="020F0502020204030204" pitchFamily="34" charset="0"/>
              <a:cs typeface="Calibri" panose="020F0502020204030204" pitchFamily="34" charset="0"/>
            </a:endParaRPr>
          </a:p>
          <a:p>
            <a:pPr marL="411480" lvl="1" indent="0">
              <a:lnSpc>
                <a:spcPct val="90000"/>
              </a:lnSpc>
              <a:buNone/>
            </a:pPr>
            <a:endParaRPr lang="en-GB" sz="1400"/>
          </a:p>
        </p:txBody>
      </p:sp>
      <p:sp>
        <p:nvSpPr>
          <p:cNvPr id="5" name="Title 1">
            <a:extLst>
              <a:ext uri="{FF2B5EF4-FFF2-40B4-BE49-F238E27FC236}">
                <a16:creationId xmlns:a16="http://schemas.microsoft.com/office/drawing/2014/main" id="{C39EF9B5-45A0-4239-2D36-C8ACDE60E960}"/>
              </a:ext>
            </a:extLst>
          </p:cNvPr>
          <p:cNvSpPr txBox="1">
            <a:spLocks/>
          </p:cNvSpPr>
          <p:nvPr/>
        </p:nvSpPr>
        <p:spPr>
          <a:xfrm>
            <a:off x="4664736" y="0"/>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b="1">
                <a:solidFill>
                  <a:schemeClr val="tx2"/>
                </a:solidFill>
                <a:latin typeface="Calibri" panose="020F0502020204030204" pitchFamily="34" charset="0"/>
                <a:ea typeface="Calibri" panose="020F0502020204030204" pitchFamily="34" charset="0"/>
                <a:cs typeface="Calibri" panose="020F0502020204030204" pitchFamily="34" charset="0"/>
              </a:rPr>
              <a:t>Strategies for sleep</a:t>
            </a:r>
          </a:p>
        </p:txBody>
      </p:sp>
      <p:pic>
        <p:nvPicPr>
          <p:cNvPr id="10" name="Picture 9">
            <a:extLst>
              <a:ext uri="{FF2B5EF4-FFF2-40B4-BE49-F238E27FC236}">
                <a16:creationId xmlns:a16="http://schemas.microsoft.com/office/drawing/2014/main" id="{DD163B0E-A292-63DC-33EE-A0C7F31B565E}"/>
              </a:ext>
            </a:extLst>
          </p:cNvPr>
          <p:cNvPicPr>
            <a:picLocks noChangeAspect="1"/>
          </p:cNvPicPr>
          <p:nvPr/>
        </p:nvPicPr>
        <p:blipFill>
          <a:blip r:embed="rId4"/>
          <a:stretch>
            <a:fillRect/>
          </a:stretch>
        </p:blipFill>
        <p:spPr>
          <a:xfrm>
            <a:off x="0" y="0"/>
            <a:ext cx="4658786" cy="6858000"/>
          </a:xfrm>
          <a:prstGeom prst="rect">
            <a:avLst/>
          </a:prstGeom>
        </p:spPr>
      </p:pic>
      <p:pic>
        <p:nvPicPr>
          <p:cNvPr id="12" name="Picture 11" descr="A diagram of a person lying on a blue mat&#10;&#10;Description automatically generated with low confidence">
            <a:extLst>
              <a:ext uri="{FF2B5EF4-FFF2-40B4-BE49-F238E27FC236}">
                <a16:creationId xmlns:a16="http://schemas.microsoft.com/office/drawing/2014/main" id="{595DA2D8-0602-4FEC-DCFB-00A3B99A0721}"/>
              </a:ext>
            </a:extLst>
          </p:cNvPr>
          <p:cNvPicPr>
            <a:picLocks noChangeAspect="1"/>
          </p:cNvPicPr>
          <p:nvPr/>
        </p:nvPicPr>
        <p:blipFill rotWithShape="1">
          <a:blip r:embed="rId5">
            <a:extLst>
              <a:ext uri="{28A0092B-C50C-407E-A947-70E740481C1C}">
                <a14:useLocalDpi xmlns:a14="http://schemas.microsoft.com/office/drawing/2010/main" val="0"/>
              </a:ext>
            </a:extLst>
          </a:blip>
          <a:srcRect l="44486" r="5673" b="27080"/>
          <a:stretch/>
        </p:blipFill>
        <p:spPr>
          <a:xfrm>
            <a:off x="-6348" y="1348876"/>
            <a:ext cx="4665134" cy="3722945"/>
          </a:xfrm>
          <a:prstGeom prst="rect">
            <a:avLst/>
          </a:prstGeom>
        </p:spPr>
      </p:pic>
      <p:pic>
        <p:nvPicPr>
          <p:cNvPr id="6" name="Picture 5" descr="A picture containing text, font, graphics, logo&#10;&#10;Description automatically generated">
            <a:extLst>
              <a:ext uri="{FF2B5EF4-FFF2-40B4-BE49-F238E27FC236}">
                <a16:creationId xmlns:a16="http://schemas.microsoft.com/office/drawing/2014/main" id="{61DE8D0F-7510-9680-A33F-786896F6C5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48214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2" y="220593"/>
            <a:ext cx="8534400" cy="1507067"/>
          </a:xfrm>
        </p:spPr>
        <p:txBody>
          <a:bodyPr rtlCol="0">
            <a:normAutofit/>
          </a:bodyPr>
          <a:lstStyle/>
          <a:p>
            <a:pPr rtl="0"/>
            <a:r>
              <a:rPr lang="en-US" sz="4000" b="1" dirty="0">
                <a:solidFill>
                  <a:schemeClr val="tx2"/>
                </a:solidFill>
                <a:latin typeface="Calibri"/>
                <a:ea typeface="Calibri" panose="020F0502020204030204" pitchFamily="34" charset="0"/>
                <a:cs typeface="Calibri"/>
              </a:rPr>
              <a:t>Questions</a:t>
            </a:r>
            <a:endParaRPr lang="en-US" sz="40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descr="A picture containing animal figure, pig, mammal&#10;&#10;Description automatically generated">
            <a:extLst>
              <a:ext uri="{FF2B5EF4-FFF2-40B4-BE49-F238E27FC236}">
                <a16:creationId xmlns:a16="http://schemas.microsoft.com/office/drawing/2014/main" id="{23B24BAC-9D39-EF29-AA3A-22526F12F75E}"/>
              </a:ext>
            </a:extLst>
          </p:cNvPr>
          <p:cNvPicPr>
            <a:picLocks noChangeAspect="1"/>
          </p:cNvPicPr>
          <p:nvPr/>
        </p:nvPicPr>
        <p:blipFill rotWithShape="1">
          <a:blip r:embed="rId3">
            <a:extLst>
              <a:ext uri="{28A0092B-C50C-407E-A947-70E740481C1C}">
                <a14:useLocalDpi xmlns:a14="http://schemas.microsoft.com/office/drawing/2010/main" val="0"/>
              </a:ext>
            </a:extLst>
          </a:blip>
          <a:srcRect b="11391"/>
          <a:stretch/>
        </p:blipFill>
        <p:spPr>
          <a:xfrm>
            <a:off x="2573384" y="2500053"/>
            <a:ext cx="6193254" cy="4357947"/>
          </a:xfrm>
          <a:prstGeom prst="rect">
            <a:avLst/>
          </a:prstGeom>
        </p:spPr>
      </p:pic>
      <p:pic>
        <p:nvPicPr>
          <p:cNvPr id="3" name="Picture 2" descr="A picture containing text, font, graphics, logo&#10;&#10;Description automatically generated">
            <a:extLst>
              <a:ext uri="{FF2B5EF4-FFF2-40B4-BE49-F238E27FC236}">
                <a16:creationId xmlns:a16="http://schemas.microsoft.com/office/drawing/2014/main" id="{994EB16E-67DF-FD86-F828-FAC429BF61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35570271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FDF7A2-A999-A1E7-9469-B3D99428E8F6}"/>
              </a:ext>
            </a:extLst>
          </p:cNvPr>
          <p:cNvSpPr>
            <a:spLocks noGrp="1"/>
          </p:cNvSpPr>
          <p:nvPr>
            <p:ph type="title"/>
          </p:nvPr>
        </p:nvSpPr>
        <p:spPr>
          <a:xfrm>
            <a:off x="1371599" y="5510253"/>
            <a:ext cx="9895951" cy="1033669"/>
          </a:xfrm>
        </p:spPr>
        <p:txBody>
          <a:bodyPr>
            <a:normAutofit/>
          </a:bodyPr>
          <a:lstStyle/>
          <a:p>
            <a:r>
              <a:rPr lang="en-GB" sz="4000">
                <a:solidFill>
                  <a:srgbClr val="FFFFFF"/>
                </a:solidFill>
                <a:ea typeface="Calibri Light"/>
                <a:cs typeface="Calibri Light"/>
              </a:rPr>
              <a:t>Boom &amp; Bust Cycle</a:t>
            </a:r>
            <a:endParaRPr lang="en-GB" sz="4000">
              <a:solidFill>
                <a:srgbClr val="FFFFFF"/>
              </a:solidFill>
            </a:endParaRPr>
          </a:p>
        </p:txBody>
      </p:sp>
      <p:pic>
        <p:nvPicPr>
          <p:cNvPr id="19" name="Picture 19" descr="A picture containing line, diagram, text, font&#10;&#10;Description automatically generated">
            <a:extLst>
              <a:ext uri="{FF2B5EF4-FFF2-40B4-BE49-F238E27FC236}">
                <a16:creationId xmlns:a16="http://schemas.microsoft.com/office/drawing/2014/main" id="{07CB7460-1B5C-FE4D-5BFA-241DAC1CB10A}"/>
              </a:ext>
            </a:extLst>
          </p:cNvPr>
          <p:cNvPicPr>
            <a:picLocks noChangeAspect="1"/>
          </p:cNvPicPr>
          <p:nvPr/>
        </p:nvPicPr>
        <p:blipFill>
          <a:blip r:embed="rId3"/>
          <a:stretch>
            <a:fillRect/>
          </a:stretch>
        </p:blipFill>
        <p:spPr>
          <a:xfrm>
            <a:off x="2992992" y="402570"/>
            <a:ext cx="6206015" cy="3215273"/>
          </a:xfrm>
          <a:prstGeom prst="rect">
            <a:avLst/>
          </a:prstGeom>
        </p:spPr>
      </p:pic>
      <p:sp>
        <p:nvSpPr>
          <p:cNvPr id="21" name="TextBox 20">
            <a:extLst>
              <a:ext uri="{FF2B5EF4-FFF2-40B4-BE49-F238E27FC236}">
                <a16:creationId xmlns:a16="http://schemas.microsoft.com/office/drawing/2014/main" id="{FB701C6B-6EE0-5D25-8384-ADFD06EE4A42}"/>
              </a:ext>
            </a:extLst>
          </p:cNvPr>
          <p:cNvSpPr txBox="1"/>
          <p:nvPr/>
        </p:nvSpPr>
        <p:spPr>
          <a:xfrm>
            <a:off x="5881254" y="3636818"/>
            <a:ext cx="1517072" cy="1870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4" name="Picture 3" descr="A picture containing text, font, graphics, logo&#10;&#10;Description automatically generated">
            <a:extLst>
              <a:ext uri="{FF2B5EF4-FFF2-40B4-BE49-F238E27FC236}">
                <a16:creationId xmlns:a16="http://schemas.microsoft.com/office/drawing/2014/main" id="{9654C654-74AB-8DAF-3BF9-A656E7FE55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4288732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5">
            <a:extLst>
              <a:ext uri="{FF2B5EF4-FFF2-40B4-BE49-F238E27FC236}">
                <a16:creationId xmlns:a16="http://schemas.microsoft.com/office/drawing/2014/main" id="{8DB612B3-B498-5D45-5CAF-D38149965075}"/>
              </a:ext>
            </a:extLst>
          </p:cNvPr>
          <p:cNvGraphicFramePr/>
          <p:nvPr>
            <p:extLst>
              <p:ext uri="{D42A27DB-BD31-4B8C-83A1-F6EECF244321}">
                <p14:modId xmlns:p14="http://schemas.microsoft.com/office/powerpoint/2010/main" val="1442815657"/>
              </p:ext>
            </p:extLst>
          </p:nvPr>
        </p:nvGraphicFramePr>
        <p:xfrm>
          <a:off x="-2078182" y="103909"/>
          <a:ext cx="16043562" cy="6525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3" name="Flowchart: Connector 242">
            <a:extLst>
              <a:ext uri="{FF2B5EF4-FFF2-40B4-BE49-F238E27FC236}">
                <a16:creationId xmlns:a16="http://schemas.microsoft.com/office/drawing/2014/main" id="{4C4C7528-A302-201E-F97B-69B70C327E81}"/>
              </a:ext>
            </a:extLst>
          </p:cNvPr>
          <p:cNvSpPr/>
          <p:nvPr/>
        </p:nvSpPr>
        <p:spPr>
          <a:xfrm>
            <a:off x="4066310" y="1898072"/>
            <a:ext cx="3588325" cy="2937163"/>
          </a:xfrm>
          <a:prstGeom prst="flowChartConnector">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85000"/>
              </a:lnSpc>
              <a:spcBef>
                <a:spcPct val="0"/>
              </a:spcBef>
            </a:pPr>
            <a:r>
              <a:rPr lang="en-GB" sz="3200" b="1">
                <a:solidFill>
                  <a:srgbClr val="404040"/>
                </a:solidFill>
                <a:latin typeface="Calibri Light"/>
                <a:cs typeface="Calibri Light"/>
              </a:rPr>
              <a:t>How to break</a:t>
            </a:r>
            <a:endParaRPr lang="en-GB" sz="3200">
              <a:solidFill>
                <a:srgbClr val="404040"/>
              </a:solidFill>
              <a:latin typeface="Calibri Light"/>
              <a:cs typeface="Calibri Light"/>
            </a:endParaRPr>
          </a:p>
          <a:p>
            <a:pPr algn="ctr">
              <a:lnSpc>
                <a:spcPct val="85000"/>
              </a:lnSpc>
              <a:spcBef>
                <a:spcPct val="0"/>
              </a:spcBef>
            </a:pPr>
            <a:r>
              <a:rPr lang="en-GB" sz="3200" b="1">
                <a:solidFill>
                  <a:srgbClr val="404040"/>
                </a:solidFill>
                <a:latin typeface="Calibri Light"/>
                <a:cs typeface="Calibri Light"/>
              </a:rPr>
              <a:t>Boom &amp; Bust</a:t>
            </a:r>
            <a:endParaRPr lang="en-US" sz="3200">
              <a:solidFill>
                <a:srgbClr val="404040"/>
              </a:solidFill>
              <a:latin typeface="Calibri Light"/>
              <a:cs typeface="Calibri Light"/>
            </a:endParaRPr>
          </a:p>
          <a:p>
            <a:pPr algn="ctr">
              <a:lnSpc>
                <a:spcPct val="85000"/>
              </a:lnSpc>
              <a:spcBef>
                <a:spcPct val="0"/>
              </a:spcBef>
            </a:pPr>
            <a:r>
              <a:rPr lang="en-GB" sz="3200" b="1">
                <a:solidFill>
                  <a:srgbClr val="404040"/>
                </a:solidFill>
                <a:latin typeface="Calibri Light"/>
                <a:cs typeface="Calibri Light"/>
              </a:rPr>
              <a:t>Cycle</a:t>
            </a:r>
            <a:endParaRPr lang="en-GB"/>
          </a:p>
        </p:txBody>
      </p:sp>
      <p:pic>
        <p:nvPicPr>
          <p:cNvPr id="31" name="Picture 30" descr="A picture containing text, font, graphics, logo&#10;&#10;Description automatically generated">
            <a:extLst>
              <a:ext uri="{FF2B5EF4-FFF2-40B4-BE49-F238E27FC236}">
                <a16:creationId xmlns:a16="http://schemas.microsoft.com/office/drawing/2014/main" id="{04282DEC-D994-A07C-B290-129335ABD4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3716314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b="1" kern="1200">
                <a:solidFill>
                  <a:srgbClr val="FFFFFF"/>
                </a:solidFill>
                <a:latin typeface="+mj-lt"/>
                <a:ea typeface="+mj-ea"/>
                <a:cs typeface="+mj-cs"/>
              </a:rPr>
              <a:t>Fatigue management</a:t>
            </a:r>
          </a:p>
        </p:txBody>
      </p:sp>
      <p:sp>
        <p:nvSpPr>
          <p:cNvPr id="9" name="Content Placeholder 8"/>
          <p:cNvSpPr>
            <a:spLocks noGrp="1"/>
          </p:cNvSpPr>
          <p:nvPr>
            <p:ph sz="half" idx="1"/>
          </p:nvPr>
        </p:nvSpPr>
        <p:spPr>
          <a:xfrm>
            <a:off x="5094697" y="3880392"/>
            <a:ext cx="5642063" cy="2269552"/>
          </a:xfrm>
          <a:solidFill>
            <a:schemeClr val="accent5">
              <a:lumMod val="20000"/>
              <a:lumOff val="80000"/>
            </a:schemeClr>
          </a:solidFill>
          <a:ln w="76200">
            <a:solidFill>
              <a:srgbClr val="0070C0"/>
            </a:solidFill>
          </a:ln>
        </p:spPr>
        <p:txBody>
          <a:bodyPr>
            <a:normAutofit/>
          </a:bodyPr>
          <a:lstStyle/>
          <a:p>
            <a:pPr marL="0" indent="0" defTabSz="715061">
              <a:lnSpc>
                <a:spcPct val="150000"/>
              </a:lnSpc>
              <a:spcBef>
                <a:spcPts val="782"/>
              </a:spcBef>
              <a:buNone/>
            </a:pPr>
            <a:r>
              <a:rPr lang="en-GB" sz="2190" kern="1200">
                <a:solidFill>
                  <a:schemeClr val="tx1"/>
                </a:solidFill>
                <a:latin typeface="+mn-lt"/>
                <a:ea typeface="+mn-ea"/>
                <a:cs typeface="+mn-cs"/>
              </a:rPr>
              <a:t>  5 Ps of Fatigue Management:</a:t>
            </a:r>
          </a:p>
          <a:p>
            <a:pPr marL="0" indent="0" defTabSz="715061">
              <a:spcBef>
                <a:spcPts val="782"/>
              </a:spcBef>
              <a:buNone/>
            </a:pPr>
            <a:endParaRPr lang="en-GB" sz="2190" kern="1200">
              <a:solidFill>
                <a:schemeClr val="tx1"/>
              </a:solidFill>
              <a:latin typeface="+mn-lt"/>
              <a:ea typeface="+mn-ea"/>
              <a:cs typeface="+mn-cs"/>
            </a:endParaRPr>
          </a:p>
          <a:p>
            <a:pPr marL="0" indent="0" algn="ctr" defTabSz="715061">
              <a:spcBef>
                <a:spcPts val="782"/>
              </a:spcBef>
              <a:buNone/>
            </a:pPr>
            <a:r>
              <a:rPr lang="en-GB" sz="2190" kern="1200">
                <a:solidFill>
                  <a:schemeClr val="tx1"/>
                </a:solidFill>
                <a:latin typeface="+mn-lt"/>
                <a:ea typeface="+mn-ea"/>
                <a:cs typeface="+mn-cs"/>
              </a:rPr>
              <a:t>Planning	Pacing	Prioritising</a:t>
            </a:r>
          </a:p>
          <a:p>
            <a:pPr marL="0" indent="0" algn="ctr" defTabSz="715061">
              <a:spcBef>
                <a:spcPts val="782"/>
              </a:spcBef>
              <a:buNone/>
            </a:pPr>
            <a:br>
              <a:rPr lang="en-GB" sz="2190" kern="1200">
                <a:solidFill>
                  <a:schemeClr val="tx1"/>
                </a:solidFill>
                <a:latin typeface="+mn-lt"/>
                <a:ea typeface="+mn-ea"/>
                <a:cs typeface="+mn-cs"/>
              </a:rPr>
            </a:br>
            <a:r>
              <a:rPr lang="en-GB" sz="2190" kern="1200">
                <a:solidFill>
                  <a:schemeClr val="tx1"/>
                </a:solidFill>
                <a:latin typeface="+mn-lt"/>
                <a:ea typeface="+mn-ea"/>
                <a:cs typeface="+mn-cs"/>
              </a:rPr>
              <a:t>Positioning 		Positivity</a:t>
            </a:r>
            <a:endParaRPr lang="en-GB"/>
          </a:p>
        </p:txBody>
      </p:sp>
      <p:sp>
        <p:nvSpPr>
          <p:cNvPr id="4" name="Content Placeholder 3"/>
          <p:cNvSpPr>
            <a:spLocks noGrp="1"/>
          </p:cNvSpPr>
          <p:nvPr>
            <p:ph sz="half" idx="2"/>
          </p:nvPr>
        </p:nvSpPr>
        <p:spPr>
          <a:xfrm>
            <a:off x="2674416" y="2264630"/>
            <a:ext cx="7872902" cy="3735641"/>
          </a:xfrm>
        </p:spPr>
        <p:txBody>
          <a:bodyPr>
            <a:normAutofit/>
          </a:bodyPr>
          <a:lstStyle/>
          <a:p>
            <a:pPr marL="0" indent="0" defTabSz="715061">
              <a:lnSpc>
                <a:spcPct val="150000"/>
              </a:lnSpc>
              <a:spcBef>
                <a:spcPts val="782"/>
              </a:spcBef>
              <a:buNone/>
            </a:pPr>
            <a:r>
              <a:rPr lang="en-GB" sz="2502" kern="1200">
                <a:solidFill>
                  <a:schemeClr val="tx1"/>
                </a:solidFill>
                <a:latin typeface="+mn-lt"/>
                <a:ea typeface="+mn-ea"/>
                <a:cs typeface="+mn-cs"/>
              </a:rPr>
              <a:t>Hydration                         Healthy diet                          Exercise</a:t>
            </a:r>
          </a:p>
          <a:p>
            <a:pPr marL="0" indent="0" defTabSz="715061">
              <a:lnSpc>
                <a:spcPct val="150000"/>
              </a:lnSpc>
              <a:spcBef>
                <a:spcPts val="782"/>
              </a:spcBef>
              <a:buNone/>
            </a:pPr>
            <a:endParaRPr lang="en-GB" sz="2502" kern="1200">
              <a:solidFill>
                <a:schemeClr val="tx1"/>
              </a:solidFill>
              <a:latin typeface="+mn-lt"/>
              <a:ea typeface="+mn-ea"/>
              <a:cs typeface="+mn-cs"/>
            </a:endParaRPr>
          </a:p>
          <a:p>
            <a:pPr marL="0" indent="0" defTabSz="715061">
              <a:lnSpc>
                <a:spcPct val="150000"/>
              </a:lnSpc>
              <a:spcBef>
                <a:spcPts val="782"/>
              </a:spcBef>
              <a:buNone/>
            </a:pPr>
            <a:r>
              <a:rPr lang="en-GB" sz="2502" kern="1200">
                <a:solidFill>
                  <a:schemeClr val="tx1"/>
                </a:solidFill>
                <a:latin typeface="+mn-lt"/>
                <a:ea typeface="+mn-ea"/>
                <a:cs typeface="+mn-cs"/>
              </a:rPr>
              <a:t>Sleep routine</a:t>
            </a:r>
          </a:p>
          <a:p>
            <a:pPr marL="0" indent="0" defTabSz="715061">
              <a:lnSpc>
                <a:spcPct val="150000"/>
              </a:lnSpc>
              <a:spcBef>
                <a:spcPts val="782"/>
              </a:spcBef>
              <a:buNone/>
            </a:pPr>
            <a:endParaRPr lang="en-GB" sz="2502" kern="1200">
              <a:solidFill>
                <a:schemeClr val="tx1"/>
              </a:solidFill>
              <a:latin typeface="+mn-lt"/>
              <a:ea typeface="+mn-ea"/>
              <a:cs typeface="+mn-cs"/>
            </a:endParaRPr>
          </a:p>
          <a:p>
            <a:pPr marL="0" indent="0" defTabSz="715061">
              <a:lnSpc>
                <a:spcPct val="150000"/>
              </a:lnSpc>
              <a:spcBef>
                <a:spcPts val="782"/>
              </a:spcBef>
              <a:buNone/>
            </a:pPr>
            <a:r>
              <a:rPr lang="en-GB" sz="2502" kern="1200">
                <a:solidFill>
                  <a:schemeClr val="tx1"/>
                </a:solidFill>
                <a:latin typeface="+mn-lt"/>
                <a:ea typeface="+mn-ea"/>
                <a:cs typeface="+mn-cs"/>
              </a:rPr>
              <a:t> Relaxation </a:t>
            </a:r>
            <a:endParaRPr lang="en-GB" sz="3200"/>
          </a:p>
        </p:txBody>
      </p:sp>
      <p:pic>
        <p:nvPicPr>
          <p:cNvPr id="5" name="Picture 4"/>
          <p:cNvPicPr>
            <a:picLocks noChangeAspect="1"/>
          </p:cNvPicPr>
          <p:nvPr/>
        </p:nvPicPr>
        <p:blipFill>
          <a:blip r:embed="rId3"/>
          <a:stretch>
            <a:fillRect/>
          </a:stretch>
        </p:blipFill>
        <p:spPr>
          <a:xfrm>
            <a:off x="1574159" y="2114956"/>
            <a:ext cx="1100257" cy="1362412"/>
          </a:xfrm>
          <a:prstGeom prst="rect">
            <a:avLst/>
          </a:prstGeom>
        </p:spPr>
      </p:pic>
      <p:pic>
        <p:nvPicPr>
          <p:cNvPr id="6" name="Picture 5"/>
          <p:cNvPicPr>
            <a:picLocks noChangeAspect="1"/>
          </p:cNvPicPr>
          <p:nvPr/>
        </p:nvPicPr>
        <p:blipFill>
          <a:blip r:embed="rId4"/>
          <a:stretch>
            <a:fillRect/>
          </a:stretch>
        </p:blipFill>
        <p:spPr>
          <a:xfrm>
            <a:off x="4526544" y="2330423"/>
            <a:ext cx="965807" cy="1218351"/>
          </a:xfrm>
          <a:prstGeom prst="rect">
            <a:avLst/>
          </a:prstGeom>
        </p:spPr>
      </p:pic>
      <p:pic>
        <p:nvPicPr>
          <p:cNvPr id="7" name="Picture 6"/>
          <p:cNvPicPr>
            <a:picLocks noChangeAspect="1"/>
          </p:cNvPicPr>
          <p:nvPr/>
        </p:nvPicPr>
        <p:blipFill>
          <a:blip r:embed="rId5"/>
          <a:stretch>
            <a:fillRect/>
          </a:stretch>
        </p:blipFill>
        <p:spPr>
          <a:xfrm>
            <a:off x="1479180" y="5015168"/>
            <a:ext cx="1290216" cy="1290216"/>
          </a:xfrm>
          <a:prstGeom prst="rect">
            <a:avLst/>
          </a:prstGeom>
        </p:spPr>
      </p:pic>
      <p:pic>
        <p:nvPicPr>
          <p:cNvPr id="8" name="Picture 7"/>
          <p:cNvPicPr>
            <a:picLocks noChangeAspect="1"/>
          </p:cNvPicPr>
          <p:nvPr/>
        </p:nvPicPr>
        <p:blipFill>
          <a:blip r:embed="rId6"/>
          <a:stretch>
            <a:fillRect/>
          </a:stretch>
        </p:blipFill>
        <p:spPr>
          <a:xfrm>
            <a:off x="1631381" y="3656819"/>
            <a:ext cx="876915" cy="1081999"/>
          </a:xfrm>
          <a:prstGeom prst="rect">
            <a:avLst/>
          </a:prstGeom>
        </p:spPr>
      </p:pic>
      <p:pic>
        <p:nvPicPr>
          <p:cNvPr id="10" name="Picture 9"/>
          <p:cNvPicPr>
            <a:picLocks noChangeAspect="1"/>
          </p:cNvPicPr>
          <p:nvPr/>
        </p:nvPicPr>
        <p:blipFill>
          <a:blip r:embed="rId7"/>
          <a:stretch>
            <a:fillRect/>
          </a:stretch>
        </p:blipFill>
        <p:spPr>
          <a:xfrm>
            <a:off x="7728088" y="2112579"/>
            <a:ext cx="1352759" cy="1462700"/>
          </a:xfrm>
          <a:prstGeom prst="rect">
            <a:avLst/>
          </a:prstGeom>
        </p:spPr>
      </p:pic>
      <p:pic>
        <p:nvPicPr>
          <p:cNvPr id="11" name="Picture 10" descr="A picture containing text, font, graphics, logo&#10;&#10;Description automatically generated">
            <a:extLst>
              <a:ext uri="{FF2B5EF4-FFF2-40B4-BE49-F238E27FC236}">
                <a16:creationId xmlns:a16="http://schemas.microsoft.com/office/drawing/2014/main" id="{BF162748-ABB5-968B-6606-48EC6AD3D1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1140479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71B71-6A18-3B24-86E3-A8777ABF0C6D}"/>
              </a:ext>
            </a:extLst>
          </p:cNvPr>
          <p:cNvSpPr>
            <a:spLocks noGrp="1"/>
          </p:cNvSpPr>
          <p:nvPr>
            <p:ph type="title"/>
          </p:nvPr>
        </p:nvSpPr>
        <p:spPr>
          <a:xfrm>
            <a:off x="374880" y="334291"/>
            <a:ext cx="10515600" cy="1325563"/>
          </a:xfrm>
        </p:spPr>
        <p:txBody>
          <a:bodyPr/>
          <a:lstStyle/>
          <a:p>
            <a:r>
              <a:rPr lang="en-GB" b="1">
                <a:cs typeface="Calibri Light"/>
              </a:rPr>
              <a:t>1st P - Planning</a:t>
            </a:r>
            <a:endParaRPr lang="en-GB" b="1"/>
          </a:p>
        </p:txBody>
      </p:sp>
      <p:pic>
        <p:nvPicPr>
          <p:cNvPr id="5" name="Content Placeholder 4"/>
          <p:cNvPicPr>
            <a:picLocks noGrp="1" noChangeAspect="1"/>
          </p:cNvPicPr>
          <p:nvPr>
            <p:ph idx="1"/>
          </p:nvPr>
        </p:nvPicPr>
        <p:blipFill>
          <a:blip r:embed="rId3"/>
          <a:stretch>
            <a:fillRect/>
          </a:stretch>
        </p:blipFill>
        <p:spPr>
          <a:xfrm>
            <a:off x="9360907" y="430590"/>
            <a:ext cx="2458529" cy="2458529"/>
          </a:xfrm>
          <a:prstGeom prst="rect">
            <a:avLst/>
          </a:prstGeom>
        </p:spPr>
      </p:pic>
      <p:pic>
        <p:nvPicPr>
          <p:cNvPr id="6" name="Picture 5"/>
          <p:cNvPicPr>
            <a:picLocks noChangeAspect="1"/>
          </p:cNvPicPr>
          <p:nvPr/>
        </p:nvPicPr>
        <p:blipFill>
          <a:blip r:embed="rId4"/>
          <a:stretch>
            <a:fillRect/>
          </a:stretch>
        </p:blipFill>
        <p:spPr>
          <a:xfrm>
            <a:off x="9639380" y="4833589"/>
            <a:ext cx="1901585" cy="1901585"/>
          </a:xfrm>
          <a:prstGeom prst="rect">
            <a:avLst/>
          </a:prstGeom>
        </p:spPr>
      </p:pic>
      <p:pic>
        <p:nvPicPr>
          <p:cNvPr id="8" name="Picture 7"/>
          <p:cNvPicPr>
            <a:picLocks noChangeAspect="1"/>
          </p:cNvPicPr>
          <p:nvPr/>
        </p:nvPicPr>
        <p:blipFill rotWithShape="1">
          <a:blip r:embed="rId5"/>
          <a:srcRect l="37715" t="27286" r="41931" b="8719"/>
          <a:stretch/>
        </p:blipFill>
        <p:spPr>
          <a:xfrm>
            <a:off x="374880" y="2198432"/>
            <a:ext cx="2346385" cy="3925018"/>
          </a:xfrm>
          <a:prstGeom prst="rect">
            <a:avLst/>
          </a:prstGeom>
        </p:spPr>
      </p:pic>
      <p:pic>
        <p:nvPicPr>
          <p:cNvPr id="10" name="Picture 9"/>
          <p:cNvPicPr>
            <a:picLocks noChangeAspect="1"/>
          </p:cNvPicPr>
          <p:nvPr/>
        </p:nvPicPr>
        <p:blipFill>
          <a:blip r:embed="rId6"/>
          <a:stretch>
            <a:fillRect/>
          </a:stretch>
        </p:blipFill>
        <p:spPr>
          <a:xfrm>
            <a:off x="9565088" y="2987797"/>
            <a:ext cx="1885375" cy="1747114"/>
          </a:xfrm>
          <a:prstGeom prst="rect">
            <a:avLst/>
          </a:prstGeom>
        </p:spPr>
      </p:pic>
      <p:cxnSp>
        <p:nvCxnSpPr>
          <p:cNvPr id="3" name="Straight Arrow Connector 2">
            <a:extLst>
              <a:ext uri="{FF2B5EF4-FFF2-40B4-BE49-F238E27FC236}">
                <a16:creationId xmlns:a16="http://schemas.microsoft.com/office/drawing/2014/main" id="{26182F92-2183-174C-E452-E81DC0DAFAEB}"/>
              </a:ext>
            </a:extLst>
          </p:cNvPr>
          <p:cNvCxnSpPr/>
          <p:nvPr/>
        </p:nvCxnSpPr>
        <p:spPr>
          <a:xfrm flipV="1">
            <a:off x="492691" y="1485378"/>
            <a:ext cx="8941495" cy="25053"/>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1DC1EAD-C9C3-552B-6E62-6B20FC328A98}"/>
              </a:ext>
            </a:extLst>
          </p:cNvPr>
          <p:cNvSpPr/>
          <p:nvPr/>
        </p:nvSpPr>
        <p:spPr>
          <a:xfrm>
            <a:off x="2113767" y="0"/>
            <a:ext cx="7849643" cy="219205"/>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TextBox 8">
            <a:extLst>
              <a:ext uri="{FF2B5EF4-FFF2-40B4-BE49-F238E27FC236}">
                <a16:creationId xmlns:a16="http://schemas.microsoft.com/office/drawing/2014/main" id="{A9D10F94-2113-13FC-E2E1-EB0C4EE0941F}"/>
              </a:ext>
            </a:extLst>
          </p:cNvPr>
          <p:cNvGraphicFramePr/>
          <p:nvPr/>
        </p:nvGraphicFramePr>
        <p:xfrm>
          <a:off x="3151470" y="2307021"/>
          <a:ext cx="5983413" cy="38164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77010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BCB57E-4A9D-BED3-146A-3060FE6130E7}"/>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ea typeface="Calibri Light"/>
                <a:cs typeface="Calibri Light"/>
              </a:rPr>
              <a:t>Traffic light system</a:t>
            </a:r>
            <a:endParaRPr lang="en-GB" sz="4000">
              <a:solidFill>
                <a:srgbClr val="FFFFFF"/>
              </a:solidFill>
            </a:endParaRPr>
          </a:p>
        </p:txBody>
      </p:sp>
      <p:sp>
        <p:nvSpPr>
          <p:cNvPr id="3" name="Content Placeholder 2">
            <a:extLst>
              <a:ext uri="{FF2B5EF4-FFF2-40B4-BE49-F238E27FC236}">
                <a16:creationId xmlns:a16="http://schemas.microsoft.com/office/drawing/2014/main" id="{B010C23E-4E6C-79F1-7A78-DDDB7A2AF793}"/>
              </a:ext>
            </a:extLst>
          </p:cNvPr>
          <p:cNvSpPr>
            <a:spLocks noGrp="1"/>
          </p:cNvSpPr>
          <p:nvPr>
            <p:ph idx="1"/>
          </p:nvPr>
        </p:nvSpPr>
        <p:spPr>
          <a:xfrm>
            <a:off x="4581727" y="649480"/>
            <a:ext cx="3025303" cy="5546047"/>
          </a:xfrm>
        </p:spPr>
        <p:txBody>
          <a:bodyPr vert="horz" lIns="0" tIns="45720" rIns="0" bIns="45720" rtlCol="0" anchor="ctr">
            <a:normAutofit/>
          </a:bodyPr>
          <a:lstStyle/>
          <a:p>
            <a:pPr marL="0" indent="0">
              <a:buNone/>
            </a:pPr>
            <a:endParaRPr lang="en-GB" sz="2000">
              <a:ea typeface="Calibri"/>
              <a:cs typeface="Calibri"/>
            </a:endParaRPr>
          </a:p>
          <a:p>
            <a:endParaRPr lang="en-GB" sz="2000">
              <a:ea typeface="Calibri"/>
              <a:cs typeface="Calibri"/>
            </a:endParaRPr>
          </a:p>
        </p:txBody>
      </p:sp>
      <p:pic>
        <p:nvPicPr>
          <p:cNvPr id="4" name="Picture 4" descr="A picture containing text, screenshot&#10;&#10;Description automatically generated">
            <a:extLst>
              <a:ext uri="{FF2B5EF4-FFF2-40B4-BE49-F238E27FC236}">
                <a16:creationId xmlns:a16="http://schemas.microsoft.com/office/drawing/2014/main" id="{98562824-25E2-5622-3568-4412F31D9D33}"/>
              </a:ext>
            </a:extLst>
          </p:cNvPr>
          <p:cNvPicPr>
            <a:picLocks noChangeAspect="1"/>
          </p:cNvPicPr>
          <p:nvPr/>
        </p:nvPicPr>
        <p:blipFill>
          <a:blip r:embed="rId3"/>
          <a:stretch>
            <a:fillRect/>
          </a:stretch>
        </p:blipFill>
        <p:spPr>
          <a:xfrm>
            <a:off x="4036266" y="842"/>
            <a:ext cx="8146211" cy="6854340"/>
          </a:xfrm>
          <a:prstGeom prst="rect">
            <a:avLst/>
          </a:prstGeom>
        </p:spPr>
      </p:pic>
    </p:spTree>
    <p:extLst>
      <p:ext uri="{BB962C8B-B14F-4D97-AF65-F5344CB8AC3E}">
        <p14:creationId xmlns:p14="http://schemas.microsoft.com/office/powerpoint/2010/main" val="19648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997F4-C89F-7487-0B25-B06C3968CC3C}"/>
              </a:ext>
            </a:extLst>
          </p:cNvPr>
          <p:cNvSpPr>
            <a:spLocks noGrp="1"/>
          </p:cNvSpPr>
          <p:nvPr>
            <p:ph type="title"/>
          </p:nvPr>
        </p:nvSpPr>
        <p:spPr>
          <a:xfrm>
            <a:off x="3042298" y="268143"/>
            <a:ext cx="8879538" cy="1325563"/>
          </a:xfrm>
        </p:spPr>
        <p:txBody>
          <a:bodyPr/>
          <a:lstStyle/>
          <a:p>
            <a:r>
              <a:rPr lang="en-GB" b="1">
                <a:cs typeface="Calibri Light"/>
              </a:rPr>
              <a:t>2nd  P - Priorities</a:t>
            </a:r>
            <a:endParaRPr lang="en-GB" b="1"/>
          </a:p>
        </p:txBody>
      </p:sp>
      <p:sp>
        <p:nvSpPr>
          <p:cNvPr id="6" name="Content Placeholder 5"/>
          <p:cNvSpPr>
            <a:spLocks noGrp="1"/>
          </p:cNvSpPr>
          <p:nvPr>
            <p:ph sz="half" idx="1"/>
          </p:nvPr>
        </p:nvSpPr>
        <p:spPr>
          <a:xfrm>
            <a:off x="606972" y="2377363"/>
            <a:ext cx="6666186" cy="4351338"/>
          </a:xfrm>
        </p:spPr>
        <p:txBody>
          <a:bodyPr>
            <a:normAutofit lnSpcReduction="10000"/>
          </a:bodyPr>
          <a:lstStyle/>
          <a:p>
            <a:pPr marL="0" indent="0">
              <a:buNone/>
            </a:pPr>
            <a:r>
              <a:rPr lang="en-GB"/>
              <a:t>Ask yourself:</a:t>
            </a:r>
          </a:p>
          <a:p>
            <a:pPr marL="0" indent="0">
              <a:buNone/>
            </a:pPr>
            <a:endParaRPr lang="en-GB"/>
          </a:p>
          <a:p>
            <a:pPr marL="0" indent="0">
              <a:buNone/>
            </a:pPr>
            <a:r>
              <a:rPr lang="en-GB"/>
              <a:t>What is important to me?</a:t>
            </a:r>
          </a:p>
          <a:p>
            <a:pPr marL="0" indent="0">
              <a:buNone/>
            </a:pPr>
            <a:r>
              <a:rPr lang="en-GB"/>
              <a:t>Who am I doing this for?</a:t>
            </a:r>
          </a:p>
          <a:p>
            <a:pPr marL="0" indent="0">
              <a:buNone/>
            </a:pPr>
            <a:r>
              <a:rPr lang="en-GB"/>
              <a:t>Why am I doing this?  </a:t>
            </a:r>
          </a:p>
          <a:p>
            <a:pPr marL="0" indent="0">
              <a:buNone/>
            </a:pPr>
            <a:r>
              <a:rPr lang="en-GB"/>
              <a:t>What is the benefit?</a:t>
            </a:r>
          </a:p>
          <a:p>
            <a:pPr marL="0" indent="0">
              <a:buNone/>
            </a:pPr>
            <a:endParaRPr lang="en-GB"/>
          </a:p>
          <a:p>
            <a:pPr marL="0" indent="0">
              <a:buNone/>
            </a:pPr>
            <a:r>
              <a:rPr lang="en-GB"/>
              <a:t>Consider using a scale of activity </a:t>
            </a:r>
            <a:r>
              <a:rPr lang="en-GB" err="1"/>
              <a:t>e.g</a:t>
            </a:r>
            <a:r>
              <a:rPr lang="en-GB"/>
              <a:t> high, medium low.</a:t>
            </a:r>
          </a:p>
        </p:txBody>
      </p:sp>
      <p:pic>
        <p:nvPicPr>
          <p:cNvPr id="11" name="Content Placeholder 10"/>
          <p:cNvPicPr>
            <a:picLocks noGrp="1" noChangeAspect="1"/>
          </p:cNvPicPr>
          <p:nvPr>
            <p:ph sz="half" idx="2"/>
          </p:nvPr>
        </p:nvPicPr>
        <p:blipFill>
          <a:blip r:embed="rId3"/>
          <a:stretch>
            <a:fillRect/>
          </a:stretch>
        </p:blipFill>
        <p:spPr>
          <a:xfrm>
            <a:off x="6172200" y="2679738"/>
            <a:ext cx="5181600" cy="2643112"/>
          </a:xfrm>
          <a:prstGeom prst="rect">
            <a:avLst/>
          </a:prstGeom>
        </p:spPr>
      </p:pic>
      <p:pic>
        <p:nvPicPr>
          <p:cNvPr id="5" name="Picture 5" descr="Text, whiteboard&#10;&#10;Description automatically generated">
            <a:extLst>
              <a:ext uri="{FF2B5EF4-FFF2-40B4-BE49-F238E27FC236}">
                <a16:creationId xmlns:a16="http://schemas.microsoft.com/office/drawing/2014/main" id="{D00E2886-7B72-B465-7067-07B6D2EC1CC9}"/>
              </a:ext>
            </a:extLst>
          </p:cNvPr>
          <p:cNvPicPr>
            <a:picLocks noChangeAspect="1"/>
          </p:cNvPicPr>
          <p:nvPr/>
        </p:nvPicPr>
        <p:blipFill>
          <a:blip r:embed="rId4"/>
          <a:stretch>
            <a:fillRect/>
          </a:stretch>
        </p:blipFill>
        <p:spPr>
          <a:xfrm>
            <a:off x="304799" y="0"/>
            <a:ext cx="2169463" cy="1874933"/>
          </a:xfrm>
          <a:prstGeom prst="rect">
            <a:avLst/>
          </a:prstGeom>
        </p:spPr>
      </p:pic>
      <p:cxnSp>
        <p:nvCxnSpPr>
          <p:cNvPr id="8" name="Straight Arrow Connector 7">
            <a:extLst>
              <a:ext uri="{FF2B5EF4-FFF2-40B4-BE49-F238E27FC236}">
                <a16:creationId xmlns:a16="http://schemas.microsoft.com/office/drawing/2014/main" id="{E6A45C37-674A-8968-E307-3D7FEFACF2FF}"/>
              </a:ext>
            </a:extLst>
          </p:cNvPr>
          <p:cNvCxnSpPr/>
          <p:nvPr/>
        </p:nvCxnSpPr>
        <p:spPr>
          <a:xfrm flipV="1">
            <a:off x="2611677" y="1694145"/>
            <a:ext cx="8941495" cy="25053"/>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21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945ea39-1023-4084-bf8f-589fc570305c">
      <Terms xmlns="http://schemas.microsoft.com/office/infopath/2007/PartnerControls"/>
    </lcf76f155ced4ddcb4097134ff3c332f>
    <TaxCatchAll xmlns="8700e00f-5a9f-4f9c-b65f-9ddf4d759177" xsi:nil="true"/>
    <SharedWithUsers xmlns="8700e00f-5a9f-4f9c-b65f-9ddf4d759177">
      <UserInfo>
        <DisplayName>Spence, Joshua</DisplayName>
        <AccountId>31</AccountId>
        <AccountType/>
      </UserInfo>
      <UserInfo>
        <DisplayName>Miller, Tracey</DisplayName>
        <AccountId>21</AccountId>
        <AccountType/>
      </UserInfo>
      <UserInfo>
        <DisplayName>Hill, Diane</DisplayName>
        <AccountId>43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CFAE9548E92C84E8D5872CF0BA16037" ma:contentTypeVersion="13" ma:contentTypeDescription="Create a new document." ma:contentTypeScope="" ma:versionID="57480bb8aeadc7d08c8d2d228ca70e8e">
  <xsd:schema xmlns:xsd="http://www.w3.org/2001/XMLSchema" xmlns:xs="http://www.w3.org/2001/XMLSchema" xmlns:p="http://schemas.microsoft.com/office/2006/metadata/properties" xmlns:ns2="e945ea39-1023-4084-bf8f-589fc570305c" xmlns:ns3="8700e00f-5a9f-4f9c-b65f-9ddf4d759177" targetNamespace="http://schemas.microsoft.com/office/2006/metadata/properties" ma:root="true" ma:fieldsID="ce0416b86a0665a528f687dde1a11513" ns2:_="" ns3:_="">
    <xsd:import namespace="e945ea39-1023-4084-bf8f-589fc570305c"/>
    <xsd:import namespace="8700e00f-5a9f-4f9c-b65f-9ddf4d75917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45ea39-1023-4084-bf8f-589fc57030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00e00f-5a9f-4f9c-b65f-9ddf4d75917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fc054ed-314c-442b-8ef7-adee4bd838e3}" ma:internalName="TaxCatchAll" ma:showField="CatchAllData" ma:web="8700e00f-5a9f-4f9c-b65f-9ddf4d7591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549A83-6214-4DF8-9445-E68ECA5A95F6}">
  <ds:schemaRefs>
    <ds:schemaRef ds:uri="http://purl.org/dc/elements/1.1/"/>
    <ds:schemaRef ds:uri="http://schemas.microsoft.com/office/2006/documentManagement/types"/>
    <ds:schemaRef ds:uri="8700e00f-5a9f-4f9c-b65f-9ddf4d759177"/>
    <ds:schemaRef ds:uri="http://purl.org/dc/terms/"/>
    <ds:schemaRef ds:uri="http://schemas.openxmlformats.org/package/2006/metadata/core-properties"/>
    <ds:schemaRef ds:uri="http://purl.org/dc/dcmitype/"/>
    <ds:schemaRef ds:uri="http://schemas.microsoft.com/office/infopath/2007/PartnerControls"/>
    <ds:schemaRef ds:uri="e945ea39-1023-4084-bf8f-589fc570305c"/>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E512CC5-5D20-4DBC-B720-FBCD7EC2ED98}">
  <ds:schemaRefs>
    <ds:schemaRef ds:uri="http://schemas.microsoft.com/sharepoint/v3/contenttype/forms"/>
  </ds:schemaRefs>
</ds:datastoreItem>
</file>

<file path=customXml/itemProps3.xml><?xml version="1.0" encoding="utf-8"?>
<ds:datastoreItem xmlns:ds="http://schemas.openxmlformats.org/officeDocument/2006/customXml" ds:itemID="{295B17D9-4E4E-4625-839F-B46592DFFF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45ea39-1023-4084-bf8f-589fc570305c"/>
    <ds:schemaRef ds:uri="8700e00f-5a9f-4f9c-b65f-9ddf4d7591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2549</Words>
  <Application>Microsoft Office PowerPoint</Application>
  <PresentationFormat>Widescreen</PresentationFormat>
  <Paragraphs>619</Paragraphs>
  <Slides>34</Slides>
  <Notes>34</Notes>
  <HiddenSlides>2</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Fatigue (Part 2) &amp; Sleep</vt:lpstr>
      <vt:lpstr>"It's nice to be nice"</vt:lpstr>
      <vt:lpstr>Session Outline</vt:lpstr>
      <vt:lpstr>Boom &amp; Bust Cycle</vt:lpstr>
      <vt:lpstr>PowerPoint Presentation</vt:lpstr>
      <vt:lpstr>Fatigue management</vt:lpstr>
      <vt:lpstr>1st P - Planning</vt:lpstr>
      <vt:lpstr>Traffic light system</vt:lpstr>
      <vt:lpstr>2nd  P - Priorities</vt:lpstr>
      <vt:lpstr>The Power of 'No'</vt:lpstr>
      <vt:lpstr>3rd P – Pacing</vt:lpstr>
      <vt:lpstr>4th P - Positioning</vt:lpstr>
      <vt:lpstr>5th P - Positivity / Permission</vt:lpstr>
      <vt:lpstr>Fatigue Management -Challenges</vt:lpstr>
      <vt:lpstr>PowerPoint Presentation</vt:lpstr>
      <vt:lpstr>Resources</vt:lpstr>
      <vt:lpstr> </vt:lpstr>
      <vt:lpstr>Sleep </vt:lpstr>
      <vt:lpstr>What is sleep?</vt:lpstr>
      <vt:lpstr>What is insomnia?</vt:lpstr>
      <vt:lpstr>PowerPoint Presentation</vt:lpstr>
      <vt:lpstr>Impact of covid on sleep</vt:lpstr>
      <vt:lpstr>How can sleep be treated?</vt:lpstr>
      <vt:lpstr>What causes sleep disruption?</vt:lpstr>
      <vt:lpstr>Good habits = a good sleep</vt:lpstr>
      <vt:lpstr>PowerPoint Presentation</vt:lpstr>
      <vt:lpstr>PowerPoint Presentation</vt:lpstr>
      <vt:lpstr>Improve your environment</vt:lpstr>
      <vt:lpstr>Imagery</vt:lpstr>
      <vt:lpstr>Supportive APPs</vt:lpstr>
      <vt:lpstr>PowerPoint Presentation</vt:lpstr>
      <vt:lpstr>The 15 minute rule</vt:lpstr>
      <vt:lpstr>Muscle Relaxation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 Practice Occupational Therapy within the Long Covid Service</dc:title>
  <dc:creator>Diane Hill</dc:creator>
  <cp:lastModifiedBy>Roux, Claire</cp:lastModifiedBy>
  <cp:revision>849</cp:revision>
  <dcterms:created xsi:type="dcterms:W3CDTF">2023-03-22T15:03:35Z</dcterms:created>
  <dcterms:modified xsi:type="dcterms:W3CDTF">2024-03-13T11:00:03Z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0x0101009CFAE9548E92C84E8D5872CF0BA16037</vt:lpwstr>
  </property>
  <property fmtid="{D5CDD505-2E9C-101B-9397-08002B2CF9AE}" pid="3" name="MediaServiceImageTags">
    <vt:lpwstr/>
  </property>
</Properties>
</file>