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68" r:id="rId5"/>
  </p:sldMasterIdLst>
  <p:notesMasterIdLst>
    <p:notesMasterId r:id="rId32"/>
  </p:notesMasterIdLst>
  <p:sldIdLst>
    <p:sldId id="265" r:id="rId6"/>
    <p:sldId id="303" r:id="rId7"/>
    <p:sldId id="328" r:id="rId8"/>
    <p:sldId id="284" r:id="rId9"/>
    <p:sldId id="271" r:id="rId10"/>
    <p:sldId id="290" r:id="rId11"/>
    <p:sldId id="285" r:id="rId12"/>
    <p:sldId id="326" r:id="rId13"/>
    <p:sldId id="325" r:id="rId14"/>
    <p:sldId id="327" r:id="rId15"/>
    <p:sldId id="324" r:id="rId16"/>
    <p:sldId id="322" r:id="rId17"/>
    <p:sldId id="320" r:id="rId18"/>
    <p:sldId id="317" r:id="rId19"/>
    <p:sldId id="263" r:id="rId20"/>
    <p:sldId id="301" r:id="rId21"/>
    <p:sldId id="278" r:id="rId22"/>
    <p:sldId id="277" r:id="rId23"/>
    <p:sldId id="287" r:id="rId24"/>
    <p:sldId id="281" r:id="rId25"/>
    <p:sldId id="329" r:id="rId26"/>
    <p:sldId id="318" r:id="rId27"/>
    <p:sldId id="319" r:id="rId28"/>
    <p:sldId id="273" r:id="rId29"/>
    <p:sldId id="323" r:id="rId30"/>
    <p:sldId id="316"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9DBF1-C52E-DEDA-670E-45282D27B014}" v="2" dt="2023-12-11T09:03:35.214"/>
    <p1510:client id="{107C5ED6-42C4-45F0-E6AE-F0571BA57FF3}" v="127" dt="2023-11-01T17:28:20.531"/>
    <p1510:client id="{122D7D24-3220-65C2-D652-67BEB7A98BBC}" v="177" dt="2023-11-24T16:48:56.923"/>
    <p1510:client id="{123DCA05-9BBB-C68D-6D5D-708601CA7765}" v="43" dt="2023-10-31T15:16:36.975"/>
    <p1510:client id="{1FD33B25-64F8-87B0-BC5B-AC22FA1B19C4}" v="16" dt="2023-11-29T14:51:53.892"/>
    <p1510:client id="{38E153FD-9420-6BF4-ACC2-6F76C1791020}" v="261" dt="2023-12-12T08:24:10.161"/>
    <p1510:client id="{454E7B7B-AC8C-F0B0-5CAA-0F9E9CCC1BF2}" v="1" dt="2023-11-01T14:30:28.303"/>
    <p1510:client id="{48984FC7-9E30-CB0D-CA66-FA7C6B333EA6}" v="25" dt="2023-11-03T15:49:26.371"/>
    <p1510:client id="{4BCB32E4-DC65-44A2-8F46-D83F09A7BCC0}" v="31" dt="2024-01-10T09:47:12.417"/>
    <p1510:client id="{4EAD0358-4B7E-9B48-2812-AC54A65187B7}" v="13" dt="2023-11-10T16:41:50.837"/>
    <p1510:client id="{55734133-3886-3918-F687-19164D19E966}" v="471" dt="2023-12-08T15:45:02.041"/>
    <p1510:client id="{5C34EDCE-6E13-2D77-26F6-1EC74FF8802C}" v="2" dt="2023-11-03T15:30:05.727"/>
    <p1510:client id="{60DF69DD-44A9-3B30-076B-A3DC6B6E5C40}" v="489" dt="2023-12-08T16:53:36.234"/>
    <p1510:client id="{63C39D1D-BAAA-1ED2-0F17-4B14B13FD21B}" v="198" dt="2023-10-31T15:11:35.057"/>
    <p1510:client id="{641F5C8B-505B-424C-9C37-EAE26033106D}" v="36" dt="2023-10-30T20:54:03.034"/>
    <p1510:client id="{6A055D52-7995-4064-843D-44D3C619E47A}" v="9" dt="2023-12-13T12:51:23.612"/>
    <p1510:client id="{7BD2E9CE-FFDB-40FA-90DF-27236589B518}" v="5" dt="2024-01-10T09:26:04.040"/>
    <p1510:client id="{7BFF5C72-DF86-4134-B211-451115D481F9}" v="1034" dt="2023-11-24T14:44:17.701"/>
    <p1510:client id="{7E247297-0DB2-3C00-9B16-917EA1730822}" v="362" dt="2023-12-11T16:47:55.783"/>
    <p1510:client id="{7FD570AE-41E9-3B7B-6986-7AF094B402A0}" v="227" dt="2023-12-08T10:47:13.247"/>
    <p1510:client id="{85677D49-D817-418B-B82B-3B19CB48407F}" v="31" dt="2024-01-05T09:26:37.193"/>
    <p1510:client id="{886B8AE6-D26B-955F-DBD0-B5A3DADA074C}" v="49" dt="2023-11-26T20:43:14.194"/>
    <p1510:client id="{95E47178-15BE-48BE-B289-C028E1542B86}" v="426" dt="2023-11-23T16:38:55.743"/>
    <p1510:client id="{A6AC9E7C-DD37-7E25-FA9B-975474A1CE08}" v="415" dt="2023-11-01T11:43:42.948"/>
    <p1510:client id="{A9484AC0-B7F6-DEBB-D19C-7899535777CF}" v="1121" dt="2023-12-12T17:35:56.352"/>
    <p1510:client id="{B0A1FCC7-6BA8-46C8-9ECC-EC6CFEA5930D}" v="169" dt="2023-12-29T15:38:20.325"/>
    <p1510:client id="{C5AF9C18-397D-975E-FBE8-E91A4D88AD5D}" v="137" dt="2023-12-13T08:05:13.454"/>
    <p1510:client id="{CCCF1321-8C17-4B02-A2E5-10DACC4F5F68}" v="130" dt="2023-12-29T09:05:31.924"/>
    <p1510:client id="{D6B23375-518E-BA70-C854-E948CAB15948}" v="102" dt="2023-11-01T11:18:02.802"/>
    <p1510:client id="{DAA52476-0DF5-4B70-9B36-C38D7C8EE5DC}" v="1" dt="2023-11-01T14:30:49.862"/>
    <p1510:client id="{E1458465-EA34-40A2-A26D-78DFADA22E42}" v="1" dt="2024-01-03T16:32:07.125"/>
    <p1510:client id="{E421ADC3-AA98-3E9C-5EBD-C4D9BA69AD34}" v="149" dt="2023-11-01T16:19:39.054"/>
    <p1510:client id="{E499435E-DCBD-8CED-B4C1-CA8E308C697B}" v="1" dt="2023-11-01T14:31:13.910"/>
    <p1510:client id="{E9A64D4D-574F-4553-98A7-28A6E04EC0E2}" v="1" dt="2023-10-31T15:17:59.879"/>
    <p1510:client id="{EA9A5243-CBA7-46A7-87D1-D31A8DF7C1F4}" v="547" dt="2023-11-24T12:00:18.515"/>
    <p1510:client id="{EEF253F0-B34B-879E-3E53-2C0A3D3A50DC}" v="74" dt="2023-11-08T12:23:19.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31" autoAdjust="0"/>
  </p:normalViewPr>
  <p:slideViewPr>
    <p:cSldViewPr snapToGrid="0">
      <p:cViewPr varScale="1">
        <p:scale>
          <a:sx n="41" d="100"/>
          <a:sy n="41" d="100"/>
        </p:scale>
        <p:origin x="160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C4304-C90B-4379-BADD-641C2A623D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6490B76-3333-4CCB-8211-87C3886DCDAE}">
      <dgm:prSet phldrT="[Text]" phldr="0"/>
      <dgm:spPr/>
      <dgm:t>
        <a:bodyPr/>
        <a:lstStyle/>
        <a:p>
          <a:pPr rtl="0"/>
          <a:r>
            <a:rPr lang="en-GB" dirty="0">
              <a:latin typeface="Century Gothic" panose="020B0502020202020204"/>
            </a:rPr>
            <a:t>Definition of Brain Fog</a:t>
          </a:r>
          <a:endParaRPr lang="en-GB" dirty="0"/>
        </a:p>
      </dgm:t>
    </dgm:pt>
    <dgm:pt modelId="{1CBE055C-8F87-4502-9845-495BF9CD9E1E}" type="parTrans" cxnId="{0582A556-79A5-437D-BDE9-C303602A4A1A}">
      <dgm:prSet/>
      <dgm:spPr/>
      <dgm:t>
        <a:bodyPr/>
        <a:lstStyle/>
        <a:p>
          <a:endParaRPr lang="en-GB"/>
        </a:p>
      </dgm:t>
    </dgm:pt>
    <dgm:pt modelId="{B3A337B1-9352-4973-A9AF-107A2A114728}" type="sibTrans" cxnId="{0582A556-79A5-437D-BDE9-C303602A4A1A}">
      <dgm:prSet/>
      <dgm:spPr/>
      <dgm:t>
        <a:bodyPr/>
        <a:lstStyle/>
        <a:p>
          <a:endParaRPr lang="en-GB"/>
        </a:p>
      </dgm:t>
    </dgm:pt>
    <dgm:pt modelId="{501DA067-DF29-4507-8D79-1025A5126ACF}">
      <dgm:prSet phldrT="[Text]" phldr="0"/>
      <dgm:spPr/>
      <dgm:t>
        <a:bodyPr/>
        <a:lstStyle/>
        <a:p>
          <a:pPr rtl="0"/>
          <a:r>
            <a:rPr lang="en-GB" dirty="0">
              <a:latin typeface="Century Gothic" panose="020B0502020202020204"/>
            </a:rPr>
            <a:t>Domains of Cognition</a:t>
          </a:r>
          <a:endParaRPr lang="en-GB" dirty="0"/>
        </a:p>
      </dgm:t>
    </dgm:pt>
    <dgm:pt modelId="{AEA79F6B-414C-431A-8283-F5340E96DDAB}" type="parTrans" cxnId="{CE1C3363-A524-4872-8AF8-92C5DD3A5B5A}">
      <dgm:prSet/>
      <dgm:spPr/>
      <dgm:t>
        <a:bodyPr/>
        <a:lstStyle/>
        <a:p>
          <a:endParaRPr lang="en-GB"/>
        </a:p>
      </dgm:t>
    </dgm:pt>
    <dgm:pt modelId="{3167A240-3C65-472A-A982-97C9483FA2BA}" type="sibTrans" cxnId="{CE1C3363-A524-4872-8AF8-92C5DD3A5B5A}">
      <dgm:prSet/>
      <dgm:spPr/>
      <dgm:t>
        <a:bodyPr/>
        <a:lstStyle/>
        <a:p>
          <a:endParaRPr lang="en-GB"/>
        </a:p>
      </dgm:t>
    </dgm:pt>
    <dgm:pt modelId="{D21DDCDC-304B-4BE0-A657-44FEFA8930C0}">
      <dgm:prSet phldrT="[Text]" phldr="0"/>
      <dgm:spPr/>
      <dgm:t>
        <a:bodyPr/>
        <a:lstStyle/>
        <a:p>
          <a:pPr rtl="0"/>
          <a:r>
            <a:rPr lang="en-GB" dirty="0">
              <a:latin typeface="Century Gothic" panose="020B0502020202020204"/>
            </a:rPr>
            <a:t>Word Finding Difficulty</a:t>
          </a:r>
        </a:p>
      </dgm:t>
    </dgm:pt>
    <dgm:pt modelId="{86A43F38-BFB3-43E8-AE88-E27F415B657D}" type="parTrans" cxnId="{23377F39-2F60-42F0-B556-79C7ACA71786}">
      <dgm:prSet/>
      <dgm:spPr/>
      <dgm:t>
        <a:bodyPr/>
        <a:lstStyle/>
        <a:p>
          <a:endParaRPr lang="en-GB"/>
        </a:p>
      </dgm:t>
    </dgm:pt>
    <dgm:pt modelId="{6DC36488-B69B-48BD-9096-A9F1B53E1BFD}" type="sibTrans" cxnId="{23377F39-2F60-42F0-B556-79C7ACA71786}">
      <dgm:prSet/>
      <dgm:spPr/>
      <dgm:t>
        <a:bodyPr/>
        <a:lstStyle/>
        <a:p>
          <a:endParaRPr lang="en-GB"/>
        </a:p>
      </dgm:t>
    </dgm:pt>
    <dgm:pt modelId="{28297A54-F31E-45A0-A2F1-7978882ACB9E}">
      <dgm:prSet phldr="0"/>
      <dgm:spPr/>
      <dgm:t>
        <a:bodyPr/>
        <a:lstStyle/>
        <a:p>
          <a:pPr rtl="0"/>
          <a:r>
            <a:rPr lang="en-GB" dirty="0">
              <a:latin typeface="Century Gothic" panose="020B0502020202020204"/>
            </a:rPr>
            <a:t>Reasons and Factors</a:t>
          </a:r>
          <a:endParaRPr lang="en-GB" dirty="0"/>
        </a:p>
      </dgm:t>
    </dgm:pt>
    <dgm:pt modelId="{99AC7F80-73E9-4773-9558-702267D0504E}" type="parTrans" cxnId="{DF515B75-642A-444B-9AB3-8831B8880FF3}">
      <dgm:prSet/>
      <dgm:spPr/>
    </dgm:pt>
    <dgm:pt modelId="{24303933-364A-4041-9F5D-9B63965D36AB}" type="sibTrans" cxnId="{DF515B75-642A-444B-9AB3-8831B8880FF3}">
      <dgm:prSet/>
      <dgm:spPr/>
    </dgm:pt>
    <dgm:pt modelId="{3C95C994-421C-4E86-A26B-7D8888FF0206}" type="pres">
      <dgm:prSet presAssocID="{010C4304-C90B-4379-BADD-641C2A623D11}" presName="linear" presStyleCnt="0">
        <dgm:presLayoutVars>
          <dgm:dir/>
          <dgm:animLvl val="lvl"/>
          <dgm:resizeHandles val="exact"/>
        </dgm:presLayoutVars>
      </dgm:prSet>
      <dgm:spPr/>
      <dgm:t>
        <a:bodyPr/>
        <a:lstStyle/>
        <a:p>
          <a:endParaRPr lang="en-GB"/>
        </a:p>
      </dgm:t>
    </dgm:pt>
    <dgm:pt modelId="{0E5961EE-C091-43BF-945C-6D61919185F3}" type="pres">
      <dgm:prSet presAssocID="{A6490B76-3333-4CCB-8211-87C3886DCDAE}" presName="parentLin" presStyleCnt="0"/>
      <dgm:spPr/>
    </dgm:pt>
    <dgm:pt modelId="{5B3F02FC-D46B-4A09-888E-41DB2A8CE1C0}" type="pres">
      <dgm:prSet presAssocID="{A6490B76-3333-4CCB-8211-87C3886DCDAE}" presName="parentLeftMargin" presStyleLbl="node1" presStyleIdx="0" presStyleCnt="4"/>
      <dgm:spPr/>
      <dgm:t>
        <a:bodyPr/>
        <a:lstStyle/>
        <a:p>
          <a:endParaRPr lang="en-GB"/>
        </a:p>
      </dgm:t>
    </dgm:pt>
    <dgm:pt modelId="{1C0DF507-508B-44DB-B733-00ABE8A43378}" type="pres">
      <dgm:prSet presAssocID="{A6490B76-3333-4CCB-8211-87C3886DCDAE}" presName="parentText" presStyleLbl="node1" presStyleIdx="0" presStyleCnt="4">
        <dgm:presLayoutVars>
          <dgm:chMax val="0"/>
          <dgm:bulletEnabled val="1"/>
        </dgm:presLayoutVars>
      </dgm:prSet>
      <dgm:spPr/>
      <dgm:t>
        <a:bodyPr/>
        <a:lstStyle/>
        <a:p>
          <a:endParaRPr lang="en-GB"/>
        </a:p>
      </dgm:t>
    </dgm:pt>
    <dgm:pt modelId="{1C03C508-0EE2-4B1F-B411-DF11B8FE438A}" type="pres">
      <dgm:prSet presAssocID="{A6490B76-3333-4CCB-8211-87C3886DCDAE}" presName="negativeSpace" presStyleCnt="0"/>
      <dgm:spPr/>
    </dgm:pt>
    <dgm:pt modelId="{B0C3CD15-2E86-4694-83F1-F17192AE7E42}" type="pres">
      <dgm:prSet presAssocID="{A6490B76-3333-4CCB-8211-87C3886DCDAE}" presName="childText" presStyleLbl="conFgAcc1" presStyleIdx="0" presStyleCnt="4">
        <dgm:presLayoutVars>
          <dgm:bulletEnabled val="1"/>
        </dgm:presLayoutVars>
      </dgm:prSet>
      <dgm:spPr/>
    </dgm:pt>
    <dgm:pt modelId="{19B9F47E-F10B-43AD-B645-AB181278E263}" type="pres">
      <dgm:prSet presAssocID="{B3A337B1-9352-4973-A9AF-107A2A114728}" presName="spaceBetweenRectangles" presStyleCnt="0"/>
      <dgm:spPr/>
    </dgm:pt>
    <dgm:pt modelId="{FD90421A-6C0F-4DB5-8D85-15F76E2BA571}" type="pres">
      <dgm:prSet presAssocID="{501DA067-DF29-4507-8D79-1025A5126ACF}" presName="parentLin" presStyleCnt="0"/>
      <dgm:spPr/>
    </dgm:pt>
    <dgm:pt modelId="{1FF449AA-E61D-4C3B-BBF7-0FCCA182E327}" type="pres">
      <dgm:prSet presAssocID="{501DA067-DF29-4507-8D79-1025A5126ACF}" presName="parentLeftMargin" presStyleLbl="node1" presStyleIdx="0" presStyleCnt="4"/>
      <dgm:spPr/>
      <dgm:t>
        <a:bodyPr/>
        <a:lstStyle/>
        <a:p>
          <a:endParaRPr lang="en-GB"/>
        </a:p>
      </dgm:t>
    </dgm:pt>
    <dgm:pt modelId="{9C956833-113F-441E-A9A7-E81325F5CFC9}" type="pres">
      <dgm:prSet presAssocID="{501DA067-DF29-4507-8D79-1025A5126ACF}" presName="parentText" presStyleLbl="node1" presStyleIdx="1" presStyleCnt="4">
        <dgm:presLayoutVars>
          <dgm:chMax val="0"/>
          <dgm:bulletEnabled val="1"/>
        </dgm:presLayoutVars>
      </dgm:prSet>
      <dgm:spPr/>
      <dgm:t>
        <a:bodyPr/>
        <a:lstStyle/>
        <a:p>
          <a:endParaRPr lang="en-GB"/>
        </a:p>
      </dgm:t>
    </dgm:pt>
    <dgm:pt modelId="{E83C469B-41FC-4466-A347-BC1DF595E9AE}" type="pres">
      <dgm:prSet presAssocID="{501DA067-DF29-4507-8D79-1025A5126ACF}" presName="negativeSpace" presStyleCnt="0"/>
      <dgm:spPr/>
    </dgm:pt>
    <dgm:pt modelId="{BEE78C12-279F-4EA0-8D60-10A34459BCA0}" type="pres">
      <dgm:prSet presAssocID="{501DA067-DF29-4507-8D79-1025A5126ACF}" presName="childText" presStyleLbl="conFgAcc1" presStyleIdx="1" presStyleCnt="4">
        <dgm:presLayoutVars>
          <dgm:bulletEnabled val="1"/>
        </dgm:presLayoutVars>
      </dgm:prSet>
      <dgm:spPr/>
    </dgm:pt>
    <dgm:pt modelId="{496ACB45-837F-484E-9310-F0E4AE2DE8A4}" type="pres">
      <dgm:prSet presAssocID="{3167A240-3C65-472A-A982-97C9483FA2BA}" presName="spaceBetweenRectangles" presStyleCnt="0"/>
      <dgm:spPr/>
    </dgm:pt>
    <dgm:pt modelId="{3ED16930-5DA1-403E-B57F-8C610875278F}" type="pres">
      <dgm:prSet presAssocID="{D21DDCDC-304B-4BE0-A657-44FEFA8930C0}" presName="parentLin" presStyleCnt="0"/>
      <dgm:spPr/>
    </dgm:pt>
    <dgm:pt modelId="{D58594F8-2B96-4158-971B-3CA15BA44E79}" type="pres">
      <dgm:prSet presAssocID="{D21DDCDC-304B-4BE0-A657-44FEFA8930C0}" presName="parentLeftMargin" presStyleLbl="node1" presStyleIdx="1" presStyleCnt="4"/>
      <dgm:spPr/>
      <dgm:t>
        <a:bodyPr/>
        <a:lstStyle/>
        <a:p>
          <a:endParaRPr lang="en-GB"/>
        </a:p>
      </dgm:t>
    </dgm:pt>
    <dgm:pt modelId="{78CC676F-D3F7-45FC-BD52-17B04773DDD1}" type="pres">
      <dgm:prSet presAssocID="{D21DDCDC-304B-4BE0-A657-44FEFA8930C0}" presName="parentText" presStyleLbl="node1" presStyleIdx="2" presStyleCnt="4">
        <dgm:presLayoutVars>
          <dgm:chMax val="0"/>
          <dgm:bulletEnabled val="1"/>
        </dgm:presLayoutVars>
      </dgm:prSet>
      <dgm:spPr/>
      <dgm:t>
        <a:bodyPr/>
        <a:lstStyle/>
        <a:p>
          <a:endParaRPr lang="en-GB"/>
        </a:p>
      </dgm:t>
    </dgm:pt>
    <dgm:pt modelId="{286A10E9-8EE8-46DD-9FB6-F90786088E16}" type="pres">
      <dgm:prSet presAssocID="{D21DDCDC-304B-4BE0-A657-44FEFA8930C0}" presName="negativeSpace" presStyleCnt="0"/>
      <dgm:spPr/>
    </dgm:pt>
    <dgm:pt modelId="{AC36401C-87B1-4246-B180-3210B7C6747F}" type="pres">
      <dgm:prSet presAssocID="{D21DDCDC-304B-4BE0-A657-44FEFA8930C0}" presName="childText" presStyleLbl="conFgAcc1" presStyleIdx="2" presStyleCnt="4">
        <dgm:presLayoutVars>
          <dgm:bulletEnabled val="1"/>
        </dgm:presLayoutVars>
      </dgm:prSet>
      <dgm:spPr/>
    </dgm:pt>
    <dgm:pt modelId="{55104D36-30CC-4FB6-B9F8-C23C4F672BDC}" type="pres">
      <dgm:prSet presAssocID="{6DC36488-B69B-48BD-9096-A9F1B53E1BFD}" presName="spaceBetweenRectangles" presStyleCnt="0"/>
      <dgm:spPr/>
    </dgm:pt>
    <dgm:pt modelId="{75DE21BD-6159-4812-B534-38194421D582}" type="pres">
      <dgm:prSet presAssocID="{28297A54-F31E-45A0-A2F1-7978882ACB9E}" presName="parentLin" presStyleCnt="0"/>
      <dgm:spPr/>
    </dgm:pt>
    <dgm:pt modelId="{260D086F-33D3-401F-9E44-17D252C86620}" type="pres">
      <dgm:prSet presAssocID="{28297A54-F31E-45A0-A2F1-7978882ACB9E}" presName="parentLeftMargin" presStyleLbl="node1" presStyleIdx="2" presStyleCnt="4"/>
      <dgm:spPr/>
      <dgm:t>
        <a:bodyPr/>
        <a:lstStyle/>
        <a:p>
          <a:endParaRPr lang="en-GB"/>
        </a:p>
      </dgm:t>
    </dgm:pt>
    <dgm:pt modelId="{4EF2EE0A-15A5-45AE-8E86-B7A963B2531B}" type="pres">
      <dgm:prSet presAssocID="{28297A54-F31E-45A0-A2F1-7978882ACB9E}" presName="parentText" presStyleLbl="node1" presStyleIdx="3" presStyleCnt="4">
        <dgm:presLayoutVars>
          <dgm:chMax val="0"/>
          <dgm:bulletEnabled val="1"/>
        </dgm:presLayoutVars>
      </dgm:prSet>
      <dgm:spPr/>
      <dgm:t>
        <a:bodyPr/>
        <a:lstStyle/>
        <a:p>
          <a:endParaRPr lang="en-GB"/>
        </a:p>
      </dgm:t>
    </dgm:pt>
    <dgm:pt modelId="{5417093E-C2A7-499A-938B-AAF2041CE541}" type="pres">
      <dgm:prSet presAssocID="{28297A54-F31E-45A0-A2F1-7978882ACB9E}" presName="negativeSpace" presStyleCnt="0"/>
      <dgm:spPr/>
    </dgm:pt>
    <dgm:pt modelId="{BC0756FE-162B-43D7-A1C0-3C22A3256424}" type="pres">
      <dgm:prSet presAssocID="{28297A54-F31E-45A0-A2F1-7978882ACB9E}" presName="childText" presStyleLbl="conFgAcc1" presStyleIdx="3" presStyleCnt="4">
        <dgm:presLayoutVars>
          <dgm:bulletEnabled val="1"/>
        </dgm:presLayoutVars>
      </dgm:prSet>
      <dgm:spPr/>
    </dgm:pt>
  </dgm:ptLst>
  <dgm:cxnLst>
    <dgm:cxn modelId="{23377F39-2F60-42F0-B556-79C7ACA71786}" srcId="{010C4304-C90B-4379-BADD-641C2A623D11}" destId="{D21DDCDC-304B-4BE0-A657-44FEFA8930C0}" srcOrd="2" destOrd="0" parTransId="{86A43F38-BFB3-43E8-AE88-E27F415B657D}" sibTransId="{6DC36488-B69B-48BD-9096-A9F1B53E1BFD}"/>
    <dgm:cxn modelId="{B34396DD-1C4D-4A01-9B61-DB0E562A4D29}" type="presOf" srcId="{501DA067-DF29-4507-8D79-1025A5126ACF}" destId="{1FF449AA-E61D-4C3B-BBF7-0FCCA182E327}" srcOrd="0" destOrd="0" presId="urn:microsoft.com/office/officeart/2005/8/layout/list1"/>
    <dgm:cxn modelId="{69B36675-B4F4-4F05-BB9C-6508C8A352A4}" type="presOf" srcId="{501DA067-DF29-4507-8D79-1025A5126ACF}" destId="{9C956833-113F-441E-A9A7-E81325F5CFC9}" srcOrd="1" destOrd="0" presId="urn:microsoft.com/office/officeart/2005/8/layout/list1"/>
    <dgm:cxn modelId="{708F2AC8-0506-4FE4-9BCE-74104DC22AD2}" type="presOf" srcId="{D21DDCDC-304B-4BE0-A657-44FEFA8930C0}" destId="{D58594F8-2B96-4158-971B-3CA15BA44E79}" srcOrd="0" destOrd="0" presId="urn:microsoft.com/office/officeart/2005/8/layout/list1"/>
    <dgm:cxn modelId="{4F95A140-D459-4458-A0DE-BBB15D8EA1F9}" type="presOf" srcId="{A6490B76-3333-4CCB-8211-87C3886DCDAE}" destId="{1C0DF507-508B-44DB-B733-00ABE8A43378}" srcOrd="1" destOrd="0" presId="urn:microsoft.com/office/officeart/2005/8/layout/list1"/>
    <dgm:cxn modelId="{CE1C3363-A524-4872-8AF8-92C5DD3A5B5A}" srcId="{010C4304-C90B-4379-BADD-641C2A623D11}" destId="{501DA067-DF29-4507-8D79-1025A5126ACF}" srcOrd="1" destOrd="0" parTransId="{AEA79F6B-414C-431A-8283-F5340E96DDAB}" sibTransId="{3167A240-3C65-472A-A982-97C9483FA2BA}"/>
    <dgm:cxn modelId="{97952AED-D7E9-4BC2-8270-90DCFE67B3D8}" type="presOf" srcId="{A6490B76-3333-4CCB-8211-87C3886DCDAE}" destId="{5B3F02FC-D46B-4A09-888E-41DB2A8CE1C0}" srcOrd="0" destOrd="0" presId="urn:microsoft.com/office/officeart/2005/8/layout/list1"/>
    <dgm:cxn modelId="{0582A556-79A5-437D-BDE9-C303602A4A1A}" srcId="{010C4304-C90B-4379-BADD-641C2A623D11}" destId="{A6490B76-3333-4CCB-8211-87C3886DCDAE}" srcOrd="0" destOrd="0" parTransId="{1CBE055C-8F87-4502-9845-495BF9CD9E1E}" sibTransId="{B3A337B1-9352-4973-A9AF-107A2A114728}"/>
    <dgm:cxn modelId="{DF515B75-642A-444B-9AB3-8831B8880FF3}" srcId="{010C4304-C90B-4379-BADD-641C2A623D11}" destId="{28297A54-F31E-45A0-A2F1-7978882ACB9E}" srcOrd="3" destOrd="0" parTransId="{99AC7F80-73E9-4773-9558-702267D0504E}" sibTransId="{24303933-364A-4041-9F5D-9B63965D36AB}"/>
    <dgm:cxn modelId="{47894006-C6D2-499B-9829-9C53CBD37164}" type="presOf" srcId="{28297A54-F31E-45A0-A2F1-7978882ACB9E}" destId="{4EF2EE0A-15A5-45AE-8E86-B7A963B2531B}" srcOrd="1" destOrd="0" presId="urn:microsoft.com/office/officeart/2005/8/layout/list1"/>
    <dgm:cxn modelId="{5D390429-98EB-462F-BC88-FF3B40FADFBB}" type="presOf" srcId="{28297A54-F31E-45A0-A2F1-7978882ACB9E}" destId="{260D086F-33D3-401F-9E44-17D252C86620}" srcOrd="0" destOrd="0" presId="urn:microsoft.com/office/officeart/2005/8/layout/list1"/>
    <dgm:cxn modelId="{13BF4019-E7DC-4D9F-B501-D4C285065873}" type="presOf" srcId="{010C4304-C90B-4379-BADD-641C2A623D11}" destId="{3C95C994-421C-4E86-A26B-7D8888FF0206}" srcOrd="0" destOrd="0" presId="urn:microsoft.com/office/officeart/2005/8/layout/list1"/>
    <dgm:cxn modelId="{9A45C9EA-4E57-461B-BDB7-BB6BF882284F}" type="presOf" srcId="{D21DDCDC-304B-4BE0-A657-44FEFA8930C0}" destId="{78CC676F-D3F7-45FC-BD52-17B04773DDD1}" srcOrd="1" destOrd="0" presId="urn:microsoft.com/office/officeart/2005/8/layout/list1"/>
    <dgm:cxn modelId="{65EA2B5B-832E-415A-8FAE-A1DDE196509C}" type="presParOf" srcId="{3C95C994-421C-4E86-A26B-7D8888FF0206}" destId="{0E5961EE-C091-43BF-945C-6D61919185F3}" srcOrd="0" destOrd="0" presId="urn:microsoft.com/office/officeart/2005/8/layout/list1"/>
    <dgm:cxn modelId="{BC3C313E-B629-43BB-A1CC-0BBAE686AF3B}" type="presParOf" srcId="{0E5961EE-C091-43BF-945C-6D61919185F3}" destId="{5B3F02FC-D46B-4A09-888E-41DB2A8CE1C0}" srcOrd="0" destOrd="0" presId="urn:microsoft.com/office/officeart/2005/8/layout/list1"/>
    <dgm:cxn modelId="{0F1D614B-41EB-4301-BB49-F5F41335ED9B}" type="presParOf" srcId="{0E5961EE-C091-43BF-945C-6D61919185F3}" destId="{1C0DF507-508B-44DB-B733-00ABE8A43378}" srcOrd="1" destOrd="0" presId="urn:microsoft.com/office/officeart/2005/8/layout/list1"/>
    <dgm:cxn modelId="{BB91EC72-F518-42CA-9C6A-96BA0924121C}" type="presParOf" srcId="{3C95C994-421C-4E86-A26B-7D8888FF0206}" destId="{1C03C508-0EE2-4B1F-B411-DF11B8FE438A}" srcOrd="1" destOrd="0" presId="urn:microsoft.com/office/officeart/2005/8/layout/list1"/>
    <dgm:cxn modelId="{EA3943C8-3FDA-4054-B9B5-9AE123EF0D4B}" type="presParOf" srcId="{3C95C994-421C-4E86-A26B-7D8888FF0206}" destId="{B0C3CD15-2E86-4694-83F1-F17192AE7E42}" srcOrd="2" destOrd="0" presId="urn:microsoft.com/office/officeart/2005/8/layout/list1"/>
    <dgm:cxn modelId="{74F40BC6-BD6D-45CC-BEC7-17862D8302EE}" type="presParOf" srcId="{3C95C994-421C-4E86-A26B-7D8888FF0206}" destId="{19B9F47E-F10B-43AD-B645-AB181278E263}" srcOrd="3" destOrd="0" presId="urn:microsoft.com/office/officeart/2005/8/layout/list1"/>
    <dgm:cxn modelId="{4B9CFC2F-24C3-4C78-88D9-66F720A8DC3E}" type="presParOf" srcId="{3C95C994-421C-4E86-A26B-7D8888FF0206}" destId="{FD90421A-6C0F-4DB5-8D85-15F76E2BA571}" srcOrd="4" destOrd="0" presId="urn:microsoft.com/office/officeart/2005/8/layout/list1"/>
    <dgm:cxn modelId="{ECB4B927-F316-4CF0-B1F6-0C8B4A66DFA4}" type="presParOf" srcId="{FD90421A-6C0F-4DB5-8D85-15F76E2BA571}" destId="{1FF449AA-E61D-4C3B-BBF7-0FCCA182E327}" srcOrd="0" destOrd="0" presId="urn:microsoft.com/office/officeart/2005/8/layout/list1"/>
    <dgm:cxn modelId="{36F5DC7F-C0EB-4A9F-8081-3713BDE824E0}" type="presParOf" srcId="{FD90421A-6C0F-4DB5-8D85-15F76E2BA571}" destId="{9C956833-113F-441E-A9A7-E81325F5CFC9}" srcOrd="1" destOrd="0" presId="urn:microsoft.com/office/officeart/2005/8/layout/list1"/>
    <dgm:cxn modelId="{E497002E-CD79-4AFA-BD81-E91092719A55}" type="presParOf" srcId="{3C95C994-421C-4E86-A26B-7D8888FF0206}" destId="{E83C469B-41FC-4466-A347-BC1DF595E9AE}" srcOrd="5" destOrd="0" presId="urn:microsoft.com/office/officeart/2005/8/layout/list1"/>
    <dgm:cxn modelId="{D65FBD13-0D02-44FE-90BE-E743C81F4DB0}" type="presParOf" srcId="{3C95C994-421C-4E86-A26B-7D8888FF0206}" destId="{BEE78C12-279F-4EA0-8D60-10A34459BCA0}" srcOrd="6" destOrd="0" presId="urn:microsoft.com/office/officeart/2005/8/layout/list1"/>
    <dgm:cxn modelId="{575C696F-CE98-491A-A3A0-D2B2978FCECE}" type="presParOf" srcId="{3C95C994-421C-4E86-A26B-7D8888FF0206}" destId="{496ACB45-837F-484E-9310-F0E4AE2DE8A4}" srcOrd="7" destOrd="0" presId="urn:microsoft.com/office/officeart/2005/8/layout/list1"/>
    <dgm:cxn modelId="{AC7A8E53-A43E-4DA5-AF37-29E0ECF32328}" type="presParOf" srcId="{3C95C994-421C-4E86-A26B-7D8888FF0206}" destId="{3ED16930-5DA1-403E-B57F-8C610875278F}" srcOrd="8" destOrd="0" presId="urn:microsoft.com/office/officeart/2005/8/layout/list1"/>
    <dgm:cxn modelId="{4E198C7E-4F8D-44E0-BA40-5125CB192DC7}" type="presParOf" srcId="{3ED16930-5DA1-403E-B57F-8C610875278F}" destId="{D58594F8-2B96-4158-971B-3CA15BA44E79}" srcOrd="0" destOrd="0" presId="urn:microsoft.com/office/officeart/2005/8/layout/list1"/>
    <dgm:cxn modelId="{E6D1BA46-764F-4A95-84D6-1D7A858FCB62}" type="presParOf" srcId="{3ED16930-5DA1-403E-B57F-8C610875278F}" destId="{78CC676F-D3F7-45FC-BD52-17B04773DDD1}" srcOrd="1" destOrd="0" presId="urn:microsoft.com/office/officeart/2005/8/layout/list1"/>
    <dgm:cxn modelId="{EA270E89-709A-4762-BFFE-1F33AEF85926}" type="presParOf" srcId="{3C95C994-421C-4E86-A26B-7D8888FF0206}" destId="{286A10E9-8EE8-46DD-9FB6-F90786088E16}" srcOrd="9" destOrd="0" presId="urn:microsoft.com/office/officeart/2005/8/layout/list1"/>
    <dgm:cxn modelId="{3D2623D5-A27D-4B04-91B6-357AD75E3588}" type="presParOf" srcId="{3C95C994-421C-4E86-A26B-7D8888FF0206}" destId="{AC36401C-87B1-4246-B180-3210B7C6747F}" srcOrd="10" destOrd="0" presId="urn:microsoft.com/office/officeart/2005/8/layout/list1"/>
    <dgm:cxn modelId="{D9802E43-7B09-498D-82C9-01BFBDA743AA}" type="presParOf" srcId="{3C95C994-421C-4E86-A26B-7D8888FF0206}" destId="{55104D36-30CC-4FB6-B9F8-C23C4F672BDC}" srcOrd="11" destOrd="0" presId="urn:microsoft.com/office/officeart/2005/8/layout/list1"/>
    <dgm:cxn modelId="{A3B72433-D90B-4CD5-9A20-5B4CB202085C}" type="presParOf" srcId="{3C95C994-421C-4E86-A26B-7D8888FF0206}" destId="{75DE21BD-6159-4812-B534-38194421D582}" srcOrd="12" destOrd="0" presId="urn:microsoft.com/office/officeart/2005/8/layout/list1"/>
    <dgm:cxn modelId="{53C39C8F-9630-4ADC-A5AD-8EAAFA629705}" type="presParOf" srcId="{75DE21BD-6159-4812-B534-38194421D582}" destId="{260D086F-33D3-401F-9E44-17D252C86620}" srcOrd="0" destOrd="0" presId="urn:microsoft.com/office/officeart/2005/8/layout/list1"/>
    <dgm:cxn modelId="{649B956A-A54A-49A4-BC00-D561085B450B}" type="presParOf" srcId="{75DE21BD-6159-4812-B534-38194421D582}" destId="{4EF2EE0A-15A5-45AE-8E86-B7A963B2531B}" srcOrd="1" destOrd="0" presId="urn:microsoft.com/office/officeart/2005/8/layout/list1"/>
    <dgm:cxn modelId="{0295CCBE-584A-4095-B92A-B9EA2FFCE604}" type="presParOf" srcId="{3C95C994-421C-4E86-A26B-7D8888FF0206}" destId="{5417093E-C2A7-499A-938B-AAF2041CE541}" srcOrd="13" destOrd="0" presId="urn:microsoft.com/office/officeart/2005/8/layout/list1"/>
    <dgm:cxn modelId="{F052BC13-A85D-40A1-BBD9-718EB2A2F9AE}" type="presParOf" srcId="{3C95C994-421C-4E86-A26B-7D8888FF0206}" destId="{BC0756FE-162B-43D7-A1C0-3C22A325642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0784C-B19B-4D26-B95A-C272C515E8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E868E22-60EA-4BF4-9921-18F4FC90BDB0}">
      <dgm:prSet phldrT="[Text]" phldr="0"/>
      <dgm:spPr/>
      <dgm:t>
        <a:bodyPr/>
        <a:lstStyle/>
        <a:p>
          <a:pPr rtl="0"/>
          <a:r>
            <a:rPr lang="en-GB" dirty="0">
              <a:latin typeface="Century Gothic" panose="020B0502020202020204"/>
            </a:rPr>
            <a:t>What can I do to help?</a:t>
          </a:r>
          <a:endParaRPr lang="en-GB" dirty="0"/>
        </a:p>
      </dgm:t>
    </dgm:pt>
    <dgm:pt modelId="{05292FA8-B4AB-43D9-B6B0-E33151ED46D7}" type="parTrans" cxnId="{B6D8C82B-2A55-48DE-8B29-AD86DE2015A3}">
      <dgm:prSet/>
      <dgm:spPr/>
      <dgm:t>
        <a:bodyPr/>
        <a:lstStyle/>
        <a:p>
          <a:endParaRPr lang="en-GB"/>
        </a:p>
      </dgm:t>
    </dgm:pt>
    <dgm:pt modelId="{DADB568A-346E-41DE-87D7-D65F965532E7}" type="sibTrans" cxnId="{B6D8C82B-2A55-48DE-8B29-AD86DE2015A3}">
      <dgm:prSet/>
      <dgm:spPr/>
      <dgm:t>
        <a:bodyPr/>
        <a:lstStyle/>
        <a:p>
          <a:endParaRPr lang="en-GB"/>
        </a:p>
      </dgm:t>
    </dgm:pt>
    <dgm:pt modelId="{5772053F-5A18-4589-97F6-328B4348D575}">
      <dgm:prSet phldrT="[Text]" phldr="0"/>
      <dgm:spPr/>
      <dgm:t>
        <a:bodyPr/>
        <a:lstStyle/>
        <a:p>
          <a:pPr rtl="0"/>
          <a:r>
            <a:rPr lang="en-GB" dirty="0">
              <a:latin typeface="Century Gothic" panose="020B0502020202020204"/>
            </a:rPr>
            <a:t>Bucket &amp; Water analogy</a:t>
          </a:r>
          <a:endParaRPr lang="en-GB" dirty="0"/>
        </a:p>
      </dgm:t>
    </dgm:pt>
    <dgm:pt modelId="{8D938449-AC48-47E9-822A-819F5F2E6DA4}" type="parTrans" cxnId="{FA03B09A-9D34-4E9D-A3CD-CFA06559F91C}">
      <dgm:prSet/>
      <dgm:spPr/>
      <dgm:t>
        <a:bodyPr/>
        <a:lstStyle/>
        <a:p>
          <a:endParaRPr lang="en-GB"/>
        </a:p>
      </dgm:t>
    </dgm:pt>
    <dgm:pt modelId="{48642273-11B9-40D9-818B-C10D36E3A78A}" type="sibTrans" cxnId="{FA03B09A-9D34-4E9D-A3CD-CFA06559F91C}">
      <dgm:prSet/>
      <dgm:spPr/>
      <dgm:t>
        <a:bodyPr/>
        <a:lstStyle/>
        <a:p>
          <a:endParaRPr lang="en-GB"/>
        </a:p>
      </dgm:t>
    </dgm:pt>
    <dgm:pt modelId="{76779CF1-2866-455D-807D-8B78F5A95634}">
      <dgm:prSet phldrT="[Text]" phldr="0"/>
      <dgm:spPr/>
      <dgm:t>
        <a:bodyPr/>
        <a:lstStyle/>
        <a:p>
          <a:r>
            <a:rPr lang="en-GB" dirty="0">
              <a:latin typeface="Century Gothic" panose="020B0502020202020204"/>
            </a:rPr>
            <a:t>Strategies</a:t>
          </a:r>
          <a:endParaRPr lang="en-GB" dirty="0"/>
        </a:p>
      </dgm:t>
    </dgm:pt>
    <dgm:pt modelId="{2D47D48F-7183-45AA-9665-0D2C46916176}" type="parTrans" cxnId="{E00BDAAC-3470-4C8B-8686-2594CCA193D0}">
      <dgm:prSet/>
      <dgm:spPr/>
      <dgm:t>
        <a:bodyPr/>
        <a:lstStyle/>
        <a:p>
          <a:endParaRPr lang="en-GB"/>
        </a:p>
      </dgm:t>
    </dgm:pt>
    <dgm:pt modelId="{DC6C4040-6869-4F9B-8265-82A1C96DD741}" type="sibTrans" cxnId="{E00BDAAC-3470-4C8B-8686-2594CCA193D0}">
      <dgm:prSet/>
      <dgm:spPr/>
      <dgm:t>
        <a:bodyPr/>
        <a:lstStyle/>
        <a:p>
          <a:endParaRPr lang="en-GB"/>
        </a:p>
      </dgm:t>
    </dgm:pt>
    <dgm:pt modelId="{DBC1E43A-8ECC-4461-9C98-08B610181592}">
      <dgm:prSet phldr="0"/>
      <dgm:spPr/>
      <dgm:t>
        <a:bodyPr/>
        <a:lstStyle/>
        <a:p>
          <a:pPr rtl="0"/>
          <a:r>
            <a:rPr lang="en-GB" dirty="0">
              <a:latin typeface="Century Gothic" panose="020B0502020202020204"/>
            </a:rPr>
            <a:t>Self Management Toolbox</a:t>
          </a:r>
        </a:p>
      </dgm:t>
    </dgm:pt>
    <dgm:pt modelId="{BC3598C0-AE0D-4964-ADB9-4373BC3F9CC4}" type="parTrans" cxnId="{0A9197CF-2A49-4ECF-B7B5-7FC4708FA966}">
      <dgm:prSet/>
      <dgm:spPr/>
    </dgm:pt>
    <dgm:pt modelId="{7CEDEB48-0C8B-4D33-BEA6-29038B6AAD03}" type="sibTrans" cxnId="{0A9197CF-2A49-4ECF-B7B5-7FC4708FA966}">
      <dgm:prSet/>
      <dgm:spPr/>
    </dgm:pt>
    <dgm:pt modelId="{44AE6871-453F-4758-B607-7E109C7D1C3B}" type="pres">
      <dgm:prSet presAssocID="{2DA0784C-B19B-4D26-B95A-C272C515E884}" presName="linear" presStyleCnt="0">
        <dgm:presLayoutVars>
          <dgm:dir/>
          <dgm:animLvl val="lvl"/>
          <dgm:resizeHandles val="exact"/>
        </dgm:presLayoutVars>
      </dgm:prSet>
      <dgm:spPr/>
      <dgm:t>
        <a:bodyPr/>
        <a:lstStyle/>
        <a:p>
          <a:endParaRPr lang="en-GB"/>
        </a:p>
      </dgm:t>
    </dgm:pt>
    <dgm:pt modelId="{D47AE841-B765-4A78-A5F6-A9389493F5D7}" type="pres">
      <dgm:prSet presAssocID="{BE868E22-60EA-4BF4-9921-18F4FC90BDB0}" presName="parentLin" presStyleCnt="0"/>
      <dgm:spPr/>
    </dgm:pt>
    <dgm:pt modelId="{82049137-B90E-4ECA-A150-A2B41A1BC095}" type="pres">
      <dgm:prSet presAssocID="{BE868E22-60EA-4BF4-9921-18F4FC90BDB0}" presName="parentLeftMargin" presStyleLbl="node1" presStyleIdx="0" presStyleCnt="4"/>
      <dgm:spPr/>
      <dgm:t>
        <a:bodyPr/>
        <a:lstStyle/>
        <a:p>
          <a:endParaRPr lang="en-GB"/>
        </a:p>
      </dgm:t>
    </dgm:pt>
    <dgm:pt modelId="{6DDBDEBD-C0F1-4598-AFC8-273CD95E36AA}" type="pres">
      <dgm:prSet presAssocID="{BE868E22-60EA-4BF4-9921-18F4FC90BDB0}" presName="parentText" presStyleLbl="node1" presStyleIdx="0" presStyleCnt="4">
        <dgm:presLayoutVars>
          <dgm:chMax val="0"/>
          <dgm:bulletEnabled val="1"/>
        </dgm:presLayoutVars>
      </dgm:prSet>
      <dgm:spPr/>
      <dgm:t>
        <a:bodyPr/>
        <a:lstStyle/>
        <a:p>
          <a:endParaRPr lang="en-GB"/>
        </a:p>
      </dgm:t>
    </dgm:pt>
    <dgm:pt modelId="{23831CF0-540E-4E1A-BD35-2EC3A40ED88B}" type="pres">
      <dgm:prSet presAssocID="{BE868E22-60EA-4BF4-9921-18F4FC90BDB0}" presName="negativeSpace" presStyleCnt="0"/>
      <dgm:spPr/>
    </dgm:pt>
    <dgm:pt modelId="{16FB3527-8D32-4E72-947B-A725FCBF00AA}" type="pres">
      <dgm:prSet presAssocID="{BE868E22-60EA-4BF4-9921-18F4FC90BDB0}" presName="childText" presStyleLbl="conFgAcc1" presStyleIdx="0" presStyleCnt="4">
        <dgm:presLayoutVars>
          <dgm:bulletEnabled val="1"/>
        </dgm:presLayoutVars>
      </dgm:prSet>
      <dgm:spPr/>
    </dgm:pt>
    <dgm:pt modelId="{958ED086-7C27-4051-8C03-AD99E5EA7C68}" type="pres">
      <dgm:prSet presAssocID="{DADB568A-346E-41DE-87D7-D65F965532E7}" presName="spaceBetweenRectangles" presStyleCnt="0"/>
      <dgm:spPr/>
    </dgm:pt>
    <dgm:pt modelId="{271C46CE-BE60-4CD4-8820-D0430B50DCF4}" type="pres">
      <dgm:prSet presAssocID="{5772053F-5A18-4589-97F6-328B4348D575}" presName="parentLin" presStyleCnt="0"/>
      <dgm:spPr/>
    </dgm:pt>
    <dgm:pt modelId="{AC120E06-9F52-4C06-98D2-BA31B62ED626}" type="pres">
      <dgm:prSet presAssocID="{5772053F-5A18-4589-97F6-328B4348D575}" presName="parentLeftMargin" presStyleLbl="node1" presStyleIdx="0" presStyleCnt="4"/>
      <dgm:spPr/>
      <dgm:t>
        <a:bodyPr/>
        <a:lstStyle/>
        <a:p>
          <a:endParaRPr lang="en-GB"/>
        </a:p>
      </dgm:t>
    </dgm:pt>
    <dgm:pt modelId="{D81ED4FA-CD01-4AC8-80B8-F990C1C2738A}" type="pres">
      <dgm:prSet presAssocID="{5772053F-5A18-4589-97F6-328B4348D575}" presName="parentText" presStyleLbl="node1" presStyleIdx="1" presStyleCnt="4">
        <dgm:presLayoutVars>
          <dgm:chMax val="0"/>
          <dgm:bulletEnabled val="1"/>
        </dgm:presLayoutVars>
      </dgm:prSet>
      <dgm:spPr/>
      <dgm:t>
        <a:bodyPr/>
        <a:lstStyle/>
        <a:p>
          <a:endParaRPr lang="en-GB"/>
        </a:p>
      </dgm:t>
    </dgm:pt>
    <dgm:pt modelId="{AC358A9F-EB2D-40A9-8DE7-6137CC053278}" type="pres">
      <dgm:prSet presAssocID="{5772053F-5A18-4589-97F6-328B4348D575}" presName="negativeSpace" presStyleCnt="0"/>
      <dgm:spPr/>
    </dgm:pt>
    <dgm:pt modelId="{D85C9D23-539A-48D4-ABAB-3400B0F7CFF9}" type="pres">
      <dgm:prSet presAssocID="{5772053F-5A18-4589-97F6-328B4348D575}" presName="childText" presStyleLbl="conFgAcc1" presStyleIdx="1" presStyleCnt="4">
        <dgm:presLayoutVars>
          <dgm:bulletEnabled val="1"/>
        </dgm:presLayoutVars>
      </dgm:prSet>
      <dgm:spPr/>
    </dgm:pt>
    <dgm:pt modelId="{CE3F454D-1677-4D1B-9427-CDF6DE51CECB}" type="pres">
      <dgm:prSet presAssocID="{48642273-11B9-40D9-818B-C10D36E3A78A}" presName="spaceBetweenRectangles" presStyleCnt="0"/>
      <dgm:spPr/>
    </dgm:pt>
    <dgm:pt modelId="{2DEEC121-18E8-40FA-823C-C77E533F5425}" type="pres">
      <dgm:prSet presAssocID="{76779CF1-2866-455D-807D-8B78F5A95634}" presName="parentLin" presStyleCnt="0"/>
      <dgm:spPr/>
    </dgm:pt>
    <dgm:pt modelId="{AB1C7A90-FFD2-4459-9E99-709900CC3C11}" type="pres">
      <dgm:prSet presAssocID="{76779CF1-2866-455D-807D-8B78F5A95634}" presName="parentLeftMargin" presStyleLbl="node1" presStyleIdx="1" presStyleCnt="4"/>
      <dgm:spPr/>
      <dgm:t>
        <a:bodyPr/>
        <a:lstStyle/>
        <a:p>
          <a:endParaRPr lang="en-GB"/>
        </a:p>
      </dgm:t>
    </dgm:pt>
    <dgm:pt modelId="{4D5AC355-F627-4DF3-8701-BACF9AA45B2B}" type="pres">
      <dgm:prSet presAssocID="{76779CF1-2866-455D-807D-8B78F5A95634}" presName="parentText" presStyleLbl="node1" presStyleIdx="2" presStyleCnt="4">
        <dgm:presLayoutVars>
          <dgm:chMax val="0"/>
          <dgm:bulletEnabled val="1"/>
        </dgm:presLayoutVars>
      </dgm:prSet>
      <dgm:spPr/>
      <dgm:t>
        <a:bodyPr/>
        <a:lstStyle/>
        <a:p>
          <a:endParaRPr lang="en-GB"/>
        </a:p>
      </dgm:t>
    </dgm:pt>
    <dgm:pt modelId="{3CD1095F-4CC3-4047-BC1D-E69CE3D0812C}" type="pres">
      <dgm:prSet presAssocID="{76779CF1-2866-455D-807D-8B78F5A95634}" presName="negativeSpace" presStyleCnt="0"/>
      <dgm:spPr/>
    </dgm:pt>
    <dgm:pt modelId="{1B9136A8-8EF1-4FFB-A4EE-5B887295F333}" type="pres">
      <dgm:prSet presAssocID="{76779CF1-2866-455D-807D-8B78F5A95634}" presName="childText" presStyleLbl="conFgAcc1" presStyleIdx="2" presStyleCnt="4">
        <dgm:presLayoutVars>
          <dgm:bulletEnabled val="1"/>
        </dgm:presLayoutVars>
      </dgm:prSet>
      <dgm:spPr/>
    </dgm:pt>
    <dgm:pt modelId="{C1EC8E99-AB56-4EDC-8927-DB50602EBFA0}" type="pres">
      <dgm:prSet presAssocID="{DC6C4040-6869-4F9B-8265-82A1C96DD741}" presName="spaceBetweenRectangles" presStyleCnt="0"/>
      <dgm:spPr/>
    </dgm:pt>
    <dgm:pt modelId="{12D9A0C0-83F7-45A3-A908-75B6BADA00C8}" type="pres">
      <dgm:prSet presAssocID="{DBC1E43A-8ECC-4461-9C98-08B610181592}" presName="parentLin" presStyleCnt="0"/>
      <dgm:spPr/>
    </dgm:pt>
    <dgm:pt modelId="{67FE8651-0964-4B01-85DA-3F07CFCFEE47}" type="pres">
      <dgm:prSet presAssocID="{DBC1E43A-8ECC-4461-9C98-08B610181592}" presName="parentLeftMargin" presStyleLbl="node1" presStyleIdx="2" presStyleCnt="4"/>
      <dgm:spPr/>
      <dgm:t>
        <a:bodyPr/>
        <a:lstStyle/>
        <a:p>
          <a:endParaRPr lang="en-GB"/>
        </a:p>
      </dgm:t>
    </dgm:pt>
    <dgm:pt modelId="{ABB4DF94-A978-4DE8-8D9E-DA49D351F73D}" type="pres">
      <dgm:prSet presAssocID="{DBC1E43A-8ECC-4461-9C98-08B610181592}" presName="parentText" presStyleLbl="node1" presStyleIdx="3" presStyleCnt="4">
        <dgm:presLayoutVars>
          <dgm:chMax val="0"/>
          <dgm:bulletEnabled val="1"/>
        </dgm:presLayoutVars>
      </dgm:prSet>
      <dgm:spPr/>
      <dgm:t>
        <a:bodyPr/>
        <a:lstStyle/>
        <a:p>
          <a:endParaRPr lang="en-GB"/>
        </a:p>
      </dgm:t>
    </dgm:pt>
    <dgm:pt modelId="{FAA128BF-3940-40B2-A22B-1261C87D8BA9}" type="pres">
      <dgm:prSet presAssocID="{DBC1E43A-8ECC-4461-9C98-08B610181592}" presName="negativeSpace" presStyleCnt="0"/>
      <dgm:spPr/>
    </dgm:pt>
    <dgm:pt modelId="{73FBA763-7AEC-4619-9B73-B294F263B163}" type="pres">
      <dgm:prSet presAssocID="{DBC1E43A-8ECC-4461-9C98-08B610181592}" presName="childText" presStyleLbl="conFgAcc1" presStyleIdx="3" presStyleCnt="4">
        <dgm:presLayoutVars>
          <dgm:bulletEnabled val="1"/>
        </dgm:presLayoutVars>
      </dgm:prSet>
      <dgm:spPr/>
    </dgm:pt>
  </dgm:ptLst>
  <dgm:cxnLst>
    <dgm:cxn modelId="{1806241A-90DB-4D0E-8AC8-429FA9D4E307}" type="presOf" srcId="{76779CF1-2866-455D-807D-8B78F5A95634}" destId="{4D5AC355-F627-4DF3-8701-BACF9AA45B2B}" srcOrd="1" destOrd="0" presId="urn:microsoft.com/office/officeart/2005/8/layout/list1"/>
    <dgm:cxn modelId="{FA03B09A-9D34-4E9D-A3CD-CFA06559F91C}" srcId="{2DA0784C-B19B-4D26-B95A-C272C515E884}" destId="{5772053F-5A18-4589-97F6-328B4348D575}" srcOrd="1" destOrd="0" parTransId="{8D938449-AC48-47E9-822A-819F5F2E6DA4}" sibTransId="{48642273-11B9-40D9-818B-C10D36E3A78A}"/>
    <dgm:cxn modelId="{E00BDAAC-3470-4C8B-8686-2594CCA193D0}" srcId="{2DA0784C-B19B-4D26-B95A-C272C515E884}" destId="{76779CF1-2866-455D-807D-8B78F5A95634}" srcOrd="2" destOrd="0" parTransId="{2D47D48F-7183-45AA-9665-0D2C46916176}" sibTransId="{DC6C4040-6869-4F9B-8265-82A1C96DD741}"/>
    <dgm:cxn modelId="{AD6C3DE0-960E-4E63-ACE1-B882B30FF1D0}" type="presOf" srcId="{5772053F-5A18-4589-97F6-328B4348D575}" destId="{D81ED4FA-CD01-4AC8-80B8-F990C1C2738A}" srcOrd="1" destOrd="0" presId="urn:microsoft.com/office/officeart/2005/8/layout/list1"/>
    <dgm:cxn modelId="{3524D2F0-A99F-4E4B-8D79-172A8CE69DFD}" type="presOf" srcId="{76779CF1-2866-455D-807D-8B78F5A95634}" destId="{AB1C7A90-FFD2-4459-9E99-709900CC3C11}" srcOrd="0" destOrd="0" presId="urn:microsoft.com/office/officeart/2005/8/layout/list1"/>
    <dgm:cxn modelId="{0A9197CF-2A49-4ECF-B7B5-7FC4708FA966}" srcId="{2DA0784C-B19B-4D26-B95A-C272C515E884}" destId="{DBC1E43A-8ECC-4461-9C98-08B610181592}" srcOrd="3" destOrd="0" parTransId="{BC3598C0-AE0D-4964-ADB9-4373BC3F9CC4}" sibTransId="{7CEDEB48-0C8B-4D33-BEA6-29038B6AAD03}"/>
    <dgm:cxn modelId="{E0368CC6-EFF6-4274-8D09-8445CD4F9AE3}" type="presOf" srcId="{DBC1E43A-8ECC-4461-9C98-08B610181592}" destId="{67FE8651-0964-4B01-85DA-3F07CFCFEE47}" srcOrd="0" destOrd="0" presId="urn:microsoft.com/office/officeart/2005/8/layout/list1"/>
    <dgm:cxn modelId="{4C0D7221-F93A-4412-8B75-40489646F80D}" type="presOf" srcId="{5772053F-5A18-4589-97F6-328B4348D575}" destId="{AC120E06-9F52-4C06-98D2-BA31B62ED626}" srcOrd="0" destOrd="0" presId="urn:microsoft.com/office/officeart/2005/8/layout/list1"/>
    <dgm:cxn modelId="{CFBE398F-EEB6-427E-B7C0-A7862CDDFEE7}" type="presOf" srcId="{2DA0784C-B19B-4D26-B95A-C272C515E884}" destId="{44AE6871-453F-4758-B607-7E109C7D1C3B}" srcOrd="0" destOrd="0" presId="urn:microsoft.com/office/officeart/2005/8/layout/list1"/>
    <dgm:cxn modelId="{A87BC7D4-9973-4883-941F-0629E6AFB3B3}" type="presOf" srcId="{BE868E22-60EA-4BF4-9921-18F4FC90BDB0}" destId="{6DDBDEBD-C0F1-4598-AFC8-273CD95E36AA}" srcOrd="1" destOrd="0" presId="urn:microsoft.com/office/officeart/2005/8/layout/list1"/>
    <dgm:cxn modelId="{71EABFAD-663E-4C5D-A4A7-B740C7A68787}" type="presOf" srcId="{BE868E22-60EA-4BF4-9921-18F4FC90BDB0}" destId="{82049137-B90E-4ECA-A150-A2B41A1BC095}" srcOrd="0" destOrd="0" presId="urn:microsoft.com/office/officeart/2005/8/layout/list1"/>
    <dgm:cxn modelId="{B6D8C82B-2A55-48DE-8B29-AD86DE2015A3}" srcId="{2DA0784C-B19B-4D26-B95A-C272C515E884}" destId="{BE868E22-60EA-4BF4-9921-18F4FC90BDB0}" srcOrd="0" destOrd="0" parTransId="{05292FA8-B4AB-43D9-B6B0-E33151ED46D7}" sibTransId="{DADB568A-346E-41DE-87D7-D65F965532E7}"/>
    <dgm:cxn modelId="{8DA660E1-E47D-46EB-9116-A19BF0A3FC45}" type="presOf" srcId="{DBC1E43A-8ECC-4461-9C98-08B610181592}" destId="{ABB4DF94-A978-4DE8-8D9E-DA49D351F73D}" srcOrd="1" destOrd="0" presId="urn:microsoft.com/office/officeart/2005/8/layout/list1"/>
    <dgm:cxn modelId="{D701BA48-BFD5-4F67-AE1A-5C2FC7FD53E7}" type="presParOf" srcId="{44AE6871-453F-4758-B607-7E109C7D1C3B}" destId="{D47AE841-B765-4A78-A5F6-A9389493F5D7}" srcOrd="0" destOrd="0" presId="urn:microsoft.com/office/officeart/2005/8/layout/list1"/>
    <dgm:cxn modelId="{9A64F88D-6E74-4814-95A6-DE8FC9C6C23E}" type="presParOf" srcId="{D47AE841-B765-4A78-A5F6-A9389493F5D7}" destId="{82049137-B90E-4ECA-A150-A2B41A1BC095}" srcOrd="0" destOrd="0" presId="urn:microsoft.com/office/officeart/2005/8/layout/list1"/>
    <dgm:cxn modelId="{015B1C97-63C2-441A-B654-E2E91E339949}" type="presParOf" srcId="{D47AE841-B765-4A78-A5F6-A9389493F5D7}" destId="{6DDBDEBD-C0F1-4598-AFC8-273CD95E36AA}" srcOrd="1" destOrd="0" presId="urn:microsoft.com/office/officeart/2005/8/layout/list1"/>
    <dgm:cxn modelId="{D172F5C2-4B27-4DD3-B593-145466B3C951}" type="presParOf" srcId="{44AE6871-453F-4758-B607-7E109C7D1C3B}" destId="{23831CF0-540E-4E1A-BD35-2EC3A40ED88B}" srcOrd="1" destOrd="0" presId="urn:microsoft.com/office/officeart/2005/8/layout/list1"/>
    <dgm:cxn modelId="{C0A1B291-2B5D-4AD4-9165-BFF6213100BC}" type="presParOf" srcId="{44AE6871-453F-4758-B607-7E109C7D1C3B}" destId="{16FB3527-8D32-4E72-947B-A725FCBF00AA}" srcOrd="2" destOrd="0" presId="urn:microsoft.com/office/officeart/2005/8/layout/list1"/>
    <dgm:cxn modelId="{E341755C-1069-4CF8-B6C3-B84348805404}" type="presParOf" srcId="{44AE6871-453F-4758-B607-7E109C7D1C3B}" destId="{958ED086-7C27-4051-8C03-AD99E5EA7C68}" srcOrd="3" destOrd="0" presId="urn:microsoft.com/office/officeart/2005/8/layout/list1"/>
    <dgm:cxn modelId="{CD347EC7-D933-4A2E-9AFC-A4DFFC11972B}" type="presParOf" srcId="{44AE6871-453F-4758-B607-7E109C7D1C3B}" destId="{271C46CE-BE60-4CD4-8820-D0430B50DCF4}" srcOrd="4" destOrd="0" presId="urn:microsoft.com/office/officeart/2005/8/layout/list1"/>
    <dgm:cxn modelId="{1AF4CAD1-DB49-4C25-9CD9-3D6C23A8BE58}" type="presParOf" srcId="{271C46CE-BE60-4CD4-8820-D0430B50DCF4}" destId="{AC120E06-9F52-4C06-98D2-BA31B62ED626}" srcOrd="0" destOrd="0" presId="urn:microsoft.com/office/officeart/2005/8/layout/list1"/>
    <dgm:cxn modelId="{478A2E93-8E0F-47A0-9331-34BBF14C712F}" type="presParOf" srcId="{271C46CE-BE60-4CD4-8820-D0430B50DCF4}" destId="{D81ED4FA-CD01-4AC8-80B8-F990C1C2738A}" srcOrd="1" destOrd="0" presId="urn:microsoft.com/office/officeart/2005/8/layout/list1"/>
    <dgm:cxn modelId="{5FED3734-5F30-4FB2-BD4D-7E17251F20E8}" type="presParOf" srcId="{44AE6871-453F-4758-B607-7E109C7D1C3B}" destId="{AC358A9F-EB2D-40A9-8DE7-6137CC053278}" srcOrd="5" destOrd="0" presId="urn:microsoft.com/office/officeart/2005/8/layout/list1"/>
    <dgm:cxn modelId="{D8727F10-21F8-42DC-BB14-983279F1582D}" type="presParOf" srcId="{44AE6871-453F-4758-B607-7E109C7D1C3B}" destId="{D85C9D23-539A-48D4-ABAB-3400B0F7CFF9}" srcOrd="6" destOrd="0" presId="urn:microsoft.com/office/officeart/2005/8/layout/list1"/>
    <dgm:cxn modelId="{E303DDDA-CCF4-4FE3-8B9D-A15F30157F43}" type="presParOf" srcId="{44AE6871-453F-4758-B607-7E109C7D1C3B}" destId="{CE3F454D-1677-4D1B-9427-CDF6DE51CECB}" srcOrd="7" destOrd="0" presId="urn:microsoft.com/office/officeart/2005/8/layout/list1"/>
    <dgm:cxn modelId="{7E7DFF02-2216-4BEE-B592-781D5E51B3E8}" type="presParOf" srcId="{44AE6871-453F-4758-B607-7E109C7D1C3B}" destId="{2DEEC121-18E8-40FA-823C-C77E533F5425}" srcOrd="8" destOrd="0" presId="urn:microsoft.com/office/officeart/2005/8/layout/list1"/>
    <dgm:cxn modelId="{93A71CC6-92FC-4E51-8F7C-59C2351B48AF}" type="presParOf" srcId="{2DEEC121-18E8-40FA-823C-C77E533F5425}" destId="{AB1C7A90-FFD2-4459-9E99-709900CC3C11}" srcOrd="0" destOrd="0" presId="urn:microsoft.com/office/officeart/2005/8/layout/list1"/>
    <dgm:cxn modelId="{6D78B97B-5A8E-472F-ABA7-CE1F3BABF951}" type="presParOf" srcId="{2DEEC121-18E8-40FA-823C-C77E533F5425}" destId="{4D5AC355-F627-4DF3-8701-BACF9AA45B2B}" srcOrd="1" destOrd="0" presId="urn:microsoft.com/office/officeart/2005/8/layout/list1"/>
    <dgm:cxn modelId="{8396E1B4-0031-4A8B-967E-A8ED36646B83}" type="presParOf" srcId="{44AE6871-453F-4758-B607-7E109C7D1C3B}" destId="{3CD1095F-4CC3-4047-BC1D-E69CE3D0812C}" srcOrd="9" destOrd="0" presId="urn:microsoft.com/office/officeart/2005/8/layout/list1"/>
    <dgm:cxn modelId="{9C3833FC-DDAF-4AF0-9ECE-24A15801FC91}" type="presParOf" srcId="{44AE6871-453F-4758-B607-7E109C7D1C3B}" destId="{1B9136A8-8EF1-4FFB-A4EE-5B887295F333}" srcOrd="10" destOrd="0" presId="urn:microsoft.com/office/officeart/2005/8/layout/list1"/>
    <dgm:cxn modelId="{4625B0E0-D950-4D3D-879D-73E880AB5A78}" type="presParOf" srcId="{44AE6871-453F-4758-B607-7E109C7D1C3B}" destId="{C1EC8E99-AB56-4EDC-8927-DB50602EBFA0}" srcOrd="11" destOrd="0" presId="urn:microsoft.com/office/officeart/2005/8/layout/list1"/>
    <dgm:cxn modelId="{598E5BC9-20C0-43E4-9311-26A2051B492D}" type="presParOf" srcId="{44AE6871-453F-4758-B607-7E109C7D1C3B}" destId="{12D9A0C0-83F7-45A3-A908-75B6BADA00C8}" srcOrd="12" destOrd="0" presId="urn:microsoft.com/office/officeart/2005/8/layout/list1"/>
    <dgm:cxn modelId="{039A94D9-25B0-4E75-873D-EDDAB38B8DDF}" type="presParOf" srcId="{12D9A0C0-83F7-45A3-A908-75B6BADA00C8}" destId="{67FE8651-0964-4B01-85DA-3F07CFCFEE47}" srcOrd="0" destOrd="0" presId="urn:microsoft.com/office/officeart/2005/8/layout/list1"/>
    <dgm:cxn modelId="{74AAC275-ED26-46E2-BA49-83A7A4192DF8}" type="presParOf" srcId="{12D9A0C0-83F7-45A3-A908-75B6BADA00C8}" destId="{ABB4DF94-A978-4DE8-8D9E-DA49D351F73D}" srcOrd="1" destOrd="0" presId="urn:microsoft.com/office/officeart/2005/8/layout/list1"/>
    <dgm:cxn modelId="{3201BC97-955F-4D85-9A8C-7384C6A4AECA}" type="presParOf" srcId="{44AE6871-453F-4758-B607-7E109C7D1C3B}" destId="{FAA128BF-3940-40B2-A22B-1261C87D8BA9}" srcOrd="13" destOrd="0" presId="urn:microsoft.com/office/officeart/2005/8/layout/list1"/>
    <dgm:cxn modelId="{0F4E769D-8461-4FAE-B6D4-5F51660B7870}" type="presParOf" srcId="{44AE6871-453F-4758-B607-7E109C7D1C3B}" destId="{73FBA763-7AEC-4619-9B73-B294F263B163}"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086EF-B135-4F83-ACFD-79E7DB3A4040}" type="doc">
      <dgm:prSet loTypeId="urn:microsoft.com/office/officeart/2005/8/layout/pyramid1" loCatId="pyramid" qsTypeId="urn:microsoft.com/office/officeart/2005/8/quickstyle/3d1" qsCatId="3D" csTypeId="urn:microsoft.com/office/officeart/2005/8/colors/colorful5" csCatId="colorful" phldr="1"/>
      <dgm:spPr/>
    </dgm:pt>
    <dgm:pt modelId="{D9B42BFC-D46F-4CB9-AB55-0D0F2BB77A54}">
      <dgm:prSet phldrT="[Text]" phldr="0"/>
      <dgm:spPr/>
      <dgm:t>
        <a:bodyPr/>
        <a:lstStyle/>
        <a:p>
          <a:pPr rtl="0"/>
          <a:r>
            <a:rPr lang="en-GB" b="1" dirty="0">
              <a:latin typeface="Century Gothic" panose="020B0502020202020204"/>
            </a:rPr>
            <a:t>Executive Functions</a:t>
          </a:r>
          <a:endParaRPr lang="en-GB" dirty="0"/>
        </a:p>
      </dgm:t>
    </dgm:pt>
    <dgm:pt modelId="{05C60934-F62B-41FD-B6D5-65B87A360A67}" type="parTrans" cxnId="{A0CF01BB-6E46-47D6-92BD-37B471B302E3}">
      <dgm:prSet/>
      <dgm:spPr/>
      <dgm:t>
        <a:bodyPr/>
        <a:lstStyle/>
        <a:p>
          <a:endParaRPr lang="en-GB"/>
        </a:p>
      </dgm:t>
    </dgm:pt>
    <dgm:pt modelId="{C23E36FE-A061-43A4-BEC1-8F95E9F287AF}" type="sibTrans" cxnId="{A0CF01BB-6E46-47D6-92BD-37B471B302E3}">
      <dgm:prSet/>
      <dgm:spPr/>
      <dgm:t>
        <a:bodyPr/>
        <a:lstStyle/>
        <a:p>
          <a:endParaRPr lang="en-GB"/>
        </a:p>
      </dgm:t>
    </dgm:pt>
    <dgm:pt modelId="{82E3C8EF-E5EA-4D9D-B395-5ED98A2DF5DB}">
      <dgm:prSet phldrT="[Text]" phldr="0"/>
      <dgm:spPr/>
      <dgm:t>
        <a:bodyPr/>
        <a:lstStyle/>
        <a:p>
          <a:pPr rtl="0"/>
          <a:r>
            <a:rPr lang="en-GB" b="1" dirty="0">
              <a:latin typeface="Century Gothic" panose="020B0502020202020204"/>
            </a:rPr>
            <a:t>Memory</a:t>
          </a:r>
          <a:endParaRPr lang="en-GB" b="1" dirty="0"/>
        </a:p>
      </dgm:t>
    </dgm:pt>
    <dgm:pt modelId="{3002FCA6-99D5-4793-ACD8-BDE284F1EAB0}" type="parTrans" cxnId="{4B6A5ECD-24EC-4392-AA8B-8C40308E8023}">
      <dgm:prSet/>
      <dgm:spPr/>
      <dgm:t>
        <a:bodyPr/>
        <a:lstStyle/>
        <a:p>
          <a:endParaRPr lang="en-GB"/>
        </a:p>
      </dgm:t>
    </dgm:pt>
    <dgm:pt modelId="{34D89CD3-006F-4258-8129-5BF78258F367}" type="sibTrans" cxnId="{4B6A5ECD-24EC-4392-AA8B-8C40308E8023}">
      <dgm:prSet/>
      <dgm:spPr/>
      <dgm:t>
        <a:bodyPr/>
        <a:lstStyle/>
        <a:p>
          <a:endParaRPr lang="en-GB"/>
        </a:p>
      </dgm:t>
    </dgm:pt>
    <dgm:pt modelId="{682B0BF6-043A-499B-9C90-7DE8358A8D67}">
      <dgm:prSet phldrT="[Text]" phldr="0"/>
      <dgm:spPr/>
      <dgm:t>
        <a:bodyPr/>
        <a:lstStyle/>
        <a:p>
          <a:pPr rtl="0"/>
          <a:r>
            <a:rPr lang="en-GB" b="1" dirty="0">
              <a:latin typeface="Century Gothic" panose="020B0502020202020204"/>
            </a:rPr>
            <a:t>Information Processing</a:t>
          </a:r>
          <a:endParaRPr lang="en-GB" b="1" dirty="0"/>
        </a:p>
      </dgm:t>
    </dgm:pt>
    <dgm:pt modelId="{AAA5BEFE-4C98-4EE7-93FB-FFA3542D2E53}" type="parTrans" cxnId="{D1066221-8C85-4E97-8FA1-254C4296838B}">
      <dgm:prSet/>
      <dgm:spPr/>
      <dgm:t>
        <a:bodyPr/>
        <a:lstStyle/>
        <a:p>
          <a:endParaRPr lang="en-GB"/>
        </a:p>
      </dgm:t>
    </dgm:pt>
    <dgm:pt modelId="{01ABCCCB-D417-4388-BB66-4F154B4D799C}" type="sibTrans" cxnId="{D1066221-8C85-4E97-8FA1-254C4296838B}">
      <dgm:prSet/>
      <dgm:spPr/>
      <dgm:t>
        <a:bodyPr/>
        <a:lstStyle/>
        <a:p>
          <a:endParaRPr lang="en-GB"/>
        </a:p>
      </dgm:t>
    </dgm:pt>
    <dgm:pt modelId="{E519F2EA-9385-40E2-A9B6-7FF63E7EFC0B}">
      <dgm:prSet phldr="0"/>
      <dgm:spPr/>
      <dgm:t>
        <a:bodyPr/>
        <a:lstStyle/>
        <a:p>
          <a:pPr rtl="0"/>
          <a:r>
            <a:rPr lang="en-GB" b="1" dirty="0">
              <a:latin typeface="Century Gothic" panose="020B0502020202020204"/>
            </a:rPr>
            <a:t>Attention</a:t>
          </a:r>
        </a:p>
      </dgm:t>
    </dgm:pt>
    <dgm:pt modelId="{AD81FA99-1C8A-4122-BB94-8FA13024353E}" type="parTrans" cxnId="{F58C16F4-1DFE-4786-B666-950BE8B8FC4C}">
      <dgm:prSet/>
      <dgm:spPr/>
    </dgm:pt>
    <dgm:pt modelId="{1E44EF92-A929-4B87-8D76-B68636A091B5}" type="sibTrans" cxnId="{F58C16F4-1DFE-4786-B666-950BE8B8FC4C}">
      <dgm:prSet/>
      <dgm:spPr/>
    </dgm:pt>
    <dgm:pt modelId="{B9399AA8-3483-4F2F-A30D-7DF12C181A40}">
      <dgm:prSet phldr="0"/>
      <dgm:spPr/>
      <dgm:t>
        <a:bodyPr/>
        <a:lstStyle/>
        <a:p>
          <a:pPr rtl="0"/>
          <a:r>
            <a:rPr lang="en-GB" b="1" dirty="0">
              <a:latin typeface="Century Gothic" panose="020B0502020202020204"/>
            </a:rPr>
            <a:t>Visual Processing</a:t>
          </a:r>
        </a:p>
      </dgm:t>
    </dgm:pt>
    <dgm:pt modelId="{A0E41130-DDBF-4C7D-A23A-B9651DB0BDF8}" type="parTrans" cxnId="{07CF31E2-5C60-4560-A88B-B073A7376390}">
      <dgm:prSet/>
      <dgm:spPr/>
    </dgm:pt>
    <dgm:pt modelId="{613C1982-770A-4CB3-8967-C2BB8BAC6BD8}" type="sibTrans" cxnId="{07CF31E2-5C60-4560-A88B-B073A7376390}">
      <dgm:prSet/>
      <dgm:spPr/>
    </dgm:pt>
    <dgm:pt modelId="{2AC1FA6F-657E-467F-93EF-AC78EFB71955}" type="pres">
      <dgm:prSet presAssocID="{B09086EF-B135-4F83-ACFD-79E7DB3A4040}" presName="Name0" presStyleCnt="0">
        <dgm:presLayoutVars>
          <dgm:dir/>
          <dgm:animLvl val="lvl"/>
          <dgm:resizeHandles val="exact"/>
        </dgm:presLayoutVars>
      </dgm:prSet>
      <dgm:spPr/>
    </dgm:pt>
    <dgm:pt modelId="{E66C9A07-1993-49EC-8C5F-BB12469FED27}" type="pres">
      <dgm:prSet presAssocID="{D9B42BFC-D46F-4CB9-AB55-0D0F2BB77A54}" presName="Name8" presStyleCnt="0"/>
      <dgm:spPr/>
    </dgm:pt>
    <dgm:pt modelId="{B065786D-AF26-4A56-8221-EE8615C0A4C3}" type="pres">
      <dgm:prSet presAssocID="{D9B42BFC-D46F-4CB9-AB55-0D0F2BB77A54}" presName="level" presStyleLbl="node1" presStyleIdx="0" presStyleCnt="5">
        <dgm:presLayoutVars>
          <dgm:chMax val="1"/>
          <dgm:bulletEnabled val="1"/>
        </dgm:presLayoutVars>
      </dgm:prSet>
      <dgm:spPr/>
      <dgm:t>
        <a:bodyPr/>
        <a:lstStyle/>
        <a:p>
          <a:endParaRPr lang="en-GB"/>
        </a:p>
      </dgm:t>
    </dgm:pt>
    <dgm:pt modelId="{BD5B1E22-5706-40F6-B464-65D99532A307}" type="pres">
      <dgm:prSet presAssocID="{D9B42BFC-D46F-4CB9-AB55-0D0F2BB77A54}" presName="levelTx" presStyleLbl="revTx" presStyleIdx="0" presStyleCnt="0">
        <dgm:presLayoutVars>
          <dgm:chMax val="1"/>
          <dgm:bulletEnabled val="1"/>
        </dgm:presLayoutVars>
      </dgm:prSet>
      <dgm:spPr/>
      <dgm:t>
        <a:bodyPr/>
        <a:lstStyle/>
        <a:p>
          <a:endParaRPr lang="en-GB"/>
        </a:p>
      </dgm:t>
    </dgm:pt>
    <dgm:pt modelId="{5647D6EA-2865-4E08-A506-D03C60B68C6C}" type="pres">
      <dgm:prSet presAssocID="{82E3C8EF-E5EA-4D9D-B395-5ED98A2DF5DB}" presName="Name8" presStyleCnt="0"/>
      <dgm:spPr/>
    </dgm:pt>
    <dgm:pt modelId="{8EBF5C54-CD80-4D37-A841-7EEA7C2FA722}" type="pres">
      <dgm:prSet presAssocID="{82E3C8EF-E5EA-4D9D-B395-5ED98A2DF5DB}" presName="level" presStyleLbl="node1" presStyleIdx="1" presStyleCnt="5">
        <dgm:presLayoutVars>
          <dgm:chMax val="1"/>
          <dgm:bulletEnabled val="1"/>
        </dgm:presLayoutVars>
      </dgm:prSet>
      <dgm:spPr/>
      <dgm:t>
        <a:bodyPr/>
        <a:lstStyle/>
        <a:p>
          <a:endParaRPr lang="en-GB"/>
        </a:p>
      </dgm:t>
    </dgm:pt>
    <dgm:pt modelId="{449817D4-94EC-4118-B67D-D9BA98BDE4EF}" type="pres">
      <dgm:prSet presAssocID="{82E3C8EF-E5EA-4D9D-B395-5ED98A2DF5DB}" presName="levelTx" presStyleLbl="revTx" presStyleIdx="0" presStyleCnt="0">
        <dgm:presLayoutVars>
          <dgm:chMax val="1"/>
          <dgm:bulletEnabled val="1"/>
        </dgm:presLayoutVars>
      </dgm:prSet>
      <dgm:spPr/>
      <dgm:t>
        <a:bodyPr/>
        <a:lstStyle/>
        <a:p>
          <a:endParaRPr lang="en-GB"/>
        </a:p>
      </dgm:t>
    </dgm:pt>
    <dgm:pt modelId="{E30B49F3-66BD-46D8-97C1-7D287C7E93C5}" type="pres">
      <dgm:prSet presAssocID="{682B0BF6-043A-499B-9C90-7DE8358A8D67}" presName="Name8" presStyleCnt="0"/>
      <dgm:spPr/>
    </dgm:pt>
    <dgm:pt modelId="{55791FE9-9DAA-4925-BE2F-3333648AE9E2}" type="pres">
      <dgm:prSet presAssocID="{682B0BF6-043A-499B-9C90-7DE8358A8D67}" presName="level" presStyleLbl="node1" presStyleIdx="2" presStyleCnt="5">
        <dgm:presLayoutVars>
          <dgm:chMax val="1"/>
          <dgm:bulletEnabled val="1"/>
        </dgm:presLayoutVars>
      </dgm:prSet>
      <dgm:spPr/>
      <dgm:t>
        <a:bodyPr/>
        <a:lstStyle/>
        <a:p>
          <a:endParaRPr lang="en-GB"/>
        </a:p>
      </dgm:t>
    </dgm:pt>
    <dgm:pt modelId="{5003DA10-299F-4C57-9024-AB73661A0E74}" type="pres">
      <dgm:prSet presAssocID="{682B0BF6-043A-499B-9C90-7DE8358A8D67}" presName="levelTx" presStyleLbl="revTx" presStyleIdx="0" presStyleCnt="0">
        <dgm:presLayoutVars>
          <dgm:chMax val="1"/>
          <dgm:bulletEnabled val="1"/>
        </dgm:presLayoutVars>
      </dgm:prSet>
      <dgm:spPr/>
      <dgm:t>
        <a:bodyPr/>
        <a:lstStyle/>
        <a:p>
          <a:endParaRPr lang="en-GB"/>
        </a:p>
      </dgm:t>
    </dgm:pt>
    <dgm:pt modelId="{37616DDA-DEDD-417B-A627-7A187737599D}" type="pres">
      <dgm:prSet presAssocID="{B9399AA8-3483-4F2F-A30D-7DF12C181A40}" presName="Name8" presStyleCnt="0"/>
      <dgm:spPr/>
    </dgm:pt>
    <dgm:pt modelId="{EF013844-A5BB-4BE5-BC49-8CA9F3C5A120}" type="pres">
      <dgm:prSet presAssocID="{B9399AA8-3483-4F2F-A30D-7DF12C181A40}" presName="level" presStyleLbl="node1" presStyleIdx="3" presStyleCnt="5">
        <dgm:presLayoutVars>
          <dgm:chMax val="1"/>
          <dgm:bulletEnabled val="1"/>
        </dgm:presLayoutVars>
      </dgm:prSet>
      <dgm:spPr/>
      <dgm:t>
        <a:bodyPr/>
        <a:lstStyle/>
        <a:p>
          <a:endParaRPr lang="en-GB"/>
        </a:p>
      </dgm:t>
    </dgm:pt>
    <dgm:pt modelId="{D04CACF9-C24D-46F1-A814-DFA796AD3A99}" type="pres">
      <dgm:prSet presAssocID="{B9399AA8-3483-4F2F-A30D-7DF12C181A40}" presName="levelTx" presStyleLbl="revTx" presStyleIdx="0" presStyleCnt="0">
        <dgm:presLayoutVars>
          <dgm:chMax val="1"/>
          <dgm:bulletEnabled val="1"/>
        </dgm:presLayoutVars>
      </dgm:prSet>
      <dgm:spPr/>
      <dgm:t>
        <a:bodyPr/>
        <a:lstStyle/>
        <a:p>
          <a:endParaRPr lang="en-GB"/>
        </a:p>
      </dgm:t>
    </dgm:pt>
    <dgm:pt modelId="{7D001095-1BFD-4107-A04C-B7640B31C73B}" type="pres">
      <dgm:prSet presAssocID="{E519F2EA-9385-40E2-A9B6-7FF63E7EFC0B}" presName="Name8" presStyleCnt="0"/>
      <dgm:spPr/>
    </dgm:pt>
    <dgm:pt modelId="{01BFD119-86E5-4566-8DD5-74CA2A6420C7}" type="pres">
      <dgm:prSet presAssocID="{E519F2EA-9385-40E2-A9B6-7FF63E7EFC0B}" presName="level" presStyleLbl="node1" presStyleIdx="4" presStyleCnt="5">
        <dgm:presLayoutVars>
          <dgm:chMax val="1"/>
          <dgm:bulletEnabled val="1"/>
        </dgm:presLayoutVars>
      </dgm:prSet>
      <dgm:spPr/>
      <dgm:t>
        <a:bodyPr/>
        <a:lstStyle/>
        <a:p>
          <a:endParaRPr lang="en-GB"/>
        </a:p>
      </dgm:t>
    </dgm:pt>
    <dgm:pt modelId="{0C76B798-E8AD-4373-931C-97FB97437889}" type="pres">
      <dgm:prSet presAssocID="{E519F2EA-9385-40E2-A9B6-7FF63E7EFC0B}" presName="levelTx" presStyleLbl="revTx" presStyleIdx="0" presStyleCnt="0">
        <dgm:presLayoutVars>
          <dgm:chMax val="1"/>
          <dgm:bulletEnabled val="1"/>
        </dgm:presLayoutVars>
      </dgm:prSet>
      <dgm:spPr/>
      <dgm:t>
        <a:bodyPr/>
        <a:lstStyle/>
        <a:p>
          <a:endParaRPr lang="en-GB"/>
        </a:p>
      </dgm:t>
    </dgm:pt>
  </dgm:ptLst>
  <dgm:cxnLst>
    <dgm:cxn modelId="{07CF31E2-5C60-4560-A88B-B073A7376390}" srcId="{B09086EF-B135-4F83-ACFD-79E7DB3A4040}" destId="{B9399AA8-3483-4F2F-A30D-7DF12C181A40}" srcOrd="3" destOrd="0" parTransId="{A0E41130-DDBF-4C7D-A23A-B9651DB0BDF8}" sibTransId="{613C1982-770A-4CB3-8967-C2BB8BAC6BD8}"/>
    <dgm:cxn modelId="{8FFF47B7-F72D-4C4D-8116-959911C3E55C}" type="presOf" srcId="{D9B42BFC-D46F-4CB9-AB55-0D0F2BB77A54}" destId="{BD5B1E22-5706-40F6-B464-65D99532A307}" srcOrd="1" destOrd="0" presId="urn:microsoft.com/office/officeart/2005/8/layout/pyramid1"/>
    <dgm:cxn modelId="{E59E8D51-A278-4CE5-86C2-52994503A398}" type="presOf" srcId="{E519F2EA-9385-40E2-A9B6-7FF63E7EFC0B}" destId="{0C76B798-E8AD-4373-931C-97FB97437889}" srcOrd="1" destOrd="0" presId="urn:microsoft.com/office/officeart/2005/8/layout/pyramid1"/>
    <dgm:cxn modelId="{F47F9556-C783-43A8-91B2-04CBE11C6C2B}" type="presOf" srcId="{82E3C8EF-E5EA-4D9D-B395-5ED98A2DF5DB}" destId="{449817D4-94EC-4118-B67D-D9BA98BDE4EF}" srcOrd="1" destOrd="0" presId="urn:microsoft.com/office/officeart/2005/8/layout/pyramid1"/>
    <dgm:cxn modelId="{4B6A5ECD-24EC-4392-AA8B-8C40308E8023}" srcId="{B09086EF-B135-4F83-ACFD-79E7DB3A4040}" destId="{82E3C8EF-E5EA-4D9D-B395-5ED98A2DF5DB}" srcOrd="1" destOrd="0" parTransId="{3002FCA6-99D5-4793-ACD8-BDE284F1EAB0}" sibTransId="{34D89CD3-006F-4258-8129-5BF78258F367}"/>
    <dgm:cxn modelId="{D1066221-8C85-4E97-8FA1-254C4296838B}" srcId="{B09086EF-B135-4F83-ACFD-79E7DB3A4040}" destId="{682B0BF6-043A-499B-9C90-7DE8358A8D67}" srcOrd="2" destOrd="0" parTransId="{AAA5BEFE-4C98-4EE7-93FB-FFA3542D2E53}" sibTransId="{01ABCCCB-D417-4388-BB66-4F154B4D799C}"/>
    <dgm:cxn modelId="{A72AB74A-4FB6-4657-9F93-EF5C53D5200D}" type="presOf" srcId="{B09086EF-B135-4F83-ACFD-79E7DB3A4040}" destId="{2AC1FA6F-657E-467F-93EF-AC78EFB71955}" srcOrd="0" destOrd="0" presId="urn:microsoft.com/office/officeart/2005/8/layout/pyramid1"/>
    <dgm:cxn modelId="{5FB36CD6-CE70-411A-BAA4-981B2E970D42}" type="presOf" srcId="{82E3C8EF-E5EA-4D9D-B395-5ED98A2DF5DB}" destId="{8EBF5C54-CD80-4D37-A841-7EEA7C2FA722}" srcOrd="0" destOrd="0" presId="urn:microsoft.com/office/officeart/2005/8/layout/pyramid1"/>
    <dgm:cxn modelId="{34A63B42-6650-4F5F-8FE8-392716CC2F6D}" type="presOf" srcId="{682B0BF6-043A-499B-9C90-7DE8358A8D67}" destId="{55791FE9-9DAA-4925-BE2F-3333648AE9E2}" srcOrd="0" destOrd="0" presId="urn:microsoft.com/office/officeart/2005/8/layout/pyramid1"/>
    <dgm:cxn modelId="{803D9264-286B-4302-9CC7-77849BA5F927}" type="presOf" srcId="{B9399AA8-3483-4F2F-A30D-7DF12C181A40}" destId="{EF013844-A5BB-4BE5-BC49-8CA9F3C5A120}" srcOrd="0" destOrd="0" presId="urn:microsoft.com/office/officeart/2005/8/layout/pyramid1"/>
    <dgm:cxn modelId="{5A1345E6-938E-4B65-8B94-896F972C16F2}" type="presOf" srcId="{B9399AA8-3483-4F2F-A30D-7DF12C181A40}" destId="{D04CACF9-C24D-46F1-A814-DFA796AD3A99}" srcOrd="1" destOrd="0" presId="urn:microsoft.com/office/officeart/2005/8/layout/pyramid1"/>
    <dgm:cxn modelId="{74A262B6-DF23-4F4F-9B38-8DB54EFD07A5}" type="presOf" srcId="{682B0BF6-043A-499B-9C90-7DE8358A8D67}" destId="{5003DA10-299F-4C57-9024-AB73661A0E74}" srcOrd="1" destOrd="0" presId="urn:microsoft.com/office/officeart/2005/8/layout/pyramid1"/>
    <dgm:cxn modelId="{52056D56-AA27-4D12-ACA0-A144585E802C}" type="presOf" srcId="{E519F2EA-9385-40E2-A9B6-7FF63E7EFC0B}" destId="{01BFD119-86E5-4566-8DD5-74CA2A6420C7}" srcOrd="0" destOrd="0" presId="urn:microsoft.com/office/officeart/2005/8/layout/pyramid1"/>
    <dgm:cxn modelId="{5FE76E0C-A2A2-4FED-BC01-A66A21E73173}" type="presOf" srcId="{D9B42BFC-D46F-4CB9-AB55-0D0F2BB77A54}" destId="{B065786D-AF26-4A56-8221-EE8615C0A4C3}" srcOrd="0" destOrd="0" presId="urn:microsoft.com/office/officeart/2005/8/layout/pyramid1"/>
    <dgm:cxn modelId="{F58C16F4-1DFE-4786-B666-950BE8B8FC4C}" srcId="{B09086EF-B135-4F83-ACFD-79E7DB3A4040}" destId="{E519F2EA-9385-40E2-A9B6-7FF63E7EFC0B}" srcOrd="4" destOrd="0" parTransId="{AD81FA99-1C8A-4122-BB94-8FA13024353E}" sibTransId="{1E44EF92-A929-4B87-8D76-B68636A091B5}"/>
    <dgm:cxn modelId="{A0CF01BB-6E46-47D6-92BD-37B471B302E3}" srcId="{B09086EF-B135-4F83-ACFD-79E7DB3A4040}" destId="{D9B42BFC-D46F-4CB9-AB55-0D0F2BB77A54}" srcOrd="0" destOrd="0" parTransId="{05C60934-F62B-41FD-B6D5-65B87A360A67}" sibTransId="{C23E36FE-A061-43A4-BEC1-8F95E9F287AF}"/>
    <dgm:cxn modelId="{C39D0BCE-5901-474C-964F-62C1F6D240A4}" type="presParOf" srcId="{2AC1FA6F-657E-467F-93EF-AC78EFB71955}" destId="{E66C9A07-1993-49EC-8C5F-BB12469FED27}" srcOrd="0" destOrd="0" presId="urn:microsoft.com/office/officeart/2005/8/layout/pyramid1"/>
    <dgm:cxn modelId="{BFD9B77F-7150-4409-AAF7-6F6F0305477E}" type="presParOf" srcId="{E66C9A07-1993-49EC-8C5F-BB12469FED27}" destId="{B065786D-AF26-4A56-8221-EE8615C0A4C3}" srcOrd="0" destOrd="0" presId="urn:microsoft.com/office/officeart/2005/8/layout/pyramid1"/>
    <dgm:cxn modelId="{E7339004-93C4-4AEB-B916-9F6A3ED4025D}" type="presParOf" srcId="{E66C9A07-1993-49EC-8C5F-BB12469FED27}" destId="{BD5B1E22-5706-40F6-B464-65D99532A307}" srcOrd="1" destOrd="0" presId="urn:microsoft.com/office/officeart/2005/8/layout/pyramid1"/>
    <dgm:cxn modelId="{34E45E36-D700-4B4C-9358-F6157B7637E3}" type="presParOf" srcId="{2AC1FA6F-657E-467F-93EF-AC78EFB71955}" destId="{5647D6EA-2865-4E08-A506-D03C60B68C6C}" srcOrd="1" destOrd="0" presId="urn:microsoft.com/office/officeart/2005/8/layout/pyramid1"/>
    <dgm:cxn modelId="{95F61BD3-9784-475F-A464-D7D79AC29D44}" type="presParOf" srcId="{5647D6EA-2865-4E08-A506-D03C60B68C6C}" destId="{8EBF5C54-CD80-4D37-A841-7EEA7C2FA722}" srcOrd="0" destOrd="0" presId="urn:microsoft.com/office/officeart/2005/8/layout/pyramid1"/>
    <dgm:cxn modelId="{F6168E02-CF5E-4D00-B2A0-B16FEB3F2D1D}" type="presParOf" srcId="{5647D6EA-2865-4E08-A506-D03C60B68C6C}" destId="{449817D4-94EC-4118-B67D-D9BA98BDE4EF}" srcOrd="1" destOrd="0" presId="urn:microsoft.com/office/officeart/2005/8/layout/pyramid1"/>
    <dgm:cxn modelId="{8F14007C-0758-4024-A33F-028BC51FDD45}" type="presParOf" srcId="{2AC1FA6F-657E-467F-93EF-AC78EFB71955}" destId="{E30B49F3-66BD-46D8-97C1-7D287C7E93C5}" srcOrd="2" destOrd="0" presId="urn:microsoft.com/office/officeart/2005/8/layout/pyramid1"/>
    <dgm:cxn modelId="{A2DC1993-37F2-4FD6-B5EB-B984FAA64EBF}" type="presParOf" srcId="{E30B49F3-66BD-46D8-97C1-7D287C7E93C5}" destId="{55791FE9-9DAA-4925-BE2F-3333648AE9E2}" srcOrd="0" destOrd="0" presId="urn:microsoft.com/office/officeart/2005/8/layout/pyramid1"/>
    <dgm:cxn modelId="{3474AEFB-B8AD-437C-B1C8-5EA367ED7B83}" type="presParOf" srcId="{E30B49F3-66BD-46D8-97C1-7D287C7E93C5}" destId="{5003DA10-299F-4C57-9024-AB73661A0E74}" srcOrd="1" destOrd="0" presId="urn:microsoft.com/office/officeart/2005/8/layout/pyramid1"/>
    <dgm:cxn modelId="{28B006B2-8A72-4365-BC24-9CBE12E58E75}" type="presParOf" srcId="{2AC1FA6F-657E-467F-93EF-AC78EFB71955}" destId="{37616DDA-DEDD-417B-A627-7A187737599D}" srcOrd="3" destOrd="0" presId="urn:microsoft.com/office/officeart/2005/8/layout/pyramid1"/>
    <dgm:cxn modelId="{B149DF5D-06E1-494A-A89C-6D7824C34CE1}" type="presParOf" srcId="{37616DDA-DEDD-417B-A627-7A187737599D}" destId="{EF013844-A5BB-4BE5-BC49-8CA9F3C5A120}" srcOrd="0" destOrd="0" presId="urn:microsoft.com/office/officeart/2005/8/layout/pyramid1"/>
    <dgm:cxn modelId="{2A03071B-DA63-4C5C-9674-60D6CE526827}" type="presParOf" srcId="{37616DDA-DEDD-417B-A627-7A187737599D}" destId="{D04CACF9-C24D-46F1-A814-DFA796AD3A99}" srcOrd="1" destOrd="0" presId="urn:microsoft.com/office/officeart/2005/8/layout/pyramid1"/>
    <dgm:cxn modelId="{D6DEE223-947F-42A3-B917-9BC8757552C1}" type="presParOf" srcId="{2AC1FA6F-657E-467F-93EF-AC78EFB71955}" destId="{7D001095-1BFD-4107-A04C-B7640B31C73B}" srcOrd="4" destOrd="0" presId="urn:microsoft.com/office/officeart/2005/8/layout/pyramid1"/>
    <dgm:cxn modelId="{E48125B5-3996-4A10-A3E6-4B12710A9C53}" type="presParOf" srcId="{7D001095-1BFD-4107-A04C-B7640B31C73B}" destId="{01BFD119-86E5-4566-8DD5-74CA2A6420C7}" srcOrd="0" destOrd="0" presId="urn:microsoft.com/office/officeart/2005/8/layout/pyramid1"/>
    <dgm:cxn modelId="{3F016D3F-D67D-478B-81FB-D590881A4B37}" type="presParOf" srcId="{7D001095-1BFD-4107-A04C-B7640B31C73B}" destId="{0C76B798-E8AD-4373-931C-97FB9743788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CE6EE9-B61F-46AE-A986-B60ADEF3A0A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96F10436-00D8-475E-BB12-A210148CBF4C}">
      <dgm:prSet phldrT="[Text]" phldr="0"/>
      <dgm:spPr/>
      <dgm:t>
        <a:bodyPr/>
        <a:lstStyle/>
        <a:p>
          <a:pPr rtl="0"/>
          <a:r>
            <a:rPr lang="en-GB" dirty="0">
              <a:latin typeface="Century Gothic" panose="020B0502020202020204"/>
            </a:rPr>
            <a:t>Working</a:t>
          </a:r>
          <a:endParaRPr lang="en-GB" dirty="0"/>
        </a:p>
      </dgm:t>
    </dgm:pt>
    <dgm:pt modelId="{C8BDFBB2-15AC-494D-AC80-A3A7AAEF24F8}" type="parTrans" cxnId="{AE4ECEC7-DA2D-4F78-B3D2-757E5EADBFF6}">
      <dgm:prSet/>
      <dgm:spPr/>
      <dgm:t>
        <a:bodyPr/>
        <a:lstStyle/>
        <a:p>
          <a:endParaRPr lang="en-GB"/>
        </a:p>
      </dgm:t>
    </dgm:pt>
    <dgm:pt modelId="{E3404BEB-C771-4058-935D-F34F36B1B551}" type="sibTrans" cxnId="{AE4ECEC7-DA2D-4F78-B3D2-757E5EADBFF6}">
      <dgm:prSet/>
      <dgm:spPr/>
      <dgm:t>
        <a:bodyPr/>
        <a:lstStyle/>
        <a:p>
          <a:endParaRPr lang="en-GB"/>
        </a:p>
      </dgm:t>
    </dgm:pt>
    <dgm:pt modelId="{38228FAB-5928-441F-A259-BA9E7C8B9760}">
      <dgm:prSet phldrT="[Text]" phldr="0"/>
      <dgm:spPr/>
      <dgm:t>
        <a:bodyPr/>
        <a:lstStyle/>
        <a:p>
          <a:r>
            <a:rPr lang="en-GB" dirty="0">
              <a:latin typeface="Century Gothic" panose="020B0502020202020204"/>
            </a:rPr>
            <a:t>Prospective</a:t>
          </a:r>
          <a:endParaRPr lang="en-GB" dirty="0"/>
        </a:p>
      </dgm:t>
    </dgm:pt>
    <dgm:pt modelId="{E62D9D2E-FE58-4183-BF2D-0C3CE7E5F25B}" type="parTrans" cxnId="{0FA4C761-74DB-460A-B907-A0107478BA4A}">
      <dgm:prSet/>
      <dgm:spPr/>
      <dgm:t>
        <a:bodyPr/>
        <a:lstStyle/>
        <a:p>
          <a:endParaRPr lang="en-GB"/>
        </a:p>
      </dgm:t>
    </dgm:pt>
    <dgm:pt modelId="{6DA8EAC1-5FFF-47A3-85D5-5E1A07532F6D}" type="sibTrans" cxnId="{0FA4C761-74DB-460A-B907-A0107478BA4A}">
      <dgm:prSet/>
      <dgm:spPr/>
      <dgm:t>
        <a:bodyPr/>
        <a:lstStyle/>
        <a:p>
          <a:endParaRPr lang="en-GB"/>
        </a:p>
      </dgm:t>
    </dgm:pt>
    <dgm:pt modelId="{8C7AAE4B-624E-45E2-A75D-9E590D1C16FB}">
      <dgm:prSet phldrT="[Text]" phldr="0"/>
      <dgm:spPr/>
      <dgm:t>
        <a:bodyPr/>
        <a:lstStyle/>
        <a:p>
          <a:pPr rtl="0"/>
          <a:r>
            <a:rPr lang="en-GB" dirty="0">
              <a:latin typeface="Century Gothic" panose="020B0502020202020204"/>
            </a:rPr>
            <a:t>Long Term</a:t>
          </a:r>
          <a:endParaRPr lang="en-GB" dirty="0"/>
        </a:p>
      </dgm:t>
    </dgm:pt>
    <dgm:pt modelId="{BBA0683D-B3C1-4E97-9004-989026A0175A}" type="parTrans" cxnId="{68858BCC-7438-490A-A58F-EB23C8234F6F}">
      <dgm:prSet/>
      <dgm:spPr/>
      <dgm:t>
        <a:bodyPr/>
        <a:lstStyle/>
        <a:p>
          <a:endParaRPr lang="en-GB"/>
        </a:p>
      </dgm:t>
    </dgm:pt>
    <dgm:pt modelId="{D01FACB1-427E-4EA5-BEA8-1976957D1DC4}" type="sibTrans" cxnId="{68858BCC-7438-490A-A58F-EB23C8234F6F}">
      <dgm:prSet/>
      <dgm:spPr/>
      <dgm:t>
        <a:bodyPr/>
        <a:lstStyle/>
        <a:p>
          <a:endParaRPr lang="en-GB"/>
        </a:p>
      </dgm:t>
    </dgm:pt>
    <dgm:pt modelId="{6AEFCF44-EBBF-4689-A499-D5442D15FF7C}">
      <dgm:prSet phldrT="[Text]" phldr="0"/>
      <dgm:spPr/>
      <dgm:t>
        <a:bodyPr/>
        <a:lstStyle/>
        <a:p>
          <a:r>
            <a:rPr lang="en-GB" dirty="0">
              <a:latin typeface="Century Gothic" panose="020B0502020202020204"/>
            </a:rPr>
            <a:t>Semantic</a:t>
          </a:r>
          <a:endParaRPr lang="en-GB" dirty="0"/>
        </a:p>
      </dgm:t>
    </dgm:pt>
    <dgm:pt modelId="{12BB3338-8CA5-4A2F-9F60-F002E8851915}" type="parTrans" cxnId="{F89585B1-E6F4-4BD9-9FE4-E7BCB864D2D7}">
      <dgm:prSet/>
      <dgm:spPr/>
      <dgm:t>
        <a:bodyPr/>
        <a:lstStyle/>
        <a:p>
          <a:endParaRPr lang="en-GB"/>
        </a:p>
      </dgm:t>
    </dgm:pt>
    <dgm:pt modelId="{4A27475F-68FA-40A4-8C1B-B3E8E032EC8D}" type="sibTrans" cxnId="{F89585B1-E6F4-4BD9-9FE4-E7BCB864D2D7}">
      <dgm:prSet/>
      <dgm:spPr/>
      <dgm:t>
        <a:bodyPr/>
        <a:lstStyle/>
        <a:p>
          <a:endParaRPr lang="en-GB"/>
        </a:p>
      </dgm:t>
    </dgm:pt>
    <dgm:pt modelId="{4FE998F6-E2DE-4FC0-99FC-E4E099174DB1}">
      <dgm:prSet phldrT="[Text]" phldr="0"/>
      <dgm:spPr/>
      <dgm:t>
        <a:bodyPr/>
        <a:lstStyle/>
        <a:p>
          <a:r>
            <a:rPr lang="en-GB" dirty="0">
              <a:latin typeface="Century Gothic" panose="020B0502020202020204"/>
            </a:rPr>
            <a:t>Episodic</a:t>
          </a:r>
          <a:endParaRPr lang="en-GB" dirty="0"/>
        </a:p>
      </dgm:t>
    </dgm:pt>
    <dgm:pt modelId="{54F2C8B7-43A3-42A9-B4B9-8B4FF998D1D7}" type="parTrans" cxnId="{57D4EC04-CB7A-4557-A861-6F125BC97071}">
      <dgm:prSet/>
      <dgm:spPr/>
      <dgm:t>
        <a:bodyPr/>
        <a:lstStyle/>
        <a:p>
          <a:endParaRPr lang="en-GB"/>
        </a:p>
      </dgm:t>
    </dgm:pt>
    <dgm:pt modelId="{1CA2EE7D-320D-46FB-AA2E-B9EE02FB5BAB}" type="sibTrans" cxnId="{57D4EC04-CB7A-4557-A861-6F125BC97071}">
      <dgm:prSet/>
      <dgm:spPr/>
      <dgm:t>
        <a:bodyPr/>
        <a:lstStyle/>
        <a:p>
          <a:endParaRPr lang="en-GB"/>
        </a:p>
      </dgm:t>
    </dgm:pt>
    <dgm:pt modelId="{76C67E10-3B59-4EDE-80FC-C612BDAF5C59}" type="pres">
      <dgm:prSet presAssocID="{CCCE6EE9-B61F-46AE-A986-B60ADEF3A0AE}" presName="cycle" presStyleCnt="0">
        <dgm:presLayoutVars>
          <dgm:dir/>
          <dgm:resizeHandles val="exact"/>
        </dgm:presLayoutVars>
      </dgm:prSet>
      <dgm:spPr/>
      <dgm:t>
        <a:bodyPr/>
        <a:lstStyle/>
        <a:p>
          <a:endParaRPr lang="en-GB"/>
        </a:p>
      </dgm:t>
    </dgm:pt>
    <dgm:pt modelId="{C7B444A8-2CF8-42CF-A955-2C25CD45E7FC}" type="pres">
      <dgm:prSet presAssocID="{96F10436-00D8-475E-BB12-A210148CBF4C}" presName="node" presStyleLbl="node1" presStyleIdx="0" presStyleCnt="5">
        <dgm:presLayoutVars>
          <dgm:bulletEnabled val="1"/>
        </dgm:presLayoutVars>
      </dgm:prSet>
      <dgm:spPr/>
      <dgm:t>
        <a:bodyPr/>
        <a:lstStyle/>
        <a:p>
          <a:endParaRPr lang="en-GB"/>
        </a:p>
      </dgm:t>
    </dgm:pt>
    <dgm:pt modelId="{884B3305-A11D-4E56-8B2F-82564343B0C8}" type="pres">
      <dgm:prSet presAssocID="{96F10436-00D8-475E-BB12-A210148CBF4C}" presName="spNode" presStyleCnt="0"/>
      <dgm:spPr/>
    </dgm:pt>
    <dgm:pt modelId="{4B9681EF-8797-4EBD-92FB-512578245A62}" type="pres">
      <dgm:prSet presAssocID="{E3404BEB-C771-4058-935D-F34F36B1B551}" presName="sibTrans" presStyleLbl="sibTrans1D1" presStyleIdx="0" presStyleCnt="5"/>
      <dgm:spPr/>
      <dgm:t>
        <a:bodyPr/>
        <a:lstStyle/>
        <a:p>
          <a:endParaRPr lang="en-GB"/>
        </a:p>
      </dgm:t>
    </dgm:pt>
    <dgm:pt modelId="{3615C891-1B4A-4503-BF6D-94EFB642BBA1}" type="pres">
      <dgm:prSet presAssocID="{38228FAB-5928-441F-A259-BA9E7C8B9760}" presName="node" presStyleLbl="node1" presStyleIdx="1" presStyleCnt="5">
        <dgm:presLayoutVars>
          <dgm:bulletEnabled val="1"/>
        </dgm:presLayoutVars>
      </dgm:prSet>
      <dgm:spPr/>
      <dgm:t>
        <a:bodyPr/>
        <a:lstStyle/>
        <a:p>
          <a:endParaRPr lang="en-GB"/>
        </a:p>
      </dgm:t>
    </dgm:pt>
    <dgm:pt modelId="{64629295-A4E5-427F-A4F0-9B7C045B4043}" type="pres">
      <dgm:prSet presAssocID="{38228FAB-5928-441F-A259-BA9E7C8B9760}" presName="spNode" presStyleCnt="0"/>
      <dgm:spPr/>
    </dgm:pt>
    <dgm:pt modelId="{AA18EC43-8998-4549-A97E-4EEF1BD6D8C3}" type="pres">
      <dgm:prSet presAssocID="{6DA8EAC1-5FFF-47A3-85D5-5E1A07532F6D}" presName="sibTrans" presStyleLbl="sibTrans1D1" presStyleIdx="1" presStyleCnt="5"/>
      <dgm:spPr/>
      <dgm:t>
        <a:bodyPr/>
        <a:lstStyle/>
        <a:p>
          <a:endParaRPr lang="en-GB"/>
        </a:p>
      </dgm:t>
    </dgm:pt>
    <dgm:pt modelId="{BD13AF80-C4C3-4045-8887-42E967B28714}" type="pres">
      <dgm:prSet presAssocID="{8C7AAE4B-624E-45E2-A75D-9E590D1C16FB}" presName="node" presStyleLbl="node1" presStyleIdx="2" presStyleCnt="5">
        <dgm:presLayoutVars>
          <dgm:bulletEnabled val="1"/>
        </dgm:presLayoutVars>
      </dgm:prSet>
      <dgm:spPr/>
      <dgm:t>
        <a:bodyPr/>
        <a:lstStyle/>
        <a:p>
          <a:endParaRPr lang="en-GB"/>
        </a:p>
      </dgm:t>
    </dgm:pt>
    <dgm:pt modelId="{D0043686-DAC3-4CC6-91F6-0F47528EC25F}" type="pres">
      <dgm:prSet presAssocID="{8C7AAE4B-624E-45E2-A75D-9E590D1C16FB}" presName="spNode" presStyleCnt="0"/>
      <dgm:spPr/>
    </dgm:pt>
    <dgm:pt modelId="{386CF5BE-8B50-4340-B054-AA91C5156690}" type="pres">
      <dgm:prSet presAssocID="{D01FACB1-427E-4EA5-BEA8-1976957D1DC4}" presName="sibTrans" presStyleLbl="sibTrans1D1" presStyleIdx="2" presStyleCnt="5"/>
      <dgm:spPr/>
      <dgm:t>
        <a:bodyPr/>
        <a:lstStyle/>
        <a:p>
          <a:endParaRPr lang="en-GB"/>
        </a:p>
      </dgm:t>
    </dgm:pt>
    <dgm:pt modelId="{D1CE4B1B-7612-4E9D-B622-AFF1B9F03DD8}" type="pres">
      <dgm:prSet presAssocID="{6AEFCF44-EBBF-4689-A499-D5442D15FF7C}" presName="node" presStyleLbl="node1" presStyleIdx="3" presStyleCnt="5">
        <dgm:presLayoutVars>
          <dgm:bulletEnabled val="1"/>
        </dgm:presLayoutVars>
      </dgm:prSet>
      <dgm:spPr/>
      <dgm:t>
        <a:bodyPr/>
        <a:lstStyle/>
        <a:p>
          <a:endParaRPr lang="en-GB"/>
        </a:p>
      </dgm:t>
    </dgm:pt>
    <dgm:pt modelId="{94F318FC-C399-45A7-BD6C-5AB83EEA437C}" type="pres">
      <dgm:prSet presAssocID="{6AEFCF44-EBBF-4689-A499-D5442D15FF7C}" presName="spNode" presStyleCnt="0"/>
      <dgm:spPr/>
    </dgm:pt>
    <dgm:pt modelId="{24F505A3-ED70-442B-90BB-03D59D3DDFC0}" type="pres">
      <dgm:prSet presAssocID="{4A27475F-68FA-40A4-8C1B-B3E8E032EC8D}" presName="sibTrans" presStyleLbl="sibTrans1D1" presStyleIdx="3" presStyleCnt="5"/>
      <dgm:spPr/>
      <dgm:t>
        <a:bodyPr/>
        <a:lstStyle/>
        <a:p>
          <a:endParaRPr lang="en-GB"/>
        </a:p>
      </dgm:t>
    </dgm:pt>
    <dgm:pt modelId="{91AD5D91-CEE4-4520-9EE2-9D0419BD0CFB}" type="pres">
      <dgm:prSet presAssocID="{4FE998F6-E2DE-4FC0-99FC-E4E099174DB1}" presName="node" presStyleLbl="node1" presStyleIdx="4" presStyleCnt="5">
        <dgm:presLayoutVars>
          <dgm:bulletEnabled val="1"/>
        </dgm:presLayoutVars>
      </dgm:prSet>
      <dgm:spPr/>
      <dgm:t>
        <a:bodyPr/>
        <a:lstStyle/>
        <a:p>
          <a:endParaRPr lang="en-GB"/>
        </a:p>
      </dgm:t>
    </dgm:pt>
    <dgm:pt modelId="{6568943D-B049-490C-AC17-9A9AFF569470}" type="pres">
      <dgm:prSet presAssocID="{4FE998F6-E2DE-4FC0-99FC-E4E099174DB1}" presName="spNode" presStyleCnt="0"/>
      <dgm:spPr/>
    </dgm:pt>
    <dgm:pt modelId="{6C65A6FA-8627-47C1-BCBA-6CDDEC18B764}" type="pres">
      <dgm:prSet presAssocID="{1CA2EE7D-320D-46FB-AA2E-B9EE02FB5BAB}" presName="sibTrans" presStyleLbl="sibTrans1D1" presStyleIdx="4" presStyleCnt="5"/>
      <dgm:spPr/>
      <dgm:t>
        <a:bodyPr/>
        <a:lstStyle/>
        <a:p>
          <a:endParaRPr lang="en-GB"/>
        </a:p>
      </dgm:t>
    </dgm:pt>
  </dgm:ptLst>
  <dgm:cxnLst>
    <dgm:cxn modelId="{013E28C0-E4FD-43F3-93E6-C2FCA1216A0F}" type="presOf" srcId="{D01FACB1-427E-4EA5-BEA8-1976957D1DC4}" destId="{386CF5BE-8B50-4340-B054-AA91C5156690}" srcOrd="0" destOrd="0" presId="urn:microsoft.com/office/officeart/2005/8/layout/cycle6"/>
    <dgm:cxn modelId="{B373F001-2C47-47AB-B810-E62F8545D90E}" type="presOf" srcId="{6DA8EAC1-5FFF-47A3-85D5-5E1A07532F6D}" destId="{AA18EC43-8998-4549-A97E-4EEF1BD6D8C3}" srcOrd="0" destOrd="0" presId="urn:microsoft.com/office/officeart/2005/8/layout/cycle6"/>
    <dgm:cxn modelId="{1DCD5292-6E95-4A56-9596-8E1F81773D4D}" type="presOf" srcId="{4A27475F-68FA-40A4-8C1B-B3E8E032EC8D}" destId="{24F505A3-ED70-442B-90BB-03D59D3DDFC0}" srcOrd="0" destOrd="0" presId="urn:microsoft.com/office/officeart/2005/8/layout/cycle6"/>
    <dgm:cxn modelId="{68858BCC-7438-490A-A58F-EB23C8234F6F}" srcId="{CCCE6EE9-B61F-46AE-A986-B60ADEF3A0AE}" destId="{8C7AAE4B-624E-45E2-A75D-9E590D1C16FB}" srcOrd="2" destOrd="0" parTransId="{BBA0683D-B3C1-4E97-9004-989026A0175A}" sibTransId="{D01FACB1-427E-4EA5-BEA8-1976957D1DC4}"/>
    <dgm:cxn modelId="{716396DB-6745-4558-A910-C60721B214DC}" type="presOf" srcId="{4FE998F6-E2DE-4FC0-99FC-E4E099174DB1}" destId="{91AD5D91-CEE4-4520-9EE2-9D0419BD0CFB}" srcOrd="0" destOrd="0" presId="urn:microsoft.com/office/officeart/2005/8/layout/cycle6"/>
    <dgm:cxn modelId="{608EE8FD-F210-43ED-9B51-F8413A5365F3}" type="presOf" srcId="{E3404BEB-C771-4058-935D-F34F36B1B551}" destId="{4B9681EF-8797-4EBD-92FB-512578245A62}" srcOrd="0" destOrd="0" presId="urn:microsoft.com/office/officeart/2005/8/layout/cycle6"/>
    <dgm:cxn modelId="{0FA4C761-74DB-460A-B907-A0107478BA4A}" srcId="{CCCE6EE9-B61F-46AE-A986-B60ADEF3A0AE}" destId="{38228FAB-5928-441F-A259-BA9E7C8B9760}" srcOrd="1" destOrd="0" parTransId="{E62D9D2E-FE58-4183-BF2D-0C3CE7E5F25B}" sibTransId="{6DA8EAC1-5FFF-47A3-85D5-5E1A07532F6D}"/>
    <dgm:cxn modelId="{57D4EC04-CB7A-4557-A861-6F125BC97071}" srcId="{CCCE6EE9-B61F-46AE-A986-B60ADEF3A0AE}" destId="{4FE998F6-E2DE-4FC0-99FC-E4E099174DB1}" srcOrd="4" destOrd="0" parTransId="{54F2C8B7-43A3-42A9-B4B9-8B4FF998D1D7}" sibTransId="{1CA2EE7D-320D-46FB-AA2E-B9EE02FB5BAB}"/>
    <dgm:cxn modelId="{F89585B1-E6F4-4BD9-9FE4-E7BCB864D2D7}" srcId="{CCCE6EE9-B61F-46AE-A986-B60ADEF3A0AE}" destId="{6AEFCF44-EBBF-4689-A499-D5442D15FF7C}" srcOrd="3" destOrd="0" parTransId="{12BB3338-8CA5-4A2F-9F60-F002E8851915}" sibTransId="{4A27475F-68FA-40A4-8C1B-B3E8E032EC8D}"/>
    <dgm:cxn modelId="{62C955B2-6297-401D-8E4B-898C1700D388}" type="presOf" srcId="{6AEFCF44-EBBF-4689-A499-D5442D15FF7C}" destId="{D1CE4B1B-7612-4E9D-B622-AFF1B9F03DD8}" srcOrd="0" destOrd="0" presId="urn:microsoft.com/office/officeart/2005/8/layout/cycle6"/>
    <dgm:cxn modelId="{6D534F02-93CA-4070-8D43-CB8F86874630}" type="presOf" srcId="{96F10436-00D8-475E-BB12-A210148CBF4C}" destId="{C7B444A8-2CF8-42CF-A955-2C25CD45E7FC}" srcOrd="0" destOrd="0" presId="urn:microsoft.com/office/officeart/2005/8/layout/cycle6"/>
    <dgm:cxn modelId="{FE0C2575-E25A-4B55-95D8-A00822577093}" type="presOf" srcId="{1CA2EE7D-320D-46FB-AA2E-B9EE02FB5BAB}" destId="{6C65A6FA-8627-47C1-BCBA-6CDDEC18B764}" srcOrd="0" destOrd="0" presId="urn:microsoft.com/office/officeart/2005/8/layout/cycle6"/>
    <dgm:cxn modelId="{43227EAD-0DA1-4C29-ABED-5B51532158DC}" type="presOf" srcId="{38228FAB-5928-441F-A259-BA9E7C8B9760}" destId="{3615C891-1B4A-4503-BF6D-94EFB642BBA1}" srcOrd="0" destOrd="0" presId="urn:microsoft.com/office/officeart/2005/8/layout/cycle6"/>
    <dgm:cxn modelId="{24071A5C-E136-4610-8C90-B9889D84E911}" type="presOf" srcId="{8C7AAE4B-624E-45E2-A75D-9E590D1C16FB}" destId="{BD13AF80-C4C3-4045-8887-42E967B28714}" srcOrd="0" destOrd="0" presId="urn:microsoft.com/office/officeart/2005/8/layout/cycle6"/>
    <dgm:cxn modelId="{D4066ACC-4FCF-481B-BBB7-3ED834BEB5D6}" type="presOf" srcId="{CCCE6EE9-B61F-46AE-A986-B60ADEF3A0AE}" destId="{76C67E10-3B59-4EDE-80FC-C612BDAF5C59}" srcOrd="0" destOrd="0" presId="urn:microsoft.com/office/officeart/2005/8/layout/cycle6"/>
    <dgm:cxn modelId="{AE4ECEC7-DA2D-4F78-B3D2-757E5EADBFF6}" srcId="{CCCE6EE9-B61F-46AE-A986-B60ADEF3A0AE}" destId="{96F10436-00D8-475E-BB12-A210148CBF4C}" srcOrd="0" destOrd="0" parTransId="{C8BDFBB2-15AC-494D-AC80-A3A7AAEF24F8}" sibTransId="{E3404BEB-C771-4058-935D-F34F36B1B551}"/>
    <dgm:cxn modelId="{A4E3AD28-27D4-4007-9A4E-A74FD3EDAFD8}" type="presParOf" srcId="{76C67E10-3B59-4EDE-80FC-C612BDAF5C59}" destId="{C7B444A8-2CF8-42CF-A955-2C25CD45E7FC}" srcOrd="0" destOrd="0" presId="urn:microsoft.com/office/officeart/2005/8/layout/cycle6"/>
    <dgm:cxn modelId="{B91C2B73-D09A-42CA-88B4-0F2F60A2F80A}" type="presParOf" srcId="{76C67E10-3B59-4EDE-80FC-C612BDAF5C59}" destId="{884B3305-A11D-4E56-8B2F-82564343B0C8}" srcOrd="1" destOrd="0" presId="urn:microsoft.com/office/officeart/2005/8/layout/cycle6"/>
    <dgm:cxn modelId="{D218ABF3-78CA-43A8-B8E1-CACABCA07D8D}" type="presParOf" srcId="{76C67E10-3B59-4EDE-80FC-C612BDAF5C59}" destId="{4B9681EF-8797-4EBD-92FB-512578245A62}" srcOrd="2" destOrd="0" presId="urn:microsoft.com/office/officeart/2005/8/layout/cycle6"/>
    <dgm:cxn modelId="{F2010420-4D2F-4229-A4AF-45F4F4E3A365}" type="presParOf" srcId="{76C67E10-3B59-4EDE-80FC-C612BDAF5C59}" destId="{3615C891-1B4A-4503-BF6D-94EFB642BBA1}" srcOrd="3" destOrd="0" presId="urn:microsoft.com/office/officeart/2005/8/layout/cycle6"/>
    <dgm:cxn modelId="{C38157BE-7EDB-47D5-9538-6AFB9459C01B}" type="presParOf" srcId="{76C67E10-3B59-4EDE-80FC-C612BDAF5C59}" destId="{64629295-A4E5-427F-A4F0-9B7C045B4043}" srcOrd="4" destOrd="0" presId="urn:microsoft.com/office/officeart/2005/8/layout/cycle6"/>
    <dgm:cxn modelId="{85E9EA49-A013-412C-9754-90623DBDC898}" type="presParOf" srcId="{76C67E10-3B59-4EDE-80FC-C612BDAF5C59}" destId="{AA18EC43-8998-4549-A97E-4EEF1BD6D8C3}" srcOrd="5" destOrd="0" presId="urn:microsoft.com/office/officeart/2005/8/layout/cycle6"/>
    <dgm:cxn modelId="{871D8B0A-5C39-48BC-B040-BD53E9B025C8}" type="presParOf" srcId="{76C67E10-3B59-4EDE-80FC-C612BDAF5C59}" destId="{BD13AF80-C4C3-4045-8887-42E967B28714}" srcOrd="6" destOrd="0" presId="urn:microsoft.com/office/officeart/2005/8/layout/cycle6"/>
    <dgm:cxn modelId="{2298D877-BB1A-4A42-8220-81CAF9E5460B}" type="presParOf" srcId="{76C67E10-3B59-4EDE-80FC-C612BDAF5C59}" destId="{D0043686-DAC3-4CC6-91F6-0F47528EC25F}" srcOrd="7" destOrd="0" presId="urn:microsoft.com/office/officeart/2005/8/layout/cycle6"/>
    <dgm:cxn modelId="{B986E47B-6B4E-41B8-A187-E33CADC2664B}" type="presParOf" srcId="{76C67E10-3B59-4EDE-80FC-C612BDAF5C59}" destId="{386CF5BE-8B50-4340-B054-AA91C5156690}" srcOrd="8" destOrd="0" presId="urn:microsoft.com/office/officeart/2005/8/layout/cycle6"/>
    <dgm:cxn modelId="{17B9FCAD-2AF4-45D6-820F-5C42B8D5FF69}" type="presParOf" srcId="{76C67E10-3B59-4EDE-80FC-C612BDAF5C59}" destId="{D1CE4B1B-7612-4E9D-B622-AFF1B9F03DD8}" srcOrd="9" destOrd="0" presId="urn:microsoft.com/office/officeart/2005/8/layout/cycle6"/>
    <dgm:cxn modelId="{13A8EB25-8E5C-4696-9EEC-9F263A97DECC}" type="presParOf" srcId="{76C67E10-3B59-4EDE-80FC-C612BDAF5C59}" destId="{94F318FC-C399-45A7-BD6C-5AB83EEA437C}" srcOrd="10" destOrd="0" presId="urn:microsoft.com/office/officeart/2005/8/layout/cycle6"/>
    <dgm:cxn modelId="{0F0E3BC6-E1E7-49B1-9487-9F7DDF65327E}" type="presParOf" srcId="{76C67E10-3B59-4EDE-80FC-C612BDAF5C59}" destId="{24F505A3-ED70-442B-90BB-03D59D3DDFC0}" srcOrd="11" destOrd="0" presId="urn:microsoft.com/office/officeart/2005/8/layout/cycle6"/>
    <dgm:cxn modelId="{EAE638CD-1F4E-4D57-8D2A-C93334237706}" type="presParOf" srcId="{76C67E10-3B59-4EDE-80FC-C612BDAF5C59}" destId="{91AD5D91-CEE4-4520-9EE2-9D0419BD0CFB}" srcOrd="12" destOrd="0" presId="urn:microsoft.com/office/officeart/2005/8/layout/cycle6"/>
    <dgm:cxn modelId="{EBA91D98-CD0F-4E43-BD6B-0512A0612478}" type="presParOf" srcId="{76C67E10-3B59-4EDE-80FC-C612BDAF5C59}" destId="{6568943D-B049-490C-AC17-9A9AFF569470}" srcOrd="13" destOrd="0" presId="urn:microsoft.com/office/officeart/2005/8/layout/cycle6"/>
    <dgm:cxn modelId="{3AA7A270-4EBB-40F9-849F-3E7861036738}" type="presParOf" srcId="{76C67E10-3B59-4EDE-80FC-C612BDAF5C59}" destId="{6C65A6FA-8627-47C1-BCBA-6CDDEC18B764}"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6DC246-FAF2-4B04-974F-43F85ABC26A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EE16B88-B166-4A4F-AB23-B7328DE93A22}">
      <dgm:prSet phldrT="[Text]" phldr="0"/>
      <dgm:spPr/>
      <dgm:t>
        <a:bodyPr/>
        <a:lstStyle/>
        <a:p>
          <a:pPr rtl="0"/>
          <a:r>
            <a:rPr lang="en-GB" dirty="0">
              <a:latin typeface="Century Gothic" panose="020B0502020202020204"/>
            </a:rPr>
            <a:t>Attention, Memory, Exec. Functions are key areas</a:t>
          </a:r>
          <a:endParaRPr lang="en-GB" dirty="0"/>
        </a:p>
      </dgm:t>
    </dgm:pt>
    <dgm:pt modelId="{E9EB599A-ECA7-44B8-9BD1-7D59C83FED37}" type="parTrans" cxnId="{A0BE75B3-DACE-4F80-8A64-2B2E49E463D6}">
      <dgm:prSet/>
      <dgm:spPr/>
      <dgm:t>
        <a:bodyPr/>
        <a:lstStyle/>
        <a:p>
          <a:endParaRPr lang="en-GB"/>
        </a:p>
      </dgm:t>
    </dgm:pt>
    <dgm:pt modelId="{C9D59288-DACD-42C7-A352-58C754F1C0DD}" type="sibTrans" cxnId="{A0BE75B3-DACE-4F80-8A64-2B2E49E463D6}">
      <dgm:prSet/>
      <dgm:spPr/>
      <dgm:t>
        <a:bodyPr/>
        <a:lstStyle/>
        <a:p>
          <a:endParaRPr lang="en-GB"/>
        </a:p>
      </dgm:t>
    </dgm:pt>
    <dgm:pt modelId="{A594A264-AF3A-40BB-9C4A-00F2A568BC56}">
      <dgm:prSet phldrT="[Text]" phldr="0"/>
      <dgm:spPr/>
      <dgm:t>
        <a:bodyPr/>
        <a:lstStyle/>
        <a:p>
          <a:pPr rtl="0"/>
          <a:r>
            <a:rPr lang="en-GB" dirty="0">
              <a:latin typeface="Century Gothic" panose="020B0502020202020204"/>
            </a:rPr>
            <a:t>Contributing Factors</a:t>
          </a:r>
          <a:endParaRPr lang="en-GB" dirty="0"/>
        </a:p>
      </dgm:t>
    </dgm:pt>
    <dgm:pt modelId="{BDB551C1-6A48-40B4-8B53-ECC44DB80BFD}" type="parTrans" cxnId="{64C45070-ECFB-450D-B27E-14D1A0A555A0}">
      <dgm:prSet/>
      <dgm:spPr/>
      <dgm:t>
        <a:bodyPr/>
        <a:lstStyle/>
        <a:p>
          <a:endParaRPr lang="en-GB"/>
        </a:p>
      </dgm:t>
    </dgm:pt>
    <dgm:pt modelId="{3B66E248-AEC8-4601-8370-49ADE1E07171}" type="sibTrans" cxnId="{64C45070-ECFB-450D-B27E-14D1A0A555A0}">
      <dgm:prSet/>
      <dgm:spPr/>
      <dgm:t>
        <a:bodyPr/>
        <a:lstStyle/>
        <a:p>
          <a:endParaRPr lang="en-GB"/>
        </a:p>
      </dgm:t>
    </dgm:pt>
    <dgm:pt modelId="{6CA795C1-D4CF-4AB7-9FC9-4E13E96A846A}">
      <dgm:prSet phldrT="[Text]" phldr="0"/>
      <dgm:spPr/>
      <dgm:t>
        <a:bodyPr/>
        <a:lstStyle/>
        <a:p>
          <a:pPr rtl="0"/>
          <a:r>
            <a:rPr lang="en-GB" dirty="0">
              <a:latin typeface="Century Gothic" panose="020B0502020202020204"/>
            </a:rPr>
            <a:t>Bucket &amp; Water Analogy</a:t>
          </a:r>
          <a:endParaRPr lang="en-GB" dirty="0"/>
        </a:p>
      </dgm:t>
    </dgm:pt>
    <dgm:pt modelId="{D965FFD8-9B3A-48E5-8FE4-09252E69E8ED}" type="parTrans" cxnId="{DF2E0350-F33F-4D44-8B41-36A377EBB136}">
      <dgm:prSet/>
      <dgm:spPr/>
      <dgm:t>
        <a:bodyPr/>
        <a:lstStyle/>
        <a:p>
          <a:endParaRPr lang="en-GB"/>
        </a:p>
      </dgm:t>
    </dgm:pt>
    <dgm:pt modelId="{77EDCEBC-4B8F-4A1E-8B36-491758BFF6D3}" type="sibTrans" cxnId="{DF2E0350-F33F-4D44-8B41-36A377EBB136}">
      <dgm:prSet/>
      <dgm:spPr/>
      <dgm:t>
        <a:bodyPr/>
        <a:lstStyle/>
        <a:p>
          <a:endParaRPr lang="en-GB"/>
        </a:p>
      </dgm:t>
    </dgm:pt>
    <dgm:pt modelId="{6D025E46-88ED-470C-88DA-3584C74F7BFD}">
      <dgm:prSet phldr="0"/>
      <dgm:spPr/>
      <dgm:t>
        <a:bodyPr/>
        <a:lstStyle/>
        <a:p>
          <a:pPr rtl="0"/>
          <a:r>
            <a:rPr lang="en-GB" dirty="0">
              <a:latin typeface="Century Gothic" panose="020B0502020202020204"/>
            </a:rPr>
            <a:t>Health approaches can help</a:t>
          </a:r>
        </a:p>
      </dgm:t>
    </dgm:pt>
    <dgm:pt modelId="{DD7801CF-1CD6-46F8-A5F3-E56C814C4329}" type="parTrans" cxnId="{9E3A099B-801B-4616-9D11-BCA638DFB398}">
      <dgm:prSet/>
      <dgm:spPr/>
    </dgm:pt>
    <dgm:pt modelId="{D5C43F50-44FC-4EC0-955C-7C5FBEFF613B}" type="sibTrans" cxnId="{9E3A099B-801B-4616-9D11-BCA638DFB398}">
      <dgm:prSet/>
      <dgm:spPr/>
    </dgm:pt>
    <dgm:pt modelId="{12084D92-378B-4A93-A154-11212A7358B5}">
      <dgm:prSet phldr="0"/>
      <dgm:spPr/>
      <dgm:t>
        <a:bodyPr/>
        <a:lstStyle/>
        <a:p>
          <a:r>
            <a:rPr lang="en-GB" dirty="0">
              <a:latin typeface="Century Gothic" panose="020B0502020202020204"/>
            </a:rPr>
            <a:t>Strategies</a:t>
          </a:r>
        </a:p>
      </dgm:t>
    </dgm:pt>
    <dgm:pt modelId="{A22B76A7-9B03-45FC-9B1C-316478EDF124}" type="parTrans" cxnId="{470CB4E6-B88C-48F4-AC5A-62AF465BB56C}">
      <dgm:prSet/>
      <dgm:spPr/>
    </dgm:pt>
    <dgm:pt modelId="{27C513FA-F5F2-4EAE-BC6E-FC8AFD8A8A79}" type="sibTrans" cxnId="{470CB4E6-B88C-48F4-AC5A-62AF465BB56C}">
      <dgm:prSet/>
      <dgm:spPr/>
    </dgm:pt>
    <dgm:pt modelId="{9F7361C0-55BC-41FB-BC03-BA8BC39DC0AF}">
      <dgm:prSet phldr="0"/>
      <dgm:spPr/>
      <dgm:t>
        <a:bodyPr/>
        <a:lstStyle/>
        <a:p>
          <a:pPr rtl="0"/>
          <a:r>
            <a:rPr lang="en-GB" dirty="0">
              <a:latin typeface="Century Gothic" panose="020B0502020202020204"/>
            </a:rPr>
            <a:t>Approach with Fatigue Management Principles</a:t>
          </a:r>
        </a:p>
      </dgm:t>
    </dgm:pt>
    <dgm:pt modelId="{8E2A22F3-8118-4B17-83A1-7ED0BED0C7A6}" type="parTrans" cxnId="{7845733A-1E1B-4A92-A25B-F97040165939}">
      <dgm:prSet/>
      <dgm:spPr/>
    </dgm:pt>
    <dgm:pt modelId="{69943F75-BBC4-49B6-8A86-C870441DE6D3}" type="sibTrans" cxnId="{7845733A-1E1B-4A92-A25B-F97040165939}">
      <dgm:prSet/>
      <dgm:spPr/>
    </dgm:pt>
    <dgm:pt modelId="{BFABA16D-D803-4A22-8FF4-0AD850589BAD}">
      <dgm:prSet phldr="0"/>
      <dgm:spPr/>
      <dgm:t>
        <a:bodyPr/>
        <a:lstStyle/>
        <a:p>
          <a:pPr rtl="0"/>
          <a:r>
            <a:rPr lang="en-GB" dirty="0">
              <a:latin typeface="Century Gothic" panose="020B0502020202020204"/>
            </a:rPr>
            <a:t>Before - During - After</a:t>
          </a:r>
        </a:p>
      </dgm:t>
    </dgm:pt>
    <dgm:pt modelId="{251EC0B9-5DB8-49EC-ADCE-0A7051B4DA84}" type="parTrans" cxnId="{0CEE88B1-2ECF-44B0-97B0-2C32CD44B534}">
      <dgm:prSet/>
      <dgm:spPr/>
    </dgm:pt>
    <dgm:pt modelId="{0B98C096-0351-4F2F-B801-961A0CFE0F4F}" type="sibTrans" cxnId="{0CEE88B1-2ECF-44B0-97B0-2C32CD44B534}">
      <dgm:prSet/>
      <dgm:spPr/>
    </dgm:pt>
    <dgm:pt modelId="{B1288E28-37F0-4C1E-A7BF-6DA36AD537C2}" type="pres">
      <dgm:prSet presAssocID="{166DC246-FAF2-4B04-974F-43F85ABC26A9}" presName="linear" presStyleCnt="0">
        <dgm:presLayoutVars>
          <dgm:dir/>
          <dgm:animLvl val="lvl"/>
          <dgm:resizeHandles val="exact"/>
        </dgm:presLayoutVars>
      </dgm:prSet>
      <dgm:spPr/>
      <dgm:t>
        <a:bodyPr/>
        <a:lstStyle/>
        <a:p>
          <a:endParaRPr lang="en-GB"/>
        </a:p>
      </dgm:t>
    </dgm:pt>
    <dgm:pt modelId="{DB08850F-F8B7-464F-B757-964D14CF3887}" type="pres">
      <dgm:prSet presAssocID="{CEE16B88-B166-4A4F-AB23-B7328DE93A22}" presName="parentLin" presStyleCnt="0"/>
      <dgm:spPr/>
    </dgm:pt>
    <dgm:pt modelId="{FE20793E-F1E5-47A1-B94B-9678F8C373C1}" type="pres">
      <dgm:prSet presAssocID="{CEE16B88-B166-4A4F-AB23-B7328DE93A22}" presName="parentLeftMargin" presStyleLbl="node1" presStyleIdx="0" presStyleCnt="7"/>
      <dgm:spPr/>
      <dgm:t>
        <a:bodyPr/>
        <a:lstStyle/>
        <a:p>
          <a:endParaRPr lang="en-GB"/>
        </a:p>
      </dgm:t>
    </dgm:pt>
    <dgm:pt modelId="{FB713321-E358-4E24-B46B-7C4691723488}" type="pres">
      <dgm:prSet presAssocID="{CEE16B88-B166-4A4F-AB23-B7328DE93A22}" presName="parentText" presStyleLbl="node1" presStyleIdx="0" presStyleCnt="7">
        <dgm:presLayoutVars>
          <dgm:chMax val="0"/>
          <dgm:bulletEnabled val="1"/>
        </dgm:presLayoutVars>
      </dgm:prSet>
      <dgm:spPr/>
      <dgm:t>
        <a:bodyPr/>
        <a:lstStyle/>
        <a:p>
          <a:endParaRPr lang="en-GB"/>
        </a:p>
      </dgm:t>
    </dgm:pt>
    <dgm:pt modelId="{1B113AEA-4781-46EC-BA77-1A204D4DB94D}" type="pres">
      <dgm:prSet presAssocID="{CEE16B88-B166-4A4F-AB23-B7328DE93A22}" presName="negativeSpace" presStyleCnt="0"/>
      <dgm:spPr/>
    </dgm:pt>
    <dgm:pt modelId="{C3289AD0-7619-47D7-B051-ADC31CC5811C}" type="pres">
      <dgm:prSet presAssocID="{CEE16B88-B166-4A4F-AB23-B7328DE93A22}" presName="childText" presStyleLbl="conFgAcc1" presStyleIdx="0" presStyleCnt="7">
        <dgm:presLayoutVars>
          <dgm:bulletEnabled val="1"/>
        </dgm:presLayoutVars>
      </dgm:prSet>
      <dgm:spPr/>
    </dgm:pt>
    <dgm:pt modelId="{175DDB1D-63AB-4021-B63E-3D99AF22DCCE}" type="pres">
      <dgm:prSet presAssocID="{C9D59288-DACD-42C7-A352-58C754F1C0DD}" presName="spaceBetweenRectangles" presStyleCnt="0"/>
      <dgm:spPr/>
    </dgm:pt>
    <dgm:pt modelId="{3698531C-EABF-46CE-A602-BB7B48C31373}" type="pres">
      <dgm:prSet presAssocID="{A594A264-AF3A-40BB-9C4A-00F2A568BC56}" presName="parentLin" presStyleCnt="0"/>
      <dgm:spPr/>
    </dgm:pt>
    <dgm:pt modelId="{8A1EBA0C-3FB2-4FB9-9762-50AB961E57BA}" type="pres">
      <dgm:prSet presAssocID="{A594A264-AF3A-40BB-9C4A-00F2A568BC56}" presName="parentLeftMargin" presStyleLbl="node1" presStyleIdx="0" presStyleCnt="7"/>
      <dgm:spPr/>
      <dgm:t>
        <a:bodyPr/>
        <a:lstStyle/>
        <a:p>
          <a:endParaRPr lang="en-GB"/>
        </a:p>
      </dgm:t>
    </dgm:pt>
    <dgm:pt modelId="{EA8FD087-4CC4-452A-B0CB-B054D52DD133}" type="pres">
      <dgm:prSet presAssocID="{A594A264-AF3A-40BB-9C4A-00F2A568BC56}" presName="parentText" presStyleLbl="node1" presStyleIdx="1" presStyleCnt="7">
        <dgm:presLayoutVars>
          <dgm:chMax val="0"/>
          <dgm:bulletEnabled val="1"/>
        </dgm:presLayoutVars>
      </dgm:prSet>
      <dgm:spPr/>
      <dgm:t>
        <a:bodyPr/>
        <a:lstStyle/>
        <a:p>
          <a:endParaRPr lang="en-GB"/>
        </a:p>
      </dgm:t>
    </dgm:pt>
    <dgm:pt modelId="{D9E7B71C-1432-4910-9B69-914734E5B7AF}" type="pres">
      <dgm:prSet presAssocID="{A594A264-AF3A-40BB-9C4A-00F2A568BC56}" presName="negativeSpace" presStyleCnt="0"/>
      <dgm:spPr/>
    </dgm:pt>
    <dgm:pt modelId="{57B3D86F-B2F2-4607-AA71-14EC49BE299F}" type="pres">
      <dgm:prSet presAssocID="{A594A264-AF3A-40BB-9C4A-00F2A568BC56}" presName="childText" presStyleLbl="conFgAcc1" presStyleIdx="1" presStyleCnt="7">
        <dgm:presLayoutVars>
          <dgm:bulletEnabled val="1"/>
        </dgm:presLayoutVars>
      </dgm:prSet>
      <dgm:spPr/>
    </dgm:pt>
    <dgm:pt modelId="{0DC9C02C-1A19-412C-B26E-4DF78730B208}" type="pres">
      <dgm:prSet presAssocID="{3B66E248-AEC8-4601-8370-49ADE1E07171}" presName="spaceBetweenRectangles" presStyleCnt="0"/>
      <dgm:spPr/>
    </dgm:pt>
    <dgm:pt modelId="{3B33A814-6C3E-4923-BE58-90424C4E6276}" type="pres">
      <dgm:prSet presAssocID="{6CA795C1-D4CF-4AB7-9FC9-4E13E96A846A}" presName="parentLin" presStyleCnt="0"/>
      <dgm:spPr/>
    </dgm:pt>
    <dgm:pt modelId="{3F23CBCF-A963-4B7D-8CF0-B47DC81893B7}" type="pres">
      <dgm:prSet presAssocID="{6CA795C1-D4CF-4AB7-9FC9-4E13E96A846A}" presName="parentLeftMargin" presStyleLbl="node1" presStyleIdx="1" presStyleCnt="7"/>
      <dgm:spPr/>
      <dgm:t>
        <a:bodyPr/>
        <a:lstStyle/>
        <a:p>
          <a:endParaRPr lang="en-GB"/>
        </a:p>
      </dgm:t>
    </dgm:pt>
    <dgm:pt modelId="{73A1CBE5-250A-4841-97DF-3D57CAFF948A}" type="pres">
      <dgm:prSet presAssocID="{6CA795C1-D4CF-4AB7-9FC9-4E13E96A846A}" presName="parentText" presStyleLbl="node1" presStyleIdx="2" presStyleCnt="7">
        <dgm:presLayoutVars>
          <dgm:chMax val="0"/>
          <dgm:bulletEnabled val="1"/>
        </dgm:presLayoutVars>
      </dgm:prSet>
      <dgm:spPr/>
      <dgm:t>
        <a:bodyPr/>
        <a:lstStyle/>
        <a:p>
          <a:endParaRPr lang="en-GB"/>
        </a:p>
      </dgm:t>
    </dgm:pt>
    <dgm:pt modelId="{FB2F81E4-F007-4222-B52D-77C650A7769F}" type="pres">
      <dgm:prSet presAssocID="{6CA795C1-D4CF-4AB7-9FC9-4E13E96A846A}" presName="negativeSpace" presStyleCnt="0"/>
      <dgm:spPr/>
    </dgm:pt>
    <dgm:pt modelId="{EF52CACE-2C94-452C-8D94-9A6B70E4F7ED}" type="pres">
      <dgm:prSet presAssocID="{6CA795C1-D4CF-4AB7-9FC9-4E13E96A846A}" presName="childText" presStyleLbl="conFgAcc1" presStyleIdx="2" presStyleCnt="7">
        <dgm:presLayoutVars>
          <dgm:bulletEnabled val="1"/>
        </dgm:presLayoutVars>
      </dgm:prSet>
      <dgm:spPr/>
    </dgm:pt>
    <dgm:pt modelId="{D3B918B9-3C37-4022-9E91-174122A6EA1A}" type="pres">
      <dgm:prSet presAssocID="{77EDCEBC-4B8F-4A1E-8B36-491758BFF6D3}" presName="spaceBetweenRectangles" presStyleCnt="0"/>
      <dgm:spPr/>
    </dgm:pt>
    <dgm:pt modelId="{F105870E-9B6F-48BE-A920-6A0A4630E1F0}" type="pres">
      <dgm:prSet presAssocID="{6D025E46-88ED-470C-88DA-3584C74F7BFD}" presName="parentLin" presStyleCnt="0"/>
      <dgm:spPr/>
    </dgm:pt>
    <dgm:pt modelId="{FD5281E7-6E41-4D05-9454-821F75F0818C}" type="pres">
      <dgm:prSet presAssocID="{6D025E46-88ED-470C-88DA-3584C74F7BFD}" presName="parentLeftMargin" presStyleLbl="node1" presStyleIdx="2" presStyleCnt="7"/>
      <dgm:spPr/>
      <dgm:t>
        <a:bodyPr/>
        <a:lstStyle/>
        <a:p>
          <a:endParaRPr lang="en-GB"/>
        </a:p>
      </dgm:t>
    </dgm:pt>
    <dgm:pt modelId="{85E218F2-77AC-4BEE-9D4E-FD78D3C7DBE7}" type="pres">
      <dgm:prSet presAssocID="{6D025E46-88ED-470C-88DA-3584C74F7BFD}" presName="parentText" presStyleLbl="node1" presStyleIdx="3" presStyleCnt="7">
        <dgm:presLayoutVars>
          <dgm:chMax val="0"/>
          <dgm:bulletEnabled val="1"/>
        </dgm:presLayoutVars>
      </dgm:prSet>
      <dgm:spPr/>
      <dgm:t>
        <a:bodyPr/>
        <a:lstStyle/>
        <a:p>
          <a:endParaRPr lang="en-GB"/>
        </a:p>
      </dgm:t>
    </dgm:pt>
    <dgm:pt modelId="{3B2F2406-CA9F-4794-A2B1-51CC796EEFC1}" type="pres">
      <dgm:prSet presAssocID="{6D025E46-88ED-470C-88DA-3584C74F7BFD}" presName="negativeSpace" presStyleCnt="0"/>
      <dgm:spPr/>
    </dgm:pt>
    <dgm:pt modelId="{502165E7-0192-41EE-B2CC-018A67FAD3D1}" type="pres">
      <dgm:prSet presAssocID="{6D025E46-88ED-470C-88DA-3584C74F7BFD}" presName="childText" presStyleLbl="conFgAcc1" presStyleIdx="3" presStyleCnt="7">
        <dgm:presLayoutVars>
          <dgm:bulletEnabled val="1"/>
        </dgm:presLayoutVars>
      </dgm:prSet>
      <dgm:spPr/>
    </dgm:pt>
    <dgm:pt modelId="{4BE15DCB-65EE-47C6-8070-FBF72A97ABDE}" type="pres">
      <dgm:prSet presAssocID="{D5C43F50-44FC-4EC0-955C-7C5FBEFF613B}" presName="spaceBetweenRectangles" presStyleCnt="0"/>
      <dgm:spPr/>
    </dgm:pt>
    <dgm:pt modelId="{01C34991-67BD-4717-A5B2-6049BE60BF70}" type="pres">
      <dgm:prSet presAssocID="{12084D92-378B-4A93-A154-11212A7358B5}" presName="parentLin" presStyleCnt="0"/>
      <dgm:spPr/>
    </dgm:pt>
    <dgm:pt modelId="{21EEC489-EB98-4E62-AB1B-D724610BC06B}" type="pres">
      <dgm:prSet presAssocID="{12084D92-378B-4A93-A154-11212A7358B5}" presName="parentLeftMargin" presStyleLbl="node1" presStyleIdx="3" presStyleCnt="7"/>
      <dgm:spPr/>
      <dgm:t>
        <a:bodyPr/>
        <a:lstStyle/>
        <a:p>
          <a:endParaRPr lang="en-GB"/>
        </a:p>
      </dgm:t>
    </dgm:pt>
    <dgm:pt modelId="{1F766B4B-5601-4A0C-BD39-2314E8E831A3}" type="pres">
      <dgm:prSet presAssocID="{12084D92-378B-4A93-A154-11212A7358B5}" presName="parentText" presStyleLbl="node1" presStyleIdx="4" presStyleCnt="7">
        <dgm:presLayoutVars>
          <dgm:chMax val="0"/>
          <dgm:bulletEnabled val="1"/>
        </dgm:presLayoutVars>
      </dgm:prSet>
      <dgm:spPr/>
      <dgm:t>
        <a:bodyPr/>
        <a:lstStyle/>
        <a:p>
          <a:endParaRPr lang="en-GB"/>
        </a:p>
      </dgm:t>
    </dgm:pt>
    <dgm:pt modelId="{D4CB0890-0E88-4A6C-9EC6-A4D2093883D0}" type="pres">
      <dgm:prSet presAssocID="{12084D92-378B-4A93-A154-11212A7358B5}" presName="negativeSpace" presStyleCnt="0"/>
      <dgm:spPr/>
    </dgm:pt>
    <dgm:pt modelId="{F45AF13B-356A-4E99-AAB6-554ACCF20C90}" type="pres">
      <dgm:prSet presAssocID="{12084D92-378B-4A93-A154-11212A7358B5}" presName="childText" presStyleLbl="conFgAcc1" presStyleIdx="4" presStyleCnt="7">
        <dgm:presLayoutVars>
          <dgm:bulletEnabled val="1"/>
        </dgm:presLayoutVars>
      </dgm:prSet>
      <dgm:spPr/>
    </dgm:pt>
    <dgm:pt modelId="{6E9A2871-06B1-452F-B20C-CC8018706438}" type="pres">
      <dgm:prSet presAssocID="{27C513FA-F5F2-4EAE-BC6E-FC8AFD8A8A79}" presName="spaceBetweenRectangles" presStyleCnt="0"/>
      <dgm:spPr/>
    </dgm:pt>
    <dgm:pt modelId="{98D8CE60-52FC-4217-8DB5-191123842303}" type="pres">
      <dgm:prSet presAssocID="{9F7361C0-55BC-41FB-BC03-BA8BC39DC0AF}" presName="parentLin" presStyleCnt="0"/>
      <dgm:spPr/>
    </dgm:pt>
    <dgm:pt modelId="{3EFA1247-25C3-4ED6-AB10-70D0B59AC776}" type="pres">
      <dgm:prSet presAssocID="{9F7361C0-55BC-41FB-BC03-BA8BC39DC0AF}" presName="parentLeftMargin" presStyleLbl="node1" presStyleIdx="4" presStyleCnt="7"/>
      <dgm:spPr/>
      <dgm:t>
        <a:bodyPr/>
        <a:lstStyle/>
        <a:p>
          <a:endParaRPr lang="en-GB"/>
        </a:p>
      </dgm:t>
    </dgm:pt>
    <dgm:pt modelId="{21524123-5A0B-44DC-94E5-A7BFE5658DB6}" type="pres">
      <dgm:prSet presAssocID="{9F7361C0-55BC-41FB-BC03-BA8BC39DC0AF}" presName="parentText" presStyleLbl="node1" presStyleIdx="5" presStyleCnt="7">
        <dgm:presLayoutVars>
          <dgm:chMax val="0"/>
          <dgm:bulletEnabled val="1"/>
        </dgm:presLayoutVars>
      </dgm:prSet>
      <dgm:spPr/>
      <dgm:t>
        <a:bodyPr/>
        <a:lstStyle/>
        <a:p>
          <a:endParaRPr lang="en-GB"/>
        </a:p>
      </dgm:t>
    </dgm:pt>
    <dgm:pt modelId="{79F754EB-A6E1-4229-B8CE-07F981813184}" type="pres">
      <dgm:prSet presAssocID="{9F7361C0-55BC-41FB-BC03-BA8BC39DC0AF}" presName="negativeSpace" presStyleCnt="0"/>
      <dgm:spPr/>
    </dgm:pt>
    <dgm:pt modelId="{7886B89B-FA27-431B-BE22-1AD58A12C2E3}" type="pres">
      <dgm:prSet presAssocID="{9F7361C0-55BC-41FB-BC03-BA8BC39DC0AF}" presName="childText" presStyleLbl="conFgAcc1" presStyleIdx="5" presStyleCnt="7">
        <dgm:presLayoutVars>
          <dgm:bulletEnabled val="1"/>
        </dgm:presLayoutVars>
      </dgm:prSet>
      <dgm:spPr/>
    </dgm:pt>
    <dgm:pt modelId="{2AE09998-772B-445E-B5E8-381D77E7DE97}" type="pres">
      <dgm:prSet presAssocID="{69943F75-BBC4-49B6-8A86-C870441DE6D3}" presName="spaceBetweenRectangles" presStyleCnt="0"/>
      <dgm:spPr/>
    </dgm:pt>
    <dgm:pt modelId="{8B9D9292-ABFC-41E7-8F15-FBEEAA0707F2}" type="pres">
      <dgm:prSet presAssocID="{BFABA16D-D803-4A22-8FF4-0AD850589BAD}" presName="parentLin" presStyleCnt="0"/>
      <dgm:spPr/>
    </dgm:pt>
    <dgm:pt modelId="{4623C7F3-01D1-4A5F-8226-09F50F4FB92A}" type="pres">
      <dgm:prSet presAssocID="{BFABA16D-D803-4A22-8FF4-0AD850589BAD}" presName="parentLeftMargin" presStyleLbl="node1" presStyleIdx="5" presStyleCnt="7"/>
      <dgm:spPr/>
      <dgm:t>
        <a:bodyPr/>
        <a:lstStyle/>
        <a:p>
          <a:endParaRPr lang="en-GB"/>
        </a:p>
      </dgm:t>
    </dgm:pt>
    <dgm:pt modelId="{DA16FFA4-10C8-468B-871A-072F5C82B024}" type="pres">
      <dgm:prSet presAssocID="{BFABA16D-D803-4A22-8FF4-0AD850589BAD}" presName="parentText" presStyleLbl="node1" presStyleIdx="6" presStyleCnt="7">
        <dgm:presLayoutVars>
          <dgm:chMax val="0"/>
          <dgm:bulletEnabled val="1"/>
        </dgm:presLayoutVars>
      </dgm:prSet>
      <dgm:spPr/>
      <dgm:t>
        <a:bodyPr/>
        <a:lstStyle/>
        <a:p>
          <a:endParaRPr lang="en-GB"/>
        </a:p>
      </dgm:t>
    </dgm:pt>
    <dgm:pt modelId="{80EA3C5A-D0B8-41BF-A281-EFBF7F6A4756}" type="pres">
      <dgm:prSet presAssocID="{BFABA16D-D803-4A22-8FF4-0AD850589BAD}" presName="negativeSpace" presStyleCnt="0"/>
      <dgm:spPr/>
    </dgm:pt>
    <dgm:pt modelId="{76A1F70D-EED7-4EA1-92DF-A4E82A55B5DA}" type="pres">
      <dgm:prSet presAssocID="{BFABA16D-D803-4A22-8FF4-0AD850589BAD}" presName="childText" presStyleLbl="conFgAcc1" presStyleIdx="6" presStyleCnt="7">
        <dgm:presLayoutVars>
          <dgm:bulletEnabled val="1"/>
        </dgm:presLayoutVars>
      </dgm:prSet>
      <dgm:spPr/>
    </dgm:pt>
  </dgm:ptLst>
  <dgm:cxnLst>
    <dgm:cxn modelId="{64C45070-ECFB-450D-B27E-14D1A0A555A0}" srcId="{166DC246-FAF2-4B04-974F-43F85ABC26A9}" destId="{A594A264-AF3A-40BB-9C4A-00F2A568BC56}" srcOrd="1" destOrd="0" parTransId="{BDB551C1-6A48-40B4-8B53-ECC44DB80BFD}" sibTransId="{3B66E248-AEC8-4601-8370-49ADE1E07171}"/>
    <dgm:cxn modelId="{FECF60BB-66E3-4F6F-A3B5-5AA26D54C8D5}" type="presOf" srcId="{CEE16B88-B166-4A4F-AB23-B7328DE93A22}" destId="{FE20793E-F1E5-47A1-B94B-9678F8C373C1}" srcOrd="0" destOrd="0" presId="urn:microsoft.com/office/officeart/2005/8/layout/list1"/>
    <dgm:cxn modelId="{CA06489A-69EC-4F87-8BDB-C110387F4FBC}" type="presOf" srcId="{6D025E46-88ED-470C-88DA-3584C74F7BFD}" destId="{85E218F2-77AC-4BEE-9D4E-FD78D3C7DBE7}" srcOrd="1" destOrd="0" presId="urn:microsoft.com/office/officeart/2005/8/layout/list1"/>
    <dgm:cxn modelId="{DF2E0350-F33F-4D44-8B41-36A377EBB136}" srcId="{166DC246-FAF2-4B04-974F-43F85ABC26A9}" destId="{6CA795C1-D4CF-4AB7-9FC9-4E13E96A846A}" srcOrd="2" destOrd="0" parTransId="{D965FFD8-9B3A-48E5-8FE4-09252E69E8ED}" sibTransId="{77EDCEBC-4B8F-4A1E-8B36-491758BFF6D3}"/>
    <dgm:cxn modelId="{649C6839-A012-4402-935A-FDEC50AA5F62}" type="presOf" srcId="{12084D92-378B-4A93-A154-11212A7358B5}" destId="{21EEC489-EB98-4E62-AB1B-D724610BC06B}" srcOrd="0" destOrd="0" presId="urn:microsoft.com/office/officeart/2005/8/layout/list1"/>
    <dgm:cxn modelId="{1ED67912-6ED2-44C0-8638-DCB4840B4F52}" type="presOf" srcId="{12084D92-378B-4A93-A154-11212A7358B5}" destId="{1F766B4B-5601-4A0C-BD39-2314E8E831A3}" srcOrd="1" destOrd="0" presId="urn:microsoft.com/office/officeart/2005/8/layout/list1"/>
    <dgm:cxn modelId="{A5BDE601-03BF-4360-8C06-A7F94339A65D}" type="presOf" srcId="{BFABA16D-D803-4A22-8FF4-0AD850589BAD}" destId="{DA16FFA4-10C8-468B-871A-072F5C82B024}" srcOrd="1" destOrd="0" presId="urn:microsoft.com/office/officeart/2005/8/layout/list1"/>
    <dgm:cxn modelId="{A0BE75B3-DACE-4F80-8A64-2B2E49E463D6}" srcId="{166DC246-FAF2-4B04-974F-43F85ABC26A9}" destId="{CEE16B88-B166-4A4F-AB23-B7328DE93A22}" srcOrd="0" destOrd="0" parTransId="{E9EB599A-ECA7-44B8-9BD1-7D59C83FED37}" sibTransId="{C9D59288-DACD-42C7-A352-58C754F1C0DD}"/>
    <dgm:cxn modelId="{9E3A099B-801B-4616-9D11-BCA638DFB398}" srcId="{166DC246-FAF2-4B04-974F-43F85ABC26A9}" destId="{6D025E46-88ED-470C-88DA-3584C74F7BFD}" srcOrd="3" destOrd="0" parTransId="{DD7801CF-1CD6-46F8-A5F3-E56C814C4329}" sibTransId="{D5C43F50-44FC-4EC0-955C-7C5FBEFF613B}"/>
    <dgm:cxn modelId="{23C38BE0-ACB9-4798-8441-2CEB3F1F0B67}" type="presOf" srcId="{BFABA16D-D803-4A22-8FF4-0AD850589BAD}" destId="{4623C7F3-01D1-4A5F-8226-09F50F4FB92A}" srcOrd="0" destOrd="0" presId="urn:microsoft.com/office/officeart/2005/8/layout/list1"/>
    <dgm:cxn modelId="{5F6B2A79-FB4E-44CB-BBDB-44AFC9CBFB13}" type="presOf" srcId="{CEE16B88-B166-4A4F-AB23-B7328DE93A22}" destId="{FB713321-E358-4E24-B46B-7C4691723488}" srcOrd="1" destOrd="0" presId="urn:microsoft.com/office/officeart/2005/8/layout/list1"/>
    <dgm:cxn modelId="{A694F61E-E5FA-4422-A5D5-54BEDA004C16}" type="presOf" srcId="{6CA795C1-D4CF-4AB7-9FC9-4E13E96A846A}" destId="{73A1CBE5-250A-4841-97DF-3D57CAFF948A}" srcOrd="1" destOrd="0" presId="urn:microsoft.com/office/officeart/2005/8/layout/list1"/>
    <dgm:cxn modelId="{DF895C33-85DB-42DB-A99C-2AAC0D52143C}" type="presOf" srcId="{166DC246-FAF2-4B04-974F-43F85ABC26A9}" destId="{B1288E28-37F0-4C1E-A7BF-6DA36AD537C2}" srcOrd="0" destOrd="0" presId="urn:microsoft.com/office/officeart/2005/8/layout/list1"/>
    <dgm:cxn modelId="{DF883C98-5C7E-45AE-A0D3-125B65D520DF}" type="presOf" srcId="{A594A264-AF3A-40BB-9C4A-00F2A568BC56}" destId="{8A1EBA0C-3FB2-4FB9-9762-50AB961E57BA}" srcOrd="0" destOrd="0" presId="urn:microsoft.com/office/officeart/2005/8/layout/list1"/>
    <dgm:cxn modelId="{7845733A-1E1B-4A92-A25B-F97040165939}" srcId="{166DC246-FAF2-4B04-974F-43F85ABC26A9}" destId="{9F7361C0-55BC-41FB-BC03-BA8BC39DC0AF}" srcOrd="5" destOrd="0" parTransId="{8E2A22F3-8118-4B17-83A1-7ED0BED0C7A6}" sibTransId="{69943F75-BBC4-49B6-8A86-C870441DE6D3}"/>
    <dgm:cxn modelId="{321D056A-ADDE-416D-9AD6-69CC80F7DFCF}" type="presOf" srcId="{A594A264-AF3A-40BB-9C4A-00F2A568BC56}" destId="{EA8FD087-4CC4-452A-B0CB-B054D52DD133}" srcOrd="1" destOrd="0" presId="urn:microsoft.com/office/officeart/2005/8/layout/list1"/>
    <dgm:cxn modelId="{0CEE88B1-2ECF-44B0-97B0-2C32CD44B534}" srcId="{166DC246-FAF2-4B04-974F-43F85ABC26A9}" destId="{BFABA16D-D803-4A22-8FF4-0AD850589BAD}" srcOrd="6" destOrd="0" parTransId="{251EC0B9-5DB8-49EC-ADCE-0A7051B4DA84}" sibTransId="{0B98C096-0351-4F2F-B801-961A0CFE0F4F}"/>
    <dgm:cxn modelId="{470CB4E6-B88C-48F4-AC5A-62AF465BB56C}" srcId="{166DC246-FAF2-4B04-974F-43F85ABC26A9}" destId="{12084D92-378B-4A93-A154-11212A7358B5}" srcOrd="4" destOrd="0" parTransId="{A22B76A7-9B03-45FC-9B1C-316478EDF124}" sibTransId="{27C513FA-F5F2-4EAE-BC6E-FC8AFD8A8A79}"/>
    <dgm:cxn modelId="{443BA6A7-E3B1-4BA4-92CA-684F7F14245D}" type="presOf" srcId="{6D025E46-88ED-470C-88DA-3584C74F7BFD}" destId="{FD5281E7-6E41-4D05-9454-821F75F0818C}" srcOrd="0" destOrd="0" presId="urn:microsoft.com/office/officeart/2005/8/layout/list1"/>
    <dgm:cxn modelId="{9C3AC2B5-4356-48AA-8889-1AB5DD8063B4}" type="presOf" srcId="{9F7361C0-55BC-41FB-BC03-BA8BC39DC0AF}" destId="{21524123-5A0B-44DC-94E5-A7BFE5658DB6}" srcOrd="1" destOrd="0" presId="urn:microsoft.com/office/officeart/2005/8/layout/list1"/>
    <dgm:cxn modelId="{54E4ACFD-BCA9-48E7-AB27-870FBD9E3108}" type="presOf" srcId="{6CA795C1-D4CF-4AB7-9FC9-4E13E96A846A}" destId="{3F23CBCF-A963-4B7D-8CF0-B47DC81893B7}" srcOrd="0" destOrd="0" presId="urn:microsoft.com/office/officeart/2005/8/layout/list1"/>
    <dgm:cxn modelId="{39200312-DC2A-49C0-B203-C7162F2B7CE9}" type="presOf" srcId="{9F7361C0-55BC-41FB-BC03-BA8BC39DC0AF}" destId="{3EFA1247-25C3-4ED6-AB10-70D0B59AC776}" srcOrd="0" destOrd="0" presId="urn:microsoft.com/office/officeart/2005/8/layout/list1"/>
    <dgm:cxn modelId="{6FCC7B8A-1CC9-4124-A79F-A0A7B4F04858}" type="presParOf" srcId="{B1288E28-37F0-4C1E-A7BF-6DA36AD537C2}" destId="{DB08850F-F8B7-464F-B757-964D14CF3887}" srcOrd="0" destOrd="0" presId="urn:microsoft.com/office/officeart/2005/8/layout/list1"/>
    <dgm:cxn modelId="{B8E193FE-CE69-47FC-B031-1A1CD5A3E5AC}" type="presParOf" srcId="{DB08850F-F8B7-464F-B757-964D14CF3887}" destId="{FE20793E-F1E5-47A1-B94B-9678F8C373C1}" srcOrd="0" destOrd="0" presId="urn:microsoft.com/office/officeart/2005/8/layout/list1"/>
    <dgm:cxn modelId="{42BA628D-AFDD-4DCB-B726-6DB9FABFBA9C}" type="presParOf" srcId="{DB08850F-F8B7-464F-B757-964D14CF3887}" destId="{FB713321-E358-4E24-B46B-7C4691723488}" srcOrd="1" destOrd="0" presId="urn:microsoft.com/office/officeart/2005/8/layout/list1"/>
    <dgm:cxn modelId="{821F48E1-71A5-4E96-89ED-FB3AD4485AC0}" type="presParOf" srcId="{B1288E28-37F0-4C1E-A7BF-6DA36AD537C2}" destId="{1B113AEA-4781-46EC-BA77-1A204D4DB94D}" srcOrd="1" destOrd="0" presId="urn:microsoft.com/office/officeart/2005/8/layout/list1"/>
    <dgm:cxn modelId="{1257494F-B3FA-4379-9F25-C8059B83367F}" type="presParOf" srcId="{B1288E28-37F0-4C1E-A7BF-6DA36AD537C2}" destId="{C3289AD0-7619-47D7-B051-ADC31CC5811C}" srcOrd="2" destOrd="0" presId="urn:microsoft.com/office/officeart/2005/8/layout/list1"/>
    <dgm:cxn modelId="{082155C0-21A8-4BAF-B618-100C566A0424}" type="presParOf" srcId="{B1288E28-37F0-4C1E-A7BF-6DA36AD537C2}" destId="{175DDB1D-63AB-4021-B63E-3D99AF22DCCE}" srcOrd="3" destOrd="0" presId="urn:microsoft.com/office/officeart/2005/8/layout/list1"/>
    <dgm:cxn modelId="{02CF7B9C-E3A4-4D22-B144-4C3C1AAF1575}" type="presParOf" srcId="{B1288E28-37F0-4C1E-A7BF-6DA36AD537C2}" destId="{3698531C-EABF-46CE-A602-BB7B48C31373}" srcOrd="4" destOrd="0" presId="urn:microsoft.com/office/officeart/2005/8/layout/list1"/>
    <dgm:cxn modelId="{DAB96F92-A937-492D-8117-26EB563EFE05}" type="presParOf" srcId="{3698531C-EABF-46CE-A602-BB7B48C31373}" destId="{8A1EBA0C-3FB2-4FB9-9762-50AB961E57BA}" srcOrd="0" destOrd="0" presId="urn:microsoft.com/office/officeart/2005/8/layout/list1"/>
    <dgm:cxn modelId="{8EF7DA94-2F02-4BBF-989E-ECB8FF5726FD}" type="presParOf" srcId="{3698531C-EABF-46CE-A602-BB7B48C31373}" destId="{EA8FD087-4CC4-452A-B0CB-B054D52DD133}" srcOrd="1" destOrd="0" presId="urn:microsoft.com/office/officeart/2005/8/layout/list1"/>
    <dgm:cxn modelId="{2B6F082D-84A1-4A87-8329-C9942E0CDB7A}" type="presParOf" srcId="{B1288E28-37F0-4C1E-A7BF-6DA36AD537C2}" destId="{D9E7B71C-1432-4910-9B69-914734E5B7AF}" srcOrd="5" destOrd="0" presId="urn:microsoft.com/office/officeart/2005/8/layout/list1"/>
    <dgm:cxn modelId="{BD3C3606-8163-4385-9321-BA7C4954A2DB}" type="presParOf" srcId="{B1288E28-37F0-4C1E-A7BF-6DA36AD537C2}" destId="{57B3D86F-B2F2-4607-AA71-14EC49BE299F}" srcOrd="6" destOrd="0" presId="urn:microsoft.com/office/officeart/2005/8/layout/list1"/>
    <dgm:cxn modelId="{2E8D8CEA-613E-4A5B-96E5-05645D6CEDA6}" type="presParOf" srcId="{B1288E28-37F0-4C1E-A7BF-6DA36AD537C2}" destId="{0DC9C02C-1A19-412C-B26E-4DF78730B208}" srcOrd="7" destOrd="0" presId="urn:microsoft.com/office/officeart/2005/8/layout/list1"/>
    <dgm:cxn modelId="{C75A838A-181B-493A-A119-2B9F3ED6444B}" type="presParOf" srcId="{B1288E28-37F0-4C1E-A7BF-6DA36AD537C2}" destId="{3B33A814-6C3E-4923-BE58-90424C4E6276}" srcOrd="8" destOrd="0" presId="urn:microsoft.com/office/officeart/2005/8/layout/list1"/>
    <dgm:cxn modelId="{CD434E03-E23A-4365-8A03-0DC52DC20A65}" type="presParOf" srcId="{3B33A814-6C3E-4923-BE58-90424C4E6276}" destId="{3F23CBCF-A963-4B7D-8CF0-B47DC81893B7}" srcOrd="0" destOrd="0" presId="urn:microsoft.com/office/officeart/2005/8/layout/list1"/>
    <dgm:cxn modelId="{38A09071-F1BD-40A8-BAA5-767FDA8709E0}" type="presParOf" srcId="{3B33A814-6C3E-4923-BE58-90424C4E6276}" destId="{73A1CBE5-250A-4841-97DF-3D57CAFF948A}" srcOrd="1" destOrd="0" presId="urn:microsoft.com/office/officeart/2005/8/layout/list1"/>
    <dgm:cxn modelId="{2613A907-ED3A-4B89-890D-E20D63B1232D}" type="presParOf" srcId="{B1288E28-37F0-4C1E-A7BF-6DA36AD537C2}" destId="{FB2F81E4-F007-4222-B52D-77C650A7769F}" srcOrd="9" destOrd="0" presId="urn:microsoft.com/office/officeart/2005/8/layout/list1"/>
    <dgm:cxn modelId="{270B31DF-7F33-43BC-B323-4E347896608E}" type="presParOf" srcId="{B1288E28-37F0-4C1E-A7BF-6DA36AD537C2}" destId="{EF52CACE-2C94-452C-8D94-9A6B70E4F7ED}" srcOrd="10" destOrd="0" presId="urn:microsoft.com/office/officeart/2005/8/layout/list1"/>
    <dgm:cxn modelId="{33D51C9D-68D7-4510-AAA6-54E8680DB8EA}" type="presParOf" srcId="{B1288E28-37F0-4C1E-A7BF-6DA36AD537C2}" destId="{D3B918B9-3C37-4022-9E91-174122A6EA1A}" srcOrd="11" destOrd="0" presId="urn:microsoft.com/office/officeart/2005/8/layout/list1"/>
    <dgm:cxn modelId="{F0302D64-9597-4A71-9F65-4C0E1E32816F}" type="presParOf" srcId="{B1288E28-37F0-4C1E-A7BF-6DA36AD537C2}" destId="{F105870E-9B6F-48BE-A920-6A0A4630E1F0}" srcOrd="12" destOrd="0" presId="urn:microsoft.com/office/officeart/2005/8/layout/list1"/>
    <dgm:cxn modelId="{21144170-C15E-4C40-8DE3-18E75E9EDB3C}" type="presParOf" srcId="{F105870E-9B6F-48BE-A920-6A0A4630E1F0}" destId="{FD5281E7-6E41-4D05-9454-821F75F0818C}" srcOrd="0" destOrd="0" presId="urn:microsoft.com/office/officeart/2005/8/layout/list1"/>
    <dgm:cxn modelId="{ACE1981B-712E-4F8A-9D5E-33FF85048AF3}" type="presParOf" srcId="{F105870E-9B6F-48BE-A920-6A0A4630E1F0}" destId="{85E218F2-77AC-4BEE-9D4E-FD78D3C7DBE7}" srcOrd="1" destOrd="0" presId="urn:microsoft.com/office/officeart/2005/8/layout/list1"/>
    <dgm:cxn modelId="{8D176EFF-1C40-408C-B184-9E23FAD1CFD9}" type="presParOf" srcId="{B1288E28-37F0-4C1E-A7BF-6DA36AD537C2}" destId="{3B2F2406-CA9F-4794-A2B1-51CC796EEFC1}" srcOrd="13" destOrd="0" presId="urn:microsoft.com/office/officeart/2005/8/layout/list1"/>
    <dgm:cxn modelId="{F60E8FA8-D0B3-461B-B349-D601A89CF028}" type="presParOf" srcId="{B1288E28-37F0-4C1E-A7BF-6DA36AD537C2}" destId="{502165E7-0192-41EE-B2CC-018A67FAD3D1}" srcOrd="14" destOrd="0" presId="urn:microsoft.com/office/officeart/2005/8/layout/list1"/>
    <dgm:cxn modelId="{436EF1F9-E6E5-4813-97C1-1D486A60B6DA}" type="presParOf" srcId="{B1288E28-37F0-4C1E-A7BF-6DA36AD537C2}" destId="{4BE15DCB-65EE-47C6-8070-FBF72A97ABDE}" srcOrd="15" destOrd="0" presId="urn:microsoft.com/office/officeart/2005/8/layout/list1"/>
    <dgm:cxn modelId="{D9196F86-F65F-4EBE-9E17-9F811A859612}" type="presParOf" srcId="{B1288E28-37F0-4C1E-A7BF-6DA36AD537C2}" destId="{01C34991-67BD-4717-A5B2-6049BE60BF70}" srcOrd="16" destOrd="0" presId="urn:microsoft.com/office/officeart/2005/8/layout/list1"/>
    <dgm:cxn modelId="{E6CCAA9B-4C36-410C-8212-C09568731DCB}" type="presParOf" srcId="{01C34991-67BD-4717-A5B2-6049BE60BF70}" destId="{21EEC489-EB98-4E62-AB1B-D724610BC06B}" srcOrd="0" destOrd="0" presId="urn:microsoft.com/office/officeart/2005/8/layout/list1"/>
    <dgm:cxn modelId="{9125A2AC-2FC6-40A2-A705-B39501B4426A}" type="presParOf" srcId="{01C34991-67BD-4717-A5B2-6049BE60BF70}" destId="{1F766B4B-5601-4A0C-BD39-2314E8E831A3}" srcOrd="1" destOrd="0" presId="urn:microsoft.com/office/officeart/2005/8/layout/list1"/>
    <dgm:cxn modelId="{0D0AD256-FC94-4085-9522-48E693BEA7EC}" type="presParOf" srcId="{B1288E28-37F0-4C1E-A7BF-6DA36AD537C2}" destId="{D4CB0890-0E88-4A6C-9EC6-A4D2093883D0}" srcOrd="17" destOrd="0" presId="urn:microsoft.com/office/officeart/2005/8/layout/list1"/>
    <dgm:cxn modelId="{5540EA69-1610-4BC7-8ABE-68DECADDDBD1}" type="presParOf" srcId="{B1288E28-37F0-4C1E-A7BF-6DA36AD537C2}" destId="{F45AF13B-356A-4E99-AAB6-554ACCF20C90}" srcOrd="18" destOrd="0" presId="urn:microsoft.com/office/officeart/2005/8/layout/list1"/>
    <dgm:cxn modelId="{BEC46A27-FFFD-4F24-AF68-F205C9E46EAA}" type="presParOf" srcId="{B1288E28-37F0-4C1E-A7BF-6DA36AD537C2}" destId="{6E9A2871-06B1-452F-B20C-CC8018706438}" srcOrd="19" destOrd="0" presId="urn:microsoft.com/office/officeart/2005/8/layout/list1"/>
    <dgm:cxn modelId="{36500328-3706-4E31-B906-A9C52CE5DE0E}" type="presParOf" srcId="{B1288E28-37F0-4C1E-A7BF-6DA36AD537C2}" destId="{98D8CE60-52FC-4217-8DB5-191123842303}" srcOrd="20" destOrd="0" presId="urn:microsoft.com/office/officeart/2005/8/layout/list1"/>
    <dgm:cxn modelId="{59447170-D2D3-4B7A-B5D5-EE503C57F559}" type="presParOf" srcId="{98D8CE60-52FC-4217-8DB5-191123842303}" destId="{3EFA1247-25C3-4ED6-AB10-70D0B59AC776}" srcOrd="0" destOrd="0" presId="urn:microsoft.com/office/officeart/2005/8/layout/list1"/>
    <dgm:cxn modelId="{7EF7512D-F5FA-4CDD-A766-C7499811BD7E}" type="presParOf" srcId="{98D8CE60-52FC-4217-8DB5-191123842303}" destId="{21524123-5A0B-44DC-94E5-A7BFE5658DB6}" srcOrd="1" destOrd="0" presId="urn:microsoft.com/office/officeart/2005/8/layout/list1"/>
    <dgm:cxn modelId="{A5EB3A98-824E-460F-A178-02DF599F141B}" type="presParOf" srcId="{B1288E28-37F0-4C1E-A7BF-6DA36AD537C2}" destId="{79F754EB-A6E1-4229-B8CE-07F981813184}" srcOrd="21" destOrd="0" presId="urn:microsoft.com/office/officeart/2005/8/layout/list1"/>
    <dgm:cxn modelId="{4B7FC9A5-24EE-4DB4-8032-3B78C169C75B}" type="presParOf" srcId="{B1288E28-37F0-4C1E-A7BF-6DA36AD537C2}" destId="{7886B89B-FA27-431B-BE22-1AD58A12C2E3}" srcOrd="22" destOrd="0" presId="urn:microsoft.com/office/officeart/2005/8/layout/list1"/>
    <dgm:cxn modelId="{1EA51315-082B-4722-9C8A-C5A06DA9BB39}" type="presParOf" srcId="{B1288E28-37F0-4C1E-A7BF-6DA36AD537C2}" destId="{2AE09998-772B-445E-B5E8-381D77E7DE97}" srcOrd="23" destOrd="0" presId="urn:microsoft.com/office/officeart/2005/8/layout/list1"/>
    <dgm:cxn modelId="{83D5B8A3-B68C-4C88-9EC7-43CE3B851956}" type="presParOf" srcId="{B1288E28-37F0-4C1E-A7BF-6DA36AD537C2}" destId="{8B9D9292-ABFC-41E7-8F15-FBEEAA0707F2}" srcOrd="24" destOrd="0" presId="urn:microsoft.com/office/officeart/2005/8/layout/list1"/>
    <dgm:cxn modelId="{9FDAA4E8-274E-42EB-9BB8-1B090C1B2865}" type="presParOf" srcId="{8B9D9292-ABFC-41E7-8F15-FBEEAA0707F2}" destId="{4623C7F3-01D1-4A5F-8226-09F50F4FB92A}" srcOrd="0" destOrd="0" presId="urn:microsoft.com/office/officeart/2005/8/layout/list1"/>
    <dgm:cxn modelId="{6D759A2D-624D-4F58-AE46-FD953BBFBC71}" type="presParOf" srcId="{8B9D9292-ABFC-41E7-8F15-FBEEAA0707F2}" destId="{DA16FFA4-10C8-468B-871A-072F5C82B024}" srcOrd="1" destOrd="0" presId="urn:microsoft.com/office/officeart/2005/8/layout/list1"/>
    <dgm:cxn modelId="{9C95BE4C-A122-4BB1-9925-1C72ABF89761}" type="presParOf" srcId="{B1288E28-37F0-4C1E-A7BF-6DA36AD537C2}" destId="{80EA3C5A-D0B8-41BF-A281-EFBF7F6A4756}" srcOrd="25" destOrd="0" presId="urn:microsoft.com/office/officeart/2005/8/layout/list1"/>
    <dgm:cxn modelId="{8A38A3E2-58F5-428D-8BDF-D9CA13F7F338}" type="presParOf" srcId="{B1288E28-37F0-4C1E-A7BF-6DA36AD537C2}" destId="{76A1F70D-EED7-4EA1-92DF-A4E82A55B5DA}"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3CD15-2E86-4694-83F1-F17192AE7E42}">
      <dsp:nvSpPr>
        <dsp:cNvPr id="0" name=""/>
        <dsp:cNvSpPr/>
      </dsp:nvSpPr>
      <dsp:spPr>
        <a:xfrm>
          <a:off x="0" y="363599"/>
          <a:ext cx="45720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DF507-508B-44DB-B733-00ABE8A43378}">
      <dsp:nvSpPr>
        <dsp:cNvPr id="0" name=""/>
        <dsp:cNvSpPr/>
      </dsp:nvSpPr>
      <dsp:spPr>
        <a:xfrm>
          <a:off x="228600" y="68399"/>
          <a:ext cx="3200400"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Definition of Brain Fog</a:t>
          </a:r>
          <a:endParaRPr lang="en-GB" sz="2000" kern="1200" dirty="0"/>
        </a:p>
      </dsp:txBody>
      <dsp:txXfrm>
        <a:off x="257421" y="97220"/>
        <a:ext cx="3142758" cy="532758"/>
      </dsp:txXfrm>
    </dsp:sp>
    <dsp:sp modelId="{BEE78C12-279F-4EA0-8D60-10A34459BCA0}">
      <dsp:nvSpPr>
        <dsp:cNvPr id="0" name=""/>
        <dsp:cNvSpPr/>
      </dsp:nvSpPr>
      <dsp:spPr>
        <a:xfrm>
          <a:off x="0" y="1270799"/>
          <a:ext cx="45720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56833-113F-441E-A9A7-E81325F5CFC9}">
      <dsp:nvSpPr>
        <dsp:cNvPr id="0" name=""/>
        <dsp:cNvSpPr/>
      </dsp:nvSpPr>
      <dsp:spPr>
        <a:xfrm>
          <a:off x="228600" y="975599"/>
          <a:ext cx="3200400"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Domains of Cognition</a:t>
          </a:r>
          <a:endParaRPr lang="en-GB" sz="2000" kern="1200" dirty="0"/>
        </a:p>
      </dsp:txBody>
      <dsp:txXfrm>
        <a:off x="257421" y="1004420"/>
        <a:ext cx="3142758" cy="532758"/>
      </dsp:txXfrm>
    </dsp:sp>
    <dsp:sp modelId="{AC36401C-87B1-4246-B180-3210B7C6747F}">
      <dsp:nvSpPr>
        <dsp:cNvPr id="0" name=""/>
        <dsp:cNvSpPr/>
      </dsp:nvSpPr>
      <dsp:spPr>
        <a:xfrm>
          <a:off x="0" y="2178000"/>
          <a:ext cx="45720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C676F-D3F7-45FC-BD52-17B04773DDD1}">
      <dsp:nvSpPr>
        <dsp:cNvPr id="0" name=""/>
        <dsp:cNvSpPr/>
      </dsp:nvSpPr>
      <dsp:spPr>
        <a:xfrm>
          <a:off x="228600" y="1882800"/>
          <a:ext cx="3200400"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Word Finding Difficulty</a:t>
          </a:r>
        </a:p>
      </dsp:txBody>
      <dsp:txXfrm>
        <a:off x="257421" y="1911621"/>
        <a:ext cx="3142758" cy="532758"/>
      </dsp:txXfrm>
    </dsp:sp>
    <dsp:sp modelId="{BC0756FE-162B-43D7-A1C0-3C22A3256424}">
      <dsp:nvSpPr>
        <dsp:cNvPr id="0" name=""/>
        <dsp:cNvSpPr/>
      </dsp:nvSpPr>
      <dsp:spPr>
        <a:xfrm>
          <a:off x="0" y="3085200"/>
          <a:ext cx="45720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2EE0A-15A5-45AE-8E86-B7A963B2531B}">
      <dsp:nvSpPr>
        <dsp:cNvPr id="0" name=""/>
        <dsp:cNvSpPr/>
      </dsp:nvSpPr>
      <dsp:spPr>
        <a:xfrm>
          <a:off x="228600" y="2790000"/>
          <a:ext cx="3200400"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Reasons and Factors</a:t>
          </a:r>
          <a:endParaRPr lang="en-GB" sz="2000" kern="1200" dirty="0"/>
        </a:p>
      </dsp:txBody>
      <dsp:txXfrm>
        <a:off x="257421" y="2818821"/>
        <a:ext cx="31427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B3527-8D32-4E72-947B-A725FCBF00AA}">
      <dsp:nvSpPr>
        <dsp:cNvPr id="0" name=""/>
        <dsp:cNvSpPr/>
      </dsp:nvSpPr>
      <dsp:spPr>
        <a:xfrm>
          <a:off x="0" y="1211864"/>
          <a:ext cx="527649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BDEBD-C0F1-4598-AFC8-273CD95E36AA}">
      <dsp:nvSpPr>
        <dsp:cNvPr id="0" name=""/>
        <dsp:cNvSpPr/>
      </dsp:nvSpPr>
      <dsp:spPr>
        <a:xfrm>
          <a:off x="263824" y="916663"/>
          <a:ext cx="3693543"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607" tIns="0" rIns="139607"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What can I do to help?</a:t>
          </a:r>
          <a:endParaRPr lang="en-GB" sz="2000" kern="1200" dirty="0"/>
        </a:p>
      </dsp:txBody>
      <dsp:txXfrm>
        <a:off x="292645" y="945484"/>
        <a:ext cx="3635901" cy="532758"/>
      </dsp:txXfrm>
    </dsp:sp>
    <dsp:sp modelId="{D85C9D23-539A-48D4-ABAB-3400B0F7CFF9}">
      <dsp:nvSpPr>
        <dsp:cNvPr id="0" name=""/>
        <dsp:cNvSpPr/>
      </dsp:nvSpPr>
      <dsp:spPr>
        <a:xfrm>
          <a:off x="0" y="2119064"/>
          <a:ext cx="527649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1ED4FA-CD01-4AC8-80B8-F990C1C2738A}">
      <dsp:nvSpPr>
        <dsp:cNvPr id="0" name=""/>
        <dsp:cNvSpPr/>
      </dsp:nvSpPr>
      <dsp:spPr>
        <a:xfrm>
          <a:off x="263824" y="1823864"/>
          <a:ext cx="3693543"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607" tIns="0" rIns="139607"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Bucket &amp; Water analogy</a:t>
          </a:r>
          <a:endParaRPr lang="en-GB" sz="2000" kern="1200" dirty="0"/>
        </a:p>
      </dsp:txBody>
      <dsp:txXfrm>
        <a:off x="292645" y="1852685"/>
        <a:ext cx="3635901" cy="532758"/>
      </dsp:txXfrm>
    </dsp:sp>
    <dsp:sp modelId="{1B9136A8-8EF1-4FFB-A4EE-5B887295F333}">
      <dsp:nvSpPr>
        <dsp:cNvPr id="0" name=""/>
        <dsp:cNvSpPr/>
      </dsp:nvSpPr>
      <dsp:spPr>
        <a:xfrm>
          <a:off x="0" y="3026264"/>
          <a:ext cx="527649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AC355-F627-4DF3-8701-BACF9AA45B2B}">
      <dsp:nvSpPr>
        <dsp:cNvPr id="0" name=""/>
        <dsp:cNvSpPr/>
      </dsp:nvSpPr>
      <dsp:spPr>
        <a:xfrm>
          <a:off x="263824" y="2731064"/>
          <a:ext cx="3693543"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607" tIns="0" rIns="139607" bIns="0" numCol="1" spcCol="1270" anchor="ctr" anchorCtr="0">
          <a:noAutofit/>
        </a:bodyPr>
        <a:lstStyle/>
        <a:p>
          <a:pPr lvl="0" algn="l" defTabSz="889000">
            <a:lnSpc>
              <a:spcPct val="90000"/>
            </a:lnSpc>
            <a:spcBef>
              <a:spcPct val="0"/>
            </a:spcBef>
            <a:spcAft>
              <a:spcPct val="35000"/>
            </a:spcAft>
          </a:pPr>
          <a:r>
            <a:rPr lang="en-GB" sz="2000" kern="1200" dirty="0">
              <a:latin typeface="Century Gothic" panose="020B0502020202020204"/>
            </a:rPr>
            <a:t>Strategies</a:t>
          </a:r>
          <a:endParaRPr lang="en-GB" sz="2000" kern="1200" dirty="0"/>
        </a:p>
      </dsp:txBody>
      <dsp:txXfrm>
        <a:off x="292645" y="2759885"/>
        <a:ext cx="3635901" cy="532758"/>
      </dsp:txXfrm>
    </dsp:sp>
    <dsp:sp modelId="{73FBA763-7AEC-4619-9B73-B294F263B163}">
      <dsp:nvSpPr>
        <dsp:cNvPr id="0" name=""/>
        <dsp:cNvSpPr/>
      </dsp:nvSpPr>
      <dsp:spPr>
        <a:xfrm>
          <a:off x="0" y="3933464"/>
          <a:ext cx="527649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4DF94-A978-4DE8-8D9E-DA49D351F73D}">
      <dsp:nvSpPr>
        <dsp:cNvPr id="0" name=""/>
        <dsp:cNvSpPr/>
      </dsp:nvSpPr>
      <dsp:spPr>
        <a:xfrm>
          <a:off x="263824" y="3638264"/>
          <a:ext cx="3693543"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607" tIns="0" rIns="139607" bIns="0" numCol="1" spcCol="1270" anchor="ctr" anchorCtr="0">
          <a:noAutofit/>
        </a:bodyPr>
        <a:lstStyle/>
        <a:p>
          <a:pPr lvl="0" algn="l" defTabSz="889000" rtl="0">
            <a:lnSpc>
              <a:spcPct val="90000"/>
            </a:lnSpc>
            <a:spcBef>
              <a:spcPct val="0"/>
            </a:spcBef>
            <a:spcAft>
              <a:spcPct val="35000"/>
            </a:spcAft>
          </a:pPr>
          <a:r>
            <a:rPr lang="en-GB" sz="2000" kern="1200" dirty="0">
              <a:latin typeface="Century Gothic" panose="020B0502020202020204"/>
            </a:rPr>
            <a:t>Self Management Toolbox</a:t>
          </a:r>
        </a:p>
      </dsp:txBody>
      <dsp:txXfrm>
        <a:off x="292645" y="3667085"/>
        <a:ext cx="3635901"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5786D-AF26-4A56-8221-EE8615C0A4C3}">
      <dsp:nvSpPr>
        <dsp:cNvPr id="0" name=""/>
        <dsp:cNvSpPr/>
      </dsp:nvSpPr>
      <dsp:spPr>
        <a:xfrm>
          <a:off x="4749419" y="0"/>
          <a:ext cx="2374710" cy="1295627"/>
        </a:xfrm>
        <a:prstGeom prst="trapezoid">
          <a:avLst>
            <a:gd name="adj" fmla="val 91643"/>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b="1" kern="1200" dirty="0">
              <a:latin typeface="Century Gothic" panose="020B0502020202020204"/>
            </a:rPr>
            <a:t>Executive Functions</a:t>
          </a:r>
          <a:endParaRPr lang="en-GB" sz="3800" kern="1200" dirty="0"/>
        </a:p>
      </dsp:txBody>
      <dsp:txXfrm>
        <a:off x="4749419" y="0"/>
        <a:ext cx="2374710" cy="1295627"/>
      </dsp:txXfrm>
    </dsp:sp>
    <dsp:sp modelId="{8EBF5C54-CD80-4D37-A841-7EEA7C2FA722}">
      <dsp:nvSpPr>
        <dsp:cNvPr id="0" name=""/>
        <dsp:cNvSpPr/>
      </dsp:nvSpPr>
      <dsp:spPr>
        <a:xfrm>
          <a:off x="3562064" y="1295627"/>
          <a:ext cx="4749420" cy="1295627"/>
        </a:xfrm>
        <a:prstGeom prst="trapezoid">
          <a:avLst>
            <a:gd name="adj" fmla="val 91643"/>
          </a:avLst>
        </a:prstGeom>
        <a:gradFill rotWithShape="0">
          <a:gsLst>
            <a:gs pos="0">
              <a:schemeClr val="accent5">
                <a:hueOff val="5038564"/>
                <a:satOff val="-2354"/>
                <a:lumOff val="-2647"/>
                <a:alphaOff val="0"/>
                <a:tint val="98000"/>
                <a:hueMod val="94000"/>
                <a:satMod val="130000"/>
                <a:lumMod val="128000"/>
              </a:schemeClr>
            </a:gs>
            <a:gs pos="100000">
              <a:schemeClr val="accent5">
                <a:hueOff val="5038564"/>
                <a:satOff val="-2354"/>
                <a:lumOff val="-264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b="1" kern="1200" dirty="0">
              <a:latin typeface="Century Gothic" panose="020B0502020202020204"/>
            </a:rPr>
            <a:t>Memory</a:t>
          </a:r>
          <a:endParaRPr lang="en-GB" sz="3800" b="1" kern="1200" dirty="0"/>
        </a:p>
      </dsp:txBody>
      <dsp:txXfrm>
        <a:off x="4393213" y="1295627"/>
        <a:ext cx="3087123" cy="1295627"/>
      </dsp:txXfrm>
    </dsp:sp>
    <dsp:sp modelId="{55791FE9-9DAA-4925-BE2F-3333648AE9E2}">
      <dsp:nvSpPr>
        <dsp:cNvPr id="0" name=""/>
        <dsp:cNvSpPr/>
      </dsp:nvSpPr>
      <dsp:spPr>
        <a:xfrm>
          <a:off x="2374709" y="2591254"/>
          <a:ext cx="7124130" cy="1295627"/>
        </a:xfrm>
        <a:prstGeom prst="trapezoid">
          <a:avLst>
            <a:gd name="adj" fmla="val 91643"/>
          </a:avLst>
        </a:prstGeom>
        <a:gradFill rotWithShape="0">
          <a:gsLst>
            <a:gs pos="0">
              <a:schemeClr val="accent5">
                <a:hueOff val="10077129"/>
                <a:satOff val="-4709"/>
                <a:lumOff val="-5294"/>
                <a:alphaOff val="0"/>
                <a:tint val="98000"/>
                <a:hueMod val="94000"/>
                <a:satMod val="130000"/>
                <a:lumMod val="128000"/>
              </a:schemeClr>
            </a:gs>
            <a:gs pos="100000">
              <a:schemeClr val="accent5">
                <a:hueOff val="10077129"/>
                <a:satOff val="-4709"/>
                <a:lumOff val="-529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b="1" kern="1200" dirty="0">
              <a:latin typeface="Century Gothic" panose="020B0502020202020204"/>
            </a:rPr>
            <a:t>Information Processing</a:t>
          </a:r>
          <a:endParaRPr lang="en-GB" sz="3800" b="1" kern="1200" dirty="0"/>
        </a:p>
      </dsp:txBody>
      <dsp:txXfrm>
        <a:off x="3621432" y="2591254"/>
        <a:ext cx="4630684" cy="1295627"/>
      </dsp:txXfrm>
    </dsp:sp>
    <dsp:sp modelId="{EF013844-A5BB-4BE5-BC49-8CA9F3C5A120}">
      <dsp:nvSpPr>
        <dsp:cNvPr id="0" name=""/>
        <dsp:cNvSpPr/>
      </dsp:nvSpPr>
      <dsp:spPr>
        <a:xfrm>
          <a:off x="1187354" y="3886881"/>
          <a:ext cx="9498840" cy="1295627"/>
        </a:xfrm>
        <a:prstGeom prst="trapezoid">
          <a:avLst>
            <a:gd name="adj" fmla="val 91643"/>
          </a:avLst>
        </a:prstGeom>
        <a:gradFill rotWithShape="0">
          <a:gsLst>
            <a:gs pos="0">
              <a:schemeClr val="accent5">
                <a:hueOff val="15115693"/>
                <a:satOff val="-7063"/>
                <a:lumOff val="-7940"/>
                <a:alphaOff val="0"/>
                <a:tint val="98000"/>
                <a:hueMod val="94000"/>
                <a:satMod val="130000"/>
                <a:lumMod val="128000"/>
              </a:schemeClr>
            </a:gs>
            <a:gs pos="100000">
              <a:schemeClr val="accent5">
                <a:hueOff val="15115693"/>
                <a:satOff val="-7063"/>
                <a:lumOff val="-794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b="1" kern="1200" dirty="0">
              <a:latin typeface="Century Gothic" panose="020B0502020202020204"/>
            </a:rPr>
            <a:t>Visual Processing</a:t>
          </a:r>
        </a:p>
      </dsp:txBody>
      <dsp:txXfrm>
        <a:off x="2849651" y="3886881"/>
        <a:ext cx="6174246" cy="1295627"/>
      </dsp:txXfrm>
    </dsp:sp>
    <dsp:sp modelId="{01BFD119-86E5-4566-8DD5-74CA2A6420C7}">
      <dsp:nvSpPr>
        <dsp:cNvPr id="0" name=""/>
        <dsp:cNvSpPr/>
      </dsp:nvSpPr>
      <dsp:spPr>
        <a:xfrm>
          <a:off x="0" y="5182508"/>
          <a:ext cx="11873550" cy="1295627"/>
        </a:xfrm>
        <a:prstGeom prst="trapezoid">
          <a:avLst>
            <a:gd name="adj" fmla="val 91643"/>
          </a:avLst>
        </a:prstGeom>
        <a:gradFill rotWithShape="0">
          <a:gsLst>
            <a:gs pos="0">
              <a:schemeClr val="accent5">
                <a:hueOff val="20154258"/>
                <a:satOff val="-9417"/>
                <a:lumOff val="-10587"/>
                <a:alphaOff val="0"/>
                <a:tint val="98000"/>
                <a:hueMod val="94000"/>
                <a:satMod val="130000"/>
                <a:lumMod val="12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b="1" kern="1200" dirty="0">
              <a:latin typeface="Century Gothic" panose="020B0502020202020204"/>
            </a:rPr>
            <a:t>Attention</a:t>
          </a:r>
        </a:p>
      </dsp:txBody>
      <dsp:txXfrm>
        <a:off x="2077871" y="5182508"/>
        <a:ext cx="7717807" cy="1295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444A8-2CF8-42CF-A955-2C25CD45E7FC}">
      <dsp:nvSpPr>
        <dsp:cNvPr id="0" name=""/>
        <dsp:cNvSpPr/>
      </dsp:nvSpPr>
      <dsp:spPr>
        <a:xfrm>
          <a:off x="3607240" y="4872"/>
          <a:ext cx="2202508" cy="14316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a:latin typeface="Century Gothic" panose="020B0502020202020204"/>
            </a:rPr>
            <a:t>Working</a:t>
          </a:r>
          <a:endParaRPr lang="en-GB" sz="2500" kern="1200" dirty="0"/>
        </a:p>
      </dsp:txBody>
      <dsp:txXfrm>
        <a:off x="3677126" y="74758"/>
        <a:ext cx="2062736" cy="1291858"/>
      </dsp:txXfrm>
    </dsp:sp>
    <dsp:sp modelId="{4B9681EF-8797-4EBD-92FB-512578245A62}">
      <dsp:nvSpPr>
        <dsp:cNvPr id="0" name=""/>
        <dsp:cNvSpPr/>
      </dsp:nvSpPr>
      <dsp:spPr>
        <a:xfrm>
          <a:off x="1850310" y="720687"/>
          <a:ext cx="5716369" cy="5716369"/>
        </a:xfrm>
        <a:custGeom>
          <a:avLst/>
          <a:gdLst/>
          <a:ahLst/>
          <a:cxnLst/>
          <a:rect l="0" t="0" r="0" b="0"/>
          <a:pathLst>
            <a:path>
              <a:moveTo>
                <a:pt x="3974543" y="227032"/>
              </a:moveTo>
              <a:arcTo wR="2858184" hR="2858184" stAng="17579447" swAng="1959730"/>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15C891-1B4A-4503-BF6D-94EFB642BBA1}">
      <dsp:nvSpPr>
        <dsp:cNvPr id="0" name=""/>
        <dsp:cNvSpPr/>
      </dsp:nvSpPr>
      <dsp:spPr>
        <a:xfrm>
          <a:off x="6325536" y="1979829"/>
          <a:ext cx="2202508" cy="14316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latin typeface="Century Gothic" panose="020B0502020202020204"/>
            </a:rPr>
            <a:t>Prospective</a:t>
          </a:r>
          <a:endParaRPr lang="en-GB" sz="2500" kern="1200" dirty="0"/>
        </a:p>
      </dsp:txBody>
      <dsp:txXfrm>
        <a:off x="6395422" y="2049715"/>
        <a:ext cx="2062736" cy="1291858"/>
      </dsp:txXfrm>
    </dsp:sp>
    <dsp:sp modelId="{AA18EC43-8998-4549-A97E-4EEF1BD6D8C3}">
      <dsp:nvSpPr>
        <dsp:cNvPr id="0" name=""/>
        <dsp:cNvSpPr/>
      </dsp:nvSpPr>
      <dsp:spPr>
        <a:xfrm>
          <a:off x="1850310" y="720687"/>
          <a:ext cx="5716369" cy="5716369"/>
        </a:xfrm>
        <a:custGeom>
          <a:avLst/>
          <a:gdLst/>
          <a:ahLst/>
          <a:cxnLst/>
          <a:rect l="0" t="0" r="0" b="0"/>
          <a:pathLst>
            <a:path>
              <a:moveTo>
                <a:pt x="5712475" y="2709031"/>
              </a:moveTo>
              <a:arcTo wR="2858184" hR="2858184" stAng="21420521" swAng="2194913"/>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13AF80-C4C3-4045-8887-42E967B28714}">
      <dsp:nvSpPr>
        <dsp:cNvPr id="0" name=""/>
        <dsp:cNvSpPr/>
      </dsp:nvSpPr>
      <dsp:spPr>
        <a:xfrm>
          <a:off x="5287239" y="5175377"/>
          <a:ext cx="2202508" cy="14316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a:latin typeface="Century Gothic" panose="020B0502020202020204"/>
            </a:rPr>
            <a:t>Long Term</a:t>
          </a:r>
          <a:endParaRPr lang="en-GB" sz="2500" kern="1200" dirty="0"/>
        </a:p>
      </dsp:txBody>
      <dsp:txXfrm>
        <a:off x="5357125" y="5245263"/>
        <a:ext cx="2062736" cy="1291858"/>
      </dsp:txXfrm>
    </dsp:sp>
    <dsp:sp modelId="{386CF5BE-8B50-4340-B054-AA91C5156690}">
      <dsp:nvSpPr>
        <dsp:cNvPr id="0" name=""/>
        <dsp:cNvSpPr/>
      </dsp:nvSpPr>
      <dsp:spPr>
        <a:xfrm>
          <a:off x="1850310" y="720687"/>
          <a:ext cx="5716369" cy="5716369"/>
        </a:xfrm>
        <a:custGeom>
          <a:avLst/>
          <a:gdLst/>
          <a:ahLst/>
          <a:cxnLst/>
          <a:rect l="0" t="0" r="0" b="0"/>
          <a:pathLst>
            <a:path>
              <a:moveTo>
                <a:pt x="3425589" y="5659483"/>
              </a:moveTo>
              <a:arcTo wR="2858184" hR="2858184" stAng="4712977" swAng="137404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CE4B1B-7612-4E9D-B622-AFF1B9F03DD8}">
      <dsp:nvSpPr>
        <dsp:cNvPr id="0" name=""/>
        <dsp:cNvSpPr/>
      </dsp:nvSpPr>
      <dsp:spPr>
        <a:xfrm>
          <a:off x="1927241" y="5175377"/>
          <a:ext cx="2202508" cy="14316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latin typeface="Century Gothic" panose="020B0502020202020204"/>
            </a:rPr>
            <a:t>Semantic</a:t>
          </a:r>
          <a:endParaRPr lang="en-GB" sz="2500" kern="1200" dirty="0"/>
        </a:p>
      </dsp:txBody>
      <dsp:txXfrm>
        <a:off x="1997127" y="5245263"/>
        <a:ext cx="2062736" cy="1291858"/>
      </dsp:txXfrm>
    </dsp:sp>
    <dsp:sp modelId="{24F505A3-ED70-442B-90BB-03D59D3DDFC0}">
      <dsp:nvSpPr>
        <dsp:cNvPr id="0" name=""/>
        <dsp:cNvSpPr/>
      </dsp:nvSpPr>
      <dsp:spPr>
        <a:xfrm>
          <a:off x="1850310" y="720687"/>
          <a:ext cx="5716369" cy="5716369"/>
        </a:xfrm>
        <a:custGeom>
          <a:avLst/>
          <a:gdLst/>
          <a:ahLst/>
          <a:cxnLst/>
          <a:rect l="0" t="0" r="0" b="0"/>
          <a:pathLst>
            <a:path>
              <a:moveTo>
                <a:pt x="477281" y="4439488"/>
              </a:moveTo>
              <a:arcTo wR="2858184" hR="2858184" stAng="8784566" swAng="2194913"/>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AD5D91-CEE4-4520-9EE2-9D0419BD0CFB}">
      <dsp:nvSpPr>
        <dsp:cNvPr id="0" name=""/>
        <dsp:cNvSpPr/>
      </dsp:nvSpPr>
      <dsp:spPr>
        <a:xfrm>
          <a:off x="888945" y="1979829"/>
          <a:ext cx="2202508" cy="14316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latin typeface="Century Gothic" panose="020B0502020202020204"/>
            </a:rPr>
            <a:t>Episodic</a:t>
          </a:r>
          <a:endParaRPr lang="en-GB" sz="2500" kern="1200" dirty="0"/>
        </a:p>
      </dsp:txBody>
      <dsp:txXfrm>
        <a:off x="958831" y="2049715"/>
        <a:ext cx="2062736" cy="1291858"/>
      </dsp:txXfrm>
    </dsp:sp>
    <dsp:sp modelId="{6C65A6FA-8627-47C1-BCBA-6CDDEC18B764}">
      <dsp:nvSpPr>
        <dsp:cNvPr id="0" name=""/>
        <dsp:cNvSpPr/>
      </dsp:nvSpPr>
      <dsp:spPr>
        <a:xfrm>
          <a:off x="1850310" y="720687"/>
          <a:ext cx="5716369" cy="5716369"/>
        </a:xfrm>
        <a:custGeom>
          <a:avLst/>
          <a:gdLst/>
          <a:ahLst/>
          <a:cxnLst/>
          <a:rect l="0" t="0" r="0" b="0"/>
          <a:pathLst>
            <a:path>
              <a:moveTo>
                <a:pt x="498366" y="1245584"/>
              </a:moveTo>
              <a:arcTo wR="2858184" hR="2858184" stAng="12860823" swAng="1959730"/>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9AD0-7619-47D7-B051-ADC31CC5811C}">
      <dsp:nvSpPr>
        <dsp:cNvPr id="0" name=""/>
        <dsp:cNvSpPr/>
      </dsp:nvSpPr>
      <dsp:spPr>
        <a:xfrm>
          <a:off x="0" y="282152"/>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13321-E358-4E24-B46B-7C4691723488}">
      <dsp:nvSpPr>
        <dsp:cNvPr id="0" name=""/>
        <dsp:cNvSpPr/>
      </dsp:nvSpPr>
      <dsp:spPr>
        <a:xfrm>
          <a:off x="547058" y="31232"/>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Attention, Memory, Exec. Functions are key areas</a:t>
          </a:r>
          <a:endParaRPr lang="en-GB" sz="1700" kern="1200" dirty="0"/>
        </a:p>
      </dsp:txBody>
      <dsp:txXfrm>
        <a:off x="571556" y="55730"/>
        <a:ext cx="7609821" cy="452844"/>
      </dsp:txXfrm>
    </dsp:sp>
    <dsp:sp modelId="{57B3D86F-B2F2-4607-AA71-14EC49BE299F}">
      <dsp:nvSpPr>
        <dsp:cNvPr id="0" name=""/>
        <dsp:cNvSpPr/>
      </dsp:nvSpPr>
      <dsp:spPr>
        <a:xfrm>
          <a:off x="0" y="1053272"/>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FD087-4CC4-452A-B0CB-B054D52DD133}">
      <dsp:nvSpPr>
        <dsp:cNvPr id="0" name=""/>
        <dsp:cNvSpPr/>
      </dsp:nvSpPr>
      <dsp:spPr>
        <a:xfrm>
          <a:off x="547058" y="802352"/>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Contributing Factors</a:t>
          </a:r>
          <a:endParaRPr lang="en-GB" sz="1700" kern="1200" dirty="0"/>
        </a:p>
      </dsp:txBody>
      <dsp:txXfrm>
        <a:off x="571556" y="826850"/>
        <a:ext cx="7609821" cy="452844"/>
      </dsp:txXfrm>
    </dsp:sp>
    <dsp:sp modelId="{EF52CACE-2C94-452C-8D94-9A6B70E4F7ED}">
      <dsp:nvSpPr>
        <dsp:cNvPr id="0" name=""/>
        <dsp:cNvSpPr/>
      </dsp:nvSpPr>
      <dsp:spPr>
        <a:xfrm>
          <a:off x="0" y="1824393"/>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1CBE5-250A-4841-97DF-3D57CAFF948A}">
      <dsp:nvSpPr>
        <dsp:cNvPr id="0" name=""/>
        <dsp:cNvSpPr/>
      </dsp:nvSpPr>
      <dsp:spPr>
        <a:xfrm>
          <a:off x="547058" y="1573472"/>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Bucket &amp; Water Analogy</a:t>
          </a:r>
          <a:endParaRPr lang="en-GB" sz="1700" kern="1200" dirty="0"/>
        </a:p>
      </dsp:txBody>
      <dsp:txXfrm>
        <a:off x="571556" y="1597970"/>
        <a:ext cx="7609821" cy="452844"/>
      </dsp:txXfrm>
    </dsp:sp>
    <dsp:sp modelId="{502165E7-0192-41EE-B2CC-018A67FAD3D1}">
      <dsp:nvSpPr>
        <dsp:cNvPr id="0" name=""/>
        <dsp:cNvSpPr/>
      </dsp:nvSpPr>
      <dsp:spPr>
        <a:xfrm>
          <a:off x="0" y="2595513"/>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218F2-77AC-4BEE-9D4E-FD78D3C7DBE7}">
      <dsp:nvSpPr>
        <dsp:cNvPr id="0" name=""/>
        <dsp:cNvSpPr/>
      </dsp:nvSpPr>
      <dsp:spPr>
        <a:xfrm>
          <a:off x="547058" y="2344593"/>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Health approaches can help</a:t>
          </a:r>
        </a:p>
      </dsp:txBody>
      <dsp:txXfrm>
        <a:off x="571556" y="2369091"/>
        <a:ext cx="7609821" cy="452844"/>
      </dsp:txXfrm>
    </dsp:sp>
    <dsp:sp modelId="{F45AF13B-356A-4E99-AAB6-554ACCF20C90}">
      <dsp:nvSpPr>
        <dsp:cNvPr id="0" name=""/>
        <dsp:cNvSpPr/>
      </dsp:nvSpPr>
      <dsp:spPr>
        <a:xfrm>
          <a:off x="0" y="3366633"/>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66B4B-5601-4A0C-BD39-2314E8E831A3}">
      <dsp:nvSpPr>
        <dsp:cNvPr id="0" name=""/>
        <dsp:cNvSpPr/>
      </dsp:nvSpPr>
      <dsp:spPr>
        <a:xfrm>
          <a:off x="547058" y="3115713"/>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a:lnSpc>
              <a:spcPct val="90000"/>
            </a:lnSpc>
            <a:spcBef>
              <a:spcPct val="0"/>
            </a:spcBef>
            <a:spcAft>
              <a:spcPct val="35000"/>
            </a:spcAft>
          </a:pPr>
          <a:r>
            <a:rPr lang="en-GB" sz="1700" kern="1200" dirty="0">
              <a:latin typeface="Century Gothic" panose="020B0502020202020204"/>
            </a:rPr>
            <a:t>Strategies</a:t>
          </a:r>
        </a:p>
      </dsp:txBody>
      <dsp:txXfrm>
        <a:off x="571556" y="3140211"/>
        <a:ext cx="7609821" cy="452844"/>
      </dsp:txXfrm>
    </dsp:sp>
    <dsp:sp modelId="{7886B89B-FA27-431B-BE22-1AD58A12C2E3}">
      <dsp:nvSpPr>
        <dsp:cNvPr id="0" name=""/>
        <dsp:cNvSpPr/>
      </dsp:nvSpPr>
      <dsp:spPr>
        <a:xfrm>
          <a:off x="0" y="4137753"/>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24123-5A0B-44DC-94E5-A7BFE5658DB6}">
      <dsp:nvSpPr>
        <dsp:cNvPr id="0" name=""/>
        <dsp:cNvSpPr/>
      </dsp:nvSpPr>
      <dsp:spPr>
        <a:xfrm>
          <a:off x="547058" y="3886833"/>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Approach with Fatigue Management Principles</a:t>
          </a:r>
        </a:p>
      </dsp:txBody>
      <dsp:txXfrm>
        <a:off x="571556" y="3911331"/>
        <a:ext cx="7609821" cy="452844"/>
      </dsp:txXfrm>
    </dsp:sp>
    <dsp:sp modelId="{76A1F70D-EED7-4EA1-92DF-A4E82A55B5DA}">
      <dsp:nvSpPr>
        <dsp:cNvPr id="0" name=""/>
        <dsp:cNvSpPr/>
      </dsp:nvSpPr>
      <dsp:spPr>
        <a:xfrm>
          <a:off x="0" y="4908873"/>
          <a:ext cx="10941168"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6FFA4-10C8-468B-871A-072F5C82B024}">
      <dsp:nvSpPr>
        <dsp:cNvPr id="0" name=""/>
        <dsp:cNvSpPr/>
      </dsp:nvSpPr>
      <dsp:spPr>
        <a:xfrm>
          <a:off x="547058" y="4657953"/>
          <a:ext cx="7658817"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85" tIns="0" rIns="289485" bIns="0" numCol="1" spcCol="1270" anchor="ctr" anchorCtr="0">
          <a:noAutofit/>
        </a:bodyPr>
        <a:lstStyle/>
        <a:p>
          <a:pPr lvl="0" algn="l" defTabSz="755650" rtl="0">
            <a:lnSpc>
              <a:spcPct val="90000"/>
            </a:lnSpc>
            <a:spcBef>
              <a:spcPct val="0"/>
            </a:spcBef>
            <a:spcAft>
              <a:spcPct val="35000"/>
            </a:spcAft>
          </a:pPr>
          <a:r>
            <a:rPr lang="en-GB" sz="1700" kern="1200" dirty="0">
              <a:latin typeface="Century Gothic" panose="020B0502020202020204"/>
            </a:rPr>
            <a:t>Before - During - After</a:t>
          </a:r>
        </a:p>
      </dsp:txBody>
      <dsp:txXfrm>
        <a:off x="571556" y="4682451"/>
        <a:ext cx="760982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60359-F092-4C83-A5DB-6F11DD70EB58}" type="datetimeFigureOut">
              <a:t>2/7/2024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AE4D7-143B-4C69-A676-4B6E07E3454E}" type="slidenum">
              <a:t>‹#›</a:t>
            </a:fld>
            <a:endParaRPr lang="en-GB"/>
          </a:p>
        </p:txBody>
      </p:sp>
    </p:spTree>
    <p:extLst>
      <p:ext uri="{BB962C8B-B14F-4D97-AF65-F5344CB8AC3E}">
        <p14:creationId xmlns:p14="http://schemas.microsoft.com/office/powerpoint/2010/main" val="32276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08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t>We have just learned the subtypes of memory.</a:t>
            </a:r>
          </a:p>
          <a:p>
            <a:r>
              <a:rPr lang="en-US" dirty="0"/>
              <a:t>There is a process that our brain goes through for memory and In this slide, we have used the analogy of computer hardware to represent the stages of the memory process.  </a:t>
            </a:r>
            <a:endParaRPr lang="en-US" dirty="0">
              <a:cs typeface="Calibri"/>
            </a:endParaRPr>
          </a:p>
          <a:p>
            <a:endParaRPr lang="en-US" b="1" dirty="0"/>
          </a:p>
          <a:p>
            <a:r>
              <a:rPr lang="en-US" b="1" dirty="0"/>
              <a:t>The five stages involved are:</a:t>
            </a:r>
            <a:endParaRPr lang="en-US" dirty="0">
              <a:cs typeface="Calibri"/>
            </a:endParaRPr>
          </a:p>
          <a:p>
            <a:r>
              <a:rPr lang="en-US" b="1" dirty="0"/>
              <a:t>Attention</a:t>
            </a:r>
            <a:endParaRPr lang="en-US" dirty="0"/>
          </a:p>
          <a:p>
            <a:r>
              <a:rPr lang="en-US" dirty="0"/>
              <a:t>So our brains are switched on and paying attention.  Information enters the brain. If you cannot concentrate on information it will not be understood and stored.</a:t>
            </a:r>
            <a:endParaRPr lang="en-US" dirty="0">
              <a:cs typeface="Calibri"/>
            </a:endParaRPr>
          </a:p>
          <a:p>
            <a:r>
              <a:rPr lang="en-US" b="1" dirty="0"/>
              <a:t>Encoding</a:t>
            </a:r>
            <a:endParaRPr lang="en-US" dirty="0"/>
          </a:p>
          <a:p>
            <a:r>
              <a:rPr lang="en-US" dirty="0"/>
              <a:t>Getting the information into our brains through Registration of information at the time of learning. Emotional events or things you are interested in are usually more meaningful and therefore processed at a deeper level and become attached to existing memory structures. Good encoding techniques include relating new information to what you already know, forming mental images, and creating associations among information that needs to be remembered.</a:t>
            </a:r>
            <a:endParaRPr lang="en-US" dirty="0">
              <a:cs typeface="Calibri" panose="020F0502020204030204"/>
            </a:endParaRPr>
          </a:p>
          <a:p>
            <a:r>
              <a:rPr lang="en-US" b="1" dirty="0"/>
              <a:t>Storage</a:t>
            </a:r>
            <a:endParaRPr lang="en-US" dirty="0"/>
          </a:p>
          <a:p>
            <a:r>
              <a:rPr lang="en-US" dirty="0"/>
              <a:t>Once information is encoded it is stored in the long-term memory e.g. as in a hard drive or filing system</a:t>
            </a:r>
            <a:endParaRPr lang="en-US" dirty="0">
              <a:cs typeface="Calibri"/>
            </a:endParaRPr>
          </a:p>
          <a:p>
            <a:r>
              <a:rPr lang="en-US" b="1" dirty="0"/>
              <a:t>Consolidation</a:t>
            </a:r>
            <a:endParaRPr lang="en-US" dirty="0"/>
          </a:p>
          <a:p>
            <a:r>
              <a:rPr lang="en-US" dirty="0"/>
              <a:t>Information needs to be repeated, revisited or </a:t>
            </a:r>
            <a:r>
              <a:rPr lang="en-US" dirty="0" err="1"/>
              <a:t>practised</a:t>
            </a:r>
            <a:r>
              <a:rPr lang="en-US" dirty="0"/>
              <a:t> otherwise it will be lost.</a:t>
            </a:r>
            <a:endParaRPr lang="en-US" dirty="0">
              <a:cs typeface="Calibri"/>
            </a:endParaRPr>
          </a:p>
          <a:p>
            <a:r>
              <a:rPr lang="en-US" b="1" dirty="0"/>
              <a:t>Recall</a:t>
            </a:r>
            <a:endParaRPr lang="en-US" dirty="0"/>
          </a:p>
          <a:p>
            <a:r>
              <a:rPr lang="en-US" dirty="0"/>
              <a:t>Also called retrieval, it involves recalling information, which is stored in the long-term memory.</a:t>
            </a:r>
            <a:endParaRPr lang="en-US" dirty="0">
              <a:cs typeface="Calibri"/>
            </a:endParaRPr>
          </a:p>
          <a:p>
            <a:endParaRPr lang="en-US" dirty="0"/>
          </a:p>
          <a:p>
            <a:r>
              <a:rPr lang="en-US" dirty="0"/>
              <a:t>Difficulties can occur at any of these five stages.</a:t>
            </a:r>
            <a:endParaRPr lang="en-US" dirty="0">
              <a:cs typeface="Calibri"/>
            </a:endParaRPr>
          </a:p>
          <a:p>
            <a:endParaRPr lang="en-US" dirty="0">
              <a:cs typeface="Calibri"/>
            </a:endParaRPr>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7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t>The final area of cognition we are going to focus upon today is the term Executive Functions.</a:t>
            </a:r>
          </a:p>
          <a:p>
            <a:endParaRPr lang="en-US" dirty="0">
              <a:cs typeface="Calibri"/>
            </a:endParaRPr>
          </a:p>
          <a:p>
            <a:r>
              <a:rPr lang="en-US" dirty="0"/>
              <a:t>Executive functions are thoughts that we carry out or “execute” as actions in order to reach a goal. Another name for executive functions is critical-thinking skills.     </a:t>
            </a:r>
          </a:p>
          <a:p>
            <a:endParaRPr lang="en-US" dirty="0">
              <a:cs typeface="Calibri"/>
            </a:endParaRPr>
          </a:p>
          <a:p>
            <a:r>
              <a:rPr lang="en-US" cap="all" dirty="0"/>
              <a:t>Consider EXECUTIVE FUNCTION  LIKE AIR TRAFFIC CONTROL</a:t>
            </a:r>
            <a:endParaRPr lang="en-US" dirty="0"/>
          </a:p>
          <a:p>
            <a:r>
              <a:rPr lang="en-US" dirty="0"/>
              <a:t>Think of a our brain as a control tower at a busy airport. The planes landing and taking off and the support systems on the ground all demand the controller’s full attention to avoid a crash. Air traffic control helps to regulate the flow of information, pay attention, plan ahead, initiate actions, stay on track, keep to timeframes, complete tasks and remember instructions and follow rules. </a:t>
            </a:r>
          </a:p>
          <a:p>
            <a:r>
              <a:rPr lang="en-US" dirty="0"/>
              <a:t>Executive functioning skills help you to get things done and include:</a:t>
            </a:r>
            <a:endParaRPr lang="en-US" dirty="0">
              <a:cs typeface="Calibri"/>
            </a:endParaRPr>
          </a:p>
          <a:p>
            <a:endParaRPr lang="en-US" dirty="0"/>
          </a:p>
          <a:p>
            <a:pPr marL="171450" indent="-171450">
              <a:buFont typeface="Arial"/>
              <a:buChar char="•"/>
            </a:pPr>
            <a:r>
              <a:rPr lang="en-US" dirty="0"/>
              <a:t>Managing your time;</a:t>
            </a:r>
            <a:endParaRPr lang="en-US" dirty="0">
              <a:cs typeface="Calibri" panose="020F0502020204030204"/>
            </a:endParaRPr>
          </a:p>
          <a:p>
            <a:pPr marL="171450" indent="-171450">
              <a:buFont typeface="Arial"/>
              <a:buChar char="•"/>
            </a:pPr>
            <a:r>
              <a:rPr lang="en-US" dirty="0"/>
              <a:t>Planning and </a:t>
            </a:r>
            <a:r>
              <a:rPr lang="en-US" dirty="0" err="1" smtClean="0"/>
              <a:t>organsing</a:t>
            </a:r>
            <a:r>
              <a:rPr lang="en-US" dirty="0"/>
              <a:t>;</a:t>
            </a:r>
            <a:endParaRPr lang="en-US" dirty="0">
              <a:cs typeface="Calibri"/>
            </a:endParaRPr>
          </a:p>
          <a:p>
            <a:pPr marL="171450" indent="-171450">
              <a:buFont typeface="Arial"/>
              <a:buChar char="•"/>
            </a:pPr>
            <a:r>
              <a:rPr lang="en-US" dirty="0"/>
              <a:t>Problem-solving;</a:t>
            </a:r>
            <a:endParaRPr lang="en-US" dirty="0">
              <a:cs typeface="Calibri"/>
            </a:endParaRPr>
          </a:p>
          <a:p>
            <a:pPr marL="171450" indent="-171450">
              <a:buFont typeface="Arial"/>
              <a:buChar char="•"/>
            </a:pPr>
            <a:r>
              <a:rPr lang="en-US" dirty="0"/>
              <a:t>Multi-tasking;</a:t>
            </a:r>
            <a:endParaRPr lang="en-US" dirty="0">
              <a:cs typeface="Calibri"/>
            </a:endParaRPr>
          </a:p>
          <a:p>
            <a:pPr marL="171450" indent="-171450">
              <a:buFont typeface="Arial"/>
              <a:buChar char="•"/>
            </a:pPr>
            <a:r>
              <a:rPr lang="en-US" dirty="0"/>
              <a:t>Paying attention;</a:t>
            </a:r>
            <a:endParaRPr lang="en-US" dirty="0">
              <a:cs typeface="Calibri"/>
            </a:endParaRPr>
          </a:p>
          <a:p>
            <a:pPr marL="171450" indent="-171450">
              <a:buFont typeface="Arial"/>
              <a:buChar char="•"/>
            </a:pPr>
            <a:r>
              <a:rPr lang="en-US" dirty="0"/>
              <a:t>Switching your focus;</a:t>
            </a:r>
            <a:endParaRPr lang="en-US" dirty="0">
              <a:cs typeface="Calibri"/>
            </a:endParaRPr>
          </a:p>
          <a:p>
            <a:pPr marL="171450" indent="-171450">
              <a:buFont typeface="Arial"/>
              <a:buChar char="•"/>
            </a:pPr>
            <a:r>
              <a:rPr lang="en-US" dirty="0"/>
              <a:t>Remembering things;</a:t>
            </a:r>
            <a:endParaRPr lang="en-US" dirty="0">
              <a:cs typeface="Calibri"/>
            </a:endParaRPr>
          </a:p>
          <a:p>
            <a:pPr marL="171450" indent="-171450">
              <a:buFont typeface="Arial"/>
              <a:buChar char="•"/>
            </a:pPr>
            <a:r>
              <a:rPr lang="en-US" dirty="0"/>
              <a:t>Saying and doing the right thing;</a:t>
            </a:r>
            <a:endParaRPr lang="en-US" dirty="0">
              <a:cs typeface="Calibri"/>
            </a:endParaRPr>
          </a:p>
          <a:p>
            <a:pPr marL="171450" indent="-171450">
              <a:buFont typeface="Arial"/>
              <a:buChar char="•"/>
            </a:pPr>
            <a:r>
              <a:rPr lang="en-US" dirty="0"/>
              <a:t>Thinking flexibly.</a:t>
            </a:r>
            <a:endParaRPr lang="en-US" dirty="0">
              <a:cs typeface="Calibri"/>
            </a:endParaRPr>
          </a:p>
          <a:p>
            <a:r>
              <a:rPr lang="en-US" dirty="0"/>
              <a:t>Difficulty with any of these abilities can cause problems with everyday life tasks.</a:t>
            </a:r>
            <a:endParaRPr lang="en-US" dirty="0">
              <a:cs typeface="Calibri"/>
            </a:endParaRPr>
          </a:p>
          <a:p>
            <a:r>
              <a:rPr lang="en-US" dirty="0"/>
              <a:t>Executive Functions are also responsible for regulating our emotional brain through the use of rational thought.  So difficulty can occur when we experience a tiring day or are living with fatigue- this leads to our executive brain becoming fatigued.  We can become more impulsive, more emotional. </a:t>
            </a:r>
            <a:endParaRPr lang="en-US"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1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sz="900" dirty="0">
                <a:cs typeface="Calibri"/>
              </a:rPr>
              <a:t>It is also vital to give time to recognise Word Finding Difficulty that is commonly reported with those experiencing Long covid.</a:t>
            </a:r>
            <a:endParaRPr lang="en-US" dirty="0">
              <a:cs typeface="Calibri"/>
            </a:endParaRPr>
          </a:p>
          <a:p>
            <a:r>
              <a:rPr lang="en-GB" sz="900" dirty="0">
                <a:cs typeface="Calibri"/>
              </a:rPr>
              <a:t>Word Finding Difficulty may include:</a:t>
            </a:r>
          </a:p>
          <a:p>
            <a:r>
              <a:rPr lang="en-GB" sz="900" dirty="0">
                <a:cs typeface="Calibri"/>
              </a:rPr>
              <a:t>Struggling to find words</a:t>
            </a:r>
            <a:endParaRPr lang="en-GB" dirty="0">
              <a:cs typeface="Calibri"/>
            </a:endParaRPr>
          </a:p>
          <a:p>
            <a:r>
              <a:rPr lang="en-GB" sz="900" dirty="0">
                <a:cs typeface="Calibri"/>
              </a:rPr>
              <a:t>Forgetting what you wanted to say</a:t>
            </a:r>
          </a:p>
          <a:p>
            <a:r>
              <a:rPr lang="en-GB" sz="900" dirty="0">
                <a:cs typeface="Calibri"/>
              </a:rPr>
              <a:t>Losing concentration when talking to others</a:t>
            </a:r>
          </a:p>
          <a:p>
            <a:endParaRPr lang="en-GB" sz="900" dirty="0">
              <a:cs typeface="Calibri"/>
            </a:endParaRPr>
          </a:p>
          <a:p>
            <a:r>
              <a:rPr lang="en-GB" sz="900" dirty="0">
                <a:cs typeface="Calibri"/>
              </a:rPr>
              <a:t>Its natural to pause or stop talking when you experience word finding difficulty – it can feel really awkward when your free-flowing thoughts come to a screeching halt.  However, pausing doesn’t usually help find the word in the moment.  Instead, keep talking and you may wish to try these strategies</a:t>
            </a:r>
            <a:endParaRPr lang="en-US" dirty="0">
              <a:cs typeface="Calibri"/>
            </a:endParaRPr>
          </a:p>
          <a:p>
            <a:endParaRPr lang="en-GB" sz="900" dirty="0"/>
          </a:p>
          <a:p>
            <a:r>
              <a:rPr lang="en-GB" u="sng" dirty="0"/>
              <a:t>Circumlocution</a:t>
            </a:r>
            <a:r>
              <a:rPr lang="en-GB" dirty="0"/>
              <a:t> – talk around the object, person or place your trying to name.  This strategy may help you find the word in question.  An example may be can you pass me that , erm.....thing that holds my coffee.  Your conversation partner will then understand you are referring to your mug.</a:t>
            </a:r>
            <a:endParaRPr lang="en-GB" dirty="0">
              <a:cs typeface="Calibri"/>
            </a:endParaRPr>
          </a:p>
          <a:p>
            <a:r>
              <a:rPr lang="en-GB" u="sng" dirty="0">
                <a:cs typeface="Calibri"/>
              </a:rPr>
              <a:t>Visualise the word – </a:t>
            </a:r>
            <a:r>
              <a:rPr lang="en-GB" dirty="0">
                <a:cs typeface="Calibri"/>
              </a:rPr>
              <a:t>sometimes you might know the first letter of the word that’s on the tip of your tongue.  Visualise the letter.  In our previous example you may visualise the letter 'M'.  You may even share this detail out loud saying 'it begins with an 'M'.</a:t>
            </a:r>
          </a:p>
          <a:p>
            <a:r>
              <a:rPr lang="en-GB" u="sng" dirty="0">
                <a:cs typeface="Calibri"/>
              </a:rPr>
              <a:t>Try to Relax</a:t>
            </a:r>
            <a:r>
              <a:rPr lang="en-GB" dirty="0">
                <a:cs typeface="Calibri"/>
              </a:rPr>
              <a:t> – easier said than done but try to remain calm if you forget a word. The more pressure you put on yourself to retrieve a word, the harder it will be.  take a breath and pause.  If the word doesn’t come to you, try another strategy .</a:t>
            </a:r>
          </a:p>
          <a:p>
            <a:r>
              <a:rPr lang="en-GB" u="sng" dirty="0">
                <a:cs typeface="Calibri"/>
              </a:rPr>
              <a:t>Write a script ahead of time</a:t>
            </a:r>
            <a:r>
              <a:rPr lang="en-GB" dirty="0">
                <a:cs typeface="Calibri"/>
              </a:rPr>
              <a:t> – this may help for example with upcoming doctors appointment or a meaningful conversation with your line manager. It will allow you to practise what you want to say, help you keep on track, reduce the chance of losing concentration and you may even glance at the written notes within the script when you need to.</a:t>
            </a:r>
          </a:p>
          <a:p>
            <a:endParaRPr lang="en-US" dirty="0">
              <a:cs typeface="Calibri"/>
            </a:endParaRPr>
          </a:p>
          <a:p>
            <a:r>
              <a:rPr lang="en-GB" dirty="0"/>
              <a:t>Its important to highlight that everyone can experience word finding difficulty.  This is normal and can become more prominent with age and can be an issue during the menopause.  It can worsen when people feel anxious, depressed or fatigued.  It happens when we lose focus or concentration, or when we are multi-tasking, so is tied up with impairment of attention and concentration.</a:t>
            </a:r>
            <a:endParaRPr lang="en-US" dirty="0"/>
          </a:p>
          <a:p>
            <a:endParaRPr lang="en-GB" dirty="0">
              <a:cs typeface="Calibri"/>
            </a:endParaRPr>
          </a:p>
          <a:p>
            <a:r>
              <a:rPr lang="en-GB" dirty="0">
                <a:cs typeface="Calibri"/>
              </a:rPr>
              <a:t>Again, the general health approaches around managing fatigue, sleep and mood can help to reduce word finding difficulty.</a:t>
            </a:r>
            <a:endParaRPr lang="en-GB" dirty="0"/>
          </a:p>
          <a:p>
            <a:endParaRPr lang="en-US" dirty="0">
              <a:cs typeface="+mn-lt"/>
            </a:endParaRPr>
          </a:p>
          <a:p>
            <a:endParaRPr lang="en-GB" dirty="0">
              <a:cs typeface="Calibri" panose="020F0502020204030204"/>
            </a:endParaRPr>
          </a:p>
          <a:p>
            <a:endParaRPr lang="en-US" dirty="0">
              <a:cs typeface="+mn-lt"/>
            </a:endParaRPr>
          </a:p>
          <a:p>
            <a:endParaRPr lang="en-US" dirty="0">
              <a:cs typeface="+mn-lt"/>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66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61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The slide includes a lot of information so we will have a 10 minute break at the end of this.</a:t>
            </a:r>
            <a:endParaRPr lang="en-US" dirty="0"/>
          </a:p>
          <a:p>
            <a:endParaRPr lang="en-GB" dirty="0"/>
          </a:p>
          <a:p>
            <a:r>
              <a:rPr lang="en-GB" dirty="0"/>
              <a:t>Alongside the suggested medical reasons behind Brain Fog, symptoms can be a result of, or be worsened due to other contributing factors.  These include Fatigue, Physiological factors, psychological factors and medication.  We will now look at these in turn:</a:t>
            </a:r>
            <a:endParaRPr lang="en-US" dirty="0">
              <a:cs typeface="Calibri"/>
            </a:endParaRPr>
          </a:p>
          <a:p>
            <a:r>
              <a:rPr lang="en-GB" b="1" u="sng" dirty="0"/>
              <a:t>Fatigue</a:t>
            </a:r>
            <a:r>
              <a:rPr lang="en-GB" u="sng" dirty="0"/>
              <a:t> </a:t>
            </a:r>
            <a:r>
              <a:rPr lang="en-GB" dirty="0"/>
              <a:t>- You will appreciate that there is a significant correlation between Fatigue and Brain Fog. When you're fatigued, it is difficult to think, concentrate or take in new information. Basic word finding and thinking can be difficult. Energy is required for mental and cognitive activity. Similar to running out of energy when doing a physical task, people cannot cope with long periods of mental/cognitive activity and start to lose concentration and the ability to process and retrieve information.</a:t>
            </a:r>
            <a:endParaRPr lang="en-GB" dirty="0">
              <a:cs typeface="Calibri"/>
            </a:endParaRPr>
          </a:p>
          <a:p>
            <a:r>
              <a:rPr lang="en-GB" dirty="0"/>
              <a:t>Remember that practising energy conservation strategies and staying within your 'energy envelope' is an effective way of managing brain fog. As you continue to learn about managing fatigue, and implementing this knowledge and approaches into your day and week, you will find a positive impact on brain fog</a:t>
            </a:r>
            <a:endParaRPr lang="en-US" dirty="0">
              <a:cs typeface="Calibri"/>
            </a:endParaRPr>
          </a:p>
          <a:p>
            <a:endParaRPr lang="en-GB" b="1" dirty="0"/>
          </a:p>
          <a:p>
            <a:r>
              <a:rPr lang="en-GB" b="1" dirty="0"/>
              <a:t>Lets explore some </a:t>
            </a:r>
            <a:r>
              <a:rPr lang="en-GB" b="1" u="sng" dirty="0"/>
              <a:t>Physical Symptoms</a:t>
            </a:r>
            <a:r>
              <a:rPr lang="en-GB" dirty="0"/>
              <a:t> that may be responsible for brain fog.</a:t>
            </a:r>
            <a:endParaRPr lang="en-US" dirty="0">
              <a:cs typeface="Calibri"/>
            </a:endParaRPr>
          </a:p>
          <a:p>
            <a:r>
              <a:rPr lang="en-GB" b="1" dirty="0"/>
              <a:t>Breathlessness or Dysfunctional Breathing </a:t>
            </a:r>
            <a:r>
              <a:rPr lang="en-GB" dirty="0"/>
              <a:t> as we know is a common occurrence within long covid.  Oxygen levels in your blood</a:t>
            </a:r>
            <a:r>
              <a:rPr lang="en-GB" b="1" dirty="0"/>
              <a:t> </a:t>
            </a:r>
            <a:r>
              <a:rPr lang="en-GB" dirty="0"/>
              <a:t>can affect the oxygen-dependent enzymes that are important in the synthesis of brain neurotransmitters that carry messages.  In a study in 2016, efficient breathing showed to have a positive impact on certain areas of brain activity responsible for emotions, memory and smell.</a:t>
            </a:r>
            <a:endParaRPr lang="en-GB" dirty="0">
              <a:cs typeface="Calibri"/>
            </a:endParaRPr>
          </a:p>
          <a:p>
            <a:r>
              <a:rPr lang="en-GB" dirty="0"/>
              <a:t>It is therefore hoped that the breath session has helped to offer ways of managing breathlessness</a:t>
            </a:r>
            <a:endParaRPr lang="en-GB" dirty="0">
              <a:cs typeface="Calibri"/>
            </a:endParaRPr>
          </a:p>
          <a:p>
            <a:r>
              <a:rPr lang="en-GB" b="1" dirty="0" err="1"/>
              <a:t>PoTS</a:t>
            </a:r>
            <a:r>
              <a:rPr lang="en-GB" b="1" dirty="0"/>
              <a:t> – </a:t>
            </a:r>
            <a:r>
              <a:rPr lang="en-GB" dirty="0"/>
              <a:t>hormones released during a </a:t>
            </a:r>
            <a:r>
              <a:rPr lang="en-GB" dirty="0" err="1"/>
              <a:t>PoTS</a:t>
            </a:r>
            <a:r>
              <a:rPr lang="en-GB" dirty="0"/>
              <a:t> episode can affect cognition</a:t>
            </a:r>
            <a:endParaRPr lang="en-US" dirty="0">
              <a:cs typeface="Calibri"/>
            </a:endParaRPr>
          </a:p>
          <a:p>
            <a:r>
              <a:rPr lang="en-GB" b="1" dirty="0"/>
              <a:t>Pain </a:t>
            </a:r>
            <a:r>
              <a:rPr lang="en-GB" dirty="0"/>
              <a:t>-    Scientific evidence supports the notion that pain negatively affects cognitive ability. While temporary pain doesn’t impact cognition much, persistent pain can cause changes in the brain systems that control cognitive function. Studies have shown that pain can disrupt several cognitive processes, leading to problems in attention, memory and decision making. Pain can be consuming and distracting and can make it more difficult for people to perform cognitive tasks. Also, Research suggests that within chronic pain, our brain is over-activated and over-stressed. Parts of the brain that would normally get time to rest don’t get a break if chronic pain  is present, resulting in changes to how well the brain can store information and perform more complex functions. Pain can also increase levels of stress hormones like cortisol, which has been shown to affect brain cell structure.  </a:t>
            </a:r>
            <a:endParaRPr lang="en-GB" dirty="0">
              <a:cs typeface="Calibri"/>
            </a:endParaRPr>
          </a:p>
          <a:p>
            <a:r>
              <a:rPr lang="en-GB" b="1" dirty="0"/>
              <a:t>Blood Tests are necessary to check for changes that may be impacting on your cognition.  These can highlight or rule out:</a:t>
            </a:r>
            <a:endParaRPr lang="en-GB" dirty="0">
              <a:cs typeface="Calibri" panose="020F0502020204030204"/>
            </a:endParaRPr>
          </a:p>
          <a:p>
            <a:r>
              <a:rPr lang="en-GB" dirty="0"/>
              <a:t>Hormonal changes or imbalances (this includes both the male and female hormones)</a:t>
            </a:r>
            <a:endParaRPr lang="en-GB" dirty="0">
              <a:cs typeface="Calibri"/>
            </a:endParaRPr>
          </a:p>
          <a:p>
            <a:r>
              <a:rPr lang="en-GB" dirty="0"/>
              <a:t>Menopause/peri-menopause. Research into menopause shows that memory and information processing can be affected by changes in hormone levels.</a:t>
            </a:r>
            <a:endParaRPr lang="en-GB" dirty="0">
              <a:cs typeface="Calibri" panose="020F0502020204030204"/>
            </a:endParaRPr>
          </a:p>
          <a:p>
            <a:r>
              <a:rPr lang="en-GB" dirty="0"/>
              <a:t>Thyroid issues. </a:t>
            </a:r>
            <a:endParaRPr lang="en-US" dirty="0"/>
          </a:p>
          <a:p>
            <a:r>
              <a:rPr lang="en-GB" dirty="0"/>
              <a:t>Anaemia (affecting mental and physical tiredness).  </a:t>
            </a:r>
            <a:endParaRPr lang="en-US" dirty="0">
              <a:cs typeface="Calibri"/>
            </a:endParaRPr>
          </a:p>
          <a:p>
            <a:r>
              <a:rPr lang="en-GB" dirty="0">
                <a:cs typeface="Calibri"/>
              </a:rPr>
              <a:t>Blood sugar imbalances</a:t>
            </a:r>
            <a:endParaRPr lang="en-GB" dirty="0"/>
          </a:p>
          <a:p>
            <a:r>
              <a:rPr lang="en-GB" b="1" dirty="0"/>
              <a:t>Diet </a:t>
            </a:r>
            <a:endParaRPr lang="en-GB" dirty="0"/>
          </a:p>
          <a:p>
            <a:r>
              <a:rPr lang="en-GB" dirty="0"/>
              <a:t>Brain fog can occur as a result of nutritional deficiencies and a lack of the vitamins required for healthy brain function. Your brain function relies on proper levels of magnesium, potassium, folic acid and vit B12 and amino acids in the body.  When these nutrients are deficient or the body is dehydrated, brain fog can occur.</a:t>
            </a:r>
            <a:endParaRPr lang="en-GB" dirty="0">
              <a:cs typeface="Calibri"/>
            </a:endParaRPr>
          </a:p>
          <a:p>
            <a:r>
              <a:rPr lang="en-GB" dirty="0"/>
              <a:t>Eating patterns that involve skipping meals or food restriction may contribute to mood swings by causing fluctuations in blood sugar levels and low glucose in the brain can also lead to brain fog, increased stress, and an overall lower sense of well-being.</a:t>
            </a:r>
            <a:r>
              <a:rPr lang="en-GB" b="1" dirty="0"/>
              <a:t> </a:t>
            </a:r>
            <a:endParaRPr lang="en-US" dirty="0"/>
          </a:p>
          <a:p>
            <a:r>
              <a:rPr lang="en-GB" b="1" dirty="0"/>
              <a:t>Poor sleep and Sleep disorders </a:t>
            </a:r>
            <a:r>
              <a:rPr lang="en-GB" dirty="0"/>
              <a:t>leading to tiredness and fatigue, can adversely affect thinking ability. Poor sleep habits and sleep deprivation can contribute in several ways to brain fog. The process of sleeping is required to clear toxins from the brain; to build new neural connections; and to process and consolidate new learning and memories. Sleep deprivation has been shown to cause significant drops in memory and reduced hippocampus volume (the area of the brain responsible for consolidation of short-term memories and formation of long term memories). Managing your sleep is important in maintaining optimal cognitive function.</a:t>
            </a:r>
            <a:endParaRPr lang="en-US" dirty="0">
              <a:cs typeface="Calibri"/>
            </a:endParaRPr>
          </a:p>
          <a:p>
            <a:r>
              <a:rPr lang="en-GB" b="1" dirty="0"/>
              <a:t>Exercise </a:t>
            </a:r>
            <a:endParaRPr lang="en-GB" dirty="0">
              <a:cs typeface="Calibri" panose="020F0502020204030204"/>
            </a:endParaRPr>
          </a:p>
          <a:p>
            <a:r>
              <a:rPr lang="en-GB" dirty="0"/>
              <a:t>One of the cognitive benefits of exercise is that it enables you to cope with life’s challenges. Exercise can help boost thinking and memory indirectly by improving sleep and mood and reducing stress, depression, and anxiety.  Exercise also oxygenates and clears toxins within the body.</a:t>
            </a:r>
            <a:endParaRPr lang="en-GB" dirty="0">
              <a:cs typeface="Calibri"/>
            </a:endParaRPr>
          </a:p>
          <a:p>
            <a:r>
              <a:rPr lang="en-GB" b="1" dirty="0"/>
              <a:t> </a:t>
            </a:r>
            <a:endParaRPr lang="en-GB" dirty="0">
              <a:cs typeface="Calibri"/>
            </a:endParaRPr>
          </a:p>
          <a:p>
            <a:r>
              <a:rPr lang="en-GB" b="1" u="sng" dirty="0"/>
              <a:t>Psychological Factors</a:t>
            </a:r>
            <a:r>
              <a:rPr lang="en-GB" b="1" dirty="0"/>
              <a:t> -</a:t>
            </a:r>
            <a:r>
              <a:rPr lang="en-GB" dirty="0"/>
              <a:t>The psychosocial impact of  Brain Fog on relationships, self confidence, daily activities, driving, work/employment, and interpersonal relationships is well documented.  Living with the uncertainty of long covid can cause worry, fear or anxiety.</a:t>
            </a:r>
            <a:endParaRPr lang="en-US" dirty="0">
              <a:cs typeface="Calibri"/>
            </a:endParaRPr>
          </a:p>
          <a:p>
            <a:r>
              <a:rPr lang="en-GB" b="1" dirty="0"/>
              <a:t>Stress and Anxiety</a:t>
            </a:r>
            <a:r>
              <a:rPr lang="en-GB" dirty="0"/>
              <a:t> - The brain's fight or flight response associated with stress and anxiety is associated with the production of the hormones cortisol and adrenaline which can overwhelm and exhaust the brain. </a:t>
            </a:r>
            <a:endParaRPr lang="en-GB" dirty="0">
              <a:cs typeface="Calibri"/>
            </a:endParaRPr>
          </a:p>
          <a:p>
            <a:r>
              <a:rPr lang="en-GB" dirty="0"/>
              <a:t>It also is important to note that poor concentration is a common diagnostic criterion for many mood and anxiety disorders.  If you feel that your brain fog may be as a result of change in mood, it may be worth discussing this with your GP.</a:t>
            </a:r>
            <a:endParaRPr lang="en-GB" dirty="0">
              <a:cs typeface="Calibri"/>
            </a:endParaRPr>
          </a:p>
          <a:p>
            <a:r>
              <a:rPr lang="en-GB" b="1" dirty="0"/>
              <a:t>Low Mood</a:t>
            </a:r>
            <a:endParaRPr lang="en-GB" dirty="0"/>
          </a:p>
          <a:p>
            <a:r>
              <a:rPr lang="en-GB" dirty="0"/>
              <a:t>Depression can have an impact on cognitive functioning and can affect a person’s capacity to concentrate and focus, as well as remember key information. Studies have shown that many patients with depression report significant cognitive deficits, including deficits in attention, memory and executive functions.</a:t>
            </a:r>
            <a:endParaRPr lang="en-GB" dirty="0">
              <a:cs typeface="Calibri"/>
            </a:endParaRPr>
          </a:p>
          <a:p>
            <a:r>
              <a:rPr lang="en-GB" b="1" dirty="0"/>
              <a:t>Social Isolation</a:t>
            </a:r>
            <a:endParaRPr lang="en-GB" dirty="0"/>
          </a:p>
          <a:p>
            <a:r>
              <a:rPr lang="en-GB" dirty="0"/>
              <a:t>People who feel lonely or disconnected from others have been shown to have faster rates of cognitive decline than people who don’t feel lonely. The mechanisms that link social isolation with poor cognition may include the detrimental effect of a lack of social stimulation on the brain which may result in cognitive decline.</a:t>
            </a:r>
            <a:endParaRPr lang="en-GB" dirty="0">
              <a:cs typeface="Calibri" panose="020F0502020204030204"/>
            </a:endParaRPr>
          </a:p>
          <a:p>
            <a:endParaRPr lang="en-GB" dirty="0">
              <a:cs typeface="Calibri" panose="020F0502020204030204"/>
            </a:endParaRPr>
          </a:p>
          <a:p>
            <a:r>
              <a:rPr lang="en-GB" b="1" u="sng" dirty="0"/>
              <a:t>Medication</a:t>
            </a:r>
            <a:r>
              <a:rPr lang="en-GB" b="1" dirty="0"/>
              <a:t> -</a:t>
            </a:r>
            <a:r>
              <a:rPr lang="en-GB" dirty="0"/>
              <a:t>  Brain fog can sometimes be a side effect of medications (sleeping pills, allergy medication, pain medication, antibiotics, anti-depressants as well as anti-anxiety medications can be top culprits).  If you suspect any medications that may be responsible or counterproductive, it may be worth discussing this with your GP or local pharmacist.  </a:t>
            </a:r>
            <a:endParaRPr lang="en-GB" b="1"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23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3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The first half of todays presentation we learned what can lead to or affect brain fog.</a:t>
            </a:r>
            <a:endParaRPr lang="en-US"/>
          </a:p>
          <a:p>
            <a:r>
              <a:rPr lang="en-GB" dirty="0">
                <a:ea typeface="Calibri"/>
                <a:cs typeface="Calibri"/>
              </a:rPr>
              <a:t>The good news is that you can impact positively on brain fog and the second half of todays presentation will now focus on the ways in which you manage this symptom more effectively.</a:t>
            </a:r>
            <a:endParaRPr lang="en-GB" dirty="0"/>
          </a:p>
          <a:p>
            <a:endParaRPr lang="en-GB">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22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Before the break we discussed that fatigue, physiological, psychological and medication factors can all contribute to brain fog.</a:t>
            </a:r>
          </a:p>
          <a:p>
            <a:r>
              <a:rPr lang="en-GB" dirty="0">
                <a:cs typeface="Calibri"/>
              </a:rPr>
              <a:t>Lets look at what these contributing factors do to our brain throughout the day.</a:t>
            </a:r>
            <a:endParaRPr lang="en-GB" dirty="0"/>
          </a:p>
          <a:p>
            <a:r>
              <a:rPr lang="en-GB" dirty="0"/>
              <a:t>For this slide, consider your brain being a bucket limited with a certain daily capacity to hold stimuli.  In this case, the stimuli is what we experience throughout the course of a day and is represented here by water.  So the bucket is our brain, what goes in and impacts on our brain is water.</a:t>
            </a:r>
            <a:endParaRPr lang="en-US" dirty="0">
              <a:cs typeface="Calibri"/>
            </a:endParaRPr>
          </a:p>
          <a:p>
            <a:r>
              <a:rPr lang="en-GB" dirty="0"/>
              <a:t>When you have too much of a cognitive load, it taxes our mental reserves.  It fills our bucket sometimes needlessly</a:t>
            </a:r>
            <a:endParaRPr lang="en-GB" dirty="0">
              <a:ea typeface="Calibri"/>
              <a:cs typeface="Calibri"/>
            </a:endParaRPr>
          </a:p>
          <a:p>
            <a:r>
              <a:rPr lang="en-GB" dirty="0"/>
              <a:t>Lets remind ourselves of what is responsible for filling our buckets – what is the water going in?</a:t>
            </a:r>
            <a:endParaRPr lang="en-GB" dirty="0">
              <a:cs typeface="Calibri"/>
            </a:endParaRPr>
          </a:p>
          <a:p>
            <a:r>
              <a:rPr lang="en-GB" dirty="0"/>
              <a:t>We learned of the 4 energies during the first presentation on fatigue. These are physical, emotional, cognitive and social energies and these use up space within our brains</a:t>
            </a:r>
            <a:endParaRPr lang="en-GB" dirty="0">
              <a:cs typeface="Calibri"/>
            </a:endParaRPr>
          </a:p>
          <a:p>
            <a:r>
              <a:rPr lang="en-GB" dirty="0"/>
              <a:t>Worries, Stress and Anxiety – we learned earlier that the effects of stress hormones as a result of these states can affect clarity of thinking and fatigue</a:t>
            </a:r>
            <a:endParaRPr lang="en-GB" dirty="0">
              <a:cs typeface="Calibri"/>
            </a:endParaRPr>
          </a:p>
          <a:p>
            <a:r>
              <a:rPr lang="en-GB" dirty="0">
                <a:cs typeface="Calibri"/>
              </a:rPr>
              <a:t>Hypervigilance – is that regular symptom checking, heightened awareness of any errors you may make, worrying about those errors, ruminating about what hasn’t gone well.  These thoughts will ramp up negative behaviours like worry, anxiety and ruminating which only serves to take up capacity within your bucket and can lead to more errors.</a:t>
            </a:r>
          </a:p>
          <a:p>
            <a:r>
              <a:rPr lang="en-GB" dirty="0"/>
              <a:t>Pain – earlier we heard that brains become overactivated and overstressed,  using up space </a:t>
            </a:r>
            <a:endParaRPr lang="en-GB" dirty="0">
              <a:cs typeface="Calibri"/>
            </a:endParaRPr>
          </a:p>
          <a:p>
            <a:r>
              <a:rPr lang="en-GB" dirty="0"/>
              <a:t>So, if we allow our bucket to fill up or overfill it will result in overload, affecting cognitive functions, mood, fatigue, stress and emotions.</a:t>
            </a:r>
            <a:endParaRPr lang="en-GB" dirty="0">
              <a:cs typeface="Calibri"/>
            </a:endParaRPr>
          </a:p>
          <a:p>
            <a:pPr>
              <a:spcBef>
                <a:spcPct val="0"/>
              </a:spcBef>
            </a:pPr>
            <a:endParaRPr lang="en-GB" dirty="0"/>
          </a:p>
          <a:p>
            <a:endParaRPr lang="en-GB" sz="900"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89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We know that if we allow our bucket to fill up or overfill, it will result in overload, affecting cognitive functions, mood, fatigue, stress and emotions.</a:t>
            </a:r>
            <a:endParaRPr lang="en-US" dirty="0"/>
          </a:p>
          <a:p>
            <a:r>
              <a:rPr lang="en-GB" dirty="0"/>
              <a:t>So how can we avoid this overload from happening?</a:t>
            </a:r>
            <a:endParaRPr lang="en-US" dirty="0">
              <a:cs typeface="Calibri"/>
            </a:endParaRPr>
          </a:p>
          <a:p>
            <a:r>
              <a:rPr lang="en-GB" dirty="0"/>
              <a:t>Hopefully this visual picture will allow you to see that managing the other symptoms we have discussed in the previous weeks and how by exercising positive health approaches, you can manage brain health and cognition.</a:t>
            </a:r>
          </a:p>
          <a:p>
            <a:r>
              <a:rPr lang="en-GB" dirty="0"/>
              <a:t>So what are the taps that allow the water to drain?</a:t>
            </a:r>
          </a:p>
          <a:p>
            <a:r>
              <a:rPr lang="en-GB" dirty="0"/>
              <a:t>Good diet and keeping hydrated</a:t>
            </a:r>
          </a:p>
          <a:p>
            <a:r>
              <a:rPr lang="en-GB" dirty="0"/>
              <a:t>Ensuring rest and relaxation</a:t>
            </a:r>
          </a:p>
          <a:p>
            <a:r>
              <a:rPr lang="en-GB" dirty="0"/>
              <a:t>Good sleep hygiene. </a:t>
            </a:r>
            <a:r>
              <a:rPr lang="en-US" dirty="0"/>
              <a:t>Our brain performs many essential functions for cognitive health during sleep, such as memory consolidation, and clearing waste, which help improve memory recall and reduce mental fatigue.  Plus, research suggests the various stages of sleep unlock cognitive benefits related to memory, thinking, and attention </a:t>
            </a:r>
            <a:endParaRPr lang="en-GB" dirty="0"/>
          </a:p>
          <a:p>
            <a:r>
              <a:rPr lang="en-GB" dirty="0"/>
              <a:t>Fatigue management</a:t>
            </a:r>
            <a:endParaRPr lang="en-GB" dirty="0">
              <a:cs typeface="Calibri"/>
            </a:endParaRPr>
          </a:p>
          <a:p>
            <a:r>
              <a:rPr lang="en-GB" dirty="0"/>
              <a:t>Adopting and practising Correct breathing patterns</a:t>
            </a:r>
            <a:endParaRPr lang="en-GB" dirty="0">
              <a:cs typeface="Calibri"/>
            </a:endParaRPr>
          </a:p>
          <a:p>
            <a:r>
              <a:rPr lang="en-US" dirty="0"/>
              <a:t>Managing your pain. This means taking any pain meds at times when you are meant to in order to keep on top of it</a:t>
            </a:r>
            <a:endParaRPr lang="en-US" dirty="0">
              <a:cs typeface="Calibri" panose="020F0502020204030204"/>
            </a:endParaRPr>
          </a:p>
          <a:p>
            <a:r>
              <a:rPr lang="en-GB" dirty="0"/>
              <a:t>Undertaking anxiety and stress reduction activities such as Mindfulness or Relaxation</a:t>
            </a:r>
            <a:endParaRPr lang="en-GB" dirty="0">
              <a:cs typeface="Calibri"/>
            </a:endParaRPr>
          </a:p>
          <a:p>
            <a:r>
              <a:rPr lang="en-US" dirty="0"/>
              <a:t>Try to engage in good feel activities such as </a:t>
            </a:r>
            <a:r>
              <a:rPr lang="en-US" dirty="0" err="1"/>
              <a:t>socialising</a:t>
            </a:r>
            <a:r>
              <a:rPr lang="en-US" dirty="0"/>
              <a:t>, talking to friends, ensuring time and conserved energy for doing what makes you feel good.</a:t>
            </a:r>
            <a:endParaRPr lang="en-GB" dirty="0">
              <a:cs typeface="Calibri"/>
            </a:endParaRPr>
          </a:p>
          <a:p>
            <a:r>
              <a:rPr lang="en-US" dirty="0">
                <a:cs typeface="Calibri"/>
              </a:rPr>
              <a:t>Last but not least is self compassion.  Try not to be hypervigilant to your mistakes, or berate yourself.  Show yourself kindness, you are doing the best you can.</a:t>
            </a:r>
          </a:p>
          <a:p>
            <a:endParaRPr lang="en-US" dirty="0"/>
          </a:p>
          <a:p>
            <a:r>
              <a:rPr lang="en-GB" dirty="0"/>
              <a:t>And lastly, using Cognitive strategies that we are going on to explore later in this session</a:t>
            </a:r>
            <a:endParaRPr lang="en-US" dirty="0"/>
          </a:p>
          <a:p>
            <a:r>
              <a:rPr lang="en-US" dirty="0"/>
              <a:t>Again, its important to stress the interplay of symptom management and how addressing each one will impact positively on the next.</a:t>
            </a:r>
            <a:endParaRPr lang="en-GB" dirty="0">
              <a:cs typeface="Calibri"/>
            </a:endParaRPr>
          </a:p>
          <a:p>
            <a:r>
              <a:rPr lang="en-US" dirty="0"/>
              <a:t>This holistic approach should be at the core of your self management toolkit.</a:t>
            </a:r>
          </a:p>
          <a:p>
            <a:endParaRPr lang="en-US" dirty="0"/>
          </a:p>
          <a:p>
            <a:r>
              <a:rPr lang="en-US" dirty="0"/>
              <a:t/>
            </a:r>
            <a:br>
              <a:rPr lang="en-US" dirty="0"/>
            </a:br>
            <a:endParaRPr lang="en-US" dirty="0"/>
          </a:p>
          <a:p>
            <a:endParaRPr lang="en-GB" dirty="0"/>
          </a:p>
          <a:p>
            <a:endParaRPr lang="en-GB" dirty="0"/>
          </a:p>
          <a:p>
            <a:endParaRPr lang="en-GB" dirty="0">
              <a:cs typeface="Calibri"/>
            </a:endParaRPr>
          </a:p>
          <a:p>
            <a:endParaRPr lang="en-GB" sz="900"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8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t>As well as those health approaches, we can tackle brain fog by using strategies to scaffold cognitive impairments.</a:t>
            </a:r>
          </a:p>
          <a:p>
            <a:r>
              <a:rPr lang="en-US" dirty="0"/>
              <a:t>There is a huge overlap in the strategies that can be used to assist with the difficulties experienced with attention, memory and executive functions.</a:t>
            </a:r>
          </a:p>
          <a:p>
            <a:r>
              <a:rPr lang="en-US" dirty="0"/>
              <a:t>There is a host of </a:t>
            </a:r>
            <a:r>
              <a:rPr lang="en-US" b="1" dirty="0"/>
              <a:t>External Aid</a:t>
            </a:r>
            <a:r>
              <a:rPr lang="en-US" dirty="0"/>
              <a:t>s and these are objects such as:</a:t>
            </a:r>
          </a:p>
          <a:p>
            <a:r>
              <a:rPr lang="en-US" dirty="0"/>
              <a:t>Calendar to remind you of appointments and events, diary to help you remember what your day or week holds, check lists for shopping or work tasks, setting alarms as a reminder to do things (such as take medication, to attend a meeting, timers (such as to remind you the oven or cooker is on), writing notes during or immediately following an important conversation or meeting (this could be at work or a doctors appointment), using a </a:t>
            </a:r>
            <a:r>
              <a:rPr lang="en-US" dirty="0" err="1"/>
              <a:t>dictaphone</a:t>
            </a:r>
            <a:r>
              <a:rPr lang="en-US" dirty="0"/>
              <a:t> to record in real time, using your mobile phone to take visual photos to help you remember details (this could be where you parked your car), allocated set places for items such as keys and glasses.</a:t>
            </a:r>
            <a:endParaRPr lang="en-US" dirty="0">
              <a:cs typeface="Calibri"/>
            </a:endParaRPr>
          </a:p>
          <a:p>
            <a:r>
              <a:rPr lang="en-US" u="sng" dirty="0" err="1"/>
              <a:t>Minimise</a:t>
            </a:r>
            <a:r>
              <a:rPr lang="en-US" dirty="0"/>
              <a:t> or removing distractions (this can be noise from </a:t>
            </a:r>
            <a:r>
              <a:rPr lang="en-US" dirty="0" err="1"/>
              <a:t>tv</a:t>
            </a:r>
            <a:r>
              <a:rPr lang="en-US" dirty="0"/>
              <a:t> or radio, noise filtering through an open door or visual distractions like a cluttered desk)</a:t>
            </a:r>
          </a:p>
          <a:p>
            <a:endParaRPr lang="en-US" dirty="0">
              <a:cs typeface="Calibri"/>
            </a:endParaRPr>
          </a:p>
          <a:p>
            <a:endParaRPr lang="en-US" dirty="0"/>
          </a:p>
          <a:p>
            <a:r>
              <a:rPr lang="en-US" dirty="0"/>
              <a:t>Then there are the </a:t>
            </a:r>
            <a:r>
              <a:rPr lang="en-US" b="1" dirty="0"/>
              <a:t>Internal Aids, the </a:t>
            </a:r>
            <a:r>
              <a:rPr lang="en-US" dirty="0"/>
              <a:t>mental processes we can use to help:</a:t>
            </a:r>
          </a:p>
          <a:p>
            <a:r>
              <a:rPr lang="en-US" dirty="0"/>
              <a:t>Self Questioning – so asking yourself "What am I doing?"  to help keep on track</a:t>
            </a:r>
          </a:p>
          <a:p>
            <a:r>
              <a:rPr lang="en-US" u="sng" dirty="0"/>
              <a:t>Rehearsal</a:t>
            </a:r>
            <a:r>
              <a:rPr lang="en-US" dirty="0"/>
              <a:t> – this involves repeating the information over and over in the mind. Useful when trying to learn a name or telephone number.  This can also be used for larger projects such as presenting information or a talk</a:t>
            </a:r>
          </a:p>
          <a:p>
            <a:r>
              <a:rPr lang="en-US" u="sng" dirty="0"/>
              <a:t>Mental Retracing</a:t>
            </a:r>
            <a:r>
              <a:rPr lang="en-US" dirty="0"/>
              <a:t> – this involves retracing a sequence of events or actions inside the mind in order to remember something.  This can be even more successful if undertaken in the area the event or action actually took place within.</a:t>
            </a:r>
          </a:p>
          <a:p>
            <a:r>
              <a:rPr lang="en-US" u="sng" dirty="0"/>
              <a:t>Set Deadlines</a:t>
            </a:r>
            <a:r>
              <a:rPr lang="en-US" dirty="0"/>
              <a:t> to help keep focus and give a sense of importance around a task </a:t>
            </a:r>
          </a:p>
          <a:p>
            <a:endParaRPr lang="en-US" dirty="0"/>
          </a:p>
          <a:p>
            <a:r>
              <a:rPr lang="en-US" dirty="0"/>
              <a:t>These are only a handful of strategies that can help from a significant list.  In order not to use precious time today discussing them all, we will send out a fuller list of strategies for the cognitive domains we are discussing today.</a:t>
            </a:r>
            <a:endParaRPr lang="en-US" dirty="0">
              <a:cs typeface="Calibri" panose="020F0502020204030204"/>
            </a:endParaRPr>
          </a:p>
          <a:p>
            <a:endParaRPr lang="en-US" dirty="0"/>
          </a:p>
          <a:p>
            <a:endParaRPr lang="en-GB" sz="900"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08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73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Despite managing the symptoms of Brain Fog, cognition does experience natural fatigue throughout the day.</a:t>
            </a:r>
            <a:endParaRPr lang="en-US" dirty="0"/>
          </a:p>
          <a:p>
            <a:r>
              <a:rPr lang="en-GB" dirty="0"/>
              <a:t>Here is a wee bit of science that helps to explain those dips.</a:t>
            </a:r>
            <a:endParaRPr lang="en-GB" dirty="0">
              <a:cs typeface="Calibri"/>
            </a:endParaRPr>
          </a:p>
          <a:p>
            <a:r>
              <a:rPr lang="en-GB" dirty="0"/>
              <a:t>This graph introduces Ultradian Rhythms for Productivity,  and Ultradian means 'many times a day'.</a:t>
            </a:r>
            <a:endParaRPr lang="en-GB" dirty="0">
              <a:cs typeface="Calibri"/>
            </a:endParaRPr>
          </a:p>
          <a:p>
            <a:r>
              <a:rPr lang="en-GB" dirty="0"/>
              <a:t>Ultradian rhythms help to explain how our energy, our focus, and our attention ebbs and flows throughout the day.  </a:t>
            </a:r>
          </a:p>
          <a:p>
            <a:endParaRPr lang="en-GB" dirty="0"/>
          </a:p>
          <a:p>
            <a:r>
              <a:rPr lang="en-GB" dirty="0"/>
              <a:t>•As you start your day and get yourself into a flow of activity and mental focus, your body and brain start burning through a significant amount of oxygen, glucose, and other energetic fuels. As the chart shows, our body enters the arousal zone, working well and building up to reach our peak performance point. During the first part of the ultradian cycle, it has been found that hormonal levels, heart rate, brain-wave activity and even muscle tension all increase, along with alertness and mental focus.  So there is a lot going on both mentally and physically. </a:t>
            </a:r>
            <a:endParaRPr lang="en-GB" dirty="0">
              <a:cs typeface="Calibri" panose="020F0502020204030204"/>
            </a:endParaRPr>
          </a:p>
          <a:p>
            <a:r>
              <a:rPr lang="en-GB" dirty="0"/>
              <a:t>•Within about an 90 minutes, you reach the peak of your productivity, entering what’s known as an “ultradian performance peak.” </a:t>
            </a:r>
            <a:endParaRPr lang="en-GB" dirty="0">
              <a:cs typeface="Calibri"/>
            </a:endParaRPr>
          </a:p>
          <a:p>
            <a:r>
              <a:rPr lang="en-GB" dirty="0"/>
              <a:t>•During this build up to 90 minutes, the byproducts of all your mental and physical activity – known as your metabolic waste – are building up in your system and you begin experiencing this accumulation as a type of stress. Your productivity and performance start to decline as your body enters what’s known as an “ultradian trough”—an energetic low point.  The body and brain begin to crave a rest period.</a:t>
            </a:r>
            <a:endParaRPr lang="en-GB" dirty="0">
              <a:cs typeface="Calibri"/>
            </a:endParaRPr>
          </a:p>
          <a:p>
            <a:r>
              <a:rPr lang="en-GB" dirty="0"/>
              <a:t>•You start feeling fatigued, irritable, distracted, hungry, or fidgety. Your attention might wander.</a:t>
            </a:r>
            <a:endParaRPr lang="en-GB" dirty="0">
              <a:cs typeface="Calibri"/>
            </a:endParaRPr>
          </a:p>
          <a:p>
            <a:endParaRPr lang="en-GB" dirty="0"/>
          </a:p>
          <a:p>
            <a:r>
              <a:rPr lang="en-GB" dirty="0"/>
              <a:t>Science shows that this energetic low point at 909 minutes can only be resolved by a 20 min break. During this 20-minute break, the build up of metabolic waste is removed and it is similar to what occurs during sleep. Initially, it might feel as though taking a 20-minute break will be a waste of your precious time, but the break is essential for recharging your batteries so that you can go on to operate at peak levels of performance once again.</a:t>
            </a:r>
            <a:endParaRPr lang="en-GB" dirty="0">
              <a:cs typeface="Calibri"/>
            </a:endParaRPr>
          </a:p>
          <a:p>
            <a:endParaRPr lang="en-GB" dirty="0"/>
          </a:p>
          <a:p>
            <a:r>
              <a:rPr lang="en-GB" dirty="0"/>
              <a:t> These rhythms are helpful to understand and remember to allow you to apply the rest strategy when undertaking important tasks at work and at home.</a:t>
            </a:r>
            <a:endParaRPr lang="en-GB" dirty="0">
              <a:cs typeface="Calibri"/>
            </a:endParaRPr>
          </a:p>
          <a:p>
            <a:endParaRPr lang="en-GB" dirty="0">
              <a:cs typeface="Calibri"/>
            </a:endParaRPr>
          </a:p>
          <a:p>
            <a:endParaRPr lang="en-GB" dirty="0"/>
          </a:p>
          <a:p>
            <a:endParaRPr lang="en-GB"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19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780327-3656-846A-8C82-43F0AB731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97E3085-601A-0417-BE38-3A172A902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0BB5F3F-7A67-FE9E-8BD5-1B2A4B6E7A70}"/>
              </a:ext>
            </a:extLst>
          </p:cNvPr>
          <p:cNvSpPr>
            <a:spLocks noGrp="1"/>
          </p:cNvSpPr>
          <p:nvPr>
            <p:ph type="body" idx="1"/>
          </p:nvPr>
        </p:nvSpPr>
        <p:spPr/>
        <p:txBody>
          <a:bodyPr rtlCol="0"/>
          <a:lstStyle/>
          <a:p>
            <a:r>
              <a:rPr lang="en-GB" sz="900" dirty="0">
                <a:cs typeface="Calibri"/>
              </a:rPr>
              <a:t>People often ask, what do I do if I start to struggle during a task.</a:t>
            </a:r>
            <a:endParaRPr lang="en-GB" dirty="0">
              <a:cs typeface="Calibri"/>
            </a:endParaRPr>
          </a:p>
          <a:p>
            <a:r>
              <a:rPr lang="en-GB" sz="900" dirty="0">
                <a:cs typeface="Calibri"/>
              </a:rPr>
              <a:t>To answer that, lets look at what you can do before, during and after cognitive tasks.</a:t>
            </a:r>
          </a:p>
          <a:p>
            <a:endParaRPr lang="en-GB" sz="900" u="sng" dirty="0">
              <a:cs typeface="Calibri"/>
            </a:endParaRPr>
          </a:p>
          <a:p>
            <a:r>
              <a:rPr lang="en-GB" sz="900" u="sng" dirty="0">
                <a:cs typeface="Calibri"/>
              </a:rPr>
              <a:t>Before a task:</a:t>
            </a:r>
            <a:endParaRPr lang="en-GB" dirty="0"/>
          </a:p>
          <a:p>
            <a:pPr marL="285750" indent="-285750">
              <a:buFont typeface="Arial"/>
              <a:buChar char="•"/>
            </a:pPr>
            <a:r>
              <a:rPr lang="en-GB" sz="900" dirty="0">
                <a:cs typeface="Calibri"/>
              </a:rPr>
              <a:t>Brain Fog is an invisible symptom and that </a:t>
            </a:r>
            <a:r>
              <a:rPr lang="en-GB" sz="900" dirty="0" err="1">
                <a:cs typeface="Calibri"/>
              </a:rPr>
              <a:t>isnt</a:t>
            </a:r>
            <a:r>
              <a:rPr lang="en-GB" sz="900" dirty="0">
                <a:cs typeface="Calibri"/>
              </a:rPr>
              <a:t> always helpful. You may find it beneficial to share with others that you have Brain Fog and that it is a common symptom of Long Covid.  Your key therapist may offer you a letter that outlines what long covid is and how it affects you.  This can be shared with family, friends and employers.  Once others know, it may be easier to ask for help or to delegate tasks, both at home and in the workplace.</a:t>
            </a:r>
          </a:p>
          <a:p>
            <a:pPr marL="285750" indent="-285750">
              <a:buFont typeface="Arial"/>
              <a:buChar char="•"/>
            </a:pPr>
            <a:r>
              <a:rPr lang="en-GB" sz="900" dirty="0">
                <a:cs typeface="Calibri"/>
              </a:rPr>
              <a:t>Anticipate where your brain fog may make the task difficult and prepare the needed strategies to support you in that task.</a:t>
            </a:r>
          </a:p>
          <a:p>
            <a:pPr marL="285750" indent="-285750">
              <a:buFont typeface="Arial"/>
              <a:buChar char="•"/>
            </a:pPr>
            <a:r>
              <a:rPr lang="en-GB" sz="900" dirty="0">
                <a:cs typeface="Calibri"/>
              </a:rPr>
              <a:t>Check in with your mental state.  Are you distracted with worry or stress and if so, this may affect the outcome of the task in hand</a:t>
            </a:r>
          </a:p>
          <a:p>
            <a:pPr marL="285750" indent="-285750">
              <a:buFont typeface="Arial"/>
              <a:buChar char="•"/>
            </a:pPr>
            <a:r>
              <a:rPr lang="en-GB" sz="900" dirty="0">
                <a:cs typeface="Calibri"/>
              </a:rPr>
              <a:t>Check in with how fatigued you feel.  If your body feels tired, your mind will match this. Use fatigue management principles ahead of time (e.g. planning and prioritising)</a:t>
            </a:r>
          </a:p>
          <a:p>
            <a:endParaRPr lang="en-GB" u="sng" dirty="0">
              <a:ea typeface="Calibri"/>
              <a:cs typeface="Calibri"/>
            </a:endParaRPr>
          </a:p>
          <a:p>
            <a:r>
              <a:rPr lang="en-GB" u="sng" dirty="0">
                <a:ea typeface="Calibri"/>
                <a:cs typeface="Calibri"/>
              </a:rPr>
              <a:t>During the task</a:t>
            </a:r>
            <a:r>
              <a:rPr lang="en-GB" dirty="0">
                <a:ea typeface="Calibri"/>
                <a:cs typeface="Calibri"/>
              </a:rPr>
              <a:t> : </a:t>
            </a:r>
            <a:endParaRPr lang="en-GB"/>
          </a:p>
          <a:p>
            <a:r>
              <a:rPr lang="en-GB" dirty="0">
                <a:ea typeface="Calibri"/>
                <a:cs typeface="Calibri"/>
              </a:rPr>
              <a:t>Apply fatigue management principles by Pacing and having regular breaks </a:t>
            </a:r>
            <a:endParaRPr lang="en-GB" dirty="0">
              <a:cs typeface="Calibri"/>
            </a:endParaRPr>
          </a:p>
          <a:p>
            <a:r>
              <a:rPr lang="en-GB" dirty="0">
                <a:ea typeface="Calibri"/>
                <a:cs typeface="Calibri"/>
              </a:rPr>
              <a:t>Use your strategies in the moment.</a:t>
            </a:r>
          </a:p>
          <a:p>
            <a:r>
              <a:rPr lang="en-GB" dirty="0">
                <a:ea typeface="Calibri"/>
                <a:cs typeface="Calibri"/>
              </a:rPr>
              <a:t>If you feel like </a:t>
            </a:r>
            <a:r>
              <a:rPr lang="en-GB" dirty="0" err="1">
                <a:ea typeface="Calibri"/>
                <a:cs typeface="Calibri"/>
              </a:rPr>
              <a:t>youre</a:t>
            </a:r>
            <a:r>
              <a:rPr lang="en-GB" dirty="0">
                <a:ea typeface="Calibri"/>
                <a:cs typeface="Calibri"/>
              </a:rPr>
              <a:t> struggling, check in with yourself.  Is it perhaps just a break you need, or do you need some help with the task</a:t>
            </a:r>
          </a:p>
          <a:p>
            <a:r>
              <a:rPr lang="en-GB" dirty="0">
                <a:ea typeface="Calibri"/>
                <a:cs typeface="Calibri"/>
              </a:rPr>
              <a:t>If you begin to feel overwhelmed, try deep </a:t>
            </a:r>
            <a:r>
              <a:rPr lang="en-GB" dirty="0"/>
              <a:t>and slow breathing.  This stimulates the </a:t>
            </a:r>
            <a:r>
              <a:rPr lang="en-GB" dirty="0" err="1"/>
              <a:t>vagus</a:t>
            </a:r>
            <a:r>
              <a:rPr lang="en-GB" dirty="0"/>
              <a:t> nerve, resulting in reduced heart rate, blood pressure, breathing rate, and even reducing the production of stress hormones like cortisol.</a:t>
            </a:r>
            <a:endParaRPr lang="en-GB" dirty="0">
              <a:ea typeface="Calibri"/>
              <a:cs typeface="Calibri"/>
            </a:endParaRPr>
          </a:p>
          <a:p>
            <a:endParaRPr lang="en-GB" dirty="0">
              <a:ea typeface="Calibri"/>
              <a:cs typeface="Calibri"/>
            </a:endParaRPr>
          </a:p>
          <a:p>
            <a:r>
              <a:rPr lang="en-GB" u="sng" dirty="0">
                <a:ea typeface="Calibri"/>
                <a:cs typeface="Calibri"/>
              </a:rPr>
              <a:t>After: </a:t>
            </a:r>
          </a:p>
          <a:p>
            <a:r>
              <a:rPr lang="en-GB" dirty="0">
                <a:ea typeface="Calibri"/>
                <a:cs typeface="Calibri"/>
              </a:rPr>
              <a:t>Learn from what went well and what perhaps didn’t.  It may be related to you being prepared or not prepared with the right strategy, perhaps you were fatigued,  you took on too much rather than breaking it down, your pain was high during that time period, or in fact it was something you could have delegated to another person.</a:t>
            </a:r>
          </a:p>
          <a:p>
            <a:r>
              <a:rPr lang="en-GB" u="sng" dirty="0"/>
              <a:t>Self sabotage .</a:t>
            </a:r>
            <a:r>
              <a:rPr lang="en-GB" dirty="0"/>
              <a:t> You may feel stressed and anxious if tasks </a:t>
            </a:r>
            <a:r>
              <a:rPr lang="en-GB" dirty="0" err="1"/>
              <a:t>dont</a:t>
            </a:r>
            <a:r>
              <a:rPr lang="en-GB" dirty="0"/>
              <a:t> work out or you had a conversation filled with word finding difficulty.  This in turn may make you feel more frustrated, discouraged and angry with yourself.   These are signs of Self sabotage and only serves to erode your self-confidence and is often driven by negative self-talk where you may verbally berate yourself.</a:t>
            </a:r>
            <a:endParaRPr lang="en-US" dirty="0"/>
          </a:p>
          <a:p>
            <a:r>
              <a:rPr lang="en-GB" dirty="0"/>
              <a:t>Recognise any self-sabotage behaviours and replace that negative internal talk with self kindness.  Remind yourself that you are doing the best that you can, that you have already made progress since the early days. </a:t>
            </a:r>
            <a:endParaRPr lang="en-US" dirty="0">
              <a:ea typeface="Calibri"/>
              <a:cs typeface="Calibri"/>
            </a:endParaRPr>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xmlns="" id="{BE040431-DFF4-5293-2945-12FABA0618D2}"/>
              </a:ext>
            </a:extLst>
          </p:cNvPr>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5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474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cs typeface="Calibri"/>
              </a:rPr>
              <a:t>The 3 main domains of brain fog in long covid are Attention, memory and EF</a:t>
            </a:r>
            <a:endParaRPr lang="en-GB" dirty="0"/>
          </a:p>
          <a:p>
            <a:r>
              <a:rPr lang="en-GB" dirty="0">
                <a:cs typeface="Calibri"/>
              </a:rPr>
              <a:t>There are contributing factors that are responsible for brain fog or can worsen brain fog that include fatigue, physiological factors, psychological factors and medication</a:t>
            </a:r>
            <a:endParaRPr lang="en-GB" dirty="0"/>
          </a:p>
          <a:p>
            <a:r>
              <a:rPr lang="en-GB" dirty="0">
                <a:cs typeface="Calibri"/>
              </a:rPr>
              <a:t>Visualise your brain as a bucket, being aware of what fills it up and optimising</a:t>
            </a:r>
            <a:r>
              <a:rPr lang="en-GB" dirty="0"/>
              <a:t> the health behaviours that are critical taps to allow the water to drain out</a:t>
            </a:r>
            <a:endParaRPr lang="en-US" dirty="0">
              <a:cs typeface="Calibri" panose="020F0502020204030204"/>
            </a:endParaRPr>
          </a:p>
          <a:p>
            <a:r>
              <a:rPr lang="en-GB" dirty="0">
                <a:cs typeface="Calibri"/>
              </a:rPr>
              <a:t>Use strategies and prepare these ahead of time</a:t>
            </a:r>
          </a:p>
          <a:p>
            <a:r>
              <a:rPr lang="en-GB" dirty="0">
                <a:cs typeface="Calibri"/>
              </a:rPr>
              <a:t>Fatigue management principles are at the core of managing Brain fog </a:t>
            </a:r>
          </a:p>
          <a:p>
            <a:r>
              <a:rPr lang="en-GB" dirty="0">
                <a:cs typeface="Calibri"/>
              </a:rPr>
              <a:t>Remember what you can do before the task, during the task and after</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98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GB"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126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US" dirty="0"/>
          </a:p>
          <a:p>
            <a:r>
              <a:rPr lang="en-US" dirty="0"/>
              <a:t>This week's exercise is a mindfulness based practice, a short 3 minute breathing space.  </a:t>
            </a:r>
            <a:endParaRPr lang="en-US" dirty="0">
              <a:cs typeface="Calibri" panose="020F0502020204030204"/>
            </a:endParaRPr>
          </a:p>
          <a:p>
            <a:r>
              <a:rPr lang="en-US" dirty="0"/>
              <a:t>We have chosen this as it is short and can be </a:t>
            </a:r>
            <a:r>
              <a:rPr lang="en-US" dirty="0" err="1"/>
              <a:t>practised</a:t>
            </a:r>
            <a:r>
              <a:rPr lang="en-US" dirty="0"/>
              <a:t> very easily and quickly at home or in the workplace.  Using short mindfulness or relaxation exercises can help unload some of that water from your bucket.  These short types of meditations can be used within your break time or rest periods as described as essential within the Ultradian Rhythm cycle. </a:t>
            </a:r>
            <a:endParaRPr lang="en-US" dirty="0">
              <a:cs typeface="Calibri"/>
            </a:endParaRPr>
          </a:p>
          <a:p>
            <a:r>
              <a:rPr lang="en-US" dirty="0"/>
              <a:t>Play </a:t>
            </a:r>
            <a:endParaRPr lang="en-US" dirty="0">
              <a:cs typeface="Calibri"/>
            </a:endParaRPr>
          </a:p>
          <a:p>
            <a:r>
              <a:rPr lang="en-US" dirty="0"/>
              <a:t>This is from the NHS Greater Glasgow and Clyde Mindfulness app, free to download and has a variety of Mindfulness practice that can be tried.  There are some aspects that you do not need to sign in/register for.</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97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sz="90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26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60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We are taking time to talk about Brain Fog as its one of the most common symptoms experienced by those with Long Covid.</a:t>
            </a:r>
            <a:endParaRPr lang="en-US" dirty="0"/>
          </a:p>
          <a:p>
            <a:endParaRPr lang="en-GB" dirty="0">
              <a:cs typeface="Calibri"/>
            </a:endParaRPr>
          </a:p>
          <a:p>
            <a:r>
              <a:rPr lang="en-GB" dirty="0"/>
              <a:t>Brain Fog is a non medical term and is used to describe the constellation of cognitive  impairments. So its important to visit the meaning of Cognition.</a:t>
            </a:r>
            <a:endParaRPr lang="en-GB" dirty="0">
              <a:cs typeface="Calibri"/>
            </a:endParaRPr>
          </a:p>
          <a:p>
            <a:r>
              <a:rPr lang="en-GB" dirty="0"/>
              <a:t>"Cognition is the term used for the mental processes that take place in our brains, that include thinking, attention, language, learning, memory and perception"</a:t>
            </a:r>
            <a:endParaRPr lang="en-GB" dirty="0">
              <a:cs typeface="Calibri" panose="020F0502020204030204"/>
            </a:endParaRPr>
          </a:p>
          <a:p>
            <a:r>
              <a:rPr lang="en-GB" dirty="0"/>
              <a:t>As you can appreciate, these skills don't work independently, they all interact in various ways to allow us to function.</a:t>
            </a:r>
            <a:endParaRPr lang="en-GB" dirty="0">
              <a:cs typeface="Calibri"/>
            </a:endParaRPr>
          </a:p>
          <a:p>
            <a:r>
              <a:rPr lang="en-GB" dirty="0"/>
              <a:t>Neuroscientists study the brain and when they talk about cognitive functioning, they refer to five Domains, and these domains will be discussed shortly</a:t>
            </a:r>
            <a:endParaRPr lang="en-GB"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4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Before we start looking at Cognition more in depth, we will play a video that captures how Brain Fog is experienced.  One of the strengths of hearing this is that it may validate your brain fog symptoms and experiences.  Many people worry that they are imagining it or that it is a result of something more sinister going on.</a:t>
            </a:r>
          </a:p>
          <a:p>
            <a:r>
              <a:rPr lang="en-GB" dirty="0">
                <a:cs typeface="Calibri"/>
              </a:rPr>
              <a:t>Play video</a:t>
            </a:r>
            <a:endParaRPr lang="en-GB" dirty="0"/>
          </a:p>
          <a:p>
            <a:r>
              <a:rPr lang="en-GB" dirty="0"/>
              <a:t>As we have heard from the video,  we understand Brain Fog can result in issues with:</a:t>
            </a:r>
            <a:endParaRPr lang="en-GB" dirty="0">
              <a:cs typeface="Calibri"/>
            </a:endParaRPr>
          </a:p>
          <a:p>
            <a:r>
              <a:rPr lang="en-GB" dirty="0"/>
              <a:t>•Poor attention  –  this is one of the most commonly reported cognitive problems. </a:t>
            </a:r>
            <a:endParaRPr lang="en-GB" dirty="0">
              <a:cs typeface="Calibri"/>
            </a:endParaRPr>
          </a:p>
          <a:p>
            <a:r>
              <a:rPr lang="en-GB" dirty="0"/>
              <a:t>•Feeling confused, a bit muddled</a:t>
            </a:r>
            <a:endParaRPr lang="en-GB" dirty="0">
              <a:cs typeface="Calibri"/>
            </a:endParaRPr>
          </a:p>
          <a:p>
            <a:r>
              <a:rPr lang="en-GB" dirty="0"/>
              <a:t>Scattered thoughts</a:t>
            </a:r>
            <a:endParaRPr lang="en-GB" dirty="0">
              <a:cs typeface="Calibri"/>
            </a:endParaRPr>
          </a:p>
          <a:p>
            <a:r>
              <a:rPr lang="en-GB" dirty="0"/>
              <a:t>•Slowed thinking or slowed mental processing speed</a:t>
            </a:r>
            <a:endParaRPr lang="en-GB" dirty="0">
              <a:cs typeface="Calibri"/>
            </a:endParaRPr>
          </a:p>
          <a:p>
            <a:r>
              <a:rPr lang="en-GB" dirty="0"/>
              <a:t>•Fuzzy thoughts  with loss of mental sharpness, feeling like you're not fully present</a:t>
            </a:r>
            <a:endParaRPr lang="en-GB" dirty="0">
              <a:cs typeface="Calibri"/>
            </a:endParaRPr>
          </a:p>
          <a:p>
            <a:r>
              <a:rPr lang="en-GB" dirty="0"/>
              <a:t>•Memory issues including Forgetfulness and trouble retaining information</a:t>
            </a:r>
            <a:endParaRPr lang="en-GB" dirty="0">
              <a:cs typeface="Calibri"/>
            </a:endParaRPr>
          </a:p>
          <a:p>
            <a:r>
              <a:rPr lang="en-GB" dirty="0"/>
              <a:t>•Word finding difficulty</a:t>
            </a:r>
            <a:endParaRPr lang="en-GB" dirty="0">
              <a:cs typeface="Calibri"/>
            </a:endParaRPr>
          </a:p>
          <a:p>
            <a:r>
              <a:rPr lang="en-GB" dirty="0"/>
              <a:t>•Mental Fatigue especially when trying to learn new information .  This has been described as feeling like your mind is walking through quick sand particularly as the day goes on</a:t>
            </a:r>
            <a:endParaRPr lang="en-GB" dirty="0">
              <a:cs typeface="Calibri"/>
            </a:endParaRPr>
          </a:p>
          <a:p>
            <a:r>
              <a:rPr lang="en-GB" dirty="0"/>
              <a:t>•Emotional Lability – which is described by rapid, often exaggerated changes in mood, emotions or feelings (e.g. crying more easily, being irritated more easily, or heightened temper) </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47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So what may be causing BF after Covid 19 infection?  – unfortunately it is all still new and there is still a lot of learning required. </a:t>
            </a:r>
            <a:endParaRPr lang="en-GB" dirty="0">
              <a:cs typeface="Calibri" panose="020F0502020204030204"/>
            </a:endParaRPr>
          </a:p>
          <a:p>
            <a:r>
              <a:rPr lang="en-GB" dirty="0"/>
              <a:t>Brain Fog can present both in people who were very unwell and in those who experienced only mild cases of the infection and that didn’t need to seek medical input. </a:t>
            </a:r>
            <a:endParaRPr lang="en-GB" dirty="0">
              <a:cs typeface="Calibri" panose="020F0502020204030204"/>
            </a:endParaRPr>
          </a:p>
          <a:p>
            <a:r>
              <a:rPr lang="en-GB" dirty="0"/>
              <a:t>For most people, the brain tissue is not affected or structurally changed, and Brain fog is more linked with other factors such as fatigue, poor sleep quality, nutrition  and psychological function.</a:t>
            </a:r>
            <a:endParaRPr lang="en-GB" dirty="0">
              <a:cs typeface="Calibri"/>
            </a:endParaRPr>
          </a:p>
          <a:p>
            <a:endParaRPr lang="en-GB" dirty="0">
              <a:cs typeface="Calibri"/>
            </a:endParaRPr>
          </a:p>
          <a:p>
            <a:r>
              <a:rPr lang="en-GB" dirty="0">
                <a:cs typeface="Calibri"/>
              </a:rPr>
              <a:t>There are however organic reasons that have been explored that may explain some cases of brain fog and these include:</a:t>
            </a:r>
          </a:p>
          <a:p>
            <a:endParaRPr lang="en-GB" dirty="0"/>
          </a:p>
          <a:p>
            <a:pPr marL="171450" indent="-171450">
              <a:buFont typeface="Arial"/>
              <a:buChar char="•"/>
            </a:pPr>
            <a:r>
              <a:rPr lang="en-GB" dirty="0"/>
              <a:t>The immune system producing excessive inflammatory proteins called cytokines, sometimes referred to as a cytokine storm.  This mechanism has the potential for crossing the blood–brain barrier and affecting the brains neural regions and function, including cognition.</a:t>
            </a:r>
            <a:r>
              <a:rPr lang="en-US" dirty="0"/>
              <a:t> </a:t>
            </a:r>
            <a:endParaRPr lang="en-GB" dirty="0">
              <a:cs typeface="Calibri"/>
            </a:endParaRPr>
          </a:p>
          <a:p>
            <a:pPr marL="171450" indent="-171450">
              <a:buFont typeface="Arial"/>
              <a:buChar char="•"/>
            </a:pPr>
            <a:r>
              <a:rPr lang="en-GB" dirty="0"/>
              <a:t>Possible lack of oxygen to the brain experienced by patients whose respiratory status required support of a ventilator. The brain is highly dependent on oxygen and if oxygen levels remain low for a period of time it can result in damage to the brain. </a:t>
            </a:r>
            <a:endParaRPr lang="en-GB" dirty="0">
              <a:cs typeface="Calibri"/>
            </a:endParaRPr>
          </a:p>
          <a:p>
            <a:pPr marL="171450" indent="-171450">
              <a:buFont typeface="Arial"/>
              <a:buChar char="•"/>
            </a:pPr>
            <a:r>
              <a:rPr lang="en-GB" dirty="0"/>
              <a:t>infection of brain cells via the olfactory nerve which is located in the nose, which was an obvious pathway for the virus to enter our system </a:t>
            </a:r>
            <a:endParaRPr lang="en-GB" dirty="0">
              <a:cs typeface="Calibri"/>
            </a:endParaRPr>
          </a:p>
          <a:p>
            <a:pPr marL="171450" indent="-171450">
              <a:buFont typeface="Arial"/>
              <a:buChar char="•"/>
            </a:pPr>
            <a:r>
              <a:rPr lang="en-GB" dirty="0"/>
              <a:t>In very rare cases, hypercoagulation causing clotting may have affected oxygen flow to the brain </a:t>
            </a:r>
            <a:endParaRPr lang="en-GB" dirty="0">
              <a:cs typeface="Calibri"/>
            </a:endParaRPr>
          </a:p>
          <a:p>
            <a:r>
              <a:rPr lang="en-GB" dirty="0"/>
              <a:t> </a:t>
            </a:r>
            <a:endParaRPr lang="en-GB" dirty="0">
              <a:cs typeface="Calibri"/>
            </a:endParaRPr>
          </a:p>
          <a:p>
            <a:r>
              <a:rPr lang="en-GB" dirty="0" smtClean="0"/>
              <a:t>However</a:t>
            </a:r>
            <a:r>
              <a:rPr lang="en-GB" dirty="0"/>
              <a:t>, to reiterate what I said earlier, for most people, the brain tissue is not affected or structurally changed, and Brain fog is more linked with other factors such as fatigue, poor sleep quality, nutrition  and psychological function.</a:t>
            </a:r>
            <a:endParaRPr lang="en-GB" dirty="0">
              <a:cs typeface="Calibri"/>
            </a:endParaRPr>
          </a:p>
          <a:p>
            <a:r>
              <a:rPr lang="en-GB" dirty="0"/>
              <a:t>Therefore highlighting treatable lifestyle factors and educating and providing tools to optimise health behaviours is critical in managing brain fog. So the message we want to bring today is that general brain health that includes fatigue management, stress, anxiety management, sleep quality and exercise can all help brain fog.</a:t>
            </a:r>
            <a:endParaRPr lang="en-GB" dirty="0">
              <a:cs typeface="Calibri"/>
            </a:endParaRPr>
          </a:p>
          <a:p>
            <a:endParaRPr lang="en-GB" dirty="0"/>
          </a:p>
          <a:p>
            <a:r>
              <a:rPr lang="en-GB" b="1" dirty="0"/>
              <a:t> </a:t>
            </a:r>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I mentioned earlier that when neuroscientists talk about cognitive functioning, they refer to five Domains.</a:t>
            </a:r>
            <a:endParaRPr lang="en-US" dirty="0"/>
          </a:p>
          <a:p>
            <a:r>
              <a:rPr lang="en-GB" dirty="0"/>
              <a:t>If we look at this bottom up approach, we see a very loose hierarchy of the domains and how they feed into each other.</a:t>
            </a:r>
            <a:endParaRPr lang="en-GB" dirty="0">
              <a:cs typeface="Calibri"/>
            </a:endParaRPr>
          </a:p>
          <a:p>
            <a:r>
              <a:rPr lang="en-GB" dirty="0"/>
              <a:t>As we can see, attention is the most basic and fundamental domain that underpins all the others</a:t>
            </a:r>
            <a:endParaRPr lang="en-GB" dirty="0">
              <a:cs typeface="Calibri"/>
            </a:endParaRPr>
          </a:p>
          <a:p>
            <a:r>
              <a:rPr lang="en-GB" dirty="0"/>
              <a:t>So we need to ensure that our attention is robust to then be able to work on up the pyramid.  If your attention is affected by brain fog, then its about recognising that and using strategies to scaffold the impairment to make it robust.</a:t>
            </a:r>
            <a:endParaRPr lang="en-GB" dirty="0">
              <a:cs typeface="Calibri"/>
            </a:endParaRPr>
          </a:p>
          <a:p>
            <a:r>
              <a:rPr lang="en-GB" dirty="0"/>
              <a:t>If we look at memory further up, we need to ensure this is working well for us as well as all the other domains below,  to be able to execute higher level functions such as planning, organising, reasoning and using judgement.  Again, if your memory is affected, its about recognition of that and again use of strategies to scaffold it.  This will then allow you more success with your executive functions.</a:t>
            </a:r>
            <a:endParaRPr lang="en-GB" dirty="0">
              <a:cs typeface="Calibri"/>
            </a:endParaRPr>
          </a:p>
          <a:p>
            <a:r>
              <a:rPr lang="en-GB" dirty="0"/>
              <a:t>Neurocognitive testing has localised the more common cognitive impairments in Long Covid to the domains of attention, memory and executive functions, so we will go onto exploring these now.</a:t>
            </a:r>
            <a:endParaRPr lang="en-GB" dirty="0">
              <a:cs typeface="Calibri"/>
            </a:endParaRPr>
          </a:p>
          <a:p>
            <a:endParaRPr lang="en-GB" sz="900"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76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t>Attention is an umbrella term and there are 4 different types of attention:</a:t>
            </a:r>
          </a:p>
          <a:p>
            <a:r>
              <a:rPr lang="en-US" u="sng" dirty="0"/>
              <a:t>Sustained Attention:</a:t>
            </a:r>
            <a:r>
              <a:rPr lang="en-US" dirty="0"/>
              <a:t> is another word for concentration. This is the ability to maintain your attention, or concentrate long enough to complete the task.  For example, reading large amounts of text and take in all the information.</a:t>
            </a:r>
            <a:endParaRPr lang="en-US" dirty="0">
              <a:cs typeface="Calibri"/>
            </a:endParaRPr>
          </a:p>
          <a:p>
            <a:r>
              <a:rPr lang="en-US" u="sng" dirty="0"/>
              <a:t>Selective Attention</a:t>
            </a:r>
            <a:r>
              <a:rPr lang="en-US" dirty="0"/>
              <a:t>: Ability to focus on what you are doing whilst filtering out or ignoring other distractions.  Keeping your attention on a conversation with a friend in a busy coffee shop where there may be lots of distracting background noise.</a:t>
            </a:r>
            <a:endParaRPr lang="en-US" dirty="0">
              <a:cs typeface="Calibri"/>
            </a:endParaRPr>
          </a:p>
          <a:p>
            <a:r>
              <a:rPr lang="en-US" u="sng" dirty="0"/>
              <a:t>Alternating Attention</a:t>
            </a:r>
            <a:r>
              <a:rPr lang="en-US" dirty="0"/>
              <a:t>: Ability to switch your focus back and forth between tasks like keeping track in the kitchen of a saucepan on the hob and </a:t>
            </a:r>
            <a:r>
              <a:rPr lang="en-US" dirty="0" err="1"/>
              <a:t>whats</a:t>
            </a:r>
            <a:r>
              <a:rPr lang="en-US" dirty="0"/>
              <a:t> cooking in the oven. </a:t>
            </a:r>
            <a:endParaRPr lang="en-US" dirty="0">
              <a:cs typeface="Calibri" panose="020F0502020204030204"/>
            </a:endParaRPr>
          </a:p>
          <a:p>
            <a:r>
              <a:rPr lang="en-US" u="sng" dirty="0"/>
              <a:t>Dividing Attention</a:t>
            </a:r>
            <a:r>
              <a:rPr lang="en-US" dirty="0"/>
              <a:t>: Ability to react or respond to two or more different demands simultaneously, for example, listening whilst writing notes during a meeting or appointment. </a:t>
            </a:r>
            <a:endParaRPr lang="en-US" dirty="0">
              <a:cs typeface="Calibri" panose="020F0502020204030204"/>
            </a:endParaRPr>
          </a:p>
          <a:p>
            <a:endParaRPr lang="en-US" dirty="0">
              <a:cs typeface="Calibri" panose="020F0502020204030204"/>
            </a:endParaRPr>
          </a:p>
          <a:p>
            <a:r>
              <a:rPr lang="en-US" dirty="0"/>
              <a:t>Therefore it may be that you have impaired attention if you find you are:</a:t>
            </a:r>
            <a:endParaRPr lang="en-US" dirty="0">
              <a:cs typeface="Calibri"/>
            </a:endParaRPr>
          </a:p>
          <a:p>
            <a:pPr marL="171450" indent="-171450">
              <a:buFont typeface="Arial" panose="020B0604020202020204" pitchFamily="34" charset="0"/>
              <a:buChar char="•"/>
            </a:pPr>
            <a:r>
              <a:rPr lang="en-US" dirty="0"/>
              <a:t>E</a:t>
            </a:r>
            <a:r>
              <a:rPr lang="en-US" dirty="0" smtClean="0"/>
              <a:t>asily </a:t>
            </a:r>
            <a:r>
              <a:rPr lang="en-US" dirty="0"/>
              <a:t>distracted</a:t>
            </a:r>
            <a:endParaRPr lang="en-US" dirty="0">
              <a:cs typeface="Calibri"/>
            </a:endParaRPr>
          </a:p>
          <a:p>
            <a:pPr marL="171450" indent="-171450">
              <a:buFont typeface="Arial" panose="020B0604020202020204" pitchFamily="34" charset="0"/>
              <a:buChar char="•"/>
            </a:pPr>
            <a:r>
              <a:rPr lang="en-US" dirty="0"/>
              <a:t>Make mistakes because of thinking about something else</a:t>
            </a:r>
            <a:endParaRPr lang="en-US" dirty="0">
              <a:cs typeface="Calibri" panose="020F0502020204030204"/>
            </a:endParaRPr>
          </a:p>
          <a:p>
            <a:pPr marL="171450" indent="-171450">
              <a:buFont typeface="Arial" panose="020B0604020202020204" pitchFamily="34" charset="0"/>
              <a:buChar char="•"/>
            </a:pPr>
            <a:r>
              <a:rPr lang="en-US" dirty="0"/>
              <a:t>Needing prompting to get on with the task in hand</a:t>
            </a:r>
          </a:p>
          <a:p>
            <a:pPr marL="171450" indent="-171450">
              <a:buFont typeface="Arial" panose="020B0604020202020204" pitchFamily="34" charset="0"/>
              <a:buChar char="•"/>
            </a:pPr>
            <a:r>
              <a:rPr lang="en-US" dirty="0"/>
              <a:t>Missing important details in tasks</a:t>
            </a:r>
          </a:p>
          <a:p>
            <a:pPr marL="171450" indent="-171450">
              <a:buFont typeface="Arial" panose="020B0604020202020204" pitchFamily="34" charset="0"/>
              <a:buChar char="•"/>
            </a:pPr>
            <a:r>
              <a:rPr lang="en-US" dirty="0"/>
              <a:t>Difficulty sticking to a task (jumping from one task to another without completing any)</a:t>
            </a:r>
          </a:p>
          <a:p>
            <a:pPr marL="171450" indent="-171450">
              <a:buFont typeface="Arial" panose="020B0604020202020204" pitchFamily="34" charset="0"/>
              <a:buChar char="•"/>
            </a:pPr>
            <a:r>
              <a:rPr lang="en-US" dirty="0"/>
              <a:t>Losing track in the middle of a conversation</a:t>
            </a:r>
          </a:p>
          <a:p>
            <a:endParaRPr lang="en-US" dirty="0">
              <a:cs typeface="Calibri"/>
            </a:endParaRPr>
          </a:p>
          <a:p>
            <a:r>
              <a:rPr lang="en-US" dirty="0"/>
              <a:t>It is common within cognitive impairment to have problems with one or more of the attention skills however for people with long covid, research shows that sustained attention (concentration) is the most commonly reported attention issue.</a:t>
            </a:r>
            <a:endParaRPr lang="en-US" dirty="0">
              <a:cs typeface="Calibri" panose="020F0502020204030204"/>
            </a:endParaRPr>
          </a:p>
          <a:p>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82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Memory </a:t>
            </a:r>
            <a:r>
              <a:rPr lang="en-GB" b="1" dirty="0"/>
              <a:t>is </a:t>
            </a:r>
            <a:r>
              <a:rPr lang="en-GB" dirty="0"/>
              <a:t>the ability to learn, store, retain, and later retrieve information.</a:t>
            </a:r>
            <a:endParaRPr lang="en-US" dirty="0"/>
          </a:p>
          <a:p>
            <a:r>
              <a:rPr lang="en-US" dirty="0"/>
              <a:t>Our memory can be split into different subtypes and its worth just describing these briefly</a:t>
            </a:r>
            <a:endParaRPr lang="en-US" dirty="0">
              <a:cs typeface="Calibri"/>
            </a:endParaRPr>
          </a:p>
          <a:p>
            <a:endParaRPr lang="en-US" b="1" dirty="0" smtClean="0"/>
          </a:p>
          <a:p>
            <a:r>
              <a:rPr lang="en-US" b="1" dirty="0" smtClean="0"/>
              <a:t>Working </a:t>
            </a:r>
            <a:r>
              <a:rPr lang="en-US" b="1" dirty="0"/>
              <a:t>memory</a:t>
            </a:r>
            <a:r>
              <a:rPr lang="en-US" dirty="0"/>
              <a:t>- Information is stored here just long enough to be used.</a:t>
            </a:r>
          </a:p>
          <a:p>
            <a:r>
              <a:rPr lang="en-US" dirty="0"/>
              <a:t>Working memory is like a temporary sticky note in the brain. It’s a skill that lets us work with information without losing track of what we’re doing.  An example is you </a:t>
            </a:r>
            <a:r>
              <a:rPr lang="en-US" dirty="0" smtClean="0"/>
              <a:t>dialing </a:t>
            </a:r>
            <a:r>
              <a:rPr lang="en-US" dirty="0"/>
              <a:t>a number that you’ve just been told</a:t>
            </a:r>
            <a:endParaRPr lang="en-US" dirty="0">
              <a:cs typeface="Calibri"/>
            </a:endParaRPr>
          </a:p>
          <a:p>
            <a:endParaRPr lang="en-US" b="1" dirty="0" smtClean="0"/>
          </a:p>
          <a:p>
            <a:r>
              <a:rPr lang="en-US" b="1" dirty="0" smtClean="0"/>
              <a:t>Prospective </a:t>
            </a:r>
            <a:r>
              <a:rPr lang="en-US" b="1" dirty="0"/>
              <a:t>Memory</a:t>
            </a:r>
            <a:r>
              <a:rPr lang="en-US" dirty="0"/>
              <a:t>- this is were we are able to remember do tasks at a set point in future, for example take medication, attend an appointment</a:t>
            </a:r>
            <a:endParaRPr lang="en-US" dirty="0">
              <a:cs typeface="Calibri"/>
            </a:endParaRPr>
          </a:p>
          <a:p>
            <a:endParaRPr lang="en-US" b="1" dirty="0" smtClean="0"/>
          </a:p>
          <a:p>
            <a:r>
              <a:rPr lang="en-US" b="1" dirty="0" smtClean="0"/>
              <a:t>Long </a:t>
            </a:r>
            <a:r>
              <a:rPr lang="en-US" b="1" dirty="0"/>
              <a:t>Term Memory</a:t>
            </a:r>
            <a:r>
              <a:rPr lang="en-US" dirty="0"/>
              <a:t>-Memory for things that have happened to you in the past.  Wedding day,</a:t>
            </a:r>
            <a:endParaRPr lang="en-US" dirty="0">
              <a:cs typeface="Calibri"/>
            </a:endParaRPr>
          </a:p>
          <a:p>
            <a:r>
              <a:rPr lang="en-US" dirty="0"/>
              <a:t>part of our brain that holds information indefinitely, such as memorable events like a particular holiday</a:t>
            </a:r>
            <a:endParaRPr lang="en-US" dirty="0">
              <a:cs typeface="Calibri"/>
            </a:endParaRPr>
          </a:p>
          <a:p>
            <a:endParaRPr lang="en-US" b="1" dirty="0" smtClean="0"/>
          </a:p>
          <a:p>
            <a:r>
              <a:rPr lang="en-US" b="1" dirty="0" smtClean="0"/>
              <a:t>Semantic </a:t>
            </a:r>
            <a:r>
              <a:rPr lang="en-US" b="1" dirty="0"/>
              <a:t>memory- </a:t>
            </a:r>
            <a:r>
              <a:rPr lang="en-US" dirty="0"/>
              <a:t>Semantic memory is the recollection of facts.</a:t>
            </a:r>
          </a:p>
          <a:p>
            <a:r>
              <a:rPr lang="en-US" dirty="0"/>
              <a:t>this is our memory of acquired knowledge about the world (remembering that Paris is the capital of France) and the meaning of words</a:t>
            </a:r>
            <a:endParaRPr lang="en-US" dirty="0">
              <a:cs typeface="Calibri"/>
            </a:endParaRPr>
          </a:p>
          <a:p>
            <a:endParaRPr lang="en-US" b="1" dirty="0" smtClean="0"/>
          </a:p>
          <a:p>
            <a:r>
              <a:rPr lang="en-US" b="1" dirty="0" smtClean="0"/>
              <a:t>Episodic </a:t>
            </a:r>
            <a:r>
              <a:rPr lang="en-US" b="1" dirty="0"/>
              <a:t>Memory</a:t>
            </a:r>
            <a:r>
              <a:rPr lang="en-US" dirty="0"/>
              <a:t>- Episodic memory is the memory of every day events </a:t>
            </a:r>
          </a:p>
          <a:p>
            <a:r>
              <a:rPr lang="en-US" dirty="0"/>
              <a:t>is the process of remembering facts and things you have been doing.  It includes memory for names, dates, faces, past appointments and where you have put things. </a:t>
            </a:r>
            <a:endParaRPr lang="en-US" dirty="0">
              <a:cs typeface="Calibri"/>
            </a:endParaRPr>
          </a:p>
          <a:p>
            <a:endParaRPr lang="en-US" dirty="0">
              <a:cs typeface="Calibri"/>
            </a:endParaRPr>
          </a:p>
          <a:p>
            <a:endParaRPr lang="en-US" b="1"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67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rtl="0"/>
            <a:fld id="{B4AAD351-6347-4318-B935-1E0F1B6A61D6}"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D2EB87B0-5071-4BC9-A19F-C3269318028C}"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54B4CBB3-9133-42BF-BC20-6F6E1888C21F}"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rtl="0"/>
            <a:fld id="{B4AAD351-6347-4318-B935-1E0F1B6A61D6}"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71F23539-3F81-4F1E-A9B7-5CE0C1986E23}"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71F23539-3F81-4F1E-A9B7-5CE0C1986E23}"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rtl="0"/>
            <a:fld id="{E9A1BF5D-7537-4BA8-9976-6302714DE26C}"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8F8E4797-21F6-4D41-B035-97FEABB63BCE}" type="datetime1">
              <a:rPr lang="en-GB" noProof="0" smtClean="0"/>
              <a:t>07/02/2024</a:t>
            </a:fld>
            <a:endParaRPr lang="en-GB" noProof="0"/>
          </a:p>
        </p:txBody>
      </p:sp>
      <p:sp>
        <p:nvSpPr>
          <p:cNvPr id="8" name="Footer Placeholder 7"/>
          <p:cNvSpPr>
            <a:spLocks noGrp="1"/>
          </p:cNvSpPr>
          <p:nvPr>
            <p:ph type="ftr" sz="quarter" idx="11"/>
          </p:nvPr>
        </p:nvSpPr>
        <p:spPr/>
        <p:txBody>
          <a:bodyPr/>
          <a:lstStyle/>
          <a:p>
            <a:pPr rtl="0"/>
            <a:r>
              <a:rPr lang="en-GB" noProof="0"/>
              <a:t>Add a footer</a:t>
            </a:r>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0"/>
            <a:fld id="{4EC45D07-A3FD-40EE-BB45-F5E3D0F2E1C8}" type="datetime1">
              <a:rPr lang="en-GB" noProof="0" smtClean="0"/>
              <a:t>07/02/2024</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07/02/2024</a:t>
            </a:fld>
            <a:endParaRPr lang="en-GB" noProof="0"/>
          </a:p>
        </p:txBody>
      </p:sp>
      <p:sp>
        <p:nvSpPr>
          <p:cNvPr id="3" name="Footer Placeholder 2"/>
          <p:cNvSpPr>
            <a:spLocks noGrp="1"/>
          </p:cNvSpPr>
          <p:nvPr>
            <p:ph type="ftr" sz="quarter" idx="11"/>
          </p:nvPr>
        </p:nvSpPr>
        <p:spPr/>
        <p:txBody>
          <a:bodyPr/>
          <a:lstStyle/>
          <a:p>
            <a:pPr rtl="0"/>
            <a:r>
              <a:rPr lang="en-GB" noProof="0"/>
              <a:t>Add a footer</a:t>
            </a:r>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D2EB87B0-5071-4BC9-A19F-C3269318028C}"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54B4CBB3-9133-42BF-BC20-6F6E1888C21F}" type="datetime1">
              <a:rPr lang="en-GB" noProof="0" smtClean="0"/>
              <a:t>07/02/2024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rtl="0"/>
            <a:fld id="{E9A1BF5D-7537-4BA8-9976-6302714DE26C}"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8F8E4797-21F6-4D41-B035-97FEABB63BCE}" type="datetime1">
              <a:rPr lang="en-GB" noProof="0" smtClean="0"/>
              <a:t>07/02/2024</a:t>
            </a:fld>
            <a:endParaRPr lang="en-GB" noProof="0"/>
          </a:p>
        </p:txBody>
      </p:sp>
      <p:sp>
        <p:nvSpPr>
          <p:cNvPr id="8" name="Footer Placeholder 7"/>
          <p:cNvSpPr>
            <a:spLocks noGrp="1"/>
          </p:cNvSpPr>
          <p:nvPr>
            <p:ph type="ftr" sz="quarter" idx="11"/>
          </p:nvPr>
        </p:nvSpPr>
        <p:spPr/>
        <p:txBody>
          <a:bodyPr/>
          <a:lstStyle/>
          <a:p>
            <a:pPr rtl="0"/>
            <a:r>
              <a:rPr lang="en-GB" noProof="0"/>
              <a:t>Add a footer</a:t>
            </a:r>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0"/>
            <a:fld id="{4EC45D07-A3FD-40EE-BB45-F5E3D0F2E1C8}" type="datetime1">
              <a:rPr lang="en-GB" noProof="0" smtClean="0"/>
              <a:t>07/02/2024</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07/02/2024</a:t>
            </a:fld>
            <a:endParaRPr lang="en-GB" noProof="0"/>
          </a:p>
        </p:txBody>
      </p:sp>
      <p:sp>
        <p:nvSpPr>
          <p:cNvPr id="3" name="Footer Placeholder 2"/>
          <p:cNvSpPr>
            <a:spLocks noGrp="1"/>
          </p:cNvSpPr>
          <p:nvPr>
            <p:ph type="ftr" sz="quarter" idx="11"/>
          </p:nvPr>
        </p:nvSpPr>
        <p:spPr/>
        <p:txBody>
          <a:bodyPr/>
          <a:lstStyle/>
          <a:p>
            <a:pPr rtl="0"/>
            <a:r>
              <a:rPr lang="en-GB" noProof="0"/>
              <a:t>Add a footer</a:t>
            </a:r>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07/02/2024</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07/02/2024</a:t>
            </a:fld>
            <a:endParaRPr lang="en-GB"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betterhealthwhileaging.net/incompetence-losing-decision-capacity-faqs/"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computers.popcorn.cx/apple/peripherals/drives/external/"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flickr.com/photos/davedugdale/5102316417" TargetMode="External"/><Relationship Id="rId11" Type="http://schemas.openxmlformats.org/officeDocument/2006/relationships/hyperlink" Target="http://driprinter.blogspot.com/2016/05/hp-officejet-4635-driver-free-download.html" TargetMode="External"/><Relationship Id="rId5" Type="http://schemas.openxmlformats.org/officeDocument/2006/relationships/image" Target="../media/image9.jpeg"/><Relationship Id="rId10" Type="http://schemas.openxmlformats.org/officeDocument/2006/relationships/image" Target="../media/image12.jpeg"/><Relationship Id="rId4" Type="http://schemas.openxmlformats.org/officeDocument/2006/relationships/hyperlink" Target="http://cs.sru.edu/~mullins/cpsc100book/module03_internalHardware/module03-01_internalHardware.html" TargetMode="Externa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pngall.com/speech-bubble-png"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www.pngall.com/calendar-png/download/15227" TargetMode="External"/><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hyperlink" Target="http://www.contornospesquisa.org/2012/02/elaboracao-do-projeto-de-pesquisa.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ngall.com/checklist-png/" TargetMode="External"/><Relationship Id="rId11" Type="http://schemas.openxmlformats.org/officeDocument/2006/relationships/image" Target="../media/image28.jpeg"/><Relationship Id="rId5" Type="http://schemas.openxmlformats.org/officeDocument/2006/relationships/image" Target="../media/image25.png"/><Relationship Id="rId10" Type="http://schemas.openxmlformats.org/officeDocument/2006/relationships/hyperlink" Target="http://gadgetsin.com/amazon-all-new-echo-dot-alexa-smart-speaker.htm" TargetMode="External"/><Relationship Id="rId4" Type="http://schemas.openxmlformats.org/officeDocument/2006/relationships/image" Target="../media/image24.jpeg"/><Relationship Id="rId9" Type="http://schemas.openxmlformats.org/officeDocument/2006/relationships/image" Target="../media/image27.jpeg"/><Relationship Id="rId14" Type="http://schemas.openxmlformats.org/officeDocument/2006/relationships/hyperlink" Target="http://www.pngall.com/silenc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zaVwyi9flBI"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879427" y="2158581"/>
            <a:ext cx="6757807" cy="807913"/>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4800">
                <a:solidFill>
                  <a:prstClr val="black"/>
                </a:solidFill>
                <a:latin typeface="Calibri" panose="020F0502020204030204"/>
                <a:ea typeface="Calibri"/>
                <a:cs typeface="Calibri"/>
              </a:rPr>
              <a:t>    Brain Fog</a:t>
            </a:r>
          </a:p>
        </p:txBody>
      </p:sp>
      <p:pic>
        <p:nvPicPr>
          <p:cNvPr id="6" name="Picture 5" descr="A blue gears in a human head&#10;&#10;Description automatically generated">
            <a:extLst>
              <a:ext uri="{FF2B5EF4-FFF2-40B4-BE49-F238E27FC236}">
                <a16:creationId xmlns:a16="http://schemas.microsoft.com/office/drawing/2014/main" xmlns="" id="{B8963119-A3A5-B9EA-D19B-AFF767A185A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720132" y="-85768"/>
            <a:ext cx="9476683" cy="6865277"/>
          </a:xfrm>
          <a:prstGeom prst="rect">
            <a:avLst/>
          </a:prstGeom>
        </p:spPr>
      </p:pic>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35" y="207633"/>
            <a:ext cx="1601960" cy="1163327"/>
          </a:xfrm>
          <a:prstGeom prst="rect">
            <a:avLst/>
          </a:prstGeom>
        </p:spPr>
      </p:pic>
    </p:spTree>
    <p:extLst>
      <p:ext uri="{BB962C8B-B14F-4D97-AF65-F5344CB8AC3E}">
        <p14:creationId xmlns:p14="http://schemas.microsoft.com/office/powerpoint/2010/main" val="4009153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276748" y="-11545"/>
            <a:ext cx="12555104" cy="717495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772997" y="1170881"/>
            <a:ext cx="7667658" cy="746358"/>
          </a:xfrm>
          <a:prstGeom prst="rect">
            <a:avLst/>
          </a:prstGeom>
          <a:noFill/>
        </p:spPr>
        <p:txBody>
          <a:bodyPr wrap="square" lIns="68580" tIns="34290" rIns="68580" bIns="34290" rtlCol="0" anchor="ctr">
            <a:spAutoFit/>
          </a:bodyPr>
          <a:lstStyle/>
          <a:p>
            <a:pPr algn="ctr">
              <a:spcBef>
                <a:spcPct val="0"/>
              </a:spcBef>
              <a:spcAft>
                <a:spcPct val="0"/>
              </a:spcAft>
            </a:pPr>
            <a:endParaRPr lang="en-GB" sz="4400" b="1" dirty="0">
              <a:solidFill>
                <a:prstClr val="black"/>
              </a:solidFill>
              <a:latin typeface="Calibri Light"/>
              <a:cs typeface="Calibri Light"/>
            </a:endParaRPr>
          </a:p>
        </p:txBody>
      </p:sp>
      <p:pic>
        <p:nvPicPr>
          <p:cNvPr id="6" name="Picture 5" descr="A blue vga cable with a black cable&#10;&#10;Description automatically generated">
            <a:extLst>
              <a:ext uri="{FF2B5EF4-FFF2-40B4-BE49-F238E27FC236}">
                <a16:creationId xmlns:a16="http://schemas.microsoft.com/office/drawing/2014/main" xmlns="" id="{3E2D85A4-8086-B89C-3CDB-034420A4CE5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1733" y="55352"/>
            <a:ext cx="3594673" cy="3052314"/>
          </a:xfrm>
          <a:prstGeom prst="rect">
            <a:avLst/>
          </a:prstGeom>
        </p:spPr>
      </p:pic>
      <p:pic>
        <p:nvPicPr>
          <p:cNvPr id="9" name="Picture 8" descr="A person&amp;#39;s hand pressing a keyboard&#10;&#10;Description automatically generated">
            <a:extLst>
              <a:ext uri="{FF2B5EF4-FFF2-40B4-BE49-F238E27FC236}">
                <a16:creationId xmlns:a16="http://schemas.microsoft.com/office/drawing/2014/main" xmlns="" id="{FF710538-219E-E933-3B00-2C6F166A95C8}"/>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3738113" y="48833"/>
            <a:ext cx="3594340" cy="3050978"/>
          </a:xfrm>
          <a:prstGeom prst="rect">
            <a:avLst/>
          </a:prstGeom>
        </p:spPr>
      </p:pic>
      <p:pic>
        <p:nvPicPr>
          <p:cNvPr id="12" name="Picture 11" descr="A white rectangular device with several ports&#10;&#10;Description automatically generated">
            <a:extLst>
              <a:ext uri="{FF2B5EF4-FFF2-40B4-BE49-F238E27FC236}">
                <a16:creationId xmlns:a16="http://schemas.microsoft.com/office/drawing/2014/main" xmlns="" id="{8BE89676-C1B1-28C9-2C76-01279EBA18BB}"/>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7778151" y="-7188"/>
            <a:ext cx="3838755" cy="3105511"/>
          </a:xfrm>
          <a:prstGeom prst="rect">
            <a:avLst/>
          </a:prstGeom>
        </p:spPr>
      </p:pic>
      <p:pic>
        <p:nvPicPr>
          <p:cNvPr id="24" name="Picture 23" descr="Serious Business Man Image &amp; Photo (Free Trial) | Bigstock">
            <a:extLst>
              <a:ext uri="{FF2B5EF4-FFF2-40B4-BE49-F238E27FC236}">
                <a16:creationId xmlns:a16="http://schemas.microsoft.com/office/drawing/2014/main" xmlns="" id="{33EB2DC3-A5A4-96CB-9A32-1052E60414A6}"/>
              </a:ext>
            </a:extLst>
          </p:cNvPr>
          <p:cNvPicPr>
            <a:picLocks noChangeAspect="1"/>
          </p:cNvPicPr>
          <p:nvPr/>
        </p:nvPicPr>
        <p:blipFill rotWithShape="1">
          <a:blip r:embed="rId9"/>
          <a:srcRect l="-272" r="1014" b="10472"/>
          <a:stretch/>
        </p:blipFill>
        <p:spPr>
          <a:xfrm>
            <a:off x="1593043" y="3971998"/>
            <a:ext cx="4012525" cy="2487290"/>
          </a:xfrm>
          <a:prstGeom prst="rect">
            <a:avLst/>
          </a:prstGeom>
        </p:spPr>
      </p:pic>
      <p:pic>
        <p:nvPicPr>
          <p:cNvPr id="25" name="Picture 24" descr="A black printer with a green and white cover&#10;&#10;Description automatically generated">
            <a:extLst>
              <a:ext uri="{FF2B5EF4-FFF2-40B4-BE49-F238E27FC236}">
                <a16:creationId xmlns:a16="http://schemas.microsoft.com/office/drawing/2014/main" xmlns="" id="{DAA5D1AC-7BBE-B850-F7B6-D4AA69DFD7E5}"/>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8422144" y="3976888"/>
            <a:ext cx="3246983" cy="2477505"/>
          </a:xfrm>
          <a:prstGeom prst="rect">
            <a:avLst/>
          </a:prstGeom>
        </p:spPr>
      </p:pic>
      <p:sp>
        <p:nvSpPr>
          <p:cNvPr id="2" name="TextBox 1">
            <a:extLst>
              <a:ext uri="{FF2B5EF4-FFF2-40B4-BE49-F238E27FC236}">
                <a16:creationId xmlns:a16="http://schemas.microsoft.com/office/drawing/2014/main" xmlns="" id="{1D689B66-12F1-1DE7-85AE-7349A0125702}"/>
              </a:ext>
            </a:extLst>
          </p:cNvPr>
          <p:cNvSpPr txBox="1"/>
          <p:nvPr/>
        </p:nvSpPr>
        <p:spPr>
          <a:xfrm>
            <a:off x="829348" y="326287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Attention</a:t>
            </a:r>
          </a:p>
        </p:txBody>
      </p:sp>
      <p:sp>
        <p:nvSpPr>
          <p:cNvPr id="3" name="TextBox 2">
            <a:extLst>
              <a:ext uri="{FF2B5EF4-FFF2-40B4-BE49-F238E27FC236}">
                <a16:creationId xmlns:a16="http://schemas.microsoft.com/office/drawing/2014/main" xmlns="" id="{46DC6689-8B26-5301-7BB8-CA66476569AD}"/>
              </a:ext>
            </a:extLst>
          </p:cNvPr>
          <p:cNvSpPr txBox="1"/>
          <p:nvPr/>
        </p:nvSpPr>
        <p:spPr>
          <a:xfrm>
            <a:off x="4727221" y="319937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Encoding</a:t>
            </a:r>
          </a:p>
        </p:txBody>
      </p:sp>
      <p:sp>
        <p:nvSpPr>
          <p:cNvPr id="5" name="TextBox 4">
            <a:extLst>
              <a:ext uri="{FF2B5EF4-FFF2-40B4-BE49-F238E27FC236}">
                <a16:creationId xmlns:a16="http://schemas.microsoft.com/office/drawing/2014/main" xmlns="" id="{60FB535C-7D36-9022-CF7F-90A685CCF1E9}"/>
              </a:ext>
            </a:extLst>
          </p:cNvPr>
          <p:cNvSpPr txBox="1"/>
          <p:nvPr/>
        </p:nvSpPr>
        <p:spPr>
          <a:xfrm>
            <a:off x="9111288" y="31942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Storage</a:t>
            </a:r>
          </a:p>
        </p:txBody>
      </p:sp>
      <p:sp>
        <p:nvSpPr>
          <p:cNvPr id="7" name="TextBox 6">
            <a:extLst>
              <a:ext uri="{FF2B5EF4-FFF2-40B4-BE49-F238E27FC236}">
                <a16:creationId xmlns:a16="http://schemas.microsoft.com/office/drawing/2014/main" xmlns="" id="{74E2D59C-B571-9DB0-7178-7985F467612A}"/>
              </a:ext>
            </a:extLst>
          </p:cNvPr>
          <p:cNvSpPr txBox="1"/>
          <p:nvPr/>
        </p:nvSpPr>
        <p:spPr>
          <a:xfrm>
            <a:off x="2453409" y="654049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Consolidation</a:t>
            </a:r>
          </a:p>
        </p:txBody>
      </p:sp>
      <p:sp>
        <p:nvSpPr>
          <p:cNvPr id="10" name="TextBox 9">
            <a:extLst>
              <a:ext uri="{FF2B5EF4-FFF2-40B4-BE49-F238E27FC236}">
                <a16:creationId xmlns:a16="http://schemas.microsoft.com/office/drawing/2014/main" xmlns="" id="{7B4E5C98-50DB-68D7-9D0D-077CF956BF17}"/>
              </a:ext>
            </a:extLst>
          </p:cNvPr>
          <p:cNvSpPr txBox="1"/>
          <p:nvPr/>
        </p:nvSpPr>
        <p:spPr>
          <a:xfrm>
            <a:off x="9115137" y="653472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Retrieval</a:t>
            </a:r>
            <a:endParaRPr lang="en-GB" b="1" dirty="0"/>
          </a:p>
        </p:txBody>
      </p:sp>
    </p:spTree>
    <p:extLst>
      <p:ext uri="{BB962C8B-B14F-4D97-AF65-F5344CB8AC3E}">
        <p14:creationId xmlns:p14="http://schemas.microsoft.com/office/powerpoint/2010/main" val="3175177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772997" y="1170881"/>
            <a:ext cx="7667658" cy="746358"/>
          </a:xfrm>
          <a:prstGeom prst="rect">
            <a:avLst/>
          </a:prstGeom>
          <a:noFill/>
        </p:spPr>
        <p:txBody>
          <a:bodyPr wrap="square" lIns="68580" tIns="34290" rIns="68580" bIns="34290" rtlCol="0" anchor="ctr">
            <a:spAutoFit/>
          </a:bodyPr>
          <a:lstStyle/>
          <a:p>
            <a:pPr algn="ctr">
              <a:spcBef>
                <a:spcPct val="0"/>
              </a:spcBef>
              <a:spcAft>
                <a:spcPct val="0"/>
              </a:spcAft>
            </a:pPr>
            <a:endParaRPr lang="en-GB" sz="4400" b="1" dirty="0">
              <a:solidFill>
                <a:prstClr val="black"/>
              </a:solidFill>
              <a:latin typeface="Calibri Light"/>
              <a:cs typeface="Calibri Light"/>
            </a:endParaRPr>
          </a:p>
        </p:txBody>
      </p:sp>
      <p:pic>
        <p:nvPicPr>
          <p:cNvPr id="5" name="Picture 4" descr="A diagram of a executive function&#10;&#10;Description automatically generated">
            <a:extLst>
              <a:ext uri="{FF2B5EF4-FFF2-40B4-BE49-F238E27FC236}">
                <a16:creationId xmlns:a16="http://schemas.microsoft.com/office/drawing/2014/main" xmlns="" id="{E7E341C8-4463-3D04-1A16-641724AB5D98}"/>
              </a:ext>
            </a:extLst>
          </p:cNvPr>
          <p:cNvPicPr>
            <a:picLocks noChangeAspect="1"/>
          </p:cNvPicPr>
          <p:nvPr/>
        </p:nvPicPr>
        <p:blipFill rotWithShape="1">
          <a:blip r:embed="rId3"/>
          <a:srcRect t="6832" r="943" b="-1242"/>
          <a:stretch/>
        </p:blipFill>
        <p:spPr>
          <a:xfrm>
            <a:off x="-109477" y="12043"/>
            <a:ext cx="12189174" cy="6862414"/>
          </a:xfrm>
          <a:prstGeom prst="rect">
            <a:avLst/>
          </a:prstGeom>
        </p:spPr>
      </p:pic>
      <p:pic>
        <p:nvPicPr>
          <p:cNvPr id="7" name="Picture 6" descr="A picture containing text, font, graphics, logo&#10;&#10;Description automatically generated">
            <a:extLst>
              <a:ext uri="{FF2B5EF4-FFF2-40B4-BE49-F238E27FC236}">
                <a16:creationId xmlns:a16="http://schemas.microsoft.com/office/drawing/2014/main" xmlns="" id="{515A99D1-632D-18F9-AA79-2FEA9FE26400}"/>
              </a:ext>
            </a:extLst>
          </p:cNvPr>
          <p:cNvPicPr>
            <a:picLocks noChangeAspect="1"/>
          </p:cNvPicPr>
          <p:nvPr/>
        </p:nvPicPr>
        <p:blipFill>
          <a:blip r:embed="rId4"/>
          <a:stretch>
            <a:fillRect/>
          </a:stretch>
        </p:blipFill>
        <p:spPr>
          <a:xfrm>
            <a:off x="10634751" y="169024"/>
            <a:ext cx="1461099" cy="869651"/>
          </a:xfrm>
          <a:prstGeom prst="rect">
            <a:avLst/>
          </a:prstGeom>
        </p:spPr>
      </p:pic>
    </p:spTree>
    <p:extLst>
      <p:ext uri="{BB962C8B-B14F-4D97-AF65-F5344CB8AC3E}">
        <p14:creationId xmlns:p14="http://schemas.microsoft.com/office/powerpoint/2010/main" val="1350177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772997" y="1170881"/>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b="1">
                <a:solidFill>
                  <a:prstClr val="black"/>
                </a:solidFill>
                <a:latin typeface="Calibri Light"/>
                <a:cs typeface="Calibri Light"/>
              </a:rPr>
              <a:t>Word Finding Difficulty</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2" name="Picture 1" descr="A green rectangular object with black outline&#10;&#10;Description automatically generated">
            <a:extLst>
              <a:ext uri="{FF2B5EF4-FFF2-40B4-BE49-F238E27FC236}">
                <a16:creationId xmlns:a16="http://schemas.microsoft.com/office/drawing/2014/main" xmlns="" id="{CDA98F74-A996-9A48-53A1-C2526EE2FB6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408028" y="2723061"/>
            <a:ext cx="4383033" cy="3328423"/>
          </a:xfrm>
          <a:prstGeom prst="rect">
            <a:avLst/>
          </a:prstGeom>
        </p:spPr>
      </p:pic>
    </p:spTree>
    <p:extLst>
      <p:ext uri="{BB962C8B-B14F-4D97-AF65-F5344CB8AC3E}">
        <p14:creationId xmlns:p14="http://schemas.microsoft.com/office/powerpoint/2010/main" val="355003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771040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495906" y="685972"/>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dirty="0">
                <a:solidFill>
                  <a:prstClr val="black"/>
                </a:solidFill>
                <a:latin typeface="Century Gothic"/>
                <a:cs typeface="Calibri Light"/>
              </a:rPr>
              <a:t>Break Out Room</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Speech bubble - Free communications icons">
            <a:extLst>
              <a:ext uri="{FF2B5EF4-FFF2-40B4-BE49-F238E27FC236}">
                <a16:creationId xmlns:a16="http://schemas.microsoft.com/office/drawing/2014/main" xmlns="" id="{EC8654DB-1E6B-2C07-5E01-BFDEE9B5A56A}"/>
              </a:ext>
            </a:extLst>
          </p:cNvPr>
          <p:cNvPicPr>
            <a:picLocks noChangeAspect="1"/>
          </p:cNvPicPr>
          <p:nvPr/>
        </p:nvPicPr>
        <p:blipFill>
          <a:blip r:embed="rId4"/>
          <a:stretch>
            <a:fillRect/>
          </a:stretch>
        </p:blipFill>
        <p:spPr>
          <a:xfrm>
            <a:off x="627682" y="1305732"/>
            <a:ext cx="9864670" cy="6493789"/>
          </a:xfrm>
          <a:prstGeom prst="rect">
            <a:avLst/>
          </a:prstGeom>
        </p:spPr>
      </p:pic>
      <p:sp>
        <p:nvSpPr>
          <p:cNvPr id="6" name="TextBox 5">
            <a:extLst>
              <a:ext uri="{FF2B5EF4-FFF2-40B4-BE49-F238E27FC236}">
                <a16:creationId xmlns:a16="http://schemas.microsoft.com/office/drawing/2014/main" xmlns="" id="{842D1FC7-ADDC-0120-25A2-47CA9134E433}"/>
              </a:ext>
            </a:extLst>
          </p:cNvPr>
          <p:cNvSpPr txBox="1"/>
          <p:nvPr/>
        </p:nvSpPr>
        <p:spPr>
          <a:xfrm>
            <a:off x="1762933" y="3080288"/>
            <a:ext cx="79738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t>How does Brain Fog affect you?</a:t>
            </a:r>
          </a:p>
        </p:txBody>
      </p:sp>
    </p:spTree>
    <p:extLst>
      <p:ext uri="{BB962C8B-B14F-4D97-AF65-F5344CB8AC3E}">
        <p14:creationId xmlns:p14="http://schemas.microsoft.com/office/powerpoint/2010/main" val="320802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483811" y="76781"/>
            <a:ext cx="7691848" cy="561692"/>
          </a:xfrm>
          <a:prstGeom prst="rect">
            <a:avLst/>
          </a:prstGeom>
          <a:noFill/>
        </p:spPr>
        <p:txBody>
          <a:bodyPr wrap="square" lIns="68580" tIns="34290" rIns="68580" bIns="34290" rtlCol="0" anchor="ctr">
            <a:spAutoFit/>
          </a:bodyPr>
          <a:lstStyle/>
          <a:p>
            <a:pPr algn="ctr">
              <a:spcBef>
                <a:spcPct val="0"/>
              </a:spcBef>
              <a:spcAft>
                <a:spcPct val="0"/>
              </a:spcAft>
            </a:pPr>
            <a:r>
              <a:rPr lang="en-GB" sz="3200" dirty="0">
                <a:solidFill>
                  <a:prstClr val="black"/>
                </a:solidFill>
                <a:latin typeface="Arial"/>
                <a:cs typeface="Arial"/>
              </a:rPr>
              <a:t>        Contributing Factors to Brain Fog</a:t>
            </a:r>
            <a:endParaRPr lang="en-US" dirty="0">
              <a:solidFill>
                <a:prstClr val="black"/>
              </a:solidFil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Don't take fatigue lying down - Harvard Health">
            <a:extLst>
              <a:ext uri="{FF2B5EF4-FFF2-40B4-BE49-F238E27FC236}">
                <a16:creationId xmlns:a16="http://schemas.microsoft.com/office/drawing/2014/main" xmlns="" id="{A8B5E510-0B67-DFF6-CFBC-DDE324B02113}"/>
              </a:ext>
            </a:extLst>
          </p:cNvPr>
          <p:cNvPicPr>
            <a:picLocks noChangeAspect="1"/>
          </p:cNvPicPr>
          <p:nvPr/>
        </p:nvPicPr>
        <p:blipFill>
          <a:blip r:embed="rId4"/>
          <a:stretch>
            <a:fillRect/>
          </a:stretch>
        </p:blipFill>
        <p:spPr>
          <a:xfrm>
            <a:off x="1879828" y="716089"/>
            <a:ext cx="3533776" cy="3111753"/>
          </a:xfrm>
          <a:prstGeom prst="rect">
            <a:avLst/>
          </a:prstGeom>
        </p:spPr>
      </p:pic>
      <p:pic>
        <p:nvPicPr>
          <p:cNvPr id="7" name="Picture 6" descr="772,000+ Inside The Human Body Stock Photos, Pictures &amp; Royalty-Free Images  - iStock | Human anatomy, The future, Pancreas">
            <a:extLst>
              <a:ext uri="{FF2B5EF4-FFF2-40B4-BE49-F238E27FC236}">
                <a16:creationId xmlns:a16="http://schemas.microsoft.com/office/drawing/2014/main" xmlns="" id="{94D966CF-ECFB-1375-BC11-6E560273FA5E}"/>
              </a:ext>
            </a:extLst>
          </p:cNvPr>
          <p:cNvPicPr>
            <a:picLocks noChangeAspect="1"/>
          </p:cNvPicPr>
          <p:nvPr/>
        </p:nvPicPr>
        <p:blipFill>
          <a:blip r:embed="rId5"/>
          <a:stretch>
            <a:fillRect/>
          </a:stretch>
        </p:blipFill>
        <p:spPr>
          <a:xfrm>
            <a:off x="5914874" y="707873"/>
            <a:ext cx="3434444" cy="3132063"/>
          </a:xfrm>
          <a:prstGeom prst="rect">
            <a:avLst/>
          </a:prstGeom>
        </p:spPr>
      </p:pic>
      <p:pic>
        <p:nvPicPr>
          <p:cNvPr id="9" name="Picture 8" descr="Smart pills could 'dumb down' medical care - EPR">
            <a:extLst>
              <a:ext uri="{FF2B5EF4-FFF2-40B4-BE49-F238E27FC236}">
                <a16:creationId xmlns:a16="http://schemas.microsoft.com/office/drawing/2014/main" xmlns="" id="{8F77C717-8847-9AAD-6EBF-02D80A745EC8}"/>
              </a:ext>
            </a:extLst>
          </p:cNvPr>
          <p:cNvPicPr>
            <a:picLocks noChangeAspect="1"/>
          </p:cNvPicPr>
          <p:nvPr/>
        </p:nvPicPr>
        <p:blipFill>
          <a:blip r:embed="rId6"/>
          <a:stretch>
            <a:fillRect/>
          </a:stretch>
        </p:blipFill>
        <p:spPr>
          <a:xfrm>
            <a:off x="5921829" y="4057470"/>
            <a:ext cx="3432628" cy="2661918"/>
          </a:xfrm>
          <a:prstGeom prst="rect">
            <a:avLst/>
          </a:prstGeom>
        </p:spPr>
      </p:pic>
      <p:pic>
        <p:nvPicPr>
          <p:cNvPr id="8" name="Picture 7" descr="Visual Thinking 101_6 How visual thinking and distraction connects to ADHD  | Olivehickmott">
            <a:extLst>
              <a:ext uri="{FF2B5EF4-FFF2-40B4-BE49-F238E27FC236}">
                <a16:creationId xmlns:a16="http://schemas.microsoft.com/office/drawing/2014/main" xmlns="" id="{BF712765-5DCC-EC1B-8BD4-39DB6504F075}"/>
              </a:ext>
            </a:extLst>
          </p:cNvPr>
          <p:cNvPicPr>
            <a:picLocks noChangeAspect="1"/>
          </p:cNvPicPr>
          <p:nvPr/>
        </p:nvPicPr>
        <p:blipFill>
          <a:blip r:embed="rId7"/>
          <a:stretch>
            <a:fillRect/>
          </a:stretch>
        </p:blipFill>
        <p:spPr>
          <a:xfrm>
            <a:off x="1864856" y="4049746"/>
            <a:ext cx="3554064" cy="2666942"/>
          </a:xfrm>
          <a:prstGeom prst="rect">
            <a:avLst/>
          </a:prstGeom>
        </p:spPr>
      </p:pic>
    </p:spTree>
    <p:extLst>
      <p:ext uri="{BB962C8B-B14F-4D97-AF65-F5344CB8AC3E}">
        <p14:creationId xmlns:p14="http://schemas.microsoft.com/office/powerpoint/2010/main" val="3376256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Oval 2">
            <a:extLst>
              <a:ext uri="{FF2B5EF4-FFF2-40B4-BE49-F238E27FC236}">
                <a16:creationId xmlns:a16="http://schemas.microsoft.com/office/drawing/2014/main" xmlns="" id="{B6C965E9-6060-04F4-B3C2-FE1D47DDA640}"/>
              </a:ext>
            </a:extLst>
          </p:cNvPr>
          <p:cNvSpPr/>
          <p:nvPr/>
        </p:nvSpPr>
        <p:spPr>
          <a:xfrm>
            <a:off x="265002" y="936869"/>
            <a:ext cx="5325860" cy="5306688"/>
          </a:xfrm>
          <a:prstGeom prst="ellipse">
            <a:avLst/>
          </a:prstGeom>
          <a:blipFill>
            <a:blip r:embed="rId4"/>
            <a:stretch>
              <a:fillRect/>
            </a:stretch>
          </a:blipFill>
          <a:ln w="1270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44E3CF3F-08A4-5247-F5F0-6EC29A75EC7F}"/>
              </a:ext>
            </a:extLst>
          </p:cNvPr>
          <p:cNvSpPr txBox="1"/>
          <p:nvPr/>
        </p:nvSpPr>
        <p:spPr>
          <a:xfrm>
            <a:off x="5772121" y="1710443"/>
            <a:ext cx="6288505" cy="6394058"/>
          </a:xfrm>
          <a:prstGeom prst="rect">
            <a:avLst/>
          </a:prstGeom>
          <a:noFill/>
        </p:spPr>
        <p:txBody>
          <a:bodyPr wrap="square" lIns="68580" tIns="34290" rIns="68580" bIns="34290" rtlCol="0" anchor="ctr">
            <a:spAutoFit/>
          </a:bodyPr>
          <a:lstStyle/>
          <a:p>
            <a:pPr algn="ctr" defTabSz="914400" eaLnBrk="0" fontAlgn="base" hangingPunct="0">
              <a:spcBef>
                <a:spcPct val="0"/>
              </a:spcBef>
              <a:spcAft>
                <a:spcPct val="0"/>
              </a:spcAft>
            </a:pPr>
            <a:r>
              <a:rPr lang="en-GB" sz="3200" b="1" dirty="0">
                <a:solidFill>
                  <a:prstClr val="black"/>
                </a:solidFill>
                <a:latin typeface="Calibri" panose="020F0502020204030204"/>
                <a:cs typeface="Calibri"/>
              </a:rPr>
              <a:t>During the break please try to …</a:t>
            </a:r>
          </a:p>
          <a:p>
            <a:pPr algn="ctr" defTabSz="914400" eaLnBrk="0" fontAlgn="base" hangingPunct="0">
              <a:spcBef>
                <a:spcPct val="0"/>
              </a:spcBef>
              <a:spcAft>
                <a:spcPct val="0"/>
              </a:spcAft>
            </a:pPr>
            <a:endParaRPr lang="en-GB" sz="3200" dirty="0">
              <a:solidFill>
                <a:prstClr val="black"/>
              </a:solidFill>
              <a:latin typeface="Calibri" panose="020F0502020204030204"/>
              <a:cs typeface="Calibri"/>
            </a:endParaRPr>
          </a:p>
          <a:p>
            <a:pPr algn="ctr" defTabSz="914400" eaLnBrk="0" fontAlgn="base" hangingPunct="0">
              <a:spcBef>
                <a:spcPct val="0"/>
              </a:spcBef>
              <a:spcAft>
                <a:spcPct val="0"/>
              </a:spcAft>
            </a:pPr>
            <a:r>
              <a:rPr lang="en-GB" sz="3200" dirty="0">
                <a:solidFill>
                  <a:prstClr val="black"/>
                </a:solidFill>
                <a:latin typeface="Calibri" panose="020F0502020204030204"/>
                <a:cs typeface="Calibri"/>
              </a:rPr>
              <a:t>(10 minutes)</a:t>
            </a:r>
          </a:p>
          <a:p>
            <a:pPr algn="ctr" defTabSz="914400" eaLnBrk="0" fontAlgn="base" hangingPunct="0">
              <a:spcBef>
                <a:spcPct val="0"/>
              </a:spcBef>
              <a:spcAft>
                <a:spcPct val="0"/>
              </a:spcAft>
            </a:pPr>
            <a:endParaRPr lang="en-GB" sz="3200" dirty="0">
              <a:solidFill>
                <a:prstClr val="black"/>
              </a:solidFill>
              <a:latin typeface="Calibri" panose="020F0502020204030204"/>
              <a:cs typeface="Calibri"/>
            </a:endParaRPr>
          </a:p>
          <a:p>
            <a:pPr algn="ctr" defTabSz="914400" eaLnBrk="0" fontAlgn="base" hangingPunct="0">
              <a:spcBef>
                <a:spcPct val="0"/>
              </a:spcBef>
              <a:spcAft>
                <a:spcPct val="0"/>
              </a:spcAft>
            </a:pPr>
            <a:r>
              <a:rPr lang="en-GB" sz="3200" dirty="0">
                <a:solidFill>
                  <a:prstClr val="black"/>
                </a:solidFill>
                <a:latin typeface="Calibri" panose="020F0502020204030204"/>
                <a:cs typeface="Calibri"/>
              </a:rPr>
              <a:t>Change position </a:t>
            </a:r>
          </a:p>
          <a:p>
            <a:pPr algn="ctr" defTabSz="914400" eaLnBrk="0" fontAlgn="base" hangingPunct="0">
              <a:spcBef>
                <a:spcPct val="0"/>
              </a:spcBef>
              <a:spcAft>
                <a:spcPct val="0"/>
              </a:spcAft>
            </a:pPr>
            <a:r>
              <a:rPr lang="en-GB" sz="3200" dirty="0">
                <a:solidFill>
                  <a:prstClr val="black"/>
                </a:solidFill>
                <a:latin typeface="Calibri" panose="020F0502020204030204"/>
                <a:cs typeface="Calibri"/>
              </a:rPr>
              <a:t>Stand up and move around a little </a:t>
            </a:r>
          </a:p>
          <a:p>
            <a:pPr algn="ctr" defTabSz="914400" eaLnBrk="0" fontAlgn="base" hangingPunct="0">
              <a:spcBef>
                <a:spcPct val="0"/>
              </a:spcBef>
              <a:spcAft>
                <a:spcPct val="0"/>
              </a:spcAft>
            </a:pPr>
            <a:r>
              <a:rPr lang="en-GB" sz="3200" dirty="0">
                <a:solidFill>
                  <a:prstClr val="black"/>
                </a:solidFill>
                <a:latin typeface="Calibri" panose="020F0502020204030204"/>
                <a:cs typeface="Calibri"/>
              </a:rPr>
              <a:t>Have a gentle stretch </a:t>
            </a:r>
          </a:p>
          <a:p>
            <a:pPr algn="ctr" defTabSz="914400" eaLnBrk="0" fontAlgn="base" hangingPunct="0">
              <a:spcBef>
                <a:spcPct val="0"/>
              </a:spcBef>
              <a:spcAft>
                <a:spcPct val="0"/>
              </a:spcAft>
            </a:pPr>
            <a:endParaRPr lang="en-GB" sz="3200" dirty="0">
              <a:solidFill>
                <a:prstClr val="black"/>
              </a:solidFill>
              <a:latin typeface="Calibri" panose="020F0502020204030204"/>
              <a:cs typeface="Calibri"/>
            </a:endParaRPr>
          </a:p>
          <a:p>
            <a:pPr algn="ctr" defTabSz="914400" eaLnBrk="0" fontAlgn="base" hangingPunct="0">
              <a:spcBef>
                <a:spcPct val="0"/>
              </a:spcBef>
              <a:spcAft>
                <a:spcPct val="0"/>
              </a:spcAft>
            </a:pPr>
            <a:endParaRPr lang="en-GB" sz="3200" dirty="0">
              <a:solidFill>
                <a:prstClr val="black"/>
              </a:solidFill>
              <a:latin typeface="Calibri" panose="020F0502020204030204"/>
              <a:cs typeface="Calibri"/>
            </a:endParaRPr>
          </a:p>
          <a:p>
            <a:pPr algn="ctr" eaLnBrk="0" fontAlgn="base" hangingPunct="0">
              <a:spcBef>
                <a:spcPct val="0"/>
              </a:spcBef>
              <a:spcAft>
                <a:spcPct val="0"/>
              </a:spcAft>
            </a:pPr>
            <a:endParaRPr lang="en-GB" sz="3200" dirty="0">
              <a:solidFill>
                <a:prstClr val="black"/>
              </a:solidFill>
              <a:latin typeface="Calibri" panose="020F0502020204030204"/>
              <a:cs typeface="Calibri"/>
            </a:endParaRPr>
          </a:p>
          <a:p>
            <a:pPr algn="ctr" defTabSz="914400" eaLnBrk="0" fontAlgn="base" hangingPunct="0">
              <a:spcBef>
                <a:spcPct val="0"/>
              </a:spcBef>
              <a:spcAft>
                <a:spcPct val="0"/>
              </a:spcAft>
            </a:pPr>
            <a:r>
              <a:rPr lang="en-GB" sz="3200" dirty="0">
                <a:solidFill>
                  <a:prstClr val="black"/>
                </a:solidFill>
                <a:latin typeface="Calibri" panose="020F0502020204030204"/>
                <a:cs typeface="Calibri"/>
              </a:rPr>
              <a:t>Have a drink</a:t>
            </a:r>
          </a:p>
          <a:p>
            <a:pPr defTabSz="914400" eaLnBrk="0" fontAlgn="base" hangingPunct="0">
              <a:spcBef>
                <a:spcPct val="0"/>
              </a:spcBef>
              <a:spcAft>
                <a:spcPct val="0"/>
              </a:spcAft>
            </a:pPr>
            <a:endParaRPr lang="en-GB" sz="3200" dirty="0">
              <a:solidFill>
                <a:prstClr val="black"/>
              </a:solidFill>
              <a:latin typeface="Calibri" panose="020F0502020204030204"/>
              <a:cs typeface="Calibri" panose="020F0502020204030204" pitchFamily="34" charset="0"/>
            </a:endParaRPr>
          </a:p>
          <a:p>
            <a:pPr defTabSz="914400" eaLnBrk="0" fontAlgn="base" hangingPunct="0">
              <a:spcBef>
                <a:spcPct val="0"/>
              </a:spcBef>
              <a:spcAft>
                <a:spcPct val="0"/>
              </a:spcAft>
            </a:pPr>
            <a:endParaRPr lang="en-GB" sz="1350">
              <a:solidFill>
                <a:prstClr val="black"/>
              </a:solidFill>
              <a:latin typeface="Calibri" panose="020F0502020204030204"/>
              <a:cs typeface="Calibri" panose="020F0502020204030204" pitchFamily="34" charset="0"/>
            </a:endParaRPr>
          </a:p>
          <a:p>
            <a:pPr defTabSz="914400" eaLnBrk="0" fontAlgn="base" hangingPunct="0">
              <a:spcBef>
                <a:spcPct val="0"/>
              </a:spcBef>
              <a:spcAft>
                <a:spcPct val="0"/>
              </a:spcAft>
            </a:pPr>
            <a:endParaRPr lang="en-GB" sz="1350">
              <a:solidFill>
                <a:prstClr val="black"/>
              </a:solidFill>
              <a:latin typeface="Calibri" panose="020F0502020204030204"/>
            </a:endParaRPr>
          </a:p>
        </p:txBody>
      </p:sp>
    </p:spTree>
    <p:extLst>
      <p:ext uri="{BB962C8B-B14F-4D97-AF65-F5344CB8AC3E}">
        <p14:creationId xmlns:p14="http://schemas.microsoft.com/office/powerpoint/2010/main" val="2978912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solidFill>
                  <a:prstClr val="white"/>
                </a:solidFill>
                <a:latin typeface="Century Gothic" panose="020B0502020202020204"/>
              </a:rPr>
              <a:t>in</a:t>
            </a: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313592" y="448118"/>
            <a:ext cx="9925724" cy="1731243"/>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4800" dirty="0">
                <a:solidFill>
                  <a:prstClr val="black"/>
                </a:solidFill>
                <a:latin typeface="Calibri"/>
                <a:cs typeface="Calibri"/>
              </a:rPr>
              <a:t>What can I do to help?</a:t>
            </a:r>
            <a:endParaRPr lang="en-US" dirty="0"/>
          </a:p>
          <a:p>
            <a:pPr>
              <a:spcBef>
                <a:spcPct val="0"/>
              </a:spcBef>
              <a:spcAft>
                <a:spcPct val="0"/>
              </a:spcAft>
            </a:pPr>
            <a:endParaRPr lang="en-GB" sz="6000">
              <a:solidFill>
                <a:prstClr val="black"/>
              </a:solidFill>
              <a:latin typeface="Calibri" panose="020F0502020204030204"/>
              <a:ea typeface="Calibri"/>
              <a:cs typeface="Calibri"/>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2" name="Picture 1" descr="Light bulb moment hi-res stock photography and images - Alamy">
            <a:extLst>
              <a:ext uri="{FF2B5EF4-FFF2-40B4-BE49-F238E27FC236}">
                <a16:creationId xmlns:a16="http://schemas.microsoft.com/office/drawing/2014/main" xmlns="" id="{CE2EBFE8-BD7A-81EF-1522-17C9A0B77A48}"/>
              </a:ext>
            </a:extLst>
          </p:cNvPr>
          <p:cNvPicPr>
            <a:picLocks noChangeAspect="1"/>
          </p:cNvPicPr>
          <p:nvPr/>
        </p:nvPicPr>
        <p:blipFill rotWithShape="1">
          <a:blip r:embed="rId4"/>
          <a:srcRect l="-318" r="2000" b="7493"/>
          <a:stretch/>
        </p:blipFill>
        <p:spPr>
          <a:xfrm>
            <a:off x="1775614" y="1508453"/>
            <a:ext cx="8638403" cy="5078444"/>
          </a:xfrm>
          <a:prstGeom prst="rect">
            <a:avLst/>
          </a:prstGeom>
        </p:spPr>
      </p:pic>
    </p:spTree>
    <p:extLst>
      <p:ext uri="{BB962C8B-B14F-4D97-AF65-F5344CB8AC3E}">
        <p14:creationId xmlns:p14="http://schemas.microsoft.com/office/powerpoint/2010/main" val="3795259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603062" y="221628"/>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b="1">
                <a:solidFill>
                  <a:prstClr val="black"/>
                </a:solidFill>
                <a:latin typeface="Calibri Light"/>
                <a:cs typeface="Calibri Light"/>
              </a:rPr>
              <a:t>Bucket and Water Analogy</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2" name="Picture 1" descr="A diagram of a faucet pouring water into a bucket&#10;&#10;Description automatically generated">
            <a:extLst>
              <a:ext uri="{FF2B5EF4-FFF2-40B4-BE49-F238E27FC236}">
                <a16:creationId xmlns:a16="http://schemas.microsoft.com/office/drawing/2014/main" xmlns="" id="{F0CA91EE-3D9F-6536-1331-A45249B95CED}"/>
              </a:ext>
            </a:extLst>
          </p:cNvPr>
          <p:cNvPicPr>
            <a:picLocks noChangeAspect="1"/>
          </p:cNvPicPr>
          <p:nvPr/>
        </p:nvPicPr>
        <p:blipFill>
          <a:blip r:embed="rId4"/>
          <a:stretch>
            <a:fillRect/>
          </a:stretch>
        </p:blipFill>
        <p:spPr>
          <a:xfrm>
            <a:off x="-2381" y="1490663"/>
            <a:ext cx="12256292" cy="5364954"/>
          </a:xfrm>
          <a:prstGeom prst="rect">
            <a:avLst/>
          </a:prstGeom>
        </p:spPr>
      </p:pic>
      <p:sp>
        <p:nvSpPr>
          <p:cNvPr id="5" name="TextBox 4">
            <a:extLst>
              <a:ext uri="{FF2B5EF4-FFF2-40B4-BE49-F238E27FC236}">
                <a16:creationId xmlns:a16="http://schemas.microsoft.com/office/drawing/2014/main" xmlns="" id="{3FF6089C-2D38-9AC1-D3E2-5AE780860F71}"/>
              </a:ext>
            </a:extLst>
          </p:cNvPr>
          <p:cNvSpPr txBox="1"/>
          <p:nvPr/>
        </p:nvSpPr>
        <p:spPr>
          <a:xfrm>
            <a:off x="1405328" y="41535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1" dirty="0"/>
              <a:t>Hypervigilance</a:t>
            </a:r>
          </a:p>
        </p:txBody>
      </p:sp>
    </p:spTree>
    <p:extLst>
      <p:ext uri="{BB962C8B-B14F-4D97-AF65-F5344CB8AC3E}">
        <p14:creationId xmlns:p14="http://schemas.microsoft.com/office/powerpoint/2010/main" val="194961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495906" y="685972"/>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b="1">
                <a:solidFill>
                  <a:prstClr val="black"/>
                </a:solidFill>
                <a:latin typeface="Calibri Light"/>
                <a:cs typeface="Calibri Light"/>
              </a:rPr>
              <a:t>Bucket and Water Analogy</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6" name="Picture 5" descr="A diagram of a water faucet&#10;&#10;Description automatically generated">
            <a:extLst>
              <a:ext uri="{FF2B5EF4-FFF2-40B4-BE49-F238E27FC236}">
                <a16:creationId xmlns:a16="http://schemas.microsoft.com/office/drawing/2014/main" xmlns="" id="{B8E4ECD4-E985-4B28-9BE4-494C94CDF92E}"/>
              </a:ext>
            </a:extLst>
          </p:cNvPr>
          <p:cNvPicPr>
            <a:picLocks noChangeAspect="1"/>
          </p:cNvPicPr>
          <p:nvPr/>
        </p:nvPicPr>
        <p:blipFill>
          <a:blip r:embed="rId4"/>
          <a:stretch>
            <a:fillRect/>
          </a:stretch>
        </p:blipFill>
        <p:spPr>
          <a:xfrm>
            <a:off x="-4179" y="1388002"/>
            <a:ext cx="12202155" cy="5467616"/>
          </a:xfrm>
          <a:prstGeom prst="rect">
            <a:avLst/>
          </a:prstGeom>
        </p:spPr>
      </p:pic>
      <p:sp>
        <p:nvSpPr>
          <p:cNvPr id="2" name="TextBox 1">
            <a:extLst>
              <a:ext uri="{FF2B5EF4-FFF2-40B4-BE49-F238E27FC236}">
                <a16:creationId xmlns:a16="http://schemas.microsoft.com/office/drawing/2014/main" xmlns="" id="{2B969FB3-6D3C-9015-8224-BFC79AAFC7D5}"/>
              </a:ext>
            </a:extLst>
          </p:cNvPr>
          <p:cNvSpPr txBox="1"/>
          <p:nvPr/>
        </p:nvSpPr>
        <p:spPr>
          <a:xfrm>
            <a:off x="9469544" y="388658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alibri Light"/>
                <a:cs typeface="Arial"/>
              </a:rPr>
              <a:t>Managing pain</a:t>
            </a:r>
          </a:p>
        </p:txBody>
      </p:sp>
      <p:sp>
        <p:nvSpPr>
          <p:cNvPr id="5" name="TextBox 4">
            <a:extLst>
              <a:ext uri="{FF2B5EF4-FFF2-40B4-BE49-F238E27FC236}">
                <a16:creationId xmlns:a16="http://schemas.microsoft.com/office/drawing/2014/main" xmlns="" id="{9235164A-83EB-FE62-9DCB-DA2B80234516}"/>
              </a:ext>
            </a:extLst>
          </p:cNvPr>
          <p:cNvSpPr txBox="1"/>
          <p:nvPr/>
        </p:nvSpPr>
        <p:spPr>
          <a:xfrm>
            <a:off x="307257" y="376698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t>Self-Compassion</a:t>
            </a:r>
          </a:p>
        </p:txBody>
      </p:sp>
    </p:spTree>
    <p:extLst>
      <p:ext uri="{BB962C8B-B14F-4D97-AF65-F5344CB8AC3E}">
        <p14:creationId xmlns:p14="http://schemas.microsoft.com/office/powerpoint/2010/main" val="1635393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273170"/>
            <a:ext cx="12185650" cy="7145547"/>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5" name="TextBox 4">
            <a:extLst>
              <a:ext uri="{FF2B5EF4-FFF2-40B4-BE49-F238E27FC236}">
                <a16:creationId xmlns:a16="http://schemas.microsoft.com/office/drawing/2014/main" xmlns="" id="{60AD72DF-7CBA-8502-7EFB-A0280B4BCA2B}"/>
              </a:ext>
            </a:extLst>
          </p:cNvPr>
          <p:cNvSpPr txBox="1"/>
          <p:nvPr/>
        </p:nvSpPr>
        <p:spPr>
          <a:xfrm>
            <a:off x="656243" y="210406"/>
            <a:ext cx="96443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dirty="0"/>
              <a:t>Cognitive Strategies</a:t>
            </a:r>
            <a:endParaRPr lang="en-US"/>
          </a:p>
        </p:txBody>
      </p:sp>
      <p:pic>
        <p:nvPicPr>
          <p:cNvPr id="6" name="Picture 5" descr="Break Up Free Stock Photo - Public Domain Pictures">
            <a:extLst>
              <a:ext uri="{FF2B5EF4-FFF2-40B4-BE49-F238E27FC236}">
                <a16:creationId xmlns:a16="http://schemas.microsoft.com/office/drawing/2014/main" xmlns="" id="{F9D56B25-FDCA-EC8D-0260-99BB3E087103}"/>
              </a:ext>
            </a:extLst>
          </p:cNvPr>
          <p:cNvPicPr>
            <a:picLocks noChangeAspect="1"/>
          </p:cNvPicPr>
          <p:nvPr/>
        </p:nvPicPr>
        <p:blipFill>
          <a:blip r:embed="rId4"/>
          <a:stretch>
            <a:fillRect/>
          </a:stretch>
        </p:blipFill>
        <p:spPr>
          <a:xfrm>
            <a:off x="656759" y="1465312"/>
            <a:ext cx="2510861" cy="1698886"/>
          </a:xfrm>
          <a:prstGeom prst="rect">
            <a:avLst/>
          </a:prstGeom>
        </p:spPr>
      </p:pic>
      <p:pic>
        <p:nvPicPr>
          <p:cNvPr id="7" name="Picture 6" descr="A checklist with question marks&#10;&#10;Description automatically generated">
            <a:extLst>
              <a:ext uri="{FF2B5EF4-FFF2-40B4-BE49-F238E27FC236}">
                <a16:creationId xmlns:a16="http://schemas.microsoft.com/office/drawing/2014/main" xmlns="" id="{E4455FF1-F45A-B022-62CF-5572E061BFC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4084317" y="1306150"/>
            <a:ext cx="2499365" cy="2132228"/>
          </a:xfrm>
          <a:prstGeom prst="rect">
            <a:avLst/>
          </a:prstGeom>
        </p:spPr>
      </p:pic>
      <p:pic>
        <p:nvPicPr>
          <p:cNvPr id="9" name="Picture 8" descr="A calendar with a red and white background&#10;&#10;Description automatically generated">
            <a:extLst>
              <a:ext uri="{FF2B5EF4-FFF2-40B4-BE49-F238E27FC236}">
                <a16:creationId xmlns:a16="http://schemas.microsoft.com/office/drawing/2014/main" xmlns="" id="{06A8D682-ABBC-F033-F775-2AEBF80F735C}"/>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7107447" y="1306183"/>
            <a:ext cx="3066691" cy="2290315"/>
          </a:xfrm>
          <a:prstGeom prst="rect">
            <a:avLst/>
          </a:prstGeom>
        </p:spPr>
      </p:pic>
      <p:pic>
        <p:nvPicPr>
          <p:cNvPr id="12" name="Picture 11" descr="A white round device with a blue light on top&#10;&#10;Description automatically generated">
            <a:extLst>
              <a:ext uri="{FF2B5EF4-FFF2-40B4-BE49-F238E27FC236}">
                <a16:creationId xmlns:a16="http://schemas.microsoft.com/office/drawing/2014/main" xmlns="" id="{63BCF470-A0AF-1E80-7344-37CCBCD7A0E2}"/>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186906" y="3922621"/>
            <a:ext cx="3076756" cy="2305172"/>
          </a:xfrm>
          <a:prstGeom prst="rect">
            <a:avLst/>
          </a:prstGeom>
        </p:spPr>
      </p:pic>
      <p:sp>
        <p:nvSpPr>
          <p:cNvPr id="14" name="TextBox 2">
            <a:extLst>
              <a:ext uri="{FF2B5EF4-FFF2-40B4-BE49-F238E27FC236}">
                <a16:creationId xmlns:a16="http://schemas.microsoft.com/office/drawing/2014/main" xmlns="" id="{F7D5AB05-C64A-9AC6-E15C-C456D28FCE6A}"/>
              </a:ext>
            </a:extLst>
          </p:cNvPr>
          <p:cNvSpPr txBox="1"/>
          <p:nvPr/>
        </p:nvSpPr>
        <p:spPr>
          <a:xfrm>
            <a:off x="2286000" y="5135114"/>
            <a:ext cx="7620000" cy="1151386"/>
          </a:xfrm>
          <a:prstGeom prst="rect">
            <a:avLst/>
          </a:prstGeom>
        </p:spPr>
        <p:txBody>
          <a:bodyPr lIns="91440" tIns="45720" rIns="91440" bIns="45720" anchor="t">
            <a:norm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10"/>
              </a:rPr>
              <a:t>T</a:t>
            </a:r>
            <a:endParaRPr lang="en-US" dirty="0"/>
          </a:p>
        </p:txBody>
      </p:sp>
      <p:pic>
        <p:nvPicPr>
          <p:cNvPr id="21" name="Picture 20" descr="A cartoon of a person with a thought bubble&#10;&#10;Description automatically generated">
            <a:extLst>
              <a:ext uri="{FF2B5EF4-FFF2-40B4-BE49-F238E27FC236}">
                <a16:creationId xmlns:a16="http://schemas.microsoft.com/office/drawing/2014/main" xmlns="" id="{52A4B7CB-0AFE-A025-6502-094096CC6EAF}"/>
              </a:ext>
            </a:extLst>
          </p:cNvPr>
          <p:cNvPicPr>
            <a:picLocks noChangeAspect="1"/>
          </p:cNvPicPr>
          <p:nvPr/>
        </p:nvPicPr>
        <p:blipFill>
          <a:blip r:embed="rId11">
            <a:extLst>
              <a:ext uri="{837473B0-CC2E-450A-ABE3-18F120FF3D39}">
                <a1611:picAttrSrcUrl xmlns:a1611="http://schemas.microsoft.com/office/drawing/2016/11/main" xmlns="" r:id="rId12"/>
              </a:ext>
            </a:extLst>
          </a:blip>
          <a:stretch>
            <a:fillRect/>
          </a:stretch>
        </p:blipFill>
        <p:spPr>
          <a:xfrm>
            <a:off x="6722926" y="3676967"/>
            <a:ext cx="4932216" cy="2294966"/>
          </a:xfrm>
          <a:prstGeom prst="rect">
            <a:avLst/>
          </a:prstGeom>
        </p:spPr>
      </p:pic>
      <p:sp>
        <p:nvSpPr>
          <p:cNvPr id="4" name="TextBox 3">
            <a:extLst>
              <a:ext uri="{FF2B5EF4-FFF2-40B4-BE49-F238E27FC236}">
                <a16:creationId xmlns:a16="http://schemas.microsoft.com/office/drawing/2014/main" xmlns="" id="{4BDA95E7-D9D1-A26E-AED1-C36A1B0AD34B}"/>
              </a:ext>
            </a:extLst>
          </p:cNvPr>
          <p:cNvSpPr txBox="1"/>
          <p:nvPr/>
        </p:nvSpPr>
        <p:spPr>
          <a:xfrm>
            <a:off x="9025248" y="411385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t>Stop Think Do</a:t>
            </a:r>
          </a:p>
        </p:txBody>
      </p:sp>
      <p:pic>
        <p:nvPicPr>
          <p:cNvPr id="8" name="Picture 7" descr="A sign with a red circle around it&#10;&#10;Description automatically generated">
            <a:extLst>
              <a:ext uri="{FF2B5EF4-FFF2-40B4-BE49-F238E27FC236}">
                <a16:creationId xmlns:a16="http://schemas.microsoft.com/office/drawing/2014/main" xmlns="" id="{D68C1DC4-9CAC-41DD-1A26-6140971AB021}"/>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3844105" y="3923179"/>
            <a:ext cx="2447829" cy="2045263"/>
          </a:xfrm>
          <a:prstGeom prst="rect">
            <a:avLst/>
          </a:prstGeom>
        </p:spPr>
      </p:pic>
    </p:spTree>
    <p:extLst>
      <p:ext uri="{BB962C8B-B14F-4D97-AF65-F5344CB8AC3E}">
        <p14:creationId xmlns:p14="http://schemas.microsoft.com/office/powerpoint/2010/main" val="3226320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solidFill>
                  <a:prstClr val="white"/>
                </a:solidFill>
                <a:latin typeface="Century Gothic" panose="020B0502020202020204"/>
              </a:rPr>
              <a:t>in</a:t>
            </a: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243036" y="373560"/>
            <a:ext cx="9925724" cy="807913"/>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4800">
                <a:solidFill>
                  <a:srgbClr val="052F61"/>
                </a:solidFill>
                <a:latin typeface="Calibri"/>
              </a:rPr>
              <a:t>    </a:t>
            </a:r>
            <a:r>
              <a:rPr lang="en-GB" sz="4800" baseline="0">
                <a:solidFill>
                  <a:srgbClr val="052F61"/>
                </a:solidFill>
                <a:latin typeface="Calibri"/>
              </a:rPr>
              <a:t>"IT'S NICE TO BE NICE"</a:t>
            </a:r>
            <a:endParaRPr lang="en-GB" sz="4800">
              <a:solidFill>
                <a:prstClr val="black"/>
              </a:solidFill>
              <a:latin typeface="Calibri" panose="020F0502020204030204"/>
              <a:ea typeface="Calibri"/>
              <a:cs typeface="Calibri"/>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xmlns="" id="{C421BD51-319D-2629-4B31-74622E499BC0}"/>
              </a:ext>
            </a:extLst>
          </p:cNvPr>
          <p:cNvPicPr>
            <a:picLocks noChangeAspect="1"/>
          </p:cNvPicPr>
          <p:nvPr/>
        </p:nvPicPr>
        <p:blipFill>
          <a:blip r:embed="rId4"/>
          <a:stretch>
            <a:fillRect/>
          </a:stretch>
        </p:blipFill>
        <p:spPr>
          <a:xfrm>
            <a:off x="125737" y="-5414"/>
            <a:ext cx="12246162" cy="7018040"/>
          </a:xfrm>
          <a:prstGeom prst="rect">
            <a:avLst/>
          </a:prstGeom>
        </p:spPr>
      </p:pic>
    </p:spTree>
    <p:extLst>
      <p:ext uri="{BB962C8B-B14F-4D97-AF65-F5344CB8AC3E}">
        <p14:creationId xmlns:p14="http://schemas.microsoft.com/office/powerpoint/2010/main" val="2023274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algn="ctr">
              <a:defRPr/>
            </a:pPr>
            <a:endParaRPr lang="en-US">
              <a:latin typeface="Century Gothic" panose="020B0502020202020204"/>
            </a:endParaRPr>
          </a:p>
        </p:txBody>
      </p:sp>
      <p:grpSp>
        <p:nvGrpSpPr>
          <p:cNvPr id="30"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xmlns="" id="{2D42D55D-D6B2-8FD1-CE33-1233C900E1C0}"/>
              </a:ext>
            </a:extLst>
          </p:cNvPr>
          <p:cNvSpPr/>
          <p:nvPr/>
        </p:nvSpPr>
        <p:spPr>
          <a:xfrm>
            <a:off x="1" y="1550736"/>
            <a:ext cx="12195806" cy="525379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433953" y="340963"/>
            <a:ext cx="9515959" cy="769441"/>
          </a:xfrm>
          <a:prstGeom prst="rect">
            <a:avLst/>
          </a:prstGeom>
          <a:noFill/>
        </p:spPr>
        <p:txBody>
          <a:bodyPr wrap="square" lIns="91440" tIns="45720" rIns="91440" bIns="45720" rtlCol="0" anchor="t">
            <a:spAutoFit/>
          </a:bodyPr>
          <a:lstStyle/>
          <a:p>
            <a:endParaRPr lang="en-GB" sz="4400" b="1">
              <a:solidFill>
                <a:schemeClr val="tx2"/>
              </a:solidFill>
              <a:latin typeface="Calibri"/>
              <a:cs typeface="Calibri"/>
            </a:endParaRPr>
          </a:p>
        </p:txBody>
      </p:sp>
      <p:sp>
        <p:nvSpPr>
          <p:cNvPr id="4" name="TextBox 3"/>
          <p:cNvSpPr txBox="1"/>
          <p:nvPr/>
        </p:nvSpPr>
        <p:spPr>
          <a:xfrm>
            <a:off x="433953" y="1549831"/>
            <a:ext cx="9515959" cy="369332"/>
          </a:xfrm>
          <a:prstGeom prst="rect">
            <a:avLst/>
          </a:prstGeom>
          <a:noFill/>
        </p:spPr>
        <p:txBody>
          <a:bodyPr wrap="square" lIns="91440" tIns="45720" rIns="91440" bIns="45720" rtlCol="0" anchor="t">
            <a:spAutoFit/>
          </a:bodyPr>
          <a:lstStyle/>
          <a:p>
            <a:endParaRPr lang="en-GB"/>
          </a:p>
        </p:txBody>
      </p:sp>
      <p:sp>
        <p:nvSpPr>
          <p:cNvPr id="5" name="TextBox 4">
            <a:extLst>
              <a:ext uri="{FF2B5EF4-FFF2-40B4-BE49-F238E27FC236}">
                <a16:creationId xmlns:a16="http://schemas.microsoft.com/office/drawing/2014/main" xmlns="" id="{0074B974-CC89-FBDB-F6C6-88069C121CE1}"/>
              </a:ext>
            </a:extLst>
          </p:cNvPr>
          <p:cNvSpPr txBox="1"/>
          <p:nvPr/>
        </p:nvSpPr>
        <p:spPr>
          <a:xfrm>
            <a:off x="276350" y="397293"/>
            <a:ext cx="91834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5400" b="1">
              <a:solidFill>
                <a:schemeClr val="accent1"/>
              </a:solidFill>
              <a:latin typeface="Calibri"/>
              <a:cs typeface="Calibri"/>
            </a:endParaRPr>
          </a:p>
        </p:txBody>
      </p:sp>
      <p:sp>
        <p:nvSpPr>
          <p:cNvPr id="8" name="Content Placeholder 2">
            <a:extLst>
              <a:ext uri="{FF2B5EF4-FFF2-40B4-BE49-F238E27FC236}">
                <a16:creationId xmlns:a16="http://schemas.microsoft.com/office/drawing/2014/main" xmlns="" id="{8480A1ED-8452-CC53-E509-32E00179F8F3}"/>
              </a:ext>
            </a:extLst>
          </p:cNvPr>
          <p:cNvSpPr txBox="1">
            <a:spLocks/>
          </p:cNvSpPr>
          <p:nvPr/>
        </p:nvSpPr>
        <p:spPr bwMode="auto">
          <a:xfrm>
            <a:off x="188193" y="1711994"/>
            <a:ext cx="1027667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914400">
              <a:lnSpc>
                <a:spcPct val="150000"/>
              </a:lnSpc>
              <a:spcBef>
                <a:spcPts val="0"/>
              </a:spcBef>
              <a:spcAft>
                <a:spcPts val="0"/>
              </a:spcAft>
              <a:defRPr/>
            </a:pPr>
            <a:endParaRPr lang="en-GB" sz="2800">
              <a:solidFill>
                <a:srgbClr val="FFFFFF"/>
              </a:solidFill>
              <a:cs typeface="Calibri"/>
            </a:endParaRPr>
          </a:p>
          <a:p>
            <a:pPr defTabSz="914400">
              <a:lnSpc>
                <a:spcPct val="150000"/>
              </a:lnSpc>
              <a:spcBef>
                <a:spcPts val="0"/>
              </a:spcBef>
              <a:spcAft>
                <a:spcPts val="0"/>
              </a:spcAft>
              <a:defRPr/>
            </a:pPr>
            <a:endParaRPr lang="en-GB" sz="2800">
              <a:solidFill>
                <a:srgbClr val="FFFFFF"/>
              </a:solidFill>
              <a:cs typeface="Calibri"/>
            </a:endParaRPr>
          </a:p>
          <a:p>
            <a:pPr defTabSz="914400">
              <a:lnSpc>
                <a:spcPct val="150000"/>
              </a:lnSpc>
              <a:spcBef>
                <a:spcPts val="0"/>
              </a:spcBef>
              <a:spcAft>
                <a:spcPts val="0"/>
              </a:spcAft>
              <a:defRPr/>
            </a:pPr>
            <a:endParaRPr lang="en-GB" sz="2800">
              <a:solidFill>
                <a:srgbClr val="FFFFFF"/>
              </a:solidFill>
              <a:cs typeface="Calibri"/>
            </a:endParaRPr>
          </a:p>
          <a:p>
            <a:pPr marL="285750" indent="-285750" defTabSz="914400">
              <a:lnSpc>
                <a:spcPct val="150000"/>
              </a:lnSpc>
              <a:spcBef>
                <a:spcPts val="0"/>
              </a:spcBef>
              <a:spcAft>
                <a:spcPts val="0"/>
              </a:spcAft>
              <a:buFont typeface="Arial,Sans-Serif"/>
              <a:buChar char="•"/>
              <a:defRPr/>
            </a:pPr>
            <a:endParaRPr lang="en-GB" sz="2800">
              <a:solidFill>
                <a:srgbClr val="FFFFFF"/>
              </a:solidFill>
              <a:cs typeface="Calibri"/>
            </a:endParaRPr>
          </a:p>
          <a:p>
            <a:pPr marL="285750" indent="-285750" defTabSz="914400">
              <a:lnSpc>
                <a:spcPct val="150000"/>
              </a:lnSpc>
              <a:spcBef>
                <a:spcPts val="0"/>
              </a:spcBef>
              <a:spcAft>
                <a:spcPts val="0"/>
              </a:spcAft>
              <a:buFont typeface="Arial,Sans-Serif"/>
              <a:buChar char="•"/>
              <a:defRPr/>
            </a:pPr>
            <a:endParaRPr lang="en-GB" sz="2800">
              <a:solidFill>
                <a:srgbClr val="FFFFFF"/>
              </a:solidFill>
              <a:cs typeface="Calibri"/>
            </a:endParaRPr>
          </a:p>
          <a:p>
            <a:pPr defTabSz="914400">
              <a:spcBef>
                <a:spcPts val="0"/>
              </a:spcBef>
              <a:spcAft>
                <a:spcPts val="0"/>
              </a:spcAft>
              <a:defRPr/>
            </a:pPr>
            <a:endParaRPr lang="en-GB" sz="4000">
              <a:solidFill>
                <a:schemeClr val="accent1"/>
              </a:solidFill>
              <a:cs typeface="Calibri"/>
            </a:endParaRPr>
          </a:p>
        </p:txBody>
      </p:sp>
      <p:pic>
        <p:nvPicPr>
          <p:cNvPr id="11" name="Content Placeholder 10" descr="A diagram of a graph&#10;&#10;Description automatically generated">
            <a:extLst>
              <a:ext uri="{FF2B5EF4-FFF2-40B4-BE49-F238E27FC236}">
                <a16:creationId xmlns:a16="http://schemas.microsoft.com/office/drawing/2014/main" xmlns="" id="{86764914-4660-8D06-3434-9AB2BE79C208}"/>
              </a:ext>
            </a:extLst>
          </p:cNvPr>
          <p:cNvPicPr>
            <a:picLocks noGrp="1" noChangeAspect="1"/>
          </p:cNvPicPr>
          <p:nvPr>
            <p:ph idx="1"/>
          </p:nvPr>
        </p:nvPicPr>
        <p:blipFill>
          <a:blip r:embed="rId4"/>
          <a:stretch>
            <a:fillRect/>
          </a:stretch>
        </p:blipFill>
        <p:spPr>
          <a:xfrm>
            <a:off x="-1588" y="-13499"/>
            <a:ext cx="12192000" cy="6946900"/>
          </a:xfrm>
        </p:spPr>
      </p:pic>
      <p:pic>
        <p:nvPicPr>
          <p:cNvPr id="6" name="Picture 5" descr="A picture containing text, font, graphics, logo&#10;&#10;Description automatically generated">
            <a:extLst>
              <a:ext uri="{FF2B5EF4-FFF2-40B4-BE49-F238E27FC236}">
                <a16:creationId xmlns:a16="http://schemas.microsoft.com/office/drawing/2014/main" xmlns="" id="{E8A76C12-F0C6-515B-2FBA-CBFB3EC78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486" y="52912"/>
            <a:ext cx="1601960" cy="1163327"/>
          </a:xfrm>
          <a:prstGeom prst="rect">
            <a:avLst/>
          </a:prstGeom>
        </p:spPr>
      </p:pic>
    </p:spTree>
    <p:extLst>
      <p:ext uri="{BB962C8B-B14F-4D97-AF65-F5344CB8AC3E}">
        <p14:creationId xmlns:p14="http://schemas.microsoft.com/office/powerpoint/2010/main" val="240966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3D3C321-7040-D5CC-6EF3-CAD815F6CFB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xmlns="" id="{BF026ACF-961D-CD4A-8E0F-27C9196E0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96D80E8D-290D-DD61-43CC-2E3DF9405DD4}"/>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C3163A30-0D02-A5D4-0D46-A85A819CDA7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2DFEF003-6664-5ACB-F1C2-B8ADA315D8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40BBB4F6-264D-984D-B160-567033FCEB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4726B756-4EC8-AFD7-5242-D275D81519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A2E50C95-B518-2A72-B7BA-E789C86A33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48AC9E0B-CDB9-3F59-988A-626E74D584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BB92C0AE-9CFF-7C80-2F2E-4CC10F99063F}"/>
              </a:ext>
            </a:extLst>
          </p:cNvPr>
          <p:cNvSpPr txBox="1"/>
          <p:nvPr/>
        </p:nvSpPr>
        <p:spPr>
          <a:xfrm>
            <a:off x="1601009" y="213006"/>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b="1">
                <a:solidFill>
                  <a:prstClr val="black"/>
                </a:solidFill>
                <a:latin typeface="Calibri Light"/>
                <a:cs typeface="Calibri Light"/>
              </a:rPr>
              <a:t>Before - During - After</a:t>
            </a:r>
          </a:p>
        </p:txBody>
      </p:sp>
      <p:pic>
        <p:nvPicPr>
          <p:cNvPr id="3" name="Picture 2" descr="A picture containing text, font, graphics, logo&#10;&#10;Description automatically generated">
            <a:extLst>
              <a:ext uri="{FF2B5EF4-FFF2-40B4-BE49-F238E27FC236}">
                <a16:creationId xmlns:a16="http://schemas.microsoft.com/office/drawing/2014/main" xmlns="" id="{B80919C9-AAAC-47F4-65B8-9B17779E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2" name="Picture 1" descr="How to turn your overwhelmed brain into a focused machine for solving  really huge challenges. - Dominic Cappello - Medium">
            <a:extLst>
              <a:ext uri="{FF2B5EF4-FFF2-40B4-BE49-F238E27FC236}">
                <a16:creationId xmlns:a16="http://schemas.microsoft.com/office/drawing/2014/main" xmlns="" id="{24193412-BEA9-AA9F-2440-DA50023FEA73}"/>
              </a:ext>
            </a:extLst>
          </p:cNvPr>
          <p:cNvPicPr>
            <a:picLocks noChangeAspect="1"/>
          </p:cNvPicPr>
          <p:nvPr/>
        </p:nvPicPr>
        <p:blipFill>
          <a:blip r:embed="rId4"/>
          <a:stretch>
            <a:fillRect/>
          </a:stretch>
        </p:blipFill>
        <p:spPr>
          <a:xfrm>
            <a:off x="77799" y="1535474"/>
            <a:ext cx="12108011" cy="5174289"/>
          </a:xfrm>
          <a:prstGeom prst="rect">
            <a:avLst/>
          </a:prstGeom>
        </p:spPr>
      </p:pic>
    </p:spTree>
    <p:extLst>
      <p:ext uri="{BB962C8B-B14F-4D97-AF65-F5344CB8AC3E}">
        <p14:creationId xmlns:p14="http://schemas.microsoft.com/office/powerpoint/2010/main" val="2251546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771040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495906" y="685972"/>
            <a:ext cx="7667658" cy="746358"/>
          </a:xfrm>
          <a:prstGeom prst="rect">
            <a:avLst/>
          </a:prstGeom>
          <a:noFill/>
        </p:spPr>
        <p:txBody>
          <a:bodyPr wrap="square" lIns="68580" tIns="34290" rIns="68580" bIns="34290" rtlCol="0" anchor="ctr">
            <a:spAutoFit/>
          </a:bodyPr>
          <a:lstStyle/>
          <a:p>
            <a:pPr algn="ctr">
              <a:spcBef>
                <a:spcPct val="0"/>
              </a:spcBef>
              <a:spcAft>
                <a:spcPct val="0"/>
              </a:spcAft>
            </a:pPr>
            <a:r>
              <a:rPr lang="en-GB" sz="4400" dirty="0">
                <a:solidFill>
                  <a:prstClr val="black"/>
                </a:solidFill>
                <a:latin typeface="Century Gothic"/>
                <a:cs typeface="Calibri Light"/>
              </a:rPr>
              <a:t>Group Reflection</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Speech bubble - Free communications icons">
            <a:extLst>
              <a:ext uri="{FF2B5EF4-FFF2-40B4-BE49-F238E27FC236}">
                <a16:creationId xmlns:a16="http://schemas.microsoft.com/office/drawing/2014/main" xmlns="" id="{EC8654DB-1E6B-2C07-5E01-BFDEE9B5A56A}"/>
              </a:ext>
            </a:extLst>
          </p:cNvPr>
          <p:cNvPicPr>
            <a:picLocks noChangeAspect="1"/>
          </p:cNvPicPr>
          <p:nvPr/>
        </p:nvPicPr>
        <p:blipFill>
          <a:blip r:embed="rId4"/>
          <a:stretch>
            <a:fillRect/>
          </a:stretch>
        </p:blipFill>
        <p:spPr>
          <a:xfrm>
            <a:off x="627682" y="1305732"/>
            <a:ext cx="9864670" cy="6493789"/>
          </a:xfrm>
          <a:prstGeom prst="rect">
            <a:avLst/>
          </a:prstGeom>
        </p:spPr>
      </p:pic>
      <p:sp>
        <p:nvSpPr>
          <p:cNvPr id="6" name="TextBox 5">
            <a:extLst>
              <a:ext uri="{FF2B5EF4-FFF2-40B4-BE49-F238E27FC236}">
                <a16:creationId xmlns:a16="http://schemas.microsoft.com/office/drawing/2014/main" xmlns="" id="{842D1FC7-ADDC-0120-25A2-47CA9134E433}"/>
              </a:ext>
            </a:extLst>
          </p:cNvPr>
          <p:cNvSpPr txBox="1"/>
          <p:nvPr/>
        </p:nvSpPr>
        <p:spPr>
          <a:xfrm>
            <a:off x="1762933" y="3080288"/>
            <a:ext cx="7973875" cy="1459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t>What successful strategies have you used?</a:t>
            </a:r>
            <a:endParaRPr lang="en-US" dirty="0"/>
          </a:p>
        </p:txBody>
      </p:sp>
    </p:spTree>
    <p:extLst>
      <p:ext uri="{BB962C8B-B14F-4D97-AF65-F5344CB8AC3E}">
        <p14:creationId xmlns:p14="http://schemas.microsoft.com/office/powerpoint/2010/main" val="827569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25580" y="-359434"/>
            <a:ext cx="12200028" cy="720305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539038" y="213541"/>
            <a:ext cx="7667658" cy="684803"/>
          </a:xfrm>
          <a:prstGeom prst="rect">
            <a:avLst/>
          </a:prstGeom>
          <a:noFill/>
        </p:spPr>
        <p:txBody>
          <a:bodyPr wrap="square" lIns="68580" tIns="34290" rIns="68580" bIns="34290" rtlCol="0" anchor="ctr">
            <a:spAutoFit/>
          </a:bodyPr>
          <a:lstStyle/>
          <a:p>
            <a:pPr algn="ctr">
              <a:spcBef>
                <a:spcPct val="0"/>
              </a:spcBef>
              <a:spcAft>
                <a:spcPct val="0"/>
              </a:spcAft>
            </a:pPr>
            <a:r>
              <a:rPr lang="en-GB" sz="4000" b="1" dirty="0">
                <a:solidFill>
                  <a:prstClr val="black"/>
                </a:solidFill>
                <a:latin typeface="Century Gothic"/>
                <a:cs typeface="Calibri Light"/>
              </a:rPr>
              <a:t>Key Points (to take away)</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graphicFrame>
        <p:nvGraphicFramePr>
          <p:cNvPr id="26" name="Diagram 25">
            <a:extLst>
              <a:ext uri="{FF2B5EF4-FFF2-40B4-BE49-F238E27FC236}">
                <a16:creationId xmlns:a16="http://schemas.microsoft.com/office/drawing/2014/main" xmlns="" id="{F993FE27-A82E-9FDE-3AA9-6B5B46057F6B}"/>
              </a:ext>
            </a:extLst>
          </p:cNvPr>
          <p:cNvGraphicFramePr/>
          <p:nvPr>
            <p:extLst>
              <p:ext uri="{D42A27DB-BD31-4B8C-83A1-F6EECF244321}">
                <p14:modId xmlns:p14="http://schemas.microsoft.com/office/powerpoint/2010/main" val="3778262151"/>
              </p:ext>
            </p:extLst>
          </p:nvPr>
        </p:nvGraphicFramePr>
        <p:xfrm>
          <a:off x="603850" y="1154502"/>
          <a:ext cx="10941168" cy="5368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7140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algn="ctr">
              <a:defRPr/>
            </a:pPr>
            <a:endParaRPr lang="en-US">
              <a:latin typeface="Century Gothic" panose="020B0502020202020204"/>
            </a:endParaRPr>
          </a:p>
        </p:txBody>
      </p:sp>
      <p:grpSp>
        <p:nvGrpSpPr>
          <p:cNvPr id="30"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xmlns="" id="{2D42D55D-D6B2-8FD1-CE33-1233C900E1C0}"/>
              </a:ext>
            </a:extLst>
          </p:cNvPr>
          <p:cNvSpPr/>
          <p:nvPr/>
        </p:nvSpPr>
        <p:spPr>
          <a:xfrm>
            <a:off x="1" y="1550736"/>
            <a:ext cx="12195806" cy="537410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433953" y="340963"/>
            <a:ext cx="9515959" cy="769441"/>
          </a:xfrm>
          <a:prstGeom prst="rect">
            <a:avLst/>
          </a:prstGeom>
          <a:noFill/>
        </p:spPr>
        <p:txBody>
          <a:bodyPr wrap="square" lIns="91440" tIns="45720" rIns="91440" bIns="45720" rtlCol="0" anchor="t">
            <a:spAutoFit/>
          </a:bodyPr>
          <a:lstStyle/>
          <a:p>
            <a:endParaRPr lang="en-GB" sz="4400" b="1">
              <a:solidFill>
                <a:schemeClr val="tx2"/>
              </a:solidFill>
              <a:latin typeface="Calibri"/>
              <a:cs typeface="Calibri"/>
            </a:endParaRPr>
          </a:p>
        </p:txBody>
      </p:sp>
      <p:sp>
        <p:nvSpPr>
          <p:cNvPr id="4" name="TextBox 3"/>
          <p:cNvSpPr txBox="1"/>
          <p:nvPr/>
        </p:nvSpPr>
        <p:spPr>
          <a:xfrm>
            <a:off x="433953" y="1549831"/>
            <a:ext cx="9515959" cy="369332"/>
          </a:xfrm>
          <a:prstGeom prst="rect">
            <a:avLst/>
          </a:prstGeom>
          <a:noFill/>
        </p:spPr>
        <p:txBody>
          <a:bodyPr wrap="square" lIns="91440" tIns="45720" rIns="91440" bIns="45720" rtlCol="0" anchor="t">
            <a:spAutoFit/>
          </a:bodyPr>
          <a:lstStyle/>
          <a:p>
            <a:endParaRPr lang="en-GB"/>
          </a:p>
        </p:txBody>
      </p:sp>
      <p:sp>
        <p:nvSpPr>
          <p:cNvPr id="5" name="TextBox 4">
            <a:extLst>
              <a:ext uri="{FF2B5EF4-FFF2-40B4-BE49-F238E27FC236}">
                <a16:creationId xmlns:a16="http://schemas.microsoft.com/office/drawing/2014/main" xmlns="" id="{0074B974-CC89-FBDB-F6C6-88069C121CE1}"/>
              </a:ext>
            </a:extLst>
          </p:cNvPr>
          <p:cNvSpPr txBox="1"/>
          <p:nvPr/>
        </p:nvSpPr>
        <p:spPr>
          <a:xfrm>
            <a:off x="276350" y="397293"/>
            <a:ext cx="91834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a:solidFill>
                  <a:schemeClr val="accent1"/>
                </a:solidFill>
                <a:latin typeface="Calibri"/>
                <a:cs typeface="Calibri"/>
              </a:rPr>
              <a:t>SELF-MANAGEMENT TOOLBOX</a:t>
            </a:r>
          </a:p>
        </p:txBody>
      </p:sp>
      <p:sp>
        <p:nvSpPr>
          <p:cNvPr id="8" name="Content Placeholder 2">
            <a:extLst>
              <a:ext uri="{FF2B5EF4-FFF2-40B4-BE49-F238E27FC236}">
                <a16:creationId xmlns:a16="http://schemas.microsoft.com/office/drawing/2014/main" xmlns="" id="{8480A1ED-8452-CC53-E509-32E00179F8F3}"/>
              </a:ext>
            </a:extLst>
          </p:cNvPr>
          <p:cNvSpPr txBox="1">
            <a:spLocks/>
          </p:cNvSpPr>
          <p:nvPr/>
        </p:nvSpPr>
        <p:spPr bwMode="auto">
          <a:xfrm>
            <a:off x="432608" y="2109901"/>
            <a:ext cx="8296489" cy="429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457200" indent="-457200">
              <a:lnSpc>
                <a:spcPct val="150000"/>
              </a:lnSpc>
              <a:spcBef>
                <a:spcPts val="0"/>
              </a:spcBef>
              <a:spcAft>
                <a:spcPts val="0"/>
              </a:spcAft>
              <a:buFont typeface="Arial,Sans-Serif"/>
              <a:buChar char="•"/>
              <a:defRPr/>
            </a:pPr>
            <a:endParaRPr lang="en-GB" sz="2400" dirty="0">
              <a:latin typeface="Century Gothic"/>
              <a:cs typeface="Calibri"/>
            </a:endParaRPr>
          </a:p>
          <a:p>
            <a:pPr marL="457200" indent="-457200">
              <a:lnSpc>
                <a:spcPct val="150000"/>
              </a:lnSpc>
              <a:spcBef>
                <a:spcPts val="0"/>
              </a:spcBef>
              <a:spcAft>
                <a:spcPts val="0"/>
              </a:spcAft>
              <a:buFont typeface="Arial,Sans-Serif"/>
              <a:buChar char="•"/>
              <a:defRPr/>
            </a:pPr>
            <a:r>
              <a:rPr lang="en-GB" sz="2400" b="1" dirty="0">
                <a:latin typeface="Century Gothic"/>
                <a:cs typeface="Calibri"/>
              </a:rPr>
              <a:t>Improve General Health Behaviours (Bucket &amp; Water Analogy)</a:t>
            </a:r>
          </a:p>
          <a:p>
            <a:pPr marL="457200" indent="-457200">
              <a:lnSpc>
                <a:spcPct val="150000"/>
              </a:lnSpc>
              <a:spcBef>
                <a:spcPts val="0"/>
              </a:spcBef>
              <a:spcAft>
                <a:spcPts val="0"/>
              </a:spcAft>
              <a:buFont typeface="Arial,Sans-Serif"/>
              <a:buChar char="•"/>
              <a:defRPr/>
            </a:pPr>
            <a:r>
              <a:rPr lang="en-GB" sz="2400" b="1" dirty="0">
                <a:latin typeface="Century Gothic"/>
                <a:cs typeface="Calibri"/>
              </a:rPr>
              <a:t>Apply Fatigue Management Principles</a:t>
            </a:r>
          </a:p>
          <a:p>
            <a:pPr marL="457200" indent="-457200">
              <a:lnSpc>
                <a:spcPct val="150000"/>
              </a:lnSpc>
              <a:spcBef>
                <a:spcPts val="0"/>
              </a:spcBef>
              <a:spcAft>
                <a:spcPts val="0"/>
              </a:spcAft>
              <a:buFont typeface="Arial,Sans-Serif"/>
              <a:buChar char="•"/>
              <a:defRPr/>
            </a:pPr>
            <a:r>
              <a:rPr lang="en-GB" sz="2400" b="1" dirty="0">
                <a:latin typeface="Century Gothic"/>
                <a:cs typeface="Calibri"/>
              </a:rPr>
              <a:t>Use Strategies</a:t>
            </a:r>
            <a:endParaRPr lang="en-US" sz="2400" b="1">
              <a:latin typeface="Century Gothic"/>
              <a:cs typeface="Calibri"/>
            </a:endParaRPr>
          </a:p>
          <a:p>
            <a:pPr marL="457200" indent="-457200">
              <a:lnSpc>
                <a:spcPct val="150000"/>
              </a:lnSpc>
              <a:spcBef>
                <a:spcPts val="0"/>
              </a:spcBef>
              <a:spcAft>
                <a:spcPts val="0"/>
              </a:spcAft>
              <a:buFont typeface="Arial,Sans-Serif"/>
              <a:buChar char="•"/>
              <a:defRPr/>
            </a:pPr>
            <a:r>
              <a:rPr lang="en-GB" sz="2400" b="1" dirty="0">
                <a:latin typeface="Century Gothic"/>
                <a:cs typeface="Calibri"/>
              </a:rPr>
              <a:t>Telling</a:t>
            </a:r>
            <a:r>
              <a:rPr lang="en-GB" sz="2400" b="1" dirty="0">
                <a:solidFill>
                  <a:srgbClr val="000000"/>
                </a:solidFill>
                <a:latin typeface="Century Gothic"/>
                <a:cs typeface="Calibri"/>
              </a:rPr>
              <a:t> others</a:t>
            </a:r>
            <a:endParaRPr lang="en-US" sz="2400" b="1">
              <a:solidFill>
                <a:srgbClr val="000000"/>
              </a:solidFill>
              <a:latin typeface="Century Gothic"/>
              <a:cs typeface="Calibri"/>
            </a:endParaRPr>
          </a:p>
          <a:p>
            <a:pPr marL="457200" indent="-457200">
              <a:lnSpc>
                <a:spcPct val="150000"/>
              </a:lnSpc>
              <a:spcBef>
                <a:spcPts val="0"/>
              </a:spcBef>
              <a:spcAft>
                <a:spcPts val="0"/>
              </a:spcAft>
              <a:buFont typeface="Arial,Sans-Serif"/>
              <a:buChar char="•"/>
              <a:defRPr/>
            </a:pPr>
            <a:r>
              <a:rPr lang="en-GB" sz="2400" b="1" dirty="0">
                <a:solidFill>
                  <a:srgbClr val="000000"/>
                </a:solidFill>
                <a:latin typeface="Century Gothic"/>
                <a:cs typeface="Calibri"/>
              </a:rPr>
              <a:t>3 Minute Breathing Space</a:t>
            </a:r>
          </a:p>
          <a:p>
            <a:pPr marL="457200" indent="-457200" defTabSz="914400">
              <a:lnSpc>
                <a:spcPct val="150000"/>
              </a:lnSpc>
              <a:spcBef>
                <a:spcPts val="0"/>
              </a:spcBef>
              <a:spcAft>
                <a:spcPts val="0"/>
              </a:spcAft>
              <a:buFont typeface="Arial,Sans-Serif"/>
              <a:buChar char="•"/>
              <a:defRPr/>
            </a:pPr>
            <a:endParaRPr lang="en-GB" sz="2400" b="1" dirty="0">
              <a:solidFill>
                <a:srgbClr val="000000"/>
              </a:solidFill>
              <a:latin typeface="Century Gothic"/>
              <a:cs typeface="Calibri"/>
            </a:endParaRPr>
          </a:p>
          <a:p>
            <a:pPr marL="457200" indent="-457200" defTabSz="914400">
              <a:lnSpc>
                <a:spcPct val="150000"/>
              </a:lnSpc>
              <a:spcBef>
                <a:spcPts val="0"/>
              </a:spcBef>
              <a:spcAft>
                <a:spcPts val="0"/>
              </a:spcAft>
              <a:buFont typeface="Arial,Sans-Serif"/>
              <a:buChar char="•"/>
              <a:defRPr/>
            </a:pPr>
            <a:endParaRPr lang="en-GB" sz="2400">
              <a:solidFill>
                <a:srgbClr val="000000"/>
              </a:solidFill>
              <a:cs typeface="Calibri"/>
            </a:endParaRPr>
          </a:p>
          <a:p>
            <a:pPr defTabSz="914400">
              <a:lnSpc>
                <a:spcPct val="150000"/>
              </a:lnSpc>
              <a:spcBef>
                <a:spcPts val="0"/>
              </a:spcBef>
              <a:spcAft>
                <a:spcPts val="0"/>
              </a:spcAft>
              <a:defRPr/>
            </a:pPr>
            <a:endParaRPr lang="en-GB" sz="2800">
              <a:solidFill>
                <a:srgbClr val="000000"/>
              </a:solidFill>
              <a:cs typeface="Calibri"/>
            </a:endParaRPr>
          </a:p>
          <a:p>
            <a:pPr defTabSz="914400">
              <a:lnSpc>
                <a:spcPct val="150000"/>
              </a:lnSpc>
              <a:spcBef>
                <a:spcPts val="0"/>
              </a:spcBef>
              <a:spcAft>
                <a:spcPts val="0"/>
              </a:spcAft>
              <a:defRPr/>
            </a:pPr>
            <a:endParaRPr lang="en-GB" sz="2800">
              <a:solidFill>
                <a:srgbClr val="FFFFFF"/>
              </a:solidFill>
              <a:cs typeface="Calibri"/>
            </a:endParaRPr>
          </a:p>
          <a:p>
            <a:pPr defTabSz="914400">
              <a:lnSpc>
                <a:spcPct val="150000"/>
              </a:lnSpc>
              <a:spcBef>
                <a:spcPts val="0"/>
              </a:spcBef>
              <a:spcAft>
                <a:spcPts val="0"/>
              </a:spcAft>
              <a:defRPr/>
            </a:pPr>
            <a:endParaRPr lang="en-GB" sz="2800">
              <a:solidFill>
                <a:srgbClr val="FFFFFF"/>
              </a:solidFill>
              <a:cs typeface="Calibri"/>
            </a:endParaRPr>
          </a:p>
          <a:p>
            <a:pPr>
              <a:lnSpc>
                <a:spcPct val="150000"/>
              </a:lnSpc>
              <a:spcBef>
                <a:spcPts val="0"/>
              </a:spcBef>
              <a:spcAft>
                <a:spcPts val="0"/>
              </a:spcAft>
              <a:defRPr/>
            </a:pPr>
            <a:endParaRPr lang="en-GB" sz="2800">
              <a:solidFill>
                <a:srgbClr val="FFFFFF"/>
              </a:solidFill>
              <a:cs typeface="Calibri"/>
            </a:endParaRPr>
          </a:p>
          <a:p>
            <a:pPr marL="285750" indent="-285750">
              <a:lnSpc>
                <a:spcPct val="150000"/>
              </a:lnSpc>
              <a:spcBef>
                <a:spcPts val="0"/>
              </a:spcBef>
              <a:spcAft>
                <a:spcPts val="0"/>
              </a:spcAft>
              <a:buFont typeface="Arial,Sans-Serif"/>
              <a:buChar char="•"/>
              <a:defRPr/>
            </a:pPr>
            <a:endParaRPr lang="en-GB" sz="2800">
              <a:solidFill>
                <a:srgbClr val="FFFFFF"/>
              </a:solidFill>
              <a:cs typeface="Calibri"/>
            </a:endParaRPr>
          </a:p>
          <a:p>
            <a:pPr marL="285750" indent="-285750">
              <a:lnSpc>
                <a:spcPct val="150000"/>
              </a:lnSpc>
              <a:spcBef>
                <a:spcPts val="0"/>
              </a:spcBef>
              <a:spcAft>
                <a:spcPts val="0"/>
              </a:spcAft>
              <a:buFont typeface="Arial,Sans-Serif"/>
              <a:buChar char="•"/>
              <a:defRPr/>
            </a:pPr>
            <a:endParaRPr lang="en-GB" sz="2800">
              <a:solidFill>
                <a:srgbClr val="FFFFFF"/>
              </a:solidFill>
              <a:cs typeface="Calibri"/>
            </a:endParaRPr>
          </a:p>
          <a:p>
            <a:pPr>
              <a:spcBef>
                <a:spcPts val="0"/>
              </a:spcBef>
              <a:spcAft>
                <a:spcPts val="0"/>
              </a:spcAft>
              <a:defRPr/>
            </a:pPr>
            <a:endParaRPr lang="en-GB" sz="4000">
              <a:solidFill>
                <a:schemeClr val="accent1"/>
              </a:solidFill>
              <a:cs typeface="Calibri"/>
            </a:endParaRPr>
          </a:p>
        </p:txBody>
      </p:sp>
      <p:pic>
        <p:nvPicPr>
          <p:cNvPr id="9" name="Picture 6" descr="A toolbox and two wrenches&#10;&#10;Description automatically generated">
            <a:extLst>
              <a:ext uri="{FF2B5EF4-FFF2-40B4-BE49-F238E27FC236}">
                <a16:creationId xmlns:a16="http://schemas.microsoft.com/office/drawing/2014/main" xmlns="" id="{ED4986F0-972D-D670-A97E-1FCA3B666FCA}"/>
              </a:ext>
            </a:extLst>
          </p:cNvPr>
          <p:cNvPicPr>
            <a:picLocks noGrp="1" noChangeAspect="1"/>
          </p:cNvPicPr>
          <p:nvPr>
            <p:ph idx="1"/>
          </p:nvPr>
        </p:nvPicPr>
        <p:blipFill>
          <a:blip r:embed="rId4"/>
          <a:stretch>
            <a:fillRect/>
          </a:stretch>
        </p:blipFill>
        <p:spPr>
          <a:xfrm>
            <a:off x="9310674" y="1627247"/>
            <a:ext cx="2765721" cy="2371202"/>
          </a:xfrm>
        </p:spPr>
      </p:pic>
    </p:spTree>
    <p:extLst>
      <p:ext uri="{BB962C8B-B14F-4D97-AF65-F5344CB8AC3E}">
        <p14:creationId xmlns:p14="http://schemas.microsoft.com/office/powerpoint/2010/main" val="1036329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A screenshot of a website&#10;&#10;Description automatically generated">
            <a:extLst>
              <a:ext uri="{FF2B5EF4-FFF2-40B4-BE49-F238E27FC236}">
                <a16:creationId xmlns:a16="http://schemas.microsoft.com/office/drawing/2014/main" xmlns="" id="{F4CEF088-3157-43A1-CA15-7DAD699E24B4}"/>
              </a:ext>
            </a:extLst>
          </p:cNvPr>
          <p:cNvPicPr>
            <a:picLocks noChangeAspect="1"/>
          </p:cNvPicPr>
          <p:nvPr/>
        </p:nvPicPr>
        <p:blipFill>
          <a:blip r:embed="rId4"/>
          <a:stretch>
            <a:fillRect/>
          </a:stretch>
        </p:blipFill>
        <p:spPr>
          <a:xfrm>
            <a:off x="-286179" y="-1249712"/>
            <a:ext cx="12962056" cy="8120473"/>
          </a:xfrm>
          <a:prstGeom prst="rect">
            <a:avLst/>
          </a:prstGeom>
        </p:spPr>
      </p:pic>
    </p:spTree>
    <p:extLst>
      <p:ext uri="{BB962C8B-B14F-4D97-AF65-F5344CB8AC3E}">
        <p14:creationId xmlns:p14="http://schemas.microsoft.com/office/powerpoint/2010/main" val="2970747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767166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2" name="Picture 1" descr="Vector Illustration of Brain Character with cute face and ...">
            <a:extLst>
              <a:ext uri="{FF2B5EF4-FFF2-40B4-BE49-F238E27FC236}">
                <a16:creationId xmlns:a16="http://schemas.microsoft.com/office/drawing/2014/main" xmlns="" id="{8C325C95-1CB5-5322-BCC7-8AF4F18BD9C0}"/>
              </a:ext>
            </a:extLst>
          </p:cNvPr>
          <p:cNvPicPr>
            <a:picLocks noChangeAspect="1"/>
          </p:cNvPicPr>
          <p:nvPr/>
        </p:nvPicPr>
        <p:blipFill rotWithShape="1">
          <a:blip r:embed="rId4"/>
          <a:srcRect r="406" b="6459"/>
          <a:stretch/>
        </p:blipFill>
        <p:spPr>
          <a:xfrm>
            <a:off x="982981" y="376370"/>
            <a:ext cx="8998667" cy="6880480"/>
          </a:xfrm>
          <a:prstGeom prst="rect">
            <a:avLst/>
          </a:prstGeom>
        </p:spPr>
      </p:pic>
    </p:spTree>
    <p:extLst>
      <p:ext uri="{BB962C8B-B14F-4D97-AF65-F5344CB8AC3E}">
        <p14:creationId xmlns:p14="http://schemas.microsoft.com/office/powerpoint/2010/main" val="4274301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212487" y="-598642"/>
            <a:ext cx="12408995" cy="751415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2298746" y="-645"/>
            <a:ext cx="6302882" cy="992579"/>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6000" dirty="0">
                <a:solidFill>
                  <a:prstClr val="black"/>
                </a:solidFill>
                <a:latin typeface="Calibri" panose="020F0502020204030204"/>
                <a:ea typeface="Calibri"/>
                <a:cs typeface="Calibri"/>
              </a:rPr>
              <a:t>  Outline of Session</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400" y="693"/>
            <a:ext cx="1601960" cy="1163327"/>
          </a:xfrm>
          <a:prstGeom prst="rect">
            <a:avLst/>
          </a:prstGeom>
        </p:spPr>
      </p:pic>
      <p:graphicFrame>
        <p:nvGraphicFramePr>
          <p:cNvPr id="6" name="Diagram 5">
            <a:extLst>
              <a:ext uri="{FF2B5EF4-FFF2-40B4-BE49-F238E27FC236}">
                <a16:creationId xmlns:a16="http://schemas.microsoft.com/office/drawing/2014/main" xmlns="" id="{CD027E2C-700F-32A8-6995-29B9F18A891F}"/>
              </a:ext>
            </a:extLst>
          </p:cNvPr>
          <p:cNvGraphicFramePr/>
          <p:nvPr>
            <p:extLst>
              <p:ext uri="{D42A27DB-BD31-4B8C-83A1-F6EECF244321}">
                <p14:modId xmlns:p14="http://schemas.microsoft.com/office/powerpoint/2010/main" val="1678432440"/>
              </p:ext>
            </p:extLst>
          </p:nvPr>
        </p:nvGraphicFramePr>
        <p:xfrm>
          <a:off x="762000" y="1715219"/>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94" name="Diagram 993">
            <a:extLst>
              <a:ext uri="{FF2B5EF4-FFF2-40B4-BE49-F238E27FC236}">
                <a16:creationId xmlns:a16="http://schemas.microsoft.com/office/drawing/2014/main" xmlns="" id="{1BD25295-5933-02A2-8080-C1803F98C062}"/>
              </a:ext>
            </a:extLst>
          </p:cNvPr>
          <p:cNvGraphicFramePr/>
          <p:nvPr>
            <p:extLst>
              <p:ext uri="{D42A27DB-BD31-4B8C-83A1-F6EECF244321}">
                <p14:modId xmlns:p14="http://schemas.microsoft.com/office/powerpoint/2010/main" val="2261823680"/>
              </p:ext>
            </p:extLst>
          </p:nvPr>
        </p:nvGraphicFramePr>
        <p:xfrm>
          <a:off x="6570453" y="866955"/>
          <a:ext cx="5276490" cy="5354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66264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r>
              <a:rPr lang="en-GB" sz="4400" i="1">
                <a:solidFill>
                  <a:schemeClr val="accent1">
                    <a:lumMod val="50000"/>
                    <a:lumOff val="50000"/>
                  </a:schemeClr>
                </a:solidFill>
                <a:latin typeface="arial"/>
                <a:ea typeface="arial"/>
                <a:cs typeface="arial"/>
              </a:rPr>
              <a:t>Cognition is </a:t>
            </a:r>
            <a:r>
              <a:rPr lang="en-GB" sz="4400" b="1" i="1">
                <a:solidFill>
                  <a:schemeClr val="accent1">
                    <a:lumMod val="50000"/>
                    <a:lumOff val="50000"/>
                  </a:schemeClr>
                </a:solidFill>
                <a:latin typeface="arial"/>
                <a:ea typeface="arial"/>
                <a:cs typeface="arial"/>
              </a:rPr>
              <a:t>a term for the mental processes that take place in the brain</a:t>
            </a:r>
            <a:r>
              <a:rPr lang="en-GB" sz="4400" i="1">
                <a:solidFill>
                  <a:schemeClr val="accent1">
                    <a:lumMod val="50000"/>
                    <a:lumOff val="50000"/>
                  </a:schemeClr>
                </a:solidFill>
                <a:latin typeface="arial"/>
                <a:ea typeface="arial"/>
                <a:cs typeface="arial"/>
              </a:rPr>
              <a:t>, including thinking, attention, language, learning, memory and perception</a:t>
            </a:r>
            <a:endParaRPr lang="en-GB" sz="4400" b="0" i="1" u="none" strike="noStrike" kern="1200" cap="none" spc="0" normalizeH="0" baseline="0" noProof="0">
              <a:ln>
                <a:noFill/>
              </a:ln>
              <a:solidFill>
                <a:schemeClr val="accent1">
                  <a:lumMod val="50000"/>
                  <a:lumOff val="50000"/>
                </a:schemeClr>
              </a:solidFill>
              <a:effectLst/>
              <a:uLnTx/>
              <a:uFillTx/>
              <a:latin typeface="Century Gothic" panose="020B0502020202020204"/>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Tree>
    <p:extLst>
      <p:ext uri="{BB962C8B-B14F-4D97-AF65-F5344CB8AC3E}">
        <p14:creationId xmlns:p14="http://schemas.microsoft.com/office/powerpoint/2010/main" val="1032094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600" b="0" i="0" u="none" strike="noStrike" kern="1200" cap="none" spc="0" normalizeH="0" baseline="0" noProof="0" dirty="0">
              <a:ln>
                <a:noFill/>
              </a:ln>
              <a:solidFill>
                <a:schemeClr val="tx1"/>
              </a:solidFill>
              <a:effectLst/>
              <a:uLnTx/>
              <a:uFillTx/>
              <a:latin typeface="Calibri"/>
              <a:cs typeface="Calibri"/>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2560197" y="54207"/>
            <a:ext cx="6302882" cy="2962349"/>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4800" dirty="0">
                <a:solidFill>
                  <a:prstClr val="black"/>
                </a:solidFill>
                <a:latin typeface="Calibri" panose="020F0502020204030204"/>
                <a:ea typeface="Calibri"/>
                <a:cs typeface="Calibri"/>
              </a:rPr>
              <a:t>What is Brain Fog?</a:t>
            </a:r>
          </a:p>
          <a:p>
            <a:endParaRPr lang="en-GB" sz="3600" dirty="0">
              <a:solidFill>
                <a:prstClr val="black"/>
              </a:solidFill>
              <a:latin typeface="Calibri"/>
              <a:cs typeface="Calibri"/>
            </a:endParaRPr>
          </a:p>
          <a:p>
            <a:pPr algn="ctr">
              <a:spcBef>
                <a:spcPct val="0"/>
              </a:spcBef>
              <a:spcAft>
                <a:spcPct val="0"/>
              </a:spcAft>
            </a:pPr>
            <a:endParaRPr lang="en-GB" sz="4800" dirty="0">
              <a:solidFill>
                <a:prstClr val="black"/>
              </a:solidFill>
              <a:latin typeface="Calibri" panose="020F0502020204030204"/>
              <a:ea typeface="Calibri"/>
              <a:cs typeface="Calibri"/>
            </a:endParaRPr>
          </a:p>
          <a:p>
            <a:pPr algn="ctr">
              <a:spcBef>
                <a:spcPct val="0"/>
              </a:spcBef>
              <a:spcAft>
                <a:spcPct val="0"/>
              </a:spcAft>
            </a:pPr>
            <a:endParaRPr lang="en-GB" sz="2800">
              <a:solidFill>
                <a:prstClr val="black"/>
              </a:solidFill>
              <a:latin typeface="Calibri" panose="020F0502020204030204"/>
              <a:ea typeface="Calibri"/>
              <a:cs typeface="Calibri"/>
            </a:endParaRPr>
          </a:p>
          <a:p>
            <a:pPr algn="ctr">
              <a:spcBef>
                <a:spcPct val="0"/>
              </a:spcBef>
              <a:spcAft>
                <a:spcPct val="0"/>
              </a:spcAft>
            </a:pPr>
            <a:endParaRPr lang="en-GB" sz="2800">
              <a:solidFill>
                <a:prstClr val="black"/>
              </a:solidFill>
              <a:latin typeface="Calibri" panose="020F0502020204030204"/>
              <a:ea typeface="Calibri"/>
              <a:cs typeface="Calibri"/>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815" y="173221"/>
            <a:ext cx="1601960" cy="1033931"/>
          </a:xfrm>
          <a:prstGeom prst="rect">
            <a:avLst/>
          </a:prstGeom>
        </p:spPr>
      </p:pic>
      <p:pic>
        <p:nvPicPr>
          <p:cNvPr id="5" name="Picture 4" descr="A white, cloudy, foggy brain shape against a blue sky background">
            <a:extLst>
              <a:ext uri="{FF2B5EF4-FFF2-40B4-BE49-F238E27FC236}">
                <a16:creationId xmlns:a16="http://schemas.microsoft.com/office/drawing/2014/main" xmlns="" id="{FA582EE5-9EE5-61BE-47FA-1F57E3898047}"/>
              </a:ext>
            </a:extLst>
          </p:cNvPr>
          <p:cNvPicPr>
            <a:picLocks noChangeAspect="1"/>
          </p:cNvPicPr>
          <p:nvPr/>
        </p:nvPicPr>
        <p:blipFill>
          <a:blip r:embed="rId4"/>
          <a:stretch>
            <a:fillRect/>
          </a:stretch>
        </p:blipFill>
        <p:spPr>
          <a:xfrm>
            <a:off x="858828" y="1378865"/>
            <a:ext cx="10322583" cy="5307029"/>
          </a:xfrm>
          <a:prstGeom prst="rect">
            <a:avLst/>
          </a:prstGeom>
        </p:spPr>
      </p:pic>
      <p:sp>
        <p:nvSpPr>
          <p:cNvPr id="9" name="TextBox 8">
            <a:extLst>
              <a:ext uri="{FF2B5EF4-FFF2-40B4-BE49-F238E27FC236}">
                <a16:creationId xmlns:a16="http://schemas.microsoft.com/office/drawing/2014/main" xmlns="" id="{CA3D8588-B8EC-8270-3F5F-22BC0314EE94}"/>
              </a:ext>
            </a:extLst>
          </p:cNvPr>
          <p:cNvSpPr txBox="1"/>
          <p:nvPr/>
        </p:nvSpPr>
        <p:spPr>
          <a:xfrm>
            <a:off x="2733524" y="5750735"/>
            <a:ext cx="89480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Calibri"/>
                <a:cs typeface="Calibri"/>
                <a:hlinkClick r:id="rId5"/>
              </a:rPr>
              <a:t>Cognitive dysfunction - YouTube</a:t>
            </a:r>
            <a:endParaRPr lang="en-US"/>
          </a:p>
        </p:txBody>
      </p:sp>
    </p:spTree>
    <p:extLst>
      <p:ext uri="{BB962C8B-B14F-4D97-AF65-F5344CB8AC3E}">
        <p14:creationId xmlns:p14="http://schemas.microsoft.com/office/powerpoint/2010/main" val="2147976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111843" y="0"/>
            <a:ext cx="12300668" cy="764419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pic>
        <p:nvPicPr>
          <p:cNvPr id="5" name="Picture 4" descr="Brain And Question Mark Icon Vector. Outline Brain And Question Mark Sign.  Isolated Contour Symbol Illustration Stock Vector | Adobe Stock">
            <a:extLst>
              <a:ext uri="{FF2B5EF4-FFF2-40B4-BE49-F238E27FC236}">
                <a16:creationId xmlns:a16="http://schemas.microsoft.com/office/drawing/2014/main" xmlns="" id="{7615BF5A-B70E-337B-29A7-6FB1D8B305FC}"/>
              </a:ext>
            </a:extLst>
          </p:cNvPr>
          <p:cNvPicPr>
            <a:picLocks noChangeAspect="1"/>
          </p:cNvPicPr>
          <p:nvPr/>
        </p:nvPicPr>
        <p:blipFill rotWithShape="1">
          <a:blip r:embed="rId4"/>
          <a:srcRect l="4091" r="-152" b="2345"/>
          <a:stretch/>
        </p:blipFill>
        <p:spPr>
          <a:xfrm>
            <a:off x="1580954" y="1646451"/>
            <a:ext cx="8351530" cy="5015819"/>
          </a:xfrm>
          <a:prstGeom prst="rect">
            <a:avLst/>
          </a:prstGeom>
        </p:spPr>
      </p:pic>
      <p:sp>
        <p:nvSpPr>
          <p:cNvPr id="6" name="TextBox 5">
            <a:extLst>
              <a:ext uri="{FF2B5EF4-FFF2-40B4-BE49-F238E27FC236}">
                <a16:creationId xmlns:a16="http://schemas.microsoft.com/office/drawing/2014/main" xmlns="" id="{D599BC8A-F2E0-AE3B-C418-D116AEE1E27E}"/>
              </a:ext>
            </a:extLst>
          </p:cNvPr>
          <p:cNvSpPr txBox="1"/>
          <p:nvPr/>
        </p:nvSpPr>
        <p:spPr>
          <a:xfrm>
            <a:off x="1820333" y="470065"/>
            <a:ext cx="84642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Suggested Reasons For Brain Fog</a:t>
            </a:r>
          </a:p>
        </p:txBody>
      </p:sp>
    </p:spTree>
    <p:extLst>
      <p:ext uri="{BB962C8B-B14F-4D97-AF65-F5344CB8AC3E}">
        <p14:creationId xmlns:p14="http://schemas.microsoft.com/office/powerpoint/2010/main" val="3563449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495906" y="685972"/>
            <a:ext cx="7667658" cy="746358"/>
          </a:xfrm>
          <a:prstGeom prst="rect">
            <a:avLst/>
          </a:prstGeom>
          <a:noFill/>
        </p:spPr>
        <p:txBody>
          <a:bodyPr wrap="square" lIns="68580" tIns="34290" rIns="68580" bIns="34290" rtlCol="0" anchor="ctr">
            <a:spAutoFit/>
          </a:bodyPr>
          <a:lstStyle/>
          <a:p>
            <a:pPr algn="ctr">
              <a:spcBef>
                <a:spcPct val="0"/>
              </a:spcBef>
              <a:spcAft>
                <a:spcPct val="0"/>
              </a:spcAft>
            </a:pPr>
            <a:endParaRPr lang="en-GB" sz="4400" b="1">
              <a:solidFill>
                <a:prstClr val="black"/>
              </a:solidFill>
              <a:latin typeface="Calibri Light"/>
              <a:cs typeface="Calibri Light"/>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graphicFrame>
        <p:nvGraphicFramePr>
          <p:cNvPr id="5" name="Diagram 4">
            <a:extLst>
              <a:ext uri="{FF2B5EF4-FFF2-40B4-BE49-F238E27FC236}">
                <a16:creationId xmlns:a16="http://schemas.microsoft.com/office/drawing/2014/main" xmlns="" id="{C852D9FE-8E37-D000-3C63-48D61A615957}"/>
              </a:ext>
            </a:extLst>
          </p:cNvPr>
          <p:cNvGraphicFramePr/>
          <p:nvPr>
            <p:extLst>
              <p:ext uri="{D42A27DB-BD31-4B8C-83A1-F6EECF244321}">
                <p14:modId xmlns:p14="http://schemas.microsoft.com/office/powerpoint/2010/main" val="3056244338"/>
              </p:ext>
            </p:extLst>
          </p:nvPr>
        </p:nvGraphicFramePr>
        <p:xfrm>
          <a:off x="307076" y="211351"/>
          <a:ext cx="11873550" cy="647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2052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772997" y="1170881"/>
            <a:ext cx="7667658" cy="746358"/>
          </a:xfrm>
          <a:prstGeom prst="rect">
            <a:avLst/>
          </a:prstGeom>
          <a:noFill/>
        </p:spPr>
        <p:txBody>
          <a:bodyPr wrap="square" lIns="68580" tIns="34290" rIns="68580" bIns="34290" rtlCol="0" anchor="ctr">
            <a:spAutoFit/>
          </a:bodyPr>
          <a:lstStyle/>
          <a:p>
            <a:pPr algn="ctr">
              <a:spcBef>
                <a:spcPct val="0"/>
              </a:spcBef>
              <a:spcAft>
                <a:spcPct val="0"/>
              </a:spcAft>
            </a:pPr>
            <a:endParaRPr lang="en-GB" sz="4400" b="1" dirty="0">
              <a:solidFill>
                <a:prstClr val="black"/>
              </a:solidFill>
              <a:latin typeface="Calibri Light"/>
              <a:cs typeface="Calibri Light"/>
            </a:endParaRPr>
          </a:p>
        </p:txBody>
      </p:sp>
      <p:pic>
        <p:nvPicPr>
          <p:cNvPr id="5" name="Picture 4" descr="Types of Attention - Sustained, Divided,">
            <a:extLst>
              <a:ext uri="{FF2B5EF4-FFF2-40B4-BE49-F238E27FC236}">
                <a16:creationId xmlns:a16="http://schemas.microsoft.com/office/drawing/2014/main" xmlns="" id="{219A0D76-B0A3-D5DD-61DA-C38DCA6BA8A5}"/>
              </a:ext>
            </a:extLst>
          </p:cNvPr>
          <p:cNvPicPr>
            <a:picLocks noChangeAspect="1"/>
          </p:cNvPicPr>
          <p:nvPr/>
        </p:nvPicPr>
        <p:blipFill>
          <a:blip r:embed="rId3"/>
          <a:stretch>
            <a:fillRect/>
          </a:stretch>
        </p:blipFill>
        <p:spPr>
          <a:xfrm>
            <a:off x="-7997" y="-809"/>
            <a:ext cx="12193616" cy="6873994"/>
          </a:xfrm>
          <a:prstGeom prst="rect">
            <a:avLst/>
          </a:prstGeom>
        </p:spPr>
      </p:pic>
      <p:pic>
        <p:nvPicPr>
          <p:cNvPr id="6" name="Picture 5" descr="A picture containing text, font, graphics, logo&#10;&#10;Description automatically generated">
            <a:extLst>
              <a:ext uri="{FF2B5EF4-FFF2-40B4-BE49-F238E27FC236}">
                <a16:creationId xmlns:a16="http://schemas.microsoft.com/office/drawing/2014/main" xmlns="" id="{45C45C3C-636D-4DD0-1F49-921D111F1115}"/>
              </a:ext>
            </a:extLst>
          </p:cNvPr>
          <p:cNvPicPr>
            <a:picLocks noChangeAspect="1"/>
          </p:cNvPicPr>
          <p:nvPr/>
        </p:nvPicPr>
        <p:blipFill>
          <a:blip r:embed="rId4"/>
          <a:stretch>
            <a:fillRect/>
          </a:stretch>
        </p:blipFill>
        <p:spPr>
          <a:xfrm>
            <a:off x="10462224" y="169024"/>
            <a:ext cx="1619250" cy="1171575"/>
          </a:xfrm>
          <a:prstGeom prst="rect">
            <a:avLst/>
          </a:prstGeom>
        </p:spPr>
      </p:pic>
    </p:spTree>
    <p:extLst>
      <p:ext uri="{BB962C8B-B14F-4D97-AF65-F5344CB8AC3E}">
        <p14:creationId xmlns:p14="http://schemas.microsoft.com/office/powerpoint/2010/main" val="493543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3175" y="0"/>
            <a:ext cx="121856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772997" y="1170881"/>
            <a:ext cx="7667658" cy="746358"/>
          </a:xfrm>
          <a:prstGeom prst="rect">
            <a:avLst/>
          </a:prstGeom>
          <a:noFill/>
        </p:spPr>
        <p:txBody>
          <a:bodyPr wrap="square" lIns="68580" tIns="34290" rIns="68580" bIns="34290" rtlCol="0" anchor="ctr">
            <a:spAutoFit/>
          </a:bodyPr>
          <a:lstStyle/>
          <a:p>
            <a:pPr algn="ctr">
              <a:spcBef>
                <a:spcPct val="0"/>
              </a:spcBef>
              <a:spcAft>
                <a:spcPct val="0"/>
              </a:spcAft>
            </a:pPr>
            <a:endParaRPr lang="en-GB" sz="4400" b="1" dirty="0">
              <a:solidFill>
                <a:prstClr val="black"/>
              </a:solidFill>
              <a:latin typeface="Calibri Light"/>
              <a:cs typeface="Calibri Light"/>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graphicFrame>
        <p:nvGraphicFramePr>
          <p:cNvPr id="5" name="Diagram 4">
            <a:extLst>
              <a:ext uri="{FF2B5EF4-FFF2-40B4-BE49-F238E27FC236}">
                <a16:creationId xmlns:a16="http://schemas.microsoft.com/office/drawing/2014/main" xmlns="" id="{DBF3B8A4-A1D5-1731-1C45-415DB4BBD7FF}"/>
              </a:ext>
            </a:extLst>
          </p:cNvPr>
          <p:cNvGraphicFramePr/>
          <p:nvPr>
            <p:extLst>
              <p:ext uri="{D42A27DB-BD31-4B8C-83A1-F6EECF244321}">
                <p14:modId xmlns:p14="http://schemas.microsoft.com/office/powerpoint/2010/main" val="4250590657"/>
              </p:ext>
            </p:extLst>
          </p:nvPr>
        </p:nvGraphicFramePr>
        <p:xfrm>
          <a:off x="1672837" y="32437"/>
          <a:ext cx="9416990" cy="6706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7" name="TextBox 376">
            <a:extLst>
              <a:ext uri="{FF2B5EF4-FFF2-40B4-BE49-F238E27FC236}">
                <a16:creationId xmlns:a16="http://schemas.microsoft.com/office/drawing/2014/main" xmlns="" id="{D1165F9B-9D41-2FA0-0640-33A03A479EFE}"/>
              </a:ext>
            </a:extLst>
          </p:cNvPr>
          <p:cNvSpPr txBox="1"/>
          <p:nvPr/>
        </p:nvSpPr>
        <p:spPr>
          <a:xfrm>
            <a:off x="5009563" y="2858823"/>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t> Memory</a:t>
            </a:r>
            <a:endParaRPr lang="en-US" b="1" dirty="0"/>
          </a:p>
        </p:txBody>
      </p:sp>
    </p:spTree>
    <p:extLst>
      <p:ext uri="{BB962C8B-B14F-4D97-AF65-F5344CB8AC3E}">
        <p14:creationId xmlns:p14="http://schemas.microsoft.com/office/powerpoint/2010/main" val="2962457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FAE9548E92C84E8D5872CF0BA16037" ma:contentTypeVersion="12" ma:contentTypeDescription="Create a new document." ma:contentTypeScope="" ma:versionID="b49e5cd68a4149a7c7dd709e9d4e8ab4">
  <xsd:schema xmlns:xsd="http://www.w3.org/2001/XMLSchema" xmlns:xs="http://www.w3.org/2001/XMLSchema" xmlns:p="http://schemas.microsoft.com/office/2006/metadata/properties" xmlns:ns2="e945ea39-1023-4084-bf8f-589fc570305c" xmlns:ns3="8700e00f-5a9f-4f9c-b65f-9ddf4d759177" targetNamespace="http://schemas.microsoft.com/office/2006/metadata/properties" ma:root="true" ma:fieldsID="facfb9e1dd403dc5addd90446165d570" ns2:_="" ns3:_="">
    <xsd:import namespace="e945ea39-1023-4084-bf8f-589fc570305c"/>
    <xsd:import namespace="8700e00f-5a9f-4f9c-b65f-9ddf4d759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ea39-1023-4084-bf8f-589fc5703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00e00f-5a9f-4f9c-b65f-9ddf4d759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fc054ed-314c-442b-8ef7-adee4bd838e3}" ma:internalName="TaxCatchAll" ma:showField="CatchAllData" ma:web="8700e00f-5a9f-4f9c-b65f-9ddf4d759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45ea39-1023-4084-bf8f-589fc570305c">
      <Terms xmlns="http://schemas.microsoft.com/office/infopath/2007/PartnerControls"/>
    </lcf76f155ced4ddcb4097134ff3c332f>
    <TaxCatchAll xmlns="8700e00f-5a9f-4f9c-b65f-9ddf4d7591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01A47-0C42-4117-8D4A-BDD1446155FB}">
  <ds:schemaRefs>
    <ds:schemaRef ds:uri="8700e00f-5a9f-4f9c-b65f-9ddf4d759177"/>
    <ds:schemaRef ds:uri="e945ea39-1023-4084-bf8f-589fc57030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2100C1-A500-484A-A090-37A4F9AA66D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700e00f-5a9f-4f9c-b65f-9ddf4d759177"/>
    <ds:schemaRef ds:uri="http://schemas.microsoft.com/office/2006/documentManagement/types"/>
    <ds:schemaRef ds:uri="e945ea39-1023-4084-bf8f-589fc570305c"/>
    <ds:schemaRef ds:uri="http://www.w3.org/XML/1998/namespace"/>
  </ds:schemaRefs>
</ds:datastoreItem>
</file>

<file path=customXml/itemProps3.xml><?xml version="1.0" encoding="utf-8"?>
<ds:datastoreItem xmlns:ds="http://schemas.openxmlformats.org/officeDocument/2006/customXml" ds:itemID="{3C80DACA-C47B-4283-A2E6-C3C1D3CE5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917</Words>
  <Application>Microsoft Office PowerPoint</Application>
  <PresentationFormat>Widescreen</PresentationFormat>
  <Paragraphs>371</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vt:lpstr>
      <vt:lpstr>Arial,Sans-Serif</vt:lpstr>
      <vt:lpstr>Calibri</vt:lpstr>
      <vt:lpstr>Calibri Light</vt:lpstr>
      <vt:lpstr>Century Gothic</vt:lpstr>
      <vt:lpstr>Wingdings 3</vt:lpstr>
      <vt:lpstr>Slice</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Miller, Tracey</cp:lastModifiedBy>
  <cp:revision>3730</cp:revision>
  <dcterms:created xsi:type="dcterms:W3CDTF">2023-10-30T20:52:22Z</dcterms:created>
  <dcterms:modified xsi:type="dcterms:W3CDTF">2024-02-07T09:38:59Z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0x0101009CFAE9548E92C84E8D5872CF0BA16037</vt:lpwstr>
  </property>
  <property fmtid="{D5CDD505-2E9C-101B-9397-08002B2CF9AE}" pid="3" name="MediaServiceImageTags">
    <vt:lpwstr/>
  </property>
</Properties>
</file>