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 id="2147483672" r:id="rId5"/>
    <p:sldMasterId id="2147483660" r:id="rId6"/>
    <p:sldMasterId id="2147483744" r:id="rId7"/>
    <p:sldMasterId id="2147483732" r:id="rId8"/>
  </p:sldMasterIdLst>
  <p:notesMasterIdLst>
    <p:notesMasterId r:id="rId49"/>
  </p:notesMasterIdLst>
  <p:handoutMasterIdLst>
    <p:handoutMasterId r:id="rId50"/>
  </p:handoutMasterIdLst>
  <p:sldIdLst>
    <p:sldId id="346" r:id="rId9"/>
    <p:sldId id="345" r:id="rId10"/>
    <p:sldId id="382" r:id="rId11"/>
    <p:sldId id="383" r:id="rId12"/>
    <p:sldId id="440" r:id="rId13"/>
    <p:sldId id="437" r:id="rId14"/>
    <p:sldId id="436" r:id="rId15"/>
    <p:sldId id="435" r:id="rId16"/>
    <p:sldId id="427" r:id="rId17"/>
    <p:sldId id="441" r:id="rId18"/>
    <p:sldId id="433" r:id="rId19"/>
    <p:sldId id="442" r:id="rId20"/>
    <p:sldId id="430" r:id="rId21"/>
    <p:sldId id="326" r:id="rId22"/>
    <p:sldId id="460" r:id="rId23"/>
    <p:sldId id="443" r:id="rId24"/>
    <p:sldId id="461" r:id="rId25"/>
    <p:sldId id="463" r:id="rId26"/>
    <p:sldId id="448" r:id="rId27"/>
    <p:sldId id="462" r:id="rId28"/>
    <p:sldId id="447" r:id="rId29"/>
    <p:sldId id="472" r:id="rId30"/>
    <p:sldId id="473" r:id="rId31"/>
    <p:sldId id="445" r:id="rId32"/>
    <p:sldId id="471" r:id="rId33"/>
    <p:sldId id="464" r:id="rId34"/>
    <p:sldId id="457" r:id="rId35"/>
    <p:sldId id="465" r:id="rId36"/>
    <p:sldId id="466" r:id="rId37"/>
    <p:sldId id="467" r:id="rId38"/>
    <p:sldId id="377" r:id="rId39"/>
    <p:sldId id="469" r:id="rId40"/>
    <p:sldId id="451" r:id="rId41"/>
    <p:sldId id="470" r:id="rId42"/>
    <p:sldId id="385" r:id="rId43"/>
    <p:sldId id="459" r:id="rId44"/>
    <p:sldId id="475" r:id="rId45"/>
    <p:sldId id="477" r:id="rId46"/>
    <p:sldId id="476" r:id="rId47"/>
    <p:sldId id="40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CE7"/>
    <a:srgbClr val="146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58D60-4A7D-D76C-20D8-655D11992F4C}" v="957" dt="2023-09-04T16:15:16.706"/>
    <p1510:client id="{34CFA9C3-209F-43A2-B9C3-5333F71218DA}" v="1" dt="2023-10-09T10:15:00.235"/>
    <p1510:client id="{52F25202-3C50-9F0C-87F9-A1EC2FC00D44}" v="215" dt="2023-09-04T20:08:17.042"/>
    <p1510:client id="{657CDB3C-D305-49BB-9EBC-D94C7478073A}" v="21" dt="2023-08-29T12:49:32.072"/>
    <p1510:client id="{6B0A2078-785C-48CC-8A2C-0440480D94B7}" v="129" dt="2023-08-29T13:54:42.809"/>
    <p1510:client id="{6C05040B-5126-7867-C4F2-32D5A6FE6791}" v="41" dt="2023-08-29T14:17:42.937"/>
    <p1510:client id="{6D93862E-5826-4BA1-A801-9AAED781202E}" v="1" dt="2023-08-29T14:03:23.034"/>
    <p1510:client id="{6E20AFBC-82EF-A67E-762F-0D98649D38ED}" v="1" dt="2023-08-29T15:30:38.649"/>
    <p1510:client id="{6FFFE21E-4B04-4ADE-BFED-A96EC17157D6}" v="1" dt="2023-08-29T13:59:47.924"/>
    <p1510:client id="{79BD48F1-6B43-47AC-9A83-3807CA3CD474}" v="442" dt="2023-08-28T19:56:45.740"/>
    <p1510:client id="{7A7D1503-6E4E-48B5-B273-5A0D1034C850}" v="95" dt="2023-08-29T13:36:30.134"/>
    <p1510:client id="{81C12F83-A9B1-4A14-A83E-2732F564EC3D}" v="1" dt="2023-10-04T11:49:26.847"/>
    <p1510:client id="{94B4C8FA-18E7-453B-A87F-E0ABD320EA92}" v="4" dt="2023-08-29T10:10:23.011"/>
    <p1510:client id="{9EF22DC7-20D7-18A0-DEE2-F67A24C9254E}" v="8" dt="2023-09-04T20:11:02.821"/>
    <p1510:client id="{A500EF05-5C11-95D1-1019-5BA8D25BCA46}" v="238" dt="2023-08-29T15:28:11.510"/>
    <p1510:client id="{AECD1ABC-4C6B-48EB-B507-5BDEE70E7702}" v="2" dt="2023-08-29T20:55:15.936"/>
    <p1510:client id="{B05EE2A5-C9F9-4C8F-AF0E-D56A67A71FFF}" v="801" dt="2023-08-29T20:18:54.103"/>
    <p1510:client id="{B13B0236-2EAC-1A5D-E91C-83C6FC091A40}" v="29" dt="2023-09-04T14:12:08.153"/>
    <p1510:client id="{B48D7DFF-3977-4DC2-A938-84DD1DF37C83}" v="2429" dt="2023-08-29T01:16:31.014"/>
    <p1510:client id="{B695BFEB-E17A-48EB-8912-82BBE99F8E0A}" v="29" dt="2023-08-29T20:43:40.195"/>
    <p1510:client id="{B7AB1687-0D2B-4D16-96D0-8BFC6D076520}" v="6" dt="2023-08-29T09:38:21.714"/>
    <p1510:client id="{BC4B5C42-D1D8-3B44-41C6-36651A0848FD}" v="943" dt="2023-09-04T15:26:51.708"/>
    <p1510:client id="{BF188BE2-AF8A-48B2-BF27-0E33918E2D15}" v="97" dt="2023-08-29T07:26:23.870"/>
    <p1510:client id="{CD763C5F-56BA-4947-ADBF-D721A581C8E3}" v="78" dt="2023-08-28T23:43:29.545"/>
    <p1510:client id="{D06AE142-AB03-4787-A963-5127DF121282}" v="1" dt="2023-10-04T15:03:48.027"/>
    <p1510:client id="{D6EEB9F0-6C0F-48FA-A3B9-073EE0EE7D46}" v="17" dt="2023-08-29T12:53:46.420"/>
    <p1510:client id="{D7403DD5-BFA5-4537-8341-0B73E297163D}" v="1110" dt="2023-08-29T09:36:30.194"/>
    <p1510:client id="{F0FC6ED1-A88A-4034-A62E-46055BA6EFAA}" v="107" dt="2023-08-29T14:21:44.284"/>
    <p1510:client id="{F9E29A85-06F4-4BFD-990D-CBD6FFCFEF5D}" v="1868" dt="2023-08-28T23:38:19.955"/>
    <p1510:client id="{FC5ED3EC-A77B-4E0C-AE42-94970FD85DD8}" v="1" dt="2023-09-05T09:33:51.58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p:restoredTop sz="67391" autoAdjust="0"/>
  </p:normalViewPr>
  <p:slideViewPr>
    <p:cSldViewPr snapToGrid="0">
      <p:cViewPr>
        <p:scale>
          <a:sx n="1" d="2"/>
          <a:sy n="1" d="2"/>
        </p:scale>
        <p:origin x="356" y="-340"/>
      </p:cViewPr>
      <p:guideLst>
        <p:guide orient="horz" pos="2160"/>
        <p:guide pos="3840"/>
        <p:guide pos="7296"/>
        <p:guide orient="horz" pos="4128"/>
      </p:guideLst>
    </p:cSldViewPr>
  </p:slideViewPr>
  <p:outlineViewPr>
    <p:cViewPr>
      <p:scale>
        <a:sx n="33" d="100"/>
        <a:sy n="33" d="100"/>
      </p:scale>
      <p:origin x="0" y="-10872"/>
    </p:cViewPr>
  </p:outlineViewPr>
  <p:notesTextViewPr>
    <p:cViewPr>
      <p:scale>
        <a:sx n="100" d="100"/>
        <a:sy n="100" d="100"/>
      </p:scale>
      <p:origin x="0" y="0"/>
    </p:cViewPr>
  </p:notesTextViewPr>
  <p:notesViewPr>
    <p:cSldViewPr snapToGrid="0">
      <p:cViewPr varScale="1">
        <p:scale>
          <a:sx n="48" d="100"/>
          <a:sy n="48" d="100"/>
        </p:scale>
        <p:origin x="2516"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581ED-EBD8-4C91-A84B-2DC8BAF4B12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1D81C385-429A-4AA5-AB2F-B8F0D2FF4AAF}">
      <dgm:prSet phldrT="[Text]" phldr="0"/>
      <dgm:spPr/>
      <dgm:t>
        <a:bodyPr/>
        <a:lstStyle/>
        <a:p>
          <a:r>
            <a:rPr lang="en-GB">
              <a:latin typeface="Calibri Light" panose="020F0302020204030204"/>
            </a:rPr>
            <a:t>Deconditioning</a:t>
          </a:r>
          <a:endParaRPr lang="en-GB"/>
        </a:p>
      </dgm:t>
    </dgm:pt>
    <dgm:pt modelId="{875422AC-9643-4367-A3E9-6D4A313AD247}" type="parTrans" cxnId="{59BED427-CD5D-478E-83B2-7FD746A709AA}">
      <dgm:prSet/>
      <dgm:spPr/>
      <dgm:t>
        <a:bodyPr/>
        <a:lstStyle/>
        <a:p>
          <a:endParaRPr lang="en-GB"/>
        </a:p>
      </dgm:t>
    </dgm:pt>
    <dgm:pt modelId="{9A8BDE0B-5D07-4D71-96CD-AEE6124EEA47}" type="sibTrans" cxnId="{59BED427-CD5D-478E-83B2-7FD746A709AA}">
      <dgm:prSet/>
      <dgm:spPr/>
      <dgm:t>
        <a:bodyPr/>
        <a:lstStyle/>
        <a:p>
          <a:endParaRPr lang="en-GB"/>
        </a:p>
      </dgm:t>
    </dgm:pt>
    <dgm:pt modelId="{5D92D80A-1C3A-49D7-9694-F71F57218EA7}">
      <dgm:prSet phldrT="[Text]" phldr="0"/>
      <dgm:spPr/>
      <dgm:t>
        <a:bodyPr/>
        <a:lstStyle/>
        <a:p>
          <a:r>
            <a:rPr lang="en-GB">
              <a:latin typeface="Calibri Light" panose="020F0302020204030204"/>
            </a:rPr>
            <a:t>Pain</a:t>
          </a:r>
          <a:endParaRPr lang="en-GB"/>
        </a:p>
      </dgm:t>
    </dgm:pt>
    <dgm:pt modelId="{92946E9A-6F96-4BD7-B71D-7333763B98CE}" type="parTrans" cxnId="{48AF809D-3309-4CF6-8C80-A79312E87E9E}">
      <dgm:prSet/>
      <dgm:spPr/>
      <dgm:t>
        <a:bodyPr/>
        <a:lstStyle/>
        <a:p>
          <a:endParaRPr lang="en-GB"/>
        </a:p>
      </dgm:t>
    </dgm:pt>
    <dgm:pt modelId="{9158A4F5-C45F-48F4-95C1-F601789701E1}" type="sibTrans" cxnId="{48AF809D-3309-4CF6-8C80-A79312E87E9E}">
      <dgm:prSet/>
      <dgm:spPr/>
      <dgm:t>
        <a:bodyPr/>
        <a:lstStyle/>
        <a:p>
          <a:endParaRPr lang="en-GB"/>
        </a:p>
      </dgm:t>
    </dgm:pt>
    <dgm:pt modelId="{B442B08B-AE38-4E6F-A81F-B411E2524AB4}">
      <dgm:prSet phldrT="[Text]" phldr="0"/>
      <dgm:spPr/>
      <dgm:t>
        <a:bodyPr/>
        <a:lstStyle/>
        <a:p>
          <a:r>
            <a:rPr lang="en-GB">
              <a:latin typeface="Calibri Light" panose="020F0302020204030204"/>
            </a:rPr>
            <a:t>Breathlessness</a:t>
          </a:r>
          <a:endParaRPr lang="en-GB"/>
        </a:p>
      </dgm:t>
    </dgm:pt>
    <dgm:pt modelId="{C30813B0-E68A-4241-9792-7C9747A5EAFB}" type="parTrans" cxnId="{2D64F0AD-D06F-4DD1-9A9A-7F765E5AF15E}">
      <dgm:prSet/>
      <dgm:spPr/>
      <dgm:t>
        <a:bodyPr/>
        <a:lstStyle/>
        <a:p>
          <a:endParaRPr lang="en-GB"/>
        </a:p>
      </dgm:t>
    </dgm:pt>
    <dgm:pt modelId="{0DBF3E88-E9B2-4B19-9F03-0DE5448C0A30}" type="sibTrans" cxnId="{2D64F0AD-D06F-4DD1-9A9A-7F765E5AF15E}">
      <dgm:prSet/>
      <dgm:spPr/>
      <dgm:t>
        <a:bodyPr/>
        <a:lstStyle/>
        <a:p>
          <a:endParaRPr lang="en-GB"/>
        </a:p>
      </dgm:t>
    </dgm:pt>
    <dgm:pt modelId="{EF8E973F-EBE7-42DB-A1AE-A3D72962D3C9}">
      <dgm:prSet phldrT="[Text]" phldr="0"/>
      <dgm:spPr/>
      <dgm:t>
        <a:bodyPr/>
        <a:lstStyle/>
        <a:p>
          <a:r>
            <a:rPr lang="en-GB">
              <a:latin typeface="Calibri Light" panose="020F0302020204030204"/>
            </a:rPr>
            <a:t>Anxiety</a:t>
          </a:r>
          <a:endParaRPr lang="en-GB"/>
        </a:p>
      </dgm:t>
    </dgm:pt>
    <dgm:pt modelId="{03A4AD63-831A-4F7D-A68F-363AD3CD4AAE}" type="parTrans" cxnId="{5DDAD9C6-952D-471A-97DA-63908A36A688}">
      <dgm:prSet/>
      <dgm:spPr/>
      <dgm:t>
        <a:bodyPr/>
        <a:lstStyle/>
        <a:p>
          <a:endParaRPr lang="en-GB"/>
        </a:p>
      </dgm:t>
    </dgm:pt>
    <dgm:pt modelId="{356D743B-EFB6-4259-A6BB-AB9C256AEBC1}" type="sibTrans" cxnId="{5DDAD9C6-952D-471A-97DA-63908A36A688}">
      <dgm:prSet/>
      <dgm:spPr/>
      <dgm:t>
        <a:bodyPr/>
        <a:lstStyle/>
        <a:p>
          <a:endParaRPr lang="en-GB"/>
        </a:p>
      </dgm:t>
    </dgm:pt>
    <dgm:pt modelId="{E992DFA2-224F-4FCE-81E4-453E459CC51F}">
      <dgm:prSet phldrT="[Text]" phldr="0"/>
      <dgm:spPr/>
      <dgm:t>
        <a:bodyPr/>
        <a:lstStyle/>
        <a:p>
          <a:r>
            <a:rPr lang="en-GB">
              <a:latin typeface="Calibri Light" panose="020F0302020204030204"/>
            </a:rPr>
            <a:t>Grief</a:t>
          </a:r>
          <a:endParaRPr lang="en-GB">
            <a:latin typeface="Calibri Light" panose="020F0302020204030204"/>
            <a:cs typeface="Calibri Light" panose="020F0302020204030204"/>
          </a:endParaRPr>
        </a:p>
      </dgm:t>
    </dgm:pt>
    <dgm:pt modelId="{9248028F-CFE9-4943-8B1C-A81EA8D3EFA2}" type="parTrans" cxnId="{7B5F5BD6-59FD-4FB0-A2E6-008A086ED3B0}">
      <dgm:prSet/>
      <dgm:spPr/>
      <dgm:t>
        <a:bodyPr/>
        <a:lstStyle/>
        <a:p>
          <a:endParaRPr lang="en-GB"/>
        </a:p>
      </dgm:t>
    </dgm:pt>
    <dgm:pt modelId="{47244414-AB80-4B20-A0E3-1CF3E17AAA1D}" type="sibTrans" cxnId="{7B5F5BD6-59FD-4FB0-A2E6-008A086ED3B0}">
      <dgm:prSet/>
      <dgm:spPr/>
      <dgm:t>
        <a:bodyPr/>
        <a:lstStyle/>
        <a:p>
          <a:endParaRPr lang="en-GB"/>
        </a:p>
      </dgm:t>
    </dgm:pt>
    <dgm:pt modelId="{1FAD1929-7DA6-49E8-A915-3087D5B49F7B}">
      <dgm:prSet phldr="0"/>
      <dgm:spPr/>
      <dgm:t>
        <a:bodyPr/>
        <a:lstStyle/>
        <a:p>
          <a:r>
            <a:rPr lang="en-GB">
              <a:latin typeface="Calibri Light"/>
              <a:cs typeface="Calibri Light"/>
            </a:rPr>
            <a:t>Exertion</a:t>
          </a:r>
          <a:endParaRPr lang="en-GB">
            <a:latin typeface="Century Gothic" panose="020B0502020202020204"/>
            <a:cs typeface="Calibri Light"/>
          </a:endParaRPr>
        </a:p>
      </dgm:t>
    </dgm:pt>
    <dgm:pt modelId="{820501E4-9662-42ED-84B2-1AB87E8517FB}" type="parTrans" cxnId="{3B79AD64-80ED-4A21-8F58-1C4A6BE22456}">
      <dgm:prSet/>
      <dgm:spPr/>
    </dgm:pt>
    <dgm:pt modelId="{391642FD-C830-4576-A568-7260F08BD1D7}" type="sibTrans" cxnId="{3B79AD64-80ED-4A21-8F58-1C4A6BE22456}">
      <dgm:prSet/>
      <dgm:spPr/>
    </dgm:pt>
    <dgm:pt modelId="{F34912E6-677E-4B7D-849B-FFFD338A0C43}">
      <dgm:prSet phldr="0"/>
      <dgm:spPr/>
      <dgm:t>
        <a:bodyPr/>
        <a:lstStyle/>
        <a:p>
          <a:r>
            <a:rPr lang="en-GB">
              <a:latin typeface="Calibri Light"/>
              <a:cs typeface="Calibri Light"/>
            </a:rPr>
            <a:t>Hydration</a:t>
          </a:r>
        </a:p>
      </dgm:t>
    </dgm:pt>
    <dgm:pt modelId="{2FD4BDE4-A304-4C8E-A925-E7BF65077356}" type="parTrans" cxnId="{9E2BAEB2-630B-4C5E-B42F-21FD8D07424D}">
      <dgm:prSet/>
      <dgm:spPr/>
    </dgm:pt>
    <dgm:pt modelId="{F9ECCA36-0474-44B1-A2D7-D6AAD0491E9B}" type="sibTrans" cxnId="{9E2BAEB2-630B-4C5E-B42F-21FD8D07424D}">
      <dgm:prSet/>
      <dgm:spPr/>
    </dgm:pt>
    <dgm:pt modelId="{E68747D9-A0A0-445B-B397-5D96445F0022}">
      <dgm:prSet phldr="0"/>
      <dgm:spPr/>
      <dgm:t>
        <a:bodyPr/>
        <a:lstStyle/>
        <a:p>
          <a:pPr rtl="0"/>
          <a:r>
            <a:rPr lang="en-GB">
              <a:latin typeface="Calibri Light"/>
              <a:cs typeface="Calibri Light"/>
            </a:rPr>
            <a:t>Poor diet</a:t>
          </a:r>
        </a:p>
      </dgm:t>
    </dgm:pt>
    <dgm:pt modelId="{97F8E752-C568-4B86-816E-11EF1038AF89}" type="parTrans" cxnId="{7CDE3AE9-9065-4068-B449-8346E0109CCE}">
      <dgm:prSet/>
      <dgm:spPr/>
    </dgm:pt>
    <dgm:pt modelId="{6B9EA7DA-6187-496D-9A95-7ECD080E4774}" type="sibTrans" cxnId="{7CDE3AE9-9065-4068-B449-8346E0109CCE}">
      <dgm:prSet/>
      <dgm:spPr/>
    </dgm:pt>
    <dgm:pt modelId="{8B5C62D3-1D29-40AC-A1EC-7A945F22C0B0}">
      <dgm:prSet phldr="0"/>
      <dgm:spPr/>
      <dgm:t>
        <a:bodyPr/>
        <a:lstStyle/>
        <a:p>
          <a:r>
            <a:rPr lang="en-GB">
              <a:latin typeface="Calibri Light"/>
              <a:cs typeface="Calibri Light"/>
            </a:rPr>
            <a:t>Illness/infection</a:t>
          </a:r>
        </a:p>
      </dgm:t>
    </dgm:pt>
    <dgm:pt modelId="{FF753E38-F3A1-4C04-8002-F2AD04D4448C}" type="parTrans" cxnId="{A67DCEC7-6466-4B5D-ADBC-E95DE3B7340C}">
      <dgm:prSet/>
      <dgm:spPr/>
    </dgm:pt>
    <dgm:pt modelId="{2F2CD437-E537-457D-B73F-A677C6C308E5}" type="sibTrans" cxnId="{A67DCEC7-6466-4B5D-ADBC-E95DE3B7340C}">
      <dgm:prSet/>
      <dgm:spPr/>
    </dgm:pt>
    <dgm:pt modelId="{34DD9E7F-F8E3-4664-A274-2D16CE17022E}" type="pres">
      <dgm:prSet presAssocID="{52A581ED-EBD8-4C91-A84B-2DC8BAF4B127}" presName="diagram" presStyleCnt="0">
        <dgm:presLayoutVars>
          <dgm:dir/>
          <dgm:resizeHandles val="exact"/>
        </dgm:presLayoutVars>
      </dgm:prSet>
      <dgm:spPr/>
      <dgm:t>
        <a:bodyPr/>
        <a:lstStyle/>
        <a:p>
          <a:endParaRPr lang="en-GB"/>
        </a:p>
      </dgm:t>
    </dgm:pt>
    <dgm:pt modelId="{3A172782-F14B-4DA7-A54D-5E722A11DAAA}" type="pres">
      <dgm:prSet presAssocID="{1D81C385-429A-4AA5-AB2F-B8F0D2FF4AAF}" presName="node" presStyleLbl="node1" presStyleIdx="0" presStyleCnt="9">
        <dgm:presLayoutVars>
          <dgm:bulletEnabled val="1"/>
        </dgm:presLayoutVars>
      </dgm:prSet>
      <dgm:spPr/>
      <dgm:t>
        <a:bodyPr/>
        <a:lstStyle/>
        <a:p>
          <a:endParaRPr lang="en-GB"/>
        </a:p>
      </dgm:t>
    </dgm:pt>
    <dgm:pt modelId="{D088AE08-D49F-4794-97BA-D830842FB1F5}" type="pres">
      <dgm:prSet presAssocID="{9A8BDE0B-5D07-4D71-96CD-AEE6124EEA47}" presName="sibTrans" presStyleCnt="0"/>
      <dgm:spPr/>
    </dgm:pt>
    <dgm:pt modelId="{87C5C5AA-7FC9-47BB-8133-47DA9A5CFA4A}" type="pres">
      <dgm:prSet presAssocID="{5D92D80A-1C3A-49D7-9694-F71F57218EA7}" presName="node" presStyleLbl="node1" presStyleIdx="1" presStyleCnt="9">
        <dgm:presLayoutVars>
          <dgm:bulletEnabled val="1"/>
        </dgm:presLayoutVars>
      </dgm:prSet>
      <dgm:spPr/>
      <dgm:t>
        <a:bodyPr/>
        <a:lstStyle/>
        <a:p>
          <a:endParaRPr lang="en-GB"/>
        </a:p>
      </dgm:t>
    </dgm:pt>
    <dgm:pt modelId="{AD19445D-AF0D-4D17-9854-D51B0EF7CCC5}" type="pres">
      <dgm:prSet presAssocID="{9158A4F5-C45F-48F4-95C1-F601789701E1}" presName="sibTrans" presStyleCnt="0"/>
      <dgm:spPr/>
    </dgm:pt>
    <dgm:pt modelId="{AEA5C928-310C-469E-807C-8A0AA5BB7800}" type="pres">
      <dgm:prSet presAssocID="{B442B08B-AE38-4E6F-A81F-B411E2524AB4}" presName="node" presStyleLbl="node1" presStyleIdx="2" presStyleCnt="9">
        <dgm:presLayoutVars>
          <dgm:bulletEnabled val="1"/>
        </dgm:presLayoutVars>
      </dgm:prSet>
      <dgm:spPr/>
      <dgm:t>
        <a:bodyPr/>
        <a:lstStyle/>
        <a:p>
          <a:endParaRPr lang="en-GB"/>
        </a:p>
      </dgm:t>
    </dgm:pt>
    <dgm:pt modelId="{F0E386CC-4BDF-49DD-A664-2F0025481EB4}" type="pres">
      <dgm:prSet presAssocID="{0DBF3E88-E9B2-4B19-9F03-0DE5448C0A30}" presName="sibTrans" presStyleCnt="0"/>
      <dgm:spPr/>
    </dgm:pt>
    <dgm:pt modelId="{48277816-F909-4EEB-86CD-FF38475B3DB7}" type="pres">
      <dgm:prSet presAssocID="{EF8E973F-EBE7-42DB-A1AE-A3D72962D3C9}" presName="node" presStyleLbl="node1" presStyleIdx="3" presStyleCnt="9">
        <dgm:presLayoutVars>
          <dgm:bulletEnabled val="1"/>
        </dgm:presLayoutVars>
      </dgm:prSet>
      <dgm:spPr/>
      <dgm:t>
        <a:bodyPr/>
        <a:lstStyle/>
        <a:p>
          <a:endParaRPr lang="en-GB"/>
        </a:p>
      </dgm:t>
    </dgm:pt>
    <dgm:pt modelId="{33BAD7F6-3052-4B69-A089-6012BC76D7E1}" type="pres">
      <dgm:prSet presAssocID="{356D743B-EFB6-4259-A6BB-AB9C256AEBC1}" presName="sibTrans" presStyleCnt="0"/>
      <dgm:spPr/>
    </dgm:pt>
    <dgm:pt modelId="{035169CC-39D4-4FDA-9497-DAEC52CC9D5F}" type="pres">
      <dgm:prSet presAssocID="{E992DFA2-224F-4FCE-81E4-453E459CC51F}" presName="node" presStyleLbl="node1" presStyleIdx="4" presStyleCnt="9">
        <dgm:presLayoutVars>
          <dgm:bulletEnabled val="1"/>
        </dgm:presLayoutVars>
      </dgm:prSet>
      <dgm:spPr/>
      <dgm:t>
        <a:bodyPr/>
        <a:lstStyle/>
        <a:p>
          <a:endParaRPr lang="en-GB"/>
        </a:p>
      </dgm:t>
    </dgm:pt>
    <dgm:pt modelId="{88A76FB1-F1CC-45D2-97BE-8D04E06586A9}" type="pres">
      <dgm:prSet presAssocID="{47244414-AB80-4B20-A0E3-1CF3E17AAA1D}" presName="sibTrans" presStyleCnt="0"/>
      <dgm:spPr/>
    </dgm:pt>
    <dgm:pt modelId="{7EAF09BB-9251-4967-A31E-EC00BAB633DD}" type="pres">
      <dgm:prSet presAssocID="{1FAD1929-7DA6-49E8-A915-3087D5B49F7B}" presName="node" presStyleLbl="node1" presStyleIdx="5" presStyleCnt="9">
        <dgm:presLayoutVars>
          <dgm:bulletEnabled val="1"/>
        </dgm:presLayoutVars>
      </dgm:prSet>
      <dgm:spPr/>
      <dgm:t>
        <a:bodyPr/>
        <a:lstStyle/>
        <a:p>
          <a:endParaRPr lang="en-GB"/>
        </a:p>
      </dgm:t>
    </dgm:pt>
    <dgm:pt modelId="{40C15D15-B6FF-4EEA-8389-01BAE9B0F00B}" type="pres">
      <dgm:prSet presAssocID="{391642FD-C830-4576-A568-7260F08BD1D7}" presName="sibTrans" presStyleCnt="0"/>
      <dgm:spPr/>
    </dgm:pt>
    <dgm:pt modelId="{A72E5B06-FDC1-456C-B068-423DCEAA81F5}" type="pres">
      <dgm:prSet presAssocID="{F34912E6-677E-4B7D-849B-FFFD338A0C43}" presName="node" presStyleLbl="node1" presStyleIdx="6" presStyleCnt="9">
        <dgm:presLayoutVars>
          <dgm:bulletEnabled val="1"/>
        </dgm:presLayoutVars>
      </dgm:prSet>
      <dgm:spPr/>
      <dgm:t>
        <a:bodyPr/>
        <a:lstStyle/>
        <a:p>
          <a:endParaRPr lang="en-GB"/>
        </a:p>
      </dgm:t>
    </dgm:pt>
    <dgm:pt modelId="{20E3971D-FEDE-4CC9-94CE-A099D3378C8B}" type="pres">
      <dgm:prSet presAssocID="{F9ECCA36-0474-44B1-A2D7-D6AAD0491E9B}" presName="sibTrans" presStyleCnt="0"/>
      <dgm:spPr/>
    </dgm:pt>
    <dgm:pt modelId="{850B2456-CD28-434F-B9C5-7CC771511EB0}" type="pres">
      <dgm:prSet presAssocID="{E68747D9-A0A0-445B-B397-5D96445F0022}" presName="node" presStyleLbl="node1" presStyleIdx="7" presStyleCnt="9">
        <dgm:presLayoutVars>
          <dgm:bulletEnabled val="1"/>
        </dgm:presLayoutVars>
      </dgm:prSet>
      <dgm:spPr/>
      <dgm:t>
        <a:bodyPr/>
        <a:lstStyle/>
        <a:p>
          <a:endParaRPr lang="en-GB"/>
        </a:p>
      </dgm:t>
    </dgm:pt>
    <dgm:pt modelId="{E0EB5448-CCFD-4B9E-A7BC-C5D6144796DB}" type="pres">
      <dgm:prSet presAssocID="{6B9EA7DA-6187-496D-9A95-7ECD080E4774}" presName="sibTrans" presStyleCnt="0"/>
      <dgm:spPr/>
    </dgm:pt>
    <dgm:pt modelId="{319CDA99-5C13-4D23-A22D-99C1D1D07368}" type="pres">
      <dgm:prSet presAssocID="{8B5C62D3-1D29-40AC-A1EC-7A945F22C0B0}" presName="node" presStyleLbl="node1" presStyleIdx="8" presStyleCnt="9">
        <dgm:presLayoutVars>
          <dgm:bulletEnabled val="1"/>
        </dgm:presLayoutVars>
      </dgm:prSet>
      <dgm:spPr/>
      <dgm:t>
        <a:bodyPr/>
        <a:lstStyle/>
        <a:p>
          <a:endParaRPr lang="en-GB"/>
        </a:p>
      </dgm:t>
    </dgm:pt>
  </dgm:ptLst>
  <dgm:cxnLst>
    <dgm:cxn modelId="{3B79AD64-80ED-4A21-8F58-1C4A6BE22456}" srcId="{52A581ED-EBD8-4C91-A84B-2DC8BAF4B127}" destId="{1FAD1929-7DA6-49E8-A915-3087D5B49F7B}" srcOrd="5" destOrd="0" parTransId="{820501E4-9662-42ED-84B2-1AB87E8517FB}" sibTransId="{391642FD-C830-4576-A568-7260F08BD1D7}"/>
    <dgm:cxn modelId="{F8EDBF1D-CC9E-4A3F-BDC5-6439FA8AD977}" type="presOf" srcId="{E68747D9-A0A0-445B-B397-5D96445F0022}" destId="{850B2456-CD28-434F-B9C5-7CC771511EB0}" srcOrd="0" destOrd="0" presId="urn:microsoft.com/office/officeart/2005/8/layout/default"/>
    <dgm:cxn modelId="{7CDE3AE9-9065-4068-B449-8346E0109CCE}" srcId="{52A581ED-EBD8-4C91-A84B-2DC8BAF4B127}" destId="{E68747D9-A0A0-445B-B397-5D96445F0022}" srcOrd="7" destOrd="0" parTransId="{97F8E752-C568-4B86-816E-11EF1038AF89}" sibTransId="{6B9EA7DA-6187-496D-9A95-7ECD080E4774}"/>
    <dgm:cxn modelId="{5DDAD9C6-952D-471A-97DA-63908A36A688}" srcId="{52A581ED-EBD8-4C91-A84B-2DC8BAF4B127}" destId="{EF8E973F-EBE7-42DB-A1AE-A3D72962D3C9}" srcOrd="3" destOrd="0" parTransId="{03A4AD63-831A-4F7D-A68F-363AD3CD4AAE}" sibTransId="{356D743B-EFB6-4259-A6BB-AB9C256AEBC1}"/>
    <dgm:cxn modelId="{757D42F4-A963-4B7F-A424-3B9852D271A0}" type="presOf" srcId="{B442B08B-AE38-4E6F-A81F-B411E2524AB4}" destId="{AEA5C928-310C-469E-807C-8A0AA5BB7800}" srcOrd="0" destOrd="0" presId="urn:microsoft.com/office/officeart/2005/8/layout/default"/>
    <dgm:cxn modelId="{B50E2BB1-90C9-4CF8-9973-8B5028AE57BD}" type="presOf" srcId="{F34912E6-677E-4B7D-849B-FFFD338A0C43}" destId="{A72E5B06-FDC1-456C-B068-423DCEAA81F5}" srcOrd="0" destOrd="0" presId="urn:microsoft.com/office/officeart/2005/8/layout/default"/>
    <dgm:cxn modelId="{9E2BAEB2-630B-4C5E-B42F-21FD8D07424D}" srcId="{52A581ED-EBD8-4C91-A84B-2DC8BAF4B127}" destId="{F34912E6-677E-4B7D-849B-FFFD338A0C43}" srcOrd="6" destOrd="0" parTransId="{2FD4BDE4-A304-4C8E-A925-E7BF65077356}" sibTransId="{F9ECCA36-0474-44B1-A2D7-D6AAD0491E9B}"/>
    <dgm:cxn modelId="{6D455DB5-29E2-4208-95C1-0421EB981931}" type="presOf" srcId="{1D81C385-429A-4AA5-AB2F-B8F0D2FF4AAF}" destId="{3A172782-F14B-4DA7-A54D-5E722A11DAAA}" srcOrd="0" destOrd="0" presId="urn:microsoft.com/office/officeart/2005/8/layout/default"/>
    <dgm:cxn modelId="{48AF809D-3309-4CF6-8C80-A79312E87E9E}" srcId="{52A581ED-EBD8-4C91-A84B-2DC8BAF4B127}" destId="{5D92D80A-1C3A-49D7-9694-F71F57218EA7}" srcOrd="1" destOrd="0" parTransId="{92946E9A-6F96-4BD7-B71D-7333763B98CE}" sibTransId="{9158A4F5-C45F-48F4-95C1-F601789701E1}"/>
    <dgm:cxn modelId="{573FBE2D-C4B8-4F28-9CF1-C7262691E861}" type="presOf" srcId="{5D92D80A-1C3A-49D7-9694-F71F57218EA7}" destId="{87C5C5AA-7FC9-47BB-8133-47DA9A5CFA4A}" srcOrd="0" destOrd="0" presId="urn:microsoft.com/office/officeart/2005/8/layout/default"/>
    <dgm:cxn modelId="{93CD3204-C22E-4336-8570-65E9ADC64D21}" type="presOf" srcId="{E992DFA2-224F-4FCE-81E4-453E459CC51F}" destId="{035169CC-39D4-4FDA-9497-DAEC52CC9D5F}" srcOrd="0" destOrd="0" presId="urn:microsoft.com/office/officeart/2005/8/layout/default"/>
    <dgm:cxn modelId="{A42E305B-DF89-4DCC-BBA5-0B726ED17479}" type="presOf" srcId="{52A581ED-EBD8-4C91-A84B-2DC8BAF4B127}" destId="{34DD9E7F-F8E3-4664-A274-2D16CE17022E}" srcOrd="0" destOrd="0" presId="urn:microsoft.com/office/officeart/2005/8/layout/default"/>
    <dgm:cxn modelId="{A67DCEC7-6466-4B5D-ADBC-E95DE3B7340C}" srcId="{52A581ED-EBD8-4C91-A84B-2DC8BAF4B127}" destId="{8B5C62D3-1D29-40AC-A1EC-7A945F22C0B0}" srcOrd="8" destOrd="0" parTransId="{FF753E38-F3A1-4C04-8002-F2AD04D4448C}" sibTransId="{2F2CD437-E537-457D-B73F-A677C6C308E5}"/>
    <dgm:cxn modelId="{E8C7EB08-F2F2-4D66-9F94-B0CFE620ECBD}" type="presOf" srcId="{EF8E973F-EBE7-42DB-A1AE-A3D72962D3C9}" destId="{48277816-F909-4EEB-86CD-FF38475B3DB7}" srcOrd="0" destOrd="0" presId="urn:microsoft.com/office/officeart/2005/8/layout/default"/>
    <dgm:cxn modelId="{2D64F0AD-D06F-4DD1-9A9A-7F765E5AF15E}" srcId="{52A581ED-EBD8-4C91-A84B-2DC8BAF4B127}" destId="{B442B08B-AE38-4E6F-A81F-B411E2524AB4}" srcOrd="2" destOrd="0" parTransId="{C30813B0-E68A-4241-9792-7C9747A5EAFB}" sibTransId="{0DBF3E88-E9B2-4B19-9F03-0DE5448C0A30}"/>
    <dgm:cxn modelId="{061A1780-9ADB-41CA-80AB-411265141AAD}" type="presOf" srcId="{8B5C62D3-1D29-40AC-A1EC-7A945F22C0B0}" destId="{319CDA99-5C13-4D23-A22D-99C1D1D07368}" srcOrd="0" destOrd="0" presId="urn:microsoft.com/office/officeart/2005/8/layout/default"/>
    <dgm:cxn modelId="{7B5F5BD6-59FD-4FB0-A2E6-008A086ED3B0}" srcId="{52A581ED-EBD8-4C91-A84B-2DC8BAF4B127}" destId="{E992DFA2-224F-4FCE-81E4-453E459CC51F}" srcOrd="4" destOrd="0" parTransId="{9248028F-CFE9-4943-8B1C-A81EA8D3EFA2}" sibTransId="{47244414-AB80-4B20-A0E3-1CF3E17AAA1D}"/>
    <dgm:cxn modelId="{B5F1A417-00E6-475E-A4A1-7BF54A21C88C}" type="presOf" srcId="{1FAD1929-7DA6-49E8-A915-3087D5B49F7B}" destId="{7EAF09BB-9251-4967-A31E-EC00BAB633DD}" srcOrd="0" destOrd="0" presId="urn:microsoft.com/office/officeart/2005/8/layout/default"/>
    <dgm:cxn modelId="{59BED427-CD5D-478E-83B2-7FD746A709AA}" srcId="{52A581ED-EBD8-4C91-A84B-2DC8BAF4B127}" destId="{1D81C385-429A-4AA5-AB2F-B8F0D2FF4AAF}" srcOrd="0" destOrd="0" parTransId="{875422AC-9643-4367-A3E9-6D4A313AD247}" sibTransId="{9A8BDE0B-5D07-4D71-96CD-AEE6124EEA47}"/>
    <dgm:cxn modelId="{EDB79E05-1A36-463C-B89B-631784E67DE7}" type="presParOf" srcId="{34DD9E7F-F8E3-4664-A274-2D16CE17022E}" destId="{3A172782-F14B-4DA7-A54D-5E722A11DAAA}" srcOrd="0" destOrd="0" presId="urn:microsoft.com/office/officeart/2005/8/layout/default"/>
    <dgm:cxn modelId="{B00361BC-460F-4B6C-99BB-36B669581467}" type="presParOf" srcId="{34DD9E7F-F8E3-4664-A274-2D16CE17022E}" destId="{D088AE08-D49F-4794-97BA-D830842FB1F5}" srcOrd="1" destOrd="0" presId="urn:microsoft.com/office/officeart/2005/8/layout/default"/>
    <dgm:cxn modelId="{7482F6C8-774B-46A0-A5CC-B25C642ED7B5}" type="presParOf" srcId="{34DD9E7F-F8E3-4664-A274-2D16CE17022E}" destId="{87C5C5AA-7FC9-47BB-8133-47DA9A5CFA4A}" srcOrd="2" destOrd="0" presId="urn:microsoft.com/office/officeart/2005/8/layout/default"/>
    <dgm:cxn modelId="{EE85D38C-72FD-4320-ADA1-7CF15900427D}" type="presParOf" srcId="{34DD9E7F-F8E3-4664-A274-2D16CE17022E}" destId="{AD19445D-AF0D-4D17-9854-D51B0EF7CCC5}" srcOrd="3" destOrd="0" presId="urn:microsoft.com/office/officeart/2005/8/layout/default"/>
    <dgm:cxn modelId="{3BD99118-DD4E-4BCB-AAAC-9D0811361ABE}" type="presParOf" srcId="{34DD9E7F-F8E3-4664-A274-2D16CE17022E}" destId="{AEA5C928-310C-469E-807C-8A0AA5BB7800}" srcOrd="4" destOrd="0" presId="urn:microsoft.com/office/officeart/2005/8/layout/default"/>
    <dgm:cxn modelId="{08B84924-1C73-496B-8BE3-0E73AB0308B0}" type="presParOf" srcId="{34DD9E7F-F8E3-4664-A274-2D16CE17022E}" destId="{F0E386CC-4BDF-49DD-A664-2F0025481EB4}" srcOrd="5" destOrd="0" presId="urn:microsoft.com/office/officeart/2005/8/layout/default"/>
    <dgm:cxn modelId="{E694ADB2-12C7-47CC-B3A1-24B2C4CD2F8A}" type="presParOf" srcId="{34DD9E7F-F8E3-4664-A274-2D16CE17022E}" destId="{48277816-F909-4EEB-86CD-FF38475B3DB7}" srcOrd="6" destOrd="0" presId="urn:microsoft.com/office/officeart/2005/8/layout/default"/>
    <dgm:cxn modelId="{82276924-D9C0-4546-964C-A863D667578F}" type="presParOf" srcId="{34DD9E7F-F8E3-4664-A274-2D16CE17022E}" destId="{33BAD7F6-3052-4B69-A089-6012BC76D7E1}" srcOrd="7" destOrd="0" presId="urn:microsoft.com/office/officeart/2005/8/layout/default"/>
    <dgm:cxn modelId="{BC246B5D-A322-4DCE-96C8-B84FA4AEC831}" type="presParOf" srcId="{34DD9E7F-F8E3-4664-A274-2D16CE17022E}" destId="{035169CC-39D4-4FDA-9497-DAEC52CC9D5F}" srcOrd="8" destOrd="0" presId="urn:microsoft.com/office/officeart/2005/8/layout/default"/>
    <dgm:cxn modelId="{040DDACE-59E8-423C-B05C-C5DFADCE6B4F}" type="presParOf" srcId="{34DD9E7F-F8E3-4664-A274-2D16CE17022E}" destId="{88A76FB1-F1CC-45D2-97BE-8D04E06586A9}" srcOrd="9" destOrd="0" presId="urn:microsoft.com/office/officeart/2005/8/layout/default"/>
    <dgm:cxn modelId="{59E6E23B-64EF-4C13-9205-6294B2283CB4}" type="presParOf" srcId="{34DD9E7F-F8E3-4664-A274-2D16CE17022E}" destId="{7EAF09BB-9251-4967-A31E-EC00BAB633DD}" srcOrd="10" destOrd="0" presId="urn:microsoft.com/office/officeart/2005/8/layout/default"/>
    <dgm:cxn modelId="{9346778C-71A6-4E3E-B2AF-C849067E922A}" type="presParOf" srcId="{34DD9E7F-F8E3-4664-A274-2D16CE17022E}" destId="{40C15D15-B6FF-4EEA-8389-01BAE9B0F00B}" srcOrd="11" destOrd="0" presId="urn:microsoft.com/office/officeart/2005/8/layout/default"/>
    <dgm:cxn modelId="{6A00C9E0-134A-40FF-A6DE-29F71DE7E005}" type="presParOf" srcId="{34DD9E7F-F8E3-4664-A274-2D16CE17022E}" destId="{A72E5B06-FDC1-456C-B068-423DCEAA81F5}" srcOrd="12" destOrd="0" presId="urn:microsoft.com/office/officeart/2005/8/layout/default"/>
    <dgm:cxn modelId="{BA4A52B8-C1A9-4AE9-B51F-D5EAF29C2DAD}" type="presParOf" srcId="{34DD9E7F-F8E3-4664-A274-2D16CE17022E}" destId="{20E3971D-FEDE-4CC9-94CE-A099D3378C8B}" srcOrd="13" destOrd="0" presId="urn:microsoft.com/office/officeart/2005/8/layout/default"/>
    <dgm:cxn modelId="{17931200-9169-4A5F-BF60-B496FE4F23C9}" type="presParOf" srcId="{34DD9E7F-F8E3-4664-A274-2D16CE17022E}" destId="{850B2456-CD28-434F-B9C5-7CC771511EB0}" srcOrd="14" destOrd="0" presId="urn:microsoft.com/office/officeart/2005/8/layout/default"/>
    <dgm:cxn modelId="{24A2A1FD-A2F7-4023-8C1E-CBBB90E85023}" type="presParOf" srcId="{34DD9E7F-F8E3-4664-A274-2D16CE17022E}" destId="{E0EB5448-CCFD-4B9E-A7BC-C5D6144796DB}" srcOrd="15" destOrd="0" presId="urn:microsoft.com/office/officeart/2005/8/layout/default"/>
    <dgm:cxn modelId="{C3000FAA-2075-4FC4-A87A-8A7D448CB7D3}" type="presParOf" srcId="{34DD9E7F-F8E3-4664-A274-2D16CE17022E}" destId="{319CDA99-5C13-4D23-A22D-99C1D1D07368}"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028BA-798A-44AA-9CD0-A6F943DDB00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66D30BC-F86A-46F9-8847-70010D34A6E1}">
      <dgm:prSet/>
      <dgm:spPr/>
      <dgm:t>
        <a:bodyPr/>
        <a:lstStyle/>
        <a:p>
          <a:pPr rtl="0"/>
          <a:r>
            <a:rPr lang="en-US">
              <a:latin typeface="Century Gothic" panose="020B0502020202020204"/>
            </a:rPr>
            <a:t> Refuse</a:t>
          </a:r>
          <a:r>
            <a:rPr lang="en-US"/>
            <a:t> to buy into the judgments your mind makes about yourself </a:t>
          </a:r>
          <a:r>
            <a:rPr lang="en-US">
              <a:latin typeface="Century Gothic" panose="020B0502020202020204"/>
            </a:rPr>
            <a:t>(</a:t>
          </a:r>
          <a:r>
            <a:rPr lang="en-US"/>
            <a:t>good judgments or bad ones.) </a:t>
          </a:r>
        </a:p>
      </dgm:t>
    </dgm:pt>
    <dgm:pt modelId="{6BC9ACF7-FC00-4E5E-A721-02D41D0DA024}" type="parTrans" cxnId="{F22D26EA-7F01-4D47-A55E-D0BE2BB51769}">
      <dgm:prSet/>
      <dgm:spPr/>
      <dgm:t>
        <a:bodyPr/>
        <a:lstStyle/>
        <a:p>
          <a:endParaRPr lang="en-US"/>
        </a:p>
      </dgm:t>
    </dgm:pt>
    <dgm:pt modelId="{0C067E6D-90EA-4E3F-989A-CFC745E39D72}" type="sibTrans" cxnId="{F22D26EA-7F01-4D47-A55E-D0BE2BB51769}">
      <dgm:prSet/>
      <dgm:spPr/>
      <dgm:t>
        <a:bodyPr/>
        <a:lstStyle/>
        <a:p>
          <a:endParaRPr lang="en-US"/>
        </a:p>
      </dgm:t>
    </dgm:pt>
    <dgm:pt modelId="{822A7C6A-C1E0-4EA4-B0E9-DDFD1793BDD8}">
      <dgm:prSet/>
      <dgm:spPr/>
      <dgm:t>
        <a:bodyPr/>
        <a:lstStyle/>
        <a:p>
          <a:pPr rtl="0"/>
          <a:r>
            <a:rPr lang="en-US"/>
            <a:t>Instead, recognise </a:t>
          </a:r>
          <a:r>
            <a:rPr lang="en-US">
              <a:latin typeface="Century Gothic" panose="020B0502020202020204"/>
            </a:rPr>
            <a:t>your strengths</a:t>
          </a:r>
          <a:r>
            <a:rPr lang="en-US"/>
            <a:t> and weaknesses.</a:t>
          </a:r>
        </a:p>
      </dgm:t>
    </dgm:pt>
    <dgm:pt modelId="{178A6C28-8E11-4651-8136-FDA17E6AA2DF}" type="parTrans" cxnId="{7E94BE38-45B1-4174-A6B3-3C4D9876B689}">
      <dgm:prSet/>
      <dgm:spPr/>
      <dgm:t>
        <a:bodyPr/>
        <a:lstStyle/>
        <a:p>
          <a:endParaRPr lang="en-US"/>
        </a:p>
      </dgm:t>
    </dgm:pt>
    <dgm:pt modelId="{5026E4AA-BEFA-4034-8AEC-E4F0D2FD54A3}" type="sibTrans" cxnId="{7E94BE38-45B1-4174-A6B3-3C4D9876B689}">
      <dgm:prSet/>
      <dgm:spPr/>
      <dgm:t>
        <a:bodyPr/>
        <a:lstStyle/>
        <a:p>
          <a:endParaRPr lang="en-US"/>
        </a:p>
      </dgm:t>
    </dgm:pt>
    <dgm:pt modelId="{7EDB18D2-B7AB-46EE-83CA-2F4051ED169F}">
      <dgm:prSet/>
      <dgm:spPr/>
      <dgm:t>
        <a:bodyPr/>
        <a:lstStyle/>
        <a:p>
          <a:pPr rtl="0"/>
          <a:r>
            <a:rPr lang="en-US"/>
            <a:t>Accept </a:t>
          </a:r>
          <a:r>
            <a:rPr lang="en-US">
              <a:latin typeface="Century Gothic" panose="020B0502020202020204"/>
            </a:rPr>
            <a:t>today and</a:t>
          </a:r>
          <a:r>
            <a:rPr lang="en-US"/>
            <a:t> make plans for the person you want to be.</a:t>
          </a:r>
        </a:p>
      </dgm:t>
    </dgm:pt>
    <dgm:pt modelId="{AA7AA44B-923A-46C3-9B6B-8A2625D584A2}" type="parTrans" cxnId="{2FB67066-DC09-4E2B-8AAA-B78F03A4DEBD}">
      <dgm:prSet/>
      <dgm:spPr/>
      <dgm:t>
        <a:bodyPr/>
        <a:lstStyle/>
        <a:p>
          <a:endParaRPr lang="en-US"/>
        </a:p>
      </dgm:t>
    </dgm:pt>
    <dgm:pt modelId="{7B636384-0B2D-498A-841B-5F959E3C3A19}" type="sibTrans" cxnId="{2FB67066-DC09-4E2B-8AAA-B78F03A4DEBD}">
      <dgm:prSet/>
      <dgm:spPr/>
      <dgm:t>
        <a:bodyPr/>
        <a:lstStyle/>
        <a:p>
          <a:endParaRPr lang="en-US"/>
        </a:p>
      </dgm:t>
    </dgm:pt>
    <dgm:pt modelId="{198BDF9C-EB69-438D-85BC-1A6ACAAA551B}" type="pres">
      <dgm:prSet presAssocID="{AA8028BA-798A-44AA-9CD0-A6F943DDB008}" presName="outerComposite" presStyleCnt="0">
        <dgm:presLayoutVars>
          <dgm:chMax val="5"/>
          <dgm:dir/>
          <dgm:resizeHandles val="exact"/>
        </dgm:presLayoutVars>
      </dgm:prSet>
      <dgm:spPr/>
      <dgm:t>
        <a:bodyPr/>
        <a:lstStyle/>
        <a:p>
          <a:endParaRPr lang="en-GB"/>
        </a:p>
      </dgm:t>
    </dgm:pt>
    <dgm:pt modelId="{7DB71074-7A0C-4B4F-A992-1F0782DD536F}" type="pres">
      <dgm:prSet presAssocID="{AA8028BA-798A-44AA-9CD0-A6F943DDB008}" presName="dummyMaxCanvas" presStyleCnt="0">
        <dgm:presLayoutVars/>
      </dgm:prSet>
      <dgm:spPr/>
    </dgm:pt>
    <dgm:pt modelId="{682D9C56-E755-470E-942A-14A8A8666515}" type="pres">
      <dgm:prSet presAssocID="{AA8028BA-798A-44AA-9CD0-A6F943DDB008}" presName="ThreeNodes_1" presStyleLbl="node1" presStyleIdx="0" presStyleCnt="3">
        <dgm:presLayoutVars>
          <dgm:bulletEnabled val="1"/>
        </dgm:presLayoutVars>
      </dgm:prSet>
      <dgm:spPr/>
      <dgm:t>
        <a:bodyPr/>
        <a:lstStyle/>
        <a:p>
          <a:endParaRPr lang="en-GB"/>
        </a:p>
      </dgm:t>
    </dgm:pt>
    <dgm:pt modelId="{F1AD99ED-0345-428C-AFD5-7615C8F277BB}" type="pres">
      <dgm:prSet presAssocID="{AA8028BA-798A-44AA-9CD0-A6F943DDB008}" presName="ThreeNodes_2" presStyleLbl="node1" presStyleIdx="1" presStyleCnt="3">
        <dgm:presLayoutVars>
          <dgm:bulletEnabled val="1"/>
        </dgm:presLayoutVars>
      </dgm:prSet>
      <dgm:spPr/>
      <dgm:t>
        <a:bodyPr/>
        <a:lstStyle/>
        <a:p>
          <a:endParaRPr lang="en-GB"/>
        </a:p>
      </dgm:t>
    </dgm:pt>
    <dgm:pt modelId="{A69D1ECA-71CC-416C-A581-76F04CDC8BC0}" type="pres">
      <dgm:prSet presAssocID="{AA8028BA-798A-44AA-9CD0-A6F943DDB008}" presName="ThreeNodes_3" presStyleLbl="node1" presStyleIdx="2" presStyleCnt="3">
        <dgm:presLayoutVars>
          <dgm:bulletEnabled val="1"/>
        </dgm:presLayoutVars>
      </dgm:prSet>
      <dgm:spPr/>
      <dgm:t>
        <a:bodyPr/>
        <a:lstStyle/>
        <a:p>
          <a:endParaRPr lang="en-GB"/>
        </a:p>
      </dgm:t>
    </dgm:pt>
    <dgm:pt modelId="{902A5538-311F-4BF6-B7AA-CA2DF97EFB6A}" type="pres">
      <dgm:prSet presAssocID="{AA8028BA-798A-44AA-9CD0-A6F943DDB008}" presName="ThreeConn_1-2" presStyleLbl="fgAccFollowNode1" presStyleIdx="0" presStyleCnt="2">
        <dgm:presLayoutVars>
          <dgm:bulletEnabled val="1"/>
        </dgm:presLayoutVars>
      </dgm:prSet>
      <dgm:spPr/>
      <dgm:t>
        <a:bodyPr/>
        <a:lstStyle/>
        <a:p>
          <a:endParaRPr lang="en-GB"/>
        </a:p>
      </dgm:t>
    </dgm:pt>
    <dgm:pt modelId="{0E4F4C76-FACC-4AAC-A4E1-CEDF239E61B9}" type="pres">
      <dgm:prSet presAssocID="{AA8028BA-798A-44AA-9CD0-A6F943DDB008}" presName="ThreeConn_2-3" presStyleLbl="fgAccFollowNode1" presStyleIdx="1" presStyleCnt="2">
        <dgm:presLayoutVars>
          <dgm:bulletEnabled val="1"/>
        </dgm:presLayoutVars>
      </dgm:prSet>
      <dgm:spPr/>
      <dgm:t>
        <a:bodyPr/>
        <a:lstStyle/>
        <a:p>
          <a:endParaRPr lang="en-GB"/>
        </a:p>
      </dgm:t>
    </dgm:pt>
    <dgm:pt modelId="{1E589A1D-7521-4FA4-A4B3-08D95DC0F014}" type="pres">
      <dgm:prSet presAssocID="{AA8028BA-798A-44AA-9CD0-A6F943DDB008}" presName="ThreeNodes_1_text" presStyleLbl="node1" presStyleIdx="2" presStyleCnt="3">
        <dgm:presLayoutVars>
          <dgm:bulletEnabled val="1"/>
        </dgm:presLayoutVars>
      </dgm:prSet>
      <dgm:spPr/>
      <dgm:t>
        <a:bodyPr/>
        <a:lstStyle/>
        <a:p>
          <a:endParaRPr lang="en-GB"/>
        </a:p>
      </dgm:t>
    </dgm:pt>
    <dgm:pt modelId="{D8737B37-89F1-4047-A3FA-971C12099912}" type="pres">
      <dgm:prSet presAssocID="{AA8028BA-798A-44AA-9CD0-A6F943DDB008}" presName="ThreeNodes_2_text" presStyleLbl="node1" presStyleIdx="2" presStyleCnt="3">
        <dgm:presLayoutVars>
          <dgm:bulletEnabled val="1"/>
        </dgm:presLayoutVars>
      </dgm:prSet>
      <dgm:spPr/>
      <dgm:t>
        <a:bodyPr/>
        <a:lstStyle/>
        <a:p>
          <a:endParaRPr lang="en-GB"/>
        </a:p>
      </dgm:t>
    </dgm:pt>
    <dgm:pt modelId="{D55BEB12-0CE8-4035-AA2B-F6CE7D0AB6AA}" type="pres">
      <dgm:prSet presAssocID="{AA8028BA-798A-44AA-9CD0-A6F943DDB008}" presName="ThreeNodes_3_text" presStyleLbl="node1" presStyleIdx="2" presStyleCnt="3">
        <dgm:presLayoutVars>
          <dgm:bulletEnabled val="1"/>
        </dgm:presLayoutVars>
      </dgm:prSet>
      <dgm:spPr/>
      <dgm:t>
        <a:bodyPr/>
        <a:lstStyle/>
        <a:p>
          <a:endParaRPr lang="en-GB"/>
        </a:p>
      </dgm:t>
    </dgm:pt>
  </dgm:ptLst>
  <dgm:cxnLst>
    <dgm:cxn modelId="{D8CA14E7-0948-4991-BAEB-C3D104A78CA0}" type="presOf" srcId="{822A7C6A-C1E0-4EA4-B0E9-DDFD1793BDD8}" destId="{D8737B37-89F1-4047-A3FA-971C12099912}" srcOrd="1" destOrd="0" presId="urn:microsoft.com/office/officeart/2005/8/layout/vProcess5"/>
    <dgm:cxn modelId="{DABA6609-9AF8-485A-B4CD-52D74E4C3965}" type="presOf" srcId="{7EDB18D2-B7AB-46EE-83CA-2F4051ED169F}" destId="{D55BEB12-0CE8-4035-AA2B-F6CE7D0AB6AA}" srcOrd="1" destOrd="0" presId="urn:microsoft.com/office/officeart/2005/8/layout/vProcess5"/>
    <dgm:cxn modelId="{2FB67066-DC09-4E2B-8AAA-B78F03A4DEBD}" srcId="{AA8028BA-798A-44AA-9CD0-A6F943DDB008}" destId="{7EDB18D2-B7AB-46EE-83CA-2F4051ED169F}" srcOrd="2" destOrd="0" parTransId="{AA7AA44B-923A-46C3-9B6B-8A2625D584A2}" sibTransId="{7B636384-0B2D-498A-841B-5F959E3C3A19}"/>
    <dgm:cxn modelId="{FBE88A27-7FA9-46F0-8231-E41C46A725C7}" type="presOf" srcId="{0C067E6D-90EA-4E3F-989A-CFC745E39D72}" destId="{902A5538-311F-4BF6-B7AA-CA2DF97EFB6A}" srcOrd="0" destOrd="0" presId="urn:microsoft.com/office/officeart/2005/8/layout/vProcess5"/>
    <dgm:cxn modelId="{9865CC77-CFDF-497B-86F1-3345656C301E}" type="presOf" srcId="{C66D30BC-F86A-46F9-8847-70010D34A6E1}" destId="{1E589A1D-7521-4FA4-A4B3-08D95DC0F014}" srcOrd="1" destOrd="0" presId="urn:microsoft.com/office/officeart/2005/8/layout/vProcess5"/>
    <dgm:cxn modelId="{F4AB76C2-D098-4769-BE90-321F0C89AC87}" type="presOf" srcId="{AA8028BA-798A-44AA-9CD0-A6F943DDB008}" destId="{198BDF9C-EB69-438D-85BC-1A6ACAAA551B}" srcOrd="0" destOrd="0" presId="urn:microsoft.com/office/officeart/2005/8/layout/vProcess5"/>
    <dgm:cxn modelId="{105AE4CC-A676-4B66-8ACF-864B0163185A}" type="presOf" srcId="{C66D30BC-F86A-46F9-8847-70010D34A6E1}" destId="{682D9C56-E755-470E-942A-14A8A8666515}" srcOrd="0" destOrd="0" presId="urn:microsoft.com/office/officeart/2005/8/layout/vProcess5"/>
    <dgm:cxn modelId="{73697A51-B372-4356-BB4D-829EE9BF033D}" type="presOf" srcId="{5026E4AA-BEFA-4034-8AEC-E4F0D2FD54A3}" destId="{0E4F4C76-FACC-4AAC-A4E1-CEDF239E61B9}" srcOrd="0" destOrd="0" presId="urn:microsoft.com/office/officeart/2005/8/layout/vProcess5"/>
    <dgm:cxn modelId="{868A7BEB-0580-4204-B9D3-405A4E88AAD1}" type="presOf" srcId="{7EDB18D2-B7AB-46EE-83CA-2F4051ED169F}" destId="{A69D1ECA-71CC-416C-A581-76F04CDC8BC0}" srcOrd="0" destOrd="0" presId="urn:microsoft.com/office/officeart/2005/8/layout/vProcess5"/>
    <dgm:cxn modelId="{F56CA47D-400E-4E7B-BD4E-481BD06346E3}" type="presOf" srcId="{822A7C6A-C1E0-4EA4-B0E9-DDFD1793BDD8}" destId="{F1AD99ED-0345-428C-AFD5-7615C8F277BB}" srcOrd="0" destOrd="0" presId="urn:microsoft.com/office/officeart/2005/8/layout/vProcess5"/>
    <dgm:cxn modelId="{7E94BE38-45B1-4174-A6B3-3C4D9876B689}" srcId="{AA8028BA-798A-44AA-9CD0-A6F943DDB008}" destId="{822A7C6A-C1E0-4EA4-B0E9-DDFD1793BDD8}" srcOrd="1" destOrd="0" parTransId="{178A6C28-8E11-4651-8136-FDA17E6AA2DF}" sibTransId="{5026E4AA-BEFA-4034-8AEC-E4F0D2FD54A3}"/>
    <dgm:cxn modelId="{F22D26EA-7F01-4D47-A55E-D0BE2BB51769}" srcId="{AA8028BA-798A-44AA-9CD0-A6F943DDB008}" destId="{C66D30BC-F86A-46F9-8847-70010D34A6E1}" srcOrd="0" destOrd="0" parTransId="{6BC9ACF7-FC00-4E5E-A721-02D41D0DA024}" sibTransId="{0C067E6D-90EA-4E3F-989A-CFC745E39D72}"/>
    <dgm:cxn modelId="{58992371-47F3-4CD6-B4A4-DFE091763F24}" type="presParOf" srcId="{198BDF9C-EB69-438D-85BC-1A6ACAAA551B}" destId="{7DB71074-7A0C-4B4F-A992-1F0782DD536F}" srcOrd="0" destOrd="0" presId="urn:microsoft.com/office/officeart/2005/8/layout/vProcess5"/>
    <dgm:cxn modelId="{C042AFDA-985D-4F6B-898B-1F89691C42A6}" type="presParOf" srcId="{198BDF9C-EB69-438D-85BC-1A6ACAAA551B}" destId="{682D9C56-E755-470E-942A-14A8A8666515}" srcOrd="1" destOrd="0" presId="urn:microsoft.com/office/officeart/2005/8/layout/vProcess5"/>
    <dgm:cxn modelId="{977B4844-84A7-44C2-A487-880158641411}" type="presParOf" srcId="{198BDF9C-EB69-438D-85BC-1A6ACAAA551B}" destId="{F1AD99ED-0345-428C-AFD5-7615C8F277BB}" srcOrd="2" destOrd="0" presId="urn:microsoft.com/office/officeart/2005/8/layout/vProcess5"/>
    <dgm:cxn modelId="{0DF21D22-8A95-490C-BE60-01674A213B59}" type="presParOf" srcId="{198BDF9C-EB69-438D-85BC-1A6ACAAA551B}" destId="{A69D1ECA-71CC-416C-A581-76F04CDC8BC0}" srcOrd="3" destOrd="0" presId="urn:microsoft.com/office/officeart/2005/8/layout/vProcess5"/>
    <dgm:cxn modelId="{A58A9B5A-2E35-4FE6-AC73-C51FC18941CF}" type="presParOf" srcId="{198BDF9C-EB69-438D-85BC-1A6ACAAA551B}" destId="{902A5538-311F-4BF6-B7AA-CA2DF97EFB6A}" srcOrd="4" destOrd="0" presId="urn:microsoft.com/office/officeart/2005/8/layout/vProcess5"/>
    <dgm:cxn modelId="{94BF473E-F057-4A54-9C75-6E5E8658BE92}" type="presParOf" srcId="{198BDF9C-EB69-438D-85BC-1A6ACAAA551B}" destId="{0E4F4C76-FACC-4AAC-A4E1-CEDF239E61B9}" srcOrd="5" destOrd="0" presId="urn:microsoft.com/office/officeart/2005/8/layout/vProcess5"/>
    <dgm:cxn modelId="{EFB8049E-CF02-430C-A49A-CAB51BA99635}" type="presParOf" srcId="{198BDF9C-EB69-438D-85BC-1A6ACAAA551B}" destId="{1E589A1D-7521-4FA4-A4B3-08D95DC0F014}" srcOrd="6" destOrd="0" presId="urn:microsoft.com/office/officeart/2005/8/layout/vProcess5"/>
    <dgm:cxn modelId="{A6A41966-7480-456E-A8B4-8CAC8BEE3243}" type="presParOf" srcId="{198BDF9C-EB69-438D-85BC-1A6ACAAA551B}" destId="{D8737B37-89F1-4047-A3FA-971C12099912}" srcOrd="7" destOrd="0" presId="urn:microsoft.com/office/officeart/2005/8/layout/vProcess5"/>
    <dgm:cxn modelId="{C6AF817D-56EC-49F9-8F28-0ED826E1A493}" type="presParOf" srcId="{198BDF9C-EB69-438D-85BC-1A6ACAAA551B}" destId="{D55BEB12-0CE8-4035-AA2B-F6CE7D0AB6AA}"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72782-F14B-4DA7-A54D-5E722A11DAAA}">
      <dsp:nvSpPr>
        <dsp:cNvPr id="0" name=""/>
        <dsp:cNvSpPr/>
      </dsp:nvSpPr>
      <dsp:spPr>
        <a:xfrm>
          <a:off x="851665" y="2176"/>
          <a:ext cx="2482454" cy="1489472"/>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panose="020F0302020204030204"/>
            </a:rPr>
            <a:t>Deconditioning</a:t>
          </a:r>
          <a:endParaRPr lang="en-GB" sz="2800" kern="1200"/>
        </a:p>
      </dsp:txBody>
      <dsp:txXfrm>
        <a:off x="851665" y="2176"/>
        <a:ext cx="2482454" cy="1489472"/>
      </dsp:txXfrm>
    </dsp:sp>
    <dsp:sp modelId="{87C5C5AA-7FC9-47BB-8133-47DA9A5CFA4A}">
      <dsp:nvSpPr>
        <dsp:cNvPr id="0" name=""/>
        <dsp:cNvSpPr/>
      </dsp:nvSpPr>
      <dsp:spPr>
        <a:xfrm>
          <a:off x="3582365" y="2176"/>
          <a:ext cx="2482454" cy="1489472"/>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panose="020F0302020204030204"/>
            </a:rPr>
            <a:t>Pain</a:t>
          </a:r>
          <a:endParaRPr lang="en-GB" sz="2800" kern="1200"/>
        </a:p>
      </dsp:txBody>
      <dsp:txXfrm>
        <a:off x="3582365" y="2176"/>
        <a:ext cx="2482454" cy="1489472"/>
      </dsp:txXfrm>
    </dsp:sp>
    <dsp:sp modelId="{AEA5C928-310C-469E-807C-8A0AA5BB7800}">
      <dsp:nvSpPr>
        <dsp:cNvPr id="0" name=""/>
        <dsp:cNvSpPr/>
      </dsp:nvSpPr>
      <dsp:spPr>
        <a:xfrm>
          <a:off x="6313065" y="2176"/>
          <a:ext cx="2482454" cy="1489472"/>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panose="020F0302020204030204"/>
            </a:rPr>
            <a:t>Breathlessness</a:t>
          </a:r>
          <a:endParaRPr lang="en-GB" sz="2800" kern="1200"/>
        </a:p>
      </dsp:txBody>
      <dsp:txXfrm>
        <a:off x="6313065" y="2176"/>
        <a:ext cx="2482454" cy="1489472"/>
      </dsp:txXfrm>
    </dsp:sp>
    <dsp:sp modelId="{48277816-F909-4EEB-86CD-FF38475B3DB7}">
      <dsp:nvSpPr>
        <dsp:cNvPr id="0" name=""/>
        <dsp:cNvSpPr/>
      </dsp:nvSpPr>
      <dsp:spPr>
        <a:xfrm>
          <a:off x="851665" y="1739894"/>
          <a:ext cx="2482454" cy="1489472"/>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panose="020F0302020204030204"/>
            </a:rPr>
            <a:t>Anxiety</a:t>
          </a:r>
          <a:endParaRPr lang="en-GB" sz="2800" kern="1200"/>
        </a:p>
      </dsp:txBody>
      <dsp:txXfrm>
        <a:off x="851665" y="1739894"/>
        <a:ext cx="2482454" cy="1489472"/>
      </dsp:txXfrm>
    </dsp:sp>
    <dsp:sp modelId="{035169CC-39D4-4FDA-9497-DAEC52CC9D5F}">
      <dsp:nvSpPr>
        <dsp:cNvPr id="0" name=""/>
        <dsp:cNvSpPr/>
      </dsp:nvSpPr>
      <dsp:spPr>
        <a:xfrm>
          <a:off x="3582365" y="1739894"/>
          <a:ext cx="2482454" cy="1489472"/>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panose="020F0302020204030204"/>
            </a:rPr>
            <a:t>Grief</a:t>
          </a:r>
          <a:endParaRPr lang="en-GB" sz="2800" kern="1200">
            <a:latin typeface="Calibri Light" panose="020F0302020204030204"/>
            <a:cs typeface="Calibri Light" panose="020F0302020204030204"/>
          </a:endParaRPr>
        </a:p>
      </dsp:txBody>
      <dsp:txXfrm>
        <a:off x="3582365" y="1739894"/>
        <a:ext cx="2482454" cy="1489472"/>
      </dsp:txXfrm>
    </dsp:sp>
    <dsp:sp modelId="{7EAF09BB-9251-4967-A31E-EC00BAB633DD}">
      <dsp:nvSpPr>
        <dsp:cNvPr id="0" name=""/>
        <dsp:cNvSpPr/>
      </dsp:nvSpPr>
      <dsp:spPr>
        <a:xfrm>
          <a:off x="6313065" y="1739894"/>
          <a:ext cx="2482454" cy="1489472"/>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a:cs typeface="Calibri Light"/>
            </a:rPr>
            <a:t>Exertion</a:t>
          </a:r>
          <a:endParaRPr lang="en-GB" sz="2800" kern="1200">
            <a:latin typeface="Century Gothic" panose="020B0502020202020204"/>
            <a:cs typeface="Calibri Light"/>
          </a:endParaRPr>
        </a:p>
      </dsp:txBody>
      <dsp:txXfrm>
        <a:off x="6313065" y="1739894"/>
        <a:ext cx="2482454" cy="1489472"/>
      </dsp:txXfrm>
    </dsp:sp>
    <dsp:sp modelId="{A72E5B06-FDC1-456C-B068-423DCEAA81F5}">
      <dsp:nvSpPr>
        <dsp:cNvPr id="0" name=""/>
        <dsp:cNvSpPr/>
      </dsp:nvSpPr>
      <dsp:spPr>
        <a:xfrm>
          <a:off x="851665" y="3477612"/>
          <a:ext cx="2482454" cy="1489472"/>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a:cs typeface="Calibri Light"/>
            </a:rPr>
            <a:t>Hydration</a:t>
          </a:r>
        </a:p>
      </dsp:txBody>
      <dsp:txXfrm>
        <a:off x="851665" y="3477612"/>
        <a:ext cx="2482454" cy="1489472"/>
      </dsp:txXfrm>
    </dsp:sp>
    <dsp:sp modelId="{850B2456-CD28-434F-B9C5-7CC771511EB0}">
      <dsp:nvSpPr>
        <dsp:cNvPr id="0" name=""/>
        <dsp:cNvSpPr/>
      </dsp:nvSpPr>
      <dsp:spPr>
        <a:xfrm>
          <a:off x="3582365" y="3477612"/>
          <a:ext cx="2482454" cy="1489472"/>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kern="1200">
              <a:latin typeface="Calibri Light"/>
              <a:cs typeface="Calibri Light"/>
            </a:rPr>
            <a:t>Poor diet</a:t>
          </a:r>
        </a:p>
      </dsp:txBody>
      <dsp:txXfrm>
        <a:off x="3582365" y="3477612"/>
        <a:ext cx="2482454" cy="1489472"/>
      </dsp:txXfrm>
    </dsp:sp>
    <dsp:sp modelId="{319CDA99-5C13-4D23-A22D-99C1D1D07368}">
      <dsp:nvSpPr>
        <dsp:cNvPr id="0" name=""/>
        <dsp:cNvSpPr/>
      </dsp:nvSpPr>
      <dsp:spPr>
        <a:xfrm>
          <a:off x="6313065" y="3477612"/>
          <a:ext cx="2482454" cy="1489472"/>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latin typeface="Calibri Light"/>
              <a:cs typeface="Calibri Light"/>
            </a:rPr>
            <a:t>Illness/infection</a:t>
          </a:r>
        </a:p>
      </dsp:txBody>
      <dsp:txXfrm>
        <a:off x="6313065" y="3477612"/>
        <a:ext cx="2482454" cy="1489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D9C56-E755-470E-942A-14A8A8666515}">
      <dsp:nvSpPr>
        <dsp:cNvPr id="0" name=""/>
        <dsp:cNvSpPr/>
      </dsp:nvSpPr>
      <dsp:spPr>
        <a:xfrm>
          <a:off x="0" y="0"/>
          <a:ext cx="9364068" cy="165112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latin typeface="Century Gothic" panose="020B0502020202020204"/>
            </a:rPr>
            <a:t> Refuse</a:t>
          </a:r>
          <a:r>
            <a:rPr lang="en-US" sz="3100" kern="1200"/>
            <a:t> to buy into the judgments your mind makes about yourself </a:t>
          </a:r>
          <a:r>
            <a:rPr lang="en-US" sz="3100" kern="1200">
              <a:latin typeface="Century Gothic" panose="020B0502020202020204"/>
            </a:rPr>
            <a:t>(</a:t>
          </a:r>
          <a:r>
            <a:rPr lang="en-US" sz="3100" kern="1200"/>
            <a:t>good judgments or bad ones.) </a:t>
          </a:r>
        </a:p>
      </dsp:txBody>
      <dsp:txXfrm>
        <a:off x="48360" y="48360"/>
        <a:ext cx="7582377" cy="1554403"/>
      </dsp:txXfrm>
    </dsp:sp>
    <dsp:sp modelId="{F1AD99ED-0345-428C-AFD5-7615C8F277BB}">
      <dsp:nvSpPr>
        <dsp:cNvPr id="0" name=""/>
        <dsp:cNvSpPr/>
      </dsp:nvSpPr>
      <dsp:spPr>
        <a:xfrm>
          <a:off x="826241" y="1926310"/>
          <a:ext cx="9364068" cy="1651123"/>
        </a:xfrm>
        <a:prstGeom prst="roundRect">
          <a:avLst>
            <a:gd name="adj" fmla="val 10000"/>
          </a:avLst>
        </a:prstGeom>
        <a:solidFill>
          <a:schemeClr val="accent2">
            <a:hueOff val="-4377215"/>
            <a:satOff val="-3950"/>
            <a:lumOff val="-88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t>Instead, recognise </a:t>
          </a:r>
          <a:r>
            <a:rPr lang="en-US" sz="3100" kern="1200">
              <a:latin typeface="Century Gothic" panose="020B0502020202020204"/>
            </a:rPr>
            <a:t>your strengths</a:t>
          </a:r>
          <a:r>
            <a:rPr lang="en-US" sz="3100" kern="1200"/>
            <a:t> and weaknesses.</a:t>
          </a:r>
        </a:p>
      </dsp:txBody>
      <dsp:txXfrm>
        <a:off x="874601" y="1974670"/>
        <a:ext cx="7367876" cy="1554403"/>
      </dsp:txXfrm>
    </dsp:sp>
    <dsp:sp modelId="{A69D1ECA-71CC-416C-A581-76F04CDC8BC0}">
      <dsp:nvSpPr>
        <dsp:cNvPr id="0" name=""/>
        <dsp:cNvSpPr/>
      </dsp:nvSpPr>
      <dsp:spPr>
        <a:xfrm>
          <a:off x="1652482" y="3852620"/>
          <a:ext cx="9364068" cy="1651123"/>
        </a:xfrm>
        <a:prstGeom prst="roundRect">
          <a:avLst>
            <a:gd name="adj" fmla="val 10000"/>
          </a:avLst>
        </a:prstGeom>
        <a:solidFill>
          <a:schemeClr val="accent2">
            <a:hueOff val="-8754431"/>
            <a:satOff val="-7900"/>
            <a:lumOff val="-176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t>Accept </a:t>
          </a:r>
          <a:r>
            <a:rPr lang="en-US" sz="3100" kern="1200">
              <a:latin typeface="Century Gothic" panose="020B0502020202020204"/>
            </a:rPr>
            <a:t>today and</a:t>
          </a:r>
          <a:r>
            <a:rPr lang="en-US" sz="3100" kern="1200"/>
            <a:t> make plans for the person you want to be.</a:t>
          </a:r>
        </a:p>
      </dsp:txBody>
      <dsp:txXfrm>
        <a:off x="1700842" y="3900980"/>
        <a:ext cx="7367876" cy="1554403"/>
      </dsp:txXfrm>
    </dsp:sp>
    <dsp:sp modelId="{902A5538-311F-4BF6-B7AA-CA2DF97EFB6A}">
      <dsp:nvSpPr>
        <dsp:cNvPr id="0" name=""/>
        <dsp:cNvSpPr/>
      </dsp:nvSpPr>
      <dsp:spPr>
        <a:xfrm>
          <a:off x="8290838" y="1252101"/>
          <a:ext cx="1073230" cy="1073230"/>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532315" y="1252101"/>
        <a:ext cx="590276" cy="807606"/>
      </dsp:txXfrm>
    </dsp:sp>
    <dsp:sp modelId="{0E4F4C76-FACC-4AAC-A4E1-CEDF239E61B9}">
      <dsp:nvSpPr>
        <dsp:cNvPr id="0" name=""/>
        <dsp:cNvSpPr/>
      </dsp:nvSpPr>
      <dsp:spPr>
        <a:xfrm>
          <a:off x="9117079" y="3167404"/>
          <a:ext cx="1073230" cy="1073230"/>
        </a:xfrm>
        <a:prstGeom prst="downArrow">
          <a:avLst>
            <a:gd name="adj1" fmla="val 55000"/>
            <a:gd name="adj2" fmla="val 45000"/>
          </a:avLst>
        </a:prstGeom>
        <a:solidFill>
          <a:schemeClr val="accent2">
            <a:tint val="40000"/>
            <a:alpha val="90000"/>
            <a:hueOff val="-9833447"/>
            <a:satOff val="-5766"/>
            <a:lumOff val="-718"/>
            <a:alphaOff val="0"/>
          </a:schemeClr>
        </a:solidFill>
        <a:ln w="15875" cap="rnd" cmpd="sng" algn="ctr">
          <a:solidFill>
            <a:schemeClr val="accent2">
              <a:tint val="40000"/>
              <a:alpha val="90000"/>
              <a:hueOff val="-9833447"/>
              <a:satOff val="-5766"/>
              <a:lumOff val="-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358556" y="3167404"/>
        <a:ext cx="590276" cy="8076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E3387C1-8EFB-44F7-8485-D662F1CF7333}" type="datetime1">
              <a:rPr lang="en-GB" smtClean="0"/>
              <a:t>04/01/2024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4E50CC-F33A-4EF4-9F12-93EC4A21A0CF}" type="slidenum">
              <a:rPr lang="en-GB" smtClean="0"/>
              <a:t>‹#›</a:t>
            </a:fld>
            <a:endParaRPr lang="en-GB"/>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8D6434E-09F1-48C0-A525-B5A7008B7802}" type="datetime1">
              <a:rPr lang="en-GB" noProof="0" smtClean="0"/>
              <a:t>04/01/2024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2674CE4-FBD8-4481-AEFB-CA53E599A745}" type="slidenum">
              <a:rPr lang="en-GB" noProof="0" smtClean="0"/>
              <a:t>‹#›</a:t>
            </a:fld>
            <a:endParaRPr lang="en-GB" noProof="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sychologytoday.com/us/blog/stroke-awareness/202104/the-challenges-living-invisible-illness#:~:text=Key%20points%201%20Those%20with%20an%20invisible%20illness,your%20expectations%2C%20picking%20your%20battles%2C%20and%20practicing%20self-compass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ebmd.com/mental-health/what-is-acceptance-and-commitment-therap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da.uk.com/resource/glycaemic-index.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bda.uk.com/resource/chronic-fatigue-syndrome-diet.html" TargetMode="External"/><Relationship Id="rId4" Type="http://schemas.openxmlformats.org/officeDocument/2006/relationships/hyperlink" Target="https://www.bda.uk.com/resource/fruit-and-vegetables-how-to-get-five-a-day.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da.uk.com/resource/chronic-fatigue-syndrome-diet.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ongcovid.physio/exercis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youtu.be/6MQO8YGC6P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sychologytoday.com/us/blog/inside-out/201308/6-steps-personal-chang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ks.nice.org.uk/topics/tiredness-fatigue-in-adults/referenc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baseline="0" dirty="0" smtClean="0"/>
              <a:t>Hello and welcome to week 3 of our 8-week self-management Long </a:t>
            </a:r>
            <a:r>
              <a:rPr lang="en-GB" baseline="0" dirty="0" err="1" smtClean="0"/>
              <a:t>Covid</a:t>
            </a:r>
            <a:r>
              <a:rPr lang="en-GB" baseline="0" dirty="0" smtClean="0"/>
              <a:t> Course.  Today’s session is on fatigue.  </a:t>
            </a:r>
          </a:p>
          <a:p>
            <a:pPr>
              <a:spcBef>
                <a:spcPct val="0"/>
              </a:spcBef>
            </a:pPr>
            <a:endParaRPr lang="en-GB" baseline="0" dirty="0" smtClean="0"/>
          </a:p>
          <a:p>
            <a:pPr>
              <a:spcBef>
                <a:spcPct val="0"/>
              </a:spcBef>
            </a:pPr>
            <a:r>
              <a:rPr lang="en-GB" baseline="0" dirty="0" smtClean="0"/>
              <a:t>Fatigue remains the most reported symptom of Long </a:t>
            </a:r>
            <a:r>
              <a:rPr lang="en-GB" baseline="0" dirty="0" err="1" smtClean="0"/>
              <a:t>Covid</a:t>
            </a:r>
            <a:r>
              <a:rPr lang="en-GB" baseline="0" dirty="0" smtClean="0"/>
              <a:t>.  The ONS (office of national statistics) reported that 71% of people with Long </a:t>
            </a:r>
            <a:r>
              <a:rPr lang="en-GB" baseline="0" dirty="0" err="1" smtClean="0"/>
              <a:t>Covid</a:t>
            </a:r>
            <a:r>
              <a:rPr lang="en-GB" baseline="0" dirty="0" smtClean="0"/>
              <a:t> report experiencing fatigue.  It is for this reason that we have fatigue into 2 presentations.  </a:t>
            </a:r>
          </a:p>
          <a:p>
            <a:pPr>
              <a:spcBef>
                <a:spcPct val="0"/>
              </a:spcBef>
            </a:pPr>
            <a:endParaRPr lang="en-GB" baseline="0" dirty="0" smtClean="0"/>
          </a:p>
          <a:p>
            <a:pPr>
              <a:spcBef>
                <a:spcPct val="0"/>
              </a:spcBef>
            </a:pPr>
            <a:endParaRPr lang="en-GB" baseline="0"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77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Looking at the research there are a number of possible theories why fatigue is such a significant symptom in the description of long </a:t>
            </a:r>
            <a:r>
              <a:rPr lang="en-GB" dirty="0" err="1"/>
              <a:t>covid</a:t>
            </a:r>
            <a:r>
              <a:rPr lang="en-GB" dirty="0"/>
              <a:t>, for example;</a:t>
            </a:r>
            <a:endParaRPr lang="en-US" dirty="0"/>
          </a:p>
          <a:p>
            <a:r>
              <a:rPr lang="en-GB" dirty="0"/>
              <a:t>1.The effect of serious/ significant illness – it does take the body time to recover from ill health and muscle and tissue damage that might have happened</a:t>
            </a:r>
          </a:p>
          <a:p>
            <a:r>
              <a:rPr lang="en-GB" dirty="0"/>
              <a:t>2.The ongoing inflammation process, this hasn’t settled down and still ongoing – When the body responds to viruses or infections it releases chemicals called cytokines, which promotes inflammation and this can cause many classic symptoms such as tiredness/ exhaustion, aches and pains, malaise.</a:t>
            </a:r>
          </a:p>
          <a:p>
            <a:r>
              <a:rPr lang="en-GB" dirty="0"/>
              <a:t>Low antibodies-bodies inability to fight off any infection, lower levels of antibodies in those with more significant ongoing fatigue after a </a:t>
            </a:r>
            <a:r>
              <a:rPr lang="en-GB" dirty="0" err="1"/>
              <a:t>Covid</a:t>
            </a:r>
            <a:r>
              <a:rPr lang="en-GB" dirty="0"/>
              <a:t> Infection.</a:t>
            </a:r>
          </a:p>
          <a:p>
            <a:r>
              <a:rPr lang="en-GB" dirty="0"/>
              <a:t>3.On theory that is being explored in research is damage to the mitochondria of the cell, which is the very battery/ energy source of the cell, thus causing fatigue</a:t>
            </a:r>
          </a:p>
          <a:p>
            <a:r>
              <a:rPr lang="en-GB" dirty="0"/>
              <a:t>4. Latent virus activation-</a:t>
            </a:r>
            <a:r>
              <a:rPr lang="en-GB" dirty="0" err="1"/>
              <a:t>Covid</a:t>
            </a:r>
            <a:r>
              <a:rPr lang="en-GB" dirty="0"/>
              <a:t> 19 can trigger any underlying existing virus's within our system.</a:t>
            </a:r>
          </a:p>
          <a:p>
            <a:r>
              <a:rPr lang="en-GB" dirty="0"/>
              <a:t>5. Breathing Pattern-if we have dysfunctional breathing pattern, not enabling our body to function at optimal level thus could be a contributing factor to fatigue.</a:t>
            </a:r>
          </a:p>
          <a:p>
            <a:r>
              <a:rPr lang="en-GB" dirty="0"/>
              <a:t>●</a:t>
            </a:r>
          </a:p>
          <a:p>
            <a:r>
              <a:rPr lang="en-GB" dirty="0"/>
              <a:t>There appears to be little correlation between the development of long </a:t>
            </a:r>
            <a:r>
              <a:rPr lang="en-GB" dirty="0" err="1"/>
              <a:t>covoid</a:t>
            </a:r>
            <a:r>
              <a:rPr lang="en-GB" dirty="0"/>
              <a:t> and the severity of the virus itself.  For example someone can present with minimal to moderate symptoms during the acute </a:t>
            </a:r>
            <a:r>
              <a:rPr lang="en-GB" dirty="0" err="1"/>
              <a:t>covid</a:t>
            </a:r>
            <a:r>
              <a:rPr lang="en-GB" dirty="0"/>
              <a:t> phase but go on to develop long </a:t>
            </a:r>
            <a:r>
              <a:rPr lang="en-GB" dirty="0" err="1"/>
              <a:t>covid</a:t>
            </a:r>
            <a:r>
              <a:rPr lang="en-GB" dirty="0"/>
              <a:t> and conversely someone could have experienced severe </a:t>
            </a:r>
            <a:r>
              <a:rPr lang="en-GB" dirty="0" err="1"/>
              <a:t>covid</a:t>
            </a:r>
            <a:r>
              <a:rPr lang="en-GB" dirty="0"/>
              <a:t> symptoms requiring hospitalisation in ITU, HDU or ward  but do not go onto develop long </a:t>
            </a:r>
            <a:r>
              <a:rPr lang="en-GB" dirty="0" err="1"/>
              <a:t>covid</a:t>
            </a:r>
            <a:r>
              <a:rPr lang="en-GB" dirty="0"/>
              <a:t>, that is ongoing symptoms post 12 weeks after the initial acute state of infection.</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32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This is a description of how it feels to person with fatigue in a long term condition</a:t>
            </a:r>
          </a:p>
          <a:p>
            <a:endParaRPr lang="en-US" dirty="0" smtClean="0">
              <a:cs typeface="Calibri"/>
            </a:endParaRPr>
          </a:p>
          <a:p>
            <a:r>
              <a:rPr lang="en-US" dirty="0" smtClean="0">
                <a:cs typeface="Calibri"/>
              </a:rPr>
              <a:t>It </a:t>
            </a:r>
            <a:r>
              <a:rPr lang="en-US" dirty="0">
                <a:cs typeface="Calibri"/>
              </a:rPr>
              <a:t>is real and not some made up conditions</a:t>
            </a:r>
          </a:p>
          <a:p>
            <a:r>
              <a:rPr lang="en-US" dirty="0">
                <a:cs typeface="Calibri"/>
              </a:rPr>
              <a:t>Its debilitating and persistent. </a:t>
            </a:r>
          </a:p>
          <a:p>
            <a:r>
              <a:rPr lang="en-US" dirty="0">
                <a:cs typeface="Calibri"/>
              </a:rPr>
              <a:t>Affects all aspects of your life.</a:t>
            </a:r>
          </a:p>
          <a:p>
            <a:r>
              <a:rPr lang="en-US" dirty="0">
                <a:cs typeface="Calibri"/>
              </a:rPr>
              <a:t>You can have ups and </a:t>
            </a:r>
            <a:r>
              <a:rPr lang="en-US" dirty="0" smtClean="0">
                <a:cs typeface="Calibri"/>
              </a:rPr>
              <a:t>downs</a:t>
            </a:r>
          </a:p>
          <a:p>
            <a:endParaRPr lang="en-US" dirty="0" smtClean="0">
              <a:cs typeface="Calibri"/>
            </a:endParaRPr>
          </a:p>
          <a:p>
            <a:r>
              <a:rPr lang="en-US" dirty="0" smtClean="0">
                <a:cs typeface="Calibri"/>
              </a:rPr>
              <a:t>Can you relate?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11</a:t>
            </a:fld>
            <a:endParaRPr lang="en-GB"/>
          </a:p>
        </p:txBody>
      </p:sp>
    </p:spTree>
    <p:extLst>
      <p:ext uri="{BB962C8B-B14F-4D97-AF65-F5344CB8AC3E}">
        <p14:creationId xmlns:p14="http://schemas.microsoft.com/office/powerpoint/2010/main" val="257984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As well as the physiological suggestions of causes of fatigue there are other contributing factors to fatigue and the potential exacerbation of it.</a:t>
            </a:r>
            <a:endParaRPr lang="en-US" dirty="0"/>
          </a:p>
          <a:p>
            <a:r>
              <a:rPr lang="en-US" dirty="0"/>
              <a:t>  </a:t>
            </a:r>
          </a:p>
          <a:p>
            <a:r>
              <a:rPr lang="en-US" u="sng" dirty="0"/>
              <a:t>Deconditioning</a:t>
            </a:r>
            <a:r>
              <a:rPr lang="en-US" dirty="0"/>
              <a:t> – refers to the changes in the body that occur during a period of time when you are not active. The changes happen in the heart, lungs and muscles.  They make you feel tired and weak and decrease your ability to be active.</a:t>
            </a:r>
          </a:p>
          <a:p>
            <a:endParaRPr lang="en-US" u="sng" dirty="0" smtClean="0"/>
          </a:p>
          <a:p>
            <a:r>
              <a:rPr lang="en-US" u="sng" dirty="0" smtClean="0"/>
              <a:t>Breathlessness</a:t>
            </a:r>
            <a:r>
              <a:rPr lang="en-US" dirty="0"/>
              <a:t> -  we will look at breathlessness in more detail next week</a:t>
            </a:r>
            <a:endParaRPr lang="en-GB" dirty="0"/>
          </a:p>
          <a:p>
            <a:endParaRPr lang="en-US" u="sng" dirty="0" smtClean="0"/>
          </a:p>
          <a:p>
            <a:r>
              <a:rPr lang="en-US" u="sng" dirty="0" smtClean="0"/>
              <a:t>Pain</a:t>
            </a:r>
            <a:r>
              <a:rPr lang="en-US" u="sng" dirty="0"/>
              <a:t> </a:t>
            </a:r>
            <a:r>
              <a:rPr lang="en-US" dirty="0"/>
              <a:t>- If you have joint pain, you may use body positions that are less painful to your joints. However, these positions can put extra stress on your joints and muscles. This can lead to fatigue. Also the physical and emotional energy you use trying to deal with pain can also make you feel fatigued</a:t>
            </a:r>
          </a:p>
          <a:p>
            <a:endParaRPr lang="en-US" dirty="0"/>
          </a:p>
          <a:p>
            <a:r>
              <a:rPr lang="en-US" dirty="0"/>
              <a:t>Fatigue can also be caused/impacted by our emotional states</a:t>
            </a:r>
            <a:r>
              <a:rPr lang="en-US" dirty="0" smtClean="0"/>
              <a:t>:</a:t>
            </a:r>
          </a:p>
          <a:p>
            <a:endParaRPr lang="en-GB" dirty="0"/>
          </a:p>
          <a:p>
            <a:r>
              <a:rPr lang="en-US" u="sng" dirty="0"/>
              <a:t>Anxiety</a:t>
            </a:r>
            <a:r>
              <a:rPr lang="en-US" dirty="0"/>
              <a:t> – can cause a hormonal rush that can leave you feeling drained and tired.  It can lead to muscle tension because the fight or flight response triggers your body to be physically ready to respond at any moment.</a:t>
            </a:r>
            <a:endParaRPr lang="en-GB" dirty="0"/>
          </a:p>
          <a:p>
            <a:endParaRPr lang="en-US" u="sng" dirty="0" smtClean="0"/>
          </a:p>
          <a:p>
            <a:r>
              <a:rPr lang="en-US" u="sng" dirty="0" smtClean="0"/>
              <a:t>Grief</a:t>
            </a:r>
            <a:r>
              <a:rPr lang="en-US" u="sng" dirty="0"/>
              <a:t> </a:t>
            </a:r>
            <a:r>
              <a:rPr lang="en-US" dirty="0"/>
              <a:t>– grief is Loss of whatever type. Possible sense of loss of what you feel you may have lost due to long </a:t>
            </a:r>
            <a:r>
              <a:rPr lang="en-US" dirty="0" err="1"/>
              <a:t>covid</a:t>
            </a:r>
            <a:r>
              <a:rPr lang="en-US" dirty="0"/>
              <a:t>.  Grief can trigger a strong stress response in your body</a:t>
            </a:r>
            <a:r>
              <a:rPr lang="en-US" dirty="0" smtClean="0"/>
              <a:t>.</a:t>
            </a:r>
          </a:p>
          <a:p>
            <a:endParaRPr lang="en-US" dirty="0" smtClean="0"/>
          </a:p>
          <a:p>
            <a:endParaRPr lang="en-US" dirty="0" smtClean="0"/>
          </a:p>
          <a:p>
            <a:r>
              <a:rPr lang="en-US" dirty="0" smtClean="0"/>
              <a:t>How</a:t>
            </a:r>
            <a:r>
              <a:rPr lang="en-US" baseline="0" dirty="0" smtClean="0"/>
              <a:t> we live can also affect our fatigue: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Exertion:  Our activity and energy use is often impacted by how we lived pre-</a:t>
            </a:r>
            <a:r>
              <a:rPr lang="en-US" baseline="0" dirty="0" err="1" smtClean="0"/>
              <a:t>covid</a:t>
            </a:r>
            <a:r>
              <a:rPr lang="en-US" baseline="0" dirty="0" smtClean="0"/>
              <a:t>. You may still be trying to maintain a level of activity that your body is currently unable to sustain.  Or you may have a delayed reaction to exertion and experience post exertional malaise. </a:t>
            </a:r>
            <a:endParaRPr lang="en-US" dirty="0" smtClean="0"/>
          </a:p>
          <a:p>
            <a:endParaRPr lang="en-US" baseline="0" dirty="0" smtClean="0"/>
          </a:p>
          <a:p>
            <a:r>
              <a:rPr lang="en-US" baseline="0" dirty="0" err="1" smtClean="0"/>
              <a:t>Hyrdration</a:t>
            </a:r>
            <a:r>
              <a:rPr lang="en-US" baseline="0" dirty="0" smtClean="0"/>
              <a:t> and diet can also impact our fatigue, we are going to explore this a little later. </a:t>
            </a:r>
            <a:endParaRPr lang="en-GB" baseline="0" dirty="0">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602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the screen here we have shared what are found to be the 10 most commonly described symptoms of fatigue: Name them.....</a:t>
            </a:r>
          </a:p>
          <a:p>
            <a:endParaRPr lang="en-US">
              <a:cs typeface="Calibri"/>
            </a:endParaRPr>
          </a:p>
          <a:p>
            <a:r>
              <a:rPr lang="en-US">
                <a:cs typeface="Calibri"/>
              </a:rPr>
              <a:t>Invite you to consider if these resonate with you or share either in chat box or if wish to speak any of symptoms you experience.......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13</a:t>
            </a:fld>
            <a:endParaRPr lang="en-GB"/>
          </a:p>
        </p:txBody>
      </p:sp>
    </p:spTree>
    <p:extLst>
      <p:ext uri="{BB962C8B-B14F-4D97-AF65-F5344CB8AC3E}">
        <p14:creationId xmlns:p14="http://schemas.microsoft.com/office/powerpoint/2010/main" val="67385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Time for a 10 minute break now.</a:t>
            </a:r>
          </a:p>
          <a:p>
            <a:r>
              <a:rPr lang="en-GB">
                <a:ea typeface="Calibri"/>
                <a:cs typeface="Calibri"/>
              </a:rPr>
              <a:t>In keeping with the theme of Fatigue, you may wish to grab a snack for energy and a glass of water to keep hydrated.  And you may wish to change position or stretch to remove stress from body parts.</a:t>
            </a:r>
          </a:p>
        </p:txBody>
      </p:sp>
      <p:sp>
        <p:nvSpPr>
          <p:cNvPr id="4" name="Slide Number Placeholder 3"/>
          <p:cNvSpPr>
            <a:spLocks noGrp="1"/>
          </p:cNvSpPr>
          <p:nvPr>
            <p:ph type="sldNum" sz="quarter" idx="10"/>
          </p:nvPr>
        </p:nvSpPr>
        <p:spPr/>
        <p:txBody>
          <a:bodyPr/>
          <a:lstStyle/>
          <a:p>
            <a:fld id="{0F55C4A5-8E72-4709-8BBB-59B1FEB5F2A5}" type="slidenum">
              <a:rPr lang="en-GB" smtClean="0"/>
              <a:t>14</a:t>
            </a:fld>
            <a:endParaRPr lang="en-GB"/>
          </a:p>
        </p:txBody>
      </p:sp>
    </p:spTree>
    <p:extLst>
      <p:ext uri="{BB962C8B-B14F-4D97-AF65-F5344CB8AC3E}">
        <p14:creationId xmlns:p14="http://schemas.microsoft.com/office/powerpoint/2010/main" val="607548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Research has suggested that acceptance does help with a persons experience and management of fatigue.  </a:t>
            </a:r>
          </a:p>
          <a:p>
            <a:endParaRPr lang="en-US">
              <a:cs typeface="+mn-lt"/>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15</a:t>
            </a:fld>
            <a:endParaRPr lang="en-GB" noProof="0"/>
          </a:p>
        </p:txBody>
      </p:sp>
    </p:spTree>
    <p:extLst>
      <p:ext uri="{BB962C8B-B14F-4D97-AF65-F5344CB8AC3E}">
        <p14:creationId xmlns:p14="http://schemas.microsoft.com/office/powerpoint/2010/main" val="280852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a:buFont typeface="Arial"/>
              <a:buNone/>
            </a:pPr>
            <a:r>
              <a:rPr lang="en-GB" dirty="0"/>
              <a:t>Those with an invisible illness or disability often face continual judgment from others.</a:t>
            </a:r>
            <a:endParaRPr lang="en-US" dirty="0"/>
          </a:p>
          <a:p>
            <a:pPr marL="0" indent="0">
              <a:buFont typeface="Arial"/>
              <a:buNone/>
            </a:pPr>
            <a:r>
              <a:rPr lang="en-GB" dirty="0"/>
              <a:t>Symptoms such as fatigue and brain fog can lead to feelings of anger, isolation, and helplessness.</a:t>
            </a:r>
          </a:p>
          <a:p>
            <a:pPr marL="171450" indent="-171450">
              <a:buFont typeface="Arial"/>
              <a:buChar char="•"/>
            </a:pPr>
            <a:endParaRPr lang="en-GB" dirty="0">
              <a:cs typeface="Calibri"/>
            </a:endParaRPr>
          </a:p>
          <a:p>
            <a:r>
              <a:rPr lang="en-GB" dirty="0"/>
              <a:t>Coping skills </a:t>
            </a:r>
            <a:r>
              <a:rPr lang="en-GB" dirty="0" smtClean="0"/>
              <a:t>include:</a:t>
            </a:r>
          </a:p>
          <a:p>
            <a:endParaRPr lang="en-GB" dirty="0"/>
          </a:p>
          <a:p>
            <a:r>
              <a:rPr lang="en-GB" dirty="0"/>
              <a:t>1. lowering your expectations, </a:t>
            </a:r>
          </a:p>
          <a:p>
            <a:r>
              <a:rPr lang="en-GB" dirty="0"/>
              <a:t>2. picking your battles</a:t>
            </a:r>
          </a:p>
          <a:p>
            <a:r>
              <a:rPr lang="en-GB" dirty="0"/>
              <a:t>3. practicing self-compassion.</a:t>
            </a:r>
            <a:endParaRPr lang="en-GB" dirty="0">
              <a:cs typeface="Calibri" panose="020F0502020204030204"/>
            </a:endParaRPr>
          </a:p>
          <a:p>
            <a:r>
              <a:rPr lang="en-GB" dirty="0">
                <a:cs typeface="Calibri" panose="020F0502020204030204"/>
              </a:rPr>
              <a:t>4.  joy</a:t>
            </a:r>
            <a:endParaRPr lang="en-GB" baseline="0" dirty="0">
              <a:cs typeface="Calibri"/>
            </a:endParaRPr>
          </a:p>
          <a:p>
            <a:endParaRPr lang="en-GB" dirty="0">
              <a:cs typeface="Calibri"/>
            </a:endParaRPr>
          </a:p>
          <a:p>
            <a:endParaRPr lang="en-GB" dirty="0">
              <a:cs typeface="Calibri"/>
            </a:endParaRPr>
          </a:p>
          <a:p>
            <a:pPr>
              <a:spcBef>
                <a:spcPct val="0"/>
              </a:spcBef>
            </a:pPr>
            <a:endParaRPr lang="en-GB" dirty="0"/>
          </a:p>
          <a:p>
            <a:pPr>
              <a:spcBef>
                <a:spcPct val="0"/>
              </a:spcBef>
            </a:pPr>
            <a:endParaRPr lang="en-GB" dirty="0"/>
          </a:p>
          <a:p>
            <a:pPr>
              <a:spcBef>
                <a:spcPct val="0"/>
              </a:spcBef>
            </a:pPr>
            <a:r>
              <a:rPr lang="en-GB" dirty="0">
                <a:hlinkClick r:id="rId3"/>
              </a:rPr>
              <a:t>The Challenges of Living with an Invisible Illness | Psychology Today</a:t>
            </a:r>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1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dirty="0" smtClean="0"/>
              <a:t>ACT (Acceptance and commitment therapy)” is </a:t>
            </a:r>
            <a:r>
              <a:rPr lang="en-GB" sz="1200" b="0" i="0" kern="1200" dirty="0" smtClean="0">
                <a:solidFill>
                  <a:schemeClr val="tx1"/>
                </a:solidFill>
                <a:effectLst/>
                <a:latin typeface="+mn-lt"/>
                <a:ea typeface="+mn-ea"/>
                <a:cs typeface="+mn-cs"/>
              </a:rPr>
              <a:t>a type of mindful psychotherapy that helps you stay focused on the present moment and accept thoughts and feelings without judgment. It aims to help you move forward through difficult emotions so you can put your energy into healing instead of dwelling on the negative.” (</a:t>
            </a:r>
            <a:r>
              <a:rPr lang="en-GB" dirty="0" smtClean="0">
                <a:hlinkClick r:id="rId3"/>
              </a:rPr>
              <a:t>ACT Therapy: What It Is and How It Can Benefit Your Mental Health (webmd.com)</a:t>
            </a:r>
            <a:r>
              <a:rPr lang="en-GB" dirty="0" smtClean="0"/>
              <a:t>).</a:t>
            </a:r>
          </a:p>
          <a:p>
            <a:endParaRPr lang="en-US" dirty="0">
              <a:cs typeface="Calibri"/>
            </a:endParaRPr>
          </a:p>
          <a:p>
            <a:r>
              <a:rPr lang="en-US" dirty="0" smtClean="0"/>
              <a:t>Acceptance </a:t>
            </a:r>
            <a:r>
              <a:rPr lang="en-US" dirty="0"/>
              <a:t>and commitment therapy (ACT) teaches mindfulness skills to help individuals live and behave in ways consistent with personal values while developing psychological flexibility.</a:t>
            </a:r>
            <a:endParaRPr lang="en-US" dirty="0">
              <a:cs typeface="Calibri"/>
            </a:endParaRPr>
          </a:p>
          <a:p>
            <a:endParaRPr lang="en-US" dirty="0">
              <a:cs typeface="Calibri"/>
            </a:endParaRPr>
          </a:p>
          <a:p>
            <a:r>
              <a:rPr lang="en-US" dirty="0"/>
              <a:t>It teaches patients to change the way they relate to their negative thoughts and emotions so that these thoughts don't take over</a:t>
            </a:r>
            <a:r>
              <a:rPr lang="en-US" dirty="0" smtClean="0"/>
              <a:t>. Some of the techniques</a:t>
            </a:r>
            <a:r>
              <a:rPr lang="en-US" baseline="0" dirty="0" smtClean="0"/>
              <a:t> used include: </a:t>
            </a:r>
            <a:endParaRPr lang="en-US" dirty="0">
              <a:cs typeface="Calibri"/>
            </a:endParaRPr>
          </a:p>
          <a:p>
            <a:endParaRPr lang="en-US" dirty="0"/>
          </a:p>
          <a:p>
            <a:r>
              <a:rPr lang="en-US" dirty="0"/>
              <a:t>Sunset </a:t>
            </a:r>
            <a:r>
              <a:rPr lang="en-US" dirty="0" smtClean="0"/>
              <a:t>mind</a:t>
            </a:r>
            <a:r>
              <a:rPr lang="en-US" baseline="0" dirty="0" smtClean="0"/>
              <a:t> – when watching a sunset do you enjoy the moment, the beauty or are you critical and self-aware?  For most, the moment is enjoyed for what it is.  If we apply this to life- </a:t>
            </a:r>
          </a:p>
          <a:p>
            <a:endParaRPr lang="en-US" baseline="0" dirty="0" smtClean="0"/>
          </a:p>
          <a:p>
            <a:pPr marL="228600" indent="-228600">
              <a:buAutoNum type="arabicPeriod"/>
            </a:pPr>
            <a:r>
              <a:rPr lang="en-US" baseline="0" dirty="0" err="1" smtClean="0"/>
              <a:t>Recognise</a:t>
            </a:r>
            <a:r>
              <a:rPr lang="en-US" baseline="0" dirty="0" smtClean="0"/>
              <a:t> and accept your thoughts and emotions, </a:t>
            </a:r>
          </a:p>
          <a:p>
            <a:pPr marL="228600" indent="-228600">
              <a:buAutoNum type="arabicPeriod"/>
            </a:pPr>
            <a:r>
              <a:rPr lang="en-US" baseline="0" dirty="0" smtClean="0"/>
              <a:t>Look at them but don’t </a:t>
            </a:r>
            <a:r>
              <a:rPr lang="en-US" baseline="0" dirty="0" err="1" smtClean="0"/>
              <a:t>analyse</a:t>
            </a:r>
            <a:r>
              <a:rPr lang="en-US" baseline="0" dirty="0" smtClean="0"/>
              <a:t>.</a:t>
            </a:r>
          </a:p>
          <a:p>
            <a:pPr marL="228600" indent="-228600">
              <a:buAutoNum type="arabicPeriod"/>
            </a:pPr>
            <a:r>
              <a:rPr lang="en-US" baseline="0" dirty="0" smtClean="0"/>
              <a:t>Celebrate the positives and move forward with that mindset. </a:t>
            </a:r>
            <a:endParaRPr lang="en-US" dirty="0" smtClean="0"/>
          </a:p>
          <a:p>
            <a:endParaRPr lang="en-US" dirty="0"/>
          </a:p>
          <a:p>
            <a:r>
              <a:rPr lang="en-GB" dirty="0" smtClean="0"/>
              <a:t>Alternatively, there is the Hurricane technique-</a:t>
            </a:r>
            <a:r>
              <a:rPr lang="en-GB" baseline="0" dirty="0" smtClean="0"/>
              <a:t> if you were in the middle of a hurricane would you be examining the hurricane or making a plan to get out?  This technique encourages us to :</a:t>
            </a:r>
          </a:p>
          <a:p>
            <a:endParaRPr lang="en-GB" baseline="0" dirty="0" smtClean="0"/>
          </a:p>
          <a:p>
            <a:r>
              <a:rPr lang="en-GB" baseline="0" dirty="0" smtClean="0"/>
              <a:t>1. r</a:t>
            </a:r>
            <a:r>
              <a:rPr lang="en-GB" dirty="0" smtClean="0"/>
              <a:t>ecognise/observe </a:t>
            </a:r>
            <a:r>
              <a:rPr lang="en-GB" dirty="0"/>
              <a:t>the issues.</a:t>
            </a:r>
            <a:endParaRPr lang="en-US" dirty="0"/>
          </a:p>
          <a:p>
            <a:r>
              <a:rPr lang="en-GB" dirty="0" smtClean="0"/>
              <a:t>2. Don't </a:t>
            </a:r>
            <a:r>
              <a:rPr lang="en-GB" dirty="0"/>
              <a:t>dwell</a:t>
            </a:r>
            <a:endParaRPr lang="en-US" dirty="0"/>
          </a:p>
          <a:p>
            <a:r>
              <a:rPr lang="en-GB" dirty="0" smtClean="0"/>
              <a:t>3. Be assertive- </a:t>
            </a:r>
            <a:r>
              <a:rPr lang="en-GB" dirty="0"/>
              <a:t>fight for </a:t>
            </a:r>
            <a:r>
              <a:rPr lang="en-GB" dirty="0" smtClean="0"/>
              <a:t>change.</a:t>
            </a:r>
            <a:r>
              <a:rPr lang="en-GB" baseline="0" dirty="0" smtClean="0"/>
              <a:t>  Make a plan. </a:t>
            </a:r>
            <a:endParaRPr lang="en-US" dirty="0"/>
          </a:p>
          <a:p>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64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ea typeface="Calibri"/>
                <a:cs typeface="Calibri"/>
              </a:rPr>
              <a:t>Understanding the problem of fatigue is an important first step.  It is much harder to manage/improve your fatigue if this step is skipped.  Some of these questions you may know easily but others will take time and will need you to really explore.  </a:t>
            </a:r>
            <a:endParaRPr lang="en-US" sz="1200" baseline="-25000" dirty="0">
              <a:ea typeface="Calibri"/>
              <a:cs typeface="Calibri"/>
            </a:endParaRPr>
          </a:p>
          <a:p>
            <a:r>
              <a:rPr lang="en-US" sz="1200" baseline="-25000" dirty="0" err="1">
                <a:ea typeface="Calibri"/>
                <a:cs typeface="Calibri"/>
              </a:rPr>
              <a:t>Recognise</a:t>
            </a:r>
            <a:r>
              <a:rPr lang="en-US" sz="1200" baseline="-25000" dirty="0">
                <a:ea typeface="Calibri"/>
                <a:cs typeface="Calibri"/>
              </a:rPr>
              <a:t> the drains</a:t>
            </a:r>
            <a:r>
              <a:rPr lang="en-US" baseline="-25000" dirty="0">
                <a:ea typeface="Calibri"/>
                <a:cs typeface="Calibri"/>
              </a:rPr>
              <a:t>.</a:t>
            </a:r>
          </a:p>
          <a:p>
            <a:r>
              <a:rPr lang="en-US" baseline="-25000" dirty="0">
                <a:ea typeface="Calibri"/>
                <a:cs typeface="+mn-lt"/>
              </a:rPr>
              <a:t/>
            </a:r>
            <a:br>
              <a:rPr lang="en-US" baseline="-25000" dirty="0">
                <a:ea typeface="Calibri"/>
                <a:cs typeface="+mn-lt"/>
              </a:rPr>
            </a:br>
            <a:r>
              <a:rPr lang="en-US" baseline="-25000" dirty="0">
                <a:ea typeface="Calibri"/>
                <a:cs typeface="Calibri"/>
              </a:rPr>
              <a:t>What</a:t>
            </a:r>
          </a:p>
          <a:p>
            <a:r>
              <a:rPr lang="en-US" baseline="-25000" dirty="0">
                <a:ea typeface="Calibri"/>
                <a:cs typeface="Calibri"/>
              </a:rPr>
              <a:t>When</a:t>
            </a:r>
          </a:p>
          <a:p>
            <a:r>
              <a:rPr lang="en-US" baseline="-25000" dirty="0">
                <a:ea typeface="Calibri"/>
                <a:cs typeface="Calibri"/>
              </a:rPr>
              <a:t>Where </a:t>
            </a:r>
          </a:p>
          <a:p>
            <a:r>
              <a:rPr lang="en-US" baseline="-25000" dirty="0">
                <a:ea typeface="Calibri"/>
                <a:cs typeface="Calibri"/>
              </a:rPr>
              <a:t>Who </a:t>
            </a:r>
          </a:p>
          <a:p>
            <a:endParaRPr lang="en-US" baseline="-25000" dirty="0">
              <a:ea typeface="Calibri"/>
              <a:cs typeface="Calibri"/>
            </a:endParaRPr>
          </a:p>
          <a:p>
            <a:r>
              <a:rPr lang="en-US" baseline="-25000" dirty="0">
                <a:ea typeface="Calibri"/>
                <a:cs typeface="Calibri"/>
              </a:rPr>
              <a:t>...drains you?</a:t>
            </a:r>
          </a:p>
        </p:txBody>
      </p:sp>
      <p:sp>
        <p:nvSpPr>
          <p:cNvPr id="4" name="Slide Number Placeholder 3"/>
          <p:cNvSpPr>
            <a:spLocks noGrp="1"/>
          </p:cNvSpPr>
          <p:nvPr>
            <p:ph type="sldNum" sz="quarter" idx="5"/>
          </p:nvPr>
        </p:nvSpPr>
        <p:spPr/>
        <p:txBody>
          <a:bodyPr/>
          <a:lstStyle/>
          <a:p>
            <a:fld id="{B21A5A54-388A-4E5A-B53A-3BB1A2F88D4C}" type="slidenum">
              <a:rPr lang="en-GB"/>
              <a:t>19</a:t>
            </a:fld>
            <a:endParaRPr lang="en-GB"/>
          </a:p>
        </p:txBody>
      </p:sp>
    </p:spTree>
    <p:extLst>
      <p:ext uri="{BB962C8B-B14F-4D97-AF65-F5344CB8AC3E}">
        <p14:creationId xmlns:p14="http://schemas.microsoft.com/office/powerpoint/2010/main" val="2121590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a:t>
            </a:r>
            <a:r>
              <a:rPr lang="en-GB" baseline="0" dirty="0" smtClean="0"/>
              <a:t> activity diary can be used to look at different aspects of your fatigue.  We would encourage that you start by completing an activity and symptom diary over 2 weeks.  This allows you to identify: </a:t>
            </a:r>
          </a:p>
          <a:p>
            <a:endParaRPr lang="en-GB" baseline="0" dirty="0" smtClean="0"/>
          </a:p>
          <a:p>
            <a:pPr marL="228600" indent="-228600">
              <a:buAutoNum type="arabicPeriod"/>
            </a:pPr>
            <a:r>
              <a:rPr lang="en-GB" baseline="0" dirty="0" smtClean="0"/>
              <a:t>If certain symptoms occur during or after certain tasks. </a:t>
            </a:r>
          </a:p>
          <a:p>
            <a:pPr marL="228600" indent="-228600">
              <a:buAutoNum type="arabicPeriod"/>
            </a:pPr>
            <a:r>
              <a:rPr lang="en-GB" baseline="0" dirty="0" smtClean="0"/>
              <a:t>Possible triggers e.g. when you are busy does your symptoms increase. </a:t>
            </a:r>
          </a:p>
          <a:p>
            <a:pPr marL="228600" indent="-228600">
              <a:buAutoNum type="arabicPeriod"/>
            </a:pPr>
            <a:r>
              <a:rPr lang="en-GB" baseline="0" dirty="0" smtClean="0"/>
              <a:t>Consider your </a:t>
            </a:r>
            <a:r>
              <a:rPr lang="en-GB" baseline="0" dirty="0" err="1" smtClean="0"/>
              <a:t>prioriites</a:t>
            </a:r>
            <a:r>
              <a:rPr lang="en-GB" baseline="0" dirty="0" smtClean="0"/>
              <a:t>. </a:t>
            </a:r>
          </a:p>
          <a:p>
            <a:pPr marL="228600" indent="-228600">
              <a:buAutoNum type="arabicPeriod"/>
            </a:pPr>
            <a:r>
              <a:rPr lang="en-GB" baseline="0" dirty="0" smtClean="0"/>
              <a:t>Monitor your rest and activity- often this is out of balance. </a:t>
            </a:r>
          </a:p>
          <a:p>
            <a:pPr marL="228600" indent="-228600">
              <a:buAutoNum type="arabicPeriod"/>
            </a:pPr>
            <a:r>
              <a:rPr lang="en-GB" baseline="0" dirty="0" smtClean="0"/>
              <a:t>Recognise the habits and routines that you have – are these working for you now ? </a:t>
            </a:r>
          </a:p>
          <a:p>
            <a:pPr marL="228600" indent="-228600">
              <a:buAutoNum type="arabicPeriod"/>
            </a:pPr>
            <a:r>
              <a:rPr lang="en-GB" baseline="0" dirty="0" smtClean="0"/>
              <a:t>Gives you a good indication of how you are managing at present.  Some people find this a difficult process </a:t>
            </a:r>
            <a:r>
              <a:rPr lang="en-GB" baseline="0" dirty="0" err="1" smtClean="0"/>
              <a:t>butas</a:t>
            </a:r>
            <a:r>
              <a:rPr lang="en-GB" baseline="0" dirty="0" smtClean="0"/>
              <a:t> already noted acceptance and understanding is the first stage of managing/improving your fatigue.</a:t>
            </a:r>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20</a:t>
            </a:fld>
            <a:endParaRPr lang="en-GB" noProof="0"/>
          </a:p>
        </p:txBody>
      </p:sp>
    </p:spTree>
    <p:extLst>
      <p:ext uri="{BB962C8B-B14F-4D97-AF65-F5344CB8AC3E}">
        <p14:creationId xmlns:p14="http://schemas.microsoft.com/office/powerpoint/2010/main" val="312804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baseline="0" dirty="0" smtClean="0"/>
              <a:t>Please remember our group rules, which are therefore to help improve your comfort and experience.  </a:t>
            </a:r>
          </a:p>
          <a:p>
            <a:pPr>
              <a:spcBef>
                <a:spcPct val="0"/>
              </a:spcBef>
            </a:pPr>
            <a:r>
              <a:rPr lang="en-GB" baseline="0" dirty="0" smtClean="0"/>
              <a:t>As always please be respectful to other,  don’t interrupt (raise your hand or pop a question in the chat box) and try to keep yourself on mute if you are not talking. </a:t>
            </a:r>
          </a:p>
          <a:p>
            <a:pPr>
              <a:spcBef>
                <a:spcPct val="0"/>
              </a:spcBef>
            </a:pPr>
            <a:r>
              <a:rPr lang="en-GB" baseline="0" dirty="0" err="1" smtClean="0"/>
              <a:t>Finanlly</a:t>
            </a:r>
            <a:r>
              <a:rPr lang="en-GB" baseline="0" dirty="0" smtClean="0"/>
              <a:t> please remember </a:t>
            </a:r>
            <a:r>
              <a:rPr lang="en-GB" baseline="0" dirty="0" err="1" smtClean="0"/>
              <a:t>tconfidentiality</a:t>
            </a:r>
            <a:r>
              <a:rPr lang="en-GB" baseline="0" dirty="0" smtClean="0"/>
              <a:t>- what what is said in the group stays in the group.  </a:t>
            </a:r>
            <a:endParaRPr lang="en-GB" baseline="0"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066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Pole:  How many of you have used an activity/fatigue diary before? </a:t>
            </a:r>
          </a:p>
          <a:p>
            <a:r>
              <a:rPr lang="en-US" dirty="0">
                <a:cs typeface="+mn-lt"/>
              </a:rPr>
              <a:t>Yes</a:t>
            </a:r>
          </a:p>
          <a:p>
            <a:r>
              <a:rPr lang="en-US" dirty="0">
                <a:cs typeface="+mn-lt"/>
              </a:rPr>
              <a:t>No</a:t>
            </a:r>
          </a:p>
          <a:p>
            <a:endParaRPr lang="en-US" dirty="0">
              <a:cs typeface="+mn-lt"/>
            </a:endParaRPr>
          </a:p>
          <a:p>
            <a:r>
              <a:rPr lang="en-US" dirty="0">
                <a:cs typeface="+mn-lt"/>
              </a:rPr>
              <a:t>Has anyone found this helpful? </a:t>
            </a:r>
          </a:p>
          <a:p>
            <a:endParaRPr lang="en-US" dirty="0">
              <a:cs typeface="+mn-lt"/>
            </a:endParaRPr>
          </a:p>
          <a:p>
            <a:pPr>
              <a:lnSpc>
                <a:spcPct val="90000"/>
              </a:lnSpc>
              <a:spcBef>
                <a:spcPts val="990"/>
              </a:spcBef>
            </a:pPr>
            <a:r>
              <a:rPr lang="en-GB" dirty="0"/>
              <a:t>Complete your diary for a minimum of 1 week but ideally 2.  Your diary can be used to:</a:t>
            </a:r>
            <a:endParaRPr lang="en-US" dirty="0"/>
          </a:p>
          <a:p>
            <a:pPr marL="1074420" indent="-452120">
              <a:lnSpc>
                <a:spcPct val="90000"/>
              </a:lnSpc>
              <a:spcBef>
                <a:spcPts val="990"/>
              </a:spcBef>
              <a:buFont typeface="Arial"/>
              <a:buChar char="•"/>
            </a:pPr>
            <a:r>
              <a:rPr lang="en-GB" dirty="0"/>
              <a:t>Check your routines</a:t>
            </a:r>
            <a:endParaRPr lang="en-US" dirty="0"/>
          </a:p>
          <a:p>
            <a:pPr marL="1074420" indent="-452120">
              <a:lnSpc>
                <a:spcPct val="90000"/>
              </a:lnSpc>
              <a:spcBef>
                <a:spcPts val="990"/>
              </a:spcBef>
              <a:buFont typeface="Arial"/>
              <a:buChar char="•"/>
            </a:pPr>
            <a:r>
              <a:rPr lang="en-GB" dirty="0"/>
              <a:t>Clarify energy usage and related activities. </a:t>
            </a:r>
            <a:endParaRPr lang="en-US" dirty="0"/>
          </a:p>
          <a:p>
            <a:pPr marL="1074420" indent="-452120">
              <a:lnSpc>
                <a:spcPct val="90000"/>
              </a:lnSpc>
              <a:spcBef>
                <a:spcPts val="990"/>
              </a:spcBef>
              <a:buFont typeface="Arial"/>
              <a:buChar char="•"/>
            </a:pPr>
            <a:r>
              <a:rPr lang="en-GB" dirty="0"/>
              <a:t>Consider your priorities</a:t>
            </a:r>
            <a:endParaRPr lang="en-US" dirty="0"/>
          </a:p>
          <a:p>
            <a:pPr marL="1074420" indent="-452120">
              <a:lnSpc>
                <a:spcPct val="90000"/>
              </a:lnSpc>
              <a:spcBef>
                <a:spcPts val="990"/>
              </a:spcBef>
              <a:buFont typeface="Arial"/>
              <a:buChar char="•"/>
            </a:pPr>
            <a:r>
              <a:rPr lang="en-GB" dirty="0"/>
              <a:t>Compare your activity versus rest and relaxation </a:t>
            </a:r>
            <a:endParaRPr lang="en-US" dirty="0"/>
          </a:p>
          <a:p>
            <a:pPr marL="1074420" indent="-452120">
              <a:lnSpc>
                <a:spcPct val="90000"/>
              </a:lnSpc>
              <a:spcBef>
                <a:spcPts val="990"/>
              </a:spcBef>
              <a:buFont typeface="Arial"/>
              <a:buChar char="•"/>
            </a:pPr>
            <a:r>
              <a:rPr lang="en-US" dirty="0"/>
              <a:t>Look for links. </a:t>
            </a:r>
            <a:endParaRPr lang="en-GB" dirty="0"/>
          </a:p>
          <a:p>
            <a:pPr marL="1074420" indent="-452120">
              <a:lnSpc>
                <a:spcPct val="90000"/>
              </a:lnSpc>
              <a:spcBef>
                <a:spcPts val="990"/>
              </a:spcBef>
              <a:buFont typeface="Arial"/>
              <a:buChar char="•"/>
            </a:pPr>
            <a:r>
              <a:rPr lang="en-US" dirty="0"/>
              <a:t>Ask yourself what can I change?</a:t>
            </a:r>
            <a:endParaRPr lang="en-US" dirty="0">
              <a:cs typeface="Calibri"/>
            </a:endParaRPr>
          </a:p>
          <a:p>
            <a:r>
              <a:rPr lang="en-US" dirty="0">
                <a:cs typeface="+mn-lt"/>
              </a:rPr>
              <a:t/>
            </a:r>
            <a:br>
              <a:rPr lang="en-US" dirty="0">
                <a:cs typeface="+mn-lt"/>
              </a:rPr>
            </a:br>
            <a:endParaRPr lang="en-US" dirty="0">
              <a:cs typeface="+mn-lt"/>
            </a:endParaRPr>
          </a:p>
        </p:txBody>
      </p:sp>
      <p:sp>
        <p:nvSpPr>
          <p:cNvPr id="4" name="Slide Number Placeholder 3"/>
          <p:cNvSpPr>
            <a:spLocks noGrp="1"/>
          </p:cNvSpPr>
          <p:nvPr>
            <p:ph type="sldNum" sz="quarter" idx="5"/>
          </p:nvPr>
        </p:nvSpPr>
        <p:spPr/>
        <p:txBody>
          <a:bodyPr/>
          <a:lstStyle/>
          <a:p>
            <a:fld id="{B21A5A54-388A-4E5A-B53A-3BB1A2F88D4C}" type="slidenum">
              <a:rPr lang="en-GB"/>
              <a:t>21</a:t>
            </a:fld>
            <a:endParaRPr lang="en-GB"/>
          </a:p>
        </p:txBody>
      </p:sp>
    </p:spTree>
    <p:extLst>
      <p:ext uri="{BB962C8B-B14F-4D97-AF65-F5344CB8AC3E}">
        <p14:creationId xmlns:p14="http://schemas.microsoft.com/office/powerpoint/2010/main" val="3922935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what drains</a:t>
            </a:r>
            <a:r>
              <a:rPr lang="en-GB" baseline="0" dirty="0" smtClean="0"/>
              <a:t> you, sometimes it can be helpful to apply a </a:t>
            </a:r>
            <a:r>
              <a:rPr lang="en-GB" baseline="0" dirty="0" err="1" smtClean="0"/>
              <a:t>taffic</a:t>
            </a:r>
            <a:r>
              <a:rPr lang="en-GB" baseline="0" dirty="0" smtClean="0"/>
              <a:t> light system. E.g.</a:t>
            </a:r>
          </a:p>
          <a:p>
            <a:endParaRPr lang="en-GB" baseline="0" dirty="0" smtClean="0"/>
          </a:p>
          <a:p>
            <a:r>
              <a:rPr lang="en-GB" baseline="0" dirty="0" smtClean="0"/>
              <a:t>Red- really draining tasks</a:t>
            </a:r>
          </a:p>
          <a:p>
            <a:r>
              <a:rPr lang="en-GB" baseline="0" dirty="0" smtClean="0"/>
              <a:t>Amber- tiring but achievable with adjustments</a:t>
            </a:r>
          </a:p>
          <a:p>
            <a:r>
              <a:rPr lang="en-GB" baseline="0" dirty="0" smtClean="0"/>
              <a:t>Green – low or energy boosting. </a:t>
            </a:r>
            <a:endParaRPr lang="en-GB" dirty="0"/>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22</a:t>
            </a:fld>
            <a:endParaRPr lang="en-GB" noProof="0"/>
          </a:p>
        </p:txBody>
      </p:sp>
    </p:spTree>
    <p:extLst>
      <p:ext uri="{BB962C8B-B14F-4D97-AF65-F5344CB8AC3E}">
        <p14:creationId xmlns:p14="http://schemas.microsoft.com/office/powerpoint/2010/main" val="1276417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we talk about fatigue we often concentrate  on activity/ exertion but energy boosting is just as important in your recovery. </a:t>
            </a:r>
            <a:endParaRPr lang="en-GB" dirty="0"/>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23</a:t>
            </a:fld>
            <a:endParaRPr lang="en-GB" noProof="0"/>
          </a:p>
        </p:txBody>
      </p:sp>
    </p:spTree>
    <p:extLst>
      <p:ext uri="{BB962C8B-B14F-4D97-AF65-F5344CB8AC3E}">
        <p14:creationId xmlns:p14="http://schemas.microsoft.com/office/powerpoint/2010/main" val="3719195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endParaRPr lang="en-US"/>
          </a:p>
          <a:p>
            <a:pPr marL="171450" indent="-171450">
              <a:lnSpc>
                <a:spcPct val="90000"/>
              </a:lnSpc>
              <a:spcAft>
                <a:spcPts val="600"/>
              </a:spcAft>
              <a:buFont typeface="Arial"/>
              <a:buChar char="•"/>
            </a:pPr>
            <a:r>
              <a:rPr lang="en-US"/>
              <a:t>Maintain a pattern of sleep, mealtimes and activity. A</a:t>
            </a:r>
          </a:p>
          <a:p>
            <a:pPr marL="171450" indent="-171450">
              <a:lnSpc>
                <a:spcPct val="90000"/>
              </a:lnSpc>
              <a:spcAft>
                <a:spcPts val="600"/>
              </a:spcAft>
              <a:buFont typeface="Arial"/>
              <a:buChar char="•"/>
            </a:pPr>
            <a:r>
              <a:rPr lang="en-US"/>
              <a:t>Avoid doing too much on a good day which might exacerbate the fatigue and other symptoms. </a:t>
            </a:r>
          </a:p>
          <a:p>
            <a:pPr marL="171450" indent="-171450">
              <a:lnSpc>
                <a:spcPct val="90000"/>
              </a:lnSpc>
              <a:spcAft>
                <a:spcPts val="600"/>
              </a:spcAft>
              <a:buFont typeface="Arial"/>
              <a:buChar char="•"/>
            </a:pPr>
            <a:r>
              <a:rPr lang="en-US"/>
              <a:t>Having a basic routine that has some flexibility can be helpful for when you are ready to start increasing activity. A regular routine can also help you sleep better.</a:t>
            </a:r>
          </a:p>
          <a:p>
            <a:endParaRPr lang="en-US">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24</a:t>
            </a:fld>
            <a:endParaRPr lang="en-GB"/>
          </a:p>
        </p:txBody>
      </p:sp>
    </p:spTree>
    <p:extLst>
      <p:ext uri="{BB962C8B-B14F-4D97-AF65-F5344CB8AC3E}">
        <p14:creationId xmlns:p14="http://schemas.microsoft.com/office/powerpoint/2010/main" val="785418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we all imagine that in the morning you are given £10 to spend throughout the day.  There are </a:t>
            </a:r>
            <a:r>
              <a:rPr lang="en-GB" baseline="0" dirty="0" err="1" smtClean="0"/>
              <a:t>diffierent</a:t>
            </a:r>
            <a:r>
              <a:rPr lang="en-GB" baseline="0" dirty="0" smtClean="0"/>
              <a:t> ways to manage this money. </a:t>
            </a:r>
          </a:p>
          <a:p>
            <a:endParaRPr lang="en-GB" baseline="0" dirty="0" smtClean="0"/>
          </a:p>
          <a:p>
            <a:pPr marL="228600" indent="-228600">
              <a:buAutoNum type="arabicPeriod"/>
            </a:pPr>
            <a:r>
              <a:rPr lang="en-GB" baseline="0" dirty="0" smtClean="0"/>
              <a:t>Spend the full £10 – What happens if there is a rainy day or special event? </a:t>
            </a:r>
          </a:p>
          <a:p>
            <a:pPr marL="0" indent="0">
              <a:buNone/>
            </a:pPr>
            <a:endParaRPr lang="en-GB" baseline="0" dirty="0" smtClean="0"/>
          </a:p>
          <a:p>
            <a:pPr marL="0" indent="0">
              <a:buNone/>
            </a:pPr>
            <a:r>
              <a:rPr lang="en-GB" baseline="0" dirty="0" smtClean="0"/>
              <a:t>2. Spend a little money and save -  You create a cushion of money/energy but what do you cut out of your daily life to accommodate this?</a:t>
            </a:r>
          </a:p>
          <a:p>
            <a:pPr marL="0" indent="0">
              <a:buNone/>
            </a:pPr>
            <a:endParaRPr lang="en-GB" baseline="0" dirty="0" smtClean="0"/>
          </a:p>
          <a:p>
            <a:pPr marL="0" indent="0">
              <a:buNone/>
            </a:pPr>
            <a:r>
              <a:rPr lang="en-GB" baseline="0" dirty="0" smtClean="0"/>
              <a:t>3. Buy whatever you want and go into debt. If you are in debt today, tomorrow instead of £10  you may be starting your day with £5, suddenly you have the choice to cut 50% of your plans or over spend.  This can create a cumulative effect where you are booming and busting. </a:t>
            </a:r>
          </a:p>
          <a:p>
            <a:pPr marL="0" indent="0">
              <a:buNone/>
            </a:pPr>
            <a:endParaRPr lang="en-GB" baseline="0" dirty="0" smtClean="0"/>
          </a:p>
          <a:p>
            <a:pPr marL="0" indent="0">
              <a:buNone/>
            </a:pPr>
            <a:r>
              <a:rPr lang="en-GB" baseline="0" dirty="0" smtClean="0"/>
              <a:t>4. Do nothing and save all the money. </a:t>
            </a:r>
            <a:r>
              <a:rPr lang="en-GB" baseline="0" dirty="0" smtClean="0"/>
              <a:t>We know that withdrawing and doing nothing, although sometimes needed is not good for our health or wellbeing.</a:t>
            </a:r>
          </a:p>
          <a:p>
            <a:pPr marL="0" indent="0">
              <a:buNone/>
            </a:pPr>
            <a:endParaRPr lang="en-GB" baseline="0" dirty="0" smtClean="0"/>
          </a:p>
          <a:p>
            <a:pPr marL="0" indent="0">
              <a:buNone/>
            </a:pPr>
            <a:r>
              <a:rPr lang="en-GB" baseline="0" dirty="0" smtClean="0"/>
              <a:t>Ask yourself, how do your spend your energy envelope. </a:t>
            </a:r>
            <a:endParaRPr lang="en-GB" dirty="0" smtClean="0"/>
          </a:p>
          <a:p>
            <a:pPr marL="0" indent="0">
              <a:buNone/>
            </a:pPr>
            <a:endParaRPr lang="en-GB" baseline="0" dirty="0" smtClean="0"/>
          </a:p>
          <a:p>
            <a:pPr marL="228600" indent="-228600">
              <a:buAutoNum type="arabicPeriod"/>
            </a:pPr>
            <a:endParaRPr lang="en-GB" baseline="0" dirty="0" smtClean="0"/>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27</a:t>
            </a:fld>
            <a:endParaRPr lang="en-GB" noProof="0"/>
          </a:p>
        </p:txBody>
      </p:sp>
    </p:spTree>
    <p:extLst>
      <p:ext uri="{BB962C8B-B14F-4D97-AF65-F5344CB8AC3E}">
        <p14:creationId xmlns:p14="http://schemas.microsoft.com/office/powerpoint/2010/main" val="370841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Base your meals on potatoes, bread, rice, pasta or other starchy carbohydrates, as they are a good source of energy. Aim to choose </a:t>
            </a:r>
            <a:r>
              <a:rPr lang="en-US" u="sng">
                <a:hlinkClick r:id="rId3"/>
              </a:rPr>
              <a:t>‘lower GI’ carbohydrates</a:t>
            </a:r>
            <a:r>
              <a:rPr lang="en-US"/>
              <a:t> that release energy more slowly </a:t>
            </a:r>
          </a:p>
          <a:p>
            <a:pPr marL="171450" indent="-171450">
              <a:buFont typeface="Arial,Sans-Serif"/>
              <a:buChar char="•"/>
            </a:pPr>
            <a:endParaRPr lang="en-US"/>
          </a:p>
          <a:p>
            <a:pPr marL="171450" indent="-171450">
              <a:buFont typeface="Arial,Sans-Serif"/>
              <a:buChar char="•"/>
            </a:pPr>
            <a:r>
              <a:rPr lang="en-US"/>
              <a:t>Milk, cheese and yoghurt are a source of protein and some vitamins. They’re also an important source of calcium, which helps keep bones healthy. If choosing dairy alternatives, ensure you select versions that are fortified with calcium</a:t>
            </a:r>
          </a:p>
          <a:p>
            <a:pPr marL="171450" indent="-171450">
              <a:buFont typeface="Arial,Sans-Serif"/>
              <a:buChar char="•"/>
            </a:pPr>
            <a:endParaRPr lang="en-US"/>
          </a:p>
          <a:p>
            <a:pPr marL="171450" indent="-171450">
              <a:buFont typeface="Arial,Sans-Serif"/>
              <a:buChar char="•"/>
            </a:pPr>
            <a:r>
              <a:rPr lang="en-US"/>
              <a:t>Aim for at least </a:t>
            </a:r>
            <a:r>
              <a:rPr lang="en-US" u="sng">
                <a:hlinkClick r:id="rId4"/>
              </a:rPr>
              <a:t>five portions of a variety of fruit and vegetables</a:t>
            </a:r>
            <a:r>
              <a:rPr lang="en-US"/>
              <a:t> each day for vitamins, minerals and </a:t>
            </a:r>
            <a:r>
              <a:rPr lang="en-US" err="1"/>
              <a:t>fibre</a:t>
            </a:r>
            <a:r>
              <a:rPr lang="en-US"/>
              <a:t> </a:t>
            </a:r>
          </a:p>
          <a:p>
            <a:pPr marL="171450" indent="-171450">
              <a:buFont typeface="Arial,Sans-Serif"/>
              <a:buChar char="•"/>
            </a:pPr>
            <a:endParaRPr lang="en-US"/>
          </a:p>
          <a:p>
            <a:pPr marL="171450" indent="-171450">
              <a:buFont typeface="Arial,Sans-Serif"/>
              <a:buChar char="•"/>
            </a:pPr>
            <a:r>
              <a:rPr lang="en-US"/>
              <a:t>Choose unsaturated oils and spreads in small amounts</a:t>
            </a:r>
          </a:p>
          <a:p>
            <a:pPr marL="171450" indent="-171450">
              <a:buFont typeface="Arial,Sans-Serif"/>
              <a:buChar char="•"/>
            </a:pPr>
            <a:endParaRPr lang="en-US"/>
          </a:p>
          <a:p>
            <a:pPr marL="171450" indent="-171450">
              <a:buFont typeface="Arial,Sans-Serif"/>
              <a:buChar char="•"/>
            </a:pPr>
            <a:r>
              <a:rPr lang="en-US"/>
              <a:t>Your </a:t>
            </a:r>
            <a:r>
              <a:rPr lang="en-US" err="1"/>
              <a:t>Gp</a:t>
            </a:r>
            <a:r>
              <a:rPr lang="en-US"/>
              <a:t> may want to check vitamins such as B12 deficiency and folate as these can cause fatigue. </a:t>
            </a:r>
          </a:p>
          <a:p>
            <a:endParaRPr lang="en-US"/>
          </a:p>
          <a:p>
            <a:r>
              <a:rPr lang="en-US"/>
              <a:t>You may find it helpful to plan your meals in advance, and to batch-cook and freeze meals in individual portions for days when you are lower in energy.</a:t>
            </a:r>
          </a:p>
          <a:p>
            <a:r>
              <a:rPr lang="en-US"/>
              <a:t>There is a lot of conflicting information about ME/CFS and diet online. There is no scientific evidence </a:t>
            </a:r>
          </a:p>
          <a:p>
            <a:endParaRPr lang="en-US"/>
          </a:p>
          <a:p>
            <a:endParaRPr lang="en-US"/>
          </a:p>
          <a:p>
            <a:r>
              <a:rPr lang="en-US">
                <a:hlinkClick r:id="rId5"/>
              </a:rPr>
              <a:t>Myalgic Encephalomyelitis (or Encephalopathy) / Chronic Fatigue Syndrome (ME/CFS) | British Dietetic Association (BDA)</a:t>
            </a:r>
            <a:endParaRPr lang="en-GB"/>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28</a:t>
            </a:fld>
            <a:endParaRPr lang="en-GB" noProof="0"/>
          </a:p>
        </p:txBody>
      </p:sp>
    </p:spTree>
    <p:extLst>
      <p:ext uri="{BB962C8B-B14F-4D97-AF65-F5344CB8AC3E}">
        <p14:creationId xmlns:p14="http://schemas.microsoft.com/office/powerpoint/2010/main" val="2138429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atigue</a:t>
            </a:r>
            <a:r>
              <a:rPr lang="en-US"/>
              <a:t> is one of the first signs of dehydration</a:t>
            </a:r>
          </a:p>
          <a:p>
            <a:endParaRPr lang="en-US"/>
          </a:p>
          <a:p>
            <a:r>
              <a:rPr lang="en-US"/>
              <a:t>Water is essential for carrying nutrients to your body's cells and taking away waste product </a:t>
            </a:r>
          </a:p>
          <a:p>
            <a:endParaRPr lang="en-US"/>
          </a:p>
          <a:p>
            <a:r>
              <a:rPr lang="en-US"/>
              <a:t>Roughly 50% to 60% of your body weight is water, - going to the toilet, breathing and sweat. </a:t>
            </a:r>
          </a:p>
          <a:p>
            <a:r>
              <a:rPr lang="en-US"/>
              <a:t>When you are low on fluids, your body may feel tired and weaker than usual.</a:t>
            </a:r>
          </a:p>
          <a:p>
            <a:endParaRPr lang="en-US"/>
          </a:p>
          <a:p>
            <a:r>
              <a:rPr lang="en-US"/>
              <a:t>Ensuring you drink regular throughout the day will help replenish you. </a:t>
            </a:r>
          </a:p>
          <a:p>
            <a:endParaRPr lang="en-US"/>
          </a:p>
          <a:p>
            <a:r>
              <a:rPr lang="en-US"/>
              <a:t>6-8 </a:t>
            </a:r>
            <a:r>
              <a:rPr lang="en-US" err="1"/>
              <a:t>glassess</a:t>
            </a:r>
            <a:r>
              <a:rPr lang="en-US"/>
              <a:t> of water are </a:t>
            </a:r>
            <a:r>
              <a:rPr lang="en-US" err="1"/>
              <a:t>enouraged</a:t>
            </a:r>
            <a:r>
              <a:rPr lang="en-US"/>
              <a:t> per day. </a:t>
            </a:r>
          </a:p>
          <a:p>
            <a:r>
              <a:rPr lang="en-US"/>
              <a:t>Caffeine occurs naturally in coffee, tea, cocoa, and chocolate and is also added to some popular beverages. </a:t>
            </a:r>
            <a:endParaRPr lang="en-GB"/>
          </a:p>
          <a:p>
            <a:endParaRPr lang="en-US"/>
          </a:p>
          <a:p>
            <a:r>
              <a:rPr lang="en-US"/>
              <a:t>For some people, a cup of coffee or a can of cola is all it takes to get a little energy boost but should be done in moderation</a:t>
            </a:r>
          </a:p>
          <a:p>
            <a:pPr marL="171450" indent="-171450">
              <a:buFont typeface="Arial,Sans-Serif"/>
              <a:buChar char="•"/>
            </a:pPr>
            <a:endParaRPr lang="en-US"/>
          </a:p>
          <a:p>
            <a:pPr marL="171450" indent="-171450">
              <a:buFont typeface="Arial,Sans-Serif"/>
              <a:buChar char="•"/>
            </a:pPr>
            <a:r>
              <a:rPr lang="en-US"/>
              <a:t>Drink plenty of fluids – water, milk and sugar-free drinks all count. </a:t>
            </a:r>
          </a:p>
          <a:p>
            <a:pPr marL="171450" indent="-171450">
              <a:buFont typeface="Arial,Sans-Serif"/>
              <a:buChar char="•"/>
            </a:pPr>
            <a:endParaRPr lang="en-US"/>
          </a:p>
          <a:p>
            <a:pPr marL="171450" indent="-171450">
              <a:buFont typeface="Arial,Sans-Serif"/>
              <a:buChar char="•"/>
            </a:pPr>
            <a:r>
              <a:rPr lang="en-US"/>
              <a:t>Fruit juice and smoothies also count, but limit these to 150ml per day. </a:t>
            </a:r>
          </a:p>
          <a:p>
            <a:pPr marL="171450" indent="-171450">
              <a:buFont typeface="Arial,Sans-Serif"/>
              <a:buChar char="•"/>
            </a:pPr>
            <a:endParaRPr lang="en-US"/>
          </a:p>
          <a:p>
            <a:pPr marL="171450" indent="-171450">
              <a:buFont typeface="Arial,Sans-Serif"/>
              <a:buChar char="•"/>
            </a:pPr>
            <a:r>
              <a:rPr lang="en-US"/>
              <a:t>Some people find they are more sensitive to caffeine, so you may find it helpful to reduce tea and coffee, or switch to decaffeinated. </a:t>
            </a:r>
          </a:p>
          <a:p>
            <a:pPr marL="171450" indent="-171450">
              <a:buFont typeface="Arial,Sans-Serif"/>
              <a:buChar char="•"/>
            </a:pPr>
            <a:endParaRPr lang="en-US"/>
          </a:p>
          <a:p>
            <a:pPr marL="171450" indent="-171450">
              <a:buFont typeface="Arial,Sans-Serif"/>
              <a:buChar char="•"/>
            </a:pPr>
            <a:r>
              <a:rPr lang="en-US"/>
              <a:t>If caffeine affects your sleep, avoid caffeinated drinks in the late afternoon and evening</a:t>
            </a:r>
          </a:p>
          <a:p>
            <a:endParaRPr lang="en-US"/>
          </a:p>
          <a:p>
            <a:r>
              <a:rPr lang="en-US">
                <a:hlinkClick r:id="rId3"/>
              </a:rPr>
              <a:t>Myalgic Encephalomyelitis (or Encephalopathy) / Chronic Fatigue Syndrome (ME/CFS) | British Dietetic Association (BDA)</a:t>
            </a:r>
            <a:endParaRPr lang="en-US"/>
          </a:p>
          <a:p>
            <a:endParaRPr lang="en-US"/>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29</a:t>
            </a:fld>
            <a:endParaRPr lang="en-GB" noProof="0"/>
          </a:p>
        </p:txBody>
      </p:sp>
    </p:spTree>
    <p:extLst>
      <p:ext uri="{BB962C8B-B14F-4D97-AF65-F5344CB8AC3E}">
        <p14:creationId xmlns:p14="http://schemas.microsoft.com/office/powerpoint/2010/main" val="1905407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allows your body to restore itself. You're working your muscles when you're awake. When you rest, it allows them to heal. When you get a cold, at night it allows your immune system to fight off those bad germs.</a:t>
            </a:r>
          </a:p>
          <a:p>
            <a:endParaRPr lang="en-US"/>
          </a:p>
          <a:p>
            <a:r>
              <a:rPr lang="en-US"/>
              <a:t>but a short nap (no longer than 60 mins) can be useful, not too late in the afternoon, is helpful.</a:t>
            </a:r>
          </a:p>
          <a:p>
            <a:endParaRPr lang="en-US"/>
          </a:p>
          <a:p>
            <a:pPr>
              <a:spcBef>
                <a:spcPct val="20000"/>
              </a:spcBef>
              <a:spcAft>
                <a:spcPts val="600"/>
              </a:spcAft>
            </a:pPr>
            <a:r>
              <a:rPr lang="en-US" b="1"/>
              <a:t>Physical Rest </a:t>
            </a:r>
            <a:endParaRPr lang="en-US"/>
          </a:p>
          <a:p>
            <a:pPr>
              <a:spcBef>
                <a:spcPct val="20000"/>
              </a:spcBef>
              <a:spcAft>
                <a:spcPts val="600"/>
              </a:spcAft>
            </a:pPr>
            <a:r>
              <a:rPr lang="en-US"/>
              <a:t>Muscles need to rest.</a:t>
            </a:r>
          </a:p>
          <a:p>
            <a:pPr>
              <a:spcBef>
                <a:spcPct val="20000"/>
              </a:spcBef>
              <a:spcAft>
                <a:spcPts val="600"/>
              </a:spcAft>
            </a:pPr>
            <a:r>
              <a:rPr lang="en-US"/>
              <a:t>Helps the body to grow - the body works to rebuild itself for the next day.</a:t>
            </a:r>
          </a:p>
          <a:p>
            <a:pPr>
              <a:spcBef>
                <a:spcPct val="20000"/>
              </a:spcBef>
              <a:spcAft>
                <a:spcPts val="600"/>
              </a:spcAft>
            </a:pPr>
            <a:endParaRPr lang="en-US"/>
          </a:p>
          <a:p>
            <a:pPr>
              <a:spcBef>
                <a:spcPct val="20000"/>
              </a:spcBef>
              <a:spcAft>
                <a:spcPts val="600"/>
              </a:spcAft>
            </a:pPr>
            <a:r>
              <a:rPr lang="en-US" b="1"/>
              <a:t>Mental Rest </a:t>
            </a:r>
            <a:endParaRPr lang="en-US"/>
          </a:p>
          <a:p>
            <a:pPr>
              <a:spcBef>
                <a:spcPct val="20000"/>
              </a:spcBef>
              <a:spcAft>
                <a:spcPts val="600"/>
              </a:spcAft>
            </a:pPr>
            <a:r>
              <a:rPr lang="en-US"/>
              <a:t>Sorting out things that have happened in the day and storing them in our memory.</a:t>
            </a:r>
            <a:endParaRPr lang="en-GB"/>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30</a:t>
            </a:fld>
            <a:endParaRPr lang="en-GB" noProof="0"/>
          </a:p>
        </p:txBody>
      </p:sp>
    </p:spTree>
    <p:extLst>
      <p:ext uri="{BB962C8B-B14F-4D97-AF65-F5344CB8AC3E}">
        <p14:creationId xmlns:p14="http://schemas.microsoft.com/office/powerpoint/2010/main" val="3269927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 physical activity that you do to make your body strong &amp; healthy"   (Cambridge Dictionary)</a:t>
            </a:r>
            <a:endParaRPr lang="en-US" dirty="0"/>
          </a:p>
          <a:p>
            <a:endParaRPr lang="en-US" dirty="0"/>
          </a:p>
          <a:p>
            <a:endParaRPr lang="en-US" dirty="0"/>
          </a:p>
          <a:p>
            <a:r>
              <a:rPr lang="en-US" dirty="0"/>
              <a:t>Exercise is different to physical activity. Exercise is planned, structured, repetitive and intentional movement intended to improve or maintain physical fitness. Physical activity is any bodily movement produced by muscles that results in energy expenditure. Physical fitness is a set of attributes that are either health- or skill-related. Exercise and physical activity are often recommended as public health and rehabilitation interventions to prevent, manage or improve diseases, health related challenges, disability, quality of life and well-being. </a:t>
            </a:r>
          </a:p>
          <a:p>
            <a:r>
              <a:rPr lang="en-US" dirty="0">
                <a:hlinkClick r:id="rId3"/>
              </a:rPr>
              <a:t>Exercise — Long COVID Physio</a:t>
            </a:r>
            <a:endParaRPr lang="en-US" dirty="0"/>
          </a:p>
          <a:p>
            <a:endParaRPr lang="en-US" dirty="0"/>
          </a:p>
          <a:p>
            <a:endParaRPr lang="en-US" dirty="0"/>
          </a:p>
          <a:p>
            <a:r>
              <a:rPr lang="en-GB" dirty="0"/>
              <a:t>Gentle stretching</a:t>
            </a:r>
            <a:endParaRPr lang="en-US" dirty="0">
              <a:cs typeface="Calibri"/>
            </a:endParaRPr>
          </a:p>
          <a:p>
            <a:r>
              <a:rPr lang="en-GB" dirty="0"/>
              <a:t>Going for a short walk</a:t>
            </a:r>
            <a:endParaRPr lang="en-US" dirty="0"/>
          </a:p>
          <a:p>
            <a:r>
              <a:rPr lang="en-GB" dirty="0"/>
              <a:t>Suzy Bolt Yoga</a:t>
            </a:r>
            <a:endParaRPr lang="en-GB" dirty="0">
              <a:cs typeface="Calibri"/>
            </a:endParaRPr>
          </a:p>
          <a:p>
            <a:r>
              <a:rPr lang="en-GB" dirty="0">
                <a:hlinkClick r:id="rId4"/>
              </a:rPr>
              <a:t>https://youtu.be/6MQO8YGC6PM</a:t>
            </a:r>
            <a:endParaRPr lang="en-GB" dirty="0">
              <a:cs typeface="Calibri"/>
              <a:hlinkClick r:id="rId4"/>
            </a:endParaRPr>
          </a:p>
          <a:p>
            <a:endParaRPr lang="en-GB" dirty="0">
              <a:cs typeface="Calibri"/>
            </a:endParaRPr>
          </a:p>
          <a:p>
            <a:r>
              <a:rPr lang="en-GB" dirty="0">
                <a:cs typeface="Calibri"/>
              </a:rPr>
              <a:t>Mindful walk</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83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noted rest is important</a:t>
            </a:r>
            <a:r>
              <a:rPr lang="en-GB" baseline="0" dirty="0" smtClean="0"/>
              <a:t> and we would encourage you to consider how you rest.  Is watching </a:t>
            </a:r>
            <a:r>
              <a:rPr lang="en-GB" baseline="0" dirty="0" err="1" smtClean="0"/>
              <a:t>Tv</a:t>
            </a:r>
            <a:r>
              <a:rPr lang="en-GB" baseline="0" dirty="0" smtClean="0"/>
              <a:t> restful, or are you concentrating and thinking throughout?  Consider what allows you to relax.</a:t>
            </a:r>
          </a:p>
          <a:p>
            <a:endParaRPr lang="en-GB" baseline="0" dirty="0" smtClean="0"/>
          </a:p>
          <a:p>
            <a:r>
              <a:rPr lang="en-GB" baseline="0" dirty="0" smtClean="0"/>
              <a:t>Are your someone who can switch off while listening to music? </a:t>
            </a:r>
          </a:p>
          <a:p>
            <a:r>
              <a:rPr lang="en-GB" baseline="0" dirty="0" smtClean="0"/>
              <a:t>Do you find writing calming and a helpful way to off load?</a:t>
            </a:r>
          </a:p>
          <a:p>
            <a:r>
              <a:rPr lang="en-GB" baseline="0" dirty="0" smtClean="0"/>
              <a:t>Is being in nature or sitting out in the garden your calming time? </a:t>
            </a:r>
          </a:p>
          <a:p>
            <a:endParaRPr lang="en-GB" baseline="0" dirty="0" smtClean="0"/>
          </a:p>
          <a:p>
            <a:r>
              <a:rPr lang="en-GB" baseline="0" dirty="0" smtClean="0"/>
              <a:t>Alongside these there are formal methods of relaxation  or meditations that you can try.  There are lots available, we have added links at the end of this session.  Please remember relaxations are a bit like pick in mix sweets, you have to find the one for you.  Don’t give up if the first one doesn’t work, think about what you liked and/or disliked and try something different the next time.  Every change is an opportunity to learn. </a:t>
            </a:r>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32</a:t>
            </a:fld>
            <a:endParaRPr lang="en-GB" noProof="0"/>
          </a:p>
        </p:txBody>
      </p:sp>
    </p:spTree>
    <p:extLst>
      <p:ext uri="{BB962C8B-B14F-4D97-AF65-F5344CB8AC3E}">
        <p14:creationId xmlns:p14="http://schemas.microsoft.com/office/powerpoint/2010/main" val="1508875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0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AutoNum type="arabicPeriod"/>
            </a:pPr>
            <a:r>
              <a:rPr lang="en-US"/>
              <a:t>Change Only One Thing at a Time</a:t>
            </a:r>
          </a:p>
          <a:p>
            <a:pPr marL="457200" indent="-457200">
              <a:lnSpc>
                <a:spcPct val="90000"/>
              </a:lnSpc>
              <a:spcBef>
                <a:spcPts val="1000"/>
              </a:spcBef>
              <a:buAutoNum type="arabicPeriod"/>
            </a:pPr>
            <a:r>
              <a:rPr lang="en-US"/>
              <a:t>Identify </a:t>
            </a:r>
            <a:r>
              <a:rPr lang="en-US" i="1"/>
              <a:t>Why</a:t>
            </a:r>
            <a:r>
              <a:rPr lang="en-US"/>
              <a:t> You Want to Change </a:t>
            </a:r>
            <a:endParaRPr lang="en-US">
              <a:cs typeface="Calibri"/>
            </a:endParaRPr>
          </a:p>
          <a:p>
            <a:pPr marL="457200" indent="-457200">
              <a:lnSpc>
                <a:spcPct val="90000"/>
              </a:lnSpc>
              <a:spcBef>
                <a:spcPts val="1000"/>
              </a:spcBef>
              <a:buAutoNum type="arabicPeriod"/>
            </a:pPr>
            <a:r>
              <a:rPr lang="en-US"/>
              <a:t>Understand How the Behavior Serves You</a:t>
            </a:r>
            <a:endParaRPr lang="en-US">
              <a:cs typeface="Calibri"/>
            </a:endParaRPr>
          </a:p>
          <a:p>
            <a:pPr marL="514350" indent="-514350">
              <a:lnSpc>
                <a:spcPct val="90000"/>
              </a:lnSpc>
              <a:spcBef>
                <a:spcPts val="1000"/>
              </a:spcBef>
              <a:buAutoNum type="arabicPeriod"/>
            </a:pPr>
            <a:r>
              <a:rPr lang="en-US"/>
              <a:t>Sit with the discomfort</a:t>
            </a:r>
            <a:endParaRPr lang="en-US">
              <a:cs typeface="Calibri"/>
            </a:endParaRPr>
          </a:p>
          <a:p>
            <a:pPr marL="457200" indent="-457200">
              <a:lnSpc>
                <a:spcPct val="90000"/>
              </a:lnSpc>
              <a:spcBef>
                <a:spcPts val="1000"/>
              </a:spcBef>
              <a:buAutoNum type="arabicPeriod"/>
            </a:pPr>
            <a:r>
              <a:rPr lang="en-US"/>
              <a:t>Take Baby Steps</a:t>
            </a:r>
            <a:endParaRPr lang="en-US">
              <a:cs typeface="Calibri"/>
            </a:endParaRPr>
          </a:p>
          <a:p>
            <a:pPr marL="514350" indent="-514350">
              <a:lnSpc>
                <a:spcPct val="90000"/>
              </a:lnSpc>
              <a:spcBef>
                <a:spcPts val="1000"/>
              </a:spcBef>
              <a:buAutoNum type="arabicPeriod"/>
            </a:pPr>
            <a:r>
              <a:rPr lang="en-US"/>
              <a:t>Set no time limits but do review.</a:t>
            </a:r>
            <a:endParaRPr lang="en-US">
              <a:cs typeface="Calibri"/>
            </a:endParaRPr>
          </a:p>
          <a:p>
            <a:pPr marL="514350" indent="-514350">
              <a:lnSpc>
                <a:spcPct val="90000"/>
              </a:lnSpc>
              <a:spcBef>
                <a:spcPts val="1000"/>
              </a:spcBef>
              <a:buAutoNum type="arabicPeriod"/>
            </a:pPr>
            <a:endParaRPr lang="en-US"/>
          </a:p>
          <a:p>
            <a:pPr>
              <a:lnSpc>
                <a:spcPct val="90000"/>
              </a:lnSpc>
              <a:spcBef>
                <a:spcPts val="1000"/>
              </a:spcBef>
            </a:pPr>
            <a:endParaRPr lang="en-US"/>
          </a:p>
          <a:p>
            <a:pPr>
              <a:lnSpc>
                <a:spcPct val="90000"/>
              </a:lnSpc>
              <a:spcBef>
                <a:spcPts val="1000"/>
              </a:spcBef>
            </a:pPr>
            <a:r>
              <a:rPr lang="en-US">
                <a:hlinkClick r:id="rId3"/>
              </a:rPr>
              <a:t>6 Steps for Personal Change | Psychology Today</a:t>
            </a:r>
            <a:endParaRPr lang="en-US">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33</a:t>
            </a:fld>
            <a:endParaRPr lang="en-GB"/>
          </a:p>
        </p:txBody>
      </p:sp>
    </p:spTree>
    <p:extLst>
      <p:ext uri="{BB962C8B-B14F-4D97-AF65-F5344CB8AC3E}">
        <p14:creationId xmlns:p14="http://schemas.microsoft.com/office/powerpoint/2010/main" val="3296886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dirty="0">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046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a:cs typeface="Calibri"/>
            </a:endParaRPr>
          </a:p>
          <a:p>
            <a:pPr>
              <a:spcBef>
                <a:spcPct val="0"/>
              </a:spcBef>
            </a:pPr>
            <a:endParaRPr lang="en-GB">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434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42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2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25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dirty="0"/>
              <a:t>Energy is a critical requirement for the body that it doesn’t survive even a minute without it</a:t>
            </a:r>
            <a:r>
              <a:rPr lang="en-US" dirty="0" smtClean="0"/>
              <a:t>. Even </a:t>
            </a:r>
            <a:r>
              <a:rPr lang="en-US" dirty="0"/>
              <a:t>during sleep, huge amounts of energy are consumed by the body</a:t>
            </a:r>
            <a:r>
              <a:rPr lang="en-US" dirty="0" smtClean="0"/>
              <a:t>. But </a:t>
            </a:r>
            <a:r>
              <a:rPr lang="en-US" dirty="0"/>
              <a:t>unlike animals, the human body requires more energy as its needs and activities are more</a:t>
            </a:r>
            <a:r>
              <a:rPr lang="en-US" dirty="0" smtClean="0"/>
              <a:t>. Before </a:t>
            </a:r>
            <a:r>
              <a:rPr lang="en-US" dirty="0"/>
              <a:t>we detail how energy is used in the human body, we thought we would touch upon how energy is produced in our bodies</a:t>
            </a:r>
          </a:p>
          <a:p>
            <a:endParaRPr lang="en-US" dirty="0"/>
          </a:p>
          <a:p>
            <a:r>
              <a:rPr lang="en-GB" b="1" dirty="0"/>
              <a:t>ATP stands for adenosine triphosphate and is the term used to refer to a unit of energy.  </a:t>
            </a:r>
            <a:r>
              <a:rPr lang="en-GB" dirty="0"/>
              <a:t>We need a continuous supply of this and </a:t>
            </a:r>
            <a:r>
              <a:rPr lang="en-GB" dirty="0" smtClean="0"/>
              <a:t>it's </a:t>
            </a:r>
            <a:r>
              <a:rPr lang="en-GB" dirty="0"/>
              <a:t>also the unit of energy that </a:t>
            </a:r>
            <a:r>
              <a:rPr lang="en-GB" dirty="0" smtClean="0"/>
              <a:t>aids metabolism that </a:t>
            </a:r>
            <a:r>
              <a:rPr lang="en-GB" dirty="0"/>
              <a:t>support and maintain life. </a:t>
            </a:r>
            <a:endParaRPr lang="en-US" dirty="0"/>
          </a:p>
          <a:p>
            <a:endParaRPr lang="en-GB" dirty="0" smtClean="0"/>
          </a:p>
          <a:p>
            <a:r>
              <a:rPr lang="en-GB" dirty="0" smtClean="0"/>
              <a:t>1. This </a:t>
            </a:r>
            <a:r>
              <a:rPr lang="en-GB" dirty="0"/>
              <a:t>energy is delivered to our body through the foods we eat and liquids we drink.  </a:t>
            </a:r>
            <a:endParaRPr lang="en-GB" dirty="0" smtClean="0"/>
          </a:p>
          <a:p>
            <a:r>
              <a:rPr lang="en-GB" dirty="0" smtClean="0"/>
              <a:t>2. The </a:t>
            </a:r>
            <a:r>
              <a:rPr lang="en-GB" dirty="0"/>
              <a:t>stored chemical energy within food is broken down into smaller parts and our body absorbs them to use them as fuel.  </a:t>
            </a:r>
            <a:endParaRPr lang="en-GB" dirty="0" smtClean="0"/>
          </a:p>
          <a:p>
            <a:endParaRPr lang="en-US" dirty="0"/>
          </a:p>
          <a:p>
            <a:r>
              <a:rPr lang="en-GB" dirty="0"/>
              <a:t>We can think of this in same way that for a car to go it needs to have fuel put in it and our bodies work the same-if we do not have the fuel going in we cannot be active.</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55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consider fatigue we must consider energy and the types of energy we need to fulfill our lives. </a:t>
            </a:r>
          </a:p>
          <a:p>
            <a:endParaRPr lang="en-US" b="1" dirty="0">
              <a:cs typeface="Calibri"/>
            </a:endParaRPr>
          </a:p>
          <a:p>
            <a:r>
              <a:rPr lang="en-US" b="1" dirty="0"/>
              <a:t>Physical exertion</a:t>
            </a:r>
            <a:endParaRPr lang="en-US" dirty="0">
              <a:cs typeface="Calibri"/>
            </a:endParaRPr>
          </a:p>
          <a:p>
            <a:r>
              <a:rPr lang="en-US" dirty="0"/>
              <a:t>This is how most of the body’s energy is spent in living animals and humans beings.</a:t>
            </a:r>
            <a:endParaRPr lang="en-US" dirty="0">
              <a:cs typeface="Calibri"/>
            </a:endParaRPr>
          </a:p>
          <a:p>
            <a:r>
              <a:rPr lang="en-US" dirty="0"/>
              <a:t>This is done due to the intention to move, perform, or work. </a:t>
            </a:r>
            <a:endParaRPr lang="en-US" dirty="0">
              <a:cs typeface="Calibri"/>
            </a:endParaRPr>
          </a:p>
          <a:p>
            <a:r>
              <a:rPr lang="en-US" dirty="0"/>
              <a:t>The body energy is also consumed for muscle contractions and relaxation.</a:t>
            </a:r>
            <a:endParaRPr lang="en-US" dirty="0">
              <a:cs typeface="Calibri"/>
            </a:endParaRPr>
          </a:p>
          <a:p>
            <a:r>
              <a:rPr lang="en-US" dirty="0"/>
              <a:t>We see this during walking, running, lifting, jumping</a:t>
            </a:r>
            <a:r>
              <a:rPr lang="en-US" b="1" dirty="0"/>
              <a:t>, </a:t>
            </a:r>
            <a:r>
              <a:rPr lang="en-US" dirty="0"/>
              <a:t>talking, shouting, etc.</a:t>
            </a:r>
            <a:endParaRPr lang="en-US" dirty="0">
              <a:cs typeface="Calibri"/>
            </a:endParaRPr>
          </a:p>
          <a:p>
            <a:r>
              <a:rPr lang="en-US" dirty="0"/>
              <a:t>Further body language also consumes energy.</a:t>
            </a:r>
            <a:endParaRPr lang="en-US" dirty="0">
              <a:cs typeface="Calibri"/>
            </a:endParaRPr>
          </a:p>
          <a:p>
            <a:r>
              <a:rPr lang="en-US" dirty="0"/>
              <a:t>So you can notice that when you are hungry, your body language will be low and ineffective.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5</a:t>
            </a:fld>
            <a:endParaRPr lang="en-GB"/>
          </a:p>
        </p:txBody>
      </p:sp>
    </p:spTree>
    <p:extLst>
      <p:ext uri="{BB962C8B-B14F-4D97-AF65-F5344CB8AC3E}">
        <p14:creationId xmlns:p14="http://schemas.microsoft.com/office/powerpoint/2010/main" val="422851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Social energy – the energy we use being in a group, </a:t>
            </a:r>
            <a:r>
              <a:rPr lang="en-US" dirty="0" err="1"/>
              <a:t>socialising</a:t>
            </a:r>
            <a:r>
              <a:rPr lang="en-US" dirty="0"/>
              <a:t> with </a:t>
            </a:r>
            <a:r>
              <a:rPr lang="en-US" dirty="0" smtClean="0"/>
              <a:t>others.</a:t>
            </a:r>
            <a:r>
              <a:rPr lang="en-US" baseline="0" dirty="0" smtClean="0"/>
              <a:t>  Think about all the actions that occur to meet a friend for a coffee or even have them over to your house.  We often try harder in a social environment to achieve the appearance of being “fine” but this actions uses vast amounts of energy which drains your system.  </a:t>
            </a:r>
            <a:endParaRPr lang="en-US" dirty="0">
              <a:cs typeface="Calibri"/>
            </a:endParaRPr>
          </a:p>
          <a:p>
            <a:r>
              <a:rPr lang="en-US" dirty="0"/>
              <a:t>.</a:t>
            </a: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6</a:t>
            </a:fld>
            <a:endParaRPr lang="en-GB"/>
          </a:p>
        </p:txBody>
      </p:sp>
    </p:spTree>
    <p:extLst>
      <p:ext uri="{BB962C8B-B14F-4D97-AF65-F5344CB8AC3E}">
        <p14:creationId xmlns:p14="http://schemas.microsoft.com/office/powerpoint/2010/main" val="68684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Cognitive energy – is our thinking energy, allow us to focus, to remember, to problem solve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7</a:t>
            </a:fld>
            <a:endParaRPr lang="en-GB"/>
          </a:p>
        </p:txBody>
      </p:sp>
    </p:spTree>
    <p:extLst>
      <p:ext uri="{BB962C8B-B14F-4D97-AF65-F5344CB8AC3E}">
        <p14:creationId xmlns:p14="http://schemas.microsoft.com/office/powerpoint/2010/main" val="256012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Emotional energy – how we feel with what is going on in our lives (feelings around our work, our relationships, feelings about our health &amp; symptoms)</a:t>
            </a:r>
          </a:p>
          <a:p>
            <a:endParaRPr lang="en-US" dirty="0"/>
          </a:p>
          <a:p>
            <a:endParaRPr lang="en-US" dirty="0"/>
          </a:p>
          <a:p>
            <a:r>
              <a:rPr lang="en-US" dirty="0"/>
              <a:t>At any given time we may need energy for all of these types of activities.  However when our energy store is depleted,  fatigue occurs.  </a:t>
            </a:r>
            <a:endParaRPr lang="en-US" dirty="0">
              <a:cs typeface="Calibri" panose="020F0502020204030204"/>
            </a:endParaRPr>
          </a:p>
          <a:p>
            <a:endParaRPr lang="en-US" dirty="0"/>
          </a:p>
          <a:p>
            <a:r>
              <a:rPr lang="en-US" dirty="0"/>
              <a:t>Feeling exhausted, You may think 'but I’ve done nothing today',  when in fact you may have:…....... </a:t>
            </a:r>
            <a:endParaRPr lang="en-US" dirty="0">
              <a:cs typeface="Calibri"/>
            </a:endParaRPr>
          </a:p>
          <a:p>
            <a:r>
              <a:rPr lang="en-US" dirty="0"/>
              <a:t>Got washed and dressed, made breakfast, climbed the stairs – examples of using Physical Energy</a:t>
            </a:r>
            <a:endParaRPr lang="en-US" dirty="0">
              <a:cs typeface="Calibri"/>
            </a:endParaRPr>
          </a:p>
          <a:p>
            <a:endParaRPr lang="en-US" dirty="0"/>
          </a:p>
          <a:p>
            <a:r>
              <a:rPr lang="en-US" dirty="0"/>
              <a:t>Arranged a personal appointment, prepared for and attended a works meeting, –  examples of Cognitive Energy</a:t>
            </a:r>
            <a:endParaRPr lang="en-US" dirty="0">
              <a:cs typeface="Calibri"/>
            </a:endParaRPr>
          </a:p>
          <a:p>
            <a:endParaRPr lang="en-US" dirty="0"/>
          </a:p>
          <a:p>
            <a:r>
              <a:rPr lang="en-US" dirty="0"/>
              <a:t>Spoken with someone on MS teams, had a chat over coffee – use of Social Energy</a:t>
            </a:r>
            <a:endParaRPr lang="en-US" dirty="0">
              <a:cs typeface="Calibri"/>
            </a:endParaRPr>
          </a:p>
          <a:p>
            <a:endParaRPr lang="en-US" dirty="0"/>
          </a:p>
          <a:p>
            <a:r>
              <a:rPr lang="en-US" dirty="0"/>
              <a:t>Trying to put on a brave face but inside your angry, worried about the future – an example of Emotional Energy</a:t>
            </a:r>
            <a:endParaRPr lang="en-US" dirty="0">
              <a:cs typeface="Calibri"/>
            </a:endParaRPr>
          </a:p>
          <a:p>
            <a:endParaRPr lang="en-US" dirty="0"/>
          </a:p>
          <a:p>
            <a:r>
              <a:rPr lang="en-US" dirty="0" smtClean="0"/>
              <a:t>So, how </a:t>
            </a:r>
            <a:r>
              <a:rPr lang="en-US" dirty="0"/>
              <a:t>often </a:t>
            </a:r>
            <a:r>
              <a:rPr lang="en-US" dirty="0" smtClean="0"/>
              <a:t>do you use your </a:t>
            </a:r>
            <a:r>
              <a:rPr lang="en-US" dirty="0"/>
              <a:t>energy stores without thinking about </a:t>
            </a:r>
            <a:r>
              <a:rPr lang="en-US" dirty="0" smtClean="0"/>
              <a:t>it?</a:t>
            </a:r>
            <a:r>
              <a:rPr lang="en-US" baseline="0" dirty="0" smtClean="0"/>
              <a:t>  Do you</a:t>
            </a:r>
            <a:r>
              <a:rPr lang="en-US" dirty="0" smtClean="0"/>
              <a:t> stop </a:t>
            </a:r>
            <a:r>
              <a:rPr lang="en-US" dirty="0"/>
              <a:t>and check-in with ourselves to see where those energy levels are truly </a:t>
            </a:r>
            <a:r>
              <a:rPr lang="en-US" dirty="0" smtClean="0"/>
              <a:t>sitting?</a:t>
            </a:r>
            <a:r>
              <a:rPr lang="en-US" baseline="0" dirty="0" smtClean="0"/>
              <a:t>  </a:t>
            </a:r>
            <a:endParaRPr lang="en-US" dirty="0">
              <a:cs typeface="Calibri"/>
            </a:endParaRPr>
          </a:p>
          <a:p>
            <a:endParaRPr lang="en-US" dirty="0"/>
          </a:p>
          <a:p>
            <a:r>
              <a:rPr lang="en-US" dirty="0"/>
              <a:t>If you think about your mobile phone battery, and if we are honest, we can all admit to regularly running the battery low into the red. And annoyingly it seems to be when we really need to use it.  If only we had given our phone a full charge at the earliest warning signs.  Our internal body battery works in a similar way.  </a:t>
            </a:r>
          </a:p>
          <a:p>
            <a:r>
              <a:rPr lang="en-US" dirty="0"/>
              <a:t>To manage your fatigue you need to stop, check in with yourself and be aware of those physical, cognitive, emotional and social energy requests that will be taken from your internal battery.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1A5A54-388A-4E5A-B53A-3BB1A2F88D4C}" type="slidenum">
              <a:rPr lang="en-GB"/>
              <a:t>8</a:t>
            </a:fld>
            <a:endParaRPr lang="en-GB"/>
          </a:p>
        </p:txBody>
      </p:sp>
    </p:spTree>
    <p:extLst>
      <p:ext uri="{BB962C8B-B14F-4D97-AF65-F5344CB8AC3E}">
        <p14:creationId xmlns:p14="http://schemas.microsoft.com/office/powerpoint/2010/main" val="156983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dirty="0"/>
              <a:t>Before we look at a formal definition of fatigue we are interested to hear what fatigue feels like to you.  In a second a word cloud will appear.</a:t>
            </a:r>
          </a:p>
          <a:p>
            <a:endParaRPr lang="en-US" dirty="0"/>
          </a:p>
          <a:p>
            <a:pPr marL="228600" indent="-228600">
              <a:buAutoNum type="arabicPeriod"/>
            </a:pPr>
            <a:r>
              <a:rPr lang="en-US" dirty="0"/>
              <a:t>Using as many words as you want,  please input what fatigue feels like to you? </a:t>
            </a:r>
          </a:p>
          <a:p>
            <a:r>
              <a:rPr lang="en-US" dirty="0"/>
              <a:t>2. Once everyone has answered a word cloud will appear describing how fatigue feels to everyone in this group.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is no universal definition but here are 2 definitions that may resonate.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above definition</a:t>
            </a:r>
            <a:r>
              <a:rPr lang="en-US" baseline="0" dirty="0" smtClean="0"/>
              <a:t> is from </a:t>
            </a:r>
            <a:r>
              <a:rPr lang="en-US" baseline="0" dirty="0" err="1" smtClean="0"/>
              <a:t>Dittner</a:t>
            </a:r>
            <a:r>
              <a:rPr lang="en-US" baseline="0" dirty="0" smtClean="0"/>
              <a:t> (2004)  and another is by </a:t>
            </a:r>
            <a:r>
              <a:rPr lang="en-GB" dirty="0" smtClean="0"/>
              <a:t>[</a:t>
            </a:r>
            <a:r>
              <a:rPr lang="en-GB" u="sng" dirty="0" err="1" smtClean="0">
                <a:hlinkClick r:id="rId3"/>
              </a:rPr>
              <a:t>Galland</a:t>
            </a:r>
            <a:r>
              <a:rPr lang="en-GB" u="sng" dirty="0" smtClean="0">
                <a:hlinkClick r:id="rId3"/>
              </a:rPr>
              <a:t>-Decker, 2019</a:t>
            </a:r>
            <a:r>
              <a:rPr lang="en-GB" dirty="0" smtClean="0"/>
              <a:t>]</a:t>
            </a:r>
            <a:r>
              <a:rPr lang="en-GB" baseline="0" dirty="0" smtClean="0"/>
              <a:t> -</a:t>
            </a:r>
            <a:endParaRPr lang="en-US" dirty="0" smtClean="0"/>
          </a:p>
          <a:p>
            <a:endParaRPr lang="en-US" dirty="0" smtClean="0"/>
          </a:p>
          <a:p>
            <a:r>
              <a:rPr lang="en-US" dirty="0" smtClean="0"/>
              <a:t>“</a:t>
            </a:r>
            <a:r>
              <a:rPr lang="en-GB" dirty="0" smtClean="0"/>
              <a:t>An </a:t>
            </a:r>
            <a:r>
              <a:rPr lang="en-GB" dirty="0"/>
              <a:t>unpleasant physical, cognitive and emotional symptom described as a tiredness not relieved by common strategies that restore energy. It varies in duration and intensity and reduces the ability to perform usual daily </a:t>
            </a:r>
            <a:r>
              <a:rPr lang="en-GB" dirty="0" smtClean="0"/>
              <a:t>activities.”</a:t>
            </a:r>
            <a:endParaRPr lang="en-US" dirty="0"/>
          </a:p>
          <a:p>
            <a:endParaRPr lang="en-US" dirty="0"/>
          </a:p>
          <a:p>
            <a:r>
              <a:rPr lang="en-US" dirty="0" smtClean="0"/>
              <a:t>Both accept fatigue is:</a:t>
            </a:r>
          </a:p>
          <a:p>
            <a:r>
              <a:rPr lang="en-US" dirty="0" smtClean="0"/>
              <a:t>Unique </a:t>
            </a:r>
            <a:r>
              <a:rPr lang="en-US" dirty="0"/>
              <a:t>to the individual</a:t>
            </a:r>
          </a:p>
          <a:p>
            <a:r>
              <a:rPr lang="en-US" dirty="0"/>
              <a:t>Mental, physical and cognitive </a:t>
            </a:r>
          </a:p>
          <a:p>
            <a:r>
              <a:rPr lang="en-US" dirty="0"/>
              <a:t>Not relieved by rest.</a:t>
            </a:r>
          </a:p>
          <a:p>
            <a:pPr>
              <a:spcBef>
                <a:spcPct val="0"/>
              </a:spcBef>
            </a:pPr>
            <a:endParaRPr lang="en-GB" baseline="0" dirty="0">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rtl="0"/>
            <a:fld id="{B4AAD351-6347-4318-B935-1E0F1B6A61D6}"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3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17539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535305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96543315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845681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160946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0900559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D2EB87B0-5071-4BC9-A19F-C3269318028C}"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6002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54B4CBB3-9133-42BF-BC20-6F6E1888C21F}"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481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9DE69F68-3DB1-4EAA-B9CD-9FE8531CEE5D}" type="datetimeFigureOut">
              <a:rPr lang="en-GB" smtClean="0"/>
              <a:pPr/>
              <a:t>04/01/2024</a:t>
            </a:fld>
            <a:endParaRPr lang="en-GB"/>
          </a:p>
        </p:txBody>
      </p:sp>
      <p:sp>
        <p:nvSpPr>
          <p:cNvPr id="17" name="Footer Placeholder 16"/>
          <p:cNvSpPr>
            <a:spLocks noGrp="1"/>
          </p:cNvSpPr>
          <p:nvPr>
            <p:ph type="ftr" sz="quarter" idx="11"/>
          </p:nvPr>
        </p:nvSpPr>
        <p:spPr>
          <a:xfrm>
            <a:off x="7213600" y="4205288"/>
            <a:ext cx="1727200" cy="457200"/>
          </a:xfrm>
        </p:spPr>
        <p:txBody>
          <a:bodyPr/>
          <a:lstStyle/>
          <a:p>
            <a:endParaRPr lang="en-GB"/>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78374835-F8C3-4F8A-B320-F222973543EC}"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71F23539-3F81-4F1E-A9B7-5CE0C1986E23}"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12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9DE69F68-3DB1-4EAA-B9CD-9FE8531CEE5D}" type="datetimeFigureOut">
              <a:rPr lang="en-GB" smtClean="0"/>
              <a:pPr/>
              <a:t>04/01/2024</a:t>
            </a:fld>
            <a:endParaRPr lang="en-GB"/>
          </a:p>
        </p:txBody>
      </p:sp>
      <p:sp>
        <p:nvSpPr>
          <p:cNvPr id="27" name="Slide Number Placeholder 26"/>
          <p:cNvSpPr>
            <a:spLocks noGrp="1"/>
          </p:cNvSpPr>
          <p:nvPr>
            <p:ph type="sldNum" sz="quarter" idx="11"/>
          </p:nvPr>
        </p:nvSpPr>
        <p:spPr/>
        <p:txBody>
          <a:bodyPr rtlCol="0"/>
          <a:lstStyle/>
          <a:p>
            <a:fld id="{78374835-F8C3-4F8A-B320-F222973543EC}" type="slidenum">
              <a:rPr lang="en-GB" smtClean="0"/>
              <a:pPr/>
              <a:t>‹#›</a:t>
            </a:fld>
            <a:endParaRPr lang="en-GB"/>
          </a:p>
        </p:txBody>
      </p:sp>
      <p:sp>
        <p:nvSpPr>
          <p:cNvPr id="28" name="Footer Placeholder 27"/>
          <p:cNvSpPr>
            <a:spLocks noGrp="1"/>
          </p:cNvSpPr>
          <p:nvPr>
            <p:ph type="ftr" sz="quarter" idx="12"/>
          </p:nvPr>
        </p:nvSpPr>
        <p:spPr/>
        <p:txBody>
          <a:bodyPr rtlCol="0"/>
          <a:lstStyle/>
          <a:p>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9DE69F68-3DB1-4EAA-B9CD-9FE8531CEE5D}" type="datetimeFigureOut">
              <a:rPr lang="en-GB" smtClean="0"/>
              <a:pPr/>
              <a:t>04/01/2024</a:t>
            </a:fld>
            <a:endParaRPr lang="en-GB"/>
          </a:p>
        </p:txBody>
      </p:sp>
      <p:sp>
        <p:nvSpPr>
          <p:cNvPr id="4" name="Footer Placeholder 3"/>
          <p:cNvSpPr>
            <a:spLocks noGrp="1"/>
          </p:cNvSpPr>
          <p:nvPr>
            <p:ph type="ftr" sz="quarter" idx="11"/>
          </p:nvPr>
        </p:nvSpPr>
        <p:spPr>
          <a:xfrm>
            <a:off x="7010400" y="612648"/>
            <a:ext cx="1767840" cy="457200"/>
          </a:xfrm>
        </p:spPr>
        <p:txBody>
          <a:bodyPr/>
          <a:lstStyle/>
          <a:p>
            <a:endParaRPr lang="en-GB"/>
          </a:p>
        </p:txBody>
      </p:sp>
      <p:sp>
        <p:nvSpPr>
          <p:cNvPr id="5" name="Slide Number Placeholder 4"/>
          <p:cNvSpPr>
            <a:spLocks noGrp="1"/>
          </p:cNvSpPr>
          <p:nvPr>
            <p:ph type="sldNum" sz="quarter" idx="12"/>
          </p:nvPr>
        </p:nvSpPr>
        <p:spPr>
          <a:xfrm>
            <a:off x="10899648" y="2272"/>
            <a:ext cx="1016000" cy="365760"/>
          </a:xfrm>
        </p:spPr>
        <p:txBody>
          <a:bodyPr/>
          <a:lstStyle/>
          <a:p>
            <a:fld id="{78374835-F8C3-4F8A-B320-F222973543EC}" type="slidenum">
              <a:rPr lang="en-GB" smtClean="0"/>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AEE3D2-1364-62FB-3530-EE49D2C3DEF7}"/>
              </a:ext>
            </a:extLst>
          </p:cNvPr>
          <p:cNvSpPr>
            <a:spLocks noGrp="1"/>
          </p:cNvSpPr>
          <p:nvPr>
            <p:ph type="dt" sz="half" idx="10"/>
          </p:nvPr>
        </p:nvSpPr>
        <p:spPr/>
        <p:txBody>
          <a:bodyPr/>
          <a:lstStyle>
            <a:lvl1pPr>
              <a:defRPr/>
            </a:lvl1pPr>
          </a:lstStyle>
          <a:p>
            <a:pPr>
              <a:defRPr/>
            </a:pPr>
            <a:fld id="{7EBF6321-ED92-4898-BB2B-64DFEA85B453}" type="datetimeFigureOut">
              <a:rPr lang="en-US"/>
              <a:pPr>
                <a:defRPr/>
              </a:pPr>
              <a:t>1/4/2024</a:t>
            </a:fld>
            <a:endParaRPr lang="en-US"/>
          </a:p>
        </p:txBody>
      </p:sp>
      <p:sp>
        <p:nvSpPr>
          <p:cNvPr id="5" name="Footer Placeholder 4">
            <a:extLst>
              <a:ext uri="{FF2B5EF4-FFF2-40B4-BE49-F238E27FC236}">
                <a16:creationId xmlns:a16="http://schemas.microsoft.com/office/drawing/2014/main" xmlns="" id="{B07FC467-73E2-B387-1848-61EFD33A5A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E84D60A-6A3A-7584-3010-F659C9510085}"/>
              </a:ext>
            </a:extLst>
          </p:cNvPr>
          <p:cNvSpPr>
            <a:spLocks noGrp="1"/>
          </p:cNvSpPr>
          <p:nvPr>
            <p:ph type="sldNum" sz="quarter" idx="12"/>
          </p:nvPr>
        </p:nvSpPr>
        <p:spPr/>
        <p:txBody>
          <a:bodyPr/>
          <a:lstStyle>
            <a:lvl1pPr>
              <a:defRPr/>
            </a:lvl1pPr>
          </a:lstStyle>
          <a:p>
            <a:fld id="{A0FD1143-F65B-4596-87CF-DC50B796CEC1}" type="slidenum">
              <a:rPr lang="en-US" altLang="en-US"/>
              <a:pPr/>
              <a:t>‹#›</a:t>
            </a:fld>
            <a:endParaRPr lang="en-US" altLang="en-US"/>
          </a:p>
        </p:txBody>
      </p:sp>
    </p:spTree>
    <p:extLst>
      <p:ext uri="{BB962C8B-B14F-4D97-AF65-F5344CB8AC3E}">
        <p14:creationId xmlns:p14="http://schemas.microsoft.com/office/powerpoint/2010/main" val="106379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691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8E54A-AEF9-F3BB-E635-7309017449D2}"/>
              </a:ext>
            </a:extLst>
          </p:cNvPr>
          <p:cNvSpPr>
            <a:spLocks noGrp="1"/>
          </p:cNvSpPr>
          <p:nvPr>
            <p:ph type="dt" sz="half" idx="10"/>
          </p:nvPr>
        </p:nvSpPr>
        <p:spPr/>
        <p:txBody>
          <a:bodyPr/>
          <a:lstStyle>
            <a:lvl1pPr>
              <a:defRPr/>
            </a:lvl1pPr>
          </a:lstStyle>
          <a:p>
            <a:pPr>
              <a:defRPr/>
            </a:pPr>
            <a:fld id="{258652AD-E3CF-48F0-997C-5642A10B03BE}" type="datetimeFigureOut">
              <a:rPr lang="en-US"/>
              <a:pPr>
                <a:defRPr/>
              </a:pPr>
              <a:t>1/4/2024</a:t>
            </a:fld>
            <a:endParaRPr lang="en-US"/>
          </a:p>
        </p:txBody>
      </p:sp>
      <p:sp>
        <p:nvSpPr>
          <p:cNvPr id="5" name="Footer Placeholder 4">
            <a:extLst>
              <a:ext uri="{FF2B5EF4-FFF2-40B4-BE49-F238E27FC236}">
                <a16:creationId xmlns:a16="http://schemas.microsoft.com/office/drawing/2014/main" xmlns="" id="{89717182-7035-BF97-5F9C-8C2AF5D569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9D86ABD-B2FE-5655-B559-E5D12CC5F88B}"/>
              </a:ext>
            </a:extLst>
          </p:cNvPr>
          <p:cNvSpPr>
            <a:spLocks noGrp="1"/>
          </p:cNvSpPr>
          <p:nvPr>
            <p:ph type="sldNum" sz="quarter" idx="12"/>
          </p:nvPr>
        </p:nvSpPr>
        <p:spPr/>
        <p:txBody>
          <a:bodyPr/>
          <a:lstStyle>
            <a:lvl1pPr>
              <a:defRPr/>
            </a:lvl1pPr>
          </a:lstStyle>
          <a:p>
            <a:fld id="{D00B0234-17C0-49A1-95EE-16B6D02B848A}" type="slidenum">
              <a:rPr lang="en-US" altLang="en-US"/>
              <a:pPr/>
              <a:t>‹#›</a:t>
            </a:fld>
            <a:endParaRPr lang="en-US" altLang="en-US"/>
          </a:p>
        </p:txBody>
      </p:sp>
    </p:spTree>
    <p:extLst>
      <p:ext uri="{BB962C8B-B14F-4D97-AF65-F5344CB8AC3E}">
        <p14:creationId xmlns:p14="http://schemas.microsoft.com/office/powerpoint/2010/main" val="3189263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14772E3-9BFF-97CD-F4FA-033C33AD969F}"/>
              </a:ext>
            </a:extLst>
          </p:cNvPr>
          <p:cNvSpPr>
            <a:spLocks noGrp="1"/>
          </p:cNvSpPr>
          <p:nvPr>
            <p:ph type="dt" sz="half" idx="10"/>
          </p:nvPr>
        </p:nvSpPr>
        <p:spPr/>
        <p:txBody>
          <a:bodyPr/>
          <a:lstStyle>
            <a:lvl1pPr>
              <a:defRPr/>
            </a:lvl1pPr>
          </a:lstStyle>
          <a:p>
            <a:pPr>
              <a:defRPr/>
            </a:pPr>
            <a:fld id="{3BF19610-9663-4326-BC61-7EB416F1CC36}" type="datetimeFigureOut">
              <a:rPr lang="en-US"/>
              <a:pPr>
                <a:defRPr/>
              </a:pPr>
              <a:t>1/4/2024</a:t>
            </a:fld>
            <a:endParaRPr lang="en-US"/>
          </a:p>
        </p:txBody>
      </p:sp>
      <p:sp>
        <p:nvSpPr>
          <p:cNvPr id="5" name="Footer Placeholder 4">
            <a:extLst>
              <a:ext uri="{FF2B5EF4-FFF2-40B4-BE49-F238E27FC236}">
                <a16:creationId xmlns:a16="http://schemas.microsoft.com/office/drawing/2014/main" xmlns="" id="{CB97F737-033E-4951-8E40-CB5F6AC793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DE4CD6B-C8D7-C39A-A67E-146FE24EEFCF}"/>
              </a:ext>
            </a:extLst>
          </p:cNvPr>
          <p:cNvSpPr>
            <a:spLocks noGrp="1"/>
          </p:cNvSpPr>
          <p:nvPr>
            <p:ph type="sldNum" sz="quarter" idx="12"/>
          </p:nvPr>
        </p:nvSpPr>
        <p:spPr/>
        <p:txBody>
          <a:bodyPr/>
          <a:lstStyle>
            <a:lvl1pPr>
              <a:defRPr/>
            </a:lvl1pPr>
          </a:lstStyle>
          <a:p>
            <a:fld id="{31E4CAAD-F040-4D67-9389-B923B5F980D8}" type="slidenum">
              <a:rPr lang="en-US" altLang="en-US"/>
              <a:pPr/>
              <a:t>‹#›</a:t>
            </a:fld>
            <a:endParaRPr lang="en-US" altLang="en-US"/>
          </a:p>
        </p:txBody>
      </p:sp>
    </p:spTree>
    <p:extLst>
      <p:ext uri="{BB962C8B-B14F-4D97-AF65-F5344CB8AC3E}">
        <p14:creationId xmlns:p14="http://schemas.microsoft.com/office/powerpoint/2010/main" val="319429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E693F3B-331B-8A25-0CAD-1648A9817D50}"/>
              </a:ext>
            </a:extLst>
          </p:cNvPr>
          <p:cNvSpPr>
            <a:spLocks noGrp="1"/>
          </p:cNvSpPr>
          <p:nvPr>
            <p:ph type="dt" sz="half" idx="10"/>
          </p:nvPr>
        </p:nvSpPr>
        <p:spPr/>
        <p:txBody>
          <a:bodyPr/>
          <a:lstStyle>
            <a:lvl1pPr>
              <a:defRPr/>
            </a:lvl1pPr>
          </a:lstStyle>
          <a:p>
            <a:pPr>
              <a:defRPr/>
            </a:pPr>
            <a:fld id="{76F89FEB-3C76-4FD5-96EB-03F627082B36}" type="datetimeFigureOut">
              <a:rPr lang="en-US"/>
              <a:pPr>
                <a:defRPr/>
              </a:pPr>
              <a:t>1/4/2024</a:t>
            </a:fld>
            <a:endParaRPr lang="en-US"/>
          </a:p>
        </p:txBody>
      </p:sp>
      <p:sp>
        <p:nvSpPr>
          <p:cNvPr id="6" name="Footer Placeholder 4">
            <a:extLst>
              <a:ext uri="{FF2B5EF4-FFF2-40B4-BE49-F238E27FC236}">
                <a16:creationId xmlns:a16="http://schemas.microsoft.com/office/drawing/2014/main" xmlns="" id="{E10FC6A1-97FA-B932-FFC6-1A2ADD4AD2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C1EAE6F-0114-51E5-4F99-9077F2D1C889}"/>
              </a:ext>
            </a:extLst>
          </p:cNvPr>
          <p:cNvSpPr>
            <a:spLocks noGrp="1"/>
          </p:cNvSpPr>
          <p:nvPr>
            <p:ph type="sldNum" sz="quarter" idx="12"/>
          </p:nvPr>
        </p:nvSpPr>
        <p:spPr/>
        <p:txBody>
          <a:bodyPr/>
          <a:lstStyle>
            <a:lvl1pPr>
              <a:defRPr/>
            </a:lvl1pPr>
          </a:lstStyle>
          <a:p>
            <a:fld id="{355C35CC-37BA-411E-A3EF-24FF6E3C9533}" type="slidenum">
              <a:rPr lang="en-US" altLang="en-US"/>
              <a:pPr/>
              <a:t>‹#›</a:t>
            </a:fld>
            <a:endParaRPr lang="en-US" altLang="en-US"/>
          </a:p>
        </p:txBody>
      </p:sp>
    </p:spTree>
    <p:extLst>
      <p:ext uri="{BB962C8B-B14F-4D97-AF65-F5344CB8AC3E}">
        <p14:creationId xmlns:p14="http://schemas.microsoft.com/office/powerpoint/2010/main" val="1377839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C830A16E-0A91-DF8E-1CAA-B45197F99F8E}"/>
              </a:ext>
            </a:extLst>
          </p:cNvPr>
          <p:cNvSpPr>
            <a:spLocks noGrp="1"/>
          </p:cNvSpPr>
          <p:nvPr>
            <p:ph type="dt" sz="half" idx="10"/>
          </p:nvPr>
        </p:nvSpPr>
        <p:spPr/>
        <p:txBody>
          <a:bodyPr/>
          <a:lstStyle>
            <a:lvl1pPr>
              <a:defRPr/>
            </a:lvl1pPr>
          </a:lstStyle>
          <a:p>
            <a:pPr>
              <a:defRPr/>
            </a:pPr>
            <a:fld id="{7F0A0FA0-39A8-40C5-8C16-D41CC3951580}" type="datetimeFigureOut">
              <a:rPr lang="en-US"/>
              <a:pPr>
                <a:defRPr/>
              </a:pPr>
              <a:t>1/4/2024</a:t>
            </a:fld>
            <a:endParaRPr lang="en-US"/>
          </a:p>
        </p:txBody>
      </p:sp>
      <p:sp>
        <p:nvSpPr>
          <p:cNvPr id="8" name="Footer Placeholder 4">
            <a:extLst>
              <a:ext uri="{FF2B5EF4-FFF2-40B4-BE49-F238E27FC236}">
                <a16:creationId xmlns:a16="http://schemas.microsoft.com/office/drawing/2014/main" xmlns="" id="{6C6D6CDD-799D-6729-4913-B4D6ECD1F5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EC883844-0FEE-F2F5-D1BF-695D30FAD1E9}"/>
              </a:ext>
            </a:extLst>
          </p:cNvPr>
          <p:cNvSpPr>
            <a:spLocks noGrp="1"/>
          </p:cNvSpPr>
          <p:nvPr>
            <p:ph type="sldNum" sz="quarter" idx="12"/>
          </p:nvPr>
        </p:nvSpPr>
        <p:spPr/>
        <p:txBody>
          <a:bodyPr/>
          <a:lstStyle>
            <a:lvl1pPr>
              <a:defRPr/>
            </a:lvl1pPr>
          </a:lstStyle>
          <a:p>
            <a:fld id="{E66BC992-BB2C-4090-B241-701DF18BB530}" type="slidenum">
              <a:rPr lang="en-US" altLang="en-US"/>
              <a:pPr/>
              <a:t>‹#›</a:t>
            </a:fld>
            <a:endParaRPr lang="en-US" altLang="en-US"/>
          </a:p>
        </p:txBody>
      </p:sp>
    </p:spTree>
    <p:extLst>
      <p:ext uri="{BB962C8B-B14F-4D97-AF65-F5344CB8AC3E}">
        <p14:creationId xmlns:p14="http://schemas.microsoft.com/office/powerpoint/2010/main" val="2488545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13F2B65-5053-91A0-24BD-79111CE62E35}"/>
              </a:ext>
            </a:extLst>
          </p:cNvPr>
          <p:cNvSpPr>
            <a:spLocks noGrp="1"/>
          </p:cNvSpPr>
          <p:nvPr>
            <p:ph type="dt" sz="half" idx="10"/>
          </p:nvPr>
        </p:nvSpPr>
        <p:spPr/>
        <p:txBody>
          <a:bodyPr/>
          <a:lstStyle>
            <a:lvl1pPr>
              <a:defRPr/>
            </a:lvl1pPr>
          </a:lstStyle>
          <a:p>
            <a:pPr>
              <a:defRPr/>
            </a:pPr>
            <a:fld id="{22C77F9A-E92B-4662-893D-0C9109FC1E98}" type="datetimeFigureOut">
              <a:rPr lang="en-US"/>
              <a:pPr>
                <a:defRPr/>
              </a:pPr>
              <a:t>1/4/2024</a:t>
            </a:fld>
            <a:endParaRPr lang="en-US"/>
          </a:p>
        </p:txBody>
      </p:sp>
      <p:sp>
        <p:nvSpPr>
          <p:cNvPr id="4" name="Footer Placeholder 4">
            <a:extLst>
              <a:ext uri="{FF2B5EF4-FFF2-40B4-BE49-F238E27FC236}">
                <a16:creationId xmlns:a16="http://schemas.microsoft.com/office/drawing/2014/main" xmlns="" id="{58009021-6BF1-5CF1-6BAE-191F1C2161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C3F1F598-395C-855A-47A0-B20BE95BF08F}"/>
              </a:ext>
            </a:extLst>
          </p:cNvPr>
          <p:cNvSpPr>
            <a:spLocks noGrp="1"/>
          </p:cNvSpPr>
          <p:nvPr>
            <p:ph type="sldNum" sz="quarter" idx="12"/>
          </p:nvPr>
        </p:nvSpPr>
        <p:spPr/>
        <p:txBody>
          <a:bodyPr/>
          <a:lstStyle>
            <a:lvl1pPr>
              <a:defRPr/>
            </a:lvl1pPr>
          </a:lstStyle>
          <a:p>
            <a:fld id="{B7E5A8F1-2BCC-4749-93E6-6BCC2D314F08}" type="slidenum">
              <a:rPr lang="en-US" altLang="en-US"/>
              <a:pPr/>
              <a:t>‹#›</a:t>
            </a:fld>
            <a:endParaRPr lang="en-US" altLang="en-US"/>
          </a:p>
        </p:txBody>
      </p:sp>
    </p:spTree>
    <p:extLst>
      <p:ext uri="{BB962C8B-B14F-4D97-AF65-F5344CB8AC3E}">
        <p14:creationId xmlns:p14="http://schemas.microsoft.com/office/powerpoint/2010/main" val="2423781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D0E2EA8-9E7C-341A-8D86-DB57D2CB747A}"/>
              </a:ext>
            </a:extLst>
          </p:cNvPr>
          <p:cNvSpPr>
            <a:spLocks noGrp="1"/>
          </p:cNvSpPr>
          <p:nvPr>
            <p:ph type="dt" sz="half" idx="10"/>
          </p:nvPr>
        </p:nvSpPr>
        <p:spPr/>
        <p:txBody>
          <a:bodyPr/>
          <a:lstStyle>
            <a:lvl1pPr>
              <a:defRPr/>
            </a:lvl1pPr>
          </a:lstStyle>
          <a:p>
            <a:pPr>
              <a:defRPr/>
            </a:pPr>
            <a:fld id="{3663D8BF-7A97-4ABB-93AC-AC9AF95BA46B}" type="datetimeFigureOut">
              <a:rPr lang="en-US"/>
              <a:pPr>
                <a:defRPr/>
              </a:pPr>
              <a:t>1/4/2024</a:t>
            </a:fld>
            <a:endParaRPr lang="en-US"/>
          </a:p>
        </p:txBody>
      </p:sp>
      <p:sp>
        <p:nvSpPr>
          <p:cNvPr id="3" name="Footer Placeholder 4">
            <a:extLst>
              <a:ext uri="{FF2B5EF4-FFF2-40B4-BE49-F238E27FC236}">
                <a16:creationId xmlns:a16="http://schemas.microsoft.com/office/drawing/2014/main" xmlns="" id="{8AE3856B-FB9C-5C8B-E2AF-A8AE191019F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F0805FFB-069C-FCD6-B39B-86E226EE8C7B}"/>
              </a:ext>
            </a:extLst>
          </p:cNvPr>
          <p:cNvSpPr>
            <a:spLocks noGrp="1"/>
          </p:cNvSpPr>
          <p:nvPr>
            <p:ph type="sldNum" sz="quarter" idx="12"/>
          </p:nvPr>
        </p:nvSpPr>
        <p:spPr/>
        <p:txBody>
          <a:bodyPr/>
          <a:lstStyle>
            <a:lvl1pPr>
              <a:defRPr/>
            </a:lvl1pPr>
          </a:lstStyle>
          <a:p>
            <a:fld id="{FDC4CDF5-9BE7-4DEB-BD59-2E172B35E877}" type="slidenum">
              <a:rPr lang="en-US" altLang="en-US"/>
              <a:pPr/>
              <a:t>‹#›</a:t>
            </a:fld>
            <a:endParaRPr lang="en-US" altLang="en-US"/>
          </a:p>
        </p:txBody>
      </p:sp>
    </p:spTree>
    <p:extLst>
      <p:ext uri="{BB962C8B-B14F-4D97-AF65-F5344CB8AC3E}">
        <p14:creationId xmlns:p14="http://schemas.microsoft.com/office/powerpoint/2010/main" val="379989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D77C581-409C-9E83-E4D7-2D0D720AF552}"/>
              </a:ext>
            </a:extLst>
          </p:cNvPr>
          <p:cNvSpPr>
            <a:spLocks noGrp="1"/>
          </p:cNvSpPr>
          <p:nvPr>
            <p:ph type="dt" sz="half" idx="10"/>
          </p:nvPr>
        </p:nvSpPr>
        <p:spPr/>
        <p:txBody>
          <a:bodyPr/>
          <a:lstStyle>
            <a:lvl1pPr>
              <a:defRPr/>
            </a:lvl1pPr>
          </a:lstStyle>
          <a:p>
            <a:pPr>
              <a:defRPr/>
            </a:pPr>
            <a:fld id="{E83F9445-8891-441B-8B51-A03C5F348E82}" type="datetimeFigureOut">
              <a:rPr lang="en-US"/>
              <a:pPr>
                <a:defRPr/>
              </a:pPr>
              <a:t>1/4/2024</a:t>
            </a:fld>
            <a:endParaRPr lang="en-US"/>
          </a:p>
        </p:txBody>
      </p:sp>
      <p:sp>
        <p:nvSpPr>
          <p:cNvPr id="6" name="Footer Placeholder 4">
            <a:extLst>
              <a:ext uri="{FF2B5EF4-FFF2-40B4-BE49-F238E27FC236}">
                <a16:creationId xmlns:a16="http://schemas.microsoft.com/office/drawing/2014/main" xmlns="" id="{D96460C7-60E9-B43C-8A4B-C90D30C47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7A2E621-58BC-1CAA-7152-A78A285ABBAD}"/>
              </a:ext>
            </a:extLst>
          </p:cNvPr>
          <p:cNvSpPr>
            <a:spLocks noGrp="1"/>
          </p:cNvSpPr>
          <p:nvPr>
            <p:ph type="sldNum" sz="quarter" idx="12"/>
          </p:nvPr>
        </p:nvSpPr>
        <p:spPr/>
        <p:txBody>
          <a:bodyPr/>
          <a:lstStyle>
            <a:lvl1pPr>
              <a:defRPr/>
            </a:lvl1pPr>
          </a:lstStyle>
          <a:p>
            <a:fld id="{876CF327-5E58-4D1F-8409-FE73600DA47E}" type="slidenum">
              <a:rPr lang="en-US" altLang="en-US"/>
              <a:pPr/>
              <a:t>‹#›</a:t>
            </a:fld>
            <a:endParaRPr lang="en-US" altLang="en-US"/>
          </a:p>
        </p:txBody>
      </p:sp>
    </p:spTree>
    <p:extLst>
      <p:ext uri="{BB962C8B-B14F-4D97-AF65-F5344CB8AC3E}">
        <p14:creationId xmlns:p14="http://schemas.microsoft.com/office/powerpoint/2010/main" val="3722034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1395116-2854-A878-D160-0CA69E893331}"/>
              </a:ext>
            </a:extLst>
          </p:cNvPr>
          <p:cNvSpPr>
            <a:spLocks noGrp="1"/>
          </p:cNvSpPr>
          <p:nvPr>
            <p:ph type="dt" sz="half" idx="10"/>
          </p:nvPr>
        </p:nvSpPr>
        <p:spPr/>
        <p:txBody>
          <a:bodyPr/>
          <a:lstStyle>
            <a:lvl1pPr>
              <a:defRPr/>
            </a:lvl1pPr>
          </a:lstStyle>
          <a:p>
            <a:pPr>
              <a:defRPr/>
            </a:pPr>
            <a:fld id="{383203AE-B099-4517-A587-98D58602D195}" type="datetimeFigureOut">
              <a:rPr lang="en-US"/>
              <a:pPr>
                <a:defRPr/>
              </a:pPr>
              <a:t>1/4/2024</a:t>
            </a:fld>
            <a:endParaRPr lang="en-US"/>
          </a:p>
        </p:txBody>
      </p:sp>
      <p:sp>
        <p:nvSpPr>
          <p:cNvPr id="6" name="Footer Placeholder 4">
            <a:extLst>
              <a:ext uri="{FF2B5EF4-FFF2-40B4-BE49-F238E27FC236}">
                <a16:creationId xmlns:a16="http://schemas.microsoft.com/office/drawing/2014/main" xmlns="" id="{16D99E6F-A38D-653B-0A1F-BA83C54810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EF44725-55B0-0100-1DA8-0DCE1E3FD398}"/>
              </a:ext>
            </a:extLst>
          </p:cNvPr>
          <p:cNvSpPr>
            <a:spLocks noGrp="1"/>
          </p:cNvSpPr>
          <p:nvPr>
            <p:ph type="sldNum" sz="quarter" idx="12"/>
          </p:nvPr>
        </p:nvSpPr>
        <p:spPr/>
        <p:txBody>
          <a:bodyPr/>
          <a:lstStyle>
            <a:lvl1pPr>
              <a:defRPr/>
            </a:lvl1pPr>
          </a:lstStyle>
          <a:p>
            <a:fld id="{6E355D6F-E012-43CD-85C8-DB085EB91DF9}" type="slidenum">
              <a:rPr lang="en-US" altLang="en-US"/>
              <a:pPr/>
              <a:t>‹#›</a:t>
            </a:fld>
            <a:endParaRPr lang="en-US" altLang="en-US"/>
          </a:p>
        </p:txBody>
      </p:sp>
    </p:spTree>
    <p:extLst>
      <p:ext uri="{BB962C8B-B14F-4D97-AF65-F5344CB8AC3E}">
        <p14:creationId xmlns:p14="http://schemas.microsoft.com/office/powerpoint/2010/main" val="2832581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11CA80-5227-A814-C515-80E7B60A8C2E}"/>
              </a:ext>
            </a:extLst>
          </p:cNvPr>
          <p:cNvSpPr>
            <a:spLocks noGrp="1"/>
          </p:cNvSpPr>
          <p:nvPr>
            <p:ph type="dt" sz="half" idx="10"/>
          </p:nvPr>
        </p:nvSpPr>
        <p:spPr/>
        <p:txBody>
          <a:bodyPr/>
          <a:lstStyle>
            <a:lvl1pPr>
              <a:defRPr/>
            </a:lvl1pPr>
          </a:lstStyle>
          <a:p>
            <a:pPr>
              <a:defRPr/>
            </a:pPr>
            <a:fld id="{5B3AA2D6-CBC2-46B4-9002-6394AF981705}" type="datetimeFigureOut">
              <a:rPr lang="en-US"/>
              <a:pPr>
                <a:defRPr/>
              </a:pPr>
              <a:t>1/4/2024</a:t>
            </a:fld>
            <a:endParaRPr lang="en-US"/>
          </a:p>
        </p:txBody>
      </p:sp>
      <p:sp>
        <p:nvSpPr>
          <p:cNvPr id="5" name="Footer Placeholder 4">
            <a:extLst>
              <a:ext uri="{FF2B5EF4-FFF2-40B4-BE49-F238E27FC236}">
                <a16:creationId xmlns:a16="http://schemas.microsoft.com/office/drawing/2014/main" xmlns="" id="{3D38136C-93EA-D2F7-A6B9-E1C71B912D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C2E320E-9077-D2AC-730C-C585AF3B1A72}"/>
              </a:ext>
            </a:extLst>
          </p:cNvPr>
          <p:cNvSpPr>
            <a:spLocks noGrp="1"/>
          </p:cNvSpPr>
          <p:nvPr>
            <p:ph type="sldNum" sz="quarter" idx="12"/>
          </p:nvPr>
        </p:nvSpPr>
        <p:spPr/>
        <p:txBody>
          <a:bodyPr/>
          <a:lstStyle>
            <a:lvl1pPr>
              <a:defRPr/>
            </a:lvl1pPr>
          </a:lstStyle>
          <a:p>
            <a:fld id="{DF326281-D978-4874-9AA5-6D9418544AE9}" type="slidenum">
              <a:rPr lang="en-US" altLang="en-US"/>
              <a:pPr/>
              <a:t>‹#›</a:t>
            </a:fld>
            <a:endParaRPr lang="en-US" altLang="en-US"/>
          </a:p>
        </p:txBody>
      </p:sp>
    </p:spTree>
    <p:extLst>
      <p:ext uri="{BB962C8B-B14F-4D97-AF65-F5344CB8AC3E}">
        <p14:creationId xmlns:p14="http://schemas.microsoft.com/office/powerpoint/2010/main" val="293676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DA191-63C2-5662-5197-312B161412AD}"/>
              </a:ext>
            </a:extLst>
          </p:cNvPr>
          <p:cNvSpPr>
            <a:spLocks noGrp="1"/>
          </p:cNvSpPr>
          <p:nvPr>
            <p:ph type="dt" sz="half" idx="10"/>
          </p:nvPr>
        </p:nvSpPr>
        <p:spPr/>
        <p:txBody>
          <a:bodyPr/>
          <a:lstStyle>
            <a:lvl1pPr>
              <a:defRPr/>
            </a:lvl1pPr>
          </a:lstStyle>
          <a:p>
            <a:pPr>
              <a:defRPr/>
            </a:pPr>
            <a:fld id="{8F0500B5-EE2A-4553-B360-BBBF720EE2E7}" type="datetimeFigureOut">
              <a:rPr lang="en-US"/>
              <a:pPr>
                <a:defRPr/>
              </a:pPr>
              <a:t>1/4/2024</a:t>
            </a:fld>
            <a:endParaRPr lang="en-US"/>
          </a:p>
        </p:txBody>
      </p:sp>
      <p:sp>
        <p:nvSpPr>
          <p:cNvPr id="5" name="Footer Placeholder 4">
            <a:extLst>
              <a:ext uri="{FF2B5EF4-FFF2-40B4-BE49-F238E27FC236}">
                <a16:creationId xmlns:a16="http://schemas.microsoft.com/office/drawing/2014/main" xmlns="" id="{B40506CE-568D-9B2D-DC74-EE5E6BB31E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7817BF8-E05F-F445-01BD-A289A3C915C3}"/>
              </a:ext>
            </a:extLst>
          </p:cNvPr>
          <p:cNvSpPr>
            <a:spLocks noGrp="1"/>
          </p:cNvSpPr>
          <p:nvPr>
            <p:ph type="sldNum" sz="quarter" idx="12"/>
          </p:nvPr>
        </p:nvSpPr>
        <p:spPr/>
        <p:txBody>
          <a:bodyPr/>
          <a:lstStyle>
            <a:lvl1pPr>
              <a:defRPr/>
            </a:lvl1pPr>
          </a:lstStyle>
          <a:p>
            <a:fld id="{AB88DF74-8FA6-49D1-A652-69B6727F3216}" type="slidenum">
              <a:rPr lang="en-US" altLang="en-US"/>
              <a:pPr/>
              <a:t>‹#›</a:t>
            </a:fld>
            <a:endParaRPr lang="en-US" altLang="en-US"/>
          </a:p>
        </p:txBody>
      </p:sp>
    </p:spTree>
    <p:extLst>
      <p:ext uri="{BB962C8B-B14F-4D97-AF65-F5344CB8AC3E}">
        <p14:creationId xmlns:p14="http://schemas.microsoft.com/office/powerpoint/2010/main" val="410065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rtl="0"/>
            <a:fld id="{E9A1BF5D-7537-4BA8-9976-6302714DE26C}"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23099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04/01/2024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04/01/2024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04/01/2024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rtl="0"/>
            <a:fld id="{8F8E4797-21F6-4D41-B035-97FEABB63BCE}" type="datetime1">
              <a:rPr lang="en-GB" noProof="0" smtClean="0"/>
              <a:t>04/01/2024</a:t>
            </a:fld>
            <a:endParaRPr lang="en-GB" noProof="0"/>
          </a:p>
        </p:txBody>
      </p:sp>
      <p:sp>
        <p:nvSpPr>
          <p:cNvPr id="8" name="Footer Placeholder 7"/>
          <p:cNvSpPr>
            <a:spLocks noGrp="1"/>
          </p:cNvSpPr>
          <p:nvPr>
            <p:ph type="ftr" sz="quarter" idx="11"/>
          </p:nvPr>
        </p:nvSpPr>
        <p:spPr/>
        <p:txBody>
          <a:bodyPr/>
          <a:lstStyle/>
          <a:p>
            <a:pPr rtl="0"/>
            <a:r>
              <a:rPr lang="en-GB" noProof="0"/>
              <a:t>Add a footer</a:t>
            </a:r>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037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66762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0729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4266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6594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2197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35354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3818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9377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721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rtl="0"/>
            <a:fld id="{4EC45D07-A3FD-40EE-BB45-F5E3D0F2E1C8}" type="datetime1">
              <a:rPr lang="en-GB" noProof="0" smtClean="0"/>
              <a:t>04/01/2024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3500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4905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78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0FFDAF9-DFA9-4947-9568-03347A66D233}" type="datetime1">
              <a:rPr lang="en-GB" noProof="0" smtClean="0"/>
              <a:t>04/01/2024</a:t>
            </a:fld>
            <a:endParaRPr lang="en-GB" noProof="0"/>
          </a:p>
        </p:txBody>
      </p:sp>
      <p:sp>
        <p:nvSpPr>
          <p:cNvPr id="3" name="Footer Placeholder 2"/>
          <p:cNvSpPr>
            <a:spLocks noGrp="1"/>
          </p:cNvSpPr>
          <p:nvPr>
            <p:ph type="ftr" sz="quarter" idx="11"/>
          </p:nvPr>
        </p:nvSpPr>
        <p:spPr/>
        <p:txBody>
          <a:bodyPr/>
          <a:lstStyle/>
          <a:p>
            <a:pPr rtl="0"/>
            <a:r>
              <a:rPr lang="en-GB" noProof="0"/>
              <a:t>Add a footer</a:t>
            </a:r>
          </a:p>
        </p:txBody>
      </p:sp>
      <p:sp>
        <p:nvSpPr>
          <p:cNvPr id="4" name="Slide Number Placeholder 3"/>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671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D89D711C-098E-40E1-BE23-CFCA1FAB8359}"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3963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8847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en-GB" noProof="0"/>
              <a:t>Add a footer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93065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9DE69F68-3DB1-4EAA-B9CD-9FE8531CEE5D}" type="datetimeFigureOut">
              <a:rPr lang="en-GB" smtClean="0"/>
              <a:pPr/>
              <a:t>04/01/2024</a:t>
            </a:fld>
            <a:endParaRPr lang="en-GB"/>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GB"/>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78374835-F8C3-4F8A-B320-F222973543E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E1305261-81BF-3543-D99A-DEB6EFB06AA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88311AAF-6A93-F113-BF36-2626C47EB81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F934A80-F1D7-C989-DDD6-B4C2F5634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6AF8E253-9006-4D32-89D6-20F0F6050321}" type="datetimeFigureOut">
              <a:rPr lang="en-US"/>
              <a:pPr>
                <a:defRPr/>
              </a:pPr>
              <a:t>1/4/2024</a:t>
            </a:fld>
            <a:endParaRPr lang="en-US"/>
          </a:p>
        </p:txBody>
      </p:sp>
      <p:sp>
        <p:nvSpPr>
          <p:cNvPr id="5" name="Footer Placeholder 4">
            <a:extLst>
              <a:ext uri="{FF2B5EF4-FFF2-40B4-BE49-F238E27FC236}">
                <a16:creationId xmlns:a16="http://schemas.microsoft.com/office/drawing/2014/main" xmlns="" id="{C37708F6-5CBC-4059-C303-98E075912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1D516ECC-1C1D-1162-4948-24E18BA6EB1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1C6B997-C9D6-4359-92D1-A0C02E59A8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04/01/2024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70438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4.xml"/><Relationship Id="rId5" Type="http://schemas.openxmlformats.org/officeDocument/2006/relationships/image" Target="../media/image2.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52.xml"/><Relationship Id="rId1" Type="http://schemas.openxmlformats.org/officeDocument/2006/relationships/video" Target="https://www.youtube.com/embed/uWEvseYTpVs?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8" Type="http://schemas.openxmlformats.org/officeDocument/2006/relationships/hyperlink" Target="https://www.psychologytoday.com/us/blog/inside-out/201308/6-steps-personal-change" TargetMode="External"/><Relationship Id="rId3" Type="http://schemas.openxmlformats.org/officeDocument/2006/relationships/image" Target="../media/image2.png"/><Relationship Id="rId7" Type="http://schemas.openxmlformats.org/officeDocument/2006/relationships/hyperlink" Target="https://longcovid.physio/exercis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cfsselfhelp.org/library/manage-energy-envelopes#:~:text=The%20main%20tools%20that%20help%20me%20to%20live,and%20social%20media%29%20Avoiding%20exposure%20to%20external%20stimuli" TargetMode="External"/><Relationship Id="rId5" Type="http://schemas.openxmlformats.org/officeDocument/2006/relationships/hyperlink" Target="https://www.rcot.co.uk/conserving-energy" TargetMode="External"/><Relationship Id="rId10" Type="http://schemas.openxmlformats.org/officeDocument/2006/relationships/hyperlink" Target="https://www.bhf.org.uk/informationsupport/heart-matters-magazine/news/coronavirus-and-your-health/long-covid-recovery" TargetMode="External"/><Relationship Id="rId4" Type="http://schemas.openxmlformats.org/officeDocument/2006/relationships/hyperlink" Target="https://www.nhs.uk/conditions/tiredness-and-fatigue/" TargetMode="External"/><Relationship Id="rId9" Type="http://schemas.openxmlformats.org/officeDocument/2006/relationships/hyperlink" Target="https://www.psychologytoday.com/us/blog/stroke-awareness/202104/the-challenges-living-invisible-illness#:~:text=Key%20points%201%20Those%20with%20an%20invisible%20illness,your%20expectations%2C%20picking%20your%20battles%2C%20and%20practicing%20self-compassion."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bda.uk.com/resource/chronic-fatigue-syndrome-diet.html" TargetMode="External"/><Relationship Id="rId3" Type="http://schemas.openxmlformats.org/officeDocument/2006/relationships/image" Target="../media/image2.png"/><Relationship Id="rId7" Type="http://schemas.openxmlformats.org/officeDocument/2006/relationships/hyperlink" Target="https://www.psychologytoday.com/us/blog/stroke-awareness/202104/the-challenges-living-invisible-illness#:~:text=Key%20points%201%20Those%20with%20an%20invisible%20illness,your%20expectations%2C%20picking%20your%20battles%2C%20and%20practicing%20self-compassio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psychologytoday.com/us/blog/inside-out/201308/6-steps-personal-change" TargetMode="External"/><Relationship Id="rId5" Type="http://schemas.openxmlformats.org/officeDocument/2006/relationships/hyperlink" Target="https://longcovid.physio/exercise" TargetMode="External"/><Relationship Id="rId4" Type="http://schemas.openxmlformats.org/officeDocument/2006/relationships/hyperlink" Target="https://www.cfsselfhelp.org/library/manage-energy-envelopes#:~:text=The%20main%20tools%20that%20help%20me%20to%20live,and%20social%20media%29%20Avoiding%20exposure%20to%20external%20stimuli" TargetMode="External"/><Relationship Id="rId9" Type="http://schemas.openxmlformats.org/officeDocument/2006/relationships/hyperlink" Target="https://www.freemindfulnes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makevisible.com/" TargetMode="External"/><Relationship Id="rId5" Type="http://schemas.openxmlformats.org/officeDocument/2006/relationships/hyperlink" Target="https://www.calm.com/" TargetMode="External"/><Relationship Id="rId4" Type="http://schemas.openxmlformats.org/officeDocument/2006/relationships/hyperlink" Target="https://insighttimer.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inspiringbetterlife.blogspot.com/2012/05/thank-god-for-emotion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D42D55D-D6B2-8FD1-CE33-1233C900E1C0}"/>
              </a:ext>
            </a:extLst>
          </p:cNvPr>
          <p:cNvSpPr/>
          <p:nvPr/>
        </p:nvSpPr>
        <p:spPr>
          <a:xfrm>
            <a:off x="3618849" y="1184264"/>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884419" y="2322193"/>
            <a:ext cx="3195046" cy="1107996"/>
          </a:xfrm>
          <a:prstGeom prst="rect">
            <a:avLst/>
          </a:prstGeom>
          <a:noFill/>
        </p:spPr>
        <p:txBody>
          <a:bodyPr wrap="square" lIns="91440" tIns="45720" rIns="91440" bIns="45720" rtlCol="0" anchor="t">
            <a:spAutoFit/>
          </a:bodyPr>
          <a:lstStyle/>
          <a:p>
            <a:pPr algn="ctr"/>
            <a:r>
              <a:rPr lang="en-GB" sz="6600" b="1">
                <a:solidFill>
                  <a:schemeClr val="bg1"/>
                </a:solidFill>
                <a:latin typeface="Calibri"/>
                <a:cs typeface="Calibri"/>
              </a:rPr>
              <a:t>FATIGUE</a:t>
            </a:r>
            <a:endParaRPr lang="en-US"/>
          </a:p>
        </p:txBody>
      </p:sp>
      <p:sp>
        <p:nvSpPr>
          <p:cNvPr id="9" name="Rectangle 8">
            <a:extLst>
              <a:ext uri="{FF2B5EF4-FFF2-40B4-BE49-F238E27FC236}">
                <a16:creationId xmlns:a16="http://schemas.microsoft.com/office/drawing/2014/main" xmlns="" id="{9DE7148E-80BC-CCAB-48E5-F8579F968E57}"/>
              </a:ext>
            </a:extLst>
          </p:cNvPr>
          <p:cNvSpPr/>
          <p:nvPr/>
        </p:nvSpPr>
        <p:spPr>
          <a:xfrm>
            <a:off x="5274036" y="1333717"/>
            <a:ext cx="6913850" cy="55286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erson in different colors&#10;&#10;Description automatically generated">
            <a:extLst>
              <a:ext uri="{FF2B5EF4-FFF2-40B4-BE49-F238E27FC236}">
                <a16:creationId xmlns:a16="http://schemas.microsoft.com/office/drawing/2014/main" xmlns="" id="{496AA2D5-2EDD-6BBE-31B2-47988A5C7714}"/>
              </a:ext>
            </a:extLst>
          </p:cNvPr>
          <p:cNvPicPr>
            <a:picLocks noChangeAspect="1"/>
          </p:cNvPicPr>
          <p:nvPr/>
        </p:nvPicPr>
        <p:blipFill>
          <a:blip r:embed="rId4"/>
          <a:stretch>
            <a:fillRect/>
          </a:stretch>
        </p:blipFill>
        <p:spPr>
          <a:xfrm>
            <a:off x="5492110" y="1989099"/>
            <a:ext cx="6577011" cy="5146555"/>
          </a:xfrm>
          <a:prstGeom prst="rect">
            <a:avLst/>
          </a:prstGeom>
        </p:spPr>
      </p:pic>
    </p:spTree>
    <p:extLst>
      <p:ext uri="{BB962C8B-B14F-4D97-AF65-F5344CB8AC3E}">
        <p14:creationId xmlns:p14="http://schemas.microsoft.com/office/powerpoint/2010/main" val="3556306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8" name="Title 1">
            <a:extLst>
              <a:ext uri="{FF2B5EF4-FFF2-40B4-BE49-F238E27FC236}">
                <a16:creationId xmlns:a16="http://schemas.microsoft.com/office/drawing/2014/main" xmlns="" id="{C4DCC80D-44A0-D17C-91FF-C6AD19C5B018}"/>
              </a:ext>
            </a:extLst>
          </p:cNvPr>
          <p:cNvSpPr>
            <a:spLocks noGrp="1"/>
          </p:cNvSpPr>
          <p:nvPr>
            <p:ph type="title"/>
          </p:nvPr>
        </p:nvSpPr>
        <p:spPr>
          <a:xfrm>
            <a:off x="229882" y="-549709"/>
            <a:ext cx="9738467" cy="1641749"/>
          </a:xfrm>
        </p:spPr>
        <p:txBody>
          <a:bodyPr vert="horz" lIns="91440" tIns="45720" rIns="91440" bIns="45720" rtlCol="0" anchor="b">
            <a:normAutofit/>
          </a:bodyPr>
          <a:lstStyle/>
          <a:p>
            <a:r>
              <a:rPr lang="en-US" sz="4000" b="1" dirty="0">
                <a:solidFill>
                  <a:schemeClr val="bg1"/>
                </a:solidFill>
                <a:cs typeface="Calibri Light"/>
              </a:rPr>
              <a:t>WHAT CAUSES LONG COVID FATIGUE?</a:t>
            </a:r>
            <a:endParaRPr lang="en-US" sz="4000" b="1" kern="1200" dirty="0">
              <a:solidFill>
                <a:schemeClr val="bg1"/>
              </a:solidFill>
              <a:latin typeface="+mj-lt"/>
              <a:ea typeface="+mj-ea"/>
              <a:cs typeface="+mj-cs"/>
            </a:endParaRPr>
          </a:p>
        </p:txBody>
      </p:sp>
      <p:pic>
        <p:nvPicPr>
          <p:cNvPr id="5" name="Picture 14" descr="A logo of a microscope&#10;&#10;Description automatically generated">
            <a:extLst>
              <a:ext uri="{FF2B5EF4-FFF2-40B4-BE49-F238E27FC236}">
                <a16:creationId xmlns:a16="http://schemas.microsoft.com/office/drawing/2014/main" xmlns="" id="{89A60A7D-1072-2BD0-F73E-96A07D2ADD47}"/>
              </a:ext>
            </a:extLst>
          </p:cNvPr>
          <p:cNvPicPr>
            <a:picLocks noChangeAspect="1"/>
          </p:cNvPicPr>
          <p:nvPr/>
        </p:nvPicPr>
        <p:blipFill>
          <a:blip r:embed="rId4"/>
          <a:stretch>
            <a:fillRect/>
          </a:stretch>
        </p:blipFill>
        <p:spPr>
          <a:xfrm>
            <a:off x="4787839" y="2775741"/>
            <a:ext cx="2476165" cy="2516270"/>
          </a:xfrm>
          <a:prstGeom prst="rect">
            <a:avLst/>
          </a:prstGeom>
        </p:spPr>
      </p:pic>
      <p:sp>
        <p:nvSpPr>
          <p:cNvPr id="9" name="Rectangle: Rounded Corners 8">
            <a:extLst>
              <a:ext uri="{FF2B5EF4-FFF2-40B4-BE49-F238E27FC236}">
                <a16:creationId xmlns:a16="http://schemas.microsoft.com/office/drawing/2014/main" xmlns="" id="{1BFD485A-6C64-DEE9-C8D8-6ACDC2F4A442}"/>
              </a:ext>
            </a:extLst>
          </p:cNvPr>
          <p:cNvSpPr/>
          <p:nvPr/>
        </p:nvSpPr>
        <p:spPr>
          <a:xfrm>
            <a:off x="373153" y="1901190"/>
            <a:ext cx="3496746" cy="1857970"/>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GB" sz="3096" kern="1200">
                <a:solidFill>
                  <a:schemeClr val="tx1"/>
                </a:solidFill>
                <a:latin typeface="+mn-lt"/>
                <a:ea typeface="+mn-ea"/>
                <a:cs typeface="Calibri"/>
              </a:rPr>
              <a:t>Systemic Inflammation</a:t>
            </a:r>
            <a:endParaRPr lang="en-GB" sz="3600">
              <a:solidFill>
                <a:schemeClr val="tx1"/>
              </a:solidFill>
            </a:endParaRPr>
          </a:p>
        </p:txBody>
      </p:sp>
      <p:sp>
        <p:nvSpPr>
          <p:cNvPr id="11" name="Rectangle: Rounded Corners 10">
            <a:extLst>
              <a:ext uri="{FF2B5EF4-FFF2-40B4-BE49-F238E27FC236}">
                <a16:creationId xmlns:a16="http://schemas.microsoft.com/office/drawing/2014/main" xmlns="" id="{B6562537-70F5-955C-D43C-D694D8CA32D9}"/>
              </a:ext>
            </a:extLst>
          </p:cNvPr>
          <p:cNvSpPr/>
          <p:nvPr/>
        </p:nvSpPr>
        <p:spPr>
          <a:xfrm>
            <a:off x="372609" y="4104053"/>
            <a:ext cx="3699152" cy="2143720"/>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lnSpc>
                <a:spcPct val="90000"/>
              </a:lnSpc>
              <a:spcAft>
                <a:spcPts val="600"/>
              </a:spcAft>
            </a:pPr>
            <a:r>
              <a:rPr lang="en-GB" sz="3096" kern="1200">
                <a:solidFill>
                  <a:srgbClr val="444444"/>
                </a:solidFill>
                <a:latin typeface="+mn-lt"/>
                <a:ea typeface="+mn-ea"/>
                <a:cs typeface="Calibri"/>
              </a:rPr>
              <a:t>Latent virus activation</a:t>
            </a:r>
            <a:endParaRPr lang="en-US" sz="3096" kern="1200">
              <a:solidFill>
                <a:srgbClr val="444444"/>
              </a:solidFill>
              <a:latin typeface="+mn-lt"/>
              <a:ea typeface="+mn-ea"/>
              <a:cs typeface="Calibri"/>
            </a:endParaRPr>
          </a:p>
          <a:p>
            <a:pPr algn="ctr">
              <a:spcAft>
                <a:spcPts val="600"/>
              </a:spcAft>
            </a:pPr>
            <a:endParaRPr lang="en-GB">
              <a:cs typeface="Calibri"/>
            </a:endParaRPr>
          </a:p>
        </p:txBody>
      </p:sp>
      <p:sp>
        <p:nvSpPr>
          <p:cNvPr id="13" name="Rectangle: Rounded Corners 12">
            <a:extLst>
              <a:ext uri="{FF2B5EF4-FFF2-40B4-BE49-F238E27FC236}">
                <a16:creationId xmlns:a16="http://schemas.microsoft.com/office/drawing/2014/main" xmlns="" id="{7EEEA009-085B-4847-3338-FD76C51446C6}"/>
              </a:ext>
            </a:extLst>
          </p:cNvPr>
          <p:cNvSpPr/>
          <p:nvPr/>
        </p:nvSpPr>
        <p:spPr>
          <a:xfrm>
            <a:off x="7821536" y="4104053"/>
            <a:ext cx="3341965" cy="2012751"/>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lnSpc>
                <a:spcPct val="90000"/>
              </a:lnSpc>
              <a:spcAft>
                <a:spcPts val="600"/>
              </a:spcAft>
            </a:pPr>
            <a:r>
              <a:rPr lang="en-GB" sz="3096" kern="1200">
                <a:solidFill>
                  <a:srgbClr val="444444"/>
                </a:solidFill>
                <a:latin typeface="+mn-lt"/>
                <a:ea typeface="+mn-ea"/>
                <a:cs typeface="Calibri"/>
              </a:rPr>
              <a:t> Breathing patterns</a:t>
            </a:r>
            <a:endParaRPr lang="en-US" sz="3096" kern="1200">
              <a:solidFill>
                <a:srgbClr val="444444"/>
              </a:solidFill>
              <a:latin typeface="+mn-lt"/>
              <a:ea typeface="+mn-ea"/>
              <a:cs typeface="Calibri"/>
            </a:endParaRPr>
          </a:p>
          <a:p>
            <a:pPr algn="ctr">
              <a:spcAft>
                <a:spcPts val="600"/>
              </a:spcAft>
            </a:pPr>
            <a:endParaRPr lang="en-GB">
              <a:cs typeface="Calibri"/>
            </a:endParaRPr>
          </a:p>
        </p:txBody>
      </p:sp>
      <p:sp>
        <p:nvSpPr>
          <p:cNvPr id="15" name="Rectangle: Rounded Corners 14">
            <a:extLst>
              <a:ext uri="{FF2B5EF4-FFF2-40B4-BE49-F238E27FC236}">
                <a16:creationId xmlns:a16="http://schemas.microsoft.com/office/drawing/2014/main" xmlns="" id="{3E42CA0A-417A-978C-A742-BA3F833A4A0F}"/>
              </a:ext>
            </a:extLst>
          </p:cNvPr>
          <p:cNvSpPr/>
          <p:nvPr/>
        </p:nvSpPr>
        <p:spPr>
          <a:xfrm>
            <a:off x="7833443" y="1794033"/>
            <a:ext cx="3175277" cy="1965126"/>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86384">
              <a:spcAft>
                <a:spcPts val="600"/>
              </a:spcAft>
            </a:pPr>
            <a:r>
              <a:rPr lang="en-GB" sz="3096" kern="1200">
                <a:solidFill>
                  <a:srgbClr val="000000"/>
                </a:solidFill>
                <a:latin typeface="+mn-lt"/>
                <a:ea typeface="+mn-ea"/>
                <a:cs typeface="Calibri"/>
              </a:rPr>
              <a:t>Antibodies</a:t>
            </a:r>
            <a:endParaRPr lang="en-US" sz="3600">
              <a:cs typeface="Calibri"/>
            </a:endParaRPr>
          </a:p>
        </p:txBody>
      </p:sp>
    </p:spTree>
    <p:extLst>
      <p:ext uri="{BB962C8B-B14F-4D97-AF65-F5344CB8AC3E}">
        <p14:creationId xmlns:p14="http://schemas.microsoft.com/office/powerpoint/2010/main" val="3657252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artoon of a person walking with a backpack&#10;&#10;Description automatically generated">
            <a:extLst>
              <a:ext uri="{FF2B5EF4-FFF2-40B4-BE49-F238E27FC236}">
                <a16:creationId xmlns:a16="http://schemas.microsoft.com/office/drawing/2014/main" xmlns="" id="{7C584F7A-8B1D-A640-1B7F-A476D33FE655}"/>
              </a:ext>
            </a:extLst>
          </p:cNvPr>
          <p:cNvPicPr>
            <a:picLocks noGrp="1" noChangeAspect="1"/>
          </p:cNvPicPr>
          <p:nvPr>
            <p:ph idx="1"/>
          </p:nvPr>
        </p:nvPicPr>
        <p:blipFill rotWithShape="1">
          <a:blip r:embed="rId3"/>
          <a:srcRect l="7111" r="-1"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020A757-2A5F-5227-489F-1DB0B0603E2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What is fatigue? </a:t>
            </a:r>
          </a:p>
        </p:txBody>
      </p:sp>
      <p:cxnSp>
        <p:nvCxnSpPr>
          <p:cNvPr id="17" name="Straight Connector 16">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118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8" name="Title 1">
            <a:extLst>
              <a:ext uri="{FF2B5EF4-FFF2-40B4-BE49-F238E27FC236}">
                <a16:creationId xmlns:a16="http://schemas.microsoft.com/office/drawing/2014/main" xmlns="" id="{C4DCC80D-44A0-D17C-91FF-C6AD19C5B018}"/>
              </a:ext>
            </a:extLst>
          </p:cNvPr>
          <p:cNvSpPr>
            <a:spLocks noGrp="1"/>
          </p:cNvSpPr>
          <p:nvPr>
            <p:ph type="title"/>
          </p:nvPr>
        </p:nvSpPr>
        <p:spPr>
          <a:xfrm>
            <a:off x="229882" y="-549709"/>
            <a:ext cx="9738467" cy="1641749"/>
          </a:xfrm>
        </p:spPr>
        <p:txBody>
          <a:bodyPr vert="horz" lIns="91440" tIns="45720" rIns="91440" bIns="45720" rtlCol="0" anchor="b">
            <a:normAutofit/>
          </a:bodyPr>
          <a:lstStyle/>
          <a:p>
            <a:r>
              <a:rPr lang="en-US" sz="4000" b="1" dirty="0">
                <a:solidFill>
                  <a:schemeClr val="bg1"/>
                </a:solidFill>
                <a:cs typeface="Calibri Light"/>
              </a:rPr>
              <a:t>CONTRIBUTING FACTORS TO FATIGUE</a:t>
            </a:r>
            <a:endParaRPr lang="en-US" sz="4000" b="1" kern="1200" dirty="0">
              <a:solidFill>
                <a:schemeClr val="bg1"/>
              </a:solidFill>
              <a:latin typeface="+mj-lt"/>
              <a:cs typeface="Calibri Light"/>
            </a:endParaRPr>
          </a:p>
        </p:txBody>
      </p:sp>
      <p:graphicFrame>
        <p:nvGraphicFramePr>
          <p:cNvPr id="7" name="Diagram 4">
            <a:extLst>
              <a:ext uri="{FF2B5EF4-FFF2-40B4-BE49-F238E27FC236}">
                <a16:creationId xmlns:a16="http://schemas.microsoft.com/office/drawing/2014/main" xmlns="" id="{463C9C8A-91EF-552C-9241-6B3160649394}"/>
              </a:ext>
            </a:extLst>
          </p:cNvPr>
          <p:cNvGraphicFramePr>
            <a:graphicFrameLocks noGrp="1"/>
          </p:cNvGraphicFramePr>
          <p:nvPr>
            <p:ph idx="1"/>
            <p:extLst>
              <p:ext uri="{D42A27DB-BD31-4B8C-83A1-F6EECF244321}">
                <p14:modId xmlns:p14="http://schemas.microsoft.com/office/powerpoint/2010/main" val="2044429697"/>
              </p:ext>
            </p:extLst>
          </p:nvPr>
        </p:nvGraphicFramePr>
        <p:xfrm>
          <a:off x="87537" y="1646098"/>
          <a:ext cx="9647185" cy="496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2080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diagram of symptoms of fatigue&#10;&#10;Description automatically generated">
            <a:extLst>
              <a:ext uri="{FF2B5EF4-FFF2-40B4-BE49-F238E27FC236}">
                <a16:creationId xmlns:a16="http://schemas.microsoft.com/office/drawing/2014/main" xmlns="" id="{CF0C68AB-652C-8561-1ED8-4EFDFFE9ED51}"/>
              </a:ext>
            </a:extLst>
          </p:cNvPr>
          <p:cNvPicPr>
            <a:picLocks noGrp="1" noChangeAspect="1"/>
          </p:cNvPicPr>
          <p:nvPr>
            <p:ph idx="1"/>
          </p:nvPr>
        </p:nvPicPr>
        <p:blipFill>
          <a:blip r:embed="rId3"/>
          <a:stretch>
            <a:fillRect/>
          </a:stretch>
        </p:blipFill>
        <p:spPr>
          <a:xfrm>
            <a:off x="175136" y="273917"/>
            <a:ext cx="11855584" cy="6318683"/>
          </a:xfrm>
        </p:spPr>
      </p:pic>
    </p:spTree>
    <p:extLst>
      <p:ext uri="{BB962C8B-B14F-4D97-AF65-F5344CB8AC3E}">
        <p14:creationId xmlns:p14="http://schemas.microsoft.com/office/powerpoint/2010/main" val="2211988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5666830-9A19-4E01-8505-D6C7F9AC5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F9F144F9-3F4C-6B32-838F-FDCA5AD154E1}"/>
              </a:ext>
            </a:extLst>
          </p:cNvPr>
          <p:cNvPicPr>
            <a:picLocks noChangeAspect="1"/>
          </p:cNvPicPr>
          <p:nvPr/>
        </p:nvPicPr>
        <p:blipFill rotWithShape="1">
          <a:blip r:embed="rId3"/>
          <a:srcRect l="22571" r="1417" b="-1"/>
          <a:stretch/>
        </p:blipFill>
        <p:spPr>
          <a:xfrm>
            <a:off x="5087787" y="10"/>
            <a:ext cx="710421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xmlns="" id="{AE9FC877-7FB6-4D22-9988-35420644E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E41809D1-F12E-46BB-B804-5F209D325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7102EBD-1CB7-D0C4-A623-C6E73F2FC954}"/>
              </a:ext>
            </a:extLst>
          </p:cNvPr>
          <p:cNvSpPr>
            <a:spLocks noGrp="1"/>
          </p:cNvSpPr>
          <p:nvPr>
            <p:ph type="ctrTitle"/>
          </p:nvPr>
        </p:nvSpPr>
        <p:spPr>
          <a:xfrm>
            <a:off x="758718" y="1055521"/>
            <a:ext cx="4023360" cy="4752714"/>
          </a:xfrm>
        </p:spPr>
        <p:txBody>
          <a:bodyPr anchor="b">
            <a:normAutofit/>
          </a:bodyPr>
          <a:lstStyle/>
          <a:p>
            <a:pPr algn="l"/>
            <a:r>
              <a:rPr lang="en-GB" sz="4800" dirty="0">
                <a:ea typeface="Calibri Light"/>
                <a:cs typeface="Calibri Light"/>
              </a:rPr>
              <a:t/>
            </a:r>
            <a:br>
              <a:rPr lang="en-GB" sz="4800" dirty="0">
                <a:ea typeface="Calibri Light"/>
                <a:cs typeface="Calibri Light"/>
              </a:rPr>
            </a:br>
            <a:endParaRPr lang="en-GB" sz="4800" dirty="0"/>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E76E4E8-C3A3-9533-EA2D-A55D8136451D}"/>
              </a:ext>
            </a:extLst>
          </p:cNvPr>
          <p:cNvSpPr txBox="1"/>
          <p:nvPr/>
        </p:nvSpPr>
        <p:spPr>
          <a:xfrm>
            <a:off x="471756" y="968201"/>
            <a:ext cx="458278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a:cs typeface="Calibri"/>
              </a:rPr>
              <a:t>Let's stop here for 10 mins.  </a:t>
            </a:r>
            <a:endParaRPr lang="en-US" sz="2800">
              <a:latin typeface="Calibri"/>
              <a:cs typeface="Calibri"/>
            </a:endParaRPr>
          </a:p>
          <a:p>
            <a:endParaRPr lang="en-GB" sz="2800">
              <a:latin typeface="Calibri"/>
              <a:cs typeface="Calibri"/>
            </a:endParaRPr>
          </a:p>
          <a:p>
            <a:r>
              <a:rPr lang="en-GB" sz="2800">
                <a:latin typeface="Calibri"/>
                <a:cs typeface="Calibri"/>
              </a:rPr>
              <a:t>May be have a …</a:t>
            </a:r>
          </a:p>
          <a:p>
            <a:pPr marL="457200" indent="-457200">
              <a:buFont typeface="Arial"/>
              <a:buChar char="•"/>
            </a:pPr>
            <a:endParaRPr lang="en-GB" sz="2800">
              <a:latin typeface="Calibri"/>
              <a:cs typeface="Calibri"/>
            </a:endParaRPr>
          </a:p>
          <a:p>
            <a:pPr marL="457200" indent="-457200">
              <a:buFont typeface="Arial"/>
              <a:buChar char="•"/>
            </a:pPr>
            <a:r>
              <a:rPr lang="en-GB" sz="2800">
                <a:latin typeface="Calibri"/>
                <a:cs typeface="Calibri"/>
              </a:rPr>
              <a:t>Drink of water</a:t>
            </a:r>
          </a:p>
          <a:p>
            <a:pPr marL="457200" indent="-457200">
              <a:buFont typeface="Arial"/>
              <a:buChar char="•"/>
            </a:pPr>
            <a:r>
              <a:rPr lang="en-GB" sz="2800">
                <a:latin typeface="Calibri"/>
                <a:cs typeface="Calibri"/>
              </a:rPr>
              <a:t>A snack</a:t>
            </a:r>
          </a:p>
          <a:p>
            <a:pPr marL="457200" indent="-457200">
              <a:buFont typeface="Arial"/>
              <a:buChar char="•"/>
            </a:pPr>
            <a:r>
              <a:rPr lang="en-GB" sz="2800">
                <a:latin typeface="Calibri"/>
                <a:cs typeface="Calibri"/>
              </a:rPr>
              <a:t>And try changing your position. </a:t>
            </a:r>
          </a:p>
          <a:p>
            <a:pPr algn="ctr"/>
            <a:r>
              <a:rPr lang="en-GB" sz="2800">
                <a:latin typeface="Calibri"/>
                <a:cs typeface="Calibri"/>
              </a:rPr>
              <a:t/>
            </a:r>
            <a:br>
              <a:rPr lang="en-GB" sz="2800">
                <a:latin typeface="Calibri"/>
                <a:cs typeface="Calibri"/>
              </a:rPr>
            </a:br>
            <a:r>
              <a:rPr lang="en-GB" sz="2800">
                <a:latin typeface="Calibri"/>
                <a:cs typeface="Calibri"/>
              </a:rPr>
              <a:t>See you back soon!</a:t>
            </a:r>
            <a:endParaRPr lang="en-GB" sz="2400">
              <a:latin typeface="Calibri Light"/>
              <a:cs typeface="Calibri"/>
            </a:endParaRPr>
          </a:p>
        </p:txBody>
      </p:sp>
    </p:spTree>
    <p:extLst>
      <p:ext uri="{BB962C8B-B14F-4D97-AF65-F5344CB8AC3E}">
        <p14:creationId xmlns:p14="http://schemas.microsoft.com/office/powerpoint/2010/main" val="266487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2" name="Rectangle 41">
            <a:extLst>
              <a:ext uri="{FF2B5EF4-FFF2-40B4-BE49-F238E27FC236}">
                <a16:creationId xmlns:a16="http://schemas.microsoft.com/office/drawing/2014/main" xmlns="" id="{ED2D7C63-562A-41C7-892E-0C73F5D59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5865369" y="886325"/>
            <a:ext cx="6132537" cy="2971801"/>
          </a:xfrm>
        </p:spPr>
        <p:txBody>
          <a:bodyPr vert="horz" lIns="91440" tIns="45720" rIns="91440" bIns="45720" rtlCol="0" anchor="b">
            <a:normAutofit/>
          </a:bodyPr>
          <a:lstStyle/>
          <a:p>
            <a:r>
              <a:rPr lang="en-US" sz="4800" b="1" dirty="0"/>
              <a:t>Recognition and </a:t>
            </a:r>
            <a:br>
              <a:rPr lang="en-US" sz="4800" b="1" dirty="0"/>
            </a:br>
            <a:r>
              <a:rPr lang="en-US" sz="4800" b="1" dirty="0"/>
              <a:t>Acceptance </a:t>
            </a:r>
          </a:p>
        </p:txBody>
      </p:sp>
      <p:pic>
        <p:nvPicPr>
          <p:cNvPr id="3" name="Picture 2" descr="A cartoon of a person bending over&#10;&#10;Description automatically generated">
            <a:extLst>
              <a:ext uri="{FF2B5EF4-FFF2-40B4-BE49-F238E27FC236}">
                <a16:creationId xmlns:a16="http://schemas.microsoft.com/office/drawing/2014/main" xmlns="" id="{8248288F-7A3B-742F-5549-96E6A599DCA4}"/>
              </a:ext>
            </a:extLst>
          </p:cNvPr>
          <p:cNvPicPr>
            <a:picLocks noChangeAspect="1"/>
          </p:cNvPicPr>
          <p:nvPr/>
        </p:nvPicPr>
        <p:blipFill rotWithShape="1">
          <a:blip r:embed="rId3"/>
          <a:srcRect l="15065" r="11000" b="1"/>
          <a:stretch/>
        </p:blipFill>
        <p:spPr>
          <a:xfrm>
            <a:off x="20" y="-13358"/>
            <a:ext cx="5241291" cy="6871358"/>
          </a:xfrm>
          <a:prstGeom prst="rect">
            <a:avLst/>
          </a:prstGeom>
          <a:effectLst>
            <a:innerShdw blurRad="57150" dist="38100" dir="14460000">
              <a:prstClr val="black">
                <a:alpha val="70000"/>
              </a:prstClr>
            </a:innerShdw>
          </a:effectLst>
        </p:spPr>
      </p:pic>
      <p:grpSp>
        <p:nvGrpSpPr>
          <p:cNvPr id="44" name="Group 43">
            <a:extLst>
              <a:ext uri="{FF2B5EF4-FFF2-40B4-BE49-F238E27FC236}">
                <a16:creationId xmlns:a16="http://schemas.microsoft.com/office/drawing/2014/main" xmlns="" id="{6DF25E23-BE15-4E36-A700-59F0CE8C54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45" name="Straight Connector 44">
              <a:extLst>
                <a:ext uri="{FF2B5EF4-FFF2-40B4-BE49-F238E27FC236}">
                  <a16:creationId xmlns:a16="http://schemas.microsoft.com/office/drawing/2014/main" xmlns="" id="{2CE9353A-F333-4305-BED0-D126D75F5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xmlns="" id="{95D1D327-6D34-4AB1-BBCB-FFD18B927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xmlns="" id="{C3D4CCB5-F27F-4868-B1D4-55D8654F0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55F00F96-8833-4C32-AD31-05286BC800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C22EE3D4-FE2C-4B01-BC8C-3CE2C6CC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36695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Title 3">
            <a:extLst>
              <a:ext uri="{FF2B5EF4-FFF2-40B4-BE49-F238E27FC236}">
                <a16:creationId xmlns:a16="http://schemas.microsoft.com/office/drawing/2014/main" xmlns="" id="{8F625990-BB1F-96C2-BDC3-67E22D175B2D}"/>
              </a:ext>
            </a:extLst>
          </p:cNvPr>
          <p:cNvSpPr>
            <a:spLocks noGrp="1"/>
          </p:cNvSpPr>
          <p:nvPr>
            <p:ph type="title"/>
          </p:nvPr>
        </p:nvSpPr>
        <p:spPr/>
        <p:txBody>
          <a:bodyPr/>
          <a:lstStyle/>
          <a:p>
            <a:endParaRPr lang="en-GB" dirty="0"/>
          </a:p>
        </p:txBody>
      </p:sp>
      <p:pic>
        <p:nvPicPr>
          <p:cNvPr id="6" name="Picture 5" descr="A group of people standing together&#10;&#10;Description automatically generated">
            <a:extLst>
              <a:ext uri="{FF2B5EF4-FFF2-40B4-BE49-F238E27FC236}">
                <a16:creationId xmlns:a16="http://schemas.microsoft.com/office/drawing/2014/main" xmlns="" id="{52F8F58B-78C3-49E3-B172-363E437140F1}"/>
              </a:ext>
            </a:extLst>
          </p:cNvPr>
          <p:cNvPicPr>
            <a:picLocks noChangeAspect="1"/>
          </p:cNvPicPr>
          <p:nvPr/>
        </p:nvPicPr>
        <p:blipFill>
          <a:blip r:embed="rId4"/>
          <a:stretch>
            <a:fillRect/>
          </a:stretch>
        </p:blipFill>
        <p:spPr>
          <a:xfrm>
            <a:off x="-88232" y="-328381"/>
            <a:ext cx="9561093" cy="7180552"/>
          </a:xfrm>
          <a:prstGeom prst="rect">
            <a:avLst/>
          </a:prstGeom>
        </p:spPr>
      </p:pic>
      <p:sp>
        <p:nvSpPr>
          <p:cNvPr id="10" name="TextBox 9">
            <a:extLst>
              <a:ext uri="{FF2B5EF4-FFF2-40B4-BE49-F238E27FC236}">
                <a16:creationId xmlns:a16="http://schemas.microsoft.com/office/drawing/2014/main" xmlns="" id="{24AA1D69-B8F6-7DAD-B294-E40578D1E738}"/>
              </a:ext>
            </a:extLst>
          </p:cNvPr>
          <p:cNvSpPr txBox="1"/>
          <p:nvPr/>
        </p:nvSpPr>
        <p:spPr>
          <a:xfrm>
            <a:off x="3161630" y="5668210"/>
            <a:ext cx="3368842" cy="646331"/>
          </a:xfrm>
          <a:prstGeom prst="rect">
            <a:avLst/>
          </a:prstGeom>
          <a:solidFill>
            <a:srgbClr val="FFFF00"/>
          </a:solidFill>
          <a:ln>
            <a:solidFill>
              <a:srgbClr val="FFFF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LONG COVID</a:t>
            </a:r>
          </a:p>
        </p:txBody>
      </p:sp>
    </p:spTree>
    <p:extLst>
      <p:ext uri="{BB962C8B-B14F-4D97-AF65-F5344CB8AC3E}">
        <p14:creationId xmlns:p14="http://schemas.microsoft.com/office/powerpoint/2010/main" val="3986522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6" name="TextBox 5">
            <a:extLst>
              <a:ext uri="{FF2B5EF4-FFF2-40B4-BE49-F238E27FC236}">
                <a16:creationId xmlns:a16="http://schemas.microsoft.com/office/drawing/2014/main" xmlns="" id="{2E3C9DCF-097A-1460-B020-536FD0ADB2B1}"/>
              </a:ext>
            </a:extLst>
          </p:cNvPr>
          <p:cNvSpPr txBox="1"/>
          <p:nvPr/>
        </p:nvSpPr>
        <p:spPr>
          <a:xfrm>
            <a:off x="260164" y="153805"/>
            <a:ext cx="9515959" cy="769441"/>
          </a:xfrm>
          <a:prstGeom prst="rect">
            <a:avLst/>
          </a:prstGeom>
          <a:noFill/>
        </p:spPr>
        <p:txBody>
          <a:bodyPr wrap="square" lIns="91440" tIns="45720" rIns="91440" bIns="45720" rtlCol="0" anchor="t">
            <a:spAutoFit/>
          </a:bodyPr>
          <a:lstStyle/>
          <a:p>
            <a:r>
              <a:rPr lang="en-GB" sz="4400" b="1">
                <a:solidFill>
                  <a:schemeClr val="accent1"/>
                </a:solidFill>
                <a:latin typeface="Calibri"/>
                <a:cs typeface="Calibri"/>
              </a:rPr>
              <a:t>ACCEPTANCE</a:t>
            </a:r>
            <a:endParaRPr lang="en-US"/>
          </a:p>
        </p:txBody>
      </p:sp>
      <p:cxnSp>
        <p:nvCxnSpPr>
          <p:cNvPr id="8" name="Straight Arrow Connector 7">
            <a:extLst>
              <a:ext uri="{FF2B5EF4-FFF2-40B4-BE49-F238E27FC236}">
                <a16:creationId xmlns:a16="http://schemas.microsoft.com/office/drawing/2014/main" xmlns="" id="{784DD71B-485C-80AC-F5E3-263FB203755A}"/>
              </a:ext>
            </a:extLst>
          </p:cNvPr>
          <p:cNvCxnSpPr/>
          <p:nvPr/>
        </p:nvCxnSpPr>
        <p:spPr>
          <a:xfrm flipV="1">
            <a:off x="264695" y="1038727"/>
            <a:ext cx="3146924" cy="8020"/>
          </a:xfrm>
          <a:prstGeom prst="straightConnector1">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Content Placeholder 20">
            <a:extLst>
              <a:ext uri="{FF2B5EF4-FFF2-40B4-BE49-F238E27FC236}">
                <a16:creationId xmlns:a16="http://schemas.microsoft.com/office/drawing/2014/main" xmlns="" id="{07AF1DBA-C6DE-968F-D642-F14CA6189255}"/>
              </a:ext>
            </a:extLst>
          </p:cNvPr>
          <p:cNvSpPr>
            <a:spLocks noGrp="1"/>
          </p:cNvSpPr>
          <p:nvPr>
            <p:ph idx="1"/>
          </p:nvPr>
        </p:nvSpPr>
        <p:spPr/>
        <p:txBody>
          <a:bodyPr/>
          <a:lstStyle/>
          <a:p>
            <a:endParaRPr lang="en-GB"/>
          </a:p>
        </p:txBody>
      </p:sp>
      <p:graphicFrame>
        <p:nvGraphicFramePr>
          <p:cNvPr id="24" name="Content Placeholder 2">
            <a:extLst>
              <a:ext uri="{FF2B5EF4-FFF2-40B4-BE49-F238E27FC236}">
                <a16:creationId xmlns:a16="http://schemas.microsoft.com/office/drawing/2014/main" xmlns="" id="{7EDA317D-7C6F-6E8B-1940-3A209A56D4BA}"/>
              </a:ext>
            </a:extLst>
          </p:cNvPr>
          <p:cNvGraphicFramePr>
            <a:graphicFrameLocks/>
          </p:cNvGraphicFramePr>
          <p:nvPr>
            <p:extLst>
              <p:ext uri="{D42A27DB-BD31-4B8C-83A1-F6EECF244321}">
                <p14:modId xmlns:p14="http://schemas.microsoft.com/office/powerpoint/2010/main" val="435172069"/>
              </p:ext>
            </p:extLst>
          </p:nvPr>
        </p:nvGraphicFramePr>
        <p:xfrm>
          <a:off x="125541" y="1319035"/>
          <a:ext cx="11016551" cy="5503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8957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4" name="Rectangle 63">
            <a:extLst>
              <a:ext uri="{FF2B5EF4-FFF2-40B4-BE49-F238E27FC236}">
                <a16:creationId xmlns:a16="http://schemas.microsoft.com/office/drawing/2014/main" xmlns="" id="{8777B48D-7BF2-470D-876B-50CD5CC8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3" y="685799"/>
            <a:ext cx="4781147" cy="2971801"/>
          </a:xfrm>
        </p:spPr>
        <p:txBody>
          <a:bodyPr vert="horz" lIns="91440" tIns="45720" rIns="91440" bIns="45720" rtlCol="0" anchor="b">
            <a:normAutofit/>
          </a:bodyPr>
          <a:lstStyle/>
          <a:p>
            <a:r>
              <a:rPr lang="en-US" sz="4400" b="1" dirty="0"/>
              <a:t>UNDERSTANDING YOUR FATIGUE</a:t>
            </a:r>
          </a:p>
        </p:txBody>
      </p:sp>
      <p:pic>
        <p:nvPicPr>
          <p:cNvPr id="4" name="Picture 3" descr="Cartoon of a person holding a magnifying glass&#10;&#10;Description automatically generated">
            <a:extLst>
              <a:ext uri="{FF2B5EF4-FFF2-40B4-BE49-F238E27FC236}">
                <a16:creationId xmlns:a16="http://schemas.microsoft.com/office/drawing/2014/main" xmlns="" id="{9CDB40E6-05F7-47AA-A9E2-8CD1B7F514F8}"/>
              </a:ext>
            </a:extLst>
          </p:cNvPr>
          <p:cNvPicPr>
            <a:picLocks noChangeAspect="1"/>
          </p:cNvPicPr>
          <p:nvPr/>
        </p:nvPicPr>
        <p:blipFill rotWithShape="1">
          <a:blip r:embed="rId2"/>
          <a:srcRect l="10384" r="-1" b="-1"/>
          <a:stretch/>
        </p:blipFill>
        <p:spPr>
          <a:xfrm>
            <a:off x="6096000" y="10"/>
            <a:ext cx="6095999" cy="6857990"/>
          </a:xfrm>
          <a:prstGeom prst="rect">
            <a:avLst/>
          </a:prstGeom>
          <a:effectLst>
            <a:innerShdw blurRad="57150" dist="38100" dir="14460000">
              <a:prstClr val="black">
                <a:alpha val="70000"/>
              </a:prstClr>
            </a:innerShdw>
          </a:effectLst>
        </p:spPr>
      </p:pic>
      <p:grpSp>
        <p:nvGrpSpPr>
          <p:cNvPr id="66" name="Group 65">
            <a:extLst>
              <a:ext uri="{FF2B5EF4-FFF2-40B4-BE49-F238E27FC236}">
                <a16:creationId xmlns:a16="http://schemas.microsoft.com/office/drawing/2014/main" xmlns="" id="{83DA8283-3FF4-47B3-9266-60768C7432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93200" y="8468"/>
            <a:ext cx="5795625" cy="5874808"/>
            <a:chOff x="6108170" y="8467"/>
            <a:chExt cx="6080656" cy="6163733"/>
          </a:xfrm>
        </p:grpSpPr>
        <p:cxnSp>
          <p:nvCxnSpPr>
            <p:cNvPr id="67" name="Straight Connector 66">
              <a:extLst>
                <a:ext uri="{FF2B5EF4-FFF2-40B4-BE49-F238E27FC236}">
                  <a16:creationId xmlns:a16="http://schemas.microsoft.com/office/drawing/2014/main" xmlns="" id="{EDEB65FF-EAD9-4242-80AE-A3FC7EB1EB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178B5500-48F2-41FA-BD8C-3C2400F62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xmlns="" id="{847B2E66-9934-4251-A5B0-A180C0CC93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xmlns="" id="{5CDA1666-64EC-4838-B0E1-4D545ECEA2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xmlns="" id="{7CC99E35-6C12-4F89-8CDA-9FD8B3CEE1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105453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6506966-892A-5ED6-E917-C34AC77DCC6A}"/>
              </a:ext>
            </a:extLst>
          </p:cNvPr>
          <p:cNvSpPr>
            <a:spLocks noGrp="1"/>
          </p:cNvSpPr>
          <p:nvPr>
            <p:ph type="title"/>
          </p:nvPr>
        </p:nvSpPr>
        <p:spPr>
          <a:xfrm>
            <a:off x="635000" y="640823"/>
            <a:ext cx="3418659" cy="5583148"/>
          </a:xfrm>
        </p:spPr>
        <p:txBody>
          <a:bodyPr anchor="ctr">
            <a:normAutofit/>
          </a:bodyPr>
          <a:lstStyle/>
          <a:p>
            <a:pPr algn="ctr"/>
            <a:r>
              <a:rPr lang="en-GB" sz="4200" b="1">
                <a:cs typeface="Calibri Light"/>
              </a:rPr>
              <a:t>Step 2- Understanding your fatigue</a:t>
            </a:r>
            <a:endParaRPr lang="en-US" sz="4200" b="1">
              <a:cs typeface="Calibri Light"/>
            </a:endParaRPr>
          </a:p>
        </p:txBody>
      </p:sp>
      <p:sp>
        <p:nvSpPr>
          <p:cNvPr id="12"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B3C4EF18-B2DE-B353-2776-BC3EAC127087}"/>
              </a:ext>
            </a:extLst>
          </p:cNvPr>
          <p:cNvSpPr>
            <a:spLocks noGrp="1"/>
          </p:cNvSpPr>
          <p:nvPr>
            <p:ph idx="1"/>
          </p:nvPr>
        </p:nvSpPr>
        <p:spPr>
          <a:xfrm>
            <a:off x="7096433" y="4459395"/>
            <a:ext cx="4825908" cy="2231314"/>
          </a:xfrm>
        </p:spPr>
        <p:txBody>
          <a:bodyPr vert="horz" lIns="91440" tIns="45720" rIns="91440" bIns="45720" rtlCol="0" anchor="t">
            <a:normAutofit/>
          </a:bodyPr>
          <a:lstStyle/>
          <a:p>
            <a:pPr marL="0" indent="0" defTabSz="521208">
              <a:spcBef>
                <a:spcPts val="570"/>
              </a:spcBef>
              <a:buNone/>
            </a:pPr>
            <a:r>
              <a:rPr lang="en-GB" sz="3200" dirty="0">
                <a:cs typeface="Calibri" panose="020F0502020204030204"/>
              </a:rPr>
              <a:t>It's important to recognise</a:t>
            </a:r>
            <a:r>
              <a:rPr lang="en-GB" sz="3200" kern="1200" dirty="0">
                <a:latin typeface="+mn-lt"/>
                <a:ea typeface="+mn-ea"/>
                <a:cs typeface="Calibri" panose="020F0502020204030204"/>
              </a:rPr>
              <a:t>  </a:t>
            </a:r>
            <a:r>
              <a:rPr lang="en-GB" sz="3200" b="1" kern="1200" dirty="0">
                <a:latin typeface="+mn-lt"/>
                <a:ea typeface="+mn-ea"/>
                <a:cs typeface="Calibri" panose="020F0502020204030204"/>
              </a:rPr>
              <a:t>what, when, where</a:t>
            </a:r>
            <a:r>
              <a:rPr lang="en-GB" sz="3200" kern="1200" dirty="0">
                <a:latin typeface="+mn-lt"/>
                <a:ea typeface="+mn-ea"/>
                <a:cs typeface="Calibri" panose="020F0502020204030204"/>
              </a:rPr>
              <a:t> and possibly </a:t>
            </a:r>
            <a:r>
              <a:rPr lang="en-GB" sz="3200" b="1" kern="1200" dirty="0">
                <a:latin typeface="+mn-lt"/>
                <a:ea typeface="+mn-ea"/>
                <a:cs typeface="Calibri" panose="020F0502020204030204"/>
              </a:rPr>
              <a:t>who </a:t>
            </a:r>
            <a:r>
              <a:rPr lang="en-GB" sz="3200" kern="1200" dirty="0">
                <a:latin typeface="+mn-lt"/>
                <a:ea typeface="+mn-ea"/>
                <a:cs typeface="Calibri" panose="020F0502020204030204"/>
              </a:rPr>
              <a:t>zaps your energy.</a:t>
            </a: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defTabSz="521208">
              <a:spcBef>
                <a:spcPts val="570"/>
              </a:spcBef>
              <a:buNone/>
            </a:pPr>
            <a:endParaRPr lang="en-GB" sz="1596" kern="1200" dirty="0">
              <a:solidFill>
                <a:schemeClr val="tx1"/>
              </a:solidFill>
              <a:latin typeface="+mn-lt"/>
              <a:ea typeface="+mn-ea"/>
              <a:cs typeface="Calibri" panose="020F0502020204030204"/>
            </a:endParaRPr>
          </a:p>
          <a:p>
            <a:pPr marL="0" indent="0">
              <a:buNone/>
            </a:pPr>
            <a:endParaRPr lang="en-GB" dirty="0">
              <a:cs typeface="Calibri" panose="020F0502020204030204"/>
            </a:endParaRPr>
          </a:p>
        </p:txBody>
      </p:sp>
      <p:pic>
        <p:nvPicPr>
          <p:cNvPr id="6" name="Picture 6" descr="A yellow lightning bolt and clouds&#10;&#10;Description automatically generated">
            <a:extLst>
              <a:ext uri="{FF2B5EF4-FFF2-40B4-BE49-F238E27FC236}">
                <a16:creationId xmlns:a16="http://schemas.microsoft.com/office/drawing/2014/main" xmlns="" id="{784C3679-6867-A69F-829C-D675E7A566B0}"/>
              </a:ext>
            </a:extLst>
          </p:cNvPr>
          <p:cNvPicPr>
            <a:picLocks noChangeAspect="1"/>
          </p:cNvPicPr>
          <p:nvPr/>
        </p:nvPicPr>
        <p:blipFill>
          <a:blip r:embed="rId3"/>
          <a:stretch>
            <a:fillRect/>
          </a:stretch>
        </p:blipFill>
        <p:spPr>
          <a:xfrm>
            <a:off x="4691150" y="4234031"/>
            <a:ext cx="2246915" cy="2004550"/>
          </a:xfrm>
          <a:prstGeom prst="rect">
            <a:avLst/>
          </a:prstGeom>
        </p:spPr>
      </p:pic>
      <p:sp>
        <p:nvSpPr>
          <p:cNvPr id="7" name="TextBox 6">
            <a:extLst>
              <a:ext uri="{FF2B5EF4-FFF2-40B4-BE49-F238E27FC236}">
                <a16:creationId xmlns:a16="http://schemas.microsoft.com/office/drawing/2014/main" xmlns="" id="{A10EEE11-74B9-A510-F5B3-586F58B9C8D4}"/>
              </a:ext>
            </a:extLst>
          </p:cNvPr>
          <p:cNvSpPr txBox="1"/>
          <p:nvPr/>
        </p:nvSpPr>
        <p:spPr>
          <a:xfrm>
            <a:off x="5906420" y="2764708"/>
            <a:ext cx="577204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521208">
              <a:spcAft>
                <a:spcPts val="600"/>
              </a:spcAft>
            </a:pPr>
            <a:r>
              <a:rPr lang="en-GB" sz="3200" kern="1200">
                <a:latin typeface="Calibri"/>
                <a:ea typeface="+mn-ea"/>
                <a:cs typeface="+mn-cs"/>
              </a:rPr>
              <a:t>To fix the problem, you must understand the issues. </a:t>
            </a:r>
            <a:endParaRPr lang="en-GB" sz="3200">
              <a:cs typeface="Calibri"/>
            </a:endParaRPr>
          </a:p>
        </p:txBody>
      </p:sp>
      <p:pic>
        <p:nvPicPr>
          <p:cNvPr id="8" name="Picture 8" descr="A person standing next to a car with a hood open&#10;&#10;Description automatically generated">
            <a:extLst>
              <a:ext uri="{FF2B5EF4-FFF2-40B4-BE49-F238E27FC236}">
                <a16:creationId xmlns:a16="http://schemas.microsoft.com/office/drawing/2014/main" xmlns="" id="{D454B30A-8EEE-770F-99BB-3BB6CCA7361E}"/>
              </a:ext>
            </a:extLst>
          </p:cNvPr>
          <p:cNvPicPr>
            <a:picLocks noChangeAspect="1"/>
          </p:cNvPicPr>
          <p:nvPr/>
        </p:nvPicPr>
        <p:blipFill rotWithShape="1">
          <a:blip r:embed="rId4"/>
          <a:srcRect t="16502" r="258" b="12211"/>
          <a:stretch/>
        </p:blipFill>
        <p:spPr>
          <a:xfrm>
            <a:off x="7727417" y="167805"/>
            <a:ext cx="4176066" cy="2418082"/>
          </a:xfrm>
          <a:prstGeom prst="rect">
            <a:avLst/>
          </a:prstGeom>
        </p:spPr>
      </p:pic>
      <p:cxnSp>
        <p:nvCxnSpPr>
          <p:cNvPr id="9" name="Straight Arrow Connector 8">
            <a:extLst>
              <a:ext uri="{FF2B5EF4-FFF2-40B4-BE49-F238E27FC236}">
                <a16:creationId xmlns:a16="http://schemas.microsoft.com/office/drawing/2014/main" xmlns="" id="{57891D78-08CE-9C79-B7AF-A41EB0879467}"/>
              </a:ext>
            </a:extLst>
          </p:cNvPr>
          <p:cNvCxnSpPr/>
          <p:nvPr/>
        </p:nvCxnSpPr>
        <p:spPr>
          <a:xfrm flipV="1">
            <a:off x="4826715" y="1579188"/>
            <a:ext cx="2569595" cy="11582"/>
          </a:xfrm>
          <a:prstGeom prst="straightConnector1">
            <a:avLst/>
          </a:prstGeom>
          <a:ln w="57150">
            <a:solidFill>
              <a:schemeClr val="accent2"/>
            </a:solidFill>
            <a:prstDash val="soli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01735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xmlns="" id="{7DBF2428-A927-A224-A191-4AAC953680A4}"/>
              </a:ext>
            </a:extLst>
          </p:cNvPr>
          <p:cNvPicPr>
            <a:picLocks noChangeAspect="1"/>
          </p:cNvPicPr>
          <p:nvPr/>
        </p:nvPicPr>
        <p:blipFill>
          <a:blip r:embed="rId4"/>
          <a:stretch>
            <a:fillRect/>
          </a:stretch>
        </p:blipFill>
        <p:spPr>
          <a:xfrm>
            <a:off x="246346" y="170809"/>
            <a:ext cx="9663829" cy="6401561"/>
          </a:xfrm>
          <a:prstGeom prst="rect">
            <a:avLst/>
          </a:prstGeom>
        </p:spPr>
      </p:pic>
      <p:sp>
        <p:nvSpPr>
          <p:cNvPr id="4" name="TextBox 3">
            <a:extLst>
              <a:ext uri="{FF2B5EF4-FFF2-40B4-BE49-F238E27FC236}">
                <a16:creationId xmlns:a16="http://schemas.microsoft.com/office/drawing/2014/main" xmlns="" id="{FF2634EB-371C-E4E7-57A3-CDD4F28CA742}"/>
              </a:ext>
            </a:extLst>
          </p:cNvPr>
          <p:cNvSpPr txBox="1"/>
          <p:nvPr/>
        </p:nvSpPr>
        <p:spPr>
          <a:xfrm>
            <a:off x="1236945" y="407095"/>
            <a:ext cx="76721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chemeClr val="accent1"/>
                </a:solidFill>
                <a:latin typeface="Calibri"/>
                <a:cs typeface="Calibri"/>
              </a:rPr>
              <a:t>"IT'S NICE TO BE NICE"</a:t>
            </a:r>
          </a:p>
        </p:txBody>
      </p:sp>
    </p:spTree>
    <p:extLst>
      <p:ext uri="{BB962C8B-B14F-4D97-AF65-F5344CB8AC3E}">
        <p14:creationId xmlns:p14="http://schemas.microsoft.com/office/powerpoint/2010/main" val="3929164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710949" y="979904"/>
            <a:ext cx="3747111" cy="4892040"/>
          </a:xfrm>
        </p:spPr>
        <p:txBody>
          <a:bodyPr vert="horz" lIns="91440" tIns="45720" rIns="91440" bIns="45720" rtlCol="0">
            <a:normAutofit/>
          </a:bodyPr>
          <a:lstStyle/>
          <a:p>
            <a:pPr algn="ctr"/>
            <a:r>
              <a:rPr lang="en-US" sz="4800" b="1"/>
              <a:t>Benefits of Using </a:t>
            </a:r>
            <a:br>
              <a:rPr lang="en-US" sz="4800" b="1"/>
            </a:br>
            <a:r>
              <a:rPr lang="en-US" sz="4800" b="1"/>
              <a:t>A fatigue/ activity diary</a:t>
            </a:r>
            <a:endParaRPr lang="en-US" sz="4800"/>
          </a:p>
        </p:txBody>
      </p:sp>
      <p:cxnSp>
        <p:nvCxnSpPr>
          <p:cNvPr id="118" name="Straight Connector 117">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11" name="Content Placeholder 110">
            <a:extLst>
              <a:ext uri="{FF2B5EF4-FFF2-40B4-BE49-F238E27FC236}">
                <a16:creationId xmlns:a16="http://schemas.microsoft.com/office/drawing/2014/main" xmlns="" id="{18652BB8-8A50-BAC2-1491-5B2C6E22ADB8}"/>
              </a:ext>
            </a:extLst>
          </p:cNvPr>
          <p:cNvSpPr>
            <a:spLocks noGrp="1"/>
          </p:cNvSpPr>
          <p:nvPr>
            <p:ph idx="1"/>
          </p:nvPr>
        </p:nvSpPr>
        <p:spPr>
          <a:xfrm>
            <a:off x="4886383" y="1073483"/>
            <a:ext cx="7464681" cy="4892040"/>
          </a:xfrm>
        </p:spPr>
        <p:txBody>
          <a:bodyPr vert="horz" lIns="91440" tIns="45720" rIns="91440" bIns="45720" rtlCol="0" anchor="ctr">
            <a:noAutofit/>
          </a:bodyPr>
          <a:lstStyle/>
          <a:p>
            <a:pPr marL="0" indent="0">
              <a:buNone/>
            </a:pPr>
            <a:r>
              <a:rPr lang="en-GB" sz="4000" dirty="0">
                <a:solidFill>
                  <a:schemeClr val="tx1"/>
                </a:solidFill>
                <a:latin typeface="Calibri"/>
                <a:ea typeface="Arial"/>
                <a:cs typeface="Arial"/>
              </a:rPr>
              <a:t>Symptom tracking</a:t>
            </a:r>
            <a:r>
              <a:rPr lang="en-US" sz="4000" dirty="0">
                <a:solidFill>
                  <a:schemeClr val="tx1"/>
                </a:solidFill>
                <a:latin typeface="Calibri"/>
                <a:ea typeface="Arial"/>
                <a:cs typeface="Arial"/>
              </a:rPr>
              <a:t>​</a:t>
            </a:r>
            <a:endParaRPr lang="en-US" sz="4000" dirty="0">
              <a:solidFill>
                <a:schemeClr val="tx1"/>
              </a:solidFill>
            </a:endParaRPr>
          </a:p>
          <a:p>
            <a:pPr marL="0" lvl="0" indent="0" rtl="0">
              <a:buNone/>
            </a:pPr>
            <a:r>
              <a:rPr lang="en-GB" sz="4000" dirty="0">
                <a:solidFill>
                  <a:schemeClr val="tx1"/>
                </a:solidFill>
                <a:latin typeface="Calibri"/>
                <a:ea typeface="Arial"/>
                <a:cs typeface="Arial"/>
              </a:rPr>
              <a:t>Triggers</a:t>
            </a:r>
            <a:r>
              <a:rPr lang="en-US" sz="4000" dirty="0">
                <a:solidFill>
                  <a:schemeClr val="tx1"/>
                </a:solidFill>
                <a:latin typeface="Calibri"/>
                <a:ea typeface="Arial"/>
                <a:cs typeface="Arial"/>
              </a:rPr>
              <a:t>​</a:t>
            </a:r>
          </a:p>
          <a:p>
            <a:pPr marL="0" lvl="0" indent="0" rtl="0">
              <a:buNone/>
            </a:pPr>
            <a:r>
              <a:rPr lang="en-GB" sz="4000" dirty="0">
                <a:solidFill>
                  <a:schemeClr val="tx1"/>
                </a:solidFill>
                <a:latin typeface="Calibri"/>
                <a:ea typeface="Arial"/>
                <a:cs typeface="Arial"/>
              </a:rPr>
              <a:t>Identify priorities</a:t>
            </a:r>
          </a:p>
          <a:p>
            <a:pPr marL="0" indent="0">
              <a:spcBef>
                <a:spcPts val="0"/>
              </a:spcBef>
              <a:spcAft>
                <a:spcPts val="0"/>
              </a:spcAft>
              <a:buClr>
                <a:srgbClr val="FFFFFF"/>
              </a:buClr>
              <a:buNone/>
            </a:pPr>
            <a:r>
              <a:rPr lang="en-GB" sz="4000" dirty="0">
                <a:solidFill>
                  <a:schemeClr val="tx1"/>
                </a:solidFill>
                <a:latin typeface="Calibri"/>
                <a:cs typeface="Calibri"/>
              </a:rPr>
              <a:t>Balance of rest and activity</a:t>
            </a:r>
            <a:endParaRPr lang="en-US" sz="4000" dirty="0">
              <a:solidFill>
                <a:schemeClr val="tx1"/>
              </a:solidFill>
              <a:latin typeface="Calibri"/>
              <a:cs typeface="Calibri"/>
            </a:endParaRPr>
          </a:p>
          <a:p>
            <a:pPr marL="0" indent="0">
              <a:spcBef>
                <a:spcPts val="0"/>
              </a:spcBef>
              <a:spcAft>
                <a:spcPts val="0"/>
              </a:spcAft>
              <a:buClr>
                <a:srgbClr val="FFFFFF"/>
              </a:buClr>
              <a:buNone/>
            </a:pPr>
            <a:r>
              <a:rPr lang="en-GB" sz="4000" dirty="0">
                <a:solidFill>
                  <a:schemeClr val="tx1"/>
                </a:solidFill>
                <a:latin typeface="Calibri"/>
                <a:cs typeface="Calibri"/>
              </a:rPr>
              <a:t>Pattern recognition – routines and habits</a:t>
            </a:r>
          </a:p>
          <a:p>
            <a:pPr marL="0" indent="0">
              <a:spcBef>
                <a:spcPts val="0"/>
              </a:spcBef>
              <a:spcAft>
                <a:spcPts val="0"/>
              </a:spcAft>
              <a:buNone/>
            </a:pPr>
            <a:r>
              <a:rPr lang="en-GB" sz="4000" dirty="0">
                <a:solidFill>
                  <a:schemeClr val="tx1"/>
                </a:solidFill>
                <a:latin typeface="Calibri"/>
                <a:cs typeface="Calibri"/>
              </a:rPr>
              <a:t>Understand where you are now</a:t>
            </a:r>
          </a:p>
        </p:txBody>
      </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
        <p:nvSpPr>
          <p:cNvPr id="123" name="TextBox 122">
            <a:extLst>
              <a:ext uri="{FF2B5EF4-FFF2-40B4-BE49-F238E27FC236}">
                <a16:creationId xmlns:a16="http://schemas.microsoft.com/office/drawing/2014/main" xmlns="" id="{05AD2438-4E8B-68A7-CD67-B2989C032727}"/>
              </a:ext>
            </a:extLst>
          </p:cNvPr>
          <p:cNvSpPr txBox="1"/>
          <p:nvPr/>
        </p:nvSpPr>
        <p:spPr>
          <a:xfrm>
            <a:off x="1361027" y="6116781"/>
            <a:ext cx="9556353" cy="875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cs typeface="Calibri"/>
              </a:rPr>
              <a:t>Remember:  Learn from today , trial tomorrow</a:t>
            </a:r>
          </a:p>
          <a:p>
            <a:pPr algn="l"/>
            <a:endParaRPr lang="en-GB">
              <a:cs typeface="Calibri"/>
            </a:endParaRPr>
          </a:p>
        </p:txBody>
      </p:sp>
    </p:spTree>
    <p:extLst>
      <p:ext uri="{BB962C8B-B14F-4D97-AF65-F5344CB8AC3E}">
        <p14:creationId xmlns:p14="http://schemas.microsoft.com/office/powerpoint/2010/main" val="48350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D41CF8-5232-42BC-8D05-AFEDE21539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5">
            <a:extLst>
              <a:ext uri="{FF2B5EF4-FFF2-40B4-BE49-F238E27FC236}">
                <a16:creationId xmlns:a16="http://schemas.microsoft.com/office/drawing/2014/main" xmlns="" id="{49237091-E62C-4878-AA4C-0B9995ADB2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of a survey&#10;&#10;Description automatically generated">
            <a:extLst>
              <a:ext uri="{FF2B5EF4-FFF2-40B4-BE49-F238E27FC236}">
                <a16:creationId xmlns:a16="http://schemas.microsoft.com/office/drawing/2014/main" xmlns="" id="{5C4FE269-B039-5832-2052-9DDE8CA668B0}"/>
              </a:ext>
            </a:extLst>
          </p:cNvPr>
          <p:cNvPicPr>
            <a:picLocks noChangeAspect="1"/>
          </p:cNvPicPr>
          <p:nvPr/>
        </p:nvPicPr>
        <p:blipFill>
          <a:blip r:embed="rId3"/>
          <a:stretch>
            <a:fillRect/>
          </a:stretch>
        </p:blipFill>
        <p:spPr>
          <a:xfrm>
            <a:off x="1157288" y="2278063"/>
            <a:ext cx="7767638" cy="3460750"/>
          </a:xfrm>
          <a:prstGeom prst="rect">
            <a:avLst/>
          </a:prstGeom>
        </p:spPr>
      </p:pic>
      <p:pic>
        <p:nvPicPr>
          <p:cNvPr id="5" name="Picture 5" descr="A screenshot of a phone&#10;&#10;Description automatically generated">
            <a:extLst>
              <a:ext uri="{FF2B5EF4-FFF2-40B4-BE49-F238E27FC236}">
                <a16:creationId xmlns:a16="http://schemas.microsoft.com/office/drawing/2014/main" xmlns="" id="{15928737-BCF5-F381-C065-79BFDE3805D5}"/>
              </a:ext>
            </a:extLst>
          </p:cNvPr>
          <p:cNvPicPr>
            <a:picLocks noGrp="1" noChangeAspect="1"/>
          </p:cNvPicPr>
          <p:nvPr>
            <p:ph idx="1"/>
          </p:nvPr>
        </p:nvPicPr>
        <p:blipFill>
          <a:blip r:embed="rId4"/>
          <a:stretch>
            <a:fillRect/>
          </a:stretch>
        </p:blipFill>
        <p:spPr>
          <a:xfrm>
            <a:off x="8991600" y="2278063"/>
            <a:ext cx="2039938" cy="3460750"/>
          </a:xfrm>
        </p:spPr>
      </p:pic>
      <p:sp>
        <p:nvSpPr>
          <p:cNvPr id="2" name="Title 1">
            <a:extLst>
              <a:ext uri="{FF2B5EF4-FFF2-40B4-BE49-F238E27FC236}">
                <a16:creationId xmlns:a16="http://schemas.microsoft.com/office/drawing/2014/main" xmlns="" id="{FB93CFCD-6408-AF90-48C1-61367A9DEF5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latin typeface="+mj-lt"/>
                <a:ea typeface="+mj-ea"/>
                <a:cs typeface="+mj-cs"/>
              </a:rPr>
              <a:t>Step 2:  </a:t>
            </a:r>
            <a:r>
              <a:rPr lang="en-US" b="1" dirty="0"/>
              <a:t>Examining your fatigue - Activity</a:t>
            </a:r>
            <a:r>
              <a:rPr lang="en-US" b="1" kern="1200" dirty="0">
                <a:latin typeface="+mj-lt"/>
                <a:ea typeface="+mj-ea"/>
                <a:cs typeface="+mj-cs"/>
              </a:rPr>
              <a:t> Diary</a:t>
            </a:r>
          </a:p>
        </p:txBody>
      </p:sp>
    </p:spTree>
    <p:extLst>
      <p:ext uri="{BB962C8B-B14F-4D97-AF65-F5344CB8AC3E}">
        <p14:creationId xmlns:p14="http://schemas.microsoft.com/office/powerpoint/2010/main" val="2257999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2" name="Rectangle 71">
            <a:extLst>
              <a:ext uri="{FF2B5EF4-FFF2-40B4-BE49-F238E27FC236}">
                <a16:creationId xmlns:a16="http://schemas.microsoft.com/office/drawing/2014/main" xmlns="" id="{8777B48D-7BF2-470D-876B-50CD5CC8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3" y="685799"/>
            <a:ext cx="4781147" cy="2971801"/>
          </a:xfrm>
        </p:spPr>
        <p:txBody>
          <a:bodyPr vert="horz" lIns="91440" tIns="45720" rIns="91440" bIns="45720" rtlCol="0" anchor="b">
            <a:normAutofit/>
          </a:bodyPr>
          <a:lstStyle/>
          <a:p>
            <a:pPr>
              <a:lnSpc>
                <a:spcPct val="90000"/>
              </a:lnSpc>
            </a:pPr>
            <a:r>
              <a:rPr lang="en-US" sz="3700" b="1" dirty="0" err="1"/>
              <a:t>WHat</a:t>
            </a:r>
            <a:r>
              <a:rPr lang="en-US" sz="3700" b="1" dirty="0"/>
              <a:t>/who/when are your ENERGY VAMPIRES?</a:t>
            </a:r>
            <a:endParaRPr lang="en-US" sz="3700" dirty="0"/>
          </a:p>
        </p:txBody>
      </p:sp>
      <p:pic>
        <p:nvPicPr>
          <p:cNvPr id="3" name="Picture 2" descr="A cartoon of a vampire&#10;&#10;Description automatically generated">
            <a:extLst>
              <a:ext uri="{FF2B5EF4-FFF2-40B4-BE49-F238E27FC236}">
                <a16:creationId xmlns:a16="http://schemas.microsoft.com/office/drawing/2014/main" xmlns="" id="{EE72472C-F288-F54F-A28E-4A1F584997BA}"/>
              </a:ext>
            </a:extLst>
          </p:cNvPr>
          <p:cNvPicPr>
            <a:picLocks noChangeAspect="1"/>
          </p:cNvPicPr>
          <p:nvPr/>
        </p:nvPicPr>
        <p:blipFill rotWithShape="1">
          <a:blip r:embed="rId3"/>
          <a:srcRect l="5778" r="1154"/>
          <a:stretch/>
        </p:blipFill>
        <p:spPr>
          <a:xfrm>
            <a:off x="6096000" y="10"/>
            <a:ext cx="6095999" cy="6857990"/>
          </a:xfrm>
          <a:prstGeom prst="rect">
            <a:avLst/>
          </a:prstGeom>
          <a:effectLst>
            <a:innerShdw blurRad="57150" dist="38100" dir="14460000">
              <a:prstClr val="black">
                <a:alpha val="70000"/>
              </a:prstClr>
            </a:innerShdw>
          </a:effectLst>
        </p:spPr>
      </p:pic>
      <p:grpSp>
        <p:nvGrpSpPr>
          <p:cNvPr id="74" name="Group 73">
            <a:extLst>
              <a:ext uri="{FF2B5EF4-FFF2-40B4-BE49-F238E27FC236}">
                <a16:creationId xmlns:a16="http://schemas.microsoft.com/office/drawing/2014/main" xmlns="" id="{83DA8283-3FF4-47B3-9266-60768C7432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93200" y="8468"/>
            <a:ext cx="5795625" cy="5874808"/>
            <a:chOff x="6108170" y="8467"/>
            <a:chExt cx="6080656" cy="6163733"/>
          </a:xfrm>
        </p:grpSpPr>
        <p:cxnSp>
          <p:nvCxnSpPr>
            <p:cNvPr id="75" name="Straight Connector 74">
              <a:extLst>
                <a:ext uri="{FF2B5EF4-FFF2-40B4-BE49-F238E27FC236}">
                  <a16:creationId xmlns:a16="http://schemas.microsoft.com/office/drawing/2014/main" xmlns="" id="{EDEB65FF-EAD9-4242-80AE-A3FC7EB1EB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xmlns="" id="{178B5500-48F2-41FA-BD8C-3C2400F62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xmlns="" id="{847B2E66-9934-4251-A5B0-A180C0CC93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xmlns="" id="{5CDA1666-64EC-4838-B0E1-4D545ECEA2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7CC99E35-6C12-4F89-8CDA-9FD8B3CEE1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pic>
        <p:nvPicPr>
          <p:cNvPr id="5" name="Picture 4" descr="A picture containing text, font, graphics, logo&#10;&#10;Description automatically generated">
            <a:extLst>
              <a:ext uri="{FF2B5EF4-FFF2-40B4-BE49-F238E27FC236}">
                <a16:creationId xmlns:a16="http://schemas.microsoft.com/office/drawing/2014/main" xmlns="" id="{79F9C80E-9232-CE78-1D31-62F9E32CC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42912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2" name="Rectangle 71">
            <a:extLst>
              <a:ext uri="{FF2B5EF4-FFF2-40B4-BE49-F238E27FC236}">
                <a16:creationId xmlns:a16="http://schemas.microsoft.com/office/drawing/2014/main" xmlns="" id="{58A973E8-C2D4-4C81-8ADE-C5C021A615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gn="ctr">
              <a:lnSpc>
                <a:spcPct val="90000"/>
              </a:lnSpc>
            </a:pPr>
            <a:r>
              <a:rPr lang="en-US" sz="4100" b="1" dirty="0" err="1"/>
              <a:t>WHat</a:t>
            </a:r>
            <a:r>
              <a:rPr lang="en-US" sz="4100" b="1" dirty="0"/>
              <a:t>/who/when are your </a:t>
            </a:r>
            <a:r>
              <a:rPr lang="en-US" dirty="0"/>
              <a:t/>
            </a:r>
            <a:br>
              <a:rPr lang="en-US" dirty="0"/>
            </a:br>
            <a:r>
              <a:rPr lang="en-US" sz="4100" b="1" dirty="0"/>
              <a:t>Turbo jets (boosters)</a:t>
            </a:r>
            <a:endParaRPr lang="en-US" dirty="0"/>
          </a:p>
        </p:txBody>
      </p:sp>
      <p:grpSp>
        <p:nvGrpSpPr>
          <p:cNvPr id="74" name="Group 73">
            <a:extLst>
              <a:ext uri="{FF2B5EF4-FFF2-40B4-BE49-F238E27FC236}">
                <a16:creationId xmlns:a16="http://schemas.microsoft.com/office/drawing/2014/main" xmlns="" id="{A08E251A-5371-4E82-A0F3-2CA0C15AB09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75" name="Straight Connector 74">
              <a:extLst>
                <a:ext uri="{FF2B5EF4-FFF2-40B4-BE49-F238E27FC236}">
                  <a16:creationId xmlns:a16="http://schemas.microsoft.com/office/drawing/2014/main" xmlns="" id="{D31AC21F-237B-4CA8-BC96-29F3607FABE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xmlns="" id="{9959094C-A1B3-4AD4-9AAE-0FCDDD7984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xmlns="" id="{D5EC0EFA-8A7F-4299-A623-3EE741461B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xmlns="" id="{965D7216-F9AF-42BE-99AD-1904DEF69CB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xmlns="" id="{CDE3349B-AD7F-48C8-9300-D81D694367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1" name="Snip Diagonal Corner Rectangle 12">
            <a:extLst>
              <a:ext uri="{FF2B5EF4-FFF2-40B4-BE49-F238E27FC236}">
                <a16:creationId xmlns:a16="http://schemas.microsoft.com/office/drawing/2014/main" xmlns="" id="{E05CABE9-5E7C-4773-BFCD-24B199FA1A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rtoon snail with a blue and red race car&#10;&#10;Description automatically generated">
            <a:extLst>
              <a:ext uri="{FF2B5EF4-FFF2-40B4-BE49-F238E27FC236}">
                <a16:creationId xmlns:a16="http://schemas.microsoft.com/office/drawing/2014/main" xmlns="" id="{551E20A1-9F6E-B2CA-836C-EF352F2168B6}"/>
              </a:ext>
            </a:extLst>
          </p:cNvPr>
          <p:cNvPicPr>
            <a:picLocks noChangeAspect="1"/>
          </p:cNvPicPr>
          <p:nvPr/>
        </p:nvPicPr>
        <p:blipFill rotWithShape="1">
          <a:blip r:embed="rId3"/>
          <a:srcRect t="20732" r="1" b="15639"/>
          <a:stretch/>
        </p:blipFill>
        <p:spPr>
          <a:xfrm>
            <a:off x="834934" y="854087"/>
            <a:ext cx="9290304"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pic>
        <p:nvPicPr>
          <p:cNvPr id="5" name="Picture 4" descr="A picture containing text, font, graphics, logo&#10;&#10;Description automatically generated">
            <a:extLst>
              <a:ext uri="{FF2B5EF4-FFF2-40B4-BE49-F238E27FC236}">
                <a16:creationId xmlns:a16="http://schemas.microsoft.com/office/drawing/2014/main" xmlns="" id="{9ABAD6BA-C442-6418-190E-86D4251BD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24729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702B57D-9866-4C6B-928E-67DB503F63C6}"/>
              </a:ext>
            </a:extLst>
          </p:cNvPr>
          <p:cNvSpPr>
            <a:spLocks noGrp="1"/>
          </p:cNvSpPr>
          <p:nvPr>
            <p:ph type="title"/>
          </p:nvPr>
        </p:nvSpPr>
        <p:spPr>
          <a:xfrm>
            <a:off x="5297762" y="197805"/>
            <a:ext cx="6251110" cy="1783080"/>
          </a:xfrm>
        </p:spPr>
        <p:txBody>
          <a:bodyPr vert="horz" lIns="91440" tIns="45720" rIns="91440" bIns="45720" rtlCol="0" anchor="b">
            <a:normAutofit/>
          </a:bodyPr>
          <a:lstStyle/>
          <a:p>
            <a:pPr algn="ctr"/>
            <a:r>
              <a:rPr lang="en-US" sz="5400" dirty="0"/>
              <a:t> Understanding Your Routine</a:t>
            </a:r>
            <a:endParaRPr lang="en-US" dirty="0"/>
          </a:p>
        </p:txBody>
      </p:sp>
      <p:pic>
        <p:nvPicPr>
          <p:cNvPr id="8" name="Picture 8" descr="A drawing of a person standing on a tall building&#10;&#10;Description automatically generated">
            <a:extLst>
              <a:ext uri="{FF2B5EF4-FFF2-40B4-BE49-F238E27FC236}">
                <a16:creationId xmlns:a16="http://schemas.microsoft.com/office/drawing/2014/main" xmlns="" id="{B55C7821-3601-66E2-7634-73CB50FBB7C4}"/>
              </a:ext>
            </a:extLst>
          </p:cNvPr>
          <p:cNvPicPr>
            <a:picLocks noGrp="1" noChangeAspect="1"/>
          </p:cNvPicPr>
          <p:nvPr>
            <p:ph sz="half" idx="2"/>
          </p:nvPr>
        </p:nvPicPr>
        <p:blipFill rotWithShape="1">
          <a:blip r:embed="rId3"/>
          <a:srcRect b="7471"/>
          <a:stretch/>
        </p:blipFill>
        <p:spPr>
          <a:xfrm>
            <a:off x="1" y="10"/>
            <a:ext cx="4657297" cy="66936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xmlns=""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2AF6E06-15C8-42C3-096B-D793F2F5BD46}"/>
              </a:ext>
            </a:extLst>
          </p:cNvPr>
          <p:cNvSpPr>
            <a:spLocks noGrp="1"/>
          </p:cNvSpPr>
          <p:nvPr>
            <p:ph sz="half" idx="1"/>
          </p:nvPr>
        </p:nvSpPr>
        <p:spPr>
          <a:xfrm>
            <a:off x="5218934" y="2233659"/>
            <a:ext cx="6684661" cy="4626863"/>
          </a:xfrm>
        </p:spPr>
        <p:txBody>
          <a:bodyPr vert="horz" lIns="91440" tIns="45720" rIns="91440" bIns="45720" rtlCol="0" anchor="t">
            <a:noAutofit/>
          </a:bodyPr>
          <a:lstStyle/>
          <a:p>
            <a:pPr marL="0" indent="0">
              <a:spcBef>
                <a:spcPts val="0"/>
              </a:spcBef>
              <a:spcAft>
                <a:spcPts val="600"/>
              </a:spcAft>
              <a:buNone/>
            </a:pPr>
            <a:endParaRPr lang="en-US">
              <a:cs typeface="Calibri"/>
            </a:endParaRPr>
          </a:p>
          <a:p>
            <a:pPr marL="0" indent="0">
              <a:spcBef>
                <a:spcPts val="0"/>
              </a:spcBef>
              <a:spcAft>
                <a:spcPts val="600"/>
              </a:spcAft>
              <a:buNone/>
            </a:pPr>
            <a:r>
              <a:rPr lang="en-US">
                <a:cs typeface="Calibri"/>
              </a:rPr>
              <a:t>Routine gives our bodies a timetable to work to. </a:t>
            </a:r>
          </a:p>
          <a:p>
            <a:pPr marL="0" indent="0">
              <a:spcBef>
                <a:spcPts val="0"/>
              </a:spcBef>
              <a:spcAft>
                <a:spcPts val="600"/>
              </a:spcAft>
              <a:buNone/>
            </a:pPr>
            <a:endParaRPr lang="en-US">
              <a:cs typeface="Calibri"/>
            </a:endParaRPr>
          </a:p>
          <a:p>
            <a:pPr marL="0" indent="0">
              <a:spcBef>
                <a:spcPts val="0"/>
              </a:spcBef>
              <a:spcAft>
                <a:spcPts val="600"/>
              </a:spcAft>
              <a:buNone/>
            </a:pPr>
            <a:r>
              <a:rPr lang="en-US">
                <a:cs typeface="Calibri"/>
              </a:rPr>
              <a:t>A routine will also promote comfort, give us access to support and a pattern of meals, activity and sleep</a:t>
            </a:r>
          </a:p>
          <a:p>
            <a:pPr marL="0" indent="0">
              <a:spcBef>
                <a:spcPts val="0"/>
              </a:spcBef>
              <a:spcAft>
                <a:spcPts val="600"/>
              </a:spcAft>
              <a:buNone/>
            </a:pPr>
            <a:endParaRPr lang="en-US"/>
          </a:p>
          <a:p>
            <a:pPr marL="0" indent="0">
              <a:spcBef>
                <a:spcPts val="0"/>
              </a:spcBef>
              <a:spcAft>
                <a:spcPts val="600"/>
              </a:spcAft>
              <a:buNone/>
            </a:pPr>
            <a:r>
              <a:rPr lang="en-US"/>
              <a:t>We often rely on well-established routines but check if these work for you now.   </a:t>
            </a:r>
            <a:endParaRPr lang="en-US">
              <a:cs typeface="Calibri"/>
            </a:endParaRPr>
          </a:p>
        </p:txBody>
      </p:sp>
    </p:spTree>
    <p:extLst>
      <p:ext uri="{BB962C8B-B14F-4D97-AF65-F5344CB8AC3E}">
        <p14:creationId xmlns:p14="http://schemas.microsoft.com/office/powerpoint/2010/main" val="309368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xmlns="" id="{8777B48D-7BF2-470D-876B-50CD5CC8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3" y="685799"/>
            <a:ext cx="4781147" cy="2971801"/>
          </a:xfrm>
        </p:spPr>
        <p:txBody>
          <a:bodyPr vert="horz" lIns="91440" tIns="45720" rIns="91440" bIns="45720" rtlCol="0" anchor="b">
            <a:normAutofit/>
          </a:bodyPr>
          <a:lstStyle/>
          <a:p>
            <a:pPr algn="ctr"/>
            <a:r>
              <a:rPr lang="en-US" sz="3700"/>
              <a:t>Wellbeing Toolbox</a:t>
            </a:r>
            <a:endParaRPr lang="en-US"/>
          </a:p>
        </p:txBody>
      </p:sp>
      <p:pic>
        <p:nvPicPr>
          <p:cNvPr id="5" name="Picture 6">
            <a:extLst>
              <a:ext uri="{FF2B5EF4-FFF2-40B4-BE49-F238E27FC236}">
                <a16:creationId xmlns:a16="http://schemas.microsoft.com/office/drawing/2014/main" xmlns="" id="{6FA288F8-6C8E-15A2-527A-DF81CD7788E9}"/>
              </a:ext>
            </a:extLst>
          </p:cNvPr>
          <p:cNvPicPr>
            <a:picLocks noChangeAspect="1"/>
          </p:cNvPicPr>
          <p:nvPr/>
        </p:nvPicPr>
        <p:blipFill rotWithShape="1">
          <a:blip r:embed="rId2"/>
          <a:srcRect l="9112" r="20667" b="2"/>
          <a:stretch/>
        </p:blipFill>
        <p:spPr>
          <a:xfrm>
            <a:off x="6096000" y="10"/>
            <a:ext cx="6095999" cy="6857990"/>
          </a:xfrm>
          <a:prstGeom prst="rect">
            <a:avLst/>
          </a:prstGeom>
          <a:effectLst>
            <a:innerShdw blurRad="57150" dist="38100" dir="14460000">
              <a:prstClr val="black">
                <a:alpha val="70000"/>
              </a:prstClr>
            </a:innerShdw>
          </a:effectLst>
        </p:spPr>
      </p:pic>
      <p:grpSp>
        <p:nvGrpSpPr>
          <p:cNvPr id="22" name="Group 21">
            <a:extLst>
              <a:ext uri="{FF2B5EF4-FFF2-40B4-BE49-F238E27FC236}">
                <a16:creationId xmlns:a16="http://schemas.microsoft.com/office/drawing/2014/main" xmlns="" id="{83DA8283-3FF4-47B3-9266-60768C7432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93200" y="8468"/>
            <a:ext cx="5795625" cy="5874808"/>
            <a:chOff x="6108170" y="8467"/>
            <a:chExt cx="6080656" cy="6163733"/>
          </a:xfrm>
        </p:grpSpPr>
        <p:cxnSp>
          <p:nvCxnSpPr>
            <p:cNvPr id="23" name="Straight Connector 22">
              <a:extLst>
                <a:ext uri="{FF2B5EF4-FFF2-40B4-BE49-F238E27FC236}">
                  <a16:creationId xmlns:a16="http://schemas.microsoft.com/office/drawing/2014/main" xmlns="" id="{EDEB65FF-EAD9-4242-80AE-A3FC7EB1EB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178B5500-48F2-41FA-BD8C-3C2400F62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847B2E66-9934-4251-A5B0-A180C0CC93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5CDA1666-64EC-4838-B0E1-4D545ECEA2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7CC99E35-6C12-4F89-8CDA-9FD8B3CEE1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021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0" name="Straight Connector 119">
            <a:extLst>
              <a:ext uri="{FF2B5EF4-FFF2-40B4-BE49-F238E27FC236}">
                <a16:creationId xmlns:a16="http://schemas.microsoft.com/office/drawing/2014/main" xmlns="" id="{FEB90296-CFE0-401D-9CA3-32966EC4F0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xmlns="" id="{08C9B4EE-7611-4ED9-B356-7BDD377C39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xmlns="" id="{4A4F266A-F2F7-47CD-8BBC-E3777E982F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xmlns="" id="{20D69C80-8919-4A32-B897-F2A21F9405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xmlns="" id="{F427B072-CC5B-481B-9719-8CD4C54444B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ectangle 132">
            <a:extLst>
              <a:ext uri="{FF2B5EF4-FFF2-40B4-BE49-F238E27FC236}">
                <a16:creationId xmlns:a16="http://schemas.microsoft.com/office/drawing/2014/main" xmlns="" id="{7E134C76-7FB4-4BB7-9322-DD8A4B179A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135" name="Snip Single Corner Rectangle 17">
            <a:extLst>
              <a:ext uri="{FF2B5EF4-FFF2-40B4-BE49-F238E27FC236}">
                <a16:creationId xmlns:a16="http://schemas.microsoft.com/office/drawing/2014/main" xmlns="" id="{C0C57804-4F33-4D85-AA3E-DA0F214BBD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2" y="685799"/>
            <a:ext cx="9678988" cy="3673474"/>
          </a:xfrm>
        </p:spPr>
        <p:txBody>
          <a:bodyPr vert="horz" lIns="91440" tIns="45720" rIns="91440" bIns="45720" rtlCol="0" anchor="b">
            <a:normAutofit/>
          </a:bodyPr>
          <a:lstStyle/>
          <a:p>
            <a:endParaRPr lang="en-US" sz="6000">
              <a:solidFill>
                <a:schemeClr val="tx2"/>
              </a:solidFill>
            </a:endParaRPr>
          </a:p>
          <a:p>
            <a:endParaRPr lang="en-US" sz="6000" b="1">
              <a:solidFill>
                <a:schemeClr val="tx2"/>
              </a:solidFill>
            </a:endParaRPr>
          </a:p>
        </p:txBody>
      </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
        <p:nvSpPr>
          <p:cNvPr id="5" name="Speech Bubble: Rectangle with Corners Rounded 4">
            <a:extLst>
              <a:ext uri="{FF2B5EF4-FFF2-40B4-BE49-F238E27FC236}">
                <a16:creationId xmlns:a16="http://schemas.microsoft.com/office/drawing/2014/main" xmlns="" id="{8E11E23A-389F-724B-ED24-72D7E56BBFB8}"/>
              </a:ext>
            </a:extLst>
          </p:cNvPr>
          <p:cNvSpPr/>
          <p:nvPr/>
        </p:nvSpPr>
        <p:spPr>
          <a:xfrm>
            <a:off x="467894" y="421105"/>
            <a:ext cx="8021052" cy="5414210"/>
          </a:xfrm>
          <a:prstGeom prst="wedgeRoundRectCallout">
            <a:avLst/>
          </a:prstGeom>
          <a:solidFill>
            <a:schemeClr val="bg1">
              <a:lumMod val="9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cap="all">
                <a:solidFill>
                  <a:srgbClr val="146194"/>
                </a:solidFill>
                <a:latin typeface="Century Gothic"/>
              </a:rPr>
              <a:t>WHAT STRATEGIES DO YOU USE TO HELP MANAGE YOUR FATIGUE?</a:t>
            </a:r>
            <a:endParaRPr lang="en-GB"/>
          </a:p>
        </p:txBody>
      </p:sp>
    </p:spTree>
    <p:extLst>
      <p:ext uri="{BB962C8B-B14F-4D97-AF65-F5344CB8AC3E}">
        <p14:creationId xmlns:p14="http://schemas.microsoft.com/office/powerpoint/2010/main" val="273769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AC18C-2EBF-AAD8-754D-3245635C8728}"/>
              </a:ext>
            </a:extLst>
          </p:cNvPr>
          <p:cNvSpPr>
            <a:spLocks noGrp="1"/>
          </p:cNvSpPr>
          <p:nvPr>
            <p:ph type="title"/>
          </p:nvPr>
        </p:nvSpPr>
        <p:spPr>
          <a:xfrm>
            <a:off x="48977" y="396237"/>
            <a:ext cx="10515600" cy="1325563"/>
          </a:xfrm>
        </p:spPr>
        <p:txBody>
          <a:bodyPr>
            <a:normAutofit/>
          </a:bodyPr>
          <a:lstStyle/>
          <a:p>
            <a:r>
              <a:rPr lang="en-GB" dirty="0">
                <a:cs typeface="Calibri Light"/>
              </a:rPr>
              <a:t>  Understanding  Your Energy Envelope</a:t>
            </a:r>
            <a:br>
              <a:rPr lang="en-GB" dirty="0">
                <a:cs typeface="Calibri Light"/>
              </a:rPr>
            </a:br>
            <a:endParaRPr lang="en-GB" dirty="0">
              <a:cs typeface="Calibri Light"/>
            </a:endParaRPr>
          </a:p>
        </p:txBody>
      </p:sp>
      <p:pic>
        <p:nvPicPr>
          <p:cNvPr id="9" name="Picture 9" descr="A white envelope with red and blue stripes&#10;&#10;Description automatically generated">
            <a:extLst>
              <a:ext uri="{FF2B5EF4-FFF2-40B4-BE49-F238E27FC236}">
                <a16:creationId xmlns:a16="http://schemas.microsoft.com/office/drawing/2014/main" xmlns="" id="{6D165918-FE13-6F2C-9324-9FE142CF3F10}"/>
              </a:ext>
            </a:extLst>
          </p:cNvPr>
          <p:cNvPicPr>
            <a:picLocks noGrp="1" noChangeAspect="1"/>
          </p:cNvPicPr>
          <p:nvPr>
            <p:ph sz="half" idx="1"/>
          </p:nvPr>
        </p:nvPicPr>
        <p:blipFill rotWithShape="1">
          <a:blip r:embed="rId3"/>
          <a:srcRect t="8154" r="-209"/>
          <a:stretch/>
        </p:blipFill>
        <p:spPr>
          <a:xfrm>
            <a:off x="5265872" y="1409990"/>
            <a:ext cx="6661770" cy="5930674"/>
          </a:xfrm>
        </p:spPr>
      </p:pic>
      <p:sp>
        <p:nvSpPr>
          <p:cNvPr id="10" name="TextBox 9">
            <a:extLst>
              <a:ext uri="{FF2B5EF4-FFF2-40B4-BE49-F238E27FC236}">
                <a16:creationId xmlns:a16="http://schemas.microsoft.com/office/drawing/2014/main" xmlns="" id="{5EF064F1-FCE4-01D8-DB4B-41FB7DB1BBCE}"/>
              </a:ext>
            </a:extLst>
          </p:cNvPr>
          <p:cNvSpPr txBox="1"/>
          <p:nvPr/>
        </p:nvSpPr>
        <p:spPr>
          <a:xfrm>
            <a:off x="5828303" y="1941061"/>
            <a:ext cx="21843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£10</a:t>
            </a:r>
            <a:endParaRPr lang="en-GB" sz="8000"/>
          </a:p>
        </p:txBody>
      </p:sp>
      <p:sp>
        <p:nvSpPr>
          <p:cNvPr id="11" name="TextBox 10">
            <a:extLst>
              <a:ext uri="{FF2B5EF4-FFF2-40B4-BE49-F238E27FC236}">
                <a16:creationId xmlns:a16="http://schemas.microsoft.com/office/drawing/2014/main" xmlns="" id="{9DE6E39B-0D39-67DC-E92A-4A7EFB676DD7}"/>
              </a:ext>
            </a:extLst>
          </p:cNvPr>
          <p:cNvSpPr txBox="1"/>
          <p:nvPr/>
        </p:nvSpPr>
        <p:spPr>
          <a:xfrm>
            <a:off x="7962092" y="1945235"/>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£8</a:t>
            </a:r>
            <a:endParaRPr lang="en-GB" sz="8000"/>
          </a:p>
        </p:txBody>
      </p:sp>
      <p:sp>
        <p:nvSpPr>
          <p:cNvPr id="13" name="TextBox 12">
            <a:extLst>
              <a:ext uri="{FF2B5EF4-FFF2-40B4-BE49-F238E27FC236}">
                <a16:creationId xmlns:a16="http://schemas.microsoft.com/office/drawing/2014/main" xmlns="" id="{7D8CD44D-FB88-6E6F-BA1A-0797ED07CF9B}"/>
              </a:ext>
            </a:extLst>
          </p:cNvPr>
          <p:cNvSpPr txBox="1"/>
          <p:nvPr/>
        </p:nvSpPr>
        <p:spPr>
          <a:xfrm>
            <a:off x="682192" y="3131032"/>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8000"/>
          </a:p>
        </p:txBody>
      </p:sp>
      <p:sp>
        <p:nvSpPr>
          <p:cNvPr id="14" name="TextBox 13">
            <a:extLst>
              <a:ext uri="{FF2B5EF4-FFF2-40B4-BE49-F238E27FC236}">
                <a16:creationId xmlns:a16="http://schemas.microsoft.com/office/drawing/2014/main" xmlns="" id="{D7B27B59-4363-8C53-23B7-7130922001C6}"/>
              </a:ext>
            </a:extLst>
          </p:cNvPr>
          <p:cNvSpPr txBox="1"/>
          <p:nvPr/>
        </p:nvSpPr>
        <p:spPr>
          <a:xfrm>
            <a:off x="9648740" y="1941060"/>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£6</a:t>
            </a:r>
            <a:endParaRPr lang="en-GB" sz="8000"/>
          </a:p>
        </p:txBody>
      </p:sp>
      <p:sp>
        <p:nvSpPr>
          <p:cNvPr id="15" name="TextBox 14">
            <a:extLst>
              <a:ext uri="{FF2B5EF4-FFF2-40B4-BE49-F238E27FC236}">
                <a16:creationId xmlns:a16="http://schemas.microsoft.com/office/drawing/2014/main" xmlns="" id="{35B35C91-8AB9-D6A0-9B04-7D0462DCF7ED}"/>
              </a:ext>
            </a:extLst>
          </p:cNvPr>
          <p:cNvSpPr txBox="1"/>
          <p:nvPr/>
        </p:nvSpPr>
        <p:spPr>
          <a:xfrm>
            <a:off x="5943125" y="3506812"/>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£5</a:t>
            </a:r>
            <a:endParaRPr lang="en-GB" sz="8000"/>
          </a:p>
        </p:txBody>
      </p:sp>
      <p:sp>
        <p:nvSpPr>
          <p:cNvPr id="16" name="TextBox 15">
            <a:extLst>
              <a:ext uri="{FF2B5EF4-FFF2-40B4-BE49-F238E27FC236}">
                <a16:creationId xmlns:a16="http://schemas.microsoft.com/office/drawing/2014/main" xmlns="" id="{02EE58A6-608A-301B-FD95-EFADCA04F781}"/>
              </a:ext>
            </a:extLst>
          </p:cNvPr>
          <p:cNvSpPr txBox="1"/>
          <p:nvPr/>
        </p:nvSpPr>
        <p:spPr>
          <a:xfrm>
            <a:off x="8020357" y="3465059"/>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£6</a:t>
            </a:r>
          </a:p>
        </p:txBody>
      </p:sp>
      <p:sp>
        <p:nvSpPr>
          <p:cNvPr id="18" name="TextBox 17">
            <a:extLst>
              <a:ext uri="{FF2B5EF4-FFF2-40B4-BE49-F238E27FC236}">
                <a16:creationId xmlns:a16="http://schemas.microsoft.com/office/drawing/2014/main" xmlns="" id="{F334BFE1-8CB1-7C91-3CAF-B047626990EA}"/>
              </a:ext>
            </a:extLst>
          </p:cNvPr>
          <p:cNvSpPr txBox="1"/>
          <p:nvPr/>
        </p:nvSpPr>
        <p:spPr>
          <a:xfrm>
            <a:off x="271187" y="1941248"/>
            <a:ext cx="48975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Our body uses our energy to:</a:t>
            </a:r>
            <a:endParaRPr lang="en-US" sz="2800">
              <a:cs typeface="Calibri"/>
            </a:endParaRPr>
          </a:p>
          <a:p>
            <a:endParaRPr lang="en-GB" sz="2800">
              <a:cs typeface="Calibri"/>
            </a:endParaRPr>
          </a:p>
          <a:p>
            <a:r>
              <a:rPr lang="en-GB" sz="2800">
                <a:cs typeface="Calibri"/>
              </a:rPr>
              <a:t>Activities of Daily Living </a:t>
            </a:r>
          </a:p>
          <a:p>
            <a:r>
              <a:rPr lang="en-GB" sz="2800">
                <a:cs typeface="Calibri"/>
              </a:rPr>
              <a:t>Walking</a:t>
            </a:r>
          </a:p>
          <a:p>
            <a:r>
              <a:rPr lang="en-GB" sz="2800">
                <a:cs typeface="Calibri"/>
              </a:rPr>
              <a:t>Stress</a:t>
            </a:r>
          </a:p>
          <a:p>
            <a:r>
              <a:rPr lang="en-GB" sz="2800">
                <a:cs typeface="Calibri"/>
              </a:rPr>
              <a:t>Driving</a:t>
            </a:r>
          </a:p>
          <a:p>
            <a:r>
              <a:rPr lang="en-GB" sz="2800">
                <a:cs typeface="Calibri"/>
              </a:rPr>
              <a:t>Teams meetings</a:t>
            </a:r>
          </a:p>
          <a:p>
            <a:r>
              <a:rPr lang="en-GB" sz="2800">
                <a:cs typeface="Calibri"/>
              </a:rPr>
              <a:t>Work</a:t>
            </a:r>
          </a:p>
          <a:p>
            <a:r>
              <a:rPr lang="en-GB" sz="2800">
                <a:cs typeface="Calibri"/>
              </a:rPr>
              <a:t>Chat with a friend over coffee</a:t>
            </a:r>
          </a:p>
          <a:p>
            <a:r>
              <a:rPr lang="en-GB" sz="2800">
                <a:cs typeface="Calibri"/>
              </a:rPr>
              <a:t>Worry</a:t>
            </a:r>
          </a:p>
        </p:txBody>
      </p:sp>
      <p:sp>
        <p:nvSpPr>
          <p:cNvPr id="19" name="TextBox 18">
            <a:extLst>
              <a:ext uri="{FF2B5EF4-FFF2-40B4-BE49-F238E27FC236}">
                <a16:creationId xmlns:a16="http://schemas.microsoft.com/office/drawing/2014/main" xmlns="" id="{8AF2E794-EFD4-0535-36D3-EA0D5B7D143B}"/>
              </a:ext>
            </a:extLst>
          </p:cNvPr>
          <p:cNvSpPr txBox="1"/>
          <p:nvPr/>
        </p:nvSpPr>
        <p:spPr>
          <a:xfrm>
            <a:off x="9711371" y="3433743"/>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£3</a:t>
            </a:r>
            <a:endParaRPr lang="en-GB" sz="8000"/>
          </a:p>
        </p:txBody>
      </p:sp>
      <p:sp>
        <p:nvSpPr>
          <p:cNvPr id="20" name="TextBox 19">
            <a:extLst>
              <a:ext uri="{FF2B5EF4-FFF2-40B4-BE49-F238E27FC236}">
                <a16:creationId xmlns:a16="http://schemas.microsoft.com/office/drawing/2014/main" xmlns="" id="{E830D209-A861-F416-7D7A-7D982B8EEA78}"/>
              </a:ext>
            </a:extLst>
          </p:cNvPr>
          <p:cNvSpPr txBox="1"/>
          <p:nvPr/>
        </p:nvSpPr>
        <p:spPr>
          <a:xfrm>
            <a:off x="6997400" y="4915991"/>
            <a:ext cx="16833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000">
                <a:cs typeface="Calibri"/>
              </a:rPr>
              <a:t>£0</a:t>
            </a:r>
            <a:endParaRPr lang="en-GB" sz="8000"/>
          </a:p>
        </p:txBody>
      </p:sp>
      <p:sp>
        <p:nvSpPr>
          <p:cNvPr id="21" name="TextBox 20">
            <a:extLst>
              <a:ext uri="{FF2B5EF4-FFF2-40B4-BE49-F238E27FC236}">
                <a16:creationId xmlns:a16="http://schemas.microsoft.com/office/drawing/2014/main" xmlns="" id="{B6BE6EB2-EDB2-A629-9109-D2168774F67A}"/>
              </a:ext>
            </a:extLst>
          </p:cNvPr>
          <p:cNvSpPr txBox="1"/>
          <p:nvPr/>
        </p:nvSpPr>
        <p:spPr>
          <a:xfrm>
            <a:off x="9335590" y="4915990"/>
            <a:ext cx="230962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0">
                <a:solidFill>
                  <a:srgbClr val="FF0000"/>
                </a:solidFill>
                <a:cs typeface="Calibri"/>
              </a:rPr>
              <a:t>-£5 </a:t>
            </a:r>
            <a:endParaRPr lang="en-GB" sz="8000">
              <a:cs typeface="Calibri"/>
            </a:endParaRPr>
          </a:p>
        </p:txBody>
      </p:sp>
      <p:pic>
        <p:nvPicPr>
          <p:cNvPr id="4" name="Picture 3" descr="A picture containing text, font, graphics, logo&#10;&#10;Description automatically generated">
            <a:extLst>
              <a:ext uri="{FF2B5EF4-FFF2-40B4-BE49-F238E27FC236}">
                <a16:creationId xmlns:a16="http://schemas.microsoft.com/office/drawing/2014/main" xmlns="" id="{E8E60D2F-A735-FB00-82B4-C68F46529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213506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50" name="Rectangle 149">
            <a:extLst>
              <a:ext uri="{FF2B5EF4-FFF2-40B4-BE49-F238E27FC236}">
                <a16:creationId xmlns:a16="http://schemas.microsoft.com/office/drawing/2014/main" xmlns="" id="{ED2D7C63-562A-41C7-892E-0C73F5D59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3921A07-D2D9-1F14-13BE-BBABDCA5ABE0}"/>
              </a:ext>
            </a:extLst>
          </p:cNvPr>
          <p:cNvSpPr>
            <a:spLocks noGrp="1"/>
          </p:cNvSpPr>
          <p:nvPr>
            <p:ph type="title"/>
          </p:nvPr>
        </p:nvSpPr>
        <p:spPr>
          <a:xfrm>
            <a:off x="5023159" y="324852"/>
            <a:ext cx="6159273" cy="1220538"/>
          </a:xfrm>
        </p:spPr>
        <p:txBody>
          <a:bodyPr vert="horz" lIns="91440" tIns="45720" rIns="91440" bIns="45720" rtlCol="0" anchor="b">
            <a:normAutofit/>
          </a:bodyPr>
          <a:lstStyle/>
          <a:p>
            <a:r>
              <a:rPr lang="en-US" sz="4800" b="1" dirty="0">
                <a:latin typeface="Calibri"/>
                <a:cs typeface="Calibri"/>
              </a:rPr>
              <a:t>DIET</a:t>
            </a:r>
          </a:p>
        </p:txBody>
      </p:sp>
      <p:pic>
        <p:nvPicPr>
          <p:cNvPr id="8" name="Picture 4" descr="A group of food in containers&#10;&#10;Description automatically generated">
            <a:extLst>
              <a:ext uri="{FF2B5EF4-FFF2-40B4-BE49-F238E27FC236}">
                <a16:creationId xmlns:a16="http://schemas.microsoft.com/office/drawing/2014/main" xmlns="" id="{1C4C3D2B-04FB-6230-77DE-78558CCFFAAD}"/>
              </a:ext>
            </a:extLst>
          </p:cNvPr>
          <p:cNvPicPr>
            <a:picLocks noChangeAspect="1"/>
          </p:cNvPicPr>
          <p:nvPr/>
        </p:nvPicPr>
        <p:blipFill rotWithShape="1">
          <a:blip r:embed="rId3"/>
          <a:srcRect b="1310"/>
          <a:stretch/>
        </p:blipFill>
        <p:spPr>
          <a:xfrm>
            <a:off x="20" y="10"/>
            <a:ext cx="4639713" cy="6857990"/>
          </a:xfrm>
          <a:prstGeom prst="rect">
            <a:avLst/>
          </a:prstGeom>
          <a:effectLst>
            <a:innerShdw blurRad="57150" dist="38100" dir="14460000">
              <a:prstClr val="black">
                <a:alpha val="70000"/>
              </a:prstClr>
            </a:innerShdw>
          </a:effectLst>
        </p:spPr>
      </p:pic>
      <p:grpSp>
        <p:nvGrpSpPr>
          <p:cNvPr id="152" name="Group 151">
            <a:extLst>
              <a:ext uri="{FF2B5EF4-FFF2-40B4-BE49-F238E27FC236}">
                <a16:creationId xmlns:a16="http://schemas.microsoft.com/office/drawing/2014/main" xmlns="" id="{6DF25E23-BE15-4E36-A700-59F0CE8C54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53" name="Straight Connector 152">
              <a:extLst>
                <a:ext uri="{FF2B5EF4-FFF2-40B4-BE49-F238E27FC236}">
                  <a16:creationId xmlns:a16="http://schemas.microsoft.com/office/drawing/2014/main" xmlns="" id="{2CE9353A-F333-4305-BED0-D126D75F5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xmlns="" id="{95D1D327-6D34-4AB1-BBCB-FFD18B927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xmlns="" id="{C3D4CCB5-F27F-4868-B1D4-55D8654F0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xmlns="" id="{55F00F96-8833-4C32-AD31-05286BC800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xmlns="" id="{C22EE3D4-FE2C-4B01-BC8C-3CE2C6CC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
        <p:nvSpPr>
          <p:cNvPr id="9" name="Content Placeholder 5">
            <a:extLst>
              <a:ext uri="{FF2B5EF4-FFF2-40B4-BE49-F238E27FC236}">
                <a16:creationId xmlns:a16="http://schemas.microsoft.com/office/drawing/2014/main" xmlns="" id="{CD52F212-FEFC-1E4D-591F-9BF516B7D1F7}"/>
              </a:ext>
            </a:extLst>
          </p:cNvPr>
          <p:cNvSpPr>
            <a:spLocks noGrp="1"/>
          </p:cNvSpPr>
          <p:nvPr/>
        </p:nvSpPr>
        <p:spPr>
          <a:xfrm>
            <a:off x="5118501" y="2207244"/>
            <a:ext cx="5085799" cy="33206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1700"/>
          </a:p>
          <a:p>
            <a:pPr marL="0" indent="0">
              <a:lnSpc>
                <a:spcPct val="100000"/>
              </a:lnSpc>
              <a:buNone/>
            </a:pPr>
            <a:r>
              <a:rPr lang="en-US"/>
              <a:t>Try to eat your 5 a day. </a:t>
            </a:r>
            <a:endParaRPr lang="en-US">
              <a:ea typeface="Calibri" panose="020F0502020204030204"/>
              <a:cs typeface="Calibri" panose="020F0502020204030204"/>
            </a:endParaRPr>
          </a:p>
          <a:p>
            <a:pPr marL="0" indent="0">
              <a:lnSpc>
                <a:spcPct val="100000"/>
              </a:lnSpc>
              <a:buNone/>
            </a:pPr>
            <a:r>
              <a:rPr lang="en-US"/>
              <a:t>Eat little and often</a:t>
            </a:r>
            <a:endParaRPr lang="en-US">
              <a:ea typeface="Calibri" panose="020F0502020204030204"/>
              <a:cs typeface="Calibri"/>
            </a:endParaRPr>
          </a:p>
          <a:p>
            <a:pPr marL="0" indent="0">
              <a:lnSpc>
                <a:spcPct val="100000"/>
              </a:lnSpc>
              <a:buNone/>
            </a:pPr>
            <a:r>
              <a:rPr lang="en-US"/>
              <a:t>Try higher carbohydrate</a:t>
            </a:r>
            <a:endParaRPr lang="en-US">
              <a:ea typeface="Calibri" panose="020F0502020204030204"/>
              <a:cs typeface="Calibri"/>
            </a:endParaRPr>
          </a:p>
          <a:p>
            <a:pPr marL="0" indent="0">
              <a:lnSpc>
                <a:spcPct val="100000"/>
              </a:lnSpc>
              <a:buNone/>
            </a:pPr>
            <a:r>
              <a:rPr lang="en-US">
                <a:ea typeface="Calibri" panose="020F0502020204030204"/>
                <a:cs typeface="Calibri"/>
              </a:rPr>
              <a:t>Try to batch cook</a:t>
            </a:r>
          </a:p>
          <a:p>
            <a:pPr marL="0" indent="0">
              <a:lnSpc>
                <a:spcPct val="100000"/>
              </a:lnSpc>
              <a:buNone/>
            </a:pPr>
            <a:r>
              <a:rPr lang="en-US"/>
              <a:t>Remove caffeine (gradual)</a:t>
            </a:r>
            <a:endParaRPr lang="en-US">
              <a:ea typeface="Calibri" panose="020F0502020204030204"/>
              <a:cs typeface="Calibri"/>
            </a:endParaRPr>
          </a:p>
        </p:txBody>
      </p:sp>
    </p:spTree>
    <p:extLst>
      <p:ext uri="{BB962C8B-B14F-4D97-AF65-F5344CB8AC3E}">
        <p14:creationId xmlns:p14="http://schemas.microsoft.com/office/powerpoint/2010/main" val="214168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50" name="Rectangle 149">
            <a:extLst>
              <a:ext uri="{FF2B5EF4-FFF2-40B4-BE49-F238E27FC236}">
                <a16:creationId xmlns:a16="http://schemas.microsoft.com/office/drawing/2014/main" xmlns="" id="{ED2D7C63-562A-41C7-892E-0C73F5D59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3921A07-D2D9-1F14-13BE-BBABDCA5ABE0}"/>
              </a:ext>
            </a:extLst>
          </p:cNvPr>
          <p:cNvSpPr>
            <a:spLocks noGrp="1"/>
          </p:cNvSpPr>
          <p:nvPr>
            <p:ph type="title"/>
          </p:nvPr>
        </p:nvSpPr>
        <p:spPr>
          <a:xfrm>
            <a:off x="7523053" y="1648326"/>
            <a:ext cx="4675380" cy="1220538"/>
          </a:xfrm>
        </p:spPr>
        <p:txBody>
          <a:bodyPr vert="horz" lIns="91440" tIns="45720" rIns="91440" bIns="45720" rtlCol="0" anchor="b">
            <a:normAutofit fontScale="90000"/>
          </a:bodyPr>
          <a:lstStyle/>
          <a:p>
            <a:r>
              <a:rPr lang="en-US" sz="4800" b="1" dirty="0">
                <a:latin typeface="Calibri"/>
                <a:cs typeface="Calibri"/>
              </a:rPr>
              <a:t>Staying Hydrated</a:t>
            </a:r>
          </a:p>
        </p:txBody>
      </p:sp>
      <p:grpSp>
        <p:nvGrpSpPr>
          <p:cNvPr id="152" name="Group 151">
            <a:extLst>
              <a:ext uri="{FF2B5EF4-FFF2-40B4-BE49-F238E27FC236}">
                <a16:creationId xmlns:a16="http://schemas.microsoft.com/office/drawing/2014/main" xmlns="" id="{6DF25E23-BE15-4E36-A700-59F0CE8C54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53" name="Straight Connector 152">
              <a:extLst>
                <a:ext uri="{FF2B5EF4-FFF2-40B4-BE49-F238E27FC236}">
                  <a16:creationId xmlns:a16="http://schemas.microsoft.com/office/drawing/2014/main" xmlns="" id="{2CE9353A-F333-4305-BED0-D126D75F5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xmlns="" id="{95D1D327-6D34-4AB1-BBCB-FFD18B927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xmlns="" id="{C3D4CCB5-F27F-4868-B1D4-55D8654F0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xmlns="" id="{55F00F96-8833-4C32-AD31-05286BC800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xmlns="" id="{C22EE3D4-FE2C-4B01-BC8C-3CE2C6CC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pic>
        <p:nvPicPr>
          <p:cNvPr id="3" name="Picture 12" descr="A poster of a child with water&#10;&#10;Description automatically generated">
            <a:extLst>
              <a:ext uri="{FF2B5EF4-FFF2-40B4-BE49-F238E27FC236}">
                <a16:creationId xmlns:a16="http://schemas.microsoft.com/office/drawing/2014/main" xmlns="" id="{06670A49-48BC-7AFF-AEF7-8DFC1D79C802}"/>
              </a:ext>
            </a:extLst>
          </p:cNvPr>
          <p:cNvPicPr>
            <a:picLocks noChangeAspect="1"/>
          </p:cNvPicPr>
          <p:nvPr/>
        </p:nvPicPr>
        <p:blipFill rotWithShape="1">
          <a:blip r:embed="rId4"/>
          <a:srcRect l="31061" t="38284" r="40367" b="320"/>
          <a:stretch/>
        </p:blipFill>
        <p:spPr>
          <a:xfrm>
            <a:off x="-5561" y="-591499"/>
            <a:ext cx="6964356" cy="7443774"/>
          </a:xfrm>
          <a:prstGeom prst="rect">
            <a:avLst/>
          </a:prstGeom>
        </p:spPr>
      </p:pic>
    </p:spTree>
    <p:extLst>
      <p:ext uri="{BB962C8B-B14F-4D97-AF65-F5344CB8AC3E}">
        <p14:creationId xmlns:p14="http://schemas.microsoft.com/office/powerpoint/2010/main" val="14577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TextBox 3">
            <a:extLst>
              <a:ext uri="{FF2B5EF4-FFF2-40B4-BE49-F238E27FC236}">
                <a16:creationId xmlns:a16="http://schemas.microsoft.com/office/drawing/2014/main" xmlns="" id="{61420868-D3B8-ECF0-7D46-13C58A3FB5B2}"/>
              </a:ext>
            </a:extLst>
          </p:cNvPr>
          <p:cNvSpPr txBox="1"/>
          <p:nvPr/>
        </p:nvSpPr>
        <p:spPr>
          <a:xfrm>
            <a:off x="206203" y="1454065"/>
            <a:ext cx="9540452" cy="5567678"/>
          </a:xfrm>
          <a:prstGeom prst="rect">
            <a:avLst/>
          </a:prstGeom>
          <a:noFill/>
        </p:spPr>
        <p:txBody>
          <a:bodyPr wrap="square" lIns="91440" tIns="45720" rIns="91440" bIns="45720" rtlCol="0" anchor="t">
            <a:spAutoFit/>
          </a:bodyPr>
          <a:lstStyle/>
          <a:p>
            <a:pPr marL="285750" indent="-285750">
              <a:lnSpc>
                <a:spcPct val="90000"/>
              </a:lnSpc>
              <a:spcAft>
                <a:spcPts val="600"/>
              </a:spcAft>
              <a:buFont typeface="Arial"/>
              <a:buChar char="•"/>
            </a:pPr>
            <a:r>
              <a:rPr lang="en-US" sz="3600">
                <a:solidFill>
                  <a:srgbClr val="000000"/>
                </a:solidFill>
                <a:latin typeface="Calibri"/>
                <a:cs typeface="Calibri"/>
              </a:rPr>
              <a:t>D</a:t>
            </a:r>
            <a:r>
              <a:rPr lang="en-US" sz="3200">
                <a:solidFill>
                  <a:srgbClr val="000000"/>
                </a:solidFill>
                <a:latin typeface="Calibri"/>
                <a:cs typeface="Calibri"/>
              </a:rPr>
              <a:t>efine fatigue and examine some of the possible causes.</a:t>
            </a:r>
          </a:p>
          <a:p>
            <a:pPr marL="285750" indent="-285750">
              <a:lnSpc>
                <a:spcPct val="90000"/>
              </a:lnSpc>
              <a:spcAft>
                <a:spcPts val="600"/>
              </a:spcAft>
              <a:buFont typeface="Arial"/>
              <a:buChar char="•"/>
            </a:pPr>
            <a:endParaRPr lang="en-US" sz="3200">
              <a:solidFill>
                <a:srgbClr val="000000"/>
              </a:solidFill>
              <a:latin typeface="Calibri"/>
              <a:cs typeface="Calibri"/>
            </a:endParaRPr>
          </a:p>
          <a:p>
            <a:pPr marL="285750" indent="-285750">
              <a:lnSpc>
                <a:spcPct val="90000"/>
              </a:lnSpc>
              <a:spcAft>
                <a:spcPts val="600"/>
              </a:spcAft>
              <a:buFont typeface="Arial"/>
              <a:buChar char="•"/>
            </a:pPr>
            <a:r>
              <a:rPr lang="en-US" sz="3200">
                <a:solidFill>
                  <a:srgbClr val="000000"/>
                </a:solidFill>
                <a:latin typeface="Calibri"/>
                <a:cs typeface="Calibri"/>
              </a:rPr>
              <a:t>Discuss the symptoms and impact of fatigue.</a:t>
            </a:r>
          </a:p>
          <a:p>
            <a:pPr marL="285750" indent="-285750">
              <a:lnSpc>
                <a:spcPct val="90000"/>
              </a:lnSpc>
              <a:spcAft>
                <a:spcPts val="600"/>
              </a:spcAft>
              <a:buFont typeface="Arial"/>
              <a:buChar char="•"/>
            </a:pPr>
            <a:endParaRPr lang="en-US" sz="3200">
              <a:solidFill>
                <a:srgbClr val="000000"/>
              </a:solidFill>
              <a:latin typeface="Calibri"/>
              <a:cs typeface="Calibri"/>
            </a:endParaRPr>
          </a:p>
          <a:p>
            <a:pPr marL="285750" indent="-285750">
              <a:lnSpc>
                <a:spcPct val="90000"/>
              </a:lnSpc>
              <a:spcAft>
                <a:spcPts val="600"/>
              </a:spcAft>
              <a:buFont typeface="Arial"/>
              <a:buChar char="•"/>
            </a:pPr>
            <a:r>
              <a:rPr lang="en-US" sz="3200">
                <a:solidFill>
                  <a:srgbClr val="000000"/>
                </a:solidFill>
                <a:latin typeface="Calibri"/>
                <a:cs typeface="Calibri"/>
              </a:rPr>
              <a:t>Explore the importance of baseline assessment and use of fatigue diaries. </a:t>
            </a:r>
          </a:p>
          <a:p>
            <a:pPr marL="285750" indent="-285750">
              <a:lnSpc>
                <a:spcPct val="90000"/>
              </a:lnSpc>
              <a:spcAft>
                <a:spcPts val="600"/>
              </a:spcAft>
              <a:buFont typeface="Arial"/>
              <a:buChar char="•"/>
            </a:pPr>
            <a:endParaRPr lang="en-US" sz="3200">
              <a:solidFill>
                <a:srgbClr val="000000"/>
              </a:solidFill>
              <a:latin typeface="Calibri"/>
              <a:cs typeface="Calibri"/>
            </a:endParaRPr>
          </a:p>
          <a:p>
            <a:pPr marL="285750" indent="-285750">
              <a:lnSpc>
                <a:spcPct val="90000"/>
              </a:lnSpc>
              <a:spcAft>
                <a:spcPts val="600"/>
              </a:spcAft>
              <a:buFont typeface="Arial"/>
              <a:buChar char="•"/>
            </a:pPr>
            <a:r>
              <a:rPr lang="en-US" sz="3200">
                <a:solidFill>
                  <a:srgbClr val="000000"/>
                </a:solidFill>
                <a:latin typeface="Calibri"/>
                <a:cs typeface="Calibri"/>
              </a:rPr>
              <a:t>Introduce energy conservation strategies. </a:t>
            </a:r>
            <a:endParaRPr lang="en-GB"/>
          </a:p>
          <a:p>
            <a:pPr marL="571500" indent="-571500">
              <a:buFont typeface="Arial"/>
              <a:buChar char="•"/>
            </a:pPr>
            <a:endParaRPr lang="en-GB" sz="4000">
              <a:latin typeface="Calibri"/>
              <a:cs typeface="Calibri"/>
            </a:endParaRPr>
          </a:p>
          <a:p>
            <a:endParaRPr lang="en-GB"/>
          </a:p>
        </p:txBody>
      </p:sp>
      <p:sp>
        <p:nvSpPr>
          <p:cNvPr id="6" name="TextBox 5">
            <a:extLst>
              <a:ext uri="{FF2B5EF4-FFF2-40B4-BE49-F238E27FC236}">
                <a16:creationId xmlns:a16="http://schemas.microsoft.com/office/drawing/2014/main" xmlns="" id="{2E3C9DCF-097A-1460-B020-536FD0ADB2B1}"/>
              </a:ext>
            </a:extLst>
          </p:cNvPr>
          <p:cNvSpPr txBox="1"/>
          <p:nvPr/>
        </p:nvSpPr>
        <p:spPr>
          <a:xfrm>
            <a:off x="260164" y="153805"/>
            <a:ext cx="9515959" cy="769441"/>
          </a:xfrm>
          <a:prstGeom prst="rect">
            <a:avLst/>
          </a:prstGeom>
          <a:noFill/>
        </p:spPr>
        <p:txBody>
          <a:bodyPr wrap="square" lIns="91440" tIns="45720" rIns="91440" bIns="45720" rtlCol="0" anchor="t">
            <a:spAutoFit/>
          </a:bodyPr>
          <a:lstStyle/>
          <a:p>
            <a:r>
              <a:rPr lang="en-GB" sz="4400" b="1">
                <a:solidFill>
                  <a:schemeClr val="accent1"/>
                </a:solidFill>
                <a:latin typeface="Calibri"/>
                <a:cs typeface="Calibri"/>
              </a:rPr>
              <a:t>SESSION AIMS</a:t>
            </a:r>
          </a:p>
        </p:txBody>
      </p:sp>
      <p:cxnSp>
        <p:nvCxnSpPr>
          <p:cNvPr id="8" name="Straight Arrow Connector 7">
            <a:extLst>
              <a:ext uri="{FF2B5EF4-FFF2-40B4-BE49-F238E27FC236}">
                <a16:creationId xmlns:a16="http://schemas.microsoft.com/office/drawing/2014/main" xmlns="" id="{784DD71B-485C-80AC-F5E3-263FB203755A}"/>
              </a:ext>
            </a:extLst>
          </p:cNvPr>
          <p:cNvCxnSpPr/>
          <p:nvPr/>
        </p:nvCxnSpPr>
        <p:spPr>
          <a:xfrm flipV="1">
            <a:off x="264695" y="1038727"/>
            <a:ext cx="3146924" cy="8020"/>
          </a:xfrm>
          <a:prstGeom prst="straightConnector1">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455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xmlns="" id="{929448D9-8F1D-4CFE-93BA-E0272F0DBD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3921A07-D2D9-1F14-13BE-BBABDCA5ABE0}"/>
              </a:ext>
            </a:extLst>
          </p:cNvPr>
          <p:cNvSpPr>
            <a:spLocks noGrp="1"/>
          </p:cNvSpPr>
          <p:nvPr>
            <p:ph type="title"/>
          </p:nvPr>
        </p:nvSpPr>
        <p:spPr>
          <a:xfrm>
            <a:off x="511684" y="188502"/>
            <a:ext cx="8162026" cy="1262652"/>
          </a:xfrm>
        </p:spPr>
        <p:txBody>
          <a:bodyPr vert="horz" lIns="91440" tIns="45720" rIns="91440" bIns="45720" rtlCol="0" anchor="ctr">
            <a:normAutofit/>
          </a:bodyPr>
          <a:lstStyle/>
          <a:p>
            <a:r>
              <a:rPr lang="en-US" b="1"/>
              <a:t>SLEEP (RECOVERY)</a:t>
            </a:r>
          </a:p>
        </p:txBody>
      </p:sp>
      <p:sp>
        <p:nvSpPr>
          <p:cNvPr id="7" name="Content Placeholder 3">
            <a:extLst>
              <a:ext uri="{FF2B5EF4-FFF2-40B4-BE49-F238E27FC236}">
                <a16:creationId xmlns:a16="http://schemas.microsoft.com/office/drawing/2014/main" xmlns="" id="{BA31DA0D-EF30-5D24-4D87-1BCD32F93100}"/>
              </a:ext>
            </a:extLst>
          </p:cNvPr>
          <p:cNvSpPr txBox="1">
            <a:spLocks/>
          </p:cNvSpPr>
          <p:nvPr/>
        </p:nvSpPr>
        <p:spPr>
          <a:xfrm>
            <a:off x="684211" y="2281687"/>
            <a:ext cx="7493137" cy="36152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Sleep is an essential activity and is needed to support motor and cognitive function. </a:t>
            </a:r>
          </a:p>
          <a:p>
            <a:pPr marL="0" indent="0" defTabSz="457200">
              <a:spcBef>
                <a:spcPct val="20000"/>
              </a:spcBef>
              <a:spcAft>
                <a:spcPts val="600"/>
              </a:spcAft>
              <a:buClr>
                <a:srgbClr val="FFFFFF"/>
              </a:buClr>
              <a:buSzPct val="80000"/>
              <a:buNone/>
            </a:pPr>
            <a:endParaRPr lang="en-US" b="1">
              <a:solidFill>
                <a:schemeClr val="bg1"/>
              </a:solidFill>
              <a:latin typeface="Calibri"/>
              <a:cs typeface="Calibri"/>
            </a:endParaRPr>
          </a:p>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Sleeping supports recovery and allows your body to rest. </a:t>
            </a:r>
          </a:p>
          <a:p>
            <a:pPr marL="0" indent="0" defTabSz="457200">
              <a:spcBef>
                <a:spcPct val="20000"/>
              </a:spcBef>
              <a:spcAft>
                <a:spcPts val="600"/>
              </a:spcAft>
              <a:buClr>
                <a:srgbClr val="FFFFFF"/>
              </a:buClr>
              <a:buSzPct val="80000"/>
              <a:buNone/>
            </a:pPr>
            <a:endParaRPr lang="en-US" b="1">
              <a:solidFill>
                <a:schemeClr val="bg1"/>
              </a:solidFill>
              <a:latin typeface="Calibri"/>
              <a:cs typeface="Calibri"/>
            </a:endParaRPr>
          </a:p>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Sleeping for long spells can result in poor sleep at night, thus causing further fatigue.</a:t>
            </a:r>
          </a:p>
          <a:p>
            <a:pPr marL="0" indent="0" defTabSz="457200">
              <a:spcBef>
                <a:spcPct val="20000"/>
              </a:spcBef>
              <a:spcAft>
                <a:spcPts val="600"/>
              </a:spcAft>
              <a:buClr>
                <a:srgbClr val="FFFFFF"/>
              </a:buClr>
              <a:buSzPct val="80000"/>
              <a:buNone/>
            </a:pPr>
            <a:endParaRPr lang="en-US" b="1">
              <a:solidFill>
                <a:schemeClr val="bg1"/>
              </a:solidFill>
              <a:latin typeface="Calibri"/>
              <a:cs typeface="Calibri"/>
            </a:endParaRPr>
          </a:p>
          <a:p>
            <a:pPr marL="0" defTabSz="457200">
              <a:spcBef>
                <a:spcPct val="20000"/>
              </a:spcBef>
              <a:spcAft>
                <a:spcPts val="600"/>
              </a:spcAft>
              <a:buClr>
                <a:schemeClr val="tx1"/>
              </a:buClr>
              <a:buSzPct val="80000"/>
              <a:buFont typeface="Wingdings 3" panose="05040102010807070707" pitchFamily="18" charset="2"/>
              <a:buChar char=""/>
            </a:pPr>
            <a:r>
              <a:rPr lang="en-US" b="1">
                <a:solidFill>
                  <a:schemeClr val="bg1"/>
                </a:solidFill>
                <a:latin typeface="Calibri"/>
                <a:cs typeface="Calibri"/>
              </a:rPr>
              <a:t>Multiple naps are not recommended .</a:t>
            </a:r>
          </a:p>
        </p:txBody>
      </p:sp>
      <p:pic>
        <p:nvPicPr>
          <p:cNvPr id="3" name="Picture 11" descr="A cartoon of a child sleeping on a bed&#10;&#10;Description automatically generated">
            <a:extLst>
              <a:ext uri="{FF2B5EF4-FFF2-40B4-BE49-F238E27FC236}">
                <a16:creationId xmlns:a16="http://schemas.microsoft.com/office/drawing/2014/main" xmlns="" id="{16517DCF-393A-2CCD-84DA-89B2435162A8}"/>
              </a:ext>
            </a:extLst>
          </p:cNvPr>
          <p:cNvPicPr>
            <a:picLocks noChangeAspect="1"/>
          </p:cNvPicPr>
          <p:nvPr/>
        </p:nvPicPr>
        <p:blipFill rotWithShape="1">
          <a:blip r:embed="rId3"/>
          <a:srcRect l="28783" r="22056" b="-2"/>
          <a:stretch/>
        </p:blipFill>
        <p:spPr>
          <a:xfrm>
            <a:off x="8820603" y="10"/>
            <a:ext cx="3371397" cy="6857990"/>
          </a:xfrm>
          <a:prstGeom prst="rect">
            <a:avLst/>
          </a:prstGeom>
          <a:effectLst>
            <a:innerShdw blurRad="57150" dist="38100" dir="14460000">
              <a:prstClr val="black">
                <a:alpha val="70000"/>
              </a:prstClr>
            </a:innerShdw>
          </a:effectLst>
        </p:spPr>
      </p:pic>
      <p:grpSp>
        <p:nvGrpSpPr>
          <p:cNvPr id="164" name="Group 163">
            <a:extLst>
              <a:ext uri="{FF2B5EF4-FFF2-40B4-BE49-F238E27FC236}">
                <a16:creationId xmlns:a16="http://schemas.microsoft.com/office/drawing/2014/main" xmlns="" id="{94749DEA-AC6C-4834-A330-03A1796B89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5" name="Straight Connector 164">
              <a:extLst>
                <a:ext uri="{FF2B5EF4-FFF2-40B4-BE49-F238E27FC236}">
                  <a16:creationId xmlns:a16="http://schemas.microsoft.com/office/drawing/2014/main" xmlns="" id="{20CBC5D1-BAF0-454E-9D7C-68370AA954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xmlns="" id="{8ABB9F45-32F7-4915-A94F-F1E34B32DE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xmlns="" id="{94EA6F09-00FD-4C50-A2DF-D0B1CC4C9A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xmlns="" id="{4B8B975B-2618-4734-A401-FAB7451901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xmlns="" id="{4EF4B123-0577-4F10-986B-6BD86396AB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19055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xmlns="" id="{12211C43-D0DF-7BD3-C62B-FF0B34A2095F}"/>
              </a:ext>
            </a:extLst>
          </p:cNvPr>
          <p:cNvSpPr/>
          <p:nvPr/>
        </p:nvSpPr>
        <p:spPr>
          <a:xfrm>
            <a:off x="4407183" y="13368"/>
            <a:ext cx="7998369"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A9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5r/b3ubi28H+GWt7iaBjqMgJjcqT+6PpX0pXzN/wAFAP8AkTfDH/YSk/8ARRrqwX8eJz4v+DIxP2LvixN9s/4V14hvHkWUtJpM8zkkN1aEk+vLL+I7iuY+B97eSftfTwSXly8Q1LUh5bSsVwBLjjOK5jxT4Cu9F+EHgf4reHi8DlAl88Rw0U6zP5Uw9M4Cn3C+tWv2WNQuNV/aV03VLvabi7e8nlKjALtE7HA+pr1ZU4ctSpDqn96POjOfNThLuvuNzxve3q/trRW63lyIf+EisR5YlbbjbFxjOK+rPjczx/B/xc8bMjro9yVZTgg+WeQa+NfjXpEviD9rHUtDhvDZS6hq1rbJcBSTEXjiAbAIzjOeoruvHn7N2veHvBes67P8S7q9isLKW4e3a2kAlCKSVyZTjOPQ1jVp037JylbRdDWnOa9olG+rNH9gm+uZD4ylu7mecRR2rDzJC2B+9zjP0ry261/xd8ePiqujXviZNKs7yWT7LBPMyW1vGoJVQgOGcgd+Se9enf8ABPvmbxj6bbT/ANq1tfEr9ljR9e1G51nwPr0elvPIztZzL5luHzzsZTuQZzxhse1OVWnTxM+bR6WfbQUac50IcuvdFT4X/Ab4l+BviXpF1D4tD+HUmMl61ndPHvVQTsaJuCGOBkZ6npX1JXwbo/jn4n/Ar4gr4b1zU5b6ztnjNxYSXBnhkhbB3RMeUOOmMc8EV93wSLNBHMmdrqGGfQjNceOjU5lKTTvs0dWElCzjFWt0H0UUVwnWZ+r61pekz2UOpXsVtJfTCC2D5/eSHooPr9a8r/an+GniL4meHtFsPDsliktlePNKbqUoNpQqMYByc13PxW8JL4z8H3GkrIIbtGE9nKeNkq9OfQ8g/WvD7H4wfEDwRMdC8VaVHey2/wAgN1mOUgdDvHDj3wc+tetgMFOvFTw7XOt0/wA0eRj8whhpuGITUHs1+TPWPhr4AOn/AAOsPh94thtrrFpLbXiRMWRg0jt8pIByAwOccEV5F8F/2ffFngP4zWviKe80250S0e4WN1mbz3RkZUJXbgHkZ59a1Lj9pG+I/wBH8LWqn1ku2P8AJRVa2+P/AIznl8yHwzp80Ofuxxyk/wDfQP8ASuyOUZlFS91Lm31X+ZySzvLW42k3byf+QeJfgf4z1H9pFPiFbzaUNHXV7W8KtcMJvLjEYb5duM/Kcc17p8StGu/EXw+1/QrAxC7v9Pmt4TI2EDuhAyewya4TwL8ctD1m+j0vxBZSaDeuQqNK26Fieg3EAr+Ix716F4x8UaP4T0STV9ZuRFbr8qBRl5GPRVHc15uJo4qFSFOpHVbef+Z6WGxOFqUpVKc/d6+X+R47+zJ8IvF/w4tfFEes3mnwzapDElpNaOZfKdRJ8xDAdCwOO+K8xl+CPx98HapcN4P8SSXUM8jO01nqZtzISclnjkIGSevJr0LVv2gPEFzIz+H/AAnGtrn5ZLgPKSPfZgD8zVK2/aM8QQnZfeHdOkcddkjxn8jmvVhlmZNufIm3urr/ADPKlnGWpKHO7LrZnPeAf2b/ABrr3jOLxN8VdVSRFlWWeE3JuLi6K9EZ/uqvAHBPHAxX1LqutaVpE9jbahexW0t9MLe0jbrK/ZQBXz9eftHaxJEVsvDdjFKejSXDSAH6ADP510Xwe8P+K/FXiuP4heOHlAgUjTbeVNgBI++qfwqATjuTz2rDE5diIwdXGNRSWiVrt9Ev1NsPmlCpNUsGnJt6uzsl1b/Q9wooorwT3yM3EAnFuZoxMRkR7huI9cdag1LTNN1OIRalp9reRjos8KyAfmK8K+HN7p2g/wBh2mueFZb/AOIlxrjQarc3Nq5njDtJm6SUqQYQm0AKQoBxxT5/EnxLt/Bug6xd6xcomrajcRX8z2SxDTYozKsQ4icgOQuXZT0AG3Oa6fYSUvdf9eRzurGUfeR7LbeFvDNrIJLfw7pMTjoyWcYI/HFasUUcS7Yo0jX0VcCvDrzxt42TxZ4Z05bi5aTzNMh1Mw2R+y3aXGRLNHmLcirxlmZcNgbetYmk+IfGWj+DdJsbXVr+HdrOpQaxe3kZL2TB5DbqT5L4R+DnaR0AKgim6VSfxSJjUpw+GNj3Lxf4S0DxVp0llrWnQzhgQsu0CSM+qt1Brh7D4bebf6LH401aDVLHRoXg0+3lfH2hjISrSA9SE2DHPI9Otr4dX3jPVvHGpDXNYYafp1lYlIILMJBdSzW+ZXDuofAcZA4xnB9K4/xHc6XoXivxxqnjbwzLrms+ckvh1Li1eaK4thGuyG3YKyo4kD7sYOTnpWtGrWpp04y/p6adtHqY1sPQqNVJR/4Ntde+q0PdLT7IitbWnkKsBCNHFgCPjIBA6cVBfaPpF9/x+6XY3P8A12t0f+YrwvXda17QNX8atpkeqWF1qmvKYLqK23INmnRsAcxuW3Mu0ADlhjI5qwPHfxAxb3UK3F/e3XhMXkOnW9ntFtfLb7289SmSHYjbtcYYbSKxVGe6Z0OrB6SR7HaeF/DVncLcWnh/SoJl+7JHaRqw+hArXr58h8eeLjd6nZ6Z4hv9UsIYNIknvpdMRZ7OKeWRbqVUCDdtCjqpC89dpq8PFXxN+zRPprT31nfaleaLp13LZKGIYoba+kAUfIuJgTgKwVTjmnOjUk/ekKFSnFe7G3oe60V4n4cl+L/jSxbUYNebwx9lcWMttLYRsZpolUSzDepO1pN+O2AKKzdFLRyRoqt9os9sooorE1OA1j4p6LpXii90G6sbwyW1rc3AmieKRHMEXmyJw2Ubb0DYzjtxVWP4vaV5cyXGg6xbXvl2MlnZuIjJdrdsVh2FXKjLAg7iMYrRm+FfhCXVbrUnt73zbl7t3T7ZJ5am6TZOVTOF3Dk471NqPw08J35dri1uRIbS1tEkS5dXiW2cvCyEH5XVjnd371vejpozG1XuZ/gjxnqV5ofjfWNatZkXQ9Uuo4rUqgkjiigjfYSpIY5LfNk5yKwrjxJ49X4P6h8RJta0qIT6K1/aWFvYZFszKGjzKznfgHnKgE9MV6H4W8K6R4btL+109J3TULp7u7NzM0zSyuqqzEtnqFHHSsSD4XeF4NMvtJhbVk0m8t5LdtOGoym2iRzlhHGWwntjp2xQp07vQHGdtynN8WPD9nDcC/t7+Kexmuo72MxqWhS3iErzEA/cZWj2kckyKMdcc1f/ABVMGt64niSw1HTdH/sqwNrZs0aXDy3UkigiVH+XIC8lht2t0q38LtL0fxtqPjTxPqemQgahK+gSWvLD7Pb5RiW4yz8EnAwFUds10UXwn8Irb3UU0epXL3MFvA009/I8qLbsWhKPnKMhPBFX+6g7NEfvJK6ZJ8IF8N3mi3PiDQbe+E19O0V5Nf3LXE7tCSgUyMzbkHO3Bxg5HWu3qno2nppenpZpdXl0FJJlu52lkYk55Y//AKhVyuebvJs3irKwUUUVJR//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A9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5r/b3ubi28H+GWt7iaBjqMgJjcqT+6PpX0pXzN/wAFAP8AkTfDH/YSk/8ARRrqwX8eJz4v+DIxP2LvixN9s/4V14hvHkWUtJpM8zkkN1aEk+vLL+I7iuY+B97eSftfTwSXly8Q1LUh5bSsVwBLjjOK5jxT4Cu9F+EHgf4reHi8DlAl88Rw0U6zP5Uw9M4Cn3C+tWv2WNQuNV/aV03VLvabi7e8nlKjALtE7HA+pr1ZU4ctSpDqn96POjOfNThLuvuNzxve3q/trRW63lyIf+EisR5YlbbjbFxjOK+rPjczx/B/xc8bMjro9yVZTgg+WeQa+NfjXpEviD9rHUtDhvDZS6hq1rbJcBSTEXjiAbAIzjOeoruvHn7N2veHvBes67P8S7q9isLKW4e3a2kAlCKSVyZTjOPQ1jVp037JylbRdDWnOa9olG+rNH9gm+uZD4ylu7mecRR2rDzJC2B+9zjP0ry261/xd8ePiqujXviZNKs7yWT7LBPMyW1vGoJVQgOGcgd+Se9enf8ABPvmbxj6bbT/ANq1tfEr9ljR9e1G51nwPr0elvPIztZzL5luHzzsZTuQZzxhse1OVWnTxM+bR6WfbQUac50IcuvdFT4X/Ab4l+BviXpF1D4tD+HUmMl61ndPHvVQTsaJuCGOBkZ6npX1JXwbo/jn4n/Ar4gr4b1zU5b6ztnjNxYSXBnhkhbB3RMeUOOmMc8EV93wSLNBHMmdrqGGfQjNceOjU5lKTTvs0dWElCzjFWt0H0UUVwnWZ+r61pekz2UOpXsVtJfTCC2D5/eSHooPr9a8r/an+GniL4meHtFsPDsliktlePNKbqUoNpQqMYByc13PxW8JL4z8H3GkrIIbtGE9nKeNkq9OfQ8g/WvD7H4wfEDwRMdC8VaVHey2/wAgN1mOUgdDvHDj3wc+tetgMFOvFTw7XOt0/wA0eRj8whhpuGITUHs1+TPWPhr4AOn/AAOsPh94thtrrFpLbXiRMWRg0jt8pIByAwOccEV5F8F/2ffFngP4zWviKe80250S0e4WN1mbz3RkZUJXbgHkZ59a1Lj9pG+I/wBH8LWqn1ku2P8AJRVa2+P/AIznl8yHwzp80Ofuxxyk/wDfQP8ASuyOUZlFS91Lm31X+ZySzvLW42k3byf+QeJfgf4z1H9pFPiFbzaUNHXV7W8KtcMJvLjEYb5duM/Kcc17p8StGu/EXw+1/QrAxC7v9Pmt4TI2EDuhAyewya4TwL8ctD1m+j0vxBZSaDeuQqNK26Fieg3EAr+Ix716F4x8UaP4T0STV9ZuRFbr8qBRl5GPRVHc15uJo4qFSFOpHVbef+Z6WGxOFqUpVKc/d6+X+R47+zJ8IvF/w4tfFEes3mnwzapDElpNaOZfKdRJ8xDAdCwOO+K8xl+CPx98HapcN4P8SSXUM8jO01nqZtzISclnjkIGSevJr0LVv2gPEFzIz+H/AAnGtrn5ZLgPKSPfZgD8zVK2/aM8QQnZfeHdOkcddkjxn8jmvVhlmZNufIm3urr/ADPKlnGWpKHO7LrZnPeAf2b/ABrr3jOLxN8VdVSRFlWWeE3JuLi6K9EZ/uqvAHBPHAxX1LqutaVpE9jbahexW0t9MLe0jbrK/ZQBXz9eftHaxJEVsvDdjFKejSXDSAH6ADP510Xwe8P+K/FXiuP4heOHlAgUjTbeVNgBI++qfwqATjuTz2rDE5diIwdXGNRSWiVrt9Ev1NsPmlCpNUsGnJt6uzsl1b/Q9wooorwT3yM3EAnFuZoxMRkR7huI9cdag1LTNN1OIRalp9reRjos8KyAfmK8K+HN7p2g/wBh2mueFZb/AOIlxrjQarc3Nq5njDtJm6SUqQYQm0AKQoBxxT5/EnxLt/Bug6xd6xcomrajcRX8z2SxDTYozKsQ4icgOQuXZT0AG3Oa6fYSUvdf9eRzurGUfeR7LbeFvDNrIJLfw7pMTjoyWcYI/HFasUUcS7Yo0jX0VcCvDrzxt42TxZ4Z05bi5aTzNMh1Mw2R+y3aXGRLNHmLcirxlmZcNgbetYmk+IfGWj+DdJsbXVr+HdrOpQaxe3kZL2TB5DbqT5L4R+DnaR0AKgim6VSfxSJjUpw+GNj3Lxf4S0DxVp0llrWnQzhgQsu0CSM+qt1Brh7D4bebf6LH401aDVLHRoXg0+3lfH2hjISrSA9SE2DHPI9Otr4dX3jPVvHGpDXNYYafp1lYlIILMJBdSzW+ZXDuofAcZA4xnB9K4/xHc6XoXivxxqnjbwzLrms+ckvh1Li1eaK4thGuyG3YKyo4kD7sYOTnpWtGrWpp04y/p6adtHqY1sPQqNVJR/4Ntde+q0PdLT7IitbWnkKsBCNHFgCPjIBA6cVBfaPpF9/x+6XY3P8A12t0f+YrwvXda17QNX8atpkeqWF1qmvKYLqK23INmnRsAcxuW3Mu0ADlhjI5qwPHfxAxb3UK3F/e3XhMXkOnW9ntFtfLb7289SmSHYjbtcYYbSKxVGe6Z0OrB6SR7HaeF/DVncLcWnh/SoJl+7JHaRqw+hArXr58h8eeLjd6nZ6Z4hv9UsIYNIknvpdMRZ7OKeWRbqVUCDdtCjqpC89dpq8PFXxN+zRPprT31nfaleaLp13LZKGIYoba+kAUfIuJgTgKwVTjmnOjUk/ekKFSnFe7G3oe60V4n4cl+L/jSxbUYNebwx9lcWMttLYRsZpolUSzDepO1pN+O2AKKzdFLRyRoqt9os9sooorE1OA1j4p6LpXii90G6sbwyW1rc3AmieKRHMEXmyJw2Ubb0DYzjtxVWP4vaV5cyXGg6xbXvl2MlnZuIjJdrdsVh2FXKjLAg7iMYrRm+FfhCXVbrUnt73zbl7t3T7ZJ5am6TZOVTOF3Dk471NqPw08J35dri1uRIbS1tEkS5dXiW2cvCyEH5XVjnd371vejpozG1XuZ/gjxnqV5ofjfWNatZkXQ9Uuo4rUqgkjiigjfYSpIY5LfNk5yKwrjxJ49X4P6h8RJta0qIT6K1/aWFvYZFszKGjzKznfgHnKgE9MV6H4W8K6R4btL+109J3TULp7u7NzM0zSyuqqzEtnqFHHSsSD4XeF4NMvtJhbVk0m8t5LdtOGoym2iRzlhHGWwntjp2xQp07vQHGdtynN8WPD9nDcC/t7+Kexmuo72MxqWhS3iErzEA/cZWj2kckyKMdcc1f/ABVMGt64niSw1HTdH/sqwNrZs0aXDy3UkigiVH+XIC8lht2t0q38LtL0fxtqPjTxPqemQgahK+gSWvLD7Pb5RiW4yz8EnAwFUds10UXwn8Irb3UU0epXL3MFvA009/I8qLbsWhKPnKMhPBFX+6g7NEfvJK6ZJ8IF8N3mi3PiDQbe+E19O0V5Nf3LXE7tCSgUyMzbkHO3Bxg5HWu3qno2nppenpZpdXl0FJJlu52lkYk55Y//AKhVyuebvJs3irKwUUUVJR//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A9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5r/b3ubi28H+GWt7iaBjqMgJjcqT+6PpX0pXzN/wAFAP8AkTfDH/YSk/8ARRrqwX8eJz4v+DIxP2LvixN9s/4V14hvHkWUtJpM8zkkN1aEk+vLL+I7iuY+B97eSftfTwSXly8Q1LUh5bSsVwBLjjOK5jxT4Cu9F+EHgf4reHi8DlAl88Rw0U6zP5Uw9M4Cn3C+tWv2WNQuNV/aV03VLvabi7e8nlKjALtE7HA+pr1ZU4ctSpDqn96POjOfNThLuvuNzxve3q/trRW63lyIf+EisR5YlbbjbFxjOK+rPjczx/B/xc8bMjro9yVZTgg+WeQa+NfjXpEviD9rHUtDhvDZS6hq1rbJcBSTEXjiAbAIzjOeoruvHn7N2veHvBes67P8S7q9isLKW4e3a2kAlCKSVyZTjOPQ1jVp037JylbRdDWnOa9olG+rNH9gm+uZD4ylu7mecRR2rDzJC2B+9zjP0ry261/xd8ePiqujXviZNKs7yWT7LBPMyW1vGoJVQgOGcgd+Se9enf8ABPvmbxj6bbT/ANq1tfEr9ljR9e1G51nwPr0elvPIztZzL5luHzzsZTuQZzxhse1OVWnTxM+bR6WfbQUac50IcuvdFT4X/Ab4l+BviXpF1D4tD+HUmMl61ndPHvVQTsaJuCGOBkZ6npX1JXwbo/jn4n/Ar4gr4b1zU5b6ztnjNxYSXBnhkhbB3RMeUOOmMc8EV93wSLNBHMmdrqGGfQjNceOjU5lKTTvs0dWElCzjFWt0H0UUVwnWZ+r61pekz2UOpXsVtJfTCC2D5/eSHooPr9a8r/an+GniL4meHtFsPDsliktlePNKbqUoNpQqMYByc13PxW8JL4z8H3GkrIIbtGE9nKeNkq9OfQ8g/WvD7H4wfEDwRMdC8VaVHey2/wAgN1mOUgdDvHDj3wc+tetgMFOvFTw7XOt0/wA0eRj8whhpuGITUHs1+TPWPhr4AOn/AAOsPh94thtrrFpLbXiRMWRg0jt8pIByAwOccEV5F8F/2ffFngP4zWviKe80250S0e4WN1mbz3RkZUJXbgHkZ59a1Lj9pG+I/wBH8LWqn1ku2P8AJRVa2+P/AIznl8yHwzp80Ofuxxyk/wDfQP8ASuyOUZlFS91Lm31X+ZySzvLW42k3byf+QeJfgf4z1H9pFPiFbzaUNHXV7W8KtcMJvLjEYb5duM/Kcc17p8StGu/EXw+1/QrAxC7v9Pmt4TI2EDuhAyewya4TwL8ctD1m+j0vxBZSaDeuQqNK26Fieg3EAr+Ix716F4x8UaP4T0STV9ZuRFbr8qBRl5GPRVHc15uJo4qFSFOpHVbef+Z6WGxOFqUpVKc/d6+X+R47+zJ8IvF/w4tfFEes3mnwzapDElpNaOZfKdRJ8xDAdCwOO+K8xl+CPx98HapcN4P8SSXUM8jO01nqZtzISclnjkIGSevJr0LVv2gPEFzIz+H/AAnGtrn5ZLgPKSPfZgD8zVK2/aM8QQnZfeHdOkcddkjxn8jmvVhlmZNufIm3urr/ADPKlnGWpKHO7LrZnPeAf2b/ABrr3jOLxN8VdVSRFlWWeE3JuLi6K9EZ/uqvAHBPHAxX1LqutaVpE9jbahexW0t9MLe0jbrK/ZQBXz9eftHaxJEVsvDdjFKejSXDSAH6ADP510Xwe8P+K/FXiuP4heOHlAgUjTbeVNgBI++qfwqATjuTz2rDE5diIwdXGNRSWiVrt9Ev1NsPmlCpNUsGnJt6uzsl1b/Q9wooorwT3yM3EAnFuZoxMRkR7huI9cdag1LTNN1OIRalp9reRjos8KyAfmK8K+HN7p2g/wBh2mueFZb/AOIlxrjQarc3Nq5njDtJm6SUqQYQm0AKQoBxxT5/EnxLt/Bug6xd6xcomrajcRX8z2SxDTYozKsQ4icgOQuXZT0AG3Oa6fYSUvdf9eRzurGUfeR7LbeFvDNrIJLfw7pMTjoyWcYI/HFasUUcS7Yo0jX0VcCvDrzxt42TxZ4Z05bi5aTzNMh1Mw2R+y3aXGRLNHmLcirxlmZcNgbetYmk+IfGWj+DdJsbXVr+HdrOpQaxe3kZL2TB5DbqT5L4R+DnaR0AKgim6VSfxSJjUpw+GNj3Lxf4S0DxVp0llrWnQzhgQsu0CSM+qt1Brh7D4bebf6LH401aDVLHRoXg0+3lfH2hjISrSA9SE2DHPI9Otr4dX3jPVvHGpDXNYYafp1lYlIILMJBdSzW+ZXDuofAcZA4xnB9K4/xHc6XoXivxxqnjbwzLrms+ckvh1Li1eaK4thGuyG3YKyo4kD7sYOTnpWtGrWpp04y/p6adtHqY1sPQqNVJR/4Ntde+q0PdLT7IitbWnkKsBCNHFgCPjIBA6cVBfaPpF9/x+6XY3P8A12t0f+YrwvXda17QNX8atpkeqWF1qmvKYLqK23INmnRsAcxuW3Mu0ADlhjI5qwPHfxAxb3UK3F/e3XhMXkOnW9ntFtfLb7289SmSHYjbtcYYbSKxVGe6Z0OrB6SR7HaeF/DVncLcWnh/SoJl+7JHaRqw+hArXr58h8eeLjd6nZ6Z4hv9UsIYNIknvpdMRZ7OKeWRbqVUCDdtCjqpC89dpq8PFXxN+zRPprT31nfaleaLp13LZKGIYoba+kAUfIuJgTgKwVTjmnOjUk/ekKFSnFe7G3oe60V4n4cl+L/jSxbUYNebwx9lcWMttLYRsZpolUSzDepO1pN+O2AKKzdFLRyRoqt9os9sooorE1OA1j4p6LpXii90G6sbwyW1rc3AmieKRHMEXmyJw2Ubb0DYzjtxVWP4vaV5cyXGg6xbXvl2MlnZuIjJdrdsVh2FXKjLAg7iMYrRm+FfhCXVbrUnt73zbl7t3T7ZJ5am6TZOVTOF3Dk471NqPw08J35dri1uRIbS1tEkS5dXiW2cvCyEH5XVjnd371vejpozG1XuZ/gjxnqV5ofjfWNatZkXQ9Uuo4rUqgkjiigjfYSpIY5LfNk5yKwrjxJ49X4P6h8RJta0qIT6K1/aWFvYZFszKGjzKznfgHnKgE9MV6H4W8K6R4btL+109J3TULp7u7NzM0zSyuqqzEtnqFHHSsSD4XeF4NMvtJhbVk0m8t5LdtOGoym2iRzlhHGWwntjp2xQp07vQHGdtynN8WPD9nDcC/t7+Kexmuo72MxqWhS3iErzEA/cZWj2kckyKMdcc1f/ABVMGt64niSw1HTdH/sqwNrZs0aXDy3UkigiVH+XIC8lht2t0q38LtL0fxtqPjTxPqemQgahK+gSWvLD7Pb5RiW4yz8EnAwFUds10UXwn8Irb3UU0epXL3MFvA009/I8qLbsWhKPnKMhPBFX+6g7NEfvJK6ZJ8IF8N3mi3PiDQbe+E19O0V5Nf3LXE7tCSgUyMzbkHO3Bxg5HWu3qno2nppenpZpdXl0FJJlu52lkYk55Y//AKhVyuebvJs3irKwUUUVJR//2Q=="/>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8" name="Picture 7" descr="A picture containing text, font, graphics, logo&#10;&#10;Description automatically generated">
            <a:extLst>
              <a:ext uri="{FF2B5EF4-FFF2-40B4-BE49-F238E27FC236}">
                <a16:creationId xmlns:a16="http://schemas.microsoft.com/office/drawing/2014/main" xmlns="" id="{370A0076-7BD3-A3DB-03E5-416F5F213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1">
            <a:extLst>
              <a:ext uri="{FF2B5EF4-FFF2-40B4-BE49-F238E27FC236}">
                <a16:creationId xmlns:a16="http://schemas.microsoft.com/office/drawing/2014/main" xmlns="" id="{E9B3A348-4908-68D9-2A37-E0FE2FB5B7AC}"/>
              </a:ext>
            </a:extLst>
          </p:cNvPr>
          <p:cNvSpPr txBox="1"/>
          <p:nvPr/>
        </p:nvSpPr>
        <p:spPr>
          <a:xfrm>
            <a:off x="4442447" y="3118487"/>
            <a:ext cx="7925164"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Arial"/>
              <a:buChar char="•"/>
            </a:pPr>
            <a:r>
              <a:rPr lang="en-GB" sz="3200">
                <a:latin typeface="Calibri"/>
                <a:cs typeface="Calibri"/>
              </a:rPr>
              <a:t>Promotes sleep</a:t>
            </a:r>
            <a:endParaRPr lang="en-US"/>
          </a:p>
          <a:p>
            <a:pPr marL="457200" indent="-457200">
              <a:buFont typeface="Arial"/>
              <a:buChar char="•"/>
            </a:pPr>
            <a:r>
              <a:rPr lang="en-GB" sz="3200">
                <a:latin typeface="Calibri"/>
                <a:cs typeface="Calibri"/>
              </a:rPr>
              <a:t>Reduces Stress</a:t>
            </a:r>
          </a:p>
          <a:p>
            <a:pPr marL="457200" indent="-457200">
              <a:buFont typeface="Arial"/>
              <a:buChar char="•"/>
            </a:pPr>
            <a:r>
              <a:rPr lang="en-GB" sz="3200">
                <a:latin typeface="Calibri"/>
                <a:cs typeface="Calibri"/>
              </a:rPr>
              <a:t>Maintains Conditioning</a:t>
            </a:r>
          </a:p>
          <a:p>
            <a:pPr marL="457200" indent="-457200">
              <a:buFont typeface="Arial"/>
              <a:buChar char="•"/>
            </a:pPr>
            <a:r>
              <a:rPr lang="en-GB" sz="3200">
                <a:latin typeface="Calibri"/>
                <a:cs typeface="Calibri"/>
              </a:rPr>
              <a:t>Boosts mood (happy hormones)</a:t>
            </a:r>
          </a:p>
          <a:p>
            <a:pPr marL="457200" indent="-457200">
              <a:buFont typeface="Arial"/>
              <a:buChar char="•"/>
            </a:pPr>
            <a:r>
              <a:rPr lang="en-GB" sz="3200">
                <a:latin typeface="Calibri"/>
                <a:cs typeface="Calibri"/>
              </a:rPr>
              <a:t>Promotes Strength and Movement</a:t>
            </a:r>
          </a:p>
          <a:p>
            <a:pPr marL="457200" indent="-457200">
              <a:buFont typeface="Arial"/>
              <a:buChar char="•"/>
            </a:pPr>
            <a:r>
              <a:rPr lang="en-GB" sz="3200">
                <a:solidFill>
                  <a:srgbClr val="000000"/>
                </a:solidFill>
                <a:latin typeface="Calibri"/>
                <a:cs typeface="Calibri"/>
              </a:rPr>
              <a:t>Reduces Stiffness.</a:t>
            </a:r>
          </a:p>
          <a:p>
            <a:endParaRPr lang="en-GB" sz="3200">
              <a:solidFill>
                <a:srgbClr val="146194"/>
              </a:solidFill>
              <a:latin typeface="Calibri"/>
              <a:cs typeface="Calibri"/>
            </a:endParaRPr>
          </a:p>
          <a:p>
            <a:endParaRPr lang="en-GB" sz="2800">
              <a:latin typeface="Calibri"/>
              <a:cs typeface="Calibri"/>
            </a:endParaRPr>
          </a:p>
        </p:txBody>
      </p:sp>
      <p:sp>
        <p:nvSpPr>
          <p:cNvPr id="5" name="TextBox 4">
            <a:extLst>
              <a:ext uri="{FF2B5EF4-FFF2-40B4-BE49-F238E27FC236}">
                <a16:creationId xmlns:a16="http://schemas.microsoft.com/office/drawing/2014/main" xmlns="" id="{965787F2-BDE6-1DD9-2925-7307399F6338}"/>
              </a:ext>
            </a:extLst>
          </p:cNvPr>
          <p:cNvSpPr txBox="1"/>
          <p:nvPr/>
        </p:nvSpPr>
        <p:spPr>
          <a:xfrm>
            <a:off x="-270751" y="3361598"/>
            <a:ext cx="4717625" cy="1846659"/>
          </a:xfrm>
          <a:prstGeom prst="rect">
            <a:avLst/>
          </a:prstGeom>
          <a:noFill/>
        </p:spPr>
        <p:txBody>
          <a:bodyPr wrap="square" lIns="91440" tIns="45720" rIns="91440" bIns="45720" rtlCol="0" anchor="t">
            <a:spAutoFit/>
          </a:bodyPr>
          <a:lstStyle/>
          <a:p>
            <a:pPr algn="ctr"/>
            <a:r>
              <a:rPr lang="en-GB" sz="4800" b="1">
                <a:solidFill>
                  <a:srgbClr val="FFFFFF"/>
                </a:solidFill>
                <a:latin typeface="Calibri"/>
                <a:cs typeface="Calibri"/>
              </a:rPr>
              <a:t>BENEFITS OF EXERCISE</a:t>
            </a:r>
            <a:endParaRPr lang="en-US"/>
          </a:p>
          <a:p>
            <a:endParaRPr lang="en-GB">
              <a:solidFill>
                <a:srgbClr val="FFFFFF"/>
              </a:solidFill>
              <a:latin typeface="Calibri"/>
              <a:cs typeface="Calibri"/>
            </a:endParaRPr>
          </a:p>
        </p:txBody>
      </p:sp>
      <p:pic>
        <p:nvPicPr>
          <p:cNvPr id="9" name="Picture 8" descr="Person in jeans and trainers walking on sidewalk, with dog on leash wearing harness">
            <a:extLst>
              <a:ext uri="{FF2B5EF4-FFF2-40B4-BE49-F238E27FC236}">
                <a16:creationId xmlns:a16="http://schemas.microsoft.com/office/drawing/2014/main" xmlns="" id="{A6CEBD67-C31B-677F-A809-96EEE13BED04}"/>
              </a:ext>
            </a:extLst>
          </p:cNvPr>
          <p:cNvPicPr>
            <a:picLocks noChangeAspect="1"/>
          </p:cNvPicPr>
          <p:nvPr/>
        </p:nvPicPr>
        <p:blipFill>
          <a:blip r:embed="rId4"/>
          <a:stretch>
            <a:fillRect/>
          </a:stretch>
        </p:blipFill>
        <p:spPr>
          <a:xfrm>
            <a:off x="665747" y="99385"/>
            <a:ext cx="2368884" cy="1550793"/>
          </a:xfrm>
          <a:prstGeom prst="rect">
            <a:avLst/>
          </a:prstGeom>
        </p:spPr>
      </p:pic>
      <p:pic>
        <p:nvPicPr>
          <p:cNvPr id="11" name="Picture 10" descr="Long-haired person wearing earbuds stretching outdoors">
            <a:extLst>
              <a:ext uri="{FF2B5EF4-FFF2-40B4-BE49-F238E27FC236}">
                <a16:creationId xmlns:a16="http://schemas.microsoft.com/office/drawing/2014/main" xmlns="" id="{18436BB7-6230-C58E-5C38-06A478D16BEE}"/>
              </a:ext>
            </a:extLst>
          </p:cNvPr>
          <p:cNvPicPr>
            <a:picLocks noChangeAspect="1"/>
          </p:cNvPicPr>
          <p:nvPr/>
        </p:nvPicPr>
        <p:blipFill>
          <a:blip r:embed="rId5"/>
          <a:stretch>
            <a:fillRect/>
          </a:stretch>
        </p:blipFill>
        <p:spPr>
          <a:xfrm>
            <a:off x="537411" y="5017411"/>
            <a:ext cx="2743200" cy="1614906"/>
          </a:xfrm>
          <a:prstGeom prst="rect">
            <a:avLst/>
          </a:prstGeom>
        </p:spPr>
      </p:pic>
      <p:pic>
        <p:nvPicPr>
          <p:cNvPr id="12" name="Picture 11" descr="Woman meditating on yoga mat">
            <a:extLst>
              <a:ext uri="{FF2B5EF4-FFF2-40B4-BE49-F238E27FC236}">
                <a16:creationId xmlns:a16="http://schemas.microsoft.com/office/drawing/2014/main" xmlns="" id="{20606F05-D8C8-7811-335A-CE7829A599AC}"/>
              </a:ext>
            </a:extLst>
          </p:cNvPr>
          <p:cNvPicPr>
            <a:picLocks noChangeAspect="1"/>
          </p:cNvPicPr>
          <p:nvPr/>
        </p:nvPicPr>
        <p:blipFill>
          <a:blip r:embed="rId6"/>
          <a:stretch>
            <a:fillRect/>
          </a:stretch>
        </p:blipFill>
        <p:spPr>
          <a:xfrm>
            <a:off x="660643" y="1730656"/>
            <a:ext cx="2328779" cy="1550144"/>
          </a:xfrm>
          <a:prstGeom prst="rect">
            <a:avLst/>
          </a:prstGeom>
        </p:spPr>
      </p:pic>
      <p:sp>
        <p:nvSpPr>
          <p:cNvPr id="10" name="Text Placeholder 11">
            <a:extLst>
              <a:ext uri="{FF2B5EF4-FFF2-40B4-BE49-F238E27FC236}">
                <a16:creationId xmlns:a16="http://schemas.microsoft.com/office/drawing/2014/main" xmlns="" id="{95D7336A-9212-7DBB-46A6-14F979A6EEE6}"/>
              </a:ext>
            </a:extLst>
          </p:cNvPr>
          <p:cNvSpPr txBox="1">
            <a:spLocks/>
          </p:cNvSpPr>
          <p:nvPr/>
        </p:nvSpPr>
        <p:spPr>
          <a:xfrm>
            <a:off x="5888847" y="617196"/>
            <a:ext cx="4062219" cy="158230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Calibri"/>
                <a:cs typeface="Calibri"/>
              </a:rPr>
              <a:t>Idea:  Re-frame the idea </a:t>
            </a:r>
            <a:endParaRPr lang="en-US">
              <a:latin typeface="Calibri"/>
              <a:cs typeface="Calibri"/>
            </a:endParaRPr>
          </a:p>
          <a:p>
            <a:pPr marL="0" indent="0">
              <a:buNone/>
            </a:pPr>
            <a:r>
              <a:rPr lang="en-GB">
                <a:latin typeface="Calibri"/>
                <a:cs typeface="Calibri"/>
              </a:rPr>
              <a:t>of exercise, consider all</a:t>
            </a:r>
            <a:endParaRPr lang="en-US">
              <a:latin typeface="Calibri"/>
              <a:cs typeface="Calibri"/>
            </a:endParaRPr>
          </a:p>
          <a:p>
            <a:pPr marL="0" indent="0">
              <a:buNone/>
            </a:pPr>
            <a:r>
              <a:rPr lang="en-GB">
                <a:latin typeface="Calibri"/>
                <a:cs typeface="Calibri"/>
              </a:rPr>
              <a:t> activity as exercise.</a:t>
            </a:r>
            <a:endParaRPr lang="en-US">
              <a:latin typeface="Calibri"/>
              <a:cs typeface="Calibri"/>
            </a:endParaRPr>
          </a:p>
        </p:txBody>
      </p:sp>
      <p:pic>
        <p:nvPicPr>
          <p:cNvPr id="14" name="Graphic 13" descr="Lightbulb and gear with solid fill">
            <a:extLst>
              <a:ext uri="{FF2B5EF4-FFF2-40B4-BE49-F238E27FC236}">
                <a16:creationId xmlns:a16="http://schemas.microsoft.com/office/drawing/2014/main" xmlns="" id="{6622BB4F-09BB-80A3-FB5E-95558216C96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22800" y="779378"/>
            <a:ext cx="1048085" cy="1061453"/>
          </a:xfrm>
          <a:prstGeom prst="rect">
            <a:avLst/>
          </a:prstGeom>
        </p:spPr>
      </p:pic>
      <p:cxnSp>
        <p:nvCxnSpPr>
          <p:cNvPr id="21" name="Straight Arrow Connector 20">
            <a:extLst>
              <a:ext uri="{FF2B5EF4-FFF2-40B4-BE49-F238E27FC236}">
                <a16:creationId xmlns:a16="http://schemas.microsoft.com/office/drawing/2014/main" xmlns="" id="{B58D6BEE-832D-F0A0-04E2-86E52AFF7D56}"/>
              </a:ext>
            </a:extLst>
          </p:cNvPr>
          <p:cNvCxnSpPr/>
          <p:nvPr/>
        </p:nvCxnSpPr>
        <p:spPr>
          <a:xfrm>
            <a:off x="5277853" y="2570747"/>
            <a:ext cx="5272505" cy="4545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204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xmlns="" id="{1B3872E1-6C70-A3C6-F338-9AD74A7D5B33}"/>
              </a:ext>
            </a:extLst>
          </p:cNvPr>
          <p:cNvSpPr>
            <a:spLocks noGrp="1"/>
          </p:cNvSpPr>
          <p:nvPr>
            <p:ph type="title"/>
          </p:nvPr>
        </p:nvSpPr>
        <p:spPr>
          <a:xfrm>
            <a:off x="507522" y="345810"/>
            <a:ext cx="5451240" cy="1368694"/>
          </a:xfrm>
        </p:spPr>
        <p:txBody>
          <a:bodyPr vert="horz" lIns="91440" tIns="45720" rIns="91440" bIns="45720" rtlCol="0" anchor="ctr">
            <a:normAutofit/>
          </a:bodyPr>
          <a:lstStyle/>
          <a:p>
            <a:r>
              <a:rPr lang="en-US" b="1" kern="1200" dirty="0">
                <a:latin typeface="+mj-lt"/>
                <a:ea typeface="+mj-ea"/>
                <a:cs typeface="+mj-cs"/>
              </a:rPr>
              <a:t>Rest and Relaxation</a:t>
            </a:r>
          </a:p>
        </p:txBody>
      </p:sp>
      <p:sp>
        <p:nvSpPr>
          <p:cNvPr id="3" name="Content Placeholder 2">
            <a:extLst>
              <a:ext uri="{FF2B5EF4-FFF2-40B4-BE49-F238E27FC236}">
                <a16:creationId xmlns:a16="http://schemas.microsoft.com/office/drawing/2014/main" xmlns="" id="{6347C19C-62B8-FF06-9BFB-D0F05E8BBA69}"/>
              </a:ext>
            </a:extLst>
          </p:cNvPr>
          <p:cNvSpPr>
            <a:spLocks noGrp="1"/>
          </p:cNvSpPr>
          <p:nvPr>
            <p:ph sz="half" idx="1"/>
          </p:nvPr>
        </p:nvSpPr>
        <p:spPr>
          <a:xfrm>
            <a:off x="838201" y="1825625"/>
            <a:ext cx="5681665" cy="4351338"/>
          </a:xfrm>
        </p:spPr>
        <p:txBody>
          <a:bodyPr vert="horz" lIns="91440" tIns="45720" rIns="91440" bIns="45720" rtlCol="0" anchor="t">
            <a:normAutofit fontScale="92500"/>
          </a:bodyPr>
          <a:lstStyle/>
          <a:p>
            <a:pPr marL="0" indent="0">
              <a:buNone/>
            </a:pPr>
            <a:r>
              <a:rPr lang="en-US" dirty="0"/>
              <a:t>Rest allows your body and mind to calm. </a:t>
            </a:r>
          </a:p>
          <a:p>
            <a:pPr marL="0" indent="0">
              <a:buNone/>
            </a:pPr>
            <a:endParaRPr lang="en-US" dirty="0">
              <a:cs typeface="Calibri" panose="020F0502020204030204"/>
            </a:endParaRPr>
          </a:p>
          <a:p>
            <a:pPr marL="0" indent="0">
              <a:buNone/>
            </a:pPr>
            <a:r>
              <a:rPr lang="en-US" dirty="0"/>
              <a:t>This  can be achieved by:</a:t>
            </a:r>
            <a:endParaRPr lang="en-US" dirty="0">
              <a:cs typeface="Calibri" panose="020F0502020204030204"/>
            </a:endParaRPr>
          </a:p>
          <a:p>
            <a:pPr marL="0" indent="0">
              <a:buNone/>
            </a:pPr>
            <a:endParaRPr lang="en-US" dirty="0">
              <a:cs typeface="Calibri" panose="020F0502020204030204"/>
            </a:endParaRPr>
          </a:p>
          <a:p>
            <a:pPr marL="457200"/>
            <a:r>
              <a:rPr lang="en-US" dirty="0"/>
              <a:t>Listening to music</a:t>
            </a:r>
            <a:endParaRPr lang="en-US" dirty="0">
              <a:cs typeface="Calibri"/>
            </a:endParaRPr>
          </a:p>
          <a:p>
            <a:pPr marL="457200"/>
            <a:r>
              <a:rPr lang="en-US" dirty="0" err="1"/>
              <a:t>Journalling</a:t>
            </a:r>
            <a:r>
              <a:rPr lang="en-US" dirty="0"/>
              <a:t> </a:t>
            </a:r>
            <a:endParaRPr lang="en-US" dirty="0">
              <a:cs typeface="Calibri" panose="020F0502020204030204"/>
            </a:endParaRPr>
          </a:p>
          <a:p>
            <a:pPr marL="457200"/>
            <a:r>
              <a:rPr lang="en-US" dirty="0"/>
              <a:t>Being in nature</a:t>
            </a:r>
            <a:endParaRPr lang="en-US" dirty="0">
              <a:cs typeface="Calibri" panose="020F0502020204030204"/>
            </a:endParaRPr>
          </a:p>
          <a:p>
            <a:pPr marL="457200"/>
            <a:r>
              <a:rPr lang="en-US" dirty="0"/>
              <a:t>Meditation (CALM app)</a:t>
            </a:r>
            <a:endParaRPr lang="en-US" dirty="0">
              <a:cs typeface="Calibri" panose="020F0502020204030204"/>
            </a:endParaRPr>
          </a:p>
          <a:p>
            <a:pPr marL="457200"/>
            <a:r>
              <a:rPr lang="en-US" dirty="0"/>
              <a:t>Formal Relaxation</a:t>
            </a:r>
            <a:endParaRPr lang="en-US" dirty="0">
              <a:cs typeface="Calibri" panose="020F0502020204030204"/>
            </a:endParaRPr>
          </a:p>
          <a:p>
            <a:pPr indent="0">
              <a:buNone/>
            </a:pPr>
            <a:endParaRPr lang="en-US" dirty="0">
              <a:cs typeface="Calibri" panose="020F0502020204030204"/>
            </a:endParaRPr>
          </a:p>
          <a:p>
            <a:pPr marL="0"/>
            <a:endParaRPr lang="en-US" dirty="0"/>
          </a:p>
          <a:p>
            <a:pPr marL="0"/>
            <a:endParaRPr lang="en-US" dirty="0">
              <a:cs typeface="Calibri" panose="020F0502020204030204"/>
            </a:endParaRPr>
          </a:p>
        </p:txBody>
      </p:sp>
      <p:sp>
        <p:nvSpPr>
          <p:cNvPr id="17" name="Oval 16">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5" descr="A person sitting on a rock looking at a city&#10;&#10;Description automatically generated">
            <a:extLst>
              <a:ext uri="{FF2B5EF4-FFF2-40B4-BE49-F238E27FC236}">
                <a16:creationId xmlns:a16="http://schemas.microsoft.com/office/drawing/2014/main" xmlns="" id="{D9B5D622-184E-7D4C-C75A-2E7EC54F0734}"/>
              </a:ext>
            </a:extLst>
          </p:cNvPr>
          <p:cNvPicPr>
            <a:picLocks noChangeAspect="1"/>
          </p:cNvPicPr>
          <p:nvPr/>
        </p:nvPicPr>
        <p:blipFill rotWithShape="1">
          <a:blip r:embed="rId3"/>
          <a:srcRect t="30164"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3" descr="A rainbow colored musical notes&#10;&#10;Description automatically generated">
            <a:extLst>
              <a:ext uri="{FF2B5EF4-FFF2-40B4-BE49-F238E27FC236}">
                <a16:creationId xmlns:a16="http://schemas.microsoft.com/office/drawing/2014/main" xmlns="" id="{C60B3B2E-2225-E381-B9F1-5788B2592230}"/>
              </a:ext>
            </a:extLst>
          </p:cNvPr>
          <p:cNvPicPr>
            <a:picLocks noGrp="1" noChangeAspect="1"/>
          </p:cNvPicPr>
          <p:nvPr>
            <p:ph sz="half" idx="2"/>
          </p:nvPr>
        </p:nvPicPr>
        <p:blipFill rotWithShape="1">
          <a:blip r:embed="rId4"/>
          <a:srcRect l="29016" r="783"/>
          <a:stretch/>
        </p:blipFill>
        <p:spPr>
          <a:xfrm>
            <a:off x="6524843"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Content Placeholder 2">
            <a:extLst>
              <a:ext uri="{FF2B5EF4-FFF2-40B4-BE49-F238E27FC236}">
                <a16:creationId xmlns:a16="http://schemas.microsoft.com/office/drawing/2014/main" xmlns="" id="{6F251DBA-9511-1302-3545-DDFE9A1D3ACE}"/>
              </a:ext>
            </a:extLst>
          </p:cNvPr>
          <p:cNvSpPr txBox="1">
            <a:spLocks/>
          </p:cNvSpPr>
          <p:nvPr/>
        </p:nvSpPr>
        <p:spPr>
          <a:xfrm>
            <a:off x="6168534" y="2512958"/>
            <a:ext cx="5354855" cy="41969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sz="2200">
              <a:solidFill>
                <a:srgbClr val="000000"/>
              </a:solidFill>
              <a:latin typeface="Calibri"/>
              <a:cs typeface="Calibri" panose="020F0502020204030204"/>
            </a:endParaRPr>
          </a:p>
          <a:p>
            <a:pPr marL="0" indent="0" algn="just">
              <a:buNone/>
            </a:pPr>
            <a:endParaRPr lang="en-GB" sz="2200">
              <a:solidFill>
                <a:srgbClr val="000000"/>
              </a:solidFill>
              <a:latin typeface="Calibri"/>
              <a:cs typeface="Calibri" panose="020F0502020204030204"/>
            </a:endParaRPr>
          </a:p>
          <a:p>
            <a:pPr marL="0" indent="0" algn="just">
              <a:buNone/>
            </a:pPr>
            <a:endParaRPr lang="en-GB" sz="2200">
              <a:solidFill>
                <a:srgbClr val="000000"/>
              </a:solidFill>
              <a:latin typeface="Calibri"/>
              <a:cs typeface="Calibri" panose="020F0502020204030204"/>
            </a:endParaRPr>
          </a:p>
          <a:p>
            <a:pPr marL="0" indent="0">
              <a:buNone/>
            </a:pPr>
            <a:endParaRPr lang="en-GB" sz="4000">
              <a:solidFill>
                <a:srgbClr val="0070C0"/>
              </a:solidFill>
              <a:latin typeface="Bradley Hand ITC"/>
              <a:cs typeface="Calibri"/>
            </a:endParaRPr>
          </a:p>
          <a:p>
            <a:pPr marL="0" indent="0">
              <a:buNone/>
            </a:pPr>
            <a:endParaRPr lang="en-GB" sz="1400">
              <a:solidFill>
                <a:srgbClr val="0070C0"/>
              </a:solidFill>
              <a:cs typeface="Calibri"/>
            </a:endParaRPr>
          </a:p>
        </p:txBody>
      </p:sp>
      <p:pic>
        <p:nvPicPr>
          <p:cNvPr id="7" name="Picture 6" descr="A picture containing text, font, graphics, logo&#10;&#10;Description automatically generated">
            <a:extLst>
              <a:ext uri="{FF2B5EF4-FFF2-40B4-BE49-F238E27FC236}">
                <a16:creationId xmlns:a16="http://schemas.microsoft.com/office/drawing/2014/main" xmlns="" id="{946B2049-964C-027C-301B-A5C700C5C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415" y="141435"/>
            <a:ext cx="1428171" cy="1016275"/>
          </a:xfrm>
          <a:prstGeom prst="rect">
            <a:avLst/>
          </a:prstGeom>
        </p:spPr>
      </p:pic>
    </p:spTree>
    <p:extLst>
      <p:ext uri="{BB962C8B-B14F-4D97-AF65-F5344CB8AC3E}">
        <p14:creationId xmlns:p14="http://schemas.microsoft.com/office/powerpoint/2010/main" val="4155525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3E2F9BD-F253-77FA-42E9-D9EECDA3B823}"/>
              </a:ext>
            </a:extLst>
          </p:cNvPr>
          <p:cNvSpPr>
            <a:spLocks noGrp="1"/>
          </p:cNvSpPr>
          <p:nvPr>
            <p:ph type="title"/>
          </p:nvPr>
        </p:nvSpPr>
        <p:spPr>
          <a:xfrm>
            <a:off x="5668661" y="74180"/>
            <a:ext cx="4840010" cy="1807305"/>
          </a:xfrm>
        </p:spPr>
        <p:txBody>
          <a:bodyPr>
            <a:normAutofit/>
          </a:bodyPr>
          <a:lstStyle/>
          <a:p>
            <a:r>
              <a:rPr lang="en-GB">
                <a:cs typeface="Calibri Light"/>
              </a:rPr>
              <a:t>Making Changes</a:t>
            </a:r>
            <a:endParaRPr lang="en-GB"/>
          </a:p>
        </p:txBody>
      </p:sp>
      <p:pic>
        <p:nvPicPr>
          <p:cNvPr id="4" name="Picture 4" descr="A close-up of a bricklayer&#10;&#10;Description automatically generated">
            <a:extLst>
              <a:ext uri="{FF2B5EF4-FFF2-40B4-BE49-F238E27FC236}">
                <a16:creationId xmlns:a16="http://schemas.microsoft.com/office/drawing/2014/main" xmlns="" id="{4B023F45-AB0F-313B-66E9-518C38236AE0}"/>
              </a:ext>
            </a:extLst>
          </p:cNvPr>
          <p:cNvPicPr>
            <a:picLocks noChangeAspect="1"/>
          </p:cNvPicPr>
          <p:nvPr/>
        </p:nvPicPr>
        <p:blipFill rotWithShape="1">
          <a:blip r:embed="rId3"/>
          <a:srcRect l="16455" r="2869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xmlns="" id="{B35C25CB-610E-9AC9-BB3D-F4BA6025D8D9}"/>
              </a:ext>
            </a:extLst>
          </p:cNvPr>
          <p:cNvSpPr>
            <a:spLocks noGrp="1"/>
          </p:cNvSpPr>
          <p:nvPr>
            <p:ph idx="1"/>
          </p:nvPr>
        </p:nvSpPr>
        <p:spPr>
          <a:xfrm>
            <a:off x="6098152" y="1709843"/>
            <a:ext cx="6059209" cy="3843666"/>
          </a:xfrm>
        </p:spPr>
        <p:txBody>
          <a:bodyPr vert="horz" lIns="91440" tIns="45720" rIns="91440" bIns="45720" rtlCol="0" anchor="t">
            <a:noAutofit/>
          </a:bodyPr>
          <a:lstStyle/>
          <a:p>
            <a:pPr marL="457200" indent="-457200">
              <a:buAutoNum type="arabicPeriod"/>
            </a:pPr>
            <a:r>
              <a:rPr lang="en-US" sz="3200" dirty="0"/>
              <a:t>Change Only One Thing at a Time</a:t>
            </a:r>
            <a:endParaRPr lang="en-US" sz="3200" dirty="0">
              <a:cs typeface="Calibri" panose="020F0502020204030204"/>
            </a:endParaRPr>
          </a:p>
          <a:p>
            <a:pPr marL="457200" indent="-457200">
              <a:buAutoNum type="arabicPeriod"/>
            </a:pPr>
            <a:r>
              <a:rPr lang="en-US" sz="3200" dirty="0"/>
              <a:t>Identify </a:t>
            </a:r>
            <a:r>
              <a:rPr lang="en-US" sz="3200" i="1" dirty="0"/>
              <a:t>Why</a:t>
            </a:r>
            <a:r>
              <a:rPr lang="en-US" sz="3200" dirty="0"/>
              <a:t> You Want to Change </a:t>
            </a:r>
            <a:endParaRPr lang="en-US" sz="3200" dirty="0">
              <a:cs typeface="Calibri" panose="020F0502020204030204"/>
            </a:endParaRPr>
          </a:p>
          <a:p>
            <a:pPr marL="457200" indent="-457200">
              <a:buAutoNum type="arabicPeriod"/>
            </a:pPr>
            <a:r>
              <a:rPr lang="en-US" sz="3200" dirty="0"/>
              <a:t>Understand How the Behavior Serves You</a:t>
            </a:r>
            <a:endParaRPr lang="en-US" sz="3200" dirty="0">
              <a:cs typeface="Calibri"/>
            </a:endParaRPr>
          </a:p>
          <a:p>
            <a:pPr marL="514350" indent="-514350">
              <a:buAutoNum type="arabicPeriod"/>
            </a:pPr>
            <a:r>
              <a:rPr lang="en-US" sz="3200" dirty="0">
                <a:cs typeface="Calibri"/>
              </a:rPr>
              <a:t>Sit with the discomfort</a:t>
            </a:r>
          </a:p>
          <a:p>
            <a:pPr marL="457200" indent="-457200">
              <a:buAutoNum type="arabicPeriod"/>
            </a:pPr>
            <a:r>
              <a:rPr lang="en-US" sz="3200" dirty="0"/>
              <a:t>Take Baby Steps</a:t>
            </a:r>
            <a:endParaRPr lang="en-US" sz="3200" dirty="0">
              <a:cs typeface="Calibri"/>
            </a:endParaRPr>
          </a:p>
          <a:p>
            <a:pPr marL="514350" indent="-514350">
              <a:buAutoNum type="arabicPeriod"/>
            </a:pPr>
            <a:r>
              <a:rPr lang="en-US" sz="3200" dirty="0">
                <a:cs typeface="Calibri"/>
              </a:rPr>
              <a:t>Set no time limits but do review.</a:t>
            </a:r>
          </a:p>
        </p:txBody>
      </p:sp>
      <p:pic>
        <p:nvPicPr>
          <p:cNvPr id="6" name="Picture 5" descr="A picture containing text, font, graphics, logo&#10;&#10;Description automatically generated">
            <a:extLst>
              <a:ext uri="{FF2B5EF4-FFF2-40B4-BE49-F238E27FC236}">
                <a16:creationId xmlns:a16="http://schemas.microsoft.com/office/drawing/2014/main" xmlns="" id="{6009DF4C-222A-6968-9746-B9CD7A99F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spTree>
    <p:extLst>
      <p:ext uri="{BB962C8B-B14F-4D97-AF65-F5344CB8AC3E}">
        <p14:creationId xmlns:p14="http://schemas.microsoft.com/office/powerpoint/2010/main" val="2888576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276350" y="397293"/>
            <a:ext cx="91834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solidFill>
                  <a:schemeClr val="accent1"/>
                </a:solidFill>
                <a:latin typeface="Calibri"/>
                <a:cs typeface="Calibri"/>
              </a:rPr>
              <a:t>SELF-MANAGEMENT TOOLBOX</a:t>
            </a:r>
          </a:p>
        </p:txBody>
      </p:sp>
      <p:sp>
        <p:nvSpPr>
          <p:cNvPr id="8" name="Content Placeholder 2">
            <a:extLst>
              <a:ext uri="{FF2B5EF4-FFF2-40B4-BE49-F238E27FC236}">
                <a16:creationId xmlns:a16="http://schemas.microsoft.com/office/drawing/2014/main" xmlns="" id="{8480A1ED-8452-CC53-E509-32E00179F8F3}"/>
              </a:ext>
            </a:extLst>
          </p:cNvPr>
          <p:cNvSpPr txBox="1">
            <a:spLocks/>
          </p:cNvSpPr>
          <p:nvPr/>
        </p:nvSpPr>
        <p:spPr bwMode="auto">
          <a:xfrm>
            <a:off x="188193" y="1711994"/>
            <a:ext cx="1027667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457200" indent="-457200" defTabSz="914400">
              <a:lnSpc>
                <a:spcPct val="150000"/>
              </a:lnSpc>
              <a:spcBef>
                <a:spcPts val="0"/>
              </a:spcBef>
              <a:spcAft>
                <a:spcPts val="0"/>
              </a:spcAft>
              <a:buFont typeface="Arial,Sans-Serif"/>
              <a:buChar char="•"/>
              <a:defRPr/>
            </a:pPr>
            <a:r>
              <a:rPr lang="en-GB" sz="2800">
                <a:latin typeface="Calibri"/>
                <a:cs typeface="Calibri"/>
              </a:rPr>
              <a:t>Improved understanding of Fatigue. </a:t>
            </a:r>
          </a:p>
          <a:p>
            <a:pPr marL="457200" indent="-457200" defTabSz="914400">
              <a:lnSpc>
                <a:spcPct val="150000"/>
              </a:lnSpc>
              <a:spcBef>
                <a:spcPts val="0"/>
              </a:spcBef>
              <a:spcAft>
                <a:spcPts val="0"/>
              </a:spcAft>
              <a:buFont typeface="Arial,Sans-Serif"/>
              <a:buChar char="•"/>
              <a:defRPr/>
            </a:pPr>
            <a:r>
              <a:rPr lang="en-GB" sz="2800">
                <a:latin typeface="Calibri"/>
                <a:cs typeface="Calibri"/>
              </a:rPr>
              <a:t>Improved awareness of energy. </a:t>
            </a:r>
          </a:p>
          <a:p>
            <a:pPr marL="457200" indent="-457200" defTabSz="914400">
              <a:lnSpc>
                <a:spcPct val="150000"/>
              </a:lnSpc>
              <a:spcBef>
                <a:spcPts val="0"/>
              </a:spcBef>
              <a:spcAft>
                <a:spcPts val="0"/>
              </a:spcAft>
              <a:buFont typeface="Arial,Sans-Serif"/>
              <a:buChar char="•"/>
              <a:defRPr/>
            </a:pPr>
            <a:r>
              <a:rPr lang="en-GB" sz="2800">
                <a:latin typeface="Calibri"/>
                <a:cs typeface="Calibri"/>
              </a:rPr>
              <a:t>Acceptance exercises that promote realistic thinking </a:t>
            </a:r>
            <a:endParaRPr lang="en-US" sz="2800">
              <a:latin typeface="Calibri"/>
              <a:cs typeface="Calibri"/>
            </a:endParaRPr>
          </a:p>
          <a:p>
            <a:pPr defTabSz="914400">
              <a:lnSpc>
                <a:spcPct val="150000"/>
              </a:lnSpc>
              <a:spcBef>
                <a:spcPts val="0"/>
              </a:spcBef>
              <a:spcAft>
                <a:spcPts val="0"/>
              </a:spcAft>
              <a:defRPr/>
            </a:pPr>
            <a:r>
              <a:rPr lang="en-GB" sz="2800">
                <a:latin typeface="Calibri"/>
                <a:cs typeface="Calibri"/>
              </a:rPr>
              <a:t>       and encourage self-management skills. </a:t>
            </a:r>
            <a:endParaRPr lang="en-US" sz="2800">
              <a:latin typeface="Calibri"/>
              <a:cs typeface="Calibri"/>
            </a:endParaRPr>
          </a:p>
          <a:p>
            <a:pPr marL="457200" indent="-457200" defTabSz="914400">
              <a:lnSpc>
                <a:spcPct val="150000"/>
              </a:lnSpc>
              <a:spcBef>
                <a:spcPts val="0"/>
              </a:spcBef>
              <a:spcAft>
                <a:spcPts val="0"/>
              </a:spcAft>
              <a:buFont typeface="Arial,Sans-Serif"/>
              <a:buChar char="•"/>
              <a:defRPr/>
            </a:pPr>
            <a:r>
              <a:rPr lang="en-GB" sz="2800">
                <a:latin typeface="Calibri"/>
                <a:cs typeface="Calibri"/>
              </a:rPr>
              <a:t>Awareness of the benefits of an activity diary and how </a:t>
            </a:r>
            <a:endParaRPr lang="en-US" sz="2800">
              <a:latin typeface="Calibri"/>
              <a:cs typeface="Calibri"/>
            </a:endParaRPr>
          </a:p>
          <a:p>
            <a:pPr defTabSz="914400">
              <a:lnSpc>
                <a:spcPct val="150000"/>
              </a:lnSpc>
              <a:spcBef>
                <a:spcPts val="0"/>
              </a:spcBef>
              <a:spcAft>
                <a:spcPts val="0"/>
              </a:spcAft>
              <a:defRPr/>
            </a:pPr>
            <a:r>
              <a:rPr lang="en-GB" sz="2800">
                <a:latin typeface="Calibri"/>
                <a:cs typeface="Calibri"/>
              </a:rPr>
              <a:t>      to complete. </a:t>
            </a:r>
            <a:endParaRPr lang="en-US" sz="2800">
              <a:latin typeface="Calibri"/>
              <a:cs typeface="Calibri"/>
            </a:endParaRPr>
          </a:p>
          <a:p>
            <a:pPr marL="457200" indent="-457200" defTabSz="914400">
              <a:lnSpc>
                <a:spcPct val="150000"/>
              </a:lnSpc>
              <a:spcBef>
                <a:spcPts val="0"/>
              </a:spcBef>
              <a:spcAft>
                <a:spcPts val="0"/>
              </a:spcAft>
              <a:buFont typeface="Arial,Sans-Serif"/>
              <a:buChar char="•"/>
              <a:defRPr/>
            </a:pPr>
            <a:r>
              <a:rPr lang="en-GB" sz="2800">
                <a:latin typeface="Calibri"/>
                <a:cs typeface="Calibri"/>
              </a:rPr>
              <a:t>Skills to make small changes applying energy conservation strategies.</a:t>
            </a:r>
            <a:endParaRPr lang="en-US" sz="2800">
              <a:latin typeface="Calibri"/>
              <a:cs typeface="Calibri"/>
            </a:endParaRPr>
          </a:p>
          <a:p>
            <a:pPr defTabSz="914400">
              <a:lnSpc>
                <a:spcPct val="150000"/>
              </a:lnSpc>
              <a:spcBef>
                <a:spcPts val="0"/>
              </a:spcBef>
              <a:spcAft>
                <a:spcPts val="0"/>
              </a:spcAft>
              <a:defRPr/>
            </a:pPr>
            <a:endParaRPr lang="en-GB" sz="2800">
              <a:solidFill>
                <a:srgbClr val="FFFFFF"/>
              </a:solidFill>
              <a:cs typeface="Calibri"/>
            </a:endParaRPr>
          </a:p>
          <a:p>
            <a:pPr defTabSz="914400">
              <a:lnSpc>
                <a:spcPct val="150000"/>
              </a:lnSpc>
              <a:spcBef>
                <a:spcPts val="0"/>
              </a:spcBef>
              <a:spcAft>
                <a:spcPts val="0"/>
              </a:spcAft>
              <a:defRPr/>
            </a:pPr>
            <a:endParaRPr lang="en-GB" sz="2800">
              <a:solidFill>
                <a:srgbClr val="FFFFFF"/>
              </a:solidFill>
              <a:cs typeface="Calibri"/>
            </a:endParaRPr>
          </a:p>
          <a:p>
            <a:pPr defTabSz="914400">
              <a:lnSpc>
                <a:spcPct val="150000"/>
              </a:lnSpc>
              <a:spcBef>
                <a:spcPts val="0"/>
              </a:spcBef>
              <a:spcAft>
                <a:spcPts val="0"/>
              </a:spcAft>
              <a:defRPr/>
            </a:pPr>
            <a:endParaRPr lang="en-GB" sz="2800">
              <a:solidFill>
                <a:srgbClr val="FFFFFF"/>
              </a:solidFill>
              <a:cs typeface="Calibri"/>
            </a:endParaRPr>
          </a:p>
          <a:p>
            <a:pPr marL="285750" indent="-285750" defTabSz="914400">
              <a:lnSpc>
                <a:spcPct val="150000"/>
              </a:lnSpc>
              <a:spcBef>
                <a:spcPts val="0"/>
              </a:spcBef>
              <a:spcAft>
                <a:spcPts val="0"/>
              </a:spcAft>
              <a:buFont typeface="Arial,Sans-Serif"/>
              <a:buChar char="•"/>
              <a:defRPr/>
            </a:pPr>
            <a:endParaRPr lang="en-GB" sz="2800">
              <a:solidFill>
                <a:srgbClr val="FFFFFF"/>
              </a:solidFill>
              <a:cs typeface="Calibri"/>
            </a:endParaRPr>
          </a:p>
          <a:p>
            <a:pPr marL="285750" indent="-285750" defTabSz="914400">
              <a:lnSpc>
                <a:spcPct val="150000"/>
              </a:lnSpc>
              <a:spcBef>
                <a:spcPts val="0"/>
              </a:spcBef>
              <a:spcAft>
                <a:spcPts val="0"/>
              </a:spcAft>
              <a:buFont typeface="Arial,Sans-Serif"/>
              <a:buChar char="•"/>
              <a:defRPr/>
            </a:pPr>
            <a:endParaRPr lang="en-GB" sz="2800">
              <a:solidFill>
                <a:srgbClr val="FFFFFF"/>
              </a:solidFill>
              <a:cs typeface="Calibri"/>
            </a:endParaRPr>
          </a:p>
          <a:p>
            <a:pPr defTabSz="914400">
              <a:spcBef>
                <a:spcPts val="0"/>
              </a:spcBef>
              <a:spcAft>
                <a:spcPts val="0"/>
              </a:spcAft>
              <a:defRPr/>
            </a:pPr>
            <a:endParaRPr lang="en-GB" sz="4000">
              <a:solidFill>
                <a:schemeClr val="accent1"/>
              </a:solidFill>
              <a:cs typeface="Calibri"/>
            </a:endParaRPr>
          </a:p>
        </p:txBody>
      </p:sp>
      <p:pic>
        <p:nvPicPr>
          <p:cNvPr id="9" name="Picture 6" descr="A toolbox and two wrenches&#10;&#10;Description automatically generated">
            <a:extLst>
              <a:ext uri="{FF2B5EF4-FFF2-40B4-BE49-F238E27FC236}">
                <a16:creationId xmlns:a16="http://schemas.microsoft.com/office/drawing/2014/main" xmlns="" id="{ED4986F0-972D-D670-A97E-1FCA3B666FCA}"/>
              </a:ext>
            </a:extLst>
          </p:cNvPr>
          <p:cNvPicPr>
            <a:picLocks noGrp="1" noChangeAspect="1"/>
          </p:cNvPicPr>
          <p:nvPr>
            <p:ph idx="1"/>
          </p:nvPr>
        </p:nvPicPr>
        <p:blipFill>
          <a:blip r:embed="rId4"/>
          <a:stretch>
            <a:fillRect/>
          </a:stretch>
        </p:blipFill>
        <p:spPr>
          <a:xfrm>
            <a:off x="8607665" y="2608713"/>
            <a:ext cx="3470210" cy="2946296"/>
          </a:xfrm>
        </p:spPr>
      </p:pic>
    </p:spTree>
    <p:extLst>
      <p:ext uri="{BB962C8B-B14F-4D97-AF65-F5344CB8AC3E}">
        <p14:creationId xmlns:p14="http://schemas.microsoft.com/office/powerpoint/2010/main" val="998172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solidFill>
                  <a:schemeClr val="accent1"/>
                </a:solidFill>
                <a:latin typeface="Calibri"/>
                <a:cs typeface="Calibri"/>
              </a:rPr>
              <a:t>KEY POINTS</a:t>
            </a:r>
          </a:p>
        </p:txBody>
      </p:sp>
      <p:sp>
        <p:nvSpPr>
          <p:cNvPr id="8" name="Content Placeholder 2">
            <a:extLst>
              <a:ext uri="{FF2B5EF4-FFF2-40B4-BE49-F238E27FC236}">
                <a16:creationId xmlns:a16="http://schemas.microsoft.com/office/drawing/2014/main" xmlns="" id="{8480A1ED-8452-CC53-E509-32E00179F8F3}"/>
              </a:ext>
            </a:extLst>
          </p:cNvPr>
          <p:cNvSpPr txBox="1">
            <a:spLocks/>
          </p:cNvSpPr>
          <p:nvPr/>
        </p:nvSpPr>
        <p:spPr bwMode="auto">
          <a:xfrm>
            <a:off x="1003667" y="2072942"/>
            <a:ext cx="1027667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571500" indent="-571500" defTabSz="914400">
              <a:spcBef>
                <a:spcPts val="0"/>
              </a:spcBef>
              <a:spcAft>
                <a:spcPts val="0"/>
              </a:spcAft>
              <a:buFont typeface="Arial,Sans-Serif" panose="020B0604020202020204" pitchFamily="34" charset="0"/>
              <a:buChar char="•"/>
              <a:defRPr/>
            </a:pPr>
            <a:r>
              <a:rPr lang="en-GB" sz="4000" dirty="0">
                <a:solidFill>
                  <a:schemeClr val="accent1"/>
                </a:solidFill>
                <a:latin typeface="Calibri" panose="020F0502020204030204"/>
              </a:rPr>
              <a:t>We</a:t>
            </a:r>
            <a:r>
              <a:rPr lang="en-GB" sz="4000" dirty="0">
                <a:solidFill>
                  <a:schemeClr val="accent1"/>
                </a:solidFill>
                <a:latin typeface="Calibri" panose="020F0502020204030204"/>
                <a:cs typeface="Calibri"/>
              </a:rPr>
              <a:t> have 4 main energy types: </a:t>
            </a:r>
            <a:endParaRPr lang="en-US" sz="4000" dirty="0">
              <a:solidFill>
                <a:schemeClr val="accent1"/>
              </a:solidFill>
              <a:latin typeface="Calibri" panose="020F0502020204030204"/>
              <a:cs typeface="Calibri"/>
            </a:endParaRPr>
          </a:p>
          <a:p>
            <a:pPr algn="ctr" defTabSz="914400">
              <a:spcBef>
                <a:spcPts val="0"/>
              </a:spcBef>
              <a:spcAft>
                <a:spcPts val="0"/>
              </a:spcAft>
              <a:defRPr/>
            </a:pPr>
            <a:r>
              <a:rPr lang="en-GB" sz="4000" b="1" dirty="0">
                <a:solidFill>
                  <a:schemeClr val="accent1"/>
                </a:solidFill>
                <a:latin typeface="Calibri" panose="020F0502020204030204"/>
                <a:cs typeface="Calibri"/>
              </a:rPr>
              <a:t>physical, </a:t>
            </a:r>
            <a:r>
              <a:rPr lang="en-GB" sz="4000" b="1" dirty="0" smtClean="0">
                <a:solidFill>
                  <a:schemeClr val="accent1"/>
                </a:solidFill>
                <a:latin typeface="Calibri" panose="020F0502020204030204"/>
                <a:cs typeface="Calibri"/>
              </a:rPr>
              <a:t>emotional</a:t>
            </a:r>
            <a:r>
              <a:rPr lang="en-GB" sz="4000" b="1" dirty="0" smtClean="0">
                <a:solidFill>
                  <a:schemeClr val="accent1"/>
                </a:solidFill>
                <a:latin typeface="Calibri" panose="020F0502020204030204"/>
                <a:cs typeface="Calibri"/>
              </a:rPr>
              <a:t>, </a:t>
            </a:r>
            <a:r>
              <a:rPr lang="en-GB" sz="4000" b="1" dirty="0">
                <a:solidFill>
                  <a:schemeClr val="accent1"/>
                </a:solidFill>
                <a:latin typeface="Calibri" panose="020F0502020204030204"/>
                <a:cs typeface="Calibri"/>
              </a:rPr>
              <a:t>social and </a:t>
            </a:r>
            <a:r>
              <a:rPr lang="en-GB" sz="4000" b="1" dirty="0" smtClean="0">
                <a:solidFill>
                  <a:schemeClr val="accent1"/>
                </a:solidFill>
                <a:latin typeface="Calibri" panose="020F0502020204030204"/>
                <a:cs typeface="Calibri"/>
              </a:rPr>
              <a:t>cognitive.</a:t>
            </a:r>
            <a:r>
              <a:rPr lang="en-GB" sz="4000" b="1" dirty="0">
                <a:solidFill>
                  <a:schemeClr val="accent1"/>
                </a:solidFill>
                <a:latin typeface="Calibri" panose="020F0502020204030204"/>
                <a:cs typeface="Calibri"/>
              </a:rPr>
              <a:t> </a:t>
            </a:r>
            <a:endParaRPr lang="en-US" sz="4000" dirty="0">
              <a:solidFill>
                <a:schemeClr val="accent1"/>
              </a:solidFill>
              <a:latin typeface="Calibri" panose="020F0502020204030204"/>
              <a:cs typeface="Calibri"/>
            </a:endParaRPr>
          </a:p>
          <a:p>
            <a:pPr marL="571500" indent="-571500" defTabSz="914400">
              <a:spcBef>
                <a:spcPts val="0"/>
              </a:spcBef>
              <a:spcAft>
                <a:spcPts val="0"/>
              </a:spcAft>
              <a:buFont typeface="Arial,Sans-Serif" panose="020B0604020202020204" pitchFamily="34" charset="0"/>
              <a:buChar char="•"/>
              <a:defRPr/>
            </a:pPr>
            <a:r>
              <a:rPr lang="en-GB" sz="4000" dirty="0">
                <a:solidFill>
                  <a:schemeClr val="accent1"/>
                </a:solidFill>
                <a:latin typeface="Calibri" panose="020F0502020204030204"/>
                <a:cs typeface="Calibri"/>
              </a:rPr>
              <a:t>Fatigue is </a:t>
            </a:r>
            <a:r>
              <a:rPr lang="en-GB" sz="4000" b="1" u="sng" dirty="0">
                <a:solidFill>
                  <a:schemeClr val="accent1"/>
                </a:solidFill>
                <a:latin typeface="Calibri" panose="020F0502020204030204"/>
                <a:cs typeface="Calibri"/>
              </a:rPr>
              <a:t>individual </a:t>
            </a:r>
            <a:r>
              <a:rPr lang="en-GB" sz="4000" dirty="0">
                <a:solidFill>
                  <a:schemeClr val="accent1"/>
                </a:solidFill>
                <a:latin typeface="Calibri" panose="020F0502020204030204"/>
                <a:cs typeface="Calibri"/>
              </a:rPr>
              <a:t>to you. </a:t>
            </a:r>
            <a:endParaRPr lang="en-US" sz="4000" dirty="0">
              <a:solidFill>
                <a:schemeClr val="accent1"/>
              </a:solidFill>
              <a:latin typeface="Calibri" panose="020F0502020204030204"/>
              <a:cs typeface="Calibri"/>
            </a:endParaRPr>
          </a:p>
          <a:p>
            <a:pPr marL="571500" indent="-571500" defTabSz="914400">
              <a:spcBef>
                <a:spcPts val="0"/>
              </a:spcBef>
              <a:spcAft>
                <a:spcPts val="0"/>
              </a:spcAft>
              <a:buFont typeface="Arial,Sans-Serif" panose="020B0604020202020204" pitchFamily="34" charset="0"/>
              <a:buChar char="•"/>
              <a:defRPr/>
            </a:pPr>
            <a:r>
              <a:rPr lang="en-GB" sz="4000" dirty="0">
                <a:solidFill>
                  <a:schemeClr val="accent1"/>
                </a:solidFill>
                <a:latin typeface="Calibri" panose="020F0502020204030204"/>
                <a:cs typeface="Calibri"/>
              </a:rPr>
              <a:t>Fatigue is a </a:t>
            </a:r>
            <a:r>
              <a:rPr lang="en-GB" sz="4000" b="1" u="sng" dirty="0">
                <a:solidFill>
                  <a:schemeClr val="accent1"/>
                </a:solidFill>
                <a:latin typeface="Calibri" panose="020F0502020204030204"/>
                <a:cs typeface="Calibri"/>
              </a:rPr>
              <a:t>complex symptom</a:t>
            </a:r>
            <a:r>
              <a:rPr lang="en-GB" sz="4000" dirty="0">
                <a:solidFill>
                  <a:schemeClr val="accent1"/>
                </a:solidFill>
                <a:latin typeface="Calibri" panose="020F0502020204030204"/>
                <a:cs typeface="Calibri"/>
              </a:rPr>
              <a:t> that can vary hour by hour or day by day. </a:t>
            </a:r>
            <a:endParaRPr lang="en-US" sz="4000" dirty="0">
              <a:solidFill>
                <a:schemeClr val="accent1"/>
              </a:solidFill>
              <a:cs typeface="Calibri" panose="020F0502020204030204" pitchFamily="34" charset="0"/>
            </a:endParaRPr>
          </a:p>
          <a:p>
            <a:pPr marL="571500" indent="-571500" defTabSz="914400">
              <a:spcBef>
                <a:spcPts val="0"/>
              </a:spcBef>
              <a:spcAft>
                <a:spcPts val="0"/>
              </a:spcAft>
              <a:buFont typeface="Arial,Sans-Serif" panose="020B0604020202020204" pitchFamily="34" charset="0"/>
              <a:buChar char="•"/>
              <a:defRPr/>
            </a:pPr>
            <a:r>
              <a:rPr lang="en-GB" sz="4000" dirty="0">
                <a:solidFill>
                  <a:schemeClr val="accent1"/>
                </a:solidFill>
                <a:latin typeface="Calibri"/>
                <a:cs typeface="Calibri"/>
              </a:rPr>
              <a:t>The first step to managing your fatigue is to </a:t>
            </a:r>
            <a:r>
              <a:rPr lang="en-GB" sz="4000" b="1" u="sng" dirty="0">
                <a:solidFill>
                  <a:schemeClr val="accent1"/>
                </a:solidFill>
                <a:latin typeface="Calibri"/>
                <a:cs typeface="Calibri"/>
              </a:rPr>
              <a:t>accept where you are starting.</a:t>
            </a:r>
            <a:r>
              <a:rPr lang="en-GB" sz="4000" dirty="0">
                <a:solidFill>
                  <a:schemeClr val="accent1"/>
                </a:solidFill>
                <a:latin typeface="Calibri"/>
                <a:cs typeface="Calibri"/>
              </a:rPr>
              <a:t> </a:t>
            </a:r>
            <a:endParaRPr lang="en-GB" sz="4000" dirty="0">
              <a:solidFill>
                <a:schemeClr val="accent1"/>
              </a:solidFill>
            </a:endParaRPr>
          </a:p>
        </p:txBody>
      </p:sp>
    </p:spTree>
    <p:extLst>
      <p:ext uri="{BB962C8B-B14F-4D97-AF65-F5344CB8AC3E}">
        <p14:creationId xmlns:p14="http://schemas.microsoft.com/office/powerpoint/2010/main" val="2762304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1" title="The Sunrise: meditation and visualization exercise. Included in depression treatment - Flow">
            <a:hlinkClick r:id="" action="ppaction://media"/>
            <a:extLst>
              <a:ext uri="{FF2B5EF4-FFF2-40B4-BE49-F238E27FC236}">
                <a16:creationId xmlns:a16="http://schemas.microsoft.com/office/drawing/2014/main" xmlns="" id="{7A076105-37E3-7838-1588-58DC42DF06BC}"/>
              </a:ext>
            </a:extLst>
          </p:cNvPr>
          <p:cNvPicPr>
            <a:picLocks noRot="1" noChangeAspect="1"/>
          </p:cNvPicPr>
          <p:nvPr>
            <a:videoFile r:link="rId1"/>
          </p:nvPr>
        </p:nvPicPr>
        <p:blipFill>
          <a:blip r:embed="rId3"/>
          <a:stretch>
            <a:fillRect/>
          </a:stretch>
        </p:blipFill>
        <p:spPr>
          <a:xfrm>
            <a:off x="368823" y="80985"/>
            <a:ext cx="11558737" cy="6602083"/>
          </a:xfrm>
          <a:prstGeom prst="rect">
            <a:avLst/>
          </a:prstGeom>
        </p:spPr>
      </p:pic>
    </p:spTree>
    <p:extLst>
      <p:ext uri="{BB962C8B-B14F-4D97-AF65-F5344CB8AC3E}">
        <p14:creationId xmlns:p14="http://schemas.microsoft.com/office/powerpoint/2010/main" val="821873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xmlns="" id="{929448D9-8F1D-4CFE-93BA-E0272F0DBD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xmlns="" id="{94749DEA-AC6C-4834-A330-03A1796B89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5" name="Straight Connector 164">
              <a:extLst>
                <a:ext uri="{FF2B5EF4-FFF2-40B4-BE49-F238E27FC236}">
                  <a16:creationId xmlns:a16="http://schemas.microsoft.com/office/drawing/2014/main" xmlns="" id="{20CBC5D1-BAF0-454E-9D7C-68370AA954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xmlns="" id="{8ABB9F45-32F7-4915-A94F-F1E34B32DE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xmlns="" id="{94EA6F09-00FD-4C50-A2DF-D0B1CC4C9A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xmlns="" id="{4B8B975B-2618-4734-A401-FAB7451901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xmlns="" id="{4EF4B123-0577-4F10-986B-6BD86396AB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3BCF6A9F-80BA-BE8D-2D65-BA31CC78B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189" y="170190"/>
            <a:ext cx="1428171" cy="1016275"/>
          </a:xfrm>
          <a:prstGeom prst="rect">
            <a:avLst/>
          </a:prstGeom>
        </p:spPr>
      </p:pic>
      <p:pic>
        <p:nvPicPr>
          <p:cNvPr id="2" name="Picture 1" descr="A cartoon of a vampire&#10;&#10;Description automatically generated">
            <a:extLst>
              <a:ext uri="{FF2B5EF4-FFF2-40B4-BE49-F238E27FC236}">
                <a16:creationId xmlns:a16="http://schemas.microsoft.com/office/drawing/2014/main" xmlns="" id="{4BD5D372-4E1D-1E2C-FB9A-A1F2A05B8DAC}"/>
              </a:ext>
            </a:extLst>
          </p:cNvPr>
          <p:cNvPicPr>
            <a:picLocks noChangeAspect="1"/>
          </p:cNvPicPr>
          <p:nvPr/>
        </p:nvPicPr>
        <p:blipFill>
          <a:blip r:embed="rId3"/>
          <a:stretch>
            <a:fillRect/>
          </a:stretch>
        </p:blipFill>
        <p:spPr>
          <a:xfrm>
            <a:off x="629728" y="168531"/>
            <a:ext cx="2786332" cy="3180175"/>
          </a:xfrm>
          <a:prstGeom prst="rect">
            <a:avLst/>
          </a:prstGeom>
        </p:spPr>
      </p:pic>
      <p:pic>
        <p:nvPicPr>
          <p:cNvPr id="5" name="Picture 4" descr="A cartoon snail with a blue and red race car&#10;&#10;Description automatically generated">
            <a:extLst>
              <a:ext uri="{FF2B5EF4-FFF2-40B4-BE49-F238E27FC236}">
                <a16:creationId xmlns:a16="http://schemas.microsoft.com/office/drawing/2014/main" xmlns="" id="{A4DDD04F-7284-E501-3579-A505AF1050E6}"/>
              </a:ext>
            </a:extLst>
          </p:cNvPr>
          <p:cNvPicPr>
            <a:picLocks noChangeAspect="1"/>
          </p:cNvPicPr>
          <p:nvPr/>
        </p:nvPicPr>
        <p:blipFill>
          <a:blip r:embed="rId4"/>
          <a:stretch>
            <a:fillRect/>
          </a:stretch>
        </p:blipFill>
        <p:spPr>
          <a:xfrm>
            <a:off x="698740" y="3935283"/>
            <a:ext cx="2901351" cy="2610527"/>
          </a:xfrm>
          <a:prstGeom prst="rect">
            <a:avLst/>
          </a:prstGeom>
        </p:spPr>
      </p:pic>
      <p:sp>
        <p:nvSpPr>
          <p:cNvPr id="9" name="Content Placeholder 35">
            <a:extLst>
              <a:ext uri="{FF2B5EF4-FFF2-40B4-BE49-F238E27FC236}">
                <a16:creationId xmlns:a16="http://schemas.microsoft.com/office/drawing/2014/main" xmlns="" id="{E36D1BBF-5F71-D284-E38D-7484D82936FA}"/>
              </a:ext>
            </a:extLst>
          </p:cNvPr>
          <p:cNvSpPr>
            <a:spLocks noGrp="1"/>
          </p:cNvSpPr>
          <p:nvPr>
            <p:ph idx="1"/>
          </p:nvPr>
        </p:nvSpPr>
        <p:spPr>
          <a:xfrm>
            <a:off x="4772136" y="1757161"/>
            <a:ext cx="4951434" cy="3615267"/>
          </a:xfrm>
        </p:spPr>
        <p:txBody>
          <a:bodyPr>
            <a:normAutofit/>
          </a:bodyPr>
          <a:lstStyle/>
          <a:p>
            <a:pPr marL="0" indent="0" algn="ctr">
              <a:buNone/>
            </a:pPr>
            <a:r>
              <a:rPr lang="en-US" sz="3200" b="1" dirty="0">
                <a:solidFill>
                  <a:schemeClr val="tx1"/>
                </a:solidFill>
              </a:rPr>
              <a:t>Thank you!</a:t>
            </a:r>
          </a:p>
          <a:p>
            <a:pPr marL="0" indent="0" algn="ctr">
              <a:buNone/>
            </a:pPr>
            <a:r>
              <a:rPr lang="en-US" sz="3200" b="1" dirty="0">
                <a:solidFill>
                  <a:schemeClr val="tx1"/>
                </a:solidFill>
              </a:rPr>
              <a:t>Any Questions?</a:t>
            </a:r>
          </a:p>
        </p:txBody>
      </p:sp>
    </p:spTree>
    <p:extLst>
      <p:ext uri="{BB962C8B-B14F-4D97-AF65-F5344CB8AC3E}">
        <p14:creationId xmlns:p14="http://schemas.microsoft.com/office/powerpoint/2010/main" val="22524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SUPPORT</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436995" y="1452365"/>
            <a:ext cx="1117461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dirty="0">
              <a:latin typeface="Calibri Light"/>
              <a:cs typeface="Calibri Light"/>
            </a:endParaRPr>
          </a:p>
          <a:p>
            <a:pPr marL="457200" indent="-457200">
              <a:buFont typeface="Arial" panose="020B0604020202020204" pitchFamily="34" charset="0"/>
              <a:buChar char="•"/>
            </a:pPr>
            <a:r>
              <a:rPr lang="en-GB" sz="2800" dirty="0">
                <a:solidFill>
                  <a:schemeClr val="tx2"/>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xmlns="" val="tx"/>
                    </a:ext>
                  </a:extLst>
                </a:hlinkClick>
              </a:rPr>
              <a:t>Tiredness and fatigue - NHS (www.nhs.uk</a:t>
            </a:r>
            <a:r>
              <a:rPr lang="en-GB" sz="2800" dirty="0" smtClean="0">
                <a:solidFill>
                  <a:schemeClr val="tx2"/>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xmlns="" val="tx"/>
                    </a:ext>
                  </a:extLst>
                </a:hlinkClick>
              </a:rPr>
              <a:t>)</a:t>
            </a:r>
            <a:endParaRPr lang="en-GB" sz="2800"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hlinkClick r:id="rId5"/>
              </a:rPr>
              <a:t>How to manage your energy levels </a:t>
            </a:r>
            <a:r>
              <a:rPr lang="en-GB" sz="2800" dirty="0" smtClean="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xmlns="" val="tx"/>
                    </a:ext>
                  </a:extLst>
                </a:hlinkClick>
              </a:rPr>
              <a:t>–</a:t>
            </a:r>
            <a:r>
              <a:rPr lang="en-GB" sz="2800" dirty="0" smtClean="0">
                <a:latin typeface="Calibri" panose="020F0502020204030204" pitchFamily="34" charset="0"/>
                <a:cs typeface="Calibri" panose="020F0502020204030204" pitchFamily="34" charset="0"/>
                <a:hlinkClick r:id="rId5"/>
              </a:rPr>
              <a:t> RCOT</a:t>
            </a:r>
            <a:endParaRPr lang="en-GB" sz="2800" dirty="0" smtClean="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smtClean="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How </a:t>
            </a:r>
            <a:r>
              <a:rPr lang="en-US" sz="2800" dirty="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I Manage My Many Energy Envelopes | ME/CFS &amp; Fibromyalgia Self-Help (cfsselfhelp.org)</a:t>
            </a:r>
            <a:endParaRPr lang="en-GB" sz="2800" dirty="0">
              <a:solidFill>
                <a:schemeClr val="tx2"/>
              </a:solidFill>
              <a:latin typeface="Calibri" panose="020F0502020204030204" pitchFamily="34" charset="0"/>
              <a:ea typeface="+mn-lt"/>
              <a:cs typeface="Calibri" panose="020F0502020204030204" pitchFamily="34" charset="0"/>
            </a:endParaRPr>
          </a:p>
          <a:p>
            <a:pPr marL="457200" indent="-457200">
              <a:buFont typeface="Arial" panose="020B0604020202020204" pitchFamily="34" charset="0"/>
              <a:buChar char="•"/>
            </a:pPr>
            <a:r>
              <a:rPr lang="en-US" sz="2800" dirty="0">
                <a:solidFill>
                  <a:schemeClr val="tx2"/>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xmlns="" val="tx"/>
                    </a:ext>
                  </a:extLst>
                </a:hlinkClick>
              </a:rPr>
              <a:t>Exercise — Long COVID Physio</a:t>
            </a:r>
            <a:endParaRPr lang="en-GB" sz="2800" dirty="0">
              <a:solidFill>
                <a:schemeClr val="tx2"/>
              </a:solidFill>
              <a:latin typeface="Calibri" panose="020F0502020204030204" pitchFamily="34" charset="0"/>
              <a:ea typeface="+mn-lt"/>
              <a:cs typeface="Calibri" panose="020F0502020204030204" pitchFamily="34" charset="0"/>
            </a:endParaRPr>
          </a:p>
          <a:p>
            <a:pPr marL="457200" indent="-457200">
              <a:buFont typeface="Arial" panose="020B0604020202020204" pitchFamily="34" charset="0"/>
              <a:buChar char="•"/>
            </a:pPr>
            <a:r>
              <a:rPr lang="en-US" sz="2800" dirty="0">
                <a:solidFill>
                  <a:schemeClr val="tx2"/>
                </a:solidFill>
                <a:latin typeface="Calibri" panose="020F0502020204030204" pitchFamily="34" charset="0"/>
                <a:ea typeface="+mn-lt"/>
                <a:cs typeface="Calibri" panose="020F0502020204030204" pitchFamily="34" charset="0"/>
                <a:hlinkClick r:id="rId8">
                  <a:extLst>
                    <a:ext uri="{A12FA001-AC4F-418D-AE19-62706E023703}">
                      <ahyp:hlinkClr xmlns:ahyp="http://schemas.microsoft.com/office/drawing/2018/hyperlinkcolor" xmlns="" val="tx"/>
                    </a:ext>
                  </a:extLst>
                </a:hlinkClick>
              </a:rPr>
              <a:t>6 Steps for Personal Change | Psychology Today</a:t>
            </a:r>
            <a:endParaRPr lang="en-GB" sz="2800" dirty="0">
              <a:solidFill>
                <a:schemeClr val="tx2"/>
              </a:solidFill>
              <a:latin typeface="Calibri" panose="020F0502020204030204" pitchFamily="34" charset="0"/>
              <a:ea typeface="+mn-lt"/>
              <a:cs typeface="Calibri" panose="020F0502020204030204" pitchFamily="34" charset="0"/>
              <a:hlinkClick r:id="rId8">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solidFill>
                  <a:schemeClr val="tx2"/>
                </a:solidFill>
                <a:latin typeface="Calibri" panose="020F0502020204030204" pitchFamily="34" charset="0"/>
                <a:ea typeface="+mn-lt"/>
                <a:cs typeface="Calibri" panose="020F0502020204030204" pitchFamily="34" charset="0"/>
                <a:hlinkClick r:id="rId9">
                  <a:extLst>
                    <a:ext uri="{A12FA001-AC4F-418D-AE19-62706E023703}">
                      <ahyp:hlinkClr xmlns:ahyp="http://schemas.microsoft.com/office/drawing/2018/hyperlinkcolor" xmlns="" val="tx"/>
                    </a:ext>
                  </a:extLst>
                </a:hlinkClick>
              </a:rPr>
              <a:t>The Challenges of Living with an Invisible Illness | Psychology Today</a:t>
            </a:r>
            <a:endParaRPr lang="en-GB" sz="2800" dirty="0">
              <a:solidFill>
                <a:schemeClr val="tx2"/>
              </a:solidFill>
              <a:latin typeface="Calibri" panose="020F0502020204030204" pitchFamily="34" charset="0"/>
              <a:ea typeface="+mn-lt"/>
              <a:cs typeface="Calibri" panose="020F0502020204030204" pitchFamily="34" charset="0"/>
              <a:hlinkClick r:id="rId9">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dirty="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solidFill>
                  <a:schemeClr val="tx2"/>
                </a:solidFill>
                <a:latin typeface="Calibri" panose="020F0502020204030204" pitchFamily="34" charset="0"/>
                <a:ea typeface="+mn-lt"/>
                <a:cs typeface="Calibri" panose="020F0502020204030204" pitchFamily="34" charset="0"/>
                <a:hlinkClick r:id="rId10">
                  <a:extLst>
                    <a:ext uri="{A12FA001-AC4F-418D-AE19-62706E023703}">
                      <ahyp:hlinkClr xmlns:ahyp="http://schemas.microsoft.com/office/drawing/2018/hyperlinkcolor" xmlns="" val="tx"/>
                    </a:ext>
                  </a:extLst>
                </a:hlinkClick>
              </a:rPr>
              <a:t>Long </a:t>
            </a:r>
            <a:r>
              <a:rPr lang="en-GB" sz="2800" dirty="0" err="1">
                <a:solidFill>
                  <a:schemeClr val="tx2"/>
                </a:solidFill>
                <a:latin typeface="Calibri" panose="020F0502020204030204" pitchFamily="34" charset="0"/>
                <a:ea typeface="+mn-lt"/>
                <a:cs typeface="Calibri" panose="020F0502020204030204" pitchFamily="34" charset="0"/>
                <a:hlinkClick r:id="rId10">
                  <a:extLst>
                    <a:ext uri="{A12FA001-AC4F-418D-AE19-62706E023703}">
                      <ahyp:hlinkClr xmlns:ahyp="http://schemas.microsoft.com/office/drawing/2018/hyperlinkcolor" xmlns="" val="tx"/>
                    </a:ext>
                  </a:extLst>
                </a:hlinkClick>
              </a:rPr>
              <a:t>Covid</a:t>
            </a:r>
            <a:r>
              <a:rPr lang="en-GB" sz="2800" dirty="0">
                <a:solidFill>
                  <a:schemeClr val="tx2"/>
                </a:solidFill>
                <a:latin typeface="Calibri" panose="020F0502020204030204" pitchFamily="34" charset="0"/>
                <a:ea typeface="+mn-lt"/>
                <a:cs typeface="Calibri" panose="020F0502020204030204" pitchFamily="34" charset="0"/>
                <a:hlinkClick r:id="rId10">
                  <a:extLst>
                    <a:ext uri="{A12FA001-AC4F-418D-AE19-62706E023703}">
                      <ahyp:hlinkClr xmlns:ahyp="http://schemas.microsoft.com/office/drawing/2018/hyperlinkcolor" xmlns="" val="tx"/>
                    </a:ext>
                  </a:extLst>
                </a:hlinkClick>
              </a:rPr>
              <a:t> recovery: tips for fatigue and breathlessness - BHF</a:t>
            </a:r>
            <a:r>
              <a:rPr lang="en-GB" sz="2800" dirty="0">
                <a:latin typeface="Calibri" panose="020F0502020204030204" pitchFamily="34" charset="0"/>
                <a:ea typeface="+mn-lt"/>
                <a:cs typeface="Calibri" panose="020F0502020204030204" pitchFamily="34" charset="0"/>
              </a:rPr>
              <a:t/>
            </a:r>
            <a:br>
              <a:rPr lang="en-GB" sz="2800" dirty="0">
                <a:latin typeface="Calibri" panose="020F0502020204030204" pitchFamily="34" charset="0"/>
                <a:ea typeface="+mn-lt"/>
                <a:cs typeface="Calibri" panose="020F0502020204030204" pitchFamily="34" charset="0"/>
              </a:rPr>
            </a:br>
            <a:r>
              <a:rPr lang="en-GB" sz="2800" dirty="0">
                <a:latin typeface="Calibri" panose="020F0502020204030204" pitchFamily="34" charset="0"/>
                <a:ea typeface="+mn-lt"/>
                <a:cs typeface="Calibri" panose="020F0502020204030204" pitchFamily="34" charset="0"/>
              </a:rPr>
              <a:t/>
            </a:r>
            <a:br>
              <a:rPr lang="en-GB" sz="2800" dirty="0">
                <a:latin typeface="Calibri" panose="020F0502020204030204" pitchFamily="34" charset="0"/>
                <a:ea typeface="+mn-lt"/>
                <a:cs typeface="Calibri" panose="020F0502020204030204" pitchFamily="34" charset="0"/>
              </a:rPr>
            </a:br>
            <a:endParaRPr lang="en-GB" sz="2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4860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SUPPORT</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436995" y="1452365"/>
            <a:ext cx="1117461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dirty="0">
              <a:solidFill>
                <a:schemeClr val="tx2"/>
              </a:solidFill>
              <a:latin typeface="Calibri"/>
              <a:cs typeface="Calibri"/>
            </a:endParaRPr>
          </a:p>
          <a:p>
            <a:pPr marL="457200" indent="-457200">
              <a:buFont typeface="Arial" panose="020B0604020202020204" pitchFamily="34" charset="0"/>
              <a:buChar char="•"/>
            </a:pPr>
            <a:r>
              <a:rPr lang="en-US" sz="2800" dirty="0">
                <a:solidFill>
                  <a:schemeClr val="tx2"/>
                </a:solidFill>
                <a:latin typeface="Calibri"/>
                <a:ea typeface="+mn-lt"/>
                <a:cs typeface="+mn-lt"/>
                <a:hlinkClick r:id="rId4">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dirty="0">
              <a:solidFill>
                <a:schemeClr val="tx2"/>
              </a:solidFill>
              <a:latin typeface="Calibri"/>
              <a:ea typeface="+mn-lt"/>
              <a:cs typeface="Calibri"/>
            </a:endParaRPr>
          </a:p>
          <a:p>
            <a:pPr marL="457200" indent="-457200">
              <a:buFont typeface="Arial" panose="020B0604020202020204" pitchFamily="34" charset="0"/>
              <a:buChar char="•"/>
            </a:pPr>
            <a:r>
              <a:rPr lang="en-US" sz="2800" dirty="0">
                <a:solidFill>
                  <a:schemeClr val="tx2"/>
                </a:solidFill>
                <a:latin typeface="Calibri"/>
                <a:ea typeface="+mn-lt"/>
                <a:cs typeface="Calibri"/>
                <a:hlinkClick r:id="rId5">
                  <a:extLst>
                    <a:ext uri="{A12FA001-AC4F-418D-AE19-62706E023703}">
                      <ahyp:hlinkClr xmlns:ahyp="http://schemas.microsoft.com/office/drawing/2018/hyperlinkcolor" xmlns="" val="tx"/>
                    </a:ext>
                  </a:extLst>
                </a:hlinkClick>
              </a:rPr>
              <a:t>Exercise — Long COVID Physio</a:t>
            </a:r>
            <a:endParaRPr lang="en-GB" sz="2800" dirty="0">
              <a:solidFill>
                <a:schemeClr val="tx2"/>
              </a:solidFill>
              <a:latin typeface="Calibri"/>
              <a:ea typeface="+mn-lt"/>
              <a:cs typeface="Calibri"/>
            </a:endParaRPr>
          </a:p>
          <a:p>
            <a:pPr marL="457200" indent="-457200">
              <a:buFont typeface="Arial" panose="020B0604020202020204" pitchFamily="34" charset="0"/>
              <a:buChar char="•"/>
            </a:pPr>
            <a:r>
              <a:rPr lang="en-US" sz="2800" dirty="0">
                <a:solidFill>
                  <a:schemeClr val="tx2"/>
                </a:solidFill>
                <a:latin typeface="Calibri"/>
                <a:ea typeface="+mn-lt"/>
                <a:cs typeface="Calibri"/>
                <a:hlinkClick r:id="rId6">
                  <a:extLst>
                    <a:ext uri="{A12FA001-AC4F-418D-AE19-62706E023703}">
                      <ahyp:hlinkClr xmlns:ahyp="http://schemas.microsoft.com/office/drawing/2018/hyperlinkcolor" xmlns="" val="tx"/>
                    </a:ext>
                  </a:extLst>
                </a:hlinkClick>
              </a:rPr>
              <a:t>6 Steps for Personal Change | Psychology Today</a:t>
            </a:r>
            <a:endParaRPr lang="en-GB" sz="2800" dirty="0">
              <a:solidFill>
                <a:schemeClr val="tx2"/>
              </a:solidFill>
              <a:latin typeface="Calibri"/>
              <a:ea typeface="+mn-lt"/>
              <a:cs typeface="Calibri"/>
              <a:hlinkClick r:id="rId6">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solidFill>
                  <a:schemeClr val="tx2"/>
                </a:solidFill>
                <a:latin typeface="Calibri"/>
                <a:ea typeface="+mn-lt"/>
                <a:cs typeface="+mn-lt"/>
                <a:hlinkClick r:id="rId7">
                  <a:extLst>
                    <a:ext uri="{A12FA001-AC4F-418D-AE19-62706E023703}">
                      <ahyp:hlinkClr xmlns:ahyp="http://schemas.microsoft.com/office/drawing/2018/hyperlinkcolor" xmlns="" val="tx"/>
                    </a:ext>
                  </a:extLst>
                </a:hlinkClick>
              </a:rPr>
              <a:t>The Challenges of Living with an Invisible Illness | Psychology Today</a:t>
            </a:r>
            <a:endParaRPr lang="en-GB" sz="2800" dirty="0">
              <a:solidFill>
                <a:schemeClr val="tx2"/>
              </a:solidFill>
              <a:latin typeface="Calibri"/>
              <a:ea typeface="+mn-lt"/>
              <a:cs typeface="Calibri"/>
              <a:hlinkClick r:id="rId7">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solidFill>
                  <a:schemeClr val="tx2"/>
                </a:solidFill>
                <a:latin typeface="Calibri"/>
                <a:ea typeface="+mn-lt"/>
                <a:cs typeface="+mn-lt"/>
                <a:hlinkClick r:id="rId4">
                  <a:extLst>
                    <a:ext uri="{A12FA001-AC4F-418D-AE19-62706E023703}">
                      <ahyp:hlinkClr xmlns:ahyp="http://schemas.microsoft.com/office/drawing/2018/hyperlinkcolor" xmlns="" val="tx"/>
                    </a:ext>
                  </a:extLst>
                </a:hlinkClick>
              </a:rPr>
              <a:t>How I Manage My Many Energy Envelopes | ME/CFS &amp; Fibromyalgia Self-Help (cfsselfhelp.org)</a:t>
            </a:r>
            <a:endParaRPr lang="en-GB" sz="2800" dirty="0">
              <a:solidFill>
                <a:schemeClr val="tx2"/>
              </a:solidFill>
              <a:latin typeface="Calibri"/>
              <a:ea typeface="+mn-lt"/>
              <a:cs typeface="Calibri"/>
            </a:endParaRPr>
          </a:p>
          <a:p>
            <a:pPr marL="457200" indent="-457200">
              <a:buFont typeface="Arial" panose="020B0604020202020204" pitchFamily="34" charset="0"/>
              <a:buChar char="•"/>
            </a:pPr>
            <a:r>
              <a:rPr lang="en-US" sz="2800" dirty="0" err="1">
                <a:solidFill>
                  <a:schemeClr val="tx2"/>
                </a:solidFill>
                <a:latin typeface="Calibri"/>
                <a:ea typeface="+mn-lt"/>
                <a:cs typeface="Calibri"/>
                <a:hlinkClick r:id="rId8">
                  <a:extLst>
                    <a:ext uri="{A12FA001-AC4F-418D-AE19-62706E023703}">
                      <ahyp:hlinkClr xmlns:ahyp="http://schemas.microsoft.com/office/drawing/2018/hyperlinkcolor" xmlns="" val="tx"/>
                    </a:ext>
                  </a:extLst>
                </a:hlinkClick>
              </a:rPr>
              <a:t>Myalgic</a:t>
            </a:r>
            <a:r>
              <a:rPr lang="en-US" sz="2800" dirty="0">
                <a:solidFill>
                  <a:schemeClr val="tx2"/>
                </a:solidFill>
                <a:latin typeface="Calibri"/>
                <a:ea typeface="+mn-lt"/>
                <a:cs typeface="Calibri"/>
                <a:hlinkClick r:id="rId8">
                  <a:extLst>
                    <a:ext uri="{A12FA001-AC4F-418D-AE19-62706E023703}">
                      <ahyp:hlinkClr xmlns:ahyp="http://schemas.microsoft.com/office/drawing/2018/hyperlinkcolor" xmlns="" val="tx"/>
                    </a:ext>
                  </a:extLst>
                </a:hlinkClick>
              </a:rPr>
              <a:t> Encephalomyelitis (or Encephalopathy) / Chronic Fatigue Syndrome (ME/CFS) | British Dietetic Association (BDA)</a:t>
            </a:r>
            <a:endParaRPr lang="en-GB" sz="2800" dirty="0">
              <a:solidFill>
                <a:schemeClr val="tx2"/>
              </a:solidFill>
              <a:latin typeface="Calibri"/>
              <a:ea typeface="+mn-lt"/>
              <a:cs typeface="Calibri"/>
              <a:hlinkClick r:id="rId8">
                <a:extLst>
                  <a:ext uri="{A12FA001-AC4F-418D-AE19-62706E023703}">
                    <ahyp:hlinkClr xmlns:ahyp="http://schemas.microsoft.com/office/drawing/2018/hyperlinkcolor" xmlns="" val="tx"/>
                  </a:ext>
                </a:extLst>
              </a:hlinkClick>
            </a:endParaRPr>
          </a:p>
          <a:p>
            <a:pPr marL="457200" indent="-457200">
              <a:buFont typeface="Arial" panose="020B0604020202020204" pitchFamily="34" charset="0"/>
              <a:buChar char="•"/>
            </a:pPr>
            <a:r>
              <a:rPr lang="en-GB" sz="2800" dirty="0">
                <a:solidFill>
                  <a:schemeClr val="tx2"/>
                </a:solidFill>
                <a:latin typeface="Calibri"/>
                <a:ea typeface="+mn-lt"/>
                <a:cs typeface="Calibri"/>
                <a:hlinkClick r:id="rId9">
                  <a:extLst>
                    <a:ext uri="{A12FA001-AC4F-418D-AE19-62706E023703}">
                      <ahyp:hlinkClr xmlns:ahyp="http://schemas.microsoft.com/office/drawing/2018/hyperlinkcolor" xmlns="" val="tx"/>
                    </a:ext>
                  </a:extLst>
                </a:hlinkClick>
              </a:rPr>
              <a:t>The Free Mindfulness Project</a:t>
            </a:r>
            <a:r>
              <a:rPr lang="en-GB" sz="2800" dirty="0">
                <a:latin typeface="Calibri"/>
                <a:ea typeface="+mn-lt"/>
                <a:cs typeface="+mn-lt"/>
              </a:rPr>
              <a:t/>
            </a:r>
            <a:br>
              <a:rPr lang="en-GB" sz="2800" dirty="0">
                <a:latin typeface="Calibri"/>
                <a:ea typeface="+mn-lt"/>
                <a:cs typeface="+mn-lt"/>
              </a:rPr>
            </a:br>
            <a:r>
              <a:rPr lang="en-GB" sz="2800" dirty="0">
                <a:latin typeface="Calibri"/>
                <a:ea typeface="+mn-lt"/>
                <a:cs typeface="+mn-lt"/>
              </a:rPr>
              <a:t/>
            </a:r>
            <a:br>
              <a:rPr lang="en-GB" sz="2800" dirty="0">
                <a:latin typeface="Calibri"/>
                <a:ea typeface="+mn-lt"/>
                <a:cs typeface="+mn-lt"/>
              </a:rPr>
            </a:br>
            <a:endParaRPr lang="en-GB" sz="2800" dirty="0">
              <a:solidFill>
                <a:schemeClr val="accent1"/>
              </a:solidFill>
              <a:latin typeface="Calibri"/>
              <a:cs typeface="Calibri"/>
            </a:endParaRPr>
          </a:p>
        </p:txBody>
      </p:sp>
    </p:spTree>
    <p:extLst>
      <p:ext uri="{BB962C8B-B14F-4D97-AF65-F5344CB8AC3E}">
        <p14:creationId xmlns:p14="http://schemas.microsoft.com/office/powerpoint/2010/main" val="3897902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5" name="Rectangle 44">
            <a:extLst>
              <a:ext uri="{FF2B5EF4-FFF2-40B4-BE49-F238E27FC236}">
                <a16:creationId xmlns:a16="http://schemas.microsoft.com/office/drawing/2014/main" xmlns="" id="{C5BDD1EA-D8C1-45AF-9F0A-14A2A137BA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E63B4955-EC4D-BB03-34CA-609625969B50}"/>
              </a:ext>
            </a:extLst>
          </p:cNvPr>
          <p:cNvSpPr>
            <a:spLocks noGrp="1"/>
          </p:cNvSpPr>
          <p:nvPr/>
        </p:nvSpPr>
        <p:spPr>
          <a:xfrm>
            <a:off x="7439131" y="1537669"/>
            <a:ext cx="4372954" cy="30289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r>
              <a:rPr lang="en-US" sz="4100" b="1" cap="all">
                <a:ln w="3175" cmpd="sng">
                  <a:noFill/>
                </a:ln>
              </a:rPr>
              <a:t>How does our body create energy to live?</a:t>
            </a:r>
            <a:endParaRPr lang="en-US"/>
          </a:p>
        </p:txBody>
      </p:sp>
      <p:sp>
        <p:nvSpPr>
          <p:cNvPr id="47" name="Snip Diagonal Corner Rectangle 6">
            <a:extLst>
              <a:ext uri="{FF2B5EF4-FFF2-40B4-BE49-F238E27FC236}">
                <a16:creationId xmlns:a16="http://schemas.microsoft.com/office/drawing/2014/main" xmlns="" id="{14354E08-0068-48D7-A8AD-84C7B1CF58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person&amp;#39;s body&#10;&#10;Description automatically generated">
            <a:extLst>
              <a:ext uri="{FF2B5EF4-FFF2-40B4-BE49-F238E27FC236}">
                <a16:creationId xmlns:a16="http://schemas.microsoft.com/office/drawing/2014/main" xmlns="" id="{2B1461AB-98B0-A520-3E47-EEADB6A00D1D}"/>
              </a:ext>
            </a:extLst>
          </p:cNvPr>
          <p:cNvPicPr>
            <a:picLocks noChangeAspect="1"/>
          </p:cNvPicPr>
          <p:nvPr/>
        </p:nvPicPr>
        <p:blipFill rotWithShape="1">
          <a:blip r:embed="rId3"/>
          <a:srcRect r="-2" b="20443"/>
          <a:stretch/>
        </p:blipFill>
        <p:spPr>
          <a:xfrm>
            <a:off x="799072" y="746013"/>
            <a:ext cx="6285457" cy="5076362"/>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49" name="Group 48">
            <a:extLst>
              <a:ext uri="{FF2B5EF4-FFF2-40B4-BE49-F238E27FC236}">
                <a16:creationId xmlns:a16="http://schemas.microsoft.com/office/drawing/2014/main" xmlns="" id="{A779F34F-2960-4B81-BA08-445B6F6A0C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50" name="Straight Connector 49">
              <a:extLst>
                <a:ext uri="{FF2B5EF4-FFF2-40B4-BE49-F238E27FC236}">
                  <a16:creationId xmlns:a16="http://schemas.microsoft.com/office/drawing/2014/main" xmlns="" id="{10A57ACC-416F-4A5D-B7F7-DDA9886A3A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26522B4F-50C4-4FCE-8AE2-3789D63ED3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2C3978FC-B5D1-42BE-B086-BC2A733D58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ACED99F1-340D-4970-8E66-3B28E927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50A54E39-63C0-4847-A766-C6B74FEB48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5769" y="263769"/>
            <a:ext cx="1294487" cy="949433"/>
          </a:xfrm>
          <a:prstGeom prst="rect">
            <a:avLst/>
          </a:prstGeom>
        </p:spPr>
      </p:pic>
    </p:spTree>
    <p:extLst>
      <p:ext uri="{BB962C8B-B14F-4D97-AF65-F5344CB8AC3E}">
        <p14:creationId xmlns:p14="http://schemas.microsoft.com/office/powerpoint/2010/main" val="294707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solidFill>
                  <a:schemeClr val="accent1"/>
                </a:solidFill>
                <a:latin typeface="Calibri"/>
                <a:cs typeface="Calibri"/>
              </a:rPr>
              <a:t>SUPPORT - Apps</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690995" y="1547160"/>
            <a:ext cx="1173532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endParaRPr lang="en-GB" sz="2800" b="1" u="sng" dirty="0">
              <a:solidFill>
                <a:schemeClr val="accent1"/>
              </a:solidFill>
              <a:latin typeface="Calibri"/>
              <a:ea typeface="+mn-lt"/>
              <a:cs typeface="+mn-lt"/>
            </a:endParaRPr>
          </a:p>
          <a:p>
            <a:pPr marL="457200" indent="-457200">
              <a:buFont typeface="Arial" panose="020B0604020202020204" pitchFamily="34" charset="0"/>
              <a:buChar char="•"/>
            </a:pPr>
            <a:r>
              <a:rPr lang="en-GB" sz="2800" dirty="0">
                <a:solidFill>
                  <a:srgbClr val="0D2E46"/>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xmlns="" val="tx"/>
                    </a:ext>
                  </a:extLst>
                </a:hlinkClick>
              </a:rPr>
              <a:t>I</a:t>
            </a:r>
            <a:r>
              <a:rPr lang="en-GB" sz="2800" dirty="0">
                <a:solidFill>
                  <a:schemeClr val="tx2"/>
                </a:solidFill>
                <a:latin typeface="Calibri" panose="020F0502020204030204" pitchFamily="34" charset="0"/>
                <a:ea typeface="+mn-lt"/>
                <a:cs typeface="Calibri" panose="020F0502020204030204" pitchFamily="34" charset="0"/>
                <a:hlinkClick r:id="rId4">
                  <a:extLst>
                    <a:ext uri="{A12FA001-AC4F-418D-AE19-62706E023703}">
                      <ahyp:hlinkClr xmlns:ahyp="http://schemas.microsoft.com/office/drawing/2018/hyperlinkcolor" xmlns="" val="tx"/>
                    </a:ext>
                  </a:extLst>
                </a:hlinkClick>
              </a:rPr>
              <a:t>nsight Timer - #1 Free Meditation App for Sleep, Relax &amp; More</a:t>
            </a:r>
            <a:endParaRPr lang="en-GB" sz="2800" dirty="0">
              <a:solidFill>
                <a:schemeClr val="tx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err="1">
                <a:solidFill>
                  <a:schemeClr val="tx2"/>
                </a:solidFill>
                <a:latin typeface="Calibri" panose="020F0502020204030204" pitchFamily="34" charset="0"/>
                <a:ea typeface="+mn-lt"/>
                <a:cs typeface="Calibri" panose="020F0502020204030204" pitchFamily="34" charset="0"/>
              </a:rPr>
              <a:t>BellyBio</a:t>
            </a:r>
            <a:r>
              <a:rPr lang="en-GB" sz="2800" dirty="0">
                <a:solidFill>
                  <a:schemeClr val="tx2"/>
                </a:solidFill>
                <a:latin typeface="Calibri" panose="020F0502020204030204" pitchFamily="34" charset="0"/>
                <a:ea typeface="+mn-lt"/>
                <a:cs typeface="Calibri" panose="020F0502020204030204" pitchFamily="34" charset="0"/>
              </a:rPr>
              <a:t>: Interactive breathing (by </a:t>
            </a:r>
            <a:r>
              <a:rPr lang="en-GB" sz="2800" dirty="0" err="1" smtClean="0">
                <a:solidFill>
                  <a:schemeClr val="tx2"/>
                </a:solidFill>
                <a:latin typeface="Calibri" panose="020F0502020204030204" pitchFamily="34" charset="0"/>
                <a:ea typeface="+mn-lt"/>
                <a:cs typeface="Calibri" panose="020F0502020204030204" pitchFamily="34" charset="0"/>
              </a:rPr>
              <a:t>Relaxline</a:t>
            </a:r>
            <a:r>
              <a:rPr lang="en-GB" sz="2800" dirty="0" smtClean="0">
                <a:solidFill>
                  <a:schemeClr val="tx2"/>
                </a:solidFill>
                <a:latin typeface="Calibri" panose="020F0502020204030204" pitchFamily="34" charset="0"/>
                <a:ea typeface="+mn-lt"/>
                <a:cs typeface="Calibri" panose="020F0502020204030204" pitchFamily="34" charset="0"/>
              </a:rPr>
              <a:t>)</a:t>
            </a:r>
          </a:p>
          <a:p>
            <a:pPr marL="457200" indent="-457200">
              <a:buFont typeface="Arial" panose="020B0604020202020204" pitchFamily="34" charset="0"/>
              <a:buChar char="•"/>
            </a:pPr>
            <a:r>
              <a:rPr lang="en-GB" sz="2800" dirty="0" smtClean="0">
                <a:solidFill>
                  <a:schemeClr val="tx2"/>
                </a:solidFill>
                <a:latin typeface="Calibri" panose="020F0502020204030204" pitchFamily="34" charset="0"/>
                <a:ea typeface="+mn-lt"/>
                <a:cs typeface="Calibri" panose="020F0502020204030204" pitchFamily="34" charset="0"/>
              </a:rPr>
              <a:t>Get </a:t>
            </a:r>
            <a:r>
              <a:rPr lang="en-GB" sz="2800" dirty="0">
                <a:solidFill>
                  <a:schemeClr val="tx2"/>
                </a:solidFill>
                <a:latin typeface="Calibri" panose="020F0502020204030204" pitchFamily="34" charset="0"/>
                <a:ea typeface="+mn-lt"/>
                <a:cs typeface="Calibri" panose="020F0502020204030204" pitchFamily="34" charset="0"/>
              </a:rPr>
              <a:t>some headspace (free 10 day </a:t>
            </a:r>
            <a:r>
              <a:rPr lang="en-GB" sz="2800" dirty="0" smtClean="0">
                <a:solidFill>
                  <a:schemeClr val="tx2"/>
                </a:solidFill>
                <a:latin typeface="Calibri" panose="020F0502020204030204" pitchFamily="34" charset="0"/>
                <a:ea typeface="+mn-lt"/>
                <a:cs typeface="Calibri" panose="020F0502020204030204" pitchFamily="34" charset="0"/>
              </a:rPr>
              <a:t>trial)</a:t>
            </a:r>
          </a:p>
          <a:p>
            <a:pPr marL="457200" indent="-457200">
              <a:buFont typeface="Arial" panose="020B0604020202020204" pitchFamily="34" charset="0"/>
              <a:buChar char="•"/>
            </a:pPr>
            <a:r>
              <a:rPr lang="en-GB" sz="2800" dirty="0" err="1" smtClean="0">
                <a:solidFill>
                  <a:schemeClr val="tx2"/>
                </a:solidFill>
                <a:latin typeface="Calibri" panose="020F0502020204030204" pitchFamily="34" charset="0"/>
                <a:ea typeface="+mn-lt"/>
                <a:cs typeface="Calibri" panose="020F0502020204030204" pitchFamily="34" charset="0"/>
              </a:rPr>
              <a:t>ActiveME</a:t>
            </a:r>
            <a:r>
              <a:rPr lang="en-GB" sz="2800" dirty="0" smtClean="0">
                <a:solidFill>
                  <a:schemeClr val="tx2"/>
                </a:solidFill>
                <a:latin typeface="Calibri" panose="020F0502020204030204" pitchFamily="34" charset="0"/>
                <a:ea typeface="+mn-lt"/>
                <a:cs typeface="Calibri" panose="020F0502020204030204" pitchFamily="34" charset="0"/>
              </a:rPr>
              <a:t> </a:t>
            </a:r>
            <a:r>
              <a:rPr lang="en-GB" sz="2800" dirty="0">
                <a:solidFill>
                  <a:schemeClr val="tx2"/>
                </a:solidFill>
                <a:latin typeface="Calibri" panose="020F0502020204030204" pitchFamily="34" charset="0"/>
                <a:ea typeface="+mn-lt"/>
                <a:cs typeface="Calibri" panose="020F0502020204030204" pitchFamily="34" charset="0"/>
              </a:rPr>
              <a:t>– activity diary </a:t>
            </a:r>
            <a:endParaRPr lang="en-GB" sz="2800" dirty="0" smtClean="0">
              <a:solidFill>
                <a:schemeClr val="tx2"/>
              </a:solidFill>
              <a:latin typeface="Calibri" panose="020F0502020204030204" pitchFamily="34" charset="0"/>
              <a:ea typeface="+mn-lt"/>
              <a:cs typeface="Calibri" panose="020F0502020204030204" pitchFamily="34" charset="0"/>
            </a:endParaRPr>
          </a:p>
          <a:p>
            <a:pPr marL="457200" indent="-457200">
              <a:buFont typeface="Arial" panose="020B0604020202020204" pitchFamily="34" charset="0"/>
              <a:buChar char="•"/>
            </a:pPr>
            <a:r>
              <a:rPr lang="en-GB" sz="2800" dirty="0" smtClean="0">
                <a:solidFill>
                  <a:schemeClr val="tx2"/>
                </a:solidFill>
                <a:latin typeface="Calibri" panose="020F0502020204030204" pitchFamily="34" charset="0"/>
                <a:ea typeface="+mn-lt"/>
                <a:cs typeface="Calibri" panose="020F0502020204030204" pitchFamily="34" charset="0"/>
              </a:rPr>
              <a:t>Relax </a:t>
            </a:r>
            <a:r>
              <a:rPr lang="en-GB" sz="2800" dirty="0">
                <a:solidFill>
                  <a:schemeClr val="tx2"/>
                </a:solidFill>
                <a:latin typeface="Calibri" panose="020F0502020204030204" pitchFamily="34" charset="0"/>
                <a:ea typeface="+mn-lt"/>
                <a:cs typeface="Calibri" panose="020F0502020204030204" pitchFamily="34" charset="0"/>
              </a:rPr>
              <a:t>and sleep by Glenn </a:t>
            </a:r>
            <a:r>
              <a:rPr lang="en-GB" sz="2800" dirty="0" smtClean="0">
                <a:solidFill>
                  <a:schemeClr val="tx2"/>
                </a:solidFill>
                <a:latin typeface="Calibri" panose="020F0502020204030204" pitchFamily="34" charset="0"/>
                <a:ea typeface="+mn-lt"/>
                <a:cs typeface="Calibri" panose="020F0502020204030204" pitchFamily="34" charset="0"/>
              </a:rPr>
              <a:t>Harrold</a:t>
            </a:r>
          </a:p>
          <a:p>
            <a:pPr marL="457200" indent="-457200">
              <a:buFont typeface="Arial" panose="020B0604020202020204" pitchFamily="34" charset="0"/>
              <a:buChar char="•"/>
            </a:pPr>
            <a:r>
              <a:rPr lang="en-GB" sz="2800" dirty="0" smtClean="0">
                <a:solidFill>
                  <a:schemeClr val="tx2"/>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xmlns="" val="tx"/>
                    </a:ext>
                  </a:extLst>
                </a:hlinkClick>
              </a:rPr>
              <a:t>Calm </a:t>
            </a:r>
            <a:r>
              <a:rPr lang="en-GB" sz="2800" dirty="0">
                <a:solidFill>
                  <a:schemeClr val="tx2"/>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xmlns="" val="tx"/>
                    </a:ext>
                  </a:extLst>
                </a:hlinkClick>
              </a:rPr>
              <a:t>- The #1 App for Meditation and </a:t>
            </a:r>
            <a:r>
              <a:rPr lang="en-GB" sz="2800" dirty="0" smtClean="0">
                <a:solidFill>
                  <a:schemeClr val="tx2"/>
                </a:solidFill>
                <a:latin typeface="Calibri" panose="020F0502020204030204" pitchFamily="34" charset="0"/>
                <a:ea typeface="+mn-lt"/>
                <a:cs typeface="Calibri" panose="020F0502020204030204" pitchFamily="34" charset="0"/>
                <a:hlinkClick r:id="rId5">
                  <a:extLst>
                    <a:ext uri="{A12FA001-AC4F-418D-AE19-62706E023703}">
                      <ahyp:hlinkClr xmlns:ahyp="http://schemas.microsoft.com/office/drawing/2018/hyperlinkcolor" xmlns="" val="tx"/>
                    </a:ext>
                  </a:extLst>
                </a:hlinkClick>
              </a:rPr>
              <a:t>Sleep</a:t>
            </a:r>
            <a:endParaRPr lang="en-GB" sz="2800" dirty="0">
              <a:solidFill>
                <a:schemeClr val="tx2"/>
              </a:solidFill>
              <a:latin typeface="Calibri" panose="020F0502020204030204" pitchFamily="34" charset="0"/>
              <a:ea typeface="+mn-lt"/>
              <a:cs typeface="Calibri" panose="020F0502020204030204" pitchFamily="34" charset="0"/>
            </a:endParaRPr>
          </a:p>
          <a:p>
            <a:pPr marL="457200" indent="-457200">
              <a:buFont typeface="Arial" panose="020B0604020202020204" pitchFamily="34" charset="0"/>
              <a:buChar char="•"/>
            </a:pPr>
            <a:r>
              <a:rPr lang="en-GB" sz="2800" dirty="0" smtClean="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Visible </a:t>
            </a:r>
            <a:r>
              <a:rPr lang="en-GB" sz="2800" dirty="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 Activity tracking for Long </a:t>
            </a:r>
            <a:r>
              <a:rPr lang="en-GB" sz="2800" dirty="0" err="1">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Covid</a:t>
            </a:r>
            <a:r>
              <a:rPr lang="en-GB" sz="2800" dirty="0">
                <a:solidFill>
                  <a:schemeClr val="tx2"/>
                </a:solidFill>
                <a:latin typeface="Calibri" panose="020F0502020204030204" pitchFamily="34" charset="0"/>
                <a:ea typeface="+mn-lt"/>
                <a:cs typeface="Calibri" panose="020F0502020204030204" pitchFamily="34" charset="0"/>
                <a:hlinkClick r:id="rId6">
                  <a:extLst>
                    <a:ext uri="{A12FA001-AC4F-418D-AE19-62706E023703}">
                      <ahyp:hlinkClr xmlns:ahyp="http://schemas.microsoft.com/office/drawing/2018/hyperlinkcolor" xmlns="" val="tx"/>
                    </a:ext>
                  </a:extLst>
                </a:hlinkClick>
              </a:rPr>
              <a:t> and ME/CFS (makevisible.com)</a:t>
            </a:r>
            <a:r>
              <a:rPr lang="en-GB" sz="2800" dirty="0">
                <a:latin typeface="Calibri" panose="020F0502020204030204" pitchFamily="34" charset="0"/>
                <a:ea typeface="+mn-lt"/>
                <a:cs typeface="Calibri" panose="020F0502020204030204" pitchFamily="34" charset="0"/>
              </a:rPr>
              <a:t/>
            </a:r>
            <a:br>
              <a:rPr lang="en-GB" sz="2800" dirty="0">
                <a:latin typeface="Calibri" panose="020F0502020204030204" pitchFamily="34" charset="0"/>
                <a:ea typeface="+mn-lt"/>
                <a:cs typeface="Calibri" panose="020F0502020204030204" pitchFamily="34" charset="0"/>
              </a:rPr>
            </a:br>
            <a:endParaRPr lang="en-GB" sz="28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5779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4771B90-CAAD-B5BC-829E-404E4D6CAACB}"/>
              </a:ext>
            </a:extLst>
          </p:cNvPr>
          <p:cNvSpPr>
            <a:spLocks noGrp="1"/>
          </p:cNvSpPr>
          <p:nvPr>
            <p:ph type="title"/>
          </p:nvPr>
        </p:nvSpPr>
        <p:spPr>
          <a:xfrm>
            <a:off x="539438" y="-5310"/>
            <a:ext cx="5029960" cy="1956841"/>
          </a:xfrm>
        </p:spPr>
        <p:txBody>
          <a:bodyPr vert="horz" lIns="91440" tIns="45720" rIns="91440" bIns="45720" rtlCol="0" anchor="b">
            <a:normAutofit fontScale="90000"/>
          </a:bodyPr>
          <a:lstStyle/>
          <a:p>
            <a:pPr algn="ctr"/>
            <a:r>
              <a:rPr lang="en-US" sz="5400" dirty="0"/>
              <a:t>How our body uses </a:t>
            </a:r>
            <a:r>
              <a:rPr lang="en-US" sz="5400" b="1" dirty="0">
                <a:solidFill>
                  <a:schemeClr val="accent1"/>
                </a:solidFill>
              </a:rPr>
              <a:t>PHYSICAL</a:t>
            </a:r>
            <a:r>
              <a:rPr lang="en-US" sz="5400" dirty="0"/>
              <a:t> energy?</a:t>
            </a:r>
            <a:endParaRPr lang="en-US" dirty="0"/>
          </a:p>
        </p:txBody>
      </p:sp>
      <p:sp>
        <p:nvSpPr>
          <p:cNvPr id="28"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xmlns="" id="{AD1D2277-522E-F9D2-1776-8FEEB5B31292}"/>
              </a:ext>
            </a:extLst>
          </p:cNvPr>
          <p:cNvSpPr>
            <a:spLocks noGrp="1"/>
          </p:cNvSpPr>
          <p:nvPr>
            <p:ph sz="half" idx="1"/>
          </p:nvPr>
        </p:nvSpPr>
        <p:spPr>
          <a:xfrm>
            <a:off x="640080" y="3232333"/>
            <a:ext cx="4746796" cy="3751988"/>
          </a:xfrm>
        </p:spPr>
        <p:txBody>
          <a:bodyPr vert="horz" lIns="91440" tIns="45720" rIns="91440" bIns="45720" rtlCol="0" anchor="t">
            <a:normAutofit/>
          </a:bodyPr>
          <a:lstStyle/>
          <a:p>
            <a:pPr marL="0" indent="0">
              <a:buNone/>
            </a:pPr>
            <a:r>
              <a:rPr lang="en-US" sz="3200" dirty="0">
                <a:cs typeface="Calibri" panose="020F0502020204030204"/>
              </a:rPr>
              <a:t>Muscle activation</a:t>
            </a:r>
          </a:p>
          <a:p>
            <a:pPr marL="0" indent="0">
              <a:buNone/>
            </a:pPr>
            <a:r>
              <a:rPr lang="en-US" sz="3200" dirty="0">
                <a:cs typeface="Calibri" panose="020F0502020204030204"/>
              </a:rPr>
              <a:t>Movement</a:t>
            </a:r>
          </a:p>
          <a:p>
            <a:pPr marL="0" indent="0">
              <a:buNone/>
            </a:pPr>
            <a:r>
              <a:rPr lang="en-US" sz="3200" dirty="0">
                <a:cs typeface="Calibri" panose="020F0502020204030204"/>
              </a:rPr>
              <a:t>Positioning</a:t>
            </a:r>
          </a:p>
          <a:p>
            <a:pPr marL="0" indent="0">
              <a:buNone/>
            </a:pPr>
            <a:r>
              <a:rPr lang="en-US" sz="3200" dirty="0">
                <a:cs typeface="Calibri" panose="020F0502020204030204"/>
              </a:rPr>
              <a:t>Walking, running, dancing</a:t>
            </a:r>
          </a:p>
        </p:txBody>
      </p:sp>
      <p:pic>
        <p:nvPicPr>
          <p:cNvPr id="7" name="Picture 7" descr="A person running with lights&#10;&#10;Description automatically generated">
            <a:extLst>
              <a:ext uri="{FF2B5EF4-FFF2-40B4-BE49-F238E27FC236}">
                <a16:creationId xmlns:a16="http://schemas.microsoft.com/office/drawing/2014/main" xmlns="" id="{FDB37FAF-530E-FEC5-937C-83D9878B93D7}"/>
              </a:ext>
            </a:extLst>
          </p:cNvPr>
          <p:cNvPicPr>
            <a:picLocks noGrp="1" noChangeAspect="1"/>
          </p:cNvPicPr>
          <p:nvPr>
            <p:ph sz="half" idx="2"/>
          </p:nvPr>
        </p:nvPicPr>
        <p:blipFill rotWithShape="1">
          <a:blip r:embed="rId3"/>
          <a:srcRect l="302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3560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4771B90-CAAD-B5BC-829E-404E4D6CAACB}"/>
              </a:ext>
            </a:extLst>
          </p:cNvPr>
          <p:cNvSpPr>
            <a:spLocks noGrp="1"/>
          </p:cNvSpPr>
          <p:nvPr>
            <p:ph type="title"/>
          </p:nvPr>
        </p:nvSpPr>
        <p:spPr>
          <a:xfrm>
            <a:off x="5695189" y="280113"/>
            <a:ext cx="5024515" cy="2052522"/>
          </a:xfrm>
        </p:spPr>
        <p:txBody>
          <a:bodyPr vert="horz" lIns="91440" tIns="45720" rIns="91440" bIns="45720" rtlCol="0" anchor="b">
            <a:normAutofit/>
          </a:bodyPr>
          <a:lstStyle/>
          <a:p>
            <a:pPr algn="ctr"/>
            <a:r>
              <a:rPr lang="en-US" sz="4300" b="1" dirty="0"/>
              <a:t>HOW OUR BODY USES  </a:t>
            </a:r>
            <a:br>
              <a:rPr lang="en-US" sz="4300" b="1" dirty="0"/>
            </a:br>
            <a:r>
              <a:rPr lang="en-US" sz="4300" b="1" dirty="0">
                <a:solidFill>
                  <a:srgbClr val="0070C0"/>
                </a:solidFill>
              </a:rPr>
              <a:t>SOCIAL ENERGY</a:t>
            </a:r>
            <a:r>
              <a:rPr lang="en-US" sz="4300" b="1" dirty="0"/>
              <a:t>?</a:t>
            </a:r>
            <a:endParaRPr lang="en-US" b="1" dirty="0">
              <a:cs typeface="Calibri Light"/>
            </a:endParaRPr>
          </a:p>
        </p:txBody>
      </p:sp>
      <p:sp>
        <p:nvSpPr>
          <p:cNvPr id="35" name="Oval 34">
            <a:extLst>
              <a:ext uri="{FF2B5EF4-FFF2-40B4-BE49-F238E27FC236}">
                <a16:creationId xmlns:a16="http://schemas.microsoft.com/office/drawing/2014/main" xmlns=""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3" descr="A group of people jumping in the air&#10;&#10;Description automatically generated">
            <a:extLst>
              <a:ext uri="{FF2B5EF4-FFF2-40B4-BE49-F238E27FC236}">
                <a16:creationId xmlns:a16="http://schemas.microsoft.com/office/drawing/2014/main" xmlns="" id="{20B6B60F-40CE-0E2E-8830-B7C12028871A}"/>
              </a:ext>
            </a:extLst>
          </p:cNvPr>
          <p:cNvPicPr>
            <a:picLocks noGrp="1" noChangeAspect="1"/>
          </p:cNvPicPr>
          <p:nvPr>
            <p:ph sz="half" idx="2"/>
          </p:nvPr>
        </p:nvPicPr>
        <p:blipFill rotWithShape="1">
          <a:blip r:embed="rId3"/>
          <a:srcRect l="12105" r="23396"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7" name="!!plus graphic">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9" name="!!circle graphic">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2" name="Content Placeholder 21">
            <a:extLst>
              <a:ext uri="{FF2B5EF4-FFF2-40B4-BE49-F238E27FC236}">
                <a16:creationId xmlns:a16="http://schemas.microsoft.com/office/drawing/2014/main" xmlns="" id="{F4328FC4-1397-224C-4190-3D85939F6CA6}"/>
              </a:ext>
            </a:extLst>
          </p:cNvPr>
          <p:cNvSpPr>
            <a:spLocks noGrp="1"/>
          </p:cNvSpPr>
          <p:nvPr>
            <p:ph sz="half" idx="1"/>
          </p:nvPr>
        </p:nvSpPr>
        <p:spPr>
          <a:xfrm>
            <a:off x="6564136" y="2322397"/>
            <a:ext cx="5158198" cy="3448608"/>
          </a:xfrm>
        </p:spPr>
        <p:txBody>
          <a:bodyPr vert="horz" lIns="91440" tIns="45720" rIns="91440" bIns="45720" rtlCol="0" anchor="t">
            <a:noAutofit/>
          </a:bodyPr>
          <a:lstStyle/>
          <a:p>
            <a:pPr marL="0"/>
            <a:endParaRPr lang="en-US" sz="3200">
              <a:solidFill>
                <a:schemeClr val="tx1">
                  <a:alpha val="80000"/>
                </a:schemeClr>
              </a:solidFill>
              <a:cs typeface="Calibri"/>
            </a:endParaRPr>
          </a:p>
          <a:p>
            <a:pPr marL="0"/>
            <a:r>
              <a:rPr lang="en-US" sz="3200">
                <a:solidFill>
                  <a:schemeClr val="tx1">
                    <a:alpha val="80000"/>
                  </a:schemeClr>
                </a:solidFill>
              </a:rPr>
              <a:t>Spending time with others</a:t>
            </a:r>
            <a:endParaRPr lang="en-US" sz="3200">
              <a:solidFill>
                <a:schemeClr val="tx1">
                  <a:alpha val="80000"/>
                </a:schemeClr>
              </a:solidFill>
              <a:cs typeface="Calibri"/>
            </a:endParaRPr>
          </a:p>
          <a:p>
            <a:pPr marL="0"/>
            <a:r>
              <a:rPr lang="en-US" sz="3200">
                <a:solidFill>
                  <a:schemeClr val="tx1">
                    <a:alpha val="80000"/>
                  </a:schemeClr>
                </a:solidFill>
              </a:rPr>
              <a:t>Establishing and developing relationship.</a:t>
            </a:r>
            <a:endParaRPr lang="en-US" sz="3200">
              <a:solidFill>
                <a:schemeClr val="tx1">
                  <a:alpha val="80000"/>
                </a:schemeClr>
              </a:solidFill>
              <a:cs typeface="Calibri"/>
            </a:endParaRPr>
          </a:p>
          <a:p>
            <a:pPr marL="0"/>
            <a:r>
              <a:rPr lang="en-US" sz="3200">
                <a:solidFill>
                  <a:schemeClr val="tx1">
                    <a:alpha val="80000"/>
                  </a:schemeClr>
                </a:solidFill>
              </a:rPr>
              <a:t>Social cues and communication</a:t>
            </a:r>
            <a:endParaRPr lang="en-US" sz="3200">
              <a:solidFill>
                <a:schemeClr val="tx1">
                  <a:alpha val="80000"/>
                </a:schemeClr>
              </a:solidFill>
              <a:cs typeface="Calibri"/>
            </a:endParaRPr>
          </a:p>
        </p:txBody>
      </p:sp>
      <p:sp>
        <p:nvSpPr>
          <p:cNvPr id="41" name="!!dot graphic">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3" name="!!Straight Connector">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font, graphics, logo&#10;&#10;Description automatically generated">
            <a:extLst>
              <a:ext uri="{FF2B5EF4-FFF2-40B4-BE49-F238E27FC236}">
                <a16:creationId xmlns:a16="http://schemas.microsoft.com/office/drawing/2014/main" xmlns="" id="{45DBC67E-4FE2-ABAD-4C92-7946E36B2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Tree>
    <p:extLst>
      <p:ext uri="{BB962C8B-B14F-4D97-AF65-F5344CB8AC3E}">
        <p14:creationId xmlns:p14="http://schemas.microsoft.com/office/powerpoint/2010/main" val="140451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2C377C9-3D67-BE36-B8DE-5AF31BA0D815}"/>
              </a:ext>
            </a:extLst>
          </p:cNvPr>
          <p:cNvSpPr>
            <a:spLocks noGrp="1"/>
          </p:cNvSpPr>
          <p:nvPr>
            <p:ph type="title"/>
          </p:nvPr>
        </p:nvSpPr>
        <p:spPr>
          <a:xfrm>
            <a:off x="6089330" y="-136982"/>
            <a:ext cx="5274440" cy="2745688"/>
          </a:xfrm>
          <a:noFill/>
        </p:spPr>
        <p:txBody>
          <a:bodyPr vert="horz" lIns="91440" tIns="45720" rIns="91440" bIns="45720" rtlCol="0" anchor="b">
            <a:noAutofit/>
          </a:bodyPr>
          <a:lstStyle/>
          <a:p>
            <a:pPr algn="ctr"/>
            <a:r>
              <a:rPr lang="en-US" b="1" dirty="0"/>
              <a:t>HOW OUR BODY </a:t>
            </a:r>
            <a:br>
              <a:rPr lang="en-US" b="1" dirty="0"/>
            </a:br>
            <a:r>
              <a:rPr lang="en-US" b="1" dirty="0"/>
              <a:t>USES</a:t>
            </a:r>
            <a:br>
              <a:rPr lang="en-US" b="1" dirty="0"/>
            </a:br>
            <a:r>
              <a:rPr lang="en-US" b="1" dirty="0">
                <a:solidFill>
                  <a:schemeClr val="accent1"/>
                </a:solidFill>
              </a:rPr>
              <a:t>COGNITIVE ENERGY</a:t>
            </a:r>
            <a:r>
              <a:rPr lang="en-US" b="1" dirty="0"/>
              <a:t>?</a:t>
            </a:r>
            <a:endParaRPr lang="en-US" b="1" dirty="0">
              <a:cs typeface="Calibri Light"/>
            </a:endParaRPr>
          </a:p>
        </p:txBody>
      </p:sp>
      <p:pic>
        <p:nvPicPr>
          <p:cNvPr id="8" name="Picture 8" descr="A brain with a wire connected to a wire&#10;&#10;Description automatically generated">
            <a:extLst>
              <a:ext uri="{FF2B5EF4-FFF2-40B4-BE49-F238E27FC236}">
                <a16:creationId xmlns:a16="http://schemas.microsoft.com/office/drawing/2014/main" xmlns="" id="{C48ED2E3-3C3F-EB49-9BB7-13DE2A5547CF}"/>
              </a:ext>
            </a:extLst>
          </p:cNvPr>
          <p:cNvPicPr>
            <a:picLocks noGrp="1" noChangeAspect="1"/>
          </p:cNvPicPr>
          <p:nvPr>
            <p:ph sz="half" idx="1"/>
          </p:nvPr>
        </p:nvPicPr>
        <p:blipFill rotWithShape="1">
          <a:blip r:embed="rId3"/>
          <a:srcRect t="1635" r="1" b="3644"/>
          <a:stretch/>
        </p:blipFill>
        <p:spPr>
          <a:xfrm>
            <a:off x="1" y="10"/>
            <a:ext cx="6865165"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9" name="TextBox 8">
            <a:extLst>
              <a:ext uri="{FF2B5EF4-FFF2-40B4-BE49-F238E27FC236}">
                <a16:creationId xmlns:a16="http://schemas.microsoft.com/office/drawing/2014/main" xmlns="" id="{88013C59-D871-4BE9-4343-85FEA08145D0}"/>
              </a:ext>
            </a:extLst>
          </p:cNvPr>
          <p:cNvSpPr txBox="1"/>
          <p:nvPr/>
        </p:nvSpPr>
        <p:spPr>
          <a:xfrm>
            <a:off x="7133605" y="3082066"/>
            <a:ext cx="483393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cs typeface="Calibri"/>
              </a:rPr>
              <a:t>Thinking energy</a:t>
            </a:r>
          </a:p>
          <a:p>
            <a:r>
              <a:rPr lang="en-GB" sz="3600">
                <a:cs typeface="Calibri"/>
              </a:rPr>
              <a:t>Planning</a:t>
            </a:r>
          </a:p>
          <a:p>
            <a:r>
              <a:rPr lang="en-GB" sz="3600">
                <a:cs typeface="Calibri"/>
              </a:rPr>
              <a:t>Learning</a:t>
            </a:r>
          </a:p>
          <a:p>
            <a:r>
              <a:rPr lang="en-GB" sz="3600">
                <a:cs typeface="Calibri"/>
              </a:rPr>
              <a:t>Problem solve</a:t>
            </a:r>
          </a:p>
          <a:p>
            <a:r>
              <a:rPr lang="en-GB" sz="3600">
                <a:cs typeface="Calibri"/>
              </a:rPr>
              <a:t>Focus</a:t>
            </a:r>
          </a:p>
        </p:txBody>
      </p:sp>
      <p:pic>
        <p:nvPicPr>
          <p:cNvPr id="4" name="Picture 3" descr="A picture containing text, font, graphics, logo&#10;&#10;Description automatically generated">
            <a:extLst>
              <a:ext uri="{FF2B5EF4-FFF2-40B4-BE49-F238E27FC236}">
                <a16:creationId xmlns:a16="http://schemas.microsoft.com/office/drawing/2014/main" xmlns="" id="{84213A1C-5E89-D9C0-075A-B567FAE6D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874" y="156822"/>
            <a:ext cx="1281118" cy="909327"/>
          </a:xfrm>
          <a:prstGeom prst="rect">
            <a:avLst/>
          </a:prstGeom>
        </p:spPr>
      </p:pic>
    </p:spTree>
    <p:extLst>
      <p:ext uri="{BB962C8B-B14F-4D97-AF65-F5344CB8AC3E}">
        <p14:creationId xmlns:p14="http://schemas.microsoft.com/office/powerpoint/2010/main" val="109781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xmlns="" id="{3ECBE1F1-D69B-4AFA-ABD5-8E41720EF6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yellow smiley faces&#10;&#10;Description automatically generated">
            <a:extLst>
              <a:ext uri="{FF2B5EF4-FFF2-40B4-BE49-F238E27FC236}">
                <a16:creationId xmlns:a16="http://schemas.microsoft.com/office/drawing/2014/main" xmlns="" id="{B932DDDD-9DD3-5F4D-322D-BE93C3C5FE4B}"/>
              </a:ext>
            </a:extLst>
          </p:cNvPr>
          <p:cNvPicPr>
            <a:picLocks noGrp="1" noChangeAspect="1"/>
          </p:cNvPicPr>
          <p:nvPr>
            <p:ph sz="half" idx="1"/>
          </p:nvPr>
        </p:nvPicPr>
        <p:blipFill rotWithShape="1">
          <a:blip r:embed="rId3">
            <a:extLst>
              <a:ext uri="{837473B0-CC2E-450A-ABE3-18F120FF3D39}">
                <a1611:picAttrSrcUrl xmlns:a1611="http://schemas.microsoft.com/office/drawing/2016/11/main" xmlns="" r:id="rId4"/>
              </a:ext>
            </a:extLst>
          </a:blip>
          <a:srcRect l="10068" r="10358"/>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xmlns="" id="{603A6265-E10C-4B85-9C20-E75FCAF9C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8588B4B-79B6-14D0-A625-5444C0BE11B5}"/>
              </a:ext>
            </a:extLst>
          </p:cNvPr>
          <p:cNvSpPr>
            <a:spLocks noGrp="1"/>
          </p:cNvSpPr>
          <p:nvPr>
            <p:ph type="title"/>
          </p:nvPr>
        </p:nvSpPr>
        <p:spPr>
          <a:xfrm>
            <a:off x="5781106" y="445790"/>
            <a:ext cx="5464968" cy="1559301"/>
          </a:xfrm>
        </p:spPr>
        <p:txBody>
          <a:bodyPr vert="horz" lIns="91440" tIns="45720" rIns="91440" bIns="45720" rtlCol="0" anchor="ctr">
            <a:normAutofit/>
          </a:bodyPr>
          <a:lstStyle/>
          <a:p>
            <a:r>
              <a:rPr lang="en-US" sz="4000" b="1" dirty="0">
                <a:cs typeface="Calibri Light"/>
              </a:rPr>
              <a:t>HOW </a:t>
            </a:r>
            <a:r>
              <a:rPr lang="en-US" sz="4000" b="1" dirty="0">
                <a:solidFill>
                  <a:srgbClr val="000000"/>
                </a:solidFill>
                <a:cs typeface="Calibri Light"/>
              </a:rPr>
              <a:t>OUR BODY USES </a:t>
            </a:r>
            <a:r>
              <a:rPr lang="en-US" sz="4000" b="1" dirty="0">
                <a:cs typeface="Calibri Light"/>
              </a:rPr>
              <a:t/>
            </a:r>
            <a:br>
              <a:rPr lang="en-US" sz="4000" b="1" dirty="0">
                <a:cs typeface="Calibri Light"/>
              </a:rPr>
            </a:br>
            <a:r>
              <a:rPr lang="en-US" sz="4000" b="1" dirty="0">
                <a:solidFill>
                  <a:schemeClr val="accent1"/>
                </a:solidFill>
                <a:cs typeface="Calibri Light"/>
              </a:rPr>
              <a:t>EMOTIONAL ENERGY</a:t>
            </a:r>
            <a:r>
              <a:rPr lang="en-US" sz="4000" b="1" dirty="0">
                <a:cs typeface="Calibri Light"/>
              </a:rPr>
              <a:t>?</a:t>
            </a:r>
          </a:p>
        </p:txBody>
      </p:sp>
      <p:sp>
        <p:nvSpPr>
          <p:cNvPr id="4" name="Content Placeholder 3">
            <a:extLst>
              <a:ext uri="{FF2B5EF4-FFF2-40B4-BE49-F238E27FC236}">
                <a16:creationId xmlns:a16="http://schemas.microsoft.com/office/drawing/2014/main" xmlns="" id="{1ED62349-F777-8877-FD87-4CFEFC59239F}"/>
              </a:ext>
            </a:extLst>
          </p:cNvPr>
          <p:cNvSpPr>
            <a:spLocks noGrp="1"/>
          </p:cNvSpPr>
          <p:nvPr>
            <p:ph sz="half" idx="2"/>
          </p:nvPr>
        </p:nvSpPr>
        <p:spPr>
          <a:xfrm>
            <a:off x="5995001" y="2128253"/>
            <a:ext cx="5247340" cy="3496878"/>
          </a:xfrm>
        </p:spPr>
        <p:txBody>
          <a:bodyPr vert="horz" lIns="91440" tIns="45720" rIns="91440" bIns="45720" rtlCol="0" anchor="ctr">
            <a:normAutofit/>
          </a:bodyPr>
          <a:lstStyle/>
          <a:p>
            <a:r>
              <a:rPr lang="en-US" sz="3600">
                <a:cs typeface="Calibri"/>
              </a:rPr>
              <a:t>Feelings about and towards different aspects of our lives.</a:t>
            </a:r>
          </a:p>
        </p:txBody>
      </p:sp>
      <p:sp>
        <p:nvSpPr>
          <p:cNvPr id="6" name="TextBox 5">
            <a:extLst>
              <a:ext uri="{FF2B5EF4-FFF2-40B4-BE49-F238E27FC236}">
                <a16:creationId xmlns:a16="http://schemas.microsoft.com/office/drawing/2014/main" xmlns="" id="{C8BD066B-0930-298B-E727-43613822C330}"/>
              </a:ext>
            </a:extLst>
          </p:cNvPr>
          <p:cNvSpPr txBox="1"/>
          <p:nvPr/>
        </p:nvSpPr>
        <p:spPr>
          <a:xfrm>
            <a:off x="2936443"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xmlns="" val="tx"/>
                    </a:ext>
                  </a:extLst>
                </a:hlinkClick>
              </a:rPr>
              <a:t>CC BY-NC-ND</a:t>
            </a:r>
            <a:r>
              <a:rPr lang="en-US" sz="700">
                <a:solidFill>
                  <a:srgbClr val="FFFFFF"/>
                </a:solidFill>
              </a:rPr>
              <a:t>.</a:t>
            </a:r>
          </a:p>
        </p:txBody>
      </p:sp>
      <p:pic>
        <p:nvPicPr>
          <p:cNvPr id="7" name="Picture 6" descr="A picture containing text, font, graphics, logo&#10;&#10;Description automatically generated">
            <a:extLst>
              <a:ext uri="{FF2B5EF4-FFF2-40B4-BE49-F238E27FC236}">
                <a16:creationId xmlns:a16="http://schemas.microsoft.com/office/drawing/2014/main" xmlns="" id="{7DE565F6-06D2-F12F-616A-8CFF6318F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874" y="156822"/>
            <a:ext cx="1281118" cy="909327"/>
          </a:xfrm>
          <a:prstGeom prst="rect">
            <a:avLst/>
          </a:prstGeom>
        </p:spPr>
      </p:pic>
    </p:spTree>
    <p:extLst>
      <p:ext uri="{BB962C8B-B14F-4D97-AF65-F5344CB8AC3E}">
        <p14:creationId xmlns:p14="http://schemas.microsoft.com/office/powerpoint/2010/main" val="34028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3" name="Picture 2" descr="A person leaning on a battery&#10;&#10;Description automatically generated">
            <a:extLst>
              <a:ext uri="{FF2B5EF4-FFF2-40B4-BE49-F238E27FC236}">
                <a16:creationId xmlns:a16="http://schemas.microsoft.com/office/drawing/2014/main" xmlns="" id="{E50E513C-F9C9-6507-0D85-EDF683167C38}"/>
              </a:ext>
            </a:extLst>
          </p:cNvPr>
          <p:cNvPicPr>
            <a:picLocks noChangeAspect="1"/>
          </p:cNvPicPr>
          <p:nvPr/>
        </p:nvPicPr>
        <p:blipFill>
          <a:blip r:embed="rId4"/>
          <a:stretch>
            <a:fillRect/>
          </a:stretch>
        </p:blipFill>
        <p:spPr>
          <a:xfrm>
            <a:off x="7881520" y="1265577"/>
            <a:ext cx="4307305" cy="4665989"/>
          </a:xfrm>
          <a:prstGeom prst="rect">
            <a:avLst/>
          </a:prstGeom>
        </p:spPr>
      </p:pic>
      <p:sp>
        <p:nvSpPr>
          <p:cNvPr id="6" name="Content Placeholder 2">
            <a:extLst>
              <a:ext uri="{FF2B5EF4-FFF2-40B4-BE49-F238E27FC236}">
                <a16:creationId xmlns:a16="http://schemas.microsoft.com/office/drawing/2014/main" xmlns="" id="{5963E3E2-6E50-5A2F-4EB4-A00B11F992A7}"/>
              </a:ext>
            </a:extLst>
          </p:cNvPr>
          <p:cNvSpPr txBox="1">
            <a:spLocks/>
          </p:cNvSpPr>
          <p:nvPr/>
        </p:nvSpPr>
        <p:spPr>
          <a:xfrm>
            <a:off x="518986" y="1645077"/>
            <a:ext cx="7229029" cy="47311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60120">
              <a:spcBef>
                <a:spcPts val="1050"/>
              </a:spcBef>
              <a:buNone/>
            </a:pPr>
            <a:r>
              <a:rPr lang="en-GB" sz="5400" b="1" kern="1200">
                <a:solidFill>
                  <a:schemeClr val="bg1"/>
                </a:solidFill>
                <a:latin typeface="Bradley Hand ITC"/>
                <a:ea typeface="+mn-ea"/>
                <a:cs typeface="Calibri" panose="020F0502020204030204"/>
              </a:rPr>
              <a:t>Extreme and persistent tiredness, weakness, or exhaustion of mental and/or physical origin that is not relieved by rest.</a:t>
            </a:r>
            <a:endParaRPr lang="en-US" sz="2300">
              <a:solidFill>
                <a:schemeClr val="bg1"/>
              </a:solidFill>
              <a:cs typeface="Calibri" panose="020F0502020204030204"/>
            </a:endParaRPr>
          </a:p>
          <a:p>
            <a:pPr marL="0" indent="0" algn="r" defTabSz="960120">
              <a:spcBef>
                <a:spcPts val="1050"/>
              </a:spcBef>
              <a:buNone/>
            </a:pPr>
            <a:r>
              <a:rPr lang="en-GB" sz="2300">
                <a:cs typeface="Calibri" panose="020F0502020204030204"/>
              </a:rPr>
              <a:t> </a:t>
            </a:r>
            <a:r>
              <a:rPr lang="en-GB" sz="2300" kern="1200">
                <a:latin typeface="+mn-lt"/>
                <a:ea typeface="+mn-ea"/>
                <a:cs typeface="Calibri" panose="020F0502020204030204"/>
              </a:rPr>
              <a:t>[</a:t>
            </a:r>
            <a:r>
              <a:rPr lang="en-GB" sz="2300" u="sng" kern="1200">
                <a:latin typeface="+mn-lt"/>
                <a:ea typeface="+mn-ea"/>
                <a:cs typeface="Calibri" panose="020F0502020204030204"/>
              </a:rPr>
              <a:t>Dittner, 2004</a:t>
            </a:r>
            <a:r>
              <a:rPr lang="en-GB" sz="2300">
                <a:cs typeface="Calibri" panose="020F0502020204030204"/>
              </a:rPr>
              <a:t>]</a:t>
            </a:r>
            <a:endParaRPr lang="en-US" sz="2300">
              <a:cs typeface="Calibri" panose="020F0502020204030204"/>
            </a:endParaRPr>
          </a:p>
        </p:txBody>
      </p:sp>
      <p:sp>
        <p:nvSpPr>
          <p:cNvPr id="8" name="Title 1">
            <a:extLst>
              <a:ext uri="{FF2B5EF4-FFF2-40B4-BE49-F238E27FC236}">
                <a16:creationId xmlns:a16="http://schemas.microsoft.com/office/drawing/2014/main" xmlns="" id="{C4DCC80D-44A0-D17C-91FF-C6AD19C5B018}"/>
              </a:ext>
            </a:extLst>
          </p:cNvPr>
          <p:cNvSpPr>
            <a:spLocks noGrp="1"/>
          </p:cNvSpPr>
          <p:nvPr>
            <p:ph type="title"/>
          </p:nvPr>
        </p:nvSpPr>
        <p:spPr>
          <a:xfrm>
            <a:off x="2983778" y="-603183"/>
            <a:ext cx="5447204" cy="1641749"/>
          </a:xfrm>
        </p:spPr>
        <p:txBody>
          <a:bodyPr vert="horz" lIns="91440" tIns="45720" rIns="91440" bIns="45720" rtlCol="0" anchor="b">
            <a:normAutofit/>
          </a:bodyPr>
          <a:lstStyle/>
          <a:p>
            <a:r>
              <a:rPr lang="en-US" sz="5400" dirty="0">
                <a:solidFill>
                  <a:schemeClr val="bg1"/>
                </a:solidFill>
                <a:cs typeface="Calibri Light"/>
              </a:rPr>
              <a:t>Fatigue</a:t>
            </a:r>
            <a:endParaRPr lang="en-US" sz="5400" kern="1200" dirty="0">
              <a:solidFill>
                <a:schemeClr val="bg1"/>
              </a:solidFill>
              <a:latin typeface="+mj-lt"/>
              <a:ea typeface="+mj-ea"/>
              <a:cs typeface="+mj-cs"/>
            </a:endParaRPr>
          </a:p>
        </p:txBody>
      </p:sp>
    </p:spTree>
    <p:extLst>
      <p:ext uri="{BB962C8B-B14F-4D97-AF65-F5344CB8AC3E}">
        <p14:creationId xmlns:p14="http://schemas.microsoft.com/office/powerpoint/2010/main" val="4062369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FAE9548E92C84E8D5872CF0BA16037" ma:contentTypeVersion="12" ma:contentTypeDescription="Create a new document." ma:contentTypeScope="" ma:versionID="b49e5cd68a4149a7c7dd709e9d4e8ab4">
  <xsd:schema xmlns:xsd="http://www.w3.org/2001/XMLSchema" xmlns:xs="http://www.w3.org/2001/XMLSchema" xmlns:p="http://schemas.microsoft.com/office/2006/metadata/properties" xmlns:ns2="e945ea39-1023-4084-bf8f-589fc570305c" xmlns:ns3="8700e00f-5a9f-4f9c-b65f-9ddf4d759177" targetNamespace="http://schemas.microsoft.com/office/2006/metadata/properties" ma:root="true" ma:fieldsID="facfb9e1dd403dc5addd90446165d570" ns2:_="" ns3:_="">
    <xsd:import namespace="e945ea39-1023-4084-bf8f-589fc570305c"/>
    <xsd:import namespace="8700e00f-5a9f-4f9c-b65f-9ddf4d7591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45ea39-1023-4084-bf8f-589fc5703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00e00f-5a9f-4f9c-b65f-9ddf4d7591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fc054ed-314c-442b-8ef7-adee4bd838e3}" ma:internalName="TaxCatchAll" ma:showField="CatchAllData" ma:web="8700e00f-5a9f-4f9c-b65f-9ddf4d7591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45ea39-1023-4084-bf8f-589fc570305c">
      <Terms xmlns="http://schemas.microsoft.com/office/infopath/2007/PartnerControls"/>
    </lcf76f155ced4ddcb4097134ff3c332f>
    <TaxCatchAll xmlns="8700e00f-5a9f-4f9c-b65f-9ddf4d759177" xsi:nil="true"/>
    <SharedWithUsers xmlns="8700e00f-5a9f-4f9c-b65f-9ddf4d759177">
      <UserInfo>
        <DisplayName>Spence, Joshua</DisplayName>
        <AccountId>31</AccountId>
        <AccountType/>
      </UserInfo>
      <UserInfo>
        <DisplayName>Hamilton, Kirsty</DisplayName>
        <AccountId>32</AccountId>
        <AccountType/>
      </UserInfo>
      <UserInfo>
        <DisplayName>Sharkey, Nicola</DisplayName>
        <AccountId>17</AccountId>
        <AccountType/>
      </UserInfo>
    </SharedWithUsers>
  </documentManagement>
</p:properties>
</file>

<file path=customXml/itemProps1.xml><?xml version="1.0" encoding="utf-8"?>
<ds:datastoreItem xmlns:ds="http://schemas.openxmlformats.org/officeDocument/2006/customXml" ds:itemID="{2E83829B-3CEE-41F1-824D-8E2FADCDFC86}">
  <ds:schemaRefs>
    <ds:schemaRef ds:uri="http://schemas.microsoft.com/sharepoint/v3/contenttype/forms"/>
  </ds:schemaRefs>
</ds:datastoreItem>
</file>

<file path=customXml/itemProps2.xml><?xml version="1.0" encoding="utf-8"?>
<ds:datastoreItem xmlns:ds="http://schemas.openxmlformats.org/officeDocument/2006/customXml" ds:itemID="{FD0C7729-D71D-4DEC-8693-031229B093B5}">
  <ds:schemaRefs>
    <ds:schemaRef ds:uri="8700e00f-5a9f-4f9c-b65f-9ddf4d759177"/>
    <ds:schemaRef ds:uri="e945ea39-1023-4084-bf8f-589fc57030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7DA02B-FC76-4F97-AED5-9F4461D26FFA}">
  <ds:schemaRefs>
    <ds:schemaRef ds:uri="e945ea39-1023-4084-bf8f-589fc570305c"/>
    <ds:schemaRef ds:uri="http://schemas.openxmlformats.org/package/2006/metadata/core-properties"/>
    <ds:schemaRef ds:uri="http://purl.org/dc/elements/1.1/"/>
    <ds:schemaRef ds:uri="http://www.w3.org/XML/1998/namespace"/>
    <ds:schemaRef ds:uri="http://schemas.microsoft.com/office/infopath/2007/PartnerControls"/>
    <ds:schemaRef ds:uri="http://purl.org/dc/terms/"/>
    <ds:schemaRef ds:uri="8700e00f-5a9f-4f9c-b65f-9ddf4d759177"/>
    <ds:schemaRef ds:uri="http://schemas.microsoft.com/office/2006/documentManagement/typ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185</TotalTime>
  <Words>2276</Words>
  <Application>Microsoft Office PowerPoint</Application>
  <PresentationFormat>Widescreen</PresentationFormat>
  <Paragraphs>507</Paragraphs>
  <Slides>40</Slides>
  <Notes>35</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40</vt:i4>
      </vt:variant>
    </vt:vector>
  </HeadingPairs>
  <TitlesOfParts>
    <vt:vector size="55" baseType="lpstr">
      <vt:lpstr>Arial</vt:lpstr>
      <vt:lpstr>Arial,Sans-Serif</vt:lpstr>
      <vt:lpstr>Bradley Hand ITC</vt:lpstr>
      <vt:lpstr>Calibri</vt:lpstr>
      <vt:lpstr>Calibri Light</vt:lpstr>
      <vt:lpstr>Century Gothic</vt:lpstr>
      <vt:lpstr>Georgia</vt:lpstr>
      <vt:lpstr>Trebuchet MS</vt:lpstr>
      <vt:lpstr>Wingdings 2</vt:lpstr>
      <vt:lpstr>Wingdings 3</vt:lpstr>
      <vt:lpstr>Slice</vt:lpstr>
      <vt:lpstr>Urban</vt:lpstr>
      <vt:lpstr>1_Office Theme</vt:lpstr>
      <vt:lpstr>office theme</vt:lpstr>
      <vt:lpstr>Office Theme</vt:lpstr>
      <vt:lpstr>PowerPoint Presentation</vt:lpstr>
      <vt:lpstr>PowerPoint Presentation</vt:lpstr>
      <vt:lpstr>PowerPoint Presentation</vt:lpstr>
      <vt:lpstr>PowerPoint Presentation</vt:lpstr>
      <vt:lpstr>How our body uses PHYSICAL energy?</vt:lpstr>
      <vt:lpstr>HOW OUR BODY USES   SOCIAL ENERGY?</vt:lpstr>
      <vt:lpstr>HOW OUR BODY  USES COGNITIVE ENERGY?</vt:lpstr>
      <vt:lpstr>HOW OUR BODY USES  EMOTIONAL ENERGY?</vt:lpstr>
      <vt:lpstr>Fatigue</vt:lpstr>
      <vt:lpstr>WHAT CAUSES LONG COVID FATIGUE?</vt:lpstr>
      <vt:lpstr>What is fatigue? </vt:lpstr>
      <vt:lpstr>CONTRIBUTING FACTORS TO FATIGUE</vt:lpstr>
      <vt:lpstr>PowerPoint Presentation</vt:lpstr>
      <vt:lpstr> </vt:lpstr>
      <vt:lpstr>Recognition and  Acceptance </vt:lpstr>
      <vt:lpstr>PowerPoint Presentation</vt:lpstr>
      <vt:lpstr>PowerPoint Presentation</vt:lpstr>
      <vt:lpstr>UNDERSTANDING YOUR FATIGUE</vt:lpstr>
      <vt:lpstr>Step 2- Understanding your fatigue</vt:lpstr>
      <vt:lpstr>Benefits of Using  A fatigue/ activity diary</vt:lpstr>
      <vt:lpstr>Step 2:  Examining your fatigue - Activity Diary</vt:lpstr>
      <vt:lpstr>WHat/who/when are your ENERGY VAMPIRES?</vt:lpstr>
      <vt:lpstr>WHat/who/when are your  Turbo jets (boosters)</vt:lpstr>
      <vt:lpstr> Understanding Your Routine</vt:lpstr>
      <vt:lpstr>Wellbeing Toolbox</vt:lpstr>
      <vt:lpstr> </vt:lpstr>
      <vt:lpstr>  Understanding  Your Energy Envelope </vt:lpstr>
      <vt:lpstr>DIET</vt:lpstr>
      <vt:lpstr>Staying Hydrated</vt:lpstr>
      <vt:lpstr>SLEEP (RECOVERY)</vt:lpstr>
      <vt:lpstr>PowerPoint Presentation</vt:lpstr>
      <vt:lpstr>Rest and Relaxation</vt:lpstr>
      <vt:lpstr>Making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Practice Occupational Therapy within the Long Covid Service</dc:title>
  <dc:creator>Diane Hill</dc:creator>
  <cp:lastModifiedBy>Hamilton, Kirsty</cp:lastModifiedBy>
  <cp:revision>10</cp:revision>
  <dcterms:created xsi:type="dcterms:W3CDTF">2023-03-22T15:03:35Z</dcterms:created>
  <dcterms:modified xsi:type="dcterms:W3CDTF">2024-01-04T12:37:15Z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0x0101009CFAE9548E92C84E8D5872CF0BA16037</vt:lpwstr>
  </property>
  <property fmtid="{D5CDD505-2E9C-101B-9397-08002B2CF9AE}" pid="3" name="MediaServiceImageTags">
    <vt:lpwstr/>
  </property>
</Properties>
</file>