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15.jpg" ContentType="image/pn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 id="2147483698" r:id="rId5"/>
  </p:sldMasterIdLst>
  <p:notesMasterIdLst>
    <p:notesMasterId r:id="rId29"/>
  </p:notesMasterIdLst>
  <p:handoutMasterIdLst>
    <p:handoutMasterId r:id="rId30"/>
  </p:handoutMasterIdLst>
  <p:sldIdLst>
    <p:sldId id="314" r:id="rId6"/>
    <p:sldId id="327" r:id="rId7"/>
    <p:sldId id="344" r:id="rId8"/>
    <p:sldId id="348" r:id="rId9"/>
    <p:sldId id="324" r:id="rId10"/>
    <p:sldId id="316" r:id="rId11"/>
    <p:sldId id="328" r:id="rId12"/>
    <p:sldId id="349" r:id="rId13"/>
    <p:sldId id="350" r:id="rId14"/>
    <p:sldId id="351" r:id="rId15"/>
    <p:sldId id="331" r:id="rId16"/>
    <p:sldId id="332" r:id="rId17"/>
    <p:sldId id="333" r:id="rId18"/>
    <p:sldId id="345" r:id="rId19"/>
    <p:sldId id="347" r:id="rId20"/>
    <p:sldId id="346" r:id="rId21"/>
    <p:sldId id="334" r:id="rId22"/>
    <p:sldId id="339" r:id="rId23"/>
    <p:sldId id="340" r:id="rId24"/>
    <p:sldId id="335" r:id="rId25"/>
    <p:sldId id="336" r:id="rId26"/>
    <p:sldId id="341" r:id="rId27"/>
    <p:sldId id="34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194"/>
    <a:srgbClr val="6BCC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59A82-F330-B175-DBA0-5A50E7882D5A}" v="70" dt="2023-08-21T13:44:23.102"/>
    <p1510:client id="{2CD99B45-2A3A-F1C2-9CC4-9056AD7A756F}" v="136" dt="2023-08-21T15:37:29.494"/>
    <p1510:client id="{65E2D363-BF6B-77A6-6320-594804C55D0F}" v="38" dt="2023-10-24T08:37:43.734"/>
    <p1510:client id="{96BD21E1-D38A-7965-13A2-7471810A20C3}" v="1498" dt="2023-08-21T11:58:10.323"/>
    <p1510:client id="{E93912EE-9424-4C03-A41D-7530E325CFAA}" v="5" dt="2023-08-22T17:49:49.563"/>
    <p1510:client id="{EA106B1F-D14A-819F-6D4A-C64BE24124F7}" v="12" dt="2023-08-21T19:57:10.58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54685" autoAdjust="0"/>
  </p:normalViewPr>
  <p:slideViewPr>
    <p:cSldViewPr snapToGrid="0">
      <p:cViewPr varScale="1">
        <p:scale>
          <a:sx n="38" d="100"/>
          <a:sy n="38" d="100"/>
        </p:scale>
        <p:origin x="1872" y="44"/>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0" d="100"/>
          <a:sy n="90"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4.svg"/><Relationship Id="rId1" Type="http://schemas.openxmlformats.org/officeDocument/2006/relationships/image" Target="../media/image5.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5.svg"/><Relationship Id="rId1" Type="http://schemas.openxmlformats.org/officeDocument/2006/relationships/image" Target="../media/image18.png"/><Relationship Id="rId6" Type="http://schemas.openxmlformats.org/officeDocument/2006/relationships/image" Target="../media/image19.svg"/><Relationship Id="rId5" Type="http://schemas.openxmlformats.org/officeDocument/2006/relationships/image" Target="../media/image20.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4.svg"/><Relationship Id="rId1" Type="http://schemas.openxmlformats.org/officeDocument/2006/relationships/image" Target="../media/image5.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5.svg"/><Relationship Id="rId1" Type="http://schemas.openxmlformats.org/officeDocument/2006/relationships/image" Target="../media/image18.png"/><Relationship Id="rId6" Type="http://schemas.openxmlformats.org/officeDocument/2006/relationships/image" Target="../media/image19.svg"/><Relationship Id="rId5" Type="http://schemas.openxmlformats.org/officeDocument/2006/relationships/image" Target="../media/image20.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695C0-5A02-4EF7-AFE9-F3348A5F30E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B383093-9600-43E0-A6F8-DC17A06ABB8F}">
      <dgm:prSet custT="1"/>
      <dgm:spPr/>
      <dgm:t>
        <a:bodyPr/>
        <a:lstStyle/>
        <a:p>
          <a:pPr>
            <a:lnSpc>
              <a:spcPct val="100000"/>
            </a:lnSpc>
          </a:pPr>
          <a:r>
            <a:rPr lang="en-GB" sz="2000" dirty="0">
              <a:solidFill>
                <a:schemeClr val="tx1"/>
              </a:solidFill>
            </a:rPr>
            <a:t>Be </a:t>
          </a:r>
          <a:r>
            <a:rPr lang="en-GB" sz="2000" dirty="0">
              <a:solidFill>
                <a:schemeClr val="tx1"/>
              </a:solidFill>
              <a:latin typeface="Century Gothic" panose="020B0502020202020204"/>
            </a:rPr>
            <a:t>respectful</a:t>
          </a:r>
          <a:r>
            <a:rPr lang="en-GB" sz="2000" dirty="0">
              <a:solidFill>
                <a:schemeClr val="tx1"/>
              </a:solidFill>
            </a:rPr>
            <a:t> to others</a:t>
          </a:r>
          <a:endParaRPr lang="en-US" sz="2000" dirty="0">
            <a:solidFill>
              <a:schemeClr val="tx1"/>
            </a:solidFill>
          </a:endParaRPr>
        </a:p>
      </dgm:t>
    </dgm:pt>
    <dgm:pt modelId="{7853998F-C5E8-4977-A596-E536870E4317}" type="parTrans" cxnId="{C89B18D3-427B-49C9-8255-FE67F53BF9DF}">
      <dgm:prSet/>
      <dgm:spPr/>
      <dgm:t>
        <a:bodyPr/>
        <a:lstStyle/>
        <a:p>
          <a:endParaRPr lang="en-US"/>
        </a:p>
      </dgm:t>
    </dgm:pt>
    <dgm:pt modelId="{EE24CA8E-6FEA-4722-968A-67C22A841F01}" type="sibTrans" cxnId="{C89B18D3-427B-49C9-8255-FE67F53BF9DF}">
      <dgm:prSet/>
      <dgm:spPr/>
      <dgm:t>
        <a:bodyPr/>
        <a:lstStyle/>
        <a:p>
          <a:pPr>
            <a:lnSpc>
              <a:spcPct val="100000"/>
            </a:lnSpc>
          </a:pPr>
          <a:endParaRPr lang="en-US"/>
        </a:p>
      </dgm:t>
    </dgm:pt>
    <dgm:pt modelId="{2DCA2CE4-65CC-4141-8E41-2190A53323E6}">
      <dgm:prSet custT="1"/>
      <dgm:spPr/>
      <dgm:t>
        <a:bodyPr/>
        <a:lstStyle/>
        <a:p>
          <a:pPr rtl="0">
            <a:lnSpc>
              <a:spcPct val="100000"/>
            </a:lnSpc>
          </a:pPr>
          <a:r>
            <a:rPr lang="en-GB" sz="2000" dirty="0">
              <a:solidFill>
                <a:schemeClr val="tx1"/>
              </a:solidFill>
            </a:rPr>
            <a:t>Remember </a:t>
          </a:r>
          <a:r>
            <a:rPr lang="en-GB" sz="2000" dirty="0">
              <a:solidFill>
                <a:schemeClr val="tx1"/>
              </a:solidFill>
              <a:latin typeface="Century Gothic" panose="020B0502020202020204"/>
            </a:rPr>
            <a:t>that </a:t>
          </a:r>
          <a:r>
            <a:rPr lang="en-GB" sz="2000" dirty="0">
              <a:solidFill>
                <a:schemeClr val="tx1"/>
              </a:solidFill>
            </a:rPr>
            <a:t>what is said in the group stays in the group( confidentiality)</a:t>
          </a:r>
          <a:endParaRPr lang="en-US" sz="2000" dirty="0">
            <a:solidFill>
              <a:schemeClr val="tx1"/>
            </a:solidFill>
          </a:endParaRPr>
        </a:p>
      </dgm:t>
    </dgm:pt>
    <dgm:pt modelId="{8264B36C-3C38-4FFA-98DC-5110BDC79804}" type="parTrans" cxnId="{A9E20808-0EAA-4607-B127-75ABF53875C4}">
      <dgm:prSet/>
      <dgm:spPr/>
      <dgm:t>
        <a:bodyPr/>
        <a:lstStyle/>
        <a:p>
          <a:endParaRPr lang="en-US"/>
        </a:p>
      </dgm:t>
    </dgm:pt>
    <dgm:pt modelId="{E15F46ED-B618-4EE3-AA88-B7E606C0702E}" type="sibTrans" cxnId="{A9E20808-0EAA-4607-B127-75ABF53875C4}">
      <dgm:prSet/>
      <dgm:spPr/>
      <dgm:t>
        <a:bodyPr/>
        <a:lstStyle/>
        <a:p>
          <a:pPr>
            <a:lnSpc>
              <a:spcPct val="100000"/>
            </a:lnSpc>
          </a:pPr>
          <a:endParaRPr lang="en-US"/>
        </a:p>
      </dgm:t>
    </dgm:pt>
    <dgm:pt modelId="{E368CABD-4C7D-4055-820F-DC853222E3E7}">
      <dgm:prSet custT="1"/>
      <dgm:spPr/>
      <dgm:t>
        <a:bodyPr/>
        <a:lstStyle/>
        <a:p>
          <a:pPr>
            <a:lnSpc>
              <a:spcPct val="100000"/>
            </a:lnSpc>
          </a:pPr>
          <a:r>
            <a:rPr lang="en-GB" sz="2000" dirty="0">
              <a:solidFill>
                <a:schemeClr val="tx1"/>
              </a:solidFill>
            </a:rPr>
            <a:t>Do respectfully </a:t>
          </a:r>
          <a:r>
            <a:rPr lang="en-GB" sz="2000" dirty="0">
              <a:solidFill>
                <a:schemeClr val="tx1"/>
              </a:solidFill>
              <a:latin typeface="Century Gothic" panose="020B0502020202020204"/>
            </a:rPr>
            <a:t>listen</a:t>
          </a:r>
          <a:r>
            <a:rPr lang="en-GB" sz="2000" dirty="0">
              <a:solidFill>
                <a:schemeClr val="tx1"/>
              </a:solidFill>
            </a:rPr>
            <a:t>, allowing one person to speak at a time. Raise you hand if you wish to talk/ have a question</a:t>
          </a:r>
          <a:endParaRPr lang="en-US" sz="2000" dirty="0">
            <a:solidFill>
              <a:schemeClr val="tx1"/>
            </a:solidFill>
          </a:endParaRPr>
        </a:p>
      </dgm:t>
    </dgm:pt>
    <dgm:pt modelId="{FFB7977C-EE25-46F6-9C28-5A2899695402}" type="parTrans" cxnId="{B5BDFEF7-6FD1-40E8-9AF7-AC9BE49F4A71}">
      <dgm:prSet/>
      <dgm:spPr/>
      <dgm:t>
        <a:bodyPr/>
        <a:lstStyle/>
        <a:p>
          <a:endParaRPr lang="en-US"/>
        </a:p>
      </dgm:t>
    </dgm:pt>
    <dgm:pt modelId="{2AE1162C-EB01-4C76-AA16-5BBED991558C}" type="sibTrans" cxnId="{B5BDFEF7-6FD1-40E8-9AF7-AC9BE49F4A71}">
      <dgm:prSet/>
      <dgm:spPr/>
      <dgm:t>
        <a:bodyPr/>
        <a:lstStyle/>
        <a:p>
          <a:pPr>
            <a:lnSpc>
              <a:spcPct val="100000"/>
            </a:lnSpc>
          </a:pPr>
          <a:endParaRPr lang="en-US"/>
        </a:p>
      </dgm:t>
    </dgm:pt>
    <dgm:pt modelId="{AC33B91F-503B-4407-A024-5FDEDC67AF27}">
      <dgm:prSet custT="1"/>
      <dgm:spPr/>
      <dgm:t>
        <a:bodyPr/>
        <a:lstStyle/>
        <a:p>
          <a:pPr>
            <a:lnSpc>
              <a:spcPct val="100000"/>
            </a:lnSpc>
          </a:pPr>
          <a:r>
            <a:rPr lang="en-GB" sz="2000" dirty="0">
              <a:solidFill>
                <a:schemeClr val="tx1"/>
              </a:solidFill>
            </a:rPr>
            <a:t>Ensure : Ensure you are muted to allow everyone to hear the presentation without interruption from background noise</a:t>
          </a:r>
          <a:endParaRPr lang="en-US" sz="2000" dirty="0">
            <a:solidFill>
              <a:schemeClr val="tx1"/>
            </a:solidFill>
          </a:endParaRPr>
        </a:p>
      </dgm:t>
    </dgm:pt>
    <dgm:pt modelId="{06C3FBDD-EF8D-4E15-871A-5F272B69B1EE}" type="parTrans" cxnId="{36CCB2D8-C9C0-4916-AB0A-1397259BC541}">
      <dgm:prSet/>
      <dgm:spPr/>
      <dgm:t>
        <a:bodyPr/>
        <a:lstStyle/>
        <a:p>
          <a:endParaRPr lang="en-US"/>
        </a:p>
      </dgm:t>
    </dgm:pt>
    <dgm:pt modelId="{E077940E-B438-4EC8-BA73-515835436016}" type="sibTrans" cxnId="{36CCB2D8-C9C0-4916-AB0A-1397259BC541}">
      <dgm:prSet/>
      <dgm:spPr/>
      <dgm:t>
        <a:bodyPr/>
        <a:lstStyle/>
        <a:p>
          <a:endParaRPr lang="en-US"/>
        </a:p>
      </dgm:t>
    </dgm:pt>
    <dgm:pt modelId="{17FBC4D2-C10C-4CC5-AC32-1394A44337AA}" type="pres">
      <dgm:prSet presAssocID="{517695C0-5A02-4EF7-AFE9-F3348A5F30E2}" presName="root" presStyleCnt="0">
        <dgm:presLayoutVars>
          <dgm:dir/>
          <dgm:resizeHandles val="exact"/>
        </dgm:presLayoutVars>
      </dgm:prSet>
      <dgm:spPr/>
      <dgm:t>
        <a:bodyPr/>
        <a:lstStyle/>
        <a:p>
          <a:endParaRPr lang="en-GB"/>
        </a:p>
      </dgm:t>
    </dgm:pt>
    <dgm:pt modelId="{A4BEEA66-3BD9-473B-8B73-EC012B5E8E9A}" type="pres">
      <dgm:prSet presAssocID="{517695C0-5A02-4EF7-AFE9-F3348A5F30E2}" presName="container" presStyleCnt="0">
        <dgm:presLayoutVars>
          <dgm:dir/>
          <dgm:resizeHandles val="exact"/>
        </dgm:presLayoutVars>
      </dgm:prSet>
      <dgm:spPr/>
    </dgm:pt>
    <dgm:pt modelId="{E3D0D7BB-4FDD-4E10-9B63-DCBB960970C8}" type="pres">
      <dgm:prSet presAssocID="{4B383093-9600-43E0-A6F8-DC17A06ABB8F}" presName="compNode" presStyleCnt="0"/>
      <dgm:spPr/>
    </dgm:pt>
    <dgm:pt modelId="{68565092-88CE-4A74-9F6B-0A89DFFC6536}" type="pres">
      <dgm:prSet presAssocID="{4B383093-9600-43E0-A6F8-DC17A06ABB8F}" presName="iconBgRect" presStyleLbl="bgShp" presStyleIdx="0" presStyleCnt="4"/>
      <dgm:spPr/>
    </dgm:pt>
    <dgm:pt modelId="{2A0DCDFE-D991-4931-9D58-92715A9FCE7A}" type="pres">
      <dgm:prSet presAssocID="{4B383093-9600-43E0-A6F8-DC17A06ABB8F}"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GB"/>
        </a:p>
      </dgm:t>
      <dgm:extLst>
        <a:ext uri="{E40237B7-FDA0-4F09-8148-C483321AD2D9}">
          <dgm14:cNvPr xmlns:dgm14="http://schemas.microsoft.com/office/drawing/2010/diagram" id="0" name="" descr="Party Mask"/>
        </a:ext>
      </dgm:extLst>
    </dgm:pt>
    <dgm:pt modelId="{EDFEE815-5AED-4C26-8BEB-57705E6C9B6F}" type="pres">
      <dgm:prSet presAssocID="{4B383093-9600-43E0-A6F8-DC17A06ABB8F}" presName="spaceRect" presStyleCnt="0"/>
      <dgm:spPr/>
    </dgm:pt>
    <dgm:pt modelId="{3912725A-D07D-423A-A804-8BC4A4871F67}" type="pres">
      <dgm:prSet presAssocID="{4B383093-9600-43E0-A6F8-DC17A06ABB8F}" presName="textRect" presStyleLbl="revTx" presStyleIdx="0" presStyleCnt="4">
        <dgm:presLayoutVars>
          <dgm:chMax val="1"/>
          <dgm:chPref val="1"/>
        </dgm:presLayoutVars>
      </dgm:prSet>
      <dgm:spPr/>
      <dgm:t>
        <a:bodyPr/>
        <a:lstStyle/>
        <a:p>
          <a:endParaRPr lang="en-GB"/>
        </a:p>
      </dgm:t>
    </dgm:pt>
    <dgm:pt modelId="{C7D3FFDA-5827-4D7F-AFA4-1562F9C1EBC4}" type="pres">
      <dgm:prSet presAssocID="{EE24CA8E-6FEA-4722-968A-67C22A841F01}" presName="sibTrans" presStyleLbl="sibTrans2D1" presStyleIdx="0" presStyleCnt="0"/>
      <dgm:spPr/>
      <dgm:t>
        <a:bodyPr/>
        <a:lstStyle/>
        <a:p>
          <a:endParaRPr lang="en-GB"/>
        </a:p>
      </dgm:t>
    </dgm:pt>
    <dgm:pt modelId="{9A7CD302-27B0-4E48-9BAC-9C3ABD1F99BA}" type="pres">
      <dgm:prSet presAssocID="{2DCA2CE4-65CC-4141-8E41-2190A53323E6}" presName="compNode" presStyleCnt="0"/>
      <dgm:spPr/>
    </dgm:pt>
    <dgm:pt modelId="{7C2192EC-172E-46D1-8708-109459AC57D5}" type="pres">
      <dgm:prSet presAssocID="{2DCA2CE4-65CC-4141-8E41-2190A53323E6}" presName="iconBgRect" presStyleLbl="bgShp" presStyleIdx="1" presStyleCnt="4"/>
      <dgm:spPr/>
    </dgm:pt>
    <dgm:pt modelId="{61FA9E33-CE13-4AA0-819E-1E5D852709B0}" type="pres">
      <dgm:prSet presAssocID="{2DCA2CE4-65CC-4141-8E41-2190A53323E6}"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GB"/>
        </a:p>
      </dgm:t>
      <dgm:extLst>
        <a:ext uri="{E40237B7-FDA0-4F09-8148-C483321AD2D9}">
          <dgm14:cNvPr xmlns:dgm14="http://schemas.microsoft.com/office/drawing/2010/diagram" id="0" name="" descr="Customer Review"/>
        </a:ext>
      </dgm:extLst>
    </dgm:pt>
    <dgm:pt modelId="{1D4B3262-6A0E-43B2-BF8D-BE8C5B1957E7}" type="pres">
      <dgm:prSet presAssocID="{2DCA2CE4-65CC-4141-8E41-2190A53323E6}" presName="spaceRect" presStyleCnt="0"/>
      <dgm:spPr/>
    </dgm:pt>
    <dgm:pt modelId="{5C052B8B-C427-4CBA-A299-790EEDB5FDE2}" type="pres">
      <dgm:prSet presAssocID="{2DCA2CE4-65CC-4141-8E41-2190A53323E6}" presName="textRect" presStyleLbl="revTx" presStyleIdx="1" presStyleCnt="4">
        <dgm:presLayoutVars>
          <dgm:chMax val="1"/>
          <dgm:chPref val="1"/>
        </dgm:presLayoutVars>
      </dgm:prSet>
      <dgm:spPr/>
      <dgm:t>
        <a:bodyPr/>
        <a:lstStyle/>
        <a:p>
          <a:endParaRPr lang="en-GB"/>
        </a:p>
      </dgm:t>
    </dgm:pt>
    <dgm:pt modelId="{87B855CE-CBCD-4229-986E-ECE9B651B3A7}" type="pres">
      <dgm:prSet presAssocID="{E15F46ED-B618-4EE3-AA88-B7E606C0702E}" presName="sibTrans" presStyleLbl="sibTrans2D1" presStyleIdx="0" presStyleCnt="0"/>
      <dgm:spPr/>
      <dgm:t>
        <a:bodyPr/>
        <a:lstStyle/>
        <a:p>
          <a:endParaRPr lang="en-GB"/>
        </a:p>
      </dgm:t>
    </dgm:pt>
    <dgm:pt modelId="{7F4EE3FD-D99D-40B4-8CA6-ABE07587F563}" type="pres">
      <dgm:prSet presAssocID="{E368CABD-4C7D-4055-820F-DC853222E3E7}" presName="compNode" presStyleCnt="0"/>
      <dgm:spPr/>
    </dgm:pt>
    <dgm:pt modelId="{BBD36E0D-91DB-48A1-A215-CB11B6ADEB75}" type="pres">
      <dgm:prSet presAssocID="{E368CABD-4C7D-4055-820F-DC853222E3E7}" presName="iconBgRect" presStyleLbl="bgShp" presStyleIdx="2" presStyleCnt="4"/>
      <dgm:spPr/>
    </dgm:pt>
    <dgm:pt modelId="{319C8533-BE59-4C2D-8C1A-CD00E66DF546}" type="pres">
      <dgm:prSet presAssocID="{E368CABD-4C7D-4055-820F-DC853222E3E7}"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GB"/>
        </a:p>
      </dgm:t>
      <dgm:extLst>
        <a:ext uri="{E40237B7-FDA0-4F09-8148-C483321AD2D9}">
          <dgm14:cNvPr xmlns:dgm14="http://schemas.microsoft.com/office/drawing/2010/diagram" id="0" name="" descr="Deaf"/>
        </a:ext>
      </dgm:extLst>
    </dgm:pt>
    <dgm:pt modelId="{27855BF0-B66E-4421-B90D-C2B6552684E4}" type="pres">
      <dgm:prSet presAssocID="{E368CABD-4C7D-4055-820F-DC853222E3E7}" presName="spaceRect" presStyleCnt="0"/>
      <dgm:spPr/>
    </dgm:pt>
    <dgm:pt modelId="{73C43903-AB53-40FA-931F-BE9E10017397}" type="pres">
      <dgm:prSet presAssocID="{E368CABD-4C7D-4055-820F-DC853222E3E7}" presName="textRect" presStyleLbl="revTx" presStyleIdx="2" presStyleCnt="4">
        <dgm:presLayoutVars>
          <dgm:chMax val="1"/>
          <dgm:chPref val="1"/>
        </dgm:presLayoutVars>
      </dgm:prSet>
      <dgm:spPr/>
      <dgm:t>
        <a:bodyPr/>
        <a:lstStyle/>
        <a:p>
          <a:endParaRPr lang="en-GB"/>
        </a:p>
      </dgm:t>
    </dgm:pt>
    <dgm:pt modelId="{C333E67B-3E9C-4653-8186-4AD7BDBAD467}" type="pres">
      <dgm:prSet presAssocID="{2AE1162C-EB01-4C76-AA16-5BBED991558C}" presName="sibTrans" presStyleLbl="sibTrans2D1" presStyleIdx="0" presStyleCnt="0"/>
      <dgm:spPr/>
      <dgm:t>
        <a:bodyPr/>
        <a:lstStyle/>
        <a:p>
          <a:endParaRPr lang="en-GB"/>
        </a:p>
      </dgm:t>
    </dgm:pt>
    <dgm:pt modelId="{2D4C3EAF-9BCC-4286-9FB0-83E01CE9A00F}" type="pres">
      <dgm:prSet presAssocID="{AC33B91F-503B-4407-A024-5FDEDC67AF27}" presName="compNode" presStyleCnt="0"/>
      <dgm:spPr/>
    </dgm:pt>
    <dgm:pt modelId="{9DC23734-00BD-4B95-BF0D-76956D884444}" type="pres">
      <dgm:prSet presAssocID="{AC33B91F-503B-4407-A024-5FDEDC67AF27}" presName="iconBgRect" presStyleLbl="bgShp" presStyleIdx="3" presStyleCnt="4"/>
      <dgm:spPr/>
    </dgm:pt>
    <dgm:pt modelId="{085A89F8-4623-4628-8C0D-8AB48FE23E67}" type="pres">
      <dgm:prSet presAssocID="{AC33B91F-503B-4407-A024-5FDEDC67AF27}"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GB"/>
        </a:p>
      </dgm:t>
      <dgm:extLst>
        <a:ext uri="{E40237B7-FDA0-4F09-8148-C483321AD2D9}">
          <dgm14:cNvPr xmlns:dgm14="http://schemas.microsoft.com/office/drawing/2010/diagram" id="0" name="" descr="Mute Speaker"/>
        </a:ext>
      </dgm:extLst>
    </dgm:pt>
    <dgm:pt modelId="{E1040749-279C-417A-B722-355590742CF0}" type="pres">
      <dgm:prSet presAssocID="{AC33B91F-503B-4407-A024-5FDEDC67AF27}" presName="spaceRect" presStyleCnt="0"/>
      <dgm:spPr/>
    </dgm:pt>
    <dgm:pt modelId="{6C1947C0-D733-4881-BA7A-0E3A1B4BBE56}" type="pres">
      <dgm:prSet presAssocID="{AC33B91F-503B-4407-A024-5FDEDC67AF27}" presName="textRect" presStyleLbl="revTx" presStyleIdx="3" presStyleCnt="4">
        <dgm:presLayoutVars>
          <dgm:chMax val="1"/>
          <dgm:chPref val="1"/>
        </dgm:presLayoutVars>
      </dgm:prSet>
      <dgm:spPr/>
      <dgm:t>
        <a:bodyPr/>
        <a:lstStyle/>
        <a:p>
          <a:endParaRPr lang="en-GB"/>
        </a:p>
      </dgm:t>
    </dgm:pt>
  </dgm:ptLst>
  <dgm:cxnLst>
    <dgm:cxn modelId="{C89B18D3-427B-49C9-8255-FE67F53BF9DF}" srcId="{517695C0-5A02-4EF7-AFE9-F3348A5F30E2}" destId="{4B383093-9600-43E0-A6F8-DC17A06ABB8F}" srcOrd="0" destOrd="0" parTransId="{7853998F-C5E8-4977-A596-E536870E4317}" sibTransId="{EE24CA8E-6FEA-4722-968A-67C22A841F01}"/>
    <dgm:cxn modelId="{8764209C-A49B-4AAE-8EBA-E9A7B4F6EE89}" type="presOf" srcId="{517695C0-5A02-4EF7-AFE9-F3348A5F30E2}" destId="{17FBC4D2-C10C-4CC5-AC32-1394A44337AA}" srcOrd="0" destOrd="0" presId="urn:microsoft.com/office/officeart/2018/2/layout/IconCircleList"/>
    <dgm:cxn modelId="{2D287161-4341-499D-8780-772FCF341D43}" type="presOf" srcId="{2AE1162C-EB01-4C76-AA16-5BBED991558C}" destId="{C333E67B-3E9C-4653-8186-4AD7BDBAD467}" srcOrd="0" destOrd="0" presId="urn:microsoft.com/office/officeart/2018/2/layout/IconCircleList"/>
    <dgm:cxn modelId="{A9E20808-0EAA-4607-B127-75ABF53875C4}" srcId="{517695C0-5A02-4EF7-AFE9-F3348A5F30E2}" destId="{2DCA2CE4-65CC-4141-8E41-2190A53323E6}" srcOrd="1" destOrd="0" parTransId="{8264B36C-3C38-4FFA-98DC-5110BDC79804}" sibTransId="{E15F46ED-B618-4EE3-AA88-B7E606C0702E}"/>
    <dgm:cxn modelId="{0D63F704-E5A3-4F09-8B1E-DC32A478C2D0}" type="presOf" srcId="{2DCA2CE4-65CC-4141-8E41-2190A53323E6}" destId="{5C052B8B-C427-4CBA-A299-790EEDB5FDE2}" srcOrd="0" destOrd="0" presId="urn:microsoft.com/office/officeart/2018/2/layout/IconCircleList"/>
    <dgm:cxn modelId="{9BB3EA97-527B-4856-9796-D3D689EADBBC}" type="presOf" srcId="{E15F46ED-B618-4EE3-AA88-B7E606C0702E}" destId="{87B855CE-CBCD-4229-986E-ECE9B651B3A7}" srcOrd="0" destOrd="0" presId="urn:microsoft.com/office/officeart/2018/2/layout/IconCircleList"/>
    <dgm:cxn modelId="{07BD0DA7-99A1-4CF0-9BF4-77B232F6687E}" type="presOf" srcId="{4B383093-9600-43E0-A6F8-DC17A06ABB8F}" destId="{3912725A-D07D-423A-A804-8BC4A4871F67}" srcOrd="0" destOrd="0" presId="urn:microsoft.com/office/officeart/2018/2/layout/IconCircleList"/>
    <dgm:cxn modelId="{36CCB2D8-C9C0-4916-AB0A-1397259BC541}" srcId="{517695C0-5A02-4EF7-AFE9-F3348A5F30E2}" destId="{AC33B91F-503B-4407-A024-5FDEDC67AF27}" srcOrd="3" destOrd="0" parTransId="{06C3FBDD-EF8D-4E15-871A-5F272B69B1EE}" sibTransId="{E077940E-B438-4EC8-BA73-515835436016}"/>
    <dgm:cxn modelId="{8A1D1DB0-494A-4731-B8C0-A4D01510CE0C}" type="presOf" srcId="{E368CABD-4C7D-4055-820F-DC853222E3E7}" destId="{73C43903-AB53-40FA-931F-BE9E10017397}" srcOrd="0" destOrd="0" presId="urn:microsoft.com/office/officeart/2018/2/layout/IconCircleList"/>
    <dgm:cxn modelId="{C0AF9CED-2135-48A2-A7E1-B17059700FD4}" type="presOf" srcId="{EE24CA8E-6FEA-4722-968A-67C22A841F01}" destId="{C7D3FFDA-5827-4D7F-AFA4-1562F9C1EBC4}" srcOrd="0" destOrd="0" presId="urn:microsoft.com/office/officeart/2018/2/layout/IconCircleList"/>
    <dgm:cxn modelId="{B5BDFEF7-6FD1-40E8-9AF7-AC9BE49F4A71}" srcId="{517695C0-5A02-4EF7-AFE9-F3348A5F30E2}" destId="{E368CABD-4C7D-4055-820F-DC853222E3E7}" srcOrd="2" destOrd="0" parTransId="{FFB7977C-EE25-46F6-9C28-5A2899695402}" sibTransId="{2AE1162C-EB01-4C76-AA16-5BBED991558C}"/>
    <dgm:cxn modelId="{149A3218-683A-4A92-AE5D-3C8B2098E24F}" type="presOf" srcId="{AC33B91F-503B-4407-A024-5FDEDC67AF27}" destId="{6C1947C0-D733-4881-BA7A-0E3A1B4BBE56}" srcOrd="0" destOrd="0" presId="urn:microsoft.com/office/officeart/2018/2/layout/IconCircleList"/>
    <dgm:cxn modelId="{D47DE837-97DF-451A-9CEB-C7C7D7F83CC0}" type="presParOf" srcId="{17FBC4D2-C10C-4CC5-AC32-1394A44337AA}" destId="{A4BEEA66-3BD9-473B-8B73-EC012B5E8E9A}" srcOrd="0" destOrd="0" presId="urn:microsoft.com/office/officeart/2018/2/layout/IconCircleList"/>
    <dgm:cxn modelId="{6A261820-3479-4761-B05C-9D97E02EFA83}" type="presParOf" srcId="{A4BEEA66-3BD9-473B-8B73-EC012B5E8E9A}" destId="{E3D0D7BB-4FDD-4E10-9B63-DCBB960970C8}" srcOrd="0" destOrd="0" presId="urn:microsoft.com/office/officeart/2018/2/layout/IconCircleList"/>
    <dgm:cxn modelId="{06231C58-4CF2-4EC1-8FC3-5212B6550436}" type="presParOf" srcId="{E3D0D7BB-4FDD-4E10-9B63-DCBB960970C8}" destId="{68565092-88CE-4A74-9F6B-0A89DFFC6536}" srcOrd="0" destOrd="0" presId="urn:microsoft.com/office/officeart/2018/2/layout/IconCircleList"/>
    <dgm:cxn modelId="{94E56EFD-641C-4CED-B1E1-8E2F9F6B071A}" type="presParOf" srcId="{E3D0D7BB-4FDD-4E10-9B63-DCBB960970C8}" destId="{2A0DCDFE-D991-4931-9D58-92715A9FCE7A}" srcOrd="1" destOrd="0" presId="urn:microsoft.com/office/officeart/2018/2/layout/IconCircleList"/>
    <dgm:cxn modelId="{F363AB74-E770-4948-8354-C4207163451D}" type="presParOf" srcId="{E3D0D7BB-4FDD-4E10-9B63-DCBB960970C8}" destId="{EDFEE815-5AED-4C26-8BEB-57705E6C9B6F}" srcOrd="2" destOrd="0" presId="urn:microsoft.com/office/officeart/2018/2/layout/IconCircleList"/>
    <dgm:cxn modelId="{D9C9D86D-E4C4-419C-847A-438C3ED1AF43}" type="presParOf" srcId="{E3D0D7BB-4FDD-4E10-9B63-DCBB960970C8}" destId="{3912725A-D07D-423A-A804-8BC4A4871F67}" srcOrd="3" destOrd="0" presId="urn:microsoft.com/office/officeart/2018/2/layout/IconCircleList"/>
    <dgm:cxn modelId="{B22B7DC5-B719-415A-A4CE-2D316716140D}" type="presParOf" srcId="{A4BEEA66-3BD9-473B-8B73-EC012B5E8E9A}" destId="{C7D3FFDA-5827-4D7F-AFA4-1562F9C1EBC4}" srcOrd="1" destOrd="0" presId="urn:microsoft.com/office/officeart/2018/2/layout/IconCircleList"/>
    <dgm:cxn modelId="{548C704C-E434-4058-88AD-61470D87804F}" type="presParOf" srcId="{A4BEEA66-3BD9-473B-8B73-EC012B5E8E9A}" destId="{9A7CD302-27B0-4E48-9BAC-9C3ABD1F99BA}" srcOrd="2" destOrd="0" presId="urn:microsoft.com/office/officeart/2018/2/layout/IconCircleList"/>
    <dgm:cxn modelId="{E5EDAB33-1D5E-4209-90A2-74B819873401}" type="presParOf" srcId="{9A7CD302-27B0-4E48-9BAC-9C3ABD1F99BA}" destId="{7C2192EC-172E-46D1-8708-109459AC57D5}" srcOrd="0" destOrd="0" presId="urn:microsoft.com/office/officeart/2018/2/layout/IconCircleList"/>
    <dgm:cxn modelId="{9C8B64A2-6A72-434A-A7A2-3D6503406729}" type="presParOf" srcId="{9A7CD302-27B0-4E48-9BAC-9C3ABD1F99BA}" destId="{61FA9E33-CE13-4AA0-819E-1E5D852709B0}" srcOrd="1" destOrd="0" presId="urn:microsoft.com/office/officeart/2018/2/layout/IconCircleList"/>
    <dgm:cxn modelId="{E5451EAA-56AA-4EAF-967A-8B9E480ADE14}" type="presParOf" srcId="{9A7CD302-27B0-4E48-9BAC-9C3ABD1F99BA}" destId="{1D4B3262-6A0E-43B2-BF8D-BE8C5B1957E7}" srcOrd="2" destOrd="0" presId="urn:microsoft.com/office/officeart/2018/2/layout/IconCircleList"/>
    <dgm:cxn modelId="{CBD22D8C-1D34-49D6-BE13-E57CCBE5EEFC}" type="presParOf" srcId="{9A7CD302-27B0-4E48-9BAC-9C3ABD1F99BA}" destId="{5C052B8B-C427-4CBA-A299-790EEDB5FDE2}" srcOrd="3" destOrd="0" presId="urn:microsoft.com/office/officeart/2018/2/layout/IconCircleList"/>
    <dgm:cxn modelId="{081FA04E-E5CD-42F0-B85E-4D76CA8B8947}" type="presParOf" srcId="{A4BEEA66-3BD9-473B-8B73-EC012B5E8E9A}" destId="{87B855CE-CBCD-4229-986E-ECE9B651B3A7}" srcOrd="3" destOrd="0" presId="urn:microsoft.com/office/officeart/2018/2/layout/IconCircleList"/>
    <dgm:cxn modelId="{87284133-195A-4252-A7B8-B42DE3A1834C}" type="presParOf" srcId="{A4BEEA66-3BD9-473B-8B73-EC012B5E8E9A}" destId="{7F4EE3FD-D99D-40B4-8CA6-ABE07587F563}" srcOrd="4" destOrd="0" presId="urn:microsoft.com/office/officeart/2018/2/layout/IconCircleList"/>
    <dgm:cxn modelId="{5DB860CE-E3B5-4A35-9A9E-3BD0F3AB4FAC}" type="presParOf" srcId="{7F4EE3FD-D99D-40B4-8CA6-ABE07587F563}" destId="{BBD36E0D-91DB-48A1-A215-CB11B6ADEB75}" srcOrd="0" destOrd="0" presId="urn:microsoft.com/office/officeart/2018/2/layout/IconCircleList"/>
    <dgm:cxn modelId="{02992392-5DCB-47F1-8A14-162DDEFF402D}" type="presParOf" srcId="{7F4EE3FD-D99D-40B4-8CA6-ABE07587F563}" destId="{319C8533-BE59-4C2D-8C1A-CD00E66DF546}" srcOrd="1" destOrd="0" presId="urn:microsoft.com/office/officeart/2018/2/layout/IconCircleList"/>
    <dgm:cxn modelId="{58D7CFFA-3E02-42C3-B5B4-8F87944079BE}" type="presParOf" srcId="{7F4EE3FD-D99D-40B4-8CA6-ABE07587F563}" destId="{27855BF0-B66E-4421-B90D-C2B6552684E4}" srcOrd="2" destOrd="0" presId="urn:microsoft.com/office/officeart/2018/2/layout/IconCircleList"/>
    <dgm:cxn modelId="{E8A8DE9B-6626-4EAF-9F7A-428A0F227F6E}" type="presParOf" srcId="{7F4EE3FD-D99D-40B4-8CA6-ABE07587F563}" destId="{73C43903-AB53-40FA-931F-BE9E10017397}" srcOrd="3" destOrd="0" presId="urn:microsoft.com/office/officeart/2018/2/layout/IconCircleList"/>
    <dgm:cxn modelId="{C1C74279-670B-4DE4-ACF2-FE4CADA34E87}" type="presParOf" srcId="{A4BEEA66-3BD9-473B-8B73-EC012B5E8E9A}" destId="{C333E67B-3E9C-4653-8186-4AD7BDBAD467}" srcOrd="5" destOrd="0" presId="urn:microsoft.com/office/officeart/2018/2/layout/IconCircleList"/>
    <dgm:cxn modelId="{17A94375-9E8B-4A6B-A045-A9EAAE2A9A51}" type="presParOf" srcId="{A4BEEA66-3BD9-473B-8B73-EC012B5E8E9A}" destId="{2D4C3EAF-9BCC-4286-9FB0-83E01CE9A00F}" srcOrd="6" destOrd="0" presId="urn:microsoft.com/office/officeart/2018/2/layout/IconCircleList"/>
    <dgm:cxn modelId="{2594CA67-B12D-4BDB-BE7D-2BE7492AF187}" type="presParOf" srcId="{2D4C3EAF-9BCC-4286-9FB0-83E01CE9A00F}" destId="{9DC23734-00BD-4B95-BF0D-76956D884444}" srcOrd="0" destOrd="0" presId="urn:microsoft.com/office/officeart/2018/2/layout/IconCircleList"/>
    <dgm:cxn modelId="{D15A3DE3-E5C0-4C61-883D-9935E8F86032}" type="presParOf" srcId="{2D4C3EAF-9BCC-4286-9FB0-83E01CE9A00F}" destId="{085A89F8-4623-4628-8C0D-8AB48FE23E67}" srcOrd="1" destOrd="0" presId="urn:microsoft.com/office/officeart/2018/2/layout/IconCircleList"/>
    <dgm:cxn modelId="{0FEE1B90-AAA7-4F0E-828C-9CBD8A65CD22}" type="presParOf" srcId="{2D4C3EAF-9BCC-4286-9FB0-83E01CE9A00F}" destId="{E1040749-279C-417A-B722-355590742CF0}" srcOrd="2" destOrd="0" presId="urn:microsoft.com/office/officeart/2018/2/layout/IconCircleList"/>
    <dgm:cxn modelId="{AE2D0FDC-4789-495C-9213-BBC8E7B6B511}" type="presParOf" srcId="{2D4C3EAF-9BCC-4286-9FB0-83E01CE9A00F}" destId="{6C1947C0-D733-4881-BA7A-0E3A1B4BBE5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71D3D9-D33F-4175-820A-FC719FECF028}"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US"/>
        </a:p>
      </dgm:t>
    </dgm:pt>
    <dgm:pt modelId="{7A1F6D71-1692-4741-9F11-5148539CA412}">
      <dgm:prSet/>
      <dgm:spPr/>
      <dgm:t>
        <a:bodyPr/>
        <a:lstStyle/>
        <a:p>
          <a:pPr>
            <a:defRPr cap="all"/>
          </a:pPr>
          <a:r>
            <a:rPr lang="en-GB" i="1" dirty="0"/>
            <a:t>WHAT IS IT YOU WOULD LIKE TO HAVE HAPPEN AS A RESULT OF ATTENDING THIS GROUP?</a:t>
          </a:r>
          <a:endParaRPr lang="en-US" dirty="0"/>
        </a:p>
      </dgm:t>
    </dgm:pt>
    <dgm:pt modelId="{AED4F498-0FBD-4CF5-A279-8446179C7B37}" type="parTrans" cxnId="{DF8268EF-A623-44FE-B03A-E5D41A7D4590}">
      <dgm:prSet/>
      <dgm:spPr/>
      <dgm:t>
        <a:bodyPr/>
        <a:lstStyle/>
        <a:p>
          <a:endParaRPr lang="en-US"/>
        </a:p>
      </dgm:t>
    </dgm:pt>
    <dgm:pt modelId="{6DFD0258-5FEB-453A-92C7-9D33252EE34E}" type="sibTrans" cxnId="{DF8268EF-A623-44FE-B03A-E5D41A7D4590}">
      <dgm:prSet/>
      <dgm:spPr/>
      <dgm:t>
        <a:bodyPr/>
        <a:lstStyle/>
        <a:p>
          <a:endParaRPr lang="en-US"/>
        </a:p>
      </dgm:t>
    </dgm:pt>
    <dgm:pt modelId="{6917C5A0-5E9E-4FBA-99A0-3E5268BA8EB4}">
      <dgm:prSet/>
      <dgm:spPr/>
      <dgm:t>
        <a:bodyPr/>
        <a:lstStyle/>
        <a:p>
          <a:pPr>
            <a:defRPr cap="all"/>
          </a:pPr>
          <a:r>
            <a:rPr lang="en-GB" i="1"/>
            <a:t>Think about small changes</a:t>
          </a:r>
          <a:endParaRPr lang="en-US"/>
        </a:p>
      </dgm:t>
    </dgm:pt>
    <dgm:pt modelId="{0B9AC8CE-3B46-4CCF-BB9A-C17E1286EBE8}" type="parTrans" cxnId="{0C675A65-90A2-4983-BA6C-8C0B4D7B904E}">
      <dgm:prSet/>
      <dgm:spPr/>
      <dgm:t>
        <a:bodyPr/>
        <a:lstStyle/>
        <a:p>
          <a:endParaRPr lang="en-US"/>
        </a:p>
      </dgm:t>
    </dgm:pt>
    <dgm:pt modelId="{CA71F5FF-8BCB-48E7-BE4E-B2DEAD9B7299}" type="sibTrans" cxnId="{0C675A65-90A2-4983-BA6C-8C0B4D7B904E}">
      <dgm:prSet/>
      <dgm:spPr/>
      <dgm:t>
        <a:bodyPr/>
        <a:lstStyle/>
        <a:p>
          <a:endParaRPr lang="en-US"/>
        </a:p>
      </dgm:t>
    </dgm:pt>
    <dgm:pt modelId="{25866721-AF55-4478-9CB3-ECE293EBD526}" type="pres">
      <dgm:prSet presAssocID="{1D71D3D9-D33F-4175-820A-FC719FECF028}" presName="Name0" presStyleCnt="0">
        <dgm:presLayoutVars>
          <dgm:dir/>
          <dgm:animLvl val="lvl"/>
          <dgm:resizeHandles val="exact"/>
        </dgm:presLayoutVars>
      </dgm:prSet>
      <dgm:spPr/>
      <dgm:t>
        <a:bodyPr/>
        <a:lstStyle/>
        <a:p>
          <a:endParaRPr lang="en-GB"/>
        </a:p>
      </dgm:t>
    </dgm:pt>
    <dgm:pt modelId="{E61D6056-A3E1-4AFD-ABFA-0EB4A519BD9C}" type="pres">
      <dgm:prSet presAssocID="{7A1F6D71-1692-4741-9F11-5148539CA412}" presName="parTxOnly" presStyleLbl="node1" presStyleIdx="0" presStyleCnt="2">
        <dgm:presLayoutVars>
          <dgm:chMax val="0"/>
          <dgm:chPref val="0"/>
          <dgm:bulletEnabled val="1"/>
        </dgm:presLayoutVars>
      </dgm:prSet>
      <dgm:spPr/>
      <dgm:t>
        <a:bodyPr/>
        <a:lstStyle/>
        <a:p>
          <a:endParaRPr lang="en-GB"/>
        </a:p>
      </dgm:t>
    </dgm:pt>
    <dgm:pt modelId="{3F4D2482-7473-4474-80EC-7D095A91BD7C}" type="pres">
      <dgm:prSet presAssocID="{6DFD0258-5FEB-453A-92C7-9D33252EE34E}" presName="parTxOnlySpace" presStyleCnt="0"/>
      <dgm:spPr/>
    </dgm:pt>
    <dgm:pt modelId="{E2403203-7097-431C-AF2C-698FB52A9E43}" type="pres">
      <dgm:prSet presAssocID="{6917C5A0-5E9E-4FBA-99A0-3E5268BA8EB4}" presName="parTxOnly" presStyleLbl="node1" presStyleIdx="1" presStyleCnt="2">
        <dgm:presLayoutVars>
          <dgm:chMax val="0"/>
          <dgm:chPref val="0"/>
          <dgm:bulletEnabled val="1"/>
        </dgm:presLayoutVars>
      </dgm:prSet>
      <dgm:spPr/>
      <dgm:t>
        <a:bodyPr/>
        <a:lstStyle/>
        <a:p>
          <a:endParaRPr lang="en-GB"/>
        </a:p>
      </dgm:t>
    </dgm:pt>
  </dgm:ptLst>
  <dgm:cxnLst>
    <dgm:cxn modelId="{0C675A65-90A2-4983-BA6C-8C0B4D7B904E}" srcId="{1D71D3D9-D33F-4175-820A-FC719FECF028}" destId="{6917C5A0-5E9E-4FBA-99A0-3E5268BA8EB4}" srcOrd="1" destOrd="0" parTransId="{0B9AC8CE-3B46-4CCF-BB9A-C17E1286EBE8}" sibTransId="{CA71F5FF-8BCB-48E7-BE4E-B2DEAD9B7299}"/>
    <dgm:cxn modelId="{FEAB5667-023B-49B3-8225-5D09D2995B5C}" type="presOf" srcId="{1D71D3D9-D33F-4175-820A-FC719FECF028}" destId="{25866721-AF55-4478-9CB3-ECE293EBD526}" srcOrd="0" destOrd="0" presId="urn:microsoft.com/office/officeart/2005/8/layout/chevron1"/>
    <dgm:cxn modelId="{FB033C8D-854B-4421-BFBB-4B7DBB33A311}" type="presOf" srcId="{6917C5A0-5E9E-4FBA-99A0-3E5268BA8EB4}" destId="{E2403203-7097-431C-AF2C-698FB52A9E43}" srcOrd="0" destOrd="0" presId="urn:microsoft.com/office/officeart/2005/8/layout/chevron1"/>
    <dgm:cxn modelId="{F0DA1102-54CF-4443-8ECE-E739BA9C1B4F}" type="presOf" srcId="{7A1F6D71-1692-4741-9F11-5148539CA412}" destId="{E61D6056-A3E1-4AFD-ABFA-0EB4A519BD9C}" srcOrd="0" destOrd="0" presId="urn:microsoft.com/office/officeart/2005/8/layout/chevron1"/>
    <dgm:cxn modelId="{DF8268EF-A623-44FE-B03A-E5D41A7D4590}" srcId="{1D71D3D9-D33F-4175-820A-FC719FECF028}" destId="{7A1F6D71-1692-4741-9F11-5148539CA412}" srcOrd="0" destOrd="0" parTransId="{AED4F498-0FBD-4CF5-A279-8446179C7B37}" sibTransId="{6DFD0258-5FEB-453A-92C7-9D33252EE34E}"/>
    <dgm:cxn modelId="{13E948C1-7A96-4EB0-BEEA-4BE4E68AB969}" type="presParOf" srcId="{25866721-AF55-4478-9CB3-ECE293EBD526}" destId="{E61D6056-A3E1-4AFD-ABFA-0EB4A519BD9C}" srcOrd="0" destOrd="0" presId="urn:microsoft.com/office/officeart/2005/8/layout/chevron1"/>
    <dgm:cxn modelId="{0B4405DC-AC07-48D6-B4F8-2F5C8CCAB529}" type="presParOf" srcId="{25866721-AF55-4478-9CB3-ECE293EBD526}" destId="{3F4D2482-7473-4474-80EC-7D095A91BD7C}" srcOrd="1" destOrd="0" presId="urn:microsoft.com/office/officeart/2005/8/layout/chevron1"/>
    <dgm:cxn modelId="{096C5A90-B71A-4145-B878-F64F46C1E36C}" type="presParOf" srcId="{25866721-AF55-4478-9CB3-ECE293EBD526}" destId="{E2403203-7097-431C-AF2C-698FB52A9E43}"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118D3C-8085-4C32-8B5C-3BF145FE74B5}"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A8386A55-3083-4C7E-9384-16384F037B2A}">
      <dgm:prSet/>
      <dgm:spPr/>
      <dgm:t>
        <a:bodyPr/>
        <a:lstStyle/>
        <a:p>
          <a:r>
            <a:rPr lang="en-US"/>
            <a:t>Aim to empower people to take control.</a:t>
          </a:r>
        </a:p>
      </dgm:t>
    </dgm:pt>
    <dgm:pt modelId="{8C6B04B3-5A36-4DCE-BFFF-60DC8A221882}" type="parTrans" cxnId="{DB6E4C10-BB4F-4025-AC52-DB81B8820E55}">
      <dgm:prSet/>
      <dgm:spPr/>
      <dgm:t>
        <a:bodyPr/>
        <a:lstStyle/>
        <a:p>
          <a:endParaRPr lang="en-US"/>
        </a:p>
      </dgm:t>
    </dgm:pt>
    <dgm:pt modelId="{33580C64-793E-4655-BB29-33C20993EA53}" type="sibTrans" cxnId="{DB6E4C10-BB4F-4025-AC52-DB81B8820E55}">
      <dgm:prSet/>
      <dgm:spPr/>
      <dgm:t>
        <a:bodyPr/>
        <a:lstStyle/>
        <a:p>
          <a:endParaRPr lang="en-US"/>
        </a:p>
      </dgm:t>
    </dgm:pt>
    <dgm:pt modelId="{0E68148B-F463-4FD5-B9B5-71515190BE17}">
      <dgm:prSet/>
      <dgm:spPr/>
      <dgm:t>
        <a:bodyPr/>
        <a:lstStyle/>
        <a:p>
          <a:r>
            <a:rPr lang="en-US"/>
            <a:t>Set of approaches to help manage your own health.</a:t>
          </a:r>
        </a:p>
      </dgm:t>
    </dgm:pt>
    <dgm:pt modelId="{3BCD8702-7098-49D2-8AD6-BB0B1903FC66}" type="parTrans" cxnId="{29A1339E-F2EF-4B16-B0B1-79C01D80E78D}">
      <dgm:prSet/>
      <dgm:spPr/>
      <dgm:t>
        <a:bodyPr/>
        <a:lstStyle/>
        <a:p>
          <a:endParaRPr lang="en-US"/>
        </a:p>
      </dgm:t>
    </dgm:pt>
    <dgm:pt modelId="{6DC62C29-4107-4442-BD44-CF5669C28B65}" type="sibTrans" cxnId="{29A1339E-F2EF-4B16-B0B1-79C01D80E78D}">
      <dgm:prSet/>
      <dgm:spPr/>
      <dgm:t>
        <a:bodyPr/>
        <a:lstStyle/>
        <a:p>
          <a:endParaRPr lang="en-US"/>
        </a:p>
      </dgm:t>
    </dgm:pt>
    <dgm:pt modelId="{60A031B3-E6BF-4815-91F2-4418501C0146}">
      <dgm:prSet/>
      <dgm:spPr/>
      <dgm:t>
        <a:bodyPr/>
        <a:lstStyle/>
        <a:p>
          <a:r>
            <a:rPr lang="en-US"/>
            <a:t>Physical Health, Mental Health or Both</a:t>
          </a:r>
        </a:p>
      </dgm:t>
    </dgm:pt>
    <dgm:pt modelId="{1EC4A436-8513-488D-92A2-E194C3F25420}" type="parTrans" cxnId="{276F842F-06B7-4478-8784-F7C3D0C67585}">
      <dgm:prSet/>
      <dgm:spPr/>
      <dgm:t>
        <a:bodyPr/>
        <a:lstStyle/>
        <a:p>
          <a:endParaRPr lang="en-US"/>
        </a:p>
      </dgm:t>
    </dgm:pt>
    <dgm:pt modelId="{771AA2C2-FD15-46C1-B144-02B2A8AD3A74}" type="sibTrans" cxnId="{276F842F-06B7-4478-8784-F7C3D0C67585}">
      <dgm:prSet/>
      <dgm:spPr/>
      <dgm:t>
        <a:bodyPr/>
        <a:lstStyle/>
        <a:p>
          <a:endParaRPr lang="en-US"/>
        </a:p>
      </dgm:t>
    </dgm:pt>
    <dgm:pt modelId="{EA1FBBD5-6DBB-4A16-A615-44244DA840E5}" type="pres">
      <dgm:prSet presAssocID="{9F118D3C-8085-4C32-8B5C-3BF145FE74B5}" presName="hierChild1" presStyleCnt="0">
        <dgm:presLayoutVars>
          <dgm:chPref val="1"/>
          <dgm:dir/>
          <dgm:animOne val="branch"/>
          <dgm:animLvl val="lvl"/>
          <dgm:resizeHandles/>
        </dgm:presLayoutVars>
      </dgm:prSet>
      <dgm:spPr/>
      <dgm:t>
        <a:bodyPr/>
        <a:lstStyle/>
        <a:p>
          <a:endParaRPr lang="en-GB"/>
        </a:p>
      </dgm:t>
    </dgm:pt>
    <dgm:pt modelId="{C68C32D9-2001-4EF6-BACB-8B768905620D}" type="pres">
      <dgm:prSet presAssocID="{A8386A55-3083-4C7E-9384-16384F037B2A}" presName="hierRoot1" presStyleCnt="0"/>
      <dgm:spPr/>
    </dgm:pt>
    <dgm:pt modelId="{32FC3B77-4F9C-4CE0-8FBE-0BC29424592C}" type="pres">
      <dgm:prSet presAssocID="{A8386A55-3083-4C7E-9384-16384F037B2A}" presName="composite" presStyleCnt="0"/>
      <dgm:spPr/>
    </dgm:pt>
    <dgm:pt modelId="{9D74085D-EC6E-40DE-8704-A1A03B3A22C0}" type="pres">
      <dgm:prSet presAssocID="{A8386A55-3083-4C7E-9384-16384F037B2A}" presName="background" presStyleLbl="node0" presStyleIdx="0" presStyleCnt="3"/>
      <dgm:spPr/>
    </dgm:pt>
    <dgm:pt modelId="{38CDF1E0-9DB6-4194-9D94-0AFA5C1990A6}" type="pres">
      <dgm:prSet presAssocID="{A8386A55-3083-4C7E-9384-16384F037B2A}" presName="text" presStyleLbl="fgAcc0" presStyleIdx="0" presStyleCnt="3">
        <dgm:presLayoutVars>
          <dgm:chPref val="3"/>
        </dgm:presLayoutVars>
      </dgm:prSet>
      <dgm:spPr/>
      <dgm:t>
        <a:bodyPr/>
        <a:lstStyle/>
        <a:p>
          <a:endParaRPr lang="en-GB"/>
        </a:p>
      </dgm:t>
    </dgm:pt>
    <dgm:pt modelId="{18538F5B-EDF7-48B4-8286-A590B103AB7C}" type="pres">
      <dgm:prSet presAssocID="{A8386A55-3083-4C7E-9384-16384F037B2A}" presName="hierChild2" presStyleCnt="0"/>
      <dgm:spPr/>
    </dgm:pt>
    <dgm:pt modelId="{DFB459A8-7457-496E-B9DF-649AEBF4F865}" type="pres">
      <dgm:prSet presAssocID="{0E68148B-F463-4FD5-B9B5-71515190BE17}" presName="hierRoot1" presStyleCnt="0"/>
      <dgm:spPr/>
    </dgm:pt>
    <dgm:pt modelId="{F31E0A6A-078E-48F3-9000-7F5B5F27CED0}" type="pres">
      <dgm:prSet presAssocID="{0E68148B-F463-4FD5-B9B5-71515190BE17}" presName="composite" presStyleCnt="0"/>
      <dgm:spPr/>
    </dgm:pt>
    <dgm:pt modelId="{8E4F61AD-ED54-438A-B6C0-5B99093090A9}" type="pres">
      <dgm:prSet presAssocID="{0E68148B-F463-4FD5-B9B5-71515190BE17}" presName="background" presStyleLbl="node0" presStyleIdx="1" presStyleCnt="3"/>
      <dgm:spPr/>
    </dgm:pt>
    <dgm:pt modelId="{A6A64C83-6BE6-4039-B4AE-6098B237F73B}" type="pres">
      <dgm:prSet presAssocID="{0E68148B-F463-4FD5-B9B5-71515190BE17}" presName="text" presStyleLbl="fgAcc0" presStyleIdx="1" presStyleCnt="3">
        <dgm:presLayoutVars>
          <dgm:chPref val="3"/>
        </dgm:presLayoutVars>
      </dgm:prSet>
      <dgm:spPr/>
      <dgm:t>
        <a:bodyPr/>
        <a:lstStyle/>
        <a:p>
          <a:endParaRPr lang="en-GB"/>
        </a:p>
      </dgm:t>
    </dgm:pt>
    <dgm:pt modelId="{F2598D8B-33AE-4287-8592-A1A74367B462}" type="pres">
      <dgm:prSet presAssocID="{0E68148B-F463-4FD5-B9B5-71515190BE17}" presName="hierChild2" presStyleCnt="0"/>
      <dgm:spPr/>
    </dgm:pt>
    <dgm:pt modelId="{C1D44D48-D3AB-44EA-AF11-825E3BE7A8E6}" type="pres">
      <dgm:prSet presAssocID="{60A031B3-E6BF-4815-91F2-4418501C0146}" presName="hierRoot1" presStyleCnt="0"/>
      <dgm:spPr/>
    </dgm:pt>
    <dgm:pt modelId="{4E845790-B240-4D1E-B853-169B62F71338}" type="pres">
      <dgm:prSet presAssocID="{60A031B3-E6BF-4815-91F2-4418501C0146}" presName="composite" presStyleCnt="0"/>
      <dgm:spPr/>
    </dgm:pt>
    <dgm:pt modelId="{3CC53FD5-C21B-4DBD-8B77-43B9F8C0A37F}" type="pres">
      <dgm:prSet presAssocID="{60A031B3-E6BF-4815-91F2-4418501C0146}" presName="background" presStyleLbl="node0" presStyleIdx="2" presStyleCnt="3"/>
      <dgm:spPr/>
    </dgm:pt>
    <dgm:pt modelId="{8246DC98-4ECA-4F4B-836D-77D47DD9C8CC}" type="pres">
      <dgm:prSet presAssocID="{60A031B3-E6BF-4815-91F2-4418501C0146}" presName="text" presStyleLbl="fgAcc0" presStyleIdx="2" presStyleCnt="3">
        <dgm:presLayoutVars>
          <dgm:chPref val="3"/>
        </dgm:presLayoutVars>
      </dgm:prSet>
      <dgm:spPr/>
      <dgm:t>
        <a:bodyPr/>
        <a:lstStyle/>
        <a:p>
          <a:endParaRPr lang="en-GB"/>
        </a:p>
      </dgm:t>
    </dgm:pt>
    <dgm:pt modelId="{B2726C94-A7F1-4467-8084-F4B53FA17CC0}" type="pres">
      <dgm:prSet presAssocID="{60A031B3-E6BF-4815-91F2-4418501C0146}" presName="hierChild2" presStyleCnt="0"/>
      <dgm:spPr/>
    </dgm:pt>
  </dgm:ptLst>
  <dgm:cxnLst>
    <dgm:cxn modelId="{276F842F-06B7-4478-8784-F7C3D0C67585}" srcId="{9F118D3C-8085-4C32-8B5C-3BF145FE74B5}" destId="{60A031B3-E6BF-4815-91F2-4418501C0146}" srcOrd="2" destOrd="0" parTransId="{1EC4A436-8513-488D-92A2-E194C3F25420}" sibTransId="{771AA2C2-FD15-46C1-B144-02B2A8AD3A74}"/>
    <dgm:cxn modelId="{7782F0E5-5A02-405B-B04A-013EE2025F75}" type="presOf" srcId="{0E68148B-F463-4FD5-B9B5-71515190BE17}" destId="{A6A64C83-6BE6-4039-B4AE-6098B237F73B}" srcOrd="0" destOrd="0" presId="urn:microsoft.com/office/officeart/2005/8/layout/hierarchy1"/>
    <dgm:cxn modelId="{CCF1FB68-32DB-42C5-9F7E-0672603379BE}" type="presOf" srcId="{A8386A55-3083-4C7E-9384-16384F037B2A}" destId="{38CDF1E0-9DB6-4194-9D94-0AFA5C1990A6}" srcOrd="0" destOrd="0" presId="urn:microsoft.com/office/officeart/2005/8/layout/hierarchy1"/>
    <dgm:cxn modelId="{DB6E4C10-BB4F-4025-AC52-DB81B8820E55}" srcId="{9F118D3C-8085-4C32-8B5C-3BF145FE74B5}" destId="{A8386A55-3083-4C7E-9384-16384F037B2A}" srcOrd="0" destOrd="0" parTransId="{8C6B04B3-5A36-4DCE-BFFF-60DC8A221882}" sibTransId="{33580C64-793E-4655-BB29-33C20993EA53}"/>
    <dgm:cxn modelId="{F789A4E1-1CCA-47C9-BF5E-57B41E95B156}" type="presOf" srcId="{9F118D3C-8085-4C32-8B5C-3BF145FE74B5}" destId="{EA1FBBD5-6DBB-4A16-A615-44244DA840E5}" srcOrd="0" destOrd="0" presId="urn:microsoft.com/office/officeart/2005/8/layout/hierarchy1"/>
    <dgm:cxn modelId="{9C8B49AA-E6BA-45D9-8366-7258C480214E}" type="presOf" srcId="{60A031B3-E6BF-4815-91F2-4418501C0146}" destId="{8246DC98-4ECA-4F4B-836D-77D47DD9C8CC}" srcOrd="0" destOrd="0" presId="urn:microsoft.com/office/officeart/2005/8/layout/hierarchy1"/>
    <dgm:cxn modelId="{29A1339E-F2EF-4B16-B0B1-79C01D80E78D}" srcId="{9F118D3C-8085-4C32-8B5C-3BF145FE74B5}" destId="{0E68148B-F463-4FD5-B9B5-71515190BE17}" srcOrd="1" destOrd="0" parTransId="{3BCD8702-7098-49D2-8AD6-BB0B1903FC66}" sibTransId="{6DC62C29-4107-4442-BD44-CF5669C28B65}"/>
    <dgm:cxn modelId="{4835FADC-1015-47C0-81E8-8ABD537AE10B}" type="presParOf" srcId="{EA1FBBD5-6DBB-4A16-A615-44244DA840E5}" destId="{C68C32D9-2001-4EF6-BACB-8B768905620D}" srcOrd="0" destOrd="0" presId="urn:microsoft.com/office/officeart/2005/8/layout/hierarchy1"/>
    <dgm:cxn modelId="{6AAC3CAA-261A-4F91-8349-F2B4A3413E1E}" type="presParOf" srcId="{C68C32D9-2001-4EF6-BACB-8B768905620D}" destId="{32FC3B77-4F9C-4CE0-8FBE-0BC29424592C}" srcOrd="0" destOrd="0" presId="urn:microsoft.com/office/officeart/2005/8/layout/hierarchy1"/>
    <dgm:cxn modelId="{D08DFEB2-757D-47F2-8890-125A15BEC611}" type="presParOf" srcId="{32FC3B77-4F9C-4CE0-8FBE-0BC29424592C}" destId="{9D74085D-EC6E-40DE-8704-A1A03B3A22C0}" srcOrd="0" destOrd="0" presId="urn:microsoft.com/office/officeart/2005/8/layout/hierarchy1"/>
    <dgm:cxn modelId="{AF110EDD-0CA2-440B-8CEB-404658F86C13}" type="presParOf" srcId="{32FC3B77-4F9C-4CE0-8FBE-0BC29424592C}" destId="{38CDF1E0-9DB6-4194-9D94-0AFA5C1990A6}" srcOrd="1" destOrd="0" presId="urn:microsoft.com/office/officeart/2005/8/layout/hierarchy1"/>
    <dgm:cxn modelId="{549FAF74-1A03-4E11-8EBF-1EAC87C33C5B}" type="presParOf" srcId="{C68C32D9-2001-4EF6-BACB-8B768905620D}" destId="{18538F5B-EDF7-48B4-8286-A590B103AB7C}" srcOrd="1" destOrd="0" presId="urn:microsoft.com/office/officeart/2005/8/layout/hierarchy1"/>
    <dgm:cxn modelId="{5FE9B581-34BE-496C-B0A1-55D7A0E78E9C}" type="presParOf" srcId="{EA1FBBD5-6DBB-4A16-A615-44244DA840E5}" destId="{DFB459A8-7457-496E-B9DF-649AEBF4F865}" srcOrd="1" destOrd="0" presId="urn:microsoft.com/office/officeart/2005/8/layout/hierarchy1"/>
    <dgm:cxn modelId="{C93EB439-E29E-490F-B7EC-56D9EF24C107}" type="presParOf" srcId="{DFB459A8-7457-496E-B9DF-649AEBF4F865}" destId="{F31E0A6A-078E-48F3-9000-7F5B5F27CED0}" srcOrd="0" destOrd="0" presId="urn:microsoft.com/office/officeart/2005/8/layout/hierarchy1"/>
    <dgm:cxn modelId="{1AB3916D-5A89-4305-866D-29952FD5D7CD}" type="presParOf" srcId="{F31E0A6A-078E-48F3-9000-7F5B5F27CED0}" destId="{8E4F61AD-ED54-438A-B6C0-5B99093090A9}" srcOrd="0" destOrd="0" presId="urn:microsoft.com/office/officeart/2005/8/layout/hierarchy1"/>
    <dgm:cxn modelId="{4DD99E68-8E70-4898-83C5-4B3DAAD1399C}" type="presParOf" srcId="{F31E0A6A-078E-48F3-9000-7F5B5F27CED0}" destId="{A6A64C83-6BE6-4039-B4AE-6098B237F73B}" srcOrd="1" destOrd="0" presId="urn:microsoft.com/office/officeart/2005/8/layout/hierarchy1"/>
    <dgm:cxn modelId="{3A3F5F4F-872F-41DF-96B7-EF801F13B99A}" type="presParOf" srcId="{DFB459A8-7457-496E-B9DF-649AEBF4F865}" destId="{F2598D8B-33AE-4287-8592-A1A74367B462}" srcOrd="1" destOrd="0" presId="urn:microsoft.com/office/officeart/2005/8/layout/hierarchy1"/>
    <dgm:cxn modelId="{EF596D9F-D56A-4A54-BFB2-643A3ABF1E84}" type="presParOf" srcId="{EA1FBBD5-6DBB-4A16-A615-44244DA840E5}" destId="{C1D44D48-D3AB-44EA-AF11-825E3BE7A8E6}" srcOrd="2" destOrd="0" presId="urn:microsoft.com/office/officeart/2005/8/layout/hierarchy1"/>
    <dgm:cxn modelId="{88630B49-8BDE-4438-807D-39C8B840646A}" type="presParOf" srcId="{C1D44D48-D3AB-44EA-AF11-825E3BE7A8E6}" destId="{4E845790-B240-4D1E-B853-169B62F71338}" srcOrd="0" destOrd="0" presId="urn:microsoft.com/office/officeart/2005/8/layout/hierarchy1"/>
    <dgm:cxn modelId="{01772F58-1861-4A91-B378-2BD7ACCA1917}" type="presParOf" srcId="{4E845790-B240-4D1E-B853-169B62F71338}" destId="{3CC53FD5-C21B-4DBD-8B77-43B9F8C0A37F}" srcOrd="0" destOrd="0" presId="urn:microsoft.com/office/officeart/2005/8/layout/hierarchy1"/>
    <dgm:cxn modelId="{C74A9AD5-CB9D-4545-ACE4-9D503297FE16}" type="presParOf" srcId="{4E845790-B240-4D1E-B853-169B62F71338}" destId="{8246DC98-4ECA-4F4B-836D-77D47DD9C8CC}" srcOrd="1" destOrd="0" presId="urn:microsoft.com/office/officeart/2005/8/layout/hierarchy1"/>
    <dgm:cxn modelId="{B495F694-B8E1-4341-9B3C-B1BCD36B5B96}" type="presParOf" srcId="{C1D44D48-D3AB-44EA-AF11-825E3BE7A8E6}" destId="{B2726C94-A7F1-4467-8084-F4B53FA17CC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118D3C-8085-4C32-8B5C-3BF145FE74B5}"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EA1FBBD5-6DBB-4A16-A615-44244DA840E5}" type="pres">
      <dgm:prSet presAssocID="{9F118D3C-8085-4C32-8B5C-3BF145FE74B5}" presName="hierChild1" presStyleCnt="0">
        <dgm:presLayoutVars>
          <dgm:chPref val="1"/>
          <dgm:dir/>
          <dgm:animOne val="branch"/>
          <dgm:animLvl val="lvl"/>
          <dgm:resizeHandles/>
        </dgm:presLayoutVars>
      </dgm:prSet>
      <dgm:spPr/>
      <dgm:t>
        <a:bodyPr/>
        <a:lstStyle/>
        <a:p>
          <a:endParaRPr lang="en-GB"/>
        </a:p>
      </dgm:t>
    </dgm:pt>
  </dgm:ptLst>
  <dgm:cxnLst>
    <dgm:cxn modelId="{B303B4A7-4A7F-4E53-BC48-DA979882B147}" type="presOf" srcId="{9F118D3C-8085-4C32-8B5C-3BF145FE74B5}" destId="{EA1FBBD5-6DBB-4A16-A615-44244DA840E5}" srcOrd="0"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4B6BA6-9A6E-40FD-8861-F384AEAD3A0A}"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9F838E4-359B-4CD8-BFB9-90671279A6D4}">
      <dgm:prSet custT="1"/>
      <dgm:spPr/>
      <dgm:t>
        <a:bodyPr/>
        <a:lstStyle/>
        <a:p>
          <a:r>
            <a:rPr lang="en-GB" sz="2400" dirty="0"/>
            <a:t>Small changes lead to big changes</a:t>
          </a:r>
          <a:endParaRPr lang="en-US" sz="2400" dirty="0"/>
        </a:p>
      </dgm:t>
    </dgm:pt>
    <dgm:pt modelId="{998A6019-B425-4321-89D5-8CE9352A4CE6}" type="parTrans" cxnId="{50962B62-136A-47B8-8A11-A5FF0A62EC6D}">
      <dgm:prSet/>
      <dgm:spPr/>
      <dgm:t>
        <a:bodyPr/>
        <a:lstStyle/>
        <a:p>
          <a:endParaRPr lang="en-US"/>
        </a:p>
      </dgm:t>
    </dgm:pt>
    <dgm:pt modelId="{29DC0E4C-2E2C-4980-90A8-93D0D9A100FD}" type="sibTrans" cxnId="{50962B62-136A-47B8-8A11-A5FF0A62EC6D}">
      <dgm:prSet/>
      <dgm:spPr/>
      <dgm:t>
        <a:bodyPr/>
        <a:lstStyle/>
        <a:p>
          <a:endParaRPr lang="en-US"/>
        </a:p>
      </dgm:t>
    </dgm:pt>
    <dgm:pt modelId="{64D9CC77-6D13-4BF7-B372-C0EBE2D498C8}">
      <dgm:prSet/>
      <dgm:spPr/>
      <dgm:t>
        <a:bodyPr/>
        <a:lstStyle/>
        <a:p>
          <a:r>
            <a:rPr lang="en-GB"/>
            <a:t>Small changes</a:t>
          </a:r>
          <a:endParaRPr lang="en-US"/>
        </a:p>
      </dgm:t>
    </dgm:pt>
    <dgm:pt modelId="{D68F5DFB-3046-4B5A-9D7E-62A86AB12DFE}" type="parTrans" cxnId="{EB55FF85-FD89-403B-99DE-7904ADDC0572}">
      <dgm:prSet/>
      <dgm:spPr/>
      <dgm:t>
        <a:bodyPr/>
        <a:lstStyle/>
        <a:p>
          <a:endParaRPr lang="en-US"/>
        </a:p>
      </dgm:t>
    </dgm:pt>
    <dgm:pt modelId="{40A4E745-A3C5-49CD-9040-3937CEB82C43}" type="sibTrans" cxnId="{EB55FF85-FD89-403B-99DE-7904ADDC0572}">
      <dgm:prSet/>
      <dgm:spPr/>
      <dgm:t>
        <a:bodyPr/>
        <a:lstStyle/>
        <a:p>
          <a:endParaRPr lang="en-US"/>
        </a:p>
      </dgm:t>
    </dgm:pt>
    <dgm:pt modelId="{A99AFB20-9A9B-49DD-AB5A-8BDEF26D4537}">
      <dgm:prSet/>
      <dgm:spPr/>
      <dgm:t>
        <a:bodyPr/>
        <a:lstStyle/>
        <a:p>
          <a:r>
            <a:rPr lang="en-GB"/>
            <a:t>Turn vicious cycles</a:t>
          </a:r>
          <a:endParaRPr lang="en-US"/>
        </a:p>
      </dgm:t>
    </dgm:pt>
    <dgm:pt modelId="{B16BD09F-7D99-486F-84DD-97D005957465}" type="parTrans" cxnId="{08372EC8-E8F5-4ABC-AB5B-2D7AD677BA84}">
      <dgm:prSet/>
      <dgm:spPr/>
      <dgm:t>
        <a:bodyPr/>
        <a:lstStyle/>
        <a:p>
          <a:endParaRPr lang="en-US"/>
        </a:p>
      </dgm:t>
    </dgm:pt>
    <dgm:pt modelId="{E084FEF8-F48B-4128-A878-57868F0CE59B}" type="sibTrans" cxnId="{08372EC8-E8F5-4ABC-AB5B-2D7AD677BA84}">
      <dgm:prSet/>
      <dgm:spPr/>
      <dgm:t>
        <a:bodyPr/>
        <a:lstStyle/>
        <a:p>
          <a:endParaRPr lang="en-US"/>
        </a:p>
      </dgm:t>
    </dgm:pt>
    <dgm:pt modelId="{1E27C566-F51B-44FE-A86D-333385D0D222}">
      <dgm:prSet/>
      <dgm:spPr/>
      <dgm:t>
        <a:bodyPr/>
        <a:lstStyle/>
        <a:p>
          <a:r>
            <a:rPr lang="en-GB"/>
            <a:t>Into virtuous cycles</a:t>
          </a:r>
          <a:endParaRPr lang="en-US"/>
        </a:p>
      </dgm:t>
    </dgm:pt>
    <dgm:pt modelId="{886407E5-66BA-4506-BFBE-4525F96E37C2}" type="parTrans" cxnId="{F6044A7B-7027-41AD-8C69-0B3B72E15C73}">
      <dgm:prSet/>
      <dgm:spPr/>
      <dgm:t>
        <a:bodyPr/>
        <a:lstStyle/>
        <a:p>
          <a:endParaRPr lang="en-US"/>
        </a:p>
      </dgm:t>
    </dgm:pt>
    <dgm:pt modelId="{BD0940DB-5144-4B32-851B-FA310F1D5247}" type="sibTrans" cxnId="{F6044A7B-7027-41AD-8C69-0B3B72E15C73}">
      <dgm:prSet/>
      <dgm:spPr/>
      <dgm:t>
        <a:bodyPr/>
        <a:lstStyle/>
        <a:p>
          <a:endParaRPr lang="en-US"/>
        </a:p>
      </dgm:t>
    </dgm:pt>
    <dgm:pt modelId="{FFD6613B-8CBC-493D-881D-6061B99C50B7}" type="pres">
      <dgm:prSet presAssocID="{914B6BA6-9A6E-40FD-8861-F384AEAD3A0A}" presName="root" presStyleCnt="0">
        <dgm:presLayoutVars>
          <dgm:dir/>
          <dgm:resizeHandles val="exact"/>
        </dgm:presLayoutVars>
      </dgm:prSet>
      <dgm:spPr/>
      <dgm:t>
        <a:bodyPr/>
        <a:lstStyle/>
        <a:p>
          <a:endParaRPr lang="en-GB"/>
        </a:p>
      </dgm:t>
    </dgm:pt>
    <dgm:pt modelId="{163DCFD8-DE68-4919-9AFD-49B94F671357}" type="pres">
      <dgm:prSet presAssocID="{A9F838E4-359B-4CD8-BFB9-90671279A6D4}" presName="compNode" presStyleCnt="0"/>
      <dgm:spPr/>
    </dgm:pt>
    <dgm:pt modelId="{C36AB7EC-1F0A-4139-BB09-551FAF5C0FE6}" type="pres">
      <dgm:prSet presAssocID="{A9F838E4-359B-4CD8-BFB9-90671279A6D4}"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Walk"/>
        </a:ext>
      </dgm:extLst>
    </dgm:pt>
    <dgm:pt modelId="{9641BBC1-EBBC-44C0-84E6-CA7421D78A42}" type="pres">
      <dgm:prSet presAssocID="{A9F838E4-359B-4CD8-BFB9-90671279A6D4}" presName="spaceRect" presStyleCnt="0"/>
      <dgm:spPr/>
    </dgm:pt>
    <dgm:pt modelId="{970A53F1-8F05-4636-BFD7-21ED59230C3C}" type="pres">
      <dgm:prSet presAssocID="{A9F838E4-359B-4CD8-BFB9-90671279A6D4}" presName="textRect" presStyleLbl="revTx" presStyleIdx="0" presStyleCnt="4">
        <dgm:presLayoutVars>
          <dgm:chMax val="1"/>
          <dgm:chPref val="1"/>
        </dgm:presLayoutVars>
      </dgm:prSet>
      <dgm:spPr/>
      <dgm:t>
        <a:bodyPr/>
        <a:lstStyle/>
        <a:p>
          <a:endParaRPr lang="en-GB"/>
        </a:p>
      </dgm:t>
    </dgm:pt>
    <dgm:pt modelId="{2EC97AD8-AE79-4745-B5CA-9852C163AF7F}" type="pres">
      <dgm:prSet presAssocID="{29DC0E4C-2E2C-4980-90A8-93D0D9A100FD}" presName="sibTrans" presStyleCnt="0"/>
      <dgm:spPr/>
    </dgm:pt>
    <dgm:pt modelId="{0BA73F5C-D81E-4F44-B04B-AE43CF2D8939}" type="pres">
      <dgm:prSet presAssocID="{64D9CC77-6D13-4BF7-B372-C0EBE2D498C8}" presName="compNode" presStyleCnt="0"/>
      <dgm:spPr/>
    </dgm:pt>
    <dgm:pt modelId="{6DF9CD0E-27FC-4E40-899C-328C6506560F}" type="pres">
      <dgm:prSet presAssocID="{64D9CC77-6D13-4BF7-B372-C0EBE2D498C8}"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Squirrel"/>
        </a:ext>
      </dgm:extLst>
    </dgm:pt>
    <dgm:pt modelId="{85490A13-0976-440E-B13D-343CDECFA9F1}" type="pres">
      <dgm:prSet presAssocID="{64D9CC77-6D13-4BF7-B372-C0EBE2D498C8}" presName="spaceRect" presStyleCnt="0"/>
      <dgm:spPr/>
    </dgm:pt>
    <dgm:pt modelId="{CD751685-1084-4FAB-B60D-386A9C3FA03E}" type="pres">
      <dgm:prSet presAssocID="{64D9CC77-6D13-4BF7-B372-C0EBE2D498C8}" presName="textRect" presStyleLbl="revTx" presStyleIdx="1" presStyleCnt="4">
        <dgm:presLayoutVars>
          <dgm:chMax val="1"/>
          <dgm:chPref val="1"/>
        </dgm:presLayoutVars>
      </dgm:prSet>
      <dgm:spPr/>
      <dgm:t>
        <a:bodyPr/>
        <a:lstStyle/>
        <a:p>
          <a:endParaRPr lang="en-GB"/>
        </a:p>
      </dgm:t>
    </dgm:pt>
    <dgm:pt modelId="{589E9C91-1796-4E34-9ACE-E5C2CFA029B3}" type="pres">
      <dgm:prSet presAssocID="{40A4E745-A3C5-49CD-9040-3937CEB82C43}" presName="sibTrans" presStyleCnt="0"/>
      <dgm:spPr/>
    </dgm:pt>
    <dgm:pt modelId="{6CF1722B-A062-48A8-B7E3-B87074096334}" type="pres">
      <dgm:prSet presAssocID="{A99AFB20-9A9B-49DD-AB5A-8BDEF26D4537}" presName="compNode" presStyleCnt="0"/>
      <dgm:spPr/>
    </dgm:pt>
    <dgm:pt modelId="{DB3D40EE-2A8F-4A2F-9F5A-2514C5209B16}" type="pres">
      <dgm:prSet presAssocID="{A99AFB20-9A9B-49DD-AB5A-8BDEF26D4537}"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Repeat"/>
        </a:ext>
      </dgm:extLst>
    </dgm:pt>
    <dgm:pt modelId="{098992B0-71C1-43D6-9828-970A27349C9D}" type="pres">
      <dgm:prSet presAssocID="{A99AFB20-9A9B-49DD-AB5A-8BDEF26D4537}" presName="spaceRect" presStyleCnt="0"/>
      <dgm:spPr/>
    </dgm:pt>
    <dgm:pt modelId="{0BE81D0B-3CAF-465C-959A-F39659B0A0B1}" type="pres">
      <dgm:prSet presAssocID="{A99AFB20-9A9B-49DD-AB5A-8BDEF26D4537}" presName="textRect" presStyleLbl="revTx" presStyleIdx="2" presStyleCnt="4">
        <dgm:presLayoutVars>
          <dgm:chMax val="1"/>
          <dgm:chPref val="1"/>
        </dgm:presLayoutVars>
      </dgm:prSet>
      <dgm:spPr/>
      <dgm:t>
        <a:bodyPr/>
        <a:lstStyle/>
        <a:p>
          <a:endParaRPr lang="en-GB"/>
        </a:p>
      </dgm:t>
    </dgm:pt>
    <dgm:pt modelId="{AA4D94D8-CC2C-4A60-B458-7743FE121175}" type="pres">
      <dgm:prSet presAssocID="{E084FEF8-F48B-4128-A878-57868F0CE59B}" presName="sibTrans" presStyleCnt="0"/>
      <dgm:spPr/>
    </dgm:pt>
    <dgm:pt modelId="{60554362-84D7-4E6B-B5A6-2F01B3558F81}" type="pres">
      <dgm:prSet presAssocID="{1E27C566-F51B-44FE-A86D-333385D0D222}" presName="compNode" presStyleCnt="0"/>
      <dgm:spPr/>
    </dgm:pt>
    <dgm:pt modelId="{2C1095A4-FB29-4F97-985C-748D01300F32}" type="pres">
      <dgm:prSet presAssocID="{1E27C566-F51B-44FE-A86D-333385D0D222}"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Refresh"/>
        </a:ext>
      </dgm:extLst>
    </dgm:pt>
    <dgm:pt modelId="{66869727-F502-4318-9C86-ED59EB6534F8}" type="pres">
      <dgm:prSet presAssocID="{1E27C566-F51B-44FE-A86D-333385D0D222}" presName="spaceRect" presStyleCnt="0"/>
      <dgm:spPr/>
    </dgm:pt>
    <dgm:pt modelId="{243C051E-D14B-4FF8-8FFA-AE3E872F5ACC}" type="pres">
      <dgm:prSet presAssocID="{1E27C566-F51B-44FE-A86D-333385D0D222}" presName="textRect" presStyleLbl="revTx" presStyleIdx="3" presStyleCnt="4">
        <dgm:presLayoutVars>
          <dgm:chMax val="1"/>
          <dgm:chPref val="1"/>
        </dgm:presLayoutVars>
      </dgm:prSet>
      <dgm:spPr/>
      <dgm:t>
        <a:bodyPr/>
        <a:lstStyle/>
        <a:p>
          <a:endParaRPr lang="en-GB"/>
        </a:p>
      </dgm:t>
    </dgm:pt>
  </dgm:ptLst>
  <dgm:cxnLst>
    <dgm:cxn modelId="{681DA04B-AE5B-49D8-A746-93807D9CDB0C}" type="presOf" srcId="{A9F838E4-359B-4CD8-BFB9-90671279A6D4}" destId="{970A53F1-8F05-4636-BFD7-21ED59230C3C}" srcOrd="0" destOrd="0" presId="urn:microsoft.com/office/officeart/2018/2/layout/IconLabelList"/>
    <dgm:cxn modelId="{F6044A7B-7027-41AD-8C69-0B3B72E15C73}" srcId="{914B6BA6-9A6E-40FD-8861-F384AEAD3A0A}" destId="{1E27C566-F51B-44FE-A86D-333385D0D222}" srcOrd="3" destOrd="0" parTransId="{886407E5-66BA-4506-BFBE-4525F96E37C2}" sibTransId="{BD0940DB-5144-4B32-851B-FA310F1D5247}"/>
    <dgm:cxn modelId="{50962B62-136A-47B8-8A11-A5FF0A62EC6D}" srcId="{914B6BA6-9A6E-40FD-8861-F384AEAD3A0A}" destId="{A9F838E4-359B-4CD8-BFB9-90671279A6D4}" srcOrd="0" destOrd="0" parTransId="{998A6019-B425-4321-89D5-8CE9352A4CE6}" sibTransId="{29DC0E4C-2E2C-4980-90A8-93D0D9A100FD}"/>
    <dgm:cxn modelId="{0B0C4610-B3BE-41F5-8EAE-9C9888DC8583}" type="presOf" srcId="{64D9CC77-6D13-4BF7-B372-C0EBE2D498C8}" destId="{CD751685-1084-4FAB-B60D-386A9C3FA03E}" srcOrd="0" destOrd="0" presId="urn:microsoft.com/office/officeart/2018/2/layout/IconLabelList"/>
    <dgm:cxn modelId="{3E47AC69-4B9F-483E-96F4-D8507753A5D4}" type="presOf" srcId="{1E27C566-F51B-44FE-A86D-333385D0D222}" destId="{243C051E-D14B-4FF8-8FFA-AE3E872F5ACC}" srcOrd="0" destOrd="0" presId="urn:microsoft.com/office/officeart/2018/2/layout/IconLabelList"/>
    <dgm:cxn modelId="{BCC27A5C-AED7-4876-8037-264B51B05CB6}" type="presOf" srcId="{A99AFB20-9A9B-49DD-AB5A-8BDEF26D4537}" destId="{0BE81D0B-3CAF-465C-959A-F39659B0A0B1}" srcOrd="0" destOrd="0" presId="urn:microsoft.com/office/officeart/2018/2/layout/IconLabelList"/>
    <dgm:cxn modelId="{EB55FF85-FD89-403B-99DE-7904ADDC0572}" srcId="{914B6BA6-9A6E-40FD-8861-F384AEAD3A0A}" destId="{64D9CC77-6D13-4BF7-B372-C0EBE2D498C8}" srcOrd="1" destOrd="0" parTransId="{D68F5DFB-3046-4B5A-9D7E-62A86AB12DFE}" sibTransId="{40A4E745-A3C5-49CD-9040-3937CEB82C43}"/>
    <dgm:cxn modelId="{D55A8A1A-C06B-4303-8474-785F2F5EEF95}" type="presOf" srcId="{914B6BA6-9A6E-40FD-8861-F384AEAD3A0A}" destId="{FFD6613B-8CBC-493D-881D-6061B99C50B7}" srcOrd="0" destOrd="0" presId="urn:microsoft.com/office/officeart/2018/2/layout/IconLabelList"/>
    <dgm:cxn modelId="{08372EC8-E8F5-4ABC-AB5B-2D7AD677BA84}" srcId="{914B6BA6-9A6E-40FD-8861-F384AEAD3A0A}" destId="{A99AFB20-9A9B-49DD-AB5A-8BDEF26D4537}" srcOrd="2" destOrd="0" parTransId="{B16BD09F-7D99-486F-84DD-97D005957465}" sibTransId="{E084FEF8-F48B-4128-A878-57868F0CE59B}"/>
    <dgm:cxn modelId="{478C4469-50AF-4CB8-B98F-4EE73F9E492E}" type="presParOf" srcId="{FFD6613B-8CBC-493D-881D-6061B99C50B7}" destId="{163DCFD8-DE68-4919-9AFD-49B94F671357}" srcOrd="0" destOrd="0" presId="urn:microsoft.com/office/officeart/2018/2/layout/IconLabelList"/>
    <dgm:cxn modelId="{0B00D812-DFC8-4B84-8CA5-540BDAF61538}" type="presParOf" srcId="{163DCFD8-DE68-4919-9AFD-49B94F671357}" destId="{C36AB7EC-1F0A-4139-BB09-551FAF5C0FE6}" srcOrd="0" destOrd="0" presId="urn:microsoft.com/office/officeart/2018/2/layout/IconLabelList"/>
    <dgm:cxn modelId="{5CB291EC-0D00-4963-AA48-77A10BB88049}" type="presParOf" srcId="{163DCFD8-DE68-4919-9AFD-49B94F671357}" destId="{9641BBC1-EBBC-44C0-84E6-CA7421D78A42}" srcOrd="1" destOrd="0" presId="urn:microsoft.com/office/officeart/2018/2/layout/IconLabelList"/>
    <dgm:cxn modelId="{E569ACCD-0EB7-49D4-BDA9-6CA4278C8FCB}" type="presParOf" srcId="{163DCFD8-DE68-4919-9AFD-49B94F671357}" destId="{970A53F1-8F05-4636-BFD7-21ED59230C3C}" srcOrd="2" destOrd="0" presId="urn:microsoft.com/office/officeart/2018/2/layout/IconLabelList"/>
    <dgm:cxn modelId="{874206C5-F248-427A-9747-22A406C59D15}" type="presParOf" srcId="{FFD6613B-8CBC-493D-881D-6061B99C50B7}" destId="{2EC97AD8-AE79-4745-B5CA-9852C163AF7F}" srcOrd="1" destOrd="0" presId="urn:microsoft.com/office/officeart/2018/2/layout/IconLabelList"/>
    <dgm:cxn modelId="{2071EB75-72E4-41A0-B1E1-9CE89111EA69}" type="presParOf" srcId="{FFD6613B-8CBC-493D-881D-6061B99C50B7}" destId="{0BA73F5C-D81E-4F44-B04B-AE43CF2D8939}" srcOrd="2" destOrd="0" presId="urn:microsoft.com/office/officeart/2018/2/layout/IconLabelList"/>
    <dgm:cxn modelId="{562D70D8-5360-4CD3-AFE0-72254EB7A50D}" type="presParOf" srcId="{0BA73F5C-D81E-4F44-B04B-AE43CF2D8939}" destId="{6DF9CD0E-27FC-4E40-899C-328C6506560F}" srcOrd="0" destOrd="0" presId="urn:microsoft.com/office/officeart/2018/2/layout/IconLabelList"/>
    <dgm:cxn modelId="{99EF57A2-1574-4A70-B4C9-F30333A5FC6A}" type="presParOf" srcId="{0BA73F5C-D81E-4F44-B04B-AE43CF2D8939}" destId="{85490A13-0976-440E-B13D-343CDECFA9F1}" srcOrd="1" destOrd="0" presId="urn:microsoft.com/office/officeart/2018/2/layout/IconLabelList"/>
    <dgm:cxn modelId="{F2A1E27B-A57D-4B26-8801-D1486CAA14C3}" type="presParOf" srcId="{0BA73F5C-D81E-4F44-B04B-AE43CF2D8939}" destId="{CD751685-1084-4FAB-B60D-386A9C3FA03E}" srcOrd="2" destOrd="0" presId="urn:microsoft.com/office/officeart/2018/2/layout/IconLabelList"/>
    <dgm:cxn modelId="{E160E11D-F68B-499A-A42B-81D53B44A010}" type="presParOf" srcId="{FFD6613B-8CBC-493D-881D-6061B99C50B7}" destId="{589E9C91-1796-4E34-9ACE-E5C2CFA029B3}" srcOrd="3" destOrd="0" presId="urn:microsoft.com/office/officeart/2018/2/layout/IconLabelList"/>
    <dgm:cxn modelId="{BF818D5C-5401-4125-8209-27347F39298D}" type="presParOf" srcId="{FFD6613B-8CBC-493D-881D-6061B99C50B7}" destId="{6CF1722B-A062-48A8-B7E3-B87074096334}" srcOrd="4" destOrd="0" presId="urn:microsoft.com/office/officeart/2018/2/layout/IconLabelList"/>
    <dgm:cxn modelId="{A00A83E7-1F96-4208-A775-D92AF40C0497}" type="presParOf" srcId="{6CF1722B-A062-48A8-B7E3-B87074096334}" destId="{DB3D40EE-2A8F-4A2F-9F5A-2514C5209B16}" srcOrd="0" destOrd="0" presId="urn:microsoft.com/office/officeart/2018/2/layout/IconLabelList"/>
    <dgm:cxn modelId="{38CBB980-740F-4ABE-BA42-16C4B4EA7892}" type="presParOf" srcId="{6CF1722B-A062-48A8-B7E3-B87074096334}" destId="{098992B0-71C1-43D6-9828-970A27349C9D}" srcOrd="1" destOrd="0" presId="urn:microsoft.com/office/officeart/2018/2/layout/IconLabelList"/>
    <dgm:cxn modelId="{0E711FB3-52E9-4407-AA37-969546700B33}" type="presParOf" srcId="{6CF1722B-A062-48A8-B7E3-B87074096334}" destId="{0BE81D0B-3CAF-465C-959A-F39659B0A0B1}" srcOrd="2" destOrd="0" presId="urn:microsoft.com/office/officeart/2018/2/layout/IconLabelList"/>
    <dgm:cxn modelId="{FCDD422F-3A80-4854-A3BB-FA31FA985977}" type="presParOf" srcId="{FFD6613B-8CBC-493D-881D-6061B99C50B7}" destId="{AA4D94D8-CC2C-4A60-B458-7743FE121175}" srcOrd="5" destOrd="0" presId="urn:microsoft.com/office/officeart/2018/2/layout/IconLabelList"/>
    <dgm:cxn modelId="{11EA69B4-1701-4012-ADC4-BA5985979E2A}" type="presParOf" srcId="{FFD6613B-8CBC-493D-881D-6061B99C50B7}" destId="{60554362-84D7-4E6B-B5A6-2F01B3558F81}" srcOrd="6" destOrd="0" presId="urn:microsoft.com/office/officeart/2018/2/layout/IconLabelList"/>
    <dgm:cxn modelId="{5371FCAF-7A45-47C8-9968-5827D4F62531}" type="presParOf" srcId="{60554362-84D7-4E6B-B5A6-2F01B3558F81}" destId="{2C1095A4-FB29-4F97-985C-748D01300F32}" srcOrd="0" destOrd="0" presId="urn:microsoft.com/office/officeart/2018/2/layout/IconLabelList"/>
    <dgm:cxn modelId="{440AF059-7F2C-41D1-A360-EF33362349D8}" type="presParOf" srcId="{60554362-84D7-4E6B-B5A6-2F01B3558F81}" destId="{66869727-F502-4318-9C86-ED59EB6534F8}" srcOrd="1" destOrd="0" presId="urn:microsoft.com/office/officeart/2018/2/layout/IconLabelList"/>
    <dgm:cxn modelId="{7EF94657-E6A2-4E4A-97B3-EE5737D21B04}" type="presParOf" srcId="{60554362-84D7-4E6B-B5A6-2F01B3558F81}" destId="{243C051E-D14B-4FF8-8FFA-AE3E872F5AC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65092-88CE-4A74-9F6B-0A89DFFC6536}">
      <dsp:nvSpPr>
        <dsp:cNvPr id="0" name=""/>
        <dsp:cNvSpPr/>
      </dsp:nvSpPr>
      <dsp:spPr>
        <a:xfrm>
          <a:off x="183227" y="1125880"/>
          <a:ext cx="1144147" cy="11441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0DCDFE-D991-4931-9D58-92715A9FCE7A}">
      <dsp:nvSpPr>
        <dsp:cNvPr id="0" name=""/>
        <dsp:cNvSpPr/>
      </dsp:nvSpPr>
      <dsp:spPr>
        <a:xfrm>
          <a:off x="423498" y="1366151"/>
          <a:ext cx="663605" cy="66360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2725A-D07D-423A-A804-8BC4A4871F67}">
      <dsp:nvSpPr>
        <dsp:cNvPr id="0" name=""/>
        <dsp:cNvSpPr/>
      </dsp:nvSpPr>
      <dsp:spPr>
        <a:xfrm>
          <a:off x="1572549" y="1125880"/>
          <a:ext cx="2696918" cy="1144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GB" sz="2000" kern="1200" dirty="0">
              <a:solidFill>
                <a:schemeClr val="tx1"/>
              </a:solidFill>
            </a:rPr>
            <a:t>Be </a:t>
          </a:r>
          <a:r>
            <a:rPr lang="en-GB" sz="2000" kern="1200" dirty="0">
              <a:solidFill>
                <a:schemeClr val="tx1"/>
              </a:solidFill>
              <a:latin typeface="Century Gothic" panose="020B0502020202020204"/>
            </a:rPr>
            <a:t>respectful</a:t>
          </a:r>
          <a:r>
            <a:rPr lang="en-GB" sz="2000" kern="1200" dirty="0">
              <a:solidFill>
                <a:schemeClr val="tx1"/>
              </a:solidFill>
            </a:rPr>
            <a:t> to others</a:t>
          </a:r>
          <a:endParaRPr lang="en-US" sz="2000" kern="1200" dirty="0">
            <a:solidFill>
              <a:schemeClr val="tx1"/>
            </a:solidFill>
          </a:endParaRPr>
        </a:p>
      </dsp:txBody>
      <dsp:txXfrm>
        <a:off x="1572549" y="1125880"/>
        <a:ext cx="2696918" cy="1144147"/>
      </dsp:txXfrm>
    </dsp:sp>
    <dsp:sp modelId="{7C2192EC-172E-46D1-8708-109459AC57D5}">
      <dsp:nvSpPr>
        <dsp:cNvPr id="0" name=""/>
        <dsp:cNvSpPr/>
      </dsp:nvSpPr>
      <dsp:spPr>
        <a:xfrm>
          <a:off x="4739384" y="1125880"/>
          <a:ext cx="1144147" cy="11441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FA9E33-CE13-4AA0-819E-1E5D852709B0}">
      <dsp:nvSpPr>
        <dsp:cNvPr id="0" name=""/>
        <dsp:cNvSpPr/>
      </dsp:nvSpPr>
      <dsp:spPr>
        <a:xfrm>
          <a:off x="4979655" y="1366151"/>
          <a:ext cx="663605" cy="66360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052B8B-C427-4CBA-A299-790EEDB5FDE2}">
      <dsp:nvSpPr>
        <dsp:cNvPr id="0" name=""/>
        <dsp:cNvSpPr/>
      </dsp:nvSpPr>
      <dsp:spPr>
        <a:xfrm>
          <a:off x="6128706" y="1125880"/>
          <a:ext cx="2696918" cy="1144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rtl="0">
            <a:lnSpc>
              <a:spcPct val="100000"/>
            </a:lnSpc>
            <a:spcBef>
              <a:spcPct val="0"/>
            </a:spcBef>
            <a:spcAft>
              <a:spcPct val="35000"/>
            </a:spcAft>
          </a:pPr>
          <a:r>
            <a:rPr lang="en-GB" sz="2000" kern="1200" dirty="0">
              <a:solidFill>
                <a:schemeClr val="tx1"/>
              </a:solidFill>
            </a:rPr>
            <a:t>Remember </a:t>
          </a:r>
          <a:r>
            <a:rPr lang="en-GB" sz="2000" kern="1200" dirty="0">
              <a:solidFill>
                <a:schemeClr val="tx1"/>
              </a:solidFill>
              <a:latin typeface="Century Gothic" panose="020B0502020202020204"/>
            </a:rPr>
            <a:t>that </a:t>
          </a:r>
          <a:r>
            <a:rPr lang="en-GB" sz="2000" kern="1200" dirty="0">
              <a:solidFill>
                <a:schemeClr val="tx1"/>
              </a:solidFill>
            </a:rPr>
            <a:t>what is said in the group stays in the group( confidentiality)</a:t>
          </a:r>
          <a:endParaRPr lang="en-US" sz="2000" kern="1200" dirty="0">
            <a:solidFill>
              <a:schemeClr val="tx1"/>
            </a:solidFill>
          </a:endParaRPr>
        </a:p>
      </dsp:txBody>
      <dsp:txXfrm>
        <a:off x="6128706" y="1125880"/>
        <a:ext cx="2696918" cy="1144147"/>
      </dsp:txXfrm>
    </dsp:sp>
    <dsp:sp modelId="{BBD36E0D-91DB-48A1-A215-CB11B6ADEB75}">
      <dsp:nvSpPr>
        <dsp:cNvPr id="0" name=""/>
        <dsp:cNvSpPr/>
      </dsp:nvSpPr>
      <dsp:spPr>
        <a:xfrm>
          <a:off x="183227" y="3199918"/>
          <a:ext cx="1144147" cy="11441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9C8533-BE59-4C2D-8C1A-CD00E66DF546}">
      <dsp:nvSpPr>
        <dsp:cNvPr id="0" name=""/>
        <dsp:cNvSpPr/>
      </dsp:nvSpPr>
      <dsp:spPr>
        <a:xfrm>
          <a:off x="423498" y="3440189"/>
          <a:ext cx="663605" cy="66360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43903-AB53-40FA-931F-BE9E10017397}">
      <dsp:nvSpPr>
        <dsp:cNvPr id="0" name=""/>
        <dsp:cNvSpPr/>
      </dsp:nvSpPr>
      <dsp:spPr>
        <a:xfrm>
          <a:off x="1572549" y="3199918"/>
          <a:ext cx="2696918" cy="1144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GB" sz="2000" kern="1200" dirty="0">
              <a:solidFill>
                <a:schemeClr val="tx1"/>
              </a:solidFill>
            </a:rPr>
            <a:t>Do respectfully </a:t>
          </a:r>
          <a:r>
            <a:rPr lang="en-GB" sz="2000" kern="1200" dirty="0">
              <a:solidFill>
                <a:schemeClr val="tx1"/>
              </a:solidFill>
              <a:latin typeface="Century Gothic" panose="020B0502020202020204"/>
            </a:rPr>
            <a:t>listen</a:t>
          </a:r>
          <a:r>
            <a:rPr lang="en-GB" sz="2000" kern="1200" dirty="0">
              <a:solidFill>
                <a:schemeClr val="tx1"/>
              </a:solidFill>
            </a:rPr>
            <a:t>, allowing one person to speak at a time. Raise you hand if you wish to talk/ have a question</a:t>
          </a:r>
          <a:endParaRPr lang="en-US" sz="2000" kern="1200" dirty="0">
            <a:solidFill>
              <a:schemeClr val="tx1"/>
            </a:solidFill>
          </a:endParaRPr>
        </a:p>
      </dsp:txBody>
      <dsp:txXfrm>
        <a:off x="1572549" y="3199918"/>
        <a:ext cx="2696918" cy="1144147"/>
      </dsp:txXfrm>
    </dsp:sp>
    <dsp:sp modelId="{9DC23734-00BD-4B95-BF0D-76956D884444}">
      <dsp:nvSpPr>
        <dsp:cNvPr id="0" name=""/>
        <dsp:cNvSpPr/>
      </dsp:nvSpPr>
      <dsp:spPr>
        <a:xfrm>
          <a:off x="4739384" y="3199918"/>
          <a:ext cx="1144147" cy="114414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5A89F8-4623-4628-8C0D-8AB48FE23E67}">
      <dsp:nvSpPr>
        <dsp:cNvPr id="0" name=""/>
        <dsp:cNvSpPr/>
      </dsp:nvSpPr>
      <dsp:spPr>
        <a:xfrm>
          <a:off x="4979655" y="3440189"/>
          <a:ext cx="663605" cy="66360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1947C0-D733-4881-BA7A-0E3A1B4BBE56}">
      <dsp:nvSpPr>
        <dsp:cNvPr id="0" name=""/>
        <dsp:cNvSpPr/>
      </dsp:nvSpPr>
      <dsp:spPr>
        <a:xfrm>
          <a:off x="6128706" y="3199918"/>
          <a:ext cx="2696918" cy="1144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GB" sz="2000" kern="1200" dirty="0">
              <a:solidFill>
                <a:schemeClr val="tx1"/>
              </a:solidFill>
            </a:rPr>
            <a:t>Ensure : Ensure you are muted to allow everyone to hear the presentation without interruption from background noise</a:t>
          </a:r>
          <a:endParaRPr lang="en-US" sz="2000" kern="1200" dirty="0">
            <a:solidFill>
              <a:schemeClr val="tx1"/>
            </a:solidFill>
          </a:endParaRPr>
        </a:p>
      </dsp:txBody>
      <dsp:txXfrm>
        <a:off x="6128706" y="3199918"/>
        <a:ext cx="2696918" cy="1144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D6056-A3E1-4AFD-ABFA-0EB4A519BD9C}">
      <dsp:nvSpPr>
        <dsp:cNvPr id="0" name=""/>
        <dsp:cNvSpPr/>
      </dsp:nvSpPr>
      <dsp:spPr>
        <a:xfrm>
          <a:off x="7902" y="870570"/>
          <a:ext cx="4723847" cy="1889538"/>
        </a:xfrm>
        <a:prstGeom prst="chevr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defRPr cap="all"/>
          </a:pPr>
          <a:r>
            <a:rPr lang="en-GB" sz="2100" i="1" kern="1200" dirty="0"/>
            <a:t>WHAT IS IT YOU WOULD LIKE TO HAVE HAPPEN AS A RESULT OF ATTENDING THIS GROUP?</a:t>
          </a:r>
          <a:endParaRPr lang="en-US" sz="2100" kern="1200" dirty="0"/>
        </a:p>
      </dsp:txBody>
      <dsp:txXfrm>
        <a:off x="952671" y="870570"/>
        <a:ext cx="2834309" cy="1889538"/>
      </dsp:txXfrm>
    </dsp:sp>
    <dsp:sp modelId="{E2403203-7097-431C-AF2C-698FB52A9E43}">
      <dsp:nvSpPr>
        <dsp:cNvPr id="0" name=""/>
        <dsp:cNvSpPr/>
      </dsp:nvSpPr>
      <dsp:spPr>
        <a:xfrm>
          <a:off x="4259364" y="870570"/>
          <a:ext cx="4723847" cy="1889538"/>
        </a:xfrm>
        <a:prstGeom prst="chevron">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defRPr cap="all"/>
          </a:pPr>
          <a:r>
            <a:rPr lang="en-GB" sz="2100" i="1" kern="1200"/>
            <a:t>Think about small changes</a:t>
          </a:r>
          <a:endParaRPr lang="en-US" sz="2100" kern="1200"/>
        </a:p>
      </dsp:txBody>
      <dsp:txXfrm>
        <a:off x="5204133" y="870570"/>
        <a:ext cx="2834309" cy="1889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4085D-EC6E-40DE-8704-A1A03B3A22C0}">
      <dsp:nvSpPr>
        <dsp:cNvPr id="0" name=""/>
        <dsp:cNvSpPr/>
      </dsp:nvSpPr>
      <dsp:spPr>
        <a:xfrm>
          <a:off x="0" y="680525"/>
          <a:ext cx="3043237" cy="193245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8CDF1E0-9DB6-4194-9D94-0AFA5C1990A6}">
      <dsp:nvSpPr>
        <dsp:cNvPr id="0" name=""/>
        <dsp:cNvSpPr/>
      </dsp:nvSpPr>
      <dsp:spPr>
        <a:xfrm>
          <a:off x="338137" y="1001756"/>
          <a:ext cx="3043237" cy="19324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Aim to empower people to take control.</a:t>
          </a:r>
        </a:p>
      </dsp:txBody>
      <dsp:txXfrm>
        <a:off x="394737" y="1058356"/>
        <a:ext cx="2930037" cy="1819255"/>
      </dsp:txXfrm>
    </dsp:sp>
    <dsp:sp modelId="{8E4F61AD-ED54-438A-B6C0-5B99093090A9}">
      <dsp:nvSpPr>
        <dsp:cNvPr id="0" name=""/>
        <dsp:cNvSpPr/>
      </dsp:nvSpPr>
      <dsp:spPr>
        <a:xfrm>
          <a:off x="3719512" y="680525"/>
          <a:ext cx="3043237" cy="193245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6A64C83-6BE6-4039-B4AE-6098B237F73B}">
      <dsp:nvSpPr>
        <dsp:cNvPr id="0" name=""/>
        <dsp:cNvSpPr/>
      </dsp:nvSpPr>
      <dsp:spPr>
        <a:xfrm>
          <a:off x="4057649" y="1001756"/>
          <a:ext cx="3043237" cy="19324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Set of approaches to help manage your own health.</a:t>
          </a:r>
        </a:p>
      </dsp:txBody>
      <dsp:txXfrm>
        <a:off x="4114249" y="1058356"/>
        <a:ext cx="2930037" cy="1819255"/>
      </dsp:txXfrm>
    </dsp:sp>
    <dsp:sp modelId="{3CC53FD5-C21B-4DBD-8B77-43B9F8C0A37F}">
      <dsp:nvSpPr>
        <dsp:cNvPr id="0" name=""/>
        <dsp:cNvSpPr/>
      </dsp:nvSpPr>
      <dsp:spPr>
        <a:xfrm>
          <a:off x="7439024" y="680525"/>
          <a:ext cx="3043237" cy="193245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246DC98-4ECA-4F4B-836D-77D47DD9C8CC}">
      <dsp:nvSpPr>
        <dsp:cNvPr id="0" name=""/>
        <dsp:cNvSpPr/>
      </dsp:nvSpPr>
      <dsp:spPr>
        <a:xfrm>
          <a:off x="7777161" y="1001756"/>
          <a:ext cx="3043237" cy="19324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a:t>Physical Health, Mental Health or Both</a:t>
          </a:r>
        </a:p>
      </dsp:txBody>
      <dsp:txXfrm>
        <a:off x="7833761" y="1058356"/>
        <a:ext cx="2930037" cy="18192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AB7EC-1F0A-4139-BB09-551FAF5C0FE6}">
      <dsp:nvSpPr>
        <dsp:cNvPr id="0" name=""/>
        <dsp:cNvSpPr/>
      </dsp:nvSpPr>
      <dsp:spPr>
        <a:xfrm>
          <a:off x="1927904" y="280157"/>
          <a:ext cx="767285" cy="7672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70A53F1-8F05-4636-BFD7-21ED59230C3C}">
      <dsp:nvSpPr>
        <dsp:cNvPr id="0" name=""/>
        <dsp:cNvSpPr/>
      </dsp:nvSpPr>
      <dsp:spPr>
        <a:xfrm>
          <a:off x="1459007" y="1408790"/>
          <a:ext cx="1705078" cy="1278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pPr>
          <a:r>
            <a:rPr lang="en-GB" sz="2400" kern="1200" dirty="0"/>
            <a:t>Small changes lead to big changes</a:t>
          </a:r>
          <a:endParaRPr lang="en-US" sz="2400" kern="1200" dirty="0"/>
        </a:p>
      </dsp:txBody>
      <dsp:txXfrm>
        <a:off x="1459007" y="1408790"/>
        <a:ext cx="1705078" cy="1278808"/>
      </dsp:txXfrm>
    </dsp:sp>
    <dsp:sp modelId="{6DF9CD0E-27FC-4E40-899C-328C6506560F}">
      <dsp:nvSpPr>
        <dsp:cNvPr id="0" name=""/>
        <dsp:cNvSpPr/>
      </dsp:nvSpPr>
      <dsp:spPr>
        <a:xfrm>
          <a:off x="3931371" y="280157"/>
          <a:ext cx="767285" cy="76728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751685-1084-4FAB-B60D-386A9C3FA03E}">
      <dsp:nvSpPr>
        <dsp:cNvPr id="0" name=""/>
        <dsp:cNvSpPr/>
      </dsp:nvSpPr>
      <dsp:spPr>
        <a:xfrm>
          <a:off x="3462474" y="1408790"/>
          <a:ext cx="1705078" cy="1278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33500">
            <a:lnSpc>
              <a:spcPct val="90000"/>
            </a:lnSpc>
            <a:spcBef>
              <a:spcPct val="0"/>
            </a:spcBef>
            <a:spcAft>
              <a:spcPct val="35000"/>
            </a:spcAft>
          </a:pPr>
          <a:r>
            <a:rPr lang="en-GB" sz="3000" kern="1200"/>
            <a:t>Small changes</a:t>
          </a:r>
          <a:endParaRPr lang="en-US" sz="3000" kern="1200"/>
        </a:p>
      </dsp:txBody>
      <dsp:txXfrm>
        <a:off x="3462474" y="1408790"/>
        <a:ext cx="1705078" cy="1278808"/>
      </dsp:txXfrm>
    </dsp:sp>
    <dsp:sp modelId="{DB3D40EE-2A8F-4A2F-9F5A-2514C5209B16}">
      <dsp:nvSpPr>
        <dsp:cNvPr id="0" name=""/>
        <dsp:cNvSpPr/>
      </dsp:nvSpPr>
      <dsp:spPr>
        <a:xfrm>
          <a:off x="5934837" y="280157"/>
          <a:ext cx="767285" cy="76728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BE81D0B-3CAF-465C-959A-F39659B0A0B1}">
      <dsp:nvSpPr>
        <dsp:cNvPr id="0" name=""/>
        <dsp:cNvSpPr/>
      </dsp:nvSpPr>
      <dsp:spPr>
        <a:xfrm>
          <a:off x="5465941" y="1408790"/>
          <a:ext cx="1705078" cy="1278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33500">
            <a:lnSpc>
              <a:spcPct val="90000"/>
            </a:lnSpc>
            <a:spcBef>
              <a:spcPct val="0"/>
            </a:spcBef>
            <a:spcAft>
              <a:spcPct val="35000"/>
            </a:spcAft>
          </a:pPr>
          <a:r>
            <a:rPr lang="en-GB" sz="3000" kern="1200"/>
            <a:t>Turn vicious cycles</a:t>
          </a:r>
          <a:endParaRPr lang="en-US" sz="3000" kern="1200"/>
        </a:p>
      </dsp:txBody>
      <dsp:txXfrm>
        <a:off x="5465941" y="1408790"/>
        <a:ext cx="1705078" cy="1278808"/>
      </dsp:txXfrm>
    </dsp:sp>
    <dsp:sp modelId="{2C1095A4-FB29-4F97-985C-748D01300F32}">
      <dsp:nvSpPr>
        <dsp:cNvPr id="0" name=""/>
        <dsp:cNvSpPr/>
      </dsp:nvSpPr>
      <dsp:spPr>
        <a:xfrm>
          <a:off x="7938304" y="280157"/>
          <a:ext cx="767285" cy="76728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3C051E-D14B-4FF8-8FFA-AE3E872F5ACC}">
      <dsp:nvSpPr>
        <dsp:cNvPr id="0" name=""/>
        <dsp:cNvSpPr/>
      </dsp:nvSpPr>
      <dsp:spPr>
        <a:xfrm>
          <a:off x="7469408" y="1408790"/>
          <a:ext cx="1705078" cy="1278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33500">
            <a:lnSpc>
              <a:spcPct val="90000"/>
            </a:lnSpc>
            <a:spcBef>
              <a:spcPct val="0"/>
            </a:spcBef>
            <a:spcAft>
              <a:spcPct val="35000"/>
            </a:spcAft>
          </a:pPr>
          <a:r>
            <a:rPr lang="en-GB" sz="3000" kern="1200"/>
            <a:t>Into virtuous cycles</a:t>
          </a:r>
          <a:endParaRPr lang="en-US" sz="3000" kern="1200"/>
        </a:p>
      </dsp:txBody>
      <dsp:txXfrm>
        <a:off x="7469408" y="1408790"/>
        <a:ext cx="1705078" cy="127880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3387C1-8EFB-44F7-8485-D662F1CF7333}" type="datetime1">
              <a:rPr lang="en-GB" smtClean="0"/>
              <a:t>19/04/2024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n-GB" smtClean="0"/>
              <a:t>‹#›</a:t>
            </a:fld>
            <a:endParaRPr lang="en-GB"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D6434E-09F1-48C0-A525-B5A7008B7802}" type="datetime1">
              <a:rPr lang="en-GB" noProof="0" smtClean="0"/>
              <a:t>19/04/2024</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n-GB" noProof="0" smtClean="0"/>
              <a:t>‹#›</a:t>
            </a:fld>
            <a:endParaRPr lang="en-GB"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spcBef>
                <a:spcPct val="0"/>
              </a:spcBef>
            </a:pPr>
            <a:r>
              <a:rPr lang="en-US" dirty="0"/>
              <a:t>Slide 1</a:t>
            </a:r>
            <a:endParaRPr lang="en-US" dirty="0">
              <a:cs typeface="Calibri" panose="020F0502020204030204"/>
            </a:endParaRPr>
          </a:p>
          <a:p>
            <a:r>
              <a:rPr lang="en-US" dirty="0"/>
              <a:t>Welcome to the NHS </a:t>
            </a:r>
            <a:r>
              <a:rPr lang="en-US" dirty="0" smtClean="0"/>
              <a:t>GGC Long COVID Self-management group</a:t>
            </a:r>
            <a:r>
              <a:rPr lang="en-US" baseline="0" dirty="0" smtClean="0"/>
              <a:t> -</a:t>
            </a:r>
            <a:r>
              <a:rPr lang="en-US" dirty="0" smtClean="0"/>
              <a:t> </a:t>
            </a:r>
            <a:r>
              <a:rPr lang="en-US" dirty="0"/>
              <a:t>an 8 week group where you will gather information on Long </a:t>
            </a:r>
            <a:r>
              <a:rPr lang="en-US" dirty="0" smtClean="0"/>
              <a:t>COVID and </a:t>
            </a:r>
            <a:r>
              <a:rPr lang="en-US" dirty="0"/>
              <a:t>various strategies to support you in managing your condition. You will have the opportunity to discuss your journey with each other and support each other as you complete this course.  My name is </a:t>
            </a:r>
            <a:r>
              <a:rPr lang="en-US" dirty="0" smtClean="0"/>
              <a:t>…..</a:t>
            </a:r>
            <a:r>
              <a:rPr lang="en-US" dirty="0"/>
              <a:t>  </a:t>
            </a:r>
            <a:r>
              <a:rPr lang="en-US" dirty="0" smtClean="0"/>
              <a:t>We </a:t>
            </a:r>
            <a:r>
              <a:rPr lang="en-US" dirty="0"/>
              <a:t>have 5  Occupational </a:t>
            </a:r>
            <a:r>
              <a:rPr lang="en-US" dirty="0" smtClean="0"/>
              <a:t>Therapists, </a:t>
            </a:r>
            <a:r>
              <a:rPr lang="en-US" dirty="0"/>
              <a:t>2 </a:t>
            </a:r>
            <a:r>
              <a:rPr lang="en-US" dirty="0" smtClean="0"/>
              <a:t>Physiotherapists,  HCSW</a:t>
            </a:r>
            <a:r>
              <a:rPr lang="en-US" baseline="0" dirty="0" smtClean="0"/>
              <a:t> and </a:t>
            </a:r>
            <a:r>
              <a:rPr lang="en-US" dirty="0" smtClean="0"/>
              <a:t>Admin support.</a:t>
            </a:r>
            <a:r>
              <a:rPr lang="en-US" dirty="0"/>
              <a:t>   </a:t>
            </a:r>
            <a:r>
              <a:rPr lang="en-US" dirty="0" smtClean="0"/>
              <a:t>We </a:t>
            </a:r>
            <a:r>
              <a:rPr lang="en-US" dirty="0"/>
              <a:t>do not have any doctors within this team, </a:t>
            </a:r>
            <a:r>
              <a:rPr lang="en-US" dirty="0" smtClean="0"/>
              <a:t> as this </a:t>
            </a:r>
            <a:r>
              <a:rPr lang="en-US" dirty="0"/>
              <a:t>is a self management service aimed to provide you with the tools and strategies needed to self manage your condition.   </a:t>
            </a:r>
            <a:endParaRPr lang="en-US" dirty="0">
              <a:cs typeface="Calibri"/>
            </a:endParaRPr>
          </a:p>
          <a:p>
            <a:r>
              <a:rPr lang="en-US" dirty="0"/>
              <a:t>Today’s session is an introductory session. Aimed at settling </a:t>
            </a:r>
            <a:r>
              <a:rPr lang="en-US" dirty="0" smtClean="0"/>
              <a:t>you</a:t>
            </a:r>
            <a:r>
              <a:rPr lang="en-US" dirty="0"/>
              <a:t> into the group and the tech we’ll be using over the next 8 weeks. Hopefully you will leave today's session with some new knowledge about your condition,  you will learn, techniques and  strategies and be given support to start implementing small changes that will make a difference to your Long </a:t>
            </a:r>
            <a:r>
              <a:rPr lang="en-US" dirty="0" smtClean="0"/>
              <a:t>COVID journey</a:t>
            </a:r>
            <a:r>
              <a:rPr lang="en-US" dirty="0"/>
              <a:t>.  The focus of all the techniques and strategies is to give you the tools to self manage your condition by managing your symptoms in the best way possible.</a:t>
            </a:r>
            <a:endParaRPr lang="en-US" dirty="0">
              <a:cs typeface="Calibri"/>
            </a:endParaRPr>
          </a:p>
          <a:p>
            <a:r>
              <a:rPr lang="en-US" dirty="0"/>
              <a:t> Let's get started: </a:t>
            </a:r>
            <a:endParaRPr lang="en-US" dirty="0">
              <a:cs typeface="Calibri"/>
            </a:endParaRPr>
          </a:p>
          <a:p>
            <a:pPr>
              <a:spcBef>
                <a:spcPct val="0"/>
              </a:spcBef>
            </a:pPr>
            <a:endParaRPr lang="en-US" dirty="0">
              <a:cs typeface="Calibri"/>
            </a:endParaRPr>
          </a:p>
          <a:p>
            <a:pPr>
              <a:spcBef>
                <a:spcPct val="0"/>
              </a:spcBef>
            </a:pPr>
            <a:endParaRPr lang="en-US" dirty="0">
              <a:cs typeface="Calibri"/>
            </a:endParaRPr>
          </a:p>
          <a:p>
            <a:pPr>
              <a:spcBef>
                <a:spcPct val="0"/>
              </a:spcBef>
            </a:pPr>
            <a:endParaRPr lang="en-US" dirty="0">
              <a:cs typeface="Calibri"/>
            </a:endParaRPr>
          </a:p>
          <a:p>
            <a:pPr>
              <a:spcBef>
                <a:spcPct val="0"/>
              </a:spcBef>
            </a:pPr>
            <a:endParaRPr lang="en-GB" dirty="0">
              <a:cs typeface="Calibri" panose="020F0502020204030204"/>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973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The video</a:t>
            </a:r>
            <a:r>
              <a:rPr lang="en-US" baseline="0" dirty="0" smtClean="0">
                <a:cs typeface="Calibri"/>
              </a:rPr>
              <a:t> clip that I am going to play is only a short section of a 15 minute story by sky news, which follows the story of Rowland from the early days of his Long </a:t>
            </a:r>
            <a:r>
              <a:rPr lang="en-US" baseline="0" dirty="0" err="1" smtClean="0">
                <a:cs typeface="Calibri"/>
              </a:rPr>
              <a:t>covid</a:t>
            </a:r>
            <a:r>
              <a:rPr lang="en-US" baseline="0" dirty="0" smtClean="0">
                <a:cs typeface="Calibri"/>
              </a:rPr>
              <a:t> Journey to the more recent days of his journey. if you would like to watch the full video, it can be found on </a:t>
            </a:r>
            <a:r>
              <a:rPr lang="en-US" baseline="0" dirty="0" err="1" smtClean="0">
                <a:cs typeface="Calibri"/>
              </a:rPr>
              <a:t>youtube</a:t>
            </a:r>
            <a:r>
              <a:rPr lang="en-US" baseline="0" dirty="0" smtClean="0">
                <a:cs typeface="Calibri"/>
              </a:rPr>
              <a:t> by searching Long </a:t>
            </a:r>
            <a:r>
              <a:rPr lang="en-US" baseline="0" dirty="0" err="1" smtClean="0">
                <a:cs typeface="Calibri"/>
              </a:rPr>
              <a:t>covid</a:t>
            </a:r>
            <a:r>
              <a:rPr lang="en-US" baseline="0" dirty="0" smtClean="0">
                <a:cs typeface="Calibri"/>
              </a:rPr>
              <a:t> sky news </a:t>
            </a:r>
          </a:p>
          <a:p>
            <a:endParaRPr lang="en-US" baseline="0" dirty="0" smtClean="0">
              <a:cs typeface="Calibri"/>
            </a:endParaRPr>
          </a:p>
          <a:p>
            <a:r>
              <a:rPr lang="en-US" dirty="0" smtClean="0"/>
              <a:t>The </a:t>
            </a:r>
            <a:r>
              <a:rPr lang="en-US" dirty="0"/>
              <a:t>video we have just heard explains a few of the Long Covid patient journeys that have occurred. Each Journey is different, each journey may invoke different emotions. Some emotions may include frustration, fear and  grief.  Others may have some anger and resentment about the situation they have been left in.   All of these emotions have a place, it is completely understandable that these emotions might be present. </a:t>
            </a:r>
          </a:p>
          <a:p>
            <a:endParaRPr lang="en-US" dirty="0"/>
          </a:p>
          <a:p>
            <a:r>
              <a:rPr lang="en-US" dirty="0"/>
              <a:t>The anger may be directed  at the handling of the pandemic by the government, or directed at  managers from work or GPs / health services / there may  be anger directed at us for being unable to give you the answers which we are unable to give. </a:t>
            </a:r>
            <a:endParaRPr lang="en-US" dirty="0">
              <a:cs typeface="Calibri"/>
            </a:endParaRPr>
          </a:p>
          <a:p>
            <a:endParaRPr lang="en-US" dirty="0">
              <a:cs typeface="Calibri"/>
            </a:endParaRPr>
          </a:p>
          <a:p>
            <a:r>
              <a:rPr lang="en-US" dirty="0"/>
              <a:t>It is completely understandable why these emotions may be present. </a:t>
            </a:r>
            <a:r>
              <a:rPr lang="en-US" dirty="0" smtClean="0"/>
              <a:t>You </a:t>
            </a:r>
            <a:r>
              <a:rPr lang="en-US" dirty="0"/>
              <a:t>have a right to feel this way.</a:t>
            </a:r>
            <a:endParaRPr lang="en-US" dirty="0">
              <a:cs typeface="Calibri"/>
            </a:endParaRPr>
          </a:p>
          <a:p>
            <a:endParaRPr lang="en-US" dirty="0"/>
          </a:p>
          <a:p>
            <a:r>
              <a:rPr lang="en-US" dirty="0"/>
              <a:t>However, these emotions and anger (in particular) can become all encompassing. It can eat away at the very little energy you have. The future sessions will described prioritizing your energy – think of your anger as being something which uses up the energy you could spend doing something which gives you joy. Would you prioritize it?</a:t>
            </a:r>
            <a:endParaRPr lang="en-US" dirty="0">
              <a:cs typeface="Calibri"/>
            </a:endParaRPr>
          </a:p>
          <a:p>
            <a:r>
              <a:rPr lang="en-US" dirty="0"/>
              <a:t>Someone might have said something which has been insensitive or unhelpful – quite often this comes from a lack of understanding of the condition "you look well", "my cousin had Long COVID but she went back to work after a few weeks", or the one I hear all the time "do you think it is real?". Or the manager who was initially sympathetic but as the weeks and months have passed just keeps asking "when are you coming back?". Signposting these people to CHSS or our webpage may help with some education. Nobody will fully understand it unless they have lived it. We are hoping that this group will introduce you to people who have lived it, who will understand what you have been through, and hopefully provide you with advice, experience and support that will be beneficial to you as you move forward. </a:t>
            </a:r>
            <a:endParaRPr lang="en-US" dirty="0" smtClean="0">
              <a:cs typeface="Calibri"/>
            </a:endParaRPr>
          </a:p>
          <a:p>
            <a:endParaRPr lang="en-US" dirty="0" smtClean="0">
              <a:cs typeface="Calibri"/>
            </a:endParaRPr>
          </a:p>
          <a:p>
            <a:r>
              <a:rPr lang="en-US" dirty="0" smtClean="0"/>
              <a:t>We are now going to split into break out rooms and provide the opportunity for you to get to know the other people who all share a long Covid journey with you. Take the opportunity to exchange some stories about your own journeys with Long Covid. The breakout room will be for 15 minutes, providing each of you with 3 minutes to share something about your journey.  There will be a member of the team in the breakout room, but  this is an opportunity for you to talk to each other, to share stories, to exchange tips and hopefully to provide each other with support from  people who have had similar experiences. </a:t>
            </a:r>
            <a:endParaRPr lang="en-US" dirty="0" smtClean="0">
              <a:cs typeface="Calibri"/>
            </a:endParaRPr>
          </a:p>
          <a:p>
            <a:endParaRPr lang="en-US" dirty="0" smtClean="0">
              <a:cs typeface="Calibri"/>
            </a:endParaRPr>
          </a:p>
          <a:p>
            <a:endParaRPr lang="en-US" dirty="0">
              <a:cs typeface="Calibri"/>
            </a:endParaRPr>
          </a:p>
          <a:p>
            <a:endParaRPr lang="en-US" dirty="0">
              <a:cs typeface="Calibri"/>
            </a:endParaRPr>
          </a:p>
          <a:p>
            <a:endParaRPr lang="en-US" dirty="0" smtClean="0">
              <a:cs typeface="Calibri"/>
            </a:endParaRPr>
          </a:p>
          <a:p>
            <a:r>
              <a:rPr lang="en-US" baseline="0" dirty="0" smtClean="0">
                <a:cs typeface="Calibri"/>
              </a:rPr>
              <a: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10</a:t>
            </a:fld>
            <a:endParaRPr lang="en-GB" noProof="0" dirty="0"/>
          </a:p>
        </p:txBody>
      </p:sp>
    </p:spTree>
    <p:extLst>
      <p:ext uri="{BB962C8B-B14F-4D97-AF65-F5344CB8AC3E}">
        <p14:creationId xmlns:p14="http://schemas.microsoft.com/office/powerpoint/2010/main" val="961217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that you have all gained something from the break out rooms, we will now break for 10 minutes, please take the time to change position, move a little and get something to drink.</a:t>
            </a:r>
          </a:p>
          <a:p>
            <a:r>
              <a:rPr lang="en-US" dirty="0"/>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please do not leave the meeting, just mute and turn off camera – relax / have a drink we will return after</a:t>
            </a:r>
            <a:r>
              <a:rPr lang="en-US" baseline="0" dirty="0" smtClean="0"/>
              <a:t> </a:t>
            </a:r>
            <a:r>
              <a:rPr lang="en-US" dirty="0" smtClean="0"/>
              <a:t>10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time is</a:t>
            </a:r>
            <a:r>
              <a:rPr lang="en-US" baseline="0" dirty="0" smtClean="0"/>
              <a:t> </a:t>
            </a:r>
            <a:r>
              <a:rPr lang="en-US" baseline="0" smtClean="0"/>
              <a:t>now …...</a:t>
            </a:r>
            <a:endParaRPr lang="en-GB" dirty="0" smtClean="0"/>
          </a:p>
          <a:p>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11</a:t>
            </a:fld>
            <a:endParaRPr lang="en-GB" noProof="0" dirty="0"/>
          </a:p>
        </p:txBody>
      </p:sp>
    </p:spTree>
    <p:extLst>
      <p:ext uri="{BB962C8B-B14F-4D97-AF65-F5344CB8AC3E}">
        <p14:creationId xmlns:p14="http://schemas.microsoft.com/office/powerpoint/2010/main" val="204376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you found the break s beneficial and managed a drink and change of position during the break. In the second half of the session we are going to look in a bit closer detail about what the service can offer to support and enable you to tailor your own ways of managing your Long Covid and its impact upon you. </a:t>
            </a:r>
          </a:p>
          <a:p>
            <a:endParaRPr lang="en-US" dirty="0">
              <a:ea typeface="Calibri"/>
              <a:cs typeface="Calibri"/>
            </a:endParaRPr>
          </a:p>
          <a:p>
            <a:r>
              <a:rPr lang="en-US" b="1" dirty="0"/>
              <a:t>So 'Begin with the end in mind'</a:t>
            </a:r>
            <a:endParaRPr lang="en-US" dirty="0"/>
          </a:p>
          <a:p>
            <a:r>
              <a:rPr lang="en-US" dirty="0"/>
              <a:t>  </a:t>
            </a:r>
          </a:p>
          <a:p>
            <a:r>
              <a:rPr lang="en-US" dirty="0"/>
              <a:t> Consider this statement in the context of your own goals for attending this course…but try to break it down and think of perhaps some of the small changes that lead to bigger changes …..the type of small changes that have the potential to change vicious cycles into virtuous cycles…  </a:t>
            </a:r>
            <a:endParaRPr lang="en-US" dirty="0">
              <a:cs typeface="Calibri"/>
            </a:endParaRPr>
          </a:p>
          <a:p>
            <a:r>
              <a:rPr lang="en-US" dirty="0"/>
              <a:t>   </a:t>
            </a:r>
          </a:p>
          <a:p>
            <a:r>
              <a:rPr lang="en-US" dirty="0"/>
              <a:t>At the end of the 8 weeks,  what do you want to have achieved? in a moment a word cloud,  will pop up on your screen, if you feel comfortable to share your goal,  please type it, into the word cloud- if you are unable to use the word cloud, you could write it into the chat. </a:t>
            </a:r>
            <a:endParaRPr lang="en-US" dirty="0">
              <a:ea typeface="Calibri" panose="020F0502020204030204"/>
              <a:cs typeface="Calibri" panose="020F0502020204030204"/>
            </a:endParaRPr>
          </a:p>
          <a:p>
            <a:r>
              <a:rPr lang="en-US" dirty="0"/>
              <a:t> </a:t>
            </a:r>
            <a:endParaRPr lang="en-US" dirty="0">
              <a:cs typeface="Calibri"/>
            </a:endParaRPr>
          </a:p>
          <a:p>
            <a:r>
              <a:rPr lang="en-US" dirty="0"/>
              <a:t>Once you have typed your goal, hit submit and then there should be a link appear in the chat box, if you click on this you will be able to see the formation of a word cloud with the thoughts and goals that have been kindly shared by the group today.</a:t>
            </a:r>
          </a:p>
          <a:p>
            <a:r>
              <a:rPr lang="en-US" dirty="0"/>
              <a:t>Word cloud poll: Begin with the end in Mind.</a:t>
            </a:r>
          </a:p>
          <a:p>
            <a:r>
              <a:rPr lang="en-US" dirty="0"/>
              <a:t>Brief noting of themes that are appearing/acknowledging what people are sharing.</a:t>
            </a:r>
          </a:p>
          <a:p>
            <a:r>
              <a:rPr lang="en-US" dirty="0"/>
              <a:t>.</a:t>
            </a:r>
          </a:p>
          <a:p>
            <a:r>
              <a:rPr lang="en-US" dirty="0"/>
              <a:t> As an example of a goal, Cooking/preparing a meal is something that most if not all of us can relate too. For some the goal might be to make a really simple meal and for others it may be thinking about preparing a full </a:t>
            </a:r>
            <a:r>
              <a:rPr lang="en-US" dirty="0" smtClean="0"/>
              <a:t>birthday </a:t>
            </a:r>
            <a:r>
              <a:rPr lang="en-US" dirty="0"/>
              <a:t>dinner, but the achievement of the end goal is about the </a:t>
            </a:r>
            <a:r>
              <a:rPr lang="en-US" dirty="0" err="1"/>
              <a:t>realisation</a:t>
            </a:r>
            <a:r>
              <a:rPr lang="en-US" dirty="0"/>
              <a:t> of many small, little steps required to reaching the end goal.</a:t>
            </a:r>
          </a:p>
          <a:p>
            <a:r>
              <a:rPr lang="en-US" dirty="0"/>
              <a:t> It is about thinking where you are on this journey and </a:t>
            </a:r>
            <a:r>
              <a:rPr lang="en-US" dirty="0" err="1"/>
              <a:t>personalising</a:t>
            </a:r>
            <a:r>
              <a:rPr lang="en-US" dirty="0"/>
              <a:t> the steps for your own goals.</a:t>
            </a:r>
          </a:p>
          <a:p>
            <a:r>
              <a:rPr lang="en-US" dirty="0"/>
              <a:t>If we take cooking a meal as an example, it is about Planning the meal, purchasing the ingredients required, preparing the meal, cooking the meal, serving the meal, washing the dishes.   There are so many aspects to the overall goal of preparing a meal.  What I am hoping to convey here is that it is important to take each step/stage in turn and individually and gradually add/fit the pieces of the jigsaw together to meet the end goal.</a:t>
            </a:r>
            <a:endParaRPr lang="en-US" dirty="0">
              <a:cs typeface="Calibri"/>
            </a:endParaRPr>
          </a:p>
          <a:p>
            <a:r>
              <a:rPr lang="en-US" dirty="0"/>
              <a:t> </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12</a:t>
            </a:fld>
            <a:endParaRPr lang="en-GB" noProof="0" dirty="0"/>
          </a:p>
        </p:txBody>
      </p:sp>
    </p:spTree>
    <p:extLst>
      <p:ext uri="{BB962C8B-B14F-4D97-AF65-F5344CB8AC3E}">
        <p14:creationId xmlns:p14="http://schemas.microsoft.com/office/powerpoint/2010/main" val="409169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get achieve the "end in mind scenario",  unfortunately (at present) there is no one single fix or medication for Long Covid, and of all evidence collated to now, the most effective way found to assist people in managing their condition is a Supported self management Approach and  this is what we aim to offer as a service.</a:t>
            </a:r>
          </a:p>
          <a:p>
            <a:r>
              <a:rPr lang="en-US" dirty="0" smtClean="0"/>
              <a:t>What </a:t>
            </a:r>
            <a:r>
              <a:rPr lang="en-US" dirty="0"/>
              <a:t>does Supported Self Management mean?- It is  empowering people living with Long term conditions, such as Long Covid to take control of their management.</a:t>
            </a:r>
            <a:endParaRPr lang="en-GB" dirty="0"/>
          </a:p>
          <a:p>
            <a:endParaRPr lang="en-US" dirty="0"/>
          </a:p>
          <a:p>
            <a:r>
              <a:rPr lang="en-US" dirty="0"/>
              <a:t>A set of approaches are used, which  will help you to manage your own health  -think of creating your own individual toolkit to best meet your needs and personal circumstances.  It focuses upon what matters to you and also </a:t>
            </a:r>
            <a:r>
              <a:rPr lang="en-US" dirty="0" err="1"/>
              <a:t>recognising</a:t>
            </a:r>
            <a:r>
              <a:rPr lang="en-US" dirty="0"/>
              <a:t> that you are the experts of your life and that the goal setting is guided by the knowledge, strengths and confidence that you all have as individuals.  </a:t>
            </a:r>
            <a:endParaRPr lang="en-GB" dirty="0"/>
          </a:p>
          <a:p>
            <a:endParaRPr lang="en-US" dirty="0"/>
          </a:p>
          <a:p>
            <a:r>
              <a:rPr lang="en-US" dirty="0"/>
              <a:t>Thinking about what to include in your toolkit to assist with managing any unexpected bumps in the road/challenges that occur as you work towards your goals and then also the maintenance of the goals achieved.</a:t>
            </a:r>
            <a:endParaRPr lang="en-GB" dirty="0"/>
          </a:p>
          <a:p>
            <a:endParaRPr lang="en-US" dirty="0">
              <a:cs typeface="Calibri"/>
            </a:endParaRPr>
          </a:p>
          <a:p>
            <a:r>
              <a:rPr lang="en-US" dirty="0"/>
              <a:t>These could be approaches to address your physical health, mental health or both-which we find commonly links in, if we are able to improve an aspect of health it often has a positive impact upon the other, </a:t>
            </a:r>
            <a:r>
              <a:rPr lang="en-US" dirty="0" err="1"/>
              <a:t>e.g</a:t>
            </a:r>
            <a:r>
              <a:rPr lang="en-US" dirty="0"/>
              <a:t> improve our physical health beneficial to mental health.</a:t>
            </a:r>
            <a:endParaRPr lang="en-US" dirty="0">
              <a:cs typeface="Calibri"/>
            </a:endParaRPr>
          </a:p>
          <a:p>
            <a:endParaRPr lang="en-US" dirty="0">
              <a:cs typeface="Calibri"/>
            </a:endParaRPr>
          </a:p>
          <a:p>
            <a:endParaRPr lang="en-US" dirty="0"/>
          </a:p>
          <a:p>
            <a:r>
              <a:rPr lang="en-US" dirty="0"/>
              <a:t>The importance of peer support is part of this, it is found that having peer support enables people living with similar long-term conditions or health experiences to better understand the condition and also assist with self management of it, that is why group sessions within already established Long Covid Services have found having a group </a:t>
            </a:r>
            <a:r>
              <a:rPr lang="en-US" dirty="0" err="1"/>
              <a:t>programme</a:t>
            </a:r>
            <a:r>
              <a:rPr lang="en-US" dirty="0"/>
              <a:t> as one of the approaches worked well, due to the peer support amongst members of the group.</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13</a:t>
            </a:fld>
            <a:endParaRPr lang="en-GB" noProof="0" dirty="0"/>
          </a:p>
        </p:txBody>
      </p:sp>
    </p:spTree>
    <p:extLst>
      <p:ext uri="{BB962C8B-B14F-4D97-AF65-F5344CB8AC3E}">
        <p14:creationId xmlns:p14="http://schemas.microsoft.com/office/powerpoint/2010/main" val="414382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Everyone</a:t>
            </a:r>
            <a:r>
              <a:rPr lang="en-US" baseline="0" dirty="0" smtClean="0">
                <a:cs typeface="Calibri"/>
              </a:rPr>
              <a:t> is on their own individual Long </a:t>
            </a:r>
            <a:r>
              <a:rPr lang="en-US" baseline="0" dirty="0" err="1" smtClean="0">
                <a:cs typeface="Calibri"/>
              </a:rPr>
              <a:t>Covid</a:t>
            </a:r>
            <a:r>
              <a:rPr lang="en-US" baseline="0" dirty="0" smtClean="0">
                <a:cs typeface="Calibri"/>
              </a:rPr>
              <a:t> journey but it is important to establish your baseline from the start to help you get the most out of your interventions and to teach you how to implement the strategies and tools learned in the future. Your baseline is where you are just now in terms of your symptoms and how these impact on your activities of daily living.  This can be in terms of your personal life, your studies or work to name a few. </a:t>
            </a:r>
          </a:p>
          <a:p>
            <a:r>
              <a:rPr lang="en-US" baseline="0" dirty="0" smtClean="0">
                <a:cs typeface="Calibri"/>
              </a:rPr>
              <a:t>By using an activity diary can really help identify patterns of </a:t>
            </a:r>
            <a:r>
              <a:rPr lang="en-US" baseline="0" dirty="0" err="1" smtClean="0">
                <a:cs typeface="Calibri"/>
              </a:rPr>
              <a:t>behaviour</a:t>
            </a:r>
            <a:r>
              <a:rPr lang="en-US" baseline="0" dirty="0" smtClean="0">
                <a:cs typeface="Calibri"/>
              </a:rPr>
              <a:t> and is a visual tool which demonstrates where you currently are and highlights patterns which can be impacting on your symptoms without you even </a:t>
            </a:r>
            <a:r>
              <a:rPr lang="en-US" baseline="0" dirty="0" err="1" smtClean="0">
                <a:cs typeface="Calibri"/>
              </a:rPr>
              <a:t>realising</a:t>
            </a:r>
            <a:r>
              <a:rPr lang="en-US" baseline="0" dirty="0" smtClean="0">
                <a:cs typeface="Calibri"/>
              </a:rPr>
              <a:t>. We go more into detail about fatigue on this course but its helpful to get a head start in completing these for a week, preferably two weeks where you record your days and discuss these with your key worker to help guide meaningful work. They can be downloaded on the NHS long </a:t>
            </a:r>
            <a:r>
              <a:rPr lang="en-US" baseline="0" dirty="0" err="1" smtClean="0">
                <a:cs typeface="Calibri"/>
              </a:rPr>
              <a:t>covid</a:t>
            </a:r>
            <a:r>
              <a:rPr lang="en-US" baseline="0" dirty="0" smtClean="0">
                <a:cs typeface="Calibri"/>
              </a:rPr>
              <a:t> website. Under fatigue diary. I would encourage you to complete these as it is a powerful tool to help manage your symptoms.  It can help you create a balance of rest and activity which in turn will hopefully give you a sense of control.  There will be more detailed explanation on this in the fatigue session</a:t>
            </a:r>
          </a:p>
          <a:p>
            <a:endParaRPr lang="en-US" baseline="0" dirty="0" smtClean="0">
              <a:cs typeface="Calibri"/>
            </a:endParaRPr>
          </a:p>
          <a:p>
            <a:r>
              <a:rPr lang="en-US" baseline="0" dirty="0" smtClean="0">
                <a:cs typeface="Calibri"/>
              </a:rPr>
              <a:t>I am an occupational therapist, on the Royal College of OTs there are some useful tips on energy conservation and the use of fatigue diaries which I would encourage you to view when you feel you have the time and energy to do so as these may be beneficial to you in your journey. </a:t>
            </a:r>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14</a:t>
            </a:fld>
            <a:endParaRPr lang="en-GB" noProof="0" dirty="0"/>
          </a:p>
        </p:txBody>
      </p:sp>
    </p:spTree>
    <p:extLst>
      <p:ext uri="{BB962C8B-B14F-4D97-AF65-F5344CB8AC3E}">
        <p14:creationId xmlns:p14="http://schemas.microsoft.com/office/powerpoint/2010/main" val="3950321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Quick</a:t>
            </a:r>
            <a:r>
              <a:rPr lang="en-US" baseline="0" dirty="0" smtClean="0">
                <a:cs typeface="Calibri"/>
              </a:rPr>
              <a:t> wins:  Where to start some quick wins for week 1</a:t>
            </a:r>
          </a:p>
          <a:p>
            <a:endParaRPr lang="en-US" baseline="0" dirty="0" smtClean="0">
              <a:cs typeface="Calibri"/>
            </a:endParaRPr>
          </a:p>
          <a:p>
            <a:r>
              <a:rPr lang="en-US" baseline="0" dirty="0" smtClean="0">
                <a:cs typeface="Calibri"/>
              </a:rPr>
              <a:t>There are things which you can implement starting even today.  These are;</a:t>
            </a:r>
          </a:p>
          <a:p>
            <a:endParaRPr lang="en-US" baseline="0" dirty="0" smtClean="0">
              <a:cs typeface="Calibri"/>
            </a:endParaRPr>
          </a:p>
          <a:p>
            <a:r>
              <a:rPr lang="en-US" baseline="0" dirty="0" smtClean="0">
                <a:cs typeface="Calibri"/>
              </a:rPr>
              <a:t>Hydration</a:t>
            </a:r>
          </a:p>
          <a:p>
            <a:r>
              <a:rPr lang="en-US" baseline="0" dirty="0" smtClean="0">
                <a:cs typeface="Calibri"/>
              </a:rPr>
              <a:t>Pacing</a:t>
            </a:r>
          </a:p>
          <a:p>
            <a:r>
              <a:rPr lang="en-US" baseline="0" dirty="0" smtClean="0">
                <a:cs typeface="Calibri"/>
              </a:rPr>
              <a:t>Avoid Caffeine </a:t>
            </a:r>
          </a:p>
          <a:p>
            <a:r>
              <a:rPr lang="en-US" baseline="0" dirty="0" smtClean="0">
                <a:cs typeface="Calibri"/>
              </a:rPr>
              <a:t>Using insight timers/ mindfulness / relaxation – a lot of evidence to show that mindfulness will help with resting and prepares your body for healing and change work</a:t>
            </a:r>
          </a:p>
          <a:p>
            <a:r>
              <a:rPr lang="en-US" baseline="0" dirty="0" smtClean="0">
                <a:cs typeface="Calibri"/>
              </a:rPr>
              <a:t>Belly breathing / breath work – improves focus, concentration, mood, memory </a:t>
            </a:r>
          </a:p>
          <a:p>
            <a:endParaRPr lang="en-US" baseline="0" dirty="0" smtClean="0">
              <a:cs typeface="Calibri"/>
            </a:endParaRPr>
          </a:p>
          <a:p>
            <a:r>
              <a:rPr lang="en-US" baseline="0" dirty="0" smtClean="0">
                <a:cs typeface="Calibri"/>
              </a:rPr>
              <a:t>There will be more detail about all of this in the weeks to come, but if you are wanting to start with something these are useful habits. </a:t>
            </a:r>
          </a:p>
          <a:p>
            <a:endParaRPr lang="en-US" baseline="0" dirty="0" smtClean="0">
              <a:cs typeface="Calibri"/>
            </a:endParaRPr>
          </a:p>
          <a:p>
            <a:r>
              <a:rPr lang="en-US" baseline="0" dirty="0" smtClean="0">
                <a:cs typeface="Calibri"/>
              </a:rPr>
              <a:t> Again, I would encourage you to look at the NHS Long Covid website each week as there are a lot of useful information on Sleep, fatigue, mental health resources and links on our website which will be discussed later on in the course but it can be useful to read over at this stage incase you wish you discuss these with your key worker sooner as everyone has different needs. </a:t>
            </a:r>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15</a:t>
            </a:fld>
            <a:endParaRPr lang="en-GB" noProof="0" dirty="0"/>
          </a:p>
        </p:txBody>
      </p:sp>
    </p:spTree>
    <p:extLst>
      <p:ext uri="{BB962C8B-B14F-4D97-AF65-F5344CB8AC3E}">
        <p14:creationId xmlns:p14="http://schemas.microsoft.com/office/powerpoint/2010/main" val="2808808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As</a:t>
            </a:r>
            <a:r>
              <a:rPr lang="en-US" baseline="0" dirty="0" smtClean="0">
                <a:cs typeface="Calibri"/>
              </a:rPr>
              <a:t> part of healing, it is important to remain hopeful and positive.  Try to keep in mind that recovery is not linear, there may be bumps in the road and the journey is not an A – to – B straight line and acknowledging that is ok. This course can help you identify where small changes are needed, provides you with a toolkit of tools to better respond to symptoms.  By putting into place the strategies and tools you will learn along the way will hopefully make the recovery time from fatigue crashes or symptoms burden less and less the more you put into practice what you will learn from our service. </a:t>
            </a:r>
          </a:p>
          <a:p>
            <a:endParaRPr lang="en-US" baseline="0" dirty="0" smtClean="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16</a:t>
            </a:fld>
            <a:endParaRPr lang="en-GB" noProof="0" dirty="0"/>
          </a:p>
        </p:txBody>
      </p:sp>
    </p:spTree>
    <p:extLst>
      <p:ext uri="{BB962C8B-B14F-4D97-AF65-F5344CB8AC3E}">
        <p14:creationId xmlns:p14="http://schemas.microsoft.com/office/powerpoint/2010/main" val="1458705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supported management is focused upon helping people to find solutions, make plans and help you to breakdown your health and care goals into manageable steps.  We focus upon YOUR goals not what us as health professionals believe what your goals should be.</a:t>
            </a:r>
          </a:p>
          <a:p>
            <a:endParaRPr lang="en-US" dirty="0" smtClean="0"/>
          </a:p>
          <a:p>
            <a:r>
              <a:rPr lang="en-US" dirty="0" smtClean="0"/>
              <a:t>So what is SF Practice and the SF mindset?</a:t>
            </a:r>
            <a:endParaRPr lang="en-GB" dirty="0" smtClean="0"/>
          </a:p>
          <a:p>
            <a:endParaRPr lang="en-US" dirty="0" smtClean="0"/>
          </a:p>
          <a:p>
            <a:r>
              <a:rPr lang="en-US" dirty="0" smtClean="0"/>
              <a:t>'Solution-focused brief therapy is a short-term therapy which focuses on</a:t>
            </a:r>
            <a:r>
              <a:rPr lang="en-US" b="1" dirty="0" smtClean="0"/>
              <a:t> setting goals and working out how to achieve them.</a:t>
            </a:r>
            <a:r>
              <a:rPr lang="en-US" dirty="0" smtClean="0"/>
              <a:t> </a:t>
            </a:r>
            <a:r>
              <a:rPr lang="en-US" b="1" dirty="0" smtClean="0"/>
              <a:t>It’s about the future rather than the past </a:t>
            </a:r>
            <a:r>
              <a:rPr lang="en-US" dirty="0" smtClean="0"/>
              <a:t>and </a:t>
            </a:r>
            <a:r>
              <a:rPr lang="en-US" b="1" dirty="0" smtClean="0"/>
              <a:t>promotes positive change</a:t>
            </a:r>
            <a:r>
              <a:rPr lang="en-US" dirty="0" smtClean="0"/>
              <a:t> by encouraging you to </a:t>
            </a:r>
            <a:r>
              <a:rPr lang="en-US" b="1" dirty="0" smtClean="0"/>
              <a:t>focus on what you can do, rather than what you can’t. </a:t>
            </a:r>
            <a:endParaRPr lang="en-GB" dirty="0" smtClean="0"/>
          </a:p>
          <a:p>
            <a:r>
              <a:rPr lang="en-US" b="1" i="1" dirty="0" smtClean="0"/>
              <a:t>Focusing on what is</a:t>
            </a:r>
            <a:r>
              <a:rPr lang="en-GB" b="0" i="0" baseline="0" dirty="0" smtClean="0"/>
              <a:t> </a:t>
            </a:r>
            <a:r>
              <a:rPr lang="en-US" b="1" dirty="0" smtClean="0"/>
              <a:t>Working vs Not Working'</a:t>
            </a:r>
            <a:endParaRPr lang="en-GB" dirty="0" smtClean="0"/>
          </a:p>
          <a:p>
            <a:r>
              <a:rPr lang="en-US" dirty="0" smtClean="0"/>
              <a:t>The emphasis here is on encouraging a solution focused mindset. It's very much an attitude </a:t>
            </a:r>
            <a:r>
              <a:rPr lang="en-US" b="1" i="1" dirty="0" smtClean="0"/>
              <a:t>that can be useful to you.</a:t>
            </a:r>
            <a:endParaRPr lang="en-GB" dirty="0" smtClean="0"/>
          </a:p>
          <a:p>
            <a:r>
              <a:rPr lang="en-US" dirty="0" smtClean="0"/>
              <a:t>It’s a helpful mindset to apply when undertaking any kind of change work</a:t>
            </a:r>
            <a:r>
              <a:rPr lang="en-US" baseline="0" dirty="0" smtClean="0"/>
              <a:t> as</a:t>
            </a:r>
            <a:r>
              <a:rPr lang="en-US" dirty="0" smtClean="0"/>
              <a:t> the focus is on what is working vs not working .   </a:t>
            </a:r>
            <a:endParaRPr lang="en-GB" dirty="0" smtClean="0"/>
          </a:p>
          <a:p>
            <a:r>
              <a:rPr lang="en-US" dirty="0" smtClean="0"/>
              <a:t> </a:t>
            </a:r>
            <a:endParaRPr lang="en-GB" dirty="0" smtClean="0"/>
          </a:p>
          <a:p>
            <a:r>
              <a:rPr lang="en-US" dirty="0" smtClean="0"/>
              <a:t>Looking at ways to self manage look at the solutions focused.</a:t>
            </a:r>
            <a:endParaRPr lang="en-GB" dirty="0" smtClean="0"/>
          </a:p>
          <a:p>
            <a:r>
              <a:rPr lang="en-US" dirty="0" smtClean="0"/>
              <a:t> </a:t>
            </a:r>
            <a:endParaRPr lang="en-GB" dirty="0" smtClean="0"/>
          </a:p>
          <a:p>
            <a:r>
              <a:rPr lang="en-US" dirty="0" smtClean="0"/>
              <a:t>It’s a useful mind-set to adopt and one that when used, can conserve precious energy, and we know from the first half of the presentation, fatigue is a significant factor within Long </a:t>
            </a:r>
            <a:r>
              <a:rPr lang="en-US" dirty="0" err="1" smtClean="0"/>
              <a:t>Covid</a:t>
            </a:r>
            <a:r>
              <a:rPr lang="en-US" dirty="0" smtClean="0"/>
              <a:t>.</a:t>
            </a:r>
            <a:endParaRPr lang="en-GB" dirty="0" smtClean="0"/>
          </a:p>
          <a:p>
            <a:endParaRPr lang="en-US" dirty="0" smtClean="0"/>
          </a:p>
          <a:p>
            <a:r>
              <a:rPr lang="en-US" dirty="0" smtClean="0"/>
              <a:t>It is important to reflect upon and review regularly the steps towards the goals and consider is this working for me and if it </a:t>
            </a:r>
            <a:r>
              <a:rPr lang="en-US" smtClean="0"/>
              <a:t>is not, </a:t>
            </a:r>
            <a:r>
              <a:rPr lang="en-US" dirty="0" smtClean="0"/>
              <a:t>what (if anything) can I do to change it and find an alternative solution.</a:t>
            </a:r>
            <a:endParaRPr lang="en-GB" dirty="0" smtClean="0"/>
          </a:p>
          <a:p>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17</a:t>
            </a:fld>
            <a:endParaRPr lang="en-GB" noProof="0" dirty="0"/>
          </a:p>
        </p:txBody>
      </p:sp>
    </p:spTree>
    <p:extLst>
      <p:ext uri="{BB962C8B-B14F-4D97-AF65-F5344CB8AC3E}">
        <p14:creationId xmlns:p14="http://schemas.microsoft.com/office/powerpoint/2010/main" val="2787035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over the 8 weeks that you Identify and experience small changes which in turn create big changes over time. a key take-away message  from today  </a:t>
            </a:r>
          </a:p>
          <a:p>
            <a:endParaRPr lang="en-US" dirty="0">
              <a:cs typeface="Calibri"/>
            </a:endParaRPr>
          </a:p>
          <a:p>
            <a:r>
              <a:rPr lang="en-US" b="1" dirty="0"/>
              <a:t>Small changes can turn vicious cycles into virtuous cycles</a:t>
            </a:r>
            <a:endParaRPr lang="en-GB" dirty="0"/>
          </a:p>
          <a:p>
            <a:endParaRPr lang="en-US" b="1" dirty="0">
              <a:cs typeface="Calibri"/>
            </a:endParaRPr>
          </a:p>
          <a:p>
            <a:r>
              <a:rPr lang="en-US" dirty="0"/>
              <a:t>Now that we have considered a self supported management and solution focused/goal setting approach, we have one final poll that we would like to ask you to participate in today.</a:t>
            </a:r>
          </a:p>
          <a:p>
            <a:r>
              <a:rPr lang="en-US" dirty="0"/>
              <a:t>In a moment a poll should appear on your screen and I would like to ask to you rate yourself on the question of where are you on the confidence scale in identifying something that you could change as part of your journey of supported self management of your condition, with 1 being not very confident at all and 10 being very confident.</a:t>
            </a:r>
            <a:endParaRPr lang="en-GB" dirty="0"/>
          </a:p>
          <a:p>
            <a:r>
              <a:rPr lang="en-US" dirty="0"/>
              <a:t>How confident on a scale 1-10</a:t>
            </a:r>
            <a:endParaRPr lang="en-GB" dirty="0"/>
          </a:p>
          <a:p>
            <a:r>
              <a:rPr lang="en-US" dirty="0"/>
              <a:t>When you think about confidence, just remember the steps that you have already made to get here today and the knowledge and support that will be available to them in the next 8 weeks.</a:t>
            </a:r>
            <a:endParaRPr lang="en-GB" dirty="0"/>
          </a:p>
          <a:p>
            <a:r>
              <a:rPr lang="en-US" dirty="0">
                <a:cs typeface="Calibri"/>
              </a:rPr>
              <a:t>We will review this at the end of week 8</a:t>
            </a:r>
          </a:p>
          <a:p>
            <a:endParaRPr lang="en-US" dirty="0"/>
          </a:p>
          <a:p>
            <a:endParaRPr lang="en-US" b="1" dirty="0">
              <a:cs typeface="Calibri"/>
            </a:endParaRPr>
          </a:p>
          <a:p>
            <a:endParaRPr lang="en-US" b="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18</a:t>
            </a:fld>
            <a:endParaRPr lang="en-GB" noProof="0" dirty="0"/>
          </a:p>
        </p:txBody>
      </p:sp>
    </p:spTree>
    <p:extLst>
      <p:ext uri="{BB962C8B-B14F-4D97-AF65-F5344CB8AC3E}">
        <p14:creationId xmlns:p14="http://schemas.microsoft.com/office/powerpoint/2010/main" val="50675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sharing your thoughts around confidence and small changes,  And we know that by adding in a</a:t>
            </a:r>
            <a:r>
              <a:rPr lang="en-US" b="1" dirty="0"/>
              <a:t> mindset of  self compassion</a:t>
            </a:r>
            <a:r>
              <a:rPr lang="en-US" dirty="0"/>
              <a:t> we go even further in </a:t>
            </a:r>
            <a:r>
              <a:rPr lang="en-US" dirty="0" err="1"/>
              <a:t>optimising</a:t>
            </a:r>
            <a:r>
              <a:rPr lang="en-US" dirty="0"/>
              <a:t> our chances of success even further.</a:t>
            </a:r>
          </a:p>
          <a:p>
            <a:r>
              <a:rPr lang="en-US" dirty="0"/>
              <a:t>Because we know our internal dialogue isn’t always supportive of the changes we might wish to make </a:t>
            </a:r>
            <a:endParaRPr lang="en-US" dirty="0">
              <a:cs typeface="Calibri"/>
            </a:endParaRPr>
          </a:p>
          <a:p>
            <a:r>
              <a:rPr lang="en-US" dirty="0"/>
              <a:t>. Learning to be kind to yourself can really can make a difference.</a:t>
            </a:r>
            <a:endParaRPr lang="en-US" dirty="0">
              <a:cs typeface="Calibri"/>
            </a:endParaRPr>
          </a:p>
          <a:p>
            <a:r>
              <a:rPr lang="en-US" dirty="0"/>
              <a:t> notice your self talk in the coming days and weeks  </a:t>
            </a:r>
            <a:endParaRPr lang="en-US" dirty="0">
              <a:cs typeface="Calibri"/>
            </a:endParaRPr>
          </a:p>
          <a:p>
            <a:r>
              <a:rPr lang="en-US" dirty="0"/>
              <a:t>And know by doing this, we are much more likely to notice the small changes, and when you do notice these changes give yourself the credit for implementing them.</a:t>
            </a:r>
            <a:endParaRPr lang="en-US" dirty="0">
              <a:cs typeface="Calibri"/>
            </a:endParaRPr>
          </a:p>
          <a:p>
            <a:endParaRPr lang="en-US" dirty="0">
              <a:cs typeface="Calibri"/>
            </a:endParaRPr>
          </a:p>
          <a:p>
            <a:r>
              <a:rPr lang="en-US" dirty="0"/>
              <a:t>Empowering you to be in control of your life and not feel like your Long Covid is ruling/in control, as you are all so much more than a health condition.</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19</a:t>
            </a:fld>
            <a:endParaRPr lang="en-GB" noProof="0" dirty="0"/>
          </a:p>
        </p:txBody>
      </p:sp>
    </p:spTree>
    <p:extLst>
      <p:ext uri="{BB962C8B-B14F-4D97-AF65-F5344CB8AC3E}">
        <p14:creationId xmlns:p14="http://schemas.microsoft.com/office/powerpoint/2010/main" val="152963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 1 of today includes the  more practical aspects of the session how to use MS teams, the aims we hope to achieve today, as well as some facts and figures related to Long covid, what it is, how common it is, and what the main symptoms of long Covid are.  This will then be  followed by a breakout room  for 15 min providing </a:t>
            </a:r>
            <a:r>
              <a:rPr lang="en-GB" dirty="0" smtClean="0"/>
              <a:t>you </a:t>
            </a:r>
            <a:r>
              <a:rPr lang="en-GB" dirty="0"/>
              <a:t>the opportunity to share your Long Covid </a:t>
            </a:r>
            <a:r>
              <a:rPr lang="en-GB" dirty="0" smtClean="0"/>
              <a:t>Journey. </a:t>
            </a:r>
            <a:r>
              <a:rPr lang="en-GB" dirty="0"/>
              <a:t>W</a:t>
            </a:r>
            <a:r>
              <a:rPr lang="en-GB" dirty="0" smtClean="0"/>
              <a:t>e </a:t>
            </a:r>
            <a:r>
              <a:rPr lang="en-GB" dirty="0"/>
              <a:t>will then take a short break and after the break </a:t>
            </a:r>
            <a:r>
              <a:rPr lang="en-GB" dirty="0" smtClean="0"/>
              <a:t>……. will </a:t>
            </a:r>
            <a:r>
              <a:rPr lang="en-GB" dirty="0"/>
              <a:t>present part 2</a:t>
            </a:r>
            <a:endParaRPr lang="en-US" dirty="0"/>
          </a:p>
          <a:p>
            <a:r>
              <a:rPr lang="en-GB" dirty="0"/>
              <a:t>Part 2 includes discussion around Goals, self management, self compassion and how to implement change. With 5 top tips, A mindfulness practice and an opportunity for questions and feedback.</a:t>
            </a:r>
            <a:endParaRPr lang="en-GB" dirty="0">
              <a:cs typeface="Calibri"/>
            </a:endParaRPr>
          </a:p>
          <a:p>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2</a:t>
            </a:fld>
            <a:endParaRPr lang="en-GB" noProof="0" dirty="0"/>
          </a:p>
        </p:txBody>
      </p:sp>
    </p:spTree>
    <p:extLst>
      <p:ext uri="{BB962C8B-B14F-4D97-AF65-F5344CB8AC3E}">
        <p14:creationId xmlns:p14="http://schemas.microsoft.com/office/powerpoint/2010/main" val="1503056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the best conditions for change within self management, it's useful to ..</a:t>
            </a:r>
          </a:p>
          <a:p>
            <a:r>
              <a:rPr lang="en-US" dirty="0"/>
              <a:t>•</a:t>
            </a:r>
            <a:r>
              <a:rPr lang="en-US" b="1" dirty="0"/>
              <a:t>Consider and </a:t>
            </a:r>
            <a:r>
              <a:rPr lang="en-US" b="1" dirty="0" err="1"/>
              <a:t>realise</a:t>
            </a:r>
            <a:r>
              <a:rPr lang="en-US" b="1" dirty="0"/>
              <a:t> the big goals we have need to be broken down into smaller steps to enable us to increase chances of achieving them</a:t>
            </a:r>
            <a:endParaRPr lang="en-GB" dirty="0"/>
          </a:p>
          <a:p>
            <a:r>
              <a:rPr lang="en-US" dirty="0"/>
              <a:t>•</a:t>
            </a:r>
            <a:r>
              <a:rPr lang="en-US" b="1" dirty="0"/>
              <a:t>Adopt a Solution-Focused Attitude</a:t>
            </a:r>
            <a:endParaRPr lang="en-GB" dirty="0"/>
          </a:p>
          <a:p>
            <a:r>
              <a:rPr lang="en-US" dirty="0"/>
              <a:t>•</a:t>
            </a:r>
            <a:r>
              <a:rPr lang="en-US" b="1" i="1" dirty="0"/>
              <a:t>Look for small changes = Hidden successes</a:t>
            </a:r>
            <a:endParaRPr lang="en-GB" dirty="0"/>
          </a:p>
          <a:p>
            <a:r>
              <a:rPr lang="en-US" dirty="0"/>
              <a:t>•</a:t>
            </a:r>
            <a:r>
              <a:rPr lang="en-US" b="1" i="1" dirty="0"/>
              <a:t>Lots of small changes = Bigger steps forward</a:t>
            </a:r>
            <a:endParaRPr lang="en-GB" dirty="0"/>
          </a:p>
          <a:p>
            <a:r>
              <a:rPr lang="en-US" dirty="0"/>
              <a:t>•</a:t>
            </a:r>
            <a:r>
              <a:rPr lang="en-US" b="1" dirty="0"/>
              <a:t>Mindset of Self Compassion-be kind to yourself, think about the way you speak to yourself, would you speak to friend/family in that way.</a:t>
            </a:r>
            <a:endParaRPr lang="en-GB" dirty="0"/>
          </a:p>
          <a:p>
            <a:r>
              <a:rPr lang="en-US" dirty="0"/>
              <a:t>•</a:t>
            </a:r>
            <a:r>
              <a:rPr lang="en-US" b="1" dirty="0"/>
              <a:t>And if you can throw in some Mindful Daily Practices you will be  on your way to living well with your symptoms and progressing your recovery.  We will be </a:t>
            </a:r>
            <a:r>
              <a:rPr lang="en-US" b="1" dirty="0" err="1"/>
              <a:t>utilising</a:t>
            </a:r>
            <a:r>
              <a:rPr lang="en-US" b="1" dirty="0"/>
              <a:t>/sharing a variety of different mindful type practices throughout the course and hopefully you will find one or more that you can connect with and add into your toolkit</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20</a:t>
            </a:fld>
            <a:endParaRPr lang="en-GB" noProof="0" dirty="0"/>
          </a:p>
        </p:txBody>
      </p:sp>
    </p:spTree>
    <p:extLst>
      <p:ext uri="{BB962C8B-B14F-4D97-AF65-F5344CB8AC3E}">
        <p14:creationId xmlns:p14="http://schemas.microsoft.com/office/powerpoint/2010/main" val="73459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are nearing the end of our first session, we wanted to share with you some of the feedback that has been  compiled from the Long Covid Journey of others.  </a:t>
            </a:r>
          </a:p>
          <a:p>
            <a:r>
              <a:rPr lang="en-US" b="1" i="1" u="sng" dirty="0"/>
              <a:t>Top 5 Tips</a:t>
            </a:r>
            <a:endParaRPr lang="en-GB" dirty="0"/>
          </a:p>
          <a:p>
            <a:r>
              <a:rPr lang="en-US" b="1" i="1" dirty="0"/>
              <a:t>1.Good quality sleep is important</a:t>
            </a:r>
            <a:r>
              <a:rPr lang="en-US" i="1" dirty="0"/>
              <a:t> (night time sleep especially) - covered later in the course program</a:t>
            </a:r>
            <a:endParaRPr lang="en-GB" dirty="0"/>
          </a:p>
          <a:p>
            <a:r>
              <a:rPr lang="en-US" b="1" i="1" dirty="0"/>
              <a:t>2. Don’t be too hard on yourself</a:t>
            </a:r>
            <a:r>
              <a:rPr lang="en-US" i="1" dirty="0"/>
              <a:t> – try one strategy at a time and focus on the overall improvements rather than any small set backs – (</a:t>
            </a:r>
            <a:r>
              <a:rPr lang="en-US" b="1" i="1" dirty="0"/>
              <a:t>remember the SF attitude and mindset of self compassion)</a:t>
            </a:r>
            <a:endParaRPr lang="en-GB" dirty="0"/>
          </a:p>
          <a:p>
            <a:r>
              <a:rPr lang="en-US" i="1" dirty="0"/>
              <a:t>3. They all talked about noticing the </a:t>
            </a:r>
            <a:r>
              <a:rPr lang="en-US" b="1" i="1" dirty="0"/>
              <a:t>Small changes</a:t>
            </a:r>
            <a:r>
              <a:rPr lang="en-US" i="1" dirty="0"/>
              <a:t> that can lead to </a:t>
            </a:r>
            <a:r>
              <a:rPr lang="en-US" b="1" i="1" dirty="0"/>
              <a:t>big changes</a:t>
            </a:r>
            <a:r>
              <a:rPr lang="en-US" i="1" dirty="0"/>
              <a:t> –</a:t>
            </a:r>
            <a:endParaRPr lang="en-US" b="1" i="1" dirty="0">
              <a:cs typeface="Calibri"/>
            </a:endParaRPr>
          </a:p>
          <a:p>
            <a:r>
              <a:rPr lang="en-US" b="1" i="1" dirty="0"/>
              <a:t>4. Be aware of different types of exertion - Fatigue can be brought about by exertion</a:t>
            </a:r>
            <a:r>
              <a:rPr lang="en-US" i="1" dirty="0"/>
              <a:t> – physical, emotional or mental. Think about all the little things you are doing in your day, not just the physical when you complete your activity diaries – </a:t>
            </a:r>
            <a:r>
              <a:rPr lang="en-US" b="1" i="1" dirty="0"/>
              <a:t>the mind body connection is real.</a:t>
            </a:r>
            <a:endParaRPr lang="en-GB" dirty="0"/>
          </a:p>
          <a:p>
            <a:r>
              <a:rPr lang="en-US" b="1" i="1" dirty="0"/>
              <a:t>5. Don’t fall into the trap of burn out with personal research on Long COVID.</a:t>
            </a:r>
            <a:r>
              <a:rPr lang="en-US" i="1" dirty="0"/>
              <a:t> It will waste valuable energy. Set aside time if you want to but the internet is a huge place sending you down rabbit holes. Not how you would want to </a:t>
            </a:r>
            <a:r>
              <a:rPr lang="en-US" i="1" dirty="0" err="1"/>
              <a:t>prioritise</a:t>
            </a:r>
            <a:r>
              <a:rPr lang="en-US" i="1" dirty="0"/>
              <a:t> your energy. Most people reflect that they regretted doing this and that this energy would be better invested in their healing, however again this is individual choice and everyone is at a different stage in their journeys', but an important point to consider and think about how to best manage/approach it if you do wish to do further research.</a:t>
            </a:r>
            <a:endParaRPr lang="en-GB" dirty="0"/>
          </a:p>
          <a:p>
            <a:r>
              <a:rPr lang="en-US" b="1" i="1" dirty="0"/>
              <a:t> </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21</a:t>
            </a:fld>
            <a:endParaRPr lang="en-GB" noProof="0" dirty="0"/>
          </a:p>
        </p:txBody>
      </p:sp>
    </p:spTree>
    <p:extLst>
      <p:ext uri="{BB962C8B-B14F-4D97-AF65-F5344CB8AC3E}">
        <p14:creationId xmlns:p14="http://schemas.microsoft.com/office/powerpoint/2010/main" val="2165007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would like to invite you to participate in a short mindfulness activity,   , we are going to spend the next 2 minutes on this practice, please only do what feels right for you today, please feel free to turn your camera off if you would prefer. </a:t>
            </a:r>
            <a:r>
              <a:rPr lang="en-GB" dirty="0" smtClean="0"/>
              <a:t>During </a:t>
            </a:r>
            <a:r>
              <a:rPr lang="en-GB" dirty="0"/>
              <a:t>the activity a mention is made of stretching your arms, only do this if it feels right for you.</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22</a:t>
            </a:fld>
            <a:endParaRPr lang="en-GB" noProof="0" dirty="0"/>
          </a:p>
        </p:txBody>
      </p:sp>
    </p:spTree>
    <p:extLst>
      <p:ext uri="{BB962C8B-B14F-4D97-AF65-F5344CB8AC3E}">
        <p14:creationId xmlns:p14="http://schemas.microsoft.com/office/powerpoint/2010/main" val="372769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thank you for attending the session today and invite you to ask any questions/comments that you may have, either by popping them in the chat or raising your hand function........</a:t>
            </a:r>
          </a:p>
          <a:p>
            <a:r>
              <a:rPr lang="en-US" dirty="0"/>
              <a:t>We will also leave the meeting room open to enable anyone who wishes to stay on and chat with each other, the Long Covid Team will leave, to allow you space together without us around.</a:t>
            </a:r>
            <a:endParaRPr lang="en-GB" dirty="0"/>
          </a:p>
          <a:p>
            <a:r>
              <a:rPr lang="en-US" dirty="0" smtClean="0"/>
              <a:t>We</a:t>
            </a:r>
            <a:r>
              <a:rPr lang="en-US" baseline="0" dirty="0" smtClean="0"/>
              <a:t> are</a:t>
            </a:r>
            <a:r>
              <a:rPr lang="en-US" dirty="0" smtClean="0"/>
              <a:t>  </a:t>
            </a:r>
            <a:r>
              <a:rPr lang="en-US" dirty="0"/>
              <a:t>going to share a link in the chat box, if we could ask you to kindly consider completing this feedback on today's sessions, it is just a couple of questions and it would be greatly appreciated by us, allow us to review and develop the course and make any changes necessary. </a:t>
            </a:r>
            <a:endParaRPr lang="en-GB" dirty="0"/>
          </a:p>
          <a:p>
            <a:r>
              <a:rPr lang="en-US" dirty="0"/>
              <a:t>Thank you all again and we look forward to seeing you all here next week, the topic being discussed is </a:t>
            </a:r>
            <a:r>
              <a:rPr lang="en-US" dirty="0" smtClean="0"/>
              <a:t>Post COVID</a:t>
            </a:r>
            <a:r>
              <a:rPr lang="en-US" dirty="0"/>
              <a:t> </a:t>
            </a:r>
            <a:r>
              <a:rPr lang="en-US" dirty="0" err="1" smtClean="0"/>
              <a:t>Dysautonomia</a:t>
            </a:r>
            <a:r>
              <a:rPr lang="en-US" dirty="0" smtClean="0"/>
              <a:t>.</a:t>
            </a:r>
            <a:endParaRPr lang="en-GB" dirty="0"/>
          </a:p>
          <a:p>
            <a:r>
              <a:rPr lang="en-US" dirty="0" smtClean="0"/>
              <a:t>if </a:t>
            </a:r>
            <a:r>
              <a:rPr lang="en-US" dirty="0"/>
              <a:t>you would like to be part of a peer support </a:t>
            </a:r>
            <a:r>
              <a:rPr lang="en-US" dirty="0" smtClean="0"/>
              <a:t>WhatsApp </a:t>
            </a:r>
            <a:r>
              <a:rPr lang="en-US" dirty="0"/>
              <a:t>group.  </a:t>
            </a:r>
            <a:r>
              <a:rPr lang="en-US" dirty="0" smtClean="0"/>
              <a:t>Or </a:t>
            </a:r>
            <a:r>
              <a:rPr lang="en-US" dirty="0"/>
              <a:t>if you would be happy to arrange the </a:t>
            </a:r>
            <a:r>
              <a:rPr lang="en-US" dirty="0" smtClean="0"/>
              <a:t>WhatsApp </a:t>
            </a:r>
            <a:r>
              <a:rPr lang="en-US" dirty="0"/>
              <a:t>group, </a:t>
            </a:r>
            <a:r>
              <a:rPr lang="en-US" dirty="0" smtClean="0"/>
              <a:t>stay</a:t>
            </a:r>
            <a:r>
              <a:rPr lang="en-US" baseline="0" dirty="0" smtClean="0"/>
              <a:t> on and discuss with other members of the group once the Long Covid Service leaves.</a:t>
            </a:r>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23</a:t>
            </a:fld>
            <a:endParaRPr lang="en-GB" noProof="0" dirty="0"/>
          </a:p>
        </p:txBody>
      </p:sp>
    </p:spTree>
    <p:extLst>
      <p:ext uri="{BB962C8B-B14F-4D97-AF65-F5344CB8AC3E}">
        <p14:creationId xmlns:p14="http://schemas.microsoft.com/office/powerpoint/2010/main" val="318244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assist in the smooth running of the course, a few pointers about Microsoft Teams The picture above is of what you will see if you join on a laptop or PC.</a:t>
            </a:r>
            <a:r>
              <a:rPr lang="en-US" baseline="0" dirty="0" smtClean="0"/>
              <a:t> (If you are joining on a mobile device then you press the 3 dots button and you will have similar options). </a:t>
            </a:r>
            <a:r>
              <a:rPr lang="en-US" dirty="0" smtClean="0"/>
              <a:t>Starting on the left of the top bar, you will see:</a:t>
            </a:r>
            <a:endParaRPr lang="en-GB" dirty="0" smtClean="0"/>
          </a:p>
          <a:p>
            <a:r>
              <a:rPr lang="en-US" dirty="0" smtClean="0"/>
              <a:t>The </a:t>
            </a:r>
            <a:r>
              <a:rPr lang="en-US" b="1" dirty="0" smtClean="0"/>
              <a:t>chat</a:t>
            </a:r>
            <a:r>
              <a:rPr lang="en-US" dirty="0" smtClean="0"/>
              <a:t> function, please use this to write any comments you may want to make during the discussions. A member of the team will keep an eye out and answer any questions as we go along</a:t>
            </a:r>
            <a:endParaRPr lang="en-GB" dirty="0" smtClean="0"/>
          </a:p>
          <a:p>
            <a:r>
              <a:rPr lang="en-US" dirty="0" smtClean="0"/>
              <a:t>You will be able to </a:t>
            </a:r>
            <a:r>
              <a:rPr lang="en-US" b="1" dirty="0" smtClean="0"/>
              <a:t>raise your hand </a:t>
            </a:r>
            <a:r>
              <a:rPr lang="en-US" dirty="0" smtClean="0"/>
              <a:t>if you would like to speak, although there will be an opportunity at the end to ask any questions.</a:t>
            </a:r>
          </a:p>
          <a:p>
            <a:r>
              <a:rPr lang="en-US" dirty="0" smtClean="0"/>
              <a:t>Next you will see the </a:t>
            </a:r>
            <a:r>
              <a:rPr lang="en-US" b="1" dirty="0" smtClean="0"/>
              <a:t>reaction button </a:t>
            </a:r>
            <a:r>
              <a:rPr lang="en-US" dirty="0" smtClean="0"/>
              <a:t>– you can press this for giving a thumbs up etc.</a:t>
            </a:r>
            <a:endParaRPr lang="en-GB" dirty="0" smtClean="0"/>
          </a:p>
          <a:p>
            <a:endParaRPr lang="en-US" dirty="0" smtClean="0"/>
          </a:p>
          <a:p>
            <a:r>
              <a:rPr lang="en-US" dirty="0" smtClean="0"/>
              <a:t>Further along on the top bar, you will find the </a:t>
            </a:r>
            <a:r>
              <a:rPr lang="en-US" b="1" dirty="0" smtClean="0"/>
              <a:t>camera</a:t>
            </a:r>
            <a:r>
              <a:rPr lang="en-US" dirty="0" smtClean="0"/>
              <a:t> and the </a:t>
            </a:r>
            <a:r>
              <a:rPr lang="en-US" b="1" dirty="0" smtClean="0"/>
              <a:t>microphone</a:t>
            </a:r>
            <a:r>
              <a:rPr lang="en-US" dirty="0" smtClean="0"/>
              <a:t>, please keep yourself on mute at all times, to prevent any noisy distractions from having an impact on the group.  if you would like to have your camera on please do, but if you would prefer to keep the camera off, please feel free to do that as well.</a:t>
            </a:r>
          </a:p>
          <a:p>
            <a:r>
              <a:rPr lang="en-US" dirty="0" smtClean="0"/>
              <a:t>Everyone in the  group is visible to everyone else in the group  – attendees and the  Long COVID team. </a:t>
            </a:r>
            <a:endParaRPr lang="en-GB" dirty="0" smtClean="0"/>
          </a:p>
          <a:p>
            <a:r>
              <a:rPr lang="en-US" dirty="0" smtClean="0"/>
              <a:t>certain devices like phones or tablets may have some limitations, but you will able</a:t>
            </a:r>
            <a:r>
              <a:rPr lang="en-US" baseline="0" dirty="0" smtClean="0"/>
              <a:t> to access</a:t>
            </a:r>
            <a:r>
              <a:rPr lang="en-US" dirty="0" smtClean="0"/>
              <a:t> the slides</a:t>
            </a:r>
            <a:r>
              <a:rPr lang="en-US" baseline="0" dirty="0" smtClean="0"/>
              <a:t> on the website</a:t>
            </a:r>
            <a:endParaRPr lang="en-US" dirty="0" smtClean="0"/>
          </a:p>
          <a:p>
            <a:endParaRPr lang="en-GB" dirty="0" smtClean="0"/>
          </a:p>
          <a:p>
            <a:r>
              <a:rPr lang="en-US" b="1" dirty="0" smtClean="0"/>
              <a:t> We will be making use of breakout rooms</a:t>
            </a:r>
            <a:r>
              <a:rPr lang="en-US" b="1" baseline="0" dirty="0" smtClean="0"/>
              <a:t> which </a:t>
            </a:r>
            <a:r>
              <a:rPr lang="en-US" b="1" dirty="0" smtClean="0"/>
              <a:t>provides an opportunity for further discussion This is randomised, and should be different each time.</a:t>
            </a:r>
            <a:r>
              <a:rPr lang="en-US" dirty="0" smtClean="0"/>
              <a:t> You will automatically move to the room and you will be moved automatically back at the end of the session, which can be unceremonious at times, a warning will appear when you have 10 seconds left of your group.</a:t>
            </a:r>
            <a:endParaRPr lang="en-GB" dirty="0" smtClean="0"/>
          </a:p>
          <a:p>
            <a:r>
              <a:rPr lang="en-US" b="1" dirty="0" smtClean="0"/>
              <a:t>If for any reason you are kicked out of the meeting, please re-join the session by clicking the original link in the email you received regarding the group. It will be the same link</a:t>
            </a:r>
            <a:r>
              <a:rPr lang="en-US" b="1" baseline="0" dirty="0" smtClean="0"/>
              <a:t> each week.</a:t>
            </a:r>
          </a:p>
          <a:p>
            <a:endParaRPr lang="en-GB" dirty="0" smtClean="0"/>
          </a:p>
          <a:p>
            <a:endParaRPr lang="en-US" dirty="0" smtClean="0"/>
          </a:p>
          <a:p>
            <a:r>
              <a:rPr lang="en-US" dirty="0" smtClean="0"/>
              <a:t>At the end of the session, the members of the Long COVID Team will leave the session, but the room will remain open if anyone would like to stay on and chat to the other people in the group living with Long COVID.</a:t>
            </a:r>
            <a:endParaRPr lang="en-GB" dirty="0" smtClean="0"/>
          </a:p>
          <a:p>
            <a:endParaRPr lang="en-US" dirty="0" smtClean="0"/>
          </a:p>
          <a:p>
            <a:r>
              <a:rPr lang="en-US" dirty="0" smtClean="0"/>
              <a:t>Previous groups have started a WhatsApp group which helps with peer support ( no one from the long </a:t>
            </a:r>
            <a:r>
              <a:rPr lang="en-US" dirty="0" err="1" smtClean="0"/>
              <a:t>covid</a:t>
            </a:r>
            <a:r>
              <a:rPr lang="en-US" dirty="0" smtClean="0"/>
              <a:t> Service will be involved).  If anyone would like to be involved in this, you</a:t>
            </a:r>
            <a:r>
              <a:rPr lang="en-US" baseline="0" dirty="0" smtClean="0"/>
              <a:t> can stay on and discuss this amongst yourselves at the end of the session</a:t>
            </a:r>
            <a:r>
              <a:rPr lang="en-US" dirty="0" smtClean="0"/>
              <a:t>. Alternatively if anyone in the group would like to manage the WhatsApp group and are willing to share your number in the chat, that will allow everyone to exchange numbers and form a WhatsApp group.  Chest Heart and Stroke Scotland is able to put you in contact with other Long Covid Patients</a:t>
            </a:r>
            <a:r>
              <a:rPr lang="en-US" baseline="0" dirty="0" smtClean="0"/>
              <a:t> if you would like more opportunities for peer support, and you can self refer to their service via their website.</a:t>
            </a:r>
            <a:endParaRPr lang="en-GB" dirty="0" smtClean="0"/>
          </a:p>
          <a:p>
            <a:endParaRPr lang="en-US" dirty="0" smtClean="0">
              <a:cs typeface="Calibri"/>
            </a:endParaRPr>
          </a:p>
          <a:p>
            <a:endParaRPr lang="en-GB" dirty="0"/>
          </a:p>
        </p:txBody>
      </p:sp>
      <p:sp>
        <p:nvSpPr>
          <p:cNvPr id="4" name="Slide Number Placeholder 3"/>
          <p:cNvSpPr>
            <a:spLocks noGrp="1"/>
          </p:cNvSpPr>
          <p:nvPr>
            <p:ph type="sldNum" sz="quarter" idx="10"/>
          </p:nvPr>
        </p:nvSpPr>
        <p:spPr/>
        <p:txBody>
          <a:bodyPr/>
          <a:lstStyle/>
          <a:p>
            <a:pPr rtl="0"/>
            <a:fld id="{32674CE4-FBD8-4481-AEFB-CA53E599A745}" type="slidenum">
              <a:rPr lang="en-GB" noProof="0" smtClean="0"/>
              <a:t>3</a:t>
            </a:fld>
            <a:endParaRPr lang="en-GB" noProof="0" dirty="0"/>
          </a:p>
        </p:txBody>
      </p:sp>
    </p:spTree>
    <p:extLst>
      <p:ext uri="{BB962C8B-B14F-4D97-AF65-F5344CB8AC3E}">
        <p14:creationId xmlns:p14="http://schemas.microsoft.com/office/powerpoint/2010/main" val="326215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NHS GGC long </a:t>
            </a:r>
            <a:r>
              <a:rPr lang="en-GB" dirty="0" err="1" smtClean="0"/>
              <a:t>covid</a:t>
            </a:r>
            <a:r>
              <a:rPr lang="en-GB" baseline="0" dirty="0" smtClean="0"/>
              <a:t> Service has a website, which has many resources for many of the symptoms of Long Covid, if you are looking for resources before that session is offered in the group programme, please make use of the website or the long </a:t>
            </a:r>
            <a:r>
              <a:rPr lang="en-GB" baseline="0" dirty="0" err="1" smtClean="0"/>
              <a:t>covid</a:t>
            </a:r>
            <a:r>
              <a:rPr lang="en-GB" baseline="0" dirty="0" smtClean="0"/>
              <a:t> Workbook that you will have received in the post. </a:t>
            </a:r>
          </a:p>
          <a:p>
            <a:endParaRPr lang="en-GB" baseline="0" dirty="0" smtClean="0"/>
          </a:p>
          <a:p>
            <a:r>
              <a:rPr lang="en-GB" baseline="0" dirty="0" smtClean="0"/>
              <a:t>I will quickly share my screen and give a quick demonstration of the website for those of you who have not yet had the opportunity to access the team website.</a:t>
            </a:r>
          </a:p>
          <a:p>
            <a:endParaRPr lang="en-GB" baseline="0" dirty="0" smtClean="0"/>
          </a:p>
          <a:p>
            <a:r>
              <a:rPr lang="en-GB" baseline="0" dirty="0" smtClean="0"/>
              <a:t>To find the website you can type NHS GGC Long </a:t>
            </a:r>
            <a:r>
              <a:rPr lang="en-GB" baseline="0" dirty="0" err="1" smtClean="0"/>
              <a:t>covid</a:t>
            </a:r>
            <a:r>
              <a:rPr lang="en-GB" baseline="0" dirty="0" smtClean="0"/>
              <a:t> service into the search bar, otherwise there is a QR code on the introductory letter you will have received from the service.  </a:t>
            </a:r>
            <a:endParaRPr lang="en-GB" dirty="0"/>
          </a:p>
        </p:txBody>
      </p:sp>
      <p:sp>
        <p:nvSpPr>
          <p:cNvPr id="4" name="Slide Number Placeholder 3"/>
          <p:cNvSpPr>
            <a:spLocks noGrp="1"/>
          </p:cNvSpPr>
          <p:nvPr>
            <p:ph type="sldNum" sz="quarter" idx="10"/>
          </p:nvPr>
        </p:nvSpPr>
        <p:spPr/>
        <p:txBody>
          <a:bodyPr/>
          <a:lstStyle/>
          <a:p>
            <a:pPr rtl="0"/>
            <a:fld id="{32674CE4-FBD8-4481-AEFB-CA53E599A745}" type="slidenum">
              <a:rPr lang="en-GB" noProof="0" smtClean="0"/>
              <a:t>4</a:t>
            </a:fld>
            <a:endParaRPr lang="en-GB" noProof="0" dirty="0"/>
          </a:p>
        </p:txBody>
      </p:sp>
    </p:spTree>
    <p:extLst>
      <p:ext uri="{BB962C8B-B14F-4D97-AF65-F5344CB8AC3E}">
        <p14:creationId xmlns:p14="http://schemas.microsoft.com/office/powerpoint/2010/main" val="252800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rules of participation: </a:t>
            </a:r>
            <a:endParaRPr lang="en-GB" dirty="0"/>
          </a:p>
          <a:p>
            <a:r>
              <a:rPr lang="en-US" dirty="0"/>
              <a:t>Please be respectful to others</a:t>
            </a:r>
            <a:endParaRPr lang="en-GB" dirty="0">
              <a:cs typeface="Calibri"/>
            </a:endParaRPr>
          </a:p>
          <a:p>
            <a:r>
              <a:rPr lang="en-US" dirty="0"/>
              <a:t>Remember that what is said in the group should stay in the group</a:t>
            </a:r>
            <a:endParaRPr lang="en-GB" dirty="0"/>
          </a:p>
          <a:p>
            <a:r>
              <a:rPr lang="en-US" dirty="0"/>
              <a:t>Do Respectfully listen, allowing one person to speak at a time and raise your hand if you have a question, or make use of the chat function</a:t>
            </a:r>
            <a:endParaRPr lang="en-GB" dirty="0"/>
          </a:p>
          <a:p>
            <a:r>
              <a:rPr lang="en-US" dirty="0"/>
              <a:t>Please remain on mute during the presentation, to prevent the session being impacted by any background noise.</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5</a:t>
            </a:fld>
            <a:endParaRPr lang="en-GB" noProof="0" dirty="0"/>
          </a:p>
        </p:txBody>
      </p:sp>
    </p:spTree>
    <p:extLst>
      <p:ext uri="{BB962C8B-B14F-4D97-AF65-F5344CB8AC3E}">
        <p14:creationId xmlns:p14="http://schemas.microsoft.com/office/powerpoint/2010/main" val="9843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r>
              <a:rPr lang="en-GB" dirty="0" smtClean="0"/>
              <a:t>On </a:t>
            </a:r>
            <a:r>
              <a:rPr lang="en-GB" dirty="0"/>
              <a:t>the right hand side of the slide is the plan for the next 8 weeks, highlighting the theme of each week, where each week, the focus will be on providing you with some theoretically knowledge of the topic as well as techniques and strategies to assist you in self managing your symptoms in the best way possible.</a:t>
            </a:r>
            <a:endParaRPr lang="en-GB" dirty="0">
              <a:cs typeface="Calibri"/>
            </a:endParaRPr>
          </a:p>
          <a:p>
            <a:r>
              <a:rPr lang="en-GB" dirty="0"/>
              <a:t>  </a:t>
            </a:r>
            <a:endParaRPr lang="en-GB" dirty="0">
              <a:cs typeface="Calibri"/>
            </a:endParaRPr>
          </a:p>
          <a:p>
            <a:r>
              <a:rPr lang="en-GB" dirty="0"/>
              <a:t>Each of the weeks covers the various symptoms associated with Long Covid. Each of you will have completed a C19 YRS questionnaire which highlights 18 symptoms of Long Covid, Each week a symptom, or a group of symptoms will be discussed and tools and tips will be provided to assist you in dealing with your symptoms.  By the end of the 8 week course, you will have various tools in your toolkit that can be used to assist you to manage your condition going forward. For example week 3 Fatigue will address the </a:t>
            </a:r>
            <a:r>
              <a:rPr lang="en-GB" dirty="0" smtClean="0"/>
              <a:t>aspects </a:t>
            </a:r>
            <a:r>
              <a:rPr lang="en-GB" dirty="0"/>
              <a:t>associated with the most common symptom of </a:t>
            </a:r>
            <a:r>
              <a:rPr lang="en-GB" dirty="0" smtClean="0"/>
              <a:t>Long Covid </a:t>
            </a:r>
            <a:r>
              <a:rPr lang="en-GB" dirty="0"/>
              <a:t>. The aim of that session and all other sessions, will be providing some theory, but ultimately giving you the needed coping strategies to assist with managing your Fatigue. </a:t>
            </a:r>
            <a:endParaRPr lang="en-GB" dirty="0">
              <a:cs typeface="Calibri"/>
            </a:endParaRPr>
          </a:p>
          <a:p>
            <a:endParaRPr lang="en-GB" baseline="0" dirty="0">
              <a:cs typeface="Calibri"/>
            </a:endParaRPr>
          </a:p>
        </p:txBody>
      </p:sp>
      <p:sp>
        <p:nvSpPr>
          <p:cNvPr id="4" name="Slide Number Placehold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92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of today's session is to provide you with Information on Long Covid, and supported self management.  to familiarise yourself with the technology, use a break out room, with a Mindfulness activity incorporated at the end.  The room will be left open at the end for you to stay and talk amongst each other, without a member of the Long Covid team present. </a:t>
            </a:r>
            <a:endParaRPr lang="en-US" dirty="0"/>
          </a:p>
          <a:p>
            <a:endParaRPr lang="en-GB" dirty="0"/>
          </a:p>
          <a:p>
            <a:r>
              <a:rPr lang="en-GB" dirty="0"/>
              <a:t>We are not expecting people to be completely recovered at the  end of 8 weeks. Nor should you have that expectation of yourself.  Instead we encourage you to look for small changes  </a:t>
            </a:r>
            <a:r>
              <a:rPr lang="en-GB" i="1" dirty="0"/>
              <a:t>We are hoping there will be light bulb moments for everyone. A chance to take on new information at the right time and the right pace for each of you so that you can begin to think about doing something different in terms of managing your symptoms. </a:t>
            </a:r>
            <a:r>
              <a:rPr lang="en-GB" dirty="0"/>
              <a:t>   We are here to offer knowledge, skills and advice to help you to reduce your daily symptom burden through effective self- management strategies and techniques.  </a:t>
            </a:r>
            <a:endParaRPr lang="en-US" dirty="0">
              <a:cs typeface="Calibri"/>
            </a:endParaRPr>
          </a:p>
          <a:p>
            <a:r>
              <a:rPr lang="en-GB" dirty="0"/>
              <a:t>Pick one tip and strategy, and make small changes regarding that one symptom, over weeks as this symptom starts to improve, a second tip and strategy can be chosen and again small changes over that time will lead to improvement. </a:t>
            </a:r>
          </a:p>
          <a:p>
            <a:endParaRPr lang="en-GB" dirty="0">
              <a:cs typeface="Calibri"/>
            </a:endParaRPr>
          </a:p>
          <a:p>
            <a:r>
              <a:rPr lang="en-GB" dirty="0"/>
              <a:t>Remember that this group is a mix of different stages of the Long Covid Journey, different ages and people who have mixed understanding  of Long Covid.  Some have done more personal research on Long COVID than others.  The sessions will be presented to accommodate all of this. For this reason some people might be overwhelmed with new information and others may feel that they know a lot of what is being said. For those of you who are further into your Long covid  Journey, your experiences and what has worked for you will be invaluable to those who are new to the Long Covid Journey, if you feel comfortable to share these experiences please do.</a:t>
            </a:r>
            <a:endParaRPr lang="en-GB" dirty="0">
              <a:cs typeface="Calibri"/>
            </a:endParaRPr>
          </a:p>
          <a:p>
            <a:endParaRPr lang="en-GB" dirty="0">
              <a:cs typeface="Calibri"/>
            </a:endParaRPr>
          </a:p>
          <a:p>
            <a:pPr>
              <a:spcBef>
                <a:spcPct val="0"/>
              </a:spcBef>
            </a:pPr>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7</a:t>
            </a:fld>
            <a:endParaRPr lang="en-GB" noProof="0" dirty="0"/>
          </a:p>
        </p:txBody>
      </p:sp>
    </p:spTree>
    <p:extLst>
      <p:ext uri="{BB962C8B-B14F-4D97-AF65-F5344CB8AC3E}">
        <p14:creationId xmlns:p14="http://schemas.microsoft.com/office/powerpoint/2010/main" val="2202130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What do we know about Long COVID – this next video gives a </a:t>
            </a:r>
            <a:r>
              <a:rPr lang="en-GB" i="1" dirty="0" smtClean="0"/>
              <a:t>description </a:t>
            </a:r>
            <a:r>
              <a:rPr lang="en-GB" i="1" dirty="0"/>
              <a:t>of what Long COVID </a:t>
            </a:r>
            <a:r>
              <a:rPr lang="en-GB" i="1" dirty="0" smtClean="0"/>
              <a:t>is and the common symptoms</a:t>
            </a:r>
            <a:r>
              <a:rPr lang="en-GB" i="1" baseline="0" dirty="0" smtClean="0"/>
              <a:t> associated with it</a:t>
            </a:r>
            <a:endParaRPr lang="en-GB" i="1" dirty="0" smtClean="0"/>
          </a:p>
          <a:p>
            <a:r>
              <a:rPr lang="en-GB" i="1" baseline="0" dirty="0" smtClean="0"/>
              <a:t>.</a:t>
            </a:r>
          </a:p>
          <a:p>
            <a:endParaRPr lang="en-GB" i="1" baseline="0" dirty="0" smtClean="0"/>
          </a:p>
          <a:p>
            <a:endParaRPr lang="en-GB" i="1" baseline="0" dirty="0" smtClean="0"/>
          </a:p>
          <a:p>
            <a:endParaRPr lang="en-US"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8</a:t>
            </a:fld>
            <a:endParaRPr lang="en-GB" noProof="0" dirty="0"/>
          </a:p>
        </p:txBody>
      </p:sp>
    </p:spTree>
    <p:extLst>
      <p:ext uri="{BB962C8B-B14F-4D97-AF65-F5344CB8AC3E}">
        <p14:creationId xmlns:p14="http://schemas.microsoft.com/office/powerpoint/2010/main" val="2424975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 we do know  more about Long COVID than we did 2-3 years ago but we still have so much to learn. Plenty of research has been compiled for the symptoms but  there is still lots of research to be done.</a:t>
            </a:r>
            <a:endParaRPr lang="en-GB" dirty="0"/>
          </a:p>
          <a:p>
            <a:pPr marL="171450" indent="-171450">
              <a:buFont typeface="Arial,Sans-Serif"/>
              <a:buChar char="•"/>
            </a:pPr>
            <a:r>
              <a:rPr lang="en-GB" i="1" dirty="0"/>
              <a:t>There are 1.9 Million people living with Long Covid in private households in the Uk, which is 2.9 % of the population, and 1.5 million of the Long Covid Population report that long covid is adversely affecting their day to day activities.</a:t>
            </a:r>
            <a:endParaRPr lang="en-GB" i="1" dirty="0">
              <a:cs typeface="Calibri"/>
            </a:endParaRPr>
          </a:p>
          <a:p>
            <a:pPr marL="171450" indent="-171450">
              <a:buFont typeface="Arial,Sans-Serif"/>
              <a:buChar char="•"/>
            </a:pPr>
            <a:r>
              <a:rPr lang="en-GB" dirty="0"/>
              <a:t>There are many symptoms of Long Covid, but fatigue continues to be the most common symptom with </a:t>
            </a:r>
            <a:r>
              <a:rPr lang="en-GB" dirty="0" smtClean="0"/>
              <a:t>60% </a:t>
            </a:r>
            <a:r>
              <a:rPr lang="en-GB" dirty="0"/>
              <a:t>of people with Long Covid reporting it.  This is followed by difficulties concentrating, or brain fog as it is commonly known</a:t>
            </a:r>
            <a:r>
              <a:rPr lang="en-GB" dirty="0" smtClean="0"/>
              <a:t>,.</a:t>
            </a:r>
            <a:r>
              <a:rPr lang="en-GB" dirty="0"/>
              <a:t>  </a:t>
            </a:r>
            <a:r>
              <a:rPr lang="en-GB" dirty="0" smtClean="0"/>
              <a:t>complain </a:t>
            </a:r>
            <a:r>
              <a:rPr lang="en-GB" dirty="0"/>
              <a:t>of muscle aches and </a:t>
            </a:r>
            <a:r>
              <a:rPr lang="en-GB" dirty="0" smtClean="0"/>
              <a:t>complaints </a:t>
            </a:r>
            <a:r>
              <a:rPr lang="en-GB" dirty="0"/>
              <a:t>of shortness of breath.</a:t>
            </a:r>
            <a:endParaRPr lang="en-GB" dirty="0">
              <a:cs typeface="Calibri"/>
            </a:endParaRPr>
          </a:p>
          <a:p>
            <a:endParaRPr lang="en-GB" i="1" dirty="0">
              <a:cs typeface="Calibri"/>
            </a:endParaRPr>
          </a:p>
          <a:p>
            <a:endParaRPr lang="en-GB" i="1" dirty="0">
              <a:cs typeface="Calibri"/>
            </a:endParaRPr>
          </a:p>
          <a:p>
            <a:endParaRPr lang="en-GB" i="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9</a:t>
            </a:fld>
            <a:endParaRPr lang="en-GB" noProof="0" dirty="0"/>
          </a:p>
        </p:txBody>
      </p:sp>
    </p:spTree>
    <p:extLst>
      <p:ext uri="{BB962C8B-B14F-4D97-AF65-F5344CB8AC3E}">
        <p14:creationId xmlns:p14="http://schemas.microsoft.com/office/powerpoint/2010/main" val="2320479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rtl="0"/>
            <a:fld id="{B4AAD351-6347-4318-B935-1E0F1B6A61D6}" type="datetime1">
              <a:rPr lang="en-GB" noProof="0" smtClean="0"/>
              <a:t>19/04/2024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35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rtl="0"/>
            <a:fld id="{8B045440-74F0-4B44-BEF6-1040C3E911E1}" type="datetime1">
              <a:rPr lang="en-GB" noProof="0" smtClean="0"/>
              <a:t>19/04/2024</a:t>
            </a:fld>
            <a:endParaRPr lang="en-GB" noProof="0" dirty="0"/>
          </a:p>
        </p:txBody>
      </p:sp>
      <p:sp>
        <p:nvSpPr>
          <p:cNvPr id="4" name="Footer Placeholder 3"/>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817539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19/04/2024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535305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19/04/2024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654331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19/04/2024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1845681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19/04/2024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160946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B045440-74F0-4B44-BEF6-1040C3E911E1}" type="datetime1">
              <a:rPr lang="en-GB" noProof="0" smtClean="0"/>
              <a:t>19/04/2024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0900559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D2EB87B0-5071-4BC9-A19F-C3269318028C}" type="datetime1">
              <a:rPr lang="en-GB" noProof="0" smtClean="0"/>
              <a:t>19/04/2024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60026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54B4CBB3-9133-42BF-BC20-6F6E1888C21F}" type="datetime1">
              <a:rPr lang="en-GB" noProof="0" smtClean="0"/>
              <a:t>19/04/2024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481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83288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3952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71F23539-3F81-4F1E-A9B7-5CE0C1986E23}" type="datetime1">
              <a:rPr lang="en-GB" noProof="0" smtClean="0"/>
              <a:t>19/04/2024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06125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40567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18186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41491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85759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93868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3668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3848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40241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49762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99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56854DA5-E4EE-42EA-9BC9-3160B1480769}" type="datetime1">
              <a:rPr lang="en-GB" noProof="0" smtClean="0"/>
              <a:t>19/04/2024</a:t>
            </a:fld>
            <a:endParaRPr lang="en-GB" noProof="0" dirty="0"/>
          </a:p>
        </p:txBody>
      </p:sp>
      <p:sp>
        <p:nvSpPr>
          <p:cNvPr id="5" name="Footer Placeholder 4"/>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16914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A131C41-2C80-8BC1-545E-2CE7FFDB9745}"/>
              </a:ext>
            </a:extLst>
          </p:cNvPr>
          <p:cNvSpPr/>
          <p:nvPr/>
        </p:nvSpPr>
        <p:spPr bwMode="auto">
          <a:xfrm>
            <a:off x="0" y="5867400"/>
            <a:ext cx="12192000" cy="571500"/>
          </a:xfrm>
          <a:prstGeom prst="rect">
            <a:avLst/>
          </a:prstGeom>
          <a:gradFill flip="none" rotWithShape="1">
            <a:gsLst>
              <a:gs pos="0">
                <a:schemeClr val="bg1">
                  <a:lumMod val="85000"/>
                </a:schemeClr>
              </a:gs>
              <a:gs pos="100000">
                <a:schemeClr val="bg1"/>
              </a:gs>
            </a:gsLst>
            <a:lin ang="16200000" scaled="1"/>
            <a:tileRect/>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4" name="Line 5">
            <a:extLst>
              <a:ext uri="{FF2B5EF4-FFF2-40B4-BE49-F238E27FC236}">
                <a16:creationId xmlns:a16="http://schemas.microsoft.com/office/drawing/2014/main" xmlns="" id="{F221F565-BFDC-0228-E7D0-0957E4C33CB6}"/>
              </a:ext>
            </a:extLst>
          </p:cNvPr>
          <p:cNvSpPr>
            <a:spLocks noChangeShapeType="1"/>
          </p:cNvSpPr>
          <p:nvPr/>
        </p:nvSpPr>
        <p:spPr bwMode="auto">
          <a:xfrm>
            <a:off x="6096000" y="3124200"/>
            <a:ext cx="1588" cy="1588"/>
          </a:xfrm>
          <a:prstGeom prst="line">
            <a:avLst/>
          </a:prstGeom>
          <a:noFill/>
          <a:ln w="28575" algn="ctr">
            <a:solidFill>
              <a:srgbClr val="FFFEFB"/>
            </a:solidFill>
            <a:miter lim="800000"/>
            <a:headEnd/>
            <a:tailEnd/>
          </a:ln>
          <a:extLst>
            <a:ext uri="{909E8E84-426E-40DD-AFC4-6F175D3DCCD1}">
              <a14:hiddenFill xmlns:a14="http://schemas.microsoft.com/office/drawing/2010/main">
                <a:noFill/>
              </a14:hiddenFill>
            </a:ext>
          </a:extLst>
        </p:spPr>
        <p:txBody>
          <a:bodyPr lIns="18288" tIns="18288" rIns="18288" bIns="18288" anchor="ctr" anchorCtr="1"/>
          <a:lstStyle/>
          <a:p>
            <a:endParaRPr lang="en-GB"/>
          </a:p>
        </p:txBody>
      </p:sp>
      <p:sp>
        <p:nvSpPr>
          <p:cNvPr id="5" name="Line 6">
            <a:extLst>
              <a:ext uri="{FF2B5EF4-FFF2-40B4-BE49-F238E27FC236}">
                <a16:creationId xmlns:a16="http://schemas.microsoft.com/office/drawing/2014/main" xmlns="" id="{03908F10-19C7-955C-751E-918066B79408}"/>
              </a:ext>
            </a:extLst>
          </p:cNvPr>
          <p:cNvSpPr>
            <a:spLocks noChangeShapeType="1"/>
          </p:cNvSpPr>
          <p:nvPr/>
        </p:nvSpPr>
        <p:spPr bwMode="auto">
          <a:xfrm>
            <a:off x="6096000" y="3124200"/>
            <a:ext cx="1588" cy="1588"/>
          </a:xfrm>
          <a:prstGeom prst="line">
            <a:avLst/>
          </a:prstGeom>
          <a:noFill/>
          <a:ln w="28575" algn="ctr">
            <a:solidFill>
              <a:srgbClr val="FFFEFB"/>
            </a:solidFill>
            <a:miter lim="800000"/>
            <a:headEnd/>
            <a:tailEnd/>
          </a:ln>
          <a:extLst>
            <a:ext uri="{909E8E84-426E-40DD-AFC4-6F175D3DCCD1}">
              <a14:hiddenFill xmlns:a14="http://schemas.microsoft.com/office/drawing/2010/main">
                <a:noFill/>
              </a14:hiddenFill>
            </a:ext>
          </a:extLst>
        </p:spPr>
        <p:txBody>
          <a:bodyPr lIns="18288" tIns="18288" rIns="18288" bIns="18288" anchor="ctr" anchorCtr="1"/>
          <a:lstStyle/>
          <a:p>
            <a:endParaRPr lang="en-GB"/>
          </a:p>
        </p:txBody>
      </p:sp>
      <p:sp>
        <p:nvSpPr>
          <p:cNvPr id="6" name="Line 7">
            <a:extLst>
              <a:ext uri="{FF2B5EF4-FFF2-40B4-BE49-F238E27FC236}">
                <a16:creationId xmlns:a16="http://schemas.microsoft.com/office/drawing/2014/main" xmlns="" id="{C0015961-DE5D-90F4-4B28-77E8E6A5F948}"/>
              </a:ext>
            </a:extLst>
          </p:cNvPr>
          <p:cNvSpPr>
            <a:spLocks noChangeShapeType="1"/>
          </p:cNvSpPr>
          <p:nvPr/>
        </p:nvSpPr>
        <p:spPr bwMode="auto">
          <a:xfrm>
            <a:off x="6096000" y="3124200"/>
            <a:ext cx="1588" cy="1588"/>
          </a:xfrm>
          <a:prstGeom prst="line">
            <a:avLst/>
          </a:prstGeom>
          <a:noFill/>
          <a:ln w="28575" algn="ctr">
            <a:solidFill>
              <a:srgbClr val="FFFEFB"/>
            </a:solidFill>
            <a:miter lim="800000"/>
            <a:headEnd/>
            <a:tailEnd/>
          </a:ln>
          <a:extLst>
            <a:ext uri="{909E8E84-426E-40DD-AFC4-6F175D3DCCD1}">
              <a14:hiddenFill xmlns:a14="http://schemas.microsoft.com/office/drawing/2010/main">
                <a:noFill/>
              </a14:hiddenFill>
            </a:ext>
          </a:extLst>
        </p:spPr>
        <p:txBody>
          <a:bodyPr lIns="18288" tIns="18288" rIns="18288" bIns="18288" anchor="ctr" anchorCtr="1"/>
          <a:lstStyle/>
          <a:p>
            <a:endParaRPr lang="en-GB"/>
          </a:p>
        </p:txBody>
      </p:sp>
      <p:sp>
        <p:nvSpPr>
          <p:cNvPr id="7" name="Freeform 8">
            <a:extLst>
              <a:ext uri="{FF2B5EF4-FFF2-40B4-BE49-F238E27FC236}">
                <a16:creationId xmlns:a16="http://schemas.microsoft.com/office/drawing/2014/main" xmlns="" id="{9570B98F-256C-9E13-C6A0-4AC572C12E4D}"/>
              </a:ext>
            </a:extLst>
          </p:cNvPr>
          <p:cNvSpPr>
            <a:spLocks/>
          </p:cNvSpPr>
          <p:nvPr/>
        </p:nvSpPr>
        <p:spPr bwMode="auto">
          <a:xfrm>
            <a:off x="5087938" y="842963"/>
            <a:ext cx="1008062" cy="2281237"/>
          </a:xfrm>
          <a:custGeom>
            <a:avLst/>
            <a:gdLst/>
            <a:ahLst/>
            <a:cxnLst>
              <a:cxn ang="0">
                <a:pos x="641" y="566"/>
              </a:cxn>
              <a:cxn ang="0">
                <a:pos x="641" y="566"/>
              </a:cxn>
              <a:cxn ang="0">
                <a:pos x="598" y="485"/>
              </a:cxn>
              <a:cxn ang="0">
                <a:pos x="598" y="485"/>
              </a:cxn>
              <a:cxn ang="0">
                <a:pos x="564" y="422"/>
              </a:cxn>
              <a:cxn ang="0">
                <a:pos x="526" y="359"/>
              </a:cxn>
              <a:cxn ang="0">
                <a:pos x="526" y="359"/>
              </a:cxn>
              <a:cxn ang="0">
                <a:pos x="488" y="297"/>
              </a:cxn>
              <a:cxn ang="0">
                <a:pos x="446" y="236"/>
              </a:cxn>
              <a:cxn ang="0">
                <a:pos x="446" y="236"/>
              </a:cxn>
              <a:cxn ang="0">
                <a:pos x="402" y="176"/>
              </a:cxn>
              <a:cxn ang="0">
                <a:pos x="356" y="116"/>
              </a:cxn>
              <a:cxn ang="0">
                <a:pos x="356" y="116"/>
              </a:cxn>
              <a:cxn ang="0">
                <a:pos x="332" y="86"/>
              </a:cxn>
              <a:cxn ang="0">
                <a:pos x="306" y="57"/>
              </a:cxn>
              <a:cxn ang="0">
                <a:pos x="281" y="29"/>
              </a:cxn>
              <a:cxn ang="0">
                <a:pos x="252" y="0"/>
              </a:cxn>
              <a:cxn ang="0">
                <a:pos x="252" y="0"/>
              </a:cxn>
              <a:cxn ang="0">
                <a:pos x="246" y="40"/>
              </a:cxn>
              <a:cxn ang="0">
                <a:pos x="242" y="79"/>
              </a:cxn>
              <a:cxn ang="0">
                <a:pos x="238" y="117"/>
              </a:cxn>
              <a:cxn ang="0">
                <a:pos x="236" y="156"/>
              </a:cxn>
              <a:cxn ang="0">
                <a:pos x="236" y="156"/>
              </a:cxn>
              <a:cxn ang="0">
                <a:pos x="233" y="230"/>
              </a:cxn>
              <a:cxn ang="0">
                <a:pos x="233" y="304"/>
              </a:cxn>
              <a:cxn ang="0">
                <a:pos x="233" y="304"/>
              </a:cxn>
              <a:cxn ang="0">
                <a:pos x="236" y="379"/>
              </a:cxn>
              <a:cxn ang="0">
                <a:pos x="241" y="452"/>
              </a:cxn>
              <a:cxn ang="0">
                <a:pos x="241" y="452"/>
              </a:cxn>
              <a:cxn ang="0">
                <a:pos x="248" y="525"/>
              </a:cxn>
              <a:cxn ang="0">
                <a:pos x="258" y="596"/>
              </a:cxn>
              <a:cxn ang="0">
                <a:pos x="258" y="596"/>
              </a:cxn>
              <a:cxn ang="0">
                <a:pos x="271" y="686"/>
              </a:cxn>
              <a:cxn ang="0">
                <a:pos x="271" y="686"/>
              </a:cxn>
              <a:cxn ang="0">
                <a:pos x="236" y="703"/>
              </a:cxn>
              <a:cxn ang="0">
                <a:pos x="202" y="720"/>
              </a:cxn>
              <a:cxn ang="0">
                <a:pos x="168" y="739"/>
              </a:cxn>
              <a:cxn ang="0">
                <a:pos x="135" y="759"/>
              </a:cxn>
              <a:cxn ang="0">
                <a:pos x="100" y="781"/>
              </a:cxn>
              <a:cxn ang="0">
                <a:pos x="68" y="802"/>
              </a:cxn>
              <a:cxn ang="0">
                <a:pos x="33" y="825"/>
              </a:cxn>
              <a:cxn ang="0">
                <a:pos x="0" y="848"/>
              </a:cxn>
              <a:cxn ang="0">
                <a:pos x="954" y="2160"/>
              </a:cxn>
              <a:cxn ang="0">
                <a:pos x="954" y="537"/>
              </a:cxn>
              <a:cxn ang="0">
                <a:pos x="954" y="537"/>
              </a:cxn>
              <a:cxn ang="0">
                <a:pos x="914" y="539"/>
              </a:cxn>
              <a:cxn ang="0">
                <a:pos x="872" y="540"/>
              </a:cxn>
              <a:cxn ang="0">
                <a:pos x="834" y="542"/>
              </a:cxn>
              <a:cxn ang="0">
                <a:pos x="794" y="545"/>
              </a:cxn>
              <a:cxn ang="0">
                <a:pos x="755" y="549"/>
              </a:cxn>
              <a:cxn ang="0">
                <a:pos x="717" y="553"/>
              </a:cxn>
              <a:cxn ang="0">
                <a:pos x="678" y="559"/>
              </a:cxn>
              <a:cxn ang="0">
                <a:pos x="641" y="566"/>
              </a:cxn>
              <a:cxn ang="0">
                <a:pos x="641" y="566"/>
              </a:cxn>
            </a:cxnLst>
            <a:rect l="0" t="0" r="r" b="b"/>
            <a:pathLst>
              <a:path w="954" h="2160">
                <a:moveTo>
                  <a:pt x="641" y="566"/>
                </a:moveTo>
                <a:lnTo>
                  <a:pt x="641" y="566"/>
                </a:lnTo>
                <a:lnTo>
                  <a:pt x="598" y="485"/>
                </a:lnTo>
                <a:lnTo>
                  <a:pt x="598" y="485"/>
                </a:lnTo>
                <a:lnTo>
                  <a:pt x="564" y="422"/>
                </a:lnTo>
                <a:lnTo>
                  <a:pt x="526" y="359"/>
                </a:lnTo>
                <a:lnTo>
                  <a:pt x="526" y="359"/>
                </a:lnTo>
                <a:lnTo>
                  <a:pt x="488" y="297"/>
                </a:lnTo>
                <a:lnTo>
                  <a:pt x="446" y="236"/>
                </a:lnTo>
                <a:lnTo>
                  <a:pt x="446" y="236"/>
                </a:lnTo>
                <a:lnTo>
                  <a:pt x="402" y="176"/>
                </a:lnTo>
                <a:lnTo>
                  <a:pt x="356" y="116"/>
                </a:lnTo>
                <a:lnTo>
                  <a:pt x="356" y="116"/>
                </a:lnTo>
                <a:lnTo>
                  <a:pt x="332" y="86"/>
                </a:lnTo>
                <a:lnTo>
                  <a:pt x="306" y="57"/>
                </a:lnTo>
                <a:lnTo>
                  <a:pt x="281" y="29"/>
                </a:lnTo>
                <a:lnTo>
                  <a:pt x="252" y="0"/>
                </a:lnTo>
                <a:lnTo>
                  <a:pt x="252" y="0"/>
                </a:lnTo>
                <a:lnTo>
                  <a:pt x="246" y="40"/>
                </a:lnTo>
                <a:lnTo>
                  <a:pt x="242" y="79"/>
                </a:lnTo>
                <a:lnTo>
                  <a:pt x="238" y="117"/>
                </a:lnTo>
                <a:lnTo>
                  <a:pt x="236" y="156"/>
                </a:lnTo>
                <a:lnTo>
                  <a:pt x="236" y="156"/>
                </a:lnTo>
                <a:lnTo>
                  <a:pt x="233" y="230"/>
                </a:lnTo>
                <a:lnTo>
                  <a:pt x="233" y="304"/>
                </a:lnTo>
                <a:lnTo>
                  <a:pt x="233" y="304"/>
                </a:lnTo>
                <a:lnTo>
                  <a:pt x="236" y="379"/>
                </a:lnTo>
                <a:lnTo>
                  <a:pt x="241" y="452"/>
                </a:lnTo>
                <a:lnTo>
                  <a:pt x="241" y="452"/>
                </a:lnTo>
                <a:lnTo>
                  <a:pt x="248" y="525"/>
                </a:lnTo>
                <a:lnTo>
                  <a:pt x="258" y="596"/>
                </a:lnTo>
                <a:lnTo>
                  <a:pt x="258" y="596"/>
                </a:lnTo>
                <a:lnTo>
                  <a:pt x="271" y="686"/>
                </a:lnTo>
                <a:lnTo>
                  <a:pt x="271" y="686"/>
                </a:lnTo>
                <a:lnTo>
                  <a:pt x="236" y="703"/>
                </a:lnTo>
                <a:lnTo>
                  <a:pt x="202" y="720"/>
                </a:lnTo>
                <a:lnTo>
                  <a:pt x="168" y="739"/>
                </a:lnTo>
                <a:lnTo>
                  <a:pt x="135" y="759"/>
                </a:lnTo>
                <a:lnTo>
                  <a:pt x="100" y="781"/>
                </a:lnTo>
                <a:lnTo>
                  <a:pt x="68" y="802"/>
                </a:lnTo>
                <a:lnTo>
                  <a:pt x="33" y="825"/>
                </a:lnTo>
                <a:lnTo>
                  <a:pt x="0" y="848"/>
                </a:lnTo>
                <a:lnTo>
                  <a:pt x="954" y="2160"/>
                </a:lnTo>
                <a:lnTo>
                  <a:pt x="954" y="537"/>
                </a:lnTo>
                <a:lnTo>
                  <a:pt x="954" y="537"/>
                </a:lnTo>
                <a:lnTo>
                  <a:pt x="914" y="539"/>
                </a:lnTo>
                <a:lnTo>
                  <a:pt x="872" y="540"/>
                </a:lnTo>
                <a:lnTo>
                  <a:pt x="834" y="542"/>
                </a:lnTo>
                <a:lnTo>
                  <a:pt x="794" y="545"/>
                </a:lnTo>
                <a:lnTo>
                  <a:pt x="755" y="549"/>
                </a:lnTo>
                <a:lnTo>
                  <a:pt x="717" y="553"/>
                </a:lnTo>
                <a:lnTo>
                  <a:pt x="678" y="559"/>
                </a:lnTo>
                <a:lnTo>
                  <a:pt x="641" y="566"/>
                </a:lnTo>
                <a:lnTo>
                  <a:pt x="641" y="566"/>
                </a:lnTo>
                <a:close/>
              </a:path>
            </a:pathLst>
          </a:custGeom>
          <a:gradFill flip="none" rotWithShape="1">
            <a:gsLst>
              <a:gs pos="0">
                <a:schemeClr val="accent2">
                  <a:lumMod val="75000"/>
                </a:schemeClr>
              </a:gs>
              <a:gs pos="100000">
                <a:schemeClr val="accent2">
                  <a:lumMod val="50000"/>
                </a:schemeClr>
              </a:gs>
            </a:gsLst>
            <a:lin ang="5400000" scaled="0"/>
            <a:tileRect/>
          </a:gradFill>
          <a:ln w="28575" cap="flat" cmpd="sng" algn="ctr">
            <a:solidFill>
              <a:srgbClr val="FFFEFB"/>
            </a:solidFill>
            <a:prstDash val="solid"/>
            <a:miter lim="800000"/>
            <a:headEnd type="none" w="med" len="med"/>
            <a:tailEnd type="none" w="med" len="med"/>
          </a:ln>
          <a:effectLst/>
        </p:spPr>
        <p:txBody>
          <a:bodyPr lIns="18288" tIns="18288" rIns="18288" bIns="18288" anchor="ctr" anchorCtr="1"/>
          <a:lstStyle/>
          <a:p>
            <a:pPr algn="ctr" eaLnBrk="1" fontAlgn="auto" hangingPunct="1">
              <a:lnSpc>
                <a:spcPct val="85000"/>
              </a:lnSpc>
              <a:spcBef>
                <a:spcPts val="20"/>
              </a:spcBef>
              <a:spcAft>
                <a:spcPts val="0"/>
              </a:spcAft>
              <a:defRPr/>
            </a:pPr>
            <a:endParaRPr lang="en-US" sz="1600">
              <a:solidFill>
                <a:srgbClr val="FFFFFF"/>
              </a:solidFill>
              <a:latin typeface="Arial Narrow" pitchFamily="112" charset="0"/>
            </a:endParaRPr>
          </a:p>
        </p:txBody>
      </p:sp>
      <p:sp>
        <p:nvSpPr>
          <p:cNvPr id="8" name="Freeform 9">
            <a:extLst>
              <a:ext uri="{FF2B5EF4-FFF2-40B4-BE49-F238E27FC236}">
                <a16:creationId xmlns:a16="http://schemas.microsoft.com/office/drawing/2014/main" xmlns="" id="{B81741E6-D191-7F78-119B-18E3254B03A6}"/>
              </a:ext>
            </a:extLst>
          </p:cNvPr>
          <p:cNvSpPr>
            <a:spLocks/>
          </p:cNvSpPr>
          <p:nvPr/>
        </p:nvSpPr>
        <p:spPr bwMode="auto">
          <a:xfrm>
            <a:off x="4156075" y="1714500"/>
            <a:ext cx="1939925" cy="1409700"/>
          </a:xfrm>
          <a:custGeom>
            <a:avLst/>
            <a:gdLst/>
            <a:ahLst/>
            <a:cxnLst>
              <a:cxn ang="0">
                <a:pos x="1837" y="1335"/>
              </a:cxn>
              <a:cxn ang="0">
                <a:pos x="883" y="23"/>
              </a:cxn>
              <a:cxn ang="0">
                <a:pos x="883" y="23"/>
              </a:cxn>
              <a:cxn ang="0">
                <a:pos x="850" y="47"/>
              </a:cxn>
              <a:cxn ang="0">
                <a:pos x="819" y="71"/>
              </a:cxn>
              <a:cxn ang="0">
                <a:pos x="788" y="97"/>
              </a:cxn>
              <a:cxn ang="0">
                <a:pos x="757" y="123"/>
              </a:cxn>
              <a:cxn ang="0">
                <a:pos x="729" y="149"/>
              </a:cxn>
              <a:cxn ang="0">
                <a:pos x="700" y="176"/>
              </a:cxn>
              <a:cxn ang="0">
                <a:pos x="673" y="203"/>
              </a:cxn>
              <a:cxn ang="0">
                <a:pos x="646" y="230"/>
              </a:cxn>
              <a:cxn ang="0">
                <a:pos x="646" y="230"/>
              </a:cxn>
              <a:cxn ang="0">
                <a:pos x="564" y="189"/>
              </a:cxn>
              <a:cxn ang="0">
                <a:pos x="564" y="189"/>
              </a:cxn>
              <a:cxn ang="0">
                <a:pos x="499" y="159"/>
              </a:cxn>
              <a:cxn ang="0">
                <a:pos x="499" y="159"/>
              </a:cxn>
              <a:cxn ang="0">
                <a:pos x="433" y="128"/>
              </a:cxn>
              <a:cxn ang="0">
                <a:pos x="433" y="128"/>
              </a:cxn>
              <a:cxn ang="0">
                <a:pos x="364" y="101"/>
              </a:cxn>
              <a:cxn ang="0">
                <a:pos x="296" y="77"/>
              </a:cxn>
              <a:cxn ang="0">
                <a:pos x="296" y="77"/>
              </a:cxn>
              <a:cxn ang="0">
                <a:pos x="224" y="53"/>
              </a:cxn>
              <a:cxn ang="0">
                <a:pos x="151" y="33"/>
              </a:cxn>
              <a:cxn ang="0">
                <a:pos x="151" y="33"/>
              </a:cxn>
              <a:cxn ang="0">
                <a:pos x="115" y="23"/>
              </a:cxn>
              <a:cxn ang="0">
                <a:pos x="77" y="14"/>
              </a:cxn>
              <a:cxn ang="0">
                <a:pos x="38" y="7"/>
              </a:cxn>
              <a:cxn ang="0">
                <a:pos x="0" y="0"/>
              </a:cxn>
              <a:cxn ang="0">
                <a:pos x="0" y="0"/>
              </a:cxn>
              <a:cxn ang="0">
                <a:pos x="17" y="36"/>
              </a:cxn>
              <a:cxn ang="0">
                <a:pos x="37" y="70"/>
              </a:cxn>
              <a:cxn ang="0">
                <a:pos x="57" y="103"/>
              </a:cxn>
              <a:cxn ang="0">
                <a:pos x="77" y="136"/>
              </a:cxn>
              <a:cxn ang="0">
                <a:pos x="77" y="136"/>
              </a:cxn>
              <a:cxn ang="0">
                <a:pos x="118" y="199"/>
              </a:cxn>
              <a:cxn ang="0">
                <a:pos x="163" y="259"/>
              </a:cxn>
              <a:cxn ang="0">
                <a:pos x="163" y="259"/>
              </a:cxn>
              <a:cxn ang="0">
                <a:pos x="208" y="316"/>
              </a:cxn>
              <a:cxn ang="0">
                <a:pos x="256" y="373"/>
              </a:cxn>
              <a:cxn ang="0">
                <a:pos x="256" y="373"/>
              </a:cxn>
              <a:cxn ang="0">
                <a:pos x="304" y="427"/>
              </a:cxn>
              <a:cxn ang="0">
                <a:pos x="304" y="427"/>
              </a:cxn>
              <a:cxn ang="0">
                <a:pos x="353" y="480"/>
              </a:cxn>
              <a:cxn ang="0">
                <a:pos x="353" y="480"/>
              </a:cxn>
              <a:cxn ang="0">
                <a:pos x="417" y="544"/>
              </a:cxn>
              <a:cxn ang="0">
                <a:pos x="417" y="544"/>
              </a:cxn>
              <a:cxn ang="0">
                <a:pos x="400" y="579"/>
              </a:cxn>
              <a:cxn ang="0">
                <a:pos x="383" y="613"/>
              </a:cxn>
              <a:cxn ang="0">
                <a:pos x="366" y="649"/>
              </a:cxn>
              <a:cxn ang="0">
                <a:pos x="350" y="685"/>
              </a:cxn>
              <a:cxn ang="0">
                <a:pos x="336" y="720"/>
              </a:cxn>
              <a:cxn ang="0">
                <a:pos x="320" y="757"/>
              </a:cxn>
              <a:cxn ang="0">
                <a:pos x="307" y="796"/>
              </a:cxn>
              <a:cxn ang="0">
                <a:pos x="294" y="835"/>
              </a:cxn>
              <a:cxn ang="0">
                <a:pos x="1837" y="1335"/>
              </a:cxn>
            </a:cxnLst>
            <a:rect l="0" t="0" r="r" b="b"/>
            <a:pathLst>
              <a:path w="1837" h="1335">
                <a:moveTo>
                  <a:pt x="1837" y="1335"/>
                </a:moveTo>
                <a:lnTo>
                  <a:pt x="883" y="23"/>
                </a:lnTo>
                <a:lnTo>
                  <a:pt x="883" y="23"/>
                </a:lnTo>
                <a:lnTo>
                  <a:pt x="850" y="47"/>
                </a:lnTo>
                <a:lnTo>
                  <a:pt x="819" y="71"/>
                </a:lnTo>
                <a:lnTo>
                  <a:pt x="788" y="97"/>
                </a:lnTo>
                <a:lnTo>
                  <a:pt x="757" y="123"/>
                </a:lnTo>
                <a:lnTo>
                  <a:pt x="729" y="149"/>
                </a:lnTo>
                <a:lnTo>
                  <a:pt x="700" y="176"/>
                </a:lnTo>
                <a:lnTo>
                  <a:pt x="673" y="203"/>
                </a:lnTo>
                <a:lnTo>
                  <a:pt x="646" y="230"/>
                </a:lnTo>
                <a:lnTo>
                  <a:pt x="646" y="230"/>
                </a:lnTo>
                <a:lnTo>
                  <a:pt x="564" y="189"/>
                </a:lnTo>
                <a:lnTo>
                  <a:pt x="564" y="189"/>
                </a:lnTo>
                <a:lnTo>
                  <a:pt x="499" y="159"/>
                </a:lnTo>
                <a:lnTo>
                  <a:pt x="499" y="159"/>
                </a:lnTo>
                <a:lnTo>
                  <a:pt x="433" y="128"/>
                </a:lnTo>
                <a:lnTo>
                  <a:pt x="433" y="128"/>
                </a:lnTo>
                <a:lnTo>
                  <a:pt x="364" y="101"/>
                </a:lnTo>
                <a:lnTo>
                  <a:pt x="296" y="77"/>
                </a:lnTo>
                <a:lnTo>
                  <a:pt x="296" y="77"/>
                </a:lnTo>
                <a:lnTo>
                  <a:pt x="224" y="53"/>
                </a:lnTo>
                <a:lnTo>
                  <a:pt x="151" y="33"/>
                </a:lnTo>
                <a:lnTo>
                  <a:pt x="151" y="33"/>
                </a:lnTo>
                <a:lnTo>
                  <a:pt x="115" y="23"/>
                </a:lnTo>
                <a:lnTo>
                  <a:pt x="77" y="14"/>
                </a:lnTo>
                <a:lnTo>
                  <a:pt x="38" y="7"/>
                </a:lnTo>
                <a:lnTo>
                  <a:pt x="0" y="0"/>
                </a:lnTo>
                <a:lnTo>
                  <a:pt x="0" y="0"/>
                </a:lnTo>
                <a:lnTo>
                  <a:pt x="17" y="36"/>
                </a:lnTo>
                <a:lnTo>
                  <a:pt x="37" y="70"/>
                </a:lnTo>
                <a:lnTo>
                  <a:pt x="57" y="103"/>
                </a:lnTo>
                <a:lnTo>
                  <a:pt x="77" y="136"/>
                </a:lnTo>
                <a:lnTo>
                  <a:pt x="77" y="136"/>
                </a:lnTo>
                <a:lnTo>
                  <a:pt x="118" y="199"/>
                </a:lnTo>
                <a:lnTo>
                  <a:pt x="163" y="259"/>
                </a:lnTo>
                <a:lnTo>
                  <a:pt x="163" y="259"/>
                </a:lnTo>
                <a:lnTo>
                  <a:pt x="208" y="316"/>
                </a:lnTo>
                <a:lnTo>
                  <a:pt x="256" y="373"/>
                </a:lnTo>
                <a:lnTo>
                  <a:pt x="256" y="373"/>
                </a:lnTo>
                <a:lnTo>
                  <a:pt x="304" y="427"/>
                </a:lnTo>
                <a:lnTo>
                  <a:pt x="304" y="427"/>
                </a:lnTo>
                <a:lnTo>
                  <a:pt x="353" y="480"/>
                </a:lnTo>
                <a:lnTo>
                  <a:pt x="353" y="480"/>
                </a:lnTo>
                <a:lnTo>
                  <a:pt x="417" y="544"/>
                </a:lnTo>
                <a:lnTo>
                  <a:pt x="417" y="544"/>
                </a:lnTo>
                <a:lnTo>
                  <a:pt x="400" y="579"/>
                </a:lnTo>
                <a:lnTo>
                  <a:pt x="383" y="613"/>
                </a:lnTo>
                <a:lnTo>
                  <a:pt x="366" y="649"/>
                </a:lnTo>
                <a:lnTo>
                  <a:pt x="350" y="685"/>
                </a:lnTo>
                <a:lnTo>
                  <a:pt x="336" y="720"/>
                </a:lnTo>
                <a:lnTo>
                  <a:pt x="320" y="757"/>
                </a:lnTo>
                <a:lnTo>
                  <a:pt x="307" y="796"/>
                </a:lnTo>
                <a:lnTo>
                  <a:pt x="294" y="835"/>
                </a:lnTo>
                <a:lnTo>
                  <a:pt x="1837" y="1335"/>
                </a:lnTo>
                <a:close/>
              </a:path>
            </a:pathLst>
          </a:custGeom>
          <a:gradFill flip="none" rotWithShape="1">
            <a:gsLst>
              <a:gs pos="0">
                <a:schemeClr val="accent4">
                  <a:lumMod val="50000"/>
                </a:schemeClr>
              </a:gs>
              <a:gs pos="100000">
                <a:schemeClr val="accent4">
                  <a:lumMod val="75000"/>
                </a:schemeClr>
              </a:gs>
            </a:gsLst>
            <a:lin ang="5400000" scaled="0"/>
            <a:tileRect/>
          </a:gradFill>
          <a:ln w="28575" cap="flat" cmpd="sng" algn="ctr">
            <a:solidFill>
              <a:srgbClr val="FFFEFB"/>
            </a:solidFill>
            <a:prstDash val="solid"/>
            <a:miter lim="800000"/>
            <a:headEnd type="none" w="med" len="med"/>
            <a:tailEnd type="none" w="med" len="med"/>
          </a:ln>
          <a:effectLst/>
        </p:spPr>
        <p:txBody>
          <a:bodyPr lIns="18288" tIns="18288" rIns="18288" bIns="18288" anchor="ctr" anchorCtr="1"/>
          <a:lstStyle/>
          <a:p>
            <a:pPr algn="ctr" eaLnBrk="1" fontAlgn="auto" hangingPunct="1">
              <a:lnSpc>
                <a:spcPct val="85000"/>
              </a:lnSpc>
              <a:spcBef>
                <a:spcPts val="20"/>
              </a:spcBef>
              <a:spcAft>
                <a:spcPts val="0"/>
              </a:spcAft>
              <a:defRPr/>
            </a:pPr>
            <a:endParaRPr lang="en-US" sz="1600">
              <a:solidFill>
                <a:srgbClr val="FFFFFF"/>
              </a:solidFill>
              <a:latin typeface="Arial Narrow" pitchFamily="112" charset="0"/>
            </a:endParaRPr>
          </a:p>
        </p:txBody>
      </p:sp>
      <p:sp>
        <p:nvSpPr>
          <p:cNvPr id="9" name="Freeform 10">
            <a:extLst>
              <a:ext uri="{FF2B5EF4-FFF2-40B4-BE49-F238E27FC236}">
                <a16:creationId xmlns:a16="http://schemas.microsoft.com/office/drawing/2014/main" xmlns="" id="{0C3307E9-6D88-A945-D5B6-796303F9FD0D}"/>
              </a:ext>
            </a:extLst>
          </p:cNvPr>
          <p:cNvSpPr>
            <a:spLocks/>
          </p:cNvSpPr>
          <p:nvPr/>
        </p:nvSpPr>
        <p:spPr bwMode="auto">
          <a:xfrm>
            <a:off x="3697288" y="2595563"/>
            <a:ext cx="2398712" cy="1058862"/>
          </a:xfrm>
          <a:custGeom>
            <a:avLst/>
            <a:gdLst/>
            <a:ahLst/>
            <a:cxnLst>
              <a:cxn ang="0">
                <a:pos x="2272" y="500"/>
              </a:cxn>
              <a:cxn ang="0">
                <a:pos x="729" y="0"/>
              </a:cxn>
              <a:cxn ang="0">
                <a:pos x="729" y="0"/>
              </a:cxn>
              <a:cxn ang="0">
                <a:pos x="716" y="38"/>
              </a:cxn>
              <a:cxn ang="0">
                <a:pos x="706" y="77"/>
              </a:cxn>
              <a:cxn ang="0">
                <a:pos x="695" y="115"/>
              </a:cxn>
              <a:cxn ang="0">
                <a:pos x="686" y="153"/>
              </a:cxn>
              <a:cxn ang="0">
                <a:pos x="678" y="191"/>
              </a:cxn>
              <a:cxn ang="0">
                <a:pos x="671" y="230"/>
              </a:cxn>
              <a:cxn ang="0">
                <a:pos x="665" y="267"/>
              </a:cxn>
              <a:cxn ang="0">
                <a:pos x="659" y="306"/>
              </a:cxn>
              <a:cxn ang="0">
                <a:pos x="659" y="306"/>
              </a:cxn>
              <a:cxn ang="0">
                <a:pos x="569" y="320"/>
              </a:cxn>
              <a:cxn ang="0">
                <a:pos x="569" y="320"/>
              </a:cxn>
              <a:cxn ang="0">
                <a:pos x="498" y="334"/>
              </a:cxn>
              <a:cxn ang="0">
                <a:pos x="498" y="334"/>
              </a:cxn>
              <a:cxn ang="0">
                <a:pos x="426" y="350"/>
              </a:cxn>
              <a:cxn ang="0">
                <a:pos x="426" y="350"/>
              </a:cxn>
              <a:cxn ang="0">
                <a:pos x="356" y="367"/>
              </a:cxn>
              <a:cxn ang="0">
                <a:pos x="285" y="388"/>
              </a:cxn>
              <a:cxn ang="0">
                <a:pos x="285" y="388"/>
              </a:cxn>
              <a:cxn ang="0">
                <a:pos x="213" y="411"/>
              </a:cxn>
              <a:cxn ang="0">
                <a:pos x="143" y="436"/>
              </a:cxn>
              <a:cxn ang="0">
                <a:pos x="143" y="436"/>
              </a:cxn>
              <a:cxn ang="0">
                <a:pos x="107" y="450"/>
              </a:cxn>
              <a:cxn ang="0">
                <a:pos x="71" y="466"/>
              </a:cxn>
              <a:cxn ang="0">
                <a:pos x="36" y="483"/>
              </a:cxn>
              <a:cxn ang="0">
                <a:pos x="0" y="500"/>
              </a:cxn>
              <a:cxn ang="0">
                <a:pos x="0" y="500"/>
              </a:cxn>
              <a:cxn ang="0">
                <a:pos x="36" y="519"/>
              </a:cxn>
              <a:cxn ang="0">
                <a:pos x="71" y="534"/>
              </a:cxn>
              <a:cxn ang="0">
                <a:pos x="107" y="550"/>
              </a:cxn>
              <a:cxn ang="0">
                <a:pos x="143" y="564"/>
              </a:cxn>
              <a:cxn ang="0">
                <a:pos x="143" y="564"/>
              </a:cxn>
              <a:cxn ang="0">
                <a:pos x="213" y="590"/>
              </a:cxn>
              <a:cxn ang="0">
                <a:pos x="285" y="613"/>
              </a:cxn>
              <a:cxn ang="0">
                <a:pos x="285" y="613"/>
              </a:cxn>
              <a:cxn ang="0">
                <a:pos x="356" y="633"/>
              </a:cxn>
              <a:cxn ang="0">
                <a:pos x="426" y="652"/>
              </a:cxn>
              <a:cxn ang="0">
                <a:pos x="426" y="652"/>
              </a:cxn>
              <a:cxn ang="0">
                <a:pos x="498" y="667"/>
              </a:cxn>
              <a:cxn ang="0">
                <a:pos x="498" y="667"/>
              </a:cxn>
              <a:cxn ang="0">
                <a:pos x="569" y="680"/>
              </a:cxn>
              <a:cxn ang="0">
                <a:pos x="569" y="680"/>
              </a:cxn>
              <a:cxn ang="0">
                <a:pos x="659" y="696"/>
              </a:cxn>
              <a:cxn ang="0">
                <a:pos x="659" y="696"/>
              </a:cxn>
              <a:cxn ang="0">
                <a:pos x="665" y="733"/>
              </a:cxn>
              <a:cxn ang="0">
                <a:pos x="671" y="772"/>
              </a:cxn>
              <a:cxn ang="0">
                <a:pos x="678" y="809"/>
              </a:cxn>
              <a:cxn ang="0">
                <a:pos x="686" y="847"/>
              </a:cxn>
              <a:cxn ang="0">
                <a:pos x="695" y="886"/>
              </a:cxn>
              <a:cxn ang="0">
                <a:pos x="706" y="925"/>
              </a:cxn>
              <a:cxn ang="0">
                <a:pos x="716" y="963"/>
              </a:cxn>
              <a:cxn ang="0">
                <a:pos x="729" y="1002"/>
              </a:cxn>
              <a:cxn ang="0">
                <a:pos x="2272" y="500"/>
              </a:cxn>
            </a:cxnLst>
            <a:rect l="0" t="0" r="r" b="b"/>
            <a:pathLst>
              <a:path w="2272" h="1002">
                <a:moveTo>
                  <a:pt x="2272" y="500"/>
                </a:moveTo>
                <a:lnTo>
                  <a:pt x="729" y="0"/>
                </a:lnTo>
                <a:lnTo>
                  <a:pt x="729" y="0"/>
                </a:lnTo>
                <a:lnTo>
                  <a:pt x="716" y="38"/>
                </a:lnTo>
                <a:lnTo>
                  <a:pt x="706" y="77"/>
                </a:lnTo>
                <a:lnTo>
                  <a:pt x="695" y="115"/>
                </a:lnTo>
                <a:lnTo>
                  <a:pt x="686" y="153"/>
                </a:lnTo>
                <a:lnTo>
                  <a:pt x="678" y="191"/>
                </a:lnTo>
                <a:lnTo>
                  <a:pt x="671" y="230"/>
                </a:lnTo>
                <a:lnTo>
                  <a:pt x="665" y="267"/>
                </a:lnTo>
                <a:lnTo>
                  <a:pt x="659" y="306"/>
                </a:lnTo>
                <a:lnTo>
                  <a:pt x="659" y="306"/>
                </a:lnTo>
                <a:lnTo>
                  <a:pt x="569" y="320"/>
                </a:lnTo>
                <a:lnTo>
                  <a:pt x="569" y="320"/>
                </a:lnTo>
                <a:lnTo>
                  <a:pt x="498" y="334"/>
                </a:lnTo>
                <a:lnTo>
                  <a:pt x="498" y="334"/>
                </a:lnTo>
                <a:lnTo>
                  <a:pt x="426" y="350"/>
                </a:lnTo>
                <a:lnTo>
                  <a:pt x="426" y="350"/>
                </a:lnTo>
                <a:lnTo>
                  <a:pt x="356" y="367"/>
                </a:lnTo>
                <a:lnTo>
                  <a:pt x="285" y="388"/>
                </a:lnTo>
                <a:lnTo>
                  <a:pt x="285" y="388"/>
                </a:lnTo>
                <a:lnTo>
                  <a:pt x="213" y="411"/>
                </a:lnTo>
                <a:lnTo>
                  <a:pt x="143" y="436"/>
                </a:lnTo>
                <a:lnTo>
                  <a:pt x="143" y="436"/>
                </a:lnTo>
                <a:lnTo>
                  <a:pt x="107" y="450"/>
                </a:lnTo>
                <a:lnTo>
                  <a:pt x="71" y="466"/>
                </a:lnTo>
                <a:lnTo>
                  <a:pt x="36" y="483"/>
                </a:lnTo>
                <a:lnTo>
                  <a:pt x="0" y="500"/>
                </a:lnTo>
                <a:lnTo>
                  <a:pt x="0" y="500"/>
                </a:lnTo>
                <a:lnTo>
                  <a:pt x="36" y="519"/>
                </a:lnTo>
                <a:lnTo>
                  <a:pt x="71" y="534"/>
                </a:lnTo>
                <a:lnTo>
                  <a:pt x="107" y="550"/>
                </a:lnTo>
                <a:lnTo>
                  <a:pt x="143" y="564"/>
                </a:lnTo>
                <a:lnTo>
                  <a:pt x="143" y="564"/>
                </a:lnTo>
                <a:lnTo>
                  <a:pt x="213" y="590"/>
                </a:lnTo>
                <a:lnTo>
                  <a:pt x="285" y="613"/>
                </a:lnTo>
                <a:lnTo>
                  <a:pt x="285" y="613"/>
                </a:lnTo>
                <a:lnTo>
                  <a:pt x="356" y="633"/>
                </a:lnTo>
                <a:lnTo>
                  <a:pt x="426" y="652"/>
                </a:lnTo>
                <a:lnTo>
                  <a:pt x="426" y="652"/>
                </a:lnTo>
                <a:lnTo>
                  <a:pt x="498" y="667"/>
                </a:lnTo>
                <a:lnTo>
                  <a:pt x="498" y="667"/>
                </a:lnTo>
                <a:lnTo>
                  <a:pt x="569" y="680"/>
                </a:lnTo>
                <a:lnTo>
                  <a:pt x="569" y="680"/>
                </a:lnTo>
                <a:lnTo>
                  <a:pt x="659" y="696"/>
                </a:lnTo>
                <a:lnTo>
                  <a:pt x="659" y="696"/>
                </a:lnTo>
                <a:lnTo>
                  <a:pt x="665" y="733"/>
                </a:lnTo>
                <a:lnTo>
                  <a:pt x="671" y="772"/>
                </a:lnTo>
                <a:lnTo>
                  <a:pt x="678" y="809"/>
                </a:lnTo>
                <a:lnTo>
                  <a:pt x="686" y="847"/>
                </a:lnTo>
                <a:lnTo>
                  <a:pt x="695" y="886"/>
                </a:lnTo>
                <a:lnTo>
                  <a:pt x="706" y="925"/>
                </a:lnTo>
                <a:lnTo>
                  <a:pt x="716" y="963"/>
                </a:lnTo>
                <a:lnTo>
                  <a:pt x="729" y="1002"/>
                </a:lnTo>
                <a:lnTo>
                  <a:pt x="2272" y="500"/>
                </a:lnTo>
                <a:close/>
              </a:path>
            </a:pathLst>
          </a:custGeom>
          <a:gradFill flip="none" rotWithShape="1">
            <a:gsLst>
              <a:gs pos="0">
                <a:schemeClr val="accent4">
                  <a:lumMod val="75000"/>
                </a:schemeClr>
              </a:gs>
              <a:gs pos="100000">
                <a:schemeClr val="accent4">
                  <a:lumMod val="50000"/>
                </a:schemeClr>
              </a:gs>
            </a:gsLst>
            <a:lin ang="5400000" scaled="0"/>
            <a:tileRect/>
          </a:gradFill>
          <a:ln w="28575" cap="flat" cmpd="sng" algn="ctr">
            <a:solidFill>
              <a:srgbClr val="FFFEFB"/>
            </a:solidFill>
            <a:prstDash val="solid"/>
            <a:miter lim="800000"/>
            <a:headEnd type="none" w="med" len="med"/>
            <a:tailEnd type="none" w="med" len="med"/>
          </a:ln>
          <a:effectLst/>
        </p:spPr>
        <p:txBody>
          <a:bodyPr lIns="18288" tIns="18288" rIns="18288" bIns="18288" anchor="ctr" anchorCtr="1"/>
          <a:lstStyle/>
          <a:p>
            <a:pPr algn="ctr" eaLnBrk="1" fontAlgn="auto" hangingPunct="1">
              <a:lnSpc>
                <a:spcPct val="85000"/>
              </a:lnSpc>
              <a:spcBef>
                <a:spcPct val="20000"/>
              </a:spcBef>
              <a:spcAft>
                <a:spcPts val="0"/>
              </a:spcAft>
              <a:defRPr/>
            </a:pPr>
            <a:endParaRPr lang="en-US" sz="1600">
              <a:solidFill>
                <a:srgbClr val="FFFFFF"/>
              </a:solidFill>
              <a:latin typeface="Arial Narrow" pitchFamily="112" charset="0"/>
            </a:endParaRPr>
          </a:p>
        </p:txBody>
      </p:sp>
      <p:sp>
        <p:nvSpPr>
          <p:cNvPr id="10" name="Freeform 11">
            <a:extLst>
              <a:ext uri="{FF2B5EF4-FFF2-40B4-BE49-F238E27FC236}">
                <a16:creationId xmlns:a16="http://schemas.microsoft.com/office/drawing/2014/main" xmlns="" id="{84361B44-9857-4BFA-0530-057C3211256E}"/>
              </a:ext>
            </a:extLst>
          </p:cNvPr>
          <p:cNvSpPr>
            <a:spLocks/>
          </p:cNvSpPr>
          <p:nvPr/>
        </p:nvSpPr>
        <p:spPr bwMode="auto">
          <a:xfrm>
            <a:off x="4156075" y="3124200"/>
            <a:ext cx="1939925" cy="1409700"/>
          </a:xfrm>
          <a:custGeom>
            <a:avLst/>
            <a:gdLst/>
            <a:ahLst/>
            <a:cxnLst>
              <a:cxn ang="0">
                <a:pos x="294" y="502"/>
              </a:cxn>
              <a:cxn ang="0">
                <a:pos x="294" y="502"/>
              </a:cxn>
              <a:cxn ang="0">
                <a:pos x="307" y="540"/>
              </a:cxn>
              <a:cxn ang="0">
                <a:pos x="320" y="578"/>
              </a:cxn>
              <a:cxn ang="0">
                <a:pos x="336" y="615"/>
              </a:cxn>
              <a:cxn ang="0">
                <a:pos x="350" y="652"/>
              </a:cxn>
              <a:cxn ang="0">
                <a:pos x="366" y="688"/>
              </a:cxn>
              <a:cxn ang="0">
                <a:pos x="383" y="722"/>
              </a:cxn>
              <a:cxn ang="0">
                <a:pos x="400" y="756"/>
              </a:cxn>
              <a:cxn ang="0">
                <a:pos x="417" y="791"/>
              </a:cxn>
              <a:cxn ang="0">
                <a:pos x="417" y="791"/>
              </a:cxn>
              <a:cxn ang="0">
                <a:pos x="353" y="856"/>
              </a:cxn>
              <a:cxn ang="0">
                <a:pos x="353" y="856"/>
              </a:cxn>
              <a:cxn ang="0">
                <a:pos x="304" y="909"/>
              </a:cxn>
              <a:cxn ang="0">
                <a:pos x="304" y="909"/>
              </a:cxn>
              <a:cxn ang="0">
                <a:pos x="256" y="963"/>
              </a:cxn>
              <a:cxn ang="0">
                <a:pos x="256" y="963"/>
              </a:cxn>
              <a:cxn ang="0">
                <a:pos x="208" y="1019"/>
              </a:cxn>
              <a:cxn ang="0">
                <a:pos x="163" y="1078"/>
              </a:cxn>
              <a:cxn ang="0">
                <a:pos x="163" y="1078"/>
              </a:cxn>
              <a:cxn ang="0">
                <a:pos x="118" y="1138"/>
              </a:cxn>
              <a:cxn ang="0">
                <a:pos x="77" y="1199"/>
              </a:cxn>
              <a:cxn ang="0">
                <a:pos x="77" y="1199"/>
              </a:cxn>
              <a:cxn ang="0">
                <a:pos x="57" y="1232"/>
              </a:cxn>
              <a:cxn ang="0">
                <a:pos x="37" y="1265"/>
              </a:cxn>
              <a:cxn ang="0">
                <a:pos x="17" y="1299"/>
              </a:cxn>
              <a:cxn ang="0">
                <a:pos x="0" y="1335"/>
              </a:cxn>
              <a:cxn ang="0">
                <a:pos x="0" y="1335"/>
              </a:cxn>
              <a:cxn ang="0">
                <a:pos x="38" y="1329"/>
              </a:cxn>
              <a:cxn ang="0">
                <a:pos x="77" y="1321"/>
              </a:cxn>
              <a:cxn ang="0">
                <a:pos x="115" y="1312"/>
              </a:cxn>
              <a:cxn ang="0">
                <a:pos x="151" y="1304"/>
              </a:cxn>
              <a:cxn ang="0">
                <a:pos x="151" y="1304"/>
              </a:cxn>
              <a:cxn ang="0">
                <a:pos x="224" y="1282"/>
              </a:cxn>
              <a:cxn ang="0">
                <a:pos x="296" y="1259"/>
              </a:cxn>
              <a:cxn ang="0">
                <a:pos x="296" y="1259"/>
              </a:cxn>
              <a:cxn ang="0">
                <a:pos x="364" y="1234"/>
              </a:cxn>
              <a:cxn ang="0">
                <a:pos x="433" y="1207"/>
              </a:cxn>
              <a:cxn ang="0">
                <a:pos x="433" y="1207"/>
              </a:cxn>
              <a:cxn ang="0">
                <a:pos x="499" y="1178"/>
              </a:cxn>
              <a:cxn ang="0">
                <a:pos x="499" y="1178"/>
              </a:cxn>
              <a:cxn ang="0">
                <a:pos x="564" y="1146"/>
              </a:cxn>
              <a:cxn ang="0">
                <a:pos x="564" y="1146"/>
              </a:cxn>
              <a:cxn ang="0">
                <a:pos x="646" y="1106"/>
              </a:cxn>
              <a:cxn ang="0">
                <a:pos x="646" y="1106"/>
              </a:cxn>
              <a:cxn ang="0">
                <a:pos x="673" y="1134"/>
              </a:cxn>
              <a:cxn ang="0">
                <a:pos x="700" y="1161"/>
              </a:cxn>
              <a:cxn ang="0">
                <a:pos x="729" y="1186"/>
              </a:cxn>
              <a:cxn ang="0">
                <a:pos x="757" y="1214"/>
              </a:cxn>
              <a:cxn ang="0">
                <a:pos x="788" y="1239"/>
              </a:cxn>
              <a:cxn ang="0">
                <a:pos x="819" y="1264"/>
              </a:cxn>
              <a:cxn ang="0">
                <a:pos x="850" y="1288"/>
              </a:cxn>
              <a:cxn ang="0">
                <a:pos x="883" y="1312"/>
              </a:cxn>
              <a:cxn ang="0">
                <a:pos x="1837" y="0"/>
              </a:cxn>
              <a:cxn ang="0">
                <a:pos x="294" y="502"/>
              </a:cxn>
            </a:cxnLst>
            <a:rect l="0" t="0" r="r" b="b"/>
            <a:pathLst>
              <a:path w="1837" h="1335">
                <a:moveTo>
                  <a:pt x="294" y="502"/>
                </a:moveTo>
                <a:lnTo>
                  <a:pt x="294" y="502"/>
                </a:lnTo>
                <a:lnTo>
                  <a:pt x="307" y="540"/>
                </a:lnTo>
                <a:lnTo>
                  <a:pt x="320" y="578"/>
                </a:lnTo>
                <a:lnTo>
                  <a:pt x="336" y="615"/>
                </a:lnTo>
                <a:lnTo>
                  <a:pt x="350" y="652"/>
                </a:lnTo>
                <a:lnTo>
                  <a:pt x="366" y="688"/>
                </a:lnTo>
                <a:lnTo>
                  <a:pt x="383" y="722"/>
                </a:lnTo>
                <a:lnTo>
                  <a:pt x="400" y="756"/>
                </a:lnTo>
                <a:lnTo>
                  <a:pt x="417" y="791"/>
                </a:lnTo>
                <a:lnTo>
                  <a:pt x="417" y="791"/>
                </a:lnTo>
                <a:lnTo>
                  <a:pt x="353" y="856"/>
                </a:lnTo>
                <a:lnTo>
                  <a:pt x="353" y="856"/>
                </a:lnTo>
                <a:lnTo>
                  <a:pt x="304" y="909"/>
                </a:lnTo>
                <a:lnTo>
                  <a:pt x="304" y="909"/>
                </a:lnTo>
                <a:lnTo>
                  <a:pt x="256" y="963"/>
                </a:lnTo>
                <a:lnTo>
                  <a:pt x="256" y="963"/>
                </a:lnTo>
                <a:lnTo>
                  <a:pt x="208" y="1019"/>
                </a:lnTo>
                <a:lnTo>
                  <a:pt x="163" y="1078"/>
                </a:lnTo>
                <a:lnTo>
                  <a:pt x="163" y="1078"/>
                </a:lnTo>
                <a:lnTo>
                  <a:pt x="118" y="1138"/>
                </a:lnTo>
                <a:lnTo>
                  <a:pt x="77" y="1199"/>
                </a:lnTo>
                <a:lnTo>
                  <a:pt x="77" y="1199"/>
                </a:lnTo>
                <a:lnTo>
                  <a:pt x="57" y="1232"/>
                </a:lnTo>
                <a:lnTo>
                  <a:pt x="37" y="1265"/>
                </a:lnTo>
                <a:lnTo>
                  <a:pt x="17" y="1299"/>
                </a:lnTo>
                <a:lnTo>
                  <a:pt x="0" y="1335"/>
                </a:lnTo>
                <a:lnTo>
                  <a:pt x="0" y="1335"/>
                </a:lnTo>
                <a:lnTo>
                  <a:pt x="38" y="1329"/>
                </a:lnTo>
                <a:lnTo>
                  <a:pt x="77" y="1321"/>
                </a:lnTo>
                <a:lnTo>
                  <a:pt x="115" y="1312"/>
                </a:lnTo>
                <a:lnTo>
                  <a:pt x="151" y="1304"/>
                </a:lnTo>
                <a:lnTo>
                  <a:pt x="151" y="1304"/>
                </a:lnTo>
                <a:lnTo>
                  <a:pt x="224" y="1282"/>
                </a:lnTo>
                <a:lnTo>
                  <a:pt x="296" y="1259"/>
                </a:lnTo>
                <a:lnTo>
                  <a:pt x="296" y="1259"/>
                </a:lnTo>
                <a:lnTo>
                  <a:pt x="364" y="1234"/>
                </a:lnTo>
                <a:lnTo>
                  <a:pt x="433" y="1207"/>
                </a:lnTo>
                <a:lnTo>
                  <a:pt x="433" y="1207"/>
                </a:lnTo>
                <a:lnTo>
                  <a:pt x="499" y="1178"/>
                </a:lnTo>
                <a:lnTo>
                  <a:pt x="499" y="1178"/>
                </a:lnTo>
                <a:lnTo>
                  <a:pt x="564" y="1146"/>
                </a:lnTo>
                <a:lnTo>
                  <a:pt x="564" y="1146"/>
                </a:lnTo>
                <a:lnTo>
                  <a:pt x="646" y="1106"/>
                </a:lnTo>
                <a:lnTo>
                  <a:pt x="646" y="1106"/>
                </a:lnTo>
                <a:lnTo>
                  <a:pt x="673" y="1134"/>
                </a:lnTo>
                <a:lnTo>
                  <a:pt x="700" y="1161"/>
                </a:lnTo>
                <a:lnTo>
                  <a:pt x="729" y="1186"/>
                </a:lnTo>
                <a:lnTo>
                  <a:pt x="757" y="1214"/>
                </a:lnTo>
                <a:lnTo>
                  <a:pt x="788" y="1239"/>
                </a:lnTo>
                <a:lnTo>
                  <a:pt x="819" y="1264"/>
                </a:lnTo>
                <a:lnTo>
                  <a:pt x="850" y="1288"/>
                </a:lnTo>
                <a:lnTo>
                  <a:pt x="883" y="1312"/>
                </a:lnTo>
                <a:lnTo>
                  <a:pt x="1837" y="0"/>
                </a:lnTo>
                <a:lnTo>
                  <a:pt x="294" y="502"/>
                </a:lnTo>
                <a:close/>
              </a:path>
            </a:pathLst>
          </a:custGeom>
          <a:gradFill flip="none" rotWithShape="1">
            <a:gsLst>
              <a:gs pos="0">
                <a:schemeClr val="accent5">
                  <a:lumMod val="50000"/>
                </a:schemeClr>
              </a:gs>
              <a:gs pos="100000">
                <a:schemeClr val="accent5">
                  <a:lumMod val="75000"/>
                </a:schemeClr>
              </a:gs>
            </a:gsLst>
            <a:lin ang="5400000" scaled="0"/>
            <a:tileRect/>
          </a:gradFill>
          <a:ln w="28575" cap="flat" cmpd="sng" algn="ctr">
            <a:solidFill>
              <a:srgbClr val="FFFEFB"/>
            </a:solidFill>
            <a:prstDash val="solid"/>
            <a:miter lim="800000"/>
            <a:headEnd type="none" w="med" len="med"/>
            <a:tailEnd type="none" w="med" len="med"/>
          </a:ln>
          <a:effectLst/>
        </p:spPr>
        <p:txBody>
          <a:bodyPr lIns="18288" tIns="18288" rIns="18288" bIns="18288" anchor="ctr" anchorCtr="1"/>
          <a:lstStyle/>
          <a:p>
            <a:pPr algn="ctr" eaLnBrk="1" fontAlgn="auto" hangingPunct="1">
              <a:lnSpc>
                <a:spcPct val="85000"/>
              </a:lnSpc>
              <a:spcBef>
                <a:spcPct val="20000"/>
              </a:spcBef>
              <a:spcAft>
                <a:spcPts val="0"/>
              </a:spcAft>
              <a:defRPr/>
            </a:pPr>
            <a:endParaRPr lang="en-US" sz="1600">
              <a:solidFill>
                <a:srgbClr val="FFFFFF"/>
              </a:solidFill>
              <a:latin typeface="Arial Narrow" pitchFamily="112" charset="0"/>
            </a:endParaRPr>
          </a:p>
        </p:txBody>
      </p:sp>
      <p:sp>
        <p:nvSpPr>
          <p:cNvPr id="11" name="Freeform 12">
            <a:extLst>
              <a:ext uri="{FF2B5EF4-FFF2-40B4-BE49-F238E27FC236}">
                <a16:creationId xmlns:a16="http://schemas.microsoft.com/office/drawing/2014/main" xmlns="" id="{FF37D7CD-BDD8-D094-74DE-AAD428B83E49}"/>
              </a:ext>
            </a:extLst>
          </p:cNvPr>
          <p:cNvSpPr>
            <a:spLocks/>
          </p:cNvSpPr>
          <p:nvPr/>
        </p:nvSpPr>
        <p:spPr bwMode="auto">
          <a:xfrm>
            <a:off x="5087938" y="3124200"/>
            <a:ext cx="1008062" cy="2281238"/>
          </a:xfrm>
          <a:custGeom>
            <a:avLst/>
            <a:gdLst/>
            <a:ahLst/>
            <a:cxnLst>
              <a:cxn ang="0">
                <a:pos x="954" y="0"/>
              </a:cxn>
              <a:cxn ang="0">
                <a:pos x="0" y="1312"/>
              </a:cxn>
              <a:cxn ang="0">
                <a:pos x="0" y="1312"/>
              </a:cxn>
              <a:cxn ang="0">
                <a:pos x="33" y="1337"/>
              </a:cxn>
              <a:cxn ang="0">
                <a:pos x="68" y="1359"/>
              </a:cxn>
              <a:cxn ang="0">
                <a:pos x="100" y="1381"/>
              </a:cxn>
              <a:cxn ang="0">
                <a:pos x="133" y="1401"/>
              </a:cxn>
              <a:cxn ang="0">
                <a:pos x="168" y="1421"/>
              </a:cxn>
              <a:cxn ang="0">
                <a:pos x="202" y="1440"/>
              </a:cxn>
              <a:cxn ang="0">
                <a:pos x="236" y="1457"/>
              </a:cxn>
              <a:cxn ang="0">
                <a:pos x="271" y="1474"/>
              </a:cxn>
              <a:cxn ang="0">
                <a:pos x="271" y="1474"/>
              </a:cxn>
              <a:cxn ang="0">
                <a:pos x="256" y="1565"/>
              </a:cxn>
              <a:cxn ang="0">
                <a:pos x="256" y="1565"/>
              </a:cxn>
              <a:cxn ang="0">
                <a:pos x="248" y="1637"/>
              </a:cxn>
              <a:cxn ang="0">
                <a:pos x="248" y="1637"/>
              </a:cxn>
              <a:cxn ang="0">
                <a:pos x="241" y="1708"/>
              </a:cxn>
              <a:cxn ang="0">
                <a:pos x="241" y="1708"/>
              </a:cxn>
              <a:cxn ang="0">
                <a:pos x="236" y="1781"/>
              </a:cxn>
              <a:cxn ang="0">
                <a:pos x="233" y="1856"/>
              </a:cxn>
              <a:cxn ang="0">
                <a:pos x="233" y="1856"/>
              </a:cxn>
              <a:cxn ang="0">
                <a:pos x="233" y="1930"/>
              </a:cxn>
              <a:cxn ang="0">
                <a:pos x="235" y="2006"/>
              </a:cxn>
              <a:cxn ang="0">
                <a:pos x="235" y="2006"/>
              </a:cxn>
              <a:cxn ang="0">
                <a:pos x="238" y="2044"/>
              </a:cxn>
              <a:cxn ang="0">
                <a:pos x="241" y="2081"/>
              </a:cxn>
              <a:cxn ang="0">
                <a:pos x="246" y="2121"/>
              </a:cxn>
              <a:cxn ang="0">
                <a:pos x="252" y="2160"/>
              </a:cxn>
              <a:cxn ang="0">
                <a:pos x="252" y="2160"/>
              </a:cxn>
              <a:cxn ang="0">
                <a:pos x="281" y="2131"/>
              </a:cxn>
              <a:cxn ang="0">
                <a:pos x="308" y="2103"/>
              </a:cxn>
              <a:cxn ang="0">
                <a:pos x="332" y="2074"/>
              </a:cxn>
              <a:cxn ang="0">
                <a:pos x="356" y="2046"/>
              </a:cxn>
              <a:cxn ang="0">
                <a:pos x="356" y="2046"/>
              </a:cxn>
              <a:cxn ang="0">
                <a:pos x="404" y="1986"/>
              </a:cxn>
              <a:cxn ang="0">
                <a:pos x="446" y="1926"/>
              </a:cxn>
              <a:cxn ang="0">
                <a:pos x="446" y="1926"/>
              </a:cxn>
              <a:cxn ang="0">
                <a:pos x="488" y="1864"/>
              </a:cxn>
              <a:cxn ang="0">
                <a:pos x="526" y="1801"/>
              </a:cxn>
              <a:cxn ang="0">
                <a:pos x="526" y="1801"/>
              </a:cxn>
              <a:cxn ang="0">
                <a:pos x="564" y="1740"/>
              </a:cxn>
              <a:cxn ang="0">
                <a:pos x="564" y="1740"/>
              </a:cxn>
              <a:cxn ang="0">
                <a:pos x="599" y="1675"/>
              </a:cxn>
              <a:cxn ang="0">
                <a:pos x="599" y="1675"/>
              </a:cxn>
              <a:cxn ang="0">
                <a:pos x="641" y="1594"/>
              </a:cxn>
              <a:cxn ang="0">
                <a:pos x="641" y="1594"/>
              </a:cxn>
              <a:cxn ang="0">
                <a:pos x="678" y="1601"/>
              </a:cxn>
              <a:cxn ang="0">
                <a:pos x="717" y="1607"/>
              </a:cxn>
              <a:cxn ang="0">
                <a:pos x="755" y="1611"/>
              </a:cxn>
              <a:cxn ang="0">
                <a:pos x="794" y="1615"/>
              </a:cxn>
              <a:cxn ang="0">
                <a:pos x="834" y="1618"/>
              </a:cxn>
              <a:cxn ang="0">
                <a:pos x="874" y="1621"/>
              </a:cxn>
              <a:cxn ang="0">
                <a:pos x="914" y="1623"/>
              </a:cxn>
              <a:cxn ang="0">
                <a:pos x="954" y="1623"/>
              </a:cxn>
              <a:cxn ang="0">
                <a:pos x="954" y="0"/>
              </a:cxn>
            </a:cxnLst>
            <a:rect l="0" t="0" r="r" b="b"/>
            <a:pathLst>
              <a:path w="954" h="2160">
                <a:moveTo>
                  <a:pt x="954" y="0"/>
                </a:moveTo>
                <a:lnTo>
                  <a:pt x="0" y="1312"/>
                </a:lnTo>
                <a:lnTo>
                  <a:pt x="0" y="1312"/>
                </a:lnTo>
                <a:lnTo>
                  <a:pt x="33" y="1337"/>
                </a:lnTo>
                <a:lnTo>
                  <a:pt x="68" y="1359"/>
                </a:lnTo>
                <a:lnTo>
                  <a:pt x="100" y="1381"/>
                </a:lnTo>
                <a:lnTo>
                  <a:pt x="133" y="1401"/>
                </a:lnTo>
                <a:lnTo>
                  <a:pt x="168" y="1421"/>
                </a:lnTo>
                <a:lnTo>
                  <a:pt x="202" y="1440"/>
                </a:lnTo>
                <a:lnTo>
                  <a:pt x="236" y="1457"/>
                </a:lnTo>
                <a:lnTo>
                  <a:pt x="271" y="1474"/>
                </a:lnTo>
                <a:lnTo>
                  <a:pt x="271" y="1474"/>
                </a:lnTo>
                <a:lnTo>
                  <a:pt x="256" y="1565"/>
                </a:lnTo>
                <a:lnTo>
                  <a:pt x="256" y="1565"/>
                </a:lnTo>
                <a:lnTo>
                  <a:pt x="248" y="1637"/>
                </a:lnTo>
                <a:lnTo>
                  <a:pt x="248" y="1637"/>
                </a:lnTo>
                <a:lnTo>
                  <a:pt x="241" y="1708"/>
                </a:lnTo>
                <a:lnTo>
                  <a:pt x="241" y="1708"/>
                </a:lnTo>
                <a:lnTo>
                  <a:pt x="236" y="1781"/>
                </a:lnTo>
                <a:lnTo>
                  <a:pt x="233" y="1856"/>
                </a:lnTo>
                <a:lnTo>
                  <a:pt x="233" y="1856"/>
                </a:lnTo>
                <a:lnTo>
                  <a:pt x="233" y="1930"/>
                </a:lnTo>
                <a:lnTo>
                  <a:pt x="235" y="2006"/>
                </a:lnTo>
                <a:lnTo>
                  <a:pt x="235" y="2006"/>
                </a:lnTo>
                <a:lnTo>
                  <a:pt x="238" y="2044"/>
                </a:lnTo>
                <a:lnTo>
                  <a:pt x="241" y="2081"/>
                </a:lnTo>
                <a:lnTo>
                  <a:pt x="246" y="2121"/>
                </a:lnTo>
                <a:lnTo>
                  <a:pt x="252" y="2160"/>
                </a:lnTo>
                <a:lnTo>
                  <a:pt x="252" y="2160"/>
                </a:lnTo>
                <a:lnTo>
                  <a:pt x="281" y="2131"/>
                </a:lnTo>
                <a:lnTo>
                  <a:pt x="308" y="2103"/>
                </a:lnTo>
                <a:lnTo>
                  <a:pt x="332" y="2074"/>
                </a:lnTo>
                <a:lnTo>
                  <a:pt x="356" y="2046"/>
                </a:lnTo>
                <a:lnTo>
                  <a:pt x="356" y="2046"/>
                </a:lnTo>
                <a:lnTo>
                  <a:pt x="404" y="1986"/>
                </a:lnTo>
                <a:lnTo>
                  <a:pt x="446" y="1926"/>
                </a:lnTo>
                <a:lnTo>
                  <a:pt x="446" y="1926"/>
                </a:lnTo>
                <a:lnTo>
                  <a:pt x="488" y="1864"/>
                </a:lnTo>
                <a:lnTo>
                  <a:pt x="526" y="1801"/>
                </a:lnTo>
                <a:lnTo>
                  <a:pt x="526" y="1801"/>
                </a:lnTo>
                <a:lnTo>
                  <a:pt x="564" y="1740"/>
                </a:lnTo>
                <a:lnTo>
                  <a:pt x="564" y="1740"/>
                </a:lnTo>
                <a:lnTo>
                  <a:pt x="599" y="1675"/>
                </a:lnTo>
                <a:lnTo>
                  <a:pt x="599" y="1675"/>
                </a:lnTo>
                <a:lnTo>
                  <a:pt x="641" y="1594"/>
                </a:lnTo>
                <a:lnTo>
                  <a:pt x="641" y="1594"/>
                </a:lnTo>
                <a:lnTo>
                  <a:pt x="678" y="1601"/>
                </a:lnTo>
                <a:lnTo>
                  <a:pt x="717" y="1607"/>
                </a:lnTo>
                <a:lnTo>
                  <a:pt x="755" y="1611"/>
                </a:lnTo>
                <a:lnTo>
                  <a:pt x="794" y="1615"/>
                </a:lnTo>
                <a:lnTo>
                  <a:pt x="834" y="1618"/>
                </a:lnTo>
                <a:lnTo>
                  <a:pt x="874" y="1621"/>
                </a:lnTo>
                <a:lnTo>
                  <a:pt x="914" y="1623"/>
                </a:lnTo>
                <a:lnTo>
                  <a:pt x="954" y="1623"/>
                </a:lnTo>
                <a:lnTo>
                  <a:pt x="954" y="0"/>
                </a:lnTo>
                <a:close/>
              </a:path>
            </a:pathLst>
          </a:custGeom>
          <a:gradFill flip="none" rotWithShape="1">
            <a:gsLst>
              <a:gs pos="0">
                <a:schemeClr val="accent5">
                  <a:lumMod val="75000"/>
                </a:schemeClr>
              </a:gs>
              <a:gs pos="100000">
                <a:schemeClr val="accent5">
                  <a:lumMod val="50000"/>
                </a:schemeClr>
              </a:gs>
            </a:gsLst>
            <a:lin ang="5400000" scaled="0"/>
            <a:tileRect/>
          </a:gradFill>
          <a:ln w="28575" cap="flat" cmpd="sng" algn="ctr">
            <a:solidFill>
              <a:srgbClr val="FFFEFB"/>
            </a:solidFill>
            <a:prstDash val="solid"/>
            <a:miter lim="800000"/>
            <a:headEnd type="none" w="med" len="med"/>
            <a:tailEnd type="none" w="med" len="med"/>
          </a:ln>
          <a:effectLst/>
        </p:spPr>
        <p:txBody>
          <a:bodyPr lIns="18288" tIns="18288" rIns="18288" bIns="18288" anchor="ctr" anchorCtr="1"/>
          <a:lstStyle/>
          <a:p>
            <a:pPr algn="ctr" eaLnBrk="1" fontAlgn="auto" hangingPunct="1">
              <a:lnSpc>
                <a:spcPct val="85000"/>
              </a:lnSpc>
              <a:spcBef>
                <a:spcPts val="20"/>
              </a:spcBef>
              <a:spcAft>
                <a:spcPts val="0"/>
              </a:spcAft>
              <a:defRPr/>
            </a:pPr>
            <a:endParaRPr lang="en-US" sz="1600">
              <a:solidFill>
                <a:srgbClr val="FFFFFF"/>
              </a:solidFill>
              <a:latin typeface="Arial Narrow" pitchFamily="112" charset="0"/>
            </a:endParaRPr>
          </a:p>
        </p:txBody>
      </p:sp>
      <p:sp>
        <p:nvSpPr>
          <p:cNvPr id="12" name="Freeform 13">
            <a:extLst>
              <a:ext uri="{FF2B5EF4-FFF2-40B4-BE49-F238E27FC236}">
                <a16:creationId xmlns:a16="http://schemas.microsoft.com/office/drawing/2014/main" xmlns="" id="{23CF4DBA-3037-C485-9831-6D7DFB75B6F5}"/>
              </a:ext>
            </a:extLst>
          </p:cNvPr>
          <p:cNvSpPr>
            <a:spLocks/>
          </p:cNvSpPr>
          <p:nvPr/>
        </p:nvSpPr>
        <p:spPr bwMode="auto">
          <a:xfrm>
            <a:off x="6096000" y="3124200"/>
            <a:ext cx="1008063" cy="2281238"/>
          </a:xfrm>
          <a:custGeom>
            <a:avLst/>
            <a:gdLst/>
            <a:ahLst/>
            <a:cxnLst>
              <a:cxn ang="0">
                <a:pos x="713" y="1708"/>
              </a:cxn>
              <a:cxn ang="0">
                <a:pos x="713" y="1708"/>
              </a:cxn>
              <a:cxn ang="0">
                <a:pos x="706" y="1637"/>
              </a:cxn>
              <a:cxn ang="0">
                <a:pos x="706" y="1637"/>
              </a:cxn>
              <a:cxn ang="0">
                <a:pos x="698" y="1564"/>
              </a:cxn>
              <a:cxn ang="0">
                <a:pos x="698" y="1564"/>
              </a:cxn>
              <a:cxn ang="0">
                <a:pos x="683" y="1474"/>
              </a:cxn>
              <a:cxn ang="0">
                <a:pos x="683" y="1474"/>
              </a:cxn>
              <a:cxn ang="0">
                <a:pos x="718" y="1457"/>
              </a:cxn>
              <a:cxn ang="0">
                <a:pos x="752" y="1440"/>
              </a:cxn>
              <a:cxn ang="0">
                <a:pos x="786" y="1421"/>
              </a:cxn>
              <a:cxn ang="0">
                <a:pos x="821" y="1401"/>
              </a:cxn>
              <a:cxn ang="0">
                <a:pos x="854" y="1381"/>
              </a:cxn>
              <a:cxn ang="0">
                <a:pos x="888" y="1359"/>
              </a:cxn>
              <a:cxn ang="0">
                <a:pos x="921" y="1337"/>
              </a:cxn>
              <a:cxn ang="0">
                <a:pos x="954" y="1312"/>
              </a:cxn>
              <a:cxn ang="0">
                <a:pos x="0" y="0"/>
              </a:cxn>
              <a:cxn ang="0">
                <a:pos x="0" y="1623"/>
              </a:cxn>
              <a:cxn ang="0">
                <a:pos x="0" y="1623"/>
              </a:cxn>
              <a:cxn ang="0">
                <a:pos x="40" y="1623"/>
              </a:cxn>
              <a:cxn ang="0">
                <a:pos x="82" y="1621"/>
              </a:cxn>
              <a:cxn ang="0">
                <a:pos x="120" y="1618"/>
              </a:cxn>
              <a:cxn ang="0">
                <a:pos x="160" y="1615"/>
              </a:cxn>
              <a:cxn ang="0">
                <a:pos x="199" y="1611"/>
              </a:cxn>
              <a:cxn ang="0">
                <a:pos x="237" y="1607"/>
              </a:cxn>
              <a:cxn ang="0">
                <a:pos x="276" y="1601"/>
              </a:cxn>
              <a:cxn ang="0">
                <a:pos x="313" y="1594"/>
              </a:cxn>
              <a:cxn ang="0">
                <a:pos x="313" y="1594"/>
              </a:cxn>
              <a:cxn ang="0">
                <a:pos x="355" y="1675"/>
              </a:cxn>
              <a:cxn ang="0">
                <a:pos x="355" y="1675"/>
              </a:cxn>
              <a:cxn ang="0">
                <a:pos x="390" y="1740"/>
              </a:cxn>
              <a:cxn ang="0">
                <a:pos x="390" y="1740"/>
              </a:cxn>
              <a:cxn ang="0">
                <a:pos x="428" y="1801"/>
              </a:cxn>
              <a:cxn ang="0">
                <a:pos x="428" y="1801"/>
              </a:cxn>
              <a:cxn ang="0">
                <a:pos x="466" y="1864"/>
              </a:cxn>
              <a:cxn ang="0">
                <a:pos x="508" y="1926"/>
              </a:cxn>
              <a:cxn ang="0">
                <a:pos x="508" y="1926"/>
              </a:cxn>
              <a:cxn ang="0">
                <a:pos x="550" y="1986"/>
              </a:cxn>
              <a:cxn ang="0">
                <a:pos x="598" y="2046"/>
              </a:cxn>
              <a:cxn ang="0">
                <a:pos x="598" y="2046"/>
              </a:cxn>
              <a:cxn ang="0">
                <a:pos x="622" y="2074"/>
              </a:cxn>
              <a:cxn ang="0">
                <a:pos x="648" y="2103"/>
              </a:cxn>
              <a:cxn ang="0">
                <a:pos x="673" y="2131"/>
              </a:cxn>
              <a:cxn ang="0">
                <a:pos x="702" y="2160"/>
              </a:cxn>
              <a:cxn ang="0">
                <a:pos x="702" y="2160"/>
              </a:cxn>
              <a:cxn ang="0">
                <a:pos x="708" y="2121"/>
              </a:cxn>
              <a:cxn ang="0">
                <a:pos x="713" y="2081"/>
              </a:cxn>
              <a:cxn ang="0">
                <a:pos x="716" y="2044"/>
              </a:cxn>
              <a:cxn ang="0">
                <a:pos x="719" y="2006"/>
              </a:cxn>
              <a:cxn ang="0">
                <a:pos x="719" y="2006"/>
              </a:cxn>
              <a:cxn ang="0">
                <a:pos x="722" y="1930"/>
              </a:cxn>
              <a:cxn ang="0">
                <a:pos x="721" y="1856"/>
              </a:cxn>
              <a:cxn ang="0">
                <a:pos x="721" y="1856"/>
              </a:cxn>
              <a:cxn ang="0">
                <a:pos x="719" y="1781"/>
              </a:cxn>
              <a:cxn ang="0">
                <a:pos x="713" y="1708"/>
              </a:cxn>
              <a:cxn ang="0">
                <a:pos x="713" y="1708"/>
              </a:cxn>
            </a:cxnLst>
            <a:rect l="0" t="0" r="r" b="b"/>
            <a:pathLst>
              <a:path w="954" h="2160">
                <a:moveTo>
                  <a:pt x="713" y="1708"/>
                </a:moveTo>
                <a:lnTo>
                  <a:pt x="713" y="1708"/>
                </a:lnTo>
                <a:lnTo>
                  <a:pt x="706" y="1637"/>
                </a:lnTo>
                <a:lnTo>
                  <a:pt x="706" y="1637"/>
                </a:lnTo>
                <a:lnTo>
                  <a:pt x="698" y="1564"/>
                </a:lnTo>
                <a:lnTo>
                  <a:pt x="698" y="1564"/>
                </a:lnTo>
                <a:lnTo>
                  <a:pt x="683" y="1474"/>
                </a:lnTo>
                <a:lnTo>
                  <a:pt x="683" y="1474"/>
                </a:lnTo>
                <a:lnTo>
                  <a:pt x="718" y="1457"/>
                </a:lnTo>
                <a:lnTo>
                  <a:pt x="752" y="1440"/>
                </a:lnTo>
                <a:lnTo>
                  <a:pt x="786" y="1421"/>
                </a:lnTo>
                <a:lnTo>
                  <a:pt x="821" y="1401"/>
                </a:lnTo>
                <a:lnTo>
                  <a:pt x="854" y="1381"/>
                </a:lnTo>
                <a:lnTo>
                  <a:pt x="888" y="1359"/>
                </a:lnTo>
                <a:lnTo>
                  <a:pt x="921" y="1337"/>
                </a:lnTo>
                <a:lnTo>
                  <a:pt x="954" y="1312"/>
                </a:lnTo>
                <a:lnTo>
                  <a:pt x="0" y="0"/>
                </a:lnTo>
                <a:lnTo>
                  <a:pt x="0" y="1623"/>
                </a:lnTo>
                <a:lnTo>
                  <a:pt x="0" y="1623"/>
                </a:lnTo>
                <a:lnTo>
                  <a:pt x="40" y="1623"/>
                </a:lnTo>
                <a:lnTo>
                  <a:pt x="82" y="1621"/>
                </a:lnTo>
                <a:lnTo>
                  <a:pt x="120" y="1618"/>
                </a:lnTo>
                <a:lnTo>
                  <a:pt x="160" y="1615"/>
                </a:lnTo>
                <a:lnTo>
                  <a:pt x="199" y="1611"/>
                </a:lnTo>
                <a:lnTo>
                  <a:pt x="237" y="1607"/>
                </a:lnTo>
                <a:lnTo>
                  <a:pt x="276" y="1601"/>
                </a:lnTo>
                <a:lnTo>
                  <a:pt x="313" y="1594"/>
                </a:lnTo>
                <a:lnTo>
                  <a:pt x="313" y="1594"/>
                </a:lnTo>
                <a:lnTo>
                  <a:pt x="355" y="1675"/>
                </a:lnTo>
                <a:lnTo>
                  <a:pt x="355" y="1675"/>
                </a:lnTo>
                <a:lnTo>
                  <a:pt x="390" y="1740"/>
                </a:lnTo>
                <a:lnTo>
                  <a:pt x="390" y="1740"/>
                </a:lnTo>
                <a:lnTo>
                  <a:pt x="428" y="1801"/>
                </a:lnTo>
                <a:lnTo>
                  <a:pt x="428" y="1801"/>
                </a:lnTo>
                <a:lnTo>
                  <a:pt x="466" y="1864"/>
                </a:lnTo>
                <a:lnTo>
                  <a:pt x="508" y="1926"/>
                </a:lnTo>
                <a:lnTo>
                  <a:pt x="508" y="1926"/>
                </a:lnTo>
                <a:lnTo>
                  <a:pt x="550" y="1986"/>
                </a:lnTo>
                <a:lnTo>
                  <a:pt x="598" y="2046"/>
                </a:lnTo>
                <a:lnTo>
                  <a:pt x="598" y="2046"/>
                </a:lnTo>
                <a:lnTo>
                  <a:pt x="622" y="2074"/>
                </a:lnTo>
                <a:lnTo>
                  <a:pt x="648" y="2103"/>
                </a:lnTo>
                <a:lnTo>
                  <a:pt x="673" y="2131"/>
                </a:lnTo>
                <a:lnTo>
                  <a:pt x="702" y="2160"/>
                </a:lnTo>
                <a:lnTo>
                  <a:pt x="702" y="2160"/>
                </a:lnTo>
                <a:lnTo>
                  <a:pt x="708" y="2121"/>
                </a:lnTo>
                <a:lnTo>
                  <a:pt x="713" y="2081"/>
                </a:lnTo>
                <a:lnTo>
                  <a:pt x="716" y="2044"/>
                </a:lnTo>
                <a:lnTo>
                  <a:pt x="719" y="2006"/>
                </a:lnTo>
                <a:lnTo>
                  <a:pt x="719" y="2006"/>
                </a:lnTo>
                <a:lnTo>
                  <a:pt x="722" y="1930"/>
                </a:lnTo>
                <a:lnTo>
                  <a:pt x="721" y="1856"/>
                </a:lnTo>
                <a:lnTo>
                  <a:pt x="721" y="1856"/>
                </a:lnTo>
                <a:lnTo>
                  <a:pt x="719" y="1781"/>
                </a:lnTo>
                <a:lnTo>
                  <a:pt x="713" y="1708"/>
                </a:lnTo>
                <a:lnTo>
                  <a:pt x="713" y="1708"/>
                </a:lnTo>
                <a:close/>
              </a:path>
            </a:pathLst>
          </a:custGeom>
          <a:gradFill flip="none" rotWithShape="1">
            <a:gsLst>
              <a:gs pos="0">
                <a:schemeClr val="accent6">
                  <a:lumMod val="50000"/>
                </a:schemeClr>
              </a:gs>
              <a:gs pos="100000">
                <a:schemeClr val="accent6">
                  <a:lumMod val="75000"/>
                </a:schemeClr>
              </a:gs>
            </a:gsLst>
            <a:lin ang="5400000" scaled="0"/>
            <a:tileRect/>
          </a:gradFill>
          <a:ln w="28575" cap="flat" cmpd="sng" algn="ctr">
            <a:solidFill>
              <a:srgbClr val="FFFEFB"/>
            </a:solidFill>
            <a:prstDash val="solid"/>
            <a:miter lim="800000"/>
            <a:headEnd type="none" w="med" len="med"/>
            <a:tailEnd type="none" w="med" len="med"/>
          </a:ln>
          <a:effectLst/>
        </p:spPr>
        <p:txBody>
          <a:bodyPr lIns="18288" tIns="18288" rIns="18288" bIns="18288" anchor="ctr" anchorCtr="1"/>
          <a:lstStyle/>
          <a:p>
            <a:pPr algn="ctr" eaLnBrk="1" fontAlgn="auto" hangingPunct="1">
              <a:lnSpc>
                <a:spcPct val="85000"/>
              </a:lnSpc>
              <a:spcBef>
                <a:spcPts val="20"/>
              </a:spcBef>
              <a:spcAft>
                <a:spcPts val="0"/>
              </a:spcAft>
              <a:defRPr/>
            </a:pPr>
            <a:endParaRPr lang="en-US" sz="1600">
              <a:solidFill>
                <a:srgbClr val="FFFFFF"/>
              </a:solidFill>
              <a:latin typeface="Arial Narrow" pitchFamily="112" charset="0"/>
            </a:endParaRPr>
          </a:p>
        </p:txBody>
      </p:sp>
      <p:sp>
        <p:nvSpPr>
          <p:cNvPr id="13" name="Freeform 14">
            <a:extLst>
              <a:ext uri="{FF2B5EF4-FFF2-40B4-BE49-F238E27FC236}">
                <a16:creationId xmlns:a16="http://schemas.microsoft.com/office/drawing/2014/main" xmlns="" id="{99B0EAA8-5F1F-47DB-AC3C-15F5FF6D309D}"/>
              </a:ext>
            </a:extLst>
          </p:cNvPr>
          <p:cNvSpPr>
            <a:spLocks/>
          </p:cNvSpPr>
          <p:nvPr/>
        </p:nvSpPr>
        <p:spPr bwMode="auto">
          <a:xfrm>
            <a:off x="6096000" y="3124200"/>
            <a:ext cx="1939925" cy="1409700"/>
          </a:xfrm>
          <a:custGeom>
            <a:avLst/>
            <a:gdLst/>
            <a:ahLst/>
            <a:cxnLst>
              <a:cxn ang="0">
                <a:pos x="1760" y="1199"/>
              </a:cxn>
              <a:cxn ang="0">
                <a:pos x="1760" y="1199"/>
              </a:cxn>
              <a:cxn ang="0">
                <a:pos x="1719" y="1138"/>
              </a:cxn>
              <a:cxn ang="0">
                <a:pos x="1674" y="1078"/>
              </a:cxn>
              <a:cxn ang="0">
                <a:pos x="1674" y="1078"/>
              </a:cxn>
              <a:cxn ang="0">
                <a:pos x="1629" y="1019"/>
              </a:cxn>
              <a:cxn ang="0">
                <a:pos x="1581" y="963"/>
              </a:cxn>
              <a:cxn ang="0">
                <a:pos x="1581" y="963"/>
              </a:cxn>
              <a:cxn ang="0">
                <a:pos x="1534" y="909"/>
              </a:cxn>
              <a:cxn ang="0">
                <a:pos x="1534" y="909"/>
              </a:cxn>
              <a:cxn ang="0">
                <a:pos x="1484" y="856"/>
              </a:cxn>
              <a:cxn ang="0">
                <a:pos x="1484" y="856"/>
              </a:cxn>
              <a:cxn ang="0">
                <a:pos x="1420" y="791"/>
              </a:cxn>
              <a:cxn ang="0">
                <a:pos x="1420" y="791"/>
              </a:cxn>
              <a:cxn ang="0">
                <a:pos x="1438" y="756"/>
              </a:cxn>
              <a:cxn ang="0">
                <a:pos x="1456" y="722"/>
              </a:cxn>
              <a:cxn ang="0">
                <a:pos x="1471" y="688"/>
              </a:cxn>
              <a:cxn ang="0">
                <a:pos x="1487" y="652"/>
              </a:cxn>
              <a:cxn ang="0">
                <a:pos x="1503" y="615"/>
              </a:cxn>
              <a:cxn ang="0">
                <a:pos x="1517" y="578"/>
              </a:cxn>
              <a:cxn ang="0">
                <a:pos x="1530" y="540"/>
              </a:cxn>
              <a:cxn ang="0">
                <a:pos x="1543" y="502"/>
              </a:cxn>
              <a:cxn ang="0">
                <a:pos x="0" y="0"/>
              </a:cxn>
              <a:cxn ang="0">
                <a:pos x="954" y="1312"/>
              </a:cxn>
              <a:cxn ang="0">
                <a:pos x="954" y="1312"/>
              </a:cxn>
              <a:cxn ang="0">
                <a:pos x="987" y="1288"/>
              </a:cxn>
              <a:cxn ang="0">
                <a:pos x="1018" y="1264"/>
              </a:cxn>
              <a:cxn ang="0">
                <a:pos x="1049" y="1239"/>
              </a:cxn>
              <a:cxn ang="0">
                <a:pos x="1080" y="1214"/>
              </a:cxn>
              <a:cxn ang="0">
                <a:pos x="1108" y="1186"/>
              </a:cxn>
              <a:cxn ang="0">
                <a:pos x="1137" y="1161"/>
              </a:cxn>
              <a:cxn ang="0">
                <a:pos x="1164" y="1134"/>
              </a:cxn>
              <a:cxn ang="0">
                <a:pos x="1191" y="1106"/>
              </a:cxn>
              <a:cxn ang="0">
                <a:pos x="1191" y="1106"/>
              </a:cxn>
              <a:cxn ang="0">
                <a:pos x="1273" y="1146"/>
              </a:cxn>
              <a:cxn ang="0">
                <a:pos x="1273" y="1146"/>
              </a:cxn>
              <a:cxn ang="0">
                <a:pos x="1338" y="1178"/>
              </a:cxn>
              <a:cxn ang="0">
                <a:pos x="1338" y="1178"/>
              </a:cxn>
              <a:cxn ang="0">
                <a:pos x="1404" y="1207"/>
              </a:cxn>
              <a:cxn ang="0">
                <a:pos x="1404" y="1207"/>
              </a:cxn>
              <a:cxn ang="0">
                <a:pos x="1473" y="1234"/>
              </a:cxn>
              <a:cxn ang="0">
                <a:pos x="1541" y="1259"/>
              </a:cxn>
              <a:cxn ang="0">
                <a:pos x="1541" y="1259"/>
              </a:cxn>
              <a:cxn ang="0">
                <a:pos x="1613" y="1282"/>
              </a:cxn>
              <a:cxn ang="0">
                <a:pos x="1686" y="1304"/>
              </a:cxn>
              <a:cxn ang="0">
                <a:pos x="1686" y="1304"/>
              </a:cxn>
              <a:cxn ang="0">
                <a:pos x="1723" y="1312"/>
              </a:cxn>
              <a:cxn ang="0">
                <a:pos x="1760" y="1321"/>
              </a:cxn>
              <a:cxn ang="0">
                <a:pos x="1799" y="1329"/>
              </a:cxn>
              <a:cxn ang="0">
                <a:pos x="1837" y="1335"/>
              </a:cxn>
              <a:cxn ang="0">
                <a:pos x="1837" y="1335"/>
              </a:cxn>
              <a:cxn ang="0">
                <a:pos x="1820" y="1299"/>
              </a:cxn>
              <a:cxn ang="0">
                <a:pos x="1800" y="1265"/>
              </a:cxn>
              <a:cxn ang="0">
                <a:pos x="1782" y="1232"/>
              </a:cxn>
              <a:cxn ang="0">
                <a:pos x="1760" y="1199"/>
              </a:cxn>
              <a:cxn ang="0">
                <a:pos x="1760" y="1199"/>
              </a:cxn>
            </a:cxnLst>
            <a:rect l="0" t="0" r="r" b="b"/>
            <a:pathLst>
              <a:path w="1837" h="1335">
                <a:moveTo>
                  <a:pt x="1760" y="1199"/>
                </a:moveTo>
                <a:lnTo>
                  <a:pt x="1760" y="1199"/>
                </a:lnTo>
                <a:lnTo>
                  <a:pt x="1719" y="1138"/>
                </a:lnTo>
                <a:lnTo>
                  <a:pt x="1674" y="1078"/>
                </a:lnTo>
                <a:lnTo>
                  <a:pt x="1674" y="1078"/>
                </a:lnTo>
                <a:lnTo>
                  <a:pt x="1629" y="1019"/>
                </a:lnTo>
                <a:lnTo>
                  <a:pt x="1581" y="963"/>
                </a:lnTo>
                <a:lnTo>
                  <a:pt x="1581" y="963"/>
                </a:lnTo>
                <a:lnTo>
                  <a:pt x="1534" y="909"/>
                </a:lnTo>
                <a:lnTo>
                  <a:pt x="1534" y="909"/>
                </a:lnTo>
                <a:lnTo>
                  <a:pt x="1484" y="856"/>
                </a:lnTo>
                <a:lnTo>
                  <a:pt x="1484" y="856"/>
                </a:lnTo>
                <a:lnTo>
                  <a:pt x="1420" y="791"/>
                </a:lnTo>
                <a:lnTo>
                  <a:pt x="1420" y="791"/>
                </a:lnTo>
                <a:lnTo>
                  <a:pt x="1438" y="756"/>
                </a:lnTo>
                <a:lnTo>
                  <a:pt x="1456" y="722"/>
                </a:lnTo>
                <a:lnTo>
                  <a:pt x="1471" y="688"/>
                </a:lnTo>
                <a:lnTo>
                  <a:pt x="1487" y="652"/>
                </a:lnTo>
                <a:lnTo>
                  <a:pt x="1503" y="615"/>
                </a:lnTo>
                <a:lnTo>
                  <a:pt x="1517" y="578"/>
                </a:lnTo>
                <a:lnTo>
                  <a:pt x="1530" y="540"/>
                </a:lnTo>
                <a:lnTo>
                  <a:pt x="1543" y="502"/>
                </a:lnTo>
                <a:lnTo>
                  <a:pt x="0" y="0"/>
                </a:lnTo>
                <a:lnTo>
                  <a:pt x="954" y="1312"/>
                </a:lnTo>
                <a:lnTo>
                  <a:pt x="954" y="1312"/>
                </a:lnTo>
                <a:lnTo>
                  <a:pt x="987" y="1288"/>
                </a:lnTo>
                <a:lnTo>
                  <a:pt x="1018" y="1264"/>
                </a:lnTo>
                <a:lnTo>
                  <a:pt x="1049" y="1239"/>
                </a:lnTo>
                <a:lnTo>
                  <a:pt x="1080" y="1214"/>
                </a:lnTo>
                <a:lnTo>
                  <a:pt x="1108" y="1186"/>
                </a:lnTo>
                <a:lnTo>
                  <a:pt x="1137" y="1161"/>
                </a:lnTo>
                <a:lnTo>
                  <a:pt x="1164" y="1134"/>
                </a:lnTo>
                <a:lnTo>
                  <a:pt x="1191" y="1106"/>
                </a:lnTo>
                <a:lnTo>
                  <a:pt x="1191" y="1106"/>
                </a:lnTo>
                <a:lnTo>
                  <a:pt x="1273" y="1146"/>
                </a:lnTo>
                <a:lnTo>
                  <a:pt x="1273" y="1146"/>
                </a:lnTo>
                <a:lnTo>
                  <a:pt x="1338" y="1178"/>
                </a:lnTo>
                <a:lnTo>
                  <a:pt x="1338" y="1178"/>
                </a:lnTo>
                <a:lnTo>
                  <a:pt x="1404" y="1207"/>
                </a:lnTo>
                <a:lnTo>
                  <a:pt x="1404" y="1207"/>
                </a:lnTo>
                <a:lnTo>
                  <a:pt x="1473" y="1234"/>
                </a:lnTo>
                <a:lnTo>
                  <a:pt x="1541" y="1259"/>
                </a:lnTo>
                <a:lnTo>
                  <a:pt x="1541" y="1259"/>
                </a:lnTo>
                <a:lnTo>
                  <a:pt x="1613" y="1282"/>
                </a:lnTo>
                <a:lnTo>
                  <a:pt x="1686" y="1304"/>
                </a:lnTo>
                <a:lnTo>
                  <a:pt x="1686" y="1304"/>
                </a:lnTo>
                <a:lnTo>
                  <a:pt x="1723" y="1312"/>
                </a:lnTo>
                <a:lnTo>
                  <a:pt x="1760" y="1321"/>
                </a:lnTo>
                <a:lnTo>
                  <a:pt x="1799" y="1329"/>
                </a:lnTo>
                <a:lnTo>
                  <a:pt x="1837" y="1335"/>
                </a:lnTo>
                <a:lnTo>
                  <a:pt x="1837" y="1335"/>
                </a:lnTo>
                <a:lnTo>
                  <a:pt x="1820" y="1299"/>
                </a:lnTo>
                <a:lnTo>
                  <a:pt x="1800" y="1265"/>
                </a:lnTo>
                <a:lnTo>
                  <a:pt x="1782" y="1232"/>
                </a:lnTo>
                <a:lnTo>
                  <a:pt x="1760" y="1199"/>
                </a:lnTo>
                <a:lnTo>
                  <a:pt x="1760" y="1199"/>
                </a:lnTo>
                <a:close/>
              </a:path>
            </a:pathLst>
          </a:custGeom>
          <a:gradFill flip="none" rotWithShape="1">
            <a:gsLst>
              <a:gs pos="0">
                <a:schemeClr val="accent6">
                  <a:lumMod val="75000"/>
                </a:schemeClr>
              </a:gs>
              <a:gs pos="100000">
                <a:schemeClr val="accent6">
                  <a:lumMod val="50000"/>
                </a:schemeClr>
              </a:gs>
            </a:gsLst>
            <a:lin ang="5400000" scaled="0"/>
            <a:tileRect/>
          </a:gradFill>
          <a:ln w="28575" cap="flat" cmpd="sng" algn="ctr">
            <a:solidFill>
              <a:srgbClr val="FFFEFB"/>
            </a:solidFill>
            <a:prstDash val="solid"/>
            <a:miter lim="800000"/>
            <a:headEnd type="none" w="med" len="med"/>
            <a:tailEnd type="none" w="med" len="med"/>
          </a:ln>
          <a:effectLst/>
        </p:spPr>
        <p:txBody>
          <a:bodyPr lIns="18288" tIns="18288" rIns="18288" bIns="18288" anchor="ctr" anchorCtr="1"/>
          <a:lstStyle/>
          <a:p>
            <a:pPr algn="ctr" eaLnBrk="1" fontAlgn="auto" hangingPunct="1">
              <a:lnSpc>
                <a:spcPct val="85000"/>
              </a:lnSpc>
              <a:spcBef>
                <a:spcPct val="20000"/>
              </a:spcBef>
              <a:spcAft>
                <a:spcPts val="0"/>
              </a:spcAft>
              <a:defRPr/>
            </a:pPr>
            <a:endParaRPr lang="en-US" sz="1600">
              <a:solidFill>
                <a:srgbClr val="FFFFFF"/>
              </a:solidFill>
              <a:latin typeface="Arial Narrow" pitchFamily="112" charset="0"/>
            </a:endParaRPr>
          </a:p>
        </p:txBody>
      </p:sp>
      <p:sp>
        <p:nvSpPr>
          <p:cNvPr id="14" name="Freeform 15">
            <a:extLst>
              <a:ext uri="{FF2B5EF4-FFF2-40B4-BE49-F238E27FC236}">
                <a16:creationId xmlns:a16="http://schemas.microsoft.com/office/drawing/2014/main" xmlns="" id="{FFDB45C0-BF10-D939-A54A-88570D19ABC5}"/>
              </a:ext>
            </a:extLst>
          </p:cNvPr>
          <p:cNvSpPr>
            <a:spLocks/>
          </p:cNvSpPr>
          <p:nvPr/>
        </p:nvSpPr>
        <p:spPr bwMode="auto">
          <a:xfrm>
            <a:off x="6096000" y="2595563"/>
            <a:ext cx="2398713" cy="1058862"/>
          </a:xfrm>
          <a:custGeom>
            <a:avLst/>
            <a:gdLst/>
            <a:ahLst/>
            <a:cxnLst>
              <a:cxn ang="0">
                <a:pos x="2129" y="437"/>
              </a:cxn>
              <a:cxn ang="0">
                <a:pos x="2129" y="437"/>
              </a:cxn>
              <a:cxn ang="0">
                <a:pos x="2059" y="411"/>
              </a:cxn>
              <a:cxn ang="0">
                <a:pos x="1987" y="388"/>
              </a:cxn>
              <a:cxn ang="0">
                <a:pos x="1987" y="388"/>
              </a:cxn>
              <a:cxn ang="0">
                <a:pos x="1917" y="367"/>
              </a:cxn>
              <a:cxn ang="0">
                <a:pos x="1846" y="350"/>
              </a:cxn>
              <a:cxn ang="0">
                <a:pos x="1846" y="350"/>
              </a:cxn>
              <a:cxn ang="0">
                <a:pos x="1774" y="334"/>
              </a:cxn>
              <a:cxn ang="0">
                <a:pos x="1774" y="334"/>
              </a:cxn>
              <a:cxn ang="0">
                <a:pos x="1704" y="320"/>
              </a:cxn>
              <a:cxn ang="0">
                <a:pos x="1704" y="320"/>
              </a:cxn>
              <a:cxn ang="0">
                <a:pos x="1613" y="306"/>
              </a:cxn>
              <a:cxn ang="0">
                <a:pos x="1613" y="306"/>
              </a:cxn>
              <a:cxn ang="0">
                <a:pos x="1609" y="267"/>
              </a:cxn>
              <a:cxn ang="0">
                <a:pos x="1601" y="230"/>
              </a:cxn>
              <a:cxn ang="0">
                <a:pos x="1594" y="191"/>
              </a:cxn>
              <a:cxn ang="0">
                <a:pos x="1586" y="153"/>
              </a:cxn>
              <a:cxn ang="0">
                <a:pos x="1577" y="115"/>
              </a:cxn>
              <a:cxn ang="0">
                <a:pos x="1567" y="77"/>
              </a:cxn>
              <a:cxn ang="0">
                <a:pos x="1556" y="38"/>
              </a:cxn>
              <a:cxn ang="0">
                <a:pos x="1543" y="0"/>
              </a:cxn>
              <a:cxn ang="0">
                <a:pos x="0" y="500"/>
              </a:cxn>
              <a:cxn ang="0">
                <a:pos x="1543" y="1002"/>
              </a:cxn>
              <a:cxn ang="0">
                <a:pos x="1543" y="1002"/>
              </a:cxn>
              <a:cxn ang="0">
                <a:pos x="1556" y="963"/>
              </a:cxn>
              <a:cxn ang="0">
                <a:pos x="1567" y="925"/>
              </a:cxn>
              <a:cxn ang="0">
                <a:pos x="1577" y="886"/>
              </a:cxn>
              <a:cxn ang="0">
                <a:pos x="1586" y="847"/>
              </a:cxn>
              <a:cxn ang="0">
                <a:pos x="1594" y="809"/>
              </a:cxn>
              <a:cxn ang="0">
                <a:pos x="1601" y="772"/>
              </a:cxn>
              <a:cxn ang="0">
                <a:pos x="1609" y="733"/>
              </a:cxn>
              <a:cxn ang="0">
                <a:pos x="1613" y="696"/>
              </a:cxn>
              <a:cxn ang="0">
                <a:pos x="1613" y="696"/>
              </a:cxn>
              <a:cxn ang="0">
                <a:pos x="1704" y="680"/>
              </a:cxn>
              <a:cxn ang="0">
                <a:pos x="1704" y="680"/>
              </a:cxn>
              <a:cxn ang="0">
                <a:pos x="1774" y="667"/>
              </a:cxn>
              <a:cxn ang="0">
                <a:pos x="1774" y="667"/>
              </a:cxn>
              <a:cxn ang="0">
                <a:pos x="1846" y="652"/>
              </a:cxn>
              <a:cxn ang="0">
                <a:pos x="1846" y="652"/>
              </a:cxn>
              <a:cxn ang="0">
                <a:pos x="1917" y="633"/>
              </a:cxn>
              <a:cxn ang="0">
                <a:pos x="1987" y="613"/>
              </a:cxn>
              <a:cxn ang="0">
                <a:pos x="1987" y="613"/>
              </a:cxn>
              <a:cxn ang="0">
                <a:pos x="2059" y="590"/>
              </a:cxn>
              <a:cxn ang="0">
                <a:pos x="2129" y="564"/>
              </a:cxn>
              <a:cxn ang="0">
                <a:pos x="2129" y="564"/>
              </a:cxn>
              <a:cxn ang="0">
                <a:pos x="2165" y="550"/>
              </a:cxn>
              <a:cxn ang="0">
                <a:pos x="2201" y="534"/>
              </a:cxn>
              <a:cxn ang="0">
                <a:pos x="2236" y="519"/>
              </a:cxn>
              <a:cxn ang="0">
                <a:pos x="2272" y="500"/>
              </a:cxn>
              <a:cxn ang="0">
                <a:pos x="2272" y="500"/>
              </a:cxn>
              <a:cxn ang="0">
                <a:pos x="2236" y="483"/>
              </a:cxn>
              <a:cxn ang="0">
                <a:pos x="2201" y="466"/>
              </a:cxn>
              <a:cxn ang="0">
                <a:pos x="2165" y="450"/>
              </a:cxn>
              <a:cxn ang="0">
                <a:pos x="2129" y="437"/>
              </a:cxn>
              <a:cxn ang="0">
                <a:pos x="2129" y="437"/>
              </a:cxn>
            </a:cxnLst>
            <a:rect l="0" t="0" r="r" b="b"/>
            <a:pathLst>
              <a:path w="2272" h="1002">
                <a:moveTo>
                  <a:pt x="2129" y="437"/>
                </a:moveTo>
                <a:lnTo>
                  <a:pt x="2129" y="437"/>
                </a:lnTo>
                <a:lnTo>
                  <a:pt x="2059" y="411"/>
                </a:lnTo>
                <a:lnTo>
                  <a:pt x="1987" y="388"/>
                </a:lnTo>
                <a:lnTo>
                  <a:pt x="1987" y="388"/>
                </a:lnTo>
                <a:lnTo>
                  <a:pt x="1917" y="367"/>
                </a:lnTo>
                <a:lnTo>
                  <a:pt x="1846" y="350"/>
                </a:lnTo>
                <a:lnTo>
                  <a:pt x="1846" y="350"/>
                </a:lnTo>
                <a:lnTo>
                  <a:pt x="1774" y="334"/>
                </a:lnTo>
                <a:lnTo>
                  <a:pt x="1774" y="334"/>
                </a:lnTo>
                <a:lnTo>
                  <a:pt x="1704" y="320"/>
                </a:lnTo>
                <a:lnTo>
                  <a:pt x="1704" y="320"/>
                </a:lnTo>
                <a:lnTo>
                  <a:pt x="1613" y="306"/>
                </a:lnTo>
                <a:lnTo>
                  <a:pt x="1613" y="306"/>
                </a:lnTo>
                <a:lnTo>
                  <a:pt x="1609" y="267"/>
                </a:lnTo>
                <a:lnTo>
                  <a:pt x="1601" y="230"/>
                </a:lnTo>
                <a:lnTo>
                  <a:pt x="1594" y="191"/>
                </a:lnTo>
                <a:lnTo>
                  <a:pt x="1586" y="153"/>
                </a:lnTo>
                <a:lnTo>
                  <a:pt x="1577" y="115"/>
                </a:lnTo>
                <a:lnTo>
                  <a:pt x="1567" y="77"/>
                </a:lnTo>
                <a:lnTo>
                  <a:pt x="1556" y="38"/>
                </a:lnTo>
                <a:lnTo>
                  <a:pt x="1543" y="0"/>
                </a:lnTo>
                <a:lnTo>
                  <a:pt x="0" y="500"/>
                </a:lnTo>
                <a:lnTo>
                  <a:pt x="1543" y="1002"/>
                </a:lnTo>
                <a:lnTo>
                  <a:pt x="1543" y="1002"/>
                </a:lnTo>
                <a:lnTo>
                  <a:pt x="1556" y="963"/>
                </a:lnTo>
                <a:lnTo>
                  <a:pt x="1567" y="925"/>
                </a:lnTo>
                <a:lnTo>
                  <a:pt x="1577" y="886"/>
                </a:lnTo>
                <a:lnTo>
                  <a:pt x="1586" y="847"/>
                </a:lnTo>
                <a:lnTo>
                  <a:pt x="1594" y="809"/>
                </a:lnTo>
                <a:lnTo>
                  <a:pt x="1601" y="772"/>
                </a:lnTo>
                <a:lnTo>
                  <a:pt x="1609" y="733"/>
                </a:lnTo>
                <a:lnTo>
                  <a:pt x="1613" y="696"/>
                </a:lnTo>
                <a:lnTo>
                  <a:pt x="1613" y="696"/>
                </a:lnTo>
                <a:lnTo>
                  <a:pt x="1704" y="680"/>
                </a:lnTo>
                <a:lnTo>
                  <a:pt x="1704" y="680"/>
                </a:lnTo>
                <a:lnTo>
                  <a:pt x="1774" y="667"/>
                </a:lnTo>
                <a:lnTo>
                  <a:pt x="1774" y="667"/>
                </a:lnTo>
                <a:lnTo>
                  <a:pt x="1846" y="652"/>
                </a:lnTo>
                <a:lnTo>
                  <a:pt x="1846" y="652"/>
                </a:lnTo>
                <a:lnTo>
                  <a:pt x="1917" y="633"/>
                </a:lnTo>
                <a:lnTo>
                  <a:pt x="1987" y="613"/>
                </a:lnTo>
                <a:lnTo>
                  <a:pt x="1987" y="613"/>
                </a:lnTo>
                <a:lnTo>
                  <a:pt x="2059" y="590"/>
                </a:lnTo>
                <a:lnTo>
                  <a:pt x="2129" y="564"/>
                </a:lnTo>
                <a:lnTo>
                  <a:pt x="2129" y="564"/>
                </a:lnTo>
                <a:lnTo>
                  <a:pt x="2165" y="550"/>
                </a:lnTo>
                <a:lnTo>
                  <a:pt x="2201" y="534"/>
                </a:lnTo>
                <a:lnTo>
                  <a:pt x="2236" y="519"/>
                </a:lnTo>
                <a:lnTo>
                  <a:pt x="2272" y="500"/>
                </a:lnTo>
                <a:lnTo>
                  <a:pt x="2272" y="500"/>
                </a:lnTo>
                <a:lnTo>
                  <a:pt x="2236" y="483"/>
                </a:lnTo>
                <a:lnTo>
                  <a:pt x="2201" y="466"/>
                </a:lnTo>
                <a:lnTo>
                  <a:pt x="2165" y="450"/>
                </a:lnTo>
                <a:lnTo>
                  <a:pt x="2129" y="437"/>
                </a:lnTo>
                <a:lnTo>
                  <a:pt x="2129" y="437"/>
                </a:lnTo>
                <a:close/>
              </a:path>
            </a:pathLst>
          </a:custGeom>
          <a:gradFill flip="none" rotWithShape="1">
            <a:gsLst>
              <a:gs pos="0">
                <a:schemeClr val="accent1">
                  <a:lumMod val="50000"/>
                </a:schemeClr>
              </a:gs>
              <a:gs pos="100000">
                <a:schemeClr val="accent1">
                  <a:lumMod val="75000"/>
                </a:schemeClr>
              </a:gs>
            </a:gsLst>
            <a:lin ang="5400000" scaled="0"/>
            <a:tileRect/>
          </a:gradFill>
          <a:ln w="28575" cap="flat" cmpd="sng" algn="ctr">
            <a:solidFill>
              <a:srgbClr val="FFFEFB"/>
            </a:solidFill>
            <a:prstDash val="solid"/>
            <a:miter lim="800000"/>
            <a:headEnd type="none" w="med" len="med"/>
            <a:tailEnd type="none" w="med" len="med"/>
          </a:ln>
          <a:effectLst/>
        </p:spPr>
        <p:txBody>
          <a:bodyPr lIns="18288" tIns="18288" rIns="18288" bIns="18288" anchor="ctr" anchorCtr="1"/>
          <a:lstStyle/>
          <a:p>
            <a:pPr algn="ctr" eaLnBrk="1" fontAlgn="auto" hangingPunct="1">
              <a:lnSpc>
                <a:spcPct val="85000"/>
              </a:lnSpc>
              <a:spcBef>
                <a:spcPct val="20000"/>
              </a:spcBef>
              <a:spcAft>
                <a:spcPts val="0"/>
              </a:spcAft>
              <a:defRPr/>
            </a:pPr>
            <a:endParaRPr lang="en-US" sz="1600">
              <a:solidFill>
                <a:srgbClr val="FFFFFF"/>
              </a:solidFill>
              <a:latin typeface="Arial Narrow" pitchFamily="112" charset="0"/>
            </a:endParaRPr>
          </a:p>
        </p:txBody>
      </p:sp>
      <p:sp>
        <p:nvSpPr>
          <p:cNvPr id="15" name="Freeform 16">
            <a:extLst>
              <a:ext uri="{FF2B5EF4-FFF2-40B4-BE49-F238E27FC236}">
                <a16:creationId xmlns:a16="http://schemas.microsoft.com/office/drawing/2014/main" xmlns="" id="{665474F9-E5E3-0F13-0261-0D05779EAC9E}"/>
              </a:ext>
            </a:extLst>
          </p:cNvPr>
          <p:cNvSpPr>
            <a:spLocks/>
          </p:cNvSpPr>
          <p:nvPr/>
        </p:nvSpPr>
        <p:spPr bwMode="auto">
          <a:xfrm>
            <a:off x="6096000" y="1714500"/>
            <a:ext cx="1939925" cy="1409700"/>
          </a:xfrm>
          <a:custGeom>
            <a:avLst/>
            <a:gdLst/>
            <a:ahLst/>
            <a:cxnLst>
              <a:cxn ang="0">
                <a:pos x="1686" y="33"/>
              </a:cxn>
              <a:cxn ang="0">
                <a:pos x="1686" y="33"/>
              </a:cxn>
              <a:cxn ang="0">
                <a:pos x="1613" y="53"/>
              </a:cxn>
              <a:cxn ang="0">
                <a:pos x="1541" y="77"/>
              </a:cxn>
              <a:cxn ang="0">
                <a:pos x="1541" y="77"/>
              </a:cxn>
              <a:cxn ang="0">
                <a:pos x="1473" y="101"/>
              </a:cxn>
              <a:cxn ang="0">
                <a:pos x="1404" y="128"/>
              </a:cxn>
              <a:cxn ang="0">
                <a:pos x="1404" y="128"/>
              </a:cxn>
              <a:cxn ang="0">
                <a:pos x="1338" y="159"/>
              </a:cxn>
              <a:cxn ang="0">
                <a:pos x="1338" y="159"/>
              </a:cxn>
              <a:cxn ang="0">
                <a:pos x="1273" y="189"/>
              </a:cxn>
              <a:cxn ang="0">
                <a:pos x="1273" y="189"/>
              </a:cxn>
              <a:cxn ang="0">
                <a:pos x="1191" y="230"/>
              </a:cxn>
              <a:cxn ang="0">
                <a:pos x="1191" y="230"/>
              </a:cxn>
              <a:cxn ang="0">
                <a:pos x="1164" y="201"/>
              </a:cxn>
              <a:cxn ang="0">
                <a:pos x="1137" y="176"/>
              </a:cxn>
              <a:cxn ang="0">
                <a:pos x="1108" y="149"/>
              </a:cxn>
              <a:cxn ang="0">
                <a:pos x="1080" y="123"/>
              </a:cxn>
              <a:cxn ang="0">
                <a:pos x="1049" y="97"/>
              </a:cxn>
              <a:cxn ang="0">
                <a:pos x="1018" y="71"/>
              </a:cxn>
              <a:cxn ang="0">
                <a:pos x="987" y="47"/>
              </a:cxn>
              <a:cxn ang="0">
                <a:pos x="954" y="23"/>
              </a:cxn>
              <a:cxn ang="0">
                <a:pos x="0" y="1335"/>
              </a:cxn>
              <a:cxn ang="0">
                <a:pos x="1543" y="835"/>
              </a:cxn>
              <a:cxn ang="0">
                <a:pos x="1543" y="835"/>
              </a:cxn>
              <a:cxn ang="0">
                <a:pos x="1530" y="796"/>
              </a:cxn>
              <a:cxn ang="0">
                <a:pos x="1517" y="757"/>
              </a:cxn>
              <a:cxn ang="0">
                <a:pos x="1503" y="720"/>
              </a:cxn>
              <a:cxn ang="0">
                <a:pos x="1487" y="685"/>
              </a:cxn>
              <a:cxn ang="0">
                <a:pos x="1471" y="649"/>
              </a:cxn>
              <a:cxn ang="0">
                <a:pos x="1456" y="613"/>
              </a:cxn>
              <a:cxn ang="0">
                <a:pos x="1438" y="579"/>
              </a:cxn>
              <a:cxn ang="0">
                <a:pos x="1420" y="544"/>
              </a:cxn>
              <a:cxn ang="0">
                <a:pos x="1420" y="544"/>
              </a:cxn>
              <a:cxn ang="0">
                <a:pos x="1484" y="480"/>
              </a:cxn>
              <a:cxn ang="0">
                <a:pos x="1484" y="480"/>
              </a:cxn>
              <a:cxn ang="0">
                <a:pos x="1534" y="427"/>
              </a:cxn>
              <a:cxn ang="0">
                <a:pos x="1534" y="427"/>
              </a:cxn>
              <a:cxn ang="0">
                <a:pos x="1581" y="373"/>
              </a:cxn>
              <a:cxn ang="0">
                <a:pos x="1581" y="373"/>
              </a:cxn>
              <a:cxn ang="0">
                <a:pos x="1629" y="316"/>
              </a:cxn>
              <a:cxn ang="0">
                <a:pos x="1674" y="259"/>
              </a:cxn>
              <a:cxn ang="0">
                <a:pos x="1674" y="259"/>
              </a:cxn>
              <a:cxn ang="0">
                <a:pos x="1719" y="199"/>
              </a:cxn>
              <a:cxn ang="0">
                <a:pos x="1760" y="136"/>
              </a:cxn>
              <a:cxn ang="0">
                <a:pos x="1760" y="136"/>
              </a:cxn>
              <a:cxn ang="0">
                <a:pos x="1782" y="103"/>
              </a:cxn>
              <a:cxn ang="0">
                <a:pos x="1800" y="70"/>
              </a:cxn>
              <a:cxn ang="0">
                <a:pos x="1820" y="36"/>
              </a:cxn>
              <a:cxn ang="0">
                <a:pos x="1837" y="0"/>
              </a:cxn>
              <a:cxn ang="0">
                <a:pos x="1837" y="0"/>
              </a:cxn>
              <a:cxn ang="0">
                <a:pos x="1799" y="7"/>
              </a:cxn>
              <a:cxn ang="0">
                <a:pos x="1760" y="14"/>
              </a:cxn>
              <a:cxn ang="0">
                <a:pos x="1723" y="23"/>
              </a:cxn>
              <a:cxn ang="0">
                <a:pos x="1686" y="33"/>
              </a:cxn>
              <a:cxn ang="0">
                <a:pos x="1686" y="33"/>
              </a:cxn>
            </a:cxnLst>
            <a:rect l="0" t="0" r="r" b="b"/>
            <a:pathLst>
              <a:path w="1837" h="1335">
                <a:moveTo>
                  <a:pt x="1686" y="33"/>
                </a:moveTo>
                <a:lnTo>
                  <a:pt x="1686" y="33"/>
                </a:lnTo>
                <a:lnTo>
                  <a:pt x="1613" y="53"/>
                </a:lnTo>
                <a:lnTo>
                  <a:pt x="1541" y="77"/>
                </a:lnTo>
                <a:lnTo>
                  <a:pt x="1541" y="77"/>
                </a:lnTo>
                <a:lnTo>
                  <a:pt x="1473" y="101"/>
                </a:lnTo>
                <a:lnTo>
                  <a:pt x="1404" y="128"/>
                </a:lnTo>
                <a:lnTo>
                  <a:pt x="1404" y="128"/>
                </a:lnTo>
                <a:lnTo>
                  <a:pt x="1338" y="159"/>
                </a:lnTo>
                <a:lnTo>
                  <a:pt x="1338" y="159"/>
                </a:lnTo>
                <a:lnTo>
                  <a:pt x="1273" y="189"/>
                </a:lnTo>
                <a:lnTo>
                  <a:pt x="1273" y="189"/>
                </a:lnTo>
                <a:lnTo>
                  <a:pt x="1191" y="230"/>
                </a:lnTo>
                <a:lnTo>
                  <a:pt x="1191" y="230"/>
                </a:lnTo>
                <a:lnTo>
                  <a:pt x="1164" y="201"/>
                </a:lnTo>
                <a:lnTo>
                  <a:pt x="1137" y="176"/>
                </a:lnTo>
                <a:lnTo>
                  <a:pt x="1108" y="149"/>
                </a:lnTo>
                <a:lnTo>
                  <a:pt x="1080" y="123"/>
                </a:lnTo>
                <a:lnTo>
                  <a:pt x="1049" y="97"/>
                </a:lnTo>
                <a:lnTo>
                  <a:pt x="1018" y="71"/>
                </a:lnTo>
                <a:lnTo>
                  <a:pt x="987" y="47"/>
                </a:lnTo>
                <a:lnTo>
                  <a:pt x="954" y="23"/>
                </a:lnTo>
                <a:lnTo>
                  <a:pt x="0" y="1335"/>
                </a:lnTo>
                <a:lnTo>
                  <a:pt x="1543" y="835"/>
                </a:lnTo>
                <a:lnTo>
                  <a:pt x="1543" y="835"/>
                </a:lnTo>
                <a:lnTo>
                  <a:pt x="1530" y="796"/>
                </a:lnTo>
                <a:lnTo>
                  <a:pt x="1517" y="757"/>
                </a:lnTo>
                <a:lnTo>
                  <a:pt x="1503" y="720"/>
                </a:lnTo>
                <a:lnTo>
                  <a:pt x="1487" y="685"/>
                </a:lnTo>
                <a:lnTo>
                  <a:pt x="1471" y="649"/>
                </a:lnTo>
                <a:lnTo>
                  <a:pt x="1456" y="613"/>
                </a:lnTo>
                <a:lnTo>
                  <a:pt x="1438" y="579"/>
                </a:lnTo>
                <a:lnTo>
                  <a:pt x="1420" y="544"/>
                </a:lnTo>
                <a:lnTo>
                  <a:pt x="1420" y="544"/>
                </a:lnTo>
                <a:lnTo>
                  <a:pt x="1484" y="480"/>
                </a:lnTo>
                <a:lnTo>
                  <a:pt x="1484" y="480"/>
                </a:lnTo>
                <a:lnTo>
                  <a:pt x="1534" y="427"/>
                </a:lnTo>
                <a:lnTo>
                  <a:pt x="1534" y="427"/>
                </a:lnTo>
                <a:lnTo>
                  <a:pt x="1581" y="373"/>
                </a:lnTo>
                <a:lnTo>
                  <a:pt x="1581" y="373"/>
                </a:lnTo>
                <a:lnTo>
                  <a:pt x="1629" y="316"/>
                </a:lnTo>
                <a:lnTo>
                  <a:pt x="1674" y="259"/>
                </a:lnTo>
                <a:lnTo>
                  <a:pt x="1674" y="259"/>
                </a:lnTo>
                <a:lnTo>
                  <a:pt x="1719" y="199"/>
                </a:lnTo>
                <a:lnTo>
                  <a:pt x="1760" y="136"/>
                </a:lnTo>
                <a:lnTo>
                  <a:pt x="1760" y="136"/>
                </a:lnTo>
                <a:lnTo>
                  <a:pt x="1782" y="103"/>
                </a:lnTo>
                <a:lnTo>
                  <a:pt x="1800" y="70"/>
                </a:lnTo>
                <a:lnTo>
                  <a:pt x="1820" y="36"/>
                </a:lnTo>
                <a:lnTo>
                  <a:pt x="1837" y="0"/>
                </a:lnTo>
                <a:lnTo>
                  <a:pt x="1837" y="0"/>
                </a:lnTo>
                <a:lnTo>
                  <a:pt x="1799" y="7"/>
                </a:lnTo>
                <a:lnTo>
                  <a:pt x="1760" y="14"/>
                </a:lnTo>
                <a:lnTo>
                  <a:pt x="1723" y="23"/>
                </a:lnTo>
                <a:lnTo>
                  <a:pt x="1686" y="33"/>
                </a:lnTo>
                <a:lnTo>
                  <a:pt x="1686" y="33"/>
                </a:lnTo>
                <a:close/>
              </a:path>
            </a:pathLst>
          </a:custGeom>
          <a:gradFill flip="none" rotWithShape="1">
            <a:gsLst>
              <a:gs pos="0">
                <a:schemeClr val="accent1">
                  <a:lumMod val="75000"/>
                </a:schemeClr>
              </a:gs>
              <a:gs pos="100000">
                <a:schemeClr val="accent1">
                  <a:lumMod val="50000"/>
                </a:schemeClr>
              </a:gs>
            </a:gsLst>
            <a:lin ang="5400000" scaled="0"/>
            <a:tileRect/>
          </a:gradFill>
          <a:ln w="28575" cap="flat" cmpd="sng" algn="ctr">
            <a:solidFill>
              <a:srgbClr val="FFFEFB"/>
            </a:solidFill>
            <a:prstDash val="solid"/>
            <a:miter lim="800000"/>
            <a:headEnd type="none" w="med" len="med"/>
            <a:tailEnd type="none" w="med" len="med"/>
          </a:ln>
          <a:effectLst/>
        </p:spPr>
        <p:txBody>
          <a:bodyPr lIns="18288" tIns="18288" rIns="18288" bIns="18288" anchor="ctr" anchorCtr="1"/>
          <a:lstStyle/>
          <a:p>
            <a:pPr algn="ctr" eaLnBrk="1" fontAlgn="auto" hangingPunct="1">
              <a:lnSpc>
                <a:spcPct val="85000"/>
              </a:lnSpc>
              <a:spcBef>
                <a:spcPct val="20000"/>
              </a:spcBef>
              <a:spcAft>
                <a:spcPts val="0"/>
              </a:spcAft>
              <a:defRPr/>
            </a:pPr>
            <a:endParaRPr lang="en-US" sz="1600">
              <a:solidFill>
                <a:srgbClr val="FFFFFF"/>
              </a:solidFill>
              <a:latin typeface="Arial Narrow" pitchFamily="112" charset="0"/>
            </a:endParaRPr>
          </a:p>
        </p:txBody>
      </p:sp>
      <p:sp>
        <p:nvSpPr>
          <p:cNvPr id="16" name="Freeform 17">
            <a:extLst>
              <a:ext uri="{FF2B5EF4-FFF2-40B4-BE49-F238E27FC236}">
                <a16:creationId xmlns:a16="http://schemas.microsoft.com/office/drawing/2014/main" xmlns="" id="{DBDB85E5-1ABB-5D34-C277-23C8DDAA30B7}"/>
              </a:ext>
            </a:extLst>
          </p:cNvPr>
          <p:cNvSpPr>
            <a:spLocks/>
          </p:cNvSpPr>
          <p:nvPr/>
        </p:nvSpPr>
        <p:spPr bwMode="auto">
          <a:xfrm>
            <a:off x="6096000" y="842963"/>
            <a:ext cx="1008063" cy="2281237"/>
          </a:xfrm>
          <a:custGeom>
            <a:avLst/>
            <a:gdLst/>
            <a:ahLst/>
            <a:cxnLst>
              <a:cxn ang="0">
                <a:pos x="683" y="686"/>
              </a:cxn>
              <a:cxn ang="0">
                <a:pos x="683" y="686"/>
              </a:cxn>
              <a:cxn ang="0">
                <a:pos x="698" y="596"/>
              </a:cxn>
              <a:cxn ang="0">
                <a:pos x="698" y="596"/>
              </a:cxn>
              <a:cxn ang="0">
                <a:pos x="706" y="525"/>
              </a:cxn>
              <a:cxn ang="0">
                <a:pos x="706" y="525"/>
              </a:cxn>
              <a:cxn ang="0">
                <a:pos x="713" y="452"/>
              </a:cxn>
              <a:cxn ang="0">
                <a:pos x="713" y="452"/>
              </a:cxn>
              <a:cxn ang="0">
                <a:pos x="719" y="379"/>
              </a:cxn>
              <a:cxn ang="0">
                <a:pos x="721" y="306"/>
              </a:cxn>
              <a:cxn ang="0">
                <a:pos x="721" y="306"/>
              </a:cxn>
              <a:cxn ang="0">
                <a:pos x="722" y="230"/>
              </a:cxn>
              <a:cxn ang="0">
                <a:pos x="719" y="156"/>
              </a:cxn>
              <a:cxn ang="0">
                <a:pos x="719" y="156"/>
              </a:cxn>
              <a:cxn ang="0">
                <a:pos x="716" y="117"/>
              </a:cxn>
              <a:cxn ang="0">
                <a:pos x="713" y="79"/>
              </a:cxn>
              <a:cxn ang="0">
                <a:pos x="708" y="40"/>
              </a:cxn>
              <a:cxn ang="0">
                <a:pos x="702" y="0"/>
              </a:cxn>
              <a:cxn ang="0">
                <a:pos x="702" y="0"/>
              </a:cxn>
              <a:cxn ang="0">
                <a:pos x="673" y="29"/>
              </a:cxn>
              <a:cxn ang="0">
                <a:pos x="648" y="57"/>
              </a:cxn>
              <a:cxn ang="0">
                <a:pos x="622" y="86"/>
              </a:cxn>
              <a:cxn ang="0">
                <a:pos x="598" y="116"/>
              </a:cxn>
              <a:cxn ang="0">
                <a:pos x="598" y="116"/>
              </a:cxn>
              <a:cxn ang="0">
                <a:pos x="550" y="176"/>
              </a:cxn>
              <a:cxn ang="0">
                <a:pos x="508" y="236"/>
              </a:cxn>
              <a:cxn ang="0">
                <a:pos x="508" y="236"/>
              </a:cxn>
              <a:cxn ang="0">
                <a:pos x="466" y="297"/>
              </a:cxn>
              <a:cxn ang="0">
                <a:pos x="428" y="359"/>
              </a:cxn>
              <a:cxn ang="0">
                <a:pos x="428" y="359"/>
              </a:cxn>
              <a:cxn ang="0">
                <a:pos x="390" y="422"/>
              </a:cxn>
              <a:cxn ang="0">
                <a:pos x="390" y="422"/>
              </a:cxn>
              <a:cxn ang="0">
                <a:pos x="355" y="485"/>
              </a:cxn>
              <a:cxn ang="0">
                <a:pos x="355" y="485"/>
              </a:cxn>
              <a:cxn ang="0">
                <a:pos x="313" y="566"/>
              </a:cxn>
              <a:cxn ang="0">
                <a:pos x="313" y="566"/>
              </a:cxn>
              <a:cxn ang="0">
                <a:pos x="276" y="559"/>
              </a:cxn>
              <a:cxn ang="0">
                <a:pos x="237" y="553"/>
              </a:cxn>
              <a:cxn ang="0">
                <a:pos x="199" y="549"/>
              </a:cxn>
              <a:cxn ang="0">
                <a:pos x="160" y="545"/>
              </a:cxn>
              <a:cxn ang="0">
                <a:pos x="120" y="542"/>
              </a:cxn>
              <a:cxn ang="0">
                <a:pos x="82" y="540"/>
              </a:cxn>
              <a:cxn ang="0">
                <a:pos x="40" y="539"/>
              </a:cxn>
              <a:cxn ang="0">
                <a:pos x="0" y="537"/>
              </a:cxn>
              <a:cxn ang="0">
                <a:pos x="0" y="2160"/>
              </a:cxn>
              <a:cxn ang="0">
                <a:pos x="954" y="848"/>
              </a:cxn>
              <a:cxn ang="0">
                <a:pos x="954" y="848"/>
              </a:cxn>
              <a:cxn ang="0">
                <a:pos x="921" y="825"/>
              </a:cxn>
              <a:cxn ang="0">
                <a:pos x="888" y="802"/>
              </a:cxn>
              <a:cxn ang="0">
                <a:pos x="854" y="781"/>
              </a:cxn>
              <a:cxn ang="0">
                <a:pos x="821" y="759"/>
              </a:cxn>
              <a:cxn ang="0">
                <a:pos x="786" y="740"/>
              </a:cxn>
              <a:cxn ang="0">
                <a:pos x="752" y="722"/>
              </a:cxn>
              <a:cxn ang="0">
                <a:pos x="718" y="703"/>
              </a:cxn>
              <a:cxn ang="0">
                <a:pos x="683" y="686"/>
              </a:cxn>
              <a:cxn ang="0">
                <a:pos x="683" y="686"/>
              </a:cxn>
            </a:cxnLst>
            <a:rect l="0" t="0" r="r" b="b"/>
            <a:pathLst>
              <a:path w="954" h="2160">
                <a:moveTo>
                  <a:pt x="683" y="686"/>
                </a:moveTo>
                <a:lnTo>
                  <a:pt x="683" y="686"/>
                </a:lnTo>
                <a:lnTo>
                  <a:pt x="698" y="596"/>
                </a:lnTo>
                <a:lnTo>
                  <a:pt x="698" y="596"/>
                </a:lnTo>
                <a:lnTo>
                  <a:pt x="706" y="525"/>
                </a:lnTo>
                <a:lnTo>
                  <a:pt x="706" y="525"/>
                </a:lnTo>
                <a:lnTo>
                  <a:pt x="713" y="452"/>
                </a:lnTo>
                <a:lnTo>
                  <a:pt x="713" y="452"/>
                </a:lnTo>
                <a:lnTo>
                  <a:pt x="719" y="379"/>
                </a:lnTo>
                <a:lnTo>
                  <a:pt x="721" y="306"/>
                </a:lnTo>
                <a:lnTo>
                  <a:pt x="721" y="306"/>
                </a:lnTo>
                <a:lnTo>
                  <a:pt x="722" y="230"/>
                </a:lnTo>
                <a:lnTo>
                  <a:pt x="719" y="156"/>
                </a:lnTo>
                <a:lnTo>
                  <a:pt x="719" y="156"/>
                </a:lnTo>
                <a:lnTo>
                  <a:pt x="716" y="117"/>
                </a:lnTo>
                <a:lnTo>
                  <a:pt x="713" y="79"/>
                </a:lnTo>
                <a:lnTo>
                  <a:pt x="708" y="40"/>
                </a:lnTo>
                <a:lnTo>
                  <a:pt x="702" y="0"/>
                </a:lnTo>
                <a:lnTo>
                  <a:pt x="702" y="0"/>
                </a:lnTo>
                <a:lnTo>
                  <a:pt x="673" y="29"/>
                </a:lnTo>
                <a:lnTo>
                  <a:pt x="648" y="57"/>
                </a:lnTo>
                <a:lnTo>
                  <a:pt x="622" y="86"/>
                </a:lnTo>
                <a:lnTo>
                  <a:pt x="598" y="116"/>
                </a:lnTo>
                <a:lnTo>
                  <a:pt x="598" y="116"/>
                </a:lnTo>
                <a:lnTo>
                  <a:pt x="550" y="176"/>
                </a:lnTo>
                <a:lnTo>
                  <a:pt x="508" y="236"/>
                </a:lnTo>
                <a:lnTo>
                  <a:pt x="508" y="236"/>
                </a:lnTo>
                <a:lnTo>
                  <a:pt x="466" y="297"/>
                </a:lnTo>
                <a:lnTo>
                  <a:pt x="428" y="359"/>
                </a:lnTo>
                <a:lnTo>
                  <a:pt x="428" y="359"/>
                </a:lnTo>
                <a:lnTo>
                  <a:pt x="390" y="422"/>
                </a:lnTo>
                <a:lnTo>
                  <a:pt x="390" y="422"/>
                </a:lnTo>
                <a:lnTo>
                  <a:pt x="355" y="485"/>
                </a:lnTo>
                <a:lnTo>
                  <a:pt x="355" y="485"/>
                </a:lnTo>
                <a:lnTo>
                  <a:pt x="313" y="566"/>
                </a:lnTo>
                <a:lnTo>
                  <a:pt x="313" y="566"/>
                </a:lnTo>
                <a:lnTo>
                  <a:pt x="276" y="559"/>
                </a:lnTo>
                <a:lnTo>
                  <a:pt x="237" y="553"/>
                </a:lnTo>
                <a:lnTo>
                  <a:pt x="199" y="549"/>
                </a:lnTo>
                <a:lnTo>
                  <a:pt x="160" y="545"/>
                </a:lnTo>
                <a:lnTo>
                  <a:pt x="120" y="542"/>
                </a:lnTo>
                <a:lnTo>
                  <a:pt x="82" y="540"/>
                </a:lnTo>
                <a:lnTo>
                  <a:pt x="40" y="539"/>
                </a:lnTo>
                <a:lnTo>
                  <a:pt x="0" y="537"/>
                </a:lnTo>
                <a:lnTo>
                  <a:pt x="0" y="2160"/>
                </a:lnTo>
                <a:lnTo>
                  <a:pt x="954" y="848"/>
                </a:lnTo>
                <a:lnTo>
                  <a:pt x="954" y="848"/>
                </a:lnTo>
                <a:lnTo>
                  <a:pt x="921" y="825"/>
                </a:lnTo>
                <a:lnTo>
                  <a:pt x="888" y="802"/>
                </a:lnTo>
                <a:lnTo>
                  <a:pt x="854" y="781"/>
                </a:lnTo>
                <a:lnTo>
                  <a:pt x="821" y="759"/>
                </a:lnTo>
                <a:lnTo>
                  <a:pt x="786" y="740"/>
                </a:lnTo>
                <a:lnTo>
                  <a:pt x="752" y="722"/>
                </a:lnTo>
                <a:lnTo>
                  <a:pt x="718" y="703"/>
                </a:lnTo>
                <a:lnTo>
                  <a:pt x="683" y="686"/>
                </a:lnTo>
                <a:lnTo>
                  <a:pt x="683" y="686"/>
                </a:lnTo>
                <a:close/>
              </a:path>
            </a:pathLst>
          </a:custGeom>
          <a:gradFill flip="none" rotWithShape="1">
            <a:gsLst>
              <a:gs pos="0">
                <a:schemeClr val="accent2">
                  <a:lumMod val="50000"/>
                </a:schemeClr>
              </a:gs>
              <a:gs pos="100000">
                <a:schemeClr val="accent2">
                  <a:lumMod val="75000"/>
                </a:schemeClr>
              </a:gs>
            </a:gsLst>
            <a:lin ang="5400000" scaled="0"/>
            <a:tileRect/>
          </a:gradFill>
          <a:ln w="28575" cap="flat" cmpd="sng" algn="ctr">
            <a:solidFill>
              <a:srgbClr val="FFFEFB"/>
            </a:solidFill>
            <a:prstDash val="solid"/>
            <a:miter lim="800000"/>
            <a:headEnd type="none" w="med" len="med"/>
            <a:tailEnd type="none" w="med" len="med"/>
          </a:ln>
          <a:effectLst/>
        </p:spPr>
        <p:txBody>
          <a:bodyPr lIns="18288" tIns="18288" rIns="18288" bIns="18288" anchor="ctr" anchorCtr="1"/>
          <a:lstStyle/>
          <a:p>
            <a:pPr algn="ctr" eaLnBrk="1" fontAlgn="auto" hangingPunct="1">
              <a:lnSpc>
                <a:spcPct val="85000"/>
              </a:lnSpc>
              <a:spcBef>
                <a:spcPts val="20"/>
              </a:spcBef>
              <a:spcAft>
                <a:spcPts val="0"/>
              </a:spcAft>
              <a:defRPr/>
            </a:pPr>
            <a:endParaRPr lang="en-US" sz="1600">
              <a:solidFill>
                <a:srgbClr val="FFFFFF"/>
              </a:solidFill>
              <a:latin typeface="Arial Narrow" pitchFamily="112" charset="0"/>
            </a:endParaRPr>
          </a:p>
        </p:txBody>
      </p:sp>
      <p:sp>
        <p:nvSpPr>
          <p:cNvPr id="17" name="Line 18">
            <a:extLst>
              <a:ext uri="{FF2B5EF4-FFF2-40B4-BE49-F238E27FC236}">
                <a16:creationId xmlns:a16="http://schemas.microsoft.com/office/drawing/2014/main" xmlns="" id="{13734F9A-2F47-4A86-6F7E-BCD219471EC7}"/>
              </a:ext>
            </a:extLst>
          </p:cNvPr>
          <p:cNvSpPr>
            <a:spLocks noChangeShapeType="1"/>
          </p:cNvSpPr>
          <p:nvPr/>
        </p:nvSpPr>
        <p:spPr bwMode="auto">
          <a:xfrm>
            <a:off x="6096000" y="3124200"/>
            <a:ext cx="1588" cy="1588"/>
          </a:xfrm>
          <a:prstGeom prst="line">
            <a:avLst/>
          </a:prstGeom>
          <a:noFill/>
          <a:ln w="28575" algn="ctr">
            <a:solidFill>
              <a:srgbClr val="FFFEFB"/>
            </a:solidFill>
            <a:miter lim="800000"/>
            <a:headEnd/>
            <a:tailEnd/>
          </a:ln>
          <a:extLst>
            <a:ext uri="{909E8E84-426E-40DD-AFC4-6F175D3DCCD1}">
              <a14:hiddenFill xmlns:a14="http://schemas.microsoft.com/office/drawing/2010/main">
                <a:noFill/>
              </a14:hiddenFill>
            </a:ext>
          </a:extLst>
        </p:spPr>
        <p:txBody>
          <a:bodyPr lIns="18288" tIns="18288" rIns="18288" bIns="18288" anchor="ctr" anchorCtr="1"/>
          <a:lstStyle/>
          <a:p>
            <a:endParaRPr lang="en-GB"/>
          </a:p>
        </p:txBody>
      </p:sp>
      <p:sp>
        <p:nvSpPr>
          <p:cNvPr id="18" name="Line 19">
            <a:extLst>
              <a:ext uri="{FF2B5EF4-FFF2-40B4-BE49-F238E27FC236}">
                <a16:creationId xmlns:a16="http://schemas.microsoft.com/office/drawing/2014/main" xmlns="" id="{B4BBBD17-154D-8FE1-7A08-FB7B71E89D02}"/>
              </a:ext>
            </a:extLst>
          </p:cNvPr>
          <p:cNvSpPr>
            <a:spLocks noChangeShapeType="1"/>
          </p:cNvSpPr>
          <p:nvPr/>
        </p:nvSpPr>
        <p:spPr bwMode="auto">
          <a:xfrm>
            <a:off x="6096000" y="3125788"/>
            <a:ext cx="1588" cy="0"/>
          </a:xfrm>
          <a:prstGeom prst="line">
            <a:avLst/>
          </a:prstGeom>
          <a:noFill/>
          <a:ln w="28575" algn="ctr">
            <a:solidFill>
              <a:srgbClr val="FFFEFB"/>
            </a:solidFill>
            <a:miter lim="800000"/>
            <a:headEnd/>
            <a:tailEnd/>
          </a:ln>
          <a:extLst>
            <a:ext uri="{909E8E84-426E-40DD-AFC4-6F175D3DCCD1}">
              <a14:hiddenFill xmlns:a14="http://schemas.microsoft.com/office/drawing/2010/main">
                <a:noFill/>
              </a14:hiddenFill>
            </a:ext>
          </a:extLst>
        </p:spPr>
        <p:txBody>
          <a:bodyPr lIns="18288" tIns="18288" rIns="18288" bIns="18288" anchor="ctr" anchorCtr="1"/>
          <a:lstStyle/>
          <a:p>
            <a:endParaRPr lang="en-GB"/>
          </a:p>
        </p:txBody>
      </p:sp>
      <p:sp>
        <p:nvSpPr>
          <p:cNvPr id="19" name="Line 20">
            <a:extLst>
              <a:ext uri="{FF2B5EF4-FFF2-40B4-BE49-F238E27FC236}">
                <a16:creationId xmlns:a16="http://schemas.microsoft.com/office/drawing/2014/main" xmlns="" id="{7312F8A7-36AB-B53C-DA68-371C9CDD267D}"/>
              </a:ext>
            </a:extLst>
          </p:cNvPr>
          <p:cNvSpPr>
            <a:spLocks noChangeShapeType="1"/>
          </p:cNvSpPr>
          <p:nvPr/>
        </p:nvSpPr>
        <p:spPr bwMode="auto">
          <a:xfrm>
            <a:off x="6096000" y="3124200"/>
            <a:ext cx="1588" cy="1588"/>
          </a:xfrm>
          <a:prstGeom prst="line">
            <a:avLst/>
          </a:prstGeom>
          <a:noFill/>
          <a:ln w="28575" algn="ctr">
            <a:solidFill>
              <a:srgbClr val="FFFEFB"/>
            </a:solidFill>
            <a:miter lim="800000"/>
            <a:headEnd/>
            <a:tailEnd/>
          </a:ln>
          <a:extLst>
            <a:ext uri="{909E8E84-426E-40DD-AFC4-6F175D3DCCD1}">
              <a14:hiddenFill xmlns:a14="http://schemas.microsoft.com/office/drawing/2010/main">
                <a:noFill/>
              </a14:hiddenFill>
            </a:ext>
          </a:extLst>
        </p:spPr>
        <p:txBody>
          <a:bodyPr lIns="18288" tIns="18288" rIns="18288" bIns="18288" anchor="ctr" anchorCtr="1"/>
          <a:lstStyle/>
          <a:p>
            <a:endParaRPr lang="en-GB"/>
          </a:p>
        </p:txBody>
      </p:sp>
      <p:sp>
        <p:nvSpPr>
          <p:cNvPr id="46" name="Text Placeholder 45"/>
          <p:cNvSpPr>
            <a:spLocks noGrp="1"/>
          </p:cNvSpPr>
          <p:nvPr>
            <p:ph type="body" sz="quarter" idx="10"/>
          </p:nvPr>
        </p:nvSpPr>
        <p:spPr>
          <a:xfrm>
            <a:off x="8458200" y="2819400"/>
            <a:ext cx="2362376" cy="320675"/>
          </a:xfrm>
        </p:spPr>
        <p:txBody>
          <a:bodyPr>
            <a:noAutofit/>
          </a:bodyPr>
          <a:lstStyle>
            <a:lvl1pPr marL="0" indent="0" algn="ctr">
              <a:buNone/>
              <a:defRPr sz="240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47" name="Text Placeholder 45"/>
          <p:cNvSpPr>
            <a:spLocks noGrp="1"/>
          </p:cNvSpPr>
          <p:nvPr>
            <p:ph type="body" sz="quarter" idx="11"/>
          </p:nvPr>
        </p:nvSpPr>
        <p:spPr>
          <a:xfrm>
            <a:off x="8458376" y="3162837"/>
            <a:ext cx="2362376" cy="244475"/>
          </a:xfrm>
        </p:spPr>
        <p:txBody>
          <a:bodyPr>
            <a:noAutofit/>
          </a:bodyPr>
          <a:lstStyle>
            <a:lvl1pPr marL="0" indent="0" algn="ctr">
              <a:buNone/>
              <a:defRPr sz="1600">
                <a:solidFill>
                  <a:schemeClr val="bg1">
                    <a:lumMod val="50000"/>
                  </a:schemeClr>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48" name="Text Placeholder 45"/>
          <p:cNvSpPr>
            <a:spLocks noGrp="1"/>
          </p:cNvSpPr>
          <p:nvPr>
            <p:ph type="body" sz="quarter" idx="12"/>
          </p:nvPr>
        </p:nvSpPr>
        <p:spPr>
          <a:xfrm>
            <a:off x="8077200" y="1371600"/>
            <a:ext cx="2362376" cy="320675"/>
          </a:xfrm>
        </p:spPr>
        <p:txBody>
          <a:bodyPr>
            <a:noAutofit/>
          </a:bodyPr>
          <a:lstStyle>
            <a:lvl1pPr marL="0" indent="0" algn="ctr">
              <a:buNone/>
              <a:defRPr sz="240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49" name="Text Placeholder 45"/>
          <p:cNvSpPr>
            <a:spLocks noGrp="1"/>
          </p:cNvSpPr>
          <p:nvPr>
            <p:ph type="body" sz="quarter" idx="13"/>
          </p:nvPr>
        </p:nvSpPr>
        <p:spPr>
          <a:xfrm>
            <a:off x="8077376" y="1715037"/>
            <a:ext cx="2362376" cy="244475"/>
          </a:xfrm>
        </p:spPr>
        <p:txBody>
          <a:bodyPr>
            <a:noAutofit/>
          </a:bodyPr>
          <a:lstStyle>
            <a:lvl1pPr marL="0" indent="0" algn="ctr">
              <a:buNone/>
              <a:defRPr sz="1600">
                <a:solidFill>
                  <a:schemeClr val="bg1">
                    <a:lumMod val="50000"/>
                  </a:schemeClr>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50" name="Text Placeholder 45"/>
          <p:cNvSpPr>
            <a:spLocks noGrp="1"/>
          </p:cNvSpPr>
          <p:nvPr>
            <p:ph type="body" sz="quarter" idx="14"/>
          </p:nvPr>
        </p:nvSpPr>
        <p:spPr>
          <a:xfrm>
            <a:off x="8153048" y="4231464"/>
            <a:ext cx="2362376" cy="320675"/>
          </a:xfrm>
        </p:spPr>
        <p:txBody>
          <a:bodyPr>
            <a:noAutofit/>
          </a:bodyPr>
          <a:lstStyle>
            <a:lvl1pPr marL="0" indent="0" algn="ctr">
              <a:buNone/>
              <a:defRPr sz="240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51" name="Text Placeholder 45"/>
          <p:cNvSpPr>
            <a:spLocks noGrp="1"/>
          </p:cNvSpPr>
          <p:nvPr>
            <p:ph type="body" sz="quarter" idx="15"/>
          </p:nvPr>
        </p:nvSpPr>
        <p:spPr>
          <a:xfrm>
            <a:off x="8153224" y="4574901"/>
            <a:ext cx="2362376" cy="244475"/>
          </a:xfrm>
        </p:spPr>
        <p:txBody>
          <a:bodyPr>
            <a:noAutofit/>
          </a:bodyPr>
          <a:lstStyle>
            <a:lvl1pPr marL="0" indent="0" algn="ctr">
              <a:buNone/>
              <a:defRPr sz="1600">
                <a:solidFill>
                  <a:schemeClr val="bg1">
                    <a:lumMod val="50000"/>
                  </a:schemeClr>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52" name="Text Placeholder 45"/>
          <p:cNvSpPr>
            <a:spLocks noGrp="1"/>
          </p:cNvSpPr>
          <p:nvPr>
            <p:ph type="body" sz="quarter" idx="16"/>
          </p:nvPr>
        </p:nvSpPr>
        <p:spPr>
          <a:xfrm>
            <a:off x="6629400" y="5355688"/>
            <a:ext cx="2362376" cy="320675"/>
          </a:xfrm>
        </p:spPr>
        <p:txBody>
          <a:bodyPr>
            <a:noAutofit/>
          </a:bodyPr>
          <a:lstStyle>
            <a:lvl1pPr marL="0" indent="0" algn="ctr">
              <a:buNone/>
              <a:defRPr sz="240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53" name="Text Placeholder 45"/>
          <p:cNvSpPr>
            <a:spLocks noGrp="1"/>
          </p:cNvSpPr>
          <p:nvPr>
            <p:ph type="body" sz="quarter" idx="17"/>
          </p:nvPr>
        </p:nvSpPr>
        <p:spPr>
          <a:xfrm>
            <a:off x="6629576" y="5699125"/>
            <a:ext cx="2362376" cy="244475"/>
          </a:xfrm>
        </p:spPr>
        <p:txBody>
          <a:bodyPr>
            <a:noAutofit/>
          </a:bodyPr>
          <a:lstStyle>
            <a:lvl1pPr marL="0" indent="0" algn="ctr">
              <a:buNone/>
              <a:defRPr sz="1600">
                <a:solidFill>
                  <a:schemeClr val="bg1">
                    <a:lumMod val="50000"/>
                  </a:schemeClr>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54" name="Text Placeholder 45"/>
          <p:cNvSpPr>
            <a:spLocks noGrp="1"/>
          </p:cNvSpPr>
          <p:nvPr>
            <p:ph type="body" sz="quarter" idx="18"/>
          </p:nvPr>
        </p:nvSpPr>
        <p:spPr>
          <a:xfrm>
            <a:off x="3276600" y="5355688"/>
            <a:ext cx="2362376" cy="320675"/>
          </a:xfrm>
        </p:spPr>
        <p:txBody>
          <a:bodyPr>
            <a:noAutofit/>
          </a:bodyPr>
          <a:lstStyle>
            <a:lvl1pPr marL="0" indent="0" algn="ctr">
              <a:buNone/>
              <a:defRPr sz="240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55" name="Text Placeholder 45"/>
          <p:cNvSpPr>
            <a:spLocks noGrp="1"/>
          </p:cNvSpPr>
          <p:nvPr>
            <p:ph type="body" sz="quarter" idx="19"/>
          </p:nvPr>
        </p:nvSpPr>
        <p:spPr>
          <a:xfrm>
            <a:off x="3276776" y="5699125"/>
            <a:ext cx="2362376" cy="244475"/>
          </a:xfrm>
        </p:spPr>
        <p:txBody>
          <a:bodyPr>
            <a:noAutofit/>
          </a:bodyPr>
          <a:lstStyle>
            <a:lvl1pPr marL="0" indent="0" algn="ctr">
              <a:buNone/>
              <a:defRPr sz="1600">
                <a:solidFill>
                  <a:schemeClr val="bg1">
                    <a:lumMod val="50000"/>
                  </a:schemeClr>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56" name="Text Placeholder 45"/>
          <p:cNvSpPr>
            <a:spLocks noGrp="1"/>
          </p:cNvSpPr>
          <p:nvPr>
            <p:ph type="body" sz="quarter" idx="20"/>
          </p:nvPr>
        </p:nvSpPr>
        <p:spPr>
          <a:xfrm>
            <a:off x="1752600" y="4267200"/>
            <a:ext cx="2362376" cy="320675"/>
          </a:xfrm>
        </p:spPr>
        <p:txBody>
          <a:bodyPr>
            <a:noAutofit/>
          </a:bodyPr>
          <a:lstStyle>
            <a:lvl1pPr marL="0" indent="0" algn="ctr">
              <a:buNone/>
              <a:defRPr sz="240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57" name="Text Placeholder 45"/>
          <p:cNvSpPr>
            <a:spLocks noGrp="1"/>
          </p:cNvSpPr>
          <p:nvPr>
            <p:ph type="body" sz="quarter" idx="21"/>
          </p:nvPr>
        </p:nvSpPr>
        <p:spPr>
          <a:xfrm>
            <a:off x="1752776" y="4610637"/>
            <a:ext cx="2362376" cy="244475"/>
          </a:xfrm>
        </p:spPr>
        <p:txBody>
          <a:bodyPr>
            <a:noAutofit/>
          </a:bodyPr>
          <a:lstStyle>
            <a:lvl1pPr marL="0" indent="0" algn="ctr">
              <a:buNone/>
              <a:defRPr sz="1600">
                <a:solidFill>
                  <a:schemeClr val="bg1">
                    <a:lumMod val="50000"/>
                  </a:schemeClr>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58" name="Text Placeholder 45"/>
          <p:cNvSpPr>
            <a:spLocks noGrp="1"/>
          </p:cNvSpPr>
          <p:nvPr>
            <p:ph type="body" sz="quarter" idx="22"/>
          </p:nvPr>
        </p:nvSpPr>
        <p:spPr>
          <a:xfrm>
            <a:off x="1295400" y="2819400"/>
            <a:ext cx="2362376" cy="320675"/>
          </a:xfrm>
        </p:spPr>
        <p:txBody>
          <a:bodyPr>
            <a:noAutofit/>
          </a:bodyPr>
          <a:lstStyle>
            <a:lvl1pPr marL="0" indent="0" algn="ctr">
              <a:buNone/>
              <a:defRPr sz="240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59" name="Text Placeholder 45"/>
          <p:cNvSpPr>
            <a:spLocks noGrp="1"/>
          </p:cNvSpPr>
          <p:nvPr>
            <p:ph type="body" sz="quarter" idx="23"/>
          </p:nvPr>
        </p:nvSpPr>
        <p:spPr>
          <a:xfrm>
            <a:off x="1295576" y="3162837"/>
            <a:ext cx="2362376" cy="244475"/>
          </a:xfrm>
        </p:spPr>
        <p:txBody>
          <a:bodyPr>
            <a:noAutofit/>
          </a:bodyPr>
          <a:lstStyle>
            <a:lvl1pPr marL="0" indent="0" algn="ctr">
              <a:buNone/>
              <a:defRPr sz="1600">
                <a:solidFill>
                  <a:schemeClr val="bg1">
                    <a:lumMod val="50000"/>
                  </a:schemeClr>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0" name="Text Placeholder 45"/>
          <p:cNvSpPr>
            <a:spLocks noGrp="1"/>
          </p:cNvSpPr>
          <p:nvPr>
            <p:ph type="body" sz="quarter" idx="24"/>
          </p:nvPr>
        </p:nvSpPr>
        <p:spPr>
          <a:xfrm>
            <a:off x="1676400" y="1393288"/>
            <a:ext cx="2362376" cy="320675"/>
          </a:xfrm>
        </p:spPr>
        <p:txBody>
          <a:bodyPr>
            <a:noAutofit/>
          </a:bodyPr>
          <a:lstStyle>
            <a:lvl1pPr marL="0" indent="0" algn="ctr">
              <a:buNone/>
              <a:defRPr sz="240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1" name="Text Placeholder 45"/>
          <p:cNvSpPr>
            <a:spLocks noGrp="1"/>
          </p:cNvSpPr>
          <p:nvPr>
            <p:ph type="body" sz="quarter" idx="25"/>
          </p:nvPr>
        </p:nvSpPr>
        <p:spPr>
          <a:xfrm>
            <a:off x="1676576" y="1736725"/>
            <a:ext cx="2362376" cy="244475"/>
          </a:xfrm>
        </p:spPr>
        <p:txBody>
          <a:bodyPr>
            <a:noAutofit/>
          </a:bodyPr>
          <a:lstStyle>
            <a:lvl1pPr marL="0" indent="0" algn="ctr">
              <a:buNone/>
              <a:defRPr sz="1600">
                <a:solidFill>
                  <a:schemeClr val="bg1">
                    <a:lumMod val="50000"/>
                  </a:schemeClr>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2" name="Text Placeholder 45"/>
          <p:cNvSpPr>
            <a:spLocks noGrp="1"/>
          </p:cNvSpPr>
          <p:nvPr>
            <p:ph type="body" sz="quarter" idx="16"/>
          </p:nvPr>
        </p:nvSpPr>
        <p:spPr>
          <a:xfrm>
            <a:off x="6629400" y="326488"/>
            <a:ext cx="2362376" cy="320675"/>
          </a:xfrm>
        </p:spPr>
        <p:txBody>
          <a:bodyPr>
            <a:noAutofit/>
          </a:bodyPr>
          <a:lstStyle>
            <a:lvl1pPr marL="0" indent="0" algn="ctr">
              <a:buNone/>
              <a:defRPr sz="240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3" name="Text Placeholder 45"/>
          <p:cNvSpPr>
            <a:spLocks noGrp="1"/>
          </p:cNvSpPr>
          <p:nvPr>
            <p:ph type="body" sz="quarter" idx="17"/>
          </p:nvPr>
        </p:nvSpPr>
        <p:spPr>
          <a:xfrm>
            <a:off x="6629576" y="669925"/>
            <a:ext cx="2362376" cy="244475"/>
          </a:xfrm>
        </p:spPr>
        <p:txBody>
          <a:bodyPr>
            <a:noAutofit/>
          </a:bodyPr>
          <a:lstStyle>
            <a:lvl1pPr marL="0" indent="0" algn="ctr">
              <a:buNone/>
              <a:defRPr sz="1600">
                <a:solidFill>
                  <a:schemeClr val="bg1">
                    <a:lumMod val="50000"/>
                  </a:schemeClr>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4" name="Text Placeholder 45"/>
          <p:cNvSpPr>
            <a:spLocks noGrp="1"/>
          </p:cNvSpPr>
          <p:nvPr>
            <p:ph type="body" sz="quarter" idx="18"/>
          </p:nvPr>
        </p:nvSpPr>
        <p:spPr>
          <a:xfrm>
            <a:off x="3276600" y="326488"/>
            <a:ext cx="2362376" cy="320675"/>
          </a:xfrm>
        </p:spPr>
        <p:txBody>
          <a:bodyPr>
            <a:noAutofit/>
          </a:bodyPr>
          <a:lstStyle>
            <a:lvl1pPr marL="0" indent="0" algn="ctr">
              <a:buNone/>
              <a:defRPr sz="2400">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5" name="Text Placeholder 45"/>
          <p:cNvSpPr>
            <a:spLocks noGrp="1"/>
          </p:cNvSpPr>
          <p:nvPr>
            <p:ph type="body" sz="quarter" idx="19"/>
          </p:nvPr>
        </p:nvSpPr>
        <p:spPr>
          <a:xfrm>
            <a:off x="3276776" y="669925"/>
            <a:ext cx="2362376" cy="244475"/>
          </a:xfrm>
        </p:spPr>
        <p:txBody>
          <a:bodyPr>
            <a:noAutofit/>
          </a:bodyPr>
          <a:lstStyle>
            <a:lvl1pPr marL="0" indent="0" algn="ctr">
              <a:buNone/>
              <a:defRPr sz="1600">
                <a:solidFill>
                  <a:schemeClr val="bg1">
                    <a:lumMod val="50000"/>
                  </a:schemeClr>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3" name="Title 2"/>
          <p:cNvSpPr>
            <a:spLocks noGrp="1"/>
          </p:cNvSpPr>
          <p:nvPr>
            <p:ph type="title"/>
          </p:nvPr>
        </p:nvSpPr>
        <p:spPr>
          <a:xfrm>
            <a:off x="139964" y="173889"/>
            <a:ext cx="2819224" cy="964511"/>
          </a:xfrm>
        </p:spPr>
        <p:txBody>
          <a:bodyPr>
            <a:noAutofit/>
          </a:bodyPr>
          <a:lstStyle>
            <a:lvl1pPr>
              <a:defRPr sz="4000"/>
            </a:lvl1pPr>
          </a:lstStyle>
          <a:p>
            <a:r>
              <a:rPr lang="en-US"/>
              <a:t>Click to edit Master title style</a:t>
            </a:r>
          </a:p>
        </p:txBody>
      </p:sp>
    </p:spTree>
    <p:extLst>
      <p:ext uri="{BB962C8B-B14F-4D97-AF65-F5344CB8AC3E}">
        <p14:creationId xmlns:p14="http://schemas.microsoft.com/office/powerpoint/2010/main" val="88974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E9A1BF5D-7537-4BA8-9976-6302714DE26C}" type="datetime1">
              <a:rPr lang="en-GB" noProof="0" smtClean="0"/>
              <a:t>19/04/2024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2309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8F8E4797-21F6-4D41-B035-97FEABB63BCE}" type="datetime1">
              <a:rPr lang="en-GB" noProof="0" smtClean="0"/>
              <a:t>19/04/2024</a:t>
            </a:fld>
            <a:endParaRPr lang="en-GB" noProof="0" dirty="0"/>
          </a:p>
        </p:txBody>
      </p:sp>
      <p:sp>
        <p:nvSpPr>
          <p:cNvPr id="8" name="Footer Placeholder 7"/>
          <p:cNvSpPr>
            <a:spLocks noGrp="1"/>
          </p:cNvSpPr>
          <p:nvPr>
            <p:ph type="ftr" sz="quarter" idx="11"/>
          </p:nvPr>
        </p:nvSpPr>
        <p:spPr/>
        <p:txBody>
          <a:bodyPr/>
          <a:lstStyle/>
          <a:p>
            <a:pPr rtl="0"/>
            <a:r>
              <a:rPr lang="en-GB" noProof="0"/>
              <a:t>Add a footer</a:t>
            </a:r>
            <a:endParaRPr lang="en-GB" noProof="0" dirty="0"/>
          </a:p>
        </p:txBody>
      </p:sp>
      <p:sp>
        <p:nvSpPr>
          <p:cNvPr id="9" name="Slide Number Placeholder 8"/>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0371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fld id="{4EC45D07-A3FD-40EE-BB45-F5E3D0F2E1C8}" type="datetime1">
              <a:rPr lang="en-GB" noProof="0" smtClean="0"/>
              <a:t>19/04/2024</a:t>
            </a:fld>
            <a:endParaRPr lang="en-GB" noProof="0" dirty="0"/>
          </a:p>
        </p:txBody>
      </p:sp>
      <p:sp>
        <p:nvSpPr>
          <p:cNvPr id="4" name="Footer Placeholder 3"/>
          <p:cNvSpPr>
            <a:spLocks noGrp="1"/>
          </p:cNvSpPr>
          <p:nvPr>
            <p:ph type="ftr" sz="quarter" idx="11"/>
          </p:nvPr>
        </p:nvSpPr>
        <p:spPr/>
        <p:txBody>
          <a:bodyPr/>
          <a:lstStyle/>
          <a:p>
            <a:pPr rtl="0"/>
            <a:r>
              <a:rPr lang="en-GB" noProof="0"/>
              <a:t>Add a footer</a:t>
            </a:r>
            <a:endParaRPr lang="en-GB" noProof="0" dirty="0"/>
          </a:p>
        </p:txBody>
      </p:sp>
      <p:sp>
        <p:nvSpPr>
          <p:cNvPr id="5" name="Slide Number Placeholder 4"/>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3500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30FFDAF9-DFA9-4947-9568-03347A66D233}" type="datetime1">
              <a:rPr lang="en-GB" noProof="0" smtClean="0"/>
              <a:t>19/04/2024</a:t>
            </a:fld>
            <a:endParaRPr lang="en-GB" noProof="0" dirty="0"/>
          </a:p>
        </p:txBody>
      </p:sp>
      <p:sp>
        <p:nvSpPr>
          <p:cNvPr id="3" name="Footer Placeholder 2"/>
          <p:cNvSpPr>
            <a:spLocks noGrp="1"/>
          </p:cNvSpPr>
          <p:nvPr>
            <p:ph type="ftr" sz="quarter" idx="11"/>
          </p:nvPr>
        </p:nvSpPr>
        <p:spPr/>
        <p:txBody>
          <a:bodyPr/>
          <a:lstStyle/>
          <a:p>
            <a:pPr rtl="0"/>
            <a:r>
              <a:rPr lang="en-GB" noProof="0"/>
              <a:t>Add a footer</a:t>
            </a:r>
            <a:endParaRPr lang="en-GB" noProof="0" dirty="0"/>
          </a:p>
        </p:txBody>
      </p:sp>
      <p:sp>
        <p:nvSpPr>
          <p:cNvPr id="4" name="Slide Number Placeholder 3"/>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671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D89D711C-098E-40E1-BE23-CFCA1FAB8359}" type="datetime1">
              <a:rPr lang="en-GB" noProof="0" smtClean="0"/>
              <a:t>19/04/2024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96327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9A9A7A2F-7C81-4F05-8B4D-4983D3740BAF}" type="datetime1">
              <a:rPr lang="en-GB" noProof="0" smtClean="0"/>
              <a:t>19/04/2024</a:t>
            </a:fld>
            <a:endParaRPr lang="en-GB" noProof="0" dirty="0"/>
          </a:p>
        </p:txBody>
      </p:sp>
      <p:sp>
        <p:nvSpPr>
          <p:cNvPr id="6" name="Footer Placeholder 5"/>
          <p:cNvSpPr>
            <a:spLocks noGrp="1"/>
          </p:cNvSpPr>
          <p:nvPr>
            <p:ph type="ftr" sz="quarter" idx="11"/>
          </p:nvPr>
        </p:nvSpPr>
        <p:spPr/>
        <p:txBody>
          <a:bodyPr/>
          <a:lstStyle/>
          <a:p>
            <a:pPr rtl="0"/>
            <a:r>
              <a:rPr lang="en-GB" noProof="0"/>
              <a:t>Add a footer</a:t>
            </a:r>
            <a:endParaRPr lang="en-GB" noProof="0" dirty="0"/>
          </a:p>
        </p:txBody>
      </p:sp>
      <p:sp>
        <p:nvSpPr>
          <p:cNvPr id="7" name="Slide Number Placeholder 6"/>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88475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rtl="0"/>
            <a:fld id="{8B045440-74F0-4B44-BEF6-1040C3E911E1}" type="datetime1">
              <a:rPr lang="en-GB" noProof="0" smtClean="0"/>
              <a:t>19/04/2024</a:t>
            </a:fld>
            <a:endParaRPr lang="en-GB" noProof="0"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rtl="0"/>
            <a:r>
              <a:rPr lang="en-GB" noProof="0"/>
              <a:t>Add a footer</a:t>
            </a:r>
            <a:endParaRPr lang="en-GB" noProof="0"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3930659"/>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64182105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hsggc.scot/your-health/covid-19/long-covid-servi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Fm8WsO_FQYk" TargetMode="External"/><Relationship Id="rId5" Type="http://schemas.openxmlformats.org/officeDocument/2006/relationships/image" Target="../media/image1.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nsighttimer.com/heartfelt_alchemy/guided-meditations/2-minute-rese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geograph.org.uk/photo/1720516"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M4tGFiLXsIk" TargetMode="Externa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hyperlink" Target="https://longcovid.physio/long-covid-video-series/what-is-long-covi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prevalenceofongoingsymptomsfollowingcoronaviruscovid19infectionintheuk/30march202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5" name="Straight Connector 84">
            <a:extLst>
              <a:ext uri="{FF2B5EF4-FFF2-40B4-BE49-F238E27FC236}">
                <a16:creationId xmlns:a16="http://schemas.microsoft.com/office/drawing/2014/main" xmlns="" id="{FEB90296-CFE0-401D-9CA3-32966EC4F0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xmlns="" id="{08C9B4EE-7611-4ED9-B356-7BDD377C39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xmlns="" id="{4A4F266A-F2F7-47CD-8BBC-E3777E982FD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xmlns="" id="{20D69C80-8919-4A32-B897-F2A21F9405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xmlns="" id="{F427B072-CC5B-481B-9719-8CD4C54444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Rectangle 89">
            <a:extLst>
              <a:ext uri="{FF2B5EF4-FFF2-40B4-BE49-F238E27FC236}">
                <a16:creationId xmlns:a16="http://schemas.microsoft.com/office/drawing/2014/main" xmlns="" id="{7E134C76-7FB4-4BB7-9322-DD8A4B179A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91" name="Snip Single Corner Rectangle 17">
            <a:extLst>
              <a:ext uri="{FF2B5EF4-FFF2-40B4-BE49-F238E27FC236}">
                <a16:creationId xmlns:a16="http://schemas.microsoft.com/office/drawing/2014/main" xmlns="" id="{C0C57804-4F33-4D85-AA3E-DA0F214BBD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4212" y="685799"/>
            <a:ext cx="9678988" cy="5623456"/>
          </a:xfrm>
        </p:spPr>
        <p:txBody>
          <a:bodyPr vert="horz" lIns="91440" tIns="45720" rIns="91440" bIns="45720" rtlCol="0" anchor="b">
            <a:normAutofit/>
          </a:bodyPr>
          <a:lstStyle/>
          <a:p>
            <a:pPr>
              <a:lnSpc>
                <a:spcPct val="90000"/>
              </a:lnSpc>
            </a:pPr>
            <a:r>
              <a:rPr lang="en-US" sz="6000" b="1" dirty="0" smtClean="0">
                <a:solidFill>
                  <a:schemeClr val="tx2"/>
                </a:solidFill>
              </a:rPr>
              <a:t>NHSGGC </a:t>
            </a:r>
            <a:r>
              <a:rPr lang="en-US" sz="6000" b="1" dirty="0">
                <a:solidFill>
                  <a:schemeClr val="tx2"/>
                </a:solidFill>
              </a:rPr>
              <a:t>Long </a:t>
            </a:r>
            <a:r>
              <a:rPr lang="en-US" sz="6000" b="1" dirty="0" err="1">
                <a:solidFill>
                  <a:schemeClr val="tx2"/>
                </a:solidFill>
              </a:rPr>
              <a:t>Covid</a:t>
            </a:r>
            <a:r>
              <a:rPr lang="en-US" sz="6000" b="1" dirty="0">
                <a:solidFill>
                  <a:schemeClr val="tx2"/>
                </a:solidFill>
              </a:rPr>
              <a:t> Group </a:t>
            </a:r>
            <a:r>
              <a:rPr lang="en-US" sz="6000" b="1" dirty="0" err="1">
                <a:solidFill>
                  <a:schemeClr val="tx2"/>
                </a:solidFill>
              </a:rPr>
              <a:t>Programme</a:t>
            </a:r>
            <a:r>
              <a:rPr lang="en-US" sz="6000" b="1" dirty="0">
                <a:solidFill>
                  <a:schemeClr val="tx2"/>
                </a:solidFill>
              </a:rPr>
              <a:t> </a:t>
            </a:r>
            <a:r>
              <a:rPr lang="en-US" sz="6000" b="1" dirty="0" smtClean="0">
                <a:solidFill>
                  <a:schemeClr val="tx2"/>
                </a:solidFill>
              </a:rPr>
              <a:t/>
            </a:r>
            <a:br>
              <a:rPr lang="en-US" sz="6000" b="1" dirty="0" smtClean="0">
                <a:solidFill>
                  <a:schemeClr val="tx2"/>
                </a:solidFill>
              </a:rPr>
            </a:br>
            <a:r>
              <a:rPr lang="en-US" sz="6000" b="1" dirty="0">
                <a:solidFill>
                  <a:schemeClr val="tx2"/>
                </a:solidFill>
              </a:rPr>
              <a:t/>
            </a:r>
            <a:br>
              <a:rPr lang="en-US" sz="6000" b="1" dirty="0">
                <a:solidFill>
                  <a:schemeClr val="tx2"/>
                </a:solidFill>
              </a:rPr>
            </a:br>
            <a:r>
              <a:rPr lang="en-US" sz="5400" b="1" dirty="0">
                <a:solidFill>
                  <a:schemeClr val="tx2"/>
                </a:solidFill>
              </a:rPr>
              <a:t>Session 1 </a:t>
            </a:r>
            <a:r>
              <a:rPr lang="en-US" sz="5400" b="1" dirty="0" smtClean="0">
                <a:solidFill>
                  <a:schemeClr val="tx2"/>
                </a:solidFill>
              </a:rPr>
              <a:t>- Introduction</a:t>
            </a:r>
            <a:br>
              <a:rPr lang="en-US" sz="5400" b="1" dirty="0" smtClean="0">
                <a:solidFill>
                  <a:schemeClr val="tx2"/>
                </a:solidFill>
              </a:rPr>
            </a:br>
            <a:r>
              <a:rPr lang="en-US" sz="5400" b="1" dirty="0" smtClean="0">
                <a:solidFill>
                  <a:schemeClr val="tx2"/>
                </a:solidFill>
              </a:rPr>
              <a:t/>
            </a:r>
            <a:br>
              <a:rPr lang="en-US" sz="5400" b="1" dirty="0" smtClean="0">
                <a:solidFill>
                  <a:schemeClr val="tx2"/>
                </a:solidFill>
              </a:rPr>
            </a:br>
            <a:r>
              <a:rPr lang="en-GB" sz="4000" b="1" dirty="0">
                <a:hlinkClick r:id="rId3"/>
              </a:rPr>
              <a:t>Long COVID - NHSGGC</a:t>
            </a:r>
            <a:endParaRPr lang="en-US" sz="4000" b="1" dirty="0">
              <a:solidFill>
                <a:schemeClr val="tx2"/>
              </a:solidFill>
            </a:endParaRPr>
          </a:p>
        </p:txBody>
      </p:sp>
      <p:pic>
        <p:nvPicPr>
          <p:cNvPr id="7" name="Picture 6" descr="A picture containing text, font, graphics, logo&#10;&#10;Description automatically generated">
            <a:extLst>
              <a:ext uri="{FF2B5EF4-FFF2-40B4-BE49-F238E27FC236}">
                <a16:creationId xmlns:a16="http://schemas.microsoft.com/office/drawing/2014/main" xmlns="" id="{3AF65001-26F3-7768-E1BE-7146F4527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19366438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A60D119A-8B0B-FA52-4259-99EDDF1F8FB2}"/>
              </a:ext>
            </a:extLst>
          </p:cNvPr>
          <p:cNvSpPr>
            <a:spLocks noGrp="1"/>
          </p:cNvSpPr>
          <p:nvPr>
            <p:ph type="title"/>
          </p:nvPr>
        </p:nvSpPr>
        <p:spPr>
          <a:xfrm>
            <a:off x="684212" y="547936"/>
            <a:ext cx="8534400" cy="1507067"/>
          </a:xfrm>
        </p:spPr>
        <p:txBody>
          <a:bodyPr>
            <a:normAutofit/>
          </a:bodyPr>
          <a:lstStyle/>
          <a:p>
            <a:r>
              <a:rPr lang="en-GB" sz="4000" dirty="0">
                <a:solidFill>
                  <a:schemeClr val="tx2"/>
                </a:solidFill>
              </a:rPr>
              <a:t>The Long Covid Journey</a:t>
            </a:r>
          </a:p>
        </p:txBody>
      </p:sp>
      <p:pic>
        <p:nvPicPr>
          <p:cNvPr id="5" name="Fm8WsO_FQYk"/>
          <p:cNvPicPr>
            <a:picLocks noGrp="1" noRot="1" noChangeAspect="1"/>
          </p:cNvPicPr>
          <p:nvPr>
            <p:ph idx="1"/>
            <a:videoFile r:link="rId1"/>
          </p:nvPr>
        </p:nvPicPr>
        <p:blipFill>
          <a:blip r:embed="rId4"/>
          <a:stretch>
            <a:fillRect/>
          </a:stretch>
        </p:blipFill>
        <p:spPr>
          <a:xfrm>
            <a:off x="2370667" y="2055003"/>
            <a:ext cx="6847945" cy="4176464"/>
          </a:xfrm>
          <a:prstGeom prst="rect">
            <a:avLst/>
          </a:prstGeom>
        </p:spPr>
      </p:pic>
      <p:sp>
        <p:nvSpPr>
          <p:cNvPr id="4" name="TextBox 3">
            <a:extLst>
              <a:ext uri="{FF2B5EF4-FFF2-40B4-BE49-F238E27FC236}">
                <a16:creationId xmlns:a16="http://schemas.microsoft.com/office/drawing/2014/main" xmlns="" id="{D32EC10B-8D91-07D3-B7A3-59FF3B401BA8}"/>
              </a:ext>
            </a:extLst>
          </p:cNvPr>
          <p:cNvSpPr txBox="1"/>
          <p:nvPr/>
        </p:nvSpPr>
        <p:spPr>
          <a:xfrm>
            <a:off x="9947335" y="71560"/>
            <a:ext cx="2096219" cy="14204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6" name="Picture 5" descr="A picture containing text, font, graphics, logo&#10;&#10;Description automatically generated">
            <a:extLst>
              <a:ext uri="{FF2B5EF4-FFF2-40B4-BE49-F238E27FC236}">
                <a16:creationId xmlns:a16="http://schemas.microsoft.com/office/drawing/2014/main" xmlns="" id="{27470BAA-D458-4CE3-7C37-7751ECB81C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261141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xmlns="" id="{2103B461-323C-4912-BFFD-C3758266208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26" name="Straight Connector 25">
              <a:extLst>
                <a:ext uri="{FF2B5EF4-FFF2-40B4-BE49-F238E27FC236}">
                  <a16:creationId xmlns:a16="http://schemas.microsoft.com/office/drawing/2014/main" xmlns="" id="{FBC21318-F4F4-4524-95D1-6B7FE0A788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D9FFA8E5-974F-409E-89C6-E185BD90933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C384E2B1-7008-45EE-9F2E-FEF3A08978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xmlns="" id="{D4563410-7FE9-4955-89C6-0FB9326CD3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3AD14C0E-D5DF-4BDC-BD92-642CFF1801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41" name="Rectangle 40">
            <a:extLst>
              <a:ext uri="{FF2B5EF4-FFF2-40B4-BE49-F238E27FC236}">
                <a16:creationId xmlns:a16="http://schemas.microsoft.com/office/drawing/2014/main" xmlns="" id="{9A212F8F-D812-4A16-BE82-F3500DE321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nip Diagonal Corner Rectangle 24">
            <a:extLst>
              <a:ext uri="{FF2B5EF4-FFF2-40B4-BE49-F238E27FC236}">
                <a16:creationId xmlns:a16="http://schemas.microsoft.com/office/drawing/2014/main" xmlns="" id="{D2CF1D1B-04ED-443D-A9FE-68BF8859B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puppet holding a mug&#10;&#10;Description automatically generated">
            <a:extLst>
              <a:ext uri="{FF2B5EF4-FFF2-40B4-BE49-F238E27FC236}">
                <a16:creationId xmlns:a16="http://schemas.microsoft.com/office/drawing/2014/main" xmlns="" id="{D98E7B94-BA61-4A8E-7337-0A9A8D5D8DBE}"/>
              </a:ext>
            </a:extLst>
          </p:cNvPr>
          <p:cNvPicPr>
            <a:picLocks noChangeAspect="1"/>
          </p:cNvPicPr>
          <p:nvPr/>
        </p:nvPicPr>
        <p:blipFill>
          <a:blip r:embed="rId3"/>
          <a:stretch>
            <a:fillRect/>
          </a:stretch>
        </p:blipFill>
        <p:spPr>
          <a:xfrm>
            <a:off x="656774" y="651285"/>
            <a:ext cx="9876321" cy="5315539"/>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27357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40BBD06B-552C-4DF7-9E19-C5617573E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AA45F06-178A-DE5F-4165-BA90F54654F9}"/>
              </a:ext>
            </a:extLst>
          </p:cNvPr>
          <p:cNvSpPr>
            <a:spLocks noGrp="1"/>
          </p:cNvSpPr>
          <p:nvPr>
            <p:ph type="title"/>
          </p:nvPr>
        </p:nvSpPr>
        <p:spPr>
          <a:xfrm>
            <a:off x="748286" y="5181599"/>
            <a:ext cx="8707922" cy="839821"/>
          </a:xfrm>
        </p:spPr>
        <p:txBody>
          <a:bodyPr anchor="b">
            <a:normAutofit/>
          </a:bodyPr>
          <a:lstStyle/>
          <a:p>
            <a:pPr>
              <a:lnSpc>
                <a:spcPct val="90000"/>
              </a:lnSpc>
            </a:pPr>
            <a:r>
              <a:rPr lang="en-GB" sz="2700">
                <a:solidFill>
                  <a:srgbClr val="FFFFFF"/>
                </a:solidFill>
                <a:latin typeface="Trebuchet MS"/>
              </a:rPr>
              <a:t>“Begin with the end in mind.” </a:t>
            </a:r>
            <a:br>
              <a:rPr lang="en-GB" sz="2700">
                <a:solidFill>
                  <a:srgbClr val="FFFFFF"/>
                </a:solidFill>
                <a:latin typeface="Trebuchet MS"/>
              </a:rPr>
            </a:br>
            <a:r>
              <a:rPr lang="en-GB" sz="2700">
                <a:solidFill>
                  <a:srgbClr val="FFFFFF"/>
                </a:solidFill>
                <a:latin typeface="Trebuchet MS"/>
              </a:rPr>
              <a:t>~ Stephen Covey</a:t>
            </a:r>
            <a:endParaRPr lang="en-US" sz="2700">
              <a:solidFill>
                <a:srgbClr val="FFFFFF"/>
              </a:solidFill>
            </a:endParaRPr>
          </a:p>
        </p:txBody>
      </p:sp>
      <p:sp useBgFill="1">
        <p:nvSpPr>
          <p:cNvPr id="35" name="Snip Diagonal Corner Rectangle 21">
            <a:extLst>
              <a:ext uri="{FF2B5EF4-FFF2-40B4-BE49-F238E27FC236}">
                <a16:creationId xmlns:a16="http://schemas.microsoft.com/office/drawing/2014/main" xmlns="" id="{1D27B411-D85B-4FEE-8EF5-0726CC104B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3999" y="620722"/>
            <a:ext cx="9805929" cy="4418206"/>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xmlns="" id="{21C33B52-966B-48AB-B150-0703D341A00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41" name="Straight Connector 40">
              <a:extLst>
                <a:ext uri="{FF2B5EF4-FFF2-40B4-BE49-F238E27FC236}">
                  <a16:creationId xmlns:a16="http://schemas.microsoft.com/office/drawing/2014/main" xmlns="" id="{A15605B8-360E-48F8-8236-1D79EF8EB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xmlns="" id="{FA3977D2-0245-428A-8353-C7231D91ED8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xmlns="" id="{E9420A79-B7F1-42B2-8A65-7F990211AD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xmlns="" id="{DF944D0E-1FE0-47ED-9362-B7A1560D70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xmlns="" id="{35A66304-0B88-40BA-A57C-226AA50D43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31" name="Content Placeholder 2">
            <a:extLst>
              <a:ext uri="{FF2B5EF4-FFF2-40B4-BE49-F238E27FC236}">
                <a16:creationId xmlns:a16="http://schemas.microsoft.com/office/drawing/2014/main" xmlns="" id="{F4D0DA9A-64C9-ACE7-802B-5BCC01E90364}"/>
              </a:ext>
            </a:extLst>
          </p:cNvPr>
          <p:cNvGraphicFramePr>
            <a:graphicFrameLocks noGrp="1"/>
          </p:cNvGraphicFramePr>
          <p:nvPr>
            <p:ph idx="1"/>
            <p:extLst>
              <p:ext uri="{D42A27DB-BD31-4B8C-83A1-F6EECF244321}">
                <p14:modId xmlns:p14="http://schemas.microsoft.com/office/powerpoint/2010/main" val="4103358012"/>
              </p:ext>
            </p:extLst>
          </p:nvPr>
        </p:nvGraphicFramePr>
        <p:xfrm>
          <a:off x="1098550" y="1096964"/>
          <a:ext cx="8991114" cy="363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xmlns="" id="{E4F91899-CCD5-F450-B971-11603CAE7D6B}"/>
              </a:ext>
            </a:extLst>
          </p:cNvPr>
          <p:cNvSpPr txBox="1"/>
          <p:nvPr/>
        </p:nvSpPr>
        <p:spPr>
          <a:xfrm>
            <a:off x="10124765" y="150799"/>
            <a:ext cx="1966822" cy="16505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11" name="Picture 10" descr="A picture containing text, font, graphics, logo&#10;&#10;Description automatically generated">
            <a:extLst>
              <a:ext uri="{FF2B5EF4-FFF2-40B4-BE49-F238E27FC236}">
                <a16:creationId xmlns:a16="http://schemas.microsoft.com/office/drawing/2014/main" xmlns="" id="{A4A625B1-A5CA-192F-404E-6DF19F986B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20545928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C17E0-19BD-6449-1648-12F170DA2BF5}"/>
              </a:ext>
            </a:extLst>
          </p:cNvPr>
          <p:cNvSpPr>
            <a:spLocks noGrp="1"/>
          </p:cNvSpPr>
          <p:nvPr>
            <p:ph type="title"/>
          </p:nvPr>
        </p:nvSpPr>
        <p:spPr>
          <a:xfrm>
            <a:off x="684212" y="4487332"/>
            <a:ext cx="8534400" cy="1507067"/>
          </a:xfrm>
        </p:spPr>
        <p:txBody>
          <a:bodyPr vert="horz" lIns="91440" tIns="45720" rIns="91440" bIns="45720" rtlCol="0">
            <a:normAutofit/>
          </a:bodyPr>
          <a:lstStyle/>
          <a:p>
            <a:pPr>
              <a:lnSpc>
                <a:spcPct val="90000"/>
              </a:lnSpc>
            </a:pPr>
            <a:r>
              <a:rPr lang="en-US" sz="3300" kern="1200" cap="all">
                <a:ln w="3175" cmpd="sng">
                  <a:noFill/>
                </a:ln>
                <a:effectLst/>
                <a:latin typeface="+mj-lt"/>
                <a:ea typeface="+mj-ea"/>
                <a:cs typeface="+mj-cs"/>
              </a:rPr>
              <a:t>Supported</a:t>
            </a:r>
            <a:br>
              <a:rPr lang="en-US" sz="3300" kern="1200" cap="all">
                <a:ln w="3175" cmpd="sng">
                  <a:noFill/>
                </a:ln>
                <a:effectLst/>
                <a:latin typeface="+mj-lt"/>
                <a:ea typeface="+mj-ea"/>
                <a:cs typeface="+mj-cs"/>
              </a:rPr>
            </a:br>
            <a:r>
              <a:rPr lang="en-US" sz="3300" kern="1200" cap="all">
                <a:ln w="3175" cmpd="sng">
                  <a:noFill/>
                </a:ln>
                <a:effectLst/>
                <a:latin typeface="+mj-lt"/>
                <a:ea typeface="+mj-ea"/>
                <a:cs typeface="+mj-cs"/>
              </a:rPr>
              <a:t>Self-Management</a:t>
            </a:r>
            <a:br>
              <a:rPr lang="en-US" sz="3300" kern="1200" cap="all">
                <a:ln w="3175" cmpd="sng">
                  <a:noFill/>
                </a:ln>
                <a:effectLst/>
                <a:latin typeface="+mj-lt"/>
                <a:ea typeface="+mj-ea"/>
                <a:cs typeface="+mj-cs"/>
              </a:rPr>
            </a:br>
            <a:r>
              <a:rPr lang="en-US" sz="3300" kern="1200" cap="all">
                <a:ln w="3175" cmpd="sng">
                  <a:noFill/>
                </a:ln>
                <a:effectLst/>
                <a:latin typeface="+mj-lt"/>
                <a:ea typeface="+mj-ea"/>
                <a:cs typeface="+mj-cs"/>
              </a:rPr>
              <a:t> What does this mean?</a:t>
            </a:r>
          </a:p>
        </p:txBody>
      </p:sp>
      <p:graphicFrame>
        <p:nvGraphicFramePr>
          <p:cNvPr id="29" name="TextBox 3">
            <a:extLst>
              <a:ext uri="{FF2B5EF4-FFF2-40B4-BE49-F238E27FC236}">
                <a16:creationId xmlns:a16="http://schemas.microsoft.com/office/drawing/2014/main" xmlns="" id="{DF91D740-86C2-EA1E-C717-D24159F295D2}"/>
              </a:ext>
            </a:extLst>
          </p:cNvPr>
          <p:cNvGraphicFramePr/>
          <p:nvPr>
            <p:extLst>
              <p:ext uri="{D42A27DB-BD31-4B8C-83A1-F6EECF244321}">
                <p14:modId xmlns:p14="http://schemas.microsoft.com/office/powerpoint/2010/main" val="1064349518"/>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a:extLst>
              <a:ext uri="{FF2B5EF4-FFF2-40B4-BE49-F238E27FC236}">
                <a16:creationId xmlns:a16="http://schemas.microsoft.com/office/drawing/2014/main" xmlns="" id="{584550FB-ABD0-4B9E-6FC8-1009619CC063}"/>
              </a:ext>
            </a:extLst>
          </p:cNvPr>
          <p:cNvSpPr txBox="1"/>
          <p:nvPr/>
        </p:nvSpPr>
        <p:spPr>
          <a:xfrm>
            <a:off x="9923972" y="162889"/>
            <a:ext cx="2067464" cy="1176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19" name="Picture 18" descr="A picture containing text, font, graphics, logo&#10;&#10;Description automatically generated">
            <a:extLst>
              <a:ext uri="{FF2B5EF4-FFF2-40B4-BE49-F238E27FC236}">
                <a16:creationId xmlns:a16="http://schemas.microsoft.com/office/drawing/2014/main" xmlns="" id="{1BA49ADB-3F1C-C92F-3970-E6C92848B3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306882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40BBD06B-552C-4DF7-9E19-C5617573E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AA45F06-178A-DE5F-4165-BA90F54654F9}"/>
              </a:ext>
            </a:extLst>
          </p:cNvPr>
          <p:cNvSpPr>
            <a:spLocks noGrp="1"/>
          </p:cNvSpPr>
          <p:nvPr>
            <p:ph type="title"/>
          </p:nvPr>
        </p:nvSpPr>
        <p:spPr>
          <a:xfrm>
            <a:off x="748286" y="5181599"/>
            <a:ext cx="8707922" cy="839821"/>
          </a:xfrm>
        </p:spPr>
        <p:txBody>
          <a:bodyPr anchor="b">
            <a:normAutofit/>
          </a:bodyPr>
          <a:lstStyle/>
          <a:p>
            <a:pPr>
              <a:lnSpc>
                <a:spcPct val="90000"/>
              </a:lnSpc>
            </a:pPr>
            <a:endParaRPr lang="en-US" sz="2700" dirty="0">
              <a:solidFill>
                <a:srgbClr val="FFFFFF"/>
              </a:solidFill>
            </a:endParaRPr>
          </a:p>
        </p:txBody>
      </p:sp>
      <p:sp useBgFill="1">
        <p:nvSpPr>
          <p:cNvPr id="35" name="Snip Diagonal Corner Rectangle 21">
            <a:extLst>
              <a:ext uri="{FF2B5EF4-FFF2-40B4-BE49-F238E27FC236}">
                <a16:creationId xmlns:a16="http://schemas.microsoft.com/office/drawing/2014/main" xmlns="" id="{1D27B411-D85B-4FEE-8EF5-0726CC104B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3999" y="620722"/>
            <a:ext cx="9805929" cy="4418206"/>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xmlns="" id="{21C33B52-966B-48AB-B150-0703D341A00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41" name="Straight Connector 40">
              <a:extLst>
                <a:ext uri="{FF2B5EF4-FFF2-40B4-BE49-F238E27FC236}">
                  <a16:creationId xmlns:a16="http://schemas.microsoft.com/office/drawing/2014/main" xmlns="" id="{A15605B8-360E-48F8-8236-1D79EF8EB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xmlns="" id="{FA3977D2-0245-428A-8353-C7231D91ED8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xmlns="" id="{E9420A79-B7F1-42B2-8A65-7F990211AD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xmlns="" id="{DF944D0E-1FE0-47ED-9362-B7A1560D70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xmlns="" id="{35A66304-0B88-40BA-A57C-226AA50D43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xmlns="" id="{E4F91899-CCD5-F450-B971-11603CAE7D6B}"/>
              </a:ext>
            </a:extLst>
          </p:cNvPr>
          <p:cNvSpPr txBox="1"/>
          <p:nvPr/>
        </p:nvSpPr>
        <p:spPr>
          <a:xfrm>
            <a:off x="10124765" y="150799"/>
            <a:ext cx="1966822" cy="16505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11" name="Picture 10" descr="A picture containing text, font, graphics, logo&#10;&#10;Description automatically generated">
            <a:extLst>
              <a:ext uri="{FF2B5EF4-FFF2-40B4-BE49-F238E27FC236}">
                <a16:creationId xmlns:a16="http://schemas.microsoft.com/office/drawing/2014/main" xmlns="" id="{A4A625B1-A5CA-192F-404E-6DF19F986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pic>
        <p:nvPicPr>
          <p:cNvPr id="6"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t="8791" b="9532"/>
          <a:stretch/>
        </p:blipFill>
        <p:spPr>
          <a:xfrm>
            <a:off x="1539411" y="728133"/>
            <a:ext cx="7650163" cy="4165600"/>
          </a:xfrm>
        </p:spPr>
      </p:pic>
    </p:spTree>
    <p:extLst>
      <p:ext uri="{BB962C8B-B14F-4D97-AF65-F5344CB8AC3E}">
        <p14:creationId xmlns:p14="http://schemas.microsoft.com/office/powerpoint/2010/main" val="676988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C17E0-19BD-6449-1648-12F170DA2BF5}"/>
              </a:ext>
            </a:extLst>
          </p:cNvPr>
          <p:cNvSpPr>
            <a:spLocks noGrp="1"/>
          </p:cNvSpPr>
          <p:nvPr>
            <p:ph type="title"/>
          </p:nvPr>
        </p:nvSpPr>
        <p:spPr>
          <a:xfrm>
            <a:off x="684211" y="685801"/>
            <a:ext cx="10820400" cy="5427132"/>
          </a:xfrm>
        </p:spPr>
        <p:txBody>
          <a:bodyPr vert="horz" lIns="91440" tIns="45720" rIns="91440" bIns="45720" rtlCol="0">
            <a:normAutofit/>
          </a:bodyPr>
          <a:lstStyle/>
          <a:p>
            <a:pPr>
              <a:lnSpc>
                <a:spcPct val="90000"/>
              </a:lnSpc>
            </a:pPr>
            <a:r>
              <a:rPr lang="en-US" sz="3300" kern="1200" cap="all" dirty="0" smtClean="0">
                <a:ln w="3175" cmpd="sng">
                  <a:noFill/>
                </a:ln>
                <a:effectLst/>
                <a:latin typeface="+mj-lt"/>
                <a:ea typeface="+mj-ea"/>
                <a:cs typeface="+mj-cs"/>
              </a:rPr>
              <a:t>Quick wins</a:t>
            </a:r>
            <a:br>
              <a:rPr lang="en-US" sz="3300" kern="1200" cap="all" dirty="0" smtClean="0">
                <a:ln w="3175" cmpd="sng">
                  <a:noFill/>
                </a:ln>
                <a:effectLst/>
                <a:latin typeface="+mj-lt"/>
                <a:ea typeface="+mj-ea"/>
                <a:cs typeface="+mj-cs"/>
              </a:rPr>
            </a:br>
            <a:r>
              <a:rPr lang="en-US" sz="3300" dirty="0"/>
              <a:t/>
            </a:r>
            <a:br>
              <a:rPr lang="en-US" sz="3300" dirty="0"/>
            </a:br>
            <a:r>
              <a:rPr lang="en-US" sz="3300" dirty="0" smtClean="0"/>
              <a:t>Hydration</a:t>
            </a:r>
            <a:br>
              <a:rPr lang="en-US" sz="3300" dirty="0" smtClean="0"/>
            </a:br>
            <a:r>
              <a:rPr lang="en-US" sz="3300" dirty="0" smtClean="0"/>
              <a:t>pacing</a:t>
            </a:r>
            <a:br>
              <a:rPr lang="en-US" sz="3300" dirty="0" smtClean="0"/>
            </a:br>
            <a:r>
              <a:rPr lang="en-US" sz="3300" dirty="0" smtClean="0"/>
              <a:t>avoid caffeine</a:t>
            </a:r>
            <a:br>
              <a:rPr lang="en-US" sz="3300" dirty="0" smtClean="0"/>
            </a:br>
            <a:r>
              <a:rPr lang="en-US" sz="3300" dirty="0" smtClean="0"/>
              <a:t>insight timers  </a:t>
            </a:r>
            <a:br>
              <a:rPr lang="en-US" sz="3300" dirty="0" smtClean="0"/>
            </a:br>
            <a:r>
              <a:rPr lang="en-US" sz="3300" dirty="0" smtClean="0"/>
              <a:t>mindfulness</a:t>
            </a:r>
            <a:br>
              <a:rPr lang="en-US" sz="3300" dirty="0" smtClean="0"/>
            </a:br>
            <a:r>
              <a:rPr lang="en-US" sz="3300" dirty="0" smtClean="0"/>
              <a:t>relaxation</a:t>
            </a:r>
            <a:br>
              <a:rPr lang="en-US" sz="3300" dirty="0" smtClean="0"/>
            </a:br>
            <a:r>
              <a:rPr lang="en-US" sz="3300" dirty="0" smtClean="0"/>
              <a:t>Breath work</a:t>
            </a:r>
            <a:br>
              <a:rPr lang="en-US" sz="3300" dirty="0" smtClean="0"/>
            </a:br>
            <a:r>
              <a:rPr lang="en-US" sz="3300" dirty="0"/>
              <a:t/>
            </a:r>
            <a:br>
              <a:rPr lang="en-US" sz="3300" dirty="0"/>
            </a:br>
            <a:endParaRPr lang="en-US" sz="3300" kern="1200" cap="all" dirty="0">
              <a:ln w="3175" cmpd="sng">
                <a:noFill/>
              </a:ln>
              <a:effectLst/>
              <a:latin typeface="+mj-lt"/>
              <a:ea typeface="+mj-ea"/>
              <a:cs typeface="+mj-cs"/>
            </a:endParaRPr>
          </a:p>
        </p:txBody>
      </p:sp>
      <p:graphicFrame>
        <p:nvGraphicFramePr>
          <p:cNvPr id="29" name="TextBox 3">
            <a:extLst>
              <a:ext uri="{FF2B5EF4-FFF2-40B4-BE49-F238E27FC236}">
                <a16:creationId xmlns:a16="http://schemas.microsoft.com/office/drawing/2014/main" xmlns="" id="{DF91D740-86C2-EA1E-C717-D24159F295D2}"/>
              </a:ext>
            </a:extLst>
          </p:cNvPr>
          <p:cNvGraphicFramePr/>
          <p:nvPr>
            <p:extLst>
              <p:ext uri="{D42A27DB-BD31-4B8C-83A1-F6EECF244321}">
                <p14:modId xmlns:p14="http://schemas.microsoft.com/office/powerpoint/2010/main" val="3255064830"/>
              </p:ext>
            </p:extLst>
          </p:nvPr>
        </p:nvGraphicFramePr>
        <p:xfrm>
          <a:off x="684212" y="685800"/>
          <a:ext cx="10820399" cy="1921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a:extLst>
              <a:ext uri="{FF2B5EF4-FFF2-40B4-BE49-F238E27FC236}">
                <a16:creationId xmlns:a16="http://schemas.microsoft.com/office/drawing/2014/main" xmlns="" id="{584550FB-ABD0-4B9E-6FC8-1009619CC063}"/>
              </a:ext>
            </a:extLst>
          </p:cNvPr>
          <p:cNvSpPr txBox="1"/>
          <p:nvPr/>
        </p:nvSpPr>
        <p:spPr>
          <a:xfrm>
            <a:off x="9923972" y="162889"/>
            <a:ext cx="2067464" cy="11760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19" name="Picture 18" descr="A picture containing text, font, graphics, logo&#10;&#10;Description automatically generated">
            <a:extLst>
              <a:ext uri="{FF2B5EF4-FFF2-40B4-BE49-F238E27FC236}">
                <a16:creationId xmlns:a16="http://schemas.microsoft.com/office/drawing/2014/main" xmlns="" id="{1BA49ADB-3F1C-C92F-3970-E6C92848B3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91572" y="1646767"/>
            <a:ext cx="5232400" cy="3488267"/>
          </a:xfrm>
          <a:prstGeom prst="rect">
            <a:avLst/>
          </a:prstGeom>
        </p:spPr>
      </p:pic>
    </p:spTree>
    <p:extLst>
      <p:ext uri="{BB962C8B-B14F-4D97-AF65-F5344CB8AC3E}">
        <p14:creationId xmlns:p14="http://schemas.microsoft.com/office/powerpoint/2010/main" val="102494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40BBD06B-552C-4DF7-9E19-C5617573E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AA45F06-178A-DE5F-4165-BA90F54654F9}"/>
              </a:ext>
            </a:extLst>
          </p:cNvPr>
          <p:cNvSpPr>
            <a:spLocks noGrp="1"/>
          </p:cNvSpPr>
          <p:nvPr>
            <p:ph type="title"/>
          </p:nvPr>
        </p:nvSpPr>
        <p:spPr>
          <a:xfrm>
            <a:off x="748286" y="5181599"/>
            <a:ext cx="8707922" cy="839821"/>
          </a:xfrm>
        </p:spPr>
        <p:txBody>
          <a:bodyPr anchor="b">
            <a:normAutofit/>
          </a:bodyPr>
          <a:lstStyle/>
          <a:p>
            <a:pPr>
              <a:lnSpc>
                <a:spcPct val="90000"/>
              </a:lnSpc>
            </a:pPr>
            <a:r>
              <a:rPr lang="en-US" sz="2700" dirty="0" smtClean="0">
                <a:solidFill>
                  <a:srgbClr val="FFFFFF"/>
                </a:solidFill>
              </a:rPr>
              <a:t>Progress journey</a:t>
            </a:r>
            <a:endParaRPr lang="en-US" sz="2700" dirty="0">
              <a:solidFill>
                <a:srgbClr val="FFFFFF"/>
              </a:solidFill>
            </a:endParaRPr>
          </a:p>
        </p:txBody>
      </p:sp>
      <p:grpSp>
        <p:nvGrpSpPr>
          <p:cNvPr id="40" name="Group 39">
            <a:extLst>
              <a:ext uri="{FF2B5EF4-FFF2-40B4-BE49-F238E27FC236}">
                <a16:creationId xmlns:a16="http://schemas.microsoft.com/office/drawing/2014/main" xmlns="" id="{21C33B52-966B-48AB-B150-0703D341A00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41" name="Straight Connector 40">
              <a:extLst>
                <a:ext uri="{FF2B5EF4-FFF2-40B4-BE49-F238E27FC236}">
                  <a16:creationId xmlns:a16="http://schemas.microsoft.com/office/drawing/2014/main" xmlns="" id="{A15605B8-360E-48F8-8236-1D79EF8EB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xmlns="" id="{FA3977D2-0245-428A-8353-C7231D91ED8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xmlns="" id="{E9420A79-B7F1-42B2-8A65-7F990211AD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xmlns="" id="{DF944D0E-1FE0-47ED-9362-B7A1560D70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xmlns="" id="{35A66304-0B88-40BA-A57C-226AA50D43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xmlns="" id="{E4F91899-CCD5-F450-B971-11603CAE7D6B}"/>
              </a:ext>
            </a:extLst>
          </p:cNvPr>
          <p:cNvSpPr txBox="1"/>
          <p:nvPr/>
        </p:nvSpPr>
        <p:spPr>
          <a:xfrm>
            <a:off x="10124765" y="150799"/>
            <a:ext cx="1966822" cy="16505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11" name="Picture 10" descr="A picture containing text, font, graphics, logo&#10;&#10;Description automatically generated">
            <a:extLst>
              <a:ext uri="{FF2B5EF4-FFF2-40B4-BE49-F238E27FC236}">
                <a16:creationId xmlns:a16="http://schemas.microsoft.com/office/drawing/2014/main" xmlns="" id="{A4A625B1-A5CA-192F-404E-6DF19F986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3" name="Content Placeholder 2"/>
          <p:cNvSpPr>
            <a:spLocks noGrp="1"/>
          </p:cNvSpPr>
          <p:nvPr>
            <p:ph idx="1"/>
          </p:nvPr>
        </p:nvSpPr>
        <p:spPr/>
        <p:txBody>
          <a:bodyPr>
            <a:normAutofit/>
          </a:bodyPr>
          <a:lstStyle/>
          <a:p>
            <a:pPr marL="0" indent="0">
              <a:buNone/>
            </a:pPr>
            <a:endParaRPr lang="en-US" dirty="0" smtClean="0">
              <a:cs typeface="Calibri"/>
            </a:endParaRPr>
          </a:p>
          <a:p>
            <a:endParaRPr lang="en-GB"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35587"/>
          <a:stretch/>
        </p:blipFill>
        <p:spPr>
          <a:xfrm>
            <a:off x="0" y="0"/>
            <a:ext cx="9456208" cy="4876800"/>
          </a:xfrm>
          <a:prstGeom prst="rect">
            <a:avLst/>
          </a:prstGeom>
        </p:spPr>
      </p:pic>
    </p:spTree>
    <p:extLst>
      <p:ext uri="{BB962C8B-B14F-4D97-AF65-F5344CB8AC3E}">
        <p14:creationId xmlns:p14="http://schemas.microsoft.com/office/powerpoint/2010/main" val="21318781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93AFF6A0-436A-DC14-0231-939513D23BD2}"/>
              </a:ext>
            </a:extLst>
          </p:cNvPr>
          <p:cNvSpPr>
            <a:spLocks noGrp="1"/>
          </p:cNvSpPr>
          <p:nvPr>
            <p:ph idx="1"/>
          </p:nvPr>
        </p:nvSpPr>
        <p:spPr>
          <a:xfrm>
            <a:off x="-3175" y="125311"/>
            <a:ext cx="6249915" cy="6918955"/>
          </a:xfrm>
        </p:spPr>
        <p:txBody>
          <a:bodyPr>
            <a:normAutofit/>
          </a:bodyPr>
          <a:lstStyle/>
          <a:p>
            <a:pPr marL="0" indent="0" algn="ctr">
              <a:buNone/>
            </a:pPr>
            <a:r>
              <a:rPr lang="en-GB" sz="3200" b="1" dirty="0">
                <a:solidFill>
                  <a:srgbClr val="146194"/>
                </a:solidFill>
                <a:latin typeface="Trebuchet MS"/>
              </a:rPr>
              <a:t>What is Solution-Focused Practice?</a:t>
            </a:r>
            <a:endParaRPr lang="en-GB" sz="2400" dirty="0">
              <a:solidFill>
                <a:srgbClr val="146194"/>
              </a:solidFill>
            </a:endParaRPr>
          </a:p>
          <a:p>
            <a:pPr marL="0" indent="0" algn="ctr">
              <a:buClr>
                <a:srgbClr val="000000"/>
              </a:buClr>
              <a:buNone/>
            </a:pPr>
            <a:r>
              <a:rPr lang="en-GB" sz="2800" dirty="0">
                <a:solidFill>
                  <a:srgbClr val="404040"/>
                </a:solidFill>
                <a:latin typeface="Trebuchet MS"/>
              </a:rPr>
              <a:t>Solution-focused brief therapy is a short-term therapy which focuses on</a:t>
            </a:r>
            <a:r>
              <a:rPr lang="en-GB" sz="2800" b="1" dirty="0">
                <a:solidFill>
                  <a:srgbClr val="404040"/>
                </a:solidFill>
                <a:latin typeface="Trebuchet MS"/>
              </a:rPr>
              <a:t> setting goals and working out how to achieve them.</a:t>
            </a:r>
            <a:r>
              <a:rPr lang="en-GB" sz="2800" dirty="0">
                <a:solidFill>
                  <a:srgbClr val="404040"/>
                </a:solidFill>
                <a:latin typeface="Trebuchet MS"/>
              </a:rPr>
              <a:t> </a:t>
            </a:r>
            <a:r>
              <a:rPr lang="en-GB" sz="2800" b="1" dirty="0">
                <a:solidFill>
                  <a:srgbClr val="404040"/>
                </a:solidFill>
                <a:latin typeface="Trebuchet MS"/>
              </a:rPr>
              <a:t>It’s about the future rather than the past </a:t>
            </a:r>
            <a:r>
              <a:rPr lang="en-GB" sz="2800" dirty="0">
                <a:solidFill>
                  <a:srgbClr val="404040"/>
                </a:solidFill>
                <a:latin typeface="Trebuchet MS"/>
              </a:rPr>
              <a:t>and </a:t>
            </a:r>
            <a:r>
              <a:rPr lang="en-GB" sz="2800" b="1" dirty="0">
                <a:solidFill>
                  <a:srgbClr val="404040"/>
                </a:solidFill>
                <a:latin typeface="Trebuchet MS"/>
              </a:rPr>
              <a:t>promotes positive change</a:t>
            </a:r>
            <a:r>
              <a:rPr lang="en-GB" sz="2800" dirty="0">
                <a:solidFill>
                  <a:srgbClr val="404040"/>
                </a:solidFill>
                <a:latin typeface="Trebuchet MS"/>
              </a:rPr>
              <a:t> by encouraging you to </a:t>
            </a:r>
            <a:r>
              <a:rPr lang="en-GB" sz="2800" b="1" dirty="0">
                <a:solidFill>
                  <a:srgbClr val="404040"/>
                </a:solidFill>
                <a:latin typeface="Trebuchet MS"/>
              </a:rPr>
              <a:t>focus on what you can do, rather than what you can’t. </a:t>
            </a:r>
            <a:endParaRPr lang="en-GB" sz="2400" dirty="0"/>
          </a:p>
          <a:p>
            <a:pPr marL="0" indent="0" algn="ctr">
              <a:buClr>
                <a:srgbClr val="000000"/>
              </a:buClr>
              <a:buNone/>
            </a:pPr>
            <a:r>
              <a:rPr lang="en-GB" sz="2800" b="1" i="1" dirty="0">
                <a:solidFill>
                  <a:srgbClr val="404040"/>
                </a:solidFill>
                <a:latin typeface="Trebuchet MS"/>
              </a:rPr>
              <a:t>Focusing on what </a:t>
            </a:r>
            <a:r>
              <a:rPr lang="en-GB" sz="2800" b="1" i="1" dirty="0" smtClean="0">
                <a:solidFill>
                  <a:srgbClr val="404040"/>
                </a:solidFill>
                <a:latin typeface="Trebuchet MS"/>
              </a:rPr>
              <a:t>is </a:t>
            </a:r>
            <a:r>
              <a:rPr lang="en-GB" sz="2800" b="1" u="sng" dirty="0" smtClean="0">
                <a:solidFill>
                  <a:srgbClr val="146194"/>
                </a:solidFill>
                <a:latin typeface="Trebuchet MS"/>
              </a:rPr>
              <a:t>Working</a:t>
            </a:r>
            <a:r>
              <a:rPr lang="en-GB" sz="2800" b="1" dirty="0" smtClean="0">
                <a:solidFill>
                  <a:srgbClr val="146194"/>
                </a:solidFill>
                <a:latin typeface="Trebuchet MS"/>
              </a:rPr>
              <a:t> </a:t>
            </a:r>
            <a:r>
              <a:rPr lang="en-GB" sz="2800" b="1" dirty="0">
                <a:solidFill>
                  <a:srgbClr val="146194"/>
                </a:solidFill>
                <a:latin typeface="Trebuchet MS"/>
              </a:rPr>
              <a:t>vs Not Working</a:t>
            </a:r>
            <a:endParaRPr lang="en-GB" sz="2800" dirty="0">
              <a:solidFill>
                <a:srgbClr val="146194"/>
              </a:solidFill>
            </a:endParaRPr>
          </a:p>
          <a:p>
            <a:pPr>
              <a:buClr>
                <a:srgbClr val="000000"/>
              </a:buClr>
            </a:pPr>
            <a:endParaRPr lang="en-GB" dirty="0">
              <a:solidFill>
                <a:schemeClr val="tx1"/>
              </a:solidFill>
            </a:endParaRPr>
          </a:p>
        </p:txBody>
      </p:sp>
      <p:pic>
        <p:nvPicPr>
          <p:cNvPr id="7" name="Picture 6" descr="Five bulbs and one of them is glowing">
            <a:extLst>
              <a:ext uri="{FF2B5EF4-FFF2-40B4-BE49-F238E27FC236}">
                <a16:creationId xmlns:a16="http://schemas.microsoft.com/office/drawing/2014/main" xmlns="" id="{4627E46D-3D46-F85B-7D1E-47443E2DED5D}"/>
              </a:ext>
            </a:extLst>
          </p:cNvPr>
          <p:cNvPicPr>
            <a:picLocks noChangeAspect="1"/>
          </p:cNvPicPr>
          <p:nvPr/>
        </p:nvPicPr>
        <p:blipFill>
          <a:blip r:embed="rId3"/>
          <a:stretch>
            <a:fillRect/>
          </a:stretch>
        </p:blipFill>
        <p:spPr>
          <a:xfrm>
            <a:off x="6349043" y="1493362"/>
            <a:ext cx="5503651" cy="3669993"/>
          </a:xfrm>
          <a:prstGeom prst="rect">
            <a:avLst/>
          </a:prstGeom>
        </p:spPr>
      </p:pic>
      <p:sp>
        <p:nvSpPr>
          <p:cNvPr id="2" name="TextBox 1">
            <a:extLst>
              <a:ext uri="{FF2B5EF4-FFF2-40B4-BE49-F238E27FC236}">
                <a16:creationId xmlns:a16="http://schemas.microsoft.com/office/drawing/2014/main" xmlns="" id="{7DAA4189-78F0-6FB2-716D-DBB9970105C6}"/>
              </a:ext>
            </a:extLst>
          </p:cNvPr>
          <p:cNvSpPr txBox="1"/>
          <p:nvPr/>
        </p:nvSpPr>
        <p:spPr>
          <a:xfrm>
            <a:off x="10651662" y="125312"/>
            <a:ext cx="1434860" cy="14492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5" name="Picture 4" descr="A picture containing text, font, graphics, logo&#10;&#10;Description automatically generated">
            <a:extLst>
              <a:ext uri="{FF2B5EF4-FFF2-40B4-BE49-F238E27FC236}">
                <a16:creationId xmlns:a16="http://schemas.microsoft.com/office/drawing/2014/main" xmlns="" id="{4D89E993-F541-642C-B8EC-D46F7D6E8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32943596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xmlns="" id="{11A5EDDE-FD85-EF63-BE9E-058F55020AAB}"/>
              </a:ext>
            </a:extLst>
          </p:cNvPr>
          <p:cNvGraphicFramePr>
            <a:graphicFrameLocks noGrp="1"/>
          </p:cNvGraphicFramePr>
          <p:nvPr>
            <p:ph idx="1"/>
            <p:extLst>
              <p:ext uri="{D42A27DB-BD31-4B8C-83A1-F6EECF244321}">
                <p14:modId xmlns:p14="http://schemas.microsoft.com/office/powerpoint/2010/main" val="863640765"/>
              </p:ext>
            </p:extLst>
          </p:nvPr>
        </p:nvGraphicFramePr>
        <p:xfrm>
          <a:off x="899872" y="2238555"/>
          <a:ext cx="10633494" cy="2967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 name="TextBox 38">
            <a:extLst>
              <a:ext uri="{FF2B5EF4-FFF2-40B4-BE49-F238E27FC236}">
                <a16:creationId xmlns:a16="http://schemas.microsoft.com/office/drawing/2014/main" xmlns="" id="{E1BC8EE2-5C39-8D86-DD35-EDF38D0157EA}"/>
              </a:ext>
            </a:extLst>
          </p:cNvPr>
          <p:cNvSpPr txBox="1"/>
          <p:nvPr/>
        </p:nvSpPr>
        <p:spPr>
          <a:xfrm>
            <a:off x="9462262" y="259772"/>
            <a:ext cx="2527540" cy="1679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41" name="Picture 40" descr="A picture containing text, font, graphics, logo&#10;&#10;Description automatically generated">
            <a:extLst>
              <a:ext uri="{FF2B5EF4-FFF2-40B4-BE49-F238E27FC236}">
                <a16:creationId xmlns:a16="http://schemas.microsoft.com/office/drawing/2014/main" xmlns="" id="{A1EE61D7-EBB6-A472-F623-3FDA6E23B1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33647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5"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7"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3516EEE2-17CA-ACBA-99D9-1AB49D7A4E68}"/>
              </a:ext>
            </a:extLst>
          </p:cNvPr>
          <p:cNvSpPr>
            <a:spLocks noGrp="1"/>
          </p:cNvSpPr>
          <p:nvPr>
            <p:ph type="title"/>
          </p:nvPr>
        </p:nvSpPr>
        <p:spPr>
          <a:xfrm>
            <a:off x="159279" y="4826000"/>
            <a:ext cx="8534400" cy="1507067"/>
          </a:xfrm>
        </p:spPr>
        <p:txBody>
          <a:bodyPr>
            <a:normAutofit/>
          </a:bodyPr>
          <a:lstStyle/>
          <a:p>
            <a:r>
              <a:rPr lang="en-GB" sz="4000" dirty="0" err="1">
                <a:solidFill>
                  <a:schemeClr val="tx2"/>
                </a:solidFill>
                <a:latin typeface="Trebuchet MS"/>
              </a:rPr>
              <a:t>Mindset</a:t>
            </a:r>
            <a:r>
              <a:rPr lang="en-GB" sz="4000" dirty="0">
                <a:solidFill>
                  <a:schemeClr val="tx2"/>
                </a:solidFill>
                <a:latin typeface="Trebuchet MS"/>
              </a:rPr>
              <a:t> of </a:t>
            </a:r>
            <a:r>
              <a:rPr lang="en-GB" sz="4000" dirty="0" smtClean="0">
                <a:solidFill>
                  <a:schemeClr val="tx2"/>
                </a:solidFill>
                <a:latin typeface="Trebuchet MS"/>
              </a:rPr>
              <a:t>Self-Compassion</a:t>
            </a:r>
            <a:endParaRPr lang="en-US" sz="4000" dirty="0">
              <a:solidFill>
                <a:schemeClr val="tx2"/>
              </a:solidFill>
            </a:endParaRPr>
          </a:p>
        </p:txBody>
      </p:sp>
      <p:sp>
        <p:nvSpPr>
          <p:cNvPr id="3" name="Content Placeholder 2">
            <a:extLst>
              <a:ext uri="{FF2B5EF4-FFF2-40B4-BE49-F238E27FC236}">
                <a16:creationId xmlns:a16="http://schemas.microsoft.com/office/drawing/2014/main" xmlns="" id="{B561524A-F14B-1207-3862-E71933737C3B}"/>
              </a:ext>
            </a:extLst>
          </p:cNvPr>
          <p:cNvSpPr>
            <a:spLocks noGrp="1"/>
          </p:cNvSpPr>
          <p:nvPr>
            <p:ph idx="1"/>
          </p:nvPr>
        </p:nvSpPr>
        <p:spPr>
          <a:xfrm>
            <a:off x="726046" y="1435100"/>
            <a:ext cx="8534400" cy="3615267"/>
          </a:xfrm>
        </p:spPr>
        <p:txBody>
          <a:bodyPr>
            <a:normAutofit/>
          </a:bodyPr>
          <a:lstStyle/>
          <a:p>
            <a:pPr marL="0" indent="0">
              <a:buNone/>
            </a:pPr>
            <a:r>
              <a:rPr lang="en-GB" sz="3200" dirty="0" smtClean="0">
                <a:solidFill>
                  <a:schemeClr val="tx1"/>
                </a:solidFill>
                <a:latin typeface="Trebuchet MS"/>
              </a:rPr>
              <a:t>‘When </a:t>
            </a:r>
            <a:r>
              <a:rPr lang="en-GB" sz="3200" dirty="0">
                <a:solidFill>
                  <a:schemeClr val="tx1"/>
                </a:solidFill>
                <a:latin typeface="Trebuchet MS"/>
              </a:rPr>
              <a:t>you're trying to motivate yourself, appreciate the fact that you're even thinking about making a change. And as you move forward, allow yourself to be good </a:t>
            </a:r>
            <a:r>
              <a:rPr lang="en-GB" sz="3200" dirty="0" smtClean="0">
                <a:solidFill>
                  <a:schemeClr val="tx1"/>
                </a:solidFill>
                <a:latin typeface="Trebuchet MS"/>
              </a:rPr>
              <a:t>enough‘</a:t>
            </a:r>
            <a:endParaRPr lang="en-GB" sz="3200" dirty="0">
              <a:solidFill>
                <a:schemeClr val="tx1"/>
              </a:solidFill>
            </a:endParaRPr>
          </a:p>
          <a:p>
            <a:pPr marL="0" indent="0">
              <a:buNone/>
            </a:pPr>
            <a:r>
              <a:rPr lang="en-GB" sz="3200" i="1" dirty="0">
                <a:solidFill>
                  <a:schemeClr val="tx1"/>
                </a:solidFill>
                <a:latin typeface="Trebuchet MS"/>
              </a:rPr>
              <a:t>	</a:t>
            </a:r>
            <a:r>
              <a:rPr lang="en-GB" sz="3200" i="1" dirty="0" smtClean="0">
                <a:solidFill>
                  <a:schemeClr val="tx1"/>
                </a:solidFill>
                <a:latin typeface="Trebuchet MS"/>
              </a:rPr>
              <a:t> </a:t>
            </a:r>
            <a:r>
              <a:rPr lang="en-GB" sz="3200" i="1" dirty="0">
                <a:solidFill>
                  <a:schemeClr val="tx1"/>
                </a:solidFill>
                <a:latin typeface="Trebuchet MS"/>
              </a:rPr>
              <a:t>Alice </a:t>
            </a:r>
            <a:r>
              <a:rPr lang="en-GB" sz="3200" i="1" dirty="0" err="1">
                <a:solidFill>
                  <a:schemeClr val="tx1"/>
                </a:solidFill>
                <a:latin typeface="Trebuchet MS"/>
              </a:rPr>
              <a:t>Domar</a:t>
            </a:r>
            <a:endParaRPr lang="en-GB" sz="3200" dirty="0">
              <a:solidFill>
                <a:schemeClr val="tx1"/>
              </a:solidFill>
            </a:endParaRPr>
          </a:p>
          <a:p>
            <a:pPr>
              <a:buClr>
                <a:srgbClr val="000000"/>
              </a:buClr>
            </a:pPr>
            <a:endParaRPr lang="en-GB" dirty="0">
              <a:solidFill>
                <a:schemeClr val="tx1"/>
              </a:solidFill>
            </a:endParaRPr>
          </a:p>
        </p:txBody>
      </p:sp>
      <p:sp>
        <p:nvSpPr>
          <p:cNvPr id="4" name="TextBox 3">
            <a:extLst>
              <a:ext uri="{FF2B5EF4-FFF2-40B4-BE49-F238E27FC236}">
                <a16:creationId xmlns:a16="http://schemas.microsoft.com/office/drawing/2014/main" xmlns="" id="{26799BB7-E586-1C98-A39D-4DB7EF8CE4BC}"/>
              </a:ext>
            </a:extLst>
          </p:cNvPr>
          <p:cNvSpPr txBox="1"/>
          <p:nvPr/>
        </p:nvSpPr>
        <p:spPr>
          <a:xfrm>
            <a:off x="9985566" y="77114"/>
            <a:ext cx="2110596" cy="2225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6" name="Picture 5" descr="A picture containing text, font, graphics, logo&#10;&#10;Description automatically generated">
            <a:extLst>
              <a:ext uri="{FF2B5EF4-FFF2-40B4-BE49-F238E27FC236}">
                <a16:creationId xmlns:a16="http://schemas.microsoft.com/office/drawing/2014/main" xmlns="" id="{45BBDCE5-10B9-0710-1265-221539B55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264559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D796D037-AE29-B687-E902-5C6DAC32A675}"/>
              </a:ext>
            </a:extLst>
          </p:cNvPr>
          <p:cNvSpPr>
            <a:spLocks noGrp="1"/>
          </p:cNvSpPr>
          <p:nvPr>
            <p:ph idx="1"/>
          </p:nvPr>
        </p:nvSpPr>
        <p:spPr>
          <a:xfrm>
            <a:off x="341657" y="878728"/>
            <a:ext cx="4856400" cy="4319806"/>
          </a:xfrm>
        </p:spPr>
        <p:txBody>
          <a:bodyPr>
            <a:normAutofit/>
          </a:bodyPr>
          <a:lstStyle/>
          <a:p>
            <a:pPr marL="0" indent="0">
              <a:spcBef>
                <a:spcPts val="0"/>
              </a:spcBef>
              <a:spcAft>
                <a:spcPts val="0"/>
              </a:spcAft>
              <a:buNone/>
            </a:pPr>
            <a:r>
              <a:rPr lang="en-GB" sz="3600" dirty="0">
                <a:solidFill>
                  <a:schemeClr val="tx1"/>
                </a:solidFill>
              </a:rPr>
              <a:t>Part 1</a:t>
            </a:r>
            <a:endParaRPr lang="en-US" sz="3600" dirty="0">
              <a:solidFill>
                <a:schemeClr val="tx1"/>
              </a:solidFill>
            </a:endParaRPr>
          </a:p>
          <a:p>
            <a:pPr>
              <a:spcBef>
                <a:spcPts val="0"/>
              </a:spcBef>
              <a:spcAft>
                <a:spcPts val="0"/>
              </a:spcAft>
              <a:buClr>
                <a:srgbClr val="000000"/>
              </a:buClr>
            </a:pPr>
            <a:endParaRPr lang="en-GB" sz="4300" dirty="0">
              <a:solidFill>
                <a:schemeClr val="tx1"/>
              </a:solidFill>
            </a:endParaRPr>
          </a:p>
          <a:p>
            <a:pPr marL="0" indent="0">
              <a:spcBef>
                <a:spcPts val="0"/>
              </a:spcBef>
              <a:spcAft>
                <a:spcPts val="0"/>
              </a:spcAft>
              <a:buClr>
                <a:srgbClr val="000000"/>
              </a:buClr>
              <a:buNone/>
            </a:pPr>
            <a:r>
              <a:rPr lang="en-GB" sz="3200" dirty="0">
                <a:solidFill>
                  <a:schemeClr val="tx1"/>
                </a:solidFill>
              </a:rPr>
              <a:t>Housekeeping</a:t>
            </a:r>
            <a:endParaRPr lang="en-US" sz="3200" dirty="0">
              <a:solidFill>
                <a:schemeClr val="tx1"/>
              </a:solidFill>
            </a:endParaRPr>
          </a:p>
          <a:p>
            <a:pPr marL="0" indent="0">
              <a:spcBef>
                <a:spcPts val="0"/>
              </a:spcBef>
              <a:spcAft>
                <a:spcPts val="0"/>
              </a:spcAft>
              <a:buClr>
                <a:srgbClr val="000000"/>
              </a:buClr>
              <a:buNone/>
            </a:pPr>
            <a:r>
              <a:rPr lang="en-GB" sz="3200" dirty="0">
                <a:solidFill>
                  <a:schemeClr val="tx1"/>
                </a:solidFill>
              </a:rPr>
              <a:t>Aims of the session</a:t>
            </a:r>
            <a:endParaRPr lang="en-US" sz="3200" dirty="0">
              <a:solidFill>
                <a:schemeClr val="tx1"/>
              </a:solidFill>
            </a:endParaRPr>
          </a:p>
          <a:p>
            <a:pPr marL="0" indent="0">
              <a:spcBef>
                <a:spcPts val="0"/>
              </a:spcBef>
              <a:spcAft>
                <a:spcPts val="0"/>
              </a:spcAft>
              <a:buClr>
                <a:srgbClr val="000000"/>
              </a:buClr>
              <a:buNone/>
            </a:pPr>
            <a:r>
              <a:rPr lang="en-GB" sz="3200" dirty="0">
                <a:solidFill>
                  <a:schemeClr val="tx1"/>
                </a:solidFill>
              </a:rPr>
              <a:t>What is Long Covid</a:t>
            </a:r>
            <a:endParaRPr lang="en-US" sz="3200" dirty="0">
              <a:solidFill>
                <a:schemeClr val="tx1"/>
              </a:solidFill>
            </a:endParaRPr>
          </a:p>
          <a:p>
            <a:pPr marL="0" indent="0">
              <a:spcBef>
                <a:spcPts val="0"/>
              </a:spcBef>
              <a:spcAft>
                <a:spcPts val="0"/>
              </a:spcAft>
              <a:buClr>
                <a:srgbClr val="000000"/>
              </a:buClr>
              <a:buNone/>
            </a:pPr>
            <a:r>
              <a:rPr lang="en-GB" sz="3200" dirty="0">
                <a:solidFill>
                  <a:schemeClr val="tx1"/>
                </a:solidFill>
              </a:rPr>
              <a:t>Breakout room for 20 min</a:t>
            </a:r>
            <a:endParaRPr lang="en-US" sz="3200" dirty="0">
              <a:solidFill>
                <a:schemeClr val="tx1"/>
              </a:solidFill>
            </a:endParaRPr>
          </a:p>
          <a:p>
            <a:pPr marL="0" indent="0">
              <a:spcBef>
                <a:spcPts val="0"/>
              </a:spcBef>
              <a:spcAft>
                <a:spcPts val="0"/>
              </a:spcAft>
              <a:buClr>
                <a:srgbClr val="000000"/>
              </a:buClr>
              <a:buNone/>
            </a:pPr>
            <a:r>
              <a:rPr lang="en-GB" sz="3200" dirty="0">
                <a:solidFill>
                  <a:schemeClr val="tx1"/>
                </a:solidFill>
              </a:rPr>
              <a:t>10-minute Break</a:t>
            </a:r>
            <a:endParaRPr lang="en-US" sz="3200" dirty="0">
              <a:solidFill>
                <a:schemeClr val="tx1"/>
              </a:solidFill>
            </a:endParaRPr>
          </a:p>
          <a:p>
            <a:pPr marL="0" indent="0">
              <a:buClr>
                <a:srgbClr val="000000"/>
              </a:buClr>
              <a:buNone/>
            </a:pPr>
            <a:endParaRPr lang="en-GB" dirty="0">
              <a:solidFill>
                <a:schemeClr val="tx1"/>
              </a:solidFill>
            </a:endParaRPr>
          </a:p>
        </p:txBody>
      </p:sp>
      <p:sp>
        <p:nvSpPr>
          <p:cNvPr id="4" name="TextBox 3">
            <a:extLst>
              <a:ext uri="{FF2B5EF4-FFF2-40B4-BE49-F238E27FC236}">
                <a16:creationId xmlns:a16="http://schemas.microsoft.com/office/drawing/2014/main" xmlns="" id="{EF19D0C0-A680-C4C7-51CF-69DF020960A4}"/>
              </a:ext>
            </a:extLst>
          </p:cNvPr>
          <p:cNvSpPr txBox="1"/>
          <p:nvPr/>
        </p:nvSpPr>
        <p:spPr>
          <a:xfrm>
            <a:off x="9385721" y="146919"/>
            <a:ext cx="2599425" cy="1463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6" name="Picture 5" descr="A picture containing text, font, graphics, logo&#10;&#10;Description automatically generated">
            <a:extLst>
              <a:ext uri="{FF2B5EF4-FFF2-40B4-BE49-F238E27FC236}">
                <a16:creationId xmlns:a16="http://schemas.microsoft.com/office/drawing/2014/main" xmlns="" id="{4684A1F0-B73C-C6B0-99CD-A04C2A87C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7" name="TextBox 6">
            <a:extLst>
              <a:ext uri="{FF2B5EF4-FFF2-40B4-BE49-F238E27FC236}">
                <a16:creationId xmlns:a16="http://schemas.microsoft.com/office/drawing/2014/main" xmlns="" id="{83800AAF-207B-852E-8D94-812B7B634A56}"/>
              </a:ext>
            </a:extLst>
          </p:cNvPr>
          <p:cNvSpPr txBox="1"/>
          <p:nvPr/>
        </p:nvSpPr>
        <p:spPr>
          <a:xfrm>
            <a:off x="4961467" y="738485"/>
            <a:ext cx="6688668"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GB" sz="3600" dirty="0">
                <a:latin typeface="Century Gothic"/>
                <a:ea typeface="Segoe UI"/>
                <a:cs typeface="Segoe UI"/>
              </a:rPr>
              <a:t>Part 2</a:t>
            </a:r>
            <a:r>
              <a:rPr lang="en-US" sz="3600" dirty="0">
                <a:latin typeface="Century Gothic"/>
                <a:ea typeface="Segoe UI"/>
                <a:cs typeface="Segoe UI"/>
              </a:rPr>
              <a:t>​</a:t>
            </a:r>
          </a:p>
          <a:p>
            <a:pPr rtl="0"/>
            <a:endParaRPr lang="en-GB" sz="4000" dirty="0">
              <a:latin typeface="Century Gothic"/>
              <a:ea typeface="Segoe UI"/>
              <a:cs typeface="Segoe UI"/>
            </a:endParaRPr>
          </a:p>
          <a:p>
            <a:pPr lvl="0" rtl="0"/>
            <a:r>
              <a:rPr lang="en-GB" sz="3200" dirty="0" smtClean="0">
                <a:latin typeface="Century Gothic"/>
                <a:ea typeface="Arial"/>
                <a:cs typeface="Arial"/>
              </a:rPr>
              <a:t>Goals - </a:t>
            </a:r>
            <a:r>
              <a:rPr lang="en-GB" sz="3200" dirty="0">
                <a:latin typeface="Century Gothic"/>
                <a:ea typeface="Arial"/>
                <a:cs typeface="Arial"/>
              </a:rPr>
              <a:t>small changes</a:t>
            </a:r>
            <a:r>
              <a:rPr lang="en-US" sz="3200" dirty="0">
                <a:latin typeface="Century Gothic"/>
                <a:ea typeface="Arial"/>
                <a:cs typeface="Arial"/>
              </a:rPr>
              <a:t>​</a:t>
            </a:r>
          </a:p>
          <a:p>
            <a:pPr lvl="0" rtl="0"/>
            <a:r>
              <a:rPr lang="en-GB" sz="3200" dirty="0">
                <a:latin typeface="Century Gothic"/>
                <a:ea typeface="Arial"/>
                <a:cs typeface="Arial"/>
              </a:rPr>
              <a:t>Supported Self-Management</a:t>
            </a:r>
            <a:r>
              <a:rPr lang="en-US" sz="3200" dirty="0">
                <a:latin typeface="Century Gothic"/>
                <a:ea typeface="Arial"/>
                <a:cs typeface="Arial"/>
              </a:rPr>
              <a:t>​</a:t>
            </a:r>
          </a:p>
          <a:p>
            <a:pPr lvl="0" rtl="0"/>
            <a:r>
              <a:rPr lang="en-GB" sz="3200" dirty="0">
                <a:latin typeface="Century Gothic"/>
                <a:ea typeface="Arial"/>
                <a:cs typeface="Arial"/>
              </a:rPr>
              <a:t>Self-Compassion Mindset</a:t>
            </a:r>
            <a:r>
              <a:rPr lang="en-US" sz="3200" dirty="0">
                <a:latin typeface="Century Gothic"/>
                <a:ea typeface="Arial"/>
                <a:cs typeface="Arial"/>
              </a:rPr>
              <a:t>​</a:t>
            </a:r>
          </a:p>
          <a:p>
            <a:pPr lvl="0" rtl="0"/>
            <a:r>
              <a:rPr lang="en-GB" sz="3200" dirty="0">
                <a:latin typeface="Century Gothic"/>
                <a:ea typeface="Arial"/>
                <a:cs typeface="Arial"/>
              </a:rPr>
              <a:t>Creating Conditions for Change</a:t>
            </a:r>
            <a:r>
              <a:rPr lang="en-US" sz="3200" dirty="0">
                <a:latin typeface="Century Gothic"/>
                <a:ea typeface="Arial"/>
                <a:cs typeface="Arial"/>
              </a:rPr>
              <a:t>​</a:t>
            </a:r>
          </a:p>
          <a:p>
            <a:pPr lvl="0" rtl="0"/>
            <a:r>
              <a:rPr lang="en-GB" sz="3200" dirty="0">
                <a:latin typeface="Century Gothic"/>
                <a:ea typeface="Arial"/>
                <a:cs typeface="Arial"/>
              </a:rPr>
              <a:t>5 top tips</a:t>
            </a:r>
            <a:r>
              <a:rPr lang="en-US" sz="3200" dirty="0">
                <a:latin typeface="Century Gothic"/>
                <a:ea typeface="Arial"/>
                <a:cs typeface="Arial"/>
              </a:rPr>
              <a:t>​</a:t>
            </a:r>
          </a:p>
          <a:p>
            <a:pPr lvl="0" rtl="0"/>
            <a:r>
              <a:rPr lang="en-GB" sz="3200" dirty="0">
                <a:latin typeface="Century Gothic"/>
                <a:ea typeface="Arial"/>
                <a:cs typeface="Arial"/>
              </a:rPr>
              <a:t>Mindfulness Practice</a:t>
            </a:r>
            <a:r>
              <a:rPr lang="en-US" sz="3200" dirty="0">
                <a:latin typeface="Century Gothic"/>
                <a:ea typeface="Arial"/>
                <a:cs typeface="Arial"/>
              </a:rPr>
              <a:t>​</a:t>
            </a:r>
          </a:p>
          <a:p>
            <a:pPr lvl="0" rtl="0"/>
            <a:r>
              <a:rPr lang="en-GB" sz="3200" dirty="0">
                <a:latin typeface="Century Gothic"/>
                <a:ea typeface="Arial"/>
                <a:cs typeface="Arial"/>
              </a:rPr>
              <a:t>Questions and Feedback</a:t>
            </a:r>
            <a:r>
              <a:rPr lang="en-US" sz="3200" dirty="0">
                <a:latin typeface="Century Gothic"/>
                <a:ea typeface="Arial"/>
                <a:cs typeface="Arial"/>
              </a:rPr>
              <a:t>​</a:t>
            </a:r>
          </a:p>
          <a:p>
            <a:pPr rtl="0"/>
            <a:r>
              <a:rPr lang="en-GB" sz="1800" dirty="0">
                <a:latin typeface="Century Gothic"/>
                <a:ea typeface="Segoe UI"/>
                <a:cs typeface="Segoe UI"/>
              </a:rPr>
              <a:t>​</a:t>
            </a:r>
            <a:endParaRPr lang="en-GB" dirty="0"/>
          </a:p>
        </p:txBody>
      </p:sp>
    </p:spTree>
    <p:extLst>
      <p:ext uri="{BB962C8B-B14F-4D97-AF65-F5344CB8AC3E}">
        <p14:creationId xmlns:p14="http://schemas.microsoft.com/office/powerpoint/2010/main" val="2653614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5"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77"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09A5EDAC-1E2B-2D14-9B82-7B18DB60A39E}"/>
              </a:ext>
            </a:extLst>
          </p:cNvPr>
          <p:cNvSpPr>
            <a:spLocks noGrp="1"/>
          </p:cNvSpPr>
          <p:nvPr>
            <p:ph type="title"/>
          </p:nvPr>
        </p:nvSpPr>
        <p:spPr>
          <a:xfrm>
            <a:off x="684211" y="1574800"/>
            <a:ext cx="10119255" cy="4419599"/>
          </a:xfrm>
        </p:spPr>
        <p:txBody>
          <a:bodyPr vert="horz" lIns="91440" tIns="45720" rIns="91440" bIns="45720" rtlCol="0" anchor="ctr">
            <a:noAutofit/>
          </a:bodyPr>
          <a:lstStyle/>
          <a:p>
            <a:pPr marL="285750" indent="-285750">
              <a:lnSpc>
                <a:spcPct val="90000"/>
              </a:lnSpc>
              <a:buFont typeface="Arial"/>
              <a:buChar char="•"/>
            </a:pPr>
            <a:r>
              <a:rPr lang="en-US" sz="2800" b="1" dirty="0" err="1" smtClean="0">
                <a:solidFill>
                  <a:schemeClr val="tx2"/>
                </a:solidFill>
                <a:latin typeface="+mn-lt"/>
              </a:rPr>
              <a:t>Realisation</a:t>
            </a:r>
            <a:r>
              <a:rPr lang="en-US" sz="2800" b="1" dirty="0" smtClean="0">
                <a:solidFill>
                  <a:schemeClr val="tx2"/>
                </a:solidFill>
                <a:latin typeface="+mn-lt"/>
              </a:rPr>
              <a:t> that </a:t>
            </a:r>
            <a:r>
              <a:rPr lang="en-US" sz="2800" b="1" dirty="0">
                <a:solidFill>
                  <a:schemeClr val="tx2"/>
                </a:solidFill>
                <a:latin typeface="+mn-lt"/>
              </a:rPr>
              <a:t>big goals need to be broken down into smaller steps.</a:t>
            </a:r>
            <a:endParaRPr lang="en-US" sz="2800" dirty="0">
              <a:solidFill>
                <a:schemeClr val="tx2"/>
              </a:solidFill>
              <a:latin typeface="+mn-lt"/>
            </a:endParaRPr>
          </a:p>
          <a:p>
            <a:pPr marL="285750" indent="-285750">
              <a:lnSpc>
                <a:spcPct val="90000"/>
              </a:lnSpc>
              <a:buFont typeface="Arial"/>
              <a:buChar char="•"/>
            </a:pPr>
            <a:r>
              <a:rPr lang="en-US" sz="2800" b="1" dirty="0">
                <a:solidFill>
                  <a:schemeClr val="tx2"/>
                </a:solidFill>
                <a:latin typeface="+mn-lt"/>
                <a:sym typeface="Wingdings 3"/>
              </a:rPr>
              <a:t>Adopting</a:t>
            </a:r>
            <a:r>
              <a:rPr lang="en-US" sz="2800" b="1" dirty="0">
                <a:solidFill>
                  <a:schemeClr val="tx2"/>
                </a:solidFill>
                <a:latin typeface="+mn-lt"/>
              </a:rPr>
              <a:t> a Solution-Focused Attitude</a:t>
            </a:r>
            <a:endParaRPr lang="en-US" sz="2800" dirty="0">
              <a:solidFill>
                <a:schemeClr val="tx2"/>
              </a:solidFill>
              <a:latin typeface="+mn-lt"/>
            </a:endParaRPr>
          </a:p>
          <a:p>
            <a:pPr marL="285750" indent="-285750">
              <a:lnSpc>
                <a:spcPct val="90000"/>
              </a:lnSpc>
              <a:buFont typeface="Arial"/>
              <a:buChar char="•"/>
            </a:pPr>
            <a:r>
              <a:rPr lang="en-US" sz="2800" b="1" i="1" dirty="0">
                <a:solidFill>
                  <a:schemeClr val="tx2"/>
                </a:solidFill>
                <a:latin typeface="+mn-lt"/>
                <a:sym typeface="Wingdings 3"/>
              </a:rPr>
              <a:t>Look</a:t>
            </a:r>
            <a:r>
              <a:rPr lang="en-US" sz="2800" b="1" i="1" dirty="0">
                <a:solidFill>
                  <a:schemeClr val="tx2"/>
                </a:solidFill>
                <a:latin typeface="+mn-lt"/>
              </a:rPr>
              <a:t> for small changes = Hidden successes</a:t>
            </a:r>
            <a:endParaRPr lang="en-US" sz="2800" dirty="0">
              <a:solidFill>
                <a:schemeClr val="tx2"/>
              </a:solidFill>
              <a:latin typeface="+mn-lt"/>
            </a:endParaRPr>
          </a:p>
          <a:p>
            <a:pPr marL="285750" indent="-285750">
              <a:lnSpc>
                <a:spcPct val="90000"/>
              </a:lnSpc>
              <a:buFont typeface="Arial"/>
              <a:buChar char="•"/>
            </a:pPr>
            <a:r>
              <a:rPr lang="en-US" sz="2800" b="1" i="1" dirty="0">
                <a:solidFill>
                  <a:schemeClr val="tx2"/>
                </a:solidFill>
                <a:latin typeface="+mn-lt"/>
                <a:sym typeface="Wingdings 3"/>
              </a:rPr>
              <a:t>Lots</a:t>
            </a:r>
            <a:r>
              <a:rPr lang="en-US" sz="2800" b="1" i="1" dirty="0">
                <a:solidFill>
                  <a:schemeClr val="tx2"/>
                </a:solidFill>
                <a:latin typeface="+mn-lt"/>
              </a:rPr>
              <a:t> of small changes = Bigger steps forward</a:t>
            </a:r>
            <a:endParaRPr lang="en-US" sz="2800" dirty="0">
              <a:solidFill>
                <a:schemeClr val="tx2"/>
              </a:solidFill>
              <a:latin typeface="+mn-lt"/>
            </a:endParaRPr>
          </a:p>
          <a:p>
            <a:pPr marL="285750" indent="-285750">
              <a:lnSpc>
                <a:spcPct val="90000"/>
              </a:lnSpc>
              <a:buFont typeface="Arial"/>
              <a:buChar char="•"/>
            </a:pPr>
            <a:r>
              <a:rPr lang="en-US" sz="2800" b="1" dirty="0">
                <a:solidFill>
                  <a:schemeClr val="tx2"/>
                </a:solidFill>
                <a:latin typeface="+mn-lt"/>
                <a:sym typeface="Wingdings 3"/>
              </a:rPr>
              <a:t>Mindset</a:t>
            </a:r>
            <a:r>
              <a:rPr lang="en-US" sz="2800" b="1" dirty="0">
                <a:solidFill>
                  <a:schemeClr val="tx2"/>
                </a:solidFill>
                <a:latin typeface="+mn-lt"/>
              </a:rPr>
              <a:t> of Self Compassion</a:t>
            </a:r>
            <a:endParaRPr lang="en-US" sz="2800" dirty="0">
              <a:solidFill>
                <a:schemeClr val="tx2"/>
              </a:solidFill>
              <a:latin typeface="+mn-lt"/>
            </a:endParaRPr>
          </a:p>
          <a:p>
            <a:pPr marL="285750" indent="-285750">
              <a:lnSpc>
                <a:spcPct val="90000"/>
              </a:lnSpc>
              <a:buFont typeface="Arial"/>
              <a:buChar char="•"/>
            </a:pPr>
            <a:r>
              <a:rPr lang="en-US" sz="2800" b="1" dirty="0">
                <a:solidFill>
                  <a:schemeClr val="tx2"/>
                </a:solidFill>
                <a:latin typeface="+mn-lt"/>
                <a:sym typeface="Wingdings 3"/>
              </a:rPr>
              <a:t>Mindful</a:t>
            </a:r>
            <a:r>
              <a:rPr lang="en-US" sz="2800" b="1" dirty="0">
                <a:solidFill>
                  <a:schemeClr val="tx2"/>
                </a:solidFill>
                <a:latin typeface="+mn-lt"/>
              </a:rPr>
              <a:t> Daily Practices</a:t>
            </a:r>
            <a:endParaRPr lang="en-US" sz="2800" dirty="0">
              <a:solidFill>
                <a:schemeClr val="tx2"/>
              </a:solidFill>
              <a:latin typeface="+mn-lt"/>
            </a:endParaRPr>
          </a:p>
          <a:p>
            <a:pPr marL="285750" indent="-285750">
              <a:lnSpc>
                <a:spcPct val="90000"/>
              </a:lnSpc>
              <a:buFont typeface="Arial"/>
              <a:buChar char="•"/>
            </a:pPr>
            <a:endParaRPr lang="en-US" sz="2000" dirty="0">
              <a:solidFill>
                <a:schemeClr val="tx2"/>
              </a:solidFill>
            </a:endParaRPr>
          </a:p>
        </p:txBody>
      </p:sp>
      <p:sp>
        <p:nvSpPr>
          <p:cNvPr id="3" name="Content Placeholder 2">
            <a:extLst>
              <a:ext uri="{FF2B5EF4-FFF2-40B4-BE49-F238E27FC236}">
                <a16:creationId xmlns:a16="http://schemas.microsoft.com/office/drawing/2014/main" xmlns="" id="{02B2D2EF-6CE0-9F8F-CABC-6B03622F498A}"/>
              </a:ext>
            </a:extLst>
          </p:cNvPr>
          <p:cNvSpPr>
            <a:spLocks noGrp="1"/>
          </p:cNvSpPr>
          <p:nvPr>
            <p:ph idx="1"/>
          </p:nvPr>
        </p:nvSpPr>
        <p:spPr>
          <a:xfrm>
            <a:off x="447145" y="738485"/>
            <a:ext cx="8534400" cy="1104900"/>
          </a:xfrm>
        </p:spPr>
        <p:txBody>
          <a:bodyPr vert="horz" lIns="91440" tIns="45720" rIns="91440" bIns="45720" rtlCol="0">
            <a:normAutofit/>
          </a:bodyPr>
          <a:lstStyle/>
          <a:p>
            <a:pPr marL="0" indent="0">
              <a:buNone/>
            </a:pPr>
            <a:r>
              <a:rPr lang="en-US" sz="3200" dirty="0">
                <a:solidFill>
                  <a:srgbClr val="146194"/>
                </a:solidFill>
              </a:rPr>
              <a:t>Creating the  Conditions for Change</a:t>
            </a:r>
            <a:r>
              <a:rPr lang="en-US" sz="2400" dirty="0">
                <a:solidFill>
                  <a:schemeClr val="tx1"/>
                </a:solidFill>
              </a:rPr>
              <a:t> </a:t>
            </a:r>
            <a:r>
              <a:rPr lang="en-US" sz="2400" dirty="0"/>
              <a:t/>
            </a:r>
            <a:br>
              <a:rPr lang="en-US" sz="2400" dirty="0"/>
            </a:br>
            <a:r>
              <a:rPr lang="en-US" sz="2400" dirty="0">
                <a:solidFill>
                  <a:schemeClr val="tx1"/>
                </a:solidFill>
              </a:rPr>
              <a:t> </a:t>
            </a:r>
          </a:p>
        </p:txBody>
      </p:sp>
      <p:sp>
        <p:nvSpPr>
          <p:cNvPr id="4" name="TextBox 3">
            <a:extLst>
              <a:ext uri="{FF2B5EF4-FFF2-40B4-BE49-F238E27FC236}">
                <a16:creationId xmlns:a16="http://schemas.microsoft.com/office/drawing/2014/main" xmlns="" id="{2E2CC724-CE7D-540B-F6DF-B374D80DA092}"/>
              </a:ext>
            </a:extLst>
          </p:cNvPr>
          <p:cNvSpPr txBox="1"/>
          <p:nvPr/>
        </p:nvSpPr>
        <p:spPr>
          <a:xfrm>
            <a:off x="10306116" y="264510"/>
            <a:ext cx="1708030" cy="16505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6" name="Picture 5" descr="A picture containing text, font, graphics, logo&#10;&#10;Description automatically generated">
            <a:extLst>
              <a:ext uri="{FF2B5EF4-FFF2-40B4-BE49-F238E27FC236}">
                <a16:creationId xmlns:a16="http://schemas.microsoft.com/office/drawing/2014/main" xmlns="" id="{BBCCCE61-1146-637F-126B-A5EEDBB17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1517328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F232F39F-8906-ABBA-1CE1-8160968E7103}"/>
              </a:ext>
            </a:extLst>
          </p:cNvPr>
          <p:cNvSpPr>
            <a:spLocks noGrp="1"/>
          </p:cNvSpPr>
          <p:nvPr>
            <p:ph type="title"/>
          </p:nvPr>
        </p:nvSpPr>
        <p:spPr>
          <a:xfrm>
            <a:off x="2292879" y="4374306"/>
            <a:ext cx="8534400" cy="2516016"/>
          </a:xfrm>
        </p:spPr>
        <p:txBody>
          <a:bodyPr>
            <a:normAutofit/>
          </a:bodyPr>
          <a:lstStyle/>
          <a:p>
            <a:pPr>
              <a:spcBef>
                <a:spcPct val="20000"/>
              </a:spcBef>
              <a:spcAft>
                <a:spcPts val="600"/>
              </a:spcAft>
            </a:pPr>
            <a:r>
              <a:rPr lang="en-GB" sz="2700" dirty="0">
                <a:solidFill>
                  <a:schemeClr val="tx2"/>
                </a:solidFill>
                <a:latin typeface="+mn-lt"/>
              </a:rPr>
              <a:t>'</a:t>
            </a:r>
            <a:r>
              <a:rPr lang="en-GB" sz="2700" i="1" dirty="0">
                <a:solidFill>
                  <a:schemeClr val="tx2"/>
                </a:solidFill>
                <a:latin typeface="+mn-lt"/>
              </a:rPr>
              <a:t>In ancient times having power meant having access to data. Today having power means knowing what to </a:t>
            </a:r>
            <a:r>
              <a:rPr lang="en-GB" sz="2700" i="1" dirty="0" smtClean="0">
                <a:solidFill>
                  <a:schemeClr val="tx2"/>
                </a:solidFill>
                <a:latin typeface="+mn-lt"/>
              </a:rPr>
              <a:t>ignore'</a:t>
            </a:r>
            <a:endParaRPr lang="en-GB" sz="2700" dirty="0" smtClean="0">
              <a:solidFill>
                <a:schemeClr val="tx2"/>
              </a:solidFill>
              <a:latin typeface="+mn-lt"/>
            </a:endParaRPr>
          </a:p>
          <a:p>
            <a:pPr>
              <a:spcBef>
                <a:spcPct val="20000"/>
              </a:spcBef>
              <a:spcAft>
                <a:spcPts val="600"/>
              </a:spcAft>
            </a:pPr>
            <a:r>
              <a:rPr lang="en-GB" sz="2700" i="1" dirty="0">
                <a:solidFill>
                  <a:srgbClr val="404040"/>
                </a:solidFill>
                <a:latin typeface="+mn-lt"/>
              </a:rPr>
              <a:t>	</a:t>
            </a:r>
            <a:r>
              <a:rPr lang="en-GB" sz="2700" i="1" dirty="0" smtClean="0">
                <a:solidFill>
                  <a:srgbClr val="404040"/>
                </a:solidFill>
                <a:latin typeface="+mn-lt"/>
              </a:rPr>
              <a:t>Yuval Noah Harari, Homo </a:t>
            </a:r>
            <a:endParaRPr lang="en-GB" sz="2700" dirty="0" smtClean="0">
              <a:solidFill>
                <a:srgbClr val="404040"/>
              </a:solidFill>
              <a:latin typeface="+mn-lt"/>
            </a:endParaRPr>
          </a:p>
          <a:p>
            <a:endParaRPr lang="en-GB" sz="4000" dirty="0">
              <a:solidFill>
                <a:schemeClr val="tx2"/>
              </a:solidFill>
            </a:endParaRPr>
          </a:p>
        </p:txBody>
      </p:sp>
      <p:sp>
        <p:nvSpPr>
          <p:cNvPr id="3" name="Content Placeholder 2">
            <a:extLst>
              <a:ext uri="{FF2B5EF4-FFF2-40B4-BE49-F238E27FC236}">
                <a16:creationId xmlns:a16="http://schemas.microsoft.com/office/drawing/2014/main" xmlns="" id="{4C7C0038-38CD-E6DD-2AF8-5ED27591A997}"/>
              </a:ext>
            </a:extLst>
          </p:cNvPr>
          <p:cNvSpPr>
            <a:spLocks noGrp="1"/>
          </p:cNvSpPr>
          <p:nvPr>
            <p:ph idx="1"/>
          </p:nvPr>
        </p:nvSpPr>
        <p:spPr>
          <a:xfrm>
            <a:off x="533847" y="156822"/>
            <a:ext cx="8534400" cy="3615267"/>
          </a:xfrm>
        </p:spPr>
        <p:txBody>
          <a:bodyPr>
            <a:noAutofit/>
          </a:bodyPr>
          <a:lstStyle/>
          <a:p>
            <a:endParaRPr lang="en-GB" sz="3600" dirty="0">
              <a:solidFill>
                <a:schemeClr val="tx1"/>
              </a:solidFill>
            </a:endParaRPr>
          </a:p>
          <a:p>
            <a:r>
              <a:rPr lang="en-GB" sz="3200" b="1" i="1" u="sng" dirty="0">
                <a:solidFill>
                  <a:srgbClr val="404040"/>
                </a:solidFill>
              </a:rPr>
              <a:t>Top 5 Tips</a:t>
            </a:r>
            <a:endParaRPr lang="en-GB" sz="3600" dirty="0"/>
          </a:p>
          <a:p>
            <a:pPr>
              <a:buClr>
                <a:srgbClr val="FFFFFF"/>
              </a:buClr>
            </a:pPr>
            <a:r>
              <a:rPr lang="en-GB" sz="2800" dirty="0">
                <a:solidFill>
                  <a:schemeClr val="tx2"/>
                </a:solidFill>
              </a:rPr>
              <a:t>Sleep</a:t>
            </a:r>
            <a:endParaRPr lang="en-GB" sz="3600" dirty="0">
              <a:solidFill>
                <a:schemeClr val="tx2"/>
              </a:solidFill>
            </a:endParaRPr>
          </a:p>
          <a:p>
            <a:pPr>
              <a:buClr>
                <a:srgbClr val="FFFFFF"/>
              </a:buClr>
            </a:pPr>
            <a:r>
              <a:rPr lang="en-GB" sz="2800" dirty="0">
                <a:solidFill>
                  <a:schemeClr val="tx2"/>
                </a:solidFill>
              </a:rPr>
              <a:t>Be kind to yourself</a:t>
            </a:r>
            <a:endParaRPr lang="en-GB" sz="3600" dirty="0">
              <a:solidFill>
                <a:schemeClr val="tx2"/>
              </a:solidFill>
            </a:endParaRPr>
          </a:p>
          <a:p>
            <a:pPr>
              <a:buClr>
                <a:srgbClr val="FFFFFF"/>
              </a:buClr>
            </a:pPr>
            <a:r>
              <a:rPr lang="en-GB" sz="2800" dirty="0">
                <a:solidFill>
                  <a:schemeClr val="tx2"/>
                </a:solidFill>
              </a:rPr>
              <a:t>Notice the little changes</a:t>
            </a:r>
            <a:endParaRPr lang="en-GB" sz="3600" dirty="0">
              <a:solidFill>
                <a:schemeClr val="tx2"/>
              </a:solidFill>
            </a:endParaRPr>
          </a:p>
          <a:p>
            <a:pPr>
              <a:buClr>
                <a:srgbClr val="FFFFFF"/>
              </a:buClr>
            </a:pPr>
            <a:r>
              <a:rPr lang="en-GB" sz="2800" dirty="0">
                <a:solidFill>
                  <a:schemeClr val="tx2"/>
                </a:solidFill>
              </a:rPr>
              <a:t>Be aware of the different types of exertion.</a:t>
            </a:r>
            <a:endParaRPr lang="en-GB" sz="3600" dirty="0">
              <a:solidFill>
                <a:schemeClr val="tx2"/>
              </a:solidFill>
            </a:endParaRPr>
          </a:p>
          <a:p>
            <a:pPr>
              <a:buClr>
                <a:srgbClr val="FFFFFF"/>
              </a:buClr>
            </a:pPr>
            <a:r>
              <a:rPr lang="en-GB" sz="2800" dirty="0">
                <a:solidFill>
                  <a:schemeClr val="tx2"/>
                </a:solidFill>
              </a:rPr>
              <a:t>Avoid  burn out with research</a:t>
            </a:r>
            <a:endParaRPr lang="en-GB" sz="3600" dirty="0">
              <a:solidFill>
                <a:schemeClr val="tx2"/>
              </a:solidFill>
            </a:endParaRPr>
          </a:p>
        </p:txBody>
      </p:sp>
      <p:sp>
        <p:nvSpPr>
          <p:cNvPr id="4" name="TextBox 3">
            <a:extLst>
              <a:ext uri="{FF2B5EF4-FFF2-40B4-BE49-F238E27FC236}">
                <a16:creationId xmlns:a16="http://schemas.microsoft.com/office/drawing/2014/main" xmlns="" id="{542D4DA9-4228-4971-950D-6F9076D26CF0}"/>
              </a:ext>
            </a:extLst>
          </p:cNvPr>
          <p:cNvSpPr txBox="1"/>
          <p:nvPr/>
        </p:nvSpPr>
        <p:spPr>
          <a:xfrm>
            <a:off x="9280095" y="493568"/>
            <a:ext cx="2585049" cy="19668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6" name="Picture 5" descr="A picture containing text, font, graphics, logo&#10;&#10;Description automatically generated">
            <a:extLst>
              <a:ext uri="{FF2B5EF4-FFF2-40B4-BE49-F238E27FC236}">
                <a16:creationId xmlns:a16="http://schemas.microsoft.com/office/drawing/2014/main" xmlns="" id="{53186AFD-65F2-8E83-79F0-676FF7EBF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3959973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858DEFF9-5BCB-7BC0-0C73-CFD7C1BDE2EB}"/>
              </a:ext>
            </a:extLst>
          </p:cNvPr>
          <p:cNvSpPr>
            <a:spLocks noGrp="1"/>
          </p:cNvSpPr>
          <p:nvPr>
            <p:ph type="title"/>
          </p:nvPr>
        </p:nvSpPr>
        <p:spPr>
          <a:xfrm>
            <a:off x="684212" y="4487332"/>
            <a:ext cx="8534400" cy="1507067"/>
          </a:xfrm>
        </p:spPr>
        <p:txBody>
          <a:bodyPr>
            <a:normAutofit/>
          </a:bodyPr>
          <a:lstStyle/>
          <a:p>
            <a:r>
              <a:rPr lang="en-GB" sz="4000" dirty="0">
                <a:solidFill>
                  <a:schemeClr val="tx2"/>
                </a:solidFill>
              </a:rPr>
              <a:t>Mindfulness Activity</a:t>
            </a:r>
          </a:p>
        </p:txBody>
      </p:sp>
      <p:sp>
        <p:nvSpPr>
          <p:cNvPr id="3" name="Content Placeholder 2">
            <a:extLst>
              <a:ext uri="{FF2B5EF4-FFF2-40B4-BE49-F238E27FC236}">
                <a16:creationId xmlns:a16="http://schemas.microsoft.com/office/drawing/2014/main" xmlns="" id="{3756B85D-DF4B-685E-DE1D-B21E68A96C69}"/>
              </a:ext>
            </a:extLst>
          </p:cNvPr>
          <p:cNvSpPr>
            <a:spLocks noGrp="1"/>
          </p:cNvSpPr>
          <p:nvPr>
            <p:ph idx="1"/>
          </p:nvPr>
        </p:nvSpPr>
        <p:spPr>
          <a:xfrm>
            <a:off x="243944" y="2396066"/>
            <a:ext cx="10813521" cy="1566333"/>
          </a:xfrm>
        </p:spPr>
        <p:txBody>
          <a:bodyPr>
            <a:normAutofit/>
          </a:bodyPr>
          <a:lstStyle/>
          <a:p>
            <a:r>
              <a:rPr lang="en-GB" sz="3600" dirty="0">
                <a:ea typeface="+mn-lt"/>
                <a:cs typeface="+mn-lt"/>
                <a:hlinkClick r:id="rId3"/>
              </a:rPr>
              <a:t>2 Minute Reset | Julia Albertson, </a:t>
            </a:r>
            <a:r>
              <a:rPr lang="en-GB" sz="3600" dirty="0" smtClean="0">
                <a:ea typeface="+mn-lt"/>
                <a:cs typeface="+mn-lt"/>
                <a:hlinkClick r:id="rId3"/>
              </a:rPr>
              <a:t>Insight Timer</a:t>
            </a:r>
            <a:endParaRPr lang="en-GB" sz="3600" dirty="0">
              <a:solidFill>
                <a:schemeClr val="tx1"/>
              </a:solidFill>
            </a:endParaRPr>
          </a:p>
        </p:txBody>
      </p:sp>
    </p:spTree>
    <p:extLst>
      <p:ext uri="{BB962C8B-B14F-4D97-AF65-F5344CB8AC3E}">
        <p14:creationId xmlns:p14="http://schemas.microsoft.com/office/powerpoint/2010/main" val="462731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78E490DD-AEEF-4D51-765F-EA3ACBDD967D}"/>
              </a:ext>
            </a:extLst>
          </p:cNvPr>
          <p:cNvSpPr>
            <a:spLocks noGrp="1"/>
          </p:cNvSpPr>
          <p:nvPr>
            <p:ph type="title"/>
          </p:nvPr>
        </p:nvSpPr>
        <p:spPr>
          <a:xfrm>
            <a:off x="1412346" y="2675466"/>
            <a:ext cx="8534400" cy="1507067"/>
          </a:xfrm>
        </p:spPr>
        <p:txBody>
          <a:bodyPr>
            <a:normAutofit/>
          </a:bodyPr>
          <a:lstStyle/>
          <a:p>
            <a:r>
              <a:rPr lang="en-GB" sz="5400" dirty="0">
                <a:solidFill>
                  <a:schemeClr val="tx2"/>
                </a:solidFill>
              </a:rPr>
              <a:t>Any Questions ?</a:t>
            </a:r>
          </a:p>
        </p:txBody>
      </p:sp>
    </p:spTree>
    <p:extLst>
      <p:ext uri="{BB962C8B-B14F-4D97-AF65-F5344CB8AC3E}">
        <p14:creationId xmlns:p14="http://schemas.microsoft.com/office/powerpoint/2010/main" val="1543865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6410" r="110"/>
          <a:stretch/>
        </p:blipFill>
        <p:spPr>
          <a:xfrm>
            <a:off x="63381" y="1524001"/>
            <a:ext cx="11996982" cy="2827866"/>
          </a:xfrm>
          <a:prstGeom prst="rect">
            <a:avLst/>
          </a:prstGeom>
        </p:spPr>
      </p:pic>
      <p:pic>
        <p:nvPicPr>
          <p:cNvPr id="7" name="Picture 6"/>
          <p:cNvPicPr>
            <a:picLocks noChangeAspect="1"/>
          </p:cNvPicPr>
          <p:nvPr/>
        </p:nvPicPr>
        <p:blipFill>
          <a:blip r:embed="rId4"/>
          <a:stretch>
            <a:fillRect/>
          </a:stretch>
        </p:blipFill>
        <p:spPr>
          <a:xfrm>
            <a:off x="10591099" y="341669"/>
            <a:ext cx="1469263" cy="1060796"/>
          </a:xfrm>
          <a:prstGeom prst="rect">
            <a:avLst/>
          </a:prstGeom>
        </p:spPr>
      </p:pic>
    </p:spTree>
    <p:extLst>
      <p:ext uri="{BB962C8B-B14F-4D97-AF65-F5344CB8AC3E}">
        <p14:creationId xmlns:p14="http://schemas.microsoft.com/office/powerpoint/2010/main" val="2505039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NHS GGC LONG COVID WEBSITE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28144" y="1825625"/>
            <a:ext cx="7735712" cy="4351338"/>
          </a:xfrm>
        </p:spPr>
      </p:pic>
      <p:pic>
        <p:nvPicPr>
          <p:cNvPr id="5" name="Picture 4" descr="A picture containing text, font, graphics, logo&#10;&#10;Description automatically generated">
            <a:extLst>
              <a:ext uri="{FF2B5EF4-FFF2-40B4-BE49-F238E27FC236}">
                <a16:creationId xmlns:a16="http://schemas.microsoft.com/office/drawing/2014/main" xmlns="" id="{3AF65001-26F3-7768-E1BE-7146F45274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231299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3"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aphicFrame>
        <p:nvGraphicFramePr>
          <p:cNvPr id="15" name="Content Placeholder 5">
            <a:extLst>
              <a:ext uri="{FF2B5EF4-FFF2-40B4-BE49-F238E27FC236}">
                <a16:creationId xmlns:a16="http://schemas.microsoft.com/office/drawing/2014/main" xmlns="" id="{BBFB2D0A-3D50-892A-FA94-1BDD5832E3BE}"/>
              </a:ext>
            </a:extLst>
          </p:cNvPr>
          <p:cNvGraphicFramePr>
            <a:graphicFrameLocks noGrp="1"/>
          </p:cNvGraphicFramePr>
          <p:nvPr>
            <p:ph idx="1"/>
            <p:extLst>
              <p:ext uri="{D42A27DB-BD31-4B8C-83A1-F6EECF244321}">
                <p14:modId xmlns:p14="http://schemas.microsoft.com/office/powerpoint/2010/main" val="1416675444"/>
              </p:ext>
            </p:extLst>
          </p:nvPr>
        </p:nvGraphicFramePr>
        <p:xfrm>
          <a:off x="569193" y="513272"/>
          <a:ext cx="9008852" cy="5469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extBox 30">
            <a:extLst>
              <a:ext uri="{FF2B5EF4-FFF2-40B4-BE49-F238E27FC236}">
                <a16:creationId xmlns:a16="http://schemas.microsoft.com/office/drawing/2014/main" xmlns="" id="{2C142BE3-AFDB-472B-9688-0A31AF02EE91}"/>
              </a:ext>
            </a:extLst>
          </p:cNvPr>
          <p:cNvSpPr txBox="1"/>
          <p:nvPr/>
        </p:nvSpPr>
        <p:spPr>
          <a:xfrm>
            <a:off x="9137791" y="129560"/>
            <a:ext cx="2771955" cy="14492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33" name="Picture 32" descr="A picture containing text, font, graphics, logo&#10;&#10;Description automatically generated">
            <a:extLst>
              <a:ext uri="{FF2B5EF4-FFF2-40B4-BE49-F238E27FC236}">
                <a16:creationId xmlns:a16="http://schemas.microsoft.com/office/drawing/2014/main" xmlns="" id="{45B671A7-1DD3-CE11-24B5-BD9DDBD310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13375755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2">
            <a:extLst>
              <a:ext uri="{FF2B5EF4-FFF2-40B4-BE49-F238E27FC236}">
                <a16:creationId xmlns:a16="http://schemas.microsoft.com/office/drawing/2014/main" xmlns="" id="{124D9F5B-C72B-41EE-97C2-D3600B6271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xmlns="" id="{2D42D55D-D6B2-8FD1-CE33-1233C900E1C0}"/>
              </a:ext>
            </a:extLst>
          </p:cNvPr>
          <p:cNvSpPr/>
          <p:nvPr/>
        </p:nvSpPr>
        <p:spPr>
          <a:xfrm>
            <a:off x="-243827" y="-9261"/>
            <a:ext cx="5864104"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descr="A picture containing text, font, graphics, logo&#10;&#10;Description automatically generated">
            <a:extLst>
              <a:ext uri="{FF2B5EF4-FFF2-40B4-BE49-F238E27FC236}">
                <a16:creationId xmlns:a16="http://schemas.microsoft.com/office/drawing/2014/main" xmlns="" id="{BDABE4B4-6859-9A8B-7D1D-A4E89970D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
        <p:nvSpPr>
          <p:cNvPr id="4" name="TextBox 3">
            <a:extLst>
              <a:ext uri="{FF2B5EF4-FFF2-40B4-BE49-F238E27FC236}">
                <a16:creationId xmlns:a16="http://schemas.microsoft.com/office/drawing/2014/main" xmlns="" id="{6A3BAD46-D117-FB38-9BE1-3882F0D35DFF}"/>
              </a:ext>
            </a:extLst>
          </p:cNvPr>
          <p:cNvSpPr txBox="1"/>
          <p:nvPr/>
        </p:nvSpPr>
        <p:spPr>
          <a:xfrm>
            <a:off x="5796751" y="2021457"/>
            <a:ext cx="639525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FFFFFF"/>
                </a:solidFill>
              </a:rPr>
              <a:t>Week 1 – </a:t>
            </a:r>
            <a:r>
              <a:rPr lang="en-GB" sz="2800" b="1" dirty="0" smtClean="0">
                <a:solidFill>
                  <a:srgbClr val="FFFFFF"/>
                </a:solidFill>
              </a:rPr>
              <a:t>Introduction</a:t>
            </a:r>
            <a:endParaRPr lang="en-GB" sz="2800" dirty="0">
              <a:solidFill>
                <a:srgbClr val="000000"/>
              </a:solidFill>
            </a:endParaRPr>
          </a:p>
          <a:p>
            <a:r>
              <a:rPr lang="en-US" sz="2800" b="1" dirty="0">
                <a:solidFill>
                  <a:srgbClr val="FFFFFF"/>
                </a:solidFill>
              </a:rPr>
              <a:t>Week 2 </a:t>
            </a:r>
            <a:r>
              <a:rPr lang="en-US" sz="2800" b="1" dirty="0" smtClean="0">
                <a:solidFill>
                  <a:srgbClr val="FFFFFF"/>
                </a:solidFill>
              </a:rPr>
              <a:t>–Dysautonomia, Activity and Pain</a:t>
            </a:r>
            <a:endParaRPr lang="en-US" sz="2800" b="1" dirty="0">
              <a:solidFill>
                <a:srgbClr val="FFFFFF"/>
              </a:solidFill>
            </a:endParaRPr>
          </a:p>
          <a:p>
            <a:r>
              <a:rPr lang="en-US" sz="2800" b="1" dirty="0">
                <a:solidFill>
                  <a:srgbClr val="FFFFFF"/>
                </a:solidFill>
              </a:rPr>
              <a:t>Week </a:t>
            </a:r>
            <a:r>
              <a:rPr lang="en-US" sz="2800" b="1" dirty="0" smtClean="0">
                <a:solidFill>
                  <a:srgbClr val="FFFFFF"/>
                </a:solidFill>
              </a:rPr>
              <a:t>3 - </a:t>
            </a:r>
            <a:r>
              <a:rPr lang="en-US" sz="2800" b="1" dirty="0">
                <a:solidFill>
                  <a:srgbClr val="FFFFFF"/>
                </a:solidFill>
              </a:rPr>
              <a:t>Fatigue Part 1</a:t>
            </a:r>
          </a:p>
          <a:p>
            <a:r>
              <a:rPr lang="en-US" sz="2800" b="1" dirty="0">
                <a:solidFill>
                  <a:srgbClr val="FFFFFF"/>
                </a:solidFill>
              </a:rPr>
              <a:t>Week 4 – The Breath</a:t>
            </a:r>
          </a:p>
          <a:p>
            <a:r>
              <a:rPr lang="en-US" sz="2800" b="1" dirty="0">
                <a:solidFill>
                  <a:srgbClr val="FFFFFF"/>
                </a:solidFill>
              </a:rPr>
              <a:t>Week 5 – Brain Fog</a:t>
            </a:r>
          </a:p>
          <a:p>
            <a:r>
              <a:rPr lang="en-US" sz="2800" b="1" dirty="0">
                <a:solidFill>
                  <a:srgbClr val="FFFFFF"/>
                </a:solidFill>
              </a:rPr>
              <a:t>Week 6 – Fatigue and Sleep – Part 2</a:t>
            </a:r>
          </a:p>
          <a:p>
            <a:r>
              <a:rPr lang="en-US" sz="2800" b="1" dirty="0">
                <a:solidFill>
                  <a:srgbClr val="FFFFFF"/>
                </a:solidFill>
              </a:rPr>
              <a:t>Week 7 – Wellbeing</a:t>
            </a:r>
          </a:p>
          <a:p>
            <a:r>
              <a:rPr lang="en-US" sz="2800" b="1" dirty="0">
                <a:solidFill>
                  <a:srgbClr val="FFFFFF"/>
                </a:solidFill>
              </a:rPr>
              <a:t>Week 8 – Planning for the Future</a:t>
            </a:r>
          </a:p>
        </p:txBody>
      </p:sp>
      <p:sp>
        <p:nvSpPr>
          <p:cNvPr id="5" name="TextBox 4">
            <a:extLst>
              <a:ext uri="{FF2B5EF4-FFF2-40B4-BE49-F238E27FC236}">
                <a16:creationId xmlns:a16="http://schemas.microsoft.com/office/drawing/2014/main" xmlns="" id="{F206D97F-7FDE-D326-4F96-E56B8DEE2C26}"/>
              </a:ext>
            </a:extLst>
          </p:cNvPr>
          <p:cNvSpPr txBox="1"/>
          <p:nvPr/>
        </p:nvSpPr>
        <p:spPr>
          <a:xfrm>
            <a:off x="6204360" y="597456"/>
            <a:ext cx="558123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FFFFFF"/>
                </a:solidFill>
                <a:latin typeface="+mj-lt"/>
                <a:ea typeface="+mj-ea"/>
                <a:cs typeface="+mj-cs"/>
              </a:rPr>
              <a:t>Outline </a:t>
            </a:r>
            <a:r>
              <a:rPr lang="en-US" sz="3600" dirty="0">
                <a:latin typeface="+mj-lt"/>
                <a:ea typeface="+mj-ea"/>
                <a:cs typeface="+mj-cs"/>
              </a:rPr>
              <a:t/>
            </a:r>
            <a:br>
              <a:rPr lang="en-US" sz="3600" dirty="0">
                <a:latin typeface="+mj-lt"/>
                <a:ea typeface="+mj-ea"/>
                <a:cs typeface="+mj-cs"/>
              </a:rPr>
            </a:br>
            <a:r>
              <a:rPr lang="en-US" sz="3600" dirty="0">
                <a:solidFill>
                  <a:srgbClr val="FFFFFF"/>
                </a:solidFill>
                <a:latin typeface="+mj-lt"/>
                <a:ea typeface="+mj-ea"/>
                <a:cs typeface="+mj-cs"/>
              </a:rPr>
              <a:t>8 Week Programme</a:t>
            </a:r>
            <a:r>
              <a:rPr lang="en-US" sz="3600" dirty="0">
                <a:latin typeface="+mj-lt"/>
                <a:ea typeface="+mj-ea"/>
                <a:cs typeface="+mj-cs"/>
              </a:rPr>
              <a:t/>
            </a:r>
            <a:br>
              <a:rPr lang="en-US" sz="3600" dirty="0">
                <a:latin typeface="+mj-lt"/>
                <a:ea typeface="+mj-ea"/>
                <a:cs typeface="+mj-cs"/>
              </a:rPr>
            </a:br>
            <a:endParaRPr lang="en-US" sz="3600" dirty="0">
              <a:solidFill>
                <a:srgbClr val="FFFFFF"/>
              </a:solidFill>
              <a:latin typeface="+mj-lt"/>
            </a:endParaRPr>
          </a:p>
        </p:txBody>
      </p:sp>
      <p:pic>
        <p:nvPicPr>
          <p:cNvPr id="6" name="Picture 5" descr="A house on a hill by water&#10;&#10;Description automatically generated">
            <a:extLst>
              <a:ext uri="{FF2B5EF4-FFF2-40B4-BE49-F238E27FC236}">
                <a16:creationId xmlns:a16="http://schemas.microsoft.com/office/drawing/2014/main" xmlns="" id="{F1597964-DFDE-AC8C-C4C8-28D6F71CDAA9}"/>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288451" y="1144726"/>
            <a:ext cx="4779589" cy="3614565"/>
          </a:xfrm>
          <a:prstGeom prst="rect">
            <a:avLst/>
          </a:prstGeom>
        </p:spPr>
      </p:pic>
      <p:sp>
        <p:nvSpPr>
          <p:cNvPr id="12" name="TextBox 11">
            <a:extLst>
              <a:ext uri="{FF2B5EF4-FFF2-40B4-BE49-F238E27FC236}">
                <a16:creationId xmlns:a16="http://schemas.microsoft.com/office/drawing/2014/main" xmlns="" id="{1E5F1087-3077-F87E-5DC2-455392AF373C}"/>
              </a:ext>
            </a:extLst>
          </p:cNvPr>
          <p:cNvSpPr txBox="1"/>
          <p:nvPr/>
        </p:nvSpPr>
        <p:spPr>
          <a:xfrm>
            <a:off x="288392" y="4953000"/>
            <a:ext cx="5262562" cy="317500"/>
          </a:xfrm>
          <a:prstGeom prst="rect">
            <a:avLst/>
          </a:prstGeom>
        </p:spPr>
        <p:txBody>
          <a:bodyPr>
            <a:normAutofit fontScale="77500" lnSpcReduction="20000"/>
          </a:bodyPr>
          <a:lstStyle/>
          <a:p>
            <a:r>
              <a:rPr lang="en-US" dirty="0">
                <a:hlinkClick r:id="rId5"/>
              </a:rPr>
              <a:t>This Photo</a:t>
            </a:r>
            <a:r>
              <a:rPr lang="en-US" dirty="0"/>
              <a:t> by Unknown author is licensed under </a:t>
            </a:r>
            <a:r>
              <a:rPr lang="en-US" dirty="0">
                <a:hlinkClick r:id="rId6"/>
              </a:rPr>
              <a:t>CC BY-SA</a:t>
            </a:r>
            <a:r>
              <a:rPr lang="en-US" dirty="0"/>
              <a:t>.</a:t>
            </a:r>
          </a:p>
        </p:txBody>
      </p:sp>
    </p:spTree>
    <p:extLst>
      <p:ext uri="{BB962C8B-B14F-4D97-AF65-F5344CB8AC3E}">
        <p14:creationId xmlns:p14="http://schemas.microsoft.com/office/powerpoint/2010/main" val="20471542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5"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7"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67F7214E-A32B-6E84-BE85-CFC2D13F59F6}"/>
              </a:ext>
            </a:extLst>
          </p:cNvPr>
          <p:cNvSpPr>
            <a:spLocks noGrp="1"/>
          </p:cNvSpPr>
          <p:nvPr>
            <p:ph type="title"/>
          </p:nvPr>
        </p:nvSpPr>
        <p:spPr>
          <a:xfrm>
            <a:off x="346543" y="-118209"/>
            <a:ext cx="9536992" cy="1507067"/>
          </a:xfrm>
        </p:spPr>
        <p:txBody>
          <a:bodyPr>
            <a:normAutofit/>
          </a:bodyPr>
          <a:lstStyle/>
          <a:p>
            <a:r>
              <a:rPr lang="en-GB" sz="4000" b="1" dirty="0">
                <a:solidFill>
                  <a:schemeClr val="tx2"/>
                </a:solidFill>
                <a:latin typeface="Trebuchet MS"/>
              </a:rPr>
              <a:t>Aim of </a:t>
            </a:r>
            <a:r>
              <a:rPr lang="en-GB" sz="4000" b="1" dirty="0" smtClean="0">
                <a:solidFill>
                  <a:schemeClr val="tx2"/>
                </a:solidFill>
                <a:latin typeface="Trebuchet MS"/>
              </a:rPr>
              <a:t>Today's Session</a:t>
            </a:r>
            <a:endParaRPr lang="en-US" sz="4000" dirty="0">
              <a:solidFill>
                <a:schemeClr val="tx2"/>
              </a:solidFill>
            </a:endParaRPr>
          </a:p>
        </p:txBody>
      </p:sp>
      <p:sp>
        <p:nvSpPr>
          <p:cNvPr id="3" name="Content Placeholder 2">
            <a:extLst>
              <a:ext uri="{FF2B5EF4-FFF2-40B4-BE49-F238E27FC236}">
                <a16:creationId xmlns:a16="http://schemas.microsoft.com/office/drawing/2014/main" xmlns="" id="{AC407AE4-49B6-74B2-7155-701F843CEA1B}"/>
              </a:ext>
            </a:extLst>
          </p:cNvPr>
          <p:cNvSpPr>
            <a:spLocks noGrp="1"/>
          </p:cNvSpPr>
          <p:nvPr>
            <p:ph idx="1"/>
          </p:nvPr>
        </p:nvSpPr>
        <p:spPr>
          <a:xfrm>
            <a:off x="0" y="635326"/>
            <a:ext cx="10891308" cy="5994400"/>
          </a:xfrm>
        </p:spPr>
        <p:txBody>
          <a:bodyPr>
            <a:noAutofit/>
          </a:bodyPr>
          <a:lstStyle/>
          <a:p>
            <a:pPr marL="0" indent="0">
              <a:buNone/>
            </a:pPr>
            <a:r>
              <a:rPr lang="en-US" sz="2600" dirty="0">
                <a:solidFill>
                  <a:schemeClr val="tx1"/>
                </a:solidFill>
              </a:rPr>
              <a:t>Information on Long </a:t>
            </a:r>
            <a:r>
              <a:rPr lang="en-US" sz="2600" dirty="0" smtClean="0">
                <a:solidFill>
                  <a:schemeClr val="tx1"/>
                </a:solidFill>
              </a:rPr>
              <a:t>COVID, Supported </a:t>
            </a:r>
            <a:r>
              <a:rPr lang="en-US" sz="2600" dirty="0">
                <a:solidFill>
                  <a:schemeClr val="tx1"/>
                </a:solidFill>
              </a:rPr>
              <a:t>Self-Management Strategies</a:t>
            </a:r>
          </a:p>
          <a:p>
            <a:pPr marL="0" indent="0">
              <a:buClr>
                <a:srgbClr val="000000"/>
              </a:buClr>
              <a:buNone/>
            </a:pPr>
            <a:r>
              <a:rPr lang="en-US" sz="2600" dirty="0">
                <a:solidFill>
                  <a:schemeClr val="tx1"/>
                </a:solidFill>
              </a:rPr>
              <a:t>Use of interactive technology – comments, polls, word cloud and break out rooms</a:t>
            </a:r>
          </a:p>
          <a:p>
            <a:pPr marL="0" indent="0">
              <a:buClr>
                <a:srgbClr val="000000"/>
              </a:buClr>
              <a:buNone/>
            </a:pPr>
            <a:r>
              <a:rPr lang="en-US" sz="2600" b="1" dirty="0">
                <a:solidFill>
                  <a:schemeClr val="tx1"/>
                </a:solidFill>
              </a:rPr>
              <a:t>Breakout rooms</a:t>
            </a:r>
            <a:r>
              <a:rPr lang="en-US" sz="2600" dirty="0">
                <a:solidFill>
                  <a:schemeClr val="tx1"/>
                </a:solidFill>
              </a:rPr>
              <a:t> to give opportunity to discuss and share information in smaller groups and to get to know each other </a:t>
            </a:r>
          </a:p>
          <a:p>
            <a:pPr marL="0" indent="0">
              <a:buClr>
                <a:srgbClr val="000000"/>
              </a:buClr>
              <a:buNone/>
            </a:pPr>
            <a:r>
              <a:rPr lang="en-US" sz="2600" b="1" dirty="0">
                <a:solidFill>
                  <a:schemeClr val="tx1"/>
                </a:solidFill>
              </a:rPr>
              <a:t>Mindfulness </a:t>
            </a:r>
            <a:r>
              <a:rPr lang="en-US" sz="2600" dirty="0">
                <a:solidFill>
                  <a:schemeClr val="tx1"/>
                </a:solidFill>
              </a:rPr>
              <a:t>and/or </a:t>
            </a:r>
            <a:r>
              <a:rPr lang="en-US" sz="2600" b="1" dirty="0">
                <a:solidFill>
                  <a:schemeClr val="tx1"/>
                </a:solidFill>
              </a:rPr>
              <a:t>Relaxation</a:t>
            </a:r>
            <a:r>
              <a:rPr lang="en-US" sz="2600" dirty="0">
                <a:solidFill>
                  <a:schemeClr val="tx1"/>
                </a:solidFill>
              </a:rPr>
              <a:t> incorporated into each session to invigorate, accelerate your learning and encourage new/useful skill which also has potential to accelerate your healing. </a:t>
            </a:r>
          </a:p>
          <a:p>
            <a:pPr marL="0" indent="0">
              <a:buClr>
                <a:srgbClr val="000000"/>
              </a:buClr>
              <a:buNone/>
            </a:pPr>
            <a:r>
              <a:rPr lang="en-US" sz="2600" dirty="0">
                <a:solidFill>
                  <a:schemeClr val="tx1"/>
                </a:solidFill>
              </a:rPr>
              <a:t>Room is left open at the end to talk (without the Long COVID Team)</a:t>
            </a:r>
            <a:endParaRPr lang="en-GB" sz="2600" dirty="0">
              <a:solidFill>
                <a:schemeClr val="tx1"/>
              </a:solidFill>
            </a:endParaRPr>
          </a:p>
        </p:txBody>
      </p:sp>
      <p:sp>
        <p:nvSpPr>
          <p:cNvPr id="4" name="TextBox 3">
            <a:extLst>
              <a:ext uri="{FF2B5EF4-FFF2-40B4-BE49-F238E27FC236}">
                <a16:creationId xmlns:a16="http://schemas.microsoft.com/office/drawing/2014/main" xmlns="" id="{185EF94D-3BFD-699E-DE5D-C3E8AEF9382F}"/>
              </a:ext>
            </a:extLst>
          </p:cNvPr>
          <p:cNvSpPr txBox="1"/>
          <p:nvPr/>
        </p:nvSpPr>
        <p:spPr>
          <a:xfrm>
            <a:off x="9995368" y="126782"/>
            <a:ext cx="2024332" cy="1607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6" name="Picture 5" descr="A picture containing text, font, graphics, logo&#10;&#10;Description automatically generated">
            <a:extLst>
              <a:ext uri="{FF2B5EF4-FFF2-40B4-BE49-F238E27FC236}">
                <a16:creationId xmlns:a16="http://schemas.microsoft.com/office/drawing/2014/main" xmlns="" id="{99DF2532-6268-3114-C95D-3D6112C49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spTree>
    <p:extLst>
      <p:ext uri="{BB962C8B-B14F-4D97-AF65-F5344CB8AC3E}">
        <p14:creationId xmlns:p14="http://schemas.microsoft.com/office/powerpoint/2010/main" val="3990502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CA2DE42D-2583-0BBC-0A52-CB67A122B670}"/>
              </a:ext>
            </a:extLst>
          </p:cNvPr>
          <p:cNvSpPr>
            <a:spLocks noGrp="1"/>
          </p:cNvSpPr>
          <p:nvPr>
            <p:ph idx="1"/>
          </p:nvPr>
        </p:nvSpPr>
        <p:spPr>
          <a:xfrm>
            <a:off x="684212" y="685801"/>
            <a:ext cx="9008852" cy="1905000"/>
          </a:xfrm>
        </p:spPr>
        <p:txBody>
          <a:bodyPr>
            <a:normAutofit/>
          </a:bodyPr>
          <a:lstStyle/>
          <a:p>
            <a:pPr marL="0" indent="0">
              <a:spcBef>
                <a:spcPts val="0"/>
              </a:spcBef>
              <a:spcAft>
                <a:spcPts val="0"/>
              </a:spcAft>
              <a:buNone/>
            </a:pPr>
            <a:r>
              <a:rPr lang="en-GB" sz="3500" b="1" dirty="0" smtClean="0">
                <a:solidFill>
                  <a:srgbClr val="404040"/>
                </a:solidFill>
                <a:latin typeface="Trebuchet MS"/>
              </a:rPr>
              <a:t>What </a:t>
            </a:r>
            <a:r>
              <a:rPr lang="en-GB" sz="3500" b="1" dirty="0">
                <a:solidFill>
                  <a:srgbClr val="404040"/>
                </a:solidFill>
                <a:latin typeface="Trebuchet MS"/>
              </a:rPr>
              <a:t>is Long COVID?</a:t>
            </a:r>
            <a:endParaRPr lang="en-US" sz="3500" b="1" dirty="0">
              <a:solidFill>
                <a:srgbClr val="404040"/>
              </a:solidFill>
              <a:latin typeface="Trebuchet MS"/>
            </a:endParaRPr>
          </a:p>
          <a:p>
            <a:pPr marL="0" indent="0">
              <a:spcBef>
                <a:spcPts val="0"/>
              </a:spcBef>
              <a:spcAft>
                <a:spcPts val="0"/>
              </a:spcAft>
              <a:buClr>
                <a:srgbClr val="000000"/>
              </a:buClr>
              <a:buNone/>
            </a:pPr>
            <a:r>
              <a:rPr lang="en-GB" sz="3000" dirty="0" smtClean="0">
                <a:solidFill>
                  <a:srgbClr val="404040"/>
                </a:solidFill>
                <a:latin typeface="Trebuchet MS"/>
              </a:rPr>
              <a:t>(</a:t>
            </a:r>
            <a:r>
              <a:rPr lang="en-GB" sz="3000" dirty="0">
                <a:solidFill>
                  <a:srgbClr val="404040"/>
                </a:solidFill>
                <a:latin typeface="Trebuchet MS"/>
              </a:rPr>
              <a:t>Video </a:t>
            </a:r>
            <a:r>
              <a:rPr lang="en-GB" sz="3000" dirty="0" smtClean="0">
                <a:solidFill>
                  <a:srgbClr val="404040"/>
                </a:solidFill>
                <a:latin typeface="Trebuchet MS"/>
              </a:rPr>
              <a:t>-</a:t>
            </a:r>
            <a:r>
              <a:rPr lang="en-GB" sz="3200" u="sng" dirty="0">
                <a:hlinkClick r:id="rId4"/>
              </a:rPr>
              <a:t>What is Long COVID — Long COVID Physio</a:t>
            </a:r>
            <a:endParaRPr lang="en-GB" sz="3200" dirty="0"/>
          </a:p>
          <a:p>
            <a:pPr>
              <a:buClr>
                <a:srgbClr val="000000"/>
              </a:buClr>
            </a:pPr>
            <a:endParaRPr lang="en-GB" dirty="0">
              <a:solidFill>
                <a:schemeClr val="tx1"/>
              </a:solidFill>
            </a:endParaRPr>
          </a:p>
        </p:txBody>
      </p:sp>
      <p:sp>
        <p:nvSpPr>
          <p:cNvPr id="2" name="TextBox 1">
            <a:extLst>
              <a:ext uri="{FF2B5EF4-FFF2-40B4-BE49-F238E27FC236}">
                <a16:creationId xmlns:a16="http://schemas.microsoft.com/office/drawing/2014/main" xmlns="" id="{C4CF92A8-C9DD-4AD6-549D-08266BA4D7A6}"/>
              </a:ext>
            </a:extLst>
          </p:cNvPr>
          <p:cNvSpPr txBox="1"/>
          <p:nvPr/>
        </p:nvSpPr>
        <p:spPr>
          <a:xfrm>
            <a:off x="9686909" y="203733"/>
            <a:ext cx="2383766" cy="18661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5" name="Picture 4" descr="A picture containing text, font, graphics, logo&#10;&#10;Description automatically generated">
            <a:extLst>
              <a:ext uri="{FF2B5EF4-FFF2-40B4-BE49-F238E27FC236}">
                <a16:creationId xmlns:a16="http://schemas.microsoft.com/office/drawing/2014/main" xmlns="" id="{23B78539-2D97-3E5F-9F1F-ADB453FB4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pic>
        <p:nvPicPr>
          <p:cNvPr id="6" name="M4tGFiLXsIk"/>
          <p:cNvPicPr>
            <a:picLocks noRot="1" noChangeAspect="1"/>
          </p:cNvPicPr>
          <p:nvPr>
            <a:videoFile r:link="rId1"/>
          </p:nvPr>
        </p:nvPicPr>
        <p:blipFill>
          <a:blip r:embed="rId6"/>
          <a:stretch>
            <a:fillRect/>
          </a:stretch>
        </p:blipFill>
        <p:spPr>
          <a:xfrm>
            <a:off x="1507067" y="2571750"/>
            <a:ext cx="8314266" cy="3693583"/>
          </a:xfrm>
          <a:prstGeom prst="rect">
            <a:avLst/>
          </a:prstGeom>
        </p:spPr>
      </p:pic>
    </p:spTree>
    <p:extLst>
      <p:ext uri="{BB962C8B-B14F-4D97-AF65-F5344CB8AC3E}">
        <p14:creationId xmlns:p14="http://schemas.microsoft.com/office/powerpoint/2010/main" val="197577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6">
            <a:extLst>
              <a:ext uri="{FF2B5EF4-FFF2-40B4-BE49-F238E27FC236}">
                <a16:creationId xmlns:a16="http://schemas.microsoft.com/office/drawing/2014/main" xmlns="" id="{AD2D45C7-2E37-44FD-AC77-116CD14B9E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5" y="2"/>
            <a:ext cx="12191075" cy="6857998"/>
          </a:xfrm>
          <a:prstGeom prst="rect">
            <a:avLst/>
          </a:prstGeom>
          <a:ln>
            <a:noFill/>
          </a:ln>
        </p:spPr>
        <p:style>
          <a:lnRef idx="2">
            <a:schemeClr val="accent2"/>
          </a:lnRef>
          <a:fillRef idx="1002">
            <a:schemeClr val="dk2"/>
          </a:fillRef>
          <a:effectRef idx="0">
            <a:schemeClr val="accent2"/>
          </a:effectRef>
          <a:fontRef idx="minor">
            <a:schemeClr val="dk1"/>
          </a:fontRef>
        </p:style>
        <p:txBody>
          <a:bodyPr wrap="square" rtlCol="0" anchor="ctr">
            <a:noAutofit/>
          </a:bodyPr>
          <a:lstStyle/>
          <a:p>
            <a:pPr algn="ctr"/>
            <a:endParaRPr lang="en-US"/>
          </a:p>
        </p:txBody>
      </p:sp>
      <p:sp useBgFill="1">
        <p:nvSpPr>
          <p:cNvPr id="10" name="Snip Single Corner Rectangle 17">
            <a:extLst>
              <a:ext uri="{FF2B5EF4-FFF2-40B4-BE49-F238E27FC236}">
                <a16:creationId xmlns:a16="http://schemas.microsoft.com/office/drawing/2014/main" xmlns="" id="{1FF88480-2CF1-4C54-8CE3-2CA9CD9FF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CA2DE42D-2583-0BBC-0A52-CB67A122B670}"/>
              </a:ext>
            </a:extLst>
          </p:cNvPr>
          <p:cNvSpPr>
            <a:spLocks noGrp="1"/>
          </p:cNvSpPr>
          <p:nvPr>
            <p:ph idx="1"/>
          </p:nvPr>
        </p:nvSpPr>
        <p:spPr>
          <a:xfrm>
            <a:off x="287867" y="685802"/>
            <a:ext cx="11782807" cy="1871132"/>
          </a:xfrm>
        </p:spPr>
        <p:txBody>
          <a:bodyPr>
            <a:normAutofit fontScale="47500" lnSpcReduction="20000"/>
          </a:bodyPr>
          <a:lstStyle/>
          <a:p>
            <a:pPr marL="0" indent="0">
              <a:spcBef>
                <a:spcPts val="0"/>
              </a:spcBef>
              <a:spcAft>
                <a:spcPts val="0"/>
              </a:spcAft>
              <a:buClr>
                <a:srgbClr val="000000"/>
              </a:buClr>
              <a:buNone/>
            </a:pPr>
            <a:endParaRPr lang="en-US" sz="3000" b="1" dirty="0">
              <a:solidFill>
                <a:srgbClr val="404040"/>
              </a:solidFill>
              <a:latin typeface="Trebuchet MS"/>
            </a:endParaRPr>
          </a:p>
          <a:p>
            <a:pPr marL="0" indent="0">
              <a:spcBef>
                <a:spcPts val="0"/>
              </a:spcBef>
              <a:spcAft>
                <a:spcPts val="0"/>
              </a:spcAft>
              <a:buClr>
                <a:srgbClr val="000000"/>
              </a:buClr>
              <a:buNone/>
            </a:pPr>
            <a:r>
              <a:rPr lang="en-GB" sz="3500" b="1" dirty="0">
                <a:solidFill>
                  <a:srgbClr val="404040"/>
                </a:solidFill>
                <a:latin typeface="Trebuchet MS"/>
              </a:rPr>
              <a:t>How many people are affected?</a:t>
            </a:r>
            <a:endParaRPr lang="en-US" sz="3500" b="1" dirty="0">
              <a:solidFill>
                <a:srgbClr val="404040"/>
              </a:solidFill>
              <a:latin typeface="Trebuchet MS"/>
            </a:endParaRPr>
          </a:p>
          <a:p>
            <a:pPr>
              <a:spcBef>
                <a:spcPts val="0"/>
              </a:spcBef>
              <a:spcAft>
                <a:spcPts val="0"/>
              </a:spcAft>
              <a:buClr>
                <a:srgbClr val="000000"/>
              </a:buClr>
              <a:buFont typeface="Arial" panose="020B0604020202020204" pitchFamily="34" charset="0"/>
              <a:buChar char="•"/>
            </a:pPr>
            <a:r>
              <a:rPr lang="en-GB" sz="3000" dirty="0">
                <a:solidFill>
                  <a:srgbClr val="404040"/>
                </a:solidFill>
                <a:latin typeface="Trebuchet MS"/>
              </a:rPr>
              <a:t>1.9 million people living in private households in the UK 2.9 % of the population are experiencing Long Covid Symptoms</a:t>
            </a:r>
            <a:endParaRPr lang="en-US" sz="3000" dirty="0">
              <a:solidFill>
                <a:srgbClr val="404040"/>
              </a:solidFill>
              <a:latin typeface="Trebuchet MS"/>
            </a:endParaRPr>
          </a:p>
          <a:p>
            <a:pPr>
              <a:spcBef>
                <a:spcPts val="0"/>
              </a:spcBef>
              <a:spcAft>
                <a:spcPts val="0"/>
              </a:spcAft>
              <a:buClr>
                <a:srgbClr val="000000"/>
              </a:buClr>
              <a:buFont typeface="Arial" panose="020B0604020202020204" pitchFamily="34" charset="0"/>
              <a:buChar char="•"/>
            </a:pPr>
            <a:r>
              <a:rPr lang="en-GB" sz="3000" dirty="0">
                <a:solidFill>
                  <a:srgbClr val="323132"/>
                </a:solidFill>
                <a:latin typeface="Trebuchet MS"/>
              </a:rPr>
              <a:t>The most common symptoms are Fatigue </a:t>
            </a:r>
            <a:r>
              <a:rPr lang="en-GB" sz="3000" dirty="0" smtClean="0">
                <a:solidFill>
                  <a:srgbClr val="323132"/>
                </a:solidFill>
                <a:latin typeface="Trebuchet MS"/>
              </a:rPr>
              <a:t>(60%),</a:t>
            </a:r>
            <a:r>
              <a:rPr lang="en-GB" sz="3000" dirty="0">
                <a:solidFill>
                  <a:srgbClr val="323132"/>
                </a:solidFill>
                <a:latin typeface="Trebuchet MS"/>
              </a:rPr>
              <a:t> Brain Fog </a:t>
            </a:r>
            <a:r>
              <a:rPr lang="en-GB" sz="3000" dirty="0" smtClean="0">
                <a:solidFill>
                  <a:srgbClr val="323132"/>
                </a:solidFill>
                <a:latin typeface="Trebuchet MS"/>
              </a:rPr>
              <a:t>(38%)</a:t>
            </a:r>
            <a:r>
              <a:rPr lang="en-GB" sz="3000" dirty="0">
                <a:solidFill>
                  <a:srgbClr val="323132"/>
                </a:solidFill>
                <a:latin typeface="Trebuchet MS"/>
              </a:rPr>
              <a:t> Muscle Aches (</a:t>
            </a:r>
            <a:r>
              <a:rPr lang="en-GB" sz="3000" dirty="0" smtClean="0">
                <a:solidFill>
                  <a:srgbClr val="323132"/>
                </a:solidFill>
                <a:latin typeface="Trebuchet MS"/>
              </a:rPr>
              <a:t>42%) </a:t>
            </a:r>
            <a:r>
              <a:rPr lang="en-GB" sz="3000" dirty="0">
                <a:solidFill>
                  <a:srgbClr val="323132"/>
                </a:solidFill>
                <a:latin typeface="Trebuchet MS"/>
              </a:rPr>
              <a:t>and Breathlessness ( 48</a:t>
            </a:r>
            <a:r>
              <a:rPr lang="en-GB" sz="3000" dirty="0" smtClean="0">
                <a:solidFill>
                  <a:srgbClr val="323132"/>
                </a:solidFill>
                <a:latin typeface="Trebuchet MS"/>
              </a:rPr>
              <a:t>%)</a:t>
            </a:r>
          </a:p>
          <a:p>
            <a:pPr>
              <a:spcBef>
                <a:spcPts val="0"/>
              </a:spcBef>
              <a:spcAft>
                <a:spcPts val="0"/>
              </a:spcAft>
              <a:buClr>
                <a:srgbClr val="000000"/>
              </a:buClr>
              <a:buFont typeface="Arial" panose="020B0604020202020204" pitchFamily="34" charset="0"/>
              <a:buChar char="•"/>
            </a:pPr>
            <a:endParaRPr lang="en-GB" sz="3000" dirty="0">
              <a:solidFill>
                <a:srgbClr val="323132"/>
              </a:solidFill>
              <a:latin typeface="Trebuchet MS"/>
            </a:endParaRPr>
          </a:p>
          <a:p>
            <a:pPr>
              <a:spcBef>
                <a:spcPts val="0"/>
              </a:spcBef>
              <a:spcAft>
                <a:spcPts val="0"/>
              </a:spcAft>
              <a:buClr>
                <a:srgbClr val="000000"/>
              </a:buClr>
              <a:buFont typeface="Arial" panose="020B0604020202020204" pitchFamily="34" charset="0"/>
              <a:buChar char="•"/>
            </a:pPr>
            <a:endParaRPr lang="en-GB" sz="3000" dirty="0">
              <a:solidFill>
                <a:srgbClr val="323132"/>
              </a:solidFill>
              <a:latin typeface="Trebuchet MS"/>
            </a:endParaRPr>
          </a:p>
          <a:p>
            <a:pPr>
              <a:spcBef>
                <a:spcPts val="0"/>
              </a:spcBef>
              <a:spcAft>
                <a:spcPts val="0"/>
              </a:spcAft>
              <a:buClr>
                <a:srgbClr val="000000"/>
              </a:buClr>
            </a:pPr>
            <a:endParaRPr lang="en-GB" sz="3000" dirty="0">
              <a:solidFill>
                <a:schemeClr val="tx1"/>
              </a:solidFill>
            </a:endParaRPr>
          </a:p>
          <a:p>
            <a:pPr marL="0" indent="0">
              <a:spcBef>
                <a:spcPts val="0"/>
              </a:spcBef>
              <a:spcAft>
                <a:spcPts val="0"/>
              </a:spcAft>
              <a:buClr>
                <a:srgbClr val="000000"/>
              </a:buClr>
              <a:buNone/>
            </a:pPr>
            <a:r>
              <a:rPr lang="en-GB" sz="2600" dirty="0">
                <a:solidFill>
                  <a:srgbClr val="323132"/>
                </a:solidFill>
                <a:cs typeface="Helvetica"/>
              </a:rPr>
              <a:t>Office for National Statistics (ONS), released 30 March 2023, ONS website, statistical bulletin, </a:t>
            </a:r>
            <a:r>
              <a:rPr lang="en-GB" sz="2600" dirty="0">
                <a:solidFill>
                  <a:srgbClr val="206095"/>
                </a:solidFill>
                <a:cs typeface="Helvetica"/>
                <a:hlinkClick r:id="rId3"/>
              </a:rPr>
              <a:t>Prevalence of ongoing symptoms following coronavirus (COVID-19) infection in the UK: 30 March 2023</a:t>
            </a:r>
            <a:endParaRPr lang="en-GB" sz="2600" dirty="0">
              <a:solidFill>
                <a:schemeClr val="tx1"/>
              </a:solidFill>
            </a:endParaRPr>
          </a:p>
          <a:p>
            <a:pPr>
              <a:buClr>
                <a:srgbClr val="000000"/>
              </a:buClr>
            </a:pPr>
            <a:endParaRPr lang="en-GB" dirty="0">
              <a:solidFill>
                <a:schemeClr val="tx1"/>
              </a:solidFill>
            </a:endParaRPr>
          </a:p>
        </p:txBody>
      </p:sp>
      <p:sp>
        <p:nvSpPr>
          <p:cNvPr id="2" name="TextBox 1">
            <a:extLst>
              <a:ext uri="{FF2B5EF4-FFF2-40B4-BE49-F238E27FC236}">
                <a16:creationId xmlns:a16="http://schemas.microsoft.com/office/drawing/2014/main" xmlns="" id="{C4CF92A8-C9DD-4AD6-549D-08266BA4D7A6}"/>
              </a:ext>
            </a:extLst>
          </p:cNvPr>
          <p:cNvSpPr txBox="1"/>
          <p:nvPr/>
        </p:nvSpPr>
        <p:spPr>
          <a:xfrm>
            <a:off x="9686909" y="203733"/>
            <a:ext cx="2383766" cy="18661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5" name="Picture 4" descr="A picture containing text, font, graphics, logo&#10;&#10;Description automatically generated">
            <a:extLst>
              <a:ext uri="{FF2B5EF4-FFF2-40B4-BE49-F238E27FC236}">
                <a16:creationId xmlns:a16="http://schemas.microsoft.com/office/drawing/2014/main" xmlns="" id="{23B78539-2D97-3E5F-9F1F-ADB453FB4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032" y="156822"/>
            <a:ext cx="1601960" cy="1163327"/>
          </a:xfrm>
          <a:prstGeom prst="rect">
            <a:avLst/>
          </a:prstGeom>
        </p:spPr>
      </p:pic>
      <p:pic>
        <p:nvPicPr>
          <p:cNvPr id="4" name="Picture 3"/>
          <p:cNvPicPr>
            <a:picLocks noChangeAspect="1"/>
          </p:cNvPicPr>
          <p:nvPr/>
        </p:nvPicPr>
        <p:blipFill>
          <a:blip r:embed="rId5"/>
          <a:stretch>
            <a:fillRect/>
          </a:stretch>
        </p:blipFill>
        <p:spPr>
          <a:xfrm>
            <a:off x="1345334" y="2531535"/>
            <a:ext cx="8140720" cy="4301066"/>
          </a:xfrm>
          <a:prstGeom prst="rect">
            <a:avLst/>
          </a:prstGeom>
        </p:spPr>
      </p:pic>
    </p:spTree>
    <p:extLst>
      <p:ext uri="{BB962C8B-B14F-4D97-AF65-F5344CB8AC3E}">
        <p14:creationId xmlns:p14="http://schemas.microsoft.com/office/powerpoint/2010/main" val="119568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FAE9548E92C84E8D5872CF0BA16037" ma:contentTypeVersion="12" ma:contentTypeDescription="Create a new document." ma:contentTypeScope="" ma:versionID="b49e5cd68a4149a7c7dd709e9d4e8ab4">
  <xsd:schema xmlns:xsd="http://www.w3.org/2001/XMLSchema" xmlns:xs="http://www.w3.org/2001/XMLSchema" xmlns:p="http://schemas.microsoft.com/office/2006/metadata/properties" xmlns:ns2="e945ea39-1023-4084-bf8f-589fc570305c" xmlns:ns3="8700e00f-5a9f-4f9c-b65f-9ddf4d759177" targetNamespace="http://schemas.microsoft.com/office/2006/metadata/properties" ma:root="true" ma:fieldsID="facfb9e1dd403dc5addd90446165d570" ns2:_="" ns3:_="">
    <xsd:import namespace="e945ea39-1023-4084-bf8f-589fc570305c"/>
    <xsd:import namespace="8700e00f-5a9f-4f9c-b65f-9ddf4d7591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5ea39-1023-4084-bf8f-589fc57030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00e00f-5a9f-4f9c-b65f-9ddf4d75917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fc054ed-314c-442b-8ef7-adee4bd838e3}" ma:internalName="TaxCatchAll" ma:showField="CatchAllData" ma:web="8700e00f-5a9f-4f9c-b65f-9ddf4d7591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e945ea39-1023-4084-bf8f-589fc570305c" xsi:nil="true"/>
    <SharedWithUsers xmlns="8700e00f-5a9f-4f9c-b65f-9ddf4d759177">
      <UserInfo>
        <DisplayName>Humphrey, Sarah</DisplayName>
        <AccountId>12</AccountId>
        <AccountType/>
      </UserInfo>
    </SharedWithUsers>
    <lcf76f155ced4ddcb4097134ff3c332f xmlns="e945ea39-1023-4084-bf8f-589fc570305c">
      <Terms xmlns="http://schemas.microsoft.com/office/infopath/2007/PartnerControls"/>
    </lcf76f155ced4ddcb4097134ff3c332f>
    <TaxCatchAll xmlns="8700e00f-5a9f-4f9c-b65f-9ddf4d759177" xsi:nil="true"/>
  </documentManagement>
</p:properties>
</file>

<file path=customXml/itemProps1.xml><?xml version="1.0" encoding="utf-8"?>
<ds:datastoreItem xmlns:ds="http://schemas.openxmlformats.org/officeDocument/2006/customXml" ds:itemID="{BF2BEC96-A1AD-4711-A0E8-CC409F32FE90}">
  <ds:schemaRefs>
    <ds:schemaRef ds:uri="http://schemas.microsoft.com/sharepoint/v3/contenttype/forms"/>
  </ds:schemaRefs>
</ds:datastoreItem>
</file>

<file path=customXml/itemProps2.xml><?xml version="1.0" encoding="utf-8"?>
<ds:datastoreItem xmlns:ds="http://schemas.openxmlformats.org/officeDocument/2006/customXml" ds:itemID="{3CD7DC69-F201-401C-9D84-577CBB771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45ea39-1023-4084-bf8f-589fc570305c"/>
    <ds:schemaRef ds:uri="8700e00f-5a9f-4f9c-b65f-9ddf4d7591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4157B0-CE79-448A-85B4-2A92600D3F66}">
  <ds:schemaRefs>
    <ds:schemaRef ds:uri="e945ea39-1023-4084-bf8f-589fc570305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8700e00f-5a9f-4f9c-b65f-9ddf4d75917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369</TotalTime>
  <Words>2037</Words>
  <Application>Microsoft Office PowerPoint</Application>
  <PresentationFormat>Widescreen</PresentationFormat>
  <Paragraphs>283</Paragraphs>
  <Slides>23</Slides>
  <Notes>23</Notes>
  <HiddenSlides>0</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vt:lpstr>
      <vt:lpstr>Arial Narrow</vt:lpstr>
      <vt:lpstr>Arial,Sans-Serif</vt:lpstr>
      <vt:lpstr>Calibri</vt:lpstr>
      <vt:lpstr>Calibri Light</vt:lpstr>
      <vt:lpstr>Century Gothic</vt:lpstr>
      <vt:lpstr>Helvetica</vt:lpstr>
      <vt:lpstr>Segoe UI</vt:lpstr>
      <vt:lpstr>Trebuchet MS</vt:lpstr>
      <vt:lpstr>Wingdings 3</vt:lpstr>
      <vt:lpstr>Slice</vt:lpstr>
      <vt:lpstr>Office Theme</vt:lpstr>
      <vt:lpstr>NHSGGC Long Covid Group Programme   Session 1 - Introduction  Long COVID - NHSGGC</vt:lpstr>
      <vt:lpstr>PowerPoint Presentation</vt:lpstr>
      <vt:lpstr>PowerPoint Presentation</vt:lpstr>
      <vt:lpstr>NHS GGC LONG COVID WEBSITE</vt:lpstr>
      <vt:lpstr>PowerPoint Presentation</vt:lpstr>
      <vt:lpstr>PowerPoint Presentation</vt:lpstr>
      <vt:lpstr>Aim of Today's Session</vt:lpstr>
      <vt:lpstr>PowerPoint Presentation</vt:lpstr>
      <vt:lpstr>PowerPoint Presentation</vt:lpstr>
      <vt:lpstr>The Long Covid Journey</vt:lpstr>
      <vt:lpstr>PowerPoint Presentation</vt:lpstr>
      <vt:lpstr>“Begin with the end in mind.”  ~ Stephen Covey</vt:lpstr>
      <vt:lpstr>Supported Self-Management  What does this mean?</vt:lpstr>
      <vt:lpstr>PowerPoint Presentation</vt:lpstr>
      <vt:lpstr>Quick wins  Hydration pacing avoid caffeine insight timers   mindfulness relaxation Breath work  </vt:lpstr>
      <vt:lpstr>Progress journey</vt:lpstr>
      <vt:lpstr>PowerPoint Presentation</vt:lpstr>
      <vt:lpstr>PowerPoint Presentation</vt:lpstr>
      <vt:lpstr>Mindset of Self-Compassion</vt:lpstr>
      <vt:lpstr>Realisation that big goals need to be broken down into smaller steps. Adopting a Solution-Focused Attitude Look for small changes = Hidden successes Lots of small changes = Bigger steps forward Mindset of Self Compassion Mindful Daily Practices </vt:lpstr>
      <vt:lpstr>'In ancient times having power meant having access to data. Today having power means knowing what to ignore'  Yuval Noah Harari, Homo  </vt:lpstr>
      <vt:lpstr>Mindfulness Activity</vt:lpstr>
      <vt:lpstr>Any 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GG&amp;C Long Covid Group Programme  Session 1  Introduction</dc:title>
  <dc:creator>Diane Hill</dc:creator>
  <cp:lastModifiedBy>Roux, Claire</cp:lastModifiedBy>
  <cp:revision>958</cp:revision>
  <dcterms:created xsi:type="dcterms:W3CDTF">2023-03-22T15:03:35Z</dcterms:created>
  <dcterms:modified xsi:type="dcterms:W3CDTF">2024-04-19T13:15:13Z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0x0101009CFAE9548E92C84E8D5872CF0BA16037</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