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5"/>
  </p:notesMasterIdLst>
  <p:sldIdLst>
    <p:sldId id="256" r:id="rId2"/>
    <p:sldId id="281" r:id="rId3"/>
    <p:sldId id="283" r:id="rId4"/>
    <p:sldId id="282" r:id="rId5"/>
    <p:sldId id="269" r:id="rId6"/>
    <p:sldId id="280" r:id="rId7"/>
    <p:sldId id="270" r:id="rId8"/>
    <p:sldId id="276" r:id="rId9"/>
    <p:sldId id="284" r:id="rId10"/>
    <p:sldId id="268" r:id="rId11"/>
    <p:sldId id="285" r:id="rId12"/>
    <p:sldId id="266" r:id="rId13"/>
    <p:sldId id="286" r:id="rId14"/>
    <p:sldId id="277" r:id="rId15"/>
    <p:sldId id="287" r:id="rId16"/>
    <p:sldId id="278" r:id="rId17"/>
    <p:sldId id="288" r:id="rId18"/>
    <p:sldId id="279" r:id="rId19"/>
    <p:sldId id="265" r:id="rId20"/>
    <p:sldId id="273" r:id="rId21"/>
    <p:sldId id="289" r:id="rId22"/>
    <p:sldId id="290" r:id="rId23"/>
    <p:sldId id="274" r:id="rId2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70" d="100"/>
          <a:sy n="70" d="100"/>
        </p:scale>
        <p:origin x="10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8678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9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27B8646-D4DE-41E2-97B8-5BCB718510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2595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Flu Team : Carol Ann Griffiths Team Lead</a:t>
            </a:r>
          </a:p>
          <a:p>
            <a:pPr eaLnBrk="1" hangingPunct="1"/>
            <a:r>
              <a:rPr lang="en-GB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Lesley Mair, Jackie McTaggart,Petrina Howe &amp; Christi Cameron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A3E3EAB-90EF-4BEC-9CA4-E409A9DF174B}" type="slidenum">
              <a:rPr lang="en-GB" altLang="en-US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7020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6EE508F-E54F-4EC4-AB92-30052D4101A5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552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EDB246-B940-4F2B-B1D8-BA63742923B6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HPV Should ideally be completed within the year but if not we would not start again . We continue to call girls as long as they are still at school.</a:t>
            </a:r>
          </a:p>
          <a:p>
            <a:pPr eaLnBrk="1" hangingPunct="1"/>
            <a:endParaRPr lang="en-GB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5267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0B9E073-B523-4CF6-B0F7-F105C3C8277C}" type="slidenum">
              <a:rPr lang="en-GB" altLang="en-US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8107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A0A1F7A-0AA4-409C-B257-0B2FBC52F62D}" type="slidenum">
              <a:rPr lang="en-GB" altLang="en-US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0081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6E7E1B-4816-4230-9061-B4ED381CD682}" type="slidenum">
              <a:rPr lang="en-GB" altLang="en-US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1616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621A7B2-90B8-4CF9-B647-A72DF19D3C5A}" type="slidenum">
              <a:rPr lang="en-GB" altLang="en-US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3252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2B2AF-2173-406F-B233-2EE860002D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86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66126-59C9-40D6-9633-D0C036CB65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00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78F24-B2F2-4073-B6C0-C46B6EF182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10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321BD-1209-43F3-8FFF-5C22F2977D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26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7DC6-2A73-4859-BD9B-F206F26DC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83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4675"/>
            <a:ext cx="381000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000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D78F0-137B-412D-9323-3DF3B05549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145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4C575-3E0E-44F9-A02A-930FC5DFC1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03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B1EF-6B96-410F-A055-29803D7100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977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E5269-177D-48E3-99ED-563A29A11B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172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CC11D-4E01-4AD7-A0C0-8A50412A38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853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CFE7C-5DC3-4EAA-B10C-0251C6FD4C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18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oosh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9144000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4675"/>
            <a:ext cx="777240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53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EB199AA-0DC6-4F61-B17D-3F17720796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ＭＳ Ｐゴシック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logo_NHSGGC_%202_colou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33375"/>
            <a:ext cx="1871663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" descr="school-build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620713"/>
            <a:ext cx="20875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-1912938" y="1792288"/>
            <a:ext cx="18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 </a:t>
            </a:r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1258888" y="1989138"/>
            <a:ext cx="68421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SCHOOL HEALTH SCREENING DEPARTMENT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b="1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412875"/>
            <a:ext cx="82804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u"/>
              <a:defRPr/>
            </a:pPr>
            <a:endParaRPr lang="en-US" dirty="0" smtClean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r>
              <a:rPr lang="en-US" dirty="0" smtClean="0">
                <a:latin typeface="Arial" charset="0"/>
              </a:rPr>
              <a:t>ALL </a:t>
            </a:r>
            <a:r>
              <a:rPr lang="en-US" dirty="0">
                <a:latin typeface="Arial" charset="0"/>
              </a:rPr>
              <a:t>GG&amp;C Primary and Secondary schools –  Total </a:t>
            </a:r>
            <a:r>
              <a:rPr lang="en-US" dirty="0" smtClean="0">
                <a:latin typeface="Arial" charset="0"/>
              </a:rPr>
              <a:t>schools </a:t>
            </a:r>
            <a:r>
              <a:rPr lang="en-US" dirty="0">
                <a:latin typeface="Arial" charset="0"/>
              </a:rPr>
              <a:t>= </a:t>
            </a:r>
            <a:r>
              <a:rPr lang="en-US" dirty="0" smtClean="0">
                <a:latin typeface="Arial" charset="0"/>
              </a:rPr>
              <a:t>462  </a:t>
            </a:r>
            <a:r>
              <a:rPr lang="en-US" dirty="0">
                <a:latin typeface="Arial" charset="0"/>
              </a:rPr>
              <a:t>(</a:t>
            </a:r>
            <a:r>
              <a:rPr lang="en-US" dirty="0" smtClean="0">
                <a:latin typeface="Arial" charset="0"/>
              </a:rPr>
              <a:t>170,000 pupils)</a:t>
            </a: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Immunisation offered in Schools between September and December</a:t>
            </a: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Forms </a:t>
            </a:r>
            <a:r>
              <a:rPr lang="en-US" dirty="0" smtClean="0">
                <a:latin typeface="Arial" charset="0"/>
              </a:rPr>
              <a:t>screened by </a:t>
            </a:r>
            <a:r>
              <a:rPr lang="en-US" dirty="0">
                <a:latin typeface="Arial" charset="0"/>
              </a:rPr>
              <a:t>Immunisation Team Nurses </a:t>
            </a: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Vaccine given as a Nasal Spray into each nostril </a:t>
            </a: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Injectable Vaccine offered as alternative for children who cannot have nasal spray due to:</a:t>
            </a: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Wingdings" pitchFamily="2" charset="2"/>
              <a:buChar char="u"/>
              <a:defRPr/>
            </a:pPr>
            <a:r>
              <a:rPr lang="en-US" dirty="0" smtClean="0">
                <a:latin typeface="Arial" charset="0"/>
              </a:rPr>
              <a:t>Objection to use of </a:t>
            </a:r>
            <a:r>
              <a:rPr lang="en-US" dirty="0">
                <a:latin typeface="Arial" charset="0"/>
              </a:rPr>
              <a:t>pork </a:t>
            </a:r>
            <a:r>
              <a:rPr lang="en-US" dirty="0" err="1" smtClean="0">
                <a:latin typeface="Arial" charset="0"/>
              </a:rPr>
              <a:t>gelatine</a:t>
            </a:r>
            <a:endParaRPr lang="en-US" dirty="0">
              <a:latin typeface="Arial" charset="0"/>
            </a:endParaRPr>
          </a:p>
          <a:p>
            <a:pPr marL="742950" lvl="1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Immune System Suppressed</a:t>
            </a:r>
          </a:p>
          <a:p>
            <a:pPr marL="742950" lvl="1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Life threatening allergic reaction to eggs</a:t>
            </a:r>
          </a:p>
          <a:p>
            <a:pPr marL="742950" lvl="1" indent="-285750">
              <a:buFont typeface="Wingdings" pitchFamily="2" charset="2"/>
              <a:buChar char="u"/>
              <a:defRPr/>
            </a:pPr>
            <a:r>
              <a:rPr lang="en-US" dirty="0">
                <a:latin typeface="Arial" charset="0"/>
              </a:rPr>
              <a:t>Severe Asthma</a:t>
            </a:r>
          </a:p>
          <a:p>
            <a:pPr marL="285750" indent="-285750">
              <a:defRPr/>
            </a:pPr>
            <a:endParaRPr lang="en-US" dirty="0">
              <a:latin typeface="Arial" charset="0"/>
            </a:endParaRPr>
          </a:p>
          <a:p>
            <a:pPr lvl="1">
              <a:defRPr/>
            </a:pPr>
            <a:r>
              <a:rPr lang="en-US" dirty="0">
                <a:latin typeface="Arial" charset="0"/>
              </a:rPr>
              <a:t>	</a:t>
            </a:r>
          </a:p>
          <a:p>
            <a:pPr marL="285750" indent="-285750">
              <a:defRPr/>
            </a:pPr>
            <a:endParaRPr lang="en-US" dirty="0">
              <a:latin typeface="Arial" charset="0"/>
            </a:endParaRPr>
          </a:p>
          <a:p>
            <a:pPr lvl="1">
              <a:defRPr/>
            </a:pPr>
            <a:r>
              <a:rPr lang="en-US" dirty="0">
                <a:latin typeface="Arial" charset="0"/>
              </a:rPr>
              <a:t>	</a:t>
            </a: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Wingdings" pitchFamily="2" charset="2"/>
              <a:buChar char="u"/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defRPr/>
            </a:pPr>
            <a:r>
              <a:rPr lang="en-US" dirty="0">
                <a:latin typeface="Arial" charset="0"/>
              </a:rPr>
              <a:t>	- </a:t>
            </a:r>
          </a:p>
        </p:txBody>
      </p:sp>
      <p:pic>
        <p:nvPicPr>
          <p:cNvPr id="9219" name="Picture 5" descr="13159995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4001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611188" y="549275"/>
            <a:ext cx="46085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Flu Immunisation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1079649"/>
          </a:xfrm>
        </p:spPr>
        <p:txBody>
          <a:bodyPr anchor="t"/>
          <a:lstStyle/>
          <a:p>
            <a:r>
              <a:rPr lang="en-GB" sz="3200" b="1" dirty="0" smtClean="0"/>
              <a:t>Admin duties</a:t>
            </a:r>
            <a:br>
              <a:rPr lang="en-GB" sz="3200" b="1" dirty="0" smtClean="0"/>
            </a:br>
            <a:r>
              <a:rPr lang="en-GB" sz="3200" b="1" dirty="0" smtClean="0"/>
              <a:t>Flu </a:t>
            </a:r>
            <a:r>
              <a:rPr lang="en-GB" sz="3200" b="1" dirty="0"/>
              <a:t>(high schools)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600" dirty="0" smtClean="0"/>
              <a:t>Late </a:t>
            </a:r>
            <a:r>
              <a:rPr lang="en-GB" sz="1600" dirty="0"/>
              <a:t>forms on the day after being </a:t>
            </a:r>
            <a:r>
              <a:rPr lang="en-GB" sz="1600" dirty="0" smtClean="0"/>
              <a:t>screened </a:t>
            </a:r>
            <a:r>
              <a:rPr lang="en-GB" sz="1600" dirty="0"/>
              <a:t>add to class </a:t>
            </a:r>
            <a:r>
              <a:rPr lang="en-GB" sz="1600" dirty="0" smtClean="0"/>
              <a:t>bundle</a:t>
            </a:r>
          </a:p>
          <a:p>
            <a:pPr lvl="0"/>
            <a:endParaRPr lang="en-GB" sz="1600" dirty="0"/>
          </a:p>
          <a:p>
            <a:pPr lvl="0"/>
            <a:r>
              <a:rPr lang="en-GB" sz="1600" dirty="0"/>
              <a:t>Issue forms to pupils, checking name/DOB/address is correct to identify </a:t>
            </a:r>
            <a:r>
              <a:rPr lang="en-GB" sz="1600" dirty="0" smtClean="0"/>
              <a:t>pupil</a:t>
            </a:r>
          </a:p>
          <a:p>
            <a:pPr lvl="0"/>
            <a:endParaRPr lang="en-GB" sz="1600" dirty="0"/>
          </a:p>
          <a:p>
            <a:pPr lvl="0"/>
            <a:r>
              <a:rPr lang="en-GB" sz="1600" dirty="0"/>
              <a:t>Pupils with no form returned – write out form, checking correct details on </a:t>
            </a:r>
            <a:r>
              <a:rPr lang="en-GB" sz="1600" dirty="0" smtClean="0"/>
              <a:t>schedule</a:t>
            </a:r>
          </a:p>
          <a:p>
            <a:pPr lvl="0"/>
            <a:endParaRPr lang="en-GB" sz="1600" dirty="0"/>
          </a:p>
          <a:p>
            <a:pPr lvl="0"/>
            <a:r>
              <a:rPr lang="en-GB" sz="1600" dirty="0"/>
              <a:t>If a pupil is not on the schedule, check on system and update (if required, move into system)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87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755650" y="1628775"/>
            <a:ext cx="7993063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All GG&amp;C secondary schools - </a:t>
            </a:r>
            <a:r>
              <a:rPr lang="en-US" altLang="en-US" sz="1800" dirty="0" smtClean="0"/>
              <a:t>114 </a:t>
            </a:r>
            <a:r>
              <a:rPr lang="en-US" altLang="en-US" sz="1800" dirty="0"/>
              <a:t>schools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Immunisation offered in Schools between January and February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1 dose (previously 2 doses)  for girls and boys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	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 Immunosuppressed pupils continue to have 3 doses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1</a:t>
            </a:r>
            <a:r>
              <a:rPr lang="en-US" altLang="en-US" sz="1800" baseline="30000" dirty="0"/>
              <a:t>st</a:t>
            </a:r>
            <a:r>
              <a:rPr lang="en-US" altLang="en-US" sz="1800" dirty="0"/>
              <a:t> dose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2</a:t>
            </a:r>
            <a:r>
              <a:rPr lang="en-US" altLang="en-US" sz="1800" baseline="30000" dirty="0"/>
              <a:t>nd</a:t>
            </a:r>
            <a:r>
              <a:rPr lang="en-US" altLang="en-US" sz="1800" dirty="0"/>
              <a:t> dose </a:t>
            </a:r>
            <a:r>
              <a:rPr lang="en-US" altLang="en-US" sz="1800" dirty="0" smtClean="0"/>
              <a:t>- minimum </a:t>
            </a:r>
            <a:r>
              <a:rPr lang="en-US" altLang="en-US" sz="1800" dirty="0"/>
              <a:t>of 1 month after first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3</a:t>
            </a:r>
            <a:r>
              <a:rPr lang="en-US" altLang="en-US" sz="1800" baseline="30000" dirty="0"/>
              <a:t>rd</a:t>
            </a:r>
            <a:r>
              <a:rPr lang="en-US" altLang="en-US" sz="1800" dirty="0"/>
              <a:t> dose  -</a:t>
            </a:r>
            <a:r>
              <a:rPr lang="en-US" altLang="en-US" sz="1800" dirty="0" smtClean="0"/>
              <a:t> minimum </a:t>
            </a:r>
            <a:r>
              <a:rPr lang="en-US" altLang="en-US" sz="1800" dirty="0"/>
              <a:t>of 3 months after second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</p:txBody>
      </p:sp>
      <p:pic>
        <p:nvPicPr>
          <p:cNvPr id="11267" name="Picture 5" descr="johnny_automatic_hand_and_syringe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92150"/>
            <a:ext cx="1847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7"/>
          <p:cNvSpPr txBox="1">
            <a:spLocks noChangeArrowheads="1"/>
          </p:cNvSpPr>
          <p:nvPr/>
        </p:nvSpPr>
        <p:spPr bwMode="auto">
          <a:xfrm>
            <a:off x="684213" y="981075"/>
            <a:ext cx="6264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HPV Immunisation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6672"/>
            <a:ext cx="7772400" cy="1368003"/>
          </a:xfrm>
        </p:spPr>
        <p:txBody>
          <a:bodyPr anchor="t"/>
          <a:lstStyle/>
          <a:p>
            <a:r>
              <a:rPr lang="en-GB" sz="3200" b="1" dirty="0"/>
              <a:t>Admin duties</a:t>
            </a:r>
            <a:br>
              <a:rPr lang="en-GB" sz="3200" b="1" dirty="0"/>
            </a:br>
            <a:r>
              <a:rPr lang="en-GB" sz="3200" b="1" dirty="0" smtClean="0"/>
              <a:t>HPV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4864"/>
            <a:ext cx="7772400" cy="4251325"/>
          </a:xfrm>
        </p:spPr>
        <p:txBody>
          <a:bodyPr/>
          <a:lstStyle/>
          <a:p>
            <a:pPr lvl="0"/>
            <a:r>
              <a:rPr lang="en-GB" sz="1600" dirty="0"/>
              <a:t>Schedules checked prior to immunisation for any pupils requiring more than one dose to make sure form is in the folder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Excel spreadsheet for any pupils that require more than one dose due to health reasons (manual list)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On the day, Important to check schedules for self signers to identify they are eligible for the </a:t>
            </a:r>
            <a:r>
              <a:rPr lang="en-GB" sz="1600" dirty="0" smtClean="0"/>
              <a:t>immunisation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If a pupil is not on the schedule, check on system and update (if required, move into system)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Pupils that are moved in to the system on the day, immunisation history checked to make sure they are due the HPV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HPV forms changed, only one dose tear off slip, separate sheets of tear off slips available if more doses are required</a:t>
            </a:r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650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755650" y="1628775"/>
            <a:ext cx="79930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All GG&amp;C secondary schools - </a:t>
            </a:r>
            <a:r>
              <a:rPr lang="en-US" altLang="en-US" sz="1800" dirty="0" smtClean="0"/>
              <a:t>114 </a:t>
            </a:r>
            <a:r>
              <a:rPr lang="en-US" altLang="en-US" sz="1800" dirty="0"/>
              <a:t>schools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Immunisation offered in Schools between February and March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1 dose S3 boys and girls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S4 – S6 catch up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 smtClean="0"/>
              <a:t> MMR </a:t>
            </a:r>
            <a:r>
              <a:rPr lang="en-US" altLang="en-US" sz="1800" dirty="0"/>
              <a:t>catch up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</p:txBody>
      </p:sp>
      <p:pic>
        <p:nvPicPr>
          <p:cNvPr id="13315" name="Picture 5" descr="johnny_automatic_hand_and_syringe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92150"/>
            <a:ext cx="1847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684213" y="981075"/>
            <a:ext cx="6264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DTP &amp; MenACWY Immunisation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307232"/>
          </a:xfrm>
        </p:spPr>
        <p:txBody>
          <a:bodyPr anchor="t"/>
          <a:lstStyle/>
          <a:p>
            <a:r>
              <a:rPr lang="en-GB" sz="3200" b="1" dirty="0"/>
              <a:t>Admin </a:t>
            </a:r>
            <a:r>
              <a:rPr lang="en-GB" sz="3200" b="1" dirty="0" smtClean="0"/>
              <a:t>duties</a:t>
            </a:r>
            <a:br>
              <a:rPr lang="en-GB" sz="3200" b="1" dirty="0" smtClean="0"/>
            </a:br>
            <a:r>
              <a:rPr lang="en-GB" sz="3200" b="1" dirty="0" smtClean="0"/>
              <a:t>DTP/MenACWY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600" dirty="0"/>
              <a:t>Check schedules prior to immunisations for any single doses of either DTP or MENACY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Immunisation status checked and reason why pupil is called for a single </a:t>
            </a:r>
            <a:r>
              <a:rPr lang="en-GB" sz="1600" dirty="0" smtClean="0"/>
              <a:t>dose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Fill out a form for single dose so that this is highlighted on the day single dose </a:t>
            </a:r>
            <a:r>
              <a:rPr lang="en-GB" sz="1600" dirty="0" smtClean="0"/>
              <a:t>only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On the day, Important to check schedules for self signers to identify for either both immunisations or single </a:t>
            </a:r>
            <a:r>
              <a:rPr lang="en-GB" sz="1600" dirty="0" smtClean="0"/>
              <a:t>dose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If a pupil is not on the schedule, check on system and update (if required, move into system) </a:t>
            </a:r>
            <a:endParaRPr lang="en-GB" sz="1600" dirty="0" smtClean="0"/>
          </a:p>
          <a:p>
            <a:pPr lvl="0"/>
            <a:endParaRPr lang="en-GB" sz="800" dirty="0"/>
          </a:p>
          <a:p>
            <a:pPr lvl="0"/>
            <a:r>
              <a:rPr lang="en-GB" sz="1600" dirty="0"/>
              <a:t>Pupils that are moved in to the system on the day, immunisation history checked to make sure they are eligible</a:t>
            </a:r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316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755650" y="1628775"/>
            <a:ext cx="79930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All GG&amp;C secondary schools - </a:t>
            </a:r>
            <a:r>
              <a:rPr lang="en-US" altLang="en-US" sz="1800" dirty="0" smtClean="0"/>
              <a:t>114 </a:t>
            </a:r>
            <a:r>
              <a:rPr lang="en-US" altLang="en-US" sz="1800" dirty="0"/>
              <a:t>schools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Immunisation offered in Schools during HPV campaign. If required further dose at DTP/ MenACWY sessions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S1 and S2 catch up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 Any child in S1 without a complete dose. Any child in S2 who has a dose to complete from previous year in S1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</p:txBody>
      </p:sp>
      <p:pic>
        <p:nvPicPr>
          <p:cNvPr id="15363" name="Picture 5" descr="johnny_automatic_hand_and_syringe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92150"/>
            <a:ext cx="1847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684213" y="981075"/>
            <a:ext cx="6264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MMR Immunisation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Admin duties</a:t>
            </a:r>
            <a:br>
              <a:rPr lang="en-GB" sz="3200" b="1" dirty="0"/>
            </a:br>
            <a:r>
              <a:rPr lang="en-GB" sz="3200" b="1" dirty="0" smtClean="0"/>
              <a:t>MMR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600" dirty="0"/>
              <a:t>Boxi list produced for pupils due MMR prior to </a:t>
            </a:r>
            <a:r>
              <a:rPr lang="en-GB" sz="1600" dirty="0" smtClean="0"/>
              <a:t>immunisation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Details of dose due checked on the system and checked with GP for pupils with no immunisation </a:t>
            </a:r>
            <a:r>
              <a:rPr lang="en-GB" sz="1600" dirty="0" smtClean="0"/>
              <a:t>history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If no form returned on the day of the immunisation, pupils will not be recalled, only pupils that have returned a form will be recalled</a:t>
            </a:r>
            <a:r>
              <a:rPr lang="en-GB" sz="1600" dirty="0" smtClean="0"/>
              <a:t>.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Returned forms - Information a parent has given for MMR is recorded as parent </a:t>
            </a:r>
            <a:r>
              <a:rPr lang="en-GB" sz="1600" dirty="0" smtClean="0"/>
              <a:t>info</a:t>
            </a:r>
          </a:p>
          <a:p>
            <a:pPr lvl="0"/>
            <a:endParaRPr lang="en-GB" sz="800" dirty="0"/>
          </a:p>
          <a:p>
            <a:pPr lvl="0"/>
            <a:r>
              <a:rPr lang="en-GB" sz="1600" dirty="0"/>
              <a:t>Checks prior to the immunisation helps with accuracy for children being called on the </a:t>
            </a:r>
            <a:r>
              <a:rPr lang="en-GB" sz="1600" dirty="0" smtClean="0"/>
              <a:t>day</a:t>
            </a:r>
          </a:p>
          <a:p>
            <a:pPr lvl="0"/>
            <a:r>
              <a:rPr lang="en-GB" sz="1600" dirty="0" smtClean="0"/>
              <a:t>No self signing pupils for MMR</a:t>
            </a:r>
            <a:endParaRPr lang="en-GB" sz="1600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740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874713"/>
          </a:xfrm>
        </p:spPr>
        <p:txBody>
          <a:bodyPr/>
          <a:lstStyle/>
          <a:p>
            <a:r>
              <a:rPr lang="en-GB" altLang="en-US" sz="3600" b="1" dirty="0" smtClean="0"/>
              <a:t>Completion of immunisation schedules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85800" y="1484313"/>
            <a:ext cx="7772400" cy="4969023"/>
          </a:xfrm>
        </p:spPr>
        <p:txBody>
          <a:bodyPr/>
          <a:lstStyle/>
          <a:p>
            <a:r>
              <a:rPr lang="en-GB" altLang="en-US" sz="2400" dirty="0" smtClean="0"/>
              <a:t>Ring 1 if child has been immunised. Date is only required if immunised </a:t>
            </a:r>
            <a:r>
              <a:rPr lang="en-GB" altLang="en-US" sz="2400" dirty="0" err="1" smtClean="0"/>
              <a:t>outwith</a:t>
            </a:r>
            <a:r>
              <a:rPr lang="en-GB" altLang="en-US" sz="2400" dirty="0" smtClean="0"/>
              <a:t> scheduled session</a:t>
            </a:r>
          </a:p>
          <a:p>
            <a:r>
              <a:rPr lang="en-GB" altLang="en-US" sz="2400" dirty="0" smtClean="0"/>
              <a:t>Ring 2 if immunisation was not given on day and the child has to be recalled</a:t>
            </a:r>
          </a:p>
          <a:p>
            <a:r>
              <a:rPr lang="en-GB" altLang="en-US" sz="2400" dirty="0" smtClean="0"/>
              <a:t>Ring 3 if parent has signed and refused consent. </a:t>
            </a:r>
          </a:p>
          <a:p>
            <a:r>
              <a:rPr lang="en-GB" altLang="en-US" sz="2400" dirty="0" smtClean="0"/>
              <a:t>DTP/MenACWY - all </a:t>
            </a:r>
            <a:r>
              <a:rPr lang="en-GB" altLang="en-US" sz="2400" dirty="0"/>
              <a:t>pupils not immunised are recalled on a yearly basis, including refused consent </a:t>
            </a:r>
            <a:endParaRPr lang="en-GB" altLang="en-US" sz="2400" dirty="0" smtClean="0"/>
          </a:p>
          <a:p>
            <a:r>
              <a:rPr lang="en-GB" altLang="en-US" sz="2400" dirty="0" smtClean="0"/>
              <a:t>HPV - all pupils not immunised are recalled on a yearly basis, including refused consent</a:t>
            </a:r>
          </a:p>
          <a:p>
            <a:r>
              <a:rPr lang="en-GB" altLang="en-US" sz="2400" dirty="0" smtClean="0"/>
              <a:t>No schedules need to be completed for Primary school flu as immunisations uploaded automatically to NDS (national dataset) from VMT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24892"/>
              </p:ext>
            </p:extLst>
          </p:nvPr>
        </p:nvGraphicFramePr>
        <p:xfrm>
          <a:off x="468313" y="1700213"/>
          <a:ext cx="8207375" cy="4738333"/>
        </p:xfrm>
        <a:graphic>
          <a:graphicData uri="http://schemas.openxmlformats.org/drawingml/2006/table">
            <a:tbl>
              <a:tblPr/>
              <a:tblGrid>
                <a:gridCol w="4104488">
                  <a:extLst>
                    <a:ext uri="{9D8B030D-6E8A-4147-A177-3AD203B41FA5}"/>
                  </a:extLst>
                </a:gridCol>
                <a:gridCol w="4102887">
                  <a:extLst>
                    <a:ext uri="{9D8B030D-6E8A-4147-A177-3AD203B41FA5}"/>
                  </a:extLst>
                </a:gridCol>
              </a:tblGrid>
              <a:tr h="466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Immunisations</a:t>
                      </a: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Processed</a:t>
                      </a: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/>
                </a:extLst>
              </a:tr>
              <a:tr h="1188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FLU</a:t>
                      </a: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Primary schools uploaded from NDS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Secondary schools processed after immunisation programs have 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finished due to time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constraints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FF"/>
                    </a:solidFill>
                  </a:tcPr>
                </a:tc>
                <a:extLst>
                  <a:ext uri="{0D108BD9-81ED-4DB2-BD59-A6C34878D82A}"/>
                </a:extLst>
              </a:tr>
              <a:tr h="1149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HPV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Processed after all immunisation programs have finished due to time constraints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F"/>
                    </a:solidFill>
                  </a:tcPr>
                </a:tc>
                <a:extLst>
                  <a:ext uri="{0D108BD9-81ED-4DB2-BD59-A6C34878D82A}"/>
                </a:extLst>
              </a:tr>
              <a:tr h="6401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DPT/MenC &amp; (HPV Mop Up)</a:t>
                      </a: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Processed after all immunisation programs have finished due to time constraints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FF"/>
                    </a:solidFill>
                  </a:tcPr>
                </a:tc>
                <a:extLst>
                  <a:ext uri="{0D108BD9-81ED-4DB2-BD59-A6C34878D82A}"/>
                </a:extLst>
              </a:tr>
              <a:tr h="1018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MMR (catch up)</a:t>
                      </a: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After each session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1431" marR="91431" marT="45729" marB="4572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F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8454" name="TextBox 6"/>
          <p:cNvSpPr txBox="1">
            <a:spLocks noChangeArrowheads="1"/>
          </p:cNvSpPr>
          <p:nvPr/>
        </p:nvSpPr>
        <p:spPr bwMode="auto">
          <a:xfrm>
            <a:off x="539750" y="1052513"/>
            <a:ext cx="748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/>
              <a:t>Processing of </a:t>
            </a:r>
            <a:r>
              <a:rPr lang="en-US" altLang="en-US" sz="2400" b="1" dirty="0" smtClean="0"/>
              <a:t>Immunisation </a:t>
            </a:r>
            <a:r>
              <a:rPr lang="en-US" altLang="en-US" sz="2400" b="1" dirty="0"/>
              <a:t>data</a:t>
            </a:r>
          </a:p>
        </p:txBody>
      </p:sp>
      <p:pic>
        <p:nvPicPr>
          <p:cNvPr id="18455" name="Picture 23" descr="C:\Users\SSIMPSON1\AppData\Local\Microsoft\Windows\Temporary Internet Files\Content.IE5\E6DPLSPR\stress_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813" y="0"/>
            <a:ext cx="1246187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Organisational structure screening department</a:t>
            </a:r>
            <a:endParaRPr lang="en-GB" sz="3200" b="1" dirty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2591446" y="30689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1" name="Organization Chart 18"/>
          <p:cNvGrpSpPr>
            <a:grpSpLocks noChangeAspect="1"/>
          </p:cNvGrpSpPr>
          <p:nvPr/>
        </p:nvGrpSpPr>
        <p:grpSpPr bwMode="auto">
          <a:xfrm>
            <a:off x="1043608" y="2276872"/>
            <a:ext cx="6912768" cy="3816424"/>
            <a:chOff x="3215" y="1617"/>
            <a:chExt cx="5376" cy="5720"/>
          </a:xfrm>
        </p:grpSpPr>
        <p:cxnSp>
          <p:nvCxnSpPr>
            <p:cNvPr id="2075" name="_s2075"/>
            <p:cNvCxnSpPr>
              <a:cxnSpLocks noChangeShapeType="1"/>
              <a:stCxn id="16" idx="1"/>
              <a:endCxn id="15" idx="2"/>
            </p:cNvCxnSpPr>
            <p:nvPr/>
          </p:nvCxnSpPr>
          <p:spPr bwMode="auto">
            <a:xfrm rot="10800000">
              <a:off x="5904" y="6087"/>
              <a:ext cx="528" cy="890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4" name="_s2074"/>
            <p:cNvCxnSpPr>
              <a:cxnSpLocks noChangeShapeType="1"/>
              <a:stCxn id="15" idx="1"/>
              <a:endCxn id="14" idx="2"/>
            </p:cNvCxnSpPr>
            <p:nvPr/>
          </p:nvCxnSpPr>
          <p:spPr bwMode="auto">
            <a:xfrm rot="10800000">
              <a:off x="4296" y="4963"/>
              <a:ext cx="528" cy="670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3" name="_s2073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flipH="1" flipV="1">
              <a:off x="4295" y="3587"/>
              <a:ext cx="1" cy="53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72" name="_s2072"/>
            <p:cNvCxnSpPr>
              <a:cxnSpLocks noChangeShapeType="1"/>
              <a:stCxn id="13" idx="0"/>
              <a:endCxn id="12" idx="2"/>
            </p:cNvCxnSpPr>
            <p:nvPr/>
          </p:nvCxnSpPr>
          <p:spPr bwMode="auto">
            <a:xfrm rot="16200000">
              <a:off x="4030" y="2602"/>
              <a:ext cx="531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_s2071"/>
            <p:cNvSpPr>
              <a:spLocks noChangeArrowheads="1"/>
            </p:cNvSpPr>
            <p:nvPr/>
          </p:nvSpPr>
          <p:spPr bwMode="auto">
            <a:xfrm>
              <a:off x="3215" y="1617"/>
              <a:ext cx="2160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Director of Primary Care Support &amp; Development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_s2070"/>
            <p:cNvSpPr>
              <a:spLocks noChangeArrowheads="1"/>
            </p:cNvSpPr>
            <p:nvPr/>
          </p:nvSpPr>
          <p:spPr bwMode="auto">
            <a:xfrm>
              <a:off x="3215" y="2867"/>
              <a:ext cx="2160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Child Health &amp; Screening Service Delivery &amp; Programme Manager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_s2069"/>
            <p:cNvSpPr>
              <a:spLocks noChangeArrowheads="1"/>
            </p:cNvSpPr>
            <p:nvPr/>
          </p:nvSpPr>
          <p:spPr bwMode="auto">
            <a:xfrm>
              <a:off x="3216" y="4117"/>
              <a:ext cx="2159" cy="846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en-US" sz="80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Assistant Child Health &amp; Screening Service Delivery &amp; Programme Manager x 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_s2068"/>
            <p:cNvSpPr>
              <a:spLocks noChangeArrowheads="1"/>
            </p:cNvSpPr>
            <p:nvPr/>
          </p:nvSpPr>
          <p:spPr bwMode="auto">
            <a:xfrm>
              <a:off x="4824" y="5179"/>
              <a:ext cx="2159" cy="908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Senior Programme Support Team Managers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X5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_s2067"/>
            <p:cNvSpPr>
              <a:spLocks noChangeArrowheads="1"/>
            </p:cNvSpPr>
            <p:nvPr/>
          </p:nvSpPr>
          <p:spPr bwMode="auto">
            <a:xfrm>
              <a:off x="6432" y="6617"/>
              <a:ext cx="2159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 Support Officers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 40 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809907" y="1745972"/>
            <a:ext cx="756126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Primary 1 – Heights and </a:t>
            </a:r>
            <a:r>
              <a:rPr lang="en-US" altLang="en-US" sz="1800" dirty="0" smtClean="0"/>
              <a:t>Weights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1800" dirty="0"/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/>
              <a:t>	Paperwork produced and sent out to each school base area</a:t>
            </a:r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altLang="en-US" sz="1800" dirty="0"/>
              <a:t>	Results recorded on EMIS by School </a:t>
            </a:r>
            <a:r>
              <a:rPr lang="en-US" altLang="en-US" sz="1800" dirty="0" smtClean="0"/>
              <a:t>HCSW</a:t>
            </a:r>
            <a:endParaRPr lang="en-US" altLang="en-US" sz="1800" dirty="0"/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/>
              <a:t>	EMIS reports run daily and recorded on </a:t>
            </a:r>
            <a:r>
              <a:rPr lang="en-US" altLang="en-US" sz="1800" dirty="0" smtClean="0"/>
              <a:t>national School System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Primary 7 – Vision Screening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Paperwork </a:t>
            </a:r>
            <a:r>
              <a:rPr lang="en-US" altLang="en-US" sz="1800" dirty="0"/>
              <a:t>produced and sent out to each school base</a:t>
            </a:r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/>
              <a:t>	Results recorded on EMIS by School HCSW</a:t>
            </a:r>
          </a:p>
          <a:p>
            <a:pPr marL="742950" lvl="1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/>
              <a:t>	EMIS reports run daily and recorded on national School System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lvl="1"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</p:txBody>
      </p:sp>
      <p:pic>
        <p:nvPicPr>
          <p:cNvPr id="20484" name="Picture 5" descr="cyberscooty-two-kid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922897"/>
            <a:ext cx="2447925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school-build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20713"/>
            <a:ext cx="20161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8"/>
          <p:cNvSpPr txBox="1">
            <a:spLocks noChangeArrowheads="1"/>
          </p:cNvSpPr>
          <p:nvPr/>
        </p:nvSpPr>
        <p:spPr bwMode="auto">
          <a:xfrm>
            <a:off x="827088" y="836613"/>
            <a:ext cx="4465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Primary School Screening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695" y="0"/>
            <a:ext cx="49706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86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848" y="0"/>
            <a:ext cx="48903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67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Question_Gir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844675"/>
            <a:ext cx="33940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1116013" y="1773238"/>
            <a:ext cx="51847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5400"/>
              <a:t>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Programmes managed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360378"/>
              </p:ext>
            </p:extLst>
          </p:nvPr>
        </p:nvGraphicFramePr>
        <p:xfrm>
          <a:off x="1907704" y="1628800"/>
          <a:ext cx="4930740" cy="4032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0740"/>
              </a:tblGrid>
              <a:tr h="35126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98000"/>
                      </a:schemeClr>
                    </a:solidFill>
                  </a:tcPr>
                </a:tc>
              </a:tr>
              <a:tr h="368118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20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Abdominal Aortic Aneurysm Screening </a:t>
                      </a:r>
                      <a:endParaRPr lang="en-GB" sz="20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Bowel </a:t>
                      </a: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Cervical Cytology 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Diabetic Eye 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Newborn</a:t>
                      </a: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Bloodspot 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 err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Newborn</a:t>
                      </a: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Hearing 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Pre-School Vision Screening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Pre-School Immunisations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Pre-School Health Reviews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School Immunisations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School Health Reviews</a:t>
                      </a:r>
                      <a:endParaRPr lang="en-GB" sz="20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98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36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76672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Staffing structure school health administration team</a:t>
            </a:r>
            <a:endParaRPr lang="en-GB" sz="3200" b="1" dirty="0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83232" y="3409628"/>
            <a:ext cx="162376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5" name="Organization Chart 1"/>
          <p:cNvGrpSpPr>
            <a:grpSpLocks noChangeAspect="1"/>
          </p:cNvGrpSpPr>
          <p:nvPr/>
        </p:nvGrpSpPr>
        <p:grpSpPr bwMode="auto">
          <a:xfrm>
            <a:off x="467544" y="1816824"/>
            <a:ext cx="8135625" cy="3629195"/>
            <a:chOff x="3156" y="1617"/>
            <a:chExt cx="5626" cy="4344"/>
          </a:xfrm>
        </p:grpSpPr>
        <p:cxnSp>
          <p:nvCxnSpPr>
            <p:cNvPr id="3080" name="_s3080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flipV="1">
              <a:off x="4236" y="3513"/>
              <a:ext cx="0" cy="50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9" name="_s3079"/>
            <p:cNvCxnSpPr>
              <a:cxnSpLocks noChangeShapeType="1"/>
              <a:stCxn id="7" idx="0"/>
              <a:endCxn id="6" idx="2"/>
            </p:cNvCxnSpPr>
            <p:nvPr/>
          </p:nvCxnSpPr>
          <p:spPr bwMode="auto">
            <a:xfrm flipH="1" flipV="1">
              <a:off x="4235" y="2354"/>
              <a:ext cx="0" cy="50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_s3078"/>
            <p:cNvSpPr>
              <a:spLocks noChangeArrowheads="1"/>
            </p:cNvSpPr>
            <p:nvPr/>
          </p:nvSpPr>
          <p:spPr bwMode="auto">
            <a:xfrm>
              <a:off x="3156" y="1617"/>
              <a:ext cx="2159" cy="737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Director of Primary Care Support &amp; Development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3077"/>
            <p:cNvSpPr>
              <a:spLocks noChangeArrowheads="1"/>
            </p:cNvSpPr>
            <p:nvPr/>
          </p:nvSpPr>
          <p:spPr bwMode="auto">
            <a:xfrm>
              <a:off x="3156" y="2858"/>
              <a:ext cx="2159" cy="655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Child Health &amp; Screening Service Delivery &amp; Programme Manager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_s3076"/>
            <p:cNvSpPr>
              <a:spLocks noChangeArrowheads="1"/>
            </p:cNvSpPr>
            <p:nvPr/>
          </p:nvSpPr>
          <p:spPr bwMode="auto">
            <a:xfrm>
              <a:off x="3156" y="4017"/>
              <a:ext cx="2159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Assistant Child Health &amp; Screening Service Delivery &amp; Programme Manager x 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_s3075"/>
            <p:cNvSpPr>
              <a:spLocks noChangeArrowheads="1"/>
            </p:cNvSpPr>
            <p:nvPr/>
          </p:nvSpPr>
          <p:spPr bwMode="auto">
            <a:xfrm>
              <a:off x="3160" y="5241"/>
              <a:ext cx="2159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Senior Programme Support Team Managers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X2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_s3074"/>
            <p:cNvSpPr>
              <a:spLocks noChangeArrowheads="1"/>
            </p:cNvSpPr>
            <p:nvPr/>
          </p:nvSpPr>
          <p:spPr bwMode="auto">
            <a:xfrm>
              <a:off x="6623" y="4612"/>
              <a:ext cx="2159" cy="72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Programme Support Officers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Full time x 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7" name="_s3074"/>
          <p:cNvSpPr>
            <a:spLocks noChangeArrowheads="1"/>
          </p:cNvSpPr>
          <p:nvPr/>
        </p:nvSpPr>
        <p:spPr bwMode="auto">
          <a:xfrm>
            <a:off x="5481090" y="5552997"/>
            <a:ext cx="3122079" cy="577654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Programme Support Officers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Term time x 4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2" name="_s3079"/>
          <p:cNvCxnSpPr>
            <a:cxnSpLocks noChangeShapeType="1"/>
          </p:cNvCxnSpPr>
          <p:nvPr/>
        </p:nvCxnSpPr>
        <p:spPr bwMode="auto">
          <a:xfrm flipH="1" flipV="1">
            <a:off x="2016855" y="4409225"/>
            <a:ext cx="0" cy="42106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_s3079"/>
          <p:cNvCxnSpPr>
            <a:cxnSpLocks noChangeShapeType="1"/>
            <a:stCxn id="9" idx="3"/>
            <a:endCxn id="10" idx="1"/>
          </p:cNvCxnSpPr>
          <p:nvPr/>
        </p:nvCxnSpPr>
        <p:spPr bwMode="auto">
          <a:xfrm flipV="1">
            <a:off x="3595407" y="4619759"/>
            <a:ext cx="1885683" cy="52549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_s3079"/>
          <p:cNvCxnSpPr>
            <a:cxnSpLocks noChangeShapeType="1"/>
            <a:stCxn id="9" idx="3"/>
            <a:endCxn id="27" idx="1"/>
          </p:cNvCxnSpPr>
          <p:nvPr/>
        </p:nvCxnSpPr>
        <p:spPr bwMode="auto">
          <a:xfrm>
            <a:off x="3595407" y="5145257"/>
            <a:ext cx="1885683" cy="69656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351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552" y="1157347"/>
            <a:ext cx="7993063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/>
              <a:t>School Immunisation </a:t>
            </a:r>
            <a:r>
              <a:rPr lang="en-US" altLang="en-US" sz="1800" dirty="0" smtClean="0"/>
              <a:t>Programme  </a:t>
            </a:r>
            <a:r>
              <a:rPr lang="en-US" altLang="en-US" sz="1800" dirty="0"/>
              <a:t>– Primary &amp; Secondary Schools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/>
              <a:t>Planning- national and local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1800" dirty="0" smtClean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Attendance at national and local meetings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 err="1" smtClean="0"/>
              <a:t>Organise</a:t>
            </a:r>
            <a:r>
              <a:rPr lang="en-US" altLang="en-US" sz="1800" dirty="0" smtClean="0"/>
              <a:t> immunisation session paperwork</a:t>
            </a: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/>
              <a:t>Flu </a:t>
            </a:r>
            <a:r>
              <a:rPr lang="en-US" altLang="en-US" sz="1800" dirty="0" smtClean="0"/>
              <a:t>– admin assistance at secondary school sessions</a:t>
            </a: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HPV </a:t>
            </a:r>
            <a:r>
              <a:rPr lang="en-US" altLang="en-US" sz="1800" dirty="0"/>
              <a:t>- admin assistance </a:t>
            </a:r>
            <a:r>
              <a:rPr lang="en-US" altLang="en-US" sz="1800" dirty="0" smtClean="0"/>
              <a:t>at sessions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1800" dirty="0" smtClean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DPT/MENACWY </a:t>
            </a:r>
            <a:r>
              <a:rPr lang="en-US" altLang="en-US" sz="1800" dirty="0"/>
              <a:t>- admin assistance at </a:t>
            </a:r>
            <a:r>
              <a:rPr lang="en-US" altLang="en-US" sz="1800" dirty="0" smtClean="0"/>
              <a:t>sessions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 smtClean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MMR </a:t>
            </a:r>
            <a:r>
              <a:rPr lang="en-US" altLang="en-US" sz="1800" dirty="0"/>
              <a:t>– Catch up (S1 and S2</a:t>
            </a:r>
            <a:r>
              <a:rPr lang="en-US" altLang="en-US" sz="1800" dirty="0" smtClean="0"/>
              <a:t>) alongside HPV </a:t>
            </a: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/>
              <a:t>Completion of </a:t>
            </a:r>
            <a:r>
              <a:rPr lang="en-US" altLang="en-US" sz="1800" dirty="0" smtClean="0"/>
              <a:t>schedules</a:t>
            </a: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1800" dirty="0"/>
              <a:t>Processing of immunisations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  <p:sp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971600" y="188640"/>
            <a:ext cx="66929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 smtClean="0"/>
              <a:t>OVERVIEW OF SCHOOL ADMIN TEAM WORKLOAD</a:t>
            </a:r>
            <a:endParaRPr lang="en-US" altLang="en-US" sz="28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149080"/>
            <a:ext cx="2604128" cy="2604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76672"/>
            <a:ext cx="7772400" cy="56166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/>
              <a:t>Surveillance - Primary 1 &amp; </a:t>
            </a:r>
            <a:r>
              <a:rPr lang="en-US" altLang="en-US" sz="1800" dirty="0" smtClean="0"/>
              <a:t>7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en-US" sz="1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Queries </a:t>
            </a: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from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schools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Queries from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parents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Queries form health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professionals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Transfer of school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records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Processing of HPV vaccine from women new to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area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Make up flu stationary packs for each school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 smtClean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Organisation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GB" sz="1800" kern="1200" dirty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of delivery of flu stationary to all </a:t>
            </a: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schools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 smtClean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Send immunisation lists to GP’s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000" kern="1200" dirty="0" smtClean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kern="12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Send out blank packs to schools when requested</a:t>
            </a:r>
            <a:endParaRPr lang="en-GB" sz="1800" kern="1200" dirty="0"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1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670455" y="1700808"/>
            <a:ext cx="6624637" cy="729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Flu – Nasal Spray &amp; Injections administered in schools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All Primary School pupils P1 – P7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     All secondary school pupils S1- S6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 HPV (Human </a:t>
            </a:r>
            <a:r>
              <a:rPr lang="en-US" altLang="en-US" sz="1800" dirty="0" err="1"/>
              <a:t>Papapillomavirus</a:t>
            </a:r>
            <a:r>
              <a:rPr lang="en-US" altLang="en-US" sz="1800" dirty="0"/>
              <a:t>)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 Secondary </a:t>
            </a:r>
            <a:r>
              <a:rPr lang="en-US" altLang="en-US" sz="1800" dirty="0"/>
              <a:t>School –  S1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 Mop for S2 – S5 boys and girls, S6 girls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DTP (Diphtheria, Tetanus &amp; Polio)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Secondary School -  S3 all pupils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Mop up for S4 – S6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MenACWY (Meningococcal Bacteria A,C,W&amp;Y)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Secondary School - S3 all pupils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Mop up for S4 – S6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en-US" altLang="en-US" sz="1800" dirty="0"/>
              <a:t>MMR ( Measles, mumps &amp; rubella) S1 &amp; S2 catch up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	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684213" y="692150"/>
            <a:ext cx="5616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/>
              <a:t>Immunisation Programmes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0"/>
            <a:ext cx="25114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79512" y="653445"/>
            <a:ext cx="8856662" cy="704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b="1" dirty="0"/>
              <a:t>All Mainstream and Specialist Schools </a:t>
            </a:r>
            <a:endParaRPr lang="en-GB" altLang="en-US" sz="1800" b="1" dirty="0" smtClean="0"/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800" b="1" dirty="0"/>
          </a:p>
          <a:p>
            <a:pPr defTabSz="179388">
              <a:spcBef>
                <a:spcPct val="0"/>
              </a:spcBef>
              <a:buNone/>
              <a:tabLst>
                <a:tab pos="177800" algn="l"/>
              </a:tabLst>
            </a:pPr>
            <a:r>
              <a:rPr lang="en-GB" altLang="en-US" sz="1800" b="1" dirty="0"/>
              <a:t> </a:t>
            </a:r>
            <a:r>
              <a:rPr lang="en-GB" altLang="en-US" sz="1800" b="1" dirty="0" smtClean="0"/>
              <a:t> </a:t>
            </a:r>
            <a:r>
              <a:rPr lang="en-GB" altLang="en-US" sz="2000" b="1" dirty="0" smtClean="0"/>
              <a:t>May</a:t>
            </a:r>
            <a:r>
              <a:rPr lang="en-GB" altLang="en-US" sz="2000" dirty="0" smtClean="0"/>
              <a:t>  </a:t>
            </a:r>
          </a:p>
          <a:p>
            <a:pPr defTabSz="179388">
              <a:spcBef>
                <a:spcPct val="0"/>
              </a:spcBef>
              <a:buNone/>
              <a:tabLst>
                <a:tab pos="177800" algn="l"/>
              </a:tabLst>
            </a:pPr>
            <a:endParaRPr lang="en-GB" altLang="en-US" sz="800" dirty="0"/>
          </a:p>
          <a:p>
            <a:pPr marL="177800" lvl="1" indent="279400" defTabSz="719138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/>
              <a:t>Letters sent to all schools with Immunisation dates for confirmation</a:t>
            </a:r>
          </a:p>
          <a:p>
            <a:pPr marL="177800" lvl="1" indent="279400" defTabSz="719138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Class </a:t>
            </a:r>
            <a:r>
              <a:rPr lang="en-GB" altLang="en-US" sz="1600" dirty="0"/>
              <a:t>lists requested from Specialist Schools – manually added to School </a:t>
            </a:r>
            <a:endParaRPr lang="en-GB" altLang="en-US" sz="1600" dirty="0" smtClean="0"/>
          </a:p>
          <a:p>
            <a:pPr marL="177800" lvl="1" indent="279400" defTabSz="719138">
              <a:spcBef>
                <a:spcPct val="0"/>
              </a:spcBef>
              <a:buNone/>
            </a:pPr>
            <a:r>
              <a:rPr lang="en-GB" altLang="en-US" sz="1600" dirty="0" smtClean="0"/>
              <a:t>system </a:t>
            </a:r>
            <a:endParaRPr lang="en-GB" altLang="en-US" sz="1600" dirty="0"/>
          </a:p>
          <a:p>
            <a:pPr marL="177800" lvl="1" indent="279400" defTabSz="719138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P1 </a:t>
            </a:r>
            <a:r>
              <a:rPr lang="en-GB" altLang="en-US" sz="1600" dirty="0"/>
              <a:t>and S1 data requested from education authorities</a:t>
            </a:r>
          </a:p>
          <a:p>
            <a:pPr lvl="1">
              <a:spcBef>
                <a:spcPct val="0"/>
              </a:spcBef>
              <a:buNone/>
            </a:pPr>
            <a:endParaRPr lang="en-GB" altLang="en-US" sz="800" dirty="0" smtClean="0"/>
          </a:p>
          <a:p>
            <a:pPr>
              <a:spcBef>
                <a:spcPct val="0"/>
              </a:spcBef>
              <a:buNone/>
            </a:pPr>
            <a:r>
              <a:rPr lang="en-GB" altLang="en-US" sz="1600" b="1" dirty="0" smtClean="0"/>
              <a:t>  </a:t>
            </a:r>
            <a:r>
              <a:rPr lang="en-GB" altLang="en-US" sz="2000" b="1" dirty="0" smtClean="0"/>
              <a:t>July </a:t>
            </a:r>
          </a:p>
          <a:p>
            <a:pPr>
              <a:spcBef>
                <a:spcPct val="0"/>
              </a:spcBef>
              <a:buNone/>
            </a:pPr>
            <a:endParaRPr lang="en-GB" altLang="en-US" sz="800" dirty="0" smtClean="0"/>
          </a:p>
          <a:p>
            <a:pPr marL="177800" lvl="1" indent="7938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b="1" dirty="0" smtClean="0"/>
              <a:t> </a:t>
            </a:r>
            <a:r>
              <a:rPr lang="en-GB" altLang="en-US" sz="1600" dirty="0" smtClean="0"/>
              <a:t>P1 and S1 data manually added to national school system</a:t>
            </a:r>
          </a:p>
          <a:p>
            <a:pPr marL="177800" lvl="1" indent="7938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 </a:t>
            </a:r>
            <a:r>
              <a:rPr lang="en-US" altLang="en-US" sz="1600" dirty="0" smtClean="0"/>
              <a:t>P7 Vision screening questionnaires and schedules </a:t>
            </a:r>
          </a:p>
          <a:p>
            <a:pPr marL="449263" lvl="1" indent="7938">
              <a:spcBef>
                <a:spcPct val="0"/>
              </a:spcBef>
              <a:buFontTx/>
              <a:buNone/>
            </a:pPr>
            <a:endParaRPr lang="en-GB" altLang="en-US" sz="800" dirty="0"/>
          </a:p>
          <a:p>
            <a:pPr marL="177800" indent="7938">
              <a:spcBef>
                <a:spcPct val="0"/>
              </a:spcBef>
              <a:buNone/>
            </a:pPr>
            <a:r>
              <a:rPr lang="en-GB" altLang="en-US" sz="2000" b="1" dirty="0" smtClean="0"/>
              <a:t>August</a:t>
            </a:r>
            <a:r>
              <a:rPr lang="en-GB" altLang="en-US" sz="1600" dirty="0" smtClean="0"/>
              <a:t> </a:t>
            </a:r>
            <a:endParaRPr lang="en-GB" altLang="en-US" sz="800" dirty="0" smtClean="0"/>
          </a:p>
          <a:p>
            <a:pPr marL="177800" indent="7938">
              <a:spcBef>
                <a:spcPct val="0"/>
              </a:spcBef>
              <a:buNone/>
            </a:pPr>
            <a:endParaRPr lang="en-GB" altLang="en-US" sz="800" dirty="0" smtClean="0"/>
          </a:p>
          <a:p>
            <a:pPr marL="177800" lvl="1" indent="2794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/>
              <a:t> </a:t>
            </a:r>
            <a:r>
              <a:rPr lang="en-GB" altLang="en-US" sz="1600" dirty="0" smtClean="0"/>
              <a:t> Packs </a:t>
            </a:r>
            <a:r>
              <a:rPr lang="en-GB" altLang="en-US" sz="1600" dirty="0"/>
              <a:t>sent to Head Teacher for Flu</a:t>
            </a:r>
          </a:p>
          <a:p>
            <a:pPr marL="177800" lvl="1" indent="2794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dirty="0"/>
              <a:t> </a:t>
            </a:r>
            <a:r>
              <a:rPr lang="en-GB" altLang="en-US" sz="1600" dirty="0" smtClean="0"/>
              <a:t>Consent </a:t>
            </a:r>
            <a:r>
              <a:rPr lang="en-GB" altLang="en-US" sz="1600" dirty="0"/>
              <a:t>Packs delivered directly to Schools</a:t>
            </a:r>
          </a:p>
          <a:p>
            <a:pPr marL="177800" lvl="1" indent="2794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en-US" sz="1600" dirty="0"/>
              <a:t> </a:t>
            </a:r>
            <a:r>
              <a:rPr lang="en-US" altLang="en-US" sz="1600" dirty="0" smtClean="0"/>
              <a:t>Resource </a:t>
            </a:r>
            <a:r>
              <a:rPr lang="en-US" altLang="en-US" sz="1600" dirty="0"/>
              <a:t>Information Packs sent to </a:t>
            </a:r>
            <a:r>
              <a:rPr lang="en-US" altLang="en-US" sz="1600" dirty="0" smtClean="0"/>
              <a:t>schools</a:t>
            </a:r>
          </a:p>
          <a:p>
            <a:pPr marL="177800" lvl="1" indent="2794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en-US" sz="1600" dirty="0" smtClean="0"/>
              <a:t> Annual school download requested</a:t>
            </a:r>
            <a:endParaRPr lang="en-US" altLang="en-US" sz="1600" dirty="0"/>
          </a:p>
          <a:p>
            <a:pPr marL="449263" lvl="1" indent="7938">
              <a:spcBef>
                <a:spcPct val="0"/>
              </a:spcBef>
              <a:buNone/>
            </a:pPr>
            <a:endParaRPr lang="en-US" altLang="en-US" sz="800" dirty="0" smtClean="0"/>
          </a:p>
          <a:p>
            <a:pPr marL="93663" indent="7938">
              <a:spcBef>
                <a:spcPct val="0"/>
              </a:spcBef>
              <a:buNone/>
            </a:pPr>
            <a:r>
              <a:rPr lang="en-US" altLang="en-US" sz="2000" b="1" dirty="0"/>
              <a:t> </a:t>
            </a:r>
            <a:r>
              <a:rPr lang="en-US" altLang="en-US" sz="2000" b="1" dirty="0" smtClean="0"/>
              <a:t>October</a:t>
            </a:r>
            <a:endParaRPr lang="en-US" altLang="en-US" sz="800" b="1" dirty="0" smtClean="0"/>
          </a:p>
          <a:p>
            <a:pPr marL="93663" indent="7938">
              <a:spcBef>
                <a:spcPct val="0"/>
              </a:spcBef>
              <a:buNone/>
            </a:pPr>
            <a:endParaRPr lang="en-US" altLang="en-US" sz="800" b="1" dirty="0" smtClean="0"/>
          </a:p>
          <a:p>
            <a:pPr marL="541338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GB" altLang="en-US" sz="1600" b="1" dirty="0" smtClean="0"/>
              <a:t> </a:t>
            </a:r>
            <a:r>
              <a:rPr lang="en-US" altLang="en-US" sz="1600" dirty="0" smtClean="0"/>
              <a:t>A</a:t>
            </a:r>
            <a:r>
              <a:rPr lang="en-GB" altLang="en-US" sz="1600" dirty="0" err="1"/>
              <a:t>nnual</a:t>
            </a:r>
            <a:r>
              <a:rPr lang="en-GB" altLang="en-US" sz="1600" dirty="0"/>
              <a:t> school download processed by ATOS</a:t>
            </a:r>
            <a:endParaRPr lang="en-US" altLang="en-US" sz="1600" dirty="0"/>
          </a:p>
          <a:p>
            <a:pPr lvl="3">
              <a:spcBef>
                <a:spcPct val="0"/>
              </a:spcBef>
              <a:buFontTx/>
              <a:buNone/>
            </a:pPr>
            <a:endParaRPr lang="en-GB" altLang="en-US" sz="1600" dirty="0"/>
          </a:p>
          <a:p>
            <a:pPr>
              <a:spcBef>
                <a:spcPct val="0"/>
              </a:spcBef>
              <a:buNone/>
              <a:tabLst>
                <a:tab pos="719138" algn="l"/>
              </a:tabLst>
            </a:pPr>
            <a:r>
              <a:rPr lang="en-GB" altLang="en-US" sz="1600" dirty="0"/>
              <a:t>   </a:t>
            </a:r>
            <a:endParaRPr lang="en-GB" altLang="en-US" sz="900" dirty="0" smtClean="0"/>
          </a:p>
          <a:p>
            <a:pPr lvl="1">
              <a:spcBef>
                <a:spcPct val="0"/>
              </a:spcBef>
              <a:buFontTx/>
              <a:buNone/>
            </a:pPr>
            <a:r>
              <a:rPr lang="en-GB" altLang="en-US" sz="1800" dirty="0" smtClean="0"/>
              <a:t> </a:t>
            </a:r>
            <a:endParaRPr lang="en-GB" altLang="en-US" sz="1800" dirty="0"/>
          </a:p>
          <a:p>
            <a:pPr>
              <a:spcBef>
                <a:spcPct val="0"/>
              </a:spcBef>
            </a:pP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/>
              <a:t>  	       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331640" y="204099"/>
            <a:ext cx="684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 b="1" dirty="0"/>
              <a:t>Planning – Screening </a:t>
            </a:r>
            <a:r>
              <a:rPr lang="en-GB" altLang="en-US" sz="2400" b="1" dirty="0" err="1"/>
              <a:t>Dept</a:t>
            </a:r>
            <a:endParaRPr lang="en-GB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243513"/>
            <a:ext cx="748883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altLang="en-US" sz="1600" b="1" dirty="0" smtClean="0"/>
          </a:p>
          <a:p>
            <a:endParaRPr lang="en-GB" altLang="en-US" sz="1600" b="1" dirty="0"/>
          </a:p>
          <a:p>
            <a:r>
              <a:rPr lang="en-GB" altLang="en-US" sz="2000" b="1" dirty="0" smtClean="0"/>
              <a:t>November</a:t>
            </a:r>
            <a:r>
              <a:rPr lang="en-GB" altLang="en-US" sz="1600" dirty="0" smtClean="0"/>
              <a:t>  </a:t>
            </a:r>
            <a:endParaRPr lang="en-GB" altLang="en-US" sz="800" dirty="0" smtClean="0"/>
          </a:p>
          <a:p>
            <a:endParaRPr lang="en-GB" altLang="en-US" sz="8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Packs </a:t>
            </a:r>
            <a:r>
              <a:rPr lang="en-GB" altLang="en-US" sz="1600" dirty="0"/>
              <a:t>sent to Head Teacher for </a:t>
            </a:r>
            <a:r>
              <a:rPr lang="en-GB" altLang="en-US" sz="1600" b="1" dirty="0"/>
              <a:t>HPV</a:t>
            </a:r>
            <a:r>
              <a:rPr lang="en-GB" altLang="en-US" sz="1600" dirty="0"/>
              <a:t>  &amp; </a:t>
            </a:r>
            <a:r>
              <a:rPr lang="en-GB" altLang="en-US" sz="1600" b="1" dirty="0" smtClean="0"/>
              <a:t>MMR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Consent </a:t>
            </a:r>
            <a:r>
              <a:rPr lang="en-GB" altLang="en-US" sz="1600" dirty="0"/>
              <a:t>Packs delivered directly to Schools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sz="1600" dirty="0" smtClean="0"/>
              <a:t>Resource </a:t>
            </a:r>
            <a:r>
              <a:rPr lang="en-US" altLang="en-US" sz="1600" dirty="0"/>
              <a:t>Information Packs sent to school</a:t>
            </a:r>
          </a:p>
          <a:p>
            <a:r>
              <a:rPr lang="en-US" altLang="en-US" sz="1600" dirty="0"/>
              <a:t>                            </a:t>
            </a:r>
            <a:endParaRPr lang="en-GB" altLang="en-US" sz="800" dirty="0"/>
          </a:p>
          <a:p>
            <a:r>
              <a:rPr lang="en-GB" altLang="en-US" sz="1600" dirty="0"/>
              <a:t> </a:t>
            </a:r>
            <a:r>
              <a:rPr lang="en-GB" altLang="en-US" sz="2000" b="1" dirty="0" smtClean="0"/>
              <a:t>January</a:t>
            </a:r>
          </a:p>
          <a:p>
            <a:r>
              <a:rPr lang="en-GB" altLang="en-US" sz="1600" dirty="0" smtClean="0"/>
              <a:t>      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Packs </a:t>
            </a:r>
            <a:r>
              <a:rPr lang="en-GB" altLang="en-US" sz="1600" dirty="0"/>
              <a:t>sent to Head Teacher for </a:t>
            </a:r>
            <a:r>
              <a:rPr lang="en-GB" altLang="en-US" sz="1600" b="1" dirty="0"/>
              <a:t>DTP</a:t>
            </a:r>
            <a:r>
              <a:rPr lang="en-GB" altLang="en-US" sz="1600" dirty="0"/>
              <a:t>/</a:t>
            </a:r>
            <a:r>
              <a:rPr lang="en-GB" altLang="en-US" sz="1600" b="1" dirty="0"/>
              <a:t>MenACWY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altLang="en-US" sz="1600" dirty="0" smtClean="0"/>
              <a:t>Consent </a:t>
            </a:r>
            <a:r>
              <a:rPr lang="en-GB" altLang="en-US" sz="1600" dirty="0"/>
              <a:t>Packs delivered directly to </a:t>
            </a:r>
            <a:r>
              <a:rPr lang="en-GB" altLang="en-US" sz="1600" dirty="0" smtClean="0"/>
              <a:t>Schools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sz="1600" dirty="0" smtClean="0"/>
              <a:t>Resource Information Packs sent to schools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sz="1600" dirty="0" smtClean="0"/>
              <a:t>P1 </a:t>
            </a:r>
            <a:r>
              <a:rPr lang="en-US" altLang="en-US" sz="1600" dirty="0"/>
              <a:t>Height and weight questionnaires and schedules </a:t>
            </a:r>
            <a:endParaRPr lang="en-US" altLang="en-US" sz="8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altLang="en-US" sz="1600" dirty="0"/>
          </a:p>
          <a:p>
            <a:r>
              <a:rPr lang="en-GB" altLang="en-US" sz="2000" b="1" dirty="0"/>
              <a:t>Head teacher pack </a:t>
            </a:r>
            <a:r>
              <a:rPr lang="en-GB" altLang="en-US" sz="2000" b="1" dirty="0" smtClean="0"/>
              <a:t>includes</a:t>
            </a:r>
            <a:endParaRPr lang="en-GB" altLang="en-US" sz="2000" b="1" dirty="0"/>
          </a:p>
          <a:p>
            <a:endParaRPr lang="en-GB" altLang="en-US" sz="800" dirty="0"/>
          </a:p>
          <a:p>
            <a:pPr lvl="1"/>
            <a:r>
              <a:rPr lang="en-GB" altLang="en-US" sz="1600" dirty="0"/>
              <a:t>  Letter to Head Teacher              Briefing Note</a:t>
            </a:r>
          </a:p>
          <a:p>
            <a:pPr lvl="1"/>
            <a:r>
              <a:rPr lang="en-GB" altLang="en-US" sz="1600" dirty="0"/>
              <a:t>  Summary List of Pupils              Flier  - reminder of date</a:t>
            </a:r>
          </a:p>
          <a:p>
            <a:pPr lvl="1"/>
            <a:endParaRPr lang="en-GB" altLang="en-US" sz="1600" dirty="0"/>
          </a:p>
          <a:p>
            <a:pPr lvl="1"/>
            <a:r>
              <a:rPr lang="en-GB" altLang="en-US" sz="1600" dirty="0"/>
              <a:t>After delivery of packs screening </a:t>
            </a:r>
            <a:r>
              <a:rPr lang="en-GB" altLang="en-US" sz="1600" dirty="0" smtClean="0"/>
              <a:t>department </a:t>
            </a:r>
            <a:r>
              <a:rPr lang="en-GB" altLang="en-US" sz="1600" dirty="0"/>
              <a:t>phone schools to check that delivery is received and remind schools to give out packs immediately</a:t>
            </a:r>
          </a:p>
        </p:txBody>
      </p:sp>
    </p:spTree>
    <p:extLst>
      <p:ext uri="{BB962C8B-B14F-4D97-AF65-F5344CB8AC3E}">
        <p14:creationId xmlns:p14="http://schemas.microsoft.com/office/powerpoint/2010/main" val="1248814776"/>
      </p:ext>
    </p:extLst>
  </p:cSld>
  <p:clrMapOvr>
    <a:masterClrMapping/>
  </p:clrMapOvr>
</p:sld>
</file>

<file path=ppt/theme/theme1.xml><?xml version="1.0" encoding="utf-8"?>
<a:theme xmlns:a="http://schemas.openxmlformats.org/drawingml/2006/main" name="nhsggc_white">
  <a:themeElements>
    <a:clrScheme name="nhsggc_whit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hsggc_whi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hsggc_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hsggc_whi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hsggc_whi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2549</TotalTime>
  <Words>1256</Words>
  <Application>Microsoft Office PowerPoint</Application>
  <PresentationFormat>On-screen Show (4:3)</PresentationFormat>
  <Paragraphs>318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Symbol</vt:lpstr>
      <vt:lpstr>Times New Roman</vt:lpstr>
      <vt:lpstr>Wingdings</vt:lpstr>
      <vt:lpstr>nhsggc_white</vt:lpstr>
      <vt:lpstr>PowerPoint Presentation</vt:lpstr>
      <vt:lpstr>Organisational structure screening department</vt:lpstr>
      <vt:lpstr>Programmes managed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Admin duties Flu (high schools) </vt:lpstr>
      <vt:lpstr>PowerPoint Presentation</vt:lpstr>
      <vt:lpstr>Admin duties HPV </vt:lpstr>
      <vt:lpstr>PowerPoint Presentation</vt:lpstr>
      <vt:lpstr>Admin duties DTP/MenACWY</vt:lpstr>
      <vt:lpstr>PowerPoint Presentation</vt:lpstr>
      <vt:lpstr>Admin duties MMR</vt:lpstr>
      <vt:lpstr>Completion of immunisation schedules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NHSGGC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Department</dc:title>
  <dc:creator>erennie1</dc:creator>
  <cp:lastModifiedBy>Miller, Amanda</cp:lastModifiedBy>
  <cp:revision>177</cp:revision>
  <cp:lastPrinted>2023-06-27T16:03:37Z</cp:lastPrinted>
  <dcterms:created xsi:type="dcterms:W3CDTF">2010-01-13T11:20:30Z</dcterms:created>
  <dcterms:modified xsi:type="dcterms:W3CDTF">2023-07-17T10:12:29Z</dcterms:modified>
</cp:coreProperties>
</file>