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77" r:id="rId4"/>
    <p:sldId id="283" r:id="rId5"/>
    <p:sldId id="259" r:id="rId6"/>
    <p:sldId id="258" r:id="rId7"/>
    <p:sldId id="262" r:id="rId8"/>
    <p:sldId id="271" r:id="rId9"/>
    <p:sldId id="269" r:id="rId10"/>
    <p:sldId id="281" r:id="rId11"/>
    <p:sldId id="282" r:id="rId12"/>
    <p:sldId id="280" r:id="rId13"/>
    <p:sldId id="278" r:id="rId14"/>
    <p:sldId id="284" r:id="rId15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7" d="100"/>
          <a:sy n="77" d="100"/>
        </p:scale>
        <p:origin x="980" y="6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E35983-D02F-42CE-B1AE-0B9E67E148F7}" type="datetimeFigureOut">
              <a:rPr lang="en-GB" smtClean="0"/>
              <a:pPr/>
              <a:t>14/08/2022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52FB35-705B-43AC-A0FF-4C1966D68CEF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268761"/>
            <a:ext cx="7772400" cy="1872207"/>
          </a:xfrm>
        </p:spPr>
        <p:txBody>
          <a:bodyPr/>
          <a:lstStyle/>
          <a:p>
            <a:r>
              <a:rPr lang="en-GB" dirty="0" smtClean="0"/>
              <a:t>FLU IMMUNISATION PROGRAMME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dirty="0" smtClean="0"/>
              <a:t>Sandra Simpson– </a:t>
            </a:r>
          </a:p>
          <a:p>
            <a:r>
              <a:rPr lang="en-GB" dirty="0" smtClean="0"/>
              <a:t>Assistant Programme Screening manager</a:t>
            </a:r>
          </a:p>
          <a:p>
            <a:r>
              <a:rPr lang="en-GB" dirty="0" smtClean="0"/>
              <a:t>Screening Dept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2987824" y="116632"/>
            <a:ext cx="33123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/>
              <a:t>FLU CONSENT FORM</a:t>
            </a:r>
            <a:endParaRPr lang="en-GB" dirty="0"/>
          </a:p>
        </p:txBody>
      </p:sp>
      <p:graphicFrame>
        <p:nvGraphicFramePr>
          <p:cNvPr id="3" name="Content Placeholder 2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14248958"/>
              </p:ext>
            </p:extLst>
          </p:nvPr>
        </p:nvGraphicFramePr>
        <p:xfrm>
          <a:off x="1907704" y="836712"/>
          <a:ext cx="5616624" cy="583264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6" name="Acrobat Document" r:id="rId3" imgW="3777861" imgH="5346331" progId="AcroExch.Document.DC">
                  <p:embed/>
                </p:oleObj>
              </mc:Choice>
              <mc:Fallback>
                <p:oleObj name="Acrobat Document" r:id="rId3" imgW="3777861" imgH="5346331" progId="AcroExch.Document.DC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907704" y="836712"/>
                        <a:ext cx="5616624" cy="583264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619672" y="620688"/>
            <a:ext cx="5904656" cy="56886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2303224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EDUCATION DATA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All local authorities have supplied P1 and S1 data for the Flu campaign</a:t>
            </a:r>
          </a:p>
          <a:p>
            <a:r>
              <a:rPr lang="en-GB" dirty="0" smtClean="0"/>
              <a:t>All independent schools have </a:t>
            </a:r>
            <a:r>
              <a:rPr lang="en-GB" dirty="0"/>
              <a:t>supplied P1 and S1 data for the Flu campaign</a:t>
            </a:r>
          </a:p>
          <a:p>
            <a:r>
              <a:rPr lang="en-GB" dirty="0" smtClean="0"/>
              <a:t>Some of the school data may be incomplete at this point. Blank packs are included with all deliveries of consent forms to schools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Screening Dept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GB" dirty="0" smtClean="0"/>
              <a:t>                               </a:t>
            </a:r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endParaRPr lang="en-GB" dirty="0" smtClean="0"/>
          </a:p>
          <a:p>
            <a:pPr algn="ctr">
              <a:buNone/>
            </a:pPr>
            <a:r>
              <a:rPr lang="en-GB" dirty="0" smtClean="0"/>
              <a:t>     </a:t>
            </a:r>
            <a:r>
              <a:rPr lang="en-GB" dirty="0"/>
              <a:t>A</a:t>
            </a:r>
            <a:r>
              <a:rPr lang="en-GB" dirty="0" smtClean="0"/>
              <a:t>ny questions please contact me on </a:t>
            </a:r>
          </a:p>
          <a:p>
            <a:pPr algn="ctr">
              <a:buNone/>
            </a:pPr>
            <a:r>
              <a:rPr lang="en-GB" dirty="0" smtClean="0"/>
              <a:t>0141 277 2629 or Sandra.Simpson@ggc.scot.nhs.uk</a:t>
            </a:r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endParaRPr lang="en-GB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74382089"/>
              </p:ext>
            </p:extLst>
          </p:nvPr>
        </p:nvGraphicFramePr>
        <p:xfrm>
          <a:off x="323528" y="1052735"/>
          <a:ext cx="8208912" cy="551109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208081"/>
                <a:gridCol w="6000831"/>
              </a:tblGrid>
              <a:tr h="199272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000" dirty="0">
                          <a:effectLst/>
                        </a:rPr>
                        <a:t> </a:t>
                      </a:r>
                      <a:endParaRPr lang="en-GB" sz="10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000">
                          <a:effectLst/>
                        </a:rPr>
                        <a:t>Planning</a:t>
                      </a:r>
                      <a:endParaRPr lang="en-GB" sz="100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</a:tr>
              <a:tr h="398541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000">
                          <a:effectLst/>
                        </a:rPr>
                        <a:t>April/May</a:t>
                      </a:r>
                      <a:endParaRPr lang="en-GB" sz="100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200" dirty="0">
                          <a:effectLst/>
                        </a:rPr>
                        <a:t>Timetable drawn up an </a:t>
                      </a:r>
                      <a:r>
                        <a:rPr lang="en-GB" sz="1200" dirty="0" smtClean="0">
                          <a:effectLst/>
                        </a:rPr>
                        <a:t>agreed</a:t>
                      </a:r>
                      <a:r>
                        <a:rPr lang="en-GB" sz="1200" baseline="0" dirty="0" smtClean="0">
                          <a:effectLst/>
                        </a:rPr>
                        <a:t> </a:t>
                      </a:r>
                      <a:r>
                        <a:rPr lang="en-GB" sz="1200" dirty="0" smtClean="0">
                          <a:effectLst/>
                        </a:rPr>
                        <a:t>with </a:t>
                      </a:r>
                      <a:r>
                        <a:rPr lang="en-GB" sz="1200" dirty="0">
                          <a:effectLst/>
                        </a:rPr>
                        <a:t>letters sent out to school to confirm dates for FLU </a:t>
                      </a:r>
                      <a:endParaRPr lang="en-GB" sz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</a:tr>
              <a:tr h="79708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000">
                          <a:effectLst/>
                        </a:rPr>
                        <a:t>August</a:t>
                      </a:r>
                      <a:endParaRPr lang="en-GB" sz="100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effectLst/>
                        </a:rPr>
                        <a:t>Resource Information Packs sent to schools.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effectLst/>
                        </a:rPr>
                        <a:t>Consent packs sent directly to Schools- Centralised packs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effectLst/>
                        </a:rPr>
                        <a:t>7 day turnaround for parents to return forms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en-GB" sz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</a:tr>
              <a:tr h="1153103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000">
                          <a:effectLst/>
                        </a:rPr>
                        <a:t>September</a:t>
                      </a:r>
                      <a:endParaRPr lang="en-GB" sz="100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effectLst/>
                        </a:rPr>
                        <a:t>Completed Flu forms collected from schools by Immunisation Team.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effectLst/>
                        </a:rPr>
                        <a:t>Screen forms, checking all forms are fully completed and parents contacted for missing information.</a:t>
                      </a: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effectLst/>
                        </a:rPr>
                        <a:t>Letters sent out to school to confirm dates for </a:t>
                      </a:r>
                      <a:r>
                        <a:rPr lang="en-GB" sz="1200" dirty="0" smtClean="0">
                          <a:effectLst/>
                        </a:rPr>
                        <a:t>HPV + MMR January/February and DTP/MenACWY February/March.</a:t>
                      </a:r>
                      <a:endParaRPr lang="en-GB" sz="1200" dirty="0">
                        <a:effectLst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endParaRPr lang="en-GB" sz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</a:tr>
              <a:tr h="398541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000" smtClean="0">
                          <a:effectLst/>
                        </a:rPr>
                        <a:t>September, October</a:t>
                      </a:r>
                      <a:r>
                        <a:rPr lang="en-GB" sz="1000" dirty="0">
                          <a:effectLst/>
                        </a:rPr>
                        <a:t>, Nov and Dec</a:t>
                      </a:r>
                      <a:endParaRPr lang="en-GB" sz="10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200" dirty="0" smtClean="0">
                          <a:effectLst/>
                        </a:rPr>
                        <a:t>Flu </a:t>
                      </a:r>
                      <a:r>
                        <a:rPr lang="en-GB" sz="1200" dirty="0">
                          <a:effectLst/>
                        </a:rPr>
                        <a:t>immunisation programme begins. Primary and Secondary schools</a:t>
                      </a:r>
                      <a:endParaRPr lang="en-GB" sz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</a:tr>
              <a:tr h="597810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000" dirty="0">
                          <a:effectLst/>
                        </a:rPr>
                        <a:t>December</a:t>
                      </a:r>
                      <a:endParaRPr lang="en-GB" sz="10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>
                          <a:effectLst/>
                        </a:rPr>
                        <a:t>Paperwork requested and  produced for </a:t>
                      </a:r>
                      <a:r>
                        <a:rPr lang="en-GB" sz="1200" dirty="0" smtClean="0">
                          <a:effectLst/>
                        </a:rPr>
                        <a:t>HPV </a:t>
                      </a:r>
                      <a:r>
                        <a:rPr lang="en-GB" sz="1200" dirty="0">
                          <a:effectLst/>
                        </a:rPr>
                        <a:t>+ MMR for </a:t>
                      </a:r>
                      <a:r>
                        <a:rPr lang="en-GB" sz="1200" dirty="0" smtClean="0">
                          <a:effectLst/>
                        </a:rPr>
                        <a:t>S1 </a:t>
                      </a:r>
                      <a:r>
                        <a:rPr lang="en-GB" sz="1200" dirty="0">
                          <a:effectLst/>
                        </a:rPr>
                        <a:t>+ </a:t>
                      </a:r>
                      <a:r>
                        <a:rPr lang="en-GB" sz="1200" dirty="0" smtClean="0">
                          <a:effectLst/>
                        </a:rPr>
                        <a:t>S2</a:t>
                      </a:r>
                      <a:r>
                        <a:rPr lang="en-GB" sz="1200" baseline="0" dirty="0" smtClean="0">
                          <a:effectLst/>
                        </a:rPr>
                        <a:t> plus</a:t>
                      </a:r>
                      <a:r>
                        <a:rPr lang="en-GB" sz="1200" dirty="0" smtClean="0">
                          <a:effectLst/>
                        </a:rPr>
                        <a:t> mop </a:t>
                      </a:r>
                      <a:r>
                        <a:rPr lang="en-GB" sz="1200" dirty="0">
                          <a:effectLst/>
                        </a:rPr>
                        <a:t>up from previous </a:t>
                      </a:r>
                      <a:r>
                        <a:rPr lang="en-GB" sz="1200" dirty="0" smtClean="0">
                          <a:effectLst/>
                        </a:rPr>
                        <a:t>year</a:t>
                      </a:r>
                      <a:endParaRPr lang="en-GB" sz="1200" dirty="0">
                        <a:effectLst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200" dirty="0">
                          <a:effectLst/>
                        </a:rPr>
                        <a:t>Consent packs sent directly to Schools- Centralised packs</a:t>
                      </a:r>
                      <a:endParaRPr lang="en-GB" sz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</a:tr>
              <a:tr h="765486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000">
                          <a:effectLst/>
                        </a:rPr>
                        <a:t>January</a:t>
                      </a:r>
                      <a:endParaRPr lang="en-GB" sz="100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200" dirty="0" smtClean="0">
                          <a:effectLst/>
                        </a:rPr>
                        <a:t>HPV </a:t>
                      </a:r>
                      <a:r>
                        <a:rPr lang="en-GB" sz="1200" dirty="0">
                          <a:effectLst/>
                        </a:rPr>
                        <a:t>Immunisation </a:t>
                      </a:r>
                      <a:r>
                        <a:rPr lang="en-GB" sz="1200" dirty="0" smtClean="0">
                          <a:effectLst/>
                        </a:rPr>
                        <a:t>begins S1, S2 plus catch</a:t>
                      </a:r>
                      <a:r>
                        <a:rPr lang="en-GB" sz="1200" baseline="0" dirty="0" smtClean="0">
                          <a:effectLst/>
                        </a:rPr>
                        <a:t> up S3,S4,S5,S6</a:t>
                      </a:r>
                      <a:r>
                        <a:rPr lang="en-GB" sz="1200" dirty="0" smtClean="0">
                          <a:effectLst/>
                        </a:rPr>
                        <a:t>. </a:t>
                      </a:r>
                      <a:r>
                        <a:rPr lang="en-GB" sz="1200" dirty="0">
                          <a:effectLst/>
                        </a:rPr>
                        <a:t>Also includes </a:t>
                      </a:r>
                      <a:r>
                        <a:rPr lang="en-GB" sz="1200">
                          <a:effectLst/>
                        </a:rPr>
                        <a:t>MMR </a:t>
                      </a:r>
                      <a:r>
                        <a:rPr lang="en-GB" sz="1200" smtClean="0">
                          <a:effectLst/>
                        </a:rPr>
                        <a:t>vaccinations</a:t>
                      </a:r>
                      <a:r>
                        <a:rPr lang="en-GB" sz="1200" baseline="0" smtClean="0">
                          <a:effectLst/>
                        </a:rPr>
                        <a:t> S1.</a:t>
                      </a:r>
                      <a:endParaRPr lang="en-GB" sz="1200" dirty="0">
                        <a:effectLst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200" dirty="0">
                          <a:effectLst/>
                        </a:rPr>
                        <a:t>Paperwork requested and produced for </a:t>
                      </a:r>
                      <a:r>
                        <a:rPr lang="en-GB" sz="1200" dirty="0" smtClean="0">
                          <a:effectLst/>
                        </a:rPr>
                        <a:t>DTP/MenACWY </a:t>
                      </a:r>
                      <a:r>
                        <a:rPr lang="en-GB" sz="1200" dirty="0">
                          <a:effectLst/>
                        </a:rPr>
                        <a:t>immunisation </a:t>
                      </a:r>
                      <a:r>
                        <a:rPr lang="en-GB" sz="1200" dirty="0" smtClean="0">
                          <a:effectLst/>
                        </a:rPr>
                        <a:t>S3 </a:t>
                      </a:r>
                      <a:r>
                        <a:rPr lang="en-GB" sz="1200" baseline="0" dirty="0" smtClean="0">
                          <a:effectLst/>
                        </a:rPr>
                        <a:t>plus</a:t>
                      </a:r>
                      <a:r>
                        <a:rPr lang="en-GB" sz="1200" dirty="0" smtClean="0">
                          <a:effectLst/>
                        </a:rPr>
                        <a:t> mop up from previous year</a:t>
                      </a:r>
                      <a:endParaRPr lang="en-GB" sz="1200" dirty="0">
                        <a:effectLst/>
                      </a:endParaRPr>
                    </a:p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200" dirty="0">
                          <a:effectLst/>
                        </a:rPr>
                        <a:t>Consent packs sent directly to Schools- Centralised packs</a:t>
                      </a:r>
                      <a:endParaRPr lang="en-GB" sz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</a:tr>
              <a:tr h="398541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000">
                          <a:effectLst/>
                        </a:rPr>
                        <a:t>February</a:t>
                      </a:r>
                      <a:endParaRPr lang="en-GB" sz="100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200" dirty="0" smtClean="0">
                          <a:effectLst/>
                        </a:rPr>
                        <a:t>DTP/MenACWY  </a:t>
                      </a:r>
                      <a:r>
                        <a:rPr lang="en-GB" sz="1200" dirty="0">
                          <a:effectLst/>
                        </a:rPr>
                        <a:t>Immunisations begin for </a:t>
                      </a:r>
                      <a:r>
                        <a:rPr lang="en-GB" sz="1200" dirty="0" smtClean="0">
                          <a:effectLst/>
                        </a:rPr>
                        <a:t>S3 </a:t>
                      </a:r>
                      <a:r>
                        <a:rPr lang="en-GB" sz="1200" dirty="0">
                          <a:effectLst/>
                        </a:rPr>
                        <a:t>and catch up </a:t>
                      </a:r>
                      <a:r>
                        <a:rPr lang="en-GB" sz="1200" dirty="0" smtClean="0">
                          <a:effectLst/>
                        </a:rPr>
                        <a:t>S4</a:t>
                      </a:r>
                      <a:r>
                        <a:rPr lang="en-GB" sz="1200" dirty="0">
                          <a:effectLst/>
                        </a:rPr>
                        <a:t>, S5 and S6. </a:t>
                      </a:r>
                      <a:endParaRPr lang="en-GB" sz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</a:tr>
              <a:tr h="382118"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000">
                          <a:effectLst/>
                        </a:rPr>
                        <a:t>March</a:t>
                      </a:r>
                      <a:endParaRPr lang="en-GB" sz="100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200" dirty="0" smtClean="0">
                          <a:effectLst/>
                        </a:rPr>
                        <a:t>DTP/MenACWY Immunisation </a:t>
                      </a:r>
                      <a:r>
                        <a:rPr lang="en-GB" sz="1200" dirty="0">
                          <a:effectLst/>
                        </a:rPr>
                        <a:t>finishes</a:t>
                      </a:r>
                      <a:endParaRPr lang="en-GB" sz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</a:tr>
              <a:tr h="382118">
                <a:tc>
                  <a:txBody>
                    <a:bodyPr/>
                    <a:lstStyle/>
                    <a:p>
                      <a:pPr marL="0" algn="l" defTabSz="914400" rtl="0" eaLnBrk="1" latinLnBrk="0" hangingPunct="1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000" b="1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April- July</a:t>
                      </a:r>
                      <a:endParaRPr lang="en-GB" sz="1000" b="1" kern="1200" dirty="0">
                        <a:solidFill>
                          <a:schemeClr val="lt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56810" marR="5681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en-GB" sz="1200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</a:rPr>
                        <a:t>All</a:t>
                      </a:r>
                      <a:r>
                        <a:rPr lang="en-GB" sz="1200" baseline="0" dirty="0" smtClea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</a:rPr>
                        <a:t> immunisations processed on child health system</a:t>
                      </a:r>
                      <a:endParaRPr lang="en-GB" sz="1200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</a:endParaRPr>
                    </a:p>
                  </a:txBody>
                  <a:tcPr marL="56810" marR="56810" marT="0" marB="0"/>
                </a:tc>
              </a:tr>
            </a:tbl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813856" y="260648"/>
            <a:ext cx="727280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800" b="1" dirty="0" smtClean="0"/>
              <a:t>Planning for year</a:t>
            </a:r>
            <a:endParaRPr lang="en-GB" sz="2800" b="1" dirty="0"/>
          </a:p>
        </p:txBody>
      </p:sp>
    </p:spTree>
    <p:extLst>
      <p:ext uri="{BB962C8B-B14F-4D97-AF65-F5344CB8AC3E}">
        <p14:creationId xmlns:p14="http://schemas.microsoft.com/office/powerpoint/2010/main" val="12340870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/>
          </a:bodyPr>
          <a:lstStyle/>
          <a:p>
            <a:r>
              <a:rPr lang="en-GB" sz="4000" dirty="0" smtClean="0"/>
              <a:t>Screening Dept Process</a:t>
            </a:r>
            <a:endParaRPr lang="en-GB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544616"/>
          </a:xfrm>
        </p:spPr>
        <p:txBody>
          <a:bodyPr>
            <a:normAutofit fontScale="62500" lnSpcReduction="20000"/>
          </a:bodyPr>
          <a:lstStyle/>
          <a:p>
            <a:pPr>
              <a:buNone/>
            </a:pPr>
            <a:r>
              <a:rPr lang="en-GB" sz="3800" b="1" u="sng" dirty="0" smtClean="0"/>
              <a:t>All Primary and Secondary Schools</a:t>
            </a:r>
          </a:p>
          <a:p>
            <a:pPr>
              <a:buNone/>
            </a:pPr>
            <a:endParaRPr lang="en-GB" sz="1200" dirty="0" smtClean="0"/>
          </a:p>
          <a:p>
            <a:pPr>
              <a:buNone/>
            </a:pPr>
            <a:r>
              <a:rPr lang="en-GB" dirty="0" smtClean="0"/>
              <a:t>Date of sessions sent and agreed May 2022</a:t>
            </a:r>
          </a:p>
          <a:p>
            <a:pPr>
              <a:buNone/>
            </a:pPr>
            <a:endParaRPr lang="en-GB" sz="1700" dirty="0" smtClean="0"/>
          </a:p>
          <a:p>
            <a:r>
              <a:rPr lang="en-GB" altLang="en-US" dirty="0" smtClean="0"/>
              <a:t>Primary </a:t>
            </a:r>
            <a:r>
              <a:rPr lang="en-GB" altLang="en-US" dirty="0"/>
              <a:t>Schools </a:t>
            </a:r>
            <a:r>
              <a:rPr lang="en-GB" altLang="en-US" dirty="0" smtClean="0"/>
              <a:t>and Secondary schools were sent a date for their Flu session prior to the schools closing for the summer holidays.</a:t>
            </a:r>
          </a:p>
          <a:p>
            <a:r>
              <a:rPr lang="en-GB" altLang="en-US" dirty="0" smtClean="0"/>
              <a:t>Schools asked to supply figure for the number of staff who will require a vaccine</a:t>
            </a:r>
            <a:endParaRPr lang="en-GB" altLang="en-US" dirty="0"/>
          </a:p>
          <a:p>
            <a:pPr>
              <a:buNone/>
            </a:pPr>
            <a:endParaRPr lang="en-GB" sz="1100" dirty="0" smtClean="0"/>
          </a:p>
          <a:p>
            <a:pPr>
              <a:buNone/>
            </a:pPr>
            <a:endParaRPr lang="en-GB" sz="1700" dirty="0" smtClean="0"/>
          </a:p>
          <a:p>
            <a:pPr>
              <a:buNone/>
            </a:pPr>
            <a:r>
              <a:rPr lang="en-GB" dirty="0" smtClean="0"/>
              <a:t>Packs sent to Head Teacher w/b 08/8/22 - includes </a:t>
            </a:r>
          </a:p>
          <a:p>
            <a:pPr>
              <a:buNone/>
            </a:pPr>
            <a:endParaRPr lang="en-GB" sz="1700" dirty="0" smtClean="0"/>
          </a:p>
          <a:p>
            <a:r>
              <a:rPr lang="en-GB" dirty="0" smtClean="0"/>
              <a:t>Letter to Head Teacher</a:t>
            </a:r>
          </a:p>
          <a:p>
            <a:r>
              <a:rPr lang="en-GB" dirty="0" smtClean="0"/>
              <a:t>Summary List of Pupils</a:t>
            </a:r>
          </a:p>
          <a:p>
            <a:r>
              <a:rPr lang="en-GB" dirty="0" smtClean="0"/>
              <a:t>Briefing Note</a:t>
            </a:r>
          </a:p>
          <a:p>
            <a:r>
              <a:rPr lang="en-GB" dirty="0" smtClean="0"/>
              <a:t>Confirmation of date letter</a:t>
            </a:r>
          </a:p>
          <a:p>
            <a:pPr>
              <a:buNone/>
            </a:pPr>
            <a:endParaRPr lang="en-GB" sz="1500" dirty="0" smtClean="0"/>
          </a:p>
          <a:p>
            <a:pPr>
              <a:buNone/>
            </a:pPr>
            <a:r>
              <a:rPr lang="en-GB" dirty="0" smtClean="0"/>
              <a:t>Consent Packs delivered 15/08/22 – 19/08/22</a:t>
            </a:r>
          </a:p>
          <a:p>
            <a:pPr>
              <a:buNone/>
            </a:pPr>
            <a:endParaRPr lang="en-GB" sz="1700" dirty="0" smtClean="0"/>
          </a:p>
          <a:p>
            <a:r>
              <a:rPr lang="en-GB" dirty="0" smtClean="0"/>
              <a:t>Blank Packs issued for all P1 pupils where local authority were unable to provide P1 pupil details + further supply available for other pupils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Screening Dept Process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GB" sz="2800" b="1" u="sng" dirty="0" smtClean="0"/>
              <a:t>Local Authority areas who submitted P1 and S1 data</a:t>
            </a:r>
          </a:p>
          <a:p>
            <a:pPr>
              <a:buNone/>
            </a:pPr>
            <a:endParaRPr lang="en-GB" sz="1200" b="1" u="sng" dirty="0" smtClean="0"/>
          </a:p>
          <a:p>
            <a:r>
              <a:rPr lang="en-GB" dirty="0" smtClean="0"/>
              <a:t>INVERCLYDE</a:t>
            </a:r>
          </a:p>
          <a:p>
            <a:r>
              <a:rPr lang="en-GB" dirty="0" smtClean="0"/>
              <a:t>WEST DUN</a:t>
            </a:r>
          </a:p>
          <a:p>
            <a:r>
              <a:rPr lang="en-GB" dirty="0" smtClean="0"/>
              <a:t>GLASGOW CITY</a:t>
            </a:r>
          </a:p>
          <a:p>
            <a:r>
              <a:rPr lang="en-GB" dirty="0" smtClean="0"/>
              <a:t>RENFREW 	</a:t>
            </a:r>
          </a:p>
          <a:p>
            <a:r>
              <a:rPr lang="en-GB" dirty="0" smtClean="0"/>
              <a:t>EAST RENFREWSHIRE</a:t>
            </a:r>
          </a:p>
          <a:p>
            <a:r>
              <a:rPr lang="en-GB" dirty="0" smtClean="0"/>
              <a:t>EAST DUNBARTONSHIRE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6632"/>
            <a:ext cx="8229600" cy="1008112"/>
          </a:xfrm>
        </p:spPr>
        <p:txBody>
          <a:bodyPr/>
          <a:lstStyle/>
          <a:p>
            <a:r>
              <a:rPr lang="en-GB" dirty="0"/>
              <a:t>Screening </a:t>
            </a:r>
            <a:r>
              <a:rPr lang="en-GB" dirty="0" err="1"/>
              <a:t>Dept</a:t>
            </a:r>
            <a:r>
              <a:rPr lang="en-GB" dirty="0"/>
              <a:t> Process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GB" dirty="0" smtClean="0"/>
              <a:t>All P1 and S1 data from Education authorities manually added to child health system</a:t>
            </a:r>
          </a:p>
          <a:p>
            <a:r>
              <a:rPr lang="en-GB" dirty="0" smtClean="0"/>
              <a:t>All P1 and S1 data from independent schools manually added to child health system</a:t>
            </a:r>
          </a:p>
          <a:p>
            <a:r>
              <a:rPr lang="en-GB" dirty="0" smtClean="0"/>
              <a:t>Lists from specialist schools requested and updated on child health system </a:t>
            </a:r>
          </a:p>
          <a:p>
            <a:r>
              <a:rPr lang="en-GB" dirty="0" smtClean="0"/>
              <a:t>Flu sessions set up on child health system</a:t>
            </a:r>
          </a:p>
          <a:p>
            <a:r>
              <a:rPr lang="en-GB" dirty="0" smtClean="0"/>
              <a:t>Flu schedules requested as per national timetable</a:t>
            </a:r>
          </a:p>
          <a:p>
            <a:r>
              <a:rPr lang="en-GB" dirty="0" smtClean="0"/>
              <a:t>Flu packs sent to all schools-centralised packs</a:t>
            </a:r>
          </a:p>
          <a:p>
            <a:pPr marL="0" indent="0">
              <a:buNone/>
            </a:pPr>
            <a:endParaRPr lang="en-GB" dirty="0" smtClean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887897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Screening Dept Process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en-GB" dirty="0" smtClean="0"/>
              <a:t>Non Mainstream Schools</a:t>
            </a:r>
          </a:p>
          <a:p>
            <a:r>
              <a:rPr lang="en-GB" dirty="0" smtClean="0"/>
              <a:t>Schools contacted to obtain up-to-date class lists</a:t>
            </a:r>
          </a:p>
          <a:p>
            <a:r>
              <a:rPr lang="en-GB" dirty="0" smtClean="0"/>
              <a:t>Consent Packs delivered direct to schools</a:t>
            </a:r>
          </a:p>
          <a:p>
            <a:r>
              <a:rPr lang="en-GB" dirty="0" smtClean="0"/>
              <a:t>Scheduled output – School Nursing Teams</a:t>
            </a:r>
          </a:p>
          <a:p>
            <a:r>
              <a:rPr lang="en-GB" dirty="0" smtClean="0"/>
              <a:t>Screening of consent forms – School Nursing Team</a:t>
            </a:r>
          </a:p>
          <a:p>
            <a:r>
              <a:rPr lang="en-GB" dirty="0" smtClean="0"/>
              <a:t>Vaccine order numbers – pass to Team Lead for entry on Master Plan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CONSENT PACKS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400600"/>
          </a:xfrm>
        </p:spPr>
        <p:txBody>
          <a:bodyPr>
            <a:normAutofit fontScale="92500" lnSpcReduction="20000"/>
          </a:bodyPr>
          <a:lstStyle/>
          <a:p>
            <a:pPr algn="ctr">
              <a:buNone/>
            </a:pPr>
            <a:r>
              <a:rPr lang="en-GB" dirty="0" smtClean="0"/>
              <a:t>Consent Pack delivered direct to the schools</a:t>
            </a:r>
          </a:p>
          <a:p>
            <a:pPr>
              <a:buNone/>
            </a:pPr>
            <a:r>
              <a:rPr lang="en-GB" b="1" u="sng" dirty="0" smtClean="0"/>
              <a:t>Pack includes</a:t>
            </a:r>
          </a:p>
          <a:p>
            <a:r>
              <a:rPr lang="en-GB" dirty="0" smtClean="0"/>
              <a:t>Pre-printed Consent Form</a:t>
            </a:r>
          </a:p>
          <a:p>
            <a:r>
              <a:rPr lang="en-GB" dirty="0" smtClean="0"/>
              <a:t>Letter to Parent/Carer</a:t>
            </a:r>
          </a:p>
          <a:p>
            <a:r>
              <a:rPr lang="en-GB" dirty="0" smtClean="0"/>
              <a:t>Flu Information </a:t>
            </a:r>
            <a:r>
              <a:rPr lang="en-GB" dirty="0"/>
              <a:t>Leaflet. Different leaflet for Primary and Secondary </a:t>
            </a:r>
            <a:r>
              <a:rPr lang="en-GB" dirty="0" smtClean="0"/>
              <a:t>schools</a:t>
            </a:r>
          </a:p>
          <a:p>
            <a:r>
              <a:rPr lang="en-GB" dirty="0" smtClean="0"/>
              <a:t>Return Envelope</a:t>
            </a:r>
          </a:p>
          <a:p>
            <a:pPr marL="0" indent="0">
              <a:buNone/>
            </a:pPr>
            <a:endParaRPr lang="en-GB" sz="1100" dirty="0"/>
          </a:p>
          <a:p>
            <a:pPr>
              <a:buNone/>
            </a:pPr>
            <a:r>
              <a:rPr lang="en-GB" dirty="0" smtClean="0"/>
              <a:t>    Parent/carer requested to return completed consent form as soon as possible </a:t>
            </a:r>
          </a:p>
          <a:p>
            <a:pPr>
              <a:buNone/>
            </a:pPr>
            <a:endParaRPr lang="en-GB" sz="1200" dirty="0" smtClean="0"/>
          </a:p>
          <a:p>
            <a:pPr>
              <a:buNone/>
            </a:pPr>
            <a:r>
              <a:rPr lang="en-GB" dirty="0" smtClean="0"/>
              <a:t>	Child health team will phone schools to confirm packs have been received</a:t>
            </a:r>
          </a:p>
          <a:p>
            <a:pPr>
              <a:buNone/>
            </a:pP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SCREENING CONSENT FORMS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5184576"/>
          </a:xfrm>
        </p:spPr>
        <p:txBody>
          <a:bodyPr>
            <a:normAutofit fontScale="92500" lnSpcReduction="20000"/>
          </a:bodyPr>
          <a:lstStyle/>
          <a:p>
            <a:r>
              <a:rPr lang="en-GB" dirty="0"/>
              <a:t>Immunisation team nurses will pick up consent forms by area from </a:t>
            </a:r>
            <a:r>
              <a:rPr lang="en-GB" dirty="0" smtClean="0"/>
              <a:t>schools.</a:t>
            </a:r>
            <a:endParaRPr lang="en-GB" dirty="0"/>
          </a:p>
          <a:p>
            <a:r>
              <a:rPr lang="en-GB" dirty="0" smtClean="0"/>
              <a:t>Immunisation Teams – Screen all forms – at Team bases.</a:t>
            </a:r>
          </a:p>
          <a:p>
            <a:r>
              <a:rPr lang="en-GB" dirty="0"/>
              <a:t>Vaccine order numbers – </a:t>
            </a:r>
            <a:r>
              <a:rPr lang="en-GB" dirty="0" smtClean="0"/>
              <a:t>entered on Master timetable </a:t>
            </a:r>
          </a:p>
          <a:p>
            <a:r>
              <a:rPr lang="en-GB" dirty="0" smtClean="0"/>
              <a:t>Contact parents if further information required</a:t>
            </a:r>
          </a:p>
          <a:p>
            <a:endParaRPr lang="en-GB" dirty="0"/>
          </a:p>
          <a:p>
            <a:r>
              <a:rPr lang="en-GB" dirty="0" smtClean="0"/>
              <a:t>Child health team will not be assisting with screening flu forms. Due to the addition of the secondary schools for flu we are still processing last years flu immunisations.</a:t>
            </a:r>
          </a:p>
          <a:p>
            <a:endParaRPr lang="en-GB" dirty="0"/>
          </a:p>
          <a:p>
            <a:pPr>
              <a:buNone/>
            </a:pP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6632"/>
            <a:ext cx="8229600" cy="1008112"/>
          </a:xfrm>
        </p:spPr>
        <p:txBody>
          <a:bodyPr>
            <a:normAutofit/>
          </a:bodyPr>
          <a:lstStyle/>
          <a:p>
            <a:r>
              <a:rPr lang="en-GB" dirty="0" smtClean="0"/>
              <a:t>On the Day of the Session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9552" y="1124744"/>
            <a:ext cx="8147248" cy="5544616"/>
          </a:xfrm>
        </p:spPr>
        <p:txBody>
          <a:bodyPr>
            <a:normAutofit fontScale="25000" lnSpcReduction="20000"/>
          </a:bodyPr>
          <a:lstStyle/>
          <a:p>
            <a:r>
              <a:rPr lang="en-GB" sz="11200" dirty="0" smtClean="0"/>
              <a:t>Immunisation Team will have previously delivered the completed consent forms to the school</a:t>
            </a:r>
          </a:p>
          <a:p>
            <a:r>
              <a:rPr lang="en-GB" sz="11200" dirty="0" smtClean="0"/>
              <a:t>Late and completed consent forms to be collected from the school office.</a:t>
            </a:r>
          </a:p>
          <a:p>
            <a:r>
              <a:rPr lang="en-GB" sz="11200" dirty="0" smtClean="0"/>
              <a:t>Forms will already be sorted and separated appropriately.</a:t>
            </a:r>
          </a:p>
          <a:p>
            <a:r>
              <a:rPr lang="en-GB" sz="11200" dirty="0" smtClean="0"/>
              <a:t>Any late forms to be screened, pass to nurse any form that requires further screening.</a:t>
            </a:r>
          </a:p>
          <a:p>
            <a:r>
              <a:rPr lang="en-GB" sz="11200" dirty="0" smtClean="0"/>
              <a:t>Once screening of late forms is complete child will be immunised if any vaccine available.</a:t>
            </a:r>
          </a:p>
          <a:p>
            <a:r>
              <a:rPr lang="en-GB" sz="11200" dirty="0" smtClean="0"/>
              <a:t>If no vaccine available  – pupil will be seen at return visit to school.</a:t>
            </a:r>
          </a:p>
          <a:p>
            <a:r>
              <a:rPr lang="en-GB" sz="11200" dirty="0"/>
              <a:t>Secondary school pupils have the option to self sign if a consent form has not been returned</a:t>
            </a:r>
          </a:p>
          <a:p>
            <a:endParaRPr lang="en-GB" sz="11200" dirty="0" smtClean="0"/>
          </a:p>
          <a:p>
            <a:pPr>
              <a:buNone/>
            </a:pPr>
            <a:endParaRPr lang="en-GB" sz="9600" dirty="0" smtClean="0"/>
          </a:p>
          <a:p>
            <a:pPr>
              <a:buNone/>
            </a:pPr>
            <a:endParaRPr lang="en-GB" sz="7000" dirty="0" smtClean="0"/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r>
              <a:rPr lang="en-GB" dirty="0" smtClean="0"/>
              <a:t>                              </a:t>
            </a:r>
            <a:endParaRPr lang="en-GB" sz="3600" dirty="0"/>
          </a:p>
          <a:p>
            <a:pPr>
              <a:buNone/>
            </a:pP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dirty="0"/>
              <a:t>On the Day of the Session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4785395"/>
          </a:xfrm>
        </p:spPr>
        <p:txBody>
          <a:bodyPr>
            <a:normAutofit fontScale="25000" lnSpcReduction="20000"/>
          </a:bodyPr>
          <a:lstStyle/>
          <a:p>
            <a:pPr>
              <a:buNone/>
            </a:pPr>
            <a:r>
              <a:rPr lang="en-GB" sz="8000" dirty="0" smtClean="0"/>
              <a:t>	</a:t>
            </a:r>
            <a:r>
              <a:rPr lang="en-GB" sz="9600" b="1" dirty="0" smtClean="0"/>
              <a:t>The consent form ‘tear-off’ slip includes the following reasons for non immunisation.</a:t>
            </a:r>
          </a:p>
          <a:p>
            <a:endParaRPr lang="en-GB" sz="8000" dirty="0"/>
          </a:p>
          <a:p>
            <a:pPr lvl="1">
              <a:buFont typeface="Arial" pitchFamily="34" charset="0"/>
              <a:buChar char="•"/>
            </a:pPr>
            <a:r>
              <a:rPr lang="en-GB" sz="8000" dirty="0" smtClean="0"/>
              <a:t>NOT REQUIRED</a:t>
            </a:r>
            <a:r>
              <a:rPr lang="en-GB" sz="8000" dirty="0"/>
              <a:t> </a:t>
            </a:r>
          </a:p>
          <a:p>
            <a:pPr lvl="1">
              <a:buFont typeface="Arial" pitchFamily="34" charset="0"/>
              <a:buChar char="•"/>
            </a:pPr>
            <a:r>
              <a:rPr lang="en-GB" sz="8000" dirty="0" smtClean="0"/>
              <a:t>PARENTAL CONSENT GIVEN BUT PUPIL REFUSED</a:t>
            </a:r>
            <a:r>
              <a:rPr lang="en-GB" sz="8000" dirty="0"/>
              <a:t> </a:t>
            </a:r>
          </a:p>
          <a:p>
            <a:pPr lvl="1">
              <a:buFont typeface="Arial" pitchFamily="34" charset="0"/>
              <a:buChar char="•"/>
            </a:pPr>
            <a:r>
              <a:rPr lang="en-GB" sz="8000" dirty="0" smtClean="0"/>
              <a:t>ABSENT </a:t>
            </a:r>
            <a:r>
              <a:rPr lang="en-GB" sz="8000" dirty="0"/>
              <a:t> </a:t>
            </a:r>
          </a:p>
          <a:p>
            <a:pPr lvl="1">
              <a:buFont typeface="Arial" pitchFamily="34" charset="0"/>
              <a:buChar char="•"/>
            </a:pPr>
            <a:r>
              <a:rPr lang="en-GB" sz="8000" dirty="0" smtClean="0"/>
              <a:t>FORM INCOMPLETE</a:t>
            </a:r>
          </a:p>
          <a:p>
            <a:pPr lvl="1">
              <a:buFont typeface="Arial" pitchFamily="34" charset="0"/>
              <a:buChar char="•"/>
            </a:pPr>
            <a:r>
              <a:rPr lang="en-GB" sz="8000" dirty="0" smtClean="0"/>
              <a:t>CONSENT NOT GIVEN</a:t>
            </a:r>
          </a:p>
          <a:p>
            <a:pPr lvl="1">
              <a:buFont typeface="Arial" pitchFamily="34" charset="0"/>
              <a:buChar char="•"/>
            </a:pPr>
            <a:r>
              <a:rPr lang="en-GB" sz="8000" dirty="0" smtClean="0"/>
              <a:t>OTHER </a:t>
            </a:r>
          </a:p>
          <a:p>
            <a:pPr lvl="1">
              <a:buFont typeface="Arial" pitchFamily="34" charset="0"/>
              <a:buChar char="•"/>
            </a:pPr>
            <a:endParaRPr lang="en-GB" sz="8000" dirty="0"/>
          </a:p>
          <a:p>
            <a:pPr marL="457200" lvl="1" indent="0">
              <a:buNone/>
            </a:pPr>
            <a:r>
              <a:rPr lang="en-GB" sz="8000" dirty="0"/>
              <a:t>If appropriate </a:t>
            </a:r>
            <a:r>
              <a:rPr lang="en-GB" sz="8000" dirty="0" smtClean="0"/>
              <a:t>tear off slip  </a:t>
            </a:r>
            <a:r>
              <a:rPr lang="en-GB" sz="8000" dirty="0"/>
              <a:t>given to child who has not been immunised</a:t>
            </a:r>
          </a:p>
          <a:p>
            <a:pPr>
              <a:buNone/>
            </a:pPr>
            <a:endParaRPr lang="en-GB" sz="8000" dirty="0" smtClean="0"/>
          </a:p>
          <a:p>
            <a:pPr>
              <a:buNone/>
            </a:pPr>
            <a:r>
              <a:rPr lang="en-GB" sz="8000" dirty="0" smtClean="0"/>
              <a:t>	There will be a return visit to the school to catch up on any children absent on the day of immunisation. The school will send a text out to parents to advise of the date.</a:t>
            </a:r>
            <a:endParaRPr lang="en-GB" sz="8000" dirty="0"/>
          </a:p>
          <a:p>
            <a:pPr>
              <a:buNone/>
            </a:pPr>
            <a:endParaRPr lang="en-GB" i="1" u="sng" dirty="0" smtClean="0"/>
          </a:p>
          <a:p>
            <a:pPr>
              <a:buNone/>
            </a:pPr>
            <a:endParaRPr lang="en-GB" dirty="0"/>
          </a:p>
          <a:p>
            <a:pPr>
              <a:buNone/>
            </a:pPr>
            <a:r>
              <a:rPr lang="en-GB" dirty="0"/>
              <a:t> 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857</TotalTime>
  <Words>744</Words>
  <Application>Microsoft Office PowerPoint</Application>
  <PresentationFormat>On-screen Show (4:3)</PresentationFormat>
  <Paragraphs>132</Paragraphs>
  <Slides>14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Arial</vt:lpstr>
      <vt:lpstr>Calibri</vt:lpstr>
      <vt:lpstr>Office Theme</vt:lpstr>
      <vt:lpstr>Acrobat Document</vt:lpstr>
      <vt:lpstr>FLU IMMUNISATION PROGRAMME</vt:lpstr>
      <vt:lpstr>Screening Dept Process</vt:lpstr>
      <vt:lpstr>Screening Dept Process</vt:lpstr>
      <vt:lpstr>Screening Dept Process</vt:lpstr>
      <vt:lpstr>Screening Dept Process</vt:lpstr>
      <vt:lpstr>CONSENT PACKS</vt:lpstr>
      <vt:lpstr>SCREENING CONSENT FORMS</vt:lpstr>
      <vt:lpstr>On the Day of the Session</vt:lpstr>
      <vt:lpstr>On the Day of the Session</vt:lpstr>
      <vt:lpstr>PowerPoint Presentation</vt:lpstr>
      <vt:lpstr>PowerPoint Presentation</vt:lpstr>
      <vt:lpstr>EDUCATION DATA</vt:lpstr>
      <vt:lpstr>Screening Dept</vt:lpstr>
      <vt:lpstr>PowerPoint Presentation</vt:lpstr>
    </vt:vector>
  </TitlesOfParts>
  <Company>NHS Greater Glasgow &amp; Clyde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FLU IMMUNISATION PROGRAMME</dc:title>
  <dc:creator>FGILCHRIST1</dc:creator>
  <cp:lastModifiedBy>Murray, Janet</cp:lastModifiedBy>
  <cp:revision>126</cp:revision>
  <dcterms:created xsi:type="dcterms:W3CDTF">2014-08-18T10:49:55Z</dcterms:created>
  <dcterms:modified xsi:type="dcterms:W3CDTF">2022-08-14T20:23:17Z</dcterms:modified>
</cp:coreProperties>
</file>

<file path=docProps/thumbnail.jpeg>
</file>