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7" r:id="rId4"/>
    <p:sldId id="283" r:id="rId5"/>
    <p:sldId id="259" r:id="rId6"/>
    <p:sldId id="258" r:id="rId7"/>
    <p:sldId id="262" r:id="rId8"/>
    <p:sldId id="271" r:id="rId9"/>
    <p:sldId id="269" r:id="rId10"/>
    <p:sldId id="281" r:id="rId11"/>
    <p:sldId id="282" r:id="rId12"/>
    <p:sldId id="280" r:id="rId13"/>
    <p:sldId id="278" r:id="rId14"/>
    <p:sldId id="284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980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35983-D02F-42CE-B1AE-0B9E67E148F7}" type="datetimeFigureOut">
              <a:rPr lang="en-GB" smtClean="0"/>
              <a:pPr/>
              <a:t>14/08/2022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FB35-705B-43AC-A0FF-4C1966D68C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35983-D02F-42CE-B1AE-0B9E67E148F7}" type="datetimeFigureOut">
              <a:rPr lang="en-GB" smtClean="0"/>
              <a:pPr/>
              <a:t>14/08/2022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FB35-705B-43AC-A0FF-4C1966D68C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35983-D02F-42CE-B1AE-0B9E67E148F7}" type="datetimeFigureOut">
              <a:rPr lang="en-GB" smtClean="0"/>
              <a:pPr/>
              <a:t>14/08/2022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FB35-705B-43AC-A0FF-4C1966D68C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35983-D02F-42CE-B1AE-0B9E67E148F7}" type="datetimeFigureOut">
              <a:rPr lang="en-GB" smtClean="0"/>
              <a:pPr/>
              <a:t>14/08/2022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FB35-705B-43AC-A0FF-4C1966D68C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35983-D02F-42CE-B1AE-0B9E67E148F7}" type="datetimeFigureOut">
              <a:rPr lang="en-GB" smtClean="0"/>
              <a:pPr/>
              <a:t>14/08/2022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FB35-705B-43AC-A0FF-4C1966D68C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35983-D02F-42CE-B1AE-0B9E67E148F7}" type="datetimeFigureOut">
              <a:rPr lang="en-GB" smtClean="0"/>
              <a:pPr/>
              <a:t>14/08/2022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FB35-705B-43AC-A0FF-4C1966D68C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35983-D02F-42CE-B1AE-0B9E67E148F7}" type="datetimeFigureOut">
              <a:rPr lang="en-GB" smtClean="0"/>
              <a:pPr/>
              <a:t>14/08/2022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FB35-705B-43AC-A0FF-4C1966D68C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35983-D02F-42CE-B1AE-0B9E67E148F7}" type="datetimeFigureOut">
              <a:rPr lang="en-GB" smtClean="0"/>
              <a:pPr/>
              <a:t>14/08/2022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FB35-705B-43AC-A0FF-4C1966D68C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35983-D02F-42CE-B1AE-0B9E67E148F7}" type="datetimeFigureOut">
              <a:rPr lang="en-GB" smtClean="0"/>
              <a:pPr/>
              <a:t>14/08/2022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FB35-705B-43AC-A0FF-4C1966D68C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35983-D02F-42CE-B1AE-0B9E67E148F7}" type="datetimeFigureOut">
              <a:rPr lang="en-GB" smtClean="0"/>
              <a:pPr/>
              <a:t>14/08/2022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FB35-705B-43AC-A0FF-4C1966D68C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35983-D02F-42CE-B1AE-0B9E67E148F7}" type="datetimeFigureOut">
              <a:rPr lang="en-GB" smtClean="0"/>
              <a:pPr/>
              <a:t>14/08/2022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FB35-705B-43AC-A0FF-4C1966D68C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35983-D02F-42CE-B1AE-0B9E67E148F7}" type="datetimeFigureOut">
              <a:rPr lang="en-GB" smtClean="0"/>
              <a:pPr/>
              <a:t>14/08/2022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2FB35-705B-43AC-A0FF-4C1966D68CE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1872207"/>
          </a:xfrm>
        </p:spPr>
        <p:txBody>
          <a:bodyPr/>
          <a:lstStyle/>
          <a:p>
            <a:r>
              <a:rPr lang="en-GB" dirty="0" smtClean="0"/>
              <a:t>FLU IMMUNISATION PROGRAMME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Sandra Simpson– </a:t>
            </a:r>
          </a:p>
          <a:p>
            <a:r>
              <a:rPr lang="en-GB" dirty="0" smtClean="0"/>
              <a:t>Assistant Programme Screening manager</a:t>
            </a:r>
          </a:p>
          <a:p>
            <a:r>
              <a:rPr lang="en-GB" dirty="0" smtClean="0"/>
              <a:t>Screening Dept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87824" y="11663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FLU CONSENT FORM</a:t>
            </a:r>
            <a:endParaRPr lang="en-GB" dirty="0"/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4248958"/>
              </p:ext>
            </p:extLst>
          </p:nvPr>
        </p:nvGraphicFramePr>
        <p:xfrm>
          <a:off x="1907704" y="836712"/>
          <a:ext cx="5616624" cy="5832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Acrobat Document" r:id="rId3" imgW="3777861" imgH="5346331" progId="AcroExch.Document.DC">
                  <p:embed/>
                </p:oleObj>
              </mc:Choice>
              <mc:Fallback>
                <p:oleObj name="Acrobat Document" r:id="rId3" imgW="3777861" imgH="5346331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07704" y="836712"/>
                        <a:ext cx="5616624" cy="58326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9672" y="620688"/>
            <a:ext cx="5904656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032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EDUCATION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All local authorities have supplied P1 and S1 data for the Flu campaign</a:t>
            </a:r>
          </a:p>
          <a:p>
            <a:r>
              <a:rPr lang="en-GB" dirty="0" smtClean="0"/>
              <a:t>All independent schools have </a:t>
            </a:r>
            <a:r>
              <a:rPr lang="en-GB" dirty="0"/>
              <a:t>supplied P1 and S1 data for the Flu campaign</a:t>
            </a:r>
          </a:p>
          <a:p>
            <a:r>
              <a:rPr lang="en-GB" dirty="0" smtClean="0"/>
              <a:t>Some of the school data may be incomplete at this point. Blank packs are included with all deliveries of consent forms to schools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Screening Dept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                               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 algn="ctr">
              <a:buNone/>
            </a:pPr>
            <a:r>
              <a:rPr lang="en-GB" dirty="0" smtClean="0"/>
              <a:t>     </a:t>
            </a:r>
            <a:r>
              <a:rPr lang="en-GB" dirty="0"/>
              <a:t>A</a:t>
            </a:r>
            <a:r>
              <a:rPr lang="en-GB" dirty="0" smtClean="0"/>
              <a:t>ny questions please contact me on </a:t>
            </a:r>
          </a:p>
          <a:p>
            <a:pPr algn="ctr">
              <a:buNone/>
            </a:pPr>
            <a:r>
              <a:rPr lang="en-GB" dirty="0" smtClean="0"/>
              <a:t>0141 277 2629 or Sandra.Simpson@ggc.scot.nhs.uk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4382089"/>
              </p:ext>
            </p:extLst>
          </p:nvPr>
        </p:nvGraphicFramePr>
        <p:xfrm>
          <a:off x="323528" y="1052735"/>
          <a:ext cx="8208912" cy="55110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08081"/>
                <a:gridCol w="6000831"/>
              </a:tblGrid>
              <a:tr h="19927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6810" marR="5681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Planning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6810" marR="56810" marT="0" marB="0"/>
                </a:tc>
              </a:tr>
              <a:tr h="3985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April/May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6810" marR="5681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</a:rPr>
                        <a:t>Timetable drawn up an </a:t>
                      </a:r>
                      <a:r>
                        <a:rPr lang="en-GB" sz="1200" dirty="0" smtClean="0">
                          <a:effectLst/>
                        </a:rPr>
                        <a:t>agreed</a:t>
                      </a:r>
                      <a:r>
                        <a:rPr lang="en-GB" sz="1200" baseline="0" dirty="0" smtClean="0">
                          <a:effectLst/>
                        </a:rPr>
                        <a:t> </a:t>
                      </a:r>
                      <a:r>
                        <a:rPr lang="en-GB" sz="1200" dirty="0" smtClean="0">
                          <a:effectLst/>
                        </a:rPr>
                        <a:t>with </a:t>
                      </a:r>
                      <a:r>
                        <a:rPr lang="en-GB" sz="1200" dirty="0">
                          <a:effectLst/>
                        </a:rPr>
                        <a:t>letters sent out to school to confirm dates for FLU 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6810" marR="56810" marT="0" marB="0"/>
                </a:tc>
              </a:tr>
              <a:tr h="79708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August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6810" marR="5681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Resource Information Packs sent to schools.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Consent packs sent directly to Schools- Centralised packs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7 day turnaround for parents to return forms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6810" marR="56810" marT="0" marB="0"/>
                </a:tc>
              </a:tr>
              <a:tr h="115310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September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6810" marR="5681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Completed Flu forms collected from schools by Immunisation Team.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Screen forms, checking all forms are fully completed and parents contacted for missing information.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Letters sent out to school to confirm dates for </a:t>
                      </a:r>
                      <a:r>
                        <a:rPr lang="en-GB" sz="1200" dirty="0" smtClean="0">
                          <a:effectLst/>
                        </a:rPr>
                        <a:t>HPV + MMR January/February and DTP/MenACWY February/March.</a:t>
                      </a:r>
                      <a:endParaRPr lang="en-GB" sz="1200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6810" marR="56810" marT="0" marB="0"/>
                </a:tc>
              </a:tr>
              <a:tr h="3985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smtClean="0">
                          <a:effectLst/>
                        </a:rPr>
                        <a:t>September, October</a:t>
                      </a:r>
                      <a:r>
                        <a:rPr lang="en-GB" sz="1000" dirty="0">
                          <a:effectLst/>
                        </a:rPr>
                        <a:t>, Nov and Dec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6810" marR="5681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Flu </a:t>
                      </a:r>
                      <a:r>
                        <a:rPr lang="en-GB" sz="1200" dirty="0">
                          <a:effectLst/>
                        </a:rPr>
                        <a:t>immunisation programme begins. Primary and Secondary schools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6810" marR="56810" marT="0" marB="0"/>
                </a:tc>
              </a:tr>
              <a:tr h="59781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effectLst/>
                        </a:rPr>
                        <a:t>December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6810" marR="5681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Paperwork requested and  produced for </a:t>
                      </a:r>
                      <a:r>
                        <a:rPr lang="en-GB" sz="1200" dirty="0" smtClean="0">
                          <a:effectLst/>
                        </a:rPr>
                        <a:t>HPV </a:t>
                      </a:r>
                      <a:r>
                        <a:rPr lang="en-GB" sz="1200" dirty="0">
                          <a:effectLst/>
                        </a:rPr>
                        <a:t>+ MMR for </a:t>
                      </a:r>
                      <a:r>
                        <a:rPr lang="en-GB" sz="1200" dirty="0" smtClean="0">
                          <a:effectLst/>
                        </a:rPr>
                        <a:t>S1 </a:t>
                      </a:r>
                      <a:r>
                        <a:rPr lang="en-GB" sz="1200" dirty="0">
                          <a:effectLst/>
                        </a:rPr>
                        <a:t>+ </a:t>
                      </a:r>
                      <a:r>
                        <a:rPr lang="en-GB" sz="1200" dirty="0" smtClean="0">
                          <a:effectLst/>
                        </a:rPr>
                        <a:t>S2</a:t>
                      </a:r>
                      <a:r>
                        <a:rPr lang="en-GB" sz="1200" baseline="0" dirty="0" smtClean="0">
                          <a:effectLst/>
                        </a:rPr>
                        <a:t> plus</a:t>
                      </a:r>
                      <a:r>
                        <a:rPr lang="en-GB" sz="1200" dirty="0" smtClean="0">
                          <a:effectLst/>
                        </a:rPr>
                        <a:t> mop </a:t>
                      </a:r>
                      <a:r>
                        <a:rPr lang="en-GB" sz="1200" dirty="0">
                          <a:effectLst/>
                        </a:rPr>
                        <a:t>up from previous </a:t>
                      </a:r>
                      <a:r>
                        <a:rPr lang="en-GB" sz="1200" dirty="0" smtClean="0">
                          <a:effectLst/>
                        </a:rPr>
                        <a:t>year</a:t>
                      </a:r>
                      <a:endParaRPr lang="en-GB" sz="1200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</a:rPr>
                        <a:t>Consent packs sent directly to Schools- Centralised packs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6810" marR="56810" marT="0" marB="0"/>
                </a:tc>
              </a:tr>
              <a:tr h="76548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January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6810" marR="5681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HPV </a:t>
                      </a:r>
                      <a:r>
                        <a:rPr lang="en-GB" sz="1200" dirty="0">
                          <a:effectLst/>
                        </a:rPr>
                        <a:t>Immunisation </a:t>
                      </a:r>
                      <a:r>
                        <a:rPr lang="en-GB" sz="1200" dirty="0" smtClean="0">
                          <a:effectLst/>
                        </a:rPr>
                        <a:t>begins S1, S2 plus catch</a:t>
                      </a:r>
                      <a:r>
                        <a:rPr lang="en-GB" sz="1200" baseline="0" dirty="0" smtClean="0">
                          <a:effectLst/>
                        </a:rPr>
                        <a:t> up S3,S4,S5,S6</a:t>
                      </a:r>
                      <a:r>
                        <a:rPr lang="en-GB" sz="1200" dirty="0" smtClean="0">
                          <a:effectLst/>
                        </a:rPr>
                        <a:t>. </a:t>
                      </a:r>
                      <a:r>
                        <a:rPr lang="en-GB" sz="1200" dirty="0">
                          <a:effectLst/>
                        </a:rPr>
                        <a:t>Also includes </a:t>
                      </a:r>
                      <a:r>
                        <a:rPr lang="en-GB" sz="1200">
                          <a:effectLst/>
                        </a:rPr>
                        <a:t>MMR </a:t>
                      </a:r>
                      <a:r>
                        <a:rPr lang="en-GB" sz="1200" smtClean="0">
                          <a:effectLst/>
                        </a:rPr>
                        <a:t>vaccinations</a:t>
                      </a:r>
                      <a:r>
                        <a:rPr lang="en-GB" sz="1200" baseline="0" smtClean="0">
                          <a:effectLst/>
                        </a:rPr>
                        <a:t> S1.</a:t>
                      </a:r>
                      <a:endParaRPr lang="en-GB" sz="1200" dirty="0">
                        <a:effectLst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</a:rPr>
                        <a:t>Paperwork requested and produced for </a:t>
                      </a:r>
                      <a:r>
                        <a:rPr lang="en-GB" sz="1200" dirty="0" smtClean="0">
                          <a:effectLst/>
                        </a:rPr>
                        <a:t>DTP/MenACWY </a:t>
                      </a:r>
                      <a:r>
                        <a:rPr lang="en-GB" sz="1200" dirty="0">
                          <a:effectLst/>
                        </a:rPr>
                        <a:t>immunisation </a:t>
                      </a:r>
                      <a:r>
                        <a:rPr lang="en-GB" sz="1200" dirty="0" smtClean="0">
                          <a:effectLst/>
                        </a:rPr>
                        <a:t>S3 </a:t>
                      </a:r>
                      <a:r>
                        <a:rPr lang="en-GB" sz="1200" baseline="0" dirty="0" smtClean="0">
                          <a:effectLst/>
                        </a:rPr>
                        <a:t>plus</a:t>
                      </a:r>
                      <a:r>
                        <a:rPr lang="en-GB" sz="1200" dirty="0" smtClean="0">
                          <a:effectLst/>
                        </a:rPr>
                        <a:t> mop up from previous year</a:t>
                      </a:r>
                      <a:endParaRPr lang="en-GB" sz="1200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</a:rPr>
                        <a:t>Consent packs sent directly to Schools- Centralised packs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6810" marR="56810" marT="0" marB="0"/>
                </a:tc>
              </a:tr>
              <a:tr h="3985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February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6810" marR="5681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DTP/MenACWY  </a:t>
                      </a:r>
                      <a:r>
                        <a:rPr lang="en-GB" sz="1200" dirty="0">
                          <a:effectLst/>
                        </a:rPr>
                        <a:t>Immunisations begin for </a:t>
                      </a:r>
                      <a:r>
                        <a:rPr lang="en-GB" sz="1200" dirty="0" smtClean="0">
                          <a:effectLst/>
                        </a:rPr>
                        <a:t>S3 </a:t>
                      </a:r>
                      <a:r>
                        <a:rPr lang="en-GB" sz="1200" dirty="0">
                          <a:effectLst/>
                        </a:rPr>
                        <a:t>and catch up </a:t>
                      </a:r>
                      <a:r>
                        <a:rPr lang="en-GB" sz="1200" dirty="0" smtClean="0">
                          <a:effectLst/>
                        </a:rPr>
                        <a:t>S4</a:t>
                      </a:r>
                      <a:r>
                        <a:rPr lang="en-GB" sz="1200" dirty="0">
                          <a:effectLst/>
                        </a:rPr>
                        <a:t>, S5 and S6. 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6810" marR="56810" marT="0" marB="0"/>
                </a:tc>
              </a:tr>
              <a:tr h="38211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March</a:t>
                      </a:r>
                      <a:endParaRPr lang="en-GB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6810" marR="5681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DTP/MenACWY Immunisation </a:t>
                      </a:r>
                      <a:r>
                        <a:rPr lang="en-GB" sz="1200" dirty="0">
                          <a:effectLst/>
                        </a:rPr>
                        <a:t>finishes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6810" marR="56810" marT="0" marB="0"/>
                </a:tc>
              </a:tr>
              <a:tr h="3821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April- July</a:t>
                      </a:r>
                      <a:endParaRPr lang="en-GB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810" marR="5681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All</a:t>
                      </a:r>
                      <a:r>
                        <a:rPr lang="en-GB" sz="120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immunisations processed on child health system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6810" marR="5681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13856" y="260648"/>
            <a:ext cx="72728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Planning for year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234087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Screening Dept Process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GB" sz="3800" b="1" u="sng" dirty="0" smtClean="0"/>
              <a:t>All Primary and Secondary Schools</a:t>
            </a:r>
          </a:p>
          <a:p>
            <a:pPr>
              <a:buNone/>
            </a:pPr>
            <a:endParaRPr lang="en-GB" sz="1200" dirty="0" smtClean="0"/>
          </a:p>
          <a:p>
            <a:pPr>
              <a:buNone/>
            </a:pPr>
            <a:r>
              <a:rPr lang="en-GB" dirty="0" smtClean="0"/>
              <a:t>Date of sessions sent and agreed May 2022</a:t>
            </a:r>
          </a:p>
          <a:p>
            <a:pPr>
              <a:buNone/>
            </a:pPr>
            <a:endParaRPr lang="en-GB" sz="1700" dirty="0" smtClean="0"/>
          </a:p>
          <a:p>
            <a:r>
              <a:rPr lang="en-GB" altLang="en-US" dirty="0" smtClean="0"/>
              <a:t>Primary </a:t>
            </a:r>
            <a:r>
              <a:rPr lang="en-GB" altLang="en-US" dirty="0"/>
              <a:t>Schools </a:t>
            </a:r>
            <a:r>
              <a:rPr lang="en-GB" altLang="en-US" dirty="0" smtClean="0"/>
              <a:t>and Secondary schools were sent a date for their Flu session prior to the schools closing for the summer holidays.</a:t>
            </a:r>
          </a:p>
          <a:p>
            <a:r>
              <a:rPr lang="en-GB" altLang="en-US" dirty="0" smtClean="0"/>
              <a:t>Schools asked to supply figure for the number of staff who will require a vaccine</a:t>
            </a:r>
            <a:endParaRPr lang="en-GB" altLang="en-US" dirty="0"/>
          </a:p>
          <a:p>
            <a:pPr>
              <a:buNone/>
            </a:pPr>
            <a:endParaRPr lang="en-GB" sz="1100" dirty="0" smtClean="0"/>
          </a:p>
          <a:p>
            <a:pPr>
              <a:buNone/>
            </a:pPr>
            <a:endParaRPr lang="en-GB" sz="1700" dirty="0" smtClean="0"/>
          </a:p>
          <a:p>
            <a:pPr>
              <a:buNone/>
            </a:pPr>
            <a:r>
              <a:rPr lang="en-GB" dirty="0" smtClean="0"/>
              <a:t>Packs sent to Head Teacher w/b 08/8/22 - includes </a:t>
            </a:r>
          </a:p>
          <a:p>
            <a:pPr>
              <a:buNone/>
            </a:pPr>
            <a:endParaRPr lang="en-GB" sz="1700" dirty="0" smtClean="0"/>
          </a:p>
          <a:p>
            <a:r>
              <a:rPr lang="en-GB" dirty="0" smtClean="0"/>
              <a:t>Letter to Head Teacher</a:t>
            </a:r>
          </a:p>
          <a:p>
            <a:r>
              <a:rPr lang="en-GB" dirty="0" smtClean="0"/>
              <a:t>Summary List of Pupils</a:t>
            </a:r>
          </a:p>
          <a:p>
            <a:r>
              <a:rPr lang="en-GB" dirty="0" smtClean="0"/>
              <a:t>Briefing Note</a:t>
            </a:r>
          </a:p>
          <a:p>
            <a:r>
              <a:rPr lang="en-GB" dirty="0" smtClean="0"/>
              <a:t>Confirmation of date letter</a:t>
            </a:r>
          </a:p>
          <a:p>
            <a:pPr>
              <a:buNone/>
            </a:pPr>
            <a:endParaRPr lang="en-GB" sz="1500" dirty="0" smtClean="0"/>
          </a:p>
          <a:p>
            <a:pPr>
              <a:buNone/>
            </a:pPr>
            <a:r>
              <a:rPr lang="en-GB" dirty="0" smtClean="0"/>
              <a:t>Consent Packs delivered 15/08/22 – 19/08/22</a:t>
            </a:r>
          </a:p>
          <a:p>
            <a:pPr>
              <a:buNone/>
            </a:pPr>
            <a:endParaRPr lang="en-GB" sz="1700" dirty="0" smtClean="0"/>
          </a:p>
          <a:p>
            <a:r>
              <a:rPr lang="en-GB" dirty="0" smtClean="0"/>
              <a:t>Blank Packs issued for all P1 pupils where local authority were unable to provide P1 pupil details + further supply available for other pupils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Screening Dept Process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2800" b="1" u="sng" dirty="0" smtClean="0"/>
              <a:t>Local Authority areas who submitted P1 and S1 data</a:t>
            </a:r>
          </a:p>
          <a:p>
            <a:pPr>
              <a:buNone/>
            </a:pPr>
            <a:endParaRPr lang="en-GB" sz="1200" b="1" u="sng" dirty="0" smtClean="0"/>
          </a:p>
          <a:p>
            <a:r>
              <a:rPr lang="en-GB" dirty="0" smtClean="0"/>
              <a:t>INVERCLYDE</a:t>
            </a:r>
          </a:p>
          <a:p>
            <a:r>
              <a:rPr lang="en-GB" dirty="0" smtClean="0"/>
              <a:t>WEST DUN</a:t>
            </a:r>
          </a:p>
          <a:p>
            <a:r>
              <a:rPr lang="en-GB" dirty="0" smtClean="0"/>
              <a:t>GLASGOW CITY</a:t>
            </a:r>
          </a:p>
          <a:p>
            <a:r>
              <a:rPr lang="en-GB" dirty="0" smtClean="0"/>
              <a:t>RENFREW 	</a:t>
            </a:r>
          </a:p>
          <a:p>
            <a:r>
              <a:rPr lang="en-GB" dirty="0" smtClean="0"/>
              <a:t>EAST RENFREWSHIRE</a:t>
            </a:r>
          </a:p>
          <a:p>
            <a:r>
              <a:rPr lang="en-GB" dirty="0" smtClean="0"/>
              <a:t>EAST DUNBARTONSHIRE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/>
          <a:lstStyle/>
          <a:p>
            <a:r>
              <a:rPr lang="en-GB" dirty="0"/>
              <a:t>Screening </a:t>
            </a:r>
            <a:r>
              <a:rPr lang="en-GB" dirty="0" err="1"/>
              <a:t>Dept</a:t>
            </a:r>
            <a:r>
              <a:rPr lang="en-GB" dirty="0"/>
              <a:t>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All P1 and S1 data from Education authorities manually added to child health system</a:t>
            </a:r>
          </a:p>
          <a:p>
            <a:r>
              <a:rPr lang="en-GB" dirty="0" smtClean="0"/>
              <a:t>All P1 and S1 data from independent schools manually added to child health system</a:t>
            </a:r>
          </a:p>
          <a:p>
            <a:r>
              <a:rPr lang="en-GB" dirty="0" smtClean="0"/>
              <a:t>Lists from specialist schools requested and updated on child health system </a:t>
            </a:r>
          </a:p>
          <a:p>
            <a:r>
              <a:rPr lang="en-GB" dirty="0" smtClean="0"/>
              <a:t>Flu sessions set up on child health system</a:t>
            </a:r>
          </a:p>
          <a:p>
            <a:r>
              <a:rPr lang="en-GB" dirty="0" smtClean="0"/>
              <a:t>Flu schedules requested as per national timetable</a:t>
            </a:r>
          </a:p>
          <a:p>
            <a:r>
              <a:rPr lang="en-GB" dirty="0" smtClean="0"/>
              <a:t>Flu packs sent to all schools-centralised packs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8789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Screening Dept Process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GB" dirty="0" smtClean="0"/>
              <a:t>Non Mainstream Schools</a:t>
            </a:r>
          </a:p>
          <a:p>
            <a:r>
              <a:rPr lang="en-GB" dirty="0" smtClean="0"/>
              <a:t>Schools contacted to obtain up-to-date class lists</a:t>
            </a:r>
          </a:p>
          <a:p>
            <a:r>
              <a:rPr lang="en-GB" dirty="0" smtClean="0"/>
              <a:t>Consent Packs delivered direct to schools</a:t>
            </a:r>
          </a:p>
          <a:p>
            <a:r>
              <a:rPr lang="en-GB" dirty="0" smtClean="0"/>
              <a:t>Scheduled output – School Nursing Teams</a:t>
            </a:r>
          </a:p>
          <a:p>
            <a:r>
              <a:rPr lang="en-GB" dirty="0" smtClean="0"/>
              <a:t>Screening of consent forms – School Nursing Team</a:t>
            </a:r>
          </a:p>
          <a:p>
            <a:r>
              <a:rPr lang="en-GB" dirty="0" smtClean="0"/>
              <a:t>Vaccine order numbers – pass to Team Lead for entry on Master Plan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CONSENT PACKS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GB" dirty="0" smtClean="0"/>
              <a:t>Consent Pack delivered direct to the schools</a:t>
            </a:r>
          </a:p>
          <a:p>
            <a:pPr>
              <a:buNone/>
            </a:pPr>
            <a:r>
              <a:rPr lang="en-GB" b="1" u="sng" dirty="0" smtClean="0"/>
              <a:t>Pack includes</a:t>
            </a:r>
          </a:p>
          <a:p>
            <a:r>
              <a:rPr lang="en-GB" dirty="0" smtClean="0"/>
              <a:t>Pre-printed Consent Form</a:t>
            </a:r>
          </a:p>
          <a:p>
            <a:r>
              <a:rPr lang="en-GB" dirty="0" smtClean="0"/>
              <a:t>Letter to Parent/Carer</a:t>
            </a:r>
          </a:p>
          <a:p>
            <a:r>
              <a:rPr lang="en-GB" dirty="0" smtClean="0"/>
              <a:t>Flu Information </a:t>
            </a:r>
            <a:r>
              <a:rPr lang="en-GB" dirty="0"/>
              <a:t>Leaflet. Different leaflet for Primary and Secondary </a:t>
            </a:r>
            <a:r>
              <a:rPr lang="en-GB" dirty="0" smtClean="0"/>
              <a:t>schools</a:t>
            </a:r>
          </a:p>
          <a:p>
            <a:r>
              <a:rPr lang="en-GB" dirty="0" smtClean="0"/>
              <a:t>Return Envelope</a:t>
            </a:r>
          </a:p>
          <a:p>
            <a:pPr marL="0" indent="0">
              <a:buNone/>
            </a:pPr>
            <a:endParaRPr lang="en-GB" sz="1100" dirty="0"/>
          </a:p>
          <a:p>
            <a:pPr>
              <a:buNone/>
            </a:pPr>
            <a:r>
              <a:rPr lang="en-GB" dirty="0" smtClean="0"/>
              <a:t>    Parent/carer requested to return completed consent form as soon as possible </a:t>
            </a:r>
          </a:p>
          <a:p>
            <a:pPr>
              <a:buNone/>
            </a:pPr>
            <a:endParaRPr lang="en-GB" sz="1200" dirty="0" smtClean="0"/>
          </a:p>
          <a:p>
            <a:pPr>
              <a:buNone/>
            </a:pPr>
            <a:r>
              <a:rPr lang="en-GB" dirty="0" smtClean="0"/>
              <a:t>	Child health team will phone schools to confirm packs have been received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SCREENING CONSENT FORMS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Immunisation team nurses will pick up consent forms by area from </a:t>
            </a:r>
            <a:r>
              <a:rPr lang="en-GB" dirty="0" smtClean="0"/>
              <a:t>schools.</a:t>
            </a:r>
            <a:endParaRPr lang="en-GB" dirty="0"/>
          </a:p>
          <a:p>
            <a:r>
              <a:rPr lang="en-GB" dirty="0" smtClean="0"/>
              <a:t>Immunisation Teams – Screen all forms – at Team bases.</a:t>
            </a:r>
          </a:p>
          <a:p>
            <a:r>
              <a:rPr lang="en-GB" dirty="0"/>
              <a:t>Vaccine order numbers – </a:t>
            </a:r>
            <a:r>
              <a:rPr lang="en-GB" dirty="0" smtClean="0"/>
              <a:t>entered on Master timetable </a:t>
            </a:r>
          </a:p>
          <a:p>
            <a:r>
              <a:rPr lang="en-GB" dirty="0" smtClean="0"/>
              <a:t>Contact parents if further information required</a:t>
            </a:r>
          </a:p>
          <a:p>
            <a:endParaRPr lang="en-GB" dirty="0"/>
          </a:p>
          <a:p>
            <a:r>
              <a:rPr lang="en-GB" dirty="0" smtClean="0"/>
              <a:t>Child health team will not be assisting with screening flu forms. Due to the addition of the secondary schools for flu we are still processing last years flu immunisations.</a:t>
            </a:r>
          </a:p>
          <a:p>
            <a:endParaRPr lang="en-GB" dirty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rmAutofit/>
          </a:bodyPr>
          <a:lstStyle/>
          <a:p>
            <a:r>
              <a:rPr lang="en-GB" dirty="0" smtClean="0"/>
              <a:t>On the Day of the Session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24744"/>
            <a:ext cx="8147248" cy="5544616"/>
          </a:xfrm>
        </p:spPr>
        <p:txBody>
          <a:bodyPr>
            <a:normAutofit fontScale="25000" lnSpcReduction="20000"/>
          </a:bodyPr>
          <a:lstStyle/>
          <a:p>
            <a:r>
              <a:rPr lang="en-GB" sz="11200" dirty="0" smtClean="0"/>
              <a:t>Immunisation Team will have previously delivered the completed consent forms to the school</a:t>
            </a:r>
          </a:p>
          <a:p>
            <a:r>
              <a:rPr lang="en-GB" sz="11200" dirty="0" smtClean="0"/>
              <a:t>Late and completed consent forms to be collected from the school office.</a:t>
            </a:r>
          </a:p>
          <a:p>
            <a:r>
              <a:rPr lang="en-GB" sz="11200" dirty="0" smtClean="0"/>
              <a:t>Forms will already be sorted and separated appropriately.</a:t>
            </a:r>
          </a:p>
          <a:p>
            <a:r>
              <a:rPr lang="en-GB" sz="11200" dirty="0" smtClean="0"/>
              <a:t>Any late forms to be screened, pass to nurse any form that requires further screening.</a:t>
            </a:r>
          </a:p>
          <a:p>
            <a:r>
              <a:rPr lang="en-GB" sz="11200" dirty="0" smtClean="0"/>
              <a:t>Once screening of late forms is complete child will be immunised if any vaccine available.</a:t>
            </a:r>
          </a:p>
          <a:p>
            <a:r>
              <a:rPr lang="en-GB" sz="11200" dirty="0" smtClean="0"/>
              <a:t>If no vaccine available  – pupil will be seen at return visit to school.</a:t>
            </a:r>
          </a:p>
          <a:p>
            <a:r>
              <a:rPr lang="en-GB" sz="11200" dirty="0"/>
              <a:t>Secondary school pupils have the option to self sign if a consent form has not been returned</a:t>
            </a:r>
          </a:p>
          <a:p>
            <a:endParaRPr lang="en-GB" sz="11200" dirty="0" smtClean="0"/>
          </a:p>
          <a:p>
            <a:pPr>
              <a:buNone/>
            </a:pPr>
            <a:endParaRPr lang="en-GB" sz="9600" dirty="0" smtClean="0"/>
          </a:p>
          <a:p>
            <a:pPr>
              <a:buNone/>
            </a:pPr>
            <a:endParaRPr lang="en-GB" sz="7000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                              </a:t>
            </a:r>
            <a:endParaRPr lang="en-GB" sz="3600" dirty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On the Day of the Session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GB" sz="8000" dirty="0" smtClean="0"/>
              <a:t>	</a:t>
            </a:r>
            <a:r>
              <a:rPr lang="en-GB" sz="9600" b="1" dirty="0" smtClean="0"/>
              <a:t>The consent form ‘tear-off’ slip includes the following reasons for non immunisation.</a:t>
            </a:r>
          </a:p>
          <a:p>
            <a:endParaRPr lang="en-GB" sz="8000" dirty="0"/>
          </a:p>
          <a:p>
            <a:pPr lvl="1">
              <a:buFont typeface="Arial" pitchFamily="34" charset="0"/>
              <a:buChar char="•"/>
            </a:pPr>
            <a:r>
              <a:rPr lang="en-GB" sz="8000" dirty="0" smtClean="0"/>
              <a:t>NOT REQUIRED</a:t>
            </a:r>
            <a:r>
              <a:rPr lang="en-GB" sz="8000" dirty="0"/>
              <a:t> </a:t>
            </a:r>
          </a:p>
          <a:p>
            <a:pPr lvl="1">
              <a:buFont typeface="Arial" pitchFamily="34" charset="0"/>
              <a:buChar char="•"/>
            </a:pPr>
            <a:r>
              <a:rPr lang="en-GB" sz="8000" dirty="0" smtClean="0"/>
              <a:t>PARENTAL CONSENT GIVEN BUT PUPIL REFUSED</a:t>
            </a:r>
            <a:r>
              <a:rPr lang="en-GB" sz="8000" dirty="0"/>
              <a:t> </a:t>
            </a:r>
          </a:p>
          <a:p>
            <a:pPr lvl="1">
              <a:buFont typeface="Arial" pitchFamily="34" charset="0"/>
              <a:buChar char="•"/>
            </a:pPr>
            <a:r>
              <a:rPr lang="en-GB" sz="8000" dirty="0" smtClean="0"/>
              <a:t>ABSENT </a:t>
            </a:r>
            <a:r>
              <a:rPr lang="en-GB" sz="8000" dirty="0"/>
              <a:t> </a:t>
            </a:r>
          </a:p>
          <a:p>
            <a:pPr lvl="1">
              <a:buFont typeface="Arial" pitchFamily="34" charset="0"/>
              <a:buChar char="•"/>
            </a:pPr>
            <a:r>
              <a:rPr lang="en-GB" sz="8000" dirty="0" smtClean="0"/>
              <a:t>FORM INCOMPLETE</a:t>
            </a:r>
          </a:p>
          <a:p>
            <a:pPr lvl="1">
              <a:buFont typeface="Arial" pitchFamily="34" charset="0"/>
              <a:buChar char="•"/>
            </a:pPr>
            <a:r>
              <a:rPr lang="en-GB" sz="8000" dirty="0" smtClean="0"/>
              <a:t>CONSENT NOT GIVEN</a:t>
            </a:r>
          </a:p>
          <a:p>
            <a:pPr lvl="1">
              <a:buFont typeface="Arial" pitchFamily="34" charset="0"/>
              <a:buChar char="•"/>
            </a:pPr>
            <a:r>
              <a:rPr lang="en-GB" sz="8000" dirty="0" smtClean="0"/>
              <a:t>OTHER </a:t>
            </a:r>
          </a:p>
          <a:p>
            <a:pPr lvl="1">
              <a:buFont typeface="Arial" pitchFamily="34" charset="0"/>
              <a:buChar char="•"/>
            </a:pPr>
            <a:endParaRPr lang="en-GB" sz="8000" dirty="0"/>
          </a:p>
          <a:p>
            <a:pPr marL="457200" lvl="1" indent="0">
              <a:buNone/>
            </a:pPr>
            <a:r>
              <a:rPr lang="en-GB" sz="8000" dirty="0"/>
              <a:t>If appropriate </a:t>
            </a:r>
            <a:r>
              <a:rPr lang="en-GB" sz="8000" dirty="0" smtClean="0"/>
              <a:t>tear off slip  </a:t>
            </a:r>
            <a:r>
              <a:rPr lang="en-GB" sz="8000" dirty="0"/>
              <a:t>given to child who has not been immunised</a:t>
            </a:r>
          </a:p>
          <a:p>
            <a:pPr>
              <a:buNone/>
            </a:pPr>
            <a:endParaRPr lang="en-GB" sz="8000" dirty="0" smtClean="0"/>
          </a:p>
          <a:p>
            <a:pPr>
              <a:buNone/>
            </a:pPr>
            <a:r>
              <a:rPr lang="en-GB" sz="8000" dirty="0" smtClean="0"/>
              <a:t>	There will be a return visit to the school to catch up on any children absent on the day of immunisation. The school will send a text out to parents to advise of the date.</a:t>
            </a:r>
            <a:endParaRPr lang="en-GB" sz="8000" dirty="0"/>
          </a:p>
          <a:p>
            <a:pPr>
              <a:buNone/>
            </a:pPr>
            <a:endParaRPr lang="en-GB" i="1" u="sng" dirty="0" smtClean="0"/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857</TotalTime>
  <Words>744</Words>
  <Application>Microsoft Office PowerPoint</Application>
  <PresentationFormat>On-screen Show (4:3)</PresentationFormat>
  <Paragraphs>132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Office Theme</vt:lpstr>
      <vt:lpstr>Acrobat Document</vt:lpstr>
      <vt:lpstr>FLU IMMUNISATION PROGRAMME</vt:lpstr>
      <vt:lpstr>Screening Dept Process</vt:lpstr>
      <vt:lpstr>Screening Dept Process</vt:lpstr>
      <vt:lpstr>Screening Dept Process</vt:lpstr>
      <vt:lpstr>Screening Dept Process</vt:lpstr>
      <vt:lpstr>CONSENT PACKS</vt:lpstr>
      <vt:lpstr>SCREENING CONSENT FORMS</vt:lpstr>
      <vt:lpstr>On the Day of the Session</vt:lpstr>
      <vt:lpstr>On the Day of the Session</vt:lpstr>
      <vt:lpstr>PowerPoint Presentation</vt:lpstr>
      <vt:lpstr>PowerPoint Presentation</vt:lpstr>
      <vt:lpstr>EDUCATION DATA</vt:lpstr>
      <vt:lpstr>Screening Dept</vt:lpstr>
      <vt:lpstr>PowerPoint Presentation</vt:lpstr>
    </vt:vector>
  </TitlesOfParts>
  <Company>NHS Greater Glasgow &amp; Clyde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 IMMUNISATION PROGRAMME</dc:title>
  <dc:creator>FGILCHRIST1</dc:creator>
  <cp:lastModifiedBy>Murray, Janet</cp:lastModifiedBy>
  <cp:revision>126</cp:revision>
  <dcterms:created xsi:type="dcterms:W3CDTF">2014-08-18T10:49:55Z</dcterms:created>
  <dcterms:modified xsi:type="dcterms:W3CDTF">2022-08-14T20:23:17Z</dcterms:modified>
</cp:coreProperties>
</file>