
<file path=[Content_Types].xml><?xml version="1.0" encoding="utf-8"?>
<Types xmlns="http://schemas.openxmlformats.org/package/2006/content-types"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ArchTH Condensed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</p:embeddedFont>
    <p:embeddedFont>
      <p:font typeface="Open San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64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87962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718932" y="183329"/>
            <a:ext cx="845371" cy="8453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14840" y="8085698"/>
            <a:ext cx="3442340" cy="2908725"/>
          </a:xfrm>
          <a:custGeom>
            <a:avLst/>
            <a:gdLst/>
            <a:ahLst/>
            <a:cxnLst/>
            <a:rect l="l" t="t" r="r" b="b"/>
            <a:pathLst>
              <a:path w="3442340" h="2908725">
                <a:moveTo>
                  <a:pt x="0" y="0"/>
                </a:moveTo>
                <a:lnTo>
                  <a:pt x="3442340" y="0"/>
                </a:lnTo>
                <a:lnTo>
                  <a:pt x="3442340" y="2908725"/>
                </a:lnTo>
                <a:lnTo>
                  <a:pt x="0" y="29087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352739" y="5143500"/>
            <a:ext cx="4037502" cy="3274047"/>
          </a:xfrm>
          <a:custGeom>
            <a:avLst/>
            <a:gdLst/>
            <a:ahLst/>
            <a:cxnLst/>
            <a:rect l="l" t="t" r="r" b="b"/>
            <a:pathLst>
              <a:path w="4037502" h="3274047">
                <a:moveTo>
                  <a:pt x="0" y="0"/>
                </a:moveTo>
                <a:lnTo>
                  <a:pt x="4037501" y="0"/>
                </a:lnTo>
                <a:lnTo>
                  <a:pt x="4037501" y="3274047"/>
                </a:lnTo>
                <a:lnTo>
                  <a:pt x="0" y="3274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800731" y="2026995"/>
            <a:ext cx="3404062" cy="4114800"/>
          </a:xfrm>
          <a:custGeom>
            <a:avLst/>
            <a:gdLst/>
            <a:ahLst/>
            <a:cxnLst/>
            <a:rect l="l" t="t" r="r" b="b"/>
            <a:pathLst>
              <a:path w="3404062" h="4114800">
                <a:moveTo>
                  <a:pt x="0" y="0"/>
                </a:moveTo>
                <a:lnTo>
                  <a:pt x="3404062" y="0"/>
                </a:lnTo>
                <a:lnTo>
                  <a:pt x="34040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4476635" y="2260808"/>
            <a:ext cx="9334730" cy="487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55"/>
              </a:lnSpc>
            </a:pPr>
            <a:r>
              <a:rPr lang="en-US" sz="112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The Art and Science</a:t>
            </a:r>
          </a:p>
          <a:p>
            <a:pPr algn="ctr">
              <a:lnSpc>
                <a:spcPts val="12655"/>
              </a:lnSpc>
            </a:pPr>
            <a:r>
              <a:rPr lang="en-US" sz="112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of Midwifery</a:t>
            </a:r>
          </a:p>
        </p:txBody>
      </p:sp>
      <p:sp>
        <p:nvSpPr>
          <p:cNvPr id="10" name="Freeform 10"/>
          <p:cNvSpPr/>
          <p:nvPr/>
        </p:nvSpPr>
        <p:spPr>
          <a:xfrm rot="3987221">
            <a:off x="15198391" y="6196456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1" y="0"/>
                </a:lnTo>
                <a:lnTo>
                  <a:pt x="6907851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6180007">
            <a:off x="-3250293" y="-3811973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1" y="0"/>
                </a:lnTo>
                <a:lnTo>
                  <a:pt x="6907851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6337302" y="7430056"/>
            <a:ext cx="5613395" cy="655642"/>
            <a:chOff x="0" y="0"/>
            <a:chExt cx="1478425" cy="1726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78425" cy="172679"/>
            </a:xfrm>
            <a:custGeom>
              <a:avLst/>
              <a:gdLst/>
              <a:ahLst/>
              <a:cxnLst/>
              <a:rect l="l" t="t" r="r" b="b"/>
              <a:pathLst>
                <a:path w="1478425" h="172679">
                  <a:moveTo>
                    <a:pt x="70339" y="0"/>
                  </a:moveTo>
                  <a:lnTo>
                    <a:pt x="1408087" y="0"/>
                  </a:lnTo>
                  <a:cubicBezTo>
                    <a:pt x="1426741" y="0"/>
                    <a:pt x="1444632" y="7411"/>
                    <a:pt x="1457823" y="20602"/>
                  </a:cubicBezTo>
                  <a:cubicBezTo>
                    <a:pt x="1471014" y="33793"/>
                    <a:pt x="1478425" y="51684"/>
                    <a:pt x="1478425" y="70339"/>
                  </a:cubicBezTo>
                  <a:lnTo>
                    <a:pt x="1478425" y="102341"/>
                  </a:lnTo>
                  <a:cubicBezTo>
                    <a:pt x="1478425" y="141188"/>
                    <a:pt x="1446933" y="172679"/>
                    <a:pt x="1408087" y="172679"/>
                  </a:cubicBezTo>
                  <a:lnTo>
                    <a:pt x="70339" y="172679"/>
                  </a:lnTo>
                  <a:cubicBezTo>
                    <a:pt x="51684" y="172679"/>
                    <a:pt x="33793" y="165269"/>
                    <a:pt x="20602" y="152078"/>
                  </a:cubicBezTo>
                  <a:cubicBezTo>
                    <a:pt x="7411" y="138887"/>
                    <a:pt x="0" y="120996"/>
                    <a:pt x="0" y="102341"/>
                  </a:cubicBezTo>
                  <a:lnTo>
                    <a:pt x="0" y="70339"/>
                  </a:lnTo>
                  <a:cubicBezTo>
                    <a:pt x="0" y="31492"/>
                    <a:pt x="31492" y="0"/>
                    <a:pt x="70339" y="0"/>
                  </a:cubicBezTo>
                  <a:close/>
                </a:path>
              </a:pathLst>
            </a:custGeom>
            <a:ln w="38100" cap="rnd">
              <a:solidFill>
                <a:srgbClr val="AB5B87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478425" cy="210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Salwa Agyen-Frempong</a:t>
              </a:r>
              <a:endPara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507">
            <a:off x="14834074" y="-2737589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7"/>
                </a:lnTo>
                <a:lnTo>
                  <a:pt x="0" y="66872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3813363">
            <a:off x="15644299" y="6802546"/>
            <a:ext cx="3230002" cy="3230002"/>
          </a:xfrm>
          <a:custGeom>
            <a:avLst/>
            <a:gdLst/>
            <a:ahLst/>
            <a:cxnLst/>
            <a:rect l="l" t="t" r="r" b="b"/>
            <a:pathLst>
              <a:path w="3230002" h="3230002">
                <a:moveTo>
                  <a:pt x="0" y="0"/>
                </a:moveTo>
                <a:lnTo>
                  <a:pt x="3230002" y="0"/>
                </a:lnTo>
                <a:lnTo>
                  <a:pt x="3230002" y="3230002"/>
                </a:lnTo>
                <a:lnTo>
                  <a:pt x="0" y="3230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201807" y="7784743"/>
            <a:ext cx="601909" cy="60190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7486714">
            <a:off x="-1977917" y="8181058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488133">
            <a:off x="16861328" y="5197749"/>
            <a:ext cx="1884777" cy="1592608"/>
          </a:xfrm>
          <a:custGeom>
            <a:avLst/>
            <a:gdLst/>
            <a:ahLst/>
            <a:cxnLst/>
            <a:rect l="l" t="t" r="r" b="b"/>
            <a:pathLst>
              <a:path w="1884777" h="1592608">
                <a:moveTo>
                  <a:pt x="0" y="0"/>
                </a:moveTo>
                <a:lnTo>
                  <a:pt x="1884777" y="0"/>
                </a:lnTo>
                <a:lnTo>
                  <a:pt x="1884777" y="1592607"/>
                </a:lnTo>
                <a:lnTo>
                  <a:pt x="0" y="15926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39773" y="-291922"/>
            <a:ext cx="3257139" cy="2641243"/>
          </a:xfrm>
          <a:custGeom>
            <a:avLst/>
            <a:gdLst/>
            <a:ahLst/>
            <a:cxnLst/>
            <a:rect l="l" t="t" r="r" b="b"/>
            <a:pathLst>
              <a:path w="3257139" h="2641243">
                <a:moveTo>
                  <a:pt x="0" y="0"/>
                </a:moveTo>
                <a:lnTo>
                  <a:pt x="3257139" y="0"/>
                </a:lnTo>
                <a:lnTo>
                  <a:pt x="3257139" y="2641244"/>
                </a:lnTo>
                <a:lnTo>
                  <a:pt x="0" y="26412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803861" y="3061628"/>
            <a:ext cx="2487269" cy="3006589"/>
          </a:xfrm>
          <a:custGeom>
            <a:avLst/>
            <a:gdLst/>
            <a:ahLst/>
            <a:cxnLst/>
            <a:rect l="l" t="t" r="r" b="b"/>
            <a:pathLst>
              <a:path w="2487269" h="3006589">
                <a:moveTo>
                  <a:pt x="0" y="0"/>
                </a:moveTo>
                <a:lnTo>
                  <a:pt x="2487269" y="0"/>
                </a:lnTo>
                <a:lnTo>
                  <a:pt x="2487269" y="3006589"/>
                </a:lnTo>
                <a:lnTo>
                  <a:pt x="0" y="300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6192462" y="1057275"/>
            <a:ext cx="5903077" cy="149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99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My Journey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56699" y="2830122"/>
            <a:ext cx="9541543" cy="588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2003-2006 Undergraduate degree in Education and Early Childhood Studies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2006-2012 Working as a nursery nurse and progressing to deputy manager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2012-2015 Stay at home Mum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2015-2018 Postgraduate degree with registration in Midwifery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2018-2026 Staff midwife in GGC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2026 onwards Lecturer in Midwifery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507">
            <a:off x="14834074" y="-2737589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7"/>
                </a:lnTo>
                <a:lnTo>
                  <a:pt x="0" y="66872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3813363">
            <a:off x="15644299" y="6802546"/>
            <a:ext cx="3230002" cy="3230002"/>
          </a:xfrm>
          <a:custGeom>
            <a:avLst/>
            <a:gdLst/>
            <a:ahLst/>
            <a:cxnLst/>
            <a:rect l="l" t="t" r="r" b="b"/>
            <a:pathLst>
              <a:path w="3230002" h="3230002">
                <a:moveTo>
                  <a:pt x="0" y="0"/>
                </a:moveTo>
                <a:lnTo>
                  <a:pt x="3230002" y="0"/>
                </a:lnTo>
                <a:lnTo>
                  <a:pt x="3230002" y="3230002"/>
                </a:lnTo>
                <a:lnTo>
                  <a:pt x="0" y="3230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201807" y="7784743"/>
            <a:ext cx="601909" cy="60190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7486714">
            <a:off x="-1977917" y="8181058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488133">
            <a:off x="16861328" y="5197749"/>
            <a:ext cx="1884777" cy="1592608"/>
          </a:xfrm>
          <a:custGeom>
            <a:avLst/>
            <a:gdLst/>
            <a:ahLst/>
            <a:cxnLst/>
            <a:rect l="l" t="t" r="r" b="b"/>
            <a:pathLst>
              <a:path w="1884777" h="1592608">
                <a:moveTo>
                  <a:pt x="0" y="0"/>
                </a:moveTo>
                <a:lnTo>
                  <a:pt x="1884777" y="0"/>
                </a:lnTo>
                <a:lnTo>
                  <a:pt x="1884777" y="1592607"/>
                </a:lnTo>
                <a:lnTo>
                  <a:pt x="0" y="15926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39773" y="-291922"/>
            <a:ext cx="3257139" cy="2641243"/>
          </a:xfrm>
          <a:custGeom>
            <a:avLst/>
            <a:gdLst/>
            <a:ahLst/>
            <a:cxnLst/>
            <a:rect l="l" t="t" r="r" b="b"/>
            <a:pathLst>
              <a:path w="3257139" h="2641243">
                <a:moveTo>
                  <a:pt x="0" y="0"/>
                </a:moveTo>
                <a:lnTo>
                  <a:pt x="3257139" y="0"/>
                </a:lnTo>
                <a:lnTo>
                  <a:pt x="3257139" y="2641244"/>
                </a:lnTo>
                <a:lnTo>
                  <a:pt x="0" y="26412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803861" y="3061628"/>
            <a:ext cx="2487269" cy="3006589"/>
          </a:xfrm>
          <a:custGeom>
            <a:avLst/>
            <a:gdLst/>
            <a:ahLst/>
            <a:cxnLst/>
            <a:rect l="l" t="t" r="r" b="b"/>
            <a:pathLst>
              <a:path w="2487269" h="3006589">
                <a:moveTo>
                  <a:pt x="0" y="0"/>
                </a:moveTo>
                <a:lnTo>
                  <a:pt x="2487269" y="0"/>
                </a:lnTo>
                <a:lnTo>
                  <a:pt x="2487269" y="3006589"/>
                </a:lnTo>
                <a:lnTo>
                  <a:pt x="0" y="300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289833" y="2163323"/>
            <a:ext cx="5015746" cy="298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3"/>
              </a:lnSpc>
            </a:pPr>
            <a:r>
              <a:rPr lang="en-US" sz="101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Midwifery</a:t>
            </a:r>
          </a:p>
          <a:p>
            <a:pPr algn="l">
              <a:lnSpc>
                <a:spcPts val="11423"/>
              </a:lnSpc>
            </a:pPr>
            <a:r>
              <a:rPr lang="en-US" sz="101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Career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12004" y="2241550"/>
            <a:ext cx="7570261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dirty="0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My role as a Rotational Midwife.</a:t>
            </a:r>
          </a:p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Antenatal Ward</a:t>
            </a:r>
          </a:p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Labour</a:t>
            </a:r>
            <a:r>
              <a:rPr lang="en-US" sz="4000" dirty="0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 Ward</a:t>
            </a:r>
          </a:p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Postnatal Ward</a:t>
            </a:r>
          </a:p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Community Midwife</a:t>
            </a:r>
          </a:p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475173"/>
                </a:solidFill>
                <a:latin typeface="Roboto"/>
                <a:ea typeface="Roboto"/>
                <a:cs typeface="Roboto"/>
                <a:sym typeface="Roboto"/>
              </a:rPr>
              <a:t>Antenatal Outpatients Clinic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507">
            <a:off x="14834074" y="-2737589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7"/>
                </a:lnTo>
                <a:lnTo>
                  <a:pt x="0" y="66872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3813363">
            <a:off x="15644299" y="6802546"/>
            <a:ext cx="3230002" cy="3230002"/>
          </a:xfrm>
          <a:custGeom>
            <a:avLst/>
            <a:gdLst/>
            <a:ahLst/>
            <a:cxnLst/>
            <a:rect l="l" t="t" r="r" b="b"/>
            <a:pathLst>
              <a:path w="3230002" h="3230002">
                <a:moveTo>
                  <a:pt x="0" y="0"/>
                </a:moveTo>
                <a:lnTo>
                  <a:pt x="3230002" y="0"/>
                </a:lnTo>
                <a:lnTo>
                  <a:pt x="3230002" y="3230002"/>
                </a:lnTo>
                <a:lnTo>
                  <a:pt x="0" y="3230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201807" y="7784743"/>
            <a:ext cx="601909" cy="60190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7486714">
            <a:off x="-1977917" y="8181058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488133">
            <a:off x="16861328" y="5197749"/>
            <a:ext cx="1884777" cy="1592608"/>
          </a:xfrm>
          <a:custGeom>
            <a:avLst/>
            <a:gdLst/>
            <a:ahLst/>
            <a:cxnLst/>
            <a:rect l="l" t="t" r="r" b="b"/>
            <a:pathLst>
              <a:path w="1884777" h="1592608">
                <a:moveTo>
                  <a:pt x="0" y="0"/>
                </a:moveTo>
                <a:lnTo>
                  <a:pt x="1884777" y="0"/>
                </a:lnTo>
                <a:lnTo>
                  <a:pt x="1884777" y="1592607"/>
                </a:lnTo>
                <a:lnTo>
                  <a:pt x="0" y="15926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39773" y="-291922"/>
            <a:ext cx="3257139" cy="2641243"/>
          </a:xfrm>
          <a:custGeom>
            <a:avLst/>
            <a:gdLst/>
            <a:ahLst/>
            <a:cxnLst/>
            <a:rect l="l" t="t" r="r" b="b"/>
            <a:pathLst>
              <a:path w="3257139" h="2641243">
                <a:moveTo>
                  <a:pt x="0" y="0"/>
                </a:moveTo>
                <a:lnTo>
                  <a:pt x="3257139" y="0"/>
                </a:lnTo>
                <a:lnTo>
                  <a:pt x="3257139" y="2641244"/>
                </a:lnTo>
                <a:lnTo>
                  <a:pt x="0" y="26412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803861" y="3061628"/>
            <a:ext cx="2487269" cy="3006589"/>
          </a:xfrm>
          <a:custGeom>
            <a:avLst/>
            <a:gdLst/>
            <a:ahLst/>
            <a:cxnLst/>
            <a:rect l="l" t="t" r="r" b="b"/>
            <a:pathLst>
              <a:path w="2487269" h="3006589">
                <a:moveTo>
                  <a:pt x="0" y="0"/>
                </a:moveTo>
                <a:lnTo>
                  <a:pt x="2487269" y="0"/>
                </a:lnTo>
                <a:lnTo>
                  <a:pt x="2487269" y="3006589"/>
                </a:lnTo>
                <a:lnTo>
                  <a:pt x="0" y="300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4410132" y="634589"/>
            <a:ext cx="9465715" cy="245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84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Day in life of a Community Midwife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8342" y="3107055"/>
            <a:ext cx="13472120" cy="639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7295"/>
              </a:lnSpc>
              <a:buFont typeface="Arial"/>
              <a:buChar char="•"/>
            </a:pPr>
            <a:r>
              <a:rPr lang="en-US" sz="37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8.30 am- Arrive at the office. Check the diary for postnatal visits. Discuss with teammates </a:t>
            </a:r>
          </a:p>
          <a:p>
            <a:pPr marL="820419" lvl="1" indent="-410209" algn="l">
              <a:lnSpc>
                <a:spcPts val="7295"/>
              </a:lnSpc>
              <a:buFont typeface="Arial"/>
              <a:buChar char="•"/>
            </a:pPr>
            <a:r>
              <a:rPr lang="en-US" sz="37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9.am-12pm-Returns Antenatal Clinic </a:t>
            </a:r>
          </a:p>
          <a:p>
            <a:pPr marL="820419" lvl="1" indent="-410209" algn="l">
              <a:lnSpc>
                <a:spcPts val="7295"/>
              </a:lnSpc>
              <a:buFont typeface="Arial"/>
              <a:buChar char="•"/>
            </a:pPr>
            <a:r>
              <a:rPr lang="en-US" sz="37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1pm-1.30pm- Lunch</a:t>
            </a:r>
          </a:p>
          <a:p>
            <a:pPr marL="820419" lvl="1" indent="-410209" algn="l">
              <a:lnSpc>
                <a:spcPts val="7295"/>
              </a:lnSpc>
              <a:buFont typeface="Arial"/>
              <a:buChar char="•"/>
            </a:pPr>
            <a:r>
              <a:rPr lang="en-US" sz="37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1.30pm-3pm- 2 postnatal visits</a:t>
            </a:r>
          </a:p>
          <a:p>
            <a:pPr marL="820419" lvl="1" indent="-410209" algn="l">
              <a:lnSpc>
                <a:spcPts val="7295"/>
              </a:lnSpc>
              <a:buFont typeface="Arial"/>
              <a:buChar char="•"/>
            </a:pPr>
            <a:r>
              <a:rPr lang="en-US" sz="37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3pm-4.30pm- Admin, checking results, planning for the next day.</a:t>
            </a:r>
          </a:p>
          <a:p>
            <a:pPr marL="820419" lvl="1" indent="-410209" algn="l">
              <a:lnSpc>
                <a:spcPts val="7295"/>
              </a:lnSpc>
              <a:buFont typeface="Arial"/>
              <a:buChar char="•"/>
            </a:pPr>
            <a:r>
              <a:rPr lang="en-US" sz="3799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4.30pm Home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507">
            <a:off x="14834074" y="-2737589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7"/>
                </a:lnTo>
                <a:lnTo>
                  <a:pt x="0" y="66872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3813363">
            <a:off x="15644299" y="6802546"/>
            <a:ext cx="3230002" cy="3230002"/>
          </a:xfrm>
          <a:custGeom>
            <a:avLst/>
            <a:gdLst/>
            <a:ahLst/>
            <a:cxnLst/>
            <a:rect l="l" t="t" r="r" b="b"/>
            <a:pathLst>
              <a:path w="3230002" h="3230002">
                <a:moveTo>
                  <a:pt x="0" y="0"/>
                </a:moveTo>
                <a:lnTo>
                  <a:pt x="3230002" y="0"/>
                </a:lnTo>
                <a:lnTo>
                  <a:pt x="3230002" y="3230002"/>
                </a:lnTo>
                <a:lnTo>
                  <a:pt x="0" y="3230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7201807" y="7784743"/>
            <a:ext cx="601909" cy="60190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7486714">
            <a:off x="-1977917" y="8181058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2" y="0"/>
                </a:lnTo>
                <a:lnTo>
                  <a:pt x="6907852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488133">
            <a:off x="16861328" y="5197749"/>
            <a:ext cx="1884777" cy="1592608"/>
          </a:xfrm>
          <a:custGeom>
            <a:avLst/>
            <a:gdLst/>
            <a:ahLst/>
            <a:cxnLst/>
            <a:rect l="l" t="t" r="r" b="b"/>
            <a:pathLst>
              <a:path w="1884777" h="1592608">
                <a:moveTo>
                  <a:pt x="0" y="0"/>
                </a:moveTo>
                <a:lnTo>
                  <a:pt x="1884777" y="0"/>
                </a:lnTo>
                <a:lnTo>
                  <a:pt x="1884777" y="1592607"/>
                </a:lnTo>
                <a:lnTo>
                  <a:pt x="0" y="15926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39773" y="-291922"/>
            <a:ext cx="3257139" cy="2641243"/>
          </a:xfrm>
          <a:custGeom>
            <a:avLst/>
            <a:gdLst/>
            <a:ahLst/>
            <a:cxnLst/>
            <a:rect l="l" t="t" r="r" b="b"/>
            <a:pathLst>
              <a:path w="3257139" h="2641243">
                <a:moveTo>
                  <a:pt x="0" y="0"/>
                </a:moveTo>
                <a:lnTo>
                  <a:pt x="3257139" y="0"/>
                </a:lnTo>
                <a:lnTo>
                  <a:pt x="3257139" y="2641244"/>
                </a:lnTo>
                <a:lnTo>
                  <a:pt x="0" y="26412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803861" y="3061628"/>
            <a:ext cx="2487269" cy="3006589"/>
          </a:xfrm>
          <a:custGeom>
            <a:avLst/>
            <a:gdLst/>
            <a:ahLst/>
            <a:cxnLst/>
            <a:rect l="l" t="t" r="r" b="b"/>
            <a:pathLst>
              <a:path w="2487269" h="3006589">
                <a:moveTo>
                  <a:pt x="0" y="0"/>
                </a:moveTo>
                <a:lnTo>
                  <a:pt x="2487269" y="0"/>
                </a:lnTo>
                <a:lnTo>
                  <a:pt x="2487269" y="3006589"/>
                </a:lnTo>
                <a:lnTo>
                  <a:pt x="0" y="3006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268142" y="1091387"/>
            <a:ext cx="10608715" cy="125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8499" b="1" dirty="0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Why I love being a </a:t>
            </a:r>
            <a:r>
              <a:rPr lang="en-US" sz="8499" b="1" dirty="0" err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Midiwife</a:t>
            </a:r>
            <a:endParaRPr lang="en-US" sz="8499" b="1" dirty="0">
              <a:solidFill>
                <a:srgbClr val="475173"/>
              </a:solidFill>
              <a:latin typeface="ArchTH Condensed Bold"/>
              <a:ea typeface="ArchTH Condensed Bold"/>
              <a:cs typeface="ArchTH Condensed Bold"/>
              <a:sym typeface="ArchTH Condensed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173193" y="2778773"/>
            <a:ext cx="9422574" cy="974464"/>
            <a:chOff x="0" y="0"/>
            <a:chExt cx="2481666" cy="2566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81666" cy="256649"/>
            </a:xfrm>
            <a:custGeom>
              <a:avLst/>
              <a:gdLst/>
              <a:ahLst/>
              <a:cxnLst/>
              <a:rect l="l" t="t" r="r" b="b"/>
              <a:pathLst>
                <a:path w="2481666" h="256649">
                  <a:moveTo>
                    <a:pt x="41903" y="0"/>
                  </a:moveTo>
                  <a:lnTo>
                    <a:pt x="2439762" y="0"/>
                  </a:lnTo>
                  <a:cubicBezTo>
                    <a:pt x="2462905" y="0"/>
                    <a:pt x="2481666" y="18761"/>
                    <a:pt x="2481666" y="41903"/>
                  </a:cubicBezTo>
                  <a:lnTo>
                    <a:pt x="2481666" y="214746"/>
                  </a:lnTo>
                  <a:cubicBezTo>
                    <a:pt x="2481666" y="225859"/>
                    <a:pt x="2477251" y="236517"/>
                    <a:pt x="2469392" y="244376"/>
                  </a:cubicBezTo>
                  <a:cubicBezTo>
                    <a:pt x="2461534" y="252234"/>
                    <a:pt x="2450876" y="256649"/>
                    <a:pt x="2439762" y="256649"/>
                  </a:cubicBezTo>
                  <a:lnTo>
                    <a:pt x="41903" y="256649"/>
                  </a:lnTo>
                  <a:cubicBezTo>
                    <a:pt x="18761" y="256649"/>
                    <a:pt x="0" y="237888"/>
                    <a:pt x="0" y="214746"/>
                  </a:cubicBezTo>
                  <a:lnTo>
                    <a:pt x="0" y="41903"/>
                  </a:lnTo>
                  <a:cubicBezTo>
                    <a:pt x="0" y="18761"/>
                    <a:pt x="18761" y="0"/>
                    <a:pt x="41903" y="0"/>
                  </a:cubicBezTo>
                  <a:close/>
                </a:path>
              </a:pathLst>
            </a:custGeom>
            <a:ln w="38100" cap="rnd">
              <a:solidFill>
                <a:srgbClr val="AB5B87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81666" cy="294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782537" y="2720852"/>
            <a:ext cx="8813230" cy="89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3999" b="1" dirty="0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Supporting women, birthing people and families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157626" y="4162812"/>
            <a:ext cx="9438141" cy="945987"/>
            <a:chOff x="0" y="0"/>
            <a:chExt cx="2485765" cy="24914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5765" cy="249149"/>
            </a:xfrm>
            <a:custGeom>
              <a:avLst/>
              <a:gdLst/>
              <a:ahLst/>
              <a:cxnLst/>
              <a:rect l="l" t="t" r="r" b="b"/>
              <a:pathLst>
                <a:path w="2485765" h="249149">
                  <a:moveTo>
                    <a:pt x="41834" y="0"/>
                  </a:moveTo>
                  <a:lnTo>
                    <a:pt x="2443931" y="0"/>
                  </a:lnTo>
                  <a:cubicBezTo>
                    <a:pt x="2455026" y="0"/>
                    <a:pt x="2465667" y="4408"/>
                    <a:pt x="2473512" y="12253"/>
                  </a:cubicBezTo>
                  <a:cubicBezTo>
                    <a:pt x="2481358" y="20098"/>
                    <a:pt x="2485765" y="30739"/>
                    <a:pt x="2485765" y="41834"/>
                  </a:cubicBezTo>
                  <a:lnTo>
                    <a:pt x="2485765" y="207315"/>
                  </a:lnTo>
                  <a:cubicBezTo>
                    <a:pt x="2485765" y="218410"/>
                    <a:pt x="2481358" y="229050"/>
                    <a:pt x="2473512" y="236896"/>
                  </a:cubicBezTo>
                  <a:cubicBezTo>
                    <a:pt x="2465667" y="244741"/>
                    <a:pt x="2455026" y="249149"/>
                    <a:pt x="2443931" y="249149"/>
                  </a:cubicBezTo>
                  <a:lnTo>
                    <a:pt x="41834" y="249149"/>
                  </a:lnTo>
                  <a:cubicBezTo>
                    <a:pt x="30739" y="249149"/>
                    <a:pt x="20098" y="244741"/>
                    <a:pt x="12253" y="236896"/>
                  </a:cubicBezTo>
                  <a:cubicBezTo>
                    <a:pt x="4408" y="229050"/>
                    <a:pt x="0" y="218410"/>
                    <a:pt x="0" y="207315"/>
                  </a:cubicBezTo>
                  <a:lnTo>
                    <a:pt x="0" y="41834"/>
                  </a:lnTo>
                  <a:cubicBezTo>
                    <a:pt x="0" y="30739"/>
                    <a:pt x="4408" y="20098"/>
                    <a:pt x="12253" y="12253"/>
                  </a:cubicBezTo>
                  <a:cubicBezTo>
                    <a:pt x="20098" y="4408"/>
                    <a:pt x="30739" y="0"/>
                    <a:pt x="41834" y="0"/>
                  </a:cubicBezTo>
                  <a:close/>
                </a:path>
              </a:pathLst>
            </a:custGeom>
            <a:ln w="38100" cap="rnd">
              <a:solidFill>
                <a:srgbClr val="AB5B87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485765" cy="287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782537" y="4106146"/>
            <a:ext cx="8272566" cy="891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3999" b="1" dirty="0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Giving support and advice based on evidence.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157722" y="5620340"/>
            <a:ext cx="10556199" cy="1156532"/>
            <a:chOff x="0" y="0"/>
            <a:chExt cx="2780234" cy="3046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780234" cy="304601"/>
            </a:xfrm>
            <a:custGeom>
              <a:avLst/>
              <a:gdLst/>
              <a:ahLst/>
              <a:cxnLst/>
              <a:rect l="l" t="t" r="r" b="b"/>
              <a:pathLst>
                <a:path w="2780234" h="304601">
                  <a:moveTo>
                    <a:pt x="37403" y="0"/>
                  </a:moveTo>
                  <a:lnTo>
                    <a:pt x="2742830" y="0"/>
                  </a:lnTo>
                  <a:cubicBezTo>
                    <a:pt x="2763488" y="0"/>
                    <a:pt x="2780234" y="16746"/>
                    <a:pt x="2780234" y="37403"/>
                  </a:cubicBezTo>
                  <a:lnTo>
                    <a:pt x="2780234" y="267198"/>
                  </a:lnTo>
                  <a:cubicBezTo>
                    <a:pt x="2780234" y="277118"/>
                    <a:pt x="2776293" y="286631"/>
                    <a:pt x="2769278" y="293646"/>
                  </a:cubicBezTo>
                  <a:cubicBezTo>
                    <a:pt x="2762264" y="300660"/>
                    <a:pt x="2752750" y="304601"/>
                    <a:pt x="2742830" y="304601"/>
                  </a:cubicBezTo>
                  <a:lnTo>
                    <a:pt x="37403" y="304601"/>
                  </a:lnTo>
                  <a:cubicBezTo>
                    <a:pt x="27483" y="304601"/>
                    <a:pt x="17970" y="300660"/>
                    <a:pt x="10955" y="293646"/>
                  </a:cubicBezTo>
                  <a:cubicBezTo>
                    <a:pt x="3941" y="286631"/>
                    <a:pt x="0" y="277118"/>
                    <a:pt x="0" y="267198"/>
                  </a:cubicBezTo>
                  <a:lnTo>
                    <a:pt x="0" y="37403"/>
                  </a:lnTo>
                  <a:cubicBezTo>
                    <a:pt x="0" y="27483"/>
                    <a:pt x="3941" y="17970"/>
                    <a:pt x="10955" y="10955"/>
                  </a:cubicBezTo>
                  <a:cubicBezTo>
                    <a:pt x="17970" y="3941"/>
                    <a:pt x="27483" y="0"/>
                    <a:pt x="37403" y="0"/>
                  </a:cubicBezTo>
                  <a:close/>
                </a:path>
              </a:pathLst>
            </a:custGeom>
            <a:ln w="38100" cap="rnd">
              <a:solidFill>
                <a:srgbClr val="AB5B87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780234" cy="342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782537" y="5620878"/>
            <a:ext cx="10807695" cy="891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3999" b="1" dirty="0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Being part of a profession that I am proud to represent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87962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718932" y="183329"/>
            <a:ext cx="845371" cy="8453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A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14840" y="8085698"/>
            <a:ext cx="3442340" cy="2908725"/>
          </a:xfrm>
          <a:custGeom>
            <a:avLst/>
            <a:gdLst/>
            <a:ahLst/>
            <a:cxnLst/>
            <a:rect l="l" t="t" r="r" b="b"/>
            <a:pathLst>
              <a:path w="3442340" h="2908725">
                <a:moveTo>
                  <a:pt x="0" y="0"/>
                </a:moveTo>
                <a:lnTo>
                  <a:pt x="3442340" y="0"/>
                </a:lnTo>
                <a:lnTo>
                  <a:pt x="3442340" y="2908725"/>
                </a:lnTo>
                <a:lnTo>
                  <a:pt x="0" y="29087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352739" y="5143500"/>
            <a:ext cx="4037502" cy="3274047"/>
          </a:xfrm>
          <a:custGeom>
            <a:avLst/>
            <a:gdLst/>
            <a:ahLst/>
            <a:cxnLst/>
            <a:rect l="l" t="t" r="r" b="b"/>
            <a:pathLst>
              <a:path w="4037502" h="3274047">
                <a:moveTo>
                  <a:pt x="0" y="0"/>
                </a:moveTo>
                <a:lnTo>
                  <a:pt x="4037501" y="0"/>
                </a:lnTo>
                <a:lnTo>
                  <a:pt x="4037501" y="3274047"/>
                </a:lnTo>
                <a:lnTo>
                  <a:pt x="0" y="3274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800731" y="2026995"/>
            <a:ext cx="3404062" cy="4114800"/>
          </a:xfrm>
          <a:custGeom>
            <a:avLst/>
            <a:gdLst/>
            <a:ahLst/>
            <a:cxnLst/>
            <a:rect l="l" t="t" r="r" b="b"/>
            <a:pathLst>
              <a:path w="3404062" h="4114800">
                <a:moveTo>
                  <a:pt x="0" y="0"/>
                </a:moveTo>
                <a:lnTo>
                  <a:pt x="3404062" y="0"/>
                </a:lnTo>
                <a:lnTo>
                  <a:pt x="34040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5406969" y="3152774"/>
            <a:ext cx="7474062" cy="459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20000" b="1">
                <a:solidFill>
                  <a:srgbClr val="475173"/>
                </a:solidFill>
                <a:latin typeface="ArchTH Condensed Bold"/>
                <a:ea typeface="ArchTH Condensed Bold"/>
                <a:cs typeface="ArchTH Condensed Bold"/>
                <a:sym typeface="ArchTH Condensed Bold"/>
              </a:rPr>
              <a:t>Thank You</a:t>
            </a:r>
          </a:p>
        </p:txBody>
      </p:sp>
      <p:sp>
        <p:nvSpPr>
          <p:cNvPr id="10" name="Freeform 10"/>
          <p:cNvSpPr/>
          <p:nvPr/>
        </p:nvSpPr>
        <p:spPr>
          <a:xfrm rot="3987221">
            <a:off x="15198391" y="6196456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1" y="0"/>
                </a:lnTo>
                <a:lnTo>
                  <a:pt x="6907851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6180007">
            <a:off x="-3250293" y="-3811973"/>
            <a:ext cx="6907852" cy="6687208"/>
          </a:xfrm>
          <a:custGeom>
            <a:avLst/>
            <a:gdLst/>
            <a:ahLst/>
            <a:cxnLst/>
            <a:rect l="l" t="t" r="r" b="b"/>
            <a:pathLst>
              <a:path w="6907852" h="6687208">
                <a:moveTo>
                  <a:pt x="0" y="0"/>
                </a:moveTo>
                <a:lnTo>
                  <a:pt x="6907851" y="0"/>
                </a:lnTo>
                <a:lnTo>
                  <a:pt x="6907851" y="6687208"/>
                </a:lnTo>
                <a:lnTo>
                  <a:pt x="0" y="6687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B4C800731804187E9B000CF77AFF8" ma:contentTypeVersion="3" ma:contentTypeDescription="Create a new document." ma:contentTypeScope="" ma:versionID="f03298273c651317c77aceffac307eb1">
  <xsd:schema xmlns:xsd="http://www.w3.org/2001/XMLSchema" xmlns:xs="http://www.w3.org/2001/XMLSchema" xmlns:p="http://schemas.microsoft.com/office/2006/metadata/properties" xmlns:ns2="6563e2c5-05f9-4436-ba80-89827f7ff377" targetNamespace="http://schemas.microsoft.com/office/2006/metadata/properties" ma:root="true" ma:fieldsID="7918505a2f561a62b5822b4fcde172b8" ns2:_="">
    <xsd:import namespace="6563e2c5-05f9-4436-ba80-89827f7ff3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3e2c5-05f9-4436-ba80-89827f7ff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B041C7-A744-4D97-A017-51CB81164B8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563e2c5-05f9-4436-ba80-89827f7ff37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D9D7E7-0B0E-424F-AAA2-1A94FE8BA3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06581-F92C-4884-9AF3-E9483E81D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3e2c5-05f9-4436-ba80-89827f7ff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154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ArchTH Condensed Bold</vt:lpstr>
      <vt:lpstr>Arial</vt:lpstr>
      <vt:lpstr>Calibri</vt:lpstr>
      <vt:lpstr>Roboto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and Science of Midwifery</dc:title>
  <dc:creator>Claire-Louise Watt (NHS Greater Glasgow and Clyde)</dc:creator>
  <cp:lastModifiedBy>Claire-Louise Watt (NHS Greater Glasgow and Clyde)</cp:lastModifiedBy>
  <cp:revision>5</cp:revision>
  <dcterms:created xsi:type="dcterms:W3CDTF">2006-08-16T00:00:00Z</dcterms:created>
  <dcterms:modified xsi:type="dcterms:W3CDTF">2026-06-17T09:47:17Z</dcterms:modified>
  <dc:identifier>DAHJ07lcr_o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0x010100292B4C800731804187E9B000CF77AFF8</vt:lpwstr>
  </property>
</Properties>
</file>