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56" r:id="rId3"/>
    <p:sldId id="257" r:id="rId4"/>
    <p:sldId id="258" r:id="rId5"/>
    <p:sldId id="259" r:id="rId6"/>
    <p:sldId id="260" r:id="rId7"/>
    <p:sldId id="267" r:id="rId8"/>
    <p:sldId id="268" r:id="rId9"/>
    <p:sldId id="269" r:id="rId10"/>
    <p:sldId id="263" r:id="rId11"/>
    <p:sldId id="266" r:id="rId12"/>
    <p:sldId id="271" r:id="rId13"/>
    <p:sldId id="26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53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8E9E5B-86DA-4026-8D65-76FA2D4575C8}"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4E1D38D1-D84B-44DB-8473-99A5980EB03F}">
      <dgm:prSet/>
      <dgm:spPr/>
      <dgm:t>
        <a:bodyPr/>
        <a:lstStyle/>
        <a:p>
          <a:r>
            <a:rPr lang="en-GB"/>
            <a:t>£45,875 with £ 4,200 top up from GGC underspend</a:t>
          </a:r>
          <a:endParaRPr lang="en-US"/>
        </a:p>
      </dgm:t>
    </dgm:pt>
    <dgm:pt modelId="{2E0858EF-17EA-4713-97AA-3B24A4F0885F}" type="parTrans" cxnId="{B925D451-D885-48D8-A310-CB59D459D8A7}">
      <dgm:prSet/>
      <dgm:spPr/>
      <dgm:t>
        <a:bodyPr/>
        <a:lstStyle/>
        <a:p>
          <a:endParaRPr lang="en-US"/>
        </a:p>
      </dgm:t>
    </dgm:pt>
    <dgm:pt modelId="{794E49B9-C7BD-42A4-8EB0-00681C78B1C1}" type="sibTrans" cxnId="{B925D451-D885-48D8-A310-CB59D459D8A7}">
      <dgm:prSet/>
      <dgm:spPr/>
      <dgm:t>
        <a:bodyPr/>
        <a:lstStyle/>
        <a:p>
          <a:endParaRPr lang="en-US"/>
        </a:p>
      </dgm:t>
    </dgm:pt>
    <dgm:pt modelId="{896D6BC6-58E6-46CF-9F5D-2DCC35F395D0}">
      <dgm:prSet/>
      <dgm:spPr/>
      <dgm:t>
        <a:bodyPr/>
        <a:lstStyle/>
        <a:p>
          <a:r>
            <a:rPr lang="en-GB"/>
            <a:t>Utilised complementary process to support local developments</a:t>
          </a:r>
          <a:endParaRPr lang="en-US"/>
        </a:p>
      </dgm:t>
    </dgm:pt>
    <dgm:pt modelId="{259264CB-90F8-4987-9F4D-5C28AB27BF2D}" type="parTrans" cxnId="{96D1B944-0D36-4D8A-BD3C-F2B43191E9C3}">
      <dgm:prSet/>
      <dgm:spPr/>
      <dgm:t>
        <a:bodyPr/>
        <a:lstStyle/>
        <a:p>
          <a:endParaRPr lang="en-US"/>
        </a:p>
      </dgm:t>
    </dgm:pt>
    <dgm:pt modelId="{948AD380-D1C7-49D0-90FE-73B0ABC5DF81}" type="sibTrans" cxnId="{96D1B944-0D36-4D8A-BD3C-F2B43191E9C3}">
      <dgm:prSet/>
      <dgm:spPr/>
      <dgm:t>
        <a:bodyPr/>
        <a:lstStyle/>
        <a:p>
          <a:endParaRPr lang="en-US"/>
        </a:p>
      </dgm:t>
    </dgm:pt>
    <dgm:pt modelId="{6E022329-2606-4E6E-AB74-1DB4FED71208}">
      <dgm:prSet/>
      <dgm:spPr/>
      <dgm:t>
        <a:bodyPr/>
        <a:lstStyle/>
        <a:p>
          <a:r>
            <a:rPr lang="en-GB"/>
            <a:t>6 projects funded overall with full budget used</a:t>
          </a:r>
          <a:endParaRPr lang="en-US"/>
        </a:p>
      </dgm:t>
    </dgm:pt>
    <dgm:pt modelId="{4E185535-7B01-4201-A720-FD69FDC1292C}" type="parTrans" cxnId="{60995F0B-FF02-4A27-AFE1-4DEC489FC87B}">
      <dgm:prSet/>
      <dgm:spPr/>
      <dgm:t>
        <a:bodyPr/>
        <a:lstStyle/>
        <a:p>
          <a:endParaRPr lang="en-US"/>
        </a:p>
      </dgm:t>
    </dgm:pt>
    <dgm:pt modelId="{63F76CEC-639B-4E8A-9C01-35CE45B2CC57}" type="sibTrans" cxnId="{60995F0B-FF02-4A27-AFE1-4DEC489FC87B}">
      <dgm:prSet/>
      <dgm:spPr/>
      <dgm:t>
        <a:bodyPr/>
        <a:lstStyle/>
        <a:p>
          <a:endParaRPr lang="en-US"/>
        </a:p>
      </dgm:t>
    </dgm:pt>
    <dgm:pt modelId="{F1A5E167-7F23-4DAC-AAE2-A6DD161DFD3E}" type="pres">
      <dgm:prSet presAssocID="{B68E9E5B-86DA-4026-8D65-76FA2D4575C8}" presName="linear" presStyleCnt="0">
        <dgm:presLayoutVars>
          <dgm:animLvl val="lvl"/>
          <dgm:resizeHandles val="exact"/>
        </dgm:presLayoutVars>
      </dgm:prSet>
      <dgm:spPr/>
      <dgm:t>
        <a:bodyPr/>
        <a:lstStyle/>
        <a:p>
          <a:endParaRPr lang="en-GB"/>
        </a:p>
      </dgm:t>
    </dgm:pt>
    <dgm:pt modelId="{C5E102BB-D4CC-4FFF-8590-FCAA5E628646}" type="pres">
      <dgm:prSet presAssocID="{4E1D38D1-D84B-44DB-8473-99A5980EB03F}" presName="parentText" presStyleLbl="node1" presStyleIdx="0" presStyleCnt="3">
        <dgm:presLayoutVars>
          <dgm:chMax val="0"/>
          <dgm:bulletEnabled val="1"/>
        </dgm:presLayoutVars>
      </dgm:prSet>
      <dgm:spPr/>
      <dgm:t>
        <a:bodyPr/>
        <a:lstStyle/>
        <a:p>
          <a:endParaRPr lang="en-GB"/>
        </a:p>
      </dgm:t>
    </dgm:pt>
    <dgm:pt modelId="{1D4C9289-2A52-46D0-BABB-07888E08BFE8}" type="pres">
      <dgm:prSet presAssocID="{794E49B9-C7BD-42A4-8EB0-00681C78B1C1}" presName="spacer" presStyleCnt="0"/>
      <dgm:spPr/>
    </dgm:pt>
    <dgm:pt modelId="{CC173D4A-0AC6-4654-B6F7-71F9F2E7B2F3}" type="pres">
      <dgm:prSet presAssocID="{896D6BC6-58E6-46CF-9F5D-2DCC35F395D0}" presName="parentText" presStyleLbl="node1" presStyleIdx="1" presStyleCnt="3">
        <dgm:presLayoutVars>
          <dgm:chMax val="0"/>
          <dgm:bulletEnabled val="1"/>
        </dgm:presLayoutVars>
      </dgm:prSet>
      <dgm:spPr/>
      <dgm:t>
        <a:bodyPr/>
        <a:lstStyle/>
        <a:p>
          <a:endParaRPr lang="en-GB"/>
        </a:p>
      </dgm:t>
    </dgm:pt>
    <dgm:pt modelId="{11FCF29F-20F5-4B38-92BD-FB020F76E1AF}" type="pres">
      <dgm:prSet presAssocID="{948AD380-D1C7-49D0-90FE-73B0ABC5DF81}" presName="spacer" presStyleCnt="0"/>
      <dgm:spPr/>
    </dgm:pt>
    <dgm:pt modelId="{C225FF4C-FD01-4A4A-9C55-3ADB165FEC3A}" type="pres">
      <dgm:prSet presAssocID="{6E022329-2606-4E6E-AB74-1DB4FED71208}" presName="parentText" presStyleLbl="node1" presStyleIdx="2" presStyleCnt="3">
        <dgm:presLayoutVars>
          <dgm:chMax val="0"/>
          <dgm:bulletEnabled val="1"/>
        </dgm:presLayoutVars>
      </dgm:prSet>
      <dgm:spPr/>
      <dgm:t>
        <a:bodyPr/>
        <a:lstStyle/>
        <a:p>
          <a:endParaRPr lang="en-GB"/>
        </a:p>
      </dgm:t>
    </dgm:pt>
  </dgm:ptLst>
  <dgm:cxnLst>
    <dgm:cxn modelId="{E4F424A3-4D5D-48B7-87BE-EC22B403BEBF}" type="presOf" srcId="{6E022329-2606-4E6E-AB74-1DB4FED71208}" destId="{C225FF4C-FD01-4A4A-9C55-3ADB165FEC3A}" srcOrd="0" destOrd="0" presId="urn:microsoft.com/office/officeart/2005/8/layout/vList2"/>
    <dgm:cxn modelId="{96D1B944-0D36-4D8A-BD3C-F2B43191E9C3}" srcId="{B68E9E5B-86DA-4026-8D65-76FA2D4575C8}" destId="{896D6BC6-58E6-46CF-9F5D-2DCC35F395D0}" srcOrd="1" destOrd="0" parTransId="{259264CB-90F8-4987-9F4D-5C28AB27BF2D}" sibTransId="{948AD380-D1C7-49D0-90FE-73B0ABC5DF81}"/>
    <dgm:cxn modelId="{60995F0B-FF02-4A27-AFE1-4DEC489FC87B}" srcId="{B68E9E5B-86DA-4026-8D65-76FA2D4575C8}" destId="{6E022329-2606-4E6E-AB74-1DB4FED71208}" srcOrd="2" destOrd="0" parTransId="{4E185535-7B01-4201-A720-FD69FDC1292C}" sibTransId="{63F76CEC-639B-4E8A-9C01-35CE45B2CC57}"/>
    <dgm:cxn modelId="{8191DB21-6DA1-4349-AFA9-DC5EA56B4562}" type="presOf" srcId="{4E1D38D1-D84B-44DB-8473-99A5980EB03F}" destId="{C5E102BB-D4CC-4FFF-8590-FCAA5E628646}" srcOrd="0" destOrd="0" presId="urn:microsoft.com/office/officeart/2005/8/layout/vList2"/>
    <dgm:cxn modelId="{F2D7D5A9-FB5B-4B67-A020-10CEDA0B9847}" type="presOf" srcId="{896D6BC6-58E6-46CF-9F5D-2DCC35F395D0}" destId="{CC173D4A-0AC6-4654-B6F7-71F9F2E7B2F3}" srcOrd="0" destOrd="0" presId="urn:microsoft.com/office/officeart/2005/8/layout/vList2"/>
    <dgm:cxn modelId="{B925D451-D885-48D8-A310-CB59D459D8A7}" srcId="{B68E9E5B-86DA-4026-8D65-76FA2D4575C8}" destId="{4E1D38D1-D84B-44DB-8473-99A5980EB03F}" srcOrd="0" destOrd="0" parTransId="{2E0858EF-17EA-4713-97AA-3B24A4F0885F}" sibTransId="{794E49B9-C7BD-42A4-8EB0-00681C78B1C1}"/>
    <dgm:cxn modelId="{8AEAE5BA-6F06-4373-92FC-94482537CB4A}" type="presOf" srcId="{B68E9E5B-86DA-4026-8D65-76FA2D4575C8}" destId="{F1A5E167-7F23-4DAC-AAE2-A6DD161DFD3E}" srcOrd="0" destOrd="0" presId="urn:microsoft.com/office/officeart/2005/8/layout/vList2"/>
    <dgm:cxn modelId="{B0F1C651-8504-4C22-907C-F920887B7C2F}" type="presParOf" srcId="{F1A5E167-7F23-4DAC-AAE2-A6DD161DFD3E}" destId="{C5E102BB-D4CC-4FFF-8590-FCAA5E628646}" srcOrd="0" destOrd="0" presId="urn:microsoft.com/office/officeart/2005/8/layout/vList2"/>
    <dgm:cxn modelId="{BFF77EF6-7BD6-4EDB-8237-6BC20EDCF9D4}" type="presParOf" srcId="{F1A5E167-7F23-4DAC-AAE2-A6DD161DFD3E}" destId="{1D4C9289-2A52-46D0-BABB-07888E08BFE8}" srcOrd="1" destOrd="0" presId="urn:microsoft.com/office/officeart/2005/8/layout/vList2"/>
    <dgm:cxn modelId="{9B19EF07-2FB4-497D-B3C5-CF9065CFEB9C}" type="presParOf" srcId="{F1A5E167-7F23-4DAC-AAE2-A6DD161DFD3E}" destId="{CC173D4A-0AC6-4654-B6F7-71F9F2E7B2F3}" srcOrd="2" destOrd="0" presId="urn:microsoft.com/office/officeart/2005/8/layout/vList2"/>
    <dgm:cxn modelId="{D06FFB6E-F20E-409E-A834-B55750E06110}" type="presParOf" srcId="{F1A5E167-7F23-4DAC-AAE2-A6DD161DFD3E}" destId="{11FCF29F-20F5-4B38-92BD-FB020F76E1AF}" srcOrd="3" destOrd="0" presId="urn:microsoft.com/office/officeart/2005/8/layout/vList2"/>
    <dgm:cxn modelId="{8E830072-2112-48F5-8BA1-9C87FE966320}" type="presParOf" srcId="{F1A5E167-7F23-4DAC-AAE2-A6DD161DFD3E}" destId="{C225FF4C-FD01-4A4A-9C55-3ADB165FEC3A}"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F45F308-5D0A-43D1-B702-E1CD10ADD997}"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E089CBE1-05DB-4B6C-B109-4FB4939B914B}">
      <dgm:prSet/>
      <dgm:spPr/>
      <dgm:t>
        <a:bodyPr/>
        <a:lstStyle/>
        <a:p>
          <a:r>
            <a:rPr lang="en-GB"/>
            <a:t>Monday Morning Breakfast Club</a:t>
          </a:r>
          <a:endParaRPr lang="en-US"/>
        </a:p>
      </dgm:t>
    </dgm:pt>
    <dgm:pt modelId="{E9445EC8-E6B6-4B17-B75B-489D42777B71}" type="parTrans" cxnId="{2249DF0A-822A-49CA-B58B-CE4F77EC804A}">
      <dgm:prSet/>
      <dgm:spPr/>
      <dgm:t>
        <a:bodyPr/>
        <a:lstStyle/>
        <a:p>
          <a:endParaRPr lang="en-US"/>
        </a:p>
      </dgm:t>
    </dgm:pt>
    <dgm:pt modelId="{EE46D452-77EC-4721-A117-CF1B6925100E}" type="sibTrans" cxnId="{2249DF0A-822A-49CA-B58B-CE4F77EC804A}">
      <dgm:prSet/>
      <dgm:spPr/>
      <dgm:t>
        <a:bodyPr/>
        <a:lstStyle/>
        <a:p>
          <a:endParaRPr lang="en-US"/>
        </a:p>
      </dgm:t>
    </dgm:pt>
    <dgm:pt modelId="{0439399F-A192-4FBB-876A-B244782113F1}">
      <dgm:prSet/>
      <dgm:spPr/>
      <dgm:t>
        <a:bodyPr/>
        <a:lstStyle/>
        <a:p>
          <a:r>
            <a:rPr lang="en-GB"/>
            <a:t>Breakfast for young people in a safe space</a:t>
          </a:r>
          <a:endParaRPr lang="en-US"/>
        </a:p>
      </dgm:t>
    </dgm:pt>
    <dgm:pt modelId="{411445FF-DBDF-4EDC-AAA1-963648406DB9}" type="parTrans" cxnId="{B6AC9D4F-51FA-42FE-9B64-79AF4D1CA6BC}">
      <dgm:prSet/>
      <dgm:spPr/>
      <dgm:t>
        <a:bodyPr/>
        <a:lstStyle/>
        <a:p>
          <a:endParaRPr lang="en-US"/>
        </a:p>
      </dgm:t>
    </dgm:pt>
    <dgm:pt modelId="{DE376AC3-64CA-48E5-A4F2-3616CBD95BFF}" type="sibTrans" cxnId="{B6AC9D4F-51FA-42FE-9B64-79AF4D1CA6BC}">
      <dgm:prSet/>
      <dgm:spPr/>
      <dgm:t>
        <a:bodyPr/>
        <a:lstStyle/>
        <a:p>
          <a:endParaRPr lang="en-US"/>
        </a:p>
      </dgm:t>
    </dgm:pt>
    <dgm:pt modelId="{172F9D82-DFA2-4BB4-BD28-B93E96905B77}">
      <dgm:prSet/>
      <dgm:spPr/>
      <dgm:t>
        <a:bodyPr/>
        <a:lstStyle/>
        <a:p>
          <a:r>
            <a:rPr lang="en-GB"/>
            <a:t>Supporting positive MH and boosting learning potential</a:t>
          </a:r>
          <a:endParaRPr lang="en-US"/>
        </a:p>
      </dgm:t>
    </dgm:pt>
    <dgm:pt modelId="{EB170C25-8663-4C2B-BC53-CC40DEA7EB84}" type="parTrans" cxnId="{A29A331A-9DEE-4675-B8B2-FE538E3B072A}">
      <dgm:prSet/>
      <dgm:spPr/>
      <dgm:t>
        <a:bodyPr/>
        <a:lstStyle/>
        <a:p>
          <a:endParaRPr lang="en-US"/>
        </a:p>
      </dgm:t>
    </dgm:pt>
    <dgm:pt modelId="{3BBBA705-5E82-48FE-9DB2-5B2024D96011}" type="sibTrans" cxnId="{A29A331A-9DEE-4675-B8B2-FE538E3B072A}">
      <dgm:prSet/>
      <dgm:spPr/>
      <dgm:t>
        <a:bodyPr/>
        <a:lstStyle/>
        <a:p>
          <a:endParaRPr lang="en-US"/>
        </a:p>
      </dgm:t>
    </dgm:pt>
    <dgm:pt modelId="{2416A72C-5DA5-42A2-97CA-20AA344930BE}">
      <dgm:prSet/>
      <dgm:spPr/>
      <dgm:t>
        <a:bodyPr/>
        <a:lstStyle/>
        <a:p>
          <a:r>
            <a:rPr lang="en-GB"/>
            <a:t>Community role models</a:t>
          </a:r>
          <a:endParaRPr lang="en-US"/>
        </a:p>
      </dgm:t>
    </dgm:pt>
    <dgm:pt modelId="{2FB153EF-A4E3-4AD8-8FD8-A846010074C3}" type="parTrans" cxnId="{4A1D638D-2A61-4610-802F-BB65FD750A7A}">
      <dgm:prSet/>
      <dgm:spPr/>
      <dgm:t>
        <a:bodyPr/>
        <a:lstStyle/>
        <a:p>
          <a:endParaRPr lang="en-US"/>
        </a:p>
      </dgm:t>
    </dgm:pt>
    <dgm:pt modelId="{7843BDCB-5905-4240-BDB1-B8CBFF96D751}" type="sibTrans" cxnId="{4A1D638D-2A61-4610-802F-BB65FD750A7A}">
      <dgm:prSet/>
      <dgm:spPr/>
      <dgm:t>
        <a:bodyPr/>
        <a:lstStyle/>
        <a:p>
          <a:endParaRPr lang="en-US"/>
        </a:p>
      </dgm:t>
    </dgm:pt>
    <dgm:pt modelId="{A4FA68FA-23CF-46C1-91F2-5D350C3B1E83}">
      <dgm:prSet/>
      <dgm:spPr/>
      <dgm:t>
        <a:bodyPr/>
        <a:lstStyle/>
        <a:p>
          <a:r>
            <a:rPr lang="en-GB"/>
            <a:t>Discussing MH over a shared meal</a:t>
          </a:r>
          <a:endParaRPr lang="en-US"/>
        </a:p>
      </dgm:t>
    </dgm:pt>
    <dgm:pt modelId="{33C5DAB4-DAA9-4C94-967D-E2EE67B1E59B}" type="parTrans" cxnId="{58B1F0FD-810F-47DF-8A38-333649BE7072}">
      <dgm:prSet/>
      <dgm:spPr/>
      <dgm:t>
        <a:bodyPr/>
        <a:lstStyle/>
        <a:p>
          <a:endParaRPr lang="en-US"/>
        </a:p>
      </dgm:t>
    </dgm:pt>
    <dgm:pt modelId="{1C19E315-AD41-48DB-8681-4411EB3F8DAC}" type="sibTrans" cxnId="{58B1F0FD-810F-47DF-8A38-333649BE7072}">
      <dgm:prSet/>
      <dgm:spPr/>
      <dgm:t>
        <a:bodyPr/>
        <a:lstStyle/>
        <a:p>
          <a:endParaRPr lang="en-US"/>
        </a:p>
      </dgm:t>
    </dgm:pt>
    <dgm:pt modelId="{D8040CB9-5A95-41AF-B008-D680815B05AC}">
      <dgm:prSet/>
      <dgm:spPr/>
      <dgm:t>
        <a:bodyPr/>
        <a:lstStyle/>
        <a:p>
          <a:r>
            <a:rPr lang="en-GB"/>
            <a:t>Football Therapy to Improve Young People’s Mental Health</a:t>
          </a:r>
          <a:endParaRPr lang="en-US"/>
        </a:p>
      </dgm:t>
    </dgm:pt>
    <dgm:pt modelId="{5F9C4724-E215-457A-8EE0-5BF6D574EC93}" type="parTrans" cxnId="{D2D3C13B-7905-4190-ACB9-62AF5896428F}">
      <dgm:prSet/>
      <dgm:spPr/>
      <dgm:t>
        <a:bodyPr/>
        <a:lstStyle/>
        <a:p>
          <a:endParaRPr lang="en-US"/>
        </a:p>
      </dgm:t>
    </dgm:pt>
    <dgm:pt modelId="{55D44F6F-1BEE-4E9E-962E-D15837761FEF}" type="sibTrans" cxnId="{D2D3C13B-7905-4190-ACB9-62AF5896428F}">
      <dgm:prSet/>
      <dgm:spPr/>
      <dgm:t>
        <a:bodyPr/>
        <a:lstStyle/>
        <a:p>
          <a:endParaRPr lang="en-US"/>
        </a:p>
      </dgm:t>
    </dgm:pt>
    <dgm:pt modelId="{532BD084-FAAC-4735-AA8A-9530A1CE0B2F}">
      <dgm:prSet/>
      <dgm:spPr/>
      <dgm:t>
        <a:bodyPr/>
        <a:lstStyle/>
        <a:p>
          <a:r>
            <a:rPr lang="en-GB"/>
            <a:t>Building on existing successful model </a:t>
          </a:r>
          <a:endParaRPr lang="en-US"/>
        </a:p>
      </dgm:t>
    </dgm:pt>
    <dgm:pt modelId="{CF8B7A61-FE7F-49D9-AF24-DE154FB0EAC5}" type="parTrans" cxnId="{B11D0ED6-6F59-478C-8E88-B85271E1B9F2}">
      <dgm:prSet/>
      <dgm:spPr/>
      <dgm:t>
        <a:bodyPr/>
        <a:lstStyle/>
        <a:p>
          <a:endParaRPr lang="en-US"/>
        </a:p>
      </dgm:t>
    </dgm:pt>
    <dgm:pt modelId="{D35E81A2-3EB0-4521-88CE-E478ACC5A691}" type="sibTrans" cxnId="{B11D0ED6-6F59-478C-8E88-B85271E1B9F2}">
      <dgm:prSet/>
      <dgm:spPr/>
      <dgm:t>
        <a:bodyPr/>
        <a:lstStyle/>
        <a:p>
          <a:endParaRPr lang="en-US"/>
        </a:p>
      </dgm:t>
    </dgm:pt>
    <dgm:pt modelId="{2C41C0AF-8975-406C-8B5C-24AF3AF42E33}">
      <dgm:prSet/>
      <dgm:spPr/>
      <dgm:t>
        <a:bodyPr/>
        <a:lstStyle/>
        <a:p>
          <a:r>
            <a:rPr lang="en-GB"/>
            <a:t>Recruit and train young people as peer support volunteers</a:t>
          </a:r>
          <a:endParaRPr lang="en-US"/>
        </a:p>
      </dgm:t>
    </dgm:pt>
    <dgm:pt modelId="{E5A74F50-522D-4E59-AA67-C1E09C713E60}" type="parTrans" cxnId="{425C84F3-5A8A-40D8-968F-7412FBBBE0AA}">
      <dgm:prSet/>
      <dgm:spPr/>
      <dgm:t>
        <a:bodyPr/>
        <a:lstStyle/>
        <a:p>
          <a:endParaRPr lang="en-US"/>
        </a:p>
      </dgm:t>
    </dgm:pt>
    <dgm:pt modelId="{D40C20F8-2B69-400A-A1FF-35916C1E7A69}" type="sibTrans" cxnId="{425C84F3-5A8A-40D8-968F-7412FBBBE0AA}">
      <dgm:prSet/>
      <dgm:spPr/>
      <dgm:t>
        <a:bodyPr/>
        <a:lstStyle/>
        <a:p>
          <a:endParaRPr lang="en-US"/>
        </a:p>
      </dgm:t>
    </dgm:pt>
    <dgm:pt modelId="{582401E1-05E4-442C-938A-F2EC0772BBCE}">
      <dgm:prSet/>
      <dgm:spPr/>
      <dgm:t>
        <a:bodyPr/>
        <a:lstStyle/>
        <a:p>
          <a:r>
            <a:rPr lang="en-GB"/>
            <a:t>Widen age range of participants to include 16-25yo</a:t>
          </a:r>
          <a:endParaRPr lang="en-US"/>
        </a:p>
      </dgm:t>
    </dgm:pt>
    <dgm:pt modelId="{149B7E36-1161-4BA8-BA00-405C63654070}" type="parTrans" cxnId="{D3D61350-882A-4E01-BB23-D43FA1464407}">
      <dgm:prSet/>
      <dgm:spPr/>
      <dgm:t>
        <a:bodyPr/>
        <a:lstStyle/>
        <a:p>
          <a:endParaRPr lang="en-US"/>
        </a:p>
      </dgm:t>
    </dgm:pt>
    <dgm:pt modelId="{6771F1BC-3582-41D3-8324-E70502F0F5F4}" type="sibTrans" cxnId="{D3D61350-882A-4E01-BB23-D43FA1464407}">
      <dgm:prSet/>
      <dgm:spPr/>
      <dgm:t>
        <a:bodyPr/>
        <a:lstStyle/>
        <a:p>
          <a:endParaRPr lang="en-US"/>
        </a:p>
      </dgm:t>
    </dgm:pt>
    <dgm:pt modelId="{09B75BEC-A35E-4789-9522-676FE324ABA6}">
      <dgm:prSet/>
      <dgm:spPr/>
      <dgm:t>
        <a:bodyPr/>
        <a:lstStyle/>
        <a:p>
          <a:r>
            <a:rPr lang="en-GB"/>
            <a:t>Tackle stigma of men’s mental health </a:t>
          </a:r>
          <a:endParaRPr lang="en-US"/>
        </a:p>
      </dgm:t>
    </dgm:pt>
    <dgm:pt modelId="{E99926C7-E765-46B3-9F40-725C7B82A53C}" type="parTrans" cxnId="{D88CCF37-582D-468A-8E9E-E7DB4B043AFE}">
      <dgm:prSet/>
      <dgm:spPr/>
      <dgm:t>
        <a:bodyPr/>
        <a:lstStyle/>
        <a:p>
          <a:endParaRPr lang="en-US"/>
        </a:p>
      </dgm:t>
    </dgm:pt>
    <dgm:pt modelId="{8822FEF4-D161-40BC-8330-C9ABF2078D1D}" type="sibTrans" cxnId="{D88CCF37-582D-468A-8E9E-E7DB4B043AFE}">
      <dgm:prSet/>
      <dgm:spPr/>
      <dgm:t>
        <a:bodyPr/>
        <a:lstStyle/>
        <a:p>
          <a:endParaRPr lang="en-US"/>
        </a:p>
      </dgm:t>
    </dgm:pt>
    <dgm:pt modelId="{0AE5B8BB-B14B-4470-AD0F-B1CC0640ECB2}" type="pres">
      <dgm:prSet presAssocID="{AF45F308-5D0A-43D1-B702-E1CD10ADD997}" presName="linear" presStyleCnt="0">
        <dgm:presLayoutVars>
          <dgm:animLvl val="lvl"/>
          <dgm:resizeHandles val="exact"/>
        </dgm:presLayoutVars>
      </dgm:prSet>
      <dgm:spPr/>
      <dgm:t>
        <a:bodyPr/>
        <a:lstStyle/>
        <a:p>
          <a:endParaRPr lang="en-GB"/>
        </a:p>
      </dgm:t>
    </dgm:pt>
    <dgm:pt modelId="{4B494D43-5254-4B35-9CFB-8AFD27C27BDB}" type="pres">
      <dgm:prSet presAssocID="{E089CBE1-05DB-4B6C-B109-4FB4939B914B}" presName="parentText" presStyleLbl="node1" presStyleIdx="0" presStyleCnt="2">
        <dgm:presLayoutVars>
          <dgm:chMax val="0"/>
          <dgm:bulletEnabled val="1"/>
        </dgm:presLayoutVars>
      </dgm:prSet>
      <dgm:spPr/>
      <dgm:t>
        <a:bodyPr/>
        <a:lstStyle/>
        <a:p>
          <a:endParaRPr lang="en-GB"/>
        </a:p>
      </dgm:t>
    </dgm:pt>
    <dgm:pt modelId="{1C253436-8945-49CF-B4B4-01954AF0C355}" type="pres">
      <dgm:prSet presAssocID="{E089CBE1-05DB-4B6C-B109-4FB4939B914B}" presName="childText" presStyleLbl="revTx" presStyleIdx="0" presStyleCnt="2">
        <dgm:presLayoutVars>
          <dgm:bulletEnabled val="1"/>
        </dgm:presLayoutVars>
      </dgm:prSet>
      <dgm:spPr/>
      <dgm:t>
        <a:bodyPr/>
        <a:lstStyle/>
        <a:p>
          <a:endParaRPr lang="en-GB"/>
        </a:p>
      </dgm:t>
    </dgm:pt>
    <dgm:pt modelId="{915F1AF7-AD39-4FE5-8CF9-ECE65D72B369}" type="pres">
      <dgm:prSet presAssocID="{D8040CB9-5A95-41AF-B008-D680815B05AC}" presName="parentText" presStyleLbl="node1" presStyleIdx="1" presStyleCnt="2">
        <dgm:presLayoutVars>
          <dgm:chMax val="0"/>
          <dgm:bulletEnabled val="1"/>
        </dgm:presLayoutVars>
      </dgm:prSet>
      <dgm:spPr/>
      <dgm:t>
        <a:bodyPr/>
        <a:lstStyle/>
        <a:p>
          <a:endParaRPr lang="en-GB"/>
        </a:p>
      </dgm:t>
    </dgm:pt>
    <dgm:pt modelId="{6C750CC4-0BDA-4D8E-AB49-CC79783ED357}" type="pres">
      <dgm:prSet presAssocID="{D8040CB9-5A95-41AF-B008-D680815B05AC}" presName="childText" presStyleLbl="revTx" presStyleIdx="1" presStyleCnt="2">
        <dgm:presLayoutVars>
          <dgm:bulletEnabled val="1"/>
        </dgm:presLayoutVars>
      </dgm:prSet>
      <dgm:spPr/>
      <dgm:t>
        <a:bodyPr/>
        <a:lstStyle/>
        <a:p>
          <a:endParaRPr lang="en-GB"/>
        </a:p>
      </dgm:t>
    </dgm:pt>
  </dgm:ptLst>
  <dgm:cxnLst>
    <dgm:cxn modelId="{3E5A96FC-F114-479F-ABE3-B9B8CE37F0B1}" type="presOf" srcId="{582401E1-05E4-442C-938A-F2EC0772BBCE}" destId="{6C750CC4-0BDA-4D8E-AB49-CC79783ED357}" srcOrd="0" destOrd="2" presId="urn:microsoft.com/office/officeart/2005/8/layout/vList2"/>
    <dgm:cxn modelId="{FCEA6FB8-1F83-4570-A577-571472E3CEF2}" type="presOf" srcId="{A4FA68FA-23CF-46C1-91F2-5D350C3B1E83}" destId="{1C253436-8945-49CF-B4B4-01954AF0C355}" srcOrd="0" destOrd="3" presId="urn:microsoft.com/office/officeart/2005/8/layout/vList2"/>
    <dgm:cxn modelId="{D3D61350-882A-4E01-BB23-D43FA1464407}" srcId="{D8040CB9-5A95-41AF-B008-D680815B05AC}" destId="{582401E1-05E4-442C-938A-F2EC0772BBCE}" srcOrd="2" destOrd="0" parTransId="{149B7E36-1161-4BA8-BA00-405C63654070}" sibTransId="{6771F1BC-3582-41D3-8324-E70502F0F5F4}"/>
    <dgm:cxn modelId="{58B1F0FD-810F-47DF-8A38-333649BE7072}" srcId="{E089CBE1-05DB-4B6C-B109-4FB4939B914B}" destId="{A4FA68FA-23CF-46C1-91F2-5D350C3B1E83}" srcOrd="3" destOrd="0" parTransId="{33C5DAB4-DAA9-4C94-967D-E2EE67B1E59B}" sibTransId="{1C19E315-AD41-48DB-8681-4411EB3F8DAC}"/>
    <dgm:cxn modelId="{3C16EDD7-C6DB-4E29-B1CD-CD07BE1DEA0F}" type="presOf" srcId="{D8040CB9-5A95-41AF-B008-D680815B05AC}" destId="{915F1AF7-AD39-4FE5-8CF9-ECE65D72B369}" srcOrd="0" destOrd="0" presId="urn:microsoft.com/office/officeart/2005/8/layout/vList2"/>
    <dgm:cxn modelId="{2249DF0A-822A-49CA-B58B-CE4F77EC804A}" srcId="{AF45F308-5D0A-43D1-B702-E1CD10ADD997}" destId="{E089CBE1-05DB-4B6C-B109-4FB4939B914B}" srcOrd="0" destOrd="0" parTransId="{E9445EC8-E6B6-4B17-B75B-489D42777B71}" sibTransId="{EE46D452-77EC-4721-A117-CF1B6925100E}"/>
    <dgm:cxn modelId="{D2D3C13B-7905-4190-ACB9-62AF5896428F}" srcId="{AF45F308-5D0A-43D1-B702-E1CD10ADD997}" destId="{D8040CB9-5A95-41AF-B008-D680815B05AC}" srcOrd="1" destOrd="0" parTransId="{5F9C4724-E215-457A-8EE0-5BF6D574EC93}" sibTransId="{55D44F6F-1BEE-4E9E-962E-D15837761FEF}"/>
    <dgm:cxn modelId="{4A1D638D-2A61-4610-802F-BB65FD750A7A}" srcId="{E089CBE1-05DB-4B6C-B109-4FB4939B914B}" destId="{2416A72C-5DA5-42A2-97CA-20AA344930BE}" srcOrd="2" destOrd="0" parTransId="{2FB153EF-A4E3-4AD8-8FD8-A846010074C3}" sibTransId="{7843BDCB-5905-4240-BDB1-B8CBFF96D751}"/>
    <dgm:cxn modelId="{B6AC9D4F-51FA-42FE-9B64-79AF4D1CA6BC}" srcId="{E089CBE1-05DB-4B6C-B109-4FB4939B914B}" destId="{0439399F-A192-4FBB-876A-B244782113F1}" srcOrd="0" destOrd="0" parTransId="{411445FF-DBDF-4EDC-AAA1-963648406DB9}" sibTransId="{DE376AC3-64CA-48E5-A4F2-3616CBD95BFF}"/>
    <dgm:cxn modelId="{5AE0BABA-FA74-48D4-A27F-E8D8EA0A6A55}" type="presOf" srcId="{0439399F-A192-4FBB-876A-B244782113F1}" destId="{1C253436-8945-49CF-B4B4-01954AF0C355}" srcOrd="0" destOrd="0" presId="urn:microsoft.com/office/officeart/2005/8/layout/vList2"/>
    <dgm:cxn modelId="{B11D0ED6-6F59-478C-8E88-B85271E1B9F2}" srcId="{D8040CB9-5A95-41AF-B008-D680815B05AC}" destId="{532BD084-FAAC-4735-AA8A-9530A1CE0B2F}" srcOrd="0" destOrd="0" parTransId="{CF8B7A61-FE7F-49D9-AF24-DE154FB0EAC5}" sibTransId="{D35E81A2-3EB0-4521-88CE-E478ACC5A691}"/>
    <dgm:cxn modelId="{A8F8B9F4-C82A-4DC0-98CC-746E1DC328A2}" type="presOf" srcId="{2416A72C-5DA5-42A2-97CA-20AA344930BE}" destId="{1C253436-8945-49CF-B4B4-01954AF0C355}" srcOrd="0" destOrd="2" presId="urn:microsoft.com/office/officeart/2005/8/layout/vList2"/>
    <dgm:cxn modelId="{9907110A-5507-4903-A890-B9E63429CB5E}" type="presOf" srcId="{532BD084-FAAC-4735-AA8A-9530A1CE0B2F}" destId="{6C750CC4-0BDA-4D8E-AB49-CC79783ED357}" srcOrd="0" destOrd="0" presId="urn:microsoft.com/office/officeart/2005/8/layout/vList2"/>
    <dgm:cxn modelId="{56E17A7E-D190-4508-AEEC-E850241D0BD9}" type="presOf" srcId="{AF45F308-5D0A-43D1-B702-E1CD10ADD997}" destId="{0AE5B8BB-B14B-4470-AD0F-B1CC0640ECB2}" srcOrd="0" destOrd="0" presId="urn:microsoft.com/office/officeart/2005/8/layout/vList2"/>
    <dgm:cxn modelId="{43C892B4-5291-4FDC-9EBF-99A5B32827E7}" type="presOf" srcId="{09B75BEC-A35E-4789-9522-676FE324ABA6}" destId="{6C750CC4-0BDA-4D8E-AB49-CC79783ED357}" srcOrd="0" destOrd="3" presId="urn:microsoft.com/office/officeart/2005/8/layout/vList2"/>
    <dgm:cxn modelId="{B6A85C33-ABC8-4884-B2BA-6444B2EB7191}" type="presOf" srcId="{172F9D82-DFA2-4BB4-BD28-B93E96905B77}" destId="{1C253436-8945-49CF-B4B4-01954AF0C355}" srcOrd="0" destOrd="1" presId="urn:microsoft.com/office/officeart/2005/8/layout/vList2"/>
    <dgm:cxn modelId="{D88CCF37-582D-468A-8E9E-E7DB4B043AFE}" srcId="{D8040CB9-5A95-41AF-B008-D680815B05AC}" destId="{09B75BEC-A35E-4789-9522-676FE324ABA6}" srcOrd="3" destOrd="0" parTransId="{E99926C7-E765-46B3-9F40-725C7B82A53C}" sibTransId="{8822FEF4-D161-40BC-8330-C9ABF2078D1D}"/>
    <dgm:cxn modelId="{92AC7717-9DC5-49CC-A788-A5145453A9B2}" type="presOf" srcId="{2C41C0AF-8975-406C-8B5C-24AF3AF42E33}" destId="{6C750CC4-0BDA-4D8E-AB49-CC79783ED357}" srcOrd="0" destOrd="1" presId="urn:microsoft.com/office/officeart/2005/8/layout/vList2"/>
    <dgm:cxn modelId="{14E22CA3-4FE2-4A76-9D5B-47252F818A9D}" type="presOf" srcId="{E089CBE1-05DB-4B6C-B109-4FB4939B914B}" destId="{4B494D43-5254-4B35-9CFB-8AFD27C27BDB}" srcOrd="0" destOrd="0" presId="urn:microsoft.com/office/officeart/2005/8/layout/vList2"/>
    <dgm:cxn modelId="{A29A331A-9DEE-4675-B8B2-FE538E3B072A}" srcId="{E089CBE1-05DB-4B6C-B109-4FB4939B914B}" destId="{172F9D82-DFA2-4BB4-BD28-B93E96905B77}" srcOrd="1" destOrd="0" parTransId="{EB170C25-8663-4C2B-BC53-CC40DEA7EB84}" sibTransId="{3BBBA705-5E82-48FE-9DB2-5B2024D96011}"/>
    <dgm:cxn modelId="{425C84F3-5A8A-40D8-968F-7412FBBBE0AA}" srcId="{D8040CB9-5A95-41AF-B008-D680815B05AC}" destId="{2C41C0AF-8975-406C-8B5C-24AF3AF42E33}" srcOrd="1" destOrd="0" parTransId="{E5A74F50-522D-4E59-AA67-C1E09C713E60}" sibTransId="{D40C20F8-2B69-400A-A1FF-35916C1E7A69}"/>
    <dgm:cxn modelId="{F48C70DD-6B1F-4FFF-8C95-534411482A5C}" type="presParOf" srcId="{0AE5B8BB-B14B-4470-AD0F-B1CC0640ECB2}" destId="{4B494D43-5254-4B35-9CFB-8AFD27C27BDB}" srcOrd="0" destOrd="0" presId="urn:microsoft.com/office/officeart/2005/8/layout/vList2"/>
    <dgm:cxn modelId="{706325DD-3925-4AD1-89CF-3C247A387655}" type="presParOf" srcId="{0AE5B8BB-B14B-4470-AD0F-B1CC0640ECB2}" destId="{1C253436-8945-49CF-B4B4-01954AF0C355}" srcOrd="1" destOrd="0" presId="urn:microsoft.com/office/officeart/2005/8/layout/vList2"/>
    <dgm:cxn modelId="{4BF8E54B-485C-4079-8946-C817873EF0E9}" type="presParOf" srcId="{0AE5B8BB-B14B-4470-AD0F-B1CC0640ECB2}" destId="{915F1AF7-AD39-4FE5-8CF9-ECE65D72B369}" srcOrd="2" destOrd="0" presId="urn:microsoft.com/office/officeart/2005/8/layout/vList2"/>
    <dgm:cxn modelId="{8AB7ED85-6460-4DC4-A708-D7D35D89C2A3}" type="presParOf" srcId="{0AE5B8BB-B14B-4470-AD0F-B1CC0640ECB2}" destId="{6C750CC4-0BDA-4D8E-AB49-CC79783ED357}"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F1931FD-3D0E-4426-815D-3710AB9A6368}" type="doc">
      <dgm:prSet loTypeId="urn:microsoft.com/office/officeart/2005/8/layout/hList1" loCatId="list" qsTypeId="urn:microsoft.com/office/officeart/2005/8/quickstyle/simple1" qsCatId="simple" csTypeId="urn:microsoft.com/office/officeart/2005/8/colors/colorful1" csCatId="colorful"/>
      <dgm:spPr/>
      <dgm:t>
        <a:bodyPr/>
        <a:lstStyle/>
        <a:p>
          <a:endParaRPr lang="en-US"/>
        </a:p>
      </dgm:t>
    </dgm:pt>
    <dgm:pt modelId="{010A4FC5-390D-4EF3-929F-26061431B552}">
      <dgm:prSet/>
      <dgm:spPr/>
      <dgm:t>
        <a:bodyPr/>
        <a:lstStyle/>
        <a:p>
          <a:r>
            <a:rPr lang="en-GB"/>
            <a:t>Challenging Stigma</a:t>
          </a:r>
          <a:endParaRPr lang="en-US"/>
        </a:p>
      </dgm:t>
    </dgm:pt>
    <dgm:pt modelId="{53625CF9-15CF-417C-BE6F-F1296653E707}" type="parTrans" cxnId="{6CDC044B-268D-4FB8-AD64-15B453999A7F}">
      <dgm:prSet/>
      <dgm:spPr/>
      <dgm:t>
        <a:bodyPr/>
        <a:lstStyle/>
        <a:p>
          <a:endParaRPr lang="en-US"/>
        </a:p>
      </dgm:t>
    </dgm:pt>
    <dgm:pt modelId="{7BF0CC4E-83BE-497D-BF34-8DE2741FB806}" type="sibTrans" cxnId="{6CDC044B-268D-4FB8-AD64-15B453999A7F}">
      <dgm:prSet/>
      <dgm:spPr/>
      <dgm:t>
        <a:bodyPr/>
        <a:lstStyle/>
        <a:p>
          <a:endParaRPr lang="en-US"/>
        </a:p>
      </dgm:t>
    </dgm:pt>
    <dgm:pt modelId="{3FD20222-48E1-4CE7-8CC6-BB838DBC88F7}">
      <dgm:prSet/>
      <dgm:spPr/>
      <dgm:t>
        <a:bodyPr/>
        <a:lstStyle/>
        <a:p>
          <a:r>
            <a:rPr lang="en-GB"/>
            <a:t>Responding to Hard Edges Report</a:t>
          </a:r>
          <a:endParaRPr lang="en-US"/>
        </a:p>
      </dgm:t>
    </dgm:pt>
    <dgm:pt modelId="{DA3E3069-AC4B-4AD2-9509-FCA2E8FB0BCF}" type="parTrans" cxnId="{EBFBAFA1-6203-4800-837C-8DCA8B457590}">
      <dgm:prSet/>
      <dgm:spPr/>
      <dgm:t>
        <a:bodyPr/>
        <a:lstStyle/>
        <a:p>
          <a:endParaRPr lang="en-US"/>
        </a:p>
      </dgm:t>
    </dgm:pt>
    <dgm:pt modelId="{CF736AAD-CA21-4904-B808-E6F9915F70C4}" type="sibTrans" cxnId="{EBFBAFA1-6203-4800-837C-8DCA8B457590}">
      <dgm:prSet/>
      <dgm:spPr/>
      <dgm:t>
        <a:bodyPr/>
        <a:lstStyle/>
        <a:p>
          <a:endParaRPr lang="en-US"/>
        </a:p>
      </dgm:t>
    </dgm:pt>
    <dgm:pt modelId="{144CB1B9-92A2-4059-BAB2-A1F4BE30DD17}">
      <dgm:prSet/>
      <dgm:spPr/>
      <dgm:t>
        <a:bodyPr/>
        <a:lstStyle/>
        <a:p>
          <a:r>
            <a:rPr lang="en-GB"/>
            <a:t>Resilience Network partnership event</a:t>
          </a:r>
          <a:endParaRPr lang="en-US"/>
        </a:p>
      </dgm:t>
    </dgm:pt>
    <dgm:pt modelId="{1183F461-2A38-4D60-BC3E-5B3B1215C24B}" type="parTrans" cxnId="{7ED63395-D97C-4865-B81B-425666B31D02}">
      <dgm:prSet/>
      <dgm:spPr/>
      <dgm:t>
        <a:bodyPr/>
        <a:lstStyle/>
        <a:p>
          <a:endParaRPr lang="en-US"/>
        </a:p>
      </dgm:t>
    </dgm:pt>
    <dgm:pt modelId="{8C0B35F5-71D3-4BBD-906B-C5CE55ADBDAF}" type="sibTrans" cxnId="{7ED63395-D97C-4865-B81B-425666B31D02}">
      <dgm:prSet/>
      <dgm:spPr/>
      <dgm:t>
        <a:bodyPr/>
        <a:lstStyle/>
        <a:p>
          <a:endParaRPr lang="en-US"/>
        </a:p>
      </dgm:t>
    </dgm:pt>
    <dgm:pt modelId="{AA17682F-DF66-4091-BDD1-93FFA46A2827}">
      <dgm:prSet/>
      <dgm:spPr/>
      <dgm:t>
        <a:bodyPr/>
        <a:lstStyle/>
        <a:p>
          <a:r>
            <a:rPr lang="en-GB"/>
            <a:t>Multi themed underpinned by MH</a:t>
          </a:r>
          <a:endParaRPr lang="en-US"/>
        </a:p>
      </dgm:t>
    </dgm:pt>
    <dgm:pt modelId="{2A0BE5CC-07AA-4991-8657-FA7F7FD1514E}" type="parTrans" cxnId="{48983EAB-CD3A-4F79-B873-FE8655014F1D}">
      <dgm:prSet/>
      <dgm:spPr/>
      <dgm:t>
        <a:bodyPr/>
        <a:lstStyle/>
        <a:p>
          <a:endParaRPr lang="en-US"/>
        </a:p>
      </dgm:t>
    </dgm:pt>
    <dgm:pt modelId="{C1F3148C-FFC0-4D2D-9403-7477EAA0AE89}" type="sibTrans" cxnId="{48983EAB-CD3A-4F79-B873-FE8655014F1D}">
      <dgm:prSet/>
      <dgm:spPr/>
      <dgm:t>
        <a:bodyPr/>
        <a:lstStyle/>
        <a:p>
          <a:endParaRPr lang="en-US"/>
        </a:p>
      </dgm:t>
    </dgm:pt>
    <dgm:pt modelId="{0F70C03B-56D9-4223-9C9C-207251548A32}">
      <dgm:prSet/>
      <dgm:spPr/>
      <dgm:t>
        <a:bodyPr/>
        <a:lstStyle/>
        <a:p>
          <a:r>
            <a:rPr lang="en-GB"/>
            <a:t>Foundation for ongoing work</a:t>
          </a:r>
          <a:endParaRPr lang="en-US"/>
        </a:p>
      </dgm:t>
    </dgm:pt>
    <dgm:pt modelId="{BE9FB0A9-DD54-45A3-B0EF-98A25CC50079}" type="parTrans" cxnId="{9FDAFEF5-B45E-45FB-BD16-7C8652922E55}">
      <dgm:prSet/>
      <dgm:spPr/>
      <dgm:t>
        <a:bodyPr/>
        <a:lstStyle/>
        <a:p>
          <a:endParaRPr lang="en-US"/>
        </a:p>
      </dgm:t>
    </dgm:pt>
    <dgm:pt modelId="{000705C7-5198-4FFB-91A9-E3EB19D48D9D}" type="sibTrans" cxnId="{9FDAFEF5-B45E-45FB-BD16-7C8652922E55}">
      <dgm:prSet/>
      <dgm:spPr/>
      <dgm:t>
        <a:bodyPr/>
        <a:lstStyle/>
        <a:p>
          <a:endParaRPr lang="en-US"/>
        </a:p>
      </dgm:t>
    </dgm:pt>
    <dgm:pt modelId="{D2962D65-60FE-4980-92F8-343C6F1DB166}">
      <dgm:prSet/>
      <dgm:spPr/>
      <dgm:t>
        <a:bodyPr/>
        <a:lstStyle/>
        <a:p>
          <a:r>
            <a:rPr lang="en-GB"/>
            <a:t>START Licences</a:t>
          </a:r>
          <a:endParaRPr lang="en-US"/>
        </a:p>
      </dgm:t>
    </dgm:pt>
    <dgm:pt modelId="{DEABF2F9-44AF-4AA4-BE0C-0D094361635B}" type="parTrans" cxnId="{E2BDACEE-65BA-45B3-8BAB-C2A1D651F4FD}">
      <dgm:prSet/>
      <dgm:spPr/>
      <dgm:t>
        <a:bodyPr/>
        <a:lstStyle/>
        <a:p>
          <a:endParaRPr lang="en-US"/>
        </a:p>
      </dgm:t>
    </dgm:pt>
    <dgm:pt modelId="{66489EE5-3B74-498E-B806-7E86DBDE7B73}" type="sibTrans" cxnId="{E2BDACEE-65BA-45B3-8BAB-C2A1D651F4FD}">
      <dgm:prSet/>
      <dgm:spPr/>
      <dgm:t>
        <a:bodyPr/>
        <a:lstStyle/>
        <a:p>
          <a:endParaRPr lang="en-US"/>
        </a:p>
      </dgm:t>
    </dgm:pt>
    <dgm:pt modelId="{ADFBE3B1-31C3-415A-8816-65DEE5F12642}">
      <dgm:prSet/>
      <dgm:spPr/>
      <dgm:t>
        <a:bodyPr/>
        <a:lstStyle/>
        <a:p>
          <a:r>
            <a:rPr lang="en-GB"/>
            <a:t>Provision of baseline suicide prevention knowledge</a:t>
          </a:r>
          <a:endParaRPr lang="en-US"/>
        </a:p>
      </dgm:t>
    </dgm:pt>
    <dgm:pt modelId="{5CE86913-29CA-44FF-B263-B75C8BE28F34}" type="parTrans" cxnId="{ADE03A64-AACC-49D8-B85C-C81891DC78AD}">
      <dgm:prSet/>
      <dgm:spPr/>
      <dgm:t>
        <a:bodyPr/>
        <a:lstStyle/>
        <a:p>
          <a:endParaRPr lang="en-US"/>
        </a:p>
      </dgm:t>
    </dgm:pt>
    <dgm:pt modelId="{EE445E75-0EA7-4612-945D-9A82C8785519}" type="sibTrans" cxnId="{ADE03A64-AACC-49D8-B85C-C81891DC78AD}">
      <dgm:prSet/>
      <dgm:spPr/>
      <dgm:t>
        <a:bodyPr/>
        <a:lstStyle/>
        <a:p>
          <a:endParaRPr lang="en-US"/>
        </a:p>
      </dgm:t>
    </dgm:pt>
    <dgm:pt modelId="{04A4990B-2725-4971-9DF0-0211C6795306}">
      <dgm:prSet/>
      <dgm:spPr/>
      <dgm:t>
        <a:bodyPr/>
        <a:lstStyle/>
        <a:p>
          <a:r>
            <a:rPr lang="en-GB"/>
            <a:t>Online learning in the absence of F2F provision</a:t>
          </a:r>
          <a:endParaRPr lang="en-US"/>
        </a:p>
      </dgm:t>
    </dgm:pt>
    <dgm:pt modelId="{59FACDF4-CDEA-4DC2-A452-58F519714E28}" type="parTrans" cxnId="{CFD37E1E-6D2E-474E-8821-8FF47FDC7FC2}">
      <dgm:prSet/>
      <dgm:spPr/>
      <dgm:t>
        <a:bodyPr/>
        <a:lstStyle/>
        <a:p>
          <a:endParaRPr lang="en-US"/>
        </a:p>
      </dgm:t>
    </dgm:pt>
    <dgm:pt modelId="{C53E9D54-F003-4BD3-A5EF-9102FF6A7D33}" type="sibTrans" cxnId="{CFD37E1E-6D2E-474E-8821-8FF47FDC7FC2}">
      <dgm:prSet/>
      <dgm:spPr/>
      <dgm:t>
        <a:bodyPr/>
        <a:lstStyle/>
        <a:p>
          <a:endParaRPr lang="en-US"/>
        </a:p>
      </dgm:t>
    </dgm:pt>
    <dgm:pt modelId="{7064F0C4-7472-4CB8-9742-E61E21710D9B}">
      <dgm:prSet/>
      <dgm:spPr/>
      <dgm:t>
        <a:bodyPr/>
        <a:lstStyle/>
        <a:p>
          <a:r>
            <a:rPr lang="en-GB"/>
            <a:t>Offered community wide to increase reach</a:t>
          </a:r>
          <a:endParaRPr lang="en-US"/>
        </a:p>
      </dgm:t>
    </dgm:pt>
    <dgm:pt modelId="{74E9FA53-480B-4C7E-A9B4-743156AFF187}" type="parTrans" cxnId="{356A5D1E-6DA8-4EED-8C18-9B02022528F9}">
      <dgm:prSet/>
      <dgm:spPr/>
      <dgm:t>
        <a:bodyPr/>
        <a:lstStyle/>
        <a:p>
          <a:endParaRPr lang="en-US"/>
        </a:p>
      </dgm:t>
    </dgm:pt>
    <dgm:pt modelId="{20D9331F-4B30-4002-BBD1-BE17E06997CA}" type="sibTrans" cxnId="{356A5D1E-6DA8-4EED-8C18-9B02022528F9}">
      <dgm:prSet/>
      <dgm:spPr/>
      <dgm:t>
        <a:bodyPr/>
        <a:lstStyle/>
        <a:p>
          <a:endParaRPr lang="en-US"/>
        </a:p>
      </dgm:t>
    </dgm:pt>
    <dgm:pt modelId="{2C198A6B-7EBB-443B-BF19-E15387D65B96}" type="pres">
      <dgm:prSet presAssocID="{FF1931FD-3D0E-4426-815D-3710AB9A6368}" presName="Name0" presStyleCnt="0">
        <dgm:presLayoutVars>
          <dgm:dir/>
          <dgm:animLvl val="lvl"/>
          <dgm:resizeHandles val="exact"/>
        </dgm:presLayoutVars>
      </dgm:prSet>
      <dgm:spPr/>
      <dgm:t>
        <a:bodyPr/>
        <a:lstStyle/>
        <a:p>
          <a:endParaRPr lang="en-GB"/>
        </a:p>
      </dgm:t>
    </dgm:pt>
    <dgm:pt modelId="{80B41F56-53E5-4A6E-8B6A-1D17DD14B2D4}" type="pres">
      <dgm:prSet presAssocID="{010A4FC5-390D-4EF3-929F-26061431B552}" presName="composite" presStyleCnt="0"/>
      <dgm:spPr/>
    </dgm:pt>
    <dgm:pt modelId="{5ADA59B8-7F92-4712-8A72-04E4B215A6C6}" type="pres">
      <dgm:prSet presAssocID="{010A4FC5-390D-4EF3-929F-26061431B552}" presName="parTx" presStyleLbl="alignNode1" presStyleIdx="0" presStyleCnt="2">
        <dgm:presLayoutVars>
          <dgm:chMax val="0"/>
          <dgm:chPref val="0"/>
          <dgm:bulletEnabled val="1"/>
        </dgm:presLayoutVars>
      </dgm:prSet>
      <dgm:spPr/>
      <dgm:t>
        <a:bodyPr/>
        <a:lstStyle/>
        <a:p>
          <a:endParaRPr lang="en-GB"/>
        </a:p>
      </dgm:t>
    </dgm:pt>
    <dgm:pt modelId="{61314CE3-82F9-419E-8BE3-E54E3B19C007}" type="pres">
      <dgm:prSet presAssocID="{010A4FC5-390D-4EF3-929F-26061431B552}" presName="desTx" presStyleLbl="alignAccFollowNode1" presStyleIdx="0" presStyleCnt="2">
        <dgm:presLayoutVars>
          <dgm:bulletEnabled val="1"/>
        </dgm:presLayoutVars>
      </dgm:prSet>
      <dgm:spPr/>
      <dgm:t>
        <a:bodyPr/>
        <a:lstStyle/>
        <a:p>
          <a:endParaRPr lang="en-GB"/>
        </a:p>
      </dgm:t>
    </dgm:pt>
    <dgm:pt modelId="{5C7516D6-CAF5-4063-B01A-9AABCEDD5BCC}" type="pres">
      <dgm:prSet presAssocID="{7BF0CC4E-83BE-497D-BF34-8DE2741FB806}" presName="space" presStyleCnt="0"/>
      <dgm:spPr/>
    </dgm:pt>
    <dgm:pt modelId="{6940E3BA-071F-4E68-9DE9-66BCEFBD7C4F}" type="pres">
      <dgm:prSet presAssocID="{D2962D65-60FE-4980-92F8-343C6F1DB166}" presName="composite" presStyleCnt="0"/>
      <dgm:spPr/>
    </dgm:pt>
    <dgm:pt modelId="{E88167A0-B08A-4B73-9ABA-4C877CE385D3}" type="pres">
      <dgm:prSet presAssocID="{D2962D65-60FE-4980-92F8-343C6F1DB166}" presName="parTx" presStyleLbl="alignNode1" presStyleIdx="1" presStyleCnt="2">
        <dgm:presLayoutVars>
          <dgm:chMax val="0"/>
          <dgm:chPref val="0"/>
          <dgm:bulletEnabled val="1"/>
        </dgm:presLayoutVars>
      </dgm:prSet>
      <dgm:spPr/>
      <dgm:t>
        <a:bodyPr/>
        <a:lstStyle/>
        <a:p>
          <a:endParaRPr lang="en-GB"/>
        </a:p>
      </dgm:t>
    </dgm:pt>
    <dgm:pt modelId="{F4D20655-13EC-44E6-8380-61AF8A8B577D}" type="pres">
      <dgm:prSet presAssocID="{D2962D65-60FE-4980-92F8-343C6F1DB166}" presName="desTx" presStyleLbl="alignAccFollowNode1" presStyleIdx="1" presStyleCnt="2">
        <dgm:presLayoutVars>
          <dgm:bulletEnabled val="1"/>
        </dgm:presLayoutVars>
      </dgm:prSet>
      <dgm:spPr/>
      <dgm:t>
        <a:bodyPr/>
        <a:lstStyle/>
        <a:p>
          <a:endParaRPr lang="en-GB"/>
        </a:p>
      </dgm:t>
    </dgm:pt>
  </dgm:ptLst>
  <dgm:cxnLst>
    <dgm:cxn modelId="{A40B38DD-200C-4B16-AAB0-AA2A3A365063}" type="presOf" srcId="{04A4990B-2725-4971-9DF0-0211C6795306}" destId="{F4D20655-13EC-44E6-8380-61AF8A8B577D}" srcOrd="0" destOrd="1" presId="urn:microsoft.com/office/officeart/2005/8/layout/hList1"/>
    <dgm:cxn modelId="{E2BDACEE-65BA-45B3-8BAB-C2A1D651F4FD}" srcId="{FF1931FD-3D0E-4426-815D-3710AB9A6368}" destId="{D2962D65-60FE-4980-92F8-343C6F1DB166}" srcOrd="1" destOrd="0" parTransId="{DEABF2F9-44AF-4AA4-BE0C-0D094361635B}" sibTransId="{66489EE5-3B74-498E-B806-7E86DBDE7B73}"/>
    <dgm:cxn modelId="{AAC85DEC-0B60-44BD-9C0F-9E9E28766159}" type="presOf" srcId="{144CB1B9-92A2-4059-BAB2-A1F4BE30DD17}" destId="{61314CE3-82F9-419E-8BE3-E54E3B19C007}" srcOrd="0" destOrd="1" presId="urn:microsoft.com/office/officeart/2005/8/layout/hList1"/>
    <dgm:cxn modelId="{217E9EAA-4A18-4AE8-81B5-00A5B58158B6}" type="presOf" srcId="{FF1931FD-3D0E-4426-815D-3710AB9A6368}" destId="{2C198A6B-7EBB-443B-BF19-E15387D65B96}" srcOrd="0" destOrd="0" presId="urn:microsoft.com/office/officeart/2005/8/layout/hList1"/>
    <dgm:cxn modelId="{6AFBC219-2899-48F4-8B0B-B1D9C606CC5B}" type="presOf" srcId="{AA17682F-DF66-4091-BDD1-93FFA46A2827}" destId="{61314CE3-82F9-419E-8BE3-E54E3B19C007}" srcOrd="0" destOrd="2" presId="urn:microsoft.com/office/officeart/2005/8/layout/hList1"/>
    <dgm:cxn modelId="{EBFBAFA1-6203-4800-837C-8DCA8B457590}" srcId="{010A4FC5-390D-4EF3-929F-26061431B552}" destId="{3FD20222-48E1-4CE7-8CC6-BB838DBC88F7}" srcOrd="0" destOrd="0" parTransId="{DA3E3069-AC4B-4AD2-9509-FCA2E8FB0BCF}" sibTransId="{CF736AAD-CA21-4904-B808-E6F9915F70C4}"/>
    <dgm:cxn modelId="{ADE03A64-AACC-49D8-B85C-C81891DC78AD}" srcId="{D2962D65-60FE-4980-92F8-343C6F1DB166}" destId="{ADFBE3B1-31C3-415A-8816-65DEE5F12642}" srcOrd="0" destOrd="0" parTransId="{5CE86913-29CA-44FF-B263-B75C8BE28F34}" sibTransId="{EE445E75-0EA7-4612-945D-9A82C8785519}"/>
    <dgm:cxn modelId="{356A5D1E-6DA8-4EED-8C18-9B02022528F9}" srcId="{D2962D65-60FE-4980-92F8-343C6F1DB166}" destId="{7064F0C4-7472-4CB8-9742-E61E21710D9B}" srcOrd="2" destOrd="0" parTransId="{74E9FA53-480B-4C7E-A9B4-743156AFF187}" sibTransId="{20D9331F-4B30-4002-BBD1-BE17E06997CA}"/>
    <dgm:cxn modelId="{BC7F0B03-D506-408B-8213-7B47D69966E5}" type="presOf" srcId="{D2962D65-60FE-4980-92F8-343C6F1DB166}" destId="{E88167A0-B08A-4B73-9ABA-4C877CE385D3}" srcOrd="0" destOrd="0" presId="urn:microsoft.com/office/officeart/2005/8/layout/hList1"/>
    <dgm:cxn modelId="{4E7C5514-DBD9-42C1-8014-C40093539F02}" type="presOf" srcId="{ADFBE3B1-31C3-415A-8816-65DEE5F12642}" destId="{F4D20655-13EC-44E6-8380-61AF8A8B577D}" srcOrd="0" destOrd="0" presId="urn:microsoft.com/office/officeart/2005/8/layout/hList1"/>
    <dgm:cxn modelId="{7ED63395-D97C-4865-B81B-425666B31D02}" srcId="{010A4FC5-390D-4EF3-929F-26061431B552}" destId="{144CB1B9-92A2-4059-BAB2-A1F4BE30DD17}" srcOrd="1" destOrd="0" parTransId="{1183F461-2A38-4D60-BC3E-5B3B1215C24B}" sibTransId="{8C0B35F5-71D3-4BBD-906B-C5CE55ADBDAF}"/>
    <dgm:cxn modelId="{52A98F77-D859-45C1-AA5D-F2CC9B4E4008}" type="presOf" srcId="{010A4FC5-390D-4EF3-929F-26061431B552}" destId="{5ADA59B8-7F92-4712-8A72-04E4B215A6C6}" srcOrd="0" destOrd="0" presId="urn:microsoft.com/office/officeart/2005/8/layout/hList1"/>
    <dgm:cxn modelId="{9FDAFEF5-B45E-45FB-BD16-7C8652922E55}" srcId="{010A4FC5-390D-4EF3-929F-26061431B552}" destId="{0F70C03B-56D9-4223-9C9C-207251548A32}" srcOrd="3" destOrd="0" parTransId="{BE9FB0A9-DD54-45A3-B0EF-98A25CC50079}" sibTransId="{000705C7-5198-4FFB-91A9-E3EB19D48D9D}"/>
    <dgm:cxn modelId="{A07330FF-6A03-415D-8C34-3B231D3D4819}" type="presOf" srcId="{7064F0C4-7472-4CB8-9742-E61E21710D9B}" destId="{F4D20655-13EC-44E6-8380-61AF8A8B577D}" srcOrd="0" destOrd="2" presId="urn:microsoft.com/office/officeart/2005/8/layout/hList1"/>
    <dgm:cxn modelId="{641446F6-14F4-4104-A63D-0945EE858511}" type="presOf" srcId="{3FD20222-48E1-4CE7-8CC6-BB838DBC88F7}" destId="{61314CE3-82F9-419E-8BE3-E54E3B19C007}" srcOrd="0" destOrd="0" presId="urn:microsoft.com/office/officeart/2005/8/layout/hList1"/>
    <dgm:cxn modelId="{48983EAB-CD3A-4F79-B873-FE8655014F1D}" srcId="{010A4FC5-390D-4EF3-929F-26061431B552}" destId="{AA17682F-DF66-4091-BDD1-93FFA46A2827}" srcOrd="2" destOrd="0" parTransId="{2A0BE5CC-07AA-4991-8657-FA7F7FD1514E}" sibTransId="{C1F3148C-FFC0-4D2D-9403-7477EAA0AE89}"/>
    <dgm:cxn modelId="{66FEF6CA-73F0-4550-A0E1-61FA8427726E}" type="presOf" srcId="{0F70C03B-56D9-4223-9C9C-207251548A32}" destId="{61314CE3-82F9-419E-8BE3-E54E3B19C007}" srcOrd="0" destOrd="3" presId="urn:microsoft.com/office/officeart/2005/8/layout/hList1"/>
    <dgm:cxn modelId="{6CDC044B-268D-4FB8-AD64-15B453999A7F}" srcId="{FF1931FD-3D0E-4426-815D-3710AB9A6368}" destId="{010A4FC5-390D-4EF3-929F-26061431B552}" srcOrd="0" destOrd="0" parTransId="{53625CF9-15CF-417C-BE6F-F1296653E707}" sibTransId="{7BF0CC4E-83BE-497D-BF34-8DE2741FB806}"/>
    <dgm:cxn modelId="{CFD37E1E-6D2E-474E-8821-8FF47FDC7FC2}" srcId="{D2962D65-60FE-4980-92F8-343C6F1DB166}" destId="{04A4990B-2725-4971-9DF0-0211C6795306}" srcOrd="1" destOrd="0" parTransId="{59FACDF4-CDEA-4DC2-A452-58F519714E28}" sibTransId="{C53E9D54-F003-4BD3-A5EF-9102FF6A7D33}"/>
    <dgm:cxn modelId="{3511A1BC-9711-4A1B-AD03-E471E08EEE3D}" type="presParOf" srcId="{2C198A6B-7EBB-443B-BF19-E15387D65B96}" destId="{80B41F56-53E5-4A6E-8B6A-1D17DD14B2D4}" srcOrd="0" destOrd="0" presId="urn:microsoft.com/office/officeart/2005/8/layout/hList1"/>
    <dgm:cxn modelId="{A8FE2A5E-F3B0-470C-8B98-0AABF5E3C743}" type="presParOf" srcId="{80B41F56-53E5-4A6E-8B6A-1D17DD14B2D4}" destId="{5ADA59B8-7F92-4712-8A72-04E4B215A6C6}" srcOrd="0" destOrd="0" presId="urn:microsoft.com/office/officeart/2005/8/layout/hList1"/>
    <dgm:cxn modelId="{1096ED9E-2E7C-42C5-9CCF-3D75058992E2}" type="presParOf" srcId="{80B41F56-53E5-4A6E-8B6A-1D17DD14B2D4}" destId="{61314CE3-82F9-419E-8BE3-E54E3B19C007}" srcOrd="1" destOrd="0" presId="urn:microsoft.com/office/officeart/2005/8/layout/hList1"/>
    <dgm:cxn modelId="{2DCE3E66-220A-4725-9150-05E37ED14801}" type="presParOf" srcId="{2C198A6B-7EBB-443B-BF19-E15387D65B96}" destId="{5C7516D6-CAF5-4063-B01A-9AABCEDD5BCC}" srcOrd="1" destOrd="0" presId="urn:microsoft.com/office/officeart/2005/8/layout/hList1"/>
    <dgm:cxn modelId="{EB843F17-053C-4259-A91B-090964D2FFCC}" type="presParOf" srcId="{2C198A6B-7EBB-443B-BF19-E15387D65B96}" destId="{6940E3BA-071F-4E68-9DE9-66BCEFBD7C4F}" srcOrd="2" destOrd="0" presId="urn:microsoft.com/office/officeart/2005/8/layout/hList1"/>
    <dgm:cxn modelId="{F42B227E-037C-42FB-9F7B-98FF07059765}" type="presParOf" srcId="{6940E3BA-071F-4E68-9DE9-66BCEFBD7C4F}" destId="{E88167A0-B08A-4B73-9ABA-4C877CE385D3}" srcOrd="0" destOrd="0" presId="urn:microsoft.com/office/officeart/2005/8/layout/hList1"/>
    <dgm:cxn modelId="{A5E1A3C5-2C70-4D45-B4C8-F7280A970CCE}" type="presParOf" srcId="{6940E3BA-071F-4E68-9DE9-66BCEFBD7C4F}" destId="{F4D20655-13EC-44E6-8380-61AF8A8B577D}"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F9B19EF-7F6C-483F-8A07-A8561F80FD34}"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4B40C5ED-09A6-40B8-89C8-E19AD91E32A6}">
      <dgm:prSet/>
      <dgm:spPr/>
      <dgm:t>
        <a:bodyPr/>
        <a:lstStyle/>
        <a:p>
          <a:r>
            <a:rPr lang="en-GB"/>
            <a:t>Mental Health Ambassadors</a:t>
          </a:r>
          <a:endParaRPr lang="en-US"/>
        </a:p>
      </dgm:t>
    </dgm:pt>
    <dgm:pt modelId="{A9148CB0-E01E-4EE3-8E64-1F2A23E6669F}" type="parTrans" cxnId="{3B47B468-45EB-42AA-91CB-D80FFF2280D6}">
      <dgm:prSet/>
      <dgm:spPr/>
      <dgm:t>
        <a:bodyPr/>
        <a:lstStyle/>
        <a:p>
          <a:endParaRPr lang="en-US"/>
        </a:p>
      </dgm:t>
    </dgm:pt>
    <dgm:pt modelId="{0A9227D8-ED08-4C52-82EE-081110644B61}" type="sibTrans" cxnId="{3B47B468-45EB-42AA-91CB-D80FFF2280D6}">
      <dgm:prSet/>
      <dgm:spPr/>
      <dgm:t>
        <a:bodyPr/>
        <a:lstStyle/>
        <a:p>
          <a:endParaRPr lang="en-US"/>
        </a:p>
      </dgm:t>
    </dgm:pt>
    <dgm:pt modelId="{8CF8AC94-04E4-45C0-839D-1AE6B6978674}">
      <dgm:prSet/>
      <dgm:spPr/>
      <dgm:t>
        <a:bodyPr/>
        <a:lstStyle/>
        <a:p>
          <a:r>
            <a:rPr lang="en-GB"/>
            <a:t>Increase provision across school community</a:t>
          </a:r>
          <a:endParaRPr lang="en-US"/>
        </a:p>
      </dgm:t>
    </dgm:pt>
    <dgm:pt modelId="{E095A691-6414-4C21-90F0-18D88E9ECCE9}" type="parTrans" cxnId="{DDA7128E-B35F-4493-B00E-D82BB6E8A924}">
      <dgm:prSet/>
      <dgm:spPr/>
      <dgm:t>
        <a:bodyPr/>
        <a:lstStyle/>
        <a:p>
          <a:endParaRPr lang="en-US"/>
        </a:p>
      </dgm:t>
    </dgm:pt>
    <dgm:pt modelId="{385B3A4B-4760-470A-897F-59FD079A67E5}" type="sibTrans" cxnId="{DDA7128E-B35F-4493-B00E-D82BB6E8A924}">
      <dgm:prSet/>
      <dgm:spPr/>
      <dgm:t>
        <a:bodyPr/>
        <a:lstStyle/>
        <a:p>
          <a:endParaRPr lang="en-US"/>
        </a:p>
      </dgm:t>
    </dgm:pt>
    <dgm:pt modelId="{DDC39F12-7A5D-4F5F-AAA7-531CFEF454D0}">
      <dgm:prSet/>
      <dgm:spPr/>
      <dgm:t>
        <a:bodyPr/>
        <a:lstStyle/>
        <a:p>
          <a:r>
            <a:rPr lang="en-GB"/>
            <a:t>Develop safe space drop in zones for support</a:t>
          </a:r>
          <a:endParaRPr lang="en-US"/>
        </a:p>
      </dgm:t>
    </dgm:pt>
    <dgm:pt modelId="{EBCD1089-6473-4C72-AAB7-353B15DA4491}" type="parTrans" cxnId="{8E9383DE-ED83-44A6-ABB0-6C7729831919}">
      <dgm:prSet/>
      <dgm:spPr/>
      <dgm:t>
        <a:bodyPr/>
        <a:lstStyle/>
        <a:p>
          <a:endParaRPr lang="en-US"/>
        </a:p>
      </dgm:t>
    </dgm:pt>
    <dgm:pt modelId="{D79B9FA0-C6AD-48CB-9819-A37E7990B405}" type="sibTrans" cxnId="{8E9383DE-ED83-44A6-ABB0-6C7729831919}">
      <dgm:prSet/>
      <dgm:spPr/>
      <dgm:t>
        <a:bodyPr/>
        <a:lstStyle/>
        <a:p>
          <a:endParaRPr lang="en-US"/>
        </a:p>
      </dgm:t>
    </dgm:pt>
    <dgm:pt modelId="{2F9EFA7B-FFA5-487F-96F0-651E651142F7}">
      <dgm:prSet/>
      <dgm:spPr/>
      <dgm:t>
        <a:bodyPr/>
        <a:lstStyle/>
        <a:p>
          <a:r>
            <a:rPr lang="en-GB"/>
            <a:t>Parent/carer workshops to support discussions with their YP on MH</a:t>
          </a:r>
          <a:endParaRPr lang="en-US"/>
        </a:p>
      </dgm:t>
    </dgm:pt>
    <dgm:pt modelId="{C287C6B1-839C-4518-B882-66D8F0F0BC3C}" type="parTrans" cxnId="{D2E19549-B9B7-49D3-B1AE-69FC16632BA4}">
      <dgm:prSet/>
      <dgm:spPr/>
      <dgm:t>
        <a:bodyPr/>
        <a:lstStyle/>
        <a:p>
          <a:endParaRPr lang="en-US"/>
        </a:p>
      </dgm:t>
    </dgm:pt>
    <dgm:pt modelId="{7017904E-1342-448B-99E3-0D87A3DC326D}" type="sibTrans" cxnId="{D2E19549-B9B7-49D3-B1AE-69FC16632BA4}">
      <dgm:prSet/>
      <dgm:spPr/>
      <dgm:t>
        <a:bodyPr/>
        <a:lstStyle/>
        <a:p>
          <a:endParaRPr lang="en-US"/>
        </a:p>
      </dgm:t>
    </dgm:pt>
    <dgm:pt modelId="{C8DB90B3-49D9-4511-A59F-FEF95EE4ADA0}">
      <dgm:prSet/>
      <dgm:spPr/>
      <dgm:t>
        <a:bodyPr/>
        <a:lstStyle/>
        <a:p>
          <a:r>
            <a:rPr lang="en-GB"/>
            <a:t>Strengthen partnerships (See Me, Respect Me, Barnardo’s)</a:t>
          </a:r>
          <a:endParaRPr lang="en-US"/>
        </a:p>
      </dgm:t>
    </dgm:pt>
    <dgm:pt modelId="{512BF084-A0C7-4265-A10D-DB956F5A5945}" type="parTrans" cxnId="{B598F0DF-BCB0-4485-BF91-1C55E419BC39}">
      <dgm:prSet/>
      <dgm:spPr/>
      <dgm:t>
        <a:bodyPr/>
        <a:lstStyle/>
        <a:p>
          <a:endParaRPr lang="en-US"/>
        </a:p>
      </dgm:t>
    </dgm:pt>
    <dgm:pt modelId="{A370D0EC-9421-4237-9523-B8C8C9FF1CD8}" type="sibTrans" cxnId="{B598F0DF-BCB0-4485-BF91-1C55E419BC39}">
      <dgm:prSet/>
      <dgm:spPr/>
      <dgm:t>
        <a:bodyPr/>
        <a:lstStyle/>
        <a:p>
          <a:endParaRPr lang="en-US"/>
        </a:p>
      </dgm:t>
    </dgm:pt>
    <dgm:pt modelId="{E83AB560-7515-4AF8-947A-E74D951A7A98}">
      <dgm:prSet/>
      <dgm:spPr/>
      <dgm:t>
        <a:bodyPr/>
        <a:lstStyle/>
        <a:p>
          <a:r>
            <a:rPr lang="en-GB"/>
            <a:t>Nurture Programme</a:t>
          </a:r>
          <a:endParaRPr lang="en-US"/>
        </a:p>
      </dgm:t>
    </dgm:pt>
    <dgm:pt modelId="{D8D6EF92-DC9D-44AB-82CC-CBEBE37A6BC7}" type="parTrans" cxnId="{AFEECB1A-CD5B-4A70-A09C-060FD08D8228}">
      <dgm:prSet/>
      <dgm:spPr/>
      <dgm:t>
        <a:bodyPr/>
        <a:lstStyle/>
        <a:p>
          <a:endParaRPr lang="en-US"/>
        </a:p>
      </dgm:t>
    </dgm:pt>
    <dgm:pt modelId="{0DE57D7A-0DE3-44C1-9581-CC629813C066}" type="sibTrans" cxnId="{AFEECB1A-CD5B-4A70-A09C-060FD08D8228}">
      <dgm:prSet/>
      <dgm:spPr/>
      <dgm:t>
        <a:bodyPr/>
        <a:lstStyle/>
        <a:p>
          <a:endParaRPr lang="en-US"/>
        </a:p>
      </dgm:t>
    </dgm:pt>
    <dgm:pt modelId="{AA605770-9DAF-4BA6-9718-87182FEB5FA2}">
      <dgm:prSet/>
      <dgm:spPr/>
      <dgm:t>
        <a:bodyPr/>
        <a:lstStyle/>
        <a:p>
          <a:r>
            <a:rPr lang="en-GB"/>
            <a:t>Developing outdoor learning to reduce stress</a:t>
          </a:r>
          <a:endParaRPr lang="en-US"/>
        </a:p>
      </dgm:t>
    </dgm:pt>
    <dgm:pt modelId="{1F549A65-B56A-4A75-80B4-F6F7148536AD}" type="parTrans" cxnId="{1C04D944-1227-4A52-9C81-5AE67D5702FE}">
      <dgm:prSet/>
      <dgm:spPr/>
      <dgm:t>
        <a:bodyPr/>
        <a:lstStyle/>
        <a:p>
          <a:endParaRPr lang="en-US"/>
        </a:p>
      </dgm:t>
    </dgm:pt>
    <dgm:pt modelId="{E931A542-88F5-4613-8BA6-5A7E086958CF}" type="sibTrans" cxnId="{1C04D944-1227-4A52-9C81-5AE67D5702FE}">
      <dgm:prSet/>
      <dgm:spPr/>
      <dgm:t>
        <a:bodyPr/>
        <a:lstStyle/>
        <a:p>
          <a:endParaRPr lang="en-US"/>
        </a:p>
      </dgm:t>
    </dgm:pt>
    <dgm:pt modelId="{95284336-8905-4421-8BDB-E3E03EFB79F8}">
      <dgm:prSet/>
      <dgm:spPr/>
      <dgm:t>
        <a:bodyPr/>
        <a:lstStyle/>
        <a:p>
          <a:r>
            <a:rPr lang="en-GB"/>
            <a:t>Building on nature </a:t>
          </a:r>
          <a:endParaRPr lang="en-US"/>
        </a:p>
      </dgm:t>
    </dgm:pt>
    <dgm:pt modelId="{619F26EA-91D8-4476-B38C-DA75105621F4}" type="parTrans" cxnId="{82BB20B7-E274-493E-8AF4-44F50512D489}">
      <dgm:prSet/>
      <dgm:spPr/>
      <dgm:t>
        <a:bodyPr/>
        <a:lstStyle/>
        <a:p>
          <a:endParaRPr lang="en-US"/>
        </a:p>
      </dgm:t>
    </dgm:pt>
    <dgm:pt modelId="{BB2A1E8A-CB21-4EFA-8AB0-DC903A8BB017}" type="sibTrans" cxnId="{82BB20B7-E274-493E-8AF4-44F50512D489}">
      <dgm:prSet/>
      <dgm:spPr/>
      <dgm:t>
        <a:bodyPr/>
        <a:lstStyle/>
        <a:p>
          <a:endParaRPr lang="en-US"/>
        </a:p>
      </dgm:t>
    </dgm:pt>
    <dgm:pt modelId="{11EAFE71-C2E3-4EBE-8D65-EF68E2BCD381}">
      <dgm:prSet/>
      <dgm:spPr/>
      <dgm:t>
        <a:bodyPr/>
        <a:lstStyle/>
        <a:p>
          <a:r>
            <a:rPr lang="en-GB"/>
            <a:t>Targeted support for pupils experiencing challenges with MH and/or not engaged in traditional learning</a:t>
          </a:r>
          <a:endParaRPr lang="en-US"/>
        </a:p>
      </dgm:t>
    </dgm:pt>
    <dgm:pt modelId="{799C860D-C152-499A-B939-CCAC0145F14F}" type="parTrans" cxnId="{AF8DD7C1-551C-44E3-A05C-DC10505BF28F}">
      <dgm:prSet/>
      <dgm:spPr/>
      <dgm:t>
        <a:bodyPr/>
        <a:lstStyle/>
        <a:p>
          <a:endParaRPr lang="en-US"/>
        </a:p>
      </dgm:t>
    </dgm:pt>
    <dgm:pt modelId="{2519B5AC-9E35-4F28-984C-CD022C7B7355}" type="sibTrans" cxnId="{AF8DD7C1-551C-44E3-A05C-DC10505BF28F}">
      <dgm:prSet/>
      <dgm:spPr/>
      <dgm:t>
        <a:bodyPr/>
        <a:lstStyle/>
        <a:p>
          <a:endParaRPr lang="en-US"/>
        </a:p>
      </dgm:t>
    </dgm:pt>
    <dgm:pt modelId="{3F703506-6B74-4762-BC6C-0489F6AF65BB}" type="pres">
      <dgm:prSet presAssocID="{8F9B19EF-7F6C-483F-8A07-A8561F80FD34}" presName="linear" presStyleCnt="0">
        <dgm:presLayoutVars>
          <dgm:animLvl val="lvl"/>
          <dgm:resizeHandles val="exact"/>
        </dgm:presLayoutVars>
      </dgm:prSet>
      <dgm:spPr/>
      <dgm:t>
        <a:bodyPr/>
        <a:lstStyle/>
        <a:p>
          <a:endParaRPr lang="en-GB"/>
        </a:p>
      </dgm:t>
    </dgm:pt>
    <dgm:pt modelId="{BCA59E9E-7239-4D39-AE38-1B32BD4B3E04}" type="pres">
      <dgm:prSet presAssocID="{4B40C5ED-09A6-40B8-89C8-E19AD91E32A6}" presName="parentText" presStyleLbl="node1" presStyleIdx="0" presStyleCnt="2">
        <dgm:presLayoutVars>
          <dgm:chMax val="0"/>
          <dgm:bulletEnabled val="1"/>
        </dgm:presLayoutVars>
      </dgm:prSet>
      <dgm:spPr/>
      <dgm:t>
        <a:bodyPr/>
        <a:lstStyle/>
        <a:p>
          <a:endParaRPr lang="en-GB"/>
        </a:p>
      </dgm:t>
    </dgm:pt>
    <dgm:pt modelId="{68DB695F-6241-48D3-B38B-4FF5B62A63C7}" type="pres">
      <dgm:prSet presAssocID="{4B40C5ED-09A6-40B8-89C8-E19AD91E32A6}" presName="childText" presStyleLbl="revTx" presStyleIdx="0" presStyleCnt="2">
        <dgm:presLayoutVars>
          <dgm:bulletEnabled val="1"/>
        </dgm:presLayoutVars>
      </dgm:prSet>
      <dgm:spPr/>
      <dgm:t>
        <a:bodyPr/>
        <a:lstStyle/>
        <a:p>
          <a:endParaRPr lang="en-GB"/>
        </a:p>
      </dgm:t>
    </dgm:pt>
    <dgm:pt modelId="{D26E5316-64E6-4032-A868-27C75C7A3275}" type="pres">
      <dgm:prSet presAssocID="{E83AB560-7515-4AF8-947A-E74D951A7A98}" presName="parentText" presStyleLbl="node1" presStyleIdx="1" presStyleCnt="2">
        <dgm:presLayoutVars>
          <dgm:chMax val="0"/>
          <dgm:bulletEnabled val="1"/>
        </dgm:presLayoutVars>
      </dgm:prSet>
      <dgm:spPr/>
      <dgm:t>
        <a:bodyPr/>
        <a:lstStyle/>
        <a:p>
          <a:endParaRPr lang="en-GB"/>
        </a:p>
      </dgm:t>
    </dgm:pt>
    <dgm:pt modelId="{E2161B49-548E-4523-B699-A28F6B6CDD03}" type="pres">
      <dgm:prSet presAssocID="{E83AB560-7515-4AF8-947A-E74D951A7A98}" presName="childText" presStyleLbl="revTx" presStyleIdx="1" presStyleCnt="2">
        <dgm:presLayoutVars>
          <dgm:bulletEnabled val="1"/>
        </dgm:presLayoutVars>
      </dgm:prSet>
      <dgm:spPr/>
      <dgm:t>
        <a:bodyPr/>
        <a:lstStyle/>
        <a:p>
          <a:endParaRPr lang="en-GB"/>
        </a:p>
      </dgm:t>
    </dgm:pt>
  </dgm:ptLst>
  <dgm:cxnLst>
    <dgm:cxn modelId="{AF8DD7C1-551C-44E3-A05C-DC10505BF28F}" srcId="{E83AB560-7515-4AF8-947A-E74D951A7A98}" destId="{11EAFE71-C2E3-4EBE-8D65-EF68E2BCD381}" srcOrd="2" destOrd="0" parTransId="{799C860D-C152-499A-B939-CCAC0145F14F}" sibTransId="{2519B5AC-9E35-4F28-984C-CD022C7B7355}"/>
    <dgm:cxn modelId="{4BECAD09-7328-4775-86C8-947BF53637A1}" type="presOf" srcId="{11EAFE71-C2E3-4EBE-8D65-EF68E2BCD381}" destId="{E2161B49-548E-4523-B699-A28F6B6CDD03}" srcOrd="0" destOrd="2" presId="urn:microsoft.com/office/officeart/2005/8/layout/vList2"/>
    <dgm:cxn modelId="{F671553D-7D01-4523-AE88-77ED40388D71}" type="presOf" srcId="{AA605770-9DAF-4BA6-9718-87182FEB5FA2}" destId="{E2161B49-548E-4523-B699-A28F6B6CDD03}" srcOrd="0" destOrd="0" presId="urn:microsoft.com/office/officeart/2005/8/layout/vList2"/>
    <dgm:cxn modelId="{9D405DD0-EB0C-40E2-B80A-6C0FFA248BD5}" type="presOf" srcId="{C8DB90B3-49D9-4511-A59F-FEF95EE4ADA0}" destId="{68DB695F-6241-48D3-B38B-4FF5B62A63C7}" srcOrd="0" destOrd="3" presId="urn:microsoft.com/office/officeart/2005/8/layout/vList2"/>
    <dgm:cxn modelId="{29C57808-B2DD-4548-9639-12354EB0C3B4}" type="presOf" srcId="{2F9EFA7B-FFA5-487F-96F0-651E651142F7}" destId="{68DB695F-6241-48D3-B38B-4FF5B62A63C7}" srcOrd="0" destOrd="2" presId="urn:microsoft.com/office/officeart/2005/8/layout/vList2"/>
    <dgm:cxn modelId="{8E9383DE-ED83-44A6-ABB0-6C7729831919}" srcId="{4B40C5ED-09A6-40B8-89C8-E19AD91E32A6}" destId="{DDC39F12-7A5D-4F5F-AAA7-531CFEF454D0}" srcOrd="1" destOrd="0" parTransId="{EBCD1089-6473-4C72-AAB7-353B15DA4491}" sibTransId="{D79B9FA0-C6AD-48CB-9819-A37E7990B405}"/>
    <dgm:cxn modelId="{D421A8C4-15D4-451F-B1F2-603E8A357E39}" type="presOf" srcId="{DDC39F12-7A5D-4F5F-AAA7-531CFEF454D0}" destId="{68DB695F-6241-48D3-B38B-4FF5B62A63C7}" srcOrd="0" destOrd="1" presId="urn:microsoft.com/office/officeart/2005/8/layout/vList2"/>
    <dgm:cxn modelId="{B598F0DF-BCB0-4485-BF91-1C55E419BC39}" srcId="{4B40C5ED-09A6-40B8-89C8-E19AD91E32A6}" destId="{C8DB90B3-49D9-4511-A59F-FEF95EE4ADA0}" srcOrd="3" destOrd="0" parTransId="{512BF084-A0C7-4265-A10D-DB956F5A5945}" sibTransId="{A370D0EC-9421-4237-9523-B8C8C9FF1CD8}"/>
    <dgm:cxn modelId="{33CEC834-08E4-4131-BC88-75918B435EB5}" type="presOf" srcId="{8CF8AC94-04E4-45C0-839D-1AE6B6978674}" destId="{68DB695F-6241-48D3-B38B-4FF5B62A63C7}" srcOrd="0" destOrd="0" presId="urn:microsoft.com/office/officeart/2005/8/layout/vList2"/>
    <dgm:cxn modelId="{4BCDAE70-5BFB-4F7B-8AD7-261AEBF11CA7}" type="presOf" srcId="{8F9B19EF-7F6C-483F-8A07-A8561F80FD34}" destId="{3F703506-6B74-4762-BC6C-0489F6AF65BB}" srcOrd="0" destOrd="0" presId="urn:microsoft.com/office/officeart/2005/8/layout/vList2"/>
    <dgm:cxn modelId="{2011A1EC-BD4C-4D48-9BCA-687BC916A9BD}" type="presOf" srcId="{E83AB560-7515-4AF8-947A-E74D951A7A98}" destId="{D26E5316-64E6-4032-A868-27C75C7A3275}" srcOrd="0" destOrd="0" presId="urn:microsoft.com/office/officeart/2005/8/layout/vList2"/>
    <dgm:cxn modelId="{D2E19549-B9B7-49D3-B1AE-69FC16632BA4}" srcId="{4B40C5ED-09A6-40B8-89C8-E19AD91E32A6}" destId="{2F9EFA7B-FFA5-487F-96F0-651E651142F7}" srcOrd="2" destOrd="0" parTransId="{C287C6B1-839C-4518-B882-66D8F0F0BC3C}" sibTransId="{7017904E-1342-448B-99E3-0D87A3DC326D}"/>
    <dgm:cxn modelId="{1C04D944-1227-4A52-9C81-5AE67D5702FE}" srcId="{E83AB560-7515-4AF8-947A-E74D951A7A98}" destId="{AA605770-9DAF-4BA6-9718-87182FEB5FA2}" srcOrd="0" destOrd="0" parTransId="{1F549A65-B56A-4A75-80B4-F6F7148536AD}" sibTransId="{E931A542-88F5-4613-8BA6-5A7E086958CF}"/>
    <dgm:cxn modelId="{3B47B468-45EB-42AA-91CB-D80FFF2280D6}" srcId="{8F9B19EF-7F6C-483F-8A07-A8561F80FD34}" destId="{4B40C5ED-09A6-40B8-89C8-E19AD91E32A6}" srcOrd="0" destOrd="0" parTransId="{A9148CB0-E01E-4EE3-8E64-1F2A23E6669F}" sibTransId="{0A9227D8-ED08-4C52-82EE-081110644B61}"/>
    <dgm:cxn modelId="{1C66E0FA-B4DE-4E09-A3AA-BC26D30E85C1}" type="presOf" srcId="{95284336-8905-4421-8BDB-E3E03EFB79F8}" destId="{E2161B49-548E-4523-B699-A28F6B6CDD03}" srcOrd="0" destOrd="1" presId="urn:microsoft.com/office/officeart/2005/8/layout/vList2"/>
    <dgm:cxn modelId="{AFEECB1A-CD5B-4A70-A09C-060FD08D8228}" srcId="{8F9B19EF-7F6C-483F-8A07-A8561F80FD34}" destId="{E83AB560-7515-4AF8-947A-E74D951A7A98}" srcOrd="1" destOrd="0" parTransId="{D8D6EF92-DC9D-44AB-82CC-CBEBE37A6BC7}" sibTransId="{0DE57D7A-0DE3-44C1-9581-CC629813C066}"/>
    <dgm:cxn modelId="{DDA7128E-B35F-4493-B00E-D82BB6E8A924}" srcId="{4B40C5ED-09A6-40B8-89C8-E19AD91E32A6}" destId="{8CF8AC94-04E4-45C0-839D-1AE6B6978674}" srcOrd="0" destOrd="0" parTransId="{E095A691-6414-4C21-90F0-18D88E9ECCE9}" sibTransId="{385B3A4B-4760-470A-897F-59FD079A67E5}"/>
    <dgm:cxn modelId="{EE79C9E4-62E3-435F-87A1-884E028DADA4}" type="presOf" srcId="{4B40C5ED-09A6-40B8-89C8-E19AD91E32A6}" destId="{BCA59E9E-7239-4D39-AE38-1B32BD4B3E04}" srcOrd="0" destOrd="0" presId="urn:microsoft.com/office/officeart/2005/8/layout/vList2"/>
    <dgm:cxn modelId="{82BB20B7-E274-493E-8AF4-44F50512D489}" srcId="{E83AB560-7515-4AF8-947A-E74D951A7A98}" destId="{95284336-8905-4421-8BDB-E3E03EFB79F8}" srcOrd="1" destOrd="0" parTransId="{619F26EA-91D8-4476-B38C-DA75105621F4}" sibTransId="{BB2A1E8A-CB21-4EFA-8AB0-DC903A8BB017}"/>
    <dgm:cxn modelId="{11AE999F-3F2F-42EF-B8E7-91205F54B4E8}" type="presParOf" srcId="{3F703506-6B74-4762-BC6C-0489F6AF65BB}" destId="{BCA59E9E-7239-4D39-AE38-1B32BD4B3E04}" srcOrd="0" destOrd="0" presId="urn:microsoft.com/office/officeart/2005/8/layout/vList2"/>
    <dgm:cxn modelId="{B4CFE896-5B0F-4927-BE2A-AF36419E1E61}" type="presParOf" srcId="{3F703506-6B74-4762-BC6C-0489F6AF65BB}" destId="{68DB695F-6241-48D3-B38B-4FF5B62A63C7}" srcOrd="1" destOrd="0" presId="urn:microsoft.com/office/officeart/2005/8/layout/vList2"/>
    <dgm:cxn modelId="{B076D73B-C729-49C6-8C74-C4262A7C47D4}" type="presParOf" srcId="{3F703506-6B74-4762-BC6C-0489F6AF65BB}" destId="{D26E5316-64E6-4032-A868-27C75C7A3275}" srcOrd="2" destOrd="0" presId="urn:microsoft.com/office/officeart/2005/8/layout/vList2"/>
    <dgm:cxn modelId="{0705833B-9794-4F53-B556-8278B4D0F5C5}" type="presParOf" srcId="{3F703506-6B74-4762-BC6C-0489F6AF65BB}" destId="{E2161B49-548E-4523-B699-A28F6B6CDD03}"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C786FC1-BD57-493A-B39A-20792A387352}"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9EC12CCF-1752-459F-A10F-73C2546851D8}">
      <dgm:prSet/>
      <dgm:spPr/>
      <dgm:t>
        <a:bodyPr/>
        <a:lstStyle/>
        <a:p>
          <a:r>
            <a:rPr lang="en-GB" b="1"/>
            <a:t>Homestart Renfewshire &amp; Inverclyde Wellbeing Project</a:t>
          </a:r>
          <a:endParaRPr lang="en-US"/>
        </a:p>
      </dgm:t>
    </dgm:pt>
    <dgm:pt modelId="{9573DA3A-7100-4204-A740-BD3D96C51F52}" type="parTrans" cxnId="{C2C62BED-5F4E-47B7-85BF-A9D41E622962}">
      <dgm:prSet/>
      <dgm:spPr/>
      <dgm:t>
        <a:bodyPr/>
        <a:lstStyle/>
        <a:p>
          <a:endParaRPr lang="en-US"/>
        </a:p>
      </dgm:t>
    </dgm:pt>
    <dgm:pt modelId="{3FEC8AF2-8328-4822-BF20-4AA97161F443}" type="sibTrans" cxnId="{C2C62BED-5F4E-47B7-85BF-A9D41E622962}">
      <dgm:prSet/>
      <dgm:spPr/>
      <dgm:t>
        <a:bodyPr/>
        <a:lstStyle/>
        <a:p>
          <a:endParaRPr lang="en-US"/>
        </a:p>
      </dgm:t>
    </dgm:pt>
    <dgm:pt modelId="{643D899A-5871-41B4-80AD-C8F91FF8237D}">
      <dgm:prSet/>
      <dgm:spPr/>
      <dgm:t>
        <a:bodyPr/>
        <a:lstStyle/>
        <a:p>
          <a:r>
            <a:rPr lang="en-GB" dirty="0"/>
            <a:t>Support parents identified as struggling with their mental health, feelings of isolation, loneliness and lack of confidence. It will support young mums, fathers, new Scots particularly from the growing Afghan and Syrian communities</a:t>
          </a:r>
          <a:endParaRPr lang="en-US" dirty="0"/>
        </a:p>
      </dgm:t>
    </dgm:pt>
    <dgm:pt modelId="{7A2D7CFF-2577-40C9-A534-91F2BE4A2669}" type="parTrans" cxnId="{AC6A6226-DE00-4077-82AF-42CFB9B1C164}">
      <dgm:prSet/>
      <dgm:spPr/>
      <dgm:t>
        <a:bodyPr/>
        <a:lstStyle/>
        <a:p>
          <a:endParaRPr lang="en-US"/>
        </a:p>
      </dgm:t>
    </dgm:pt>
    <dgm:pt modelId="{9AE78AEE-E354-4888-ABDE-2586FF2E9CD7}" type="sibTrans" cxnId="{AC6A6226-DE00-4077-82AF-42CFB9B1C164}">
      <dgm:prSet/>
      <dgm:spPr/>
      <dgm:t>
        <a:bodyPr/>
        <a:lstStyle/>
        <a:p>
          <a:endParaRPr lang="en-US"/>
        </a:p>
      </dgm:t>
    </dgm:pt>
    <dgm:pt modelId="{862408CE-33F8-4B96-BE50-A7D54846EF8A}">
      <dgm:prSet/>
      <dgm:spPr/>
      <dgm:t>
        <a:bodyPr/>
        <a:lstStyle/>
        <a:p>
          <a:r>
            <a:rPr lang="en-GB" b="1" dirty="0"/>
            <a:t>Compassionate Grit </a:t>
          </a:r>
          <a:r>
            <a:rPr lang="en-GB" b="1" dirty="0" err="1"/>
            <a:t>Cic</a:t>
          </a:r>
          <a:r>
            <a:rPr lang="en-GB" b="1" dirty="0"/>
            <a:t> – Ready Player One</a:t>
          </a:r>
          <a:endParaRPr lang="en-US" dirty="0"/>
        </a:p>
      </dgm:t>
    </dgm:pt>
    <dgm:pt modelId="{E87DC16D-2C5B-416B-A7F5-7C57CD5A9FD7}" type="parTrans" cxnId="{C98FF3E8-B95D-4848-98FE-2E6A58392B2B}">
      <dgm:prSet/>
      <dgm:spPr/>
      <dgm:t>
        <a:bodyPr/>
        <a:lstStyle/>
        <a:p>
          <a:endParaRPr lang="en-US"/>
        </a:p>
      </dgm:t>
    </dgm:pt>
    <dgm:pt modelId="{F6185053-0E95-40A2-AAAE-6DCA5D72A718}" type="sibTrans" cxnId="{C98FF3E8-B95D-4848-98FE-2E6A58392B2B}">
      <dgm:prSet/>
      <dgm:spPr/>
      <dgm:t>
        <a:bodyPr/>
        <a:lstStyle/>
        <a:p>
          <a:endParaRPr lang="en-US"/>
        </a:p>
      </dgm:t>
    </dgm:pt>
    <dgm:pt modelId="{86630C0A-23A4-4FEC-BDB3-F7A4FD263EE9}">
      <dgm:prSet/>
      <dgm:spPr/>
      <dgm:t>
        <a:bodyPr/>
        <a:lstStyle/>
        <a:p>
          <a:r>
            <a:rPr lang="en-GB"/>
            <a:t>Ready Player One will teach young people aged 16-18 to acknowledge their qualities, values, inspire self-belief and promotes an environment and attitude of inclusivity regardless of individual circumstance. </a:t>
          </a:r>
          <a:endParaRPr lang="en-US"/>
        </a:p>
      </dgm:t>
    </dgm:pt>
    <dgm:pt modelId="{43F2DA21-8305-4DBC-BB8A-D5C7357788E3}" type="parTrans" cxnId="{70C97598-5EE0-41C8-9EC0-D85B448D3F85}">
      <dgm:prSet/>
      <dgm:spPr/>
      <dgm:t>
        <a:bodyPr/>
        <a:lstStyle/>
        <a:p>
          <a:endParaRPr lang="en-US"/>
        </a:p>
      </dgm:t>
    </dgm:pt>
    <dgm:pt modelId="{0A86FA53-7D8D-4E6F-9E32-91325DF433A1}" type="sibTrans" cxnId="{70C97598-5EE0-41C8-9EC0-D85B448D3F85}">
      <dgm:prSet/>
      <dgm:spPr/>
      <dgm:t>
        <a:bodyPr/>
        <a:lstStyle/>
        <a:p>
          <a:endParaRPr lang="en-US"/>
        </a:p>
      </dgm:t>
    </dgm:pt>
    <dgm:pt modelId="{CF886AE2-2A2A-4051-9E69-265C0B18226B}">
      <dgm:prSet/>
      <dgm:spPr/>
      <dgm:t>
        <a:bodyPr/>
        <a:lstStyle/>
        <a:p>
          <a:r>
            <a:rPr lang="en-GB" b="1"/>
            <a:t>Branchton Community Centre </a:t>
          </a:r>
          <a:endParaRPr lang="en-US"/>
        </a:p>
      </dgm:t>
    </dgm:pt>
    <dgm:pt modelId="{B57B18BD-B656-441B-AA17-EF5E9066C475}" type="parTrans" cxnId="{D9D50544-9116-49A8-82FB-CCB2B5D8D512}">
      <dgm:prSet/>
      <dgm:spPr/>
      <dgm:t>
        <a:bodyPr/>
        <a:lstStyle/>
        <a:p>
          <a:endParaRPr lang="en-US"/>
        </a:p>
      </dgm:t>
    </dgm:pt>
    <dgm:pt modelId="{880656D2-A7E2-4F0A-8EAA-DA9389D10762}" type="sibTrans" cxnId="{D9D50544-9116-49A8-82FB-CCB2B5D8D512}">
      <dgm:prSet/>
      <dgm:spPr/>
      <dgm:t>
        <a:bodyPr/>
        <a:lstStyle/>
        <a:p>
          <a:endParaRPr lang="en-US"/>
        </a:p>
      </dgm:t>
    </dgm:pt>
    <dgm:pt modelId="{1A309D72-F256-432C-9C16-BB051653204C}">
      <dgm:prSet/>
      <dgm:spPr/>
      <dgm:t>
        <a:bodyPr/>
        <a:lstStyle/>
        <a:p>
          <a:r>
            <a:rPr lang="en-GB" dirty="0"/>
            <a:t>Funding will support the recruitment of a new staff member who will coordinate the project offering support to </a:t>
          </a:r>
          <a:r>
            <a:rPr lang="en-GB" dirty="0" smtClean="0"/>
            <a:t>isolated </a:t>
          </a:r>
          <a:r>
            <a:rPr lang="en-GB" dirty="0"/>
            <a:t>and marginalised community members. Activities will include;  ASIST training, mental health first aid, cooking classes, </a:t>
          </a:r>
          <a:r>
            <a:rPr lang="en-GB" dirty="0" smtClean="0"/>
            <a:t>exercise </a:t>
          </a:r>
          <a:r>
            <a:rPr lang="en-GB" dirty="0"/>
            <a:t>classes, paths for all walk leader training, art classes, talking groups, budgeting skills, mini mental health packs and peer led support and activities.</a:t>
          </a:r>
          <a:endParaRPr lang="en-US" dirty="0"/>
        </a:p>
      </dgm:t>
    </dgm:pt>
    <dgm:pt modelId="{A4A33AAF-8191-4ED7-ABE3-0885D00EAD5E}" type="parTrans" cxnId="{22A56933-9B90-40C7-BAA5-B0D5697550D1}">
      <dgm:prSet/>
      <dgm:spPr/>
      <dgm:t>
        <a:bodyPr/>
        <a:lstStyle/>
        <a:p>
          <a:endParaRPr lang="en-US"/>
        </a:p>
      </dgm:t>
    </dgm:pt>
    <dgm:pt modelId="{08BC629F-738E-426C-BD43-F92C1C9D98F5}" type="sibTrans" cxnId="{22A56933-9B90-40C7-BAA5-B0D5697550D1}">
      <dgm:prSet/>
      <dgm:spPr/>
      <dgm:t>
        <a:bodyPr/>
        <a:lstStyle/>
        <a:p>
          <a:endParaRPr lang="en-US"/>
        </a:p>
      </dgm:t>
    </dgm:pt>
    <dgm:pt modelId="{37B46C56-18F6-4F6C-86EB-8AFBEA8AB29E}" type="pres">
      <dgm:prSet presAssocID="{1C786FC1-BD57-493A-B39A-20792A387352}" presName="linear" presStyleCnt="0">
        <dgm:presLayoutVars>
          <dgm:animLvl val="lvl"/>
          <dgm:resizeHandles val="exact"/>
        </dgm:presLayoutVars>
      </dgm:prSet>
      <dgm:spPr/>
      <dgm:t>
        <a:bodyPr/>
        <a:lstStyle/>
        <a:p>
          <a:endParaRPr lang="en-GB"/>
        </a:p>
      </dgm:t>
    </dgm:pt>
    <dgm:pt modelId="{E93AC7B9-0D14-4910-896E-56A815064F57}" type="pres">
      <dgm:prSet presAssocID="{9EC12CCF-1752-459F-A10F-73C2546851D8}" presName="parentText" presStyleLbl="node1" presStyleIdx="0" presStyleCnt="3">
        <dgm:presLayoutVars>
          <dgm:chMax val="0"/>
          <dgm:bulletEnabled val="1"/>
        </dgm:presLayoutVars>
      </dgm:prSet>
      <dgm:spPr/>
      <dgm:t>
        <a:bodyPr/>
        <a:lstStyle/>
        <a:p>
          <a:endParaRPr lang="en-GB"/>
        </a:p>
      </dgm:t>
    </dgm:pt>
    <dgm:pt modelId="{F1CC5FC3-A0D4-4E56-9440-3BC5F15A1679}" type="pres">
      <dgm:prSet presAssocID="{9EC12CCF-1752-459F-A10F-73C2546851D8}" presName="childText" presStyleLbl="revTx" presStyleIdx="0" presStyleCnt="3">
        <dgm:presLayoutVars>
          <dgm:bulletEnabled val="1"/>
        </dgm:presLayoutVars>
      </dgm:prSet>
      <dgm:spPr/>
      <dgm:t>
        <a:bodyPr/>
        <a:lstStyle/>
        <a:p>
          <a:endParaRPr lang="en-GB"/>
        </a:p>
      </dgm:t>
    </dgm:pt>
    <dgm:pt modelId="{50E6E57C-8423-4869-833E-99666B10EEC4}" type="pres">
      <dgm:prSet presAssocID="{862408CE-33F8-4B96-BE50-A7D54846EF8A}" presName="parentText" presStyleLbl="node1" presStyleIdx="1" presStyleCnt="3">
        <dgm:presLayoutVars>
          <dgm:chMax val="0"/>
          <dgm:bulletEnabled val="1"/>
        </dgm:presLayoutVars>
      </dgm:prSet>
      <dgm:spPr/>
      <dgm:t>
        <a:bodyPr/>
        <a:lstStyle/>
        <a:p>
          <a:endParaRPr lang="en-GB"/>
        </a:p>
      </dgm:t>
    </dgm:pt>
    <dgm:pt modelId="{5E0D6852-196C-4203-B2E3-5249FFDB2108}" type="pres">
      <dgm:prSet presAssocID="{862408CE-33F8-4B96-BE50-A7D54846EF8A}" presName="childText" presStyleLbl="revTx" presStyleIdx="1" presStyleCnt="3">
        <dgm:presLayoutVars>
          <dgm:bulletEnabled val="1"/>
        </dgm:presLayoutVars>
      </dgm:prSet>
      <dgm:spPr/>
      <dgm:t>
        <a:bodyPr/>
        <a:lstStyle/>
        <a:p>
          <a:endParaRPr lang="en-GB"/>
        </a:p>
      </dgm:t>
    </dgm:pt>
    <dgm:pt modelId="{125EF7E7-DA80-446F-828C-7364DBCF60F5}" type="pres">
      <dgm:prSet presAssocID="{CF886AE2-2A2A-4051-9E69-265C0B18226B}" presName="parentText" presStyleLbl="node1" presStyleIdx="2" presStyleCnt="3">
        <dgm:presLayoutVars>
          <dgm:chMax val="0"/>
          <dgm:bulletEnabled val="1"/>
        </dgm:presLayoutVars>
      </dgm:prSet>
      <dgm:spPr/>
      <dgm:t>
        <a:bodyPr/>
        <a:lstStyle/>
        <a:p>
          <a:endParaRPr lang="en-GB"/>
        </a:p>
      </dgm:t>
    </dgm:pt>
    <dgm:pt modelId="{FF843E43-6244-4534-A28D-DFE2B0FC5013}" type="pres">
      <dgm:prSet presAssocID="{CF886AE2-2A2A-4051-9E69-265C0B18226B}" presName="childText" presStyleLbl="revTx" presStyleIdx="2" presStyleCnt="3">
        <dgm:presLayoutVars>
          <dgm:bulletEnabled val="1"/>
        </dgm:presLayoutVars>
      </dgm:prSet>
      <dgm:spPr/>
      <dgm:t>
        <a:bodyPr/>
        <a:lstStyle/>
        <a:p>
          <a:endParaRPr lang="en-GB"/>
        </a:p>
      </dgm:t>
    </dgm:pt>
  </dgm:ptLst>
  <dgm:cxnLst>
    <dgm:cxn modelId="{C98FF3E8-B95D-4848-98FE-2E6A58392B2B}" srcId="{1C786FC1-BD57-493A-B39A-20792A387352}" destId="{862408CE-33F8-4B96-BE50-A7D54846EF8A}" srcOrd="1" destOrd="0" parTransId="{E87DC16D-2C5B-416B-A7F5-7C57CD5A9FD7}" sibTransId="{F6185053-0E95-40A2-AAAE-6DCA5D72A718}"/>
    <dgm:cxn modelId="{70479B95-DAAF-4145-80A2-0C3707921046}" type="presOf" srcId="{86630C0A-23A4-4FEC-BDB3-F7A4FD263EE9}" destId="{5E0D6852-196C-4203-B2E3-5249FFDB2108}" srcOrd="0" destOrd="0" presId="urn:microsoft.com/office/officeart/2005/8/layout/vList2"/>
    <dgm:cxn modelId="{F5E7FC24-0D95-4F09-BDC9-433F2A42789D}" type="presOf" srcId="{862408CE-33F8-4B96-BE50-A7D54846EF8A}" destId="{50E6E57C-8423-4869-833E-99666B10EEC4}" srcOrd="0" destOrd="0" presId="urn:microsoft.com/office/officeart/2005/8/layout/vList2"/>
    <dgm:cxn modelId="{365EC441-725E-4EBC-B00C-7F630DD018CF}" type="presOf" srcId="{9EC12CCF-1752-459F-A10F-73C2546851D8}" destId="{E93AC7B9-0D14-4910-896E-56A815064F57}" srcOrd="0" destOrd="0" presId="urn:microsoft.com/office/officeart/2005/8/layout/vList2"/>
    <dgm:cxn modelId="{AC6A6226-DE00-4077-82AF-42CFB9B1C164}" srcId="{9EC12CCF-1752-459F-A10F-73C2546851D8}" destId="{643D899A-5871-41B4-80AD-C8F91FF8237D}" srcOrd="0" destOrd="0" parTransId="{7A2D7CFF-2577-40C9-A534-91F2BE4A2669}" sibTransId="{9AE78AEE-E354-4888-ABDE-2586FF2E9CD7}"/>
    <dgm:cxn modelId="{5E01E15B-697D-4049-961A-F83095D1E1B7}" type="presOf" srcId="{1A309D72-F256-432C-9C16-BB051653204C}" destId="{FF843E43-6244-4534-A28D-DFE2B0FC5013}" srcOrd="0" destOrd="0" presId="urn:microsoft.com/office/officeart/2005/8/layout/vList2"/>
    <dgm:cxn modelId="{15967D5A-0B61-4E55-BC71-4141E99DEDBE}" type="presOf" srcId="{1C786FC1-BD57-493A-B39A-20792A387352}" destId="{37B46C56-18F6-4F6C-86EB-8AFBEA8AB29E}" srcOrd="0" destOrd="0" presId="urn:microsoft.com/office/officeart/2005/8/layout/vList2"/>
    <dgm:cxn modelId="{22A56933-9B90-40C7-BAA5-B0D5697550D1}" srcId="{CF886AE2-2A2A-4051-9E69-265C0B18226B}" destId="{1A309D72-F256-432C-9C16-BB051653204C}" srcOrd="0" destOrd="0" parTransId="{A4A33AAF-8191-4ED7-ABE3-0885D00EAD5E}" sibTransId="{08BC629F-738E-426C-BD43-F92C1C9D98F5}"/>
    <dgm:cxn modelId="{6FED8383-1A8C-48AC-BEE3-D4B14DDC09CC}" type="presOf" srcId="{CF886AE2-2A2A-4051-9E69-265C0B18226B}" destId="{125EF7E7-DA80-446F-828C-7364DBCF60F5}" srcOrd="0" destOrd="0" presId="urn:microsoft.com/office/officeart/2005/8/layout/vList2"/>
    <dgm:cxn modelId="{D9D50544-9116-49A8-82FB-CCB2B5D8D512}" srcId="{1C786FC1-BD57-493A-B39A-20792A387352}" destId="{CF886AE2-2A2A-4051-9E69-265C0B18226B}" srcOrd="2" destOrd="0" parTransId="{B57B18BD-B656-441B-AA17-EF5E9066C475}" sibTransId="{880656D2-A7E2-4F0A-8EAA-DA9389D10762}"/>
    <dgm:cxn modelId="{C2C62BED-5F4E-47B7-85BF-A9D41E622962}" srcId="{1C786FC1-BD57-493A-B39A-20792A387352}" destId="{9EC12CCF-1752-459F-A10F-73C2546851D8}" srcOrd="0" destOrd="0" parTransId="{9573DA3A-7100-4204-A740-BD3D96C51F52}" sibTransId="{3FEC8AF2-8328-4822-BF20-4AA97161F443}"/>
    <dgm:cxn modelId="{CCD4CC43-1E60-45AF-9E83-94D61E63FB6C}" type="presOf" srcId="{643D899A-5871-41B4-80AD-C8F91FF8237D}" destId="{F1CC5FC3-A0D4-4E56-9440-3BC5F15A1679}" srcOrd="0" destOrd="0" presId="urn:microsoft.com/office/officeart/2005/8/layout/vList2"/>
    <dgm:cxn modelId="{70C97598-5EE0-41C8-9EC0-D85B448D3F85}" srcId="{862408CE-33F8-4B96-BE50-A7D54846EF8A}" destId="{86630C0A-23A4-4FEC-BDB3-F7A4FD263EE9}" srcOrd="0" destOrd="0" parTransId="{43F2DA21-8305-4DBC-BB8A-D5C7357788E3}" sibTransId="{0A86FA53-7D8D-4E6F-9E32-91325DF433A1}"/>
    <dgm:cxn modelId="{54A9F74F-C75F-4230-BB90-FE42CCCBC5B5}" type="presParOf" srcId="{37B46C56-18F6-4F6C-86EB-8AFBEA8AB29E}" destId="{E93AC7B9-0D14-4910-896E-56A815064F57}" srcOrd="0" destOrd="0" presId="urn:microsoft.com/office/officeart/2005/8/layout/vList2"/>
    <dgm:cxn modelId="{78EF84D7-571D-434B-9F0A-2F088F155ABB}" type="presParOf" srcId="{37B46C56-18F6-4F6C-86EB-8AFBEA8AB29E}" destId="{F1CC5FC3-A0D4-4E56-9440-3BC5F15A1679}" srcOrd="1" destOrd="0" presId="urn:microsoft.com/office/officeart/2005/8/layout/vList2"/>
    <dgm:cxn modelId="{42B8A961-7D00-4821-BACE-66198E592385}" type="presParOf" srcId="{37B46C56-18F6-4F6C-86EB-8AFBEA8AB29E}" destId="{50E6E57C-8423-4869-833E-99666B10EEC4}" srcOrd="2" destOrd="0" presId="urn:microsoft.com/office/officeart/2005/8/layout/vList2"/>
    <dgm:cxn modelId="{76CA9F7A-D224-4888-8F9C-ABBD4A771978}" type="presParOf" srcId="{37B46C56-18F6-4F6C-86EB-8AFBEA8AB29E}" destId="{5E0D6852-196C-4203-B2E3-5249FFDB2108}" srcOrd="3" destOrd="0" presId="urn:microsoft.com/office/officeart/2005/8/layout/vList2"/>
    <dgm:cxn modelId="{F2F66933-1DFB-4330-952B-506C45FBF5A6}" type="presParOf" srcId="{37B46C56-18F6-4F6C-86EB-8AFBEA8AB29E}" destId="{125EF7E7-DA80-446F-828C-7364DBCF60F5}" srcOrd="4" destOrd="0" presId="urn:microsoft.com/office/officeart/2005/8/layout/vList2"/>
    <dgm:cxn modelId="{63226AAD-E804-4767-83D5-096F2B8F4F3C}" type="presParOf" srcId="{37B46C56-18F6-4F6C-86EB-8AFBEA8AB29E}" destId="{FF843E43-6244-4534-A28D-DFE2B0FC5013}"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12C62CC-69C6-467B-B236-3D843F1E477E}" type="doc">
      <dgm:prSet loTypeId="urn:microsoft.com/office/officeart/2016/7/layout/RepeatingBendingProcessNew" loCatId="process" qsTypeId="urn:microsoft.com/office/officeart/2005/8/quickstyle/simple1" qsCatId="simple" csTypeId="urn:microsoft.com/office/officeart/2005/8/colors/colorful2" csCatId="colorful" phldr="1"/>
      <dgm:spPr/>
      <dgm:t>
        <a:bodyPr/>
        <a:lstStyle/>
        <a:p>
          <a:endParaRPr lang="en-US"/>
        </a:p>
      </dgm:t>
    </dgm:pt>
    <dgm:pt modelId="{BA8E8AEC-4B05-41B4-8D90-1F85F150E9B9}">
      <dgm:prSet/>
      <dgm:spPr/>
      <dgm:t>
        <a:bodyPr/>
        <a:lstStyle/>
        <a:p>
          <a:r>
            <a:rPr lang="en-GB" dirty="0"/>
            <a:t>Revisit local priorities and “at risk” groups in line with guidance from </a:t>
          </a:r>
          <a:r>
            <a:rPr lang="en-GB" dirty="0" smtClean="0"/>
            <a:t>SG. Identify </a:t>
          </a:r>
          <a:r>
            <a:rPr lang="en-GB" dirty="0"/>
            <a:t>gaps in local provision and prioritise future funding to meet gaps identified</a:t>
          </a:r>
          <a:endParaRPr lang="en-US" dirty="0"/>
        </a:p>
      </dgm:t>
    </dgm:pt>
    <dgm:pt modelId="{9B8609E0-043E-495F-A361-FE2C7C7D8656}" type="parTrans" cxnId="{62EB57D6-9CD0-4C06-A857-1F17D57CCA62}">
      <dgm:prSet/>
      <dgm:spPr/>
      <dgm:t>
        <a:bodyPr/>
        <a:lstStyle/>
        <a:p>
          <a:endParaRPr lang="en-US"/>
        </a:p>
      </dgm:t>
    </dgm:pt>
    <dgm:pt modelId="{99F7E422-1A1D-4945-8882-46594132CFED}" type="sibTrans" cxnId="{62EB57D6-9CD0-4C06-A857-1F17D57CCA62}">
      <dgm:prSet/>
      <dgm:spPr/>
      <dgm:t>
        <a:bodyPr/>
        <a:lstStyle/>
        <a:p>
          <a:endParaRPr lang="en-US"/>
        </a:p>
      </dgm:t>
    </dgm:pt>
    <dgm:pt modelId="{DAF184EE-E186-4359-9544-742D77523C97}">
      <dgm:prSet/>
      <dgm:spPr/>
      <dgm:t>
        <a:bodyPr/>
        <a:lstStyle/>
        <a:p>
          <a:r>
            <a:rPr lang="en-GB" dirty="0"/>
            <a:t>Develop partnership further; involving more people with lived/living with experience</a:t>
          </a:r>
          <a:endParaRPr lang="en-US" dirty="0"/>
        </a:p>
      </dgm:t>
    </dgm:pt>
    <dgm:pt modelId="{5BE98897-3955-4ABA-A378-D37F5D307360}" type="parTrans" cxnId="{79FD68F7-E47F-4238-B2A9-97148C78E2D2}">
      <dgm:prSet/>
      <dgm:spPr/>
      <dgm:t>
        <a:bodyPr/>
        <a:lstStyle/>
        <a:p>
          <a:endParaRPr lang="en-US"/>
        </a:p>
      </dgm:t>
    </dgm:pt>
    <dgm:pt modelId="{CA45BD87-FC62-4AE4-94B8-BFC1F923FBB8}" type="sibTrans" cxnId="{79FD68F7-E47F-4238-B2A9-97148C78E2D2}">
      <dgm:prSet/>
      <dgm:spPr/>
      <dgm:t>
        <a:bodyPr/>
        <a:lstStyle/>
        <a:p>
          <a:endParaRPr lang="en-US"/>
        </a:p>
      </dgm:t>
    </dgm:pt>
    <dgm:pt modelId="{39036DED-9CBA-4C44-A00C-65051438132D}">
      <dgm:prSet/>
      <dgm:spPr/>
      <dgm:t>
        <a:bodyPr/>
        <a:lstStyle/>
        <a:p>
          <a:r>
            <a:rPr lang="en-GB" dirty="0"/>
            <a:t>Add funded projects to local asset mapping</a:t>
          </a:r>
          <a:endParaRPr lang="en-US" dirty="0"/>
        </a:p>
      </dgm:t>
    </dgm:pt>
    <dgm:pt modelId="{BAA0BF24-7189-40FF-9BD5-A5DA07B41517}" type="parTrans" cxnId="{F4883FB6-0D3F-46B7-985D-668FB7A72B48}">
      <dgm:prSet/>
      <dgm:spPr/>
      <dgm:t>
        <a:bodyPr/>
        <a:lstStyle/>
        <a:p>
          <a:endParaRPr lang="en-US"/>
        </a:p>
      </dgm:t>
    </dgm:pt>
    <dgm:pt modelId="{A0BFD4A8-EF0B-419E-8259-B87FEE77FE4B}" type="sibTrans" cxnId="{F4883FB6-0D3F-46B7-985D-668FB7A72B48}">
      <dgm:prSet/>
      <dgm:spPr/>
      <dgm:t>
        <a:bodyPr/>
        <a:lstStyle/>
        <a:p>
          <a:endParaRPr lang="en-US"/>
        </a:p>
      </dgm:t>
    </dgm:pt>
    <dgm:pt modelId="{AC532A47-E987-4B12-9899-54DAE9223571}">
      <dgm:prSet/>
      <dgm:spPr/>
      <dgm:t>
        <a:bodyPr/>
        <a:lstStyle/>
        <a:p>
          <a:r>
            <a:rPr lang="en-GB" dirty="0"/>
            <a:t>Further capacity building activities for organisations with little or no track </a:t>
          </a:r>
          <a:r>
            <a:rPr lang="en-GB"/>
            <a:t>record </a:t>
          </a:r>
          <a:endParaRPr lang="en-US" dirty="0"/>
        </a:p>
      </dgm:t>
    </dgm:pt>
    <dgm:pt modelId="{D708BC24-1DAF-4075-86F7-E4E7DF10D249}" type="parTrans" cxnId="{54E08696-F29E-4732-9DC9-C7C6EA4CECEB}">
      <dgm:prSet/>
      <dgm:spPr/>
      <dgm:t>
        <a:bodyPr/>
        <a:lstStyle/>
        <a:p>
          <a:endParaRPr lang="en-US"/>
        </a:p>
      </dgm:t>
    </dgm:pt>
    <dgm:pt modelId="{D4B645DF-9267-4DA5-A087-552704CAA9B7}" type="sibTrans" cxnId="{54E08696-F29E-4732-9DC9-C7C6EA4CECEB}">
      <dgm:prSet/>
      <dgm:spPr/>
      <dgm:t>
        <a:bodyPr/>
        <a:lstStyle/>
        <a:p>
          <a:endParaRPr lang="en-US"/>
        </a:p>
      </dgm:t>
    </dgm:pt>
    <dgm:pt modelId="{7329F1B1-2F8B-4F53-A6A6-A3E33C766968}">
      <dgm:prSet/>
      <dgm:spPr/>
      <dgm:t>
        <a:bodyPr/>
        <a:lstStyle/>
        <a:p>
          <a:r>
            <a:rPr lang="en-GB" dirty="0"/>
            <a:t>Undertake additional co-production activities to identify need particularly with seldom heard groups</a:t>
          </a:r>
          <a:endParaRPr lang="en-US" dirty="0"/>
        </a:p>
      </dgm:t>
    </dgm:pt>
    <dgm:pt modelId="{3245E8F1-98D7-4227-A5C4-DE8A65C0E64C}" type="parTrans" cxnId="{74C1FA37-C5D5-41D9-8EB6-99238DAB357B}">
      <dgm:prSet/>
      <dgm:spPr/>
      <dgm:t>
        <a:bodyPr/>
        <a:lstStyle/>
        <a:p>
          <a:endParaRPr lang="en-GB"/>
        </a:p>
      </dgm:t>
    </dgm:pt>
    <dgm:pt modelId="{E7901D1E-FA5A-4437-B0E1-91D8772F7ED0}" type="sibTrans" cxnId="{74C1FA37-C5D5-41D9-8EB6-99238DAB357B}">
      <dgm:prSet/>
      <dgm:spPr/>
      <dgm:t>
        <a:bodyPr/>
        <a:lstStyle/>
        <a:p>
          <a:endParaRPr lang="en-GB"/>
        </a:p>
      </dgm:t>
    </dgm:pt>
    <dgm:pt modelId="{0BE499C1-3D89-4FCF-8817-751AB2A29366}">
      <dgm:prSet/>
      <dgm:spPr/>
      <dgm:t>
        <a:bodyPr/>
        <a:lstStyle/>
        <a:p>
          <a:r>
            <a:rPr lang="en-GB" dirty="0"/>
            <a:t>Identify match funding to increase funding available</a:t>
          </a:r>
          <a:endParaRPr lang="en-US" dirty="0"/>
        </a:p>
      </dgm:t>
    </dgm:pt>
    <dgm:pt modelId="{E712AC88-9445-450A-8203-FB32590327D7}" type="parTrans" cxnId="{DEEEA665-62FE-49DD-B3C0-BFD4109EA4FB}">
      <dgm:prSet/>
      <dgm:spPr/>
      <dgm:t>
        <a:bodyPr/>
        <a:lstStyle/>
        <a:p>
          <a:endParaRPr lang="en-GB"/>
        </a:p>
      </dgm:t>
    </dgm:pt>
    <dgm:pt modelId="{488780A4-C870-4102-9985-EB46EFA24D09}" type="sibTrans" cxnId="{DEEEA665-62FE-49DD-B3C0-BFD4109EA4FB}">
      <dgm:prSet/>
      <dgm:spPr/>
      <dgm:t>
        <a:bodyPr/>
        <a:lstStyle/>
        <a:p>
          <a:endParaRPr lang="en-GB"/>
        </a:p>
      </dgm:t>
    </dgm:pt>
    <dgm:pt modelId="{21CCBBCF-6902-4A32-9B7B-E592F4077FE1}">
      <dgm:prSet/>
      <dgm:spPr/>
      <dgm:t>
        <a:bodyPr/>
        <a:lstStyle/>
        <a:p>
          <a:r>
            <a:rPr lang="en-GB" dirty="0"/>
            <a:t>Source additional funding to support work with under 16s</a:t>
          </a:r>
          <a:endParaRPr lang="en-US" dirty="0"/>
        </a:p>
      </dgm:t>
    </dgm:pt>
    <dgm:pt modelId="{E94C8F10-939B-47AC-967A-B4C79465A3AC}" type="sibTrans" cxnId="{9AA942CD-18A9-47BF-8CE5-354CD250B807}">
      <dgm:prSet/>
      <dgm:spPr/>
      <dgm:t>
        <a:bodyPr/>
        <a:lstStyle/>
        <a:p>
          <a:endParaRPr lang="en-US"/>
        </a:p>
      </dgm:t>
    </dgm:pt>
    <dgm:pt modelId="{5A836CC8-5C2B-49B2-8BC9-92CB779E5AC2}" type="parTrans" cxnId="{9AA942CD-18A9-47BF-8CE5-354CD250B807}">
      <dgm:prSet/>
      <dgm:spPr/>
      <dgm:t>
        <a:bodyPr/>
        <a:lstStyle/>
        <a:p>
          <a:endParaRPr lang="en-US"/>
        </a:p>
      </dgm:t>
    </dgm:pt>
    <dgm:pt modelId="{10F3FD5E-2AB1-4917-B770-676EF57DA6FA}">
      <dgm:prSet/>
      <dgm:spPr/>
      <dgm:t>
        <a:bodyPr/>
        <a:lstStyle/>
        <a:p>
          <a:r>
            <a:rPr lang="en-GB"/>
            <a:t>Run showcase event for funded projects to share learning and encourage wider thinking</a:t>
          </a:r>
          <a:endParaRPr lang="en-US" dirty="0"/>
        </a:p>
      </dgm:t>
    </dgm:pt>
    <dgm:pt modelId="{AF6C03AD-1209-48B9-BF1B-5ECD812F4368}" type="parTrans" cxnId="{A46F3647-5CB5-4461-8DF1-014053616868}">
      <dgm:prSet/>
      <dgm:spPr/>
      <dgm:t>
        <a:bodyPr/>
        <a:lstStyle/>
        <a:p>
          <a:endParaRPr lang="en-GB"/>
        </a:p>
      </dgm:t>
    </dgm:pt>
    <dgm:pt modelId="{385B2A53-7190-494A-A740-984589D64A39}" type="sibTrans" cxnId="{A46F3647-5CB5-4461-8DF1-014053616868}">
      <dgm:prSet/>
      <dgm:spPr/>
      <dgm:t>
        <a:bodyPr/>
        <a:lstStyle/>
        <a:p>
          <a:endParaRPr lang="en-GB"/>
        </a:p>
      </dgm:t>
    </dgm:pt>
    <dgm:pt modelId="{A87C1FD9-09E6-4993-8505-AFCDCAC9F9E7}" type="pres">
      <dgm:prSet presAssocID="{412C62CC-69C6-467B-B236-3D843F1E477E}" presName="Name0" presStyleCnt="0">
        <dgm:presLayoutVars>
          <dgm:dir/>
          <dgm:resizeHandles val="exact"/>
        </dgm:presLayoutVars>
      </dgm:prSet>
      <dgm:spPr/>
      <dgm:t>
        <a:bodyPr/>
        <a:lstStyle/>
        <a:p>
          <a:endParaRPr lang="en-GB"/>
        </a:p>
      </dgm:t>
    </dgm:pt>
    <dgm:pt modelId="{512A4984-8207-4AB0-A68F-896E279DF64C}" type="pres">
      <dgm:prSet presAssocID="{BA8E8AEC-4B05-41B4-8D90-1F85F150E9B9}" presName="node" presStyleLbl="node1" presStyleIdx="0" presStyleCnt="8">
        <dgm:presLayoutVars>
          <dgm:bulletEnabled val="1"/>
        </dgm:presLayoutVars>
      </dgm:prSet>
      <dgm:spPr/>
      <dgm:t>
        <a:bodyPr/>
        <a:lstStyle/>
        <a:p>
          <a:endParaRPr lang="en-GB"/>
        </a:p>
      </dgm:t>
    </dgm:pt>
    <dgm:pt modelId="{E6B13E0E-E6CF-468F-9D79-A289AED0E788}" type="pres">
      <dgm:prSet presAssocID="{99F7E422-1A1D-4945-8882-46594132CFED}" presName="sibTrans" presStyleLbl="sibTrans1D1" presStyleIdx="0" presStyleCnt="7"/>
      <dgm:spPr/>
      <dgm:t>
        <a:bodyPr/>
        <a:lstStyle/>
        <a:p>
          <a:endParaRPr lang="en-GB"/>
        </a:p>
      </dgm:t>
    </dgm:pt>
    <dgm:pt modelId="{436A5C29-10CE-4704-8941-E54A700D230B}" type="pres">
      <dgm:prSet presAssocID="{99F7E422-1A1D-4945-8882-46594132CFED}" presName="connectorText" presStyleLbl="sibTrans1D1" presStyleIdx="0" presStyleCnt="7"/>
      <dgm:spPr/>
      <dgm:t>
        <a:bodyPr/>
        <a:lstStyle/>
        <a:p>
          <a:endParaRPr lang="en-GB"/>
        </a:p>
      </dgm:t>
    </dgm:pt>
    <dgm:pt modelId="{E6C94C32-63FC-495A-8146-F7339E23CD1C}" type="pres">
      <dgm:prSet presAssocID="{7329F1B1-2F8B-4F53-A6A6-A3E33C766968}" presName="node" presStyleLbl="node1" presStyleIdx="1" presStyleCnt="8">
        <dgm:presLayoutVars>
          <dgm:bulletEnabled val="1"/>
        </dgm:presLayoutVars>
      </dgm:prSet>
      <dgm:spPr/>
      <dgm:t>
        <a:bodyPr/>
        <a:lstStyle/>
        <a:p>
          <a:endParaRPr lang="en-GB"/>
        </a:p>
      </dgm:t>
    </dgm:pt>
    <dgm:pt modelId="{4BD70341-4DEA-4AA3-A82C-899770FD13F3}" type="pres">
      <dgm:prSet presAssocID="{E7901D1E-FA5A-4437-B0E1-91D8772F7ED0}" presName="sibTrans" presStyleLbl="sibTrans1D1" presStyleIdx="1" presStyleCnt="7"/>
      <dgm:spPr/>
      <dgm:t>
        <a:bodyPr/>
        <a:lstStyle/>
        <a:p>
          <a:endParaRPr lang="en-GB"/>
        </a:p>
      </dgm:t>
    </dgm:pt>
    <dgm:pt modelId="{A9B49839-4E59-4E9E-BA19-6B8B93FC1415}" type="pres">
      <dgm:prSet presAssocID="{E7901D1E-FA5A-4437-B0E1-91D8772F7ED0}" presName="connectorText" presStyleLbl="sibTrans1D1" presStyleIdx="1" presStyleCnt="7"/>
      <dgm:spPr/>
      <dgm:t>
        <a:bodyPr/>
        <a:lstStyle/>
        <a:p>
          <a:endParaRPr lang="en-GB"/>
        </a:p>
      </dgm:t>
    </dgm:pt>
    <dgm:pt modelId="{EF139C2A-D7E4-48B1-9FFF-6FA0CE7FB964}" type="pres">
      <dgm:prSet presAssocID="{DAF184EE-E186-4359-9544-742D77523C97}" presName="node" presStyleLbl="node1" presStyleIdx="2" presStyleCnt="8">
        <dgm:presLayoutVars>
          <dgm:bulletEnabled val="1"/>
        </dgm:presLayoutVars>
      </dgm:prSet>
      <dgm:spPr/>
      <dgm:t>
        <a:bodyPr/>
        <a:lstStyle/>
        <a:p>
          <a:endParaRPr lang="en-GB"/>
        </a:p>
      </dgm:t>
    </dgm:pt>
    <dgm:pt modelId="{A0803AC8-B573-490B-9302-54CA2C2A99E2}" type="pres">
      <dgm:prSet presAssocID="{CA45BD87-FC62-4AE4-94B8-BFC1F923FBB8}" presName="sibTrans" presStyleLbl="sibTrans1D1" presStyleIdx="2" presStyleCnt="7"/>
      <dgm:spPr/>
      <dgm:t>
        <a:bodyPr/>
        <a:lstStyle/>
        <a:p>
          <a:endParaRPr lang="en-GB"/>
        </a:p>
      </dgm:t>
    </dgm:pt>
    <dgm:pt modelId="{C8AB3EE9-3B76-4FF9-A637-7C214C73A6EC}" type="pres">
      <dgm:prSet presAssocID="{CA45BD87-FC62-4AE4-94B8-BFC1F923FBB8}" presName="connectorText" presStyleLbl="sibTrans1D1" presStyleIdx="2" presStyleCnt="7"/>
      <dgm:spPr/>
      <dgm:t>
        <a:bodyPr/>
        <a:lstStyle/>
        <a:p>
          <a:endParaRPr lang="en-GB"/>
        </a:p>
      </dgm:t>
    </dgm:pt>
    <dgm:pt modelId="{D3BB7C8D-A18F-481D-B18C-82DF8638090C}" type="pres">
      <dgm:prSet presAssocID="{0BE499C1-3D89-4FCF-8817-751AB2A29366}" presName="node" presStyleLbl="node1" presStyleIdx="3" presStyleCnt="8">
        <dgm:presLayoutVars>
          <dgm:bulletEnabled val="1"/>
        </dgm:presLayoutVars>
      </dgm:prSet>
      <dgm:spPr/>
      <dgm:t>
        <a:bodyPr/>
        <a:lstStyle/>
        <a:p>
          <a:endParaRPr lang="en-GB"/>
        </a:p>
      </dgm:t>
    </dgm:pt>
    <dgm:pt modelId="{13656BC5-6C46-4FA6-8D20-60E1DEC0A3A7}" type="pres">
      <dgm:prSet presAssocID="{488780A4-C870-4102-9985-EB46EFA24D09}" presName="sibTrans" presStyleLbl="sibTrans1D1" presStyleIdx="3" presStyleCnt="7"/>
      <dgm:spPr/>
      <dgm:t>
        <a:bodyPr/>
        <a:lstStyle/>
        <a:p>
          <a:endParaRPr lang="en-GB"/>
        </a:p>
      </dgm:t>
    </dgm:pt>
    <dgm:pt modelId="{839AB2D0-E557-4FDF-9919-BFEC8FBF761B}" type="pres">
      <dgm:prSet presAssocID="{488780A4-C870-4102-9985-EB46EFA24D09}" presName="connectorText" presStyleLbl="sibTrans1D1" presStyleIdx="3" presStyleCnt="7"/>
      <dgm:spPr/>
      <dgm:t>
        <a:bodyPr/>
        <a:lstStyle/>
        <a:p>
          <a:endParaRPr lang="en-GB"/>
        </a:p>
      </dgm:t>
    </dgm:pt>
    <dgm:pt modelId="{4B896E27-52C9-48CA-9A6A-FDBFC2F618F8}" type="pres">
      <dgm:prSet presAssocID="{10F3FD5E-2AB1-4917-B770-676EF57DA6FA}" presName="node" presStyleLbl="node1" presStyleIdx="4" presStyleCnt="8">
        <dgm:presLayoutVars>
          <dgm:bulletEnabled val="1"/>
        </dgm:presLayoutVars>
      </dgm:prSet>
      <dgm:spPr/>
      <dgm:t>
        <a:bodyPr/>
        <a:lstStyle/>
        <a:p>
          <a:endParaRPr lang="en-GB"/>
        </a:p>
      </dgm:t>
    </dgm:pt>
    <dgm:pt modelId="{06C1E5BA-F25A-4D55-86EB-C44834CDAE42}" type="pres">
      <dgm:prSet presAssocID="{385B2A53-7190-494A-A740-984589D64A39}" presName="sibTrans" presStyleLbl="sibTrans1D1" presStyleIdx="4" presStyleCnt="7"/>
      <dgm:spPr/>
      <dgm:t>
        <a:bodyPr/>
        <a:lstStyle/>
        <a:p>
          <a:endParaRPr lang="en-GB"/>
        </a:p>
      </dgm:t>
    </dgm:pt>
    <dgm:pt modelId="{9DCF1FD3-1040-4B99-B50D-4E401C246AF8}" type="pres">
      <dgm:prSet presAssocID="{385B2A53-7190-494A-A740-984589D64A39}" presName="connectorText" presStyleLbl="sibTrans1D1" presStyleIdx="4" presStyleCnt="7"/>
      <dgm:spPr/>
      <dgm:t>
        <a:bodyPr/>
        <a:lstStyle/>
        <a:p>
          <a:endParaRPr lang="en-GB"/>
        </a:p>
      </dgm:t>
    </dgm:pt>
    <dgm:pt modelId="{E2888DFF-C990-4E09-B749-3253940287AD}" type="pres">
      <dgm:prSet presAssocID="{39036DED-9CBA-4C44-A00C-65051438132D}" presName="node" presStyleLbl="node1" presStyleIdx="5" presStyleCnt="8">
        <dgm:presLayoutVars>
          <dgm:bulletEnabled val="1"/>
        </dgm:presLayoutVars>
      </dgm:prSet>
      <dgm:spPr/>
      <dgm:t>
        <a:bodyPr/>
        <a:lstStyle/>
        <a:p>
          <a:endParaRPr lang="en-GB"/>
        </a:p>
      </dgm:t>
    </dgm:pt>
    <dgm:pt modelId="{0BF9077F-8DF4-439D-9BD9-735191C76C5A}" type="pres">
      <dgm:prSet presAssocID="{A0BFD4A8-EF0B-419E-8259-B87FEE77FE4B}" presName="sibTrans" presStyleLbl="sibTrans1D1" presStyleIdx="5" presStyleCnt="7"/>
      <dgm:spPr/>
      <dgm:t>
        <a:bodyPr/>
        <a:lstStyle/>
        <a:p>
          <a:endParaRPr lang="en-GB"/>
        </a:p>
      </dgm:t>
    </dgm:pt>
    <dgm:pt modelId="{4116C507-A21A-44B1-90FE-46E89A53B0D3}" type="pres">
      <dgm:prSet presAssocID="{A0BFD4A8-EF0B-419E-8259-B87FEE77FE4B}" presName="connectorText" presStyleLbl="sibTrans1D1" presStyleIdx="5" presStyleCnt="7"/>
      <dgm:spPr/>
      <dgm:t>
        <a:bodyPr/>
        <a:lstStyle/>
        <a:p>
          <a:endParaRPr lang="en-GB"/>
        </a:p>
      </dgm:t>
    </dgm:pt>
    <dgm:pt modelId="{1ED10D12-1AF0-4626-8214-4A0B99E96AC1}" type="pres">
      <dgm:prSet presAssocID="{AC532A47-E987-4B12-9899-54DAE9223571}" presName="node" presStyleLbl="node1" presStyleIdx="6" presStyleCnt="8">
        <dgm:presLayoutVars>
          <dgm:bulletEnabled val="1"/>
        </dgm:presLayoutVars>
      </dgm:prSet>
      <dgm:spPr/>
      <dgm:t>
        <a:bodyPr/>
        <a:lstStyle/>
        <a:p>
          <a:endParaRPr lang="en-GB"/>
        </a:p>
      </dgm:t>
    </dgm:pt>
    <dgm:pt modelId="{63635629-7C6A-4AB7-8B00-9E47C264AA42}" type="pres">
      <dgm:prSet presAssocID="{D4B645DF-9267-4DA5-A087-552704CAA9B7}" presName="sibTrans" presStyleLbl="sibTrans1D1" presStyleIdx="6" presStyleCnt="7"/>
      <dgm:spPr/>
      <dgm:t>
        <a:bodyPr/>
        <a:lstStyle/>
        <a:p>
          <a:endParaRPr lang="en-GB"/>
        </a:p>
      </dgm:t>
    </dgm:pt>
    <dgm:pt modelId="{1CC3B86A-BCBC-46D7-815F-3786EEEE76A2}" type="pres">
      <dgm:prSet presAssocID="{D4B645DF-9267-4DA5-A087-552704CAA9B7}" presName="connectorText" presStyleLbl="sibTrans1D1" presStyleIdx="6" presStyleCnt="7"/>
      <dgm:spPr/>
      <dgm:t>
        <a:bodyPr/>
        <a:lstStyle/>
        <a:p>
          <a:endParaRPr lang="en-GB"/>
        </a:p>
      </dgm:t>
    </dgm:pt>
    <dgm:pt modelId="{D17A447D-1823-489A-8121-15597273552C}" type="pres">
      <dgm:prSet presAssocID="{21CCBBCF-6902-4A32-9B7B-E592F4077FE1}" presName="node" presStyleLbl="node1" presStyleIdx="7" presStyleCnt="8">
        <dgm:presLayoutVars>
          <dgm:bulletEnabled val="1"/>
        </dgm:presLayoutVars>
      </dgm:prSet>
      <dgm:spPr/>
      <dgm:t>
        <a:bodyPr/>
        <a:lstStyle/>
        <a:p>
          <a:endParaRPr lang="en-GB"/>
        </a:p>
      </dgm:t>
    </dgm:pt>
  </dgm:ptLst>
  <dgm:cxnLst>
    <dgm:cxn modelId="{79FD68F7-E47F-4238-B2A9-97148C78E2D2}" srcId="{412C62CC-69C6-467B-B236-3D843F1E477E}" destId="{DAF184EE-E186-4359-9544-742D77523C97}" srcOrd="2" destOrd="0" parTransId="{5BE98897-3955-4ABA-A378-D37F5D307360}" sibTransId="{CA45BD87-FC62-4AE4-94B8-BFC1F923FBB8}"/>
    <dgm:cxn modelId="{D6F389D3-468D-4A46-A935-1C237283201F}" type="presOf" srcId="{A0BFD4A8-EF0B-419E-8259-B87FEE77FE4B}" destId="{0BF9077F-8DF4-439D-9BD9-735191C76C5A}" srcOrd="0" destOrd="0" presId="urn:microsoft.com/office/officeart/2016/7/layout/RepeatingBendingProcessNew"/>
    <dgm:cxn modelId="{74C1FA37-C5D5-41D9-8EB6-99238DAB357B}" srcId="{412C62CC-69C6-467B-B236-3D843F1E477E}" destId="{7329F1B1-2F8B-4F53-A6A6-A3E33C766968}" srcOrd="1" destOrd="0" parTransId="{3245E8F1-98D7-4227-A5C4-DE8A65C0E64C}" sibTransId="{E7901D1E-FA5A-4437-B0E1-91D8772F7ED0}"/>
    <dgm:cxn modelId="{8576C1B7-1F25-4C20-B24A-BDE7B14AC8AC}" type="presOf" srcId="{CA45BD87-FC62-4AE4-94B8-BFC1F923FBB8}" destId="{A0803AC8-B573-490B-9302-54CA2C2A99E2}" srcOrd="0" destOrd="0" presId="urn:microsoft.com/office/officeart/2016/7/layout/RepeatingBendingProcessNew"/>
    <dgm:cxn modelId="{B993C68A-5270-4796-AA0E-505BD87DC555}" type="presOf" srcId="{385B2A53-7190-494A-A740-984589D64A39}" destId="{9DCF1FD3-1040-4B99-B50D-4E401C246AF8}" srcOrd="1" destOrd="0" presId="urn:microsoft.com/office/officeart/2016/7/layout/RepeatingBendingProcessNew"/>
    <dgm:cxn modelId="{10B07BA0-68B5-4360-8BA4-449631F6D7B5}" type="presOf" srcId="{D4B645DF-9267-4DA5-A087-552704CAA9B7}" destId="{1CC3B86A-BCBC-46D7-815F-3786EEEE76A2}" srcOrd="1" destOrd="0" presId="urn:microsoft.com/office/officeart/2016/7/layout/RepeatingBendingProcessNew"/>
    <dgm:cxn modelId="{54E08696-F29E-4732-9DC9-C7C6EA4CECEB}" srcId="{412C62CC-69C6-467B-B236-3D843F1E477E}" destId="{AC532A47-E987-4B12-9899-54DAE9223571}" srcOrd="6" destOrd="0" parTransId="{D708BC24-1DAF-4075-86F7-E4E7DF10D249}" sibTransId="{D4B645DF-9267-4DA5-A087-552704CAA9B7}"/>
    <dgm:cxn modelId="{DEEEA665-62FE-49DD-B3C0-BFD4109EA4FB}" srcId="{412C62CC-69C6-467B-B236-3D843F1E477E}" destId="{0BE499C1-3D89-4FCF-8817-751AB2A29366}" srcOrd="3" destOrd="0" parTransId="{E712AC88-9445-450A-8203-FB32590327D7}" sibTransId="{488780A4-C870-4102-9985-EB46EFA24D09}"/>
    <dgm:cxn modelId="{A46F3647-5CB5-4461-8DF1-014053616868}" srcId="{412C62CC-69C6-467B-B236-3D843F1E477E}" destId="{10F3FD5E-2AB1-4917-B770-676EF57DA6FA}" srcOrd="4" destOrd="0" parTransId="{AF6C03AD-1209-48B9-BF1B-5ECD812F4368}" sibTransId="{385B2A53-7190-494A-A740-984589D64A39}"/>
    <dgm:cxn modelId="{7129EB00-E1D2-4CFF-9949-431BCD6D1454}" type="presOf" srcId="{BA8E8AEC-4B05-41B4-8D90-1F85F150E9B9}" destId="{512A4984-8207-4AB0-A68F-896E279DF64C}" srcOrd="0" destOrd="0" presId="urn:microsoft.com/office/officeart/2016/7/layout/RepeatingBendingProcessNew"/>
    <dgm:cxn modelId="{EDC1AB50-BFC2-4C07-9D31-75E1CE5E86A6}" type="presOf" srcId="{99F7E422-1A1D-4945-8882-46594132CFED}" destId="{E6B13E0E-E6CF-468F-9D79-A289AED0E788}" srcOrd="0" destOrd="0" presId="urn:microsoft.com/office/officeart/2016/7/layout/RepeatingBendingProcessNew"/>
    <dgm:cxn modelId="{D78E2B83-9636-4367-9ACC-AD91CBBA4179}" type="presOf" srcId="{E7901D1E-FA5A-4437-B0E1-91D8772F7ED0}" destId="{A9B49839-4E59-4E9E-BA19-6B8B93FC1415}" srcOrd="1" destOrd="0" presId="urn:microsoft.com/office/officeart/2016/7/layout/RepeatingBendingProcessNew"/>
    <dgm:cxn modelId="{0E203EE3-FD9F-4578-B8D7-D4E389FC410F}" type="presOf" srcId="{412C62CC-69C6-467B-B236-3D843F1E477E}" destId="{A87C1FD9-09E6-4993-8505-AFCDCAC9F9E7}" srcOrd="0" destOrd="0" presId="urn:microsoft.com/office/officeart/2016/7/layout/RepeatingBendingProcessNew"/>
    <dgm:cxn modelId="{7E45850C-DD89-4162-B26B-AEB4E0D54595}" type="presOf" srcId="{7329F1B1-2F8B-4F53-A6A6-A3E33C766968}" destId="{E6C94C32-63FC-495A-8146-F7339E23CD1C}" srcOrd="0" destOrd="0" presId="urn:microsoft.com/office/officeart/2016/7/layout/RepeatingBendingProcessNew"/>
    <dgm:cxn modelId="{E682EFF4-BBC6-405E-9600-1774CAD50D80}" type="presOf" srcId="{CA45BD87-FC62-4AE4-94B8-BFC1F923FBB8}" destId="{C8AB3EE9-3B76-4FF9-A637-7C214C73A6EC}" srcOrd="1" destOrd="0" presId="urn:microsoft.com/office/officeart/2016/7/layout/RepeatingBendingProcessNew"/>
    <dgm:cxn modelId="{36A500B2-8904-4605-88E9-8C881C84092D}" type="presOf" srcId="{10F3FD5E-2AB1-4917-B770-676EF57DA6FA}" destId="{4B896E27-52C9-48CA-9A6A-FDBFC2F618F8}" srcOrd="0" destOrd="0" presId="urn:microsoft.com/office/officeart/2016/7/layout/RepeatingBendingProcessNew"/>
    <dgm:cxn modelId="{05AD2110-22F1-4813-86F6-899DA0FAB3E4}" type="presOf" srcId="{A0BFD4A8-EF0B-419E-8259-B87FEE77FE4B}" destId="{4116C507-A21A-44B1-90FE-46E89A53B0D3}" srcOrd="1" destOrd="0" presId="urn:microsoft.com/office/officeart/2016/7/layout/RepeatingBendingProcessNew"/>
    <dgm:cxn modelId="{8BA470EE-F2F9-4792-B29D-7508BFE0085A}" type="presOf" srcId="{99F7E422-1A1D-4945-8882-46594132CFED}" destId="{436A5C29-10CE-4704-8941-E54A700D230B}" srcOrd="1" destOrd="0" presId="urn:microsoft.com/office/officeart/2016/7/layout/RepeatingBendingProcessNew"/>
    <dgm:cxn modelId="{61D67499-AD02-4EDE-A8F6-268B19684D04}" type="presOf" srcId="{E7901D1E-FA5A-4437-B0E1-91D8772F7ED0}" destId="{4BD70341-4DEA-4AA3-A82C-899770FD13F3}" srcOrd="0" destOrd="0" presId="urn:microsoft.com/office/officeart/2016/7/layout/RepeatingBendingProcessNew"/>
    <dgm:cxn modelId="{62EB57D6-9CD0-4C06-A857-1F17D57CCA62}" srcId="{412C62CC-69C6-467B-B236-3D843F1E477E}" destId="{BA8E8AEC-4B05-41B4-8D90-1F85F150E9B9}" srcOrd="0" destOrd="0" parTransId="{9B8609E0-043E-495F-A361-FE2C7C7D8656}" sibTransId="{99F7E422-1A1D-4945-8882-46594132CFED}"/>
    <dgm:cxn modelId="{892F9835-8639-4891-B062-A66916497404}" type="presOf" srcId="{488780A4-C870-4102-9985-EB46EFA24D09}" destId="{13656BC5-6C46-4FA6-8D20-60E1DEC0A3A7}" srcOrd="0" destOrd="0" presId="urn:microsoft.com/office/officeart/2016/7/layout/RepeatingBendingProcessNew"/>
    <dgm:cxn modelId="{F4883FB6-0D3F-46B7-985D-668FB7A72B48}" srcId="{412C62CC-69C6-467B-B236-3D843F1E477E}" destId="{39036DED-9CBA-4C44-A00C-65051438132D}" srcOrd="5" destOrd="0" parTransId="{BAA0BF24-7189-40FF-9BD5-A5DA07B41517}" sibTransId="{A0BFD4A8-EF0B-419E-8259-B87FEE77FE4B}"/>
    <dgm:cxn modelId="{9AA942CD-18A9-47BF-8CE5-354CD250B807}" srcId="{412C62CC-69C6-467B-B236-3D843F1E477E}" destId="{21CCBBCF-6902-4A32-9B7B-E592F4077FE1}" srcOrd="7" destOrd="0" parTransId="{5A836CC8-5C2B-49B2-8BC9-92CB779E5AC2}" sibTransId="{E94C8F10-939B-47AC-967A-B4C79465A3AC}"/>
    <dgm:cxn modelId="{F80A270F-C2FA-4C28-9847-445CAB43E9A5}" type="presOf" srcId="{0BE499C1-3D89-4FCF-8817-751AB2A29366}" destId="{D3BB7C8D-A18F-481D-B18C-82DF8638090C}" srcOrd="0" destOrd="0" presId="urn:microsoft.com/office/officeart/2016/7/layout/RepeatingBendingProcessNew"/>
    <dgm:cxn modelId="{52CB66B3-F293-4F3A-AAB7-716DB67967CB}" type="presOf" srcId="{39036DED-9CBA-4C44-A00C-65051438132D}" destId="{E2888DFF-C990-4E09-B749-3253940287AD}" srcOrd="0" destOrd="0" presId="urn:microsoft.com/office/officeart/2016/7/layout/RepeatingBendingProcessNew"/>
    <dgm:cxn modelId="{1063632E-2323-4785-9469-2E87B1840409}" type="presOf" srcId="{21CCBBCF-6902-4A32-9B7B-E592F4077FE1}" destId="{D17A447D-1823-489A-8121-15597273552C}" srcOrd="0" destOrd="0" presId="urn:microsoft.com/office/officeart/2016/7/layout/RepeatingBendingProcessNew"/>
    <dgm:cxn modelId="{2DC19E12-4F27-48E4-AAD5-F68DA28583EE}" type="presOf" srcId="{DAF184EE-E186-4359-9544-742D77523C97}" destId="{EF139C2A-D7E4-48B1-9FFF-6FA0CE7FB964}" srcOrd="0" destOrd="0" presId="urn:microsoft.com/office/officeart/2016/7/layout/RepeatingBendingProcessNew"/>
    <dgm:cxn modelId="{D9EF7EE5-4FF0-4AD6-ABFE-2110E3EF97B6}" type="presOf" srcId="{385B2A53-7190-494A-A740-984589D64A39}" destId="{06C1E5BA-F25A-4D55-86EB-C44834CDAE42}" srcOrd="0" destOrd="0" presId="urn:microsoft.com/office/officeart/2016/7/layout/RepeatingBendingProcessNew"/>
    <dgm:cxn modelId="{5F51C146-22C1-47CA-8EFA-35BE475992CF}" type="presOf" srcId="{D4B645DF-9267-4DA5-A087-552704CAA9B7}" destId="{63635629-7C6A-4AB7-8B00-9E47C264AA42}" srcOrd="0" destOrd="0" presId="urn:microsoft.com/office/officeart/2016/7/layout/RepeatingBendingProcessNew"/>
    <dgm:cxn modelId="{B28E32E5-F196-4610-9E3D-9729F9A2DB8A}" type="presOf" srcId="{488780A4-C870-4102-9985-EB46EFA24D09}" destId="{839AB2D0-E557-4FDF-9919-BFEC8FBF761B}" srcOrd="1" destOrd="0" presId="urn:microsoft.com/office/officeart/2016/7/layout/RepeatingBendingProcessNew"/>
    <dgm:cxn modelId="{F6955CD1-F9ED-4378-8C33-D39A2C8D532A}" type="presOf" srcId="{AC532A47-E987-4B12-9899-54DAE9223571}" destId="{1ED10D12-1AF0-4626-8214-4A0B99E96AC1}" srcOrd="0" destOrd="0" presId="urn:microsoft.com/office/officeart/2016/7/layout/RepeatingBendingProcessNew"/>
    <dgm:cxn modelId="{D2BEB2CD-DCE3-4115-9924-406C7A7B838C}" type="presParOf" srcId="{A87C1FD9-09E6-4993-8505-AFCDCAC9F9E7}" destId="{512A4984-8207-4AB0-A68F-896E279DF64C}" srcOrd="0" destOrd="0" presId="urn:microsoft.com/office/officeart/2016/7/layout/RepeatingBendingProcessNew"/>
    <dgm:cxn modelId="{53D975A1-F2BD-40DD-9885-5C39A38DDC90}" type="presParOf" srcId="{A87C1FD9-09E6-4993-8505-AFCDCAC9F9E7}" destId="{E6B13E0E-E6CF-468F-9D79-A289AED0E788}" srcOrd="1" destOrd="0" presId="urn:microsoft.com/office/officeart/2016/7/layout/RepeatingBendingProcessNew"/>
    <dgm:cxn modelId="{9A6BC1B6-1807-4123-95E6-BB2302E24ADE}" type="presParOf" srcId="{E6B13E0E-E6CF-468F-9D79-A289AED0E788}" destId="{436A5C29-10CE-4704-8941-E54A700D230B}" srcOrd="0" destOrd="0" presId="urn:microsoft.com/office/officeart/2016/7/layout/RepeatingBendingProcessNew"/>
    <dgm:cxn modelId="{7090EA0F-4FFD-4B10-BFB5-1E9A4029B0EF}" type="presParOf" srcId="{A87C1FD9-09E6-4993-8505-AFCDCAC9F9E7}" destId="{E6C94C32-63FC-495A-8146-F7339E23CD1C}" srcOrd="2" destOrd="0" presId="urn:microsoft.com/office/officeart/2016/7/layout/RepeatingBendingProcessNew"/>
    <dgm:cxn modelId="{C6E52B16-39FC-4C01-B85C-CC1395EC56BC}" type="presParOf" srcId="{A87C1FD9-09E6-4993-8505-AFCDCAC9F9E7}" destId="{4BD70341-4DEA-4AA3-A82C-899770FD13F3}" srcOrd="3" destOrd="0" presId="urn:microsoft.com/office/officeart/2016/7/layout/RepeatingBendingProcessNew"/>
    <dgm:cxn modelId="{5E5B6F16-2820-4AAE-B9F2-60834ADBD161}" type="presParOf" srcId="{4BD70341-4DEA-4AA3-A82C-899770FD13F3}" destId="{A9B49839-4E59-4E9E-BA19-6B8B93FC1415}" srcOrd="0" destOrd="0" presId="urn:microsoft.com/office/officeart/2016/7/layout/RepeatingBendingProcessNew"/>
    <dgm:cxn modelId="{73BED083-544F-4C02-9F8F-21CC8ECB199F}" type="presParOf" srcId="{A87C1FD9-09E6-4993-8505-AFCDCAC9F9E7}" destId="{EF139C2A-D7E4-48B1-9FFF-6FA0CE7FB964}" srcOrd="4" destOrd="0" presId="urn:microsoft.com/office/officeart/2016/7/layout/RepeatingBendingProcessNew"/>
    <dgm:cxn modelId="{DEDBC139-232B-4451-96CC-29BE383E03BE}" type="presParOf" srcId="{A87C1FD9-09E6-4993-8505-AFCDCAC9F9E7}" destId="{A0803AC8-B573-490B-9302-54CA2C2A99E2}" srcOrd="5" destOrd="0" presId="urn:microsoft.com/office/officeart/2016/7/layout/RepeatingBendingProcessNew"/>
    <dgm:cxn modelId="{FC9B94D1-B46F-4F24-822E-47E778BEB800}" type="presParOf" srcId="{A0803AC8-B573-490B-9302-54CA2C2A99E2}" destId="{C8AB3EE9-3B76-4FF9-A637-7C214C73A6EC}" srcOrd="0" destOrd="0" presId="urn:microsoft.com/office/officeart/2016/7/layout/RepeatingBendingProcessNew"/>
    <dgm:cxn modelId="{9B35268A-29AE-4B8B-87E6-D16AA21F54EA}" type="presParOf" srcId="{A87C1FD9-09E6-4993-8505-AFCDCAC9F9E7}" destId="{D3BB7C8D-A18F-481D-B18C-82DF8638090C}" srcOrd="6" destOrd="0" presId="urn:microsoft.com/office/officeart/2016/7/layout/RepeatingBendingProcessNew"/>
    <dgm:cxn modelId="{B7AC24C5-3139-4B2B-816E-1D3D13C4E32F}" type="presParOf" srcId="{A87C1FD9-09E6-4993-8505-AFCDCAC9F9E7}" destId="{13656BC5-6C46-4FA6-8D20-60E1DEC0A3A7}" srcOrd="7" destOrd="0" presId="urn:microsoft.com/office/officeart/2016/7/layout/RepeatingBendingProcessNew"/>
    <dgm:cxn modelId="{6B65F2F7-6450-41BC-95A3-D61C68BDABD2}" type="presParOf" srcId="{13656BC5-6C46-4FA6-8D20-60E1DEC0A3A7}" destId="{839AB2D0-E557-4FDF-9919-BFEC8FBF761B}" srcOrd="0" destOrd="0" presId="urn:microsoft.com/office/officeart/2016/7/layout/RepeatingBendingProcessNew"/>
    <dgm:cxn modelId="{8522B9C8-2D0C-4C07-AD58-1ECDD405EDDE}" type="presParOf" srcId="{A87C1FD9-09E6-4993-8505-AFCDCAC9F9E7}" destId="{4B896E27-52C9-48CA-9A6A-FDBFC2F618F8}" srcOrd="8" destOrd="0" presId="urn:microsoft.com/office/officeart/2016/7/layout/RepeatingBendingProcessNew"/>
    <dgm:cxn modelId="{A6B1D6FF-AFBD-45AB-B307-C98CDE56BB3D}" type="presParOf" srcId="{A87C1FD9-09E6-4993-8505-AFCDCAC9F9E7}" destId="{06C1E5BA-F25A-4D55-86EB-C44834CDAE42}" srcOrd="9" destOrd="0" presId="urn:microsoft.com/office/officeart/2016/7/layout/RepeatingBendingProcessNew"/>
    <dgm:cxn modelId="{FBA4F713-EAF8-4FFD-ACB9-01BF4DB9C66D}" type="presParOf" srcId="{06C1E5BA-F25A-4D55-86EB-C44834CDAE42}" destId="{9DCF1FD3-1040-4B99-B50D-4E401C246AF8}" srcOrd="0" destOrd="0" presId="urn:microsoft.com/office/officeart/2016/7/layout/RepeatingBendingProcessNew"/>
    <dgm:cxn modelId="{59B936A9-DA0F-487C-A86D-7F1218E86030}" type="presParOf" srcId="{A87C1FD9-09E6-4993-8505-AFCDCAC9F9E7}" destId="{E2888DFF-C990-4E09-B749-3253940287AD}" srcOrd="10" destOrd="0" presId="urn:microsoft.com/office/officeart/2016/7/layout/RepeatingBendingProcessNew"/>
    <dgm:cxn modelId="{EB8F154C-1699-427A-B47A-5B4110CE0ADD}" type="presParOf" srcId="{A87C1FD9-09E6-4993-8505-AFCDCAC9F9E7}" destId="{0BF9077F-8DF4-439D-9BD9-735191C76C5A}" srcOrd="11" destOrd="0" presId="urn:microsoft.com/office/officeart/2016/7/layout/RepeatingBendingProcessNew"/>
    <dgm:cxn modelId="{35BB40A9-E45A-454D-834F-97D269063F2B}" type="presParOf" srcId="{0BF9077F-8DF4-439D-9BD9-735191C76C5A}" destId="{4116C507-A21A-44B1-90FE-46E89A53B0D3}" srcOrd="0" destOrd="0" presId="urn:microsoft.com/office/officeart/2016/7/layout/RepeatingBendingProcessNew"/>
    <dgm:cxn modelId="{BF09C652-5ADF-4D6B-8FD0-A89CCD580993}" type="presParOf" srcId="{A87C1FD9-09E6-4993-8505-AFCDCAC9F9E7}" destId="{1ED10D12-1AF0-4626-8214-4A0B99E96AC1}" srcOrd="12" destOrd="0" presId="urn:microsoft.com/office/officeart/2016/7/layout/RepeatingBendingProcessNew"/>
    <dgm:cxn modelId="{F969A1D3-E56C-434F-B43F-0B8D66040B23}" type="presParOf" srcId="{A87C1FD9-09E6-4993-8505-AFCDCAC9F9E7}" destId="{63635629-7C6A-4AB7-8B00-9E47C264AA42}" srcOrd="13" destOrd="0" presId="urn:microsoft.com/office/officeart/2016/7/layout/RepeatingBendingProcessNew"/>
    <dgm:cxn modelId="{7924E3AD-4D63-430E-B450-BEDE5B491523}" type="presParOf" srcId="{63635629-7C6A-4AB7-8B00-9E47C264AA42}" destId="{1CC3B86A-BCBC-46D7-815F-3786EEEE76A2}" srcOrd="0" destOrd="0" presId="urn:microsoft.com/office/officeart/2016/7/layout/RepeatingBendingProcessNew"/>
    <dgm:cxn modelId="{772F4170-A017-4139-8A02-0DAD64B76D19}" type="presParOf" srcId="{A87C1FD9-09E6-4993-8505-AFCDCAC9F9E7}" destId="{D17A447D-1823-489A-8121-15597273552C}" srcOrd="14"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C786FC1-BD57-493A-B39A-20792A387352}"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643D899A-5871-41B4-80AD-C8F91FF8237D}">
      <dgm:prSet/>
      <dgm:spPr/>
      <dgm:t>
        <a:bodyPr/>
        <a:lstStyle/>
        <a:p>
          <a:r>
            <a:rPr lang="en-GB" dirty="0"/>
            <a:t>Fund will be launched by 10</a:t>
          </a:r>
          <a:r>
            <a:rPr lang="en-GB" baseline="30000" dirty="0"/>
            <a:t>th</a:t>
          </a:r>
          <a:r>
            <a:rPr lang="en-GB" dirty="0"/>
            <a:t> October 2022</a:t>
          </a:r>
          <a:endParaRPr lang="en-US" dirty="0"/>
        </a:p>
      </dgm:t>
    </dgm:pt>
    <dgm:pt modelId="{7A2D7CFF-2577-40C9-A534-91F2BE4A2669}" type="parTrans" cxnId="{AC6A6226-DE00-4077-82AF-42CFB9B1C164}">
      <dgm:prSet/>
      <dgm:spPr/>
      <dgm:t>
        <a:bodyPr/>
        <a:lstStyle/>
        <a:p>
          <a:endParaRPr lang="en-US"/>
        </a:p>
      </dgm:t>
    </dgm:pt>
    <dgm:pt modelId="{9AE78AEE-E354-4888-ABDE-2586FF2E9CD7}" type="sibTrans" cxnId="{AC6A6226-DE00-4077-82AF-42CFB9B1C164}">
      <dgm:prSet/>
      <dgm:spPr/>
      <dgm:t>
        <a:bodyPr/>
        <a:lstStyle/>
        <a:p>
          <a:endParaRPr lang="en-US"/>
        </a:p>
      </dgm:t>
    </dgm:pt>
    <dgm:pt modelId="{86630C0A-23A4-4FEC-BDB3-F7A4FD263EE9}">
      <dgm:prSet/>
      <dgm:spPr/>
      <dgm:t>
        <a:bodyPr/>
        <a:lstStyle/>
        <a:p>
          <a:r>
            <a:rPr lang="en-GB" dirty="0"/>
            <a:t>Funding deadline likely to be November 2022 and if necessary, an additional deadline mid December 2022</a:t>
          </a:r>
          <a:endParaRPr lang="en-US" dirty="0"/>
        </a:p>
      </dgm:t>
    </dgm:pt>
    <dgm:pt modelId="{43F2DA21-8305-4DBC-BB8A-D5C7357788E3}" type="parTrans" cxnId="{70C97598-5EE0-41C8-9EC0-D85B448D3F85}">
      <dgm:prSet/>
      <dgm:spPr/>
      <dgm:t>
        <a:bodyPr/>
        <a:lstStyle/>
        <a:p>
          <a:endParaRPr lang="en-US"/>
        </a:p>
      </dgm:t>
    </dgm:pt>
    <dgm:pt modelId="{0A86FA53-7D8D-4E6F-9E32-91325DF433A1}" type="sibTrans" cxnId="{70C97598-5EE0-41C8-9EC0-D85B448D3F85}">
      <dgm:prSet/>
      <dgm:spPr/>
      <dgm:t>
        <a:bodyPr/>
        <a:lstStyle/>
        <a:p>
          <a:endParaRPr lang="en-US"/>
        </a:p>
      </dgm:t>
    </dgm:pt>
    <dgm:pt modelId="{1A309D72-F256-432C-9C16-BB051653204C}">
      <dgm:prSet/>
      <dgm:spPr/>
      <dgm:t>
        <a:bodyPr/>
        <a:lstStyle/>
        <a:p>
          <a:r>
            <a:rPr lang="en-US" dirty="0"/>
            <a:t>Projects can start from December 2022 and must begin before the end of March 2023</a:t>
          </a:r>
        </a:p>
      </dgm:t>
    </dgm:pt>
    <dgm:pt modelId="{A4A33AAF-8191-4ED7-ABE3-0885D00EAD5E}" type="parTrans" cxnId="{22A56933-9B90-40C7-BAA5-B0D5697550D1}">
      <dgm:prSet/>
      <dgm:spPr/>
      <dgm:t>
        <a:bodyPr/>
        <a:lstStyle/>
        <a:p>
          <a:endParaRPr lang="en-US"/>
        </a:p>
      </dgm:t>
    </dgm:pt>
    <dgm:pt modelId="{08BC629F-738E-426C-BD43-F92C1C9D98F5}" type="sibTrans" cxnId="{22A56933-9B90-40C7-BAA5-B0D5697550D1}">
      <dgm:prSet/>
      <dgm:spPr/>
      <dgm:t>
        <a:bodyPr/>
        <a:lstStyle/>
        <a:p>
          <a:endParaRPr lang="en-US"/>
        </a:p>
      </dgm:t>
    </dgm:pt>
    <dgm:pt modelId="{83DF0DFC-4FD7-4DC2-B68D-6DBE1A762F18}">
      <dgm:prSet/>
      <dgm:spPr/>
      <dgm:t>
        <a:bodyPr/>
        <a:lstStyle/>
        <a:p>
          <a:r>
            <a:rPr lang="en-US" dirty="0"/>
            <a:t>Funding will be available for both new and existing projects</a:t>
          </a:r>
        </a:p>
      </dgm:t>
    </dgm:pt>
    <dgm:pt modelId="{BD016567-4F82-40A5-BCEE-B19296468716}" type="parTrans" cxnId="{A32C88C9-9758-4127-A759-0115B02AD7EC}">
      <dgm:prSet/>
      <dgm:spPr/>
      <dgm:t>
        <a:bodyPr/>
        <a:lstStyle/>
        <a:p>
          <a:endParaRPr lang="en-GB"/>
        </a:p>
      </dgm:t>
    </dgm:pt>
    <dgm:pt modelId="{4AFCC6F0-9ECA-42EB-A466-6AFFEA59EFB7}" type="sibTrans" cxnId="{A32C88C9-9758-4127-A759-0115B02AD7EC}">
      <dgm:prSet/>
      <dgm:spPr/>
      <dgm:t>
        <a:bodyPr/>
        <a:lstStyle/>
        <a:p>
          <a:endParaRPr lang="en-GB"/>
        </a:p>
      </dgm:t>
    </dgm:pt>
    <dgm:pt modelId="{37B46C56-18F6-4F6C-86EB-8AFBEA8AB29E}" type="pres">
      <dgm:prSet presAssocID="{1C786FC1-BD57-493A-B39A-20792A387352}" presName="linear" presStyleCnt="0">
        <dgm:presLayoutVars>
          <dgm:animLvl val="lvl"/>
          <dgm:resizeHandles val="exact"/>
        </dgm:presLayoutVars>
      </dgm:prSet>
      <dgm:spPr/>
      <dgm:t>
        <a:bodyPr/>
        <a:lstStyle/>
        <a:p>
          <a:endParaRPr lang="en-GB"/>
        </a:p>
      </dgm:t>
    </dgm:pt>
    <dgm:pt modelId="{C185CE0A-B112-4825-B947-4A00E3BD1364}" type="pres">
      <dgm:prSet presAssocID="{643D899A-5871-41B4-80AD-C8F91FF8237D}" presName="parentText" presStyleLbl="node1" presStyleIdx="0" presStyleCnt="4">
        <dgm:presLayoutVars>
          <dgm:chMax val="0"/>
          <dgm:bulletEnabled val="1"/>
        </dgm:presLayoutVars>
      </dgm:prSet>
      <dgm:spPr/>
      <dgm:t>
        <a:bodyPr/>
        <a:lstStyle/>
        <a:p>
          <a:endParaRPr lang="en-GB"/>
        </a:p>
      </dgm:t>
    </dgm:pt>
    <dgm:pt modelId="{4A471FD9-D9EC-4E72-AF0D-8427FF30227C}" type="pres">
      <dgm:prSet presAssocID="{9AE78AEE-E354-4888-ABDE-2586FF2E9CD7}" presName="spacer" presStyleCnt="0"/>
      <dgm:spPr/>
    </dgm:pt>
    <dgm:pt modelId="{8EFC85FB-8595-44D6-912D-CF26668EF873}" type="pres">
      <dgm:prSet presAssocID="{83DF0DFC-4FD7-4DC2-B68D-6DBE1A762F18}" presName="parentText" presStyleLbl="node1" presStyleIdx="1" presStyleCnt="4">
        <dgm:presLayoutVars>
          <dgm:chMax val="0"/>
          <dgm:bulletEnabled val="1"/>
        </dgm:presLayoutVars>
      </dgm:prSet>
      <dgm:spPr/>
      <dgm:t>
        <a:bodyPr/>
        <a:lstStyle/>
        <a:p>
          <a:endParaRPr lang="en-GB"/>
        </a:p>
      </dgm:t>
    </dgm:pt>
    <dgm:pt modelId="{9F1FECED-C7AD-42FE-A27E-05FEE49C406F}" type="pres">
      <dgm:prSet presAssocID="{4AFCC6F0-9ECA-42EB-A466-6AFFEA59EFB7}" presName="spacer" presStyleCnt="0"/>
      <dgm:spPr/>
    </dgm:pt>
    <dgm:pt modelId="{5E943897-9513-49B7-9B13-921F67C6D13B}" type="pres">
      <dgm:prSet presAssocID="{86630C0A-23A4-4FEC-BDB3-F7A4FD263EE9}" presName="parentText" presStyleLbl="node1" presStyleIdx="2" presStyleCnt="4">
        <dgm:presLayoutVars>
          <dgm:chMax val="0"/>
          <dgm:bulletEnabled val="1"/>
        </dgm:presLayoutVars>
      </dgm:prSet>
      <dgm:spPr/>
      <dgm:t>
        <a:bodyPr/>
        <a:lstStyle/>
        <a:p>
          <a:endParaRPr lang="en-GB"/>
        </a:p>
      </dgm:t>
    </dgm:pt>
    <dgm:pt modelId="{2A3DA84D-0519-41C4-9493-559D0F75BBFB}" type="pres">
      <dgm:prSet presAssocID="{0A86FA53-7D8D-4E6F-9E32-91325DF433A1}" presName="spacer" presStyleCnt="0"/>
      <dgm:spPr/>
    </dgm:pt>
    <dgm:pt modelId="{CDCB7013-0185-49AE-9EC2-8430FD899CB7}" type="pres">
      <dgm:prSet presAssocID="{1A309D72-F256-432C-9C16-BB051653204C}" presName="parentText" presStyleLbl="node1" presStyleIdx="3" presStyleCnt="4">
        <dgm:presLayoutVars>
          <dgm:chMax val="0"/>
          <dgm:bulletEnabled val="1"/>
        </dgm:presLayoutVars>
      </dgm:prSet>
      <dgm:spPr/>
      <dgm:t>
        <a:bodyPr/>
        <a:lstStyle/>
        <a:p>
          <a:endParaRPr lang="en-GB"/>
        </a:p>
      </dgm:t>
    </dgm:pt>
  </dgm:ptLst>
  <dgm:cxnLst>
    <dgm:cxn modelId="{83CCEB69-EB5B-4C6E-A80D-2E79D0760F57}" type="presOf" srcId="{1A309D72-F256-432C-9C16-BB051653204C}" destId="{CDCB7013-0185-49AE-9EC2-8430FD899CB7}" srcOrd="0" destOrd="0" presId="urn:microsoft.com/office/officeart/2005/8/layout/vList2"/>
    <dgm:cxn modelId="{15967D5A-0B61-4E55-BC71-4141E99DEDBE}" type="presOf" srcId="{1C786FC1-BD57-493A-B39A-20792A387352}" destId="{37B46C56-18F6-4F6C-86EB-8AFBEA8AB29E}" srcOrd="0" destOrd="0" presId="urn:microsoft.com/office/officeart/2005/8/layout/vList2"/>
    <dgm:cxn modelId="{22A56933-9B90-40C7-BAA5-B0D5697550D1}" srcId="{1C786FC1-BD57-493A-B39A-20792A387352}" destId="{1A309D72-F256-432C-9C16-BB051653204C}" srcOrd="3" destOrd="0" parTransId="{A4A33AAF-8191-4ED7-ABE3-0885D00EAD5E}" sibTransId="{08BC629F-738E-426C-BD43-F92C1C9D98F5}"/>
    <dgm:cxn modelId="{AC6A6226-DE00-4077-82AF-42CFB9B1C164}" srcId="{1C786FC1-BD57-493A-B39A-20792A387352}" destId="{643D899A-5871-41B4-80AD-C8F91FF8237D}" srcOrd="0" destOrd="0" parTransId="{7A2D7CFF-2577-40C9-A534-91F2BE4A2669}" sibTransId="{9AE78AEE-E354-4888-ABDE-2586FF2E9CD7}"/>
    <dgm:cxn modelId="{3631F1A1-536A-44B3-852E-AD559A8E8BFF}" type="presOf" srcId="{643D899A-5871-41B4-80AD-C8F91FF8237D}" destId="{C185CE0A-B112-4825-B947-4A00E3BD1364}" srcOrd="0" destOrd="0" presId="urn:microsoft.com/office/officeart/2005/8/layout/vList2"/>
    <dgm:cxn modelId="{9A7D1026-26FA-4AE0-A82D-C877B4CB887F}" type="presOf" srcId="{86630C0A-23A4-4FEC-BDB3-F7A4FD263EE9}" destId="{5E943897-9513-49B7-9B13-921F67C6D13B}" srcOrd="0" destOrd="0" presId="urn:microsoft.com/office/officeart/2005/8/layout/vList2"/>
    <dgm:cxn modelId="{70C97598-5EE0-41C8-9EC0-D85B448D3F85}" srcId="{1C786FC1-BD57-493A-B39A-20792A387352}" destId="{86630C0A-23A4-4FEC-BDB3-F7A4FD263EE9}" srcOrd="2" destOrd="0" parTransId="{43F2DA21-8305-4DBC-BB8A-D5C7357788E3}" sibTransId="{0A86FA53-7D8D-4E6F-9E32-91325DF433A1}"/>
    <dgm:cxn modelId="{9EE72B74-8C5B-49D5-9585-A43273C3ED43}" type="presOf" srcId="{83DF0DFC-4FD7-4DC2-B68D-6DBE1A762F18}" destId="{8EFC85FB-8595-44D6-912D-CF26668EF873}" srcOrd="0" destOrd="0" presId="urn:microsoft.com/office/officeart/2005/8/layout/vList2"/>
    <dgm:cxn modelId="{A32C88C9-9758-4127-A759-0115B02AD7EC}" srcId="{1C786FC1-BD57-493A-B39A-20792A387352}" destId="{83DF0DFC-4FD7-4DC2-B68D-6DBE1A762F18}" srcOrd="1" destOrd="0" parTransId="{BD016567-4F82-40A5-BCEE-B19296468716}" sibTransId="{4AFCC6F0-9ECA-42EB-A466-6AFFEA59EFB7}"/>
    <dgm:cxn modelId="{95FD8F25-82BD-41E9-A762-2FEDA2FF5035}" type="presParOf" srcId="{37B46C56-18F6-4F6C-86EB-8AFBEA8AB29E}" destId="{C185CE0A-B112-4825-B947-4A00E3BD1364}" srcOrd="0" destOrd="0" presId="urn:microsoft.com/office/officeart/2005/8/layout/vList2"/>
    <dgm:cxn modelId="{7115959F-C117-44C5-B832-F0AEDFE7B1A4}" type="presParOf" srcId="{37B46C56-18F6-4F6C-86EB-8AFBEA8AB29E}" destId="{4A471FD9-D9EC-4E72-AF0D-8427FF30227C}" srcOrd="1" destOrd="0" presId="urn:microsoft.com/office/officeart/2005/8/layout/vList2"/>
    <dgm:cxn modelId="{9FF50B0D-A2C9-42A6-A8A5-D1515FC61D07}" type="presParOf" srcId="{37B46C56-18F6-4F6C-86EB-8AFBEA8AB29E}" destId="{8EFC85FB-8595-44D6-912D-CF26668EF873}" srcOrd="2" destOrd="0" presId="urn:microsoft.com/office/officeart/2005/8/layout/vList2"/>
    <dgm:cxn modelId="{33B40C60-F420-45DD-A808-0FE7B7413350}" type="presParOf" srcId="{37B46C56-18F6-4F6C-86EB-8AFBEA8AB29E}" destId="{9F1FECED-C7AD-42FE-A27E-05FEE49C406F}" srcOrd="3" destOrd="0" presId="urn:microsoft.com/office/officeart/2005/8/layout/vList2"/>
    <dgm:cxn modelId="{00184E46-857A-4AAF-A46E-2C5587182E73}" type="presParOf" srcId="{37B46C56-18F6-4F6C-86EB-8AFBEA8AB29E}" destId="{5E943897-9513-49B7-9B13-921F67C6D13B}" srcOrd="4" destOrd="0" presId="urn:microsoft.com/office/officeart/2005/8/layout/vList2"/>
    <dgm:cxn modelId="{BA4FC335-86B1-4256-B7BB-DC0EBC20A9B1}" type="presParOf" srcId="{37B46C56-18F6-4F6C-86EB-8AFBEA8AB29E}" destId="{2A3DA84D-0519-41C4-9493-559D0F75BBFB}" srcOrd="5" destOrd="0" presId="urn:microsoft.com/office/officeart/2005/8/layout/vList2"/>
    <dgm:cxn modelId="{40EC7168-9F8F-4F04-9B2D-6734E09FF9AA}" type="presParOf" srcId="{37B46C56-18F6-4F6C-86EB-8AFBEA8AB29E}" destId="{CDCB7013-0185-49AE-9EC2-8430FD899CB7}"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3AC7B9-0D14-4910-896E-56A815064F57}">
      <dsp:nvSpPr>
        <dsp:cNvPr id="0" name=""/>
        <dsp:cNvSpPr/>
      </dsp:nvSpPr>
      <dsp:spPr>
        <a:xfrm>
          <a:off x="0" y="110929"/>
          <a:ext cx="10515600" cy="551655"/>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en-GB" sz="2300" b="1" kern="1200"/>
            <a:t>Homestart Renfewshire &amp; Inverclyde Wellbeing Project</a:t>
          </a:r>
          <a:endParaRPr lang="en-US" sz="2300" kern="1200"/>
        </a:p>
      </dsp:txBody>
      <dsp:txXfrm>
        <a:off x="26930" y="137859"/>
        <a:ext cx="10461740" cy="497795"/>
      </dsp:txXfrm>
    </dsp:sp>
    <dsp:sp modelId="{F1CC5FC3-A0D4-4E56-9440-3BC5F15A1679}">
      <dsp:nvSpPr>
        <dsp:cNvPr id="0" name=""/>
        <dsp:cNvSpPr/>
      </dsp:nvSpPr>
      <dsp:spPr>
        <a:xfrm>
          <a:off x="0" y="662584"/>
          <a:ext cx="10515600" cy="8331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n-GB" sz="1800" kern="1200" dirty="0"/>
            <a:t>Support parents identified as struggling with their mental health, feelings of isolation, loneliness and lack of confidence. It will support young mums, fathers, new Scots particularly from the growing Afghan and Syrian communities</a:t>
          </a:r>
          <a:endParaRPr lang="en-US" sz="1800" kern="1200" dirty="0"/>
        </a:p>
      </dsp:txBody>
      <dsp:txXfrm>
        <a:off x="0" y="662584"/>
        <a:ext cx="10515600" cy="833175"/>
      </dsp:txXfrm>
    </dsp:sp>
    <dsp:sp modelId="{50E6E57C-8423-4869-833E-99666B10EEC4}">
      <dsp:nvSpPr>
        <dsp:cNvPr id="0" name=""/>
        <dsp:cNvSpPr/>
      </dsp:nvSpPr>
      <dsp:spPr>
        <a:xfrm>
          <a:off x="0" y="1495759"/>
          <a:ext cx="10515600" cy="551655"/>
        </a:xfrm>
        <a:prstGeom prst="roundRect">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en-GB" sz="2300" b="1" kern="1200" dirty="0"/>
            <a:t>Compassionate Grit </a:t>
          </a:r>
          <a:r>
            <a:rPr lang="en-GB" sz="2300" b="1" kern="1200" dirty="0" err="1"/>
            <a:t>Cic</a:t>
          </a:r>
          <a:r>
            <a:rPr lang="en-GB" sz="2300" b="1" kern="1200" dirty="0"/>
            <a:t> – Ready Player One</a:t>
          </a:r>
          <a:endParaRPr lang="en-US" sz="2300" kern="1200" dirty="0"/>
        </a:p>
      </dsp:txBody>
      <dsp:txXfrm>
        <a:off x="26930" y="1522689"/>
        <a:ext cx="10461740" cy="497795"/>
      </dsp:txXfrm>
    </dsp:sp>
    <dsp:sp modelId="{5E0D6852-196C-4203-B2E3-5249FFDB2108}">
      <dsp:nvSpPr>
        <dsp:cNvPr id="0" name=""/>
        <dsp:cNvSpPr/>
      </dsp:nvSpPr>
      <dsp:spPr>
        <a:xfrm>
          <a:off x="0" y="2047414"/>
          <a:ext cx="10515600" cy="571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n-GB" sz="1800" kern="1200"/>
            <a:t>Ready Player One will teach young people aged 16-18 to acknowledge their qualities, values, inspire self-belief and promotes an environment and attitude of inclusivity regardless of individual circumstance. </a:t>
          </a:r>
          <a:endParaRPr lang="en-US" sz="1800" kern="1200"/>
        </a:p>
      </dsp:txBody>
      <dsp:txXfrm>
        <a:off x="0" y="2047414"/>
        <a:ext cx="10515600" cy="571320"/>
      </dsp:txXfrm>
    </dsp:sp>
    <dsp:sp modelId="{125EF7E7-DA80-446F-828C-7364DBCF60F5}">
      <dsp:nvSpPr>
        <dsp:cNvPr id="0" name=""/>
        <dsp:cNvSpPr/>
      </dsp:nvSpPr>
      <dsp:spPr>
        <a:xfrm>
          <a:off x="0" y="2618734"/>
          <a:ext cx="10515600" cy="551655"/>
        </a:xfrm>
        <a:prstGeom prst="round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en-GB" sz="2300" b="1" kern="1200"/>
            <a:t>Branchton Community Centre </a:t>
          </a:r>
          <a:endParaRPr lang="en-US" sz="2300" kern="1200"/>
        </a:p>
      </dsp:txBody>
      <dsp:txXfrm>
        <a:off x="26930" y="2645664"/>
        <a:ext cx="10461740" cy="497795"/>
      </dsp:txXfrm>
    </dsp:sp>
    <dsp:sp modelId="{FF843E43-6244-4534-A28D-DFE2B0FC5013}">
      <dsp:nvSpPr>
        <dsp:cNvPr id="0" name=""/>
        <dsp:cNvSpPr/>
      </dsp:nvSpPr>
      <dsp:spPr>
        <a:xfrm>
          <a:off x="0" y="3170389"/>
          <a:ext cx="10515600" cy="10712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n-GB" sz="1800" kern="1200" dirty="0"/>
            <a:t>Funding will support the recruitment of a new staff member who will coordinate the project offering support to </a:t>
          </a:r>
          <a:r>
            <a:rPr lang="en-GB" sz="1800" kern="1200" dirty="0" smtClean="0"/>
            <a:t>isolated </a:t>
          </a:r>
          <a:r>
            <a:rPr lang="en-GB" sz="1800" kern="1200" dirty="0"/>
            <a:t>and marginalised community members. Activities will include;  ASIST training, mental health first aid, cooking classes, </a:t>
          </a:r>
          <a:r>
            <a:rPr lang="en-GB" sz="1800" kern="1200" dirty="0" smtClean="0"/>
            <a:t>exercise </a:t>
          </a:r>
          <a:r>
            <a:rPr lang="en-GB" sz="1800" kern="1200" dirty="0"/>
            <a:t>classes, paths for all walk leader training, art classes, talking groups, budgeting skills, mini mental health packs and peer led support and activities.</a:t>
          </a:r>
          <a:endParaRPr lang="en-US" sz="1800" kern="1200" dirty="0"/>
        </a:p>
      </dsp:txBody>
      <dsp:txXfrm>
        <a:off x="0" y="3170389"/>
        <a:ext cx="10515600" cy="107122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B13E0E-E6CF-468F-9D79-A289AED0E788}">
      <dsp:nvSpPr>
        <dsp:cNvPr id="0" name=""/>
        <dsp:cNvSpPr/>
      </dsp:nvSpPr>
      <dsp:spPr>
        <a:xfrm>
          <a:off x="2241532" y="998603"/>
          <a:ext cx="484885" cy="91440"/>
        </a:xfrm>
        <a:custGeom>
          <a:avLst/>
          <a:gdLst/>
          <a:ahLst/>
          <a:cxnLst/>
          <a:rect l="0" t="0" r="0" b="0"/>
          <a:pathLst>
            <a:path>
              <a:moveTo>
                <a:pt x="0" y="45720"/>
              </a:moveTo>
              <a:lnTo>
                <a:pt x="484885" y="45720"/>
              </a:lnTo>
            </a:path>
          </a:pathLst>
        </a:custGeom>
        <a:noFill/>
        <a:ln w="635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471087" y="1041745"/>
        <a:ext cx="25774" cy="5154"/>
      </dsp:txXfrm>
    </dsp:sp>
    <dsp:sp modelId="{512A4984-8207-4AB0-A68F-896E279DF64C}">
      <dsp:nvSpPr>
        <dsp:cNvPr id="0" name=""/>
        <dsp:cNvSpPr/>
      </dsp:nvSpPr>
      <dsp:spPr>
        <a:xfrm>
          <a:off x="2092" y="371951"/>
          <a:ext cx="2241239" cy="134474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823" tIns="115278" rIns="109823" bIns="115278" numCol="1" spcCol="1270" anchor="ctr" anchorCtr="0">
          <a:noAutofit/>
        </a:bodyPr>
        <a:lstStyle/>
        <a:p>
          <a:pPr lvl="0" algn="ctr" defTabSz="577850">
            <a:lnSpc>
              <a:spcPct val="90000"/>
            </a:lnSpc>
            <a:spcBef>
              <a:spcPct val="0"/>
            </a:spcBef>
            <a:spcAft>
              <a:spcPct val="35000"/>
            </a:spcAft>
          </a:pPr>
          <a:r>
            <a:rPr lang="en-GB" sz="1300" kern="1200" dirty="0"/>
            <a:t>Revisit local priorities and “at risk” groups in line with guidance from </a:t>
          </a:r>
          <a:r>
            <a:rPr lang="en-GB" sz="1300" kern="1200" dirty="0" smtClean="0"/>
            <a:t>SG. Identify </a:t>
          </a:r>
          <a:r>
            <a:rPr lang="en-GB" sz="1300" kern="1200" dirty="0"/>
            <a:t>gaps in local provision and prioritise future funding to meet gaps identified</a:t>
          </a:r>
          <a:endParaRPr lang="en-US" sz="1300" kern="1200" dirty="0"/>
        </a:p>
      </dsp:txBody>
      <dsp:txXfrm>
        <a:off x="2092" y="371951"/>
        <a:ext cx="2241239" cy="1344743"/>
      </dsp:txXfrm>
    </dsp:sp>
    <dsp:sp modelId="{4BD70341-4DEA-4AA3-A82C-899770FD13F3}">
      <dsp:nvSpPr>
        <dsp:cNvPr id="0" name=""/>
        <dsp:cNvSpPr/>
      </dsp:nvSpPr>
      <dsp:spPr>
        <a:xfrm>
          <a:off x="4998257" y="998603"/>
          <a:ext cx="484885" cy="91440"/>
        </a:xfrm>
        <a:custGeom>
          <a:avLst/>
          <a:gdLst/>
          <a:ahLst/>
          <a:cxnLst/>
          <a:rect l="0" t="0" r="0" b="0"/>
          <a:pathLst>
            <a:path>
              <a:moveTo>
                <a:pt x="0" y="45720"/>
              </a:moveTo>
              <a:lnTo>
                <a:pt x="484885" y="45720"/>
              </a:lnTo>
            </a:path>
          </a:pathLst>
        </a:custGeom>
        <a:noFill/>
        <a:ln w="6350" cap="flat" cmpd="sng" algn="ctr">
          <a:solidFill>
            <a:schemeClr val="accent2">
              <a:hueOff val="-242561"/>
              <a:satOff val="-13988"/>
              <a:lumOff val="1438"/>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5227812" y="1041745"/>
        <a:ext cx="25774" cy="5154"/>
      </dsp:txXfrm>
    </dsp:sp>
    <dsp:sp modelId="{E6C94C32-63FC-495A-8146-F7339E23CD1C}">
      <dsp:nvSpPr>
        <dsp:cNvPr id="0" name=""/>
        <dsp:cNvSpPr/>
      </dsp:nvSpPr>
      <dsp:spPr>
        <a:xfrm>
          <a:off x="2758817" y="371951"/>
          <a:ext cx="2241239" cy="1344743"/>
        </a:xfrm>
        <a:prstGeom prst="rect">
          <a:avLst/>
        </a:prstGeom>
        <a:solidFill>
          <a:schemeClr val="accent2">
            <a:hueOff val="-207909"/>
            <a:satOff val="-11990"/>
            <a:lumOff val="123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823" tIns="115278" rIns="109823" bIns="115278" numCol="1" spcCol="1270" anchor="ctr" anchorCtr="0">
          <a:noAutofit/>
        </a:bodyPr>
        <a:lstStyle/>
        <a:p>
          <a:pPr lvl="0" algn="ctr" defTabSz="577850">
            <a:lnSpc>
              <a:spcPct val="90000"/>
            </a:lnSpc>
            <a:spcBef>
              <a:spcPct val="0"/>
            </a:spcBef>
            <a:spcAft>
              <a:spcPct val="35000"/>
            </a:spcAft>
          </a:pPr>
          <a:r>
            <a:rPr lang="en-GB" sz="1300" kern="1200" dirty="0"/>
            <a:t>Undertake additional co-production activities to identify need particularly with seldom heard groups</a:t>
          </a:r>
          <a:endParaRPr lang="en-US" sz="1300" kern="1200" dirty="0"/>
        </a:p>
      </dsp:txBody>
      <dsp:txXfrm>
        <a:off x="2758817" y="371951"/>
        <a:ext cx="2241239" cy="1344743"/>
      </dsp:txXfrm>
    </dsp:sp>
    <dsp:sp modelId="{A0803AC8-B573-490B-9302-54CA2C2A99E2}">
      <dsp:nvSpPr>
        <dsp:cNvPr id="0" name=""/>
        <dsp:cNvSpPr/>
      </dsp:nvSpPr>
      <dsp:spPr>
        <a:xfrm>
          <a:off x="7754982" y="998603"/>
          <a:ext cx="484885" cy="91440"/>
        </a:xfrm>
        <a:custGeom>
          <a:avLst/>
          <a:gdLst/>
          <a:ahLst/>
          <a:cxnLst/>
          <a:rect l="0" t="0" r="0" b="0"/>
          <a:pathLst>
            <a:path>
              <a:moveTo>
                <a:pt x="0" y="45720"/>
              </a:moveTo>
              <a:lnTo>
                <a:pt x="484885" y="45720"/>
              </a:lnTo>
            </a:path>
          </a:pathLst>
        </a:custGeom>
        <a:noFill/>
        <a:ln w="6350" cap="flat" cmpd="sng" algn="ctr">
          <a:solidFill>
            <a:schemeClr val="accent2">
              <a:hueOff val="-485121"/>
              <a:satOff val="-27976"/>
              <a:lumOff val="2876"/>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7984537" y="1041745"/>
        <a:ext cx="25774" cy="5154"/>
      </dsp:txXfrm>
    </dsp:sp>
    <dsp:sp modelId="{EF139C2A-D7E4-48B1-9FFF-6FA0CE7FB964}">
      <dsp:nvSpPr>
        <dsp:cNvPr id="0" name=""/>
        <dsp:cNvSpPr/>
      </dsp:nvSpPr>
      <dsp:spPr>
        <a:xfrm>
          <a:off x="5515542" y="371951"/>
          <a:ext cx="2241239" cy="1344743"/>
        </a:xfrm>
        <a:prstGeom prst="rect">
          <a:avLst/>
        </a:prstGeom>
        <a:solidFill>
          <a:schemeClr val="accent2">
            <a:hueOff val="-415818"/>
            <a:satOff val="-23979"/>
            <a:lumOff val="24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823" tIns="115278" rIns="109823" bIns="115278" numCol="1" spcCol="1270" anchor="ctr" anchorCtr="0">
          <a:noAutofit/>
        </a:bodyPr>
        <a:lstStyle/>
        <a:p>
          <a:pPr lvl="0" algn="ctr" defTabSz="577850">
            <a:lnSpc>
              <a:spcPct val="90000"/>
            </a:lnSpc>
            <a:spcBef>
              <a:spcPct val="0"/>
            </a:spcBef>
            <a:spcAft>
              <a:spcPct val="35000"/>
            </a:spcAft>
          </a:pPr>
          <a:r>
            <a:rPr lang="en-GB" sz="1300" kern="1200" dirty="0"/>
            <a:t>Develop partnership further; involving more people with lived/living with experience</a:t>
          </a:r>
          <a:endParaRPr lang="en-US" sz="1300" kern="1200" dirty="0"/>
        </a:p>
      </dsp:txBody>
      <dsp:txXfrm>
        <a:off x="5515542" y="371951"/>
        <a:ext cx="2241239" cy="1344743"/>
      </dsp:txXfrm>
    </dsp:sp>
    <dsp:sp modelId="{13656BC5-6C46-4FA6-8D20-60E1DEC0A3A7}">
      <dsp:nvSpPr>
        <dsp:cNvPr id="0" name=""/>
        <dsp:cNvSpPr/>
      </dsp:nvSpPr>
      <dsp:spPr>
        <a:xfrm>
          <a:off x="1122712" y="1714895"/>
          <a:ext cx="8270175" cy="484885"/>
        </a:xfrm>
        <a:custGeom>
          <a:avLst/>
          <a:gdLst/>
          <a:ahLst/>
          <a:cxnLst/>
          <a:rect l="0" t="0" r="0" b="0"/>
          <a:pathLst>
            <a:path>
              <a:moveTo>
                <a:pt x="8270175" y="0"/>
              </a:moveTo>
              <a:lnTo>
                <a:pt x="8270175" y="259542"/>
              </a:lnTo>
              <a:lnTo>
                <a:pt x="0" y="259542"/>
              </a:lnTo>
              <a:lnTo>
                <a:pt x="0" y="484885"/>
              </a:lnTo>
            </a:path>
          </a:pathLst>
        </a:custGeom>
        <a:noFill/>
        <a:ln w="6350" cap="flat" cmpd="sng" algn="ctr">
          <a:solidFill>
            <a:schemeClr val="accent2">
              <a:hueOff val="-727682"/>
              <a:satOff val="-41964"/>
              <a:lumOff val="4314"/>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5050644" y="1954760"/>
        <a:ext cx="414311" cy="5154"/>
      </dsp:txXfrm>
    </dsp:sp>
    <dsp:sp modelId="{D3BB7C8D-A18F-481D-B18C-82DF8638090C}">
      <dsp:nvSpPr>
        <dsp:cNvPr id="0" name=""/>
        <dsp:cNvSpPr/>
      </dsp:nvSpPr>
      <dsp:spPr>
        <a:xfrm>
          <a:off x="8272267" y="371951"/>
          <a:ext cx="2241239" cy="1344743"/>
        </a:xfrm>
        <a:prstGeom prst="rect">
          <a:avLst/>
        </a:prstGeom>
        <a:solidFill>
          <a:schemeClr val="accent2">
            <a:hueOff val="-623727"/>
            <a:satOff val="-35969"/>
            <a:lumOff val="369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823" tIns="115278" rIns="109823" bIns="115278" numCol="1" spcCol="1270" anchor="ctr" anchorCtr="0">
          <a:noAutofit/>
        </a:bodyPr>
        <a:lstStyle/>
        <a:p>
          <a:pPr lvl="0" algn="ctr" defTabSz="577850">
            <a:lnSpc>
              <a:spcPct val="90000"/>
            </a:lnSpc>
            <a:spcBef>
              <a:spcPct val="0"/>
            </a:spcBef>
            <a:spcAft>
              <a:spcPct val="35000"/>
            </a:spcAft>
          </a:pPr>
          <a:r>
            <a:rPr lang="en-GB" sz="1300" kern="1200" dirty="0"/>
            <a:t>Identify match funding to increase funding available</a:t>
          </a:r>
          <a:endParaRPr lang="en-US" sz="1300" kern="1200" dirty="0"/>
        </a:p>
      </dsp:txBody>
      <dsp:txXfrm>
        <a:off x="8272267" y="371951"/>
        <a:ext cx="2241239" cy="1344743"/>
      </dsp:txXfrm>
    </dsp:sp>
    <dsp:sp modelId="{06C1E5BA-F25A-4D55-86EB-C44834CDAE42}">
      <dsp:nvSpPr>
        <dsp:cNvPr id="0" name=""/>
        <dsp:cNvSpPr/>
      </dsp:nvSpPr>
      <dsp:spPr>
        <a:xfrm>
          <a:off x="2241532" y="2858832"/>
          <a:ext cx="484885" cy="91440"/>
        </a:xfrm>
        <a:custGeom>
          <a:avLst/>
          <a:gdLst/>
          <a:ahLst/>
          <a:cxnLst/>
          <a:rect l="0" t="0" r="0" b="0"/>
          <a:pathLst>
            <a:path>
              <a:moveTo>
                <a:pt x="0" y="45720"/>
              </a:moveTo>
              <a:lnTo>
                <a:pt x="484885" y="45720"/>
              </a:lnTo>
            </a:path>
          </a:pathLst>
        </a:custGeom>
        <a:noFill/>
        <a:ln w="6350" cap="flat" cmpd="sng" algn="ctr">
          <a:solidFill>
            <a:schemeClr val="accent2">
              <a:hueOff val="-970242"/>
              <a:satOff val="-55952"/>
              <a:lumOff val="5752"/>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2471087" y="2901975"/>
        <a:ext cx="25774" cy="5154"/>
      </dsp:txXfrm>
    </dsp:sp>
    <dsp:sp modelId="{4B896E27-52C9-48CA-9A6A-FDBFC2F618F8}">
      <dsp:nvSpPr>
        <dsp:cNvPr id="0" name=""/>
        <dsp:cNvSpPr/>
      </dsp:nvSpPr>
      <dsp:spPr>
        <a:xfrm>
          <a:off x="2092" y="2232180"/>
          <a:ext cx="2241239" cy="1344743"/>
        </a:xfrm>
        <a:prstGeom prst="rect">
          <a:avLst/>
        </a:prstGeom>
        <a:solidFill>
          <a:schemeClr val="accent2">
            <a:hueOff val="-831636"/>
            <a:satOff val="-47959"/>
            <a:lumOff val="49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823" tIns="115278" rIns="109823" bIns="115278" numCol="1" spcCol="1270" anchor="ctr" anchorCtr="0">
          <a:noAutofit/>
        </a:bodyPr>
        <a:lstStyle/>
        <a:p>
          <a:pPr lvl="0" algn="ctr" defTabSz="577850">
            <a:lnSpc>
              <a:spcPct val="90000"/>
            </a:lnSpc>
            <a:spcBef>
              <a:spcPct val="0"/>
            </a:spcBef>
            <a:spcAft>
              <a:spcPct val="35000"/>
            </a:spcAft>
          </a:pPr>
          <a:r>
            <a:rPr lang="en-GB" sz="1300" kern="1200"/>
            <a:t>Run showcase event for funded projects to share learning and encourage wider thinking</a:t>
          </a:r>
          <a:endParaRPr lang="en-US" sz="1300" kern="1200" dirty="0"/>
        </a:p>
      </dsp:txBody>
      <dsp:txXfrm>
        <a:off x="2092" y="2232180"/>
        <a:ext cx="2241239" cy="1344743"/>
      </dsp:txXfrm>
    </dsp:sp>
    <dsp:sp modelId="{0BF9077F-8DF4-439D-9BD9-735191C76C5A}">
      <dsp:nvSpPr>
        <dsp:cNvPr id="0" name=""/>
        <dsp:cNvSpPr/>
      </dsp:nvSpPr>
      <dsp:spPr>
        <a:xfrm>
          <a:off x="4998257" y="2858832"/>
          <a:ext cx="484885" cy="91440"/>
        </a:xfrm>
        <a:custGeom>
          <a:avLst/>
          <a:gdLst/>
          <a:ahLst/>
          <a:cxnLst/>
          <a:rect l="0" t="0" r="0" b="0"/>
          <a:pathLst>
            <a:path>
              <a:moveTo>
                <a:pt x="0" y="45720"/>
              </a:moveTo>
              <a:lnTo>
                <a:pt x="484885" y="45720"/>
              </a:lnTo>
            </a:path>
          </a:pathLst>
        </a:custGeom>
        <a:noFill/>
        <a:ln w="6350" cap="flat" cmpd="sng" algn="ctr">
          <a:solidFill>
            <a:schemeClr val="accent2">
              <a:hueOff val="-1212803"/>
              <a:satOff val="-69940"/>
              <a:lumOff val="719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227812" y="2901975"/>
        <a:ext cx="25774" cy="5154"/>
      </dsp:txXfrm>
    </dsp:sp>
    <dsp:sp modelId="{E2888DFF-C990-4E09-B749-3253940287AD}">
      <dsp:nvSpPr>
        <dsp:cNvPr id="0" name=""/>
        <dsp:cNvSpPr/>
      </dsp:nvSpPr>
      <dsp:spPr>
        <a:xfrm>
          <a:off x="2758817" y="2232180"/>
          <a:ext cx="2241239" cy="1344743"/>
        </a:xfrm>
        <a:prstGeom prst="rect">
          <a:avLst/>
        </a:prstGeom>
        <a:solidFill>
          <a:schemeClr val="accent2">
            <a:hueOff val="-1039545"/>
            <a:satOff val="-59949"/>
            <a:lumOff val="616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823" tIns="115278" rIns="109823" bIns="115278" numCol="1" spcCol="1270" anchor="ctr" anchorCtr="0">
          <a:noAutofit/>
        </a:bodyPr>
        <a:lstStyle/>
        <a:p>
          <a:pPr lvl="0" algn="ctr" defTabSz="577850">
            <a:lnSpc>
              <a:spcPct val="90000"/>
            </a:lnSpc>
            <a:spcBef>
              <a:spcPct val="0"/>
            </a:spcBef>
            <a:spcAft>
              <a:spcPct val="35000"/>
            </a:spcAft>
          </a:pPr>
          <a:r>
            <a:rPr lang="en-GB" sz="1300" kern="1200" dirty="0"/>
            <a:t>Add funded projects to local asset mapping</a:t>
          </a:r>
          <a:endParaRPr lang="en-US" sz="1300" kern="1200" dirty="0"/>
        </a:p>
      </dsp:txBody>
      <dsp:txXfrm>
        <a:off x="2758817" y="2232180"/>
        <a:ext cx="2241239" cy="1344743"/>
      </dsp:txXfrm>
    </dsp:sp>
    <dsp:sp modelId="{63635629-7C6A-4AB7-8B00-9E47C264AA42}">
      <dsp:nvSpPr>
        <dsp:cNvPr id="0" name=""/>
        <dsp:cNvSpPr/>
      </dsp:nvSpPr>
      <dsp:spPr>
        <a:xfrm>
          <a:off x="7754982" y="2858832"/>
          <a:ext cx="484885" cy="91440"/>
        </a:xfrm>
        <a:custGeom>
          <a:avLst/>
          <a:gdLst/>
          <a:ahLst/>
          <a:cxnLst/>
          <a:rect l="0" t="0" r="0" b="0"/>
          <a:pathLst>
            <a:path>
              <a:moveTo>
                <a:pt x="0" y="45720"/>
              </a:moveTo>
              <a:lnTo>
                <a:pt x="484885" y="45720"/>
              </a:lnTo>
            </a:path>
          </a:pathLst>
        </a:custGeom>
        <a:noFill/>
        <a:ln w="6350" cap="flat" cmpd="sng" algn="ctr">
          <a:solidFill>
            <a:schemeClr val="accent2">
              <a:hueOff val="-1455363"/>
              <a:satOff val="-83928"/>
              <a:lumOff val="8628"/>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7984537" y="2901975"/>
        <a:ext cx="25774" cy="5154"/>
      </dsp:txXfrm>
    </dsp:sp>
    <dsp:sp modelId="{1ED10D12-1AF0-4626-8214-4A0B99E96AC1}">
      <dsp:nvSpPr>
        <dsp:cNvPr id="0" name=""/>
        <dsp:cNvSpPr/>
      </dsp:nvSpPr>
      <dsp:spPr>
        <a:xfrm>
          <a:off x="5515542" y="2232180"/>
          <a:ext cx="2241239" cy="1344743"/>
        </a:xfrm>
        <a:prstGeom prst="rect">
          <a:avLst/>
        </a:prstGeom>
        <a:solidFill>
          <a:schemeClr val="accent2">
            <a:hueOff val="-1247454"/>
            <a:satOff val="-71938"/>
            <a:lumOff val="739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823" tIns="115278" rIns="109823" bIns="115278" numCol="1" spcCol="1270" anchor="ctr" anchorCtr="0">
          <a:noAutofit/>
        </a:bodyPr>
        <a:lstStyle/>
        <a:p>
          <a:pPr lvl="0" algn="ctr" defTabSz="577850">
            <a:lnSpc>
              <a:spcPct val="90000"/>
            </a:lnSpc>
            <a:spcBef>
              <a:spcPct val="0"/>
            </a:spcBef>
            <a:spcAft>
              <a:spcPct val="35000"/>
            </a:spcAft>
          </a:pPr>
          <a:r>
            <a:rPr lang="en-GB" sz="1300" kern="1200" dirty="0"/>
            <a:t>Further capacity building activities for organisations with little or no track </a:t>
          </a:r>
          <a:r>
            <a:rPr lang="en-GB" sz="1300" kern="1200"/>
            <a:t>record </a:t>
          </a:r>
          <a:endParaRPr lang="en-US" sz="1300" kern="1200" dirty="0"/>
        </a:p>
      </dsp:txBody>
      <dsp:txXfrm>
        <a:off x="5515542" y="2232180"/>
        <a:ext cx="2241239" cy="1344743"/>
      </dsp:txXfrm>
    </dsp:sp>
    <dsp:sp modelId="{D17A447D-1823-489A-8121-15597273552C}">
      <dsp:nvSpPr>
        <dsp:cNvPr id="0" name=""/>
        <dsp:cNvSpPr/>
      </dsp:nvSpPr>
      <dsp:spPr>
        <a:xfrm>
          <a:off x="8272267" y="2232180"/>
          <a:ext cx="2241239" cy="1344743"/>
        </a:xfrm>
        <a:prstGeom prst="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823" tIns="115278" rIns="109823" bIns="115278" numCol="1" spcCol="1270" anchor="ctr" anchorCtr="0">
          <a:noAutofit/>
        </a:bodyPr>
        <a:lstStyle/>
        <a:p>
          <a:pPr lvl="0" algn="ctr" defTabSz="577850">
            <a:lnSpc>
              <a:spcPct val="90000"/>
            </a:lnSpc>
            <a:spcBef>
              <a:spcPct val="0"/>
            </a:spcBef>
            <a:spcAft>
              <a:spcPct val="35000"/>
            </a:spcAft>
          </a:pPr>
          <a:r>
            <a:rPr lang="en-GB" sz="1300" kern="1200" dirty="0"/>
            <a:t>Source additional funding to support work with under 16s</a:t>
          </a:r>
          <a:endParaRPr lang="en-US" sz="1300" kern="1200" dirty="0"/>
        </a:p>
      </dsp:txBody>
      <dsp:txXfrm>
        <a:off x="8272267" y="2232180"/>
        <a:ext cx="2241239" cy="134474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B1D7028F-0EDF-4651-97C0-A8433C67C640}" type="datetimeFigureOut">
              <a:rPr lang="en-GB" smtClean="0"/>
              <a:t>29/08/2022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763854-231E-4314-B5CA-6EE243970F7F}" type="slidenum">
              <a:rPr lang="en-GB" smtClean="0"/>
              <a:t>‹#›</a:t>
            </a:fld>
            <a:endParaRPr lang="en-GB"/>
          </a:p>
        </p:txBody>
      </p:sp>
    </p:spTree>
    <p:extLst>
      <p:ext uri="{BB962C8B-B14F-4D97-AF65-F5344CB8AC3E}">
        <p14:creationId xmlns:p14="http://schemas.microsoft.com/office/powerpoint/2010/main" val="2027809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1D7028F-0EDF-4651-97C0-A8433C67C640}" type="datetimeFigureOut">
              <a:rPr lang="en-GB" smtClean="0"/>
              <a:t>29/08/2022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763854-231E-4314-B5CA-6EE243970F7F}" type="slidenum">
              <a:rPr lang="en-GB" smtClean="0"/>
              <a:t>‹#›</a:t>
            </a:fld>
            <a:endParaRPr lang="en-GB"/>
          </a:p>
        </p:txBody>
      </p:sp>
    </p:spTree>
    <p:extLst>
      <p:ext uri="{BB962C8B-B14F-4D97-AF65-F5344CB8AC3E}">
        <p14:creationId xmlns:p14="http://schemas.microsoft.com/office/powerpoint/2010/main" val="159528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1D7028F-0EDF-4651-97C0-A8433C67C640}" type="datetimeFigureOut">
              <a:rPr lang="en-GB" smtClean="0"/>
              <a:t>29/08/2022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763854-231E-4314-B5CA-6EE243970F7F}" type="slidenum">
              <a:rPr lang="en-GB" smtClean="0"/>
              <a:t>‹#›</a:t>
            </a:fld>
            <a:endParaRPr lang="en-GB"/>
          </a:p>
        </p:txBody>
      </p:sp>
    </p:spTree>
    <p:extLst>
      <p:ext uri="{BB962C8B-B14F-4D97-AF65-F5344CB8AC3E}">
        <p14:creationId xmlns:p14="http://schemas.microsoft.com/office/powerpoint/2010/main" val="3889081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1D7028F-0EDF-4651-97C0-A8433C67C640}" type="datetimeFigureOut">
              <a:rPr lang="en-GB" smtClean="0"/>
              <a:t>29/08/2022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763854-231E-4314-B5CA-6EE243970F7F}" type="slidenum">
              <a:rPr lang="en-GB" smtClean="0"/>
              <a:t>‹#›</a:t>
            </a:fld>
            <a:endParaRPr lang="en-GB"/>
          </a:p>
        </p:txBody>
      </p:sp>
    </p:spTree>
    <p:extLst>
      <p:ext uri="{BB962C8B-B14F-4D97-AF65-F5344CB8AC3E}">
        <p14:creationId xmlns:p14="http://schemas.microsoft.com/office/powerpoint/2010/main" val="3590597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1D7028F-0EDF-4651-97C0-A8433C67C640}" type="datetimeFigureOut">
              <a:rPr lang="en-GB" smtClean="0"/>
              <a:t>29/08/2022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763854-231E-4314-B5CA-6EE243970F7F}" type="slidenum">
              <a:rPr lang="en-GB" smtClean="0"/>
              <a:t>‹#›</a:t>
            </a:fld>
            <a:endParaRPr lang="en-GB"/>
          </a:p>
        </p:txBody>
      </p:sp>
    </p:spTree>
    <p:extLst>
      <p:ext uri="{BB962C8B-B14F-4D97-AF65-F5344CB8AC3E}">
        <p14:creationId xmlns:p14="http://schemas.microsoft.com/office/powerpoint/2010/main" val="2918441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1D7028F-0EDF-4651-97C0-A8433C67C640}" type="datetimeFigureOut">
              <a:rPr lang="en-GB" smtClean="0"/>
              <a:t>29/08/2022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763854-231E-4314-B5CA-6EE243970F7F}" type="slidenum">
              <a:rPr lang="en-GB" smtClean="0"/>
              <a:t>‹#›</a:t>
            </a:fld>
            <a:endParaRPr lang="en-GB"/>
          </a:p>
        </p:txBody>
      </p:sp>
    </p:spTree>
    <p:extLst>
      <p:ext uri="{BB962C8B-B14F-4D97-AF65-F5344CB8AC3E}">
        <p14:creationId xmlns:p14="http://schemas.microsoft.com/office/powerpoint/2010/main" val="1847548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B1D7028F-0EDF-4651-97C0-A8433C67C640}" type="datetimeFigureOut">
              <a:rPr lang="en-GB" smtClean="0"/>
              <a:t>29/08/2022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A763854-231E-4314-B5CA-6EE243970F7F}" type="slidenum">
              <a:rPr lang="en-GB" smtClean="0"/>
              <a:t>‹#›</a:t>
            </a:fld>
            <a:endParaRPr lang="en-GB"/>
          </a:p>
        </p:txBody>
      </p:sp>
    </p:spTree>
    <p:extLst>
      <p:ext uri="{BB962C8B-B14F-4D97-AF65-F5344CB8AC3E}">
        <p14:creationId xmlns:p14="http://schemas.microsoft.com/office/powerpoint/2010/main" val="2026840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1D7028F-0EDF-4651-97C0-A8433C67C640}" type="datetimeFigureOut">
              <a:rPr lang="en-GB" smtClean="0"/>
              <a:t>29/08/2022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A763854-231E-4314-B5CA-6EE243970F7F}" type="slidenum">
              <a:rPr lang="en-GB" smtClean="0"/>
              <a:t>‹#›</a:t>
            </a:fld>
            <a:endParaRPr lang="en-GB"/>
          </a:p>
        </p:txBody>
      </p:sp>
    </p:spTree>
    <p:extLst>
      <p:ext uri="{BB962C8B-B14F-4D97-AF65-F5344CB8AC3E}">
        <p14:creationId xmlns:p14="http://schemas.microsoft.com/office/powerpoint/2010/main" val="961123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D7028F-0EDF-4651-97C0-A8433C67C640}" type="datetimeFigureOut">
              <a:rPr lang="en-GB" smtClean="0"/>
              <a:t>29/08/2022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A763854-231E-4314-B5CA-6EE243970F7F}" type="slidenum">
              <a:rPr lang="en-GB" smtClean="0"/>
              <a:t>‹#›</a:t>
            </a:fld>
            <a:endParaRPr lang="en-GB"/>
          </a:p>
        </p:txBody>
      </p:sp>
    </p:spTree>
    <p:extLst>
      <p:ext uri="{BB962C8B-B14F-4D97-AF65-F5344CB8AC3E}">
        <p14:creationId xmlns:p14="http://schemas.microsoft.com/office/powerpoint/2010/main" val="2319699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1D7028F-0EDF-4651-97C0-A8433C67C640}" type="datetimeFigureOut">
              <a:rPr lang="en-GB" smtClean="0"/>
              <a:t>29/08/2022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763854-231E-4314-B5CA-6EE243970F7F}" type="slidenum">
              <a:rPr lang="en-GB" smtClean="0"/>
              <a:t>‹#›</a:t>
            </a:fld>
            <a:endParaRPr lang="en-GB"/>
          </a:p>
        </p:txBody>
      </p:sp>
    </p:spTree>
    <p:extLst>
      <p:ext uri="{BB962C8B-B14F-4D97-AF65-F5344CB8AC3E}">
        <p14:creationId xmlns:p14="http://schemas.microsoft.com/office/powerpoint/2010/main" val="3286900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1D7028F-0EDF-4651-97C0-A8433C67C640}" type="datetimeFigureOut">
              <a:rPr lang="en-GB" smtClean="0"/>
              <a:t>29/08/2022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763854-231E-4314-B5CA-6EE243970F7F}" type="slidenum">
              <a:rPr lang="en-GB" smtClean="0"/>
              <a:t>‹#›</a:t>
            </a:fld>
            <a:endParaRPr lang="en-GB"/>
          </a:p>
        </p:txBody>
      </p:sp>
    </p:spTree>
    <p:extLst>
      <p:ext uri="{BB962C8B-B14F-4D97-AF65-F5344CB8AC3E}">
        <p14:creationId xmlns:p14="http://schemas.microsoft.com/office/powerpoint/2010/main" val="738407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7028F-0EDF-4651-97C0-A8433C67C640}" type="datetimeFigureOut">
              <a:rPr lang="en-GB" smtClean="0"/>
              <a:t>29/08/2022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763854-231E-4314-B5CA-6EE243970F7F}" type="slidenum">
              <a:rPr lang="en-GB" smtClean="0"/>
              <a:t>‹#›</a:t>
            </a:fld>
            <a:endParaRPr lang="en-GB"/>
          </a:p>
        </p:txBody>
      </p:sp>
    </p:spTree>
    <p:extLst>
      <p:ext uri="{BB962C8B-B14F-4D97-AF65-F5344CB8AC3E}">
        <p14:creationId xmlns:p14="http://schemas.microsoft.com/office/powerpoint/2010/main" val="22143485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 Id="rId9" Type="http://schemas.openxmlformats.org/officeDocument/2006/relationships/image" Target="../media/image3.jpeg"/></Relationships>
</file>

<file path=ppt/slides/_rels/slide1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 Id="rId9" Type="http://schemas.openxmlformats.org/officeDocument/2006/relationships/image" Target="../media/image3.jpeg"/></Relationships>
</file>

<file path=ppt/slides/_rels/slide1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 Id="rId9"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nikki.boyle@inverclyde.gov.uk" TargetMode="Externa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sv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296099"/>
            <a:ext cx="9144000" cy="2352357"/>
          </a:xfrm>
        </p:spPr>
        <p:txBody>
          <a:bodyPr/>
          <a:lstStyle/>
          <a:p>
            <a:r>
              <a:rPr lang="en-GB" dirty="0"/>
              <a:t>Inverclyde Mental Health Funded Projects</a:t>
            </a:r>
          </a:p>
        </p:txBody>
      </p:sp>
      <p:sp>
        <p:nvSpPr>
          <p:cNvPr id="3" name="Subtitle 2"/>
          <p:cNvSpPr>
            <a:spLocks noGrp="1"/>
          </p:cNvSpPr>
          <p:nvPr>
            <p:ph type="subTitle" idx="1"/>
          </p:nvPr>
        </p:nvSpPr>
        <p:spPr>
          <a:xfrm>
            <a:off x="1524000" y="4032504"/>
            <a:ext cx="9144000" cy="1225296"/>
          </a:xfrm>
        </p:spPr>
        <p:txBody>
          <a:bodyPr/>
          <a:lstStyle/>
          <a:p>
            <a:r>
              <a:rPr lang="en-GB" dirty="0"/>
              <a:t>Nikki Boyle, Health Improvement Lead</a:t>
            </a:r>
          </a:p>
          <a:p>
            <a:r>
              <a:rPr lang="en-GB" dirty="0"/>
              <a:t>On behalf of Inverclyde Third Sector Interface </a:t>
            </a:r>
          </a:p>
          <a:p>
            <a:endParaRPr lang="en-GB" dirty="0"/>
          </a:p>
          <a:p>
            <a:endParaRPr lang="en-GB" dirty="0"/>
          </a:p>
        </p:txBody>
      </p:sp>
      <p:pic>
        <p:nvPicPr>
          <p:cNvPr id="4" name="Picture 3" descr="HSCP-logo-small"/>
          <p:cNvPicPr/>
          <p:nvPr/>
        </p:nvPicPr>
        <p:blipFill>
          <a:blip r:embed="rId2">
            <a:extLst>
              <a:ext uri="{28A0092B-C50C-407E-A947-70E740481C1C}">
                <a14:useLocalDpi xmlns:a14="http://schemas.microsoft.com/office/drawing/2010/main" val="0"/>
              </a:ext>
            </a:extLst>
          </a:blip>
          <a:srcRect/>
          <a:stretch>
            <a:fillRect/>
          </a:stretch>
        </p:blipFill>
        <p:spPr bwMode="auto">
          <a:xfrm>
            <a:off x="10668000" y="185039"/>
            <a:ext cx="1267523" cy="924570"/>
          </a:xfrm>
          <a:prstGeom prst="rect">
            <a:avLst/>
          </a:prstGeom>
          <a:noFill/>
          <a:ln>
            <a:noFill/>
          </a:ln>
        </p:spPr>
      </p:pic>
      <p:pic>
        <p:nvPicPr>
          <p:cNvPr id="5" name="Picture 4" descr="Graphical user interface&#10;&#10;Description automatically generated with medium confidence">
            <a:extLst>
              <a:ext uri="{FF2B5EF4-FFF2-40B4-BE49-F238E27FC236}">
                <a16:creationId xmlns:a16="http://schemas.microsoft.com/office/drawing/2014/main" xmlns="" id="{60F29F17-F90A-4BB9-ACBB-3E085150707E}"/>
              </a:ext>
            </a:extLst>
          </p:cNvPr>
          <p:cNvPicPr/>
          <p:nvPr/>
        </p:nvPicPr>
        <p:blipFill>
          <a:blip r:embed="rId3" cstate="print">
            <a:extLst>
              <a:ext uri="{28A0092B-C50C-407E-A947-70E740481C1C}">
                <a14:useLocalDpi xmlns:a14="http://schemas.microsoft.com/office/drawing/2010/main" val="0"/>
              </a:ext>
            </a:extLst>
          </a:blip>
          <a:stretch>
            <a:fillRect/>
          </a:stretch>
        </p:blipFill>
        <p:spPr bwMode="auto">
          <a:xfrm>
            <a:off x="424915" y="185039"/>
            <a:ext cx="2503220" cy="924570"/>
          </a:xfrm>
          <a:prstGeom prst="rect">
            <a:avLst/>
          </a:prstGeom>
        </p:spPr>
      </p:pic>
      <p:pic>
        <p:nvPicPr>
          <p:cNvPr id="6" name="Picture 5" descr="Text&#10;&#10;Description automatically generated">
            <a:extLst>
              <a:ext uri="{FF2B5EF4-FFF2-40B4-BE49-F238E27FC236}">
                <a16:creationId xmlns:a16="http://schemas.microsoft.com/office/drawing/2014/main" xmlns="" id="{D21E3DDD-04C4-47AB-B80B-E44863F6BF5D}"/>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03750" y="5453715"/>
            <a:ext cx="2984500" cy="697230"/>
          </a:xfrm>
          <a:prstGeom prst="rect">
            <a:avLst/>
          </a:prstGeom>
        </p:spPr>
      </p:pic>
    </p:spTree>
    <p:extLst>
      <p:ext uri="{BB962C8B-B14F-4D97-AF65-F5344CB8AC3E}">
        <p14:creationId xmlns:p14="http://schemas.microsoft.com/office/powerpoint/2010/main" val="13427174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xmlns="" id="{955A2079-FA98-4876-80F0-72364A7D2EA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838200" y="557188"/>
            <a:ext cx="10515600" cy="1133499"/>
          </a:xfrm>
        </p:spPr>
        <p:txBody>
          <a:bodyPr>
            <a:normAutofit fontScale="90000"/>
          </a:bodyPr>
          <a:lstStyle/>
          <a:p>
            <a:pPr algn="ctr"/>
            <a:r>
              <a:rPr lang="en-GB" sz="5200" dirty="0"/>
              <a:t/>
            </a:r>
            <a:br>
              <a:rPr lang="en-GB" sz="5200" dirty="0"/>
            </a:br>
            <a:r>
              <a:rPr lang="en-GB" sz="5200" dirty="0"/>
              <a:t>Project Examples</a:t>
            </a:r>
          </a:p>
        </p:txBody>
      </p:sp>
      <p:pic>
        <p:nvPicPr>
          <p:cNvPr id="4" name="Picture 3" descr="HSCP-logo-small"/>
          <p:cNvPicPr/>
          <p:nvPr/>
        </p:nvPicPr>
        <p:blipFill>
          <a:blip r:embed="rId2">
            <a:extLst>
              <a:ext uri="{28A0092B-C50C-407E-A947-70E740481C1C}">
                <a14:useLocalDpi xmlns:a14="http://schemas.microsoft.com/office/drawing/2010/main" val="0"/>
              </a:ext>
            </a:extLst>
          </a:blip>
          <a:srcRect/>
          <a:stretch>
            <a:fillRect/>
          </a:stretch>
        </p:blipFill>
        <p:spPr bwMode="auto">
          <a:xfrm>
            <a:off x="10753788" y="185039"/>
            <a:ext cx="1181735" cy="836930"/>
          </a:xfrm>
          <a:prstGeom prst="rect">
            <a:avLst/>
          </a:prstGeom>
          <a:noFill/>
          <a:ln>
            <a:noFill/>
          </a:ln>
        </p:spPr>
      </p:pic>
      <p:graphicFrame>
        <p:nvGraphicFramePr>
          <p:cNvPr id="8" name="Content Placeholder 5">
            <a:extLst>
              <a:ext uri="{FF2B5EF4-FFF2-40B4-BE49-F238E27FC236}">
                <a16:creationId xmlns:a16="http://schemas.microsoft.com/office/drawing/2014/main" xmlns="" id="{AECDA2F3-9126-A007-BAC8-03CC38083CDC}"/>
              </a:ext>
            </a:extLst>
          </p:cNvPr>
          <p:cNvGraphicFramePr>
            <a:graphicFrameLocks noGrp="1"/>
          </p:cNvGraphicFramePr>
          <p:nvPr>
            <p:ph idx="1"/>
            <p:extLst>
              <p:ext uri="{D42A27DB-BD31-4B8C-83A1-F6EECF244321}">
                <p14:modId xmlns:p14="http://schemas.microsoft.com/office/powerpoint/2010/main" val="2391957029"/>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 name="Picture 2" descr="Graphical user interface&#10;&#10;Description automatically generated with medium confidence">
            <a:extLst>
              <a:ext uri="{FF2B5EF4-FFF2-40B4-BE49-F238E27FC236}">
                <a16:creationId xmlns:a16="http://schemas.microsoft.com/office/drawing/2014/main" xmlns="" id="{704BE5C6-1C29-5CA9-2257-A29DCA7A9930}"/>
              </a:ext>
            </a:extLst>
          </p:cNvPr>
          <p:cNvPicPr/>
          <p:nvPr/>
        </p:nvPicPr>
        <p:blipFill>
          <a:blip r:embed="rId8" cstate="print">
            <a:extLst>
              <a:ext uri="{28A0092B-C50C-407E-A947-70E740481C1C}">
                <a14:useLocalDpi xmlns:a14="http://schemas.microsoft.com/office/drawing/2010/main" val="0"/>
              </a:ext>
            </a:extLst>
          </a:blip>
          <a:stretch>
            <a:fillRect/>
          </a:stretch>
        </p:blipFill>
        <p:spPr bwMode="auto">
          <a:xfrm>
            <a:off x="424915" y="185039"/>
            <a:ext cx="2421027" cy="749909"/>
          </a:xfrm>
          <a:prstGeom prst="rect">
            <a:avLst/>
          </a:prstGeom>
        </p:spPr>
      </p:pic>
      <p:pic>
        <p:nvPicPr>
          <p:cNvPr id="7" name="Picture 6" descr="Text&#10;&#10;Description automatically generated">
            <a:extLst>
              <a:ext uri="{FF2B5EF4-FFF2-40B4-BE49-F238E27FC236}">
                <a16:creationId xmlns:a16="http://schemas.microsoft.com/office/drawing/2014/main" xmlns="" id="{68B5C064-B520-2955-3A6B-039D8EBA223A}"/>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695290" y="185039"/>
            <a:ext cx="3133618" cy="708297"/>
          </a:xfrm>
          <a:prstGeom prst="rect">
            <a:avLst/>
          </a:prstGeom>
        </p:spPr>
      </p:pic>
    </p:spTree>
    <p:extLst>
      <p:ext uri="{BB962C8B-B14F-4D97-AF65-F5344CB8AC3E}">
        <p14:creationId xmlns:p14="http://schemas.microsoft.com/office/powerpoint/2010/main" val="2023959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1">
            <a:extLst>
              <a:ext uri="{FF2B5EF4-FFF2-40B4-BE49-F238E27FC236}">
                <a16:creationId xmlns:a16="http://schemas.microsoft.com/office/drawing/2014/main" xmlns="" id="{35DB3719-6FDC-4E5D-891D-FF40B7300F6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838200" y="365125"/>
            <a:ext cx="10515600" cy="1325563"/>
          </a:xfrm>
        </p:spPr>
        <p:txBody>
          <a:bodyPr>
            <a:normAutofit fontScale="90000"/>
          </a:bodyPr>
          <a:lstStyle/>
          <a:p>
            <a:r>
              <a:rPr lang="en-GB" sz="5400" dirty="0"/>
              <a:t/>
            </a:r>
            <a:br>
              <a:rPr lang="en-GB" sz="5400" dirty="0"/>
            </a:br>
            <a:r>
              <a:rPr lang="en-GB" sz="5400" dirty="0"/>
              <a:t>Future Developments</a:t>
            </a:r>
          </a:p>
        </p:txBody>
      </p:sp>
      <p:sp>
        <p:nvSpPr>
          <p:cNvPr id="14" name="sketch line">
            <a:extLst>
              <a:ext uri="{FF2B5EF4-FFF2-40B4-BE49-F238E27FC236}">
                <a16:creationId xmlns:a16="http://schemas.microsoft.com/office/drawing/2014/main" xmlns="" id="{E0CBAC23-2E3F-4A90-BA59-F8299F6A543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38200" y="1865313"/>
            <a:ext cx="10424160" cy="18288"/>
          </a:xfrm>
          <a:custGeom>
            <a:avLst/>
            <a:gdLst>
              <a:gd name="connsiteX0" fmla="*/ 0 w 10424160"/>
              <a:gd name="connsiteY0" fmla="*/ 0 h 18288"/>
              <a:gd name="connsiteX1" fmla="*/ 903427 w 10424160"/>
              <a:gd name="connsiteY1" fmla="*/ 0 h 18288"/>
              <a:gd name="connsiteX2" fmla="*/ 1389888 w 10424160"/>
              <a:gd name="connsiteY2" fmla="*/ 0 h 18288"/>
              <a:gd name="connsiteX3" fmla="*/ 2189074 w 10424160"/>
              <a:gd name="connsiteY3" fmla="*/ 0 h 18288"/>
              <a:gd name="connsiteX4" fmla="*/ 2675534 w 10424160"/>
              <a:gd name="connsiteY4" fmla="*/ 0 h 18288"/>
              <a:gd name="connsiteX5" fmla="*/ 3370478 w 10424160"/>
              <a:gd name="connsiteY5" fmla="*/ 0 h 18288"/>
              <a:gd name="connsiteX6" fmla="*/ 4169664 w 10424160"/>
              <a:gd name="connsiteY6" fmla="*/ 0 h 18288"/>
              <a:gd name="connsiteX7" fmla="*/ 4551883 w 10424160"/>
              <a:gd name="connsiteY7" fmla="*/ 0 h 18288"/>
              <a:gd name="connsiteX8" fmla="*/ 4934102 w 10424160"/>
              <a:gd name="connsiteY8" fmla="*/ 0 h 18288"/>
              <a:gd name="connsiteX9" fmla="*/ 5837530 w 10424160"/>
              <a:gd name="connsiteY9" fmla="*/ 0 h 18288"/>
              <a:gd name="connsiteX10" fmla="*/ 6532474 w 10424160"/>
              <a:gd name="connsiteY10" fmla="*/ 0 h 18288"/>
              <a:gd name="connsiteX11" fmla="*/ 6914693 w 10424160"/>
              <a:gd name="connsiteY11" fmla="*/ 0 h 18288"/>
              <a:gd name="connsiteX12" fmla="*/ 7609637 w 10424160"/>
              <a:gd name="connsiteY12" fmla="*/ 0 h 18288"/>
              <a:gd name="connsiteX13" fmla="*/ 8513064 w 10424160"/>
              <a:gd name="connsiteY13" fmla="*/ 0 h 18288"/>
              <a:gd name="connsiteX14" fmla="*/ 9103766 w 10424160"/>
              <a:gd name="connsiteY14" fmla="*/ 0 h 18288"/>
              <a:gd name="connsiteX15" fmla="*/ 9694469 w 10424160"/>
              <a:gd name="connsiteY15" fmla="*/ 0 h 18288"/>
              <a:gd name="connsiteX16" fmla="*/ 10424160 w 10424160"/>
              <a:gd name="connsiteY16" fmla="*/ 0 h 18288"/>
              <a:gd name="connsiteX17" fmla="*/ 10424160 w 10424160"/>
              <a:gd name="connsiteY17" fmla="*/ 18288 h 18288"/>
              <a:gd name="connsiteX18" fmla="*/ 9729216 w 10424160"/>
              <a:gd name="connsiteY18" fmla="*/ 18288 h 18288"/>
              <a:gd name="connsiteX19" fmla="*/ 8930030 w 10424160"/>
              <a:gd name="connsiteY19" fmla="*/ 18288 h 18288"/>
              <a:gd name="connsiteX20" fmla="*/ 8130845 w 10424160"/>
              <a:gd name="connsiteY20" fmla="*/ 18288 h 18288"/>
              <a:gd name="connsiteX21" fmla="*/ 7644384 w 10424160"/>
              <a:gd name="connsiteY21" fmla="*/ 18288 h 18288"/>
              <a:gd name="connsiteX22" fmla="*/ 6740957 w 10424160"/>
              <a:gd name="connsiteY22" fmla="*/ 18288 h 18288"/>
              <a:gd name="connsiteX23" fmla="*/ 6046013 w 10424160"/>
              <a:gd name="connsiteY23" fmla="*/ 18288 h 18288"/>
              <a:gd name="connsiteX24" fmla="*/ 5663794 w 10424160"/>
              <a:gd name="connsiteY24" fmla="*/ 18288 h 18288"/>
              <a:gd name="connsiteX25" fmla="*/ 4968850 w 10424160"/>
              <a:gd name="connsiteY25" fmla="*/ 18288 h 18288"/>
              <a:gd name="connsiteX26" fmla="*/ 4378147 w 10424160"/>
              <a:gd name="connsiteY26" fmla="*/ 18288 h 18288"/>
              <a:gd name="connsiteX27" fmla="*/ 3787445 w 10424160"/>
              <a:gd name="connsiteY27" fmla="*/ 18288 h 18288"/>
              <a:gd name="connsiteX28" fmla="*/ 3196742 w 10424160"/>
              <a:gd name="connsiteY28" fmla="*/ 18288 h 18288"/>
              <a:gd name="connsiteX29" fmla="*/ 2606040 w 10424160"/>
              <a:gd name="connsiteY29" fmla="*/ 18288 h 18288"/>
              <a:gd name="connsiteX30" fmla="*/ 1806854 w 10424160"/>
              <a:gd name="connsiteY30" fmla="*/ 18288 h 18288"/>
              <a:gd name="connsiteX31" fmla="*/ 1111910 w 10424160"/>
              <a:gd name="connsiteY31" fmla="*/ 18288 h 18288"/>
              <a:gd name="connsiteX32" fmla="*/ 729691 w 10424160"/>
              <a:gd name="connsiteY32" fmla="*/ 18288 h 18288"/>
              <a:gd name="connsiteX33" fmla="*/ 0 w 10424160"/>
              <a:gd name="connsiteY33" fmla="*/ 18288 h 18288"/>
              <a:gd name="connsiteX34" fmla="*/ 0 w 10424160"/>
              <a:gd name="connsiteY3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4160" h="18288" fill="none" extrusionOk="0">
                <a:moveTo>
                  <a:pt x="0" y="0"/>
                </a:moveTo>
                <a:cubicBezTo>
                  <a:pt x="251416" y="-3874"/>
                  <a:pt x="479411" y="-20508"/>
                  <a:pt x="903427" y="0"/>
                </a:cubicBezTo>
                <a:cubicBezTo>
                  <a:pt x="1327443" y="20508"/>
                  <a:pt x="1177990" y="-7387"/>
                  <a:pt x="1389888" y="0"/>
                </a:cubicBezTo>
                <a:cubicBezTo>
                  <a:pt x="1601786" y="7387"/>
                  <a:pt x="1928602" y="-6697"/>
                  <a:pt x="2189074" y="0"/>
                </a:cubicBezTo>
                <a:cubicBezTo>
                  <a:pt x="2449546" y="6697"/>
                  <a:pt x="2440085" y="-21144"/>
                  <a:pt x="2675534" y="0"/>
                </a:cubicBezTo>
                <a:cubicBezTo>
                  <a:pt x="2910983" y="21144"/>
                  <a:pt x="3026158" y="-11124"/>
                  <a:pt x="3370478" y="0"/>
                </a:cubicBezTo>
                <a:cubicBezTo>
                  <a:pt x="3714798" y="11124"/>
                  <a:pt x="3864539" y="-10660"/>
                  <a:pt x="4169664" y="0"/>
                </a:cubicBezTo>
                <a:cubicBezTo>
                  <a:pt x="4474789" y="10660"/>
                  <a:pt x="4471218" y="16488"/>
                  <a:pt x="4551883" y="0"/>
                </a:cubicBezTo>
                <a:cubicBezTo>
                  <a:pt x="4632548" y="-16488"/>
                  <a:pt x="4786830" y="7986"/>
                  <a:pt x="4934102" y="0"/>
                </a:cubicBezTo>
                <a:cubicBezTo>
                  <a:pt x="5081374" y="-7986"/>
                  <a:pt x="5575881" y="-33003"/>
                  <a:pt x="5837530" y="0"/>
                </a:cubicBezTo>
                <a:cubicBezTo>
                  <a:pt x="6099179" y="33003"/>
                  <a:pt x="6305895" y="14170"/>
                  <a:pt x="6532474" y="0"/>
                </a:cubicBezTo>
                <a:cubicBezTo>
                  <a:pt x="6759053" y="-14170"/>
                  <a:pt x="6726707" y="16121"/>
                  <a:pt x="6914693" y="0"/>
                </a:cubicBezTo>
                <a:cubicBezTo>
                  <a:pt x="7102679" y="-16121"/>
                  <a:pt x="7397857" y="32594"/>
                  <a:pt x="7609637" y="0"/>
                </a:cubicBezTo>
                <a:cubicBezTo>
                  <a:pt x="7821417" y="-32594"/>
                  <a:pt x="8141235" y="-3745"/>
                  <a:pt x="8513064" y="0"/>
                </a:cubicBezTo>
                <a:cubicBezTo>
                  <a:pt x="8884893" y="3745"/>
                  <a:pt x="8877548" y="3359"/>
                  <a:pt x="9103766" y="0"/>
                </a:cubicBezTo>
                <a:cubicBezTo>
                  <a:pt x="9329984" y="-3359"/>
                  <a:pt x="9545570" y="-17843"/>
                  <a:pt x="9694469" y="0"/>
                </a:cubicBezTo>
                <a:cubicBezTo>
                  <a:pt x="9843368" y="17843"/>
                  <a:pt x="10162477" y="-1217"/>
                  <a:pt x="10424160" y="0"/>
                </a:cubicBezTo>
                <a:cubicBezTo>
                  <a:pt x="10424498" y="7640"/>
                  <a:pt x="10423710" y="11289"/>
                  <a:pt x="10424160" y="18288"/>
                </a:cubicBezTo>
                <a:cubicBezTo>
                  <a:pt x="10184680" y="20716"/>
                  <a:pt x="10034768" y="-9357"/>
                  <a:pt x="9729216" y="18288"/>
                </a:cubicBezTo>
                <a:cubicBezTo>
                  <a:pt x="9423664" y="45933"/>
                  <a:pt x="9309220" y="36372"/>
                  <a:pt x="8930030" y="18288"/>
                </a:cubicBezTo>
                <a:cubicBezTo>
                  <a:pt x="8550840" y="204"/>
                  <a:pt x="8513376" y="34707"/>
                  <a:pt x="8130845" y="18288"/>
                </a:cubicBezTo>
                <a:cubicBezTo>
                  <a:pt x="7748315" y="1869"/>
                  <a:pt x="7864674" y="19659"/>
                  <a:pt x="7644384" y="18288"/>
                </a:cubicBezTo>
                <a:cubicBezTo>
                  <a:pt x="7424094" y="16917"/>
                  <a:pt x="6947001" y="55680"/>
                  <a:pt x="6740957" y="18288"/>
                </a:cubicBezTo>
                <a:cubicBezTo>
                  <a:pt x="6534913" y="-19104"/>
                  <a:pt x="6313809" y="33391"/>
                  <a:pt x="6046013" y="18288"/>
                </a:cubicBezTo>
                <a:cubicBezTo>
                  <a:pt x="5778217" y="3185"/>
                  <a:pt x="5786775" y="1439"/>
                  <a:pt x="5663794" y="18288"/>
                </a:cubicBezTo>
                <a:cubicBezTo>
                  <a:pt x="5540813" y="35137"/>
                  <a:pt x="5204724" y="25434"/>
                  <a:pt x="4968850" y="18288"/>
                </a:cubicBezTo>
                <a:cubicBezTo>
                  <a:pt x="4732976" y="11142"/>
                  <a:pt x="4559928" y="34568"/>
                  <a:pt x="4378147" y="18288"/>
                </a:cubicBezTo>
                <a:cubicBezTo>
                  <a:pt x="4196366" y="2008"/>
                  <a:pt x="3992200" y="35409"/>
                  <a:pt x="3787445" y="18288"/>
                </a:cubicBezTo>
                <a:cubicBezTo>
                  <a:pt x="3582690" y="1167"/>
                  <a:pt x="3488876" y="-7583"/>
                  <a:pt x="3196742" y="18288"/>
                </a:cubicBezTo>
                <a:cubicBezTo>
                  <a:pt x="2904608" y="44159"/>
                  <a:pt x="2729828" y="45906"/>
                  <a:pt x="2606040" y="18288"/>
                </a:cubicBezTo>
                <a:cubicBezTo>
                  <a:pt x="2482252" y="-9330"/>
                  <a:pt x="2000672" y="-5498"/>
                  <a:pt x="1806854" y="18288"/>
                </a:cubicBezTo>
                <a:cubicBezTo>
                  <a:pt x="1613036" y="42074"/>
                  <a:pt x="1310933" y="-4240"/>
                  <a:pt x="1111910" y="18288"/>
                </a:cubicBezTo>
                <a:cubicBezTo>
                  <a:pt x="912887" y="40816"/>
                  <a:pt x="891560" y="1701"/>
                  <a:pt x="729691" y="18288"/>
                </a:cubicBezTo>
                <a:cubicBezTo>
                  <a:pt x="567822" y="34875"/>
                  <a:pt x="203025" y="34462"/>
                  <a:pt x="0" y="18288"/>
                </a:cubicBezTo>
                <a:cubicBezTo>
                  <a:pt x="-82" y="11708"/>
                  <a:pt x="-178" y="8956"/>
                  <a:pt x="0" y="0"/>
                </a:cubicBezTo>
                <a:close/>
              </a:path>
              <a:path w="10424160" h="18288" stroke="0" extrusionOk="0">
                <a:moveTo>
                  <a:pt x="0" y="0"/>
                </a:moveTo>
                <a:cubicBezTo>
                  <a:pt x="119910" y="17195"/>
                  <a:pt x="345032" y="1652"/>
                  <a:pt x="590702" y="0"/>
                </a:cubicBezTo>
                <a:cubicBezTo>
                  <a:pt x="836372" y="-1652"/>
                  <a:pt x="830717" y="-10944"/>
                  <a:pt x="972922" y="0"/>
                </a:cubicBezTo>
                <a:cubicBezTo>
                  <a:pt x="1115127" y="10944"/>
                  <a:pt x="1638708" y="17269"/>
                  <a:pt x="1876349" y="0"/>
                </a:cubicBezTo>
                <a:cubicBezTo>
                  <a:pt x="2113990" y="-17269"/>
                  <a:pt x="2263529" y="27642"/>
                  <a:pt x="2467051" y="0"/>
                </a:cubicBezTo>
                <a:cubicBezTo>
                  <a:pt x="2670573" y="-27642"/>
                  <a:pt x="2867743" y="-1552"/>
                  <a:pt x="3057754" y="0"/>
                </a:cubicBezTo>
                <a:cubicBezTo>
                  <a:pt x="3247765" y="1552"/>
                  <a:pt x="3729099" y="45169"/>
                  <a:pt x="3961181" y="0"/>
                </a:cubicBezTo>
                <a:cubicBezTo>
                  <a:pt x="4193263" y="-45169"/>
                  <a:pt x="4313735" y="4067"/>
                  <a:pt x="4447642" y="0"/>
                </a:cubicBezTo>
                <a:cubicBezTo>
                  <a:pt x="4581549" y="-4067"/>
                  <a:pt x="5123626" y="11867"/>
                  <a:pt x="5351069" y="0"/>
                </a:cubicBezTo>
                <a:cubicBezTo>
                  <a:pt x="5578512" y="-11867"/>
                  <a:pt x="6044105" y="-19983"/>
                  <a:pt x="6254496" y="0"/>
                </a:cubicBezTo>
                <a:cubicBezTo>
                  <a:pt x="6464887" y="19983"/>
                  <a:pt x="6664731" y="4232"/>
                  <a:pt x="6949440" y="0"/>
                </a:cubicBezTo>
                <a:cubicBezTo>
                  <a:pt x="7234149" y="-4232"/>
                  <a:pt x="7497205" y="28731"/>
                  <a:pt x="7852867" y="0"/>
                </a:cubicBezTo>
                <a:cubicBezTo>
                  <a:pt x="8208529" y="-28731"/>
                  <a:pt x="8287556" y="2616"/>
                  <a:pt x="8443570" y="0"/>
                </a:cubicBezTo>
                <a:cubicBezTo>
                  <a:pt x="8599584" y="-2616"/>
                  <a:pt x="8871283" y="-14113"/>
                  <a:pt x="9034272" y="0"/>
                </a:cubicBezTo>
                <a:cubicBezTo>
                  <a:pt x="9197261" y="14113"/>
                  <a:pt x="9604978" y="-35623"/>
                  <a:pt x="9833458" y="0"/>
                </a:cubicBezTo>
                <a:cubicBezTo>
                  <a:pt x="10061938" y="35623"/>
                  <a:pt x="10231944" y="-8194"/>
                  <a:pt x="10424160" y="0"/>
                </a:cubicBezTo>
                <a:cubicBezTo>
                  <a:pt x="10424285" y="4395"/>
                  <a:pt x="10424085" y="9776"/>
                  <a:pt x="10424160" y="18288"/>
                </a:cubicBezTo>
                <a:cubicBezTo>
                  <a:pt x="10058736" y="-5772"/>
                  <a:pt x="9942989" y="-18764"/>
                  <a:pt x="9624974" y="18288"/>
                </a:cubicBezTo>
                <a:cubicBezTo>
                  <a:pt x="9306959" y="55340"/>
                  <a:pt x="9229263" y="24995"/>
                  <a:pt x="8930030" y="18288"/>
                </a:cubicBezTo>
                <a:cubicBezTo>
                  <a:pt x="8630797" y="11581"/>
                  <a:pt x="8647263" y="10931"/>
                  <a:pt x="8547811" y="18288"/>
                </a:cubicBezTo>
                <a:cubicBezTo>
                  <a:pt x="8448359" y="25645"/>
                  <a:pt x="8173221" y="219"/>
                  <a:pt x="8061350" y="18288"/>
                </a:cubicBezTo>
                <a:cubicBezTo>
                  <a:pt x="7949479" y="36357"/>
                  <a:pt x="7437002" y="17516"/>
                  <a:pt x="7157923" y="18288"/>
                </a:cubicBezTo>
                <a:cubicBezTo>
                  <a:pt x="6878844" y="19060"/>
                  <a:pt x="6610241" y="8864"/>
                  <a:pt x="6462979" y="18288"/>
                </a:cubicBezTo>
                <a:cubicBezTo>
                  <a:pt x="6315717" y="27712"/>
                  <a:pt x="6124879" y="4989"/>
                  <a:pt x="5976518" y="18288"/>
                </a:cubicBezTo>
                <a:cubicBezTo>
                  <a:pt x="5828157" y="31587"/>
                  <a:pt x="5566880" y="7112"/>
                  <a:pt x="5281574" y="18288"/>
                </a:cubicBezTo>
                <a:cubicBezTo>
                  <a:pt x="4996268" y="29464"/>
                  <a:pt x="5085614" y="20493"/>
                  <a:pt x="4899355" y="18288"/>
                </a:cubicBezTo>
                <a:cubicBezTo>
                  <a:pt x="4713096" y="16083"/>
                  <a:pt x="4606138" y="34359"/>
                  <a:pt x="4517136" y="18288"/>
                </a:cubicBezTo>
                <a:cubicBezTo>
                  <a:pt x="4428134" y="2217"/>
                  <a:pt x="4125335" y="52414"/>
                  <a:pt x="3822192" y="18288"/>
                </a:cubicBezTo>
                <a:cubicBezTo>
                  <a:pt x="3519049" y="-15838"/>
                  <a:pt x="3453132" y="3859"/>
                  <a:pt x="3335731" y="18288"/>
                </a:cubicBezTo>
                <a:cubicBezTo>
                  <a:pt x="3218330" y="32717"/>
                  <a:pt x="2718749" y="-13936"/>
                  <a:pt x="2536546" y="18288"/>
                </a:cubicBezTo>
                <a:cubicBezTo>
                  <a:pt x="2354343" y="50512"/>
                  <a:pt x="2190669" y="3238"/>
                  <a:pt x="2050085" y="18288"/>
                </a:cubicBezTo>
                <a:cubicBezTo>
                  <a:pt x="1909501" y="33338"/>
                  <a:pt x="1520975" y="3062"/>
                  <a:pt x="1250899" y="18288"/>
                </a:cubicBezTo>
                <a:cubicBezTo>
                  <a:pt x="980823" y="33514"/>
                  <a:pt x="992936" y="28036"/>
                  <a:pt x="868680" y="18288"/>
                </a:cubicBezTo>
                <a:cubicBezTo>
                  <a:pt x="744424" y="8540"/>
                  <a:pt x="230364" y="33365"/>
                  <a:pt x="0" y="18288"/>
                </a:cubicBezTo>
                <a:cubicBezTo>
                  <a:pt x="-504" y="12101"/>
                  <a:pt x="-591" y="7719"/>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HSCP-logo-small"/>
          <p:cNvPicPr/>
          <p:nvPr/>
        </p:nvPicPr>
        <p:blipFill>
          <a:blip r:embed="rId2">
            <a:extLst>
              <a:ext uri="{28A0092B-C50C-407E-A947-70E740481C1C}">
                <a14:useLocalDpi xmlns:a14="http://schemas.microsoft.com/office/drawing/2010/main" val="0"/>
              </a:ext>
            </a:extLst>
          </a:blip>
          <a:srcRect/>
          <a:stretch>
            <a:fillRect/>
          </a:stretch>
        </p:blipFill>
        <p:spPr bwMode="auto">
          <a:xfrm>
            <a:off x="10753788" y="185039"/>
            <a:ext cx="1181735" cy="836930"/>
          </a:xfrm>
          <a:prstGeom prst="rect">
            <a:avLst/>
          </a:prstGeom>
          <a:noFill/>
          <a:ln>
            <a:noFill/>
          </a:ln>
        </p:spPr>
      </p:pic>
      <p:graphicFrame>
        <p:nvGraphicFramePr>
          <p:cNvPr id="16" name="Content Placeholder 5">
            <a:extLst>
              <a:ext uri="{FF2B5EF4-FFF2-40B4-BE49-F238E27FC236}">
                <a16:creationId xmlns:a16="http://schemas.microsoft.com/office/drawing/2014/main" xmlns="" id="{24C7E947-F776-297E-5B72-5CCC466F4967}"/>
              </a:ext>
            </a:extLst>
          </p:cNvPr>
          <p:cNvGraphicFramePr>
            <a:graphicFrameLocks noGrp="1"/>
          </p:cNvGraphicFramePr>
          <p:nvPr>
            <p:ph idx="1"/>
            <p:extLst>
              <p:ext uri="{D42A27DB-BD31-4B8C-83A1-F6EECF244321}">
                <p14:modId xmlns:p14="http://schemas.microsoft.com/office/powerpoint/2010/main" val="820815927"/>
              </p:ext>
            </p:extLst>
          </p:nvPr>
        </p:nvGraphicFramePr>
        <p:xfrm>
          <a:off x="838200" y="2228087"/>
          <a:ext cx="10515600" cy="39488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 name="Picture 1" descr="Graphical user interface&#10;&#10;Description automatically generated with medium confidence">
            <a:extLst>
              <a:ext uri="{FF2B5EF4-FFF2-40B4-BE49-F238E27FC236}">
                <a16:creationId xmlns:a16="http://schemas.microsoft.com/office/drawing/2014/main" xmlns="" id="{B97D5F74-118D-A94A-B3B8-1ADF87DB27C9}"/>
              </a:ext>
            </a:extLst>
          </p:cNvPr>
          <p:cNvPicPr/>
          <p:nvPr/>
        </p:nvPicPr>
        <p:blipFill>
          <a:blip r:embed="rId8" cstate="print">
            <a:extLst>
              <a:ext uri="{28A0092B-C50C-407E-A947-70E740481C1C}">
                <a14:useLocalDpi xmlns:a14="http://schemas.microsoft.com/office/drawing/2010/main" val="0"/>
              </a:ext>
            </a:extLst>
          </a:blip>
          <a:stretch>
            <a:fillRect/>
          </a:stretch>
        </p:blipFill>
        <p:spPr bwMode="auto">
          <a:xfrm>
            <a:off x="424915" y="185039"/>
            <a:ext cx="2421027" cy="749909"/>
          </a:xfrm>
          <a:prstGeom prst="rect">
            <a:avLst/>
          </a:prstGeom>
        </p:spPr>
      </p:pic>
      <p:pic>
        <p:nvPicPr>
          <p:cNvPr id="3" name="Picture 2" descr="Text&#10;&#10;Description automatically generated">
            <a:extLst>
              <a:ext uri="{FF2B5EF4-FFF2-40B4-BE49-F238E27FC236}">
                <a16:creationId xmlns:a16="http://schemas.microsoft.com/office/drawing/2014/main" xmlns="" id="{0AEA5872-C4AC-BF79-2A22-796FEA1FDDEC}"/>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695290" y="185039"/>
            <a:ext cx="3133618" cy="708297"/>
          </a:xfrm>
          <a:prstGeom prst="rect">
            <a:avLst/>
          </a:prstGeom>
        </p:spPr>
      </p:pic>
    </p:spTree>
    <p:extLst>
      <p:ext uri="{BB962C8B-B14F-4D97-AF65-F5344CB8AC3E}">
        <p14:creationId xmlns:p14="http://schemas.microsoft.com/office/powerpoint/2010/main" val="9155098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557188"/>
            <a:ext cx="10515600" cy="1133499"/>
          </a:xfrm>
        </p:spPr>
        <p:txBody>
          <a:bodyPr>
            <a:normAutofit fontScale="90000"/>
          </a:bodyPr>
          <a:lstStyle/>
          <a:p>
            <a:pPr algn="ctr"/>
            <a:r>
              <a:rPr lang="en-GB" sz="5200" dirty="0"/>
              <a:t/>
            </a:r>
            <a:br>
              <a:rPr lang="en-GB" sz="5200" dirty="0"/>
            </a:br>
            <a:r>
              <a:rPr lang="en-GB" sz="5200" dirty="0"/>
              <a:t>Funding - Year 2</a:t>
            </a:r>
          </a:p>
        </p:txBody>
      </p:sp>
      <p:pic>
        <p:nvPicPr>
          <p:cNvPr id="4" name="Picture 3" descr="HSCP-logo-small"/>
          <p:cNvPicPr/>
          <p:nvPr/>
        </p:nvPicPr>
        <p:blipFill>
          <a:blip r:embed="rId2">
            <a:extLst>
              <a:ext uri="{28A0092B-C50C-407E-A947-70E740481C1C}">
                <a14:useLocalDpi xmlns:a14="http://schemas.microsoft.com/office/drawing/2010/main" val="0"/>
              </a:ext>
            </a:extLst>
          </a:blip>
          <a:srcRect/>
          <a:stretch>
            <a:fillRect/>
          </a:stretch>
        </p:blipFill>
        <p:spPr bwMode="auto">
          <a:xfrm>
            <a:off x="10753788" y="185039"/>
            <a:ext cx="1181735" cy="836930"/>
          </a:xfrm>
          <a:prstGeom prst="rect">
            <a:avLst/>
          </a:prstGeom>
          <a:noFill/>
          <a:ln>
            <a:noFill/>
          </a:ln>
        </p:spPr>
      </p:pic>
      <p:graphicFrame>
        <p:nvGraphicFramePr>
          <p:cNvPr id="8" name="Content Placeholder 5">
            <a:extLst>
              <a:ext uri="{FF2B5EF4-FFF2-40B4-BE49-F238E27FC236}">
                <a16:creationId xmlns:a16="http://schemas.microsoft.com/office/drawing/2014/main" xmlns="" id="{AECDA2F3-9126-A007-BAC8-03CC38083CDC}"/>
              </a:ext>
            </a:extLst>
          </p:cNvPr>
          <p:cNvGraphicFramePr>
            <a:graphicFrameLocks noGrp="1"/>
          </p:cNvGraphicFramePr>
          <p:nvPr>
            <p:ph idx="1"/>
            <p:extLst>
              <p:ext uri="{D42A27DB-BD31-4B8C-83A1-F6EECF244321}">
                <p14:modId xmlns:p14="http://schemas.microsoft.com/office/powerpoint/2010/main" val="577770012"/>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 name="Picture 2" descr="Graphical user interface&#10;&#10;Description automatically generated with medium confidence">
            <a:extLst>
              <a:ext uri="{FF2B5EF4-FFF2-40B4-BE49-F238E27FC236}">
                <a16:creationId xmlns:a16="http://schemas.microsoft.com/office/drawing/2014/main" xmlns="" id="{704BE5C6-1C29-5CA9-2257-A29DCA7A9930}"/>
              </a:ext>
            </a:extLst>
          </p:cNvPr>
          <p:cNvPicPr/>
          <p:nvPr/>
        </p:nvPicPr>
        <p:blipFill>
          <a:blip r:embed="rId8" cstate="print">
            <a:extLst>
              <a:ext uri="{28A0092B-C50C-407E-A947-70E740481C1C}">
                <a14:useLocalDpi xmlns:a14="http://schemas.microsoft.com/office/drawing/2010/main" val="0"/>
              </a:ext>
            </a:extLst>
          </a:blip>
          <a:stretch>
            <a:fillRect/>
          </a:stretch>
        </p:blipFill>
        <p:spPr bwMode="auto">
          <a:xfrm>
            <a:off x="424915" y="185039"/>
            <a:ext cx="2421027" cy="749909"/>
          </a:xfrm>
          <a:prstGeom prst="rect">
            <a:avLst/>
          </a:prstGeom>
        </p:spPr>
      </p:pic>
      <p:pic>
        <p:nvPicPr>
          <p:cNvPr id="7" name="Picture 6" descr="Text&#10;&#10;Description automatically generated">
            <a:extLst>
              <a:ext uri="{FF2B5EF4-FFF2-40B4-BE49-F238E27FC236}">
                <a16:creationId xmlns:a16="http://schemas.microsoft.com/office/drawing/2014/main" xmlns="" id="{68B5C064-B520-2955-3A6B-039D8EBA223A}"/>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695290" y="185039"/>
            <a:ext cx="3133618" cy="708297"/>
          </a:xfrm>
          <a:prstGeom prst="rect">
            <a:avLst/>
          </a:prstGeom>
        </p:spPr>
      </p:pic>
    </p:spTree>
    <p:extLst>
      <p:ext uri="{BB962C8B-B14F-4D97-AF65-F5344CB8AC3E}">
        <p14:creationId xmlns:p14="http://schemas.microsoft.com/office/powerpoint/2010/main" val="21777198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xmlns="" id="{B87C619C-EBAB-488E-96B9-153AA4C9B44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Shape 37">
            <a:extLst>
              <a:ext uri="{FF2B5EF4-FFF2-40B4-BE49-F238E27FC236}">
                <a16:creationId xmlns:a16="http://schemas.microsoft.com/office/drawing/2014/main" xmlns="" id="{130DA1C1-36FD-41D8-9826-EE797BF39BA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745331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ctrTitle"/>
          </p:nvPr>
        </p:nvSpPr>
        <p:spPr>
          <a:xfrm>
            <a:off x="838200" y="484632"/>
            <a:ext cx="6081713" cy="3566160"/>
          </a:xfrm>
        </p:spPr>
        <p:txBody>
          <a:bodyPr vert="horz" lIns="91440" tIns="45720" rIns="91440" bIns="45720" rtlCol="0">
            <a:normAutofit/>
          </a:bodyPr>
          <a:lstStyle/>
          <a:p>
            <a:pPr algn="l"/>
            <a:r>
              <a:rPr lang="en-US" sz="6600">
                <a:solidFill>
                  <a:srgbClr val="FFFFFF"/>
                </a:solidFill>
              </a:rPr>
              <a:t>Q&amp;A</a:t>
            </a:r>
          </a:p>
        </p:txBody>
      </p:sp>
      <p:sp>
        <p:nvSpPr>
          <p:cNvPr id="3" name="Subtitle 2"/>
          <p:cNvSpPr>
            <a:spLocks noGrp="1"/>
          </p:cNvSpPr>
          <p:nvPr>
            <p:ph type="subTitle" idx="1"/>
          </p:nvPr>
        </p:nvSpPr>
        <p:spPr>
          <a:xfrm>
            <a:off x="838200" y="4480560"/>
            <a:ext cx="6081713" cy="1572768"/>
          </a:xfrm>
        </p:spPr>
        <p:txBody>
          <a:bodyPr vert="horz" lIns="91440" tIns="45720" rIns="91440" bIns="45720" rtlCol="0">
            <a:normAutofit/>
          </a:bodyPr>
          <a:lstStyle/>
          <a:p>
            <a:pPr indent="-228600" algn="l">
              <a:buFont typeface="Arial" panose="020B0604020202020204" pitchFamily="34" charset="0"/>
              <a:buChar char="•"/>
            </a:pPr>
            <a:r>
              <a:rPr lang="en-US" sz="2000">
                <a:solidFill>
                  <a:srgbClr val="FFFFFF"/>
                </a:solidFill>
              </a:rPr>
              <a:t>Nikki Boyle</a:t>
            </a:r>
          </a:p>
          <a:p>
            <a:pPr indent="-228600" algn="l">
              <a:buFont typeface="Arial" panose="020B0604020202020204" pitchFamily="34" charset="0"/>
              <a:buChar char="•"/>
            </a:pPr>
            <a:r>
              <a:rPr lang="en-US" sz="2000">
                <a:solidFill>
                  <a:srgbClr val="FFFFFF"/>
                </a:solidFill>
              </a:rPr>
              <a:t>Health Improvement Lead</a:t>
            </a:r>
          </a:p>
          <a:p>
            <a:pPr indent="-228600" algn="l">
              <a:buFont typeface="Arial" panose="020B0604020202020204" pitchFamily="34" charset="0"/>
              <a:buChar char="•"/>
            </a:pPr>
            <a:r>
              <a:rPr lang="en-US" sz="2000">
                <a:solidFill>
                  <a:srgbClr val="FFFFFF"/>
                </a:solidFill>
                <a:hlinkClick r:id="rId2"/>
              </a:rPr>
              <a:t>nikki.boyle@inverclyde.gov.uk</a:t>
            </a:r>
            <a:endParaRPr lang="en-US" sz="2000">
              <a:solidFill>
                <a:srgbClr val="FFFFFF"/>
              </a:solidFill>
            </a:endParaRPr>
          </a:p>
          <a:p>
            <a:pPr indent="-228600" algn="l">
              <a:buFont typeface="Arial" panose="020B0604020202020204" pitchFamily="34" charset="0"/>
              <a:buChar char="•"/>
            </a:pPr>
            <a:r>
              <a:rPr lang="en-US" sz="2000">
                <a:solidFill>
                  <a:srgbClr val="FFFFFF"/>
                </a:solidFill>
              </a:rPr>
              <a:t>07385 434488</a:t>
            </a:r>
          </a:p>
        </p:txBody>
      </p:sp>
      <p:pic>
        <p:nvPicPr>
          <p:cNvPr id="21" name="Graphic 7" descr="Questions">
            <a:extLst>
              <a:ext uri="{FF2B5EF4-FFF2-40B4-BE49-F238E27FC236}">
                <a16:creationId xmlns:a16="http://schemas.microsoft.com/office/drawing/2014/main" xmlns="" id="{F8FCFE46-9797-D554-A5C1-2F94F22F10B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8421594" y="283464"/>
            <a:ext cx="2904040" cy="2904040"/>
          </a:xfrm>
          <a:prstGeom prst="rect">
            <a:avLst/>
          </a:prstGeom>
        </p:spPr>
      </p:pic>
      <p:sp>
        <p:nvSpPr>
          <p:cNvPr id="40" name="sketch line">
            <a:extLst>
              <a:ext uri="{FF2B5EF4-FFF2-40B4-BE49-F238E27FC236}">
                <a16:creationId xmlns:a16="http://schemas.microsoft.com/office/drawing/2014/main" xmlns="" id="{35BC54F7-1315-4D6C-9420-A5BF0CDDBC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45475" y="4252192"/>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xmln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HSCP-logo-small"/>
          <p:cNvPicPr/>
          <p:nvPr/>
        </p:nvPicPr>
        <p:blipFill>
          <a:blip r:embed="rId5">
            <a:extLst>
              <a:ext uri="{28A0092B-C50C-407E-A947-70E740481C1C}">
                <a14:useLocalDpi xmlns:a14="http://schemas.microsoft.com/office/drawing/2010/main" val="0"/>
              </a:ext>
            </a:extLst>
          </a:blip>
          <a:stretch>
            <a:fillRect/>
          </a:stretch>
        </p:blipFill>
        <p:spPr bwMode="auto">
          <a:xfrm>
            <a:off x="9082353" y="4050792"/>
            <a:ext cx="2024011" cy="2121105"/>
          </a:xfrm>
          <a:prstGeom prst="rect">
            <a:avLst/>
          </a:prstGeom>
          <a:noFill/>
        </p:spPr>
      </p:pic>
    </p:spTree>
    <p:extLst>
      <p:ext uri="{BB962C8B-B14F-4D97-AF65-F5344CB8AC3E}">
        <p14:creationId xmlns:p14="http://schemas.microsoft.com/office/powerpoint/2010/main" val="1542925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1">
            <a:extLst>
              <a:ext uri="{FF2B5EF4-FFF2-40B4-BE49-F238E27FC236}">
                <a16:creationId xmlns:a16="http://schemas.microsoft.com/office/drawing/2014/main" xmlns="" id="{6C4028FD-8BAA-4A19-BFDE-594D991B755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838200" y="556995"/>
            <a:ext cx="10515600" cy="1133693"/>
          </a:xfrm>
        </p:spPr>
        <p:txBody>
          <a:bodyPr>
            <a:normAutofit/>
          </a:bodyPr>
          <a:lstStyle/>
          <a:p>
            <a:r>
              <a:rPr lang="en-GB" sz="4800"/>
              <a:t>Public Health Remobilisation Fund 21/22</a:t>
            </a:r>
          </a:p>
        </p:txBody>
      </p:sp>
      <p:pic>
        <p:nvPicPr>
          <p:cNvPr id="4" name="Picture 3" descr="HSCP-logo-small"/>
          <p:cNvPicPr/>
          <p:nvPr/>
        </p:nvPicPr>
        <p:blipFill>
          <a:blip r:embed="rId2">
            <a:extLst>
              <a:ext uri="{28A0092B-C50C-407E-A947-70E740481C1C}">
                <a14:useLocalDpi xmlns:a14="http://schemas.microsoft.com/office/drawing/2010/main" val="0"/>
              </a:ext>
            </a:extLst>
          </a:blip>
          <a:srcRect/>
          <a:stretch>
            <a:fillRect/>
          </a:stretch>
        </p:blipFill>
        <p:spPr bwMode="auto">
          <a:xfrm>
            <a:off x="10753788" y="185039"/>
            <a:ext cx="1181735" cy="836930"/>
          </a:xfrm>
          <a:prstGeom prst="rect">
            <a:avLst/>
          </a:prstGeom>
          <a:noFill/>
          <a:ln>
            <a:noFill/>
          </a:ln>
        </p:spPr>
      </p:pic>
      <p:graphicFrame>
        <p:nvGraphicFramePr>
          <p:cNvPr id="15" name="Content Placeholder 5">
            <a:extLst>
              <a:ext uri="{FF2B5EF4-FFF2-40B4-BE49-F238E27FC236}">
                <a16:creationId xmlns:a16="http://schemas.microsoft.com/office/drawing/2014/main" xmlns="" id="{495B8787-7E81-5BEE-1CE1-76C898E91486}"/>
              </a:ext>
            </a:extLst>
          </p:cNvPr>
          <p:cNvGraphicFramePr>
            <a:graphicFrameLocks noGrp="1"/>
          </p:cNvGraphicFramePr>
          <p:nvPr>
            <p:ph idx="1"/>
            <p:extLst>
              <p:ext uri="{D42A27DB-BD31-4B8C-83A1-F6EECF244321}">
                <p14:modId xmlns:p14="http://schemas.microsoft.com/office/powerpoint/2010/main" val="49944803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19967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xmlns="" id="{6C4028FD-8BAA-4A19-BFDE-594D991B755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838200" y="556995"/>
            <a:ext cx="10515600" cy="1133693"/>
          </a:xfrm>
        </p:spPr>
        <p:txBody>
          <a:bodyPr>
            <a:normAutofit/>
          </a:bodyPr>
          <a:lstStyle/>
          <a:p>
            <a:r>
              <a:rPr lang="en-GB" sz="5200"/>
              <a:t>Belville and Man On!</a:t>
            </a:r>
          </a:p>
        </p:txBody>
      </p:sp>
      <p:pic>
        <p:nvPicPr>
          <p:cNvPr id="4" name="Picture 3" descr="HSCP-logo-small"/>
          <p:cNvPicPr/>
          <p:nvPr/>
        </p:nvPicPr>
        <p:blipFill>
          <a:blip r:embed="rId2">
            <a:extLst>
              <a:ext uri="{28A0092B-C50C-407E-A947-70E740481C1C}">
                <a14:useLocalDpi xmlns:a14="http://schemas.microsoft.com/office/drawing/2010/main" val="0"/>
              </a:ext>
            </a:extLst>
          </a:blip>
          <a:srcRect/>
          <a:stretch>
            <a:fillRect/>
          </a:stretch>
        </p:blipFill>
        <p:spPr bwMode="auto">
          <a:xfrm>
            <a:off x="10753788" y="185039"/>
            <a:ext cx="1181735" cy="836930"/>
          </a:xfrm>
          <a:prstGeom prst="rect">
            <a:avLst/>
          </a:prstGeom>
          <a:noFill/>
          <a:ln>
            <a:noFill/>
          </a:ln>
        </p:spPr>
      </p:pic>
      <p:graphicFrame>
        <p:nvGraphicFramePr>
          <p:cNvPr id="8" name="Content Placeholder 5">
            <a:extLst>
              <a:ext uri="{FF2B5EF4-FFF2-40B4-BE49-F238E27FC236}">
                <a16:creationId xmlns:a16="http://schemas.microsoft.com/office/drawing/2014/main" xmlns="" id="{18E8CF2D-1E9C-7B88-74EE-B252C0E47B8F}"/>
              </a:ext>
            </a:extLst>
          </p:cNvPr>
          <p:cNvGraphicFramePr>
            <a:graphicFrameLocks noGrp="1"/>
          </p:cNvGraphicFramePr>
          <p:nvPr>
            <p:ph idx="1"/>
            <p:extLst>
              <p:ext uri="{D42A27DB-BD31-4B8C-83A1-F6EECF244321}">
                <p14:modId xmlns:p14="http://schemas.microsoft.com/office/powerpoint/2010/main" val="132439323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11194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xmlns="" id="{6C4028FD-8BAA-4A19-BFDE-594D991B755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838200" y="556995"/>
            <a:ext cx="10515600" cy="1133693"/>
          </a:xfrm>
        </p:spPr>
        <p:txBody>
          <a:bodyPr>
            <a:normAutofit/>
          </a:bodyPr>
          <a:lstStyle/>
          <a:p>
            <a:r>
              <a:rPr lang="en-GB" sz="5200" dirty="0"/>
              <a:t>CVS Inverclyde</a:t>
            </a:r>
          </a:p>
        </p:txBody>
      </p:sp>
      <p:pic>
        <p:nvPicPr>
          <p:cNvPr id="4" name="Picture 3" descr="HSCP-logo-small"/>
          <p:cNvPicPr/>
          <p:nvPr/>
        </p:nvPicPr>
        <p:blipFill>
          <a:blip r:embed="rId2">
            <a:extLst>
              <a:ext uri="{28A0092B-C50C-407E-A947-70E740481C1C}">
                <a14:useLocalDpi xmlns:a14="http://schemas.microsoft.com/office/drawing/2010/main" val="0"/>
              </a:ext>
            </a:extLst>
          </a:blip>
          <a:srcRect/>
          <a:stretch>
            <a:fillRect/>
          </a:stretch>
        </p:blipFill>
        <p:spPr bwMode="auto">
          <a:xfrm>
            <a:off x="10753788" y="185039"/>
            <a:ext cx="1181735" cy="836930"/>
          </a:xfrm>
          <a:prstGeom prst="rect">
            <a:avLst/>
          </a:prstGeom>
          <a:noFill/>
          <a:ln>
            <a:noFill/>
          </a:ln>
        </p:spPr>
      </p:pic>
      <p:graphicFrame>
        <p:nvGraphicFramePr>
          <p:cNvPr id="8" name="Content Placeholder 5">
            <a:extLst>
              <a:ext uri="{FF2B5EF4-FFF2-40B4-BE49-F238E27FC236}">
                <a16:creationId xmlns:a16="http://schemas.microsoft.com/office/drawing/2014/main" xmlns="" id="{E683A0B7-130D-A574-E9E8-44DB531D6DA5}"/>
              </a:ext>
            </a:extLst>
          </p:cNvPr>
          <p:cNvGraphicFramePr>
            <a:graphicFrameLocks noGrp="1"/>
          </p:cNvGraphicFramePr>
          <p:nvPr>
            <p:ph idx="1"/>
            <p:extLst>
              <p:ext uri="{D42A27DB-BD31-4B8C-83A1-F6EECF244321}">
                <p14:modId xmlns:p14="http://schemas.microsoft.com/office/powerpoint/2010/main" val="302341440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76395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xmlns="" id="{6C4028FD-8BAA-4A19-BFDE-594D991B755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838200" y="556995"/>
            <a:ext cx="10515600" cy="1133693"/>
          </a:xfrm>
        </p:spPr>
        <p:txBody>
          <a:bodyPr>
            <a:normAutofit fontScale="90000"/>
          </a:bodyPr>
          <a:lstStyle/>
          <a:p>
            <a:r>
              <a:rPr lang="en-GB" sz="4800" dirty="0"/>
              <a:t/>
            </a:r>
            <a:br>
              <a:rPr lang="en-GB" sz="4800" dirty="0"/>
            </a:br>
            <a:r>
              <a:rPr lang="en-GB" sz="4800" dirty="0"/>
              <a:t>St Columba’s &amp; Port Glasgow High Schools</a:t>
            </a:r>
          </a:p>
        </p:txBody>
      </p:sp>
      <p:pic>
        <p:nvPicPr>
          <p:cNvPr id="4" name="Picture 3" descr="HSCP-logo-small"/>
          <p:cNvPicPr/>
          <p:nvPr/>
        </p:nvPicPr>
        <p:blipFill>
          <a:blip r:embed="rId2">
            <a:extLst>
              <a:ext uri="{28A0092B-C50C-407E-A947-70E740481C1C}">
                <a14:useLocalDpi xmlns:a14="http://schemas.microsoft.com/office/drawing/2010/main" val="0"/>
              </a:ext>
            </a:extLst>
          </a:blip>
          <a:srcRect/>
          <a:stretch>
            <a:fillRect/>
          </a:stretch>
        </p:blipFill>
        <p:spPr bwMode="auto">
          <a:xfrm>
            <a:off x="10753788" y="185039"/>
            <a:ext cx="1181735" cy="836930"/>
          </a:xfrm>
          <a:prstGeom prst="rect">
            <a:avLst/>
          </a:prstGeom>
          <a:noFill/>
          <a:ln>
            <a:noFill/>
          </a:ln>
        </p:spPr>
      </p:pic>
      <p:graphicFrame>
        <p:nvGraphicFramePr>
          <p:cNvPr id="8" name="Content Placeholder 5">
            <a:extLst>
              <a:ext uri="{FF2B5EF4-FFF2-40B4-BE49-F238E27FC236}">
                <a16:creationId xmlns:a16="http://schemas.microsoft.com/office/drawing/2014/main" xmlns="" id="{247CB9AB-4BA0-993F-AE49-A0339234360D}"/>
              </a:ext>
            </a:extLst>
          </p:cNvPr>
          <p:cNvGraphicFramePr>
            <a:graphicFrameLocks noGrp="1"/>
          </p:cNvGraphicFramePr>
          <p:nvPr>
            <p:ph idx="1"/>
            <p:extLst>
              <p:ext uri="{D42A27DB-BD31-4B8C-83A1-F6EECF244321}">
                <p14:modId xmlns:p14="http://schemas.microsoft.com/office/powerpoint/2010/main" val="67180380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08445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xmlns="" id="{53B475F8-50AE-46A0-9943-B2B63183D5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612648" y="365125"/>
            <a:ext cx="6986015" cy="1776484"/>
          </a:xfrm>
        </p:spPr>
        <p:txBody>
          <a:bodyPr anchor="b">
            <a:normAutofit/>
          </a:bodyPr>
          <a:lstStyle/>
          <a:p>
            <a:r>
              <a:rPr lang="en-GB" sz="3800" dirty="0"/>
              <a:t/>
            </a:r>
            <a:br>
              <a:rPr lang="en-GB" sz="3800" dirty="0"/>
            </a:br>
            <a:r>
              <a:rPr lang="en-GB" sz="3800" b="1" dirty="0"/>
              <a:t>Inverclyde Communities Mental Health &amp; Wellbeing Fund</a:t>
            </a:r>
          </a:p>
        </p:txBody>
      </p:sp>
      <p:pic>
        <p:nvPicPr>
          <p:cNvPr id="3" name="Picture 2" descr="Text&#10;&#10;Description automatically generated">
            <a:extLst>
              <a:ext uri="{FF2B5EF4-FFF2-40B4-BE49-F238E27FC236}">
                <a16:creationId xmlns:a16="http://schemas.microsoft.com/office/drawing/2014/main" xmlns="" id="{B11B7F32-3CA3-44F4-1D03-D5E2312EC28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7983020" y="893633"/>
            <a:ext cx="3928425" cy="697295"/>
          </a:xfrm>
          <a:prstGeom prst="rect">
            <a:avLst/>
          </a:prstGeom>
        </p:spPr>
      </p:pic>
      <p:sp>
        <p:nvSpPr>
          <p:cNvPr id="23" name="sketch line">
            <a:extLst>
              <a:ext uri="{FF2B5EF4-FFF2-40B4-BE49-F238E27FC236}">
                <a16:creationId xmlns:a16="http://schemas.microsoft.com/office/drawing/2014/main" xmlns="" id="{75F6FDB4-2351-48C2-A863-2364A02343C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38200" y="2315691"/>
            <a:ext cx="4343400" cy="18288"/>
          </a:xfrm>
          <a:custGeom>
            <a:avLst/>
            <a:gdLst>
              <a:gd name="connsiteX0" fmla="*/ 0 w 4343400"/>
              <a:gd name="connsiteY0" fmla="*/ 0 h 18288"/>
              <a:gd name="connsiteX1" fmla="*/ 577052 w 4343400"/>
              <a:gd name="connsiteY1" fmla="*/ 0 h 18288"/>
              <a:gd name="connsiteX2" fmla="*/ 1067235 w 4343400"/>
              <a:gd name="connsiteY2" fmla="*/ 0 h 18288"/>
              <a:gd name="connsiteX3" fmla="*/ 1600853 w 4343400"/>
              <a:gd name="connsiteY3" fmla="*/ 0 h 18288"/>
              <a:gd name="connsiteX4" fmla="*/ 2264773 w 4343400"/>
              <a:gd name="connsiteY4" fmla="*/ 0 h 18288"/>
              <a:gd name="connsiteX5" fmla="*/ 2841825 w 4343400"/>
              <a:gd name="connsiteY5" fmla="*/ 0 h 18288"/>
              <a:gd name="connsiteX6" fmla="*/ 3375442 w 4343400"/>
              <a:gd name="connsiteY6" fmla="*/ 0 h 18288"/>
              <a:gd name="connsiteX7" fmla="*/ 4343400 w 4343400"/>
              <a:gd name="connsiteY7" fmla="*/ 0 h 18288"/>
              <a:gd name="connsiteX8" fmla="*/ 4343400 w 4343400"/>
              <a:gd name="connsiteY8" fmla="*/ 18288 h 18288"/>
              <a:gd name="connsiteX9" fmla="*/ 3722914 w 4343400"/>
              <a:gd name="connsiteY9" fmla="*/ 18288 h 18288"/>
              <a:gd name="connsiteX10" fmla="*/ 3189297 w 4343400"/>
              <a:gd name="connsiteY10" fmla="*/ 18288 h 18288"/>
              <a:gd name="connsiteX11" fmla="*/ 2481943 w 4343400"/>
              <a:gd name="connsiteY11" fmla="*/ 18288 h 18288"/>
              <a:gd name="connsiteX12" fmla="*/ 1904891 w 4343400"/>
              <a:gd name="connsiteY12" fmla="*/ 18288 h 18288"/>
              <a:gd name="connsiteX13" fmla="*/ 1414707 w 4343400"/>
              <a:gd name="connsiteY13" fmla="*/ 18288 h 18288"/>
              <a:gd name="connsiteX14" fmla="*/ 750788 w 4343400"/>
              <a:gd name="connsiteY14" fmla="*/ 18288 h 18288"/>
              <a:gd name="connsiteX15" fmla="*/ 0 w 4343400"/>
              <a:gd name="connsiteY15" fmla="*/ 18288 h 18288"/>
              <a:gd name="connsiteX16" fmla="*/ 0 w 43434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43400" h="18288" fill="none" extrusionOk="0">
                <a:moveTo>
                  <a:pt x="0" y="0"/>
                </a:moveTo>
                <a:cubicBezTo>
                  <a:pt x="233209" y="-19550"/>
                  <a:pt x="330816" y="19068"/>
                  <a:pt x="577052" y="0"/>
                </a:cubicBezTo>
                <a:cubicBezTo>
                  <a:pt x="823288" y="-19068"/>
                  <a:pt x="875077" y="10360"/>
                  <a:pt x="1067235" y="0"/>
                </a:cubicBezTo>
                <a:cubicBezTo>
                  <a:pt x="1259393" y="-10360"/>
                  <a:pt x="1410699" y="2939"/>
                  <a:pt x="1600853" y="0"/>
                </a:cubicBezTo>
                <a:cubicBezTo>
                  <a:pt x="1791007" y="-2939"/>
                  <a:pt x="2101644" y="-26225"/>
                  <a:pt x="2264773" y="0"/>
                </a:cubicBezTo>
                <a:cubicBezTo>
                  <a:pt x="2427902" y="26225"/>
                  <a:pt x="2690426" y="-27726"/>
                  <a:pt x="2841825" y="0"/>
                </a:cubicBezTo>
                <a:cubicBezTo>
                  <a:pt x="2993224" y="27726"/>
                  <a:pt x="3172320" y="-18569"/>
                  <a:pt x="3375442" y="0"/>
                </a:cubicBezTo>
                <a:cubicBezTo>
                  <a:pt x="3578564" y="18569"/>
                  <a:pt x="4003119" y="21909"/>
                  <a:pt x="4343400" y="0"/>
                </a:cubicBezTo>
                <a:cubicBezTo>
                  <a:pt x="4343798" y="7429"/>
                  <a:pt x="4343380" y="10822"/>
                  <a:pt x="4343400" y="18288"/>
                </a:cubicBezTo>
                <a:cubicBezTo>
                  <a:pt x="4109047" y="14709"/>
                  <a:pt x="3996986" y="7919"/>
                  <a:pt x="3722914" y="18288"/>
                </a:cubicBezTo>
                <a:cubicBezTo>
                  <a:pt x="3448842" y="28657"/>
                  <a:pt x="3340973" y="29252"/>
                  <a:pt x="3189297" y="18288"/>
                </a:cubicBezTo>
                <a:cubicBezTo>
                  <a:pt x="3037621" y="7324"/>
                  <a:pt x="2636891" y="-9539"/>
                  <a:pt x="2481943" y="18288"/>
                </a:cubicBezTo>
                <a:cubicBezTo>
                  <a:pt x="2326995" y="46115"/>
                  <a:pt x="2131632" y="740"/>
                  <a:pt x="1904891" y="18288"/>
                </a:cubicBezTo>
                <a:cubicBezTo>
                  <a:pt x="1678150" y="35836"/>
                  <a:pt x="1575362" y="-3381"/>
                  <a:pt x="1414707" y="18288"/>
                </a:cubicBezTo>
                <a:cubicBezTo>
                  <a:pt x="1254052" y="39957"/>
                  <a:pt x="1051093" y="-335"/>
                  <a:pt x="750788" y="18288"/>
                </a:cubicBezTo>
                <a:cubicBezTo>
                  <a:pt x="450483" y="36911"/>
                  <a:pt x="293781" y="22900"/>
                  <a:pt x="0" y="18288"/>
                </a:cubicBezTo>
                <a:cubicBezTo>
                  <a:pt x="-591" y="13205"/>
                  <a:pt x="-663" y="6329"/>
                  <a:pt x="0" y="0"/>
                </a:cubicBezTo>
                <a:close/>
              </a:path>
              <a:path w="4343400" h="18288" stroke="0" extrusionOk="0">
                <a:moveTo>
                  <a:pt x="0" y="0"/>
                </a:moveTo>
                <a:cubicBezTo>
                  <a:pt x="212719" y="-28531"/>
                  <a:pt x="340561" y="-1164"/>
                  <a:pt x="577052" y="0"/>
                </a:cubicBezTo>
                <a:cubicBezTo>
                  <a:pt x="813543" y="1164"/>
                  <a:pt x="866967" y="-9376"/>
                  <a:pt x="1067235" y="0"/>
                </a:cubicBezTo>
                <a:cubicBezTo>
                  <a:pt x="1267503" y="9376"/>
                  <a:pt x="1485778" y="-20470"/>
                  <a:pt x="1774589" y="0"/>
                </a:cubicBezTo>
                <a:cubicBezTo>
                  <a:pt x="2063400" y="20470"/>
                  <a:pt x="2090152" y="-14502"/>
                  <a:pt x="2351641" y="0"/>
                </a:cubicBezTo>
                <a:cubicBezTo>
                  <a:pt x="2613130" y="14502"/>
                  <a:pt x="2802864" y="19125"/>
                  <a:pt x="2928693" y="0"/>
                </a:cubicBezTo>
                <a:cubicBezTo>
                  <a:pt x="3054522" y="-19125"/>
                  <a:pt x="3482611" y="-2038"/>
                  <a:pt x="3636046" y="0"/>
                </a:cubicBezTo>
                <a:cubicBezTo>
                  <a:pt x="3789481" y="2038"/>
                  <a:pt x="4012363" y="973"/>
                  <a:pt x="4343400" y="0"/>
                </a:cubicBezTo>
                <a:cubicBezTo>
                  <a:pt x="4342514" y="5429"/>
                  <a:pt x="4344221" y="14046"/>
                  <a:pt x="4343400" y="18288"/>
                </a:cubicBezTo>
                <a:cubicBezTo>
                  <a:pt x="4078870" y="-6138"/>
                  <a:pt x="4015967" y="29658"/>
                  <a:pt x="3809782" y="18288"/>
                </a:cubicBezTo>
                <a:cubicBezTo>
                  <a:pt x="3603597" y="6918"/>
                  <a:pt x="3495552" y="24439"/>
                  <a:pt x="3189297" y="18288"/>
                </a:cubicBezTo>
                <a:cubicBezTo>
                  <a:pt x="2883042" y="12137"/>
                  <a:pt x="2850610" y="32583"/>
                  <a:pt x="2568811" y="18288"/>
                </a:cubicBezTo>
                <a:cubicBezTo>
                  <a:pt x="2287012" y="3993"/>
                  <a:pt x="2279820" y="23580"/>
                  <a:pt x="1991759" y="18288"/>
                </a:cubicBezTo>
                <a:cubicBezTo>
                  <a:pt x="1703698" y="12996"/>
                  <a:pt x="1616455" y="23157"/>
                  <a:pt x="1284405" y="18288"/>
                </a:cubicBezTo>
                <a:cubicBezTo>
                  <a:pt x="952355" y="13419"/>
                  <a:pt x="783530" y="16053"/>
                  <a:pt x="577052" y="18288"/>
                </a:cubicBezTo>
                <a:cubicBezTo>
                  <a:pt x="370574" y="20523"/>
                  <a:pt x="173929" y="5195"/>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5"/>
          <p:cNvSpPr>
            <a:spLocks noGrp="1"/>
          </p:cNvSpPr>
          <p:nvPr>
            <p:ph idx="1"/>
          </p:nvPr>
        </p:nvSpPr>
        <p:spPr>
          <a:xfrm>
            <a:off x="612648" y="2504819"/>
            <a:ext cx="6986016" cy="3672144"/>
          </a:xfrm>
        </p:spPr>
        <p:txBody>
          <a:bodyPr>
            <a:normAutofit/>
          </a:bodyPr>
          <a:lstStyle/>
          <a:p>
            <a:r>
              <a:rPr lang="en-GB" sz="2200" dirty="0"/>
              <a:t>Funding from Scottish Government</a:t>
            </a:r>
          </a:p>
          <a:p>
            <a:r>
              <a:rPr lang="en-GB" sz="2200" dirty="0"/>
              <a:t>Local Strategic Partnership Group established </a:t>
            </a:r>
          </a:p>
          <a:p>
            <a:r>
              <a:rPr lang="en-GB" sz="2200" dirty="0"/>
              <a:t>Local priorities – Support adults</a:t>
            </a:r>
            <a:r>
              <a:rPr lang="en-GB" sz="2200" dirty="0">
                <a:effectLst/>
                <a:latin typeface="Calibri" panose="020F0502020204030204" pitchFamily="34" charset="0"/>
                <a:ea typeface="Times New Roman" panose="02020603050405020304" pitchFamily="18" charset="0"/>
                <a:cs typeface="Times New Roman" panose="02020603050405020304" pitchFamily="18" charset="0"/>
              </a:rPr>
              <a:t>:</a:t>
            </a:r>
          </a:p>
          <a:p>
            <a:pPr marL="800100" lvl="1" indent="-342900">
              <a:buFont typeface="Symbol" panose="05050102010706020507" pitchFamily="18" charset="2"/>
              <a:buChar char=""/>
            </a:pPr>
            <a:r>
              <a:rPr lang="en-GB" sz="2200" dirty="0">
                <a:effectLst/>
                <a:latin typeface="Calibri" panose="020F0502020204030204" pitchFamily="34" charset="0"/>
                <a:ea typeface="Times New Roman" panose="02020603050405020304" pitchFamily="18" charset="0"/>
                <a:cs typeface="Times New Roman" panose="02020603050405020304" pitchFamily="18" charset="0"/>
              </a:rPr>
              <a:t>Experiencing stress and distress</a:t>
            </a:r>
          </a:p>
          <a:p>
            <a:pPr marL="800100" lvl="1" indent="-342900">
              <a:buFont typeface="Symbol" panose="05050102010706020507" pitchFamily="18" charset="2"/>
              <a:buChar char=""/>
            </a:pPr>
            <a:r>
              <a:rPr lang="en-GB" sz="2200" dirty="0">
                <a:effectLst/>
                <a:latin typeface="Calibri" panose="020F0502020204030204" pitchFamily="34" charset="0"/>
                <a:ea typeface="Times New Roman" panose="02020603050405020304" pitchFamily="18" charset="0"/>
                <a:cs typeface="Times New Roman" panose="02020603050405020304" pitchFamily="18" charset="0"/>
              </a:rPr>
              <a:t>Experiencing socioeconomic pressures</a:t>
            </a:r>
          </a:p>
          <a:p>
            <a:pPr marL="800100" lvl="1" indent="-342900">
              <a:buFont typeface="Symbol" panose="05050102010706020507" pitchFamily="18" charset="2"/>
              <a:buChar char=""/>
            </a:pPr>
            <a:r>
              <a:rPr lang="en-GB" sz="2200" dirty="0">
                <a:effectLst/>
                <a:latin typeface="Calibri" panose="020F0502020204030204" pitchFamily="34" charset="0"/>
                <a:ea typeface="Times New Roman" panose="02020603050405020304" pitchFamily="18" charset="0"/>
                <a:cs typeface="Times New Roman" panose="02020603050405020304" pitchFamily="18" charset="0"/>
              </a:rPr>
              <a:t>Experiencing emotional and relational difficulties</a:t>
            </a:r>
          </a:p>
          <a:p>
            <a:pPr marL="800100" lvl="1" indent="-342900">
              <a:buFont typeface="Symbol" panose="05050102010706020507" pitchFamily="18" charset="2"/>
              <a:buChar char=""/>
            </a:pPr>
            <a:r>
              <a:rPr lang="en-GB" sz="2200" dirty="0">
                <a:effectLst/>
                <a:latin typeface="Calibri" panose="020F0502020204030204" pitchFamily="34" charset="0"/>
                <a:ea typeface="Times New Roman" panose="02020603050405020304" pitchFamily="18" charset="0"/>
                <a:cs typeface="Times New Roman" panose="02020603050405020304" pitchFamily="18" charset="0"/>
              </a:rPr>
              <a:t>Experiencing loneliness and social isolation</a:t>
            </a:r>
          </a:p>
          <a:p>
            <a:pPr marL="800100" lvl="1" indent="-342900">
              <a:buFont typeface="Symbol" panose="05050102010706020507" pitchFamily="18" charset="2"/>
              <a:buChar char=""/>
            </a:pPr>
            <a:r>
              <a:rPr lang="en-GB" sz="2200" dirty="0">
                <a:effectLst/>
                <a:latin typeface="Calibri" panose="020F0502020204030204" pitchFamily="34" charset="0"/>
                <a:ea typeface="Times New Roman" panose="02020603050405020304" pitchFamily="18" charset="0"/>
                <a:cs typeface="Times New Roman" panose="02020603050405020304" pitchFamily="18" charset="0"/>
              </a:rPr>
              <a:t>Suffering from anxiety and depression</a:t>
            </a:r>
          </a:p>
          <a:p>
            <a:pPr marL="800100" lvl="1" indent="-342900">
              <a:spcAft>
                <a:spcPts val="800"/>
              </a:spcAft>
              <a:buFont typeface="Symbol" panose="05050102010706020507" pitchFamily="18" charset="2"/>
              <a:buChar char=""/>
            </a:pPr>
            <a:r>
              <a:rPr lang="en-GB" sz="2200" dirty="0">
                <a:effectLst/>
                <a:latin typeface="Calibri" panose="020F0502020204030204" pitchFamily="34" charset="0"/>
                <a:ea typeface="Times New Roman" panose="02020603050405020304" pitchFamily="18" charset="0"/>
                <a:cs typeface="Times New Roman" panose="02020603050405020304" pitchFamily="18" charset="0"/>
              </a:rPr>
              <a:t>Requiring support to improve their wellbeing</a:t>
            </a:r>
          </a:p>
          <a:p>
            <a:pPr lvl="1"/>
            <a:endParaRPr lang="en-GB" sz="2200" dirty="0"/>
          </a:p>
          <a:p>
            <a:endParaRPr lang="en-GB" sz="2200" dirty="0"/>
          </a:p>
          <a:p>
            <a:pPr marL="0" indent="0">
              <a:buNone/>
            </a:pPr>
            <a:endParaRPr lang="en-GB" sz="2200" dirty="0"/>
          </a:p>
          <a:p>
            <a:endParaRPr lang="en-GB" sz="2200" dirty="0"/>
          </a:p>
          <a:p>
            <a:pPr marL="0" indent="0">
              <a:buNone/>
            </a:pPr>
            <a:endParaRPr lang="en-GB" sz="2200" dirty="0"/>
          </a:p>
          <a:p>
            <a:endParaRPr lang="en-GB" sz="2200" dirty="0"/>
          </a:p>
        </p:txBody>
      </p:sp>
      <p:pic>
        <p:nvPicPr>
          <p:cNvPr id="4" name="Picture 3" descr="HSCP-logo-small"/>
          <p:cNvPicPr/>
          <p:nvPr/>
        </p:nvPicPr>
        <p:blipFill>
          <a:blip r:embed="rId3">
            <a:extLst>
              <a:ext uri="{28A0092B-C50C-407E-A947-70E740481C1C}">
                <a14:useLocalDpi xmlns:a14="http://schemas.microsoft.com/office/drawing/2010/main" val="0"/>
              </a:ext>
            </a:extLst>
          </a:blip>
          <a:stretch>
            <a:fillRect/>
          </a:stretch>
        </p:blipFill>
        <p:spPr bwMode="auto">
          <a:xfrm>
            <a:off x="9061807" y="2310086"/>
            <a:ext cx="2416229" cy="1579324"/>
          </a:xfrm>
          <a:prstGeom prst="rect">
            <a:avLst/>
          </a:prstGeom>
          <a:noFill/>
        </p:spPr>
      </p:pic>
      <p:pic>
        <p:nvPicPr>
          <p:cNvPr id="2" name="Picture 1" descr="Graphical user interface&#10;&#10;Description automatically generated with medium confidence">
            <a:extLst>
              <a:ext uri="{FF2B5EF4-FFF2-40B4-BE49-F238E27FC236}">
                <a16:creationId xmlns:a16="http://schemas.microsoft.com/office/drawing/2014/main" xmlns="" id="{56D429A7-4117-7906-7616-53FBEF4EEC24}"/>
              </a:ext>
            </a:extLst>
          </p:cNvPr>
          <p:cNvPicPr/>
          <p:nvPr/>
        </p:nvPicPr>
        <p:blipFill>
          <a:blip r:embed="rId4" cstate="print">
            <a:extLst>
              <a:ext uri="{28A0092B-C50C-407E-A947-70E740481C1C}">
                <a14:useLocalDpi xmlns:a14="http://schemas.microsoft.com/office/drawing/2010/main" val="0"/>
              </a:ext>
            </a:extLst>
          </a:blip>
          <a:stretch>
            <a:fillRect/>
          </a:stretch>
        </p:blipFill>
        <p:spPr bwMode="auto">
          <a:xfrm>
            <a:off x="8211312" y="4553101"/>
            <a:ext cx="3700133" cy="1500380"/>
          </a:xfrm>
          <a:prstGeom prst="rect">
            <a:avLst/>
          </a:prstGeom>
        </p:spPr>
      </p:pic>
    </p:spTree>
    <p:extLst>
      <p:ext uri="{BB962C8B-B14F-4D97-AF65-F5344CB8AC3E}">
        <p14:creationId xmlns:p14="http://schemas.microsoft.com/office/powerpoint/2010/main" val="3956515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xmlns="" id="{53B475F8-50AE-46A0-9943-B2B63183D5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612648" y="365125"/>
            <a:ext cx="6986015" cy="1776484"/>
          </a:xfrm>
        </p:spPr>
        <p:txBody>
          <a:bodyPr anchor="b">
            <a:normAutofit fontScale="90000"/>
          </a:bodyPr>
          <a:lstStyle/>
          <a:p>
            <a:r>
              <a:rPr lang="en-GB" sz="3000" dirty="0"/>
              <a:t/>
            </a:r>
            <a:br>
              <a:rPr lang="en-GB" sz="3000" dirty="0"/>
            </a:br>
            <a:r>
              <a:rPr lang="en-GB" sz="3000" dirty="0"/>
              <a:t/>
            </a:r>
            <a:br>
              <a:rPr lang="en-GB" sz="3000" dirty="0"/>
            </a:br>
            <a:r>
              <a:rPr lang="en-GB" dirty="0"/>
              <a:t>Inverclyde Communities Mental Health &amp; Wellbeing Fund</a:t>
            </a:r>
          </a:p>
        </p:txBody>
      </p:sp>
      <p:pic>
        <p:nvPicPr>
          <p:cNvPr id="3" name="Picture 2" descr="Text&#10;&#10;Description automatically generated">
            <a:extLst>
              <a:ext uri="{FF2B5EF4-FFF2-40B4-BE49-F238E27FC236}">
                <a16:creationId xmlns:a16="http://schemas.microsoft.com/office/drawing/2014/main" xmlns="" id="{B11B7F32-3CA3-44F4-1D03-D5E2312EC28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8876871" y="688369"/>
            <a:ext cx="3034573" cy="817198"/>
          </a:xfrm>
          <a:prstGeom prst="rect">
            <a:avLst/>
          </a:prstGeom>
        </p:spPr>
      </p:pic>
      <p:sp>
        <p:nvSpPr>
          <p:cNvPr id="31" name="sketch line">
            <a:extLst>
              <a:ext uri="{FF2B5EF4-FFF2-40B4-BE49-F238E27FC236}">
                <a16:creationId xmlns:a16="http://schemas.microsoft.com/office/drawing/2014/main" xmlns="" id="{75F6FDB4-2351-48C2-A863-2364A02343C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38200" y="2315691"/>
            <a:ext cx="4343400" cy="18288"/>
          </a:xfrm>
          <a:custGeom>
            <a:avLst/>
            <a:gdLst>
              <a:gd name="connsiteX0" fmla="*/ 0 w 4343400"/>
              <a:gd name="connsiteY0" fmla="*/ 0 h 18288"/>
              <a:gd name="connsiteX1" fmla="*/ 577052 w 4343400"/>
              <a:gd name="connsiteY1" fmla="*/ 0 h 18288"/>
              <a:gd name="connsiteX2" fmla="*/ 1067235 w 4343400"/>
              <a:gd name="connsiteY2" fmla="*/ 0 h 18288"/>
              <a:gd name="connsiteX3" fmla="*/ 1600853 w 4343400"/>
              <a:gd name="connsiteY3" fmla="*/ 0 h 18288"/>
              <a:gd name="connsiteX4" fmla="*/ 2264773 w 4343400"/>
              <a:gd name="connsiteY4" fmla="*/ 0 h 18288"/>
              <a:gd name="connsiteX5" fmla="*/ 2841825 w 4343400"/>
              <a:gd name="connsiteY5" fmla="*/ 0 h 18288"/>
              <a:gd name="connsiteX6" fmla="*/ 3375442 w 4343400"/>
              <a:gd name="connsiteY6" fmla="*/ 0 h 18288"/>
              <a:gd name="connsiteX7" fmla="*/ 4343400 w 4343400"/>
              <a:gd name="connsiteY7" fmla="*/ 0 h 18288"/>
              <a:gd name="connsiteX8" fmla="*/ 4343400 w 4343400"/>
              <a:gd name="connsiteY8" fmla="*/ 18288 h 18288"/>
              <a:gd name="connsiteX9" fmla="*/ 3722914 w 4343400"/>
              <a:gd name="connsiteY9" fmla="*/ 18288 h 18288"/>
              <a:gd name="connsiteX10" fmla="*/ 3189297 w 4343400"/>
              <a:gd name="connsiteY10" fmla="*/ 18288 h 18288"/>
              <a:gd name="connsiteX11" fmla="*/ 2481943 w 4343400"/>
              <a:gd name="connsiteY11" fmla="*/ 18288 h 18288"/>
              <a:gd name="connsiteX12" fmla="*/ 1904891 w 4343400"/>
              <a:gd name="connsiteY12" fmla="*/ 18288 h 18288"/>
              <a:gd name="connsiteX13" fmla="*/ 1414707 w 4343400"/>
              <a:gd name="connsiteY13" fmla="*/ 18288 h 18288"/>
              <a:gd name="connsiteX14" fmla="*/ 750788 w 4343400"/>
              <a:gd name="connsiteY14" fmla="*/ 18288 h 18288"/>
              <a:gd name="connsiteX15" fmla="*/ 0 w 4343400"/>
              <a:gd name="connsiteY15" fmla="*/ 18288 h 18288"/>
              <a:gd name="connsiteX16" fmla="*/ 0 w 43434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43400" h="18288" fill="none" extrusionOk="0">
                <a:moveTo>
                  <a:pt x="0" y="0"/>
                </a:moveTo>
                <a:cubicBezTo>
                  <a:pt x="233209" y="-19550"/>
                  <a:pt x="330816" y="19068"/>
                  <a:pt x="577052" y="0"/>
                </a:cubicBezTo>
                <a:cubicBezTo>
                  <a:pt x="823288" y="-19068"/>
                  <a:pt x="875077" y="10360"/>
                  <a:pt x="1067235" y="0"/>
                </a:cubicBezTo>
                <a:cubicBezTo>
                  <a:pt x="1259393" y="-10360"/>
                  <a:pt x="1410699" y="2939"/>
                  <a:pt x="1600853" y="0"/>
                </a:cubicBezTo>
                <a:cubicBezTo>
                  <a:pt x="1791007" y="-2939"/>
                  <a:pt x="2101644" y="-26225"/>
                  <a:pt x="2264773" y="0"/>
                </a:cubicBezTo>
                <a:cubicBezTo>
                  <a:pt x="2427902" y="26225"/>
                  <a:pt x="2690426" y="-27726"/>
                  <a:pt x="2841825" y="0"/>
                </a:cubicBezTo>
                <a:cubicBezTo>
                  <a:pt x="2993224" y="27726"/>
                  <a:pt x="3172320" y="-18569"/>
                  <a:pt x="3375442" y="0"/>
                </a:cubicBezTo>
                <a:cubicBezTo>
                  <a:pt x="3578564" y="18569"/>
                  <a:pt x="4003119" y="21909"/>
                  <a:pt x="4343400" y="0"/>
                </a:cubicBezTo>
                <a:cubicBezTo>
                  <a:pt x="4343798" y="7429"/>
                  <a:pt x="4343380" y="10822"/>
                  <a:pt x="4343400" y="18288"/>
                </a:cubicBezTo>
                <a:cubicBezTo>
                  <a:pt x="4109047" y="14709"/>
                  <a:pt x="3996986" y="7919"/>
                  <a:pt x="3722914" y="18288"/>
                </a:cubicBezTo>
                <a:cubicBezTo>
                  <a:pt x="3448842" y="28657"/>
                  <a:pt x="3340973" y="29252"/>
                  <a:pt x="3189297" y="18288"/>
                </a:cubicBezTo>
                <a:cubicBezTo>
                  <a:pt x="3037621" y="7324"/>
                  <a:pt x="2636891" y="-9539"/>
                  <a:pt x="2481943" y="18288"/>
                </a:cubicBezTo>
                <a:cubicBezTo>
                  <a:pt x="2326995" y="46115"/>
                  <a:pt x="2131632" y="740"/>
                  <a:pt x="1904891" y="18288"/>
                </a:cubicBezTo>
                <a:cubicBezTo>
                  <a:pt x="1678150" y="35836"/>
                  <a:pt x="1575362" y="-3381"/>
                  <a:pt x="1414707" y="18288"/>
                </a:cubicBezTo>
                <a:cubicBezTo>
                  <a:pt x="1254052" y="39957"/>
                  <a:pt x="1051093" y="-335"/>
                  <a:pt x="750788" y="18288"/>
                </a:cubicBezTo>
                <a:cubicBezTo>
                  <a:pt x="450483" y="36911"/>
                  <a:pt x="293781" y="22900"/>
                  <a:pt x="0" y="18288"/>
                </a:cubicBezTo>
                <a:cubicBezTo>
                  <a:pt x="-591" y="13205"/>
                  <a:pt x="-663" y="6329"/>
                  <a:pt x="0" y="0"/>
                </a:cubicBezTo>
                <a:close/>
              </a:path>
              <a:path w="4343400" h="18288" stroke="0" extrusionOk="0">
                <a:moveTo>
                  <a:pt x="0" y="0"/>
                </a:moveTo>
                <a:cubicBezTo>
                  <a:pt x="212719" y="-28531"/>
                  <a:pt x="340561" y="-1164"/>
                  <a:pt x="577052" y="0"/>
                </a:cubicBezTo>
                <a:cubicBezTo>
                  <a:pt x="813543" y="1164"/>
                  <a:pt x="866967" y="-9376"/>
                  <a:pt x="1067235" y="0"/>
                </a:cubicBezTo>
                <a:cubicBezTo>
                  <a:pt x="1267503" y="9376"/>
                  <a:pt x="1485778" y="-20470"/>
                  <a:pt x="1774589" y="0"/>
                </a:cubicBezTo>
                <a:cubicBezTo>
                  <a:pt x="2063400" y="20470"/>
                  <a:pt x="2090152" y="-14502"/>
                  <a:pt x="2351641" y="0"/>
                </a:cubicBezTo>
                <a:cubicBezTo>
                  <a:pt x="2613130" y="14502"/>
                  <a:pt x="2802864" y="19125"/>
                  <a:pt x="2928693" y="0"/>
                </a:cubicBezTo>
                <a:cubicBezTo>
                  <a:pt x="3054522" y="-19125"/>
                  <a:pt x="3482611" y="-2038"/>
                  <a:pt x="3636046" y="0"/>
                </a:cubicBezTo>
                <a:cubicBezTo>
                  <a:pt x="3789481" y="2038"/>
                  <a:pt x="4012363" y="973"/>
                  <a:pt x="4343400" y="0"/>
                </a:cubicBezTo>
                <a:cubicBezTo>
                  <a:pt x="4342514" y="5429"/>
                  <a:pt x="4344221" y="14046"/>
                  <a:pt x="4343400" y="18288"/>
                </a:cubicBezTo>
                <a:cubicBezTo>
                  <a:pt x="4078870" y="-6138"/>
                  <a:pt x="4015967" y="29658"/>
                  <a:pt x="3809782" y="18288"/>
                </a:cubicBezTo>
                <a:cubicBezTo>
                  <a:pt x="3603597" y="6918"/>
                  <a:pt x="3495552" y="24439"/>
                  <a:pt x="3189297" y="18288"/>
                </a:cubicBezTo>
                <a:cubicBezTo>
                  <a:pt x="2883042" y="12137"/>
                  <a:pt x="2850610" y="32583"/>
                  <a:pt x="2568811" y="18288"/>
                </a:cubicBezTo>
                <a:cubicBezTo>
                  <a:pt x="2287012" y="3993"/>
                  <a:pt x="2279820" y="23580"/>
                  <a:pt x="1991759" y="18288"/>
                </a:cubicBezTo>
                <a:cubicBezTo>
                  <a:pt x="1703698" y="12996"/>
                  <a:pt x="1616455" y="23157"/>
                  <a:pt x="1284405" y="18288"/>
                </a:cubicBezTo>
                <a:cubicBezTo>
                  <a:pt x="952355" y="13419"/>
                  <a:pt x="783530" y="16053"/>
                  <a:pt x="577052" y="18288"/>
                </a:cubicBezTo>
                <a:cubicBezTo>
                  <a:pt x="370574" y="20523"/>
                  <a:pt x="173929" y="5195"/>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5"/>
          <p:cNvSpPr>
            <a:spLocks noGrp="1"/>
          </p:cNvSpPr>
          <p:nvPr>
            <p:ph idx="1"/>
          </p:nvPr>
        </p:nvSpPr>
        <p:spPr>
          <a:xfrm>
            <a:off x="612647" y="2504819"/>
            <a:ext cx="8264224" cy="3787486"/>
          </a:xfrm>
        </p:spPr>
        <p:txBody>
          <a:bodyPr>
            <a:normAutofit lnSpcReduction="10000"/>
          </a:bodyPr>
          <a:lstStyle/>
          <a:p>
            <a:r>
              <a:rPr lang="en-GB" sz="2500" b="0" i="0" u="none" strike="noStrike" dirty="0">
                <a:effectLst/>
                <a:latin typeface="Calibri" panose="020F0502020204030204" pitchFamily="34" charset="0"/>
              </a:rPr>
              <a:t>£244,610 </a:t>
            </a:r>
            <a:r>
              <a:rPr lang="en-GB" sz="2500" dirty="0"/>
              <a:t>awarded initially, due to quality of applications received additional award of £93,691 (£338,301 total)</a:t>
            </a:r>
          </a:p>
          <a:p>
            <a:r>
              <a:rPr lang="en-GB" sz="2500" dirty="0"/>
              <a:t>2 rounds of funding, 2</a:t>
            </a:r>
            <a:r>
              <a:rPr lang="en-GB" sz="2500" baseline="30000" dirty="0"/>
              <a:t>nd</a:t>
            </a:r>
            <a:r>
              <a:rPr lang="en-GB" sz="2500" dirty="0"/>
              <a:t> round only for smaller organisations (income less than £150k) and grants of less than £10k</a:t>
            </a:r>
          </a:p>
          <a:p>
            <a:r>
              <a:rPr lang="en-GB" sz="2500" dirty="0"/>
              <a:t>£80,000 ring-fenced for smaller organisations</a:t>
            </a:r>
          </a:p>
          <a:p>
            <a:r>
              <a:rPr lang="en-GB" sz="2500" dirty="0"/>
              <a:t>CVS Inverclyde assessed small grants (less than £10k) using agreed assessment criteria</a:t>
            </a:r>
          </a:p>
          <a:p>
            <a:r>
              <a:rPr lang="en-GB" sz="2500" dirty="0"/>
              <a:t>Larger grants assessed via Strategic Partnership Group Sub-group</a:t>
            </a:r>
          </a:p>
          <a:p>
            <a:r>
              <a:rPr lang="en-GB" sz="2500" dirty="0"/>
              <a:t>20 projects funded </a:t>
            </a:r>
          </a:p>
          <a:p>
            <a:pPr marL="0" indent="0">
              <a:buNone/>
            </a:pPr>
            <a:endParaRPr lang="en-GB" sz="1900" dirty="0"/>
          </a:p>
          <a:p>
            <a:endParaRPr lang="en-GB" sz="1900" dirty="0"/>
          </a:p>
          <a:p>
            <a:pPr marL="0" indent="0">
              <a:buNone/>
            </a:pPr>
            <a:endParaRPr lang="en-GB" sz="1900" dirty="0"/>
          </a:p>
          <a:p>
            <a:endParaRPr lang="en-GB" sz="1900" dirty="0"/>
          </a:p>
        </p:txBody>
      </p:sp>
      <p:pic>
        <p:nvPicPr>
          <p:cNvPr id="4" name="Picture 3" descr="HSCP-logo-small"/>
          <p:cNvPicPr/>
          <p:nvPr/>
        </p:nvPicPr>
        <p:blipFill>
          <a:blip r:embed="rId3">
            <a:extLst>
              <a:ext uri="{28A0092B-C50C-407E-A947-70E740481C1C}">
                <a14:useLocalDpi xmlns:a14="http://schemas.microsoft.com/office/drawing/2010/main" val="0"/>
              </a:ext>
            </a:extLst>
          </a:blip>
          <a:stretch>
            <a:fillRect/>
          </a:stretch>
        </p:blipFill>
        <p:spPr bwMode="auto">
          <a:xfrm>
            <a:off x="9524143" y="2310086"/>
            <a:ext cx="2055209" cy="1599436"/>
          </a:xfrm>
          <a:prstGeom prst="rect">
            <a:avLst/>
          </a:prstGeom>
          <a:noFill/>
        </p:spPr>
      </p:pic>
      <p:pic>
        <p:nvPicPr>
          <p:cNvPr id="2" name="Picture 1" descr="Graphical user interface&#10;&#10;Description automatically generated with medium confidence">
            <a:extLst>
              <a:ext uri="{FF2B5EF4-FFF2-40B4-BE49-F238E27FC236}">
                <a16:creationId xmlns:a16="http://schemas.microsoft.com/office/drawing/2014/main" xmlns="" id="{56D429A7-4117-7906-7616-53FBEF4EEC24}"/>
              </a:ext>
            </a:extLst>
          </p:cNvPr>
          <p:cNvPicPr/>
          <p:nvPr/>
        </p:nvPicPr>
        <p:blipFill>
          <a:blip r:embed="rId4" cstate="print">
            <a:extLst>
              <a:ext uri="{28A0092B-C50C-407E-A947-70E740481C1C}">
                <a14:useLocalDpi xmlns:a14="http://schemas.microsoft.com/office/drawing/2010/main" val="0"/>
              </a:ext>
            </a:extLst>
          </a:blip>
          <a:stretch>
            <a:fillRect/>
          </a:stretch>
        </p:blipFill>
        <p:spPr bwMode="auto">
          <a:xfrm>
            <a:off x="8876871" y="4714041"/>
            <a:ext cx="3034574" cy="1339440"/>
          </a:xfrm>
          <a:prstGeom prst="rect">
            <a:avLst/>
          </a:prstGeom>
        </p:spPr>
      </p:pic>
    </p:spTree>
    <p:extLst>
      <p:ext uri="{BB962C8B-B14F-4D97-AF65-F5344CB8AC3E}">
        <p14:creationId xmlns:p14="http://schemas.microsoft.com/office/powerpoint/2010/main" val="152772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955A2079-FA98-4876-80F0-72364A7D2EA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1FDE8BF0-8F60-106A-64C5-6467221AACE1}"/>
              </a:ext>
            </a:extLst>
          </p:cNvPr>
          <p:cNvSpPr>
            <a:spLocks noGrp="1"/>
          </p:cNvSpPr>
          <p:nvPr>
            <p:ph type="title"/>
          </p:nvPr>
        </p:nvSpPr>
        <p:spPr>
          <a:xfrm>
            <a:off x="838200" y="557188"/>
            <a:ext cx="10515600" cy="1133499"/>
          </a:xfrm>
        </p:spPr>
        <p:txBody>
          <a:bodyPr>
            <a:normAutofit fontScale="90000"/>
          </a:bodyPr>
          <a:lstStyle/>
          <a:p>
            <a:pPr algn="ctr"/>
            <a:r>
              <a:rPr lang="en-GB" sz="5200" dirty="0"/>
              <a:t/>
            </a:r>
            <a:br>
              <a:rPr lang="en-GB" sz="5200" dirty="0"/>
            </a:br>
            <a:r>
              <a:rPr lang="en-GB" sz="5200" dirty="0"/>
              <a:t>Round 1 Approvals</a:t>
            </a:r>
          </a:p>
        </p:txBody>
      </p:sp>
      <p:graphicFrame>
        <p:nvGraphicFramePr>
          <p:cNvPr id="4" name="Content Placeholder 3">
            <a:extLst>
              <a:ext uri="{FF2B5EF4-FFF2-40B4-BE49-F238E27FC236}">
                <a16:creationId xmlns:a16="http://schemas.microsoft.com/office/drawing/2014/main" xmlns="" id="{CDFD1657-D0CC-AC67-7013-C4E25A43296C}"/>
              </a:ext>
            </a:extLst>
          </p:cNvPr>
          <p:cNvGraphicFramePr>
            <a:graphicFrameLocks noGrp="1"/>
          </p:cNvGraphicFramePr>
          <p:nvPr>
            <p:ph idx="1"/>
            <p:extLst>
              <p:ext uri="{D42A27DB-BD31-4B8C-83A1-F6EECF244321}">
                <p14:modId xmlns:p14="http://schemas.microsoft.com/office/powerpoint/2010/main" val="2622721678"/>
              </p:ext>
            </p:extLst>
          </p:nvPr>
        </p:nvGraphicFramePr>
        <p:xfrm>
          <a:off x="1181528" y="1828800"/>
          <a:ext cx="9380307" cy="4576394"/>
        </p:xfrm>
        <a:graphic>
          <a:graphicData uri="http://schemas.openxmlformats.org/drawingml/2006/table">
            <a:tbl>
              <a:tblPr/>
              <a:tblGrid>
                <a:gridCol w="5342425">
                  <a:extLst>
                    <a:ext uri="{9D8B030D-6E8A-4147-A177-3AD203B41FA5}">
                      <a16:colId xmlns:a16="http://schemas.microsoft.com/office/drawing/2014/main" xmlns="" val="1031550628"/>
                    </a:ext>
                  </a:extLst>
                </a:gridCol>
                <a:gridCol w="2018941">
                  <a:extLst>
                    <a:ext uri="{9D8B030D-6E8A-4147-A177-3AD203B41FA5}">
                      <a16:colId xmlns:a16="http://schemas.microsoft.com/office/drawing/2014/main" xmlns="" val="919147230"/>
                    </a:ext>
                  </a:extLst>
                </a:gridCol>
                <a:gridCol w="2018941">
                  <a:extLst>
                    <a:ext uri="{9D8B030D-6E8A-4147-A177-3AD203B41FA5}">
                      <a16:colId xmlns:a16="http://schemas.microsoft.com/office/drawing/2014/main" xmlns="" val="2028277895"/>
                    </a:ext>
                  </a:extLst>
                </a:gridCol>
              </a:tblGrid>
              <a:tr h="272034">
                <a:tc>
                  <a:txBody>
                    <a:bodyPr/>
                    <a:lstStyle/>
                    <a:p>
                      <a:pPr algn="l" fontAlgn="b">
                        <a:spcBef>
                          <a:spcPts val="0"/>
                        </a:spcBef>
                        <a:spcAft>
                          <a:spcPts val="0"/>
                        </a:spcAft>
                      </a:pPr>
                      <a:r>
                        <a:rPr lang="en-GB" sz="1600" b="1" i="0" u="none" strike="noStrike" dirty="0">
                          <a:solidFill>
                            <a:srgbClr val="000000"/>
                          </a:solidFill>
                          <a:effectLst/>
                          <a:latin typeface="Calibri" panose="020F0502020204030204" pitchFamily="34" charset="0"/>
                        </a:rPr>
                        <a:t>Applicants</a:t>
                      </a:r>
                      <a:endParaRPr lang="en-GB" sz="1600" b="1" i="0" u="none" strike="noStrike" dirty="0">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l" fontAlgn="b">
                        <a:spcBef>
                          <a:spcPts val="0"/>
                        </a:spcBef>
                        <a:spcAft>
                          <a:spcPts val="0"/>
                        </a:spcAft>
                      </a:pPr>
                      <a:r>
                        <a:rPr lang="en-GB" sz="1600" b="1" i="0" u="none" strike="noStrike">
                          <a:solidFill>
                            <a:srgbClr val="000000"/>
                          </a:solidFill>
                          <a:effectLst/>
                          <a:latin typeface="Calibri" panose="020F0502020204030204" pitchFamily="34" charset="0"/>
                        </a:rPr>
                        <a:t>Grant Request - Small</a:t>
                      </a:r>
                      <a:endParaRPr lang="en-GB" sz="1600" b="1" i="0" u="none" strike="noStrike">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l" fontAlgn="b">
                        <a:spcBef>
                          <a:spcPts val="0"/>
                        </a:spcBef>
                        <a:spcAft>
                          <a:spcPts val="0"/>
                        </a:spcAft>
                      </a:pPr>
                      <a:r>
                        <a:rPr lang="en-GB" sz="1600" b="1" i="0" u="none" strike="noStrike" dirty="0">
                          <a:solidFill>
                            <a:srgbClr val="000000"/>
                          </a:solidFill>
                          <a:effectLst/>
                          <a:latin typeface="Calibri" panose="020F0502020204030204" pitchFamily="34" charset="0"/>
                        </a:rPr>
                        <a:t>Grant Request - Medium</a:t>
                      </a:r>
                      <a:endParaRPr lang="en-GB" sz="1600" b="1" i="0" u="none" strike="noStrike" dirty="0">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extLst>
                  <a:ext uri="{0D108BD9-81ED-4DB2-BD59-A6C34878D82A}">
                    <a16:rowId xmlns:a16="http://schemas.microsoft.com/office/drawing/2014/main" xmlns="" val="2387444850"/>
                  </a:ext>
                </a:extLst>
              </a:tr>
              <a:tr h="272034">
                <a:tc>
                  <a:txBody>
                    <a:bodyPr/>
                    <a:lstStyle/>
                    <a:p>
                      <a:pPr algn="l" fontAlgn="b">
                        <a:spcBef>
                          <a:spcPts val="0"/>
                        </a:spcBef>
                        <a:spcAft>
                          <a:spcPts val="0"/>
                        </a:spcAft>
                      </a:pPr>
                      <a:r>
                        <a:rPr lang="en-GB" sz="1600" b="0" i="0" u="none" strike="noStrike" dirty="0">
                          <a:solidFill>
                            <a:srgbClr val="000000"/>
                          </a:solidFill>
                          <a:effectLst/>
                          <a:latin typeface="Calibri" panose="020F0502020204030204" pitchFamily="34" charset="0"/>
                        </a:rPr>
                        <a:t>Port Glasgow Juniors CSC</a:t>
                      </a:r>
                      <a:endParaRPr lang="en-GB" sz="1600" b="0" i="0" u="none" strike="noStrike" dirty="0">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spcBef>
                          <a:spcPts val="0"/>
                        </a:spcBef>
                        <a:spcAft>
                          <a:spcPts val="0"/>
                        </a:spcAft>
                      </a:pPr>
                      <a:r>
                        <a:rPr lang="en-GB" sz="1600" b="0" i="0" u="none" strike="noStrike">
                          <a:solidFill>
                            <a:srgbClr val="000000"/>
                          </a:solidFill>
                          <a:effectLst/>
                          <a:latin typeface="Calibri" panose="020F0502020204030204" pitchFamily="34" charset="0"/>
                        </a:rPr>
                        <a:t>£2,000.00</a:t>
                      </a:r>
                      <a:endParaRPr lang="en-GB" sz="1600" b="0" i="0" u="none" strike="noStrike">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GB" sz="1600" b="0" i="0" u="none" strike="noStrike" dirty="0">
                          <a:solidFill>
                            <a:srgbClr val="000000"/>
                          </a:solidFill>
                          <a:effectLst/>
                          <a:latin typeface="Calibri" panose="020F0502020204030204" pitchFamily="34" charset="0"/>
                        </a:rPr>
                        <a:t> </a:t>
                      </a:r>
                      <a:endParaRPr lang="en-GB" sz="1600" b="0" i="0" u="none" strike="noStrike" dirty="0">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594980382"/>
                  </a:ext>
                </a:extLst>
              </a:tr>
              <a:tr h="272034">
                <a:tc>
                  <a:txBody>
                    <a:bodyPr/>
                    <a:lstStyle/>
                    <a:p>
                      <a:pPr algn="l" fontAlgn="b">
                        <a:spcBef>
                          <a:spcPts val="0"/>
                        </a:spcBef>
                        <a:spcAft>
                          <a:spcPts val="0"/>
                        </a:spcAft>
                      </a:pPr>
                      <a:r>
                        <a:rPr lang="en-GB" sz="1600" b="0" i="0" u="none" strike="noStrike">
                          <a:solidFill>
                            <a:srgbClr val="000000"/>
                          </a:solidFill>
                          <a:effectLst/>
                          <a:latin typeface="Calibri" panose="020F0502020204030204" pitchFamily="34" charset="0"/>
                        </a:rPr>
                        <a:t>Lyle Gateway</a:t>
                      </a:r>
                      <a:endParaRPr lang="en-GB" sz="1600" b="0" i="0" u="none" strike="noStrike">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spcBef>
                          <a:spcPts val="0"/>
                        </a:spcBef>
                        <a:spcAft>
                          <a:spcPts val="0"/>
                        </a:spcAft>
                      </a:pPr>
                      <a:r>
                        <a:rPr lang="en-GB" sz="1600" b="0" i="0" u="none" strike="noStrike" dirty="0">
                          <a:solidFill>
                            <a:srgbClr val="000000"/>
                          </a:solidFill>
                          <a:effectLst/>
                          <a:latin typeface="Calibri" panose="020F0502020204030204" pitchFamily="34" charset="0"/>
                        </a:rPr>
                        <a:t>£8,000.00</a:t>
                      </a:r>
                      <a:endParaRPr lang="en-GB" sz="1600" b="0" i="0" u="none" strike="noStrike" dirty="0">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GB" sz="1600" b="0" i="0" u="none" strike="noStrike">
                          <a:solidFill>
                            <a:srgbClr val="000000"/>
                          </a:solidFill>
                          <a:effectLst/>
                          <a:latin typeface="Calibri" panose="020F0502020204030204" pitchFamily="34" charset="0"/>
                        </a:rPr>
                        <a:t> </a:t>
                      </a:r>
                      <a:endParaRPr lang="en-GB" sz="1600" b="0" i="0" u="none" strike="noStrike">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01564030"/>
                  </a:ext>
                </a:extLst>
              </a:tr>
              <a:tr h="272034">
                <a:tc>
                  <a:txBody>
                    <a:bodyPr/>
                    <a:lstStyle/>
                    <a:p>
                      <a:pPr algn="l" fontAlgn="b">
                        <a:spcBef>
                          <a:spcPts val="0"/>
                        </a:spcBef>
                        <a:spcAft>
                          <a:spcPts val="0"/>
                        </a:spcAft>
                      </a:pPr>
                      <a:r>
                        <a:rPr lang="en-GB" sz="1600" b="0" i="0" u="none" strike="noStrike">
                          <a:solidFill>
                            <a:srgbClr val="000000"/>
                          </a:solidFill>
                          <a:effectLst/>
                          <a:latin typeface="Calibri" panose="020F0502020204030204" pitchFamily="34" charset="0"/>
                        </a:rPr>
                        <a:t>Belville Community Garden Trust</a:t>
                      </a:r>
                      <a:endParaRPr lang="en-GB" sz="1600" b="0" i="0" u="none" strike="noStrike">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GB" sz="1600" b="0" i="0" u="none" strike="noStrike" dirty="0">
                          <a:solidFill>
                            <a:srgbClr val="000000"/>
                          </a:solidFill>
                          <a:effectLst/>
                          <a:latin typeface="Calibri" panose="020F0502020204030204" pitchFamily="34" charset="0"/>
                        </a:rPr>
                        <a:t> </a:t>
                      </a:r>
                      <a:endParaRPr lang="en-GB" sz="1600" b="0" i="0" u="none" strike="noStrike" dirty="0">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spcBef>
                          <a:spcPts val="0"/>
                        </a:spcBef>
                        <a:spcAft>
                          <a:spcPts val="0"/>
                        </a:spcAft>
                      </a:pPr>
                      <a:r>
                        <a:rPr lang="en-GB" sz="1600" b="0" i="0" u="none" strike="noStrike">
                          <a:solidFill>
                            <a:srgbClr val="000000"/>
                          </a:solidFill>
                          <a:effectLst/>
                          <a:latin typeface="Calibri" panose="020F0502020204030204" pitchFamily="34" charset="0"/>
                        </a:rPr>
                        <a:t>£41,752.00</a:t>
                      </a:r>
                      <a:endParaRPr lang="en-GB" sz="1600" b="0" i="0" u="none" strike="noStrike">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658575468"/>
                  </a:ext>
                </a:extLst>
              </a:tr>
              <a:tr h="272034">
                <a:tc>
                  <a:txBody>
                    <a:bodyPr/>
                    <a:lstStyle/>
                    <a:p>
                      <a:pPr algn="l" fontAlgn="b">
                        <a:spcBef>
                          <a:spcPts val="0"/>
                        </a:spcBef>
                        <a:spcAft>
                          <a:spcPts val="0"/>
                        </a:spcAft>
                      </a:pPr>
                      <a:r>
                        <a:rPr lang="en-GB" sz="1600" b="0" i="0" u="none" strike="noStrike">
                          <a:solidFill>
                            <a:srgbClr val="000000"/>
                          </a:solidFill>
                          <a:effectLst/>
                          <a:latin typeface="Calibri" panose="020F0502020204030204" pitchFamily="34" charset="0"/>
                        </a:rPr>
                        <a:t>Greenock Morton Community Trust</a:t>
                      </a:r>
                      <a:endParaRPr lang="en-GB" sz="1600" b="0" i="0" u="none" strike="noStrike">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spcBef>
                          <a:spcPts val="0"/>
                        </a:spcBef>
                        <a:spcAft>
                          <a:spcPts val="0"/>
                        </a:spcAft>
                      </a:pPr>
                      <a:r>
                        <a:rPr lang="en-GB" sz="1600" b="0" i="0" u="none" strike="noStrike" dirty="0">
                          <a:solidFill>
                            <a:srgbClr val="000000"/>
                          </a:solidFill>
                          <a:effectLst/>
                          <a:latin typeface="Calibri" panose="020F0502020204030204" pitchFamily="34" charset="0"/>
                        </a:rPr>
                        <a:t>£9,200.00</a:t>
                      </a:r>
                      <a:endParaRPr lang="en-GB" sz="1600" b="0" i="0" u="none" strike="noStrike" dirty="0">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GB" sz="1600" b="0" i="0" u="none" strike="noStrike" dirty="0">
                          <a:solidFill>
                            <a:srgbClr val="000000"/>
                          </a:solidFill>
                          <a:effectLst/>
                          <a:latin typeface="Calibri" panose="020F0502020204030204" pitchFamily="34" charset="0"/>
                        </a:rPr>
                        <a:t> </a:t>
                      </a:r>
                      <a:endParaRPr lang="en-GB" sz="1600" b="0" i="0" u="none" strike="noStrike" dirty="0">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452787485"/>
                  </a:ext>
                </a:extLst>
              </a:tr>
              <a:tr h="272034">
                <a:tc>
                  <a:txBody>
                    <a:bodyPr/>
                    <a:lstStyle/>
                    <a:p>
                      <a:pPr algn="l" fontAlgn="b">
                        <a:spcBef>
                          <a:spcPts val="0"/>
                        </a:spcBef>
                        <a:spcAft>
                          <a:spcPts val="0"/>
                        </a:spcAft>
                      </a:pPr>
                      <a:r>
                        <a:rPr lang="en-GB" sz="1600" b="0" i="0" u="none" strike="noStrike" dirty="0">
                          <a:solidFill>
                            <a:srgbClr val="000000"/>
                          </a:solidFill>
                          <a:effectLst/>
                          <a:latin typeface="Calibri" panose="020F0502020204030204" pitchFamily="34" charset="0"/>
                        </a:rPr>
                        <a:t>Inverclyde Carers Centre</a:t>
                      </a:r>
                      <a:endParaRPr lang="en-GB" sz="1600" b="0" i="0" u="none" strike="noStrike" dirty="0">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spcBef>
                          <a:spcPts val="0"/>
                        </a:spcBef>
                        <a:spcAft>
                          <a:spcPts val="0"/>
                        </a:spcAft>
                      </a:pPr>
                      <a:r>
                        <a:rPr lang="en-GB" sz="1600" b="0" i="0" u="none" strike="noStrike">
                          <a:solidFill>
                            <a:srgbClr val="000000"/>
                          </a:solidFill>
                          <a:effectLst/>
                          <a:latin typeface="Calibri" panose="020F0502020204030204" pitchFamily="34" charset="0"/>
                        </a:rPr>
                        <a:t>£9,300.00</a:t>
                      </a:r>
                      <a:endParaRPr lang="en-GB" sz="1600" b="0" i="0" u="none" strike="noStrike">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GB" sz="1600" b="0" i="0" u="none" strike="noStrike" dirty="0">
                          <a:solidFill>
                            <a:srgbClr val="000000"/>
                          </a:solidFill>
                          <a:effectLst/>
                          <a:latin typeface="Calibri" panose="020F0502020204030204" pitchFamily="34" charset="0"/>
                        </a:rPr>
                        <a:t> </a:t>
                      </a:r>
                      <a:endParaRPr lang="en-GB" sz="1600" b="0" i="0" u="none" strike="noStrike" dirty="0">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586701485"/>
                  </a:ext>
                </a:extLst>
              </a:tr>
              <a:tr h="272034">
                <a:tc>
                  <a:txBody>
                    <a:bodyPr/>
                    <a:lstStyle/>
                    <a:p>
                      <a:pPr algn="l" fontAlgn="b">
                        <a:spcBef>
                          <a:spcPts val="0"/>
                        </a:spcBef>
                        <a:spcAft>
                          <a:spcPts val="0"/>
                        </a:spcAft>
                      </a:pPr>
                      <a:r>
                        <a:rPr lang="en-GB" sz="1600" b="0" i="0" u="none" strike="noStrike" dirty="0" err="1">
                          <a:solidFill>
                            <a:srgbClr val="000000"/>
                          </a:solidFill>
                          <a:effectLst/>
                          <a:latin typeface="Calibri" panose="020F0502020204030204" pitchFamily="34" charset="0"/>
                        </a:rPr>
                        <a:t>Parklea</a:t>
                      </a:r>
                      <a:r>
                        <a:rPr lang="en-GB" sz="1600" b="0" i="0" u="none" strike="noStrike" dirty="0">
                          <a:solidFill>
                            <a:srgbClr val="000000"/>
                          </a:solidFill>
                          <a:effectLst/>
                          <a:latin typeface="Calibri" panose="020F0502020204030204" pitchFamily="34" charset="0"/>
                        </a:rPr>
                        <a:t> Branching Out</a:t>
                      </a:r>
                      <a:endParaRPr lang="en-GB" sz="1600" b="0" i="0" u="none" strike="noStrike" dirty="0">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spcBef>
                          <a:spcPts val="0"/>
                        </a:spcBef>
                        <a:spcAft>
                          <a:spcPts val="0"/>
                        </a:spcAft>
                      </a:pPr>
                      <a:r>
                        <a:rPr lang="en-GB" sz="1600" b="0" i="0" u="none" strike="noStrike">
                          <a:solidFill>
                            <a:srgbClr val="000000"/>
                          </a:solidFill>
                          <a:effectLst/>
                          <a:latin typeface="Calibri" panose="020F0502020204030204" pitchFamily="34" charset="0"/>
                        </a:rPr>
                        <a:t>£10,000.00</a:t>
                      </a:r>
                      <a:endParaRPr lang="en-GB" sz="1600" b="0" i="0" u="none" strike="noStrike">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GB" sz="1600" b="0" i="0" u="none" strike="noStrike" dirty="0">
                          <a:solidFill>
                            <a:srgbClr val="000000"/>
                          </a:solidFill>
                          <a:effectLst/>
                          <a:latin typeface="Calibri" panose="020F0502020204030204" pitchFamily="34" charset="0"/>
                        </a:rPr>
                        <a:t> </a:t>
                      </a:r>
                      <a:endParaRPr lang="en-GB" sz="1600" b="0" i="0" u="none" strike="noStrike" dirty="0">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75908992"/>
                  </a:ext>
                </a:extLst>
              </a:tr>
              <a:tr h="272034">
                <a:tc>
                  <a:txBody>
                    <a:bodyPr/>
                    <a:lstStyle/>
                    <a:p>
                      <a:pPr algn="l" fontAlgn="b">
                        <a:spcBef>
                          <a:spcPts val="0"/>
                        </a:spcBef>
                        <a:spcAft>
                          <a:spcPts val="0"/>
                        </a:spcAft>
                      </a:pPr>
                      <a:r>
                        <a:rPr lang="en-GB" sz="1600" b="0" i="0" u="none" strike="noStrike">
                          <a:solidFill>
                            <a:srgbClr val="000000"/>
                          </a:solidFill>
                          <a:effectLst/>
                          <a:latin typeface="Calibri" panose="020F0502020204030204" pitchFamily="34" charset="0"/>
                        </a:rPr>
                        <a:t>Rig Arts</a:t>
                      </a:r>
                      <a:endParaRPr lang="en-GB" sz="1600" b="0" i="0" u="none" strike="noStrike">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spcBef>
                          <a:spcPts val="0"/>
                        </a:spcBef>
                        <a:spcAft>
                          <a:spcPts val="0"/>
                        </a:spcAft>
                      </a:pPr>
                      <a:r>
                        <a:rPr lang="en-GB" sz="1600" b="0" i="0" u="none" strike="noStrike">
                          <a:solidFill>
                            <a:srgbClr val="000000"/>
                          </a:solidFill>
                          <a:effectLst/>
                          <a:latin typeface="Calibri" panose="020F0502020204030204" pitchFamily="34" charset="0"/>
                        </a:rPr>
                        <a:t>£9,940.00</a:t>
                      </a:r>
                      <a:endParaRPr lang="en-GB" sz="1600" b="0" i="0" u="none" strike="noStrike">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GB" sz="1600" b="0" i="0" u="none" strike="noStrike" dirty="0">
                          <a:solidFill>
                            <a:srgbClr val="000000"/>
                          </a:solidFill>
                          <a:effectLst/>
                          <a:latin typeface="Calibri" panose="020F0502020204030204" pitchFamily="34" charset="0"/>
                        </a:rPr>
                        <a:t> </a:t>
                      </a:r>
                      <a:endParaRPr lang="en-GB" sz="1600" b="0" i="0" u="none" strike="noStrike" dirty="0">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78287692"/>
                  </a:ext>
                </a:extLst>
              </a:tr>
              <a:tr h="272034">
                <a:tc>
                  <a:txBody>
                    <a:bodyPr/>
                    <a:lstStyle/>
                    <a:p>
                      <a:pPr algn="l" fontAlgn="b">
                        <a:spcBef>
                          <a:spcPts val="0"/>
                        </a:spcBef>
                        <a:spcAft>
                          <a:spcPts val="0"/>
                        </a:spcAft>
                      </a:pPr>
                      <a:r>
                        <a:rPr lang="en-GB" sz="1600" b="0" i="0" u="none" strike="noStrike">
                          <a:solidFill>
                            <a:srgbClr val="000000"/>
                          </a:solidFill>
                          <a:effectLst/>
                          <a:latin typeface="Calibri" panose="020F0502020204030204" pitchFamily="34" charset="0"/>
                        </a:rPr>
                        <a:t>MindMosaic Counselling and Therapy</a:t>
                      </a:r>
                      <a:endParaRPr lang="en-GB" sz="1600" b="0" i="0" u="none" strike="noStrike">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GB" sz="1600" b="0" i="0" u="none" strike="noStrike">
                          <a:solidFill>
                            <a:srgbClr val="000000"/>
                          </a:solidFill>
                          <a:effectLst/>
                          <a:latin typeface="Calibri" panose="020F0502020204030204" pitchFamily="34" charset="0"/>
                        </a:rPr>
                        <a:t> </a:t>
                      </a:r>
                      <a:endParaRPr lang="en-GB" sz="1600" b="0" i="0" u="none" strike="noStrike">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spcBef>
                          <a:spcPts val="0"/>
                        </a:spcBef>
                        <a:spcAft>
                          <a:spcPts val="0"/>
                        </a:spcAft>
                      </a:pPr>
                      <a:r>
                        <a:rPr lang="en-GB" sz="1600" b="0" i="0" u="none" strike="noStrike" dirty="0">
                          <a:solidFill>
                            <a:srgbClr val="000000"/>
                          </a:solidFill>
                          <a:effectLst/>
                          <a:latin typeface="Calibri" panose="020F0502020204030204" pitchFamily="34" charset="0"/>
                        </a:rPr>
                        <a:t>£31,790.00</a:t>
                      </a:r>
                      <a:endParaRPr lang="en-GB" sz="1600" b="0" i="0" u="none" strike="noStrike" dirty="0">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9231682"/>
                  </a:ext>
                </a:extLst>
              </a:tr>
              <a:tr h="272034">
                <a:tc>
                  <a:txBody>
                    <a:bodyPr/>
                    <a:lstStyle/>
                    <a:p>
                      <a:pPr algn="l" fontAlgn="b">
                        <a:spcBef>
                          <a:spcPts val="0"/>
                        </a:spcBef>
                        <a:spcAft>
                          <a:spcPts val="0"/>
                        </a:spcAft>
                      </a:pPr>
                      <a:r>
                        <a:rPr lang="en-GB" sz="1600" b="0" i="0" u="none" strike="noStrike" dirty="0" err="1">
                          <a:solidFill>
                            <a:srgbClr val="000000"/>
                          </a:solidFill>
                          <a:effectLst/>
                          <a:latin typeface="Calibri" panose="020F0502020204030204" pitchFamily="34" charset="0"/>
                        </a:rPr>
                        <a:t>Homestart</a:t>
                      </a:r>
                      <a:r>
                        <a:rPr lang="en-GB" sz="1600" b="0" i="0" u="none" strike="noStrike" dirty="0">
                          <a:solidFill>
                            <a:srgbClr val="000000"/>
                          </a:solidFill>
                          <a:effectLst/>
                          <a:latin typeface="Calibri" panose="020F0502020204030204" pitchFamily="34" charset="0"/>
                        </a:rPr>
                        <a:t> - Renfrewshire and Inverclyde</a:t>
                      </a:r>
                      <a:endParaRPr lang="en-GB" sz="1600" b="0" i="0" u="none" strike="noStrike" dirty="0">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GB" sz="1600" b="0" i="0" u="none" strike="noStrike">
                          <a:solidFill>
                            <a:srgbClr val="000000"/>
                          </a:solidFill>
                          <a:effectLst/>
                          <a:latin typeface="Calibri" panose="020F0502020204030204" pitchFamily="34" charset="0"/>
                        </a:rPr>
                        <a:t> </a:t>
                      </a:r>
                      <a:endParaRPr lang="en-GB" sz="1600" b="0" i="0" u="none" strike="noStrike">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spcBef>
                          <a:spcPts val="0"/>
                        </a:spcBef>
                        <a:spcAft>
                          <a:spcPts val="0"/>
                        </a:spcAft>
                      </a:pPr>
                      <a:r>
                        <a:rPr lang="en-GB" sz="1600" b="0" i="0" u="none" strike="noStrike" dirty="0">
                          <a:solidFill>
                            <a:srgbClr val="000000"/>
                          </a:solidFill>
                          <a:effectLst/>
                          <a:latin typeface="Calibri" panose="020F0502020204030204" pitchFamily="34" charset="0"/>
                        </a:rPr>
                        <a:t>£24,651.00</a:t>
                      </a:r>
                      <a:endParaRPr lang="en-GB" sz="1600" b="0" i="0" u="none" strike="noStrike" dirty="0">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94475690"/>
                  </a:ext>
                </a:extLst>
              </a:tr>
              <a:tr h="272034">
                <a:tc>
                  <a:txBody>
                    <a:bodyPr/>
                    <a:lstStyle/>
                    <a:p>
                      <a:pPr algn="l" fontAlgn="b">
                        <a:spcBef>
                          <a:spcPts val="0"/>
                        </a:spcBef>
                        <a:spcAft>
                          <a:spcPts val="0"/>
                        </a:spcAft>
                      </a:pPr>
                      <a:r>
                        <a:rPr lang="en-GB" sz="1600" b="0" i="0" u="none" strike="noStrike">
                          <a:solidFill>
                            <a:srgbClr val="000000"/>
                          </a:solidFill>
                          <a:effectLst/>
                          <a:latin typeface="Calibri" panose="020F0502020204030204" pitchFamily="34" charset="0"/>
                        </a:rPr>
                        <a:t>Inverclyde Association for Mental Health</a:t>
                      </a:r>
                      <a:endParaRPr lang="en-GB" sz="1600" b="0" i="0" u="none" strike="noStrike">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GB" sz="1600" b="0" i="0" u="none" strike="noStrike">
                          <a:solidFill>
                            <a:srgbClr val="000000"/>
                          </a:solidFill>
                          <a:effectLst/>
                          <a:latin typeface="Calibri" panose="020F0502020204030204" pitchFamily="34" charset="0"/>
                        </a:rPr>
                        <a:t> </a:t>
                      </a:r>
                      <a:endParaRPr lang="en-GB" sz="1600" b="0" i="0" u="none" strike="noStrike">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spcBef>
                          <a:spcPts val="0"/>
                        </a:spcBef>
                        <a:spcAft>
                          <a:spcPts val="0"/>
                        </a:spcAft>
                      </a:pPr>
                      <a:r>
                        <a:rPr lang="en-GB" sz="1600" b="0" i="0" u="none" strike="noStrike">
                          <a:solidFill>
                            <a:srgbClr val="000000"/>
                          </a:solidFill>
                          <a:effectLst/>
                          <a:latin typeface="Calibri" panose="020F0502020204030204" pitchFamily="34" charset="0"/>
                        </a:rPr>
                        <a:t>£49,700.00</a:t>
                      </a:r>
                      <a:endParaRPr lang="en-GB" sz="1600" b="0" i="0" u="none" strike="noStrike">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33167091"/>
                  </a:ext>
                </a:extLst>
              </a:tr>
              <a:tr h="272034">
                <a:tc>
                  <a:txBody>
                    <a:bodyPr/>
                    <a:lstStyle/>
                    <a:p>
                      <a:pPr algn="l" fontAlgn="b">
                        <a:spcBef>
                          <a:spcPts val="0"/>
                        </a:spcBef>
                        <a:spcAft>
                          <a:spcPts val="0"/>
                        </a:spcAft>
                      </a:pPr>
                      <a:r>
                        <a:rPr lang="en-GB" sz="1600" b="0" i="0" u="none" strike="noStrike">
                          <a:solidFill>
                            <a:srgbClr val="000000"/>
                          </a:solidFill>
                          <a:effectLst/>
                          <a:latin typeface="Calibri" panose="020F0502020204030204" pitchFamily="34" charset="0"/>
                        </a:rPr>
                        <a:t>Man On</a:t>
                      </a:r>
                      <a:endParaRPr lang="en-GB" sz="1600" b="0" i="0" u="none" strike="noStrike">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spcBef>
                          <a:spcPts val="0"/>
                        </a:spcBef>
                        <a:spcAft>
                          <a:spcPts val="0"/>
                        </a:spcAft>
                      </a:pPr>
                      <a:r>
                        <a:rPr lang="en-GB" sz="1600" b="0" i="0" u="none" strike="noStrike">
                          <a:solidFill>
                            <a:srgbClr val="000000"/>
                          </a:solidFill>
                          <a:effectLst/>
                          <a:latin typeface="Calibri" panose="020F0502020204030204" pitchFamily="34" charset="0"/>
                        </a:rPr>
                        <a:t>£22,000.00</a:t>
                      </a:r>
                      <a:endParaRPr lang="en-GB" sz="1600" b="0" i="0" u="none" strike="noStrike">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GB" sz="1600" b="0" i="0" u="none" strike="noStrike" dirty="0">
                          <a:solidFill>
                            <a:srgbClr val="000000"/>
                          </a:solidFill>
                          <a:effectLst/>
                          <a:latin typeface="Calibri" panose="020F0502020204030204" pitchFamily="34" charset="0"/>
                        </a:rPr>
                        <a:t> </a:t>
                      </a:r>
                      <a:endParaRPr lang="en-GB" sz="1600" b="0" i="0" u="none" strike="noStrike" dirty="0">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38252292"/>
                  </a:ext>
                </a:extLst>
              </a:tr>
              <a:tr h="272034">
                <a:tc>
                  <a:txBody>
                    <a:bodyPr/>
                    <a:lstStyle/>
                    <a:p>
                      <a:pPr algn="l" fontAlgn="b">
                        <a:spcBef>
                          <a:spcPts val="0"/>
                        </a:spcBef>
                        <a:spcAft>
                          <a:spcPts val="0"/>
                        </a:spcAft>
                      </a:pPr>
                      <a:r>
                        <a:rPr lang="en-GB" sz="1600" b="0" i="0" u="none" strike="noStrike">
                          <a:solidFill>
                            <a:srgbClr val="000000"/>
                          </a:solidFill>
                          <a:effectLst/>
                          <a:latin typeface="Calibri" panose="020F0502020204030204" pitchFamily="34" charset="0"/>
                        </a:rPr>
                        <a:t>Your Voice</a:t>
                      </a:r>
                      <a:endParaRPr lang="en-GB" sz="1600" b="0" i="0" u="none" strike="noStrike">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GB" sz="1600" b="0" i="0" u="none" strike="noStrike">
                          <a:solidFill>
                            <a:srgbClr val="000000"/>
                          </a:solidFill>
                          <a:effectLst/>
                          <a:latin typeface="Calibri" panose="020F0502020204030204" pitchFamily="34" charset="0"/>
                        </a:rPr>
                        <a:t> </a:t>
                      </a:r>
                      <a:endParaRPr lang="en-GB" sz="1600" b="0" i="0" u="none" strike="noStrike">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spcBef>
                          <a:spcPts val="0"/>
                        </a:spcBef>
                        <a:spcAft>
                          <a:spcPts val="0"/>
                        </a:spcAft>
                      </a:pPr>
                      <a:r>
                        <a:rPr lang="en-GB" sz="1600" b="0" i="0" u="none" strike="noStrike" dirty="0">
                          <a:solidFill>
                            <a:srgbClr val="000000"/>
                          </a:solidFill>
                          <a:effectLst/>
                          <a:latin typeface="Calibri" panose="020F0502020204030204" pitchFamily="34" charset="0"/>
                        </a:rPr>
                        <a:t>£45,510.00</a:t>
                      </a:r>
                      <a:endParaRPr lang="en-GB" sz="1600" b="0" i="0" u="none" strike="noStrike" dirty="0">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80319316"/>
                  </a:ext>
                </a:extLst>
              </a:tr>
              <a:tr h="272034">
                <a:tc>
                  <a:txBody>
                    <a:bodyPr/>
                    <a:lstStyle/>
                    <a:p>
                      <a:pPr algn="l" fontAlgn="b">
                        <a:spcBef>
                          <a:spcPts val="0"/>
                        </a:spcBef>
                        <a:spcAft>
                          <a:spcPts val="0"/>
                        </a:spcAft>
                      </a:pPr>
                      <a:r>
                        <a:rPr lang="en-GB" sz="1600" b="0" i="0" u="none" strike="noStrike">
                          <a:solidFill>
                            <a:srgbClr val="000000"/>
                          </a:solidFill>
                          <a:effectLst/>
                          <a:latin typeface="Calibri" panose="020F0502020204030204" pitchFamily="34" charset="0"/>
                        </a:rPr>
                        <a:t>Greenock United</a:t>
                      </a:r>
                      <a:endParaRPr lang="en-GB" sz="1600" b="0" i="0" u="none" strike="noStrike">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spcBef>
                          <a:spcPts val="0"/>
                        </a:spcBef>
                        <a:spcAft>
                          <a:spcPts val="0"/>
                        </a:spcAft>
                      </a:pPr>
                      <a:r>
                        <a:rPr lang="en-GB" sz="1600" b="0" i="0" u="none" strike="noStrike">
                          <a:solidFill>
                            <a:srgbClr val="000000"/>
                          </a:solidFill>
                          <a:effectLst/>
                          <a:latin typeface="Calibri" panose="020F0502020204030204" pitchFamily="34" charset="0"/>
                        </a:rPr>
                        <a:t>£1,500.00</a:t>
                      </a:r>
                      <a:endParaRPr lang="en-GB" sz="1600" b="0" i="0" u="none" strike="noStrike">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GB" sz="1600" b="0" i="0" u="none" strike="noStrike" dirty="0">
                          <a:solidFill>
                            <a:srgbClr val="000000"/>
                          </a:solidFill>
                          <a:effectLst/>
                          <a:latin typeface="Calibri" panose="020F0502020204030204" pitchFamily="34" charset="0"/>
                        </a:rPr>
                        <a:t> </a:t>
                      </a:r>
                      <a:endParaRPr lang="en-GB" sz="1600" b="0" i="0" u="none" strike="noStrike" dirty="0">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797772554"/>
                  </a:ext>
                </a:extLst>
              </a:tr>
              <a:tr h="272034">
                <a:tc>
                  <a:txBody>
                    <a:bodyPr/>
                    <a:lstStyle/>
                    <a:p>
                      <a:pPr algn="l" fontAlgn="b">
                        <a:spcBef>
                          <a:spcPts val="0"/>
                        </a:spcBef>
                        <a:spcAft>
                          <a:spcPts val="0"/>
                        </a:spcAft>
                      </a:pPr>
                      <a:r>
                        <a:rPr lang="en-GB" sz="1600" b="0" i="0" u="none" strike="noStrike">
                          <a:solidFill>
                            <a:srgbClr val="000000"/>
                          </a:solidFill>
                          <a:effectLst/>
                          <a:latin typeface="Calibri" panose="020F0502020204030204" pitchFamily="34" charset="0"/>
                        </a:rPr>
                        <a:t>Branchton Community Centre</a:t>
                      </a:r>
                      <a:endParaRPr lang="en-GB" sz="1600" b="0" i="0" u="none" strike="noStrike">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spcBef>
                          <a:spcPts val="0"/>
                        </a:spcBef>
                        <a:spcAft>
                          <a:spcPts val="0"/>
                        </a:spcAft>
                      </a:pPr>
                      <a:r>
                        <a:rPr lang="en-GB" sz="1600" b="0" i="0" u="none" strike="noStrike">
                          <a:solidFill>
                            <a:srgbClr val="000000"/>
                          </a:solidFill>
                          <a:effectLst/>
                          <a:latin typeface="Calibri" panose="020F0502020204030204" pitchFamily="34" charset="0"/>
                        </a:rPr>
                        <a:t> </a:t>
                      </a:r>
                      <a:endParaRPr lang="en-GB" sz="1600" b="0" i="0" u="none" strike="noStrike">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spcBef>
                          <a:spcPts val="0"/>
                        </a:spcBef>
                        <a:spcAft>
                          <a:spcPts val="0"/>
                        </a:spcAft>
                      </a:pPr>
                      <a:r>
                        <a:rPr lang="en-GB" sz="1600" b="0" i="0" u="none" strike="noStrike" dirty="0">
                          <a:solidFill>
                            <a:srgbClr val="000000"/>
                          </a:solidFill>
                          <a:effectLst/>
                          <a:latin typeface="Calibri" panose="020F0502020204030204" pitchFamily="34" charset="0"/>
                        </a:rPr>
                        <a:t>£26,459.00</a:t>
                      </a:r>
                      <a:endParaRPr lang="en-GB" sz="1600" b="0" i="0" u="none" strike="noStrike" dirty="0">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24236365"/>
                  </a:ext>
                </a:extLst>
              </a:tr>
              <a:tr h="272034">
                <a:tc>
                  <a:txBody>
                    <a:bodyPr/>
                    <a:lstStyle/>
                    <a:p>
                      <a:pPr algn="l" fontAlgn="b">
                        <a:spcBef>
                          <a:spcPts val="0"/>
                        </a:spcBef>
                        <a:spcAft>
                          <a:spcPts val="0"/>
                        </a:spcAft>
                      </a:pPr>
                      <a:r>
                        <a:rPr lang="en-GB" sz="1600" b="1" i="0" u="none" strike="noStrike">
                          <a:solidFill>
                            <a:srgbClr val="000000"/>
                          </a:solidFill>
                          <a:effectLst/>
                          <a:latin typeface="Calibri" panose="020F0502020204030204" pitchFamily="34" charset="0"/>
                        </a:rPr>
                        <a:t>Round 1 -Total Grant Awarded</a:t>
                      </a:r>
                      <a:endParaRPr lang="en-GB" sz="1600" b="0" i="0" u="none" strike="noStrike">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spcBef>
                          <a:spcPts val="0"/>
                        </a:spcBef>
                        <a:spcAft>
                          <a:spcPts val="0"/>
                        </a:spcAft>
                      </a:pPr>
                      <a:r>
                        <a:rPr lang="en-GB" sz="1600" b="1" i="0" u="none" strike="noStrike">
                          <a:solidFill>
                            <a:srgbClr val="000000"/>
                          </a:solidFill>
                          <a:effectLst/>
                          <a:latin typeface="Calibri" panose="020F0502020204030204" pitchFamily="34" charset="0"/>
                        </a:rPr>
                        <a:t>£71,940.00</a:t>
                      </a:r>
                      <a:endParaRPr lang="en-GB" sz="1600" b="0" i="0" u="none" strike="noStrike">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spcBef>
                          <a:spcPts val="0"/>
                        </a:spcBef>
                        <a:spcAft>
                          <a:spcPts val="0"/>
                        </a:spcAft>
                      </a:pPr>
                      <a:r>
                        <a:rPr lang="en-GB" sz="1600" b="1" i="0" u="none" strike="noStrike" dirty="0">
                          <a:solidFill>
                            <a:srgbClr val="000000"/>
                          </a:solidFill>
                          <a:effectLst/>
                          <a:latin typeface="Calibri" panose="020F0502020204030204" pitchFamily="34" charset="0"/>
                        </a:rPr>
                        <a:t>£219,862.00</a:t>
                      </a:r>
                      <a:endParaRPr lang="en-GB" sz="1600" b="0" i="0" u="none" strike="noStrike" dirty="0">
                        <a:effectLst/>
                        <a:latin typeface="Arial" panose="020B0604020202020204" pitchFamily="34" charset="0"/>
                      </a:endParaRPr>
                    </a:p>
                  </a:txBody>
                  <a:tcPr marL="8204" marR="8204" marT="820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xmlns="" val="2094287317"/>
                  </a:ext>
                </a:extLst>
              </a:tr>
            </a:tbl>
          </a:graphicData>
        </a:graphic>
      </p:graphicFrame>
      <p:pic>
        <p:nvPicPr>
          <p:cNvPr id="5" name="Picture 4" descr="Graphical user interface&#10;&#10;Description automatically generated with medium confidence">
            <a:extLst>
              <a:ext uri="{FF2B5EF4-FFF2-40B4-BE49-F238E27FC236}">
                <a16:creationId xmlns:a16="http://schemas.microsoft.com/office/drawing/2014/main" xmlns="" id="{925F57FC-6C38-DEBE-944C-CACE0BDE96BC}"/>
              </a:ext>
            </a:extLst>
          </p:cNvPr>
          <p:cNvPicPr/>
          <p:nvPr/>
        </p:nvPicPr>
        <p:blipFill>
          <a:blip r:embed="rId2" cstate="print">
            <a:extLst>
              <a:ext uri="{28A0092B-C50C-407E-A947-70E740481C1C}">
                <a14:useLocalDpi xmlns:a14="http://schemas.microsoft.com/office/drawing/2010/main" val="0"/>
              </a:ext>
            </a:extLst>
          </a:blip>
          <a:stretch>
            <a:fillRect/>
          </a:stretch>
        </p:blipFill>
        <p:spPr bwMode="auto">
          <a:xfrm>
            <a:off x="424915" y="185039"/>
            <a:ext cx="2421027" cy="749909"/>
          </a:xfrm>
          <a:prstGeom prst="rect">
            <a:avLst/>
          </a:prstGeom>
        </p:spPr>
      </p:pic>
      <p:pic>
        <p:nvPicPr>
          <p:cNvPr id="6" name="Picture 5" descr="Text&#10;&#10;Description automatically generated">
            <a:extLst>
              <a:ext uri="{FF2B5EF4-FFF2-40B4-BE49-F238E27FC236}">
                <a16:creationId xmlns:a16="http://schemas.microsoft.com/office/drawing/2014/main" xmlns="" id="{BF164AAC-0080-0F02-AFA8-9D28ED84CCF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95290" y="185039"/>
            <a:ext cx="3133618" cy="708297"/>
          </a:xfrm>
          <a:prstGeom prst="rect">
            <a:avLst/>
          </a:prstGeom>
        </p:spPr>
      </p:pic>
      <p:pic>
        <p:nvPicPr>
          <p:cNvPr id="7" name="Picture 6" descr="HSCP-logo-small">
            <a:extLst>
              <a:ext uri="{FF2B5EF4-FFF2-40B4-BE49-F238E27FC236}">
                <a16:creationId xmlns:a16="http://schemas.microsoft.com/office/drawing/2014/main" xmlns="" id="{AE299949-0EB6-0CBD-D4DD-A06904E9377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654302" y="185039"/>
            <a:ext cx="1281222" cy="836930"/>
          </a:xfrm>
          <a:prstGeom prst="rect">
            <a:avLst/>
          </a:prstGeom>
          <a:noFill/>
          <a:ln>
            <a:noFill/>
          </a:ln>
        </p:spPr>
      </p:pic>
    </p:spTree>
    <p:extLst>
      <p:ext uri="{BB962C8B-B14F-4D97-AF65-F5344CB8AC3E}">
        <p14:creationId xmlns:p14="http://schemas.microsoft.com/office/powerpoint/2010/main" val="975468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DE8BF0-8F60-106A-64C5-6467221AACE1}"/>
              </a:ext>
            </a:extLst>
          </p:cNvPr>
          <p:cNvSpPr>
            <a:spLocks noGrp="1"/>
          </p:cNvSpPr>
          <p:nvPr>
            <p:ph type="title"/>
          </p:nvPr>
        </p:nvSpPr>
        <p:spPr>
          <a:xfrm>
            <a:off x="838200" y="557188"/>
            <a:ext cx="10515600" cy="1133499"/>
          </a:xfrm>
        </p:spPr>
        <p:txBody>
          <a:bodyPr>
            <a:normAutofit fontScale="90000"/>
          </a:bodyPr>
          <a:lstStyle/>
          <a:p>
            <a:pPr algn="ctr"/>
            <a:r>
              <a:rPr lang="en-GB" sz="5200" dirty="0"/>
              <a:t/>
            </a:r>
            <a:br>
              <a:rPr lang="en-GB" sz="5200" dirty="0"/>
            </a:br>
            <a:r>
              <a:rPr lang="en-GB" sz="5200" dirty="0"/>
              <a:t>Round 2 Approvals</a:t>
            </a:r>
          </a:p>
        </p:txBody>
      </p:sp>
      <p:pic>
        <p:nvPicPr>
          <p:cNvPr id="5" name="Picture 4" descr="Graphical user interface&#10;&#10;Description automatically generated with medium confidence">
            <a:extLst>
              <a:ext uri="{FF2B5EF4-FFF2-40B4-BE49-F238E27FC236}">
                <a16:creationId xmlns:a16="http://schemas.microsoft.com/office/drawing/2014/main" xmlns="" id="{925F57FC-6C38-DEBE-944C-CACE0BDE96BC}"/>
              </a:ext>
            </a:extLst>
          </p:cNvPr>
          <p:cNvPicPr/>
          <p:nvPr/>
        </p:nvPicPr>
        <p:blipFill>
          <a:blip r:embed="rId2" cstate="print">
            <a:extLst>
              <a:ext uri="{28A0092B-C50C-407E-A947-70E740481C1C}">
                <a14:useLocalDpi xmlns:a14="http://schemas.microsoft.com/office/drawing/2010/main" val="0"/>
              </a:ext>
            </a:extLst>
          </a:blip>
          <a:stretch>
            <a:fillRect/>
          </a:stretch>
        </p:blipFill>
        <p:spPr bwMode="auto">
          <a:xfrm>
            <a:off x="424915" y="185039"/>
            <a:ext cx="2421027" cy="749909"/>
          </a:xfrm>
          <a:prstGeom prst="rect">
            <a:avLst/>
          </a:prstGeom>
        </p:spPr>
      </p:pic>
      <p:pic>
        <p:nvPicPr>
          <p:cNvPr id="6" name="Picture 5" descr="Text&#10;&#10;Description automatically generated">
            <a:extLst>
              <a:ext uri="{FF2B5EF4-FFF2-40B4-BE49-F238E27FC236}">
                <a16:creationId xmlns:a16="http://schemas.microsoft.com/office/drawing/2014/main" xmlns="" id="{BF164AAC-0080-0F02-AFA8-9D28ED84CCF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95290" y="185039"/>
            <a:ext cx="3133618" cy="708297"/>
          </a:xfrm>
          <a:prstGeom prst="rect">
            <a:avLst/>
          </a:prstGeom>
        </p:spPr>
      </p:pic>
      <p:pic>
        <p:nvPicPr>
          <p:cNvPr id="7" name="Picture 6" descr="HSCP-logo-small">
            <a:extLst>
              <a:ext uri="{FF2B5EF4-FFF2-40B4-BE49-F238E27FC236}">
                <a16:creationId xmlns:a16="http://schemas.microsoft.com/office/drawing/2014/main" xmlns="" id="{AE299949-0EB6-0CBD-D4DD-A06904E9377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654302" y="185039"/>
            <a:ext cx="1281222" cy="836930"/>
          </a:xfrm>
          <a:prstGeom prst="rect">
            <a:avLst/>
          </a:prstGeom>
          <a:noFill/>
          <a:ln>
            <a:noFill/>
          </a:ln>
        </p:spPr>
      </p:pic>
      <p:graphicFrame>
        <p:nvGraphicFramePr>
          <p:cNvPr id="12" name="Content Placeholder 11">
            <a:extLst>
              <a:ext uri="{FF2B5EF4-FFF2-40B4-BE49-F238E27FC236}">
                <a16:creationId xmlns:a16="http://schemas.microsoft.com/office/drawing/2014/main" xmlns="" id="{E4D75A1B-E324-5B36-229C-4FAE57EE3F67}"/>
              </a:ext>
            </a:extLst>
          </p:cNvPr>
          <p:cNvGraphicFramePr>
            <a:graphicFrameLocks noGrp="1"/>
          </p:cNvGraphicFramePr>
          <p:nvPr>
            <p:ph idx="1"/>
            <p:extLst>
              <p:ext uri="{D42A27DB-BD31-4B8C-83A1-F6EECF244321}">
                <p14:modId xmlns:p14="http://schemas.microsoft.com/office/powerpoint/2010/main" val="2872291485"/>
              </p:ext>
            </p:extLst>
          </p:nvPr>
        </p:nvGraphicFramePr>
        <p:xfrm>
          <a:off x="1818525" y="2062836"/>
          <a:ext cx="8445357" cy="3937272"/>
        </p:xfrm>
        <a:graphic>
          <a:graphicData uri="http://schemas.openxmlformats.org/drawingml/2006/table">
            <a:tbl>
              <a:tblPr/>
              <a:tblGrid>
                <a:gridCol w="6214508">
                  <a:extLst>
                    <a:ext uri="{9D8B030D-6E8A-4147-A177-3AD203B41FA5}">
                      <a16:colId xmlns:a16="http://schemas.microsoft.com/office/drawing/2014/main" xmlns="" val="3347511662"/>
                    </a:ext>
                  </a:extLst>
                </a:gridCol>
                <a:gridCol w="2230849">
                  <a:extLst>
                    <a:ext uri="{9D8B030D-6E8A-4147-A177-3AD203B41FA5}">
                      <a16:colId xmlns:a16="http://schemas.microsoft.com/office/drawing/2014/main" xmlns="" val="1846439093"/>
                    </a:ext>
                  </a:extLst>
                </a:gridCol>
              </a:tblGrid>
              <a:tr h="492159">
                <a:tc>
                  <a:txBody>
                    <a:bodyPr/>
                    <a:lstStyle/>
                    <a:p>
                      <a:pPr algn="l" fontAlgn="b"/>
                      <a:r>
                        <a:rPr lang="en-GB" sz="1600" b="1" i="0" u="none" strike="noStrike" dirty="0">
                          <a:solidFill>
                            <a:srgbClr val="000000"/>
                          </a:solidFill>
                          <a:effectLst/>
                          <a:latin typeface="Calibri" panose="020F0502020204030204" pitchFamily="34" charset="0"/>
                        </a:rPr>
                        <a:t>Round 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a:txBody>
                    <a:bodyPr/>
                    <a:lstStyle/>
                    <a:p>
                      <a:pPr algn="l" fontAlgn="b"/>
                      <a:r>
                        <a:rPr lang="en-GB" sz="1600" b="1" i="0" u="none" strike="noStrike">
                          <a:solidFill>
                            <a:srgbClr val="000000"/>
                          </a:solidFill>
                          <a:effectLst/>
                          <a:latin typeface="Calibri" panose="020F0502020204030204" pitchFamily="34" charset="0"/>
                        </a:rPr>
                        <a:t>Small Grant</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extLst>
                  <a:ext uri="{0D108BD9-81ED-4DB2-BD59-A6C34878D82A}">
                    <a16:rowId xmlns:a16="http://schemas.microsoft.com/office/drawing/2014/main" xmlns="" val="4232579413"/>
                  </a:ext>
                </a:extLst>
              </a:tr>
              <a:tr h="492159">
                <a:tc>
                  <a:txBody>
                    <a:bodyPr/>
                    <a:lstStyle/>
                    <a:p>
                      <a:pPr algn="l" fontAlgn="b"/>
                      <a:r>
                        <a:rPr lang="en-GB" sz="1600" b="0" i="0" u="none" strike="noStrike" dirty="0">
                          <a:solidFill>
                            <a:srgbClr val="000000"/>
                          </a:solidFill>
                          <a:effectLst/>
                          <a:latin typeface="Calibri" panose="020F0502020204030204" pitchFamily="34" charset="0"/>
                        </a:rPr>
                        <a:t>6foot Lab</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600" b="0" i="0" u="none" strike="noStrike">
                          <a:solidFill>
                            <a:srgbClr val="000000"/>
                          </a:solidFill>
                          <a:effectLst/>
                          <a:latin typeface="Calibri" panose="020F0502020204030204" pitchFamily="34" charset="0"/>
                        </a:rPr>
                        <a:t>£10,000.00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422233896"/>
                  </a:ext>
                </a:extLst>
              </a:tr>
              <a:tr h="492159">
                <a:tc>
                  <a:txBody>
                    <a:bodyPr/>
                    <a:lstStyle/>
                    <a:p>
                      <a:pPr algn="l" fontAlgn="b"/>
                      <a:r>
                        <a:rPr lang="en-GB" sz="1600" b="0" i="0" u="none" strike="noStrike" dirty="0" err="1">
                          <a:solidFill>
                            <a:srgbClr val="000000"/>
                          </a:solidFill>
                          <a:effectLst/>
                          <a:latin typeface="Calibri" panose="020F0502020204030204" pitchFamily="34" charset="0"/>
                        </a:rPr>
                        <a:t>Kildron</a:t>
                      </a:r>
                      <a:r>
                        <a:rPr lang="en-GB" sz="1600" b="0" i="0" u="none" strike="noStrike" dirty="0">
                          <a:solidFill>
                            <a:srgbClr val="000000"/>
                          </a:solidFill>
                          <a:effectLst/>
                          <a:latin typeface="Calibri" panose="020F0502020204030204" pitchFamily="34" charset="0"/>
                        </a:rPr>
                        <a:t> Project</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600" b="0" i="0" u="none" strike="noStrike" dirty="0">
                          <a:solidFill>
                            <a:srgbClr val="000000"/>
                          </a:solidFill>
                          <a:effectLst/>
                          <a:latin typeface="Calibri" panose="020F0502020204030204" pitchFamily="34" charset="0"/>
                        </a:rPr>
                        <a:t>£8,424.00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945402652"/>
                  </a:ext>
                </a:extLst>
              </a:tr>
              <a:tr h="492159">
                <a:tc>
                  <a:txBody>
                    <a:bodyPr/>
                    <a:lstStyle/>
                    <a:p>
                      <a:pPr algn="l" fontAlgn="b"/>
                      <a:r>
                        <a:rPr lang="en-GB" sz="1600" b="0" i="0" u="none" strike="noStrike" dirty="0">
                          <a:solidFill>
                            <a:srgbClr val="000000"/>
                          </a:solidFill>
                          <a:effectLst/>
                          <a:latin typeface="Calibri" panose="020F0502020204030204" pitchFamily="34" charset="0"/>
                        </a:rPr>
                        <a:t>Compassionate Grit </a:t>
                      </a:r>
                      <a:r>
                        <a:rPr lang="en-GB" sz="1600" b="0" i="0" u="none" strike="noStrike" dirty="0" err="1">
                          <a:solidFill>
                            <a:srgbClr val="000000"/>
                          </a:solidFill>
                          <a:effectLst/>
                          <a:latin typeface="Calibri" panose="020F0502020204030204" pitchFamily="34" charset="0"/>
                        </a:rPr>
                        <a:t>Cic</a:t>
                      </a:r>
                      <a:endParaRPr lang="en-GB" sz="16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600" b="0" i="0" u="none" strike="noStrike" dirty="0">
                          <a:solidFill>
                            <a:srgbClr val="000000"/>
                          </a:solidFill>
                          <a:effectLst/>
                          <a:latin typeface="Calibri" panose="020F0502020204030204" pitchFamily="34" charset="0"/>
                        </a:rPr>
                        <a:t>£8,875.00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776298776"/>
                  </a:ext>
                </a:extLst>
              </a:tr>
              <a:tr h="492159">
                <a:tc>
                  <a:txBody>
                    <a:bodyPr/>
                    <a:lstStyle/>
                    <a:p>
                      <a:pPr algn="l" fontAlgn="b"/>
                      <a:r>
                        <a:rPr lang="en-GB" sz="1600" b="0" i="0" u="none" strike="noStrike">
                          <a:solidFill>
                            <a:srgbClr val="000000"/>
                          </a:solidFill>
                          <a:effectLst/>
                          <a:latin typeface="Calibri" panose="020F0502020204030204" pitchFamily="34" charset="0"/>
                        </a:rPr>
                        <a:t>The Inverclyde Shed</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600" b="0" i="0" u="none" strike="noStrike" dirty="0">
                          <a:solidFill>
                            <a:srgbClr val="000000"/>
                          </a:solidFill>
                          <a:effectLst/>
                          <a:latin typeface="Calibri" panose="020F0502020204030204" pitchFamily="34" charset="0"/>
                        </a:rPr>
                        <a:t>£10,000.00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998712289"/>
                  </a:ext>
                </a:extLst>
              </a:tr>
              <a:tr h="492159">
                <a:tc>
                  <a:txBody>
                    <a:bodyPr/>
                    <a:lstStyle/>
                    <a:p>
                      <a:pPr algn="l" fontAlgn="b"/>
                      <a:r>
                        <a:rPr lang="en-GB" sz="1600" b="0" i="0" u="none" strike="noStrike">
                          <a:solidFill>
                            <a:srgbClr val="000000"/>
                          </a:solidFill>
                          <a:effectLst/>
                          <a:latin typeface="Calibri" panose="020F0502020204030204" pitchFamily="34" charset="0"/>
                        </a:rPr>
                        <a:t>Inverclyde Christian Initative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600" b="0" i="0" u="none" strike="noStrike" dirty="0">
                          <a:solidFill>
                            <a:srgbClr val="000000"/>
                          </a:solidFill>
                          <a:effectLst/>
                          <a:latin typeface="Calibri" panose="020F0502020204030204" pitchFamily="34" charset="0"/>
                        </a:rPr>
                        <a:t>£1,200.00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014338466"/>
                  </a:ext>
                </a:extLst>
              </a:tr>
              <a:tr h="492159">
                <a:tc>
                  <a:txBody>
                    <a:bodyPr/>
                    <a:lstStyle/>
                    <a:p>
                      <a:pPr algn="l" fontAlgn="b"/>
                      <a:r>
                        <a:rPr lang="en-GB" sz="1600" b="0" i="0" u="none" strike="noStrike" dirty="0">
                          <a:solidFill>
                            <a:srgbClr val="000000"/>
                          </a:solidFill>
                          <a:effectLst/>
                          <a:latin typeface="Calibri" panose="020F0502020204030204" pitchFamily="34" charset="0"/>
                        </a:rPr>
                        <a:t>32nd Greenock Scouts</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600" b="0" i="0" u="none" strike="noStrike" dirty="0">
                          <a:solidFill>
                            <a:srgbClr val="000000"/>
                          </a:solidFill>
                          <a:effectLst/>
                          <a:latin typeface="Calibri" panose="020F0502020204030204" pitchFamily="34" charset="0"/>
                        </a:rPr>
                        <a:t>£8,000.00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028819813"/>
                  </a:ext>
                </a:extLst>
              </a:tr>
              <a:tr h="492159">
                <a:tc>
                  <a:txBody>
                    <a:bodyPr/>
                    <a:lstStyle/>
                    <a:p>
                      <a:pPr algn="l" fontAlgn="b"/>
                      <a:r>
                        <a:rPr lang="en-GB" sz="1600" b="1" i="0" u="none" strike="noStrike">
                          <a:solidFill>
                            <a:srgbClr val="000000"/>
                          </a:solidFill>
                          <a:effectLst/>
                          <a:latin typeface="Calibri" panose="020F0502020204030204" pitchFamily="34" charset="0"/>
                        </a:rPr>
                        <a:t>Round 2 - Total Grant Awarded</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r" fontAlgn="b"/>
                      <a:r>
                        <a:rPr lang="en-GB" sz="1600" b="1" i="0" u="none" strike="noStrike" dirty="0">
                          <a:solidFill>
                            <a:srgbClr val="000000"/>
                          </a:solidFill>
                          <a:effectLst/>
                          <a:latin typeface="Calibri" panose="020F0502020204030204" pitchFamily="34" charset="0"/>
                        </a:rPr>
                        <a:t>£46,499.00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xmlns="" val="2153166440"/>
                  </a:ext>
                </a:extLst>
              </a:tr>
            </a:tbl>
          </a:graphicData>
        </a:graphic>
      </p:graphicFrame>
    </p:spTree>
    <p:extLst>
      <p:ext uri="{BB962C8B-B14F-4D97-AF65-F5344CB8AC3E}">
        <p14:creationId xmlns:p14="http://schemas.microsoft.com/office/powerpoint/2010/main" val="396643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168</TotalTime>
  <Words>788</Words>
  <Application>Microsoft Office PowerPoint</Application>
  <PresentationFormat>Widescreen</PresentationFormat>
  <Paragraphs>153</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Symbol</vt:lpstr>
      <vt:lpstr>Times New Roman</vt:lpstr>
      <vt:lpstr>Office Theme</vt:lpstr>
      <vt:lpstr>Inverclyde Mental Health Funded Projects</vt:lpstr>
      <vt:lpstr>Public Health Remobilisation Fund 21/22</vt:lpstr>
      <vt:lpstr>Belville and Man On!</vt:lpstr>
      <vt:lpstr>CVS Inverclyde</vt:lpstr>
      <vt:lpstr> St Columba’s &amp; Port Glasgow High Schools</vt:lpstr>
      <vt:lpstr> Inverclyde Communities Mental Health &amp; Wellbeing Fund</vt:lpstr>
      <vt:lpstr>  Inverclyde Communities Mental Health &amp; Wellbeing Fund</vt:lpstr>
      <vt:lpstr> Round 1 Approvals</vt:lpstr>
      <vt:lpstr> Round 2 Approvals</vt:lpstr>
      <vt:lpstr> Project Examples</vt:lpstr>
      <vt:lpstr> Future Developments</vt:lpstr>
      <vt:lpstr> Funding - Year 2</vt:lpstr>
      <vt:lpstr>Q&amp;A</vt:lpstr>
    </vt:vector>
  </TitlesOfParts>
  <Company>Council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Inverclyde Mental Health Funded Projects</dc:title>
  <dc:creator>Nikki Boyle</dc:creator>
  <cp:lastModifiedBy>Nikki Boyle</cp:lastModifiedBy>
  <cp:revision>13</cp:revision>
  <dcterms:created xsi:type="dcterms:W3CDTF">2022-08-25T09:20:34Z</dcterms:created>
  <dcterms:modified xsi:type="dcterms:W3CDTF">2022-08-29T07:33:46Z</dcterms:modified>
</cp:coreProperties>
</file>