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96" r:id="rId4"/>
  </p:sldMasterIdLst>
  <p:notesMasterIdLst>
    <p:notesMasterId r:id="rId37"/>
  </p:notesMasterIdLst>
  <p:sldIdLst>
    <p:sldId id="256" r:id="rId5"/>
    <p:sldId id="258" r:id="rId6"/>
    <p:sldId id="360" r:id="rId7"/>
    <p:sldId id="364" r:id="rId8"/>
    <p:sldId id="365" r:id="rId9"/>
    <p:sldId id="366" r:id="rId10"/>
    <p:sldId id="361" r:id="rId11"/>
    <p:sldId id="362" r:id="rId12"/>
    <p:sldId id="354" r:id="rId13"/>
    <p:sldId id="363" r:id="rId14"/>
    <p:sldId id="327" r:id="rId15"/>
    <p:sldId id="357" r:id="rId16"/>
    <p:sldId id="358" r:id="rId17"/>
    <p:sldId id="348" r:id="rId18"/>
    <p:sldId id="326" r:id="rId19"/>
    <p:sldId id="334" r:id="rId20"/>
    <p:sldId id="355" r:id="rId21"/>
    <p:sldId id="367" r:id="rId22"/>
    <p:sldId id="368" r:id="rId23"/>
    <p:sldId id="369" r:id="rId24"/>
    <p:sldId id="356" r:id="rId25"/>
    <p:sldId id="341" r:id="rId26"/>
    <p:sldId id="338" r:id="rId27"/>
    <p:sldId id="339" r:id="rId28"/>
    <p:sldId id="344" r:id="rId29"/>
    <p:sldId id="345" r:id="rId30"/>
    <p:sldId id="328" r:id="rId31"/>
    <p:sldId id="349" r:id="rId32"/>
    <p:sldId id="351" r:id="rId33"/>
    <p:sldId id="352" r:id="rId34"/>
    <p:sldId id="353" r:id="rId35"/>
    <p:sldId id="285"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DAFF58-547D-474B-9F88-815A51471B22}" v="6" dt="2025-03-31T16:21:52.6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38" autoAdjust="0"/>
    <p:restoredTop sz="87290" autoAdjust="0"/>
  </p:normalViewPr>
  <p:slideViewPr>
    <p:cSldViewPr snapToGrid="0">
      <p:cViewPr varScale="1">
        <p:scale>
          <a:sx n="96" d="100"/>
          <a:sy n="96" d="100"/>
        </p:scale>
        <p:origin x="26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BD0EDD-4801-489A-8B9F-03B36613E8C0}" type="doc">
      <dgm:prSet loTypeId="urn:microsoft.com/office/officeart/2008/layout/LinedList" loCatId="list" qsTypeId="urn:microsoft.com/office/officeart/2005/8/quickstyle/simple4" qsCatId="simple" csTypeId="urn:microsoft.com/office/officeart/2005/8/colors/colorful2" csCatId="colorful"/>
      <dgm:spPr/>
      <dgm:t>
        <a:bodyPr/>
        <a:lstStyle/>
        <a:p>
          <a:endParaRPr lang="en-US"/>
        </a:p>
      </dgm:t>
    </dgm:pt>
    <dgm:pt modelId="{16744226-2E39-4312-9A95-7EB20F7EFA9F}">
      <dgm:prSet/>
      <dgm:spPr/>
      <dgm:t>
        <a:bodyPr/>
        <a:lstStyle/>
        <a:p>
          <a:r>
            <a:rPr lang="en-GB"/>
            <a:t>We ask that there is a nominated practice educator (PE) or mentor within the placement area who would meet students on the start of the first day for orientation.</a:t>
          </a:r>
          <a:endParaRPr lang="en-US"/>
        </a:p>
      </dgm:t>
    </dgm:pt>
    <dgm:pt modelId="{0870FF86-B5BE-472E-94B9-D54AC4908F54}" type="parTrans" cxnId="{7F1E79AB-7F07-43B9-AC66-82FFC97AE54C}">
      <dgm:prSet/>
      <dgm:spPr/>
      <dgm:t>
        <a:bodyPr/>
        <a:lstStyle/>
        <a:p>
          <a:endParaRPr lang="en-US"/>
        </a:p>
      </dgm:t>
    </dgm:pt>
    <dgm:pt modelId="{1FEBE48D-D013-4A16-A04E-EDBC61E6D93C}" type="sibTrans" cxnId="{7F1E79AB-7F07-43B9-AC66-82FFC97AE54C}">
      <dgm:prSet/>
      <dgm:spPr/>
      <dgm:t>
        <a:bodyPr/>
        <a:lstStyle/>
        <a:p>
          <a:endParaRPr lang="en-US"/>
        </a:p>
      </dgm:t>
    </dgm:pt>
    <dgm:pt modelId="{7A9A9E63-B37B-478F-A1F0-83AFFAC9FFFA}">
      <dgm:prSet/>
      <dgm:spPr/>
      <dgm:t>
        <a:bodyPr/>
        <a:lstStyle/>
        <a:p>
          <a:r>
            <a:rPr lang="en-GB"/>
            <a:t>They would ideally also be responsible for identifying and directing students to learning opportunities throughout the placement block. </a:t>
          </a:r>
          <a:endParaRPr lang="en-US"/>
        </a:p>
      </dgm:t>
    </dgm:pt>
    <dgm:pt modelId="{9A2B9D53-C2CF-4C31-8EFC-14C59756E941}" type="parTrans" cxnId="{7C41CA34-5D51-4B22-AB70-4A57E929998E}">
      <dgm:prSet/>
      <dgm:spPr/>
      <dgm:t>
        <a:bodyPr/>
        <a:lstStyle/>
        <a:p>
          <a:endParaRPr lang="en-US"/>
        </a:p>
      </dgm:t>
    </dgm:pt>
    <dgm:pt modelId="{1CBADC02-7155-4EFA-BCC0-47D73913FD35}" type="sibTrans" cxnId="{7C41CA34-5D51-4B22-AB70-4A57E929998E}">
      <dgm:prSet/>
      <dgm:spPr/>
      <dgm:t>
        <a:bodyPr/>
        <a:lstStyle/>
        <a:p>
          <a:endParaRPr lang="en-US"/>
        </a:p>
      </dgm:t>
    </dgm:pt>
    <dgm:pt modelId="{FA8B8B79-B99E-4959-8275-6AB184BDDE05}">
      <dgm:prSet/>
      <dgm:spPr/>
      <dgm:t>
        <a:bodyPr/>
        <a:lstStyle/>
        <a:p>
          <a:r>
            <a:rPr lang="en-GB"/>
            <a:t>Students are reminded that placement settings can be busy due to the current climate in healthcare across the UK. They are encouraged to offer to help and get involved where they can! </a:t>
          </a:r>
          <a:endParaRPr lang="en-US"/>
        </a:p>
      </dgm:t>
    </dgm:pt>
    <dgm:pt modelId="{48AA10B3-3D7D-4640-B107-78432FB30F4A}" type="parTrans" cxnId="{EE8A326E-F0A6-4A83-BE1B-3595694AA8CF}">
      <dgm:prSet/>
      <dgm:spPr/>
      <dgm:t>
        <a:bodyPr/>
        <a:lstStyle/>
        <a:p>
          <a:endParaRPr lang="en-US"/>
        </a:p>
      </dgm:t>
    </dgm:pt>
    <dgm:pt modelId="{47D19EF7-3D14-4FE8-A2A0-DF6A0235B2C6}" type="sibTrans" cxnId="{EE8A326E-F0A6-4A83-BE1B-3595694AA8CF}">
      <dgm:prSet/>
      <dgm:spPr/>
      <dgm:t>
        <a:bodyPr/>
        <a:lstStyle/>
        <a:p>
          <a:endParaRPr lang="en-US"/>
        </a:p>
      </dgm:t>
    </dgm:pt>
    <dgm:pt modelId="{AE0D2399-9F26-4A6F-82A0-7496DB5EFD3F}">
      <dgm:prSet/>
      <dgm:spPr/>
      <dgm:t>
        <a:bodyPr/>
        <a:lstStyle/>
        <a:p>
          <a:r>
            <a:rPr lang="en-GB"/>
            <a:t>Students are able to explain the role and scope of a modern paramedic if needed. Some healthcare professionals (understandably!) aren’t sure what the modern paramedic does as the role has evolved so quickly</a:t>
          </a:r>
          <a:endParaRPr lang="en-US"/>
        </a:p>
      </dgm:t>
    </dgm:pt>
    <dgm:pt modelId="{696342B0-70B6-4BDC-AC49-E11A76099670}" type="parTrans" cxnId="{1D577E2A-00CE-4C90-868E-74D3D5E34898}">
      <dgm:prSet/>
      <dgm:spPr/>
      <dgm:t>
        <a:bodyPr/>
        <a:lstStyle/>
        <a:p>
          <a:endParaRPr lang="en-US"/>
        </a:p>
      </dgm:t>
    </dgm:pt>
    <dgm:pt modelId="{454DDBF8-1282-4DB9-ADDA-916C04E45DF2}" type="sibTrans" cxnId="{1D577E2A-00CE-4C90-868E-74D3D5E34898}">
      <dgm:prSet/>
      <dgm:spPr/>
      <dgm:t>
        <a:bodyPr/>
        <a:lstStyle/>
        <a:p>
          <a:endParaRPr lang="en-US"/>
        </a:p>
      </dgm:t>
    </dgm:pt>
    <dgm:pt modelId="{691789A5-4049-45B4-940B-85E7BFD24B94}">
      <dgm:prSet/>
      <dgm:spPr/>
      <dgm:t>
        <a:bodyPr/>
        <a:lstStyle/>
        <a:p>
          <a:r>
            <a:rPr lang="en-GB"/>
            <a:t>Staff are encouraged to sign placement assessment documentation (PAD) to confirm student attendance, verify learner contracts written by students, and provide feedback if they wish! </a:t>
          </a:r>
          <a:endParaRPr lang="en-US"/>
        </a:p>
      </dgm:t>
    </dgm:pt>
    <dgm:pt modelId="{4B8562BA-49D0-4359-AA02-A94632E27806}" type="parTrans" cxnId="{196CF553-8125-41F4-950C-39E33AD222AF}">
      <dgm:prSet/>
      <dgm:spPr/>
      <dgm:t>
        <a:bodyPr/>
        <a:lstStyle/>
        <a:p>
          <a:endParaRPr lang="en-US"/>
        </a:p>
      </dgm:t>
    </dgm:pt>
    <dgm:pt modelId="{DA83274F-6FD1-49B3-9DE6-69590D1315C5}" type="sibTrans" cxnId="{196CF553-8125-41F4-950C-39E33AD222AF}">
      <dgm:prSet/>
      <dgm:spPr/>
      <dgm:t>
        <a:bodyPr/>
        <a:lstStyle/>
        <a:p>
          <a:endParaRPr lang="en-US"/>
        </a:p>
      </dgm:t>
    </dgm:pt>
    <dgm:pt modelId="{22A048C5-350A-4C9A-90A2-332EBE8EF7D5}" type="pres">
      <dgm:prSet presAssocID="{3DBD0EDD-4801-489A-8B9F-03B36613E8C0}" presName="vert0" presStyleCnt="0">
        <dgm:presLayoutVars>
          <dgm:dir/>
          <dgm:animOne val="branch"/>
          <dgm:animLvl val="lvl"/>
        </dgm:presLayoutVars>
      </dgm:prSet>
      <dgm:spPr/>
    </dgm:pt>
    <dgm:pt modelId="{D20A84EC-BF84-4E56-9983-6216A870A372}" type="pres">
      <dgm:prSet presAssocID="{16744226-2E39-4312-9A95-7EB20F7EFA9F}" presName="thickLine" presStyleLbl="alignNode1" presStyleIdx="0" presStyleCnt="5"/>
      <dgm:spPr/>
    </dgm:pt>
    <dgm:pt modelId="{58198F16-31EA-4FCF-905A-650350C17CE6}" type="pres">
      <dgm:prSet presAssocID="{16744226-2E39-4312-9A95-7EB20F7EFA9F}" presName="horz1" presStyleCnt="0"/>
      <dgm:spPr/>
    </dgm:pt>
    <dgm:pt modelId="{02C61841-FE34-4CC7-8920-4FD18211F0F7}" type="pres">
      <dgm:prSet presAssocID="{16744226-2E39-4312-9A95-7EB20F7EFA9F}" presName="tx1" presStyleLbl="revTx" presStyleIdx="0" presStyleCnt="5"/>
      <dgm:spPr/>
    </dgm:pt>
    <dgm:pt modelId="{E5CEBAD1-07A4-4FF4-A3A0-841F0D1ABD58}" type="pres">
      <dgm:prSet presAssocID="{16744226-2E39-4312-9A95-7EB20F7EFA9F}" presName="vert1" presStyleCnt="0"/>
      <dgm:spPr/>
    </dgm:pt>
    <dgm:pt modelId="{4D6774D9-EE21-4CD8-B364-471936C94AE1}" type="pres">
      <dgm:prSet presAssocID="{7A9A9E63-B37B-478F-A1F0-83AFFAC9FFFA}" presName="thickLine" presStyleLbl="alignNode1" presStyleIdx="1" presStyleCnt="5"/>
      <dgm:spPr/>
    </dgm:pt>
    <dgm:pt modelId="{17494273-C580-4246-BB7F-66273529A9A7}" type="pres">
      <dgm:prSet presAssocID="{7A9A9E63-B37B-478F-A1F0-83AFFAC9FFFA}" presName="horz1" presStyleCnt="0"/>
      <dgm:spPr/>
    </dgm:pt>
    <dgm:pt modelId="{3B38CAAA-4D83-4756-BBD8-5AA1A2A554BB}" type="pres">
      <dgm:prSet presAssocID="{7A9A9E63-B37B-478F-A1F0-83AFFAC9FFFA}" presName="tx1" presStyleLbl="revTx" presStyleIdx="1" presStyleCnt="5"/>
      <dgm:spPr/>
    </dgm:pt>
    <dgm:pt modelId="{9BD9A14A-6C80-4CC2-9752-3329925F5D58}" type="pres">
      <dgm:prSet presAssocID="{7A9A9E63-B37B-478F-A1F0-83AFFAC9FFFA}" presName="vert1" presStyleCnt="0"/>
      <dgm:spPr/>
    </dgm:pt>
    <dgm:pt modelId="{BF3FC2EA-AA3C-4E10-BED7-625285B9F223}" type="pres">
      <dgm:prSet presAssocID="{FA8B8B79-B99E-4959-8275-6AB184BDDE05}" presName="thickLine" presStyleLbl="alignNode1" presStyleIdx="2" presStyleCnt="5"/>
      <dgm:spPr/>
    </dgm:pt>
    <dgm:pt modelId="{87C3DE3A-8E5E-438B-854C-65998BCA3DC0}" type="pres">
      <dgm:prSet presAssocID="{FA8B8B79-B99E-4959-8275-6AB184BDDE05}" presName="horz1" presStyleCnt="0"/>
      <dgm:spPr/>
    </dgm:pt>
    <dgm:pt modelId="{80092E09-6F3C-4CC2-9EB9-F8443193CF72}" type="pres">
      <dgm:prSet presAssocID="{FA8B8B79-B99E-4959-8275-6AB184BDDE05}" presName="tx1" presStyleLbl="revTx" presStyleIdx="2" presStyleCnt="5"/>
      <dgm:spPr/>
    </dgm:pt>
    <dgm:pt modelId="{20A7541A-AF62-4853-B906-DA8E4B29C8AE}" type="pres">
      <dgm:prSet presAssocID="{FA8B8B79-B99E-4959-8275-6AB184BDDE05}" presName="vert1" presStyleCnt="0"/>
      <dgm:spPr/>
    </dgm:pt>
    <dgm:pt modelId="{166EBA27-64ED-4345-AE07-74BE74951457}" type="pres">
      <dgm:prSet presAssocID="{AE0D2399-9F26-4A6F-82A0-7496DB5EFD3F}" presName="thickLine" presStyleLbl="alignNode1" presStyleIdx="3" presStyleCnt="5"/>
      <dgm:spPr/>
    </dgm:pt>
    <dgm:pt modelId="{27A05D54-3FF1-4254-AAC0-40D53CBEEAC7}" type="pres">
      <dgm:prSet presAssocID="{AE0D2399-9F26-4A6F-82A0-7496DB5EFD3F}" presName="horz1" presStyleCnt="0"/>
      <dgm:spPr/>
    </dgm:pt>
    <dgm:pt modelId="{3E17976E-1BB3-4C47-A3A0-C4A9738B7317}" type="pres">
      <dgm:prSet presAssocID="{AE0D2399-9F26-4A6F-82A0-7496DB5EFD3F}" presName="tx1" presStyleLbl="revTx" presStyleIdx="3" presStyleCnt="5"/>
      <dgm:spPr/>
    </dgm:pt>
    <dgm:pt modelId="{BE05596D-206E-4436-AEE4-96603CDA7A63}" type="pres">
      <dgm:prSet presAssocID="{AE0D2399-9F26-4A6F-82A0-7496DB5EFD3F}" presName="vert1" presStyleCnt="0"/>
      <dgm:spPr/>
    </dgm:pt>
    <dgm:pt modelId="{EE49D2F0-6A8C-480B-B1C8-E9251509D109}" type="pres">
      <dgm:prSet presAssocID="{691789A5-4049-45B4-940B-85E7BFD24B94}" presName="thickLine" presStyleLbl="alignNode1" presStyleIdx="4" presStyleCnt="5"/>
      <dgm:spPr/>
    </dgm:pt>
    <dgm:pt modelId="{0CAB35F1-039C-456D-8CCA-9FD326109984}" type="pres">
      <dgm:prSet presAssocID="{691789A5-4049-45B4-940B-85E7BFD24B94}" presName="horz1" presStyleCnt="0"/>
      <dgm:spPr/>
    </dgm:pt>
    <dgm:pt modelId="{4EAA972C-A130-43C9-83A6-F8215C5A1CFF}" type="pres">
      <dgm:prSet presAssocID="{691789A5-4049-45B4-940B-85E7BFD24B94}" presName="tx1" presStyleLbl="revTx" presStyleIdx="4" presStyleCnt="5"/>
      <dgm:spPr/>
    </dgm:pt>
    <dgm:pt modelId="{53C4DEFB-8066-4EC0-BA27-5093A5085590}" type="pres">
      <dgm:prSet presAssocID="{691789A5-4049-45B4-940B-85E7BFD24B94}" presName="vert1" presStyleCnt="0"/>
      <dgm:spPr/>
    </dgm:pt>
  </dgm:ptLst>
  <dgm:cxnLst>
    <dgm:cxn modelId="{C42E2214-FA98-4491-8D74-A2A07B4C4EAE}" type="presOf" srcId="{691789A5-4049-45B4-940B-85E7BFD24B94}" destId="{4EAA972C-A130-43C9-83A6-F8215C5A1CFF}" srcOrd="0" destOrd="0" presId="urn:microsoft.com/office/officeart/2008/layout/LinedList"/>
    <dgm:cxn modelId="{1D577E2A-00CE-4C90-868E-74D3D5E34898}" srcId="{3DBD0EDD-4801-489A-8B9F-03B36613E8C0}" destId="{AE0D2399-9F26-4A6F-82A0-7496DB5EFD3F}" srcOrd="3" destOrd="0" parTransId="{696342B0-70B6-4BDC-AC49-E11A76099670}" sibTransId="{454DDBF8-1282-4DB9-ADDA-916C04E45DF2}"/>
    <dgm:cxn modelId="{F508B32C-8825-4240-9370-14846F14B68C}" type="presOf" srcId="{AE0D2399-9F26-4A6F-82A0-7496DB5EFD3F}" destId="{3E17976E-1BB3-4C47-A3A0-C4A9738B7317}" srcOrd="0" destOrd="0" presId="urn:microsoft.com/office/officeart/2008/layout/LinedList"/>
    <dgm:cxn modelId="{7C41CA34-5D51-4B22-AB70-4A57E929998E}" srcId="{3DBD0EDD-4801-489A-8B9F-03B36613E8C0}" destId="{7A9A9E63-B37B-478F-A1F0-83AFFAC9FFFA}" srcOrd="1" destOrd="0" parTransId="{9A2B9D53-C2CF-4C31-8EFC-14C59756E941}" sibTransId="{1CBADC02-7155-4EFA-BCC0-47D73913FD35}"/>
    <dgm:cxn modelId="{D9328535-AAC2-48B6-B3DE-08ED1BB4C06B}" type="presOf" srcId="{3DBD0EDD-4801-489A-8B9F-03B36613E8C0}" destId="{22A048C5-350A-4C9A-90A2-332EBE8EF7D5}" srcOrd="0" destOrd="0" presId="urn:microsoft.com/office/officeart/2008/layout/LinedList"/>
    <dgm:cxn modelId="{EE8A326E-F0A6-4A83-BE1B-3595694AA8CF}" srcId="{3DBD0EDD-4801-489A-8B9F-03B36613E8C0}" destId="{FA8B8B79-B99E-4959-8275-6AB184BDDE05}" srcOrd="2" destOrd="0" parTransId="{48AA10B3-3D7D-4640-B107-78432FB30F4A}" sibTransId="{47D19EF7-3D14-4FE8-A2A0-DF6A0235B2C6}"/>
    <dgm:cxn modelId="{FF9FE34F-BC6C-4827-82A7-361999D3FE85}" type="presOf" srcId="{FA8B8B79-B99E-4959-8275-6AB184BDDE05}" destId="{80092E09-6F3C-4CC2-9EB9-F8443193CF72}" srcOrd="0" destOrd="0" presId="urn:microsoft.com/office/officeart/2008/layout/LinedList"/>
    <dgm:cxn modelId="{196CF553-8125-41F4-950C-39E33AD222AF}" srcId="{3DBD0EDD-4801-489A-8B9F-03B36613E8C0}" destId="{691789A5-4049-45B4-940B-85E7BFD24B94}" srcOrd="4" destOrd="0" parTransId="{4B8562BA-49D0-4359-AA02-A94632E27806}" sibTransId="{DA83274F-6FD1-49B3-9DE6-69590D1315C5}"/>
    <dgm:cxn modelId="{7EEE3E55-05E4-4DFD-9B0E-D645DE11E521}" type="presOf" srcId="{7A9A9E63-B37B-478F-A1F0-83AFFAC9FFFA}" destId="{3B38CAAA-4D83-4756-BBD8-5AA1A2A554BB}" srcOrd="0" destOrd="0" presId="urn:microsoft.com/office/officeart/2008/layout/LinedList"/>
    <dgm:cxn modelId="{7F1E79AB-7F07-43B9-AC66-82FFC97AE54C}" srcId="{3DBD0EDD-4801-489A-8B9F-03B36613E8C0}" destId="{16744226-2E39-4312-9A95-7EB20F7EFA9F}" srcOrd="0" destOrd="0" parTransId="{0870FF86-B5BE-472E-94B9-D54AC4908F54}" sibTransId="{1FEBE48D-D013-4A16-A04E-EDBC61E6D93C}"/>
    <dgm:cxn modelId="{1FD0CDDF-022B-44D4-8AE9-DD5DCBB3E61B}" type="presOf" srcId="{16744226-2E39-4312-9A95-7EB20F7EFA9F}" destId="{02C61841-FE34-4CC7-8920-4FD18211F0F7}" srcOrd="0" destOrd="0" presId="urn:microsoft.com/office/officeart/2008/layout/LinedList"/>
    <dgm:cxn modelId="{63C5FCA5-DAD2-4AC2-BEE5-2FDB3B747517}" type="presParOf" srcId="{22A048C5-350A-4C9A-90A2-332EBE8EF7D5}" destId="{D20A84EC-BF84-4E56-9983-6216A870A372}" srcOrd="0" destOrd="0" presId="urn:microsoft.com/office/officeart/2008/layout/LinedList"/>
    <dgm:cxn modelId="{D6F849E3-E568-4097-915C-D130C6CBA31A}" type="presParOf" srcId="{22A048C5-350A-4C9A-90A2-332EBE8EF7D5}" destId="{58198F16-31EA-4FCF-905A-650350C17CE6}" srcOrd="1" destOrd="0" presId="urn:microsoft.com/office/officeart/2008/layout/LinedList"/>
    <dgm:cxn modelId="{E7E50FE1-0E8D-4B9A-B2D8-5CE041D3695D}" type="presParOf" srcId="{58198F16-31EA-4FCF-905A-650350C17CE6}" destId="{02C61841-FE34-4CC7-8920-4FD18211F0F7}" srcOrd="0" destOrd="0" presId="urn:microsoft.com/office/officeart/2008/layout/LinedList"/>
    <dgm:cxn modelId="{603DC2F3-70D1-4C0E-854C-1248B859B1F7}" type="presParOf" srcId="{58198F16-31EA-4FCF-905A-650350C17CE6}" destId="{E5CEBAD1-07A4-4FF4-A3A0-841F0D1ABD58}" srcOrd="1" destOrd="0" presId="urn:microsoft.com/office/officeart/2008/layout/LinedList"/>
    <dgm:cxn modelId="{1C087DAD-D3EE-45C7-AF5B-4F29BC8B4269}" type="presParOf" srcId="{22A048C5-350A-4C9A-90A2-332EBE8EF7D5}" destId="{4D6774D9-EE21-4CD8-B364-471936C94AE1}" srcOrd="2" destOrd="0" presId="urn:microsoft.com/office/officeart/2008/layout/LinedList"/>
    <dgm:cxn modelId="{15218D2B-0CA7-4A5C-93A7-7553C70027C3}" type="presParOf" srcId="{22A048C5-350A-4C9A-90A2-332EBE8EF7D5}" destId="{17494273-C580-4246-BB7F-66273529A9A7}" srcOrd="3" destOrd="0" presId="urn:microsoft.com/office/officeart/2008/layout/LinedList"/>
    <dgm:cxn modelId="{C952AB28-05BA-404F-97DF-01836A713F0E}" type="presParOf" srcId="{17494273-C580-4246-BB7F-66273529A9A7}" destId="{3B38CAAA-4D83-4756-BBD8-5AA1A2A554BB}" srcOrd="0" destOrd="0" presId="urn:microsoft.com/office/officeart/2008/layout/LinedList"/>
    <dgm:cxn modelId="{14B34D5C-CCA9-4024-B97B-57A3F80B719A}" type="presParOf" srcId="{17494273-C580-4246-BB7F-66273529A9A7}" destId="{9BD9A14A-6C80-4CC2-9752-3329925F5D58}" srcOrd="1" destOrd="0" presId="urn:microsoft.com/office/officeart/2008/layout/LinedList"/>
    <dgm:cxn modelId="{A93AC636-39B3-4D3E-9570-33CB72764250}" type="presParOf" srcId="{22A048C5-350A-4C9A-90A2-332EBE8EF7D5}" destId="{BF3FC2EA-AA3C-4E10-BED7-625285B9F223}" srcOrd="4" destOrd="0" presId="urn:microsoft.com/office/officeart/2008/layout/LinedList"/>
    <dgm:cxn modelId="{922F1CA4-98CD-4ADF-A67C-4A8A3CA77847}" type="presParOf" srcId="{22A048C5-350A-4C9A-90A2-332EBE8EF7D5}" destId="{87C3DE3A-8E5E-438B-854C-65998BCA3DC0}" srcOrd="5" destOrd="0" presId="urn:microsoft.com/office/officeart/2008/layout/LinedList"/>
    <dgm:cxn modelId="{4DC5A666-9670-4DDD-8816-2A4A5CEDEC2A}" type="presParOf" srcId="{87C3DE3A-8E5E-438B-854C-65998BCA3DC0}" destId="{80092E09-6F3C-4CC2-9EB9-F8443193CF72}" srcOrd="0" destOrd="0" presId="urn:microsoft.com/office/officeart/2008/layout/LinedList"/>
    <dgm:cxn modelId="{47CF2317-0A77-4925-8C82-6AB9E2284D9C}" type="presParOf" srcId="{87C3DE3A-8E5E-438B-854C-65998BCA3DC0}" destId="{20A7541A-AF62-4853-B906-DA8E4B29C8AE}" srcOrd="1" destOrd="0" presId="urn:microsoft.com/office/officeart/2008/layout/LinedList"/>
    <dgm:cxn modelId="{34418BFB-4FAC-4BEE-A5EB-D1D4959C0997}" type="presParOf" srcId="{22A048C5-350A-4C9A-90A2-332EBE8EF7D5}" destId="{166EBA27-64ED-4345-AE07-74BE74951457}" srcOrd="6" destOrd="0" presId="urn:microsoft.com/office/officeart/2008/layout/LinedList"/>
    <dgm:cxn modelId="{71711879-6F43-4B36-A41B-596AAD4B104D}" type="presParOf" srcId="{22A048C5-350A-4C9A-90A2-332EBE8EF7D5}" destId="{27A05D54-3FF1-4254-AAC0-40D53CBEEAC7}" srcOrd="7" destOrd="0" presId="urn:microsoft.com/office/officeart/2008/layout/LinedList"/>
    <dgm:cxn modelId="{6E1DB8F7-ED93-4DB8-98FF-024A60E18C62}" type="presParOf" srcId="{27A05D54-3FF1-4254-AAC0-40D53CBEEAC7}" destId="{3E17976E-1BB3-4C47-A3A0-C4A9738B7317}" srcOrd="0" destOrd="0" presId="urn:microsoft.com/office/officeart/2008/layout/LinedList"/>
    <dgm:cxn modelId="{9A1F1059-DE10-45FF-B3B4-5BDE08EDF373}" type="presParOf" srcId="{27A05D54-3FF1-4254-AAC0-40D53CBEEAC7}" destId="{BE05596D-206E-4436-AEE4-96603CDA7A63}" srcOrd="1" destOrd="0" presId="urn:microsoft.com/office/officeart/2008/layout/LinedList"/>
    <dgm:cxn modelId="{40B890BE-0D36-4A0F-B4FB-C0A5BE2CA0A1}" type="presParOf" srcId="{22A048C5-350A-4C9A-90A2-332EBE8EF7D5}" destId="{EE49D2F0-6A8C-480B-B1C8-E9251509D109}" srcOrd="8" destOrd="0" presId="urn:microsoft.com/office/officeart/2008/layout/LinedList"/>
    <dgm:cxn modelId="{6B1B0FEC-4E2C-4619-BCAF-7DD2B6877E13}" type="presParOf" srcId="{22A048C5-350A-4C9A-90A2-332EBE8EF7D5}" destId="{0CAB35F1-039C-456D-8CCA-9FD326109984}" srcOrd="9" destOrd="0" presId="urn:microsoft.com/office/officeart/2008/layout/LinedList"/>
    <dgm:cxn modelId="{9F6F5EEF-7DF1-4BBD-AD40-CB952BE932BB}" type="presParOf" srcId="{0CAB35F1-039C-456D-8CCA-9FD326109984}" destId="{4EAA972C-A130-43C9-83A6-F8215C5A1CFF}" srcOrd="0" destOrd="0" presId="urn:microsoft.com/office/officeart/2008/layout/LinedList"/>
    <dgm:cxn modelId="{BC50C5A4-CFB6-403F-BFB7-65A88CBD03A8}" type="presParOf" srcId="{0CAB35F1-039C-456D-8CCA-9FD326109984}" destId="{53C4DEFB-8066-4EC0-BA27-5093A5085590}"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044E3EF-92EF-4D79-982B-082C37AAFF5C}" type="doc">
      <dgm:prSet loTypeId="urn:microsoft.com/office/officeart/2009/3/layout/StepUpProcess" loCatId="process" qsTypeId="urn:microsoft.com/office/officeart/2005/8/quickstyle/simple1" qsCatId="simple" csTypeId="urn:microsoft.com/office/officeart/2005/8/colors/colorful2" csCatId="colorful" phldr="1"/>
      <dgm:spPr/>
      <dgm:t>
        <a:bodyPr/>
        <a:lstStyle/>
        <a:p>
          <a:endParaRPr lang="en-US"/>
        </a:p>
      </dgm:t>
    </dgm:pt>
    <dgm:pt modelId="{77D6CB91-F3D8-4458-A2AC-6B531BFD34C0}">
      <dgm:prSet phldrT="[Text]" custT="1"/>
      <dgm:spPr/>
      <dgm:t>
        <a:bodyPr/>
        <a:lstStyle/>
        <a:p>
          <a:r>
            <a:rPr lang="en-US" sz="1800" b="1" dirty="0"/>
            <a:t>Inspection</a:t>
          </a:r>
        </a:p>
        <a:p>
          <a:r>
            <a:rPr lang="en-US" sz="1100" dirty="0"/>
            <a:t>Using laryngoscopy if required</a:t>
          </a:r>
        </a:p>
      </dgm:t>
    </dgm:pt>
    <dgm:pt modelId="{156CF5E9-C0B1-42DB-9BA4-7705A531A35F}" type="parTrans" cxnId="{1D3F7BD0-12A2-4BEB-9493-52EDDEBFB0FD}">
      <dgm:prSet/>
      <dgm:spPr/>
      <dgm:t>
        <a:bodyPr/>
        <a:lstStyle/>
        <a:p>
          <a:endParaRPr lang="en-US"/>
        </a:p>
      </dgm:t>
    </dgm:pt>
    <dgm:pt modelId="{11F0D263-8CE3-455A-A6CC-42BF21491A96}" type="sibTrans" cxnId="{1D3F7BD0-12A2-4BEB-9493-52EDDEBFB0FD}">
      <dgm:prSet/>
      <dgm:spPr/>
      <dgm:t>
        <a:bodyPr/>
        <a:lstStyle/>
        <a:p>
          <a:endParaRPr lang="en-US"/>
        </a:p>
      </dgm:t>
    </dgm:pt>
    <dgm:pt modelId="{41F63F44-C178-40B5-BBB9-46D82D7204CD}">
      <dgm:prSet phldrT="[Text]" custT="1"/>
      <dgm:spPr/>
      <dgm:t>
        <a:bodyPr/>
        <a:lstStyle/>
        <a:p>
          <a:r>
            <a:rPr lang="en-US" sz="1600" b="1" dirty="0"/>
            <a:t>Clear Obstructions </a:t>
          </a:r>
          <a:r>
            <a:rPr lang="en-US" sz="1100" dirty="0"/>
            <a:t>Suction and magills forceps</a:t>
          </a:r>
        </a:p>
      </dgm:t>
    </dgm:pt>
    <dgm:pt modelId="{4F0B7996-F609-41DE-9259-9C049F8A06B2}" type="parTrans" cxnId="{9DB60B3E-5CF9-40A1-9694-58459754472B}">
      <dgm:prSet/>
      <dgm:spPr/>
      <dgm:t>
        <a:bodyPr/>
        <a:lstStyle/>
        <a:p>
          <a:endParaRPr lang="en-US"/>
        </a:p>
      </dgm:t>
    </dgm:pt>
    <dgm:pt modelId="{52BB6D46-5357-4DE8-95CD-01191B76ED88}" type="sibTrans" cxnId="{9DB60B3E-5CF9-40A1-9694-58459754472B}">
      <dgm:prSet/>
      <dgm:spPr/>
      <dgm:t>
        <a:bodyPr/>
        <a:lstStyle/>
        <a:p>
          <a:endParaRPr lang="en-US"/>
        </a:p>
      </dgm:t>
    </dgm:pt>
    <dgm:pt modelId="{F3EB21A4-C91C-49B7-86DB-36FA57DD9FCB}">
      <dgm:prSet phldrT="[Text]" custT="1"/>
      <dgm:spPr/>
      <dgm:t>
        <a:bodyPr/>
        <a:lstStyle/>
        <a:p>
          <a:r>
            <a:rPr lang="en-US" sz="1600" b="1" dirty="0"/>
            <a:t>Positioning:</a:t>
          </a:r>
          <a:r>
            <a:rPr lang="en-US" sz="1600" dirty="0"/>
            <a:t> </a:t>
          </a:r>
          <a:r>
            <a:rPr lang="en-US" sz="1100" dirty="0"/>
            <a:t>Head tilt/chin lift, jaw thrust, ramping</a:t>
          </a:r>
        </a:p>
      </dgm:t>
    </dgm:pt>
    <dgm:pt modelId="{47EF36FB-29F2-47FD-9329-944158FFFC7F}" type="parTrans" cxnId="{B4D34EAC-B568-4204-944E-C3B4345362E3}">
      <dgm:prSet/>
      <dgm:spPr/>
      <dgm:t>
        <a:bodyPr/>
        <a:lstStyle/>
        <a:p>
          <a:endParaRPr lang="en-US"/>
        </a:p>
      </dgm:t>
    </dgm:pt>
    <dgm:pt modelId="{6E8B060E-8725-4D37-887B-51A2F33FC2CC}" type="sibTrans" cxnId="{B4D34EAC-B568-4204-944E-C3B4345362E3}">
      <dgm:prSet/>
      <dgm:spPr/>
      <dgm:t>
        <a:bodyPr/>
        <a:lstStyle/>
        <a:p>
          <a:endParaRPr lang="en-US"/>
        </a:p>
      </dgm:t>
    </dgm:pt>
    <dgm:pt modelId="{476245BA-45FA-462C-AD3E-30A2B7985ECB}">
      <dgm:prSet custT="1"/>
      <dgm:spPr/>
      <dgm:t>
        <a:bodyPr/>
        <a:lstStyle/>
        <a:p>
          <a:r>
            <a:rPr lang="en-US" sz="1600" b="1" dirty="0"/>
            <a:t>Insert an appropriate adjunct:</a:t>
          </a:r>
          <a:r>
            <a:rPr lang="en-US" sz="1600" dirty="0"/>
            <a:t> </a:t>
          </a:r>
          <a:r>
            <a:rPr lang="en-US" sz="1100" dirty="0"/>
            <a:t>OPA/NPA</a:t>
          </a:r>
        </a:p>
      </dgm:t>
    </dgm:pt>
    <dgm:pt modelId="{DA7E81A9-2F95-46DB-BA1B-6F503FE68807}" type="parTrans" cxnId="{21F2396D-41BC-424C-81FA-56A1EC8208E8}">
      <dgm:prSet/>
      <dgm:spPr/>
      <dgm:t>
        <a:bodyPr/>
        <a:lstStyle/>
        <a:p>
          <a:endParaRPr lang="en-US"/>
        </a:p>
      </dgm:t>
    </dgm:pt>
    <dgm:pt modelId="{C3B15698-54EA-4B73-8178-B5D5C6EA7C8F}" type="sibTrans" cxnId="{21F2396D-41BC-424C-81FA-56A1EC8208E8}">
      <dgm:prSet/>
      <dgm:spPr/>
      <dgm:t>
        <a:bodyPr/>
        <a:lstStyle/>
        <a:p>
          <a:endParaRPr lang="en-US"/>
        </a:p>
      </dgm:t>
    </dgm:pt>
    <dgm:pt modelId="{AC53F027-3779-4610-B0AD-009A5E623C19}">
      <dgm:prSet custT="1"/>
      <dgm:spPr/>
      <dgm:t>
        <a:bodyPr/>
        <a:lstStyle/>
        <a:p>
          <a:r>
            <a:rPr lang="en-US" sz="1400" b="1" dirty="0"/>
            <a:t>Prepare and insert an SGA:</a:t>
          </a:r>
          <a:r>
            <a:rPr lang="en-US" sz="2000" dirty="0"/>
            <a:t> </a:t>
          </a:r>
        </a:p>
        <a:p>
          <a:r>
            <a:rPr lang="en-US" sz="1400" dirty="0"/>
            <a:t>iGel</a:t>
          </a:r>
        </a:p>
      </dgm:t>
    </dgm:pt>
    <dgm:pt modelId="{96ACB592-16B4-4191-8D43-557DA5FA1DA8}" type="parTrans" cxnId="{83F1785C-1458-4445-B341-95A4A2E9415F}">
      <dgm:prSet/>
      <dgm:spPr/>
      <dgm:t>
        <a:bodyPr/>
        <a:lstStyle/>
        <a:p>
          <a:endParaRPr lang="en-US"/>
        </a:p>
      </dgm:t>
    </dgm:pt>
    <dgm:pt modelId="{B13A98E2-121E-4E40-9019-EBF92A20154C}" type="sibTrans" cxnId="{83F1785C-1458-4445-B341-95A4A2E9415F}">
      <dgm:prSet/>
      <dgm:spPr/>
      <dgm:t>
        <a:bodyPr/>
        <a:lstStyle/>
        <a:p>
          <a:endParaRPr lang="en-US"/>
        </a:p>
      </dgm:t>
    </dgm:pt>
    <dgm:pt modelId="{88862051-60EF-4273-BF4F-929FCCA045C4}">
      <dgm:prSet custT="1"/>
      <dgm:spPr/>
      <dgm:t>
        <a:bodyPr/>
        <a:lstStyle/>
        <a:p>
          <a:r>
            <a:rPr lang="en-US" sz="1400" b="1" dirty="0"/>
            <a:t>Assist with endotracheal intubation</a:t>
          </a:r>
        </a:p>
        <a:p>
          <a:r>
            <a:rPr lang="en-US" sz="1200" dirty="0">
              <a:solidFill>
                <a:srgbClr val="FF0000"/>
              </a:solidFill>
            </a:rPr>
            <a:t>ASSIST ONLY: Not to be undertaken as primary clinician</a:t>
          </a:r>
        </a:p>
      </dgm:t>
    </dgm:pt>
    <dgm:pt modelId="{337342CE-6BF3-42DE-8781-B1AE04A05B57}" type="parTrans" cxnId="{8044E96C-57C5-4F47-8E7A-D424CCFC0271}">
      <dgm:prSet/>
      <dgm:spPr/>
      <dgm:t>
        <a:bodyPr/>
        <a:lstStyle/>
        <a:p>
          <a:endParaRPr lang="en-US"/>
        </a:p>
      </dgm:t>
    </dgm:pt>
    <dgm:pt modelId="{1E07C2DE-4BDF-4F11-AF44-6F617B67DB54}" type="sibTrans" cxnId="{8044E96C-57C5-4F47-8E7A-D424CCFC0271}">
      <dgm:prSet/>
      <dgm:spPr/>
      <dgm:t>
        <a:bodyPr/>
        <a:lstStyle/>
        <a:p>
          <a:endParaRPr lang="en-US"/>
        </a:p>
      </dgm:t>
    </dgm:pt>
    <dgm:pt modelId="{97747132-E518-4065-AEF9-D491ED17BFC9}">
      <dgm:prSet custT="1"/>
      <dgm:spPr/>
      <dgm:t>
        <a:bodyPr/>
        <a:lstStyle/>
        <a:p>
          <a:r>
            <a:rPr lang="en-US" sz="1400" b="1" dirty="0"/>
            <a:t>Assist with needle cric</a:t>
          </a:r>
        </a:p>
        <a:p>
          <a:r>
            <a:rPr lang="en-US" sz="1100" b="0" dirty="0">
              <a:solidFill>
                <a:srgbClr val="FF0000"/>
              </a:solidFill>
            </a:rPr>
            <a:t>ASSIST ONLY: Not to be undertaken as primary clinician</a:t>
          </a:r>
          <a:endParaRPr lang="en-US" sz="1400" b="1" dirty="0"/>
        </a:p>
      </dgm:t>
    </dgm:pt>
    <dgm:pt modelId="{5A02BB40-166C-4202-8FA5-E0B6381DB836}" type="sibTrans" cxnId="{CB8F16A0-AF06-4D9F-9937-1A69829F35F0}">
      <dgm:prSet/>
      <dgm:spPr/>
      <dgm:t>
        <a:bodyPr/>
        <a:lstStyle/>
        <a:p>
          <a:endParaRPr lang="en-US"/>
        </a:p>
      </dgm:t>
    </dgm:pt>
    <dgm:pt modelId="{501E72B2-9CA5-49C9-A137-6BFC96BFFA73}" type="parTrans" cxnId="{CB8F16A0-AF06-4D9F-9937-1A69829F35F0}">
      <dgm:prSet/>
      <dgm:spPr/>
      <dgm:t>
        <a:bodyPr/>
        <a:lstStyle/>
        <a:p>
          <a:endParaRPr lang="en-US"/>
        </a:p>
      </dgm:t>
    </dgm:pt>
    <dgm:pt modelId="{1C9CDD98-5628-4A80-A9D9-0FD6200B22B6}" type="pres">
      <dgm:prSet presAssocID="{5044E3EF-92EF-4D79-982B-082C37AAFF5C}" presName="rootnode" presStyleCnt="0">
        <dgm:presLayoutVars>
          <dgm:chMax/>
          <dgm:chPref/>
          <dgm:dir/>
          <dgm:animLvl val="lvl"/>
        </dgm:presLayoutVars>
      </dgm:prSet>
      <dgm:spPr/>
    </dgm:pt>
    <dgm:pt modelId="{D6F1639E-F78A-4234-9141-13561ED01092}" type="pres">
      <dgm:prSet presAssocID="{77D6CB91-F3D8-4458-A2AC-6B531BFD34C0}" presName="composite" presStyleCnt="0"/>
      <dgm:spPr/>
    </dgm:pt>
    <dgm:pt modelId="{B4D1105D-A5EC-47CE-8519-709D700D8CC4}" type="pres">
      <dgm:prSet presAssocID="{77D6CB91-F3D8-4458-A2AC-6B531BFD34C0}" presName="LShape" presStyleLbl="alignNode1" presStyleIdx="0" presStyleCnt="13"/>
      <dgm:spPr/>
    </dgm:pt>
    <dgm:pt modelId="{4149720B-034B-4121-9870-DAB8F98AE646}" type="pres">
      <dgm:prSet presAssocID="{77D6CB91-F3D8-4458-A2AC-6B531BFD34C0}" presName="ParentText" presStyleLbl="revTx" presStyleIdx="0" presStyleCnt="7">
        <dgm:presLayoutVars>
          <dgm:chMax val="0"/>
          <dgm:chPref val="0"/>
          <dgm:bulletEnabled val="1"/>
        </dgm:presLayoutVars>
      </dgm:prSet>
      <dgm:spPr/>
    </dgm:pt>
    <dgm:pt modelId="{D949998B-9412-480A-8CA4-62140DDEB184}" type="pres">
      <dgm:prSet presAssocID="{77D6CB91-F3D8-4458-A2AC-6B531BFD34C0}" presName="Triangle" presStyleLbl="alignNode1" presStyleIdx="1" presStyleCnt="13"/>
      <dgm:spPr/>
    </dgm:pt>
    <dgm:pt modelId="{E8CD5B55-ABD6-4365-B2CB-CE9FDBE626B4}" type="pres">
      <dgm:prSet presAssocID="{11F0D263-8CE3-455A-A6CC-42BF21491A96}" presName="sibTrans" presStyleCnt="0"/>
      <dgm:spPr/>
    </dgm:pt>
    <dgm:pt modelId="{AFA911BD-8E2D-4D9F-A6B6-1D441C58309E}" type="pres">
      <dgm:prSet presAssocID="{11F0D263-8CE3-455A-A6CC-42BF21491A96}" presName="space" presStyleCnt="0"/>
      <dgm:spPr/>
    </dgm:pt>
    <dgm:pt modelId="{301067A2-3DB8-4404-B8BF-D312AF37AFEF}" type="pres">
      <dgm:prSet presAssocID="{41F63F44-C178-40B5-BBB9-46D82D7204CD}" presName="composite" presStyleCnt="0"/>
      <dgm:spPr/>
    </dgm:pt>
    <dgm:pt modelId="{A46E62F7-189C-4799-A708-38C3AC15D058}" type="pres">
      <dgm:prSet presAssocID="{41F63F44-C178-40B5-BBB9-46D82D7204CD}" presName="LShape" presStyleLbl="alignNode1" presStyleIdx="2" presStyleCnt="13"/>
      <dgm:spPr/>
    </dgm:pt>
    <dgm:pt modelId="{6E805D82-5F76-4812-988E-5B9676F0C456}" type="pres">
      <dgm:prSet presAssocID="{41F63F44-C178-40B5-BBB9-46D82D7204CD}" presName="ParentText" presStyleLbl="revTx" presStyleIdx="1" presStyleCnt="7">
        <dgm:presLayoutVars>
          <dgm:chMax val="0"/>
          <dgm:chPref val="0"/>
          <dgm:bulletEnabled val="1"/>
        </dgm:presLayoutVars>
      </dgm:prSet>
      <dgm:spPr/>
    </dgm:pt>
    <dgm:pt modelId="{E9BAD302-E95C-456C-A7BA-703D4A65F917}" type="pres">
      <dgm:prSet presAssocID="{41F63F44-C178-40B5-BBB9-46D82D7204CD}" presName="Triangle" presStyleLbl="alignNode1" presStyleIdx="3" presStyleCnt="13"/>
      <dgm:spPr/>
    </dgm:pt>
    <dgm:pt modelId="{C7EA158B-CDB1-4D46-AE28-8D88B122658D}" type="pres">
      <dgm:prSet presAssocID="{52BB6D46-5357-4DE8-95CD-01191B76ED88}" presName="sibTrans" presStyleCnt="0"/>
      <dgm:spPr/>
    </dgm:pt>
    <dgm:pt modelId="{161E4531-1318-4109-986D-78E1C2A4B73F}" type="pres">
      <dgm:prSet presAssocID="{52BB6D46-5357-4DE8-95CD-01191B76ED88}" presName="space" presStyleCnt="0"/>
      <dgm:spPr/>
    </dgm:pt>
    <dgm:pt modelId="{05D977C0-0FCD-41AB-A153-C48B133F697B}" type="pres">
      <dgm:prSet presAssocID="{F3EB21A4-C91C-49B7-86DB-36FA57DD9FCB}" presName="composite" presStyleCnt="0"/>
      <dgm:spPr/>
    </dgm:pt>
    <dgm:pt modelId="{102ABB2A-6913-47CA-84EA-427E9490800C}" type="pres">
      <dgm:prSet presAssocID="{F3EB21A4-C91C-49B7-86DB-36FA57DD9FCB}" presName="LShape" presStyleLbl="alignNode1" presStyleIdx="4" presStyleCnt="13"/>
      <dgm:spPr/>
    </dgm:pt>
    <dgm:pt modelId="{ADC90222-634C-432A-8081-428A4528497A}" type="pres">
      <dgm:prSet presAssocID="{F3EB21A4-C91C-49B7-86DB-36FA57DD9FCB}" presName="ParentText" presStyleLbl="revTx" presStyleIdx="2" presStyleCnt="7">
        <dgm:presLayoutVars>
          <dgm:chMax val="0"/>
          <dgm:chPref val="0"/>
          <dgm:bulletEnabled val="1"/>
        </dgm:presLayoutVars>
      </dgm:prSet>
      <dgm:spPr/>
    </dgm:pt>
    <dgm:pt modelId="{5BC6A9E4-C5F4-4426-B536-68FFFDD82ABD}" type="pres">
      <dgm:prSet presAssocID="{F3EB21A4-C91C-49B7-86DB-36FA57DD9FCB}" presName="Triangle" presStyleLbl="alignNode1" presStyleIdx="5" presStyleCnt="13"/>
      <dgm:spPr/>
    </dgm:pt>
    <dgm:pt modelId="{851681A7-03DD-4613-A93B-8B5C1765AD46}" type="pres">
      <dgm:prSet presAssocID="{6E8B060E-8725-4D37-887B-51A2F33FC2CC}" presName="sibTrans" presStyleCnt="0"/>
      <dgm:spPr/>
    </dgm:pt>
    <dgm:pt modelId="{7F52767E-14A5-4796-8FB5-098E31FD8825}" type="pres">
      <dgm:prSet presAssocID="{6E8B060E-8725-4D37-887B-51A2F33FC2CC}" presName="space" presStyleCnt="0"/>
      <dgm:spPr/>
    </dgm:pt>
    <dgm:pt modelId="{A3D607C9-A152-424E-83CB-C4B93CD11286}" type="pres">
      <dgm:prSet presAssocID="{476245BA-45FA-462C-AD3E-30A2B7985ECB}" presName="composite" presStyleCnt="0"/>
      <dgm:spPr/>
    </dgm:pt>
    <dgm:pt modelId="{4E7B8361-F188-442B-92FD-94E1CF845B6C}" type="pres">
      <dgm:prSet presAssocID="{476245BA-45FA-462C-AD3E-30A2B7985ECB}" presName="LShape" presStyleLbl="alignNode1" presStyleIdx="6" presStyleCnt="13"/>
      <dgm:spPr/>
    </dgm:pt>
    <dgm:pt modelId="{8579C672-6A81-4375-A257-5A5A9BB0FEC2}" type="pres">
      <dgm:prSet presAssocID="{476245BA-45FA-462C-AD3E-30A2B7985ECB}" presName="ParentText" presStyleLbl="revTx" presStyleIdx="3" presStyleCnt="7">
        <dgm:presLayoutVars>
          <dgm:chMax val="0"/>
          <dgm:chPref val="0"/>
          <dgm:bulletEnabled val="1"/>
        </dgm:presLayoutVars>
      </dgm:prSet>
      <dgm:spPr/>
    </dgm:pt>
    <dgm:pt modelId="{18341105-D9F1-4AF8-8749-D8C7201B5D78}" type="pres">
      <dgm:prSet presAssocID="{476245BA-45FA-462C-AD3E-30A2B7985ECB}" presName="Triangle" presStyleLbl="alignNode1" presStyleIdx="7" presStyleCnt="13"/>
      <dgm:spPr/>
    </dgm:pt>
    <dgm:pt modelId="{8B185514-3005-4E7E-B897-20DCD8BB47C5}" type="pres">
      <dgm:prSet presAssocID="{C3B15698-54EA-4B73-8178-B5D5C6EA7C8F}" presName="sibTrans" presStyleCnt="0"/>
      <dgm:spPr/>
    </dgm:pt>
    <dgm:pt modelId="{25BFEF42-652E-44A5-B78F-B032A7A8F64C}" type="pres">
      <dgm:prSet presAssocID="{C3B15698-54EA-4B73-8178-B5D5C6EA7C8F}" presName="space" presStyleCnt="0"/>
      <dgm:spPr/>
    </dgm:pt>
    <dgm:pt modelId="{DE438D1B-4603-44EE-84C6-F81DA6596FF9}" type="pres">
      <dgm:prSet presAssocID="{AC53F027-3779-4610-B0AD-009A5E623C19}" presName="composite" presStyleCnt="0"/>
      <dgm:spPr/>
    </dgm:pt>
    <dgm:pt modelId="{72010D03-9161-449F-89D3-C97448E7C587}" type="pres">
      <dgm:prSet presAssocID="{AC53F027-3779-4610-B0AD-009A5E623C19}" presName="LShape" presStyleLbl="alignNode1" presStyleIdx="8" presStyleCnt="13"/>
      <dgm:spPr/>
    </dgm:pt>
    <dgm:pt modelId="{683C210C-0C3D-44CA-A0B3-EAA10BC0D418}" type="pres">
      <dgm:prSet presAssocID="{AC53F027-3779-4610-B0AD-009A5E623C19}" presName="ParentText" presStyleLbl="revTx" presStyleIdx="4" presStyleCnt="7">
        <dgm:presLayoutVars>
          <dgm:chMax val="0"/>
          <dgm:chPref val="0"/>
          <dgm:bulletEnabled val="1"/>
        </dgm:presLayoutVars>
      </dgm:prSet>
      <dgm:spPr/>
    </dgm:pt>
    <dgm:pt modelId="{C81D256E-79EE-4150-B71F-BD219CCE3782}" type="pres">
      <dgm:prSet presAssocID="{AC53F027-3779-4610-B0AD-009A5E623C19}" presName="Triangle" presStyleLbl="alignNode1" presStyleIdx="9" presStyleCnt="13"/>
      <dgm:spPr/>
    </dgm:pt>
    <dgm:pt modelId="{56AB2D7A-0A50-48FF-AD76-B70868C394D4}" type="pres">
      <dgm:prSet presAssocID="{B13A98E2-121E-4E40-9019-EBF92A20154C}" presName="sibTrans" presStyleCnt="0"/>
      <dgm:spPr/>
    </dgm:pt>
    <dgm:pt modelId="{DD74E3D5-D3AF-4DE9-992A-3FC7849C4163}" type="pres">
      <dgm:prSet presAssocID="{B13A98E2-121E-4E40-9019-EBF92A20154C}" presName="space" presStyleCnt="0"/>
      <dgm:spPr/>
    </dgm:pt>
    <dgm:pt modelId="{A88E6DB8-8BA3-4FE7-A57C-0BCAF6BD944B}" type="pres">
      <dgm:prSet presAssocID="{88862051-60EF-4273-BF4F-929FCCA045C4}" presName="composite" presStyleCnt="0"/>
      <dgm:spPr/>
    </dgm:pt>
    <dgm:pt modelId="{2A87DBF5-160B-4BE1-8521-03F137A526A0}" type="pres">
      <dgm:prSet presAssocID="{88862051-60EF-4273-BF4F-929FCCA045C4}" presName="LShape" presStyleLbl="alignNode1" presStyleIdx="10" presStyleCnt="13"/>
      <dgm:spPr/>
    </dgm:pt>
    <dgm:pt modelId="{F516939B-B371-4B5E-B5C7-225F6C3A9971}" type="pres">
      <dgm:prSet presAssocID="{88862051-60EF-4273-BF4F-929FCCA045C4}" presName="ParentText" presStyleLbl="revTx" presStyleIdx="5" presStyleCnt="7" custScaleX="117555" custLinFactNeighborX="9113" custLinFactNeighborY="837">
        <dgm:presLayoutVars>
          <dgm:chMax val="0"/>
          <dgm:chPref val="0"/>
          <dgm:bulletEnabled val="1"/>
        </dgm:presLayoutVars>
      </dgm:prSet>
      <dgm:spPr/>
    </dgm:pt>
    <dgm:pt modelId="{AAF719AD-6699-443D-AE79-4E90FADD979F}" type="pres">
      <dgm:prSet presAssocID="{88862051-60EF-4273-BF4F-929FCCA045C4}" presName="Triangle" presStyleLbl="alignNode1" presStyleIdx="11" presStyleCnt="13"/>
      <dgm:spPr/>
    </dgm:pt>
    <dgm:pt modelId="{450E4FAD-ABC2-40C3-88E6-8FF4FB8AC708}" type="pres">
      <dgm:prSet presAssocID="{1E07C2DE-4BDF-4F11-AF44-6F617B67DB54}" presName="sibTrans" presStyleCnt="0"/>
      <dgm:spPr/>
    </dgm:pt>
    <dgm:pt modelId="{81AA4880-A045-4CC0-9800-DCDEE8AC70E1}" type="pres">
      <dgm:prSet presAssocID="{1E07C2DE-4BDF-4F11-AF44-6F617B67DB54}" presName="space" presStyleCnt="0"/>
      <dgm:spPr/>
    </dgm:pt>
    <dgm:pt modelId="{EA45312A-B859-4165-BDB8-A10D7EDFDD03}" type="pres">
      <dgm:prSet presAssocID="{97747132-E518-4065-AEF9-D491ED17BFC9}" presName="composite" presStyleCnt="0"/>
      <dgm:spPr/>
    </dgm:pt>
    <dgm:pt modelId="{D8FF96A0-1C82-4C6C-B69D-58C44884F4D5}" type="pres">
      <dgm:prSet presAssocID="{97747132-E518-4065-AEF9-D491ED17BFC9}" presName="LShape" presStyleLbl="alignNode1" presStyleIdx="12" presStyleCnt="13"/>
      <dgm:spPr/>
    </dgm:pt>
    <dgm:pt modelId="{D7EC1B8A-A4C3-4E4C-8A7C-554AE0AD3D7B}" type="pres">
      <dgm:prSet presAssocID="{97747132-E518-4065-AEF9-D491ED17BFC9}" presName="ParentText" presStyleLbl="revTx" presStyleIdx="6" presStyleCnt="7">
        <dgm:presLayoutVars>
          <dgm:chMax val="0"/>
          <dgm:chPref val="0"/>
          <dgm:bulletEnabled val="1"/>
        </dgm:presLayoutVars>
      </dgm:prSet>
      <dgm:spPr/>
    </dgm:pt>
  </dgm:ptLst>
  <dgm:cxnLst>
    <dgm:cxn modelId="{AFE6B231-4E35-45FB-8C89-956668AC517C}" type="presOf" srcId="{97747132-E518-4065-AEF9-D491ED17BFC9}" destId="{D7EC1B8A-A4C3-4E4C-8A7C-554AE0AD3D7B}" srcOrd="0" destOrd="0" presId="urn:microsoft.com/office/officeart/2009/3/layout/StepUpProcess"/>
    <dgm:cxn modelId="{9DB60B3E-5CF9-40A1-9694-58459754472B}" srcId="{5044E3EF-92EF-4D79-982B-082C37AAFF5C}" destId="{41F63F44-C178-40B5-BBB9-46D82D7204CD}" srcOrd="1" destOrd="0" parTransId="{4F0B7996-F609-41DE-9259-9C049F8A06B2}" sibTransId="{52BB6D46-5357-4DE8-95CD-01191B76ED88}"/>
    <dgm:cxn modelId="{83F1785C-1458-4445-B341-95A4A2E9415F}" srcId="{5044E3EF-92EF-4D79-982B-082C37AAFF5C}" destId="{AC53F027-3779-4610-B0AD-009A5E623C19}" srcOrd="4" destOrd="0" parTransId="{96ACB592-16B4-4191-8D43-557DA5FA1DA8}" sibTransId="{B13A98E2-121E-4E40-9019-EBF92A20154C}"/>
    <dgm:cxn modelId="{D2B07B63-88E5-49BB-AB58-017321864FBA}" type="presOf" srcId="{AC53F027-3779-4610-B0AD-009A5E623C19}" destId="{683C210C-0C3D-44CA-A0B3-EAA10BC0D418}" srcOrd="0" destOrd="0" presId="urn:microsoft.com/office/officeart/2009/3/layout/StepUpProcess"/>
    <dgm:cxn modelId="{A503EC68-C0D1-444E-9CCD-A7AFD59ED189}" type="presOf" srcId="{88862051-60EF-4273-BF4F-929FCCA045C4}" destId="{F516939B-B371-4B5E-B5C7-225F6C3A9971}" srcOrd="0" destOrd="0" presId="urn:microsoft.com/office/officeart/2009/3/layout/StepUpProcess"/>
    <dgm:cxn modelId="{8044E96C-57C5-4F47-8E7A-D424CCFC0271}" srcId="{5044E3EF-92EF-4D79-982B-082C37AAFF5C}" destId="{88862051-60EF-4273-BF4F-929FCCA045C4}" srcOrd="5" destOrd="0" parTransId="{337342CE-6BF3-42DE-8781-B1AE04A05B57}" sibTransId="{1E07C2DE-4BDF-4F11-AF44-6F617B67DB54}"/>
    <dgm:cxn modelId="{21F2396D-41BC-424C-81FA-56A1EC8208E8}" srcId="{5044E3EF-92EF-4D79-982B-082C37AAFF5C}" destId="{476245BA-45FA-462C-AD3E-30A2B7985ECB}" srcOrd="3" destOrd="0" parTransId="{DA7E81A9-2F95-46DB-BA1B-6F503FE68807}" sibTransId="{C3B15698-54EA-4B73-8178-B5D5C6EA7C8F}"/>
    <dgm:cxn modelId="{100E0273-03DD-4BE0-B5B1-7880DBBF413E}" type="presOf" srcId="{5044E3EF-92EF-4D79-982B-082C37AAFF5C}" destId="{1C9CDD98-5628-4A80-A9D9-0FD6200B22B6}" srcOrd="0" destOrd="0" presId="urn:microsoft.com/office/officeart/2009/3/layout/StepUpProcess"/>
    <dgm:cxn modelId="{B39FA080-7FE2-4FF5-BD92-F8428EB48716}" type="presOf" srcId="{77D6CB91-F3D8-4458-A2AC-6B531BFD34C0}" destId="{4149720B-034B-4121-9870-DAB8F98AE646}" srcOrd="0" destOrd="0" presId="urn:microsoft.com/office/officeart/2009/3/layout/StepUpProcess"/>
    <dgm:cxn modelId="{DCD8A394-14DA-44EB-825B-14EA8D22E71D}" type="presOf" srcId="{F3EB21A4-C91C-49B7-86DB-36FA57DD9FCB}" destId="{ADC90222-634C-432A-8081-428A4528497A}" srcOrd="0" destOrd="0" presId="urn:microsoft.com/office/officeart/2009/3/layout/StepUpProcess"/>
    <dgm:cxn modelId="{CB8F16A0-AF06-4D9F-9937-1A69829F35F0}" srcId="{5044E3EF-92EF-4D79-982B-082C37AAFF5C}" destId="{97747132-E518-4065-AEF9-D491ED17BFC9}" srcOrd="6" destOrd="0" parTransId="{501E72B2-9CA5-49C9-A137-6BFC96BFFA73}" sibTransId="{5A02BB40-166C-4202-8FA5-E0B6381DB836}"/>
    <dgm:cxn modelId="{B4D34EAC-B568-4204-944E-C3B4345362E3}" srcId="{5044E3EF-92EF-4D79-982B-082C37AAFF5C}" destId="{F3EB21A4-C91C-49B7-86DB-36FA57DD9FCB}" srcOrd="2" destOrd="0" parTransId="{47EF36FB-29F2-47FD-9329-944158FFFC7F}" sibTransId="{6E8B060E-8725-4D37-887B-51A2F33FC2CC}"/>
    <dgm:cxn modelId="{347420AE-D818-4005-8997-CCAC414BA6CD}" type="presOf" srcId="{41F63F44-C178-40B5-BBB9-46D82D7204CD}" destId="{6E805D82-5F76-4812-988E-5B9676F0C456}" srcOrd="0" destOrd="0" presId="urn:microsoft.com/office/officeart/2009/3/layout/StepUpProcess"/>
    <dgm:cxn modelId="{1D3F7BD0-12A2-4BEB-9493-52EDDEBFB0FD}" srcId="{5044E3EF-92EF-4D79-982B-082C37AAFF5C}" destId="{77D6CB91-F3D8-4458-A2AC-6B531BFD34C0}" srcOrd="0" destOrd="0" parTransId="{156CF5E9-C0B1-42DB-9BA4-7705A531A35F}" sibTransId="{11F0D263-8CE3-455A-A6CC-42BF21491A96}"/>
    <dgm:cxn modelId="{6C3F80E6-88A4-445C-9C34-E2804A78912A}" type="presOf" srcId="{476245BA-45FA-462C-AD3E-30A2B7985ECB}" destId="{8579C672-6A81-4375-A257-5A5A9BB0FEC2}" srcOrd="0" destOrd="0" presId="urn:microsoft.com/office/officeart/2009/3/layout/StepUpProcess"/>
    <dgm:cxn modelId="{207FEB4E-4307-4B26-9D31-63ECC63C7FA5}" type="presParOf" srcId="{1C9CDD98-5628-4A80-A9D9-0FD6200B22B6}" destId="{D6F1639E-F78A-4234-9141-13561ED01092}" srcOrd="0" destOrd="0" presId="urn:microsoft.com/office/officeart/2009/3/layout/StepUpProcess"/>
    <dgm:cxn modelId="{C9E4B36F-55F0-409A-A9CF-9688585084F2}" type="presParOf" srcId="{D6F1639E-F78A-4234-9141-13561ED01092}" destId="{B4D1105D-A5EC-47CE-8519-709D700D8CC4}" srcOrd="0" destOrd="0" presId="urn:microsoft.com/office/officeart/2009/3/layout/StepUpProcess"/>
    <dgm:cxn modelId="{CA19F1AA-2411-4A1F-A6DB-BD82401CB146}" type="presParOf" srcId="{D6F1639E-F78A-4234-9141-13561ED01092}" destId="{4149720B-034B-4121-9870-DAB8F98AE646}" srcOrd="1" destOrd="0" presId="urn:microsoft.com/office/officeart/2009/3/layout/StepUpProcess"/>
    <dgm:cxn modelId="{EDA781FD-3EB2-40C1-A1C9-35667A6293DF}" type="presParOf" srcId="{D6F1639E-F78A-4234-9141-13561ED01092}" destId="{D949998B-9412-480A-8CA4-62140DDEB184}" srcOrd="2" destOrd="0" presId="urn:microsoft.com/office/officeart/2009/3/layout/StepUpProcess"/>
    <dgm:cxn modelId="{120D35C3-45ED-4E00-AE35-209C056DD959}" type="presParOf" srcId="{1C9CDD98-5628-4A80-A9D9-0FD6200B22B6}" destId="{E8CD5B55-ABD6-4365-B2CB-CE9FDBE626B4}" srcOrd="1" destOrd="0" presId="urn:microsoft.com/office/officeart/2009/3/layout/StepUpProcess"/>
    <dgm:cxn modelId="{0E26CD60-597D-4189-9CD7-F0A6B9F95B2B}" type="presParOf" srcId="{E8CD5B55-ABD6-4365-B2CB-CE9FDBE626B4}" destId="{AFA911BD-8E2D-4D9F-A6B6-1D441C58309E}" srcOrd="0" destOrd="0" presId="urn:microsoft.com/office/officeart/2009/3/layout/StepUpProcess"/>
    <dgm:cxn modelId="{077DDB56-E657-419D-A0B4-D9855FBD70B5}" type="presParOf" srcId="{1C9CDD98-5628-4A80-A9D9-0FD6200B22B6}" destId="{301067A2-3DB8-4404-B8BF-D312AF37AFEF}" srcOrd="2" destOrd="0" presId="urn:microsoft.com/office/officeart/2009/3/layout/StepUpProcess"/>
    <dgm:cxn modelId="{7EDDC14F-524B-4CE3-9F6F-1BA1A60DD551}" type="presParOf" srcId="{301067A2-3DB8-4404-B8BF-D312AF37AFEF}" destId="{A46E62F7-189C-4799-A708-38C3AC15D058}" srcOrd="0" destOrd="0" presId="urn:microsoft.com/office/officeart/2009/3/layout/StepUpProcess"/>
    <dgm:cxn modelId="{A2EE669A-A35F-4878-9F1B-B183A05EEF87}" type="presParOf" srcId="{301067A2-3DB8-4404-B8BF-D312AF37AFEF}" destId="{6E805D82-5F76-4812-988E-5B9676F0C456}" srcOrd="1" destOrd="0" presId="urn:microsoft.com/office/officeart/2009/3/layout/StepUpProcess"/>
    <dgm:cxn modelId="{D75E938A-E896-4792-8B1B-9BC960545220}" type="presParOf" srcId="{301067A2-3DB8-4404-B8BF-D312AF37AFEF}" destId="{E9BAD302-E95C-456C-A7BA-703D4A65F917}" srcOrd="2" destOrd="0" presId="urn:microsoft.com/office/officeart/2009/3/layout/StepUpProcess"/>
    <dgm:cxn modelId="{09902535-7EB8-4DDB-918A-651748D471B9}" type="presParOf" srcId="{1C9CDD98-5628-4A80-A9D9-0FD6200B22B6}" destId="{C7EA158B-CDB1-4D46-AE28-8D88B122658D}" srcOrd="3" destOrd="0" presId="urn:microsoft.com/office/officeart/2009/3/layout/StepUpProcess"/>
    <dgm:cxn modelId="{1B29C9E4-D8BA-4809-8B16-6F7691617951}" type="presParOf" srcId="{C7EA158B-CDB1-4D46-AE28-8D88B122658D}" destId="{161E4531-1318-4109-986D-78E1C2A4B73F}" srcOrd="0" destOrd="0" presId="urn:microsoft.com/office/officeart/2009/3/layout/StepUpProcess"/>
    <dgm:cxn modelId="{8369C8E3-9BF3-4EBF-838A-8B018834BE68}" type="presParOf" srcId="{1C9CDD98-5628-4A80-A9D9-0FD6200B22B6}" destId="{05D977C0-0FCD-41AB-A153-C48B133F697B}" srcOrd="4" destOrd="0" presId="urn:microsoft.com/office/officeart/2009/3/layout/StepUpProcess"/>
    <dgm:cxn modelId="{DB3E603F-077C-4E5F-B8EE-37441C042BF3}" type="presParOf" srcId="{05D977C0-0FCD-41AB-A153-C48B133F697B}" destId="{102ABB2A-6913-47CA-84EA-427E9490800C}" srcOrd="0" destOrd="0" presId="urn:microsoft.com/office/officeart/2009/3/layout/StepUpProcess"/>
    <dgm:cxn modelId="{46BD9F0C-AC78-49B4-813A-9D521E0D42B8}" type="presParOf" srcId="{05D977C0-0FCD-41AB-A153-C48B133F697B}" destId="{ADC90222-634C-432A-8081-428A4528497A}" srcOrd="1" destOrd="0" presId="urn:microsoft.com/office/officeart/2009/3/layout/StepUpProcess"/>
    <dgm:cxn modelId="{CFBC6B4A-9EDC-40FB-98E4-A3C6626364C1}" type="presParOf" srcId="{05D977C0-0FCD-41AB-A153-C48B133F697B}" destId="{5BC6A9E4-C5F4-4426-B536-68FFFDD82ABD}" srcOrd="2" destOrd="0" presId="urn:microsoft.com/office/officeart/2009/3/layout/StepUpProcess"/>
    <dgm:cxn modelId="{33892322-C962-4EF0-8EE1-2A17C7DCFC08}" type="presParOf" srcId="{1C9CDD98-5628-4A80-A9D9-0FD6200B22B6}" destId="{851681A7-03DD-4613-A93B-8B5C1765AD46}" srcOrd="5" destOrd="0" presId="urn:microsoft.com/office/officeart/2009/3/layout/StepUpProcess"/>
    <dgm:cxn modelId="{29AA1FAD-825D-474C-B59C-856CC63762D9}" type="presParOf" srcId="{851681A7-03DD-4613-A93B-8B5C1765AD46}" destId="{7F52767E-14A5-4796-8FB5-098E31FD8825}" srcOrd="0" destOrd="0" presId="urn:microsoft.com/office/officeart/2009/3/layout/StepUpProcess"/>
    <dgm:cxn modelId="{EA02E327-14FE-49AD-B3C7-B80A78B636D5}" type="presParOf" srcId="{1C9CDD98-5628-4A80-A9D9-0FD6200B22B6}" destId="{A3D607C9-A152-424E-83CB-C4B93CD11286}" srcOrd="6" destOrd="0" presId="urn:microsoft.com/office/officeart/2009/3/layout/StepUpProcess"/>
    <dgm:cxn modelId="{581AC26A-EECD-4193-989E-A9690A7F3FBE}" type="presParOf" srcId="{A3D607C9-A152-424E-83CB-C4B93CD11286}" destId="{4E7B8361-F188-442B-92FD-94E1CF845B6C}" srcOrd="0" destOrd="0" presId="urn:microsoft.com/office/officeart/2009/3/layout/StepUpProcess"/>
    <dgm:cxn modelId="{6F49B533-78BD-431C-AC3E-B378A95C255B}" type="presParOf" srcId="{A3D607C9-A152-424E-83CB-C4B93CD11286}" destId="{8579C672-6A81-4375-A257-5A5A9BB0FEC2}" srcOrd="1" destOrd="0" presId="urn:microsoft.com/office/officeart/2009/3/layout/StepUpProcess"/>
    <dgm:cxn modelId="{5CF0D272-12E6-4E1E-82EB-B2F2A462E340}" type="presParOf" srcId="{A3D607C9-A152-424E-83CB-C4B93CD11286}" destId="{18341105-D9F1-4AF8-8749-D8C7201B5D78}" srcOrd="2" destOrd="0" presId="urn:microsoft.com/office/officeart/2009/3/layout/StepUpProcess"/>
    <dgm:cxn modelId="{64C29A6A-B251-43C1-AEAD-0D40CE31441E}" type="presParOf" srcId="{1C9CDD98-5628-4A80-A9D9-0FD6200B22B6}" destId="{8B185514-3005-4E7E-B897-20DCD8BB47C5}" srcOrd="7" destOrd="0" presId="urn:microsoft.com/office/officeart/2009/3/layout/StepUpProcess"/>
    <dgm:cxn modelId="{7BC12F7E-9EEA-4D22-8DFC-BE21A9F14D42}" type="presParOf" srcId="{8B185514-3005-4E7E-B897-20DCD8BB47C5}" destId="{25BFEF42-652E-44A5-B78F-B032A7A8F64C}" srcOrd="0" destOrd="0" presId="urn:microsoft.com/office/officeart/2009/3/layout/StepUpProcess"/>
    <dgm:cxn modelId="{B6620FCB-14CB-42C3-9E1F-37A1EB52D6B1}" type="presParOf" srcId="{1C9CDD98-5628-4A80-A9D9-0FD6200B22B6}" destId="{DE438D1B-4603-44EE-84C6-F81DA6596FF9}" srcOrd="8" destOrd="0" presId="urn:microsoft.com/office/officeart/2009/3/layout/StepUpProcess"/>
    <dgm:cxn modelId="{A13F1045-BAF6-4745-B837-81615D827137}" type="presParOf" srcId="{DE438D1B-4603-44EE-84C6-F81DA6596FF9}" destId="{72010D03-9161-449F-89D3-C97448E7C587}" srcOrd="0" destOrd="0" presId="urn:microsoft.com/office/officeart/2009/3/layout/StepUpProcess"/>
    <dgm:cxn modelId="{CE3AC2A2-F2EE-4AE9-8740-81AC6727B925}" type="presParOf" srcId="{DE438D1B-4603-44EE-84C6-F81DA6596FF9}" destId="{683C210C-0C3D-44CA-A0B3-EAA10BC0D418}" srcOrd="1" destOrd="0" presId="urn:microsoft.com/office/officeart/2009/3/layout/StepUpProcess"/>
    <dgm:cxn modelId="{6D8BE886-3A8C-4889-B6AD-332AEBA5E820}" type="presParOf" srcId="{DE438D1B-4603-44EE-84C6-F81DA6596FF9}" destId="{C81D256E-79EE-4150-B71F-BD219CCE3782}" srcOrd="2" destOrd="0" presId="urn:microsoft.com/office/officeart/2009/3/layout/StepUpProcess"/>
    <dgm:cxn modelId="{CF17C332-659D-4E4C-BB37-69FA51C43D7D}" type="presParOf" srcId="{1C9CDD98-5628-4A80-A9D9-0FD6200B22B6}" destId="{56AB2D7A-0A50-48FF-AD76-B70868C394D4}" srcOrd="9" destOrd="0" presId="urn:microsoft.com/office/officeart/2009/3/layout/StepUpProcess"/>
    <dgm:cxn modelId="{96F2A490-5DE3-42B7-AEE8-59F65A6ECEB1}" type="presParOf" srcId="{56AB2D7A-0A50-48FF-AD76-B70868C394D4}" destId="{DD74E3D5-D3AF-4DE9-992A-3FC7849C4163}" srcOrd="0" destOrd="0" presId="urn:microsoft.com/office/officeart/2009/3/layout/StepUpProcess"/>
    <dgm:cxn modelId="{1F7611CF-D61C-483A-8C4B-CA2344915F9C}" type="presParOf" srcId="{1C9CDD98-5628-4A80-A9D9-0FD6200B22B6}" destId="{A88E6DB8-8BA3-4FE7-A57C-0BCAF6BD944B}" srcOrd="10" destOrd="0" presId="urn:microsoft.com/office/officeart/2009/3/layout/StepUpProcess"/>
    <dgm:cxn modelId="{F3B9315B-86D5-45F0-826D-0783E894EE3B}" type="presParOf" srcId="{A88E6DB8-8BA3-4FE7-A57C-0BCAF6BD944B}" destId="{2A87DBF5-160B-4BE1-8521-03F137A526A0}" srcOrd="0" destOrd="0" presId="urn:microsoft.com/office/officeart/2009/3/layout/StepUpProcess"/>
    <dgm:cxn modelId="{A401B573-FF84-447A-94D4-14A08627E8BF}" type="presParOf" srcId="{A88E6DB8-8BA3-4FE7-A57C-0BCAF6BD944B}" destId="{F516939B-B371-4B5E-B5C7-225F6C3A9971}" srcOrd="1" destOrd="0" presId="urn:microsoft.com/office/officeart/2009/3/layout/StepUpProcess"/>
    <dgm:cxn modelId="{9CA5F4DC-B22F-4DBE-8AAD-460B73C4D07F}" type="presParOf" srcId="{A88E6DB8-8BA3-4FE7-A57C-0BCAF6BD944B}" destId="{AAF719AD-6699-443D-AE79-4E90FADD979F}" srcOrd="2" destOrd="0" presId="urn:microsoft.com/office/officeart/2009/3/layout/StepUpProcess"/>
    <dgm:cxn modelId="{1179DD1F-AEE3-4EEE-AD0A-1C7BB1C92280}" type="presParOf" srcId="{1C9CDD98-5628-4A80-A9D9-0FD6200B22B6}" destId="{450E4FAD-ABC2-40C3-88E6-8FF4FB8AC708}" srcOrd="11" destOrd="0" presId="urn:microsoft.com/office/officeart/2009/3/layout/StepUpProcess"/>
    <dgm:cxn modelId="{ACDEF0EA-EE41-4E36-A7D3-191C131344F7}" type="presParOf" srcId="{450E4FAD-ABC2-40C3-88E6-8FF4FB8AC708}" destId="{81AA4880-A045-4CC0-9800-DCDEE8AC70E1}" srcOrd="0" destOrd="0" presId="urn:microsoft.com/office/officeart/2009/3/layout/StepUpProcess"/>
    <dgm:cxn modelId="{8E17EEDE-0207-476C-A3F9-150361AF7544}" type="presParOf" srcId="{1C9CDD98-5628-4A80-A9D9-0FD6200B22B6}" destId="{EA45312A-B859-4165-BDB8-A10D7EDFDD03}" srcOrd="12" destOrd="0" presId="urn:microsoft.com/office/officeart/2009/3/layout/StepUpProcess"/>
    <dgm:cxn modelId="{4E50B6FF-0F8C-4ED9-8101-4FF7D49AC170}" type="presParOf" srcId="{EA45312A-B859-4165-BDB8-A10D7EDFDD03}" destId="{D8FF96A0-1C82-4C6C-B69D-58C44884F4D5}" srcOrd="0" destOrd="0" presId="urn:microsoft.com/office/officeart/2009/3/layout/StepUpProcess"/>
    <dgm:cxn modelId="{9EEB897D-A0E6-4563-84A9-EAB0FC622EDC}" type="presParOf" srcId="{EA45312A-B859-4165-BDB8-A10D7EDFDD03}" destId="{D7EC1B8A-A4C3-4E4C-8A7C-554AE0AD3D7B}"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488A256-2263-4437-BDD4-908319BC320F}"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US"/>
        </a:p>
      </dgm:t>
    </dgm:pt>
    <dgm:pt modelId="{0CB6BAF6-0B48-4679-BED1-43A778290B0C}">
      <dgm:prSet phldrT="[Text]"/>
      <dgm:spPr/>
      <dgm:t>
        <a:bodyPr/>
        <a:lstStyle/>
        <a:p>
          <a:r>
            <a:rPr lang="en-US" dirty="0"/>
            <a:t>Adult BLS</a:t>
          </a:r>
        </a:p>
      </dgm:t>
    </dgm:pt>
    <dgm:pt modelId="{29DF0FF8-0D7D-4CB0-B3F9-2EBE28BBCD7B}" type="parTrans" cxnId="{576E7886-4890-4C28-AA54-0D4C11F9B5F6}">
      <dgm:prSet/>
      <dgm:spPr/>
      <dgm:t>
        <a:bodyPr/>
        <a:lstStyle/>
        <a:p>
          <a:endParaRPr lang="en-US"/>
        </a:p>
      </dgm:t>
    </dgm:pt>
    <dgm:pt modelId="{D2872D5A-5E8A-4911-A046-E884F7BC6C7A}" type="sibTrans" cxnId="{576E7886-4890-4C28-AA54-0D4C11F9B5F6}">
      <dgm:prSet/>
      <dgm:spPr/>
      <dgm:t>
        <a:bodyPr/>
        <a:lstStyle/>
        <a:p>
          <a:endParaRPr lang="en-US"/>
        </a:p>
      </dgm:t>
    </dgm:pt>
    <dgm:pt modelId="{65920484-9643-4EA8-9BDA-C5FC0990955F}">
      <dgm:prSet phldrT="[Text]"/>
      <dgm:spPr/>
      <dgm:t>
        <a:bodyPr/>
        <a:lstStyle/>
        <a:p>
          <a:r>
            <a:rPr lang="en-US" dirty="0"/>
            <a:t>Paediatric BLS</a:t>
          </a:r>
        </a:p>
      </dgm:t>
    </dgm:pt>
    <dgm:pt modelId="{2DC547E7-119A-4C26-9A36-5598C29BE49F}" type="parTrans" cxnId="{6079BF25-A911-4347-801B-A0077D428213}">
      <dgm:prSet/>
      <dgm:spPr/>
      <dgm:t>
        <a:bodyPr/>
        <a:lstStyle/>
        <a:p>
          <a:endParaRPr lang="en-US"/>
        </a:p>
      </dgm:t>
    </dgm:pt>
    <dgm:pt modelId="{742392F8-7F65-44DB-B435-7459746E2471}" type="sibTrans" cxnId="{6079BF25-A911-4347-801B-A0077D428213}">
      <dgm:prSet/>
      <dgm:spPr/>
      <dgm:t>
        <a:bodyPr/>
        <a:lstStyle/>
        <a:p>
          <a:endParaRPr lang="en-US"/>
        </a:p>
      </dgm:t>
    </dgm:pt>
    <dgm:pt modelId="{74F793B8-792F-4F84-ADCE-6985AC6D8403}">
      <dgm:prSet phldrT="[Text]"/>
      <dgm:spPr/>
      <dgm:t>
        <a:bodyPr/>
        <a:lstStyle/>
        <a:p>
          <a:r>
            <a:rPr lang="en-US" dirty="0"/>
            <a:t>Newborn Life Support</a:t>
          </a:r>
        </a:p>
      </dgm:t>
    </dgm:pt>
    <dgm:pt modelId="{9A5BE9F6-4791-4C31-8604-B1359CB5CF15}" type="parTrans" cxnId="{3865A47B-82D9-4783-B5E2-BBCF2426C2F5}">
      <dgm:prSet/>
      <dgm:spPr/>
      <dgm:t>
        <a:bodyPr/>
        <a:lstStyle/>
        <a:p>
          <a:endParaRPr lang="en-US"/>
        </a:p>
      </dgm:t>
    </dgm:pt>
    <dgm:pt modelId="{93E4B568-AC0C-433B-BB64-EC107A942DD1}" type="sibTrans" cxnId="{3865A47B-82D9-4783-B5E2-BBCF2426C2F5}">
      <dgm:prSet/>
      <dgm:spPr/>
      <dgm:t>
        <a:bodyPr/>
        <a:lstStyle/>
        <a:p>
          <a:endParaRPr lang="en-US"/>
        </a:p>
      </dgm:t>
    </dgm:pt>
    <dgm:pt modelId="{40E541F8-8DCC-4892-96D7-38F43548FF2D}">
      <dgm:prSet phldrT="[Text]"/>
      <dgm:spPr/>
      <dgm:t>
        <a:bodyPr/>
        <a:lstStyle/>
        <a:p>
          <a:r>
            <a:rPr lang="en-US" dirty="0"/>
            <a:t>Traumatic Cardiac Arrest</a:t>
          </a:r>
        </a:p>
      </dgm:t>
    </dgm:pt>
    <dgm:pt modelId="{0F22578D-F09D-4C8F-865A-2F0993E8170A}" type="parTrans" cxnId="{9A8F96FC-E5DF-4580-9884-FF465C925E1A}">
      <dgm:prSet/>
      <dgm:spPr/>
      <dgm:t>
        <a:bodyPr/>
        <a:lstStyle/>
        <a:p>
          <a:endParaRPr lang="en-US"/>
        </a:p>
      </dgm:t>
    </dgm:pt>
    <dgm:pt modelId="{8D7D23D3-E53F-469C-94DB-66E54BDFE7F6}" type="sibTrans" cxnId="{9A8F96FC-E5DF-4580-9884-FF465C925E1A}">
      <dgm:prSet/>
      <dgm:spPr/>
      <dgm:t>
        <a:bodyPr/>
        <a:lstStyle/>
        <a:p>
          <a:endParaRPr lang="en-US"/>
        </a:p>
      </dgm:t>
    </dgm:pt>
    <dgm:pt modelId="{A7D172F2-C06C-4543-9752-149DC6BC612C}" type="pres">
      <dgm:prSet presAssocID="{D488A256-2263-4437-BDD4-908319BC320F}" presName="matrix" presStyleCnt="0">
        <dgm:presLayoutVars>
          <dgm:chMax val="1"/>
          <dgm:dir/>
          <dgm:resizeHandles val="exact"/>
        </dgm:presLayoutVars>
      </dgm:prSet>
      <dgm:spPr/>
    </dgm:pt>
    <dgm:pt modelId="{2AEBCDB5-D685-4060-8409-112D09056A94}" type="pres">
      <dgm:prSet presAssocID="{D488A256-2263-4437-BDD4-908319BC320F}" presName="diamond" presStyleLbl="bgShp" presStyleIdx="0" presStyleCnt="1"/>
      <dgm:spPr/>
    </dgm:pt>
    <dgm:pt modelId="{720979C2-356C-436F-8104-F530C4722C55}" type="pres">
      <dgm:prSet presAssocID="{D488A256-2263-4437-BDD4-908319BC320F}" presName="quad1" presStyleLbl="node1" presStyleIdx="0" presStyleCnt="4">
        <dgm:presLayoutVars>
          <dgm:chMax val="0"/>
          <dgm:chPref val="0"/>
          <dgm:bulletEnabled val="1"/>
        </dgm:presLayoutVars>
      </dgm:prSet>
      <dgm:spPr/>
    </dgm:pt>
    <dgm:pt modelId="{44DEBBD4-C33F-44BD-9105-0909F546C055}" type="pres">
      <dgm:prSet presAssocID="{D488A256-2263-4437-BDD4-908319BC320F}" presName="quad2" presStyleLbl="node1" presStyleIdx="1" presStyleCnt="4">
        <dgm:presLayoutVars>
          <dgm:chMax val="0"/>
          <dgm:chPref val="0"/>
          <dgm:bulletEnabled val="1"/>
        </dgm:presLayoutVars>
      </dgm:prSet>
      <dgm:spPr/>
    </dgm:pt>
    <dgm:pt modelId="{0869649E-A41A-41CE-92BD-E71F78A38AA4}" type="pres">
      <dgm:prSet presAssocID="{D488A256-2263-4437-BDD4-908319BC320F}" presName="quad3" presStyleLbl="node1" presStyleIdx="2" presStyleCnt="4">
        <dgm:presLayoutVars>
          <dgm:chMax val="0"/>
          <dgm:chPref val="0"/>
          <dgm:bulletEnabled val="1"/>
        </dgm:presLayoutVars>
      </dgm:prSet>
      <dgm:spPr/>
    </dgm:pt>
    <dgm:pt modelId="{91AB797E-555B-4ABD-B46D-5E2A8AF1089C}" type="pres">
      <dgm:prSet presAssocID="{D488A256-2263-4437-BDD4-908319BC320F}" presName="quad4" presStyleLbl="node1" presStyleIdx="3" presStyleCnt="4">
        <dgm:presLayoutVars>
          <dgm:chMax val="0"/>
          <dgm:chPref val="0"/>
          <dgm:bulletEnabled val="1"/>
        </dgm:presLayoutVars>
      </dgm:prSet>
      <dgm:spPr/>
    </dgm:pt>
  </dgm:ptLst>
  <dgm:cxnLst>
    <dgm:cxn modelId="{6079BF25-A911-4347-801B-A0077D428213}" srcId="{D488A256-2263-4437-BDD4-908319BC320F}" destId="{65920484-9643-4EA8-9BDA-C5FC0990955F}" srcOrd="1" destOrd="0" parTransId="{2DC547E7-119A-4C26-9A36-5598C29BE49F}" sibTransId="{742392F8-7F65-44DB-B435-7459746E2471}"/>
    <dgm:cxn modelId="{F10A5732-34CA-48C7-94FF-3BB70D0A753C}" type="presOf" srcId="{74F793B8-792F-4F84-ADCE-6985AC6D8403}" destId="{0869649E-A41A-41CE-92BD-E71F78A38AA4}" srcOrd="0" destOrd="0" presId="urn:microsoft.com/office/officeart/2005/8/layout/matrix3"/>
    <dgm:cxn modelId="{34694C5F-A22F-4FEC-B5FA-DBB2C74F0CCC}" type="presOf" srcId="{40E541F8-8DCC-4892-96D7-38F43548FF2D}" destId="{91AB797E-555B-4ABD-B46D-5E2A8AF1089C}" srcOrd="0" destOrd="0" presId="urn:microsoft.com/office/officeart/2005/8/layout/matrix3"/>
    <dgm:cxn modelId="{FC314374-CADF-41A7-97A0-A577B3E752A2}" type="presOf" srcId="{0CB6BAF6-0B48-4679-BED1-43A778290B0C}" destId="{720979C2-356C-436F-8104-F530C4722C55}" srcOrd="0" destOrd="0" presId="urn:microsoft.com/office/officeart/2005/8/layout/matrix3"/>
    <dgm:cxn modelId="{3865A47B-82D9-4783-B5E2-BBCF2426C2F5}" srcId="{D488A256-2263-4437-BDD4-908319BC320F}" destId="{74F793B8-792F-4F84-ADCE-6985AC6D8403}" srcOrd="2" destOrd="0" parTransId="{9A5BE9F6-4791-4C31-8604-B1359CB5CF15}" sibTransId="{93E4B568-AC0C-433B-BB64-EC107A942DD1}"/>
    <dgm:cxn modelId="{576E7886-4890-4C28-AA54-0D4C11F9B5F6}" srcId="{D488A256-2263-4437-BDD4-908319BC320F}" destId="{0CB6BAF6-0B48-4679-BED1-43A778290B0C}" srcOrd="0" destOrd="0" parTransId="{29DF0FF8-0D7D-4CB0-B3F9-2EBE28BBCD7B}" sibTransId="{D2872D5A-5E8A-4911-A046-E884F7BC6C7A}"/>
    <dgm:cxn modelId="{F39223C9-3A04-44CC-9947-14D1DA1364AD}" type="presOf" srcId="{65920484-9643-4EA8-9BDA-C5FC0990955F}" destId="{44DEBBD4-C33F-44BD-9105-0909F546C055}" srcOrd="0" destOrd="0" presId="urn:microsoft.com/office/officeart/2005/8/layout/matrix3"/>
    <dgm:cxn modelId="{9A8F96FC-E5DF-4580-9884-FF465C925E1A}" srcId="{D488A256-2263-4437-BDD4-908319BC320F}" destId="{40E541F8-8DCC-4892-96D7-38F43548FF2D}" srcOrd="3" destOrd="0" parTransId="{0F22578D-F09D-4C8F-865A-2F0993E8170A}" sibTransId="{8D7D23D3-E53F-469C-94DB-66E54BDFE7F6}"/>
    <dgm:cxn modelId="{2F26A1FF-661F-4EE4-97E4-23A9EC4AB244}" type="presOf" srcId="{D488A256-2263-4437-BDD4-908319BC320F}" destId="{A7D172F2-C06C-4543-9752-149DC6BC612C}" srcOrd="0" destOrd="0" presId="urn:microsoft.com/office/officeart/2005/8/layout/matrix3"/>
    <dgm:cxn modelId="{112CBA9C-5EEA-4A36-8CD8-AA7E5AB7B8B0}" type="presParOf" srcId="{A7D172F2-C06C-4543-9752-149DC6BC612C}" destId="{2AEBCDB5-D685-4060-8409-112D09056A94}" srcOrd="0" destOrd="0" presId="urn:microsoft.com/office/officeart/2005/8/layout/matrix3"/>
    <dgm:cxn modelId="{13C6027F-BAAD-47F9-A61D-FA2F6540B3D8}" type="presParOf" srcId="{A7D172F2-C06C-4543-9752-149DC6BC612C}" destId="{720979C2-356C-436F-8104-F530C4722C55}" srcOrd="1" destOrd="0" presId="urn:microsoft.com/office/officeart/2005/8/layout/matrix3"/>
    <dgm:cxn modelId="{0FE966D4-C564-4DE3-84A3-EF288D1861F5}" type="presParOf" srcId="{A7D172F2-C06C-4543-9752-149DC6BC612C}" destId="{44DEBBD4-C33F-44BD-9105-0909F546C055}" srcOrd="2" destOrd="0" presId="urn:microsoft.com/office/officeart/2005/8/layout/matrix3"/>
    <dgm:cxn modelId="{E7D953C1-A5FA-46B4-A454-B68B8578AECC}" type="presParOf" srcId="{A7D172F2-C06C-4543-9752-149DC6BC612C}" destId="{0869649E-A41A-41CE-92BD-E71F78A38AA4}" srcOrd="3" destOrd="0" presId="urn:microsoft.com/office/officeart/2005/8/layout/matrix3"/>
    <dgm:cxn modelId="{F4857E8F-DECC-4084-8DE1-0B9793042488}" type="presParOf" srcId="{A7D172F2-C06C-4543-9752-149DC6BC612C}" destId="{91AB797E-555B-4ABD-B46D-5E2A8AF1089C}"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0A84EC-BF84-4E56-9983-6216A870A372}">
      <dsp:nvSpPr>
        <dsp:cNvPr id="0" name=""/>
        <dsp:cNvSpPr/>
      </dsp:nvSpPr>
      <dsp:spPr>
        <a:xfrm>
          <a:off x="0" y="689"/>
          <a:ext cx="6797675" cy="0"/>
        </a:xfrm>
        <a:prstGeom prst="line">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w="12700" cap="flat" cmpd="sng" algn="ctr">
          <a:solidFill>
            <a:schemeClr val="accent2">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02C61841-FE34-4CC7-8920-4FD18211F0F7}">
      <dsp:nvSpPr>
        <dsp:cNvPr id="0" name=""/>
        <dsp:cNvSpPr/>
      </dsp:nvSpPr>
      <dsp:spPr>
        <a:xfrm>
          <a:off x="0" y="689"/>
          <a:ext cx="6797675" cy="1129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a:t>We ask that there is a nominated practice educator (PE) or mentor within the placement area who would meet students on the start of the first day for orientation.</a:t>
          </a:r>
          <a:endParaRPr lang="en-US" sz="1800" kern="1200"/>
        </a:p>
      </dsp:txBody>
      <dsp:txXfrm>
        <a:off x="0" y="689"/>
        <a:ext cx="6797675" cy="1129706"/>
      </dsp:txXfrm>
    </dsp:sp>
    <dsp:sp modelId="{4D6774D9-EE21-4CD8-B364-471936C94AE1}">
      <dsp:nvSpPr>
        <dsp:cNvPr id="0" name=""/>
        <dsp:cNvSpPr/>
      </dsp:nvSpPr>
      <dsp:spPr>
        <a:xfrm>
          <a:off x="0" y="1130396"/>
          <a:ext cx="6797675" cy="0"/>
        </a:xfrm>
        <a:prstGeom prst="line">
          <a:avLst/>
        </a:prstGeom>
        <a:gradFill rotWithShape="0">
          <a:gsLst>
            <a:gs pos="0">
              <a:schemeClr val="accent2">
                <a:hueOff val="704463"/>
                <a:satOff val="-5041"/>
                <a:lumOff val="-294"/>
                <a:alphaOff val="0"/>
                <a:shade val="85000"/>
                <a:satMod val="130000"/>
              </a:schemeClr>
            </a:gs>
            <a:gs pos="34000">
              <a:schemeClr val="accent2">
                <a:hueOff val="704463"/>
                <a:satOff val="-5041"/>
                <a:lumOff val="-294"/>
                <a:alphaOff val="0"/>
                <a:shade val="87000"/>
                <a:satMod val="125000"/>
              </a:schemeClr>
            </a:gs>
            <a:gs pos="70000">
              <a:schemeClr val="accent2">
                <a:hueOff val="704463"/>
                <a:satOff val="-5041"/>
                <a:lumOff val="-294"/>
                <a:alphaOff val="0"/>
                <a:tint val="100000"/>
                <a:shade val="90000"/>
                <a:satMod val="130000"/>
              </a:schemeClr>
            </a:gs>
            <a:gs pos="100000">
              <a:schemeClr val="accent2">
                <a:hueOff val="704463"/>
                <a:satOff val="-5041"/>
                <a:lumOff val="-294"/>
                <a:alphaOff val="0"/>
                <a:tint val="100000"/>
                <a:shade val="100000"/>
                <a:satMod val="110000"/>
              </a:schemeClr>
            </a:gs>
          </a:gsLst>
          <a:path path="circle">
            <a:fillToRect l="100000" t="100000" r="100000" b="100000"/>
          </a:path>
        </a:gradFill>
        <a:ln w="12700" cap="flat" cmpd="sng" algn="ctr">
          <a:solidFill>
            <a:schemeClr val="accent2">
              <a:hueOff val="704463"/>
              <a:satOff val="-5041"/>
              <a:lumOff val="-294"/>
              <a:alphaOff val="0"/>
            </a:schemeClr>
          </a:solidFill>
          <a:prstDash val="solid"/>
        </a:ln>
        <a:effectLst>
          <a:outerShdw blurRad="38100" dist="25400" dir="2700000" algn="br"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3B38CAAA-4D83-4756-BBD8-5AA1A2A554BB}">
      <dsp:nvSpPr>
        <dsp:cNvPr id="0" name=""/>
        <dsp:cNvSpPr/>
      </dsp:nvSpPr>
      <dsp:spPr>
        <a:xfrm>
          <a:off x="0" y="1130396"/>
          <a:ext cx="6797675" cy="1129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a:t>They would ideally also be responsible for identifying and directing students to learning opportunities throughout the placement block. </a:t>
          </a:r>
          <a:endParaRPr lang="en-US" sz="1800" kern="1200"/>
        </a:p>
      </dsp:txBody>
      <dsp:txXfrm>
        <a:off x="0" y="1130396"/>
        <a:ext cx="6797675" cy="1129706"/>
      </dsp:txXfrm>
    </dsp:sp>
    <dsp:sp modelId="{BF3FC2EA-AA3C-4E10-BED7-625285B9F223}">
      <dsp:nvSpPr>
        <dsp:cNvPr id="0" name=""/>
        <dsp:cNvSpPr/>
      </dsp:nvSpPr>
      <dsp:spPr>
        <a:xfrm>
          <a:off x="0" y="2260102"/>
          <a:ext cx="6797675" cy="0"/>
        </a:xfrm>
        <a:prstGeom prst="line">
          <a:avLst/>
        </a:prstGeom>
        <a:gradFill rotWithShape="0">
          <a:gsLst>
            <a:gs pos="0">
              <a:schemeClr val="accent2">
                <a:hueOff val="1408927"/>
                <a:satOff val="-10081"/>
                <a:lumOff val="-589"/>
                <a:alphaOff val="0"/>
                <a:shade val="85000"/>
                <a:satMod val="130000"/>
              </a:schemeClr>
            </a:gs>
            <a:gs pos="34000">
              <a:schemeClr val="accent2">
                <a:hueOff val="1408927"/>
                <a:satOff val="-10081"/>
                <a:lumOff val="-589"/>
                <a:alphaOff val="0"/>
                <a:shade val="87000"/>
                <a:satMod val="125000"/>
              </a:schemeClr>
            </a:gs>
            <a:gs pos="70000">
              <a:schemeClr val="accent2">
                <a:hueOff val="1408927"/>
                <a:satOff val="-10081"/>
                <a:lumOff val="-589"/>
                <a:alphaOff val="0"/>
                <a:tint val="100000"/>
                <a:shade val="90000"/>
                <a:satMod val="130000"/>
              </a:schemeClr>
            </a:gs>
            <a:gs pos="100000">
              <a:schemeClr val="accent2">
                <a:hueOff val="1408927"/>
                <a:satOff val="-10081"/>
                <a:lumOff val="-589"/>
                <a:alphaOff val="0"/>
                <a:tint val="100000"/>
                <a:shade val="100000"/>
                <a:satMod val="110000"/>
              </a:schemeClr>
            </a:gs>
          </a:gsLst>
          <a:path path="circle">
            <a:fillToRect l="100000" t="100000" r="100000" b="100000"/>
          </a:path>
        </a:gradFill>
        <a:ln w="12700" cap="flat" cmpd="sng" algn="ctr">
          <a:solidFill>
            <a:schemeClr val="accent2">
              <a:hueOff val="1408927"/>
              <a:satOff val="-10081"/>
              <a:lumOff val="-589"/>
              <a:alphaOff val="0"/>
            </a:schemeClr>
          </a:solidFill>
          <a:prstDash val="solid"/>
        </a:ln>
        <a:effectLst>
          <a:outerShdw blurRad="38100" dist="25400" dir="2700000" algn="br"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80092E09-6F3C-4CC2-9EB9-F8443193CF72}">
      <dsp:nvSpPr>
        <dsp:cNvPr id="0" name=""/>
        <dsp:cNvSpPr/>
      </dsp:nvSpPr>
      <dsp:spPr>
        <a:xfrm>
          <a:off x="0" y="2260102"/>
          <a:ext cx="6797675" cy="1129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a:t>Students are reminded that placement settings can be busy due to the current climate in healthcare across the UK. They are encouraged to offer to help and get involved where they can! </a:t>
          </a:r>
          <a:endParaRPr lang="en-US" sz="1800" kern="1200"/>
        </a:p>
      </dsp:txBody>
      <dsp:txXfrm>
        <a:off x="0" y="2260102"/>
        <a:ext cx="6797675" cy="1129706"/>
      </dsp:txXfrm>
    </dsp:sp>
    <dsp:sp modelId="{166EBA27-64ED-4345-AE07-74BE74951457}">
      <dsp:nvSpPr>
        <dsp:cNvPr id="0" name=""/>
        <dsp:cNvSpPr/>
      </dsp:nvSpPr>
      <dsp:spPr>
        <a:xfrm>
          <a:off x="0" y="3389809"/>
          <a:ext cx="6797675" cy="0"/>
        </a:xfrm>
        <a:prstGeom prst="line">
          <a:avLst/>
        </a:prstGeom>
        <a:gradFill rotWithShape="0">
          <a:gsLst>
            <a:gs pos="0">
              <a:schemeClr val="accent2">
                <a:hueOff val="2113390"/>
                <a:satOff val="-15122"/>
                <a:lumOff val="-883"/>
                <a:alphaOff val="0"/>
                <a:shade val="85000"/>
                <a:satMod val="130000"/>
              </a:schemeClr>
            </a:gs>
            <a:gs pos="34000">
              <a:schemeClr val="accent2">
                <a:hueOff val="2113390"/>
                <a:satOff val="-15122"/>
                <a:lumOff val="-883"/>
                <a:alphaOff val="0"/>
                <a:shade val="87000"/>
                <a:satMod val="125000"/>
              </a:schemeClr>
            </a:gs>
            <a:gs pos="70000">
              <a:schemeClr val="accent2">
                <a:hueOff val="2113390"/>
                <a:satOff val="-15122"/>
                <a:lumOff val="-883"/>
                <a:alphaOff val="0"/>
                <a:tint val="100000"/>
                <a:shade val="90000"/>
                <a:satMod val="130000"/>
              </a:schemeClr>
            </a:gs>
            <a:gs pos="100000">
              <a:schemeClr val="accent2">
                <a:hueOff val="2113390"/>
                <a:satOff val="-15122"/>
                <a:lumOff val="-883"/>
                <a:alphaOff val="0"/>
                <a:tint val="100000"/>
                <a:shade val="100000"/>
                <a:satMod val="110000"/>
              </a:schemeClr>
            </a:gs>
          </a:gsLst>
          <a:path path="circle">
            <a:fillToRect l="100000" t="100000" r="100000" b="100000"/>
          </a:path>
        </a:gradFill>
        <a:ln w="12700" cap="flat" cmpd="sng" algn="ctr">
          <a:solidFill>
            <a:schemeClr val="accent2">
              <a:hueOff val="2113390"/>
              <a:satOff val="-15122"/>
              <a:lumOff val="-883"/>
              <a:alphaOff val="0"/>
            </a:schemeClr>
          </a:solidFill>
          <a:prstDash val="solid"/>
        </a:ln>
        <a:effectLst>
          <a:outerShdw blurRad="38100" dist="25400" dir="2700000" algn="br"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3E17976E-1BB3-4C47-A3A0-C4A9738B7317}">
      <dsp:nvSpPr>
        <dsp:cNvPr id="0" name=""/>
        <dsp:cNvSpPr/>
      </dsp:nvSpPr>
      <dsp:spPr>
        <a:xfrm>
          <a:off x="0" y="3389809"/>
          <a:ext cx="6797675" cy="1129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a:t>Students are able to explain the role and scope of a modern paramedic if needed. Some healthcare professionals (understandably!) aren’t sure what the modern paramedic does as the role has evolved so quickly</a:t>
          </a:r>
          <a:endParaRPr lang="en-US" sz="1800" kern="1200"/>
        </a:p>
      </dsp:txBody>
      <dsp:txXfrm>
        <a:off x="0" y="3389809"/>
        <a:ext cx="6797675" cy="1129706"/>
      </dsp:txXfrm>
    </dsp:sp>
    <dsp:sp modelId="{EE49D2F0-6A8C-480B-B1C8-E9251509D109}">
      <dsp:nvSpPr>
        <dsp:cNvPr id="0" name=""/>
        <dsp:cNvSpPr/>
      </dsp:nvSpPr>
      <dsp:spPr>
        <a:xfrm>
          <a:off x="0" y="4519515"/>
          <a:ext cx="6797675" cy="0"/>
        </a:xfrm>
        <a:prstGeom prst="line">
          <a:avLst/>
        </a:prstGeom>
        <a:gradFill rotWithShape="0">
          <a:gsLst>
            <a:gs pos="0">
              <a:schemeClr val="accent2">
                <a:hueOff val="2817853"/>
                <a:satOff val="-20162"/>
                <a:lumOff val="-1177"/>
                <a:alphaOff val="0"/>
                <a:shade val="85000"/>
                <a:satMod val="130000"/>
              </a:schemeClr>
            </a:gs>
            <a:gs pos="34000">
              <a:schemeClr val="accent2">
                <a:hueOff val="2817853"/>
                <a:satOff val="-20162"/>
                <a:lumOff val="-1177"/>
                <a:alphaOff val="0"/>
                <a:shade val="87000"/>
                <a:satMod val="125000"/>
              </a:schemeClr>
            </a:gs>
            <a:gs pos="70000">
              <a:schemeClr val="accent2">
                <a:hueOff val="2817853"/>
                <a:satOff val="-20162"/>
                <a:lumOff val="-1177"/>
                <a:alphaOff val="0"/>
                <a:tint val="100000"/>
                <a:shade val="90000"/>
                <a:satMod val="130000"/>
              </a:schemeClr>
            </a:gs>
            <a:gs pos="100000">
              <a:schemeClr val="accent2">
                <a:hueOff val="2817853"/>
                <a:satOff val="-20162"/>
                <a:lumOff val="-1177"/>
                <a:alphaOff val="0"/>
                <a:tint val="100000"/>
                <a:shade val="100000"/>
                <a:satMod val="110000"/>
              </a:schemeClr>
            </a:gs>
          </a:gsLst>
          <a:path path="circle">
            <a:fillToRect l="100000" t="100000" r="100000" b="100000"/>
          </a:path>
        </a:gradFill>
        <a:ln w="12700" cap="flat" cmpd="sng" algn="ctr">
          <a:solidFill>
            <a:schemeClr val="accent2">
              <a:hueOff val="2817853"/>
              <a:satOff val="-20162"/>
              <a:lumOff val="-1177"/>
              <a:alphaOff val="0"/>
            </a:schemeClr>
          </a:solidFill>
          <a:prstDash val="solid"/>
        </a:ln>
        <a:effectLst>
          <a:outerShdw blurRad="38100" dist="25400" dir="2700000" algn="br"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4EAA972C-A130-43C9-83A6-F8215C5A1CFF}">
      <dsp:nvSpPr>
        <dsp:cNvPr id="0" name=""/>
        <dsp:cNvSpPr/>
      </dsp:nvSpPr>
      <dsp:spPr>
        <a:xfrm>
          <a:off x="0" y="4519515"/>
          <a:ext cx="6797675" cy="1129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a:t>Staff are encouraged to sign placement assessment documentation (PAD) to confirm student attendance, verify learner contracts written by students, and provide feedback if they wish! </a:t>
          </a:r>
          <a:endParaRPr lang="en-US" sz="1800" kern="1200"/>
        </a:p>
      </dsp:txBody>
      <dsp:txXfrm>
        <a:off x="0" y="4519515"/>
        <a:ext cx="6797675" cy="11297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D1105D-A5EC-47CE-8519-709D700D8CC4}">
      <dsp:nvSpPr>
        <dsp:cNvPr id="0" name=""/>
        <dsp:cNvSpPr/>
      </dsp:nvSpPr>
      <dsp:spPr>
        <a:xfrm rot="5400000">
          <a:off x="274322" y="2011322"/>
          <a:ext cx="817808" cy="1360815"/>
        </a:xfrm>
        <a:prstGeom prst="corner">
          <a:avLst>
            <a:gd name="adj1" fmla="val 16120"/>
            <a:gd name="adj2" fmla="val 16110"/>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49720B-034B-4121-9870-DAB8F98AE646}">
      <dsp:nvSpPr>
        <dsp:cNvPr id="0" name=""/>
        <dsp:cNvSpPr/>
      </dsp:nvSpPr>
      <dsp:spPr>
        <a:xfrm>
          <a:off x="137810" y="2417913"/>
          <a:ext cx="1228551" cy="10768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t>Inspection</a:t>
          </a:r>
        </a:p>
        <a:p>
          <a:pPr marL="0" lvl="0" indent="0" algn="l" defTabSz="800100">
            <a:lnSpc>
              <a:spcPct val="90000"/>
            </a:lnSpc>
            <a:spcBef>
              <a:spcPct val="0"/>
            </a:spcBef>
            <a:spcAft>
              <a:spcPct val="35000"/>
            </a:spcAft>
            <a:buNone/>
          </a:pPr>
          <a:r>
            <a:rPr lang="en-US" sz="1100" kern="1200" dirty="0"/>
            <a:t>Using laryngoscopy if required</a:t>
          </a:r>
        </a:p>
      </dsp:txBody>
      <dsp:txXfrm>
        <a:off x="137810" y="2417913"/>
        <a:ext cx="1228551" cy="1076897"/>
      </dsp:txXfrm>
    </dsp:sp>
    <dsp:sp modelId="{D949998B-9412-480A-8CA4-62140DDEB184}">
      <dsp:nvSpPr>
        <dsp:cNvPr id="0" name=""/>
        <dsp:cNvSpPr/>
      </dsp:nvSpPr>
      <dsp:spPr>
        <a:xfrm>
          <a:off x="1134559" y="1911137"/>
          <a:ext cx="231802" cy="231802"/>
        </a:xfrm>
        <a:prstGeom prst="triangle">
          <a:avLst>
            <a:gd name="adj" fmla="val 100000"/>
          </a:avLst>
        </a:prstGeom>
        <a:solidFill>
          <a:schemeClr val="accent2">
            <a:hueOff val="234821"/>
            <a:satOff val="-1680"/>
            <a:lumOff val="-98"/>
            <a:alphaOff val="0"/>
          </a:schemeClr>
        </a:solidFill>
        <a:ln w="15875" cap="flat" cmpd="sng" algn="ctr">
          <a:solidFill>
            <a:schemeClr val="accent2">
              <a:hueOff val="234821"/>
              <a:satOff val="-1680"/>
              <a:lumOff val="-9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6E62F7-189C-4799-A708-38C3AC15D058}">
      <dsp:nvSpPr>
        <dsp:cNvPr id="0" name=""/>
        <dsp:cNvSpPr/>
      </dsp:nvSpPr>
      <dsp:spPr>
        <a:xfrm rot="5400000">
          <a:off x="1778310" y="1639159"/>
          <a:ext cx="817808" cy="1360815"/>
        </a:xfrm>
        <a:prstGeom prst="corner">
          <a:avLst>
            <a:gd name="adj1" fmla="val 16120"/>
            <a:gd name="adj2" fmla="val 16110"/>
          </a:avLst>
        </a:prstGeom>
        <a:solidFill>
          <a:schemeClr val="accent2">
            <a:hueOff val="469642"/>
            <a:satOff val="-3360"/>
            <a:lumOff val="-196"/>
            <a:alphaOff val="0"/>
          </a:schemeClr>
        </a:solidFill>
        <a:ln w="15875" cap="flat" cmpd="sng" algn="ctr">
          <a:solidFill>
            <a:schemeClr val="accent2">
              <a:hueOff val="469642"/>
              <a:satOff val="-3360"/>
              <a:lumOff val="-19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805D82-5F76-4812-988E-5B9676F0C456}">
      <dsp:nvSpPr>
        <dsp:cNvPr id="0" name=""/>
        <dsp:cNvSpPr/>
      </dsp:nvSpPr>
      <dsp:spPr>
        <a:xfrm>
          <a:off x="1641797" y="2045750"/>
          <a:ext cx="1228551" cy="10768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t>Clear Obstructions </a:t>
          </a:r>
          <a:r>
            <a:rPr lang="en-US" sz="1100" kern="1200" dirty="0"/>
            <a:t>Suction and magills forceps</a:t>
          </a:r>
        </a:p>
      </dsp:txBody>
      <dsp:txXfrm>
        <a:off x="1641797" y="2045750"/>
        <a:ext cx="1228551" cy="1076897"/>
      </dsp:txXfrm>
    </dsp:sp>
    <dsp:sp modelId="{E9BAD302-E95C-456C-A7BA-703D4A65F917}">
      <dsp:nvSpPr>
        <dsp:cNvPr id="0" name=""/>
        <dsp:cNvSpPr/>
      </dsp:nvSpPr>
      <dsp:spPr>
        <a:xfrm>
          <a:off x="2638547" y="1538974"/>
          <a:ext cx="231802" cy="231802"/>
        </a:xfrm>
        <a:prstGeom prst="triangle">
          <a:avLst>
            <a:gd name="adj" fmla="val 100000"/>
          </a:avLst>
        </a:prstGeom>
        <a:solidFill>
          <a:schemeClr val="accent2">
            <a:hueOff val="704463"/>
            <a:satOff val="-5041"/>
            <a:lumOff val="-294"/>
            <a:alphaOff val="0"/>
          </a:schemeClr>
        </a:solidFill>
        <a:ln w="15875" cap="flat" cmpd="sng" algn="ctr">
          <a:solidFill>
            <a:schemeClr val="accent2">
              <a:hueOff val="704463"/>
              <a:satOff val="-5041"/>
              <a:lumOff val="-29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02ABB2A-6913-47CA-84EA-427E9490800C}">
      <dsp:nvSpPr>
        <dsp:cNvPr id="0" name=""/>
        <dsp:cNvSpPr/>
      </dsp:nvSpPr>
      <dsp:spPr>
        <a:xfrm rot="5400000">
          <a:off x="3282297" y="1266996"/>
          <a:ext cx="817808" cy="1360815"/>
        </a:xfrm>
        <a:prstGeom prst="corner">
          <a:avLst>
            <a:gd name="adj1" fmla="val 16120"/>
            <a:gd name="adj2" fmla="val 16110"/>
          </a:avLst>
        </a:prstGeom>
        <a:solidFill>
          <a:schemeClr val="accent2">
            <a:hueOff val="939284"/>
            <a:satOff val="-6721"/>
            <a:lumOff val="-392"/>
            <a:alphaOff val="0"/>
          </a:schemeClr>
        </a:solidFill>
        <a:ln w="15875" cap="flat" cmpd="sng" algn="ctr">
          <a:solidFill>
            <a:schemeClr val="accent2">
              <a:hueOff val="939284"/>
              <a:satOff val="-6721"/>
              <a:lumOff val="-39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C90222-634C-432A-8081-428A4528497A}">
      <dsp:nvSpPr>
        <dsp:cNvPr id="0" name=""/>
        <dsp:cNvSpPr/>
      </dsp:nvSpPr>
      <dsp:spPr>
        <a:xfrm>
          <a:off x="3145784" y="1673586"/>
          <a:ext cx="1228551" cy="10768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t>Positioning:</a:t>
          </a:r>
          <a:r>
            <a:rPr lang="en-US" sz="1600" kern="1200" dirty="0"/>
            <a:t> </a:t>
          </a:r>
          <a:r>
            <a:rPr lang="en-US" sz="1100" kern="1200" dirty="0"/>
            <a:t>Head tilt/chin lift, jaw thrust, ramping</a:t>
          </a:r>
        </a:p>
      </dsp:txBody>
      <dsp:txXfrm>
        <a:off x="3145784" y="1673586"/>
        <a:ext cx="1228551" cy="1076897"/>
      </dsp:txXfrm>
    </dsp:sp>
    <dsp:sp modelId="{5BC6A9E4-C5F4-4426-B536-68FFFDD82ABD}">
      <dsp:nvSpPr>
        <dsp:cNvPr id="0" name=""/>
        <dsp:cNvSpPr/>
      </dsp:nvSpPr>
      <dsp:spPr>
        <a:xfrm>
          <a:off x="4142534" y="1166811"/>
          <a:ext cx="231802" cy="231802"/>
        </a:xfrm>
        <a:prstGeom prst="triangle">
          <a:avLst>
            <a:gd name="adj" fmla="val 100000"/>
          </a:avLst>
        </a:prstGeom>
        <a:solidFill>
          <a:schemeClr val="accent2">
            <a:hueOff val="1174105"/>
            <a:satOff val="-8401"/>
            <a:lumOff val="-490"/>
            <a:alphaOff val="0"/>
          </a:schemeClr>
        </a:solidFill>
        <a:ln w="15875" cap="flat" cmpd="sng" algn="ctr">
          <a:solidFill>
            <a:schemeClr val="accent2">
              <a:hueOff val="1174105"/>
              <a:satOff val="-8401"/>
              <a:lumOff val="-49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E7B8361-F188-442B-92FD-94E1CF845B6C}">
      <dsp:nvSpPr>
        <dsp:cNvPr id="0" name=""/>
        <dsp:cNvSpPr/>
      </dsp:nvSpPr>
      <dsp:spPr>
        <a:xfrm rot="5400000">
          <a:off x="4786284" y="894833"/>
          <a:ext cx="817808" cy="1360815"/>
        </a:xfrm>
        <a:prstGeom prst="corner">
          <a:avLst>
            <a:gd name="adj1" fmla="val 16120"/>
            <a:gd name="adj2" fmla="val 16110"/>
          </a:avLst>
        </a:prstGeom>
        <a:solidFill>
          <a:schemeClr val="accent2">
            <a:hueOff val="1408927"/>
            <a:satOff val="-10081"/>
            <a:lumOff val="-589"/>
            <a:alphaOff val="0"/>
          </a:schemeClr>
        </a:solidFill>
        <a:ln w="15875" cap="flat" cmpd="sng" algn="ctr">
          <a:solidFill>
            <a:schemeClr val="accent2">
              <a:hueOff val="1408927"/>
              <a:satOff val="-10081"/>
              <a:lumOff val="-58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579C672-6A81-4375-A257-5A5A9BB0FEC2}">
      <dsp:nvSpPr>
        <dsp:cNvPr id="0" name=""/>
        <dsp:cNvSpPr/>
      </dsp:nvSpPr>
      <dsp:spPr>
        <a:xfrm>
          <a:off x="4649772" y="1301423"/>
          <a:ext cx="1228551" cy="10768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t>Insert an appropriate adjunct:</a:t>
          </a:r>
          <a:r>
            <a:rPr lang="en-US" sz="1600" kern="1200" dirty="0"/>
            <a:t> </a:t>
          </a:r>
          <a:r>
            <a:rPr lang="en-US" sz="1100" kern="1200" dirty="0"/>
            <a:t>OPA/NPA</a:t>
          </a:r>
        </a:p>
      </dsp:txBody>
      <dsp:txXfrm>
        <a:off x="4649772" y="1301423"/>
        <a:ext cx="1228551" cy="1076897"/>
      </dsp:txXfrm>
    </dsp:sp>
    <dsp:sp modelId="{18341105-D9F1-4AF8-8749-D8C7201B5D78}">
      <dsp:nvSpPr>
        <dsp:cNvPr id="0" name=""/>
        <dsp:cNvSpPr/>
      </dsp:nvSpPr>
      <dsp:spPr>
        <a:xfrm>
          <a:off x="5646521" y="794648"/>
          <a:ext cx="231802" cy="231802"/>
        </a:xfrm>
        <a:prstGeom prst="triangle">
          <a:avLst>
            <a:gd name="adj" fmla="val 100000"/>
          </a:avLst>
        </a:prstGeom>
        <a:solidFill>
          <a:schemeClr val="accent2">
            <a:hueOff val="1643748"/>
            <a:satOff val="-11761"/>
            <a:lumOff val="-687"/>
            <a:alphaOff val="0"/>
          </a:schemeClr>
        </a:solidFill>
        <a:ln w="15875" cap="flat" cmpd="sng" algn="ctr">
          <a:solidFill>
            <a:schemeClr val="accent2">
              <a:hueOff val="1643748"/>
              <a:satOff val="-11761"/>
              <a:lumOff val="-68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010D03-9161-449F-89D3-C97448E7C587}">
      <dsp:nvSpPr>
        <dsp:cNvPr id="0" name=""/>
        <dsp:cNvSpPr/>
      </dsp:nvSpPr>
      <dsp:spPr>
        <a:xfrm rot="5400000">
          <a:off x="6290271" y="522670"/>
          <a:ext cx="817808" cy="1360815"/>
        </a:xfrm>
        <a:prstGeom prst="corner">
          <a:avLst>
            <a:gd name="adj1" fmla="val 16120"/>
            <a:gd name="adj2" fmla="val 16110"/>
          </a:avLst>
        </a:prstGeom>
        <a:solidFill>
          <a:schemeClr val="accent2">
            <a:hueOff val="1878569"/>
            <a:satOff val="-13441"/>
            <a:lumOff val="-785"/>
            <a:alphaOff val="0"/>
          </a:schemeClr>
        </a:solidFill>
        <a:ln w="15875" cap="flat" cmpd="sng" algn="ctr">
          <a:solidFill>
            <a:schemeClr val="accent2">
              <a:hueOff val="1878569"/>
              <a:satOff val="-13441"/>
              <a:lumOff val="-78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3C210C-0C3D-44CA-A0B3-EAA10BC0D418}">
      <dsp:nvSpPr>
        <dsp:cNvPr id="0" name=""/>
        <dsp:cNvSpPr/>
      </dsp:nvSpPr>
      <dsp:spPr>
        <a:xfrm>
          <a:off x="6153759" y="929260"/>
          <a:ext cx="1228551" cy="10768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dirty="0"/>
            <a:t>Prepare and insert an SGA:</a:t>
          </a:r>
          <a:r>
            <a:rPr lang="en-US" sz="2000" kern="1200" dirty="0"/>
            <a:t> </a:t>
          </a:r>
        </a:p>
        <a:p>
          <a:pPr marL="0" lvl="0" indent="0" algn="l" defTabSz="622300">
            <a:lnSpc>
              <a:spcPct val="90000"/>
            </a:lnSpc>
            <a:spcBef>
              <a:spcPct val="0"/>
            </a:spcBef>
            <a:spcAft>
              <a:spcPct val="35000"/>
            </a:spcAft>
            <a:buNone/>
          </a:pPr>
          <a:r>
            <a:rPr lang="en-US" sz="1400" kern="1200" dirty="0"/>
            <a:t>iGel</a:t>
          </a:r>
        </a:p>
      </dsp:txBody>
      <dsp:txXfrm>
        <a:off x="6153759" y="929260"/>
        <a:ext cx="1228551" cy="1076897"/>
      </dsp:txXfrm>
    </dsp:sp>
    <dsp:sp modelId="{C81D256E-79EE-4150-B71F-BD219CCE3782}">
      <dsp:nvSpPr>
        <dsp:cNvPr id="0" name=""/>
        <dsp:cNvSpPr/>
      </dsp:nvSpPr>
      <dsp:spPr>
        <a:xfrm>
          <a:off x="7150508" y="422485"/>
          <a:ext cx="231802" cy="231802"/>
        </a:xfrm>
        <a:prstGeom prst="triangle">
          <a:avLst>
            <a:gd name="adj" fmla="val 100000"/>
          </a:avLst>
        </a:prstGeom>
        <a:solidFill>
          <a:schemeClr val="accent2">
            <a:hueOff val="2113390"/>
            <a:satOff val="-15122"/>
            <a:lumOff val="-883"/>
            <a:alphaOff val="0"/>
          </a:schemeClr>
        </a:solidFill>
        <a:ln w="15875" cap="flat" cmpd="sng" algn="ctr">
          <a:solidFill>
            <a:schemeClr val="accent2">
              <a:hueOff val="2113390"/>
              <a:satOff val="-15122"/>
              <a:lumOff val="-88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87DBF5-160B-4BE1-8521-03F137A526A0}">
      <dsp:nvSpPr>
        <dsp:cNvPr id="0" name=""/>
        <dsp:cNvSpPr/>
      </dsp:nvSpPr>
      <dsp:spPr>
        <a:xfrm rot="5400000">
          <a:off x="7794259" y="150507"/>
          <a:ext cx="817808" cy="1360815"/>
        </a:xfrm>
        <a:prstGeom prst="corner">
          <a:avLst>
            <a:gd name="adj1" fmla="val 16120"/>
            <a:gd name="adj2" fmla="val 16110"/>
          </a:avLst>
        </a:prstGeom>
        <a:solidFill>
          <a:schemeClr val="accent2">
            <a:hueOff val="2348211"/>
            <a:satOff val="-16802"/>
            <a:lumOff val="-981"/>
            <a:alphaOff val="0"/>
          </a:schemeClr>
        </a:solidFill>
        <a:ln w="15875" cap="flat" cmpd="sng" algn="ctr">
          <a:solidFill>
            <a:schemeClr val="accent2">
              <a:hueOff val="2348211"/>
              <a:satOff val="-16802"/>
              <a:lumOff val="-98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16939B-B371-4B5E-B5C7-225F6C3A9971}">
      <dsp:nvSpPr>
        <dsp:cNvPr id="0" name=""/>
        <dsp:cNvSpPr/>
      </dsp:nvSpPr>
      <dsp:spPr>
        <a:xfrm>
          <a:off x="7661868" y="566111"/>
          <a:ext cx="1444223" cy="10768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dirty="0"/>
            <a:t>Assist with endotracheal intubation</a:t>
          </a:r>
        </a:p>
        <a:p>
          <a:pPr marL="0" lvl="0" indent="0" algn="l" defTabSz="622300">
            <a:lnSpc>
              <a:spcPct val="90000"/>
            </a:lnSpc>
            <a:spcBef>
              <a:spcPct val="0"/>
            </a:spcBef>
            <a:spcAft>
              <a:spcPct val="35000"/>
            </a:spcAft>
            <a:buNone/>
          </a:pPr>
          <a:r>
            <a:rPr lang="en-US" sz="1200" kern="1200" dirty="0">
              <a:solidFill>
                <a:srgbClr val="FF0000"/>
              </a:solidFill>
            </a:rPr>
            <a:t>ASSIST ONLY: Not to be undertaken as primary clinician</a:t>
          </a:r>
        </a:p>
      </dsp:txBody>
      <dsp:txXfrm>
        <a:off x="7661868" y="566111"/>
        <a:ext cx="1444223" cy="1076897"/>
      </dsp:txXfrm>
    </dsp:sp>
    <dsp:sp modelId="{AAF719AD-6699-443D-AE79-4E90FADD979F}">
      <dsp:nvSpPr>
        <dsp:cNvPr id="0" name=""/>
        <dsp:cNvSpPr/>
      </dsp:nvSpPr>
      <dsp:spPr>
        <a:xfrm>
          <a:off x="8654495" y="50322"/>
          <a:ext cx="231802" cy="231802"/>
        </a:xfrm>
        <a:prstGeom prst="triangle">
          <a:avLst>
            <a:gd name="adj" fmla="val 100000"/>
          </a:avLst>
        </a:prstGeom>
        <a:solidFill>
          <a:schemeClr val="accent2">
            <a:hueOff val="2583032"/>
            <a:satOff val="-18482"/>
            <a:lumOff val="-1079"/>
            <a:alphaOff val="0"/>
          </a:schemeClr>
        </a:solidFill>
        <a:ln w="15875" cap="flat" cmpd="sng" algn="ctr">
          <a:solidFill>
            <a:schemeClr val="accent2">
              <a:hueOff val="2583032"/>
              <a:satOff val="-18482"/>
              <a:lumOff val="-107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FF96A0-1C82-4C6C-B69D-58C44884F4D5}">
      <dsp:nvSpPr>
        <dsp:cNvPr id="0" name=""/>
        <dsp:cNvSpPr/>
      </dsp:nvSpPr>
      <dsp:spPr>
        <a:xfrm rot="5400000">
          <a:off x="9298246" y="-221656"/>
          <a:ext cx="817808" cy="1360815"/>
        </a:xfrm>
        <a:prstGeom prst="corner">
          <a:avLst>
            <a:gd name="adj1" fmla="val 16120"/>
            <a:gd name="adj2" fmla="val 16110"/>
          </a:avLst>
        </a:prstGeom>
        <a:solidFill>
          <a:schemeClr val="accent2">
            <a:hueOff val="2817853"/>
            <a:satOff val="-20162"/>
            <a:lumOff val="-1177"/>
            <a:alphaOff val="0"/>
          </a:schemeClr>
        </a:solidFill>
        <a:ln w="15875" cap="flat" cmpd="sng" algn="ctr">
          <a:solidFill>
            <a:schemeClr val="accent2">
              <a:hueOff val="2817853"/>
              <a:satOff val="-20162"/>
              <a:lumOff val="-117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7EC1B8A-A4C3-4E4C-8A7C-554AE0AD3D7B}">
      <dsp:nvSpPr>
        <dsp:cNvPr id="0" name=""/>
        <dsp:cNvSpPr/>
      </dsp:nvSpPr>
      <dsp:spPr>
        <a:xfrm>
          <a:off x="9161733" y="184934"/>
          <a:ext cx="1228551" cy="10768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dirty="0"/>
            <a:t>Assist with needle cric</a:t>
          </a:r>
        </a:p>
        <a:p>
          <a:pPr marL="0" lvl="0" indent="0" algn="l" defTabSz="622300">
            <a:lnSpc>
              <a:spcPct val="90000"/>
            </a:lnSpc>
            <a:spcBef>
              <a:spcPct val="0"/>
            </a:spcBef>
            <a:spcAft>
              <a:spcPct val="35000"/>
            </a:spcAft>
            <a:buNone/>
          </a:pPr>
          <a:r>
            <a:rPr lang="en-US" sz="1100" b="0" kern="1200" dirty="0">
              <a:solidFill>
                <a:srgbClr val="FF0000"/>
              </a:solidFill>
            </a:rPr>
            <a:t>ASSIST ONLY: Not to be undertaken as primary clinician</a:t>
          </a:r>
          <a:endParaRPr lang="en-US" sz="1400" b="1" kern="1200" dirty="0"/>
        </a:p>
      </dsp:txBody>
      <dsp:txXfrm>
        <a:off x="9161733" y="184934"/>
        <a:ext cx="1228551" cy="107689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EBCDB5-D685-4060-8409-112D09056A94}">
      <dsp:nvSpPr>
        <dsp:cNvPr id="0" name=""/>
        <dsp:cNvSpPr/>
      </dsp:nvSpPr>
      <dsp:spPr>
        <a:xfrm>
          <a:off x="892174" y="0"/>
          <a:ext cx="5573712" cy="5573712"/>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20979C2-356C-436F-8104-F530C4722C55}">
      <dsp:nvSpPr>
        <dsp:cNvPr id="0" name=""/>
        <dsp:cNvSpPr/>
      </dsp:nvSpPr>
      <dsp:spPr>
        <a:xfrm>
          <a:off x="1421677" y="529502"/>
          <a:ext cx="2173747" cy="2173747"/>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t>Adult BLS</a:t>
          </a:r>
        </a:p>
      </dsp:txBody>
      <dsp:txXfrm>
        <a:off x="1527791" y="635616"/>
        <a:ext cx="1961519" cy="1961519"/>
      </dsp:txXfrm>
    </dsp:sp>
    <dsp:sp modelId="{44DEBBD4-C33F-44BD-9105-0909F546C055}">
      <dsp:nvSpPr>
        <dsp:cNvPr id="0" name=""/>
        <dsp:cNvSpPr/>
      </dsp:nvSpPr>
      <dsp:spPr>
        <a:xfrm>
          <a:off x="3762636" y="529502"/>
          <a:ext cx="2173747" cy="2173747"/>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t>Paediatric BLS</a:t>
          </a:r>
        </a:p>
      </dsp:txBody>
      <dsp:txXfrm>
        <a:off x="3868750" y="635616"/>
        <a:ext cx="1961519" cy="1961519"/>
      </dsp:txXfrm>
    </dsp:sp>
    <dsp:sp modelId="{0869649E-A41A-41CE-92BD-E71F78A38AA4}">
      <dsp:nvSpPr>
        <dsp:cNvPr id="0" name=""/>
        <dsp:cNvSpPr/>
      </dsp:nvSpPr>
      <dsp:spPr>
        <a:xfrm>
          <a:off x="1421677" y="2870461"/>
          <a:ext cx="2173747" cy="2173747"/>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t>Newborn Life Support</a:t>
          </a:r>
        </a:p>
      </dsp:txBody>
      <dsp:txXfrm>
        <a:off x="1527791" y="2976575"/>
        <a:ext cx="1961519" cy="1961519"/>
      </dsp:txXfrm>
    </dsp:sp>
    <dsp:sp modelId="{91AB797E-555B-4ABD-B46D-5E2A8AF1089C}">
      <dsp:nvSpPr>
        <dsp:cNvPr id="0" name=""/>
        <dsp:cNvSpPr/>
      </dsp:nvSpPr>
      <dsp:spPr>
        <a:xfrm>
          <a:off x="3762636" y="2870461"/>
          <a:ext cx="2173747" cy="2173747"/>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t>Traumatic Cardiac Arrest</a:t>
          </a:r>
        </a:p>
      </dsp:txBody>
      <dsp:txXfrm>
        <a:off x="3868750" y="2976575"/>
        <a:ext cx="1961519" cy="1961519"/>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00B234-5F01-47EF-AFF1-40AC6FB22C95}" type="datetimeFigureOut">
              <a:rPr lang="en-GB" smtClean="0"/>
              <a:t>20/11/2025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B2F004-624F-4F2B-814B-10DC90756C01}" type="slidenum">
              <a:rPr lang="en-GB" smtClean="0"/>
              <a:t>‹#›</a:t>
            </a:fld>
            <a:endParaRPr lang="en-GB"/>
          </a:p>
        </p:txBody>
      </p:sp>
    </p:spTree>
    <p:extLst>
      <p:ext uri="{BB962C8B-B14F-4D97-AF65-F5344CB8AC3E}">
        <p14:creationId xmlns:p14="http://schemas.microsoft.com/office/powerpoint/2010/main" val="12998132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youtu.be/D3Lm7etIux8?si=SA4umeBOh9dAB9Lh"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youtu.be/D3Lm7etIux8?si=SA4umeBOh9dAB9Lh"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youtu.be/D3Lm7etIux8?si=SA4umeBOh9dAB9Lh"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youtu.be/D3Lm7etIux8?si=SA4umeBOh9dAB9Lh"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Paramedics attend patients with a wide variety of needs and have an important role in hospital admission avoidance through avenues including treating and discharging patients at home or referral to alternative treatment pathways. The profession in Scotland is also moving towards alignment with the rest of the UK in developing a greater presence in settings outside of prehospital emergency care including primary care, in-hospital, and community care environments as well as education, governance and public health. This video created by NHS GGC gives some more information and insight into cross sector placements: </a:t>
            </a:r>
            <a:r>
              <a:rPr lang="en-GB"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https://youtu.be/D3Lm7etIux8?si=SA4umeBOh9dAB9Lh</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With the drive towards a connected whole system approach to improving care for all, we want to prepare our students for their responsibilities through engaging with diverse learning experiences in practice settings. By placing year 2 and 3 paramedic undergraduate students into a variety of care environments we can achieve a number of pertinent learning outcomes associated with early development of the holistic healthcare practitioner, such as:</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Enhance understanding of patient assessment, treatment and management in in-hospital emergency care settings</a:t>
            </a:r>
          </a:p>
          <a:p>
            <a:pPr marL="342900" lvl="0" indent="-342900">
              <a:lnSpc>
                <a:spcPct val="107000"/>
              </a:lnSpc>
              <a:spcAft>
                <a:spcPts val="1200"/>
              </a:spcAft>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Exposure to a variety of patient groups and clinical presentations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1200"/>
              </a:spcAft>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Recognise the role of the healthcare professional in maintaining patient autonomy, dignity and quality of life</a:t>
            </a:r>
            <a:r>
              <a:rPr lang="en-GB" sz="1800" dirty="0">
                <a:effectLst/>
                <a:latin typeface="Calibri" panose="020F0502020204030204" pitchFamily="34" charset="0"/>
                <a:ea typeface="Calibri" panose="020F0502020204030204" pitchFamily="34"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Explore adaptations to communication and care provision to aid delivery of person-centred care to patients with a variety of needs</a:t>
            </a: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Opportunity to develop knowledge and understanding of NHS services and the complexity of patient journeys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Identify the need for, and reflect on, interprofessional collaboration and multidisciplinary team working to enable quality person-centred care </a:t>
            </a:r>
          </a:p>
          <a:p>
            <a:pPr marL="342900" lvl="0" indent="-342900">
              <a:lnSpc>
                <a:spcPct val="107000"/>
              </a:lnSpc>
              <a:spcAft>
                <a:spcPts val="1200"/>
              </a:spcAft>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Explore and analyse wider health and social care provision challenges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E7B2F004-624F-4F2B-814B-10DC90756C01}" type="slidenum">
              <a:rPr lang="en-GB" smtClean="0"/>
              <a:t>3</a:t>
            </a:fld>
            <a:endParaRPr lang="en-GB"/>
          </a:p>
        </p:txBody>
      </p:sp>
    </p:spTree>
    <p:extLst>
      <p:ext uri="{BB962C8B-B14F-4D97-AF65-F5344CB8AC3E}">
        <p14:creationId xmlns:p14="http://schemas.microsoft.com/office/powerpoint/2010/main" val="32729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77B8D0-9CBC-8926-B84D-CA833AEF3A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20A3BF-43A4-90BF-8137-B71792DDB0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97D111-1B29-399E-ED19-ED0FC4A485BC}"/>
              </a:ext>
            </a:extLst>
          </p:cNvPr>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Paramedics attend patients with a wide variety of needs and have an important role in hospital admission avoidance through avenues including treating and discharging patients at home or referral to alternative treatment pathways. The profession in Scotland is also moving towards alignment with the rest of the UK in developing a greater presence in settings outside of prehospital emergency care including primary care, in-hospital, and community care environments as well as education, governance and public health. This video created by NHS GGC gives some more information and insight into cross sector placements: </a:t>
            </a:r>
            <a:r>
              <a:rPr lang="en-GB"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https://youtu.be/D3Lm7etIux8?si=SA4umeBOh9dAB9Lh</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With the drive towards a connected whole system approach to improving care for all, we want to prepare our students for their responsibilities through engaging with diverse learning experiences in practice settings. By placing year 2 and 3 paramedic undergraduate students into a variety of care environments we can achieve a number of pertinent learning outcomes associated with early development of the holistic healthcare practitioner, such as:</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Enhance understanding of patient assessment, treatment and management in in-hospital emergency care settings</a:t>
            </a:r>
          </a:p>
          <a:p>
            <a:pPr marL="342900" lvl="0" indent="-342900">
              <a:lnSpc>
                <a:spcPct val="107000"/>
              </a:lnSpc>
              <a:spcAft>
                <a:spcPts val="1200"/>
              </a:spcAft>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Exposure to a variety of patient groups and clinical presentations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1200"/>
              </a:spcAft>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Recognise the role of the healthcare professional in maintaining patient autonomy, dignity and quality of life</a:t>
            </a:r>
            <a:r>
              <a:rPr lang="en-GB" sz="1800" dirty="0">
                <a:effectLst/>
                <a:latin typeface="Calibri" panose="020F0502020204030204" pitchFamily="34" charset="0"/>
                <a:ea typeface="Calibri" panose="020F0502020204030204" pitchFamily="34"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Explore adaptations to communication and care provision to aid delivery of person-centred care to patients with a variety of needs</a:t>
            </a: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Opportunity to develop knowledge and understanding of NHS services and the complexity of patient journeys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Identify the need for, and reflect on, interprofessional collaboration and multidisciplinary team working to enable quality person-centred care </a:t>
            </a:r>
          </a:p>
          <a:p>
            <a:pPr marL="342900" lvl="0" indent="-342900">
              <a:lnSpc>
                <a:spcPct val="107000"/>
              </a:lnSpc>
              <a:spcAft>
                <a:spcPts val="1200"/>
              </a:spcAft>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Explore and analyse wider health and social care provision challenges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a:extLst>
              <a:ext uri="{FF2B5EF4-FFF2-40B4-BE49-F238E27FC236}">
                <a16:creationId xmlns:a16="http://schemas.microsoft.com/office/drawing/2014/main" id="{74A01EEC-8F06-A6F8-84CE-F7BD171AA5E2}"/>
              </a:ext>
            </a:extLst>
          </p:cNvPr>
          <p:cNvSpPr>
            <a:spLocks noGrp="1"/>
          </p:cNvSpPr>
          <p:nvPr>
            <p:ph type="sldNum" sz="quarter" idx="5"/>
          </p:nvPr>
        </p:nvSpPr>
        <p:spPr/>
        <p:txBody>
          <a:bodyPr/>
          <a:lstStyle/>
          <a:p>
            <a:fld id="{E7B2F004-624F-4F2B-814B-10DC90756C01}" type="slidenum">
              <a:rPr lang="en-GB" smtClean="0"/>
              <a:t>4</a:t>
            </a:fld>
            <a:endParaRPr lang="en-GB"/>
          </a:p>
        </p:txBody>
      </p:sp>
    </p:spTree>
    <p:extLst>
      <p:ext uri="{BB962C8B-B14F-4D97-AF65-F5344CB8AC3E}">
        <p14:creationId xmlns:p14="http://schemas.microsoft.com/office/powerpoint/2010/main" val="606794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504146-9C44-E60F-619C-53365ACC2A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B6027A-AA68-9C8C-06C2-0EE531518A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80568E-7B60-532A-A594-B3CADCB6BC96}"/>
              </a:ext>
            </a:extLst>
          </p:cNvPr>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Paramedics attend patients with a wide variety of needs and have an important role in hospital admission avoidance through avenues including treating and discharging patients at home or referral to alternative treatment pathways. The profession in Scotland is also moving towards alignment with the rest of the UK in developing a greater presence in settings outside of prehospital emergency care including primary care, in-hospital, and community care environments as well as education, governance and public health. This video created by NHS GGC gives some more information and insight into cross sector placements: </a:t>
            </a:r>
            <a:r>
              <a:rPr lang="en-GB"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https://youtu.be/D3Lm7etIux8?si=SA4umeBOh9dAB9Lh</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With the drive towards a connected whole system approach to improving care for all, we want to prepare our students for their responsibilities through engaging with diverse learning experiences in practice settings. By placing year 2 and 3 paramedic undergraduate students into a variety of care environments we can achieve a number of pertinent learning outcomes associated with early development of the holistic healthcare practitioner, such as:</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Enhance understanding of patient assessment, treatment and management in in-hospital emergency care settings</a:t>
            </a:r>
          </a:p>
          <a:p>
            <a:pPr marL="342900" lvl="0" indent="-342900">
              <a:lnSpc>
                <a:spcPct val="107000"/>
              </a:lnSpc>
              <a:spcAft>
                <a:spcPts val="1200"/>
              </a:spcAft>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Exposure to a variety of patient groups and clinical presentations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1200"/>
              </a:spcAft>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Recognise the role of the healthcare professional in maintaining patient autonomy, dignity and quality of life</a:t>
            </a:r>
            <a:r>
              <a:rPr lang="en-GB" sz="1800" dirty="0">
                <a:effectLst/>
                <a:latin typeface="Calibri" panose="020F0502020204030204" pitchFamily="34" charset="0"/>
                <a:ea typeface="Calibri" panose="020F0502020204030204" pitchFamily="34"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Explore adaptations to communication and care provision to aid delivery of person-centred care to patients with a variety of needs</a:t>
            </a: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Opportunity to develop knowledge and understanding of NHS services and the complexity of patient journeys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Identify the need for, and reflect on, interprofessional collaboration and multidisciplinary team working to enable quality person-centred care </a:t>
            </a:r>
          </a:p>
          <a:p>
            <a:pPr marL="342900" lvl="0" indent="-342900">
              <a:lnSpc>
                <a:spcPct val="107000"/>
              </a:lnSpc>
              <a:spcAft>
                <a:spcPts val="1200"/>
              </a:spcAft>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Explore and analyse wider health and social care provision challenges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a:extLst>
              <a:ext uri="{FF2B5EF4-FFF2-40B4-BE49-F238E27FC236}">
                <a16:creationId xmlns:a16="http://schemas.microsoft.com/office/drawing/2014/main" id="{03ECFB33-6803-A4FB-CAB7-F5DB874D1754}"/>
              </a:ext>
            </a:extLst>
          </p:cNvPr>
          <p:cNvSpPr>
            <a:spLocks noGrp="1"/>
          </p:cNvSpPr>
          <p:nvPr>
            <p:ph type="sldNum" sz="quarter" idx="5"/>
          </p:nvPr>
        </p:nvSpPr>
        <p:spPr/>
        <p:txBody>
          <a:bodyPr/>
          <a:lstStyle/>
          <a:p>
            <a:fld id="{E7B2F004-624F-4F2B-814B-10DC90756C01}" type="slidenum">
              <a:rPr lang="en-GB" smtClean="0"/>
              <a:t>5</a:t>
            </a:fld>
            <a:endParaRPr lang="en-GB"/>
          </a:p>
        </p:txBody>
      </p:sp>
    </p:spTree>
    <p:extLst>
      <p:ext uri="{BB962C8B-B14F-4D97-AF65-F5344CB8AC3E}">
        <p14:creationId xmlns:p14="http://schemas.microsoft.com/office/powerpoint/2010/main" val="17975303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6A3078-B1AE-AE7B-5706-A7EF23651B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531A85-07AD-38D5-5FA6-CD4DDC2F99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7841FB-B0D0-4278-4149-3319C20F28F4}"/>
              </a:ext>
            </a:extLst>
          </p:cNvPr>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Paramedics attend patients with a wide variety of needs and have an important role in hospital admission avoidance through avenues including treating and discharging patients at home or referral to alternative treatment pathways. The profession in Scotland is also moving towards alignment with the rest of the UK in developing a greater presence in settings outside of prehospital emergency care including primary care, in-hospital, and community care environments as well as education, governance and public health. This video created by NHS GGC gives some more information and insight into cross sector placements: </a:t>
            </a:r>
            <a:r>
              <a:rPr lang="en-GB"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https://youtu.be/D3Lm7etIux8?si=SA4umeBOh9dAB9Lh</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With the drive towards a connected whole system approach to improving care for all, we want to prepare our students for their responsibilities through engaging with diverse learning experiences in practice settings. By placing year 2 and 3 paramedic undergraduate students into a variety of care environments we can achieve a number of pertinent learning outcomes associated with early development of the holistic healthcare practitioner, such as:</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Enhance understanding of patient assessment, treatment and management in in-hospital emergency care settings</a:t>
            </a:r>
          </a:p>
          <a:p>
            <a:pPr marL="342900" lvl="0" indent="-342900">
              <a:lnSpc>
                <a:spcPct val="107000"/>
              </a:lnSpc>
              <a:spcAft>
                <a:spcPts val="1200"/>
              </a:spcAft>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Exposure to a variety of patient groups and clinical presentations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1200"/>
              </a:spcAft>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Recognise the role of the healthcare professional in maintaining patient autonomy, dignity and quality of life</a:t>
            </a:r>
            <a:r>
              <a:rPr lang="en-GB" sz="1800" dirty="0">
                <a:effectLst/>
                <a:latin typeface="Calibri" panose="020F0502020204030204" pitchFamily="34" charset="0"/>
                <a:ea typeface="Calibri" panose="020F0502020204030204" pitchFamily="34"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Explore adaptations to communication and care provision to aid delivery of person-centred care to patients with a variety of needs</a:t>
            </a: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Opportunity to develop knowledge and understanding of NHS services and the complexity of patient journeys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Identify the need for, and reflect on, interprofessional collaboration and multidisciplinary team working to enable quality person-centred care </a:t>
            </a:r>
          </a:p>
          <a:p>
            <a:pPr marL="342900" lvl="0" indent="-342900">
              <a:lnSpc>
                <a:spcPct val="107000"/>
              </a:lnSpc>
              <a:spcAft>
                <a:spcPts val="1200"/>
              </a:spcAft>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Explore and analyse wider health and social care provision challenges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a:extLst>
              <a:ext uri="{FF2B5EF4-FFF2-40B4-BE49-F238E27FC236}">
                <a16:creationId xmlns:a16="http://schemas.microsoft.com/office/drawing/2014/main" id="{8B1E32F4-5CDB-6E8D-89E7-EEF782BB6A3C}"/>
              </a:ext>
            </a:extLst>
          </p:cNvPr>
          <p:cNvSpPr>
            <a:spLocks noGrp="1"/>
          </p:cNvSpPr>
          <p:nvPr>
            <p:ph type="sldNum" sz="quarter" idx="5"/>
          </p:nvPr>
        </p:nvSpPr>
        <p:spPr/>
        <p:txBody>
          <a:bodyPr/>
          <a:lstStyle/>
          <a:p>
            <a:fld id="{E7B2F004-624F-4F2B-814B-10DC90756C01}" type="slidenum">
              <a:rPr lang="en-GB" smtClean="0"/>
              <a:t>6</a:t>
            </a:fld>
            <a:endParaRPr lang="en-GB"/>
          </a:p>
        </p:txBody>
      </p:sp>
    </p:spTree>
    <p:extLst>
      <p:ext uri="{BB962C8B-B14F-4D97-AF65-F5344CB8AC3E}">
        <p14:creationId xmlns:p14="http://schemas.microsoft.com/office/powerpoint/2010/main" val="32149421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589D05-165D-4A5D-D59E-927A4C60A9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B99994-3A5C-742C-4136-0C39DAB9A7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8023B0-CBEE-DBD0-CC9F-EFB82D28D81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We ask that there is a nominated practice educator (PE) or mentor within the placement area who would meet them at the start of the first day for attendance keeping and orientation. They would ideally also be responsible for identifying and directing students to learning opportunities (such as those suggested above) throughout the placement block. </a:t>
            </a:r>
          </a:p>
          <a:p>
            <a:endParaRPr lang="en-GB" dirty="0"/>
          </a:p>
        </p:txBody>
      </p:sp>
      <p:sp>
        <p:nvSpPr>
          <p:cNvPr id="4" name="Slide Number Placeholder 3">
            <a:extLst>
              <a:ext uri="{FF2B5EF4-FFF2-40B4-BE49-F238E27FC236}">
                <a16:creationId xmlns:a16="http://schemas.microsoft.com/office/drawing/2014/main" id="{2FFE0CF1-4431-29DB-B90F-838A18AEB8D6}"/>
              </a:ext>
            </a:extLst>
          </p:cNvPr>
          <p:cNvSpPr>
            <a:spLocks noGrp="1"/>
          </p:cNvSpPr>
          <p:nvPr>
            <p:ph type="sldNum" sz="quarter" idx="5"/>
          </p:nvPr>
        </p:nvSpPr>
        <p:spPr/>
        <p:txBody>
          <a:bodyPr/>
          <a:lstStyle/>
          <a:p>
            <a:fld id="{E7B2F004-624F-4F2B-814B-10DC90756C01}" type="slidenum">
              <a:rPr lang="en-GB" smtClean="0"/>
              <a:t>8</a:t>
            </a:fld>
            <a:endParaRPr lang="en-GB"/>
          </a:p>
        </p:txBody>
      </p:sp>
    </p:spTree>
    <p:extLst>
      <p:ext uri="{BB962C8B-B14F-4D97-AF65-F5344CB8AC3E}">
        <p14:creationId xmlns:p14="http://schemas.microsoft.com/office/powerpoint/2010/main" val="21794000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13A9ABB-5485-48EC-A98C-FA476AE81EA3}" type="slidenum">
              <a:rPr lang="en-GB" smtClean="0"/>
              <a:t>18</a:t>
            </a:fld>
            <a:endParaRPr lang="en-GB" dirty="0"/>
          </a:p>
        </p:txBody>
      </p:sp>
    </p:spTree>
    <p:extLst>
      <p:ext uri="{BB962C8B-B14F-4D97-AF65-F5344CB8AC3E}">
        <p14:creationId xmlns:p14="http://schemas.microsoft.com/office/powerpoint/2010/main" val="23733517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A62B24E-55F7-4377-B2A4-0468C58A2223}" type="datetimeFigureOut">
              <a:rPr lang="en-GB" smtClean="0"/>
              <a:t>20/11/2025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6681C0-B7AF-4C8C-BB65-B791919A3CE3}"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9183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62B24E-55F7-4377-B2A4-0468C58A2223}" type="datetimeFigureOut">
              <a:rPr lang="en-GB" smtClean="0"/>
              <a:t>20/11/2025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6681C0-B7AF-4C8C-BB65-B791919A3CE3}" type="slidenum">
              <a:rPr lang="en-GB" smtClean="0"/>
              <a:t>‹#›</a:t>
            </a:fld>
            <a:endParaRPr lang="en-GB"/>
          </a:p>
        </p:txBody>
      </p:sp>
    </p:spTree>
    <p:extLst>
      <p:ext uri="{BB962C8B-B14F-4D97-AF65-F5344CB8AC3E}">
        <p14:creationId xmlns:p14="http://schemas.microsoft.com/office/powerpoint/2010/main" val="970882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62B24E-55F7-4377-B2A4-0468C58A2223}" type="datetimeFigureOut">
              <a:rPr lang="en-GB" smtClean="0"/>
              <a:t>20/11/2025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6681C0-B7AF-4C8C-BB65-B791919A3CE3}" type="slidenum">
              <a:rPr lang="en-GB" smtClean="0"/>
              <a:t>‹#›</a:t>
            </a:fld>
            <a:endParaRPr lang="en-GB"/>
          </a:p>
        </p:txBody>
      </p:sp>
    </p:spTree>
    <p:extLst>
      <p:ext uri="{BB962C8B-B14F-4D97-AF65-F5344CB8AC3E}">
        <p14:creationId xmlns:p14="http://schemas.microsoft.com/office/powerpoint/2010/main" val="654990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62B24E-55F7-4377-B2A4-0468C58A2223}" type="datetimeFigureOut">
              <a:rPr lang="en-GB" smtClean="0"/>
              <a:t>20/11/2025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6681C0-B7AF-4C8C-BB65-B791919A3CE3}" type="slidenum">
              <a:rPr lang="en-GB" smtClean="0"/>
              <a:t>‹#›</a:t>
            </a:fld>
            <a:endParaRPr lang="en-GB"/>
          </a:p>
        </p:txBody>
      </p:sp>
    </p:spTree>
    <p:extLst>
      <p:ext uri="{BB962C8B-B14F-4D97-AF65-F5344CB8AC3E}">
        <p14:creationId xmlns:p14="http://schemas.microsoft.com/office/powerpoint/2010/main" val="1774876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A62B24E-55F7-4377-B2A4-0468C58A2223}" type="datetimeFigureOut">
              <a:rPr lang="en-GB" smtClean="0"/>
              <a:t>20/11/2025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6681C0-B7AF-4C8C-BB65-B791919A3CE3}"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47269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A62B24E-55F7-4377-B2A4-0468C58A2223}" type="datetimeFigureOut">
              <a:rPr lang="en-GB" smtClean="0"/>
              <a:t>20/11/2025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66681C0-B7AF-4C8C-BB65-B791919A3CE3}" type="slidenum">
              <a:rPr lang="en-GB" smtClean="0"/>
              <a:t>‹#›</a:t>
            </a:fld>
            <a:endParaRPr lang="en-GB"/>
          </a:p>
        </p:txBody>
      </p:sp>
    </p:spTree>
    <p:extLst>
      <p:ext uri="{BB962C8B-B14F-4D97-AF65-F5344CB8AC3E}">
        <p14:creationId xmlns:p14="http://schemas.microsoft.com/office/powerpoint/2010/main" val="39210152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lumMod val="9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lumMod val="9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A62B24E-55F7-4377-B2A4-0468C58A2223}" type="datetimeFigureOut">
              <a:rPr lang="en-GB" smtClean="0"/>
              <a:t>20/11/2025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66681C0-B7AF-4C8C-BB65-B791919A3CE3}" type="slidenum">
              <a:rPr lang="en-GB" smtClean="0"/>
              <a:t>‹#›</a:t>
            </a:fld>
            <a:endParaRPr lang="en-GB"/>
          </a:p>
        </p:txBody>
      </p:sp>
    </p:spTree>
    <p:extLst>
      <p:ext uri="{BB962C8B-B14F-4D97-AF65-F5344CB8AC3E}">
        <p14:creationId xmlns:p14="http://schemas.microsoft.com/office/powerpoint/2010/main" val="6840832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A62B24E-55F7-4377-B2A4-0468C58A2223}" type="datetimeFigureOut">
              <a:rPr lang="en-GB" smtClean="0"/>
              <a:t>20/11/2025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66681C0-B7AF-4C8C-BB65-B791919A3CE3}" type="slidenum">
              <a:rPr lang="en-GB" smtClean="0"/>
              <a:t>‹#›</a:t>
            </a:fld>
            <a:endParaRPr lang="en-GB"/>
          </a:p>
        </p:txBody>
      </p:sp>
    </p:spTree>
    <p:extLst>
      <p:ext uri="{BB962C8B-B14F-4D97-AF65-F5344CB8AC3E}">
        <p14:creationId xmlns:p14="http://schemas.microsoft.com/office/powerpoint/2010/main" val="2469494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AA62B24E-55F7-4377-B2A4-0468C58A2223}" type="datetimeFigureOut">
              <a:rPr lang="en-GB" smtClean="0"/>
              <a:t>20/11/2025</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266681C0-B7AF-4C8C-BB65-B791919A3CE3}" type="slidenum">
              <a:rPr lang="en-GB" smtClean="0"/>
              <a:t>‹#›</a:t>
            </a:fld>
            <a:endParaRPr lang="en-GB"/>
          </a:p>
        </p:txBody>
      </p:sp>
    </p:spTree>
    <p:extLst>
      <p:ext uri="{BB962C8B-B14F-4D97-AF65-F5344CB8AC3E}">
        <p14:creationId xmlns:p14="http://schemas.microsoft.com/office/powerpoint/2010/main" val="4187295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4050791"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AA62B24E-55F7-4377-B2A4-0468C58A2223}" type="datetimeFigureOut">
              <a:rPr lang="en-GB" smtClean="0"/>
              <a:t>20/11/2025</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66681C0-B7AF-4C8C-BB65-B791919A3CE3}" type="slidenum">
              <a:rPr lang="en-GB" smtClean="0"/>
              <a:t>‹#›</a:t>
            </a:fld>
            <a:endParaRPr lang="en-GB"/>
          </a:p>
        </p:txBody>
      </p:sp>
    </p:spTree>
    <p:extLst>
      <p:ext uri="{BB962C8B-B14F-4D97-AF65-F5344CB8AC3E}">
        <p14:creationId xmlns:p14="http://schemas.microsoft.com/office/powerpoint/2010/main" val="1391584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chemeClr val="tx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1">
              <a:lumMod val="50000"/>
              <a:lumOff val="5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tx2"/>
                </a:solidFill>
              </a:defRPr>
            </a:lvl1pPr>
          </a:lstStyle>
          <a:p>
            <a:fld id="{AA62B24E-55F7-4377-B2A4-0468C58A2223}" type="datetimeFigureOut">
              <a:rPr lang="en-GB" smtClean="0"/>
              <a:t>20/11/2025</a:t>
            </a:fld>
            <a:endParaRPr lang="en-GB"/>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66681C0-B7AF-4C8C-BB65-B791919A3CE3}" type="slidenum">
              <a:rPr lang="en-GB" smtClean="0"/>
              <a:t>‹#›</a:t>
            </a:fld>
            <a:endParaRPr lang="en-GB"/>
          </a:p>
        </p:txBody>
      </p:sp>
    </p:spTree>
    <p:extLst>
      <p:ext uri="{BB962C8B-B14F-4D97-AF65-F5344CB8AC3E}">
        <p14:creationId xmlns:p14="http://schemas.microsoft.com/office/powerpoint/2010/main" val="2727922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9" name="Rectangle 8"/>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AA62B24E-55F7-4377-B2A4-0468C58A2223}" type="datetimeFigureOut">
              <a:rPr lang="en-GB" smtClean="0"/>
              <a:t>20/11/2025</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266681C0-B7AF-4C8C-BB65-B791919A3CE3}" type="slidenum">
              <a:rPr lang="en-GB" smtClean="0"/>
              <a:t>‹#›</a:t>
            </a:fld>
            <a:endParaRPr lang="en-GB"/>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8302974"/>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3"/>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3"/>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mailto:paramedicplacements@gcu.ac.uk" TargetMode="External"/><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paramedicplacements@gcu.ac.uk" TargetMode="Externa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hyperlink" Target="mailto:paramedicplacements@gcu.ac.uk"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Edition%20https:/collegeofparamedics.co.uk/COP/ProfessionalDevelopment/Developing%20a%20New%20Paramedic%20Curriculum.aspx"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mailto:paramedicplacements@gcu.ac.uk"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hyperlink" Target="https://www.hcpc-uk.org/standards/standards-of-conduct-performance-and-ethics/revised-standards/what-is-changin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6000" b="1" dirty="0"/>
              <a:t>Cross Sector</a:t>
            </a:r>
            <a:br>
              <a:rPr lang="en-GB" sz="6000" b="1" dirty="0"/>
            </a:br>
            <a:r>
              <a:rPr lang="en-GB" sz="6000" b="1" dirty="0"/>
              <a:t>Practice Placement Briefing</a:t>
            </a:r>
          </a:p>
        </p:txBody>
      </p:sp>
      <p:sp>
        <p:nvSpPr>
          <p:cNvPr id="3" name="Subtitle 2"/>
          <p:cNvSpPr>
            <a:spLocks noGrp="1"/>
          </p:cNvSpPr>
          <p:nvPr>
            <p:ph type="subTitle" idx="1"/>
          </p:nvPr>
        </p:nvSpPr>
        <p:spPr>
          <a:xfrm>
            <a:off x="1100051" y="4455620"/>
            <a:ext cx="10058400" cy="1643427"/>
          </a:xfrm>
        </p:spPr>
        <p:txBody>
          <a:bodyPr>
            <a:normAutofit/>
          </a:bodyPr>
          <a:lstStyle/>
          <a:p>
            <a:r>
              <a:rPr lang="en-GB" cap="none" dirty="0"/>
              <a:t>Placement Area: Acute Wards &amp; NHS Specialties</a:t>
            </a:r>
          </a:p>
          <a:p>
            <a:r>
              <a:rPr lang="en-GB" cap="none" dirty="0"/>
              <a:t>Academic Year 25/26</a:t>
            </a:r>
          </a:p>
        </p:txBody>
      </p:sp>
    </p:spTree>
    <p:extLst>
      <p:ext uri="{BB962C8B-B14F-4D97-AF65-F5344CB8AC3E}">
        <p14:creationId xmlns:p14="http://schemas.microsoft.com/office/powerpoint/2010/main" val="2410855223"/>
      </p:ext>
    </p:extLst>
  </p:cSld>
  <p:clrMapOvr>
    <a:masterClrMapping/>
  </p:clrMapOvr>
  <mc:AlternateContent xmlns:mc="http://schemas.openxmlformats.org/markup-compatibility/2006" xmlns:p14="http://schemas.microsoft.com/office/powerpoint/2010/main">
    <mc:Choice Requires="p14">
      <p:transition spd="slow" p14:dur="2000" advTm="23221"/>
    </mc:Choice>
    <mc:Fallback xmlns="">
      <p:transition spd="slow" advTm="23221"/>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011F3B-8B8F-CAF5-B5CE-F6751FA86D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0F4A37-08D2-FF43-8027-111917E34BE6}"/>
              </a:ext>
            </a:extLst>
          </p:cNvPr>
          <p:cNvSpPr>
            <a:spLocks noGrp="1"/>
          </p:cNvSpPr>
          <p:nvPr>
            <p:ph type="title"/>
          </p:nvPr>
        </p:nvSpPr>
        <p:spPr/>
        <p:txBody>
          <a:bodyPr/>
          <a:lstStyle/>
          <a:p>
            <a:r>
              <a:rPr lang="en-GB" b="1" dirty="0"/>
              <a:t>Before placements, students should…</a:t>
            </a:r>
          </a:p>
        </p:txBody>
      </p:sp>
      <p:sp>
        <p:nvSpPr>
          <p:cNvPr id="3" name="Content Placeholder 2">
            <a:extLst>
              <a:ext uri="{FF2B5EF4-FFF2-40B4-BE49-F238E27FC236}">
                <a16:creationId xmlns:a16="http://schemas.microsoft.com/office/drawing/2014/main" id="{3248BB13-E034-7FAB-4282-C2934AAADC4E}"/>
              </a:ext>
            </a:extLst>
          </p:cNvPr>
          <p:cNvSpPr>
            <a:spLocks noGrp="1"/>
          </p:cNvSpPr>
          <p:nvPr>
            <p:ph idx="1"/>
          </p:nvPr>
        </p:nvSpPr>
        <p:spPr>
          <a:xfrm>
            <a:off x="825731" y="2161309"/>
            <a:ext cx="10540538" cy="3906982"/>
          </a:xfrm>
        </p:spPr>
        <p:txBody>
          <a:bodyPr>
            <a:normAutofit/>
          </a:bodyPr>
          <a:lstStyle/>
          <a:p>
            <a:pPr marL="360000" indent="-360000">
              <a:spcBef>
                <a:spcPts val="0"/>
              </a:spcBef>
              <a:buFont typeface="Wingdings" panose="05000000000000000000" pitchFamily="2" charset="2"/>
              <a:buChar char="ü"/>
            </a:pPr>
            <a:r>
              <a:rPr lang="en-GB" b="1" dirty="0"/>
              <a:t>Placement guidance: </a:t>
            </a:r>
            <a:r>
              <a:rPr lang="en-GB" dirty="0"/>
              <a:t>Read through the placement guidance resources and know what’s expected of them</a:t>
            </a:r>
            <a:endParaRPr lang="en-GB" b="1" dirty="0"/>
          </a:p>
          <a:p>
            <a:pPr marL="0" indent="0">
              <a:spcBef>
                <a:spcPts val="0"/>
              </a:spcBef>
              <a:buNone/>
            </a:pPr>
            <a:endParaRPr lang="en-GB" b="1" dirty="0"/>
          </a:p>
          <a:p>
            <a:pPr marL="360000" indent="-360000">
              <a:spcBef>
                <a:spcPts val="0"/>
              </a:spcBef>
              <a:buFont typeface="Wingdings" panose="05000000000000000000" pitchFamily="2" charset="2"/>
              <a:buChar char="ü"/>
            </a:pPr>
            <a:r>
              <a:rPr lang="en-GB" b="1" dirty="0"/>
              <a:t>PAD: </a:t>
            </a:r>
            <a:r>
              <a:rPr lang="en-GB" dirty="0"/>
              <a:t>Prepare the relevant placement documents (paper or electronic)</a:t>
            </a:r>
            <a:endParaRPr lang="en-US" dirty="0"/>
          </a:p>
          <a:p>
            <a:pPr marL="360000" indent="-360000">
              <a:spcBef>
                <a:spcPts val="0"/>
              </a:spcBef>
              <a:buFont typeface="Wingdings" panose="05000000000000000000" pitchFamily="2" charset="2"/>
              <a:buChar char="ü"/>
            </a:pPr>
            <a:endParaRPr lang="en-GB" dirty="0"/>
          </a:p>
          <a:p>
            <a:pPr marL="360000" indent="-360000">
              <a:spcBef>
                <a:spcPts val="0"/>
              </a:spcBef>
              <a:buFont typeface="Wingdings" panose="05000000000000000000" pitchFamily="2" charset="2"/>
              <a:buChar char="ü"/>
            </a:pPr>
            <a:r>
              <a:rPr lang="en-GB" b="1" dirty="0"/>
              <a:t>Print guidance: </a:t>
            </a:r>
            <a:r>
              <a:rPr lang="en-GB" dirty="0"/>
              <a:t>Print the A&amp;E/Paediatric/Maternity Placement Guidance documents and take these to placement. These are useful to check for ideas on things to do!</a:t>
            </a:r>
          </a:p>
          <a:p>
            <a:pPr marL="360000" indent="-360000">
              <a:spcBef>
                <a:spcPts val="0"/>
              </a:spcBef>
              <a:buFont typeface="Wingdings" panose="05000000000000000000" pitchFamily="2" charset="2"/>
              <a:buChar char="ü"/>
            </a:pPr>
            <a:endParaRPr lang="en-GB" dirty="0"/>
          </a:p>
          <a:p>
            <a:pPr marL="360000" indent="-360000">
              <a:spcBef>
                <a:spcPts val="0"/>
              </a:spcBef>
              <a:buFont typeface="Wingdings" panose="05000000000000000000" pitchFamily="2" charset="2"/>
              <a:buChar char="ü"/>
            </a:pPr>
            <a:r>
              <a:rPr lang="en-GB" dirty="0"/>
              <a:t> </a:t>
            </a:r>
            <a:r>
              <a:rPr lang="en-GB" b="1" dirty="0"/>
              <a:t>Get in touch: </a:t>
            </a:r>
            <a:r>
              <a:rPr lang="en-GB" dirty="0"/>
              <a:t>Email their named placement contact for introductions and to confirm shifts</a:t>
            </a:r>
          </a:p>
          <a:p>
            <a:pPr marL="360000" indent="-360000">
              <a:spcBef>
                <a:spcPts val="0"/>
              </a:spcBef>
              <a:buFont typeface="Wingdings" panose="05000000000000000000" pitchFamily="2" charset="2"/>
              <a:buChar char="ü"/>
            </a:pPr>
            <a:endParaRPr lang="en-GB" dirty="0"/>
          </a:p>
          <a:p>
            <a:pPr marL="360000" indent="-360000">
              <a:spcBef>
                <a:spcPts val="0"/>
              </a:spcBef>
              <a:buFont typeface="Wingdings" panose="05000000000000000000" pitchFamily="2" charset="2"/>
              <a:buChar char="ü"/>
            </a:pPr>
            <a:r>
              <a:rPr lang="en-GB" dirty="0"/>
              <a:t> </a:t>
            </a:r>
            <a:r>
              <a:rPr lang="en-GB" b="1" dirty="0"/>
              <a:t>Under 18s: </a:t>
            </a:r>
            <a:r>
              <a:rPr lang="en-GB" dirty="0"/>
              <a:t>If students are under 18 while on placement, they are not allowed to do more than 8 hours per day and not between 10pm – 6am. </a:t>
            </a:r>
          </a:p>
        </p:txBody>
      </p:sp>
    </p:spTree>
    <p:extLst>
      <p:ext uri="{BB962C8B-B14F-4D97-AF65-F5344CB8AC3E}">
        <p14:creationId xmlns:p14="http://schemas.microsoft.com/office/powerpoint/2010/main" val="2233081102"/>
      </p:ext>
    </p:extLst>
  </p:cSld>
  <p:clrMapOvr>
    <a:masterClrMapping/>
  </p:clrMapOvr>
  <mc:AlternateContent xmlns:mc="http://schemas.openxmlformats.org/markup-compatibility/2006" xmlns:p14="http://schemas.microsoft.com/office/powerpoint/2010/main">
    <mc:Choice Requires="p14">
      <p:transition spd="slow" p14:dur="2000" advTm="22975"/>
    </mc:Choice>
    <mc:Fallback xmlns="">
      <p:transition spd="slow" advTm="22975"/>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FA79D-168B-41AF-910D-86A6BEF3429B}"/>
              </a:ext>
            </a:extLst>
          </p:cNvPr>
          <p:cNvSpPr>
            <a:spLocks noGrp="1"/>
          </p:cNvSpPr>
          <p:nvPr>
            <p:ph type="title"/>
          </p:nvPr>
        </p:nvSpPr>
        <p:spPr/>
        <p:txBody>
          <a:bodyPr/>
          <a:lstStyle/>
          <a:p>
            <a:pPr algn="ctr"/>
            <a:r>
              <a:rPr lang="en-GB" b="1" dirty="0"/>
              <a:t>Welfare and Support</a:t>
            </a:r>
          </a:p>
        </p:txBody>
      </p:sp>
    </p:spTree>
    <p:extLst>
      <p:ext uri="{BB962C8B-B14F-4D97-AF65-F5344CB8AC3E}">
        <p14:creationId xmlns:p14="http://schemas.microsoft.com/office/powerpoint/2010/main" val="6903987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75000"/>
            <a:lumOff val="25000"/>
          </a:schemeClr>
        </a:solidFill>
        <a:effectLst/>
      </p:bgPr>
    </p:bg>
    <p:spTree>
      <p:nvGrpSpPr>
        <p:cNvPr id="1" name="">
          <a:extLst>
            <a:ext uri="{FF2B5EF4-FFF2-40B4-BE49-F238E27FC236}">
              <a16:creationId xmlns:a16="http://schemas.microsoft.com/office/drawing/2014/main" id="{F3D4BF41-E94E-35C0-0215-25F5FC8AC0C9}"/>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8BE48C64-5364-4060-8928-FC052E77CD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5" name="Rectangle 14">
            <a:extLst>
              <a:ext uri="{FF2B5EF4-FFF2-40B4-BE49-F238E27FC236}">
                <a16:creationId xmlns:a16="http://schemas.microsoft.com/office/drawing/2014/main" id="{139F791B-8515-4F50-9D32-45DD7676C0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cxnSp>
        <p:nvCxnSpPr>
          <p:cNvPr id="17" name="Straight Connector 16">
            <a:extLst>
              <a:ext uri="{FF2B5EF4-FFF2-40B4-BE49-F238E27FC236}">
                <a16:creationId xmlns:a16="http://schemas.microsoft.com/office/drawing/2014/main" id="{966A6F95-73C3-44EC-9D80-3131D2D868F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9" name="Rectangle 18">
            <a:extLst>
              <a:ext uri="{FF2B5EF4-FFF2-40B4-BE49-F238E27FC236}">
                <a16:creationId xmlns:a16="http://schemas.microsoft.com/office/drawing/2014/main" id="{9A04B113-9C71-4645-B2B0-6C6E7B17C7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3C315D46-EACB-C13E-0EB6-71DA3BF2BAB4}"/>
              </a:ext>
            </a:extLst>
          </p:cNvPr>
          <p:cNvPicPr>
            <a:picLocks noChangeAspect="1"/>
          </p:cNvPicPr>
          <p:nvPr/>
        </p:nvPicPr>
        <p:blipFill>
          <a:blip r:embed="rId2"/>
          <a:stretch>
            <a:fillRect/>
          </a:stretch>
        </p:blipFill>
        <p:spPr>
          <a:xfrm>
            <a:off x="262897" y="748039"/>
            <a:ext cx="7032029" cy="5361921"/>
          </a:xfrm>
          <a:prstGeom prst="rect">
            <a:avLst/>
          </a:prstGeom>
        </p:spPr>
      </p:pic>
      <p:sp>
        <p:nvSpPr>
          <p:cNvPr id="21" name="Rectangle 20">
            <a:extLst>
              <a:ext uri="{FF2B5EF4-FFF2-40B4-BE49-F238E27FC236}">
                <a16:creationId xmlns:a16="http://schemas.microsoft.com/office/drawing/2014/main" id="{D115AD00-405D-4A85-8201-260CF683D5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613486" y="0"/>
            <a:ext cx="4584734"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 name="Title 1">
            <a:extLst>
              <a:ext uri="{FF2B5EF4-FFF2-40B4-BE49-F238E27FC236}">
                <a16:creationId xmlns:a16="http://schemas.microsoft.com/office/drawing/2014/main" id="{E340EC37-DC35-2357-193A-3155314C62B8}"/>
              </a:ext>
            </a:extLst>
          </p:cNvPr>
          <p:cNvSpPr>
            <a:spLocks noGrp="1"/>
          </p:cNvSpPr>
          <p:nvPr>
            <p:ph type="title"/>
          </p:nvPr>
        </p:nvSpPr>
        <p:spPr>
          <a:xfrm>
            <a:off x="7993066" y="1276034"/>
            <a:ext cx="3659246" cy="1535620"/>
          </a:xfrm>
        </p:spPr>
        <p:txBody>
          <a:bodyPr vert="horz" lIns="91440" tIns="45720" rIns="91440" bIns="45720" rtlCol="0" anchor="b">
            <a:normAutofit/>
          </a:bodyPr>
          <a:lstStyle/>
          <a:p>
            <a:r>
              <a:rPr lang="en-US" sz="5400" b="1" dirty="0">
                <a:solidFill>
                  <a:srgbClr val="FFFFFF"/>
                </a:solidFill>
              </a:rPr>
              <a:t>Absence Reporting</a:t>
            </a:r>
          </a:p>
        </p:txBody>
      </p:sp>
      <p:sp>
        <p:nvSpPr>
          <p:cNvPr id="23" name="Rectangle 22">
            <a:extLst>
              <a:ext uri="{FF2B5EF4-FFF2-40B4-BE49-F238E27FC236}">
                <a16:creationId xmlns:a16="http://schemas.microsoft.com/office/drawing/2014/main" id="{2929C476-8F84-427E-8917-CE08130A08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06"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3" name="Text Placeholder 3">
            <a:extLst>
              <a:ext uri="{FF2B5EF4-FFF2-40B4-BE49-F238E27FC236}">
                <a16:creationId xmlns:a16="http://schemas.microsoft.com/office/drawing/2014/main" id="{2BC10552-DCA3-0D4C-AC78-B75D4F47EAE4}"/>
              </a:ext>
            </a:extLst>
          </p:cNvPr>
          <p:cNvSpPr txBox="1">
            <a:spLocks/>
          </p:cNvSpPr>
          <p:nvPr/>
        </p:nvSpPr>
        <p:spPr>
          <a:xfrm>
            <a:off x="8017371" y="3193139"/>
            <a:ext cx="3776963" cy="2444066"/>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3"/>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3"/>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9pPr>
          </a:lstStyle>
          <a:p>
            <a:r>
              <a:rPr lang="en-GB" dirty="0"/>
              <a:t>Students should follow the process shown.  </a:t>
            </a:r>
          </a:p>
          <a:p>
            <a:r>
              <a:rPr lang="en-GB" dirty="0"/>
              <a:t>If a student hasn’t notified you of an absence, please contact </a:t>
            </a:r>
            <a:r>
              <a:rPr lang="en-GB" dirty="0">
                <a:hlinkClick r:id="rId3"/>
              </a:rPr>
              <a:t>paramedicplacements@gcu.ac.uk</a:t>
            </a:r>
            <a:r>
              <a:rPr lang="en-GB" dirty="0"/>
              <a:t>  and a member of the academic team will follow up.</a:t>
            </a:r>
          </a:p>
          <a:p>
            <a:endParaRPr lang="en-GB" dirty="0"/>
          </a:p>
          <a:p>
            <a:endParaRPr lang="en-GB" dirty="0"/>
          </a:p>
        </p:txBody>
      </p:sp>
    </p:spTree>
    <p:extLst>
      <p:ext uri="{BB962C8B-B14F-4D97-AF65-F5344CB8AC3E}">
        <p14:creationId xmlns:p14="http://schemas.microsoft.com/office/powerpoint/2010/main" val="2288048695"/>
      </p:ext>
    </p:extLst>
  </p:cSld>
  <p:clrMapOvr>
    <a:masterClrMapping/>
  </p:clrMapOvr>
  <mc:AlternateContent xmlns:mc="http://schemas.openxmlformats.org/markup-compatibility/2006" xmlns:p14="http://schemas.microsoft.com/office/powerpoint/2010/main">
    <mc:Choice Requires="p14">
      <p:transition spd="slow" p14:dur="2000" advTm="235539"/>
    </mc:Choice>
    <mc:Fallback xmlns="">
      <p:transition spd="slow" advTm="235539"/>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6E879-BEDB-C130-A162-55AAB3BC21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8D4A24-6617-04B3-EDE5-65727045CC47}"/>
              </a:ext>
            </a:extLst>
          </p:cNvPr>
          <p:cNvSpPr>
            <a:spLocks noGrp="1"/>
          </p:cNvSpPr>
          <p:nvPr>
            <p:ph type="title"/>
          </p:nvPr>
        </p:nvSpPr>
        <p:spPr/>
        <p:txBody>
          <a:bodyPr/>
          <a:lstStyle/>
          <a:p>
            <a:r>
              <a:rPr lang="en-GB" b="1" dirty="0"/>
              <a:t>Welfare</a:t>
            </a:r>
          </a:p>
        </p:txBody>
      </p:sp>
      <p:sp>
        <p:nvSpPr>
          <p:cNvPr id="4" name="Content Placeholder 3">
            <a:extLst>
              <a:ext uri="{FF2B5EF4-FFF2-40B4-BE49-F238E27FC236}">
                <a16:creationId xmlns:a16="http://schemas.microsoft.com/office/drawing/2014/main" id="{162F3E58-204B-8E96-84CD-319FB853DD9F}"/>
              </a:ext>
            </a:extLst>
          </p:cNvPr>
          <p:cNvSpPr txBox="1">
            <a:spLocks/>
          </p:cNvSpPr>
          <p:nvPr/>
        </p:nvSpPr>
        <p:spPr>
          <a:xfrm>
            <a:off x="2525181" y="5313656"/>
            <a:ext cx="7202597" cy="481089"/>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3"/>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3"/>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9pPr>
          </a:lstStyle>
          <a:p>
            <a:pPr fontAlgn="base"/>
            <a:r>
              <a:rPr lang="en-GB" dirty="0"/>
              <a:t>Please contact </a:t>
            </a:r>
            <a:r>
              <a:rPr lang="en-GB" dirty="0">
                <a:hlinkClick r:id="rId2"/>
              </a:rPr>
              <a:t>paramedicplacements@gcu.ac.uk</a:t>
            </a:r>
            <a:r>
              <a:rPr lang="en-GB" dirty="0"/>
              <a:t> if you are unsure. </a:t>
            </a:r>
          </a:p>
        </p:txBody>
      </p:sp>
      <p:pic>
        <p:nvPicPr>
          <p:cNvPr id="5" name="Picture 4">
            <a:extLst>
              <a:ext uri="{FF2B5EF4-FFF2-40B4-BE49-F238E27FC236}">
                <a16:creationId xmlns:a16="http://schemas.microsoft.com/office/drawing/2014/main" id="{D68FDF2A-8CAB-D4E9-8260-B73D0DFFF641}"/>
              </a:ext>
            </a:extLst>
          </p:cNvPr>
          <p:cNvPicPr>
            <a:picLocks noChangeAspect="1"/>
          </p:cNvPicPr>
          <p:nvPr/>
        </p:nvPicPr>
        <p:blipFill>
          <a:blip r:embed="rId3"/>
          <a:stretch>
            <a:fillRect/>
          </a:stretch>
        </p:blipFill>
        <p:spPr>
          <a:xfrm>
            <a:off x="1050096" y="2685011"/>
            <a:ext cx="10091807" cy="2234388"/>
          </a:xfrm>
          <a:prstGeom prst="rect">
            <a:avLst/>
          </a:prstGeom>
        </p:spPr>
      </p:pic>
      <p:sp>
        <p:nvSpPr>
          <p:cNvPr id="3" name="Content Placeholder 3">
            <a:extLst>
              <a:ext uri="{FF2B5EF4-FFF2-40B4-BE49-F238E27FC236}">
                <a16:creationId xmlns:a16="http://schemas.microsoft.com/office/drawing/2014/main" id="{F08AB9E6-C9E0-048D-A863-9641382F18E9}"/>
              </a:ext>
            </a:extLst>
          </p:cNvPr>
          <p:cNvSpPr txBox="1">
            <a:spLocks/>
          </p:cNvSpPr>
          <p:nvPr/>
        </p:nvSpPr>
        <p:spPr>
          <a:xfrm>
            <a:off x="1050096" y="1881964"/>
            <a:ext cx="10091807" cy="70629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3"/>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3"/>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9pPr>
          </a:lstStyle>
          <a:p>
            <a:pPr fontAlgn="base"/>
            <a:r>
              <a:rPr lang="en-GB" dirty="0"/>
              <a:t>Students are given the following advice per the Practice Based Learning Agreements in place between NHS GGC and GCU: </a:t>
            </a:r>
          </a:p>
        </p:txBody>
      </p:sp>
    </p:spTree>
    <p:extLst>
      <p:ext uri="{BB962C8B-B14F-4D97-AF65-F5344CB8AC3E}">
        <p14:creationId xmlns:p14="http://schemas.microsoft.com/office/powerpoint/2010/main" val="3423214314"/>
      </p:ext>
    </p:extLst>
  </p:cSld>
  <p:clrMapOvr>
    <a:masterClrMapping/>
  </p:clrMapOvr>
  <mc:AlternateContent xmlns:mc="http://schemas.openxmlformats.org/markup-compatibility/2006" xmlns:p14="http://schemas.microsoft.com/office/powerpoint/2010/main">
    <mc:Choice Requires="p14">
      <p:transition spd="slow" p14:dur="2000" advTm="235539"/>
    </mc:Choice>
    <mc:Fallback xmlns="">
      <p:transition spd="slow" advTm="235539"/>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Emergency Situations</a:t>
            </a:r>
          </a:p>
        </p:txBody>
      </p:sp>
      <p:sp>
        <p:nvSpPr>
          <p:cNvPr id="3" name="Content Placeholder 2"/>
          <p:cNvSpPr>
            <a:spLocks noGrp="1"/>
          </p:cNvSpPr>
          <p:nvPr>
            <p:ph idx="1"/>
          </p:nvPr>
        </p:nvSpPr>
        <p:spPr>
          <a:xfrm>
            <a:off x="1066800" y="1915984"/>
            <a:ext cx="10058400" cy="4057525"/>
          </a:xfrm>
        </p:spPr>
        <p:txBody>
          <a:bodyPr>
            <a:normAutofit/>
          </a:bodyPr>
          <a:lstStyle/>
          <a:p>
            <a:endParaRPr lang="en-GB" dirty="0"/>
          </a:p>
          <a:p>
            <a:r>
              <a:rPr lang="en-GB" dirty="0"/>
              <a:t>If students have attended a traumatic event or something occurs whilst they are on shift that has impacted their ability to continue the shift/placement, </a:t>
            </a:r>
            <a:r>
              <a:rPr lang="en-GB" u="sng" dirty="0"/>
              <a:t>AS SOON AS POSSIBLE</a:t>
            </a:r>
            <a:r>
              <a:rPr lang="en-GB" dirty="0"/>
              <a:t> students should:</a:t>
            </a:r>
          </a:p>
          <a:p>
            <a:r>
              <a:rPr lang="en-GB" b="1" dirty="0"/>
              <a:t>Monday – Friday 8am – 4pm</a:t>
            </a:r>
          </a:p>
          <a:p>
            <a:pPr lvl="1"/>
            <a:r>
              <a:rPr lang="en-GB" dirty="0"/>
              <a:t>Contact </a:t>
            </a:r>
            <a:r>
              <a:rPr lang="en-GB" dirty="0">
                <a:hlinkClick r:id="rId2"/>
              </a:rPr>
              <a:t>paramedicplacements@gcu.ac.uk</a:t>
            </a:r>
            <a:r>
              <a:rPr lang="en-GB" dirty="0"/>
              <a:t> who will ensure they receive welfare support</a:t>
            </a:r>
          </a:p>
          <a:p>
            <a:pPr lvl="1"/>
            <a:endParaRPr lang="en-GB" dirty="0"/>
          </a:p>
          <a:p>
            <a:pPr marL="201168" lvl="1" indent="0">
              <a:buNone/>
            </a:pPr>
            <a:r>
              <a:rPr lang="en-GB" b="1" dirty="0"/>
              <a:t>Nights and Weekends</a:t>
            </a:r>
          </a:p>
          <a:p>
            <a:pPr lvl="1"/>
            <a:r>
              <a:rPr lang="en-GB" dirty="0"/>
              <a:t>Students should be supported by their PEd and senior operational staff</a:t>
            </a:r>
          </a:p>
          <a:p>
            <a:pPr lvl="1"/>
            <a:r>
              <a:rPr lang="en-GB" dirty="0"/>
              <a:t>Immediately inform GCU PELs at </a:t>
            </a:r>
            <a:r>
              <a:rPr lang="en-GB" dirty="0">
                <a:hlinkClick r:id="rId2"/>
              </a:rPr>
              <a:t>paramedicplacements@gcu.ac.uk</a:t>
            </a:r>
            <a:r>
              <a:rPr lang="en-GB" dirty="0"/>
              <a:t> and they will follow up as soon as they are available</a:t>
            </a:r>
          </a:p>
        </p:txBody>
      </p:sp>
    </p:spTree>
    <p:extLst>
      <p:ext uri="{BB962C8B-B14F-4D97-AF65-F5344CB8AC3E}">
        <p14:creationId xmlns:p14="http://schemas.microsoft.com/office/powerpoint/2010/main" val="2354143644"/>
      </p:ext>
    </p:extLst>
  </p:cSld>
  <p:clrMapOvr>
    <a:masterClrMapping/>
  </p:clrMapOvr>
  <mc:AlternateContent xmlns:mc="http://schemas.openxmlformats.org/markup-compatibility/2006" xmlns:p14="http://schemas.microsoft.com/office/powerpoint/2010/main">
    <mc:Choice Requires="p14">
      <p:transition spd="slow" p14:dur="2000" advTm="89088"/>
    </mc:Choice>
    <mc:Fallback xmlns="">
      <p:transition spd="slow" advTm="89088"/>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FA79D-168B-41AF-910D-86A6BEF3429B}"/>
              </a:ext>
            </a:extLst>
          </p:cNvPr>
          <p:cNvSpPr>
            <a:spLocks noGrp="1"/>
          </p:cNvSpPr>
          <p:nvPr>
            <p:ph type="title"/>
          </p:nvPr>
        </p:nvSpPr>
        <p:spPr/>
        <p:txBody>
          <a:bodyPr/>
          <a:lstStyle/>
          <a:p>
            <a:pPr algn="ctr"/>
            <a:r>
              <a:rPr lang="en-GB" b="1" dirty="0"/>
              <a:t>Placement Assessment</a:t>
            </a:r>
          </a:p>
        </p:txBody>
      </p:sp>
    </p:spTree>
    <p:extLst>
      <p:ext uri="{BB962C8B-B14F-4D97-AF65-F5344CB8AC3E}">
        <p14:creationId xmlns:p14="http://schemas.microsoft.com/office/powerpoint/2010/main" val="12745855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Placement Assessment</a:t>
            </a:r>
          </a:p>
        </p:txBody>
      </p:sp>
      <p:sp>
        <p:nvSpPr>
          <p:cNvPr id="3" name="Content Placeholder 2"/>
          <p:cNvSpPr>
            <a:spLocks noGrp="1"/>
          </p:cNvSpPr>
          <p:nvPr>
            <p:ph idx="1"/>
          </p:nvPr>
        </p:nvSpPr>
        <p:spPr>
          <a:xfrm>
            <a:off x="1066800" y="2003173"/>
            <a:ext cx="10058400" cy="506111"/>
          </a:xfrm>
        </p:spPr>
        <p:txBody>
          <a:bodyPr>
            <a:noAutofit/>
          </a:bodyPr>
          <a:lstStyle/>
          <a:p>
            <a:pPr marL="0" indent="0">
              <a:spcBef>
                <a:spcPts val="2400"/>
              </a:spcBef>
              <a:buNone/>
            </a:pPr>
            <a:r>
              <a:rPr lang="en-US" dirty="0"/>
              <a:t>Students should complete and submit the following forms from their PAD:</a:t>
            </a:r>
            <a:endParaRPr lang="en-GB" dirty="0"/>
          </a:p>
        </p:txBody>
      </p:sp>
      <p:graphicFrame>
        <p:nvGraphicFramePr>
          <p:cNvPr id="4" name="Table 3">
            <a:extLst>
              <a:ext uri="{FF2B5EF4-FFF2-40B4-BE49-F238E27FC236}">
                <a16:creationId xmlns:a16="http://schemas.microsoft.com/office/drawing/2014/main" id="{991416CC-5CDD-46DD-8B73-2222EDBF665E}"/>
              </a:ext>
            </a:extLst>
          </p:cNvPr>
          <p:cNvGraphicFramePr>
            <a:graphicFrameLocks noGrp="1"/>
          </p:cNvGraphicFramePr>
          <p:nvPr>
            <p:extLst>
              <p:ext uri="{D42A27DB-BD31-4B8C-83A1-F6EECF244321}">
                <p14:modId xmlns:p14="http://schemas.microsoft.com/office/powerpoint/2010/main" val="894403551"/>
              </p:ext>
            </p:extLst>
          </p:nvPr>
        </p:nvGraphicFramePr>
        <p:xfrm>
          <a:off x="3136772" y="2682356"/>
          <a:ext cx="5918456" cy="2496856"/>
        </p:xfrm>
        <a:graphic>
          <a:graphicData uri="http://schemas.openxmlformats.org/drawingml/2006/table">
            <a:tbl>
              <a:tblPr>
                <a:tableStyleId>{3C2FFA5D-87B4-456A-9821-1D502468CF0F}</a:tableStyleId>
              </a:tblPr>
              <a:tblGrid>
                <a:gridCol w="814284">
                  <a:extLst>
                    <a:ext uri="{9D8B030D-6E8A-4147-A177-3AD203B41FA5}">
                      <a16:colId xmlns:a16="http://schemas.microsoft.com/office/drawing/2014/main" val="2885198564"/>
                    </a:ext>
                  </a:extLst>
                </a:gridCol>
                <a:gridCol w="5104172">
                  <a:extLst>
                    <a:ext uri="{9D8B030D-6E8A-4147-A177-3AD203B41FA5}">
                      <a16:colId xmlns:a16="http://schemas.microsoft.com/office/drawing/2014/main" val="3671949655"/>
                    </a:ext>
                  </a:extLst>
                </a:gridCol>
              </a:tblGrid>
              <a:tr h="312107">
                <a:tc gridSpan="2">
                  <a:txBody>
                    <a:bodyPr/>
                    <a:lstStyle/>
                    <a:p>
                      <a:pPr algn="l" fontAlgn="b"/>
                      <a:r>
                        <a:rPr lang="en-GB" sz="1800" b="1" dirty="0">
                          <a:effectLst/>
                          <a:latin typeface="Aptos Display" panose="020B0004020202020204" pitchFamily="34" charset="0"/>
                        </a:rPr>
                        <a:t>      Essential</a:t>
                      </a:r>
                      <a:r>
                        <a:rPr lang="en-GB" sz="1800" dirty="0">
                          <a:effectLst/>
                          <a:latin typeface="Aptos Display" panose="020B0004020202020204" pitchFamily="34" charset="0"/>
                        </a:rPr>
                        <a:t> </a:t>
                      </a:r>
                      <a:r>
                        <a:rPr lang="en-GB" sz="1200" dirty="0">
                          <a:effectLst/>
                          <a:latin typeface="Aptos Display" panose="020B0004020202020204" pitchFamily="34" charset="0"/>
                        </a:rPr>
                        <a:t>(ideally signed by </a:t>
                      </a:r>
                      <a:r>
                        <a:rPr lang="en-GB" sz="1200" dirty="0" err="1">
                          <a:effectLst/>
                          <a:latin typeface="Aptos Display" panose="020B0004020202020204" pitchFamily="34" charset="0"/>
                        </a:rPr>
                        <a:t>PEd</a:t>
                      </a:r>
                      <a:r>
                        <a:rPr lang="en-GB" sz="1200" dirty="0">
                          <a:effectLst/>
                          <a:latin typeface="Aptos Display" panose="020B0004020202020204" pitchFamily="34" charset="0"/>
                        </a:rPr>
                        <a:t>/mentor but not a requirement)</a:t>
                      </a:r>
                      <a:endParaRPr lang="en-GB" sz="1200" b="0" i="0" dirty="0">
                        <a:solidFill>
                          <a:srgbClr val="000000"/>
                        </a:solidFill>
                        <a:effectLst/>
                        <a:latin typeface="Aptos Display" panose="020B0004020202020204" pitchFamily="34" charset="0"/>
                      </a:endParaRPr>
                    </a:p>
                  </a:txBody>
                  <a:tcPr marL="0" marR="9525" marT="9525" marB="0" anchor="ctr">
                    <a:solidFill>
                      <a:schemeClr val="accent5">
                        <a:lumMod val="20000"/>
                        <a:lumOff val="80000"/>
                      </a:schemeClr>
                    </a:solidFill>
                  </a:tcPr>
                </a:tc>
                <a:tc hMerge="1">
                  <a:txBody>
                    <a:bodyPr/>
                    <a:lstStyle/>
                    <a:p>
                      <a:endParaRPr dirty="0"/>
                    </a:p>
                  </a:txBody>
                  <a:tcPr marL="9525" marR="9525" marT="9525" marB="0" anchor="ctr">
                    <a:solidFill>
                      <a:schemeClr val="accent5">
                        <a:lumMod val="20000"/>
                        <a:lumOff val="80000"/>
                      </a:schemeClr>
                    </a:solidFill>
                  </a:tcPr>
                </a:tc>
                <a:extLst>
                  <a:ext uri="{0D108BD9-81ED-4DB2-BD59-A6C34878D82A}">
                    <a16:rowId xmlns:a16="http://schemas.microsoft.com/office/drawing/2014/main" val="3621842615"/>
                  </a:ext>
                </a:extLst>
              </a:tr>
              <a:tr h="312107">
                <a:tc>
                  <a:txBody>
                    <a:bodyPr/>
                    <a:lstStyle/>
                    <a:p>
                      <a:pPr algn="ctr" fontAlgn="b"/>
                      <a:r>
                        <a:rPr lang="en-GB" sz="1600" dirty="0">
                          <a:effectLst/>
                          <a:latin typeface="Aptos Display" panose="020B0004020202020204" pitchFamily="34" charset="0"/>
                        </a:rPr>
                        <a:t>1</a:t>
                      </a:r>
                      <a:endParaRPr lang="en-GB" sz="2000" b="0" i="0" dirty="0">
                        <a:solidFill>
                          <a:srgbClr val="000000"/>
                        </a:solidFill>
                        <a:effectLst/>
                        <a:latin typeface="Aptos Display" panose="020B0004020202020204" pitchFamily="34" charset="0"/>
                      </a:endParaRPr>
                    </a:p>
                  </a:txBody>
                  <a:tcPr marL="0" marR="9525" marT="9525" marB="0" anchor="ctr">
                    <a:solidFill>
                      <a:schemeClr val="accent5">
                        <a:lumMod val="20000"/>
                        <a:lumOff val="80000"/>
                      </a:schemeClr>
                    </a:solidFill>
                  </a:tcPr>
                </a:tc>
                <a:tc>
                  <a:txBody>
                    <a:bodyPr/>
                    <a:lstStyle/>
                    <a:p>
                      <a:pPr algn="l" fontAlgn="ctr"/>
                      <a:r>
                        <a:rPr lang="en-GB" sz="1600" dirty="0">
                          <a:effectLst/>
                          <a:latin typeface="Aptos Display" panose="020B0004020202020204" pitchFamily="34" charset="0"/>
                        </a:rPr>
                        <a:t> Practice Setting Orientation</a:t>
                      </a:r>
                      <a:endParaRPr lang="en-GB" sz="2000" b="0" i="0" dirty="0">
                        <a:solidFill>
                          <a:srgbClr val="000000"/>
                        </a:solidFill>
                        <a:effectLst/>
                        <a:latin typeface="Aptos Display" panose="020B0004020202020204" pitchFamily="34" charset="0"/>
                      </a:endParaRPr>
                    </a:p>
                  </a:txBody>
                  <a:tcPr marL="9525" marR="9525" marT="9525" marB="0" anchor="ctr">
                    <a:solidFill>
                      <a:schemeClr val="accent5">
                        <a:lumMod val="20000"/>
                        <a:lumOff val="80000"/>
                      </a:schemeClr>
                    </a:solidFill>
                  </a:tcPr>
                </a:tc>
                <a:extLst>
                  <a:ext uri="{0D108BD9-81ED-4DB2-BD59-A6C34878D82A}">
                    <a16:rowId xmlns:a16="http://schemas.microsoft.com/office/drawing/2014/main" val="2280463259"/>
                  </a:ext>
                </a:extLst>
              </a:tr>
              <a:tr h="312107">
                <a:tc>
                  <a:txBody>
                    <a:bodyPr/>
                    <a:lstStyle/>
                    <a:p>
                      <a:pPr algn="ctr" fontAlgn="b"/>
                      <a:r>
                        <a:rPr lang="en-GB" sz="1600" dirty="0">
                          <a:effectLst/>
                          <a:latin typeface="Aptos Display" panose="020B0004020202020204" pitchFamily="34" charset="0"/>
                        </a:rPr>
                        <a:t>2</a:t>
                      </a:r>
                      <a:endParaRPr lang="en-GB" sz="2000" b="0" i="0" dirty="0">
                        <a:solidFill>
                          <a:srgbClr val="000000"/>
                        </a:solidFill>
                        <a:effectLst/>
                        <a:latin typeface="Aptos Display" panose="020B0004020202020204" pitchFamily="34" charset="0"/>
                      </a:endParaRPr>
                    </a:p>
                  </a:txBody>
                  <a:tcPr marL="9525" marR="9525" marT="9525" marB="0" anchor="ctr">
                    <a:solidFill>
                      <a:schemeClr val="accent5">
                        <a:lumMod val="20000"/>
                        <a:lumOff val="80000"/>
                      </a:schemeClr>
                    </a:solidFill>
                  </a:tcPr>
                </a:tc>
                <a:tc>
                  <a:txBody>
                    <a:bodyPr/>
                    <a:lstStyle/>
                    <a:p>
                      <a:pPr algn="l" fontAlgn="ctr"/>
                      <a:r>
                        <a:rPr lang="en-GB" sz="1600" dirty="0">
                          <a:effectLst/>
                          <a:latin typeface="Aptos Display" panose="020B0004020202020204" pitchFamily="34" charset="0"/>
                        </a:rPr>
                        <a:t> Record of Attendance</a:t>
                      </a:r>
                      <a:endParaRPr lang="en-GB" sz="2000" b="0" i="0" dirty="0">
                        <a:solidFill>
                          <a:srgbClr val="000000"/>
                        </a:solidFill>
                        <a:effectLst/>
                        <a:latin typeface="Aptos Display" panose="020B0004020202020204" pitchFamily="34" charset="0"/>
                      </a:endParaRPr>
                    </a:p>
                  </a:txBody>
                  <a:tcPr marL="9525" marR="9525" marT="9525" marB="0" anchor="ctr">
                    <a:solidFill>
                      <a:schemeClr val="accent5">
                        <a:lumMod val="20000"/>
                        <a:lumOff val="80000"/>
                      </a:schemeClr>
                    </a:solidFill>
                  </a:tcPr>
                </a:tc>
                <a:extLst>
                  <a:ext uri="{0D108BD9-81ED-4DB2-BD59-A6C34878D82A}">
                    <a16:rowId xmlns:a16="http://schemas.microsoft.com/office/drawing/2014/main" val="3808529535"/>
                  </a:ext>
                </a:extLst>
              </a:tr>
              <a:tr h="312107">
                <a:tc>
                  <a:txBody>
                    <a:bodyPr/>
                    <a:lstStyle/>
                    <a:p>
                      <a:pPr algn="ctr" fontAlgn="b"/>
                      <a:r>
                        <a:rPr lang="en-GB" sz="1600" dirty="0">
                          <a:effectLst/>
                          <a:latin typeface="Aptos Display" panose="020B0004020202020204" pitchFamily="34" charset="0"/>
                        </a:rPr>
                        <a:t>3</a:t>
                      </a:r>
                      <a:endParaRPr lang="en-GB" sz="2000" b="0" i="0" dirty="0">
                        <a:solidFill>
                          <a:srgbClr val="000000"/>
                        </a:solidFill>
                        <a:effectLst/>
                        <a:latin typeface="Aptos Display" panose="020B0004020202020204" pitchFamily="34" charset="0"/>
                      </a:endParaRPr>
                    </a:p>
                  </a:txBody>
                  <a:tcPr marL="9525" marR="9525" marT="9525" marB="0" anchor="ctr">
                    <a:solidFill>
                      <a:schemeClr val="accent5">
                        <a:lumMod val="20000"/>
                        <a:lumOff val="80000"/>
                      </a:schemeClr>
                    </a:solidFill>
                  </a:tcPr>
                </a:tc>
                <a:tc>
                  <a:txBody>
                    <a:bodyPr/>
                    <a:lstStyle/>
                    <a:p>
                      <a:pPr algn="l" fontAlgn="ctr"/>
                      <a:r>
                        <a:rPr lang="en-GB" sz="1600" dirty="0">
                          <a:effectLst/>
                          <a:latin typeface="Aptos Display" panose="020B0004020202020204" pitchFamily="34" charset="0"/>
                        </a:rPr>
                        <a:t> Learner Contract</a:t>
                      </a:r>
                      <a:endParaRPr lang="en-GB" sz="2000" b="0" i="0" dirty="0">
                        <a:solidFill>
                          <a:srgbClr val="000000"/>
                        </a:solidFill>
                        <a:effectLst/>
                        <a:latin typeface="Aptos Display" panose="020B0004020202020204" pitchFamily="34" charset="0"/>
                      </a:endParaRPr>
                    </a:p>
                  </a:txBody>
                  <a:tcPr marL="9525" marR="9525" marT="9525" marB="0" anchor="ctr">
                    <a:solidFill>
                      <a:schemeClr val="accent5">
                        <a:lumMod val="20000"/>
                        <a:lumOff val="80000"/>
                      </a:schemeClr>
                    </a:solidFill>
                  </a:tcPr>
                </a:tc>
                <a:extLst>
                  <a:ext uri="{0D108BD9-81ED-4DB2-BD59-A6C34878D82A}">
                    <a16:rowId xmlns:a16="http://schemas.microsoft.com/office/drawing/2014/main" val="1246712899"/>
                  </a:ext>
                </a:extLst>
              </a:tr>
              <a:tr h="312107">
                <a:tc gridSpan="2">
                  <a:txBody>
                    <a:bodyPr/>
                    <a:lstStyle/>
                    <a:p>
                      <a:r>
                        <a:rPr lang="en-GB" sz="1800" b="1" kern="1200" dirty="0">
                          <a:solidFill>
                            <a:schemeClr val="dk1"/>
                          </a:solidFill>
                          <a:effectLst/>
                          <a:latin typeface="Aptos Display" panose="020B0004020202020204" pitchFamily="34" charset="0"/>
                          <a:ea typeface="+mn-ea"/>
                          <a:cs typeface="+mn-cs"/>
                        </a:rPr>
                        <a:t>      Optional </a:t>
                      </a:r>
                      <a:r>
                        <a:rPr lang="en-GB" sz="1200" kern="1200" dirty="0">
                          <a:solidFill>
                            <a:schemeClr val="dk1"/>
                          </a:solidFill>
                          <a:effectLst/>
                          <a:latin typeface="Aptos Display" panose="020B0004020202020204" pitchFamily="34" charset="0"/>
                          <a:ea typeface="+mn-ea"/>
                          <a:cs typeface="+mn-cs"/>
                        </a:rPr>
                        <a:t>(should the </a:t>
                      </a:r>
                      <a:r>
                        <a:rPr lang="en-GB" sz="1200" kern="1200" dirty="0" err="1">
                          <a:solidFill>
                            <a:schemeClr val="dk1"/>
                          </a:solidFill>
                          <a:effectLst/>
                          <a:latin typeface="Aptos Display" panose="020B0004020202020204" pitchFamily="34" charset="0"/>
                          <a:ea typeface="+mn-ea"/>
                          <a:cs typeface="+mn-cs"/>
                        </a:rPr>
                        <a:t>PEd</a:t>
                      </a:r>
                      <a:r>
                        <a:rPr lang="en-GB" sz="1200" kern="1200" dirty="0">
                          <a:solidFill>
                            <a:schemeClr val="dk1"/>
                          </a:solidFill>
                          <a:effectLst/>
                          <a:latin typeface="Aptos Display" panose="020B0004020202020204" pitchFamily="34" charset="0"/>
                          <a:ea typeface="+mn-ea"/>
                          <a:cs typeface="+mn-cs"/>
                        </a:rPr>
                        <a:t>/mentor opt to provide additional feedback)</a:t>
                      </a:r>
                      <a:endParaRPr lang="en-GB" sz="1400" kern="1200" dirty="0">
                        <a:solidFill>
                          <a:schemeClr val="dk1"/>
                        </a:solidFill>
                        <a:effectLst/>
                        <a:latin typeface="Aptos Display" panose="020B0004020202020204" pitchFamily="34" charset="0"/>
                        <a:ea typeface="+mn-ea"/>
                        <a:cs typeface="+mn-cs"/>
                      </a:endParaRPr>
                    </a:p>
                  </a:txBody>
                  <a:tcPr marL="9525" marR="9525" marT="9525" marB="0" anchor="ctr">
                    <a:solidFill>
                      <a:schemeClr val="accent5">
                        <a:lumMod val="20000"/>
                        <a:lumOff val="80000"/>
                      </a:schemeClr>
                    </a:solidFill>
                  </a:tcPr>
                </a:tc>
                <a:tc hMerge="1">
                  <a:txBody>
                    <a:bodyPr/>
                    <a:lstStyle/>
                    <a:p>
                      <a:endParaRPr dirty="0"/>
                    </a:p>
                  </a:txBody>
                  <a:tcPr marL="9525" marR="9525" marT="9525" marB="0" anchor="ctr">
                    <a:solidFill>
                      <a:schemeClr val="accent5">
                        <a:lumMod val="20000"/>
                        <a:lumOff val="80000"/>
                      </a:schemeClr>
                    </a:solidFill>
                  </a:tcPr>
                </a:tc>
                <a:extLst>
                  <a:ext uri="{0D108BD9-81ED-4DB2-BD59-A6C34878D82A}">
                    <a16:rowId xmlns:a16="http://schemas.microsoft.com/office/drawing/2014/main" val="673440296"/>
                  </a:ext>
                </a:extLst>
              </a:tr>
              <a:tr h="312107">
                <a:tc>
                  <a:txBody>
                    <a:bodyPr/>
                    <a:lstStyle/>
                    <a:p>
                      <a:pPr algn="ctr" fontAlgn="b"/>
                      <a:r>
                        <a:rPr lang="en-GB" sz="1600" dirty="0">
                          <a:effectLst/>
                          <a:latin typeface="Aptos Display" panose="020B0004020202020204" pitchFamily="34" charset="0"/>
                        </a:rPr>
                        <a:t>5</a:t>
                      </a:r>
                      <a:endParaRPr lang="en-GB" sz="2000" b="0" i="0" dirty="0">
                        <a:solidFill>
                          <a:srgbClr val="000000"/>
                        </a:solidFill>
                        <a:effectLst/>
                        <a:latin typeface="Aptos Display" panose="020B0004020202020204" pitchFamily="34" charset="0"/>
                      </a:endParaRPr>
                    </a:p>
                  </a:txBody>
                  <a:tcPr marL="9525" marR="9525" marT="9525" marB="0" anchor="ctr">
                    <a:solidFill>
                      <a:schemeClr val="accent5">
                        <a:lumMod val="20000"/>
                        <a:lumOff val="80000"/>
                      </a:schemeClr>
                    </a:solidFill>
                  </a:tcPr>
                </a:tc>
                <a:tc>
                  <a:txBody>
                    <a:bodyPr/>
                    <a:lstStyle/>
                    <a:p>
                      <a:pPr fontAlgn="b"/>
                      <a:r>
                        <a:rPr lang="en-GB" sz="1600" dirty="0">
                          <a:effectLst/>
                          <a:latin typeface="Aptos Display" panose="020B0004020202020204" pitchFamily="34" charset="0"/>
                        </a:rPr>
                        <a:t> Final Report</a:t>
                      </a:r>
                      <a:endParaRPr lang="en-GB" sz="2000" b="0" i="0" dirty="0">
                        <a:solidFill>
                          <a:srgbClr val="000000"/>
                        </a:solidFill>
                        <a:effectLst/>
                        <a:latin typeface="Aptos Display" panose="020B0004020202020204" pitchFamily="34" charset="0"/>
                      </a:endParaRPr>
                    </a:p>
                  </a:txBody>
                  <a:tcPr marL="9525" marR="9525" marT="9525" marB="0" anchor="ctr">
                    <a:solidFill>
                      <a:schemeClr val="accent5">
                        <a:lumMod val="20000"/>
                        <a:lumOff val="80000"/>
                      </a:schemeClr>
                    </a:solidFill>
                  </a:tcPr>
                </a:tc>
                <a:extLst>
                  <a:ext uri="{0D108BD9-81ED-4DB2-BD59-A6C34878D82A}">
                    <a16:rowId xmlns:a16="http://schemas.microsoft.com/office/drawing/2014/main" val="1928721789"/>
                  </a:ext>
                </a:extLst>
              </a:tr>
              <a:tr h="312107">
                <a:tc>
                  <a:txBody>
                    <a:bodyPr/>
                    <a:lstStyle/>
                    <a:p>
                      <a:pPr algn="ctr" fontAlgn="b"/>
                      <a:r>
                        <a:rPr lang="en-GB" sz="1600" dirty="0">
                          <a:effectLst/>
                          <a:latin typeface="Aptos Display" panose="020B0004020202020204" pitchFamily="34" charset="0"/>
                        </a:rPr>
                        <a:t>8</a:t>
                      </a:r>
                      <a:endParaRPr lang="en-GB" sz="2000" b="0" i="0" dirty="0">
                        <a:solidFill>
                          <a:srgbClr val="000000"/>
                        </a:solidFill>
                        <a:effectLst/>
                        <a:latin typeface="Aptos Display" panose="020B0004020202020204" pitchFamily="34" charset="0"/>
                      </a:endParaRPr>
                    </a:p>
                  </a:txBody>
                  <a:tcPr marL="9525" marR="9525" marT="9525" marB="0" anchor="ctr">
                    <a:solidFill>
                      <a:schemeClr val="accent5">
                        <a:lumMod val="20000"/>
                        <a:lumOff val="80000"/>
                      </a:schemeClr>
                    </a:solidFill>
                  </a:tcPr>
                </a:tc>
                <a:tc>
                  <a:txBody>
                    <a:bodyPr/>
                    <a:lstStyle/>
                    <a:p>
                      <a:pPr algn="l" fontAlgn="ctr"/>
                      <a:r>
                        <a:rPr lang="en-GB" sz="1600" dirty="0">
                          <a:effectLst/>
                          <a:latin typeface="Aptos Display" panose="020B0004020202020204" pitchFamily="34" charset="0"/>
                        </a:rPr>
                        <a:t> Non-Technical Skills Assessment</a:t>
                      </a:r>
                      <a:endParaRPr lang="en-GB" sz="2000" b="0" i="0" dirty="0">
                        <a:solidFill>
                          <a:srgbClr val="000000"/>
                        </a:solidFill>
                        <a:effectLst/>
                        <a:latin typeface="Aptos Display" panose="020B0004020202020204" pitchFamily="34" charset="0"/>
                      </a:endParaRPr>
                    </a:p>
                  </a:txBody>
                  <a:tcPr marL="9525" marR="9525" marT="9525" marB="0" anchor="ctr">
                    <a:solidFill>
                      <a:schemeClr val="accent5">
                        <a:lumMod val="20000"/>
                        <a:lumOff val="80000"/>
                      </a:schemeClr>
                    </a:solidFill>
                  </a:tcPr>
                </a:tc>
                <a:extLst>
                  <a:ext uri="{0D108BD9-81ED-4DB2-BD59-A6C34878D82A}">
                    <a16:rowId xmlns:a16="http://schemas.microsoft.com/office/drawing/2014/main" val="2937240706"/>
                  </a:ext>
                </a:extLst>
              </a:tr>
              <a:tr h="312107">
                <a:tc>
                  <a:txBody>
                    <a:bodyPr/>
                    <a:lstStyle/>
                    <a:p>
                      <a:pPr algn="ctr" fontAlgn="b"/>
                      <a:r>
                        <a:rPr lang="en-GB" sz="1600" b="0" i="0" dirty="0">
                          <a:solidFill>
                            <a:srgbClr val="000000"/>
                          </a:solidFill>
                          <a:effectLst/>
                          <a:latin typeface="Aptos Display" panose="020B0004020202020204" pitchFamily="34" charset="0"/>
                        </a:rPr>
                        <a:t>11</a:t>
                      </a:r>
                    </a:p>
                  </a:txBody>
                  <a:tcPr marL="9525" marR="9525" marT="9525" marB="0" anchor="ctr">
                    <a:solidFill>
                      <a:schemeClr val="accent5">
                        <a:lumMod val="20000"/>
                        <a:lumOff val="80000"/>
                      </a:schemeClr>
                    </a:solidFill>
                  </a:tcPr>
                </a:tc>
                <a:tc>
                  <a:txBody>
                    <a:bodyPr/>
                    <a:lstStyle/>
                    <a:p>
                      <a:pPr algn="l" fontAlgn="ctr"/>
                      <a:r>
                        <a:rPr lang="en-GB" sz="1600" b="0" i="0" dirty="0">
                          <a:solidFill>
                            <a:srgbClr val="000000"/>
                          </a:solidFill>
                          <a:effectLst/>
                          <a:latin typeface="Aptos Display" panose="020B0004020202020204" pitchFamily="34" charset="0"/>
                        </a:rPr>
                        <a:t> Signature Verification</a:t>
                      </a:r>
                    </a:p>
                  </a:txBody>
                  <a:tcPr marL="9525" marR="9525" marT="9525" marB="0" anchor="ctr">
                    <a:solidFill>
                      <a:schemeClr val="accent5">
                        <a:lumMod val="20000"/>
                        <a:lumOff val="80000"/>
                      </a:schemeClr>
                    </a:solidFill>
                  </a:tcPr>
                </a:tc>
                <a:extLst>
                  <a:ext uri="{0D108BD9-81ED-4DB2-BD59-A6C34878D82A}">
                    <a16:rowId xmlns:a16="http://schemas.microsoft.com/office/drawing/2014/main" val="776930411"/>
                  </a:ext>
                </a:extLst>
              </a:tr>
            </a:tbl>
          </a:graphicData>
        </a:graphic>
      </p:graphicFrame>
      <p:sp>
        <p:nvSpPr>
          <p:cNvPr id="5" name="Content Placeholder 2">
            <a:extLst>
              <a:ext uri="{FF2B5EF4-FFF2-40B4-BE49-F238E27FC236}">
                <a16:creationId xmlns:a16="http://schemas.microsoft.com/office/drawing/2014/main" id="{326C3F3A-2E8E-3A6E-096D-53BBD4C17572}"/>
              </a:ext>
            </a:extLst>
          </p:cNvPr>
          <p:cNvSpPr txBox="1">
            <a:spLocks/>
          </p:cNvSpPr>
          <p:nvPr/>
        </p:nvSpPr>
        <p:spPr>
          <a:xfrm>
            <a:off x="1066800" y="5443725"/>
            <a:ext cx="10058400" cy="605327"/>
          </a:xfrm>
          <a:prstGeom prst="rect">
            <a:avLst/>
          </a:prstGeom>
          <a:solidFill>
            <a:schemeClr val="accent2">
              <a:lumMod val="75000"/>
            </a:schemeClr>
          </a:solidFill>
          <a:ln w="38100">
            <a:solidFill>
              <a:schemeClr val="accent2">
                <a:lumMod val="50000"/>
              </a:schemeClr>
            </a:solidFill>
          </a:ln>
        </p:spPr>
        <p:txBody>
          <a:bodyPr vert="horz" lIns="0" tIns="45720" rIns="0" bIns="45720" rtlCol="0" anchor="ctr" anchorCtr="0">
            <a:normAutofit/>
          </a:bodyPr>
          <a:lstStyle>
            <a:lvl1pPr marL="91440" indent="-91440" algn="l" defTabSz="914400" rtl="0" eaLnBrk="1" latinLnBrk="0" hangingPunct="1">
              <a:lnSpc>
                <a:spcPct val="90000"/>
              </a:lnSpc>
              <a:spcBef>
                <a:spcPts val="1200"/>
              </a:spcBef>
              <a:spcAft>
                <a:spcPts val="200"/>
              </a:spcAft>
              <a:buClr>
                <a:schemeClr val="accent3"/>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3"/>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9pPr>
          </a:lstStyle>
          <a:p>
            <a:pPr algn="ctr">
              <a:spcBef>
                <a:spcPts val="0"/>
              </a:spcBef>
            </a:pPr>
            <a:r>
              <a:rPr lang="en-GB" b="1" dirty="0"/>
              <a:t>All forms should be completed as soon as possible </a:t>
            </a:r>
            <a:r>
              <a:rPr lang="en-GB" b="1" u="sng" dirty="0"/>
              <a:t>DURING</a:t>
            </a:r>
            <a:r>
              <a:rPr lang="en-GB" b="1" dirty="0"/>
              <a:t> placement – NOT left until after!</a:t>
            </a:r>
            <a:endParaRPr lang="en-GB" dirty="0"/>
          </a:p>
        </p:txBody>
      </p:sp>
    </p:spTree>
    <p:extLst>
      <p:ext uri="{BB962C8B-B14F-4D97-AF65-F5344CB8AC3E}">
        <p14:creationId xmlns:p14="http://schemas.microsoft.com/office/powerpoint/2010/main" val="2983972914"/>
      </p:ext>
    </p:extLst>
  </p:cSld>
  <p:clrMapOvr>
    <a:masterClrMapping/>
  </p:clrMapOvr>
  <mc:AlternateContent xmlns:mc="http://schemas.openxmlformats.org/markup-compatibility/2006" xmlns:p14="http://schemas.microsoft.com/office/powerpoint/2010/main">
    <mc:Choice Requires="p14">
      <p:transition spd="slow" p14:dur="2000" advTm="74507"/>
    </mc:Choice>
    <mc:Fallback xmlns="">
      <p:transition spd="slow" advTm="74507"/>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3DB539-05AF-D9BE-253A-C4E7966695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5E76A7-FB23-6F91-9507-86AB7E60189F}"/>
              </a:ext>
            </a:extLst>
          </p:cNvPr>
          <p:cNvSpPr>
            <a:spLocks noGrp="1"/>
          </p:cNvSpPr>
          <p:nvPr>
            <p:ph type="title"/>
          </p:nvPr>
        </p:nvSpPr>
        <p:spPr/>
        <p:txBody>
          <a:bodyPr/>
          <a:lstStyle/>
          <a:p>
            <a:pPr algn="ctr"/>
            <a:r>
              <a:rPr lang="en-GB" b="1" dirty="0"/>
              <a:t>Essential Documents</a:t>
            </a:r>
          </a:p>
        </p:txBody>
      </p:sp>
      <p:sp>
        <p:nvSpPr>
          <p:cNvPr id="3" name="Text Placeholder 3">
            <a:extLst>
              <a:ext uri="{FF2B5EF4-FFF2-40B4-BE49-F238E27FC236}">
                <a16:creationId xmlns:a16="http://schemas.microsoft.com/office/drawing/2014/main" id="{2B9584BB-5DFD-E834-1F8F-54B61040FF25}"/>
              </a:ext>
            </a:extLst>
          </p:cNvPr>
          <p:cNvSpPr txBox="1">
            <a:spLocks/>
          </p:cNvSpPr>
          <p:nvPr/>
        </p:nvSpPr>
        <p:spPr>
          <a:xfrm>
            <a:off x="1424245" y="4544290"/>
            <a:ext cx="9446955" cy="1274619"/>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3"/>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3"/>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All relevant documentation should be completed independently by the student. While it is not necessary for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PEd</a:t>
            </a:r>
            <a:r>
              <a:rPr lang="en-GB" sz="1800" dirty="0">
                <a:effectLst/>
                <a:latin typeface="Calibri" panose="020F0502020204030204" pitchFamily="34" charset="0"/>
                <a:ea typeface="Calibri" panose="020F0502020204030204" pitchFamily="34" charset="0"/>
                <a:cs typeface="Times New Roman" panose="02020603050405020304" pitchFamily="18" charset="0"/>
              </a:rPr>
              <a:t>/mentors to review/verify these, but comments and feedback are welcomed and encouraged where possible. </a:t>
            </a:r>
          </a:p>
        </p:txBody>
      </p:sp>
    </p:spTree>
    <p:extLst>
      <p:ext uri="{BB962C8B-B14F-4D97-AF65-F5344CB8AC3E}">
        <p14:creationId xmlns:p14="http://schemas.microsoft.com/office/powerpoint/2010/main" val="7328349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854" y="609362"/>
            <a:ext cx="3828848" cy="1027471"/>
          </a:xfr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a:normAutofit fontScale="90000"/>
          </a:bodyPr>
          <a:lstStyle/>
          <a:p>
            <a:r>
              <a:rPr lang="en-GB" b="1" dirty="0"/>
              <a:t>1. Practice Setting Orientation</a:t>
            </a:r>
          </a:p>
        </p:txBody>
      </p:sp>
      <p:sp>
        <p:nvSpPr>
          <p:cNvPr id="5" name="Text Placeholder 4"/>
          <p:cNvSpPr>
            <a:spLocks noGrp="1"/>
          </p:cNvSpPr>
          <p:nvPr>
            <p:ph type="body" sz="half" idx="2"/>
          </p:nvPr>
        </p:nvSpPr>
        <p:spPr>
          <a:xfrm>
            <a:off x="269854" y="3766243"/>
            <a:ext cx="3638380" cy="1683944"/>
          </a:xfrm>
        </p:spPr>
        <p:txBody>
          <a:bodyPr>
            <a:normAutofit fontScale="85000" lnSpcReduction="20000"/>
          </a:bodyPr>
          <a:lstStyle/>
          <a:p>
            <a:pPr fontAlgn="base"/>
            <a:r>
              <a:rPr lang="en-GB" dirty="0"/>
              <a:t>​</a:t>
            </a:r>
          </a:p>
          <a:p>
            <a:pPr fontAlgn="base"/>
            <a:r>
              <a:rPr lang="en-GB" dirty="0"/>
              <a:t>Learners may need to ask specifically about some of these to ensure they are fully informed of procedures at the placement site.​</a:t>
            </a:r>
          </a:p>
          <a:p>
            <a:pPr fontAlgn="base"/>
            <a:r>
              <a:rPr lang="en-GB" dirty="0"/>
              <a:t>The key here is that students know the health and safe aspects of the site they are entering AND they have a plan with your Practice Educator about when specific records will be completed. </a:t>
            </a:r>
            <a:r>
              <a:rPr lang="en-US" dirty="0"/>
              <a:t>​</a:t>
            </a:r>
          </a:p>
        </p:txBody>
      </p:sp>
      <p:pic>
        <p:nvPicPr>
          <p:cNvPr id="4" name="Picture 3">
            <a:extLst>
              <a:ext uri="{FF2B5EF4-FFF2-40B4-BE49-F238E27FC236}">
                <a16:creationId xmlns:a16="http://schemas.microsoft.com/office/drawing/2014/main" id="{391D4253-ABA1-4CDC-8534-3F10FE369A7F}"/>
              </a:ext>
            </a:extLst>
          </p:cNvPr>
          <p:cNvPicPr>
            <a:picLocks noChangeAspect="1"/>
          </p:cNvPicPr>
          <p:nvPr/>
        </p:nvPicPr>
        <p:blipFill rotWithShape="1">
          <a:blip r:embed="rId3"/>
          <a:srcRect l="67019" t="31509" r="17363" b="8752"/>
          <a:stretch/>
        </p:blipFill>
        <p:spPr>
          <a:xfrm>
            <a:off x="5368956" y="70301"/>
            <a:ext cx="5335396" cy="6733171"/>
          </a:xfrm>
          <a:prstGeom prst="rect">
            <a:avLst/>
          </a:prstGeom>
        </p:spPr>
      </p:pic>
      <p:sp>
        <p:nvSpPr>
          <p:cNvPr id="6" name="TextBox 5">
            <a:extLst>
              <a:ext uri="{FF2B5EF4-FFF2-40B4-BE49-F238E27FC236}">
                <a16:creationId xmlns:a16="http://schemas.microsoft.com/office/drawing/2014/main" id="{211A35FD-3B9E-4BC3-BFD3-082861D13B6B}"/>
              </a:ext>
            </a:extLst>
          </p:cNvPr>
          <p:cNvSpPr txBox="1"/>
          <p:nvPr/>
        </p:nvSpPr>
        <p:spPr>
          <a:xfrm>
            <a:off x="461727" y="2091350"/>
            <a:ext cx="3123445" cy="92333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fontAlgn="base"/>
            <a:r>
              <a:rPr lang="en-GB" b="1" dirty="0"/>
              <a:t>Who Completes:</a:t>
            </a:r>
            <a:r>
              <a:rPr lang="en-GB" dirty="0"/>
              <a:t> The Student​</a:t>
            </a:r>
          </a:p>
          <a:p>
            <a:pPr fontAlgn="base"/>
            <a:endParaRPr lang="en-GB" dirty="0"/>
          </a:p>
          <a:p>
            <a:pPr fontAlgn="base"/>
            <a:r>
              <a:rPr lang="en-GB" b="1" dirty="0" err="1"/>
              <a:t>PEd</a:t>
            </a:r>
            <a:r>
              <a:rPr lang="en-GB" b="1" dirty="0"/>
              <a:t> Verification Needed?: </a:t>
            </a:r>
            <a:r>
              <a:rPr lang="en-GB" dirty="0"/>
              <a:t>No</a:t>
            </a:r>
          </a:p>
        </p:txBody>
      </p:sp>
    </p:spTree>
    <p:extLst>
      <p:ext uri="{BB962C8B-B14F-4D97-AF65-F5344CB8AC3E}">
        <p14:creationId xmlns:p14="http://schemas.microsoft.com/office/powerpoint/2010/main" val="3584044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8675" y="318780"/>
            <a:ext cx="3290870" cy="1057013"/>
          </a:xfr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a:normAutofit/>
          </a:bodyPr>
          <a:lstStyle/>
          <a:p>
            <a:r>
              <a:rPr lang="en-GB" b="1" dirty="0"/>
              <a:t>2. Record of Attendance</a:t>
            </a:r>
          </a:p>
        </p:txBody>
      </p:sp>
      <p:pic>
        <p:nvPicPr>
          <p:cNvPr id="6" name="Content Placeholder 5"/>
          <p:cNvPicPr>
            <a:picLocks noGrp="1" noChangeAspect="1"/>
          </p:cNvPicPr>
          <p:nvPr>
            <p:ph idx="1"/>
          </p:nvPr>
        </p:nvPicPr>
        <p:blipFill>
          <a:blip r:embed="rId2"/>
          <a:stretch>
            <a:fillRect/>
          </a:stretch>
        </p:blipFill>
        <p:spPr>
          <a:xfrm>
            <a:off x="5842745" y="75501"/>
            <a:ext cx="5117106" cy="6706998"/>
          </a:xfrm>
          <a:prstGeom prst="rect">
            <a:avLst/>
          </a:prstGeom>
        </p:spPr>
      </p:pic>
      <p:sp>
        <p:nvSpPr>
          <p:cNvPr id="5" name="Text Placeholder 4"/>
          <p:cNvSpPr>
            <a:spLocks noGrp="1"/>
          </p:cNvSpPr>
          <p:nvPr>
            <p:ph type="body" sz="half" idx="2"/>
          </p:nvPr>
        </p:nvSpPr>
        <p:spPr>
          <a:xfrm>
            <a:off x="234143" y="2697932"/>
            <a:ext cx="3639934" cy="3947737"/>
          </a:xfrm>
        </p:spPr>
        <p:txBody>
          <a:bodyPr>
            <a:normAutofit/>
          </a:bodyPr>
          <a:lstStyle/>
          <a:p>
            <a:pPr fontAlgn="base"/>
            <a:r>
              <a:rPr lang="en-GB" dirty="0"/>
              <a:t>​</a:t>
            </a:r>
            <a:r>
              <a:rPr lang="en-GB" b="1" dirty="0"/>
              <a:t>MUST </a:t>
            </a:r>
            <a:r>
              <a:rPr lang="en-GB" dirty="0"/>
              <a:t>be completed and submitted for each practice-based learning experience​</a:t>
            </a:r>
          </a:p>
          <a:p>
            <a:pPr fontAlgn="base"/>
            <a:r>
              <a:rPr lang="en-GB" dirty="0"/>
              <a:t>Students should record the number of weeks attended, and their </a:t>
            </a:r>
            <a:r>
              <a:rPr lang="en-GB" b="1" dirty="0"/>
              <a:t>cumulative</a:t>
            </a:r>
            <a:r>
              <a:rPr lang="en-GB" dirty="0"/>
              <a:t> hours for attendance monitoring/reporting purposes only</a:t>
            </a:r>
            <a:r>
              <a:rPr lang="en-US" dirty="0"/>
              <a:t>​</a:t>
            </a:r>
            <a:endParaRPr lang="en-GB" dirty="0"/>
          </a:p>
          <a:p>
            <a:pPr fontAlgn="base"/>
            <a:r>
              <a:rPr lang="en-GB" dirty="0"/>
              <a:t>Where there has been an absence, students </a:t>
            </a:r>
            <a:r>
              <a:rPr lang="en-GB" b="1" dirty="0"/>
              <a:t>MUST</a:t>
            </a:r>
            <a:r>
              <a:rPr lang="en-GB" dirty="0"/>
              <a:t> record this including the reason for the absence, the names of those this was communicated to, when this was reported and date of return (if applicable)</a:t>
            </a:r>
            <a:r>
              <a:rPr lang="en-US" dirty="0"/>
              <a:t>​</a:t>
            </a:r>
            <a:endParaRPr lang="en-GB" dirty="0"/>
          </a:p>
          <a:p>
            <a:pPr fontAlgn="base"/>
            <a:r>
              <a:rPr lang="en-GB" dirty="0"/>
              <a:t>This form </a:t>
            </a:r>
            <a:r>
              <a:rPr lang="en-GB" b="1" dirty="0"/>
              <a:t>MUST</a:t>
            </a:r>
            <a:r>
              <a:rPr lang="en-GB" dirty="0"/>
              <a:t> be verified by a relevant person on the placement to confirm it is a true record of attendance</a:t>
            </a:r>
            <a:r>
              <a:rPr lang="en-US" dirty="0"/>
              <a:t>​</a:t>
            </a:r>
          </a:p>
        </p:txBody>
      </p:sp>
      <p:sp>
        <p:nvSpPr>
          <p:cNvPr id="3" name="TextBox 2">
            <a:extLst>
              <a:ext uri="{FF2B5EF4-FFF2-40B4-BE49-F238E27FC236}">
                <a16:creationId xmlns:a16="http://schemas.microsoft.com/office/drawing/2014/main" id="{1BEFF5D3-A61C-6D24-9026-BE4ABB5157B4}"/>
              </a:ext>
            </a:extLst>
          </p:cNvPr>
          <p:cNvSpPr txBox="1"/>
          <p:nvPr/>
        </p:nvSpPr>
        <p:spPr>
          <a:xfrm>
            <a:off x="408675" y="1489189"/>
            <a:ext cx="3123445" cy="92333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fontAlgn="base"/>
            <a:r>
              <a:rPr lang="en-GB" b="1" dirty="0"/>
              <a:t>Who Completes:</a:t>
            </a:r>
            <a:r>
              <a:rPr lang="en-GB" dirty="0"/>
              <a:t> The Student​</a:t>
            </a:r>
          </a:p>
          <a:p>
            <a:pPr fontAlgn="base"/>
            <a:endParaRPr lang="en-GB" dirty="0"/>
          </a:p>
          <a:p>
            <a:pPr fontAlgn="base"/>
            <a:r>
              <a:rPr lang="en-GB" b="1" dirty="0" err="1"/>
              <a:t>PEd</a:t>
            </a:r>
            <a:r>
              <a:rPr lang="en-GB" b="1" dirty="0"/>
              <a:t> Verification Needed?: </a:t>
            </a:r>
            <a:r>
              <a:rPr lang="en-GB" dirty="0"/>
              <a:t>YES</a:t>
            </a:r>
          </a:p>
        </p:txBody>
      </p:sp>
    </p:spTree>
    <p:extLst>
      <p:ext uri="{BB962C8B-B14F-4D97-AF65-F5344CB8AC3E}">
        <p14:creationId xmlns:p14="http://schemas.microsoft.com/office/powerpoint/2010/main" val="11114727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800" b="1" dirty="0"/>
              <a:t>Placement Details</a:t>
            </a:r>
          </a:p>
        </p:txBody>
      </p:sp>
      <p:sp>
        <p:nvSpPr>
          <p:cNvPr id="3" name="Content Placeholder 2"/>
          <p:cNvSpPr>
            <a:spLocks noGrp="1"/>
          </p:cNvSpPr>
          <p:nvPr>
            <p:ph idx="1"/>
          </p:nvPr>
        </p:nvSpPr>
        <p:spPr>
          <a:xfrm>
            <a:off x="4389120" y="253218"/>
            <a:ext cx="7498079" cy="6316393"/>
          </a:xfrm>
        </p:spPr>
        <p:txBody>
          <a:bodyPr>
            <a:normAutofit fontScale="92500" lnSpcReduction="10000"/>
          </a:bodyPr>
          <a:lstStyle/>
          <a:p>
            <a:r>
              <a:rPr lang="en-GB" dirty="0"/>
              <a:t>The academic year runs from September – August each year. </a:t>
            </a:r>
          </a:p>
          <a:p>
            <a:r>
              <a:rPr lang="en-GB" dirty="0"/>
              <a:t>For this academic year 25-26 students will be on placement during the following dates:</a:t>
            </a:r>
          </a:p>
          <a:p>
            <a:endParaRPr lang="en-GB" dirty="0"/>
          </a:p>
          <a:p>
            <a:pPr marL="0" indent="0">
              <a:buNone/>
            </a:pPr>
            <a:r>
              <a:rPr lang="en-GB" b="1" u="sng" dirty="0"/>
              <a:t>Acute Wards</a:t>
            </a:r>
            <a:r>
              <a:rPr lang="en-GB" b="1" dirty="0"/>
              <a:t>	</a:t>
            </a:r>
          </a:p>
          <a:p>
            <a:pPr>
              <a:buFont typeface="Arial" panose="020B0604020202020204" pitchFamily="34" charset="0"/>
              <a:buChar char="•"/>
            </a:pPr>
            <a:r>
              <a:rPr lang="en-US" dirty="0"/>
              <a:t>   Monday 5</a:t>
            </a:r>
            <a:r>
              <a:rPr lang="en-US" baseline="30000" dirty="0"/>
              <a:t>th</a:t>
            </a:r>
            <a:r>
              <a:rPr lang="en-US" dirty="0"/>
              <a:t> January – Sunday 25</a:t>
            </a:r>
            <a:r>
              <a:rPr lang="en-US" baseline="30000" dirty="0"/>
              <a:t>th</a:t>
            </a:r>
            <a:r>
              <a:rPr lang="en-US" dirty="0"/>
              <a:t> January 2026</a:t>
            </a:r>
          </a:p>
          <a:p>
            <a:pPr>
              <a:buFont typeface="Arial" panose="020B0604020202020204" pitchFamily="34" charset="0"/>
              <a:buChar char="•"/>
            </a:pPr>
            <a:r>
              <a:rPr lang="en-US" dirty="0"/>
              <a:t>   Monday 13</a:t>
            </a:r>
            <a:r>
              <a:rPr lang="en-US" baseline="30000" dirty="0"/>
              <a:t>th</a:t>
            </a:r>
            <a:r>
              <a:rPr lang="en-US" dirty="0"/>
              <a:t> April – Sunday 19</a:t>
            </a:r>
            <a:r>
              <a:rPr lang="en-US" baseline="30000" dirty="0"/>
              <a:t>th</a:t>
            </a:r>
            <a:r>
              <a:rPr lang="en-US" dirty="0"/>
              <a:t> April 202 (excl. maternity)*</a:t>
            </a:r>
          </a:p>
          <a:p>
            <a:pPr>
              <a:buFont typeface="Arial" panose="020B0604020202020204" pitchFamily="34" charset="0"/>
              <a:buChar char="•"/>
            </a:pPr>
            <a:r>
              <a:rPr lang="en-US" dirty="0"/>
              <a:t>   Monday 10</a:t>
            </a:r>
            <a:r>
              <a:rPr lang="en-US" baseline="30000" dirty="0"/>
              <a:t>th</a:t>
            </a:r>
            <a:r>
              <a:rPr lang="en-US" dirty="0"/>
              <a:t> August – Sunday 30</a:t>
            </a:r>
            <a:r>
              <a:rPr lang="en-US" baseline="30000" dirty="0"/>
              <a:t>th</a:t>
            </a:r>
            <a:r>
              <a:rPr lang="en-US" dirty="0"/>
              <a:t> August 2026</a:t>
            </a:r>
            <a:endParaRPr lang="en-GB" dirty="0"/>
          </a:p>
          <a:p>
            <a:endParaRPr lang="en-GB" b="1" dirty="0"/>
          </a:p>
          <a:p>
            <a:r>
              <a:rPr lang="en-GB" b="1" dirty="0"/>
              <a:t>How long:  </a:t>
            </a:r>
            <a:r>
              <a:rPr lang="en-GB" dirty="0"/>
              <a:t>1 week (36 hours)</a:t>
            </a:r>
          </a:p>
          <a:p>
            <a:endParaRPr lang="en-GB" dirty="0"/>
          </a:p>
          <a:p>
            <a:pPr marL="0" indent="0">
              <a:buNone/>
            </a:pPr>
            <a:r>
              <a:rPr lang="en-GB" b="1" u="sng" dirty="0"/>
              <a:t>NHS Specialties</a:t>
            </a:r>
            <a:r>
              <a:rPr lang="en-GB" b="1" dirty="0"/>
              <a:t>	</a:t>
            </a:r>
          </a:p>
          <a:p>
            <a:pPr>
              <a:buFont typeface="Arial" panose="020B0604020202020204" pitchFamily="34" charset="0"/>
              <a:buChar char="•"/>
            </a:pPr>
            <a:r>
              <a:rPr lang="en-US" dirty="0"/>
              <a:t>   Monday 18</a:t>
            </a:r>
            <a:r>
              <a:rPr lang="en-US" baseline="30000" dirty="0"/>
              <a:t>th</a:t>
            </a:r>
            <a:r>
              <a:rPr lang="en-US" dirty="0"/>
              <a:t> May – Sunday 28</a:t>
            </a:r>
            <a:r>
              <a:rPr lang="en-US" baseline="30000" dirty="0"/>
              <a:t>th</a:t>
            </a:r>
            <a:r>
              <a:rPr lang="en-US" dirty="0"/>
              <a:t> June 2026</a:t>
            </a:r>
          </a:p>
          <a:p>
            <a:r>
              <a:rPr lang="en-GB" b="1" dirty="0"/>
              <a:t>How long:  </a:t>
            </a:r>
            <a:r>
              <a:rPr lang="en-GB" dirty="0"/>
              <a:t>2 weeks (36 hours per week)</a:t>
            </a:r>
          </a:p>
          <a:p>
            <a:endParaRPr lang="en-GB" dirty="0"/>
          </a:p>
          <a:p>
            <a:r>
              <a:rPr lang="en-GB" sz="1500" i="1" dirty="0"/>
              <a:t>*Only for any students who still have outstanding placement required to graduate</a:t>
            </a:r>
          </a:p>
          <a:p>
            <a:endParaRPr lang="en-GB" dirty="0"/>
          </a:p>
        </p:txBody>
      </p:sp>
      <p:sp>
        <p:nvSpPr>
          <p:cNvPr id="4" name="Text Placeholder 3">
            <a:extLst>
              <a:ext uri="{FF2B5EF4-FFF2-40B4-BE49-F238E27FC236}">
                <a16:creationId xmlns:a16="http://schemas.microsoft.com/office/drawing/2014/main" id="{9148C354-8E67-7AA3-6A7A-87F61DC347DD}"/>
              </a:ext>
            </a:extLst>
          </p:cNvPr>
          <p:cNvSpPr>
            <a:spLocks noGrp="1"/>
          </p:cNvSpPr>
          <p:nvPr>
            <p:ph type="body" sz="half" idx="2"/>
          </p:nvPr>
        </p:nvSpPr>
        <p:spPr/>
        <p:txBody>
          <a:bodyPr/>
          <a:lstStyle/>
          <a:p>
            <a:endParaRPr lang="en-GB" dirty="0"/>
          </a:p>
          <a:p>
            <a:r>
              <a:rPr lang="en-GB" b="1" dirty="0"/>
              <a:t>Acute wards - </a:t>
            </a:r>
            <a:r>
              <a:rPr lang="en-GB" dirty="0"/>
              <a:t>Students will attend one placement in each setting during years 2 &amp; 3</a:t>
            </a:r>
          </a:p>
          <a:p>
            <a:r>
              <a:rPr lang="en-GB" b="1" dirty="0"/>
              <a:t>NHS Specialties </a:t>
            </a:r>
            <a:r>
              <a:rPr lang="en-GB" dirty="0"/>
              <a:t>– Students will attend two 2-week placements in year 2</a:t>
            </a:r>
          </a:p>
        </p:txBody>
      </p:sp>
    </p:spTree>
    <p:extLst>
      <p:ext uri="{BB962C8B-B14F-4D97-AF65-F5344CB8AC3E}">
        <p14:creationId xmlns:p14="http://schemas.microsoft.com/office/powerpoint/2010/main" val="3025755811"/>
      </p:ext>
    </p:extLst>
  </p:cSld>
  <p:clrMapOvr>
    <a:masterClrMapping/>
  </p:clrMapOvr>
  <mc:AlternateContent xmlns:mc="http://schemas.openxmlformats.org/markup-compatibility/2006" xmlns:p14="http://schemas.microsoft.com/office/powerpoint/2010/main">
    <mc:Choice Requires="p14">
      <p:transition spd="slow" p14:dur="2000" advTm="22975"/>
    </mc:Choice>
    <mc:Fallback xmlns="">
      <p:transition spd="slow" advTm="22975"/>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597" y="293879"/>
            <a:ext cx="3932237" cy="1076632"/>
          </a:xfr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a:lstStyle/>
          <a:p>
            <a:r>
              <a:rPr lang="en-GB" b="1" dirty="0"/>
              <a:t>3. Learner Contract</a:t>
            </a:r>
          </a:p>
        </p:txBody>
      </p:sp>
      <p:sp>
        <p:nvSpPr>
          <p:cNvPr id="5" name="Text Placeholder 4"/>
          <p:cNvSpPr>
            <a:spLocks noGrp="1"/>
          </p:cNvSpPr>
          <p:nvPr>
            <p:ph type="body" sz="half" idx="2"/>
          </p:nvPr>
        </p:nvSpPr>
        <p:spPr>
          <a:xfrm>
            <a:off x="413064" y="1846052"/>
            <a:ext cx="3387306" cy="4058925"/>
          </a:xfrm>
          <a:noFill/>
          <a:ln>
            <a:no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a:normAutofit/>
          </a:bodyPr>
          <a:lstStyle/>
          <a:p>
            <a:pPr>
              <a:spcAft>
                <a:spcPts val="1200"/>
              </a:spcAft>
            </a:pPr>
            <a:r>
              <a:rPr lang="en-GB" b="1" dirty="0">
                <a:solidFill>
                  <a:schemeClr val="tx1"/>
                </a:solidFill>
              </a:rPr>
              <a:t>MUST</a:t>
            </a:r>
            <a:r>
              <a:rPr lang="en-GB" dirty="0">
                <a:solidFill>
                  <a:schemeClr val="tx1"/>
                </a:solidFill>
              </a:rPr>
              <a:t> be completed at the beginning of every placement block</a:t>
            </a:r>
          </a:p>
          <a:p>
            <a:pPr>
              <a:spcAft>
                <a:spcPts val="2400"/>
              </a:spcAft>
            </a:pPr>
            <a:r>
              <a:rPr lang="en-GB" dirty="0">
                <a:solidFill>
                  <a:schemeClr val="tx1"/>
                </a:solidFill>
              </a:rPr>
              <a:t>Initial sections are completed by the student</a:t>
            </a:r>
          </a:p>
          <a:p>
            <a:pPr>
              <a:spcAft>
                <a:spcPts val="2400"/>
              </a:spcAft>
            </a:pPr>
            <a:r>
              <a:rPr lang="en-GB" dirty="0">
                <a:solidFill>
                  <a:schemeClr val="tx1"/>
                </a:solidFill>
              </a:rPr>
              <a:t>Completion of latter sections can be in collaboration with a practice educator or supervisor </a:t>
            </a:r>
            <a:r>
              <a:rPr lang="en-GB" b="1" dirty="0">
                <a:solidFill>
                  <a:schemeClr val="tx1"/>
                </a:solidFill>
              </a:rPr>
              <a:t>in the placement environment (</a:t>
            </a:r>
            <a:r>
              <a:rPr lang="en-GB" b="1" u="sng" dirty="0">
                <a:solidFill>
                  <a:schemeClr val="tx1"/>
                </a:solidFill>
              </a:rPr>
              <a:t>NOT afterwards</a:t>
            </a:r>
            <a:r>
              <a:rPr lang="en-GB" b="1" dirty="0">
                <a:solidFill>
                  <a:schemeClr val="tx1"/>
                </a:solidFill>
              </a:rPr>
              <a:t>)</a:t>
            </a:r>
          </a:p>
        </p:txBody>
      </p:sp>
      <p:pic>
        <p:nvPicPr>
          <p:cNvPr id="6" name="Picture 5"/>
          <p:cNvPicPr>
            <a:picLocks noChangeAspect="1"/>
          </p:cNvPicPr>
          <p:nvPr/>
        </p:nvPicPr>
        <p:blipFill>
          <a:blip r:embed="rId2"/>
          <a:stretch>
            <a:fillRect/>
          </a:stretch>
        </p:blipFill>
        <p:spPr>
          <a:xfrm>
            <a:off x="7502553" y="0"/>
            <a:ext cx="4781462" cy="6795516"/>
          </a:xfrm>
          <a:prstGeom prst="rect">
            <a:avLst/>
          </a:prstGeom>
        </p:spPr>
      </p:pic>
      <p:cxnSp>
        <p:nvCxnSpPr>
          <p:cNvPr id="8" name="Straight Arrow Connector 7"/>
          <p:cNvCxnSpPr>
            <a:cxnSpLocks/>
          </p:cNvCxnSpPr>
          <p:nvPr/>
        </p:nvCxnSpPr>
        <p:spPr>
          <a:xfrm flipV="1">
            <a:off x="3543300" y="698092"/>
            <a:ext cx="3959253" cy="2054999"/>
          </a:xfrm>
          <a:prstGeom prst="straightConnector1">
            <a:avLst/>
          </a:prstGeom>
          <a:ln>
            <a:solidFill>
              <a:schemeClr val="accent5">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p:cNvCxnSpPr>
            <a:cxnSpLocks/>
          </p:cNvCxnSpPr>
          <p:nvPr/>
        </p:nvCxnSpPr>
        <p:spPr>
          <a:xfrm flipV="1">
            <a:off x="3543300" y="1989829"/>
            <a:ext cx="3959253" cy="763262"/>
          </a:xfrm>
          <a:prstGeom prst="straightConnector1">
            <a:avLst/>
          </a:prstGeom>
          <a:ln>
            <a:solidFill>
              <a:schemeClr val="accent5">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p:cNvCxnSpPr>
            <a:cxnSpLocks/>
          </p:cNvCxnSpPr>
          <p:nvPr/>
        </p:nvCxnSpPr>
        <p:spPr>
          <a:xfrm>
            <a:off x="3543300" y="2753091"/>
            <a:ext cx="3959253" cy="490441"/>
          </a:xfrm>
          <a:prstGeom prst="straightConnector1">
            <a:avLst/>
          </a:prstGeom>
          <a:ln>
            <a:solidFill>
              <a:schemeClr val="accent5">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p:cNvCxnSpPr>
            <a:cxnSpLocks/>
          </p:cNvCxnSpPr>
          <p:nvPr/>
        </p:nvCxnSpPr>
        <p:spPr>
          <a:xfrm>
            <a:off x="3733101" y="3741632"/>
            <a:ext cx="5491412" cy="1462972"/>
          </a:xfrm>
          <a:prstGeom prst="straightConnector1">
            <a:avLst/>
          </a:prstGeom>
          <a:ln>
            <a:solidFill>
              <a:schemeClr val="accent5">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19" name="Straight Arrow Connector 18"/>
          <p:cNvCxnSpPr>
            <a:cxnSpLocks/>
          </p:cNvCxnSpPr>
          <p:nvPr/>
        </p:nvCxnSpPr>
        <p:spPr>
          <a:xfrm>
            <a:off x="3733101" y="3741632"/>
            <a:ext cx="5709948" cy="2424155"/>
          </a:xfrm>
          <a:prstGeom prst="straightConnector1">
            <a:avLst/>
          </a:prstGeom>
          <a:ln>
            <a:solidFill>
              <a:schemeClr val="accent5">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7" name="TextBox 6"/>
          <p:cNvSpPr txBox="1"/>
          <p:nvPr/>
        </p:nvSpPr>
        <p:spPr>
          <a:xfrm>
            <a:off x="165494" y="4519439"/>
            <a:ext cx="3795299" cy="2246769"/>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GB" sz="1400" dirty="0"/>
              <a:t>There are additional boxes (not shown in this picture) to allow for additional comments and verification of agreement. </a:t>
            </a:r>
          </a:p>
          <a:p>
            <a:endParaRPr lang="en-GB" sz="1400" b="1" dirty="0"/>
          </a:p>
          <a:p>
            <a:r>
              <a:rPr lang="en-GB" sz="1400" b="1" dirty="0"/>
              <a:t>The additional section also encourages the student to undertake a mini reflection on their experience </a:t>
            </a:r>
          </a:p>
          <a:p>
            <a:endParaRPr lang="en-GB" sz="1400" b="1" dirty="0"/>
          </a:p>
          <a:p>
            <a:r>
              <a:rPr lang="en-GB" sz="1400" b="1" dirty="0"/>
              <a:t>This does not require a signature from the cross-sector </a:t>
            </a:r>
            <a:r>
              <a:rPr lang="en-GB" sz="1400" b="1" dirty="0" err="1"/>
              <a:t>PEd</a:t>
            </a:r>
            <a:endParaRPr lang="en-GB" sz="1400" b="1" dirty="0"/>
          </a:p>
        </p:txBody>
      </p:sp>
    </p:spTree>
    <p:extLst>
      <p:ext uri="{BB962C8B-B14F-4D97-AF65-F5344CB8AC3E}">
        <p14:creationId xmlns:p14="http://schemas.microsoft.com/office/powerpoint/2010/main" val="29228938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B655A8-BD84-A819-0104-B07490A9FE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94525A-81FB-7D37-0F17-4D11411855AF}"/>
              </a:ext>
            </a:extLst>
          </p:cNvPr>
          <p:cNvSpPr>
            <a:spLocks noGrp="1"/>
          </p:cNvSpPr>
          <p:nvPr>
            <p:ph type="title"/>
          </p:nvPr>
        </p:nvSpPr>
        <p:spPr/>
        <p:txBody>
          <a:bodyPr/>
          <a:lstStyle/>
          <a:p>
            <a:pPr algn="ctr"/>
            <a:r>
              <a:rPr lang="en-GB" b="1" dirty="0"/>
              <a:t>Optional Documents</a:t>
            </a:r>
          </a:p>
        </p:txBody>
      </p:sp>
      <p:sp>
        <p:nvSpPr>
          <p:cNvPr id="3" name="Text Placeholder 3">
            <a:extLst>
              <a:ext uri="{FF2B5EF4-FFF2-40B4-BE49-F238E27FC236}">
                <a16:creationId xmlns:a16="http://schemas.microsoft.com/office/drawing/2014/main" id="{D52B527A-03DD-2CAB-2839-54B6B39E1350}"/>
              </a:ext>
            </a:extLst>
          </p:cNvPr>
          <p:cNvSpPr txBox="1">
            <a:spLocks/>
          </p:cNvSpPr>
          <p:nvPr/>
        </p:nvSpPr>
        <p:spPr>
          <a:xfrm>
            <a:off x="1572045" y="4451927"/>
            <a:ext cx="9108869" cy="1571945"/>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3"/>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3"/>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107000"/>
              </a:lnSpc>
              <a:spcAft>
                <a:spcPts val="800"/>
              </a:spcAft>
            </a:pPr>
            <a:r>
              <a:rPr lang="en-GB" sz="1800" dirty="0" err="1">
                <a:effectLst/>
                <a:latin typeface="Calibri" panose="020F0502020204030204" pitchFamily="34" charset="0"/>
                <a:ea typeface="Calibri" panose="020F0502020204030204" pitchFamily="34" charset="0"/>
                <a:cs typeface="Times New Roman" panose="02020603050405020304" pitchFamily="18" charset="0"/>
              </a:rPr>
              <a:t>PEds</a:t>
            </a:r>
            <a:r>
              <a:rPr lang="en-GB" sz="1800" dirty="0">
                <a:effectLst/>
                <a:latin typeface="Calibri" panose="020F0502020204030204" pitchFamily="34" charset="0"/>
                <a:ea typeface="Calibri" panose="020F0502020204030204" pitchFamily="34" charset="0"/>
                <a:cs typeface="Times New Roman" panose="02020603050405020304" pitchFamily="18" charset="0"/>
              </a:rPr>
              <a:t>/mentors have the option of reviewing and signing these documents should they wish to provide additional feedback, but this is entirely optional. This has been added in response to requests from previous years’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PEds</a:t>
            </a:r>
            <a:r>
              <a:rPr lang="en-GB" sz="1800" dirty="0">
                <a:effectLst/>
                <a:latin typeface="Calibri" panose="020F0502020204030204" pitchFamily="34" charset="0"/>
                <a:ea typeface="Calibri" panose="020F0502020204030204" pitchFamily="34" charset="0"/>
                <a:cs typeface="Times New Roman" panose="02020603050405020304" pitchFamily="18" charset="0"/>
              </a:rPr>
              <a:t>/mentors.</a:t>
            </a:r>
          </a:p>
        </p:txBody>
      </p:sp>
    </p:spTree>
    <p:extLst>
      <p:ext uri="{BB962C8B-B14F-4D97-AF65-F5344CB8AC3E}">
        <p14:creationId xmlns:p14="http://schemas.microsoft.com/office/powerpoint/2010/main" val="30589893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458" y="402915"/>
            <a:ext cx="3932237" cy="1029437"/>
          </a:xfr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a:lstStyle/>
          <a:p>
            <a:r>
              <a:rPr lang="en-GB" b="1" dirty="0"/>
              <a:t>8. Non-Technical Skills Assessment</a:t>
            </a:r>
          </a:p>
        </p:txBody>
      </p:sp>
      <p:pic>
        <p:nvPicPr>
          <p:cNvPr id="5" name="Content Placeholder 4"/>
          <p:cNvPicPr>
            <a:picLocks noGrp="1" noChangeAspect="1"/>
          </p:cNvPicPr>
          <p:nvPr>
            <p:ph idx="1"/>
          </p:nvPr>
        </p:nvPicPr>
        <p:blipFill>
          <a:blip r:embed="rId2"/>
          <a:stretch>
            <a:fillRect/>
          </a:stretch>
        </p:blipFill>
        <p:spPr>
          <a:xfrm>
            <a:off x="6726614" y="124783"/>
            <a:ext cx="5144185" cy="4873625"/>
          </a:xfrm>
          <a:prstGeom prst="rect">
            <a:avLst/>
          </a:prstGeom>
        </p:spPr>
      </p:pic>
      <p:sp>
        <p:nvSpPr>
          <p:cNvPr id="4" name="Text Placeholder 3"/>
          <p:cNvSpPr>
            <a:spLocks noGrp="1"/>
          </p:cNvSpPr>
          <p:nvPr>
            <p:ph type="body" sz="half" idx="2"/>
          </p:nvPr>
        </p:nvSpPr>
        <p:spPr>
          <a:xfrm>
            <a:off x="321201" y="2046913"/>
            <a:ext cx="3470623" cy="4072611"/>
          </a:xfrm>
        </p:spPr>
        <p:txBody>
          <a:bodyPr>
            <a:normAutofit/>
          </a:bodyPr>
          <a:lstStyle/>
          <a:p>
            <a:r>
              <a:rPr lang="en-GB" dirty="0"/>
              <a:t>Can either be completed collaboratively between the PEd and the student, or the student can complete as a self-assessment. In either instance this must be signed and verified by the PEd. </a:t>
            </a:r>
          </a:p>
          <a:p>
            <a:endParaRPr lang="en-GB" dirty="0"/>
          </a:p>
          <a:p>
            <a:r>
              <a:rPr lang="en-GB" dirty="0"/>
              <a:t>The form also has an area for additional comments. This is particularly important to complete where students are assessed as 1 and 2 on any metric.</a:t>
            </a:r>
          </a:p>
          <a:p>
            <a:endParaRPr lang="en-GB" dirty="0"/>
          </a:p>
          <a:p>
            <a:r>
              <a:rPr lang="en-GB" dirty="0"/>
              <a:t>The marking criteria/scaling has been changed and simplified from the previous rubric to enable a fair and consistent approach to grading.</a:t>
            </a:r>
          </a:p>
          <a:p>
            <a:endParaRPr lang="en-GB" dirty="0"/>
          </a:p>
        </p:txBody>
      </p:sp>
      <p:sp>
        <p:nvSpPr>
          <p:cNvPr id="6" name="TextBox 5"/>
          <p:cNvSpPr txBox="1"/>
          <p:nvPr/>
        </p:nvSpPr>
        <p:spPr>
          <a:xfrm>
            <a:off x="6555507" y="4912940"/>
            <a:ext cx="5486398" cy="175432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1200" dirty="0"/>
              <a:t>Scoring: </a:t>
            </a:r>
          </a:p>
          <a:p>
            <a:r>
              <a:rPr lang="en-US" sz="1200" dirty="0"/>
              <a:t>1 = Extremely poor for stage of learning</a:t>
            </a:r>
          </a:p>
          <a:p>
            <a:r>
              <a:rPr lang="en-US" sz="1200" dirty="0"/>
              <a:t>2 = Poor for stage of learning</a:t>
            </a:r>
          </a:p>
          <a:p>
            <a:r>
              <a:rPr lang="en-US" sz="1200" dirty="0"/>
              <a:t>3 = As expected for stage of learning</a:t>
            </a:r>
          </a:p>
          <a:p>
            <a:r>
              <a:rPr lang="en-US" sz="1200" dirty="0"/>
              <a:t>4 = Good for stage of learning</a:t>
            </a:r>
          </a:p>
          <a:p>
            <a:r>
              <a:rPr lang="en-US" sz="1200" dirty="0"/>
              <a:t>5 = Exceptional for stage of learning</a:t>
            </a:r>
          </a:p>
          <a:p>
            <a:endParaRPr lang="en-US" sz="1200" dirty="0"/>
          </a:p>
          <a:p>
            <a:pPr algn="ctr"/>
            <a:r>
              <a:rPr lang="en-US" sz="1200" b="1" dirty="0">
                <a:solidFill>
                  <a:srgbClr val="FF0000"/>
                </a:solidFill>
              </a:rPr>
              <a:t>Scoring of this should be considered against the stage of learning they are currently at, not to the level of a qualified and practicing paramedic</a:t>
            </a:r>
          </a:p>
        </p:txBody>
      </p:sp>
      <p:cxnSp>
        <p:nvCxnSpPr>
          <p:cNvPr id="7" name="Straight Arrow Connector 6">
            <a:extLst>
              <a:ext uri="{FF2B5EF4-FFF2-40B4-BE49-F238E27FC236}">
                <a16:creationId xmlns:a16="http://schemas.microsoft.com/office/drawing/2014/main" id="{B5B6FDC4-F159-4D6C-BFF6-4B2380208C57}"/>
              </a:ext>
            </a:extLst>
          </p:cNvPr>
          <p:cNvCxnSpPr>
            <a:cxnSpLocks/>
          </p:cNvCxnSpPr>
          <p:nvPr/>
        </p:nvCxnSpPr>
        <p:spPr>
          <a:xfrm>
            <a:off x="3783016" y="5438952"/>
            <a:ext cx="2772491" cy="206839"/>
          </a:xfrm>
          <a:prstGeom prst="straightConnector1">
            <a:avLst/>
          </a:prstGeom>
          <a:ln>
            <a:solidFill>
              <a:schemeClr val="accent5">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8" name="Straight Arrow Connector 7">
            <a:extLst>
              <a:ext uri="{FF2B5EF4-FFF2-40B4-BE49-F238E27FC236}">
                <a16:creationId xmlns:a16="http://schemas.microsoft.com/office/drawing/2014/main" id="{BB6648B0-812E-47C8-8FDA-25FCD85AAE21}"/>
              </a:ext>
            </a:extLst>
          </p:cNvPr>
          <p:cNvCxnSpPr>
            <a:cxnSpLocks/>
          </p:cNvCxnSpPr>
          <p:nvPr/>
        </p:nvCxnSpPr>
        <p:spPr>
          <a:xfrm flipV="1">
            <a:off x="3783015" y="553673"/>
            <a:ext cx="3003679" cy="2007922"/>
          </a:xfrm>
          <a:prstGeom prst="straightConnector1">
            <a:avLst/>
          </a:prstGeom>
          <a:ln>
            <a:solidFill>
              <a:schemeClr val="accent5">
                <a:lumMod val="75000"/>
              </a:schemeClr>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7345272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115" y="501725"/>
            <a:ext cx="3932237" cy="583946"/>
          </a:xfr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a:lstStyle/>
          <a:p>
            <a:r>
              <a:rPr lang="en-GB" b="1" dirty="0"/>
              <a:t>5. Final Report</a:t>
            </a:r>
          </a:p>
        </p:txBody>
      </p:sp>
      <p:sp>
        <p:nvSpPr>
          <p:cNvPr id="4" name="Text Placeholder 3"/>
          <p:cNvSpPr>
            <a:spLocks noGrp="1"/>
          </p:cNvSpPr>
          <p:nvPr>
            <p:ph type="body" sz="half" idx="2"/>
          </p:nvPr>
        </p:nvSpPr>
        <p:spPr>
          <a:xfrm>
            <a:off x="192149" y="1599753"/>
            <a:ext cx="3633232" cy="4433356"/>
          </a:xfrm>
        </p:spPr>
        <p:txBody>
          <a:bodyPr>
            <a:normAutofit lnSpcReduction="10000"/>
          </a:bodyPr>
          <a:lstStyle/>
          <a:p>
            <a:pPr>
              <a:spcAft>
                <a:spcPts val="2400"/>
              </a:spcAft>
            </a:pPr>
            <a:r>
              <a:rPr lang="en-GB" dirty="0">
                <a:solidFill>
                  <a:schemeClr val="tx1"/>
                </a:solidFill>
              </a:rPr>
              <a:t>This should be completed towards the end of the placement block. Initial sections are completed by the student</a:t>
            </a:r>
          </a:p>
          <a:p>
            <a:pPr>
              <a:spcAft>
                <a:spcPts val="2400"/>
              </a:spcAft>
            </a:pPr>
            <a:r>
              <a:rPr lang="en-GB" dirty="0"/>
              <a:t>Latter sections should be completed by student and Practice Educator together</a:t>
            </a:r>
          </a:p>
          <a:p>
            <a:r>
              <a:rPr lang="en-GB" dirty="0"/>
              <a:t>The final part requires the Practice Educator to verify whether the learning outcomes for the placement block have been achieved or not achieved.</a:t>
            </a:r>
          </a:p>
          <a:p>
            <a:r>
              <a:rPr lang="en-GB" dirty="0"/>
              <a:t>These align to the assessment of safe practice and where the student is performing in relation to expected learning outcomes </a:t>
            </a:r>
          </a:p>
          <a:p>
            <a:r>
              <a:rPr lang="en-GB" dirty="0"/>
              <a:t>Please ensure you include positive feedback, any areas for improvement, and future recommendations for progression</a:t>
            </a:r>
          </a:p>
          <a:p>
            <a:endParaRPr lang="en-GB" dirty="0"/>
          </a:p>
        </p:txBody>
      </p:sp>
      <p:sp>
        <p:nvSpPr>
          <p:cNvPr id="3" name="TextBox 2"/>
          <p:cNvSpPr txBox="1"/>
          <p:nvPr/>
        </p:nvSpPr>
        <p:spPr>
          <a:xfrm>
            <a:off x="1853206" y="6033109"/>
            <a:ext cx="3111468"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dirty="0"/>
              <a:t>See next slide for guidance on achieved/not achieved grading</a:t>
            </a:r>
          </a:p>
        </p:txBody>
      </p:sp>
      <p:pic>
        <p:nvPicPr>
          <p:cNvPr id="7" name="Content Placeholder 4">
            <a:extLst>
              <a:ext uri="{FF2B5EF4-FFF2-40B4-BE49-F238E27FC236}">
                <a16:creationId xmlns:a16="http://schemas.microsoft.com/office/drawing/2014/main" id="{B94435F1-982D-4826-8220-DC8441BC708A}"/>
              </a:ext>
            </a:extLst>
          </p:cNvPr>
          <p:cNvPicPr>
            <a:picLocks noGrp="1" noChangeAspect="1"/>
          </p:cNvPicPr>
          <p:nvPr/>
        </p:nvPicPr>
        <p:blipFill>
          <a:blip r:embed="rId2"/>
          <a:stretch>
            <a:fillRect/>
          </a:stretch>
        </p:blipFill>
        <p:spPr>
          <a:xfrm>
            <a:off x="5071828" y="25167"/>
            <a:ext cx="4672525" cy="6347925"/>
          </a:xfrm>
          <a:prstGeom prst="rect">
            <a:avLst/>
          </a:prstGeom>
        </p:spPr>
      </p:pic>
      <p:pic>
        <p:nvPicPr>
          <p:cNvPr id="6" name="Content Placeholder 5"/>
          <p:cNvPicPr>
            <a:picLocks noGrp="1" noChangeAspect="1"/>
          </p:cNvPicPr>
          <p:nvPr>
            <p:ph idx="1"/>
          </p:nvPr>
        </p:nvPicPr>
        <p:blipFill>
          <a:blip r:embed="rId3"/>
          <a:stretch>
            <a:fillRect/>
          </a:stretch>
        </p:blipFill>
        <p:spPr>
          <a:xfrm>
            <a:off x="7704525" y="4253985"/>
            <a:ext cx="4295326" cy="2788573"/>
          </a:xfrm>
          <a:prstGeom prst="rect">
            <a:avLst/>
          </a:prstGeom>
        </p:spPr>
      </p:pic>
      <p:cxnSp>
        <p:nvCxnSpPr>
          <p:cNvPr id="8" name="Straight Arrow Connector 7">
            <a:extLst>
              <a:ext uri="{FF2B5EF4-FFF2-40B4-BE49-F238E27FC236}">
                <a16:creationId xmlns:a16="http://schemas.microsoft.com/office/drawing/2014/main" id="{5C63CA0C-8976-4256-98E1-5CBD8A3921C7}"/>
              </a:ext>
            </a:extLst>
          </p:cNvPr>
          <p:cNvCxnSpPr>
            <a:cxnSpLocks/>
          </p:cNvCxnSpPr>
          <p:nvPr/>
        </p:nvCxnSpPr>
        <p:spPr>
          <a:xfrm flipV="1">
            <a:off x="3825381" y="501725"/>
            <a:ext cx="3032619" cy="1278542"/>
          </a:xfrm>
          <a:prstGeom prst="straightConnector1">
            <a:avLst/>
          </a:prstGeom>
          <a:ln>
            <a:solidFill>
              <a:schemeClr val="accent5">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07306B44-6FBC-40CB-B9DB-31502A635423}"/>
              </a:ext>
            </a:extLst>
          </p:cNvPr>
          <p:cNvCxnSpPr>
            <a:cxnSpLocks/>
          </p:cNvCxnSpPr>
          <p:nvPr/>
        </p:nvCxnSpPr>
        <p:spPr>
          <a:xfrm>
            <a:off x="3825381" y="1780267"/>
            <a:ext cx="1516309" cy="1733341"/>
          </a:xfrm>
          <a:prstGeom prst="straightConnector1">
            <a:avLst/>
          </a:prstGeom>
          <a:ln>
            <a:solidFill>
              <a:schemeClr val="accent5">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4236E842-21D2-489B-A3CF-846E110E1975}"/>
              </a:ext>
            </a:extLst>
          </p:cNvPr>
          <p:cNvCxnSpPr>
            <a:cxnSpLocks/>
          </p:cNvCxnSpPr>
          <p:nvPr/>
        </p:nvCxnSpPr>
        <p:spPr>
          <a:xfrm>
            <a:off x="3825381" y="1780267"/>
            <a:ext cx="2423019" cy="476558"/>
          </a:xfrm>
          <a:prstGeom prst="straightConnector1">
            <a:avLst/>
          </a:prstGeom>
          <a:ln>
            <a:solidFill>
              <a:schemeClr val="accent5">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a:extLst>
              <a:ext uri="{FF2B5EF4-FFF2-40B4-BE49-F238E27FC236}">
                <a16:creationId xmlns:a16="http://schemas.microsoft.com/office/drawing/2014/main" id="{FF96F4C0-851F-4766-819D-17B99840E5ED}"/>
              </a:ext>
            </a:extLst>
          </p:cNvPr>
          <p:cNvCxnSpPr>
            <a:cxnSpLocks/>
          </p:cNvCxnSpPr>
          <p:nvPr/>
        </p:nvCxnSpPr>
        <p:spPr>
          <a:xfrm>
            <a:off x="3817693" y="3382083"/>
            <a:ext cx="1344857" cy="2266188"/>
          </a:xfrm>
          <a:prstGeom prst="straightConnector1">
            <a:avLst/>
          </a:prstGeom>
          <a:ln>
            <a:solidFill>
              <a:schemeClr val="accent5">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a:extLst>
              <a:ext uri="{FF2B5EF4-FFF2-40B4-BE49-F238E27FC236}">
                <a16:creationId xmlns:a16="http://schemas.microsoft.com/office/drawing/2014/main" id="{9C68C446-7DA4-4080-9DC9-1AC418F94DD2}"/>
              </a:ext>
            </a:extLst>
          </p:cNvPr>
          <p:cNvCxnSpPr>
            <a:cxnSpLocks/>
          </p:cNvCxnSpPr>
          <p:nvPr/>
        </p:nvCxnSpPr>
        <p:spPr>
          <a:xfrm>
            <a:off x="3817693" y="3382083"/>
            <a:ext cx="3973757" cy="1410067"/>
          </a:xfrm>
          <a:prstGeom prst="straightConnector1">
            <a:avLst/>
          </a:prstGeom>
          <a:ln>
            <a:solidFill>
              <a:schemeClr val="accent5">
                <a:lumMod val="75000"/>
              </a:schemeClr>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259792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490" y="953476"/>
            <a:ext cx="3629664" cy="1034716"/>
          </a:xfr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a:lstStyle/>
          <a:p>
            <a:r>
              <a:rPr lang="en-GB" b="1" dirty="0"/>
              <a:t>Achieved or </a:t>
            </a:r>
            <a:br>
              <a:rPr lang="en-GB" b="1" dirty="0"/>
            </a:br>
            <a:r>
              <a:rPr lang="en-GB" b="1" dirty="0"/>
              <a:t>Not Achieved </a:t>
            </a:r>
          </a:p>
        </p:txBody>
      </p:sp>
      <p:sp>
        <p:nvSpPr>
          <p:cNvPr id="4" name="Text Placeholder 3"/>
          <p:cNvSpPr>
            <a:spLocks noGrp="1"/>
          </p:cNvSpPr>
          <p:nvPr>
            <p:ph type="body" sz="half" idx="2"/>
          </p:nvPr>
        </p:nvSpPr>
        <p:spPr>
          <a:xfrm>
            <a:off x="224490" y="2420223"/>
            <a:ext cx="3313469" cy="2286000"/>
          </a:xfrm>
          <a:noFill/>
          <a:ln>
            <a:noFill/>
          </a:ln>
        </p:spPr>
        <p:style>
          <a:lnRef idx="2">
            <a:schemeClr val="accent2"/>
          </a:lnRef>
          <a:fillRef idx="1">
            <a:schemeClr val="lt1"/>
          </a:fillRef>
          <a:effectRef idx="0">
            <a:schemeClr val="accent2"/>
          </a:effectRef>
          <a:fontRef idx="minor">
            <a:schemeClr val="dk1"/>
          </a:fontRef>
        </p:style>
        <p:txBody>
          <a:bodyPr>
            <a:normAutofit lnSpcReduction="10000"/>
          </a:bodyPr>
          <a:lstStyle/>
          <a:p>
            <a:r>
              <a:rPr lang="en-GB" dirty="0">
                <a:solidFill>
                  <a:schemeClr val="tx1"/>
                </a:solidFill>
              </a:rPr>
              <a:t>These should all be considered within the context of the expectation for the placement and the learning outcomes</a:t>
            </a:r>
          </a:p>
          <a:p>
            <a:endParaRPr lang="en-GB" dirty="0">
              <a:solidFill>
                <a:schemeClr val="tx1"/>
              </a:solidFill>
            </a:endParaRPr>
          </a:p>
          <a:p>
            <a:r>
              <a:rPr lang="en-GB" dirty="0">
                <a:solidFill>
                  <a:schemeClr val="tx1"/>
                </a:solidFill>
              </a:rPr>
              <a:t>Any students with a ‘not achieved’ grading should have a robust final report which clearly identifies which learning outcome(s) have not been met and why</a:t>
            </a:r>
          </a:p>
        </p:txBody>
      </p:sp>
      <p:pic>
        <p:nvPicPr>
          <p:cNvPr id="6" name="Content Placeholder 5">
            <a:extLst>
              <a:ext uri="{FF2B5EF4-FFF2-40B4-BE49-F238E27FC236}">
                <a16:creationId xmlns:a16="http://schemas.microsoft.com/office/drawing/2014/main" id="{8FEFC2CE-1800-4C7D-B05C-D378255D5212}"/>
              </a:ext>
            </a:extLst>
          </p:cNvPr>
          <p:cNvPicPr>
            <a:picLocks noChangeAspect="1"/>
          </p:cNvPicPr>
          <p:nvPr/>
        </p:nvPicPr>
        <p:blipFill rotWithShape="1">
          <a:blip r:embed="rId2"/>
          <a:srcRect b="37454"/>
          <a:stretch/>
        </p:blipFill>
        <p:spPr>
          <a:xfrm>
            <a:off x="4214704" y="67112"/>
            <a:ext cx="4731072" cy="1921080"/>
          </a:xfrm>
          <a:prstGeom prst="rect">
            <a:avLst/>
          </a:prstGeom>
        </p:spPr>
      </p:pic>
      <p:pic>
        <p:nvPicPr>
          <p:cNvPr id="5" name="Content Placeholder 4"/>
          <p:cNvPicPr>
            <a:picLocks noGrp="1" noChangeAspect="1"/>
          </p:cNvPicPr>
          <p:nvPr>
            <p:ph idx="1"/>
          </p:nvPr>
        </p:nvPicPr>
        <p:blipFill rotWithShape="1">
          <a:blip r:embed="rId3"/>
          <a:srcRect r="32527" b="5523"/>
          <a:stretch/>
        </p:blipFill>
        <p:spPr>
          <a:xfrm>
            <a:off x="5503433" y="1736728"/>
            <a:ext cx="6569668" cy="4995229"/>
          </a:xfrm>
          <a:prstGeom prst="rect">
            <a:avLst/>
          </a:prstGeom>
          <a:solidFill>
            <a:schemeClr val="tx1"/>
          </a:solidFill>
        </p:spPr>
      </p:pic>
      <p:sp>
        <p:nvSpPr>
          <p:cNvPr id="7" name="Title 1">
            <a:extLst>
              <a:ext uri="{FF2B5EF4-FFF2-40B4-BE49-F238E27FC236}">
                <a16:creationId xmlns:a16="http://schemas.microsoft.com/office/drawing/2014/main" id="{8615F852-FADA-4D79-9421-2DFC2D799053}"/>
              </a:ext>
            </a:extLst>
          </p:cNvPr>
          <p:cNvSpPr txBox="1">
            <a:spLocks/>
          </p:cNvSpPr>
          <p:nvPr/>
        </p:nvSpPr>
        <p:spPr>
          <a:xfrm>
            <a:off x="224490" y="363695"/>
            <a:ext cx="3932237" cy="583946"/>
          </a:xfrm>
          <a:prstGeom prst="rect">
            <a:avLst/>
          </a:prstGeom>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vert="horz" lIns="91440" tIns="45720" rIns="91440" bIns="45720" rtlCol="0" anchor="b">
            <a:normAutofit/>
          </a:bodyPr>
          <a:lstStyle>
            <a:lvl1pPr algn="l" defTabSz="914400" rtl="0" eaLnBrk="1" latinLnBrk="0" hangingPunct="1">
              <a:lnSpc>
                <a:spcPct val="85000"/>
              </a:lnSpc>
              <a:spcBef>
                <a:spcPct val="0"/>
              </a:spcBef>
              <a:buNone/>
              <a:defRPr sz="3600" b="0" kern="1200" spc="-50" baseline="0">
                <a:solidFill>
                  <a:srgbClr val="FFFFFF"/>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GB" b="1" dirty="0"/>
              <a:t>5. Final Report: </a:t>
            </a:r>
          </a:p>
        </p:txBody>
      </p:sp>
      <p:cxnSp>
        <p:nvCxnSpPr>
          <p:cNvPr id="8" name="Straight Arrow Connector 7">
            <a:extLst>
              <a:ext uri="{FF2B5EF4-FFF2-40B4-BE49-F238E27FC236}">
                <a16:creationId xmlns:a16="http://schemas.microsoft.com/office/drawing/2014/main" id="{6AD959C3-CBCB-48D4-AF27-6FF610988755}"/>
              </a:ext>
            </a:extLst>
          </p:cNvPr>
          <p:cNvCxnSpPr>
            <a:cxnSpLocks/>
          </p:cNvCxnSpPr>
          <p:nvPr/>
        </p:nvCxnSpPr>
        <p:spPr>
          <a:xfrm flipV="1">
            <a:off x="3258157" y="1828800"/>
            <a:ext cx="1568531" cy="2009951"/>
          </a:xfrm>
          <a:prstGeom prst="straightConnector1">
            <a:avLst/>
          </a:prstGeom>
          <a:ln>
            <a:solidFill>
              <a:schemeClr val="accent5">
                <a:lumMod val="75000"/>
              </a:schemeClr>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5408960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458" y="402915"/>
            <a:ext cx="3470623" cy="1029437"/>
          </a:xfr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a:lstStyle/>
          <a:p>
            <a:r>
              <a:rPr lang="en-GB" b="1" dirty="0"/>
              <a:t>11. Signature Verification</a:t>
            </a:r>
          </a:p>
        </p:txBody>
      </p:sp>
      <p:sp>
        <p:nvSpPr>
          <p:cNvPr id="4" name="Text Placeholder 3"/>
          <p:cNvSpPr>
            <a:spLocks noGrp="1"/>
          </p:cNvSpPr>
          <p:nvPr>
            <p:ph type="body" sz="half" idx="2"/>
          </p:nvPr>
        </p:nvSpPr>
        <p:spPr>
          <a:xfrm>
            <a:off x="386457" y="1698237"/>
            <a:ext cx="3470623" cy="2190184"/>
          </a:xfrm>
        </p:spPr>
        <p:txBody>
          <a:bodyPr>
            <a:normAutofit/>
          </a:bodyPr>
          <a:lstStyle/>
          <a:p>
            <a:r>
              <a:rPr lang="en-GB" dirty="0"/>
              <a:t>The first time anyone is asked to sign any documentation in the PAD, a signature sample should be obtained and recorded one this document (once only). </a:t>
            </a:r>
          </a:p>
          <a:p>
            <a:r>
              <a:rPr lang="en-GB" dirty="0"/>
              <a:t>This applies to both written and electronic signatures.</a:t>
            </a:r>
          </a:p>
          <a:p>
            <a:endParaRPr lang="en-GB" dirty="0"/>
          </a:p>
          <a:p>
            <a:endParaRPr lang="en-GB" dirty="0"/>
          </a:p>
        </p:txBody>
      </p:sp>
      <p:pic>
        <p:nvPicPr>
          <p:cNvPr id="3" name="Picture 2">
            <a:extLst>
              <a:ext uri="{FF2B5EF4-FFF2-40B4-BE49-F238E27FC236}">
                <a16:creationId xmlns:a16="http://schemas.microsoft.com/office/drawing/2014/main" id="{79D88F35-D6EB-45BF-81AF-02C220C758C3}"/>
              </a:ext>
            </a:extLst>
          </p:cNvPr>
          <p:cNvPicPr>
            <a:picLocks noChangeAspect="1"/>
          </p:cNvPicPr>
          <p:nvPr/>
        </p:nvPicPr>
        <p:blipFill rotWithShape="1">
          <a:blip r:embed="rId2"/>
          <a:srcRect l="64932" t="19029" r="1195" b="13787"/>
          <a:stretch/>
        </p:blipFill>
        <p:spPr>
          <a:xfrm>
            <a:off x="5834650" y="109703"/>
            <a:ext cx="5000541" cy="6638593"/>
          </a:xfrm>
          <a:prstGeom prst="rect">
            <a:avLst/>
          </a:prstGeom>
        </p:spPr>
      </p:pic>
    </p:spTree>
    <p:extLst>
      <p:ext uri="{BB962C8B-B14F-4D97-AF65-F5344CB8AC3E}">
        <p14:creationId xmlns:p14="http://schemas.microsoft.com/office/powerpoint/2010/main" val="348888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66800" y="649720"/>
            <a:ext cx="10058400" cy="946785"/>
          </a:xfrm>
        </p:spPr>
        <p:txBody>
          <a:bodyPr/>
          <a:lstStyle/>
          <a:p>
            <a:r>
              <a:rPr lang="en-GB" b="1" dirty="0"/>
              <a:t>So, how is this marked?</a:t>
            </a:r>
          </a:p>
        </p:txBody>
      </p:sp>
      <p:sp>
        <p:nvSpPr>
          <p:cNvPr id="2" name="TextBox 1">
            <a:extLst>
              <a:ext uri="{FF2B5EF4-FFF2-40B4-BE49-F238E27FC236}">
                <a16:creationId xmlns:a16="http://schemas.microsoft.com/office/drawing/2014/main" id="{91BB70AD-D85A-6AD4-ED16-B47DDD30C709}"/>
              </a:ext>
            </a:extLst>
          </p:cNvPr>
          <p:cNvSpPr txBox="1"/>
          <p:nvPr/>
        </p:nvSpPr>
        <p:spPr>
          <a:xfrm>
            <a:off x="686336" y="2019038"/>
            <a:ext cx="3786909" cy="2554545"/>
          </a:xfrm>
          <a:prstGeom prst="rect">
            <a:avLst/>
          </a:prstGeom>
          <a:noFill/>
        </p:spPr>
        <p:txBody>
          <a:bodyPr wrap="square" rtlCol="0">
            <a:spAutoFit/>
          </a:bodyPr>
          <a:lstStyle/>
          <a:p>
            <a:r>
              <a:rPr lang="en-GB" sz="2000" dirty="0"/>
              <a:t>This is not a graded placement, so students will not receive a mark. </a:t>
            </a:r>
          </a:p>
          <a:p>
            <a:endParaRPr lang="en-GB" sz="2000" dirty="0"/>
          </a:p>
          <a:p>
            <a:r>
              <a:rPr lang="en-GB" sz="2000" dirty="0"/>
              <a:t>However, it is essential for students to complete this placement to complete the programme and achieve the BSc award.</a:t>
            </a:r>
          </a:p>
        </p:txBody>
      </p:sp>
      <p:sp>
        <p:nvSpPr>
          <p:cNvPr id="6" name="TextBox 5">
            <a:extLst>
              <a:ext uri="{FF2B5EF4-FFF2-40B4-BE49-F238E27FC236}">
                <a16:creationId xmlns:a16="http://schemas.microsoft.com/office/drawing/2014/main" id="{50B87CE1-83A5-D167-2B27-B5248E6D2A44}"/>
              </a:ext>
            </a:extLst>
          </p:cNvPr>
          <p:cNvSpPr txBox="1"/>
          <p:nvPr/>
        </p:nvSpPr>
        <p:spPr>
          <a:xfrm>
            <a:off x="609249" y="4688340"/>
            <a:ext cx="3863996" cy="646331"/>
          </a:xfrm>
          <a:prstGeom prst="rect">
            <a:avLst/>
          </a:prstGeom>
          <a:noFill/>
        </p:spPr>
        <p:txBody>
          <a:bodyPr wrap="square">
            <a:spAutoFit/>
          </a:bodyPr>
          <a:lstStyle/>
          <a:p>
            <a:pPr algn="ctr"/>
            <a:r>
              <a:rPr lang="en-GB" dirty="0">
                <a:hlinkClick r:id="rId2"/>
              </a:rPr>
              <a:t>Click here for more information on the CoP Curriculum 6th Edition</a:t>
            </a:r>
            <a:endParaRPr lang="en-GB" dirty="0"/>
          </a:p>
        </p:txBody>
      </p:sp>
      <p:pic>
        <p:nvPicPr>
          <p:cNvPr id="8" name="Picture 7">
            <a:extLst>
              <a:ext uri="{FF2B5EF4-FFF2-40B4-BE49-F238E27FC236}">
                <a16:creationId xmlns:a16="http://schemas.microsoft.com/office/drawing/2014/main" id="{D00A7680-976C-441B-E3E6-FF0AE6BAD20E}"/>
              </a:ext>
            </a:extLst>
          </p:cNvPr>
          <p:cNvPicPr>
            <a:picLocks noChangeAspect="1"/>
          </p:cNvPicPr>
          <p:nvPr/>
        </p:nvPicPr>
        <p:blipFill>
          <a:blip r:embed="rId3"/>
          <a:stretch>
            <a:fillRect/>
          </a:stretch>
        </p:blipFill>
        <p:spPr>
          <a:xfrm>
            <a:off x="5070764" y="2019038"/>
            <a:ext cx="6434900" cy="3691268"/>
          </a:xfrm>
          <a:prstGeom prst="rect">
            <a:avLst/>
          </a:prstGeom>
        </p:spPr>
      </p:pic>
    </p:spTree>
    <p:extLst>
      <p:ext uri="{BB962C8B-B14F-4D97-AF65-F5344CB8AC3E}">
        <p14:creationId xmlns:p14="http://schemas.microsoft.com/office/powerpoint/2010/main" val="1951336745"/>
      </p:ext>
    </p:extLst>
  </p:cSld>
  <p:clrMapOvr>
    <a:masterClrMapping/>
  </p:clrMapOvr>
  <mc:AlternateContent xmlns:mc="http://schemas.openxmlformats.org/markup-compatibility/2006" xmlns:p14="http://schemas.microsoft.com/office/powerpoint/2010/main">
    <mc:Choice Requires="p14">
      <p:transition spd="slow" p14:dur="2000" advTm="131603"/>
    </mc:Choice>
    <mc:Fallback xmlns="">
      <p:transition spd="slow" advTm="131603"/>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FA79D-168B-41AF-910D-86A6BEF3429B}"/>
              </a:ext>
            </a:extLst>
          </p:cNvPr>
          <p:cNvSpPr>
            <a:spLocks noGrp="1"/>
          </p:cNvSpPr>
          <p:nvPr>
            <p:ph type="title"/>
          </p:nvPr>
        </p:nvSpPr>
        <p:spPr/>
        <p:txBody>
          <a:bodyPr/>
          <a:lstStyle/>
          <a:p>
            <a:pPr algn="ctr"/>
            <a:r>
              <a:rPr lang="en-GB" b="1" dirty="0"/>
              <a:t>Scope of Practice</a:t>
            </a:r>
          </a:p>
        </p:txBody>
      </p:sp>
      <p:sp>
        <p:nvSpPr>
          <p:cNvPr id="3" name="Text Placeholder 3">
            <a:extLst>
              <a:ext uri="{FF2B5EF4-FFF2-40B4-BE49-F238E27FC236}">
                <a16:creationId xmlns:a16="http://schemas.microsoft.com/office/drawing/2014/main" id="{53469CDF-1EF2-90D5-088F-6B29710F73EB}"/>
              </a:ext>
            </a:extLst>
          </p:cNvPr>
          <p:cNvSpPr txBox="1">
            <a:spLocks/>
          </p:cNvSpPr>
          <p:nvPr/>
        </p:nvSpPr>
        <p:spPr>
          <a:xfrm>
            <a:off x="1382645" y="4571999"/>
            <a:ext cx="9426710" cy="1052624"/>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3"/>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3"/>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107000"/>
              </a:lnSpc>
              <a:spcAft>
                <a:spcPts val="800"/>
              </a:spcAft>
            </a:pPr>
            <a:r>
              <a:rPr lang="en-GB" sz="1800" dirty="0">
                <a:latin typeface="Calibri" panose="020F0502020204030204" pitchFamily="34" charset="0"/>
                <a:ea typeface="Calibri" panose="020F0502020204030204" pitchFamily="34" charset="0"/>
                <a:cs typeface="Times New Roman" panose="02020603050405020304" pitchFamily="18" charset="0"/>
              </a:rPr>
              <a:t>With the consent of both the patient and clinician, students are permitted to practice clinical skills within their scope of practice under supervision of a suitably qualified NMC/GMC/HCPC registrant.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247274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107" y="594359"/>
            <a:ext cx="3302493" cy="1683015"/>
          </a:xfrm>
        </p:spPr>
        <p:txBody>
          <a:bodyPr/>
          <a:lstStyle/>
          <a:p>
            <a:r>
              <a:rPr lang="en-GB" b="1" dirty="0"/>
              <a:t>Scope of Practice: </a:t>
            </a:r>
            <a:br>
              <a:rPr lang="en-GB" b="1" dirty="0"/>
            </a:br>
            <a:r>
              <a:rPr lang="en-GB" b="1" dirty="0"/>
              <a:t>Technical Skills</a:t>
            </a:r>
          </a:p>
        </p:txBody>
      </p:sp>
      <p:sp>
        <p:nvSpPr>
          <p:cNvPr id="3" name="Content Placeholder 2"/>
          <p:cNvSpPr>
            <a:spLocks noGrp="1"/>
          </p:cNvSpPr>
          <p:nvPr>
            <p:ph idx="1"/>
          </p:nvPr>
        </p:nvSpPr>
        <p:spPr/>
        <p:txBody>
          <a:bodyPr/>
          <a:lstStyle/>
          <a:p>
            <a:endParaRPr lang="en-US" dirty="0"/>
          </a:p>
          <a:p>
            <a:endParaRPr lang="en-GB" dirty="0"/>
          </a:p>
          <a:p>
            <a:r>
              <a:rPr lang="en-GB" dirty="0"/>
              <a:t> </a:t>
            </a:r>
          </a:p>
        </p:txBody>
      </p:sp>
      <p:sp>
        <p:nvSpPr>
          <p:cNvPr id="9" name="Text Placeholder 8"/>
          <p:cNvSpPr>
            <a:spLocks noGrp="1"/>
          </p:cNvSpPr>
          <p:nvPr>
            <p:ph type="body" sz="half" idx="2"/>
          </p:nvPr>
        </p:nvSpPr>
        <p:spPr>
          <a:xfrm>
            <a:off x="457200" y="2503925"/>
            <a:ext cx="3200400" cy="3896875"/>
          </a:xfrm>
        </p:spPr>
        <p:txBody>
          <a:bodyPr>
            <a:normAutofit/>
          </a:bodyPr>
          <a:lstStyle/>
          <a:p>
            <a:r>
              <a:rPr lang="en-US" dirty="0"/>
              <a:t>Students have undertaken learning and skills development in the following areas and should be encouraged to develop confidence in their application.</a:t>
            </a:r>
          </a:p>
          <a:p>
            <a:endParaRPr lang="en-US" dirty="0"/>
          </a:p>
          <a:p>
            <a:r>
              <a:rPr lang="en-US" dirty="0"/>
              <a:t>Please note that some learning may not yet have been covered where placement is timed before module teaching, for example Year 2 Tri B and Year 3 Tri A. This is due to placement capacity restrictions which we hope to address. </a:t>
            </a:r>
          </a:p>
        </p:txBody>
      </p:sp>
      <p:pic>
        <p:nvPicPr>
          <p:cNvPr id="4" name="Picture 3">
            <a:extLst>
              <a:ext uri="{FF2B5EF4-FFF2-40B4-BE49-F238E27FC236}">
                <a16:creationId xmlns:a16="http://schemas.microsoft.com/office/drawing/2014/main" id="{FA24A7B1-76C8-F340-E06E-5ACB329933A4}"/>
              </a:ext>
            </a:extLst>
          </p:cNvPr>
          <p:cNvPicPr>
            <a:picLocks noChangeAspect="1"/>
          </p:cNvPicPr>
          <p:nvPr/>
        </p:nvPicPr>
        <p:blipFill>
          <a:blip r:embed="rId2"/>
          <a:stretch>
            <a:fillRect/>
          </a:stretch>
        </p:blipFill>
        <p:spPr>
          <a:xfrm>
            <a:off x="4559090" y="132308"/>
            <a:ext cx="7407282" cy="6456224"/>
          </a:xfrm>
          <a:prstGeom prst="rect">
            <a:avLst/>
          </a:prstGeom>
        </p:spPr>
      </p:pic>
    </p:spTree>
    <p:extLst>
      <p:ext uri="{BB962C8B-B14F-4D97-AF65-F5344CB8AC3E}">
        <p14:creationId xmlns:p14="http://schemas.microsoft.com/office/powerpoint/2010/main" val="988931606"/>
      </p:ext>
    </p:extLst>
  </p:cSld>
  <p:clrMapOvr>
    <a:masterClrMapping/>
  </p:clrMapOvr>
  <mc:AlternateContent xmlns:mc="http://schemas.openxmlformats.org/markup-compatibility/2006" xmlns:p14="http://schemas.microsoft.com/office/powerpoint/2010/main">
    <mc:Choice Requires="p14">
      <p:transition spd="slow" p14:dur="2000" advTm="53617"/>
    </mc:Choice>
    <mc:Fallback xmlns="">
      <p:transition spd="slow" advTm="53617"/>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Airway Skills</a:t>
            </a:r>
          </a:p>
        </p:txBody>
      </p:sp>
      <p:sp>
        <p:nvSpPr>
          <p:cNvPr id="3" name="Content Placeholder 2"/>
          <p:cNvSpPr>
            <a:spLocks noGrp="1"/>
          </p:cNvSpPr>
          <p:nvPr>
            <p:ph idx="1"/>
          </p:nvPr>
        </p:nvSpPr>
        <p:spPr/>
        <p:txBody>
          <a:bodyPr/>
          <a:lstStyle/>
          <a:p>
            <a:r>
              <a:rPr lang="en-GB" dirty="0"/>
              <a:t>Under the supervision of their practice education mentor, and if appropriate to the situation, students can practice the following airway skills</a:t>
            </a:r>
            <a:r>
              <a:rPr lang="en-GB" b="1" dirty="0"/>
              <a:t>:</a:t>
            </a:r>
          </a:p>
          <a:p>
            <a:endParaRPr lang="en-GB" b="1" dirty="0"/>
          </a:p>
        </p:txBody>
      </p:sp>
      <p:graphicFrame>
        <p:nvGraphicFramePr>
          <p:cNvPr id="4" name="Diagram 3"/>
          <p:cNvGraphicFramePr/>
          <p:nvPr>
            <p:extLst>
              <p:ext uri="{D42A27DB-BD31-4B8C-83A1-F6EECF244321}">
                <p14:modId xmlns:p14="http://schemas.microsoft.com/office/powerpoint/2010/main" val="2556019624"/>
              </p:ext>
            </p:extLst>
          </p:nvPr>
        </p:nvGraphicFramePr>
        <p:xfrm>
          <a:off x="998956" y="2324436"/>
          <a:ext cx="10393105" cy="35446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5652082" y="4850055"/>
            <a:ext cx="6244950" cy="1384995"/>
          </a:xfrm>
          <a:prstGeom prst="rect">
            <a:avLst/>
          </a:prstGeom>
          <a:noFill/>
        </p:spPr>
        <p:txBody>
          <a:bodyPr wrap="square" rtlCol="0">
            <a:spAutoFit/>
          </a:bodyPr>
          <a:lstStyle/>
          <a:p>
            <a:r>
              <a:rPr lang="en-GB" sz="1200" i="1" dirty="0"/>
              <a:t>In line with the agreement between all HEIs agreement, students will not be attending placements in theatres for the purposes of attaining a specific number of ETI procedures. Any placements in these areas will focus on a range of learning outcomes across airway, ventilation and patient management in intensive care settings. </a:t>
            </a:r>
          </a:p>
          <a:p>
            <a:endParaRPr lang="en-GB" sz="1200" i="1" dirty="0"/>
          </a:p>
          <a:p>
            <a:r>
              <a:rPr lang="en-GB" sz="1200" i="1" dirty="0"/>
              <a:t>The advanced skills of ETI and needle cric. are practised as primary clinician in simulation only. Can observe and assist with these skills in practice placement but not be independently performed</a:t>
            </a:r>
          </a:p>
        </p:txBody>
      </p:sp>
    </p:spTree>
    <p:extLst>
      <p:ext uri="{BB962C8B-B14F-4D97-AF65-F5344CB8AC3E}">
        <p14:creationId xmlns:p14="http://schemas.microsoft.com/office/powerpoint/2010/main" val="1570688394"/>
      </p:ext>
    </p:extLst>
  </p:cSld>
  <p:clrMapOvr>
    <a:masterClrMapping/>
  </p:clrMapOvr>
  <mc:AlternateContent xmlns:mc="http://schemas.openxmlformats.org/markup-compatibility/2006" xmlns:p14="http://schemas.microsoft.com/office/powerpoint/2010/main">
    <mc:Choice Requires="p14">
      <p:transition spd="slow" p14:dur="2000" advTm="104490"/>
    </mc:Choice>
    <mc:Fallback xmlns="">
      <p:transition spd="slow" advTm="10449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612F85-B0B2-BB9C-4131-C88B35951C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122920-9496-4A3E-92FC-6C98E004362B}"/>
              </a:ext>
            </a:extLst>
          </p:cNvPr>
          <p:cNvSpPr>
            <a:spLocks noGrp="1"/>
          </p:cNvSpPr>
          <p:nvPr>
            <p:ph type="title"/>
          </p:nvPr>
        </p:nvSpPr>
        <p:spPr/>
        <p:txBody>
          <a:bodyPr/>
          <a:lstStyle/>
          <a:p>
            <a:r>
              <a:rPr lang="en-GB" b="1" dirty="0"/>
              <a:t>Learning Outcomes – A&amp;E</a:t>
            </a:r>
          </a:p>
        </p:txBody>
      </p:sp>
      <p:sp>
        <p:nvSpPr>
          <p:cNvPr id="3" name="Content Placeholder 2">
            <a:extLst>
              <a:ext uri="{FF2B5EF4-FFF2-40B4-BE49-F238E27FC236}">
                <a16:creationId xmlns:a16="http://schemas.microsoft.com/office/drawing/2014/main" id="{A05E88A8-DFC0-AF5D-2997-E075BF0F78B4}"/>
              </a:ext>
            </a:extLst>
          </p:cNvPr>
          <p:cNvSpPr>
            <a:spLocks noGrp="1"/>
          </p:cNvSpPr>
          <p:nvPr>
            <p:ph idx="1"/>
          </p:nvPr>
        </p:nvSpPr>
        <p:spPr>
          <a:xfrm>
            <a:off x="825731" y="2051009"/>
            <a:ext cx="10540538" cy="4137140"/>
          </a:xfrm>
        </p:spPr>
        <p:txBody>
          <a:bodyPr>
            <a:normAutofit/>
          </a:bodyPr>
          <a:lstStyle/>
          <a:p>
            <a:pPr marL="342900" lvl="0" indent="-342900">
              <a:lnSpc>
                <a:spcPct val="107000"/>
              </a:lnSpc>
              <a:spcAft>
                <a:spcPts val="300"/>
              </a:spcAft>
              <a:buFont typeface="+mj-lt"/>
              <a:buAutoNum type="arabicPeriod"/>
            </a:pPr>
            <a:r>
              <a:rPr lang="en-GB" sz="1800" b="1" dirty="0">
                <a:effectLst/>
                <a:ea typeface="Calibri" panose="020F0502020204030204" pitchFamily="34" charset="0"/>
                <a:cs typeface="Times New Roman" panose="02020603050405020304" pitchFamily="18" charset="0"/>
              </a:rPr>
              <a:t>Patient Assessment and Triage</a:t>
            </a:r>
            <a:r>
              <a:rPr lang="en-GB" sz="1800" dirty="0">
                <a:effectLst/>
                <a:ea typeface="Calibri" panose="020F0502020204030204" pitchFamily="34" charset="0"/>
                <a:cs typeface="Times New Roman" panose="02020603050405020304" pitchFamily="18" charset="0"/>
              </a:rPr>
              <a:t> – Demonstrate the ability to perform systematic patient assessments, recognize clinical priorities, and contribute to the triage process in a fast-paced emergency setting</a:t>
            </a:r>
          </a:p>
          <a:p>
            <a:pPr marL="342900" lvl="0" indent="-342900">
              <a:lnSpc>
                <a:spcPct val="107000"/>
              </a:lnSpc>
              <a:spcAft>
                <a:spcPts val="300"/>
              </a:spcAft>
              <a:buFont typeface="+mj-lt"/>
              <a:buAutoNum type="arabicPeriod"/>
            </a:pPr>
            <a:r>
              <a:rPr lang="en-GB" sz="1800" b="1" dirty="0">
                <a:effectLst/>
                <a:ea typeface="Calibri" panose="020F0502020204030204" pitchFamily="34" charset="0"/>
                <a:cs typeface="Times New Roman" panose="02020603050405020304" pitchFamily="18" charset="0"/>
              </a:rPr>
              <a:t>Clinical Decision-Making</a:t>
            </a:r>
            <a:r>
              <a:rPr lang="en-GB" sz="1800" dirty="0">
                <a:effectLst/>
                <a:ea typeface="Calibri" panose="020F0502020204030204" pitchFamily="34" charset="0"/>
                <a:cs typeface="Times New Roman" panose="02020603050405020304" pitchFamily="18" charset="0"/>
              </a:rPr>
              <a:t> – Develop critical thinking and shared decision-making skills by observing and assisting in the diagnosis and management of a variety of acute medical and traumatic conditions</a:t>
            </a:r>
          </a:p>
          <a:p>
            <a:pPr marL="342900" lvl="0" indent="-342900">
              <a:lnSpc>
                <a:spcPct val="107000"/>
              </a:lnSpc>
              <a:spcAft>
                <a:spcPts val="300"/>
              </a:spcAft>
              <a:buFont typeface="+mj-lt"/>
              <a:buAutoNum type="arabicPeriod"/>
            </a:pPr>
            <a:r>
              <a:rPr lang="en-GB" sz="1800" b="1" dirty="0">
                <a:effectLst/>
                <a:ea typeface="Calibri" panose="020F0502020204030204" pitchFamily="34" charset="0"/>
                <a:cs typeface="Times New Roman" panose="02020603050405020304" pitchFamily="18" charset="0"/>
              </a:rPr>
              <a:t>Interprofessional Collaboration</a:t>
            </a:r>
            <a:r>
              <a:rPr lang="en-GB" sz="1800" dirty="0">
                <a:effectLst/>
                <a:ea typeface="Calibri" panose="020F0502020204030204" pitchFamily="34" charset="0"/>
                <a:cs typeface="Times New Roman" panose="02020603050405020304" pitchFamily="18" charset="0"/>
              </a:rPr>
              <a:t> – Work effectively within a multidisciplinary team, communicating appropriately with doctors, nurses, and other healthcare professionals to ensure comprehensive patient care</a:t>
            </a:r>
          </a:p>
          <a:p>
            <a:pPr marL="342900" lvl="0" indent="-342900">
              <a:lnSpc>
                <a:spcPct val="107000"/>
              </a:lnSpc>
              <a:spcAft>
                <a:spcPts val="300"/>
              </a:spcAft>
              <a:buFont typeface="+mj-lt"/>
              <a:buAutoNum type="arabicPeriod"/>
            </a:pPr>
            <a:r>
              <a:rPr lang="en-GB" sz="1800" b="1" dirty="0">
                <a:effectLst/>
                <a:ea typeface="Calibri" panose="020F0502020204030204" pitchFamily="34" charset="0"/>
                <a:cs typeface="Times New Roman" panose="02020603050405020304" pitchFamily="18" charset="0"/>
              </a:rPr>
              <a:t>Procedural Skills and Interventions</a:t>
            </a:r>
            <a:r>
              <a:rPr lang="en-GB" sz="1800" dirty="0">
                <a:effectLst/>
                <a:ea typeface="Calibri" panose="020F0502020204030204" pitchFamily="34" charset="0"/>
                <a:cs typeface="Times New Roman" panose="02020603050405020304" pitchFamily="18" charset="0"/>
              </a:rPr>
              <a:t> – Where possible, gain hands-on experience in performing key clinical procedures, such as cannulation, airway management, and basic life support, under supervision</a:t>
            </a:r>
          </a:p>
          <a:p>
            <a:pPr marL="342900" lvl="0" indent="-342900">
              <a:lnSpc>
                <a:spcPct val="107000"/>
              </a:lnSpc>
              <a:spcAft>
                <a:spcPts val="300"/>
              </a:spcAft>
              <a:buFont typeface="+mj-lt"/>
              <a:buAutoNum type="arabicPeriod"/>
            </a:pPr>
            <a:r>
              <a:rPr lang="en-GB" sz="1800" b="1" dirty="0">
                <a:effectLst/>
                <a:ea typeface="Calibri" panose="020F0502020204030204" pitchFamily="34" charset="0"/>
                <a:cs typeface="Times New Roman" panose="02020603050405020304" pitchFamily="18" charset="0"/>
              </a:rPr>
              <a:t>Conduct and Communication </a:t>
            </a:r>
            <a:r>
              <a:rPr lang="en-GB" sz="1800" dirty="0">
                <a:effectLst/>
                <a:ea typeface="Calibri" panose="020F0502020204030204" pitchFamily="34" charset="0"/>
                <a:cs typeface="Times New Roman" panose="02020603050405020304" pitchFamily="18" charset="0"/>
              </a:rPr>
              <a:t>– Demonstrate professional behaviour, ethical practice, and effective communication to deliver patient-centred care while maintaining patient autonomy, dignity and quality of life</a:t>
            </a:r>
          </a:p>
        </p:txBody>
      </p:sp>
    </p:spTree>
    <p:extLst>
      <p:ext uri="{BB962C8B-B14F-4D97-AF65-F5344CB8AC3E}">
        <p14:creationId xmlns:p14="http://schemas.microsoft.com/office/powerpoint/2010/main" val="4267994720"/>
      </p:ext>
    </p:extLst>
  </p:cSld>
  <p:clrMapOvr>
    <a:masterClrMapping/>
  </p:clrMapOvr>
  <mc:AlternateContent xmlns:mc="http://schemas.openxmlformats.org/markup-compatibility/2006" xmlns:p14="http://schemas.microsoft.com/office/powerpoint/2010/main">
    <mc:Choice Requires="p14">
      <p:transition spd="slow" p14:dur="2000" advTm="22975"/>
    </mc:Choice>
    <mc:Fallback xmlns="">
      <p:transition spd="slow" advTm="22975"/>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94359"/>
            <a:ext cx="3200400" cy="1683015"/>
          </a:xfrm>
        </p:spPr>
        <p:txBody>
          <a:bodyPr/>
          <a:lstStyle/>
          <a:p>
            <a:r>
              <a:rPr lang="en-GB" b="1" dirty="0"/>
              <a:t>Resuscitation</a:t>
            </a:r>
          </a:p>
        </p:txBody>
      </p:sp>
      <p:sp>
        <p:nvSpPr>
          <p:cNvPr id="3" name="Content Placeholder 2"/>
          <p:cNvSpPr>
            <a:spLocks noGrp="1"/>
          </p:cNvSpPr>
          <p:nvPr>
            <p:ph idx="1"/>
          </p:nvPr>
        </p:nvSpPr>
        <p:spPr/>
        <p:txBody>
          <a:bodyPr/>
          <a:lstStyle/>
          <a:p>
            <a:endParaRPr lang="en-US" dirty="0"/>
          </a:p>
          <a:p>
            <a:endParaRPr lang="en-GB" dirty="0"/>
          </a:p>
          <a:p>
            <a:r>
              <a:rPr lang="en-GB" dirty="0"/>
              <a:t> </a:t>
            </a:r>
          </a:p>
        </p:txBody>
      </p:sp>
      <p:sp>
        <p:nvSpPr>
          <p:cNvPr id="9" name="Text Placeholder 8"/>
          <p:cNvSpPr>
            <a:spLocks noGrp="1"/>
          </p:cNvSpPr>
          <p:nvPr>
            <p:ph type="body" sz="half" idx="2"/>
          </p:nvPr>
        </p:nvSpPr>
        <p:spPr>
          <a:xfrm>
            <a:off x="457200" y="2817961"/>
            <a:ext cx="3200400" cy="2946653"/>
          </a:xfrm>
        </p:spPr>
        <p:txBody>
          <a:bodyPr/>
          <a:lstStyle/>
          <a:p>
            <a:r>
              <a:rPr lang="en-US" dirty="0"/>
              <a:t>Students have undertaken learning and skills development in the following areas and should be encouraged to develop confidence in their application</a:t>
            </a:r>
          </a:p>
          <a:p>
            <a:endParaRPr lang="en-US" dirty="0"/>
          </a:p>
          <a:p>
            <a:r>
              <a:rPr lang="en-US" dirty="0"/>
              <a:t>Students cannot deliver cardiac arrest drugs, but should be encouraged to develop knowledge of the regime and management of pharmacology during a resuscitation</a:t>
            </a:r>
          </a:p>
          <a:p>
            <a:endParaRPr lang="en-GB" dirty="0"/>
          </a:p>
        </p:txBody>
      </p:sp>
      <p:graphicFrame>
        <p:nvGraphicFramePr>
          <p:cNvPr id="8" name="Content Placeholder 7"/>
          <p:cNvGraphicFramePr>
            <a:graphicFrameLocks noGrp="1"/>
          </p:cNvGraphicFramePr>
          <p:nvPr>
            <p:ph sz="half" idx="4294967295"/>
            <p:extLst>
              <p:ext uri="{D42A27DB-BD31-4B8C-83A1-F6EECF244321}">
                <p14:modId xmlns:p14="http://schemas.microsoft.com/office/powerpoint/2010/main" val="4133541756"/>
              </p:ext>
            </p:extLst>
          </p:nvPr>
        </p:nvGraphicFramePr>
        <p:xfrm>
          <a:off x="4833938" y="731838"/>
          <a:ext cx="7358062" cy="5573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47902363"/>
      </p:ext>
    </p:extLst>
  </p:cSld>
  <p:clrMapOvr>
    <a:masterClrMapping/>
  </p:clrMapOvr>
  <mc:AlternateContent xmlns:mc="http://schemas.openxmlformats.org/markup-compatibility/2006" xmlns:p14="http://schemas.microsoft.com/office/powerpoint/2010/main">
    <mc:Choice Requires="p14">
      <p:transition spd="slow" p14:dur="2000" advTm="53617"/>
    </mc:Choice>
    <mc:Fallback xmlns="">
      <p:transition spd="slow" advTm="53617"/>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258" y="173715"/>
            <a:ext cx="11523698" cy="469752"/>
          </a:xfrm>
        </p:spPr>
        <p:txBody>
          <a:bodyPr>
            <a:noAutofit/>
          </a:bodyPr>
          <a:lstStyle/>
          <a:p>
            <a:endParaRPr lang="en-GB" sz="2800" b="1" dirty="0"/>
          </a:p>
        </p:txBody>
      </p:sp>
      <p:sp>
        <p:nvSpPr>
          <p:cNvPr id="5" name="Content Placeholder 4">
            <a:extLst>
              <a:ext uri="{FF2B5EF4-FFF2-40B4-BE49-F238E27FC236}">
                <a16:creationId xmlns:a16="http://schemas.microsoft.com/office/drawing/2014/main" id="{85CB3FB0-8B8C-4B0F-F39F-A28B649D5ECA}"/>
              </a:ext>
            </a:extLst>
          </p:cNvPr>
          <p:cNvSpPr>
            <a:spLocks noGrp="1"/>
          </p:cNvSpPr>
          <p:nvPr>
            <p:ph idx="1"/>
          </p:nvPr>
        </p:nvSpPr>
        <p:spPr/>
        <p:txBody>
          <a:bodyPr/>
          <a:lstStyle/>
          <a:p>
            <a:endParaRPr lang="en-GB"/>
          </a:p>
        </p:txBody>
      </p:sp>
      <p:pic>
        <p:nvPicPr>
          <p:cNvPr id="6" name="Picture 5">
            <a:extLst>
              <a:ext uri="{FF2B5EF4-FFF2-40B4-BE49-F238E27FC236}">
                <a16:creationId xmlns:a16="http://schemas.microsoft.com/office/drawing/2014/main" id="{192ECA83-45C7-FADF-50FA-130A816D490F}"/>
              </a:ext>
            </a:extLst>
          </p:cNvPr>
          <p:cNvPicPr>
            <a:picLocks noChangeAspect="1"/>
          </p:cNvPicPr>
          <p:nvPr/>
        </p:nvPicPr>
        <p:blipFill>
          <a:blip r:embed="rId2"/>
          <a:stretch>
            <a:fillRect/>
          </a:stretch>
        </p:blipFill>
        <p:spPr>
          <a:xfrm>
            <a:off x="0" y="0"/>
            <a:ext cx="12192000" cy="6896784"/>
          </a:xfrm>
          <a:prstGeom prst="rect">
            <a:avLst/>
          </a:prstGeom>
        </p:spPr>
      </p:pic>
    </p:spTree>
    <p:extLst>
      <p:ext uri="{BB962C8B-B14F-4D97-AF65-F5344CB8AC3E}">
        <p14:creationId xmlns:p14="http://schemas.microsoft.com/office/powerpoint/2010/main" val="3465245138"/>
      </p:ext>
    </p:extLst>
  </p:cSld>
  <p:clrMapOvr>
    <a:masterClrMapping/>
  </p:clrMapOvr>
  <mc:AlternateContent xmlns:mc="http://schemas.openxmlformats.org/markup-compatibility/2006" xmlns:p14="http://schemas.microsoft.com/office/powerpoint/2010/main">
    <mc:Choice Requires="p14">
      <p:transition spd="slow" p14:dur="2000" advTm="76759"/>
    </mc:Choice>
    <mc:Fallback xmlns="">
      <p:transition spd="slow" advTm="76759"/>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97280" y="758952"/>
            <a:ext cx="10058400" cy="3075629"/>
          </a:xfrm>
        </p:spPr>
        <p:txBody>
          <a:bodyPr/>
          <a:lstStyle/>
          <a:p>
            <a:pPr algn="ctr"/>
            <a:r>
              <a:rPr lang="en-GB" b="1" dirty="0"/>
              <a:t>Any Questions?</a:t>
            </a:r>
          </a:p>
        </p:txBody>
      </p:sp>
      <p:sp>
        <p:nvSpPr>
          <p:cNvPr id="3" name="TextBox 2">
            <a:extLst>
              <a:ext uri="{FF2B5EF4-FFF2-40B4-BE49-F238E27FC236}">
                <a16:creationId xmlns:a16="http://schemas.microsoft.com/office/drawing/2014/main" id="{FBC8C8DF-2391-4BBF-9EC9-38796A2334EC}"/>
              </a:ext>
            </a:extLst>
          </p:cNvPr>
          <p:cNvSpPr txBox="1"/>
          <p:nvPr/>
        </p:nvSpPr>
        <p:spPr>
          <a:xfrm flipH="1">
            <a:off x="1645653" y="4650768"/>
            <a:ext cx="8900694" cy="369332"/>
          </a:xfrm>
          <a:prstGeom prst="rect">
            <a:avLst/>
          </a:prstGeom>
          <a:noFill/>
        </p:spPr>
        <p:txBody>
          <a:bodyPr wrap="square" rtlCol="0">
            <a:spAutoFit/>
          </a:bodyPr>
          <a:lstStyle/>
          <a:p>
            <a:pPr algn="ctr"/>
            <a:r>
              <a:rPr lang="en-GB" dirty="0"/>
              <a:t>If you have any questions, please feel free to e-mail </a:t>
            </a:r>
            <a:r>
              <a:rPr lang="en-GB" dirty="0">
                <a:hlinkClick r:id="rId2"/>
              </a:rPr>
              <a:t>paramedicplacements@gcu.ac.uk</a:t>
            </a:r>
            <a:r>
              <a:rPr lang="en-GB" dirty="0"/>
              <a:t> </a:t>
            </a:r>
          </a:p>
        </p:txBody>
      </p:sp>
    </p:spTree>
    <p:extLst>
      <p:ext uri="{BB962C8B-B14F-4D97-AF65-F5344CB8AC3E}">
        <p14:creationId xmlns:p14="http://schemas.microsoft.com/office/powerpoint/2010/main" val="3820427645"/>
      </p:ext>
    </p:extLst>
  </p:cSld>
  <p:clrMapOvr>
    <a:masterClrMapping/>
  </p:clrMapOvr>
  <mc:AlternateContent xmlns:mc="http://schemas.openxmlformats.org/markup-compatibility/2006" xmlns:p14="http://schemas.microsoft.com/office/powerpoint/2010/main">
    <mc:Choice Requires="p14">
      <p:transition spd="slow" p14:dur="2000" advTm="26063"/>
    </mc:Choice>
    <mc:Fallback xmlns="">
      <p:transition spd="slow" advTm="26063"/>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8DE90E-CECF-932A-11F1-65384BD5DE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87A9D1-3B99-9407-738B-5B883FDC8714}"/>
              </a:ext>
            </a:extLst>
          </p:cNvPr>
          <p:cNvSpPr>
            <a:spLocks noGrp="1"/>
          </p:cNvSpPr>
          <p:nvPr>
            <p:ph type="title"/>
          </p:nvPr>
        </p:nvSpPr>
        <p:spPr/>
        <p:txBody>
          <a:bodyPr/>
          <a:lstStyle/>
          <a:p>
            <a:r>
              <a:rPr lang="en-GB" b="1" dirty="0"/>
              <a:t>Learning Outcomes – Paediatrics</a:t>
            </a:r>
          </a:p>
        </p:txBody>
      </p:sp>
      <p:sp>
        <p:nvSpPr>
          <p:cNvPr id="3" name="Content Placeholder 2">
            <a:extLst>
              <a:ext uri="{FF2B5EF4-FFF2-40B4-BE49-F238E27FC236}">
                <a16:creationId xmlns:a16="http://schemas.microsoft.com/office/drawing/2014/main" id="{4DCFD967-CD9C-34CF-7F9D-C2D14C21102B}"/>
              </a:ext>
            </a:extLst>
          </p:cNvPr>
          <p:cNvSpPr>
            <a:spLocks noGrp="1"/>
          </p:cNvSpPr>
          <p:nvPr>
            <p:ph idx="1"/>
          </p:nvPr>
        </p:nvSpPr>
        <p:spPr>
          <a:xfrm>
            <a:off x="654933" y="1965947"/>
            <a:ext cx="10882133" cy="4433454"/>
          </a:xfrm>
        </p:spPr>
        <p:txBody>
          <a:bodyPr>
            <a:normAutofit lnSpcReduction="10000"/>
          </a:bodyPr>
          <a:lstStyle/>
          <a:p>
            <a:pPr marL="342900" lvl="0" indent="-342900">
              <a:lnSpc>
                <a:spcPct val="107000"/>
              </a:lnSpc>
              <a:spcBef>
                <a:spcPts val="600"/>
              </a:spcBef>
              <a:spcAft>
                <a:spcPts val="600"/>
              </a:spcAft>
              <a:buFont typeface="+mj-lt"/>
              <a:buAutoNum type="arabicPeriod"/>
            </a:pPr>
            <a:r>
              <a:rPr lang="en-GB" sz="1800" b="1" dirty="0">
                <a:effectLst/>
                <a:ea typeface="Calibri" panose="020F0502020204030204" pitchFamily="34" charset="0"/>
                <a:cs typeface="Times New Roman" panose="02020603050405020304" pitchFamily="18" charset="0"/>
              </a:rPr>
              <a:t>Paediatric Assessment and Triage</a:t>
            </a:r>
            <a:r>
              <a:rPr lang="en-GB" sz="1800" dirty="0">
                <a:effectLst/>
                <a:ea typeface="Calibri" panose="020F0502020204030204" pitchFamily="34" charset="0"/>
                <a:cs typeface="Times New Roman" panose="02020603050405020304" pitchFamily="18" charset="0"/>
              </a:rPr>
              <a:t> – Demonstrate the ability to assess paediatric patients using age-appropriate tools such as the Paediatric Assessment Triangle and recognise signs of serious illness or deterioration.</a:t>
            </a:r>
          </a:p>
          <a:p>
            <a:pPr marL="342900" lvl="0" indent="-342900">
              <a:lnSpc>
                <a:spcPct val="107000"/>
              </a:lnSpc>
              <a:spcBef>
                <a:spcPts val="600"/>
              </a:spcBef>
              <a:spcAft>
                <a:spcPts val="600"/>
              </a:spcAft>
              <a:buFont typeface="+mj-lt"/>
              <a:buAutoNum type="arabicPeriod"/>
            </a:pPr>
            <a:r>
              <a:rPr lang="en-GB" sz="1800" b="1" dirty="0">
                <a:effectLst/>
                <a:ea typeface="Calibri" panose="020F0502020204030204" pitchFamily="34" charset="0"/>
                <a:cs typeface="Times New Roman" panose="02020603050405020304" pitchFamily="18" charset="0"/>
              </a:rPr>
              <a:t>Recognition and Management of Paediatric Emergencies</a:t>
            </a:r>
            <a:r>
              <a:rPr lang="en-GB" sz="1800" dirty="0">
                <a:effectLst/>
                <a:ea typeface="Calibri" panose="020F0502020204030204" pitchFamily="34" charset="0"/>
                <a:cs typeface="Times New Roman" panose="02020603050405020304" pitchFamily="18" charset="0"/>
              </a:rPr>
              <a:t> – Identify and assist in the management of common paediatric emergencies, including respiratory distress, seizures, sepsis, and trauma, applying appropriate interventions.</a:t>
            </a:r>
          </a:p>
          <a:p>
            <a:pPr marL="342900" lvl="0" indent="-342900">
              <a:lnSpc>
                <a:spcPct val="107000"/>
              </a:lnSpc>
              <a:spcBef>
                <a:spcPts val="600"/>
              </a:spcBef>
              <a:spcAft>
                <a:spcPts val="600"/>
              </a:spcAft>
              <a:buFont typeface="+mj-lt"/>
              <a:buAutoNum type="arabicPeriod"/>
            </a:pPr>
            <a:r>
              <a:rPr lang="en-GB" sz="1800" b="1" dirty="0">
                <a:effectLst/>
                <a:ea typeface="Calibri" panose="020F0502020204030204" pitchFamily="34" charset="0"/>
                <a:cs typeface="Times New Roman" panose="02020603050405020304" pitchFamily="18" charset="0"/>
              </a:rPr>
              <a:t>Paediatric Medication Administration and Dosage Calculations</a:t>
            </a:r>
            <a:r>
              <a:rPr lang="en-GB" sz="1800" dirty="0">
                <a:effectLst/>
                <a:ea typeface="Calibri" panose="020F0502020204030204" pitchFamily="34" charset="0"/>
                <a:cs typeface="Times New Roman" panose="02020603050405020304" pitchFamily="18" charset="0"/>
              </a:rPr>
              <a:t> – Develop an understanding of weight-based drug calculations and learn about safe administration of medications commonly used in paediatric care.</a:t>
            </a:r>
          </a:p>
          <a:p>
            <a:pPr marL="342900" lvl="0" indent="-342900">
              <a:lnSpc>
                <a:spcPct val="107000"/>
              </a:lnSpc>
              <a:spcBef>
                <a:spcPts val="600"/>
              </a:spcBef>
              <a:spcAft>
                <a:spcPts val="600"/>
              </a:spcAft>
              <a:buFont typeface="+mj-lt"/>
              <a:buAutoNum type="arabicPeriod"/>
            </a:pPr>
            <a:r>
              <a:rPr lang="en-GB" sz="1800" b="1" dirty="0">
                <a:effectLst/>
                <a:ea typeface="Calibri" panose="020F0502020204030204" pitchFamily="34" charset="0"/>
                <a:cs typeface="Times New Roman" panose="02020603050405020304" pitchFamily="18" charset="0"/>
              </a:rPr>
              <a:t>Effective Communication with Children and Families</a:t>
            </a:r>
            <a:r>
              <a:rPr lang="en-GB" sz="1800" dirty="0">
                <a:effectLst/>
                <a:ea typeface="Calibri" panose="020F0502020204030204" pitchFamily="34" charset="0"/>
                <a:cs typeface="Times New Roman" panose="02020603050405020304" pitchFamily="18" charset="0"/>
              </a:rPr>
              <a:t> – Adapt communication skills to engage effectively with children of different ages and developmental stages, while also providing reassurance and clear explanations to parents or caregivers.</a:t>
            </a:r>
          </a:p>
          <a:p>
            <a:pPr marL="342900" lvl="0" indent="-342900">
              <a:lnSpc>
                <a:spcPct val="107000"/>
              </a:lnSpc>
              <a:spcBef>
                <a:spcPts val="600"/>
              </a:spcBef>
              <a:spcAft>
                <a:spcPts val="600"/>
              </a:spcAft>
              <a:buFont typeface="+mj-lt"/>
              <a:buAutoNum type="arabicPeriod"/>
            </a:pPr>
            <a:r>
              <a:rPr lang="en-GB" sz="1800" b="1" dirty="0">
                <a:effectLst/>
                <a:ea typeface="Calibri" panose="020F0502020204030204" pitchFamily="34" charset="0"/>
                <a:cs typeface="Times New Roman" panose="02020603050405020304" pitchFamily="18" charset="0"/>
              </a:rPr>
              <a:t>Interprofessional Collaboration in Paediatric Care</a:t>
            </a:r>
            <a:r>
              <a:rPr lang="en-GB" sz="1800" dirty="0">
                <a:effectLst/>
                <a:ea typeface="Calibri" panose="020F0502020204030204" pitchFamily="34" charset="0"/>
                <a:cs typeface="Times New Roman" panose="02020603050405020304" pitchFamily="18" charset="0"/>
              </a:rPr>
              <a:t> – Observe and participate in the teamwork between paediatricians, nurses, and other healthcare professionals to understand the paramedic’s role in hospital-based and pre-hospital paediatric care.</a:t>
            </a:r>
          </a:p>
        </p:txBody>
      </p:sp>
    </p:spTree>
    <p:extLst>
      <p:ext uri="{BB962C8B-B14F-4D97-AF65-F5344CB8AC3E}">
        <p14:creationId xmlns:p14="http://schemas.microsoft.com/office/powerpoint/2010/main" val="3667850842"/>
      </p:ext>
    </p:extLst>
  </p:cSld>
  <p:clrMapOvr>
    <a:masterClrMapping/>
  </p:clrMapOvr>
  <mc:AlternateContent xmlns:mc="http://schemas.openxmlformats.org/markup-compatibility/2006" xmlns:p14="http://schemas.microsoft.com/office/powerpoint/2010/main">
    <mc:Choice Requires="p14">
      <p:transition spd="slow" p14:dur="2000" advTm="22975"/>
    </mc:Choice>
    <mc:Fallback xmlns="">
      <p:transition spd="slow" advTm="22975"/>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76A628-A865-AB25-A33A-6D5A62C5E7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BDC0AA-0D41-DF9A-67F2-721CBB229A57}"/>
              </a:ext>
            </a:extLst>
          </p:cNvPr>
          <p:cNvSpPr>
            <a:spLocks noGrp="1"/>
          </p:cNvSpPr>
          <p:nvPr>
            <p:ph type="title"/>
          </p:nvPr>
        </p:nvSpPr>
        <p:spPr/>
        <p:txBody>
          <a:bodyPr/>
          <a:lstStyle/>
          <a:p>
            <a:r>
              <a:rPr lang="en-GB" b="1" dirty="0"/>
              <a:t>Learning Outcomes – Maternity</a:t>
            </a:r>
          </a:p>
        </p:txBody>
      </p:sp>
      <p:sp>
        <p:nvSpPr>
          <p:cNvPr id="3" name="Content Placeholder 2">
            <a:extLst>
              <a:ext uri="{FF2B5EF4-FFF2-40B4-BE49-F238E27FC236}">
                <a16:creationId xmlns:a16="http://schemas.microsoft.com/office/drawing/2014/main" id="{E2F89212-7471-889E-2B6C-E9284C89A892}"/>
              </a:ext>
            </a:extLst>
          </p:cNvPr>
          <p:cNvSpPr>
            <a:spLocks noGrp="1"/>
          </p:cNvSpPr>
          <p:nvPr>
            <p:ph idx="1"/>
          </p:nvPr>
        </p:nvSpPr>
        <p:spPr>
          <a:xfrm>
            <a:off x="728652" y="2137943"/>
            <a:ext cx="10795655" cy="4433454"/>
          </a:xfrm>
        </p:spPr>
        <p:txBody>
          <a:bodyPr>
            <a:normAutofit/>
          </a:bodyPr>
          <a:lstStyle/>
          <a:p>
            <a:pPr marL="342900" marR="539750" lvl="0" indent="-342900">
              <a:lnSpc>
                <a:spcPct val="107000"/>
              </a:lnSpc>
              <a:spcAft>
                <a:spcPts val="300"/>
              </a:spcAft>
              <a:buFont typeface="+mj-lt"/>
              <a:buAutoNum type="arabicPeriod"/>
            </a:pPr>
            <a:r>
              <a:rPr lang="en-GB" sz="1800" b="1" dirty="0">
                <a:effectLst/>
                <a:ea typeface="Calibri" panose="020F0502020204030204" pitchFamily="34" charset="0"/>
                <a:cs typeface="Times New Roman" panose="02020603050405020304" pitchFamily="18" charset="0"/>
              </a:rPr>
              <a:t>Understanding Normal Pregnancy and Birth</a:t>
            </a:r>
            <a:r>
              <a:rPr lang="en-GB" sz="1800" dirty="0">
                <a:effectLst/>
                <a:ea typeface="Calibri" panose="020F0502020204030204" pitchFamily="34" charset="0"/>
                <a:cs typeface="Times New Roman" panose="02020603050405020304" pitchFamily="18" charset="0"/>
              </a:rPr>
              <a:t> – Consolidate knowledge of the physiological changes in pregnancy, the stages of labour, and the key principles of normal vaginal delivery</a:t>
            </a:r>
          </a:p>
          <a:p>
            <a:pPr marL="342900" marR="539750" lvl="0" indent="-342900">
              <a:lnSpc>
                <a:spcPct val="107000"/>
              </a:lnSpc>
              <a:spcAft>
                <a:spcPts val="300"/>
              </a:spcAft>
              <a:buFont typeface="+mj-lt"/>
              <a:buAutoNum type="arabicPeriod"/>
            </a:pPr>
            <a:r>
              <a:rPr lang="en-GB" sz="1800" b="1" dirty="0">
                <a:effectLst/>
                <a:ea typeface="Calibri" panose="020F0502020204030204" pitchFamily="34" charset="0"/>
                <a:cs typeface="Times New Roman" panose="02020603050405020304" pitchFamily="18" charset="0"/>
              </a:rPr>
              <a:t>Recognition and Management of Obstetric Emergencies</a:t>
            </a:r>
            <a:r>
              <a:rPr lang="en-GB" sz="1800" dirty="0">
                <a:effectLst/>
                <a:ea typeface="Calibri" panose="020F0502020204030204" pitchFamily="34" charset="0"/>
                <a:cs typeface="Times New Roman" panose="02020603050405020304" pitchFamily="18" charset="0"/>
              </a:rPr>
              <a:t> – Identify and respond appropriately to obstetric emergencies such as postpartum haemorrhage, eclampsia, shoulder dystocia, and umbilical cord prolapse</a:t>
            </a:r>
          </a:p>
          <a:p>
            <a:pPr marL="342900" marR="539750" lvl="0" indent="-342900">
              <a:lnSpc>
                <a:spcPct val="107000"/>
              </a:lnSpc>
              <a:spcAft>
                <a:spcPts val="300"/>
              </a:spcAft>
              <a:buFont typeface="+mj-lt"/>
              <a:buAutoNum type="arabicPeriod"/>
            </a:pPr>
            <a:r>
              <a:rPr lang="en-GB" sz="1800" b="1" dirty="0">
                <a:effectLst/>
                <a:ea typeface="Calibri" panose="020F0502020204030204" pitchFamily="34" charset="0"/>
                <a:cs typeface="Times New Roman" panose="02020603050405020304" pitchFamily="18" charset="0"/>
              </a:rPr>
              <a:t>Neonatal Resuscitation</a:t>
            </a:r>
            <a:r>
              <a:rPr lang="en-GB" sz="1800" dirty="0">
                <a:effectLst/>
                <a:ea typeface="Calibri" panose="020F0502020204030204" pitchFamily="34" charset="0"/>
                <a:cs typeface="Times New Roman" panose="02020603050405020304" pitchFamily="18" charset="0"/>
              </a:rPr>
              <a:t> – Develop competency in assessing and initiating resuscitation for a newborn, including airway management, effective ventilation, and chest compressions if required</a:t>
            </a:r>
          </a:p>
          <a:p>
            <a:pPr marL="342900" marR="539750" lvl="0" indent="-342900">
              <a:lnSpc>
                <a:spcPct val="107000"/>
              </a:lnSpc>
              <a:spcAft>
                <a:spcPts val="300"/>
              </a:spcAft>
              <a:buFont typeface="+mj-lt"/>
              <a:buAutoNum type="arabicPeriod"/>
            </a:pPr>
            <a:r>
              <a:rPr lang="en-GB" sz="1800" b="1" dirty="0">
                <a:effectLst/>
                <a:ea typeface="Calibri" panose="020F0502020204030204" pitchFamily="34" charset="0"/>
                <a:cs typeface="Times New Roman" panose="02020603050405020304" pitchFamily="18" charset="0"/>
              </a:rPr>
              <a:t>Communication and Teamwork in Maternity Care</a:t>
            </a:r>
            <a:r>
              <a:rPr lang="en-GB" sz="1800" dirty="0">
                <a:effectLst/>
                <a:ea typeface="Calibri" panose="020F0502020204030204" pitchFamily="34" charset="0"/>
                <a:cs typeface="Times New Roman" panose="02020603050405020304" pitchFamily="18" charset="0"/>
              </a:rPr>
              <a:t> – Develop effective communication with pregnant individuals, their families, and the multidisciplinary maternity team to ensure safe and compassionate care</a:t>
            </a:r>
          </a:p>
          <a:p>
            <a:pPr marL="342900" marR="539750" lvl="0" indent="-342900">
              <a:lnSpc>
                <a:spcPct val="107000"/>
              </a:lnSpc>
              <a:spcAft>
                <a:spcPts val="800"/>
              </a:spcAft>
              <a:buFont typeface="+mj-lt"/>
              <a:buAutoNum type="arabicPeriod"/>
            </a:pPr>
            <a:r>
              <a:rPr lang="en-GB" sz="1800" b="1" dirty="0">
                <a:effectLst/>
                <a:ea typeface="Calibri" panose="020F0502020204030204" pitchFamily="34" charset="0"/>
                <a:cs typeface="Times New Roman" panose="02020603050405020304" pitchFamily="18" charset="0"/>
              </a:rPr>
              <a:t>Postpartum Care and Maternal Wellbeing</a:t>
            </a:r>
            <a:r>
              <a:rPr lang="en-GB" sz="1800" dirty="0">
                <a:effectLst/>
                <a:ea typeface="Calibri" panose="020F0502020204030204" pitchFamily="34" charset="0"/>
                <a:cs typeface="Times New Roman" panose="02020603050405020304" pitchFamily="18" charset="0"/>
              </a:rPr>
              <a:t> – Recognise the importance of pre- and postpartum assessments, including monitoring maternal vital signs, identifying complications, and providing emotional support to new mothers</a:t>
            </a:r>
          </a:p>
        </p:txBody>
      </p:sp>
    </p:spTree>
    <p:extLst>
      <p:ext uri="{BB962C8B-B14F-4D97-AF65-F5344CB8AC3E}">
        <p14:creationId xmlns:p14="http://schemas.microsoft.com/office/powerpoint/2010/main" val="4002245739"/>
      </p:ext>
    </p:extLst>
  </p:cSld>
  <p:clrMapOvr>
    <a:masterClrMapping/>
  </p:clrMapOvr>
  <mc:AlternateContent xmlns:mc="http://schemas.openxmlformats.org/markup-compatibility/2006" xmlns:p14="http://schemas.microsoft.com/office/powerpoint/2010/main">
    <mc:Choice Requires="p14">
      <p:transition spd="slow" p14:dur="2000" advTm="22975"/>
    </mc:Choice>
    <mc:Fallback xmlns="">
      <p:transition spd="slow" advTm="22975"/>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47688D-DE02-5A66-3F7F-48DF818BFF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2D0ECE-FDF1-C019-7A65-0C296ED18C9C}"/>
              </a:ext>
            </a:extLst>
          </p:cNvPr>
          <p:cNvSpPr>
            <a:spLocks noGrp="1"/>
          </p:cNvSpPr>
          <p:nvPr>
            <p:ph type="title"/>
          </p:nvPr>
        </p:nvSpPr>
        <p:spPr/>
        <p:txBody>
          <a:bodyPr/>
          <a:lstStyle/>
          <a:p>
            <a:r>
              <a:rPr lang="en-GB" b="1" dirty="0"/>
              <a:t>Learning Outcomes – NHS Specialties</a:t>
            </a:r>
          </a:p>
        </p:txBody>
      </p:sp>
      <p:sp>
        <p:nvSpPr>
          <p:cNvPr id="3" name="Content Placeholder 2">
            <a:extLst>
              <a:ext uri="{FF2B5EF4-FFF2-40B4-BE49-F238E27FC236}">
                <a16:creationId xmlns:a16="http://schemas.microsoft.com/office/drawing/2014/main" id="{2DAB2D1A-7CD3-A9F4-0887-B96DCEC56D54}"/>
              </a:ext>
            </a:extLst>
          </p:cNvPr>
          <p:cNvSpPr>
            <a:spLocks noGrp="1"/>
          </p:cNvSpPr>
          <p:nvPr>
            <p:ph idx="1"/>
          </p:nvPr>
        </p:nvSpPr>
        <p:spPr>
          <a:xfrm>
            <a:off x="728652" y="2052883"/>
            <a:ext cx="10795655" cy="4433454"/>
          </a:xfrm>
        </p:spPr>
        <p:txBody>
          <a:bodyPr>
            <a:normAutofit/>
          </a:bodyPr>
          <a:lstStyle/>
          <a:p>
            <a:pPr marL="342900" marR="467995" lvl="0" indent="-342900">
              <a:lnSpc>
                <a:spcPct val="107000"/>
              </a:lnSpc>
              <a:spcAft>
                <a:spcPts val="800"/>
              </a:spcAft>
              <a:buFont typeface="+mj-lt"/>
              <a:buAutoNum type="arabicPeriod"/>
            </a:pPr>
            <a:r>
              <a:rPr lang="en-GB" sz="1800" b="1" dirty="0">
                <a:effectLst/>
                <a:latin typeface="Calibri" panose="020F0502020204030204" pitchFamily="34" charset="0"/>
                <a:ea typeface="Calibri" panose="020F0502020204030204" pitchFamily="34" charset="0"/>
                <a:cs typeface="Times New Roman" panose="02020603050405020304" pitchFamily="18" charset="0"/>
              </a:rPr>
              <a:t>Exposure to Diverse Patient Groups &amp; Settings</a:t>
            </a:r>
            <a:r>
              <a:rPr lang="en-GB" sz="1800" dirty="0">
                <a:effectLst/>
                <a:latin typeface="Calibri" panose="020F0502020204030204" pitchFamily="34" charset="0"/>
                <a:ea typeface="Calibri" panose="020F0502020204030204" pitchFamily="34" charset="0"/>
                <a:cs typeface="Times New Roman" panose="02020603050405020304" pitchFamily="18" charset="0"/>
              </a:rPr>
              <a:t> - Gain experience with a range of clinical presentations across primary, secondary, tertiary, and community care.</a:t>
            </a:r>
          </a:p>
          <a:p>
            <a:pPr marL="342900" marR="467995" lvl="0" indent="-342900">
              <a:lnSpc>
                <a:spcPct val="107000"/>
              </a:lnSpc>
              <a:spcAft>
                <a:spcPts val="800"/>
              </a:spcAft>
              <a:buFont typeface="+mj-lt"/>
              <a:buAutoNum type="arabicPeriod"/>
            </a:pPr>
            <a:r>
              <a:rPr lang="en-GB" sz="1800" b="1" dirty="0">
                <a:effectLst/>
                <a:latin typeface="Calibri" panose="020F0502020204030204" pitchFamily="34" charset="0"/>
                <a:ea typeface="Calibri" panose="020F0502020204030204" pitchFamily="34" charset="0"/>
                <a:cs typeface="Times New Roman" panose="02020603050405020304" pitchFamily="18" charset="0"/>
              </a:rPr>
              <a:t>Develop Clinical &amp; Assessment Skills</a:t>
            </a:r>
            <a:r>
              <a:rPr lang="en-GB" sz="1800" dirty="0">
                <a:effectLst/>
                <a:latin typeface="Calibri" panose="020F0502020204030204" pitchFamily="34" charset="0"/>
                <a:ea typeface="Calibri" panose="020F0502020204030204" pitchFamily="34" charset="0"/>
                <a:cs typeface="Times New Roman" panose="02020603050405020304" pitchFamily="18" charset="0"/>
              </a:rPr>
              <a:t> - Enhance understanding of patient assessment, treatment, and management within different healthcare environments.</a:t>
            </a:r>
          </a:p>
          <a:p>
            <a:pPr marL="342900" marR="467995" lvl="0" indent="-342900">
              <a:lnSpc>
                <a:spcPct val="107000"/>
              </a:lnSpc>
              <a:spcAft>
                <a:spcPts val="800"/>
              </a:spcAft>
              <a:buFont typeface="+mj-lt"/>
              <a:buAutoNum type="arabicPeriod"/>
            </a:pPr>
            <a:r>
              <a:rPr lang="en-GB" sz="1800" b="1" dirty="0">
                <a:effectLst/>
                <a:latin typeface="Calibri" panose="020F0502020204030204" pitchFamily="34" charset="0"/>
                <a:ea typeface="Calibri" panose="020F0502020204030204" pitchFamily="34" charset="0"/>
                <a:cs typeface="Times New Roman" panose="02020603050405020304" pitchFamily="18" charset="0"/>
              </a:rPr>
              <a:t>Understand NHS Services &amp; Patient Journeys -</a:t>
            </a:r>
            <a:r>
              <a:rPr lang="en-GB" sz="1800" dirty="0">
                <a:effectLst/>
                <a:latin typeface="Calibri" panose="020F0502020204030204" pitchFamily="34" charset="0"/>
                <a:ea typeface="Calibri" panose="020F0502020204030204" pitchFamily="34" charset="0"/>
                <a:cs typeface="Times New Roman" panose="02020603050405020304" pitchFamily="18" charset="0"/>
              </a:rPr>
              <a:t> Build knowledge of healthcare pathways, service complexity, and the multidisciplinary approach to care.</a:t>
            </a:r>
          </a:p>
          <a:p>
            <a:pPr marL="342900" marR="467995" lvl="0" indent="-342900">
              <a:lnSpc>
                <a:spcPct val="107000"/>
              </a:lnSpc>
              <a:spcAft>
                <a:spcPts val="800"/>
              </a:spcAft>
              <a:buFont typeface="+mj-lt"/>
              <a:buAutoNum type="arabicPeriod"/>
            </a:pPr>
            <a:r>
              <a:rPr lang="en-GB" sz="1800" b="1" dirty="0">
                <a:effectLst/>
                <a:latin typeface="Calibri" panose="020F0502020204030204" pitchFamily="34" charset="0"/>
                <a:ea typeface="Calibri" panose="020F0502020204030204" pitchFamily="34" charset="0"/>
                <a:cs typeface="Times New Roman" panose="02020603050405020304" pitchFamily="18" charset="0"/>
              </a:rPr>
              <a:t>Strengthen Communication &amp; Interpersonal Skills -</a:t>
            </a:r>
            <a:r>
              <a:rPr lang="en-GB" sz="1800" dirty="0">
                <a:effectLst/>
                <a:latin typeface="Calibri" panose="020F0502020204030204" pitchFamily="34" charset="0"/>
                <a:ea typeface="Calibri" panose="020F0502020204030204" pitchFamily="34" charset="0"/>
                <a:cs typeface="Times New Roman" panose="02020603050405020304" pitchFamily="18" charset="0"/>
              </a:rPr>
              <a:t> Apply and adapt communication strategies to engage effectively with patients, families, carers, and healthcare teams.</a:t>
            </a:r>
          </a:p>
          <a:p>
            <a:pPr marL="342900" marR="467995" lvl="0" indent="-342900">
              <a:lnSpc>
                <a:spcPct val="107000"/>
              </a:lnSpc>
              <a:spcAft>
                <a:spcPts val="800"/>
              </a:spcAft>
              <a:buFont typeface="+mj-lt"/>
              <a:buAutoNum type="arabicPeriod"/>
            </a:pPr>
            <a:r>
              <a:rPr lang="en-GB" sz="1800" b="1" dirty="0">
                <a:effectLst/>
                <a:latin typeface="Calibri" panose="020F0502020204030204" pitchFamily="34" charset="0"/>
                <a:ea typeface="Calibri" panose="020F0502020204030204" pitchFamily="34" charset="0"/>
                <a:cs typeface="Times New Roman" panose="02020603050405020304" pitchFamily="18" charset="0"/>
              </a:rPr>
              <a:t>Recognise the Importance of Person-Centred &amp; Collaborative Care -</a:t>
            </a:r>
            <a:r>
              <a:rPr lang="en-GB" sz="1800" dirty="0">
                <a:effectLst/>
                <a:latin typeface="Calibri" panose="020F0502020204030204" pitchFamily="34" charset="0"/>
                <a:ea typeface="Calibri" panose="020F0502020204030204" pitchFamily="34" charset="0"/>
                <a:cs typeface="Times New Roman" panose="02020603050405020304" pitchFamily="18" charset="0"/>
              </a:rPr>
              <a:t> Reflect on interprofessional teamwork, ethical considerations, and strategies to uphold patient autonomy, dignity, and quality of life.</a:t>
            </a:r>
          </a:p>
        </p:txBody>
      </p:sp>
    </p:spTree>
    <p:extLst>
      <p:ext uri="{BB962C8B-B14F-4D97-AF65-F5344CB8AC3E}">
        <p14:creationId xmlns:p14="http://schemas.microsoft.com/office/powerpoint/2010/main" val="1079446866"/>
      </p:ext>
    </p:extLst>
  </p:cSld>
  <p:clrMapOvr>
    <a:masterClrMapping/>
  </p:clrMapOvr>
  <mc:AlternateContent xmlns:mc="http://schemas.openxmlformats.org/markup-compatibility/2006" xmlns:p14="http://schemas.microsoft.com/office/powerpoint/2010/main">
    <mc:Choice Requires="p14">
      <p:transition spd="slow" p14:dur="2000" advTm="22975"/>
    </mc:Choice>
    <mc:Fallback xmlns="">
      <p:transition spd="slow" advTm="22975"/>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409758-1A92-3F2F-A45B-1A733D3475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93AF27-8242-BE67-F8FE-121C576EA6E9}"/>
              </a:ext>
            </a:extLst>
          </p:cNvPr>
          <p:cNvSpPr>
            <a:spLocks noGrp="1"/>
          </p:cNvSpPr>
          <p:nvPr>
            <p:ph type="title"/>
          </p:nvPr>
        </p:nvSpPr>
        <p:spPr/>
        <p:txBody>
          <a:bodyPr/>
          <a:lstStyle/>
          <a:p>
            <a:r>
              <a:rPr lang="en-GB" b="1" dirty="0"/>
              <a:t>What can students do?</a:t>
            </a:r>
          </a:p>
        </p:txBody>
      </p:sp>
      <p:sp>
        <p:nvSpPr>
          <p:cNvPr id="3" name="Content Placeholder 2">
            <a:extLst>
              <a:ext uri="{FF2B5EF4-FFF2-40B4-BE49-F238E27FC236}">
                <a16:creationId xmlns:a16="http://schemas.microsoft.com/office/drawing/2014/main" id="{81878F8F-9C76-9F3C-D728-028F33273F0E}"/>
              </a:ext>
            </a:extLst>
          </p:cNvPr>
          <p:cNvSpPr>
            <a:spLocks noGrp="1"/>
          </p:cNvSpPr>
          <p:nvPr>
            <p:ph idx="1"/>
          </p:nvPr>
        </p:nvSpPr>
        <p:spPr>
          <a:xfrm>
            <a:off x="4680528" y="594359"/>
            <a:ext cx="6792002" cy="5785176"/>
          </a:xfrm>
        </p:spPr>
        <p:txBody>
          <a:bodyPr>
            <a:normAutofit lnSpcReduction="10000"/>
          </a:bodyPr>
          <a:lstStyle/>
          <a:p>
            <a:pPr marL="360000" lvl="0" indent="-360000">
              <a:lnSpc>
                <a:spcPct val="107000"/>
              </a:lnSpc>
              <a:spcAft>
                <a:spcPts val="0"/>
              </a:spcAft>
              <a:buFont typeface="Wingdings" panose="05000000000000000000" pitchFamily="2" charset="2"/>
              <a:buChar char="Ø"/>
            </a:pPr>
            <a:r>
              <a:rPr lang="en-GB" dirty="0">
                <a:latin typeface="Calibri" panose="020F0502020204030204" pitchFamily="34" charset="0"/>
                <a:ea typeface="Calibri" panose="020F0502020204030204" pitchFamily="34" charset="0"/>
                <a:cs typeface="Calibri" panose="020F0502020204030204" pitchFamily="34" charset="0"/>
              </a:rPr>
              <a:t>Resident case studies</a:t>
            </a:r>
          </a:p>
          <a:p>
            <a:pPr marL="360000" indent="-360000">
              <a:lnSpc>
                <a:spcPct val="107000"/>
              </a:lnSpc>
              <a:spcAft>
                <a:spcPts val="0"/>
              </a:spcAft>
              <a:buFont typeface="Wingdings" panose="05000000000000000000" pitchFamily="2" charset="2"/>
              <a:buChar char="Ø"/>
            </a:pPr>
            <a:r>
              <a:rPr lang="en-GB" dirty="0">
                <a:effectLst/>
                <a:latin typeface="Calibri" panose="020F0502020204030204" pitchFamily="34" charset="0"/>
                <a:ea typeface="Calibri" panose="020F0502020204030204" pitchFamily="34" charset="0"/>
                <a:cs typeface="Times New Roman" panose="02020603050405020304" pitchFamily="18" charset="0"/>
              </a:rPr>
              <a:t>Observe and assist a variety of staff involved in patient care (with both patient and clinician consent)</a:t>
            </a:r>
          </a:p>
          <a:p>
            <a:pPr marL="360000" indent="-360000">
              <a:lnSpc>
                <a:spcPct val="107000"/>
              </a:lnSpc>
              <a:spcAft>
                <a:spcPts val="0"/>
              </a:spcAft>
              <a:buFont typeface="Wingdings" panose="05000000000000000000" pitchFamily="2" charset="2"/>
              <a:buChar char="Ø"/>
            </a:pPr>
            <a:r>
              <a:rPr lang="en-GB" dirty="0">
                <a:effectLst/>
                <a:latin typeface="Calibri" panose="020F0502020204030204" pitchFamily="34" charset="0"/>
                <a:ea typeface="Calibri" panose="020F0502020204030204" pitchFamily="34" charset="0"/>
                <a:cs typeface="Times New Roman" panose="02020603050405020304" pitchFamily="18" charset="0"/>
              </a:rPr>
              <a:t>Follow medication rounds and specific care elements e.g. triage, assessments, medication prescription and administration</a:t>
            </a:r>
          </a:p>
          <a:p>
            <a:pPr marL="360000" indent="-360000">
              <a:lnSpc>
                <a:spcPct val="107000"/>
              </a:lnSpc>
              <a:spcAft>
                <a:spcPts val="0"/>
              </a:spcAft>
              <a:buFont typeface="Wingdings" panose="05000000000000000000" pitchFamily="2" charset="2"/>
              <a:buChar char="Ø"/>
            </a:pPr>
            <a:r>
              <a:rPr lang="en-GB" dirty="0">
                <a:effectLst/>
                <a:latin typeface="Calibri" panose="020F0502020204030204" pitchFamily="34" charset="0"/>
                <a:ea typeface="Calibri" panose="020F0502020204030204" pitchFamily="34" charset="0"/>
                <a:cs typeface="Times New Roman" panose="02020603050405020304" pitchFamily="18" charset="0"/>
              </a:rPr>
              <a:t>Observe and discuss shared decision making in developing patient care plans</a:t>
            </a:r>
          </a:p>
          <a:p>
            <a:pPr marL="360000" indent="-360000">
              <a:lnSpc>
                <a:spcPct val="107000"/>
              </a:lnSpc>
              <a:spcAft>
                <a:spcPts val="0"/>
              </a:spcAft>
              <a:buFont typeface="Wingdings" panose="05000000000000000000" pitchFamily="2" charset="2"/>
              <a:buChar char="Ø"/>
            </a:pPr>
            <a:r>
              <a:rPr lang="en-GB" dirty="0">
                <a:effectLst/>
                <a:latin typeface="Calibri" panose="020F0502020204030204" pitchFamily="34" charset="0"/>
                <a:ea typeface="Calibri" panose="020F0502020204030204" pitchFamily="34" charset="0"/>
                <a:cs typeface="Times New Roman" panose="02020603050405020304" pitchFamily="18" charset="0"/>
              </a:rPr>
              <a:t>Spend time with the senior team to enable understanding of the day to day running of the department</a:t>
            </a:r>
          </a:p>
          <a:p>
            <a:pPr marL="0" indent="0">
              <a:lnSpc>
                <a:spcPct val="107000"/>
              </a:lnSpc>
              <a:spcBef>
                <a:spcPts val="0"/>
              </a:spcBef>
              <a:spcAft>
                <a:spcPts val="0"/>
              </a:spcAft>
              <a:buNone/>
            </a:pP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ctr">
              <a:lnSpc>
                <a:spcPct val="107000"/>
              </a:lnSpc>
              <a:spcBef>
                <a:spcPts val="0"/>
              </a:spcBef>
              <a:spcAft>
                <a:spcPts val="0"/>
              </a:spcAft>
              <a:buNone/>
            </a:pPr>
            <a:endParaRPr lang="en-GB" sz="2400" b="1" u="sng"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ctr">
              <a:lnSpc>
                <a:spcPct val="107000"/>
              </a:lnSpc>
              <a:spcBef>
                <a:spcPts val="0"/>
              </a:spcBef>
              <a:spcAft>
                <a:spcPts val="0"/>
              </a:spcAft>
              <a:buNone/>
            </a:pPr>
            <a:r>
              <a:rPr lang="en-GB" sz="2400" b="1" u="sng" dirty="0">
                <a:effectLst/>
                <a:latin typeface="Calibri" panose="020F0502020204030204" pitchFamily="34" charset="0"/>
                <a:ea typeface="Calibri" panose="020F0502020204030204" pitchFamily="34" charset="0"/>
                <a:cs typeface="Times New Roman" panose="02020603050405020304" pitchFamily="18" charset="0"/>
              </a:rPr>
              <a:t>More area-specific information and ideas are on the Acute Wards Guidance documents on GCU Learn &amp; in the allocation emails</a:t>
            </a:r>
          </a:p>
          <a:p>
            <a:pPr marL="0" indent="0">
              <a:spcBef>
                <a:spcPts val="0"/>
              </a:spcBef>
              <a:buNone/>
            </a:pPr>
            <a:endParaRPr lang="en-GB" dirty="0"/>
          </a:p>
        </p:txBody>
      </p:sp>
      <p:sp>
        <p:nvSpPr>
          <p:cNvPr id="4" name="Text Placeholder 3">
            <a:extLst>
              <a:ext uri="{FF2B5EF4-FFF2-40B4-BE49-F238E27FC236}">
                <a16:creationId xmlns:a16="http://schemas.microsoft.com/office/drawing/2014/main" id="{6F403683-34A3-7DED-F017-E034762D784B}"/>
              </a:ext>
            </a:extLst>
          </p:cNvPr>
          <p:cNvSpPr>
            <a:spLocks noGrp="1"/>
          </p:cNvSpPr>
          <p:nvPr>
            <p:ph type="body" sz="half" idx="2"/>
          </p:nvPr>
        </p:nvSpPr>
        <p:spPr>
          <a:xfrm>
            <a:off x="457200" y="3159997"/>
            <a:ext cx="3200400" cy="2198813"/>
          </a:xfrm>
        </p:spPr>
        <p:txBody>
          <a:bodyPr>
            <a:normAutofit/>
          </a:bodyPr>
          <a:lstStyle/>
          <a:p>
            <a:r>
              <a:rPr lang="en-GB" sz="1800" dirty="0">
                <a:effectLst/>
                <a:latin typeface="Calibri" panose="020F0502020204030204" pitchFamily="34" charset="0"/>
                <a:ea typeface="Calibri" panose="020F0502020204030204" pitchFamily="34" charset="0"/>
                <a:cs typeface="Times New Roman" panose="02020603050405020304" pitchFamily="18" charset="0"/>
              </a:rPr>
              <a:t>We are often asked what students can do in the acute ward placement environments. </a:t>
            </a:r>
            <a:endParaRPr lang="en-GB" sz="1800" dirty="0">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Calibri" panose="020F0502020204030204" pitchFamily="34" charset="0"/>
                <a:ea typeface="Calibri" panose="020F0502020204030204" pitchFamily="34" charset="0"/>
                <a:cs typeface="Times New Roman" panose="02020603050405020304" pitchFamily="18" charset="0"/>
              </a:rPr>
              <a:t>Here are some suggestions of how they can be engaged and active learners to achieve the learning outcomes:</a:t>
            </a:r>
          </a:p>
          <a:p>
            <a:endParaRPr lang="en-GB" sz="1600" dirty="0"/>
          </a:p>
        </p:txBody>
      </p:sp>
    </p:spTree>
    <p:extLst>
      <p:ext uri="{BB962C8B-B14F-4D97-AF65-F5344CB8AC3E}">
        <p14:creationId xmlns:p14="http://schemas.microsoft.com/office/powerpoint/2010/main" val="1444880196"/>
      </p:ext>
    </p:extLst>
  </p:cSld>
  <p:clrMapOvr>
    <a:masterClrMapping/>
  </p:clrMapOvr>
  <mc:AlternateContent xmlns:mc="http://schemas.openxmlformats.org/markup-compatibility/2006" xmlns:p14="http://schemas.microsoft.com/office/powerpoint/2010/main">
    <mc:Choice Requires="p14">
      <p:transition spd="slow" p14:dur="2000" advTm="22975"/>
    </mc:Choice>
    <mc:Fallback xmlns="">
      <p:transition spd="slow" advTm="22975"/>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75000"/>
            <a:lumOff val="25000"/>
          </a:schemeClr>
        </a:solidFill>
        <a:effectLst/>
      </p:bgPr>
    </p:bg>
    <p:spTree>
      <p:nvGrpSpPr>
        <p:cNvPr id="1" name="">
          <a:extLst>
            <a:ext uri="{FF2B5EF4-FFF2-40B4-BE49-F238E27FC236}">
              <a16:creationId xmlns:a16="http://schemas.microsoft.com/office/drawing/2014/main" id="{7B4C7C61-4EA6-1F77-FD6A-F14D4BE4F3ED}"/>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3C4A2A4-B9DE-446F-B517-6FC718EA9B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D007C7B-2656-49D8-BFD6-EC5AE3853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 name="Title 1">
            <a:extLst>
              <a:ext uri="{FF2B5EF4-FFF2-40B4-BE49-F238E27FC236}">
                <a16:creationId xmlns:a16="http://schemas.microsoft.com/office/drawing/2014/main" id="{2246EB86-195F-B074-DC07-BC82E6EBC817}"/>
              </a:ext>
            </a:extLst>
          </p:cNvPr>
          <p:cNvSpPr>
            <a:spLocks noGrp="1"/>
          </p:cNvSpPr>
          <p:nvPr>
            <p:ph type="title"/>
          </p:nvPr>
        </p:nvSpPr>
        <p:spPr>
          <a:xfrm>
            <a:off x="492370" y="516835"/>
            <a:ext cx="3084844" cy="5772840"/>
          </a:xfrm>
        </p:spPr>
        <p:txBody>
          <a:bodyPr anchor="ctr">
            <a:normAutofit/>
          </a:bodyPr>
          <a:lstStyle/>
          <a:p>
            <a:r>
              <a:rPr lang="en-GB" sz="3600" b="1">
                <a:solidFill>
                  <a:srgbClr val="FFFFFF"/>
                </a:solidFill>
              </a:rPr>
              <a:t>What is expected of placement providers?</a:t>
            </a:r>
          </a:p>
        </p:txBody>
      </p:sp>
      <p:sp>
        <p:nvSpPr>
          <p:cNvPr id="13" name="Rectangle 12">
            <a:extLst>
              <a:ext uri="{FF2B5EF4-FFF2-40B4-BE49-F238E27FC236}">
                <a16:creationId xmlns:a16="http://schemas.microsoft.com/office/drawing/2014/main" id="{23A771F5-9C52-403D-B6C0-3E252B9D61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graphicFrame>
        <p:nvGraphicFramePr>
          <p:cNvPr id="5" name="Content Placeholder 2">
            <a:extLst>
              <a:ext uri="{FF2B5EF4-FFF2-40B4-BE49-F238E27FC236}">
                <a16:creationId xmlns:a16="http://schemas.microsoft.com/office/drawing/2014/main" id="{2C85294D-E154-4729-45E0-A4895B39232C}"/>
              </a:ext>
            </a:extLst>
          </p:cNvPr>
          <p:cNvGraphicFramePr>
            <a:graphicFrameLocks noGrp="1"/>
          </p:cNvGraphicFramePr>
          <p:nvPr>
            <p:ph idx="1"/>
            <p:extLst>
              <p:ext uri="{D42A27DB-BD31-4B8C-83A1-F6EECF244321}">
                <p14:modId xmlns:p14="http://schemas.microsoft.com/office/powerpoint/2010/main" val="1698470100"/>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96100619"/>
      </p:ext>
    </p:extLst>
  </p:cSld>
  <p:clrMapOvr>
    <a:masterClrMapping/>
  </p:clrMapOvr>
  <mc:AlternateContent xmlns:mc="http://schemas.openxmlformats.org/markup-compatibility/2006" xmlns:p14="http://schemas.microsoft.com/office/powerpoint/2010/main">
    <mc:Choice Requires="p14">
      <p:transition spd="slow" p14:dur="2000" advTm="22975"/>
    </mc:Choice>
    <mc:Fallback xmlns="">
      <p:transition spd="slow" advTm="22975"/>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What is expected of students?</a:t>
            </a:r>
          </a:p>
        </p:txBody>
      </p:sp>
      <p:sp>
        <p:nvSpPr>
          <p:cNvPr id="3" name="Content Placeholder 2"/>
          <p:cNvSpPr>
            <a:spLocks noGrp="1"/>
          </p:cNvSpPr>
          <p:nvPr>
            <p:ph idx="1"/>
          </p:nvPr>
        </p:nvSpPr>
        <p:spPr>
          <a:xfrm>
            <a:off x="1222898" y="2049150"/>
            <a:ext cx="9746203" cy="4046850"/>
          </a:xfrm>
        </p:spPr>
        <p:txBody>
          <a:bodyPr>
            <a:normAutofit/>
          </a:bodyPr>
          <a:lstStyle/>
          <a:p>
            <a:pPr marL="0" indent="0">
              <a:buNone/>
            </a:pPr>
            <a:r>
              <a:rPr lang="en-GB" dirty="0"/>
              <a:t>All students should adhere to the GCU Code of Student Conduct and </a:t>
            </a:r>
            <a:r>
              <a:rPr lang="en-GB" dirty="0">
                <a:hlinkClick r:id="rId2"/>
              </a:rPr>
              <a:t>HCPC Standards of Conduct, Performance and Ethics (2024)</a:t>
            </a:r>
            <a:endParaRPr lang="en-GB" dirty="0"/>
          </a:p>
          <a:p>
            <a:pPr>
              <a:buFont typeface="Arial" panose="020B0604020202020204" pitchFamily="34" charset="0"/>
              <a:buChar char="•"/>
            </a:pPr>
            <a:r>
              <a:rPr lang="en-GB" dirty="0"/>
              <a:t> Be polite, professional and engaged. Be on time for shifts, and communicate </a:t>
            </a:r>
            <a:r>
              <a:rPr lang="en-GB" b="1" dirty="0"/>
              <a:t>EARLY</a:t>
            </a:r>
            <a:r>
              <a:rPr lang="en-GB" dirty="0"/>
              <a:t> if there are any issues</a:t>
            </a:r>
          </a:p>
          <a:p>
            <a:pPr>
              <a:buFont typeface="Arial" panose="020B0604020202020204" pitchFamily="34" charset="0"/>
              <a:buChar char="•"/>
            </a:pPr>
            <a:r>
              <a:rPr lang="en-GB" dirty="0"/>
              <a:t> Follow uniform guidelines</a:t>
            </a:r>
          </a:p>
          <a:p>
            <a:pPr lvl="1">
              <a:buFont typeface="Arial" panose="020B0604020202020204" pitchFamily="34" charset="0"/>
              <a:buChar char="•"/>
            </a:pPr>
            <a:r>
              <a:rPr lang="en-GB" dirty="0"/>
              <a:t>Clean uniform and boots</a:t>
            </a:r>
          </a:p>
          <a:p>
            <a:pPr lvl="1">
              <a:buFont typeface="Arial" panose="020B0604020202020204" pitchFamily="34" charset="0"/>
              <a:buChar char="•"/>
            </a:pPr>
            <a:r>
              <a:rPr lang="en-GB" dirty="0"/>
              <a:t>Appropriate PPE</a:t>
            </a:r>
          </a:p>
          <a:p>
            <a:pPr>
              <a:buFont typeface="Arial" panose="020B0604020202020204" pitchFamily="34" charset="0"/>
              <a:buChar char="•"/>
            </a:pPr>
            <a:r>
              <a:rPr lang="en-GB" dirty="0"/>
              <a:t> Be </a:t>
            </a:r>
            <a:r>
              <a:rPr lang="en-GB" b="1" dirty="0"/>
              <a:t>pro-active</a:t>
            </a:r>
            <a:r>
              <a:rPr lang="en-GB" dirty="0"/>
              <a:t>, get involved and ask for feedback</a:t>
            </a:r>
          </a:p>
          <a:p>
            <a:pPr>
              <a:buFont typeface="Arial" panose="020B0604020202020204" pitchFamily="34" charset="0"/>
              <a:buChar char="•"/>
            </a:pPr>
            <a:r>
              <a:rPr lang="en-GB" dirty="0"/>
              <a:t> Know their scope of practice and actively try to gain experience </a:t>
            </a:r>
          </a:p>
          <a:p>
            <a:pPr>
              <a:buFont typeface="Arial" panose="020B0604020202020204" pitchFamily="34" charset="0"/>
              <a:buChar char="•"/>
            </a:pPr>
            <a:r>
              <a:rPr lang="en-GB" dirty="0"/>
              <a:t> Have fun!</a:t>
            </a:r>
          </a:p>
          <a:p>
            <a:pPr>
              <a:buFont typeface="Arial" panose="020B0604020202020204" pitchFamily="34" charset="0"/>
              <a:buChar char="•"/>
            </a:pPr>
            <a:endParaRPr lang="en-GB" dirty="0"/>
          </a:p>
          <a:p>
            <a:pPr>
              <a:buFont typeface="Arial" panose="020B0604020202020204" pitchFamily="34" charset="0"/>
              <a:buChar char="•"/>
            </a:pPr>
            <a:endParaRPr lang="en-GB" dirty="0"/>
          </a:p>
        </p:txBody>
      </p:sp>
    </p:spTree>
    <p:extLst>
      <p:ext uri="{BB962C8B-B14F-4D97-AF65-F5344CB8AC3E}">
        <p14:creationId xmlns:p14="http://schemas.microsoft.com/office/powerpoint/2010/main" val="2723016004"/>
      </p:ext>
    </p:extLst>
  </p:cSld>
  <p:clrMapOvr>
    <a:masterClrMapping/>
  </p:clrMapOvr>
  <mc:AlternateContent xmlns:mc="http://schemas.openxmlformats.org/markup-compatibility/2006" xmlns:p14="http://schemas.microsoft.com/office/powerpoint/2010/main">
    <mc:Choice Requires="p14">
      <p:transition spd="slow" p14:dur="2000" advTm="89088"/>
    </mc:Choice>
    <mc:Fallback xmlns="">
      <p:transition spd="slow" advTm="89088"/>
    </mc:Fallback>
  </mc:AlternateContent>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E3DA18C2-75F1-4980-A5F0-165F6F71DE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5B1B7ABF1E2FF4B96A9CDD1C113D637" ma:contentTypeVersion="15" ma:contentTypeDescription="Create a new document." ma:contentTypeScope="" ma:versionID="c38604ec64a12beca12d2ae6e8028f66">
  <xsd:schema xmlns:xsd="http://www.w3.org/2001/XMLSchema" xmlns:xs="http://www.w3.org/2001/XMLSchema" xmlns:p="http://schemas.microsoft.com/office/2006/metadata/properties" xmlns:ns2="42fa251b-f9fa-49de-b9b8-6acd970a1954" xmlns:ns3="a8b26a15-130b-4aeb-b167-d0b85a2db548" targetNamespace="http://schemas.microsoft.com/office/2006/metadata/properties" ma:root="true" ma:fieldsID="7ea9f920b8f381ee2a9df5c20eabe107" ns2:_="" ns3:_="">
    <xsd:import namespace="42fa251b-f9fa-49de-b9b8-6acd970a1954"/>
    <xsd:import namespace="a8b26a15-130b-4aeb-b167-d0b85a2db54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ObjectDetectorVersions" minOccurs="0"/>
                <xsd:element ref="ns3:SharedWithUsers" minOccurs="0"/>
                <xsd:element ref="ns3:SharedWithDetails" minOccurs="0"/>
                <xsd:element ref="ns2:MediaServiceGenerationTime" minOccurs="0"/>
                <xsd:element ref="ns2:MediaServiceEventHashCode" minOccurs="0"/>
                <xsd:element ref="ns2:MediaServiceSearchPropertie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fa251b-f9fa-49de-b9b8-6acd970a195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778c17a2-a205-424a-a7c0-06792d0f40cb"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8b26a15-130b-4aeb-b167-d0b85a2db548"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9ec48e51-8dd2-4d05-a714-cbad952a3319}" ma:internalName="TaxCatchAll" ma:showField="CatchAllData" ma:web="a8b26a15-130b-4aeb-b167-d0b85a2db54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2fa251b-f9fa-49de-b9b8-6acd970a1954">
      <Terms xmlns="http://schemas.microsoft.com/office/infopath/2007/PartnerControls"/>
    </lcf76f155ced4ddcb4097134ff3c332f>
    <TaxCatchAll xmlns="a8b26a15-130b-4aeb-b167-d0b85a2db548" xsi:nil="true"/>
  </documentManagement>
</p:properties>
</file>

<file path=customXml/itemProps1.xml><?xml version="1.0" encoding="utf-8"?>
<ds:datastoreItem xmlns:ds="http://schemas.openxmlformats.org/officeDocument/2006/customXml" ds:itemID="{7405025C-4401-45FD-9508-BFEE62894AFB}">
  <ds:schemaRefs>
    <ds:schemaRef ds:uri="http://schemas.microsoft.com/sharepoint/v3/contenttype/forms"/>
  </ds:schemaRefs>
</ds:datastoreItem>
</file>

<file path=customXml/itemProps2.xml><?xml version="1.0" encoding="utf-8"?>
<ds:datastoreItem xmlns:ds="http://schemas.openxmlformats.org/officeDocument/2006/customXml" ds:itemID="{D0546212-9190-4223-B113-34BC1ED18A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2fa251b-f9fa-49de-b9b8-6acd970a1954"/>
    <ds:schemaRef ds:uri="a8b26a15-130b-4aeb-b167-d0b85a2db54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8F44C6F-EC3A-4915-BE28-B3678CD27010}">
  <ds:schemaRefs>
    <ds:schemaRef ds:uri="http://schemas.microsoft.com/office/2006/documentManagement/types"/>
    <ds:schemaRef ds:uri="http://schemas.microsoft.com/office/infopath/2007/PartnerControls"/>
    <ds:schemaRef ds:uri="http://purl.org/dc/terms/"/>
    <ds:schemaRef ds:uri="http://purl.org/dc/elements/1.1/"/>
    <ds:schemaRef ds:uri="http://purl.org/dc/dcmitype/"/>
    <ds:schemaRef ds:uri="http://www.w3.org/XML/1998/namespace"/>
    <ds:schemaRef ds:uri="http://schemas.openxmlformats.org/package/2006/metadata/core-properties"/>
    <ds:schemaRef ds:uri="a8b26a15-130b-4aeb-b167-d0b85a2db548"/>
    <ds:schemaRef ds:uri="42fa251b-f9fa-49de-b9b8-6acd970a1954"/>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Retrospect</Template>
  <TotalTime>2140</TotalTime>
  <Words>3843</Words>
  <Application>Microsoft Office PowerPoint</Application>
  <PresentationFormat>Widescreen</PresentationFormat>
  <Paragraphs>267</Paragraphs>
  <Slides>32</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Aptos Display</vt:lpstr>
      <vt:lpstr>Arial</vt:lpstr>
      <vt:lpstr>Calibri</vt:lpstr>
      <vt:lpstr>Calibri Light</vt:lpstr>
      <vt:lpstr>Symbol</vt:lpstr>
      <vt:lpstr>Wingdings</vt:lpstr>
      <vt:lpstr>Retrospect</vt:lpstr>
      <vt:lpstr>Cross Sector Practice Placement Briefing</vt:lpstr>
      <vt:lpstr>Placement Details</vt:lpstr>
      <vt:lpstr>Learning Outcomes – A&amp;E</vt:lpstr>
      <vt:lpstr>Learning Outcomes – Paediatrics</vt:lpstr>
      <vt:lpstr>Learning Outcomes – Maternity</vt:lpstr>
      <vt:lpstr>Learning Outcomes – NHS Specialties</vt:lpstr>
      <vt:lpstr>What can students do?</vt:lpstr>
      <vt:lpstr>What is expected of placement providers?</vt:lpstr>
      <vt:lpstr>What is expected of students?</vt:lpstr>
      <vt:lpstr>Before placements, students should…</vt:lpstr>
      <vt:lpstr>Welfare and Support</vt:lpstr>
      <vt:lpstr>Absence Reporting</vt:lpstr>
      <vt:lpstr>Welfare</vt:lpstr>
      <vt:lpstr>Emergency Situations</vt:lpstr>
      <vt:lpstr>Placement Assessment</vt:lpstr>
      <vt:lpstr>Placement Assessment</vt:lpstr>
      <vt:lpstr>Essential Documents</vt:lpstr>
      <vt:lpstr>1. Practice Setting Orientation</vt:lpstr>
      <vt:lpstr>2. Record of Attendance</vt:lpstr>
      <vt:lpstr>3. Learner Contract</vt:lpstr>
      <vt:lpstr>Optional Documents</vt:lpstr>
      <vt:lpstr>8. Non-Technical Skills Assessment</vt:lpstr>
      <vt:lpstr>5. Final Report</vt:lpstr>
      <vt:lpstr>Achieved or  Not Achieved </vt:lpstr>
      <vt:lpstr>11. Signature Verification</vt:lpstr>
      <vt:lpstr>So, how is this marked?</vt:lpstr>
      <vt:lpstr>Scope of Practice</vt:lpstr>
      <vt:lpstr>Scope of Practice:  Technical Skills</vt:lpstr>
      <vt:lpstr>Airway Skills</vt:lpstr>
      <vt:lpstr>Resuscitation</vt:lpstr>
      <vt:lpstr>PowerPoint Presentation</vt:lpstr>
      <vt:lpstr>Any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Level 1 Practice Placement Preparation</dc:title>
  <dc:creator>Paterson, Samantha</dc:creator>
  <cp:lastModifiedBy> </cp:lastModifiedBy>
  <cp:revision>299</cp:revision>
  <dcterms:created xsi:type="dcterms:W3CDTF">2021-12-01T17:40:32Z</dcterms:created>
  <dcterms:modified xsi:type="dcterms:W3CDTF">2025-11-20T10:10:52Z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0x010100A5B1B7ABF1E2FF4B96A9CDD1C113D637</vt:lpwstr>
  </property>
</Properties>
</file>