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4"/>
  </p:sldMasterIdLst>
  <p:notesMasterIdLst>
    <p:notesMasterId r:id="rId37"/>
  </p:notesMasterIdLst>
  <p:sldIdLst>
    <p:sldId id="256" r:id="rId5"/>
    <p:sldId id="258" r:id="rId6"/>
    <p:sldId id="360" r:id="rId7"/>
    <p:sldId id="364" r:id="rId8"/>
    <p:sldId id="365" r:id="rId9"/>
    <p:sldId id="366" r:id="rId10"/>
    <p:sldId id="361" r:id="rId11"/>
    <p:sldId id="362" r:id="rId12"/>
    <p:sldId id="354" r:id="rId13"/>
    <p:sldId id="363" r:id="rId14"/>
    <p:sldId id="327" r:id="rId15"/>
    <p:sldId id="357" r:id="rId16"/>
    <p:sldId id="358" r:id="rId17"/>
    <p:sldId id="348" r:id="rId18"/>
    <p:sldId id="326" r:id="rId19"/>
    <p:sldId id="334" r:id="rId20"/>
    <p:sldId id="355" r:id="rId21"/>
    <p:sldId id="336" r:id="rId22"/>
    <p:sldId id="264" r:id="rId23"/>
    <p:sldId id="337" r:id="rId24"/>
    <p:sldId id="356" r:id="rId25"/>
    <p:sldId id="338" r:id="rId26"/>
    <p:sldId id="339" r:id="rId27"/>
    <p:sldId id="341" r:id="rId28"/>
    <p:sldId id="344" r:id="rId29"/>
    <p:sldId id="345" r:id="rId30"/>
    <p:sldId id="328" r:id="rId31"/>
    <p:sldId id="349" r:id="rId32"/>
    <p:sldId id="351" r:id="rId33"/>
    <p:sldId id="352" r:id="rId34"/>
    <p:sldId id="353" r:id="rId35"/>
    <p:sldId id="28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AFF58-547D-474B-9F88-815A51471B22}" v="6" dt="2025-03-31T16:21:52.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7290" autoAdjust="0"/>
  </p:normalViewPr>
  <p:slideViewPr>
    <p:cSldViewPr snapToGrid="0">
      <p:cViewPr varScale="1">
        <p:scale>
          <a:sx n="109" d="100"/>
          <a:sy n="109"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ies, Audrey" userId="07d6af79-2f14-403b-904e-a66fbd98e9f0" providerId="ADAL" clId="{1EDAFF58-547D-474B-9F88-815A51471B22}"/>
    <pc:docChg chg="undo custSel addSld delSld modSld sldOrd">
      <pc:chgData name="Gillies, Audrey" userId="07d6af79-2f14-403b-904e-a66fbd98e9f0" providerId="ADAL" clId="{1EDAFF58-547D-474B-9F88-815A51471B22}" dt="2025-03-31T16:37:51.463" v="2583" actId="20577"/>
      <pc:docMkLst>
        <pc:docMk/>
      </pc:docMkLst>
      <pc:sldChg chg="modSp mod">
        <pc:chgData name="Gillies, Audrey" userId="07d6af79-2f14-403b-904e-a66fbd98e9f0" providerId="ADAL" clId="{1EDAFF58-547D-474B-9F88-815A51471B22}" dt="2025-03-31T16:37:51.463" v="2583" actId="20577"/>
        <pc:sldMkLst>
          <pc:docMk/>
          <pc:sldMk cId="2410855223" sldId="256"/>
        </pc:sldMkLst>
        <pc:spChg chg="mod">
          <ac:chgData name="Gillies, Audrey" userId="07d6af79-2f14-403b-904e-a66fbd98e9f0" providerId="ADAL" clId="{1EDAFF58-547D-474B-9F88-815A51471B22}" dt="2025-03-31T16:37:38.150" v="2554" actId="20577"/>
          <ac:spMkLst>
            <pc:docMk/>
            <pc:sldMk cId="2410855223" sldId="256"/>
            <ac:spMk id="2" creationId="{00000000-0000-0000-0000-000000000000}"/>
          </ac:spMkLst>
        </pc:spChg>
        <pc:spChg chg="mod">
          <ac:chgData name="Gillies, Audrey" userId="07d6af79-2f14-403b-904e-a66fbd98e9f0" providerId="ADAL" clId="{1EDAFF58-547D-474B-9F88-815A51471B22}" dt="2025-03-31T16:37:51.463" v="2583" actId="20577"/>
          <ac:spMkLst>
            <pc:docMk/>
            <pc:sldMk cId="2410855223" sldId="256"/>
            <ac:spMk id="3" creationId="{00000000-0000-0000-0000-000000000000}"/>
          </ac:spMkLst>
        </pc:spChg>
      </pc:sldChg>
      <pc:sldChg chg="modSp mod">
        <pc:chgData name="Gillies, Audrey" userId="07d6af79-2f14-403b-904e-a66fbd98e9f0" providerId="ADAL" clId="{1EDAFF58-547D-474B-9F88-815A51471B22}" dt="2025-03-31T16:35:12.831" v="2511" actId="113"/>
        <pc:sldMkLst>
          <pc:docMk/>
          <pc:sldMk cId="3025755811" sldId="258"/>
        </pc:sldMkLst>
        <pc:spChg chg="mod">
          <ac:chgData name="Gillies, Audrey" userId="07d6af79-2f14-403b-904e-a66fbd98e9f0" providerId="ADAL" clId="{1EDAFF58-547D-474B-9F88-815A51471B22}" dt="2025-03-31T16:35:12.831" v="2511" actId="113"/>
          <ac:spMkLst>
            <pc:docMk/>
            <pc:sldMk cId="3025755811" sldId="258"/>
            <ac:spMk id="3" creationId="{00000000-0000-0000-0000-000000000000}"/>
          </ac:spMkLst>
        </pc:spChg>
        <pc:spChg chg="mod">
          <ac:chgData name="Gillies, Audrey" userId="07d6af79-2f14-403b-904e-a66fbd98e9f0" providerId="ADAL" clId="{1EDAFF58-547D-474B-9F88-815A51471B22}" dt="2025-03-31T16:34:21.825" v="2491" actId="20577"/>
          <ac:spMkLst>
            <pc:docMk/>
            <pc:sldMk cId="3025755811" sldId="258"/>
            <ac:spMk id="4" creationId="{9148C354-8E67-7AA3-6A7A-87F61DC347DD}"/>
          </ac:spMkLst>
        </pc:spChg>
      </pc:sldChg>
      <pc:sldChg chg="modSp mod">
        <pc:chgData name="Gillies, Audrey" userId="07d6af79-2f14-403b-904e-a66fbd98e9f0" providerId="ADAL" clId="{1EDAFF58-547D-474B-9F88-815A51471B22}" dt="2025-03-31T16:27:10.463" v="2278" actId="1076"/>
        <pc:sldMkLst>
          <pc:docMk/>
          <pc:sldMk cId="3820427645" sldId="285"/>
        </pc:sldMkLst>
        <pc:spChg chg="mod">
          <ac:chgData name="Gillies, Audrey" userId="07d6af79-2f14-403b-904e-a66fbd98e9f0" providerId="ADAL" clId="{1EDAFF58-547D-474B-9F88-815A51471B22}" dt="2025-03-31T16:27:10.463" v="2278" actId="1076"/>
          <ac:spMkLst>
            <pc:docMk/>
            <pc:sldMk cId="3820427645" sldId="285"/>
            <ac:spMk id="3" creationId="{FBC8C8DF-2391-4BBF-9EC9-38796A2334EC}"/>
          </ac:spMkLst>
        </pc:spChg>
      </pc:sldChg>
      <pc:sldChg chg="ord">
        <pc:chgData name="Gillies, Audrey" userId="07d6af79-2f14-403b-904e-a66fbd98e9f0" providerId="ADAL" clId="{1EDAFF58-547D-474B-9F88-815A51471B22}" dt="2025-03-31T16:37:00.314" v="2542"/>
        <pc:sldMkLst>
          <pc:docMk/>
          <pc:sldMk cId="690398700" sldId="327"/>
        </pc:sldMkLst>
      </pc:sldChg>
      <pc:sldChg chg="modSp mod">
        <pc:chgData name="Gillies, Audrey" userId="07d6af79-2f14-403b-904e-a66fbd98e9f0" providerId="ADAL" clId="{1EDAFF58-547D-474B-9F88-815A51471B22}" dt="2025-03-31T16:24:59.255" v="2276" actId="20577"/>
        <pc:sldMkLst>
          <pc:docMk/>
          <pc:sldMk cId="4224727424" sldId="328"/>
        </pc:sldMkLst>
        <pc:spChg chg="mod">
          <ac:chgData name="Gillies, Audrey" userId="07d6af79-2f14-403b-904e-a66fbd98e9f0" providerId="ADAL" clId="{1EDAFF58-547D-474B-9F88-815A51471B22}" dt="2025-03-31T16:24:59.255" v="2276" actId="20577"/>
          <ac:spMkLst>
            <pc:docMk/>
            <pc:sldMk cId="4224727424" sldId="328"/>
            <ac:spMk id="3" creationId="{53469CDF-1EF2-90D5-088F-6B29710F73EB}"/>
          </ac:spMkLst>
        </pc:spChg>
      </pc:sldChg>
      <pc:sldChg chg="addSp delSp modSp mod">
        <pc:chgData name="Gillies, Audrey" userId="07d6af79-2f14-403b-904e-a66fbd98e9f0" providerId="ADAL" clId="{1EDAFF58-547D-474B-9F88-815A51471B22}" dt="2025-03-31T16:36:13.847" v="2532" actId="1076"/>
        <pc:sldMkLst>
          <pc:docMk/>
          <pc:sldMk cId="2983972914" sldId="334"/>
        </pc:sldMkLst>
        <pc:spChg chg="add del mod">
          <ac:chgData name="Gillies, Audrey" userId="07d6af79-2f14-403b-904e-a66fbd98e9f0" providerId="ADAL" clId="{1EDAFF58-547D-474B-9F88-815A51471B22}" dt="2025-03-31T16:36:05.718" v="2530" actId="1076"/>
          <ac:spMkLst>
            <pc:docMk/>
            <pc:sldMk cId="2983972914" sldId="334"/>
            <ac:spMk id="3" creationId="{00000000-0000-0000-0000-000000000000}"/>
          </ac:spMkLst>
        </pc:spChg>
        <pc:spChg chg="mod">
          <ac:chgData name="Gillies, Audrey" userId="07d6af79-2f14-403b-904e-a66fbd98e9f0" providerId="ADAL" clId="{1EDAFF58-547D-474B-9F88-815A51471B22}" dt="2025-03-31T16:36:13.847" v="2532" actId="1076"/>
          <ac:spMkLst>
            <pc:docMk/>
            <pc:sldMk cId="2983972914" sldId="334"/>
            <ac:spMk id="5" creationId="{326C3F3A-2E8E-3A6E-096D-53BBD4C17572}"/>
          </ac:spMkLst>
        </pc:spChg>
        <pc:spChg chg="add del mod">
          <ac:chgData name="Gillies, Audrey" userId="07d6af79-2f14-403b-904e-a66fbd98e9f0" providerId="ADAL" clId="{1EDAFF58-547D-474B-9F88-815A51471B22}" dt="2025-03-31T16:35:50.950" v="2521" actId="478"/>
          <ac:spMkLst>
            <pc:docMk/>
            <pc:sldMk cId="2983972914" sldId="334"/>
            <ac:spMk id="7" creationId="{1AC35D8B-125C-0184-1B3C-CEA61B636091}"/>
          </ac:spMkLst>
        </pc:spChg>
        <pc:graphicFrameChg chg="mod">
          <ac:chgData name="Gillies, Audrey" userId="07d6af79-2f14-403b-904e-a66fbd98e9f0" providerId="ADAL" clId="{1EDAFF58-547D-474B-9F88-815A51471B22}" dt="2025-03-31T16:36:09.207" v="2531" actId="1076"/>
          <ac:graphicFrameMkLst>
            <pc:docMk/>
            <pc:sldMk cId="2983972914" sldId="334"/>
            <ac:graphicFrameMk id="4" creationId="{991416CC-5CDD-46DD-8B73-2222EDBF665E}"/>
          </ac:graphicFrameMkLst>
        </pc:graphicFrameChg>
      </pc:sldChg>
      <pc:sldChg chg="modSp mod">
        <pc:chgData name="Gillies, Audrey" userId="07d6af79-2f14-403b-904e-a66fbd98e9f0" providerId="ADAL" clId="{1EDAFF58-547D-474B-9F88-815A51471B22}" dt="2025-03-31T16:19:09.882" v="1600" actId="20577"/>
        <pc:sldMkLst>
          <pc:docMk/>
          <pc:sldMk cId="1951336745" sldId="345"/>
        </pc:sldMkLst>
        <pc:spChg chg="mod">
          <ac:chgData name="Gillies, Audrey" userId="07d6af79-2f14-403b-904e-a66fbd98e9f0" providerId="ADAL" clId="{1EDAFF58-547D-474B-9F88-815A51471B22}" dt="2025-03-31T16:19:09.882" v="1600" actId="20577"/>
          <ac:spMkLst>
            <pc:docMk/>
            <pc:sldMk cId="1951336745" sldId="345"/>
            <ac:spMk id="2" creationId="{91BB70AD-D85A-6AD4-ED16-B47DDD30C709}"/>
          </ac:spMkLst>
        </pc:spChg>
      </pc:sldChg>
      <pc:sldChg chg="del">
        <pc:chgData name="Gillies, Audrey" userId="07d6af79-2f14-403b-904e-a66fbd98e9f0" providerId="ADAL" clId="{1EDAFF58-547D-474B-9F88-815A51471B22}" dt="2025-03-31T16:22:59.694" v="2088" actId="47"/>
        <pc:sldMkLst>
          <pc:docMk/>
          <pc:sldMk cId="3917619277" sldId="346"/>
        </pc:sldMkLst>
      </pc:sldChg>
      <pc:sldChg chg="modSp mod ord">
        <pc:chgData name="Gillies, Audrey" userId="07d6af79-2f14-403b-904e-a66fbd98e9f0" providerId="ADAL" clId="{1EDAFF58-547D-474B-9F88-815A51471B22}" dt="2025-03-31T16:37:00.314" v="2542"/>
        <pc:sldMkLst>
          <pc:docMk/>
          <pc:sldMk cId="2354143644" sldId="348"/>
        </pc:sldMkLst>
        <pc:spChg chg="mod">
          <ac:chgData name="Gillies, Audrey" userId="07d6af79-2f14-403b-904e-a66fbd98e9f0" providerId="ADAL" clId="{1EDAFF58-547D-474B-9F88-815A51471B22}" dt="2025-03-31T16:23:15.821" v="2114" actId="20577"/>
          <ac:spMkLst>
            <pc:docMk/>
            <pc:sldMk cId="2354143644" sldId="348"/>
            <ac:spMk id="3" creationId="{00000000-0000-0000-0000-000000000000}"/>
          </ac:spMkLst>
        </pc:spChg>
      </pc:sldChg>
      <pc:sldChg chg="modSp mod">
        <pc:chgData name="Gillies, Audrey" userId="07d6af79-2f14-403b-904e-a66fbd98e9f0" providerId="ADAL" clId="{1EDAFF58-547D-474B-9F88-815A51471B22}" dt="2025-03-31T16:18:02.268" v="1575" actId="20577"/>
        <pc:sldMkLst>
          <pc:docMk/>
          <pc:sldMk cId="2723016004" sldId="354"/>
        </pc:sldMkLst>
        <pc:spChg chg="mod">
          <ac:chgData name="Gillies, Audrey" userId="07d6af79-2f14-403b-904e-a66fbd98e9f0" providerId="ADAL" clId="{1EDAFF58-547D-474B-9F88-815A51471B22}" dt="2025-03-31T16:18:02.268" v="1575" actId="20577"/>
          <ac:spMkLst>
            <pc:docMk/>
            <pc:sldMk cId="2723016004" sldId="354"/>
            <ac:spMk id="3" creationId="{00000000-0000-0000-0000-000000000000}"/>
          </ac:spMkLst>
        </pc:spChg>
      </pc:sldChg>
      <pc:sldChg chg="modSp mod">
        <pc:chgData name="Gillies, Audrey" userId="07d6af79-2f14-403b-904e-a66fbd98e9f0" providerId="ADAL" clId="{1EDAFF58-547D-474B-9F88-815A51471B22}" dt="2025-03-31T16:36:27.546" v="2540" actId="20577"/>
        <pc:sldMkLst>
          <pc:docMk/>
          <pc:sldMk cId="732834985" sldId="355"/>
        </pc:sldMkLst>
        <pc:spChg chg="mod">
          <ac:chgData name="Gillies, Audrey" userId="07d6af79-2f14-403b-904e-a66fbd98e9f0" providerId="ADAL" clId="{1EDAFF58-547D-474B-9F88-815A51471B22}" dt="2025-03-31T16:36:27.546" v="2540" actId="20577"/>
          <ac:spMkLst>
            <pc:docMk/>
            <pc:sldMk cId="732834985" sldId="355"/>
            <ac:spMk id="3" creationId="{2B9584BB-5DFD-E834-1F8F-54B61040FF25}"/>
          </ac:spMkLst>
        </pc:spChg>
      </pc:sldChg>
      <pc:sldChg chg="addSp modSp mod ord">
        <pc:chgData name="Gillies, Audrey" userId="07d6af79-2f14-403b-904e-a66fbd98e9f0" providerId="ADAL" clId="{1EDAFF58-547D-474B-9F88-815A51471B22}" dt="2025-03-31T16:37:00.314" v="2542"/>
        <pc:sldMkLst>
          <pc:docMk/>
          <pc:sldMk cId="2288048695" sldId="357"/>
        </pc:sldMkLst>
        <pc:spChg chg="mod">
          <ac:chgData name="Gillies, Audrey" userId="07d6af79-2f14-403b-904e-a66fbd98e9f0" providerId="ADAL" clId="{1EDAFF58-547D-474B-9F88-815A51471B22}" dt="2025-03-31T16:20:49.141" v="1861" actId="1076"/>
          <ac:spMkLst>
            <pc:docMk/>
            <pc:sldMk cId="2288048695" sldId="357"/>
            <ac:spMk id="2" creationId="{E340EC37-DC35-2357-193A-3155314C62B8}"/>
          </ac:spMkLst>
        </pc:spChg>
        <pc:spChg chg="add mod">
          <ac:chgData name="Gillies, Audrey" userId="07d6af79-2f14-403b-904e-a66fbd98e9f0" providerId="ADAL" clId="{1EDAFF58-547D-474B-9F88-815A51471B22}" dt="2025-03-31T16:20:57.051" v="1878" actId="20577"/>
          <ac:spMkLst>
            <pc:docMk/>
            <pc:sldMk cId="2288048695" sldId="357"/>
            <ac:spMk id="3" creationId="{2BC10552-DCA3-0D4C-AC78-B75D4F47EAE4}"/>
          </ac:spMkLst>
        </pc:spChg>
        <pc:picChg chg="mod">
          <ac:chgData name="Gillies, Audrey" userId="07d6af79-2f14-403b-904e-a66fbd98e9f0" providerId="ADAL" clId="{1EDAFF58-547D-474B-9F88-815A51471B22}" dt="2025-03-31T16:19:29.305" v="1602" actId="1076"/>
          <ac:picMkLst>
            <pc:docMk/>
            <pc:sldMk cId="2288048695" sldId="357"/>
            <ac:picMk id="8" creationId="{3C315D46-EACB-C13E-0EB6-71DA3BF2BAB4}"/>
          </ac:picMkLst>
        </pc:picChg>
      </pc:sldChg>
      <pc:sldChg chg="addSp modSp mod ord">
        <pc:chgData name="Gillies, Audrey" userId="07d6af79-2f14-403b-904e-a66fbd98e9f0" providerId="ADAL" clId="{1EDAFF58-547D-474B-9F88-815A51471B22}" dt="2025-03-31T16:37:00.314" v="2542"/>
        <pc:sldMkLst>
          <pc:docMk/>
          <pc:sldMk cId="3423214314" sldId="358"/>
        </pc:sldMkLst>
        <pc:spChg chg="add mod">
          <ac:chgData name="Gillies, Audrey" userId="07d6af79-2f14-403b-904e-a66fbd98e9f0" providerId="ADAL" clId="{1EDAFF58-547D-474B-9F88-815A51471B22}" dt="2025-03-31T16:22:32.974" v="2085" actId="20577"/>
          <ac:spMkLst>
            <pc:docMk/>
            <pc:sldMk cId="3423214314" sldId="358"/>
            <ac:spMk id="3" creationId="{F08AB9E6-C9E0-048D-A863-9641382F18E9}"/>
          </ac:spMkLst>
        </pc:spChg>
        <pc:spChg chg="mod">
          <ac:chgData name="Gillies, Audrey" userId="07d6af79-2f14-403b-904e-a66fbd98e9f0" providerId="ADAL" clId="{1EDAFF58-547D-474B-9F88-815A51471B22}" dt="2025-03-31T16:22:43.966" v="2087" actId="1076"/>
          <ac:spMkLst>
            <pc:docMk/>
            <pc:sldMk cId="3423214314" sldId="358"/>
            <ac:spMk id="4" creationId="{162F3E58-204B-8E96-84CD-319FB853DD9F}"/>
          </ac:spMkLst>
        </pc:spChg>
        <pc:picChg chg="mod">
          <ac:chgData name="Gillies, Audrey" userId="07d6af79-2f14-403b-904e-a66fbd98e9f0" providerId="ADAL" clId="{1EDAFF58-547D-474B-9F88-815A51471B22}" dt="2025-03-31T16:22:39.718" v="2086" actId="1076"/>
          <ac:picMkLst>
            <pc:docMk/>
            <pc:sldMk cId="3423214314" sldId="358"/>
            <ac:picMk id="5" creationId="{D68FDF2A-8CAB-D4E9-8260-B73D0DFFF641}"/>
          </ac:picMkLst>
        </pc:picChg>
      </pc:sldChg>
      <pc:sldChg chg="modSp mod">
        <pc:chgData name="Gillies, Audrey" userId="07d6af79-2f14-403b-904e-a66fbd98e9f0" providerId="ADAL" clId="{1EDAFF58-547D-474B-9F88-815A51471B22}" dt="2025-03-31T16:27:41.271" v="2284" actId="1076"/>
        <pc:sldMkLst>
          <pc:docMk/>
          <pc:sldMk cId="4267994720" sldId="360"/>
        </pc:sldMkLst>
        <pc:spChg chg="mod">
          <ac:chgData name="Gillies, Audrey" userId="07d6af79-2f14-403b-904e-a66fbd98e9f0" providerId="ADAL" clId="{1EDAFF58-547D-474B-9F88-815A51471B22}" dt="2025-03-31T16:02:47.355" v="431" actId="20577"/>
          <ac:spMkLst>
            <pc:docMk/>
            <pc:sldMk cId="4267994720" sldId="360"/>
            <ac:spMk id="2" creationId="{6C122920-9496-4A3E-92FC-6C98E004362B}"/>
          </ac:spMkLst>
        </pc:spChg>
        <pc:spChg chg="mod">
          <ac:chgData name="Gillies, Audrey" userId="07d6af79-2f14-403b-904e-a66fbd98e9f0" providerId="ADAL" clId="{1EDAFF58-547D-474B-9F88-815A51471B22}" dt="2025-03-31T16:27:41.271" v="2284" actId="1076"/>
          <ac:spMkLst>
            <pc:docMk/>
            <pc:sldMk cId="4267994720" sldId="360"/>
            <ac:spMk id="3" creationId="{A05E88A8-DFC0-AF5D-2997-E075BF0F78B4}"/>
          </ac:spMkLst>
        </pc:spChg>
      </pc:sldChg>
      <pc:sldChg chg="modSp mod ord">
        <pc:chgData name="Gillies, Audrey" userId="07d6af79-2f14-403b-904e-a66fbd98e9f0" providerId="ADAL" clId="{1EDAFF58-547D-474B-9F88-815A51471B22}" dt="2025-03-31T16:35:26.989" v="2513"/>
        <pc:sldMkLst>
          <pc:docMk/>
          <pc:sldMk cId="1444880196" sldId="361"/>
        </pc:sldMkLst>
        <pc:spChg chg="mod">
          <ac:chgData name="Gillies, Audrey" userId="07d6af79-2f14-403b-904e-a66fbd98e9f0" providerId="ADAL" clId="{1EDAFF58-547D-474B-9F88-815A51471B22}" dt="2025-03-31T16:28:17.615" v="2291" actId="20577"/>
          <ac:spMkLst>
            <pc:docMk/>
            <pc:sldMk cId="1444880196" sldId="361"/>
            <ac:spMk id="3" creationId="{81878F8F-9C76-9F3C-D728-028F33273F0E}"/>
          </ac:spMkLst>
        </pc:spChg>
        <pc:spChg chg="mod">
          <ac:chgData name="Gillies, Audrey" userId="07d6af79-2f14-403b-904e-a66fbd98e9f0" providerId="ADAL" clId="{1EDAFF58-547D-474B-9F88-815A51471B22}" dt="2025-03-31T16:14:48.231" v="1145" actId="1076"/>
          <ac:spMkLst>
            <pc:docMk/>
            <pc:sldMk cId="1444880196" sldId="361"/>
            <ac:spMk id="4" creationId="{6F403683-34A3-7DED-F017-E034762D784B}"/>
          </ac:spMkLst>
        </pc:spChg>
      </pc:sldChg>
      <pc:sldChg chg="modSp mod ord">
        <pc:chgData name="Gillies, Audrey" userId="07d6af79-2f14-403b-904e-a66fbd98e9f0" providerId="ADAL" clId="{1EDAFF58-547D-474B-9F88-815A51471B22}" dt="2025-03-31T16:35:37.912" v="2517"/>
        <pc:sldMkLst>
          <pc:docMk/>
          <pc:sldMk cId="2696100619" sldId="362"/>
        </pc:sldMkLst>
        <pc:spChg chg="mod">
          <ac:chgData name="Gillies, Audrey" userId="07d6af79-2f14-403b-904e-a66fbd98e9f0" providerId="ADAL" clId="{1EDAFF58-547D-474B-9F88-815A51471B22}" dt="2025-03-31T16:15:14.583" v="1186" actId="1076"/>
          <ac:spMkLst>
            <pc:docMk/>
            <pc:sldMk cId="2696100619" sldId="362"/>
            <ac:spMk id="2" creationId="{2246EB86-195F-B074-DC07-BC82E6EBC817}"/>
          </ac:spMkLst>
        </pc:spChg>
        <pc:spChg chg="mod">
          <ac:chgData name="Gillies, Audrey" userId="07d6af79-2f14-403b-904e-a66fbd98e9f0" providerId="ADAL" clId="{1EDAFF58-547D-474B-9F88-815A51471B22}" dt="2025-03-31T16:28:30.198" v="2293" actId="27636"/>
          <ac:spMkLst>
            <pc:docMk/>
            <pc:sldMk cId="2696100619" sldId="362"/>
            <ac:spMk id="3" creationId="{CC4B1C50-7EC7-522A-5771-191482AD511F}"/>
          </ac:spMkLst>
        </pc:spChg>
      </pc:sldChg>
      <pc:sldChg chg="modSp mod ord">
        <pc:chgData name="Gillies, Audrey" userId="07d6af79-2f14-403b-904e-a66fbd98e9f0" providerId="ADAL" clId="{1EDAFF58-547D-474B-9F88-815A51471B22}" dt="2025-03-31T16:35:39.729" v="2519"/>
        <pc:sldMkLst>
          <pc:docMk/>
          <pc:sldMk cId="2233081102" sldId="363"/>
        </pc:sldMkLst>
        <pc:spChg chg="mod">
          <ac:chgData name="Gillies, Audrey" userId="07d6af79-2f14-403b-904e-a66fbd98e9f0" providerId="ADAL" clId="{1EDAFF58-547D-474B-9F88-815A51471B22}" dt="2025-03-31T16:07:22.480" v="521" actId="20577"/>
          <ac:spMkLst>
            <pc:docMk/>
            <pc:sldMk cId="2233081102" sldId="363"/>
            <ac:spMk id="2" creationId="{340F4A37-08D2-FF43-8027-111917E34BE6}"/>
          </ac:spMkLst>
        </pc:spChg>
        <pc:spChg chg="mod">
          <ac:chgData name="Gillies, Audrey" userId="07d6af79-2f14-403b-904e-a66fbd98e9f0" providerId="ADAL" clId="{1EDAFF58-547D-474B-9F88-815A51471B22}" dt="2025-03-31T16:10:58.369" v="826" actId="20577"/>
          <ac:spMkLst>
            <pc:docMk/>
            <pc:sldMk cId="2233081102" sldId="363"/>
            <ac:spMk id="3" creationId="{3248BB13-E034-7FAB-4282-C2934AAADC4E}"/>
          </ac:spMkLst>
        </pc:spChg>
      </pc:sldChg>
      <pc:sldChg chg="modSp add mod">
        <pc:chgData name="Gillies, Audrey" userId="07d6af79-2f14-403b-904e-a66fbd98e9f0" providerId="ADAL" clId="{1EDAFF58-547D-474B-9F88-815A51471B22}" dt="2025-03-31T16:29:14.365" v="2301" actId="1076"/>
        <pc:sldMkLst>
          <pc:docMk/>
          <pc:sldMk cId="3667850842" sldId="364"/>
        </pc:sldMkLst>
        <pc:spChg chg="mod">
          <ac:chgData name="Gillies, Audrey" userId="07d6af79-2f14-403b-904e-a66fbd98e9f0" providerId="ADAL" clId="{1EDAFF58-547D-474B-9F88-815A51471B22}" dt="2025-03-31T16:03:56.881" v="456" actId="20577"/>
          <ac:spMkLst>
            <pc:docMk/>
            <pc:sldMk cId="3667850842" sldId="364"/>
            <ac:spMk id="2" creationId="{3787A9D1-3B99-9407-738B-5B883FDC8714}"/>
          </ac:spMkLst>
        </pc:spChg>
        <pc:spChg chg="mod">
          <ac:chgData name="Gillies, Audrey" userId="07d6af79-2f14-403b-904e-a66fbd98e9f0" providerId="ADAL" clId="{1EDAFF58-547D-474B-9F88-815A51471B22}" dt="2025-03-31T16:29:14.365" v="2301" actId="1076"/>
          <ac:spMkLst>
            <pc:docMk/>
            <pc:sldMk cId="3667850842" sldId="364"/>
            <ac:spMk id="3" creationId="{4DCFD967-CD9C-34CF-7F9D-C2D14C21102B}"/>
          </ac:spMkLst>
        </pc:spChg>
      </pc:sldChg>
      <pc:sldChg chg="modSp add mod">
        <pc:chgData name="Gillies, Audrey" userId="07d6af79-2f14-403b-904e-a66fbd98e9f0" providerId="ADAL" clId="{1EDAFF58-547D-474B-9F88-815A51471B22}" dt="2025-03-31T16:28:59.870" v="2298" actId="1076"/>
        <pc:sldMkLst>
          <pc:docMk/>
          <pc:sldMk cId="4002245739" sldId="365"/>
        </pc:sldMkLst>
        <pc:spChg chg="mod">
          <ac:chgData name="Gillies, Audrey" userId="07d6af79-2f14-403b-904e-a66fbd98e9f0" providerId="ADAL" clId="{1EDAFF58-547D-474B-9F88-815A51471B22}" dt="2025-03-31T16:04:03.362" v="466" actId="20577"/>
          <ac:spMkLst>
            <pc:docMk/>
            <pc:sldMk cId="4002245739" sldId="365"/>
            <ac:spMk id="2" creationId="{63BDC0AA-0D41-DF9A-67F2-721CBB229A57}"/>
          </ac:spMkLst>
        </pc:spChg>
        <pc:spChg chg="mod">
          <ac:chgData name="Gillies, Audrey" userId="07d6af79-2f14-403b-904e-a66fbd98e9f0" providerId="ADAL" clId="{1EDAFF58-547D-474B-9F88-815A51471B22}" dt="2025-03-31T16:28:59.870" v="2298" actId="1076"/>
          <ac:spMkLst>
            <pc:docMk/>
            <pc:sldMk cId="4002245739" sldId="365"/>
            <ac:spMk id="3" creationId="{E2F89212-7471-889E-2B6C-E9284C89A892}"/>
          </ac:spMkLst>
        </pc:spChg>
      </pc:sldChg>
      <pc:sldChg chg="modSp add mod">
        <pc:chgData name="Gillies, Audrey" userId="07d6af79-2f14-403b-904e-a66fbd98e9f0" providerId="ADAL" clId="{1EDAFF58-547D-474B-9F88-815A51471B22}" dt="2025-03-31T16:30:40.813" v="2320" actId="1076"/>
        <pc:sldMkLst>
          <pc:docMk/>
          <pc:sldMk cId="1079446866" sldId="366"/>
        </pc:sldMkLst>
        <pc:spChg chg="mod">
          <ac:chgData name="Gillies, Audrey" userId="07d6af79-2f14-403b-904e-a66fbd98e9f0" providerId="ADAL" clId="{1EDAFF58-547D-474B-9F88-815A51471B22}" dt="2025-03-31T16:30:23.434" v="2317" actId="20577"/>
          <ac:spMkLst>
            <pc:docMk/>
            <pc:sldMk cId="1079446866" sldId="366"/>
            <ac:spMk id="2" creationId="{F32D0ECE-FDF1-C019-7A65-0C296ED18C9C}"/>
          </ac:spMkLst>
        </pc:spChg>
        <pc:spChg chg="mod">
          <ac:chgData name="Gillies, Audrey" userId="07d6af79-2f14-403b-904e-a66fbd98e9f0" providerId="ADAL" clId="{1EDAFF58-547D-474B-9F88-815A51471B22}" dt="2025-03-31T16:30:40.813" v="2320" actId="1076"/>
          <ac:spMkLst>
            <pc:docMk/>
            <pc:sldMk cId="1079446866" sldId="366"/>
            <ac:spMk id="3" creationId="{2DAB2D1A-7CD3-A9F4-0887-B96DCEC56D5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4E3EF-92EF-4D79-982B-082C37AAFF5C}"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77D6CB91-F3D8-4458-A2AC-6B531BFD34C0}">
      <dgm:prSet phldrT="[Text]" custT="1"/>
      <dgm:spPr/>
      <dgm:t>
        <a:bodyPr/>
        <a:lstStyle/>
        <a:p>
          <a:r>
            <a:rPr lang="en-US" sz="1800" b="1" dirty="0"/>
            <a:t>Inspection</a:t>
          </a:r>
        </a:p>
        <a:p>
          <a:r>
            <a:rPr lang="en-US" sz="1100" dirty="0"/>
            <a:t>Using laryngoscopy if required</a:t>
          </a:r>
        </a:p>
      </dgm:t>
    </dgm:pt>
    <dgm:pt modelId="{156CF5E9-C0B1-42DB-9BA4-7705A531A35F}" type="parTrans" cxnId="{1D3F7BD0-12A2-4BEB-9493-52EDDEBFB0FD}">
      <dgm:prSet/>
      <dgm:spPr/>
      <dgm:t>
        <a:bodyPr/>
        <a:lstStyle/>
        <a:p>
          <a:endParaRPr lang="en-US"/>
        </a:p>
      </dgm:t>
    </dgm:pt>
    <dgm:pt modelId="{11F0D263-8CE3-455A-A6CC-42BF21491A96}" type="sibTrans" cxnId="{1D3F7BD0-12A2-4BEB-9493-52EDDEBFB0FD}">
      <dgm:prSet/>
      <dgm:spPr/>
      <dgm:t>
        <a:bodyPr/>
        <a:lstStyle/>
        <a:p>
          <a:endParaRPr lang="en-US"/>
        </a:p>
      </dgm:t>
    </dgm:pt>
    <dgm:pt modelId="{41F63F44-C178-40B5-BBB9-46D82D7204CD}">
      <dgm:prSet phldrT="[Text]" custT="1"/>
      <dgm:spPr/>
      <dgm:t>
        <a:bodyPr/>
        <a:lstStyle/>
        <a:p>
          <a:r>
            <a:rPr lang="en-US" sz="1600" b="1" dirty="0"/>
            <a:t>Clear Obstructions </a:t>
          </a:r>
          <a:r>
            <a:rPr lang="en-US" sz="1100" dirty="0"/>
            <a:t>Suction and magills forceps</a:t>
          </a:r>
        </a:p>
      </dgm:t>
    </dgm:pt>
    <dgm:pt modelId="{4F0B7996-F609-41DE-9259-9C049F8A06B2}" type="parTrans" cxnId="{9DB60B3E-5CF9-40A1-9694-58459754472B}">
      <dgm:prSet/>
      <dgm:spPr/>
      <dgm:t>
        <a:bodyPr/>
        <a:lstStyle/>
        <a:p>
          <a:endParaRPr lang="en-US"/>
        </a:p>
      </dgm:t>
    </dgm:pt>
    <dgm:pt modelId="{52BB6D46-5357-4DE8-95CD-01191B76ED88}" type="sibTrans" cxnId="{9DB60B3E-5CF9-40A1-9694-58459754472B}">
      <dgm:prSet/>
      <dgm:spPr/>
      <dgm:t>
        <a:bodyPr/>
        <a:lstStyle/>
        <a:p>
          <a:endParaRPr lang="en-US"/>
        </a:p>
      </dgm:t>
    </dgm:pt>
    <dgm:pt modelId="{F3EB21A4-C91C-49B7-86DB-36FA57DD9FCB}">
      <dgm:prSet phldrT="[Text]" custT="1"/>
      <dgm:spPr/>
      <dgm:t>
        <a:bodyPr/>
        <a:lstStyle/>
        <a:p>
          <a:r>
            <a:rPr lang="en-US" sz="1600" b="1" dirty="0"/>
            <a:t>Positioning:</a:t>
          </a:r>
          <a:r>
            <a:rPr lang="en-US" sz="1600" dirty="0"/>
            <a:t> </a:t>
          </a:r>
          <a:r>
            <a:rPr lang="en-US" sz="1100" dirty="0"/>
            <a:t>Head tilt/chin lift, jaw thrust, ramping</a:t>
          </a:r>
        </a:p>
      </dgm:t>
    </dgm:pt>
    <dgm:pt modelId="{47EF36FB-29F2-47FD-9329-944158FFFC7F}" type="parTrans" cxnId="{B4D34EAC-B568-4204-944E-C3B4345362E3}">
      <dgm:prSet/>
      <dgm:spPr/>
      <dgm:t>
        <a:bodyPr/>
        <a:lstStyle/>
        <a:p>
          <a:endParaRPr lang="en-US"/>
        </a:p>
      </dgm:t>
    </dgm:pt>
    <dgm:pt modelId="{6E8B060E-8725-4D37-887B-51A2F33FC2CC}" type="sibTrans" cxnId="{B4D34EAC-B568-4204-944E-C3B4345362E3}">
      <dgm:prSet/>
      <dgm:spPr/>
      <dgm:t>
        <a:bodyPr/>
        <a:lstStyle/>
        <a:p>
          <a:endParaRPr lang="en-US"/>
        </a:p>
      </dgm:t>
    </dgm:pt>
    <dgm:pt modelId="{476245BA-45FA-462C-AD3E-30A2B7985ECB}">
      <dgm:prSet custT="1"/>
      <dgm:spPr/>
      <dgm:t>
        <a:bodyPr/>
        <a:lstStyle/>
        <a:p>
          <a:r>
            <a:rPr lang="en-US" sz="1600" b="1" dirty="0"/>
            <a:t>Insert an appropriate adjunct:</a:t>
          </a:r>
          <a:r>
            <a:rPr lang="en-US" sz="1600" dirty="0"/>
            <a:t> </a:t>
          </a:r>
          <a:r>
            <a:rPr lang="en-US" sz="1100" dirty="0"/>
            <a:t>OPA/NPA</a:t>
          </a:r>
        </a:p>
      </dgm:t>
    </dgm:pt>
    <dgm:pt modelId="{DA7E81A9-2F95-46DB-BA1B-6F503FE68807}" type="parTrans" cxnId="{21F2396D-41BC-424C-81FA-56A1EC8208E8}">
      <dgm:prSet/>
      <dgm:spPr/>
      <dgm:t>
        <a:bodyPr/>
        <a:lstStyle/>
        <a:p>
          <a:endParaRPr lang="en-US"/>
        </a:p>
      </dgm:t>
    </dgm:pt>
    <dgm:pt modelId="{C3B15698-54EA-4B73-8178-B5D5C6EA7C8F}" type="sibTrans" cxnId="{21F2396D-41BC-424C-81FA-56A1EC8208E8}">
      <dgm:prSet/>
      <dgm:spPr/>
      <dgm:t>
        <a:bodyPr/>
        <a:lstStyle/>
        <a:p>
          <a:endParaRPr lang="en-US"/>
        </a:p>
      </dgm:t>
    </dgm:pt>
    <dgm:pt modelId="{AC53F027-3779-4610-B0AD-009A5E623C19}">
      <dgm:prSet custT="1"/>
      <dgm:spPr/>
      <dgm:t>
        <a:bodyPr/>
        <a:lstStyle/>
        <a:p>
          <a:r>
            <a:rPr lang="en-US" sz="1400" b="1" dirty="0"/>
            <a:t>Prepare and insert an SGA:</a:t>
          </a:r>
          <a:r>
            <a:rPr lang="en-US" sz="2000" dirty="0"/>
            <a:t> </a:t>
          </a:r>
        </a:p>
        <a:p>
          <a:r>
            <a:rPr lang="en-US" sz="1400" dirty="0"/>
            <a:t>iGel</a:t>
          </a:r>
        </a:p>
      </dgm:t>
    </dgm:pt>
    <dgm:pt modelId="{96ACB592-16B4-4191-8D43-557DA5FA1DA8}" type="parTrans" cxnId="{83F1785C-1458-4445-B341-95A4A2E9415F}">
      <dgm:prSet/>
      <dgm:spPr/>
      <dgm:t>
        <a:bodyPr/>
        <a:lstStyle/>
        <a:p>
          <a:endParaRPr lang="en-US"/>
        </a:p>
      </dgm:t>
    </dgm:pt>
    <dgm:pt modelId="{B13A98E2-121E-4E40-9019-EBF92A20154C}" type="sibTrans" cxnId="{83F1785C-1458-4445-B341-95A4A2E9415F}">
      <dgm:prSet/>
      <dgm:spPr/>
      <dgm:t>
        <a:bodyPr/>
        <a:lstStyle/>
        <a:p>
          <a:endParaRPr lang="en-US"/>
        </a:p>
      </dgm:t>
    </dgm:pt>
    <dgm:pt modelId="{88862051-60EF-4273-BF4F-929FCCA045C4}">
      <dgm:prSet custT="1"/>
      <dgm:spPr/>
      <dgm:t>
        <a:bodyPr/>
        <a:lstStyle/>
        <a:p>
          <a:r>
            <a:rPr lang="en-US" sz="1400" b="1" dirty="0"/>
            <a:t>Assist with endotracheal intubation</a:t>
          </a:r>
        </a:p>
        <a:p>
          <a:r>
            <a:rPr lang="en-US" sz="1200" dirty="0">
              <a:solidFill>
                <a:srgbClr val="FF0000"/>
              </a:solidFill>
            </a:rPr>
            <a:t>ASSIST ONLY: Not to be undertaken as primary clinician</a:t>
          </a:r>
        </a:p>
      </dgm:t>
    </dgm:pt>
    <dgm:pt modelId="{337342CE-6BF3-42DE-8781-B1AE04A05B57}" type="parTrans" cxnId="{8044E96C-57C5-4F47-8E7A-D424CCFC0271}">
      <dgm:prSet/>
      <dgm:spPr/>
      <dgm:t>
        <a:bodyPr/>
        <a:lstStyle/>
        <a:p>
          <a:endParaRPr lang="en-US"/>
        </a:p>
      </dgm:t>
    </dgm:pt>
    <dgm:pt modelId="{1E07C2DE-4BDF-4F11-AF44-6F617B67DB54}" type="sibTrans" cxnId="{8044E96C-57C5-4F47-8E7A-D424CCFC0271}">
      <dgm:prSet/>
      <dgm:spPr/>
      <dgm:t>
        <a:bodyPr/>
        <a:lstStyle/>
        <a:p>
          <a:endParaRPr lang="en-US"/>
        </a:p>
      </dgm:t>
    </dgm:pt>
    <dgm:pt modelId="{97747132-E518-4065-AEF9-D491ED17BFC9}">
      <dgm:prSet custT="1"/>
      <dgm:spPr/>
      <dgm:t>
        <a:bodyPr/>
        <a:lstStyle/>
        <a:p>
          <a:r>
            <a:rPr lang="en-US" sz="1400" b="1" dirty="0"/>
            <a:t>Assist with needle cric</a:t>
          </a:r>
        </a:p>
        <a:p>
          <a:r>
            <a:rPr lang="en-US" sz="1100" b="0" dirty="0">
              <a:solidFill>
                <a:srgbClr val="FF0000"/>
              </a:solidFill>
            </a:rPr>
            <a:t>ASSIST ONLY: Not to be undertaken as primary clinician</a:t>
          </a:r>
          <a:endParaRPr lang="en-US" sz="1400" b="1" dirty="0"/>
        </a:p>
      </dgm:t>
    </dgm:pt>
    <dgm:pt modelId="{5A02BB40-166C-4202-8FA5-E0B6381DB836}" type="sibTrans" cxnId="{CB8F16A0-AF06-4D9F-9937-1A69829F35F0}">
      <dgm:prSet/>
      <dgm:spPr/>
      <dgm:t>
        <a:bodyPr/>
        <a:lstStyle/>
        <a:p>
          <a:endParaRPr lang="en-US"/>
        </a:p>
      </dgm:t>
    </dgm:pt>
    <dgm:pt modelId="{501E72B2-9CA5-49C9-A137-6BFC96BFFA73}" type="parTrans" cxnId="{CB8F16A0-AF06-4D9F-9937-1A69829F35F0}">
      <dgm:prSet/>
      <dgm:spPr/>
      <dgm:t>
        <a:bodyPr/>
        <a:lstStyle/>
        <a:p>
          <a:endParaRPr lang="en-US"/>
        </a:p>
      </dgm:t>
    </dgm:pt>
    <dgm:pt modelId="{1C9CDD98-5628-4A80-A9D9-0FD6200B22B6}" type="pres">
      <dgm:prSet presAssocID="{5044E3EF-92EF-4D79-982B-082C37AAFF5C}" presName="rootnode" presStyleCnt="0">
        <dgm:presLayoutVars>
          <dgm:chMax/>
          <dgm:chPref/>
          <dgm:dir/>
          <dgm:animLvl val="lvl"/>
        </dgm:presLayoutVars>
      </dgm:prSet>
      <dgm:spPr/>
      <dgm:t>
        <a:bodyPr/>
        <a:lstStyle/>
        <a:p>
          <a:endParaRPr lang="en-GB"/>
        </a:p>
      </dgm:t>
    </dgm:pt>
    <dgm:pt modelId="{D6F1639E-F78A-4234-9141-13561ED01092}" type="pres">
      <dgm:prSet presAssocID="{77D6CB91-F3D8-4458-A2AC-6B531BFD34C0}" presName="composite" presStyleCnt="0"/>
      <dgm:spPr/>
    </dgm:pt>
    <dgm:pt modelId="{B4D1105D-A5EC-47CE-8519-709D700D8CC4}" type="pres">
      <dgm:prSet presAssocID="{77D6CB91-F3D8-4458-A2AC-6B531BFD34C0}" presName="LShape" presStyleLbl="alignNode1" presStyleIdx="0" presStyleCnt="13"/>
      <dgm:spPr/>
    </dgm:pt>
    <dgm:pt modelId="{4149720B-034B-4121-9870-DAB8F98AE646}" type="pres">
      <dgm:prSet presAssocID="{77D6CB91-F3D8-4458-A2AC-6B531BFD34C0}" presName="ParentText" presStyleLbl="revTx" presStyleIdx="0" presStyleCnt="7">
        <dgm:presLayoutVars>
          <dgm:chMax val="0"/>
          <dgm:chPref val="0"/>
          <dgm:bulletEnabled val="1"/>
        </dgm:presLayoutVars>
      </dgm:prSet>
      <dgm:spPr/>
      <dgm:t>
        <a:bodyPr/>
        <a:lstStyle/>
        <a:p>
          <a:endParaRPr lang="en-GB"/>
        </a:p>
      </dgm:t>
    </dgm:pt>
    <dgm:pt modelId="{D949998B-9412-480A-8CA4-62140DDEB184}" type="pres">
      <dgm:prSet presAssocID="{77D6CB91-F3D8-4458-A2AC-6B531BFD34C0}" presName="Triangle" presStyleLbl="alignNode1" presStyleIdx="1" presStyleCnt="13"/>
      <dgm:spPr/>
    </dgm:pt>
    <dgm:pt modelId="{E8CD5B55-ABD6-4365-B2CB-CE9FDBE626B4}" type="pres">
      <dgm:prSet presAssocID="{11F0D263-8CE3-455A-A6CC-42BF21491A96}" presName="sibTrans" presStyleCnt="0"/>
      <dgm:spPr/>
    </dgm:pt>
    <dgm:pt modelId="{AFA911BD-8E2D-4D9F-A6B6-1D441C58309E}" type="pres">
      <dgm:prSet presAssocID="{11F0D263-8CE3-455A-A6CC-42BF21491A96}" presName="space" presStyleCnt="0"/>
      <dgm:spPr/>
    </dgm:pt>
    <dgm:pt modelId="{301067A2-3DB8-4404-B8BF-D312AF37AFEF}" type="pres">
      <dgm:prSet presAssocID="{41F63F44-C178-40B5-BBB9-46D82D7204CD}" presName="composite" presStyleCnt="0"/>
      <dgm:spPr/>
    </dgm:pt>
    <dgm:pt modelId="{A46E62F7-189C-4799-A708-38C3AC15D058}" type="pres">
      <dgm:prSet presAssocID="{41F63F44-C178-40B5-BBB9-46D82D7204CD}" presName="LShape" presStyleLbl="alignNode1" presStyleIdx="2" presStyleCnt="13"/>
      <dgm:spPr/>
    </dgm:pt>
    <dgm:pt modelId="{6E805D82-5F76-4812-988E-5B9676F0C456}" type="pres">
      <dgm:prSet presAssocID="{41F63F44-C178-40B5-BBB9-46D82D7204CD}" presName="ParentText" presStyleLbl="revTx" presStyleIdx="1" presStyleCnt="7">
        <dgm:presLayoutVars>
          <dgm:chMax val="0"/>
          <dgm:chPref val="0"/>
          <dgm:bulletEnabled val="1"/>
        </dgm:presLayoutVars>
      </dgm:prSet>
      <dgm:spPr/>
      <dgm:t>
        <a:bodyPr/>
        <a:lstStyle/>
        <a:p>
          <a:endParaRPr lang="en-GB"/>
        </a:p>
      </dgm:t>
    </dgm:pt>
    <dgm:pt modelId="{E9BAD302-E95C-456C-A7BA-703D4A65F917}" type="pres">
      <dgm:prSet presAssocID="{41F63F44-C178-40B5-BBB9-46D82D7204CD}" presName="Triangle" presStyleLbl="alignNode1" presStyleIdx="3" presStyleCnt="13"/>
      <dgm:spPr/>
    </dgm:pt>
    <dgm:pt modelId="{C7EA158B-CDB1-4D46-AE28-8D88B122658D}" type="pres">
      <dgm:prSet presAssocID="{52BB6D46-5357-4DE8-95CD-01191B76ED88}" presName="sibTrans" presStyleCnt="0"/>
      <dgm:spPr/>
    </dgm:pt>
    <dgm:pt modelId="{161E4531-1318-4109-986D-78E1C2A4B73F}" type="pres">
      <dgm:prSet presAssocID="{52BB6D46-5357-4DE8-95CD-01191B76ED88}" presName="space" presStyleCnt="0"/>
      <dgm:spPr/>
    </dgm:pt>
    <dgm:pt modelId="{05D977C0-0FCD-41AB-A153-C48B133F697B}" type="pres">
      <dgm:prSet presAssocID="{F3EB21A4-C91C-49B7-86DB-36FA57DD9FCB}" presName="composite" presStyleCnt="0"/>
      <dgm:spPr/>
    </dgm:pt>
    <dgm:pt modelId="{102ABB2A-6913-47CA-84EA-427E9490800C}" type="pres">
      <dgm:prSet presAssocID="{F3EB21A4-C91C-49B7-86DB-36FA57DD9FCB}" presName="LShape" presStyleLbl="alignNode1" presStyleIdx="4" presStyleCnt="13"/>
      <dgm:spPr/>
    </dgm:pt>
    <dgm:pt modelId="{ADC90222-634C-432A-8081-428A4528497A}" type="pres">
      <dgm:prSet presAssocID="{F3EB21A4-C91C-49B7-86DB-36FA57DD9FCB}" presName="ParentText" presStyleLbl="revTx" presStyleIdx="2" presStyleCnt="7">
        <dgm:presLayoutVars>
          <dgm:chMax val="0"/>
          <dgm:chPref val="0"/>
          <dgm:bulletEnabled val="1"/>
        </dgm:presLayoutVars>
      </dgm:prSet>
      <dgm:spPr/>
      <dgm:t>
        <a:bodyPr/>
        <a:lstStyle/>
        <a:p>
          <a:endParaRPr lang="en-GB"/>
        </a:p>
      </dgm:t>
    </dgm:pt>
    <dgm:pt modelId="{5BC6A9E4-C5F4-4426-B536-68FFFDD82ABD}" type="pres">
      <dgm:prSet presAssocID="{F3EB21A4-C91C-49B7-86DB-36FA57DD9FCB}" presName="Triangle" presStyleLbl="alignNode1" presStyleIdx="5" presStyleCnt="13"/>
      <dgm:spPr/>
    </dgm:pt>
    <dgm:pt modelId="{851681A7-03DD-4613-A93B-8B5C1765AD46}" type="pres">
      <dgm:prSet presAssocID="{6E8B060E-8725-4D37-887B-51A2F33FC2CC}" presName="sibTrans" presStyleCnt="0"/>
      <dgm:spPr/>
    </dgm:pt>
    <dgm:pt modelId="{7F52767E-14A5-4796-8FB5-098E31FD8825}" type="pres">
      <dgm:prSet presAssocID="{6E8B060E-8725-4D37-887B-51A2F33FC2CC}" presName="space" presStyleCnt="0"/>
      <dgm:spPr/>
    </dgm:pt>
    <dgm:pt modelId="{A3D607C9-A152-424E-83CB-C4B93CD11286}" type="pres">
      <dgm:prSet presAssocID="{476245BA-45FA-462C-AD3E-30A2B7985ECB}" presName="composite" presStyleCnt="0"/>
      <dgm:spPr/>
    </dgm:pt>
    <dgm:pt modelId="{4E7B8361-F188-442B-92FD-94E1CF845B6C}" type="pres">
      <dgm:prSet presAssocID="{476245BA-45FA-462C-AD3E-30A2B7985ECB}" presName="LShape" presStyleLbl="alignNode1" presStyleIdx="6" presStyleCnt="13"/>
      <dgm:spPr/>
    </dgm:pt>
    <dgm:pt modelId="{8579C672-6A81-4375-A257-5A5A9BB0FEC2}" type="pres">
      <dgm:prSet presAssocID="{476245BA-45FA-462C-AD3E-30A2B7985ECB}" presName="ParentText" presStyleLbl="revTx" presStyleIdx="3" presStyleCnt="7">
        <dgm:presLayoutVars>
          <dgm:chMax val="0"/>
          <dgm:chPref val="0"/>
          <dgm:bulletEnabled val="1"/>
        </dgm:presLayoutVars>
      </dgm:prSet>
      <dgm:spPr/>
      <dgm:t>
        <a:bodyPr/>
        <a:lstStyle/>
        <a:p>
          <a:endParaRPr lang="en-GB"/>
        </a:p>
      </dgm:t>
    </dgm:pt>
    <dgm:pt modelId="{18341105-D9F1-4AF8-8749-D8C7201B5D78}" type="pres">
      <dgm:prSet presAssocID="{476245BA-45FA-462C-AD3E-30A2B7985ECB}" presName="Triangle" presStyleLbl="alignNode1" presStyleIdx="7" presStyleCnt="13"/>
      <dgm:spPr/>
    </dgm:pt>
    <dgm:pt modelId="{8B185514-3005-4E7E-B897-20DCD8BB47C5}" type="pres">
      <dgm:prSet presAssocID="{C3B15698-54EA-4B73-8178-B5D5C6EA7C8F}" presName="sibTrans" presStyleCnt="0"/>
      <dgm:spPr/>
    </dgm:pt>
    <dgm:pt modelId="{25BFEF42-652E-44A5-B78F-B032A7A8F64C}" type="pres">
      <dgm:prSet presAssocID="{C3B15698-54EA-4B73-8178-B5D5C6EA7C8F}" presName="space" presStyleCnt="0"/>
      <dgm:spPr/>
    </dgm:pt>
    <dgm:pt modelId="{DE438D1B-4603-44EE-84C6-F81DA6596FF9}" type="pres">
      <dgm:prSet presAssocID="{AC53F027-3779-4610-B0AD-009A5E623C19}" presName="composite" presStyleCnt="0"/>
      <dgm:spPr/>
    </dgm:pt>
    <dgm:pt modelId="{72010D03-9161-449F-89D3-C97448E7C587}" type="pres">
      <dgm:prSet presAssocID="{AC53F027-3779-4610-B0AD-009A5E623C19}" presName="LShape" presStyleLbl="alignNode1" presStyleIdx="8" presStyleCnt="13"/>
      <dgm:spPr/>
    </dgm:pt>
    <dgm:pt modelId="{683C210C-0C3D-44CA-A0B3-EAA10BC0D418}" type="pres">
      <dgm:prSet presAssocID="{AC53F027-3779-4610-B0AD-009A5E623C19}" presName="ParentText" presStyleLbl="revTx" presStyleIdx="4" presStyleCnt="7">
        <dgm:presLayoutVars>
          <dgm:chMax val="0"/>
          <dgm:chPref val="0"/>
          <dgm:bulletEnabled val="1"/>
        </dgm:presLayoutVars>
      </dgm:prSet>
      <dgm:spPr/>
      <dgm:t>
        <a:bodyPr/>
        <a:lstStyle/>
        <a:p>
          <a:endParaRPr lang="en-GB"/>
        </a:p>
      </dgm:t>
    </dgm:pt>
    <dgm:pt modelId="{C81D256E-79EE-4150-B71F-BD219CCE3782}" type="pres">
      <dgm:prSet presAssocID="{AC53F027-3779-4610-B0AD-009A5E623C19}" presName="Triangle" presStyleLbl="alignNode1" presStyleIdx="9" presStyleCnt="13"/>
      <dgm:spPr/>
    </dgm:pt>
    <dgm:pt modelId="{56AB2D7A-0A50-48FF-AD76-B70868C394D4}" type="pres">
      <dgm:prSet presAssocID="{B13A98E2-121E-4E40-9019-EBF92A20154C}" presName="sibTrans" presStyleCnt="0"/>
      <dgm:spPr/>
    </dgm:pt>
    <dgm:pt modelId="{DD74E3D5-D3AF-4DE9-992A-3FC7849C4163}" type="pres">
      <dgm:prSet presAssocID="{B13A98E2-121E-4E40-9019-EBF92A20154C}" presName="space" presStyleCnt="0"/>
      <dgm:spPr/>
    </dgm:pt>
    <dgm:pt modelId="{A88E6DB8-8BA3-4FE7-A57C-0BCAF6BD944B}" type="pres">
      <dgm:prSet presAssocID="{88862051-60EF-4273-BF4F-929FCCA045C4}" presName="composite" presStyleCnt="0"/>
      <dgm:spPr/>
    </dgm:pt>
    <dgm:pt modelId="{2A87DBF5-160B-4BE1-8521-03F137A526A0}" type="pres">
      <dgm:prSet presAssocID="{88862051-60EF-4273-BF4F-929FCCA045C4}" presName="LShape" presStyleLbl="alignNode1" presStyleIdx="10" presStyleCnt="13"/>
      <dgm:spPr/>
    </dgm:pt>
    <dgm:pt modelId="{F516939B-B371-4B5E-B5C7-225F6C3A9971}" type="pres">
      <dgm:prSet presAssocID="{88862051-60EF-4273-BF4F-929FCCA045C4}" presName="ParentText" presStyleLbl="revTx" presStyleIdx="5" presStyleCnt="7" custScaleX="117555" custLinFactNeighborX="9113" custLinFactNeighborY="837">
        <dgm:presLayoutVars>
          <dgm:chMax val="0"/>
          <dgm:chPref val="0"/>
          <dgm:bulletEnabled val="1"/>
        </dgm:presLayoutVars>
      </dgm:prSet>
      <dgm:spPr/>
      <dgm:t>
        <a:bodyPr/>
        <a:lstStyle/>
        <a:p>
          <a:endParaRPr lang="en-GB"/>
        </a:p>
      </dgm:t>
    </dgm:pt>
    <dgm:pt modelId="{AAF719AD-6699-443D-AE79-4E90FADD979F}" type="pres">
      <dgm:prSet presAssocID="{88862051-60EF-4273-BF4F-929FCCA045C4}" presName="Triangle" presStyleLbl="alignNode1" presStyleIdx="11" presStyleCnt="13"/>
      <dgm:spPr/>
    </dgm:pt>
    <dgm:pt modelId="{450E4FAD-ABC2-40C3-88E6-8FF4FB8AC708}" type="pres">
      <dgm:prSet presAssocID="{1E07C2DE-4BDF-4F11-AF44-6F617B67DB54}" presName="sibTrans" presStyleCnt="0"/>
      <dgm:spPr/>
    </dgm:pt>
    <dgm:pt modelId="{81AA4880-A045-4CC0-9800-DCDEE8AC70E1}" type="pres">
      <dgm:prSet presAssocID="{1E07C2DE-4BDF-4F11-AF44-6F617B67DB54}" presName="space" presStyleCnt="0"/>
      <dgm:spPr/>
    </dgm:pt>
    <dgm:pt modelId="{EA45312A-B859-4165-BDB8-A10D7EDFDD03}" type="pres">
      <dgm:prSet presAssocID="{97747132-E518-4065-AEF9-D491ED17BFC9}" presName="composite" presStyleCnt="0"/>
      <dgm:spPr/>
    </dgm:pt>
    <dgm:pt modelId="{D8FF96A0-1C82-4C6C-B69D-58C44884F4D5}" type="pres">
      <dgm:prSet presAssocID="{97747132-E518-4065-AEF9-D491ED17BFC9}" presName="LShape" presStyleLbl="alignNode1" presStyleIdx="12" presStyleCnt="13"/>
      <dgm:spPr/>
    </dgm:pt>
    <dgm:pt modelId="{D7EC1B8A-A4C3-4E4C-8A7C-554AE0AD3D7B}" type="pres">
      <dgm:prSet presAssocID="{97747132-E518-4065-AEF9-D491ED17BFC9}" presName="ParentText" presStyleLbl="revTx" presStyleIdx="6" presStyleCnt="7">
        <dgm:presLayoutVars>
          <dgm:chMax val="0"/>
          <dgm:chPref val="0"/>
          <dgm:bulletEnabled val="1"/>
        </dgm:presLayoutVars>
      </dgm:prSet>
      <dgm:spPr/>
      <dgm:t>
        <a:bodyPr/>
        <a:lstStyle/>
        <a:p>
          <a:endParaRPr lang="en-GB"/>
        </a:p>
      </dgm:t>
    </dgm:pt>
  </dgm:ptLst>
  <dgm:cxnLst>
    <dgm:cxn modelId="{8044E96C-57C5-4F47-8E7A-D424CCFC0271}" srcId="{5044E3EF-92EF-4D79-982B-082C37AAFF5C}" destId="{88862051-60EF-4273-BF4F-929FCCA045C4}" srcOrd="5" destOrd="0" parTransId="{337342CE-6BF3-42DE-8781-B1AE04A05B57}" sibTransId="{1E07C2DE-4BDF-4F11-AF44-6F617B67DB54}"/>
    <dgm:cxn modelId="{83F1785C-1458-4445-B341-95A4A2E9415F}" srcId="{5044E3EF-92EF-4D79-982B-082C37AAFF5C}" destId="{AC53F027-3779-4610-B0AD-009A5E623C19}" srcOrd="4" destOrd="0" parTransId="{96ACB592-16B4-4191-8D43-557DA5FA1DA8}" sibTransId="{B13A98E2-121E-4E40-9019-EBF92A20154C}"/>
    <dgm:cxn modelId="{AFE6B231-4E35-45FB-8C89-956668AC517C}" type="presOf" srcId="{97747132-E518-4065-AEF9-D491ED17BFC9}" destId="{D7EC1B8A-A4C3-4E4C-8A7C-554AE0AD3D7B}" srcOrd="0" destOrd="0" presId="urn:microsoft.com/office/officeart/2009/3/layout/StepUpProcess"/>
    <dgm:cxn modelId="{347420AE-D818-4005-8997-CCAC414BA6CD}" type="presOf" srcId="{41F63F44-C178-40B5-BBB9-46D82D7204CD}" destId="{6E805D82-5F76-4812-988E-5B9676F0C456}" srcOrd="0" destOrd="0" presId="urn:microsoft.com/office/officeart/2009/3/layout/StepUpProcess"/>
    <dgm:cxn modelId="{21F2396D-41BC-424C-81FA-56A1EC8208E8}" srcId="{5044E3EF-92EF-4D79-982B-082C37AAFF5C}" destId="{476245BA-45FA-462C-AD3E-30A2B7985ECB}" srcOrd="3" destOrd="0" parTransId="{DA7E81A9-2F95-46DB-BA1B-6F503FE68807}" sibTransId="{C3B15698-54EA-4B73-8178-B5D5C6EA7C8F}"/>
    <dgm:cxn modelId="{A503EC68-C0D1-444E-9CCD-A7AFD59ED189}" type="presOf" srcId="{88862051-60EF-4273-BF4F-929FCCA045C4}" destId="{F516939B-B371-4B5E-B5C7-225F6C3A9971}" srcOrd="0" destOrd="0" presId="urn:microsoft.com/office/officeart/2009/3/layout/StepUpProcess"/>
    <dgm:cxn modelId="{CB8F16A0-AF06-4D9F-9937-1A69829F35F0}" srcId="{5044E3EF-92EF-4D79-982B-082C37AAFF5C}" destId="{97747132-E518-4065-AEF9-D491ED17BFC9}" srcOrd="6" destOrd="0" parTransId="{501E72B2-9CA5-49C9-A137-6BFC96BFFA73}" sibTransId="{5A02BB40-166C-4202-8FA5-E0B6381DB836}"/>
    <dgm:cxn modelId="{9DB60B3E-5CF9-40A1-9694-58459754472B}" srcId="{5044E3EF-92EF-4D79-982B-082C37AAFF5C}" destId="{41F63F44-C178-40B5-BBB9-46D82D7204CD}" srcOrd="1" destOrd="0" parTransId="{4F0B7996-F609-41DE-9259-9C049F8A06B2}" sibTransId="{52BB6D46-5357-4DE8-95CD-01191B76ED88}"/>
    <dgm:cxn modelId="{100E0273-03DD-4BE0-B5B1-7880DBBF413E}" type="presOf" srcId="{5044E3EF-92EF-4D79-982B-082C37AAFF5C}" destId="{1C9CDD98-5628-4A80-A9D9-0FD6200B22B6}" srcOrd="0" destOrd="0" presId="urn:microsoft.com/office/officeart/2009/3/layout/StepUpProcess"/>
    <dgm:cxn modelId="{B4D34EAC-B568-4204-944E-C3B4345362E3}" srcId="{5044E3EF-92EF-4D79-982B-082C37AAFF5C}" destId="{F3EB21A4-C91C-49B7-86DB-36FA57DD9FCB}" srcOrd="2" destOrd="0" parTransId="{47EF36FB-29F2-47FD-9329-944158FFFC7F}" sibTransId="{6E8B060E-8725-4D37-887B-51A2F33FC2CC}"/>
    <dgm:cxn modelId="{DCD8A394-14DA-44EB-825B-14EA8D22E71D}" type="presOf" srcId="{F3EB21A4-C91C-49B7-86DB-36FA57DD9FCB}" destId="{ADC90222-634C-432A-8081-428A4528497A}" srcOrd="0" destOrd="0" presId="urn:microsoft.com/office/officeart/2009/3/layout/StepUpProcess"/>
    <dgm:cxn modelId="{6C3F80E6-88A4-445C-9C34-E2804A78912A}" type="presOf" srcId="{476245BA-45FA-462C-AD3E-30A2B7985ECB}" destId="{8579C672-6A81-4375-A257-5A5A9BB0FEC2}" srcOrd="0" destOrd="0" presId="urn:microsoft.com/office/officeart/2009/3/layout/StepUpProcess"/>
    <dgm:cxn modelId="{B39FA080-7FE2-4FF5-BD92-F8428EB48716}" type="presOf" srcId="{77D6CB91-F3D8-4458-A2AC-6B531BFD34C0}" destId="{4149720B-034B-4121-9870-DAB8F98AE646}" srcOrd="0" destOrd="0" presId="urn:microsoft.com/office/officeart/2009/3/layout/StepUpProcess"/>
    <dgm:cxn modelId="{1D3F7BD0-12A2-4BEB-9493-52EDDEBFB0FD}" srcId="{5044E3EF-92EF-4D79-982B-082C37AAFF5C}" destId="{77D6CB91-F3D8-4458-A2AC-6B531BFD34C0}" srcOrd="0" destOrd="0" parTransId="{156CF5E9-C0B1-42DB-9BA4-7705A531A35F}" sibTransId="{11F0D263-8CE3-455A-A6CC-42BF21491A96}"/>
    <dgm:cxn modelId="{D2B07B63-88E5-49BB-AB58-017321864FBA}" type="presOf" srcId="{AC53F027-3779-4610-B0AD-009A5E623C19}" destId="{683C210C-0C3D-44CA-A0B3-EAA10BC0D418}" srcOrd="0" destOrd="0" presId="urn:microsoft.com/office/officeart/2009/3/layout/StepUpProcess"/>
    <dgm:cxn modelId="{207FEB4E-4307-4B26-9D31-63ECC63C7FA5}" type="presParOf" srcId="{1C9CDD98-5628-4A80-A9D9-0FD6200B22B6}" destId="{D6F1639E-F78A-4234-9141-13561ED01092}" srcOrd="0" destOrd="0" presId="urn:microsoft.com/office/officeart/2009/3/layout/StepUpProcess"/>
    <dgm:cxn modelId="{C9E4B36F-55F0-409A-A9CF-9688585084F2}" type="presParOf" srcId="{D6F1639E-F78A-4234-9141-13561ED01092}" destId="{B4D1105D-A5EC-47CE-8519-709D700D8CC4}" srcOrd="0" destOrd="0" presId="urn:microsoft.com/office/officeart/2009/3/layout/StepUpProcess"/>
    <dgm:cxn modelId="{CA19F1AA-2411-4A1F-A6DB-BD82401CB146}" type="presParOf" srcId="{D6F1639E-F78A-4234-9141-13561ED01092}" destId="{4149720B-034B-4121-9870-DAB8F98AE646}" srcOrd="1" destOrd="0" presId="urn:microsoft.com/office/officeart/2009/3/layout/StepUpProcess"/>
    <dgm:cxn modelId="{EDA781FD-3EB2-40C1-A1C9-35667A6293DF}" type="presParOf" srcId="{D6F1639E-F78A-4234-9141-13561ED01092}" destId="{D949998B-9412-480A-8CA4-62140DDEB184}" srcOrd="2" destOrd="0" presId="urn:microsoft.com/office/officeart/2009/3/layout/StepUpProcess"/>
    <dgm:cxn modelId="{120D35C3-45ED-4E00-AE35-209C056DD959}" type="presParOf" srcId="{1C9CDD98-5628-4A80-A9D9-0FD6200B22B6}" destId="{E8CD5B55-ABD6-4365-B2CB-CE9FDBE626B4}" srcOrd="1" destOrd="0" presId="urn:microsoft.com/office/officeart/2009/3/layout/StepUpProcess"/>
    <dgm:cxn modelId="{0E26CD60-597D-4189-9CD7-F0A6B9F95B2B}" type="presParOf" srcId="{E8CD5B55-ABD6-4365-B2CB-CE9FDBE626B4}" destId="{AFA911BD-8E2D-4D9F-A6B6-1D441C58309E}" srcOrd="0" destOrd="0" presId="urn:microsoft.com/office/officeart/2009/3/layout/StepUpProcess"/>
    <dgm:cxn modelId="{077DDB56-E657-419D-A0B4-D9855FBD70B5}" type="presParOf" srcId="{1C9CDD98-5628-4A80-A9D9-0FD6200B22B6}" destId="{301067A2-3DB8-4404-B8BF-D312AF37AFEF}" srcOrd="2" destOrd="0" presId="urn:microsoft.com/office/officeart/2009/3/layout/StepUpProcess"/>
    <dgm:cxn modelId="{7EDDC14F-524B-4CE3-9F6F-1BA1A60DD551}" type="presParOf" srcId="{301067A2-3DB8-4404-B8BF-D312AF37AFEF}" destId="{A46E62F7-189C-4799-A708-38C3AC15D058}" srcOrd="0" destOrd="0" presId="urn:microsoft.com/office/officeart/2009/3/layout/StepUpProcess"/>
    <dgm:cxn modelId="{A2EE669A-A35F-4878-9F1B-B183A05EEF87}" type="presParOf" srcId="{301067A2-3DB8-4404-B8BF-D312AF37AFEF}" destId="{6E805D82-5F76-4812-988E-5B9676F0C456}" srcOrd="1" destOrd="0" presId="urn:microsoft.com/office/officeart/2009/3/layout/StepUpProcess"/>
    <dgm:cxn modelId="{D75E938A-E896-4792-8B1B-9BC960545220}" type="presParOf" srcId="{301067A2-3DB8-4404-B8BF-D312AF37AFEF}" destId="{E9BAD302-E95C-456C-A7BA-703D4A65F917}" srcOrd="2" destOrd="0" presId="urn:microsoft.com/office/officeart/2009/3/layout/StepUpProcess"/>
    <dgm:cxn modelId="{09902535-7EB8-4DDB-918A-651748D471B9}" type="presParOf" srcId="{1C9CDD98-5628-4A80-A9D9-0FD6200B22B6}" destId="{C7EA158B-CDB1-4D46-AE28-8D88B122658D}" srcOrd="3" destOrd="0" presId="urn:microsoft.com/office/officeart/2009/3/layout/StepUpProcess"/>
    <dgm:cxn modelId="{1B29C9E4-D8BA-4809-8B16-6F7691617951}" type="presParOf" srcId="{C7EA158B-CDB1-4D46-AE28-8D88B122658D}" destId="{161E4531-1318-4109-986D-78E1C2A4B73F}" srcOrd="0" destOrd="0" presId="urn:microsoft.com/office/officeart/2009/3/layout/StepUpProcess"/>
    <dgm:cxn modelId="{8369C8E3-9BF3-4EBF-838A-8B018834BE68}" type="presParOf" srcId="{1C9CDD98-5628-4A80-A9D9-0FD6200B22B6}" destId="{05D977C0-0FCD-41AB-A153-C48B133F697B}" srcOrd="4" destOrd="0" presId="urn:microsoft.com/office/officeart/2009/3/layout/StepUpProcess"/>
    <dgm:cxn modelId="{DB3E603F-077C-4E5F-B8EE-37441C042BF3}" type="presParOf" srcId="{05D977C0-0FCD-41AB-A153-C48B133F697B}" destId="{102ABB2A-6913-47CA-84EA-427E9490800C}" srcOrd="0" destOrd="0" presId="urn:microsoft.com/office/officeart/2009/3/layout/StepUpProcess"/>
    <dgm:cxn modelId="{46BD9F0C-AC78-49B4-813A-9D521E0D42B8}" type="presParOf" srcId="{05D977C0-0FCD-41AB-A153-C48B133F697B}" destId="{ADC90222-634C-432A-8081-428A4528497A}" srcOrd="1" destOrd="0" presId="urn:microsoft.com/office/officeart/2009/3/layout/StepUpProcess"/>
    <dgm:cxn modelId="{CFBC6B4A-9EDC-40FB-98E4-A3C6626364C1}" type="presParOf" srcId="{05D977C0-0FCD-41AB-A153-C48B133F697B}" destId="{5BC6A9E4-C5F4-4426-B536-68FFFDD82ABD}" srcOrd="2" destOrd="0" presId="urn:microsoft.com/office/officeart/2009/3/layout/StepUpProcess"/>
    <dgm:cxn modelId="{33892322-C962-4EF0-8EE1-2A17C7DCFC08}" type="presParOf" srcId="{1C9CDD98-5628-4A80-A9D9-0FD6200B22B6}" destId="{851681A7-03DD-4613-A93B-8B5C1765AD46}" srcOrd="5" destOrd="0" presId="urn:microsoft.com/office/officeart/2009/3/layout/StepUpProcess"/>
    <dgm:cxn modelId="{29AA1FAD-825D-474C-B59C-856CC63762D9}" type="presParOf" srcId="{851681A7-03DD-4613-A93B-8B5C1765AD46}" destId="{7F52767E-14A5-4796-8FB5-098E31FD8825}" srcOrd="0" destOrd="0" presId="urn:microsoft.com/office/officeart/2009/3/layout/StepUpProcess"/>
    <dgm:cxn modelId="{EA02E327-14FE-49AD-B3C7-B80A78B636D5}" type="presParOf" srcId="{1C9CDD98-5628-4A80-A9D9-0FD6200B22B6}" destId="{A3D607C9-A152-424E-83CB-C4B93CD11286}" srcOrd="6" destOrd="0" presId="urn:microsoft.com/office/officeart/2009/3/layout/StepUpProcess"/>
    <dgm:cxn modelId="{581AC26A-EECD-4193-989E-A9690A7F3FBE}" type="presParOf" srcId="{A3D607C9-A152-424E-83CB-C4B93CD11286}" destId="{4E7B8361-F188-442B-92FD-94E1CF845B6C}" srcOrd="0" destOrd="0" presId="urn:microsoft.com/office/officeart/2009/3/layout/StepUpProcess"/>
    <dgm:cxn modelId="{6F49B533-78BD-431C-AC3E-B378A95C255B}" type="presParOf" srcId="{A3D607C9-A152-424E-83CB-C4B93CD11286}" destId="{8579C672-6A81-4375-A257-5A5A9BB0FEC2}" srcOrd="1" destOrd="0" presId="urn:microsoft.com/office/officeart/2009/3/layout/StepUpProcess"/>
    <dgm:cxn modelId="{5CF0D272-12E6-4E1E-82EB-B2F2A462E340}" type="presParOf" srcId="{A3D607C9-A152-424E-83CB-C4B93CD11286}" destId="{18341105-D9F1-4AF8-8749-D8C7201B5D78}" srcOrd="2" destOrd="0" presId="urn:microsoft.com/office/officeart/2009/3/layout/StepUpProcess"/>
    <dgm:cxn modelId="{64C29A6A-B251-43C1-AEAD-0D40CE31441E}" type="presParOf" srcId="{1C9CDD98-5628-4A80-A9D9-0FD6200B22B6}" destId="{8B185514-3005-4E7E-B897-20DCD8BB47C5}" srcOrd="7" destOrd="0" presId="urn:microsoft.com/office/officeart/2009/3/layout/StepUpProcess"/>
    <dgm:cxn modelId="{7BC12F7E-9EEA-4D22-8DFC-BE21A9F14D42}" type="presParOf" srcId="{8B185514-3005-4E7E-B897-20DCD8BB47C5}" destId="{25BFEF42-652E-44A5-B78F-B032A7A8F64C}" srcOrd="0" destOrd="0" presId="urn:microsoft.com/office/officeart/2009/3/layout/StepUpProcess"/>
    <dgm:cxn modelId="{B6620FCB-14CB-42C3-9E1F-37A1EB52D6B1}" type="presParOf" srcId="{1C9CDD98-5628-4A80-A9D9-0FD6200B22B6}" destId="{DE438D1B-4603-44EE-84C6-F81DA6596FF9}" srcOrd="8" destOrd="0" presId="urn:microsoft.com/office/officeart/2009/3/layout/StepUpProcess"/>
    <dgm:cxn modelId="{A13F1045-BAF6-4745-B837-81615D827137}" type="presParOf" srcId="{DE438D1B-4603-44EE-84C6-F81DA6596FF9}" destId="{72010D03-9161-449F-89D3-C97448E7C587}" srcOrd="0" destOrd="0" presId="urn:microsoft.com/office/officeart/2009/3/layout/StepUpProcess"/>
    <dgm:cxn modelId="{CE3AC2A2-F2EE-4AE9-8740-81AC6727B925}" type="presParOf" srcId="{DE438D1B-4603-44EE-84C6-F81DA6596FF9}" destId="{683C210C-0C3D-44CA-A0B3-EAA10BC0D418}" srcOrd="1" destOrd="0" presId="urn:microsoft.com/office/officeart/2009/3/layout/StepUpProcess"/>
    <dgm:cxn modelId="{6D8BE886-3A8C-4889-B6AD-332AEBA5E820}" type="presParOf" srcId="{DE438D1B-4603-44EE-84C6-F81DA6596FF9}" destId="{C81D256E-79EE-4150-B71F-BD219CCE3782}" srcOrd="2" destOrd="0" presId="urn:microsoft.com/office/officeart/2009/3/layout/StepUpProcess"/>
    <dgm:cxn modelId="{CF17C332-659D-4E4C-BB37-69FA51C43D7D}" type="presParOf" srcId="{1C9CDD98-5628-4A80-A9D9-0FD6200B22B6}" destId="{56AB2D7A-0A50-48FF-AD76-B70868C394D4}" srcOrd="9" destOrd="0" presId="urn:microsoft.com/office/officeart/2009/3/layout/StepUpProcess"/>
    <dgm:cxn modelId="{96F2A490-5DE3-42B7-AEE8-59F65A6ECEB1}" type="presParOf" srcId="{56AB2D7A-0A50-48FF-AD76-B70868C394D4}" destId="{DD74E3D5-D3AF-4DE9-992A-3FC7849C4163}" srcOrd="0" destOrd="0" presId="urn:microsoft.com/office/officeart/2009/3/layout/StepUpProcess"/>
    <dgm:cxn modelId="{1F7611CF-D61C-483A-8C4B-CA2344915F9C}" type="presParOf" srcId="{1C9CDD98-5628-4A80-A9D9-0FD6200B22B6}" destId="{A88E6DB8-8BA3-4FE7-A57C-0BCAF6BD944B}" srcOrd="10" destOrd="0" presId="urn:microsoft.com/office/officeart/2009/3/layout/StepUpProcess"/>
    <dgm:cxn modelId="{F3B9315B-86D5-45F0-826D-0783E894EE3B}" type="presParOf" srcId="{A88E6DB8-8BA3-4FE7-A57C-0BCAF6BD944B}" destId="{2A87DBF5-160B-4BE1-8521-03F137A526A0}" srcOrd="0" destOrd="0" presId="urn:microsoft.com/office/officeart/2009/3/layout/StepUpProcess"/>
    <dgm:cxn modelId="{A401B573-FF84-447A-94D4-14A08627E8BF}" type="presParOf" srcId="{A88E6DB8-8BA3-4FE7-A57C-0BCAF6BD944B}" destId="{F516939B-B371-4B5E-B5C7-225F6C3A9971}" srcOrd="1" destOrd="0" presId="urn:microsoft.com/office/officeart/2009/3/layout/StepUpProcess"/>
    <dgm:cxn modelId="{9CA5F4DC-B22F-4DBE-8AAD-460B73C4D07F}" type="presParOf" srcId="{A88E6DB8-8BA3-4FE7-A57C-0BCAF6BD944B}" destId="{AAF719AD-6699-443D-AE79-4E90FADD979F}" srcOrd="2" destOrd="0" presId="urn:microsoft.com/office/officeart/2009/3/layout/StepUpProcess"/>
    <dgm:cxn modelId="{1179DD1F-AEE3-4EEE-AD0A-1C7BB1C92280}" type="presParOf" srcId="{1C9CDD98-5628-4A80-A9D9-0FD6200B22B6}" destId="{450E4FAD-ABC2-40C3-88E6-8FF4FB8AC708}" srcOrd="11" destOrd="0" presId="urn:microsoft.com/office/officeart/2009/3/layout/StepUpProcess"/>
    <dgm:cxn modelId="{ACDEF0EA-EE41-4E36-A7D3-191C131344F7}" type="presParOf" srcId="{450E4FAD-ABC2-40C3-88E6-8FF4FB8AC708}" destId="{81AA4880-A045-4CC0-9800-DCDEE8AC70E1}" srcOrd="0" destOrd="0" presId="urn:microsoft.com/office/officeart/2009/3/layout/StepUpProcess"/>
    <dgm:cxn modelId="{8E17EEDE-0207-476C-A3F9-150361AF7544}" type="presParOf" srcId="{1C9CDD98-5628-4A80-A9D9-0FD6200B22B6}" destId="{EA45312A-B859-4165-BDB8-A10D7EDFDD03}" srcOrd="12" destOrd="0" presId="urn:microsoft.com/office/officeart/2009/3/layout/StepUpProcess"/>
    <dgm:cxn modelId="{4E50B6FF-0F8C-4ED9-8101-4FF7D49AC170}" type="presParOf" srcId="{EA45312A-B859-4165-BDB8-A10D7EDFDD03}" destId="{D8FF96A0-1C82-4C6C-B69D-58C44884F4D5}" srcOrd="0" destOrd="0" presId="urn:microsoft.com/office/officeart/2009/3/layout/StepUpProcess"/>
    <dgm:cxn modelId="{9EEB897D-A0E6-4563-84A9-EAB0FC622EDC}" type="presParOf" srcId="{EA45312A-B859-4165-BDB8-A10D7EDFDD03}" destId="{D7EC1B8A-A4C3-4E4C-8A7C-554AE0AD3D7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8A256-2263-4437-BDD4-908319BC320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0CB6BAF6-0B48-4679-BED1-43A778290B0C}">
      <dgm:prSet phldrT="[Text]"/>
      <dgm:spPr/>
      <dgm:t>
        <a:bodyPr/>
        <a:lstStyle/>
        <a:p>
          <a:r>
            <a:rPr lang="en-US" dirty="0"/>
            <a:t>Adult BLS</a:t>
          </a:r>
        </a:p>
      </dgm:t>
    </dgm:pt>
    <dgm:pt modelId="{29DF0FF8-0D7D-4CB0-B3F9-2EBE28BBCD7B}" type="parTrans" cxnId="{576E7886-4890-4C28-AA54-0D4C11F9B5F6}">
      <dgm:prSet/>
      <dgm:spPr/>
      <dgm:t>
        <a:bodyPr/>
        <a:lstStyle/>
        <a:p>
          <a:endParaRPr lang="en-US"/>
        </a:p>
      </dgm:t>
    </dgm:pt>
    <dgm:pt modelId="{D2872D5A-5E8A-4911-A046-E884F7BC6C7A}" type="sibTrans" cxnId="{576E7886-4890-4C28-AA54-0D4C11F9B5F6}">
      <dgm:prSet/>
      <dgm:spPr/>
      <dgm:t>
        <a:bodyPr/>
        <a:lstStyle/>
        <a:p>
          <a:endParaRPr lang="en-US"/>
        </a:p>
      </dgm:t>
    </dgm:pt>
    <dgm:pt modelId="{65920484-9643-4EA8-9BDA-C5FC0990955F}">
      <dgm:prSet phldrT="[Text]"/>
      <dgm:spPr/>
      <dgm:t>
        <a:bodyPr/>
        <a:lstStyle/>
        <a:p>
          <a:r>
            <a:rPr lang="en-US" dirty="0"/>
            <a:t>Paediatric BLS</a:t>
          </a:r>
        </a:p>
      </dgm:t>
    </dgm:pt>
    <dgm:pt modelId="{2DC547E7-119A-4C26-9A36-5598C29BE49F}" type="parTrans" cxnId="{6079BF25-A911-4347-801B-A0077D428213}">
      <dgm:prSet/>
      <dgm:spPr/>
      <dgm:t>
        <a:bodyPr/>
        <a:lstStyle/>
        <a:p>
          <a:endParaRPr lang="en-US"/>
        </a:p>
      </dgm:t>
    </dgm:pt>
    <dgm:pt modelId="{742392F8-7F65-44DB-B435-7459746E2471}" type="sibTrans" cxnId="{6079BF25-A911-4347-801B-A0077D428213}">
      <dgm:prSet/>
      <dgm:spPr/>
      <dgm:t>
        <a:bodyPr/>
        <a:lstStyle/>
        <a:p>
          <a:endParaRPr lang="en-US"/>
        </a:p>
      </dgm:t>
    </dgm:pt>
    <dgm:pt modelId="{74F793B8-792F-4F84-ADCE-6985AC6D8403}">
      <dgm:prSet phldrT="[Text]"/>
      <dgm:spPr/>
      <dgm:t>
        <a:bodyPr/>
        <a:lstStyle/>
        <a:p>
          <a:r>
            <a:rPr lang="en-US" dirty="0"/>
            <a:t>Newborn Life Support</a:t>
          </a:r>
        </a:p>
      </dgm:t>
    </dgm:pt>
    <dgm:pt modelId="{9A5BE9F6-4791-4C31-8604-B1359CB5CF15}" type="parTrans" cxnId="{3865A47B-82D9-4783-B5E2-BBCF2426C2F5}">
      <dgm:prSet/>
      <dgm:spPr/>
      <dgm:t>
        <a:bodyPr/>
        <a:lstStyle/>
        <a:p>
          <a:endParaRPr lang="en-US"/>
        </a:p>
      </dgm:t>
    </dgm:pt>
    <dgm:pt modelId="{93E4B568-AC0C-433B-BB64-EC107A942DD1}" type="sibTrans" cxnId="{3865A47B-82D9-4783-B5E2-BBCF2426C2F5}">
      <dgm:prSet/>
      <dgm:spPr/>
      <dgm:t>
        <a:bodyPr/>
        <a:lstStyle/>
        <a:p>
          <a:endParaRPr lang="en-US"/>
        </a:p>
      </dgm:t>
    </dgm:pt>
    <dgm:pt modelId="{40E541F8-8DCC-4892-96D7-38F43548FF2D}">
      <dgm:prSet phldrT="[Text]"/>
      <dgm:spPr/>
      <dgm:t>
        <a:bodyPr/>
        <a:lstStyle/>
        <a:p>
          <a:r>
            <a:rPr lang="en-US" dirty="0"/>
            <a:t>Traumatic Cardiac Arrest</a:t>
          </a:r>
        </a:p>
      </dgm:t>
    </dgm:pt>
    <dgm:pt modelId="{0F22578D-F09D-4C8F-865A-2F0993E8170A}" type="parTrans" cxnId="{9A8F96FC-E5DF-4580-9884-FF465C925E1A}">
      <dgm:prSet/>
      <dgm:spPr/>
      <dgm:t>
        <a:bodyPr/>
        <a:lstStyle/>
        <a:p>
          <a:endParaRPr lang="en-US"/>
        </a:p>
      </dgm:t>
    </dgm:pt>
    <dgm:pt modelId="{8D7D23D3-E53F-469C-94DB-66E54BDFE7F6}" type="sibTrans" cxnId="{9A8F96FC-E5DF-4580-9884-FF465C925E1A}">
      <dgm:prSet/>
      <dgm:spPr/>
      <dgm:t>
        <a:bodyPr/>
        <a:lstStyle/>
        <a:p>
          <a:endParaRPr lang="en-US"/>
        </a:p>
      </dgm:t>
    </dgm:pt>
    <dgm:pt modelId="{A7D172F2-C06C-4543-9752-149DC6BC612C}" type="pres">
      <dgm:prSet presAssocID="{D488A256-2263-4437-BDD4-908319BC320F}" presName="matrix" presStyleCnt="0">
        <dgm:presLayoutVars>
          <dgm:chMax val="1"/>
          <dgm:dir/>
          <dgm:resizeHandles val="exact"/>
        </dgm:presLayoutVars>
      </dgm:prSet>
      <dgm:spPr/>
      <dgm:t>
        <a:bodyPr/>
        <a:lstStyle/>
        <a:p>
          <a:endParaRPr lang="en-GB"/>
        </a:p>
      </dgm:t>
    </dgm:pt>
    <dgm:pt modelId="{2AEBCDB5-D685-4060-8409-112D09056A94}" type="pres">
      <dgm:prSet presAssocID="{D488A256-2263-4437-BDD4-908319BC320F}" presName="diamond" presStyleLbl="bgShp" presStyleIdx="0" presStyleCnt="1"/>
      <dgm:spPr/>
    </dgm:pt>
    <dgm:pt modelId="{720979C2-356C-436F-8104-F530C4722C55}" type="pres">
      <dgm:prSet presAssocID="{D488A256-2263-4437-BDD4-908319BC320F}" presName="quad1" presStyleLbl="node1" presStyleIdx="0" presStyleCnt="4">
        <dgm:presLayoutVars>
          <dgm:chMax val="0"/>
          <dgm:chPref val="0"/>
          <dgm:bulletEnabled val="1"/>
        </dgm:presLayoutVars>
      </dgm:prSet>
      <dgm:spPr/>
      <dgm:t>
        <a:bodyPr/>
        <a:lstStyle/>
        <a:p>
          <a:endParaRPr lang="en-GB"/>
        </a:p>
      </dgm:t>
    </dgm:pt>
    <dgm:pt modelId="{44DEBBD4-C33F-44BD-9105-0909F546C055}" type="pres">
      <dgm:prSet presAssocID="{D488A256-2263-4437-BDD4-908319BC320F}" presName="quad2" presStyleLbl="node1" presStyleIdx="1" presStyleCnt="4">
        <dgm:presLayoutVars>
          <dgm:chMax val="0"/>
          <dgm:chPref val="0"/>
          <dgm:bulletEnabled val="1"/>
        </dgm:presLayoutVars>
      </dgm:prSet>
      <dgm:spPr/>
      <dgm:t>
        <a:bodyPr/>
        <a:lstStyle/>
        <a:p>
          <a:endParaRPr lang="en-GB"/>
        </a:p>
      </dgm:t>
    </dgm:pt>
    <dgm:pt modelId="{0869649E-A41A-41CE-92BD-E71F78A38AA4}" type="pres">
      <dgm:prSet presAssocID="{D488A256-2263-4437-BDD4-908319BC320F}" presName="quad3" presStyleLbl="node1" presStyleIdx="2" presStyleCnt="4">
        <dgm:presLayoutVars>
          <dgm:chMax val="0"/>
          <dgm:chPref val="0"/>
          <dgm:bulletEnabled val="1"/>
        </dgm:presLayoutVars>
      </dgm:prSet>
      <dgm:spPr/>
      <dgm:t>
        <a:bodyPr/>
        <a:lstStyle/>
        <a:p>
          <a:endParaRPr lang="en-GB"/>
        </a:p>
      </dgm:t>
    </dgm:pt>
    <dgm:pt modelId="{91AB797E-555B-4ABD-B46D-5E2A8AF1089C}" type="pres">
      <dgm:prSet presAssocID="{D488A256-2263-4437-BDD4-908319BC320F}" presName="quad4" presStyleLbl="node1" presStyleIdx="3" presStyleCnt="4">
        <dgm:presLayoutVars>
          <dgm:chMax val="0"/>
          <dgm:chPref val="0"/>
          <dgm:bulletEnabled val="1"/>
        </dgm:presLayoutVars>
      </dgm:prSet>
      <dgm:spPr/>
      <dgm:t>
        <a:bodyPr/>
        <a:lstStyle/>
        <a:p>
          <a:endParaRPr lang="en-GB"/>
        </a:p>
      </dgm:t>
    </dgm:pt>
  </dgm:ptLst>
  <dgm:cxnLst>
    <dgm:cxn modelId="{2F26A1FF-661F-4EE4-97E4-23A9EC4AB244}" type="presOf" srcId="{D488A256-2263-4437-BDD4-908319BC320F}" destId="{A7D172F2-C06C-4543-9752-149DC6BC612C}" srcOrd="0" destOrd="0" presId="urn:microsoft.com/office/officeart/2005/8/layout/matrix3"/>
    <dgm:cxn modelId="{9A8F96FC-E5DF-4580-9884-FF465C925E1A}" srcId="{D488A256-2263-4437-BDD4-908319BC320F}" destId="{40E541F8-8DCC-4892-96D7-38F43548FF2D}" srcOrd="3" destOrd="0" parTransId="{0F22578D-F09D-4C8F-865A-2F0993E8170A}" sibTransId="{8D7D23D3-E53F-469C-94DB-66E54BDFE7F6}"/>
    <dgm:cxn modelId="{F39223C9-3A04-44CC-9947-14D1DA1364AD}" type="presOf" srcId="{65920484-9643-4EA8-9BDA-C5FC0990955F}" destId="{44DEBBD4-C33F-44BD-9105-0909F546C055}" srcOrd="0" destOrd="0" presId="urn:microsoft.com/office/officeart/2005/8/layout/matrix3"/>
    <dgm:cxn modelId="{FC314374-CADF-41A7-97A0-A577B3E752A2}" type="presOf" srcId="{0CB6BAF6-0B48-4679-BED1-43A778290B0C}" destId="{720979C2-356C-436F-8104-F530C4722C55}" srcOrd="0" destOrd="0" presId="urn:microsoft.com/office/officeart/2005/8/layout/matrix3"/>
    <dgm:cxn modelId="{F10A5732-34CA-48C7-94FF-3BB70D0A753C}" type="presOf" srcId="{74F793B8-792F-4F84-ADCE-6985AC6D8403}" destId="{0869649E-A41A-41CE-92BD-E71F78A38AA4}" srcOrd="0" destOrd="0" presId="urn:microsoft.com/office/officeart/2005/8/layout/matrix3"/>
    <dgm:cxn modelId="{34694C5F-A22F-4FEC-B5FA-DBB2C74F0CCC}" type="presOf" srcId="{40E541F8-8DCC-4892-96D7-38F43548FF2D}" destId="{91AB797E-555B-4ABD-B46D-5E2A8AF1089C}" srcOrd="0" destOrd="0" presId="urn:microsoft.com/office/officeart/2005/8/layout/matrix3"/>
    <dgm:cxn modelId="{3865A47B-82D9-4783-B5E2-BBCF2426C2F5}" srcId="{D488A256-2263-4437-BDD4-908319BC320F}" destId="{74F793B8-792F-4F84-ADCE-6985AC6D8403}" srcOrd="2" destOrd="0" parTransId="{9A5BE9F6-4791-4C31-8604-B1359CB5CF15}" sibTransId="{93E4B568-AC0C-433B-BB64-EC107A942DD1}"/>
    <dgm:cxn modelId="{576E7886-4890-4C28-AA54-0D4C11F9B5F6}" srcId="{D488A256-2263-4437-BDD4-908319BC320F}" destId="{0CB6BAF6-0B48-4679-BED1-43A778290B0C}" srcOrd="0" destOrd="0" parTransId="{29DF0FF8-0D7D-4CB0-B3F9-2EBE28BBCD7B}" sibTransId="{D2872D5A-5E8A-4911-A046-E884F7BC6C7A}"/>
    <dgm:cxn modelId="{6079BF25-A911-4347-801B-A0077D428213}" srcId="{D488A256-2263-4437-BDD4-908319BC320F}" destId="{65920484-9643-4EA8-9BDA-C5FC0990955F}" srcOrd="1" destOrd="0" parTransId="{2DC547E7-119A-4C26-9A36-5598C29BE49F}" sibTransId="{742392F8-7F65-44DB-B435-7459746E2471}"/>
    <dgm:cxn modelId="{112CBA9C-5EEA-4A36-8CD8-AA7E5AB7B8B0}" type="presParOf" srcId="{A7D172F2-C06C-4543-9752-149DC6BC612C}" destId="{2AEBCDB5-D685-4060-8409-112D09056A94}" srcOrd="0" destOrd="0" presId="urn:microsoft.com/office/officeart/2005/8/layout/matrix3"/>
    <dgm:cxn modelId="{13C6027F-BAAD-47F9-A61D-FA2F6540B3D8}" type="presParOf" srcId="{A7D172F2-C06C-4543-9752-149DC6BC612C}" destId="{720979C2-356C-436F-8104-F530C4722C55}" srcOrd="1" destOrd="0" presId="urn:microsoft.com/office/officeart/2005/8/layout/matrix3"/>
    <dgm:cxn modelId="{0FE966D4-C564-4DE3-84A3-EF288D1861F5}" type="presParOf" srcId="{A7D172F2-C06C-4543-9752-149DC6BC612C}" destId="{44DEBBD4-C33F-44BD-9105-0909F546C055}" srcOrd="2" destOrd="0" presId="urn:microsoft.com/office/officeart/2005/8/layout/matrix3"/>
    <dgm:cxn modelId="{E7D953C1-A5FA-46B4-A454-B68B8578AECC}" type="presParOf" srcId="{A7D172F2-C06C-4543-9752-149DC6BC612C}" destId="{0869649E-A41A-41CE-92BD-E71F78A38AA4}" srcOrd="3" destOrd="0" presId="urn:microsoft.com/office/officeart/2005/8/layout/matrix3"/>
    <dgm:cxn modelId="{F4857E8F-DECC-4084-8DE1-0B9793042488}" type="presParOf" srcId="{A7D172F2-C06C-4543-9752-149DC6BC612C}" destId="{91AB797E-555B-4ABD-B46D-5E2A8AF1089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0B234-5F01-47EF-AFF1-40AC6FB22C95}"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2F004-624F-4F2B-814B-10DC90756C01}" type="slidenum">
              <a:rPr lang="en-GB" smtClean="0"/>
              <a:t>‹#›</a:t>
            </a:fld>
            <a:endParaRPr lang="en-GB"/>
          </a:p>
        </p:txBody>
      </p:sp>
    </p:spTree>
    <p:extLst>
      <p:ext uri="{BB962C8B-B14F-4D97-AF65-F5344CB8AC3E}">
        <p14:creationId xmlns:p14="http://schemas.microsoft.com/office/powerpoint/2010/main" val="129981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D3Lm7etIux8?si=SA4umeBOh9dAB9L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D3Lm7etIux8?si=SA4umeBOh9dAB9L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D3Lm7etIux8?si=SA4umeBOh9dAB9L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D3Lm7etIux8?si=SA4umeBOh9dAB9L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Paramedics attend patients with a wide variety of needs and have an important role in hospital admission avoidance through avenues including treating and discharging patients at home or referral to alternative treatment pathways. The profession in Scotland is also moving towards alignment with the rest of the UK in developing a greater presence in settings outside of prehospital emergency care including primary care, in-hospital, and community care environments as well as education, governance and public health. This video created by NHS GGC gives some more information and insight into cross sector placements: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https://youtu.be/D3Lm7etIux8?si=SA4umeBOh9dAB9Lh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drive towards a connected whole system approach to improving care for all, we want to prepare our students for their responsibilities through engaging with diverse learning experiences in practice settings. By placing year 2 and 3 paramedic undergraduate students into a variety of care environments we can achieve a number of pertinent learning outcomes associated with early development of the holistic healthcare practitioner, such 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Enhance understanding of patient assessment, treatment and management in in-hospital emergency care settings</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Exposure to a variety of patient groups and clinical presentations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Recognise the role of the healthcare professional in maintaining patient autonomy, dignity and quality of life</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Explore adaptations to communication and care provision to aid delivery of person-centred care to patients with a variety of needs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Opportunity to develop knowledge and understanding of NHS services and the complexity of patient journeys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 the need for, and reflect on, interprofessional collaboration and multidisciplinary team working to enable quality person-centred care </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Explore and analyse wider health and social care provision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7B2F004-624F-4F2B-814B-10DC90756C01}" type="slidenum">
              <a:rPr lang="en-GB" smtClean="0"/>
              <a:t>3</a:t>
            </a:fld>
            <a:endParaRPr lang="en-GB"/>
          </a:p>
        </p:txBody>
      </p:sp>
    </p:spTree>
    <p:extLst>
      <p:ext uri="{BB962C8B-B14F-4D97-AF65-F5344CB8AC3E}">
        <p14:creationId xmlns:p14="http://schemas.microsoft.com/office/powerpoint/2010/main" val="3272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B77B8D0-9CBC-8926-B84D-CA833AEF3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620A3BF-43A4-90BF-8137-B71792DDB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1497D111-1B29-399E-ED19-ED0FC4A485BC}"/>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Paramedics attend patients with a wide variety of needs and have an important role in hospital admission avoidance through avenues including treating and discharging patients at home or referral to alternative treatment pathways. The profession in Scotland is also moving towards alignment with the rest of the UK in developing a greater presence in settings outside of prehospital emergency care including primary care, in-hospital, and community care environments as well as education, governance and public health. This video created by NHS GGC gives some more information and insight into cross sector placements: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https://youtu.be/D3Lm7etIux8?si=SA4umeBOh9dAB9Lh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drive towards a connected whole system approach to improving care for all, we want to prepare our students for their responsibilities through engaging with diverse learning experiences in practice settings. By placing year 2 and 3 paramedic undergraduate students into a variety of care environments we can achieve a number of pertinent learning outcomes associated with early development of the holistic healthcare practitioner, such 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Enhance understanding of patient assessment, treatment and management in in-hospital emergency care settings</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Exposure to a variety of patient groups and clinical presentations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Recognise the role of the healthcare professional in maintaining patient autonomy, dignity and quality of life</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Explore adaptations to communication and care provision to aid delivery of person-centred care to patients with a variety of needs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Opportunity to develop knowledge and understanding of NHS services and the complexity of patient journeys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 the need for, and reflect on, interprofessional collaboration and multidisciplinary team working to enable quality person-centred care </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Explore and analyse wider health and social care provision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xmlns="" id="{74A01EEC-8F06-A6F8-84CE-F7BD171AA5E2}"/>
              </a:ext>
            </a:extLst>
          </p:cNvPr>
          <p:cNvSpPr>
            <a:spLocks noGrp="1"/>
          </p:cNvSpPr>
          <p:nvPr>
            <p:ph type="sldNum" sz="quarter" idx="5"/>
          </p:nvPr>
        </p:nvSpPr>
        <p:spPr/>
        <p:txBody>
          <a:bodyPr/>
          <a:lstStyle/>
          <a:p>
            <a:fld id="{E7B2F004-624F-4F2B-814B-10DC90756C01}" type="slidenum">
              <a:rPr lang="en-GB" smtClean="0"/>
              <a:t>4</a:t>
            </a:fld>
            <a:endParaRPr lang="en-GB"/>
          </a:p>
        </p:txBody>
      </p:sp>
    </p:spTree>
    <p:extLst>
      <p:ext uri="{BB962C8B-B14F-4D97-AF65-F5344CB8AC3E}">
        <p14:creationId xmlns:p14="http://schemas.microsoft.com/office/powerpoint/2010/main" val="60679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504146-9C44-E60F-619C-53365ACC2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7B6027A-AA68-9C8C-06C2-0EE531518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E80568E-7B60-532A-A594-B3CADCB6BC96}"/>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Paramedics attend patients with a wide variety of needs and have an important role in hospital admission avoidance through avenues including treating and discharging patients at home or referral to alternative treatment pathways. The profession in Scotland is also moving towards alignment with the rest of the UK in developing a greater presence in settings outside of prehospital emergency care including primary care, in-hospital, and community care environments as well as education, governance and public health. This video created by NHS GGC gives some more information and insight into cross sector placements: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https://youtu.be/D3Lm7etIux8?si=SA4umeBOh9dAB9Lh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drive towards a connected whole system approach to improving care for all, we want to prepare our students for their responsibilities through engaging with diverse learning experiences in practice settings. By placing year 2 and 3 paramedic undergraduate students into a variety of care environments we can achieve a number of pertinent learning outcomes associated with early development of the holistic healthcare practitioner, such 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Enhance understanding of patient assessment, treatment and management in in-hospital emergency care settings</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Exposure to a variety of patient groups and clinical presentations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Recognise the role of the healthcare professional in maintaining patient autonomy, dignity and quality of life</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Explore adaptations to communication and care provision to aid delivery of person-centred care to patients with a variety of needs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Opportunity to develop knowledge and understanding of NHS services and the complexity of patient journeys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 the need for, and reflect on, interprofessional collaboration and multidisciplinary team working to enable quality person-centred care </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Explore and analyse wider health and social care provision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xmlns="" id="{03ECFB33-6803-A4FB-CAB7-F5DB874D1754}"/>
              </a:ext>
            </a:extLst>
          </p:cNvPr>
          <p:cNvSpPr>
            <a:spLocks noGrp="1"/>
          </p:cNvSpPr>
          <p:nvPr>
            <p:ph type="sldNum" sz="quarter" idx="5"/>
          </p:nvPr>
        </p:nvSpPr>
        <p:spPr/>
        <p:txBody>
          <a:bodyPr/>
          <a:lstStyle/>
          <a:p>
            <a:fld id="{E7B2F004-624F-4F2B-814B-10DC90756C01}" type="slidenum">
              <a:rPr lang="en-GB" smtClean="0"/>
              <a:t>5</a:t>
            </a:fld>
            <a:endParaRPr lang="en-GB"/>
          </a:p>
        </p:txBody>
      </p:sp>
    </p:spTree>
    <p:extLst>
      <p:ext uri="{BB962C8B-B14F-4D97-AF65-F5344CB8AC3E}">
        <p14:creationId xmlns:p14="http://schemas.microsoft.com/office/powerpoint/2010/main" val="179753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6A3078-B1AE-AE7B-5706-A7EF23651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A531A85-07AD-38D5-5FA6-CD4DDC2F9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57841FB-B0D0-4278-4149-3319C20F28F4}"/>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Paramedics attend patients with a wide variety of needs and have an important role in hospital admission avoidance through avenues including treating and discharging patients at home or referral to alternative treatment pathways. The profession in Scotland is also moving towards alignment with the rest of the UK in developing a greater presence in settings outside of prehospital emergency care including primary care, in-hospital, and community care environments as well as education, governance and public health. This video created by NHS GGC gives some more information and insight into cross sector placements: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https://youtu.be/D3Lm7etIux8?si=SA4umeBOh9dAB9Lh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drive towards a connected whole system approach to improving care for all, we want to prepare our students for their responsibilities through engaging with diverse learning experiences in practice settings. By placing year 2 and 3 paramedic undergraduate students into a variety of care environments we can achieve a number of pertinent learning outcomes associated with early development of the holistic healthcare practitioner, such 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Enhance understanding of patient assessment, treatment and management in in-hospital emergency care settings</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Exposure to a variety of patient groups and clinical presentations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Recognise the role of the healthcare professional in maintaining patient autonomy, dignity and quality of life</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Explore adaptations to communication and care provision to aid delivery of person-centred care to patients with a variety of needs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Opportunity to develop knowledge and understanding of NHS services and the complexity of patient journeys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 the need for, and reflect on, interprofessional collaboration and multidisciplinary team working to enable quality person-centred care </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Explore and analyse wider health and social care provision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xmlns="" id="{8B1E32F4-5CDB-6E8D-89E7-EEF782BB6A3C}"/>
              </a:ext>
            </a:extLst>
          </p:cNvPr>
          <p:cNvSpPr>
            <a:spLocks noGrp="1"/>
          </p:cNvSpPr>
          <p:nvPr>
            <p:ph type="sldNum" sz="quarter" idx="5"/>
          </p:nvPr>
        </p:nvSpPr>
        <p:spPr/>
        <p:txBody>
          <a:bodyPr/>
          <a:lstStyle/>
          <a:p>
            <a:fld id="{E7B2F004-624F-4F2B-814B-10DC90756C01}" type="slidenum">
              <a:rPr lang="en-GB" smtClean="0"/>
              <a:t>6</a:t>
            </a:fld>
            <a:endParaRPr lang="en-GB"/>
          </a:p>
        </p:txBody>
      </p:sp>
    </p:spTree>
    <p:extLst>
      <p:ext uri="{BB962C8B-B14F-4D97-AF65-F5344CB8AC3E}">
        <p14:creationId xmlns:p14="http://schemas.microsoft.com/office/powerpoint/2010/main" val="321494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589D05-165D-4A5D-D59E-927A4C60A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8B99994-3A5C-742C-4136-0C39DAB9A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58023B0-CBEE-DBD0-CC9F-EFB82D28D8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We ask that there is a nominated practice educator (PE) or mentor within the placement area who would meet them at the start of the first day for attendance keeping and orientation. They would ideally also be responsible for identifying and directing students to learning opportunities (such as those suggested above) throughout the placement block. </a:t>
            </a:r>
          </a:p>
          <a:p>
            <a:endParaRPr lang="en-GB" dirty="0"/>
          </a:p>
        </p:txBody>
      </p:sp>
      <p:sp>
        <p:nvSpPr>
          <p:cNvPr id="4" name="Slide Number Placeholder 3">
            <a:extLst>
              <a:ext uri="{FF2B5EF4-FFF2-40B4-BE49-F238E27FC236}">
                <a16:creationId xmlns:a16="http://schemas.microsoft.com/office/drawing/2014/main" xmlns="" id="{2FFE0CF1-4431-29DB-B90F-838A18AEB8D6}"/>
              </a:ext>
            </a:extLst>
          </p:cNvPr>
          <p:cNvSpPr>
            <a:spLocks noGrp="1"/>
          </p:cNvSpPr>
          <p:nvPr>
            <p:ph type="sldNum" sz="quarter" idx="5"/>
          </p:nvPr>
        </p:nvSpPr>
        <p:spPr/>
        <p:txBody>
          <a:bodyPr/>
          <a:lstStyle/>
          <a:p>
            <a:fld id="{E7B2F004-624F-4F2B-814B-10DC90756C01}" type="slidenum">
              <a:rPr lang="en-GB" smtClean="0"/>
              <a:t>8</a:t>
            </a:fld>
            <a:endParaRPr lang="en-GB"/>
          </a:p>
        </p:txBody>
      </p:sp>
    </p:spTree>
    <p:extLst>
      <p:ext uri="{BB962C8B-B14F-4D97-AF65-F5344CB8AC3E}">
        <p14:creationId xmlns:p14="http://schemas.microsoft.com/office/powerpoint/2010/main" val="217940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3A9ABB-5485-48EC-A98C-FA476AE81EA3}" type="slidenum">
              <a:rPr lang="en-GB" smtClean="0"/>
              <a:t>18</a:t>
            </a:fld>
            <a:endParaRPr lang="en-GB" dirty="0"/>
          </a:p>
        </p:txBody>
      </p:sp>
    </p:spTree>
    <p:extLst>
      <p:ext uri="{BB962C8B-B14F-4D97-AF65-F5344CB8AC3E}">
        <p14:creationId xmlns:p14="http://schemas.microsoft.com/office/powerpoint/2010/main" val="237335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62B24E-55F7-4377-B2A4-0468C58A2223}"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681C0-B7AF-4C8C-BB65-B791919A3CE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18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2B24E-55F7-4377-B2A4-0468C58A2223}"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97088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2B24E-55F7-4377-B2A4-0468C58A2223}"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65499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2B24E-55F7-4377-B2A4-0468C58A2223}"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177487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62B24E-55F7-4377-B2A4-0468C58A2223}"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681C0-B7AF-4C8C-BB65-B791919A3CE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72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62B24E-55F7-4377-B2A4-0468C58A2223}" type="datetimeFigureOut">
              <a:rPr lang="en-GB" smtClean="0"/>
              <a:t>14/04/2025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392101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62B24E-55F7-4377-B2A4-0468C58A2223}" type="datetimeFigureOut">
              <a:rPr lang="en-GB" smtClean="0"/>
              <a:t>14/04/2025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68408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62B24E-55F7-4377-B2A4-0468C58A2223}" type="datetimeFigureOut">
              <a:rPr lang="en-GB" smtClean="0"/>
              <a:t>14/04/2025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246949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62B24E-55F7-4377-B2A4-0468C58A2223}" type="datetimeFigureOut">
              <a:rPr lang="en-GB" smtClean="0"/>
              <a:t>14/04/2025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418729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A62B24E-55F7-4377-B2A4-0468C58A2223}" type="datetimeFigureOut">
              <a:rPr lang="en-GB" smtClean="0"/>
              <a:t>14/04/2025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6681C0-B7AF-4C8C-BB65-B791919A3CE3}" type="slidenum">
              <a:rPr lang="en-GB" smtClean="0"/>
              <a:t>‹#›</a:t>
            </a:fld>
            <a:endParaRPr lang="en-GB"/>
          </a:p>
        </p:txBody>
      </p:sp>
    </p:spTree>
    <p:extLst>
      <p:ext uri="{BB962C8B-B14F-4D97-AF65-F5344CB8AC3E}">
        <p14:creationId xmlns:p14="http://schemas.microsoft.com/office/powerpoint/2010/main" val="13915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AA62B24E-55F7-4377-B2A4-0468C58A2223}" type="datetimeFigureOut">
              <a:rPr lang="en-GB" smtClean="0"/>
              <a:t>14/04/2025</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6681C0-B7AF-4C8C-BB65-B791919A3CE3}" type="slidenum">
              <a:rPr lang="en-GB" smtClean="0"/>
              <a:t>‹#›</a:t>
            </a:fld>
            <a:endParaRPr lang="en-GB"/>
          </a:p>
        </p:txBody>
      </p:sp>
    </p:spTree>
    <p:extLst>
      <p:ext uri="{BB962C8B-B14F-4D97-AF65-F5344CB8AC3E}">
        <p14:creationId xmlns:p14="http://schemas.microsoft.com/office/powerpoint/2010/main" val="272792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A62B24E-55F7-4377-B2A4-0468C58A2223}" type="datetimeFigureOut">
              <a:rPr lang="en-GB" smtClean="0"/>
              <a:t>14/04/2025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6681C0-B7AF-4C8C-BB65-B791919A3CE3}"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30297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paramedicplacements@gcu.ac.uk" TargetMode="Externa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aramedicplacements@gcu.ac.uk"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paramedicplacements@gcu.ac.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Edition%20https:/collegeofparamedics.co.uk/COP/ProfessionalDevelopment/Developing%20a%20New%20Paramedic%20Curriculum.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paramedicplacements@gcu.ac.u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hcpc-uk.org/standards/standards-of-conduct-performance-and-ethics/revised-standards/what-is-chang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b="1" dirty="0"/>
              <a:t>Cross Sector</a:t>
            </a:r>
            <a:br>
              <a:rPr lang="en-GB" sz="6000" b="1" dirty="0"/>
            </a:br>
            <a:r>
              <a:rPr lang="en-GB" sz="6000" b="1" dirty="0"/>
              <a:t>Practice Placement Briefing</a:t>
            </a:r>
          </a:p>
        </p:txBody>
      </p:sp>
      <p:sp>
        <p:nvSpPr>
          <p:cNvPr id="3" name="Subtitle 2"/>
          <p:cNvSpPr>
            <a:spLocks noGrp="1"/>
          </p:cNvSpPr>
          <p:nvPr>
            <p:ph type="subTitle" idx="1"/>
          </p:nvPr>
        </p:nvSpPr>
        <p:spPr>
          <a:xfrm>
            <a:off x="1100051" y="4455620"/>
            <a:ext cx="10058400" cy="1643427"/>
          </a:xfrm>
        </p:spPr>
        <p:txBody>
          <a:bodyPr>
            <a:normAutofit/>
          </a:bodyPr>
          <a:lstStyle/>
          <a:p>
            <a:r>
              <a:rPr lang="en-GB" cap="none" dirty="0"/>
              <a:t>Placement Area: Acute Wards &amp; NHS Specialties</a:t>
            </a:r>
          </a:p>
          <a:p>
            <a:r>
              <a:rPr lang="en-GB" cap="none" dirty="0"/>
              <a:t>Academic Year 24/25</a:t>
            </a:r>
          </a:p>
        </p:txBody>
      </p:sp>
    </p:spTree>
    <p:extLst>
      <p:ext uri="{BB962C8B-B14F-4D97-AF65-F5344CB8AC3E}">
        <p14:creationId xmlns:p14="http://schemas.microsoft.com/office/powerpoint/2010/main" val="2410855223"/>
      </p:ext>
    </p:extLst>
  </p:cSld>
  <p:clrMapOvr>
    <a:masterClrMapping/>
  </p:clrMapOvr>
  <mc:AlternateContent xmlns:mc="http://schemas.openxmlformats.org/markup-compatibility/2006" xmlns:p14="http://schemas.microsoft.com/office/powerpoint/2010/main">
    <mc:Choice Requires="p14">
      <p:transition spd="slow" p14:dur="2000" advTm="23221"/>
    </mc:Choice>
    <mc:Fallback xmlns="">
      <p:transition spd="slow" advTm="232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7011F3B-8B8F-CAF5-B5CE-F6751FA86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40F4A37-08D2-FF43-8027-111917E34BE6}"/>
              </a:ext>
            </a:extLst>
          </p:cNvPr>
          <p:cNvSpPr>
            <a:spLocks noGrp="1"/>
          </p:cNvSpPr>
          <p:nvPr>
            <p:ph type="title"/>
          </p:nvPr>
        </p:nvSpPr>
        <p:spPr/>
        <p:txBody>
          <a:bodyPr/>
          <a:lstStyle/>
          <a:p>
            <a:r>
              <a:rPr lang="en-GB" b="1" dirty="0"/>
              <a:t>Before placements, students should…</a:t>
            </a:r>
          </a:p>
        </p:txBody>
      </p:sp>
      <p:sp>
        <p:nvSpPr>
          <p:cNvPr id="3" name="Content Placeholder 2">
            <a:extLst>
              <a:ext uri="{FF2B5EF4-FFF2-40B4-BE49-F238E27FC236}">
                <a16:creationId xmlns:a16="http://schemas.microsoft.com/office/drawing/2014/main" xmlns="" id="{3248BB13-E034-7FAB-4282-C2934AAADC4E}"/>
              </a:ext>
            </a:extLst>
          </p:cNvPr>
          <p:cNvSpPr>
            <a:spLocks noGrp="1"/>
          </p:cNvSpPr>
          <p:nvPr>
            <p:ph idx="1"/>
          </p:nvPr>
        </p:nvSpPr>
        <p:spPr>
          <a:xfrm>
            <a:off x="825731" y="2161309"/>
            <a:ext cx="10540538" cy="3906982"/>
          </a:xfrm>
        </p:spPr>
        <p:txBody>
          <a:bodyPr>
            <a:normAutofit/>
          </a:bodyPr>
          <a:lstStyle/>
          <a:p>
            <a:pPr marL="360000" indent="-360000">
              <a:spcBef>
                <a:spcPts val="0"/>
              </a:spcBef>
              <a:buFont typeface="Wingdings" panose="05000000000000000000" pitchFamily="2" charset="2"/>
              <a:buChar char="ü"/>
            </a:pPr>
            <a:r>
              <a:rPr lang="en-GB" b="1" dirty="0"/>
              <a:t>Placement guidance: </a:t>
            </a:r>
            <a:r>
              <a:rPr lang="en-GB" dirty="0"/>
              <a:t>Read through the placement guidance resources and know what’s expected of them</a:t>
            </a:r>
            <a:endParaRPr lang="en-GB" b="1" dirty="0"/>
          </a:p>
          <a:p>
            <a:pPr marL="0" indent="0">
              <a:spcBef>
                <a:spcPts val="0"/>
              </a:spcBef>
              <a:buNone/>
            </a:pPr>
            <a:endParaRPr lang="en-GB" b="1" dirty="0"/>
          </a:p>
          <a:p>
            <a:pPr marL="360000" indent="-360000">
              <a:spcBef>
                <a:spcPts val="0"/>
              </a:spcBef>
              <a:buFont typeface="Wingdings" panose="05000000000000000000" pitchFamily="2" charset="2"/>
              <a:buChar char="ü"/>
            </a:pPr>
            <a:r>
              <a:rPr lang="en-GB" b="1" dirty="0"/>
              <a:t>PAD: </a:t>
            </a:r>
            <a:r>
              <a:rPr lang="en-GB" dirty="0"/>
              <a:t>Prepare the relevant placement documents (paper or electronic)</a:t>
            </a:r>
            <a:endParaRPr lang="en-US" dirty="0"/>
          </a:p>
          <a:p>
            <a:pPr marL="360000" indent="-360000">
              <a:spcBef>
                <a:spcPts val="0"/>
              </a:spcBef>
              <a:buFont typeface="Wingdings" panose="05000000000000000000" pitchFamily="2" charset="2"/>
              <a:buChar char="ü"/>
            </a:pPr>
            <a:endParaRPr lang="en-GB" dirty="0"/>
          </a:p>
          <a:p>
            <a:pPr marL="360000" indent="-360000">
              <a:spcBef>
                <a:spcPts val="0"/>
              </a:spcBef>
              <a:buFont typeface="Wingdings" panose="05000000000000000000" pitchFamily="2" charset="2"/>
              <a:buChar char="ü"/>
            </a:pPr>
            <a:r>
              <a:rPr lang="en-GB" b="1" dirty="0"/>
              <a:t>Print guidance: </a:t>
            </a:r>
            <a:r>
              <a:rPr lang="en-GB" dirty="0"/>
              <a:t>Print the A&amp;E/Paediatric/Maternity Placement Guidance documents and take these to placement. These are useful to check for ideas on things to do!</a:t>
            </a:r>
          </a:p>
          <a:p>
            <a:pPr marL="360000" indent="-360000">
              <a:spcBef>
                <a:spcPts val="0"/>
              </a:spcBef>
              <a:buFont typeface="Wingdings" panose="05000000000000000000" pitchFamily="2" charset="2"/>
              <a:buChar char="ü"/>
            </a:pPr>
            <a:endParaRPr lang="en-GB" dirty="0"/>
          </a:p>
          <a:p>
            <a:pPr marL="360000" indent="-360000">
              <a:spcBef>
                <a:spcPts val="0"/>
              </a:spcBef>
              <a:buFont typeface="Wingdings" panose="05000000000000000000" pitchFamily="2" charset="2"/>
              <a:buChar char="ü"/>
            </a:pPr>
            <a:r>
              <a:rPr lang="en-GB" dirty="0"/>
              <a:t> </a:t>
            </a:r>
            <a:r>
              <a:rPr lang="en-GB" b="1" dirty="0"/>
              <a:t>Get in touch: </a:t>
            </a:r>
            <a:r>
              <a:rPr lang="en-GB" dirty="0"/>
              <a:t>Email their named placement contact for introductions and to confirm shifts</a:t>
            </a:r>
          </a:p>
          <a:p>
            <a:pPr marL="360000" indent="-360000">
              <a:spcBef>
                <a:spcPts val="0"/>
              </a:spcBef>
              <a:buFont typeface="Wingdings" panose="05000000000000000000" pitchFamily="2" charset="2"/>
              <a:buChar char="ü"/>
            </a:pPr>
            <a:endParaRPr lang="en-GB" dirty="0"/>
          </a:p>
          <a:p>
            <a:pPr marL="360000" indent="-360000">
              <a:spcBef>
                <a:spcPts val="0"/>
              </a:spcBef>
              <a:buFont typeface="Wingdings" panose="05000000000000000000" pitchFamily="2" charset="2"/>
              <a:buChar char="ü"/>
            </a:pPr>
            <a:r>
              <a:rPr lang="en-GB" dirty="0"/>
              <a:t> </a:t>
            </a:r>
            <a:r>
              <a:rPr lang="en-GB" b="1" dirty="0"/>
              <a:t>Under 18s: </a:t>
            </a:r>
            <a:r>
              <a:rPr lang="en-GB" dirty="0"/>
              <a:t>If students are under 18 while on placement, they are not allowed to do more than 8 hours per day and not between 10pm – 6am. </a:t>
            </a:r>
          </a:p>
        </p:txBody>
      </p:sp>
    </p:spTree>
    <p:extLst>
      <p:ext uri="{BB962C8B-B14F-4D97-AF65-F5344CB8AC3E}">
        <p14:creationId xmlns:p14="http://schemas.microsoft.com/office/powerpoint/2010/main" val="2233081102"/>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FA79D-168B-41AF-910D-86A6BEF3429B}"/>
              </a:ext>
            </a:extLst>
          </p:cNvPr>
          <p:cNvSpPr>
            <a:spLocks noGrp="1"/>
          </p:cNvSpPr>
          <p:nvPr>
            <p:ph type="title"/>
          </p:nvPr>
        </p:nvSpPr>
        <p:spPr/>
        <p:txBody>
          <a:bodyPr/>
          <a:lstStyle/>
          <a:p>
            <a:pPr algn="ctr"/>
            <a:r>
              <a:rPr lang="en-GB" b="1" dirty="0"/>
              <a:t>Welfare and Support</a:t>
            </a:r>
          </a:p>
        </p:txBody>
      </p:sp>
    </p:spTree>
    <p:extLst>
      <p:ext uri="{BB962C8B-B14F-4D97-AF65-F5344CB8AC3E}">
        <p14:creationId xmlns:p14="http://schemas.microsoft.com/office/powerpoint/2010/main" val="690398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a:extLst>
            <a:ext uri="{FF2B5EF4-FFF2-40B4-BE49-F238E27FC236}">
              <a16:creationId xmlns:a16="http://schemas.microsoft.com/office/drawing/2014/main" xmlns="" id="{F3D4BF41-E94E-35C0-0215-25F5FC8AC0C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xmlns="" id="{8BE48C64-5364-4060-8928-FC052E77C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xmlns="" id="{139F791B-8515-4F50-9D32-45DD7676C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7" name="Straight Connector 16">
            <a:extLst>
              <a:ext uri="{FF2B5EF4-FFF2-40B4-BE49-F238E27FC236}">
                <a16:creationId xmlns:a16="http://schemas.microsoft.com/office/drawing/2014/main" xmlns="" id="{966A6F95-73C3-44EC-9D80-3131D2D868F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xmlns="" id="{9A04B113-9C71-4645-B2B0-6C6E7B17C7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3C315D46-EACB-C13E-0EB6-71DA3BF2BAB4}"/>
              </a:ext>
            </a:extLst>
          </p:cNvPr>
          <p:cNvPicPr>
            <a:picLocks noChangeAspect="1"/>
          </p:cNvPicPr>
          <p:nvPr/>
        </p:nvPicPr>
        <p:blipFill>
          <a:blip r:embed="rId2"/>
          <a:stretch>
            <a:fillRect/>
          </a:stretch>
        </p:blipFill>
        <p:spPr>
          <a:xfrm>
            <a:off x="262897" y="748039"/>
            <a:ext cx="7032029" cy="5361921"/>
          </a:xfrm>
          <a:prstGeom prst="rect">
            <a:avLst/>
          </a:prstGeom>
        </p:spPr>
      </p:pic>
      <p:sp>
        <p:nvSpPr>
          <p:cNvPr id="21" name="Rectangle 20">
            <a:extLst>
              <a:ext uri="{FF2B5EF4-FFF2-40B4-BE49-F238E27FC236}">
                <a16:creationId xmlns:a16="http://schemas.microsoft.com/office/drawing/2014/main" xmlns="" id="{D115AD00-405D-4A85-8201-260CF683D5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13486" y="0"/>
            <a:ext cx="458473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xmlns="" id="{E340EC37-DC35-2357-193A-3155314C62B8}"/>
              </a:ext>
            </a:extLst>
          </p:cNvPr>
          <p:cNvSpPr>
            <a:spLocks noGrp="1"/>
          </p:cNvSpPr>
          <p:nvPr>
            <p:ph type="title"/>
          </p:nvPr>
        </p:nvSpPr>
        <p:spPr>
          <a:xfrm>
            <a:off x="7993066" y="1276034"/>
            <a:ext cx="3659246" cy="1535620"/>
          </a:xfrm>
        </p:spPr>
        <p:txBody>
          <a:bodyPr vert="horz" lIns="91440" tIns="45720" rIns="91440" bIns="45720" rtlCol="0" anchor="b">
            <a:normAutofit/>
          </a:bodyPr>
          <a:lstStyle/>
          <a:p>
            <a:r>
              <a:rPr lang="en-US" sz="5400" b="1" dirty="0">
                <a:solidFill>
                  <a:srgbClr val="FFFFFF"/>
                </a:solidFill>
              </a:rPr>
              <a:t>Absence Reporting</a:t>
            </a:r>
          </a:p>
        </p:txBody>
      </p:sp>
      <p:sp>
        <p:nvSpPr>
          <p:cNvPr id="23" name="Rectangle 22">
            <a:extLst>
              <a:ext uri="{FF2B5EF4-FFF2-40B4-BE49-F238E27FC236}">
                <a16:creationId xmlns:a16="http://schemas.microsoft.com/office/drawing/2014/main" xmlns="" id="{2929C476-8F84-427E-8917-CE08130A08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 Placeholder 3">
            <a:extLst>
              <a:ext uri="{FF2B5EF4-FFF2-40B4-BE49-F238E27FC236}">
                <a16:creationId xmlns:a16="http://schemas.microsoft.com/office/drawing/2014/main" xmlns="" id="{2BC10552-DCA3-0D4C-AC78-B75D4F47EAE4}"/>
              </a:ext>
            </a:extLst>
          </p:cNvPr>
          <p:cNvSpPr txBox="1">
            <a:spLocks/>
          </p:cNvSpPr>
          <p:nvPr/>
        </p:nvSpPr>
        <p:spPr>
          <a:xfrm>
            <a:off x="8017371" y="3193139"/>
            <a:ext cx="3776963" cy="24440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t>Students should follow the process shown.  </a:t>
            </a:r>
          </a:p>
          <a:p>
            <a:r>
              <a:rPr lang="en-GB" dirty="0"/>
              <a:t>If a student hasn’t notified you of an absence, please contact </a:t>
            </a:r>
            <a:r>
              <a:rPr lang="en-GB" dirty="0">
                <a:hlinkClick r:id="rId3"/>
              </a:rPr>
              <a:t>paramedicplacements@gcu.ac.uk</a:t>
            </a:r>
            <a:r>
              <a:rPr lang="en-GB" dirty="0"/>
              <a:t>  and a member of the academic team will follow up.</a:t>
            </a:r>
          </a:p>
          <a:p>
            <a:endParaRPr lang="en-GB" dirty="0"/>
          </a:p>
          <a:p>
            <a:endParaRPr lang="en-GB" dirty="0"/>
          </a:p>
        </p:txBody>
      </p:sp>
    </p:spTree>
    <p:extLst>
      <p:ext uri="{BB962C8B-B14F-4D97-AF65-F5344CB8AC3E}">
        <p14:creationId xmlns:p14="http://schemas.microsoft.com/office/powerpoint/2010/main" val="2288048695"/>
      </p:ext>
    </p:extLst>
  </p:cSld>
  <p:clrMapOvr>
    <a:masterClrMapping/>
  </p:clrMapOvr>
  <mc:AlternateContent xmlns:mc="http://schemas.openxmlformats.org/markup-compatibility/2006" xmlns:p14="http://schemas.microsoft.com/office/powerpoint/2010/main">
    <mc:Choice Requires="p14">
      <p:transition spd="slow" p14:dur="2000" advTm="235539"/>
    </mc:Choice>
    <mc:Fallback xmlns="">
      <p:transition spd="slow" advTm="23553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46E879-BEDB-C130-A162-55AAB3BC21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48D4A24-6617-04B3-EDE5-65727045CC47}"/>
              </a:ext>
            </a:extLst>
          </p:cNvPr>
          <p:cNvSpPr>
            <a:spLocks noGrp="1"/>
          </p:cNvSpPr>
          <p:nvPr>
            <p:ph type="title"/>
          </p:nvPr>
        </p:nvSpPr>
        <p:spPr/>
        <p:txBody>
          <a:bodyPr/>
          <a:lstStyle/>
          <a:p>
            <a:r>
              <a:rPr lang="en-GB" b="1" dirty="0"/>
              <a:t>Welfare</a:t>
            </a:r>
          </a:p>
        </p:txBody>
      </p:sp>
      <p:sp>
        <p:nvSpPr>
          <p:cNvPr id="4" name="Content Placeholder 3">
            <a:extLst>
              <a:ext uri="{FF2B5EF4-FFF2-40B4-BE49-F238E27FC236}">
                <a16:creationId xmlns:a16="http://schemas.microsoft.com/office/drawing/2014/main" xmlns="" id="{162F3E58-204B-8E96-84CD-319FB853DD9F}"/>
              </a:ext>
            </a:extLst>
          </p:cNvPr>
          <p:cNvSpPr txBox="1">
            <a:spLocks/>
          </p:cNvSpPr>
          <p:nvPr/>
        </p:nvSpPr>
        <p:spPr>
          <a:xfrm>
            <a:off x="2525181" y="5313656"/>
            <a:ext cx="7202597" cy="4810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r>
              <a:rPr lang="en-GB" dirty="0"/>
              <a:t>Please contact </a:t>
            </a:r>
            <a:r>
              <a:rPr lang="en-GB" dirty="0">
                <a:hlinkClick r:id="rId2"/>
              </a:rPr>
              <a:t>paramedicplacements@gcu.ac.uk</a:t>
            </a:r>
            <a:r>
              <a:rPr lang="en-GB" dirty="0"/>
              <a:t> if you are unsure. </a:t>
            </a:r>
          </a:p>
        </p:txBody>
      </p:sp>
      <p:pic>
        <p:nvPicPr>
          <p:cNvPr id="5" name="Picture 4">
            <a:extLst>
              <a:ext uri="{FF2B5EF4-FFF2-40B4-BE49-F238E27FC236}">
                <a16:creationId xmlns:a16="http://schemas.microsoft.com/office/drawing/2014/main" xmlns="" id="{D68FDF2A-8CAB-D4E9-8260-B73D0DFFF641}"/>
              </a:ext>
            </a:extLst>
          </p:cNvPr>
          <p:cNvPicPr>
            <a:picLocks noChangeAspect="1"/>
          </p:cNvPicPr>
          <p:nvPr/>
        </p:nvPicPr>
        <p:blipFill>
          <a:blip r:embed="rId3"/>
          <a:stretch>
            <a:fillRect/>
          </a:stretch>
        </p:blipFill>
        <p:spPr>
          <a:xfrm>
            <a:off x="1050096" y="2685011"/>
            <a:ext cx="10091807" cy="2234388"/>
          </a:xfrm>
          <a:prstGeom prst="rect">
            <a:avLst/>
          </a:prstGeom>
        </p:spPr>
      </p:pic>
      <p:sp>
        <p:nvSpPr>
          <p:cNvPr id="3" name="Content Placeholder 3">
            <a:extLst>
              <a:ext uri="{FF2B5EF4-FFF2-40B4-BE49-F238E27FC236}">
                <a16:creationId xmlns:a16="http://schemas.microsoft.com/office/drawing/2014/main" xmlns="" id="{F08AB9E6-C9E0-048D-A863-9641382F18E9}"/>
              </a:ext>
            </a:extLst>
          </p:cNvPr>
          <p:cNvSpPr txBox="1">
            <a:spLocks/>
          </p:cNvSpPr>
          <p:nvPr/>
        </p:nvSpPr>
        <p:spPr>
          <a:xfrm>
            <a:off x="1050096" y="1881964"/>
            <a:ext cx="10091807" cy="7062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r>
              <a:rPr lang="en-GB" dirty="0"/>
              <a:t>Students are given the following advice per the Practice Based Learning Agreements in place between NHS GGC and GCU: </a:t>
            </a:r>
          </a:p>
        </p:txBody>
      </p:sp>
    </p:spTree>
    <p:extLst>
      <p:ext uri="{BB962C8B-B14F-4D97-AF65-F5344CB8AC3E}">
        <p14:creationId xmlns:p14="http://schemas.microsoft.com/office/powerpoint/2010/main" val="3423214314"/>
      </p:ext>
    </p:extLst>
  </p:cSld>
  <p:clrMapOvr>
    <a:masterClrMapping/>
  </p:clrMapOvr>
  <mc:AlternateContent xmlns:mc="http://schemas.openxmlformats.org/markup-compatibility/2006" xmlns:p14="http://schemas.microsoft.com/office/powerpoint/2010/main">
    <mc:Choice Requires="p14">
      <p:transition spd="slow" p14:dur="2000" advTm="235539"/>
    </mc:Choice>
    <mc:Fallback xmlns="">
      <p:transition spd="slow" advTm="23553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Emergency Situations</a:t>
            </a:r>
          </a:p>
        </p:txBody>
      </p:sp>
      <p:sp>
        <p:nvSpPr>
          <p:cNvPr id="3" name="Content Placeholder 2"/>
          <p:cNvSpPr>
            <a:spLocks noGrp="1"/>
          </p:cNvSpPr>
          <p:nvPr>
            <p:ph idx="1"/>
          </p:nvPr>
        </p:nvSpPr>
        <p:spPr>
          <a:xfrm>
            <a:off x="1066800" y="1915984"/>
            <a:ext cx="10058400" cy="4057525"/>
          </a:xfrm>
        </p:spPr>
        <p:txBody>
          <a:bodyPr>
            <a:normAutofit/>
          </a:bodyPr>
          <a:lstStyle/>
          <a:p>
            <a:endParaRPr lang="en-GB" dirty="0"/>
          </a:p>
          <a:p>
            <a:r>
              <a:rPr lang="en-GB" dirty="0"/>
              <a:t>If students have attended a traumatic event or something occurs whilst they are on shift that has impacted their ability to continue the shift/placement, </a:t>
            </a:r>
            <a:r>
              <a:rPr lang="en-GB" u="sng" dirty="0"/>
              <a:t>AS SOON AS POSSIBLE</a:t>
            </a:r>
            <a:r>
              <a:rPr lang="en-GB" dirty="0"/>
              <a:t> students should:</a:t>
            </a:r>
          </a:p>
          <a:p>
            <a:r>
              <a:rPr lang="en-GB" b="1" dirty="0"/>
              <a:t>Monday – Friday 8am – 4pm</a:t>
            </a:r>
          </a:p>
          <a:p>
            <a:pPr lvl="1"/>
            <a:r>
              <a:rPr lang="en-GB" dirty="0"/>
              <a:t>Contact </a:t>
            </a:r>
            <a:r>
              <a:rPr lang="en-GB" dirty="0">
                <a:hlinkClick r:id="rId2"/>
              </a:rPr>
              <a:t>paramedicplacements@gcu.ac.uk</a:t>
            </a:r>
            <a:r>
              <a:rPr lang="en-GB" dirty="0"/>
              <a:t> who will ensure they receive welfare support</a:t>
            </a:r>
          </a:p>
          <a:p>
            <a:pPr lvl="1"/>
            <a:endParaRPr lang="en-GB" dirty="0"/>
          </a:p>
          <a:p>
            <a:pPr marL="201168" lvl="1" indent="0">
              <a:buNone/>
            </a:pPr>
            <a:r>
              <a:rPr lang="en-GB" b="1" dirty="0"/>
              <a:t>Nights and Weekends</a:t>
            </a:r>
          </a:p>
          <a:p>
            <a:pPr lvl="1"/>
            <a:r>
              <a:rPr lang="en-GB" dirty="0"/>
              <a:t>Students should be supported by their PEd and senior operational staff</a:t>
            </a:r>
          </a:p>
          <a:p>
            <a:pPr lvl="1"/>
            <a:r>
              <a:rPr lang="en-GB" dirty="0"/>
              <a:t>Immediately inform GCU PELs at </a:t>
            </a:r>
            <a:r>
              <a:rPr lang="en-GB" dirty="0">
                <a:hlinkClick r:id="rId2"/>
              </a:rPr>
              <a:t>paramedicplacements@gcu.ac.uk</a:t>
            </a:r>
            <a:r>
              <a:rPr lang="en-GB" dirty="0"/>
              <a:t> and they will follow up as soon as they are available</a:t>
            </a:r>
          </a:p>
        </p:txBody>
      </p:sp>
    </p:spTree>
    <p:extLst>
      <p:ext uri="{BB962C8B-B14F-4D97-AF65-F5344CB8AC3E}">
        <p14:creationId xmlns:p14="http://schemas.microsoft.com/office/powerpoint/2010/main" val="2354143644"/>
      </p:ext>
    </p:extLst>
  </p:cSld>
  <p:clrMapOvr>
    <a:masterClrMapping/>
  </p:clrMapOvr>
  <mc:AlternateContent xmlns:mc="http://schemas.openxmlformats.org/markup-compatibility/2006" xmlns:p14="http://schemas.microsoft.com/office/powerpoint/2010/main">
    <mc:Choice Requires="p14">
      <p:transition spd="slow" p14:dur="2000" advTm="89088"/>
    </mc:Choice>
    <mc:Fallback xmlns="">
      <p:transition spd="slow" advTm="8908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FA79D-168B-41AF-910D-86A6BEF3429B}"/>
              </a:ext>
            </a:extLst>
          </p:cNvPr>
          <p:cNvSpPr>
            <a:spLocks noGrp="1"/>
          </p:cNvSpPr>
          <p:nvPr>
            <p:ph type="title"/>
          </p:nvPr>
        </p:nvSpPr>
        <p:spPr/>
        <p:txBody>
          <a:bodyPr/>
          <a:lstStyle/>
          <a:p>
            <a:pPr algn="ctr"/>
            <a:r>
              <a:rPr lang="en-GB" b="1" dirty="0"/>
              <a:t>Placement Assessment</a:t>
            </a:r>
          </a:p>
        </p:txBody>
      </p:sp>
    </p:spTree>
    <p:extLst>
      <p:ext uri="{BB962C8B-B14F-4D97-AF65-F5344CB8AC3E}">
        <p14:creationId xmlns:p14="http://schemas.microsoft.com/office/powerpoint/2010/main" val="127458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Placement Assessment</a:t>
            </a:r>
          </a:p>
        </p:txBody>
      </p:sp>
      <p:sp>
        <p:nvSpPr>
          <p:cNvPr id="3" name="Content Placeholder 2"/>
          <p:cNvSpPr>
            <a:spLocks noGrp="1"/>
          </p:cNvSpPr>
          <p:nvPr>
            <p:ph idx="1"/>
          </p:nvPr>
        </p:nvSpPr>
        <p:spPr>
          <a:xfrm>
            <a:off x="1066800" y="2003173"/>
            <a:ext cx="10058400" cy="506111"/>
          </a:xfrm>
        </p:spPr>
        <p:txBody>
          <a:bodyPr>
            <a:noAutofit/>
          </a:bodyPr>
          <a:lstStyle/>
          <a:p>
            <a:pPr marL="0" indent="0">
              <a:spcBef>
                <a:spcPts val="2400"/>
              </a:spcBef>
              <a:buNone/>
            </a:pPr>
            <a:r>
              <a:rPr lang="en-US" dirty="0"/>
              <a:t>Students should complete and submit the following forms from their PAD:</a:t>
            </a:r>
            <a:endParaRPr lang="en-GB" dirty="0"/>
          </a:p>
        </p:txBody>
      </p:sp>
      <p:graphicFrame>
        <p:nvGraphicFramePr>
          <p:cNvPr id="4" name="Table 3">
            <a:extLst>
              <a:ext uri="{FF2B5EF4-FFF2-40B4-BE49-F238E27FC236}">
                <a16:creationId xmlns:a16="http://schemas.microsoft.com/office/drawing/2014/main" xmlns="" id="{991416CC-5CDD-46DD-8B73-2222EDBF665E}"/>
              </a:ext>
            </a:extLst>
          </p:cNvPr>
          <p:cNvGraphicFramePr>
            <a:graphicFrameLocks noGrp="1"/>
          </p:cNvGraphicFramePr>
          <p:nvPr>
            <p:extLst>
              <p:ext uri="{D42A27DB-BD31-4B8C-83A1-F6EECF244321}">
                <p14:modId xmlns:p14="http://schemas.microsoft.com/office/powerpoint/2010/main" val="894403551"/>
              </p:ext>
            </p:extLst>
          </p:nvPr>
        </p:nvGraphicFramePr>
        <p:xfrm>
          <a:off x="3136772" y="2682356"/>
          <a:ext cx="5918456" cy="2496856"/>
        </p:xfrm>
        <a:graphic>
          <a:graphicData uri="http://schemas.openxmlformats.org/drawingml/2006/table">
            <a:tbl>
              <a:tblPr>
                <a:tableStyleId>{3C2FFA5D-87B4-456A-9821-1D502468CF0F}</a:tableStyleId>
              </a:tblPr>
              <a:tblGrid>
                <a:gridCol w="814284">
                  <a:extLst>
                    <a:ext uri="{9D8B030D-6E8A-4147-A177-3AD203B41FA5}">
                      <a16:colId xmlns:a16="http://schemas.microsoft.com/office/drawing/2014/main" xmlns="" val="2885198564"/>
                    </a:ext>
                  </a:extLst>
                </a:gridCol>
                <a:gridCol w="5104172">
                  <a:extLst>
                    <a:ext uri="{9D8B030D-6E8A-4147-A177-3AD203B41FA5}">
                      <a16:colId xmlns:a16="http://schemas.microsoft.com/office/drawing/2014/main" xmlns="" val="3671949655"/>
                    </a:ext>
                  </a:extLst>
                </a:gridCol>
              </a:tblGrid>
              <a:tr h="312107">
                <a:tc gridSpan="2">
                  <a:txBody>
                    <a:bodyPr/>
                    <a:lstStyle/>
                    <a:p>
                      <a:pPr algn="l" fontAlgn="b"/>
                      <a:r>
                        <a:rPr lang="en-GB" sz="1800" b="1" dirty="0">
                          <a:effectLst/>
                          <a:latin typeface="Aptos Display" panose="020B0004020202020204" pitchFamily="34" charset="0"/>
                        </a:rPr>
                        <a:t>      Essential</a:t>
                      </a:r>
                      <a:r>
                        <a:rPr lang="en-GB" sz="1800" dirty="0">
                          <a:effectLst/>
                          <a:latin typeface="Aptos Display" panose="020B0004020202020204" pitchFamily="34" charset="0"/>
                        </a:rPr>
                        <a:t> </a:t>
                      </a:r>
                      <a:r>
                        <a:rPr lang="en-GB" sz="1200" dirty="0">
                          <a:effectLst/>
                          <a:latin typeface="Aptos Display" panose="020B0004020202020204" pitchFamily="34" charset="0"/>
                        </a:rPr>
                        <a:t>(ideally signed by </a:t>
                      </a:r>
                      <a:r>
                        <a:rPr lang="en-GB" sz="1200" dirty="0" err="1">
                          <a:effectLst/>
                          <a:latin typeface="Aptos Display" panose="020B0004020202020204" pitchFamily="34" charset="0"/>
                        </a:rPr>
                        <a:t>PEd</a:t>
                      </a:r>
                      <a:r>
                        <a:rPr lang="en-GB" sz="1200" dirty="0">
                          <a:effectLst/>
                          <a:latin typeface="Aptos Display" panose="020B0004020202020204" pitchFamily="34" charset="0"/>
                        </a:rPr>
                        <a:t>/mentor but not a requirement)</a:t>
                      </a:r>
                      <a:endParaRPr lang="en-GB" sz="1200" b="0" i="0" dirty="0">
                        <a:solidFill>
                          <a:srgbClr val="000000"/>
                        </a:solidFill>
                        <a:effectLst/>
                        <a:latin typeface="Aptos Display" panose="020B0004020202020204" pitchFamily="34" charset="0"/>
                      </a:endParaRPr>
                    </a:p>
                  </a:txBody>
                  <a:tcPr marL="0" marR="9525" marT="9525" marB="0" anchor="ctr">
                    <a:solidFill>
                      <a:schemeClr val="accent5">
                        <a:lumMod val="20000"/>
                        <a:lumOff val="80000"/>
                      </a:schemeClr>
                    </a:solidFill>
                  </a:tcPr>
                </a:tc>
                <a:tc hMerge="1">
                  <a:txBody>
                    <a:bodyPr/>
                    <a:lstStyle/>
                    <a:p>
                      <a:endParaRPr dirty="0"/>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3621842615"/>
                  </a:ext>
                </a:extLst>
              </a:tr>
              <a:tr h="312107">
                <a:tc>
                  <a:txBody>
                    <a:bodyPr/>
                    <a:lstStyle/>
                    <a:p>
                      <a:pPr algn="ctr" fontAlgn="b"/>
                      <a:r>
                        <a:rPr lang="en-GB" sz="1600" dirty="0">
                          <a:effectLst/>
                          <a:latin typeface="Aptos Display" panose="020B0004020202020204" pitchFamily="34" charset="0"/>
                        </a:rPr>
                        <a:t>1</a:t>
                      </a:r>
                      <a:endParaRPr lang="en-GB" sz="2000" b="0" i="0" dirty="0">
                        <a:solidFill>
                          <a:srgbClr val="000000"/>
                        </a:solidFill>
                        <a:effectLst/>
                        <a:latin typeface="Aptos Display" panose="020B0004020202020204" pitchFamily="34" charset="0"/>
                      </a:endParaRPr>
                    </a:p>
                  </a:txBody>
                  <a:tcPr marL="0" marR="9525" marT="9525" marB="0" anchor="ctr">
                    <a:solidFill>
                      <a:schemeClr val="accent5">
                        <a:lumMod val="20000"/>
                        <a:lumOff val="80000"/>
                      </a:schemeClr>
                    </a:solidFill>
                  </a:tcPr>
                </a:tc>
                <a:tc>
                  <a:txBody>
                    <a:bodyPr/>
                    <a:lstStyle/>
                    <a:p>
                      <a:pPr algn="l" fontAlgn="ctr"/>
                      <a:r>
                        <a:rPr lang="en-GB" sz="1600" dirty="0">
                          <a:effectLst/>
                          <a:latin typeface="Aptos Display" panose="020B0004020202020204" pitchFamily="34" charset="0"/>
                        </a:rPr>
                        <a:t> Practice Setting Orientation</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2280463259"/>
                  </a:ext>
                </a:extLst>
              </a:tr>
              <a:tr h="312107">
                <a:tc>
                  <a:txBody>
                    <a:bodyPr/>
                    <a:lstStyle/>
                    <a:p>
                      <a:pPr algn="ctr" fontAlgn="b"/>
                      <a:r>
                        <a:rPr lang="en-GB" sz="1600" dirty="0">
                          <a:effectLst/>
                          <a:latin typeface="Aptos Display" panose="020B0004020202020204" pitchFamily="34" charset="0"/>
                        </a:rPr>
                        <a:t>2</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tc>
                  <a:txBody>
                    <a:bodyPr/>
                    <a:lstStyle/>
                    <a:p>
                      <a:pPr algn="l" fontAlgn="ctr"/>
                      <a:r>
                        <a:rPr lang="en-GB" sz="1600" dirty="0">
                          <a:effectLst/>
                          <a:latin typeface="Aptos Display" panose="020B0004020202020204" pitchFamily="34" charset="0"/>
                        </a:rPr>
                        <a:t> Record of Attendance</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3808529535"/>
                  </a:ext>
                </a:extLst>
              </a:tr>
              <a:tr h="312107">
                <a:tc>
                  <a:txBody>
                    <a:bodyPr/>
                    <a:lstStyle/>
                    <a:p>
                      <a:pPr algn="ctr" fontAlgn="b"/>
                      <a:r>
                        <a:rPr lang="en-GB" sz="1600" dirty="0">
                          <a:effectLst/>
                          <a:latin typeface="Aptos Display" panose="020B0004020202020204" pitchFamily="34" charset="0"/>
                        </a:rPr>
                        <a:t>3</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tc>
                  <a:txBody>
                    <a:bodyPr/>
                    <a:lstStyle/>
                    <a:p>
                      <a:pPr algn="l" fontAlgn="ctr"/>
                      <a:r>
                        <a:rPr lang="en-GB" sz="1600" dirty="0">
                          <a:effectLst/>
                          <a:latin typeface="Aptos Display" panose="020B0004020202020204" pitchFamily="34" charset="0"/>
                        </a:rPr>
                        <a:t> Learner Contract</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246712899"/>
                  </a:ext>
                </a:extLst>
              </a:tr>
              <a:tr h="312107">
                <a:tc gridSpan="2">
                  <a:txBody>
                    <a:bodyPr/>
                    <a:lstStyle/>
                    <a:p>
                      <a:r>
                        <a:rPr lang="en-GB" sz="1800" b="1" kern="1200" dirty="0">
                          <a:solidFill>
                            <a:schemeClr val="dk1"/>
                          </a:solidFill>
                          <a:effectLst/>
                          <a:latin typeface="Aptos Display" panose="020B0004020202020204" pitchFamily="34" charset="0"/>
                          <a:ea typeface="+mn-ea"/>
                          <a:cs typeface="+mn-cs"/>
                        </a:rPr>
                        <a:t>      Optional </a:t>
                      </a:r>
                      <a:r>
                        <a:rPr lang="en-GB" sz="1200" kern="1200" dirty="0">
                          <a:solidFill>
                            <a:schemeClr val="dk1"/>
                          </a:solidFill>
                          <a:effectLst/>
                          <a:latin typeface="Aptos Display" panose="020B0004020202020204" pitchFamily="34" charset="0"/>
                          <a:ea typeface="+mn-ea"/>
                          <a:cs typeface="+mn-cs"/>
                        </a:rPr>
                        <a:t>(should the </a:t>
                      </a:r>
                      <a:r>
                        <a:rPr lang="en-GB" sz="1200" kern="1200" dirty="0" err="1">
                          <a:solidFill>
                            <a:schemeClr val="dk1"/>
                          </a:solidFill>
                          <a:effectLst/>
                          <a:latin typeface="Aptos Display" panose="020B0004020202020204" pitchFamily="34" charset="0"/>
                          <a:ea typeface="+mn-ea"/>
                          <a:cs typeface="+mn-cs"/>
                        </a:rPr>
                        <a:t>PEd</a:t>
                      </a:r>
                      <a:r>
                        <a:rPr lang="en-GB" sz="1200" kern="1200" dirty="0">
                          <a:solidFill>
                            <a:schemeClr val="dk1"/>
                          </a:solidFill>
                          <a:effectLst/>
                          <a:latin typeface="Aptos Display" panose="020B0004020202020204" pitchFamily="34" charset="0"/>
                          <a:ea typeface="+mn-ea"/>
                          <a:cs typeface="+mn-cs"/>
                        </a:rPr>
                        <a:t>/mentor opt to provide additional feedback)</a:t>
                      </a:r>
                      <a:endParaRPr lang="en-GB" sz="1400" kern="1200" dirty="0">
                        <a:solidFill>
                          <a:schemeClr val="dk1"/>
                        </a:solidFill>
                        <a:effectLst/>
                        <a:latin typeface="Aptos Display" panose="020B0004020202020204" pitchFamily="34" charset="0"/>
                        <a:ea typeface="+mn-ea"/>
                        <a:cs typeface="+mn-cs"/>
                      </a:endParaRPr>
                    </a:p>
                  </a:txBody>
                  <a:tcPr marL="9525" marR="9525" marT="9525" marB="0" anchor="ctr">
                    <a:solidFill>
                      <a:schemeClr val="accent5">
                        <a:lumMod val="20000"/>
                        <a:lumOff val="80000"/>
                      </a:schemeClr>
                    </a:solidFill>
                  </a:tcPr>
                </a:tc>
                <a:tc hMerge="1">
                  <a:txBody>
                    <a:bodyPr/>
                    <a:lstStyle/>
                    <a:p>
                      <a:endParaRPr dirty="0"/>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673440296"/>
                  </a:ext>
                </a:extLst>
              </a:tr>
              <a:tr h="312107">
                <a:tc>
                  <a:txBody>
                    <a:bodyPr/>
                    <a:lstStyle/>
                    <a:p>
                      <a:pPr algn="ctr" fontAlgn="b"/>
                      <a:r>
                        <a:rPr lang="en-GB" sz="1600" dirty="0">
                          <a:effectLst/>
                          <a:latin typeface="Aptos Display" panose="020B0004020202020204" pitchFamily="34" charset="0"/>
                        </a:rPr>
                        <a:t>5</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tc>
                  <a:txBody>
                    <a:bodyPr/>
                    <a:lstStyle/>
                    <a:p>
                      <a:pPr fontAlgn="b"/>
                      <a:r>
                        <a:rPr lang="en-GB" sz="1600" dirty="0">
                          <a:effectLst/>
                          <a:latin typeface="Aptos Display" panose="020B0004020202020204" pitchFamily="34" charset="0"/>
                        </a:rPr>
                        <a:t> Final Report</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1928721789"/>
                  </a:ext>
                </a:extLst>
              </a:tr>
              <a:tr h="312107">
                <a:tc>
                  <a:txBody>
                    <a:bodyPr/>
                    <a:lstStyle/>
                    <a:p>
                      <a:pPr algn="ctr" fontAlgn="b"/>
                      <a:r>
                        <a:rPr lang="en-GB" sz="1600" dirty="0">
                          <a:effectLst/>
                          <a:latin typeface="Aptos Display" panose="020B0004020202020204" pitchFamily="34" charset="0"/>
                        </a:rPr>
                        <a:t>8</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tc>
                  <a:txBody>
                    <a:bodyPr/>
                    <a:lstStyle/>
                    <a:p>
                      <a:pPr algn="l" fontAlgn="ctr"/>
                      <a:r>
                        <a:rPr lang="en-GB" sz="1600" dirty="0">
                          <a:effectLst/>
                          <a:latin typeface="Aptos Display" panose="020B0004020202020204" pitchFamily="34" charset="0"/>
                        </a:rPr>
                        <a:t> Non-Technical Skills Assessment</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2937240706"/>
                  </a:ext>
                </a:extLst>
              </a:tr>
              <a:tr h="312107">
                <a:tc>
                  <a:txBody>
                    <a:bodyPr/>
                    <a:lstStyle/>
                    <a:p>
                      <a:pPr algn="ctr" fontAlgn="b"/>
                      <a:r>
                        <a:rPr lang="en-GB" sz="1600" b="0" i="0" dirty="0">
                          <a:solidFill>
                            <a:srgbClr val="000000"/>
                          </a:solidFill>
                          <a:effectLst/>
                          <a:latin typeface="Aptos Display" panose="020B0004020202020204" pitchFamily="34" charset="0"/>
                        </a:rPr>
                        <a:t>11</a:t>
                      </a:r>
                    </a:p>
                  </a:txBody>
                  <a:tcPr marL="9525" marR="9525" marT="9525" marB="0" anchor="ctr">
                    <a:solidFill>
                      <a:schemeClr val="accent5">
                        <a:lumMod val="20000"/>
                        <a:lumOff val="80000"/>
                      </a:schemeClr>
                    </a:solidFill>
                  </a:tcPr>
                </a:tc>
                <a:tc>
                  <a:txBody>
                    <a:bodyPr/>
                    <a:lstStyle/>
                    <a:p>
                      <a:pPr algn="l" fontAlgn="ctr"/>
                      <a:r>
                        <a:rPr lang="en-GB" sz="1600" b="0" i="0" dirty="0">
                          <a:solidFill>
                            <a:srgbClr val="000000"/>
                          </a:solidFill>
                          <a:effectLst/>
                          <a:latin typeface="Aptos Display" panose="020B0004020202020204" pitchFamily="34" charset="0"/>
                        </a:rPr>
                        <a:t> Signature Verification</a:t>
                      </a:r>
                    </a:p>
                  </a:txBody>
                  <a:tcPr marL="9525" marR="9525" marT="9525" marB="0" anchor="ctr">
                    <a:solidFill>
                      <a:schemeClr val="accent5">
                        <a:lumMod val="20000"/>
                        <a:lumOff val="80000"/>
                      </a:schemeClr>
                    </a:solidFill>
                  </a:tcPr>
                </a:tc>
                <a:extLst>
                  <a:ext uri="{0D108BD9-81ED-4DB2-BD59-A6C34878D82A}">
                    <a16:rowId xmlns:a16="http://schemas.microsoft.com/office/drawing/2014/main" xmlns="" val="776930411"/>
                  </a:ext>
                </a:extLst>
              </a:tr>
            </a:tbl>
          </a:graphicData>
        </a:graphic>
      </p:graphicFrame>
      <p:sp>
        <p:nvSpPr>
          <p:cNvPr id="5" name="Content Placeholder 2">
            <a:extLst>
              <a:ext uri="{FF2B5EF4-FFF2-40B4-BE49-F238E27FC236}">
                <a16:creationId xmlns:a16="http://schemas.microsoft.com/office/drawing/2014/main" xmlns="" id="{326C3F3A-2E8E-3A6E-096D-53BBD4C17572}"/>
              </a:ext>
            </a:extLst>
          </p:cNvPr>
          <p:cNvSpPr txBox="1">
            <a:spLocks/>
          </p:cNvSpPr>
          <p:nvPr/>
        </p:nvSpPr>
        <p:spPr>
          <a:xfrm>
            <a:off x="1066800" y="5443725"/>
            <a:ext cx="10058400" cy="605327"/>
          </a:xfrm>
          <a:prstGeom prst="rect">
            <a:avLst/>
          </a:prstGeom>
          <a:solidFill>
            <a:schemeClr val="accent2">
              <a:lumMod val="75000"/>
            </a:schemeClr>
          </a:solidFill>
          <a:ln w="38100">
            <a:solidFill>
              <a:schemeClr val="accent2">
                <a:lumMod val="50000"/>
              </a:schemeClr>
            </a:solidFill>
          </a:ln>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lgn="ctr">
              <a:spcBef>
                <a:spcPts val="0"/>
              </a:spcBef>
            </a:pPr>
            <a:r>
              <a:rPr lang="en-GB" b="1" dirty="0"/>
              <a:t>All forms should be completed as soon as possible </a:t>
            </a:r>
            <a:r>
              <a:rPr lang="en-GB" b="1" u="sng" dirty="0"/>
              <a:t>DURING</a:t>
            </a:r>
            <a:r>
              <a:rPr lang="en-GB" b="1" dirty="0"/>
              <a:t> placement – NOT left until after!</a:t>
            </a:r>
            <a:endParaRPr lang="en-GB" dirty="0"/>
          </a:p>
        </p:txBody>
      </p:sp>
    </p:spTree>
    <p:extLst>
      <p:ext uri="{BB962C8B-B14F-4D97-AF65-F5344CB8AC3E}">
        <p14:creationId xmlns:p14="http://schemas.microsoft.com/office/powerpoint/2010/main" val="2983972914"/>
      </p:ext>
    </p:extLst>
  </p:cSld>
  <p:clrMapOvr>
    <a:masterClrMapping/>
  </p:clrMapOvr>
  <mc:AlternateContent xmlns:mc="http://schemas.openxmlformats.org/markup-compatibility/2006" xmlns:p14="http://schemas.microsoft.com/office/powerpoint/2010/main">
    <mc:Choice Requires="p14">
      <p:transition spd="slow" p14:dur="2000" advTm="74507"/>
    </mc:Choice>
    <mc:Fallback xmlns="">
      <p:transition spd="slow" advTm="7450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53DB539-05AF-D9BE-253A-C4E796669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A5E76A7-FB23-6F91-9507-86AB7E60189F}"/>
              </a:ext>
            </a:extLst>
          </p:cNvPr>
          <p:cNvSpPr>
            <a:spLocks noGrp="1"/>
          </p:cNvSpPr>
          <p:nvPr>
            <p:ph type="title"/>
          </p:nvPr>
        </p:nvSpPr>
        <p:spPr/>
        <p:txBody>
          <a:bodyPr/>
          <a:lstStyle/>
          <a:p>
            <a:pPr algn="ctr"/>
            <a:r>
              <a:rPr lang="en-GB" b="1" dirty="0"/>
              <a:t>Essential Documents</a:t>
            </a:r>
          </a:p>
        </p:txBody>
      </p:sp>
      <p:sp>
        <p:nvSpPr>
          <p:cNvPr id="3" name="Text Placeholder 3">
            <a:extLst>
              <a:ext uri="{FF2B5EF4-FFF2-40B4-BE49-F238E27FC236}">
                <a16:creationId xmlns:a16="http://schemas.microsoft.com/office/drawing/2014/main" xmlns="" id="{2B9584BB-5DFD-E834-1F8F-54B61040FF25}"/>
              </a:ext>
            </a:extLst>
          </p:cNvPr>
          <p:cNvSpPr txBox="1">
            <a:spLocks/>
          </p:cNvSpPr>
          <p:nvPr/>
        </p:nvSpPr>
        <p:spPr>
          <a:xfrm>
            <a:off x="1424245" y="4544290"/>
            <a:ext cx="9446955" cy="127461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relevant documentation should be completed independently by the student. While it is not necessary for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PEd</a:t>
            </a:r>
            <a:r>
              <a:rPr lang="en-GB" sz="1800" dirty="0">
                <a:effectLst/>
                <a:latin typeface="Calibri" panose="020F0502020204030204" pitchFamily="34" charset="0"/>
                <a:ea typeface="Calibri" panose="020F0502020204030204" pitchFamily="34" charset="0"/>
                <a:cs typeface="Times New Roman" panose="02020603050405020304" pitchFamily="18" charset="0"/>
              </a:rPr>
              <a:t>/mentors to review/verify these, but comments and feedback are welcomed and encouraged where possible. </a:t>
            </a:r>
          </a:p>
        </p:txBody>
      </p:sp>
    </p:spTree>
    <p:extLst>
      <p:ext uri="{BB962C8B-B14F-4D97-AF65-F5344CB8AC3E}">
        <p14:creationId xmlns:p14="http://schemas.microsoft.com/office/powerpoint/2010/main" val="732834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54" y="609362"/>
            <a:ext cx="3828848" cy="1027471"/>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90000"/>
          </a:bodyPr>
          <a:lstStyle/>
          <a:p>
            <a:r>
              <a:rPr lang="en-GB" b="1" dirty="0"/>
              <a:t>1. Practice Setting Orientation</a:t>
            </a:r>
          </a:p>
        </p:txBody>
      </p:sp>
      <p:sp>
        <p:nvSpPr>
          <p:cNvPr id="5" name="Text Placeholder 4"/>
          <p:cNvSpPr>
            <a:spLocks noGrp="1"/>
          </p:cNvSpPr>
          <p:nvPr>
            <p:ph type="body" sz="half" idx="2"/>
          </p:nvPr>
        </p:nvSpPr>
        <p:spPr>
          <a:xfrm>
            <a:off x="269854" y="2172453"/>
            <a:ext cx="3638380" cy="2391158"/>
          </a:xfrm>
        </p:spPr>
        <p:txBody>
          <a:bodyPr>
            <a:normAutofit/>
          </a:bodyPr>
          <a:lstStyle/>
          <a:p>
            <a:r>
              <a:rPr lang="en-GB" dirty="0"/>
              <a:t>Learners may need to ask specifically about some of these to ensure they are fully informed of procedures at the placement site.</a:t>
            </a:r>
          </a:p>
          <a:p>
            <a:r>
              <a:rPr lang="en-GB" dirty="0"/>
              <a:t>The key here is that students know the health and safe aspects of the site they are entering AND they have a plan with your Practice Educator about when specific records will be completed. </a:t>
            </a:r>
          </a:p>
        </p:txBody>
      </p:sp>
      <p:pic>
        <p:nvPicPr>
          <p:cNvPr id="4" name="Picture 3">
            <a:extLst>
              <a:ext uri="{FF2B5EF4-FFF2-40B4-BE49-F238E27FC236}">
                <a16:creationId xmlns:a16="http://schemas.microsoft.com/office/drawing/2014/main" xmlns="" id="{391D4253-ABA1-4CDC-8534-3F10FE369A7F}"/>
              </a:ext>
            </a:extLst>
          </p:cNvPr>
          <p:cNvPicPr>
            <a:picLocks noChangeAspect="1"/>
          </p:cNvPicPr>
          <p:nvPr/>
        </p:nvPicPr>
        <p:blipFill rotWithShape="1">
          <a:blip r:embed="rId3"/>
          <a:srcRect l="67019" t="31509" r="17363" b="8752"/>
          <a:stretch/>
        </p:blipFill>
        <p:spPr>
          <a:xfrm>
            <a:off x="5368956" y="70301"/>
            <a:ext cx="5335396" cy="6733171"/>
          </a:xfrm>
          <a:prstGeom prst="rect">
            <a:avLst/>
          </a:prstGeom>
        </p:spPr>
      </p:pic>
    </p:spTree>
    <p:extLst>
      <p:ext uri="{BB962C8B-B14F-4D97-AF65-F5344CB8AC3E}">
        <p14:creationId xmlns:p14="http://schemas.microsoft.com/office/powerpoint/2010/main" val="65777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675" y="318780"/>
            <a:ext cx="3290870" cy="1057013"/>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p>
            <a:r>
              <a:rPr lang="en-GB" b="1" dirty="0"/>
              <a:t>2. Record of Attendance</a:t>
            </a:r>
          </a:p>
        </p:txBody>
      </p:sp>
      <p:pic>
        <p:nvPicPr>
          <p:cNvPr id="6" name="Content Placeholder 5"/>
          <p:cNvPicPr>
            <a:picLocks noGrp="1" noChangeAspect="1"/>
          </p:cNvPicPr>
          <p:nvPr>
            <p:ph idx="1"/>
          </p:nvPr>
        </p:nvPicPr>
        <p:blipFill>
          <a:blip r:embed="rId2"/>
          <a:stretch>
            <a:fillRect/>
          </a:stretch>
        </p:blipFill>
        <p:spPr>
          <a:xfrm>
            <a:off x="5842745" y="75501"/>
            <a:ext cx="5117106" cy="6706998"/>
          </a:xfrm>
          <a:prstGeom prst="rect">
            <a:avLst/>
          </a:prstGeom>
        </p:spPr>
      </p:pic>
      <p:sp>
        <p:nvSpPr>
          <p:cNvPr id="5" name="Text Placeholder 4"/>
          <p:cNvSpPr>
            <a:spLocks noGrp="1"/>
          </p:cNvSpPr>
          <p:nvPr>
            <p:ph type="body" sz="half" idx="2"/>
          </p:nvPr>
        </p:nvSpPr>
        <p:spPr>
          <a:xfrm>
            <a:off x="302893" y="1753299"/>
            <a:ext cx="3639934" cy="4466858"/>
          </a:xfrm>
        </p:spPr>
        <p:txBody>
          <a:bodyPr>
            <a:normAutofit/>
          </a:bodyPr>
          <a:lstStyle/>
          <a:p>
            <a:r>
              <a:rPr lang="en-GB" b="1" dirty="0">
                <a:solidFill>
                  <a:schemeClr val="tx1"/>
                </a:solidFill>
              </a:rPr>
              <a:t>MUST </a:t>
            </a:r>
            <a:r>
              <a:rPr lang="en-GB" dirty="0">
                <a:solidFill>
                  <a:schemeClr val="tx1"/>
                </a:solidFill>
              </a:rPr>
              <a:t>be completed and submitted for each practice-based learning experience</a:t>
            </a:r>
          </a:p>
          <a:p>
            <a:r>
              <a:rPr lang="en-GB" dirty="0">
                <a:solidFill>
                  <a:schemeClr val="tx1"/>
                </a:solidFill>
              </a:rPr>
              <a:t>Students should record the number of weeks attended, and their </a:t>
            </a:r>
            <a:r>
              <a:rPr lang="en-GB" b="1" u="sng" dirty="0">
                <a:solidFill>
                  <a:schemeClr val="tx1"/>
                </a:solidFill>
              </a:rPr>
              <a:t>cumulative</a:t>
            </a:r>
            <a:r>
              <a:rPr lang="en-GB" dirty="0">
                <a:solidFill>
                  <a:schemeClr val="tx1"/>
                </a:solidFill>
              </a:rPr>
              <a:t> hours for attendance monitoring/reporting purposes only</a:t>
            </a:r>
          </a:p>
          <a:p>
            <a:endParaRPr lang="en-GB" dirty="0">
              <a:solidFill>
                <a:schemeClr val="tx1"/>
              </a:solidFill>
            </a:endParaRPr>
          </a:p>
          <a:p>
            <a:r>
              <a:rPr lang="en-GB" dirty="0">
                <a:solidFill>
                  <a:schemeClr val="tx1"/>
                </a:solidFill>
              </a:rPr>
              <a:t>Where there has been an absence, students </a:t>
            </a:r>
            <a:r>
              <a:rPr lang="en-GB" b="1" dirty="0">
                <a:solidFill>
                  <a:schemeClr val="tx1"/>
                </a:solidFill>
              </a:rPr>
              <a:t>MUST</a:t>
            </a:r>
            <a:r>
              <a:rPr lang="en-GB" dirty="0">
                <a:solidFill>
                  <a:schemeClr val="tx1"/>
                </a:solidFill>
              </a:rPr>
              <a:t> record this including the reason for the absence, the names of those this was communicated to, when this was reported and date of return (if applicable)</a:t>
            </a:r>
          </a:p>
          <a:p>
            <a:endParaRPr lang="en-GB" dirty="0">
              <a:solidFill>
                <a:schemeClr val="tx1"/>
              </a:solidFill>
            </a:endParaRPr>
          </a:p>
          <a:p>
            <a:r>
              <a:rPr lang="en-GB" dirty="0">
                <a:solidFill>
                  <a:schemeClr val="tx1"/>
                </a:solidFill>
              </a:rPr>
              <a:t>This form </a:t>
            </a:r>
            <a:r>
              <a:rPr lang="en-GB" b="1" dirty="0">
                <a:solidFill>
                  <a:schemeClr val="tx1"/>
                </a:solidFill>
              </a:rPr>
              <a:t>MUST</a:t>
            </a:r>
            <a:r>
              <a:rPr lang="en-GB" dirty="0">
                <a:solidFill>
                  <a:schemeClr val="tx1"/>
                </a:solidFill>
              </a:rPr>
              <a:t> be verified by a relevant person on the placement to confirm it is a true record of attendance</a:t>
            </a:r>
          </a:p>
        </p:txBody>
      </p:sp>
    </p:spTree>
    <p:extLst>
      <p:ext uri="{BB962C8B-B14F-4D97-AF65-F5344CB8AC3E}">
        <p14:creationId xmlns:p14="http://schemas.microsoft.com/office/powerpoint/2010/main" val="2294670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t>Placement Details</a:t>
            </a:r>
          </a:p>
        </p:txBody>
      </p:sp>
      <p:sp>
        <p:nvSpPr>
          <p:cNvPr id="3" name="Content Placeholder 2"/>
          <p:cNvSpPr>
            <a:spLocks noGrp="1"/>
          </p:cNvSpPr>
          <p:nvPr>
            <p:ph idx="1"/>
          </p:nvPr>
        </p:nvSpPr>
        <p:spPr>
          <a:xfrm>
            <a:off x="4800599" y="731519"/>
            <a:ext cx="6934201" cy="5690545"/>
          </a:xfrm>
        </p:spPr>
        <p:txBody>
          <a:bodyPr>
            <a:normAutofit/>
          </a:bodyPr>
          <a:lstStyle/>
          <a:p>
            <a:r>
              <a:rPr lang="en-GB" dirty="0"/>
              <a:t>The academic year runs from September – August each year. </a:t>
            </a:r>
          </a:p>
          <a:p>
            <a:r>
              <a:rPr lang="en-GB" dirty="0"/>
              <a:t>For this academic year 24-25, students will be on placement during the following dates:</a:t>
            </a:r>
          </a:p>
          <a:p>
            <a:endParaRPr lang="en-GB" dirty="0"/>
          </a:p>
          <a:p>
            <a:pPr marL="0" indent="0">
              <a:buNone/>
            </a:pPr>
            <a:r>
              <a:rPr lang="en-GB" b="1" u="sng" dirty="0"/>
              <a:t>Acute Wards</a:t>
            </a:r>
            <a:r>
              <a:rPr lang="en-GB" b="1" dirty="0"/>
              <a:t>	</a:t>
            </a:r>
          </a:p>
          <a:p>
            <a:pPr>
              <a:buFont typeface="Arial" panose="020B0604020202020204" pitchFamily="34" charset="0"/>
              <a:buChar char="•"/>
            </a:pPr>
            <a:r>
              <a:rPr lang="en-US" dirty="0"/>
              <a:t>   Monday 6</a:t>
            </a:r>
            <a:r>
              <a:rPr lang="en-US" baseline="30000" dirty="0"/>
              <a:t>th</a:t>
            </a:r>
            <a:r>
              <a:rPr lang="en-US" dirty="0"/>
              <a:t> January – Sunday 26</a:t>
            </a:r>
            <a:r>
              <a:rPr lang="en-US" baseline="30000" dirty="0"/>
              <a:t>th</a:t>
            </a:r>
            <a:r>
              <a:rPr lang="en-US" dirty="0"/>
              <a:t> January 2025</a:t>
            </a:r>
          </a:p>
          <a:p>
            <a:pPr>
              <a:buFont typeface="Arial" panose="020B0604020202020204" pitchFamily="34" charset="0"/>
              <a:buChar char="•"/>
            </a:pPr>
            <a:r>
              <a:rPr lang="en-US" dirty="0"/>
              <a:t>   Monday 5</a:t>
            </a:r>
            <a:r>
              <a:rPr lang="en-US" baseline="30000" dirty="0"/>
              <a:t>th</a:t>
            </a:r>
            <a:r>
              <a:rPr lang="en-US" dirty="0"/>
              <a:t> May – Sunday 18</a:t>
            </a:r>
            <a:r>
              <a:rPr lang="en-US" baseline="30000" dirty="0"/>
              <a:t>th</a:t>
            </a:r>
            <a:r>
              <a:rPr lang="en-US" dirty="0"/>
              <a:t> May 2025 (excl. maternity)</a:t>
            </a:r>
          </a:p>
          <a:p>
            <a:pPr>
              <a:buFont typeface="Arial" panose="020B0604020202020204" pitchFamily="34" charset="0"/>
              <a:buChar char="•"/>
            </a:pPr>
            <a:r>
              <a:rPr lang="en-US" dirty="0"/>
              <a:t>   Monday 11</a:t>
            </a:r>
            <a:r>
              <a:rPr lang="en-US" baseline="30000" dirty="0"/>
              <a:t>th</a:t>
            </a:r>
            <a:r>
              <a:rPr lang="en-US" dirty="0"/>
              <a:t> August – Sunday 31</a:t>
            </a:r>
            <a:r>
              <a:rPr lang="en-US" baseline="30000" dirty="0"/>
              <a:t>st</a:t>
            </a:r>
            <a:r>
              <a:rPr lang="en-US" dirty="0"/>
              <a:t> August 2025 (maternity only)</a:t>
            </a:r>
            <a:endParaRPr lang="en-GB" dirty="0"/>
          </a:p>
          <a:p>
            <a:r>
              <a:rPr lang="en-GB" b="1" dirty="0"/>
              <a:t>How long:  </a:t>
            </a:r>
            <a:r>
              <a:rPr lang="en-GB" dirty="0"/>
              <a:t>1 week (36 hours)</a:t>
            </a:r>
          </a:p>
          <a:p>
            <a:endParaRPr lang="en-GB" dirty="0"/>
          </a:p>
          <a:p>
            <a:pPr marL="0" indent="0">
              <a:buNone/>
            </a:pPr>
            <a:r>
              <a:rPr lang="en-GB" b="1" u="sng" dirty="0"/>
              <a:t>NHS Specialties</a:t>
            </a:r>
            <a:r>
              <a:rPr lang="en-GB" b="1" dirty="0"/>
              <a:t>	</a:t>
            </a:r>
          </a:p>
          <a:p>
            <a:pPr>
              <a:buFont typeface="Arial" panose="020B0604020202020204" pitchFamily="34" charset="0"/>
              <a:buChar char="•"/>
            </a:pPr>
            <a:r>
              <a:rPr lang="en-US" dirty="0"/>
              <a:t>   Monday 19</a:t>
            </a:r>
            <a:r>
              <a:rPr lang="en-US" baseline="30000" dirty="0"/>
              <a:t>th</a:t>
            </a:r>
            <a:r>
              <a:rPr lang="en-US" dirty="0"/>
              <a:t> May – Sunday 29</a:t>
            </a:r>
            <a:r>
              <a:rPr lang="en-US" baseline="30000" dirty="0"/>
              <a:t>th</a:t>
            </a:r>
            <a:r>
              <a:rPr lang="en-US" dirty="0"/>
              <a:t> June 2025</a:t>
            </a:r>
          </a:p>
          <a:p>
            <a:r>
              <a:rPr lang="en-GB" b="1" dirty="0"/>
              <a:t>How long:  </a:t>
            </a:r>
            <a:r>
              <a:rPr lang="en-GB" dirty="0"/>
              <a:t>2 weeks (36 hours per week)</a:t>
            </a:r>
          </a:p>
          <a:p>
            <a:endParaRPr lang="en-GB" dirty="0"/>
          </a:p>
        </p:txBody>
      </p:sp>
      <p:sp>
        <p:nvSpPr>
          <p:cNvPr id="4" name="Text Placeholder 3">
            <a:extLst>
              <a:ext uri="{FF2B5EF4-FFF2-40B4-BE49-F238E27FC236}">
                <a16:creationId xmlns:a16="http://schemas.microsoft.com/office/drawing/2014/main" xmlns="" id="{9148C354-8E67-7AA3-6A7A-87F61DC347DD}"/>
              </a:ext>
            </a:extLst>
          </p:cNvPr>
          <p:cNvSpPr>
            <a:spLocks noGrp="1"/>
          </p:cNvSpPr>
          <p:nvPr>
            <p:ph type="body" sz="half" idx="2"/>
          </p:nvPr>
        </p:nvSpPr>
        <p:spPr/>
        <p:txBody>
          <a:bodyPr/>
          <a:lstStyle/>
          <a:p>
            <a:endParaRPr lang="en-GB" dirty="0"/>
          </a:p>
          <a:p>
            <a:r>
              <a:rPr lang="en-GB" b="1" dirty="0"/>
              <a:t>Acute wards - </a:t>
            </a:r>
            <a:r>
              <a:rPr lang="en-GB" dirty="0"/>
              <a:t>Students will attend one placement in each setting during years 2 &amp; 3</a:t>
            </a:r>
          </a:p>
          <a:p>
            <a:r>
              <a:rPr lang="en-GB" b="1" dirty="0"/>
              <a:t>NHS Specialties </a:t>
            </a:r>
            <a:r>
              <a:rPr lang="en-GB" dirty="0"/>
              <a:t>– Students will attend two 2-week placements in year 2</a:t>
            </a:r>
          </a:p>
        </p:txBody>
      </p:sp>
    </p:spTree>
    <p:extLst>
      <p:ext uri="{BB962C8B-B14F-4D97-AF65-F5344CB8AC3E}">
        <p14:creationId xmlns:p14="http://schemas.microsoft.com/office/powerpoint/2010/main" val="3025755811"/>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97" y="293879"/>
            <a:ext cx="3932237" cy="1076632"/>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GB" b="1" dirty="0"/>
              <a:t>3. Learner Contract</a:t>
            </a:r>
          </a:p>
        </p:txBody>
      </p:sp>
      <p:sp>
        <p:nvSpPr>
          <p:cNvPr id="5" name="Text Placeholder 4"/>
          <p:cNvSpPr>
            <a:spLocks noGrp="1"/>
          </p:cNvSpPr>
          <p:nvPr>
            <p:ph type="body" sz="half" idx="2"/>
          </p:nvPr>
        </p:nvSpPr>
        <p:spPr>
          <a:xfrm>
            <a:off x="413064" y="1846052"/>
            <a:ext cx="3387306" cy="4058925"/>
          </a:xfr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ormAutofit/>
          </a:bodyPr>
          <a:lstStyle/>
          <a:p>
            <a:pPr>
              <a:spcAft>
                <a:spcPts val="1200"/>
              </a:spcAft>
            </a:pPr>
            <a:r>
              <a:rPr lang="en-GB" b="1" dirty="0">
                <a:solidFill>
                  <a:schemeClr val="tx1"/>
                </a:solidFill>
              </a:rPr>
              <a:t>MUST</a:t>
            </a:r>
            <a:r>
              <a:rPr lang="en-GB" dirty="0">
                <a:solidFill>
                  <a:schemeClr val="tx1"/>
                </a:solidFill>
              </a:rPr>
              <a:t> be completed at the beginning of every placement block</a:t>
            </a:r>
          </a:p>
          <a:p>
            <a:pPr>
              <a:spcAft>
                <a:spcPts val="2400"/>
              </a:spcAft>
            </a:pPr>
            <a:r>
              <a:rPr lang="en-GB" dirty="0">
                <a:solidFill>
                  <a:schemeClr val="tx1"/>
                </a:solidFill>
              </a:rPr>
              <a:t>Initial sections are completed by the student</a:t>
            </a:r>
          </a:p>
          <a:p>
            <a:pPr>
              <a:spcAft>
                <a:spcPts val="1200"/>
              </a:spcAft>
            </a:pPr>
            <a:r>
              <a:rPr lang="en-GB" dirty="0">
                <a:solidFill>
                  <a:schemeClr val="tx1"/>
                </a:solidFill>
              </a:rPr>
              <a:t>Completion of latter sections can be in collaboration with a practice educator or supervisor </a:t>
            </a:r>
            <a:r>
              <a:rPr lang="en-GB" b="1" dirty="0">
                <a:solidFill>
                  <a:schemeClr val="tx1"/>
                </a:solidFill>
              </a:rPr>
              <a:t>in the placement environment (</a:t>
            </a:r>
            <a:r>
              <a:rPr lang="en-GB" b="1" u="sng" dirty="0">
                <a:solidFill>
                  <a:schemeClr val="tx1"/>
                </a:solidFill>
              </a:rPr>
              <a:t>NOT afterwards</a:t>
            </a:r>
            <a:r>
              <a:rPr lang="en-GB" b="1" dirty="0">
                <a:solidFill>
                  <a:schemeClr val="tx1"/>
                </a:solidFill>
              </a:rPr>
              <a:t>)</a:t>
            </a:r>
          </a:p>
        </p:txBody>
      </p:sp>
      <p:pic>
        <p:nvPicPr>
          <p:cNvPr id="6" name="Picture 5"/>
          <p:cNvPicPr>
            <a:picLocks noChangeAspect="1"/>
          </p:cNvPicPr>
          <p:nvPr/>
        </p:nvPicPr>
        <p:blipFill>
          <a:blip r:embed="rId2"/>
          <a:stretch>
            <a:fillRect/>
          </a:stretch>
        </p:blipFill>
        <p:spPr>
          <a:xfrm>
            <a:off x="7502553" y="0"/>
            <a:ext cx="4781462" cy="6795516"/>
          </a:xfrm>
          <a:prstGeom prst="rect">
            <a:avLst/>
          </a:prstGeom>
        </p:spPr>
      </p:pic>
      <p:cxnSp>
        <p:nvCxnSpPr>
          <p:cNvPr id="8" name="Straight Arrow Connector 7"/>
          <p:cNvCxnSpPr>
            <a:cxnSpLocks/>
          </p:cNvCxnSpPr>
          <p:nvPr/>
        </p:nvCxnSpPr>
        <p:spPr>
          <a:xfrm flipV="1">
            <a:off x="3543300" y="698092"/>
            <a:ext cx="3959253" cy="2054999"/>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cxnSpLocks/>
          </p:cNvCxnSpPr>
          <p:nvPr/>
        </p:nvCxnSpPr>
        <p:spPr>
          <a:xfrm flipV="1">
            <a:off x="3543300" y="1989829"/>
            <a:ext cx="3959253" cy="763262"/>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cxnSpLocks/>
          </p:cNvCxnSpPr>
          <p:nvPr/>
        </p:nvCxnSpPr>
        <p:spPr>
          <a:xfrm>
            <a:off x="3543300" y="2753091"/>
            <a:ext cx="3959253" cy="490441"/>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cxnSpLocks/>
          </p:cNvCxnSpPr>
          <p:nvPr/>
        </p:nvCxnSpPr>
        <p:spPr>
          <a:xfrm>
            <a:off x="3733101" y="3741632"/>
            <a:ext cx="5491412" cy="1462972"/>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cxnSpLocks/>
          </p:cNvCxnSpPr>
          <p:nvPr/>
        </p:nvCxnSpPr>
        <p:spPr>
          <a:xfrm>
            <a:off x="3733101" y="3741632"/>
            <a:ext cx="5709948" cy="2424155"/>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61305" y="4780805"/>
            <a:ext cx="3490823" cy="95410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1400" dirty="0"/>
              <a:t>There are additional boxes (not shown in this picture) to allow for additional comments and verification of agreement – </a:t>
            </a:r>
            <a:r>
              <a:rPr lang="en-GB" sz="1400" b="1" dirty="0"/>
              <a:t>these do not need to be signed if your </a:t>
            </a:r>
            <a:r>
              <a:rPr lang="en-GB" sz="1400" b="1" dirty="0" err="1"/>
              <a:t>PEd</a:t>
            </a:r>
            <a:r>
              <a:rPr lang="en-GB" sz="1400" b="1" dirty="0"/>
              <a:t> declines</a:t>
            </a:r>
          </a:p>
        </p:txBody>
      </p:sp>
    </p:spTree>
    <p:extLst>
      <p:ext uri="{BB962C8B-B14F-4D97-AF65-F5344CB8AC3E}">
        <p14:creationId xmlns:p14="http://schemas.microsoft.com/office/powerpoint/2010/main" val="381410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B655A8-BD84-A819-0104-B07490A9F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694525A-81FB-7D37-0F17-4D11411855AF}"/>
              </a:ext>
            </a:extLst>
          </p:cNvPr>
          <p:cNvSpPr>
            <a:spLocks noGrp="1"/>
          </p:cNvSpPr>
          <p:nvPr>
            <p:ph type="title"/>
          </p:nvPr>
        </p:nvSpPr>
        <p:spPr/>
        <p:txBody>
          <a:bodyPr/>
          <a:lstStyle/>
          <a:p>
            <a:pPr algn="ctr"/>
            <a:r>
              <a:rPr lang="en-GB" b="1" dirty="0"/>
              <a:t>Optional Documents</a:t>
            </a:r>
          </a:p>
        </p:txBody>
      </p:sp>
      <p:sp>
        <p:nvSpPr>
          <p:cNvPr id="3" name="Text Placeholder 3">
            <a:extLst>
              <a:ext uri="{FF2B5EF4-FFF2-40B4-BE49-F238E27FC236}">
                <a16:creationId xmlns:a16="http://schemas.microsoft.com/office/drawing/2014/main" xmlns="" id="{D52B527A-03DD-2CAB-2839-54B6B39E1350}"/>
              </a:ext>
            </a:extLst>
          </p:cNvPr>
          <p:cNvSpPr txBox="1">
            <a:spLocks/>
          </p:cNvSpPr>
          <p:nvPr/>
        </p:nvSpPr>
        <p:spPr>
          <a:xfrm>
            <a:off x="1572045" y="4451927"/>
            <a:ext cx="9108869" cy="157194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PEds</a:t>
            </a:r>
            <a:r>
              <a:rPr lang="en-GB" sz="1800" dirty="0">
                <a:effectLst/>
                <a:latin typeface="Calibri" panose="020F0502020204030204" pitchFamily="34" charset="0"/>
                <a:ea typeface="Calibri" panose="020F0502020204030204" pitchFamily="34" charset="0"/>
                <a:cs typeface="Times New Roman" panose="02020603050405020304" pitchFamily="18" charset="0"/>
              </a:rPr>
              <a:t>/mentors have the option of reviewing and signing these documents should they wish to provide additional feedback, but this is entirely optional. This has been added in response to requests from previous years’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PEds</a:t>
            </a:r>
            <a:r>
              <a:rPr lang="en-GB" sz="1800" dirty="0">
                <a:effectLst/>
                <a:latin typeface="Calibri" panose="020F0502020204030204" pitchFamily="34" charset="0"/>
                <a:ea typeface="Calibri" panose="020F0502020204030204" pitchFamily="34" charset="0"/>
                <a:cs typeface="Times New Roman" panose="02020603050405020304" pitchFamily="18" charset="0"/>
              </a:rPr>
              <a:t>/mentors.</a:t>
            </a:r>
          </a:p>
        </p:txBody>
      </p:sp>
    </p:spTree>
    <p:extLst>
      <p:ext uri="{BB962C8B-B14F-4D97-AF65-F5344CB8AC3E}">
        <p14:creationId xmlns:p14="http://schemas.microsoft.com/office/powerpoint/2010/main" val="305898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15" y="501725"/>
            <a:ext cx="3932237" cy="583946"/>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GB" b="1" dirty="0"/>
              <a:t>5. Final Report</a:t>
            </a:r>
          </a:p>
        </p:txBody>
      </p:sp>
      <p:sp>
        <p:nvSpPr>
          <p:cNvPr id="4" name="Text Placeholder 3"/>
          <p:cNvSpPr>
            <a:spLocks noGrp="1"/>
          </p:cNvSpPr>
          <p:nvPr>
            <p:ph type="body" sz="half" idx="2"/>
          </p:nvPr>
        </p:nvSpPr>
        <p:spPr>
          <a:xfrm>
            <a:off x="192149" y="1599753"/>
            <a:ext cx="3633232" cy="4433356"/>
          </a:xfrm>
        </p:spPr>
        <p:txBody>
          <a:bodyPr>
            <a:normAutofit lnSpcReduction="10000"/>
          </a:bodyPr>
          <a:lstStyle/>
          <a:p>
            <a:pPr>
              <a:spcAft>
                <a:spcPts val="2400"/>
              </a:spcAft>
            </a:pPr>
            <a:r>
              <a:rPr lang="en-GB" dirty="0">
                <a:solidFill>
                  <a:schemeClr val="tx1"/>
                </a:solidFill>
              </a:rPr>
              <a:t>This should be completed towards the end of the placement block. Initial sections are completed by the student</a:t>
            </a:r>
          </a:p>
          <a:p>
            <a:pPr>
              <a:spcAft>
                <a:spcPts val="2400"/>
              </a:spcAft>
            </a:pPr>
            <a:r>
              <a:rPr lang="en-GB" dirty="0"/>
              <a:t>Latter sections should be completed by student and Practice Educator together</a:t>
            </a:r>
          </a:p>
          <a:p>
            <a:r>
              <a:rPr lang="en-GB" dirty="0"/>
              <a:t>The final part requires the Practice Educator to verify whether the learning outcomes for the placement block have been achieved or not achieved.</a:t>
            </a:r>
          </a:p>
          <a:p>
            <a:r>
              <a:rPr lang="en-GB" dirty="0"/>
              <a:t>These align to the assessment of safe practice and where the student is performing in relation to expected learning outcomes </a:t>
            </a:r>
          </a:p>
          <a:p>
            <a:r>
              <a:rPr lang="en-GB" dirty="0"/>
              <a:t>Please ensure you include positive feedback, any areas for improvement, and future recommendations for progression</a:t>
            </a:r>
          </a:p>
          <a:p>
            <a:endParaRPr lang="en-GB" dirty="0"/>
          </a:p>
        </p:txBody>
      </p:sp>
      <p:sp>
        <p:nvSpPr>
          <p:cNvPr id="3" name="TextBox 2"/>
          <p:cNvSpPr txBox="1"/>
          <p:nvPr/>
        </p:nvSpPr>
        <p:spPr>
          <a:xfrm>
            <a:off x="1853206" y="6033109"/>
            <a:ext cx="311146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See next slide for guidance on achieved/not achieved grading</a:t>
            </a:r>
          </a:p>
        </p:txBody>
      </p:sp>
      <p:pic>
        <p:nvPicPr>
          <p:cNvPr id="7" name="Content Placeholder 4">
            <a:extLst>
              <a:ext uri="{FF2B5EF4-FFF2-40B4-BE49-F238E27FC236}">
                <a16:creationId xmlns:a16="http://schemas.microsoft.com/office/drawing/2014/main" xmlns="" id="{B94435F1-982D-4826-8220-DC8441BC708A}"/>
              </a:ext>
            </a:extLst>
          </p:cNvPr>
          <p:cNvPicPr>
            <a:picLocks noGrp="1" noChangeAspect="1"/>
          </p:cNvPicPr>
          <p:nvPr/>
        </p:nvPicPr>
        <p:blipFill>
          <a:blip r:embed="rId2"/>
          <a:stretch>
            <a:fillRect/>
          </a:stretch>
        </p:blipFill>
        <p:spPr>
          <a:xfrm>
            <a:off x="5071828" y="25167"/>
            <a:ext cx="4672525" cy="6347925"/>
          </a:xfrm>
          <a:prstGeom prst="rect">
            <a:avLst/>
          </a:prstGeom>
        </p:spPr>
      </p:pic>
      <p:pic>
        <p:nvPicPr>
          <p:cNvPr id="6" name="Content Placeholder 5"/>
          <p:cNvPicPr>
            <a:picLocks noGrp="1" noChangeAspect="1"/>
          </p:cNvPicPr>
          <p:nvPr>
            <p:ph idx="1"/>
          </p:nvPr>
        </p:nvPicPr>
        <p:blipFill>
          <a:blip r:embed="rId3"/>
          <a:stretch>
            <a:fillRect/>
          </a:stretch>
        </p:blipFill>
        <p:spPr>
          <a:xfrm>
            <a:off x="7704525" y="4253985"/>
            <a:ext cx="4295326" cy="2788573"/>
          </a:xfrm>
          <a:prstGeom prst="rect">
            <a:avLst/>
          </a:prstGeom>
        </p:spPr>
      </p:pic>
      <p:cxnSp>
        <p:nvCxnSpPr>
          <p:cNvPr id="8" name="Straight Arrow Connector 7">
            <a:extLst>
              <a:ext uri="{FF2B5EF4-FFF2-40B4-BE49-F238E27FC236}">
                <a16:creationId xmlns:a16="http://schemas.microsoft.com/office/drawing/2014/main" xmlns="" id="{5C63CA0C-8976-4256-98E1-5CBD8A3921C7}"/>
              </a:ext>
            </a:extLst>
          </p:cNvPr>
          <p:cNvCxnSpPr>
            <a:cxnSpLocks/>
          </p:cNvCxnSpPr>
          <p:nvPr/>
        </p:nvCxnSpPr>
        <p:spPr>
          <a:xfrm flipV="1">
            <a:off x="3825381" y="501725"/>
            <a:ext cx="3032619" cy="1278542"/>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xmlns="" id="{07306B44-6FBC-40CB-B9DB-31502A635423}"/>
              </a:ext>
            </a:extLst>
          </p:cNvPr>
          <p:cNvCxnSpPr>
            <a:cxnSpLocks/>
          </p:cNvCxnSpPr>
          <p:nvPr/>
        </p:nvCxnSpPr>
        <p:spPr>
          <a:xfrm>
            <a:off x="3825381" y="1780267"/>
            <a:ext cx="1516309" cy="1733341"/>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xmlns="" id="{4236E842-21D2-489B-A3CF-846E110E1975}"/>
              </a:ext>
            </a:extLst>
          </p:cNvPr>
          <p:cNvCxnSpPr>
            <a:cxnSpLocks/>
          </p:cNvCxnSpPr>
          <p:nvPr/>
        </p:nvCxnSpPr>
        <p:spPr>
          <a:xfrm>
            <a:off x="3825381" y="1780267"/>
            <a:ext cx="2423019" cy="476558"/>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xmlns="" id="{FF96F4C0-851F-4766-819D-17B99840E5ED}"/>
              </a:ext>
            </a:extLst>
          </p:cNvPr>
          <p:cNvCxnSpPr>
            <a:cxnSpLocks/>
          </p:cNvCxnSpPr>
          <p:nvPr/>
        </p:nvCxnSpPr>
        <p:spPr>
          <a:xfrm>
            <a:off x="3817693" y="3382083"/>
            <a:ext cx="1344857" cy="2266188"/>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xmlns="" id="{9C68C446-7DA4-4080-9DC9-1AC418F94DD2}"/>
              </a:ext>
            </a:extLst>
          </p:cNvPr>
          <p:cNvCxnSpPr>
            <a:cxnSpLocks/>
          </p:cNvCxnSpPr>
          <p:nvPr/>
        </p:nvCxnSpPr>
        <p:spPr>
          <a:xfrm>
            <a:off x="3817693" y="3382083"/>
            <a:ext cx="3973757" cy="1410067"/>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979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90" y="953476"/>
            <a:ext cx="3629664" cy="1034716"/>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GB" b="1" dirty="0"/>
              <a:t>Achieved or </a:t>
            </a:r>
            <a:br>
              <a:rPr lang="en-GB" b="1" dirty="0"/>
            </a:br>
            <a:r>
              <a:rPr lang="en-GB" b="1" dirty="0"/>
              <a:t>Not Achieved </a:t>
            </a:r>
          </a:p>
        </p:txBody>
      </p:sp>
      <p:sp>
        <p:nvSpPr>
          <p:cNvPr id="4" name="Text Placeholder 3"/>
          <p:cNvSpPr>
            <a:spLocks noGrp="1"/>
          </p:cNvSpPr>
          <p:nvPr>
            <p:ph type="body" sz="half" idx="2"/>
          </p:nvPr>
        </p:nvSpPr>
        <p:spPr>
          <a:xfrm>
            <a:off x="224490" y="2420223"/>
            <a:ext cx="3313469" cy="2286000"/>
          </a:xfrm>
          <a:noFill/>
          <a:ln>
            <a:noFill/>
          </a:ln>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solidFill>
                  <a:schemeClr val="tx1"/>
                </a:solidFill>
              </a:rPr>
              <a:t>These should all be considered within the context of the expectation for the placement and the learning outcomes</a:t>
            </a:r>
          </a:p>
          <a:p>
            <a:endParaRPr lang="en-GB" dirty="0">
              <a:solidFill>
                <a:schemeClr val="tx1"/>
              </a:solidFill>
            </a:endParaRPr>
          </a:p>
          <a:p>
            <a:r>
              <a:rPr lang="en-GB" dirty="0">
                <a:solidFill>
                  <a:schemeClr val="tx1"/>
                </a:solidFill>
              </a:rPr>
              <a:t>Any students with a ‘not achieved’ grading should have a robust final report which clearly identifies which learning outcome(s) have not been met and why</a:t>
            </a:r>
          </a:p>
        </p:txBody>
      </p:sp>
      <p:pic>
        <p:nvPicPr>
          <p:cNvPr id="6" name="Content Placeholder 5">
            <a:extLst>
              <a:ext uri="{FF2B5EF4-FFF2-40B4-BE49-F238E27FC236}">
                <a16:creationId xmlns:a16="http://schemas.microsoft.com/office/drawing/2014/main" xmlns="" id="{8FEFC2CE-1800-4C7D-B05C-D378255D5212}"/>
              </a:ext>
            </a:extLst>
          </p:cNvPr>
          <p:cNvPicPr>
            <a:picLocks noChangeAspect="1"/>
          </p:cNvPicPr>
          <p:nvPr/>
        </p:nvPicPr>
        <p:blipFill rotWithShape="1">
          <a:blip r:embed="rId2"/>
          <a:srcRect b="37454"/>
          <a:stretch/>
        </p:blipFill>
        <p:spPr>
          <a:xfrm>
            <a:off x="4214704" y="67112"/>
            <a:ext cx="4731072" cy="1921080"/>
          </a:xfrm>
          <a:prstGeom prst="rect">
            <a:avLst/>
          </a:prstGeom>
        </p:spPr>
      </p:pic>
      <p:pic>
        <p:nvPicPr>
          <p:cNvPr id="5" name="Content Placeholder 4"/>
          <p:cNvPicPr>
            <a:picLocks noGrp="1" noChangeAspect="1"/>
          </p:cNvPicPr>
          <p:nvPr>
            <p:ph idx="1"/>
          </p:nvPr>
        </p:nvPicPr>
        <p:blipFill rotWithShape="1">
          <a:blip r:embed="rId3"/>
          <a:srcRect r="32527" b="5523"/>
          <a:stretch/>
        </p:blipFill>
        <p:spPr>
          <a:xfrm>
            <a:off x="5503433" y="1736728"/>
            <a:ext cx="6569668" cy="4995229"/>
          </a:xfrm>
          <a:prstGeom prst="rect">
            <a:avLst/>
          </a:prstGeom>
          <a:solidFill>
            <a:schemeClr val="tx1"/>
          </a:solidFill>
        </p:spPr>
      </p:pic>
      <p:sp>
        <p:nvSpPr>
          <p:cNvPr id="7" name="Title 1">
            <a:extLst>
              <a:ext uri="{FF2B5EF4-FFF2-40B4-BE49-F238E27FC236}">
                <a16:creationId xmlns:a16="http://schemas.microsoft.com/office/drawing/2014/main" xmlns="" id="{8615F852-FADA-4D79-9421-2DFC2D799053}"/>
              </a:ext>
            </a:extLst>
          </p:cNvPr>
          <p:cNvSpPr txBox="1">
            <a:spLocks/>
          </p:cNvSpPr>
          <p:nvPr/>
        </p:nvSpPr>
        <p:spPr>
          <a:xfrm>
            <a:off x="224490" y="363695"/>
            <a:ext cx="3932237" cy="583946"/>
          </a:xfrm>
          <a:prstGeom prst="rect">
            <a:avLst/>
          </a:prstGeom>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a:t>5. Final Report: </a:t>
            </a:r>
          </a:p>
        </p:txBody>
      </p:sp>
      <p:cxnSp>
        <p:nvCxnSpPr>
          <p:cNvPr id="8" name="Straight Arrow Connector 7">
            <a:extLst>
              <a:ext uri="{FF2B5EF4-FFF2-40B4-BE49-F238E27FC236}">
                <a16:creationId xmlns:a16="http://schemas.microsoft.com/office/drawing/2014/main" xmlns="" id="{6AD959C3-CBCB-48D4-AF27-6FF610988755}"/>
              </a:ext>
            </a:extLst>
          </p:cNvPr>
          <p:cNvCxnSpPr>
            <a:cxnSpLocks/>
          </p:cNvCxnSpPr>
          <p:nvPr/>
        </p:nvCxnSpPr>
        <p:spPr>
          <a:xfrm flipV="1">
            <a:off x="3258157" y="1828800"/>
            <a:ext cx="1568531" cy="2009951"/>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0896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58" y="402915"/>
            <a:ext cx="3932237" cy="1029437"/>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GB" b="1" dirty="0"/>
              <a:t>8. Non-Technical Skills Assessment</a:t>
            </a:r>
          </a:p>
        </p:txBody>
      </p:sp>
      <p:pic>
        <p:nvPicPr>
          <p:cNvPr id="5" name="Content Placeholder 4"/>
          <p:cNvPicPr>
            <a:picLocks noGrp="1" noChangeAspect="1"/>
          </p:cNvPicPr>
          <p:nvPr>
            <p:ph idx="1"/>
          </p:nvPr>
        </p:nvPicPr>
        <p:blipFill>
          <a:blip r:embed="rId2"/>
          <a:stretch>
            <a:fillRect/>
          </a:stretch>
        </p:blipFill>
        <p:spPr>
          <a:xfrm>
            <a:off x="6726614" y="124783"/>
            <a:ext cx="5144185" cy="4873625"/>
          </a:xfrm>
          <a:prstGeom prst="rect">
            <a:avLst/>
          </a:prstGeom>
        </p:spPr>
      </p:pic>
      <p:sp>
        <p:nvSpPr>
          <p:cNvPr id="4" name="Text Placeholder 3"/>
          <p:cNvSpPr>
            <a:spLocks noGrp="1"/>
          </p:cNvSpPr>
          <p:nvPr>
            <p:ph type="body" sz="half" idx="2"/>
          </p:nvPr>
        </p:nvSpPr>
        <p:spPr>
          <a:xfrm>
            <a:off x="321201" y="2046913"/>
            <a:ext cx="3470623" cy="4072611"/>
          </a:xfrm>
        </p:spPr>
        <p:txBody>
          <a:bodyPr>
            <a:normAutofit/>
          </a:bodyPr>
          <a:lstStyle/>
          <a:p>
            <a:r>
              <a:rPr lang="en-GB" dirty="0"/>
              <a:t>Can either be completed collaboratively between the PEd and the student, or the student can complete as a self-assessment. In either instance this must be signed and verified by the PEd. </a:t>
            </a:r>
          </a:p>
          <a:p>
            <a:endParaRPr lang="en-GB" dirty="0"/>
          </a:p>
          <a:p>
            <a:r>
              <a:rPr lang="en-GB" dirty="0"/>
              <a:t>The form also has an area for additional comments. This is particularly important to complete where students are assessed as 1 and 2 on any metric.</a:t>
            </a:r>
          </a:p>
          <a:p>
            <a:endParaRPr lang="en-GB" dirty="0"/>
          </a:p>
          <a:p>
            <a:r>
              <a:rPr lang="en-GB" dirty="0"/>
              <a:t>The marking criteria/scaling has been changed and simplified from the previous rubric to enable a fair and consistent approach to grading.</a:t>
            </a:r>
          </a:p>
          <a:p>
            <a:endParaRPr lang="en-GB" dirty="0"/>
          </a:p>
        </p:txBody>
      </p:sp>
      <p:sp>
        <p:nvSpPr>
          <p:cNvPr id="6" name="TextBox 5"/>
          <p:cNvSpPr txBox="1"/>
          <p:nvPr/>
        </p:nvSpPr>
        <p:spPr>
          <a:xfrm>
            <a:off x="6555507" y="4912940"/>
            <a:ext cx="5486398"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200" dirty="0"/>
              <a:t>Scoring: </a:t>
            </a:r>
          </a:p>
          <a:p>
            <a:r>
              <a:rPr lang="en-US" sz="1200" dirty="0"/>
              <a:t>1 = Extremely poor for stage of learning</a:t>
            </a:r>
          </a:p>
          <a:p>
            <a:r>
              <a:rPr lang="en-US" sz="1200" dirty="0"/>
              <a:t>2 = Poor for stage of learning</a:t>
            </a:r>
          </a:p>
          <a:p>
            <a:r>
              <a:rPr lang="en-US" sz="1200" dirty="0"/>
              <a:t>3 = As expected for stage of learning</a:t>
            </a:r>
          </a:p>
          <a:p>
            <a:r>
              <a:rPr lang="en-US" sz="1200" dirty="0"/>
              <a:t>4 = Good for stage of learning</a:t>
            </a:r>
          </a:p>
          <a:p>
            <a:r>
              <a:rPr lang="en-US" sz="1200" dirty="0"/>
              <a:t>5 = Exceptional for stage of learning</a:t>
            </a:r>
          </a:p>
          <a:p>
            <a:endParaRPr lang="en-US" sz="1200" dirty="0"/>
          </a:p>
          <a:p>
            <a:pPr algn="ctr"/>
            <a:r>
              <a:rPr lang="en-US" sz="1200" b="1" dirty="0">
                <a:solidFill>
                  <a:srgbClr val="FF0000"/>
                </a:solidFill>
              </a:rPr>
              <a:t>Scoring of this should be considered against the stage of learning they are currently at, not to the level of a qualified and practicing paramedic</a:t>
            </a:r>
          </a:p>
        </p:txBody>
      </p:sp>
      <p:cxnSp>
        <p:nvCxnSpPr>
          <p:cNvPr id="7" name="Straight Arrow Connector 6">
            <a:extLst>
              <a:ext uri="{FF2B5EF4-FFF2-40B4-BE49-F238E27FC236}">
                <a16:creationId xmlns:a16="http://schemas.microsoft.com/office/drawing/2014/main" xmlns="" id="{B5B6FDC4-F159-4D6C-BFF6-4B2380208C57}"/>
              </a:ext>
            </a:extLst>
          </p:cNvPr>
          <p:cNvCxnSpPr>
            <a:cxnSpLocks/>
          </p:cNvCxnSpPr>
          <p:nvPr/>
        </p:nvCxnSpPr>
        <p:spPr>
          <a:xfrm>
            <a:off x="3783016" y="5438952"/>
            <a:ext cx="2772491" cy="206839"/>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xmlns="" id="{BB6648B0-812E-47C8-8FDA-25FCD85AAE21}"/>
              </a:ext>
            </a:extLst>
          </p:cNvPr>
          <p:cNvCxnSpPr>
            <a:cxnSpLocks/>
          </p:cNvCxnSpPr>
          <p:nvPr/>
        </p:nvCxnSpPr>
        <p:spPr>
          <a:xfrm flipV="1">
            <a:off x="3783015" y="553673"/>
            <a:ext cx="3003679" cy="2007922"/>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4527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58" y="402915"/>
            <a:ext cx="3470623" cy="1029437"/>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GB" b="1" dirty="0"/>
              <a:t>11. Signature Verification</a:t>
            </a:r>
          </a:p>
        </p:txBody>
      </p:sp>
      <p:sp>
        <p:nvSpPr>
          <p:cNvPr id="4" name="Text Placeholder 3"/>
          <p:cNvSpPr>
            <a:spLocks noGrp="1"/>
          </p:cNvSpPr>
          <p:nvPr>
            <p:ph type="body" sz="half" idx="2"/>
          </p:nvPr>
        </p:nvSpPr>
        <p:spPr>
          <a:xfrm>
            <a:off x="386457" y="1698237"/>
            <a:ext cx="3470623" cy="2190184"/>
          </a:xfrm>
        </p:spPr>
        <p:txBody>
          <a:bodyPr>
            <a:normAutofit/>
          </a:bodyPr>
          <a:lstStyle/>
          <a:p>
            <a:r>
              <a:rPr lang="en-GB" dirty="0"/>
              <a:t>The first time anyone is asked to sign any documentation in the PAD, a signature sample should be obtained and recorded one this document (once only). </a:t>
            </a:r>
          </a:p>
          <a:p>
            <a:r>
              <a:rPr lang="en-GB" dirty="0"/>
              <a:t>This applies to both written and electronic signatures.</a:t>
            </a:r>
          </a:p>
          <a:p>
            <a:endParaRPr lang="en-GB" dirty="0"/>
          </a:p>
          <a:p>
            <a:endParaRPr lang="en-GB" dirty="0"/>
          </a:p>
        </p:txBody>
      </p:sp>
      <p:pic>
        <p:nvPicPr>
          <p:cNvPr id="3" name="Picture 2">
            <a:extLst>
              <a:ext uri="{FF2B5EF4-FFF2-40B4-BE49-F238E27FC236}">
                <a16:creationId xmlns:a16="http://schemas.microsoft.com/office/drawing/2014/main" xmlns="" id="{79D88F35-D6EB-45BF-81AF-02C220C758C3}"/>
              </a:ext>
            </a:extLst>
          </p:cNvPr>
          <p:cNvPicPr>
            <a:picLocks noChangeAspect="1"/>
          </p:cNvPicPr>
          <p:nvPr/>
        </p:nvPicPr>
        <p:blipFill rotWithShape="1">
          <a:blip r:embed="rId2"/>
          <a:srcRect l="64932" t="19029" r="1195" b="13787"/>
          <a:stretch/>
        </p:blipFill>
        <p:spPr>
          <a:xfrm>
            <a:off x="5834650" y="109703"/>
            <a:ext cx="5000541" cy="6638593"/>
          </a:xfrm>
          <a:prstGeom prst="rect">
            <a:avLst/>
          </a:prstGeom>
        </p:spPr>
      </p:pic>
    </p:spTree>
    <p:extLst>
      <p:ext uri="{BB962C8B-B14F-4D97-AF65-F5344CB8AC3E}">
        <p14:creationId xmlns:p14="http://schemas.microsoft.com/office/powerpoint/2010/main" val="34888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649720"/>
            <a:ext cx="10058400" cy="946785"/>
          </a:xfrm>
        </p:spPr>
        <p:txBody>
          <a:bodyPr/>
          <a:lstStyle/>
          <a:p>
            <a:r>
              <a:rPr lang="en-GB" b="1" dirty="0"/>
              <a:t>So, how is this marked?</a:t>
            </a:r>
          </a:p>
        </p:txBody>
      </p:sp>
      <p:sp>
        <p:nvSpPr>
          <p:cNvPr id="2" name="TextBox 1">
            <a:extLst>
              <a:ext uri="{FF2B5EF4-FFF2-40B4-BE49-F238E27FC236}">
                <a16:creationId xmlns:a16="http://schemas.microsoft.com/office/drawing/2014/main" xmlns="" id="{91BB70AD-D85A-6AD4-ED16-B47DDD30C709}"/>
              </a:ext>
            </a:extLst>
          </p:cNvPr>
          <p:cNvSpPr txBox="1"/>
          <p:nvPr/>
        </p:nvSpPr>
        <p:spPr>
          <a:xfrm>
            <a:off x="686336" y="2019038"/>
            <a:ext cx="3786909" cy="2554545"/>
          </a:xfrm>
          <a:prstGeom prst="rect">
            <a:avLst/>
          </a:prstGeom>
          <a:noFill/>
        </p:spPr>
        <p:txBody>
          <a:bodyPr wrap="square" rtlCol="0">
            <a:spAutoFit/>
          </a:bodyPr>
          <a:lstStyle/>
          <a:p>
            <a:r>
              <a:rPr lang="en-GB" sz="2000" dirty="0"/>
              <a:t>This is not a graded placement, so students will not receive a mark. </a:t>
            </a:r>
          </a:p>
          <a:p>
            <a:endParaRPr lang="en-GB" sz="2000" dirty="0"/>
          </a:p>
          <a:p>
            <a:r>
              <a:rPr lang="en-GB" sz="2000" dirty="0"/>
              <a:t>However, it is essential for students to complete this placement to complete the programme and achieve the BSc award.</a:t>
            </a:r>
          </a:p>
        </p:txBody>
      </p:sp>
      <p:sp>
        <p:nvSpPr>
          <p:cNvPr id="6" name="TextBox 5">
            <a:extLst>
              <a:ext uri="{FF2B5EF4-FFF2-40B4-BE49-F238E27FC236}">
                <a16:creationId xmlns:a16="http://schemas.microsoft.com/office/drawing/2014/main" xmlns="" id="{50B87CE1-83A5-D167-2B27-B5248E6D2A44}"/>
              </a:ext>
            </a:extLst>
          </p:cNvPr>
          <p:cNvSpPr txBox="1"/>
          <p:nvPr/>
        </p:nvSpPr>
        <p:spPr>
          <a:xfrm>
            <a:off x="609249" y="4688340"/>
            <a:ext cx="3863996" cy="646331"/>
          </a:xfrm>
          <a:prstGeom prst="rect">
            <a:avLst/>
          </a:prstGeom>
          <a:noFill/>
        </p:spPr>
        <p:txBody>
          <a:bodyPr wrap="square">
            <a:spAutoFit/>
          </a:bodyPr>
          <a:lstStyle/>
          <a:p>
            <a:pPr algn="ctr"/>
            <a:r>
              <a:rPr lang="en-GB" dirty="0">
                <a:hlinkClick r:id="rId2"/>
              </a:rPr>
              <a:t>Click here for more information on the CoP Curriculum 6th Edition</a:t>
            </a:r>
            <a:endParaRPr lang="en-GB" dirty="0"/>
          </a:p>
        </p:txBody>
      </p:sp>
      <p:pic>
        <p:nvPicPr>
          <p:cNvPr id="8" name="Picture 7">
            <a:extLst>
              <a:ext uri="{FF2B5EF4-FFF2-40B4-BE49-F238E27FC236}">
                <a16:creationId xmlns:a16="http://schemas.microsoft.com/office/drawing/2014/main" xmlns="" id="{D00A7680-976C-441B-E3E6-FF0AE6BAD20E}"/>
              </a:ext>
            </a:extLst>
          </p:cNvPr>
          <p:cNvPicPr>
            <a:picLocks noChangeAspect="1"/>
          </p:cNvPicPr>
          <p:nvPr/>
        </p:nvPicPr>
        <p:blipFill>
          <a:blip r:embed="rId3"/>
          <a:stretch>
            <a:fillRect/>
          </a:stretch>
        </p:blipFill>
        <p:spPr>
          <a:xfrm>
            <a:off x="5070764" y="2019038"/>
            <a:ext cx="6434900" cy="3691268"/>
          </a:xfrm>
          <a:prstGeom prst="rect">
            <a:avLst/>
          </a:prstGeom>
        </p:spPr>
      </p:pic>
    </p:spTree>
    <p:extLst>
      <p:ext uri="{BB962C8B-B14F-4D97-AF65-F5344CB8AC3E}">
        <p14:creationId xmlns:p14="http://schemas.microsoft.com/office/powerpoint/2010/main" val="1951336745"/>
      </p:ext>
    </p:extLst>
  </p:cSld>
  <p:clrMapOvr>
    <a:masterClrMapping/>
  </p:clrMapOvr>
  <mc:AlternateContent xmlns:mc="http://schemas.openxmlformats.org/markup-compatibility/2006" xmlns:p14="http://schemas.microsoft.com/office/powerpoint/2010/main">
    <mc:Choice Requires="p14">
      <p:transition spd="slow" p14:dur="2000" advTm="131603"/>
    </mc:Choice>
    <mc:Fallback xmlns="">
      <p:transition spd="slow" advTm="13160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FA79D-168B-41AF-910D-86A6BEF3429B}"/>
              </a:ext>
            </a:extLst>
          </p:cNvPr>
          <p:cNvSpPr>
            <a:spLocks noGrp="1"/>
          </p:cNvSpPr>
          <p:nvPr>
            <p:ph type="title"/>
          </p:nvPr>
        </p:nvSpPr>
        <p:spPr/>
        <p:txBody>
          <a:bodyPr/>
          <a:lstStyle/>
          <a:p>
            <a:pPr algn="ctr"/>
            <a:r>
              <a:rPr lang="en-GB" b="1" dirty="0"/>
              <a:t>Scope of Practice</a:t>
            </a:r>
          </a:p>
        </p:txBody>
      </p:sp>
      <p:sp>
        <p:nvSpPr>
          <p:cNvPr id="3" name="Text Placeholder 3">
            <a:extLst>
              <a:ext uri="{FF2B5EF4-FFF2-40B4-BE49-F238E27FC236}">
                <a16:creationId xmlns:a16="http://schemas.microsoft.com/office/drawing/2014/main" xmlns="" id="{53469CDF-1EF2-90D5-088F-6B29710F73EB}"/>
              </a:ext>
            </a:extLst>
          </p:cNvPr>
          <p:cNvSpPr txBox="1">
            <a:spLocks/>
          </p:cNvSpPr>
          <p:nvPr/>
        </p:nvSpPr>
        <p:spPr>
          <a:xfrm>
            <a:off x="1382645" y="4571999"/>
            <a:ext cx="9426710" cy="105262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With the consent of both the patient and clinician, students are permitted to practice clinical skills within their scope of practice under supervision of a suitably qualified NMC/GMC/HCPC registrant.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727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07" y="594359"/>
            <a:ext cx="3302493" cy="1683015"/>
          </a:xfrm>
        </p:spPr>
        <p:txBody>
          <a:bodyPr/>
          <a:lstStyle/>
          <a:p>
            <a:r>
              <a:rPr lang="en-GB" b="1" dirty="0"/>
              <a:t>Scope of Practice: </a:t>
            </a:r>
            <a:br>
              <a:rPr lang="en-GB" b="1" dirty="0"/>
            </a:br>
            <a:r>
              <a:rPr lang="en-GB" b="1" dirty="0"/>
              <a:t>Technical Skills</a:t>
            </a:r>
          </a:p>
        </p:txBody>
      </p:sp>
      <p:sp>
        <p:nvSpPr>
          <p:cNvPr id="3" name="Content Placeholder 2"/>
          <p:cNvSpPr>
            <a:spLocks noGrp="1"/>
          </p:cNvSpPr>
          <p:nvPr>
            <p:ph idx="1"/>
          </p:nvPr>
        </p:nvSpPr>
        <p:spPr/>
        <p:txBody>
          <a:bodyPr/>
          <a:lstStyle/>
          <a:p>
            <a:endParaRPr lang="en-US" dirty="0"/>
          </a:p>
          <a:p>
            <a:endParaRPr lang="en-GB" dirty="0"/>
          </a:p>
          <a:p>
            <a:r>
              <a:rPr lang="en-GB" dirty="0"/>
              <a:t> </a:t>
            </a:r>
          </a:p>
        </p:txBody>
      </p:sp>
      <p:sp>
        <p:nvSpPr>
          <p:cNvPr id="9" name="Text Placeholder 8"/>
          <p:cNvSpPr>
            <a:spLocks noGrp="1"/>
          </p:cNvSpPr>
          <p:nvPr>
            <p:ph type="body" sz="half" idx="2"/>
          </p:nvPr>
        </p:nvSpPr>
        <p:spPr>
          <a:xfrm>
            <a:off x="457200" y="2503925"/>
            <a:ext cx="3200400" cy="3896875"/>
          </a:xfrm>
        </p:spPr>
        <p:txBody>
          <a:bodyPr>
            <a:normAutofit/>
          </a:bodyPr>
          <a:lstStyle/>
          <a:p>
            <a:r>
              <a:rPr lang="en-US" dirty="0"/>
              <a:t>Students have undertaken learning and skills development in the following areas and should be encouraged to develop confidence in their application.</a:t>
            </a:r>
          </a:p>
          <a:p>
            <a:endParaRPr lang="en-US" dirty="0"/>
          </a:p>
          <a:p>
            <a:r>
              <a:rPr lang="en-US" dirty="0"/>
              <a:t>Please note that some learning may not yet have been covered where placement is timed before module teaching, for example Year 2 Tri B and Year 3 Tri A. This is due to placement capacity restrictions which we hope to address. </a:t>
            </a:r>
          </a:p>
        </p:txBody>
      </p:sp>
      <p:pic>
        <p:nvPicPr>
          <p:cNvPr id="12" name="Picture 11">
            <a:extLst>
              <a:ext uri="{FF2B5EF4-FFF2-40B4-BE49-F238E27FC236}">
                <a16:creationId xmlns:a16="http://schemas.microsoft.com/office/drawing/2014/main" xmlns="" id="{E90630FB-8D6B-087A-44B1-B47763DF32B9}"/>
              </a:ext>
            </a:extLst>
          </p:cNvPr>
          <p:cNvPicPr>
            <a:picLocks noChangeAspect="1"/>
          </p:cNvPicPr>
          <p:nvPr/>
        </p:nvPicPr>
        <p:blipFill>
          <a:blip r:embed="rId2"/>
          <a:stretch>
            <a:fillRect/>
          </a:stretch>
        </p:blipFill>
        <p:spPr>
          <a:xfrm>
            <a:off x="4236244" y="240736"/>
            <a:ext cx="7881863" cy="6376528"/>
          </a:xfrm>
          <a:prstGeom prst="rect">
            <a:avLst/>
          </a:prstGeom>
        </p:spPr>
      </p:pic>
    </p:spTree>
    <p:extLst>
      <p:ext uri="{BB962C8B-B14F-4D97-AF65-F5344CB8AC3E}">
        <p14:creationId xmlns:p14="http://schemas.microsoft.com/office/powerpoint/2010/main" val="988931606"/>
      </p:ext>
    </p:extLst>
  </p:cSld>
  <p:clrMapOvr>
    <a:masterClrMapping/>
  </p:clrMapOvr>
  <mc:AlternateContent xmlns:mc="http://schemas.openxmlformats.org/markup-compatibility/2006" xmlns:p14="http://schemas.microsoft.com/office/powerpoint/2010/main">
    <mc:Choice Requires="p14">
      <p:transition spd="slow" p14:dur="2000" advTm="53617"/>
    </mc:Choice>
    <mc:Fallback xmlns="">
      <p:transition spd="slow" advTm="5361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Airway Skills</a:t>
            </a:r>
          </a:p>
        </p:txBody>
      </p:sp>
      <p:sp>
        <p:nvSpPr>
          <p:cNvPr id="3" name="Content Placeholder 2"/>
          <p:cNvSpPr>
            <a:spLocks noGrp="1"/>
          </p:cNvSpPr>
          <p:nvPr>
            <p:ph idx="1"/>
          </p:nvPr>
        </p:nvSpPr>
        <p:spPr/>
        <p:txBody>
          <a:bodyPr/>
          <a:lstStyle/>
          <a:p>
            <a:r>
              <a:rPr lang="en-GB" dirty="0"/>
              <a:t>Under the supervision of their practice education mentor, and if appropriate to the situation, students can practice the following airway skills</a:t>
            </a:r>
            <a:r>
              <a:rPr lang="en-GB" b="1" dirty="0"/>
              <a:t>:</a:t>
            </a:r>
          </a:p>
          <a:p>
            <a:endParaRPr lang="en-GB" b="1" dirty="0"/>
          </a:p>
        </p:txBody>
      </p:sp>
      <p:graphicFrame>
        <p:nvGraphicFramePr>
          <p:cNvPr id="4" name="Diagram 3"/>
          <p:cNvGraphicFramePr/>
          <p:nvPr>
            <p:extLst>
              <p:ext uri="{D42A27DB-BD31-4B8C-83A1-F6EECF244321}">
                <p14:modId xmlns:p14="http://schemas.microsoft.com/office/powerpoint/2010/main" val="2556019624"/>
              </p:ext>
            </p:extLst>
          </p:nvPr>
        </p:nvGraphicFramePr>
        <p:xfrm>
          <a:off x="998956" y="2324436"/>
          <a:ext cx="10393105" cy="3544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652082" y="4850055"/>
            <a:ext cx="6244950" cy="1384995"/>
          </a:xfrm>
          <a:prstGeom prst="rect">
            <a:avLst/>
          </a:prstGeom>
          <a:noFill/>
        </p:spPr>
        <p:txBody>
          <a:bodyPr wrap="square" rtlCol="0">
            <a:spAutoFit/>
          </a:bodyPr>
          <a:lstStyle/>
          <a:p>
            <a:r>
              <a:rPr lang="en-GB" sz="1200" i="1" dirty="0"/>
              <a:t>In line with the agreement between all HEIs agreement, students will not be attending placements in theatres for the purposes of attaining a specific number of ETI procedures. Any placements in these areas will focus on a range of learning outcomes across airway, ventilation and patient management in intensive care settings. </a:t>
            </a:r>
          </a:p>
          <a:p>
            <a:endParaRPr lang="en-GB" sz="1200" i="1" dirty="0"/>
          </a:p>
          <a:p>
            <a:r>
              <a:rPr lang="en-GB" sz="1200" i="1" dirty="0"/>
              <a:t>The advanced skills of ETI and needle cric. are practised as primary clinician in simulation only. Can observe and assist with these skills in practice placement but not be independently performed</a:t>
            </a:r>
          </a:p>
        </p:txBody>
      </p:sp>
    </p:spTree>
    <p:extLst>
      <p:ext uri="{BB962C8B-B14F-4D97-AF65-F5344CB8AC3E}">
        <p14:creationId xmlns:p14="http://schemas.microsoft.com/office/powerpoint/2010/main" val="1570688394"/>
      </p:ext>
    </p:extLst>
  </p:cSld>
  <p:clrMapOvr>
    <a:masterClrMapping/>
  </p:clrMapOvr>
  <mc:AlternateContent xmlns:mc="http://schemas.openxmlformats.org/markup-compatibility/2006" xmlns:p14="http://schemas.microsoft.com/office/powerpoint/2010/main">
    <mc:Choice Requires="p14">
      <p:transition spd="slow" p14:dur="2000" advTm="104490"/>
    </mc:Choice>
    <mc:Fallback xmlns="">
      <p:transition spd="slow" advTm="1044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612F85-B0B2-BB9C-4131-C88B35951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C122920-9496-4A3E-92FC-6C98E004362B}"/>
              </a:ext>
            </a:extLst>
          </p:cNvPr>
          <p:cNvSpPr>
            <a:spLocks noGrp="1"/>
          </p:cNvSpPr>
          <p:nvPr>
            <p:ph type="title"/>
          </p:nvPr>
        </p:nvSpPr>
        <p:spPr/>
        <p:txBody>
          <a:bodyPr/>
          <a:lstStyle/>
          <a:p>
            <a:r>
              <a:rPr lang="en-GB" b="1" dirty="0"/>
              <a:t>Learning Outcomes – A&amp;E</a:t>
            </a:r>
          </a:p>
        </p:txBody>
      </p:sp>
      <p:sp>
        <p:nvSpPr>
          <p:cNvPr id="3" name="Content Placeholder 2">
            <a:extLst>
              <a:ext uri="{FF2B5EF4-FFF2-40B4-BE49-F238E27FC236}">
                <a16:creationId xmlns:a16="http://schemas.microsoft.com/office/drawing/2014/main" xmlns="" id="{A05E88A8-DFC0-AF5D-2997-E075BF0F78B4}"/>
              </a:ext>
            </a:extLst>
          </p:cNvPr>
          <p:cNvSpPr>
            <a:spLocks noGrp="1"/>
          </p:cNvSpPr>
          <p:nvPr>
            <p:ph idx="1"/>
          </p:nvPr>
        </p:nvSpPr>
        <p:spPr>
          <a:xfrm>
            <a:off x="825731" y="2051009"/>
            <a:ext cx="10540538" cy="4137140"/>
          </a:xfrm>
        </p:spPr>
        <p:txBody>
          <a:bodyPr>
            <a:normAutofit/>
          </a:bodyPr>
          <a:lstStyle/>
          <a:p>
            <a:pPr marL="34290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Patient Assessment and Triage</a:t>
            </a:r>
            <a:r>
              <a:rPr lang="en-GB" sz="1800" dirty="0">
                <a:effectLst/>
                <a:ea typeface="Calibri" panose="020F0502020204030204" pitchFamily="34" charset="0"/>
                <a:cs typeface="Times New Roman" panose="02020603050405020304" pitchFamily="18" charset="0"/>
              </a:rPr>
              <a:t> – Demonstrate the ability to perform systematic patient assessments, recognize clinical priorities, and contribute to the triage process in a fast-paced emergency setting</a:t>
            </a:r>
          </a:p>
          <a:p>
            <a:pPr marL="34290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Clinical Decision-Making</a:t>
            </a:r>
            <a:r>
              <a:rPr lang="en-GB" sz="1800" dirty="0">
                <a:effectLst/>
                <a:ea typeface="Calibri" panose="020F0502020204030204" pitchFamily="34" charset="0"/>
                <a:cs typeface="Times New Roman" panose="02020603050405020304" pitchFamily="18" charset="0"/>
              </a:rPr>
              <a:t> – Develop critical thinking and shared decision-making skills by observing and assisting in the diagnosis and management of a variety of acute medical and traumatic conditions</a:t>
            </a:r>
          </a:p>
          <a:p>
            <a:pPr marL="34290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Interprofessional Collaboration</a:t>
            </a:r>
            <a:r>
              <a:rPr lang="en-GB" sz="1800" dirty="0">
                <a:effectLst/>
                <a:ea typeface="Calibri" panose="020F0502020204030204" pitchFamily="34" charset="0"/>
                <a:cs typeface="Times New Roman" panose="02020603050405020304" pitchFamily="18" charset="0"/>
              </a:rPr>
              <a:t> – Work effectively within a multidisciplinary team, communicating appropriately with doctors, nurses, and other healthcare professionals to ensure comprehensive patient care</a:t>
            </a:r>
          </a:p>
          <a:p>
            <a:pPr marL="34290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Procedural Skills and Interventions</a:t>
            </a:r>
            <a:r>
              <a:rPr lang="en-GB" sz="1800" dirty="0">
                <a:effectLst/>
                <a:ea typeface="Calibri" panose="020F0502020204030204" pitchFamily="34" charset="0"/>
                <a:cs typeface="Times New Roman" panose="02020603050405020304" pitchFamily="18" charset="0"/>
              </a:rPr>
              <a:t> – Where possible, gain hands-on experience in performing key clinical procedures, such as cannulation, airway management, and basic life support, under supervision</a:t>
            </a:r>
          </a:p>
          <a:p>
            <a:pPr marL="34290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Conduct and Communication </a:t>
            </a:r>
            <a:r>
              <a:rPr lang="en-GB" sz="1800" dirty="0">
                <a:effectLst/>
                <a:ea typeface="Calibri" panose="020F0502020204030204" pitchFamily="34" charset="0"/>
                <a:cs typeface="Times New Roman" panose="02020603050405020304" pitchFamily="18" charset="0"/>
              </a:rPr>
              <a:t>– Demonstrate professional behaviour, ethical practice, and effective communication to deliver patient-centred care while maintaining patient autonomy, dignity and quality of life</a:t>
            </a:r>
          </a:p>
        </p:txBody>
      </p:sp>
    </p:spTree>
    <p:extLst>
      <p:ext uri="{BB962C8B-B14F-4D97-AF65-F5344CB8AC3E}">
        <p14:creationId xmlns:p14="http://schemas.microsoft.com/office/powerpoint/2010/main" val="4267994720"/>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683015"/>
          </a:xfrm>
        </p:spPr>
        <p:txBody>
          <a:bodyPr/>
          <a:lstStyle/>
          <a:p>
            <a:r>
              <a:rPr lang="en-GB" b="1" dirty="0"/>
              <a:t>Resuscitation</a:t>
            </a:r>
          </a:p>
        </p:txBody>
      </p:sp>
      <p:sp>
        <p:nvSpPr>
          <p:cNvPr id="3" name="Content Placeholder 2"/>
          <p:cNvSpPr>
            <a:spLocks noGrp="1"/>
          </p:cNvSpPr>
          <p:nvPr>
            <p:ph idx="1"/>
          </p:nvPr>
        </p:nvSpPr>
        <p:spPr/>
        <p:txBody>
          <a:bodyPr/>
          <a:lstStyle/>
          <a:p>
            <a:endParaRPr lang="en-US" dirty="0"/>
          </a:p>
          <a:p>
            <a:endParaRPr lang="en-GB" dirty="0"/>
          </a:p>
          <a:p>
            <a:r>
              <a:rPr lang="en-GB" dirty="0"/>
              <a:t> </a:t>
            </a:r>
          </a:p>
        </p:txBody>
      </p:sp>
      <p:sp>
        <p:nvSpPr>
          <p:cNvPr id="9" name="Text Placeholder 8"/>
          <p:cNvSpPr>
            <a:spLocks noGrp="1"/>
          </p:cNvSpPr>
          <p:nvPr>
            <p:ph type="body" sz="half" idx="2"/>
          </p:nvPr>
        </p:nvSpPr>
        <p:spPr>
          <a:xfrm>
            <a:off x="457200" y="2817961"/>
            <a:ext cx="3200400" cy="2946653"/>
          </a:xfrm>
        </p:spPr>
        <p:txBody>
          <a:bodyPr/>
          <a:lstStyle/>
          <a:p>
            <a:r>
              <a:rPr lang="en-US" dirty="0"/>
              <a:t>Students have undertaken learning and skills development in the following areas and should be encouraged to develop confidence in their application</a:t>
            </a:r>
          </a:p>
          <a:p>
            <a:endParaRPr lang="en-US" dirty="0"/>
          </a:p>
          <a:p>
            <a:r>
              <a:rPr lang="en-US" dirty="0"/>
              <a:t>Students cannot deliver cardiac arrest drugs, but should be encouraged to develop knowledge of the regime and management of pharmacology during a resuscitation</a:t>
            </a:r>
          </a:p>
          <a:p>
            <a:endParaRPr lang="en-GB"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4133541756"/>
              </p:ext>
            </p:extLst>
          </p:nvPr>
        </p:nvGraphicFramePr>
        <p:xfrm>
          <a:off x="4833938" y="731838"/>
          <a:ext cx="7358062" cy="557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902363"/>
      </p:ext>
    </p:extLst>
  </p:cSld>
  <p:clrMapOvr>
    <a:masterClrMapping/>
  </p:clrMapOvr>
  <mc:AlternateContent xmlns:mc="http://schemas.openxmlformats.org/markup-compatibility/2006" xmlns:p14="http://schemas.microsoft.com/office/powerpoint/2010/main">
    <mc:Choice Requires="p14">
      <p:transition spd="slow" p14:dur="2000" advTm="53617"/>
    </mc:Choice>
    <mc:Fallback xmlns="">
      <p:transition spd="slow" advTm="5361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58" y="173715"/>
            <a:ext cx="11523698" cy="469752"/>
          </a:xfrm>
        </p:spPr>
        <p:txBody>
          <a:bodyPr>
            <a:noAutofit/>
          </a:bodyPr>
          <a:lstStyle/>
          <a:p>
            <a:endParaRPr lang="en-GB"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9490045"/>
              </p:ext>
            </p:extLst>
          </p:nvPr>
        </p:nvGraphicFramePr>
        <p:xfrm>
          <a:off x="45740" y="11166"/>
          <a:ext cx="12100519" cy="6885784"/>
        </p:xfrm>
        <a:graphic>
          <a:graphicData uri="http://schemas.openxmlformats.org/drawingml/2006/table">
            <a:tbl>
              <a:tblPr firstRow="1" bandRow="1">
                <a:tableStyleId>{5C22544A-7EE6-4342-B048-85BDC9FD1C3A}</a:tableStyleId>
              </a:tblPr>
              <a:tblGrid>
                <a:gridCol w="1172010">
                  <a:extLst>
                    <a:ext uri="{9D8B030D-6E8A-4147-A177-3AD203B41FA5}">
                      <a16:colId xmlns:a16="http://schemas.microsoft.com/office/drawing/2014/main" xmlns="" val="377799752"/>
                    </a:ext>
                  </a:extLst>
                </a:gridCol>
                <a:gridCol w="2624300">
                  <a:extLst>
                    <a:ext uri="{9D8B030D-6E8A-4147-A177-3AD203B41FA5}">
                      <a16:colId xmlns:a16="http://schemas.microsoft.com/office/drawing/2014/main" xmlns="" val="2927726245"/>
                    </a:ext>
                  </a:extLst>
                </a:gridCol>
                <a:gridCol w="1495313">
                  <a:extLst>
                    <a:ext uri="{9D8B030D-6E8A-4147-A177-3AD203B41FA5}">
                      <a16:colId xmlns:a16="http://schemas.microsoft.com/office/drawing/2014/main" xmlns="" val="2711219789"/>
                    </a:ext>
                  </a:extLst>
                </a:gridCol>
                <a:gridCol w="2782772">
                  <a:extLst>
                    <a:ext uri="{9D8B030D-6E8A-4147-A177-3AD203B41FA5}">
                      <a16:colId xmlns:a16="http://schemas.microsoft.com/office/drawing/2014/main" xmlns="" val="3569580865"/>
                    </a:ext>
                  </a:extLst>
                </a:gridCol>
                <a:gridCol w="1561598">
                  <a:extLst>
                    <a:ext uri="{9D8B030D-6E8A-4147-A177-3AD203B41FA5}">
                      <a16:colId xmlns:a16="http://schemas.microsoft.com/office/drawing/2014/main" xmlns="" val="3662049223"/>
                    </a:ext>
                  </a:extLst>
                </a:gridCol>
                <a:gridCol w="2464526">
                  <a:extLst>
                    <a:ext uri="{9D8B030D-6E8A-4147-A177-3AD203B41FA5}">
                      <a16:colId xmlns:a16="http://schemas.microsoft.com/office/drawing/2014/main" xmlns="" val="1289666746"/>
                    </a:ext>
                  </a:extLst>
                </a:gridCol>
              </a:tblGrid>
              <a:tr h="379125">
                <a:tc gridSpan="2">
                  <a:txBody>
                    <a:bodyPr/>
                    <a:lstStyle/>
                    <a:p>
                      <a:pPr algn="ctr"/>
                      <a:r>
                        <a:rPr lang="en-GB" dirty="0"/>
                        <a:t>Course Content - Year</a:t>
                      </a:r>
                      <a:r>
                        <a:rPr lang="en-GB" baseline="0" dirty="0"/>
                        <a:t> 1</a:t>
                      </a:r>
                      <a:endParaRPr lang="en-GB" dirty="0"/>
                    </a:p>
                  </a:txBody>
                  <a:tcPr/>
                </a:tc>
                <a:tc hMerge="1">
                  <a:txBody>
                    <a:bodyPr/>
                    <a:lstStyle/>
                    <a:p>
                      <a:endParaRPr lang="en-GB" dirty="0"/>
                    </a:p>
                  </a:txBody>
                  <a:tcPr/>
                </a:tc>
                <a:tc gridSpan="2">
                  <a:txBody>
                    <a:bodyPr/>
                    <a:lstStyle/>
                    <a:p>
                      <a:pPr algn="ctr"/>
                      <a:r>
                        <a:rPr lang="en-GB" dirty="0"/>
                        <a:t>Course Content - Year 2</a:t>
                      </a:r>
                    </a:p>
                  </a:txBody>
                  <a:tcPr/>
                </a:tc>
                <a:tc hMerge="1">
                  <a:txBody>
                    <a:bodyPr/>
                    <a:lstStyle/>
                    <a:p>
                      <a:endParaRPr lang="en-GB" dirty="0"/>
                    </a:p>
                  </a:txBody>
                  <a:tcPr/>
                </a:tc>
                <a:tc gridSpan="2">
                  <a:txBody>
                    <a:bodyPr/>
                    <a:lstStyle/>
                    <a:p>
                      <a:pPr algn="ctr"/>
                      <a:r>
                        <a:rPr lang="en-GB" dirty="0"/>
                        <a:t>Course Content - Year</a:t>
                      </a:r>
                      <a:r>
                        <a:rPr lang="en-GB" baseline="0" dirty="0"/>
                        <a:t> 3</a:t>
                      </a:r>
                      <a:endParaRPr lang="en-GB" dirty="0"/>
                    </a:p>
                  </a:txBody>
                  <a:tcPr/>
                </a:tc>
                <a:tc hMerge="1">
                  <a:txBody>
                    <a:bodyPr/>
                    <a:lstStyle/>
                    <a:p>
                      <a:endParaRPr lang="en-GB"/>
                    </a:p>
                  </a:txBody>
                  <a:tcPr/>
                </a:tc>
                <a:extLst>
                  <a:ext uri="{0D108BD9-81ED-4DB2-BD59-A6C34878D82A}">
                    <a16:rowId xmlns:a16="http://schemas.microsoft.com/office/drawing/2014/main" xmlns="" val="2195089750"/>
                  </a:ext>
                </a:extLst>
              </a:tr>
              <a:tr h="1374328">
                <a:tc>
                  <a:txBody>
                    <a:bodyPr/>
                    <a:lstStyle/>
                    <a:p>
                      <a:r>
                        <a:rPr lang="en-GB" sz="1000" b="1" dirty="0"/>
                        <a:t>Core Principles in Paramedic</a:t>
                      </a:r>
                      <a:r>
                        <a:rPr lang="en-GB" sz="1000" b="1" baseline="0" dirty="0"/>
                        <a:t> Science </a:t>
                      </a:r>
                      <a:endParaRPr lang="en-GB" sz="1000" b="1" dirty="0"/>
                    </a:p>
                  </a:txBody>
                  <a:tcPr/>
                </a:tc>
                <a:tc>
                  <a:txBody>
                    <a:bodyPr/>
                    <a:lstStyle/>
                    <a:p>
                      <a:pPr marL="285750" indent="-285750">
                        <a:buFont typeface="Arial" panose="020B0604020202020204" pitchFamily="34" charset="0"/>
                        <a:buChar char="•"/>
                      </a:pPr>
                      <a:r>
                        <a:rPr lang="en-GB" sz="900" dirty="0"/>
                        <a:t>Professional, non-discriminatory Practice</a:t>
                      </a:r>
                    </a:p>
                    <a:p>
                      <a:pPr marL="285750" indent="-285750">
                        <a:buFont typeface="Arial" panose="020B0604020202020204" pitchFamily="34" charset="0"/>
                        <a:buChar char="•"/>
                      </a:pPr>
                      <a:r>
                        <a:rPr lang="en-GB" sz="900" dirty="0"/>
                        <a:t>Law</a:t>
                      </a:r>
                      <a:r>
                        <a:rPr lang="en-GB" sz="900" baseline="0" dirty="0"/>
                        <a:t> &amp; Ethics, Consent, capacity, confidentiality</a:t>
                      </a:r>
                    </a:p>
                    <a:p>
                      <a:pPr marL="285750" indent="-285750">
                        <a:buFont typeface="Arial" panose="020B0604020202020204" pitchFamily="34" charset="0"/>
                        <a:buChar char="•"/>
                      </a:pPr>
                      <a:r>
                        <a:rPr lang="en-GB" sz="900" baseline="0" dirty="0"/>
                        <a:t>Regulation, Standards, Conduct</a:t>
                      </a:r>
                    </a:p>
                    <a:p>
                      <a:pPr marL="285750" indent="-285750">
                        <a:buFont typeface="Arial" panose="020B0604020202020204" pitchFamily="34" charset="0"/>
                        <a:buChar char="•"/>
                      </a:pPr>
                      <a:r>
                        <a:rPr lang="en-GB" sz="900" baseline="0" dirty="0"/>
                        <a:t>Human factors</a:t>
                      </a:r>
                    </a:p>
                    <a:p>
                      <a:pPr marL="285750" indent="-285750">
                        <a:buFont typeface="Arial" panose="020B0604020202020204" pitchFamily="34" charset="0"/>
                        <a:buChar char="•"/>
                      </a:pPr>
                      <a:r>
                        <a:rPr lang="en-GB" sz="900" baseline="0" dirty="0"/>
                        <a:t>Intro to mental health and end of life care</a:t>
                      </a:r>
                    </a:p>
                    <a:p>
                      <a:pPr marL="285750" indent="-285750">
                        <a:buFont typeface="Arial" panose="020B0604020202020204" pitchFamily="34" charset="0"/>
                        <a:buChar char="•"/>
                      </a:pPr>
                      <a:r>
                        <a:rPr lang="en-GB" sz="900" baseline="0" dirty="0"/>
                        <a:t>Self-care, self-awareness, reflective practice</a:t>
                      </a:r>
                    </a:p>
                    <a:p>
                      <a:pPr marL="285750" indent="-285750">
                        <a:buFont typeface="Arial" panose="020B0604020202020204" pitchFamily="34" charset="0"/>
                        <a:buChar char="•"/>
                      </a:pPr>
                      <a:r>
                        <a:rPr lang="en-GB" sz="900" baseline="0" dirty="0"/>
                        <a:t>Intro to EBP and research</a:t>
                      </a:r>
                    </a:p>
                    <a:p>
                      <a:pPr marL="285750" indent="-285750">
                        <a:buFont typeface="Arial" panose="020B0604020202020204" pitchFamily="34" charset="0"/>
                        <a:buChar char="•"/>
                      </a:pPr>
                      <a:r>
                        <a:rPr lang="en-GB" sz="900" baseline="0" dirty="0"/>
                        <a:t>Placement: Care Home</a:t>
                      </a:r>
                    </a:p>
                  </a:txBody>
                  <a:tcPr/>
                </a:tc>
                <a:tc>
                  <a:txBody>
                    <a:bodyPr/>
                    <a:lstStyle/>
                    <a:p>
                      <a:r>
                        <a:rPr lang="en-GB" sz="1000" b="1" baseline="0" dirty="0"/>
                        <a:t>Psychosocial Health in Paramedic Science</a:t>
                      </a:r>
                      <a:endParaRPr lang="en-GB" sz="1000" b="1" dirty="0"/>
                    </a:p>
                  </a:txBody>
                  <a:tcPr/>
                </a:tc>
                <a:tc>
                  <a:txBody>
                    <a:bodyPr/>
                    <a:lstStyle/>
                    <a:p>
                      <a:pPr marL="285750" indent="-285750">
                        <a:buFont typeface="Arial" panose="020B0604020202020204" pitchFamily="34" charset="0"/>
                        <a:buChar char="•"/>
                      </a:pPr>
                      <a:r>
                        <a:rPr lang="en-GB" sz="900" b="0" dirty="0"/>
                        <a:t>Mental Health</a:t>
                      </a:r>
                    </a:p>
                    <a:p>
                      <a:pPr marL="285750" indent="-285750">
                        <a:buFont typeface="Arial" panose="020B0604020202020204" pitchFamily="34" charset="0"/>
                        <a:buChar char="•"/>
                      </a:pPr>
                      <a:r>
                        <a:rPr lang="en-GB" sz="900" b="0" dirty="0"/>
                        <a:t>Social Health,</a:t>
                      </a:r>
                      <a:r>
                        <a:rPr lang="en-GB" sz="900" b="0" baseline="0" dirty="0"/>
                        <a:t> inequalities </a:t>
                      </a:r>
                    </a:p>
                    <a:p>
                      <a:pPr marL="285750" indent="-285750">
                        <a:buFont typeface="Arial" panose="020B0604020202020204" pitchFamily="34" charset="0"/>
                        <a:buChar char="•"/>
                      </a:pPr>
                      <a:r>
                        <a:rPr lang="en-GB" sz="900" b="0" baseline="0" dirty="0"/>
                        <a:t>Public health and health promotion</a:t>
                      </a:r>
                    </a:p>
                    <a:p>
                      <a:pPr marL="285750" indent="-285750">
                        <a:buFont typeface="Arial" panose="020B0604020202020204" pitchFamily="34" charset="0"/>
                        <a:buChar char="•"/>
                      </a:pPr>
                      <a:r>
                        <a:rPr lang="en-GB" sz="900" b="0" baseline="0" dirty="0"/>
                        <a:t>Inclusivity, diversity, stigma &amp; discrimination</a:t>
                      </a:r>
                    </a:p>
                    <a:p>
                      <a:pPr marL="285750" indent="-285750">
                        <a:buFont typeface="Arial" panose="020B0604020202020204" pitchFamily="34" charset="0"/>
                        <a:buChar char="•"/>
                      </a:pPr>
                      <a:r>
                        <a:rPr lang="en-GB" sz="900" b="0" baseline="0" dirty="0"/>
                        <a:t>Adaptation to service user needs and variance</a:t>
                      </a:r>
                      <a:endParaRPr lang="en-GB" sz="900" b="0" dirty="0"/>
                    </a:p>
                  </a:txBody>
                  <a:tcPr/>
                </a:tc>
                <a:tc>
                  <a:txBody>
                    <a:bodyPr/>
                    <a:lstStyle/>
                    <a:p>
                      <a:pPr marL="0" indent="0">
                        <a:buFont typeface="Arial" panose="020B0604020202020204" pitchFamily="34" charset="0"/>
                        <a:buNone/>
                      </a:pPr>
                      <a:r>
                        <a:rPr lang="en-GB" sz="1000" b="1" i="0" kern="1200" dirty="0">
                          <a:solidFill>
                            <a:schemeClr val="dk1"/>
                          </a:solidFill>
                          <a:effectLst/>
                          <a:latin typeface="+mn-lt"/>
                          <a:ea typeface="+mn-ea"/>
                          <a:cs typeface="+mn-cs"/>
                        </a:rPr>
                        <a:t>Applying Evidence Based Practice in Health and Social Care</a:t>
                      </a:r>
                      <a:endParaRPr lang="en-GB" sz="1000" b="1" dirty="0"/>
                    </a:p>
                  </a:txBody>
                  <a:tcPr/>
                </a:tc>
                <a:tc>
                  <a:txBody>
                    <a:bodyPr/>
                    <a:lstStyle/>
                    <a:p>
                      <a:pPr marL="171450" indent="-171450">
                        <a:buFont typeface="Arial" panose="020B0604020202020204" pitchFamily="34" charset="0"/>
                        <a:buChar char="•"/>
                      </a:pPr>
                      <a:r>
                        <a:rPr lang="en-GB" sz="900" b="0" i="0" kern="1200" dirty="0">
                          <a:solidFill>
                            <a:schemeClr val="dk1"/>
                          </a:solidFill>
                          <a:effectLst/>
                          <a:latin typeface="+mn-lt"/>
                          <a:ea typeface="+mn-ea"/>
                          <a:cs typeface="+mn-cs"/>
                        </a:rPr>
                        <a:t>Application of knowledge from UEBP in level 2 to develop a research proposal</a:t>
                      </a:r>
                    </a:p>
                    <a:p>
                      <a:pPr marL="171450" lvl="0" indent="-171450">
                        <a:buFont typeface="Arial" panose="020B0604020202020204" pitchFamily="34" charset="0"/>
                        <a:buChar char="•"/>
                      </a:pPr>
                      <a:r>
                        <a:rPr lang="en-GB" sz="900" b="0" kern="1200" dirty="0">
                          <a:solidFill>
                            <a:schemeClr val="dk1"/>
                          </a:solidFill>
                          <a:effectLst/>
                          <a:latin typeface="+mn-lt"/>
                          <a:ea typeface="+mn-ea"/>
                          <a:cs typeface="+mn-cs"/>
                        </a:rPr>
                        <a:t>Critically appraise research literature to identify a research need within Paramedicine</a:t>
                      </a:r>
                    </a:p>
                    <a:p>
                      <a:pPr marL="171450" lvl="0" indent="-171450">
                        <a:buFont typeface="Arial" panose="020B0604020202020204" pitchFamily="34" charset="0"/>
                        <a:buChar char="•"/>
                      </a:pPr>
                      <a:r>
                        <a:rPr lang="en-GB" sz="900" b="0" kern="1200" dirty="0">
                          <a:solidFill>
                            <a:schemeClr val="dk1"/>
                          </a:solidFill>
                          <a:effectLst/>
                          <a:latin typeface="+mn-lt"/>
                          <a:ea typeface="+mn-ea"/>
                          <a:cs typeface="+mn-cs"/>
                        </a:rPr>
                        <a:t>Critically evaluate and justify the chosen research approach, methodology, and methods</a:t>
                      </a:r>
                    </a:p>
                    <a:p>
                      <a:pPr marL="171450" lvl="0" indent="-171450">
                        <a:buFont typeface="Arial" panose="020B0604020202020204" pitchFamily="34" charset="0"/>
                        <a:buChar char="•"/>
                      </a:pPr>
                      <a:r>
                        <a:rPr lang="en-GB" sz="900" b="0" kern="1200" dirty="0">
                          <a:solidFill>
                            <a:schemeClr val="dk1"/>
                          </a:solidFill>
                          <a:effectLst/>
                          <a:latin typeface="+mn-lt"/>
                          <a:ea typeface="+mn-ea"/>
                          <a:cs typeface="+mn-cs"/>
                        </a:rPr>
                        <a:t>Justify and critically defend their research proposal</a:t>
                      </a:r>
                      <a:endParaRPr lang="en-GB" sz="900" b="0" i="0" kern="1200" dirty="0">
                        <a:solidFill>
                          <a:schemeClr val="dk1"/>
                        </a:solidFill>
                        <a:effectLst/>
                        <a:latin typeface="+mn-lt"/>
                        <a:ea typeface="+mn-ea"/>
                        <a:cs typeface="+mn-cs"/>
                      </a:endParaRPr>
                    </a:p>
                  </a:txBody>
                  <a:tcPr/>
                </a:tc>
                <a:extLst>
                  <a:ext uri="{0D108BD9-81ED-4DB2-BD59-A6C34878D82A}">
                    <a16:rowId xmlns:a16="http://schemas.microsoft.com/office/drawing/2014/main" xmlns="" val="1238058179"/>
                  </a:ext>
                </a:extLst>
              </a:tr>
              <a:tr h="926091">
                <a:tc>
                  <a:txBody>
                    <a:bodyPr/>
                    <a:lstStyle/>
                    <a:p>
                      <a:r>
                        <a:rPr lang="en-GB" sz="1000" b="1" dirty="0"/>
                        <a:t>Fundamentals</a:t>
                      </a:r>
                      <a:r>
                        <a:rPr lang="en-GB" sz="1000" b="1" baseline="0" dirty="0"/>
                        <a:t> of Human Physiology</a:t>
                      </a:r>
                      <a:endParaRPr lang="en-GB" sz="1000" b="1" dirty="0"/>
                    </a:p>
                  </a:txBody>
                  <a:tcPr/>
                </a:tc>
                <a:tc>
                  <a:txBody>
                    <a:bodyPr/>
                    <a:lstStyle/>
                    <a:p>
                      <a:pPr marL="285750" indent="-285750">
                        <a:buFont typeface="Arial" panose="020B0604020202020204" pitchFamily="34" charset="0"/>
                        <a:buChar char="•"/>
                      </a:pPr>
                      <a:r>
                        <a:rPr lang="en-GB" sz="900" baseline="0" dirty="0"/>
                        <a:t>Anatomy and physiology of whole body systems will application to health</a:t>
                      </a:r>
                    </a:p>
                  </a:txBody>
                  <a:tcPr/>
                </a:tc>
                <a:tc>
                  <a:txBody>
                    <a:bodyPr/>
                    <a:lstStyle/>
                    <a:p>
                      <a:r>
                        <a:rPr lang="en-GB" sz="1000" b="1" dirty="0"/>
                        <a:t>Understanding Evidence Based Practice in Health and Social</a:t>
                      </a:r>
                      <a:r>
                        <a:rPr lang="en-GB" sz="1000" b="1" baseline="0" dirty="0"/>
                        <a:t> Care</a:t>
                      </a:r>
                      <a:endParaRPr lang="en-GB" sz="1000" b="1" dirty="0"/>
                    </a:p>
                  </a:txBody>
                  <a:tcPr/>
                </a:tc>
                <a:tc>
                  <a:txBody>
                    <a:bodyPr/>
                    <a:lstStyle/>
                    <a:p>
                      <a:pPr marL="285750" indent="-285750">
                        <a:buFont typeface="Arial" panose="020B0604020202020204" pitchFamily="34" charset="0"/>
                        <a:buChar char="•"/>
                      </a:pPr>
                      <a:r>
                        <a:rPr lang="en-GB" sz="900" b="0" dirty="0"/>
                        <a:t>Exploration</a:t>
                      </a:r>
                      <a:r>
                        <a:rPr lang="en-GB" sz="900" b="0" baseline="0" dirty="0"/>
                        <a:t> of the origin of practice and changes to practice</a:t>
                      </a:r>
                    </a:p>
                    <a:p>
                      <a:pPr marL="285750" indent="-285750">
                        <a:buFont typeface="Arial" panose="020B0604020202020204" pitchFamily="34" charset="0"/>
                        <a:buChar char="•"/>
                      </a:pPr>
                      <a:r>
                        <a:rPr lang="en-GB" sz="900" b="0" baseline="0" dirty="0"/>
                        <a:t>Development of critical thinking, reading and writing skills</a:t>
                      </a:r>
                    </a:p>
                    <a:p>
                      <a:pPr marL="285750" indent="-285750">
                        <a:buFont typeface="Arial" panose="020B0604020202020204" pitchFamily="34" charset="0"/>
                        <a:buChar char="•"/>
                      </a:pPr>
                      <a:r>
                        <a:rPr lang="en-GB" sz="900" b="0" baseline="0" dirty="0"/>
                        <a:t>Critical appraisal of research and other evidence to inform practice</a:t>
                      </a:r>
                      <a:endParaRPr lang="en-GB" sz="900" b="0" dirty="0"/>
                    </a:p>
                  </a:txBody>
                  <a:tcPr/>
                </a:tc>
                <a:tc>
                  <a:txBody>
                    <a:bodyPr/>
                    <a:lstStyle/>
                    <a:p>
                      <a:pPr marL="0" indent="0">
                        <a:buFontTx/>
                        <a:buNone/>
                      </a:pPr>
                      <a:r>
                        <a:rPr lang="en-GB" sz="1000" b="1" i="0" kern="1200" dirty="0">
                          <a:solidFill>
                            <a:schemeClr val="dk1"/>
                          </a:solidFill>
                          <a:effectLst/>
                          <a:latin typeface="+mn-lt"/>
                          <a:ea typeface="+mn-ea"/>
                          <a:cs typeface="+mn-cs"/>
                        </a:rPr>
                        <a:t>Leadership in Paramedic Practice</a:t>
                      </a:r>
                      <a:endParaRPr lang="en-GB" sz="1000" b="1" dirty="0"/>
                    </a:p>
                  </a:txBody>
                  <a:tcPr/>
                </a:tc>
                <a:tc>
                  <a:txBody>
                    <a:bodyPr/>
                    <a:lstStyle/>
                    <a:p>
                      <a:pPr marL="171450" indent="-171450">
                        <a:buFont typeface="Arial" panose="020B0604020202020204" pitchFamily="34" charset="0"/>
                        <a:buChar char="•"/>
                      </a:pPr>
                      <a:r>
                        <a:rPr lang="en-GB" sz="900" b="0" dirty="0"/>
                        <a:t>Critically explore the key concepts and theoretical frameworks that underpin effective leadership styles and behaviours</a:t>
                      </a:r>
                    </a:p>
                    <a:p>
                      <a:pPr marL="171450" indent="-171450">
                        <a:buFont typeface="Arial" panose="020B0604020202020204" pitchFamily="34" charset="0"/>
                        <a:buChar char="•"/>
                      </a:pPr>
                      <a:r>
                        <a:rPr lang="en-GB" sz="900" b="0" dirty="0"/>
                        <a:t>Describe how the role of the paramedic is influential to relationships and the development of others</a:t>
                      </a:r>
                    </a:p>
                  </a:txBody>
                  <a:tcPr/>
                </a:tc>
                <a:extLst>
                  <a:ext uri="{0D108BD9-81ED-4DB2-BD59-A6C34878D82A}">
                    <a16:rowId xmlns:a16="http://schemas.microsoft.com/office/drawing/2014/main" xmlns="" val="1373819638"/>
                  </a:ext>
                </a:extLst>
              </a:tr>
              <a:tr h="1470943">
                <a:tc>
                  <a:txBody>
                    <a:bodyPr/>
                    <a:lstStyle/>
                    <a:p>
                      <a:r>
                        <a:rPr lang="en-GB" sz="1000" b="1" dirty="0"/>
                        <a:t>Introduction</a:t>
                      </a:r>
                      <a:r>
                        <a:rPr lang="en-GB" sz="1000" b="1" baseline="0" dirty="0"/>
                        <a:t> to Clinical Practice For Paramedics: Clinical Skills</a:t>
                      </a:r>
                      <a:endParaRPr lang="en-GB" sz="1000" b="1" dirty="0"/>
                    </a:p>
                  </a:txBody>
                  <a:tcPr/>
                </a:tc>
                <a:tc>
                  <a:txBody>
                    <a:bodyPr/>
                    <a:lstStyle/>
                    <a:p>
                      <a:pPr marL="285750" indent="-285750">
                        <a:buFont typeface="Arial" panose="020B0604020202020204" pitchFamily="34" charset="0"/>
                        <a:buChar char="•"/>
                      </a:pPr>
                      <a:r>
                        <a:rPr lang="en-GB" sz="900" baseline="0" dirty="0"/>
                        <a:t>Clinical Skills with application in case studies</a:t>
                      </a:r>
                    </a:p>
                    <a:p>
                      <a:pPr marL="285750" indent="-285750">
                        <a:buFont typeface="Arial" panose="020B0604020202020204" pitchFamily="34" charset="0"/>
                        <a:buChar char="•"/>
                      </a:pPr>
                      <a:r>
                        <a:rPr lang="en-GB" sz="900" baseline="0" dirty="0"/>
                        <a:t>Includes intermediate ILS, A to E assessment skills, 12 lead ECG, Haemorrhage control &amp; immobilisation, safe use of medications, airway management</a:t>
                      </a:r>
                    </a:p>
                    <a:p>
                      <a:pPr marL="285750" indent="-285750">
                        <a:buFont typeface="Arial" panose="020B0604020202020204" pitchFamily="34" charset="0"/>
                        <a:buChar char="•"/>
                      </a:pPr>
                      <a:r>
                        <a:rPr lang="en-GB" sz="900" baseline="0" dirty="0"/>
                        <a:t>Development of pathophysiology knowledge and understanding in an applied way</a:t>
                      </a:r>
                    </a:p>
                    <a:p>
                      <a:pPr marL="285750" indent="-285750">
                        <a:buFont typeface="Arial" panose="020B0604020202020204" pitchFamily="34" charset="0"/>
                        <a:buChar char="•"/>
                      </a:pPr>
                      <a:r>
                        <a:rPr lang="en-GB" sz="900" baseline="0" dirty="0"/>
                        <a:t>2-week Ambulance placement in January</a:t>
                      </a:r>
                    </a:p>
                  </a:txBody>
                  <a:tcPr/>
                </a:tc>
                <a:tc>
                  <a:txBody>
                    <a:bodyPr/>
                    <a:lstStyle/>
                    <a:p>
                      <a:r>
                        <a:rPr lang="en-GB" sz="1000" b="1" dirty="0"/>
                        <a:t>Developing</a:t>
                      </a:r>
                      <a:r>
                        <a:rPr lang="en-GB" sz="1000" b="1" baseline="0" dirty="0"/>
                        <a:t> Clinical Practice for Paramedics: Advancing Skills</a:t>
                      </a:r>
                      <a:endParaRPr lang="en-GB" sz="1000" b="1" dirty="0"/>
                    </a:p>
                  </a:txBody>
                  <a:tcPr/>
                </a:tc>
                <a:tc>
                  <a:txBody>
                    <a:bodyPr/>
                    <a:lstStyle/>
                    <a:p>
                      <a:pPr marL="285750" indent="-285750">
                        <a:buFont typeface="Arial" panose="020B0604020202020204" pitchFamily="34" charset="0"/>
                        <a:buChar char="•"/>
                      </a:pPr>
                      <a:r>
                        <a:rPr lang="en-GB" sz="900" b="0" dirty="0"/>
                        <a:t>Module bring discrete</a:t>
                      </a:r>
                      <a:r>
                        <a:rPr lang="en-GB" sz="900" b="0" baseline="0" dirty="0"/>
                        <a:t> skill level to that of a paramedic</a:t>
                      </a:r>
                    </a:p>
                    <a:p>
                      <a:pPr marL="285750" indent="-285750">
                        <a:buFont typeface="Arial" panose="020B0604020202020204" pitchFamily="34" charset="0"/>
                        <a:buChar char="•"/>
                      </a:pPr>
                      <a:r>
                        <a:rPr lang="en-GB" sz="900" b="0" dirty="0"/>
                        <a:t>Includes</a:t>
                      </a:r>
                      <a:r>
                        <a:rPr lang="en-GB" sz="900" b="0" baseline="0" dirty="0"/>
                        <a:t> advancing airway management, vascular access and delivery of IV/IO medications, needle decompression, ALS (Inc paed), maternity emergencies including newborn &amp; maternal resus</a:t>
                      </a:r>
                    </a:p>
                    <a:p>
                      <a:pPr marL="285750" indent="-285750">
                        <a:buFont typeface="Arial" panose="020B0604020202020204" pitchFamily="34" charset="0"/>
                        <a:buChar char="•"/>
                      </a:pPr>
                      <a:r>
                        <a:rPr lang="en-GB" sz="900" b="0" baseline="0" dirty="0"/>
                        <a:t>Pharmacology – development of knowledge of drug actions, reaction</a:t>
                      </a:r>
                    </a:p>
                    <a:p>
                      <a:pPr marL="285750" indent="-285750">
                        <a:buFont typeface="Arial" panose="020B0604020202020204" pitchFamily="34" charset="0"/>
                        <a:buChar char="•"/>
                      </a:pPr>
                      <a:r>
                        <a:rPr lang="en-GB" sz="900" b="0" baseline="0" dirty="0"/>
                        <a:t>Advancement of ECG knowledge and rhythm interpretation</a:t>
                      </a:r>
                      <a:r>
                        <a:rPr lang="en-GB" sz="900" b="0" dirty="0"/>
                        <a:t> </a:t>
                      </a:r>
                    </a:p>
                  </a:txBody>
                  <a:tcPr/>
                </a:tc>
                <a:tc>
                  <a:txBody>
                    <a:bodyPr/>
                    <a:lstStyle/>
                    <a:p>
                      <a:pPr marL="0" indent="0">
                        <a:buFont typeface="Arial" panose="020B0604020202020204" pitchFamily="34" charset="0"/>
                        <a:buNone/>
                      </a:pPr>
                      <a:r>
                        <a:rPr lang="en-GB" sz="1000" b="1" i="0" kern="1200" dirty="0">
                          <a:solidFill>
                            <a:schemeClr val="dk1"/>
                          </a:solidFill>
                          <a:effectLst/>
                          <a:latin typeface="+mn-lt"/>
                          <a:ea typeface="+mn-ea"/>
                          <a:cs typeface="+mn-cs"/>
                        </a:rPr>
                        <a:t>Consolidating Clinical Practice for Paramedics</a:t>
                      </a:r>
                      <a:endParaRPr lang="en-GB" sz="1000" b="1" dirty="0"/>
                    </a:p>
                  </a:txBody>
                  <a:tcPr/>
                </a:tc>
                <a:tc>
                  <a:txBody>
                    <a:bodyPr/>
                    <a:lstStyle/>
                    <a:p>
                      <a:pPr marL="171450" lvl="0" indent="-171450" fontAlgn="base">
                        <a:buFont typeface="Arial" panose="020B0604020202020204" pitchFamily="34" charset="0"/>
                        <a:buChar char="•"/>
                      </a:pPr>
                      <a:r>
                        <a:rPr lang="en-GB" sz="800" b="0" u="none" strike="noStrike" kern="1200" dirty="0">
                          <a:solidFill>
                            <a:schemeClr val="dk1"/>
                          </a:solidFill>
                          <a:effectLst/>
                          <a:latin typeface="+mn-lt"/>
                          <a:ea typeface="+mn-ea"/>
                          <a:cs typeface="+mn-cs"/>
                        </a:rPr>
                        <a:t>Evaluate the legal, ethical and professional imperatives in caring for patients requiring end of life care and its application to paramedic practice</a:t>
                      </a:r>
                    </a:p>
                    <a:p>
                      <a:pPr marL="171450" lvl="0" indent="-171450" fontAlgn="base">
                        <a:buFont typeface="Arial" panose="020B0604020202020204" pitchFamily="34" charset="0"/>
                        <a:buChar char="•"/>
                      </a:pPr>
                      <a:r>
                        <a:rPr lang="en-GB" sz="800" b="0" u="none" strike="noStrike" kern="1200" dirty="0">
                          <a:solidFill>
                            <a:schemeClr val="dk1"/>
                          </a:solidFill>
                          <a:effectLst/>
                          <a:latin typeface="+mn-lt"/>
                          <a:ea typeface="+mn-ea"/>
                          <a:cs typeface="+mn-cs"/>
                        </a:rPr>
                        <a:t>Identify the key major incident procedures, including the principles of command, control, and risk management</a:t>
                      </a:r>
                    </a:p>
                    <a:p>
                      <a:pPr marL="171450" lvl="0" indent="-171450" fontAlgn="base">
                        <a:buFont typeface="Arial" panose="020B0604020202020204" pitchFamily="34" charset="0"/>
                        <a:buChar char="•"/>
                      </a:pPr>
                      <a:r>
                        <a:rPr lang="en-GB" sz="800" b="0" u="none" strike="noStrike" kern="1200" dirty="0">
                          <a:solidFill>
                            <a:schemeClr val="dk1"/>
                          </a:solidFill>
                          <a:effectLst/>
                          <a:latin typeface="+mn-lt"/>
                          <a:ea typeface="+mn-ea"/>
                          <a:cs typeface="+mn-cs"/>
                        </a:rPr>
                        <a:t>Categorise casualties utilising an appropriate triage system in the event of a mass casualty incidents</a:t>
                      </a:r>
                    </a:p>
                    <a:p>
                      <a:pPr marL="171450" lvl="0" indent="-171450" fontAlgn="base">
                        <a:buFont typeface="Arial" panose="020B0604020202020204" pitchFamily="34" charset="0"/>
                        <a:buChar char="•"/>
                      </a:pPr>
                      <a:r>
                        <a:rPr lang="en-GB" sz="800" b="0" u="none" strike="noStrike" kern="1200" dirty="0">
                          <a:solidFill>
                            <a:schemeClr val="dk1"/>
                          </a:solidFill>
                          <a:effectLst/>
                          <a:latin typeface="+mn-lt"/>
                          <a:ea typeface="+mn-ea"/>
                          <a:cs typeface="+mn-cs"/>
                        </a:rPr>
                        <a:t>Demonstrate independent practice through application of technical and nontechnical skills, in a variety of service users from across the lifespan</a:t>
                      </a:r>
                    </a:p>
                  </a:txBody>
                  <a:tcPr/>
                </a:tc>
                <a:extLst>
                  <a:ext uri="{0D108BD9-81ED-4DB2-BD59-A6C34878D82A}">
                    <a16:rowId xmlns:a16="http://schemas.microsoft.com/office/drawing/2014/main" xmlns="" val="4167687597"/>
                  </a:ext>
                </a:extLst>
              </a:tr>
              <a:tr h="1576241">
                <a:tc>
                  <a:txBody>
                    <a:bodyPr/>
                    <a:lstStyle/>
                    <a:p>
                      <a:r>
                        <a:rPr lang="en-GB" sz="1000" b="1" dirty="0"/>
                        <a:t>Introduction to Clinical Practice for</a:t>
                      </a:r>
                      <a:r>
                        <a:rPr lang="en-GB" sz="1000" b="1" baseline="0" dirty="0"/>
                        <a:t> Paramedics: Assessment &amp; Managed</a:t>
                      </a:r>
                      <a:endParaRPr lang="en-GB" sz="1000" b="1" dirty="0"/>
                    </a:p>
                  </a:txBody>
                  <a:tcPr/>
                </a:tc>
                <a:tc>
                  <a:txBody>
                    <a:bodyPr/>
                    <a:lstStyle/>
                    <a:p>
                      <a:pPr marL="285750" indent="-285750">
                        <a:buFont typeface="Arial" panose="020B0604020202020204" pitchFamily="34" charset="0"/>
                        <a:buChar char="•"/>
                      </a:pPr>
                      <a:r>
                        <a:rPr lang="en-GB" sz="900" baseline="0" dirty="0"/>
                        <a:t>Consultation and assessment with development of history taking and reporting</a:t>
                      </a:r>
                    </a:p>
                    <a:p>
                      <a:pPr marL="285750" indent="-285750">
                        <a:buFont typeface="Arial" panose="020B0604020202020204" pitchFamily="34" charset="0"/>
                        <a:buChar char="•"/>
                      </a:pPr>
                      <a:r>
                        <a:rPr lang="en-GB" sz="900" baseline="0" dirty="0"/>
                        <a:t>Debriefing and reflection on practice and with peers</a:t>
                      </a:r>
                    </a:p>
                    <a:p>
                      <a:pPr marL="285750" indent="-285750">
                        <a:buFont typeface="Arial" panose="020B0604020202020204" pitchFamily="34" charset="0"/>
                        <a:buChar char="•"/>
                      </a:pPr>
                      <a:r>
                        <a:rPr lang="en-GB" sz="900" baseline="0" dirty="0"/>
                        <a:t>Scenario based practice in medical, paediatric, trauma &amp; maternity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a:t>Development of pathophysiology knowledge and understanding in an applied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a:t>OSCE examination prior to placement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Developing</a:t>
                      </a:r>
                      <a:r>
                        <a:rPr lang="en-GB" sz="1000" b="1" baseline="0" dirty="0"/>
                        <a:t> Clinical Practice for Paramedics: Advancing Assessment</a:t>
                      </a:r>
                      <a:endParaRPr lang="en-GB" sz="1000" b="1" dirty="0"/>
                    </a:p>
                    <a:p>
                      <a:endParaRPr lang="en-GB" sz="1000" b="1" dirty="0"/>
                    </a:p>
                  </a:txBody>
                  <a:tcPr/>
                </a:tc>
                <a:tc>
                  <a:txBody>
                    <a:bodyPr/>
                    <a:lstStyle/>
                    <a:p>
                      <a:pPr marL="171450" indent="-171450">
                        <a:buFont typeface="Arial" panose="020B0604020202020204" pitchFamily="34" charset="0"/>
                        <a:buChar char="•"/>
                      </a:pPr>
                      <a:r>
                        <a:rPr lang="en-GB" sz="900" b="0" baseline="0" dirty="0"/>
                        <a:t>Development knowledge, understanding and action with non-emergency cases. </a:t>
                      </a:r>
                    </a:p>
                    <a:p>
                      <a:pPr marL="171450" indent="-171450">
                        <a:buFont typeface="Arial" panose="020B0604020202020204" pitchFamily="34" charset="0"/>
                        <a:buChar char="•"/>
                      </a:pPr>
                      <a:r>
                        <a:rPr lang="en-GB" sz="900" b="0" baseline="0" dirty="0"/>
                        <a:t>Increasing depth of assessment and questioning</a:t>
                      </a:r>
                    </a:p>
                    <a:p>
                      <a:pPr marL="171450" indent="-171450">
                        <a:buFont typeface="Arial" panose="020B0604020202020204" pitchFamily="34" charset="0"/>
                        <a:buChar char="•"/>
                      </a:pPr>
                      <a:r>
                        <a:rPr lang="en-GB" sz="900" b="0" baseline="0" dirty="0"/>
                        <a:t>Decision making</a:t>
                      </a:r>
                    </a:p>
                    <a:p>
                      <a:pPr marL="171450" indent="-171450">
                        <a:buFont typeface="Arial" panose="020B0604020202020204" pitchFamily="34" charset="0"/>
                        <a:buChar char="•"/>
                      </a:pPr>
                      <a:r>
                        <a:rPr lang="en-GB" sz="900" b="0" baseline="0" dirty="0"/>
                        <a:t>Safeguarding for referral and discharge</a:t>
                      </a:r>
                    </a:p>
                    <a:p>
                      <a:pPr marL="171450" indent="-171450">
                        <a:buFont typeface="Arial" panose="020B0604020202020204" pitchFamily="34" charset="0"/>
                        <a:buChar char="•"/>
                      </a:pPr>
                      <a:r>
                        <a:rPr lang="en-GB" sz="900" b="0" baseline="0" dirty="0"/>
                        <a:t>Scenario and case study-based application of knowledge to a wide range of emergency, non-emergency and primary care cases. </a:t>
                      </a:r>
                    </a:p>
                    <a:p>
                      <a:pPr marL="171450" indent="-171450">
                        <a:buFont typeface="Arial" panose="020B0604020202020204" pitchFamily="34" charset="0"/>
                        <a:buChar char="•"/>
                      </a:pPr>
                      <a:r>
                        <a:rPr lang="en-GB" sz="900" b="0" baseline="0" dirty="0"/>
                        <a:t>OSCE Exam</a:t>
                      </a:r>
                    </a:p>
                    <a:p>
                      <a:pPr marL="171450" indent="-171450">
                        <a:buFont typeface="Arial" panose="020B0604020202020204" pitchFamily="34" charset="0"/>
                        <a:buChar char="•"/>
                      </a:pPr>
                      <a:r>
                        <a:rPr lang="en-GB" sz="900" b="0" baseline="0" dirty="0"/>
                        <a:t>3 weeks ambulance (cut in weeks due to streaming request)</a:t>
                      </a:r>
                    </a:p>
                  </a:txBody>
                  <a:tcPr/>
                </a:tc>
                <a:tc>
                  <a:txBody>
                    <a:bodyPr/>
                    <a:lstStyle/>
                    <a:p>
                      <a:pPr marL="0" indent="0">
                        <a:buFont typeface="Arial" panose="020B0604020202020204" pitchFamily="34" charset="0"/>
                        <a:buNone/>
                      </a:pPr>
                      <a:r>
                        <a:rPr lang="en-GB" sz="1000" b="1" i="0" kern="1200" dirty="0">
                          <a:solidFill>
                            <a:schemeClr val="dk1"/>
                          </a:solidFill>
                          <a:effectLst/>
                          <a:latin typeface="+mn-lt"/>
                          <a:ea typeface="+mn-ea"/>
                          <a:cs typeface="+mn-cs"/>
                        </a:rPr>
                        <a:t>Practice Based Education: Consolidating Practice</a:t>
                      </a:r>
                      <a:endParaRPr lang="en-GB" sz="1000" b="1" dirty="0"/>
                    </a:p>
                  </a:txBody>
                  <a:tcPr/>
                </a:tc>
                <a:tc>
                  <a:txBody>
                    <a:bodyPr/>
                    <a:lstStyle/>
                    <a:p>
                      <a:pPr marL="171450" indent="-171450">
                        <a:buFont typeface="Arial" panose="020B0604020202020204" pitchFamily="34" charset="0"/>
                        <a:buChar char="•"/>
                      </a:pPr>
                      <a:r>
                        <a:rPr lang="en-GB" sz="900" b="0" i="0" kern="1200" dirty="0">
                          <a:solidFill>
                            <a:schemeClr val="dk1"/>
                          </a:solidFill>
                          <a:effectLst/>
                          <a:latin typeface="+mn-lt"/>
                          <a:ea typeface="+mn-ea"/>
                          <a:cs typeface="+mn-cs"/>
                        </a:rPr>
                        <a:t>5-week placement in ambulance environment</a:t>
                      </a:r>
                    </a:p>
                    <a:p>
                      <a:pPr marL="171450" indent="-171450">
                        <a:buFont typeface="Arial" panose="020B0604020202020204" pitchFamily="34" charset="0"/>
                        <a:buChar char="•"/>
                      </a:pPr>
                      <a:r>
                        <a:rPr lang="en-GB" sz="900" b="0" dirty="0"/>
                        <a:t>Produce an audit of practice level attainment to identify gaps in practice</a:t>
                      </a:r>
                    </a:p>
                    <a:p>
                      <a:pPr marL="171450" indent="-171450">
                        <a:buFont typeface="Arial" panose="020B0604020202020204" pitchFamily="34" charset="0"/>
                        <a:buChar char="•"/>
                      </a:pPr>
                      <a:r>
                        <a:rPr lang="en-GB" sz="900" b="0" dirty="0"/>
                        <a:t>Critically evaluation practice to compile key learning needs for future practice</a:t>
                      </a:r>
                    </a:p>
                    <a:p>
                      <a:pPr marL="171450" indent="-171450">
                        <a:buFont typeface="Arial" panose="020B0604020202020204" pitchFamily="34" charset="0"/>
                        <a:buChar char="•"/>
                      </a:pPr>
                      <a:r>
                        <a:rPr lang="en-GB" sz="900" b="0" dirty="0"/>
                        <a:t>Formulate a personal development plan to address learning needs in future practice </a:t>
                      </a:r>
                    </a:p>
                  </a:txBody>
                  <a:tcPr/>
                </a:tc>
                <a:extLst>
                  <a:ext uri="{0D108BD9-81ED-4DB2-BD59-A6C34878D82A}">
                    <a16:rowId xmlns:a16="http://schemas.microsoft.com/office/drawing/2014/main" xmlns="" val="4242996415"/>
                  </a:ext>
                </a:extLst>
              </a:tr>
              <a:tr h="843050">
                <a:tc>
                  <a:txBody>
                    <a:bodyPr/>
                    <a:lstStyle/>
                    <a:p>
                      <a:r>
                        <a:rPr lang="en-GB" sz="1000" b="1" dirty="0"/>
                        <a:t>Practice Based Education: Ambulance Care Practice</a:t>
                      </a:r>
                    </a:p>
                  </a:txBody>
                  <a:tcPr/>
                </a:tc>
                <a:tc>
                  <a:txBody>
                    <a:bodyPr/>
                    <a:lstStyle/>
                    <a:p>
                      <a:pPr marL="285750" indent="-285750">
                        <a:buFont typeface="Arial" panose="020B0604020202020204" pitchFamily="34" charset="0"/>
                        <a:buChar char="•"/>
                      </a:pPr>
                      <a:r>
                        <a:rPr lang="en-GB" sz="900" baseline="0" dirty="0"/>
                        <a:t>5 weeks Summer term 2021 (cut in weeks due to streaming request)</a:t>
                      </a:r>
                    </a:p>
                  </a:txBody>
                  <a:tcPr/>
                </a:tc>
                <a:tc>
                  <a:txBody>
                    <a:bodyPr/>
                    <a:lstStyle/>
                    <a:p>
                      <a:r>
                        <a:rPr lang="en-GB" sz="1000" b="1" dirty="0"/>
                        <a:t>Other Practice Education Experience</a:t>
                      </a:r>
                    </a:p>
                  </a:txBody>
                  <a:tcPr/>
                </a:tc>
                <a:tc>
                  <a:txBody>
                    <a:bodyPr/>
                    <a:lstStyle/>
                    <a:p>
                      <a:pPr marL="285750" indent="-285750">
                        <a:buFont typeface="Arial" panose="020B0604020202020204" pitchFamily="34" charset="0"/>
                        <a:buChar char="•"/>
                      </a:pPr>
                      <a:r>
                        <a:rPr lang="en-GB" sz="900" b="0" baseline="0" dirty="0"/>
                        <a:t>Various non-ambulance settings attended. Request specific information from students about their placements</a:t>
                      </a:r>
                    </a:p>
                  </a:txBody>
                  <a:tcPr/>
                </a:tc>
                <a:tc>
                  <a:txBody>
                    <a:bodyPr/>
                    <a:lstStyle/>
                    <a:p>
                      <a:pPr marL="0" indent="0">
                        <a:buFont typeface="Arial" panose="020B0604020202020204" pitchFamily="34" charset="0"/>
                        <a:buNone/>
                      </a:pPr>
                      <a:r>
                        <a:rPr lang="en-GB" sz="1000" b="1" i="0" kern="1200" dirty="0">
                          <a:solidFill>
                            <a:schemeClr val="dk1"/>
                          </a:solidFill>
                          <a:effectLst/>
                          <a:latin typeface="+mn-lt"/>
                          <a:ea typeface="+mn-ea"/>
                          <a:cs typeface="+mn-cs"/>
                        </a:rPr>
                        <a:t>Preparation for Practice: Continuing Professional Development</a:t>
                      </a:r>
                      <a:endParaRPr lang="en-GB" sz="1000" b="1" dirty="0"/>
                    </a:p>
                  </a:txBody>
                  <a:tcPr/>
                </a:tc>
                <a:tc>
                  <a:txBody>
                    <a:bodyPr/>
                    <a:lstStyle/>
                    <a:p>
                      <a:pPr marL="171450" lvl="0" indent="-171450">
                        <a:buFont typeface="Arial" panose="020B0604020202020204" pitchFamily="34" charset="0"/>
                        <a:buChar char="•"/>
                      </a:pPr>
                      <a:r>
                        <a:rPr lang="en-GB" sz="900" b="0" kern="1200" dirty="0">
                          <a:solidFill>
                            <a:schemeClr val="dk1"/>
                          </a:solidFill>
                          <a:effectLst/>
                          <a:latin typeface="+mn-lt"/>
                          <a:ea typeface="+mn-ea"/>
                          <a:cs typeface="+mn-cs"/>
                        </a:rPr>
                        <a:t>Critically evaluate the learning undertaken to become a paramedic</a:t>
                      </a:r>
                    </a:p>
                    <a:p>
                      <a:pPr marL="171450" lvl="0" indent="-171450">
                        <a:buFont typeface="Arial" panose="020B0604020202020204" pitchFamily="34" charset="0"/>
                        <a:buChar char="•"/>
                      </a:pPr>
                      <a:r>
                        <a:rPr lang="en-GB" sz="900" b="0" kern="1200" dirty="0">
                          <a:solidFill>
                            <a:schemeClr val="dk1"/>
                          </a:solidFill>
                          <a:effectLst/>
                          <a:latin typeface="+mn-lt"/>
                          <a:ea typeface="+mn-ea"/>
                          <a:cs typeface="+mn-cs"/>
                        </a:rPr>
                        <a:t>Analyse how the continuing professional development undertaken in the last 2 years will help you meet the HCPC standards</a:t>
                      </a:r>
                    </a:p>
                    <a:p>
                      <a:pPr marL="171450" lvl="0" indent="-171450">
                        <a:buFont typeface="Arial" panose="020B0604020202020204" pitchFamily="34" charset="0"/>
                        <a:buChar char="•"/>
                      </a:pPr>
                      <a:r>
                        <a:rPr lang="en-GB" sz="900" b="0" kern="1200" dirty="0">
                          <a:solidFill>
                            <a:schemeClr val="dk1"/>
                          </a:solidFill>
                          <a:effectLst/>
                          <a:latin typeface="+mn-lt"/>
                          <a:ea typeface="+mn-ea"/>
                          <a:cs typeface="+mn-cs"/>
                        </a:rPr>
                        <a:t>Justify how CPD has led to care improvement and been of benefit to service users</a:t>
                      </a:r>
                    </a:p>
                  </a:txBody>
                  <a:tcPr/>
                </a:tc>
                <a:extLst>
                  <a:ext uri="{0D108BD9-81ED-4DB2-BD59-A6C34878D82A}">
                    <a16:rowId xmlns:a16="http://schemas.microsoft.com/office/drawing/2014/main" xmlns="" val="4089937541"/>
                  </a:ext>
                </a:extLst>
              </a:tr>
            </a:tbl>
          </a:graphicData>
        </a:graphic>
      </p:graphicFrame>
    </p:spTree>
    <p:extLst>
      <p:ext uri="{BB962C8B-B14F-4D97-AF65-F5344CB8AC3E}">
        <p14:creationId xmlns:p14="http://schemas.microsoft.com/office/powerpoint/2010/main" val="3465245138"/>
      </p:ext>
    </p:extLst>
  </p:cSld>
  <p:clrMapOvr>
    <a:masterClrMapping/>
  </p:clrMapOvr>
  <mc:AlternateContent xmlns:mc="http://schemas.openxmlformats.org/markup-compatibility/2006" xmlns:p14="http://schemas.microsoft.com/office/powerpoint/2010/main">
    <mc:Choice Requires="p14">
      <p:transition spd="slow" p14:dur="2000" advTm="76759"/>
    </mc:Choice>
    <mc:Fallback xmlns="">
      <p:transition spd="slow" advTm="7675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758952"/>
            <a:ext cx="10058400" cy="3075629"/>
          </a:xfrm>
        </p:spPr>
        <p:txBody>
          <a:bodyPr/>
          <a:lstStyle/>
          <a:p>
            <a:pPr algn="ctr"/>
            <a:r>
              <a:rPr lang="en-GB" b="1" dirty="0"/>
              <a:t>Any Questions?</a:t>
            </a:r>
          </a:p>
        </p:txBody>
      </p:sp>
      <p:sp>
        <p:nvSpPr>
          <p:cNvPr id="3" name="TextBox 2">
            <a:extLst>
              <a:ext uri="{FF2B5EF4-FFF2-40B4-BE49-F238E27FC236}">
                <a16:creationId xmlns:a16="http://schemas.microsoft.com/office/drawing/2014/main" xmlns="" id="{FBC8C8DF-2391-4BBF-9EC9-38796A2334EC}"/>
              </a:ext>
            </a:extLst>
          </p:cNvPr>
          <p:cNvSpPr txBox="1"/>
          <p:nvPr/>
        </p:nvSpPr>
        <p:spPr>
          <a:xfrm flipH="1">
            <a:off x="1645653" y="4650768"/>
            <a:ext cx="8900694" cy="369332"/>
          </a:xfrm>
          <a:prstGeom prst="rect">
            <a:avLst/>
          </a:prstGeom>
          <a:noFill/>
        </p:spPr>
        <p:txBody>
          <a:bodyPr wrap="square" rtlCol="0">
            <a:spAutoFit/>
          </a:bodyPr>
          <a:lstStyle/>
          <a:p>
            <a:pPr algn="ctr"/>
            <a:r>
              <a:rPr lang="en-GB" dirty="0"/>
              <a:t>If you have any questions, please feel free to e-mail </a:t>
            </a:r>
            <a:r>
              <a:rPr lang="en-GB" dirty="0">
                <a:hlinkClick r:id="rId2"/>
              </a:rPr>
              <a:t>paramedicplacements@gcu.ac.uk</a:t>
            </a:r>
            <a:r>
              <a:rPr lang="en-GB" dirty="0"/>
              <a:t> </a:t>
            </a:r>
          </a:p>
        </p:txBody>
      </p:sp>
    </p:spTree>
    <p:extLst>
      <p:ext uri="{BB962C8B-B14F-4D97-AF65-F5344CB8AC3E}">
        <p14:creationId xmlns:p14="http://schemas.microsoft.com/office/powerpoint/2010/main" val="3820427645"/>
      </p:ext>
    </p:extLst>
  </p:cSld>
  <p:clrMapOvr>
    <a:masterClrMapping/>
  </p:clrMapOvr>
  <mc:AlternateContent xmlns:mc="http://schemas.openxmlformats.org/markup-compatibility/2006" xmlns:p14="http://schemas.microsoft.com/office/powerpoint/2010/main">
    <mc:Choice Requires="p14">
      <p:transition spd="slow" p14:dur="2000" advTm="26063"/>
    </mc:Choice>
    <mc:Fallback xmlns="">
      <p:transition spd="slow" advTm="260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8DE90E-CECF-932A-11F1-65384BD5D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787A9D1-3B99-9407-738B-5B883FDC8714}"/>
              </a:ext>
            </a:extLst>
          </p:cNvPr>
          <p:cNvSpPr>
            <a:spLocks noGrp="1"/>
          </p:cNvSpPr>
          <p:nvPr>
            <p:ph type="title"/>
          </p:nvPr>
        </p:nvSpPr>
        <p:spPr/>
        <p:txBody>
          <a:bodyPr/>
          <a:lstStyle/>
          <a:p>
            <a:r>
              <a:rPr lang="en-GB" b="1" dirty="0"/>
              <a:t>Learning Outcomes – Paediatrics</a:t>
            </a:r>
          </a:p>
        </p:txBody>
      </p:sp>
      <p:sp>
        <p:nvSpPr>
          <p:cNvPr id="3" name="Content Placeholder 2">
            <a:extLst>
              <a:ext uri="{FF2B5EF4-FFF2-40B4-BE49-F238E27FC236}">
                <a16:creationId xmlns:a16="http://schemas.microsoft.com/office/drawing/2014/main" xmlns="" id="{4DCFD967-CD9C-34CF-7F9D-C2D14C21102B}"/>
              </a:ext>
            </a:extLst>
          </p:cNvPr>
          <p:cNvSpPr>
            <a:spLocks noGrp="1"/>
          </p:cNvSpPr>
          <p:nvPr>
            <p:ph idx="1"/>
          </p:nvPr>
        </p:nvSpPr>
        <p:spPr>
          <a:xfrm>
            <a:off x="654933" y="1965947"/>
            <a:ext cx="10882133" cy="4433454"/>
          </a:xfrm>
        </p:spPr>
        <p:txBody>
          <a:bodyPr>
            <a:normAutofit lnSpcReduction="10000"/>
          </a:bodyPr>
          <a:lstStyle/>
          <a:p>
            <a:pPr marL="342900" lvl="0" indent="-342900">
              <a:lnSpc>
                <a:spcPct val="107000"/>
              </a:lnSpc>
              <a:spcBef>
                <a:spcPts val="600"/>
              </a:spcBef>
              <a:spcAft>
                <a:spcPts val="600"/>
              </a:spcAft>
              <a:buFont typeface="+mj-lt"/>
              <a:buAutoNum type="arabicPeriod"/>
            </a:pPr>
            <a:r>
              <a:rPr lang="en-GB" sz="1800" b="1" dirty="0">
                <a:effectLst/>
                <a:ea typeface="Calibri" panose="020F0502020204030204" pitchFamily="34" charset="0"/>
                <a:cs typeface="Times New Roman" panose="02020603050405020304" pitchFamily="18" charset="0"/>
              </a:rPr>
              <a:t>Paediatric Assessment and Triage</a:t>
            </a:r>
            <a:r>
              <a:rPr lang="en-GB" sz="1800" dirty="0">
                <a:effectLst/>
                <a:ea typeface="Calibri" panose="020F0502020204030204" pitchFamily="34" charset="0"/>
                <a:cs typeface="Times New Roman" panose="02020603050405020304" pitchFamily="18" charset="0"/>
              </a:rPr>
              <a:t> – Demonstrate the ability to assess paediatric patients using age-appropriate tools such as the Paediatric Assessment Triangle and recognise signs of serious illness or deterioration.</a:t>
            </a:r>
          </a:p>
          <a:p>
            <a:pPr marL="342900" lvl="0" indent="-342900">
              <a:lnSpc>
                <a:spcPct val="107000"/>
              </a:lnSpc>
              <a:spcBef>
                <a:spcPts val="600"/>
              </a:spcBef>
              <a:spcAft>
                <a:spcPts val="600"/>
              </a:spcAft>
              <a:buFont typeface="+mj-lt"/>
              <a:buAutoNum type="arabicPeriod"/>
            </a:pPr>
            <a:r>
              <a:rPr lang="en-GB" sz="1800" b="1" dirty="0">
                <a:effectLst/>
                <a:ea typeface="Calibri" panose="020F0502020204030204" pitchFamily="34" charset="0"/>
                <a:cs typeface="Times New Roman" panose="02020603050405020304" pitchFamily="18" charset="0"/>
              </a:rPr>
              <a:t>Recognition and Management of Paediatric Emergencies</a:t>
            </a:r>
            <a:r>
              <a:rPr lang="en-GB" sz="1800" dirty="0">
                <a:effectLst/>
                <a:ea typeface="Calibri" panose="020F0502020204030204" pitchFamily="34" charset="0"/>
                <a:cs typeface="Times New Roman" panose="02020603050405020304" pitchFamily="18" charset="0"/>
              </a:rPr>
              <a:t> – Identify and assist in the management of common paediatric emergencies, including respiratory distress, seizures, sepsis, and trauma, applying appropriate interventions.</a:t>
            </a:r>
          </a:p>
          <a:p>
            <a:pPr marL="342900" lvl="0" indent="-342900">
              <a:lnSpc>
                <a:spcPct val="107000"/>
              </a:lnSpc>
              <a:spcBef>
                <a:spcPts val="600"/>
              </a:spcBef>
              <a:spcAft>
                <a:spcPts val="600"/>
              </a:spcAft>
              <a:buFont typeface="+mj-lt"/>
              <a:buAutoNum type="arabicPeriod"/>
            </a:pPr>
            <a:r>
              <a:rPr lang="en-GB" sz="1800" b="1" dirty="0">
                <a:effectLst/>
                <a:ea typeface="Calibri" panose="020F0502020204030204" pitchFamily="34" charset="0"/>
                <a:cs typeface="Times New Roman" panose="02020603050405020304" pitchFamily="18" charset="0"/>
              </a:rPr>
              <a:t>Paediatric Medication Administration and Dosage Calculations</a:t>
            </a:r>
            <a:r>
              <a:rPr lang="en-GB" sz="1800" dirty="0">
                <a:effectLst/>
                <a:ea typeface="Calibri" panose="020F0502020204030204" pitchFamily="34" charset="0"/>
                <a:cs typeface="Times New Roman" panose="02020603050405020304" pitchFamily="18" charset="0"/>
              </a:rPr>
              <a:t> – Develop an understanding of weight-based drug calculations and learn about safe administration of medications commonly used in paediatric care.</a:t>
            </a:r>
          </a:p>
          <a:p>
            <a:pPr marL="342900" lvl="0" indent="-342900">
              <a:lnSpc>
                <a:spcPct val="107000"/>
              </a:lnSpc>
              <a:spcBef>
                <a:spcPts val="600"/>
              </a:spcBef>
              <a:spcAft>
                <a:spcPts val="600"/>
              </a:spcAft>
              <a:buFont typeface="+mj-lt"/>
              <a:buAutoNum type="arabicPeriod"/>
            </a:pPr>
            <a:r>
              <a:rPr lang="en-GB" sz="1800" b="1" dirty="0">
                <a:effectLst/>
                <a:ea typeface="Calibri" panose="020F0502020204030204" pitchFamily="34" charset="0"/>
                <a:cs typeface="Times New Roman" panose="02020603050405020304" pitchFamily="18" charset="0"/>
              </a:rPr>
              <a:t>Effective Communication with Children and Families</a:t>
            </a:r>
            <a:r>
              <a:rPr lang="en-GB" sz="1800" dirty="0">
                <a:effectLst/>
                <a:ea typeface="Calibri" panose="020F0502020204030204" pitchFamily="34" charset="0"/>
                <a:cs typeface="Times New Roman" panose="02020603050405020304" pitchFamily="18" charset="0"/>
              </a:rPr>
              <a:t> – Adapt communication skills to engage effectively with children of different ages and developmental stages, while also providing reassurance and clear explanations to parents or caregivers.</a:t>
            </a:r>
          </a:p>
          <a:p>
            <a:pPr marL="342900" lvl="0" indent="-342900">
              <a:lnSpc>
                <a:spcPct val="107000"/>
              </a:lnSpc>
              <a:spcBef>
                <a:spcPts val="600"/>
              </a:spcBef>
              <a:spcAft>
                <a:spcPts val="600"/>
              </a:spcAft>
              <a:buFont typeface="+mj-lt"/>
              <a:buAutoNum type="arabicPeriod"/>
            </a:pPr>
            <a:r>
              <a:rPr lang="en-GB" sz="1800" b="1" dirty="0">
                <a:effectLst/>
                <a:ea typeface="Calibri" panose="020F0502020204030204" pitchFamily="34" charset="0"/>
                <a:cs typeface="Times New Roman" panose="02020603050405020304" pitchFamily="18" charset="0"/>
              </a:rPr>
              <a:t>Interprofessional Collaboration in Paediatric Care</a:t>
            </a:r>
            <a:r>
              <a:rPr lang="en-GB" sz="1800" dirty="0">
                <a:effectLst/>
                <a:ea typeface="Calibri" panose="020F0502020204030204" pitchFamily="34" charset="0"/>
                <a:cs typeface="Times New Roman" panose="02020603050405020304" pitchFamily="18" charset="0"/>
              </a:rPr>
              <a:t> – Observe and participate in the teamwork between paediatricians, nurses, and other healthcare professionals to understand the paramedic’s role in hospital-based and pre-hospital paediatric care.</a:t>
            </a:r>
          </a:p>
        </p:txBody>
      </p:sp>
    </p:spTree>
    <p:extLst>
      <p:ext uri="{BB962C8B-B14F-4D97-AF65-F5344CB8AC3E}">
        <p14:creationId xmlns:p14="http://schemas.microsoft.com/office/powerpoint/2010/main" val="3667850842"/>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76A628-A865-AB25-A33A-6D5A62C5E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3BDC0AA-0D41-DF9A-67F2-721CBB229A57}"/>
              </a:ext>
            </a:extLst>
          </p:cNvPr>
          <p:cNvSpPr>
            <a:spLocks noGrp="1"/>
          </p:cNvSpPr>
          <p:nvPr>
            <p:ph type="title"/>
          </p:nvPr>
        </p:nvSpPr>
        <p:spPr/>
        <p:txBody>
          <a:bodyPr/>
          <a:lstStyle/>
          <a:p>
            <a:r>
              <a:rPr lang="en-GB" b="1" dirty="0"/>
              <a:t>Learning Outcomes – Maternity</a:t>
            </a:r>
          </a:p>
        </p:txBody>
      </p:sp>
      <p:sp>
        <p:nvSpPr>
          <p:cNvPr id="3" name="Content Placeholder 2">
            <a:extLst>
              <a:ext uri="{FF2B5EF4-FFF2-40B4-BE49-F238E27FC236}">
                <a16:creationId xmlns:a16="http://schemas.microsoft.com/office/drawing/2014/main" xmlns="" id="{E2F89212-7471-889E-2B6C-E9284C89A892}"/>
              </a:ext>
            </a:extLst>
          </p:cNvPr>
          <p:cNvSpPr>
            <a:spLocks noGrp="1"/>
          </p:cNvSpPr>
          <p:nvPr>
            <p:ph idx="1"/>
          </p:nvPr>
        </p:nvSpPr>
        <p:spPr>
          <a:xfrm>
            <a:off x="728652" y="2137943"/>
            <a:ext cx="10795655" cy="4433454"/>
          </a:xfrm>
        </p:spPr>
        <p:txBody>
          <a:bodyPr>
            <a:normAutofit/>
          </a:bodyPr>
          <a:lstStyle/>
          <a:p>
            <a:pPr marL="342900" marR="53975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Understanding Normal Pregnancy and Birth</a:t>
            </a:r>
            <a:r>
              <a:rPr lang="en-GB" sz="1800" dirty="0">
                <a:effectLst/>
                <a:ea typeface="Calibri" panose="020F0502020204030204" pitchFamily="34" charset="0"/>
                <a:cs typeface="Times New Roman" panose="02020603050405020304" pitchFamily="18" charset="0"/>
              </a:rPr>
              <a:t> – Consolidate knowledge of the physiological changes in pregnancy, the stages of labour, and the key principles of normal vaginal delivery</a:t>
            </a:r>
          </a:p>
          <a:p>
            <a:pPr marL="342900" marR="53975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Recognition and Management of Obstetric Emergencies</a:t>
            </a:r>
            <a:r>
              <a:rPr lang="en-GB" sz="1800" dirty="0">
                <a:effectLst/>
                <a:ea typeface="Calibri" panose="020F0502020204030204" pitchFamily="34" charset="0"/>
                <a:cs typeface="Times New Roman" panose="02020603050405020304" pitchFamily="18" charset="0"/>
              </a:rPr>
              <a:t> – Identify and respond appropriately to obstetric emergencies such as postpartum haemorrhage, eclampsia, shoulder dystocia, and umbilical cord prolapse</a:t>
            </a:r>
          </a:p>
          <a:p>
            <a:pPr marL="342900" marR="53975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Neonatal Resuscitation</a:t>
            </a:r>
            <a:r>
              <a:rPr lang="en-GB" sz="1800" dirty="0">
                <a:effectLst/>
                <a:ea typeface="Calibri" panose="020F0502020204030204" pitchFamily="34" charset="0"/>
                <a:cs typeface="Times New Roman" panose="02020603050405020304" pitchFamily="18" charset="0"/>
              </a:rPr>
              <a:t> – Develop competency in assessing and initiating resuscitation for a newborn, including airway management, effective ventilation, and chest compressions if required</a:t>
            </a:r>
          </a:p>
          <a:p>
            <a:pPr marL="342900" marR="53975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Communication and Teamwork in Maternity Care</a:t>
            </a:r>
            <a:r>
              <a:rPr lang="en-GB" sz="1800" dirty="0">
                <a:effectLst/>
                <a:ea typeface="Calibri" panose="020F0502020204030204" pitchFamily="34" charset="0"/>
                <a:cs typeface="Times New Roman" panose="02020603050405020304" pitchFamily="18" charset="0"/>
              </a:rPr>
              <a:t> – Develop effective communication with pregnant individuals, their families, and the multidisciplinary maternity team to ensure safe and compassionate care</a:t>
            </a:r>
          </a:p>
          <a:p>
            <a:pPr marL="342900" marR="539750" lvl="0" indent="-342900">
              <a:lnSpc>
                <a:spcPct val="107000"/>
              </a:lnSpc>
              <a:spcAft>
                <a:spcPts val="800"/>
              </a:spcAft>
              <a:buFont typeface="+mj-lt"/>
              <a:buAutoNum type="arabicPeriod"/>
            </a:pPr>
            <a:r>
              <a:rPr lang="en-GB" sz="1800" b="1" dirty="0">
                <a:effectLst/>
                <a:ea typeface="Calibri" panose="020F0502020204030204" pitchFamily="34" charset="0"/>
                <a:cs typeface="Times New Roman" panose="02020603050405020304" pitchFamily="18" charset="0"/>
              </a:rPr>
              <a:t>Postpartum Care and Maternal Wellbeing</a:t>
            </a:r>
            <a:r>
              <a:rPr lang="en-GB" sz="1800" dirty="0">
                <a:effectLst/>
                <a:ea typeface="Calibri" panose="020F0502020204030204" pitchFamily="34" charset="0"/>
                <a:cs typeface="Times New Roman" panose="02020603050405020304" pitchFamily="18" charset="0"/>
              </a:rPr>
              <a:t> – Recognise the importance of pre- and postpartum assessments, including monitoring maternal vital signs, identifying complications, and providing emotional support to new mothers</a:t>
            </a:r>
          </a:p>
        </p:txBody>
      </p:sp>
    </p:spTree>
    <p:extLst>
      <p:ext uri="{BB962C8B-B14F-4D97-AF65-F5344CB8AC3E}">
        <p14:creationId xmlns:p14="http://schemas.microsoft.com/office/powerpoint/2010/main" val="4002245739"/>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47688D-DE02-5A66-3F7F-48DF818BF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32D0ECE-FDF1-C019-7A65-0C296ED18C9C}"/>
              </a:ext>
            </a:extLst>
          </p:cNvPr>
          <p:cNvSpPr>
            <a:spLocks noGrp="1"/>
          </p:cNvSpPr>
          <p:nvPr>
            <p:ph type="title"/>
          </p:nvPr>
        </p:nvSpPr>
        <p:spPr/>
        <p:txBody>
          <a:bodyPr/>
          <a:lstStyle/>
          <a:p>
            <a:r>
              <a:rPr lang="en-GB" b="1" dirty="0"/>
              <a:t>Learning Outcomes – NHS Specialties</a:t>
            </a:r>
          </a:p>
        </p:txBody>
      </p:sp>
      <p:sp>
        <p:nvSpPr>
          <p:cNvPr id="3" name="Content Placeholder 2">
            <a:extLst>
              <a:ext uri="{FF2B5EF4-FFF2-40B4-BE49-F238E27FC236}">
                <a16:creationId xmlns:a16="http://schemas.microsoft.com/office/drawing/2014/main" xmlns="" id="{2DAB2D1A-7CD3-A9F4-0887-B96DCEC56D54}"/>
              </a:ext>
            </a:extLst>
          </p:cNvPr>
          <p:cNvSpPr>
            <a:spLocks noGrp="1"/>
          </p:cNvSpPr>
          <p:nvPr>
            <p:ph idx="1"/>
          </p:nvPr>
        </p:nvSpPr>
        <p:spPr>
          <a:xfrm>
            <a:off x="728652" y="2052883"/>
            <a:ext cx="10795655" cy="4433454"/>
          </a:xfrm>
        </p:spPr>
        <p:txBody>
          <a:bodyPr>
            <a:normAutofit/>
          </a:bodyPr>
          <a:lstStyle/>
          <a:p>
            <a:pPr marL="342900" marR="467995" lvl="0" indent="-342900">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Exposure to Diverse Patient Groups &amp; Settings</a:t>
            </a:r>
            <a:r>
              <a:rPr lang="en-GB" sz="1800" dirty="0">
                <a:effectLst/>
                <a:latin typeface="Calibri" panose="020F0502020204030204" pitchFamily="34" charset="0"/>
                <a:ea typeface="Calibri" panose="020F0502020204030204" pitchFamily="34" charset="0"/>
                <a:cs typeface="Times New Roman" panose="02020603050405020304" pitchFamily="18" charset="0"/>
              </a:rPr>
              <a:t> - Gain experience with a range of clinical presentations across primary, secondary, tertiary, and community care.</a:t>
            </a:r>
          </a:p>
          <a:p>
            <a:pPr marL="342900" marR="467995" lvl="0" indent="-342900">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Develop Clinical &amp; Assessment Skills</a:t>
            </a:r>
            <a:r>
              <a:rPr lang="en-GB" sz="1800" dirty="0">
                <a:effectLst/>
                <a:latin typeface="Calibri" panose="020F0502020204030204" pitchFamily="34" charset="0"/>
                <a:ea typeface="Calibri" panose="020F0502020204030204" pitchFamily="34" charset="0"/>
                <a:cs typeface="Times New Roman" panose="02020603050405020304" pitchFamily="18" charset="0"/>
              </a:rPr>
              <a:t> - Enhance understanding of patient assessment, treatment, and management within different healthcare environments.</a:t>
            </a:r>
          </a:p>
          <a:p>
            <a:pPr marL="342900" marR="467995" lvl="0" indent="-342900">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Understand NHS Services &amp; Patient Journeys -</a:t>
            </a:r>
            <a:r>
              <a:rPr lang="en-GB" sz="1800" dirty="0">
                <a:effectLst/>
                <a:latin typeface="Calibri" panose="020F0502020204030204" pitchFamily="34" charset="0"/>
                <a:ea typeface="Calibri" panose="020F0502020204030204" pitchFamily="34" charset="0"/>
                <a:cs typeface="Times New Roman" panose="02020603050405020304" pitchFamily="18" charset="0"/>
              </a:rPr>
              <a:t> Build knowledge of healthcare pathways, service complexity, and the multidisciplinary approach to care.</a:t>
            </a:r>
          </a:p>
          <a:p>
            <a:pPr marL="342900" marR="467995" lvl="0" indent="-342900">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Strengthen Communication &amp; Interpersonal Skills -</a:t>
            </a:r>
            <a:r>
              <a:rPr lang="en-GB" sz="1800" dirty="0">
                <a:effectLst/>
                <a:latin typeface="Calibri" panose="020F0502020204030204" pitchFamily="34" charset="0"/>
                <a:ea typeface="Calibri" panose="020F0502020204030204" pitchFamily="34" charset="0"/>
                <a:cs typeface="Times New Roman" panose="02020603050405020304" pitchFamily="18" charset="0"/>
              </a:rPr>
              <a:t> Apply and adapt communication strategies to engage effectively with patients, families, carers, and healthcare teams.</a:t>
            </a:r>
          </a:p>
          <a:p>
            <a:pPr marL="342900" marR="467995" lvl="0" indent="-342900">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Recognise the Importance of Person-Centred &amp; Collaborative Care -</a:t>
            </a:r>
            <a:r>
              <a:rPr lang="en-GB" sz="1800" dirty="0">
                <a:effectLst/>
                <a:latin typeface="Calibri" panose="020F0502020204030204" pitchFamily="34" charset="0"/>
                <a:ea typeface="Calibri" panose="020F0502020204030204" pitchFamily="34" charset="0"/>
                <a:cs typeface="Times New Roman" panose="02020603050405020304" pitchFamily="18" charset="0"/>
              </a:rPr>
              <a:t> Reflect on interprofessional teamwork, ethical considerations, and strategies to uphold patient autonomy, dignity, and quality of life.</a:t>
            </a:r>
          </a:p>
        </p:txBody>
      </p:sp>
    </p:spTree>
    <p:extLst>
      <p:ext uri="{BB962C8B-B14F-4D97-AF65-F5344CB8AC3E}">
        <p14:creationId xmlns:p14="http://schemas.microsoft.com/office/powerpoint/2010/main" val="1079446866"/>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3409758-1A92-3F2F-A45B-1A733D347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293AF27-8242-BE67-F8FE-121C576EA6E9}"/>
              </a:ext>
            </a:extLst>
          </p:cNvPr>
          <p:cNvSpPr>
            <a:spLocks noGrp="1"/>
          </p:cNvSpPr>
          <p:nvPr>
            <p:ph type="title"/>
          </p:nvPr>
        </p:nvSpPr>
        <p:spPr/>
        <p:txBody>
          <a:bodyPr/>
          <a:lstStyle/>
          <a:p>
            <a:r>
              <a:rPr lang="en-GB" b="1" dirty="0"/>
              <a:t>What can students do?</a:t>
            </a:r>
          </a:p>
        </p:txBody>
      </p:sp>
      <p:sp>
        <p:nvSpPr>
          <p:cNvPr id="3" name="Content Placeholder 2">
            <a:extLst>
              <a:ext uri="{FF2B5EF4-FFF2-40B4-BE49-F238E27FC236}">
                <a16:creationId xmlns:a16="http://schemas.microsoft.com/office/drawing/2014/main" xmlns="" id="{81878F8F-9C76-9F3C-D728-028F33273F0E}"/>
              </a:ext>
            </a:extLst>
          </p:cNvPr>
          <p:cNvSpPr>
            <a:spLocks noGrp="1"/>
          </p:cNvSpPr>
          <p:nvPr>
            <p:ph idx="1"/>
          </p:nvPr>
        </p:nvSpPr>
        <p:spPr>
          <a:xfrm>
            <a:off x="4680528" y="594359"/>
            <a:ext cx="6792002" cy="5785176"/>
          </a:xfrm>
        </p:spPr>
        <p:txBody>
          <a:bodyPr>
            <a:normAutofit/>
          </a:bodyPr>
          <a:lstStyle/>
          <a:p>
            <a:pPr marL="360000" lvl="0" indent="-360000">
              <a:lnSpc>
                <a:spcPct val="107000"/>
              </a:lnSpc>
              <a:spcAft>
                <a:spcPts val="0"/>
              </a:spcAft>
              <a:buFont typeface="Wingdings" panose="05000000000000000000" pitchFamily="2" charset="2"/>
              <a:buChar char="Ø"/>
            </a:pPr>
            <a:r>
              <a:rPr lang="en-GB" dirty="0">
                <a:latin typeface="Calibri" panose="020F0502020204030204" pitchFamily="34" charset="0"/>
                <a:ea typeface="Calibri" panose="020F0502020204030204" pitchFamily="34" charset="0"/>
                <a:cs typeface="Calibri" panose="020F0502020204030204" pitchFamily="34" charset="0"/>
              </a:rPr>
              <a:t>Resident case studies</a:t>
            </a:r>
          </a:p>
          <a:p>
            <a:pPr marL="360000" indent="-360000">
              <a:lnSpc>
                <a:spcPct val="107000"/>
              </a:lnSpc>
              <a:spcAft>
                <a:spcPts val="0"/>
              </a:spcAft>
              <a:buFont typeface="Wingdings" panose="05000000000000000000" pitchFamily="2" charset="2"/>
              <a:buChar char="Ø"/>
            </a:pPr>
            <a:r>
              <a:rPr lang="en-GB" dirty="0">
                <a:effectLst/>
                <a:latin typeface="Calibri" panose="020F0502020204030204" pitchFamily="34" charset="0"/>
                <a:ea typeface="Calibri" panose="020F0502020204030204" pitchFamily="34" charset="0"/>
                <a:cs typeface="Times New Roman" panose="02020603050405020304" pitchFamily="18" charset="0"/>
              </a:rPr>
              <a:t>Observe and assist a variety of staff involved in patient care (with both patient and clinician consent)</a:t>
            </a:r>
          </a:p>
          <a:p>
            <a:pPr marL="360000" indent="-360000">
              <a:lnSpc>
                <a:spcPct val="107000"/>
              </a:lnSpc>
              <a:spcAft>
                <a:spcPts val="0"/>
              </a:spcAft>
              <a:buFont typeface="Wingdings" panose="05000000000000000000" pitchFamily="2" charset="2"/>
              <a:buChar char="Ø"/>
            </a:pPr>
            <a:r>
              <a:rPr lang="en-GB" dirty="0">
                <a:effectLst/>
                <a:latin typeface="Calibri" panose="020F0502020204030204" pitchFamily="34" charset="0"/>
                <a:ea typeface="Calibri" panose="020F0502020204030204" pitchFamily="34" charset="0"/>
                <a:cs typeface="Times New Roman" panose="02020603050405020304" pitchFamily="18" charset="0"/>
              </a:rPr>
              <a:t>Follow medication rounds and specific care elements e.g. triage, assessments, medication prescription and administration</a:t>
            </a:r>
          </a:p>
          <a:p>
            <a:pPr marL="360000" indent="-360000">
              <a:lnSpc>
                <a:spcPct val="107000"/>
              </a:lnSpc>
              <a:spcAft>
                <a:spcPts val="0"/>
              </a:spcAft>
              <a:buFont typeface="Wingdings" panose="05000000000000000000" pitchFamily="2" charset="2"/>
              <a:buChar char="Ø"/>
            </a:pPr>
            <a:r>
              <a:rPr lang="en-GB" dirty="0">
                <a:effectLst/>
                <a:latin typeface="Calibri" panose="020F0502020204030204" pitchFamily="34" charset="0"/>
                <a:ea typeface="Calibri" panose="020F0502020204030204" pitchFamily="34" charset="0"/>
                <a:cs typeface="Times New Roman" panose="02020603050405020304" pitchFamily="18" charset="0"/>
              </a:rPr>
              <a:t>Observe and discuss shared decision making in developing patient care plans</a:t>
            </a:r>
          </a:p>
          <a:p>
            <a:pPr marL="360000" indent="-360000">
              <a:lnSpc>
                <a:spcPct val="107000"/>
              </a:lnSpc>
              <a:spcAft>
                <a:spcPts val="0"/>
              </a:spcAft>
              <a:buFont typeface="Wingdings" panose="05000000000000000000" pitchFamily="2" charset="2"/>
              <a:buChar char="Ø"/>
            </a:pPr>
            <a:r>
              <a:rPr lang="en-GB" dirty="0">
                <a:effectLst/>
                <a:latin typeface="Calibri" panose="020F0502020204030204" pitchFamily="34" charset="0"/>
                <a:ea typeface="Calibri" panose="020F0502020204030204" pitchFamily="34" charset="0"/>
                <a:cs typeface="Times New Roman" panose="02020603050405020304" pitchFamily="18" charset="0"/>
              </a:rPr>
              <a:t>Spend time with the senior team to enable understanding of the day to day running of the department</a:t>
            </a:r>
          </a:p>
          <a:p>
            <a:pPr marL="0" indent="0">
              <a:lnSpc>
                <a:spcPct val="107000"/>
              </a:lnSpc>
              <a:spcBef>
                <a:spcPts val="0"/>
              </a:spcBef>
              <a:spcAft>
                <a:spcPts val="0"/>
              </a:spcAft>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GB" sz="2400" b="1"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More area-specific information and ideas are on the Acute Wards Guidance documents on GCU Learn</a:t>
            </a:r>
          </a:p>
          <a:p>
            <a:pPr marL="0" indent="0">
              <a:spcBef>
                <a:spcPts val="0"/>
              </a:spcBef>
              <a:buNone/>
            </a:pPr>
            <a:endParaRPr lang="en-GB" dirty="0"/>
          </a:p>
        </p:txBody>
      </p:sp>
      <p:sp>
        <p:nvSpPr>
          <p:cNvPr id="4" name="Text Placeholder 3">
            <a:extLst>
              <a:ext uri="{FF2B5EF4-FFF2-40B4-BE49-F238E27FC236}">
                <a16:creationId xmlns:a16="http://schemas.microsoft.com/office/drawing/2014/main" xmlns="" id="{6F403683-34A3-7DED-F017-E034762D784B}"/>
              </a:ext>
            </a:extLst>
          </p:cNvPr>
          <p:cNvSpPr>
            <a:spLocks noGrp="1"/>
          </p:cNvSpPr>
          <p:nvPr>
            <p:ph type="body" sz="half" idx="2"/>
          </p:nvPr>
        </p:nvSpPr>
        <p:spPr>
          <a:xfrm>
            <a:off x="457200" y="3159997"/>
            <a:ext cx="3200400" cy="2198813"/>
          </a:xfrm>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We are often asked what students can do in the acute ward placement environments.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Here are some suggestions of how they can be engaged and active learners to achieve the learning outcomes:</a:t>
            </a:r>
          </a:p>
          <a:p>
            <a:endParaRPr lang="en-GB" sz="1600" dirty="0"/>
          </a:p>
        </p:txBody>
      </p:sp>
    </p:spTree>
    <p:extLst>
      <p:ext uri="{BB962C8B-B14F-4D97-AF65-F5344CB8AC3E}">
        <p14:creationId xmlns:p14="http://schemas.microsoft.com/office/powerpoint/2010/main" val="1444880196"/>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4C7C61-4EA6-1F77-FD6A-F14D4BE4F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246EB86-195F-B074-DC07-BC82E6EBC817}"/>
              </a:ext>
            </a:extLst>
          </p:cNvPr>
          <p:cNvSpPr>
            <a:spLocks noGrp="1"/>
          </p:cNvSpPr>
          <p:nvPr>
            <p:ph type="title"/>
          </p:nvPr>
        </p:nvSpPr>
        <p:spPr>
          <a:xfrm>
            <a:off x="1066800" y="286603"/>
            <a:ext cx="10058400" cy="1450757"/>
          </a:xfrm>
        </p:spPr>
        <p:txBody>
          <a:bodyPr/>
          <a:lstStyle/>
          <a:p>
            <a:r>
              <a:rPr lang="en-GB" b="1" dirty="0"/>
              <a:t>What is expected of placement providers?</a:t>
            </a:r>
          </a:p>
        </p:txBody>
      </p:sp>
      <p:sp>
        <p:nvSpPr>
          <p:cNvPr id="3" name="Content Placeholder 2">
            <a:extLst>
              <a:ext uri="{FF2B5EF4-FFF2-40B4-BE49-F238E27FC236}">
                <a16:creationId xmlns:a16="http://schemas.microsoft.com/office/drawing/2014/main" xmlns="" id="{CC4B1C50-7EC7-522A-5771-191482AD511F}"/>
              </a:ext>
            </a:extLst>
          </p:cNvPr>
          <p:cNvSpPr>
            <a:spLocks noGrp="1"/>
          </p:cNvSpPr>
          <p:nvPr>
            <p:ph idx="1"/>
          </p:nvPr>
        </p:nvSpPr>
        <p:spPr>
          <a:xfrm>
            <a:off x="825730" y="2055239"/>
            <a:ext cx="10721227" cy="4058482"/>
          </a:xfrm>
        </p:spPr>
        <p:txBody>
          <a:bodyPr>
            <a:normAutofit/>
          </a:bodyPr>
          <a:lstStyle/>
          <a:p>
            <a:pPr marL="0" indent="0">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ask that there is a nominated practice educator (PE) or mentor within the placement area who would meet students on the start of the first day for orientation.</a:t>
            </a:r>
          </a:p>
          <a:p>
            <a:pPr marL="0" indent="0">
              <a:spcBef>
                <a:spcPts val="0"/>
              </a:spcBef>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would ideally also be responsible for identifying and directing students to learning opportunities throughout the placement block. </a:t>
            </a:r>
          </a:p>
          <a:p>
            <a:pPr marL="0" indent="0">
              <a:spcBef>
                <a:spcPts val="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GB" sz="1800" dirty="0">
                <a:latin typeface="Calibri" panose="020F0502020204030204" pitchFamily="34" charset="0"/>
                <a:ea typeface="Calibri" panose="020F0502020204030204" pitchFamily="34" charset="0"/>
                <a:cs typeface="Times New Roman" panose="02020603050405020304" pitchFamily="18" charset="0"/>
              </a:rPr>
              <a:t>Students are reminded that p</a:t>
            </a:r>
            <a:r>
              <a:rPr lang="en-GB" sz="1800" dirty="0">
                <a:effectLst/>
                <a:latin typeface="Calibri" panose="020F0502020204030204" pitchFamily="34" charset="0"/>
                <a:ea typeface="Calibri" panose="020F0502020204030204" pitchFamily="34" charset="0"/>
                <a:cs typeface="Times New Roman" panose="02020603050405020304" pitchFamily="18" charset="0"/>
              </a:rPr>
              <a:t>lacement</a:t>
            </a:r>
            <a:r>
              <a:rPr lang="en-GB" sz="1800" dirty="0">
                <a:latin typeface="Calibri" panose="020F0502020204030204" pitchFamily="34" charset="0"/>
                <a:ea typeface="Calibri" panose="020F0502020204030204" pitchFamily="34" charset="0"/>
                <a:cs typeface="Times New Roman" panose="02020603050405020304" pitchFamily="18" charset="0"/>
              </a:rPr>
              <a:t> settings can be busy due to the current climate in healthcare across the UK. They are encouraged to offer to help and get involved where they can! </a:t>
            </a:r>
          </a:p>
          <a:p>
            <a:pPr marL="0" indent="0">
              <a:spcBef>
                <a:spcPts val="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GB" sz="1800" dirty="0">
                <a:latin typeface="Calibri" panose="020F0502020204030204" pitchFamily="34" charset="0"/>
                <a:ea typeface="Calibri" panose="020F0502020204030204" pitchFamily="34" charset="0"/>
                <a:cs typeface="Times New Roman" panose="02020603050405020304" pitchFamily="18" charset="0"/>
              </a:rPr>
              <a:t>Students are able to e</a:t>
            </a:r>
            <a:r>
              <a:rPr lang="en-GB" sz="1800" dirty="0">
                <a:effectLst/>
                <a:latin typeface="Calibri" panose="020F0502020204030204" pitchFamily="34" charset="0"/>
                <a:ea typeface="Calibri" panose="020F0502020204030204" pitchFamily="34" charset="0"/>
                <a:cs typeface="Times New Roman" panose="02020603050405020304" pitchFamily="18" charset="0"/>
              </a:rPr>
              <a:t>xplain the role and scope of a modern paramedic if needed. S</a:t>
            </a:r>
            <a:r>
              <a:rPr lang="en-GB" sz="1800" dirty="0">
                <a:latin typeface="Calibri" panose="020F0502020204030204" pitchFamily="34" charset="0"/>
                <a:ea typeface="Calibri" panose="020F0502020204030204" pitchFamily="34" charset="0"/>
                <a:cs typeface="Times New Roman" panose="02020603050405020304" pitchFamily="18" charset="0"/>
              </a:rPr>
              <a:t>ome healthcare professionals (understandably!) aren’t sure what the modern paramedic does as the role has evolved so quickly</a:t>
            </a:r>
          </a:p>
          <a:p>
            <a:pPr marL="0" indent="0">
              <a:spcBef>
                <a:spcPts val="0"/>
              </a:spcBef>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GB" sz="1800" dirty="0">
                <a:latin typeface="Calibri" panose="020F0502020204030204" pitchFamily="34" charset="0"/>
                <a:ea typeface="Calibri" panose="020F0502020204030204" pitchFamily="34" charset="0"/>
                <a:cs typeface="Times New Roman" panose="02020603050405020304" pitchFamily="18" charset="0"/>
              </a:rPr>
              <a:t>Staff are encouraged to sign placement assessment documentation (PAD) to confirm student attendance, verify learner contracts written by students, and provide feedback if they wish! </a:t>
            </a:r>
          </a:p>
        </p:txBody>
      </p:sp>
    </p:spTree>
    <p:extLst>
      <p:ext uri="{BB962C8B-B14F-4D97-AF65-F5344CB8AC3E}">
        <p14:creationId xmlns:p14="http://schemas.microsoft.com/office/powerpoint/2010/main" val="2696100619"/>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expected of students?</a:t>
            </a:r>
          </a:p>
        </p:txBody>
      </p:sp>
      <p:sp>
        <p:nvSpPr>
          <p:cNvPr id="3" name="Content Placeholder 2"/>
          <p:cNvSpPr>
            <a:spLocks noGrp="1"/>
          </p:cNvSpPr>
          <p:nvPr>
            <p:ph idx="1"/>
          </p:nvPr>
        </p:nvSpPr>
        <p:spPr>
          <a:xfrm>
            <a:off x="1222898" y="2049150"/>
            <a:ext cx="9746203" cy="4046850"/>
          </a:xfrm>
        </p:spPr>
        <p:txBody>
          <a:bodyPr>
            <a:normAutofit/>
          </a:bodyPr>
          <a:lstStyle/>
          <a:p>
            <a:pPr marL="0" indent="0">
              <a:buNone/>
            </a:pPr>
            <a:r>
              <a:rPr lang="en-GB" dirty="0"/>
              <a:t>All students should adhere to the GCU Code of Student Conduct and </a:t>
            </a:r>
            <a:r>
              <a:rPr lang="en-GB" dirty="0">
                <a:hlinkClick r:id="rId2"/>
              </a:rPr>
              <a:t>HCPC Standards of Conduct, Performance and Ethics (2024)</a:t>
            </a:r>
            <a:endParaRPr lang="en-GB" dirty="0"/>
          </a:p>
          <a:p>
            <a:pPr>
              <a:buFont typeface="Arial" panose="020B0604020202020204" pitchFamily="34" charset="0"/>
              <a:buChar char="•"/>
            </a:pPr>
            <a:r>
              <a:rPr lang="en-GB" dirty="0"/>
              <a:t> Be polite, professional and engaged. Be on time for shifts, and communicate </a:t>
            </a:r>
            <a:r>
              <a:rPr lang="en-GB" b="1" dirty="0"/>
              <a:t>EARLY</a:t>
            </a:r>
            <a:r>
              <a:rPr lang="en-GB" dirty="0"/>
              <a:t> if there are any issues</a:t>
            </a:r>
          </a:p>
          <a:p>
            <a:pPr>
              <a:buFont typeface="Arial" panose="020B0604020202020204" pitchFamily="34" charset="0"/>
              <a:buChar char="•"/>
            </a:pPr>
            <a:r>
              <a:rPr lang="en-GB" dirty="0"/>
              <a:t> Follow uniform guidelines</a:t>
            </a:r>
          </a:p>
          <a:p>
            <a:pPr lvl="1">
              <a:buFont typeface="Arial" panose="020B0604020202020204" pitchFamily="34" charset="0"/>
              <a:buChar char="•"/>
            </a:pPr>
            <a:r>
              <a:rPr lang="en-GB" dirty="0"/>
              <a:t>Clean uniform and boots</a:t>
            </a:r>
          </a:p>
          <a:p>
            <a:pPr lvl="1">
              <a:buFont typeface="Arial" panose="020B0604020202020204" pitchFamily="34" charset="0"/>
              <a:buChar char="•"/>
            </a:pPr>
            <a:r>
              <a:rPr lang="en-GB" dirty="0"/>
              <a:t>Appropriate PPE</a:t>
            </a:r>
          </a:p>
          <a:p>
            <a:pPr>
              <a:buFont typeface="Arial" panose="020B0604020202020204" pitchFamily="34" charset="0"/>
              <a:buChar char="•"/>
            </a:pPr>
            <a:r>
              <a:rPr lang="en-GB" dirty="0"/>
              <a:t> Be </a:t>
            </a:r>
            <a:r>
              <a:rPr lang="en-GB" b="1" dirty="0"/>
              <a:t>pro-active</a:t>
            </a:r>
            <a:r>
              <a:rPr lang="en-GB" dirty="0"/>
              <a:t>, get involved and ask for feedback</a:t>
            </a:r>
          </a:p>
          <a:p>
            <a:pPr>
              <a:buFont typeface="Arial" panose="020B0604020202020204" pitchFamily="34" charset="0"/>
              <a:buChar char="•"/>
            </a:pPr>
            <a:r>
              <a:rPr lang="en-GB" dirty="0"/>
              <a:t> Know their scope of practice and actively try to gain experience </a:t>
            </a:r>
          </a:p>
          <a:p>
            <a:pPr>
              <a:buFont typeface="Arial" panose="020B0604020202020204" pitchFamily="34" charset="0"/>
              <a:buChar char="•"/>
            </a:pPr>
            <a:r>
              <a:rPr lang="en-GB" dirty="0"/>
              <a:t> Have fun!</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2723016004"/>
      </p:ext>
    </p:extLst>
  </p:cSld>
  <p:clrMapOvr>
    <a:masterClrMapping/>
  </p:clrMapOvr>
  <mc:AlternateContent xmlns:mc="http://schemas.openxmlformats.org/markup-compatibility/2006" xmlns:p14="http://schemas.microsoft.com/office/powerpoint/2010/main">
    <mc:Choice Requires="p14">
      <p:transition spd="slow" p14:dur="2000" advTm="89088"/>
    </mc:Choice>
    <mc:Fallback xmlns="">
      <p:transition spd="slow" advTm="89088"/>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fa251b-f9fa-49de-b9b8-6acd970a1954">
      <Terms xmlns="http://schemas.microsoft.com/office/infopath/2007/PartnerControls"/>
    </lcf76f155ced4ddcb4097134ff3c332f>
    <TaxCatchAll xmlns="a8b26a15-130b-4aeb-b167-d0b85a2db54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B1B7ABF1E2FF4B96A9CDD1C113D637" ma:contentTypeVersion="15" ma:contentTypeDescription="Create a new document." ma:contentTypeScope="" ma:versionID="c38604ec64a12beca12d2ae6e8028f66">
  <xsd:schema xmlns:xsd="http://www.w3.org/2001/XMLSchema" xmlns:xs="http://www.w3.org/2001/XMLSchema" xmlns:p="http://schemas.microsoft.com/office/2006/metadata/properties" xmlns:ns2="42fa251b-f9fa-49de-b9b8-6acd970a1954" xmlns:ns3="a8b26a15-130b-4aeb-b167-d0b85a2db548" targetNamespace="http://schemas.microsoft.com/office/2006/metadata/properties" ma:root="true" ma:fieldsID="7ea9f920b8f381ee2a9df5c20eabe107" ns2:_="" ns3:_="">
    <xsd:import namespace="42fa251b-f9fa-49de-b9b8-6acd970a1954"/>
    <xsd:import namespace="a8b26a15-130b-4aeb-b167-d0b85a2db5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fa251b-f9fa-49de-b9b8-6acd970a1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78c17a2-a205-424a-a7c0-06792d0f40c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b26a15-130b-4aeb-b167-d0b85a2db54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ec48e51-8dd2-4d05-a714-cbad952a3319}" ma:internalName="TaxCatchAll" ma:showField="CatchAllData" ma:web="a8b26a15-130b-4aeb-b167-d0b85a2db5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05025C-4401-45FD-9508-BFEE62894AFB}">
  <ds:schemaRefs>
    <ds:schemaRef ds:uri="http://schemas.microsoft.com/sharepoint/v3/contenttype/forms"/>
  </ds:schemaRefs>
</ds:datastoreItem>
</file>

<file path=customXml/itemProps2.xml><?xml version="1.0" encoding="utf-8"?>
<ds:datastoreItem xmlns:ds="http://schemas.openxmlformats.org/officeDocument/2006/customXml" ds:itemID="{F8F44C6F-EC3A-4915-BE28-B3678CD27010}">
  <ds:schemaRefs>
    <ds:schemaRef ds:uri="http://schemas.microsoft.com/office/2006/documentManagement/types"/>
    <ds:schemaRef ds:uri="http://schemas.microsoft.com/office/infopath/2007/PartnerControls"/>
    <ds:schemaRef ds:uri="http://purl.org/dc/terms/"/>
    <ds:schemaRef ds:uri="http://purl.org/dc/elements/1.1/"/>
    <ds:schemaRef ds:uri="http://purl.org/dc/dcmitype/"/>
    <ds:schemaRef ds:uri="http://www.w3.org/XML/1998/namespace"/>
    <ds:schemaRef ds:uri="http://schemas.openxmlformats.org/package/2006/metadata/core-properties"/>
    <ds:schemaRef ds:uri="a8b26a15-130b-4aeb-b167-d0b85a2db548"/>
    <ds:schemaRef ds:uri="42fa251b-f9fa-49de-b9b8-6acd970a1954"/>
    <ds:schemaRef ds:uri="http://schemas.microsoft.com/office/2006/metadata/properties"/>
  </ds:schemaRefs>
</ds:datastoreItem>
</file>

<file path=customXml/itemProps3.xml><?xml version="1.0" encoding="utf-8"?>
<ds:datastoreItem xmlns:ds="http://schemas.openxmlformats.org/officeDocument/2006/customXml" ds:itemID="{D0546212-9190-4223-B113-34BC1ED18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fa251b-f9fa-49de-b9b8-6acd970a1954"/>
    <ds:schemaRef ds:uri="a8b26a15-130b-4aeb-b167-d0b85a2db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2120</TotalTime>
  <Words>4277</Words>
  <Application>Microsoft Office PowerPoint</Application>
  <PresentationFormat>Widescreen</PresentationFormat>
  <Paragraphs>333</Paragraphs>
  <Slides>32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Aptos Display</vt:lpstr>
      <vt:lpstr>Arial</vt:lpstr>
      <vt:lpstr>Calibri</vt:lpstr>
      <vt:lpstr>Calibri Light</vt:lpstr>
      <vt:lpstr>Symbol</vt:lpstr>
      <vt:lpstr>Times New Roman</vt:lpstr>
      <vt:lpstr>Wingdings</vt:lpstr>
      <vt:lpstr>Retrospect</vt:lpstr>
      <vt:lpstr>Cross Sector Practice Placement Briefing</vt:lpstr>
      <vt:lpstr>Placement Details</vt:lpstr>
      <vt:lpstr>Learning Outcomes – A&amp;E</vt:lpstr>
      <vt:lpstr>Learning Outcomes – Paediatrics</vt:lpstr>
      <vt:lpstr>Learning Outcomes – Maternity</vt:lpstr>
      <vt:lpstr>Learning Outcomes – NHS Specialties</vt:lpstr>
      <vt:lpstr>What can students do?</vt:lpstr>
      <vt:lpstr>What is expected of placement providers?</vt:lpstr>
      <vt:lpstr>What is expected of students?</vt:lpstr>
      <vt:lpstr>Before placements, students should…</vt:lpstr>
      <vt:lpstr>Welfare and Support</vt:lpstr>
      <vt:lpstr>Absence Reporting</vt:lpstr>
      <vt:lpstr>Welfare</vt:lpstr>
      <vt:lpstr>Emergency Situations</vt:lpstr>
      <vt:lpstr>Placement Assessment</vt:lpstr>
      <vt:lpstr>Placement Assessment</vt:lpstr>
      <vt:lpstr>Essential Documents</vt:lpstr>
      <vt:lpstr>1. Practice Setting Orientation</vt:lpstr>
      <vt:lpstr>2. Record of Attendance</vt:lpstr>
      <vt:lpstr>3. Learner Contract</vt:lpstr>
      <vt:lpstr>Optional Documents</vt:lpstr>
      <vt:lpstr>5. Final Report</vt:lpstr>
      <vt:lpstr>Achieved or  Not Achieved </vt:lpstr>
      <vt:lpstr>8. Non-Technical Skills Assessment</vt:lpstr>
      <vt:lpstr>11. Signature Verification</vt:lpstr>
      <vt:lpstr>So, how is this marked?</vt:lpstr>
      <vt:lpstr>Scope of Practice</vt:lpstr>
      <vt:lpstr>Scope of Practice:  Technical Skills</vt:lpstr>
      <vt:lpstr>Airway Skills</vt:lpstr>
      <vt:lpstr>Resuscitation</vt:lpstr>
      <vt:lpstr>PowerPoint Presentation</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1 Practice Placement Preparation</dc:title>
  <dc:creator>Paterson, Samantha</dc:creator>
  <cp:lastModifiedBy>Hamilton, Susan</cp:lastModifiedBy>
  <cp:revision>298</cp:revision>
  <dcterms:created xsi:type="dcterms:W3CDTF">2021-12-01T17:40:32Z</dcterms:created>
  <dcterms:modified xsi:type="dcterms:W3CDTF">2025-04-14T07:28:09Z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0x010100A5B1B7ABF1E2FF4B96A9CDD1C113D637</vt:lpwstr>
  </property>
</Properties>
</file>