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64" r:id="rId8"/>
    <p:sldId id="260" r:id="rId9"/>
    <p:sldId id="269" r:id="rId10"/>
    <p:sldId id="263" r:id="rId11"/>
    <p:sldId id="261" r:id="rId12"/>
    <p:sldId id="270" r:id="rId13"/>
    <p:sldId id="266" r:id="rId14"/>
    <p:sldId id="271" r:id="rId15"/>
    <p:sldId id="267" r:id="rId16"/>
    <p:sldId id="265" r:id="rId17"/>
    <p:sldId id="272" r:id="rId18"/>
    <p:sldId id="268" r:id="rId19"/>
    <p:sldId id="27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2614BA4-BECF-47DB-92EE-BA1D5164D275}" type="datetimeFigureOut">
              <a:rPr lang="en-GB" smtClean="0"/>
              <a:t>11/05/2026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406601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2614BA4-BECF-47DB-92EE-BA1D5164D275}" type="datetimeFigureOut">
              <a:rPr lang="en-GB" smtClean="0"/>
              <a:t>11/05/2026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861935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2614BA4-BECF-47DB-92EE-BA1D5164D275}" type="datetimeFigureOut">
              <a:rPr lang="en-GB" smtClean="0"/>
              <a:t>11/05/2026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1228055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2614BA4-BECF-47DB-92EE-BA1D5164D275}" type="datetimeFigureOut">
              <a:rPr lang="en-GB" smtClean="0"/>
              <a:t>11/05/2026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1476437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614BA4-BECF-47DB-92EE-BA1D5164D275}" type="datetimeFigureOut">
              <a:rPr lang="en-GB" smtClean="0"/>
              <a:t>11/05/2026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1388329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2614BA4-BECF-47DB-92EE-BA1D5164D275}" type="datetimeFigureOut">
              <a:rPr lang="en-GB" smtClean="0"/>
              <a:t>11/05/2026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302827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2614BA4-BECF-47DB-92EE-BA1D5164D275}" type="datetimeFigureOut">
              <a:rPr lang="en-GB" smtClean="0"/>
              <a:t>11/05/2026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3274418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2614BA4-BECF-47DB-92EE-BA1D5164D275}" type="datetimeFigureOut">
              <a:rPr lang="en-GB" smtClean="0"/>
              <a:t>11/05/2026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62882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14BA4-BECF-47DB-92EE-BA1D5164D275}" type="datetimeFigureOut">
              <a:rPr lang="en-GB" smtClean="0"/>
              <a:t>11/05/2026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3073609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2614BA4-BECF-47DB-92EE-BA1D5164D275}" type="datetimeFigureOut">
              <a:rPr lang="en-GB" smtClean="0"/>
              <a:t>11/05/2026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3208276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2614BA4-BECF-47DB-92EE-BA1D5164D275}" type="datetimeFigureOut">
              <a:rPr lang="en-GB" smtClean="0"/>
              <a:t>11/05/2026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5FFF7D-6605-4D70-B892-0C633895FD51}" type="slidenum">
              <a:rPr lang="en-GB" smtClean="0"/>
              <a:t>‹#›</a:t>
            </a:fld>
            <a:endParaRPr lang="en-GB"/>
          </a:p>
        </p:txBody>
      </p:sp>
    </p:spTree>
    <p:extLst>
      <p:ext uri="{BB962C8B-B14F-4D97-AF65-F5344CB8AC3E}">
        <p14:creationId xmlns:p14="http://schemas.microsoft.com/office/powerpoint/2010/main" val="400048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614BA4-BECF-47DB-92EE-BA1D5164D275}" type="datetimeFigureOut">
              <a:rPr lang="en-GB" smtClean="0"/>
              <a:t>11/05/2026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FFF7D-6605-4D70-B892-0C633895FD51}" type="slidenum">
              <a:rPr lang="en-GB" smtClean="0"/>
              <a:t>‹#›</a:t>
            </a:fld>
            <a:endParaRPr lang="en-GB"/>
          </a:p>
        </p:txBody>
      </p:sp>
    </p:spTree>
    <p:extLst>
      <p:ext uri="{BB962C8B-B14F-4D97-AF65-F5344CB8AC3E}">
        <p14:creationId xmlns:p14="http://schemas.microsoft.com/office/powerpoint/2010/main" val="3457950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eur01.safelinks.protection.outlook.com/?url=https%3A%2F%2Fwww.nhsggc.scot%2Fyour-health%2Fbereavement-information-and-support%2F&amp;data=05%7C02%7Clucy.dorrian2%40nhs.scot%7C2bfaecab6b194f7707ed08dd1ebb5fce%7C10efe0bda0304bca809cb5e6745e499a%7C0%7C0%7C638700512286510799%7CUnknown%7CTWFpbGZsb3d8eyJFbXB0eU1hcGkiOnRydWUsIlYiOiIwLjAuMDAwMCIsIlAiOiJXaW4zMiIsIkFOIjoiTWFpbCIsIldUIjoyfQ%3D%3D%7C0%7C%7C%7C&amp;sdata=aAtOy%2B8nEsNGN5s%2BwiFqWY%2FDPdoNPOL4GkU2R138AlM%3D&amp;reserved=0" TargetMode="External"/><Relationship Id="rId2" Type="http://schemas.openxmlformats.org/officeDocument/2006/relationships/hyperlink" Target="https://eur01.safelinks.protection.outlook.com/?url=https%3A%2F%2Fwww.nhsggc.scot%2Fyour-health%2Fpalliative-care%2F&amp;data=05%7C02%7Clucy.dorrian2%40nhs.scot%7C2bfaecab6b194f7707ed08dd1ebb5fce%7C10efe0bda0304bca809cb5e6745e499a%7C0%7C0%7C638700512286494611%7CUnknown%7CTWFpbGZsb3d8eyJFbXB0eU1hcGkiOnRydWUsIlYiOiIwLjAuMDAwMCIsIlAiOiJXaW4zMiIsIkFOIjoiTWFpbCIsIldUIjoyfQ%3D%3D%7C0%7C%7C%7C&amp;sdata=78xN6u1Q8mvyFw3uNGBBkvuRCVVdVaIUhu%2BiqsN7psw%3D&amp;reserved=0" TargetMode="External"/><Relationship Id="rId1" Type="http://schemas.openxmlformats.org/officeDocument/2006/relationships/slideLayout" Target="../slideLayouts/slideLayout2.xml"/><Relationship Id="rId5" Type="http://schemas.openxmlformats.org/officeDocument/2006/relationships/hyperlink" Target="https://eur01.safelinks.protection.outlook.com/?url=https%3A%2F%2Fwww.crusescotland.org.uk%2F&amp;data=05%7C02%7Clucy.dorrian2%40nhs.scot%7C2bfaecab6b194f7707ed08dd1ebb5fce%7C10efe0bda0304bca809cb5e6745e499a%7C0%7C0%7C638700512286539393%7CUnknown%7CTWFpbGZsb3d8eyJFbXB0eU1hcGkiOnRydWUsIlYiOiIwLjAuMDAwMCIsIlAiOiJXaW4zMiIsIkFOIjoiTWFpbCIsIldUIjoyfQ%3D%3D%7C0%7C%7C%7C&amp;sdata=6lo3ja%2F394ehQ%2FaZQq%2FuE8Y%2BwRT3LHBnVsn2ZRsc0Iw%3D&amp;reserved=0" TargetMode="External"/><Relationship Id="rId4" Type="http://schemas.openxmlformats.org/officeDocument/2006/relationships/hyperlink" Target="https://eur01.safelinks.protection.outlook.com/?url=https%3A%2F%2Fwww.nhsinform.scot%2Fillnesses-and-conditions%2Fmental-health%2Fmental-health-self-help-guides%2Fbereavement-and-grief-self-help-guide%2F&amp;data=05%7C02%7Clucy.dorrian2%40nhs.scot%7C2bfaecab6b194f7707ed08dd1ebb5fce%7C10efe0bda0304bca809cb5e6745e499a%7C0%7C0%7C638700512286525281%7CUnknown%7CTWFpbGZsb3d8eyJFbXB0eU1hcGkiOnRydWUsIlYiOiIwLjAuMDAwMCIsIlAiOiJXaW4zMiIsIkFOIjoiTWFpbCIsIldUIjoyfQ%3D%3D%7C0%7C%7C%7C&amp;sdata=ZGuw9pvAa2y8q%2FQIMZor6k%2FW%2B0G4XqXcc3%2FhWoLSLTA%3D&amp;reserved=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a:t>Palliative Care and Care Around Dying Draft Strategic Priorities</a:t>
            </a:r>
          </a:p>
        </p:txBody>
      </p:sp>
      <p:sp>
        <p:nvSpPr>
          <p:cNvPr id="3" name="Subtitle 2"/>
          <p:cNvSpPr>
            <a:spLocks noGrp="1"/>
          </p:cNvSpPr>
          <p:nvPr>
            <p:ph type="subTitle" idx="1"/>
          </p:nvPr>
        </p:nvSpPr>
        <p:spPr/>
        <p:txBody>
          <a:bodyPr/>
          <a:lstStyle/>
          <a:p>
            <a:r>
              <a:rPr lang="en-GB"/>
              <a:t>Engagement May – June 2026</a:t>
            </a:r>
          </a:p>
        </p:txBody>
      </p:sp>
    </p:spTree>
    <p:extLst>
      <p:ext uri="{BB962C8B-B14F-4D97-AF65-F5344CB8AC3E}">
        <p14:creationId xmlns:p14="http://schemas.microsoft.com/office/powerpoint/2010/main" val="2222808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ea typeface="Calibri Light"/>
                <a:cs typeface="Calibri Light"/>
              </a:rPr>
              <a:t>Priority 3</a:t>
            </a:r>
          </a:p>
        </p:txBody>
      </p:sp>
      <p:sp>
        <p:nvSpPr>
          <p:cNvPr id="3" name="Content Placeholder 2"/>
          <p:cNvSpPr>
            <a:spLocks noGrp="1"/>
          </p:cNvSpPr>
          <p:nvPr>
            <p:ph idx="1"/>
          </p:nvPr>
        </p:nvSpPr>
        <p:spPr>
          <a:xfrm>
            <a:off x="604300" y="1825625"/>
            <a:ext cx="10519576" cy="4351338"/>
          </a:xfrm>
        </p:spPr>
        <p:txBody>
          <a:bodyPr vert="horz" lIns="91440" tIns="45720" rIns="91440" bIns="45720" rtlCol="0" anchor="t">
            <a:normAutofit/>
          </a:bodyPr>
          <a:lstStyle/>
          <a:p>
            <a:pPr marL="0" indent="0" fontAlgn="base">
              <a:buNone/>
            </a:pPr>
            <a:r>
              <a:rPr lang="en-GB" b="1"/>
              <a:t>Enhance access to information, digital inclusion and community</a:t>
            </a:r>
            <a:endParaRPr lang="en-US" b="1">
              <a:ea typeface="Calibri"/>
              <a:cs typeface="Calibri"/>
            </a:endParaRPr>
          </a:p>
          <a:p>
            <a:pPr marL="0" indent="0" fontAlgn="base">
              <a:buNone/>
            </a:pPr>
            <a:r>
              <a:rPr lang="en-GB" b="1"/>
              <a:t>empowerment around palliative care</a:t>
            </a:r>
            <a:endParaRPr lang="en-GB" b="1">
              <a:ea typeface="Calibri"/>
              <a:cs typeface="Calibri"/>
            </a:endParaRPr>
          </a:p>
          <a:p>
            <a:pPr marL="0" indent="0" fontAlgn="base">
              <a:buNone/>
            </a:pPr>
            <a:r>
              <a:rPr lang="en-GB"/>
              <a:t>How this should feel;</a:t>
            </a:r>
            <a:endParaRPr lang="en-GB">
              <a:ea typeface="Calibri"/>
              <a:cs typeface="Calibri"/>
            </a:endParaRPr>
          </a:p>
          <a:p>
            <a:pPr marL="0" indent="0" fontAlgn="base">
              <a:buNone/>
            </a:pPr>
            <a:r>
              <a:rPr lang="en-GB"/>
              <a:t>I feel able to get information about palliative care in the way I find easiest to access and most helpful for myself or my child. I feel confident to manage my, or my child’s condition with the help of health and care professionals, and I know what supports are available within my community. I feel my community is more aware of palliative care and care around dying, so I (my child) feel “seen” and supported.   </a:t>
            </a:r>
            <a:endParaRPr lang="en-GB">
              <a:ea typeface="Calibri"/>
              <a:cs typeface="Calibri"/>
            </a:endParaRPr>
          </a:p>
          <a:p>
            <a:pPr marL="0" indent="0" fontAlgn="base">
              <a:buNone/>
            </a:pPr>
            <a:endParaRPr lang="en-GB" sz="2400"/>
          </a:p>
          <a:p>
            <a:pPr fontAlgn="base"/>
            <a:endParaRPr lang="en-GB" sz="2400">
              <a:ea typeface="Calibri" panose="020F0502020204030204"/>
              <a:cs typeface="Calibri" panose="020F0502020204030204"/>
            </a:endParaRPr>
          </a:p>
          <a:p>
            <a:endParaRPr lang="en-GB"/>
          </a:p>
        </p:txBody>
      </p:sp>
    </p:spTree>
    <p:extLst>
      <p:ext uri="{BB962C8B-B14F-4D97-AF65-F5344CB8AC3E}">
        <p14:creationId xmlns:p14="http://schemas.microsoft.com/office/powerpoint/2010/main" val="3050540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15380-0AF5-EAD3-82F1-C9B0BA8BA2D0}"/>
              </a:ext>
            </a:extLst>
          </p:cNvPr>
          <p:cNvSpPr>
            <a:spLocks noGrp="1"/>
          </p:cNvSpPr>
          <p:nvPr>
            <p:ph type="title"/>
          </p:nvPr>
        </p:nvSpPr>
        <p:spPr/>
        <p:txBody>
          <a:bodyPr/>
          <a:lstStyle/>
          <a:p>
            <a:r>
              <a:rPr lang="en-GB">
                <a:ea typeface="Calibri Light"/>
                <a:cs typeface="Calibri Light"/>
              </a:rPr>
              <a:t>Priority 4</a:t>
            </a:r>
            <a:endParaRPr lang="en-GB"/>
          </a:p>
        </p:txBody>
      </p:sp>
      <p:sp>
        <p:nvSpPr>
          <p:cNvPr id="3" name="Content Placeholder 2">
            <a:extLst>
              <a:ext uri="{FF2B5EF4-FFF2-40B4-BE49-F238E27FC236}">
                <a16:creationId xmlns:a16="http://schemas.microsoft.com/office/drawing/2014/main" id="{8606FFFA-8204-DF7F-ECCC-982A6F82EF7C}"/>
              </a:ext>
            </a:extLst>
          </p:cNvPr>
          <p:cNvSpPr>
            <a:spLocks noGrp="1"/>
          </p:cNvSpPr>
          <p:nvPr>
            <p:ph idx="1"/>
          </p:nvPr>
        </p:nvSpPr>
        <p:spPr/>
        <p:txBody>
          <a:bodyPr vert="horz" lIns="91440" tIns="45720" rIns="91440" bIns="45720" rtlCol="0" anchor="t">
            <a:normAutofit/>
          </a:bodyPr>
          <a:lstStyle/>
          <a:p>
            <a:pPr marL="0" indent="0">
              <a:buNone/>
            </a:pPr>
            <a:r>
              <a:rPr lang="en-GB" b="1">
                <a:ea typeface="Calibri"/>
                <a:cs typeface="Calibri"/>
              </a:rPr>
              <a:t> Ensure accessible and compassionate bereavement support for all</a:t>
            </a:r>
            <a:endParaRPr lang="en-US" b="1">
              <a:ea typeface="Calibri"/>
              <a:cs typeface="Calibri"/>
            </a:endParaRPr>
          </a:p>
          <a:p>
            <a:pPr marL="0" indent="0">
              <a:buNone/>
            </a:pPr>
            <a:r>
              <a:rPr lang="en-GB">
                <a:ea typeface="Calibri"/>
                <a:cs typeface="Calibri"/>
              </a:rPr>
              <a:t>How this should feel;</a:t>
            </a:r>
            <a:endParaRPr lang="en-US">
              <a:ea typeface="Calibri"/>
              <a:cs typeface="Calibri"/>
            </a:endParaRPr>
          </a:p>
          <a:p>
            <a:pPr marL="0" indent="0">
              <a:buNone/>
            </a:pPr>
            <a:r>
              <a:rPr lang="en-GB">
                <a:ea typeface="Calibri"/>
                <a:cs typeface="Calibri"/>
              </a:rPr>
              <a:t>If I suffer a bereavement, I know what support is available and can access this easily if I need it.</a:t>
            </a:r>
          </a:p>
        </p:txBody>
      </p:sp>
    </p:spTree>
    <p:extLst>
      <p:ext uri="{BB962C8B-B14F-4D97-AF65-F5344CB8AC3E}">
        <p14:creationId xmlns:p14="http://schemas.microsoft.com/office/powerpoint/2010/main" val="1262882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ea typeface="Calibri Light"/>
                <a:cs typeface="Calibri Light"/>
              </a:rPr>
              <a:t>Priority 5</a:t>
            </a:r>
          </a:p>
        </p:txBody>
      </p:sp>
      <p:sp>
        <p:nvSpPr>
          <p:cNvPr id="3" name="Content Placeholder 2"/>
          <p:cNvSpPr>
            <a:spLocks noGrp="1"/>
          </p:cNvSpPr>
          <p:nvPr>
            <p:ph idx="1"/>
          </p:nvPr>
        </p:nvSpPr>
        <p:spPr>
          <a:xfrm>
            <a:off x="835794" y="1825625"/>
            <a:ext cx="10519576" cy="4351338"/>
          </a:xfrm>
        </p:spPr>
        <p:txBody>
          <a:bodyPr vert="horz" lIns="91440" tIns="45720" rIns="91440" bIns="45720" rtlCol="0" anchor="t">
            <a:normAutofit/>
          </a:bodyPr>
          <a:lstStyle/>
          <a:p>
            <a:pPr marL="0" indent="0" fontAlgn="base">
              <a:lnSpc>
                <a:spcPct val="100000"/>
              </a:lnSpc>
              <a:buNone/>
            </a:pPr>
            <a:r>
              <a:rPr lang="en-GB" b="1"/>
              <a:t>Supported, Skilled and Resilient Workforce. </a:t>
            </a:r>
            <a:endParaRPr lang="en-US" b="1">
              <a:ea typeface="Calibri" panose="020F0502020204030204"/>
              <a:cs typeface="Calibri" panose="020F0502020204030204"/>
            </a:endParaRPr>
          </a:p>
          <a:p>
            <a:pPr marL="0" indent="0">
              <a:lnSpc>
                <a:spcPct val="100000"/>
              </a:lnSpc>
              <a:spcBef>
                <a:spcPts val="600"/>
              </a:spcBef>
              <a:buNone/>
            </a:pPr>
            <a:r>
              <a:rPr lang="en-GB"/>
              <a:t>How this should feel;</a:t>
            </a:r>
            <a:br>
              <a:rPr lang="en-GB"/>
            </a:br>
            <a:r>
              <a:rPr lang="en-GB"/>
              <a:t>I am confident that all health and care teams involved in my care, or my child’s care, have the training and support they need to provide high quality palliative care regardless of where I am. </a:t>
            </a:r>
            <a:endParaRPr lang="en-GB">
              <a:ea typeface="Calibri"/>
              <a:cs typeface="Calibri"/>
            </a:endParaRPr>
          </a:p>
          <a:p>
            <a:pPr fontAlgn="base"/>
            <a:endParaRPr lang="en-GB"/>
          </a:p>
        </p:txBody>
      </p:sp>
    </p:spTree>
    <p:extLst>
      <p:ext uri="{BB962C8B-B14F-4D97-AF65-F5344CB8AC3E}">
        <p14:creationId xmlns:p14="http://schemas.microsoft.com/office/powerpoint/2010/main" val="4111530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Your voice matters</a:t>
            </a:r>
          </a:p>
        </p:txBody>
      </p:sp>
      <p:sp>
        <p:nvSpPr>
          <p:cNvPr id="3" name="Content Placeholder 2"/>
          <p:cNvSpPr>
            <a:spLocks noGrp="1"/>
          </p:cNvSpPr>
          <p:nvPr>
            <p:ph idx="1"/>
          </p:nvPr>
        </p:nvSpPr>
        <p:spPr/>
        <p:txBody>
          <a:bodyPr vert="horz" lIns="91440" tIns="45720" rIns="91440" bIns="45720" rtlCol="0" anchor="t">
            <a:normAutofit/>
          </a:bodyPr>
          <a:lstStyle/>
          <a:p>
            <a:pPr fontAlgn="base"/>
            <a:r>
              <a:rPr lang="en-GB"/>
              <a:t>Are the priorities clear and easy to understand? </a:t>
            </a:r>
          </a:p>
          <a:p>
            <a:pPr fontAlgn="base"/>
            <a:r>
              <a:rPr lang="en-GB"/>
              <a:t>Do they cover everything? </a:t>
            </a:r>
          </a:p>
          <a:p>
            <a:pPr fontAlgn="base"/>
            <a:r>
              <a:rPr lang="en-GB">
                <a:ea typeface="Calibri"/>
                <a:cs typeface="Calibri"/>
              </a:rPr>
              <a:t>Have we missed anything important? </a:t>
            </a:r>
          </a:p>
          <a:p>
            <a:pPr fontAlgn="base"/>
            <a:r>
              <a:rPr lang="en-GB"/>
              <a:t>How will we know this is working well for people and families?</a:t>
            </a:r>
            <a:endParaRPr lang="en-GB">
              <a:ea typeface="Calibri"/>
              <a:cs typeface="Calibri"/>
            </a:endParaRPr>
          </a:p>
          <a:p>
            <a:endParaRPr lang="en-GB"/>
          </a:p>
        </p:txBody>
      </p:sp>
    </p:spTree>
    <p:extLst>
      <p:ext uri="{BB962C8B-B14F-4D97-AF65-F5344CB8AC3E}">
        <p14:creationId xmlns:p14="http://schemas.microsoft.com/office/powerpoint/2010/main" val="4257865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82694-EA71-6F9E-BAED-4CAE2EAB95D4}"/>
              </a:ext>
            </a:extLst>
          </p:cNvPr>
          <p:cNvSpPr>
            <a:spLocks noGrp="1"/>
          </p:cNvSpPr>
          <p:nvPr>
            <p:ph type="title"/>
          </p:nvPr>
        </p:nvSpPr>
        <p:spPr/>
        <p:txBody>
          <a:bodyPr/>
          <a:lstStyle/>
          <a:p>
            <a:r>
              <a:rPr lang="en-GB">
                <a:ea typeface="Calibri Light"/>
                <a:cs typeface="Calibri Light"/>
              </a:rPr>
              <a:t>Feedback survey </a:t>
            </a:r>
            <a:endParaRPr lang="en-GB"/>
          </a:p>
        </p:txBody>
      </p:sp>
      <p:sp>
        <p:nvSpPr>
          <p:cNvPr id="3" name="Content Placeholder 2">
            <a:extLst>
              <a:ext uri="{FF2B5EF4-FFF2-40B4-BE49-F238E27FC236}">
                <a16:creationId xmlns:a16="http://schemas.microsoft.com/office/drawing/2014/main" id="{9623D5C2-1204-40B6-2F44-E4619814CE6C}"/>
              </a:ext>
            </a:extLst>
          </p:cNvPr>
          <p:cNvSpPr>
            <a:spLocks noGrp="1"/>
          </p:cNvSpPr>
          <p:nvPr>
            <p:ph idx="1"/>
          </p:nvPr>
        </p:nvSpPr>
        <p:spPr/>
        <p:txBody>
          <a:bodyPr vert="horz" lIns="91440" tIns="45720" rIns="91440" bIns="45720" rtlCol="0" anchor="t">
            <a:normAutofit/>
          </a:bodyPr>
          <a:lstStyle/>
          <a:p>
            <a:pPr marL="0" indent="0">
              <a:buNone/>
            </a:pPr>
            <a:r>
              <a:rPr lang="en-GB">
                <a:ea typeface="Calibri"/>
                <a:cs typeface="Calibri"/>
              </a:rPr>
              <a:t>You are invited to give feedback on the strategic priorities through this survey </a:t>
            </a:r>
          </a:p>
          <a:p>
            <a:pPr marL="0" indent="0">
              <a:buNone/>
            </a:pPr>
            <a:r>
              <a:rPr lang="en-GB">
                <a:highlight>
                  <a:srgbClr val="FFFFFF"/>
                </a:highlight>
                <a:latin typeface="Calibri"/>
                <a:ea typeface="Calibri"/>
                <a:cs typeface="Calibri"/>
              </a:rPr>
              <a:t>https://link.webropolsurveys.com/S/03F8ED57552C09A4</a:t>
            </a:r>
            <a:endParaRPr lang="en-GB">
              <a:latin typeface="Calibri"/>
              <a:cs typeface="Calibri"/>
            </a:endParaRPr>
          </a:p>
          <a:p>
            <a:pPr marL="0" indent="0">
              <a:buNone/>
            </a:pPr>
            <a:endParaRPr lang="en-GB">
              <a:ea typeface="Calibri"/>
              <a:cs typeface="Calibri"/>
            </a:endParaRPr>
          </a:p>
          <a:p>
            <a:pPr marL="0" indent="0">
              <a:buNone/>
            </a:pPr>
            <a:endParaRPr lang="en-GB">
              <a:ea typeface="Calibri"/>
              <a:cs typeface="Calibri"/>
            </a:endParaRPr>
          </a:p>
          <a:p>
            <a:pPr marL="0" indent="0">
              <a:buNone/>
            </a:pPr>
            <a:endParaRPr lang="en-GB">
              <a:ea typeface="Calibri"/>
              <a:cs typeface="Calibri"/>
            </a:endParaRPr>
          </a:p>
          <a:p>
            <a:pPr marL="0" indent="0">
              <a:buNone/>
            </a:pPr>
            <a:endParaRPr lang="en-GB">
              <a:ea typeface="Calibri"/>
              <a:cs typeface="Calibri"/>
            </a:endParaRPr>
          </a:p>
        </p:txBody>
      </p:sp>
      <p:pic>
        <p:nvPicPr>
          <p:cNvPr id="4" name="Picture 3" descr="A qr code with a letter w&#10;&#10;AI-generated content may be incorrect.">
            <a:extLst>
              <a:ext uri="{FF2B5EF4-FFF2-40B4-BE49-F238E27FC236}">
                <a16:creationId xmlns:a16="http://schemas.microsoft.com/office/drawing/2014/main" id="{51089F19-2D97-66A8-B84B-158B812FD4B1}"/>
              </a:ext>
            </a:extLst>
          </p:cNvPr>
          <p:cNvPicPr>
            <a:picLocks noChangeAspect="1"/>
          </p:cNvPicPr>
          <p:nvPr/>
        </p:nvPicPr>
        <p:blipFill>
          <a:blip r:embed="rId2"/>
          <a:stretch>
            <a:fillRect/>
          </a:stretch>
        </p:blipFill>
        <p:spPr>
          <a:xfrm>
            <a:off x="4710113" y="3428508"/>
            <a:ext cx="2771775" cy="2733675"/>
          </a:xfrm>
          <a:prstGeom prst="rect">
            <a:avLst/>
          </a:prstGeom>
        </p:spPr>
      </p:pic>
    </p:spTree>
    <p:extLst>
      <p:ext uri="{BB962C8B-B14F-4D97-AF65-F5344CB8AC3E}">
        <p14:creationId xmlns:p14="http://schemas.microsoft.com/office/powerpoint/2010/main" val="566481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8BCBD-B907-CD38-CEF3-48B8A903B83D}"/>
              </a:ext>
            </a:extLst>
          </p:cNvPr>
          <p:cNvSpPr>
            <a:spLocks noGrp="1"/>
          </p:cNvSpPr>
          <p:nvPr>
            <p:ph type="title"/>
          </p:nvPr>
        </p:nvSpPr>
        <p:spPr>
          <a:xfrm>
            <a:off x="838200" y="365125"/>
            <a:ext cx="10515600" cy="1449130"/>
          </a:xfrm>
        </p:spPr>
        <p:txBody>
          <a:bodyPr/>
          <a:lstStyle/>
          <a:p>
            <a:pPr marL="228600" indent="-228600">
              <a:spcBef>
                <a:spcPts val="1000"/>
              </a:spcBef>
            </a:pPr>
            <a:r>
              <a:rPr lang="en-GB" sz="2800">
                <a:latin typeface="Calibri"/>
                <a:ea typeface="Calibri"/>
                <a:cs typeface="Calibri"/>
              </a:rPr>
              <a:t>Should you need support please access our resources listed below; </a:t>
            </a:r>
          </a:p>
        </p:txBody>
      </p:sp>
      <p:sp>
        <p:nvSpPr>
          <p:cNvPr id="3" name="Content Placeholder 2">
            <a:extLst>
              <a:ext uri="{FF2B5EF4-FFF2-40B4-BE49-F238E27FC236}">
                <a16:creationId xmlns:a16="http://schemas.microsoft.com/office/drawing/2014/main" id="{A2E4CD1A-5D91-0698-4D3A-410792AF4117}"/>
              </a:ext>
            </a:extLst>
          </p:cNvPr>
          <p:cNvSpPr>
            <a:spLocks noGrp="1"/>
          </p:cNvSpPr>
          <p:nvPr>
            <p:ph idx="1"/>
          </p:nvPr>
        </p:nvSpPr>
        <p:spPr>
          <a:xfrm>
            <a:off x="838200" y="1454924"/>
            <a:ext cx="10515600" cy="4722039"/>
          </a:xfrm>
        </p:spPr>
        <p:txBody>
          <a:bodyPr vert="horz" lIns="91440" tIns="45720" rIns="91440" bIns="45720" rtlCol="0" anchor="t">
            <a:normAutofit fontScale="62500" lnSpcReduction="20000"/>
          </a:bodyPr>
          <a:lstStyle/>
          <a:p>
            <a:endParaRPr lang="en-GB">
              <a:ea typeface="Calibri" panose="020F0502020204030204"/>
              <a:cs typeface="Calibri" panose="020F0502020204030204"/>
            </a:endParaRPr>
          </a:p>
          <a:p>
            <a:pPr marL="0" indent="0">
              <a:buNone/>
            </a:pPr>
            <a:r>
              <a:rPr lang="en-GB">
                <a:ea typeface="+mn-lt"/>
                <a:cs typeface="+mn-lt"/>
              </a:rPr>
              <a:t>Palliative care </a:t>
            </a:r>
            <a:endParaRPr lang="en-GB">
              <a:ea typeface="Calibri" panose="020F0502020204030204"/>
              <a:cs typeface="Calibri" panose="020F0502020204030204"/>
            </a:endParaRPr>
          </a:p>
          <a:p>
            <a:pPr marL="0" indent="0">
              <a:buNone/>
            </a:pPr>
            <a:r>
              <a:rPr lang="en-GB">
                <a:ea typeface="+mn-lt"/>
                <a:cs typeface="+mn-lt"/>
                <a:hlinkClick r:id="rId2"/>
              </a:rPr>
              <a:t>Palliative Care - NHSGGC </a:t>
            </a:r>
            <a:endParaRPr lang="en-GB">
              <a:ea typeface="Calibri" panose="020F0502020204030204"/>
              <a:cs typeface="Calibri" panose="020F0502020204030204"/>
            </a:endParaRPr>
          </a:p>
          <a:p>
            <a:endParaRPr lang="en-GB"/>
          </a:p>
          <a:p>
            <a:pPr marL="0" indent="0">
              <a:buNone/>
            </a:pPr>
            <a:r>
              <a:rPr lang="en-GB">
                <a:ea typeface="+mn-lt"/>
                <a:cs typeface="+mn-lt"/>
              </a:rPr>
              <a:t>Bereavement  </a:t>
            </a:r>
            <a:endParaRPr lang="en-GB">
              <a:ea typeface="Calibri" panose="020F0502020204030204"/>
              <a:cs typeface="Calibri" panose="020F0502020204030204"/>
            </a:endParaRPr>
          </a:p>
          <a:p>
            <a:pPr marL="0" indent="0">
              <a:buNone/>
            </a:pPr>
            <a:r>
              <a:rPr lang="en-GB">
                <a:ea typeface="+mn-lt"/>
                <a:cs typeface="+mn-lt"/>
                <a:hlinkClick r:id="rId3"/>
              </a:rPr>
              <a:t>Bereavement Information and Support - NHSGGC </a:t>
            </a:r>
            <a:endParaRPr lang="en-GB">
              <a:ea typeface="Calibri" panose="020F0502020204030204"/>
              <a:cs typeface="Calibri" panose="020F0502020204030204"/>
            </a:endParaRPr>
          </a:p>
          <a:p>
            <a:endParaRPr lang="en-GB"/>
          </a:p>
          <a:p>
            <a:pPr marL="0" indent="0">
              <a:buNone/>
            </a:pPr>
            <a:r>
              <a:rPr lang="en-GB">
                <a:ea typeface="+mn-lt"/>
                <a:cs typeface="+mn-lt"/>
              </a:rPr>
              <a:t>NHS Inform  </a:t>
            </a:r>
            <a:endParaRPr lang="en-GB">
              <a:ea typeface="Calibri" panose="020F0502020204030204"/>
              <a:cs typeface="Calibri" panose="020F0502020204030204"/>
            </a:endParaRPr>
          </a:p>
          <a:p>
            <a:pPr marL="0" indent="0">
              <a:buNone/>
            </a:pPr>
            <a:r>
              <a:rPr lang="en-GB">
                <a:ea typeface="+mn-lt"/>
                <a:cs typeface="+mn-lt"/>
                <a:hlinkClick r:id="rId4"/>
              </a:rPr>
              <a:t>Bereavement and grief self-help guide | NHS inform </a:t>
            </a:r>
            <a:endParaRPr lang="en-GB">
              <a:ea typeface="Calibri" panose="020F0502020204030204"/>
              <a:cs typeface="Calibri" panose="020F0502020204030204"/>
            </a:endParaRPr>
          </a:p>
          <a:p>
            <a:endParaRPr lang="en-GB">
              <a:ea typeface="+mn-lt"/>
              <a:cs typeface="+mn-lt"/>
            </a:endParaRPr>
          </a:p>
          <a:p>
            <a:pPr marL="0" indent="0">
              <a:buNone/>
            </a:pPr>
            <a:r>
              <a:rPr lang="en-GB">
                <a:ea typeface="+mn-lt"/>
                <a:cs typeface="+mn-lt"/>
              </a:rPr>
              <a:t>Cruse </a:t>
            </a:r>
            <a:endParaRPr lang="en-GB">
              <a:ea typeface="Calibri"/>
              <a:cs typeface="Calibri"/>
            </a:endParaRPr>
          </a:p>
          <a:p>
            <a:pPr marL="0" indent="0">
              <a:buNone/>
            </a:pPr>
            <a:r>
              <a:rPr lang="en-GB">
                <a:ea typeface="+mn-lt"/>
                <a:cs typeface="+mn-lt"/>
                <a:hlinkClick r:id="rId5"/>
              </a:rPr>
              <a:t>Home : Cruse Scotland</a:t>
            </a:r>
          </a:p>
          <a:p>
            <a:pPr marL="0" indent="0">
              <a:buNone/>
            </a:pPr>
            <a:endParaRPr lang="en-GB">
              <a:ea typeface="Calibri" panose="020F0502020204030204"/>
              <a:cs typeface="Calibri" panose="020F0502020204030204"/>
            </a:endParaRPr>
          </a:p>
          <a:p>
            <a:pPr marL="0" indent="0">
              <a:buNone/>
            </a:pPr>
            <a:r>
              <a:rPr lang="en-GB">
                <a:ea typeface="Calibri" panose="020F0502020204030204"/>
                <a:cs typeface="Calibri" panose="020F0502020204030204"/>
              </a:rPr>
              <a:t>For information in other formats please contact </a:t>
            </a:r>
            <a:r>
              <a:rPr lang="en-GB">
                <a:ea typeface="+mn-lt"/>
                <a:cs typeface="+mn-lt"/>
              </a:rPr>
              <a:t>Public.Involvement@ggc.scot.nhs.uk</a:t>
            </a:r>
            <a:endParaRPr lang="en-GB">
              <a:ea typeface="Calibri" panose="020F0502020204030204"/>
              <a:cs typeface="Calibri" panose="020F0502020204030204"/>
            </a:endParaRPr>
          </a:p>
        </p:txBody>
      </p:sp>
    </p:spTree>
    <p:extLst>
      <p:ext uri="{BB962C8B-B14F-4D97-AF65-F5344CB8AC3E}">
        <p14:creationId xmlns:p14="http://schemas.microsoft.com/office/powerpoint/2010/main" val="3988367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724F47-D1BE-689B-83F1-CD776D5C41B6}"/>
              </a:ext>
            </a:extLst>
          </p:cNvPr>
          <p:cNvSpPr>
            <a:spLocks noGrp="1"/>
          </p:cNvSpPr>
          <p:nvPr>
            <p:ph idx="1"/>
          </p:nvPr>
        </p:nvSpPr>
        <p:spPr/>
        <p:txBody>
          <a:bodyPr vert="horz" lIns="91440" tIns="45720" rIns="91440" bIns="45720" rtlCol="0" anchor="t">
            <a:normAutofit/>
          </a:bodyPr>
          <a:lstStyle/>
          <a:p>
            <a:pPr marL="0" indent="0">
              <a:buNone/>
            </a:pPr>
            <a:r>
              <a:rPr lang="en-GB">
                <a:ea typeface="Calibri"/>
                <a:cs typeface="Calibri"/>
              </a:rPr>
              <a:t>Thank you for your time and engagement </a:t>
            </a:r>
          </a:p>
        </p:txBody>
      </p:sp>
    </p:spTree>
    <p:extLst>
      <p:ext uri="{BB962C8B-B14F-4D97-AF65-F5344CB8AC3E}">
        <p14:creationId xmlns:p14="http://schemas.microsoft.com/office/powerpoint/2010/main" val="1928926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 What is palliative care? </a:t>
            </a:r>
            <a:br>
              <a:rPr lang="en-GB"/>
            </a:br>
            <a:endParaRPr lang="en-GB"/>
          </a:p>
        </p:txBody>
      </p:sp>
      <p:sp>
        <p:nvSpPr>
          <p:cNvPr id="3" name="Content Placeholder 2"/>
          <p:cNvSpPr>
            <a:spLocks noGrp="1"/>
          </p:cNvSpPr>
          <p:nvPr>
            <p:ph idx="1"/>
          </p:nvPr>
        </p:nvSpPr>
        <p:spPr/>
        <p:txBody>
          <a:bodyPr vert="horz" lIns="91440" tIns="45720" rIns="91440" bIns="45720" rtlCol="0" anchor="t">
            <a:normAutofit/>
          </a:bodyPr>
          <a:lstStyle/>
          <a:p>
            <a:pPr fontAlgn="base"/>
            <a:r>
              <a:rPr lang="en-GB"/>
              <a:t>Supports people of all ages living with life shortening conditions</a:t>
            </a:r>
          </a:p>
          <a:p>
            <a:pPr fontAlgn="base"/>
            <a:r>
              <a:rPr lang="en-GB"/>
              <a:t>It focuses on what matters to the person and those who are important to them</a:t>
            </a:r>
            <a:endParaRPr lang="en-GB">
              <a:ea typeface="Calibri"/>
              <a:cs typeface="Calibri"/>
            </a:endParaRPr>
          </a:p>
          <a:p>
            <a:pPr fontAlgn="base"/>
            <a:r>
              <a:rPr lang="en-GB"/>
              <a:t>Can start at diagnosis, supports people to live well with life shortening conditions, and includes care when someone </a:t>
            </a:r>
            <a:r>
              <a:rPr lang="en-GB" err="1"/>
              <a:t>i</a:t>
            </a:r>
            <a:r>
              <a:rPr lang="en-GB"/>
              <a:t>s dying, and into bereavement</a:t>
            </a:r>
            <a:endParaRPr lang="en-GB">
              <a:ea typeface="Calibri" panose="020F0502020204030204"/>
              <a:cs typeface="Calibri" panose="020F0502020204030204"/>
            </a:endParaRPr>
          </a:p>
          <a:p>
            <a:endParaRPr lang="en-GB"/>
          </a:p>
        </p:txBody>
      </p:sp>
    </p:spTree>
    <p:extLst>
      <p:ext uri="{BB962C8B-B14F-4D97-AF65-F5344CB8AC3E}">
        <p14:creationId xmlns:p14="http://schemas.microsoft.com/office/powerpoint/2010/main" val="2196493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Why does this matter? </a:t>
            </a:r>
          </a:p>
        </p:txBody>
      </p:sp>
      <p:sp>
        <p:nvSpPr>
          <p:cNvPr id="3" name="Content Placeholder 2"/>
          <p:cNvSpPr>
            <a:spLocks noGrp="1"/>
          </p:cNvSpPr>
          <p:nvPr>
            <p:ph idx="1"/>
          </p:nvPr>
        </p:nvSpPr>
        <p:spPr/>
        <p:txBody>
          <a:bodyPr vert="horz" lIns="91440" tIns="45720" rIns="91440" bIns="45720" rtlCol="0" anchor="t">
            <a:normAutofit/>
          </a:bodyPr>
          <a:lstStyle/>
          <a:p>
            <a:pPr fontAlgn="base"/>
            <a:r>
              <a:rPr lang="en-GB"/>
              <a:t>More people than ever need palliative care.</a:t>
            </a:r>
            <a:endParaRPr lang="en-US"/>
          </a:p>
          <a:p>
            <a:r>
              <a:rPr lang="en-GB">
                <a:ea typeface="Calibri"/>
                <a:cs typeface="Calibri"/>
              </a:rPr>
              <a:t>Experiences are not always equal </a:t>
            </a:r>
          </a:p>
          <a:p>
            <a:r>
              <a:rPr lang="en-GB">
                <a:ea typeface="Calibri"/>
                <a:cs typeface="Calibri"/>
              </a:rPr>
              <a:t>There is a growing need to improve the coordination of care across all ages and all settings </a:t>
            </a:r>
          </a:p>
          <a:p>
            <a:endParaRPr lang="en-GB">
              <a:ea typeface="Calibri"/>
              <a:cs typeface="Calibri"/>
            </a:endParaRPr>
          </a:p>
        </p:txBody>
      </p:sp>
    </p:spTree>
    <p:extLst>
      <p:ext uri="{BB962C8B-B14F-4D97-AF65-F5344CB8AC3E}">
        <p14:creationId xmlns:p14="http://schemas.microsoft.com/office/powerpoint/2010/main" val="1865338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Who provides palliative care?</a:t>
            </a:r>
          </a:p>
        </p:txBody>
      </p:sp>
      <p:sp>
        <p:nvSpPr>
          <p:cNvPr id="3" name="Content Placeholder 2"/>
          <p:cNvSpPr>
            <a:spLocks noGrp="1"/>
          </p:cNvSpPr>
          <p:nvPr>
            <p:ph idx="1"/>
          </p:nvPr>
        </p:nvSpPr>
        <p:spPr/>
        <p:txBody>
          <a:bodyPr vert="horz" lIns="91440" tIns="45720" rIns="91440" bIns="45720" rtlCol="0" anchor="t">
            <a:normAutofit/>
          </a:bodyPr>
          <a:lstStyle/>
          <a:p>
            <a:pPr fontAlgn="base"/>
            <a:r>
              <a:rPr lang="en-GB">
                <a:ea typeface="Calibri"/>
                <a:cs typeface="Calibri"/>
              </a:rPr>
              <a:t>Families and carers, communities, and volunteers </a:t>
            </a:r>
            <a:endParaRPr lang="en-US">
              <a:ea typeface="Calibri"/>
              <a:cs typeface="Calibri"/>
            </a:endParaRPr>
          </a:p>
          <a:p>
            <a:r>
              <a:rPr lang="en-GB">
                <a:ea typeface="Calibri"/>
                <a:cs typeface="Calibri"/>
              </a:rPr>
              <a:t>Health and care staff in all settings </a:t>
            </a:r>
            <a:endParaRPr lang="en-US">
              <a:ea typeface="Calibri"/>
              <a:cs typeface="Calibri"/>
            </a:endParaRPr>
          </a:p>
          <a:p>
            <a:r>
              <a:rPr lang="en-GB">
                <a:ea typeface="Calibri"/>
                <a:cs typeface="Calibri"/>
              </a:rPr>
              <a:t>Specialist teams in hospital and hospices support people with more complex needs  </a:t>
            </a:r>
            <a:endParaRPr lang="en-US">
              <a:ea typeface="Calibri"/>
              <a:cs typeface="Calibri"/>
            </a:endParaRPr>
          </a:p>
          <a:p>
            <a:endParaRPr lang="en-GB">
              <a:ea typeface="Calibri"/>
              <a:cs typeface="Calibri"/>
            </a:endParaRPr>
          </a:p>
          <a:p>
            <a:pPr marL="0" indent="0">
              <a:buNone/>
            </a:pPr>
            <a:r>
              <a:rPr lang="en-GB" sz="3600" i="1">
                <a:ea typeface="Calibri"/>
                <a:cs typeface="Calibri"/>
              </a:rPr>
              <a:t>Palliative care is everyone’s business</a:t>
            </a:r>
            <a:endParaRPr lang="en-GB"/>
          </a:p>
        </p:txBody>
      </p:sp>
    </p:spTree>
    <p:extLst>
      <p:ext uri="{BB962C8B-B14F-4D97-AF65-F5344CB8AC3E}">
        <p14:creationId xmlns:p14="http://schemas.microsoft.com/office/powerpoint/2010/main" val="76570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ea typeface="Calibri Light"/>
                <a:cs typeface="Calibri Light"/>
              </a:rPr>
              <a:t>Key facts</a:t>
            </a:r>
          </a:p>
        </p:txBody>
      </p:sp>
      <p:sp>
        <p:nvSpPr>
          <p:cNvPr id="3" name="Content Placeholder 2"/>
          <p:cNvSpPr>
            <a:spLocks noGrp="1"/>
          </p:cNvSpPr>
          <p:nvPr>
            <p:ph idx="1"/>
          </p:nvPr>
        </p:nvSpPr>
        <p:spPr/>
        <p:txBody>
          <a:bodyPr vert="horz" lIns="91440" tIns="45720" rIns="91440" bIns="45720" rtlCol="0" anchor="t">
            <a:normAutofit/>
          </a:bodyPr>
          <a:lstStyle/>
          <a:p>
            <a:pPr fontAlgn="base"/>
            <a:r>
              <a:rPr lang="en-GB" sz="2600">
                <a:ea typeface="Calibri"/>
                <a:cs typeface="Calibri"/>
              </a:rPr>
              <a:t>Around 89% of people who die have palliative care needs</a:t>
            </a:r>
            <a:endParaRPr lang="en-US" sz="2600">
              <a:ea typeface="Calibri"/>
              <a:cs typeface="Calibri"/>
            </a:endParaRPr>
          </a:p>
          <a:p>
            <a:r>
              <a:rPr lang="en-GB" sz="2600">
                <a:ea typeface="Calibri"/>
                <a:cs typeface="Calibri"/>
              </a:rPr>
              <a:t>In Greater Glasgow and Clyde this equated to 11,628 people over 1 year </a:t>
            </a:r>
            <a:endParaRPr lang="en-US" sz="2600">
              <a:ea typeface="Calibri"/>
              <a:cs typeface="Calibri"/>
            </a:endParaRPr>
          </a:p>
          <a:p>
            <a:r>
              <a:rPr lang="en-GB" sz="2600">
                <a:ea typeface="Calibri" panose="020F0502020204030204"/>
                <a:cs typeface="Calibri" panose="020F0502020204030204"/>
              </a:rPr>
              <a:t>In Scotland, over 16,700 children are living with a life shortening condition</a:t>
            </a:r>
          </a:p>
          <a:p>
            <a:r>
              <a:rPr lang="en-GB" sz="2600">
                <a:ea typeface="Calibri" panose="020F0502020204030204"/>
                <a:cs typeface="Calibri" panose="020F0502020204030204"/>
              </a:rPr>
              <a:t>When a person dies at least 5 people are affected by bereavement</a:t>
            </a:r>
          </a:p>
          <a:p>
            <a:pPr marL="0" indent="0">
              <a:buNone/>
            </a:pPr>
            <a:endParaRPr lang="en-GB">
              <a:ea typeface="Calibri" panose="020F0502020204030204"/>
              <a:cs typeface="Calibri" panose="020F0502020204030204"/>
            </a:endParaRPr>
          </a:p>
        </p:txBody>
      </p:sp>
    </p:spTree>
    <p:extLst>
      <p:ext uri="{BB962C8B-B14F-4D97-AF65-F5344CB8AC3E}">
        <p14:creationId xmlns:p14="http://schemas.microsoft.com/office/powerpoint/2010/main" val="1072936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C84F6-CDC9-35CD-C177-71AB73815A76}"/>
              </a:ext>
            </a:extLst>
          </p:cNvPr>
          <p:cNvSpPr>
            <a:spLocks noGrp="1"/>
          </p:cNvSpPr>
          <p:nvPr>
            <p:ph type="title"/>
          </p:nvPr>
        </p:nvSpPr>
        <p:spPr/>
        <p:txBody>
          <a:bodyPr/>
          <a:lstStyle/>
          <a:p>
            <a:r>
              <a:rPr lang="en-GB">
                <a:ea typeface="Calibri Light"/>
                <a:cs typeface="Calibri Light"/>
              </a:rPr>
              <a:t>What is driving this strategy? </a:t>
            </a:r>
            <a:endParaRPr lang="en-GB"/>
          </a:p>
        </p:txBody>
      </p:sp>
      <p:sp>
        <p:nvSpPr>
          <p:cNvPr id="3" name="Content Placeholder 2">
            <a:extLst>
              <a:ext uri="{FF2B5EF4-FFF2-40B4-BE49-F238E27FC236}">
                <a16:creationId xmlns:a16="http://schemas.microsoft.com/office/drawing/2014/main" id="{7B807A7D-F395-B5D3-BABB-067B1B24CE9C}"/>
              </a:ext>
            </a:extLst>
          </p:cNvPr>
          <p:cNvSpPr>
            <a:spLocks noGrp="1"/>
          </p:cNvSpPr>
          <p:nvPr>
            <p:ph idx="1"/>
          </p:nvPr>
        </p:nvSpPr>
        <p:spPr/>
        <p:txBody>
          <a:bodyPr vert="horz" lIns="91440" tIns="45720" rIns="91440" bIns="45720" rtlCol="0" anchor="t">
            <a:normAutofit/>
          </a:bodyPr>
          <a:lstStyle/>
          <a:p>
            <a:r>
              <a:rPr lang="en-GB">
                <a:ea typeface="Calibri"/>
                <a:cs typeface="Calibri"/>
              </a:rPr>
              <a:t>National Policy, NHS GGC priorities, and local lived experience</a:t>
            </a:r>
          </a:p>
          <a:p>
            <a:r>
              <a:rPr lang="en-GB">
                <a:ea typeface="Calibri"/>
                <a:cs typeface="Calibri"/>
              </a:rPr>
              <a:t>It responds to Scottish Government strategy Palliative Care matters for All (2025-2030)</a:t>
            </a:r>
          </a:p>
          <a:p>
            <a:r>
              <a:rPr lang="en-GB">
                <a:ea typeface="Calibri"/>
                <a:cs typeface="Calibri"/>
              </a:rPr>
              <a:t>It has been informed by engagement with people with lived experience, carers, and staff from a wide range of organisations.</a:t>
            </a:r>
          </a:p>
        </p:txBody>
      </p:sp>
    </p:spTree>
    <p:extLst>
      <p:ext uri="{BB962C8B-B14F-4D97-AF65-F5344CB8AC3E}">
        <p14:creationId xmlns:p14="http://schemas.microsoft.com/office/powerpoint/2010/main" val="865669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people told us</a:t>
            </a:r>
          </a:p>
        </p:txBody>
      </p:sp>
      <p:sp>
        <p:nvSpPr>
          <p:cNvPr id="3" name="Content Placeholder 2"/>
          <p:cNvSpPr>
            <a:spLocks noGrp="1"/>
          </p:cNvSpPr>
          <p:nvPr>
            <p:ph idx="1"/>
          </p:nvPr>
        </p:nvSpPr>
        <p:spPr/>
        <p:txBody>
          <a:bodyPr vert="horz" lIns="91440" tIns="45720" rIns="91440" bIns="45720" rtlCol="0" anchor="t">
            <a:normAutofit/>
          </a:bodyPr>
          <a:lstStyle/>
          <a:p>
            <a:pPr marL="0" indent="0" fontAlgn="base">
              <a:buNone/>
            </a:pPr>
            <a:r>
              <a:rPr lang="en-GB">
                <a:ea typeface="Calibri"/>
                <a:cs typeface="Calibri"/>
              </a:rPr>
              <a:t>In 2025 over 200 people shared their experiences and views, they told us what was important around palliative care and care around dying</a:t>
            </a:r>
            <a:endParaRPr lang="en-GB"/>
          </a:p>
          <a:p>
            <a:pPr fontAlgn="base"/>
            <a:r>
              <a:rPr lang="en-GB"/>
              <a:t>early planning </a:t>
            </a:r>
          </a:p>
          <a:p>
            <a:pPr fontAlgn="base"/>
            <a:r>
              <a:rPr lang="en-GB"/>
              <a:t>honest conversations </a:t>
            </a:r>
          </a:p>
          <a:p>
            <a:pPr fontAlgn="base"/>
            <a:r>
              <a:rPr lang="en-GB"/>
              <a:t>comfort and dignity </a:t>
            </a:r>
          </a:p>
          <a:p>
            <a:pPr fontAlgn="base"/>
            <a:r>
              <a:rPr lang="en-GB"/>
              <a:t>support for carers </a:t>
            </a:r>
            <a:endParaRPr lang="en-GB">
              <a:ea typeface="Calibri"/>
              <a:cs typeface="Calibri"/>
            </a:endParaRPr>
          </a:p>
          <a:p>
            <a:pPr fontAlgn="base"/>
            <a:r>
              <a:rPr lang="en-GB"/>
              <a:t>co-ordinated care in the place that feels right to them </a:t>
            </a:r>
            <a:endParaRPr lang="en-GB">
              <a:ea typeface="Calibri" panose="020F0502020204030204"/>
              <a:cs typeface="Calibri" panose="020F0502020204030204"/>
            </a:endParaRPr>
          </a:p>
          <a:p>
            <a:endParaRPr lang="en-GB"/>
          </a:p>
        </p:txBody>
      </p:sp>
    </p:spTree>
    <p:extLst>
      <p:ext uri="{BB962C8B-B14F-4D97-AF65-F5344CB8AC3E}">
        <p14:creationId xmlns:p14="http://schemas.microsoft.com/office/powerpoint/2010/main" val="3634751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ea typeface="Calibri Light"/>
                <a:cs typeface="Calibri Light"/>
              </a:rPr>
              <a:t>Priority 1</a:t>
            </a:r>
          </a:p>
        </p:txBody>
      </p:sp>
      <p:sp>
        <p:nvSpPr>
          <p:cNvPr id="3" name="Content Placeholder 2"/>
          <p:cNvSpPr>
            <a:spLocks noGrp="1"/>
          </p:cNvSpPr>
          <p:nvPr>
            <p:ph idx="1"/>
          </p:nvPr>
        </p:nvSpPr>
        <p:spPr>
          <a:xfrm>
            <a:off x="604300" y="1825625"/>
            <a:ext cx="10519576" cy="4351338"/>
          </a:xfrm>
        </p:spPr>
        <p:txBody>
          <a:bodyPr vert="horz" lIns="91440" tIns="45720" rIns="91440" bIns="45720" rtlCol="0" anchor="t">
            <a:normAutofit/>
          </a:bodyPr>
          <a:lstStyle/>
          <a:p>
            <a:pPr marL="0" indent="0" fontAlgn="base">
              <a:buNone/>
            </a:pPr>
            <a:r>
              <a:rPr lang="en-GB" b="1"/>
              <a:t>Early identification and person-centred care planning of palliative care needs</a:t>
            </a:r>
            <a:endParaRPr lang="en-US" b="1">
              <a:ea typeface="Calibri" panose="020F0502020204030204"/>
              <a:cs typeface="Calibri" panose="020F0502020204030204"/>
            </a:endParaRPr>
          </a:p>
          <a:p>
            <a:pPr marL="0" indent="0" fontAlgn="base">
              <a:lnSpc>
                <a:spcPct val="150000"/>
              </a:lnSpc>
              <a:buNone/>
            </a:pPr>
            <a:r>
              <a:rPr lang="en-GB"/>
              <a:t>How this should feel;</a:t>
            </a:r>
            <a:endParaRPr lang="en-GB">
              <a:ea typeface="Calibri"/>
              <a:cs typeface="Calibri"/>
            </a:endParaRPr>
          </a:p>
          <a:p>
            <a:pPr marL="0" indent="0" fontAlgn="base">
              <a:buNone/>
            </a:pPr>
            <a:r>
              <a:rPr lang="en-GB"/>
              <a:t>I am confident that health and care staff will recognise and help me plan my care needs or the care needs of my child, if diagnosed with a life shortening illness. </a:t>
            </a:r>
            <a:endParaRPr lang="en-GB">
              <a:ea typeface="Calibri"/>
              <a:cs typeface="Calibri"/>
            </a:endParaRPr>
          </a:p>
          <a:p>
            <a:pPr marL="0" indent="0" fontAlgn="base">
              <a:buNone/>
            </a:pPr>
            <a:endParaRPr lang="en-GB" sz="2400"/>
          </a:p>
          <a:p>
            <a:pPr marL="0" indent="0" fontAlgn="base">
              <a:buNone/>
            </a:pPr>
            <a:endParaRPr lang="en-GB" sz="2400"/>
          </a:p>
          <a:p>
            <a:endParaRPr lang="en-GB"/>
          </a:p>
        </p:txBody>
      </p:sp>
    </p:spTree>
    <p:extLst>
      <p:ext uri="{BB962C8B-B14F-4D97-AF65-F5344CB8AC3E}">
        <p14:creationId xmlns:p14="http://schemas.microsoft.com/office/powerpoint/2010/main" val="1707173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E09F1-9FBE-CAA3-7038-7B0B725FE6D0}"/>
              </a:ext>
            </a:extLst>
          </p:cNvPr>
          <p:cNvSpPr>
            <a:spLocks noGrp="1"/>
          </p:cNvSpPr>
          <p:nvPr>
            <p:ph type="title"/>
          </p:nvPr>
        </p:nvSpPr>
        <p:spPr/>
        <p:txBody>
          <a:bodyPr/>
          <a:lstStyle/>
          <a:p>
            <a:r>
              <a:rPr lang="en-GB">
                <a:ea typeface="Calibri Light"/>
                <a:cs typeface="Calibri Light"/>
              </a:rPr>
              <a:t>Priority 2</a:t>
            </a:r>
            <a:endParaRPr lang="en-GB"/>
          </a:p>
        </p:txBody>
      </p:sp>
      <p:sp>
        <p:nvSpPr>
          <p:cNvPr id="3" name="Content Placeholder 2">
            <a:extLst>
              <a:ext uri="{FF2B5EF4-FFF2-40B4-BE49-F238E27FC236}">
                <a16:creationId xmlns:a16="http://schemas.microsoft.com/office/drawing/2014/main" id="{02392C89-04A5-8E75-CD82-5D1076AD85D0}"/>
              </a:ext>
            </a:extLst>
          </p:cNvPr>
          <p:cNvSpPr>
            <a:spLocks noGrp="1"/>
          </p:cNvSpPr>
          <p:nvPr>
            <p:ph idx="1"/>
          </p:nvPr>
        </p:nvSpPr>
        <p:spPr/>
        <p:txBody>
          <a:bodyPr vert="horz" lIns="91440" tIns="45720" rIns="91440" bIns="45720" rtlCol="0" anchor="t">
            <a:normAutofit/>
          </a:bodyPr>
          <a:lstStyle/>
          <a:p>
            <a:pPr marL="0" indent="0">
              <a:buNone/>
            </a:pPr>
            <a:r>
              <a:rPr lang="en-GB" b="1">
                <a:ea typeface="Calibri"/>
                <a:cs typeface="Calibri"/>
              </a:rPr>
              <a:t>Equitable, coordinated, responsive care across all settings</a:t>
            </a:r>
            <a:endParaRPr lang="en-US" b="1">
              <a:ea typeface="Calibri"/>
              <a:cs typeface="Calibri"/>
            </a:endParaRPr>
          </a:p>
          <a:p>
            <a:pPr marL="0" indent="0">
              <a:buNone/>
            </a:pPr>
            <a:r>
              <a:rPr lang="en-GB">
                <a:ea typeface="Calibri"/>
                <a:cs typeface="Calibri"/>
              </a:rPr>
              <a:t>How this should feel;</a:t>
            </a:r>
            <a:endParaRPr lang="en-US">
              <a:ea typeface="Calibri"/>
              <a:cs typeface="Calibri"/>
            </a:endParaRPr>
          </a:p>
          <a:p>
            <a:pPr marL="0" indent="0">
              <a:buNone/>
            </a:pPr>
            <a:r>
              <a:rPr lang="en-GB">
                <a:ea typeface="Calibri"/>
                <a:cs typeface="Calibri"/>
              </a:rPr>
              <a:t>I or my child will have easy access to appropriate, coordinated services to meet my or my child's care needs, where I am treated with dignity and respect, pain and symptoms are well managed, and my health and care team are quick to respond to changes in my or my child’s condition.</a:t>
            </a:r>
            <a:r>
              <a:rPr lang="en-GB" sz="2000">
                <a:ea typeface="Calibri"/>
                <a:cs typeface="Calibri"/>
              </a:rPr>
              <a:t>   </a:t>
            </a:r>
            <a:endParaRPr lang="en-US" sz="2000">
              <a:ea typeface="Calibri"/>
              <a:cs typeface="Calibri"/>
            </a:endParaRPr>
          </a:p>
          <a:p>
            <a:endParaRPr lang="en-GB">
              <a:ea typeface="Calibri"/>
              <a:cs typeface="Calibri"/>
            </a:endParaRPr>
          </a:p>
        </p:txBody>
      </p:sp>
    </p:spTree>
    <p:extLst>
      <p:ext uri="{BB962C8B-B14F-4D97-AF65-F5344CB8AC3E}">
        <p14:creationId xmlns:p14="http://schemas.microsoft.com/office/powerpoint/2010/main" val="3324969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DE44A9E93C50439054935E1C1CDA69" ma:contentTypeVersion="12" ma:contentTypeDescription="Create a new document." ma:contentTypeScope="" ma:versionID="3a7425c4447422444166a5f59a928e26">
  <xsd:schema xmlns:xsd="http://www.w3.org/2001/XMLSchema" xmlns:xs="http://www.w3.org/2001/XMLSchema" xmlns:p="http://schemas.microsoft.com/office/2006/metadata/properties" xmlns:ns2="a4326fe6-89bf-4fe1-aab9-79742e212883" xmlns:ns3="c45bf8d7-b08a-4e09-b65b-7de9a18e19ce" targetNamespace="http://schemas.microsoft.com/office/2006/metadata/properties" ma:root="true" ma:fieldsID="deaa0fc9273bd0085f23ecfdf06f5205" ns2:_="" ns3:_="">
    <xsd:import namespace="a4326fe6-89bf-4fe1-aab9-79742e212883"/>
    <xsd:import namespace="c45bf8d7-b08a-4e09-b65b-7de9a18e19c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326fe6-89bf-4fe1-aab9-79742e2128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6ac32b6-d060-42fb-93c0-6c46742e1ae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45bf8d7-b08a-4e09-b65b-7de9a18e19c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dd630d41-5f23-4213-963b-b62876b92057}" ma:internalName="TaxCatchAll" ma:showField="CatchAllData" ma:web="c45bf8d7-b08a-4e09-b65b-7de9a18e19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4326fe6-89bf-4fe1-aab9-79742e212883">
      <Terms xmlns="http://schemas.microsoft.com/office/infopath/2007/PartnerControls"/>
    </lcf76f155ced4ddcb4097134ff3c332f>
    <TaxCatchAll xmlns="c45bf8d7-b08a-4e09-b65b-7de9a18e19c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177110-8F61-44D3-84CB-8D7E589C8FE6}">
  <ds:schemaRefs>
    <ds:schemaRef ds:uri="a4326fe6-89bf-4fe1-aab9-79742e212883"/>
    <ds:schemaRef ds:uri="c45bf8d7-b08a-4e09-b65b-7de9a18e19c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F5D64F8-D913-4FB7-9E2E-1393B911AB92}">
  <ds:schemaRefs>
    <ds:schemaRef ds:uri="a4326fe6-89bf-4fe1-aab9-79742e212883"/>
    <ds:schemaRef ds:uri="c45bf8d7-b08a-4e09-b65b-7de9a18e19c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F8AA5AA-3863-4CB1-93BB-7EEE9555EE8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Palliative Care and Care Around Dying Draft Strategic Priorities</vt:lpstr>
      <vt:lpstr> What is palliative care?  </vt:lpstr>
      <vt:lpstr>Why does this matter? </vt:lpstr>
      <vt:lpstr>Who provides palliative care?</vt:lpstr>
      <vt:lpstr>Key facts</vt:lpstr>
      <vt:lpstr>What is driving this strategy? </vt:lpstr>
      <vt:lpstr>What people told us</vt:lpstr>
      <vt:lpstr>Priority 1</vt:lpstr>
      <vt:lpstr>Priority 2</vt:lpstr>
      <vt:lpstr>Priority 3</vt:lpstr>
      <vt:lpstr>Priority 4</vt:lpstr>
      <vt:lpstr>Priority 5</vt:lpstr>
      <vt:lpstr>Your voice matters</vt:lpstr>
      <vt:lpstr>Feedback survey </vt:lpstr>
      <vt:lpstr>Should you need support please access our resources listed below; </vt:lpstr>
      <vt:lpstr>PowerPoint Presentation</vt:lpstr>
    </vt:vector>
  </TitlesOfParts>
  <Company>NHS Greater Glasgow &amp; Clyde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Palliative Care and Care Around Dying Draft Strategy</dc:title>
  <dc:creator>Lucy Dorrian (NHS Greater Glasgow and Clyde)</dc:creator>
  <cp:revision>4</cp:revision>
  <dcterms:created xsi:type="dcterms:W3CDTF">2026-04-29T14:10:20Z</dcterms:created>
  <dcterms:modified xsi:type="dcterms:W3CDTF">2026-05-11T17:26:45Z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0x010100E0DE44A9E93C50439054935E1C1CDA69</vt:lpwstr>
  </property>
  <property fmtid="{D5CDD505-2E9C-101B-9397-08002B2CF9AE}" pid="3" name="MediaServiceImageTags">
    <vt:lpwstr/>
  </property>
</Properties>
</file>