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DBB0730-8C24-4713-BBFB-827D4F905908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34B35B0-8466-4A20-AA51-54B0511D2DC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B35B0-8466-4A20-AA51-54B0511D2DC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ADFFF-5941-445D-A478-26ED175D92DA}" type="datetimeFigureOut">
              <a:rPr lang="en-GB" smtClean="0"/>
              <a:pPr/>
              <a:t>23/02/23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9DBF2-62EF-4FCA-B12B-BFDFC30796D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RDService@ggc.scot.nhs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5413453" y="7"/>
            <a:ext cx="1561378" cy="743733"/>
            <a:chOff x="520893" y="2619144"/>
            <a:chExt cx="2304256" cy="900433"/>
          </a:xfrm>
        </p:grpSpPr>
        <p:sp>
          <p:nvSpPr>
            <p:cNvPr id="7" name="Rectangle 6"/>
            <p:cNvSpPr/>
            <p:nvPr/>
          </p:nvSpPr>
          <p:spPr>
            <a:xfrm>
              <a:off x="836712" y="2699792"/>
              <a:ext cx="1728192" cy="8197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36712" y="2699792"/>
              <a:ext cx="1728192" cy="28803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07837" y="261914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UKMRD</a:t>
              </a:r>
              <a:endParaRPr lang="en-GB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0893" y="2949811"/>
              <a:ext cx="2304256" cy="2794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Arial" pitchFamily="34" charset="0"/>
                  <a:cs typeface="Arial" pitchFamily="34" charset="0"/>
                </a:rPr>
                <a:t>Laboratory Network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33837" y="3205881"/>
              <a:ext cx="1728192" cy="28803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8672" y="3178807"/>
              <a:ext cx="1773366" cy="335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600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Barts</a:t>
              </a:r>
              <a:r>
                <a:rPr lang="en-GB" sz="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, Birmingham, Bristol, GOS, Glasgow &amp; Sheffield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2183" y="30373"/>
            <a:ext cx="5768539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cap="all" dirty="0">
                <a:solidFill>
                  <a:schemeClr val="accent4">
                    <a:lumMod val="75000"/>
                  </a:schemeClr>
                </a:solidFill>
              </a:rPr>
              <a:t>Paediatric all </a:t>
            </a:r>
            <a:r>
              <a:rPr lang="en-GB" b="1" cap="all" dirty="0" err="1">
                <a:solidFill>
                  <a:schemeClr val="accent4">
                    <a:lumMod val="75000"/>
                  </a:schemeClr>
                </a:solidFill>
              </a:rPr>
              <a:t>mrd</a:t>
            </a:r>
            <a:r>
              <a:rPr lang="en-GB" b="1" cap="all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TEST REQUEST FORM </a:t>
            </a:r>
          </a:p>
          <a:p>
            <a:r>
              <a:rPr lang="en-GB" sz="1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West of Scotland Genetic Services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184" y="463487"/>
            <a:ext cx="53610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Level 2, Laboratory Medicine, Queen Elizabeth University Hospital, Govan Road, Glasgow, G51 4TF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1764" y="574488"/>
            <a:ext cx="5877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www.nhsggc.org.uk/medicalgenetics  </a:t>
            </a:r>
            <a:r>
              <a:rPr lang="en-GB" sz="900" b="1" dirty="0"/>
              <a:t>Enquiries</a:t>
            </a:r>
            <a:r>
              <a:rPr lang="en-GB" sz="900" dirty="0"/>
              <a:t> Phone: 0141-354-9110/9109 </a:t>
            </a:r>
          </a:p>
          <a:p>
            <a:r>
              <a:rPr lang="en-GB" sz="900" dirty="0"/>
              <a:t>Email: </a:t>
            </a:r>
            <a:r>
              <a:rPr lang="en-GB" sz="900" dirty="0" err="1">
                <a:hlinkClick r:id="rId3"/>
              </a:rPr>
              <a:t>MRDService@ggc.scot.nhs.uk</a:t>
            </a:r>
            <a:r>
              <a:rPr lang="en-GB" sz="900" dirty="0"/>
              <a:t>  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20" y="113036"/>
            <a:ext cx="837174" cy="60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116312" y="1143565"/>
            <a:ext cx="6667500" cy="271533"/>
            <a:chOff x="99060" y="1247377"/>
            <a:chExt cx="6667500" cy="271533"/>
          </a:xfrm>
        </p:grpSpPr>
        <p:sp>
          <p:nvSpPr>
            <p:cNvPr id="21" name="Rectangle 20"/>
            <p:cNvSpPr/>
            <p:nvPr/>
          </p:nvSpPr>
          <p:spPr>
            <a:xfrm>
              <a:off x="99060" y="1295400"/>
              <a:ext cx="6659880" cy="167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9060" y="1247377"/>
              <a:ext cx="32766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PATIENT DETAILS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489960" y="1257300"/>
              <a:ext cx="32766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50" b="1" cap="all" dirty="0">
                  <a:solidFill>
                    <a:schemeClr val="bg1"/>
                  </a:solidFill>
                </a:rPr>
                <a:t>REFERRING Consultant (for reporting)</a:t>
              </a: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139645"/>
              </p:ext>
            </p:extLst>
          </p:nvPr>
        </p:nvGraphicFramePr>
        <p:xfrm>
          <a:off x="109860" y="898820"/>
          <a:ext cx="6659880" cy="2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9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9207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THE FORM MUST BE COMPLETED FULLY IN BLACK INK. THE SPECIMEN CONTAINER AND FORM MUST BE LABELLED WITH TWO MATCHING PATIENT IDENTIFIERS, OTHERWISE THE SPECIMEN WILL BE REJECTED.</a:t>
                      </a: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111125" y="1348269"/>
            <a:ext cx="331787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900" b="1" dirty="0"/>
              <a:t>AFFIX PRINTED LABEL OVER THIS SECTION IF AVAILABLE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641935"/>
              </p:ext>
            </p:extLst>
          </p:nvPr>
        </p:nvGraphicFramePr>
        <p:xfrm>
          <a:off x="179070" y="1544047"/>
          <a:ext cx="3143250" cy="1440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4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3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 CHI/NHS NUMBER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PATIENT</a:t>
                      </a:r>
                      <a:r>
                        <a:rPr lang="en-GB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ID*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 SURNAME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 FORENAME (S)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 DATE OF BIRTH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 SEX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MALE / FEMALE / UNKNOWN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u="none" strike="noStrike" dirty="0">
                          <a:effectLst/>
                        </a:rPr>
                        <a:t> ADDRESS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1" u="none" strike="noStrike" dirty="0">
                        <a:effectLst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t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1" u="none" strike="noStrike" dirty="0">
                        <a:effectLst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t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none" strike="noStrike" dirty="0">
                          <a:effectLst/>
                        </a:rPr>
                        <a:t>POSTCODE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485545"/>
              </p:ext>
            </p:extLst>
          </p:nvPr>
        </p:nvGraphicFramePr>
        <p:xfrm>
          <a:off x="3556635" y="1544047"/>
          <a:ext cx="3143250" cy="1455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68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none" strike="noStrike" dirty="0">
                          <a:effectLst/>
                        </a:rPr>
                        <a:t> CONSULTANT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7200" marT="720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68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 </a:t>
                      </a:r>
                      <a:r>
                        <a:rPr lang="en-GB" sz="1000" b="1" u="none" strike="noStrike" baseline="0" dirty="0">
                          <a:effectLst/>
                        </a:rPr>
                        <a:t>TREATMENT CENTRE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68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HOSPITAL</a:t>
                      </a:r>
                    </a:p>
                  </a:txBody>
                  <a:tcPr marL="36000" marR="7200" marT="720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688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CONTACT PHONE NUMBER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7200" marT="720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31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CONTACT EMAIL ADDRESS</a:t>
                      </a:r>
                    </a:p>
                  </a:txBody>
                  <a:tcPr marL="36000" marR="7200" marT="720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u="none" strike="noStrike" dirty="0">
                        <a:effectLst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31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COPY REPORT TO: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1" u="none" strike="noStrike" dirty="0">
                        <a:effectLst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312">
                <a:tc gridSpan="2">
                  <a:txBody>
                    <a:bodyPr/>
                    <a:lstStyle/>
                    <a:p>
                      <a:pPr algn="l" fontAlgn="t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312">
                <a:tc gridSpan="2">
                  <a:txBody>
                    <a:bodyPr/>
                    <a:lstStyle/>
                    <a:p>
                      <a:pPr algn="l" fontAlgn="t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312">
                <a:tc gridSpan="2">
                  <a:txBody>
                    <a:bodyPr/>
                    <a:lstStyle/>
                    <a:p>
                      <a:pPr algn="l" fontAlgn="t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2" name="Rectangle 41"/>
          <p:cNvSpPr/>
          <p:nvPr/>
        </p:nvSpPr>
        <p:spPr>
          <a:xfrm>
            <a:off x="116312" y="3440978"/>
            <a:ext cx="6659880" cy="1676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1418837" y="3400270"/>
            <a:ext cx="401092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SPECIMEN DETAILS</a:t>
            </a: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641935"/>
              </p:ext>
            </p:extLst>
          </p:nvPr>
        </p:nvGraphicFramePr>
        <p:xfrm>
          <a:off x="141689" y="3661669"/>
          <a:ext cx="6612794" cy="497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2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 SAMPLE TYPE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>
                          <a:effectLst/>
                        </a:rPr>
                        <a:t> </a:t>
                      </a:r>
                      <a:r>
                        <a:rPr lang="en-GB" sz="1000" b="1"/>
                        <a:t>BM/PB/TREPHINE</a:t>
                      </a:r>
                      <a:r>
                        <a:rPr lang="en-GB" sz="1000" b="1" baseline="0" dirty="0"/>
                        <a:t> </a:t>
                      </a:r>
                      <a:r>
                        <a:rPr lang="en-GB" sz="1000" b="1" baseline="0"/>
                        <a:t>(DIAGNOSTIC ONLY)</a:t>
                      </a:r>
                      <a:r>
                        <a:rPr lang="en-GB" sz="1000" b="1"/>
                        <a:t>/</a:t>
                      </a:r>
                      <a:r>
                        <a:rPr lang="en-GB" sz="1000" b="1" dirty="0"/>
                        <a:t>OTHER </a:t>
                      </a:r>
                      <a:r>
                        <a:rPr lang="en-GB" sz="700" b="1" dirty="0"/>
                        <a:t>(PLEASE STATE)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 DATE</a:t>
                      </a:r>
                      <a:r>
                        <a:rPr lang="en-GB" sz="1000" b="1" u="none" strike="noStrike" baseline="0" dirty="0">
                          <a:effectLst/>
                        </a:rPr>
                        <a:t> AND TIME OF COLLECTION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 SAMPLE</a:t>
                      </a:r>
                      <a:r>
                        <a:rPr lang="en-GB" sz="1000" b="1" u="none" strike="noStrike" baseline="0" dirty="0">
                          <a:effectLst/>
                        </a:rPr>
                        <a:t> TAKEN BY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" marR="7200" marT="7200" marB="18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86261" y="4163882"/>
            <a:ext cx="6659880" cy="253916"/>
            <a:chOff x="185320" y="1247377"/>
            <a:chExt cx="6659880" cy="253916"/>
          </a:xfrm>
        </p:grpSpPr>
        <p:sp>
          <p:nvSpPr>
            <p:cNvPr id="46" name="Rectangle 45"/>
            <p:cNvSpPr/>
            <p:nvPr/>
          </p:nvSpPr>
          <p:spPr>
            <a:xfrm>
              <a:off x="185320" y="1295400"/>
              <a:ext cx="6659880" cy="167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513723" y="1247377"/>
              <a:ext cx="4010923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TESTS REQUESTED</a:t>
              </a:r>
            </a:p>
          </p:txBody>
        </p:sp>
      </p:grp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734188"/>
              </p:ext>
            </p:extLst>
          </p:nvPr>
        </p:nvGraphicFramePr>
        <p:xfrm>
          <a:off x="124939" y="4445747"/>
          <a:ext cx="3260189" cy="341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0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4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335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   ANALYSIS ON INTERIM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</a:rPr>
                        <a:t> TRIAL PROTOCOL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50">
                <a:tc gridSpan="7">
                  <a:txBody>
                    <a:bodyPr/>
                    <a:lstStyle/>
                    <a:p>
                      <a:r>
                        <a:rPr lang="en-GB" sz="1100" b="1" baseline="0" dirty="0">
                          <a:solidFill>
                            <a:schemeClr val="tx1"/>
                          </a:solidFill>
                        </a:rPr>
                        <a:t> TIMEPOINT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72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6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900" baseline="0" dirty="0"/>
                        <a:t>   DIAGNOSIS</a:t>
                      </a:r>
                      <a:endParaRPr lang="en-GB" sz="900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6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900" dirty="0"/>
                        <a:t>   DAY</a:t>
                      </a:r>
                      <a:r>
                        <a:rPr lang="en-GB" sz="900" baseline="0" dirty="0"/>
                        <a:t> 29</a:t>
                      </a:r>
                      <a:endParaRPr lang="en-GB" sz="900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5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000" dirty="0"/>
                        <a:t>   </a:t>
                      </a:r>
                      <a:r>
                        <a:rPr lang="en-GB" sz="900" dirty="0"/>
                        <a:t>WEEK 9</a:t>
                      </a:r>
                      <a:endParaRPr lang="en-GB" sz="1000" b="0" i="1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5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900" dirty="0"/>
                        <a:t>   WEEK 14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85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900" dirty="0"/>
                        <a:t>   OTHER</a:t>
                      </a:r>
                      <a:r>
                        <a:rPr lang="en-GB" sz="900" baseline="0" dirty="0"/>
                        <a:t> (PLEASE PROVIDE DETAILS BELOW)</a:t>
                      </a:r>
                      <a:endParaRPr lang="en-GB" sz="900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350">
                <a:tc gridSpan="7"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350">
                <a:tc gridSpan="7">
                  <a:txBody>
                    <a:bodyPr/>
                    <a:lstStyle/>
                    <a:p>
                      <a:r>
                        <a:rPr lang="en-GB" sz="1100" b="1" i="1" dirty="0">
                          <a:solidFill>
                            <a:srgbClr val="FF0000"/>
                          </a:solidFill>
                        </a:rPr>
                        <a:t>FOR DIAGNOSTIC</a:t>
                      </a:r>
                      <a:r>
                        <a:rPr lang="en-GB" sz="1100" b="1" i="1" baseline="0" dirty="0">
                          <a:solidFill>
                            <a:srgbClr val="FF0000"/>
                          </a:solidFill>
                        </a:rPr>
                        <a:t> SAMPLES THE FOLLOWING  INFORMATION MUST BE PROVIDED</a:t>
                      </a:r>
                      <a:endParaRPr lang="en-GB" sz="11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350">
                <a:tc gridSpan="5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CONFIRMED DIAGNOSIS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</a:rPr>
                        <a:t> OF ALL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100" b="0" baseline="0" dirty="0">
                          <a:solidFill>
                            <a:schemeClr val="tx1"/>
                          </a:solidFill>
                        </a:rPr>
                        <a:t>    YES/NO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350">
                <a:tc gridSpan="5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BLAST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</a:rPr>
                        <a:t> CELL COUNT (FOR SAMPLE SENT)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             %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350">
                <a:tc gridSpan="4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IMMUNOPHENOTYPE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   B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</a:rPr>
                        <a:t> CELL  /  T CELL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350">
                <a:tc gridSpan="7"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100" b="0" dirty="0">
                          <a:solidFill>
                            <a:schemeClr val="bg1"/>
                          </a:solidFill>
                        </a:rPr>
                        <a:t>DETAILS OF CONSENT</a:t>
                      </a:r>
                      <a:r>
                        <a:rPr lang="en-GB" sz="1100" b="0" baseline="0" dirty="0">
                          <a:solidFill>
                            <a:schemeClr val="bg1"/>
                          </a:solidFill>
                        </a:rPr>
                        <a:t> FOR MRD ANALYSIS AND CELL BANKING</a:t>
                      </a:r>
                      <a:endParaRPr lang="en-GB" sz="1100" b="0" dirty="0">
                        <a:solidFill>
                          <a:schemeClr val="bg1"/>
                        </a:solidFill>
                      </a:endParaRP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291">
                <a:tc rowSpan="2" gridSpan="3"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CONSENT OBTAINED FOR:</a:t>
                      </a: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100" b="0">
                          <a:solidFill>
                            <a:schemeClr val="tx1"/>
                          </a:solidFill>
                        </a:rPr>
                        <a:t>MRD</a:t>
                      </a:r>
                      <a:r>
                        <a:rPr lang="en-GB" sz="11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</a:rPr>
                        <a:t>ANALYSIS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213">
                <a:tc gridSpan="3" vMerge="1">
                  <a:txBody>
                    <a:bodyPr/>
                    <a:lstStyle/>
                    <a:p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LLR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CELL BANK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350">
                <a:tc gridSpan="2"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PRINT</a:t>
                      </a:r>
                      <a:r>
                        <a:rPr lang="en-GB" sz="1100" b="1" baseline="0" dirty="0">
                          <a:solidFill>
                            <a:schemeClr val="tx1"/>
                          </a:solidFill>
                        </a:rPr>
                        <a:t> NAME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350">
                <a:tc gridSpan="2"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POSITION </a:t>
                      </a: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350">
                <a:tc gridSpan="2"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SIGN</a:t>
                      </a:r>
                      <a:r>
                        <a:rPr lang="en-GB" sz="1100" b="1" baseline="0" dirty="0">
                          <a:solidFill>
                            <a:schemeClr val="tx1"/>
                          </a:solidFill>
                        </a:rPr>
                        <a:t> AND DATE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734188"/>
              </p:ext>
            </p:extLst>
          </p:nvPr>
        </p:nvGraphicFramePr>
        <p:xfrm>
          <a:off x="3488086" y="4444529"/>
          <a:ext cx="3260192" cy="213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335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   OFF-TRIAL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</a:rPr>
                        <a:t> ANALYSIS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50">
                <a:tc gridSpan="2">
                  <a:txBody>
                    <a:bodyPr/>
                    <a:lstStyle/>
                    <a:p>
                      <a:r>
                        <a:rPr lang="en-GB" sz="1100" b="1" baseline="0" dirty="0">
                          <a:solidFill>
                            <a:schemeClr val="tx1"/>
                          </a:solidFill>
                        </a:rPr>
                        <a:t>REASON FOR REFERRAL: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72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389">
                <a:tc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RELAPSE</a:t>
                      </a:r>
                    </a:p>
                  </a:txBody>
                  <a:tcPr marL="3600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50">
                <a:tc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CAR-T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</a:rPr>
                        <a:t> CELL THERAPY </a:t>
                      </a:r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50">
                <a:tc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PRE-TRANPLANT</a:t>
                      </a:r>
                    </a:p>
                  </a:txBody>
                  <a:tcPr marL="3600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250">
                <a:tc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POST-TRANSPLANT</a:t>
                      </a:r>
                    </a:p>
                  </a:txBody>
                  <a:tcPr marL="3600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564">
                <a:tc gridSpan="2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OTHER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</a:rPr>
                        <a:t> (PLEASE STATE BELOW)</a:t>
                      </a:r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520">
                <a:tc gridSpan="2">
                  <a:txBody>
                    <a:bodyPr/>
                    <a:lstStyle/>
                    <a:p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350">
                <a:tc gridSpan="2"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chemeClr val="tx1"/>
                          </a:solidFill>
                        </a:rPr>
                        <a:t>TIMEPOINT:</a:t>
                      </a: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350">
                <a:tc gridSpan="2">
                  <a:txBody>
                    <a:bodyPr/>
                    <a:lstStyle/>
                    <a:p>
                      <a:endParaRPr lang="en-GB" sz="1100" b="1" i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1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54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97510" y="3013864"/>
            <a:ext cx="64300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/>
              <a:t>* PATIENT ID REFERS TO THE PATIENT’S TRIAL OR OFF-TRIAL MRD NUMBER WHICH SHOULD BE PROVIDED WHERE AVAILABLE 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95250" y="7886965"/>
            <a:ext cx="6659880" cy="261610"/>
            <a:chOff x="99060" y="1247377"/>
            <a:chExt cx="6659880" cy="261610"/>
          </a:xfrm>
        </p:grpSpPr>
        <p:sp>
          <p:nvSpPr>
            <p:cNvPr id="52" name="Rectangle 51"/>
            <p:cNvSpPr/>
            <p:nvPr/>
          </p:nvSpPr>
          <p:spPr>
            <a:xfrm>
              <a:off x="99060" y="1295400"/>
              <a:ext cx="6659880" cy="167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788825" y="1247377"/>
              <a:ext cx="32766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MRD LABORATORY CONTACT DETAILS</a:t>
              </a:r>
            </a:p>
          </p:txBody>
        </p:sp>
      </p:grpSp>
      <p:sp>
        <p:nvSpPr>
          <p:cNvPr id="56" name="Rectangle 55"/>
          <p:cNvSpPr/>
          <p:nvPr/>
        </p:nvSpPr>
        <p:spPr>
          <a:xfrm>
            <a:off x="96926" y="8113968"/>
            <a:ext cx="2273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/>
              <a:t>Laboratory Genetics</a:t>
            </a:r>
          </a:p>
          <a:p>
            <a:r>
              <a:rPr lang="en-GB" sz="900" b="1" dirty="0"/>
              <a:t>Level 2, Laboratory Medicine Building, Queen Elizabeth University Hospital, </a:t>
            </a:r>
          </a:p>
          <a:p>
            <a:r>
              <a:rPr lang="en-GB" sz="900" b="1" dirty="0"/>
              <a:t>Govan Road, Glasgow, G51 4TF </a:t>
            </a:r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3494835" y="8172298"/>
          <a:ext cx="4572000" cy="50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9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290">
                <a:tc>
                  <a:txBody>
                    <a:bodyPr/>
                    <a:lstStyle/>
                    <a:p>
                      <a:r>
                        <a:rPr lang="en-GB" sz="1050" b="1" dirty="0"/>
                        <a:t>Telephone:</a:t>
                      </a:r>
                    </a:p>
                  </a:txBody>
                  <a:tcPr marL="36000" marR="0" marT="18000" marB="18000"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0141 354 9110 / 0141 354 </a:t>
                      </a:r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9109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r>
                        <a:rPr lang="en-GB" sz="1050" b="1" dirty="0"/>
                        <a:t>Email:</a:t>
                      </a:r>
                    </a:p>
                  </a:txBody>
                  <a:tcPr marL="36000" marR="0" marT="18000" marB="18000"/>
                </a:tc>
                <a:tc>
                  <a:txBody>
                    <a:bodyPr/>
                    <a:lstStyle/>
                    <a:p>
                      <a:r>
                        <a:rPr lang="en-GB" sz="1050" dirty="0" err="1">
                          <a:hlinkClick r:id="rId3"/>
                        </a:rPr>
                        <a:t>MRDService@ggc.scot.nhs.uk</a:t>
                      </a:r>
                      <a:r>
                        <a:rPr lang="en-GB" sz="105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734188"/>
              </p:ext>
            </p:extLst>
          </p:nvPr>
        </p:nvGraphicFramePr>
        <p:xfrm>
          <a:off x="3486150" y="6559078"/>
          <a:ext cx="3260192" cy="1282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12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baseline="0" dirty="0">
                          <a:solidFill>
                            <a:schemeClr val="bg1"/>
                          </a:solidFill>
                        </a:rPr>
                        <a:t>STORE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98">
                <a:tc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 NO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</a:rPr>
                        <a:t> TESTING REQUIRED AT CURRENT TIME – FOR STORAGE PENDING FURTHER INVESTIGATIONS</a:t>
                      </a:r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798"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b="1" i="1" dirty="0">
                          <a:solidFill>
                            <a:schemeClr val="tx1"/>
                          </a:solidFill>
                        </a:rPr>
                        <a:t>PLEASE</a:t>
                      </a:r>
                      <a:r>
                        <a:rPr lang="en-GB" sz="900" b="1" i="1" baseline="0" dirty="0">
                          <a:solidFill>
                            <a:schemeClr val="tx1"/>
                          </a:solidFill>
                        </a:rPr>
                        <a:t> NOTE IT IS THE RESPONSIBILITY OF THE REFERRING CLINICIAN TO CONTACT THE LABORATORY TO ACTIVATE TESTING IF REQUIRED</a:t>
                      </a:r>
                      <a:endParaRPr lang="en-GB" sz="9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54000" marR="54000" marT="108000" marB="10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14300" y="8877300"/>
            <a:ext cx="6553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Version Number: PRE-11, Rev 3. 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553075" y="8877300"/>
            <a:ext cx="160972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Issue Date</a:t>
            </a:r>
            <a:r>
              <a:rPr lang="en-GB" sz="800">
                <a:latin typeface="Tahoma" pitchFamily="34" charset="0"/>
                <a:ea typeface="Tahoma" pitchFamily="34" charset="0"/>
                <a:cs typeface="Tahoma" pitchFamily="34" charset="0"/>
              </a:rPr>
              <a:t>: 09/02/2019 </a:t>
            </a:r>
            <a:endParaRPr lang="en-GB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40350" y="8877300"/>
            <a:ext cx="13773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Authorised by </a:t>
            </a:r>
            <a:r>
              <a:rPr lang="en-GB" sz="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S.Chudleigh</a:t>
            </a:r>
            <a:endParaRPr lang="en-GB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426</Words>
  <Application>Microsoft Office PowerPoint</Application>
  <PresentationFormat>On-screen Show (4:3)</PresentationFormat>
  <Paragraphs>89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Company>NHS Greater Glasgow and 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mcgafgi785</dc:creator>
  <cp:lastModifiedBy>Thomson, Linsay</cp:lastModifiedBy>
  <cp:revision>29</cp:revision>
  <dcterms:created xsi:type="dcterms:W3CDTF">2019-01-14T11:37:12Z</dcterms:created>
  <dcterms:modified xsi:type="dcterms:W3CDTF">2023-02-23T15:39:22Z</dcterms:modified>
</cp:coreProperties>
</file>