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5" r:id="rId4"/>
  </p:sldMasterIdLst>
  <p:notesMasterIdLst>
    <p:notesMasterId r:id="rId21"/>
  </p:notesMasterIdLst>
  <p:sldIdLst>
    <p:sldId id="344" r:id="rId5"/>
    <p:sldId id="345" r:id="rId6"/>
    <p:sldId id="339" r:id="rId7"/>
    <p:sldId id="329" r:id="rId8"/>
    <p:sldId id="331" r:id="rId9"/>
    <p:sldId id="332" r:id="rId10"/>
    <p:sldId id="316" r:id="rId11"/>
    <p:sldId id="317" r:id="rId12"/>
    <p:sldId id="334" r:id="rId13"/>
    <p:sldId id="333" r:id="rId14"/>
    <p:sldId id="342" r:id="rId15"/>
    <p:sldId id="319" r:id="rId16"/>
    <p:sldId id="320" r:id="rId17"/>
    <p:sldId id="330" r:id="rId18"/>
    <p:sldId id="322" r:id="rId19"/>
    <p:sldId id="323" r:id="rId20"/>
  </p:sldIdLst>
  <p:sldSz cx="12192000" cy="6858000"/>
  <p:notesSz cx="7104063" cy="102346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2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376" autoAdjust="0"/>
    <p:restoredTop sz="94580" autoAdjust="0"/>
  </p:normalViewPr>
  <p:slideViewPr>
    <p:cSldViewPr snapToGrid="0">
      <p:cViewPr varScale="1">
        <p:scale>
          <a:sx n="66" d="100"/>
          <a:sy n="66" d="100"/>
        </p:scale>
        <p:origin x="96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5231463A-E424-0098-452D-9B342DA78D7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D75AD8F3-7987-4EF5-DC1C-C9BA3E673C0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pPr>
              <a:defRPr/>
            </a:pPr>
            <a:fld id="{808FA7BE-8869-4585-82DC-43FEDF11E984}" type="datetimeFigureOut">
              <a:rPr lang="en-GB"/>
              <a:pPr>
                <a:defRPr/>
              </a:pPr>
              <a:t>16/08/2024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="" xmlns:a16="http://schemas.microsoft.com/office/drawing/2014/main" id="{3363DC1F-F033-6522-6F41-BCB244C9136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="" xmlns:a16="http://schemas.microsoft.com/office/drawing/2014/main" id="{07B59D00-91FF-5CD6-6993-DE209468BD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AE5FC0D-34D0-DCBB-7CF5-457AEAD9DB8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8116D8C6-FCF4-69E5-767D-BD83A752D9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wrap="square" lIns="99075" tIns="49538" rIns="99075" bIns="49538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16B5D96B-21B1-4B5A-ABF0-3466F306B3C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024318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Liam’s background slide.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B5D96B-21B1-4B5A-ABF0-3466F306B3C1}" type="slidenum">
              <a:rPr lang="en-GB" altLang="en-US" smtClean="0"/>
              <a:pPr/>
              <a:t>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273893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Background slide for Lesley Thomson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B5D96B-21B1-4B5A-ABF0-3466F306B3C1}" type="slidenum">
              <a:rPr lang="en-GB" altLang="en-US" smtClean="0"/>
              <a:pPr/>
              <a:t>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839344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B5D96B-21B1-4B5A-ABF0-3466F306B3C1}" type="slidenum">
              <a:rPr lang="en-GB" altLang="en-US" smtClean="0"/>
              <a:pPr/>
              <a:t>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816104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752">
              <a:defRPr/>
            </a:pPr>
            <a:r>
              <a:rPr lang="en-GB" i="1" dirty="0"/>
              <a:t>*Figures as of 1</a:t>
            </a:r>
            <a:r>
              <a:rPr lang="en-GB" i="1" baseline="30000" dirty="0"/>
              <a:t>st</a:t>
            </a:r>
            <a:r>
              <a:rPr lang="en-GB" i="1" dirty="0"/>
              <a:t> January 2024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B5D96B-21B1-4B5A-ABF0-3466F306B3C1}" type="slidenum">
              <a:rPr lang="en-GB" altLang="en-US" smtClean="0"/>
              <a:pPr/>
              <a:t>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892760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85766" indent="-185766" defTabSz="990752" eaLnBrk="1" hangingPunct="1">
              <a:spcBef>
                <a:spcPct val="0"/>
              </a:spcBef>
              <a:buFontTx/>
              <a:buChar char="•"/>
              <a:defRPr/>
            </a:pPr>
            <a:r>
              <a:rPr lang="en-GB" altLang="en-US" dirty="0"/>
              <a:t>Pride</a:t>
            </a:r>
            <a:r>
              <a:rPr lang="en-GB" altLang="en-US" baseline="0" dirty="0"/>
              <a:t> 2024</a:t>
            </a:r>
            <a:endParaRPr lang="en-GB" altLang="en-US" dirty="0"/>
          </a:p>
          <a:p>
            <a:pPr marL="185766" indent="-185766" eaLnBrk="1" hangingPunct="1">
              <a:spcBef>
                <a:spcPct val="0"/>
              </a:spcBef>
              <a:buFontTx/>
              <a:buChar char="•"/>
            </a:pPr>
            <a:r>
              <a:rPr lang="en-GB" altLang="en-US" dirty="0"/>
              <a:t>Project Search </a:t>
            </a:r>
            <a:r>
              <a:rPr lang="en-GB" altLang="en-US"/>
              <a:t>2024 Graduates</a:t>
            </a:r>
            <a:endParaRPr lang="en-GB" altLang="en-US" dirty="0"/>
          </a:p>
          <a:p>
            <a:pPr marL="185766" indent="-185766" defTabSz="990752" eaLnBrk="1" hangingPunct="1">
              <a:spcBef>
                <a:spcPct val="0"/>
              </a:spcBef>
              <a:buFontTx/>
              <a:buChar char="•"/>
              <a:defRPr/>
            </a:pPr>
            <a:r>
              <a:rPr lang="en-GB" altLang="en-US" dirty="0"/>
              <a:t>Art works</a:t>
            </a:r>
            <a:r>
              <a:rPr lang="en-GB" altLang="en-US" baseline="0" dirty="0"/>
              <a:t> celebrating inclusivity at the IRH and QEUH. </a:t>
            </a:r>
            <a:endParaRPr lang="en-GB" altLang="en-US" dirty="0"/>
          </a:p>
          <a:p>
            <a:pPr marL="185766" indent="-185766" eaLnBrk="1" hangingPunct="1">
              <a:spcBef>
                <a:spcPct val="0"/>
              </a:spcBef>
              <a:buFontTx/>
              <a:buChar char="•"/>
            </a:pPr>
            <a:r>
              <a:rPr lang="en-GB" altLang="en-US" dirty="0"/>
              <a:t>South Asian</a:t>
            </a:r>
            <a:r>
              <a:rPr lang="en-GB" altLang="en-US" baseline="0" dirty="0"/>
              <a:t> Heritage Month</a:t>
            </a:r>
            <a:endParaRPr lang="en-GB" altLang="en-US" dirty="0"/>
          </a:p>
          <a:p>
            <a:pPr marL="185766" indent="-185766" eaLnBrk="1" hangingPunct="1">
              <a:spcBef>
                <a:spcPct val="0"/>
              </a:spcBef>
              <a:buFontTx/>
              <a:buChar char="•"/>
            </a:pPr>
            <a:r>
              <a:rPr lang="en-GB" altLang="en-US" dirty="0"/>
              <a:t>Armed forces event celebrating our reservists. </a:t>
            </a:r>
          </a:p>
          <a:p>
            <a:pPr marL="185766" indent="-185766" eaLnBrk="1" hangingPunct="1">
              <a:spcBef>
                <a:spcPct val="0"/>
              </a:spcBef>
              <a:buFontTx/>
              <a:buChar char="•"/>
            </a:pPr>
            <a:endParaRPr lang="en-GB" altLang="en-US" dirty="0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04986" indent="-30961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238441" indent="-247688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733817" indent="-247688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229193" indent="-247688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724569" indent="-247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219945" indent="-247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715322" indent="-247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210698" indent="-247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96F1A4D-56AF-42F8-9F9A-2AE9F3373A95}" type="slidenum">
              <a:rPr lang="en-GB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4619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228513" cy="687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97000" y="4770438"/>
            <a:ext cx="13589000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5300" y="4827588"/>
            <a:ext cx="3678238" cy="203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2088" y="427038"/>
            <a:ext cx="1601787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014800"/>
            <a:ext cx="7722829" cy="772107"/>
          </a:xfrm>
          <a:solidFill>
            <a:srgbClr val="092869"/>
          </a:solidFill>
        </p:spPr>
        <p:txBody>
          <a:bodyPr wrap="none" lIns="432000" tIns="108000" bIns="108000" anchor="b">
            <a:spAutoFit/>
          </a:bodyPr>
          <a:lstStyle>
            <a:lvl1pPr algn="l">
              <a:defRPr sz="400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904000"/>
            <a:ext cx="6411433" cy="633608"/>
          </a:xfrm>
          <a:solidFill>
            <a:srgbClr val="092869"/>
          </a:solidFill>
        </p:spPr>
        <p:txBody>
          <a:bodyPr lIns="432000" tIns="108000" bIns="108000" anchor="b">
            <a:spAutoFit/>
          </a:bodyPr>
          <a:lstStyle>
            <a:lvl1pPr marL="0" indent="0" algn="l">
              <a:buNone/>
              <a:defRPr sz="3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7581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228513" cy="687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97000" y="4770438"/>
            <a:ext cx="13589000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5300" y="4827588"/>
            <a:ext cx="3678238" cy="203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2088" y="427038"/>
            <a:ext cx="1601787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014800"/>
            <a:ext cx="7722829" cy="772107"/>
          </a:xfrm>
          <a:solidFill>
            <a:srgbClr val="092869"/>
          </a:solidFill>
        </p:spPr>
        <p:txBody>
          <a:bodyPr wrap="none" lIns="432000" tIns="108000" bIns="108000" anchor="b">
            <a:spAutoFit/>
          </a:bodyPr>
          <a:lstStyle>
            <a:lvl1pPr algn="l">
              <a:defRPr sz="400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904000"/>
            <a:ext cx="6411433" cy="633608"/>
          </a:xfrm>
          <a:solidFill>
            <a:srgbClr val="092869"/>
          </a:solidFill>
        </p:spPr>
        <p:txBody>
          <a:bodyPr lIns="432000" tIns="108000" bIns="108000" anchor="b">
            <a:spAutoFit/>
          </a:bodyPr>
          <a:lstStyle>
            <a:lvl1pPr marL="0" indent="0" algn="l">
              <a:buNone/>
              <a:defRPr sz="3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59746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228513" cy="687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9388" y="427038"/>
            <a:ext cx="1614487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97000" y="4770438"/>
            <a:ext cx="13589000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5300" y="4827588"/>
            <a:ext cx="3678238" cy="203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014174"/>
            <a:ext cx="7722829" cy="772107"/>
          </a:xfrm>
          <a:solidFill>
            <a:srgbClr val="092869"/>
          </a:solidFill>
        </p:spPr>
        <p:txBody>
          <a:bodyPr wrap="none" lIns="432000" tIns="108000" bIns="108000" anchor="b">
            <a:spAutoFit/>
          </a:bodyPr>
          <a:lstStyle>
            <a:lvl1pPr algn="l">
              <a:defRPr sz="400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903021"/>
            <a:ext cx="6411433" cy="633608"/>
          </a:xfrm>
          <a:solidFill>
            <a:srgbClr val="092869"/>
          </a:solidFill>
        </p:spPr>
        <p:txBody>
          <a:bodyPr lIns="432000" tIns="108000" bIns="108000" anchor="b">
            <a:spAutoFit/>
          </a:bodyPr>
          <a:lstStyle>
            <a:lvl1pPr marL="0" indent="0" algn="l">
              <a:buNone/>
              <a:defRPr sz="3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02370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319055"/>
            <a:ext cx="9836888" cy="1152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20000"/>
            <a:ext cx="10515600" cy="4351338"/>
          </a:xfrm>
        </p:spPr>
        <p:txBody>
          <a:bodyPr/>
          <a:lstStyle>
            <a:lvl1pPr>
              <a:lnSpc>
                <a:spcPct val="100000"/>
              </a:lnSpc>
              <a:spcAft>
                <a:spcPts val="1200"/>
              </a:spcAft>
              <a:defRPr/>
            </a:lvl1pPr>
            <a:lvl2pPr>
              <a:lnSpc>
                <a:spcPct val="100000"/>
              </a:lnSpc>
              <a:spcAft>
                <a:spcPts val="1200"/>
              </a:spcAft>
              <a:defRPr/>
            </a:lvl2pPr>
            <a:lvl3pPr>
              <a:lnSpc>
                <a:spcPct val="100000"/>
              </a:lnSpc>
              <a:spcAft>
                <a:spcPts val="1200"/>
              </a:spcAft>
              <a:defRPr/>
            </a:lvl3pPr>
            <a:lvl4pPr>
              <a:lnSpc>
                <a:spcPct val="100000"/>
              </a:lnSpc>
              <a:spcAft>
                <a:spcPts val="1200"/>
              </a:spcAft>
              <a:defRPr/>
            </a:lvl4pPr>
            <a:lvl5pPr>
              <a:lnSpc>
                <a:spcPct val="100000"/>
              </a:lnSpc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DBA25C-61AF-4492-BE5D-EE75629389F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9466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1B6F7-70F0-4A43-9738-88E2F2C02BF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3833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D9DF47-E889-43A5-B434-DECFB2724A6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6430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C9DB70-D5FF-4E03-A262-11126EE91B0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825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9A739B-71C1-4A77-8EC1-F725706ED91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1844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53063"/>
            <a:ext cx="12192000" cy="140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569913" y="327025"/>
            <a:ext cx="10040937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69913" y="1754188"/>
            <a:ext cx="10515600" cy="435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rgbClr val="092869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</a:lstStyle>
          <a:p>
            <a:pPr>
              <a:defRPr/>
            </a:pPr>
            <a:fld id="{A6A3B8C9-C337-4729-9079-3E72E075938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1030" name="Picture 9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1675" y="196850"/>
            <a:ext cx="1165225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8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4950" y="2571750"/>
            <a:ext cx="4629150" cy="394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0434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rgbClr val="092869"/>
          </a:solidFill>
          <a:latin typeface="Open Sans SemiBold" pitchFamily="2" charset="0"/>
          <a:ea typeface="Open Sans SemiBold" pitchFamily="2" charset="0"/>
          <a:cs typeface="Open Sans SemiBold" pitchFamily="2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92869"/>
          </a:solidFill>
          <a:latin typeface="Open Sans SemiBold" pitchFamily="2" charset="0"/>
          <a:ea typeface="Open Sans SemiBold" pitchFamily="2" charset="0"/>
          <a:cs typeface="Open Sans SemiBold" pitchFamily="2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92869"/>
          </a:solidFill>
          <a:latin typeface="Open Sans SemiBold" pitchFamily="2" charset="0"/>
          <a:ea typeface="Open Sans SemiBold" pitchFamily="2" charset="0"/>
          <a:cs typeface="Open Sans SemiBold" pitchFamily="2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92869"/>
          </a:solidFill>
          <a:latin typeface="Open Sans SemiBold" pitchFamily="2" charset="0"/>
          <a:ea typeface="Open Sans SemiBold" pitchFamily="2" charset="0"/>
          <a:cs typeface="Open Sans SemiBold" pitchFamily="2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92869"/>
          </a:solidFill>
          <a:latin typeface="Open Sans SemiBold" pitchFamily="2" charset="0"/>
          <a:ea typeface="Open Sans SemiBold" pitchFamily="2" charset="0"/>
          <a:cs typeface="Open Sans SemiBold" pitchFamily="2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92869"/>
          </a:solidFill>
          <a:latin typeface="Open Sans SemiBold" pitchFamily="2" charset="0"/>
          <a:cs typeface="Open Sans SemiBold" pitchFamily="2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92869"/>
          </a:solidFill>
          <a:latin typeface="Open Sans SemiBold" pitchFamily="2" charset="0"/>
          <a:cs typeface="Open Sans SemiBold" pitchFamily="2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92869"/>
          </a:solidFill>
          <a:latin typeface="Open Sans SemiBold" pitchFamily="2" charset="0"/>
          <a:cs typeface="Open Sans SemiBold" pitchFamily="2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92869"/>
          </a:solidFill>
          <a:latin typeface="Open Sans SemiBold" pitchFamily="2" charset="0"/>
          <a:cs typeface="Open Sans SemiBold" pitchFamily="2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rgbClr val="80BA27"/>
        </a:buClr>
        <a:buFont typeface="Arial" panose="020B0604020202020204" pitchFamily="34" charset="0"/>
        <a:buChar char="•"/>
        <a:defRPr sz="2800" kern="1200">
          <a:solidFill>
            <a:srgbClr val="092869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rgbClr val="80BA27"/>
        </a:buClr>
        <a:buFont typeface="Arial" panose="020B0604020202020204" pitchFamily="34" charset="0"/>
        <a:buChar char="•"/>
        <a:defRPr sz="2800" kern="1200">
          <a:solidFill>
            <a:srgbClr val="092869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rgbClr val="80BA27"/>
        </a:buClr>
        <a:buFont typeface="Arial" panose="020B0604020202020204" pitchFamily="34" charset="0"/>
        <a:buChar char="•"/>
        <a:defRPr sz="2800" kern="1200">
          <a:solidFill>
            <a:srgbClr val="092869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rgbClr val="80BA27"/>
        </a:buClr>
        <a:buFont typeface="Arial" panose="020B0604020202020204" pitchFamily="34" charset="0"/>
        <a:buChar char="•"/>
        <a:defRPr sz="2800" kern="1200">
          <a:solidFill>
            <a:srgbClr val="092869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rgbClr val="80BA27"/>
        </a:buClr>
        <a:buFont typeface="Arial" panose="020B0604020202020204" pitchFamily="34" charset="0"/>
        <a:buChar char="•"/>
        <a:defRPr sz="2800" kern="1200">
          <a:solidFill>
            <a:srgbClr val="092869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ctrTitle"/>
          </p:nvPr>
        </p:nvSpPr>
        <p:spPr>
          <a:xfrm>
            <a:off x="0" y="418558"/>
            <a:ext cx="7272386" cy="1326105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eaLnBrk="1" hangingPunct="1"/>
            <a:r>
              <a:rPr lang="en-GB" altLang="en-US" dirty="0">
                <a:solidFill>
                  <a:schemeClr val="tx1"/>
                </a:solidFill>
              </a:rPr>
              <a:t>Leading a Diverse Workforce, </a:t>
            </a:r>
            <a:br>
              <a:rPr lang="en-GB" altLang="en-US" dirty="0">
                <a:solidFill>
                  <a:schemeClr val="tx1"/>
                </a:solidFill>
              </a:rPr>
            </a:br>
            <a:r>
              <a:rPr lang="en-GB" altLang="en-US" dirty="0">
                <a:solidFill>
                  <a:schemeClr val="tx1"/>
                </a:solidFill>
              </a:rPr>
              <a:t>Delivering a Better Workplace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6488668"/>
            <a:ext cx="16789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ea typeface="+mn-lt"/>
                <a:cs typeface="+mn-lt"/>
              </a:rPr>
              <a:t>#ggcequality24 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16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934" y="132788"/>
            <a:ext cx="9836888" cy="1152000"/>
          </a:xfrm>
        </p:spPr>
        <p:txBody>
          <a:bodyPr/>
          <a:lstStyle/>
          <a:p>
            <a:r>
              <a:rPr lang="en-GB" dirty="0"/>
              <a:t>Sexual Harassment: Cut It Out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934" y="1284788"/>
            <a:ext cx="6035513" cy="5288157"/>
          </a:xfrm>
        </p:spPr>
        <p:txBody>
          <a:bodyPr/>
          <a:lstStyle/>
          <a:p>
            <a:pPr lvl="0"/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Empowering our staff.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Empowering staff to work in a safe space, free from intimidation.</a:t>
            </a:r>
          </a:p>
          <a:p>
            <a:pPr lvl="0"/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Protecting our patients.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Staff who feel valued and respected are more likely to deliver exceptional care to our patients.</a:t>
            </a:r>
          </a:p>
          <a:p>
            <a:pPr lvl="0"/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Embedding our values.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"Cut It Out" ensures a workplace where everyone feels respected, regardless of their background or identity.</a:t>
            </a:r>
          </a:p>
          <a:p>
            <a:pPr marL="0" indent="0">
              <a:buNone/>
            </a:pPr>
            <a:r>
              <a:rPr lang="en-GB" sz="2000" i="1" dirty="0">
                <a:latin typeface="Arial" panose="020B0604020202020204" pitchFamily="34" charset="0"/>
                <a:cs typeface="Arial" panose="020B0604020202020204" pitchFamily="34" charset="0"/>
              </a:rPr>
              <a:t>"Cut It Out" is not just a program; it's a statement. It's a statement that says sexual harassment has no place at NHSGGC. It's a statement that says we value our staff and are committed to creating a positive and productive work environment for all”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6419" y="1284788"/>
            <a:ext cx="5331025" cy="437738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81402" y="6203613"/>
            <a:ext cx="103264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- Una Graham &amp; Hazel Miller, </a:t>
            </a:r>
            <a:r>
              <a:rPr lang="en-GB" b="1" i="1" dirty="0">
                <a:latin typeface="Arial" panose="020B0604020202020204" pitchFamily="34" charset="0"/>
                <a:cs typeface="Arial" panose="020B0604020202020204" pitchFamily="34" charset="0"/>
              </a:rPr>
              <a:t>co-chairs of the NHSGGC Medical Wellbeing Group</a:t>
            </a:r>
            <a:r>
              <a:rPr lang="en-GB" b="1" i="1" dirty="0"/>
              <a:t> 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12415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2" name="Rectangle 1031">
            <a:extLst>
              <a:ext uri="{FF2B5EF4-FFF2-40B4-BE49-F238E27FC236}">
                <a16:creationId xmlns="" xmlns:a16="http://schemas.microsoft.com/office/drawing/2014/main" id="{231BF440-39FA-4087-84CC-2EEC0BBDAF2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39020"/>
          <a:stretch/>
        </p:blipFill>
        <p:spPr bwMode="auto">
          <a:xfrm>
            <a:off x="4883025" y="10"/>
            <a:ext cx="7308975" cy="336498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rcRect r="-2" b="26920"/>
          <a:stretch/>
        </p:blipFill>
        <p:spPr>
          <a:xfrm>
            <a:off x="4883025" y="3493008"/>
            <a:ext cx="7308975" cy="336499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</p:spPr>
      </p:pic>
      <p:sp useBgFill="1">
        <p:nvSpPr>
          <p:cNvPr id="1034" name="Freeform: Shape 1033">
            <a:extLst>
              <a:ext uri="{FF2B5EF4-FFF2-40B4-BE49-F238E27FC236}">
                <a16:creationId xmlns="" xmlns:a16="http://schemas.microsoft.com/office/drawing/2014/main" id="{F04E4CBA-303B-48BD-8451-C2701CB0EEB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4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4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4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4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36" name="Freeform: Shape 1035">
            <a:extLst>
              <a:ext uri="{FF2B5EF4-FFF2-40B4-BE49-F238E27FC236}">
                <a16:creationId xmlns="" xmlns:a16="http://schemas.microsoft.com/office/drawing/2014/main" id="{F6CA58B3-AFCC-4A40-9882-50D5080879B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0"/>
            <a:ext cx="6087332" cy="6858000"/>
          </a:xfrm>
          <a:custGeom>
            <a:avLst/>
            <a:gdLst>
              <a:gd name="connsiteX0" fmla="*/ 0 w 6087332"/>
              <a:gd name="connsiteY0" fmla="*/ 0 h 6858000"/>
              <a:gd name="connsiteX1" fmla="*/ 4874355 w 6087332"/>
              <a:gd name="connsiteY1" fmla="*/ 0 h 6858000"/>
              <a:gd name="connsiteX2" fmla="*/ 4937337 w 6087332"/>
              <a:gd name="connsiteY2" fmla="*/ 69271 h 6858000"/>
              <a:gd name="connsiteX3" fmla="*/ 6087332 w 6087332"/>
              <a:gd name="connsiteY3" fmla="*/ 3429000 h 6858000"/>
              <a:gd name="connsiteX4" fmla="*/ 4937337 w 6087332"/>
              <a:gd name="connsiteY4" fmla="*/ 6788730 h 6858000"/>
              <a:gd name="connsiteX5" fmla="*/ 4874355 w 6087332"/>
              <a:gd name="connsiteY5" fmla="*/ 6858000 h 6858000"/>
              <a:gd name="connsiteX6" fmla="*/ 0 w 6087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7332" h="6858000">
                <a:moveTo>
                  <a:pt x="0" y="0"/>
                </a:moveTo>
                <a:lnTo>
                  <a:pt x="4874355" y="0"/>
                </a:lnTo>
                <a:lnTo>
                  <a:pt x="4937337" y="69271"/>
                </a:lnTo>
                <a:cubicBezTo>
                  <a:pt x="5647863" y="929100"/>
                  <a:pt x="6087332" y="2116944"/>
                  <a:pt x="6087332" y="3429000"/>
                </a:cubicBezTo>
                <a:cubicBezTo>
                  <a:pt x="6087332" y="4741056"/>
                  <a:pt x="5647863" y="5928900"/>
                  <a:pt x="4937337" y="6788730"/>
                </a:cubicBezTo>
                <a:lnTo>
                  <a:pt x="4874355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6798" y="822960"/>
            <a:ext cx="4832802" cy="124358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1" hangingPunct="1"/>
            <a:r>
              <a:rPr lang="en-US" sz="3400" b="1" dirty="0">
                <a:latin typeface="+mj-lt"/>
                <a:ea typeface="+mj-ea"/>
                <a:cs typeface="+mj-cs"/>
              </a:rPr>
              <a:t>NHSGGC: An </a:t>
            </a:r>
            <a:r>
              <a:rPr lang="en-US" sz="3400" b="1" kern="1200" dirty="0">
                <a:latin typeface="+mj-lt"/>
                <a:ea typeface="+mj-ea"/>
                <a:cs typeface="+mj-cs"/>
              </a:rPr>
              <a:t>Anti-Racism Organisation</a:t>
            </a:r>
          </a:p>
        </p:txBody>
      </p:sp>
      <p:sp>
        <p:nvSpPr>
          <p:cNvPr id="1038" name="Rectangle 1037">
            <a:extLst>
              <a:ext uri="{FF2B5EF4-FFF2-40B4-BE49-F238E27FC236}">
                <a16:creationId xmlns="" xmlns:a16="http://schemas.microsoft.com/office/drawing/2014/main" id="{75C56826-D4E5-42ED-8529-079651CB300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1152144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40" name="Rectangle 1039">
            <a:extLst>
              <a:ext uri="{FF2B5EF4-FFF2-40B4-BE49-F238E27FC236}">
                <a16:creationId xmlns="" xmlns:a16="http://schemas.microsoft.com/office/drawing/2014/main" id="{82095FCE-EF05-4443-B97A-85DEE3A5CA1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49544" y="2194560"/>
            <a:ext cx="4892040" cy="18288"/>
          </a:xfrm>
          <a:prstGeom prst="rect">
            <a:avLst/>
          </a:prstGeom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42" name="Rectangle 1041">
            <a:extLst>
              <a:ext uri="{FF2B5EF4-FFF2-40B4-BE49-F238E27FC236}">
                <a16:creationId xmlns="" xmlns:a16="http://schemas.microsoft.com/office/drawing/2014/main" id="{CA00AE6B-AA30-4CF8-BA6F-339B780AD76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49544" y="2194560"/>
            <a:ext cx="4892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891" y="2255407"/>
            <a:ext cx="5392615" cy="464515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285750" indent="-228600"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0928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Front line assessment tool to </a:t>
            </a:r>
            <a:r>
              <a:rPr lang="en-US" sz="1500" dirty="0" err="1">
                <a:solidFill>
                  <a:srgbClr val="0928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recognise</a:t>
            </a:r>
            <a:r>
              <a:rPr lang="en-US" sz="1500" dirty="0">
                <a:solidFill>
                  <a:srgbClr val="0928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racism and discrimination and support teams to develop the means to eliminate it.  </a:t>
            </a:r>
          </a:p>
          <a:p>
            <a:pPr marL="285750" indent="-228600"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0928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NHSGGC’s ‘We Stand Against Racism’ campaign which is visible in patient facing areas</a:t>
            </a:r>
          </a:p>
          <a:p>
            <a:pPr marL="285750" indent="-228600"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0928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Maternity services challenging racism and creating equitable health outcomes for BME women. </a:t>
            </a:r>
          </a:p>
          <a:p>
            <a:pPr marL="285750" indent="-228600"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0928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Equality e-learning module informing anti-discriminatory practice and improve patient experience sits above 90% of total workforce completion.  </a:t>
            </a:r>
          </a:p>
          <a:p>
            <a:pPr marL="285750" indent="-228600"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0928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NHSGGC’s ‘Equality Law – A Manager’s Guide to Getting it Right in NHSGGC’ sets compliant patient care by each protected characteristic.</a:t>
            </a:r>
          </a:p>
          <a:p>
            <a:pPr marL="285750" indent="-228600"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0928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annual and visible celebration of Black History Month and South Asian Heritage Month, co-created and delivered in partnership with our BME Network. </a:t>
            </a:r>
          </a:p>
          <a:p>
            <a:pPr marL="285750" indent="-228600"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0928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dedicated leadership </a:t>
            </a:r>
            <a:r>
              <a:rPr lang="en-US" sz="1500" dirty="0" err="1">
                <a:solidFill>
                  <a:srgbClr val="0928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programme</a:t>
            </a:r>
            <a:r>
              <a:rPr lang="en-US" sz="1500" dirty="0">
                <a:solidFill>
                  <a:srgbClr val="0928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BME staff, to facilitate the promotion of more BME staff into senior positions. </a:t>
            </a:r>
          </a:p>
          <a:p>
            <a:pPr marL="285750" indent="-228600"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0928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2024, specific anti-racism objectives incorporated into all Executive And Senior Managers Objectives</a:t>
            </a:r>
          </a:p>
          <a:p>
            <a:pPr marL="285750" indent="-228600"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6061276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itle 1"/>
          <p:cNvSpPr>
            <a:spLocks noGrp="1"/>
          </p:cNvSpPr>
          <p:nvPr>
            <p:ph type="title"/>
          </p:nvPr>
        </p:nvSpPr>
        <p:spPr>
          <a:xfrm>
            <a:off x="838200" y="319088"/>
            <a:ext cx="9836150" cy="1152525"/>
          </a:xfrm>
        </p:spPr>
        <p:txBody>
          <a:bodyPr/>
          <a:lstStyle/>
          <a:p>
            <a:pPr eaLnBrk="1" hangingPunct="1"/>
            <a:r>
              <a:rPr lang="en-GB" altLang="en-US"/>
              <a:t>Ensuring all Staff are Treated Fairly </a:t>
            </a:r>
            <a:br>
              <a:rPr lang="en-GB" altLang="en-US"/>
            </a:br>
            <a:r>
              <a:rPr lang="en-GB" altLang="en-US"/>
              <a:t>and Consistently</a:t>
            </a:r>
          </a:p>
        </p:txBody>
      </p:sp>
      <p:sp>
        <p:nvSpPr>
          <p:cNvPr id="12292" name="Content Placeholder 7"/>
          <p:cNvSpPr>
            <a:spLocks noGrp="1"/>
          </p:cNvSpPr>
          <p:nvPr>
            <p:ph idx="1"/>
          </p:nvPr>
        </p:nvSpPr>
        <p:spPr>
          <a:xfrm>
            <a:off x="517252" y="1630668"/>
            <a:ext cx="7336899" cy="5078413"/>
          </a:xfrm>
        </p:spPr>
        <p:txBody>
          <a:bodyPr/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Reasonable Adjustments: </a:t>
            </a: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New guidance implemented, with clearer advice for managers and an updated Workplace Adjustment Passport to support conversations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Training for all managers: </a:t>
            </a: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Tutor led training piloted in the spring with great feedback. Developing programme for full roll out later this year.  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Improving Accessibility: </a:t>
            </a: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Through our Clear to All Policy, within our systems and via our </a:t>
            </a:r>
            <a:r>
              <a:rPr lang="en-GB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new Staffnet </a:t>
            </a: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Intranet </a:t>
            </a:r>
            <a:endParaRPr lang="en-GB" alt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Carer </a:t>
            </a:r>
            <a:r>
              <a:rPr lang="en-GB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Positive: </a:t>
            </a: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Established level achieved for the organisation, with a new online community for staff who are carers</a:t>
            </a:r>
            <a:endParaRPr lang="en-GB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Armed Forces: </a:t>
            </a: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NHSGGC recognised as a Gold Employer of staff who are part of the armed forces family (Veterans, Reservists, family members) </a:t>
            </a:r>
          </a:p>
          <a:p>
            <a:pPr eaLnBrk="1" hangingPunct="1">
              <a:spcBef>
                <a:spcPct val="0"/>
              </a:spcBef>
              <a:spcAft>
                <a:spcPts val="1800"/>
              </a:spcAft>
            </a:pPr>
            <a:endParaRPr lang="en-US" altLang="en-US" dirty="0"/>
          </a:p>
          <a:p>
            <a:pPr eaLnBrk="1" hangingPunct="1"/>
            <a:endParaRPr lang="en-US" altLang="en-US" dirty="0"/>
          </a:p>
          <a:p>
            <a:pPr eaLnBrk="1" hangingPunct="1"/>
            <a:endParaRPr lang="en-GB" altLang="en-US" dirty="0"/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5300" y="3629026"/>
            <a:ext cx="4076700" cy="324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8923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838200" y="319088"/>
            <a:ext cx="9836150" cy="1152525"/>
          </a:xfrm>
        </p:spPr>
        <p:txBody>
          <a:bodyPr/>
          <a:lstStyle/>
          <a:p>
            <a:pPr eaLnBrk="1" hangingPunct="1"/>
            <a:r>
              <a:rPr lang="en-GB" altLang="en-US"/>
              <a:t>Attract, Develop and Retain Staff Across our Diverse Workforce</a:t>
            </a:r>
          </a:p>
        </p:txBody>
      </p:sp>
      <p:grpSp>
        <p:nvGrpSpPr>
          <p:cNvPr id="13316" name="Group 2"/>
          <p:cNvGrpSpPr>
            <a:grpSpLocks/>
          </p:cNvGrpSpPr>
          <p:nvPr/>
        </p:nvGrpSpPr>
        <p:grpSpPr bwMode="auto">
          <a:xfrm>
            <a:off x="838200" y="2635250"/>
            <a:ext cx="10509250" cy="719138"/>
            <a:chOff x="838200" y="2616200"/>
            <a:chExt cx="11004550" cy="719138"/>
          </a:xfrm>
        </p:grpSpPr>
        <p:sp>
          <p:nvSpPr>
            <p:cNvPr id="58" name="Round Diagonal Corner Rectangle 57"/>
            <p:cNvSpPr/>
            <p:nvPr/>
          </p:nvSpPr>
          <p:spPr>
            <a:xfrm>
              <a:off x="1190612" y="2659063"/>
              <a:ext cx="10652138" cy="633412"/>
            </a:xfrm>
            <a:prstGeom prst="round2Diag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12000" anchor="ctr"/>
            <a:lstStyle/>
            <a:p>
              <a:pPr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2000" dirty="0">
                  <a:solidFill>
                    <a:prstClr val="black"/>
                  </a:solidFill>
                  <a:latin typeface="Open Sans SemiBold" pitchFamily="2" charset="0"/>
                  <a:ea typeface="Open Sans SemiBold" pitchFamily="2" charset="0"/>
                  <a:cs typeface="Open Sans SemiBold" pitchFamily="2" charset="0"/>
                </a:rPr>
                <a:t>A consistent approach to Succession Planning at all levels of the organisation</a:t>
              </a:r>
              <a:endParaRPr lang="en-US" sz="2000" dirty="0">
                <a:solidFill>
                  <a:prstClr val="black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endParaRPr>
            </a:p>
          </p:txBody>
        </p:sp>
        <p:grpSp>
          <p:nvGrpSpPr>
            <p:cNvPr id="13338" name="Group 56"/>
            <p:cNvGrpSpPr>
              <a:grpSpLocks/>
            </p:cNvGrpSpPr>
            <p:nvPr/>
          </p:nvGrpSpPr>
          <p:grpSpPr bwMode="auto">
            <a:xfrm>
              <a:off x="838200" y="2616200"/>
              <a:ext cx="720725" cy="719138"/>
              <a:chOff x="3369180" y="3455032"/>
              <a:chExt cx="936000" cy="936000"/>
            </a:xfrm>
          </p:grpSpPr>
          <p:sp>
            <p:nvSpPr>
              <p:cNvPr id="23" name="Oval 22"/>
              <p:cNvSpPr/>
              <p:nvPr/>
            </p:nvSpPr>
            <p:spPr>
              <a:xfrm>
                <a:off x="3369180" y="3455032"/>
                <a:ext cx="936937" cy="936000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>
                  <a:solidFill>
                    <a:prstClr val="white"/>
                  </a:solidFill>
                </a:endParaRPr>
              </a:p>
            </p:txBody>
          </p:sp>
          <p:pic>
            <p:nvPicPr>
              <p:cNvPr id="13340" name="Picture 58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68796" y="3561000"/>
                <a:ext cx="736768" cy="7240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13317" name="Group 1"/>
          <p:cNvGrpSpPr>
            <a:grpSpLocks/>
          </p:cNvGrpSpPr>
          <p:nvPr/>
        </p:nvGrpSpPr>
        <p:grpSpPr bwMode="auto">
          <a:xfrm>
            <a:off x="838200" y="1804988"/>
            <a:ext cx="10509250" cy="720725"/>
            <a:chOff x="838200" y="1804988"/>
            <a:chExt cx="11004550" cy="720725"/>
          </a:xfrm>
        </p:grpSpPr>
        <p:sp>
          <p:nvSpPr>
            <p:cNvPr id="59" name="Round Diagonal Corner Rectangle 58"/>
            <p:cNvSpPr/>
            <p:nvPr/>
          </p:nvSpPr>
          <p:spPr>
            <a:xfrm>
              <a:off x="1190612" y="1847850"/>
              <a:ext cx="10652138" cy="635000"/>
            </a:xfrm>
            <a:prstGeom prst="round2Diag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12000" anchor="ctr"/>
            <a:lstStyle/>
            <a:p>
              <a:pPr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2000" dirty="0">
                  <a:solidFill>
                    <a:prstClr val="black"/>
                  </a:solidFill>
                  <a:latin typeface="Open Sans SemiBold" pitchFamily="2" charset="0"/>
                  <a:ea typeface="Open Sans SemiBold" pitchFamily="2" charset="0"/>
                  <a:cs typeface="Open Sans SemiBold" pitchFamily="2" charset="0"/>
                </a:rPr>
                <a:t>BME Leadership programme – 60 participants now completed</a:t>
              </a:r>
              <a:endParaRPr lang="en-US" sz="2000" dirty="0">
                <a:solidFill>
                  <a:prstClr val="black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endParaRPr>
            </a:p>
          </p:txBody>
        </p:sp>
        <p:grpSp>
          <p:nvGrpSpPr>
            <p:cNvPr id="13334" name="Group 59"/>
            <p:cNvGrpSpPr>
              <a:grpSpLocks/>
            </p:cNvGrpSpPr>
            <p:nvPr/>
          </p:nvGrpSpPr>
          <p:grpSpPr bwMode="auto">
            <a:xfrm>
              <a:off x="838200" y="1804988"/>
              <a:ext cx="720725" cy="720725"/>
              <a:chOff x="801230" y="2729236"/>
              <a:chExt cx="720001" cy="720000"/>
            </a:xfrm>
          </p:grpSpPr>
          <p:sp>
            <p:nvSpPr>
              <p:cNvPr id="26" name="Oval 25"/>
              <p:cNvSpPr/>
              <p:nvPr/>
            </p:nvSpPr>
            <p:spPr bwMode="auto">
              <a:xfrm>
                <a:off x="801230" y="2729236"/>
                <a:ext cx="720722" cy="720000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>
                  <a:solidFill>
                    <a:prstClr val="white"/>
                  </a:solidFill>
                </a:endParaRPr>
              </a:p>
            </p:txBody>
          </p:sp>
          <p:pic>
            <p:nvPicPr>
              <p:cNvPr id="13336" name="Picture 61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90772" y="2819236"/>
                <a:ext cx="540917" cy="54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13318" name="Group 6"/>
          <p:cNvGrpSpPr>
            <a:grpSpLocks/>
          </p:cNvGrpSpPr>
          <p:nvPr/>
        </p:nvGrpSpPr>
        <p:grpSpPr bwMode="auto">
          <a:xfrm>
            <a:off x="838200" y="4376738"/>
            <a:ext cx="10509250" cy="719138"/>
            <a:chOff x="838200" y="5059363"/>
            <a:chExt cx="11004550" cy="719137"/>
          </a:xfrm>
        </p:grpSpPr>
        <p:sp>
          <p:nvSpPr>
            <p:cNvPr id="55" name="Round Diagonal Corner Rectangle 54"/>
            <p:cNvSpPr/>
            <p:nvPr/>
          </p:nvSpPr>
          <p:spPr>
            <a:xfrm>
              <a:off x="1190612" y="5100638"/>
              <a:ext cx="10652138" cy="634999"/>
            </a:xfrm>
            <a:prstGeom prst="round2Diag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12000" anchor="ctr"/>
            <a:lstStyle/>
            <a:p>
              <a:pPr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2000" dirty="0">
                  <a:solidFill>
                    <a:prstClr val="black"/>
                  </a:solidFill>
                  <a:latin typeface="Open Sans SemiBold" pitchFamily="2" charset="0"/>
                  <a:ea typeface="Open Sans SemiBold" pitchFamily="2" charset="0"/>
                  <a:cs typeface="Open Sans SemiBold" pitchFamily="2" charset="0"/>
                </a:rPr>
                <a:t>New Recruitment Policy, with training required and rolling out for all recruitment panels</a:t>
              </a:r>
              <a:endParaRPr lang="en-US" sz="2000" dirty="0">
                <a:solidFill>
                  <a:prstClr val="black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endParaRPr>
            </a:p>
          </p:txBody>
        </p:sp>
        <p:grpSp>
          <p:nvGrpSpPr>
            <p:cNvPr id="13330" name="Group 65"/>
            <p:cNvGrpSpPr>
              <a:grpSpLocks/>
            </p:cNvGrpSpPr>
            <p:nvPr/>
          </p:nvGrpSpPr>
          <p:grpSpPr bwMode="auto">
            <a:xfrm>
              <a:off x="838200" y="5059363"/>
              <a:ext cx="720725" cy="719137"/>
              <a:chOff x="3217562" y="2008933"/>
              <a:chExt cx="936000" cy="936000"/>
            </a:xfrm>
          </p:grpSpPr>
          <p:sp>
            <p:nvSpPr>
              <p:cNvPr id="32" name="Oval 31"/>
              <p:cNvSpPr/>
              <p:nvPr/>
            </p:nvSpPr>
            <p:spPr>
              <a:xfrm>
                <a:off x="3217562" y="2008933"/>
                <a:ext cx="936937" cy="936000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>
                  <a:solidFill>
                    <a:prstClr val="white"/>
                  </a:solidFill>
                </a:endParaRPr>
              </a:p>
            </p:txBody>
          </p:sp>
          <p:pic>
            <p:nvPicPr>
              <p:cNvPr id="13332" name="Picture 67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23530" y="2114901"/>
                <a:ext cx="724065" cy="7240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13319" name="Group 5"/>
          <p:cNvGrpSpPr>
            <a:grpSpLocks/>
          </p:cNvGrpSpPr>
          <p:nvPr/>
        </p:nvGrpSpPr>
        <p:grpSpPr bwMode="auto">
          <a:xfrm>
            <a:off x="838200" y="3549651"/>
            <a:ext cx="10509250" cy="719137"/>
            <a:chOff x="838200" y="4256088"/>
            <a:chExt cx="11004550" cy="719137"/>
          </a:xfrm>
        </p:grpSpPr>
        <p:sp>
          <p:nvSpPr>
            <p:cNvPr id="56" name="Round Diagonal Corner Rectangle 55"/>
            <p:cNvSpPr/>
            <p:nvPr/>
          </p:nvSpPr>
          <p:spPr>
            <a:xfrm>
              <a:off x="1190612" y="4298950"/>
              <a:ext cx="10652138" cy="633413"/>
            </a:xfrm>
            <a:prstGeom prst="round2Diag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12000" anchor="ctr"/>
            <a:lstStyle/>
            <a:p>
              <a:pPr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2000" dirty="0">
                  <a:solidFill>
                    <a:prstClr val="black"/>
                  </a:solidFill>
                  <a:latin typeface="Open Sans SemiBold" pitchFamily="2" charset="0"/>
                  <a:ea typeface="Open Sans SemiBold" pitchFamily="2" charset="0"/>
                  <a:cs typeface="Open Sans SemiBold" pitchFamily="2" charset="0"/>
                </a:rPr>
                <a:t>EDI content integrated into all leadership programmes such as Medical Managers or our Induction Pathway for New Managers</a:t>
              </a:r>
              <a:endParaRPr lang="en-US" sz="2000" dirty="0">
                <a:solidFill>
                  <a:prstClr val="black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endParaRPr>
            </a:p>
          </p:txBody>
        </p:sp>
        <p:grpSp>
          <p:nvGrpSpPr>
            <p:cNvPr id="13326" name="Group 68"/>
            <p:cNvGrpSpPr>
              <a:grpSpLocks/>
            </p:cNvGrpSpPr>
            <p:nvPr/>
          </p:nvGrpSpPr>
          <p:grpSpPr bwMode="auto">
            <a:xfrm>
              <a:off x="838200" y="4256088"/>
              <a:ext cx="720725" cy="719137"/>
              <a:chOff x="6479213" y="2981385"/>
              <a:chExt cx="936000" cy="936000"/>
            </a:xfrm>
          </p:grpSpPr>
          <p:sp>
            <p:nvSpPr>
              <p:cNvPr id="35" name="Oval 34"/>
              <p:cNvSpPr/>
              <p:nvPr/>
            </p:nvSpPr>
            <p:spPr>
              <a:xfrm>
                <a:off x="6479213" y="2981385"/>
                <a:ext cx="936937" cy="936000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>
                  <a:solidFill>
                    <a:prstClr val="white"/>
                  </a:solidFill>
                </a:endParaRPr>
              </a:p>
            </p:txBody>
          </p:sp>
          <p:pic>
            <p:nvPicPr>
              <p:cNvPr id="13328" name="Picture 70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85181" y="3087353"/>
                <a:ext cx="724065" cy="7240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13320" name="Group 7"/>
          <p:cNvGrpSpPr>
            <a:grpSpLocks/>
          </p:cNvGrpSpPr>
          <p:nvPr/>
        </p:nvGrpSpPr>
        <p:grpSpPr bwMode="auto">
          <a:xfrm>
            <a:off x="838200" y="5205413"/>
            <a:ext cx="10509250" cy="719138"/>
            <a:chOff x="838200" y="5946775"/>
            <a:chExt cx="11004550" cy="719138"/>
          </a:xfrm>
        </p:grpSpPr>
        <p:sp>
          <p:nvSpPr>
            <p:cNvPr id="54" name="Round Diagonal Corner Rectangle 53"/>
            <p:cNvSpPr/>
            <p:nvPr/>
          </p:nvSpPr>
          <p:spPr>
            <a:xfrm>
              <a:off x="1190612" y="5989638"/>
              <a:ext cx="10652138" cy="633412"/>
            </a:xfrm>
            <a:prstGeom prst="round2Diag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12000" anchor="ctr"/>
            <a:lstStyle/>
            <a:p>
              <a:pPr defTabSz="8445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2000" dirty="0">
                  <a:solidFill>
                    <a:prstClr val="black"/>
                  </a:solidFill>
                  <a:latin typeface="Open Sans SemiBold" pitchFamily="2" charset="0"/>
                  <a:ea typeface="Open Sans SemiBold" pitchFamily="2" charset="0"/>
                  <a:cs typeface="Open Sans SemiBold" pitchFamily="2" charset="0"/>
                </a:rPr>
                <a:t>Continuous improvement in the % of protected equalities data we hold – but still lots to do. Please encourage your staff to keep their eESS up-to-date. </a:t>
              </a:r>
              <a:endParaRPr lang="en-US" sz="2000" dirty="0">
                <a:solidFill>
                  <a:prstClr val="black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endParaRPr>
            </a:p>
          </p:txBody>
        </p:sp>
        <p:grpSp>
          <p:nvGrpSpPr>
            <p:cNvPr id="13322" name="Group 44"/>
            <p:cNvGrpSpPr>
              <a:grpSpLocks/>
            </p:cNvGrpSpPr>
            <p:nvPr/>
          </p:nvGrpSpPr>
          <p:grpSpPr bwMode="auto">
            <a:xfrm>
              <a:off x="838200" y="5946775"/>
              <a:ext cx="720725" cy="719138"/>
              <a:chOff x="1918855" y="2008933"/>
              <a:chExt cx="936000" cy="936000"/>
            </a:xfrm>
          </p:grpSpPr>
          <p:sp>
            <p:nvSpPr>
              <p:cNvPr id="11" name="Oval 10"/>
              <p:cNvSpPr/>
              <p:nvPr/>
            </p:nvSpPr>
            <p:spPr>
              <a:xfrm>
                <a:off x="1918855" y="2008933"/>
                <a:ext cx="936937" cy="936000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>
                  <a:solidFill>
                    <a:prstClr val="white"/>
                  </a:solidFill>
                </a:endParaRPr>
              </a:p>
            </p:txBody>
          </p:sp>
          <p:pic>
            <p:nvPicPr>
              <p:cNvPr id="13324" name="Picture 46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18471" y="2151477"/>
                <a:ext cx="736768" cy="7240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5032127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Promoting an Inclusive WorkPlace</a:t>
            </a:r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89525">
            <a:off x="7983567" y="1427552"/>
            <a:ext cx="3825600" cy="2869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420000">
            <a:off x="110452" y="1518704"/>
            <a:ext cx="4290876" cy="26989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43953" y="1487176"/>
            <a:ext cx="3889466" cy="26339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09429" y="4322866"/>
            <a:ext cx="4942592" cy="25351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8581" y="4322866"/>
            <a:ext cx="4329113" cy="24358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619892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Benchmarking with National </a:t>
            </a:r>
            <a:br>
              <a:rPr lang="en-GB" altLang="en-US" dirty="0"/>
            </a:br>
            <a:r>
              <a:rPr lang="en-GB" altLang="en-US" dirty="0"/>
              <a:t>Best Practice – Our Achievements</a:t>
            </a:r>
          </a:p>
        </p:txBody>
      </p:sp>
      <p:pic>
        <p:nvPicPr>
          <p:cNvPr id="16391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75" y="3024195"/>
            <a:ext cx="2857495" cy="2266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388" name="Group 3"/>
          <p:cNvGrpSpPr>
            <a:grpSpLocks/>
          </p:cNvGrpSpPr>
          <p:nvPr/>
        </p:nvGrpSpPr>
        <p:grpSpPr bwMode="auto">
          <a:xfrm>
            <a:off x="4081463" y="2406650"/>
            <a:ext cx="4316412" cy="3543300"/>
            <a:chOff x="4242582" y="1896802"/>
            <a:chExt cx="4316321" cy="3542255"/>
          </a:xfrm>
        </p:grpSpPr>
        <p:pic>
          <p:nvPicPr>
            <p:cNvPr id="16389" name="Picture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42582" y="3925681"/>
              <a:ext cx="4316321" cy="15133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390" name="Picture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94742" y="1896802"/>
              <a:ext cx="4212000" cy="16569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8243" y="2120852"/>
            <a:ext cx="1876521" cy="3603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772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19088"/>
            <a:ext cx="9836150" cy="11525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4900" dirty="0">
                <a:cs typeface="Calibri Light"/>
              </a:rPr>
              <a:t>Our Ask Today</a:t>
            </a:r>
            <a:br>
              <a:rPr lang="en-GB" sz="4900" dirty="0">
                <a:cs typeface="Calibri Light"/>
              </a:rPr>
            </a:br>
            <a:r>
              <a:rPr lang="en-GB" sz="2000" dirty="0">
                <a:cs typeface="Calibri Light"/>
              </a:rPr>
              <a:t/>
            </a:r>
            <a:br>
              <a:rPr lang="en-GB" sz="2000" dirty="0">
                <a:cs typeface="Calibri Light"/>
              </a:rPr>
            </a:br>
            <a:endParaRPr lang="en-GB" sz="5400" dirty="0">
              <a:cs typeface="Calibri Light"/>
            </a:endParaRPr>
          </a:p>
        </p:txBody>
      </p:sp>
      <p:sp>
        <p:nvSpPr>
          <p:cNvPr id="6" name="Subtitle 2"/>
          <p:cNvSpPr>
            <a:spLocks noGrp="1"/>
          </p:cNvSpPr>
          <p:nvPr>
            <p:ph idx="1"/>
          </p:nvPr>
        </p:nvSpPr>
        <p:spPr>
          <a:xfrm>
            <a:off x="838200" y="1619250"/>
            <a:ext cx="11102009" cy="5014913"/>
          </a:xfrm>
        </p:spPr>
        <p:txBody>
          <a:bodyPr lIns="91440" tIns="0" rtlCol="0">
            <a:normAutofit/>
          </a:bodyPr>
          <a:lstStyle/>
          <a:p>
            <a:pPr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en-GB" sz="2400" dirty="0">
                <a:ea typeface="+mn-lt"/>
                <a:cs typeface="+mn-lt"/>
              </a:rPr>
              <a:t>Consider how you </a:t>
            </a:r>
            <a:r>
              <a:rPr lang="en-GB" sz="2400" dirty="0">
                <a:latin typeface="Open Sans SemiBold" pitchFamily="2" charset="0"/>
                <a:ea typeface="Open Sans SemiBold" pitchFamily="2" charset="0"/>
                <a:cs typeface="Open Sans SemiBold" pitchFamily="2" charset="0"/>
              </a:rPr>
              <a:t>put the voice of staff at the heart of what we are doing</a:t>
            </a:r>
            <a:r>
              <a:rPr lang="en-GB" sz="2400" dirty="0">
                <a:ea typeface="+mn-lt"/>
                <a:cs typeface="+mn-lt"/>
              </a:rPr>
              <a:t>, respecting and understanding their different needs</a:t>
            </a:r>
            <a:endParaRPr lang="en-GB" sz="2400" dirty="0"/>
          </a:p>
          <a:p>
            <a:pPr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en-GB" sz="2400" dirty="0">
                <a:ea typeface="+mn-lt"/>
                <a:cs typeface="+mn-lt"/>
              </a:rPr>
              <a:t>Consider what you can do in your teams and departments to embed an </a:t>
            </a:r>
            <a:r>
              <a:rPr lang="en-GB" sz="2400" dirty="0">
                <a:latin typeface="Open Sans SemiBold" pitchFamily="2" charset="0"/>
                <a:ea typeface="Open Sans SemiBold" pitchFamily="2" charset="0"/>
                <a:cs typeface="Open Sans SemiBold" pitchFamily="2" charset="0"/>
              </a:rPr>
              <a:t>inclusive, people centred approach</a:t>
            </a:r>
          </a:p>
          <a:p>
            <a:pPr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en-GB" sz="2400" dirty="0">
                <a:latin typeface="Open Sans SemiBold" pitchFamily="2" charset="0"/>
                <a:ea typeface="Open Sans SemiBold" pitchFamily="2" charset="0"/>
                <a:cs typeface="Open Sans SemiBold" pitchFamily="2" charset="0"/>
              </a:rPr>
              <a:t>Reflect on what you hear and be our equality advocates</a:t>
            </a:r>
            <a:endParaRPr lang="en-GB" sz="2400" dirty="0"/>
          </a:p>
          <a:p>
            <a:pPr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en-GB" sz="2400" dirty="0">
                <a:ea typeface="+mn-lt"/>
                <a:cs typeface="+mn-lt"/>
              </a:rPr>
              <a:t>Tweet / X using the hashtag </a:t>
            </a:r>
            <a:r>
              <a:rPr lang="en-GB" sz="2400" b="1" dirty="0">
                <a:ea typeface="+mn-lt"/>
                <a:cs typeface="+mn-lt"/>
              </a:rPr>
              <a:t>#ggcequality24 </a:t>
            </a:r>
            <a:r>
              <a:rPr lang="en-GB" sz="2400" dirty="0">
                <a:ea typeface="+mn-lt"/>
                <a:cs typeface="+mn-lt"/>
              </a:rPr>
              <a:t>to show your support for today</a:t>
            </a:r>
            <a:endParaRPr lang="en-GB" sz="2400" dirty="0"/>
          </a:p>
          <a:p>
            <a:pPr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en-GB" sz="2400" dirty="0">
                <a:latin typeface="Open Sans SemiBold" pitchFamily="2" charset="0"/>
                <a:ea typeface="Open Sans SemiBold" pitchFamily="2" charset="0"/>
                <a:cs typeface="Open Sans SemiBold" pitchFamily="2" charset="0"/>
              </a:rPr>
              <a:t>Enjoy </a:t>
            </a:r>
            <a:r>
              <a:rPr lang="en-GB" sz="2400" dirty="0"/>
              <a:t>our Learning Event</a:t>
            </a:r>
            <a:r>
              <a:rPr lang="en-GB" sz="2400" dirty="0">
                <a:ea typeface="+mn-lt"/>
                <a:cs typeface="+mn-lt"/>
              </a:rPr>
              <a:t>. 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110101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3746762"/>
              </p:ext>
            </p:extLst>
          </p:nvPr>
        </p:nvGraphicFramePr>
        <p:xfrm>
          <a:off x="587326" y="0"/>
          <a:ext cx="10984915" cy="6319521"/>
        </p:xfrm>
        <a:graphic>
          <a:graphicData uri="http://schemas.openxmlformats.org/drawingml/2006/table">
            <a:tbl>
              <a:tblPr/>
              <a:tblGrid>
                <a:gridCol w="1146175"/>
                <a:gridCol w="4410292"/>
                <a:gridCol w="5428448"/>
              </a:tblGrid>
              <a:tr h="355609">
                <a:tc gridSpan="3">
                  <a:txBody>
                    <a:bodyPr/>
                    <a:lstStyle>
                      <a:lvl1pPr defTabSz="912813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Learning Event Programme</a:t>
                      </a:r>
                    </a:p>
                  </a:txBody>
                  <a:tcPr marL="72036" marR="7203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253975">
                <a:tc>
                  <a:txBody>
                    <a:bodyPr/>
                    <a:lstStyle>
                      <a:lvl1pPr defTabSz="912813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8.30am</a:t>
                      </a:r>
                      <a:endParaRPr kumimoji="0" lang="en-GB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2036" marR="7203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>
                      <a:lvl1pPr defTabSz="912813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Registration, Networking and Coffee</a:t>
                      </a:r>
                      <a:endParaRPr kumimoji="0" lang="en-GB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2036" marR="7203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01522">
                <a:tc>
                  <a:txBody>
                    <a:bodyPr/>
                    <a:lstStyle>
                      <a:lvl1pPr defTabSz="912813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9.00am </a:t>
                      </a:r>
                      <a:endParaRPr kumimoji="0" lang="en-GB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2036" marR="7203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>
                      <a:lvl1pPr defTabSz="912813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Welcome and Introduction</a:t>
                      </a:r>
                      <a:endParaRPr kumimoji="0" lang="en-GB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2036" marR="7203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502650">
                <a:tc>
                  <a:txBody>
                    <a:bodyPr/>
                    <a:lstStyle>
                      <a:lvl1pPr defTabSz="912813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9.05am</a:t>
                      </a:r>
                      <a:endParaRPr kumimoji="0" lang="en-GB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2036" marR="7203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defTabSz="912813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Opening</a:t>
                      </a:r>
                      <a:r>
                        <a:rPr kumimoji="0" lang="en-GB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Our commitment to Workforce Equality, Diversity and Inclusion</a:t>
                      </a:r>
                      <a:endParaRPr kumimoji="0" lang="en-GB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2036" marR="7203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 Lesley Thomson KC, Board Chair</a:t>
                      </a:r>
                      <a:endParaRPr kumimoji="0" lang="en-GB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2036" marR="7203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</a:tr>
              <a:tr h="656100">
                <a:tc>
                  <a:txBody>
                    <a:bodyPr/>
                    <a:lstStyle>
                      <a:lvl1pPr defTabSz="912813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9.15am</a:t>
                      </a:r>
                      <a:endParaRPr kumimoji="0" lang="en-GB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2036" marR="7203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defTabSz="912813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Our Workforce Equality Plan</a:t>
                      </a:r>
                      <a:r>
                        <a:rPr kumimoji="0" lang="en-GB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What are we doing to improve the experience of all staff</a:t>
                      </a:r>
                      <a:endParaRPr kumimoji="0" lang="en-GB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2036" marR="7203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Anne MacPherson, Director of Human Resources and Organisational Development</a:t>
                      </a:r>
                    </a:p>
                  </a:txBody>
                  <a:tcPr marL="72036" marR="7203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</a:tr>
              <a:tr h="501146">
                <a:tc>
                  <a:txBody>
                    <a:bodyPr/>
                    <a:lstStyle>
                      <a:lvl1pPr defTabSz="912813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9.30am</a:t>
                      </a:r>
                      <a:endParaRPr kumimoji="0" lang="en-GB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2036" marR="7203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defTabSz="912813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Key Note Speaker: </a:t>
                      </a:r>
                      <a:r>
                        <a:rPr kumimoji="0" lang="en-GB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Differences Not Disorders: Embracing Neurodiversity</a:t>
                      </a:r>
                      <a:endParaRPr kumimoji="0" lang="en-GB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2036" marR="7203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Katie Forbes, Founder of Autistic Flair</a:t>
                      </a:r>
                      <a:endParaRPr kumimoji="0" lang="en-GB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2036" marR="7203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</a:tr>
              <a:tr h="271612">
                <a:tc>
                  <a:txBody>
                    <a:bodyPr/>
                    <a:lstStyle>
                      <a:lvl1pPr defTabSz="912813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10.10am</a:t>
                      </a:r>
                      <a:endParaRPr kumimoji="0" lang="en-GB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2036" marR="7203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>
                      <a:lvl1pPr defTabSz="912813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Comfort / Refreshment Break </a:t>
                      </a:r>
                      <a:endParaRPr kumimoji="0" lang="en-GB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2036" marR="7203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1896582">
                <a:tc>
                  <a:txBody>
                    <a:bodyPr/>
                    <a:lstStyle>
                      <a:lvl1pPr defTabSz="912813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10.40am and 11.30am</a:t>
                      </a:r>
                      <a:endParaRPr kumimoji="0" lang="en-GB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2036" marR="7203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defTabSz="912813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447675" indent="-179388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Break-out Sessions </a:t>
                      </a:r>
                      <a:endParaRPr kumimoji="0" lang="en-GB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447675" marR="0" lvl="1" indent="-179388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</a:pPr>
                      <a:r>
                        <a:rPr kumimoji="0" lang="en-GB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Reasonable Adjustments</a:t>
                      </a:r>
                    </a:p>
                    <a:p>
                      <a:pPr marL="447675" marR="0" lvl="1" indent="-179388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</a:pPr>
                      <a:r>
                        <a:rPr kumimoji="0" lang="en-GB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Women’s Health and Menopause</a:t>
                      </a:r>
                    </a:p>
                    <a:p>
                      <a:pPr marL="447675" marR="0" lvl="1" indent="-179388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</a:pPr>
                      <a:r>
                        <a:rPr kumimoji="0" lang="en-GB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Inclusive Recruitment</a:t>
                      </a:r>
                    </a:p>
                    <a:p>
                      <a:pPr marL="447675" marR="0" lvl="1" indent="-179388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</a:pPr>
                      <a:r>
                        <a:rPr kumimoji="0" lang="en-GB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Supporting Transitioning Staff</a:t>
                      </a:r>
                    </a:p>
                    <a:p>
                      <a:pPr marL="447675" marR="0" lvl="1" indent="-179388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</a:pPr>
                      <a:r>
                        <a:rPr kumimoji="0" lang="en-GB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Supporting </a:t>
                      </a:r>
                      <a:r>
                        <a:rPr kumimoji="0" lang="en-GB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International Staff</a:t>
                      </a:r>
                      <a:endParaRPr kumimoji="0" lang="en-GB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447675" marR="0" lvl="1" indent="-179388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</a:pPr>
                      <a:r>
                        <a:rPr kumimoji="0" lang="en-GB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Sexual Harassment: Cut It Out</a:t>
                      </a:r>
                    </a:p>
                    <a:p>
                      <a:pPr marL="447675" marR="0" lvl="1" indent="-179388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</a:pPr>
                      <a:r>
                        <a:rPr kumimoji="0" lang="en-GB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Staff Wellbeing for Diverse Teams</a:t>
                      </a:r>
                    </a:p>
                  </a:txBody>
                  <a:tcPr marL="72036" marR="7203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Helen Downie, Occupational Health</a:t>
                      </a: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Louise Carroll, Equality &amp; Human Rights &amp; June Ramsay, RNC</a:t>
                      </a: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Dr Mathew Pay and Heather Silvester, Recruitment</a:t>
                      </a: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Scott Johnson, Police Scotland</a:t>
                      </a: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May Parsons, Regional Director for Filipino Nurses Association UK</a:t>
                      </a: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Brian Keogh and Audrey Slater, L&amp;E/ HR</a:t>
                      </a: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Becky Choat, SWAN Scotland</a:t>
                      </a:r>
                    </a:p>
                  </a:txBody>
                  <a:tcPr marL="72036" marR="7203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</a:tr>
              <a:tr h="679824">
                <a:tc>
                  <a:txBody>
                    <a:bodyPr/>
                    <a:lstStyle>
                      <a:lvl1pPr defTabSz="912813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12.15pm </a:t>
                      </a:r>
                      <a:endParaRPr kumimoji="0" lang="en-GB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2036" marR="7203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defTabSz="912813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Panel Session</a:t>
                      </a:r>
                      <a:r>
                        <a:rPr kumimoji="0" lang="en-GB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r>
                        <a:rPr kumimoji="0" lang="en-GB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Best Practice in Workforce Equality, Diversity and Inclusion</a:t>
                      </a:r>
                    </a:p>
                  </a:txBody>
                  <a:tcPr marL="72036" marR="7203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Anne MacPherson, Katie Forbes and May Parsons</a:t>
                      </a:r>
                    </a:p>
                  </a:txBody>
                  <a:tcPr marL="72036" marR="7203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</a:tr>
              <a:tr h="494118">
                <a:tc>
                  <a:txBody>
                    <a:bodyPr/>
                    <a:lstStyle>
                      <a:lvl1pPr defTabSz="912813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1.00pm</a:t>
                      </a:r>
                      <a:endParaRPr kumimoji="0" lang="en-GB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2036" marR="7203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defTabSz="912813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912813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Close</a:t>
                      </a:r>
                      <a:r>
                        <a:rPr kumimoji="0" lang="en-GB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Reflections on the Day</a:t>
                      </a:r>
                      <a:endParaRPr kumimoji="0" lang="en-GB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2036" marR="7203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Jane Grant, Chief Executive</a:t>
                      </a:r>
                      <a:endParaRPr kumimoji="0" lang="en-GB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2036" marR="7203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</a:tr>
              <a:tr h="406383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1.15pm</a:t>
                      </a:r>
                      <a:endParaRPr kumimoji="0" lang="en-GB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2036" marR="7203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Lunch, Networking and Visiting our Stalls</a:t>
                      </a:r>
                    </a:p>
                  </a:txBody>
                  <a:tcPr marL="72036" marR="7203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912686" y="6423838"/>
            <a:ext cx="3911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Twitter/X :</a:t>
            </a:r>
            <a:r>
              <a:rPr lang="en-GB" sz="2000" dirty="0" smtClean="0"/>
              <a:t> </a:t>
            </a:r>
            <a:r>
              <a:rPr lang="en-GB" sz="2000" dirty="0">
                <a:ea typeface="+mn-lt"/>
                <a:cs typeface="+mn-lt"/>
              </a:rPr>
              <a:t>#ggcequality24 </a:t>
            </a:r>
            <a:endParaRPr lang="en-GB" sz="2000" dirty="0"/>
          </a:p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587326" y="6423838"/>
            <a:ext cx="391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WIFI Password: </a:t>
            </a:r>
            <a:r>
              <a:rPr lang="en-GB" altLang="en-US" sz="2000" dirty="0" err="1"/>
              <a:t>nhspatient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460222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669" y="231914"/>
            <a:ext cx="8640000" cy="10356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669" y="1423292"/>
            <a:ext cx="8640000" cy="200039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669" y="3579400"/>
            <a:ext cx="8640000" cy="1849064"/>
          </a:xfrm>
          <a:prstGeom prst="rect">
            <a:avLst/>
          </a:prstGeom>
        </p:spPr>
      </p:pic>
      <p:pic>
        <p:nvPicPr>
          <p:cNvPr id="5" name="Picture 2" descr="https://www.nhsggc.org.uk/media/268781/staff-disability-forum-logo-banner.png?anchor=center&amp;mode=crop&amp;width=850&amp;height=340&amp;rnd=132736789670000000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78" t="2665" r="20392" b="4710"/>
          <a:stretch/>
        </p:blipFill>
        <p:spPr bwMode="auto">
          <a:xfrm>
            <a:off x="1795669" y="5634595"/>
            <a:ext cx="1882304" cy="1097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34882" y="5529240"/>
            <a:ext cx="761574" cy="1203107"/>
          </a:xfrm>
          <a:prstGeom prst="rect">
            <a:avLst/>
          </a:prstGeom>
        </p:spPr>
      </p:pic>
      <p:pic>
        <p:nvPicPr>
          <p:cNvPr id="7" name="Picture 2" descr="LGBTQ+ Ico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1228" y="5529240"/>
            <a:ext cx="2674441" cy="1069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1654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ctrTitle"/>
          </p:nvPr>
        </p:nvSpPr>
        <p:spPr>
          <a:xfrm>
            <a:off x="0" y="418558"/>
            <a:ext cx="7272386" cy="1326105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eaLnBrk="1" hangingPunct="1"/>
            <a:r>
              <a:rPr lang="en-GB" altLang="en-US" dirty="0">
                <a:solidFill>
                  <a:schemeClr val="tx1"/>
                </a:solidFill>
              </a:rPr>
              <a:t>Leading a Diverse Workforce, </a:t>
            </a:r>
            <a:br>
              <a:rPr lang="en-GB" altLang="en-US" dirty="0">
                <a:solidFill>
                  <a:schemeClr val="tx1"/>
                </a:solidFill>
              </a:rPr>
            </a:br>
            <a:r>
              <a:rPr lang="en-GB" altLang="en-US" dirty="0">
                <a:solidFill>
                  <a:schemeClr val="tx1"/>
                </a:solidFill>
              </a:rPr>
              <a:t>Delivering a Better Workplace</a:t>
            </a:r>
          </a:p>
        </p:txBody>
      </p:sp>
      <p:sp>
        <p:nvSpPr>
          <p:cNvPr id="6148" name="Subtitle 2"/>
          <p:cNvSpPr txBox="1">
            <a:spLocks/>
          </p:cNvSpPr>
          <p:nvPr/>
        </p:nvSpPr>
        <p:spPr bwMode="auto">
          <a:xfrm>
            <a:off x="0" y="6002601"/>
            <a:ext cx="7808913" cy="8826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lIns="432000" tIns="108000" bIns="108000" anchor="b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Clr>
                <a:srgbClr val="80BA27"/>
              </a:buClr>
              <a:buFont typeface="Arial" panose="020B0604020202020204" pitchFamily="34" charset="0"/>
              <a:buChar char="•"/>
              <a:defRPr sz="2800">
                <a:solidFill>
                  <a:srgbClr val="092869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80BA27"/>
              </a:buClr>
              <a:buFont typeface="Arial" panose="020B0604020202020204" pitchFamily="34" charset="0"/>
              <a:buChar char="•"/>
              <a:defRPr sz="2800">
                <a:solidFill>
                  <a:srgbClr val="092869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80BA27"/>
              </a:buClr>
              <a:buFont typeface="Arial" panose="020B0604020202020204" pitchFamily="34" charset="0"/>
              <a:buChar char="•"/>
              <a:defRPr sz="2800">
                <a:solidFill>
                  <a:srgbClr val="092869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80BA27"/>
              </a:buClr>
              <a:buFont typeface="Arial" panose="020B0604020202020204" pitchFamily="34" charset="0"/>
              <a:buChar char="•"/>
              <a:defRPr sz="2800">
                <a:solidFill>
                  <a:srgbClr val="092869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80BA27"/>
              </a:buClr>
              <a:buFont typeface="Arial" panose="020B0604020202020204" pitchFamily="34" charset="0"/>
              <a:buChar char="•"/>
              <a:defRPr sz="2800">
                <a:solidFill>
                  <a:srgbClr val="092869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80BA27"/>
              </a:buClr>
              <a:buFont typeface="Arial" panose="020B0604020202020204" pitchFamily="34" charset="0"/>
              <a:buChar char="•"/>
              <a:defRPr sz="2800">
                <a:solidFill>
                  <a:srgbClr val="092869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80BA27"/>
              </a:buClr>
              <a:buFont typeface="Arial" panose="020B0604020202020204" pitchFamily="34" charset="0"/>
              <a:buChar char="•"/>
              <a:defRPr sz="2800">
                <a:solidFill>
                  <a:srgbClr val="092869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80BA27"/>
              </a:buClr>
              <a:buFont typeface="Arial" panose="020B0604020202020204" pitchFamily="34" charset="0"/>
              <a:buChar char="•"/>
              <a:defRPr sz="2800">
                <a:solidFill>
                  <a:srgbClr val="092869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80BA27"/>
              </a:buClr>
              <a:buFont typeface="Arial" panose="020B0604020202020204" pitchFamily="34" charset="0"/>
              <a:buChar char="•"/>
              <a:defRPr sz="2800">
                <a:solidFill>
                  <a:srgbClr val="092869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9pPr>
          </a:lstStyle>
          <a:p>
            <a:pPr eaLnBrk="1" hangingPunct="1">
              <a:buNone/>
            </a:pPr>
            <a:r>
              <a:rPr lang="en-GB" altLang="en-US" sz="2400" b="1" dirty="0">
                <a:solidFill>
                  <a:prstClr val="black"/>
                </a:solidFill>
              </a:rPr>
              <a:t>Anne MacPherson</a:t>
            </a:r>
            <a:r>
              <a:rPr lang="en-GB" altLang="en-US" sz="2400" dirty="0">
                <a:solidFill>
                  <a:prstClr val="black"/>
                </a:solidFill>
              </a:rPr>
              <a:t>, Director of Human Resources &amp; Organisational Development</a:t>
            </a:r>
          </a:p>
        </p:txBody>
      </p:sp>
      <p:sp>
        <p:nvSpPr>
          <p:cNvPr id="2" name="Rectangle 1"/>
          <p:cNvSpPr/>
          <p:nvPr/>
        </p:nvSpPr>
        <p:spPr>
          <a:xfrm>
            <a:off x="6250452" y="6488668"/>
            <a:ext cx="16789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ea typeface="+mn-lt"/>
                <a:cs typeface="+mn-lt"/>
              </a:rPr>
              <a:t>#ggcequality24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2568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907EF6B7-1338-4443-8C46-6A318D952DF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="" xmlns:a16="http://schemas.microsoft.com/office/drawing/2014/main" id="{DAAE4CDD-124C-4DCF-9584-B6033B545DD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07" y="2670947"/>
            <a:ext cx="3200400" cy="1748654"/>
          </a:xfrm>
        </p:spPr>
        <p:txBody>
          <a:bodyPr>
            <a:normAutofit/>
          </a:bodyPr>
          <a:lstStyle/>
          <a:p>
            <a:r>
              <a:rPr lang="en-GB" altLang="en-US" dirty="0">
                <a:solidFill>
                  <a:srgbClr val="FFFFFF"/>
                </a:solidFill>
              </a:rPr>
              <a:t>Our Diverse Workforce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="" xmlns:a16="http://schemas.microsoft.com/office/drawing/2014/main" id="{081E4A58-353D-44AE-B2FC-2A74E2E400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4387673" y="293171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Open Sans"/>
                <a:ea typeface="Open Sans"/>
                <a:cs typeface="Open Sans"/>
              </a:rPr>
              <a:t>NHSGGC has </a:t>
            </a:r>
            <a:r>
              <a:rPr lang="en-GB" sz="2000" b="1" dirty="0">
                <a:latin typeface="Open Sans"/>
                <a:ea typeface="Open Sans"/>
                <a:cs typeface="Open Sans"/>
              </a:rPr>
              <a:t>41,000 employees</a:t>
            </a:r>
            <a:r>
              <a:rPr lang="en-GB" sz="2000" dirty="0">
                <a:latin typeface="Open Sans"/>
                <a:ea typeface="Open Sans"/>
                <a:cs typeface="Open Sans"/>
              </a:rPr>
              <a:t> of which: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GB" sz="2000" dirty="0">
                <a:latin typeface="Open Sans"/>
                <a:ea typeface="Open Sans"/>
                <a:cs typeface="Open Sans"/>
              </a:rPr>
              <a:t>5% are under 24 and 3% are over 65. </a:t>
            </a:r>
            <a:endParaRPr lang="en-GB" sz="2000" dirty="0"/>
          </a:p>
          <a:p>
            <a:pPr>
              <a:lnSpc>
                <a:spcPct val="90000"/>
              </a:lnSpc>
            </a:pPr>
            <a:r>
              <a:rPr lang="en-GB" sz="2000" dirty="0">
                <a:latin typeface="Open Sans"/>
                <a:ea typeface="Open Sans"/>
                <a:cs typeface="Open Sans"/>
              </a:rPr>
              <a:t>In 2023, we received over 250,000 applications for jobs from over 60 different countries</a:t>
            </a:r>
          </a:p>
          <a:p>
            <a:pPr>
              <a:lnSpc>
                <a:spcPct val="90000"/>
              </a:lnSpc>
            </a:pPr>
            <a:r>
              <a:rPr lang="en-GB" sz="2000" dirty="0">
                <a:latin typeface="Open Sans"/>
                <a:ea typeface="Open Sans"/>
                <a:cs typeface="Open Sans"/>
              </a:rPr>
              <a:t>8% of our workforce have identified as BME, compared to 6.3% in 2023 and 13% of the population across our communities</a:t>
            </a:r>
          </a:p>
          <a:p>
            <a:pPr>
              <a:lnSpc>
                <a:spcPct val="90000"/>
              </a:lnSpc>
            </a:pPr>
            <a:r>
              <a:rPr lang="en-GB" sz="2000" dirty="0">
                <a:latin typeface="Open Sans"/>
                <a:ea typeface="Open Sans"/>
                <a:cs typeface="Open Sans"/>
              </a:rPr>
              <a:t>Only 1% of our workforce record on eESS that they have a disability. iMatter information is 8%.</a:t>
            </a:r>
          </a:p>
          <a:p>
            <a:pPr>
              <a:lnSpc>
                <a:spcPct val="90000"/>
              </a:lnSpc>
            </a:pPr>
            <a:r>
              <a:rPr lang="en-GB" sz="2000" dirty="0">
                <a:latin typeface="Open Sans"/>
                <a:ea typeface="Open Sans"/>
                <a:cs typeface="Open Sans"/>
              </a:rPr>
              <a:t>3% of our workforce have advised us they are LGBTQ+ iMatter information is 5%</a:t>
            </a:r>
          </a:p>
          <a:p>
            <a:pPr>
              <a:lnSpc>
                <a:spcPct val="90000"/>
              </a:lnSpc>
            </a:pPr>
            <a:r>
              <a:rPr lang="en-GB" sz="2000" dirty="0">
                <a:latin typeface="Open Sans"/>
                <a:ea typeface="Open Sans"/>
                <a:cs typeface="Open Sans"/>
              </a:rPr>
              <a:t>79% are Female and 21% Male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20657" y="0"/>
            <a:ext cx="1071343" cy="1071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799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="" xmlns:a16="http://schemas.microsoft.com/office/drawing/2014/main" id="{245A9F99-D9B1-4094-A2E2-B90AC1DB7B9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B7FAF607-473A-4A43-A23D-BBFF5C4117B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6959" y="802955"/>
            <a:ext cx="4977976" cy="145405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1" hangingPunct="1"/>
            <a:r>
              <a:rPr lang="en-US" sz="3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Why Workforce Equality, Diversity and Inclusion makes us a better organisation</a:t>
            </a:r>
          </a:p>
        </p:txBody>
      </p:sp>
      <p:pic>
        <p:nvPicPr>
          <p:cNvPr id="7" name="Graphic 6" descr="Group">
            <a:extLst>
              <a:ext uri="{FF2B5EF4-FFF2-40B4-BE49-F238E27FC236}">
                <a16:creationId xmlns="" xmlns:a16="http://schemas.microsoft.com/office/drawing/2014/main" id="{517FB2E8-3F64-2759-E89B-5F7DBF96B0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6951" y="1793846"/>
            <a:ext cx="3620021" cy="362002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886281" y="2402844"/>
            <a:ext cx="6290732" cy="43093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271463" indent="-271463"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latin typeface="+mn-lt"/>
              </a:rPr>
              <a:t>Stronger Patient Care:</a:t>
            </a:r>
            <a:r>
              <a:rPr lang="en-US" dirty="0">
                <a:latin typeface="+mn-lt"/>
              </a:rPr>
              <a:t> Reflecting the communities we serve enables us to better understand our patient and service user needs and deliver culturally competent care.</a:t>
            </a:r>
          </a:p>
          <a:p>
            <a:pPr marL="271463" indent="-271463"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latin typeface="+mn-lt"/>
              </a:rPr>
              <a:t>Improved Innovation:</a:t>
            </a:r>
            <a:r>
              <a:rPr lang="en-US" dirty="0">
                <a:latin typeface="+mn-lt"/>
              </a:rPr>
              <a:t> Diverse perspectives spark creativity and lead to better solutions for healthcare challenges.</a:t>
            </a:r>
          </a:p>
          <a:p>
            <a:pPr marL="271463" indent="-271463"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latin typeface="+mn-lt"/>
              </a:rPr>
              <a:t>Employee Engagement:</a:t>
            </a:r>
            <a:r>
              <a:rPr lang="en-US" dirty="0">
                <a:latin typeface="+mn-lt"/>
              </a:rPr>
              <a:t> A culture of inclusion fosters a sense of belonging and can motivate staff, leading to higher engagement and productivity.</a:t>
            </a:r>
          </a:p>
          <a:p>
            <a:pPr marL="271463" indent="-271463"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latin typeface="+mn-lt"/>
              </a:rPr>
              <a:t>Legal and Ethical Obligation:</a:t>
            </a:r>
            <a:r>
              <a:rPr lang="en-US" dirty="0">
                <a:latin typeface="+mn-lt"/>
              </a:rPr>
              <a:t> NHSGGC is committed to upholding equality legislation and creating a fair workplace for all.</a:t>
            </a:r>
          </a:p>
          <a:p>
            <a:pPr marL="271463" indent="-271463"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latin typeface="+mn-lt"/>
            </a:endParaRP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>
                <a:latin typeface="+mn-lt"/>
              </a:rPr>
              <a:t>Investing in workforce equality, diversity and inclusion is not just the right thing to do, it's essential for delivering excellent patient care and achieving our goals</a:t>
            </a:r>
            <a:r>
              <a:rPr lang="en-US" sz="1600" dirty="0">
                <a:latin typeface="+mn-lt"/>
              </a:rPr>
              <a:t>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C5F6476F-D303-44D3-B30F-1BA348F0F64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 flipH="1">
            <a:off x="2635" y="52996"/>
            <a:ext cx="5928607" cy="6805005"/>
            <a:chOff x="6095999" y="52996"/>
            <a:chExt cx="6093363" cy="6805005"/>
          </a:xfrm>
          <a:solidFill>
            <a:schemeClr val="accent5">
              <a:alpha val="10000"/>
            </a:schemeClr>
          </a:solidFill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C972EB4B-0539-4430-9340-8117B9D7C32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6096001" y="52996"/>
              <a:ext cx="6093361" cy="6805003"/>
            </a:xfrm>
            <a:custGeom>
              <a:avLst/>
              <a:gdLst>
                <a:gd name="connsiteX0" fmla="*/ 3391253 w 5890489"/>
                <a:gd name="connsiteY0" fmla="*/ 0 h 6578438"/>
                <a:gd name="connsiteX1" fmla="*/ 3434974 w 5890489"/>
                <a:gd name="connsiteY1" fmla="*/ 646 h 6578438"/>
                <a:gd name="connsiteX2" fmla="*/ 3522419 w 5890489"/>
                <a:gd name="connsiteY2" fmla="*/ 2712 h 6578438"/>
                <a:gd name="connsiteX3" fmla="*/ 3610261 w 5890489"/>
                <a:gd name="connsiteY3" fmla="*/ 6458 h 6578438"/>
                <a:gd name="connsiteX4" fmla="*/ 3786872 w 5890489"/>
                <a:gd name="connsiteY4" fmla="*/ 20667 h 6578438"/>
                <a:gd name="connsiteX5" fmla="*/ 3962291 w 5890489"/>
                <a:gd name="connsiteY5" fmla="*/ 43530 h 6578438"/>
                <a:gd name="connsiteX6" fmla="*/ 4135855 w 5890489"/>
                <a:gd name="connsiteY6" fmla="*/ 75176 h 6578438"/>
                <a:gd name="connsiteX7" fmla="*/ 4307299 w 5890489"/>
                <a:gd name="connsiteY7" fmla="*/ 114315 h 6578438"/>
                <a:gd name="connsiteX8" fmla="*/ 4476358 w 5890489"/>
                <a:gd name="connsiteY8" fmla="*/ 160816 h 6578438"/>
                <a:gd name="connsiteX9" fmla="*/ 4559829 w 5890489"/>
                <a:gd name="connsiteY9" fmla="*/ 186779 h 6578438"/>
                <a:gd name="connsiteX10" fmla="*/ 4642901 w 5890489"/>
                <a:gd name="connsiteY10" fmla="*/ 213648 h 6578438"/>
                <a:gd name="connsiteX11" fmla="*/ 5280847 w 5890489"/>
                <a:gd name="connsiteY11" fmla="*/ 485936 h 6578438"/>
                <a:gd name="connsiteX12" fmla="*/ 5865400 w 5890489"/>
                <a:gd name="connsiteY12" fmla="*/ 851099 h 6578438"/>
                <a:gd name="connsiteX13" fmla="*/ 5890489 w 5890489"/>
                <a:gd name="connsiteY13" fmla="*/ 870950 h 6578438"/>
                <a:gd name="connsiteX14" fmla="*/ 5890489 w 5890489"/>
                <a:gd name="connsiteY14" fmla="*/ 1321814 h 6578438"/>
                <a:gd name="connsiteX15" fmla="*/ 5887395 w 5890489"/>
                <a:gd name="connsiteY15" fmla="*/ 1318952 h 6578438"/>
                <a:gd name="connsiteX16" fmla="*/ 5830291 w 5890489"/>
                <a:gd name="connsiteY16" fmla="*/ 1265992 h 6578438"/>
                <a:gd name="connsiteX17" fmla="*/ 5815981 w 5890489"/>
                <a:gd name="connsiteY17" fmla="*/ 1252687 h 6578438"/>
                <a:gd name="connsiteX18" fmla="*/ 5801142 w 5890489"/>
                <a:gd name="connsiteY18" fmla="*/ 1240158 h 6578438"/>
                <a:gd name="connsiteX19" fmla="*/ 5771464 w 5890489"/>
                <a:gd name="connsiteY19" fmla="*/ 1214969 h 6578438"/>
                <a:gd name="connsiteX20" fmla="*/ 5651030 w 5890489"/>
                <a:gd name="connsiteY20" fmla="*/ 1115767 h 6578438"/>
                <a:gd name="connsiteX21" fmla="*/ 5123183 w 5890489"/>
                <a:gd name="connsiteY21" fmla="*/ 780443 h 6578438"/>
                <a:gd name="connsiteX22" fmla="*/ 4533860 w 5890489"/>
                <a:gd name="connsiteY22" fmla="*/ 567701 h 6578438"/>
                <a:gd name="connsiteX23" fmla="*/ 4457281 w 5890489"/>
                <a:gd name="connsiteY23" fmla="*/ 550780 h 6578438"/>
                <a:gd name="connsiteX24" fmla="*/ 4380568 w 5890489"/>
                <a:gd name="connsiteY24" fmla="*/ 535279 h 6578438"/>
                <a:gd name="connsiteX25" fmla="*/ 4303325 w 5890489"/>
                <a:gd name="connsiteY25" fmla="*/ 522879 h 6578438"/>
                <a:gd name="connsiteX26" fmla="*/ 4264769 w 5890489"/>
                <a:gd name="connsiteY26" fmla="*/ 516679 h 6578438"/>
                <a:gd name="connsiteX27" fmla="*/ 4226082 w 5890489"/>
                <a:gd name="connsiteY27" fmla="*/ 511253 h 6578438"/>
                <a:gd name="connsiteX28" fmla="*/ 4070934 w 5890489"/>
                <a:gd name="connsiteY28" fmla="*/ 494848 h 6578438"/>
                <a:gd name="connsiteX29" fmla="*/ 3915521 w 5890489"/>
                <a:gd name="connsiteY29" fmla="*/ 486065 h 6578438"/>
                <a:gd name="connsiteX30" fmla="*/ 3760241 w 5890489"/>
                <a:gd name="connsiteY30" fmla="*/ 484257 h 6578438"/>
                <a:gd name="connsiteX31" fmla="*/ 3682734 w 5890489"/>
                <a:gd name="connsiteY31" fmla="*/ 486581 h 6578438"/>
                <a:gd name="connsiteX32" fmla="*/ 3605491 w 5890489"/>
                <a:gd name="connsiteY32" fmla="*/ 488907 h 6578438"/>
                <a:gd name="connsiteX33" fmla="*/ 3527454 w 5890489"/>
                <a:gd name="connsiteY33" fmla="*/ 493169 h 6578438"/>
                <a:gd name="connsiteX34" fmla="*/ 3449151 w 5890489"/>
                <a:gd name="connsiteY34" fmla="*/ 498336 h 6578438"/>
                <a:gd name="connsiteX35" fmla="*/ 3410067 w 5890489"/>
                <a:gd name="connsiteY35" fmla="*/ 500532 h 6578438"/>
                <a:gd name="connsiteX36" fmla="*/ 3371246 w 5890489"/>
                <a:gd name="connsiteY36" fmla="*/ 504279 h 6578438"/>
                <a:gd name="connsiteX37" fmla="*/ 3293739 w 5890489"/>
                <a:gd name="connsiteY37" fmla="*/ 511512 h 6578438"/>
                <a:gd name="connsiteX38" fmla="*/ 2689445 w 5890489"/>
                <a:gd name="connsiteY38" fmla="*/ 610198 h 6578438"/>
                <a:gd name="connsiteX39" fmla="*/ 2117875 w 5890489"/>
                <a:gd name="connsiteY39" fmla="*/ 800335 h 6578438"/>
                <a:gd name="connsiteX40" fmla="*/ 1981276 w 5890489"/>
                <a:gd name="connsiteY40" fmla="*/ 865566 h 6578438"/>
                <a:gd name="connsiteX41" fmla="*/ 1847991 w 5890489"/>
                <a:gd name="connsiteY41" fmla="*/ 938676 h 6578438"/>
                <a:gd name="connsiteX42" fmla="*/ 1783069 w 5890489"/>
                <a:gd name="connsiteY42" fmla="*/ 978718 h 6578438"/>
                <a:gd name="connsiteX43" fmla="*/ 1750609 w 5890489"/>
                <a:gd name="connsiteY43" fmla="*/ 998869 h 6578438"/>
                <a:gd name="connsiteX44" fmla="*/ 1734312 w 5890489"/>
                <a:gd name="connsiteY44" fmla="*/ 1008945 h 6578438"/>
                <a:gd name="connsiteX45" fmla="*/ 1718547 w 5890489"/>
                <a:gd name="connsiteY45" fmla="*/ 1019924 h 6578438"/>
                <a:gd name="connsiteX46" fmla="*/ 1655481 w 5890489"/>
                <a:gd name="connsiteY46" fmla="*/ 1063582 h 6578438"/>
                <a:gd name="connsiteX47" fmla="*/ 1593077 w 5890489"/>
                <a:gd name="connsiteY47" fmla="*/ 1108664 h 6578438"/>
                <a:gd name="connsiteX48" fmla="*/ 1532263 w 5890489"/>
                <a:gd name="connsiteY48" fmla="*/ 1156197 h 6578438"/>
                <a:gd name="connsiteX49" fmla="*/ 1472509 w 5890489"/>
                <a:gd name="connsiteY49" fmla="*/ 1205152 h 6578438"/>
                <a:gd name="connsiteX50" fmla="*/ 1414212 w 5890489"/>
                <a:gd name="connsiteY50" fmla="*/ 1256175 h 6578438"/>
                <a:gd name="connsiteX51" fmla="*/ 1357242 w 5890489"/>
                <a:gd name="connsiteY51" fmla="*/ 1308359 h 6578438"/>
                <a:gd name="connsiteX52" fmla="*/ 1153072 w 5890489"/>
                <a:gd name="connsiteY52" fmla="*/ 1529498 h 6578438"/>
                <a:gd name="connsiteX53" fmla="*/ 1002694 w 5890489"/>
                <a:gd name="connsiteY53" fmla="*/ 1770658 h 6578438"/>
                <a:gd name="connsiteX54" fmla="*/ 974076 w 5890489"/>
                <a:gd name="connsiteY54" fmla="*/ 1835371 h 6578438"/>
                <a:gd name="connsiteX55" fmla="*/ 949564 w 5890489"/>
                <a:gd name="connsiteY55" fmla="*/ 1903573 h 6578438"/>
                <a:gd name="connsiteX56" fmla="*/ 927173 w 5890489"/>
                <a:gd name="connsiteY56" fmla="*/ 1974229 h 6578438"/>
                <a:gd name="connsiteX57" fmla="*/ 906107 w 5890489"/>
                <a:gd name="connsiteY57" fmla="*/ 2046952 h 6578438"/>
                <a:gd name="connsiteX58" fmla="*/ 751092 w 5890489"/>
                <a:gd name="connsiteY58" fmla="*/ 2676266 h 6578438"/>
                <a:gd name="connsiteX59" fmla="*/ 547189 w 5890489"/>
                <a:gd name="connsiteY59" fmla="*/ 3308422 h 6578438"/>
                <a:gd name="connsiteX60" fmla="*/ 441195 w 5890489"/>
                <a:gd name="connsiteY60" fmla="*/ 3866306 h 6578438"/>
                <a:gd name="connsiteX61" fmla="*/ 527182 w 5890489"/>
                <a:gd name="connsiteY61" fmla="*/ 4439174 h 6578438"/>
                <a:gd name="connsiteX62" fmla="*/ 775073 w 5890489"/>
                <a:gd name="connsiteY62" fmla="*/ 4987240 h 6578438"/>
                <a:gd name="connsiteX63" fmla="*/ 943206 w 5890489"/>
                <a:gd name="connsiteY63" fmla="*/ 5244933 h 6578438"/>
                <a:gd name="connsiteX64" fmla="*/ 1133728 w 5890489"/>
                <a:gd name="connsiteY64" fmla="*/ 5490356 h 6578438"/>
                <a:gd name="connsiteX65" fmla="*/ 1359626 w 5890489"/>
                <a:gd name="connsiteY65" fmla="*/ 5709815 h 6578438"/>
                <a:gd name="connsiteX66" fmla="*/ 1481254 w 5890489"/>
                <a:gd name="connsiteY66" fmla="*/ 5809146 h 6578438"/>
                <a:gd name="connsiteX67" fmla="*/ 1543260 w 5890489"/>
                <a:gd name="connsiteY67" fmla="*/ 5856940 h 6578438"/>
                <a:gd name="connsiteX68" fmla="*/ 1607518 w 5890489"/>
                <a:gd name="connsiteY68" fmla="*/ 5901374 h 6578438"/>
                <a:gd name="connsiteX69" fmla="*/ 2145566 w 5890489"/>
                <a:gd name="connsiteY69" fmla="*/ 6193814 h 6578438"/>
                <a:gd name="connsiteX70" fmla="*/ 2214991 w 5890489"/>
                <a:gd name="connsiteY70" fmla="*/ 6221844 h 6578438"/>
                <a:gd name="connsiteX71" fmla="*/ 2249307 w 5890489"/>
                <a:gd name="connsiteY71" fmla="*/ 6236182 h 6578438"/>
                <a:gd name="connsiteX72" fmla="*/ 2284285 w 5890489"/>
                <a:gd name="connsiteY72" fmla="*/ 6248711 h 6578438"/>
                <a:gd name="connsiteX73" fmla="*/ 2354241 w 5890489"/>
                <a:gd name="connsiteY73" fmla="*/ 6273124 h 6578438"/>
                <a:gd name="connsiteX74" fmla="*/ 2371597 w 5890489"/>
                <a:gd name="connsiteY74" fmla="*/ 6279324 h 6578438"/>
                <a:gd name="connsiteX75" fmla="*/ 2387894 w 5890489"/>
                <a:gd name="connsiteY75" fmla="*/ 6287719 h 6578438"/>
                <a:gd name="connsiteX76" fmla="*/ 2421414 w 5890489"/>
                <a:gd name="connsiteY76" fmla="*/ 6302186 h 6578438"/>
                <a:gd name="connsiteX77" fmla="*/ 2489117 w 5890489"/>
                <a:gd name="connsiteY77" fmla="*/ 6329441 h 6578438"/>
                <a:gd name="connsiteX78" fmla="*/ 2522902 w 5890489"/>
                <a:gd name="connsiteY78" fmla="*/ 6343134 h 6578438"/>
                <a:gd name="connsiteX79" fmla="*/ 2556953 w 5890489"/>
                <a:gd name="connsiteY79" fmla="*/ 6356051 h 6578438"/>
                <a:gd name="connsiteX80" fmla="*/ 2695009 w 5890489"/>
                <a:gd name="connsiteY80" fmla="*/ 6401905 h 6578438"/>
                <a:gd name="connsiteX81" fmla="*/ 3268035 w 5890489"/>
                <a:gd name="connsiteY81" fmla="*/ 6501238 h 6578438"/>
                <a:gd name="connsiteX82" fmla="*/ 3341038 w 5890489"/>
                <a:gd name="connsiteY82" fmla="*/ 6506145 h 6578438"/>
                <a:gd name="connsiteX83" fmla="*/ 3414703 w 5890489"/>
                <a:gd name="connsiteY83" fmla="*/ 6507050 h 6578438"/>
                <a:gd name="connsiteX84" fmla="*/ 3488237 w 5890489"/>
                <a:gd name="connsiteY84" fmla="*/ 6508212 h 6578438"/>
                <a:gd name="connsiteX85" fmla="*/ 3524142 w 5890489"/>
                <a:gd name="connsiteY85" fmla="*/ 6507955 h 6578438"/>
                <a:gd name="connsiteX86" fmla="*/ 3559252 w 5890489"/>
                <a:gd name="connsiteY86" fmla="*/ 6506921 h 6578438"/>
                <a:gd name="connsiteX87" fmla="*/ 3629207 w 5890489"/>
                <a:gd name="connsiteY87" fmla="*/ 6503045 h 6578438"/>
                <a:gd name="connsiteX88" fmla="*/ 3698633 w 5890489"/>
                <a:gd name="connsiteY88" fmla="*/ 6496845 h 6578438"/>
                <a:gd name="connsiteX89" fmla="*/ 3733213 w 5890489"/>
                <a:gd name="connsiteY89" fmla="*/ 6493357 h 6578438"/>
                <a:gd name="connsiteX90" fmla="*/ 3767529 w 5890489"/>
                <a:gd name="connsiteY90" fmla="*/ 6488707 h 6578438"/>
                <a:gd name="connsiteX91" fmla="*/ 3801845 w 5890489"/>
                <a:gd name="connsiteY91" fmla="*/ 6484057 h 6578438"/>
                <a:gd name="connsiteX92" fmla="*/ 3835895 w 5890489"/>
                <a:gd name="connsiteY92" fmla="*/ 6478116 h 6578438"/>
                <a:gd name="connsiteX93" fmla="*/ 4364801 w 5890489"/>
                <a:gd name="connsiteY93" fmla="*/ 6308517 h 6578438"/>
                <a:gd name="connsiteX94" fmla="*/ 4861379 w 5890489"/>
                <a:gd name="connsiteY94" fmla="*/ 6000576 h 6578438"/>
                <a:gd name="connsiteX95" fmla="*/ 5341263 w 5890489"/>
                <a:gd name="connsiteY95" fmla="*/ 5605834 h 6578438"/>
                <a:gd name="connsiteX96" fmla="*/ 5587301 w 5890489"/>
                <a:gd name="connsiteY96" fmla="*/ 5390379 h 6578438"/>
                <a:gd name="connsiteX97" fmla="*/ 5849105 w 5890489"/>
                <a:gd name="connsiteY97" fmla="*/ 5176344 h 6578438"/>
                <a:gd name="connsiteX98" fmla="*/ 5890489 w 5890489"/>
                <a:gd name="connsiteY98" fmla="*/ 5145260 h 6578438"/>
                <a:gd name="connsiteX99" fmla="*/ 5890489 w 5890489"/>
                <a:gd name="connsiteY99" fmla="*/ 5995323 h 6578438"/>
                <a:gd name="connsiteX100" fmla="*/ 5811477 w 5890489"/>
                <a:gd name="connsiteY100" fmla="*/ 6077819 h 6578438"/>
                <a:gd name="connsiteX101" fmla="*/ 5301384 w 5890489"/>
                <a:gd name="connsiteY101" fmla="*/ 6542958 h 6578438"/>
                <a:gd name="connsiteX102" fmla="*/ 5252008 w 5890489"/>
                <a:gd name="connsiteY102" fmla="*/ 6578438 h 6578438"/>
                <a:gd name="connsiteX103" fmla="*/ 1653730 w 5890489"/>
                <a:gd name="connsiteY103" fmla="*/ 6578438 h 6578438"/>
                <a:gd name="connsiteX104" fmla="*/ 1549768 w 5890489"/>
                <a:gd name="connsiteY104" fmla="*/ 6488821 h 6578438"/>
                <a:gd name="connsiteX105" fmla="*/ 1298282 w 5890489"/>
                <a:gd name="connsiteY105" fmla="*/ 6243932 h 6578438"/>
                <a:gd name="connsiteX106" fmla="*/ 1237999 w 5890489"/>
                <a:gd name="connsiteY106" fmla="*/ 6181671 h 6578438"/>
                <a:gd name="connsiteX107" fmla="*/ 1179967 w 5890489"/>
                <a:gd name="connsiteY107" fmla="*/ 6117862 h 6578438"/>
                <a:gd name="connsiteX108" fmla="*/ 1121936 w 5890489"/>
                <a:gd name="connsiteY108" fmla="*/ 6054569 h 6578438"/>
                <a:gd name="connsiteX109" fmla="*/ 1065628 w 5890489"/>
                <a:gd name="connsiteY109" fmla="*/ 5990243 h 6578438"/>
                <a:gd name="connsiteX110" fmla="*/ 954335 w 5890489"/>
                <a:gd name="connsiteY110" fmla="*/ 5861460 h 6578438"/>
                <a:gd name="connsiteX111" fmla="*/ 898953 w 5890489"/>
                <a:gd name="connsiteY111" fmla="*/ 5797393 h 6578438"/>
                <a:gd name="connsiteX112" fmla="*/ 842908 w 5890489"/>
                <a:gd name="connsiteY112" fmla="*/ 5733582 h 6578438"/>
                <a:gd name="connsiteX113" fmla="*/ 622442 w 5890489"/>
                <a:gd name="connsiteY113" fmla="*/ 5471884 h 6578438"/>
                <a:gd name="connsiteX114" fmla="*/ 425559 w 5890489"/>
                <a:gd name="connsiteY114" fmla="*/ 5190036 h 6578438"/>
                <a:gd name="connsiteX115" fmla="*/ 123877 w 5890489"/>
                <a:gd name="connsiteY115" fmla="*/ 4564210 h 6578438"/>
                <a:gd name="connsiteX116" fmla="*/ 130 w 5890489"/>
                <a:gd name="connsiteY116" fmla="*/ 3865530 h 6578438"/>
                <a:gd name="connsiteX117" fmla="*/ 30602 w 5890489"/>
                <a:gd name="connsiteY117" fmla="*/ 3505793 h 6578438"/>
                <a:gd name="connsiteX118" fmla="*/ 126924 w 5890489"/>
                <a:gd name="connsiteY118" fmla="*/ 3157164 h 6578438"/>
                <a:gd name="connsiteX119" fmla="*/ 334803 w 5890489"/>
                <a:gd name="connsiteY119" fmla="*/ 2560530 h 6578438"/>
                <a:gd name="connsiteX120" fmla="*/ 381176 w 5890489"/>
                <a:gd name="connsiteY120" fmla="*/ 2409144 h 6578438"/>
                <a:gd name="connsiteX121" fmla="*/ 425825 w 5890489"/>
                <a:gd name="connsiteY121" fmla="*/ 2255819 h 6578438"/>
                <a:gd name="connsiteX122" fmla="*/ 470210 w 5890489"/>
                <a:gd name="connsiteY122" fmla="*/ 2099523 h 6578438"/>
                <a:gd name="connsiteX123" fmla="*/ 492998 w 5890489"/>
                <a:gd name="connsiteY123" fmla="*/ 2020213 h 6578438"/>
                <a:gd name="connsiteX124" fmla="*/ 517509 w 5890489"/>
                <a:gd name="connsiteY124" fmla="*/ 1939224 h 6578438"/>
                <a:gd name="connsiteX125" fmla="*/ 544007 w 5890489"/>
                <a:gd name="connsiteY125" fmla="*/ 1857201 h 6578438"/>
                <a:gd name="connsiteX126" fmla="*/ 573288 w 5890489"/>
                <a:gd name="connsiteY126" fmla="*/ 1774274 h 6578438"/>
                <a:gd name="connsiteX127" fmla="*/ 606146 w 5890489"/>
                <a:gd name="connsiteY127" fmla="*/ 1690832 h 6578438"/>
                <a:gd name="connsiteX128" fmla="*/ 644569 w 5890489"/>
                <a:gd name="connsiteY128" fmla="*/ 1607775 h 6578438"/>
                <a:gd name="connsiteX129" fmla="*/ 837874 w 5890489"/>
                <a:gd name="connsiteY129" fmla="*/ 1297638 h 6578438"/>
                <a:gd name="connsiteX130" fmla="*/ 1069602 w 5890489"/>
                <a:gd name="connsiteY130" fmla="*/ 1032194 h 6578438"/>
                <a:gd name="connsiteX131" fmla="*/ 1130548 w 5890489"/>
                <a:gd name="connsiteY131" fmla="*/ 970839 h 6578438"/>
                <a:gd name="connsiteX132" fmla="*/ 1192024 w 5890489"/>
                <a:gd name="connsiteY132" fmla="*/ 910129 h 6578438"/>
                <a:gd name="connsiteX133" fmla="*/ 1255356 w 5890489"/>
                <a:gd name="connsiteY133" fmla="*/ 850841 h 6578438"/>
                <a:gd name="connsiteX134" fmla="*/ 1319614 w 5890489"/>
                <a:gd name="connsiteY134" fmla="*/ 792068 h 6578438"/>
                <a:gd name="connsiteX135" fmla="*/ 1385728 w 5890489"/>
                <a:gd name="connsiteY135" fmla="*/ 734975 h 6578438"/>
                <a:gd name="connsiteX136" fmla="*/ 1452768 w 5890489"/>
                <a:gd name="connsiteY136" fmla="*/ 678528 h 6578438"/>
                <a:gd name="connsiteX137" fmla="*/ 1469594 w 5890489"/>
                <a:gd name="connsiteY137" fmla="*/ 664449 h 6578438"/>
                <a:gd name="connsiteX138" fmla="*/ 1487083 w 5890489"/>
                <a:gd name="connsiteY138" fmla="*/ 651015 h 6578438"/>
                <a:gd name="connsiteX139" fmla="*/ 1522193 w 5890489"/>
                <a:gd name="connsiteY139" fmla="*/ 624277 h 6578438"/>
                <a:gd name="connsiteX140" fmla="*/ 1592415 w 5890489"/>
                <a:gd name="connsiteY140" fmla="*/ 570671 h 6578438"/>
                <a:gd name="connsiteX141" fmla="*/ 1738287 w 5890489"/>
                <a:gd name="connsiteY141" fmla="*/ 469402 h 6578438"/>
                <a:gd name="connsiteX142" fmla="*/ 1890918 w 5890489"/>
                <a:gd name="connsiteY142" fmla="*/ 376530 h 6578438"/>
                <a:gd name="connsiteX143" fmla="*/ 2555363 w 5890489"/>
                <a:gd name="connsiteY143" fmla="*/ 105274 h 6578438"/>
                <a:gd name="connsiteX144" fmla="*/ 3259291 w 5890489"/>
                <a:gd name="connsiteY144" fmla="*/ 3229 h 6578438"/>
                <a:gd name="connsiteX145" fmla="*/ 3347265 w 5890489"/>
                <a:gd name="connsiteY145" fmla="*/ 903 h 6578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5890489" h="6578438">
                  <a:moveTo>
                    <a:pt x="3391253" y="0"/>
                  </a:moveTo>
                  <a:lnTo>
                    <a:pt x="3434974" y="646"/>
                  </a:lnTo>
                  <a:lnTo>
                    <a:pt x="3522419" y="2712"/>
                  </a:lnTo>
                  <a:cubicBezTo>
                    <a:pt x="3551567" y="3488"/>
                    <a:pt x="3580451" y="3746"/>
                    <a:pt x="3610261" y="6458"/>
                  </a:cubicBezTo>
                  <a:cubicBezTo>
                    <a:pt x="3669353" y="10850"/>
                    <a:pt x="3728179" y="14337"/>
                    <a:pt x="3786872" y="20667"/>
                  </a:cubicBezTo>
                  <a:lnTo>
                    <a:pt x="3962291" y="43530"/>
                  </a:lnTo>
                  <a:lnTo>
                    <a:pt x="4135855" y="75176"/>
                  </a:lnTo>
                  <a:cubicBezTo>
                    <a:pt x="4193224" y="87836"/>
                    <a:pt x="4250328" y="101398"/>
                    <a:pt x="4307299" y="114315"/>
                  </a:cubicBezTo>
                  <a:cubicBezTo>
                    <a:pt x="4364139" y="128394"/>
                    <a:pt x="4420050" y="145575"/>
                    <a:pt x="4476358" y="160816"/>
                  </a:cubicBezTo>
                  <a:cubicBezTo>
                    <a:pt x="4504580" y="167921"/>
                    <a:pt x="4532138" y="177995"/>
                    <a:pt x="4559829" y="186779"/>
                  </a:cubicBezTo>
                  <a:lnTo>
                    <a:pt x="4642901" y="213648"/>
                  </a:lnTo>
                  <a:cubicBezTo>
                    <a:pt x="4863234" y="288307"/>
                    <a:pt x="5076414" y="379371"/>
                    <a:pt x="5280847" y="485936"/>
                  </a:cubicBezTo>
                  <a:cubicBezTo>
                    <a:pt x="5485018" y="592631"/>
                    <a:pt x="5681768" y="713145"/>
                    <a:pt x="5865400" y="851099"/>
                  </a:cubicBezTo>
                  <a:lnTo>
                    <a:pt x="5890489" y="870950"/>
                  </a:lnTo>
                  <a:lnTo>
                    <a:pt x="5890489" y="1321814"/>
                  </a:lnTo>
                  <a:lnTo>
                    <a:pt x="5887395" y="1318952"/>
                  </a:lnTo>
                  <a:lnTo>
                    <a:pt x="5830291" y="1265992"/>
                  </a:lnTo>
                  <a:lnTo>
                    <a:pt x="5815981" y="1252687"/>
                  </a:lnTo>
                  <a:lnTo>
                    <a:pt x="5801142" y="1240158"/>
                  </a:lnTo>
                  <a:lnTo>
                    <a:pt x="5771464" y="1214969"/>
                  </a:lnTo>
                  <a:cubicBezTo>
                    <a:pt x="5731849" y="1181385"/>
                    <a:pt x="5692897" y="1146896"/>
                    <a:pt x="5651030" y="1115767"/>
                  </a:cubicBezTo>
                  <a:cubicBezTo>
                    <a:pt x="5487534" y="986985"/>
                    <a:pt x="5311321" y="872542"/>
                    <a:pt x="5123183" y="780443"/>
                  </a:cubicBezTo>
                  <a:cubicBezTo>
                    <a:pt x="4935309" y="688087"/>
                    <a:pt x="4737102" y="616398"/>
                    <a:pt x="4533860" y="567701"/>
                  </a:cubicBezTo>
                  <a:lnTo>
                    <a:pt x="4457281" y="550780"/>
                  </a:lnTo>
                  <a:cubicBezTo>
                    <a:pt x="4431709" y="545484"/>
                    <a:pt x="4406536" y="538896"/>
                    <a:pt x="4380568" y="535279"/>
                  </a:cubicBezTo>
                  <a:lnTo>
                    <a:pt x="4303325" y="522879"/>
                  </a:lnTo>
                  <a:lnTo>
                    <a:pt x="4264769" y="516679"/>
                  </a:lnTo>
                  <a:cubicBezTo>
                    <a:pt x="4251918" y="514612"/>
                    <a:pt x="4239067" y="512415"/>
                    <a:pt x="4226082" y="511253"/>
                  </a:cubicBezTo>
                  <a:cubicBezTo>
                    <a:pt x="4174145" y="505829"/>
                    <a:pt x="4122606" y="499498"/>
                    <a:pt x="4070934" y="494848"/>
                  </a:cubicBezTo>
                  <a:lnTo>
                    <a:pt x="3915521" y="486065"/>
                  </a:lnTo>
                  <a:lnTo>
                    <a:pt x="3760241" y="484257"/>
                  </a:lnTo>
                  <a:cubicBezTo>
                    <a:pt x="3734405" y="483869"/>
                    <a:pt x="3708571" y="485936"/>
                    <a:pt x="3682734" y="486581"/>
                  </a:cubicBezTo>
                  <a:lnTo>
                    <a:pt x="3605491" y="488907"/>
                  </a:lnTo>
                  <a:cubicBezTo>
                    <a:pt x="3579921" y="489165"/>
                    <a:pt x="3553555" y="491490"/>
                    <a:pt x="3527454" y="493169"/>
                  </a:cubicBezTo>
                  <a:lnTo>
                    <a:pt x="3449151" y="498336"/>
                  </a:lnTo>
                  <a:lnTo>
                    <a:pt x="3410067" y="500532"/>
                  </a:lnTo>
                  <a:lnTo>
                    <a:pt x="3371246" y="504279"/>
                  </a:lnTo>
                  <a:cubicBezTo>
                    <a:pt x="3345410" y="506862"/>
                    <a:pt x="3319575" y="509315"/>
                    <a:pt x="3293739" y="511512"/>
                  </a:cubicBezTo>
                  <a:cubicBezTo>
                    <a:pt x="3087450" y="531662"/>
                    <a:pt x="2885531" y="563180"/>
                    <a:pt x="2689445" y="610198"/>
                  </a:cubicBezTo>
                  <a:cubicBezTo>
                    <a:pt x="2493357" y="657344"/>
                    <a:pt x="2302303" y="719088"/>
                    <a:pt x="2117875" y="800335"/>
                  </a:cubicBezTo>
                  <a:cubicBezTo>
                    <a:pt x="2072298" y="821648"/>
                    <a:pt x="2026854" y="843606"/>
                    <a:pt x="1981276" y="865566"/>
                  </a:cubicBezTo>
                  <a:cubicBezTo>
                    <a:pt x="1937025" y="889978"/>
                    <a:pt x="1891978" y="913229"/>
                    <a:pt x="1847991" y="938676"/>
                  </a:cubicBezTo>
                  <a:lnTo>
                    <a:pt x="1783069" y="978718"/>
                  </a:lnTo>
                  <a:lnTo>
                    <a:pt x="1750609" y="998869"/>
                  </a:lnTo>
                  <a:lnTo>
                    <a:pt x="1734312" y="1008945"/>
                  </a:lnTo>
                  <a:lnTo>
                    <a:pt x="1718547" y="1019924"/>
                  </a:lnTo>
                  <a:lnTo>
                    <a:pt x="1655481" y="1063582"/>
                  </a:lnTo>
                  <a:cubicBezTo>
                    <a:pt x="1634414" y="1078178"/>
                    <a:pt x="1612950" y="1092259"/>
                    <a:pt x="1593077" y="1108664"/>
                  </a:cubicBezTo>
                  <a:lnTo>
                    <a:pt x="1532263" y="1156197"/>
                  </a:lnTo>
                  <a:cubicBezTo>
                    <a:pt x="1511992" y="1172085"/>
                    <a:pt x="1491587" y="1187844"/>
                    <a:pt x="1472509" y="1205152"/>
                  </a:cubicBezTo>
                  <a:lnTo>
                    <a:pt x="1414212" y="1256175"/>
                  </a:lnTo>
                  <a:cubicBezTo>
                    <a:pt x="1395001" y="1273354"/>
                    <a:pt x="1375127" y="1290147"/>
                    <a:pt x="1357242" y="1308359"/>
                  </a:cubicBezTo>
                  <a:cubicBezTo>
                    <a:pt x="1283178" y="1379532"/>
                    <a:pt x="1212163" y="1452513"/>
                    <a:pt x="1153072" y="1529498"/>
                  </a:cubicBezTo>
                  <a:cubicBezTo>
                    <a:pt x="1090933" y="1605578"/>
                    <a:pt x="1043501" y="1685794"/>
                    <a:pt x="1002694" y="1770658"/>
                  </a:cubicBezTo>
                  <a:lnTo>
                    <a:pt x="974076" y="1835371"/>
                  </a:lnTo>
                  <a:lnTo>
                    <a:pt x="949564" y="1903573"/>
                  </a:lnTo>
                  <a:cubicBezTo>
                    <a:pt x="940820" y="1925661"/>
                    <a:pt x="934593" y="1950719"/>
                    <a:pt x="927173" y="1974229"/>
                  </a:cubicBezTo>
                  <a:cubicBezTo>
                    <a:pt x="920019" y="1998254"/>
                    <a:pt x="912468" y="2021504"/>
                    <a:pt x="906107" y="2046952"/>
                  </a:cubicBezTo>
                  <a:cubicBezTo>
                    <a:pt x="853906" y="2245614"/>
                    <a:pt x="809918" y="2463136"/>
                    <a:pt x="751092" y="2676266"/>
                  </a:cubicBezTo>
                  <a:cubicBezTo>
                    <a:pt x="693458" y="2889912"/>
                    <a:pt x="624166" y="3100976"/>
                    <a:pt x="547189" y="3308422"/>
                  </a:cubicBezTo>
                  <a:cubicBezTo>
                    <a:pt x="479617" y="3487580"/>
                    <a:pt x="444109" y="3675523"/>
                    <a:pt x="441195" y="3866306"/>
                  </a:cubicBezTo>
                  <a:cubicBezTo>
                    <a:pt x="438014" y="4057089"/>
                    <a:pt x="469282" y="4250456"/>
                    <a:pt x="527182" y="4439174"/>
                  </a:cubicBezTo>
                  <a:cubicBezTo>
                    <a:pt x="584815" y="4628278"/>
                    <a:pt x="671067" y="4811828"/>
                    <a:pt x="775073" y="4987240"/>
                  </a:cubicBezTo>
                  <a:cubicBezTo>
                    <a:pt x="827009" y="5075075"/>
                    <a:pt x="884246" y="5160327"/>
                    <a:pt x="943206" y="5244933"/>
                  </a:cubicBezTo>
                  <a:cubicBezTo>
                    <a:pt x="1002296" y="5329411"/>
                    <a:pt x="1064964" y="5412337"/>
                    <a:pt x="1133728" y="5490356"/>
                  </a:cubicBezTo>
                  <a:cubicBezTo>
                    <a:pt x="1203949" y="5567728"/>
                    <a:pt x="1279337" y="5642259"/>
                    <a:pt x="1359626" y="5709815"/>
                  </a:cubicBezTo>
                  <a:cubicBezTo>
                    <a:pt x="1398711" y="5744949"/>
                    <a:pt x="1439916" y="5777241"/>
                    <a:pt x="1481254" y="5809146"/>
                  </a:cubicBezTo>
                  <a:cubicBezTo>
                    <a:pt x="1501922" y="5825163"/>
                    <a:pt x="1522325" y="5841309"/>
                    <a:pt x="1543260" y="5856940"/>
                  </a:cubicBezTo>
                  <a:cubicBezTo>
                    <a:pt x="1564591" y="5871923"/>
                    <a:pt x="1585921" y="5886777"/>
                    <a:pt x="1607518" y="5901374"/>
                  </a:cubicBezTo>
                  <a:cubicBezTo>
                    <a:pt x="1778565" y="6019693"/>
                    <a:pt x="1961271" y="6115924"/>
                    <a:pt x="2145566" y="6193814"/>
                  </a:cubicBezTo>
                  <a:lnTo>
                    <a:pt x="2214991" y="6221844"/>
                  </a:lnTo>
                  <a:lnTo>
                    <a:pt x="2249307" y="6236182"/>
                  </a:lnTo>
                  <a:cubicBezTo>
                    <a:pt x="2260702" y="6241089"/>
                    <a:pt x="2272625" y="6244577"/>
                    <a:pt x="2284285" y="6248711"/>
                  </a:cubicBezTo>
                  <a:lnTo>
                    <a:pt x="2354241" y="6273124"/>
                  </a:lnTo>
                  <a:cubicBezTo>
                    <a:pt x="2360070" y="6275190"/>
                    <a:pt x="2365899" y="6277128"/>
                    <a:pt x="2371597" y="6279324"/>
                  </a:cubicBezTo>
                  <a:cubicBezTo>
                    <a:pt x="2377161" y="6281778"/>
                    <a:pt x="2382329" y="6285007"/>
                    <a:pt x="2387894" y="6287719"/>
                  </a:cubicBezTo>
                  <a:cubicBezTo>
                    <a:pt x="2398757" y="6293274"/>
                    <a:pt x="2410153" y="6297666"/>
                    <a:pt x="2421414" y="6302186"/>
                  </a:cubicBezTo>
                  <a:lnTo>
                    <a:pt x="2489117" y="6329441"/>
                  </a:lnTo>
                  <a:lnTo>
                    <a:pt x="2522902" y="6343134"/>
                  </a:lnTo>
                  <a:cubicBezTo>
                    <a:pt x="2534165" y="6347654"/>
                    <a:pt x="2545294" y="6352563"/>
                    <a:pt x="2556953" y="6356051"/>
                  </a:cubicBezTo>
                  <a:lnTo>
                    <a:pt x="2695009" y="6401905"/>
                  </a:lnTo>
                  <a:cubicBezTo>
                    <a:pt x="2880895" y="6457190"/>
                    <a:pt x="3073141" y="6489095"/>
                    <a:pt x="3268035" y="6501238"/>
                  </a:cubicBezTo>
                  <a:cubicBezTo>
                    <a:pt x="3292413" y="6502659"/>
                    <a:pt x="3316527" y="6505629"/>
                    <a:pt x="3341038" y="6506145"/>
                  </a:cubicBezTo>
                  <a:lnTo>
                    <a:pt x="3414703" y="6507050"/>
                  </a:lnTo>
                  <a:lnTo>
                    <a:pt x="3488237" y="6508212"/>
                  </a:lnTo>
                  <a:cubicBezTo>
                    <a:pt x="3500690" y="6508729"/>
                    <a:pt x="3512483" y="6508471"/>
                    <a:pt x="3524142" y="6507955"/>
                  </a:cubicBezTo>
                  <a:lnTo>
                    <a:pt x="3559252" y="6506921"/>
                  </a:lnTo>
                  <a:cubicBezTo>
                    <a:pt x="3582835" y="6506792"/>
                    <a:pt x="3605889" y="6504467"/>
                    <a:pt x="3629207" y="6503045"/>
                  </a:cubicBezTo>
                  <a:cubicBezTo>
                    <a:pt x="3652526" y="6502012"/>
                    <a:pt x="3675579" y="6499171"/>
                    <a:pt x="3698633" y="6496845"/>
                  </a:cubicBezTo>
                  <a:cubicBezTo>
                    <a:pt x="3710160" y="6495683"/>
                    <a:pt x="3721819" y="6494907"/>
                    <a:pt x="3733213" y="6493357"/>
                  </a:cubicBezTo>
                  <a:lnTo>
                    <a:pt x="3767529" y="6488707"/>
                  </a:lnTo>
                  <a:lnTo>
                    <a:pt x="3801845" y="6484057"/>
                  </a:lnTo>
                  <a:lnTo>
                    <a:pt x="3835895" y="6478116"/>
                  </a:lnTo>
                  <a:cubicBezTo>
                    <a:pt x="4017673" y="6446727"/>
                    <a:pt x="4194152" y="6390281"/>
                    <a:pt x="4364801" y="6308517"/>
                  </a:cubicBezTo>
                  <a:cubicBezTo>
                    <a:pt x="4535583" y="6227139"/>
                    <a:pt x="4700138" y="6120962"/>
                    <a:pt x="4861379" y="6000576"/>
                  </a:cubicBezTo>
                  <a:cubicBezTo>
                    <a:pt x="5022621" y="5879931"/>
                    <a:pt x="5180684" y="5745337"/>
                    <a:pt x="5341263" y="5605834"/>
                  </a:cubicBezTo>
                  <a:lnTo>
                    <a:pt x="5587301" y="5390379"/>
                  </a:lnTo>
                  <a:cubicBezTo>
                    <a:pt x="5674216" y="5315718"/>
                    <a:pt x="5761527" y="5244416"/>
                    <a:pt x="5849105" y="5176344"/>
                  </a:cubicBezTo>
                  <a:lnTo>
                    <a:pt x="5890489" y="5145260"/>
                  </a:lnTo>
                  <a:lnTo>
                    <a:pt x="5890489" y="5995323"/>
                  </a:lnTo>
                  <a:lnTo>
                    <a:pt x="5811477" y="6077819"/>
                  </a:lnTo>
                  <a:cubicBezTo>
                    <a:pt x="5654739" y="6238377"/>
                    <a:pt x="5487138" y="6396093"/>
                    <a:pt x="5301384" y="6542958"/>
                  </a:cubicBezTo>
                  <a:lnTo>
                    <a:pt x="5252008" y="6578438"/>
                  </a:lnTo>
                  <a:lnTo>
                    <a:pt x="1653730" y="6578438"/>
                  </a:lnTo>
                  <a:lnTo>
                    <a:pt x="1549768" y="6488821"/>
                  </a:lnTo>
                  <a:cubicBezTo>
                    <a:pt x="1461976" y="6409495"/>
                    <a:pt x="1378573" y="6327182"/>
                    <a:pt x="1298282" y="6243932"/>
                  </a:cubicBezTo>
                  <a:cubicBezTo>
                    <a:pt x="1278277" y="6223006"/>
                    <a:pt x="1258138" y="6202210"/>
                    <a:pt x="1237999" y="6181671"/>
                  </a:cubicBezTo>
                  <a:lnTo>
                    <a:pt x="1179967" y="6117862"/>
                  </a:lnTo>
                  <a:lnTo>
                    <a:pt x="1121936" y="6054569"/>
                  </a:lnTo>
                  <a:cubicBezTo>
                    <a:pt x="1102328" y="6033644"/>
                    <a:pt x="1084573" y="6011427"/>
                    <a:pt x="1065628" y="5990243"/>
                  </a:cubicBezTo>
                  <a:cubicBezTo>
                    <a:pt x="1028662" y="5947099"/>
                    <a:pt x="990239" y="5904991"/>
                    <a:pt x="954335" y="5861460"/>
                  </a:cubicBezTo>
                  <a:cubicBezTo>
                    <a:pt x="936050" y="5840018"/>
                    <a:pt x="917634" y="5818446"/>
                    <a:pt x="898953" y="5797393"/>
                  </a:cubicBezTo>
                  <a:cubicBezTo>
                    <a:pt x="880404" y="5776208"/>
                    <a:pt x="861325" y="5755412"/>
                    <a:pt x="842908" y="5733582"/>
                  </a:cubicBezTo>
                  <a:cubicBezTo>
                    <a:pt x="767919" y="5647942"/>
                    <a:pt x="693061" y="5561786"/>
                    <a:pt x="622442" y="5471884"/>
                  </a:cubicBezTo>
                  <a:cubicBezTo>
                    <a:pt x="551559" y="5382112"/>
                    <a:pt x="486639" y="5287430"/>
                    <a:pt x="425559" y="5190036"/>
                  </a:cubicBezTo>
                  <a:cubicBezTo>
                    <a:pt x="303668" y="4994990"/>
                    <a:pt x="200193" y="4786123"/>
                    <a:pt x="123877" y="4564210"/>
                  </a:cubicBezTo>
                  <a:cubicBezTo>
                    <a:pt x="47694" y="4342555"/>
                    <a:pt x="2249" y="4106045"/>
                    <a:pt x="130" y="3865530"/>
                  </a:cubicBezTo>
                  <a:cubicBezTo>
                    <a:pt x="-1328" y="3745403"/>
                    <a:pt x="9537" y="3624629"/>
                    <a:pt x="30602" y="3505793"/>
                  </a:cubicBezTo>
                  <a:cubicBezTo>
                    <a:pt x="51802" y="3386828"/>
                    <a:pt x="84659" y="3270059"/>
                    <a:pt x="126924" y="3157164"/>
                  </a:cubicBezTo>
                  <a:cubicBezTo>
                    <a:pt x="200457" y="2959276"/>
                    <a:pt x="271737" y="2761388"/>
                    <a:pt x="334803" y="2560530"/>
                  </a:cubicBezTo>
                  <a:lnTo>
                    <a:pt x="381176" y="2409144"/>
                  </a:lnTo>
                  <a:lnTo>
                    <a:pt x="425825" y="2255819"/>
                  </a:lnTo>
                  <a:lnTo>
                    <a:pt x="470210" y="2099523"/>
                  </a:lnTo>
                  <a:lnTo>
                    <a:pt x="492998" y="2020213"/>
                  </a:lnTo>
                  <a:lnTo>
                    <a:pt x="517509" y="1939224"/>
                  </a:lnTo>
                  <a:cubicBezTo>
                    <a:pt x="525061" y="1912485"/>
                    <a:pt x="534866" y="1884586"/>
                    <a:pt x="544007" y="1857201"/>
                  </a:cubicBezTo>
                  <a:cubicBezTo>
                    <a:pt x="553680" y="1829559"/>
                    <a:pt x="561496" y="1802304"/>
                    <a:pt x="573288" y="1774274"/>
                  </a:cubicBezTo>
                  <a:lnTo>
                    <a:pt x="606146" y="1690832"/>
                  </a:lnTo>
                  <a:cubicBezTo>
                    <a:pt x="618467" y="1663060"/>
                    <a:pt x="631716" y="1635417"/>
                    <a:pt x="644569" y="1607775"/>
                  </a:cubicBezTo>
                  <a:cubicBezTo>
                    <a:pt x="698625" y="1498368"/>
                    <a:pt x="763413" y="1391287"/>
                    <a:pt x="837874" y="1297638"/>
                  </a:cubicBezTo>
                  <a:cubicBezTo>
                    <a:pt x="910348" y="1201278"/>
                    <a:pt x="990107" y="1115897"/>
                    <a:pt x="1069602" y="1032194"/>
                  </a:cubicBezTo>
                  <a:cubicBezTo>
                    <a:pt x="1089079" y="1010624"/>
                    <a:pt x="1110012" y="990990"/>
                    <a:pt x="1130548" y="970839"/>
                  </a:cubicBezTo>
                  <a:lnTo>
                    <a:pt x="1192024" y="910129"/>
                  </a:lnTo>
                  <a:cubicBezTo>
                    <a:pt x="1212031" y="889462"/>
                    <a:pt x="1234024" y="870475"/>
                    <a:pt x="1255356" y="850841"/>
                  </a:cubicBezTo>
                  <a:lnTo>
                    <a:pt x="1319614" y="792068"/>
                  </a:lnTo>
                  <a:cubicBezTo>
                    <a:pt x="1340680" y="772176"/>
                    <a:pt x="1363469" y="753834"/>
                    <a:pt x="1385728" y="734975"/>
                  </a:cubicBezTo>
                  <a:lnTo>
                    <a:pt x="1452768" y="678528"/>
                  </a:lnTo>
                  <a:lnTo>
                    <a:pt x="1469594" y="664449"/>
                  </a:lnTo>
                  <a:lnTo>
                    <a:pt x="1487083" y="651015"/>
                  </a:lnTo>
                  <a:lnTo>
                    <a:pt x="1522193" y="624277"/>
                  </a:lnTo>
                  <a:lnTo>
                    <a:pt x="1592415" y="570671"/>
                  </a:lnTo>
                  <a:cubicBezTo>
                    <a:pt x="1640110" y="535925"/>
                    <a:pt x="1689531" y="503245"/>
                    <a:pt x="1738287" y="469402"/>
                  </a:cubicBezTo>
                  <a:cubicBezTo>
                    <a:pt x="1788634" y="438015"/>
                    <a:pt x="1839643" y="407013"/>
                    <a:pt x="1890918" y="376530"/>
                  </a:cubicBezTo>
                  <a:cubicBezTo>
                    <a:pt x="2098400" y="258209"/>
                    <a:pt x="2323503" y="166241"/>
                    <a:pt x="2555363" y="105274"/>
                  </a:cubicBezTo>
                  <a:cubicBezTo>
                    <a:pt x="2787223" y="44047"/>
                    <a:pt x="3024516" y="12013"/>
                    <a:pt x="3259291" y="3229"/>
                  </a:cubicBezTo>
                  <a:lnTo>
                    <a:pt x="3347265" y="903"/>
                  </a:ln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ACA5348F-9FF6-485F-898D-1BED7EC727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6095999" y="52997"/>
              <a:ext cx="6093363" cy="6805004"/>
            </a:xfrm>
            <a:custGeom>
              <a:avLst/>
              <a:gdLst>
                <a:gd name="connsiteX0" fmla="*/ 3517682 w 5890491"/>
                <a:gd name="connsiteY0" fmla="*/ 0 h 6578439"/>
                <a:gd name="connsiteX1" fmla="*/ 5849513 w 5890491"/>
                <a:gd name="connsiteY1" fmla="*/ 841730 h 6578439"/>
                <a:gd name="connsiteX2" fmla="*/ 5890491 w 5890491"/>
                <a:gd name="connsiteY2" fmla="*/ 879061 h 6578439"/>
                <a:gd name="connsiteX3" fmla="*/ 5890491 w 5890491"/>
                <a:gd name="connsiteY3" fmla="*/ 2034114 h 6578439"/>
                <a:gd name="connsiteX4" fmla="*/ 5757065 w 5890491"/>
                <a:gd name="connsiteY4" fmla="*/ 1854938 h 6578439"/>
                <a:gd name="connsiteX5" fmla="*/ 5564060 w 5890491"/>
                <a:gd name="connsiteY5" fmla="*/ 1642182 h 6578439"/>
                <a:gd name="connsiteX6" fmla="*/ 3517551 w 5890491"/>
                <a:gd name="connsiteY6" fmla="*/ 790012 h 6578439"/>
                <a:gd name="connsiteX7" fmla="*/ 1611552 w 5890491"/>
                <a:gd name="connsiteY7" fmla="*/ 1543282 h 6578439"/>
                <a:gd name="connsiteX8" fmla="*/ 1340656 w 5890491"/>
                <a:gd name="connsiteY8" fmla="*/ 1897925 h 6578439"/>
                <a:gd name="connsiteX9" fmla="*/ 1201705 w 5890491"/>
                <a:gd name="connsiteY9" fmla="*/ 2361213 h 6578439"/>
                <a:gd name="connsiteX10" fmla="*/ 852705 w 5890491"/>
                <a:gd name="connsiteY10" fmla="*/ 3529176 h 6578439"/>
                <a:gd name="connsiteX11" fmla="*/ 863863 w 5890491"/>
                <a:gd name="connsiteY11" fmla="*/ 4437051 h 6578439"/>
                <a:gd name="connsiteX12" fmla="*/ 1413569 w 5890491"/>
                <a:gd name="connsiteY12" fmla="*/ 5357174 h 6578439"/>
                <a:gd name="connsiteX13" fmla="*/ 2339129 w 5890491"/>
                <a:gd name="connsiteY13" fmla="*/ 6143367 h 6578439"/>
                <a:gd name="connsiteX14" fmla="*/ 3439449 w 5890491"/>
                <a:gd name="connsiteY14" fmla="*/ 6420049 h 6578439"/>
                <a:gd name="connsiteX15" fmla="*/ 5251388 w 5890491"/>
                <a:gd name="connsiteY15" fmla="*/ 5349009 h 6578439"/>
                <a:gd name="connsiteX16" fmla="*/ 5657731 w 5890491"/>
                <a:gd name="connsiteY16" fmla="*/ 4959205 h 6578439"/>
                <a:gd name="connsiteX17" fmla="*/ 5836127 w 5890491"/>
                <a:gd name="connsiteY17" fmla="*/ 4792052 h 6578439"/>
                <a:gd name="connsiteX18" fmla="*/ 5890491 w 5890491"/>
                <a:gd name="connsiteY18" fmla="*/ 4738662 h 6578439"/>
                <a:gd name="connsiteX19" fmla="*/ 5890491 w 5890491"/>
                <a:gd name="connsiteY19" fmla="*/ 5821964 h 6578439"/>
                <a:gd name="connsiteX20" fmla="*/ 5802001 w 5890491"/>
                <a:gd name="connsiteY20" fmla="*/ 5907904 h 6578439"/>
                <a:gd name="connsiteX21" fmla="*/ 5294358 w 5890491"/>
                <a:gd name="connsiteY21" fmla="*/ 6397505 h 6578439"/>
                <a:gd name="connsiteX22" fmla="*/ 5077178 w 5890491"/>
                <a:gd name="connsiteY22" fmla="*/ 6578439 h 6578439"/>
                <a:gd name="connsiteX23" fmla="*/ 1567290 w 5890491"/>
                <a:gd name="connsiteY23" fmla="*/ 6578439 h 6578439"/>
                <a:gd name="connsiteX24" fmla="*/ 1508588 w 5890491"/>
                <a:gd name="connsiteY24" fmla="*/ 6535186 h 6578439"/>
                <a:gd name="connsiteX25" fmla="*/ 826498 w 5890491"/>
                <a:gd name="connsiteY25" fmla="*/ 5876034 h 6578439"/>
                <a:gd name="connsiteX26" fmla="*/ 122403 w 5890491"/>
                <a:gd name="connsiteY26" fmla="*/ 3255655 h 6578439"/>
                <a:gd name="connsiteX27" fmla="*/ 1061197 w 5890491"/>
                <a:gd name="connsiteY27" fmla="*/ 984650 h 6578439"/>
                <a:gd name="connsiteX28" fmla="*/ 3517682 w 5890491"/>
                <a:gd name="connsiteY28" fmla="*/ 0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890491" h="6578439">
                  <a:moveTo>
                    <a:pt x="3517682" y="0"/>
                  </a:moveTo>
                  <a:cubicBezTo>
                    <a:pt x="4402017" y="0"/>
                    <a:pt x="5213742" y="315483"/>
                    <a:pt x="5849513" y="841730"/>
                  </a:cubicBezTo>
                  <a:lnTo>
                    <a:pt x="5890491" y="879061"/>
                  </a:lnTo>
                  <a:lnTo>
                    <a:pt x="5890491" y="2034114"/>
                  </a:lnTo>
                  <a:lnTo>
                    <a:pt x="5757065" y="1854938"/>
                  </a:lnTo>
                  <a:cubicBezTo>
                    <a:pt x="5696443" y="1781264"/>
                    <a:pt x="5632076" y="1710299"/>
                    <a:pt x="5564060" y="1642182"/>
                  </a:cubicBezTo>
                  <a:cubicBezTo>
                    <a:pt x="5015393" y="1092636"/>
                    <a:pt x="4288592" y="790012"/>
                    <a:pt x="3517551" y="790012"/>
                  </a:cubicBezTo>
                  <a:cubicBezTo>
                    <a:pt x="2701750" y="790012"/>
                    <a:pt x="2131676" y="1015335"/>
                    <a:pt x="1611552" y="1543282"/>
                  </a:cubicBezTo>
                  <a:cubicBezTo>
                    <a:pt x="1435754" y="1721722"/>
                    <a:pt x="1375945" y="1822729"/>
                    <a:pt x="1340656" y="1897925"/>
                  </a:cubicBezTo>
                  <a:cubicBezTo>
                    <a:pt x="1289148" y="2007623"/>
                    <a:pt x="1252432" y="2155907"/>
                    <a:pt x="1201705" y="2361213"/>
                  </a:cubicBezTo>
                  <a:cubicBezTo>
                    <a:pt x="1133721" y="2635919"/>
                    <a:pt x="1040568" y="3012290"/>
                    <a:pt x="852705" y="3529176"/>
                  </a:cubicBezTo>
                  <a:cubicBezTo>
                    <a:pt x="749952" y="3811784"/>
                    <a:pt x="753584" y="4108747"/>
                    <a:pt x="863863" y="4437051"/>
                  </a:cubicBezTo>
                  <a:cubicBezTo>
                    <a:pt x="964800" y="4737438"/>
                    <a:pt x="1154869" y="5055603"/>
                    <a:pt x="1413569" y="5357174"/>
                  </a:cubicBezTo>
                  <a:cubicBezTo>
                    <a:pt x="1718326" y="5712343"/>
                    <a:pt x="2021008" y="5969404"/>
                    <a:pt x="2339129" y="6143367"/>
                  </a:cubicBezTo>
                  <a:cubicBezTo>
                    <a:pt x="2679565" y="6329577"/>
                    <a:pt x="3039591" y="6420049"/>
                    <a:pt x="3439449" y="6420049"/>
                  </a:cubicBezTo>
                  <a:cubicBezTo>
                    <a:pt x="4142246" y="6420049"/>
                    <a:pt x="4633828" y="5976251"/>
                    <a:pt x="5251388" y="5349009"/>
                  </a:cubicBezTo>
                  <a:cubicBezTo>
                    <a:pt x="5389949" y="5208364"/>
                    <a:pt x="5526047" y="5081677"/>
                    <a:pt x="5657731" y="4959205"/>
                  </a:cubicBezTo>
                  <a:cubicBezTo>
                    <a:pt x="5719520" y="4901722"/>
                    <a:pt x="5779200" y="4846206"/>
                    <a:pt x="5836127" y="4792052"/>
                  </a:cubicBezTo>
                  <a:lnTo>
                    <a:pt x="5890491" y="4738662"/>
                  </a:lnTo>
                  <a:lnTo>
                    <a:pt x="5890491" y="5821964"/>
                  </a:lnTo>
                  <a:lnTo>
                    <a:pt x="5802001" y="5907904"/>
                  </a:lnTo>
                  <a:cubicBezTo>
                    <a:pt x="5634962" y="6077456"/>
                    <a:pt x="5467509" y="6243625"/>
                    <a:pt x="5294358" y="6397505"/>
                  </a:cubicBezTo>
                  <a:lnTo>
                    <a:pt x="5077178" y="6578439"/>
                  </a:lnTo>
                  <a:lnTo>
                    <a:pt x="1567290" y="6578439"/>
                  </a:lnTo>
                  <a:lnTo>
                    <a:pt x="1508588" y="6535186"/>
                  </a:lnTo>
                  <a:cubicBezTo>
                    <a:pt x="1263991" y="6345442"/>
                    <a:pt x="1038054" y="6122666"/>
                    <a:pt x="826498" y="5876034"/>
                  </a:cubicBezTo>
                  <a:cubicBezTo>
                    <a:pt x="261613" y="5217713"/>
                    <a:pt x="-239182" y="4250314"/>
                    <a:pt x="122403" y="3255655"/>
                  </a:cubicBezTo>
                  <a:cubicBezTo>
                    <a:pt x="607497" y="1921629"/>
                    <a:pt x="393040" y="1662857"/>
                    <a:pt x="1061197" y="984650"/>
                  </a:cubicBezTo>
                  <a:cubicBezTo>
                    <a:pt x="1729484" y="306444"/>
                    <a:pt x="2498060" y="0"/>
                    <a:pt x="351768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33B89F41-1D91-447A-88C5-8A917809FEE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6096000" y="52997"/>
              <a:ext cx="6093362" cy="6805004"/>
            </a:xfrm>
            <a:custGeom>
              <a:avLst/>
              <a:gdLst>
                <a:gd name="connsiteX0" fmla="*/ 5890490 w 5890490"/>
                <a:gd name="connsiteY0" fmla="*/ 5389037 h 6578439"/>
                <a:gd name="connsiteX1" fmla="*/ 5890490 w 5890490"/>
                <a:gd name="connsiteY1" fmla="*/ 5855587 h 6578439"/>
                <a:gd name="connsiteX2" fmla="*/ 5784593 w 5890490"/>
                <a:gd name="connsiteY2" fmla="*/ 5962054 h 6578439"/>
                <a:gd name="connsiteX3" fmla="*/ 5663414 w 5890490"/>
                <a:gd name="connsiteY3" fmla="*/ 6082564 h 6578439"/>
                <a:gd name="connsiteX4" fmla="*/ 5147099 w 5890490"/>
                <a:gd name="connsiteY4" fmla="*/ 6547726 h 6578439"/>
                <a:gd name="connsiteX5" fmla="*/ 5105015 w 5890490"/>
                <a:gd name="connsiteY5" fmla="*/ 6578439 h 6578439"/>
                <a:gd name="connsiteX6" fmla="*/ 4385601 w 5890490"/>
                <a:gd name="connsiteY6" fmla="*/ 6578439 h 6578439"/>
                <a:gd name="connsiteX7" fmla="*/ 4507252 w 5890490"/>
                <a:gd name="connsiteY7" fmla="*/ 6515968 h 6578439"/>
                <a:gd name="connsiteX8" fmla="*/ 4909330 w 5890490"/>
                <a:gd name="connsiteY8" fmla="*/ 6253453 h 6578439"/>
                <a:gd name="connsiteX9" fmla="*/ 5411374 w 5890490"/>
                <a:gd name="connsiteY9" fmla="*/ 5828544 h 6578439"/>
                <a:gd name="connsiteX10" fmla="*/ 5533570 w 5890490"/>
                <a:gd name="connsiteY10" fmla="*/ 5714534 h 6578439"/>
                <a:gd name="connsiteX11" fmla="*/ 5657425 w 5890490"/>
                <a:gd name="connsiteY11" fmla="*/ 5597650 h 6578439"/>
                <a:gd name="connsiteX12" fmla="*/ 3336813 w 5890490"/>
                <a:gd name="connsiteY12" fmla="*/ 499 h 6578439"/>
                <a:gd name="connsiteX13" fmla="*/ 3513674 w 5890490"/>
                <a:gd name="connsiteY13" fmla="*/ 1202 h 6578439"/>
                <a:gd name="connsiteX14" fmla="*/ 3602743 w 5890490"/>
                <a:gd name="connsiteY14" fmla="*/ 4827 h 6578439"/>
                <a:gd name="connsiteX15" fmla="*/ 3647213 w 5890490"/>
                <a:gd name="connsiteY15" fmla="*/ 6703 h 6578439"/>
                <a:gd name="connsiteX16" fmla="*/ 3691684 w 5890490"/>
                <a:gd name="connsiteY16" fmla="*/ 9453 h 6578439"/>
                <a:gd name="connsiteX17" fmla="*/ 3868927 w 5890490"/>
                <a:gd name="connsiteY17" fmla="*/ 27080 h 6578439"/>
                <a:gd name="connsiteX18" fmla="*/ 5200872 w 5890490"/>
                <a:gd name="connsiteY18" fmla="*/ 472240 h 6578439"/>
                <a:gd name="connsiteX19" fmla="*/ 5772711 w 5890490"/>
                <a:gd name="connsiteY19" fmla="*/ 866334 h 6578439"/>
                <a:gd name="connsiteX20" fmla="*/ 5890490 w 5890490"/>
                <a:gd name="connsiteY20" fmla="*/ 972426 h 6578439"/>
                <a:gd name="connsiteX21" fmla="*/ 5890490 w 5890490"/>
                <a:gd name="connsiteY21" fmla="*/ 1158576 h 6578439"/>
                <a:gd name="connsiteX22" fmla="*/ 5676045 w 5890490"/>
                <a:gd name="connsiteY22" fmla="*/ 986969 h 6578439"/>
                <a:gd name="connsiteX23" fmla="*/ 5103776 w 5890490"/>
                <a:gd name="connsiteY23" fmla="*/ 655879 h 6578439"/>
                <a:gd name="connsiteX24" fmla="*/ 4482465 w 5890490"/>
                <a:gd name="connsiteY24" fmla="*/ 440363 h 6578439"/>
                <a:gd name="connsiteX25" fmla="*/ 4402444 w 5890490"/>
                <a:gd name="connsiteY25" fmla="*/ 422111 h 6578439"/>
                <a:gd name="connsiteX26" fmla="*/ 4322423 w 5890490"/>
                <a:gd name="connsiteY26" fmla="*/ 404610 h 6578439"/>
                <a:gd name="connsiteX27" fmla="*/ 4241892 w 5890490"/>
                <a:gd name="connsiteY27" fmla="*/ 389858 h 6578439"/>
                <a:gd name="connsiteX28" fmla="*/ 4201627 w 5890490"/>
                <a:gd name="connsiteY28" fmla="*/ 382483 h 6578439"/>
                <a:gd name="connsiteX29" fmla="*/ 4161234 w 5890490"/>
                <a:gd name="connsiteY29" fmla="*/ 375857 h 6578439"/>
                <a:gd name="connsiteX30" fmla="*/ 3999280 w 5890490"/>
                <a:gd name="connsiteY30" fmla="*/ 353606 h 6578439"/>
                <a:gd name="connsiteX31" fmla="*/ 3836817 w 5890490"/>
                <a:gd name="connsiteY31" fmla="*/ 338480 h 6578439"/>
                <a:gd name="connsiteX32" fmla="*/ 3673972 w 5890490"/>
                <a:gd name="connsiteY32" fmla="*/ 330604 h 6578439"/>
                <a:gd name="connsiteX33" fmla="*/ 3511126 w 5890490"/>
                <a:gd name="connsiteY33" fmla="*/ 328978 h 6578439"/>
                <a:gd name="connsiteX34" fmla="*/ 3183142 w 5890490"/>
                <a:gd name="connsiteY34" fmla="*/ 342854 h 6578439"/>
                <a:gd name="connsiteX35" fmla="*/ 2541444 w 5890490"/>
                <a:gd name="connsiteY35" fmla="*/ 439988 h 6578439"/>
                <a:gd name="connsiteX36" fmla="*/ 1933895 w 5890490"/>
                <a:gd name="connsiteY36" fmla="*/ 650505 h 6578439"/>
                <a:gd name="connsiteX37" fmla="*/ 1378079 w 5890490"/>
                <a:gd name="connsiteY37" fmla="*/ 983905 h 6578439"/>
                <a:gd name="connsiteX38" fmla="*/ 1312967 w 5890490"/>
                <a:gd name="connsiteY38" fmla="*/ 1033660 h 6578439"/>
                <a:gd name="connsiteX39" fmla="*/ 1248364 w 5890490"/>
                <a:gd name="connsiteY39" fmla="*/ 1084413 h 6578439"/>
                <a:gd name="connsiteX40" fmla="*/ 1185163 w 5890490"/>
                <a:gd name="connsiteY40" fmla="*/ 1137168 h 6578439"/>
                <a:gd name="connsiteX41" fmla="*/ 1122852 w 5890490"/>
                <a:gd name="connsiteY41" fmla="*/ 1190922 h 6578439"/>
                <a:gd name="connsiteX42" fmla="*/ 892092 w 5890490"/>
                <a:gd name="connsiteY42" fmla="*/ 1421440 h 6578439"/>
                <a:gd name="connsiteX43" fmla="*/ 707202 w 5890490"/>
                <a:gd name="connsiteY43" fmla="*/ 1684212 h 6578439"/>
                <a:gd name="connsiteX44" fmla="*/ 670121 w 5890490"/>
                <a:gd name="connsiteY44" fmla="*/ 1756093 h 6578439"/>
                <a:gd name="connsiteX45" fmla="*/ 637630 w 5890490"/>
                <a:gd name="connsiteY45" fmla="*/ 1830724 h 6578439"/>
                <a:gd name="connsiteX46" fmla="*/ 607685 w 5890490"/>
                <a:gd name="connsiteY46" fmla="*/ 1907105 h 6578439"/>
                <a:gd name="connsiteX47" fmla="*/ 580034 w 5890490"/>
                <a:gd name="connsiteY47" fmla="*/ 1984986 h 6578439"/>
                <a:gd name="connsiteX48" fmla="*/ 481919 w 5890490"/>
                <a:gd name="connsiteY48" fmla="*/ 2304386 h 6578439"/>
                <a:gd name="connsiteX49" fmla="*/ 433881 w 5890490"/>
                <a:gd name="connsiteY49" fmla="*/ 2465399 h 6578439"/>
                <a:gd name="connsiteX50" fmla="*/ 384442 w 5890490"/>
                <a:gd name="connsiteY50" fmla="*/ 2626163 h 6578439"/>
                <a:gd name="connsiteX51" fmla="*/ 166039 w 5890490"/>
                <a:gd name="connsiteY51" fmla="*/ 3261338 h 6578439"/>
                <a:gd name="connsiteX52" fmla="*/ 56202 w 5890490"/>
                <a:gd name="connsiteY52" fmla="*/ 3910265 h 6578439"/>
                <a:gd name="connsiteX53" fmla="*/ 93664 w 5890490"/>
                <a:gd name="connsiteY53" fmla="*/ 4237292 h 6578439"/>
                <a:gd name="connsiteX54" fmla="*/ 111758 w 5890490"/>
                <a:gd name="connsiteY54" fmla="*/ 4317548 h 6578439"/>
                <a:gd name="connsiteX55" fmla="*/ 133038 w 5890490"/>
                <a:gd name="connsiteY55" fmla="*/ 4397054 h 6578439"/>
                <a:gd name="connsiteX56" fmla="*/ 157757 w 5890490"/>
                <a:gd name="connsiteY56" fmla="*/ 4475560 h 6578439"/>
                <a:gd name="connsiteX57" fmla="*/ 185153 w 5890490"/>
                <a:gd name="connsiteY57" fmla="*/ 4553066 h 6578439"/>
                <a:gd name="connsiteX58" fmla="*/ 493642 w 5890490"/>
                <a:gd name="connsiteY58" fmla="*/ 5132239 h 6578439"/>
                <a:gd name="connsiteX59" fmla="*/ 914391 w 5890490"/>
                <a:gd name="connsiteY59" fmla="*/ 5636528 h 6578439"/>
                <a:gd name="connsiteX60" fmla="*/ 1402034 w 5890490"/>
                <a:gd name="connsiteY60" fmla="*/ 6076188 h 6578439"/>
                <a:gd name="connsiteX61" fmla="*/ 1664397 w 5890490"/>
                <a:gd name="connsiteY61" fmla="*/ 6267079 h 6578439"/>
                <a:gd name="connsiteX62" fmla="*/ 1938992 w 5890490"/>
                <a:gd name="connsiteY62" fmla="*/ 6434343 h 6578439"/>
                <a:gd name="connsiteX63" fmla="*/ 2225931 w 5890490"/>
                <a:gd name="connsiteY63" fmla="*/ 6574322 h 6578439"/>
                <a:gd name="connsiteX64" fmla="*/ 2236328 w 5890490"/>
                <a:gd name="connsiteY64" fmla="*/ 6578439 h 6578439"/>
                <a:gd name="connsiteX65" fmla="*/ 1504665 w 5890490"/>
                <a:gd name="connsiteY65" fmla="*/ 6578439 h 6578439"/>
                <a:gd name="connsiteX66" fmla="*/ 1456827 w 5890490"/>
                <a:gd name="connsiteY66" fmla="*/ 6543476 h 6578439"/>
                <a:gd name="connsiteX67" fmla="*/ 1188475 w 5890490"/>
                <a:gd name="connsiteY67" fmla="*/ 6314083 h 6578439"/>
                <a:gd name="connsiteX68" fmla="*/ 721728 w 5890490"/>
                <a:gd name="connsiteY68" fmla="*/ 5798666 h 6578439"/>
                <a:gd name="connsiteX69" fmla="*/ 344175 w 5890490"/>
                <a:gd name="connsiteY69" fmla="*/ 5219495 h 6578439"/>
                <a:gd name="connsiteX70" fmla="*/ 87293 w 5890490"/>
                <a:gd name="connsiteY70" fmla="*/ 4583569 h 6578439"/>
                <a:gd name="connsiteX71" fmla="*/ 65886 w 5890490"/>
                <a:gd name="connsiteY71" fmla="*/ 4500813 h 6578439"/>
                <a:gd name="connsiteX72" fmla="*/ 47409 w 5890490"/>
                <a:gd name="connsiteY72" fmla="*/ 4417431 h 6578439"/>
                <a:gd name="connsiteX73" fmla="*/ 39000 w 5890490"/>
                <a:gd name="connsiteY73" fmla="*/ 4375677 h 6578439"/>
                <a:gd name="connsiteX74" fmla="*/ 31610 w 5890490"/>
                <a:gd name="connsiteY74" fmla="*/ 4333674 h 6578439"/>
                <a:gd name="connsiteX75" fmla="*/ 18868 w 5890490"/>
                <a:gd name="connsiteY75" fmla="*/ 4249417 h 6578439"/>
                <a:gd name="connsiteX76" fmla="*/ 646 w 5890490"/>
                <a:gd name="connsiteY76" fmla="*/ 3910265 h 6578439"/>
                <a:gd name="connsiteX77" fmla="*/ 130234 w 5890490"/>
                <a:gd name="connsiteY77" fmla="*/ 3248337 h 6578439"/>
                <a:gd name="connsiteX78" fmla="*/ 335383 w 5890490"/>
                <a:gd name="connsiteY78" fmla="*/ 2611911 h 6578439"/>
                <a:gd name="connsiteX79" fmla="*/ 487272 w 5890490"/>
                <a:gd name="connsiteY79" fmla="*/ 1958609 h 6578439"/>
                <a:gd name="connsiteX80" fmla="*/ 508550 w 5890490"/>
                <a:gd name="connsiteY80" fmla="*/ 1876227 h 6578439"/>
                <a:gd name="connsiteX81" fmla="*/ 531742 w 5890490"/>
                <a:gd name="connsiteY81" fmla="*/ 1793721 h 6578439"/>
                <a:gd name="connsiteX82" fmla="*/ 558245 w 5890490"/>
                <a:gd name="connsiteY82" fmla="*/ 1711465 h 6578439"/>
                <a:gd name="connsiteX83" fmla="*/ 590100 w 5890490"/>
                <a:gd name="connsiteY83" fmla="*/ 1630332 h 6578439"/>
                <a:gd name="connsiteX84" fmla="*/ 758680 w 5890490"/>
                <a:gd name="connsiteY84" fmla="*/ 1322433 h 6578439"/>
                <a:gd name="connsiteX85" fmla="*/ 976317 w 5890490"/>
                <a:gd name="connsiteY85" fmla="*/ 1049286 h 6578439"/>
                <a:gd name="connsiteX86" fmla="*/ 1035314 w 5890490"/>
                <a:gd name="connsiteY86" fmla="*/ 985406 h 6578439"/>
                <a:gd name="connsiteX87" fmla="*/ 1095329 w 5890490"/>
                <a:gd name="connsiteY87" fmla="*/ 922526 h 6578439"/>
                <a:gd name="connsiteX88" fmla="*/ 1157384 w 5890490"/>
                <a:gd name="connsiteY88" fmla="*/ 861271 h 6578439"/>
                <a:gd name="connsiteX89" fmla="*/ 1220841 w 5890490"/>
                <a:gd name="connsiteY89" fmla="*/ 801017 h 6578439"/>
                <a:gd name="connsiteX90" fmla="*/ 1286462 w 5890490"/>
                <a:gd name="connsiteY90" fmla="*/ 742886 h 6578439"/>
                <a:gd name="connsiteX91" fmla="*/ 1353233 w 5890490"/>
                <a:gd name="connsiteY91" fmla="*/ 685632 h 6578439"/>
                <a:gd name="connsiteX92" fmla="*/ 1369924 w 5890490"/>
                <a:gd name="connsiteY92" fmla="*/ 671256 h 6578439"/>
                <a:gd name="connsiteX93" fmla="*/ 1387380 w 5890490"/>
                <a:gd name="connsiteY93" fmla="*/ 657755 h 6578439"/>
                <a:gd name="connsiteX94" fmla="*/ 1422422 w 5890490"/>
                <a:gd name="connsiteY94" fmla="*/ 630877 h 6578439"/>
                <a:gd name="connsiteX95" fmla="*/ 1492759 w 5890490"/>
                <a:gd name="connsiteY95" fmla="*/ 577248 h 6578439"/>
                <a:gd name="connsiteX96" fmla="*/ 1528820 w 5890490"/>
                <a:gd name="connsiteY96" fmla="*/ 551496 h 6578439"/>
                <a:gd name="connsiteX97" fmla="*/ 1565390 w 5890490"/>
                <a:gd name="connsiteY97" fmla="*/ 526370 h 6578439"/>
                <a:gd name="connsiteX98" fmla="*/ 1639040 w 5890490"/>
                <a:gd name="connsiteY98" fmla="*/ 476490 h 6578439"/>
                <a:gd name="connsiteX99" fmla="*/ 1792075 w 5890490"/>
                <a:gd name="connsiteY99" fmla="*/ 384859 h 6578439"/>
                <a:gd name="connsiteX100" fmla="*/ 2455943 w 5890490"/>
                <a:gd name="connsiteY100" fmla="*/ 117836 h 6578439"/>
                <a:gd name="connsiteX101" fmla="*/ 3159952 w 5890490"/>
                <a:gd name="connsiteY101" fmla="*/ 7203 h 6578439"/>
                <a:gd name="connsiteX102" fmla="*/ 3336813 w 5890490"/>
                <a:gd name="connsiteY102" fmla="*/ 499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5890490" h="6578439">
                  <a:moveTo>
                    <a:pt x="5890490" y="5389037"/>
                  </a:moveTo>
                  <a:lnTo>
                    <a:pt x="5890490" y="5855587"/>
                  </a:lnTo>
                  <a:lnTo>
                    <a:pt x="5784593" y="5962054"/>
                  </a:lnTo>
                  <a:cubicBezTo>
                    <a:pt x="5744454" y="6002308"/>
                    <a:pt x="5704062" y="6042436"/>
                    <a:pt x="5663414" y="6082564"/>
                  </a:cubicBezTo>
                  <a:cubicBezTo>
                    <a:pt x="5500314" y="6242577"/>
                    <a:pt x="5330970" y="6400714"/>
                    <a:pt x="5147099" y="6547726"/>
                  </a:cubicBezTo>
                  <a:lnTo>
                    <a:pt x="5105015" y="6578439"/>
                  </a:lnTo>
                  <a:lnTo>
                    <a:pt x="4385601" y="6578439"/>
                  </a:lnTo>
                  <a:lnTo>
                    <a:pt x="4507252" y="6515968"/>
                  </a:lnTo>
                  <a:cubicBezTo>
                    <a:pt x="4645901" y="6439679"/>
                    <a:pt x="4779837" y="6350961"/>
                    <a:pt x="4909330" y="6253453"/>
                  </a:cubicBezTo>
                  <a:cubicBezTo>
                    <a:pt x="5082369" y="6123567"/>
                    <a:pt x="5248145" y="5979180"/>
                    <a:pt x="5411374" y="5828544"/>
                  </a:cubicBezTo>
                  <a:cubicBezTo>
                    <a:pt x="5452149" y="5790791"/>
                    <a:pt x="5492924" y="5752788"/>
                    <a:pt x="5533570" y="5714534"/>
                  </a:cubicBezTo>
                  <a:lnTo>
                    <a:pt x="5657425" y="5597650"/>
                  </a:lnTo>
                  <a:close/>
                  <a:moveTo>
                    <a:pt x="3336813" y="499"/>
                  </a:moveTo>
                  <a:cubicBezTo>
                    <a:pt x="3395682" y="-392"/>
                    <a:pt x="3454550" y="-48"/>
                    <a:pt x="3513674" y="1202"/>
                  </a:cubicBezTo>
                  <a:lnTo>
                    <a:pt x="3602743" y="4827"/>
                  </a:lnTo>
                  <a:lnTo>
                    <a:pt x="3647213" y="6703"/>
                  </a:lnTo>
                  <a:cubicBezTo>
                    <a:pt x="3661994" y="7327"/>
                    <a:pt x="3676903" y="7703"/>
                    <a:pt x="3691684" y="9453"/>
                  </a:cubicBezTo>
                  <a:lnTo>
                    <a:pt x="3868927" y="27080"/>
                  </a:lnTo>
                  <a:cubicBezTo>
                    <a:pt x="4340645" y="85584"/>
                    <a:pt x="4795160" y="243221"/>
                    <a:pt x="5200872" y="472240"/>
                  </a:cubicBezTo>
                  <a:cubicBezTo>
                    <a:pt x="5403855" y="587124"/>
                    <a:pt x="5594988" y="719447"/>
                    <a:pt x="5772711" y="866334"/>
                  </a:cubicBezTo>
                  <a:lnTo>
                    <a:pt x="5890490" y="972426"/>
                  </a:lnTo>
                  <a:lnTo>
                    <a:pt x="5890490" y="1158576"/>
                  </a:lnTo>
                  <a:lnTo>
                    <a:pt x="5676045" y="986969"/>
                  </a:lnTo>
                  <a:cubicBezTo>
                    <a:pt x="5496587" y="857740"/>
                    <a:pt x="5304275" y="746699"/>
                    <a:pt x="5103776" y="655879"/>
                  </a:cubicBezTo>
                  <a:cubicBezTo>
                    <a:pt x="4903214" y="564747"/>
                    <a:pt x="4695006" y="492492"/>
                    <a:pt x="4482465" y="440363"/>
                  </a:cubicBezTo>
                  <a:lnTo>
                    <a:pt x="4402444" y="422111"/>
                  </a:lnTo>
                  <a:cubicBezTo>
                    <a:pt x="4375813" y="416111"/>
                    <a:pt x="4349436" y="408859"/>
                    <a:pt x="4322423" y="404610"/>
                  </a:cubicBezTo>
                  <a:lnTo>
                    <a:pt x="4241892" y="389858"/>
                  </a:lnTo>
                  <a:lnTo>
                    <a:pt x="4201627" y="382483"/>
                  </a:lnTo>
                  <a:cubicBezTo>
                    <a:pt x="4188248" y="379983"/>
                    <a:pt x="4174869" y="377483"/>
                    <a:pt x="4161234" y="375857"/>
                  </a:cubicBezTo>
                  <a:cubicBezTo>
                    <a:pt x="4107208" y="368482"/>
                    <a:pt x="4053308" y="360482"/>
                    <a:pt x="3999280" y="353606"/>
                  </a:cubicBezTo>
                  <a:cubicBezTo>
                    <a:pt x="3944999" y="348855"/>
                    <a:pt x="3890844" y="343854"/>
                    <a:pt x="3836817" y="338480"/>
                  </a:cubicBezTo>
                  <a:lnTo>
                    <a:pt x="3673972" y="330604"/>
                  </a:lnTo>
                  <a:cubicBezTo>
                    <a:pt x="3619690" y="329104"/>
                    <a:pt x="3565281" y="329604"/>
                    <a:pt x="3511126" y="328978"/>
                  </a:cubicBezTo>
                  <a:cubicBezTo>
                    <a:pt x="3402054" y="330728"/>
                    <a:pt x="3291706" y="334604"/>
                    <a:pt x="3183142" y="342854"/>
                  </a:cubicBezTo>
                  <a:cubicBezTo>
                    <a:pt x="2965505" y="358855"/>
                    <a:pt x="2750670" y="389733"/>
                    <a:pt x="2541444" y="439988"/>
                  </a:cubicBezTo>
                  <a:cubicBezTo>
                    <a:pt x="2332216" y="490117"/>
                    <a:pt x="2128850" y="559997"/>
                    <a:pt x="1933895" y="650505"/>
                  </a:cubicBezTo>
                  <a:cubicBezTo>
                    <a:pt x="1738939" y="741261"/>
                    <a:pt x="1553540" y="854146"/>
                    <a:pt x="1378079" y="983905"/>
                  </a:cubicBezTo>
                  <a:lnTo>
                    <a:pt x="1312967" y="1033660"/>
                  </a:lnTo>
                  <a:cubicBezTo>
                    <a:pt x="1291178" y="1050286"/>
                    <a:pt x="1269006" y="1066412"/>
                    <a:pt x="1248364" y="1084413"/>
                  </a:cubicBezTo>
                  <a:lnTo>
                    <a:pt x="1185163" y="1137168"/>
                  </a:lnTo>
                  <a:cubicBezTo>
                    <a:pt x="1164138" y="1154794"/>
                    <a:pt x="1142603" y="1172046"/>
                    <a:pt x="1122852" y="1190922"/>
                  </a:cubicBezTo>
                  <a:cubicBezTo>
                    <a:pt x="1041557" y="1264303"/>
                    <a:pt x="961663" y="1339309"/>
                    <a:pt x="892092" y="1421440"/>
                  </a:cubicBezTo>
                  <a:cubicBezTo>
                    <a:pt x="819589" y="1501822"/>
                    <a:pt x="759827" y="1590329"/>
                    <a:pt x="707202" y="1684212"/>
                  </a:cubicBezTo>
                  <a:cubicBezTo>
                    <a:pt x="694715" y="1708089"/>
                    <a:pt x="682227" y="1731841"/>
                    <a:pt x="670121" y="1756093"/>
                  </a:cubicBezTo>
                  <a:lnTo>
                    <a:pt x="637630" y="1830724"/>
                  </a:lnTo>
                  <a:cubicBezTo>
                    <a:pt x="626161" y="1855350"/>
                    <a:pt x="617624" y="1881603"/>
                    <a:pt x="607685" y="1907105"/>
                  </a:cubicBezTo>
                  <a:cubicBezTo>
                    <a:pt x="598128" y="1932857"/>
                    <a:pt x="588317" y="1958483"/>
                    <a:pt x="580034" y="1984986"/>
                  </a:cubicBezTo>
                  <a:cubicBezTo>
                    <a:pt x="544611" y="2089620"/>
                    <a:pt x="513393" y="2197128"/>
                    <a:pt x="481919" y="2304386"/>
                  </a:cubicBezTo>
                  <a:lnTo>
                    <a:pt x="433881" y="2465399"/>
                  </a:lnTo>
                  <a:lnTo>
                    <a:pt x="384442" y="2626163"/>
                  </a:lnTo>
                  <a:cubicBezTo>
                    <a:pt x="317672" y="2839680"/>
                    <a:pt x="243129" y="3050946"/>
                    <a:pt x="166039" y="3261338"/>
                  </a:cubicBezTo>
                  <a:cubicBezTo>
                    <a:pt x="88822" y="3468979"/>
                    <a:pt x="50850" y="3690248"/>
                    <a:pt x="56202" y="3910265"/>
                  </a:cubicBezTo>
                  <a:cubicBezTo>
                    <a:pt x="58495" y="4020274"/>
                    <a:pt x="71493" y="4129783"/>
                    <a:pt x="93664" y="4237292"/>
                  </a:cubicBezTo>
                  <a:cubicBezTo>
                    <a:pt x="99143" y="4264168"/>
                    <a:pt x="104623" y="4291045"/>
                    <a:pt x="111758" y="4317548"/>
                  </a:cubicBezTo>
                  <a:cubicBezTo>
                    <a:pt x="118384" y="4344176"/>
                    <a:pt x="124627" y="4370802"/>
                    <a:pt x="133038" y="4397054"/>
                  </a:cubicBezTo>
                  <a:cubicBezTo>
                    <a:pt x="140810" y="4423307"/>
                    <a:pt x="148456" y="4449683"/>
                    <a:pt x="157757" y="4475560"/>
                  </a:cubicBezTo>
                  <a:cubicBezTo>
                    <a:pt x="166549" y="4501562"/>
                    <a:pt x="175087" y="4527564"/>
                    <a:pt x="185153" y="4553066"/>
                  </a:cubicBezTo>
                  <a:cubicBezTo>
                    <a:pt x="262371" y="4758458"/>
                    <a:pt x="368895" y="4951974"/>
                    <a:pt x="493642" y="5132239"/>
                  </a:cubicBezTo>
                  <a:cubicBezTo>
                    <a:pt x="618389" y="5312627"/>
                    <a:pt x="760846" y="5480391"/>
                    <a:pt x="914391" y="5636528"/>
                  </a:cubicBezTo>
                  <a:cubicBezTo>
                    <a:pt x="1069081" y="5793166"/>
                    <a:pt x="1231544" y="5941677"/>
                    <a:pt x="1402034" y="6076188"/>
                  </a:cubicBezTo>
                  <a:cubicBezTo>
                    <a:pt x="1487535" y="6143320"/>
                    <a:pt x="1574565" y="6207574"/>
                    <a:pt x="1664397" y="6267079"/>
                  </a:cubicBezTo>
                  <a:cubicBezTo>
                    <a:pt x="1753592" y="6327459"/>
                    <a:pt x="1845336" y="6383088"/>
                    <a:pt x="1938992" y="6434343"/>
                  </a:cubicBezTo>
                  <a:cubicBezTo>
                    <a:pt x="2032647" y="6485659"/>
                    <a:pt x="2128309" y="6532600"/>
                    <a:pt x="2225931" y="6574322"/>
                  </a:cubicBezTo>
                  <a:lnTo>
                    <a:pt x="2236328" y="6578439"/>
                  </a:lnTo>
                  <a:lnTo>
                    <a:pt x="1504665" y="6578439"/>
                  </a:lnTo>
                  <a:lnTo>
                    <a:pt x="1456827" y="6543476"/>
                  </a:lnTo>
                  <a:cubicBezTo>
                    <a:pt x="1363554" y="6470595"/>
                    <a:pt x="1273848" y="6394340"/>
                    <a:pt x="1188475" y="6314083"/>
                  </a:cubicBezTo>
                  <a:cubicBezTo>
                    <a:pt x="1017856" y="6153445"/>
                    <a:pt x="863803" y="5979931"/>
                    <a:pt x="721728" y="5798666"/>
                  </a:cubicBezTo>
                  <a:cubicBezTo>
                    <a:pt x="579397" y="5616027"/>
                    <a:pt x="452103" y="5422511"/>
                    <a:pt x="344175" y="5219495"/>
                  </a:cubicBezTo>
                  <a:cubicBezTo>
                    <a:pt x="236505" y="5016354"/>
                    <a:pt x="147946" y="4803586"/>
                    <a:pt x="87293" y="4583569"/>
                  </a:cubicBezTo>
                  <a:cubicBezTo>
                    <a:pt x="79138" y="4556193"/>
                    <a:pt x="72639" y="4528440"/>
                    <a:pt x="65886" y="4500813"/>
                  </a:cubicBezTo>
                  <a:cubicBezTo>
                    <a:pt x="58751" y="4473311"/>
                    <a:pt x="53144" y="4445308"/>
                    <a:pt x="47409" y="4417431"/>
                  </a:cubicBezTo>
                  <a:cubicBezTo>
                    <a:pt x="44733" y="4403430"/>
                    <a:pt x="41294" y="4389679"/>
                    <a:pt x="39000" y="4375677"/>
                  </a:cubicBezTo>
                  <a:lnTo>
                    <a:pt x="31610" y="4333674"/>
                  </a:lnTo>
                  <a:cubicBezTo>
                    <a:pt x="26258" y="4305797"/>
                    <a:pt x="22563" y="4277544"/>
                    <a:pt x="18868" y="4249417"/>
                  </a:cubicBezTo>
                  <a:cubicBezTo>
                    <a:pt x="4214" y="4136784"/>
                    <a:pt x="-2158" y="4023275"/>
                    <a:pt x="646" y="3910265"/>
                  </a:cubicBezTo>
                  <a:cubicBezTo>
                    <a:pt x="5997" y="3683872"/>
                    <a:pt x="50596" y="3459605"/>
                    <a:pt x="130234" y="3248337"/>
                  </a:cubicBezTo>
                  <a:cubicBezTo>
                    <a:pt x="207961" y="3039196"/>
                    <a:pt x="278044" y="2827179"/>
                    <a:pt x="335383" y="2611911"/>
                  </a:cubicBezTo>
                  <a:cubicBezTo>
                    <a:pt x="393743" y="2396644"/>
                    <a:pt x="435792" y="2178627"/>
                    <a:pt x="487272" y="1958609"/>
                  </a:cubicBezTo>
                  <a:cubicBezTo>
                    <a:pt x="493259" y="1931107"/>
                    <a:pt x="501287" y="1903730"/>
                    <a:pt x="508550" y="1876227"/>
                  </a:cubicBezTo>
                  <a:cubicBezTo>
                    <a:pt x="516195" y="1848725"/>
                    <a:pt x="522312" y="1820972"/>
                    <a:pt x="531742" y="1793721"/>
                  </a:cubicBezTo>
                  <a:lnTo>
                    <a:pt x="558245" y="1711465"/>
                  </a:lnTo>
                  <a:cubicBezTo>
                    <a:pt x="568439" y="1684337"/>
                    <a:pt x="579652" y="1657459"/>
                    <a:pt x="590100" y="1630332"/>
                  </a:cubicBezTo>
                  <a:cubicBezTo>
                    <a:pt x="635080" y="1523075"/>
                    <a:pt x="690637" y="1417566"/>
                    <a:pt x="758680" y="1322433"/>
                  </a:cubicBezTo>
                  <a:cubicBezTo>
                    <a:pt x="824430" y="1225051"/>
                    <a:pt x="899610" y="1136168"/>
                    <a:pt x="976317" y="1049286"/>
                  </a:cubicBezTo>
                  <a:cubicBezTo>
                    <a:pt x="995049" y="1027035"/>
                    <a:pt x="1015436" y="1006533"/>
                    <a:pt x="1035314" y="985406"/>
                  </a:cubicBezTo>
                  <a:lnTo>
                    <a:pt x="1095329" y="922526"/>
                  </a:lnTo>
                  <a:cubicBezTo>
                    <a:pt x="1114953" y="901149"/>
                    <a:pt x="1136359" y="881397"/>
                    <a:pt x="1157384" y="861271"/>
                  </a:cubicBezTo>
                  <a:lnTo>
                    <a:pt x="1220841" y="801017"/>
                  </a:lnTo>
                  <a:cubicBezTo>
                    <a:pt x="1241610" y="780514"/>
                    <a:pt x="1264418" y="762014"/>
                    <a:pt x="1286462" y="742886"/>
                  </a:cubicBezTo>
                  <a:lnTo>
                    <a:pt x="1353233" y="685632"/>
                  </a:lnTo>
                  <a:lnTo>
                    <a:pt x="1369924" y="671256"/>
                  </a:lnTo>
                  <a:cubicBezTo>
                    <a:pt x="1375658" y="666631"/>
                    <a:pt x="1381520" y="662255"/>
                    <a:pt x="1387380" y="657755"/>
                  </a:cubicBezTo>
                  <a:lnTo>
                    <a:pt x="1422422" y="630877"/>
                  </a:lnTo>
                  <a:lnTo>
                    <a:pt x="1492759" y="577248"/>
                  </a:lnTo>
                  <a:cubicBezTo>
                    <a:pt x="1504355" y="567997"/>
                    <a:pt x="1516714" y="559997"/>
                    <a:pt x="1528820" y="551496"/>
                  </a:cubicBezTo>
                  <a:lnTo>
                    <a:pt x="1565390" y="526370"/>
                  </a:lnTo>
                  <a:lnTo>
                    <a:pt x="1639040" y="476490"/>
                  </a:lnTo>
                  <a:cubicBezTo>
                    <a:pt x="1689754" y="445613"/>
                    <a:pt x="1740723" y="414986"/>
                    <a:pt x="1792075" y="384859"/>
                  </a:cubicBezTo>
                  <a:cubicBezTo>
                    <a:pt x="2000282" y="268724"/>
                    <a:pt x="2224927" y="179467"/>
                    <a:pt x="2455943" y="117836"/>
                  </a:cubicBezTo>
                  <a:cubicBezTo>
                    <a:pt x="2687088" y="55957"/>
                    <a:pt x="2923964" y="21204"/>
                    <a:pt x="3159952" y="7203"/>
                  </a:cubicBezTo>
                  <a:cubicBezTo>
                    <a:pt x="3219076" y="3515"/>
                    <a:pt x="3277945" y="1389"/>
                    <a:pt x="3336813" y="49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20657" y="0"/>
            <a:ext cx="1071343" cy="1071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3527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161620" y="0"/>
            <a:ext cx="10040937" cy="1325563"/>
          </a:xfrm>
        </p:spPr>
        <p:txBody>
          <a:bodyPr/>
          <a:lstStyle/>
          <a:p>
            <a:pPr eaLnBrk="1" hangingPunct="1"/>
            <a:r>
              <a:rPr lang="en-GB" altLang="en-US" dirty="0"/>
              <a:t>Ensuring our Practice is Informed by the Lived Experience of our Staff</a:t>
            </a:r>
          </a:p>
        </p:txBody>
      </p:sp>
      <p:sp>
        <p:nvSpPr>
          <p:cNvPr id="9220" name="TextBox 6"/>
          <p:cNvSpPr txBox="1">
            <a:spLocks noChangeArrowheads="1"/>
          </p:cNvSpPr>
          <p:nvPr/>
        </p:nvSpPr>
        <p:spPr bwMode="auto">
          <a:xfrm>
            <a:off x="5486769" y="1331653"/>
            <a:ext cx="6705230" cy="5970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 marL="285750" indent="-285750">
              <a:lnSpc>
                <a:spcPct val="90000"/>
              </a:lnSpc>
              <a:spcBef>
                <a:spcPts val="1000"/>
              </a:spcBef>
              <a:buClr>
                <a:srgbClr val="80BA27"/>
              </a:buClr>
              <a:buFont typeface="Arial" panose="020B0604020202020204" pitchFamily="34" charset="0"/>
              <a:buChar char="•"/>
              <a:defRPr sz="2800">
                <a:solidFill>
                  <a:srgbClr val="092869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Clr>
                <a:srgbClr val="80BA27"/>
              </a:buClr>
              <a:buFont typeface="Arial" panose="020B0604020202020204" pitchFamily="34" charset="0"/>
              <a:buChar char="•"/>
              <a:defRPr sz="2800">
                <a:solidFill>
                  <a:srgbClr val="092869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80BA27"/>
              </a:buClr>
              <a:buFont typeface="Arial" panose="020B0604020202020204" pitchFamily="34" charset="0"/>
              <a:buChar char="•"/>
              <a:defRPr sz="2800">
                <a:solidFill>
                  <a:srgbClr val="092869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80BA27"/>
              </a:buClr>
              <a:buFont typeface="Arial" panose="020B0604020202020204" pitchFamily="34" charset="0"/>
              <a:buChar char="•"/>
              <a:defRPr sz="2800">
                <a:solidFill>
                  <a:srgbClr val="092869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80BA27"/>
              </a:buClr>
              <a:buFont typeface="Arial" panose="020B0604020202020204" pitchFamily="34" charset="0"/>
              <a:buChar char="•"/>
              <a:defRPr sz="2800">
                <a:solidFill>
                  <a:srgbClr val="092869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80BA27"/>
              </a:buClr>
              <a:buFont typeface="Arial" panose="020B0604020202020204" pitchFamily="34" charset="0"/>
              <a:buChar char="•"/>
              <a:defRPr sz="2800">
                <a:solidFill>
                  <a:srgbClr val="092869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80BA27"/>
              </a:buClr>
              <a:buFont typeface="Arial" panose="020B0604020202020204" pitchFamily="34" charset="0"/>
              <a:buChar char="•"/>
              <a:defRPr sz="2800">
                <a:solidFill>
                  <a:srgbClr val="092869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80BA27"/>
              </a:buClr>
              <a:buFont typeface="Arial" panose="020B0604020202020204" pitchFamily="34" charset="0"/>
              <a:buChar char="•"/>
              <a:defRPr sz="2800">
                <a:solidFill>
                  <a:srgbClr val="092869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80BA27"/>
              </a:buClr>
              <a:buFont typeface="Arial" panose="020B0604020202020204" pitchFamily="34" charset="0"/>
              <a:buChar char="•"/>
              <a:defRPr sz="2800">
                <a:solidFill>
                  <a:srgbClr val="092869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en-GB" altLang="en-US" sz="2200" b="1" dirty="0">
                <a:latin typeface="Open Sans"/>
                <a:ea typeface="Open Sans"/>
                <a:cs typeface="Open Sans"/>
              </a:rPr>
              <a:t>Three staff led groups</a:t>
            </a:r>
            <a:r>
              <a:rPr lang="en-GB" altLang="en-US" sz="2200" dirty="0">
                <a:latin typeface="Open Sans"/>
                <a:ea typeface="Open Sans"/>
                <a:cs typeface="Open Sans"/>
              </a:rPr>
              <a:t>, championing and advocating on behalf of staff with protected characteristics. Other staff groups include Neuro-divergent, Carers and Supporting our Armed Forces(reservists and veterans)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endParaRPr lang="en-GB" altLang="en-US" sz="2200" dirty="0">
              <a:latin typeface="Open Sans"/>
              <a:ea typeface="Open Sans"/>
              <a:cs typeface="Open Sans"/>
            </a:endParaRPr>
          </a:p>
          <a:p>
            <a:pPr marL="265113" indent="-265113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</a:pPr>
            <a:r>
              <a:rPr lang="en-GB" altLang="en-US" sz="2200" b="1" dirty="0">
                <a:latin typeface="Open Sans"/>
                <a:ea typeface="Open Sans"/>
                <a:cs typeface="Open Sans"/>
              </a:rPr>
              <a:t>Over 500 staff, sharing their lived experiences</a:t>
            </a:r>
            <a:r>
              <a:rPr lang="en-GB" altLang="en-US" sz="2200" dirty="0">
                <a:latin typeface="Open Sans"/>
                <a:ea typeface="Open Sans"/>
                <a:cs typeface="Open Sans"/>
              </a:rPr>
              <a:t>, enabling us to improve our guidance and support.</a:t>
            </a:r>
          </a:p>
          <a:p>
            <a:pPr marL="265113" indent="-265113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</a:pPr>
            <a:r>
              <a:rPr lang="en-GB" altLang="en-US" sz="2200" b="1" dirty="0">
                <a:latin typeface="Open Sans"/>
                <a:ea typeface="Open Sans"/>
                <a:cs typeface="Open Sans"/>
              </a:rPr>
              <a:t>Board level, non-Executive champions aligned </a:t>
            </a:r>
            <a:r>
              <a:rPr lang="en-GB" altLang="en-US" sz="2200" dirty="0">
                <a:latin typeface="Open Sans"/>
                <a:ea typeface="Open Sans"/>
                <a:cs typeface="Open Sans"/>
              </a:rPr>
              <a:t>with each group and strong commitment through our Board </a:t>
            </a:r>
          </a:p>
          <a:p>
            <a:pPr marL="265113" indent="-265113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</a:pPr>
            <a:r>
              <a:rPr lang="en-GB" altLang="en-US" sz="2200" b="1" dirty="0">
                <a:latin typeface="Open Sans"/>
                <a:ea typeface="Open Sans"/>
                <a:cs typeface="Open Sans"/>
              </a:rPr>
              <a:t>Workforce Equality Group</a:t>
            </a:r>
            <a:r>
              <a:rPr lang="en-GB" altLang="en-US" sz="2200" dirty="0">
                <a:latin typeface="Open Sans"/>
                <a:ea typeface="Open Sans"/>
                <a:cs typeface="Open Sans"/>
              </a:rPr>
              <a:t>, chaired by the Director of Human Resources &amp; Organisational </a:t>
            </a:r>
            <a:r>
              <a:rPr lang="en-GB" altLang="en-US" sz="2200" dirty="0" smtClean="0">
                <a:latin typeface="Open Sans"/>
                <a:ea typeface="Open Sans"/>
                <a:cs typeface="Open Sans"/>
              </a:rPr>
              <a:t>Development, with partnership representatives and the chairs of the staff led groups. </a:t>
            </a:r>
            <a:endParaRPr lang="en-GB" altLang="en-US" sz="2200" dirty="0">
              <a:latin typeface="Open Sans"/>
              <a:ea typeface="Open Sans"/>
              <a:cs typeface="Open Sans"/>
            </a:endParaRP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</a:pPr>
            <a:r>
              <a:rPr lang="en-GB" altLang="en-US" sz="2200" dirty="0">
                <a:latin typeface="Open Sans"/>
                <a:ea typeface="Open Sans"/>
                <a:cs typeface="Open Sans"/>
              </a:rPr>
              <a:t> </a:t>
            </a:r>
            <a:endParaRPr lang="en-GB" altLang="en-US" sz="2200" dirty="0"/>
          </a:p>
        </p:txBody>
      </p:sp>
      <p:sp>
        <p:nvSpPr>
          <p:cNvPr id="7" name="Rectangle 6"/>
          <p:cNvSpPr/>
          <p:nvPr/>
        </p:nvSpPr>
        <p:spPr>
          <a:xfrm>
            <a:off x="2063780" y="2057467"/>
            <a:ext cx="1591350" cy="10863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 dirty="0"/>
              <a:t>Corporate Management Team</a:t>
            </a:r>
          </a:p>
        </p:txBody>
      </p:sp>
      <p:sp>
        <p:nvSpPr>
          <p:cNvPr id="8" name="Rectangle 7"/>
          <p:cNvSpPr/>
          <p:nvPr/>
        </p:nvSpPr>
        <p:spPr>
          <a:xfrm>
            <a:off x="2063780" y="3443623"/>
            <a:ext cx="1591350" cy="10863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 dirty="0"/>
              <a:t>Workforce Equality Group</a:t>
            </a:r>
          </a:p>
        </p:txBody>
      </p:sp>
      <p:sp>
        <p:nvSpPr>
          <p:cNvPr id="9" name="Rectangle 8"/>
          <p:cNvSpPr/>
          <p:nvPr/>
        </p:nvSpPr>
        <p:spPr>
          <a:xfrm>
            <a:off x="310809" y="4929602"/>
            <a:ext cx="1591350" cy="10863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 dirty="0"/>
              <a:t>BME Network</a:t>
            </a:r>
          </a:p>
        </p:txBody>
      </p:sp>
      <p:sp>
        <p:nvSpPr>
          <p:cNvPr id="10" name="Rectangle 9"/>
          <p:cNvSpPr/>
          <p:nvPr/>
        </p:nvSpPr>
        <p:spPr>
          <a:xfrm>
            <a:off x="2063780" y="4952468"/>
            <a:ext cx="1591350" cy="10863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 dirty="0"/>
              <a:t>Staff Disability Forum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816751" y="4933225"/>
            <a:ext cx="1591350" cy="10863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 dirty="0"/>
              <a:t>LGBTQ+ Staff Forum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61620" y="2062614"/>
            <a:ext cx="1591350" cy="10863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 dirty="0"/>
              <a:t>Staff Governance Committee</a:t>
            </a:r>
          </a:p>
        </p:txBody>
      </p:sp>
      <p:cxnSp>
        <p:nvCxnSpPr>
          <p:cNvPr id="13" name="Straight Connector 12"/>
          <p:cNvCxnSpPr>
            <a:stCxn id="7" idx="2"/>
            <a:endCxn id="8" idx="0"/>
          </p:cNvCxnSpPr>
          <p:nvPr/>
        </p:nvCxnSpPr>
        <p:spPr>
          <a:xfrm>
            <a:off x="2859455" y="3143854"/>
            <a:ext cx="0" cy="2997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8" idx="2"/>
            <a:endCxn id="9" idx="0"/>
          </p:cNvCxnSpPr>
          <p:nvPr/>
        </p:nvCxnSpPr>
        <p:spPr>
          <a:xfrm flipH="1">
            <a:off x="1106484" y="4530010"/>
            <a:ext cx="1752971" cy="3995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8" idx="2"/>
            <a:endCxn id="10" idx="0"/>
          </p:cNvCxnSpPr>
          <p:nvPr/>
        </p:nvCxnSpPr>
        <p:spPr>
          <a:xfrm>
            <a:off x="2859455" y="4530010"/>
            <a:ext cx="0" cy="4224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8" idx="2"/>
            <a:endCxn id="11" idx="0"/>
          </p:cNvCxnSpPr>
          <p:nvPr/>
        </p:nvCxnSpPr>
        <p:spPr>
          <a:xfrm>
            <a:off x="2859455" y="4530010"/>
            <a:ext cx="1752971" cy="4032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12" idx="3"/>
            <a:endCxn id="7" idx="1"/>
          </p:cNvCxnSpPr>
          <p:nvPr/>
        </p:nvCxnSpPr>
        <p:spPr>
          <a:xfrm flipV="1">
            <a:off x="1752970" y="2600661"/>
            <a:ext cx="310810" cy="514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3895419" y="2035079"/>
            <a:ext cx="1591350" cy="10863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 dirty="0"/>
              <a:t>Area Partnership Forum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661345" y="4043160"/>
            <a:ext cx="1029749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endCxn id="18" idx="2"/>
          </p:cNvCxnSpPr>
          <p:nvPr/>
        </p:nvCxnSpPr>
        <p:spPr>
          <a:xfrm flipV="1">
            <a:off x="4691094" y="3121466"/>
            <a:ext cx="0" cy="921693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2019027" y="6183366"/>
            <a:ext cx="1680854" cy="5680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 dirty="0"/>
              <a:t>Neuro-Diversity Sub-Group</a:t>
            </a:r>
          </a:p>
        </p:txBody>
      </p:sp>
      <p:cxnSp>
        <p:nvCxnSpPr>
          <p:cNvPr id="23" name="Straight Connector 22"/>
          <p:cNvCxnSpPr>
            <a:stCxn id="22" idx="0"/>
            <a:endCxn id="10" idx="2"/>
          </p:cNvCxnSpPr>
          <p:nvPr/>
        </p:nvCxnSpPr>
        <p:spPr>
          <a:xfrm flipV="1">
            <a:off x="2859454" y="6038855"/>
            <a:ext cx="1" cy="14451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2072044" y="1257588"/>
            <a:ext cx="1583086" cy="5680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NHSGGC Board</a:t>
            </a:r>
            <a:endParaRPr lang="en-GB" b="1" dirty="0"/>
          </a:p>
        </p:txBody>
      </p:sp>
      <p:cxnSp>
        <p:nvCxnSpPr>
          <p:cNvPr id="26" name="Straight Connector 25"/>
          <p:cNvCxnSpPr>
            <a:endCxn id="7" idx="0"/>
          </p:cNvCxnSpPr>
          <p:nvPr/>
        </p:nvCxnSpPr>
        <p:spPr>
          <a:xfrm>
            <a:off x="2843629" y="1856613"/>
            <a:ext cx="15826" cy="200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37280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Workforce Equality Plan – </a:t>
            </a:r>
            <a:br>
              <a:rPr lang="en-GB" altLang="en-US" dirty="0"/>
            </a:br>
            <a:r>
              <a:rPr lang="en-GB" altLang="en-US" dirty="0"/>
              <a:t>Strategic Aims</a:t>
            </a:r>
          </a:p>
        </p:txBody>
      </p:sp>
      <p:grpSp>
        <p:nvGrpSpPr>
          <p:cNvPr id="10243" name="Group 26"/>
          <p:cNvGrpSpPr>
            <a:grpSpLocks/>
          </p:cNvGrpSpPr>
          <p:nvPr/>
        </p:nvGrpSpPr>
        <p:grpSpPr bwMode="auto">
          <a:xfrm>
            <a:off x="838200" y="5599113"/>
            <a:ext cx="10588625" cy="720725"/>
            <a:chOff x="838200" y="5723686"/>
            <a:chExt cx="11012049" cy="720000"/>
          </a:xfrm>
        </p:grpSpPr>
        <p:sp>
          <p:nvSpPr>
            <p:cNvPr id="15" name="Round Diagonal Corner Rectangle 14"/>
            <p:cNvSpPr/>
            <p:nvPr/>
          </p:nvSpPr>
          <p:spPr>
            <a:xfrm>
              <a:off x="1198114" y="5723686"/>
              <a:ext cx="10652135" cy="720000"/>
            </a:xfrm>
            <a:prstGeom prst="round2Diag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12000" anchor="ctr"/>
            <a:lstStyle/>
            <a:p>
              <a:pPr>
                <a:defRPr/>
              </a:pPr>
              <a:r>
                <a:rPr lang="en-GB" sz="2000" dirty="0">
                  <a:solidFill>
                    <a:prstClr val="black"/>
                  </a:solidFill>
                  <a:latin typeface="Open Sans SemiBold" pitchFamily="2" charset="0"/>
                  <a:ea typeface="Open Sans SemiBold" pitchFamily="2" charset="0"/>
                  <a:cs typeface="Open Sans SemiBold" pitchFamily="2" charset="0"/>
                </a:rPr>
                <a:t>Staff from equality groups are fully engaged in contributing to the Workforce Equality Group</a:t>
              </a:r>
              <a:r>
                <a:rPr lang="en-GB" sz="2000" dirty="0">
                  <a:solidFill>
                    <a:prstClr val="black"/>
                  </a:solidFill>
                </a:rPr>
                <a:t>.</a:t>
              </a:r>
              <a:endParaRPr lang="en-US" sz="2000" dirty="0">
                <a:solidFill>
                  <a:prstClr val="black"/>
                </a:solidFill>
              </a:endParaRPr>
            </a:p>
          </p:txBody>
        </p:sp>
        <p:sp>
          <p:nvSpPr>
            <p:cNvPr id="18" name="Oval 17"/>
            <p:cNvSpPr/>
            <p:nvPr/>
          </p:nvSpPr>
          <p:spPr bwMode="auto">
            <a:xfrm>
              <a:off x="838200" y="5723686"/>
              <a:ext cx="719828" cy="7200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3600" dirty="0">
                  <a:solidFill>
                    <a:srgbClr val="092869"/>
                  </a:solidFill>
                  <a:latin typeface="Open Sans bold" pitchFamily="2" charset="0"/>
                  <a:ea typeface="Open Sans bold" pitchFamily="2" charset="0"/>
                  <a:cs typeface="Open Sans bold" pitchFamily="2" charset="0"/>
                </a:rPr>
                <a:t>5</a:t>
              </a:r>
            </a:p>
          </p:txBody>
        </p:sp>
      </p:grpSp>
      <p:grpSp>
        <p:nvGrpSpPr>
          <p:cNvPr id="10244" name="Group 25"/>
          <p:cNvGrpSpPr>
            <a:grpSpLocks/>
          </p:cNvGrpSpPr>
          <p:nvPr/>
        </p:nvGrpSpPr>
        <p:grpSpPr bwMode="auto">
          <a:xfrm>
            <a:off x="838200" y="4714875"/>
            <a:ext cx="10596563" cy="719138"/>
            <a:chOff x="838200" y="4788290"/>
            <a:chExt cx="11020518" cy="720000"/>
          </a:xfrm>
        </p:grpSpPr>
        <p:sp>
          <p:nvSpPr>
            <p:cNvPr id="16" name="Round Diagonal Corner Rectangle 15"/>
            <p:cNvSpPr/>
            <p:nvPr/>
          </p:nvSpPr>
          <p:spPr>
            <a:xfrm>
              <a:off x="1206377" y="4788290"/>
              <a:ext cx="10652341" cy="720000"/>
            </a:xfrm>
            <a:prstGeom prst="round2Diag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12000" anchor="ctr"/>
            <a:lstStyle/>
            <a:p>
              <a:pPr>
                <a:defRPr/>
              </a:pPr>
              <a:r>
                <a:rPr lang="en-GB" sz="2000" dirty="0">
                  <a:solidFill>
                    <a:prstClr val="black"/>
                  </a:solidFill>
                  <a:latin typeface="Open Sans SemiBold" pitchFamily="2" charset="0"/>
                  <a:ea typeface="Open Sans SemiBold" pitchFamily="2" charset="0"/>
                  <a:cs typeface="Open Sans SemiBold" pitchFamily="2" charset="0"/>
                </a:rPr>
                <a:t>We have taken all the actions in our control to reduce equal pay gaps by sex, disability and ethnicity.</a:t>
              </a:r>
              <a:endParaRPr lang="en-US" sz="2000" dirty="0">
                <a:solidFill>
                  <a:prstClr val="black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endParaRPr>
            </a:p>
          </p:txBody>
        </p:sp>
        <p:sp>
          <p:nvSpPr>
            <p:cNvPr id="20" name="Oval 19"/>
            <p:cNvSpPr/>
            <p:nvPr/>
          </p:nvSpPr>
          <p:spPr bwMode="auto">
            <a:xfrm>
              <a:off x="838200" y="4788290"/>
              <a:ext cx="719842" cy="7200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3600" dirty="0">
                  <a:solidFill>
                    <a:srgbClr val="092869"/>
                  </a:solidFill>
                  <a:latin typeface="Open Sans bold" pitchFamily="2" charset="0"/>
                  <a:ea typeface="Open Sans bold" pitchFamily="2" charset="0"/>
                  <a:cs typeface="Open Sans bold" pitchFamily="2" charset="0"/>
                </a:rPr>
                <a:t>4</a:t>
              </a:r>
            </a:p>
          </p:txBody>
        </p:sp>
      </p:grpSp>
      <p:grpSp>
        <p:nvGrpSpPr>
          <p:cNvPr id="10245" name="Group 24"/>
          <p:cNvGrpSpPr>
            <a:grpSpLocks/>
          </p:cNvGrpSpPr>
          <p:nvPr/>
        </p:nvGrpSpPr>
        <p:grpSpPr bwMode="auto">
          <a:xfrm>
            <a:off x="838200" y="3470275"/>
            <a:ext cx="10580688" cy="1079500"/>
            <a:chOff x="838200" y="3502469"/>
            <a:chExt cx="11004696" cy="1080000"/>
          </a:xfrm>
        </p:grpSpPr>
        <p:sp>
          <p:nvSpPr>
            <p:cNvPr id="12" name="Round Diagonal Corner Rectangle 11"/>
            <p:cNvSpPr/>
            <p:nvPr/>
          </p:nvSpPr>
          <p:spPr>
            <a:xfrm>
              <a:off x="1191539" y="3502469"/>
              <a:ext cx="10651357" cy="1080000"/>
            </a:xfrm>
            <a:prstGeom prst="round2Diag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12000" anchor="ctr"/>
            <a:lstStyle/>
            <a:p>
              <a:pPr>
                <a:defRPr/>
              </a:pPr>
              <a:r>
                <a:rPr lang="en-GB" sz="2000" dirty="0">
                  <a:solidFill>
                    <a:prstClr val="black"/>
                  </a:solidFill>
                  <a:latin typeface="Open Sans SemiBold" pitchFamily="2" charset="0"/>
                  <a:ea typeface="Open Sans SemiBold" pitchFamily="2" charset="0"/>
                  <a:cs typeface="Open Sans SemiBold" pitchFamily="2" charset="0"/>
                </a:rPr>
                <a:t>Promote and advocate our equality commitments to the attraction, development, retention and career advancement opportunities of all employees within our diverse workforce</a:t>
              </a:r>
              <a:endParaRPr lang="en-US" sz="2000" dirty="0">
                <a:solidFill>
                  <a:prstClr val="black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endParaRPr>
            </a:p>
          </p:txBody>
        </p:sp>
        <p:sp>
          <p:nvSpPr>
            <p:cNvPr id="22" name="Oval 21"/>
            <p:cNvSpPr/>
            <p:nvPr/>
          </p:nvSpPr>
          <p:spPr bwMode="auto">
            <a:xfrm>
              <a:off x="838200" y="3681940"/>
              <a:ext cx="719887" cy="72105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3600" dirty="0">
                  <a:solidFill>
                    <a:srgbClr val="092869"/>
                  </a:solidFill>
                  <a:latin typeface="Open Sans bold" pitchFamily="2" charset="0"/>
                  <a:ea typeface="Open Sans bold" pitchFamily="2" charset="0"/>
                  <a:cs typeface="Open Sans bold" pitchFamily="2" charset="0"/>
                </a:rPr>
                <a:t>3</a:t>
              </a:r>
            </a:p>
          </p:txBody>
        </p:sp>
      </p:grpSp>
      <p:grpSp>
        <p:nvGrpSpPr>
          <p:cNvPr id="10246" name="Group 20"/>
          <p:cNvGrpSpPr>
            <a:grpSpLocks/>
          </p:cNvGrpSpPr>
          <p:nvPr/>
        </p:nvGrpSpPr>
        <p:grpSpPr bwMode="auto">
          <a:xfrm>
            <a:off x="838200" y="2584450"/>
            <a:ext cx="10580688" cy="720725"/>
            <a:chOff x="838200" y="2565330"/>
            <a:chExt cx="11004696" cy="720000"/>
          </a:xfrm>
        </p:grpSpPr>
        <p:sp>
          <p:nvSpPr>
            <p:cNvPr id="13" name="Round Diagonal Corner Rectangle 12"/>
            <p:cNvSpPr/>
            <p:nvPr/>
          </p:nvSpPr>
          <p:spPr>
            <a:xfrm>
              <a:off x="1191539" y="2565330"/>
              <a:ext cx="10651357" cy="720000"/>
            </a:xfrm>
            <a:prstGeom prst="round2Diag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12000" anchor="ctr"/>
            <a:lstStyle/>
            <a:p>
              <a:pPr>
                <a:defRPr/>
              </a:pPr>
              <a:r>
                <a:rPr lang="en-GB" sz="2000" dirty="0">
                  <a:solidFill>
                    <a:prstClr val="black"/>
                  </a:solidFill>
                  <a:latin typeface="Open Sans SemiBold" pitchFamily="2" charset="0"/>
                  <a:ea typeface="Open Sans SemiBold" pitchFamily="2" charset="0"/>
                  <a:cs typeface="Open Sans SemiBold" pitchFamily="2" charset="0"/>
                </a:rPr>
                <a:t>Our data collection is legally compliant and is used to improve equality and diversity of our workforce.</a:t>
              </a:r>
              <a:endParaRPr lang="en-US" sz="2000" dirty="0">
                <a:solidFill>
                  <a:prstClr val="black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endParaRPr>
            </a:p>
          </p:txBody>
        </p:sp>
        <p:sp>
          <p:nvSpPr>
            <p:cNvPr id="23" name="Oval 22"/>
            <p:cNvSpPr/>
            <p:nvPr/>
          </p:nvSpPr>
          <p:spPr bwMode="auto">
            <a:xfrm>
              <a:off x="838200" y="2565330"/>
              <a:ext cx="719887" cy="7200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3600" dirty="0">
                  <a:solidFill>
                    <a:srgbClr val="092869"/>
                  </a:solidFill>
                  <a:latin typeface="Open Sans bold" pitchFamily="2" charset="0"/>
                  <a:ea typeface="Open Sans bold" pitchFamily="2" charset="0"/>
                  <a:cs typeface="Open Sans bold" pitchFamily="2" charset="0"/>
                </a:rPr>
                <a:t>2</a:t>
              </a:r>
            </a:p>
          </p:txBody>
        </p:sp>
      </p:grpSp>
      <p:grpSp>
        <p:nvGrpSpPr>
          <p:cNvPr id="10247" name="Group 3"/>
          <p:cNvGrpSpPr>
            <a:grpSpLocks/>
          </p:cNvGrpSpPr>
          <p:nvPr/>
        </p:nvGrpSpPr>
        <p:grpSpPr bwMode="auto">
          <a:xfrm>
            <a:off x="838200" y="1700213"/>
            <a:ext cx="10580688" cy="720725"/>
            <a:chOff x="838200" y="1590785"/>
            <a:chExt cx="11004696" cy="720000"/>
          </a:xfrm>
        </p:grpSpPr>
        <p:sp>
          <p:nvSpPr>
            <p:cNvPr id="14" name="Round Diagonal Corner Rectangle 13"/>
            <p:cNvSpPr/>
            <p:nvPr/>
          </p:nvSpPr>
          <p:spPr>
            <a:xfrm>
              <a:off x="1191539" y="1590785"/>
              <a:ext cx="10651357" cy="720000"/>
            </a:xfrm>
            <a:prstGeom prst="round2Diag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12000" anchor="ctr"/>
            <a:lstStyle/>
            <a:p>
              <a:pPr>
                <a:defRPr/>
              </a:pPr>
              <a:r>
                <a:rPr lang="en-GB" sz="2000" dirty="0">
                  <a:solidFill>
                    <a:prstClr val="black"/>
                  </a:solidFill>
                  <a:latin typeface="Open Sans SemiBold" pitchFamily="2" charset="0"/>
                  <a:ea typeface="Open Sans SemiBold" pitchFamily="2" charset="0"/>
                  <a:cs typeface="Open Sans SemiBold" pitchFamily="2" charset="0"/>
                </a:rPr>
                <a:t>Our staff are treated fairly and consistently, with dignity and respect, in an environment where diversity is valued.</a:t>
              </a:r>
              <a:endParaRPr lang="en-US" sz="2000" dirty="0">
                <a:solidFill>
                  <a:prstClr val="black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endParaRPr>
            </a:p>
          </p:txBody>
        </p:sp>
        <p:sp>
          <p:nvSpPr>
            <p:cNvPr id="24" name="Oval 23"/>
            <p:cNvSpPr/>
            <p:nvPr/>
          </p:nvSpPr>
          <p:spPr bwMode="auto">
            <a:xfrm>
              <a:off x="838200" y="1590785"/>
              <a:ext cx="719887" cy="7200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3600" dirty="0">
                  <a:solidFill>
                    <a:srgbClr val="092869"/>
                  </a:solidFill>
                  <a:latin typeface="Open Sans bold" pitchFamily="2" charset="0"/>
                  <a:ea typeface="Open Sans bold" pitchFamily="2" charset="0"/>
                  <a:cs typeface="Open Sans bold" pitchFamily="2" charset="0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4607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266700" y="99169"/>
            <a:ext cx="9836150" cy="1152525"/>
          </a:xfrm>
        </p:spPr>
        <p:txBody>
          <a:bodyPr/>
          <a:lstStyle/>
          <a:p>
            <a:pPr eaLnBrk="1" hangingPunct="1"/>
            <a:r>
              <a:rPr lang="en-GB" altLang="en-US" dirty="0"/>
              <a:t>Building the Trust and Confidence of Our Staff that we are Listening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254" y="1471613"/>
            <a:ext cx="8055869" cy="5468137"/>
          </a:xfrm>
        </p:spPr>
        <p:txBody>
          <a:bodyPr rtlCol="0">
            <a:normAutofit fontScale="47500" lnSpcReduction="20000"/>
          </a:bodyPr>
          <a:lstStyle/>
          <a:p>
            <a:pPr marL="0" indent="0" eaLnBrk="1" fontAlgn="auto" hangingPunct="1">
              <a:lnSpc>
                <a:spcPct val="120000"/>
              </a:lnSpc>
              <a:spcBef>
                <a:spcPts val="600"/>
              </a:spcBef>
              <a:spcAft>
                <a:spcPts val="800"/>
              </a:spcAft>
              <a:buNone/>
              <a:defRPr/>
            </a:pPr>
            <a:r>
              <a:rPr lang="en-GB" altLang="en-US" sz="3700" dirty="0">
                <a:latin typeface="Arial" panose="020B0604020202020204" pitchFamily="34" charset="0"/>
                <a:cs typeface="Arial" panose="020B0604020202020204" pitchFamily="34" charset="0"/>
              </a:rPr>
              <a:t>Organisations where staff find it easy and feel safe to Speak Up have a better motivated and engaged workforce, retain staff for longer and deliver better outcomes for their customers through continuous learning &amp; innovation. </a:t>
            </a:r>
          </a:p>
          <a:p>
            <a:pPr eaLnBrk="1" fontAlgn="auto" hangingPunct="1">
              <a:spcBef>
                <a:spcPts val="600"/>
              </a:spcBef>
              <a:spcAft>
                <a:spcPts val="800"/>
              </a:spcAft>
              <a:defRPr/>
            </a:pPr>
            <a:r>
              <a:rPr lang="en-GB" altLang="en-US" sz="3700" dirty="0">
                <a:latin typeface="Arial" panose="020B0604020202020204" pitchFamily="34" charset="0"/>
                <a:cs typeface="Arial" panose="020B0604020202020204" pitchFamily="34" charset="0"/>
              </a:rPr>
              <a:t>Our </a:t>
            </a:r>
            <a:r>
              <a:rPr lang="en-GB" altLang="en-US" sz="3700" b="1" dirty="0">
                <a:latin typeface="Arial" panose="020B0604020202020204" pitchFamily="34" charset="0"/>
                <a:cs typeface="Arial" panose="020B0604020202020204" pitchFamily="34" charset="0"/>
              </a:rPr>
              <a:t>Speak Up </a:t>
            </a:r>
            <a:r>
              <a:rPr lang="en-GB" altLang="en-US" sz="3700" dirty="0">
                <a:latin typeface="Arial" panose="020B0604020202020204" pitchFamily="34" charset="0"/>
                <a:cs typeface="Arial" panose="020B0604020202020204" pitchFamily="34" charset="0"/>
              </a:rPr>
              <a:t>programme empowers staff through creating platforms for staff to voice concerns </a:t>
            </a:r>
          </a:p>
          <a:p>
            <a:pPr eaLnBrk="1" fontAlgn="auto" hangingPunct="1">
              <a:spcBef>
                <a:spcPts val="600"/>
              </a:spcBef>
              <a:spcAft>
                <a:spcPts val="800"/>
              </a:spcAft>
              <a:defRPr/>
            </a:pPr>
            <a:r>
              <a:rPr lang="en-GB" altLang="en-US" sz="3700" dirty="0">
                <a:latin typeface="Arial" panose="020B0604020202020204" pitchFamily="34" charset="0"/>
                <a:cs typeface="Arial" panose="020B0604020202020204" pitchFamily="34" charset="0"/>
              </a:rPr>
              <a:t>We ensure a range of </a:t>
            </a:r>
            <a:r>
              <a:rPr lang="en-GB" altLang="en-US" sz="3700" b="1" dirty="0">
                <a:latin typeface="Arial" panose="020B0604020202020204" pitchFamily="34" charset="0"/>
                <a:cs typeface="Arial" panose="020B0604020202020204" pitchFamily="34" charset="0"/>
              </a:rPr>
              <a:t>support</a:t>
            </a:r>
            <a:r>
              <a:rPr lang="en-GB" altLang="en-US" sz="3700" dirty="0">
                <a:latin typeface="Arial" panose="020B0604020202020204" pitchFamily="34" charset="0"/>
                <a:cs typeface="Arial" panose="020B0604020202020204" pitchFamily="34" charset="0"/>
              </a:rPr>
              <a:t> is in place from Whistleblowing to Peer Support, to meet different needs. </a:t>
            </a:r>
          </a:p>
          <a:p>
            <a:pPr eaLnBrk="1" fontAlgn="auto" hangingPunct="1">
              <a:spcBef>
                <a:spcPts val="600"/>
              </a:spcBef>
              <a:spcAft>
                <a:spcPts val="800"/>
              </a:spcAft>
              <a:defRPr/>
            </a:pPr>
            <a:r>
              <a:rPr lang="en-GB" altLang="en-US" sz="3700" dirty="0">
                <a:latin typeface="Arial" panose="020B0604020202020204" pitchFamily="34" charset="0"/>
                <a:cs typeface="Arial" panose="020B0604020202020204" pitchFamily="34" charset="0"/>
              </a:rPr>
              <a:t>Psychologically safe environments are key to ensuring </a:t>
            </a:r>
            <a:r>
              <a:rPr lang="en-GB" altLang="en-US" sz="3700" b="1" dirty="0">
                <a:latin typeface="Arial" panose="020B0604020202020204" pitchFamily="34" charset="0"/>
                <a:cs typeface="Arial" panose="020B0604020202020204" pitchFamily="34" charset="0"/>
              </a:rPr>
              <a:t>safety and quality</a:t>
            </a:r>
          </a:p>
          <a:p>
            <a:pPr eaLnBrk="1" fontAlgn="auto" hangingPunct="1">
              <a:spcBef>
                <a:spcPts val="600"/>
              </a:spcBef>
              <a:spcAft>
                <a:spcPts val="800"/>
              </a:spcAft>
              <a:defRPr/>
            </a:pPr>
            <a:r>
              <a:rPr lang="en-GB" altLang="en-US" sz="3700" dirty="0">
                <a:latin typeface="Arial" panose="020B0604020202020204" pitchFamily="34" charset="0"/>
                <a:cs typeface="Arial" panose="020B0604020202020204" pitchFamily="34" charset="0"/>
              </a:rPr>
              <a:t>Staff with disabilities, BME staff or other protected characteristics can often feel more vulnerable when raising issues or stepping forward with suggestions. </a:t>
            </a:r>
          </a:p>
          <a:p>
            <a:pPr eaLnBrk="1" fontAlgn="auto" hangingPunct="1">
              <a:spcBef>
                <a:spcPts val="600"/>
              </a:spcBef>
              <a:spcAft>
                <a:spcPts val="800"/>
              </a:spcAft>
              <a:defRPr/>
            </a:pPr>
            <a:r>
              <a:rPr lang="en-GB" altLang="en-US" sz="3700" dirty="0">
                <a:latin typeface="Arial" panose="020B0604020202020204" pitchFamily="34" charset="0"/>
                <a:cs typeface="Arial" panose="020B0604020202020204" pitchFamily="34" charset="0"/>
              </a:rPr>
              <a:t>Current programmes to underpin speaking up for specific groups are underway Sexual Harassment: Cut It Out  and Anti-racism. </a:t>
            </a:r>
          </a:p>
          <a:p>
            <a:pPr eaLnBrk="1" fontAlgn="auto" hangingPunct="1">
              <a:spcBef>
                <a:spcPts val="600"/>
              </a:spcBef>
              <a:spcAft>
                <a:spcPts val="800"/>
              </a:spcAft>
              <a:defRPr/>
            </a:pPr>
            <a:r>
              <a:rPr lang="en-GB" altLang="en-US" sz="3700" dirty="0">
                <a:latin typeface="Arial" panose="020B0604020202020204" pitchFamily="34" charset="0"/>
                <a:cs typeface="Arial" panose="020B0604020202020204" pitchFamily="34" charset="0"/>
              </a:rPr>
              <a:t>A key role for all leaders is to promote Speak Up across all teams and ensure staff feel supported to raise issues. </a:t>
            </a:r>
          </a:p>
          <a:p>
            <a:pPr eaLnBrk="1" fontAlgn="auto" hangingPunct="1">
              <a:spcAft>
                <a:spcPts val="800"/>
              </a:spcAft>
              <a:defRPr/>
            </a:pPr>
            <a:endParaRPr lang="en-GB" altLang="en-US" sz="3000" dirty="0"/>
          </a:p>
          <a:p>
            <a:pPr eaLnBrk="1" fontAlgn="auto" hangingPunct="1">
              <a:defRPr/>
            </a:pPr>
            <a:endParaRPr lang="en-GB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5638" y="1471613"/>
            <a:ext cx="3654425" cy="51752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8053739"/>
      </p:ext>
    </p:extLst>
  </p:cSld>
  <p:clrMapOvr>
    <a:masterClrMapping/>
  </p:clrMapOvr>
</p:sld>
</file>

<file path=ppt/theme/theme1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1df3e472-9551-4cf7-8160-46284b65ff0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7C295B05556CA48889B5DBA2014617C" ma:contentTypeVersion="14" ma:contentTypeDescription="Create a new document." ma:contentTypeScope="" ma:versionID="70e7cea1704450134f42a14729f05f76">
  <xsd:schema xmlns:xsd="http://www.w3.org/2001/XMLSchema" xmlns:xs="http://www.w3.org/2001/XMLSchema" xmlns:p="http://schemas.microsoft.com/office/2006/metadata/properties" xmlns:ns3="1df3e472-9551-4cf7-8160-46284b65ff05" xmlns:ns4="533f194f-f3cb-471b-b6d2-6f231c4a8542" targetNamespace="http://schemas.microsoft.com/office/2006/metadata/properties" ma:root="true" ma:fieldsID="27362fcf0b5064b52feb79daa5c5446e" ns3:_="" ns4:_="">
    <xsd:import namespace="1df3e472-9551-4cf7-8160-46284b65ff05"/>
    <xsd:import namespace="533f194f-f3cb-471b-b6d2-6f231c4a854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f3e472-9551-4cf7-8160-46284b65ff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3f194f-f3cb-471b-b6d2-6f231c4a854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E777C20-D305-4924-8034-9BD94121F95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67C7A76-8623-410B-AC5F-52EB32FE42F6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schemas.microsoft.com/office/infopath/2007/PartnerControls"/>
    <ds:schemaRef ds:uri="533f194f-f3cb-471b-b6d2-6f231c4a8542"/>
    <ds:schemaRef ds:uri="1df3e472-9551-4cf7-8160-46284b65ff05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CD9CAD2-6C4E-4970-9A12-1DCBE4C9F34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df3e472-9551-4cf7-8160-46284b65ff05"/>
    <ds:schemaRef ds:uri="533f194f-f3cb-471b-b6d2-6f231c4a85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2451</TotalTime>
  <Words>1338</Words>
  <Application>Microsoft Office PowerPoint</Application>
  <PresentationFormat>Widescreen</PresentationFormat>
  <Paragraphs>147</Paragraphs>
  <Slides>16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Calibri</vt:lpstr>
      <vt:lpstr>Calibri Light</vt:lpstr>
      <vt:lpstr>Open Sans</vt:lpstr>
      <vt:lpstr>Open Sans bold</vt:lpstr>
      <vt:lpstr>Open Sans SemiBold</vt:lpstr>
      <vt:lpstr>Wingdings</vt:lpstr>
      <vt:lpstr>4_Office Theme</vt:lpstr>
      <vt:lpstr>Leading a Diverse Workforce,  Delivering a Better Workplace</vt:lpstr>
      <vt:lpstr>PowerPoint Presentation</vt:lpstr>
      <vt:lpstr>PowerPoint Presentation</vt:lpstr>
      <vt:lpstr>Leading a Diverse Workforce,  Delivering a Better Workplace</vt:lpstr>
      <vt:lpstr>Our Diverse Workforce</vt:lpstr>
      <vt:lpstr>Why Workforce Equality, Diversity and Inclusion makes us a better organisation</vt:lpstr>
      <vt:lpstr>Ensuring our Practice is Informed by the Lived Experience of our Staff</vt:lpstr>
      <vt:lpstr>Workforce Equality Plan –  Strategic Aims</vt:lpstr>
      <vt:lpstr>Building the Trust and Confidence of Our Staff that we are Listening</vt:lpstr>
      <vt:lpstr>Sexual Harassment: Cut It Out </vt:lpstr>
      <vt:lpstr>NHSGGC: An Anti-Racism Organisation</vt:lpstr>
      <vt:lpstr>Ensuring all Staff are Treated Fairly  and Consistently</vt:lpstr>
      <vt:lpstr>Attract, Develop and Retain Staff Across our Diverse Workforce</vt:lpstr>
      <vt:lpstr>Promoting an Inclusive WorkPlace</vt:lpstr>
      <vt:lpstr>Benchmarking with National  Best Practice – Our Achievements</vt:lpstr>
      <vt:lpstr>Our Ask Today  </vt:lpstr>
    </vt:vector>
  </TitlesOfParts>
  <Company>NHS Greater Glasgow &amp; Clyde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Spence, Liam</dc:creator>
  <cp:lastModifiedBy>Keenan, Mary</cp:lastModifiedBy>
  <cp:revision>116</cp:revision>
  <cp:lastPrinted>2024-08-16T13:17:08Z</cp:lastPrinted>
  <dcterms:created xsi:type="dcterms:W3CDTF">2023-05-12T10:12:36Z</dcterms:created>
  <dcterms:modified xsi:type="dcterms:W3CDTF">2024-08-16T13:30:03Z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0x010100C7C295B05556CA48889B5DBA2014617C</vt:lpwstr>
  </property>
</Properties>
</file>