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4"/>
  </p:sldMasterIdLst>
  <p:notesMasterIdLst>
    <p:notesMasterId r:id="rId21"/>
  </p:notesMasterIdLst>
  <p:sldIdLst>
    <p:sldId id="344" r:id="rId5"/>
    <p:sldId id="345" r:id="rId6"/>
    <p:sldId id="339" r:id="rId7"/>
    <p:sldId id="329" r:id="rId8"/>
    <p:sldId id="331" r:id="rId9"/>
    <p:sldId id="332" r:id="rId10"/>
    <p:sldId id="316" r:id="rId11"/>
    <p:sldId id="317" r:id="rId12"/>
    <p:sldId id="334" r:id="rId13"/>
    <p:sldId id="333" r:id="rId14"/>
    <p:sldId id="342" r:id="rId15"/>
    <p:sldId id="319" r:id="rId16"/>
    <p:sldId id="320" r:id="rId17"/>
    <p:sldId id="330" r:id="rId18"/>
    <p:sldId id="322" r:id="rId19"/>
    <p:sldId id="323" r:id="rId20"/>
  </p:sldIdLst>
  <p:sldSz cx="12192000" cy="6858000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76" autoAdjust="0"/>
    <p:restoredTop sz="94580" autoAdjust="0"/>
  </p:normalViewPr>
  <p:slideViewPr>
    <p:cSldViewPr snapToGrid="0">
      <p:cViewPr varScale="1">
        <p:scale>
          <a:sx n="66" d="100"/>
          <a:sy n="66" d="100"/>
        </p:scale>
        <p:origin x="9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231463A-E424-0098-452D-9B342DA78D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75AD8F3-7987-4EF5-DC1C-C9BA3E673C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>
              <a:defRPr/>
            </a:pPr>
            <a:fld id="{808FA7BE-8869-4585-82DC-43FEDF11E984}" type="datetimeFigureOut">
              <a:rPr lang="en-GB"/>
              <a:pPr>
                <a:defRPr/>
              </a:pPr>
              <a:t>16/08/2024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3363DC1F-F033-6522-6F41-BCB244C913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07B59D00-91FF-5CD6-6993-DE209468B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E5FC0D-34D0-DCBB-7CF5-457AEAD9DB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16D8C6-FCF4-69E5-767D-BD83A752D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6B5D96B-21B1-4B5A-ABF0-3466F306B3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2431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Liam’s background slide.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5D96B-21B1-4B5A-ABF0-3466F306B3C1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738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Background slide for Lesley Thomson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5D96B-21B1-4B5A-ABF0-3466F306B3C1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3934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5D96B-21B1-4B5A-ABF0-3466F306B3C1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161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GB" i="1" dirty="0"/>
              <a:t>*Figures as of 1</a:t>
            </a:r>
            <a:r>
              <a:rPr lang="en-GB" i="1" baseline="30000" dirty="0"/>
              <a:t>st</a:t>
            </a:r>
            <a:r>
              <a:rPr lang="en-GB" i="1" dirty="0"/>
              <a:t> January 2024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5D96B-21B1-4B5A-ABF0-3466F306B3C1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9276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5766" indent="-185766" defTabSz="990752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altLang="en-US" dirty="0"/>
              <a:t>Pride</a:t>
            </a:r>
            <a:r>
              <a:rPr lang="en-GB" altLang="en-US" baseline="0" dirty="0"/>
              <a:t> 2024</a:t>
            </a:r>
            <a:endParaRPr lang="en-GB" altLang="en-US" dirty="0"/>
          </a:p>
          <a:p>
            <a:pPr marL="185766" indent="-185766" eaLnBrk="1" hangingPunct="1">
              <a:spcBef>
                <a:spcPct val="0"/>
              </a:spcBef>
              <a:buFontTx/>
              <a:buChar char="•"/>
            </a:pPr>
            <a:r>
              <a:rPr lang="en-GB" altLang="en-US" dirty="0"/>
              <a:t>Project Search </a:t>
            </a:r>
            <a:r>
              <a:rPr lang="en-GB" altLang="en-US"/>
              <a:t>2024 Graduates</a:t>
            </a:r>
            <a:endParaRPr lang="en-GB" altLang="en-US" dirty="0"/>
          </a:p>
          <a:p>
            <a:pPr marL="185766" indent="-185766" defTabSz="990752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altLang="en-US" dirty="0"/>
              <a:t>Art works</a:t>
            </a:r>
            <a:r>
              <a:rPr lang="en-GB" altLang="en-US" baseline="0" dirty="0"/>
              <a:t> celebrating inclusivity at the IRH and QEUH. </a:t>
            </a:r>
            <a:endParaRPr lang="en-GB" altLang="en-US" dirty="0"/>
          </a:p>
          <a:p>
            <a:pPr marL="185766" indent="-185766" eaLnBrk="1" hangingPunct="1">
              <a:spcBef>
                <a:spcPct val="0"/>
              </a:spcBef>
              <a:buFontTx/>
              <a:buChar char="•"/>
            </a:pPr>
            <a:r>
              <a:rPr lang="en-GB" altLang="en-US" dirty="0"/>
              <a:t>South Asian</a:t>
            </a:r>
            <a:r>
              <a:rPr lang="en-GB" altLang="en-US" baseline="0" dirty="0"/>
              <a:t> Heritage Month</a:t>
            </a:r>
            <a:endParaRPr lang="en-GB" altLang="en-US" dirty="0"/>
          </a:p>
          <a:p>
            <a:pPr marL="185766" indent="-185766" eaLnBrk="1" hangingPunct="1">
              <a:spcBef>
                <a:spcPct val="0"/>
              </a:spcBef>
              <a:buFontTx/>
              <a:buChar char="•"/>
            </a:pPr>
            <a:r>
              <a:rPr lang="en-GB" altLang="en-US" dirty="0"/>
              <a:t>Armed forces event celebrating our reservists. </a:t>
            </a:r>
          </a:p>
          <a:p>
            <a:pPr marL="185766" indent="-185766" eaLnBrk="1" hangingPunct="1">
              <a:spcBef>
                <a:spcPct val="0"/>
              </a:spcBef>
              <a:buFontTx/>
              <a:buChar char="•"/>
            </a:pPr>
            <a:endParaRPr lang="en-GB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6F1A4D-56AF-42F8-9F9A-2AE9F3373A95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1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228513" cy="68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0" y="4770438"/>
            <a:ext cx="135890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4827588"/>
            <a:ext cx="36782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88" y="427038"/>
            <a:ext cx="16017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14800"/>
            <a:ext cx="7722829" cy="772107"/>
          </a:xfrm>
          <a:solidFill>
            <a:srgbClr val="092869"/>
          </a:solidFill>
        </p:spPr>
        <p:txBody>
          <a:bodyPr wrap="none" lIns="432000" tIns="108000" bIns="10800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04000"/>
            <a:ext cx="6411433" cy="633608"/>
          </a:xfrm>
          <a:solidFill>
            <a:srgbClr val="092869"/>
          </a:solidFill>
        </p:spPr>
        <p:txBody>
          <a:bodyPr lIns="432000" tIns="108000" bIns="108000" anchor="b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58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228513" cy="68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0" y="4770438"/>
            <a:ext cx="135890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4827588"/>
            <a:ext cx="36782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88" y="427038"/>
            <a:ext cx="16017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14800"/>
            <a:ext cx="7722829" cy="772107"/>
          </a:xfrm>
          <a:solidFill>
            <a:srgbClr val="092869"/>
          </a:solidFill>
        </p:spPr>
        <p:txBody>
          <a:bodyPr wrap="none" lIns="432000" tIns="108000" bIns="10800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04000"/>
            <a:ext cx="6411433" cy="633608"/>
          </a:xfrm>
          <a:solidFill>
            <a:srgbClr val="092869"/>
          </a:solidFill>
        </p:spPr>
        <p:txBody>
          <a:bodyPr lIns="432000" tIns="108000" bIns="108000" anchor="b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74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228513" cy="68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88" y="427038"/>
            <a:ext cx="16144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0" y="4770438"/>
            <a:ext cx="135890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4827588"/>
            <a:ext cx="36782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14174"/>
            <a:ext cx="7722829" cy="772107"/>
          </a:xfrm>
          <a:solidFill>
            <a:srgbClr val="092869"/>
          </a:solidFill>
        </p:spPr>
        <p:txBody>
          <a:bodyPr wrap="none" lIns="432000" tIns="108000" bIns="10800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03021"/>
            <a:ext cx="6411433" cy="633608"/>
          </a:xfrm>
          <a:solidFill>
            <a:srgbClr val="092869"/>
          </a:solidFill>
        </p:spPr>
        <p:txBody>
          <a:bodyPr lIns="432000" tIns="108000" bIns="108000" anchor="b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3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19055"/>
            <a:ext cx="9836888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0000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2pPr>
              <a:lnSpc>
                <a:spcPct val="100000"/>
              </a:lnSpc>
              <a:spcAft>
                <a:spcPts val="1200"/>
              </a:spcAft>
              <a:defRPr/>
            </a:lvl2pPr>
            <a:lvl3pPr>
              <a:lnSpc>
                <a:spcPct val="100000"/>
              </a:lnSpc>
              <a:spcAft>
                <a:spcPts val="1200"/>
              </a:spcAft>
              <a:defRPr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BA25C-61AF-4492-BE5D-EE75629389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46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1B6F7-70F0-4A43-9738-88E2F2C02B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83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9DF47-E889-43A5-B434-DECFB2724A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43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DB70-D5FF-4E03-A262-11126EE91B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2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A739B-71C1-4A77-8EC1-F725706ED9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84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3063"/>
            <a:ext cx="121920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69913" y="327025"/>
            <a:ext cx="100409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9913" y="1754188"/>
            <a:ext cx="105156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9286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>
              <a:defRPr/>
            </a:pPr>
            <a:fld id="{A6A3B8C9-C337-4729-9079-3E72E07593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5" y="196850"/>
            <a:ext cx="11652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2571750"/>
            <a:ext cx="462915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43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92869"/>
          </a:solidFill>
          <a:latin typeface="Open Sans SemiBold" pitchFamily="2" charset="0"/>
          <a:ea typeface="Open Sans SemiBold" pitchFamily="2" charset="0"/>
          <a:cs typeface="Open Sans SemiBold" pitchFamily="2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92869"/>
          </a:solidFill>
          <a:latin typeface="Open Sans SemiBold" pitchFamily="2" charset="0"/>
          <a:ea typeface="Open Sans SemiBold" pitchFamily="2" charset="0"/>
          <a:cs typeface="Open Sans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92869"/>
          </a:solidFill>
          <a:latin typeface="Open Sans SemiBold" pitchFamily="2" charset="0"/>
          <a:ea typeface="Open Sans SemiBold" pitchFamily="2" charset="0"/>
          <a:cs typeface="Open Sans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92869"/>
          </a:solidFill>
          <a:latin typeface="Open Sans SemiBold" pitchFamily="2" charset="0"/>
          <a:ea typeface="Open Sans SemiBold" pitchFamily="2" charset="0"/>
          <a:cs typeface="Open Sans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92869"/>
          </a:solidFill>
          <a:latin typeface="Open Sans SemiBold" pitchFamily="2" charset="0"/>
          <a:ea typeface="Open Sans SemiBold" pitchFamily="2" charset="0"/>
          <a:cs typeface="Open Sans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92869"/>
          </a:solidFill>
          <a:latin typeface="Open Sans SemiBold" pitchFamily="2" charset="0"/>
          <a:cs typeface="Open Sans SemiBold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92869"/>
          </a:solidFill>
          <a:latin typeface="Open Sans SemiBold" pitchFamily="2" charset="0"/>
          <a:cs typeface="Open Sans SemiBold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92869"/>
          </a:solidFill>
          <a:latin typeface="Open Sans SemiBold" pitchFamily="2" charset="0"/>
          <a:cs typeface="Open Sans SemiBold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92869"/>
          </a:solidFill>
          <a:latin typeface="Open Sans SemiBold" pitchFamily="2" charset="0"/>
          <a:cs typeface="Open Sans SemiBold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80BA27"/>
        </a:buClr>
        <a:buFont typeface="Arial" panose="020B0604020202020204" pitchFamily="34" charset="0"/>
        <a:buChar char="•"/>
        <a:defRPr sz="2800" kern="1200">
          <a:solidFill>
            <a:srgbClr val="092869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80BA27"/>
        </a:buClr>
        <a:buFont typeface="Arial" panose="020B0604020202020204" pitchFamily="34" charset="0"/>
        <a:buChar char="•"/>
        <a:defRPr sz="2800" kern="1200">
          <a:solidFill>
            <a:srgbClr val="092869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80BA27"/>
        </a:buClr>
        <a:buFont typeface="Arial" panose="020B0604020202020204" pitchFamily="34" charset="0"/>
        <a:buChar char="•"/>
        <a:defRPr sz="2800" kern="1200">
          <a:solidFill>
            <a:srgbClr val="092869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80BA27"/>
        </a:buClr>
        <a:buFont typeface="Arial" panose="020B0604020202020204" pitchFamily="34" charset="0"/>
        <a:buChar char="•"/>
        <a:defRPr sz="2800" kern="1200">
          <a:solidFill>
            <a:srgbClr val="092869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80BA27"/>
        </a:buClr>
        <a:buFont typeface="Arial" panose="020B0604020202020204" pitchFamily="34" charset="0"/>
        <a:buChar char="•"/>
        <a:defRPr sz="2800" kern="1200">
          <a:solidFill>
            <a:srgbClr val="092869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0" y="418558"/>
            <a:ext cx="7272386" cy="13261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1"/>
                </a:solidFill>
              </a:rPr>
              <a:t>Leading a Diverse Workforce,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Delivering a Better Workplace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488668"/>
            <a:ext cx="1678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a typeface="+mn-lt"/>
                <a:cs typeface="+mn-lt"/>
              </a:rPr>
              <a:t>#ggcequality24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6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4" y="132788"/>
            <a:ext cx="9836888" cy="1152000"/>
          </a:xfrm>
        </p:spPr>
        <p:txBody>
          <a:bodyPr/>
          <a:lstStyle/>
          <a:p>
            <a:r>
              <a:rPr lang="en-GB" dirty="0"/>
              <a:t>Sexual Harassment: Cut It Out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34" y="1284788"/>
            <a:ext cx="6035513" cy="5288157"/>
          </a:xfrm>
        </p:spPr>
        <p:txBody>
          <a:bodyPr/>
          <a:lstStyle/>
          <a:p>
            <a:pPr lvl="0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Empowering our staff.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Empowering staff to work in a safe space, free from intimidation.</a:t>
            </a:r>
          </a:p>
          <a:p>
            <a:pPr lvl="0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Protecting our patients.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Staff who feel valued and respected are more likely to deliver exceptional care to our patients.</a:t>
            </a:r>
          </a:p>
          <a:p>
            <a:pPr lvl="0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Embedding our values.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"Cut It Out" ensures a workplace where everyone feels respected, regardless of their background or identity.</a:t>
            </a:r>
          </a:p>
          <a:p>
            <a:pPr marL="0" indent="0">
              <a:buNone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"Cut It Out" is not just a program; it's a statement. It's a statement that says sexual harassment has no place at NHSGGC. It's a statement that says we value our staff and are committed to creating a positive and productive work environment for all”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419" y="1284788"/>
            <a:ext cx="5331025" cy="43773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402" y="6203613"/>
            <a:ext cx="10326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 Una Graham &amp; Hazel Miller,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co-chairs of the NHSGGC Medical Wellbeing Group</a:t>
            </a:r>
            <a:r>
              <a:rPr lang="en-GB" b="1" i="1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24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="" xmlns:a16="http://schemas.microsoft.com/office/drawing/2014/main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9020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r="-2" b="26920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034" name="Freeform: Shape 1033">
            <a:extLst>
              <a:ext uri="{FF2B5EF4-FFF2-40B4-BE49-F238E27FC236}">
                <a16:creationId xmlns="" xmlns:a16="http://schemas.microsoft.com/office/drawing/2014/main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36" name="Freeform: Shape 1035">
            <a:extLst>
              <a:ext uri="{FF2B5EF4-FFF2-40B4-BE49-F238E27FC236}">
                <a16:creationId xmlns="" xmlns:a16="http://schemas.microsoft.com/office/drawing/2014/main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98" y="822960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3400" b="1" dirty="0">
                <a:latin typeface="+mj-lt"/>
                <a:ea typeface="+mj-ea"/>
                <a:cs typeface="+mj-cs"/>
              </a:rPr>
              <a:t>NHSGGC: An </a:t>
            </a:r>
            <a:r>
              <a:rPr lang="en-US" sz="3400" b="1" kern="1200" dirty="0">
                <a:latin typeface="+mj-lt"/>
                <a:ea typeface="+mj-ea"/>
                <a:cs typeface="+mj-cs"/>
              </a:rPr>
              <a:t>Anti-Racism Organisation</a:t>
            </a:r>
          </a:p>
        </p:txBody>
      </p:sp>
      <p:sp>
        <p:nvSpPr>
          <p:cNvPr id="1038" name="Rectangle 1037">
            <a:extLst>
              <a:ext uri="{FF2B5EF4-FFF2-40B4-BE49-F238E27FC236}">
                <a16:creationId xmlns="" xmlns:a16="http://schemas.microsoft.com/office/drawing/2014/main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0" name="Rectangle 1039">
            <a:extLst>
              <a:ext uri="{FF2B5EF4-FFF2-40B4-BE49-F238E27FC236}">
                <a16:creationId xmlns="" xmlns:a16="http://schemas.microsoft.com/office/drawing/2014/main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2" name="Rectangle 1041">
            <a:extLst>
              <a:ext uri="{FF2B5EF4-FFF2-40B4-BE49-F238E27FC236}">
                <a16:creationId xmlns="" xmlns:a16="http://schemas.microsoft.com/office/drawing/2014/main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91" y="2255407"/>
            <a:ext cx="5392615" cy="46451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line assessment tool to </a:t>
            </a:r>
            <a:r>
              <a:rPr lang="en-US" sz="1500" dirty="0" err="1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lang="en-US" sz="1500" dirty="0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racism and discrimination and support teams to develop the means to eliminate it.  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NHSGGC’s ‘We Stand Against Racism’ campaign which is visible in patient facing areas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Maternity services challenging racism and creating equitable health outcomes for BME women. 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 e-learning module informing anti-discriminatory practice and improve patient experience sits above 90% of total workforce completion.  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NHSGGC’s ‘Equality Law – A Manager’s Guide to Getting it Right in NHSGGC’ sets compliant patient care by each protected characteristic.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annual and visible celebration of Black History Month and South Asian Heritage Month, co-created and delivered in partnership with our BME Network. 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dedicated leadership </a:t>
            </a:r>
            <a:r>
              <a:rPr lang="en-US" sz="1500" dirty="0" err="1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500" dirty="0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BME staff, to facilitate the promotion of more BME staff into senior positions. 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92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2024, specific anti-racism objectives incorporated into all Executive And Senior Managers Objectives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6127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838200" y="319088"/>
            <a:ext cx="9836150" cy="1152525"/>
          </a:xfrm>
        </p:spPr>
        <p:txBody>
          <a:bodyPr/>
          <a:lstStyle/>
          <a:p>
            <a:pPr eaLnBrk="1" hangingPunct="1"/>
            <a:r>
              <a:rPr lang="en-GB" altLang="en-US"/>
              <a:t>Ensuring all Staff are Treated Fairly </a:t>
            </a:r>
            <a:br>
              <a:rPr lang="en-GB" altLang="en-US"/>
            </a:br>
            <a:r>
              <a:rPr lang="en-GB" altLang="en-US"/>
              <a:t>and Consistently</a:t>
            </a:r>
          </a:p>
        </p:txBody>
      </p:sp>
      <p:sp>
        <p:nvSpPr>
          <p:cNvPr id="12292" name="Content Placeholder 7"/>
          <p:cNvSpPr>
            <a:spLocks noGrp="1"/>
          </p:cNvSpPr>
          <p:nvPr>
            <p:ph idx="1"/>
          </p:nvPr>
        </p:nvSpPr>
        <p:spPr>
          <a:xfrm>
            <a:off x="517252" y="1630668"/>
            <a:ext cx="7336899" cy="507841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Reasonable Adjustments: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New guidance implemented, with clearer advice for managers and an updated Workplace Adjustment Passport to support conversations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Training for all managers: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Tutor led training piloted in the spring with great feedback. Developing programme for full roll out later this year.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Improving Accessibility: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Through our Clear to All Policy, within our systems and via our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 Staffnet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Intranet 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Carer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Positive: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Established level achieved for the organisation, with a new online community for staff who are carers</a:t>
            </a:r>
            <a:endParaRPr lang="en-GB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Armed Forces: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NHSGGC recognised as a Gold Employer of staff who are part of the armed forces family (Veterans, Reservists, family members) 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GB" alt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3629026"/>
            <a:ext cx="4076700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92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38200" y="319088"/>
            <a:ext cx="9836150" cy="1152525"/>
          </a:xfrm>
        </p:spPr>
        <p:txBody>
          <a:bodyPr/>
          <a:lstStyle/>
          <a:p>
            <a:pPr eaLnBrk="1" hangingPunct="1"/>
            <a:r>
              <a:rPr lang="en-GB" altLang="en-US"/>
              <a:t>Attract, Develop and Retain Staff Across our Diverse Workforce</a:t>
            </a:r>
          </a:p>
        </p:txBody>
      </p:sp>
      <p:grpSp>
        <p:nvGrpSpPr>
          <p:cNvPr id="13316" name="Group 2"/>
          <p:cNvGrpSpPr>
            <a:grpSpLocks/>
          </p:cNvGrpSpPr>
          <p:nvPr/>
        </p:nvGrpSpPr>
        <p:grpSpPr bwMode="auto">
          <a:xfrm>
            <a:off x="838200" y="2635250"/>
            <a:ext cx="10509250" cy="719138"/>
            <a:chOff x="838200" y="2616200"/>
            <a:chExt cx="11004550" cy="719138"/>
          </a:xfrm>
        </p:grpSpPr>
        <p:sp>
          <p:nvSpPr>
            <p:cNvPr id="58" name="Round Diagonal Corner Rectangle 57"/>
            <p:cNvSpPr/>
            <p:nvPr/>
          </p:nvSpPr>
          <p:spPr>
            <a:xfrm>
              <a:off x="1190612" y="2659063"/>
              <a:ext cx="10652138" cy="633412"/>
            </a:xfrm>
            <a:prstGeom prst="round2Diag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200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dirty="0">
                  <a:solidFill>
                    <a:prstClr val="black"/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A consistent approach to Succession Planning at all levels of the organisation</a:t>
              </a:r>
              <a:endParaRPr lang="en-US" sz="2000" dirty="0">
                <a:solidFill>
                  <a:prstClr val="black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endParaRPr>
            </a:p>
          </p:txBody>
        </p:sp>
        <p:grpSp>
          <p:nvGrpSpPr>
            <p:cNvPr id="13338" name="Group 56"/>
            <p:cNvGrpSpPr>
              <a:grpSpLocks/>
            </p:cNvGrpSpPr>
            <p:nvPr/>
          </p:nvGrpSpPr>
          <p:grpSpPr bwMode="auto">
            <a:xfrm>
              <a:off x="838200" y="2616200"/>
              <a:ext cx="720725" cy="719138"/>
              <a:chOff x="3369180" y="3455032"/>
              <a:chExt cx="936000" cy="9360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369180" y="3455032"/>
                <a:ext cx="936937" cy="936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13340" name="Picture 5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8796" y="3561000"/>
                <a:ext cx="736768" cy="724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3317" name="Group 1"/>
          <p:cNvGrpSpPr>
            <a:grpSpLocks/>
          </p:cNvGrpSpPr>
          <p:nvPr/>
        </p:nvGrpSpPr>
        <p:grpSpPr bwMode="auto">
          <a:xfrm>
            <a:off x="838200" y="1804988"/>
            <a:ext cx="10509250" cy="720725"/>
            <a:chOff x="838200" y="1804988"/>
            <a:chExt cx="11004550" cy="720725"/>
          </a:xfrm>
        </p:grpSpPr>
        <p:sp>
          <p:nvSpPr>
            <p:cNvPr id="59" name="Round Diagonal Corner Rectangle 58"/>
            <p:cNvSpPr/>
            <p:nvPr/>
          </p:nvSpPr>
          <p:spPr>
            <a:xfrm>
              <a:off x="1190612" y="1847850"/>
              <a:ext cx="10652138" cy="635000"/>
            </a:xfrm>
            <a:prstGeom prst="round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200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dirty="0">
                  <a:solidFill>
                    <a:prstClr val="black"/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BME Leadership programme – 60 participants now completed</a:t>
              </a:r>
              <a:endParaRPr lang="en-US" sz="2000" dirty="0">
                <a:solidFill>
                  <a:prstClr val="black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endParaRPr>
            </a:p>
          </p:txBody>
        </p:sp>
        <p:grpSp>
          <p:nvGrpSpPr>
            <p:cNvPr id="13334" name="Group 59"/>
            <p:cNvGrpSpPr>
              <a:grpSpLocks/>
            </p:cNvGrpSpPr>
            <p:nvPr/>
          </p:nvGrpSpPr>
          <p:grpSpPr bwMode="auto">
            <a:xfrm>
              <a:off x="838200" y="1804988"/>
              <a:ext cx="720725" cy="720725"/>
              <a:chOff x="801230" y="2729236"/>
              <a:chExt cx="720001" cy="720000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801230" y="2729236"/>
                <a:ext cx="720722" cy="72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13336" name="Picture 6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772" y="2819236"/>
                <a:ext cx="540917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838200" y="4376738"/>
            <a:ext cx="10509250" cy="719138"/>
            <a:chOff x="838200" y="5059363"/>
            <a:chExt cx="11004550" cy="719137"/>
          </a:xfrm>
        </p:grpSpPr>
        <p:sp>
          <p:nvSpPr>
            <p:cNvPr id="55" name="Round Diagonal Corner Rectangle 54"/>
            <p:cNvSpPr/>
            <p:nvPr/>
          </p:nvSpPr>
          <p:spPr>
            <a:xfrm>
              <a:off x="1190612" y="5100638"/>
              <a:ext cx="10652138" cy="634999"/>
            </a:xfrm>
            <a:prstGeom prst="round2Diag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200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dirty="0">
                  <a:solidFill>
                    <a:prstClr val="black"/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New Recruitment Policy, with training required and rolling out for all recruitment panels</a:t>
              </a:r>
              <a:endParaRPr lang="en-US" sz="2000" dirty="0">
                <a:solidFill>
                  <a:prstClr val="black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endParaRPr>
            </a:p>
          </p:txBody>
        </p:sp>
        <p:grpSp>
          <p:nvGrpSpPr>
            <p:cNvPr id="13330" name="Group 65"/>
            <p:cNvGrpSpPr>
              <a:grpSpLocks/>
            </p:cNvGrpSpPr>
            <p:nvPr/>
          </p:nvGrpSpPr>
          <p:grpSpPr bwMode="auto">
            <a:xfrm>
              <a:off x="838200" y="5059363"/>
              <a:ext cx="720725" cy="719137"/>
              <a:chOff x="3217562" y="2008933"/>
              <a:chExt cx="936000" cy="9360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217562" y="2008933"/>
                <a:ext cx="936937" cy="936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13332" name="Picture 6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3530" y="2114901"/>
                <a:ext cx="724065" cy="724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3319" name="Group 5"/>
          <p:cNvGrpSpPr>
            <a:grpSpLocks/>
          </p:cNvGrpSpPr>
          <p:nvPr/>
        </p:nvGrpSpPr>
        <p:grpSpPr bwMode="auto">
          <a:xfrm>
            <a:off x="838200" y="3549651"/>
            <a:ext cx="10509250" cy="719137"/>
            <a:chOff x="838200" y="4256088"/>
            <a:chExt cx="11004550" cy="719137"/>
          </a:xfrm>
        </p:grpSpPr>
        <p:sp>
          <p:nvSpPr>
            <p:cNvPr id="56" name="Round Diagonal Corner Rectangle 55"/>
            <p:cNvSpPr/>
            <p:nvPr/>
          </p:nvSpPr>
          <p:spPr>
            <a:xfrm>
              <a:off x="1190612" y="4298950"/>
              <a:ext cx="10652138" cy="633413"/>
            </a:xfrm>
            <a:prstGeom prst="round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200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dirty="0">
                  <a:solidFill>
                    <a:prstClr val="black"/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EDI content integrated into all leadership programmes such as Medical Managers or our Induction Pathway for New Managers</a:t>
              </a:r>
              <a:endParaRPr lang="en-US" sz="2000" dirty="0">
                <a:solidFill>
                  <a:prstClr val="black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endParaRPr>
            </a:p>
          </p:txBody>
        </p:sp>
        <p:grpSp>
          <p:nvGrpSpPr>
            <p:cNvPr id="13326" name="Group 68"/>
            <p:cNvGrpSpPr>
              <a:grpSpLocks/>
            </p:cNvGrpSpPr>
            <p:nvPr/>
          </p:nvGrpSpPr>
          <p:grpSpPr bwMode="auto">
            <a:xfrm>
              <a:off x="838200" y="4256088"/>
              <a:ext cx="720725" cy="719137"/>
              <a:chOff x="6479213" y="2981385"/>
              <a:chExt cx="936000" cy="9360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479213" y="2981385"/>
                <a:ext cx="936937" cy="936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13328" name="Picture 7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5181" y="3087353"/>
                <a:ext cx="724065" cy="724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3320" name="Group 7"/>
          <p:cNvGrpSpPr>
            <a:grpSpLocks/>
          </p:cNvGrpSpPr>
          <p:nvPr/>
        </p:nvGrpSpPr>
        <p:grpSpPr bwMode="auto">
          <a:xfrm>
            <a:off x="838200" y="5205413"/>
            <a:ext cx="10509250" cy="719138"/>
            <a:chOff x="838200" y="5946775"/>
            <a:chExt cx="11004550" cy="719138"/>
          </a:xfrm>
        </p:grpSpPr>
        <p:sp>
          <p:nvSpPr>
            <p:cNvPr id="54" name="Round Diagonal Corner Rectangle 53"/>
            <p:cNvSpPr/>
            <p:nvPr/>
          </p:nvSpPr>
          <p:spPr>
            <a:xfrm>
              <a:off x="1190612" y="5989638"/>
              <a:ext cx="10652138" cy="633412"/>
            </a:xfrm>
            <a:prstGeom prst="round2Diag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200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dirty="0">
                  <a:solidFill>
                    <a:prstClr val="black"/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Continuous improvement in the % of protected equalities data we hold – but still lots to do. Please encourage your staff to keep their eESS up-to-date. </a:t>
              </a:r>
              <a:endParaRPr lang="en-US" sz="2000" dirty="0">
                <a:solidFill>
                  <a:prstClr val="black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endParaRPr>
            </a:p>
          </p:txBody>
        </p:sp>
        <p:grpSp>
          <p:nvGrpSpPr>
            <p:cNvPr id="13322" name="Group 44"/>
            <p:cNvGrpSpPr>
              <a:grpSpLocks/>
            </p:cNvGrpSpPr>
            <p:nvPr/>
          </p:nvGrpSpPr>
          <p:grpSpPr bwMode="auto">
            <a:xfrm>
              <a:off x="838200" y="5946775"/>
              <a:ext cx="720725" cy="719138"/>
              <a:chOff x="1918855" y="2008933"/>
              <a:chExt cx="936000" cy="9360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918855" y="2008933"/>
                <a:ext cx="936937" cy="936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13324" name="Picture 4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471" y="2151477"/>
                <a:ext cx="736768" cy="724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03212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Promoting an Inclusive WorkPlace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9525">
            <a:off x="7983567" y="1427552"/>
            <a:ext cx="3825600" cy="286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0000">
            <a:off x="110452" y="1518704"/>
            <a:ext cx="4290876" cy="269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3953" y="1487176"/>
            <a:ext cx="3889466" cy="2633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9429" y="4322866"/>
            <a:ext cx="4942592" cy="2535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81" y="4322866"/>
            <a:ext cx="4329113" cy="2435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1989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Benchmarking with National </a:t>
            </a:r>
            <a:br>
              <a:rPr lang="en-GB" altLang="en-US" dirty="0"/>
            </a:br>
            <a:r>
              <a:rPr lang="en-GB" altLang="en-US" dirty="0"/>
              <a:t>Best Practice – Our Achievements</a:t>
            </a:r>
          </a:p>
        </p:txBody>
      </p:sp>
      <p:pic>
        <p:nvPicPr>
          <p:cNvPr id="1639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3024195"/>
            <a:ext cx="2857495" cy="226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Group 3"/>
          <p:cNvGrpSpPr>
            <a:grpSpLocks/>
          </p:cNvGrpSpPr>
          <p:nvPr/>
        </p:nvGrpSpPr>
        <p:grpSpPr bwMode="auto">
          <a:xfrm>
            <a:off x="4081463" y="2406650"/>
            <a:ext cx="4316412" cy="3543300"/>
            <a:chOff x="4242582" y="1896802"/>
            <a:chExt cx="4316321" cy="3542255"/>
          </a:xfrm>
        </p:grpSpPr>
        <p:pic>
          <p:nvPicPr>
            <p:cNvPr id="1638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2582" y="3925681"/>
              <a:ext cx="4316321" cy="15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742" y="1896802"/>
              <a:ext cx="4212000" cy="165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243" y="2120852"/>
            <a:ext cx="1876521" cy="36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7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19088"/>
            <a:ext cx="9836150" cy="1152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900" dirty="0">
                <a:cs typeface="Calibri Light"/>
              </a:rPr>
              <a:t>Our Ask Today</a:t>
            </a:r>
            <a:br>
              <a:rPr lang="en-GB" sz="4900" dirty="0">
                <a:cs typeface="Calibri Light"/>
              </a:rPr>
            </a:br>
            <a:r>
              <a:rPr lang="en-GB" sz="2000" dirty="0">
                <a:cs typeface="Calibri Light"/>
              </a:rPr>
              <a:t/>
            </a:r>
            <a:br>
              <a:rPr lang="en-GB" sz="2000" dirty="0">
                <a:cs typeface="Calibri Light"/>
              </a:rPr>
            </a:br>
            <a:endParaRPr lang="en-GB" sz="5400" dirty="0">
              <a:cs typeface="Calibri Light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838200" y="1619250"/>
            <a:ext cx="11102009" cy="5014913"/>
          </a:xfrm>
        </p:spPr>
        <p:txBody>
          <a:bodyPr lIns="91440" tIns="0"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2400" dirty="0">
                <a:ea typeface="+mn-lt"/>
                <a:cs typeface="+mn-lt"/>
              </a:rPr>
              <a:t>Consider how you </a:t>
            </a:r>
            <a:r>
              <a:rPr lang="en-GB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put the voice of staff at the heart of what we are doing</a:t>
            </a:r>
            <a:r>
              <a:rPr lang="en-GB" sz="2400" dirty="0">
                <a:ea typeface="+mn-lt"/>
                <a:cs typeface="+mn-lt"/>
              </a:rPr>
              <a:t>, respecting and understanding their different needs</a:t>
            </a:r>
            <a:endParaRPr lang="en-GB" sz="2400" dirty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2400" dirty="0">
                <a:ea typeface="+mn-lt"/>
                <a:cs typeface="+mn-lt"/>
              </a:rPr>
              <a:t>Consider what you can do in your teams and departments to embed an </a:t>
            </a:r>
            <a:r>
              <a:rPr lang="en-GB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inclusive, people centred approach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Reflect on what you hear and be our equality advocates</a:t>
            </a:r>
            <a:endParaRPr lang="en-GB" sz="2400" dirty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2400" dirty="0">
                <a:ea typeface="+mn-lt"/>
                <a:cs typeface="+mn-lt"/>
              </a:rPr>
              <a:t>Tweet / X using the hashtag </a:t>
            </a:r>
            <a:r>
              <a:rPr lang="en-GB" sz="2400" b="1" dirty="0">
                <a:ea typeface="+mn-lt"/>
                <a:cs typeface="+mn-lt"/>
              </a:rPr>
              <a:t>#ggcequality24 </a:t>
            </a:r>
            <a:r>
              <a:rPr lang="en-GB" sz="2400" dirty="0">
                <a:ea typeface="+mn-lt"/>
                <a:cs typeface="+mn-lt"/>
              </a:rPr>
              <a:t>to show your support for today</a:t>
            </a:r>
            <a:endParaRPr lang="en-GB" sz="2400" dirty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2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Enjoy </a:t>
            </a:r>
            <a:r>
              <a:rPr lang="en-GB" sz="2400" dirty="0"/>
              <a:t>our Learning Event</a:t>
            </a:r>
            <a:r>
              <a:rPr lang="en-GB" sz="2400" dirty="0">
                <a:ea typeface="+mn-lt"/>
                <a:cs typeface="+mn-lt"/>
              </a:rPr>
              <a:t>. 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1010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746762"/>
              </p:ext>
            </p:extLst>
          </p:nvPr>
        </p:nvGraphicFramePr>
        <p:xfrm>
          <a:off x="587326" y="0"/>
          <a:ext cx="10984915" cy="6319521"/>
        </p:xfrm>
        <a:graphic>
          <a:graphicData uri="http://schemas.openxmlformats.org/drawingml/2006/table">
            <a:tbl>
              <a:tblPr/>
              <a:tblGrid>
                <a:gridCol w="1146175"/>
                <a:gridCol w="4410292"/>
                <a:gridCol w="5428448"/>
              </a:tblGrid>
              <a:tr h="355609">
                <a:tc gridSpan="3"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Learning Event Programme</a:t>
                      </a:r>
                    </a:p>
                  </a:txBody>
                  <a:tcPr marL="72036" marR="7203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3975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8.30am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Registration, Networking and Coffee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1522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9.00am 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 and Introduction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2650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9.05am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Opening</a:t>
                      </a: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Our commitment to Workforce Equality, Diversity and Inclusion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Lesley Thomson KC, Board Chair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656100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9.15am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 Workforce Equality Plan</a:t>
                      </a: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What are we doing to improve the experience of all staff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Anne MacPherson, Director of Human Resources and Organisational Development</a:t>
                      </a: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501146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9.30am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Note Speaker: </a:t>
                      </a: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Differences Not Disorders: Embracing Neurodiversity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Katie Forbes, Founder of Autistic Flair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71612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10.10am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Comfort / Refreshment Break 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96582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10.40am and 11.30am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47675" indent="-179388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Break-out Sessions 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47675" marR="0" lvl="1" indent="-17938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Reasonable Adjustments</a:t>
                      </a:r>
                    </a:p>
                    <a:p>
                      <a:pPr marL="447675" marR="0" lvl="1" indent="-17938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Women’s Health and Menopause</a:t>
                      </a:r>
                    </a:p>
                    <a:p>
                      <a:pPr marL="447675" marR="0" lvl="1" indent="-17938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Inclusive Recruitment</a:t>
                      </a:r>
                    </a:p>
                    <a:p>
                      <a:pPr marL="447675" marR="0" lvl="1" indent="-17938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Supporting Transitioning Staff</a:t>
                      </a:r>
                    </a:p>
                    <a:p>
                      <a:pPr marL="447675" marR="0" lvl="1" indent="-17938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Supporting </a:t>
                      </a: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International Staff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47675" marR="0" lvl="1" indent="-17938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Sexual Harassment: Cut It Out</a:t>
                      </a:r>
                    </a:p>
                    <a:p>
                      <a:pPr marL="447675" marR="0" lvl="1" indent="-17938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Staff Wellbeing for Diverse Teams</a:t>
                      </a:r>
                    </a:p>
                  </a:txBody>
                  <a:tcPr marL="72036" marR="7203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Helen Downie, Occupational Health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Louise Carroll, Equality &amp; Human Rights &amp; June Ramsay, RNC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 Mathew Pay and Heather Silvester, Recruitment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Scott Johnson, Police Scotland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Parsons, Regional Director for Filipino Nurses Association UK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Brian Keogh and Audrey Slater, L&amp;E/ HR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Becky Choat, SWAN Scotland</a:t>
                      </a:r>
                    </a:p>
                  </a:txBody>
                  <a:tcPr marL="72036" marR="7203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679824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12.15pm 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Panel Session</a:t>
                      </a: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Practice in Workforce Equality, Diversity and Inclusion</a:t>
                      </a: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Anne MacPherson, Katie Forbes and May Parsons</a:t>
                      </a: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94118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1.00pm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</a:t>
                      </a: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Reflections on the Day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Jane Grant, Chief Executive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063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1.15pm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Lunch, Networking and Visiting our Stalls</a:t>
                      </a:r>
                    </a:p>
                  </a:txBody>
                  <a:tcPr marL="72036" marR="720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12686" y="6423838"/>
            <a:ext cx="391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Twitter/X :</a:t>
            </a:r>
            <a:r>
              <a:rPr lang="en-GB" sz="2000" dirty="0" smtClean="0"/>
              <a:t> </a:t>
            </a:r>
            <a:r>
              <a:rPr lang="en-GB" sz="2000" dirty="0">
                <a:ea typeface="+mn-lt"/>
                <a:cs typeface="+mn-lt"/>
              </a:rPr>
              <a:t>#ggcequality24 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87326" y="6423838"/>
            <a:ext cx="391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WIFI Password: </a:t>
            </a:r>
            <a:r>
              <a:rPr lang="en-GB" altLang="en-US" sz="2000" dirty="0" err="1"/>
              <a:t>nhspatient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6022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669" y="231914"/>
            <a:ext cx="8640000" cy="1035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669" y="1423292"/>
            <a:ext cx="8640000" cy="2000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669" y="3579400"/>
            <a:ext cx="8640000" cy="1849064"/>
          </a:xfrm>
          <a:prstGeom prst="rect">
            <a:avLst/>
          </a:prstGeom>
        </p:spPr>
      </p:pic>
      <p:pic>
        <p:nvPicPr>
          <p:cNvPr id="5" name="Picture 2" descr="https://www.nhsggc.org.uk/media/268781/staff-disability-forum-logo-banner.png?anchor=center&amp;mode=crop&amp;width=850&amp;height=340&amp;rnd=13273678967000000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8" t="2665" r="20392" b="4710"/>
          <a:stretch/>
        </p:blipFill>
        <p:spPr bwMode="auto">
          <a:xfrm>
            <a:off x="1795669" y="5634595"/>
            <a:ext cx="1882304" cy="109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4882" y="5529240"/>
            <a:ext cx="761574" cy="1203107"/>
          </a:xfrm>
          <a:prstGeom prst="rect">
            <a:avLst/>
          </a:prstGeom>
        </p:spPr>
      </p:pic>
      <p:pic>
        <p:nvPicPr>
          <p:cNvPr id="7" name="Picture 2" descr="LGBTQ+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28" y="5529240"/>
            <a:ext cx="2674441" cy="106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5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0" y="418558"/>
            <a:ext cx="7272386" cy="13261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1"/>
                </a:solidFill>
              </a:rPr>
              <a:t>Leading a Diverse Workforce,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Delivering a Better Workplace</a:t>
            </a: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0" y="6002601"/>
            <a:ext cx="7808913" cy="882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432000" tIns="108000" bIns="108000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80BA27"/>
              </a:buClr>
              <a:buFont typeface="Arial" panose="020B0604020202020204" pitchFamily="34" charset="0"/>
              <a:buChar char="•"/>
              <a:defRPr sz="2800">
                <a:solidFill>
                  <a:srgbClr val="092869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80BA27"/>
              </a:buClr>
              <a:buFont typeface="Arial" panose="020B0604020202020204" pitchFamily="34" charset="0"/>
              <a:buChar char="•"/>
              <a:defRPr sz="2800">
                <a:solidFill>
                  <a:srgbClr val="092869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80BA27"/>
              </a:buClr>
              <a:buFont typeface="Arial" panose="020B0604020202020204" pitchFamily="34" charset="0"/>
              <a:buChar char="•"/>
              <a:defRPr sz="2800">
                <a:solidFill>
                  <a:srgbClr val="092869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80BA27"/>
              </a:buClr>
              <a:buFont typeface="Arial" panose="020B0604020202020204" pitchFamily="34" charset="0"/>
              <a:buChar char="•"/>
              <a:defRPr sz="2800">
                <a:solidFill>
                  <a:srgbClr val="092869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80BA27"/>
              </a:buClr>
              <a:buFont typeface="Arial" panose="020B0604020202020204" pitchFamily="34" charset="0"/>
              <a:buChar char="•"/>
              <a:defRPr sz="2800">
                <a:solidFill>
                  <a:srgbClr val="092869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0BA27"/>
              </a:buClr>
              <a:buFont typeface="Arial" panose="020B0604020202020204" pitchFamily="34" charset="0"/>
              <a:buChar char="•"/>
              <a:defRPr sz="2800">
                <a:solidFill>
                  <a:srgbClr val="092869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0BA27"/>
              </a:buClr>
              <a:buFont typeface="Arial" panose="020B0604020202020204" pitchFamily="34" charset="0"/>
              <a:buChar char="•"/>
              <a:defRPr sz="2800">
                <a:solidFill>
                  <a:srgbClr val="092869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0BA27"/>
              </a:buClr>
              <a:buFont typeface="Arial" panose="020B0604020202020204" pitchFamily="34" charset="0"/>
              <a:buChar char="•"/>
              <a:defRPr sz="2800">
                <a:solidFill>
                  <a:srgbClr val="092869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0BA27"/>
              </a:buClr>
              <a:buFont typeface="Arial" panose="020B0604020202020204" pitchFamily="34" charset="0"/>
              <a:buChar char="•"/>
              <a:defRPr sz="2800">
                <a:solidFill>
                  <a:srgbClr val="092869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9pPr>
          </a:lstStyle>
          <a:p>
            <a:pPr eaLnBrk="1" hangingPunct="1">
              <a:buNone/>
            </a:pPr>
            <a:r>
              <a:rPr lang="en-GB" altLang="en-US" sz="2400" b="1" dirty="0">
                <a:solidFill>
                  <a:prstClr val="black"/>
                </a:solidFill>
              </a:rPr>
              <a:t>Anne MacPherson</a:t>
            </a:r>
            <a:r>
              <a:rPr lang="en-GB" altLang="en-US" sz="2400" dirty="0">
                <a:solidFill>
                  <a:prstClr val="black"/>
                </a:solidFill>
              </a:rPr>
              <a:t>, Director of Human Resources &amp; Organisational Development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6250452" y="6488668"/>
            <a:ext cx="1678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a typeface="+mn-lt"/>
                <a:cs typeface="+mn-lt"/>
              </a:rPr>
              <a:t>#ggcequality24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56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07" y="2670947"/>
            <a:ext cx="3200400" cy="1748654"/>
          </a:xfrm>
        </p:spPr>
        <p:txBody>
          <a:bodyPr>
            <a:normAutofit/>
          </a:bodyPr>
          <a:lstStyle/>
          <a:p>
            <a:r>
              <a:rPr lang="en-GB" altLang="en-US" dirty="0">
                <a:solidFill>
                  <a:srgbClr val="FFFFFF"/>
                </a:solidFill>
              </a:rPr>
              <a:t>Our Diverse Workforce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387673" y="293171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000" dirty="0">
                <a:latin typeface="Open Sans"/>
                <a:ea typeface="Open Sans"/>
                <a:cs typeface="Open Sans"/>
              </a:rPr>
              <a:t>NHSGGC has </a:t>
            </a:r>
            <a:r>
              <a:rPr lang="en-GB" sz="2000" b="1" dirty="0">
                <a:latin typeface="Open Sans"/>
                <a:ea typeface="Open Sans"/>
                <a:cs typeface="Open Sans"/>
              </a:rPr>
              <a:t>41,000 employees</a:t>
            </a:r>
            <a:r>
              <a:rPr lang="en-GB" sz="2000" dirty="0">
                <a:latin typeface="Open Sans"/>
                <a:ea typeface="Open Sans"/>
                <a:cs typeface="Open Sans"/>
              </a:rPr>
              <a:t> of which: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GB" sz="2000" dirty="0">
                <a:latin typeface="Open Sans"/>
                <a:ea typeface="Open Sans"/>
                <a:cs typeface="Open Sans"/>
              </a:rPr>
              <a:t>5% are under 24 and 3% are over 65. 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>
                <a:latin typeface="Open Sans"/>
                <a:ea typeface="Open Sans"/>
                <a:cs typeface="Open Sans"/>
              </a:rPr>
              <a:t>In 2023, we received over 250,000 applications for jobs from over 60 different countries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Open Sans"/>
                <a:ea typeface="Open Sans"/>
                <a:cs typeface="Open Sans"/>
              </a:rPr>
              <a:t>8% of our workforce have identified as BME, compared to 6.3% in 2023 and 13% of the population across our communities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Open Sans"/>
                <a:ea typeface="Open Sans"/>
                <a:cs typeface="Open Sans"/>
              </a:rPr>
              <a:t>Only 1% of our workforce record on eESS that they have a disability. iMatter information is 8%.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Open Sans"/>
                <a:ea typeface="Open Sans"/>
                <a:cs typeface="Open Sans"/>
              </a:rPr>
              <a:t>3% of our workforce have advised us they are LGBTQ+ iMatter information is 5%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Open Sans"/>
                <a:ea typeface="Open Sans"/>
                <a:cs typeface="Open Sans"/>
              </a:rPr>
              <a:t>79% are Female and 21% Male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657" y="0"/>
            <a:ext cx="107134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9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245A9F99-D9B1-4094-A2E2-B90AC1DB7B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7FAF607-473A-4A43-A23D-BBFF5C4117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959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Workforce Equality, Diversity and Inclusion makes us a better organisation</a:t>
            </a:r>
          </a:p>
        </p:txBody>
      </p:sp>
      <p:pic>
        <p:nvPicPr>
          <p:cNvPr id="7" name="Graphic 6" descr="Group">
            <a:extLst>
              <a:ext uri="{FF2B5EF4-FFF2-40B4-BE49-F238E27FC236}">
                <a16:creationId xmlns="" xmlns:a16="http://schemas.microsoft.com/office/drawing/2014/main" id="{517FB2E8-3F64-2759-E89B-5F7DBF96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86281" y="2402844"/>
            <a:ext cx="6290732" cy="430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71463" indent="-271463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Stronger Patient Care:</a:t>
            </a:r>
            <a:r>
              <a:rPr lang="en-US" dirty="0">
                <a:latin typeface="+mn-lt"/>
              </a:rPr>
              <a:t> Reflecting the communities we serve enables us to better understand our patient and service user needs and deliver culturally competent care.</a:t>
            </a:r>
          </a:p>
          <a:p>
            <a:pPr marL="271463" indent="-271463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Improved Innovation:</a:t>
            </a:r>
            <a:r>
              <a:rPr lang="en-US" dirty="0">
                <a:latin typeface="+mn-lt"/>
              </a:rPr>
              <a:t> Diverse perspectives spark creativity and lead to better solutions for healthcare challenges.</a:t>
            </a:r>
          </a:p>
          <a:p>
            <a:pPr marL="271463" indent="-271463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Employee Engagement:</a:t>
            </a:r>
            <a:r>
              <a:rPr lang="en-US" dirty="0">
                <a:latin typeface="+mn-lt"/>
              </a:rPr>
              <a:t> A culture of inclusion fosters a sense of belonging and can motivate staff, leading to higher engagement and productivity.</a:t>
            </a:r>
          </a:p>
          <a:p>
            <a:pPr marL="271463" indent="-271463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Legal and Ethical Obligation:</a:t>
            </a:r>
            <a:r>
              <a:rPr lang="en-US" dirty="0">
                <a:latin typeface="+mn-lt"/>
              </a:rPr>
              <a:t> NHSGGC is committed to upholding equality legislation and creating a fair workplace for all.</a:t>
            </a:r>
          </a:p>
          <a:p>
            <a:pPr marL="271463" indent="-271463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+mn-lt"/>
              </a:rPr>
              <a:t>Investing in workforce equality, diversity and inclusion is not just the right thing to do, it's essential for delivering excellent patient care and achieving our goals</a:t>
            </a:r>
            <a:r>
              <a:rPr lang="en-US" sz="1600" dirty="0">
                <a:latin typeface="+mn-lt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5F6476F-D303-44D3-B30F-1BA348F0F6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C972EB4B-0539-4430-9340-8117B9D7C3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CA5348F-9FF6-485F-898D-1BED7EC727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33B89F41-1D91-447A-88C5-8A917809FE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0657" y="0"/>
            <a:ext cx="107134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5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61620" y="0"/>
            <a:ext cx="10040937" cy="1325563"/>
          </a:xfrm>
        </p:spPr>
        <p:txBody>
          <a:bodyPr/>
          <a:lstStyle/>
          <a:p>
            <a:pPr eaLnBrk="1" hangingPunct="1"/>
            <a:r>
              <a:rPr lang="en-GB" altLang="en-US" dirty="0"/>
              <a:t>Ensuring our Practice is Informed by the Lived Experience of our Staff</a:t>
            </a: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5486769" y="1331653"/>
            <a:ext cx="6705230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lr>
                <a:srgbClr val="80BA27"/>
              </a:buClr>
              <a:buFont typeface="Arial" panose="020B0604020202020204" pitchFamily="34" charset="0"/>
              <a:buChar char="•"/>
              <a:defRPr sz="2800">
                <a:solidFill>
                  <a:srgbClr val="092869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80BA27"/>
              </a:buClr>
              <a:buFont typeface="Arial" panose="020B0604020202020204" pitchFamily="34" charset="0"/>
              <a:buChar char="•"/>
              <a:defRPr sz="2800">
                <a:solidFill>
                  <a:srgbClr val="092869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80BA27"/>
              </a:buClr>
              <a:buFont typeface="Arial" panose="020B0604020202020204" pitchFamily="34" charset="0"/>
              <a:buChar char="•"/>
              <a:defRPr sz="2800">
                <a:solidFill>
                  <a:srgbClr val="092869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80BA27"/>
              </a:buClr>
              <a:buFont typeface="Arial" panose="020B0604020202020204" pitchFamily="34" charset="0"/>
              <a:buChar char="•"/>
              <a:defRPr sz="2800">
                <a:solidFill>
                  <a:srgbClr val="092869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80BA27"/>
              </a:buClr>
              <a:buFont typeface="Arial" panose="020B0604020202020204" pitchFamily="34" charset="0"/>
              <a:buChar char="•"/>
              <a:defRPr sz="2800">
                <a:solidFill>
                  <a:srgbClr val="092869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0BA27"/>
              </a:buClr>
              <a:buFont typeface="Arial" panose="020B0604020202020204" pitchFamily="34" charset="0"/>
              <a:buChar char="•"/>
              <a:defRPr sz="2800">
                <a:solidFill>
                  <a:srgbClr val="092869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0BA27"/>
              </a:buClr>
              <a:buFont typeface="Arial" panose="020B0604020202020204" pitchFamily="34" charset="0"/>
              <a:buChar char="•"/>
              <a:defRPr sz="2800">
                <a:solidFill>
                  <a:srgbClr val="092869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0BA27"/>
              </a:buClr>
              <a:buFont typeface="Arial" panose="020B0604020202020204" pitchFamily="34" charset="0"/>
              <a:buChar char="•"/>
              <a:defRPr sz="2800">
                <a:solidFill>
                  <a:srgbClr val="092869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0BA27"/>
              </a:buClr>
              <a:buFont typeface="Arial" panose="020B0604020202020204" pitchFamily="34" charset="0"/>
              <a:buChar char="•"/>
              <a:defRPr sz="2800">
                <a:solidFill>
                  <a:srgbClr val="092869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GB" altLang="en-US" sz="2200" b="1" dirty="0">
                <a:latin typeface="Open Sans"/>
                <a:ea typeface="Open Sans"/>
                <a:cs typeface="Open Sans"/>
              </a:rPr>
              <a:t>Three staff led groups</a:t>
            </a:r>
            <a:r>
              <a:rPr lang="en-GB" altLang="en-US" sz="2200" dirty="0">
                <a:latin typeface="Open Sans"/>
                <a:ea typeface="Open Sans"/>
                <a:cs typeface="Open Sans"/>
              </a:rPr>
              <a:t>, championing and advocating on behalf of staff with protected characteristics. Other staff groups include Neuro-divergent, Carers and Supporting our Armed Forces(reservists and veterans)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en-GB" altLang="en-US" sz="2200" dirty="0">
              <a:latin typeface="Open Sans"/>
              <a:ea typeface="Open Sans"/>
              <a:cs typeface="Open Sans"/>
            </a:endParaRPr>
          </a:p>
          <a:p>
            <a:pPr marL="265113" indent="-265113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 sz="2200" b="1" dirty="0">
                <a:latin typeface="Open Sans"/>
                <a:ea typeface="Open Sans"/>
                <a:cs typeface="Open Sans"/>
              </a:rPr>
              <a:t>Over 500 staff, sharing their lived experiences</a:t>
            </a:r>
            <a:r>
              <a:rPr lang="en-GB" altLang="en-US" sz="2200" dirty="0">
                <a:latin typeface="Open Sans"/>
                <a:ea typeface="Open Sans"/>
                <a:cs typeface="Open Sans"/>
              </a:rPr>
              <a:t>, enabling us to improve our guidance and support.</a:t>
            </a:r>
          </a:p>
          <a:p>
            <a:pPr marL="265113" indent="-265113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 sz="2200" b="1" dirty="0">
                <a:latin typeface="Open Sans"/>
                <a:ea typeface="Open Sans"/>
                <a:cs typeface="Open Sans"/>
              </a:rPr>
              <a:t>Board level, non-Executive champions aligned </a:t>
            </a:r>
            <a:r>
              <a:rPr lang="en-GB" altLang="en-US" sz="2200" dirty="0">
                <a:latin typeface="Open Sans"/>
                <a:ea typeface="Open Sans"/>
                <a:cs typeface="Open Sans"/>
              </a:rPr>
              <a:t>with each group and strong commitment through our Board </a:t>
            </a:r>
          </a:p>
          <a:p>
            <a:pPr marL="265113" indent="-265113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 sz="2200" b="1" dirty="0">
                <a:latin typeface="Open Sans"/>
                <a:ea typeface="Open Sans"/>
                <a:cs typeface="Open Sans"/>
              </a:rPr>
              <a:t>Workforce Equality Group</a:t>
            </a:r>
            <a:r>
              <a:rPr lang="en-GB" altLang="en-US" sz="2200" dirty="0">
                <a:latin typeface="Open Sans"/>
                <a:ea typeface="Open Sans"/>
                <a:cs typeface="Open Sans"/>
              </a:rPr>
              <a:t>, chaired by the Director of Human Resources &amp; Organisational </a:t>
            </a:r>
            <a:r>
              <a:rPr lang="en-GB" altLang="en-US" sz="2200" dirty="0" smtClean="0">
                <a:latin typeface="Open Sans"/>
                <a:ea typeface="Open Sans"/>
                <a:cs typeface="Open Sans"/>
              </a:rPr>
              <a:t>Development, with partnership representatives and the chairs of the staff led groups. </a:t>
            </a:r>
            <a:endParaRPr lang="en-GB" altLang="en-US" sz="2200" dirty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 sz="2200" dirty="0">
                <a:latin typeface="Open Sans"/>
                <a:ea typeface="Open Sans"/>
                <a:cs typeface="Open Sans"/>
              </a:rPr>
              <a:t> </a:t>
            </a:r>
            <a:endParaRPr lang="en-GB" alt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2063780" y="2057467"/>
            <a:ext cx="1591350" cy="1086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Corporate Management Team</a:t>
            </a:r>
          </a:p>
        </p:txBody>
      </p:sp>
      <p:sp>
        <p:nvSpPr>
          <p:cNvPr id="8" name="Rectangle 7"/>
          <p:cNvSpPr/>
          <p:nvPr/>
        </p:nvSpPr>
        <p:spPr>
          <a:xfrm>
            <a:off x="2063780" y="3443623"/>
            <a:ext cx="1591350" cy="1086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Workforce Equality Group</a:t>
            </a:r>
          </a:p>
        </p:txBody>
      </p:sp>
      <p:sp>
        <p:nvSpPr>
          <p:cNvPr id="9" name="Rectangle 8"/>
          <p:cNvSpPr/>
          <p:nvPr/>
        </p:nvSpPr>
        <p:spPr>
          <a:xfrm>
            <a:off x="310809" y="4929602"/>
            <a:ext cx="1591350" cy="1086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BME Network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63780" y="4952468"/>
            <a:ext cx="1591350" cy="1086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Staff Disability Forum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6751" y="4933225"/>
            <a:ext cx="1591350" cy="1086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LGBTQ+ Staff Forum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1620" y="2062614"/>
            <a:ext cx="1591350" cy="1086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Staff Governance Committee</a:t>
            </a:r>
          </a:p>
        </p:txBody>
      </p:sp>
      <p:cxnSp>
        <p:nvCxnSpPr>
          <p:cNvPr id="13" name="Straight Connector 12"/>
          <p:cNvCxnSpPr>
            <a:stCxn id="7" idx="2"/>
            <a:endCxn id="8" idx="0"/>
          </p:cNvCxnSpPr>
          <p:nvPr/>
        </p:nvCxnSpPr>
        <p:spPr>
          <a:xfrm>
            <a:off x="2859455" y="3143854"/>
            <a:ext cx="0" cy="299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2"/>
            <a:endCxn id="9" idx="0"/>
          </p:cNvCxnSpPr>
          <p:nvPr/>
        </p:nvCxnSpPr>
        <p:spPr>
          <a:xfrm flipH="1">
            <a:off x="1106484" y="4530010"/>
            <a:ext cx="1752971" cy="399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  <a:endCxn id="10" idx="0"/>
          </p:cNvCxnSpPr>
          <p:nvPr/>
        </p:nvCxnSpPr>
        <p:spPr>
          <a:xfrm>
            <a:off x="2859455" y="4530010"/>
            <a:ext cx="0" cy="422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2"/>
            <a:endCxn id="11" idx="0"/>
          </p:cNvCxnSpPr>
          <p:nvPr/>
        </p:nvCxnSpPr>
        <p:spPr>
          <a:xfrm>
            <a:off x="2859455" y="4530010"/>
            <a:ext cx="1752971" cy="403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3"/>
            <a:endCxn id="7" idx="1"/>
          </p:cNvCxnSpPr>
          <p:nvPr/>
        </p:nvCxnSpPr>
        <p:spPr>
          <a:xfrm flipV="1">
            <a:off x="1752970" y="2600661"/>
            <a:ext cx="310810" cy="51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95419" y="2035079"/>
            <a:ext cx="1591350" cy="1086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Area Partnership Forum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61345" y="4043160"/>
            <a:ext cx="102974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8" idx="2"/>
          </p:cNvCxnSpPr>
          <p:nvPr/>
        </p:nvCxnSpPr>
        <p:spPr>
          <a:xfrm flipV="1">
            <a:off x="4691094" y="3121466"/>
            <a:ext cx="0" cy="92169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019027" y="6183366"/>
            <a:ext cx="1680854" cy="5680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Neuro-Diversity Sub-Group</a:t>
            </a:r>
          </a:p>
        </p:txBody>
      </p:sp>
      <p:cxnSp>
        <p:nvCxnSpPr>
          <p:cNvPr id="23" name="Straight Connector 22"/>
          <p:cNvCxnSpPr>
            <a:stCxn id="22" idx="0"/>
            <a:endCxn id="10" idx="2"/>
          </p:cNvCxnSpPr>
          <p:nvPr/>
        </p:nvCxnSpPr>
        <p:spPr>
          <a:xfrm flipV="1">
            <a:off x="2859454" y="6038855"/>
            <a:ext cx="1" cy="14451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072044" y="1257588"/>
            <a:ext cx="1583086" cy="5680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NHSGGC Board</a:t>
            </a:r>
            <a:endParaRPr lang="en-GB" b="1" dirty="0"/>
          </a:p>
        </p:txBody>
      </p:sp>
      <p:cxnSp>
        <p:nvCxnSpPr>
          <p:cNvPr id="26" name="Straight Connector 25"/>
          <p:cNvCxnSpPr>
            <a:endCxn id="7" idx="0"/>
          </p:cNvCxnSpPr>
          <p:nvPr/>
        </p:nvCxnSpPr>
        <p:spPr>
          <a:xfrm>
            <a:off x="2843629" y="1856613"/>
            <a:ext cx="15826" cy="200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72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Workforce Equality Plan – </a:t>
            </a:r>
            <a:br>
              <a:rPr lang="en-GB" altLang="en-US" dirty="0"/>
            </a:br>
            <a:r>
              <a:rPr lang="en-GB" altLang="en-US" dirty="0"/>
              <a:t>Strategic Aims</a:t>
            </a:r>
          </a:p>
        </p:txBody>
      </p:sp>
      <p:grpSp>
        <p:nvGrpSpPr>
          <p:cNvPr id="10243" name="Group 26"/>
          <p:cNvGrpSpPr>
            <a:grpSpLocks/>
          </p:cNvGrpSpPr>
          <p:nvPr/>
        </p:nvGrpSpPr>
        <p:grpSpPr bwMode="auto">
          <a:xfrm>
            <a:off x="838200" y="5599113"/>
            <a:ext cx="10588625" cy="720725"/>
            <a:chOff x="838200" y="5723686"/>
            <a:chExt cx="11012049" cy="720000"/>
          </a:xfrm>
        </p:grpSpPr>
        <p:sp>
          <p:nvSpPr>
            <p:cNvPr id="15" name="Round Diagonal Corner Rectangle 14"/>
            <p:cNvSpPr/>
            <p:nvPr/>
          </p:nvSpPr>
          <p:spPr>
            <a:xfrm>
              <a:off x="1198114" y="5723686"/>
              <a:ext cx="10652135" cy="720000"/>
            </a:xfrm>
            <a:prstGeom prst="round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2000" anchor="ctr"/>
            <a:lstStyle/>
            <a:p>
              <a:pPr>
                <a:defRPr/>
              </a:pPr>
              <a:r>
                <a:rPr lang="en-GB" sz="2000" dirty="0">
                  <a:solidFill>
                    <a:prstClr val="black"/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Staff from equality groups are fully engaged in contributing to the Workforce Equality Group</a:t>
              </a:r>
              <a:r>
                <a:rPr lang="en-GB" sz="2000" dirty="0">
                  <a:solidFill>
                    <a:prstClr val="black"/>
                  </a:solidFill>
                </a:rPr>
                <a:t>.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838200" y="5723686"/>
              <a:ext cx="719828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3600" dirty="0">
                  <a:solidFill>
                    <a:srgbClr val="092869"/>
                  </a:solidFill>
                  <a:latin typeface="Open Sans bold" pitchFamily="2" charset="0"/>
                  <a:ea typeface="Open Sans bold" pitchFamily="2" charset="0"/>
                  <a:cs typeface="Open Sans bold" pitchFamily="2" charset="0"/>
                </a:rPr>
                <a:t>5</a:t>
              </a:r>
            </a:p>
          </p:txBody>
        </p:sp>
      </p:grpSp>
      <p:grpSp>
        <p:nvGrpSpPr>
          <p:cNvPr id="10244" name="Group 25"/>
          <p:cNvGrpSpPr>
            <a:grpSpLocks/>
          </p:cNvGrpSpPr>
          <p:nvPr/>
        </p:nvGrpSpPr>
        <p:grpSpPr bwMode="auto">
          <a:xfrm>
            <a:off x="838200" y="4714875"/>
            <a:ext cx="10596563" cy="719138"/>
            <a:chOff x="838200" y="4788290"/>
            <a:chExt cx="11020518" cy="720000"/>
          </a:xfrm>
        </p:grpSpPr>
        <p:sp>
          <p:nvSpPr>
            <p:cNvPr id="16" name="Round Diagonal Corner Rectangle 15"/>
            <p:cNvSpPr/>
            <p:nvPr/>
          </p:nvSpPr>
          <p:spPr>
            <a:xfrm>
              <a:off x="1206377" y="4788290"/>
              <a:ext cx="10652341" cy="720000"/>
            </a:xfrm>
            <a:prstGeom prst="round2Diag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2000" anchor="ctr"/>
            <a:lstStyle/>
            <a:p>
              <a:pPr>
                <a:defRPr/>
              </a:pPr>
              <a:r>
                <a:rPr lang="en-GB" sz="2000" dirty="0">
                  <a:solidFill>
                    <a:prstClr val="black"/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We have taken all the actions in our control to reduce equal pay gaps by sex, disability and ethnicity.</a:t>
              </a:r>
              <a:endParaRPr lang="en-US" sz="2000" dirty="0">
                <a:solidFill>
                  <a:prstClr val="black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838200" y="4788290"/>
              <a:ext cx="719842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3600" dirty="0">
                  <a:solidFill>
                    <a:srgbClr val="092869"/>
                  </a:solidFill>
                  <a:latin typeface="Open Sans bold" pitchFamily="2" charset="0"/>
                  <a:ea typeface="Open Sans bold" pitchFamily="2" charset="0"/>
                  <a:cs typeface="Open Sans bold" pitchFamily="2" charset="0"/>
                </a:rPr>
                <a:t>4</a:t>
              </a:r>
            </a:p>
          </p:txBody>
        </p:sp>
      </p:grpSp>
      <p:grpSp>
        <p:nvGrpSpPr>
          <p:cNvPr id="10245" name="Group 24"/>
          <p:cNvGrpSpPr>
            <a:grpSpLocks/>
          </p:cNvGrpSpPr>
          <p:nvPr/>
        </p:nvGrpSpPr>
        <p:grpSpPr bwMode="auto">
          <a:xfrm>
            <a:off x="838200" y="3470275"/>
            <a:ext cx="10580688" cy="1079500"/>
            <a:chOff x="838200" y="3502469"/>
            <a:chExt cx="11004696" cy="1080000"/>
          </a:xfrm>
        </p:grpSpPr>
        <p:sp>
          <p:nvSpPr>
            <p:cNvPr id="12" name="Round Diagonal Corner Rectangle 11"/>
            <p:cNvSpPr/>
            <p:nvPr/>
          </p:nvSpPr>
          <p:spPr>
            <a:xfrm>
              <a:off x="1191539" y="3502469"/>
              <a:ext cx="10651357" cy="1080000"/>
            </a:xfrm>
            <a:prstGeom prst="round2Diag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2000" anchor="ctr"/>
            <a:lstStyle/>
            <a:p>
              <a:pPr>
                <a:defRPr/>
              </a:pPr>
              <a:r>
                <a:rPr lang="en-GB" sz="2000" dirty="0">
                  <a:solidFill>
                    <a:prstClr val="black"/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Promote and advocate our equality commitments to the attraction, development, retention and career advancement opportunities of all employees within our diverse workforce</a:t>
              </a:r>
              <a:endParaRPr lang="en-US" sz="2000" dirty="0">
                <a:solidFill>
                  <a:prstClr val="black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838200" y="3681940"/>
              <a:ext cx="719887" cy="72105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3600" dirty="0">
                  <a:solidFill>
                    <a:srgbClr val="092869"/>
                  </a:solidFill>
                  <a:latin typeface="Open Sans bold" pitchFamily="2" charset="0"/>
                  <a:ea typeface="Open Sans bold" pitchFamily="2" charset="0"/>
                  <a:cs typeface="Open Sans bold" pitchFamily="2" charset="0"/>
                </a:rPr>
                <a:t>3</a:t>
              </a:r>
            </a:p>
          </p:txBody>
        </p:sp>
      </p:grpSp>
      <p:grpSp>
        <p:nvGrpSpPr>
          <p:cNvPr id="10246" name="Group 20"/>
          <p:cNvGrpSpPr>
            <a:grpSpLocks/>
          </p:cNvGrpSpPr>
          <p:nvPr/>
        </p:nvGrpSpPr>
        <p:grpSpPr bwMode="auto">
          <a:xfrm>
            <a:off x="838200" y="2584450"/>
            <a:ext cx="10580688" cy="720725"/>
            <a:chOff x="838200" y="2565330"/>
            <a:chExt cx="11004696" cy="720000"/>
          </a:xfrm>
        </p:grpSpPr>
        <p:sp>
          <p:nvSpPr>
            <p:cNvPr id="13" name="Round Diagonal Corner Rectangle 12"/>
            <p:cNvSpPr/>
            <p:nvPr/>
          </p:nvSpPr>
          <p:spPr>
            <a:xfrm>
              <a:off x="1191539" y="2565330"/>
              <a:ext cx="10651357" cy="720000"/>
            </a:xfrm>
            <a:prstGeom prst="round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2000" anchor="ctr"/>
            <a:lstStyle/>
            <a:p>
              <a:pPr>
                <a:defRPr/>
              </a:pPr>
              <a:r>
                <a:rPr lang="en-GB" sz="2000" dirty="0">
                  <a:solidFill>
                    <a:prstClr val="black"/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Our data collection is legally compliant and is used to improve equality and diversity of our workforce.</a:t>
              </a:r>
              <a:endParaRPr lang="en-US" sz="2000" dirty="0">
                <a:solidFill>
                  <a:prstClr val="black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838200" y="2565330"/>
              <a:ext cx="719887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3600" dirty="0">
                  <a:solidFill>
                    <a:srgbClr val="092869"/>
                  </a:solidFill>
                  <a:latin typeface="Open Sans bold" pitchFamily="2" charset="0"/>
                  <a:ea typeface="Open Sans bold" pitchFamily="2" charset="0"/>
                  <a:cs typeface="Open Sans bold" pitchFamily="2" charset="0"/>
                </a:rPr>
                <a:t>2</a:t>
              </a:r>
            </a:p>
          </p:txBody>
        </p:sp>
      </p:grpSp>
      <p:grpSp>
        <p:nvGrpSpPr>
          <p:cNvPr id="10247" name="Group 3"/>
          <p:cNvGrpSpPr>
            <a:grpSpLocks/>
          </p:cNvGrpSpPr>
          <p:nvPr/>
        </p:nvGrpSpPr>
        <p:grpSpPr bwMode="auto">
          <a:xfrm>
            <a:off x="838200" y="1700213"/>
            <a:ext cx="10580688" cy="720725"/>
            <a:chOff x="838200" y="1590785"/>
            <a:chExt cx="11004696" cy="720000"/>
          </a:xfrm>
        </p:grpSpPr>
        <p:sp>
          <p:nvSpPr>
            <p:cNvPr id="14" name="Round Diagonal Corner Rectangle 13"/>
            <p:cNvSpPr/>
            <p:nvPr/>
          </p:nvSpPr>
          <p:spPr>
            <a:xfrm>
              <a:off x="1191539" y="1590785"/>
              <a:ext cx="10651357" cy="720000"/>
            </a:xfrm>
            <a:prstGeom prst="round2Diag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2000" anchor="ctr"/>
            <a:lstStyle/>
            <a:p>
              <a:pPr>
                <a:defRPr/>
              </a:pPr>
              <a:r>
                <a:rPr lang="en-GB" sz="2000" dirty="0">
                  <a:solidFill>
                    <a:prstClr val="black"/>
                  </a:solidFill>
                  <a:latin typeface="Open Sans SemiBold" pitchFamily="2" charset="0"/>
                  <a:ea typeface="Open Sans SemiBold" pitchFamily="2" charset="0"/>
                  <a:cs typeface="Open Sans SemiBold" pitchFamily="2" charset="0"/>
                </a:rPr>
                <a:t>Our staff are treated fairly and consistently, with dignity and respect, in an environment where diversity is valued.</a:t>
              </a:r>
              <a:endParaRPr lang="en-US" sz="2000" dirty="0">
                <a:solidFill>
                  <a:prstClr val="black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838200" y="1590785"/>
              <a:ext cx="719887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3600" dirty="0">
                  <a:solidFill>
                    <a:srgbClr val="092869"/>
                  </a:solidFill>
                  <a:latin typeface="Open Sans bold" pitchFamily="2" charset="0"/>
                  <a:ea typeface="Open Sans bold" pitchFamily="2" charset="0"/>
                  <a:cs typeface="Open Sans bold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60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66700" y="99169"/>
            <a:ext cx="9836150" cy="1152525"/>
          </a:xfrm>
        </p:spPr>
        <p:txBody>
          <a:bodyPr/>
          <a:lstStyle/>
          <a:p>
            <a:pPr eaLnBrk="1" hangingPunct="1"/>
            <a:r>
              <a:rPr lang="en-GB" altLang="en-US" dirty="0"/>
              <a:t>Building the Trust and Confidence of Our Staff that we are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54" y="1471613"/>
            <a:ext cx="8055869" cy="5468137"/>
          </a:xfrm>
        </p:spPr>
        <p:txBody>
          <a:bodyPr rtlCol="0">
            <a:normAutofit fontScale="475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  <a:defRPr/>
            </a:pPr>
            <a:r>
              <a:rPr lang="en-GB" altLang="en-US" sz="3700" dirty="0">
                <a:latin typeface="Arial" panose="020B0604020202020204" pitchFamily="34" charset="0"/>
                <a:cs typeface="Arial" panose="020B0604020202020204" pitchFamily="34" charset="0"/>
              </a:rPr>
              <a:t>Organisations where staff find it easy and feel safe to Speak Up have a better motivated and engaged workforce, retain staff for longer and deliver better outcomes for their customers through continuous learning &amp; innovation. </a:t>
            </a:r>
          </a:p>
          <a:p>
            <a:pPr eaLnBrk="1" fontAlgn="auto" hangingPunct="1">
              <a:spcBef>
                <a:spcPts val="600"/>
              </a:spcBef>
              <a:spcAft>
                <a:spcPts val="800"/>
              </a:spcAft>
              <a:defRPr/>
            </a:pPr>
            <a:r>
              <a:rPr lang="en-GB" altLang="en-US" sz="37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alt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Speak Up </a:t>
            </a:r>
            <a:r>
              <a:rPr lang="en-GB" altLang="en-US" sz="3700" dirty="0">
                <a:latin typeface="Arial" panose="020B0604020202020204" pitchFamily="34" charset="0"/>
                <a:cs typeface="Arial" panose="020B0604020202020204" pitchFamily="34" charset="0"/>
              </a:rPr>
              <a:t>programme empowers staff through creating platforms for staff to voice concerns </a:t>
            </a:r>
          </a:p>
          <a:p>
            <a:pPr eaLnBrk="1" fontAlgn="auto" hangingPunct="1">
              <a:spcBef>
                <a:spcPts val="600"/>
              </a:spcBef>
              <a:spcAft>
                <a:spcPts val="800"/>
              </a:spcAft>
              <a:defRPr/>
            </a:pPr>
            <a:r>
              <a:rPr lang="en-GB" altLang="en-US" sz="3700" dirty="0">
                <a:latin typeface="Arial" panose="020B0604020202020204" pitchFamily="34" charset="0"/>
                <a:cs typeface="Arial" panose="020B0604020202020204" pitchFamily="34" charset="0"/>
              </a:rPr>
              <a:t>We ensure a range of </a:t>
            </a:r>
            <a:r>
              <a:rPr lang="en-GB" alt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GB" alt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is in place from Whistleblowing to Peer Support, to meet different needs. </a:t>
            </a:r>
          </a:p>
          <a:p>
            <a:pPr eaLnBrk="1" fontAlgn="auto" hangingPunct="1">
              <a:spcBef>
                <a:spcPts val="600"/>
              </a:spcBef>
              <a:spcAft>
                <a:spcPts val="800"/>
              </a:spcAft>
              <a:defRPr/>
            </a:pPr>
            <a:r>
              <a:rPr lang="en-GB" altLang="en-US" sz="3700" dirty="0">
                <a:latin typeface="Arial" panose="020B0604020202020204" pitchFamily="34" charset="0"/>
                <a:cs typeface="Arial" panose="020B0604020202020204" pitchFamily="34" charset="0"/>
              </a:rPr>
              <a:t>Psychologically safe environments are key to ensuring </a:t>
            </a:r>
            <a:r>
              <a:rPr lang="en-GB" alt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safety and quality</a:t>
            </a:r>
          </a:p>
          <a:p>
            <a:pPr eaLnBrk="1" fontAlgn="auto" hangingPunct="1">
              <a:spcBef>
                <a:spcPts val="600"/>
              </a:spcBef>
              <a:spcAft>
                <a:spcPts val="800"/>
              </a:spcAft>
              <a:defRPr/>
            </a:pPr>
            <a:r>
              <a:rPr lang="en-GB" altLang="en-US" sz="3700" dirty="0">
                <a:latin typeface="Arial" panose="020B0604020202020204" pitchFamily="34" charset="0"/>
                <a:cs typeface="Arial" panose="020B0604020202020204" pitchFamily="34" charset="0"/>
              </a:rPr>
              <a:t>Staff with disabilities, BME staff or other protected characteristics can often feel more vulnerable when raising issues or stepping forward with suggestions. </a:t>
            </a:r>
          </a:p>
          <a:p>
            <a:pPr eaLnBrk="1" fontAlgn="auto" hangingPunct="1">
              <a:spcBef>
                <a:spcPts val="600"/>
              </a:spcBef>
              <a:spcAft>
                <a:spcPts val="800"/>
              </a:spcAft>
              <a:defRPr/>
            </a:pPr>
            <a:r>
              <a:rPr lang="en-GB" alt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Current programmes to underpin speaking up for specific groups are underway Sexual Harassment: Cut It Out  and Anti-racism. </a:t>
            </a:r>
          </a:p>
          <a:p>
            <a:pPr eaLnBrk="1" fontAlgn="auto" hangingPunct="1">
              <a:spcBef>
                <a:spcPts val="600"/>
              </a:spcBef>
              <a:spcAft>
                <a:spcPts val="800"/>
              </a:spcAft>
              <a:defRPr/>
            </a:pPr>
            <a:r>
              <a:rPr lang="en-GB" altLang="en-US" sz="3700" dirty="0">
                <a:latin typeface="Arial" panose="020B0604020202020204" pitchFamily="34" charset="0"/>
                <a:cs typeface="Arial" panose="020B0604020202020204" pitchFamily="34" charset="0"/>
              </a:rPr>
              <a:t>A key role for all leaders is to promote Speak Up across all teams and ensure staff feel supported to raise issues. </a:t>
            </a:r>
          </a:p>
          <a:p>
            <a:pPr eaLnBrk="1" fontAlgn="auto" hangingPunct="1">
              <a:spcAft>
                <a:spcPts val="800"/>
              </a:spcAft>
              <a:defRPr/>
            </a:pPr>
            <a:endParaRPr lang="en-GB" altLang="en-US" sz="3000" dirty="0"/>
          </a:p>
          <a:p>
            <a:pPr eaLnBrk="1" fontAlgn="auto" hangingPunct="1">
              <a:defRPr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638" y="1471613"/>
            <a:ext cx="3654425" cy="5175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053739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df3e472-9551-4cf7-8160-46284b65ff0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C295B05556CA48889B5DBA2014617C" ma:contentTypeVersion="14" ma:contentTypeDescription="Create a new document." ma:contentTypeScope="" ma:versionID="70e7cea1704450134f42a14729f05f76">
  <xsd:schema xmlns:xsd="http://www.w3.org/2001/XMLSchema" xmlns:xs="http://www.w3.org/2001/XMLSchema" xmlns:p="http://schemas.microsoft.com/office/2006/metadata/properties" xmlns:ns3="1df3e472-9551-4cf7-8160-46284b65ff05" xmlns:ns4="533f194f-f3cb-471b-b6d2-6f231c4a8542" targetNamespace="http://schemas.microsoft.com/office/2006/metadata/properties" ma:root="true" ma:fieldsID="27362fcf0b5064b52feb79daa5c5446e" ns3:_="" ns4:_="">
    <xsd:import namespace="1df3e472-9551-4cf7-8160-46284b65ff05"/>
    <xsd:import namespace="533f194f-f3cb-471b-b6d2-6f231c4a85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3e472-9551-4cf7-8160-46284b65ff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f194f-f3cb-471b-b6d2-6f231c4a854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77C20-D305-4924-8034-9BD94121F9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7C7A76-8623-410B-AC5F-52EB32FE42F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533f194f-f3cb-471b-b6d2-6f231c4a8542"/>
    <ds:schemaRef ds:uri="1df3e472-9551-4cf7-8160-46284b65ff0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D9CAD2-6C4E-4970-9A12-1DCBE4C9F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f3e472-9551-4cf7-8160-46284b65ff05"/>
    <ds:schemaRef ds:uri="533f194f-f3cb-471b-b6d2-6f231c4a85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1338</Words>
  <Application>Microsoft Office PowerPoint</Application>
  <PresentationFormat>Widescreen</PresentationFormat>
  <Paragraphs>147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Open Sans bold</vt:lpstr>
      <vt:lpstr>Open Sans SemiBold</vt:lpstr>
      <vt:lpstr>Wingdings</vt:lpstr>
      <vt:lpstr>4_Office Theme</vt:lpstr>
      <vt:lpstr>Leading a Diverse Workforce,  Delivering a Better Workplace</vt:lpstr>
      <vt:lpstr>PowerPoint Presentation</vt:lpstr>
      <vt:lpstr>PowerPoint Presentation</vt:lpstr>
      <vt:lpstr>Leading a Diverse Workforce,  Delivering a Better Workplace</vt:lpstr>
      <vt:lpstr>Our Diverse Workforce</vt:lpstr>
      <vt:lpstr>Why Workforce Equality, Diversity and Inclusion makes us a better organisation</vt:lpstr>
      <vt:lpstr>Ensuring our Practice is Informed by the Lived Experience of our Staff</vt:lpstr>
      <vt:lpstr>Workforce Equality Plan –  Strategic Aims</vt:lpstr>
      <vt:lpstr>Building the Trust and Confidence of Our Staff that we are Listening</vt:lpstr>
      <vt:lpstr>Sexual Harassment: Cut It Out </vt:lpstr>
      <vt:lpstr>NHSGGC: An Anti-Racism Organisation</vt:lpstr>
      <vt:lpstr>Ensuring all Staff are Treated Fairly  and Consistently</vt:lpstr>
      <vt:lpstr>Attract, Develop and Retain Staff Across our Diverse Workforce</vt:lpstr>
      <vt:lpstr>Promoting an Inclusive WorkPlace</vt:lpstr>
      <vt:lpstr>Benchmarking with National  Best Practice – Our Achievements</vt:lpstr>
      <vt:lpstr>Our Ask Today  </vt:lpstr>
    </vt:vector>
  </TitlesOfParts>
  <Company>NHS Greater Glasgow &amp; Clyde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Spence, Liam</dc:creator>
  <cp:lastModifiedBy>Keenan, Mary</cp:lastModifiedBy>
  <cp:revision>116</cp:revision>
  <cp:lastPrinted>2024-08-16T13:17:08Z</cp:lastPrinted>
  <dcterms:created xsi:type="dcterms:W3CDTF">2023-05-12T10:12:36Z</dcterms:created>
  <dcterms:modified xsi:type="dcterms:W3CDTF">2024-08-16T13:30:03Z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0x010100C7C295B05556CA48889B5DBA2014617C</vt:lpwstr>
  </property>
</Properties>
</file>