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7"/>
  </p:notesMasterIdLst>
  <p:handoutMasterIdLst>
    <p:handoutMasterId r:id="rId8"/>
  </p:handoutMasterIdLst>
  <p:sldIdLst>
    <p:sldId id="421" r:id="rId2"/>
    <p:sldId id="413" r:id="rId3"/>
    <p:sldId id="422" r:id="rId4"/>
    <p:sldId id="423" r:id="rId5"/>
    <p:sldId id="420" r:id="rId6"/>
  </p:sldIdLst>
  <p:sldSz cx="9144000" cy="6858000" type="screen4x3"/>
  <p:notesSz cx="6858000" cy="9926638"/>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AA0817"/>
    <a:srgbClr val="FFFF66"/>
    <a:srgbClr val="6D050F"/>
    <a:srgbClr val="061D4A"/>
    <a:srgbClr val="FFFFCC"/>
    <a:srgbClr val="FF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2" autoAdjust="0"/>
    <p:restoredTop sz="90368" autoAdjust="0"/>
  </p:normalViewPr>
  <p:slideViewPr>
    <p:cSldViewPr snapToGrid="0">
      <p:cViewPr varScale="1">
        <p:scale>
          <a:sx n="51" d="100"/>
          <a:sy n="51" d="100"/>
        </p:scale>
        <p:origin x="8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200" d="100"/>
          <a:sy n="200" d="100"/>
        </p:scale>
        <p:origin x="168" y="3348"/>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5"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33796" name="Rectangle 4"/>
          <p:cNvSpPr>
            <a:spLocks noGrp="1" noChangeArrowheads="1"/>
          </p:cNvSpPr>
          <p:nvPr>
            <p:ph type="ftr" sz="quarter" idx="2"/>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7" name="Rectangle 5"/>
          <p:cNvSpPr>
            <a:spLocks noGrp="1" noChangeArrowheads="1"/>
          </p:cNvSpPr>
          <p:nvPr>
            <p:ph type="sldNum" sz="quarter" idx="3"/>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F834E298-DB48-49CF-B835-E3DC7F4EDA36}" type="slidenum">
              <a:rPr lang="en-GB"/>
              <a:pPr>
                <a:defRPr/>
              </a:pPr>
              <a:t>‹#›</a:t>
            </a:fld>
            <a:endParaRPr lang="en-GB"/>
          </a:p>
        </p:txBody>
      </p:sp>
    </p:spTree>
    <p:extLst>
      <p:ext uri="{BB962C8B-B14F-4D97-AF65-F5344CB8AC3E}">
        <p14:creationId xmlns:p14="http://schemas.microsoft.com/office/powerpoint/2010/main" val="177350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1" name="Rectangle 3"/>
          <p:cNvSpPr>
            <a:spLocks noGrp="1" noChangeArrowheads="1"/>
          </p:cNvSpPr>
          <p:nvPr>
            <p:ph type="dt"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714875"/>
            <a:ext cx="50292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D62A3296-A398-470F-9A32-D4460703F864}" type="slidenum">
              <a:rPr lang="en-GB"/>
              <a:pPr>
                <a:defRPr/>
              </a:pPr>
              <a:t>‹#›</a:t>
            </a:fld>
            <a:endParaRPr lang="en-GB"/>
          </a:p>
        </p:txBody>
      </p:sp>
    </p:spTree>
    <p:extLst>
      <p:ext uri="{BB962C8B-B14F-4D97-AF65-F5344CB8AC3E}">
        <p14:creationId xmlns:p14="http://schemas.microsoft.com/office/powerpoint/2010/main" val="2913142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Times" pitchFamily="18" charset="0"/>
                <a:ea typeface="+mn-ea"/>
                <a:cs typeface="+mn-cs"/>
              </a:rPr>
              <a:t>Introduction (5 mins)</a:t>
            </a:r>
            <a:endParaRPr lang="en-GB" sz="1200" kern="1200" dirty="0" smtClean="0">
              <a:solidFill>
                <a:schemeClr val="tx1"/>
              </a:solidFill>
              <a:effectLst/>
              <a:latin typeface="Times" pitchFamily="18" charset="0"/>
              <a:ea typeface="+mn-ea"/>
              <a:cs typeface="+mn-cs"/>
            </a:endParaRPr>
          </a:p>
          <a:p>
            <a:pPr lvl="0"/>
            <a:r>
              <a:rPr lang="en-GB" sz="1200" kern="1200" dirty="0" smtClean="0">
                <a:solidFill>
                  <a:schemeClr val="tx1"/>
                </a:solidFill>
                <a:effectLst/>
                <a:latin typeface="Times" pitchFamily="18" charset="0"/>
                <a:ea typeface="+mn-ea"/>
                <a:cs typeface="+mn-cs"/>
              </a:rPr>
              <a:t>COVID-19 has touched everyone and for some the affects have been overwhelming and many are struggling with their mental health. It is important that we take care of our mental health just like we do our physical health. This activity session will look at mental health, what can affect our mental, discuss ways in which we can look after our mental health and what support is out there.</a:t>
            </a:r>
          </a:p>
          <a:p>
            <a:endParaRPr lang="en-GB" dirty="0"/>
          </a:p>
        </p:txBody>
      </p:sp>
      <p:sp>
        <p:nvSpPr>
          <p:cNvPr id="4" name="Slide Number Placeholder 3"/>
          <p:cNvSpPr>
            <a:spLocks noGrp="1"/>
          </p:cNvSpPr>
          <p:nvPr>
            <p:ph type="sldNum" sz="quarter" idx="10"/>
          </p:nvPr>
        </p:nvSpPr>
        <p:spPr/>
        <p:txBody>
          <a:bodyPr/>
          <a:lstStyle/>
          <a:p>
            <a:pPr>
              <a:defRPr/>
            </a:pPr>
            <a:fld id="{D62A3296-A398-470F-9A32-D4460703F864}" type="slidenum">
              <a:rPr lang="en-GB" smtClean="0"/>
              <a:pPr>
                <a:defRPr/>
              </a:pPr>
              <a:t>1</a:t>
            </a:fld>
            <a:endParaRPr lang="en-GB"/>
          </a:p>
        </p:txBody>
      </p:sp>
    </p:spTree>
    <p:extLst>
      <p:ext uri="{BB962C8B-B14F-4D97-AF65-F5344CB8AC3E}">
        <p14:creationId xmlns:p14="http://schemas.microsoft.com/office/powerpoint/2010/main" val="87885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a:ln/>
        </p:spPr>
      </p:sp>
      <p:sp>
        <p:nvSpPr>
          <p:cNvPr id="20482" name="Rectangle 3"/>
          <p:cNvSpPr>
            <a:spLocks noGrp="1"/>
          </p:cNvSpPr>
          <p:nvPr>
            <p:ph type="body" idx="1"/>
          </p:nvPr>
        </p:nvSpPr>
        <p:spPr>
          <a:noFill/>
          <a:ln/>
        </p:spPr>
        <p:txBody>
          <a:bodyPr/>
          <a:lstStyle/>
          <a:p>
            <a:r>
              <a:rPr lang="en-US" dirty="0" smtClean="0">
                <a:latin typeface="Times"/>
              </a:rPr>
              <a:t>Quiz Answers</a:t>
            </a:r>
          </a:p>
          <a:p>
            <a:pPr marL="228600" indent="-228600">
              <a:buAutoNum type="arabicPeriod"/>
            </a:pPr>
            <a:r>
              <a:rPr lang="en-GB" sz="1200" kern="1200" dirty="0" smtClean="0">
                <a:solidFill>
                  <a:schemeClr val="tx1"/>
                </a:solidFill>
                <a:effectLst/>
                <a:latin typeface="Times" pitchFamily="18" charset="0"/>
                <a:ea typeface="+mn-ea"/>
                <a:cs typeface="+mn-cs"/>
              </a:rPr>
              <a:t>False: Anyone can develop a mental health problem </a:t>
            </a:r>
          </a:p>
          <a:p>
            <a:pPr marL="228600" indent="-228600">
              <a:buAutoNum type="arabicPeriod"/>
            </a:pPr>
            <a:r>
              <a:rPr lang="en-GB" sz="1200" kern="1200" dirty="0" smtClean="0">
                <a:solidFill>
                  <a:schemeClr val="tx1"/>
                </a:solidFill>
                <a:effectLst/>
                <a:latin typeface="Times" pitchFamily="18" charset="0"/>
                <a:ea typeface="+mn-ea"/>
                <a:cs typeface="+mn-cs"/>
              </a:rPr>
              <a:t>True:  There are many different types of mental health problems. In the course of a year, 1 in 4 people will suffer some kind of mental health problem. Many of these problems are mild and temporary and are often related to life circumstances (family, friends, school, change, loss, bereavement). These problems are manageable with help from friends, parents/carers, teachers, youth workers </a:t>
            </a:r>
            <a:r>
              <a:rPr lang="en-GB" sz="1200" kern="1200" dirty="0" err="1" smtClean="0">
                <a:solidFill>
                  <a:schemeClr val="tx1"/>
                </a:solidFill>
                <a:effectLst/>
                <a:latin typeface="Times" pitchFamily="18" charset="0"/>
                <a:ea typeface="+mn-ea"/>
                <a:cs typeface="+mn-cs"/>
              </a:rPr>
              <a:t>etc</a:t>
            </a:r>
            <a:r>
              <a:rPr lang="en-GB" sz="1200" kern="1200" dirty="0" smtClean="0">
                <a:solidFill>
                  <a:schemeClr val="tx1"/>
                </a:solidFill>
                <a:effectLst/>
                <a:latin typeface="Times" pitchFamily="18" charset="0"/>
                <a:ea typeface="+mn-ea"/>
                <a:cs typeface="+mn-cs"/>
              </a:rPr>
              <a:t> and they pass as people move on and find new solutions. However others are more serious and can make people particularly anxious, frightened or angry, or feel undermined, discriminated against and isolated. </a:t>
            </a:r>
          </a:p>
          <a:p>
            <a:pPr marL="228600" indent="-228600">
              <a:buAutoNum type="arabicPeriod"/>
            </a:pPr>
            <a:r>
              <a:rPr lang="en-GB" sz="1200" kern="1200" dirty="0" smtClean="0">
                <a:solidFill>
                  <a:schemeClr val="tx1"/>
                </a:solidFill>
                <a:effectLst/>
                <a:latin typeface="Times" pitchFamily="18" charset="0"/>
                <a:ea typeface="+mn-ea"/>
                <a:cs typeface="+mn-cs"/>
              </a:rPr>
              <a:t>False: Very few require hospital treatment. Given 1 in 4 can experience a mental health problem in any one year, can you imagine if all these people ended up in hospital!</a:t>
            </a:r>
          </a:p>
          <a:p>
            <a:pPr marL="228600" indent="-228600">
              <a:buAutoNum type="arabicPeriod"/>
            </a:pPr>
            <a:r>
              <a:rPr lang="en-GB" sz="1200" kern="1200" dirty="0" smtClean="0">
                <a:solidFill>
                  <a:schemeClr val="tx1"/>
                </a:solidFill>
                <a:effectLst/>
                <a:latin typeface="Times" pitchFamily="18" charset="0"/>
                <a:ea typeface="+mn-ea"/>
                <a:cs typeface="+mn-cs"/>
              </a:rPr>
              <a:t>True: Support is a positive factor in preventing mental health problems and promoting recovery</a:t>
            </a:r>
          </a:p>
          <a:p>
            <a:pPr marL="228600" indent="-228600">
              <a:buAutoNum type="arabicPeriod"/>
            </a:pPr>
            <a:r>
              <a:rPr lang="en-GB" sz="1200" kern="1200" dirty="0" smtClean="0">
                <a:solidFill>
                  <a:schemeClr val="tx1"/>
                </a:solidFill>
                <a:effectLst/>
                <a:latin typeface="Times" pitchFamily="18" charset="0"/>
                <a:ea typeface="+mn-ea"/>
                <a:cs typeface="+mn-cs"/>
              </a:rPr>
              <a:t>False: You cannot “see” a mental health problem. Discuss: how are people with mental health problems portrayed in films and on TV? Is this where the misconceptions come from? Things are improving, there is more awareness and understanding but stigma and discrimination still needs to be challenged.</a:t>
            </a:r>
          </a:p>
          <a:p>
            <a:pPr marL="228600" indent="-228600">
              <a:buAutoNum type="arabicPeriod"/>
            </a:pPr>
            <a:r>
              <a:rPr lang="en-GB" sz="1200" kern="1200" dirty="0" smtClean="0">
                <a:solidFill>
                  <a:schemeClr val="tx1"/>
                </a:solidFill>
                <a:effectLst/>
                <a:latin typeface="Times" pitchFamily="18" charset="0"/>
                <a:ea typeface="+mn-ea"/>
                <a:cs typeface="+mn-cs"/>
              </a:rPr>
              <a:t>False:</a:t>
            </a:r>
            <a:r>
              <a:rPr lang="en-GB" sz="1200" kern="1200" baseline="0" dirty="0" smtClean="0">
                <a:solidFill>
                  <a:schemeClr val="tx1"/>
                </a:solidFill>
                <a:effectLst/>
                <a:latin typeface="Times" pitchFamily="18" charset="0"/>
                <a:ea typeface="+mn-ea"/>
                <a:cs typeface="+mn-cs"/>
              </a:rPr>
              <a:t> </a:t>
            </a:r>
            <a:r>
              <a:rPr lang="en-GB" sz="1200" kern="1200" dirty="0" smtClean="0">
                <a:solidFill>
                  <a:schemeClr val="tx1"/>
                </a:solidFill>
                <a:effectLst/>
                <a:latin typeface="Times" pitchFamily="18" charset="0"/>
                <a:ea typeface="+mn-ea"/>
                <a:cs typeface="+mn-cs"/>
              </a:rPr>
              <a:t>The majority of people who experience a mental health problem do with help, make a complete recovery. People with long term diagnoses such as schizophrenia and bi-polar disorder, also experience recovery.  Like physical health problems recovery is possible.</a:t>
            </a:r>
          </a:p>
          <a:p>
            <a:pPr marL="228600" indent="-228600">
              <a:buAutoNum type="arabicPeriod"/>
            </a:pPr>
            <a:endParaRPr lang="en-US" dirty="0" smtClean="0">
              <a:latin typeface="Times"/>
            </a:endParaRPr>
          </a:p>
        </p:txBody>
      </p:sp>
    </p:spTree>
    <p:extLst>
      <p:ext uri="{BB962C8B-B14F-4D97-AF65-F5344CB8AC3E}">
        <p14:creationId xmlns:p14="http://schemas.microsoft.com/office/powerpoint/2010/main" val="284273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FF17FA52-E83B-471A-ABCF-F431A3828DD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6CD8D1D6-9480-4258-AC0F-6BCED9F8977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A8707CEE-8F32-4429-96E1-138864E4BF3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E60D84B9-88A6-4D10-A2FD-234CA3261CE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4C650386-ECE8-4856-B807-C7F3086BB70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3C5453D8-56E0-4F3E-B25E-83AB68E849A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8" name="Rectangle 8"/>
          <p:cNvSpPr>
            <a:spLocks noGrp="1" noChangeArrowheads="1"/>
          </p:cNvSpPr>
          <p:nvPr>
            <p:ph type="sldNum" sz="quarter" idx="11"/>
          </p:nvPr>
        </p:nvSpPr>
        <p:spPr>
          <a:ln/>
        </p:spPr>
        <p:txBody>
          <a:bodyPr/>
          <a:lstStyle>
            <a:lvl1pPr>
              <a:defRPr/>
            </a:lvl1pPr>
          </a:lstStyle>
          <a:p>
            <a:pPr>
              <a:defRPr/>
            </a:pPr>
            <a:fld id="{88A3C86A-3E45-4C39-8925-72C8F48C905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4" name="Rectangle 8"/>
          <p:cNvSpPr>
            <a:spLocks noGrp="1" noChangeArrowheads="1"/>
          </p:cNvSpPr>
          <p:nvPr>
            <p:ph type="sldNum" sz="quarter" idx="11"/>
          </p:nvPr>
        </p:nvSpPr>
        <p:spPr>
          <a:ln/>
        </p:spPr>
        <p:txBody>
          <a:bodyPr/>
          <a:lstStyle>
            <a:lvl1pPr>
              <a:defRPr/>
            </a:lvl1pPr>
          </a:lstStyle>
          <a:p>
            <a:pPr>
              <a:defRPr/>
            </a:pPr>
            <a:fld id="{521E596F-E666-45B6-B1D4-A76C7DF0138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3" name="Rectangle 8"/>
          <p:cNvSpPr>
            <a:spLocks noGrp="1" noChangeArrowheads="1"/>
          </p:cNvSpPr>
          <p:nvPr>
            <p:ph type="sldNum" sz="quarter" idx="11"/>
          </p:nvPr>
        </p:nvSpPr>
        <p:spPr>
          <a:ln/>
        </p:spPr>
        <p:txBody>
          <a:bodyPr/>
          <a:lstStyle>
            <a:lvl1pPr>
              <a:defRPr/>
            </a:lvl1pPr>
          </a:lstStyle>
          <a:p>
            <a:pPr>
              <a:defRPr/>
            </a:pPr>
            <a:fld id="{07ACD834-02C8-4DEA-989A-85EE590425B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8445C68E-C4AA-4C3A-B860-A8BE88C4260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0907C034-E518-4947-A90C-4ECC8309BA2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elivering"/>
          <p:cNvPicPr>
            <a:picLocks noChangeAspect="1" noChangeArrowheads="1"/>
          </p:cNvPicPr>
          <p:nvPr/>
        </p:nvPicPr>
        <p:blipFill>
          <a:blip r:embed="rId13"/>
          <a:srcRect/>
          <a:stretch>
            <a:fillRect/>
          </a:stretch>
        </p:blipFill>
        <p:spPr bwMode="auto">
          <a:xfrm>
            <a:off x="152400" y="6172200"/>
            <a:ext cx="2160588" cy="550863"/>
          </a:xfrm>
          <a:prstGeom prst="rect">
            <a:avLst/>
          </a:prstGeom>
          <a:noFill/>
          <a:ln w="9525">
            <a:noFill/>
            <a:miter lim="800000"/>
            <a:headEnd/>
            <a:tailEnd/>
          </a:ln>
        </p:spPr>
      </p:pic>
      <p:pic>
        <p:nvPicPr>
          <p:cNvPr id="1027" name="Picture 3" descr="NHSGG&amp;C*SPOT"/>
          <p:cNvPicPr>
            <a:picLocks noChangeAspect="1" noChangeArrowheads="1"/>
          </p:cNvPicPr>
          <p:nvPr/>
        </p:nvPicPr>
        <p:blipFill>
          <a:blip r:embed="rId14"/>
          <a:srcRect/>
          <a:stretch>
            <a:fillRect/>
          </a:stretch>
        </p:blipFill>
        <p:spPr bwMode="auto">
          <a:xfrm>
            <a:off x="7467600" y="381000"/>
            <a:ext cx="1219200" cy="876300"/>
          </a:xfrm>
          <a:prstGeom prst="rect">
            <a:avLst/>
          </a:prstGeom>
          <a:noFill/>
          <a:ln w="9525">
            <a:noFill/>
            <a:miter lim="800000"/>
            <a:headEnd/>
            <a:tailEnd/>
          </a:ln>
        </p:spPr>
      </p:pic>
      <p:pic>
        <p:nvPicPr>
          <p:cNvPr id="1028" name="Picture 4" descr="Whoosh"/>
          <p:cNvPicPr>
            <a:picLocks noChangeAspect="1" noChangeArrowheads="1"/>
          </p:cNvPicPr>
          <p:nvPr/>
        </p:nvPicPr>
        <p:blipFill>
          <a:blip r:embed="rId15"/>
          <a:srcRect/>
          <a:stretch>
            <a:fillRect/>
          </a:stretch>
        </p:blipFill>
        <p:spPr bwMode="auto">
          <a:xfrm>
            <a:off x="0" y="3733800"/>
            <a:ext cx="9144000" cy="2965450"/>
          </a:xfrm>
          <a:prstGeom prst="rect">
            <a:avLst/>
          </a:prstGeom>
          <a:noFill/>
          <a:ln w="9525">
            <a:noFill/>
            <a:miter lim="800000"/>
            <a:headEnd/>
            <a:tailEnd/>
          </a:ln>
        </p:spPr>
      </p:pic>
      <p:sp>
        <p:nvSpPr>
          <p:cNvPr id="1029" name="Rectangle 5"/>
          <p:cNvSpPr>
            <a:spLocks noGrp="1" noChangeArrowheads="1"/>
          </p:cNvSpPr>
          <p:nvPr>
            <p:ph type="title"/>
          </p:nvPr>
        </p:nvSpPr>
        <p:spPr bwMode="auto">
          <a:xfrm>
            <a:off x="685800" y="609600"/>
            <a:ext cx="77724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30" name="Rectangle 6"/>
          <p:cNvSpPr>
            <a:spLocks noGrp="1" noChangeArrowheads="1"/>
          </p:cNvSpPr>
          <p:nvPr>
            <p:ph type="body" idx="1"/>
          </p:nvPr>
        </p:nvSpPr>
        <p:spPr bwMode="auto">
          <a:xfrm>
            <a:off x="685800" y="1844675"/>
            <a:ext cx="7772400" cy="425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71367"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08" charset="-128"/>
                <a:cs typeface="+mn-cs"/>
              </a:defRPr>
            </a:lvl1pPr>
          </a:lstStyle>
          <a:p>
            <a:pPr>
              <a:defRPr/>
            </a:pPr>
            <a:r>
              <a:rPr lang="en-GB"/>
              <a:t>CMHSG 12 June 2012 item No. 8 Paper No. 2012_27 annex 1</a:t>
            </a:r>
          </a:p>
        </p:txBody>
      </p:sp>
      <p:sp>
        <p:nvSpPr>
          <p:cNvPr id="271368"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08" charset="-128"/>
                <a:cs typeface="+mn-cs"/>
              </a:defRPr>
            </a:lvl1pPr>
          </a:lstStyle>
          <a:p>
            <a:pPr>
              <a:defRPr/>
            </a:pPr>
            <a:fld id="{59507016-8751-4D59-925A-2AAD19ED913F}" type="slidenum">
              <a:rPr lang="en-GB"/>
              <a:pPr>
                <a:defRPr/>
              </a:pPr>
              <a:t>‹#›</a:t>
            </a:fld>
            <a:endParaRPr lang="en-GB"/>
          </a:p>
        </p:txBody>
      </p:sp>
      <p:pic>
        <p:nvPicPr>
          <p:cNvPr id="1033" name="Picture 9" descr="delivering"/>
          <p:cNvPicPr>
            <a:picLocks noChangeAspect="1" noChangeArrowheads="1"/>
          </p:cNvPicPr>
          <p:nvPr/>
        </p:nvPicPr>
        <p:blipFill>
          <a:blip r:embed="rId13"/>
          <a:srcRect/>
          <a:stretch>
            <a:fillRect/>
          </a:stretch>
        </p:blipFill>
        <p:spPr bwMode="auto">
          <a:xfrm>
            <a:off x="304800" y="6096000"/>
            <a:ext cx="2160588" cy="550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ea typeface="ＭＳ Ｐゴシック" pitchFamily="-108" charset="-128"/>
        </a:defRPr>
      </a:lvl2pPr>
      <a:lvl3pPr algn="ctr" rtl="0" eaLnBrk="0" fontAlgn="base" hangingPunct="0">
        <a:spcBef>
          <a:spcPct val="0"/>
        </a:spcBef>
        <a:spcAft>
          <a:spcPct val="0"/>
        </a:spcAft>
        <a:defRPr sz="4200">
          <a:solidFill>
            <a:schemeClr val="tx2"/>
          </a:solidFill>
          <a:latin typeface="Arial" charset="0"/>
          <a:ea typeface="ＭＳ Ｐゴシック" pitchFamily="-108" charset="-128"/>
        </a:defRPr>
      </a:lvl3pPr>
      <a:lvl4pPr algn="ctr" rtl="0" eaLnBrk="0" fontAlgn="base" hangingPunct="0">
        <a:spcBef>
          <a:spcPct val="0"/>
        </a:spcBef>
        <a:spcAft>
          <a:spcPct val="0"/>
        </a:spcAft>
        <a:defRPr sz="4200">
          <a:solidFill>
            <a:schemeClr val="tx2"/>
          </a:solidFill>
          <a:latin typeface="Arial" charset="0"/>
          <a:ea typeface="ＭＳ Ｐゴシック" pitchFamily="-108" charset="-128"/>
        </a:defRPr>
      </a:lvl4pPr>
      <a:lvl5pPr algn="ctr" rtl="0" eaLnBrk="0" fontAlgn="base" hangingPunct="0">
        <a:spcBef>
          <a:spcPct val="0"/>
        </a:spcBef>
        <a:spcAft>
          <a:spcPct val="0"/>
        </a:spcAft>
        <a:defRPr sz="4200">
          <a:solidFill>
            <a:schemeClr val="tx2"/>
          </a:solidFill>
          <a:latin typeface="Arial" charset="0"/>
          <a:ea typeface="ＭＳ Ｐゴシック" pitchFamily="-108" charset="-128"/>
        </a:defRPr>
      </a:lvl5pPr>
      <a:lvl6pPr marL="457200" algn="ctr" rtl="0" fontAlgn="base">
        <a:spcBef>
          <a:spcPct val="0"/>
        </a:spcBef>
        <a:spcAft>
          <a:spcPct val="0"/>
        </a:spcAft>
        <a:defRPr sz="4200">
          <a:solidFill>
            <a:schemeClr val="tx2"/>
          </a:solidFill>
          <a:latin typeface="Arial" charset="0"/>
          <a:ea typeface="ＭＳ Ｐゴシック" pitchFamily="-108" charset="-128"/>
        </a:defRPr>
      </a:lvl6pPr>
      <a:lvl7pPr marL="914400" algn="ctr" rtl="0" fontAlgn="base">
        <a:spcBef>
          <a:spcPct val="0"/>
        </a:spcBef>
        <a:spcAft>
          <a:spcPct val="0"/>
        </a:spcAft>
        <a:defRPr sz="4200">
          <a:solidFill>
            <a:schemeClr val="tx2"/>
          </a:solidFill>
          <a:latin typeface="Arial" charset="0"/>
          <a:ea typeface="ＭＳ Ｐゴシック" pitchFamily="-108" charset="-128"/>
        </a:defRPr>
      </a:lvl7pPr>
      <a:lvl8pPr marL="1371600" algn="ctr" rtl="0" fontAlgn="base">
        <a:spcBef>
          <a:spcPct val="0"/>
        </a:spcBef>
        <a:spcAft>
          <a:spcPct val="0"/>
        </a:spcAft>
        <a:defRPr sz="4200">
          <a:solidFill>
            <a:schemeClr val="tx2"/>
          </a:solidFill>
          <a:latin typeface="Arial" charset="0"/>
          <a:ea typeface="ＭＳ Ｐゴシック" pitchFamily="-108" charset="-128"/>
        </a:defRPr>
      </a:lvl8pPr>
      <a:lvl9pPr marL="1828800" algn="ctr" rtl="0" fontAlgn="base">
        <a:spcBef>
          <a:spcPct val="0"/>
        </a:spcBef>
        <a:spcAft>
          <a:spcPct val="0"/>
        </a:spcAft>
        <a:defRPr sz="4200">
          <a:solidFill>
            <a:schemeClr val="tx2"/>
          </a:solidFill>
          <a:latin typeface="Arial" charset="0"/>
          <a:ea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03200"/>
            <a:ext cx="7772400" cy="1259840"/>
          </a:xfrm>
        </p:spPr>
        <p:txBody>
          <a:bodyPr/>
          <a:lstStyle/>
          <a:p>
            <a:r>
              <a:rPr lang="en-GB" sz="3600" b="1" dirty="0">
                <a:solidFill>
                  <a:srgbClr val="C00000"/>
                </a:solidFill>
              </a:rPr>
              <a:t/>
            </a:r>
            <a:br>
              <a:rPr lang="en-GB" sz="3600" b="1" dirty="0">
                <a:solidFill>
                  <a:srgbClr val="C00000"/>
                </a:solidFill>
              </a:rPr>
            </a:br>
            <a:r>
              <a:rPr lang="en-GB" sz="3600" b="1" dirty="0" smtClean="0">
                <a:solidFill>
                  <a:srgbClr val="C00000"/>
                </a:solidFill>
              </a:rPr>
              <a:t> </a:t>
            </a:r>
            <a:r>
              <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rPr>
              <a:t>Mental </a:t>
            </a:r>
            <a:r>
              <a:rPr lang="en-GB"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Health and Wellbeing</a:t>
            </a:r>
            <a:endParaRPr lang="en-GB" sz="3600" dirty="0"/>
          </a:p>
        </p:txBody>
      </p:sp>
      <p:sp>
        <p:nvSpPr>
          <p:cNvPr id="5" name="Slide Number Placeholder 4"/>
          <p:cNvSpPr>
            <a:spLocks noGrp="1"/>
          </p:cNvSpPr>
          <p:nvPr>
            <p:ph type="sldNum" sz="quarter" idx="11"/>
          </p:nvPr>
        </p:nvSpPr>
        <p:spPr/>
        <p:txBody>
          <a:bodyPr/>
          <a:lstStyle/>
          <a:p>
            <a:pPr>
              <a:defRPr/>
            </a:pPr>
            <a:fld id="{8FA2D67B-D229-4D8C-AC93-E2AD1E7EB3AA}" type="slidenum">
              <a:rPr lang="en-GB" smtClean="0"/>
              <a:pPr>
                <a:defRPr/>
              </a:pPr>
              <a:t>1</a:t>
            </a:fld>
            <a:endParaRPr lang="en-GB"/>
          </a:p>
        </p:txBody>
      </p:sp>
      <p:graphicFrame>
        <p:nvGraphicFramePr>
          <p:cNvPr id="6" name="Content Placeholder 7"/>
          <p:cNvGraphicFramePr>
            <a:graphicFrameLocks noGrp="1" noChangeAspect="1"/>
          </p:cNvGraphicFramePr>
          <p:nvPr>
            <p:ph sz="half" idx="1"/>
            <p:extLst/>
          </p:nvPr>
        </p:nvGraphicFramePr>
        <p:xfrm>
          <a:off x="685800" y="1844675"/>
          <a:ext cx="3407101" cy="4251325"/>
        </p:xfrm>
        <a:graphic>
          <a:graphicData uri="http://schemas.openxmlformats.org/presentationml/2006/ole">
            <mc:AlternateContent xmlns:mc="http://schemas.openxmlformats.org/markup-compatibility/2006">
              <mc:Choice xmlns:v="urn:schemas-microsoft-com:vml" Requires="v">
                <p:oleObj spid="_x0000_s54277" name="Acrobat Document" r:id="rId4" imgW="3777856" imgH="5346331" progId="AcroExch.Document.DC">
                  <p:embed/>
                </p:oleObj>
              </mc:Choice>
              <mc:Fallback>
                <p:oleObj name="Acrobat Document" r:id="rId4" imgW="3777856" imgH="5346331" progId="AcroExch.Document.DC">
                  <p:embed/>
                  <p:pic>
                    <p:nvPicPr>
                      <p:cNvPr id="0" name=""/>
                      <p:cNvPicPr/>
                      <p:nvPr/>
                    </p:nvPicPr>
                    <p:blipFill>
                      <a:blip r:embed="rId5"/>
                      <a:stretch>
                        <a:fillRect/>
                      </a:stretch>
                    </p:blipFill>
                    <p:spPr>
                      <a:xfrm>
                        <a:off x="685800" y="1844675"/>
                        <a:ext cx="3407101" cy="4251325"/>
                      </a:xfrm>
                      <a:prstGeom prst="rect">
                        <a:avLst/>
                      </a:prstGeom>
                    </p:spPr>
                  </p:pic>
                </p:oleObj>
              </mc:Fallback>
            </mc:AlternateContent>
          </a:graphicData>
        </a:graphic>
      </p:graphicFrame>
      <p:sp>
        <p:nvSpPr>
          <p:cNvPr id="8" name="Content Placeholder 7"/>
          <p:cNvSpPr>
            <a:spLocks noGrp="1"/>
          </p:cNvSpPr>
          <p:nvPr>
            <p:ph sz="half" idx="2"/>
          </p:nvPr>
        </p:nvSpPr>
        <p:spPr/>
        <p:txBody>
          <a:bodyPr/>
          <a:lstStyle/>
          <a:p>
            <a:pPr marL="0" indent="0" algn="ctr">
              <a:buNone/>
            </a:pPr>
            <a:endParaRPr lang="en-GB" sz="4000" i="1"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sz="4000" i="1" dirty="0" smtClean="0">
                <a:latin typeface="Tahoma" panose="020B0604030504040204" pitchFamily="34" charset="0"/>
                <a:ea typeface="Tahoma" panose="020B0604030504040204" pitchFamily="34" charset="0"/>
                <a:cs typeface="Tahoma" panose="020B0604030504040204" pitchFamily="34" charset="0"/>
              </a:rPr>
              <a:t>“Mental </a:t>
            </a:r>
            <a:r>
              <a:rPr lang="en-GB" sz="4000" i="1" dirty="0">
                <a:latin typeface="Tahoma" panose="020B0604030504040204" pitchFamily="34" charset="0"/>
                <a:ea typeface="Tahoma" panose="020B0604030504040204" pitchFamily="34" charset="0"/>
                <a:cs typeface="Tahoma" panose="020B0604030504040204" pitchFamily="34" charset="0"/>
              </a:rPr>
              <a:t>Health is Everyone’s Business</a:t>
            </a:r>
            <a:r>
              <a:rPr lang="en-GB" sz="4000" dirty="0">
                <a:latin typeface="Tahoma" panose="020B0604030504040204" pitchFamily="34" charset="0"/>
                <a:ea typeface="Tahoma" panose="020B0604030504040204" pitchFamily="34" charset="0"/>
                <a:cs typeface="Tahoma" panose="020B0604030504040204" pitchFamily="34" charset="0"/>
              </a:rPr>
              <a:t>”</a:t>
            </a:r>
          </a:p>
          <a:p>
            <a:pPr marL="0" indent="0" algn="ctr">
              <a:buNone/>
            </a:pPr>
            <a:endParaRPr lang="en-GB" sz="4000" dirty="0"/>
          </a:p>
        </p:txBody>
      </p:sp>
    </p:spTree>
    <p:extLst>
      <p:ext uri="{BB962C8B-B14F-4D97-AF65-F5344CB8AC3E}">
        <p14:creationId xmlns:p14="http://schemas.microsoft.com/office/powerpoint/2010/main" val="390076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561340" y="106681"/>
            <a:ext cx="7099300" cy="634999"/>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True or False</a:t>
            </a:r>
          </a:p>
        </p:txBody>
      </p:sp>
      <p:sp>
        <p:nvSpPr>
          <p:cNvPr id="19458" name="Rectangle 3"/>
          <p:cNvSpPr>
            <a:spLocks noGrp="1" noChangeArrowheads="1"/>
          </p:cNvSpPr>
          <p:nvPr>
            <p:ph type="body" idx="4294967295"/>
          </p:nvPr>
        </p:nvSpPr>
        <p:spPr>
          <a:xfrm>
            <a:off x="279083" y="1046480"/>
            <a:ext cx="8651557" cy="5405119"/>
          </a:xfrm>
        </p:spPr>
        <p:txBody>
          <a:bodyPr/>
          <a:lstStyle/>
          <a:p>
            <a:pPr marL="457200" indent="-457200">
              <a:buAutoNum type="arabicPeriod"/>
            </a:pPr>
            <a:r>
              <a:rPr lang="en-GB" sz="2100" dirty="0" smtClean="0">
                <a:latin typeface="Tahoma" panose="020B0604030504040204" pitchFamily="34" charset="0"/>
                <a:ea typeface="Tahoma" panose="020B0604030504040204" pitchFamily="34" charset="0"/>
                <a:cs typeface="Tahoma" panose="020B0604030504040204" pitchFamily="34" charset="0"/>
              </a:rPr>
              <a:t>Only </a:t>
            </a:r>
            <a:r>
              <a:rPr lang="en-GB" sz="2100" dirty="0">
                <a:latin typeface="Tahoma" panose="020B0604030504040204" pitchFamily="34" charset="0"/>
                <a:ea typeface="Tahoma" panose="020B0604030504040204" pitchFamily="34" charset="0"/>
                <a:cs typeface="Tahoma" panose="020B0604030504040204" pitchFamily="34" charset="0"/>
              </a:rPr>
              <a:t>certain </a:t>
            </a:r>
            <a:r>
              <a:rPr lang="en-GB" sz="2100" dirty="0" smtClean="0">
                <a:latin typeface="Tahoma" panose="020B0604030504040204" pitchFamily="34" charset="0"/>
                <a:ea typeface="Tahoma" panose="020B0604030504040204" pitchFamily="34" charset="0"/>
                <a:cs typeface="Tahoma" panose="020B0604030504040204" pitchFamily="34" charset="0"/>
              </a:rPr>
              <a:t>kinds </a:t>
            </a:r>
            <a:r>
              <a:rPr lang="en-GB" sz="2100" dirty="0">
                <a:latin typeface="Tahoma" panose="020B0604030504040204" pitchFamily="34" charset="0"/>
                <a:ea typeface="Tahoma" panose="020B0604030504040204" pitchFamily="34" charset="0"/>
                <a:cs typeface="Tahoma" panose="020B0604030504040204" pitchFamily="34" charset="0"/>
              </a:rPr>
              <a:t>of people develop mental health </a:t>
            </a:r>
            <a:r>
              <a:rPr lang="en-GB" sz="2100" dirty="0" smtClean="0">
                <a:latin typeface="Tahoma" panose="020B0604030504040204" pitchFamily="34" charset="0"/>
                <a:ea typeface="Tahoma" panose="020B0604030504040204" pitchFamily="34" charset="0"/>
                <a:cs typeface="Tahoma" panose="020B0604030504040204" pitchFamily="34" charset="0"/>
              </a:rPr>
              <a:t>problems?</a:t>
            </a:r>
          </a:p>
          <a:p>
            <a:pPr marL="0" indent="0">
              <a:buNone/>
            </a:pPr>
            <a:r>
              <a:rPr lang="en-GB" sz="2100" dirty="0" smtClean="0">
                <a:latin typeface="Tahoma" panose="020B0604030504040204" pitchFamily="34" charset="0"/>
                <a:ea typeface="Tahoma" panose="020B0604030504040204" pitchFamily="34" charset="0"/>
                <a:cs typeface="Tahoma" panose="020B0604030504040204" pitchFamily="34" charset="0"/>
              </a:rPr>
              <a:t> </a:t>
            </a:r>
          </a:p>
          <a:p>
            <a:pPr marL="0" indent="0">
              <a:buNone/>
            </a:pPr>
            <a:r>
              <a:rPr lang="en-GB" sz="2100" dirty="0" smtClean="0">
                <a:latin typeface="Tahoma" panose="020B0604030504040204" pitchFamily="34" charset="0"/>
                <a:ea typeface="Tahoma" panose="020B0604030504040204" pitchFamily="34" charset="0"/>
                <a:cs typeface="Tahoma" panose="020B0604030504040204" pitchFamily="34" charset="0"/>
              </a:rPr>
              <a:t>2.   There </a:t>
            </a:r>
            <a:r>
              <a:rPr lang="en-GB" sz="2100" dirty="0">
                <a:latin typeface="Tahoma" panose="020B0604030504040204" pitchFamily="34" charset="0"/>
                <a:ea typeface="Tahoma" panose="020B0604030504040204" pitchFamily="34" charset="0"/>
                <a:cs typeface="Tahoma" panose="020B0604030504040204" pitchFamily="34" charset="0"/>
              </a:rPr>
              <a:t>are many different types of mental health </a:t>
            </a:r>
            <a:r>
              <a:rPr lang="en-GB" sz="2100" dirty="0" smtClean="0">
                <a:latin typeface="Tahoma" panose="020B0604030504040204" pitchFamily="34" charset="0"/>
                <a:ea typeface="Tahoma" panose="020B0604030504040204" pitchFamily="34" charset="0"/>
                <a:cs typeface="Tahoma" panose="020B0604030504040204" pitchFamily="34" charset="0"/>
              </a:rPr>
              <a:t>problems?</a:t>
            </a:r>
          </a:p>
          <a:p>
            <a:pPr marL="457200" indent="-457200">
              <a:buAutoNum type="arabicPeriod"/>
            </a:pPr>
            <a:endParaRPr lang="en-GB" sz="21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100" dirty="0" smtClean="0">
                <a:latin typeface="Tahoma" panose="020B0604030504040204" pitchFamily="34" charset="0"/>
                <a:ea typeface="Tahoma" panose="020B0604030504040204" pitchFamily="34" charset="0"/>
                <a:cs typeface="Tahoma" panose="020B0604030504040204" pitchFamily="34" charset="0"/>
              </a:rPr>
              <a:t>3.    Most </a:t>
            </a:r>
            <a:r>
              <a:rPr lang="en-GB" sz="2100" dirty="0">
                <a:latin typeface="Tahoma" panose="020B0604030504040204" pitchFamily="34" charset="0"/>
                <a:ea typeface="Tahoma" panose="020B0604030504040204" pitchFamily="34" charset="0"/>
                <a:cs typeface="Tahoma" panose="020B0604030504040204" pitchFamily="34" charset="0"/>
              </a:rPr>
              <a:t>people who have mental health problems end up in </a:t>
            </a:r>
            <a:r>
              <a:rPr lang="en-GB" sz="2100" dirty="0" smtClean="0">
                <a:latin typeface="Tahoma" panose="020B0604030504040204" pitchFamily="34" charset="0"/>
                <a:ea typeface="Tahoma" panose="020B0604030504040204" pitchFamily="34" charset="0"/>
                <a:cs typeface="Tahoma" panose="020B0604030504040204" pitchFamily="34" charset="0"/>
              </a:rPr>
              <a:t>hospital?</a:t>
            </a:r>
          </a:p>
          <a:p>
            <a:pPr marL="0" indent="0">
              <a:buNone/>
            </a:pPr>
            <a:endParaRPr lang="en-GB" sz="21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startAt="4"/>
            </a:pPr>
            <a:r>
              <a:rPr lang="en-GB" sz="2100" dirty="0" smtClean="0">
                <a:latin typeface="Tahoma" panose="020B0604030504040204" pitchFamily="34" charset="0"/>
                <a:ea typeface="Tahoma" panose="020B0604030504040204" pitchFamily="34" charset="0"/>
                <a:cs typeface="Tahoma" panose="020B0604030504040204" pitchFamily="34" charset="0"/>
              </a:rPr>
              <a:t>If </a:t>
            </a:r>
            <a:r>
              <a:rPr lang="en-GB" sz="2100" dirty="0">
                <a:latin typeface="Tahoma" panose="020B0604030504040204" pitchFamily="34" charset="0"/>
                <a:ea typeface="Tahoma" panose="020B0604030504040204" pitchFamily="34" charset="0"/>
                <a:cs typeface="Tahoma" panose="020B0604030504040204" pitchFamily="34" charset="0"/>
              </a:rPr>
              <a:t>you think you have a mental health </a:t>
            </a:r>
            <a:r>
              <a:rPr lang="en-GB" sz="2100" dirty="0" smtClean="0">
                <a:latin typeface="Tahoma" panose="020B0604030504040204" pitchFamily="34" charset="0"/>
                <a:ea typeface="Tahoma" panose="020B0604030504040204" pitchFamily="34" charset="0"/>
                <a:cs typeface="Tahoma" panose="020B0604030504040204" pitchFamily="34" charset="0"/>
              </a:rPr>
              <a:t>problem </a:t>
            </a:r>
            <a:r>
              <a:rPr lang="en-GB" sz="2100" dirty="0">
                <a:latin typeface="Tahoma" panose="020B0604030504040204" pitchFamily="34" charset="0"/>
                <a:ea typeface="Tahoma" panose="020B0604030504040204" pitchFamily="34" charset="0"/>
                <a:cs typeface="Tahoma" panose="020B0604030504040204" pitchFamily="34" charset="0"/>
              </a:rPr>
              <a:t>you should talk to </a:t>
            </a:r>
            <a:r>
              <a:rPr lang="en-GB" sz="2100" dirty="0" smtClean="0">
                <a:latin typeface="Tahoma" panose="020B0604030504040204" pitchFamily="34" charset="0"/>
                <a:ea typeface="Tahoma" panose="020B0604030504040204" pitchFamily="34" charset="0"/>
                <a:cs typeface="Tahoma" panose="020B0604030504040204" pitchFamily="34" charset="0"/>
              </a:rPr>
              <a:t>someone </a:t>
            </a:r>
            <a:r>
              <a:rPr lang="en-GB" sz="2100" dirty="0">
                <a:latin typeface="Tahoma" panose="020B0604030504040204" pitchFamily="34" charset="0"/>
                <a:ea typeface="Tahoma" panose="020B0604030504040204" pitchFamily="34" charset="0"/>
                <a:cs typeface="Tahoma" panose="020B0604030504040204" pitchFamily="34" charset="0"/>
              </a:rPr>
              <a:t>about </a:t>
            </a:r>
            <a:r>
              <a:rPr lang="en-GB" sz="2100" dirty="0" smtClean="0">
                <a:latin typeface="Tahoma" panose="020B0604030504040204" pitchFamily="34" charset="0"/>
                <a:ea typeface="Tahoma" panose="020B0604030504040204" pitchFamily="34" charset="0"/>
                <a:cs typeface="Tahoma" panose="020B0604030504040204" pitchFamily="34" charset="0"/>
              </a:rPr>
              <a:t>it?</a:t>
            </a:r>
          </a:p>
          <a:p>
            <a:pPr marL="0" indent="0">
              <a:buNone/>
            </a:pPr>
            <a:endParaRPr lang="en-GB" sz="21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startAt="5"/>
            </a:pPr>
            <a:r>
              <a:rPr lang="en-GB" sz="2100" dirty="0" smtClean="0">
                <a:latin typeface="Tahoma" panose="020B0604030504040204" pitchFamily="34" charset="0"/>
                <a:ea typeface="Tahoma" panose="020B0604030504040204" pitchFamily="34" charset="0"/>
                <a:cs typeface="Tahoma" panose="020B0604030504040204" pitchFamily="34" charset="0"/>
              </a:rPr>
              <a:t>You </a:t>
            </a:r>
            <a:r>
              <a:rPr lang="en-GB" sz="2100" dirty="0">
                <a:latin typeface="Tahoma" panose="020B0604030504040204" pitchFamily="34" charset="0"/>
                <a:ea typeface="Tahoma" panose="020B0604030504040204" pitchFamily="34" charset="0"/>
                <a:cs typeface="Tahoma" panose="020B0604030504040204" pitchFamily="34" charset="0"/>
              </a:rPr>
              <a:t>can tell someone has a mental health problem by looking at </a:t>
            </a:r>
            <a:endParaRPr lang="en-GB" sz="21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100" dirty="0">
                <a:latin typeface="Tahoma" panose="020B0604030504040204" pitchFamily="34" charset="0"/>
                <a:ea typeface="Tahoma" panose="020B0604030504040204" pitchFamily="34" charset="0"/>
                <a:cs typeface="Tahoma" panose="020B0604030504040204" pitchFamily="34" charset="0"/>
              </a:rPr>
              <a:t> </a:t>
            </a:r>
            <a:r>
              <a:rPr lang="en-GB" sz="2100" dirty="0" smtClean="0">
                <a:latin typeface="Tahoma" panose="020B0604030504040204" pitchFamily="34" charset="0"/>
                <a:ea typeface="Tahoma" panose="020B0604030504040204" pitchFamily="34" charset="0"/>
                <a:cs typeface="Tahoma" panose="020B0604030504040204" pitchFamily="34" charset="0"/>
              </a:rPr>
              <a:t>     them?</a:t>
            </a:r>
          </a:p>
          <a:p>
            <a:pPr marL="0" indent="0">
              <a:buNone/>
            </a:pPr>
            <a:endParaRPr lang="en-GB" sz="21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100" dirty="0" smtClean="0">
                <a:latin typeface="Tahoma" panose="020B0604030504040204" pitchFamily="34" charset="0"/>
                <a:ea typeface="Tahoma" panose="020B0604030504040204" pitchFamily="34" charset="0"/>
                <a:cs typeface="Tahoma" panose="020B0604030504040204" pitchFamily="34" charset="0"/>
              </a:rPr>
              <a:t>6.    You </a:t>
            </a:r>
            <a:r>
              <a:rPr lang="en-GB" sz="2100" dirty="0">
                <a:latin typeface="Tahoma" panose="020B0604030504040204" pitchFamily="34" charset="0"/>
                <a:ea typeface="Tahoma" panose="020B0604030504040204" pitchFamily="34" charset="0"/>
                <a:cs typeface="Tahoma" panose="020B0604030504040204" pitchFamily="34" charset="0"/>
              </a:rPr>
              <a:t>cannot recover from mental health </a:t>
            </a:r>
            <a:r>
              <a:rPr lang="en-GB" sz="2100" dirty="0" smtClean="0">
                <a:latin typeface="Tahoma" panose="020B0604030504040204" pitchFamily="34" charset="0"/>
                <a:ea typeface="Tahoma" panose="020B0604030504040204" pitchFamily="34" charset="0"/>
                <a:cs typeface="Tahoma" panose="020B0604030504040204" pitchFamily="34" charset="0"/>
              </a:rPr>
              <a:t>problems?</a:t>
            </a:r>
          </a:p>
          <a:p>
            <a:pPr marL="0" indent="0">
              <a:buNone/>
            </a:pPr>
            <a:endParaRPr lang="en-GB" sz="2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3380" y="165801"/>
            <a:ext cx="8102600" cy="874713"/>
          </a:xfrm>
        </p:spPr>
        <p:txBody>
          <a:bodyPr/>
          <a:lstStyle/>
          <a:p>
            <a:r>
              <a:rPr lang="en-GB" sz="3200" b="1" dirty="0">
                <a:solidFill>
                  <a:srgbClr val="AA0817"/>
                </a:solidFill>
                <a:latin typeface="Tahoma" panose="020B0604030504040204" pitchFamily="34" charset="0"/>
                <a:ea typeface="Tahoma" panose="020B0604030504040204" pitchFamily="34" charset="0"/>
                <a:cs typeface="Tahoma" panose="020B0604030504040204" pitchFamily="34" charset="0"/>
              </a:rPr>
              <a:t>What can affect mental </a:t>
            </a:r>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health?</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p:cNvSpPr>
            <a:spLocks noGrp="1"/>
          </p:cNvSpPr>
          <p:nvPr>
            <p:ph sz="half" idx="2"/>
          </p:nvPr>
        </p:nvSpPr>
        <p:spPr>
          <a:xfrm>
            <a:off x="614680" y="1844675"/>
            <a:ext cx="3810000" cy="4251325"/>
          </a:xfrm>
        </p:spPr>
        <p:txBody>
          <a:bodyPr/>
          <a:lstStyle/>
          <a:p>
            <a:r>
              <a:rPr lang="en-GB" sz="3200" b="1" dirty="0" smtClean="0">
                <a:latin typeface="Tahoma" panose="020B0604030504040204" pitchFamily="34" charset="0"/>
                <a:ea typeface="Tahoma" panose="020B0604030504040204" pitchFamily="34" charset="0"/>
                <a:cs typeface="Tahoma" panose="020B0604030504040204" pitchFamily="34" charset="0"/>
              </a:rPr>
              <a:t>Emotional </a:t>
            </a:r>
          </a:p>
          <a:p>
            <a:pPr marL="0" indent="0">
              <a:buNone/>
            </a:pPr>
            <a:endParaRPr lang="en-GB" sz="3200" b="1" dirty="0" smtClean="0">
              <a:latin typeface="Tahoma" panose="020B0604030504040204" pitchFamily="34" charset="0"/>
              <a:ea typeface="Tahoma" panose="020B0604030504040204" pitchFamily="34" charset="0"/>
              <a:cs typeface="Tahoma" panose="020B0604030504040204" pitchFamily="34" charset="0"/>
            </a:endParaRPr>
          </a:p>
          <a:p>
            <a:r>
              <a:rPr lang="en-GB" sz="3200" b="1" dirty="0" smtClean="0">
                <a:latin typeface="Tahoma" panose="020B0604030504040204" pitchFamily="34" charset="0"/>
                <a:ea typeface="Tahoma" panose="020B0604030504040204" pitchFamily="34" charset="0"/>
                <a:cs typeface="Tahoma" panose="020B0604030504040204" pitchFamily="34" charset="0"/>
              </a:rPr>
              <a:t>Physical</a:t>
            </a:r>
          </a:p>
          <a:p>
            <a:pPr marL="0" indent="0">
              <a:buNone/>
            </a:pPr>
            <a:endParaRPr lang="en-GB" sz="3200" b="1" dirty="0" smtClean="0">
              <a:latin typeface="Tahoma" panose="020B0604030504040204" pitchFamily="34" charset="0"/>
              <a:ea typeface="Tahoma" panose="020B0604030504040204" pitchFamily="34" charset="0"/>
              <a:cs typeface="Tahoma" panose="020B0604030504040204" pitchFamily="34" charset="0"/>
            </a:endParaRPr>
          </a:p>
          <a:p>
            <a:r>
              <a:rPr lang="en-GB" sz="3200" b="1" dirty="0" smtClean="0">
                <a:latin typeface="Tahoma" panose="020B0604030504040204" pitchFamily="34" charset="0"/>
                <a:ea typeface="Tahoma" panose="020B0604030504040204" pitchFamily="34" charset="0"/>
                <a:cs typeface="Tahoma" panose="020B0604030504040204" pitchFamily="34" charset="0"/>
              </a:rPr>
              <a:t>Social</a:t>
            </a:r>
            <a:endParaRPr lang="en-GB" sz="32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3</a:t>
            </a:fld>
            <a:endParaRPr lang="en-GB"/>
          </a:p>
        </p:txBody>
      </p:sp>
      <p:pic>
        <p:nvPicPr>
          <p:cNvPr id="8" name="Picture 2" descr="Image result for Body Outline Draw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24680" y="1705082"/>
            <a:ext cx="3532505" cy="4273192"/>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miter lim="800000"/>
            <a:headEnd/>
            <a:tailEnd/>
          </a:ln>
          <a:effectLst>
            <a:outerShdw blurRad="50800" dist="38100" dir="2700000" algn="tl" rotWithShape="0">
              <a:prstClr val="black">
                <a:alpha val="40000"/>
              </a:prstClr>
            </a:outerShdw>
            <a:softEdge rad="127000"/>
          </a:effectLst>
        </p:spPr>
      </p:pic>
    </p:spTree>
    <p:extLst>
      <p:ext uri="{BB962C8B-B14F-4D97-AF65-F5344CB8AC3E}">
        <p14:creationId xmlns:p14="http://schemas.microsoft.com/office/powerpoint/2010/main" val="393871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 result for Body Outline Drawi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9734" y="1235551"/>
            <a:ext cx="3532505" cy="4273192"/>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softEdge rad="127000"/>
          </a:effectLst>
        </p:spPr>
      </p:pic>
      <p:sp>
        <p:nvSpPr>
          <p:cNvPr id="24" name="Text Placeholder 23"/>
          <p:cNvSpPr>
            <a:spLocks noGrp="1"/>
          </p:cNvSpPr>
          <p:nvPr>
            <p:ph type="body" sz="half" idx="2"/>
          </p:nvPr>
        </p:nvSpPr>
        <p:spPr>
          <a:xfrm>
            <a:off x="4267201" y="256539"/>
            <a:ext cx="4693920" cy="6215381"/>
          </a:xfrm>
        </p:spPr>
        <p:txBody>
          <a:bodyPr/>
          <a:lstStyle/>
          <a:p>
            <a:pPr marL="342900" indent="-342900">
              <a:buFont typeface="Arial" panose="020B0604020202020204" pitchFamily="34" charset="0"/>
              <a:buChar char="•"/>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Bullying</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Peer Pressure </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School/Exam Pressure</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Sexuality</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Pandemics</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Lockdowns</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Caring Responsibilities</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Long Term Illness/Physical Health</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Parental divorce/separation</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Imprisonment</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Poverty</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Addiction</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Abuse (physical, emotional, sexual)</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List goes on……..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4</a:t>
            </a:fld>
            <a:endParaRPr lang="en-GB"/>
          </a:p>
        </p:txBody>
      </p:sp>
    </p:spTree>
    <p:extLst>
      <p:ext uri="{BB962C8B-B14F-4D97-AF65-F5344CB8AC3E}">
        <p14:creationId xmlns:p14="http://schemas.microsoft.com/office/powerpoint/2010/main" val="140121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eaLnBrk="0" hangingPunct="0">
              <a:defRPr/>
            </a:pPr>
            <a:fld id="{0298F8ED-EBB5-4BFB-BD84-242D5AD62FB3}" type="slidenum">
              <a:rPr lang="en-GB" sz="1400">
                <a:ea typeface="ＭＳ Ｐゴシック" pitchFamily="-108" charset="-128"/>
                <a:cs typeface="+mn-cs"/>
              </a:rPr>
              <a:pPr algn="r" eaLnBrk="0" hangingPunct="0">
                <a:defRPr/>
              </a:pPr>
              <a:t>5</a:t>
            </a:fld>
            <a:endParaRPr lang="en-GB" sz="1400">
              <a:ea typeface="ＭＳ Ｐゴシック" pitchFamily="-108" charset="-128"/>
              <a:cs typeface="+mn-cs"/>
            </a:endParaRPr>
          </a:p>
        </p:txBody>
      </p:sp>
      <p:sp>
        <p:nvSpPr>
          <p:cNvPr id="53250" name="Rectangle 2"/>
          <p:cNvSpPr>
            <a:spLocks noGrp="1" noChangeArrowheads="1"/>
          </p:cNvSpPr>
          <p:nvPr>
            <p:ph type="title" idx="4294967295"/>
          </p:nvPr>
        </p:nvSpPr>
        <p:spPr/>
        <p:txBody>
          <a:bodyPr/>
          <a:lstStyle/>
          <a:p>
            <a:r>
              <a:rPr lang="en-GB" sz="38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Looking after yourself</a:t>
            </a:r>
            <a:r>
              <a:rPr lang="en-GB" sz="3800" b="1" dirty="0" smtClean="0">
                <a:solidFill>
                  <a:srgbClr val="AA0817"/>
                </a:solidFill>
              </a:rPr>
              <a:t/>
            </a:r>
            <a:br>
              <a:rPr lang="en-GB" sz="3800" b="1" dirty="0" smtClean="0">
                <a:solidFill>
                  <a:srgbClr val="AA0817"/>
                </a:solidFill>
              </a:rPr>
            </a:br>
            <a:endParaRPr lang="en-GB" sz="3800" b="1" dirty="0" smtClean="0">
              <a:solidFill>
                <a:srgbClr val="AA0817"/>
              </a:solidFill>
            </a:endParaRPr>
          </a:p>
        </p:txBody>
      </p:sp>
      <p:sp>
        <p:nvSpPr>
          <p:cNvPr id="53251" name="Rectangle 3"/>
          <p:cNvSpPr>
            <a:spLocks noGrp="1" noChangeArrowheads="1"/>
          </p:cNvSpPr>
          <p:nvPr>
            <p:ph type="body" idx="4294967295"/>
          </p:nvPr>
        </p:nvSpPr>
        <p:spPr>
          <a:xfrm>
            <a:off x="685800" y="1387475"/>
            <a:ext cx="7772400" cy="4708525"/>
          </a:xfrm>
        </p:spPr>
        <p:txBody>
          <a:bodyPr/>
          <a:lstStyle/>
          <a:p>
            <a:pPr>
              <a:buFontTx/>
              <a:buNone/>
            </a:pPr>
            <a:r>
              <a:rPr lang="en-GB" dirty="0" smtClean="0">
                <a:latin typeface="Tahoma" panose="020B0604030504040204" pitchFamily="34" charset="0"/>
                <a:ea typeface="Tahoma" panose="020B0604030504040204" pitchFamily="34" charset="0"/>
                <a:cs typeface="Tahoma" panose="020B0604030504040204" pitchFamily="34" charset="0"/>
              </a:rPr>
              <a:t>Things I can do</a:t>
            </a:r>
          </a:p>
          <a:p>
            <a:pPr>
              <a:buFontTx/>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pPr>
              <a:buFontTx/>
              <a:buNone/>
            </a:pPr>
            <a:r>
              <a:rPr lang="en-GB" dirty="0" smtClean="0">
                <a:latin typeface="Tahoma" panose="020B0604030504040204" pitchFamily="34" charset="0"/>
                <a:ea typeface="Tahoma" panose="020B0604030504040204" pitchFamily="34" charset="0"/>
                <a:cs typeface="Tahoma" panose="020B0604030504040204" pitchFamily="34" charset="0"/>
              </a:rPr>
              <a:t>………by myself </a:t>
            </a:r>
          </a:p>
          <a:p>
            <a:pPr>
              <a:buFontTx/>
              <a:buNone/>
            </a:pPr>
            <a:r>
              <a:rPr lang="en-GB" dirty="0" smtClean="0">
                <a:latin typeface="Tahoma" panose="020B0604030504040204" pitchFamily="34" charset="0"/>
                <a:ea typeface="Tahoma" panose="020B0604030504040204" pitchFamily="34" charset="0"/>
                <a:cs typeface="Tahoma" panose="020B0604030504040204" pitchFamily="34" charset="0"/>
              </a:rPr>
              <a:t>………with others</a:t>
            </a:r>
          </a:p>
          <a:p>
            <a:pPr>
              <a:buFontTx/>
              <a:buNone/>
            </a:pPr>
            <a:r>
              <a:rPr lang="en-GB" dirty="0" smtClean="0">
                <a:latin typeface="Tahoma" panose="020B0604030504040204" pitchFamily="34" charset="0"/>
                <a:ea typeface="Tahoma" panose="020B0604030504040204" pitchFamily="34" charset="0"/>
                <a:cs typeface="Tahoma" panose="020B0604030504040204" pitchFamily="34" charset="0"/>
              </a:rPr>
              <a:t> </a:t>
            </a:r>
          </a:p>
          <a:p>
            <a:pPr>
              <a:buFontTx/>
              <a:buNone/>
            </a:pPr>
            <a:r>
              <a:rPr lang="en-GB" dirty="0" smtClean="0">
                <a:latin typeface="Tahoma" panose="020B0604030504040204" pitchFamily="34" charset="0"/>
                <a:ea typeface="Tahoma" panose="020B0604030504040204" pitchFamily="34" charset="0"/>
                <a:cs typeface="Tahoma" panose="020B0604030504040204" pitchFamily="34" charset="0"/>
              </a:rPr>
              <a:t>People I can talk to…….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GC template">
  <a:themeElements>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GC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C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8440</TotalTime>
  <Words>245</Words>
  <Application>Microsoft Office PowerPoint</Application>
  <PresentationFormat>On-screen Show (4:3)</PresentationFormat>
  <Paragraphs>58</Paragraphs>
  <Slides>5</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1" baseType="lpstr">
      <vt:lpstr>ＭＳ Ｐゴシック</vt:lpstr>
      <vt:lpstr>Arial</vt:lpstr>
      <vt:lpstr>Tahoma</vt:lpstr>
      <vt:lpstr>Times</vt:lpstr>
      <vt:lpstr>GGC template</vt:lpstr>
      <vt:lpstr>Acrobat Document</vt:lpstr>
      <vt:lpstr>  Mental Health and Wellbeing</vt:lpstr>
      <vt:lpstr>True or False</vt:lpstr>
      <vt:lpstr>What can affect mental health?</vt:lpstr>
      <vt:lpstr>PowerPoint Presentation</vt:lpstr>
      <vt:lpstr>Looking after yourself </vt:lpstr>
    </vt:vector>
  </TitlesOfParts>
  <Company>Greater Glasgow Health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middlh</dc:creator>
  <cp:lastModifiedBy>Boyle, Donald</cp:lastModifiedBy>
  <cp:revision>231</cp:revision>
  <dcterms:created xsi:type="dcterms:W3CDTF">2004-06-21T15:15:31Z</dcterms:created>
  <dcterms:modified xsi:type="dcterms:W3CDTF">2022-10-11T10:57:03Z</dcterms:modified>
</cp:coreProperties>
</file>