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8"/>
  </p:notesMasterIdLst>
  <p:handoutMasterIdLst>
    <p:handoutMasterId r:id="rId9"/>
  </p:handoutMasterIdLst>
  <p:sldIdLst>
    <p:sldId id="421" r:id="rId2"/>
    <p:sldId id="413" r:id="rId3"/>
    <p:sldId id="428" r:id="rId4"/>
    <p:sldId id="422" r:id="rId5"/>
    <p:sldId id="425" r:id="rId6"/>
    <p:sldId id="427" r:id="rId7"/>
  </p:sldIdLst>
  <p:sldSz cx="9144000" cy="6858000" type="screen4x3"/>
  <p:notesSz cx="6858000" cy="9926638"/>
  <p:defaultTextStyle>
    <a:defPPr>
      <a:defRPr lang="en-GB"/>
    </a:defPPr>
    <a:lvl1pPr algn="l" rtl="0" fontAlgn="base">
      <a:spcBef>
        <a:spcPct val="0"/>
      </a:spcBef>
      <a:spcAft>
        <a:spcPct val="0"/>
      </a:spcAft>
      <a:defRPr sz="24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Arial" charset="0"/>
      </a:defRPr>
    </a:lvl5pPr>
    <a:lvl6pPr marL="2286000" algn="l" defTabSz="914400" rtl="0" eaLnBrk="1" latinLnBrk="0" hangingPunct="1">
      <a:defRPr sz="2400" kern="1200">
        <a:solidFill>
          <a:schemeClr val="tx1"/>
        </a:solidFill>
        <a:latin typeface="Arial" charset="0"/>
        <a:ea typeface="ＭＳ Ｐゴシック" pitchFamily="34" charset="-128"/>
        <a:cs typeface="Arial" charset="0"/>
      </a:defRPr>
    </a:lvl6pPr>
    <a:lvl7pPr marL="2743200" algn="l" defTabSz="914400" rtl="0" eaLnBrk="1" latinLnBrk="0" hangingPunct="1">
      <a:defRPr sz="2400" kern="1200">
        <a:solidFill>
          <a:schemeClr val="tx1"/>
        </a:solidFill>
        <a:latin typeface="Arial" charset="0"/>
        <a:ea typeface="ＭＳ Ｐゴシック" pitchFamily="34" charset="-128"/>
        <a:cs typeface="Arial" charset="0"/>
      </a:defRPr>
    </a:lvl7pPr>
    <a:lvl8pPr marL="3200400" algn="l" defTabSz="914400" rtl="0" eaLnBrk="1" latinLnBrk="0" hangingPunct="1">
      <a:defRPr sz="2400" kern="1200">
        <a:solidFill>
          <a:schemeClr val="tx1"/>
        </a:solidFill>
        <a:latin typeface="Arial" charset="0"/>
        <a:ea typeface="ＭＳ Ｐゴシック" pitchFamily="34" charset="-128"/>
        <a:cs typeface="Arial" charset="0"/>
      </a:defRPr>
    </a:lvl8pPr>
    <a:lvl9pPr marL="3657600" algn="l" defTabSz="914400" rtl="0" eaLnBrk="1" latinLnBrk="0" hangingPunct="1">
      <a:defRPr sz="2400"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0817"/>
    <a:srgbClr val="9966FF"/>
    <a:srgbClr val="FFFF66"/>
    <a:srgbClr val="6D050F"/>
    <a:srgbClr val="061D4A"/>
    <a:srgbClr val="FFFFCC"/>
    <a:srgbClr val="FFFF99"/>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2" autoAdjust="0"/>
    <p:restoredTop sz="90368" autoAdjust="0"/>
  </p:normalViewPr>
  <p:slideViewPr>
    <p:cSldViewPr snapToGrid="0">
      <p:cViewPr varScale="1">
        <p:scale>
          <a:sx n="51" d="100"/>
          <a:sy n="51" d="100"/>
        </p:scale>
        <p:origin x="896"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200" d="100"/>
          <a:sy n="200" d="100"/>
        </p:scale>
        <p:origin x="168" y="3348"/>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5"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33796" name="Rectangle 4"/>
          <p:cNvSpPr>
            <a:spLocks noGrp="1" noChangeArrowheads="1"/>
          </p:cNvSpPr>
          <p:nvPr>
            <p:ph type="ftr" sz="quarter" idx="2"/>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7" name="Rectangle 5"/>
          <p:cNvSpPr>
            <a:spLocks noGrp="1" noChangeArrowheads="1"/>
          </p:cNvSpPr>
          <p:nvPr>
            <p:ph type="sldNum" sz="quarter" idx="3"/>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F834E298-DB48-49CF-B835-E3DC7F4EDA36}" type="slidenum">
              <a:rPr lang="en-GB"/>
              <a:pPr>
                <a:defRPr/>
              </a:pPr>
              <a:t>‹#›</a:t>
            </a:fld>
            <a:endParaRPr lang="en-GB"/>
          </a:p>
        </p:txBody>
      </p:sp>
    </p:spTree>
    <p:extLst>
      <p:ext uri="{BB962C8B-B14F-4D97-AF65-F5344CB8AC3E}">
        <p14:creationId xmlns:p14="http://schemas.microsoft.com/office/powerpoint/2010/main" val="1773500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1"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714875"/>
            <a:ext cx="50292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7414" name="Rectangle 6"/>
          <p:cNvSpPr>
            <a:spLocks noGrp="1" noChangeArrowheads="1"/>
          </p:cNvSpPr>
          <p:nvPr>
            <p:ph type="ftr" sz="quarter" idx="4"/>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5" name="Rectangle 7"/>
          <p:cNvSpPr>
            <a:spLocks noGrp="1" noChangeArrowheads="1"/>
          </p:cNvSpPr>
          <p:nvPr>
            <p:ph type="sldNum" sz="quarter" idx="5"/>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D62A3296-A398-470F-9A32-D4460703F864}" type="slidenum">
              <a:rPr lang="en-GB"/>
              <a:pPr>
                <a:defRPr/>
              </a:pPr>
              <a:t>‹#›</a:t>
            </a:fld>
            <a:endParaRPr lang="en-GB"/>
          </a:p>
        </p:txBody>
      </p:sp>
    </p:spTree>
    <p:extLst>
      <p:ext uri="{BB962C8B-B14F-4D97-AF65-F5344CB8AC3E}">
        <p14:creationId xmlns:p14="http://schemas.microsoft.com/office/powerpoint/2010/main" val="2913142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Times" pitchFamily="18" charset="0"/>
                <a:ea typeface="+mn-ea"/>
                <a:cs typeface="+mn-cs"/>
              </a:rPr>
              <a:t>Introduction (5 mins)</a:t>
            </a:r>
          </a:p>
          <a:p>
            <a:pPr lvl="0"/>
            <a:r>
              <a:rPr lang="en-GB" dirty="0" smtClean="0"/>
              <a:t>As we work through the disruption and impact of the current COVID-19, it has left us to deal with a tsunami of emotions from anger, anxiety, fear and denial, emotions often associated with grief. We grieve when we lose someone or something that is important to us and of value, this can be bereavement, job loss, relationship breakdown, opportunities, freedom and social connections. This session will explore some of the losses experienced throughout</a:t>
            </a:r>
            <a:r>
              <a:rPr lang="en-GB" baseline="0" dirty="0" smtClean="0"/>
              <a:t> the pandemic, what grief is, how it can affect our mental health and look at healthy ways in which we can manage our grief response.</a:t>
            </a:r>
            <a:endParaRPr lang="en-GB" sz="1200" kern="1200" dirty="0" smtClean="0">
              <a:solidFill>
                <a:schemeClr val="tx1"/>
              </a:solidFill>
              <a:effectLst/>
              <a:latin typeface="Times" pitchFamily="18" charset="0"/>
              <a:ea typeface="+mn-ea"/>
              <a:cs typeface="+mn-cs"/>
            </a:endParaRPr>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1</a:t>
            </a:fld>
            <a:endParaRPr lang="en-GB"/>
          </a:p>
        </p:txBody>
      </p:sp>
    </p:spTree>
    <p:extLst>
      <p:ext uri="{BB962C8B-B14F-4D97-AF65-F5344CB8AC3E}">
        <p14:creationId xmlns:p14="http://schemas.microsoft.com/office/powerpoint/2010/main" val="878857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a:ln/>
        </p:spPr>
      </p:sp>
      <p:sp>
        <p:nvSpPr>
          <p:cNvPr id="20482" name="Rectangle 3"/>
          <p:cNvSpPr>
            <a:spLocks noGrp="1"/>
          </p:cNvSpPr>
          <p:nvPr>
            <p:ph type="body" idx="1"/>
          </p:nvPr>
        </p:nvSpPr>
        <p:spPr>
          <a:noFill/>
          <a:ln/>
        </p:spPr>
        <p:txBody>
          <a:bodyPr/>
          <a:lstStyle/>
          <a:p>
            <a:r>
              <a:rPr lang="en-US" dirty="0" smtClean="0">
                <a:latin typeface="Times"/>
              </a:rPr>
              <a:t>Quiz Answers</a:t>
            </a:r>
          </a:p>
          <a:p>
            <a:pPr marL="228600" indent="-228600">
              <a:buAutoNum type="arabicPeriod"/>
            </a:pPr>
            <a:r>
              <a:rPr lang="en-US" baseline="0" dirty="0" smtClean="0">
                <a:latin typeface="Times"/>
              </a:rPr>
              <a:t>False: </a:t>
            </a:r>
            <a:r>
              <a:rPr lang="en-GB" baseline="0" dirty="0" smtClean="0">
                <a:latin typeface="Times"/>
              </a:rPr>
              <a:t>There are many kinds of losses that evoke a grief response</a:t>
            </a:r>
            <a:endParaRPr lang="en-US" baseline="0" dirty="0" smtClean="0">
              <a:latin typeface="Times"/>
            </a:endParaRPr>
          </a:p>
          <a:p>
            <a:pPr marL="228600" indent="-228600">
              <a:buAutoNum type="arabicPeriod"/>
            </a:pPr>
            <a:r>
              <a:rPr lang="en-US" baseline="0" dirty="0" smtClean="0">
                <a:latin typeface="Times"/>
              </a:rPr>
              <a:t>True: </a:t>
            </a:r>
            <a:r>
              <a:rPr lang="en-GB" baseline="0" dirty="0" smtClean="0">
                <a:latin typeface="Times"/>
              </a:rPr>
              <a:t>Grief is a normal response and reaction to a loss that we have experienced. We all go through it.</a:t>
            </a:r>
            <a:endParaRPr lang="en-US" baseline="0" dirty="0" smtClean="0">
              <a:latin typeface="Times"/>
            </a:endParaRPr>
          </a:p>
          <a:p>
            <a:pPr marL="228600" indent="-228600">
              <a:buAutoNum type="arabicPeriod"/>
            </a:pPr>
            <a:r>
              <a:rPr lang="en-US" baseline="0" dirty="0" smtClean="0">
                <a:latin typeface="Times"/>
              </a:rPr>
              <a:t>False: </a:t>
            </a:r>
            <a:r>
              <a:rPr lang="en-GB" baseline="0" dirty="0" smtClean="0">
                <a:latin typeface="Times"/>
              </a:rPr>
              <a:t>Ignoring your pain or trying to keep it from surfacing will only make it worse in the long run. We need to face our grief and actively deal with it.</a:t>
            </a:r>
            <a:endParaRPr lang="en-US" baseline="0" dirty="0" smtClean="0">
              <a:latin typeface="Times"/>
            </a:endParaRPr>
          </a:p>
          <a:p>
            <a:pPr marL="228600" indent="-228600">
              <a:buAutoNum type="arabicPeriod"/>
            </a:pPr>
            <a:r>
              <a:rPr lang="en-US" baseline="0" dirty="0" smtClean="0">
                <a:latin typeface="Times"/>
              </a:rPr>
              <a:t>False: </a:t>
            </a:r>
            <a:r>
              <a:rPr lang="en-GB" baseline="0" dirty="0" smtClean="0">
                <a:latin typeface="Times"/>
              </a:rPr>
              <a:t>People grieve in different ways, there is no right way to grieve.</a:t>
            </a:r>
            <a:endParaRPr lang="en-US" dirty="0" smtClean="0">
              <a:latin typeface="Times"/>
            </a:endParaRPr>
          </a:p>
        </p:txBody>
      </p:sp>
    </p:spTree>
    <p:extLst>
      <p:ext uri="{BB962C8B-B14F-4D97-AF65-F5344CB8AC3E}">
        <p14:creationId xmlns:p14="http://schemas.microsoft.com/office/powerpoint/2010/main" val="2842734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Recognise and accept how we are feeling: this is a</a:t>
            </a:r>
            <a:r>
              <a:rPr lang="en-GB" baseline="0" dirty="0" smtClean="0"/>
              <a:t> normal response to a difficult and challenging situation</a:t>
            </a:r>
          </a:p>
          <a:p>
            <a:r>
              <a:rPr lang="en-GB" dirty="0" smtClean="0"/>
              <a:t>Don’t compare yourself to others:</a:t>
            </a:r>
            <a:r>
              <a:rPr lang="en-GB" baseline="0" dirty="0" smtClean="0"/>
              <a:t> our experiences are unique and personal to us</a:t>
            </a:r>
          </a:p>
          <a:p>
            <a:r>
              <a:rPr lang="en-GB" dirty="0" smtClean="0"/>
              <a:t>Talk to someone: don’t bottle your feelings up that will only lead to problems, talk to a supportive trusted adult about how you are feeling</a:t>
            </a:r>
          </a:p>
          <a:p>
            <a:r>
              <a:rPr lang="en-GB" dirty="0" smtClean="0"/>
              <a:t>Invest your energy on the things you can change: try not to dwell on the if</a:t>
            </a:r>
            <a:r>
              <a:rPr lang="en-GB" baseline="0" dirty="0" smtClean="0"/>
              <a:t> </a:t>
            </a:r>
            <a:r>
              <a:rPr lang="en-GB" baseline="0" dirty="0" err="1" smtClean="0"/>
              <a:t>only’s</a:t>
            </a:r>
            <a:r>
              <a:rPr lang="en-GB" baseline="0" dirty="0" smtClean="0"/>
              <a:t> focus on the things you can change.</a:t>
            </a:r>
            <a:endParaRPr lang="en-GB" dirty="0" smtClean="0"/>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6</a:t>
            </a:fld>
            <a:endParaRPr lang="en-GB"/>
          </a:p>
        </p:txBody>
      </p:sp>
    </p:spTree>
    <p:extLst>
      <p:ext uri="{BB962C8B-B14F-4D97-AF65-F5344CB8AC3E}">
        <p14:creationId xmlns:p14="http://schemas.microsoft.com/office/powerpoint/2010/main" val="3057971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FF17FA52-E83B-471A-ABCF-F431A3828DD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6CD8D1D6-9480-4258-AC0F-6BCED9F8977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A8707CEE-8F32-4429-96E1-138864E4BF3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E60D84B9-88A6-4D10-A2FD-234CA3261CE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4C650386-ECE8-4856-B807-C7F3086BB70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3C5453D8-56E0-4F3E-B25E-83AB68E849A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8" name="Rectangle 8"/>
          <p:cNvSpPr>
            <a:spLocks noGrp="1" noChangeArrowheads="1"/>
          </p:cNvSpPr>
          <p:nvPr>
            <p:ph type="sldNum" sz="quarter" idx="11"/>
          </p:nvPr>
        </p:nvSpPr>
        <p:spPr>
          <a:ln/>
        </p:spPr>
        <p:txBody>
          <a:bodyPr/>
          <a:lstStyle>
            <a:lvl1pPr>
              <a:defRPr/>
            </a:lvl1pPr>
          </a:lstStyle>
          <a:p>
            <a:pPr>
              <a:defRPr/>
            </a:pPr>
            <a:fld id="{88A3C86A-3E45-4C39-8925-72C8F48C905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4" name="Rectangle 8"/>
          <p:cNvSpPr>
            <a:spLocks noGrp="1" noChangeArrowheads="1"/>
          </p:cNvSpPr>
          <p:nvPr>
            <p:ph type="sldNum" sz="quarter" idx="11"/>
          </p:nvPr>
        </p:nvSpPr>
        <p:spPr>
          <a:ln/>
        </p:spPr>
        <p:txBody>
          <a:bodyPr/>
          <a:lstStyle>
            <a:lvl1pPr>
              <a:defRPr/>
            </a:lvl1pPr>
          </a:lstStyle>
          <a:p>
            <a:pPr>
              <a:defRPr/>
            </a:pPr>
            <a:fld id="{521E596F-E666-45B6-B1D4-A76C7DF0138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3" name="Rectangle 8"/>
          <p:cNvSpPr>
            <a:spLocks noGrp="1" noChangeArrowheads="1"/>
          </p:cNvSpPr>
          <p:nvPr>
            <p:ph type="sldNum" sz="quarter" idx="11"/>
          </p:nvPr>
        </p:nvSpPr>
        <p:spPr>
          <a:ln/>
        </p:spPr>
        <p:txBody>
          <a:bodyPr/>
          <a:lstStyle>
            <a:lvl1pPr>
              <a:defRPr/>
            </a:lvl1pPr>
          </a:lstStyle>
          <a:p>
            <a:pPr>
              <a:defRPr/>
            </a:pPr>
            <a:fld id="{07ACD834-02C8-4DEA-989A-85EE590425B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8445C68E-C4AA-4C3A-B860-A8BE88C4260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0907C034-E518-4947-A90C-4ECC8309BA2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elivering"/>
          <p:cNvPicPr>
            <a:picLocks noChangeAspect="1" noChangeArrowheads="1"/>
          </p:cNvPicPr>
          <p:nvPr/>
        </p:nvPicPr>
        <p:blipFill>
          <a:blip r:embed="rId13"/>
          <a:srcRect/>
          <a:stretch>
            <a:fillRect/>
          </a:stretch>
        </p:blipFill>
        <p:spPr bwMode="auto">
          <a:xfrm>
            <a:off x="152400" y="6172200"/>
            <a:ext cx="2160588" cy="550863"/>
          </a:xfrm>
          <a:prstGeom prst="rect">
            <a:avLst/>
          </a:prstGeom>
          <a:noFill/>
          <a:ln w="9525">
            <a:noFill/>
            <a:miter lim="800000"/>
            <a:headEnd/>
            <a:tailEnd/>
          </a:ln>
        </p:spPr>
      </p:pic>
      <p:pic>
        <p:nvPicPr>
          <p:cNvPr id="1027" name="Picture 3" descr="NHSGG&amp;C*SPOT"/>
          <p:cNvPicPr>
            <a:picLocks noChangeAspect="1" noChangeArrowheads="1"/>
          </p:cNvPicPr>
          <p:nvPr/>
        </p:nvPicPr>
        <p:blipFill>
          <a:blip r:embed="rId14"/>
          <a:srcRect/>
          <a:stretch>
            <a:fillRect/>
          </a:stretch>
        </p:blipFill>
        <p:spPr bwMode="auto">
          <a:xfrm>
            <a:off x="7467600" y="381000"/>
            <a:ext cx="1219200" cy="876300"/>
          </a:xfrm>
          <a:prstGeom prst="rect">
            <a:avLst/>
          </a:prstGeom>
          <a:noFill/>
          <a:ln w="9525">
            <a:noFill/>
            <a:miter lim="800000"/>
            <a:headEnd/>
            <a:tailEnd/>
          </a:ln>
        </p:spPr>
      </p:pic>
      <p:pic>
        <p:nvPicPr>
          <p:cNvPr id="1028" name="Picture 4" descr="Whoosh"/>
          <p:cNvPicPr>
            <a:picLocks noChangeAspect="1" noChangeArrowheads="1"/>
          </p:cNvPicPr>
          <p:nvPr/>
        </p:nvPicPr>
        <p:blipFill>
          <a:blip r:embed="rId15"/>
          <a:srcRect/>
          <a:stretch>
            <a:fillRect/>
          </a:stretch>
        </p:blipFill>
        <p:spPr bwMode="auto">
          <a:xfrm>
            <a:off x="0" y="3733800"/>
            <a:ext cx="9144000" cy="2965450"/>
          </a:xfrm>
          <a:prstGeom prst="rect">
            <a:avLst/>
          </a:prstGeom>
          <a:noFill/>
          <a:ln w="9525">
            <a:noFill/>
            <a:miter lim="800000"/>
            <a:headEnd/>
            <a:tailEnd/>
          </a:ln>
        </p:spPr>
      </p:pic>
      <p:sp>
        <p:nvSpPr>
          <p:cNvPr id="1029" name="Rectangle 5"/>
          <p:cNvSpPr>
            <a:spLocks noGrp="1" noChangeArrowheads="1"/>
          </p:cNvSpPr>
          <p:nvPr>
            <p:ph type="title"/>
          </p:nvPr>
        </p:nvSpPr>
        <p:spPr bwMode="auto">
          <a:xfrm>
            <a:off x="685800" y="609600"/>
            <a:ext cx="7772400" cy="874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30" name="Rectangle 6"/>
          <p:cNvSpPr>
            <a:spLocks noGrp="1" noChangeArrowheads="1"/>
          </p:cNvSpPr>
          <p:nvPr>
            <p:ph type="body" idx="1"/>
          </p:nvPr>
        </p:nvSpPr>
        <p:spPr bwMode="auto">
          <a:xfrm>
            <a:off x="685800" y="1844675"/>
            <a:ext cx="7772400" cy="4251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71367"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08" charset="-128"/>
                <a:cs typeface="+mn-cs"/>
              </a:defRPr>
            </a:lvl1pPr>
          </a:lstStyle>
          <a:p>
            <a:pPr>
              <a:defRPr/>
            </a:pPr>
            <a:r>
              <a:rPr lang="en-GB"/>
              <a:t>CMHSG 12 June 2012 item No. 8 Paper No. 2012_27 annex 1</a:t>
            </a:r>
          </a:p>
        </p:txBody>
      </p:sp>
      <p:sp>
        <p:nvSpPr>
          <p:cNvPr id="271368"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charset="0"/>
                <a:ea typeface="ＭＳ Ｐゴシック" pitchFamily="-108" charset="-128"/>
                <a:cs typeface="+mn-cs"/>
              </a:defRPr>
            </a:lvl1pPr>
          </a:lstStyle>
          <a:p>
            <a:pPr>
              <a:defRPr/>
            </a:pPr>
            <a:fld id="{59507016-8751-4D59-925A-2AAD19ED913F}" type="slidenum">
              <a:rPr lang="en-GB"/>
              <a:pPr>
                <a:defRPr/>
              </a:pPr>
              <a:t>‹#›</a:t>
            </a:fld>
            <a:endParaRPr lang="en-GB"/>
          </a:p>
        </p:txBody>
      </p:sp>
      <p:pic>
        <p:nvPicPr>
          <p:cNvPr id="1033" name="Picture 9" descr="delivering"/>
          <p:cNvPicPr>
            <a:picLocks noChangeAspect="1" noChangeArrowheads="1"/>
          </p:cNvPicPr>
          <p:nvPr/>
        </p:nvPicPr>
        <p:blipFill>
          <a:blip r:embed="rId13"/>
          <a:srcRect/>
          <a:stretch>
            <a:fillRect/>
          </a:stretch>
        </p:blipFill>
        <p:spPr bwMode="auto">
          <a:xfrm>
            <a:off x="304800" y="6096000"/>
            <a:ext cx="2160588" cy="550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hf hdr="0" ftr="0" dt="0"/>
  <p:txStyles>
    <p:titleStyle>
      <a:lvl1pPr algn="ctr" rtl="0" eaLnBrk="0" fontAlgn="base" hangingPunct="0">
        <a:spcBef>
          <a:spcPct val="0"/>
        </a:spcBef>
        <a:spcAft>
          <a:spcPct val="0"/>
        </a:spcAft>
        <a:defRPr sz="4200">
          <a:solidFill>
            <a:schemeClr val="tx2"/>
          </a:solidFill>
          <a:latin typeface="+mj-lt"/>
          <a:ea typeface="+mj-ea"/>
          <a:cs typeface="+mj-cs"/>
        </a:defRPr>
      </a:lvl1pPr>
      <a:lvl2pPr algn="ctr" rtl="0" eaLnBrk="0" fontAlgn="base" hangingPunct="0">
        <a:spcBef>
          <a:spcPct val="0"/>
        </a:spcBef>
        <a:spcAft>
          <a:spcPct val="0"/>
        </a:spcAft>
        <a:defRPr sz="4200">
          <a:solidFill>
            <a:schemeClr val="tx2"/>
          </a:solidFill>
          <a:latin typeface="Arial" charset="0"/>
          <a:ea typeface="ＭＳ Ｐゴシック" pitchFamily="-108" charset="-128"/>
        </a:defRPr>
      </a:lvl2pPr>
      <a:lvl3pPr algn="ctr" rtl="0" eaLnBrk="0" fontAlgn="base" hangingPunct="0">
        <a:spcBef>
          <a:spcPct val="0"/>
        </a:spcBef>
        <a:spcAft>
          <a:spcPct val="0"/>
        </a:spcAft>
        <a:defRPr sz="4200">
          <a:solidFill>
            <a:schemeClr val="tx2"/>
          </a:solidFill>
          <a:latin typeface="Arial" charset="0"/>
          <a:ea typeface="ＭＳ Ｐゴシック" pitchFamily="-108" charset="-128"/>
        </a:defRPr>
      </a:lvl3pPr>
      <a:lvl4pPr algn="ctr" rtl="0" eaLnBrk="0" fontAlgn="base" hangingPunct="0">
        <a:spcBef>
          <a:spcPct val="0"/>
        </a:spcBef>
        <a:spcAft>
          <a:spcPct val="0"/>
        </a:spcAft>
        <a:defRPr sz="4200">
          <a:solidFill>
            <a:schemeClr val="tx2"/>
          </a:solidFill>
          <a:latin typeface="Arial" charset="0"/>
          <a:ea typeface="ＭＳ Ｐゴシック" pitchFamily="-108" charset="-128"/>
        </a:defRPr>
      </a:lvl4pPr>
      <a:lvl5pPr algn="ctr" rtl="0" eaLnBrk="0" fontAlgn="base" hangingPunct="0">
        <a:spcBef>
          <a:spcPct val="0"/>
        </a:spcBef>
        <a:spcAft>
          <a:spcPct val="0"/>
        </a:spcAft>
        <a:defRPr sz="4200">
          <a:solidFill>
            <a:schemeClr val="tx2"/>
          </a:solidFill>
          <a:latin typeface="Arial" charset="0"/>
          <a:ea typeface="ＭＳ Ｐゴシック" pitchFamily="-108" charset="-128"/>
        </a:defRPr>
      </a:lvl5pPr>
      <a:lvl6pPr marL="457200" algn="ctr" rtl="0" fontAlgn="base">
        <a:spcBef>
          <a:spcPct val="0"/>
        </a:spcBef>
        <a:spcAft>
          <a:spcPct val="0"/>
        </a:spcAft>
        <a:defRPr sz="4200">
          <a:solidFill>
            <a:schemeClr val="tx2"/>
          </a:solidFill>
          <a:latin typeface="Arial" charset="0"/>
          <a:ea typeface="ＭＳ Ｐゴシック" pitchFamily="-108" charset="-128"/>
        </a:defRPr>
      </a:lvl6pPr>
      <a:lvl7pPr marL="914400" algn="ctr" rtl="0" fontAlgn="base">
        <a:spcBef>
          <a:spcPct val="0"/>
        </a:spcBef>
        <a:spcAft>
          <a:spcPct val="0"/>
        </a:spcAft>
        <a:defRPr sz="4200">
          <a:solidFill>
            <a:schemeClr val="tx2"/>
          </a:solidFill>
          <a:latin typeface="Arial" charset="0"/>
          <a:ea typeface="ＭＳ Ｐゴシック" pitchFamily="-108" charset="-128"/>
        </a:defRPr>
      </a:lvl7pPr>
      <a:lvl8pPr marL="1371600" algn="ctr" rtl="0" fontAlgn="base">
        <a:spcBef>
          <a:spcPct val="0"/>
        </a:spcBef>
        <a:spcAft>
          <a:spcPct val="0"/>
        </a:spcAft>
        <a:defRPr sz="4200">
          <a:solidFill>
            <a:schemeClr val="tx2"/>
          </a:solidFill>
          <a:latin typeface="Arial" charset="0"/>
          <a:ea typeface="ＭＳ Ｐゴシック" pitchFamily="-108" charset="-128"/>
        </a:defRPr>
      </a:lvl8pPr>
      <a:lvl9pPr marL="1828800" algn="ctr" rtl="0" fontAlgn="base">
        <a:spcBef>
          <a:spcPct val="0"/>
        </a:spcBef>
        <a:spcAft>
          <a:spcPct val="0"/>
        </a:spcAft>
        <a:defRPr sz="4200">
          <a:solidFill>
            <a:schemeClr val="tx2"/>
          </a:solidFill>
          <a:latin typeface="Arial" charset="0"/>
          <a:ea typeface="ＭＳ Ｐゴシック" pitchFamily="-10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701" y="122990"/>
            <a:ext cx="7772400" cy="1259840"/>
          </a:xfrm>
        </p:spPr>
        <p:txBody>
          <a:bodyPr/>
          <a:lstStyle/>
          <a:p>
            <a:r>
              <a:rPr lang="en-GB"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Loss and Grief During a Pandemic</a:t>
            </a:r>
            <a:endParaRPr lang="en-GB" sz="3600" dirty="0"/>
          </a:p>
        </p:txBody>
      </p:sp>
      <p:sp>
        <p:nvSpPr>
          <p:cNvPr id="5" name="Slide Number Placeholder 4"/>
          <p:cNvSpPr>
            <a:spLocks noGrp="1"/>
          </p:cNvSpPr>
          <p:nvPr>
            <p:ph type="sldNum" sz="quarter" idx="11"/>
          </p:nvPr>
        </p:nvSpPr>
        <p:spPr/>
        <p:txBody>
          <a:bodyPr/>
          <a:lstStyle/>
          <a:p>
            <a:pPr>
              <a:defRPr/>
            </a:pPr>
            <a:fld id="{8FA2D67B-D229-4D8C-AC93-E2AD1E7EB3AA}" type="slidenum">
              <a:rPr lang="en-GB" smtClean="0"/>
              <a:pPr>
                <a:defRPr/>
              </a:pPr>
              <a:t>1</a:t>
            </a:fld>
            <a:endParaRPr lang="en-GB"/>
          </a:p>
        </p:txBody>
      </p:sp>
      <p:graphicFrame>
        <p:nvGraphicFramePr>
          <p:cNvPr id="6" name="Content Placeholder 7"/>
          <p:cNvGraphicFramePr>
            <a:graphicFrameLocks noGrp="1" noChangeAspect="1"/>
          </p:cNvGraphicFramePr>
          <p:nvPr>
            <p:ph sz="half" idx="1"/>
            <p:extLst/>
          </p:nvPr>
        </p:nvGraphicFramePr>
        <p:xfrm>
          <a:off x="685800" y="1844675"/>
          <a:ext cx="3407101" cy="4251325"/>
        </p:xfrm>
        <a:graphic>
          <a:graphicData uri="http://schemas.openxmlformats.org/presentationml/2006/ole">
            <mc:AlternateContent xmlns:mc="http://schemas.openxmlformats.org/markup-compatibility/2006">
              <mc:Choice xmlns:v="urn:schemas-microsoft-com:vml" Requires="v">
                <p:oleObj spid="_x0000_s54286" name="Acrobat Document" r:id="rId4" imgW="3777856" imgH="5346331" progId="AcroExch.Document.DC">
                  <p:embed/>
                </p:oleObj>
              </mc:Choice>
              <mc:Fallback>
                <p:oleObj name="Acrobat Document" r:id="rId4" imgW="3777856" imgH="5346331" progId="AcroExch.Document.DC">
                  <p:embed/>
                  <p:pic>
                    <p:nvPicPr>
                      <p:cNvPr id="0" name=""/>
                      <p:cNvPicPr/>
                      <p:nvPr/>
                    </p:nvPicPr>
                    <p:blipFill>
                      <a:blip r:embed="rId5"/>
                      <a:stretch>
                        <a:fillRect/>
                      </a:stretch>
                    </p:blipFill>
                    <p:spPr>
                      <a:xfrm>
                        <a:off x="685800" y="1844675"/>
                        <a:ext cx="3407101" cy="4251325"/>
                      </a:xfrm>
                      <a:prstGeom prst="rect">
                        <a:avLst/>
                      </a:prstGeom>
                    </p:spPr>
                  </p:pic>
                </p:oleObj>
              </mc:Fallback>
            </mc:AlternateContent>
          </a:graphicData>
        </a:graphic>
      </p:graphicFrame>
      <p:sp>
        <p:nvSpPr>
          <p:cNvPr id="8" name="Content Placeholder 7"/>
          <p:cNvSpPr>
            <a:spLocks noGrp="1"/>
          </p:cNvSpPr>
          <p:nvPr>
            <p:ph sz="half" idx="2"/>
          </p:nvPr>
        </p:nvSpPr>
        <p:spPr>
          <a:xfrm>
            <a:off x="4648200" y="1689952"/>
            <a:ext cx="3810000" cy="4251325"/>
          </a:xfrm>
        </p:spPr>
        <p:txBody>
          <a:bodyPr/>
          <a:lstStyle/>
          <a:p>
            <a:pPr marL="0" indent="0" algn="ctr">
              <a:buNone/>
            </a:pPr>
            <a:endParaRPr lang="en-GB" sz="4000" i="1" dirty="0" smtClean="0">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GB" sz="3200" i="1" dirty="0" smtClean="0">
                <a:latin typeface="Tahoma" panose="020B0604030504040204" pitchFamily="34" charset="0"/>
                <a:ea typeface="Tahoma" panose="020B0604030504040204" pitchFamily="34" charset="0"/>
                <a:cs typeface="Tahoma" panose="020B0604030504040204" pitchFamily="34" charset="0"/>
              </a:rPr>
              <a:t>“We grieve when we lose someone or something that is important to us and of value”</a:t>
            </a:r>
            <a:endParaRPr lang="en-GB" sz="3200" dirty="0"/>
          </a:p>
        </p:txBody>
      </p:sp>
    </p:spTree>
    <p:extLst>
      <p:ext uri="{BB962C8B-B14F-4D97-AF65-F5344CB8AC3E}">
        <p14:creationId xmlns:p14="http://schemas.microsoft.com/office/powerpoint/2010/main" val="3900763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716279" y="227264"/>
            <a:ext cx="7772400" cy="589280"/>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True or False</a:t>
            </a:r>
          </a:p>
        </p:txBody>
      </p:sp>
      <p:sp>
        <p:nvSpPr>
          <p:cNvPr id="5" name="Content Placeholder 4"/>
          <p:cNvSpPr>
            <a:spLocks noGrp="1"/>
          </p:cNvSpPr>
          <p:nvPr>
            <p:ph sz="half" idx="1"/>
          </p:nvPr>
        </p:nvSpPr>
        <p:spPr>
          <a:xfrm>
            <a:off x="716280" y="1042737"/>
            <a:ext cx="5572225" cy="4931344"/>
          </a:xfrm>
        </p:spPr>
        <p:txBody>
          <a:bodyPr/>
          <a:lstStyle/>
          <a:p>
            <a:pPr marL="457200" indent="-457200">
              <a:buAutoNum type="arabicPeriod"/>
            </a:pPr>
            <a:r>
              <a:rPr lang="en-GB" sz="2400" dirty="0" smtClean="0">
                <a:latin typeface="Tahoma" panose="020B0604030504040204" pitchFamily="34" charset="0"/>
                <a:ea typeface="Tahoma" panose="020B0604030504040204" pitchFamily="34" charset="0"/>
                <a:cs typeface="Tahoma" panose="020B0604030504040204" pitchFamily="34" charset="0"/>
              </a:rPr>
              <a:t>You can only grieve a death?</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smtClean="0">
                <a:latin typeface="Tahoma" panose="020B0604030504040204" pitchFamily="34" charset="0"/>
                <a:ea typeface="Tahoma" panose="020B0604030504040204" pitchFamily="34" charset="0"/>
                <a:cs typeface="Tahoma" panose="020B0604030504040204" pitchFamily="34" charset="0"/>
              </a:rPr>
              <a:t>Grief is normal?</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smtClean="0">
                <a:latin typeface="Tahoma" panose="020B0604030504040204" pitchFamily="34" charset="0"/>
                <a:ea typeface="Tahoma" panose="020B0604030504040204" pitchFamily="34" charset="0"/>
                <a:cs typeface="Tahoma" panose="020B0604030504040204" pitchFamily="34" charset="0"/>
              </a:rPr>
              <a:t>The pain from grief will go away faster if you ignore it?</a:t>
            </a:r>
          </a:p>
          <a:p>
            <a:pPr marL="0" indent="0">
              <a:buNone/>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startAt="4"/>
            </a:pPr>
            <a:r>
              <a:rPr lang="en-GB" sz="2400" dirty="0" smtClean="0">
                <a:latin typeface="Tahoma" panose="020B0604030504040204" pitchFamily="34" charset="0"/>
                <a:ea typeface="Tahoma" panose="020B0604030504040204" pitchFamily="34" charset="0"/>
                <a:cs typeface="Tahoma" panose="020B0604030504040204" pitchFamily="34" charset="0"/>
              </a:rPr>
              <a:t>If you are not crying then you are not grieving?</a:t>
            </a:r>
          </a:p>
        </p:txBody>
      </p:sp>
      <p:pic>
        <p:nvPicPr>
          <p:cNvPr id="55298" name="Picture 2" descr="Image result for Question Mark Symbol"/>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62041" y="1178562"/>
            <a:ext cx="2981959" cy="50698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640" y="193040"/>
            <a:ext cx="7772400"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What is grief?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3</a:t>
            </a:fld>
            <a:endParaRPr lang="en-GB"/>
          </a:p>
        </p:txBody>
      </p:sp>
      <p:sp>
        <p:nvSpPr>
          <p:cNvPr id="2" name="Content Placeholder 1"/>
          <p:cNvSpPr>
            <a:spLocks noGrp="1"/>
          </p:cNvSpPr>
          <p:nvPr>
            <p:ph sz="half" idx="1"/>
          </p:nvPr>
        </p:nvSpPr>
        <p:spPr>
          <a:xfrm>
            <a:off x="685800" y="1067753"/>
            <a:ext cx="7360920" cy="5028247"/>
          </a:xfrm>
        </p:spPr>
        <p:txBody>
          <a:bodyPr/>
          <a:lstStyle/>
          <a:p>
            <a:r>
              <a:rPr lang="en-GB" dirty="0">
                <a:latin typeface="Tahoma" panose="020B0604030504040204" pitchFamily="34" charset="0"/>
                <a:ea typeface="Tahoma" panose="020B0604030504040204" pitchFamily="34" charset="0"/>
                <a:cs typeface="Tahoma" panose="020B0604030504040204" pitchFamily="34" charset="0"/>
              </a:rPr>
              <a:t>Our response to a loss of something or someone that is important to </a:t>
            </a:r>
            <a:r>
              <a:rPr lang="en-GB" dirty="0" smtClean="0">
                <a:latin typeface="Tahoma" panose="020B0604030504040204" pitchFamily="34" charset="0"/>
                <a:ea typeface="Tahoma" panose="020B0604030504040204" pitchFamily="34" charset="0"/>
                <a:cs typeface="Tahoma" panose="020B0604030504040204" pitchFamily="34" charset="0"/>
              </a:rPr>
              <a:t>us.</a:t>
            </a:r>
          </a:p>
          <a:p>
            <a:pPr marL="0" indent="0">
              <a:buNone/>
            </a:pPr>
            <a:endParaRPr lang="en-GB" dirty="0" smtClean="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Crosses all ages and </a:t>
            </a:r>
            <a:r>
              <a:rPr lang="en-GB" dirty="0" smtClean="0">
                <a:latin typeface="Tahoma" panose="020B0604030504040204" pitchFamily="34" charset="0"/>
                <a:ea typeface="Tahoma" panose="020B0604030504040204" pitchFamily="34" charset="0"/>
                <a:cs typeface="Tahoma" panose="020B0604030504040204" pitchFamily="34" charset="0"/>
              </a:rPr>
              <a:t>cultures.</a:t>
            </a:r>
          </a:p>
          <a:p>
            <a:pPr marL="0" indent="0">
              <a:buNone/>
            </a:pPr>
            <a:endParaRPr lang="en-GB" dirty="0" smtClean="0">
              <a:latin typeface="Tahoma" panose="020B0604030504040204" pitchFamily="34" charset="0"/>
              <a:ea typeface="Tahoma" panose="020B0604030504040204" pitchFamily="34" charset="0"/>
              <a:cs typeface="Tahoma" panose="020B0604030504040204" pitchFamily="34" charset="0"/>
            </a:endParaRPr>
          </a:p>
          <a:p>
            <a:r>
              <a:rPr lang="en-GB" dirty="0" smtClean="0">
                <a:latin typeface="Tahoma" panose="020B0604030504040204" pitchFamily="34" charset="0"/>
                <a:ea typeface="Tahoma" panose="020B0604030504040204" pitchFamily="34" charset="0"/>
                <a:cs typeface="Tahoma" panose="020B0604030504040204" pitchFamily="34" charset="0"/>
              </a:rPr>
              <a:t>Normal reaction</a:t>
            </a:r>
          </a:p>
          <a:p>
            <a:pPr marL="0" indent="0">
              <a:buNone/>
            </a:pPr>
            <a:endParaRPr lang="en-GB" dirty="0" smtClean="0">
              <a:latin typeface="Tahoma" panose="020B0604030504040204" pitchFamily="34" charset="0"/>
              <a:ea typeface="Tahoma" panose="020B0604030504040204" pitchFamily="34" charset="0"/>
              <a:cs typeface="Tahoma" panose="020B0604030504040204" pitchFamily="34" charset="0"/>
            </a:endParaRPr>
          </a:p>
          <a:p>
            <a:r>
              <a:rPr lang="en-GB" dirty="0" smtClean="0">
                <a:latin typeface="Tahoma" panose="020B0604030504040204" pitchFamily="34" charset="0"/>
                <a:ea typeface="Tahoma" panose="020B0604030504040204" pitchFamily="34" charset="0"/>
                <a:cs typeface="Tahoma" panose="020B0604030504040204" pitchFamily="34" charset="0"/>
              </a:rPr>
              <a:t>Intense emotional suffering</a:t>
            </a:r>
          </a:p>
          <a:p>
            <a:pPr marL="0" indent="0">
              <a:buNone/>
            </a:pPr>
            <a:endParaRPr lang="en-GB" dirty="0" smtClean="0">
              <a:latin typeface="Tahoma" panose="020B0604030504040204" pitchFamily="34" charset="0"/>
              <a:ea typeface="Tahoma" panose="020B0604030504040204" pitchFamily="34" charset="0"/>
              <a:cs typeface="Tahoma" panose="020B0604030504040204" pitchFamily="34" charset="0"/>
            </a:endParaRPr>
          </a:p>
          <a:p>
            <a:r>
              <a:rPr lang="en-GB" dirty="0" smtClean="0">
                <a:latin typeface="Tahoma" panose="020B0604030504040204" pitchFamily="34" charset="0"/>
                <a:ea typeface="Tahoma" panose="020B0604030504040204" pitchFamily="34" charset="0"/>
                <a:cs typeface="Tahoma" panose="020B0604030504040204" pitchFamily="34" charset="0"/>
              </a:rPr>
              <a:t>Unique and personal</a:t>
            </a:r>
          </a:p>
          <a:p>
            <a:endParaRPr lang="en-GB" dirty="0" smtClean="0"/>
          </a:p>
        </p:txBody>
      </p:sp>
    </p:spTree>
    <p:extLst>
      <p:ext uri="{BB962C8B-B14F-4D97-AF65-F5344CB8AC3E}">
        <p14:creationId xmlns:p14="http://schemas.microsoft.com/office/powerpoint/2010/main" val="1897458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COVID-19: what losses have we experienced?</a:t>
            </a:r>
            <a:endParaRPr lang="en-GB" sz="3200" dirty="0">
              <a:latin typeface="Tahoma" panose="020B0604030504040204" pitchFamily="34" charset="0"/>
              <a:ea typeface="Tahoma" panose="020B0604030504040204" pitchFamily="34" charset="0"/>
              <a:cs typeface="Tahoma" panose="020B0604030504040204" pitchFamily="34" charset="0"/>
            </a:endParaRPr>
          </a:p>
        </p:txBody>
      </p:sp>
      <p:pic>
        <p:nvPicPr>
          <p:cNvPr id="6" name="Content Placeholder 5"/>
          <p:cNvPicPr>
            <a:picLocks noGrp="1" noChangeAspect="1"/>
          </p:cNvPicPr>
          <p:nvPr>
            <p:ph sz="half" idx="1"/>
          </p:nvPr>
        </p:nvPicPr>
        <p:blipFill>
          <a:blip r:embed="rId2"/>
          <a:stretch>
            <a:fillRect/>
          </a:stretch>
        </p:blipFill>
        <p:spPr>
          <a:xfrm>
            <a:off x="152400" y="1722895"/>
            <a:ext cx="3515360" cy="4210545"/>
          </a:xfrm>
          <a:prstGeom prst="rect">
            <a:avLst/>
          </a:prstGeom>
        </p:spPr>
      </p:pic>
      <p:sp>
        <p:nvSpPr>
          <p:cNvPr id="7" name="Content Placeholder 6"/>
          <p:cNvSpPr>
            <a:spLocks noGrp="1"/>
          </p:cNvSpPr>
          <p:nvPr>
            <p:ph sz="half" idx="2"/>
          </p:nvPr>
        </p:nvSpPr>
        <p:spPr>
          <a:xfrm>
            <a:off x="3667760" y="1635761"/>
            <a:ext cx="5303520" cy="4460240"/>
          </a:xfrm>
        </p:spPr>
        <p:txBody>
          <a:bodyPr/>
          <a:lstStyle/>
          <a:p>
            <a:r>
              <a:rPr lang="en-GB" dirty="0" smtClean="0">
                <a:latin typeface="Tahoma" panose="020B0604030504040204" pitchFamily="34" charset="0"/>
                <a:ea typeface="Tahoma" panose="020B0604030504040204" pitchFamily="34" charset="0"/>
                <a:cs typeface="Tahoma" panose="020B0604030504040204" pitchFamily="34" charset="0"/>
              </a:rPr>
              <a:t>Bereavement</a:t>
            </a:r>
          </a:p>
          <a:p>
            <a:r>
              <a:rPr lang="en-GB" dirty="0" smtClean="0">
                <a:latin typeface="Tahoma" panose="020B0604030504040204" pitchFamily="34" charset="0"/>
                <a:ea typeface="Tahoma" panose="020B0604030504040204" pitchFamily="34" charset="0"/>
                <a:cs typeface="Tahoma" panose="020B0604030504040204" pitchFamily="34" charset="0"/>
              </a:rPr>
              <a:t>Illness</a:t>
            </a:r>
          </a:p>
          <a:p>
            <a:r>
              <a:rPr lang="en-GB" dirty="0" smtClean="0">
                <a:latin typeface="Tahoma" panose="020B0604030504040204" pitchFamily="34" charset="0"/>
                <a:ea typeface="Tahoma" panose="020B0604030504040204" pitchFamily="34" charset="0"/>
                <a:cs typeface="Tahoma" panose="020B0604030504040204" pitchFamily="34" charset="0"/>
              </a:rPr>
              <a:t>Grieving Rituals</a:t>
            </a:r>
          </a:p>
          <a:p>
            <a:r>
              <a:rPr lang="en-GB" dirty="0" smtClean="0">
                <a:latin typeface="Tahoma" panose="020B0604030504040204" pitchFamily="34" charset="0"/>
                <a:ea typeface="Tahoma" panose="020B0604030504040204" pitchFamily="34" charset="0"/>
                <a:cs typeface="Tahoma" panose="020B0604030504040204" pitchFamily="34" charset="0"/>
              </a:rPr>
              <a:t>School</a:t>
            </a:r>
          </a:p>
          <a:p>
            <a:r>
              <a:rPr lang="en-GB" dirty="0" smtClean="0">
                <a:latin typeface="Tahoma" panose="020B0604030504040204" pitchFamily="34" charset="0"/>
                <a:ea typeface="Tahoma" panose="020B0604030504040204" pitchFamily="34" charset="0"/>
                <a:cs typeface="Tahoma" panose="020B0604030504040204" pitchFamily="34" charset="0"/>
              </a:rPr>
              <a:t>Friends</a:t>
            </a:r>
          </a:p>
          <a:p>
            <a:r>
              <a:rPr lang="en-GB" dirty="0" smtClean="0">
                <a:latin typeface="Tahoma" panose="020B0604030504040204" pitchFamily="34" charset="0"/>
                <a:ea typeface="Tahoma" panose="020B0604030504040204" pitchFamily="34" charset="0"/>
                <a:cs typeface="Tahoma" panose="020B0604030504040204" pitchFamily="34" charset="0"/>
              </a:rPr>
              <a:t>Family</a:t>
            </a:r>
          </a:p>
          <a:p>
            <a:r>
              <a:rPr lang="en-GB" dirty="0" smtClean="0">
                <a:latin typeface="Tahoma" panose="020B0604030504040204" pitchFamily="34" charset="0"/>
                <a:ea typeface="Tahoma" panose="020B0604030504040204" pitchFamily="34" charset="0"/>
                <a:cs typeface="Tahoma" panose="020B0604030504040204" pitchFamily="34" charset="0"/>
              </a:rPr>
              <a:t>Structures/Routine</a:t>
            </a:r>
          </a:p>
          <a:p>
            <a:r>
              <a:rPr lang="en-GB" dirty="0" smtClean="0">
                <a:latin typeface="Tahoma" panose="020B0604030504040204" pitchFamily="34" charset="0"/>
                <a:ea typeface="Tahoma" panose="020B0604030504040204" pitchFamily="34" charset="0"/>
                <a:cs typeface="Tahoma" panose="020B0604030504040204" pitchFamily="34" charset="0"/>
              </a:rPr>
              <a:t>Social life</a:t>
            </a:r>
          </a:p>
          <a:p>
            <a:r>
              <a:rPr lang="en-GB" dirty="0" smtClean="0">
                <a:latin typeface="Tahoma" panose="020B0604030504040204" pitchFamily="34" charset="0"/>
                <a:ea typeface="Tahoma" panose="020B0604030504040204" pitchFamily="34" charset="0"/>
                <a:cs typeface="Tahoma" panose="020B0604030504040204" pitchFamily="34" charset="0"/>
              </a:rPr>
              <a:t>Opportunities; school transitions, prom, exams</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8711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640" y="193040"/>
            <a:ext cx="7772400"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can grief affect our mental health?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5</a:t>
            </a:fld>
            <a:endParaRPr lang="en-GB"/>
          </a:p>
        </p:txBody>
      </p:sp>
      <p:sp>
        <p:nvSpPr>
          <p:cNvPr id="2" name="Content Placeholder 1"/>
          <p:cNvSpPr>
            <a:spLocks noGrp="1"/>
          </p:cNvSpPr>
          <p:nvPr>
            <p:ph sz="half" idx="1"/>
          </p:nvPr>
        </p:nvSpPr>
        <p:spPr>
          <a:xfrm>
            <a:off x="4185920" y="1734301"/>
            <a:ext cx="4500880" cy="4251325"/>
          </a:xfrm>
        </p:spPr>
        <p:txBody>
          <a:bodyPr/>
          <a:lstStyle/>
          <a:p>
            <a:r>
              <a:rPr lang="en-GB" sz="2400" dirty="0">
                <a:latin typeface="Tahoma" panose="020B0604030504040204" pitchFamily="34" charset="0"/>
                <a:ea typeface="Tahoma" panose="020B0604030504040204" pitchFamily="34" charset="0"/>
                <a:cs typeface="Tahoma" panose="020B0604030504040204" pitchFamily="34" charset="0"/>
              </a:rPr>
              <a:t>Poor </a:t>
            </a:r>
            <a:r>
              <a:rPr lang="en-GB" sz="2400" dirty="0" smtClean="0">
                <a:latin typeface="Tahoma" panose="020B0604030504040204" pitchFamily="34" charset="0"/>
                <a:ea typeface="Tahoma" panose="020B0604030504040204" pitchFamily="34" charset="0"/>
                <a:cs typeface="Tahoma" panose="020B0604030504040204" pitchFamily="34" charset="0"/>
              </a:rPr>
              <a:t>concentration</a:t>
            </a:r>
            <a:endParaRPr lang="en-GB" sz="2400" dirty="0">
              <a:latin typeface="Tahoma" panose="020B0604030504040204" pitchFamily="34" charset="0"/>
              <a:ea typeface="Tahoma" panose="020B0604030504040204" pitchFamily="34" charset="0"/>
              <a:cs typeface="Tahoma" panose="020B0604030504040204" pitchFamily="34" charset="0"/>
            </a:endParaRPr>
          </a:p>
          <a:p>
            <a:r>
              <a:rPr lang="en-GB" sz="2400" dirty="0">
                <a:latin typeface="Tahoma" panose="020B0604030504040204" pitchFamily="34" charset="0"/>
                <a:ea typeface="Tahoma" panose="020B0604030504040204" pitchFamily="34" charset="0"/>
                <a:cs typeface="Tahoma" panose="020B0604030504040204" pitchFamily="34" charset="0"/>
              </a:rPr>
              <a:t>Low mood</a:t>
            </a:r>
          </a:p>
          <a:p>
            <a:r>
              <a:rPr lang="en-GB" sz="2400" dirty="0">
                <a:latin typeface="Tahoma" panose="020B0604030504040204" pitchFamily="34" charset="0"/>
                <a:ea typeface="Tahoma" panose="020B0604030504040204" pitchFamily="34" charset="0"/>
                <a:cs typeface="Tahoma" panose="020B0604030504040204" pitchFamily="34" charset="0"/>
              </a:rPr>
              <a:t>Lack of motivation</a:t>
            </a:r>
          </a:p>
          <a:p>
            <a:r>
              <a:rPr lang="en-GB" sz="2400" dirty="0" smtClean="0">
                <a:latin typeface="Tahoma" panose="020B0604030504040204" pitchFamily="34" charset="0"/>
                <a:ea typeface="Tahoma" panose="020B0604030504040204" pitchFamily="34" charset="0"/>
                <a:cs typeface="Tahoma" panose="020B0604030504040204" pitchFamily="34" charset="0"/>
              </a:rPr>
              <a:t>Loneliness and Isolation</a:t>
            </a:r>
            <a:endParaRPr lang="en-GB" sz="2400" dirty="0">
              <a:latin typeface="Tahoma" panose="020B0604030504040204" pitchFamily="34" charset="0"/>
              <a:ea typeface="Tahoma" panose="020B0604030504040204" pitchFamily="34" charset="0"/>
              <a:cs typeface="Tahoma" panose="020B0604030504040204" pitchFamily="34" charset="0"/>
            </a:endParaRPr>
          </a:p>
          <a:p>
            <a:r>
              <a:rPr lang="en-GB" sz="2400" dirty="0">
                <a:latin typeface="Tahoma" panose="020B0604030504040204" pitchFamily="34" charset="0"/>
                <a:ea typeface="Tahoma" panose="020B0604030504040204" pitchFamily="34" charset="0"/>
                <a:cs typeface="Tahoma" panose="020B0604030504040204" pitchFamily="34" charset="0"/>
              </a:rPr>
              <a:t>Difficulty regulating emotions</a:t>
            </a:r>
          </a:p>
          <a:p>
            <a:r>
              <a:rPr lang="en-GB" sz="2400" dirty="0">
                <a:latin typeface="Tahoma" panose="020B0604030504040204" pitchFamily="34" charset="0"/>
                <a:ea typeface="Tahoma" panose="020B0604030504040204" pitchFamily="34" charset="0"/>
                <a:cs typeface="Tahoma" panose="020B0604030504040204" pitchFamily="34" charset="0"/>
              </a:rPr>
              <a:t>Irritability</a:t>
            </a:r>
          </a:p>
          <a:p>
            <a:r>
              <a:rPr lang="en-GB" sz="2400" dirty="0">
                <a:latin typeface="Tahoma" panose="020B0604030504040204" pitchFamily="34" charset="0"/>
                <a:ea typeface="Tahoma" panose="020B0604030504040204" pitchFamily="34" charset="0"/>
                <a:cs typeface="Tahoma" panose="020B0604030504040204" pitchFamily="34" charset="0"/>
              </a:rPr>
              <a:t>Anxiety</a:t>
            </a:r>
          </a:p>
          <a:p>
            <a:endParaRPr lang="en-GB" dirty="0"/>
          </a:p>
        </p:txBody>
      </p:sp>
      <p:pic>
        <p:nvPicPr>
          <p:cNvPr id="3" name="Picture 2" descr="Image result for grief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895" y="1734301"/>
            <a:ext cx="3208421" cy="3335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09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486276" y="143109"/>
            <a:ext cx="8145462"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Healthy ways to manage </a:t>
            </a:r>
            <a:b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br>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your grief</a:t>
            </a:r>
            <a:endParaRPr lang="en-GB" sz="3600" b="1" dirty="0" smtClean="0">
              <a:solidFill>
                <a:srgbClr val="AA0817"/>
              </a:solidFill>
              <a:latin typeface="Tahoma" panose="020B0604030504040204" pitchFamily="34" charset="0"/>
              <a:ea typeface="Tahoma" panose="020B0604030504040204" pitchFamily="34" charset="0"/>
              <a:cs typeface="Tahoma" panose="020B0604030504040204" pitchFamily="34" charset="0"/>
            </a:endParaRPr>
          </a:p>
        </p:txBody>
      </p:sp>
      <p:sp>
        <p:nvSpPr>
          <p:cNvPr id="25603" name="Rectangle 10"/>
          <p:cNvSpPr>
            <a:spLocks noGrp="1" noChangeArrowheads="1"/>
          </p:cNvSpPr>
          <p:nvPr>
            <p:ph type="body" sz="half" idx="4294967295"/>
          </p:nvPr>
        </p:nvSpPr>
        <p:spPr>
          <a:xfrm>
            <a:off x="4460240" y="1300480"/>
            <a:ext cx="4582160" cy="4870217"/>
          </a:xfrm>
        </p:spPr>
        <p:txBody>
          <a:bodyPr/>
          <a:lstStyle/>
          <a:p>
            <a:r>
              <a:rPr lang="en-GB" sz="2800" dirty="0" smtClean="0">
                <a:latin typeface="Tahoma" panose="020B0604030504040204" pitchFamily="34" charset="0"/>
                <a:ea typeface="Tahoma" panose="020B0604030504040204" pitchFamily="34" charset="0"/>
                <a:cs typeface="Tahoma" panose="020B0604030504040204" pitchFamily="34" charset="0"/>
              </a:rPr>
              <a:t>Recognise and accept how we are feeling.</a:t>
            </a:r>
          </a:p>
          <a:p>
            <a:pPr marL="0" indent="0">
              <a:buNone/>
            </a:pPr>
            <a:endParaRPr lang="en-GB" sz="2800" dirty="0" smtClean="0">
              <a:latin typeface="Tahoma" panose="020B0604030504040204" pitchFamily="34" charset="0"/>
              <a:ea typeface="Tahoma" panose="020B0604030504040204" pitchFamily="34" charset="0"/>
              <a:cs typeface="Tahoma" panose="020B0604030504040204" pitchFamily="34" charset="0"/>
            </a:endParaRPr>
          </a:p>
          <a:p>
            <a:r>
              <a:rPr lang="en-GB" sz="2800" dirty="0" smtClean="0">
                <a:latin typeface="Tahoma" panose="020B0604030504040204" pitchFamily="34" charset="0"/>
                <a:ea typeface="Tahoma" panose="020B0604030504040204" pitchFamily="34" charset="0"/>
                <a:cs typeface="Tahoma" panose="020B0604030504040204" pitchFamily="34" charset="0"/>
              </a:rPr>
              <a:t>Don’t compare yourself to others.</a:t>
            </a:r>
          </a:p>
          <a:p>
            <a:endParaRPr lang="en-GB" sz="2800" dirty="0" smtClean="0">
              <a:latin typeface="Tahoma" panose="020B0604030504040204" pitchFamily="34" charset="0"/>
              <a:ea typeface="Tahoma" panose="020B0604030504040204" pitchFamily="34" charset="0"/>
              <a:cs typeface="Tahoma" panose="020B0604030504040204" pitchFamily="34" charset="0"/>
            </a:endParaRPr>
          </a:p>
          <a:p>
            <a:r>
              <a:rPr lang="en-GB" sz="2800" dirty="0" smtClean="0">
                <a:latin typeface="Tahoma" panose="020B0604030504040204" pitchFamily="34" charset="0"/>
                <a:ea typeface="Tahoma" panose="020B0604030504040204" pitchFamily="34" charset="0"/>
                <a:cs typeface="Tahoma" panose="020B0604030504040204" pitchFamily="34" charset="0"/>
              </a:rPr>
              <a:t>Talk to someone</a:t>
            </a:r>
          </a:p>
          <a:p>
            <a:endParaRPr lang="en-GB" sz="2800" dirty="0" smtClean="0">
              <a:latin typeface="Tahoma" panose="020B0604030504040204" pitchFamily="34" charset="0"/>
              <a:ea typeface="Tahoma" panose="020B0604030504040204" pitchFamily="34" charset="0"/>
              <a:cs typeface="Tahoma" panose="020B0604030504040204" pitchFamily="34" charset="0"/>
            </a:endParaRPr>
          </a:p>
          <a:p>
            <a:r>
              <a:rPr lang="en-GB" sz="2800" dirty="0" smtClean="0">
                <a:latin typeface="Tahoma" panose="020B0604030504040204" pitchFamily="34" charset="0"/>
                <a:ea typeface="Tahoma" panose="020B0604030504040204" pitchFamily="34" charset="0"/>
                <a:cs typeface="Tahoma" panose="020B0604030504040204" pitchFamily="34" charset="0"/>
              </a:rPr>
              <a:t>Invest your energy on the things you can change</a:t>
            </a:r>
          </a:p>
          <a:p>
            <a:pPr>
              <a:buFontTx/>
              <a:buNone/>
            </a:pPr>
            <a:endParaRPr lang="en-GB" sz="2800" dirty="0" smtClean="0">
              <a:latin typeface="Tahoma" panose="020B0604030504040204" pitchFamily="34" charset="0"/>
              <a:ea typeface="Tahoma" panose="020B0604030504040204" pitchFamily="34" charset="0"/>
              <a:cs typeface="Tahoma" panose="020B0604030504040204" pitchFamily="34" charset="0"/>
            </a:endParaRPr>
          </a:p>
          <a:p>
            <a:endParaRPr lang="en-GB" sz="2800" dirty="0" smtClean="0"/>
          </a:p>
        </p:txBody>
      </p:sp>
      <p:sp>
        <p:nvSpPr>
          <p:cNvPr id="4" name="Slide Number Placeholder 3"/>
          <p:cNvSpPr>
            <a:spLocks noGrp="1"/>
          </p:cNvSpPr>
          <p:nvPr>
            <p:ph type="sldNum" sz="quarter" idx="11"/>
          </p:nvPr>
        </p:nvSpPr>
        <p:spPr/>
        <p:txBody>
          <a:bodyPr/>
          <a:lstStyle/>
          <a:p>
            <a:pPr>
              <a:defRPr/>
            </a:pPr>
            <a:fld id="{EE5DCE8C-BDD1-450F-BF42-029813C07FB8}" type="slidenum">
              <a:rPr lang="en-GB" smtClean="0"/>
              <a:pPr>
                <a:defRPr/>
              </a:pPr>
              <a:t>6</a:t>
            </a:fld>
            <a:endParaRPr lang="en-GB"/>
          </a:p>
        </p:txBody>
      </p:sp>
      <p:pic>
        <p:nvPicPr>
          <p:cNvPr id="2" name="Picture 1"/>
          <p:cNvPicPr>
            <a:picLocks noChangeAspect="1"/>
          </p:cNvPicPr>
          <p:nvPr/>
        </p:nvPicPr>
        <p:blipFill>
          <a:blip r:embed="rId3"/>
          <a:stretch>
            <a:fillRect/>
          </a:stretch>
        </p:blipFill>
        <p:spPr>
          <a:xfrm>
            <a:off x="486276" y="2342516"/>
            <a:ext cx="4075564" cy="2457450"/>
          </a:xfrm>
          <a:prstGeom prst="rect">
            <a:avLst/>
          </a:prstGeom>
        </p:spPr>
      </p:pic>
    </p:spTree>
    <p:extLst>
      <p:ext uri="{BB962C8B-B14F-4D97-AF65-F5344CB8AC3E}">
        <p14:creationId xmlns:p14="http://schemas.microsoft.com/office/powerpoint/2010/main" val="3413146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GGC template">
  <a:themeElements>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GC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GC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GC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GC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GC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GC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GC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GC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GC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GC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GC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GC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8443</TotalTime>
  <Words>471</Words>
  <Application>Microsoft Office PowerPoint</Application>
  <PresentationFormat>On-screen Show (4:3)</PresentationFormat>
  <Paragraphs>65</Paragraphs>
  <Slides>6</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2" baseType="lpstr">
      <vt:lpstr>ＭＳ Ｐゴシック</vt:lpstr>
      <vt:lpstr>Arial</vt:lpstr>
      <vt:lpstr>Tahoma</vt:lpstr>
      <vt:lpstr>Times</vt:lpstr>
      <vt:lpstr>GGC template</vt:lpstr>
      <vt:lpstr>Acrobat Document</vt:lpstr>
      <vt:lpstr>Loss and Grief During a Pandemic</vt:lpstr>
      <vt:lpstr>True or False</vt:lpstr>
      <vt:lpstr>What is grief? </vt:lpstr>
      <vt:lpstr>COVID-19: what losses have we experienced?</vt:lpstr>
      <vt:lpstr>How can grief affect our mental health? </vt:lpstr>
      <vt:lpstr>Healthy ways to manage  your grief</vt:lpstr>
    </vt:vector>
  </TitlesOfParts>
  <Company>Greater Glasgow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middlh</dc:creator>
  <cp:lastModifiedBy>Boyle, Donald</cp:lastModifiedBy>
  <cp:revision>239</cp:revision>
  <dcterms:created xsi:type="dcterms:W3CDTF">2004-06-21T15:15:31Z</dcterms:created>
  <dcterms:modified xsi:type="dcterms:W3CDTF">2022-10-11T11:12:56Z</dcterms:modified>
</cp:coreProperties>
</file>