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393" r:id="rId2"/>
    <p:sldId id="392" r:id="rId3"/>
    <p:sldId id="413" r:id="rId4"/>
    <p:sldId id="423" r:id="rId5"/>
    <p:sldId id="418" r:id="rId6"/>
    <p:sldId id="425" r:id="rId7"/>
    <p:sldId id="420" r:id="rId8"/>
    <p:sldId id="426" r:id="rId9"/>
    <p:sldId id="419" r:id="rId10"/>
  </p:sldIdLst>
  <p:sldSz cx="9144000" cy="6858000" type="screen4x3"/>
  <p:notesSz cx="6858000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817"/>
    <a:srgbClr val="6D050F"/>
    <a:srgbClr val="9966FF"/>
    <a:srgbClr val="061D4A"/>
    <a:srgbClr val="FFFF66"/>
    <a:srgbClr val="FFFFCC"/>
    <a:srgbClr val="FFFF99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76637" autoAdjust="0"/>
  </p:normalViewPr>
  <p:slideViewPr>
    <p:cSldViewPr snapToGrid="0">
      <p:cViewPr varScale="1">
        <p:scale>
          <a:sx n="70" d="100"/>
          <a:sy n="70" d="100"/>
        </p:scale>
        <p:origin x="10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68" y="3348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2975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AB88AF54-FD90-488D-809B-6D8A3DDE23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40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14875"/>
            <a:ext cx="50292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pitchFamily="1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2975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1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88B19BFF-1C07-4CC6-8B00-84A3520AE7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448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47738" y="730250"/>
            <a:ext cx="4964112" cy="3722688"/>
          </a:xfrm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Times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1DB007-4127-40B9-88A6-1BFB2F31848A}" type="slidenum">
              <a:rPr lang="en-GB" altLang="en-US" smtClean="0">
                <a:latin typeface="Times"/>
                <a:ea typeface="ＭＳ Ｐゴシック" pitchFamily="34" charset="-128"/>
              </a:rPr>
              <a:pPr>
                <a:defRPr/>
              </a:pPr>
              <a:t>1</a:t>
            </a:fld>
            <a:endParaRPr lang="en-GB" altLang="en-US" smtClean="0">
              <a:latin typeface="Times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707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F89AEF-FE5B-42D5-AFD8-86ED3DF6AF27}" type="slidenum">
              <a:rPr lang="en-GB" altLang="en-US" smtClean="0">
                <a:latin typeface="Times"/>
                <a:ea typeface="ＭＳ Ｐゴシック" pitchFamily="34" charset="-128"/>
              </a:rPr>
              <a:pPr>
                <a:defRPr/>
              </a:pPr>
              <a:t>2</a:t>
            </a:fld>
            <a:endParaRPr lang="en-GB" altLang="en-US" smtClean="0">
              <a:latin typeface="Times"/>
              <a:ea typeface="ＭＳ Ｐゴシック" pitchFamily="34" charset="-128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604556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029052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736559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b="1" dirty="0" smtClean="0">
                <a:latin typeface="Times"/>
              </a:rPr>
              <a:t>References:</a:t>
            </a:r>
          </a:p>
          <a:p>
            <a:r>
              <a:rPr lang="en-GB" dirty="0" smtClean="0">
                <a:latin typeface="Times"/>
              </a:rPr>
              <a:t>Ofcom, Online Nations Report 2022</a:t>
            </a:r>
          </a:p>
          <a:p>
            <a:r>
              <a:rPr lang="en-GB" dirty="0" smtClean="0">
                <a:latin typeface="Times"/>
              </a:rPr>
              <a:t>European</a:t>
            </a:r>
            <a:r>
              <a:rPr lang="en-GB" baseline="0" dirty="0" smtClean="0">
                <a:latin typeface="Times"/>
              </a:rPr>
              <a:t> Agency for Fundamental Rights, 2014. Cyber Violence Against Women: an EU-wide survey – Main results. </a:t>
            </a:r>
            <a:endParaRPr lang="en-GB" dirty="0" smtClean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399924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b="1" dirty="0" smtClean="0">
                <a:latin typeface="Times"/>
              </a:rPr>
              <a:t>References:</a:t>
            </a:r>
          </a:p>
          <a:p>
            <a:r>
              <a:rPr lang="en-GB" b="0" dirty="0" smtClean="0">
                <a:latin typeface="Times"/>
              </a:rPr>
              <a:t>Pew Research Centre,</a:t>
            </a:r>
            <a:r>
              <a:rPr lang="en-GB" b="0" baseline="0" dirty="0" smtClean="0">
                <a:latin typeface="Times"/>
              </a:rPr>
              <a:t> 2017. Online Harassment.</a:t>
            </a:r>
          </a:p>
          <a:p>
            <a:r>
              <a:rPr lang="en-GB" b="0" baseline="0" dirty="0" smtClean="0">
                <a:latin typeface="Times"/>
              </a:rPr>
              <a:t>Amnesty International, 2017. Online violence and abuse against women. </a:t>
            </a:r>
            <a:endParaRPr lang="en-GB" b="0" dirty="0" smtClean="0">
              <a:latin typeface="Times"/>
            </a:endParaRPr>
          </a:p>
          <a:p>
            <a:r>
              <a:rPr lang="en-GB" dirty="0" smtClean="0">
                <a:latin typeface="Times"/>
              </a:rPr>
              <a:t>Ofcom, Online Nations Report 2022</a:t>
            </a:r>
          </a:p>
          <a:p>
            <a:r>
              <a:rPr lang="en-GB" dirty="0" err="1" smtClean="0">
                <a:latin typeface="Times"/>
              </a:rPr>
              <a:t>Cenat</a:t>
            </a:r>
            <a:r>
              <a:rPr lang="en-GB" dirty="0" smtClean="0">
                <a:latin typeface="Times"/>
              </a:rPr>
              <a:t>,</a:t>
            </a:r>
            <a:r>
              <a:rPr lang="en-GB" baseline="0" dirty="0" smtClean="0">
                <a:latin typeface="Times"/>
              </a:rPr>
              <a:t> J.M., et al., 2019. </a:t>
            </a:r>
            <a:r>
              <a:rPr lang="en-GB" dirty="0" err="1" smtClean="0">
                <a:latin typeface="Times"/>
              </a:rPr>
              <a:t>Cybervictimization</a:t>
            </a:r>
            <a:r>
              <a:rPr lang="en-GB" dirty="0" smtClean="0">
                <a:latin typeface="Times"/>
              </a:rPr>
              <a:t> and suicidality among French undergraduate Students: A mediation model. J Affect </a:t>
            </a:r>
            <a:r>
              <a:rPr lang="en-GB" dirty="0" err="1" smtClean="0">
                <a:latin typeface="Times"/>
              </a:rPr>
              <a:t>Disord</a:t>
            </a:r>
            <a:r>
              <a:rPr lang="en-GB" dirty="0" smtClean="0">
                <a:latin typeface="Times"/>
              </a:rPr>
              <a:t>, 249, 90-95</a:t>
            </a:r>
          </a:p>
        </p:txBody>
      </p:sp>
    </p:spTree>
    <p:extLst>
      <p:ext uri="{BB962C8B-B14F-4D97-AF65-F5344CB8AC3E}">
        <p14:creationId xmlns:p14="http://schemas.microsoft.com/office/powerpoint/2010/main" val="735715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B19BFF-1C07-4CC6-8B00-84A3520AE76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022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B19BFF-1C07-4CC6-8B00-84A3520AE76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595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C064D-BC01-47A7-8EE1-D7980CC2D2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3493D-BCD1-4098-9B8E-4B2A029938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85FA8-61D7-4638-BD2A-424FA0A8D4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27142-DCB1-470C-A2EF-E4EC604C45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6B8B7-2771-415D-A9CA-CFD7C730D8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44675"/>
            <a:ext cx="3810000" cy="4251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3810000" cy="4251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2D67B-D229-4D8C-AC93-E2AD1E7EB3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F624B-E943-4E90-8CC1-37301DE484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105CC-BD45-4954-920B-0A8B931A81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9F614-03D2-4AF5-A237-817FD40D4F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C6444-DEBA-4271-8775-4DC75AC277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AAC4A-3593-462A-B437-BD9E41C96F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deliveri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2400" y="6172200"/>
            <a:ext cx="21605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 descr="NHSGG&amp;C*SPOT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467600" y="381000"/>
            <a:ext cx="12192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 descr="Whoosh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3733800"/>
            <a:ext cx="9144000" cy="296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4675"/>
            <a:ext cx="7772400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7136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r>
              <a:rPr lang="en-GB"/>
              <a:t>CMHSG 12 June 2012 item No. 8 Paper No. 2012_27 annex 1</a:t>
            </a:r>
          </a:p>
        </p:txBody>
      </p:sp>
      <p:sp>
        <p:nvSpPr>
          <p:cNvPr id="271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80E7DC34-210B-42D3-957B-654A8000AE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28681" name="Picture 9" descr="deliveri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04800" y="6096000"/>
            <a:ext cx="216058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ea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ea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ea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ea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ea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ea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ea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ea typeface="ＭＳ Ｐゴシック" pitchFamily="-10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2"/>
          <p:cNvSpPr txBox="1">
            <a:spLocks noChangeArrowheads="1"/>
          </p:cNvSpPr>
          <p:nvPr/>
        </p:nvSpPr>
        <p:spPr bwMode="auto">
          <a:xfrm>
            <a:off x="798513" y="1716088"/>
            <a:ext cx="7143750" cy="261610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GB" sz="44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Online Harms </a:t>
            </a:r>
          </a:p>
          <a:p>
            <a:pPr algn="ctr" eaLnBrk="0" hangingPunct="0"/>
            <a:r>
              <a:rPr lang="en-GB" sz="44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</a:p>
          <a:p>
            <a:pPr algn="ctr" eaLnBrk="0" hangingPunct="0"/>
            <a:r>
              <a:rPr lang="en-GB" sz="44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Mental Health </a:t>
            </a:r>
            <a:endParaRPr lang="en-GB" sz="4400" b="1" dirty="0">
              <a:solidFill>
                <a:schemeClr val="accent6">
                  <a:lumMod val="75000"/>
                </a:schemeClr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0" hangingPunct="0"/>
            <a:endParaRPr lang="en-GB" altLang="en-US" sz="3200" dirty="0">
              <a:solidFill>
                <a:srgbClr val="6D050F"/>
              </a:solidFill>
            </a:endParaRPr>
          </a:p>
        </p:txBody>
      </p:sp>
      <p:sp>
        <p:nvSpPr>
          <p:cNvPr id="1536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69C8AD-ED1A-4C32-987D-087F8065AFEE}" type="slidenum">
              <a:rPr lang="en-GB" smtClean="0">
                <a:ea typeface="ＭＳ Ｐゴシック" pitchFamily="34" charset="-128"/>
              </a:rPr>
              <a:pPr>
                <a:defRPr/>
              </a:pPr>
              <a:t>1</a:t>
            </a:fld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1"/>
          <p:cNvSpPr>
            <a:spLocks noGrp="1" noChangeArrowheads="1"/>
          </p:cNvSpPr>
          <p:nvPr>
            <p:ph idx="1"/>
          </p:nvPr>
        </p:nvSpPr>
        <p:spPr>
          <a:xfrm>
            <a:off x="4543425" y="6454775"/>
            <a:ext cx="847725" cy="288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600" smtClean="0"/>
              <a:t> </a:t>
            </a:r>
          </a:p>
        </p:txBody>
      </p:sp>
      <p:sp>
        <p:nvSpPr>
          <p:cNvPr id="429060" name="Rectangle 4"/>
          <p:cNvSpPr>
            <a:spLocks noChangeArrowheads="1"/>
          </p:cNvSpPr>
          <p:nvPr/>
        </p:nvSpPr>
        <p:spPr bwMode="auto">
          <a:xfrm>
            <a:off x="254000" y="4010025"/>
            <a:ext cx="8607425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5000"/>
              </a:spcBef>
              <a:spcAft>
                <a:spcPct val="30000"/>
              </a:spcAft>
            </a:pPr>
            <a:endParaRPr lang="en-US" alt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0863" y="571500"/>
            <a:ext cx="4892675" cy="452438"/>
          </a:xfrm>
        </p:spPr>
        <p:txBody>
          <a:bodyPr/>
          <a:lstStyle/>
          <a:p>
            <a:r>
              <a:rPr lang="en-GB" sz="3200" b="1" dirty="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Overview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74663" y="1141413"/>
            <a:ext cx="81788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GB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What are online harms?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Types of online harm</a:t>
            </a:r>
          </a:p>
          <a:p>
            <a:pPr eaLnBrk="0" hangingPunct="0"/>
            <a:endParaRPr lang="en-GB" dirty="0" smtClean="0">
              <a:solidFill>
                <a:schemeClr val="accent6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Statistics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How online harms impact mental health </a:t>
            </a:r>
          </a:p>
          <a:p>
            <a:pPr eaLnBrk="0" hangingPunct="0"/>
            <a:endParaRPr lang="en-GB" dirty="0">
              <a:solidFill>
                <a:schemeClr val="accent6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How can we support?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Looking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after yourself</a:t>
            </a:r>
          </a:p>
          <a:p>
            <a:pPr eaLnBrk="0" hangingPunct="0">
              <a:buFont typeface="Arial" charset="0"/>
              <a:buChar char="•"/>
            </a:pP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eaLnBrk="0" hangingPunct="0"/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190D89-CC6C-48C9-AF6D-DE05F7CE96F1}" type="slidenum">
              <a:rPr lang="en-GB" smtClean="0">
                <a:ea typeface="ＭＳ Ｐゴシック" pitchFamily="34" charset="-128"/>
              </a:rPr>
              <a:pPr>
                <a:defRPr/>
              </a:pPr>
              <a:t>2</a:t>
            </a:fld>
            <a:endParaRPr lang="en-GB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9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9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6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9100" y="239713"/>
            <a:ext cx="7099300" cy="1143000"/>
          </a:xfrm>
        </p:spPr>
        <p:txBody>
          <a:bodyPr/>
          <a:lstStyle/>
          <a:p>
            <a:r>
              <a:rPr lang="en-GB" sz="3200" b="1" dirty="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What are online harms? 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7699" y="1450975"/>
            <a:ext cx="8039101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</a:rPr>
              <a:t>UK government defines 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</a:rPr>
              <a:t>online 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</a:rPr>
              <a:t>harms as: 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2800" b="1" i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GB" sz="2800" b="1" i="1" dirty="0" smtClean="0">
                <a:solidFill>
                  <a:schemeClr val="accent6">
                    <a:lumMod val="75000"/>
                  </a:schemeClr>
                </a:solidFill>
              </a:rPr>
              <a:t>ither online content that is created by someone, or someone’s online behaviour, that could cause significant physical or psychological harm to a person</a:t>
            </a:r>
            <a:r>
              <a:rPr lang="en-GB" sz="2800" i="1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800" dirty="0" smtClean="0"/>
          </a:p>
          <a:p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3100" y="227013"/>
            <a:ext cx="7099300" cy="1143000"/>
          </a:xfrm>
        </p:spPr>
        <p:txBody>
          <a:bodyPr/>
          <a:lstStyle/>
          <a:p>
            <a:r>
              <a:rPr lang="en-GB" sz="3200" b="1" dirty="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Types of online harms 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429" y="1520263"/>
            <a:ext cx="4522152" cy="4525963"/>
          </a:xfrm>
        </p:spPr>
        <p:txBody>
          <a:bodyPr/>
          <a:lstStyle/>
          <a:p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</a:rPr>
              <a:t>Child </a:t>
            </a: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sexual exploitation and abuse</a:t>
            </a:r>
          </a:p>
          <a:p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</a:rPr>
              <a:t>errorist </a:t>
            </a: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use of the internet</a:t>
            </a:r>
          </a:p>
          <a:p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</a:rPr>
              <a:t>Hate </a:t>
            </a: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crime and hate speech</a:t>
            </a:r>
          </a:p>
          <a:p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</a:rPr>
              <a:t>Harassment and cyberstalking</a:t>
            </a:r>
          </a:p>
          <a:p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</a:rPr>
              <a:t>yberbullying </a:t>
            </a: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and online </a:t>
            </a:r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</a:rPr>
              <a:t>abuse</a:t>
            </a:r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2" name="Rectangle 1"/>
          <p:cNvSpPr/>
          <p:nvPr/>
        </p:nvSpPr>
        <p:spPr>
          <a:xfrm>
            <a:off x="4640581" y="1520263"/>
            <a:ext cx="431341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Revenge </a:t>
            </a:r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</a:rPr>
              <a:t>porn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</a:rPr>
              <a:t>Sale </a:t>
            </a: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of illegal drugs and </a:t>
            </a:r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</a:rPr>
              <a:t>weapons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</a:rPr>
              <a:t>Online gambling-related harms</a:t>
            </a:r>
            <a:endParaRPr lang="en-GB" sz="2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</a:rPr>
              <a:t>Online scams </a:t>
            </a:r>
            <a:endParaRPr lang="en-GB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Disinformation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Promotion of eating disorders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Promotion of self-harm or suicide </a:t>
            </a:r>
          </a:p>
        </p:txBody>
      </p:sp>
    </p:spTree>
    <p:extLst>
      <p:ext uri="{BB962C8B-B14F-4D97-AF65-F5344CB8AC3E}">
        <p14:creationId xmlns:p14="http://schemas.microsoft.com/office/powerpoint/2010/main" val="190232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217488"/>
            <a:ext cx="7772400" cy="677862"/>
          </a:xfrm>
        </p:spPr>
        <p:txBody>
          <a:bodyPr/>
          <a:lstStyle/>
          <a:p>
            <a:r>
              <a:rPr lang="en-GB" sz="3200" b="1" dirty="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Statistics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458" y="1249363"/>
            <a:ext cx="7772400" cy="50688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More than six in ten (62%) internet users aged 13+ have encountered a potential harm online in the last four weeks. </a:t>
            </a:r>
          </a:p>
          <a:p>
            <a:pPr marL="0" indent="0">
              <a:lnSpc>
                <a:spcPct val="80000"/>
              </a:lnSpc>
              <a:buNone/>
            </a:pPr>
            <a:endParaRPr lang="en-GB" sz="1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Young adults aged 18-34 are more likely than average to have recently experienced at least one potential harm (65% vs 62% for all users).</a:t>
            </a:r>
          </a:p>
          <a:p>
            <a:pPr>
              <a:lnSpc>
                <a:spcPct val="80000"/>
              </a:lnSpc>
            </a:pPr>
            <a:endParaRPr lang="en-GB" sz="10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Mixed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Ethnicity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and Black internet users are more likely than both Asian and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White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users to have encountered potential harms in the last four weeks (74% and 71% compared to 63% and 61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%).</a:t>
            </a:r>
          </a:p>
          <a:p>
            <a:pPr>
              <a:lnSpc>
                <a:spcPct val="80000"/>
              </a:lnSpc>
            </a:pPr>
            <a:endParaRPr lang="en-GB" sz="10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 in 10 women have experienced some form of cyber violence by the time they are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15.</a:t>
            </a:r>
            <a:endParaRPr lang="en-GB" sz="24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en-GB" sz="2400" dirty="0" smtClean="0"/>
          </a:p>
          <a:p>
            <a:pPr marL="0" indent="0">
              <a:lnSpc>
                <a:spcPct val="80000"/>
              </a:lnSpc>
              <a:buNone/>
            </a:pPr>
            <a:endParaRPr lang="en-GB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402623" y="490757"/>
            <a:ext cx="7772400" cy="677862"/>
          </a:xfrm>
        </p:spPr>
        <p:txBody>
          <a:bodyPr/>
          <a:lstStyle/>
          <a:p>
            <a:r>
              <a:rPr lang="en-GB" sz="3200" b="1" dirty="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Statistics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79" y="986605"/>
            <a:ext cx="7772400" cy="5068887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GB" sz="1000" dirty="0"/>
          </a:p>
          <a:p>
            <a:pPr>
              <a:lnSpc>
                <a:spcPct val="80000"/>
              </a:lnSpc>
            </a:pP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24% of 18 to 29 year olds have experienced mental or emotional stress as a result of online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harassment.</a:t>
            </a:r>
          </a:p>
          <a:p>
            <a:pPr marL="0" indent="0">
              <a:lnSpc>
                <a:spcPct val="80000"/>
              </a:lnSpc>
              <a:buNone/>
            </a:pPr>
            <a:endParaRPr lang="en-GB" sz="10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55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% of women said they had experienced stress, anxiety or panic attacks after experiencing online abuse or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harassment.</a:t>
            </a:r>
          </a:p>
          <a:p>
            <a:pPr marL="0" indent="0">
              <a:lnSpc>
                <a:spcPct val="80000"/>
              </a:lnSpc>
              <a:buNone/>
            </a:pPr>
            <a:endParaRPr lang="en-GB" sz="10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Users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from an ethnic minority background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were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significantly more likely than average to report the highest level of negative impact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from online harm (25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% vs 14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%).</a:t>
            </a:r>
          </a:p>
          <a:p>
            <a:pPr marL="0" indent="0">
              <a:lnSpc>
                <a:spcPct val="80000"/>
              </a:lnSpc>
              <a:buNone/>
            </a:pPr>
            <a:endParaRPr lang="en-GB" sz="1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In a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study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with 2,218 secondary students in the UK, 35% of those presenting with PTSD symptoms were ‘cyber victims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’.</a:t>
            </a:r>
            <a:endParaRPr lang="en-GB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5876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b="1" dirty="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Impact of online harms</a:t>
            </a:r>
          </a:p>
        </p:txBody>
      </p:sp>
      <p:sp>
        <p:nvSpPr>
          <p:cNvPr id="25602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1581785"/>
            <a:ext cx="7486650" cy="4251325"/>
          </a:xfrm>
        </p:spPr>
        <p:txBody>
          <a:bodyPr/>
          <a:lstStyle/>
          <a:p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</a:rPr>
              <a:t>Mental health impacts </a:t>
            </a:r>
          </a:p>
          <a:p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</a:rPr>
              <a:t>Low self-esteem</a:t>
            </a:r>
          </a:p>
          <a:p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</a:rPr>
              <a:t>Increases in suicidal ideation or attempt</a:t>
            </a:r>
          </a:p>
          <a:p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Loneliness</a:t>
            </a:r>
          </a:p>
          <a:p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</a:rPr>
              <a:t>Financial losses 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Withdrawing from social interactions</a:t>
            </a:r>
          </a:p>
          <a:p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Substance abuse </a:t>
            </a:r>
          </a:p>
          <a:p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Impact on work or school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42951" y="425871"/>
            <a:ext cx="7772400" cy="874713"/>
          </a:xfrm>
        </p:spPr>
        <p:txBody>
          <a:bodyPr/>
          <a:lstStyle/>
          <a:p>
            <a:r>
              <a:rPr lang="en-GB" sz="3200" b="1" dirty="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How can we support?</a:t>
            </a:r>
          </a:p>
        </p:txBody>
      </p:sp>
      <p:sp>
        <p:nvSpPr>
          <p:cNvPr id="25602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2096794"/>
            <a:ext cx="3802117" cy="4251325"/>
          </a:xfrm>
        </p:spPr>
        <p:txBody>
          <a:bodyPr/>
          <a:lstStyle/>
          <a:p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Talking </a:t>
            </a:r>
          </a:p>
          <a:p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Digital </a:t>
            </a:r>
            <a:r>
              <a:rPr lang="en-GB" sz="2600" dirty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literacy </a:t>
            </a:r>
            <a:endParaRPr lang="en-GB" sz="2600" dirty="0" smtClean="0">
              <a:solidFill>
                <a:schemeClr val="accent6">
                  <a:lumMod val="75000"/>
                </a:schemeClr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Peer support</a:t>
            </a:r>
          </a:p>
          <a:p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Reduce screen time</a:t>
            </a:r>
          </a:p>
          <a:p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Report harmful content</a:t>
            </a:r>
          </a:p>
          <a:p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Signpost to appropriate support  </a:t>
            </a:r>
          </a:p>
          <a:p>
            <a:endParaRPr lang="en-GB" sz="2800" dirty="0" smtClean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66657" y="2096794"/>
            <a:ext cx="4240924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Safer Internet </a:t>
            </a:r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Day, </a:t>
            </a:r>
            <a:r>
              <a:rPr lang="en-GB" sz="2600" dirty="0" err="1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CyberScotland</a:t>
            </a:r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 Week, Screen-Free Week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Develop workforce’s digital skills and understanding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Policies – Online Safety Bill, Internet </a:t>
            </a:r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</a:rPr>
              <a:t>Safety for Children and Young People: </a:t>
            </a:r>
            <a:r>
              <a:rPr lang="en-GB" sz="2600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National Action 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2094" y="1437079"/>
            <a:ext cx="19463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Individual</a:t>
            </a:r>
            <a:r>
              <a:rPr lang="en-GB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440434" y="1437079"/>
            <a:ext cx="15488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Society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77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36DF814B-4032-4FB7-AC59-C7111FFCA7BF}" type="slidenum">
              <a:rPr lang="en-GB" sz="1400">
                <a:ea typeface="ＭＳ Ｐゴシック" pitchFamily="-108" charset="-128"/>
                <a:cs typeface="+mn-cs"/>
              </a:rPr>
              <a:pPr algn="r" eaLnBrk="0" hangingPunct="0">
                <a:defRPr/>
              </a:pPr>
              <a:t>9</a:t>
            </a:fld>
            <a:endParaRPr lang="en-GB" sz="1400">
              <a:ea typeface="ＭＳ Ｐゴシック" pitchFamily="-108" charset="-128"/>
              <a:cs typeface="+mn-cs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930275"/>
          </a:xfrm>
        </p:spPr>
        <p:txBody>
          <a:bodyPr/>
          <a:lstStyle/>
          <a:p>
            <a:r>
              <a:rPr lang="en-GB" sz="3800" b="1" dirty="0" smtClean="0">
                <a:solidFill>
                  <a:srgbClr val="AA0817"/>
                </a:solidFill>
              </a:rPr>
              <a:t/>
            </a:r>
            <a:br>
              <a:rPr lang="en-GB" sz="3800" b="1" dirty="0" smtClean="0">
                <a:solidFill>
                  <a:srgbClr val="AA0817"/>
                </a:solidFill>
              </a:rPr>
            </a:br>
            <a:r>
              <a:rPr lang="en-GB" sz="3200" b="1" dirty="0" smtClean="0">
                <a:solidFill>
                  <a:srgbClr val="00206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Looking after yourself</a:t>
            </a:r>
            <a:r>
              <a:rPr lang="en-GB" sz="3600" b="1" dirty="0" smtClean="0">
                <a:solidFill>
                  <a:srgbClr val="AA08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GB" sz="3600" b="1" dirty="0" smtClean="0">
                <a:solidFill>
                  <a:srgbClr val="AA08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GB" sz="3600" b="1" dirty="0" smtClean="0">
              <a:solidFill>
                <a:srgbClr val="AA081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87475"/>
            <a:ext cx="7772400" cy="4708525"/>
          </a:xfrm>
        </p:spPr>
        <p:txBody>
          <a:bodyPr/>
          <a:lstStyle/>
          <a:p>
            <a:pPr>
              <a:buFontTx/>
              <a:buNone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Things I can do</a:t>
            </a:r>
          </a:p>
          <a:p>
            <a:pPr>
              <a:buFontTx/>
              <a:buNone/>
            </a:pPr>
            <a:endParaRPr lang="en-GB" dirty="0" smtClean="0">
              <a:solidFill>
                <a:schemeClr val="accent6">
                  <a:lumMod val="75000"/>
                </a:schemeClr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None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………by myself </a:t>
            </a:r>
          </a:p>
          <a:p>
            <a:pPr>
              <a:buFontTx/>
              <a:buNone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………with others</a:t>
            </a:r>
          </a:p>
          <a:p>
            <a:pPr>
              <a:buFontTx/>
              <a:buNone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FontTx/>
              <a:buNone/>
            </a:pP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>People I can talk to…….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GC template">
  <a:themeElements>
    <a:clrScheme name="GGC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GC 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0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08" charset="-128"/>
          </a:defRPr>
        </a:defPPr>
      </a:lstStyle>
    </a:lnDef>
  </a:objectDefaults>
  <a:extraClrSchemeLst>
    <a:extraClrScheme>
      <a:clrScheme name="GG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C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C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C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C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C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C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C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C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C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C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C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8778</TotalTime>
  <Words>517</Words>
  <Application>Microsoft Office PowerPoint</Application>
  <PresentationFormat>On-screen Show (4:3)</PresentationFormat>
  <Paragraphs>95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Tahoma</vt:lpstr>
      <vt:lpstr>Times</vt:lpstr>
      <vt:lpstr>GGC template</vt:lpstr>
      <vt:lpstr>PowerPoint Presentation</vt:lpstr>
      <vt:lpstr>Overview</vt:lpstr>
      <vt:lpstr>What are online harms? </vt:lpstr>
      <vt:lpstr>Types of online harms </vt:lpstr>
      <vt:lpstr>Statistics</vt:lpstr>
      <vt:lpstr>Statistics</vt:lpstr>
      <vt:lpstr>Impact of online harms</vt:lpstr>
      <vt:lpstr>How can we support?</vt:lpstr>
      <vt:lpstr> Looking after yourself </vt:lpstr>
    </vt:vector>
  </TitlesOfParts>
  <Company>Greater Glasgow Health Board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middlh</dc:creator>
  <cp:lastModifiedBy>Hills, Laura</cp:lastModifiedBy>
  <cp:revision>281</cp:revision>
  <dcterms:created xsi:type="dcterms:W3CDTF">2004-06-21T15:15:31Z</dcterms:created>
  <dcterms:modified xsi:type="dcterms:W3CDTF">2023-04-06T09:38:58Z</dcterms:modified>
</cp:coreProperties>
</file>