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
  </p:notesMasterIdLst>
  <p:handoutMasterIdLst>
    <p:handoutMasterId r:id="rId7"/>
  </p:handoutMasterIdLst>
  <p:sldIdLst>
    <p:sldId id="421" r:id="rId2"/>
    <p:sldId id="428" r:id="rId3"/>
    <p:sldId id="425" r:id="rId4"/>
    <p:sldId id="429" r:id="rId5"/>
  </p:sldIdLst>
  <p:sldSz cx="9144000" cy="6858000" type="screen4x3"/>
  <p:notesSz cx="6858000"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817"/>
    <a:srgbClr val="9966FF"/>
    <a:srgbClr val="FFFF66"/>
    <a:srgbClr val="6D050F"/>
    <a:srgbClr val="061D4A"/>
    <a:srgbClr val="FFFFCC"/>
    <a:srgbClr val="FF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2" autoAdjust="0"/>
    <p:restoredTop sz="43077" autoAdjust="0"/>
  </p:normalViewPr>
  <p:slideViewPr>
    <p:cSldViewPr snapToGrid="0">
      <p:cViewPr varScale="1">
        <p:scale>
          <a:sx n="30" d="100"/>
          <a:sy n="30" d="100"/>
        </p:scale>
        <p:origin x="2292"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168" y="334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33796" name="Rectangle 4"/>
          <p:cNvSpPr>
            <a:spLocks noGrp="1" noChangeArrowheads="1"/>
          </p:cNvSpPr>
          <p:nvPr>
            <p:ph type="ftr" sz="quarter" idx="2"/>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33797" name="Rectangle 5"/>
          <p:cNvSpPr>
            <a:spLocks noGrp="1" noChangeArrowheads="1"/>
          </p:cNvSpPr>
          <p:nvPr>
            <p:ph type="sldNum" sz="quarter" idx="3"/>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F834E298-DB48-49CF-B835-E3DC7F4EDA36}" type="slidenum">
              <a:rPr lang="en-GB"/>
              <a:pPr>
                <a:defRPr/>
              </a:pPr>
              <a:t>‹#›</a:t>
            </a:fld>
            <a:endParaRPr lang="en-GB"/>
          </a:p>
        </p:txBody>
      </p:sp>
    </p:spTree>
    <p:extLst>
      <p:ext uri="{BB962C8B-B14F-4D97-AF65-F5344CB8AC3E}">
        <p14:creationId xmlns:p14="http://schemas.microsoft.com/office/powerpoint/2010/main" val="17735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1"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714875"/>
            <a:ext cx="50292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ea typeface="ＭＳ Ｐゴシック" pitchFamily="-108"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6200" y="942975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ea typeface="ＭＳ Ｐゴシック" pitchFamily="-108" charset="-128"/>
                <a:cs typeface="+mn-cs"/>
              </a:defRPr>
            </a:lvl1pPr>
          </a:lstStyle>
          <a:p>
            <a:pPr>
              <a:defRPr/>
            </a:pPr>
            <a:fld id="{D62A3296-A398-470F-9A32-D4460703F864}" type="slidenum">
              <a:rPr lang="en-GB"/>
              <a:pPr>
                <a:defRPr/>
              </a:pPr>
              <a:t>‹#›</a:t>
            </a:fld>
            <a:endParaRPr lang="en-GB"/>
          </a:p>
        </p:txBody>
      </p:sp>
    </p:spTree>
    <p:extLst>
      <p:ext uri="{BB962C8B-B14F-4D97-AF65-F5344CB8AC3E}">
        <p14:creationId xmlns:p14="http://schemas.microsoft.com/office/powerpoint/2010/main" val="2913142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Times" pitchFamily="18" charset="0"/>
                <a:ea typeface="+mn-ea"/>
                <a:cs typeface="+mn-cs"/>
              </a:rPr>
              <a:t>Introduction (5 mins)</a:t>
            </a:r>
            <a:endParaRPr lang="en-GB" sz="1200" kern="1200" dirty="0" smtClean="0">
              <a:solidFill>
                <a:schemeClr val="tx1"/>
              </a:solidFill>
              <a:effectLst/>
              <a:latin typeface="Times" pitchFamily="18" charset="0"/>
              <a:ea typeface="+mn-ea"/>
              <a:cs typeface="+mn-cs"/>
            </a:endParaRPr>
          </a:p>
          <a:p>
            <a:pPr lvl="0"/>
            <a:r>
              <a:rPr lang="en-GB" sz="1200" kern="1200" dirty="0" smtClean="0">
                <a:solidFill>
                  <a:schemeClr val="tx1"/>
                </a:solidFill>
                <a:effectLst/>
                <a:latin typeface="Times" pitchFamily="18" charset="0"/>
                <a:ea typeface="+mn-ea"/>
                <a:cs typeface="+mn-cs"/>
              </a:rPr>
              <a:t>COVID-19 has touched everyone and for some the affects have been overwhelming and many are struggling with their mental health. It is important that we take care of our mental health just like we do our physical health. Having a</a:t>
            </a:r>
            <a:r>
              <a:rPr lang="en-GB" sz="1200" kern="1200" baseline="0" dirty="0" smtClean="0">
                <a:solidFill>
                  <a:schemeClr val="tx1"/>
                </a:solidFill>
                <a:effectLst/>
                <a:latin typeface="Times" pitchFamily="18" charset="0"/>
                <a:ea typeface="+mn-ea"/>
                <a:cs typeface="+mn-cs"/>
              </a:rPr>
              <a:t> one good adult or adults can help us through difficult and challenging times. </a:t>
            </a:r>
            <a:r>
              <a:rPr lang="en-GB" sz="1200" kern="1200" dirty="0" smtClean="0">
                <a:solidFill>
                  <a:schemeClr val="tx1"/>
                </a:solidFill>
                <a:effectLst/>
                <a:latin typeface="Times" pitchFamily="18" charset="0"/>
                <a:ea typeface="+mn-ea"/>
                <a:cs typeface="+mn-cs"/>
              </a:rPr>
              <a:t>This activity session will look at what</a:t>
            </a:r>
            <a:r>
              <a:rPr lang="en-GB" sz="1200" kern="1200" baseline="0" dirty="0" smtClean="0">
                <a:solidFill>
                  <a:schemeClr val="tx1"/>
                </a:solidFill>
                <a:effectLst/>
                <a:latin typeface="Times" pitchFamily="18" charset="0"/>
                <a:ea typeface="+mn-ea"/>
                <a:cs typeface="+mn-cs"/>
              </a:rPr>
              <a:t> a one good adult is, what qualities should a one good adult have and get you to </a:t>
            </a:r>
            <a:r>
              <a:rPr lang="en-GB" sz="1200" kern="1200" baseline="0" dirty="0" smtClean="0">
                <a:solidFill>
                  <a:schemeClr val="tx1"/>
                </a:solidFill>
                <a:effectLst/>
                <a:latin typeface="Times" pitchFamily="18" charset="0"/>
                <a:ea typeface="+mn-ea"/>
                <a:cs typeface="+mn-cs"/>
              </a:rPr>
              <a:t>think </a:t>
            </a:r>
            <a:r>
              <a:rPr lang="en-GB" sz="1200" kern="1200" baseline="0" dirty="0" smtClean="0">
                <a:solidFill>
                  <a:schemeClr val="tx1"/>
                </a:solidFill>
                <a:effectLst/>
                <a:latin typeface="Times" pitchFamily="18" charset="0"/>
                <a:ea typeface="+mn-ea"/>
                <a:cs typeface="+mn-cs"/>
              </a:rPr>
              <a:t>about </a:t>
            </a:r>
            <a:r>
              <a:rPr lang="en-GB" sz="1200" kern="1200" baseline="0" dirty="0" smtClean="0">
                <a:solidFill>
                  <a:schemeClr val="tx1"/>
                </a:solidFill>
                <a:effectLst/>
                <a:latin typeface="Times" pitchFamily="18" charset="0"/>
                <a:ea typeface="+mn-ea"/>
                <a:cs typeface="+mn-cs"/>
              </a:rPr>
              <a:t>who </a:t>
            </a:r>
            <a:r>
              <a:rPr lang="en-GB" sz="1200" kern="1200" baseline="0" dirty="0" smtClean="0">
                <a:solidFill>
                  <a:schemeClr val="tx1"/>
                </a:solidFill>
                <a:effectLst/>
                <a:latin typeface="Times" pitchFamily="18" charset="0"/>
                <a:ea typeface="+mn-ea"/>
                <a:cs typeface="+mn-cs"/>
              </a:rPr>
              <a:t>yours might be.</a:t>
            </a:r>
            <a:endParaRPr lang="en-GB" dirty="0"/>
          </a:p>
        </p:txBody>
      </p:sp>
      <p:sp>
        <p:nvSpPr>
          <p:cNvPr id="4" name="Slide Number Placeholder 3"/>
          <p:cNvSpPr>
            <a:spLocks noGrp="1"/>
          </p:cNvSpPr>
          <p:nvPr>
            <p:ph type="sldNum" sz="quarter" idx="10"/>
          </p:nvPr>
        </p:nvSpPr>
        <p:spPr/>
        <p:txBody>
          <a:bodyPr/>
          <a:lstStyle/>
          <a:p>
            <a:pPr>
              <a:defRPr/>
            </a:pPr>
            <a:fld id="{D62A3296-A398-470F-9A32-D4460703F864}" type="slidenum">
              <a:rPr lang="en-GB" smtClean="0"/>
              <a:pPr>
                <a:defRPr/>
              </a:pPr>
              <a:t>1</a:t>
            </a:fld>
            <a:endParaRPr lang="en-GB"/>
          </a:p>
        </p:txBody>
      </p:sp>
    </p:spTree>
    <p:extLst>
      <p:ext uri="{BB962C8B-B14F-4D97-AF65-F5344CB8AC3E}">
        <p14:creationId xmlns:p14="http://schemas.microsoft.com/office/powerpoint/2010/main" val="87885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FF17FA52-E83B-471A-ABCF-F431A3828D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6CD8D1D6-9480-4258-AC0F-6BCED9F8977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A8707CEE-8F32-4429-96E1-138864E4BF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E60D84B9-88A6-4D10-A2FD-234CA3261CE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5" name="Rectangle 8"/>
          <p:cNvSpPr>
            <a:spLocks noGrp="1" noChangeArrowheads="1"/>
          </p:cNvSpPr>
          <p:nvPr>
            <p:ph type="sldNum" sz="quarter" idx="11"/>
          </p:nvPr>
        </p:nvSpPr>
        <p:spPr>
          <a:ln/>
        </p:spPr>
        <p:txBody>
          <a:bodyPr/>
          <a:lstStyle>
            <a:lvl1pPr>
              <a:defRPr/>
            </a:lvl1pPr>
          </a:lstStyle>
          <a:p>
            <a:pPr>
              <a:defRPr/>
            </a:pPr>
            <a:fld id="{4C650386-ECE8-4856-B807-C7F3086BB70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44675"/>
            <a:ext cx="3810000" cy="425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3C5453D8-56E0-4F3E-B25E-83AB68E849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8" name="Rectangle 8"/>
          <p:cNvSpPr>
            <a:spLocks noGrp="1" noChangeArrowheads="1"/>
          </p:cNvSpPr>
          <p:nvPr>
            <p:ph type="sldNum" sz="quarter" idx="11"/>
          </p:nvPr>
        </p:nvSpPr>
        <p:spPr>
          <a:ln/>
        </p:spPr>
        <p:txBody>
          <a:bodyPr/>
          <a:lstStyle>
            <a:lvl1pPr>
              <a:defRPr/>
            </a:lvl1pPr>
          </a:lstStyle>
          <a:p>
            <a:pPr>
              <a:defRPr/>
            </a:pPr>
            <a:fld id="{88A3C86A-3E45-4C39-8925-72C8F48C905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4" name="Rectangle 8"/>
          <p:cNvSpPr>
            <a:spLocks noGrp="1" noChangeArrowheads="1"/>
          </p:cNvSpPr>
          <p:nvPr>
            <p:ph type="sldNum" sz="quarter" idx="11"/>
          </p:nvPr>
        </p:nvSpPr>
        <p:spPr>
          <a:ln/>
        </p:spPr>
        <p:txBody>
          <a:bodyPr/>
          <a:lstStyle>
            <a:lvl1pPr>
              <a:defRPr/>
            </a:lvl1pPr>
          </a:lstStyle>
          <a:p>
            <a:pPr>
              <a:defRPr/>
            </a:pPr>
            <a:fld id="{521E596F-E666-45B6-B1D4-A76C7DF0138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3" name="Rectangle 8"/>
          <p:cNvSpPr>
            <a:spLocks noGrp="1" noChangeArrowheads="1"/>
          </p:cNvSpPr>
          <p:nvPr>
            <p:ph type="sldNum" sz="quarter" idx="11"/>
          </p:nvPr>
        </p:nvSpPr>
        <p:spPr>
          <a:ln/>
        </p:spPr>
        <p:txBody>
          <a:bodyPr/>
          <a:lstStyle>
            <a:lvl1pPr>
              <a:defRPr/>
            </a:lvl1pPr>
          </a:lstStyle>
          <a:p>
            <a:pPr>
              <a:defRPr/>
            </a:pPr>
            <a:fld id="{07ACD834-02C8-4DEA-989A-85EE590425B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8445C68E-C4AA-4C3A-B860-A8BE88C4260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GB"/>
              <a:t>CMHSG 12 June 2012 item No. 8 Paper No. 2012_27 annex 1</a:t>
            </a:r>
          </a:p>
        </p:txBody>
      </p:sp>
      <p:sp>
        <p:nvSpPr>
          <p:cNvPr id="6" name="Rectangle 8"/>
          <p:cNvSpPr>
            <a:spLocks noGrp="1" noChangeArrowheads="1"/>
          </p:cNvSpPr>
          <p:nvPr>
            <p:ph type="sldNum" sz="quarter" idx="11"/>
          </p:nvPr>
        </p:nvSpPr>
        <p:spPr>
          <a:ln/>
        </p:spPr>
        <p:txBody>
          <a:bodyPr/>
          <a:lstStyle>
            <a:lvl1pPr>
              <a:defRPr/>
            </a:lvl1pPr>
          </a:lstStyle>
          <a:p>
            <a:pPr>
              <a:defRPr/>
            </a:pPr>
            <a:fld id="{0907C034-E518-4947-A90C-4ECC8309BA2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livering"/>
          <p:cNvPicPr>
            <a:picLocks noChangeAspect="1" noChangeArrowheads="1"/>
          </p:cNvPicPr>
          <p:nvPr/>
        </p:nvPicPr>
        <p:blipFill>
          <a:blip r:embed="rId13"/>
          <a:srcRect/>
          <a:stretch>
            <a:fillRect/>
          </a:stretch>
        </p:blipFill>
        <p:spPr bwMode="auto">
          <a:xfrm>
            <a:off x="152400" y="6172200"/>
            <a:ext cx="2160588" cy="550863"/>
          </a:xfrm>
          <a:prstGeom prst="rect">
            <a:avLst/>
          </a:prstGeom>
          <a:noFill/>
          <a:ln w="9525">
            <a:noFill/>
            <a:miter lim="800000"/>
            <a:headEnd/>
            <a:tailEnd/>
          </a:ln>
        </p:spPr>
      </p:pic>
      <p:pic>
        <p:nvPicPr>
          <p:cNvPr id="1027" name="Picture 3" descr="NHSGG&amp;C*SPOT"/>
          <p:cNvPicPr>
            <a:picLocks noChangeAspect="1" noChangeArrowheads="1"/>
          </p:cNvPicPr>
          <p:nvPr/>
        </p:nvPicPr>
        <p:blipFill>
          <a:blip r:embed="rId14"/>
          <a:srcRect/>
          <a:stretch>
            <a:fillRect/>
          </a:stretch>
        </p:blipFill>
        <p:spPr bwMode="auto">
          <a:xfrm>
            <a:off x="7467600" y="381000"/>
            <a:ext cx="1219200" cy="876300"/>
          </a:xfrm>
          <a:prstGeom prst="rect">
            <a:avLst/>
          </a:prstGeom>
          <a:noFill/>
          <a:ln w="9525">
            <a:noFill/>
            <a:miter lim="800000"/>
            <a:headEnd/>
            <a:tailEnd/>
          </a:ln>
        </p:spPr>
      </p:pic>
      <p:pic>
        <p:nvPicPr>
          <p:cNvPr id="1028" name="Picture 4" descr="Whoosh"/>
          <p:cNvPicPr>
            <a:picLocks noChangeAspect="1" noChangeArrowheads="1"/>
          </p:cNvPicPr>
          <p:nvPr/>
        </p:nvPicPr>
        <p:blipFill>
          <a:blip r:embed="rId15"/>
          <a:srcRect/>
          <a:stretch>
            <a:fillRect/>
          </a:stretch>
        </p:blipFill>
        <p:spPr bwMode="auto">
          <a:xfrm>
            <a:off x="0" y="3733800"/>
            <a:ext cx="9144000" cy="2965450"/>
          </a:xfrm>
          <a:prstGeom prst="rect">
            <a:avLst/>
          </a:prstGeom>
          <a:noFill/>
          <a:ln w="9525">
            <a:noFill/>
            <a:miter lim="800000"/>
            <a:headEnd/>
            <a:tailEnd/>
          </a:ln>
        </p:spPr>
      </p:pic>
      <p:sp>
        <p:nvSpPr>
          <p:cNvPr id="1029" name="Rectangle 5"/>
          <p:cNvSpPr>
            <a:spLocks noGrp="1" noChangeArrowheads="1"/>
          </p:cNvSpPr>
          <p:nvPr>
            <p:ph type="title"/>
          </p:nvPr>
        </p:nvSpPr>
        <p:spPr bwMode="auto">
          <a:xfrm>
            <a:off x="685800" y="609600"/>
            <a:ext cx="7772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30" name="Rectangle 6"/>
          <p:cNvSpPr>
            <a:spLocks noGrp="1" noChangeArrowheads="1"/>
          </p:cNvSpPr>
          <p:nvPr>
            <p:ph type="body" idx="1"/>
          </p:nvPr>
        </p:nvSpPr>
        <p:spPr bwMode="auto">
          <a:xfrm>
            <a:off x="685800" y="1844675"/>
            <a:ext cx="7772400" cy="425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136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08" charset="-128"/>
                <a:cs typeface="+mn-cs"/>
              </a:defRPr>
            </a:lvl1pPr>
          </a:lstStyle>
          <a:p>
            <a:pPr>
              <a:defRPr/>
            </a:pPr>
            <a:r>
              <a:rPr lang="en-GB"/>
              <a:t>CMHSG 12 June 2012 item No. 8 Paper No. 2012_27 annex 1</a:t>
            </a:r>
          </a:p>
        </p:txBody>
      </p:sp>
      <p:sp>
        <p:nvSpPr>
          <p:cNvPr id="27136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8" charset="-128"/>
                <a:cs typeface="+mn-cs"/>
              </a:defRPr>
            </a:lvl1pPr>
          </a:lstStyle>
          <a:p>
            <a:pPr>
              <a:defRPr/>
            </a:pPr>
            <a:fld id="{59507016-8751-4D59-925A-2AAD19ED913F}" type="slidenum">
              <a:rPr lang="en-GB"/>
              <a:pPr>
                <a:defRPr/>
              </a:pPr>
              <a:t>‹#›</a:t>
            </a:fld>
            <a:endParaRPr lang="en-GB"/>
          </a:p>
        </p:txBody>
      </p:sp>
      <p:pic>
        <p:nvPicPr>
          <p:cNvPr id="1033" name="Picture 9" descr="delivering"/>
          <p:cNvPicPr>
            <a:picLocks noChangeAspect="1" noChangeArrowheads="1"/>
          </p:cNvPicPr>
          <p:nvPr/>
        </p:nvPicPr>
        <p:blipFill>
          <a:blip r:embed="rId13"/>
          <a:srcRect/>
          <a:stretch>
            <a:fillRect/>
          </a:stretch>
        </p:blipFill>
        <p:spPr bwMode="auto">
          <a:xfrm>
            <a:off x="304800" y="6096000"/>
            <a:ext cx="2160588" cy="550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ea typeface="ＭＳ Ｐゴシック" pitchFamily="-108" charset="-128"/>
        </a:defRPr>
      </a:lvl2pPr>
      <a:lvl3pPr algn="ctr" rtl="0" eaLnBrk="0" fontAlgn="base" hangingPunct="0">
        <a:spcBef>
          <a:spcPct val="0"/>
        </a:spcBef>
        <a:spcAft>
          <a:spcPct val="0"/>
        </a:spcAft>
        <a:defRPr sz="4200">
          <a:solidFill>
            <a:schemeClr val="tx2"/>
          </a:solidFill>
          <a:latin typeface="Arial" charset="0"/>
          <a:ea typeface="ＭＳ Ｐゴシック" pitchFamily="-108" charset="-128"/>
        </a:defRPr>
      </a:lvl3pPr>
      <a:lvl4pPr algn="ctr" rtl="0" eaLnBrk="0" fontAlgn="base" hangingPunct="0">
        <a:spcBef>
          <a:spcPct val="0"/>
        </a:spcBef>
        <a:spcAft>
          <a:spcPct val="0"/>
        </a:spcAft>
        <a:defRPr sz="4200">
          <a:solidFill>
            <a:schemeClr val="tx2"/>
          </a:solidFill>
          <a:latin typeface="Arial" charset="0"/>
          <a:ea typeface="ＭＳ Ｐゴシック" pitchFamily="-108" charset="-128"/>
        </a:defRPr>
      </a:lvl4pPr>
      <a:lvl5pPr algn="ctr" rtl="0" eaLnBrk="0" fontAlgn="base" hangingPunct="0">
        <a:spcBef>
          <a:spcPct val="0"/>
        </a:spcBef>
        <a:spcAft>
          <a:spcPct val="0"/>
        </a:spcAft>
        <a:defRPr sz="4200">
          <a:solidFill>
            <a:schemeClr val="tx2"/>
          </a:solidFill>
          <a:latin typeface="Arial" charset="0"/>
          <a:ea typeface="ＭＳ Ｐゴシック" pitchFamily="-108" charset="-128"/>
        </a:defRPr>
      </a:lvl5pPr>
      <a:lvl6pPr marL="457200" algn="ctr" rtl="0" fontAlgn="base">
        <a:spcBef>
          <a:spcPct val="0"/>
        </a:spcBef>
        <a:spcAft>
          <a:spcPct val="0"/>
        </a:spcAft>
        <a:defRPr sz="4200">
          <a:solidFill>
            <a:schemeClr val="tx2"/>
          </a:solidFill>
          <a:latin typeface="Arial" charset="0"/>
          <a:ea typeface="ＭＳ Ｐゴシック" pitchFamily="-108" charset="-128"/>
        </a:defRPr>
      </a:lvl6pPr>
      <a:lvl7pPr marL="914400" algn="ctr" rtl="0" fontAlgn="base">
        <a:spcBef>
          <a:spcPct val="0"/>
        </a:spcBef>
        <a:spcAft>
          <a:spcPct val="0"/>
        </a:spcAft>
        <a:defRPr sz="4200">
          <a:solidFill>
            <a:schemeClr val="tx2"/>
          </a:solidFill>
          <a:latin typeface="Arial" charset="0"/>
          <a:ea typeface="ＭＳ Ｐゴシック" pitchFamily="-108" charset="-128"/>
        </a:defRPr>
      </a:lvl7pPr>
      <a:lvl8pPr marL="1371600" algn="ctr" rtl="0" fontAlgn="base">
        <a:spcBef>
          <a:spcPct val="0"/>
        </a:spcBef>
        <a:spcAft>
          <a:spcPct val="0"/>
        </a:spcAft>
        <a:defRPr sz="4200">
          <a:solidFill>
            <a:schemeClr val="tx2"/>
          </a:solidFill>
          <a:latin typeface="Arial" charset="0"/>
          <a:ea typeface="ＭＳ Ｐゴシック" pitchFamily="-108" charset="-128"/>
        </a:defRPr>
      </a:lvl8pPr>
      <a:lvl9pPr marL="1828800" algn="ctr" rtl="0" fontAlgn="base">
        <a:spcBef>
          <a:spcPct val="0"/>
        </a:spcBef>
        <a:spcAft>
          <a:spcPct val="0"/>
        </a:spcAft>
        <a:defRPr sz="4200">
          <a:solidFill>
            <a:schemeClr val="tx2"/>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hyperlink" Target="https://youtu.be/nuEHXTQNE-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03200"/>
            <a:ext cx="7772400" cy="843280"/>
          </a:xfrm>
        </p:spPr>
        <p:txBody>
          <a:bodyPr/>
          <a:lstStyle/>
          <a:p>
            <a:r>
              <a:rPr lang="en-GB" sz="3600" b="1" dirty="0">
                <a:solidFill>
                  <a:srgbClr val="C00000"/>
                </a:solidFill>
              </a:rPr>
              <a:t/>
            </a:r>
            <a:br>
              <a:rPr lang="en-GB" sz="3600" b="1" dirty="0">
                <a:solidFill>
                  <a:srgbClr val="C00000"/>
                </a:solidFill>
              </a:rPr>
            </a:br>
            <a:r>
              <a:rPr lang="en-GB" sz="3600" b="1" dirty="0" smtClean="0">
                <a:solidFill>
                  <a:srgbClr val="C00000"/>
                </a:solidFill>
              </a:rPr>
              <a:t> </a:t>
            </a:r>
            <a:r>
              <a:rPr lang="en-GB" sz="4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One Good Adult </a:t>
            </a:r>
            <a:endParaRPr lang="en-GB" sz="4000" dirty="0"/>
          </a:p>
        </p:txBody>
      </p:sp>
      <p:sp>
        <p:nvSpPr>
          <p:cNvPr id="5" name="Slide Number Placeholder 4"/>
          <p:cNvSpPr>
            <a:spLocks noGrp="1"/>
          </p:cNvSpPr>
          <p:nvPr>
            <p:ph type="sldNum" sz="quarter" idx="11"/>
          </p:nvPr>
        </p:nvSpPr>
        <p:spPr/>
        <p:txBody>
          <a:bodyPr/>
          <a:lstStyle/>
          <a:p>
            <a:pPr>
              <a:defRPr/>
            </a:pPr>
            <a:fld id="{8FA2D67B-D229-4D8C-AC93-E2AD1E7EB3AA}" type="slidenum">
              <a:rPr lang="en-GB" smtClean="0"/>
              <a:pPr>
                <a:defRPr/>
              </a:pPr>
              <a:t>1</a:t>
            </a:fld>
            <a:endParaRPr lang="en-GB"/>
          </a:p>
        </p:txBody>
      </p:sp>
      <p:graphicFrame>
        <p:nvGraphicFramePr>
          <p:cNvPr id="6" name="Content Placeholder 7"/>
          <p:cNvGraphicFramePr>
            <a:graphicFrameLocks noGrp="1" noChangeAspect="1"/>
          </p:cNvGraphicFramePr>
          <p:nvPr>
            <p:ph sz="half" idx="1"/>
            <p:extLst/>
          </p:nvPr>
        </p:nvGraphicFramePr>
        <p:xfrm>
          <a:off x="685800" y="1844675"/>
          <a:ext cx="3407101" cy="4251325"/>
        </p:xfrm>
        <a:graphic>
          <a:graphicData uri="http://schemas.openxmlformats.org/presentationml/2006/ole">
            <mc:AlternateContent xmlns:mc="http://schemas.openxmlformats.org/markup-compatibility/2006">
              <mc:Choice xmlns:v="urn:schemas-microsoft-com:vml" Requires="v">
                <p:oleObj spid="_x0000_s54285" name="Acrobat Document" r:id="rId4" imgW="3777856" imgH="5346331" progId="AcroExch.Document.DC">
                  <p:embed/>
                </p:oleObj>
              </mc:Choice>
              <mc:Fallback>
                <p:oleObj name="Acrobat Document" r:id="rId4" imgW="3777856" imgH="5346331" progId="AcroExch.Document.DC">
                  <p:embed/>
                  <p:pic>
                    <p:nvPicPr>
                      <p:cNvPr id="0" name=""/>
                      <p:cNvPicPr/>
                      <p:nvPr/>
                    </p:nvPicPr>
                    <p:blipFill>
                      <a:blip r:embed="rId5"/>
                      <a:stretch>
                        <a:fillRect/>
                      </a:stretch>
                    </p:blipFill>
                    <p:spPr>
                      <a:xfrm>
                        <a:off x="685800" y="1844675"/>
                        <a:ext cx="3407101" cy="4251325"/>
                      </a:xfrm>
                      <a:prstGeom prst="rect">
                        <a:avLst/>
                      </a:prstGeom>
                    </p:spPr>
                  </p:pic>
                </p:oleObj>
              </mc:Fallback>
            </mc:AlternateContent>
          </a:graphicData>
        </a:graphic>
      </p:graphicFrame>
      <p:sp>
        <p:nvSpPr>
          <p:cNvPr id="8" name="Content Placeholder 7"/>
          <p:cNvSpPr>
            <a:spLocks noGrp="1"/>
          </p:cNvSpPr>
          <p:nvPr>
            <p:ph sz="half" idx="2"/>
          </p:nvPr>
        </p:nvSpPr>
        <p:spPr/>
        <p:txBody>
          <a:bodyPr/>
          <a:lstStyle/>
          <a:p>
            <a:pPr marL="0" indent="0" algn="ctr">
              <a:buNone/>
            </a:pPr>
            <a:endParaRPr lang="en-GB" sz="4000" i="1"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4000" b="1" i="1" dirty="0" smtClean="0">
                <a:solidFill>
                  <a:srgbClr val="AA0817"/>
                </a:solidFill>
                <a:latin typeface="Tahoma" panose="020B0604030504040204" pitchFamily="34" charset="0"/>
                <a:ea typeface="Tahoma" panose="020B0604030504040204" pitchFamily="34" charset="0"/>
                <a:cs typeface="Tahoma" panose="020B0604030504040204" pitchFamily="34" charset="0"/>
              </a:rPr>
              <a:t>Who might yours be?</a:t>
            </a:r>
            <a:endParaRPr lang="en-GB" sz="4000" b="1" dirty="0">
              <a:solidFill>
                <a:srgbClr val="AA0817"/>
              </a:solidFill>
            </a:endParaRPr>
          </a:p>
        </p:txBody>
      </p:sp>
    </p:spTree>
    <p:extLst>
      <p:ext uri="{BB962C8B-B14F-4D97-AF65-F5344CB8AC3E}">
        <p14:creationId xmlns:p14="http://schemas.microsoft.com/office/powerpoint/2010/main" val="390076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AA0817"/>
                </a:solidFill>
                <a:latin typeface="Tahoma" panose="020B0604030504040204" pitchFamily="34" charset="0"/>
                <a:ea typeface="Tahoma" panose="020B0604030504040204" pitchFamily="34" charset="0"/>
                <a:cs typeface="Tahoma" panose="020B0604030504040204" pitchFamily="34" charset="0"/>
              </a:rPr>
              <a:t>One Good Adult</a:t>
            </a:r>
            <a:endParaRPr lang="en-GB" b="1" dirty="0">
              <a:solidFill>
                <a:srgbClr val="AA0817"/>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685800" y="1844675"/>
            <a:ext cx="7772400" cy="4251325"/>
          </a:xfrm>
        </p:spPr>
        <p:txBody>
          <a:bodyPr/>
          <a:lstStyle/>
          <a:p>
            <a:pPr algn="ctr"/>
            <a:endParaRPr lang="en-GB" sz="3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3200" dirty="0" smtClean="0">
                <a:latin typeface="Tahoma" panose="020B0604030504040204" pitchFamily="34" charset="0"/>
                <a:ea typeface="Tahoma" panose="020B0604030504040204" pitchFamily="34" charset="0"/>
                <a:cs typeface="Tahoma" panose="020B0604030504040204" pitchFamily="34" charset="0"/>
                <a:hlinkClick r:id="rId2"/>
              </a:rPr>
              <a:t>https</a:t>
            </a:r>
            <a:r>
              <a:rPr lang="en-GB" sz="3200" dirty="0">
                <a:latin typeface="Tahoma" panose="020B0604030504040204" pitchFamily="34" charset="0"/>
                <a:ea typeface="Tahoma" panose="020B0604030504040204" pitchFamily="34" charset="0"/>
                <a:cs typeface="Tahoma" panose="020B0604030504040204" pitchFamily="34" charset="0"/>
                <a:hlinkClick r:id="rId2"/>
              </a:rPr>
              <a:t>://</a:t>
            </a:r>
            <a:r>
              <a:rPr lang="en-GB" sz="3200" dirty="0" smtClean="0">
                <a:latin typeface="Tahoma" panose="020B0604030504040204" pitchFamily="34" charset="0"/>
                <a:ea typeface="Tahoma" panose="020B0604030504040204" pitchFamily="34" charset="0"/>
                <a:cs typeface="Tahoma" panose="020B0604030504040204" pitchFamily="34" charset="0"/>
                <a:hlinkClick r:id="rId2"/>
              </a:rPr>
              <a:t>youtu.be/nuEHXTQNE-k</a:t>
            </a:r>
            <a:endParaRPr lang="en-GB" sz="32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1"/>
          </p:nvPr>
        </p:nvSpPr>
        <p:spPr/>
        <p:txBody>
          <a:bodyPr/>
          <a:lstStyle/>
          <a:p>
            <a:pPr>
              <a:defRPr/>
            </a:pPr>
            <a:fld id="{3C5453D8-56E0-4F3E-B25E-83AB68E849A3}" type="slidenum">
              <a:rPr lang="en-GB" smtClean="0"/>
              <a:pPr>
                <a:defRPr/>
              </a:pPr>
              <a:t>2</a:t>
            </a:fld>
            <a:endParaRPr lang="en-GB"/>
          </a:p>
        </p:txBody>
      </p:sp>
    </p:spTree>
    <p:extLst>
      <p:ext uri="{BB962C8B-B14F-4D97-AF65-F5344CB8AC3E}">
        <p14:creationId xmlns:p14="http://schemas.microsoft.com/office/powerpoint/2010/main" val="66292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What are the qualities of a </a:t>
            </a:r>
            <a:b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br>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one good adult? </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294640" y="1844675"/>
            <a:ext cx="4201160" cy="4251325"/>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Good listener</a:t>
            </a:r>
          </a:p>
          <a:p>
            <a:r>
              <a:rPr lang="en-GB" dirty="0" smtClean="0">
                <a:latin typeface="Tahoma" panose="020B0604030504040204" pitchFamily="34" charset="0"/>
                <a:ea typeface="Tahoma" panose="020B0604030504040204" pitchFamily="34" charset="0"/>
                <a:cs typeface="Tahoma" panose="020B0604030504040204" pitchFamily="34" charset="0"/>
              </a:rPr>
              <a:t>Non-judgemental</a:t>
            </a:r>
          </a:p>
          <a:p>
            <a:r>
              <a:rPr lang="en-GB" dirty="0" smtClean="0">
                <a:latin typeface="Tahoma" panose="020B0604030504040204" pitchFamily="34" charset="0"/>
                <a:ea typeface="Tahoma" panose="020B0604030504040204" pitchFamily="34" charset="0"/>
                <a:cs typeface="Tahoma" panose="020B0604030504040204" pitchFamily="34" charset="0"/>
              </a:rPr>
              <a:t>Compassionate</a:t>
            </a:r>
          </a:p>
          <a:p>
            <a:r>
              <a:rPr lang="en-GB" dirty="0" smtClean="0">
                <a:latin typeface="Tahoma" panose="020B0604030504040204" pitchFamily="34" charset="0"/>
                <a:ea typeface="Tahoma" panose="020B0604030504040204" pitchFamily="34" charset="0"/>
                <a:cs typeface="Tahoma" panose="020B0604030504040204" pitchFamily="34" charset="0"/>
              </a:rPr>
              <a:t>Kind</a:t>
            </a:r>
          </a:p>
          <a:p>
            <a:r>
              <a:rPr lang="en-GB" dirty="0" smtClean="0">
                <a:latin typeface="Tahoma" panose="020B0604030504040204" pitchFamily="34" charset="0"/>
                <a:ea typeface="Tahoma" panose="020B0604030504040204" pitchFamily="34" charset="0"/>
                <a:cs typeface="Tahoma" panose="020B0604030504040204" pitchFamily="34" charset="0"/>
              </a:rPr>
              <a:t>Open minded</a:t>
            </a:r>
          </a:p>
          <a:p>
            <a:r>
              <a:rPr lang="en-GB" dirty="0" smtClean="0">
                <a:latin typeface="Tahoma" panose="020B0604030504040204" pitchFamily="34" charset="0"/>
                <a:ea typeface="Tahoma" panose="020B0604030504040204" pitchFamily="34" charset="0"/>
                <a:cs typeface="Tahoma" panose="020B0604030504040204" pitchFamily="34" charset="0"/>
              </a:rPr>
              <a:t>Believes in the young person</a:t>
            </a:r>
          </a:p>
          <a:p>
            <a:r>
              <a:rPr lang="en-GB" dirty="0" smtClean="0">
                <a:latin typeface="Tahoma" panose="020B0604030504040204" pitchFamily="34" charset="0"/>
                <a:ea typeface="Tahoma" panose="020B0604030504040204" pitchFamily="34" charset="0"/>
                <a:cs typeface="Tahoma" panose="020B0604030504040204" pitchFamily="34" charset="0"/>
              </a:rPr>
              <a:t>Warm……..</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3</a:t>
            </a:fld>
            <a:endParaRPr lang="en-GB"/>
          </a:p>
        </p:txBody>
      </p:sp>
      <p:pic>
        <p:nvPicPr>
          <p:cNvPr id="55298" name="Picture 2" descr="Image result for quality stre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40560"/>
            <a:ext cx="3810000" cy="394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9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b="1" dirty="0" smtClean="0">
                <a:solidFill>
                  <a:srgbClr val="AA0817"/>
                </a:solidFill>
                <a:latin typeface="Tahoma" panose="020B0604030504040204" pitchFamily="34" charset="0"/>
                <a:ea typeface="Tahoma" panose="020B0604030504040204" pitchFamily="34" charset="0"/>
                <a:cs typeface="Tahoma" panose="020B0604030504040204" pitchFamily="34" charset="0"/>
              </a:rPr>
              <a:t>Who is your one good adult(s)?</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1"/>
          </p:nvPr>
        </p:nvSpPr>
        <p:spPr/>
        <p:txBody>
          <a:bodyPr/>
          <a:lstStyle/>
          <a:p>
            <a:pPr>
              <a:defRPr/>
            </a:pPr>
            <a:fld id="{E60D84B9-88A6-4D10-A2FD-234CA3261CE2}" type="slidenum">
              <a:rPr lang="en-GB" smtClean="0"/>
              <a:pPr>
                <a:defRPr/>
              </a:pPr>
              <a:t>4</a:t>
            </a:fld>
            <a:endParaRPr lang="en-GB"/>
          </a:p>
        </p:txBody>
      </p:sp>
      <p:pic>
        <p:nvPicPr>
          <p:cNvPr id="55298" name="Picture 2" descr="Image result for Student Thinking Anima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9680" y="1484313"/>
            <a:ext cx="4104640" cy="426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63351"/>
      </p:ext>
    </p:extLst>
  </p:cSld>
  <p:clrMapOvr>
    <a:masterClrMapping/>
  </p:clrMapOvr>
</p:sld>
</file>

<file path=ppt/theme/theme1.xml><?xml version="1.0" encoding="utf-8"?>
<a:theme xmlns:a="http://schemas.openxmlformats.org/drawingml/2006/main" name="GGC template">
  <a:themeElements>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GC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GG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C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8418</TotalTime>
  <Words>136</Words>
  <Application>Microsoft Office PowerPoint</Application>
  <PresentationFormat>On-screen Show (4:3)</PresentationFormat>
  <Paragraphs>23</Paragraphs>
  <Slides>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ＭＳ Ｐゴシック</vt:lpstr>
      <vt:lpstr>Arial</vt:lpstr>
      <vt:lpstr>Tahoma</vt:lpstr>
      <vt:lpstr>Times</vt:lpstr>
      <vt:lpstr>GGC template</vt:lpstr>
      <vt:lpstr>Acrobat Document</vt:lpstr>
      <vt:lpstr>  One Good Adult </vt:lpstr>
      <vt:lpstr>One Good Adult</vt:lpstr>
      <vt:lpstr>What are the qualities of a  one good adult? </vt:lpstr>
      <vt:lpstr>Who is your one good adult(s)?</vt:lpstr>
    </vt:vector>
  </TitlesOfParts>
  <Company>Greater Glasgow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middlh</dc:creator>
  <cp:lastModifiedBy>Guthrie, Michelle</cp:lastModifiedBy>
  <cp:revision>238</cp:revision>
  <dcterms:created xsi:type="dcterms:W3CDTF">2004-06-21T15:15:31Z</dcterms:created>
  <dcterms:modified xsi:type="dcterms:W3CDTF">2021-01-28T10:59:25Z</dcterms:modified>
</cp:coreProperties>
</file>