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803" r:id="rId6"/>
  </p:sldMasterIdLst>
  <p:notesMasterIdLst>
    <p:notesMasterId r:id="rId34"/>
  </p:notesMasterIdLst>
  <p:sldIdLst>
    <p:sldId id="11847" r:id="rId7"/>
    <p:sldId id="11848" r:id="rId8"/>
    <p:sldId id="11839" r:id="rId9"/>
    <p:sldId id="11840" r:id="rId10"/>
    <p:sldId id="11906" r:id="rId11"/>
    <p:sldId id="11916" r:id="rId12"/>
    <p:sldId id="11917" r:id="rId13"/>
    <p:sldId id="11914" r:id="rId14"/>
    <p:sldId id="11918" r:id="rId15"/>
    <p:sldId id="11919" r:id="rId16"/>
    <p:sldId id="11937" r:id="rId17"/>
    <p:sldId id="11925" r:id="rId18"/>
    <p:sldId id="11926" r:id="rId19"/>
    <p:sldId id="11927" r:id="rId20"/>
    <p:sldId id="11938" r:id="rId21"/>
    <p:sldId id="11932" r:id="rId22"/>
    <p:sldId id="11928" r:id="rId23"/>
    <p:sldId id="11939" r:id="rId24"/>
    <p:sldId id="11929" r:id="rId25"/>
    <p:sldId id="11940" r:id="rId26"/>
    <p:sldId id="11930" r:id="rId27"/>
    <p:sldId id="11941" r:id="rId28"/>
    <p:sldId id="11933" r:id="rId29"/>
    <p:sldId id="11931" r:id="rId30"/>
    <p:sldId id="11934" r:id="rId31"/>
    <p:sldId id="11942" r:id="rId32"/>
    <p:sldId id="11936" r:id="rId33"/>
  </p:sldIdLst>
  <p:sldSz cx="12025313" cy="9018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6B8090-9883-4F05-8319-57F8362BACFA}">
          <p14:sldIdLst>
            <p14:sldId id="11847"/>
            <p14:sldId id="11848"/>
            <p14:sldId id="11839"/>
            <p14:sldId id="11840"/>
            <p14:sldId id="11906"/>
            <p14:sldId id="11916"/>
            <p14:sldId id="11917"/>
            <p14:sldId id="11914"/>
            <p14:sldId id="11918"/>
            <p14:sldId id="11919"/>
            <p14:sldId id="11937"/>
            <p14:sldId id="11925"/>
            <p14:sldId id="11926"/>
            <p14:sldId id="11927"/>
            <p14:sldId id="11938"/>
            <p14:sldId id="11932"/>
            <p14:sldId id="11928"/>
            <p14:sldId id="11939"/>
            <p14:sldId id="11929"/>
            <p14:sldId id="11940"/>
            <p14:sldId id="11930"/>
            <p14:sldId id="11941"/>
            <p14:sldId id="11933"/>
            <p14:sldId id="11931"/>
            <p14:sldId id="11934"/>
            <p14:sldId id="11942"/>
            <p14:sldId id="119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788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5426" userDrawn="1">
          <p15:clr>
            <a:srgbClr val="A4A3A4"/>
          </p15:clr>
        </p15:guide>
        <p15:guide id="5" pos="11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3787" userDrawn="1">
          <p15:clr>
            <a:srgbClr val="A4A3A4"/>
          </p15:clr>
        </p15:guide>
        <p15:guide id="8" pos="746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79D64A-268F-FF54-80F6-F8A93612F618}" name="u417483" initials="u" userId="u417483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dern, Thomas" initials="MT" lastIdx="15" clrIdx="0">
    <p:extLst>
      <p:ext uri="{19B8F6BF-5375-455C-9EA6-DF929625EA0E}">
        <p15:presenceInfo xmlns:p15="http://schemas.microsoft.com/office/powerpoint/2012/main" userId="Maddern, Thomas" providerId="None"/>
      </p:ext>
    </p:extLst>
  </p:cmAuthor>
  <p:cmAuthor id="2" name="Herbert, Martin" initials="HM" lastIdx="1" clrIdx="1">
    <p:extLst>
      <p:ext uri="{19B8F6BF-5375-455C-9EA6-DF929625EA0E}">
        <p15:presenceInfo xmlns:p15="http://schemas.microsoft.com/office/powerpoint/2012/main" userId="Herbert, Martin" providerId="None"/>
      </p:ext>
    </p:extLst>
  </p:cmAuthor>
  <p:cmAuthor id="3" name="Chandran, Nimalan" initials="CN" lastIdx="1" clrIdx="2">
    <p:extLst>
      <p:ext uri="{19B8F6BF-5375-455C-9EA6-DF929625EA0E}">
        <p15:presenceInfo xmlns:p15="http://schemas.microsoft.com/office/powerpoint/2012/main" userId="Chandran, Nimalan" providerId="None"/>
      </p:ext>
    </p:extLst>
  </p:cmAuthor>
  <p:cmAuthor id="4" name="Herbert, Martin" initials="HM [2]" lastIdx="4" clrIdx="3">
    <p:extLst>
      <p:ext uri="{19B8F6BF-5375-455C-9EA6-DF929625EA0E}">
        <p15:presenceInfo xmlns:p15="http://schemas.microsoft.com/office/powerpoint/2012/main" userId="S::martin.herbert@kpmg.co.uk::e9bb464f-07a9-4736-be9d-119889217723" providerId="AD"/>
      </p:ext>
    </p:extLst>
  </p:cmAuthor>
  <p:cmAuthor id="5" name="Jacqueline Melville" initials="JM" lastIdx="8" clrIdx="4">
    <p:extLst>
      <p:ext uri="{19B8F6BF-5375-455C-9EA6-DF929625EA0E}">
        <p15:presenceInfo xmlns:p15="http://schemas.microsoft.com/office/powerpoint/2012/main" userId="S-1-5-21-664342396-1520592568-226259266-128763" providerId="AD"/>
      </p:ext>
    </p:extLst>
  </p:cmAuthor>
  <p:cmAuthor id="6" name="Sarah Bragg" initials="SB" lastIdx="52" clrIdx="5">
    <p:extLst>
      <p:ext uri="{19B8F6BF-5375-455C-9EA6-DF929625EA0E}">
        <p15:presenceInfo xmlns:p15="http://schemas.microsoft.com/office/powerpoint/2012/main" userId="Sarah Bragg" providerId="None"/>
      </p:ext>
    </p:extLst>
  </p:cmAuthor>
  <p:cmAuthor id="7" name="Jacqueline Melville" initials="JM [2]" lastIdx="41" clrIdx="6">
    <p:extLst>
      <p:ext uri="{19B8F6BF-5375-455C-9EA6-DF929625EA0E}">
        <p15:presenceInfo xmlns:p15="http://schemas.microsoft.com/office/powerpoint/2012/main" userId="S::jacqui.melville@nss.nhs.scot::fbd00488-52a8-408e-936a-f0c8a508c95b" providerId="AD"/>
      </p:ext>
    </p:extLst>
  </p:cmAuthor>
  <p:cmAuthor id="8" name="Nicola McKaveney" initials="NM" lastIdx="1" clrIdx="7">
    <p:extLst>
      <p:ext uri="{19B8F6BF-5375-455C-9EA6-DF929625EA0E}">
        <p15:presenceInfo xmlns:p15="http://schemas.microsoft.com/office/powerpoint/2012/main" userId="S-1-5-21-664342396-1520592568-226259266-167837" providerId="AD"/>
      </p:ext>
    </p:extLst>
  </p:cmAuthor>
  <p:cmAuthor id="9" name="Cairns, Catriona" initials="CC" lastIdx="69" clrIdx="8">
    <p:extLst>
      <p:ext uri="{19B8F6BF-5375-455C-9EA6-DF929625EA0E}">
        <p15:presenceInfo xmlns:p15="http://schemas.microsoft.com/office/powerpoint/2012/main" userId="S::Catriona.Cairns@kpmg.co.uk::eb3a156c-80fb-435e-a481-e1a8c49ea8b8" providerId="AD"/>
      </p:ext>
    </p:extLst>
  </p:cmAuthor>
  <p:cmAuthor id="10" name="Lynn Hunter" initials="LH" lastIdx="40" clrIdx="9">
    <p:extLst>
      <p:ext uri="{19B8F6BF-5375-455C-9EA6-DF929625EA0E}">
        <p15:presenceInfo xmlns:p15="http://schemas.microsoft.com/office/powerpoint/2012/main" userId="S::lynn.hunter2@nss.nhs.scot::5b15112d-3956-409d-a12d-548cfea7ed53" providerId="AD"/>
      </p:ext>
    </p:extLst>
  </p:cmAuthor>
  <p:cmAuthor id="11" name="Cairns, Catriona" initials="CC [2]" lastIdx="3" clrIdx="10">
    <p:extLst>
      <p:ext uri="{19B8F6BF-5375-455C-9EA6-DF929625EA0E}">
        <p15:presenceInfo xmlns:p15="http://schemas.microsoft.com/office/powerpoint/2012/main" userId="S::catriona.cairns_kpmg.co.uk#ext#@scottish.onmicrosoft.com::77a47372-d0bd-4095-8a79-78dd72de334a" providerId="AD"/>
      </p:ext>
    </p:extLst>
  </p:cmAuthor>
  <p:cmAuthor id="12" name="Lynn Hunter" initials="LH [2]" lastIdx="5" clrIdx="11">
    <p:extLst>
      <p:ext uri="{19B8F6BF-5375-455C-9EA6-DF929625EA0E}">
        <p15:presenceInfo xmlns:p15="http://schemas.microsoft.com/office/powerpoint/2012/main" userId="S-1-5-21-664342396-1520592568-226259266-48965" providerId="AD"/>
      </p:ext>
    </p:extLst>
  </p:cmAuthor>
  <p:cmAuthor id="13" name="Prabhakar, Bhanu" initials="PB" lastIdx="43" clrIdx="12">
    <p:extLst>
      <p:ext uri="{19B8F6BF-5375-455C-9EA6-DF929625EA0E}">
        <p15:presenceInfo xmlns:p15="http://schemas.microsoft.com/office/powerpoint/2012/main" userId="S::Bhanu.Prabhakar@kpmg.co.uk::21a29430-c825-48b2-9f69-7f8453838c68" providerId="AD"/>
      </p:ext>
    </p:extLst>
  </p:cmAuthor>
  <p:cmAuthor id="14" name="Grace O'Neill" initials="GO" lastIdx="1" clrIdx="13">
    <p:extLst>
      <p:ext uri="{19B8F6BF-5375-455C-9EA6-DF929625EA0E}">
        <p15:presenceInfo xmlns:p15="http://schemas.microsoft.com/office/powerpoint/2012/main" userId="S::grace.oneill2@nss.nhs.scot::f0d80770-b9b9-4e91-b606-46450a7bccd2" providerId="AD"/>
      </p:ext>
    </p:extLst>
  </p:cmAuthor>
  <p:cmAuthor id="15" name="Hunter L (Lynn)" initials="HL(" lastIdx="18" clrIdx="14">
    <p:extLst>
      <p:ext uri="{19B8F6BF-5375-455C-9EA6-DF929625EA0E}">
        <p15:presenceInfo xmlns:p15="http://schemas.microsoft.com/office/powerpoint/2012/main" userId="S-1-5-21-765483983-692928010-316617838-411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A0E4"/>
    <a:srgbClr val="0070C0"/>
    <a:srgbClr val="000000"/>
    <a:srgbClr val="262673"/>
    <a:srgbClr val="D9D9FF"/>
    <a:srgbClr val="002392"/>
    <a:srgbClr val="FFFFFF"/>
    <a:srgbClr val="F2F2F2"/>
    <a:srgbClr val="F0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92" autoAdjust="0"/>
  </p:normalViewPr>
  <p:slideViewPr>
    <p:cSldViewPr snapToGrid="0">
      <p:cViewPr varScale="1">
        <p:scale>
          <a:sx n="39" d="100"/>
          <a:sy n="39" d="100"/>
        </p:scale>
        <p:origin x="1708" y="32"/>
      </p:cViewPr>
      <p:guideLst>
        <p:guide orient="horz" pos="2863"/>
        <p:guide pos="3788"/>
        <p:guide orient="horz" pos="709"/>
        <p:guide orient="horz" pos="5426"/>
        <p:guide pos="113"/>
        <p:guide orient="horz" pos="913"/>
        <p:guide pos="3787"/>
        <p:guide pos="7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4282-43EE-448D-974A-6FF20608B98B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CD3E0-89FD-4B6E-A0DE-D129009E0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0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5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0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7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2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385227-BF88-CC55-8069-88A388ECF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429EA11-4140-4BBF-6B80-63D377F4B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636B458-32D4-0B14-B25B-A70D1E590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A082C8-AD1D-9FD5-6BB8-6184DEC2B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6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6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F13FF1-91EC-40C9-F97C-18D4A71F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052DF7A-251B-9720-B09F-956D81C1D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051C94B-E308-8583-34AB-6AA3BF0FF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3CDDD3-0112-0A21-289F-1743A22F0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822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7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6BAA6E-4DB3-0367-B933-2481BF5F0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741569E-7E90-7D23-585D-0D292D14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EA0B835-4750-F3AF-489B-4822239CE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D9398E-679E-992C-A7FC-7C3B5A779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4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42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9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62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01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6C5FB1-5FE0-4DA6-95D8-CF5A0062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084E5F2B-CED7-7F02-2153-88DA8AA71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3C00BCB-BD1D-38F3-BE53-BB023A39C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9DEB2F-28A2-809F-B1CF-1FE65BA01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28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7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4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8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6C3FC0-DC4D-340F-7C78-98F2AF799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7BA0CE6-73F9-C5D2-1B6B-624A1C0D4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0113464-7EC7-B28E-3E37-FAFEF9FBF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86B843-5665-2EF4-D1C7-B1E86D26C0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36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1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75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CD3E0-89FD-4B6E-A0DE-D129009E0F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slide" Target="../slides/slide1.xml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3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7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3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slide" Target="../slides/sl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7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34.svg"/><Relationship Id="rId15" Type="http://schemas.openxmlformats.org/officeDocument/2006/relationships/image" Target="../media/image15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../slides/slide1.xml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11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5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3.svg"/><Relationship Id="rId10" Type="http://schemas.openxmlformats.org/officeDocument/2006/relationships/image" Target="../media/image6.png"/><Relationship Id="rId19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slide" Target="../slides/slide1.xml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sv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12" Type="http://schemas.openxmlformats.org/officeDocument/2006/relationships/slide" Target="../slides/slide1.xml"/><Relationship Id="rId17" Type="http://schemas.openxmlformats.org/officeDocument/2006/relationships/image" Target="../media/image10.png"/><Relationship Id="rId2" Type="http://schemas.openxmlformats.org/officeDocument/2006/relationships/image" Target="../media/image13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5.svg"/><Relationship Id="rId7" Type="http://schemas.openxmlformats.org/officeDocument/2006/relationships/image" Target="../media/image25.svg"/><Relationship Id="rId12" Type="http://schemas.openxmlformats.org/officeDocument/2006/relationships/slide" Target="../slides/slide1.xml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slide" Target="../slides/slide1.xml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27.svg"/><Relationship Id="rId1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image" Target="../media/image29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slide" Target="../slides/slide1.xml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Customer-Journ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DE5ED2-E716-EE48-9A51-6D623A56DBDF}"/>
              </a:ext>
            </a:extLst>
          </p:cNvPr>
          <p:cNvSpPr/>
          <p:nvPr userDrawn="1"/>
        </p:nvSpPr>
        <p:spPr>
          <a:xfrm>
            <a:off x="1" y="-49436"/>
            <a:ext cx="12025313" cy="5581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177D45BF-2B94-DF45-916F-1FAA13E58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794" y="3951852"/>
            <a:ext cx="5837197" cy="109209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2004" b="1">
                <a:solidFill>
                  <a:schemeClr val="bg1"/>
                </a:solidFill>
              </a:defRPr>
            </a:lvl2pPr>
            <a:lvl3pPr>
              <a:defRPr sz="2004" b="1">
                <a:solidFill>
                  <a:schemeClr val="bg1"/>
                </a:solidFill>
              </a:defRPr>
            </a:lvl3pPr>
            <a:lvl4pPr>
              <a:defRPr sz="2004" b="1">
                <a:solidFill>
                  <a:schemeClr val="bg1"/>
                </a:solidFill>
              </a:defRPr>
            </a:lvl4pPr>
            <a:lvl5pPr>
              <a:defRPr sz="2004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794" y="5964691"/>
            <a:ext cx="3543159" cy="13190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046824" y="8634420"/>
            <a:ext cx="1716219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800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" name="AutoShape 2" descr="data:image/svg+xml;charset=utf8,%20%3Csvg%20width%3D'45'%20height%3D'45'%20xmlns%3D'http%3A%2F%2Fwww.w3.org%2F2000%2Fsvg'%20xmlns%3Axlink%3D'http%3A%2F%2Fwww.w3.org%2F1999%2Fxlink'%20overflow%3D'hidden'%3E%3Cdefs%3E%3CclipPath%20id%3D'clip0'%3E%3Cpath%20d%3D'M0%200%2045%200%2045%2045%200%2045Z'%20fill-rule%3D'evenodd'%20clip-rule%3D'evenodd'%2F%3E%3C%2FclipPath%3E%3C%2Fdefs%3E%3Cg%20clip-path%3D'url(%23clip0)'%3E%3Cpath%20d%3D'M32.0455%206.13635%2036.1324%206.13635C37.2665%206.13635%2038.1819%207.04807%2038.1819%208.1861L38.1819%2042.9502C38.1819%2044.0819%2037.2641%2045%2036.1331%2045L8.86703%2045C7.73318%2045%206.81824%2044.0882%206.81824%2042.9502L6.81824%208.1861C6.81824%207.05197%207.73004%206.13635%208.86771%206.13635L12.9546%206.13635%2012.9546%204.77274C12.9546%203.64175%2013.8657%202.72726%2014.9987%202.72726L18.6021%202.72726C18.7393%202.39395%2018.9426%202.01602%2019.2273%201.63638%2019.9879%200.622223%2021.0768%200%2022.5%200%2023.9233%200%2025.0122%200.622223%2025.7728%201.63638%2026.0575%202.01602%2026.2608%202.39395%2026.398%202.72726L30.0013%202.72726C31.1318%202.72726%2032.0455%203.63934%2032.0455%204.77274L32.0455%206.13635ZM14.3182%204.77274%2014.3182%208.86505C14.3182%209.23941%2014.6237%209.54544%2014.998%209.54544L30.0021%209.54544C30.3771%209.54544%2030.6819%209.24063%2030.6819%208.86505L30.6819%204.77274C30.6819%204.39301%2030.3792%204.09091%2030.0013%204.09091L25.9091%204.09091C25.5963%204.09091%2025.3235%203.87796%2025.2477%203.57446%2025.2342%203.52057%2025.1966%203.40344%2025.1306%203.24521%2025.018%202.97491%2024.8691%202.70422%2024.6819%202.45453%2024.1641%201.76413%2023.4632%201.36365%2022.5%201.36365%2021.5369%201.36365%2020.836%201.76413%2020.3182%202.45453%2020.131%202.70422%2019.9821%202.97491%2019.8694%203.24521%2019.8035%203.40344%2019.7659%203.52057%2019.7524%203.57446%2019.6765%203.87796%2019.4038%204.09091%2019.0909%204.09091L14.9987%204.09091C14.62%204.09091%2014.3182%204.39374%2014.3182%204.77274ZM12.9546%207.5%208.86771%207.5C8.48444%207.5%208.18185%207.80383%208.18185%208.1861L8.18185%2042.9502C8.18185%2043.334%208.48526%2043.6364%208.86703%2043.6364L36.1331%2043.6364C36.5109%2043.6364%2036.8182%2043.3289%2036.8182%2042.9502L36.8182%208.1861C36.8182%207.80243%2036.5146%207.5%2036.1324%207.5L32.0455%207.5%2032.0455%208.86505C32.0455%209.99371%2031.1302%2010.9091%2030.0021%2010.9091L14.998%2010.9091C13.8701%2010.9091%2012.9546%209.99197%2012.9546%208.86505L12.9546%207.5ZM31.3603%2034.0909C31.7369%2034.0909%2032.0421%2034.3961%2032.0421%2034.7727%2032.0421%2035.1493%2031.7369%2035.4545%2031.3603%2035.4545L22.5034%2035.4545C22.1268%2035.4545%2021.8216%2035.1493%2021.8216%2034.7727%2021.8216%2034.3961%2022.1268%2034.0909%2022.5034%2034.0909L31.3603%2034.0909ZM31.357%2017.7273C31.7335%2017.7273%2032.0388%2018.0325%2032.0388%2018.4091%2032.0388%2018.7856%2031.7335%2019.0909%2031.357%2019.0909L22.5%2019.0909C22.1235%2019.0909%2021.8182%2018.7856%2021.8182%2018.4091%2021.8182%2018.0325%2022.1235%2017.7273%2022.5%2017.7273L31.357%2017.7273ZM31.3603%2025.9091C31.7369%2025.9091%2032.0421%2026.2143%2032.0421%2026.5909%2032.0421%2026.9675%2031.7369%2027.2727%2031.3603%2027.2727L22.5034%2027.2727C22.1268%2027.2727%2021.8216%2026.9675%2021.8216%2026.5909%2021.8216%2026.2143%2022.1268%2025.9091%2022.5034%2025.9091L31.3603%2025.9091ZM14.1185%2017.927%2015%2018.8085%2017.2452%2016.5634C17.5114%2016.2971%2017.9432%2016.2971%2018.2094%2016.5634%2018.4757%2016.8296%2018.4757%2017.2613%2018.2094%2017.5276L15.4821%2020.2548C15.2159%2020.5211%2014.7842%2020.5211%2014.5179%2020.2548L13.1543%2018.8912C12.888%2018.6249%2012.888%2018.1932%2013.1543%2017.927%2013.4206%2017.6607%2013.8523%2017.6607%2014.1185%2017.927ZM14.1185%2026.1088%2015%2026.9903%2017.2452%2024.7451C17.5114%2024.4789%2017.9432%2024.4789%2018.2094%2024.7451%2018.4757%2025.0114%2018.4757%2025.4431%2018.2094%2025.7094L15.4821%2028.4366C15.2159%2028.7029%2014.7842%2028.7029%2014.5179%2028.4366L13.1543%2027.073C12.888%2026.8068%2012.888%2026.375%2013.1543%2026.1088%2013.4206%2025.8425%2013.8523%2025.8425%2014.1185%2026.1088ZM14.1185%2034.2906%2015%2035.1721%2017.2452%2032.927C17.5114%2032.6607%2017.9432%2032.6607%2018.2094%2032.927%2018.4757%2033.1932%2018.4757%2033.6249%2018.2094%2033.8912L15.4821%2036.6184C15.2159%2036.8847%2014.7842%2036.8847%2014.5179%2036.6184L13.1543%2035.2548C12.888%2034.9886%2012.888%2034.5569%2013.1543%2034.2906%2013.4206%2034.0243%2013.8523%2034.0243%2014.1185%2034.2906Z'%20fill-rule%3D'evenodd'%2F%3E%3C%2Fg%3E%3C%2Fsvg%3E"/>
          <p:cNvSpPr>
            <a:spLocks noChangeAspect="1" noChangeArrowheads="1"/>
          </p:cNvSpPr>
          <p:nvPr userDrawn="1"/>
        </p:nvSpPr>
        <p:spPr bwMode="auto">
          <a:xfrm>
            <a:off x="212724" y="-144463"/>
            <a:ext cx="1371375" cy="13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2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Gover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BEA517C-156C-D744-860A-88E510EE3FC1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D50142A-3AF2-A649-A3E8-5C6BB56F2E57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75ABE8E-C482-BE47-9D57-D7D8400B9978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83BADED-D54C-2342-AD5A-63360FA22517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8828B98-267F-994E-BBBF-CFD0DACF84B1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37FCD06-3DB1-E245-8225-47CB3DF13AAC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AC8AC3F-D862-9A4E-881F-B6131E5D9DAE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45" name="Graphic 44">
            <a:hlinkClick r:id="" action="ppaction://noaction"/>
            <a:extLst>
              <a:ext uri="{FF2B5EF4-FFF2-40B4-BE49-F238E27FC236}">
                <a16:creationId xmlns:a16="http://schemas.microsoft.com/office/drawing/2014/main" xmlns="" id="{291A53A6-4597-4F4C-9880-6D0237713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46" name="Graphic 45">
            <a:hlinkClick r:id="" action="ppaction://noaction"/>
            <a:extLst>
              <a:ext uri="{FF2B5EF4-FFF2-40B4-BE49-F238E27FC236}">
                <a16:creationId xmlns:a16="http://schemas.microsoft.com/office/drawing/2014/main" xmlns="" id="{DE84C169-B6B1-FD4F-B79A-4D00C26A99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47" name="Graphic 46">
            <a:hlinkClick r:id="" action="ppaction://noaction"/>
            <a:extLst>
              <a:ext uri="{FF2B5EF4-FFF2-40B4-BE49-F238E27FC236}">
                <a16:creationId xmlns:a16="http://schemas.microsoft.com/office/drawing/2014/main" xmlns="" id="{070CDDD6-FE17-C54C-BD16-F426D8FAB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48" name="Graphic 47">
            <a:hlinkClick r:id="" action="ppaction://noaction"/>
            <a:extLst>
              <a:ext uri="{FF2B5EF4-FFF2-40B4-BE49-F238E27FC236}">
                <a16:creationId xmlns:a16="http://schemas.microsoft.com/office/drawing/2014/main" xmlns="" id="{2823AF78-AD22-9A4A-9454-77461C394A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xmlns="" id="{15DCEE01-B0DA-5847-8341-6E09F48735F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0" name="Graphic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AD504F2-0C6C-BA48-B353-36113F7B1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2B5A82A9-22EB-8142-A197-FF3DA7DA29A9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2" name="Graphic 51">
            <a:hlinkClick r:id="" action="ppaction://noaction"/>
            <a:extLst>
              <a:ext uri="{FF2B5EF4-FFF2-40B4-BE49-F238E27FC236}">
                <a16:creationId xmlns:a16="http://schemas.microsoft.com/office/drawing/2014/main" xmlns="" id="{C9746E23-1B0D-E84D-B7A9-B11653D25C8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xmlns="" id="{33E4E8B9-CE7F-3447-B2AE-9766DC88708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5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D38EA52-5E0B-8147-ADB8-C9B4064D8440}"/>
              </a:ext>
            </a:extLst>
          </p:cNvPr>
          <p:cNvSpPr/>
          <p:nvPr userDrawn="1"/>
        </p:nvSpPr>
        <p:spPr>
          <a:xfrm>
            <a:off x="4370318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9727BD6-CB83-9B41-94E9-057058B7AC83}"/>
              </a:ext>
            </a:extLst>
          </p:cNvPr>
          <p:cNvSpPr/>
          <p:nvPr userDrawn="1"/>
        </p:nvSpPr>
        <p:spPr>
          <a:xfrm>
            <a:off x="4787583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86D27A-456A-0142-BA68-267413BA2095}"/>
              </a:ext>
            </a:extLst>
          </p:cNvPr>
          <p:cNvSpPr/>
          <p:nvPr userDrawn="1"/>
        </p:nvSpPr>
        <p:spPr>
          <a:xfrm>
            <a:off x="5204847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4902B3F-5B85-8E44-9B0E-DED9D8ADE56C}"/>
              </a:ext>
            </a:extLst>
          </p:cNvPr>
          <p:cNvSpPr/>
          <p:nvPr userDrawn="1"/>
        </p:nvSpPr>
        <p:spPr>
          <a:xfrm>
            <a:off x="5622112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B065547-F3E8-554B-9964-1F1E09BC3A1F}"/>
              </a:ext>
            </a:extLst>
          </p:cNvPr>
          <p:cNvSpPr/>
          <p:nvPr userDrawn="1"/>
        </p:nvSpPr>
        <p:spPr>
          <a:xfrm>
            <a:off x="6039377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8A84E53-4EC2-2F45-973E-AD444E8A91A3}"/>
              </a:ext>
            </a:extLst>
          </p:cNvPr>
          <p:cNvSpPr/>
          <p:nvPr userDrawn="1"/>
        </p:nvSpPr>
        <p:spPr>
          <a:xfrm>
            <a:off x="6456642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64B7C32-E460-3A44-987F-8FCCA6B54FFF}"/>
              </a:ext>
            </a:extLst>
          </p:cNvPr>
          <p:cNvSpPr/>
          <p:nvPr userDrawn="1"/>
        </p:nvSpPr>
        <p:spPr>
          <a:xfrm>
            <a:off x="6873906" y="8408777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45" name="Graphic 44">
            <a:hlinkClick r:id="" action="ppaction://noaction"/>
            <a:extLst>
              <a:ext uri="{FF2B5EF4-FFF2-40B4-BE49-F238E27FC236}">
                <a16:creationId xmlns:a16="http://schemas.microsoft.com/office/drawing/2014/main" xmlns="" id="{D30A0865-5ABE-2848-AA6B-2024B752C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46" name="Graphic 45">
            <a:hlinkClick r:id="" action="ppaction://noaction"/>
            <a:extLst>
              <a:ext uri="{FF2B5EF4-FFF2-40B4-BE49-F238E27FC236}">
                <a16:creationId xmlns:a16="http://schemas.microsoft.com/office/drawing/2014/main" xmlns="" id="{C9B0732C-4AC0-564C-AA8C-41EC282D4B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47" name="Graphic 46">
            <a:hlinkClick r:id="" action="ppaction://noaction"/>
            <a:extLst>
              <a:ext uri="{FF2B5EF4-FFF2-40B4-BE49-F238E27FC236}">
                <a16:creationId xmlns:a16="http://schemas.microsoft.com/office/drawing/2014/main" xmlns="" id="{7C3AB26A-B1DB-904D-ADFA-079043CF57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48" name="Graphic 47">
            <a:hlinkClick r:id="" action="ppaction://noaction"/>
            <a:extLst>
              <a:ext uri="{FF2B5EF4-FFF2-40B4-BE49-F238E27FC236}">
                <a16:creationId xmlns:a16="http://schemas.microsoft.com/office/drawing/2014/main" xmlns="" id="{379006AF-E3CB-9641-BEE9-4EA52FEB03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62453" y="8550343"/>
            <a:ext cx="204452" cy="367230"/>
          </a:xfrm>
          <a:prstGeom prst="rect">
            <a:avLst/>
          </a:prstGeom>
        </p:spPr>
      </p:pic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xmlns="" id="{67E3EE00-EB05-C14E-A764-7EEC53614A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39016" y="8497894"/>
            <a:ext cx="247386" cy="444348"/>
          </a:xfrm>
          <a:prstGeom prst="rect">
            <a:avLst/>
          </a:prstGeom>
        </p:spPr>
      </p:pic>
      <p:pic>
        <p:nvPicPr>
          <p:cNvPr id="50" name="Graphic 49">
            <a:hlinkClick r:id="" action="ppaction://noaction"/>
            <a:extLst>
              <a:ext uri="{FF2B5EF4-FFF2-40B4-BE49-F238E27FC236}">
                <a16:creationId xmlns:a16="http://schemas.microsoft.com/office/drawing/2014/main" xmlns="" id="{67FABEEB-7B84-2C49-872A-88552F67ACD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1" name="Graphic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1B98403-BAC5-1C42-AD85-C8BB00B23B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025313" cy="901858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78" y="2248387"/>
            <a:ext cx="10371832" cy="3751481"/>
          </a:xfrm>
        </p:spPr>
        <p:txBody>
          <a:bodyPr anchor="b"/>
          <a:lstStyle>
            <a:lvl1pPr>
              <a:defRPr sz="789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478" y="6035359"/>
            <a:ext cx="10371832" cy="1972815"/>
          </a:xfrm>
        </p:spPr>
        <p:txBody>
          <a:bodyPr/>
          <a:lstStyle>
            <a:lvl1pPr marL="0" indent="0">
              <a:buNone/>
              <a:defRPr sz="3156">
                <a:solidFill>
                  <a:schemeClr val="tx1"/>
                </a:solidFill>
              </a:defRPr>
            </a:lvl1pPr>
            <a:lvl2pPr marL="601218" indent="0">
              <a:buNone/>
              <a:defRPr sz="2630">
                <a:solidFill>
                  <a:schemeClr val="tx1">
                    <a:tint val="75000"/>
                  </a:schemeClr>
                </a:solidFill>
              </a:defRPr>
            </a:lvl2pPr>
            <a:lvl3pPr marL="1202436" indent="0">
              <a:buNone/>
              <a:defRPr sz="2367">
                <a:solidFill>
                  <a:schemeClr val="tx1">
                    <a:tint val="75000"/>
                  </a:schemeClr>
                </a:solidFill>
              </a:defRPr>
            </a:lvl3pPr>
            <a:lvl4pPr marL="1803654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4pPr>
            <a:lvl5pPr marL="2404872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5pPr>
            <a:lvl6pPr marL="300609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6pPr>
            <a:lvl7pPr marL="3607308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7pPr>
            <a:lvl8pPr marL="4208526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8pPr>
            <a:lvl9pPr marL="4809744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7BFD-E61A-1A4E-9E80-871EEB614551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C43D-5C7A-5F40-8164-29F9EE7244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5AFD16-8049-934F-A1DC-9F0B3DD0B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070"/>
            <a:ext cx="12025313" cy="12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5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99" y="1475959"/>
            <a:ext cx="10221516" cy="3139805"/>
          </a:xfrm>
        </p:spPr>
        <p:txBody>
          <a:bodyPr anchor="b"/>
          <a:lstStyle>
            <a:lvl1pPr algn="ctr">
              <a:defRPr sz="789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164" y="4736847"/>
            <a:ext cx="9018985" cy="2177404"/>
          </a:xfrm>
        </p:spPr>
        <p:txBody>
          <a:bodyPr/>
          <a:lstStyle>
            <a:lvl1pPr marL="0" indent="0" algn="ctr">
              <a:buNone/>
              <a:defRPr sz="3156"/>
            </a:lvl1pPr>
            <a:lvl2pPr marL="601218" indent="0" algn="ctr">
              <a:buNone/>
              <a:defRPr sz="2630"/>
            </a:lvl2pPr>
            <a:lvl3pPr marL="1202436" indent="0" algn="ctr">
              <a:buNone/>
              <a:defRPr sz="2367"/>
            </a:lvl3pPr>
            <a:lvl4pPr marL="1803654" indent="0" algn="ctr">
              <a:buNone/>
              <a:defRPr sz="2104"/>
            </a:lvl4pPr>
            <a:lvl5pPr marL="2404872" indent="0" algn="ctr">
              <a:buNone/>
              <a:defRPr sz="2104"/>
            </a:lvl5pPr>
            <a:lvl6pPr marL="3006090" indent="0" algn="ctr">
              <a:buNone/>
              <a:defRPr sz="2104"/>
            </a:lvl6pPr>
            <a:lvl7pPr marL="3607308" indent="0" algn="ctr">
              <a:buNone/>
              <a:defRPr sz="2104"/>
            </a:lvl7pPr>
            <a:lvl8pPr marL="4208526" indent="0" algn="ctr">
              <a:buNone/>
              <a:defRPr sz="2104"/>
            </a:lvl8pPr>
            <a:lvl9pPr marL="4809744" indent="0" algn="ctr">
              <a:buNone/>
              <a:defRPr sz="210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7BFD-E61A-1A4E-9E80-871EEB614551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C43D-5C7A-5F40-8164-29F9EE72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6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g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457883"/>
            <a:ext cx="12025313" cy="85607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99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1014636"/>
          </a:xfrm>
          <a:prstGeom prst="rect">
            <a:avLst/>
          </a:prstGeom>
          <a:solidFill>
            <a:srgbClr val="0065BD"/>
          </a:solidFill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1"/>
            <a:ext cx="7132981" cy="458695"/>
          </a:xfrm>
        </p:spPr>
        <p:txBody>
          <a:bodyPr/>
          <a:lstStyle>
            <a:lvl1pPr marL="0" indent="0">
              <a:buNone/>
              <a:defRPr sz="3199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91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Page_High-level-service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0" y="-49435"/>
            <a:ext cx="12025313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5" y="97978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29" y="8773315"/>
            <a:ext cx="951513" cy="22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65">
              <a:defRPr/>
            </a:pPr>
            <a:r>
              <a:rPr lang="en-GB" sz="446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D6D358-389D-F547-A99F-81BE4ADF7B3B}"/>
              </a:ext>
            </a:extLst>
          </p:cNvPr>
          <p:cNvSpPr/>
          <p:nvPr userDrawn="1"/>
        </p:nvSpPr>
        <p:spPr>
          <a:xfrm>
            <a:off x="437031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0BFF32E-C3FC-9E42-945E-AEFCF4F5A4F9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414CB8F-3566-5243-A5E3-3F86D3054E24}"/>
              </a:ext>
            </a:extLst>
          </p:cNvPr>
          <p:cNvSpPr/>
          <p:nvPr userDrawn="1"/>
        </p:nvSpPr>
        <p:spPr>
          <a:xfrm>
            <a:off x="520549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6AD9B97-D5F9-C349-A5B5-800A5102FAF5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5ABF83D-B185-9D4F-A9D6-92D24E6C6CC7}"/>
              </a:ext>
            </a:extLst>
          </p:cNvPr>
          <p:cNvSpPr/>
          <p:nvPr userDrawn="1"/>
        </p:nvSpPr>
        <p:spPr>
          <a:xfrm>
            <a:off x="604066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6A3EAD7-DE66-744B-AADC-62F52FC88653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6EACBCC-19CF-A244-8F50-831B0433163E}"/>
              </a:ext>
            </a:extLst>
          </p:cNvPr>
          <p:cNvSpPr/>
          <p:nvPr userDrawn="1"/>
        </p:nvSpPr>
        <p:spPr>
          <a:xfrm>
            <a:off x="6875841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45" name="Graphic 44">
            <a:hlinkClick r:id="" action="ppaction://noaction"/>
            <a:extLst>
              <a:ext uri="{FF2B5EF4-FFF2-40B4-BE49-F238E27FC236}">
                <a16:creationId xmlns:a16="http://schemas.microsoft.com/office/drawing/2014/main" xmlns="" id="{1A1B2546-8695-0B45-B8D4-39EDC106A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6" y="8524270"/>
            <a:ext cx="224897" cy="403953"/>
          </a:xfrm>
          <a:prstGeom prst="rect">
            <a:avLst/>
          </a:prstGeom>
        </p:spPr>
      </p:pic>
      <p:pic>
        <p:nvPicPr>
          <p:cNvPr id="46" name="Graphic 45">
            <a:hlinkClick r:id="" action="ppaction://noaction"/>
            <a:extLst>
              <a:ext uri="{FF2B5EF4-FFF2-40B4-BE49-F238E27FC236}">
                <a16:creationId xmlns:a16="http://schemas.microsoft.com/office/drawing/2014/main" xmlns="" id="{1B8E1C88-0F54-0445-AEC4-854374779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2"/>
            <a:ext cx="224897" cy="403953"/>
          </a:xfrm>
          <a:prstGeom prst="rect">
            <a:avLst/>
          </a:prstGeom>
        </p:spPr>
      </p:pic>
      <p:pic>
        <p:nvPicPr>
          <p:cNvPr id="47" name="Graphic 46">
            <a:hlinkClick r:id="" action="ppaction://noaction"/>
            <a:extLst>
              <a:ext uri="{FF2B5EF4-FFF2-40B4-BE49-F238E27FC236}">
                <a16:creationId xmlns:a16="http://schemas.microsoft.com/office/drawing/2014/main" xmlns="" id="{6BAB0D8D-FC0B-2043-8D45-F1FF03319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1" y="8489657"/>
            <a:ext cx="204457" cy="448717"/>
          </a:xfrm>
          <a:prstGeom prst="rect">
            <a:avLst/>
          </a:prstGeom>
        </p:spPr>
      </p:pic>
      <p:pic>
        <p:nvPicPr>
          <p:cNvPr id="48" name="Graphic 47">
            <a:hlinkClick r:id="" action="ppaction://noaction"/>
            <a:extLst>
              <a:ext uri="{FF2B5EF4-FFF2-40B4-BE49-F238E27FC236}">
                <a16:creationId xmlns:a16="http://schemas.microsoft.com/office/drawing/2014/main" xmlns="" id="{64ADB0CD-A8D2-4C4B-83FE-4BA10F7275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5"/>
            <a:ext cx="247386" cy="444348"/>
          </a:xfrm>
          <a:prstGeom prst="rect">
            <a:avLst/>
          </a:prstGeom>
        </p:spPr>
      </p:pic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xmlns="" id="{4F9F4EC9-9F3E-CD49-A5BD-BC88C49CED4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500" y="8553357"/>
            <a:ext cx="204451" cy="367231"/>
          </a:xfrm>
          <a:prstGeom prst="rect">
            <a:avLst/>
          </a:prstGeom>
        </p:spPr>
      </p:pic>
      <p:pic>
        <p:nvPicPr>
          <p:cNvPr id="50" name="Graphic 49">
            <a:hlinkClick r:id="" action="ppaction://noaction"/>
            <a:extLst>
              <a:ext uri="{FF2B5EF4-FFF2-40B4-BE49-F238E27FC236}">
                <a16:creationId xmlns:a16="http://schemas.microsoft.com/office/drawing/2014/main" xmlns="" id="{FA06B878-8246-A545-B9C1-2009A4F1AA5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446459" y="8489657"/>
            <a:ext cx="247386" cy="44434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E53C2E6-175C-1540-A1B4-06C949AE33D3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2" name="Graphic 51">
            <a:hlinkClick r:id="" action="ppaction://noaction"/>
            <a:extLst>
              <a:ext uri="{FF2B5EF4-FFF2-40B4-BE49-F238E27FC236}">
                <a16:creationId xmlns:a16="http://schemas.microsoft.com/office/drawing/2014/main" xmlns="" id="{7D856F47-FE87-524E-AA14-87E13F983DA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81975" y="8529024"/>
            <a:ext cx="204451" cy="367231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xmlns="" id="{21014D6C-D9FA-4B40-8124-C9F1A92D79C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961262" y="8517137"/>
            <a:ext cx="233114" cy="4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43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_Customer-Journ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DE5ED2-E716-EE48-9A51-6D623A56DBDF}"/>
              </a:ext>
            </a:extLst>
          </p:cNvPr>
          <p:cNvSpPr/>
          <p:nvPr userDrawn="1"/>
        </p:nvSpPr>
        <p:spPr>
          <a:xfrm>
            <a:off x="1" y="-49436"/>
            <a:ext cx="12025313" cy="86838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177D45BF-2B94-DF45-916F-1FAA13E58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794" y="3951852"/>
            <a:ext cx="5837197" cy="1092098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>
              <a:defRPr sz="2004" b="1">
                <a:solidFill>
                  <a:schemeClr val="bg1"/>
                </a:solidFill>
              </a:defRPr>
            </a:lvl2pPr>
            <a:lvl3pPr>
              <a:defRPr sz="2004" b="1">
                <a:solidFill>
                  <a:schemeClr val="bg1"/>
                </a:solidFill>
              </a:defRPr>
            </a:lvl3pPr>
            <a:lvl4pPr>
              <a:defRPr sz="2004" b="1">
                <a:solidFill>
                  <a:schemeClr val="bg1"/>
                </a:solidFill>
              </a:defRPr>
            </a:lvl4pPr>
            <a:lvl5pPr>
              <a:defRPr sz="2004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046824" y="8634420"/>
            <a:ext cx="1716219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800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" name="AutoShape 2" descr="data:image/svg+xml;charset=utf8,%20%3Csvg%20width%3D'45'%20height%3D'45'%20xmlns%3D'http%3A%2F%2Fwww.w3.org%2F2000%2Fsvg'%20xmlns%3Axlink%3D'http%3A%2F%2Fwww.w3.org%2F1999%2Fxlink'%20overflow%3D'hidden'%3E%3Cdefs%3E%3CclipPath%20id%3D'clip0'%3E%3Cpath%20d%3D'M0%200%2045%200%2045%2045%200%2045Z'%20fill-rule%3D'evenodd'%20clip-rule%3D'evenodd'%2F%3E%3C%2FclipPath%3E%3C%2Fdefs%3E%3Cg%20clip-path%3D'url(%23clip0)'%3E%3Cpath%20d%3D'M32.0455%206.13635%2036.1324%206.13635C37.2665%206.13635%2038.1819%207.04807%2038.1819%208.1861L38.1819%2042.9502C38.1819%2044.0819%2037.2641%2045%2036.1331%2045L8.86703%2045C7.73318%2045%206.81824%2044.0882%206.81824%2042.9502L6.81824%208.1861C6.81824%207.05197%207.73004%206.13635%208.86771%206.13635L12.9546%206.13635%2012.9546%204.77274C12.9546%203.64175%2013.8657%202.72726%2014.9987%202.72726L18.6021%202.72726C18.7393%202.39395%2018.9426%202.01602%2019.2273%201.63638%2019.9879%200.622223%2021.0768%200%2022.5%200%2023.9233%200%2025.0122%200.622223%2025.7728%201.63638%2026.0575%202.01602%2026.2608%202.39395%2026.398%202.72726L30.0013%202.72726C31.1318%202.72726%2032.0455%203.63934%2032.0455%204.77274L32.0455%206.13635ZM14.3182%204.77274%2014.3182%208.86505C14.3182%209.23941%2014.6237%209.54544%2014.998%209.54544L30.0021%209.54544C30.3771%209.54544%2030.6819%209.24063%2030.6819%208.86505L30.6819%204.77274C30.6819%204.39301%2030.3792%204.09091%2030.0013%204.09091L25.9091%204.09091C25.5963%204.09091%2025.3235%203.87796%2025.2477%203.57446%2025.2342%203.52057%2025.1966%203.40344%2025.1306%203.24521%2025.018%202.97491%2024.8691%202.70422%2024.6819%202.45453%2024.1641%201.76413%2023.4632%201.36365%2022.5%201.36365%2021.5369%201.36365%2020.836%201.76413%2020.3182%202.45453%2020.131%202.70422%2019.9821%202.97491%2019.8694%203.24521%2019.8035%203.40344%2019.7659%203.52057%2019.7524%203.57446%2019.6765%203.87796%2019.4038%204.09091%2019.0909%204.09091L14.9987%204.09091C14.62%204.09091%2014.3182%204.39374%2014.3182%204.77274ZM12.9546%207.5%208.86771%207.5C8.48444%207.5%208.18185%207.80383%208.18185%208.1861L8.18185%2042.9502C8.18185%2043.334%208.48526%2043.6364%208.86703%2043.6364L36.1331%2043.6364C36.5109%2043.6364%2036.8182%2043.3289%2036.8182%2042.9502L36.8182%208.1861C36.8182%207.80243%2036.5146%207.5%2036.1324%207.5L32.0455%207.5%2032.0455%208.86505C32.0455%209.99371%2031.1302%2010.9091%2030.0021%2010.9091L14.998%2010.9091C13.8701%2010.9091%2012.9546%209.99197%2012.9546%208.86505L12.9546%207.5ZM31.3603%2034.0909C31.7369%2034.0909%2032.0421%2034.3961%2032.0421%2034.7727%2032.0421%2035.1493%2031.7369%2035.4545%2031.3603%2035.4545L22.5034%2035.4545C22.1268%2035.4545%2021.8216%2035.1493%2021.8216%2034.7727%2021.8216%2034.3961%2022.1268%2034.0909%2022.5034%2034.0909L31.3603%2034.0909ZM31.357%2017.7273C31.7335%2017.7273%2032.0388%2018.0325%2032.0388%2018.4091%2032.0388%2018.7856%2031.7335%2019.0909%2031.357%2019.0909L22.5%2019.0909C22.1235%2019.0909%2021.8182%2018.7856%2021.8182%2018.4091%2021.8182%2018.0325%2022.1235%2017.7273%2022.5%2017.7273L31.357%2017.7273ZM31.3603%2025.9091C31.7369%2025.9091%2032.0421%2026.2143%2032.0421%2026.5909%2032.0421%2026.9675%2031.7369%2027.2727%2031.3603%2027.2727L22.5034%2027.2727C22.1268%2027.2727%2021.8216%2026.9675%2021.8216%2026.5909%2021.8216%2026.2143%2022.1268%2025.9091%2022.5034%2025.9091L31.3603%2025.9091ZM14.1185%2017.927%2015%2018.8085%2017.2452%2016.5634C17.5114%2016.2971%2017.9432%2016.2971%2018.2094%2016.5634%2018.4757%2016.8296%2018.4757%2017.2613%2018.2094%2017.5276L15.4821%2020.2548C15.2159%2020.5211%2014.7842%2020.5211%2014.5179%2020.2548L13.1543%2018.8912C12.888%2018.6249%2012.888%2018.1932%2013.1543%2017.927%2013.4206%2017.6607%2013.8523%2017.6607%2014.1185%2017.927ZM14.1185%2026.1088%2015%2026.9903%2017.2452%2024.7451C17.5114%2024.4789%2017.9432%2024.4789%2018.2094%2024.7451%2018.4757%2025.0114%2018.4757%2025.4431%2018.2094%2025.7094L15.4821%2028.4366C15.2159%2028.7029%2014.7842%2028.7029%2014.5179%2028.4366L13.1543%2027.073C12.888%2026.8068%2012.888%2026.375%2013.1543%2026.1088%2013.4206%2025.8425%2013.8523%2025.8425%2014.1185%2026.1088ZM14.1185%2034.2906%2015%2035.1721%2017.2452%2032.927C17.5114%2032.6607%2017.9432%2032.6607%2018.2094%2032.927%2018.4757%2033.1932%2018.4757%2033.6249%2018.2094%2033.8912L15.4821%2036.6184C15.2159%2036.8847%2014.7842%2036.8847%2014.5179%2036.6184L13.1543%2035.2548C12.888%2034.9886%2012.888%2034.5569%2013.1543%2034.2906%2013.4206%2034.0243%2013.8523%2034.0243%2014.1185%2034.2906Z'%20fill-rule%3D'evenodd'%2F%3E%3C%2Fg%3E%3C%2Fsvg%3E"/>
          <p:cNvSpPr>
            <a:spLocks noChangeAspect="1" noChangeArrowheads="1"/>
          </p:cNvSpPr>
          <p:nvPr userDrawn="1"/>
        </p:nvSpPr>
        <p:spPr bwMode="auto">
          <a:xfrm>
            <a:off x="212724" y="-144463"/>
            <a:ext cx="1371375" cy="13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6924F-E84D-4DCD-B360-3C5B8F1B1E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3442" y="86217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70C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6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Detailed-process-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DE5ED2-E716-EE48-9A51-6D623A56DBDF}"/>
              </a:ext>
            </a:extLst>
          </p:cNvPr>
          <p:cNvSpPr/>
          <p:nvPr userDrawn="1"/>
        </p:nvSpPr>
        <p:spPr>
          <a:xfrm>
            <a:off x="1" y="-49436"/>
            <a:ext cx="12025313" cy="5581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177D45BF-2B94-DF45-916F-1FAA13E58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794" y="3951852"/>
            <a:ext cx="5837197" cy="1092098"/>
          </a:xfrm>
        </p:spPr>
        <p:txBody>
          <a:bodyPr/>
          <a:lstStyle>
            <a:lvl1pPr marL="0" indent="0">
              <a:buNone/>
              <a:defRPr sz="2004" b="1">
                <a:solidFill>
                  <a:schemeClr val="bg1"/>
                </a:solidFill>
              </a:defRPr>
            </a:lvl1pPr>
            <a:lvl2pPr>
              <a:defRPr sz="2004" b="1">
                <a:solidFill>
                  <a:schemeClr val="bg1"/>
                </a:solidFill>
              </a:defRPr>
            </a:lvl2pPr>
            <a:lvl3pPr>
              <a:defRPr sz="2004" b="1">
                <a:solidFill>
                  <a:schemeClr val="bg1"/>
                </a:solidFill>
              </a:defRPr>
            </a:lvl3pPr>
            <a:lvl4pPr>
              <a:defRPr sz="2004" b="1">
                <a:solidFill>
                  <a:schemeClr val="bg1"/>
                </a:solidFill>
              </a:defRPr>
            </a:lvl4pPr>
            <a:lvl5pPr>
              <a:defRPr sz="2004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07E871AF-A378-3246-8939-C4286ACE1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9361" y="2648720"/>
            <a:ext cx="516172" cy="9271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BA4021-4362-2C45-9C83-95B5F43BF811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4903E1C-556C-3E40-AEBA-7FE122E02E4D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1643747-E5FE-9448-8197-5C712587BFF2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CE142CF-2F23-3D4F-930A-62F9566E3C2D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B940D6D-2ECE-D743-8501-A7C70CF4C32A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448B131-C624-0E48-A0E9-B908AD5E3767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C0E8AEA-796E-4247-9CD7-BA38A0C25235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35" name="Graphic 34">
            <a:hlinkClick r:id="" action="ppaction://noaction"/>
            <a:extLst>
              <a:ext uri="{FF2B5EF4-FFF2-40B4-BE49-F238E27FC236}">
                <a16:creationId xmlns:a16="http://schemas.microsoft.com/office/drawing/2014/main" xmlns="" id="{0687033C-B039-B94D-9B50-3CD791DA0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36" name="Graphic 35">
            <a:hlinkClick r:id="" action="ppaction://noaction"/>
            <a:extLst>
              <a:ext uri="{FF2B5EF4-FFF2-40B4-BE49-F238E27FC236}">
                <a16:creationId xmlns:a16="http://schemas.microsoft.com/office/drawing/2014/main" xmlns="" id="{9EDA0F40-8D4B-E347-96D6-AC98367833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37" name="Graphic 36">
            <a:hlinkClick r:id="" action="ppaction://noaction"/>
            <a:extLst>
              <a:ext uri="{FF2B5EF4-FFF2-40B4-BE49-F238E27FC236}">
                <a16:creationId xmlns:a16="http://schemas.microsoft.com/office/drawing/2014/main" xmlns="" id="{E6DC05F8-DECC-9446-9870-23945F8A3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38" name="Graphic 37">
            <a:hlinkClick r:id="" action="ppaction://noaction"/>
            <a:extLst>
              <a:ext uri="{FF2B5EF4-FFF2-40B4-BE49-F238E27FC236}">
                <a16:creationId xmlns:a16="http://schemas.microsoft.com/office/drawing/2014/main" xmlns="" id="{ACE29EB4-21F8-4749-A566-BF67EF03BFF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39" name="Graphic 38">
            <a:hlinkClick r:id="" action="ppaction://noaction"/>
            <a:extLst>
              <a:ext uri="{FF2B5EF4-FFF2-40B4-BE49-F238E27FC236}">
                <a16:creationId xmlns:a16="http://schemas.microsoft.com/office/drawing/2014/main" xmlns="" id="{0875B386-76F0-B141-8A76-E62DADA8C24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1" name="Graphic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ACC020A-BE5B-3B4F-BBD8-1EEFC6C04D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1B9CF28-9787-6947-BCA8-A289C0DAB5D6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xmlns="" id="{F65D1FBB-78CE-F14C-9163-6759F33DA31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54" name="Graphic 53">
            <a:hlinkClick r:id="" action="ppaction://noaction"/>
            <a:extLst>
              <a:ext uri="{FF2B5EF4-FFF2-40B4-BE49-F238E27FC236}">
                <a16:creationId xmlns:a16="http://schemas.microsoft.com/office/drawing/2014/main" xmlns="" id="{C1636062-EB52-9040-B5B2-89CA475D664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958388" y="5964691"/>
            <a:ext cx="1972617" cy="1319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3" y="5964692"/>
            <a:ext cx="1111254" cy="1310386"/>
          </a:xfrm>
          <a:prstGeom prst="rect">
            <a:avLst/>
          </a:prstGeo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A8EED4FF-00BC-4A58-B67E-08FC5440D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2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457882"/>
            <a:ext cx="12025313" cy="85607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1014636"/>
          </a:xfrm>
          <a:prstGeom prst="rect">
            <a:avLst/>
          </a:prstGeom>
          <a:solidFill>
            <a:srgbClr val="0065BD"/>
          </a:solidFill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1DBFAB-DFAC-4811-8CBE-AC0DBF068B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Detailed-process-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50CA5B6-C29B-C547-B430-2A21AFAE75F4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8D470E9-FA41-1D49-8942-123C8A455745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4E6B2EC-BE7A-044D-A9B4-5610E61E2B81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2EEB3EC-A2A2-CC46-804E-7217B459AFC3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379CDB7-2164-B14E-ACA6-0BE151800C6C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8B4FC9D-0D1B-F64B-8270-0D8888B77464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DE0083D-90BF-3947-8F8D-79BCD3D07912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45" name="Graphic 44">
            <a:hlinkClick r:id="" action="ppaction://noaction"/>
            <a:extLst>
              <a:ext uri="{FF2B5EF4-FFF2-40B4-BE49-F238E27FC236}">
                <a16:creationId xmlns:a16="http://schemas.microsoft.com/office/drawing/2014/main" xmlns="" id="{C60306FD-5724-8745-9042-EF4A25EC2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46" name="Graphic 45">
            <a:hlinkClick r:id="" action="ppaction://noaction"/>
            <a:extLst>
              <a:ext uri="{FF2B5EF4-FFF2-40B4-BE49-F238E27FC236}">
                <a16:creationId xmlns:a16="http://schemas.microsoft.com/office/drawing/2014/main" xmlns="" id="{78A4090B-E467-9948-80A7-60AF54A723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47" name="Graphic 46">
            <a:hlinkClick r:id="" action="ppaction://noaction"/>
            <a:extLst>
              <a:ext uri="{FF2B5EF4-FFF2-40B4-BE49-F238E27FC236}">
                <a16:creationId xmlns:a16="http://schemas.microsoft.com/office/drawing/2014/main" xmlns="" id="{D8A4DA9F-715A-9E4E-AA0F-35C274053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48" name="Graphic 47">
            <a:hlinkClick r:id="" action="ppaction://noaction"/>
            <a:extLst>
              <a:ext uri="{FF2B5EF4-FFF2-40B4-BE49-F238E27FC236}">
                <a16:creationId xmlns:a16="http://schemas.microsoft.com/office/drawing/2014/main" xmlns="" id="{A9468E1B-85FA-2F47-A280-512EF20675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xmlns="" id="{787A7F8D-40CD-E34C-A101-EC1DCF85F5B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0" name="Graphic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F77D7DD-9F05-B240-A0B1-5D3FFFBEA4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0606CED-6B1D-F548-810A-C8EAD00EA961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2" name="Graphic 51">
            <a:hlinkClick r:id="" action="ppaction://noaction"/>
            <a:extLst>
              <a:ext uri="{FF2B5EF4-FFF2-40B4-BE49-F238E27FC236}">
                <a16:creationId xmlns:a16="http://schemas.microsoft.com/office/drawing/2014/main" xmlns="" id="{6FC373A9-F7B9-2A4E-A2EF-0CFD05F9F4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xmlns="" id="{4D5FC645-2D58-2B41-91AD-8B57F0A9F1D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35B36221-6056-4129-A447-2ED3F840F3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Customer-journ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A38C60C-5A59-5941-B603-D7FCBBB81BFD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8E00201-8CE3-D54D-AF17-C7A777D5C9D7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FCD99D2-BFBA-D945-8211-0F9DAD247445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B9A9BDC-B1E1-704B-8ED5-23CCABF73BA6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3F7FE75-41FA-ED4F-A9F0-BD9A4952B39A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9D1EA0F-587D-EF44-8162-E377A8110609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F5F547C-5BAC-1F4C-B770-E2FC9F98F4F1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29" name="Graphic 28">
            <a:hlinkClick r:id="" action="ppaction://noaction"/>
            <a:extLst>
              <a:ext uri="{FF2B5EF4-FFF2-40B4-BE49-F238E27FC236}">
                <a16:creationId xmlns:a16="http://schemas.microsoft.com/office/drawing/2014/main" xmlns="" id="{42F835EE-20D5-C146-B78F-4A4E22C8C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31" name="Graphic 30">
            <a:hlinkClick r:id="" action="ppaction://noaction"/>
            <a:extLst>
              <a:ext uri="{FF2B5EF4-FFF2-40B4-BE49-F238E27FC236}">
                <a16:creationId xmlns:a16="http://schemas.microsoft.com/office/drawing/2014/main" xmlns="" id="{D713B504-D018-054F-86E3-87FC296E50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32" name="Graphic 31">
            <a:hlinkClick r:id="" action="ppaction://noaction"/>
            <a:extLst>
              <a:ext uri="{FF2B5EF4-FFF2-40B4-BE49-F238E27FC236}">
                <a16:creationId xmlns:a16="http://schemas.microsoft.com/office/drawing/2014/main" xmlns="" id="{0E5F3258-53C3-2249-AB60-FF8E4DE67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34" name="Graphic 33">
            <a:hlinkClick r:id="" action="ppaction://noaction"/>
            <a:extLst>
              <a:ext uri="{FF2B5EF4-FFF2-40B4-BE49-F238E27FC236}">
                <a16:creationId xmlns:a16="http://schemas.microsoft.com/office/drawing/2014/main" xmlns="" id="{AABBBA3B-CBCE-D448-A2DB-C578A50AF0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35" name="Graphic 34">
            <a:hlinkClick r:id="" action="ppaction://noaction"/>
            <a:extLst>
              <a:ext uri="{FF2B5EF4-FFF2-40B4-BE49-F238E27FC236}">
                <a16:creationId xmlns:a16="http://schemas.microsoft.com/office/drawing/2014/main" xmlns="" id="{81700DFB-8FC6-5245-810A-EEFFF088BDA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36" name="Graphic 3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61E4968-71DF-8944-864C-7124CE0A05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4338DB1-4B87-164E-955C-E1AB25D8A486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38" name="Graphic 37">
            <a:hlinkClick r:id="" action="ppaction://noaction"/>
            <a:extLst>
              <a:ext uri="{FF2B5EF4-FFF2-40B4-BE49-F238E27FC236}">
                <a16:creationId xmlns:a16="http://schemas.microsoft.com/office/drawing/2014/main" xmlns="" id="{F8E0BF87-7BD2-D847-87A3-9983E11F540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39" name="Graphic 38">
            <a:hlinkClick r:id="" action="ppaction://noaction"/>
            <a:extLst>
              <a:ext uri="{FF2B5EF4-FFF2-40B4-BE49-F238E27FC236}">
                <a16:creationId xmlns:a16="http://schemas.microsoft.com/office/drawing/2014/main" xmlns="" id="{0D1DFD0C-A652-D04C-8B2E-1578C67FE0C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C558758D-6ED9-4D90-8CB8-EF834C997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8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Data-flow-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88DDDF7-B5C6-A448-BEDB-93C9692B85DB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357EA50-BDAE-A346-BA19-3F1244567B57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D84077-C643-E546-BE3B-79C93CED893B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86A4A98-070A-EE49-9FDD-96E1EA7A4582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B9CF086-4D7E-D243-8598-52F847D45FE8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E65C797-3192-CF43-83E9-EF4D424F18F4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AAE9382-FDBB-304E-8FB5-DCFA861DDEBA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45" name="Graphic 44">
            <a:hlinkClick r:id="" action="ppaction://noaction"/>
            <a:extLst>
              <a:ext uri="{FF2B5EF4-FFF2-40B4-BE49-F238E27FC236}">
                <a16:creationId xmlns:a16="http://schemas.microsoft.com/office/drawing/2014/main" xmlns="" id="{6DE0AA5B-F5C5-9A47-B27F-654BA1BB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46" name="Graphic 45">
            <a:hlinkClick r:id="" action="ppaction://noaction"/>
            <a:extLst>
              <a:ext uri="{FF2B5EF4-FFF2-40B4-BE49-F238E27FC236}">
                <a16:creationId xmlns:a16="http://schemas.microsoft.com/office/drawing/2014/main" xmlns="" id="{8D67F5AF-919E-DF4D-A154-9A1FDEC716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47" name="Graphic 46">
            <a:hlinkClick r:id="" action="ppaction://noaction"/>
            <a:extLst>
              <a:ext uri="{FF2B5EF4-FFF2-40B4-BE49-F238E27FC236}">
                <a16:creationId xmlns:a16="http://schemas.microsoft.com/office/drawing/2014/main" xmlns="" id="{BB54AD99-5FFC-0643-B2D3-177EB17E9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48" name="Graphic 47">
            <a:hlinkClick r:id="" action="ppaction://noaction"/>
            <a:extLst>
              <a:ext uri="{FF2B5EF4-FFF2-40B4-BE49-F238E27FC236}">
                <a16:creationId xmlns:a16="http://schemas.microsoft.com/office/drawing/2014/main" xmlns="" id="{FA85CFD8-D100-6C40-88E0-1CD0344421B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xmlns="" id="{85163B24-5AB3-4944-80D1-50F6B681EB5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0" name="Graphic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65A2E08-0D34-6A49-90A2-43C385E4D0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005A1E4-7784-494B-AC67-B7BADF03EA69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2" name="Graphic 51">
            <a:hlinkClick r:id="" action="ppaction://noaction"/>
            <a:extLst>
              <a:ext uri="{FF2B5EF4-FFF2-40B4-BE49-F238E27FC236}">
                <a16:creationId xmlns:a16="http://schemas.microsoft.com/office/drawing/2014/main" xmlns="" id="{60AE8B5C-C55D-0C48-91AA-1478DB5014D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xmlns="" id="{D22B84E7-83FA-EC41-B10C-FDD650B076C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7FCDC4B7-84E5-4D9C-AF8D-5FA4341FAB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0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073BD33-46BB-764D-B9E0-81EDA7A4DDD8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93166CF-D7F6-F648-9E23-8F742F32E356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E064C2E-492E-3A43-8AD0-0C67D5F05645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44B5027-48E8-CA4D-933D-09F23631590B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8F85C1D-F2FD-B247-9F64-61D9838A213D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4A4E05F-424C-194A-BE44-D6A846909943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BBA0883-2A66-0647-9E90-78B9805E94C1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45" name="Graphic 44">
            <a:hlinkClick r:id="" action="ppaction://noaction"/>
            <a:extLst>
              <a:ext uri="{FF2B5EF4-FFF2-40B4-BE49-F238E27FC236}">
                <a16:creationId xmlns:a16="http://schemas.microsoft.com/office/drawing/2014/main" xmlns="" id="{53AA61C1-00C2-E34A-8C76-722E4138F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46" name="Graphic 45">
            <a:hlinkClick r:id="" action="ppaction://noaction"/>
            <a:extLst>
              <a:ext uri="{FF2B5EF4-FFF2-40B4-BE49-F238E27FC236}">
                <a16:creationId xmlns:a16="http://schemas.microsoft.com/office/drawing/2014/main" xmlns="" id="{6FC53601-3AE1-7C46-9DB0-8B022F81D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47" name="Graphic 46">
            <a:hlinkClick r:id="" action="ppaction://noaction"/>
            <a:extLst>
              <a:ext uri="{FF2B5EF4-FFF2-40B4-BE49-F238E27FC236}">
                <a16:creationId xmlns:a16="http://schemas.microsoft.com/office/drawing/2014/main" xmlns="" id="{D230F809-C055-EF44-90BF-D82BBB038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48" name="Graphic 47">
            <a:hlinkClick r:id="" action="ppaction://noaction"/>
            <a:extLst>
              <a:ext uri="{FF2B5EF4-FFF2-40B4-BE49-F238E27FC236}">
                <a16:creationId xmlns:a16="http://schemas.microsoft.com/office/drawing/2014/main" xmlns="" id="{77C8C865-CE69-A140-8698-36F221D6EB3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49" name="Graphic 48">
            <a:hlinkClick r:id="" action="ppaction://noaction"/>
            <a:extLst>
              <a:ext uri="{FF2B5EF4-FFF2-40B4-BE49-F238E27FC236}">
                <a16:creationId xmlns:a16="http://schemas.microsoft.com/office/drawing/2014/main" xmlns="" id="{F558736A-88DC-4D47-A6E4-3D342490BB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0" name="Graphic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5E360F2-632B-CF42-BC61-0AF3B67700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D55777B-448C-D949-B075-A45AE0E0A08B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2" name="Graphic 51">
            <a:hlinkClick r:id="" action="ppaction://noaction"/>
            <a:extLst>
              <a:ext uri="{FF2B5EF4-FFF2-40B4-BE49-F238E27FC236}">
                <a16:creationId xmlns:a16="http://schemas.microsoft.com/office/drawing/2014/main" xmlns="" id="{8E68A050-5E0A-D544-B91F-04727CA63E2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53" name="Graphic 52">
            <a:hlinkClick r:id="" action="ppaction://noaction"/>
            <a:extLst>
              <a:ext uri="{FF2B5EF4-FFF2-40B4-BE49-F238E27FC236}">
                <a16:creationId xmlns:a16="http://schemas.microsoft.com/office/drawing/2014/main" xmlns="" id="{1D12E255-F581-9945-A77E-B0B755D5D15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C7614133-CD2A-44ED-9930-61EF0105A2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_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16F4A5-B61B-AE42-A65B-4260FDD51219}"/>
              </a:ext>
            </a:extLst>
          </p:cNvPr>
          <p:cNvSpPr/>
          <p:nvPr userDrawn="1"/>
        </p:nvSpPr>
        <p:spPr>
          <a:xfrm>
            <a:off x="1" y="-49436"/>
            <a:ext cx="12025313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02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6F992B58-44F3-0A44-A08C-DED6822FF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26" y="97980"/>
            <a:ext cx="7132981" cy="458695"/>
          </a:xfrm>
        </p:spPr>
        <p:txBody>
          <a:bodyPr/>
          <a:lstStyle>
            <a:lvl1pPr marL="0" indent="0">
              <a:buNone/>
              <a:defRPr sz="1002" b="1">
                <a:solidFill>
                  <a:schemeClr val="bg1"/>
                </a:solidFill>
              </a:defRPr>
            </a:lvl1pPr>
            <a:lvl2pPr>
              <a:defRPr sz="1002" b="1">
                <a:solidFill>
                  <a:schemeClr val="bg1"/>
                </a:solidFill>
              </a:defRPr>
            </a:lvl2pPr>
            <a:lvl3pPr>
              <a:defRPr sz="1002" b="1">
                <a:solidFill>
                  <a:schemeClr val="bg1"/>
                </a:solidFill>
              </a:defRPr>
            </a:lvl3pPr>
            <a:lvl4pPr>
              <a:defRPr sz="1002" b="1">
                <a:solidFill>
                  <a:schemeClr val="bg1"/>
                </a:solidFill>
              </a:defRPr>
            </a:lvl4pPr>
            <a:lvl5pPr>
              <a:defRPr sz="1002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EF2B0D-3133-8644-8A32-FA9117108396}"/>
              </a:ext>
            </a:extLst>
          </p:cNvPr>
          <p:cNvSpPr txBox="1"/>
          <p:nvPr userDrawn="1"/>
        </p:nvSpPr>
        <p:spPr>
          <a:xfrm>
            <a:off x="10811530" y="8773317"/>
            <a:ext cx="951513" cy="2292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69790">
              <a:defRPr/>
            </a:pPr>
            <a:r>
              <a:rPr lang="en-GB" sz="445">
                <a:solidFill>
                  <a:srgbClr val="000000"/>
                </a:solidFill>
                <a:latin typeface="Arial"/>
              </a:rPr>
              <a:t>DRAFT | OFFICIAL - SENSITIVE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0AC730E-EFCD-7E46-990F-9B8287444409}"/>
              </a:ext>
            </a:extLst>
          </p:cNvPr>
          <p:cNvSpPr/>
          <p:nvPr userDrawn="1"/>
        </p:nvSpPr>
        <p:spPr>
          <a:xfrm>
            <a:off x="4370318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2822D1-81C6-9E47-935F-27DE3E196437}"/>
              </a:ext>
            </a:extLst>
          </p:cNvPr>
          <p:cNvSpPr/>
          <p:nvPr userDrawn="1"/>
        </p:nvSpPr>
        <p:spPr>
          <a:xfrm>
            <a:off x="4787905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96FA188-7A78-8B45-94EE-13338625D405}"/>
              </a:ext>
            </a:extLst>
          </p:cNvPr>
          <p:cNvSpPr/>
          <p:nvPr userDrawn="1"/>
        </p:nvSpPr>
        <p:spPr>
          <a:xfrm>
            <a:off x="5205492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77B989F-1C39-AF4A-9C23-C0B99F78DCF0}"/>
              </a:ext>
            </a:extLst>
          </p:cNvPr>
          <p:cNvSpPr/>
          <p:nvPr userDrawn="1"/>
        </p:nvSpPr>
        <p:spPr>
          <a:xfrm>
            <a:off x="5623079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3BFE816-87C3-8F46-BED1-2222ACA5CB94}"/>
              </a:ext>
            </a:extLst>
          </p:cNvPr>
          <p:cNvSpPr/>
          <p:nvPr userDrawn="1"/>
        </p:nvSpPr>
        <p:spPr>
          <a:xfrm>
            <a:off x="6040666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47C6E68-3398-684B-8B3D-54376BDB56F5}"/>
              </a:ext>
            </a:extLst>
          </p:cNvPr>
          <p:cNvSpPr/>
          <p:nvPr userDrawn="1"/>
        </p:nvSpPr>
        <p:spPr>
          <a:xfrm>
            <a:off x="6458253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0EF64CB-3F2F-8E41-BFE7-5B8E803D95BC}"/>
              </a:ext>
            </a:extLst>
          </p:cNvPr>
          <p:cNvSpPr/>
          <p:nvPr userDrawn="1"/>
        </p:nvSpPr>
        <p:spPr>
          <a:xfrm>
            <a:off x="6875840" y="8399033"/>
            <a:ext cx="405476" cy="606108"/>
          </a:xfrm>
          <a:prstGeom prst="rect">
            <a:avLst/>
          </a:prstGeom>
          <a:solidFill>
            <a:srgbClr val="00A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35" name="Graphic 34">
            <a:hlinkClick r:id="" action="ppaction://noaction"/>
            <a:extLst>
              <a:ext uri="{FF2B5EF4-FFF2-40B4-BE49-F238E27FC236}">
                <a16:creationId xmlns:a16="http://schemas.microsoft.com/office/drawing/2014/main" xmlns="" id="{905FA1A8-F89A-E14C-953E-BC131FEA0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08975" y="8524273"/>
            <a:ext cx="224897" cy="403953"/>
          </a:xfrm>
          <a:prstGeom prst="rect">
            <a:avLst/>
          </a:prstGeom>
        </p:spPr>
      </p:pic>
      <p:pic>
        <p:nvPicPr>
          <p:cNvPr id="36" name="Graphic 35">
            <a:hlinkClick r:id="" action="ppaction://noaction"/>
            <a:extLst>
              <a:ext uri="{FF2B5EF4-FFF2-40B4-BE49-F238E27FC236}">
                <a16:creationId xmlns:a16="http://schemas.microsoft.com/office/drawing/2014/main" xmlns="" id="{8206CE5D-4A1D-114F-9208-723F876E77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84429" y="8519615"/>
            <a:ext cx="224897" cy="403953"/>
          </a:xfrm>
          <a:prstGeom prst="rect">
            <a:avLst/>
          </a:prstGeom>
        </p:spPr>
      </p:pic>
      <p:pic>
        <p:nvPicPr>
          <p:cNvPr id="37" name="Graphic 36">
            <a:hlinkClick r:id="" action="ppaction://noaction"/>
            <a:extLst>
              <a:ext uri="{FF2B5EF4-FFF2-40B4-BE49-F238E27FC236}">
                <a16:creationId xmlns:a16="http://schemas.microsoft.com/office/drawing/2014/main" xmlns="" id="{C4898A48-C962-7045-B886-2BA8CFC29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-4327" t="19519" r="57675" b="23479"/>
          <a:stretch/>
        </p:blipFill>
        <p:spPr>
          <a:xfrm>
            <a:off x="6114452" y="8489660"/>
            <a:ext cx="204456" cy="448717"/>
          </a:xfrm>
          <a:prstGeom prst="rect">
            <a:avLst/>
          </a:prstGeom>
        </p:spPr>
      </p:pic>
      <p:pic>
        <p:nvPicPr>
          <p:cNvPr id="38" name="Graphic 37">
            <a:hlinkClick r:id="" action="ppaction://noaction"/>
            <a:extLst>
              <a:ext uri="{FF2B5EF4-FFF2-40B4-BE49-F238E27FC236}">
                <a16:creationId xmlns:a16="http://schemas.microsoft.com/office/drawing/2014/main" xmlns="" id="{8CDCE53A-3299-DB46-BD32-474C49C79D3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45461" y="8497894"/>
            <a:ext cx="247386" cy="444348"/>
          </a:xfrm>
          <a:prstGeom prst="rect">
            <a:avLst/>
          </a:prstGeom>
        </p:spPr>
      </p:pic>
      <p:pic>
        <p:nvPicPr>
          <p:cNvPr id="39" name="Graphic 38">
            <a:hlinkClick r:id="" action="ppaction://noaction"/>
            <a:extLst>
              <a:ext uri="{FF2B5EF4-FFF2-40B4-BE49-F238E27FC236}">
                <a16:creationId xmlns:a16="http://schemas.microsoft.com/office/drawing/2014/main" xmlns="" id="{3C3B1131-8468-764E-8382-46B11D0A3F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303499" y="8553357"/>
            <a:ext cx="204452" cy="367230"/>
          </a:xfrm>
          <a:prstGeom prst="rect">
            <a:avLst/>
          </a:prstGeom>
        </p:spPr>
      </p:pic>
      <p:pic>
        <p:nvPicPr>
          <p:cNvPr id="54" name="Graphic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1D021B1E-6B70-0742-B546-6323325B9E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446457" y="8489657"/>
            <a:ext cx="247386" cy="44434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DF0F282-D84D-EB4C-8E8E-607C55C41AC5}"/>
              </a:ext>
            </a:extLst>
          </p:cNvPr>
          <p:cNvSpPr/>
          <p:nvPr userDrawn="1"/>
        </p:nvSpPr>
        <p:spPr>
          <a:xfrm>
            <a:off x="7293427" y="8399033"/>
            <a:ext cx="405476" cy="606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2"/>
          </a:p>
        </p:txBody>
      </p:sp>
      <p:pic>
        <p:nvPicPr>
          <p:cNvPr id="56" name="Graphic 55">
            <a:hlinkClick r:id="" action="ppaction://noaction"/>
            <a:extLst>
              <a:ext uri="{FF2B5EF4-FFF2-40B4-BE49-F238E27FC236}">
                <a16:creationId xmlns:a16="http://schemas.microsoft.com/office/drawing/2014/main" xmlns="" id="{5004E8CB-F764-2543-9FBF-97A5C53E537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381975" y="8529024"/>
            <a:ext cx="204452" cy="367230"/>
          </a:xfrm>
          <a:prstGeom prst="rect">
            <a:avLst/>
          </a:prstGeom>
        </p:spPr>
      </p:pic>
      <p:pic>
        <p:nvPicPr>
          <p:cNvPr id="57" name="Graphic 56">
            <a:hlinkClick r:id="" action="ppaction://noaction"/>
            <a:extLst>
              <a:ext uri="{FF2B5EF4-FFF2-40B4-BE49-F238E27FC236}">
                <a16:creationId xmlns:a16="http://schemas.microsoft.com/office/drawing/2014/main" xmlns="" id="{021A1BD5-CE30-3749-8C9F-7B3E92F9DD0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61260" y="8517140"/>
            <a:ext cx="233114" cy="4187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95" y="8139363"/>
            <a:ext cx="485476" cy="572471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C27470EB-8FAF-4DC0-B349-D4CE0D20E9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5342" y="8634420"/>
            <a:ext cx="28059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14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96589" y="722335"/>
            <a:ext cx="5048126" cy="140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266" y="3089714"/>
            <a:ext cx="10822782" cy="496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266" y="8212763"/>
            <a:ext cx="2805906" cy="62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14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08649" y="8212763"/>
            <a:ext cx="3808016" cy="62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14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142" y="8212763"/>
            <a:ext cx="2805906" cy="62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tx1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9E752-F8E4-4B3C-8BE9-324F024DF0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8" r:id="rId2"/>
    <p:sldLayoutId id="2147483791" r:id="rId3"/>
    <p:sldLayoutId id="2147483797" r:id="rId4"/>
    <p:sldLayoutId id="2147483688" r:id="rId5"/>
    <p:sldLayoutId id="2147483687" r:id="rId6"/>
    <p:sldLayoutId id="2147483689" r:id="rId7"/>
    <p:sldLayoutId id="2147483690" r:id="rId8"/>
    <p:sldLayoutId id="2147483701" r:id="rId9"/>
    <p:sldLayoutId id="2147483691" r:id="rId10"/>
    <p:sldLayoutId id="2147483699" r:id="rId11"/>
    <p:sldLayoutId id="2147483799" r:id="rId12"/>
    <p:sldLayoutId id="2147483891" r:id="rId13"/>
    <p:sldLayoutId id="2147483892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233">
          <a:solidFill>
            <a:srgbClr val="004684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5pPr>
      <a:lvl6pPr marL="234895" algn="r" rtl="0" fontAlgn="base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6pPr>
      <a:lvl7pPr marL="469790" algn="r" rtl="0" fontAlgn="base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7pPr>
      <a:lvl8pPr marL="704685" algn="r" rtl="0" fontAlgn="base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8pPr>
      <a:lvl9pPr marL="939580" algn="r" rtl="0" fontAlgn="base">
        <a:spcBef>
          <a:spcPct val="0"/>
        </a:spcBef>
        <a:spcAft>
          <a:spcPct val="0"/>
        </a:spcAft>
        <a:defRPr sz="1233">
          <a:solidFill>
            <a:schemeClr val="hlink"/>
          </a:solidFill>
          <a:latin typeface="Arial" charset="0"/>
        </a:defRPr>
      </a:lvl9pPr>
    </p:titleStyle>
    <p:bodyStyle>
      <a:lvl1pPr marL="176171" indent="-17617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704" indent="-146810" algn="l" rtl="0" eaLnBrk="0" fontAlgn="base" hangingPunct="0">
        <a:spcBef>
          <a:spcPct val="20000"/>
        </a:spcBef>
        <a:spcAft>
          <a:spcPct val="0"/>
        </a:spcAft>
        <a:buChar char="–"/>
        <a:defRPr sz="822">
          <a:solidFill>
            <a:schemeClr val="tx1"/>
          </a:solidFill>
          <a:latin typeface="+mn-lt"/>
        </a:defRPr>
      </a:lvl2pPr>
      <a:lvl3pPr marL="587237" indent="-117448" algn="l" rtl="0" eaLnBrk="0" fontAlgn="base" hangingPunct="0">
        <a:spcBef>
          <a:spcPct val="20000"/>
        </a:spcBef>
        <a:spcAft>
          <a:spcPct val="0"/>
        </a:spcAft>
        <a:buChar char="•"/>
        <a:defRPr sz="719">
          <a:solidFill>
            <a:schemeClr val="tx1"/>
          </a:solidFill>
          <a:latin typeface="+mn-lt"/>
        </a:defRPr>
      </a:lvl3pPr>
      <a:lvl4pPr marL="822132" indent="-117448" algn="l" rtl="0" eaLnBrk="0" fontAlgn="base" hangingPunct="0">
        <a:spcBef>
          <a:spcPct val="20000"/>
        </a:spcBef>
        <a:spcAft>
          <a:spcPct val="0"/>
        </a:spcAft>
        <a:buChar char="–"/>
        <a:defRPr sz="617">
          <a:solidFill>
            <a:schemeClr val="tx1"/>
          </a:solidFill>
          <a:latin typeface="+mn-lt"/>
        </a:defRPr>
      </a:lvl4pPr>
      <a:lvl5pPr marL="1057027" indent="-117448" algn="l" rtl="0" eaLnBrk="0" fontAlgn="base" hangingPunct="0">
        <a:spcBef>
          <a:spcPct val="20000"/>
        </a:spcBef>
        <a:spcAft>
          <a:spcPct val="0"/>
        </a:spcAft>
        <a:buChar char="»"/>
        <a:defRPr sz="514">
          <a:solidFill>
            <a:schemeClr val="tx1"/>
          </a:solidFill>
          <a:latin typeface="+mn-lt"/>
        </a:defRPr>
      </a:lvl5pPr>
      <a:lvl6pPr marL="1291923" indent="-117448" algn="l" rtl="0" fontAlgn="base">
        <a:spcBef>
          <a:spcPct val="20000"/>
        </a:spcBef>
        <a:spcAft>
          <a:spcPct val="0"/>
        </a:spcAft>
        <a:buChar char="»"/>
        <a:defRPr sz="514">
          <a:solidFill>
            <a:schemeClr val="tx1"/>
          </a:solidFill>
          <a:latin typeface="+mn-lt"/>
        </a:defRPr>
      </a:lvl6pPr>
      <a:lvl7pPr marL="1526817" indent="-117448" algn="l" rtl="0" fontAlgn="base">
        <a:spcBef>
          <a:spcPct val="20000"/>
        </a:spcBef>
        <a:spcAft>
          <a:spcPct val="0"/>
        </a:spcAft>
        <a:buChar char="»"/>
        <a:defRPr sz="514">
          <a:solidFill>
            <a:schemeClr val="tx1"/>
          </a:solidFill>
          <a:latin typeface="+mn-lt"/>
        </a:defRPr>
      </a:lvl7pPr>
      <a:lvl8pPr marL="1761712" indent="-117448" algn="l" rtl="0" fontAlgn="base">
        <a:spcBef>
          <a:spcPct val="20000"/>
        </a:spcBef>
        <a:spcAft>
          <a:spcPct val="0"/>
        </a:spcAft>
        <a:buChar char="»"/>
        <a:defRPr sz="514">
          <a:solidFill>
            <a:schemeClr val="tx1"/>
          </a:solidFill>
          <a:latin typeface="+mn-lt"/>
        </a:defRPr>
      </a:lvl8pPr>
      <a:lvl9pPr marL="1996607" indent="-117448" algn="l" rtl="0" fontAlgn="base">
        <a:spcBef>
          <a:spcPct val="20000"/>
        </a:spcBef>
        <a:spcAft>
          <a:spcPct val="0"/>
        </a:spcAft>
        <a:buChar char="»"/>
        <a:defRPr sz="5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1pPr>
      <a:lvl2pPr marL="234895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2pPr>
      <a:lvl3pPr marL="469790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3pPr>
      <a:lvl4pPr marL="704685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4pPr>
      <a:lvl5pPr marL="939580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5pPr>
      <a:lvl6pPr marL="1174475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09370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44266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9160" algn="l" defTabSz="469790" rtl="0" eaLnBrk="1" latinLnBrk="0" hangingPunct="1"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9485" y="568100"/>
            <a:ext cx="10046344" cy="681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485" y="1590680"/>
            <a:ext cx="10046344" cy="60265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Freeform 1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2696" y="8311248"/>
            <a:ext cx="558656" cy="227240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0248" tIns="60124" rIns="120248" bIns="60124" numCol="1" anchor="t" anchorCtr="0" compatLnSpc="1">
            <a:prstTxWarp prst="textNoShape">
              <a:avLst/>
            </a:prstTxWarp>
          </a:bodyPr>
          <a:lstStyle/>
          <a:p>
            <a:endParaRPr lang="en-GB" sz="2367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9456402" y="8311248"/>
            <a:ext cx="1579716" cy="196484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315" smtClean="0">
                <a:solidFill>
                  <a:schemeClr val="tx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315">
              <a:solidFill>
                <a:schemeClr val="tx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27969" y="8798868"/>
            <a:ext cx="7157924" cy="122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02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89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277235" y="8311248"/>
            <a:ext cx="7650750" cy="487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202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89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2020 KPMG LLP, a UK limited liability partnership and a member firm of the KPMG network of independent member firms affiliated with KPMG International Cooperative (“KPMG International”), a Swiss entity.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75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hdr="0" ftr="0" dt="0"/>
  <p:txStyles>
    <p:titleStyle>
      <a:lvl1pPr algn="l" defTabSz="1202436" rtl="0" eaLnBrk="1" latinLnBrk="0" hangingPunct="1">
        <a:lnSpc>
          <a:spcPct val="70000"/>
        </a:lnSpc>
        <a:spcBef>
          <a:spcPct val="0"/>
        </a:spcBef>
        <a:buNone/>
        <a:defRPr sz="71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FontTx/>
        <a:buNone/>
        <a:defRPr sz="1973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FontTx/>
        <a:buNone/>
        <a:defRPr sz="1973" kern="1200">
          <a:solidFill>
            <a:schemeClr val="tx2"/>
          </a:solidFill>
          <a:latin typeface="+mn-lt"/>
          <a:ea typeface="+mn-ea"/>
          <a:cs typeface="+mn-cs"/>
        </a:defRPr>
      </a:lvl2pPr>
      <a:lvl3pPr marL="378720" indent="-37872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Clr>
          <a:schemeClr val="tx2"/>
        </a:buClr>
        <a:buFont typeface="Arial" panose="020B0604020202020204" pitchFamily="34" charset="0"/>
        <a:buChar char="—"/>
        <a:defRPr sz="1973" kern="1200">
          <a:solidFill>
            <a:schemeClr val="tx2"/>
          </a:solidFill>
          <a:latin typeface="+mn-lt"/>
          <a:ea typeface="+mn-ea"/>
          <a:cs typeface="+mn-cs"/>
        </a:defRPr>
      </a:lvl3pPr>
      <a:lvl4pPr marL="568080" indent="-18936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Clr>
          <a:schemeClr val="tx2"/>
        </a:buClr>
        <a:buFont typeface="Arial" panose="020B0604020202020204" pitchFamily="34" charset="0"/>
        <a:buChar char="-"/>
        <a:defRPr sz="1973" kern="1200">
          <a:solidFill>
            <a:schemeClr val="tx2"/>
          </a:solidFill>
          <a:latin typeface="+mn-lt"/>
          <a:ea typeface="+mn-ea"/>
          <a:cs typeface="+mn-cs"/>
        </a:defRPr>
      </a:lvl4pPr>
      <a:lvl5pPr marL="946800" indent="-37872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Clr>
          <a:schemeClr val="tx2"/>
        </a:buClr>
        <a:buFont typeface="Arial" panose="020B0604020202020204" pitchFamily="34" charset="0"/>
        <a:buChar char="—"/>
        <a:defRPr sz="1973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136160" indent="-18936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Clr>
          <a:schemeClr val="tx2"/>
        </a:buClr>
        <a:buFont typeface="Arial" panose="020B0604020202020204" pitchFamily="34" charset="0"/>
        <a:buChar char="-"/>
        <a:defRPr sz="1973" kern="1200">
          <a:solidFill>
            <a:schemeClr val="tx2"/>
          </a:solidFill>
          <a:latin typeface="+mn-lt"/>
          <a:ea typeface="+mn-ea"/>
          <a:cs typeface="+mn-cs"/>
        </a:defRPr>
      </a:lvl6pPr>
      <a:lvl7pPr marL="1514880" indent="-37872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Clr>
          <a:schemeClr val="tx2"/>
        </a:buClr>
        <a:buFont typeface="Arial" panose="020B0604020202020204" pitchFamily="34" charset="0"/>
        <a:buChar char="—"/>
        <a:defRPr sz="1973" kern="1200">
          <a:solidFill>
            <a:schemeClr val="tx2"/>
          </a:solidFill>
          <a:latin typeface="+mn-lt"/>
          <a:ea typeface="+mn-ea"/>
          <a:cs typeface="+mn-cs"/>
        </a:defRPr>
      </a:lvl7pPr>
      <a:lvl8pPr marL="1704240" indent="-189360" algn="l" defTabSz="1202436" rtl="0" eaLnBrk="1" latinLnBrk="0" hangingPunct="1">
        <a:lnSpc>
          <a:spcPct val="100000"/>
        </a:lnSpc>
        <a:spcBef>
          <a:spcPts val="0"/>
        </a:spcBef>
        <a:spcAft>
          <a:spcPts val="789"/>
        </a:spcAft>
        <a:buClr>
          <a:schemeClr val="tx2"/>
        </a:buClr>
        <a:buFont typeface="Arial" panose="020B0604020202020204" pitchFamily="34" charset="0"/>
        <a:buChar char="-"/>
        <a:defRPr sz="1973" kern="1200">
          <a:solidFill>
            <a:schemeClr val="tx2"/>
          </a:solidFill>
          <a:latin typeface="+mn-lt"/>
          <a:ea typeface="+mn-ea"/>
          <a:cs typeface="+mn-cs"/>
        </a:defRPr>
      </a:lvl8pPr>
      <a:lvl9pPr marL="5110353" indent="-300609" algn="l" defTabSz="1202436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3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1pPr>
      <a:lvl2pPr marL="601218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2pPr>
      <a:lvl3pPr marL="1202436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3pPr>
      <a:lvl4pPr marL="1803654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4pPr>
      <a:lvl5pPr marL="2404872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5pPr>
      <a:lvl6pPr marL="3006090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6pPr>
      <a:lvl7pPr marL="3607308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7pPr>
      <a:lvl8pPr marL="4208526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8pPr>
      <a:lvl9pPr marL="4809744" algn="l" defTabSz="1202436" rtl="0" eaLnBrk="1" latinLnBrk="0" hangingPunct="1">
        <a:defRPr sz="23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470">
          <p15:clr>
            <a:srgbClr val="F26B43"/>
          </p15:clr>
        </p15:guide>
        <p15:guide id="3" pos="5291">
          <p15:clr>
            <a:srgbClr val="F26B43"/>
          </p15:clr>
        </p15:guide>
        <p15:guide id="4" orient="horz" pos="76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ggc.scot/staff-recruitment/hrconnect/policies-and-staff-governance/polic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hsnss.service-now.com/ggc_hr?id=nhsggchr_index" TargetMode="External"/><Relationship Id="rId4" Type="http://schemas.openxmlformats.org/officeDocument/2006/relationships/hyperlink" Target="https://workforce.nhs.scot/polici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force.nhs.sc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87AA08-7B57-C44B-B546-5D2FA89AF3FE}"/>
              </a:ext>
            </a:extLst>
          </p:cNvPr>
          <p:cNvSpPr/>
          <p:nvPr/>
        </p:nvSpPr>
        <p:spPr>
          <a:xfrm>
            <a:off x="0" y="0"/>
            <a:ext cx="12024783" cy="9018588"/>
          </a:xfrm>
          <a:prstGeom prst="rect">
            <a:avLst/>
          </a:prstGeom>
          <a:solidFill>
            <a:srgbClr val="0955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B8A7AE-5411-604B-801B-FAC2D4F1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" y="339831"/>
            <a:ext cx="12024783" cy="1202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7C456D-A4C7-2041-B85D-C4ED96A3ADF0}"/>
              </a:ext>
            </a:extLst>
          </p:cNvPr>
          <p:cNvSpPr txBox="1"/>
          <p:nvPr/>
        </p:nvSpPr>
        <p:spPr>
          <a:xfrm>
            <a:off x="1025698" y="3574033"/>
            <a:ext cx="10129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578"/>
              </a:spcBef>
            </a:pP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‘Once for Scotland’ Workforce Policies – Phase 2.2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3345305-5AB8-7349-A32F-1E7C190E5D55}"/>
              </a:ext>
            </a:extLst>
          </p:cNvPr>
          <p:cNvCxnSpPr/>
          <p:nvPr/>
        </p:nvCxnSpPr>
        <p:spPr>
          <a:xfrm>
            <a:off x="373447" y="7629517"/>
            <a:ext cx="11306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IPD_2021_H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03" y="210932"/>
            <a:ext cx="3045905" cy="11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11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8013990" cy="946939"/>
          </a:xfrm>
        </p:spPr>
        <p:txBody>
          <a:bodyPr anchor="t" anchorCtr="0"/>
          <a:lstStyle/>
          <a:p>
            <a:pPr algn="l"/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policies</a:t>
            </a:r>
            <a:b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82" b="1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218676"/>
            <a:ext cx="11138189" cy="5599845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5EB8"/>
                </a:solidFill>
              </a:rPr>
              <a:t>Key to the successful application of the NHSScotland  Workforce Policies is: </a:t>
            </a:r>
          </a:p>
          <a:p>
            <a:pPr marL="0" indent="0">
              <a:buNone/>
            </a:pPr>
            <a:endParaRPr lang="en-GB" sz="2400" i="1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Recognising the individual nature of a situation by taking a </a:t>
            </a:r>
            <a:r>
              <a:rPr lang="en-GB" sz="2400" b="1" dirty="0">
                <a:solidFill>
                  <a:srgbClr val="005EB8"/>
                </a:solidFill>
              </a:rPr>
              <a:t>person-centred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All parties establishing and encouraging </a:t>
            </a:r>
            <a:r>
              <a:rPr lang="en-GB" sz="2400" b="1" dirty="0">
                <a:solidFill>
                  <a:srgbClr val="005EB8"/>
                </a:solidFill>
              </a:rPr>
              <a:t>open and honest communication </a:t>
            </a: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Adopting a supportive approach by </a:t>
            </a:r>
            <a:r>
              <a:rPr lang="en-GB" sz="2400" b="1" dirty="0">
                <a:solidFill>
                  <a:srgbClr val="005EB8"/>
                </a:solidFill>
              </a:rPr>
              <a:t>proactively communicating </a:t>
            </a:r>
            <a:r>
              <a:rPr lang="en-GB" sz="2400" dirty="0">
                <a:solidFill>
                  <a:srgbClr val="005EB8"/>
                </a:solidFill>
              </a:rPr>
              <a:t>with and </a:t>
            </a:r>
            <a:r>
              <a:rPr lang="en-GB" sz="2400" b="1" dirty="0">
                <a:solidFill>
                  <a:srgbClr val="005EB8"/>
                </a:solidFill>
              </a:rPr>
              <a:t>offering support </a:t>
            </a:r>
            <a:r>
              <a:rPr lang="en-GB" sz="2400" dirty="0">
                <a:solidFill>
                  <a:srgbClr val="005EB8"/>
                </a:solidFill>
              </a:rPr>
              <a:t>to employees who are involved in any process as part of a workforce policy</a:t>
            </a:r>
            <a:endParaRPr lang="en-GB" sz="2400" dirty="0">
              <a:solidFill>
                <a:srgbClr val="005EB8"/>
              </a:solidFill>
              <a:cs typeface="Arial"/>
            </a:endParaRPr>
          </a:p>
          <a:p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Supporting consistent staff management across NHSScotland</a:t>
            </a:r>
            <a:endParaRPr lang="en-GB" sz="2400" dirty="0">
              <a:solidFill>
                <a:srgbClr val="005EB8"/>
              </a:solidFill>
              <a:cs typeface="Arial"/>
            </a:endParaRPr>
          </a:p>
          <a:p>
            <a:endParaRPr lang="en-GB" sz="2400" dirty="0">
              <a:solidFill>
                <a:srgbClr val="005EB8"/>
              </a:solidFill>
            </a:endParaRPr>
          </a:p>
          <a:p>
            <a:endParaRPr lang="en-GB" sz="2400" dirty="0">
              <a:solidFill>
                <a:srgbClr val="005EB8"/>
              </a:solidFill>
              <a:highlight>
                <a:srgbClr val="FFFF00"/>
              </a:highlight>
              <a:cs typeface="Arial"/>
            </a:endParaRPr>
          </a:p>
          <a:p>
            <a:endParaRPr lang="en-GB" sz="2400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B943AE-E3B7-EF2E-6762-5C05456F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E8D0E59-1E24-4563-D8B1-009F24B8CBCD}"/>
              </a:ext>
            </a:extLst>
          </p:cNvPr>
          <p:cNvSpPr/>
          <p:nvPr/>
        </p:nvSpPr>
        <p:spPr>
          <a:xfrm>
            <a:off x="265" y="0"/>
            <a:ext cx="12024783" cy="9018588"/>
          </a:xfrm>
          <a:prstGeom prst="rect">
            <a:avLst/>
          </a:prstGeom>
          <a:solidFill>
            <a:srgbClr val="0955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D9CA93-8684-E73E-FD2F-CF054C65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" y="339831"/>
            <a:ext cx="12024783" cy="1202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94EE76-A4A2-66B2-BF5F-0927EA273A2C}"/>
              </a:ext>
            </a:extLst>
          </p:cNvPr>
          <p:cNvSpPr txBox="1"/>
          <p:nvPr/>
        </p:nvSpPr>
        <p:spPr>
          <a:xfrm>
            <a:off x="373447" y="6618361"/>
            <a:ext cx="10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78"/>
              </a:spcBef>
            </a:pPr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Changes</a:t>
            </a:r>
            <a:endParaRPr lang="en-US" sz="4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B734AEA-B2EC-CFB8-51C1-06EDB5B0F459}"/>
              </a:ext>
            </a:extLst>
          </p:cNvPr>
          <p:cNvCxnSpPr/>
          <p:nvPr/>
        </p:nvCxnSpPr>
        <p:spPr>
          <a:xfrm>
            <a:off x="373447" y="7629517"/>
            <a:ext cx="11306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5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0138203" cy="946939"/>
          </a:xfrm>
        </p:spPr>
        <p:txBody>
          <a:bodyPr anchor="t" anchorCtr="0"/>
          <a:lstStyle/>
          <a:p>
            <a:pPr lvl="0" algn="l"/>
            <a:r>
              <a:rPr lang="en-US" sz="4000" b="1" dirty="0">
                <a:solidFill>
                  <a:srgbClr val="005EB8"/>
                </a:solidFill>
              </a:rPr>
              <a:t>Gender-based violence Policy - New</a:t>
            </a:r>
            <a:endParaRPr lang="en-GB" sz="4000" b="1" dirty="0">
              <a:solidFill>
                <a:srgbClr val="005EB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08" y="2524851"/>
            <a:ext cx="11416295" cy="8627341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policy applies to all staff, including bank, agency, volunteers, contractors, and trainees are covered by this policy.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GBV includes abuse based on gender, affecting women, men, and LGBTQI+ individuals.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Support is available including workplace adjustments and access to occupational health.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Managers role is to respond sensitively, assess risk, and offer appropriate support.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Disclosures may come from staff, colleagues, patients, or external agencies.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Abuse is not tolerated and may lead to investigation under workforce policies.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Perpetrators may be moved to alternative placements to ensure safety.</a:t>
            </a:r>
          </a:p>
          <a:p>
            <a:endParaRPr lang="en-GB" sz="2400" dirty="0">
              <a:solidFill>
                <a:srgbClr val="005EB8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52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9356848" cy="946939"/>
          </a:xfrm>
        </p:spPr>
        <p:txBody>
          <a:bodyPr anchor="t" anchorCtr="0"/>
          <a:lstStyle/>
          <a:p>
            <a:pPr algn="l"/>
            <a:r>
              <a:rPr lang="en-GB" sz="3600" b="1" dirty="0">
                <a:solidFill>
                  <a:srgbClr val="005EB8"/>
                </a:solidFill>
              </a:rPr>
              <a:t>Facilities arrangements for Trade Unions and Professional Organisations Policy</a:t>
            </a:r>
            <a:r>
              <a:rPr lang="en-GB" sz="3600" b="1" dirty="0">
                <a:solidFill>
                  <a:srgbClr val="0955AD"/>
                </a:solidFill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rgbClr val="0955AD"/>
                </a:solidFill>
                <a:cs typeface="Arial" panose="020B0604020202020204" pitchFamily="34" charset="0"/>
              </a:rPr>
            </a:br>
            <a:endParaRPr lang="en-GB" sz="3600" b="1" dirty="0">
              <a:solidFill>
                <a:srgbClr val="0955AD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443561" y="2773769"/>
            <a:ext cx="11138189" cy="8370860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policy outlines how facility time supports partnership working and trade union engagement across NHS Scotland.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Accredited representatives are entitled to reasonable paid time off for union duties, activities, and partnership roles.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Employers and managers must support facility time requests, record usage, and ensure fair treatment.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Trade unions must accredit and train representatives, and ensure proper use of time and resources.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Substantial release agreements may be arranged for roles requiring extended time off.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Boards must provide necessary resources and monitor facility time, with annual reporting required.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49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1338142" cy="1248476"/>
          </a:xfrm>
        </p:spPr>
        <p:txBody>
          <a:bodyPr anchor="t" anchorCtr="0"/>
          <a:lstStyle/>
          <a:p>
            <a:pPr lvl="0" algn="l"/>
            <a:r>
              <a:rPr lang="en-US" sz="4000" b="1" dirty="0">
                <a:solidFill>
                  <a:srgbClr val="005EB8"/>
                </a:solidFill>
              </a:rPr>
              <a:t>Personal Development Planning and Performance Review Policy</a:t>
            </a:r>
            <a:endParaRPr lang="en-GB" sz="4000" b="1" dirty="0">
              <a:solidFill>
                <a:srgbClr val="005EB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09" y="3154070"/>
            <a:ext cx="11338142" cy="7006384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All employees must participate in annual appraisals and mid-year reviews where applicable.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Objectives should be SMART and aligned with organisational priorities.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Personal Development Plans (PDPs) identify learning needs and support career progression.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Managers must ensure access to systems (Turas, SOAR), provide protected time for preparation, and offer constructive feedback.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Employees are responsible for engaging in the process and completing mandatory training.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79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F76AC0-8E99-B72F-811F-52CA7731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17D8B5C7-D384-7A9D-4163-270A98DB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1338142" cy="1248476"/>
          </a:xfrm>
        </p:spPr>
        <p:txBody>
          <a:bodyPr anchor="t" anchorCtr="0"/>
          <a:lstStyle/>
          <a:p>
            <a:pPr lvl="0" algn="l"/>
            <a:r>
              <a:rPr lang="en-US" sz="4000" b="1" dirty="0">
                <a:solidFill>
                  <a:srgbClr val="005EB8"/>
                </a:solidFill>
              </a:rPr>
              <a:t>Personal Development Planning and Performance Review Policy (cont.)</a:t>
            </a:r>
            <a:endParaRPr lang="en-GB" sz="4000" b="1" dirty="0">
              <a:solidFill>
                <a:srgbClr val="005EB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D3C8C-6F82-43CA-D528-DBC34241EFB5}"/>
              </a:ext>
            </a:extLst>
          </p:cNvPr>
          <p:cNvSpPr txBox="1"/>
          <p:nvPr/>
        </p:nvSpPr>
        <p:spPr>
          <a:xfrm>
            <a:off x="304509" y="3121413"/>
            <a:ext cx="11338142" cy="7006384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Appraisal systems vary by staff group: Agenda for Change, Medical/Dental, and Executive/Senior Managers.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Performance concerns should be addressed promptly and in line with the Capability Policy.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Revalidation requirements apply to regulated professionals (e.g. GMC, NMC, HCPC, GDC).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Completion of reviews must be recorded for compliance monitoring.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Disagreements should be resolved informally or via HR/trade union support, with escalation through the Grievance Policy if needed.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76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10851170" cy="946939"/>
          </a:xfrm>
        </p:spPr>
        <p:txBody>
          <a:bodyPr anchor="t" anchorCtr="0"/>
          <a:lstStyle/>
          <a:p>
            <a:pPr lvl="0" algn="l"/>
            <a:r>
              <a:rPr lang="en-US" sz="4000" b="1" dirty="0">
                <a:solidFill>
                  <a:srgbClr val="005EB8"/>
                </a:solidFill>
              </a:rPr>
              <a:t>Employment Checks Policy</a:t>
            </a:r>
            <a:endParaRPr lang="en-GB" sz="4000" b="1" dirty="0">
              <a:solidFill>
                <a:srgbClr val="005EB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546090"/>
            <a:ext cx="11138189" cy="9036683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policy outlines mandatory employment checks for all staff groups, including employees, volunteers, contractors, trainees, and students.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Checks must be completed before employment or placement begins and may be repeated during employment.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Secondary employment must be declared and must not conflict with NHS duties or policies.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All checks must comply with legislation including the Equality Act 2010, Data Protection Act 2018, and Working Time Regulations 1998.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Falsifying information or working during contracted hours elsewhere may be considered fraud and subject to investigation.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48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1720803" cy="1322904"/>
          </a:xfrm>
        </p:spPr>
        <p:txBody>
          <a:bodyPr anchor="t" anchorCtr="0"/>
          <a:lstStyle/>
          <a:p>
            <a:pPr lvl="0" algn="l"/>
            <a:r>
              <a:rPr lang="en-US" sz="4000" b="1" dirty="0">
                <a:solidFill>
                  <a:srgbClr val="005EB8"/>
                </a:solidFill>
              </a:rPr>
              <a:t>Fixed-term Contract Policy</a:t>
            </a:r>
            <a:endParaRPr lang="en-GB" sz="4000" b="1" dirty="0">
              <a:solidFill>
                <a:srgbClr val="005EB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09" y="2543459"/>
            <a:ext cx="11138189" cy="7375716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Fixed-term contracts should only be used when necessary and appropriate; permanent contracts are preferred.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Employees on fixed-term contracts must receive equal access to development opportunities and equivalent terms and conditions as permanent staff.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Contracts should not typically exceed 2 years or be renewed more than twice in one year.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Managers must review contract status mid-term and regularly thereafter, with outcomes confirmed in writing.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Employees with over 4 years of continuous service may be entitled to permanent status.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30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23D48E-2F62-65D2-7D14-9FFEB173E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C44E0B7-9727-03FE-6960-8BB8C47A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1720803" cy="1322904"/>
          </a:xfrm>
        </p:spPr>
        <p:txBody>
          <a:bodyPr anchor="t" anchorCtr="0"/>
          <a:lstStyle/>
          <a:p>
            <a:pPr lvl="0" algn="l"/>
            <a:r>
              <a:rPr lang="en-US" sz="4000" b="1" dirty="0">
                <a:solidFill>
                  <a:srgbClr val="005EB8"/>
                </a:solidFill>
              </a:rPr>
              <a:t>Fixed-term Contract Policy (cont.)</a:t>
            </a:r>
            <a:endParaRPr lang="en-GB" sz="4000" b="1" dirty="0">
              <a:solidFill>
                <a:srgbClr val="005EB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F6D09F-3D8F-1FF1-8FF1-4189FE1CC94C}"/>
              </a:ext>
            </a:extLst>
          </p:cNvPr>
          <p:cNvSpPr txBox="1"/>
          <p:nvPr/>
        </p:nvSpPr>
        <p:spPr>
          <a:xfrm>
            <a:off x="304509" y="2543459"/>
            <a:ext cx="11138189" cy="6380572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Redeployment support must be provided before contract end, with access periods of up to 3 months.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Redundancy payments may apply if the post ends and no suitable alternative is found.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Pregnant employees must have contracts extended to access maternity entitlements.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Permanent employees accepting fixed-term roles must be formally notified of the change in status.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5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0114837" cy="946939"/>
          </a:xfrm>
        </p:spPr>
        <p:txBody>
          <a:bodyPr anchor="t" anchorCtr="0"/>
          <a:lstStyle/>
          <a:p>
            <a:pPr algn="l"/>
            <a:r>
              <a:rPr lang="en-GB" sz="4000" b="1" dirty="0">
                <a:solidFill>
                  <a:srgbClr val="005EB8"/>
                </a:solidFill>
              </a:rPr>
              <a:t>Secondment Policy</a:t>
            </a: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09" y="2399133"/>
            <a:ext cx="11138189" cy="9662496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policy defines a secondment as a temporary transfer from an employee’s substantive post to another role, either internally or externally.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Applies to all </a:t>
            </a:r>
            <a:r>
              <a:rPr lang="en-GB" sz="2400" dirty="0" err="1">
                <a:solidFill>
                  <a:srgbClr val="005EB8"/>
                </a:solidFill>
              </a:rPr>
              <a:t>NHSScotland</a:t>
            </a:r>
            <a:r>
              <a:rPr lang="en-GB" sz="2400" dirty="0">
                <a:solidFill>
                  <a:srgbClr val="005EB8"/>
                </a:solidFill>
              </a:rPr>
              <a:t> employees considering secondment.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Duration of secondment noted typically between 3 months and 2 years, with possible extensions.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 formal Secondment Agreement must be signed by all parties, detailing terms, duration, and management arrangements.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Employees retain their substantive post’s T&amp;C’s unless agreed otherwise. Pay adjustments and pension implications must be clarified.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Regular contact between the secondee and releasing manager is encouraged.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06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14910"/>
            <a:ext cx="2331778" cy="946939"/>
          </a:xfrm>
        </p:spPr>
        <p:txBody>
          <a:bodyPr anchor="t" anchorCtr="0"/>
          <a:lstStyle/>
          <a:p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399133"/>
            <a:ext cx="11138189" cy="4775004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r>
              <a:rPr lang="en-GB" sz="2800" dirty="0">
                <a:solidFill>
                  <a:srgbClr val="005EB8"/>
                </a:solidFill>
                <a:cs typeface="Arial"/>
              </a:rPr>
              <a:t>Programme vision &amp; objectives</a:t>
            </a: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r>
              <a:rPr lang="en-GB" sz="2800" dirty="0">
                <a:solidFill>
                  <a:srgbClr val="005EB8"/>
                </a:solidFill>
                <a:cs typeface="Arial"/>
              </a:rPr>
              <a:t>Programme approach</a:t>
            </a: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r>
              <a:rPr lang="en-GB" sz="2800" dirty="0">
                <a:solidFill>
                  <a:srgbClr val="005EB8"/>
                </a:solidFill>
                <a:cs typeface="Arial"/>
              </a:rPr>
              <a:t>Progress to date</a:t>
            </a: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r>
              <a:rPr lang="en-GB" sz="2800" dirty="0">
                <a:solidFill>
                  <a:srgbClr val="005EB8"/>
                </a:solidFill>
                <a:cs typeface="Arial"/>
              </a:rPr>
              <a:t>Workforce policies – phase 2.2</a:t>
            </a: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r>
              <a:rPr lang="en-GB" sz="2800" dirty="0">
                <a:solidFill>
                  <a:srgbClr val="005EB8"/>
                </a:solidFill>
                <a:cs typeface="Arial"/>
              </a:rPr>
              <a:t>Principles, values and application</a:t>
            </a: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r>
              <a:rPr lang="en-GB" sz="2800" dirty="0">
                <a:solidFill>
                  <a:srgbClr val="005EB8"/>
                </a:solidFill>
                <a:cs typeface="Arial"/>
              </a:rPr>
              <a:t>Phase 2.2 Key changes</a:t>
            </a: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8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8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8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8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04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31D2D3-2350-1CC5-9FE6-1944F7B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9DE2F7E2-5811-D4C3-942E-2C9653DB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09" y="1452194"/>
            <a:ext cx="10114837" cy="946939"/>
          </a:xfrm>
        </p:spPr>
        <p:txBody>
          <a:bodyPr anchor="t" anchorCtr="0"/>
          <a:lstStyle/>
          <a:p>
            <a:pPr algn="l"/>
            <a:r>
              <a:rPr lang="en-GB" sz="4000" b="1" dirty="0">
                <a:solidFill>
                  <a:srgbClr val="005EB8"/>
                </a:solidFill>
              </a:rPr>
              <a:t>Secondment Policy (cont.)</a:t>
            </a: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328351-9898-7227-E5F8-9F697B94C23D}"/>
              </a:ext>
            </a:extLst>
          </p:cNvPr>
          <p:cNvSpPr txBox="1"/>
          <p:nvPr/>
        </p:nvSpPr>
        <p:spPr>
          <a:xfrm>
            <a:off x="304510" y="2590165"/>
            <a:ext cx="11138189" cy="8667352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Appraisal &amp; PDP must be maintained during secondment and documented in the agreement.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Professional Registration must be retained if required for the substantive post.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Secondees affected by changes to their substantive post are entitled to consultation and redeployment support.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Discussions should occur 4 months before the end date of the secondment if not returning to the original post.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Extensions require mutual agreement; early termination must follow the agreement terms and involve both managers.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2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88289"/>
            <a:ext cx="8013990" cy="946939"/>
          </a:xfrm>
        </p:spPr>
        <p:txBody>
          <a:bodyPr anchor="t" anchorCtr="0"/>
          <a:lstStyle/>
          <a:p>
            <a:pPr algn="l"/>
            <a:r>
              <a:rPr lang="en-GB" sz="4000" b="1" dirty="0">
                <a:solidFill>
                  <a:srgbClr val="005EB8"/>
                </a:solidFill>
                <a:cs typeface="Arial"/>
              </a:rPr>
              <a:t>Redeployment Policy</a:t>
            </a: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435228"/>
            <a:ext cx="11138189" cy="10401159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policy applies to all displaced employees or those unable to continue in their current role (excluding bank, agency, and sessional workers).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Reasons for redeployment includes organisational change, capability issues (e.g. health or performance), and end of fixed-term contracts.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access period to redeployment is typically up to 3 months, with possible extensions for reasonable adjustments or organisational change.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The matching process is based on essential criteria, skills, and experience. Priority is given to employees based on factors such as maternity leave, disability, redundancy, and organisational change.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Trial Periods: A standard 4-week trial applies, with extensions possible for training or reasonable adjustments.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5EB8"/>
                </a:solidFill>
              </a:rPr>
              <a:t/>
            </a:r>
            <a:br>
              <a:rPr lang="en-GB" sz="2400" dirty="0">
                <a:solidFill>
                  <a:srgbClr val="005EB8"/>
                </a:solidFill>
              </a:rPr>
            </a:br>
            <a:endParaRPr lang="en-GB" sz="2400" dirty="0">
              <a:solidFill>
                <a:srgbClr val="005EB8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03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0F4FE5-420D-9FBA-EA69-868C15C7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0CAD73CC-C8BA-A9FB-D9D9-2BD8AB1E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88289"/>
            <a:ext cx="8013990" cy="946939"/>
          </a:xfrm>
        </p:spPr>
        <p:txBody>
          <a:bodyPr anchor="t" anchorCtr="0"/>
          <a:lstStyle/>
          <a:p>
            <a:pPr algn="l"/>
            <a:r>
              <a:rPr lang="en-GB" sz="4000" b="1" dirty="0">
                <a:solidFill>
                  <a:srgbClr val="005EB8"/>
                </a:solidFill>
                <a:cs typeface="Arial"/>
              </a:rPr>
              <a:t>Redeployment Policy (cont.)</a:t>
            </a: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39588C-7D61-E759-2976-D4500E5879F3}"/>
              </a:ext>
            </a:extLst>
          </p:cNvPr>
          <p:cNvSpPr txBox="1"/>
          <p:nvPr/>
        </p:nvSpPr>
        <p:spPr>
          <a:xfrm>
            <a:off x="304510" y="2435228"/>
            <a:ext cx="11138189" cy="3069922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Fixed-Term Matches: Permanent employees retain their status when matched to temporary posts.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Declining suitable roles or failing to engage may lead to employment termination.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Any disagreements can be raised under the Grievance Policy.</a:t>
            </a: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5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8013990" cy="946939"/>
          </a:xfrm>
        </p:spPr>
        <p:txBody>
          <a:bodyPr anchor="t" anchorCtr="0"/>
          <a:lstStyle/>
          <a:p>
            <a:pPr algn="l"/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Racism Guide - NEW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590165"/>
            <a:ext cx="11138189" cy="8667352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Racism includes discrimination, harassment, victimisation, and microaggressions based on race, ethnicity, or nationality.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It can happen in or outside the workplace, including online or via third parties.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Managers should be alert to signs such as changes in performance, attendance, behaviour, or physical wellbeing.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If you suspect someone is affected, start a respectful conversation and listen without judgement.</a:t>
            </a: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Managers must act under </a:t>
            </a:r>
            <a:r>
              <a:rPr lang="en-GB" sz="2400" dirty="0" err="1">
                <a:solidFill>
                  <a:srgbClr val="005EB8"/>
                </a:solidFill>
              </a:rPr>
              <a:t>NHSScotland</a:t>
            </a:r>
            <a:r>
              <a:rPr lang="en-GB" sz="2400" dirty="0">
                <a:solidFill>
                  <a:srgbClr val="005EB8"/>
                </a:solidFill>
              </a:rPr>
              <a:t> policies and promote a safe, inclusive culture.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08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9917176" cy="946939"/>
          </a:xfrm>
        </p:spPr>
        <p:txBody>
          <a:bodyPr anchor="t" anchorCtr="0"/>
          <a:lstStyle/>
          <a:p>
            <a:pPr algn="l"/>
            <a:r>
              <a:rPr lang="en-GB" sz="4000" b="1" dirty="0">
                <a:solidFill>
                  <a:srgbClr val="005EB8"/>
                </a:solidFill>
              </a:rPr>
              <a:t>Reasonable Adjustments Guide - NEW</a:t>
            </a: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590165"/>
            <a:ext cx="11138189" cy="9036683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Adjustments are changes that help disabled individuals overcome disadvantages at work or during recruitment.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Examples include adapted equipment, flexible working patterns, or support services like BSL interpreters.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Managers must respond promptly and respectfully to adjustment requests, and involve occupational health or other services if needed.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Adjustments should be reviewed regularly and updated if circumstances change.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If adjustments can’t be made, alternatives or redeployment should be explored.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916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10776574" cy="946939"/>
          </a:xfrm>
        </p:spPr>
        <p:txBody>
          <a:bodyPr anchor="t" anchorCtr="0"/>
          <a:lstStyle/>
          <a:p>
            <a:pPr algn="l"/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en-GB" sz="3682" b="1" dirty="0" err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Harrassment</a:t>
            </a:r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 - NEW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399133"/>
            <a:ext cx="11138189" cy="7672207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Sexual harassment includes unwanted sexual behaviour that violates dignity or creates a hostile environment.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It can happen in person, online, or outside work hours—including from patients or third parties.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Examples include sexual comments, gestures, unwanted contact, intrusive questions, and inappropriate messages.</a:t>
            </a:r>
          </a:p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 single incident can be enough to constitute harassment.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08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192DAF-DC27-A8B2-42D3-5F0A09559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92D30813-ABE2-576E-D021-5D3B2FBC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10776574" cy="946939"/>
          </a:xfrm>
        </p:spPr>
        <p:txBody>
          <a:bodyPr anchor="t" anchorCtr="0"/>
          <a:lstStyle/>
          <a:p>
            <a:pPr algn="l"/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</a:t>
            </a:r>
            <a:r>
              <a:rPr lang="en-GB" sz="3682" b="1" dirty="0" err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Harrassment</a:t>
            </a:r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 – NEW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FEB0B8-3B50-5BAD-B819-0DB362274C5F}"/>
              </a:ext>
            </a:extLst>
          </p:cNvPr>
          <p:cNvSpPr txBox="1"/>
          <p:nvPr/>
        </p:nvSpPr>
        <p:spPr>
          <a:xfrm>
            <a:off x="304510" y="2590165"/>
            <a:ext cx="11138189" cy="9067461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285750" lvl="0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Recognising the Signs - Managers should: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Look for Changes in performance, attendance, or behaviour.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Look for Signs of stress, anxiety, or withdrawal.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Look for Physical symptoms like fatigue or panic attacks.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Have Supportive Conversations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Ask open, empathetic questions.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Listen without judgement and respect confidentiality.</a:t>
            </a:r>
          </a:p>
          <a:p>
            <a:pPr marL="742950" lvl="1" indent="-28575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act under </a:t>
            </a:r>
            <a:r>
              <a:rPr lang="en-GB" sz="2400" dirty="0" err="1">
                <a:solidFill>
                  <a:srgbClr val="005EB8"/>
                </a:solidFill>
              </a:rPr>
              <a:t>NHSScotland</a:t>
            </a:r>
            <a:r>
              <a:rPr lang="en-GB" sz="2400" dirty="0">
                <a:solidFill>
                  <a:srgbClr val="005EB8"/>
                </a:solidFill>
              </a:rPr>
              <a:t> policies and promote a safe, inclusive culture.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5EB8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926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9464330" cy="946939"/>
          </a:xfrm>
        </p:spPr>
        <p:txBody>
          <a:bodyPr anchor="t" anchorCtr="0"/>
          <a:lstStyle/>
          <a:p>
            <a:pPr algn="l"/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Support and Skills Development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573836"/>
            <a:ext cx="11138189" cy="6267720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All policies, including Once for Scotland, are available on </a:t>
            </a:r>
            <a:r>
              <a:rPr lang="en-GB" sz="2400" dirty="0">
                <a:solidFill>
                  <a:srgbClr val="005EB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HR Connect</a:t>
            </a:r>
            <a:r>
              <a:rPr lang="en-GB" sz="2400" dirty="0">
                <a:solidFill>
                  <a:srgbClr val="005EB8"/>
                </a:solidFill>
              </a:rPr>
              <a:t> and the </a:t>
            </a:r>
            <a:r>
              <a:rPr lang="en-GB" sz="2400" dirty="0">
                <a:solidFill>
                  <a:srgbClr val="005EB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NHS Scotland Workforce Policies site</a:t>
            </a:r>
            <a:r>
              <a:rPr lang="en-GB" sz="2400" dirty="0">
                <a:solidFill>
                  <a:srgbClr val="005EB8"/>
                </a:solidFill>
              </a:rPr>
              <a:t>.</a:t>
            </a:r>
            <a:endParaRPr lang="en-GB" sz="2400" b="1" i="1" dirty="0">
              <a:solidFill>
                <a:srgbClr val="005EB8"/>
              </a:solidFill>
            </a:endParaRP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EB8"/>
                </a:solidFill>
              </a:rPr>
              <a:t>For specific questions or clarification, contact the </a:t>
            </a:r>
            <a:r>
              <a:rPr lang="en-GB" sz="2400" b="1" dirty="0">
                <a:solidFill>
                  <a:srgbClr val="005EB8"/>
                </a:solidFill>
              </a:rPr>
              <a:t>HR Support &amp; Advice Unit</a:t>
            </a:r>
            <a:r>
              <a:rPr lang="en-GB" sz="2400" dirty="0">
                <a:solidFill>
                  <a:srgbClr val="005EB8"/>
                </a:solidFill>
              </a:rPr>
              <a:t> via: </a:t>
            </a:r>
          </a:p>
          <a:p>
            <a:pPr marL="8001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5EB8"/>
                </a:solidFill>
              </a:rPr>
              <a:t>ServiceNow portal</a:t>
            </a:r>
            <a:r>
              <a:rPr lang="en-GB" sz="2400" dirty="0">
                <a:solidFill>
                  <a:srgbClr val="005EB8"/>
                </a:solidFill>
              </a:rPr>
              <a:t>: </a:t>
            </a:r>
            <a:r>
              <a:rPr lang="en-GB" sz="2400" dirty="0">
                <a:solidFill>
                  <a:srgbClr val="0099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NHSGGC HR </a:t>
            </a:r>
            <a:r>
              <a:rPr lang="en-GB" sz="2400" dirty="0">
                <a:solidFill>
                  <a:srgbClr val="005EB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ServiceNow</a:t>
            </a:r>
            <a:endParaRPr lang="en-GB" sz="2400" dirty="0">
              <a:solidFill>
                <a:srgbClr val="005EB8"/>
              </a:solidFill>
            </a:endParaRPr>
          </a:p>
          <a:p>
            <a:pPr marL="8001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5EB8"/>
                </a:solidFill>
              </a:rPr>
              <a:t>Phone</a:t>
            </a:r>
            <a:r>
              <a:rPr lang="en-GB" sz="2400" dirty="0">
                <a:solidFill>
                  <a:srgbClr val="005EB8"/>
                </a:solidFill>
              </a:rPr>
              <a:t>: 0141 278 2700 (Option 2)</a:t>
            </a:r>
          </a:p>
          <a:p>
            <a:pPr marL="800100" lvl="1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5EB8"/>
                </a:solidFill>
              </a:rPr>
              <a:t>Email</a:t>
            </a:r>
            <a:r>
              <a:rPr lang="en-GB" sz="2400" dirty="0">
                <a:solidFill>
                  <a:srgbClr val="005EB8"/>
                </a:solidFill>
              </a:rPr>
              <a:t>: HR.Support@ggc.scot.nhs.uk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b="1" i="1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b="1" i="1" dirty="0">
              <a:solidFill>
                <a:srgbClr val="005EB8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sz="2400" dirty="0">
              <a:solidFill>
                <a:srgbClr val="005EB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</a:pPr>
            <a:endParaRPr lang="en-GB" sz="2400" dirty="0">
              <a:cs typeface="Arial"/>
            </a:endParaRPr>
          </a:p>
          <a:p>
            <a:pPr marL="450914" indent="-450914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955AD"/>
              </a:buClr>
              <a:buFont typeface="Wingdings,Sans-Serif" pitchFamily="2" charset="2"/>
              <a:buChar char="§"/>
            </a:pPr>
            <a:endParaRPr lang="en-GB"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59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80191B33-7329-7D47-B6DC-18987579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71" y="1628468"/>
            <a:ext cx="9945324" cy="946939"/>
          </a:xfrm>
        </p:spPr>
        <p:txBody>
          <a:bodyPr anchor="t" anchorCtr="0"/>
          <a:lstStyle/>
          <a:p>
            <a:pPr algn="l"/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B292580B-C681-4F4C-B8FB-9F02433E676E}"/>
              </a:ext>
            </a:extLst>
          </p:cNvPr>
          <p:cNvSpPr txBox="1">
            <a:spLocks/>
          </p:cNvSpPr>
          <p:nvPr/>
        </p:nvSpPr>
        <p:spPr>
          <a:xfrm>
            <a:off x="836771" y="2575407"/>
            <a:ext cx="11034405" cy="3672084"/>
          </a:xfrm>
          <a:prstGeom prst="rect">
            <a:avLst/>
          </a:prstGeom>
        </p:spPr>
        <p:txBody>
          <a:bodyPr vert="horz" lIns="120248" tIns="60124" rIns="120248" bIns="60124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‘Once for Scotland’ Workforce policies will promote </a:t>
            </a:r>
            <a:endParaRPr lang="en-US" sz="2630">
              <a:solidFill>
                <a:srgbClr val="005EB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NHSScotland as a modern, </a:t>
            </a:r>
            <a:r>
              <a:rPr lang="en-GB" sz="2630" b="1">
                <a:solidFill>
                  <a:srgbClr val="005EB8"/>
                </a:solidFill>
                <a:latin typeface="Arial"/>
                <a:cs typeface="Arial"/>
              </a:rPr>
              <a:t>exemplar employer</a:t>
            </a: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; showcasing</a:t>
            </a:r>
            <a:endParaRPr lang="en-US" sz="2630">
              <a:solidFill>
                <a:srgbClr val="005EB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our </a:t>
            </a:r>
            <a:r>
              <a:rPr lang="en-GB" sz="2630" b="1">
                <a:solidFill>
                  <a:srgbClr val="005EB8"/>
                </a:solidFill>
                <a:latin typeface="Arial"/>
                <a:cs typeface="Arial"/>
              </a:rPr>
              <a:t>core values</a:t>
            </a: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, and </a:t>
            </a:r>
            <a:r>
              <a:rPr lang="en-GB" sz="2630" b="1">
                <a:solidFill>
                  <a:srgbClr val="005EB8"/>
                </a:solidFill>
                <a:latin typeface="Arial"/>
                <a:cs typeface="Arial"/>
              </a:rPr>
              <a:t>promoting consistent employment </a:t>
            </a:r>
          </a:p>
          <a:p>
            <a:pPr>
              <a:lnSpc>
                <a:spcPct val="100000"/>
              </a:lnSpc>
            </a:pPr>
            <a:r>
              <a:rPr lang="en-GB" sz="2630" b="1">
                <a:solidFill>
                  <a:srgbClr val="005EB8"/>
                </a:solidFill>
                <a:latin typeface="Arial"/>
                <a:cs typeface="Arial"/>
              </a:rPr>
              <a:t>policy</a:t>
            </a:r>
            <a:r>
              <a:rPr lang="en-US" sz="2630" b="1">
                <a:solidFill>
                  <a:srgbClr val="005EB8"/>
                </a:solidFill>
                <a:latin typeface="Arial"/>
                <a:cs typeface="Arial"/>
              </a:rPr>
              <a:t> </a:t>
            </a:r>
            <a:r>
              <a:rPr lang="en-GB" sz="2630" b="1">
                <a:solidFill>
                  <a:srgbClr val="005EB8"/>
                </a:solidFill>
                <a:latin typeface="Arial"/>
                <a:cs typeface="Arial"/>
              </a:rPr>
              <a:t>and practice </a:t>
            </a: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that supports the implementation of the </a:t>
            </a:r>
          </a:p>
          <a:p>
            <a:pPr>
              <a:lnSpc>
                <a:spcPct val="100000"/>
              </a:lnSpc>
            </a:pPr>
            <a:r>
              <a:rPr lang="en-GB" sz="2630">
                <a:solidFill>
                  <a:srgbClr val="005EB8"/>
                </a:solidFill>
                <a:latin typeface="Arial"/>
                <a:cs typeface="Arial"/>
              </a:rPr>
              <a:t>Staff Governance Standard and </a:t>
            </a:r>
            <a:r>
              <a:rPr lang="en-GB" sz="2630" b="1">
                <a:solidFill>
                  <a:srgbClr val="005EB8"/>
                </a:solidFill>
                <a:latin typeface="Arial"/>
                <a:cs typeface="Arial"/>
              </a:rPr>
              <a:t>effective recruitment and retention</a:t>
            </a:r>
            <a:endParaRPr lang="en-US" sz="2630">
              <a:solidFill>
                <a:srgbClr val="005EB8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2630">
              <a:solidFill>
                <a:srgbClr val="005EB8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en-GB" sz="2630">
              <a:solidFill>
                <a:srgbClr val="005EB8"/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en-GB" sz="263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en-GB" sz="263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4AF486-1E2C-8B41-AD75-E8E222C79B15}"/>
              </a:ext>
            </a:extLst>
          </p:cNvPr>
          <p:cNvSpPr txBox="1"/>
          <p:nvPr/>
        </p:nvSpPr>
        <p:spPr>
          <a:xfrm>
            <a:off x="6027954" y="6295925"/>
            <a:ext cx="5843221" cy="1335601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algn="r"/>
            <a:r>
              <a:rPr lang="en-GB" sz="2630">
                <a:solidFill>
                  <a:srgbClr val="0955AD"/>
                </a:solidFill>
                <a:latin typeface="Arial"/>
                <a:cs typeface="Arial"/>
              </a:rPr>
              <a:t>‘A transformational change in workforce policies and how they are developed’</a:t>
            </a:r>
            <a:endParaRPr lang="en-US" sz="2367"/>
          </a:p>
        </p:txBody>
      </p:sp>
    </p:spTree>
    <p:extLst>
      <p:ext uri="{BB962C8B-B14F-4D97-AF65-F5344CB8AC3E}">
        <p14:creationId xmlns:p14="http://schemas.microsoft.com/office/powerpoint/2010/main" val="80185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35DB8-0EDF-3047-BCCA-AB5B44E8E775}"/>
              </a:ext>
            </a:extLst>
          </p:cNvPr>
          <p:cNvSpPr txBox="1"/>
          <p:nvPr/>
        </p:nvSpPr>
        <p:spPr>
          <a:xfrm>
            <a:off x="509236" y="2239033"/>
            <a:ext cx="4822984" cy="6313951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30670" indent="-330670">
              <a:buClr>
                <a:srgbClr val="0955AD"/>
              </a:buClr>
              <a:buFont typeface="Wingdings" pitchFamily="2" charset="2"/>
              <a:buChar char="§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refreshed simple, standardised and person-centred policies </a:t>
            </a:r>
            <a:endParaRPr lang="en-US" sz="2367">
              <a:solidFill>
                <a:srgbClr val="005EB8"/>
              </a:solidFill>
              <a:cs typeface="Arial" charset="0"/>
            </a:endParaRPr>
          </a:p>
          <a:p>
            <a:pPr marL="662175" lvl="1" indent="-330670">
              <a:buClr>
                <a:schemeClr val="accent6"/>
              </a:buClr>
              <a:buFont typeface="Wingdings" panose="020B0604020202020204" pitchFamily="34" charset="0"/>
              <a:buChar char="ü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policy</a:t>
            </a:r>
            <a:endParaRPr lang="en-US" sz="2367">
              <a:solidFill>
                <a:srgbClr val="005EB8"/>
              </a:solidFill>
              <a:cs typeface="Arial" charset="0"/>
            </a:endParaRPr>
          </a:p>
          <a:p>
            <a:pPr marL="662175" lvl="1" indent="-330670">
              <a:buClr>
                <a:schemeClr val="accent6"/>
              </a:buClr>
              <a:buFont typeface="Wingdings" panose="020B0604020202020204" pitchFamily="34" charset="0"/>
              <a:buChar char="ü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supporting documents</a:t>
            </a:r>
            <a:endParaRPr lang="en-US" sz="2367">
              <a:solidFill>
                <a:srgbClr val="005EB8"/>
              </a:solidFill>
              <a:cs typeface="Arial" charset="0"/>
            </a:endParaRPr>
          </a:p>
          <a:p>
            <a:pPr marL="662175" lvl="1" indent="-330670">
              <a:buClr>
                <a:schemeClr val="accent6"/>
              </a:buClr>
              <a:buFont typeface="Wingdings" panose="020B0604020202020204" pitchFamily="34" charset="0"/>
              <a:buChar char="ü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standard sections</a:t>
            </a:r>
          </a:p>
          <a:p>
            <a:endParaRPr lang="en-GB" sz="2367">
              <a:solidFill>
                <a:srgbClr val="005EB8"/>
              </a:solidFill>
              <a:cs typeface="Arial"/>
            </a:endParaRPr>
          </a:p>
          <a:p>
            <a:pPr marL="330670" indent="-330670">
              <a:buClr>
                <a:srgbClr val="0955AD"/>
              </a:buClr>
              <a:buFont typeface="Wingdings" pitchFamily="2" charset="2"/>
              <a:buChar char="§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accessible on an innovative digital solution </a:t>
            </a:r>
          </a:p>
          <a:p>
            <a:pPr marL="330670" indent="-330670">
              <a:buClr>
                <a:srgbClr val="0955AD"/>
              </a:buClr>
              <a:buFont typeface="Wingdings" pitchFamily="2" charset="2"/>
              <a:buChar char="§"/>
            </a:pPr>
            <a:endParaRPr lang="en-GB" sz="2367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670" indent="-330670">
              <a:buClr>
                <a:srgbClr val="0955AD"/>
              </a:buClr>
              <a:buFont typeface="Wingdings" pitchFamily="2" charset="2"/>
              <a:buChar char="§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dynamic and interactive engagement process, with staff and managers at the centre of policy and digital development</a:t>
            </a:r>
          </a:p>
          <a:p>
            <a:pPr marL="330670" indent="-330670">
              <a:buClr>
                <a:srgbClr val="0955AD"/>
              </a:buClr>
              <a:buFont typeface="Wingdings" pitchFamily="2" charset="2"/>
              <a:buChar char="§"/>
            </a:pPr>
            <a:endParaRPr lang="en-GB" sz="2367">
              <a:solidFill>
                <a:srgbClr val="005EB8"/>
              </a:solidFill>
              <a:latin typeface="Arial"/>
              <a:cs typeface="Arial"/>
            </a:endParaRPr>
          </a:p>
          <a:p>
            <a:pPr marL="330670" indent="-330670">
              <a:buClr>
                <a:srgbClr val="0955AD"/>
              </a:buClr>
              <a:buFont typeface="Wingdings" pitchFamily="2" charset="2"/>
              <a:buChar char="§"/>
            </a:pPr>
            <a:r>
              <a:rPr lang="en-GB" sz="2367">
                <a:solidFill>
                  <a:srgbClr val="005EB8"/>
                </a:solidFill>
                <a:latin typeface="Arial"/>
                <a:cs typeface="Arial"/>
              </a:rPr>
              <a:t>national standard for employment practice</a:t>
            </a:r>
          </a:p>
          <a:p>
            <a:endParaRPr lang="en-GB" sz="2367">
              <a:solidFill>
                <a:srgbClr val="002060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341482-BFAA-3E47-9428-53ACCC591F86}"/>
              </a:ext>
            </a:extLst>
          </p:cNvPr>
          <p:cNvSpPr txBox="1"/>
          <p:nvPr/>
        </p:nvSpPr>
        <p:spPr>
          <a:xfrm>
            <a:off x="7762536" y="7795294"/>
            <a:ext cx="3882359" cy="45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7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https://workforce.nhs.scot/</a:t>
            </a:r>
            <a:endParaRPr lang="en-GB" sz="23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80191B33-7329-7D47-B6DC-189875798637}"/>
              </a:ext>
            </a:extLst>
          </p:cNvPr>
          <p:cNvSpPr txBox="1">
            <a:spLocks/>
          </p:cNvSpPr>
          <p:nvPr/>
        </p:nvSpPr>
        <p:spPr bwMode="auto">
          <a:xfrm>
            <a:off x="606617" y="1456240"/>
            <a:ext cx="5406039" cy="94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7890">
                <a:solidFill>
                  <a:srgbClr val="004684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5pPr>
            <a:lvl6pPr marL="234895" algn="r" rtl="0" fontAlgn="base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6pPr>
            <a:lvl7pPr marL="469790" algn="r" rtl="0" fontAlgn="base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7pPr>
            <a:lvl8pPr marL="704685" algn="r" rtl="0" fontAlgn="base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8pPr>
            <a:lvl9pPr marL="939580" algn="r" rtl="0" fontAlgn="base">
              <a:spcBef>
                <a:spcPct val="0"/>
              </a:spcBef>
              <a:spcAft>
                <a:spcPct val="0"/>
              </a:spcAft>
              <a:defRPr sz="1233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l"/>
            <a:r>
              <a:rPr lang="en-GB" sz="3682" b="1" kern="0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xmlns="" id="{C8350E6F-3DF6-0237-8E0B-1F37B0168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87" y="1458303"/>
            <a:ext cx="5539895" cy="63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8013990" cy="761617"/>
          </a:xfrm>
        </p:spPr>
        <p:txBody>
          <a:bodyPr anchor="t" anchorCtr="0"/>
          <a:lstStyle/>
          <a:p>
            <a:pPr algn="l"/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b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249192"/>
            <a:ext cx="11233774" cy="5661400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Policies are </a:t>
            </a:r>
            <a:r>
              <a:rPr lang="en-GB" sz="2400" b="1" dirty="0">
                <a:solidFill>
                  <a:srgbClr val="005EB8"/>
                </a:solidFill>
              </a:rPr>
              <a:t>developed nationally in partnership </a:t>
            </a:r>
            <a:r>
              <a:rPr lang="en-GB" sz="2400" dirty="0">
                <a:solidFill>
                  <a:srgbClr val="005EB8"/>
                </a:solidFill>
              </a:rPr>
              <a:t>with NHSScotland employers, trade unions and the Scottish Government.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This is a policy </a:t>
            </a:r>
            <a:r>
              <a:rPr lang="en-GB" sz="2400" b="1" dirty="0">
                <a:solidFill>
                  <a:srgbClr val="005EB8"/>
                </a:solidFill>
              </a:rPr>
              <a:t>refresh</a:t>
            </a:r>
            <a:r>
              <a:rPr lang="en-GB" sz="2400" dirty="0">
                <a:solidFill>
                  <a:srgbClr val="005EB8"/>
                </a:solidFill>
              </a:rPr>
              <a:t> and not a re-negotiation.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Regional </a:t>
            </a:r>
            <a:r>
              <a:rPr lang="en-GB" sz="2400" b="1" dirty="0">
                <a:solidFill>
                  <a:srgbClr val="005EB8"/>
                </a:solidFill>
              </a:rPr>
              <a:t>engagement events </a:t>
            </a:r>
            <a:r>
              <a:rPr lang="en-GB" sz="2400" dirty="0">
                <a:solidFill>
                  <a:srgbClr val="005EB8"/>
                </a:solidFill>
              </a:rPr>
              <a:t>held </a:t>
            </a:r>
            <a:r>
              <a:rPr lang="en-GB" sz="2400" b="1" dirty="0">
                <a:solidFill>
                  <a:srgbClr val="005EB8"/>
                </a:solidFill>
              </a:rPr>
              <a:t>pre-policy development</a:t>
            </a:r>
            <a:r>
              <a:rPr lang="en-GB" sz="2400" dirty="0">
                <a:solidFill>
                  <a:srgbClr val="005EB8"/>
                </a:solidFill>
              </a:rPr>
              <a:t>, identified best practice and key concerns.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Regional </a:t>
            </a:r>
            <a:r>
              <a:rPr lang="en-GB" sz="2400" b="1" dirty="0">
                <a:solidFill>
                  <a:srgbClr val="005EB8"/>
                </a:solidFill>
              </a:rPr>
              <a:t>engagement events </a:t>
            </a:r>
            <a:r>
              <a:rPr lang="en-GB" sz="2400" dirty="0">
                <a:solidFill>
                  <a:srgbClr val="005EB8"/>
                </a:solidFill>
              </a:rPr>
              <a:t>held </a:t>
            </a:r>
            <a:r>
              <a:rPr lang="en-GB" sz="2400" b="1" dirty="0">
                <a:solidFill>
                  <a:srgbClr val="005EB8"/>
                </a:solidFill>
              </a:rPr>
              <a:t>during policy development</a:t>
            </a:r>
            <a:r>
              <a:rPr lang="en-GB" sz="2400" dirty="0">
                <a:solidFill>
                  <a:srgbClr val="005EB8"/>
                </a:solidFill>
              </a:rPr>
              <a:t> shared policy outlines, gathered and considered feedback.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  <a:cs typeface="Arial"/>
              </a:rPr>
              <a:t>Follow up </a:t>
            </a:r>
            <a:r>
              <a:rPr lang="en-GB" sz="2400" b="1" dirty="0">
                <a:solidFill>
                  <a:srgbClr val="005EB8"/>
                </a:solidFill>
                <a:cs typeface="Arial"/>
              </a:rPr>
              <a:t>engagement</a:t>
            </a:r>
            <a:r>
              <a:rPr lang="en-GB" sz="2400" dirty="0">
                <a:solidFill>
                  <a:srgbClr val="005EB8"/>
                </a:solidFill>
                <a:cs typeface="Arial"/>
              </a:rPr>
              <a:t> after the pandemic and the programme pause.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One month </a:t>
            </a:r>
            <a:r>
              <a:rPr lang="en-GB" sz="2400" b="1" dirty="0">
                <a:solidFill>
                  <a:srgbClr val="005EB8"/>
                </a:solidFill>
              </a:rPr>
              <a:t>consultation </a:t>
            </a:r>
            <a:r>
              <a:rPr lang="en-GB" sz="2400" dirty="0">
                <a:solidFill>
                  <a:srgbClr val="005EB8"/>
                </a:solidFill>
              </a:rPr>
              <a:t>gathered and considered feedback on draft policies.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8013990" cy="946939"/>
          </a:xfrm>
        </p:spPr>
        <p:txBody>
          <a:bodyPr anchor="t" anchorCtr="0"/>
          <a:lstStyle/>
          <a:p>
            <a:pPr algn="l"/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b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82" b="1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332652"/>
            <a:ext cx="11138189" cy="9016165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r>
              <a:rPr lang="en-GB" sz="2800" b="1" dirty="0">
                <a:solidFill>
                  <a:srgbClr val="005EB8"/>
                </a:solidFill>
                <a:ea typeface="Times New Roman" panose="02020603050405020304" pitchFamily="18" charset="0"/>
              </a:rPr>
              <a:t>Phase 1</a:t>
            </a:r>
          </a:p>
          <a:p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Arial"/>
            </a:endParaRPr>
          </a:p>
          <a:p>
            <a:r>
              <a:rPr lang="en-GB" sz="2400" b="1" dirty="0">
                <a:solidFill>
                  <a:srgbClr val="005EB8"/>
                </a:solidFill>
              </a:rPr>
              <a:t>Policies p</a:t>
            </a:r>
            <a:r>
              <a:rPr lang="en-GB" sz="2400" b="1" dirty="0">
                <a:solidFill>
                  <a:srgbClr val="005EB8"/>
                </a:solidFill>
                <a:ea typeface="Times New Roman" panose="02020603050405020304" pitchFamily="18" charset="0"/>
              </a:rPr>
              <a:t>ublished March 2020: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Attendance; Bullying and Harassment; Capability; Conduct; Grievance; and a Workforce Policies Investigation Process.</a:t>
            </a:r>
            <a:endParaRPr lang="en-GB" dirty="0">
              <a:cs typeface="Arial"/>
            </a:endParaRPr>
          </a:p>
          <a:p>
            <a:endParaRPr lang="en-GB" sz="2400" b="1" dirty="0">
              <a:solidFill>
                <a:srgbClr val="005EB8"/>
              </a:solidFill>
            </a:endParaRPr>
          </a:p>
          <a:p>
            <a:r>
              <a:rPr lang="en-GB" sz="2400" b="1" dirty="0">
                <a:solidFill>
                  <a:srgbClr val="005EB8"/>
                </a:solidFill>
              </a:rPr>
              <a:t>Policies p</a:t>
            </a:r>
            <a:r>
              <a:rPr lang="en-GB" sz="2400" b="1" dirty="0">
                <a:solidFill>
                  <a:srgbClr val="005EB8"/>
                </a:solidFill>
                <a:cs typeface="Arial"/>
              </a:rPr>
              <a:t>ublished March 2021: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  <a:cs typeface="Arial"/>
              </a:rPr>
              <a:t>Whistleblowing</a:t>
            </a:r>
            <a:endParaRPr lang="en-GB" dirty="0">
              <a:cs typeface="Arial"/>
            </a:endParaRPr>
          </a:p>
          <a:p>
            <a:pPr lvl="1"/>
            <a:endParaRPr lang="en-GB" sz="2400" dirty="0">
              <a:solidFill>
                <a:srgbClr val="005EB8"/>
              </a:solidFill>
              <a:cs typeface="Arial"/>
            </a:endParaRPr>
          </a:p>
          <a:p>
            <a:r>
              <a:rPr lang="en-GB" sz="2800" b="1" dirty="0">
                <a:solidFill>
                  <a:srgbClr val="005EB8"/>
                </a:solidFill>
                <a:cs typeface="Arial"/>
              </a:rPr>
              <a:t>Phase 2.1</a:t>
            </a:r>
          </a:p>
          <a:p>
            <a:endParaRPr lang="en-GB" sz="2400" b="1" dirty="0">
              <a:solidFill>
                <a:srgbClr val="005EB8"/>
              </a:solidFill>
              <a:cs typeface="Arial"/>
            </a:endParaRPr>
          </a:p>
          <a:p>
            <a:r>
              <a:rPr lang="en-GB" sz="2400" b="1" dirty="0">
                <a:solidFill>
                  <a:srgbClr val="005EB8"/>
                </a:solidFill>
              </a:rPr>
              <a:t>Policies published November 2023:</a:t>
            </a:r>
            <a:r>
              <a:rPr lang="en-GB" sz="2400" dirty="0">
                <a:solidFill>
                  <a:srgbClr val="005EB8"/>
                </a:solidFill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  <a:cs typeface="Arial"/>
              </a:rPr>
              <a:t>Adoption, Fostering and Kinship; Breastfeeding; Career Break; Flexible Work </a:t>
            </a:r>
            <a:r>
              <a:rPr lang="en-GB" sz="2400" dirty="0">
                <a:solidFill>
                  <a:srgbClr val="005EB8"/>
                </a:solidFill>
                <a:ea typeface="+mn-lt"/>
                <a:cs typeface="+mn-lt"/>
              </a:rPr>
              <a:t>Location; Flexible Work Pattern; Maternity; New Parent Support; Parental Leave; Retirement (including Retire and Return); Shared Maternity and Special Leave.</a:t>
            </a:r>
          </a:p>
          <a:p>
            <a:endParaRPr lang="en-GB" sz="2400" dirty="0">
              <a:solidFill>
                <a:srgbClr val="005EB8"/>
              </a:solidFill>
              <a:cs typeface="Arial"/>
            </a:endParaRPr>
          </a:p>
          <a:p>
            <a:endParaRPr lang="en-GB" sz="2400" b="1" dirty="0">
              <a:solidFill>
                <a:srgbClr val="005EB8"/>
              </a:solidFill>
              <a:cs typeface="Arial"/>
            </a:endParaRPr>
          </a:p>
          <a:p>
            <a:endParaRPr lang="en-GB" sz="2400" b="1" dirty="0">
              <a:solidFill>
                <a:srgbClr val="005EB8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  <a:cs typeface="Arial"/>
            </a:endParaRPr>
          </a:p>
          <a:p>
            <a:r>
              <a:rPr lang="en-GB" sz="2400" dirty="0">
                <a:solidFill>
                  <a:srgbClr val="005EB8"/>
                </a:solidFill>
              </a:rPr>
              <a:t/>
            </a:r>
            <a:br>
              <a:rPr lang="en-GB" sz="2400" dirty="0">
                <a:solidFill>
                  <a:srgbClr val="005EB8"/>
                </a:solidFill>
              </a:rPr>
            </a:br>
            <a:endParaRPr lang="en-GB" sz="2400" dirty="0">
              <a:solidFill>
                <a:srgbClr val="005EB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2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310990"/>
            <a:ext cx="11720803" cy="581606"/>
          </a:xfrm>
        </p:spPr>
        <p:txBody>
          <a:bodyPr anchor="t" anchorCtr="0"/>
          <a:lstStyle/>
          <a:p>
            <a:pPr algn="l"/>
            <a:r>
              <a:rPr lang="en-US" sz="3682" b="1" dirty="0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Policies - Phase 2.2 </a:t>
            </a:r>
            <a:r>
              <a:rPr lang="en-GB" sz="2800" b="1" u="sng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u="sng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82" b="1" dirty="0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286971" y="1892596"/>
            <a:ext cx="11433832" cy="6769396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6290945" algn="r"/>
              </a:tabLst>
            </a:pPr>
            <a:endParaRPr lang="en-GB" sz="2400" dirty="0">
              <a:solidFill>
                <a:srgbClr val="005EB8"/>
              </a:solidFill>
              <a:latin typeface="+mj-lt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6290945" algn="r"/>
              </a:tabLst>
            </a:pPr>
            <a:r>
              <a:rPr lang="en-GB" sz="2400" dirty="0">
                <a:solidFill>
                  <a:srgbClr val="005EB8"/>
                </a:solidFill>
                <a:latin typeface="+mj-lt"/>
              </a:rPr>
              <a:t>This current phase commenced in August 2025. The 7 refreshed policies and 3 guides listed below can be found on the NHS Once for Scotland Workforce Policies Webpage</a:t>
            </a:r>
            <a:br>
              <a:rPr lang="en-GB" sz="2400" dirty="0">
                <a:solidFill>
                  <a:srgbClr val="005EB8"/>
                </a:solidFill>
                <a:latin typeface="+mj-lt"/>
              </a:rPr>
            </a:br>
            <a:endParaRPr lang="en-GB" sz="2400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Employment Checks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Facilities Arrangements for Trade Unions and Professional Organisations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Fixed Term Contracts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Gender-Based Violence *New*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Personal Development Planning and Performance Review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Redeployment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Secondment</a:t>
            </a:r>
          </a:p>
          <a:p>
            <a:pPr lvl="0"/>
            <a:endParaRPr lang="en-GB" sz="2400" dirty="0">
              <a:solidFill>
                <a:srgbClr val="005EB8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Racism Guide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Reasonable Adjustments Guide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Sexual Harassment Guide</a:t>
            </a:r>
            <a:endParaRPr lang="en-GB" sz="2400" dirty="0">
              <a:solidFill>
                <a:srgbClr val="005EB8"/>
              </a:solidFill>
              <a:cs typeface="Arial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  <a:latin typeface="+mj-lt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6290945" algn="r"/>
              </a:tabLst>
            </a:pPr>
            <a:r>
              <a:rPr lang="en-GB" sz="2400" b="1" dirty="0">
                <a:solidFill>
                  <a:srgbClr val="005EB8"/>
                </a:solidFill>
                <a:latin typeface="+mj-lt"/>
              </a:rPr>
              <a:t> </a:t>
            </a:r>
            <a:endParaRPr lang="en-GB" sz="2400" dirty="0">
              <a:solidFill>
                <a:srgbClr val="005EB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81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87AA08-7B57-C44B-B546-5D2FA89AF3FE}"/>
              </a:ext>
            </a:extLst>
          </p:cNvPr>
          <p:cNvSpPr/>
          <p:nvPr/>
        </p:nvSpPr>
        <p:spPr>
          <a:xfrm>
            <a:off x="265" y="0"/>
            <a:ext cx="12024783" cy="9018588"/>
          </a:xfrm>
          <a:prstGeom prst="rect">
            <a:avLst/>
          </a:prstGeom>
          <a:solidFill>
            <a:srgbClr val="0955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B8A7AE-5411-604B-801B-FAC2D4F1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" y="339831"/>
            <a:ext cx="12024783" cy="1202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7C456D-A4C7-2041-B85D-C4ED96A3ADF0}"/>
              </a:ext>
            </a:extLst>
          </p:cNvPr>
          <p:cNvSpPr txBox="1"/>
          <p:nvPr/>
        </p:nvSpPr>
        <p:spPr>
          <a:xfrm>
            <a:off x="373447" y="6618361"/>
            <a:ext cx="10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78"/>
              </a:spcBef>
            </a:pPr>
            <a:r>
              <a:rPr lang="en-GB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Principles, values and application</a:t>
            </a:r>
            <a:endParaRPr lang="en-US" sz="4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3345305-5AB8-7349-A32F-1E7C190E5D55}"/>
              </a:ext>
            </a:extLst>
          </p:cNvPr>
          <p:cNvCxnSpPr/>
          <p:nvPr/>
        </p:nvCxnSpPr>
        <p:spPr>
          <a:xfrm>
            <a:off x="373447" y="7629517"/>
            <a:ext cx="11306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9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E7C2555C-AD80-3940-8601-D2F31BA6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0" y="1452194"/>
            <a:ext cx="8013990" cy="946939"/>
          </a:xfrm>
        </p:spPr>
        <p:txBody>
          <a:bodyPr anchor="t" anchorCtr="0"/>
          <a:lstStyle/>
          <a:p>
            <a:pPr algn="l"/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and Values</a:t>
            </a:r>
            <a:b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82" b="1">
                <a:solidFill>
                  <a:srgbClr val="0955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82" b="1">
              <a:solidFill>
                <a:srgbClr val="0955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A75BAD-044B-42A1-B8A1-D9A78CCDB2C2}"/>
              </a:ext>
            </a:extLst>
          </p:cNvPr>
          <p:cNvSpPr txBox="1"/>
          <p:nvPr/>
        </p:nvSpPr>
        <p:spPr>
          <a:xfrm>
            <a:off x="304510" y="2508236"/>
            <a:ext cx="11138189" cy="4922737"/>
          </a:xfrm>
          <a:prstGeom prst="rect">
            <a:avLst/>
          </a:prstGeom>
          <a:noFill/>
        </p:spPr>
        <p:txBody>
          <a:bodyPr wrap="square" lIns="120248" tIns="60124" rIns="120248" bIns="60124" rtlCol="0" anchor="t">
            <a:spAutoFit/>
          </a:bodyPr>
          <a:lstStyle/>
          <a:p>
            <a:r>
              <a:rPr lang="en-GB" sz="2400" dirty="0">
                <a:solidFill>
                  <a:srgbClr val="005EB8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005EB8"/>
                </a:solidFill>
              </a:rPr>
              <a:t>‘Once for Scotland’ workforce policies are person-centred and should be applied using the NHSScotland values.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>
              <a:solidFill>
                <a:srgbClr val="005EB8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5EB8"/>
                </a:solidFill>
              </a:rPr>
              <a:t>NHSScotland Values</a:t>
            </a:r>
          </a:p>
          <a:p>
            <a:pPr marL="0" indent="0">
              <a:buNone/>
            </a:pPr>
            <a:endParaRPr lang="en-GB" sz="2400" b="1" dirty="0">
              <a:solidFill>
                <a:srgbClr val="005EB8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care and compassion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dignity and respect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openness, honesty and responsibility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5EB8"/>
                </a:solidFill>
              </a:rPr>
              <a:t>quality and teamwork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67943"/>
      </p:ext>
    </p:extLst>
  </p:cSld>
  <p:clrMapOvr>
    <a:masterClrMapping/>
  </p:clrMapOvr>
</p:sld>
</file>

<file path=ppt/theme/theme1.xml><?xml version="1.0" encoding="utf-8"?>
<a:theme xmlns:a="http://schemas.openxmlformats.org/drawingml/2006/main" name="2012_DCLG_Presentation">
  <a:themeElements>
    <a:clrScheme name="2012_DCLG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_DCLG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_DCLG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PMG_Standard_4x3_0922_2015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Blank.potx" id="{BD29F803-5C24-43EC-B222-8FB565F99700}" vid="{23F2FBA0-5BA2-4552-B38A-F5AF92F71D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A37800602</value>
    </field>
    <field name="Objective-Title">
      <value order="0">Playbook - OFS Workforce Policies (updated 01-12-22)</value>
    </field>
    <field name="Objective-Description">
      <value order="0"/>
    </field>
    <field name="Objective-CreationStamp">
      <value order="0">2022-05-03T18:28:37Z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2022-12-01T16:43:11Z</value>
    </field>
    <field name="Objective-Owner">
      <value order="0">Hunter, Lynn L (Z614367)</value>
    </field>
    <field name="Objective-Path">
      <value order="0">Objective Global Folder:SG File Plan:Health, nutrition and care:National Health Service (NHS):NHS management:Advice and policy: NHS management (2018- ):Workforce Practice: NHS Scotland Once For Scotland Phase 2 Workforce Policies: 2018-2023</value>
    </field>
    <field name="Objective-Parent">
      <value order="0">Workforce Practice: NHS Scotland Once For Scotland Phase 2 Workforce Policies: 2018-2023</value>
    </field>
    <field name="Objective-State">
      <value order="0">Being Edited</value>
    </field>
    <field name="Objective-VersionId">
      <value order="0">vA61840157</value>
    </field>
    <field name="Objective-Version">
      <value order="0">0.47</value>
    </field>
    <field name="Objective-VersionNumber">
      <value order="0">47</value>
    </field>
    <field name="Objective-VersionComment">
      <value order="0"/>
    </field>
    <field name="Objective-FileNumber">
      <value order="0">POL/33247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4B301912DA34F865EA6BFFE422CBC" ma:contentTypeVersion="4" ma:contentTypeDescription="Create a new document." ma:contentTypeScope="" ma:versionID="a4ecabfd38b7c1118ef28cd873adcda8">
  <xsd:schema xmlns:xsd="http://www.w3.org/2001/XMLSchema" xmlns:xs="http://www.w3.org/2001/XMLSchema" xmlns:p="http://schemas.microsoft.com/office/2006/metadata/properties" xmlns:ns2="2fe4d9c7-ddc5-43fd-9299-924d87c06f27" targetNamespace="http://schemas.microsoft.com/office/2006/metadata/properties" ma:root="true" ma:fieldsID="6d7172b535d62ffada20b428281fbbc9" ns2:_="">
    <xsd:import namespace="2fe4d9c7-ddc5-43fd-9299-924d87c06f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4d9c7-ddc5-43fd-9299-924d87c06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D501FF32-28F7-471B-B981-19B55DC3CCA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fe4d9c7-ddc5-43fd-9299-924d87c06f27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3BFA12-170C-4466-A2CB-FC32399C0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4d9c7-ddc5-43fd-9299-924d87c06f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B11F160-EF8D-44D5-A1D2-476E25A8989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199b9c-a89e-442f-9799-431511f14748}" enabled="1" method="Privileged" siteId="{10efe0bd-a030-4bca-809c-b5e6745e49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1628</Words>
  <Application>Microsoft Office PowerPoint</Application>
  <PresentationFormat>Custom</PresentationFormat>
  <Paragraphs>301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KPMG Extralight</vt:lpstr>
      <vt:lpstr>Symbol</vt:lpstr>
      <vt:lpstr>Times New Roman</vt:lpstr>
      <vt:lpstr>Trebuchet MS</vt:lpstr>
      <vt:lpstr>Wingdings</vt:lpstr>
      <vt:lpstr>Wingdings,Sans-Serif</vt:lpstr>
      <vt:lpstr>2012_DCLG_Presentation</vt:lpstr>
      <vt:lpstr>KPMG_Standard_4x3_0922_2015</vt:lpstr>
      <vt:lpstr>PowerPoint Presentation</vt:lpstr>
      <vt:lpstr>Contents</vt:lpstr>
      <vt:lpstr>Our Vision</vt:lpstr>
      <vt:lpstr>PowerPoint Presentation</vt:lpstr>
      <vt:lpstr>Approach  </vt:lpstr>
      <vt:lpstr>Progress  </vt:lpstr>
      <vt:lpstr>Workforce Policies - Phase 2.2  </vt:lpstr>
      <vt:lpstr>PowerPoint Presentation</vt:lpstr>
      <vt:lpstr>Principles and Values  </vt:lpstr>
      <vt:lpstr>Application of policies  </vt:lpstr>
      <vt:lpstr>PowerPoint Presentation</vt:lpstr>
      <vt:lpstr>Gender-based violence Policy - New</vt:lpstr>
      <vt:lpstr>Facilities arrangements for Trade Unions and Professional Organisations Policy </vt:lpstr>
      <vt:lpstr>Personal Development Planning and Performance Review Policy</vt:lpstr>
      <vt:lpstr>Personal Development Planning and Performance Review Policy (cont.)</vt:lpstr>
      <vt:lpstr>Employment Checks Policy</vt:lpstr>
      <vt:lpstr>Fixed-term Contract Policy</vt:lpstr>
      <vt:lpstr>Fixed-term Contract Policy (cont.)</vt:lpstr>
      <vt:lpstr>Secondment Policy</vt:lpstr>
      <vt:lpstr>Secondment Policy (cont.)</vt:lpstr>
      <vt:lpstr>Redeployment Policy</vt:lpstr>
      <vt:lpstr>Redeployment Policy (cont.)</vt:lpstr>
      <vt:lpstr>Racism Guide - NEW</vt:lpstr>
      <vt:lpstr>Reasonable Adjustments Guide - NEW</vt:lpstr>
      <vt:lpstr>Sexual Harrassment Guide - NEW</vt:lpstr>
      <vt:lpstr>Sexual Harrassment Guide – NEW (cont.)</vt:lpstr>
      <vt:lpstr>Local Support and Skills Development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Bragg</dc:creator>
  <cp:lastModifiedBy>Lyn Stirling (NHS Greater Glasgow and Clyde)</cp:lastModifiedBy>
  <cp:revision>191</cp:revision>
  <dcterms:modified xsi:type="dcterms:W3CDTF">2026-03-10T15:35:44Z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0x010100FDD4B301912DA34F865EA6BFFE422CBC</vt:lpwstr>
  </property>
  <property fmtid="{D5CDD505-2E9C-101B-9397-08002B2CF9AE}" pid="3" name="Order">
    <vt:r8>7700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Objective-Id">
    <vt:lpwstr>A37800602</vt:lpwstr>
  </property>
  <property fmtid="{D5CDD505-2E9C-101B-9397-08002B2CF9AE}" pid="11" name="Objective-Title">
    <vt:lpwstr>Playbook - OFS Workforce Policies (updated 01-12-22)</vt:lpwstr>
  </property>
  <property fmtid="{D5CDD505-2E9C-101B-9397-08002B2CF9AE}" pid="12" name="Objective-Description">
    <vt:lpwstr/>
  </property>
  <property fmtid="{D5CDD505-2E9C-101B-9397-08002B2CF9AE}" pid="13" name="Objective-CreationStamp">
    <vt:filetime>2022-05-03T18:28:37Z</vt:filetime>
  </property>
  <property fmtid="{D5CDD505-2E9C-101B-9397-08002B2CF9AE}" pid="14" name="Objective-IsApproved">
    <vt:bool>false</vt:bool>
  </property>
  <property fmtid="{D5CDD505-2E9C-101B-9397-08002B2CF9AE}" pid="15" name="Objective-IsPublished">
    <vt:bool>false</vt:bool>
  </property>
  <property fmtid="{D5CDD505-2E9C-101B-9397-08002B2CF9AE}" pid="16" name="Objective-DatePublished">
    <vt:lpwstr/>
  </property>
  <property fmtid="{D5CDD505-2E9C-101B-9397-08002B2CF9AE}" pid="17" name="Objective-ModificationStamp">
    <vt:filetime>2022-12-01T16:43:11Z</vt:filetime>
  </property>
  <property fmtid="{D5CDD505-2E9C-101B-9397-08002B2CF9AE}" pid="18" name="Objective-Owner">
    <vt:lpwstr>Hunter, Lynn L (Z614367)</vt:lpwstr>
  </property>
  <property fmtid="{D5CDD505-2E9C-101B-9397-08002B2CF9AE}" pid="19" name="Objective-Path">
    <vt:lpwstr>Objective Global Folder:SG File Plan:Health, nutrition and care:National Health Service (NHS):NHS management:Advice and policy: NHS management (2018- ):Workforce Practice: NHS Scotland Once For Scotland Phase 2 Workforce Policies: 2018-2023</vt:lpwstr>
  </property>
  <property fmtid="{D5CDD505-2E9C-101B-9397-08002B2CF9AE}" pid="20" name="Objective-Parent">
    <vt:lpwstr>Workforce Practice: NHS Scotland Once For Scotland Phase 2 Workforce Policies: 2018-2023</vt:lpwstr>
  </property>
  <property fmtid="{D5CDD505-2E9C-101B-9397-08002B2CF9AE}" pid="21" name="Objective-State">
    <vt:lpwstr>Being Edited</vt:lpwstr>
  </property>
  <property fmtid="{D5CDD505-2E9C-101B-9397-08002B2CF9AE}" pid="22" name="Objective-VersionId">
    <vt:lpwstr>vA61840157</vt:lpwstr>
  </property>
  <property fmtid="{D5CDD505-2E9C-101B-9397-08002B2CF9AE}" pid="23" name="Objective-Version">
    <vt:lpwstr>0.47</vt:lpwstr>
  </property>
  <property fmtid="{D5CDD505-2E9C-101B-9397-08002B2CF9AE}" pid="24" name="Objective-VersionNumber">
    <vt:r8>47</vt:r8>
  </property>
  <property fmtid="{D5CDD505-2E9C-101B-9397-08002B2CF9AE}" pid="25" name="Objective-VersionComment">
    <vt:lpwstr/>
  </property>
  <property fmtid="{D5CDD505-2E9C-101B-9397-08002B2CF9AE}" pid="26" name="Objective-FileNumber">
    <vt:lpwstr>POL/33247</vt:lpwstr>
  </property>
  <property fmtid="{D5CDD505-2E9C-101B-9397-08002B2CF9AE}" pid="27" name="Objective-Classification">
    <vt:lpwstr>OFFICIAL</vt:lpwstr>
  </property>
  <property fmtid="{D5CDD505-2E9C-101B-9397-08002B2CF9AE}" pid="28" name="Objective-Caveats">
    <vt:lpwstr>Caveat for access to SG Fileplan</vt:lpwstr>
  </property>
  <property fmtid="{D5CDD505-2E9C-101B-9397-08002B2CF9AE}" pid="29" name="Objective-Date of Original">
    <vt:lpwstr/>
  </property>
  <property fmtid="{D5CDD505-2E9C-101B-9397-08002B2CF9AE}" pid="30" name="Objective-Date Received">
    <vt:lpwstr/>
  </property>
  <property fmtid="{D5CDD505-2E9C-101B-9397-08002B2CF9AE}" pid="31" name="Objective-SG Web Publication - Category">
    <vt:lpwstr/>
  </property>
  <property fmtid="{D5CDD505-2E9C-101B-9397-08002B2CF9AE}" pid="32" name="Objective-SG Web Publication - Category 2 Classification">
    <vt:lpwstr/>
  </property>
  <property fmtid="{D5CDD505-2E9C-101B-9397-08002B2CF9AE}" pid="33" name="Objective-Connect Creator">
    <vt:lpwstr/>
  </property>
  <property fmtid="{D5CDD505-2E9C-101B-9397-08002B2CF9AE}" pid="34" name="Objective-Required Redaction">
    <vt:lpwstr/>
  </property>
  <property fmtid="{D5CDD505-2E9C-101B-9397-08002B2CF9AE}" pid="35" name="MediaServiceImageTags">
    <vt:lpwstr/>
  </property>
  <property fmtid="{D5CDD505-2E9C-101B-9397-08002B2CF9AE}" pid="36" name="_SourceUrl">
    <vt:lpwstr/>
  </property>
  <property fmtid="{D5CDD505-2E9C-101B-9397-08002B2CF9AE}" pid="37" name="_SharedFileIndex">
    <vt:lpwstr/>
  </property>
</Properties>
</file>