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357" r:id="rId2"/>
    <p:sldId id="406" r:id="rId3"/>
    <p:sldId id="377" r:id="rId4"/>
    <p:sldId id="402" r:id="rId5"/>
    <p:sldId id="411" r:id="rId6"/>
    <p:sldId id="379" r:id="rId7"/>
    <p:sldId id="380" r:id="rId8"/>
    <p:sldId id="382" r:id="rId9"/>
    <p:sldId id="383" r:id="rId10"/>
    <p:sldId id="384" r:id="rId11"/>
    <p:sldId id="385" r:id="rId12"/>
    <p:sldId id="386" r:id="rId13"/>
    <p:sldId id="387" r:id="rId14"/>
    <p:sldId id="404" r:id="rId15"/>
    <p:sldId id="426" r:id="rId16"/>
    <p:sldId id="422" r:id="rId17"/>
    <p:sldId id="407" r:id="rId18"/>
    <p:sldId id="408" r:id="rId19"/>
    <p:sldId id="405" r:id="rId20"/>
    <p:sldId id="388" r:id="rId21"/>
    <p:sldId id="389" r:id="rId22"/>
    <p:sldId id="391" r:id="rId23"/>
    <p:sldId id="427" r:id="rId24"/>
    <p:sldId id="392" r:id="rId25"/>
    <p:sldId id="414" r:id="rId26"/>
    <p:sldId id="428" r:id="rId27"/>
    <p:sldId id="258" r:id="rId28"/>
    <p:sldId id="259" r:id="rId29"/>
    <p:sldId id="393" r:id="rId30"/>
    <p:sldId id="396" r:id="rId31"/>
    <p:sldId id="413" r:id="rId32"/>
    <p:sldId id="415" r:id="rId33"/>
    <p:sldId id="412" r:id="rId34"/>
    <p:sldId id="409" r:id="rId35"/>
    <p:sldId id="410" r:id="rId36"/>
    <p:sldId id="417" r:id="rId37"/>
    <p:sldId id="416" r:id="rId38"/>
    <p:sldId id="398" r:id="rId39"/>
    <p:sldId id="42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69BFBC-E72A-4CA1-B9BD-00000420B342}" type="datetimeFigureOut">
              <a:rPr lang="en-GB" smtClean="0"/>
              <a:pPr/>
              <a:t>12/01/2023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5E3F1E-63DB-4A11-AAA3-49331369BFEB}" type="slidenum">
              <a:rPr lang="en-GB" smtClean="0"/>
              <a:pPr/>
              <a:t>‹#›</a:t>
            </a:fld>
            <a:endParaRPr lang="en-GB" dirty="0"/>
          </a:p>
        </p:txBody>
      </p:sp>
    </p:spTree>
    <p:extLst>
      <p:ext uri="{BB962C8B-B14F-4D97-AF65-F5344CB8AC3E}">
        <p14:creationId xmlns:p14="http://schemas.microsoft.com/office/powerpoint/2010/main" val="1894446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a:t>
            </a:fld>
            <a:endParaRPr lang="en-GB" altLang="en-US" dirty="0"/>
          </a:p>
        </p:txBody>
      </p:sp>
    </p:spTree>
    <p:extLst>
      <p:ext uri="{BB962C8B-B14F-4D97-AF65-F5344CB8AC3E}">
        <p14:creationId xmlns:p14="http://schemas.microsoft.com/office/powerpoint/2010/main" val="957901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10</a:t>
            </a:fld>
            <a:endParaRPr lang="en-GB" altLang="en-US" dirty="0"/>
          </a:p>
        </p:txBody>
      </p:sp>
    </p:spTree>
    <p:extLst>
      <p:ext uri="{BB962C8B-B14F-4D97-AF65-F5344CB8AC3E}">
        <p14:creationId xmlns:p14="http://schemas.microsoft.com/office/powerpoint/2010/main" val="1442932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11</a:t>
            </a:fld>
            <a:endParaRPr lang="en-GB" altLang="en-US" dirty="0"/>
          </a:p>
        </p:txBody>
      </p:sp>
    </p:spTree>
    <p:extLst>
      <p:ext uri="{BB962C8B-B14F-4D97-AF65-F5344CB8AC3E}">
        <p14:creationId xmlns:p14="http://schemas.microsoft.com/office/powerpoint/2010/main" val="2066026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12</a:t>
            </a:fld>
            <a:endParaRPr lang="en-GB" altLang="en-US" dirty="0"/>
          </a:p>
        </p:txBody>
      </p:sp>
    </p:spTree>
    <p:extLst>
      <p:ext uri="{BB962C8B-B14F-4D97-AF65-F5344CB8AC3E}">
        <p14:creationId xmlns:p14="http://schemas.microsoft.com/office/powerpoint/2010/main" val="882918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13</a:t>
            </a:fld>
            <a:endParaRPr lang="en-GB" altLang="en-US" dirty="0"/>
          </a:p>
        </p:txBody>
      </p:sp>
    </p:spTree>
    <p:extLst>
      <p:ext uri="{BB962C8B-B14F-4D97-AF65-F5344CB8AC3E}">
        <p14:creationId xmlns:p14="http://schemas.microsoft.com/office/powerpoint/2010/main" val="3511872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14</a:t>
            </a:fld>
            <a:endParaRPr lang="en-GB" altLang="en-US" dirty="0"/>
          </a:p>
        </p:txBody>
      </p:sp>
    </p:spTree>
    <p:extLst>
      <p:ext uri="{BB962C8B-B14F-4D97-AF65-F5344CB8AC3E}">
        <p14:creationId xmlns:p14="http://schemas.microsoft.com/office/powerpoint/2010/main" val="3939749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15</a:t>
            </a:fld>
            <a:endParaRPr lang="en-GB" altLang="en-US" dirty="0"/>
          </a:p>
        </p:txBody>
      </p:sp>
    </p:spTree>
    <p:extLst>
      <p:ext uri="{BB962C8B-B14F-4D97-AF65-F5344CB8AC3E}">
        <p14:creationId xmlns:p14="http://schemas.microsoft.com/office/powerpoint/2010/main" val="1902632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16</a:t>
            </a:fld>
            <a:endParaRPr lang="en-GB" altLang="en-US" dirty="0"/>
          </a:p>
        </p:txBody>
      </p:sp>
    </p:spTree>
    <p:extLst>
      <p:ext uri="{BB962C8B-B14F-4D97-AF65-F5344CB8AC3E}">
        <p14:creationId xmlns:p14="http://schemas.microsoft.com/office/powerpoint/2010/main" val="3180978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17</a:t>
            </a:fld>
            <a:endParaRPr lang="en-GB" altLang="en-US" dirty="0"/>
          </a:p>
        </p:txBody>
      </p:sp>
    </p:spTree>
    <p:extLst>
      <p:ext uri="{BB962C8B-B14F-4D97-AF65-F5344CB8AC3E}">
        <p14:creationId xmlns:p14="http://schemas.microsoft.com/office/powerpoint/2010/main" val="156431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18</a:t>
            </a:fld>
            <a:endParaRPr lang="en-GB" altLang="en-US" dirty="0"/>
          </a:p>
        </p:txBody>
      </p:sp>
    </p:spTree>
    <p:extLst>
      <p:ext uri="{BB962C8B-B14F-4D97-AF65-F5344CB8AC3E}">
        <p14:creationId xmlns:p14="http://schemas.microsoft.com/office/powerpoint/2010/main" val="2204615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19</a:t>
            </a:fld>
            <a:endParaRPr lang="en-GB" altLang="en-US" dirty="0"/>
          </a:p>
        </p:txBody>
      </p:sp>
    </p:spTree>
    <p:extLst>
      <p:ext uri="{BB962C8B-B14F-4D97-AF65-F5344CB8AC3E}">
        <p14:creationId xmlns:p14="http://schemas.microsoft.com/office/powerpoint/2010/main" val="172401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a:t>
            </a:fld>
            <a:endParaRPr lang="en-GB" altLang="en-US" dirty="0"/>
          </a:p>
        </p:txBody>
      </p:sp>
    </p:spTree>
    <p:extLst>
      <p:ext uri="{BB962C8B-B14F-4D97-AF65-F5344CB8AC3E}">
        <p14:creationId xmlns:p14="http://schemas.microsoft.com/office/powerpoint/2010/main" val="2618255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20</a:t>
            </a:fld>
            <a:endParaRPr lang="en-GB" altLang="en-US" dirty="0"/>
          </a:p>
        </p:txBody>
      </p:sp>
    </p:spTree>
    <p:extLst>
      <p:ext uri="{BB962C8B-B14F-4D97-AF65-F5344CB8AC3E}">
        <p14:creationId xmlns:p14="http://schemas.microsoft.com/office/powerpoint/2010/main" val="872821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21</a:t>
            </a:fld>
            <a:endParaRPr lang="en-GB" altLang="en-US" dirty="0"/>
          </a:p>
        </p:txBody>
      </p:sp>
    </p:spTree>
    <p:extLst>
      <p:ext uri="{BB962C8B-B14F-4D97-AF65-F5344CB8AC3E}">
        <p14:creationId xmlns:p14="http://schemas.microsoft.com/office/powerpoint/2010/main" val="2639671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22</a:t>
            </a:fld>
            <a:endParaRPr lang="en-GB" altLang="en-US" dirty="0"/>
          </a:p>
        </p:txBody>
      </p:sp>
    </p:spTree>
    <p:extLst>
      <p:ext uri="{BB962C8B-B14F-4D97-AF65-F5344CB8AC3E}">
        <p14:creationId xmlns:p14="http://schemas.microsoft.com/office/powerpoint/2010/main" val="3615062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23</a:t>
            </a:fld>
            <a:endParaRPr lang="en-GB" altLang="en-US" dirty="0"/>
          </a:p>
        </p:txBody>
      </p:sp>
    </p:spTree>
    <p:extLst>
      <p:ext uri="{BB962C8B-B14F-4D97-AF65-F5344CB8AC3E}">
        <p14:creationId xmlns:p14="http://schemas.microsoft.com/office/powerpoint/2010/main" val="2353442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24</a:t>
            </a:fld>
            <a:endParaRPr lang="en-GB" altLang="en-US" dirty="0"/>
          </a:p>
        </p:txBody>
      </p:sp>
    </p:spTree>
    <p:extLst>
      <p:ext uri="{BB962C8B-B14F-4D97-AF65-F5344CB8AC3E}">
        <p14:creationId xmlns:p14="http://schemas.microsoft.com/office/powerpoint/2010/main" val="693715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25</a:t>
            </a:fld>
            <a:endParaRPr lang="en-GB" altLang="en-US" dirty="0"/>
          </a:p>
        </p:txBody>
      </p:sp>
    </p:spTree>
    <p:extLst>
      <p:ext uri="{BB962C8B-B14F-4D97-AF65-F5344CB8AC3E}">
        <p14:creationId xmlns:p14="http://schemas.microsoft.com/office/powerpoint/2010/main" val="3305795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26</a:t>
            </a:fld>
            <a:endParaRPr lang="en-GB" altLang="en-US" dirty="0"/>
          </a:p>
        </p:txBody>
      </p:sp>
    </p:spTree>
    <p:extLst>
      <p:ext uri="{BB962C8B-B14F-4D97-AF65-F5344CB8AC3E}">
        <p14:creationId xmlns:p14="http://schemas.microsoft.com/office/powerpoint/2010/main" val="1289885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29</a:t>
            </a:fld>
            <a:endParaRPr lang="en-GB" altLang="en-US" dirty="0"/>
          </a:p>
        </p:txBody>
      </p:sp>
    </p:spTree>
    <p:extLst>
      <p:ext uri="{BB962C8B-B14F-4D97-AF65-F5344CB8AC3E}">
        <p14:creationId xmlns:p14="http://schemas.microsoft.com/office/powerpoint/2010/main" val="755592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30</a:t>
            </a:fld>
            <a:endParaRPr lang="en-GB" altLang="en-US" dirty="0"/>
          </a:p>
        </p:txBody>
      </p:sp>
    </p:spTree>
    <p:extLst>
      <p:ext uri="{BB962C8B-B14F-4D97-AF65-F5344CB8AC3E}">
        <p14:creationId xmlns:p14="http://schemas.microsoft.com/office/powerpoint/2010/main" val="2093976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31</a:t>
            </a:fld>
            <a:endParaRPr lang="en-GB" altLang="en-US" dirty="0"/>
          </a:p>
        </p:txBody>
      </p:sp>
    </p:spTree>
    <p:extLst>
      <p:ext uri="{BB962C8B-B14F-4D97-AF65-F5344CB8AC3E}">
        <p14:creationId xmlns:p14="http://schemas.microsoft.com/office/powerpoint/2010/main" val="3631095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a:t>
            </a:fld>
            <a:endParaRPr lang="en-GB" altLang="en-US" dirty="0"/>
          </a:p>
        </p:txBody>
      </p:sp>
    </p:spTree>
    <p:extLst>
      <p:ext uri="{BB962C8B-B14F-4D97-AF65-F5344CB8AC3E}">
        <p14:creationId xmlns:p14="http://schemas.microsoft.com/office/powerpoint/2010/main" val="580080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32</a:t>
            </a:fld>
            <a:endParaRPr lang="en-GB" altLang="en-US" dirty="0"/>
          </a:p>
        </p:txBody>
      </p:sp>
    </p:spTree>
    <p:extLst>
      <p:ext uri="{BB962C8B-B14F-4D97-AF65-F5344CB8AC3E}">
        <p14:creationId xmlns:p14="http://schemas.microsoft.com/office/powerpoint/2010/main" val="16508934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33</a:t>
            </a:fld>
            <a:endParaRPr lang="en-GB" altLang="en-US" dirty="0"/>
          </a:p>
        </p:txBody>
      </p:sp>
    </p:spTree>
    <p:extLst>
      <p:ext uri="{BB962C8B-B14F-4D97-AF65-F5344CB8AC3E}">
        <p14:creationId xmlns:p14="http://schemas.microsoft.com/office/powerpoint/2010/main" val="10584393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34</a:t>
            </a:fld>
            <a:endParaRPr lang="en-GB" altLang="en-US" dirty="0"/>
          </a:p>
        </p:txBody>
      </p:sp>
    </p:spTree>
    <p:extLst>
      <p:ext uri="{BB962C8B-B14F-4D97-AF65-F5344CB8AC3E}">
        <p14:creationId xmlns:p14="http://schemas.microsoft.com/office/powerpoint/2010/main" val="26883994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35</a:t>
            </a:fld>
            <a:endParaRPr lang="en-GB" altLang="en-US" dirty="0"/>
          </a:p>
        </p:txBody>
      </p:sp>
    </p:spTree>
    <p:extLst>
      <p:ext uri="{BB962C8B-B14F-4D97-AF65-F5344CB8AC3E}">
        <p14:creationId xmlns:p14="http://schemas.microsoft.com/office/powerpoint/2010/main" val="1553301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36</a:t>
            </a:fld>
            <a:endParaRPr lang="en-GB" altLang="en-US" dirty="0"/>
          </a:p>
        </p:txBody>
      </p:sp>
    </p:spTree>
    <p:extLst>
      <p:ext uri="{BB962C8B-B14F-4D97-AF65-F5344CB8AC3E}">
        <p14:creationId xmlns:p14="http://schemas.microsoft.com/office/powerpoint/2010/main" val="3353375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37</a:t>
            </a:fld>
            <a:endParaRPr lang="en-GB" altLang="en-US" dirty="0"/>
          </a:p>
        </p:txBody>
      </p:sp>
    </p:spTree>
    <p:extLst>
      <p:ext uri="{BB962C8B-B14F-4D97-AF65-F5344CB8AC3E}">
        <p14:creationId xmlns:p14="http://schemas.microsoft.com/office/powerpoint/2010/main" val="2071262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38</a:t>
            </a:fld>
            <a:endParaRPr lang="en-GB" altLang="en-US" dirty="0"/>
          </a:p>
        </p:txBody>
      </p:sp>
    </p:spTree>
    <p:extLst>
      <p:ext uri="{BB962C8B-B14F-4D97-AF65-F5344CB8AC3E}">
        <p14:creationId xmlns:p14="http://schemas.microsoft.com/office/powerpoint/2010/main" val="1983549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4</a:t>
            </a:fld>
            <a:endParaRPr lang="en-GB" altLang="en-US" dirty="0"/>
          </a:p>
        </p:txBody>
      </p:sp>
    </p:spTree>
    <p:extLst>
      <p:ext uri="{BB962C8B-B14F-4D97-AF65-F5344CB8AC3E}">
        <p14:creationId xmlns:p14="http://schemas.microsoft.com/office/powerpoint/2010/main" val="3801754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5</a:t>
            </a:fld>
            <a:endParaRPr lang="en-GB" altLang="en-US" dirty="0"/>
          </a:p>
        </p:txBody>
      </p:sp>
    </p:spTree>
    <p:extLst>
      <p:ext uri="{BB962C8B-B14F-4D97-AF65-F5344CB8AC3E}">
        <p14:creationId xmlns:p14="http://schemas.microsoft.com/office/powerpoint/2010/main" val="966177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6</a:t>
            </a:fld>
            <a:endParaRPr lang="en-GB" altLang="en-US" dirty="0"/>
          </a:p>
        </p:txBody>
      </p:sp>
    </p:spTree>
    <p:extLst>
      <p:ext uri="{BB962C8B-B14F-4D97-AF65-F5344CB8AC3E}">
        <p14:creationId xmlns:p14="http://schemas.microsoft.com/office/powerpoint/2010/main" val="399794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7</a:t>
            </a:fld>
            <a:endParaRPr lang="en-GB" altLang="en-US" dirty="0"/>
          </a:p>
        </p:txBody>
      </p:sp>
    </p:spTree>
    <p:extLst>
      <p:ext uri="{BB962C8B-B14F-4D97-AF65-F5344CB8AC3E}">
        <p14:creationId xmlns:p14="http://schemas.microsoft.com/office/powerpoint/2010/main" val="3223731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8</a:t>
            </a:fld>
            <a:endParaRPr lang="en-GB" altLang="en-US" dirty="0"/>
          </a:p>
        </p:txBody>
      </p:sp>
    </p:spTree>
    <p:extLst>
      <p:ext uri="{BB962C8B-B14F-4D97-AF65-F5344CB8AC3E}">
        <p14:creationId xmlns:p14="http://schemas.microsoft.com/office/powerpoint/2010/main" val="3461884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9A11FEFC-2173-4153-876F-7B8F21553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9D605331-A54D-4D15-AF3F-1B6DAC4BF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a:extLst>
              <a:ext uri="{FF2B5EF4-FFF2-40B4-BE49-F238E27FC236}">
                <a16:creationId xmlns="" xmlns:a16="http://schemas.microsoft.com/office/drawing/2014/main" id="{17BDCFFC-B76A-429C-98CA-1FD7E99D96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310CE0-F3B8-439B-AF27-9793A9BFBD33}" type="slidenum">
              <a:rPr lang="en-GB" altLang="en-US" smtClean="0"/>
              <a:pPr/>
              <a:t>9</a:t>
            </a:fld>
            <a:endParaRPr lang="en-GB" altLang="en-US" dirty="0"/>
          </a:p>
        </p:txBody>
      </p:sp>
    </p:spTree>
    <p:extLst>
      <p:ext uri="{BB962C8B-B14F-4D97-AF65-F5344CB8AC3E}">
        <p14:creationId xmlns:p14="http://schemas.microsoft.com/office/powerpoint/2010/main" val="2003078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D0BFCF-83D2-4000-BA81-D9FC56242C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0457687C-A0DF-4C5C-8DAB-667578B0C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E4F87FBD-1C86-409A-B809-48D9818938AF}"/>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5" name="Footer Placeholder 4">
            <a:extLst>
              <a:ext uri="{FF2B5EF4-FFF2-40B4-BE49-F238E27FC236}">
                <a16:creationId xmlns="" xmlns:a16="http://schemas.microsoft.com/office/drawing/2014/main" id="{8C682350-377E-4E4D-9F2C-4B250BC400E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93BDEB88-6AE6-4B8B-B3B7-47238C5BD3BF}"/>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4191154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F82DCFB-51B5-427F-A12C-9253B86744E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C5BE03C7-41D9-4D8D-9E56-77D6B8C549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CAC2D302-6C47-4AA1-914D-AFC2B370727E}"/>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5" name="Footer Placeholder 4">
            <a:extLst>
              <a:ext uri="{FF2B5EF4-FFF2-40B4-BE49-F238E27FC236}">
                <a16:creationId xmlns="" xmlns:a16="http://schemas.microsoft.com/office/drawing/2014/main" id="{BF3E1D03-01F3-4E44-9C53-6A3888872F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4D7B3DC6-0ADA-418E-A610-32FCB5F48240}"/>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87033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7B26D25-00B0-4EEF-B2A3-C3B2C86604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C863BC9F-E3BC-4E00-8248-784D07DFBE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F7333DBB-5025-461F-8F6D-10F4570231D9}"/>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5" name="Footer Placeholder 4">
            <a:extLst>
              <a:ext uri="{FF2B5EF4-FFF2-40B4-BE49-F238E27FC236}">
                <a16:creationId xmlns="" xmlns:a16="http://schemas.microsoft.com/office/drawing/2014/main" id="{159B2AF6-D01C-4EB0-A599-1EAF78C271B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B6A40F44-9F30-4D89-BD2E-9421E3434B2E}"/>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3595957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AF419F-E6E5-4251-9C46-69D39BB23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C2062BE6-C71F-4FEE-9B93-52F600F199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3A64A672-BCEF-4D2C-8E2F-258BD60E1B48}"/>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5" name="Footer Placeholder 4">
            <a:extLst>
              <a:ext uri="{FF2B5EF4-FFF2-40B4-BE49-F238E27FC236}">
                <a16:creationId xmlns="" xmlns:a16="http://schemas.microsoft.com/office/drawing/2014/main" id="{343CE2BD-C9BA-485F-89AE-9EBD5E290A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2943D164-D060-4CF5-81F8-2701514BF3D6}"/>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3374960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1819BF-0380-48D1-AE04-6143F22FC5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A1D54322-9C44-47E3-A3AC-7C2E00D612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AC49F05-018B-41FC-BCC5-4330C79A2B10}"/>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5" name="Footer Placeholder 4">
            <a:extLst>
              <a:ext uri="{FF2B5EF4-FFF2-40B4-BE49-F238E27FC236}">
                <a16:creationId xmlns="" xmlns:a16="http://schemas.microsoft.com/office/drawing/2014/main" id="{0BD0D755-967C-458A-9C64-349B8002F8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 xmlns:a16="http://schemas.microsoft.com/office/drawing/2014/main" id="{1B06B67D-1D48-4E11-AB3B-89BAAB959F37}"/>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2119681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541A3A-86FF-4AE3-A03E-3D8EC1C6BD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AA4EB2C9-9229-47A3-9BD1-C84AFB8BE0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F3A6F1CF-108B-4A0D-98A5-8599031F98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22F406A2-0300-476F-BFD7-F47723F8E8E2}"/>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6" name="Footer Placeholder 5">
            <a:extLst>
              <a:ext uri="{FF2B5EF4-FFF2-40B4-BE49-F238E27FC236}">
                <a16:creationId xmlns="" xmlns:a16="http://schemas.microsoft.com/office/drawing/2014/main" id="{463EA82E-9F7E-4008-AF5B-771A5E1C1CE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00F65533-90D4-4744-A2D8-5B00F8163AF2}"/>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2721262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F83EB3-70ED-4B23-8D83-848EB724A97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2E74AC4E-EFF1-4D31-AC89-13964F0C90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36493DFC-1FDD-4F28-9946-8E0D18ACDF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EC763D2E-A687-4D9D-9B2E-40D40396FB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5FDFB2ED-12AB-45B6-8C3A-9460FC23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913B0410-6BAB-4427-BA61-149A53976D46}"/>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8" name="Footer Placeholder 7">
            <a:extLst>
              <a:ext uri="{FF2B5EF4-FFF2-40B4-BE49-F238E27FC236}">
                <a16:creationId xmlns="" xmlns:a16="http://schemas.microsoft.com/office/drawing/2014/main" id="{120C03B7-1B1D-4033-A57B-D59618E7D246}"/>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 xmlns:a16="http://schemas.microsoft.com/office/drawing/2014/main" id="{F1B7F05A-5549-4A3F-99F5-1BC51A0744B4}"/>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382653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D1BCED-C33A-455A-BF1F-902DD4AFF10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73EB2957-14AC-4236-B33D-7E5C467FFC88}"/>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4" name="Footer Placeholder 3">
            <a:extLst>
              <a:ext uri="{FF2B5EF4-FFF2-40B4-BE49-F238E27FC236}">
                <a16:creationId xmlns="" xmlns:a16="http://schemas.microsoft.com/office/drawing/2014/main" id="{07708D6C-6A25-47E4-A16F-42B21C75264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 xmlns:a16="http://schemas.microsoft.com/office/drawing/2014/main" id="{7B59BE5F-41B1-42EF-865E-4190FFBAFC96}"/>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1073488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F137D341-5A4C-4924-83DD-9CF54B9677FF}"/>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3" name="Footer Placeholder 2">
            <a:extLst>
              <a:ext uri="{FF2B5EF4-FFF2-40B4-BE49-F238E27FC236}">
                <a16:creationId xmlns="" xmlns:a16="http://schemas.microsoft.com/office/drawing/2014/main" id="{A9352A46-CF51-4647-AB36-6B136CE18E9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 xmlns:a16="http://schemas.microsoft.com/office/drawing/2014/main" id="{08BF0861-AA85-47AA-B2DC-8820FB82640A}"/>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1197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D309AE-3352-44C4-91E5-D8BD1AAC09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8C22BFC8-5647-475A-97A6-BD515BC661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6BA9F26F-89DD-46C7-861F-F7D84E61D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E33BAB9-909A-4D35-AF59-480789B084E5}"/>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6" name="Footer Placeholder 5">
            <a:extLst>
              <a:ext uri="{FF2B5EF4-FFF2-40B4-BE49-F238E27FC236}">
                <a16:creationId xmlns="" xmlns:a16="http://schemas.microsoft.com/office/drawing/2014/main" id="{61F46C6E-2F15-4428-A12E-2D1967F7267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C3DB8ADC-A529-4BD6-91A8-5A256FC91749}"/>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2138780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367942-FFA2-4591-83CA-78779FEC59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870294B0-A5DD-43E1-BE38-4CAF247978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 xmlns:a16="http://schemas.microsoft.com/office/drawing/2014/main" id="{ED33492A-F83D-45E5-92EA-4D3EA5732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1F5B8F0-549D-49FC-859A-5A66CE1B4BB1}"/>
              </a:ext>
            </a:extLst>
          </p:cNvPr>
          <p:cNvSpPr>
            <a:spLocks noGrp="1"/>
          </p:cNvSpPr>
          <p:nvPr>
            <p:ph type="dt" sz="half" idx="10"/>
          </p:nvPr>
        </p:nvSpPr>
        <p:spPr/>
        <p:txBody>
          <a:bodyPr/>
          <a:lstStyle/>
          <a:p>
            <a:fld id="{BD9D68B7-B5F8-49B6-909F-07223B8E6CF6}" type="datetimeFigureOut">
              <a:rPr lang="en-GB" smtClean="0"/>
              <a:pPr/>
              <a:t>12/01/2023</a:t>
            </a:fld>
            <a:endParaRPr lang="en-GB" dirty="0"/>
          </a:p>
        </p:txBody>
      </p:sp>
      <p:sp>
        <p:nvSpPr>
          <p:cNvPr id="6" name="Footer Placeholder 5">
            <a:extLst>
              <a:ext uri="{FF2B5EF4-FFF2-40B4-BE49-F238E27FC236}">
                <a16:creationId xmlns="" xmlns:a16="http://schemas.microsoft.com/office/drawing/2014/main" id="{06BCBA44-DDA9-4614-9368-7E6C706E51A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 xmlns:a16="http://schemas.microsoft.com/office/drawing/2014/main" id="{CD7143C0-021A-4398-A110-6BDC2A7D2332}"/>
              </a:ext>
            </a:extLst>
          </p:cNvPr>
          <p:cNvSpPr>
            <a:spLocks noGrp="1"/>
          </p:cNvSpPr>
          <p:nvPr>
            <p:ph type="sldNum" sz="quarter" idx="12"/>
          </p:nvPr>
        </p:nvSpPr>
        <p:spPr/>
        <p:txBody>
          <a:body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609566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2D437DA-97E2-4D53-B6E6-E9136615B6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137FA16-7700-42AE-91ED-1F2A058C43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2FAE1DC7-25E0-4971-9D64-4CA1E97A4D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D68B7-B5F8-49B6-909F-07223B8E6CF6}" type="datetimeFigureOut">
              <a:rPr lang="en-GB" smtClean="0"/>
              <a:pPr/>
              <a:t>12/01/2023</a:t>
            </a:fld>
            <a:endParaRPr lang="en-GB" dirty="0"/>
          </a:p>
        </p:txBody>
      </p:sp>
      <p:sp>
        <p:nvSpPr>
          <p:cNvPr id="5" name="Footer Placeholder 4">
            <a:extLst>
              <a:ext uri="{FF2B5EF4-FFF2-40B4-BE49-F238E27FC236}">
                <a16:creationId xmlns="" xmlns:a16="http://schemas.microsoft.com/office/drawing/2014/main" id="{2693D7E0-AFC0-4986-8651-D62E38FAB6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 xmlns:a16="http://schemas.microsoft.com/office/drawing/2014/main" id="{9E9933B4-4EC6-4143-A43D-6FEF7481F9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84BD64-43B2-4D75-9F6C-ABEF0D09FDED}" type="slidenum">
              <a:rPr lang="en-GB" smtClean="0"/>
              <a:pPr/>
              <a:t>‹#›</a:t>
            </a:fld>
            <a:endParaRPr lang="en-GB" dirty="0"/>
          </a:p>
        </p:txBody>
      </p:sp>
    </p:spTree>
    <p:extLst>
      <p:ext uri="{BB962C8B-B14F-4D97-AF65-F5344CB8AC3E}">
        <p14:creationId xmlns:p14="http://schemas.microsoft.com/office/powerpoint/2010/main" val="3099394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hyperlink" Target="https://www.google.com/url?sa=i&amp;rct=j&amp;q=&amp;esrc=s&amp;source=images&amp;cd=&amp;ved=2ahUKEwiv24aIvZ7mAhUJdBQKHUjbCEUQjRx6BAgBEAQ&amp;url=http://clipart-library.com/cartoon-man-thinking.html&amp;psig=AOvVaw3aDFWNyZMKA0wd0TE3UAiM&amp;ust=1575634214539541" TargetMode="Externa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Create and Prosper Financial Services Ltd.</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590261" y="1906840"/>
            <a:ext cx="90114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800" b="1" dirty="0">
                <a:latin typeface="Verdana" panose="020B0604030504040204" pitchFamily="34" charset="0"/>
                <a:ea typeface="Verdana" panose="020B0604030504040204" pitchFamily="34" charset="0"/>
                <a:cs typeface="Verdana" panose="020B0604030504040204" pitchFamily="34" charset="0"/>
              </a:rPr>
              <a:t>SPPA/NHS Pension Information Session</a:t>
            </a:r>
            <a:endParaRPr lang="en-GB" sz="18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e result for man thinking cartoon images">
            <a:hlinkClick r:id="rId6"/>
            <a:extLst>
              <a:ext uri="{FF2B5EF4-FFF2-40B4-BE49-F238E27FC236}">
                <a16:creationId xmlns="" xmlns:a16="http://schemas.microsoft.com/office/drawing/2014/main" id="{87594C1E-5FF2-4539-969E-A83635B74B4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23728" y="3552304"/>
            <a:ext cx="2801669" cy="25897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518824" y="1672669"/>
            <a:ext cx="9011477" cy="388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en-GB" sz="1600" dirty="0">
                <a:latin typeface="Verdana" panose="020B0604030504040204" pitchFamily="34" charset="0"/>
                <a:ea typeface="Verdana" panose="020B0604030504040204" pitchFamily="34" charset="0"/>
              </a:rPr>
              <a:t>Just to make things more complicated, an individual’s annual allowance isn’t always </a:t>
            </a:r>
            <a:r>
              <a:rPr lang="en-GB" sz="1600" b="1" dirty="0">
                <a:latin typeface="Verdana" panose="020B0604030504040204" pitchFamily="34" charset="0"/>
                <a:ea typeface="Verdana" panose="020B0604030504040204" pitchFamily="34" charset="0"/>
              </a:rPr>
              <a:t>£40,000</a:t>
            </a:r>
          </a:p>
          <a:p>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The level depends on whether an individual has accessed their pension benefits flexibly (in which case their allowance is reduced to £4,000) – </a:t>
            </a:r>
            <a:r>
              <a:rPr lang="en-GB" sz="1600" b="1" dirty="0">
                <a:latin typeface="Verdana" panose="020B0604030504040204" pitchFamily="34" charset="0"/>
                <a:ea typeface="Verdana" panose="020B0604030504040204" pitchFamily="34" charset="0"/>
              </a:rPr>
              <a:t>Money Purchase Annual Allowance </a:t>
            </a:r>
            <a:r>
              <a:rPr lang="en-GB" sz="1600" dirty="0">
                <a:latin typeface="Verdana" panose="020B0604030504040204" pitchFamily="34" charset="0"/>
                <a:ea typeface="Verdana" panose="020B0604030504040204" pitchFamily="34" charset="0"/>
              </a:rPr>
              <a:t>applies</a:t>
            </a:r>
          </a:p>
          <a:p>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Someone’s adjusted income is over </a:t>
            </a:r>
            <a:r>
              <a:rPr lang="en-GB" sz="1600" dirty="0" smtClean="0">
                <a:latin typeface="Verdana" panose="020B0604030504040204" pitchFamily="34" charset="0"/>
                <a:ea typeface="Verdana" panose="020B0604030504040204" pitchFamily="34" charset="0"/>
              </a:rPr>
              <a:t>£240,000 </a:t>
            </a:r>
            <a:r>
              <a:rPr lang="en-GB" sz="1600" dirty="0">
                <a:latin typeface="Verdana" panose="020B0604030504040204" pitchFamily="34" charset="0"/>
                <a:ea typeface="Verdana" panose="020B0604030504040204" pitchFamily="34" charset="0"/>
              </a:rPr>
              <a:t>and their threshold income is over </a:t>
            </a:r>
            <a:r>
              <a:rPr lang="en-GB" sz="1600" dirty="0" smtClean="0">
                <a:latin typeface="Verdana" panose="020B0604030504040204" pitchFamily="34" charset="0"/>
                <a:ea typeface="Verdana" panose="020B0604030504040204" pitchFamily="34" charset="0"/>
              </a:rPr>
              <a:t>£200,000</a:t>
            </a:r>
            <a:endParaRPr lang="en-GB" sz="1600" dirty="0">
              <a:latin typeface="Verdana" panose="020B0604030504040204" pitchFamily="34" charset="0"/>
              <a:ea typeface="Verdana" panose="020B0604030504040204" pitchFamily="34" charset="0"/>
            </a:endParaRPr>
          </a:p>
          <a:p>
            <a:pPr marL="285750" indent="-285750">
              <a:buFontTx/>
              <a:buChar char="-"/>
            </a:pPr>
            <a:r>
              <a:rPr lang="en-GB" sz="1600" dirty="0">
                <a:latin typeface="Verdana" panose="020B0604030504040204" pitchFamily="34" charset="0"/>
                <a:ea typeface="Verdana" panose="020B0604030504040204" pitchFamily="34" charset="0"/>
              </a:rPr>
              <a:t>the </a:t>
            </a:r>
            <a:r>
              <a:rPr lang="en-GB" sz="1600" b="1" dirty="0">
                <a:latin typeface="Verdana" panose="020B0604030504040204" pitchFamily="34" charset="0"/>
                <a:ea typeface="Verdana" panose="020B0604030504040204" pitchFamily="34" charset="0"/>
              </a:rPr>
              <a:t>Tapered Annual Allowance </a:t>
            </a:r>
            <a:r>
              <a:rPr lang="en-GB" sz="1600" dirty="0">
                <a:latin typeface="Verdana" panose="020B0604030504040204" pitchFamily="34" charset="0"/>
                <a:ea typeface="Verdana" panose="020B0604030504040204" pitchFamily="34" charset="0"/>
              </a:rPr>
              <a:t>then applies</a:t>
            </a:r>
          </a:p>
          <a:p>
            <a:pPr marL="285750" indent="-285750">
              <a:buFontTx/>
              <a:buChar char="-"/>
            </a:pPr>
            <a:endParaRPr lang="en-GB" sz="1600" dirty="0">
              <a:latin typeface="Verdana" panose="020B0604030504040204" pitchFamily="34" charset="0"/>
              <a:ea typeface="Verdana" panose="020B0604030504040204" pitchFamily="34" charset="0"/>
            </a:endParaRPr>
          </a:p>
          <a:p>
            <a:pPr marL="285750" indent="-285750">
              <a:buFontTx/>
              <a:buChar char="-"/>
            </a:pPr>
            <a:r>
              <a:rPr lang="en-GB" sz="1600" dirty="0">
                <a:latin typeface="Verdana" panose="020B0604030504040204" pitchFamily="34" charset="0"/>
                <a:ea typeface="Verdana" panose="020B0604030504040204" pitchFamily="34" charset="0"/>
              </a:rPr>
              <a:t>By earning over </a:t>
            </a:r>
            <a:r>
              <a:rPr lang="en-GB" sz="1600" dirty="0" smtClean="0">
                <a:latin typeface="Verdana" panose="020B0604030504040204" pitchFamily="34" charset="0"/>
                <a:ea typeface="Verdana" panose="020B0604030504040204" pitchFamily="34" charset="0"/>
              </a:rPr>
              <a:t>£240,000</a:t>
            </a:r>
            <a:r>
              <a:rPr lang="en-GB" sz="1600" dirty="0">
                <a:latin typeface="Verdana" panose="020B0604030504040204" pitchFamily="34" charset="0"/>
                <a:ea typeface="Verdana" panose="020B0604030504040204" pitchFamily="34" charset="0"/>
              </a:rPr>
              <a:t>, your individual annual allowance will reduce by £1 for every £2 of adjusted income over </a:t>
            </a:r>
            <a:r>
              <a:rPr lang="en-GB" sz="1600" dirty="0" smtClean="0">
                <a:latin typeface="Verdana" panose="020B0604030504040204" pitchFamily="34" charset="0"/>
                <a:ea typeface="Verdana" panose="020B0604030504040204" pitchFamily="34" charset="0"/>
              </a:rPr>
              <a:t>£240,000 </a:t>
            </a:r>
            <a:r>
              <a:rPr lang="en-GB" sz="1600" dirty="0">
                <a:latin typeface="Verdana" panose="020B0604030504040204" pitchFamily="34" charset="0"/>
                <a:ea typeface="Verdana" panose="020B0604030504040204" pitchFamily="34" charset="0"/>
              </a:rPr>
              <a:t>(down to an absolute minimum AA of </a:t>
            </a:r>
            <a:r>
              <a:rPr lang="en-GB" sz="1600" dirty="0" smtClean="0">
                <a:latin typeface="Verdana" panose="020B0604030504040204" pitchFamily="34" charset="0"/>
                <a:ea typeface="Verdana" panose="020B0604030504040204" pitchFamily="34" charset="0"/>
              </a:rPr>
              <a:t>£</a:t>
            </a:r>
            <a:r>
              <a:rPr lang="en-GB" sz="1600" dirty="0">
                <a:latin typeface="Verdana" panose="020B0604030504040204" pitchFamily="34" charset="0"/>
                <a:ea typeface="Verdana" panose="020B0604030504040204" pitchFamily="34" charset="0"/>
              </a:rPr>
              <a:t>4</a:t>
            </a:r>
            <a:r>
              <a:rPr lang="en-GB" sz="1600" dirty="0" smtClean="0">
                <a:latin typeface="Verdana" panose="020B0604030504040204" pitchFamily="34" charset="0"/>
                <a:ea typeface="Verdana" panose="020B0604030504040204" pitchFamily="34" charset="0"/>
              </a:rPr>
              <a:t>,000</a:t>
            </a:r>
            <a:r>
              <a:rPr lang="en-GB" sz="1600" dirty="0">
                <a:latin typeface="Verdana" panose="020B0604030504040204" pitchFamily="34" charset="0"/>
                <a:ea typeface="Verdana" panose="020B0604030504040204" pitchFamily="34" charset="0"/>
              </a:rPr>
              <a:t>) </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914264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Tapered Annual Allowance</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518824" y="1784214"/>
            <a:ext cx="9011477" cy="299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en-GB" sz="1600" b="1" dirty="0">
                <a:latin typeface="Verdana" panose="020B0604030504040204" pitchFamily="34" charset="0"/>
                <a:ea typeface="Verdana" panose="020B0604030504040204" pitchFamily="34" charset="0"/>
              </a:rPr>
              <a:t>Threshold Income of </a:t>
            </a:r>
            <a:r>
              <a:rPr lang="en-GB" sz="1600" b="1" dirty="0" smtClean="0">
                <a:latin typeface="Verdana" panose="020B0604030504040204" pitchFamily="34" charset="0"/>
                <a:ea typeface="Verdana" panose="020B0604030504040204" pitchFamily="34" charset="0"/>
              </a:rPr>
              <a:t>£200,000</a:t>
            </a:r>
            <a:endParaRPr lang="en-GB" sz="1600" b="1"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Includes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Total income, including salary sacrifice pension arrangements</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Deducts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Any individual pension contributions made during the tax year</a:t>
            </a:r>
          </a:p>
          <a:p>
            <a:r>
              <a:rPr lang="en-GB" sz="1600" dirty="0">
                <a:latin typeface="Verdana" panose="020B0604030504040204" pitchFamily="34" charset="0"/>
                <a:ea typeface="Verdana" panose="020B0604030504040204" pitchFamily="34" charset="0"/>
              </a:rPr>
              <a:t>Certain taxable reliefs – i.e. charitable donations made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845818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Tapered Annual Allowance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922ACFB2-1775-48A8-AEF1-046CB3235523}"/>
              </a:ext>
            </a:extLst>
          </p:cNvPr>
          <p:cNvSpPr/>
          <p:nvPr/>
        </p:nvSpPr>
        <p:spPr>
          <a:xfrm>
            <a:off x="1476375" y="1771653"/>
            <a:ext cx="9549433" cy="2800767"/>
          </a:xfrm>
          <a:prstGeom prst="rect">
            <a:avLst/>
          </a:prstGeom>
        </p:spPr>
        <p:txBody>
          <a:bodyPr wrap="square">
            <a:spAutoFit/>
          </a:bodyPr>
          <a:lstStyle/>
          <a:p>
            <a:r>
              <a:rPr lang="en-GB" sz="1600" b="1" dirty="0">
                <a:latin typeface="Verdana" panose="020B0604030504040204" pitchFamily="34" charset="0"/>
                <a:ea typeface="Verdana" panose="020B0604030504040204" pitchFamily="34" charset="0"/>
              </a:rPr>
              <a:t>Adjusted Income of </a:t>
            </a:r>
            <a:r>
              <a:rPr lang="en-GB" sz="1600" b="1" dirty="0" smtClean="0">
                <a:latin typeface="Verdana" panose="020B0604030504040204" pitchFamily="34" charset="0"/>
                <a:ea typeface="Verdana" panose="020B0604030504040204" pitchFamily="34" charset="0"/>
              </a:rPr>
              <a:t>£240,000</a:t>
            </a:r>
            <a:endParaRPr lang="en-GB" sz="1600" b="1"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Includes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Taxable Income (see Threshold Income)</a:t>
            </a:r>
          </a:p>
          <a:p>
            <a:r>
              <a:rPr lang="en-GB" sz="1600" dirty="0">
                <a:latin typeface="Verdana" panose="020B0604030504040204" pitchFamily="34" charset="0"/>
                <a:ea typeface="Verdana" panose="020B0604030504040204" pitchFamily="34" charset="0"/>
              </a:rPr>
              <a:t>Any employer contributions made to a pension (including salary sacrifice)</a:t>
            </a:r>
          </a:p>
          <a:p>
            <a:r>
              <a:rPr lang="en-GB" sz="1600" dirty="0">
                <a:latin typeface="Verdana" panose="020B0604030504040204" pitchFamily="34" charset="0"/>
                <a:ea typeface="Verdana" panose="020B0604030504040204" pitchFamily="34" charset="0"/>
              </a:rPr>
              <a:t>Any built up Final Salary benefits, excluding the cost of individual contributions</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Deducts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Certain charitable donations i.e. gift aid</a:t>
            </a:r>
          </a:p>
        </p:txBody>
      </p:sp>
    </p:spTree>
    <p:extLst>
      <p:ext uri="{BB962C8B-B14F-4D97-AF65-F5344CB8AC3E}">
        <p14:creationId xmlns:p14="http://schemas.microsoft.com/office/powerpoint/2010/main" val="385728858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Tapered Annual Allowance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AD84FABA-9786-4D92-A32A-CD5352959A8D}"/>
              </a:ext>
            </a:extLst>
          </p:cNvPr>
          <p:cNvSpPr/>
          <p:nvPr/>
        </p:nvSpPr>
        <p:spPr>
          <a:xfrm>
            <a:off x="1179443" y="1635375"/>
            <a:ext cx="10151165" cy="4247317"/>
          </a:xfrm>
          <a:prstGeom prst="rect">
            <a:avLst/>
          </a:prstGeom>
        </p:spPr>
        <p:txBody>
          <a:bodyPr wrap="square">
            <a:spAutoFit/>
          </a:bodyPr>
          <a:lstStyle/>
          <a:p>
            <a:pPr fontAlgn="base"/>
            <a:r>
              <a:rPr lang="en-GB" sz="1400" b="1" dirty="0">
                <a:latin typeface="Verdana" panose="020B0604030504040204" pitchFamily="34" charset="0"/>
                <a:ea typeface="Verdana" panose="020B0604030504040204" pitchFamily="34" charset="0"/>
              </a:rPr>
              <a:t>If Threshold Income is not breached </a:t>
            </a:r>
            <a:r>
              <a:rPr lang="en-GB" sz="1400" b="1" dirty="0" smtClean="0">
                <a:latin typeface="Verdana" panose="020B0604030504040204" pitchFamily="34" charset="0"/>
                <a:ea typeface="Verdana" panose="020B0604030504040204" pitchFamily="34" charset="0"/>
              </a:rPr>
              <a:t>(£200,000</a:t>
            </a:r>
            <a:r>
              <a:rPr lang="en-GB" sz="1400" b="1" dirty="0">
                <a:latin typeface="Verdana" panose="020B0604030504040204" pitchFamily="34" charset="0"/>
                <a:ea typeface="Verdana" panose="020B0604030504040204" pitchFamily="34" charset="0"/>
              </a:rPr>
              <a:t>)</a:t>
            </a:r>
          </a:p>
          <a:p>
            <a:pPr fontAlgn="base"/>
            <a:endParaRPr lang="en-GB" sz="1400" b="1" dirty="0">
              <a:latin typeface="Verdana" panose="020B0604030504040204" pitchFamily="34" charset="0"/>
              <a:ea typeface="Verdana" panose="020B0604030504040204" pitchFamily="34" charset="0"/>
            </a:endParaRPr>
          </a:p>
          <a:p>
            <a:pPr fontAlgn="base"/>
            <a:r>
              <a:rPr lang="en-GB" sz="1400" dirty="0">
                <a:latin typeface="Verdana" panose="020B0604030504040204" pitchFamily="34" charset="0"/>
                <a:ea typeface="Verdana" panose="020B0604030504040204" pitchFamily="34" charset="0"/>
              </a:rPr>
              <a:t>Tapering does not apply, even is Adjusted Income is over </a:t>
            </a:r>
            <a:r>
              <a:rPr lang="en-GB" sz="1400" dirty="0" smtClean="0">
                <a:latin typeface="Verdana" panose="020B0604030504040204" pitchFamily="34" charset="0"/>
                <a:ea typeface="Verdana" panose="020B0604030504040204" pitchFamily="34" charset="0"/>
              </a:rPr>
              <a:t>£240,000</a:t>
            </a:r>
            <a:r>
              <a:rPr lang="en-GB" sz="1400" dirty="0">
                <a:latin typeface="Verdana" panose="020B0604030504040204" pitchFamily="34" charset="0"/>
                <a:ea typeface="Verdana" panose="020B0604030504040204" pitchFamily="34" charset="0"/>
              </a:rPr>
              <a:t>. However if in excess of £40,000 Annual Allowance limit you may still receive a tax bill</a:t>
            </a:r>
            <a:endParaRPr lang="en-GB" sz="1400" b="1" dirty="0">
              <a:latin typeface="Verdana" panose="020B0604030504040204" pitchFamily="34" charset="0"/>
              <a:ea typeface="Verdana" panose="020B0604030504040204" pitchFamily="34" charset="0"/>
            </a:endParaRPr>
          </a:p>
          <a:p>
            <a:pPr fontAlgn="base"/>
            <a:endParaRPr lang="en-GB" sz="1400" b="1" dirty="0">
              <a:latin typeface="Verdana" panose="020B0604030504040204" pitchFamily="34" charset="0"/>
              <a:ea typeface="Verdana" panose="020B0604030504040204" pitchFamily="34" charset="0"/>
            </a:endParaRPr>
          </a:p>
          <a:p>
            <a:pPr fontAlgn="base"/>
            <a:r>
              <a:rPr lang="en-GB" sz="1400" b="1" dirty="0">
                <a:latin typeface="Verdana" panose="020B0604030504040204" pitchFamily="34" charset="0"/>
                <a:ea typeface="Verdana" panose="020B0604030504040204" pitchFamily="34" charset="0"/>
              </a:rPr>
              <a:t>If you exceed Adjusted Income</a:t>
            </a:r>
          </a:p>
          <a:p>
            <a:pPr fontAlgn="base"/>
            <a:endParaRPr lang="en-GB" sz="1400" dirty="0">
              <a:latin typeface="Verdana" panose="020B0604030504040204" pitchFamily="34" charset="0"/>
              <a:ea typeface="Verdana" panose="020B0604030504040204" pitchFamily="34" charset="0"/>
            </a:endParaRPr>
          </a:p>
          <a:p>
            <a:pPr fontAlgn="base"/>
            <a:r>
              <a:rPr lang="en-GB" sz="1400" dirty="0">
                <a:latin typeface="Verdana" panose="020B0604030504040204" pitchFamily="34" charset="0"/>
                <a:ea typeface="Verdana" panose="020B0604030504040204" pitchFamily="34" charset="0"/>
              </a:rPr>
              <a:t>If over Annual Allowance – no tax relief on contributions over that limit and you will be faced with an annual allowance charge. </a:t>
            </a:r>
          </a:p>
          <a:p>
            <a:pPr fontAlgn="base"/>
            <a:endParaRPr lang="en-GB" sz="1400" dirty="0">
              <a:latin typeface="Verdana" panose="020B0604030504040204" pitchFamily="34" charset="0"/>
              <a:ea typeface="Verdana" panose="020B0604030504040204" pitchFamily="34" charset="0"/>
            </a:endParaRPr>
          </a:p>
          <a:p>
            <a:pPr fontAlgn="base"/>
            <a:r>
              <a:rPr lang="en-GB" sz="1400" dirty="0">
                <a:latin typeface="Verdana" panose="020B0604030504040204" pitchFamily="34" charset="0"/>
                <a:ea typeface="Verdana" panose="020B0604030504040204" pitchFamily="34" charset="0"/>
              </a:rPr>
              <a:t>Annual Allowance charge added to your taxable income for the tax year in question when determining your tax liability. </a:t>
            </a:r>
          </a:p>
          <a:p>
            <a:pPr fontAlgn="base"/>
            <a:endParaRPr lang="en-GB" sz="1400" dirty="0">
              <a:latin typeface="Verdana" panose="020B0604030504040204" pitchFamily="34" charset="0"/>
              <a:ea typeface="Verdana" panose="020B0604030504040204" pitchFamily="34" charset="0"/>
            </a:endParaRPr>
          </a:p>
          <a:p>
            <a:pPr fontAlgn="base"/>
            <a:r>
              <a:rPr lang="en-GB" sz="1400" dirty="0">
                <a:latin typeface="Verdana" panose="020B0604030504040204" pitchFamily="34" charset="0"/>
                <a:ea typeface="Verdana" panose="020B0604030504040204" pitchFamily="34" charset="0"/>
              </a:rPr>
              <a:t>If Annual Allowance charge is over £2,000, you can ask your pension scheme to pay the charge from your benefits. This means your pension scheme benefits would be reduced.</a:t>
            </a:r>
          </a:p>
          <a:p>
            <a:pPr fontAlgn="base"/>
            <a:endParaRPr lang="en-GB" sz="1400" dirty="0">
              <a:latin typeface="Verdana" panose="020B0604030504040204" pitchFamily="34" charset="0"/>
              <a:ea typeface="Verdana" panose="020B0604030504040204" pitchFamily="34" charset="0"/>
            </a:endParaRPr>
          </a:p>
          <a:p>
            <a:pPr fontAlgn="base"/>
            <a:r>
              <a:rPr lang="en-GB" sz="1400" dirty="0">
                <a:latin typeface="Verdana" panose="020B0604030504040204" pitchFamily="34" charset="0"/>
                <a:ea typeface="Verdana" panose="020B0604030504040204" pitchFamily="34" charset="0"/>
              </a:rPr>
              <a:t>You may be able to carry forward any unused annual allowances from the previous three tax years, to reduce or eliminate annual allowance charge completely.  </a:t>
            </a:r>
          </a:p>
          <a:p>
            <a:pPr fontAlgn="base"/>
            <a:endParaRPr lang="en-GB" dirty="0"/>
          </a:p>
        </p:txBody>
      </p:sp>
    </p:spTree>
    <p:extLst>
      <p:ext uri="{BB962C8B-B14F-4D97-AF65-F5344CB8AC3E}">
        <p14:creationId xmlns:p14="http://schemas.microsoft.com/office/powerpoint/2010/main" val="3797954149"/>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 – Example 1</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 xmlns:a16="http://schemas.microsoft.com/office/drawing/2014/main" id="{A9D89FD9-FB68-43C0-B10F-D6C59922BD92}"/>
              </a:ext>
            </a:extLst>
          </p:cNvPr>
          <p:cNvSpPr txBox="1"/>
          <p:nvPr/>
        </p:nvSpPr>
        <p:spPr>
          <a:xfrm>
            <a:off x="1102830" y="2056712"/>
            <a:ext cx="9883222" cy="5632311"/>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Worker aged 55 (DOB 01/12/1964) , started in NHS 30 years ago (01/12/1989), inflation is assumed to be 2%, salary at start of period was £80,000 and £81,000 at the end of the period.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Beginning of period – 29 years service, therefore 29/80 x £80,000 = £29,000</a:t>
            </a:r>
          </a:p>
          <a:p>
            <a:r>
              <a:rPr lang="en-GB" sz="1600" dirty="0">
                <a:latin typeface="Verdana" panose="020B0604030504040204" pitchFamily="34" charset="0"/>
                <a:ea typeface="Verdana" panose="020B0604030504040204" pitchFamily="34" charset="0"/>
              </a:rPr>
              <a:t>                                Uprate for inflation (x1.02) = </a:t>
            </a:r>
            <a:r>
              <a:rPr lang="en-GB" sz="1600" b="1" dirty="0">
                <a:latin typeface="Verdana" panose="020B0604030504040204" pitchFamily="34" charset="0"/>
                <a:ea typeface="Verdana" panose="020B0604030504040204" pitchFamily="34" charset="0"/>
              </a:rPr>
              <a:t>£29,580</a:t>
            </a:r>
          </a:p>
          <a:p>
            <a:r>
              <a:rPr lang="en-GB" sz="1600" b="1" dirty="0">
                <a:latin typeface="Verdana" panose="020B0604030504040204" pitchFamily="34" charset="0"/>
                <a:ea typeface="Verdana" panose="020B0604030504040204" pitchFamily="34" charset="0"/>
              </a:rPr>
              <a:t>                                 </a:t>
            </a:r>
            <a:r>
              <a:rPr lang="en-GB" sz="1600" dirty="0">
                <a:latin typeface="Verdana" panose="020B0604030504040204" pitchFamily="34" charset="0"/>
                <a:ea typeface="Verdana" panose="020B0604030504040204" pitchFamily="34" charset="0"/>
              </a:rPr>
              <a:t>Lump Sum 3 x £29,580 </a:t>
            </a:r>
            <a:r>
              <a:rPr lang="en-GB" sz="1600" b="1" dirty="0">
                <a:latin typeface="Verdana" panose="020B0604030504040204" pitchFamily="34" charset="0"/>
                <a:ea typeface="Verdana" panose="020B0604030504040204" pitchFamily="34" charset="0"/>
              </a:rPr>
              <a:t>= £88,740</a:t>
            </a:r>
          </a:p>
          <a:p>
            <a:endParaRPr lang="en-GB" sz="1600" b="1"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At end of period -30 years service, therefore 30/80 x £81,000 = </a:t>
            </a:r>
            <a:r>
              <a:rPr lang="en-GB" sz="1600" b="1" dirty="0">
                <a:latin typeface="Verdana" panose="020B0604030504040204" pitchFamily="34" charset="0"/>
                <a:ea typeface="Verdana" panose="020B0604030504040204" pitchFamily="34" charset="0"/>
              </a:rPr>
              <a:t>£30,375</a:t>
            </a:r>
          </a:p>
          <a:p>
            <a:r>
              <a:rPr lang="en-GB" sz="1600" b="1" dirty="0">
                <a:latin typeface="Verdana" panose="020B0604030504040204" pitchFamily="34" charset="0"/>
                <a:ea typeface="Verdana" panose="020B0604030504040204" pitchFamily="34" charset="0"/>
              </a:rPr>
              <a:t>                          </a:t>
            </a:r>
            <a:r>
              <a:rPr lang="en-GB" sz="1600" dirty="0">
                <a:latin typeface="Verdana" panose="020B0604030504040204" pitchFamily="34" charset="0"/>
                <a:ea typeface="Verdana" panose="020B0604030504040204" pitchFamily="34" charset="0"/>
              </a:rPr>
              <a:t>Lump sum 3 x £30,375 = </a:t>
            </a:r>
            <a:r>
              <a:rPr lang="en-GB" sz="1600" b="1" dirty="0">
                <a:latin typeface="Verdana" panose="020B0604030504040204" pitchFamily="34" charset="0"/>
                <a:ea typeface="Verdana" panose="020B0604030504040204" pitchFamily="34" charset="0"/>
              </a:rPr>
              <a:t>£91,125</a:t>
            </a:r>
          </a:p>
          <a:p>
            <a:endParaRPr lang="en-GB" sz="1600" b="1" dirty="0">
              <a:latin typeface="Verdana" panose="020B0604030504040204" pitchFamily="34" charset="0"/>
              <a:ea typeface="Verdana" panose="020B0604030504040204" pitchFamily="34" charset="0"/>
            </a:endParaRPr>
          </a:p>
          <a:p>
            <a:endParaRPr lang="en-GB" sz="1600" b="1" dirty="0">
              <a:latin typeface="Verdana" panose="020B0604030504040204" pitchFamily="34" charset="0"/>
              <a:ea typeface="Verdana" panose="020B0604030504040204" pitchFamily="34" charset="0"/>
            </a:endParaRPr>
          </a:p>
          <a:p>
            <a:endParaRPr lang="en-GB" sz="1600" b="1" dirty="0">
              <a:latin typeface="Verdana" panose="020B0604030504040204" pitchFamily="34" charset="0"/>
              <a:ea typeface="Verdana" panose="020B0604030504040204" pitchFamily="34" charset="0"/>
            </a:endParaRPr>
          </a:p>
          <a:p>
            <a:endParaRPr lang="en-GB" sz="1600" b="1" dirty="0">
              <a:latin typeface="Verdana" panose="020B0604030504040204" pitchFamily="34" charset="0"/>
              <a:ea typeface="Verdana" panose="020B0604030504040204" pitchFamily="34" charset="0"/>
            </a:endParaRPr>
          </a:p>
          <a:p>
            <a:endParaRPr lang="en-GB" sz="1600" b="1"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endParaRPr lang="en-GB" dirty="0"/>
          </a:p>
          <a:p>
            <a:r>
              <a:rPr lang="en-GB" dirty="0"/>
              <a:t>                          </a:t>
            </a:r>
          </a:p>
          <a:p>
            <a:endParaRPr lang="en-GB" dirty="0"/>
          </a:p>
          <a:p>
            <a:r>
              <a:rPr lang="en-GB" dirty="0"/>
              <a:t> </a:t>
            </a:r>
          </a:p>
        </p:txBody>
      </p:sp>
    </p:spTree>
    <p:extLst>
      <p:ext uri="{BB962C8B-B14F-4D97-AF65-F5344CB8AC3E}">
        <p14:creationId xmlns:p14="http://schemas.microsoft.com/office/powerpoint/2010/main" val="52596453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 – Example 1</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 xmlns:a16="http://schemas.microsoft.com/office/drawing/2014/main" id="{A9D89FD9-FB68-43C0-B10F-D6C59922BD92}"/>
              </a:ext>
            </a:extLst>
          </p:cNvPr>
          <p:cNvSpPr txBox="1"/>
          <p:nvPr/>
        </p:nvSpPr>
        <p:spPr>
          <a:xfrm>
            <a:off x="1102830" y="2056712"/>
            <a:ext cx="9883222" cy="3631763"/>
          </a:xfrm>
          <a:prstGeom prst="rect">
            <a:avLst/>
          </a:prstGeom>
          <a:noFill/>
        </p:spPr>
        <p:txBody>
          <a:bodyPr wrap="square" rtlCol="0">
            <a:spAutoFit/>
          </a:bodyPr>
          <a:lstStyle/>
          <a:p>
            <a:endParaRPr lang="en-GB" sz="1600"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Income £30,375 - £29,580 = £795 x 16 = </a:t>
            </a:r>
            <a:r>
              <a:rPr lang="en-GB" sz="1600" b="1" dirty="0">
                <a:latin typeface="Verdana" panose="020B0604030504040204" pitchFamily="34" charset="0"/>
                <a:ea typeface="Verdana" panose="020B0604030504040204" pitchFamily="34" charset="0"/>
              </a:rPr>
              <a:t>£12,720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Lump Sum £91,125 - £88,740 = </a:t>
            </a:r>
            <a:r>
              <a:rPr lang="en-GB" sz="1600" b="1" dirty="0">
                <a:latin typeface="Verdana" panose="020B0604030504040204" pitchFamily="34" charset="0"/>
                <a:ea typeface="Verdana" panose="020B0604030504040204" pitchFamily="34" charset="0"/>
              </a:rPr>
              <a:t>£2,385</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Total Increases £12,720 + £2,385 = </a:t>
            </a:r>
            <a:r>
              <a:rPr lang="en-GB" sz="1600" b="1" dirty="0">
                <a:latin typeface="Verdana" panose="020B0604030504040204" pitchFamily="34" charset="0"/>
                <a:ea typeface="Verdana" panose="020B0604030504040204" pitchFamily="34" charset="0"/>
              </a:rPr>
              <a:t>£15,105</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Therefore as under £40,000 no Annual Allowance Tax Charge</a:t>
            </a:r>
          </a:p>
          <a:p>
            <a:endParaRPr lang="en-GB" sz="1600" dirty="0">
              <a:latin typeface="Verdana" panose="020B0604030504040204" pitchFamily="34" charset="0"/>
              <a:ea typeface="Verdana" panose="020B0604030504040204" pitchFamily="34" charset="0"/>
            </a:endParaRPr>
          </a:p>
          <a:p>
            <a:endParaRPr lang="en-GB" sz="1600" dirty="0">
              <a:latin typeface="Verdana" panose="020B0604030504040204" pitchFamily="34" charset="0"/>
              <a:ea typeface="Verdana" panose="020B0604030504040204" pitchFamily="34" charset="0"/>
            </a:endParaRPr>
          </a:p>
          <a:p>
            <a:r>
              <a:rPr lang="en-GB" dirty="0"/>
              <a:t>                      </a:t>
            </a:r>
          </a:p>
          <a:p>
            <a:endParaRPr lang="en-GB" dirty="0"/>
          </a:p>
          <a:p>
            <a:r>
              <a:rPr lang="en-GB" dirty="0"/>
              <a:t> </a:t>
            </a:r>
          </a:p>
        </p:txBody>
      </p:sp>
    </p:spTree>
    <p:extLst>
      <p:ext uri="{BB962C8B-B14F-4D97-AF65-F5344CB8AC3E}">
        <p14:creationId xmlns:p14="http://schemas.microsoft.com/office/powerpoint/2010/main" val="399876260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 – Example 2</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 xmlns:a16="http://schemas.microsoft.com/office/drawing/2014/main" id="{A9D89FD9-FB68-43C0-B10F-D6C59922BD92}"/>
              </a:ext>
            </a:extLst>
          </p:cNvPr>
          <p:cNvSpPr txBox="1"/>
          <p:nvPr/>
        </p:nvSpPr>
        <p:spPr>
          <a:xfrm>
            <a:off x="1102830" y="2056712"/>
            <a:ext cx="9883222" cy="4647426"/>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Worker aged 45 (DOB 01/12/1974) , started in NHS 20 years ago (01/12/1999), inflation is assumed to be 2%, salary at start of period was £85,000 and £90,000 at the end of the period. In 1995 and 2015 Schemes.</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Beginning of period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1995 section 16 years service, therefore 16/80</a:t>
            </a:r>
            <a:r>
              <a:rPr lang="en-GB" sz="1600" baseline="30000" dirty="0">
                <a:latin typeface="Verdana" panose="020B0604030504040204" pitchFamily="34" charset="0"/>
                <a:ea typeface="Verdana" panose="020B0604030504040204" pitchFamily="34" charset="0"/>
              </a:rPr>
              <a:t>th</a:t>
            </a:r>
            <a:r>
              <a:rPr lang="en-GB" sz="1600" dirty="0">
                <a:latin typeface="Verdana" panose="020B0604030504040204" pitchFamily="34" charset="0"/>
                <a:ea typeface="Verdana" panose="020B0604030504040204" pitchFamily="34" charset="0"/>
              </a:rPr>
              <a:t> x £85,000 = £17,000. Uprate for inflation (x1.02) = </a:t>
            </a:r>
            <a:r>
              <a:rPr lang="en-GB" sz="1600" b="1" dirty="0">
                <a:latin typeface="Verdana" panose="020B0604030504040204" pitchFamily="34" charset="0"/>
                <a:ea typeface="Verdana" panose="020B0604030504040204" pitchFamily="34" charset="0"/>
              </a:rPr>
              <a:t>£17,340</a:t>
            </a:r>
            <a:r>
              <a:rPr lang="en-GB" sz="1600" dirty="0">
                <a:latin typeface="Verdana" panose="020B0604030504040204" pitchFamily="34" charset="0"/>
                <a:ea typeface="Verdana" panose="020B0604030504040204" pitchFamily="34" charset="0"/>
              </a:rPr>
              <a:t>. Lump sum 3 x £17,340 = </a:t>
            </a:r>
            <a:r>
              <a:rPr lang="en-GB" sz="1600" b="1" dirty="0">
                <a:latin typeface="Verdana" panose="020B0604030504040204" pitchFamily="34" charset="0"/>
                <a:ea typeface="Verdana" panose="020B0604030504040204" pitchFamily="34" charset="0"/>
              </a:rPr>
              <a:t>£52,020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2015 section – active revaluation (15/16) 1/54 x £85,000 x 1.035 (CPI + 1.5% 15/16) x 1.035 (16/17) x 1.035 (17/18) x 1.035 18/19 = £1,806</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All sections with active revaluation = £1,806 + £1,745 + £1,686 + £1,629 = £6,866 x 1.02 = </a:t>
            </a:r>
            <a:r>
              <a:rPr lang="en-GB" sz="1600" b="1" dirty="0">
                <a:latin typeface="Verdana" panose="020B0604030504040204" pitchFamily="34" charset="0"/>
                <a:ea typeface="Verdana" panose="020B0604030504040204" pitchFamily="34" charset="0"/>
              </a:rPr>
              <a:t>£7,003</a:t>
            </a:r>
          </a:p>
          <a:p>
            <a:endParaRPr lang="en-GB" dirty="0"/>
          </a:p>
          <a:p>
            <a:r>
              <a:rPr lang="en-GB" dirty="0"/>
              <a:t>                          </a:t>
            </a:r>
          </a:p>
          <a:p>
            <a:endParaRPr lang="en-GB" dirty="0"/>
          </a:p>
          <a:p>
            <a:r>
              <a:rPr lang="en-GB" dirty="0"/>
              <a:t> </a:t>
            </a:r>
          </a:p>
        </p:txBody>
      </p:sp>
    </p:spTree>
    <p:extLst>
      <p:ext uri="{BB962C8B-B14F-4D97-AF65-F5344CB8AC3E}">
        <p14:creationId xmlns:p14="http://schemas.microsoft.com/office/powerpoint/2010/main" val="943546084"/>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 – Example 2</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 xmlns:a16="http://schemas.microsoft.com/office/drawing/2014/main" id="{A9D89FD9-FB68-43C0-B10F-D6C59922BD92}"/>
              </a:ext>
            </a:extLst>
          </p:cNvPr>
          <p:cNvSpPr txBox="1"/>
          <p:nvPr/>
        </p:nvSpPr>
        <p:spPr>
          <a:xfrm>
            <a:off x="1102830" y="2056712"/>
            <a:ext cx="9883222" cy="3908762"/>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At end of period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1995 section 16 years service, therefore 16/80</a:t>
            </a:r>
            <a:r>
              <a:rPr lang="en-GB" sz="1600" baseline="30000" dirty="0">
                <a:latin typeface="Verdana" panose="020B0604030504040204" pitchFamily="34" charset="0"/>
                <a:ea typeface="Verdana" panose="020B0604030504040204" pitchFamily="34" charset="0"/>
              </a:rPr>
              <a:t>th</a:t>
            </a:r>
            <a:r>
              <a:rPr lang="en-GB" sz="1600" dirty="0">
                <a:latin typeface="Verdana" panose="020B0604030504040204" pitchFamily="34" charset="0"/>
                <a:ea typeface="Verdana" panose="020B0604030504040204" pitchFamily="34" charset="0"/>
              </a:rPr>
              <a:t> x £90,000 = </a:t>
            </a:r>
            <a:r>
              <a:rPr lang="en-GB" sz="1600" b="1" dirty="0">
                <a:latin typeface="Verdana" panose="020B0604030504040204" pitchFamily="34" charset="0"/>
                <a:ea typeface="Verdana" panose="020B0604030504040204" pitchFamily="34" charset="0"/>
              </a:rPr>
              <a:t>£21,375</a:t>
            </a:r>
            <a:r>
              <a:rPr lang="en-GB" sz="1600" dirty="0">
                <a:latin typeface="Verdana" panose="020B0604030504040204" pitchFamily="34" charset="0"/>
                <a:ea typeface="Verdana" panose="020B0604030504040204" pitchFamily="34" charset="0"/>
              </a:rPr>
              <a:t>. Lump sum 3 x £21,375 = </a:t>
            </a:r>
            <a:r>
              <a:rPr lang="en-GB" sz="1600" b="1" dirty="0">
                <a:latin typeface="Verdana" panose="020B0604030504040204" pitchFamily="34" charset="0"/>
                <a:ea typeface="Verdana" panose="020B0604030504040204" pitchFamily="34" charset="0"/>
              </a:rPr>
              <a:t>£64,125</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2015 section – previous pension with increases for revaluation £6,866 x 1.035 = </a:t>
            </a:r>
            <a:r>
              <a:rPr lang="en-GB" sz="1600" b="1" dirty="0">
                <a:latin typeface="Verdana" panose="020B0604030504040204" pitchFamily="34" charset="0"/>
                <a:ea typeface="Verdana" panose="020B0604030504040204" pitchFamily="34" charset="0"/>
              </a:rPr>
              <a:t>£7,106</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New accrual for this year 1/54 x £90,000 x 1.035 = </a:t>
            </a:r>
            <a:r>
              <a:rPr lang="en-GB" sz="1600" b="1" dirty="0">
                <a:latin typeface="Verdana" panose="020B0604030504040204" pitchFamily="34" charset="0"/>
                <a:ea typeface="Verdana" panose="020B0604030504040204" pitchFamily="34" charset="0"/>
              </a:rPr>
              <a:t>£1,725</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Total 2015 section pension after uprating = </a:t>
            </a:r>
            <a:r>
              <a:rPr lang="en-GB" sz="1600" b="1" dirty="0">
                <a:latin typeface="Verdana" panose="020B0604030504040204" pitchFamily="34" charset="0"/>
                <a:ea typeface="Verdana" panose="020B0604030504040204" pitchFamily="34" charset="0"/>
              </a:rPr>
              <a:t>£8,831</a:t>
            </a:r>
          </a:p>
          <a:p>
            <a:endParaRPr lang="en-GB" sz="1600" dirty="0">
              <a:latin typeface="Verdana" panose="020B0604030504040204" pitchFamily="34" charset="0"/>
              <a:ea typeface="Verdana" panose="020B0604030504040204" pitchFamily="34" charset="0"/>
            </a:endParaRPr>
          </a:p>
          <a:p>
            <a:endParaRPr lang="en-GB" dirty="0"/>
          </a:p>
          <a:p>
            <a:r>
              <a:rPr lang="en-GB" dirty="0"/>
              <a:t>                          </a:t>
            </a:r>
          </a:p>
          <a:p>
            <a:endParaRPr lang="en-GB" dirty="0"/>
          </a:p>
          <a:p>
            <a:r>
              <a:rPr lang="en-GB" dirty="0"/>
              <a:t> </a:t>
            </a:r>
          </a:p>
        </p:txBody>
      </p:sp>
    </p:spTree>
    <p:extLst>
      <p:ext uri="{BB962C8B-B14F-4D97-AF65-F5344CB8AC3E}">
        <p14:creationId xmlns:p14="http://schemas.microsoft.com/office/powerpoint/2010/main" val="279224894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 – Example 2</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 xmlns:a16="http://schemas.microsoft.com/office/drawing/2014/main" id="{A9D89FD9-FB68-43C0-B10F-D6C59922BD92}"/>
              </a:ext>
            </a:extLst>
          </p:cNvPr>
          <p:cNvSpPr txBox="1"/>
          <p:nvPr/>
        </p:nvSpPr>
        <p:spPr>
          <a:xfrm>
            <a:off x="1102830" y="2056712"/>
            <a:ext cx="9883222" cy="4893647"/>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Increase in pension at start and end of period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Income ((£21,375 + £8,831) – (£17,040 + £7,003)) = £6,163 x 16 = </a:t>
            </a:r>
            <a:r>
              <a:rPr lang="en-GB" sz="1600" b="1" dirty="0">
                <a:latin typeface="Verdana" panose="020B0604030504040204" pitchFamily="34" charset="0"/>
                <a:ea typeface="Verdana" panose="020B0604030504040204" pitchFamily="34" charset="0"/>
              </a:rPr>
              <a:t>£98,608</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Lump sum £64,125 - £52,020 = </a:t>
            </a:r>
            <a:r>
              <a:rPr lang="en-GB" sz="1600" b="1" dirty="0">
                <a:latin typeface="Verdana" panose="020B0604030504040204" pitchFamily="34" charset="0"/>
                <a:ea typeface="Verdana" panose="020B0604030504040204" pitchFamily="34" charset="0"/>
              </a:rPr>
              <a:t>£12,105</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Total increase £98,608 + £12,105 = </a:t>
            </a:r>
            <a:r>
              <a:rPr lang="en-GB" sz="1600" b="1" dirty="0">
                <a:latin typeface="Verdana" panose="020B0604030504040204" pitchFamily="34" charset="0"/>
                <a:ea typeface="Verdana" panose="020B0604030504040204" pitchFamily="34" charset="0"/>
              </a:rPr>
              <a:t>£110,713</a:t>
            </a:r>
          </a:p>
          <a:p>
            <a:endParaRPr lang="en-GB" sz="1600" b="1"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Annual allowance breached by </a:t>
            </a:r>
            <a:r>
              <a:rPr lang="en-GB" sz="1600" b="1" dirty="0">
                <a:latin typeface="Verdana" panose="020B0604030504040204" pitchFamily="34" charset="0"/>
                <a:ea typeface="Verdana" panose="020B0604030504040204" pitchFamily="34" charset="0"/>
              </a:rPr>
              <a:t>£70,713</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If no carry forward then there is a tax charge on </a:t>
            </a:r>
            <a:r>
              <a:rPr lang="en-GB" sz="1600" b="1" dirty="0">
                <a:latin typeface="Verdana" panose="020B0604030504040204" pitchFamily="34" charset="0"/>
                <a:ea typeface="Verdana" panose="020B0604030504040204" pitchFamily="34" charset="0"/>
              </a:rPr>
              <a:t>£70,713</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Added to income and taxed at </a:t>
            </a:r>
            <a:r>
              <a:rPr lang="en-GB" sz="1600" b="1" dirty="0">
                <a:latin typeface="Verdana" panose="020B0604030504040204" pitchFamily="34" charset="0"/>
                <a:ea typeface="Verdana" panose="020B0604030504040204" pitchFamily="34" charset="0"/>
              </a:rPr>
              <a:t>41% and 46%</a:t>
            </a:r>
          </a:p>
          <a:p>
            <a:r>
              <a:rPr lang="en-GB" sz="1600" dirty="0">
                <a:latin typeface="Verdana" panose="020B0604030504040204" pitchFamily="34" charset="0"/>
                <a:ea typeface="Verdana" panose="020B0604030504040204" pitchFamily="34" charset="0"/>
              </a:rPr>
              <a:t> </a:t>
            </a:r>
          </a:p>
          <a:p>
            <a:endParaRPr lang="en-GB" sz="1600" dirty="0">
              <a:latin typeface="Verdana" panose="020B0604030504040204" pitchFamily="34" charset="0"/>
              <a:ea typeface="Verdana" panose="020B0604030504040204" pitchFamily="34" charset="0"/>
            </a:endParaRPr>
          </a:p>
          <a:p>
            <a:endParaRPr lang="en-GB" dirty="0"/>
          </a:p>
          <a:p>
            <a:r>
              <a:rPr lang="en-GB" dirty="0"/>
              <a:t>                          </a:t>
            </a:r>
          </a:p>
          <a:p>
            <a:endParaRPr lang="en-GB" dirty="0"/>
          </a:p>
          <a:p>
            <a:r>
              <a:rPr lang="en-GB" dirty="0"/>
              <a:t> </a:t>
            </a:r>
          </a:p>
        </p:txBody>
      </p:sp>
    </p:spTree>
    <p:extLst>
      <p:ext uri="{BB962C8B-B14F-4D97-AF65-F5344CB8AC3E}">
        <p14:creationId xmlns:p14="http://schemas.microsoft.com/office/powerpoint/2010/main" val="674734418"/>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Annual Allowance – Income Tax Rates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 xmlns:a16="http://schemas.microsoft.com/office/drawing/2014/main" id="{710C8995-8786-4D68-841D-F24985170F28}"/>
              </a:ext>
            </a:extLst>
          </p:cNvPr>
          <p:cNvSpPr/>
          <p:nvPr/>
        </p:nvSpPr>
        <p:spPr>
          <a:xfrm>
            <a:off x="159026" y="5163347"/>
            <a:ext cx="11926957" cy="338554"/>
          </a:xfrm>
          <a:prstGeom prst="rect">
            <a:avLst/>
          </a:prstGeom>
        </p:spPr>
        <p:txBody>
          <a:bodyPr wrap="square">
            <a:spAutoFit/>
          </a:bodyPr>
          <a:lstStyle/>
          <a:p>
            <a:pPr algn="ctr"/>
            <a:r>
              <a:rPr lang="en-GB" sz="1600" b="1" dirty="0">
                <a:solidFill>
                  <a:srgbClr val="FF0000"/>
                </a:solidFill>
                <a:latin typeface="Verdana" panose="020B0604030504040204" pitchFamily="34" charset="0"/>
                <a:ea typeface="Verdana" panose="020B0604030504040204" pitchFamily="34" charset="0"/>
              </a:rPr>
              <a:t>Beware – For earnings over £100,000 - Personal Allowance is reduce by £1 for every £2 over</a:t>
            </a:r>
          </a:p>
        </p:txBody>
      </p:sp>
      <p:graphicFrame>
        <p:nvGraphicFramePr>
          <p:cNvPr id="2" name="Table 1">
            <a:extLst>
              <a:ext uri="{FF2B5EF4-FFF2-40B4-BE49-F238E27FC236}">
                <a16:creationId xmlns="" xmlns:a16="http://schemas.microsoft.com/office/drawing/2014/main" id="{52DD877F-241B-41F4-9DEE-8CCD13E840CC}"/>
              </a:ext>
            </a:extLst>
          </p:cNvPr>
          <p:cNvGraphicFramePr>
            <a:graphicFrameLocks noGrp="1"/>
          </p:cNvGraphicFramePr>
          <p:nvPr>
            <p:extLst>
              <p:ext uri="{D42A27DB-BD31-4B8C-83A1-F6EECF244321}">
                <p14:modId xmlns:p14="http://schemas.microsoft.com/office/powerpoint/2010/main" val="3414309189"/>
              </p:ext>
            </p:extLst>
          </p:nvPr>
        </p:nvGraphicFramePr>
        <p:xfrm>
          <a:off x="1868761" y="2411851"/>
          <a:ext cx="9047164" cy="2681766"/>
        </p:xfrm>
        <a:graphic>
          <a:graphicData uri="http://schemas.openxmlformats.org/drawingml/2006/table">
            <a:tbl>
              <a:tblPr/>
              <a:tblGrid>
                <a:gridCol w="4173655">
                  <a:extLst>
                    <a:ext uri="{9D8B030D-6E8A-4147-A177-3AD203B41FA5}">
                      <a16:colId xmlns="" xmlns:a16="http://schemas.microsoft.com/office/drawing/2014/main" val="1864466861"/>
                    </a:ext>
                  </a:extLst>
                </a:gridCol>
                <a:gridCol w="4873509">
                  <a:extLst>
                    <a:ext uri="{9D8B030D-6E8A-4147-A177-3AD203B41FA5}">
                      <a16:colId xmlns="" xmlns:a16="http://schemas.microsoft.com/office/drawing/2014/main" val="1540749366"/>
                    </a:ext>
                  </a:extLst>
                </a:gridCol>
              </a:tblGrid>
              <a:tr h="446961">
                <a:tc>
                  <a:txBody>
                    <a:bodyPr/>
                    <a:lstStyle/>
                    <a:p>
                      <a:r>
                        <a:rPr lang="en-GB" sz="1600" b="1" dirty="0">
                          <a:effectLst/>
                          <a:latin typeface="Verdana" panose="020B0604030504040204" pitchFamily="34" charset="0"/>
                          <a:ea typeface="Verdana" panose="020B0604030504040204" pitchFamily="34" charset="0"/>
                        </a:rPr>
                        <a:t>Scottish income tax rates </a:t>
                      </a:r>
                      <a:r>
                        <a:rPr lang="en-GB" sz="1600" b="1" dirty="0" smtClean="0">
                          <a:effectLst/>
                          <a:latin typeface="Verdana" panose="020B0604030504040204" pitchFamily="34" charset="0"/>
                          <a:ea typeface="Verdana" panose="020B0604030504040204" pitchFamily="34" charset="0"/>
                        </a:rPr>
                        <a:t>2022/23</a:t>
                      </a:r>
                      <a:endParaRPr lang="en-GB" sz="1600" b="1" dirty="0">
                        <a:effectLst/>
                        <a:latin typeface="Verdana" panose="020B0604030504040204" pitchFamily="34" charset="0"/>
                        <a:ea typeface="Verdana" panose="020B0604030504040204" pitchFamily="34" charset="0"/>
                      </a:endParaRPr>
                    </a:p>
                  </a:txBody>
                  <a:tcPr marL="9525" marR="9525" marT="9525" marB="9525" anchor="ctr">
                    <a:lnL>
                      <a:noFill/>
                    </a:lnL>
                    <a:lnR>
                      <a:noFill/>
                    </a:lnR>
                    <a:lnT>
                      <a:noFill/>
                    </a:lnT>
                    <a:lnB>
                      <a:noFill/>
                    </a:lnB>
                  </a:tcPr>
                </a:tc>
                <a:tc>
                  <a:txBody>
                    <a:bodyPr/>
                    <a:lstStyle/>
                    <a:p>
                      <a:r>
                        <a:rPr lang="en-GB" sz="1600" b="1" dirty="0">
                          <a:effectLst/>
                          <a:latin typeface="Verdana" panose="020B0604030504040204" pitchFamily="34" charset="0"/>
                          <a:ea typeface="Verdana" panose="020B0604030504040204" pitchFamily="34" charset="0"/>
                        </a:rPr>
                        <a:t>Scottish income tax bands </a:t>
                      </a:r>
                      <a:r>
                        <a:rPr lang="en-GB" sz="1600" b="1" dirty="0" smtClean="0">
                          <a:effectLst/>
                          <a:latin typeface="Verdana" panose="020B0604030504040204" pitchFamily="34" charset="0"/>
                          <a:ea typeface="Verdana" panose="020B0604030504040204" pitchFamily="34" charset="0"/>
                        </a:rPr>
                        <a:t>2022/23</a:t>
                      </a:r>
                      <a:endParaRPr lang="en-GB" sz="1600" b="1" dirty="0">
                        <a:effectLst/>
                        <a:latin typeface="Verdana" panose="020B0604030504040204" pitchFamily="34" charset="0"/>
                        <a:ea typeface="Verdana" panose="020B0604030504040204" pitchFamily="34" charset="0"/>
                      </a:endParaRPr>
                    </a:p>
                  </a:txBody>
                  <a:tcPr marL="9525" marR="9525" marT="9525" marB="9525" anchor="ctr">
                    <a:lnL>
                      <a:noFill/>
                    </a:lnL>
                    <a:lnR>
                      <a:noFill/>
                    </a:lnR>
                    <a:lnT>
                      <a:noFill/>
                    </a:lnT>
                    <a:lnB>
                      <a:noFill/>
                    </a:lnB>
                  </a:tcPr>
                </a:tc>
                <a:extLst>
                  <a:ext uri="{0D108BD9-81ED-4DB2-BD59-A6C34878D82A}">
                    <a16:rowId xmlns="" xmlns:a16="http://schemas.microsoft.com/office/drawing/2014/main" val="1783682548"/>
                  </a:ext>
                </a:extLst>
              </a:tr>
              <a:tr h="446961">
                <a:tc>
                  <a:txBody>
                    <a:bodyPr/>
                    <a:lstStyle/>
                    <a:p>
                      <a:r>
                        <a:rPr lang="en-GB" sz="1600" dirty="0">
                          <a:effectLst/>
                          <a:latin typeface="Verdana" panose="020B0604030504040204" pitchFamily="34" charset="0"/>
                          <a:ea typeface="Verdana" panose="020B0604030504040204" pitchFamily="34" charset="0"/>
                        </a:rPr>
                        <a:t>Scottish starter rate - 19%</a:t>
                      </a:r>
                    </a:p>
                  </a:txBody>
                  <a:tcPr marL="9525" marR="9525" marT="9525" marB="9525" anchor="ctr">
                    <a:lnL>
                      <a:noFill/>
                    </a:lnL>
                    <a:lnR>
                      <a:noFill/>
                    </a:lnR>
                    <a:lnT>
                      <a:noFill/>
                    </a:lnT>
                    <a:lnB>
                      <a:noFill/>
                    </a:lnB>
                  </a:tcPr>
                </a:tc>
                <a:tc>
                  <a:txBody>
                    <a:bodyPr/>
                    <a:lstStyle/>
                    <a:p>
                      <a:r>
                        <a:rPr lang="en-GB" sz="1600" dirty="0">
                          <a:effectLst/>
                          <a:latin typeface="Verdana" panose="020B0604030504040204" pitchFamily="34" charset="0"/>
                          <a:ea typeface="Verdana" panose="020B0604030504040204" pitchFamily="34" charset="0"/>
                        </a:rPr>
                        <a:t>£</a:t>
                      </a:r>
                      <a:r>
                        <a:rPr lang="en-GB" sz="1600" dirty="0" smtClean="0">
                          <a:effectLst/>
                          <a:latin typeface="Verdana" panose="020B0604030504040204" pitchFamily="34" charset="0"/>
                          <a:ea typeface="Verdana" panose="020B0604030504040204" pitchFamily="34" charset="0"/>
                        </a:rPr>
                        <a:t>12,571 </a:t>
                      </a:r>
                      <a:r>
                        <a:rPr lang="en-GB" sz="1600" dirty="0">
                          <a:effectLst/>
                          <a:latin typeface="Verdana" panose="020B0604030504040204" pitchFamily="34" charset="0"/>
                          <a:ea typeface="Verdana" panose="020B0604030504040204" pitchFamily="34" charset="0"/>
                        </a:rPr>
                        <a:t>- £</a:t>
                      </a:r>
                      <a:r>
                        <a:rPr lang="en-GB" sz="1600" dirty="0" smtClean="0">
                          <a:effectLst/>
                          <a:latin typeface="Verdana" panose="020B0604030504040204" pitchFamily="34" charset="0"/>
                          <a:ea typeface="Verdana" panose="020B0604030504040204" pitchFamily="34" charset="0"/>
                        </a:rPr>
                        <a:t>14,732</a:t>
                      </a:r>
                      <a:endParaRPr lang="en-GB" sz="1600" dirty="0">
                        <a:effectLst/>
                        <a:latin typeface="Verdana" panose="020B0604030504040204" pitchFamily="34" charset="0"/>
                        <a:ea typeface="Verdana" panose="020B0604030504040204" pitchFamily="34" charset="0"/>
                      </a:endParaRPr>
                    </a:p>
                  </a:txBody>
                  <a:tcPr marL="9525" marR="9525" marT="9525" marB="9525" anchor="ctr">
                    <a:lnL>
                      <a:noFill/>
                    </a:lnL>
                    <a:lnR>
                      <a:noFill/>
                    </a:lnR>
                    <a:lnT>
                      <a:noFill/>
                    </a:lnT>
                    <a:lnB>
                      <a:noFill/>
                    </a:lnB>
                  </a:tcPr>
                </a:tc>
                <a:extLst>
                  <a:ext uri="{0D108BD9-81ED-4DB2-BD59-A6C34878D82A}">
                    <a16:rowId xmlns="" xmlns:a16="http://schemas.microsoft.com/office/drawing/2014/main" val="3384461893"/>
                  </a:ext>
                </a:extLst>
              </a:tr>
              <a:tr h="446961">
                <a:tc>
                  <a:txBody>
                    <a:bodyPr/>
                    <a:lstStyle/>
                    <a:p>
                      <a:r>
                        <a:rPr lang="en-GB" sz="1600" dirty="0">
                          <a:effectLst/>
                          <a:latin typeface="Verdana" panose="020B0604030504040204" pitchFamily="34" charset="0"/>
                          <a:ea typeface="Verdana" panose="020B0604030504040204" pitchFamily="34" charset="0"/>
                        </a:rPr>
                        <a:t>Scottish basic rate - 20%</a:t>
                      </a:r>
                    </a:p>
                  </a:txBody>
                  <a:tcPr marL="9525" marR="9525" marT="9525" marB="9525" anchor="ctr">
                    <a:lnL>
                      <a:noFill/>
                    </a:lnL>
                    <a:lnR>
                      <a:noFill/>
                    </a:lnR>
                    <a:lnT>
                      <a:noFill/>
                    </a:lnT>
                    <a:lnB>
                      <a:noFill/>
                    </a:lnB>
                  </a:tcPr>
                </a:tc>
                <a:tc>
                  <a:txBody>
                    <a:bodyPr/>
                    <a:lstStyle/>
                    <a:p>
                      <a:r>
                        <a:rPr lang="en-GB" sz="1600" dirty="0">
                          <a:effectLst/>
                          <a:latin typeface="Verdana" panose="020B0604030504040204" pitchFamily="34" charset="0"/>
                          <a:ea typeface="Verdana" panose="020B0604030504040204" pitchFamily="34" charset="0"/>
                        </a:rPr>
                        <a:t>£</a:t>
                      </a:r>
                      <a:r>
                        <a:rPr lang="en-GB" sz="1600" dirty="0" smtClean="0">
                          <a:effectLst/>
                          <a:latin typeface="Verdana" panose="020B0604030504040204" pitchFamily="34" charset="0"/>
                          <a:ea typeface="Verdana" panose="020B0604030504040204" pitchFamily="34" charset="0"/>
                        </a:rPr>
                        <a:t>14,733 </a:t>
                      </a:r>
                      <a:r>
                        <a:rPr lang="en-GB" sz="1600" dirty="0">
                          <a:effectLst/>
                          <a:latin typeface="Verdana" panose="020B0604030504040204" pitchFamily="34" charset="0"/>
                          <a:ea typeface="Verdana" panose="020B0604030504040204" pitchFamily="34" charset="0"/>
                        </a:rPr>
                        <a:t>- </a:t>
                      </a:r>
                      <a:r>
                        <a:rPr lang="en-GB" sz="1600" dirty="0" smtClean="0">
                          <a:effectLst/>
                          <a:latin typeface="Verdana" panose="020B0604030504040204" pitchFamily="34" charset="0"/>
                          <a:ea typeface="Verdana" panose="020B0604030504040204" pitchFamily="34" charset="0"/>
                        </a:rPr>
                        <a:t>£25,688</a:t>
                      </a:r>
                      <a:endParaRPr lang="en-GB" sz="1600" dirty="0">
                        <a:effectLst/>
                        <a:latin typeface="Verdana" panose="020B0604030504040204" pitchFamily="34" charset="0"/>
                        <a:ea typeface="Verdana" panose="020B0604030504040204" pitchFamily="34" charset="0"/>
                      </a:endParaRPr>
                    </a:p>
                  </a:txBody>
                  <a:tcPr marL="9525" marR="9525" marT="9525" marB="9525" anchor="ctr">
                    <a:lnL>
                      <a:noFill/>
                    </a:lnL>
                    <a:lnR>
                      <a:noFill/>
                    </a:lnR>
                    <a:lnT>
                      <a:noFill/>
                    </a:lnT>
                    <a:lnB>
                      <a:noFill/>
                    </a:lnB>
                  </a:tcPr>
                </a:tc>
                <a:extLst>
                  <a:ext uri="{0D108BD9-81ED-4DB2-BD59-A6C34878D82A}">
                    <a16:rowId xmlns="" xmlns:a16="http://schemas.microsoft.com/office/drawing/2014/main" val="2767495282"/>
                  </a:ext>
                </a:extLst>
              </a:tr>
              <a:tr h="446961">
                <a:tc>
                  <a:txBody>
                    <a:bodyPr/>
                    <a:lstStyle/>
                    <a:p>
                      <a:r>
                        <a:rPr lang="en-GB" sz="1600" dirty="0">
                          <a:effectLst/>
                          <a:latin typeface="Verdana" panose="020B0604030504040204" pitchFamily="34" charset="0"/>
                          <a:ea typeface="Verdana" panose="020B0604030504040204" pitchFamily="34" charset="0"/>
                        </a:rPr>
                        <a:t>Scottish intermediate rate - 21%</a:t>
                      </a:r>
                    </a:p>
                  </a:txBody>
                  <a:tcPr marL="9525" marR="9525" marT="9525" marB="9525" anchor="ctr">
                    <a:lnL>
                      <a:noFill/>
                    </a:lnL>
                    <a:lnR>
                      <a:noFill/>
                    </a:lnR>
                    <a:lnT>
                      <a:noFill/>
                    </a:lnT>
                    <a:lnB>
                      <a:noFill/>
                    </a:lnB>
                  </a:tcPr>
                </a:tc>
                <a:tc>
                  <a:txBody>
                    <a:bodyPr/>
                    <a:lstStyle/>
                    <a:p>
                      <a:r>
                        <a:rPr lang="en-GB" sz="1600" dirty="0">
                          <a:effectLst/>
                          <a:latin typeface="Verdana" panose="020B0604030504040204" pitchFamily="34" charset="0"/>
                          <a:ea typeface="Verdana" panose="020B0604030504040204" pitchFamily="34" charset="0"/>
                        </a:rPr>
                        <a:t>£</a:t>
                      </a:r>
                      <a:r>
                        <a:rPr lang="en-GB" sz="1600" dirty="0" smtClean="0">
                          <a:effectLst/>
                          <a:latin typeface="Verdana" panose="020B0604030504040204" pitchFamily="34" charset="0"/>
                          <a:ea typeface="Verdana" panose="020B0604030504040204" pitchFamily="34" charset="0"/>
                        </a:rPr>
                        <a:t>25,689 </a:t>
                      </a:r>
                      <a:r>
                        <a:rPr lang="en-GB" sz="1600" dirty="0">
                          <a:effectLst/>
                          <a:latin typeface="Verdana" panose="020B0604030504040204" pitchFamily="34" charset="0"/>
                          <a:ea typeface="Verdana" panose="020B0604030504040204" pitchFamily="34" charset="0"/>
                        </a:rPr>
                        <a:t>- </a:t>
                      </a:r>
                      <a:r>
                        <a:rPr lang="en-GB" sz="1600" dirty="0" smtClean="0">
                          <a:effectLst/>
                          <a:latin typeface="Verdana" panose="020B0604030504040204" pitchFamily="34" charset="0"/>
                          <a:ea typeface="Verdana" panose="020B0604030504040204" pitchFamily="34" charset="0"/>
                        </a:rPr>
                        <a:t>£43,662</a:t>
                      </a:r>
                      <a:endParaRPr lang="en-GB" sz="1600" dirty="0">
                        <a:effectLst/>
                        <a:latin typeface="Verdana" panose="020B0604030504040204" pitchFamily="34" charset="0"/>
                        <a:ea typeface="Verdana" panose="020B0604030504040204" pitchFamily="34" charset="0"/>
                      </a:endParaRPr>
                    </a:p>
                  </a:txBody>
                  <a:tcPr marL="9525" marR="9525" marT="9525" marB="9525" anchor="ctr">
                    <a:lnL>
                      <a:noFill/>
                    </a:lnL>
                    <a:lnR>
                      <a:noFill/>
                    </a:lnR>
                    <a:lnT>
                      <a:noFill/>
                    </a:lnT>
                    <a:lnB>
                      <a:noFill/>
                    </a:lnB>
                  </a:tcPr>
                </a:tc>
                <a:extLst>
                  <a:ext uri="{0D108BD9-81ED-4DB2-BD59-A6C34878D82A}">
                    <a16:rowId xmlns="" xmlns:a16="http://schemas.microsoft.com/office/drawing/2014/main" val="430980082"/>
                  </a:ext>
                </a:extLst>
              </a:tr>
              <a:tr h="446961">
                <a:tc>
                  <a:txBody>
                    <a:bodyPr/>
                    <a:lstStyle/>
                    <a:p>
                      <a:r>
                        <a:rPr lang="en-GB" sz="1600" dirty="0">
                          <a:effectLst/>
                          <a:latin typeface="Verdana" panose="020B0604030504040204" pitchFamily="34" charset="0"/>
                          <a:ea typeface="Verdana" panose="020B0604030504040204" pitchFamily="34" charset="0"/>
                        </a:rPr>
                        <a:t>Scottish higher rate - 41%</a:t>
                      </a:r>
                    </a:p>
                  </a:txBody>
                  <a:tcPr marL="9525" marR="9525" marT="9525" marB="9525" anchor="ctr">
                    <a:lnL>
                      <a:noFill/>
                    </a:lnL>
                    <a:lnR>
                      <a:noFill/>
                    </a:lnR>
                    <a:lnT>
                      <a:noFill/>
                    </a:lnT>
                    <a:lnB>
                      <a:noFill/>
                    </a:lnB>
                  </a:tcPr>
                </a:tc>
                <a:tc>
                  <a:txBody>
                    <a:bodyPr/>
                    <a:lstStyle/>
                    <a:p>
                      <a:r>
                        <a:rPr lang="en-GB" sz="1600" dirty="0">
                          <a:effectLst/>
                          <a:latin typeface="Verdana" panose="020B0604030504040204" pitchFamily="34" charset="0"/>
                          <a:ea typeface="Verdana" panose="020B0604030504040204" pitchFamily="34" charset="0"/>
                        </a:rPr>
                        <a:t>£</a:t>
                      </a:r>
                      <a:r>
                        <a:rPr lang="en-GB" sz="1600" dirty="0" smtClean="0">
                          <a:effectLst/>
                          <a:latin typeface="Verdana" panose="020B0604030504040204" pitchFamily="34" charset="0"/>
                          <a:ea typeface="Verdana" panose="020B0604030504040204" pitchFamily="34" charset="0"/>
                        </a:rPr>
                        <a:t>43,663 </a:t>
                      </a:r>
                      <a:r>
                        <a:rPr lang="en-GB" sz="1600" dirty="0">
                          <a:effectLst/>
                          <a:latin typeface="Verdana" panose="020B0604030504040204" pitchFamily="34" charset="0"/>
                          <a:ea typeface="Verdana" panose="020B0604030504040204" pitchFamily="34" charset="0"/>
                        </a:rPr>
                        <a:t>- £150,000</a:t>
                      </a:r>
                    </a:p>
                  </a:txBody>
                  <a:tcPr marL="9525" marR="9525" marT="9525" marB="9525" anchor="ctr">
                    <a:lnL>
                      <a:noFill/>
                    </a:lnL>
                    <a:lnR>
                      <a:noFill/>
                    </a:lnR>
                    <a:lnT>
                      <a:noFill/>
                    </a:lnT>
                    <a:lnB>
                      <a:noFill/>
                    </a:lnB>
                  </a:tcPr>
                </a:tc>
                <a:extLst>
                  <a:ext uri="{0D108BD9-81ED-4DB2-BD59-A6C34878D82A}">
                    <a16:rowId xmlns="" xmlns:a16="http://schemas.microsoft.com/office/drawing/2014/main" val="3053794517"/>
                  </a:ext>
                </a:extLst>
              </a:tr>
              <a:tr h="446961">
                <a:tc>
                  <a:txBody>
                    <a:bodyPr/>
                    <a:lstStyle/>
                    <a:p>
                      <a:r>
                        <a:rPr lang="en-GB" sz="1600" dirty="0">
                          <a:effectLst/>
                          <a:latin typeface="Verdana" panose="020B0604030504040204" pitchFamily="34" charset="0"/>
                          <a:ea typeface="Verdana" panose="020B0604030504040204" pitchFamily="34" charset="0"/>
                        </a:rPr>
                        <a:t>Scottish top rate - 46%</a:t>
                      </a:r>
                    </a:p>
                  </a:txBody>
                  <a:tcPr marL="9525" marR="9525" marT="9525" marB="9525" anchor="ctr">
                    <a:lnL>
                      <a:noFill/>
                    </a:lnL>
                    <a:lnR>
                      <a:noFill/>
                    </a:lnR>
                    <a:lnT>
                      <a:noFill/>
                    </a:lnT>
                    <a:lnB>
                      <a:noFill/>
                    </a:lnB>
                  </a:tcPr>
                </a:tc>
                <a:tc>
                  <a:txBody>
                    <a:bodyPr/>
                    <a:lstStyle/>
                    <a:p>
                      <a:r>
                        <a:rPr lang="en-GB" sz="1600" dirty="0">
                          <a:effectLst/>
                          <a:latin typeface="Verdana" panose="020B0604030504040204" pitchFamily="34" charset="0"/>
                          <a:ea typeface="Verdana" panose="020B0604030504040204" pitchFamily="34" charset="0"/>
                        </a:rPr>
                        <a:t>£150,001 and above</a:t>
                      </a:r>
                    </a:p>
                  </a:txBody>
                  <a:tcPr marL="9525" marR="9525" marT="9525" marB="9525" anchor="ctr">
                    <a:lnL>
                      <a:noFill/>
                    </a:lnL>
                    <a:lnR>
                      <a:noFill/>
                    </a:lnR>
                    <a:lnT>
                      <a:noFill/>
                    </a:lnT>
                    <a:lnB>
                      <a:noFill/>
                    </a:lnB>
                  </a:tcPr>
                </a:tc>
                <a:extLst>
                  <a:ext uri="{0D108BD9-81ED-4DB2-BD59-A6C34878D82A}">
                    <a16:rowId xmlns="" xmlns:a16="http://schemas.microsoft.com/office/drawing/2014/main" val="3834988447"/>
                  </a:ext>
                </a:extLst>
              </a:tr>
            </a:tbl>
          </a:graphicData>
        </a:graphic>
      </p:graphicFrame>
      <p:sp>
        <p:nvSpPr>
          <p:cNvPr id="11" name="Rectangle 10">
            <a:extLst>
              <a:ext uri="{FF2B5EF4-FFF2-40B4-BE49-F238E27FC236}">
                <a16:creationId xmlns="" xmlns:a16="http://schemas.microsoft.com/office/drawing/2014/main" id="{05792EBA-FBE8-4205-8A12-FE61F9613753}"/>
              </a:ext>
            </a:extLst>
          </p:cNvPr>
          <p:cNvSpPr/>
          <p:nvPr/>
        </p:nvSpPr>
        <p:spPr>
          <a:xfrm>
            <a:off x="1554957" y="1607430"/>
            <a:ext cx="9047164" cy="861774"/>
          </a:xfrm>
          <a:prstGeom prst="rect">
            <a:avLst/>
          </a:prstGeom>
        </p:spPr>
        <p:txBody>
          <a:bodyPr wrap="square">
            <a:spAutoFit/>
          </a:bodyPr>
          <a:lstStyle/>
          <a:p>
            <a:pPr algn="ctr"/>
            <a:r>
              <a:rPr lang="en-GB" b="1" dirty="0">
                <a:latin typeface="Verdana" panose="020B0604030504040204" pitchFamily="34" charset="0"/>
                <a:ea typeface="Verdana" panose="020B0604030504040204" pitchFamily="34" charset="0"/>
              </a:rPr>
              <a:t>Taxed at marginal rate – sits on top of other income</a:t>
            </a:r>
          </a:p>
          <a:p>
            <a:pPr algn="ctr"/>
            <a:endParaRPr lang="en-GB" sz="1600" b="1" dirty="0">
              <a:latin typeface="Verdana" panose="020B0604030504040204" pitchFamily="34" charset="0"/>
              <a:ea typeface="Verdana" panose="020B0604030504040204" pitchFamily="34" charset="0"/>
            </a:endParaRPr>
          </a:p>
          <a:p>
            <a:pPr algn="ctr"/>
            <a:r>
              <a:rPr lang="en-GB" sz="1600" b="1" dirty="0">
                <a:latin typeface="Verdana" panose="020B0604030504040204" pitchFamily="34" charset="0"/>
                <a:ea typeface="Verdana" panose="020B0604030504040204" pitchFamily="34" charset="0"/>
              </a:rPr>
              <a:t>The Income Tax Personal Allowance is £</a:t>
            </a:r>
            <a:r>
              <a:rPr lang="en-GB" sz="1600" b="1" dirty="0" smtClean="0">
                <a:latin typeface="Verdana" panose="020B0604030504040204" pitchFamily="34" charset="0"/>
                <a:ea typeface="Verdana" panose="020B0604030504040204" pitchFamily="34" charset="0"/>
              </a:rPr>
              <a:t>12,570</a:t>
            </a:r>
            <a:endParaRPr lang="en-GB" sz="1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8986865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Our brief</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309489" y="1430079"/>
            <a:ext cx="11591779"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To deliver </a:t>
            </a:r>
            <a:r>
              <a:rPr lang="en-GB" altLang="en-US" sz="2400" b="1" dirty="0">
                <a:latin typeface="Verdana" panose="020B0604030504040204" pitchFamily="34" charset="0"/>
                <a:ea typeface="Verdana" panose="020B0604030504040204" pitchFamily="34" charset="0"/>
                <a:cs typeface="Verdana" panose="020B0604030504040204" pitchFamily="34" charset="0"/>
              </a:rPr>
              <a:t>information </a:t>
            </a:r>
            <a:r>
              <a:rPr lang="en-GB" altLang="en-US" sz="2400" dirty="0" smtClean="0">
                <a:latin typeface="Verdana" panose="020B0604030504040204" pitchFamily="34" charset="0"/>
                <a:ea typeface="Verdana" panose="020B0604030504040204" pitchFamily="34" charset="0"/>
                <a:cs typeface="Verdana" panose="020B0604030504040204" pitchFamily="34" charset="0"/>
              </a:rPr>
              <a:t>relating </a:t>
            </a:r>
            <a:r>
              <a:rPr lang="en-GB" altLang="en-US" sz="2400" dirty="0">
                <a:latin typeface="Verdana" panose="020B0604030504040204" pitchFamily="34" charset="0"/>
                <a:ea typeface="Verdana" panose="020B0604030504040204" pitchFamily="34" charset="0"/>
                <a:cs typeface="Verdana" panose="020B0604030504040204" pitchFamily="34" charset="0"/>
              </a:rPr>
              <a:t>to pension tax charges and REC</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Fairly wide scope……….</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smtClean="0">
                <a:latin typeface="Verdana" panose="020B0604030504040204" pitchFamily="34" charset="0"/>
                <a:ea typeface="Verdana" panose="020B0604030504040204" pitchFamily="34" charset="0"/>
                <a:cs typeface="Verdana" panose="020B0604030504040204" pitchFamily="34" charset="0"/>
              </a:rPr>
              <a:t>If </a:t>
            </a:r>
            <a:r>
              <a:rPr lang="en-GB" altLang="en-US" sz="2400" dirty="0">
                <a:latin typeface="Verdana" panose="020B0604030504040204" pitchFamily="34" charset="0"/>
                <a:ea typeface="Verdana" panose="020B0604030504040204" pitchFamily="34" charset="0"/>
                <a:cs typeface="Verdana" panose="020B0604030504040204" pitchFamily="34" charset="0"/>
              </a:rPr>
              <a:t>you need specific Financial Advice speak to a Financial Adviser</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endParaRPr lang="en-GB" sz="2400" b="1" dirty="0">
              <a:latin typeface="Verdana" panose="020B0604030504040204" pitchFamily="34" charset="0"/>
              <a:ea typeface="Verdana" panose="020B0604030504040204" pitchFamily="34" charset="0"/>
            </a:endParaRPr>
          </a:p>
          <a:p>
            <a:pPr algn="ctr" eaLnBrk="1" hangingPunct="1">
              <a:spcBef>
                <a:spcPct val="0"/>
              </a:spcBef>
              <a:buFontTx/>
              <a:buNone/>
            </a:pPr>
            <a:endParaRPr lang="en-GB" sz="24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465132"/>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Annual Allowance - Carry Forward</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 xmlns:a16="http://schemas.microsoft.com/office/drawing/2014/main" id="{710C8995-8786-4D68-841D-F24985170F28}"/>
              </a:ext>
            </a:extLst>
          </p:cNvPr>
          <p:cNvSpPr/>
          <p:nvPr/>
        </p:nvSpPr>
        <p:spPr>
          <a:xfrm>
            <a:off x="940903" y="1619253"/>
            <a:ext cx="10548731" cy="3785652"/>
          </a:xfrm>
          <a:prstGeom prst="rect">
            <a:avLst/>
          </a:prstGeom>
        </p:spPr>
        <p:txBody>
          <a:bodyPr wrap="square">
            <a:spAutoFit/>
          </a:bodyPr>
          <a:lstStyle/>
          <a:p>
            <a:r>
              <a:rPr lang="en-GB" sz="1600" b="1" dirty="0">
                <a:latin typeface="Verdana" panose="020B0604030504040204" pitchFamily="34" charset="0"/>
                <a:ea typeface="Verdana" panose="020B0604030504040204" pitchFamily="34" charset="0"/>
              </a:rPr>
              <a:t>Carry Forward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If you exceed the £40,000 Annual Allowance limit in one of the NHS schemes – Pension Saving Statement issued by 6</a:t>
            </a:r>
            <a:r>
              <a:rPr lang="en-GB" sz="1600" baseline="30000" dirty="0">
                <a:latin typeface="Verdana" panose="020B0604030504040204" pitchFamily="34" charset="0"/>
                <a:ea typeface="Verdana" panose="020B0604030504040204" pitchFamily="34" charset="0"/>
              </a:rPr>
              <a:t>th</a:t>
            </a:r>
            <a:r>
              <a:rPr lang="en-GB" sz="1600" dirty="0">
                <a:latin typeface="Verdana" panose="020B0604030504040204" pitchFamily="34" charset="0"/>
                <a:ea typeface="Verdana" panose="020B0604030504040204" pitchFamily="34" charset="0"/>
              </a:rPr>
              <a:t> October in following tax year.</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It will show your ‘pension input amounts’ for the current year tax and three previous years. You can also request an Annual Allowance statement at any time.</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If you do have to pay an Annual Allowance tax charge, you’ll have options to either deal directly with HMRC or to use the Scheme Pays option which will mean that SPPA manages the process on your behalf.</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Carrying forward unused allowance</a:t>
            </a:r>
          </a:p>
          <a:p>
            <a:r>
              <a:rPr lang="en-GB" sz="1600" dirty="0">
                <a:latin typeface="Verdana" panose="020B0604030504040204" pitchFamily="34" charset="0"/>
                <a:ea typeface="Verdana" panose="020B0604030504040204" pitchFamily="34" charset="0"/>
              </a:rPr>
              <a:t>If you have unused Annual Allowance from the previous three years, you can carry this forward to offset any charge.</a:t>
            </a:r>
          </a:p>
        </p:txBody>
      </p:sp>
    </p:spTree>
    <p:extLst>
      <p:ext uri="{BB962C8B-B14F-4D97-AF65-F5344CB8AC3E}">
        <p14:creationId xmlns:p14="http://schemas.microsoft.com/office/powerpoint/2010/main" val="1389773195"/>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Annual Allowance - Scheme Pays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 xmlns:a16="http://schemas.microsoft.com/office/drawing/2014/main" id="{2EF79338-552B-481B-ACA7-CC2D00F50E79}"/>
              </a:ext>
            </a:extLst>
          </p:cNvPr>
          <p:cNvSpPr/>
          <p:nvPr/>
        </p:nvSpPr>
        <p:spPr>
          <a:xfrm>
            <a:off x="831020" y="1673265"/>
            <a:ext cx="10084905" cy="3785652"/>
          </a:xfrm>
          <a:prstGeom prst="rect">
            <a:avLst/>
          </a:prstGeom>
        </p:spPr>
        <p:txBody>
          <a:bodyPr wrap="square">
            <a:spAutoFit/>
          </a:bodyPr>
          <a:lstStyle/>
          <a:p>
            <a:r>
              <a:rPr lang="en-GB" sz="1600" dirty="0">
                <a:latin typeface="Verdana" panose="020B0604030504040204" pitchFamily="34" charset="0"/>
                <a:ea typeface="Verdana" panose="020B0604030504040204" pitchFamily="34" charset="0"/>
              </a:rPr>
              <a:t>If the value of the benefits across all your pensions arrangements increase by more than </a:t>
            </a:r>
            <a:r>
              <a:rPr lang="en-GB" sz="1600" b="1" dirty="0">
                <a:latin typeface="Verdana" panose="020B0604030504040204" pitchFamily="34" charset="0"/>
                <a:ea typeface="Verdana" panose="020B0604030504040204" pitchFamily="34" charset="0"/>
              </a:rPr>
              <a:t>£40,000 </a:t>
            </a:r>
            <a:r>
              <a:rPr lang="en-GB" sz="1600" dirty="0">
                <a:latin typeface="Verdana" panose="020B0604030504040204" pitchFamily="34" charset="0"/>
                <a:ea typeface="Verdana" panose="020B0604030504040204" pitchFamily="34" charset="0"/>
              </a:rPr>
              <a:t>in a year, you’ll be subject to an Annual Allowance tax charge.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This is paid directly through HMRC’s self-assessment arrangement or you can choose to have it paid on your behalf through a ‘Scheme Pays’ election. </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Effectively, this means the pension scheme pays the charge on your behalf and reduces your future pension entitlement.</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A loan increased by CPI</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This is deducted from your final pension before any assessment against the Lifetime Allowance</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Not applied if death in service occurs</a:t>
            </a:r>
          </a:p>
          <a:p>
            <a:endParaRPr lang="en-GB" sz="1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2700718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Annual Allowance - Scheme Pays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 xmlns:a16="http://schemas.microsoft.com/office/drawing/2014/main" id="{5AABBF63-D8C1-4880-9924-54D244D9D95F}"/>
              </a:ext>
            </a:extLst>
          </p:cNvPr>
          <p:cNvSpPr txBox="1"/>
          <p:nvPr/>
        </p:nvSpPr>
        <p:spPr>
          <a:xfrm>
            <a:off x="1139688" y="2133600"/>
            <a:ext cx="10111408" cy="4524315"/>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Worker aged 45 with £10,000 Annual Allowance tax bill</a:t>
            </a:r>
          </a:p>
          <a:p>
            <a:r>
              <a:rPr lang="en-GB" dirty="0">
                <a:latin typeface="Verdana" panose="020B0604030504040204" pitchFamily="34" charset="0"/>
                <a:ea typeface="Verdana" panose="020B0604030504040204" pitchFamily="34" charset="0"/>
              </a:rPr>
              <a:t>Normal Pension Age 67 (in 2015 CARE scheme)</a:t>
            </a:r>
          </a:p>
          <a:p>
            <a:r>
              <a:rPr lang="en-GB" dirty="0">
                <a:latin typeface="Verdana" panose="020B0604030504040204" pitchFamily="34" charset="0"/>
                <a:ea typeface="Verdana" panose="020B0604030504040204" pitchFamily="34" charset="0"/>
              </a:rPr>
              <a:t>Assumed CPI </a:t>
            </a:r>
            <a:r>
              <a:rPr lang="en-GB" b="1" dirty="0">
                <a:latin typeface="Verdana" panose="020B0604030504040204" pitchFamily="34" charset="0"/>
                <a:ea typeface="Verdana" panose="020B0604030504040204" pitchFamily="34" charset="0"/>
              </a:rPr>
              <a:t>2%</a:t>
            </a:r>
          </a:p>
          <a:p>
            <a:r>
              <a:rPr lang="en-GB" dirty="0">
                <a:latin typeface="Verdana" panose="020B0604030504040204" pitchFamily="34" charset="0"/>
                <a:ea typeface="Verdana" panose="020B0604030504040204" pitchFamily="34" charset="0"/>
              </a:rPr>
              <a:t>Scottish 2015 Scheme – Scheme Pays factor at age 45 = </a:t>
            </a:r>
            <a:r>
              <a:rPr lang="en-GB" b="1" dirty="0">
                <a:latin typeface="Verdana" panose="020B0604030504040204" pitchFamily="34" charset="0"/>
                <a:ea typeface="Verdana" panose="020B0604030504040204" pitchFamily="34" charset="0"/>
              </a:rPr>
              <a:t>10.34</a:t>
            </a:r>
          </a:p>
          <a:p>
            <a:r>
              <a:rPr lang="en-GB" dirty="0">
                <a:latin typeface="Verdana" panose="020B0604030504040204" pitchFamily="34" charset="0"/>
                <a:ea typeface="Verdana" panose="020B0604030504040204" pitchFamily="34" charset="0"/>
              </a:rPr>
              <a:t>Notional reduction to pension £10,000/10.34 = </a:t>
            </a:r>
            <a:r>
              <a:rPr lang="en-GB" b="1" dirty="0">
                <a:latin typeface="Verdana" panose="020B0604030504040204" pitchFamily="34" charset="0"/>
                <a:ea typeface="Verdana" panose="020B0604030504040204" pitchFamily="34" charset="0"/>
              </a:rPr>
              <a:t>£967.12</a:t>
            </a:r>
          </a:p>
          <a:p>
            <a:r>
              <a:rPr lang="en-GB" dirty="0">
                <a:latin typeface="Verdana" panose="020B0604030504040204" pitchFamily="34" charset="0"/>
                <a:ea typeface="Verdana" panose="020B0604030504040204" pitchFamily="34" charset="0"/>
              </a:rPr>
              <a:t>Compound CPI over 22 years = </a:t>
            </a:r>
            <a:r>
              <a:rPr lang="en-GB" b="1" dirty="0">
                <a:latin typeface="Verdana" panose="020B0604030504040204" pitchFamily="34" charset="0"/>
                <a:ea typeface="Verdana" panose="020B0604030504040204" pitchFamily="34" charset="0"/>
              </a:rPr>
              <a:t>154.59%</a:t>
            </a:r>
          </a:p>
          <a:p>
            <a:r>
              <a:rPr lang="en-GB" dirty="0">
                <a:latin typeface="Verdana" panose="020B0604030504040204" pitchFamily="34" charset="0"/>
                <a:ea typeface="Verdana" panose="020B0604030504040204" pitchFamily="34" charset="0"/>
              </a:rPr>
              <a:t>Gross reduction = £967.12 x 154.59% = </a:t>
            </a:r>
            <a:r>
              <a:rPr lang="en-GB" b="1" u="sng" dirty="0">
                <a:latin typeface="Verdana" panose="020B0604030504040204" pitchFamily="34" charset="0"/>
                <a:ea typeface="Verdana" panose="020B0604030504040204" pitchFamily="34" charset="0"/>
              </a:rPr>
              <a:t>£1,495.07</a:t>
            </a:r>
          </a:p>
          <a:p>
            <a:endParaRPr lang="en-GB" dirty="0">
              <a:latin typeface="Verdana" panose="020B0604030504040204" pitchFamily="34" charset="0"/>
              <a:ea typeface="Verdana" panose="020B0604030504040204" pitchFamily="34" charset="0"/>
            </a:endParaRPr>
          </a:p>
          <a:p>
            <a:endParaRPr lang="en-GB" dirty="0">
              <a:latin typeface="Verdana" panose="020B0604030504040204" pitchFamily="34" charset="0"/>
              <a:ea typeface="Verdana" panose="020B0604030504040204" pitchFamily="34" charset="0"/>
            </a:endParaRPr>
          </a:p>
          <a:p>
            <a:pPr algn="ctr"/>
            <a:r>
              <a:rPr lang="en-GB" b="1" dirty="0">
                <a:latin typeface="Verdana" panose="020B0604030504040204" pitchFamily="34" charset="0"/>
                <a:ea typeface="Verdana" panose="020B0604030504040204" pitchFamily="34" charset="0"/>
              </a:rPr>
              <a:t>Reduced if retiring early by early retirement factor</a:t>
            </a:r>
          </a:p>
          <a:p>
            <a:pPr algn="ctr"/>
            <a:r>
              <a:rPr lang="en-GB" b="1" dirty="0">
                <a:latin typeface="Verdana" panose="020B0604030504040204" pitchFamily="34" charset="0"/>
                <a:ea typeface="Verdana" panose="020B0604030504040204" pitchFamily="34" charset="0"/>
              </a:rPr>
              <a:t>Debt wiped with death in service</a:t>
            </a:r>
          </a:p>
          <a:p>
            <a:pPr algn="ctr"/>
            <a:r>
              <a:rPr lang="en-GB" b="1" dirty="0">
                <a:latin typeface="Verdana" panose="020B0604030504040204" pitchFamily="34" charset="0"/>
                <a:ea typeface="Verdana" panose="020B0604030504040204" pitchFamily="34" charset="0"/>
              </a:rPr>
              <a:t>Deducted before Lifetime Allowance is calculated</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762335842"/>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Annual Allowance - Scheme Pays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 xmlns:a16="http://schemas.microsoft.com/office/drawing/2014/main" id="{5AABBF63-D8C1-4880-9924-54D244D9D95F}"/>
              </a:ext>
            </a:extLst>
          </p:cNvPr>
          <p:cNvSpPr txBox="1"/>
          <p:nvPr/>
        </p:nvSpPr>
        <p:spPr>
          <a:xfrm>
            <a:off x="1040296" y="1784214"/>
            <a:ext cx="10111408" cy="4524315"/>
          </a:xfrm>
          <a:prstGeom prst="rect">
            <a:avLst/>
          </a:prstGeom>
          <a:noFill/>
        </p:spPr>
        <p:txBody>
          <a:bodyPr wrap="square" rtlCol="0">
            <a:spAutoFit/>
          </a:bodyPr>
          <a:lstStyle/>
          <a:p>
            <a:endParaRPr lang="en-GB" dirty="0">
              <a:latin typeface="Verdana" panose="020B0604030504040204" pitchFamily="34" charset="0"/>
              <a:ea typeface="Verdana" panose="020B0604030504040204" pitchFamily="34" charset="0"/>
            </a:endParaRPr>
          </a:p>
          <a:p>
            <a:endParaRPr lang="en-GB" dirty="0">
              <a:latin typeface="Verdana" panose="020B0604030504040204" pitchFamily="34" charset="0"/>
              <a:ea typeface="Verdana" panose="020B0604030504040204" pitchFamily="34" charset="0"/>
            </a:endParaRPr>
          </a:p>
          <a:p>
            <a:endParaRPr lang="en-GB" dirty="0">
              <a:latin typeface="Verdana" panose="020B0604030504040204" pitchFamily="34" charset="0"/>
              <a:ea typeface="Verdana" panose="020B0604030504040204" pitchFamily="34" charset="0"/>
            </a:endParaRPr>
          </a:p>
          <a:p>
            <a:r>
              <a:rPr lang="en-GB" dirty="0">
                <a:latin typeface="Verdana" panose="020B0604030504040204" pitchFamily="34" charset="0"/>
                <a:ea typeface="Verdana" panose="020B0604030504040204" pitchFamily="34" charset="0"/>
              </a:rPr>
              <a:t>Gross reduction = £967.12 x 154.59% = </a:t>
            </a:r>
            <a:r>
              <a:rPr lang="en-GB" b="1" u="sng" dirty="0">
                <a:latin typeface="Verdana" panose="020B0604030504040204" pitchFamily="34" charset="0"/>
                <a:ea typeface="Verdana" panose="020B0604030504040204" pitchFamily="34" charset="0"/>
              </a:rPr>
              <a:t>£1,495.07</a:t>
            </a:r>
          </a:p>
          <a:p>
            <a:endParaRPr lang="en-GB" b="1" u="sng" dirty="0">
              <a:latin typeface="Verdana" panose="020B0604030504040204" pitchFamily="34" charset="0"/>
              <a:ea typeface="Verdana" panose="020B0604030504040204" pitchFamily="34" charset="0"/>
            </a:endParaRPr>
          </a:p>
          <a:p>
            <a:r>
              <a:rPr lang="en-GB" dirty="0">
                <a:latin typeface="Verdana" panose="020B0604030504040204" pitchFamily="34" charset="0"/>
                <a:ea typeface="Verdana" panose="020B0604030504040204" pitchFamily="34" charset="0"/>
              </a:rPr>
              <a:t>Real value of the £10,000 Annual Allowance tax bill after 22 years is </a:t>
            </a:r>
            <a:r>
              <a:rPr lang="en-GB" b="1" u="sng" dirty="0">
                <a:latin typeface="Verdana" panose="020B0604030504040204" pitchFamily="34" charset="0"/>
                <a:ea typeface="Verdana" panose="020B0604030504040204" pitchFamily="34" charset="0"/>
              </a:rPr>
              <a:t>£15,521</a:t>
            </a:r>
          </a:p>
          <a:p>
            <a:endParaRPr lang="en-GB" dirty="0">
              <a:latin typeface="Verdana" panose="020B0604030504040204" pitchFamily="34" charset="0"/>
              <a:ea typeface="Verdana" panose="020B0604030504040204" pitchFamily="34" charset="0"/>
            </a:endParaRPr>
          </a:p>
          <a:p>
            <a:pPr algn="ctr"/>
            <a:r>
              <a:rPr lang="en-GB" b="1" dirty="0">
                <a:latin typeface="Verdana" panose="020B0604030504040204" pitchFamily="34" charset="0"/>
                <a:ea typeface="Verdana" panose="020B0604030504040204" pitchFamily="34" charset="0"/>
              </a:rPr>
              <a:t>Remember that in order to have an Annual Allowance tax bill there has to be a pension input amount increase</a:t>
            </a:r>
          </a:p>
          <a:p>
            <a:pPr algn="ctr"/>
            <a:endParaRPr lang="en-GB" b="1" dirty="0">
              <a:latin typeface="Verdana" panose="020B0604030504040204" pitchFamily="34" charset="0"/>
              <a:ea typeface="Verdana" panose="020B0604030504040204" pitchFamily="34" charset="0"/>
            </a:endParaRPr>
          </a:p>
          <a:p>
            <a:pPr algn="ctr"/>
            <a:endParaRPr lang="en-GB" b="1" dirty="0">
              <a:latin typeface="Verdana" panose="020B0604030504040204" pitchFamily="34" charset="0"/>
              <a:ea typeface="Verdana" panose="020B0604030504040204" pitchFamily="34" charset="0"/>
            </a:endParaRPr>
          </a:p>
          <a:p>
            <a:endParaRPr lang="en-GB" dirty="0">
              <a:latin typeface="Verdana" panose="020B0604030504040204" pitchFamily="34" charset="0"/>
              <a:ea typeface="Verdana" panose="020B0604030504040204" pitchFamily="34" charset="0"/>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989321638"/>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Lifetime Allowance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7E7C8F41-7A36-4A0A-9E75-FAE522BECDE2}"/>
              </a:ext>
            </a:extLst>
          </p:cNvPr>
          <p:cNvSpPr/>
          <p:nvPr/>
        </p:nvSpPr>
        <p:spPr>
          <a:xfrm>
            <a:off x="1061624" y="1870542"/>
            <a:ext cx="9925877" cy="3662541"/>
          </a:xfrm>
          <a:prstGeom prst="rect">
            <a:avLst/>
          </a:prstGeom>
        </p:spPr>
        <p:txBody>
          <a:bodyPr wrap="square">
            <a:spAutoFit/>
          </a:bodyPr>
          <a:lstStyle/>
          <a:p>
            <a:pPr fontAlgn="base"/>
            <a:r>
              <a:rPr lang="en-GB" b="1" dirty="0">
                <a:latin typeface="Verdana" panose="020B0604030504040204" pitchFamily="34" charset="0"/>
                <a:ea typeface="Verdana" panose="020B0604030504040204" pitchFamily="34" charset="0"/>
              </a:rPr>
              <a:t>Value of pension benefits at the point of “crystallisation” (receiving pension) or age 75 if later</a:t>
            </a:r>
          </a:p>
          <a:p>
            <a:pPr fontAlgn="base"/>
            <a:endParaRPr lang="en-GB" b="1" dirty="0">
              <a:latin typeface="Verdana" panose="020B0604030504040204" pitchFamily="34" charset="0"/>
              <a:ea typeface="Verdana" panose="020B0604030504040204" pitchFamily="34" charset="0"/>
            </a:endParaRPr>
          </a:p>
          <a:p>
            <a:pPr fontAlgn="base"/>
            <a:r>
              <a:rPr lang="en-GB" b="1" dirty="0">
                <a:latin typeface="Verdana" panose="020B0604030504040204" pitchFamily="34" charset="0"/>
                <a:ea typeface="Verdana" panose="020B0604030504040204" pitchFamily="34" charset="0"/>
              </a:rPr>
              <a:t>Brought in 2006/7 at £1,500,000 was previously as high as £1,800,000</a:t>
            </a:r>
          </a:p>
          <a:p>
            <a:pPr fontAlgn="base"/>
            <a:endParaRPr lang="en-GB" b="1" dirty="0">
              <a:latin typeface="Verdana" panose="020B0604030504040204" pitchFamily="34" charset="0"/>
              <a:ea typeface="Verdana" panose="020B0604030504040204" pitchFamily="34" charset="0"/>
            </a:endParaRPr>
          </a:p>
          <a:p>
            <a:pPr fontAlgn="base"/>
            <a:r>
              <a:rPr lang="en-GB" b="1" dirty="0">
                <a:latin typeface="Verdana" panose="020B0604030504040204" pitchFamily="34" charset="0"/>
                <a:ea typeface="Verdana" panose="020B0604030504040204" pitchFamily="34" charset="0"/>
              </a:rPr>
              <a:t>Currently £1,055,000, increases each year in line with CPI</a:t>
            </a:r>
          </a:p>
          <a:p>
            <a:pPr fontAlgn="base"/>
            <a:endParaRPr lang="en-GB" dirty="0">
              <a:latin typeface="Verdana" panose="020B0604030504040204" pitchFamily="34" charset="0"/>
              <a:ea typeface="Verdana" panose="020B0604030504040204" pitchFamily="34" charset="0"/>
            </a:endParaRPr>
          </a:p>
          <a:p>
            <a:pPr fontAlgn="base"/>
            <a:r>
              <a:rPr lang="en-GB" b="1" dirty="0">
                <a:latin typeface="Verdana" panose="020B0604030504040204" pitchFamily="34" charset="0"/>
                <a:ea typeface="Verdana" panose="020B0604030504040204" pitchFamily="34" charset="0"/>
              </a:rPr>
              <a:t>Maximum Tax Free Cash (TFC) is 25% of Lifetime Allowance (LTA)</a:t>
            </a:r>
          </a:p>
          <a:p>
            <a:pPr fontAlgn="base"/>
            <a:r>
              <a:rPr lang="en-GB" b="1" dirty="0">
                <a:latin typeface="Verdana" panose="020B0604030504040204" pitchFamily="34" charset="0"/>
                <a:ea typeface="Verdana" panose="020B0604030504040204" pitchFamily="34" charset="0"/>
              </a:rPr>
              <a:t>Maximising TFC reduces benefits tested against LTA (12/1 factor)</a:t>
            </a:r>
          </a:p>
          <a:p>
            <a:pPr fontAlgn="base"/>
            <a:r>
              <a:rPr lang="en-GB" b="1" dirty="0">
                <a:latin typeface="Verdana" panose="020B0604030504040204" pitchFamily="34" charset="0"/>
                <a:ea typeface="Verdana" panose="020B0604030504040204" pitchFamily="34" charset="0"/>
              </a:rPr>
              <a:t>Can allocate some of SPPA pension to named dependent if over LTA</a:t>
            </a:r>
          </a:p>
          <a:p>
            <a:pPr fontAlgn="base"/>
            <a:r>
              <a:rPr lang="en-GB" b="1" dirty="0">
                <a:latin typeface="Verdana" panose="020B0604030504040204" pitchFamily="34" charset="0"/>
                <a:ea typeface="Verdana" panose="020B0604030504040204" pitchFamily="34" charset="0"/>
              </a:rPr>
              <a:t>Divorce/Pension Sharing Order counts as a debit against LTA</a:t>
            </a:r>
          </a:p>
          <a:p>
            <a:pPr fontAlgn="base"/>
            <a:r>
              <a:rPr lang="en-GB" b="1" dirty="0">
                <a:latin typeface="Verdana" panose="020B0604030504040204" pitchFamily="34" charset="0"/>
                <a:ea typeface="Verdana" panose="020B0604030504040204" pitchFamily="34" charset="0"/>
              </a:rPr>
              <a:t>Annual Allowance – Scheme Pays reduces LTA</a:t>
            </a:r>
          </a:p>
          <a:p>
            <a:pPr fontAlgn="base"/>
            <a:endParaRPr lang="en-GB" sz="1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6182320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Lifetime Allowance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7E7C8F41-7A36-4A0A-9E75-FAE522BECDE2}"/>
              </a:ext>
            </a:extLst>
          </p:cNvPr>
          <p:cNvSpPr/>
          <p:nvPr/>
        </p:nvSpPr>
        <p:spPr>
          <a:xfrm>
            <a:off x="2044700" y="2030243"/>
            <a:ext cx="7667624" cy="4339650"/>
          </a:xfrm>
          <a:prstGeom prst="rect">
            <a:avLst/>
          </a:prstGeom>
        </p:spPr>
        <p:txBody>
          <a:bodyPr wrap="square">
            <a:spAutoFit/>
          </a:bodyPr>
          <a:lstStyle/>
          <a:p>
            <a:pPr fontAlgn="base"/>
            <a:r>
              <a:rPr lang="en-GB" b="1" dirty="0">
                <a:latin typeface="Verdana" panose="020B0604030504040204" pitchFamily="34" charset="0"/>
                <a:ea typeface="Verdana" panose="020B0604030504040204" pitchFamily="34" charset="0"/>
              </a:rPr>
              <a:t>Calculation for Defined Benefit Schemes – Annual pension x 20 plus lump sum</a:t>
            </a:r>
            <a:endParaRPr lang="en-GB" dirty="0"/>
          </a:p>
          <a:p>
            <a:pPr fontAlgn="base"/>
            <a:endParaRPr lang="en-GB" sz="1600" dirty="0">
              <a:latin typeface="Verdana" panose="020B0604030504040204" pitchFamily="34" charset="0"/>
              <a:ea typeface="Verdana" panose="020B0604030504040204" pitchFamily="34" charset="0"/>
            </a:endParaRPr>
          </a:p>
          <a:p>
            <a:pPr fontAlgn="base"/>
            <a:r>
              <a:rPr lang="en-GB" sz="1600" dirty="0">
                <a:latin typeface="Verdana" panose="020B0604030504040204" pitchFamily="34" charset="0"/>
                <a:ea typeface="Verdana" panose="020B0604030504040204" pitchFamily="34" charset="0"/>
              </a:rPr>
              <a:t>If the value of all of your pension benefits, across all schemes, exceeds the lifetime allowance, any excess attracts a </a:t>
            </a:r>
            <a:r>
              <a:rPr lang="en-GB" sz="1600" b="1" dirty="0">
                <a:latin typeface="Verdana" panose="020B0604030504040204" pitchFamily="34" charset="0"/>
                <a:ea typeface="Verdana" panose="020B0604030504040204" pitchFamily="34" charset="0"/>
              </a:rPr>
              <a:t>tax charge of 25% </a:t>
            </a:r>
            <a:r>
              <a:rPr lang="en-GB" sz="1600" dirty="0">
                <a:latin typeface="Verdana" panose="020B0604030504040204" pitchFamily="34" charset="0"/>
                <a:ea typeface="Verdana" panose="020B0604030504040204" pitchFamily="34" charset="0"/>
              </a:rPr>
              <a:t>if it is withdrawn as an income or </a:t>
            </a:r>
            <a:r>
              <a:rPr lang="en-GB" sz="1600" b="1" dirty="0">
                <a:latin typeface="Verdana" panose="020B0604030504040204" pitchFamily="34" charset="0"/>
                <a:ea typeface="Verdana" panose="020B0604030504040204" pitchFamily="34" charset="0"/>
              </a:rPr>
              <a:t>55% </a:t>
            </a:r>
            <a:r>
              <a:rPr lang="en-GB" sz="1600" dirty="0">
                <a:latin typeface="Verdana" panose="020B0604030504040204" pitchFamily="34" charset="0"/>
                <a:ea typeface="Verdana" panose="020B0604030504040204" pitchFamily="34" charset="0"/>
              </a:rPr>
              <a:t>if it is withdrawn as a cash lump sum.</a:t>
            </a:r>
          </a:p>
          <a:p>
            <a:pPr fontAlgn="base"/>
            <a:endParaRPr lang="en-GB" sz="1600" dirty="0">
              <a:latin typeface="Verdana" panose="020B0604030504040204" pitchFamily="34" charset="0"/>
              <a:ea typeface="Verdana" panose="020B0604030504040204" pitchFamily="34" charset="0"/>
            </a:endParaRPr>
          </a:p>
          <a:p>
            <a:pPr fontAlgn="base"/>
            <a:r>
              <a:rPr lang="en-GB" sz="1600" dirty="0">
                <a:latin typeface="Verdana" panose="020B0604030504040204" pitchFamily="34" charset="0"/>
                <a:ea typeface="Verdana" panose="020B0604030504040204" pitchFamily="34" charset="0"/>
              </a:rPr>
              <a:t>You only face a tax charge if the value of your benefits exceeds the lifetime allowance when you access your pension in what is known as a Benefit Crystallisation Event (BCE)</a:t>
            </a:r>
          </a:p>
          <a:p>
            <a:pPr fontAlgn="base"/>
            <a:endParaRPr lang="en-GB" sz="1600" dirty="0">
              <a:latin typeface="Verdana" panose="020B0604030504040204" pitchFamily="34" charset="0"/>
              <a:ea typeface="Verdana" panose="020B0604030504040204" pitchFamily="34" charset="0"/>
            </a:endParaRPr>
          </a:p>
          <a:p>
            <a:pPr fontAlgn="base"/>
            <a:r>
              <a:rPr lang="en-GB" sz="1600" b="1" dirty="0">
                <a:latin typeface="Verdana" panose="020B0604030504040204" pitchFamily="34" charset="0"/>
                <a:ea typeface="Verdana" panose="020B0604030504040204" pitchFamily="34" charset="0"/>
              </a:rPr>
              <a:t>Calculation for Defined Contribution Schemes – Value of the benefits at the point of “crystallisation”</a:t>
            </a:r>
          </a:p>
          <a:p>
            <a:pPr fontAlgn="base"/>
            <a:endParaRPr lang="en-GB" sz="1600" b="1" dirty="0">
              <a:latin typeface="Verdana" panose="020B0604030504040204" pitchFamily="34" charset="0"/>
              <a:ea typeface="Verdana" panose="020B0604030504040204" pitchFamily="34" charset="0"/>
            </a:endParaRPr>
          </a:p>
          <a:p>
            <a:pPr fontAlgn="base"/>
            <a:endParaRPr lang="en-GB" sz="1600" dirty="0">
              <a:latin typeface="Verdana" panose="020B0604030504040204" pitchFamily="34" charset="0"/>
              <a:ea typeface="Verdana" panose="020B0604030504040204" pitchFamily="34" charset="0"/>
            </a:endParaRPr>
          </a:p>
          <a:p>
            <a:pPr fontAlgn="base"/>
            <a:endParaRPr lang="en-GB" sz="1600" b="1" dirty="0">
              <a:latin typeface="Verdana" panose="020B0604030504040204" pitchFamily="34" charset="0"/>
              <a:ea typeface="Verdana" panose="020B0604030504040204" pitchFamily="34" charset="0"/>
            </a:endParaRPr>
          </a:p>
          <a:p>
            <a:pPr fontAlgn="base"/>
            <a:endParaRPr lang="en-GB" sz="1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08198889"/>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Lifetime Allowance – Example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B57399FD-AFB2-4678-86D6-B518EEA423C6}"/>
              </a:ext>
            </a:extLst>
          </p:cNvPr>
          <p:cNvSpPr/>
          <p:nvPr/>
        </p:nvSpPr>
        <p:spPr>
          <a:xfrm>
            <a:off x="1476375" y="1768079"/>
            <a:ext cx="9713843" cy="3293209"/>
          </a:xfrm>
          <a:prstGeom prst="rect">
            <a:avLst/>
          </a:prstGeom>
        </p:spPr>
        <p:txBody>
          <a:bodyPr wrap="square">
            <a:spAutoFit/>
          </a:bodyPr>
          <a:lstStyle/>
          <a:p>
            <a:r>
              <a:rPr lang="en-GB" sz="1600" dirty="0">
                <a:latin typeface="Verdana" panose="020B0604030504040204" pitchFamily="34" charset="0"/>
                <a:ea typeface="Verdana" panose="020B0604030504040204" pitchFamily="34" charset="0"/>
              </a:rPr>
              <a:t>Annual Pension </a:t>
            </a:r>
            <a:r>
              <a:rPr lang="en-GB" sz="1600" b="1" dirty="0">
                <a:latin typeface="Verdana" panose="020B0604030504040204" pitchFamily="34" charset="0"/>
                <a:ea typeface="Verdana" panose="020B0604030504040204" pitchFamily="34" charset="0"/>
              </a:rPr>
              <a:t>£60,000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Lump Sum </a:t>
            </a:r>
            <a:r>
              <a:rPr lang="en-GB" sz="1600" b="1" dirty="0">
                <a:latin typeface="Verdana" panose="020B0604030504040204" pitchFamily="34" charset="0"/>
                <a:ea typeface="Verdana" panose="020B0604030504040204" pitchFamily="34" charset="0"/>
              </a:rPr>
              <a:t>£180,000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Capital Value </a:t>
            </a:r>
            <a:r>
              <a:rPr lang="en-GB" sz="1600" b="1" dirty="0">
                <a:latin typeface="Verdana" panose="020B0604030504040204" pitchFamily="34" charset="0"/>
                <a:ea typeface="Verdana" panose="020B0604030504040204" pitchFamily="34" charset="0"/>
              </a:rPr>
              <a:t>£1,380,000 </a:t>
            </a:r>
            <a:r>
              <a:rPr lang="en-GB" sz="1600" dirty="0">
                <a:latin typeface="Verdana" panose="020B0604030504040204" pitchFamily="34" charset="0"/>
                <a:ea typeface="Verdana" panose="020B0604030504040204" pitchFamily="34" charset="0"/>
              </a:rPr>
              <a:t>(£60,000 x 20) + £180,000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Excess Over LTA = £1,380,000 - £1,055,000 = </a:t>
            </a:r>
            <a:r>
              <a:rPr lang="en-GB" sz="1600" b="1" dirty="0">
                <a:latin typeface="Verdana" panose="020B0604030504040204" pitchFamily="34" charset="0"/>
                <a:ea typeface="Verdana" panose="020B0604030504040204" pitchFamily="34" charset="0"/>
              </a:rPr>
              <a:t>£335,000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Tax charge payable £335,000 x 25% = </a:t>
            </a:r>
            <a:r>
              <a:rPr lang="en-GB" sz="1600" b="1" dirty="0">
                <a:latin typeface="Verdana" panose="020B0604030504040204" pitchFamily="34" charset="0"/>
                <a:ea typeface="Verdana" panose="020B0604030504040204" pitchFamily="34" charset="0"/>
              </a:rPr>
              <a:t>£83,750</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Reduction to pension £83,750/20 (actuarial factor) = </a:t>
            </a:r>
            <a:r>
              <a:rPr lang="en-GB" sz="1600" b="1" dirty="0">
                <a:latin typeface="Verdana" panose="020B0604030504040204" pitchFamily="34" charset="0"/>
                <a:ea typeface="Verdana" panose="020B0604030504040204" pitchFamily="34" charset="0"/>
              </a:rPr>
              <a:t>£4,187</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Reduced Pension Payable = </a:t>
            </a:r>
            <a:r>
              <a:rPr lang="en-GB" sz="1600" b="1" u="sng" dirty="0">
                <a:latin typeface="Verdana" panose="020B0604030504040204" pitchFamily="34" charset="0"/>
                <a:ea typeface="Verdana" panose="020B0604030504040204" pitchFamily="34" charset="0"/>
              </a:rPr>
              <a:t>£55,812</a:t>
            </a:r>
          </a:p>
        </p:txBody>
      </p:sp>
    </p:spTree>
    <p:extLst>
      <p:ext uri="{BB962C8B-B14F-4D97-AF65-F5344CB8AC3E}">
        <p14:creationId xmlns:p14="http://schemas.microsoft.com/office/powerpoint/2010/main" val="3365532551"/>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056011" cy="6857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7636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1208598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0970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Lifetime Allowance </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C848AB22-4327-4034-ABFF-1149C80CC834}"/>
              </a:ext>
            </a:extLst>
          </p:cNvPr>
          <p:cNvSpPr/>
          <p:nvPr/>
        </p:nvSpPr>
        <p:spPr>
          <a:xfrm>
            <a:off x="1139687" y="1695452"/>
            <a:ext cx="10816845" cy="400110"/>
          </a:xfrm>
          <a:prstGeom prst="rect">
            <a:avLst/>
          </a:prstGeom>
        </p:spPr>
        <p:txBody>
          <a:bodyPr wrap="square">
            <a:spAutoFit/>
          </a:bodyPr>
          <a:lstStyle/>
          <a:p>
            <a:r>
              <a:rPr lang="en-GB" sz="2000" dirty="0">
                <a:latin typeface="Verdana" panose="020B0604030504040204" pitchFamily="34" charset="0"/>
                <a:ea typeface="Verdana" panose="020B0604030504040204" pitchFamily="34" charset="0"/>
              </a:rPr>
              <a:t>LTA reduced by £87,606 as a result of reducing pension and maximising TFC</a:t>
            </a:r>
          </a:p>
        </p:txBody>
      </p:sp>
      <p:sp>
        <p:nvSpPr>
          <p:cNvPr id="12" name="Text Placeholder 2">
            <a:extLst>
              <a:ext uri="{FF2B5EF4-FFF2-40B4-BE49-F238E27FC236}">
                <a16:creationId xmlns="" xmlns:a16="http://schemas.microsoft.com/office/drawing/2014/main" id="{A4BFA49B-0692-4542-B2BB-F40D3A7F6150}"/>
              </a:ext>
            </a:extLst>
          </p:cNvPr>
          <p:cNvSpPr txBox="1">
            <a:spLocks/>
          </p:cNvSpPr>
          <p:nvPr/>
        </p:nvSpPr>
        <p:spPr>
          <a:xfrm>
            <a:off x="6142036" y="2073244"/>
            <a:ext cx="5213352" cy="823912"/>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r>
              <a:rPr lang="en-GB" b="1" dirty="0">
                <a:latin typeface="Verdana" panose="020B0604030504040204" pitchFamily="34" charset="0"/>
                <a:ea typeface="Verdana" panose="020B0604030504040204" pitchFamily="34" charset="0"/>
              </a:rPr>
              <a:t>Maximum Pension</a:t>
            </a:r>
          </a:p>
        </p:txBody>
      </p:sp>
      <p:sp>
        <p:nvSpPr>
          <p:cNvPr id="13" name="Text Placeholder 4">
            <a:extLst>
              <a:ext uri="{FF2B5EF4-FFF2-40B4-BE49-F238E27FC236}">
                <a16:creationId xmlns="" xmlns:a16="http://schemas.microsoft.com/office/drawing/2014/main" id="{EFEE89AD-B887-476D-8DA4-0847FC0E5C1D}"/>
              </a:ext>
            </a:extLst>
          </p:cNvPr>
          <p:cNvSpPr txBox="1">
            <a:spLocks/>
          </p:cNvSpPr>
          <p:nvPr/>
        </p:nvSpPr>
        <p:spPr>
          <a:xfrm>
            <a:off x="841374" y="2095562"/>
            <a:ext cx="5183188" cy="823912"/>
          </a:xfrm>
          <a:prstGeom prst="rect">
            <a:avLst/>
          </a:prstGeom>
          <a:ln>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             </a:t>
            </a:r>
            <a:r>
              <a:rPr lang="en-GB" b="1" dirty="0">
                <a:latin typeface="Verdana" panose="020B0604030504040204" pitchFamily="34" charset="0"/>
                <a:ea typeface="Verdana" panose="020B0604030504040204" pitchFamily="34" charset="0"/>
              </a:rPr>
              <a:t>Maximum TFC</a:t>
            </a:r>
          </a:p>
        </p:txBody>
      </p:sp>
      <p:sp>
        <p:nvSpPr>
          <p:cNvPr id="14" name="Content Placeholder 3">
            <a:extLst>
              <a:ext uri="{FF2B5EF4-FFF2-40B4-BE49-F238E27FC236}">
                <a16:creationId xmlns="" xmlns:a16="http://schemas.microsoft.com/office/drawing/2014/main" id="{1D3A003F-4CE5-4D4C-8835-747D9676704F}"/>
              </a:ext>
            </a:extLst>
          </p:cNvPr>
          <p:cNvSpPr txBox="1">
            <a:spLocks/>
          </p:cNvSpPr>
          <p:nvPr/>
        </p:nvSpPr>
        <p:spPr>
          <a:xfrm>
            <a:off x="866776" y="3035362"/>
            <a:ext cx="5157786" cy="2528889"/>
          </a:xfrm>
          <a:prstGeom prst="rect">
            <a:avLst/>
          </a:prstGeom>
          <a:ln>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latin typeface="Verdana" panose="020B0604030504040204" pitchFamily="34" charset="0"/>
                <a:ea typeface="Verdana" panose="020B0604030504040204" pitchFamily="34" charset="0"/>
              </a:rPr>
              <a:t>£44,801 x 20 = £896,020</a:t>
            </a:r>
          </a:p>
          <a:p>
            <a:r>
              <a:rPr lang="en-GB" sz="2400" b="1" dirty="0">
                <a:latin typeface="Verdana" panose="020B0604030504040204" pitchFamily="34" charset="0"/>
                <a:ea typeface="Verdana" panose="020B0604030504040204" pitchFamily="34" charset="0"/>
              </a:rPr>
              <a:t>Tax Free Cash = £298,646</a:t>
            </a:r>
          </a:p>
          <a:p>
            <a:endParaRPr lang="en-GB" sz="2400" b="1" dirty="0">
              <a:latin typeface="Verdana" panose="020B0604030504040204" pitchFamily="34" charset="0"/>
              <a:ea typeface="Verdana" panose="020B0604030504040204" pitchFamily="34" charset="0"/>
            </a:endParaRPr>
          </a:p>
          <a:p>
            <a:r>
              <a:rPr lang="en-GB" sz="2400" b="1" dirty="0">
                <a:latin typeface="Verdana" panose="020B0604030504040204" pitchFamily="34" charset="0"/>
                <a:ea typeface="Verdana" panose="020B0604030504040204" pitchFamily="34" charset="0"/>
              </a:rPr>
              <a:t>TOTAL £1,194,666 </a:t>
            </a:r>
          </a:p>
        </p:txBody>
      </p:sp>
      <p:sp>
        <p:nvSpPr>
          <p:cNvPr id="15" name="Content Placeholder 5">
            <a:extLst>
              <a:ext uri="{FF2B5EF4-FFF2-40B4-BE49-F238E27FC236}">
                <a16:creationId xmlns="" xmlns:a16="http://schemas.microsoft.com/office/drawing/2014/main" id="{8F3E616A-3F27-492F-B0BD-52FFCBCBD668}"/>
              </a:ext>
            </a:extLst>
          </p:cNvPr>
          <p:cNvSpPr txBox="1">
            <a:spLocks/>
          </p:cNvSpPr>
          <p:nvPr/>
        </p:nvSpPr>
        <p:spPr>
          <a:xfrm>
            <a:off x="6142036" y="3033711"/>
            <a:ext cx="5213352" cy="2528890"/>
          </a:xfrm>
          <a:prstGeom prst="rect">
            <a:avLst/>
          </a:prstGeom>
          <a:ln>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latin typeface="Verdana" panose="020B0604030504040204" pitchFamily="34" charset="0"/>
                <a:ea typeface="Verdana" panose="020B0604030504040204" pitchFamily="34" charset="0"/>
              </a:rPr>
              <a:t>£55,751 x 20 = £1,115,020</a:t>
            </a:r>
          </a:p>
          <a:p>
            <a:r>
              <a:rPr lang="en-GB" sz="2400" b="1" dirty="0">
                <a:latin typeface="Verdana" panose="020B0604030504040204" pitchFamily="34" charset="0"/>
                <a:ea typeface="Verdana" panose="020B0604030504040204" pitchFamily="34" charset="0"/>
              </a:rPr>
              <a:t>Tax Free Cash = £167,252</a:t>
            </a:r>
          </a:p>
          <a:p>
            <a:endParaRPr lang="en-GB" sz="2400" b="1" dirty="0">
              <a:latin typeface="Verdana" panose="020B0604030504040204" pitchFamily="34" charset="0"/>
              <a:ea typeface="Verdana" panose="020B0604030504040204" pitchFamily="34" charset="0"/>
            </a:endParaRPr>
          </a:p>
          <a:p>
            <a:r>
              <a:rPr lang="en-GB" sz="2400" b="1" dirty="0">
                <a:latin typeface="Verdana" panose="020B0604030504040204" pitchFamily="34" charset="0"/>
                <a:ea typeface="Verdana" panose="020B0604030504040204" pitchFamily="34" charset="0"/>
              </a:rPr>
              <a:t>TOTAL £1,282,272</a:t>
            </a:r>
          </a:p>
        </p:txBody>
      </p:sp>
    </p:spTree>
    <p:extLst>
      <p:ext uri="{BB962C8B-B14F-4D97-AF65-F5344CB8AC3E}">
        <p14:creationId xmlns:p14="http://schemas.microsoft.com/office/powerpoint/2010/main" val="3089129189"/>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Framework</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518824" y="1590677"/>
            <a:ext cx="9011477"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SPPA/NHS Pension Schemes - How They Work/Overview</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The Annual Allowance and Tapered Annual Allowance</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The Lifetime Allowance</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Tax Charges</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How Scheme Pays works</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Protections</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endParaRPr lang="en-GB" sz="2400" b="1" dirty="0">
              <a:latin typeface="Verdana" panose="020B0604030504040204" pitchFamily="34" charset="0"/>
              <a:ea typeface="Verdana" panose="020B0604030504040204" pitchFamily="34" charset="0"/>
            </a:endParaRPr>
          </a:p>
          <a:p>
            <a:pPr algn="ctr" eaLnBrk="1" hangingPunct="1">
              <a:spcBef>
                <a:spcPct val="0"/>
              </a:spcBef>
              <a:buFontTx/>
              <a:buNone/>
            </a:pPr>
            <a:endParaRPr lang="en-GB" sz="24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1416331"/>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Lifetime Allowance – Protections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DA53A688-2489-432F-AE9B-5711C7519134}"/>
              </a:ext>
            </a:extLst>
          </p:cNvPr>
          <p:cNvSpPr/>
          <p:nvPr/>
        </p:nvSpPr>
        <p:spPr>
          <a:xfrm>
            <a:off x="1476375" y="1619253"/>
            <a:ext cx="9456668" cy="4093428"/>
          </a:xfrm>
          <a:prstGeom prst="rect">
            <a:avLst/>
          </a:prstGeom>
        </p:spPr>
        <p:txBody>
          <a:bodyPr wrap="square">
            <a:spAutoFit/>
          </a:bodyPr>
          <a:lstStyle/>
          <a:p>
            <a:endParaRPr lang="en-GB" dirty="0"/>
          </a:p>
          <a:p>
            <a:r>
              <a:rPr lang="en-GB" sz="1600" b="1" dirty="0">
                <a:latin typeface="Verdana" panose="020B0604030504040204" pitchFamily="34" charset="0"/>
                <a:ea typeface="Verdana" panose="020B0604030504040204" pitchFamily="34" charset="0"/>
              </a:rPr>
              <a:t>There have been various forms of protection against a reducing LTA over the years. Currently we have-</a:t>
            </a:r>
          </a:p>
          <a:p>
            <a:endParaRPr lang="en-GB" sz="1600" b="1"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Fixed Protection 2016 </a:t>
            </a:r>
            <a:r>
              <a:rPr lang="en-GB" sz="1600" dirty="0">
                <a:latin typeface="Verdana" panose="020B0604030504040204" pitchFamily="34" charset="0"/>
                <a:ea typeface="Verdana" panose="020B0604030504040204" pitchFamily="34" charset="0"/>
              </a:rPr>
              <a:t>sets someone’s lifetime allowance at £1.25 million with very limited opportunity to accrue further pension benefits.</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Individual Protection 2016 </a:t>
            </a:r>
            <a:r>
              <a:rPr lang="en-GB" sz="1600" dirty="0">
                <a:latin typeface="Verdana" panose="020B0604030504040204" pitchFamily="34" charset="0"/>
                <a:ea typeface="Verdana" panose="020B0604030504040204" pitchFamily="34" charset="0"/>
              </a:rPr>
              <a:t>allowed people who had already accumulated more than £1 million at 5 April 2016 to continue pension saving with a maximum lifetime allowance of £1.25 million.</a:t>
            </a:r>
          </a:p>
          <a:p>
            <a:endParaRPr lang="en-GB" sz="1600" dirty="0">
              <a:latin typeface="Verdana" panose="020B0604030504040204" pitchFamily="34" charset="0"/>
              <a:ea typeface="Verdana" panose="020B0604030504040204" pitchFamily="34" charset="0"/>
            </a:endParaRPr>
          </a:p>
          <a:p>
            <a:r>
              <a:rPr lang="en-GB" sz="1600" dirty="0">
                <a:latin typeface="Verdana" panose="020B0604030504040204" pitchFamily="34" charset="0"/>
                <a:ea typeface="Verdana" panose="020B0604030504040204" pitchFamily="34" charset="0"/>
              </a:rPr>
              <a:t>There is no application deadline for </a:t>
            </a:r>
            <a:r>
              <a:rPr lang="en-GB" sz="1600" b="1" dirty="0">
                <a:latin typeface="Verdana" panose="020B0604030504040204" pitchFamily="34" charset="0"/>
                <a:ea typeface="Verdana" panose="020B0604030504040204" pitchFamily="34" charset="0"/>
              </a:rPr>
              <a:t>Fixed Protection 2016</a:t>
            </a:r>
            <a:r>
              <a:rPr lang="en-GB" sz="1600" dirty="0">
                <a:latin typeface="Verdana" panose="020B0604030504040204" pitchFamily="34" charset="0"/>
                <a:ea typeface="Verdana" panose="020B0604030504040204" pitchFamily="34" charset="0"/>
              </a:rPr>
              <a:t> or </a:t>
            </a:r>
            <a:r>
              <a:rPr lang="en-GB" sz="1600" b="1" dirty="0">
                <a:latin typeface="Verdana" panose="020B0604030504040204" pitchFamily="34" charset="0"/>
                <a:ea typeface="Verdana" panose="020B0604030504040204" pitchFamily="34" charset="0"/>
              </a:rPr>
              <a:t>Individual Protection 2016</a:t>
            </a:r>
            <a:r>
              <a:rPr lang="en-GB" sz="1600" dirty="0">
                <a:latin typeface="Verdana" panose="020B0604030504040204" pitchFamily="34" charset="0"/>
                <a:ea typeface="Verdana" panose="020B0604030504040204" pitchFamily="34" charset="0"/>
              </a:rPr>
              <a:t>. However, individuals will need to apply online for protection before they take their benefits as they will need the HMRC reference number if they want to rely on the protection</a:t>
            </a:r>
          </a:p>
          <a:p>
            <a:endParaRPr lang="en-GB" dirty="0"/>
          </a:p>
        </p:txBody>
      </p:sp>
    </p:spTree>
    <p:extLst>
      <p:ext uri="{BB962C8B-B14F-4D97-AF65-F5344CB8AC3E}">
        <p14:creationId xmlns:p14="http://schemas.microsoft.com/office/powerpoint/2010/main" val="1536733336"/>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Opting Out</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614D8BD4-4845-4C47-8AFE-3083417BB30E}"/>
              </a:ext>
            </a:extLst>
          </p:cNvPr>
          <p:cNvSpPr/>
          <p:nvPr/>
        </p:nvSpPr>
        <p:spPr>
          <a:xfrm>
            <a:off x="649356" y="1803916"/>
            <a:ext cx="11118573" cy="2308324"/>
          </a:xfrm>
          <a:prstGeom prst="rect">
            <a:avLst/>
          </a:prstGeom>
        </p:spPr>
        <p:txBody>
          <a:bodyPr wrap="square">
            <a:spAutoFit/>
          </a:bodyPr>
          <a:lstStyle/>
          <a:p>
            <a:r>
              <a:rPr lang="en-GB" b="1" dirty="0">
                <a:latin typeface="Verdana" panose="020B0604030504040204" pitchFamily="34" charset="0"/>
                <a:ea typeface="Verdana" panose="020B0604030504040204" pitchFamily="34" charset="0"/>
              </a:rPr>
              <a:t>“Before leaving the NHS pension scheme you should carefully consider all your options, comparing any costs and the value of the many benefits provided by the scheme. It’s also worth taking independent financial advice</a:t>
            </a:r>
            <a:r>
              <a:rPr lang="en-GB" b="1" dirty="0" smtClean="0">
                <a:latin typeface="Verdana" panose="020B0604030504040204" pitchFamily="34" charset="0"/>
                <a:ea typeface="Verdana" panose="020B0604030504040204" pitchFamily="34" charset="0"/>
              </a:rPr>
              <a:t>.”</a:t>
            </a:r>
            <a:endParaRPr lang="en-GB" b="1" dirty="0">
              <a:latin typeface="Verdana" panose="020B0604030504040204" pitchFamily="34" charset="0"/>
              <a:ea typeface="Verdana" panose="020B0604030504040204" pitchFamily="34" charset="0"/>
            </a:endParaRPr>
          </a:p>
          <a:p>
            <a:endParaRPr lang="en-GB" b="1" dirty="0" smtClean="0">
              <a:latin typeface="Verdana" panose="020B0604030504040204" pitchFamily="34" charset="0"/>
              <a:ea typeface="Verdana" panose="020B0604030504040204" pitchFamily="34" charset="0"/>
            </a:endParaRPr>
          </a:p>
          <a:p>
            <a:endParaRPr lang="en-GB" b="1" dirty="0">
              <a:latin typeface="Verdana" panose="020B0604030504040204" pitchFamily="34" charset="0"/>
              <a:ea typeface="Verdana" panose="020B0604030504040204" pitchFamily="34" charset="0"/>
            </a:endParaRPr>
          </a:p>
          <a:p>
            <a:r>
              <a:rPr lang="en-GB" b="1" dirty="0" smtClean="0">
                <a:latin typeface="Verdana" panose="020B0604030504040204" pitchFamily="34" charset="0"/>
                <a:ea typeface="Verdana" panose="020B0604030504040204" pitchFamily="34" charset="0"/>
              </a:rPr>
              <a:t>Don’t </a:t>
            </a:r>
            <a:r>
              <a:rPr lang="en-GB" b="1" dirty="0">
                <a:latin typeface="Verdana" panose="020B0604030504040204" pitchFamily="34" charset="0"/>
                <a:ea typeface="Verdana" panose="020B0604030504040204" pitchFamily="34" charset="0"/>
              </a:rPr>
              <a:t>let the tax tail wag the dog</a:t>
            </a:r>
          </a:p>
          <a:p>
            <a:endParaRPr lang="en-GB" b="1" dirty="0"/>
          </a:p>
          <a:p>
            <a:endParaRPr lang="en-GB" dirty="0"/>
          </a:p>
        </p:txBody>
      </p:sp>
      <p:pic>
        <p:nvPicPr>
          <p:cNvPr id="7" name="Picture 6">
            <a:extLst>
              <a:ext uri="{FF2B5EF4-FFF2-40B4-BE49-F238E27FC236}">
                <a16:creationId xmlns="" xmlns:a16="http://schemas.microsoft.com/office/drawing/2014/main" id="{464E1C05-118B-4578-BA45-74A937D7D0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015" y="3102463"/>
            <a:ext cx="3071836" cy="3227591"/>
          </a:xfrm>
          <a:prstGeom prst="rect">
            <a:avLst/>
          </a:prstGeom>
        </p:spPr>
      </p:pic>
    </p:spTree>
    <p:extLst>
      <p:ext uri="{BB962C8B-B14F-4D97-AF65-F5344CB8AC3E}">
        <p14:creationId xmlns:p14="http://schemas.microsoft.com/office/powerpoint/2010/main" val="8047976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Opting Out</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614D8BD4-4845-4C47-8AFE-3083417BB30E}"/>
              </a:ext>
            </a:extLst>
          </p:cNvPr>
          <p:cNvSpPr/>
          <p:nvPr/>
        </p:nvSpPr>
        <p:spPr>
          <a:xfrm>
            <a:off x="286604" y="1803916"/>
            <a:ext cx="11481326" cy="3816429"/>
          </a:xfrm>
          <a:prstGeom prst="rect">
            <a:avLst/>
          </a:prstGeom>
        </p:spPr>
        <p:txBody>
          <a:bodyPr wrap="square">
            <a:spAutoFit/>
          </a:bodyPr>
          <a:lstStyle/>
          <a:p>
            <a:r>
              <a:rPr lang="en-GB" sz="1600" b="1" dirty="0">
                <a:latin typeface="Verdana" panose="020B0604030504040204" pitchFamily="34" charset="0"/>
                <a:ea typeface="Verdana" panose="020B0604030504040204" pitchFamily="34" charset="0"/>
              </a:rPr>
              <a:t>Our general view is that for most people the SPPA/NHS Pension Scheme represents excellent value and you should not leave it</a:t>
            </a:r>
          </a:p>
          <a:p>
            <a:endParaRPr lang="en-GB" sz="1600" b="1"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If you leave you’ll lose –</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A pension payable for life upon retirement for the period opted out</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The option to take part of your pension as a tax-free lump sum when you retire</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A generous pension contribution from your employer (20.9%)</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The compounding affect of pension contributions</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Tax relief on any contributions you pay into the scheme</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Valuable benefits for your dependants if you die</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The option to nominate individuals, to receive a lump sum payable in the event of your death</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The option to apply for ill-health retirement if you’re unable to work due to ill-health</a:t>
            </a:r>
          </a:p>
          <a:p>
            <a:endParaRPr lang="en-GB" sz="1600" b="1" dirty="0">
              <a:latin typeface="Verdana" panose="020B0604030504040204" pitchFamily="34" charset="0"/>
              <a:ea typeface="Verdana" panose="020B0604030504040204" pitchFamily="34" charset="0"/>
            </a:endParaRPr>
          </a:p>
          <a:p>
            <a:r>
              <a:rPr lang="en-GB" sz="1600" b="1" dirty="0">
                <a:solidFill>
                  <a:srgbClr val="FF0000"/>
                </a:solidFill>
                <a:latin typeface="Verdana" panose="020B0604030504040204" pitchFamily="34" charset="0"/>
                <a:ea typeface="Verdana" panose="020B0604030504040204" pitchFamily="34" charset="0"/>
              </a:rPr>
              <a:t>You can rejoin at any time but if over 5 years you will be opted back in to CARE – 2015 Scheme</a:t>
            </a:r>
          </a:p>
          <a:p>
            <a:endParaRPr lang="en-GB" b="1" dirty="0"/>
          </a:p>
        </p:txBody>
      </p:sp>
    </p:spTree>
    <p:extLst>
      <p:ext uri="{BB962C8B-B14F-4D97-AF65-F5344CB8AC3E}">
        <p14:creationId xmlns:p14="http://schemas.microsoft.com/office/powerpoint/2010/main" val="3375661700"/>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REC Scheme</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 xmlns:a16="http://schemas.microsoft.com/office/drawing/2014/main" id="{FFBBC9F5-D060-45B0-B444-730EE8FB2312}"/>
              </a:ext>
            </a:extLst>
          </p:cNvPr>
          <p:cNvSpPr/>
          <p:nvPr/>
        </p:nvSpPr>
        <p:spPr>
          <a:xfrm>
            <a:off x="777922" y="1770121"/>
            <a:ext cx="10754436" cy="3631763"/>
          </a:xfrm>
          <a:prstGeom prst="rect">
            <a:avLst/>
          </a:prstGeom>
        </p:spPr>
        <p:txBody>
          <a:bodyPr wrap="square">
            <a:spAutoFit/>
          </a:bodyPr>
          <a:lstStyle/>
          <a:p>
            <a:pPr algn="ctr"/>
            <a:r>
              <a:rPr lang="en-GB" sz="1600" b="1" dirty="0">
                <a:latin typeface="Verdana" panose="020B0604030504040204" pitchFamily="34" charset="0"/>
                <a:ea typeface="Verdana" panose="020B0604030504040204" pitchFamily="34" charset="0"/>
              </a:rPr>
              <a:t>REC = Recycling of Employer Contributions</a:t>
            </a:r>
          </a:p>
          <a:p>
            <a:pPr algn="ctr"/>
            <a:endParaRPr lang="en-GB" sz="1600" b="1"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Employer cannot provide advice – Independent Financial Advice required</a:t>
            </a:r>
          </a:p>
          <a:p>
            <a:endParaRPr lang="en-GB" sz="16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For staff who may be impacted by AA tax charge</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Will need to opt out of scheme, if in more than 1 scheme more than one application</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Those who qualify may still have an AA tax charge</a:t>
            </a: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Available from </a:t>
            </a:r>
            <a:r>
              <a:rPr lang="en-GB" sz="1600" b="1" dirty="0" smtClean="0">
                <a:latin typeface="Verdana" panose="020B0604030504040204" pitchFamily="34" charset="0"/>
                <a:ea typeface="Verdana" panose="020B0604030504040204" pitchFamily="34" charset="0"/>
              </a:rPr>
              <a:t>1/10/22</a:t>
            </a:r>
            <a:endParaRPr lang="en-GB" sz="16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Applications to be received no later than </a:t>
            </a:r>
            <a:r>
              <a:rPr lang="en-GB" sz="1600" b="1" dirty="0" smtClean="0">
                <a:latin typeface="Verdana" panose="020B0604030504040204" pitchFamily="34" charset="0"/>
                <a:ea typeface="Verdana" panose="020B0604030504040204" pitchFamily="34" charset="0"/>
              </a:rPr>
              <a:t>28/2/23</a:t>
            </a:r>
            <a:endParaRPr lang="en-GB" sz="16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b="1" dirty="0" smtClean="0">
                <a:latin typeface="Verdana" panose="020B0604030504040204" pitchFamily="34" charset="0"/>
                <a:ea typeface="Verdana" panose="020B0604030504040204" pitchFamily="34" charset="0"/>
              </a:rPr>
              <a:t>The </a:t>
            </a:r>
            <a:r>
              <a:rPr lang="en-GB" sz="1600" b="1" dirty="0">
                <a:latin typeface="Verdana" panose="020B0604030504040204" pitchFamily="34" charset="0"/>
                <a:ea typeface="Verdana" panose="020B0604030504040204" pitchFamily="34" charset="0"/>
              </a:rPr>
              <a:t>rate of recycle is </a:t>
            </a:r>
            <a:r>
              <a:rPr lang="en-GB" sz="1600" b="1" dirty="0" smtClean="0">
                <a:latin typeface="Verdana" panose="020B0604030504040204" pitchFamily="34" charset="0"/>
                <a:ea typeface="Verdana" panose="020B0604030504040204" pitchFamily="34" charset="0"/>
              </a:rPr>
              <a:t>12.4%</a:t>
            </a:r>
            <a:endParaRPr lang="en-GB" sz="1600"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b="1" dirty="0">
                <a:latin typeface="Verdana" panose="020B0604030504040204" pitchFamily="34" charset="0"/>
                <a:ea typeface="Verdana" panose="020B0604030504040204" pitchFamily="34" charset="0"/>
              </a:rPr>
              <a:t>Will cease on </a:t>
            </a:r>
            <a:r>
              <a:rPr lang="en-GB" sz="1600" b="1" dirty="0" smtClean="0">
                <a:latin typeface="Verdana" panose="020B0604030504040204" pitchFamily="34" charset="0"/>
                <a:ea typeface="Verdana" panose="020B0604030504040204" pitchFamily="34" charset="0"/>
              </a:rPr>
              <a:t>31/03/23</a:t>
            </a:r>
            <a:endParaRPr lang="en-GB" sz="1600" b="1" dirty="0">
              <a:latin typeface="Verdana" panose="020B0604030504040204" pitchFamily="34" charset="0"/>
              <a:ea typeface="Verdana" panose="020B0604030504040204" pitchFamily="34" charset="0"/>
            </a:endParaRPr>
          </a:p>
          <a:p>
            <a:endParaRPr lang="en-GB" dirty="0"/>
          </a:p>
          <a:p>
            <a:endParaRPr lang="en-GB" dirty="0"/>
          </a:p>
          <a:p>
            <a:endParaRPr lang="en-GB" dirty="0"/>
          </a:p>
        </p:txBody>
      </p:sp>
    </p:spTree>
    <p:extLst>
      <p:ext uri="{BB962C8B-B14F-4D97-AF65-F5344CB8AC3E}">
        <p14:creationId xmlns:p14="http://schemas.microsoft.com/office/powerpoint/2010/main" val="3588754370"/>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Timeline - Dates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DA53A688-2489-432F-AE9B-5711C7519134}"/>
              </a:ext>
            </a:extLst>
          </p:cNvPr>
          <p:cNvSpPr/>
          <p:nvPr/>
        </p:nvSpPr>
        <p:spPr>
          <a:xfrm>
            <a:off x="1476375" y="1619253"/>
            <a:ext cx="9456668" cy="4370427"/>
          </a:xfrm>
          <a:prstGeom prst="rect">
            <a:avLst/>
          </a:prstGeom>
        </p:spPr>
        <p:txBody>
          <a:bodyPr wrap="square">
            <a:spAutoFit/>
          </a:bodyPr>
          <a:lstStyle/>
          <a:p>
            <a:r>
              <a:rPr lang="en-GB" sz="1600" b="1" dirty="0">
                <a:latin typeface="Verdana" panose="020B0604030504040204" pitchFamily="34" charset="0"/>
                <a:ea typeface="Verdana" panose="020B0604030504040204" pitchFamily="34" charset="0"/>
              </a:rPr>
              <a:t>6</a:t>
            </a:r>
            <a:r>
              <a:rPr lang="en-GB" sz="1600" b="1" baseline="30000" dirty="0">
                <a:latin typeface="Verdana" panose="020B0604030504040204" pitchFamily="34" charset="0"/>
                <a:ea typeface="Verdana" panose="020B0604030504040204" pitchFamily="34" charset="0"/>
              </a:rPr>
              <a:t>th</a:t>
            </a:r>
            <a:r>
              <a:rPr lang="en-GB" sz="1600" b="1" dirty="0">
                <a:latin typeface="Verdana" panose="020B0604030504040204" pitchFamily="34" charset="0"/>
                <a:ea typeface="Verdana" panose="020B0604030504040204" pitchFamily="34" charset="0"/>
              </a:rPr>
              <a:t> April </a:t>
            </a:r>
            <a:r>
              <a:rPr lang="en-GB" sz="1600" dirty="0">
                <a:latin typeface="Verdana" panose="020B0604030504040204" pitchFamily="34" charset="0"/>
                <a:ea typeface="Verdana" panose="020B0604030504040204" pitchFamily="34" charset="0"/>
              </a:rPr>
              <a:t>– start of tax year</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To </a:t>
            </a:r>
            <a:r>
              <a:rPr lang="en-GB" sz="1600" b="1" dirty="0" smtClean="0">
                <a:latin typeface="Verdana" panose="020B0604030504040204" pitchFamily="34" charset="0"/>
                <a:ea typeface="Verdana" panose="020B0604030504040204" pitchFamily="34" charset="0"/>
              </a:rPr>
              <a:t>28</a:t>
            </a:r>
            <a:r>
              <a:rPr lang="en-GB" sz="1600" b="1" baseline="30000" dirty="0" smtClean="0">
                <a:latin typeface="Verdana" panose="020B0604030504040204" pitchFamily="34" charset="0"/>
                <a:ea typeface="Verdana" panose="020B0604030504040204" pitchFamily="34" charset="0"/>
              </a:rPr>
              <a:t>th</a:t>
            </a:r>
            <a:r>
              <a:rPr lang="en-GB" sz="1600" b="1" dirty="0" smtClean="0">
                <a:latin typeface="Verdana" panose="020B0604030504040204" pitchFamily="34" charset="0"/>
                <a:ea typeface="Verdana" panose="020B0604030504040204" pitchFamily="34" charset="0"/>
              </a:rPr>
              <a:t> February</a:t>
            </a:r>
            <a:r>
              <a:rPr lang="en-GB" sz="1600" dirty="0" smtClean="0">
                <a:latin typeface="Verdana" panose="020B0604030504040204" pitchFamily="34" charset="0"/>
                <a:ea typeface="Verdana" panose="020B0604030504040204" pitchFamily="34" charset="0"/>
              </a:rPr>
              <a:t>– </a:t>
            </a:r>
            <a:r>
              <a:rPr lang="en-GB" sz="1600" dirty="0">
                <a:latin typeface="Verdana" panose="020B0604030504040204" pitchFamily="34" charset="0"/>
                <a:ea typeface="Verdana" panose="020B0604030504040204" pitchFamily="34" charset="0"/>
              </a:rPr>
              <a:t>can join REC scheme</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31</a:t>
            </a:r>
            <a:r>
              <a:rPr lang="en-GB" sz="1600" b="1" baseline="30000" dirty="0">
                <a:latin typeface="Verdana" panose="020B0604030504040204" pitchFamily="34" charset="0"/>
                <a:ea typeface="Verdana" panose="020B0604030504040204" pitchFamily="34" charset="0"/>
              </a:rPr>
              <a:t>st</a:t>
            </a:r>
            <a:r>
              <a:rPr lang="en-GB" sz="1600" b="1" dirty="0">
                <a:latin typeface="Verdana" panose="020B0604030504040204" pitchFamily="34" charset="0"/>
                <a:ea typeface="Verdana" panose="020B0604030504040204" pitchFamily="34" charset="0"/>
              </a:rPr>
              <a:t> July </a:t>
            </a:r>
            <a:r>
              <a:rPr lang="en-GB" sz="1600" dirty="0">
                <a:latin typeface="Verdana" panose="020B0604030504040204" pitchFamily="34" charset="0"/>
                <a:ea typeface="Verdana" panose="020B0604030504040204" pitchFamily="34" charset="0"/>
              </a:rPr>
              <a:t>- Annual Allowance Scheme pays – must tell pension scheme by 31</a:t>
            </a:r>
            <a:r>
              <a:rPr lang="en-GB" sz="1600" baseline="30000" dirty="0">
                <a:latin typeface="Verdana" panose="020B0604030504040204" pitchFamily="34" charset="0"/>
                <a:ea typeface="Verdana" panose="020B0604030504040204" pitchFamily="34" charset="0"/>
              </a:rPr>
              <a:t>st</a:t>
            </a:r>
            <a:r>
              <a:rPr lang="en-GB" sz="1600" dirty="0">
                <a:latin typeface="Verdana" panose="020B0604030504040204" pitchFamily="34" charset="0"/>
                <a:ea typeface="Verdana" panose="020B0604030504040204" pitchFamily="34" charset="0"/>
              </a:rPr>
              <a:t> July following year to which AA charge relates</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5</a:t>
            </a:r>
            <a:r>
              <a:rPr lang="en-GB" sz="1600" b="1" baseline="30000" dirty="0">
                <a:latin typeface="Verdana" panose="020B0604030504040204" pitchFamily="34" charset="0"/>
                <a:ea typeface="Verdana" panose="020B0604030504040204" pitchFamily="34" charset="0"/>
              </a:rPr>
              <a:t>th</a:t>
            </a:r>
            <a:r>
              <a:rPr lang="en-GB" sz="1600" b="1" dirty="0">
                <a:latin typeface="Verdana" panose="020B0604030504040204" pitchFamily="34" charset="0"/>
                <a:ea typeface="Verdana" panose="020B0604030504040204" pitchFamily="34" charset="0"/>
              </a:rPr>
              <a:t> October </a:t>
            </a:r>
            <a:r>
              <a:rPr lang="en-GB" sz="1600" dirty="0">
                <a:latin typeface="Verdana" panose="020B0604030504040204" pitchFamily="34" charset="0"/>
                <a:ea typeface="Verdana" panose="020B0604030504040204" pitchFamily="34" charset="0"/>
              </a:rPr>
              <a:t>– register for self assessment</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6</a:t>
            </a:r>
            <a:r>
              <a:rPr lang="en-GB" sz="1600" b="1" baseline="30000" dirty="0">
                <a:latin typeface="Verdana" panose="020B0604030504040204" pitchFamily="34" charset="0"/>
                <a:ea typeface="Verdana" panose="020B0604030504040204" pitchFamily="34" charset="0"/>
              </a:rPr>
              <a:t>th</a:t>
            </a:r>
            <a:r>
              <a:rPr lang="en-GB" sz="1600" b="1" dirty="0">
                <a:latin typeface="Verdana" panose="020B0604030504040204" pitchFamily="34" charset="0"/>
                <a:ea typeface="Verdana" panose="020B0604030504040204" pitchFamily="34" charset="0"/>
              </a:rPr>
              <a:t> October </a:t>
            </a:r>
            <a:r>
              <a:rPr lang="en-GB" sz="1600" dirty="0">
                <a:latin typeface="Verdana" panose="020B0604030504040204" pitchFamily="34" charset="0"/>
                <a:ea typeface="Verdana" panose="020B0604030504040204" pitchFamily="34" charset="0"/>
              </a:rPr>
              <a:t>- Pension Scheme Input Statements issued following year of contributions</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31</a:t>
            </a:r>
            <a:r>
              <a:rPr lang="en-GB" sz="1600" b="1" baseline="30000" dirty="0">
                <a:latin typeface="Verdana" panose="020B0604030504040204" pitchFamily="34" charset="0"/>
                <a:ea typeface="Verdana" panose="020B0604030504040204" pitchFamily="34" charset="0"/>
              </a:rPr>
              <a:t>st</a:t>
            </a:r>
            <a:r>
              <a:rPr lang="en-GB" sz="1600" b="1" dirty="0">
                <a:latin typeface="Verdana" panose="020B0604030504040204" pitchFamily="34" charset="0"/>
                <a:ea typeface="Verdana" panose="020B0604030504040204" pitchFamily="34" charset="0"/>
              </a:rPr>
              <a:t> October </a:t>
            </a:r>
            <a:r>
              <a:rPr lang="en-GB" sz="1600" dirty="0">
                <a:latin typeface="Verdana" panose="020B0604030504040204" pitchFamily="34" charset="0"/>
                <a:ea typeface="Verdana" panose="020B0604030504040204" pitchFamily="34" charset="0"/>
              </a:rPr>
              <a:t>– Paper tax returns due</a:t>
            </a:r>
          </a:p>
          <a:p>
            <a:endParaRPr lang="en-GB" sz="1600" dirty="0">
              <a:latin typeface="Verdana" panose="020B0604030504040204" pitchFamily="34" charset="0"/>
              <a:ea typeface="Verdana" panose="020B0604030504040204" pitchFamily="34" charset="0"/>
            </a:endParaRPr>
          </a:p>
          <a:p>
            <a:r>
              <a:rPr lang="en-GB" sz="1600" b="1" dirty="0">
                <a:latin typeface="Verdana" panose="020B0604030504040204" pitchFamily="34" charset="0"/>
                <a:ea typeface="Verdana" panose="020B0604030504040204" pitchFamily="34" charset="0"/>
              </a:rPr>
              <a:t>31</a:t>
            </a:r>
            <a:r>
              <a:rPr lang="en-GB" sz="1600" b="1" baseline="30000" dirty="0">
                <a:latin typeface="Verdana" panose="020B0604030504040204" pitchFamily="34" charset="0"/>
                <a:ea typeface="Verdana" panose="020B0604030504040204" pitchFamily="34" charset="0"/>
              </a:rPr>
              <a:t>st</a:t>
            </a:r>
            <a:r>
              <a:rPr lang="en-GB" sz="1600" b="1" dirty="0">
                <a:latin typeface="Verdana" panose="020B0604030504040204" pitchFamily="34" charset="0"/>
                <a:ea typeface="Verdana" panose="020B0604030504040204" pitchFamily="34" charset="0"/>
              </a:rPr>
              <a:t> January</a:t>
            </a:r>
            <a:r>
              <a:rPr lang="en-GB" sz="1600" dirty="0">
                <a:latin typeface="Verdana" panose="020B0604030504040204" pitchFamily="34" charset="0"/>
                <a:ea typeface="Verdana" panose="020B0604030504040204" pitchFamily="34" charset="0"/>
              </a:rPr>
              <a:t> – Online tax returns due and pay tax for previous tax year</a:t>
            </a:r>
          </a:p>
          <a:p>
            <a:endParaRPr lang="en-GB" dirty="0"/>
          </a:p>
          <a:p>
            <a:endParaRPr lang="en-GB" dirty="0"/>
          </a:p>
          <a:p>
            <a:endParaRPr lang="en-GB" dirty="0"/>
          </a:p>
        </p:txBody>
      </p:sp>
    </p:spTree>
    <p:extLst>
      <p:ext uri="{BB962C8B-B14F-4D97-AF65-F5344CB8AC3E}">
        <p14:creationId xmlns:p14="http://schemas.microsoft.com/office/powerpoint/2010/main" val="776907050"/>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Summary – The Primary Issues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 xmlns:a16="http://schemas.microsoft.com/office/drawing/2014/main" id="{2F30E40D-1B26-47AA-912D-2259BEFEEF18}"/>
              </a:ext>
            </a:extLst>
          </p:cNvPr>
          <p:cNvSpPr/>
          <p:nvPr/>
        </p:nvSpPr>
        <p:spPr>
          <a:xfrm>
            <a:off x="1476375" y="1619253"/>
            <a:ext cx="9456668" cy="1200329"/>
          </a:xfrm>
          <a:prstGeom prst="rect">
            <a:avLst/>
          </a:prstGeom>
        </p:spPr>
        <p:txBody>
          <a:bodyPr wrap="square">
            <a:spAutoFit/>
          </a:bodyPr>
          <a:lstStyle/>
          <a:p>
            <a:endParaRPr lang="en-GB" dirty="0"/>
          </a:p>
          <a:p>
            <a:endParaRPr lang="en-GB" dirty="0"/>
          </a:p>
          <a:p>
            <a:endParaRPr lang="en-GB" dirty="0"/>
          </a:p>
          <a:p>
            <a:endParaRPr lang="en-GB" dirty="0"/>
          </a:p>
        </p:txBody>
      </p:sp>
      <p:sp>
        <p:nvSpPr>
          <p:cNvPr id="10" name="Rectangle 9">
            <a:extLst>
              <a:ext uri="{FF2B5EF4-FFF2-40B4-BE49-F238E27FC236}">
                <a16:creationId xmlns="" xmlns:a16="http://schemas.microsoft.com/office/drawing/2014/main" id="{DC733C19-8E37-421E-B1C8-EFB230ED2222}"/>
              </a:ext>
            </a:extLst>
          </p:cNvPr>
          <p:cNvSpPr/>
          <p:nvPr/>
        </p:nvSpPr>
        <p:spPr>
          <a:xfrm>
            <a:off x="1476375" y="1619253"/>
            <a:ext cx="9456668" cy="923330"/>
          </a:xfrm>
          <a:prstGeom prst="rect">
            <a:avLst/>
          </a:prstGeom>
        </p:spPr>
        <p:txBody>
          <a:bodyPr wrap="square">
            <a:spAutoFit/>
          </a:bodyPr>
          <a:lstStyle/>
          <a:p>
            <a:endParaRPr lang="en-GB" dirty="0"/>
          </a:p>
          <a:p>
            <a:endParaRPr lang="en-GB" dirty="0"/>
          </a:p>
          <a:p>
            <a:endParaRPr lang="en-GB" dirty="0"/>
          </a:p>
        </p:txBody>
      </p:sp>
      <p:sp>
        <p:nvSpPr>
          <p:cNvPr id="2" name="Oval 1">
            <a:extLst>
              <a:ext uri="{FF2B5EF4-FFF2-40B4-BE49-F238E27FC236}">
                <a16:creationId xmlns="" xmlns:a16="http://schemas.microsoft.com/office/drawing/2014/main" id="{A975383A-C86F-4A67-AF2B-BFA4040AA663}"/>
              </a:ext>
            </a:extLst>
          </p:cNvPr>
          <p:cNvSpPr/>
          <p:nvPr/>
        </p:nvSpPr>
        <p:spPr>
          <a:xfrm>
            <a:off x="3272047" y="1619253"/>
            <a:ext cx="2872292" cy="261568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Lifetime Allowance Tax Charge</a:t>
            </a:r>
          </a:p>
        </p:txBody>
      </p:sp>
      <p:sp>
        <p:nvSpPr>
          <p:cNvPr id="13" name="Oval 12">
            <a:extLst>
              <a:ext uri="{FF2B5EF4-FFF2-40B4-BE49-F238E27FC236}">
                <a16:creationId xmlns="" xmlns:a16="http://schemas.microsoft.com/office/drawing/2014/main" id="{5EB9FC08-53ED-4B93-BE1A-0EB9B82A7A75}"/>
              </a:ext>
            </a:extLst>
          </p:cNvPr>
          <p:cNvSpPr/>
          <p:nvPr/>
        </p:nvSpPr>
        <p:spPr>
          <a:xfrm>
            <a:off x="5426500" y="2881497"/>
            <a:ext cx="3226182" cy="331458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Tapered Personal Allowance</a:t>
            </a:r>
          </a:p>
        </p:txBody>
      </p:sp>
      <p:sp>
        <p:nvSpPr>
          <p:cNvPr id="14" name="Oval 13">
            <a:extLst>
              <a:ext uri="{FF2B5EF4-FFF2-40B4-BE49-F238E27FC236}">
                <a16:creationId xmlns="" xmlns:a16="http://schemas.microsoft.com/office/drawing/2014/main" id="{F22CA77A-7AF6-48B1-9F67-D46D06254C5A}"/>
              </a:ext>
            </a:extLst>
          </p:cNvPr>
          <p:cNvSpPr/>
          <p:nvPr/>
        </p:nvSpPr>
        <p:spPr>
          <a:xfrm>
            <a:off x="2967855" y="3407042"/>
            <a:ext cx="3083436" cy="296092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Tapered Annual Allowance</a:t>
            </a:r>
          </a:p>
        </p:txBody>
      </p:sp>
      <p:sp>
        <p:nvSpPr>
          <p:cNvPr id="15" name="Oval 14">
            <a:extLst>
              <a:ext uri="{FF2B5EF4-FFF2-40B4-BE49-F238E27FC236}">
                <a16:creationId xmlns="" xmlns:a16="http://schemas.microsoft.com/office/drawing/2014/main" id="{0EBBC75D-1FAB-4B08-B679-41A23AD3A248}"/>
              </a:ext>
            </a:extLst>
          </p:cNvPr>
          <p:cNvSpPr/>
          <p:nvPr/>
        </p:nvSpPr>
        <p:spPr>
          <a:xfrm>
            <a:off x="5988683" y="1619253"/>
            <a:ext cx="2614301" cy="2560577"/>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Annual Allowance Tax Charge</a:t>
            </a:r>
          </a:p>
        </p:txBody>
      </p:sp>
    </p:spTree>
    <p:extLst>
      <p:ext uri="{BB962C8B-B14F-4D97-AF65-F5344CB8AC3E}">
        <p14:creationId xmlns:p14="http://schemas.microsoft.com/office/powerpoint/2010/main" val="1976726201"/>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Options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 xmlns:a16="http://schemas.microsoft.com/office/drawing/2014/main" id="{2F30E40D-1B26-47AA-912D-2259BEFEEF18}"/>
              </a:ext>
            </a:extLst>
          </p:cNvPr>
          <p:cNvSpPr/>
          <p:nvPr/>
        </p:nvSpPr>
        <p:spPr>
          <a:xfrm>
            <a:off x="1476375" y="1619253"/>
            <a:ext cx="9456668" cy="1200329"/>
          </a:xfrm>
          <a:prstGeom prst="rect">
            <a:avLst/>
          </a:prstGeom>
        </p:spPr>
        <p:txBody>
          <a:bodyPr wrap="square">
            <a:spAutoFit/>
          </a:bodyPr>
          <a:lstStyle/>
          <a:p>
            <a:endParaRPr lang="en-GB" dirty="0"/>
          </a:p>
          <a:p>
            <a:endParaRPr lang="en-GB" dirty="0"/>
          </a:p>
          <a:p>
            <a:endParaRPr lang="en-GB" dirty="0"/>
          </a:p>
          <a:p>
            <a:endParaRPr lang="en-GB" dirty="0"/>
          </a:p>
        </p:txBody>
      </p:sp>
      <p:sp>
        <p:nvSpPr>
          <p:cNvPr id="10" name="Rectangle 9">
            <a:extLst>
              <a:ext uri="{FF2B5EF4-FFF2-40B4-BE49-F238E27FC236}">
                <a16:creationId xmlns="" xmlns:a16="http://schemas.microsoft.com/office/drawing/2014/main" id="{DC733C19-8E37-421E-B1C8-EFB230ED2222}"/>
              </a:ext>
            </a:extLst>
          </p:cNvPr>
          <p:cNvSpPr/>
          <p:nvPr/>
        </p:nvSpPr>
        <p:spPr>
          <a:xfrm>
            <a:off x="1476375" y="1619253"/>
            <a:ext cx="9456668" cy="923330"/>
          </a:xfrm>
          <a:prstGeom prst="rect">
            <a:avLst/>
          </a:prstGeom>
        </p:spPr>
        <p:txBody>
          <a:bodyPr wrap="square">
            <a:spAutoFit/>
          </a:bodyPr>
          <a:lstStyle/>
          <a:p>
            <a:endParaRPr lang="en-GB" dirty="0"/>
          </a:p>
          <a:p>
            <a:endParaRPr lang="en-GB" dirty="0"/>
          </a:p>
          <a:p>
            <a:endParaRPr lang="en-GB" dirty="0"/>
          </a:p>
        </p:txBody>
      </p:sp>
      <p:sp>
        <p:nvSpPr>
          <p:cNvPr id="13" name="Oval 12">
            <a:extLst>
              <a:ext uri="{FF2B5EF4-FFF2-40B4-BE49-F238E27FC236}">
                <a16:creationId xmlns="" xmlns:a16="http://schemas.microsoft.com/office/drawing/2014/main" id="{A70FB8D4-2AB9-486A-9556-7BAB50BC7F86}"/>
              </a:ext>
            </a:extLst>
          </p:cNvPr>
          <p:cNvSpPr/>
          <p:nvPr/>
        </p:nvSpPr>
        <p:spPr>
          <a:xfrm>
            <a:off x="2709863" y="1997959"/>
            <a:ext cx="2947916" cy="133508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Pay the Tax Charge</a:t>
            </a:r>
          </a:p>
        </p:txBody>
      </p:sp>
      <p:sp>
        <p:nvSpPr>
          <p:cNvPr id="14" name="Oval 13">
            <a:extLst>
              <a:ext uri="{FF2B5EF4-FFF2-40B4-BE49-F238E27FC236}">
                <a16:creationId xmlns="" xmlns:a16="http://schemas.microsoft.com/office/drawing/2014/main" id="{D18EC43F-A420-4433-A1D0-BF3070E65999}"/>
              </a:ext>
            </a:extLst>
          </p:cNvPr>
          <p:cNvSpPr/>
          <p:nvPr/>
        </p:nvSpPr>
        <p:spPr>
          <a:xfrm>
            <a:off x="6348520" y="3946411"/>
            <a:ext cx="2947916" cy="116476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Use Scheme Pays</a:t>
            </a:r>
          </a:p>
        </p:txBody>
      </p:sp>
      <p:sp>
        <p:nvSpPr>
          <p:cNvPr id="15" name="Oval 14">
            <a:extLst>
              <a:ext uri="{FF2B5EF4-FFF2-40B4-BE49-F238E27FC236}">
                <a16:creationId xmlns="" xmlns:a16="http://schemas.microsoft.com/office/drawing/2014/main" id="{A57B1B02-3FEA-4ABB-AB9A-6F515C187A19}"/>
              </a:ext>
            </a:extLst>
          </p:cNvPr>
          <p:cNvSpPr/>
          <p:nvPr/>
        </p:nvSpPr>
        <p:spPr>
          <a:xfrm>
            <a:off x="2709863" y="3955486"/>
            <a:ext cx="2947916" cy="1164764"/>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Use Carry Forward</a:t>
            </a:r>
          </a:p>
        </p:txBody>
      </p:sp>
      <p:sp>
        <p:nvSpPr>
          <p:cNvPr id="16" name="Oval 15">
            <a:extLst>
              <a:ext uri="{FF2B5EF4-FFF2-40B4-BE49-F238E27FC236}">
                <a16:creationId xmlns="" xmlns:a16="http://schemas.microsoft.com/office/drawing/2014/main" id="{FAF74BF5-AC27-4FFC-A0E8-1F0D0A499D8E}"/>
              </a:ext>
            </a:extLst>
          </p:cNvPr>
          <p:cNvSpPr/>
          <p:nvPr/>
        </p:nvSpPr>
        <p:spPr>
          <a:xfrm>
            <a:off x="6348520" y="2056032"/>
            <a:ext cx="2947916" cy="116836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en-US" dirty="0">
                <a:latin typeface="Verdana" panose="020B0604030504040204" pitchFamily="34" charset="0"/>
                <a:ea typeface="Verdana" panose="020B0604030504040204" pitchFamily="34" charset="0"/>
                <a:cs typeface="Verdana" panose="020B0604030504040204" pitchFamily="34" charset="0"/>
              </a:rPr>
              <a:t>Opt Out of Scheme/REC</a:t>
            </a:r>
          </a:p>
        </p:txBody>
      </p:sp>
    </p:spTree>
    <p:extLst>
      <p:ext uri="{BB962C8B-B14F-4D97-AF65-F5344CB8AC3E}">
        <p14:creationId xmlns:p14="http://schemas.microsoft.com/office/powerpoint/2010/main" val="3685450870"/>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Help Is At Hand – Weighing Up Cost v Benefit</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12641" y="205582"/>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 xmlns:a16="http://schemas.microsoft.com/office/drawing/2014/main" id="{2F30E40D-1B26-47AA-912D-2259BEFEEF18}"/>
              </a:ext>
            </a:extLst>
          </p:cNvPr>
          <p:cNvSpPr/>
          <p:nvPr/>
        </p:nvSpPr>
        <p:spPr>
          <a:xfrm>
            <a:off x="1476375" y="1619253"/>
            <a:ext cx="9456668" cy="1200329"/>
          </a:xfrm>
          <a:prstGeom prst="rect">
            <a:avLst/>
          </a:prstGeom>
        </p:spPr>
        <p:txBody>
          <a:bodyPr wrap="square">
            <a:spAutoFit/>
          </a:bodyPr>
          <a:lstStyle/>
          <a:p>
            <a:endParaRPr lang="en-GB" dirty="0"/>
          </a:p>
          <a:p>
            <a:endParaRPr lang="en-GB" dirty="0"/>
          </a:p>
          <a:p>
            <a:endParaRPr lang="en-GB" dirty="0"/>
          </a:p>
          <a:p>
            <a:endParaRPr lang="en-GB" dirty="0"/>
          </a:p>
        </p:txBody>
      </p:sp>
      <p:sp>
        <p:nvSpPr>
          <p:cNvPr id="10" name="Rectangle 9">
            <a:extLst>
              <a:ext uri="{FF2B5EF4-FFF2-40B4-BE49-F238E27FC236}">
                <a16:creationId xmlns="" xmlns:a16="http://schemas.microsoft.com/office/drawing/2014/main" id="{993E3002-A0D3-4891-8004-8F7AD2684776}"/>
              </a:ext>
            </a:extLst>
          </p:cNvPr>
          <p:cNvSpPr/>
          <p:nvPr/>
        </p:nvSpPr>
        <p:spPr>
          <a:xfrm>
            <a:off x="1476375" y="1619253"/>
            <a:ext cx="9456668" cy="923330"/>
          </a:xfrm>
          <a:prstGeom prst="rect">
            <a:avLst/>
          </a:prstGeom>
        </p:spPr>
        <p:txBody>
          <a:bodyPr wrap="square">
            <a:spAutoFit/>
          </a:bodyPr>
          <a:lstStyle/>
          <a:p>
            <a:endParaRPr lang="en-GB" dirty="0"/>
          </a:p>
          <a:p>
            <a:endParaRPr lang="en-GB" dirty="0"/>
          </a:p>
          <a:p>
            <a:endParaRPr lang="en-GB" dirty="0"/>
          </a:p>
        </p:txBody>
      </p:sp>
      <p:sp>
        <p:nvSpPr>
          <p:cNvPr id="11" name="Rectangle 10">
            <a:extLst>
              <a:ext uri="{FF2B5EF4-FFF2-40B4-BE49-F238E27FC236}">
                <a16:creationId xmlns="" xmlns:a16="http://schemas.microsoft.com/office/drawing/2014/main" id="{DA2F4DD7-51CD-4C91-BD73-0D8305300074}"/>
              </a:ext>
            </a:extLst>
          </p:cNvPr>
          <p:cNvSpPr/>
          <p:nvPr/>
        </p:nvSpPr>
        <p:spPr>
          <a:xfrm>
            <a:off x="1476375" y="1619253"/>
            <a:ext cx="9456668" cy="1200329"/>
          </a:xfrm>
          <a:prstGeom prst="rect">
            <a:avLst/>
          </a:prstGeom>
        </p:spPr>
        <p:txBody>
          <a:bodyPr wrap="square">
            <a:spAutoFit/>
          </a:bodyPr>
          <a:lstStyle/>
          <a:p>
            <a:endParaRPr lang="en-GB" dirty="0"/>
          </a:p>
          <a:p>
            <a:endParaRPr lang="en-GB" dirty="0"/>
          </a:p>
          <a:p>
            <a:endParaRPr lang="en-GB" dirty="0"/>
          </a:p>
          <a:p>
            <a:endParaRPr lang="en-GB" dirty="0"/>
          </a:p>
        </p:txBody>
      </p:sp>
      <p:sp>
        <p:nvSpPr>
          <p:cNvPr id="12" name="Rectangle 11">
            <a:extLst>
              <a:ext uri="{FF2B5EF4-FFF2-40B4-BE49-F238E27FC236}">
                <a16:creationId xmlns="" xmlns:a16="http://schemas.microsoft.com/office/drawing/2014/main" id="{0B1ECD92-F154-4EAE-8989-A4F65CEDAE25}"/>
              </a:ext>
            </a:extLst>
          </p:cNvPr>
          <p:cNvSpPr/>
          <p:nvPr/>
        </p:nvSpPr>
        <p:spPr>
          <a:xfrm>
            <a:off x="791570" y="1619253"/>
            <a:ext cx="10795379" cy="5355312"/>
          </a:xfrm>
          <a:prstGeom prst="rect">
            <a:avLst/>
          </a:prstGeom>
        </p:spPr>
        <p:txBody>
          <a:bodyPr wrap="square">
            <a:spAutoFit/>
          </a:bodyPr>
          <a:lstStyle/>
          <a:p>
            <a:r>
              <a:rPr lang="en-GB" dirty="0">
                <a:latin typeface="Verdana" panose="020B0604030504040204" pitchFamily="34" charset="0"/>
                <a:ea typeface="Verdana" panose="020B0604030504040204" pitchFamily="34" charset="0"/>
              </a:rPr>
              <a:t>Information is available but is very generic and can sometimes be confusing</a:t>
            </a:r>
          </a:p>
          <a:p>
            <a:r>
              <a:rPr lang="en-GB" dirty="0">
                <a:latin typeface="Verdana" panose="020B0604030504040204" pitchFamily="34" charset="0"/>
                <a:ea typeface="Verdana" panose="020B0604030504040204" pitchFamily="34" charset="0"/>
              </a:rPr>
              <a:t>If you are looking for advice relating to your individual circumstances you should approach an Independent Financial Adviser</a:t>
            </a:r>
          </a:p>
          <a:p>
            <a:endParaRPr lang="en-GB" dirty="0">
              <a:latin typeface="Verdana" panose="020B0604030504040204" pitchFamily="34" charset="0"/>
              <a:ea typeface="Verdana" panose="020B0604030504040204" pitchFamily="34" charset="0"/>
            </a:endParaRPr>
          </a:p>
          <a:p>
            <a:r>
              <a:rPr lang="en-GB" dirty="0">
                <a:latin typeface="Verdana" panose="020B0604030504040204" pitchFamily="34" charset="0"/>
                <a:ea typeface="Verdana" panose="020B0604030504040204" pitchFamily="34" charset="0"/>
              </a:rPr>
              <a:t>However –</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Make sure they are qualified to deliver advice in this area – Advisers who have authorisation to advise on all Pension Transfers will have a greater knowledge of pension schemes</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Make sure the adviser has an understanding of the nuances of the SPPA pension schemes</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Are they independent – Ask the question!</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Check their experience and qualifications, a Chartered adviser will not necessarily cost more</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Make sure you agree a cost/fee basis up front</a:t>
            </a:r>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583894859"/>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Legal Information</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 xmlns:a16="http://schemas.microsoft.com/office/drawing/2014/main" id="{D49490FB-FC0C-48D5-8371-5197CE9D4F1E}"/>
              </a:ext>
            </a:extLst>
          </p:cNvPr>
          <p:cNvSpPr/>
          <p:nvPr/>
        </p:nvSpPr>
        <p:spPr>
          <a:xfrm>
            <a:off x="1364974" y="2033592"/>
            <a:ext cx="10045147" cy="3426579"/>
          </a:xfrm>
          <a:prstGeom prst="rect">
            <a:avLst/>
          </a:prstGeom>
        </p:spPr>
        <p:txBody>
          <a:bodyPr wrap="square">
            <a:spAutoFit/>
          </a:bodyPr>
          <a:lstStyle/>
          <a:p>
            <a:pPr marL="285750" indent="-285750">
              <a:spcBef>
                <a:spcPts val="0"/>
              </a:spcBef>
              <a:spcAft>
                <a:spcPts val="1131"/>
              </a:spcAft>
              <a:buFont typeface="Arial" panose="020B0604020202020204" pitchFamily="34" charset="0"/>
              <a:buChar char="•"/>
              <a:defRPr/>
            </a:pPr>
            <a:r>
              <a:rPr lang="en-GB" b="1" dirty="0">
                <a:latin typeface="Verdana" panose="020B0604030504040204" pitchFamily="34" charset="0"/>
                <a:ea typeface="Verdana" panose="020B0604030504040204" pitchFamily="34" charset="0"/>
                <a:cs typeface="Arial" panose="020B0604020202020204" pitchFamily="34" charset="0"/>
              </a:rPr>
              <a:t>References in this presentation to legislation and tax are based upon  Create and Prosper’s understanding of UK law and HM Revenue &amp; Customs practice in the UK as at the date of presentation. </a:t>
            </a:r>
          </a:p>
          <a:p>
            <a:pPr marL="323268" indent="-323268">
              <a:spcBef>
                <a:spcPts val="0"/>
              </a:spcBef>
              <a:spcAft>
                <a:spcPts val="1131"/>
              </a:spcAft>
              <a:buFont typeface="Arial" panose="020B0604020202020204" pitchFamily="34" charset="0"/>
              <a:buChar char="•"/>
              <a:defRPr/>
            </a:pPr>
            <a:r>
              <a:rPr lang="en-GB" b="1" dirty="0">
                <a:latin typeface="Verdana" panose="020B0604030504040204" pitchFamily="34" charset="0"/>
                <a:ea typeface="Verdana" panose="020B0604030504040204" pitchFamily="34" charset="0"/>
                <a:cs typeface="Arial" panose="020B0604020202020204" pitchFamily="34" charset="0"/>
              </a:rPr>
              <a:t>Tax and legislation are likely to change.</a:t>
            </a:r>
          </a:p>
          <a:p>
            <a:pPr marL="323268" indent="-323268">
              <a:spcBef>
                <a:spcPts val="0"/>
              </a:spcBef>
              <a:spcAft>
                <a:spcPts val="1131"/>
              </a:spcAft>
              <a:buFont typeface="Arial" panose="020B0604020202020204" pitchFamily="34" charset="0"/>
              <a:buChar char="•"/>
              <a:defRPr/>
            </a:pPr>
            <a:r>
              <a:rPr lang="en-GB" b="1" dirty="0">
                <a:latin typeface="Verdana" panose="020B0604030504040204" pitchFamily="34" charset="0"/>
                <a:ea typeface="Verdana" panose="020B0604030504040204" pitchFamily="34" charset="0"/>
                <a:cs typeface="Arial" panose="020B0604020202020204" pitchFamily="34" charset="0"/>
              </a:rPr>
              <a:t>The value of tax reliefs depend on individual circumstances. </a:t>
            </a:r>
          </a:p>
          <a:p>
            <a:pPr marL="323268" indent="-323268">
              <a:spcBef>
                <a:spcPts val="0"/>
              </a:spcBef>
              <a:spcAft>
                <a:spcPts val="1131"/>
              </a:spcAft>
              <a:buFont typeface="Arial" panose="020B0604020202020204" pitchFamily="34" charset="0"/>
              <a:buChar char="•"/>
              <a:defRPr/>
            </a:pPr>
            <a:r>
              <a:rPr lang="en-GB" b="1" dirty="0">
                <a:latin typeface="Verdana" panose="020B0604030504040204" pitchFamily="34" charset="0"/>
                <a:ea typeface="Verdana" panose="020B0604030504040204" pitchFamily="34" charset="0"/>
                <a:cs typeface="Arial" panose="020B0604020202020204" pitchFamily="34" charset="0"/>
              </a:rPr>
              <a:t>No guarantees are given regarding the effectiveness of any arrangements entered into on the basis of these comments.</a:t>
            </a:r>
          </a:p>
          <a:p>
            <a:pPr marL="323268" indent="-323268">
              <a:spcBef>
                <a:spcPts val="0"/>
              </a:spcBef>
              <a:spcAft>
                <a:spcPts val="1131"/>
              </a:spcAft>
              <a:buFont typeface="Arial" panose="020B0604020202020204" pitchFamily="34" charset="0"/>
              <a:buChar char="•"/>
              <a:defRPr/>
            </a:pPr>
            <a:r>
              <a:rPr lang="en-GB" b="1" dirty="0">
                <a:latin typeface="Verdana" panose="020B0604030504040204" pitchFamily="34" charset="0"/>
                <a:ea typeface="Verdana" panose="020B0604030504040204" pitchFamily="34" charset="0"/>
                <a:cs typeface="Arial" panose="020B0604020202020204" pitchFamily="34" charset="0"/>
              </a:rPr>
              <a:t>These examples provide a suggested approach only - other approaches may be equally suitable. Every customer’s circumstances will be different and require individual advice.</a:t>
            </a:r>
          </a:p>
        </p:txBody>
      </p:sp>
    </p:spTree>
    <p:extLst>
      <p:ext uri="{BB962C8B-B14F-4D97-AF65-F5344CB8AC3E}">
        <p14:creationId xmlns:p14="http://schemas.microsoft.com/office/powerpoint/2010/main" val="2835512743"/>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 xmlns:a16="http://schemas.microsoft.com/office/drawing/2014/main" id="{817612D0-A806-4E80-A234-B9A1891F65DD}"/>
              </a:ext>
            </a:extLst>
          </p:cNvPr>
          <p:cNvSpPr txBox="1">
            <a:spLocks noGrp="1"/>
          </p:cNvSpPr>
          <p:nvPr>
            <p:ph type="title"/>
          </p:nvPr>
        </p:nvSpPr>
        <p:spPr>
          <a:prstGeom prst="rect">
            <a:avLst/>
          </a:prstGeom>
          <a:solidFill>
            <a:schemeClr val="accent1"/>
          </a:solidFill>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2800" b="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Verdana" panose="020B0604030504040204" pitchFamily="34" charset="0"/>
              </a:rPr>
              <a:t>Q&amp;A</a:t>
            </a:r>
          </a:p>
        </p:txBody>
      </p:sp>
      <p:pic>
        <p:nvPicPr>
          <p:cNvPr id="4" name="Picture 2" descr="See the source image"/>
          <p:cNvPicPr>
            <a:picLocks noChangeAspect="1" noChangeArrowheads="1"/>
          </p:cNvPicPr>
          <p:nvPr/>
        </p:nvPicPr>
        <p:blipFill>
          <a:blip r:embed="rId2" cstate="print"/>
          <a:srcRect/>
          <a:stretch>
            <a:fillRect/>
          </a:stretch>
        </p:blipFill>
        <p:spPr bwMode="auto">
          <a:xfrm>
            <a:off x="3384645" y="1856095"/>
            <a:ext cx="6411818" cy="3684896"/>
          </a:xfrm>
          <a:prstGeom prst="rect">
            <a:avLst/>
          </a:prstGeom>
          <a:noFill/>
        </p:spPr>
      </p:pic>
      <p:pic>
        <p:nvPicPr>
          <p:cNvPr id="6"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9241" y="337952"/>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Background to The Session</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518824" y="1784214"/>
            <a:ext cx="9011477"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sz="2400" dirty="0">
                <a:latin typeface="Verdana" panose="020B0604030504040204" pitchFamily="34" charset="0"/>
                <a:ea typeface="Verdana" panose="020B0604030504040204" pitchFamily="34" charset="0"/>
              </a:rPr>
              <a:t>NHS employees hit with large/unexpected tax bills</a:t>
            </a:r>
          </a:p>
          <a:p>
            <a:pPr algn="ctr" eaLnBrk="1" hangingPunct="1">
              <a:spcBef>
                <a:spcPct val="0"/>
              </a:spcBef>
              <a:buFontTx/>
              <a:buNone/>
            </a:pPr>
            <a:endParaRPr lang="en-GB" sz="2400" dirty="0">
              <a:latin typeface="Verdana" panose="020B0604030504040204" pitchFamily="34" charset="0"/>
              <a:ea typeface="Verdana" panose="020B0604030504040204" pitchFamily="34" charset="0"/>
            </a:endParaRPr>
          </a:p>
          <a:p>
            <a:pPr algn="ctr" eaLnBrk="1" hangingPunct="1">
              <a:spcBef>
                <a:spcPct val="0"/>
              </a:spcBef>
              <a:buFontTx/>
              <a:buNone/>
            </a:pPr>
            <a:r>
              <a:rPr lang="en-GB" sz="2400" dirty="0">
                <a:latin typeface="Verdana" panose="020B0604030504040204" pitchFamily="34" charset="0"/>
                <a:ea typeface="Verdana" panose="020B0604030504040204" pitchFamily="34" charset="0"/>
              </a:rPr>
              <a:t>Information overload/rumours</a:t>
            </a:r>
          </a:p>
          <a:p>
            <a:pPr algn="ctr" eaLnBrk="1" hangingPunct="1">
              <a:spcBef>
                <a:spcPct val="0"/>
              </a:spcBef>
              <a:buFontTx/>
              <a:buNone/>
            </a:pPr>
            <a:endParaRPr lang="en-GB" sz="2400" dirty="0">
              <a:latin typeface="Verdana" panose="020B0604030504040204" pitchFamily="34" charset="0"/>
              <a:ea typeface="Verdana" panose="020B0604030504040204" pitchFamily="34" charset="0"/>
            </a:endParaRPr>
          </a:p>
          <a:p>
            <a:pPr algn="ctr" eaLnBrk="1" hangingPunct="1">
              <a:spcBef>
                <a:spcPct val="0"/>
              </a:spcBef>
              <a:buFontTx/>
              <a:buNone/>
            </a:pPr>
            <a:r>
              <a:rPr lang="en-GB" sz="2400" dirty="0">
                <a:latin typeface="Verdana" panose="020B0604030504040204" pitchFamily="34" charset="0"/>
                <a:ea typeface="Verdana" panose="020B0604030504040204" pitchFamily="34" charset="0"/>
              </a:rPr>
              <a:t>Many are unaware of where or who to turn to</a:t>
            </a:r>
          </a:p>
          <a:p>
            <a:pPr algn="ctr" eaLnBrk="1" hangingPunct="1">
              <a:spcBef>
                <a:spcPct val="0"/>
              </a:spcBef>
              <a:buFontTx/>
              <a:buNone/>
            </a:pPr>
            <a:endParaRPr lang="en-GB" sz="2400" dirty="0">
              <a:latin typeface="Verdana" panose="020B0604030504040204" pitchFamily="34" charset="0"/>
              <a:ea typeface="Verdana" panose="020B0604030504040204" pitchFamily="34" charset="0"/>
            </a:endParaRPr>
          </a:p>
          <a:p>
            <a:pPr algn="ctr" eaLnBrk="1" hangingPunct="1">
              <a:spcBef>
                <a:spcPct val="0"/>
              </a:spcBef>
              <a:buFontTx/>
              <a:buNone/>
            </a:pPr>
            <a:r>
              <a:rPr lang="en-GB" sz="2400" dirty="0">
                <a:latin typeface="Verdana" panose="020B0604030504040204" pitchFamily="34" charset="0"/>
                <a:ea typeface="Verdana" panose="020B0604030504040204" pitchFamily="34" charset="0"/>
              </a:rPr>
              <a:t>Your employer is not allowed to provide Financial Advice</a:t>
            </a:r>
          </a:p>
          <a:p>
            <a:pPr algn="ctr" eaLnBrk="1" hangingPunct="1">
              <a:spcBef>
                <a:spcPct val="0"/>
              </a:spcBef>
              <a:buFontTx/>
              <a:buNone/>
            </a:pPr>
            <a:endParaRPr lang="en-GB" sz="2400" dirty="0">
              <a:latin typeface="Verdana" panose="020B0604030504040204" pitchFamily="34" charset="0"/>
              <a:ea typeface="Verdana" panose="020B0604030504040204" pitchFamily="34" charset="0"/>
            </a:endParaRPr>
          </a:p>
          <a:p>
            <a:pPr algn="ctr" eaLnBrk="1" hangingPunct="1">
              <a:spcBef>
                <a:spcPct val="0"/>
              </a:spcBef>
              <a:buFontTx/>
              <a:buNone/>
            </a:pPr>
            <a:r>
              <a:rPr lang="en-GB" sz="2400" dirty="0">
                <a:latin typeface="Verdana" panose="020B0604030504040204" pitchFamily="34" charset="0"/>
                <a:ea typeface="Verdana" panose="020B0604030504040204" pitchFamily="34" charset="0"/>
              </a:rPr>
              <a:t>Rules are from HMRC not SPPA</a:t>
            </a:r>
          </a:p>
          <a:p>
            <a:pPr algn="ctr" eaLnBrk="1" hangingPunct="1">
              <a:spcBef>
                <a:spcPct val="0"/>
              </a:spcBef>
              <a:buFontTx/>
              <a:buNone/>
            </a:pPr>
            <a:endParaRPr lang="en-GB" sz="24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7463912"/>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Some Sources of Information</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437322" y="1272480"/>
            <a:ext cx="1150288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sz="2000" b="1" dirty="0">
                <a:latin typeface="Verdana" panose="020B0604030504040204" pitchFamily="34" charset="0"/>
                <a:ea typeface="Verdana" panose="020B0604030504040204" pitchFamily="34" charset="0"/>
              </a:rPr>
              <a:t>SPPA</a:t>
            </a:r>
            <a:r>
              <a:rPr lang="en-GB" sz="2000" dirty="0">
                <a:latin typeface="Verdana" panose="020B0604030504040204" pitchFamily="34" charset="0"/>
                <a:ea typeface="Verdana" panose="020B0604030504040204" pitchFamily="34" charset="0"/>
              </a:rPr>
              <a:t> – pensions.gov.scot/nhs</a:t>
            </a:r>
          </a:p>
          <a:p>
            <a:pPr algn="ctr" eaLnBrk="1" hangingPunct="1">
              <a:spcBef>
                <a:spcPct val="0"/>
              </a:spcBef>
              <a:buFontTx/>
              <a:buNone/>
            </a:pPr>
            <a:endParaRPr lang="en-GB" sz="2000" dirty="0">
              <a:latin typeface="Verdana" panose="020B0604030504040204" pitchFamily="34" charset="0"/>
              <a:ea typeface="Verdana" panose="020B0604030504040204" pitchFamily="34" charset="0"/>
            </a:endParaRPr>
          </a:p>
          <a:p>
            <a:pPr algn="ctr" eaLnBrk="1" hangingPunct="1">
              <a:spcBef>
                <a:spcPct val="0"/>
              </a:spcBef>
              <a:buFontTx/>
              <a:buNone/>
            </a:pPr>
            <a:r>
              <a:rPr lang="en-GB" sz="2000" b="1" dirty="0">
                <a:latin typeface="Verdana" panose="020B0604030504040204" pitchFamily="34" charset="0"/>
                <a:ea typeface="Verdana" panose="020B0604030504040204" pitchFamily="34" charset="0"/>
              </a:rPr>
              <a:t>Mypension</a:t>
            </a:r>
            <a:r>
              <a:rPr lang="en-GB" sz="2000" dirty="0">
                <a:latin typeface="Verdana" panose="020B0604030504040204" pitchFamily="34" charset="0"/>
                <a:ea typeface="Verdana" panose="020B0604030504040204" pitchFamily="34" charset="0"/>
              </a:rPr>
              <a:t> </a:t>
            </a:r>
            <a:r>
              <a:rPr lang="en-GB" sz="2000">
                <a:latin typeface="Verdana" panose="020B0604030504040204" pitchFamily="34" charset="0"/>
                <a:ea typeface="Verdana" panose="020B0604030504040204" pitchFamily="34" charset="0"/>
              </a:rPr>
              <a:t>– </a:t>
            </a:r>
            <a:r>
              <a:rPr lang="en-GB" sz="2000" smtClean="0">
                <a:latin typeface="Verdana" panose="020B0604030504040204" pitchFamily="34" charset="0"/>
                <a:ea typeface="Verdana" panose="020B0604030504040204" pitchFamily="34" charset="0"/>
              </a:rPr>
              <a:t>mypension.sppa.gov.uk   </a:t>
            </a:r>
            <a:endParaRPr lang="en-GB" sz="2000" dirty="0">
              <a:latin typeface="Verdana" panose="020B0604030504040204" pitchFamily="34" charset="0"/>
              <a:ea typeface="Verdana" panose="020B0604030504040204" pitchFamily="34" charset="0"/>
            </a:endParaRPr>
          </a:p>
          <a:p>
            <a:pPr algn="ctr" eaLnBrk="1" hangingPunct="1">
              <a:spcBef>
                <a:spcPct val="0"/>
              </a:spcBef>
              <a:buFontTx/>
              <a:buNone/>
            </a:pPr>
            <a:endParaRPr lang="en-GB" sz="2000" dirty="0">
              <a:latin typeface="Verdana" panose="020B0604030504040204" pitchFamily="34" charset="0"/>
              <a:ea typeface="Verdana" panose="020B0604030504040204" pitchFamily="34" charset="0"/>
            </a:endParaRPr>
          </a:p>
          <a:p>
            <a:pPr algn="ctr" eaLnBrk="1" hangingPunct="1">
              <a:spcBef>
                <a:spcPct val="0"/>
              </a:spcBef>
              <a:buFontTx/>
              <a:buNone/>
            </a:pPr>
            <a:r>
              <a:rPr lang="en-GB" sz="2000" b="1" dirty="0">
                <a:latin typeface="Verdana" panose="020B0604030504040204" pitchFamily="34" charset="0"/>
                <a:ea typeface="Verdana" panose="020B0604030504040204" pitchFamily="34" charset="0"/>
              </a:rPr>
              <a:t>BMA</a:t>
            </a:r>
            <a:r>
              <a:rPr lang="en-GB" sz="2000" dirty="0">
                <a:latin typeface="Verdana" panose="020B0604030504040204" pitchFamily="34" charset="0"/>
                <a:ea typeface="Verdana" panose="020B0604030504040204" pitchFamily="34" charset="0"/>
              </a:rPr>
              <a:t> – bma.org.uk</a:t>
            </a:r>
          </a:p>
          <a:p>
            <a:pPr algn="ctr" eaLnBrk="1" hangingPunct="1">
              <a:spcBef>
                <a:spcPct val="0"/>
              </a:spcBef>
              <a:buFontTx/>
              <a:buNone/>
            </a:pPr>
            <a:endParaRPr lang="en-GB" sz="2000" dirty="0">
              <a:latin typeface="Verdana" panose="020B0604030504040204" pitchFamily="34" charset="0"/>
              <a:ea typeface="Verdana" panose="020B0604030504040204" pitchFamily="34" charset="0"/>
            </a:endParaRPr>
          </a:p>
          <a:p>
            <a:pPr algn="ctr" eaLnBrk="1" hangingPunct="1">
              <a:spcBef>
                <a:spcPct val="0"/>
              </a:spcBef>
              <a:buFontTx/>
              <a:buNone/>
            </a:pPr>
            <a:r>
              <a:rPr lang="en-GB" sz="2000" b="1" dirty="0">
                <a:latin typeface="Verdana" panose="020B0604030504040204" pitchFamily="34" charset="0"/>
                <a:ea typeface="Verdana" panose="020B0604030504040204" pitchFamily="34" charset="0"/>
              </a:rPr>
              <a:t>HMRC</a:t>
            </a:r>
            <a:r>
              <a:rPr lang="en-GB" sz="2000" dirty="0">
                <a:latin typeface="Verdana" panose="020B0604030504040204" pitchFamily="34" charset="0"/>
                <a:ea typeface="Verdana" panose="020B0604030504040204" pitchFamily="34" charset="0"/>
              </a:rPr>
              <a:t> – gov.uk</a:t>
            </a:r>
          </a:p>
          <a:p>
            <a:pPr algn="ctr" eaLnBrk="1" hangingPunct="1">
              <a:spcBef>
                <a:spcPct val="0"/>
              </a:spcBef>
              <a:buFontTx/>
              <a:buNone/>
            </a:pPr>
            <a:endParaRPr lang="en-GB" sz="2000" b="1" dirty="0">
              <a:latin typeface="Verdana" panose="020B0604030504040204" pitchFamily="34" charset="0"/>
              <a:ea typeface="Verdana" panose="020B0604030504040204" pitchFamily="34" charset="0"/>
            </a:endParaRPr>
          </a:p>
          <a:p>
            <a:pPr algn="ctr" eaLnBrk="1" hangingPunct="1">
              <a:spcBef>
                <a:spcPct val="0"/>
              </a:spcBef>
              <a:buFontTx/>
              <a:buNone/>
            </a:pPr>
            <a:r>
              <a:rPr lang="en-GB" sz="2000" b="1" dirty="0">
                <a:latin typeface="Verdana" panose="020B0604030504040204" pitchFamily="34" charset="0"/>
                <a:ea typeface="Verdana" panose="020B0604030504040204" pitchFamily="34" charset="0"/>
              </a:rPr>
              <a:t>Pensionwise</a:t>
            </a:r>
            <a:r>
              <a:rPr lang="en-GB" sz="2000" dirty="0">
                <a:latin typeface="Verdana" panose="020B0604030504040204" pitchFamily="34" charset="0"/>
                <a:ea typeface="Verdana" panose="020B0604030504040204" pitchFamily="34" charset="0"/>
              </a:rPr>
              <a:t> – pensionwise.gov.uk</a:t>
            </a:r>
          </a:p>
          <a:p>
            <a:pPr algn="ctr" eaLnBrk="1" hangingPunct="1">
              <a:spcBef>
                <a:spcPct val="0"/>
              </a:spcBef>
              <a:buFontTx/>
              <a:buNone/>
            </a:pPr>
            <a:endParaRPr lang="en-GB" sz="2000" dirty="0">
              <a:latin typeface="Verdana" panose="020B0604030504040204" pitchFamily="34" charset="0"/>
              <a:ea typeface="Verdana" panose="020B0604030504040204" pitchFamily="34" charset="0"/>
            </a:endParaRPr>
          </a:p>
          <a:p>
            <a:pPr algn="ctr" eaLnBrk="1" hangingPunct="1">
              <a:spcBef>
                <a:spcPct val="0"/>
              </a:spcBef>
              <a:buFontTx/>
              <a:buNone/>
            </a:pPr>
            <a:r>
              <a:rPr lang="en-GB" sz="2000" b="1" dirty="0">
                <a:solidFill>
                  <a:srgbClr val="FF0000"/>
                </a:solidFill>
                <a:latin typeface="Verdana" panose="020B0604030504040204" pitchFamily="34" charset="0"/>
                <a:ea typeface="Verdana" panose="020B0604030504040204" pitchFamily="34" charset="0"/>
              </a:rPr>
              <a:t>Word of mouth/rumours/forums/blogs/internet</a:t>
            </a:r>
          </a:p>
          <a:p>
            <a:pPr algn="ctr" eaLnBrk="1" hangingPunct="1">
              <a:spcBef>
                <a:spcPct val="0"/>
              </a:spcBef>
              <a:buFontTx/>
              <a:buNone/>
            </a:pPr>
            <a:r>
              <a:rPr lang="en-GB" sz="2000" b="1" dirty="0">
                <a:solidFill>
                  <a:srgbClr val="FF0000"/>
                </a:solidFill>
                <a:latin typeface="Verdana" panose="020B0604030504040204" pitchFamily="34" charset="0"/>
                <a:ea typeface="Verdana" panose="020B0604030504040204" pitchFamily="34" charset="0"/>
              </a:rPr>
              <a:t>Applying general information to your personal situation</a:t>
            </a:r>
          </a:p>
          <a:p>
            <a:pPr algn="ctr" eaLnBrk="1" hangingPunct="1">
              <a:spcBef>
                <a:spcPct val="0"/>
              </a:spcBef>
              <a:buFontTx/>
              <a:buNone/>
            </a:pPr>
            <a:r>
              <a:rPr lang="en-GB" sz="2000" b="1" dirty="0">
                <a:solidFill>
                  <a:srgbClr val="FF0000"/>
                </a:solidFill>
                <a:latin typeface="Verdana" panose="020B0604030504040204" pitchFamily="34" charset="0"/>
                <a:ea typeface="Verdana" panose="020B0604030504040204" pitchFamily="34" charset="0"/>
              </a:rPr>
              <a:t>Some of the media</a:t>
            </a:r>
            <a:endParaRPr lang="en-GB" sz="2000" b="1" dirty="0">
              <a:solidFill>
                <a:srgbClr val="FF0000"/>
              </a:solidFill>
            </a:endParaRP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87099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SPPA Pension – Different Schemes </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518824" y="1784214"/>
            <a:ext cx="9011477"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buFontTx/>
              <a:buNone/>
            </a:pPr>
            <a:r>
              <a:rPr lang="en-GB" sz="2400" b="1" dirty="0">
                <a:latin typeface="Verdana" panose="020B0604030504040204" pitchFamily="34" charset="0"/>
                <a:ea typeface="Verdana" panose="020B0604030504040204" pitchFamily="34" charset="0"/>
              </a:rPr>
              <a:t>1995 scheme </a:t>
            </a:r>
            <a:r>
              <a:rPr lang="en-GB" sz="2400" dirty="0">
                <a:latin typeface="Verdana" panose="020B0604030504040204" pitchFamily="34" charset="0"/>
                <a:ea typeface="Verdana" panose="020B0604030504040204" pitchFamily="34" charset="0"/>
              </a:rPr>
              <a:t>– If joined before 1/4/08</a:t>
            </a:r>
          </a:p>
          <a:p>
            <a:pPr eaLnBrk="1" hangingPunct="1">
              <a:spcBef>
                <a:spcPct val="0"/>
              </a:spcBef>
              <a:buFontTx/>
              <a:buNone/>
            </a:pPr>
            <a:r>
              <a:rPr lang="en-GB" sz="2400" dirty="0">
                <a:latin typeface="Verdana" panose="020B0604030504040204" pitchFamily="34" charset="0"/>
                <a:ea typeface="Verdana" panose="020B0604030504040204" pitchFamily="34" charset="0"/>
              </a:rPr>
              <a:t>1/80th of final pensionable pay and 3/80ths tax free lump sum </a:t>
            </a:r>
          </a:p>
          <a:p>
            <a:pPr eaLnBrk="1" hangingPunct="1">
              <a:spcBef>
                <a:spcPct val="0"/>
              </a:spcBef>
              <a:buFontTx/>
              <a:buNone/>
            </a:pPr>
            <a:endParaRPr lang="en-GB" sz="2400" dirty="0">
              <a:latin typeface="Verdana" panose="020B0604030504040204" pitchFamily="34" charset="0"/>
              <a:ea typeface="Verdana" panose="020B0604030504040204" pitchFamily="34" charset="0"/>
            </a:endParaRPr>
          </a:p>
          <a:p>
            <a:pPr eaLnBrk="1" hangingPunct="1">
              <a:spcBef>
                <a:spcPct val="0"/>
              </a:spcBef>
              <a:buFontTx/>
              <a:buNone/>
            </a:pPr>
            <a:r>
              <a:rPr lang="en-GB" sz="2400" b="1" dirty="0">
                <a:latin typeface="Verdana" panose="020B0604030504040204" pitchFamily="34" charset="0"/>
                <a:ea typeface="Verdana" panose="020B0604030504040204" pitchFamily="34" charset="0"/>
              </a:rPr>
              <a:t>2008 scheme </a:t>
            </a:r>
            <a:r>
              <a:rPr lang="en-GB" sz="2400" dirty="0">
                <a:latin typeface="Verdana" panose="020B0604030504040204" pitchFamily="34" charset="0"/>
                <a:ea typeface="Verdana" panose="020B0604030504040204" pitchFamily="34" charset="0"/>
              </a:rPr>
              <a:t>– 1/60</a:t>
            </a:r>
            <a:r>
              <a:rPr lang="en-GB" sz="2400" baseline="30000" dirty="0">
                <a:latin typeface="Verdana" panose="020B0604030504040204" pitchFamily="34" charset="0"/>
                <a:ea typeface="Verdana" panose="020B0604030504040204" pitchFamily="34" charset="0"/>
              </a:rPr>
              <a:t>th</a:t>
            </a:r>
            <a:r>
              <a:rPr lang="en-GB" sz="2400" dirty="0">
                <a:latin typeface="Verdana" panose="020B0604030504040204" pitchFamily="34" charset="0"/>
                <a:ea typeface="Verdana" panose="020B0604030504040204" pitchFamily="34" charset="0"/>
              </a:rPr>
              <a:t> with no automatic lump sum</a:t>
            </a:r>
          </a:p>
          <a:p>
            <a:pPr eaLnBrk="1" hangingPunct="1">
              <a:spcBef>
                <a:spcPct val="0"/>
              </a:spcBef>
              <a:buFontTx/>
              <a:buNone/>
            </a:pPr>
            <a:endParaRPr lang="en-GB" sz="2400" dirty="0">
              <a:latin typeface="Verdana" panose="020B0604030504040204" pitchFamily="34" charset="0"/>
              <a:ea typeface="Verdana" panose="020B0604030504040204" pitchFamily="34" charset="0"/>
            </a:endParaRPr>
          </a:p>
          <a:p>
            <a:pPr eaLnBrk="1" hangingPunct="1">
              <a:spcBef>
                <a:spcPct val="0"/>
              </a:spcBef>
              <a:buFontTx/>
              <a:buNone/>
            </a:pPr>
            <a:r>
              <a:rPr lang="en-GB" sz="2400" b="1" dirty="0">
                <a:latin typeface="Verdana" panose="020B0604030504040204" pitchFamily="34" charset="0"/>
                <a:ea typeface="Verdana" panose="020B0604030504040204" pitchFamily="34" charset="0"/>
              </a:rPr>
              <a:t>2015 scheme </a:t>
            </a:r>
            <a:r>
              <a:rPr lang="en-GB" sz="2400" dirty="0">
                <a:latin typeface="Verdana" panose="020B0604030504040204" pitchFamily="34" charset="0"/>
                <a:ea typeface="Verdana" panose="020B0604030504040204" pitchFamily="34" charset="0"/>
              </a:rPr>
              <a:t>– CARE 1/54</a:t>
            </a:r>
            <a:r>
              <a:rPr lang="en-GB" sz="2400" baseline="30000" dirty="0">
                <a:latin typeface="Verdana" panose="020B0604030504040204" pitchFamily="34" charset="0"/>
                <a:ea typeface="Verdana" panose="020B0604030504040204" pitchFamily="34" charset="0"/>
              </a:rPr>
              <a:t>th</a:t>
            </a:r>
            <a:r>
              <a:rPr lang="en-GB" sz="2400" dirty="0">
                <a:latin typeface="Verdana" panose="020B0604030504040204" pitchFamily="34" charset="0"/>
                <a:ea typeface="Verdana" panose="020B0604030504040204" pitchFamily="34" charset="0"/>
              </a:rPr>
              <a:t> with no automatic lump sum. Accrual of CPI plus 1.5% per year</a:t>
            </a:r>
          </a:p>
          <a:p>
            <a:pPr algn="ctr" eaLnBrk="1" hangingPunct="1">
              <a:spcBef>
                <a:spcPct val="0"/>
              </a:spcBef>
              <a:buFontTx/>
              <a:buNone/>
            </a:pPr>
            <a:r>
              <a:rPr lang="en-GB" sz="2400" b="1" dirty="0">
                <a:latin typeface="Verdana" panose="020B0604030504040204" pitchFamily="34" charset="0"/>
                <a:ea typeface="Verdana" panose="020B0604030504040204" pitchFamily="34" charset="0"/>
              </a:rPr>
              <a:t> </a:t>
            </a:r>
          </a:p>
          <a:p>
            <a:pPr algn="ctr" eaLnBrk="1" hangingPunct="1">
              <a:spcBef>
                <a:spcPct val="0"/>
              </a:spcBef>
              <a:buFontTx/>
              <a:buNone/>
            </a:pPr>
            <a:endParaRPr lang="en-GB" sz="24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10880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SPPA Pension – Contribution Rates</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459480" y="1399896"/>
            <a:ext cx="901147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Employer contribution 20.9% of pensionable earnings</a:t>
            </a:r>
          </a:p>
          <a:p>
            <a:pP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buFontTx/>
              <a:buNone/>
            </a:pPr>
            <a:r>
              <a:rPr lang="en-GB" altLang="en-US" sz="2400" dirty="0">
                <a:latin typeface="Verdana" panose="020B0604030504040204" pitchFamily="34" charset="0"/>
                <a:ea typeface="Verdana" panose="020B0604030504040204" pitchFamily="34" charset="0"/>
                <a:cs typeface="Verdana" panose="020B0604030504040204" pitchFamily="34" charset="0"/>
              </a:rPr>
              <a:t>Employee contribution rates -</a:t>
            </a:r>
          </a:p>
          <a:p>
            <a:pPr algn="ctr" eaLnBrk="1" hangingPunct="1">
              <a:spcBef>
                <a:spcPct val="0"/>
              </a:spcBef>
              <a:buFontTx/>
              <a:buNone/>
            </a:pPr>
            <a:endParaRPr lang="en-GB" altLang="en-US" sz="24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endParaRPr lang="en-GB" sz="2400" b="1" dirty="0">
              <a:latin typeface="Verdana" panose="020B0604030504040204" pitchFamily="34" charset="0"/>
              <a:ea typeface="Verdana" panose="020B0604030504040204" pitchFamily="34" charset="0"/>
            </a:endParaRPr>
          </a:p>
          <a:p>
            <a:pPr algn="ctr" eaLnBrk="1" hangingPunct="1">
              <a:spcBef>
                <a:spcPct val="0"/>
              </a:spcBef>
              <a:buFontTx/>
              <a:buNone/>
            </a:pPr>
            <a:endParaRPr lang="en-GB" sz="24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 xmlns:a16="http://schemas.microsoft.com/office/drawing/2014/main" id="{D1C9C501-BE6C-4598-913A-4FF87AAEE7E8}"/>
              </a:ext>
            </a:extLst>
          </p:cNvPr>
          <p:cNvGraphicFramePr>
            <a:graphicFrameLocks noGrp="1"/>
          </p:cNvGraphicFramePr>
          <p:nvPr>
            <p:extLst>
              <p:ext uri="{D42A27DB-BD31-4B8C-83A1-F6EECF244321}">
                <p14:modId xmlns:p14="http://schemas.microsoft.com/office/powerpoint/2010/main" val="1371419592"/>
              </p:ext>
            </p:extLst>
          </p:nvPr>
        </p:nvGraphicFramePr>
        <p:xfrm>
          <a:off x="5168348" y="2398643"/>
          <a:ext cx="6483387" cy="3363684"/>
        </p:xfrm>
        <a:graphic>
          <a:graphicData uri="http://schemas.openxmlformats.org/drawingml/2006/table">
            <a:tbl>
              <a:tblPr/>
              <a:tblGrid>
                <a:gridCol w="2161129">
                  <a:extLst>
                    <a:ext uri="{9D8B030D-6E8A-4147-A177-3AD203B41FA5}">
                      <a16:colId xmlns="" xmlns:a16="http://schemas.microsoft.com/office/drawing/2014/main" val="3984286656"/>
                    </a:ext>
                  </a:extLst>
                </a:gridCol>
                <a:gridCol w="2161129">
                  <a:extLst>
                    <a:ext uri="{9D8B030D-6E8A-4147-A177-3AD203B41FA5}">
                      <a16:colId xmlns="" xmlns:a16="http://schemas.microsoft.com/office/drawing/2014/main" val="1418676828"/>
                    </a:ext>
                  </a:extLst>
                </a:gridCol>
                <a:gridCol w="2161129">
                  <a:extLst>
                    <a:ext uri="{9D8B030D-6E8A-4147-A177-3AD203B41FA5}">
                      <a16:colId xmlns="" xmlns:a16="http://schemas.microsoft.com/office/drawing/2014/main" val="2038665153"/>
                    </a:ext>
                  </a:extLst>
                </a:gridCol>
              </a:tblGrid>
              <a:tr h="861691">
                <a:tc>
                  <a:txBody>
                    <a:bodyPr/>
                    <a:lstStyle/>
                    <a:p>
                      <a:pPr fontAlgn="t"/>
                      <a:r>
                        <a:rPr lang="en-GB" sz="1700" dirty="0">
                          <a:effectLst/>
                        </a:rPr>
                        <a:t>Tier</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a:effectLst/>
                        </a:rPr>
                        <a:t>Column 1</a:t>
                      </a:r>
                    </a:p>
                    <a:p>
                      <a:pPr fontAlgn="t"/>
                      <a:r>
                        <a:rPr lang="en-GB" sz="1700" dirty="0">
                          <a:effectLst/>
                        </a:rPr>
                        <a:t>Pensionable earnings band</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a:effectLst/>
                        </a:rPr>
                        <a:t>Column 2</a:t>
                      </a:r>
                    </a:p>
                    <a:p>
                      <a:pPr algn="ctr" fontAlgn="t"/>
                      <a:r>
                        <a:rPr lang="en-GB" sz="1700" dirty="0">
                          <a:effectLst/>
                        </a:rPr>
                        <a:t>Contribution percentage rate</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2460107339"/>
                  </a:ext>
                </a:extLst>
              </a:tr>
              <a:tr h="300411">
                <a:tc>
                  <a:txBody>
                    <a:bodyPr/>
                    <a:lstStyle/>
                    <a:p>
                      <a:pPr fontAlgn="t"/>
                      <a:r>
                        <a:rPr lang="en-GB" sz="1700" dirty="0">
                          <a:effectLst/>
                        </a:rPr>
                        <a:t>1</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a:effectLst/>
                        </a:rPr>
                        <a:t>Up to </a:t>
                      </a:r>
                      <a:r>
                        <a:rPr lang="en-GB" sz="1700" dirty="0" smtClean="0">
                          <a:effectLst/>
                        </a:rPr>
                        <a:t>£21,614</a:t>
                      </a:r>
                      <a:endParaRPr lang="en-GB" sz="1700" dirty="0">
                        <a:effectLst/>
                      </a:endParaRP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a:effectLst/>
                        </a:rPr>
                        <a:t>5.2%</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4017501813"/>
                  </a:ext>
                </a:extLst>
              </a:tr>
              <a:tr h="300411">
                <a:tc>
                  <a:txBody>
                    <a:bodyPr/>
                    <a:lstStyle/>
                    <a:p>
                      <a:pPr fontAlgn="t"/>
                      <a:r>
                        <a:rPr lang="en-GB" sz="1700" dirty="0">
                          <a:effectLst/>
                        </a:rPr>
                        <a:t>2</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smtClean="0">
                          <a:effectLst/>
                        </a:rPr>
                        <a:t>£21,615 to £25,981</a:t>
                      </a:r>
                      <a:endParaRPr lang="en-GB" sz="1700" dirty="0">
                        <a:effectLst/>
                      </a:endParaRP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a:effectLst/>
                        </a:rPr>
                        <a:t>5.8%</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523696871"/>
                  </a:ext>
                </a:extLst>
              </a:tr>
              <a:tr h="300411">
                <a:tc>
                  <a:txBody>
                    <a:bodyPr/>
                    <a:lstStyle/>
                    <a:p>
                      <a:pPr fontAlgn="t"/>
                      <a:r>
                        <a:rPr lang="en-GB" sz="1700" dirty="0">
                          <a:effectLst/>
                        </a:rPr>
                        <a:t>3</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smtClean="0">
                          <a:effectLst/>
                        </a:rPr>
                        <a:t>£25,982 to £32,914</a:t>
                      </a:r>
                      <a:endParaRPr lang="en-GB" sz="1700" dirty="0">
                        <a:effectLst/>
                      </a:endParaRP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a:effectLst/>
                        </a:rPr>
                        <a:t>7.3%</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1301503603"/>
                  </a:ext>
                </a:extLst>
              </a:tr>
              <a:tr h="300411">
                <a:tc>
                  <a:txBody>
                    <a:bodyPr/>
                    <a:lstStyle/>
                    <a:p>
                      <a:pPr fontAlgn="t"/>
                      <a:r>
                        <a:rPr lang="en-GB" sz="1700" dirty="0">
                          <a:effectLst/>
                        </a:rPr>
                        <a:t>4</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smtClean="0">
                          <a:effectLst/>
                        </a:rPr>
                        <a:t>£32,915 to £66,017</a:t>
                      </a:r>
                      <a:endParaRPr lang="en-GB" sz="1700" dirty="0">
                        <a:effectLst/>
                      </a:endParaRP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a:effectLst/>
                        </a:rPr>
                        <a:t>9.5%</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527968657"/>
                  </a:ext>
                </a:extLst>
              </a:tr>
              <a:tr h="300411">
                <a:tc>
                  <a:txBody>
                    <a:bodyPr/>
                    <a:lstStyle/>
                    <a:p>
                      <a:pPr fontAlgn="t"/>
                      <a:r>
                        <a:rPr lang="en-GB" sz="1700" dirty="0">
                          <a:effectLst/>
                        </a:rPr>
                        <a:t>5</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smtClean="0">
                          <a:effectLst/>
                        </a:rPr>
                        <a:t>£66,018 to 92,423</a:t>
                      </a:r>
                      <a:endParaRPr lang="en-GB" sz="1700" dirty="0">
                        <a:effectLst/>
                      </a:endParaRP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a:effectLst/>
                        </a:rPr>
                        <a:t>12.7%</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2790513321"/>
                  </a:ext>
                </a:extLst>
              </a:tr>
              <a:tr h="499969">
                <a:tc>
                  <a:txBody>
                    <a:bodyPr/>
                    <a:lstStyle/>
                    <a:p>
                      <a:pPr fontAlgn="t"/>
                      <a:r>
                        <a:rPr lang="en-GB" sz="1700" dirty="0">
                          <a:effectLst/>
                        </a:rPr>
                        <a:t>6</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fontAlgn="t"/>
                      <a:r>
                        <a:rPr lang="en-GB" sz="1700" dirty="0" smtClean="0">
                          <a:effectLst/>
                        </a:rPr>
                        <a:t>£92,424</a:t>
                      </a:r>
                      <a:r>
                        <a:rPr lang="en-GB" sz="1700" baseline="0" dirty="0" smtClean="0">
                          <a:effectLst/>
                        </a:rPr>
                        <a:t> to </a:t>
                      </a:r>
                      <a:r>
                        <a:rPr lang="en-GB" sz="1700" dirty="0" smtClean="0">
                          <a:effectLst/>
                        </a:rPr>
                        <a:t>123,147</a:t>
                      </a:r>
                      <a:endParaRPr lang="en-GB" sz="1700" dirty="0">
                        <a:effectLst/>
                      </a:endParaRP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tc>
                  <a:txBody>
                    <a:bodyPr/>
                    <a:lstStyle/>
                    <a:p>
                      <a:pPr algn="ctr" fontAlgn="t"/>
                      <a:r>
                        <a:rPr lang="en-GB" sz="1700" dirty="0" smtClean="0">
                          <a:effectLst/>
                        </a:rPr>
                        <a:t>13.7</a:t>
                      </a:r>
                      <a:r>
                        <a:rPr lang="en-GB" sz="1700" dirty="0">
                          <a:effectLst/>
                        </a:rPr>
                        <a:t>%</a:t>
                      </a:r>
                    </a:p>
                  </a:txBody>
                  <a:tcPr marL="9126" marR="9126" marT="9126" marB="9126">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tcPr>
                </a:tc>
                <a:extLst>
                  <a:ext uri="{0D108BD9-81ED-4DB2-BD59-A6C34878D82A}">
                    <a16:rowId xmlns="" xmlns:a16="http://schemas.microsoft.com/office/drawing/2014/main" val="1797171695"/>
                  </a:ext>
                </a:extLst>
              </a:tr>
              <a:tr h="499969">
                <a:tc>
                  <a:txBody>
                    <a:bodyPr/>
                    <a:lstStyle/>
                    <a:p>
                      <a:pPr fontAlgn="t"/>
                      <a:r>
                        <a:rPr lang="en-GB" sz="1700" dirty="0">
                          <a:effectLst/>
                        </a:rPr>
                        <a:t>7</a:t>
                      </a:r>
                    </a:p>
                  </a:txBody>
                  <a:tcPr marL="9126" marR="9126" marT="9126" marB="9126">
                    <a:lnL>
                      <a:noFill/>
                    </a:lnL>
                    <a:lnR>
                      <a:noFill/>
                    </a:lnR>
                    <a:lnT w="9525" cap="flat" cmpd="sng" algn="ctr">
                      <a:solidFill>
                        <a:srgbClr val="DEE2E6"/>
                      </a:solidFill>
                      <a:prstDash val="solid"/>
                      <a:round/>
                      <a:headEnd type="none" w="med" len="med"/>
                      <a:tailEnd type="none" w="med" len="med"/>
                    </a:lnT>
                    <a:lnB>
                      <a:noFill/>
                    </a:lnB>
                  </a:tcPr>
                </a:tc>
                <a:tc>
                  <a:txBody>
                    <a:bodyPr/>
                    <a:lstStyle/>
                    <a:p>
                      <a:pPr fontAlgn="t"/>
                      <a:r>
                        <a:rPr lang="en-GB" sz="1700" dirty="0" smtClean="0">
                          <a:effectLst/>
                        </a:rPr>
                        <a:t>£123,148 </a:t>
                      </a:r>
                      <a:r>
                        <a:rPr lang="en-GB" sz="1700" dirty="0">
                          <a:effectLst/>
                        </a:rPr>
                        <a:t>and above</a:t>
                      </a:r>
                    </a:p>
                  </a:txBody>
                  <a:tcPr marL="9126" marR="9126" marT="9126" marB="9126">
                    <a:lnL>
                      <a:noFill/>
                    </a:lnL>
                    <a:lnR>
                      <a:noFill/>
                    </a:lnR>
                    <a:lnT w="9525" cap="flat" cmpd="sng" algn="ctr">
                      <a:solidFill>
                        <a:srgbClr val="DEE2E6"/>
                      </a:solidFill>
                      <a:prstDash val="solid"/>
                      <a:round/>
                      <a:headEnd type="none" w="med" len="med"/>
                      <a:tailEnd type="none" w="med" len="med"/>
                    </a:lnT>
                    <a:lnB>
                      <a:noFill/>
                    </a:lnB>
                  </a:tcPr>
                </a:tc>
                <a:tc>
                  <a:txBody>
                    <a:bodyPr/>
                    <a:lstStyle/>
                    <a:p>
                      <a:pPr algn="ctr" fontAlgn="t"/>
                      <a:r>
                        <a:rPr lang="en-GB" sz="1700" dirty="0">
                          <a:effectLst/>
                        </a:rPr>
                        <a:t>14.7%</a:t>
                      </a:r>
                    </a:p>
                  </a:txBody>
                  <a:tcPr marL="9126" marR="9126" marT="9126" marB="9126">
                    <a:lnL>
                      <a:noFill/>
                    </a:lnL>
                    <a:lnR>
                      <a:noFill/>
                    </a:lnR>
                    <a:lnT w="9525" cap="flat" cmpd="sng" algn="ctr">
                      <a:solidFill>
                        <a:srgbClr val="DEE2E6"/>
                      </a:solidFill>
                      <a:prstDash val="solid"/>
                      <a:round/>
                      <a:headEnd type="none" w="med" len="med"/>
                      <a:tailEnd type="none" w="med" len="med"/>
                    </a:lnT>
                    <a:lnB>
                      <a:noFill/>
                    </a:lnB>
                  </a:tcPr>
                </a:tc>
                <a:extLst>
                  <a:ext uri="{0D108BD9-81ED-4DB2-BD59-A6C34878D82A}">
                    <a16:rowId xmlns="" xmlns:a16="http://schemas.microsoft.com/office/drawing/2014/main" val="32645490"/>
                  </a:ext>
                </a:extLst>
              </a:tr>
            </a:tbl>
          </a:graphicData>
        </a:graphic>
      </p:graphicFrame>
    </p:spTree>
    <p:extLst>
      <p:ext uri="{BB962C8B-B14F-4D97-AF65-F5344CB8AC3E}">
        <p14:creationId xmlns:p14="http://schemas.microsoft.com/office/powerpoint/2010/main" val="75640839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SPPA Pension – Where Are We Now</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023187" y="1157070"/>
            <a:ext cx="10469218"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GB" altLang="en-US" sz="28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000" dirty="0">
                <a:latin typeface="Verdana" panose="020B0604030504040204" pitchFamily="34" charset="0"/>
                <a:ea typeface="Verdana" panose="020B0604030504040204" pitchFamily="34" charset="0"/>
                <a:cs typeface="Verdana" panose="020B0604030504040204" pitchFamily="34" charset="0"/>
              </a:rPr>
              <a:t>Concerns about tax charges</a:t>
            </a: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a:spcBef>
                <a:spcPct val="0"/>
              </a:spcBef>
              <a:buNone/>
            </a:pPr>
            <a:r>
              <a:rPr lang="en-GB" altLang="en-US" sz="2000" dirty="0" smtClean="0">
                <a:latin typeface="Verdana" panose="020B0604030504040204" pitchFamily="34" charset="0"/>
                <a:ea typeface="Verdana" panose="020B0604030504040204" pitchFamily="34" charset="0"/>
                <a:cs typeface="Verdana" panose="020B0604030504040204" pitchFamily="34" charset="0"/>
              </a:rPr>
              <a:t>Lack </a:t>
            </a:r>
            <a:r>
              <a:rPr lang="en-GB" altLang="en-US" sz="2000" dirty="0">
                <a:latin typeface="Verdana" panose="020B0604030504040204" pitchFamily="34" charset="0"/>
                <a:ea typeface="Verdana" panose="020B0604030504040204" pitchFamily="34" charset="0"/>
                <a:cs typeface="Verdana" panose="020B0604030504040204" pitchFamily="34" charset="0"/>
              </a:rPr>
              <a:t>of control for scheme members</a:t>
            </a: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000" dirty="0">
                <a:latin typeface="Verdana" panose="020B0604030504040204" pitchFamily="34" charset="0"/>
                <a:ea typeface="Verdana" panose="020B0604030504040204" pitchFamily="34" charset="0"/>
                <a:cs typeface="Verdana" panose="020B0604030504040204" pitchFamily="34" charset="0"/>
              </a:rPr>
              <a:t>Why should I work? Reducing hours?</a:t>
            </a: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000" dirty="0">
                <a:latin typeface="Verdana" panose="020B0604030504040204" pitchFamily="34" charset="0"/>
                <a:ea typeface="Verdana" panose="020B0604030504040204" pitchFamily="34" charset="0"/>
                <a:cs typeface="Verdana" panose="020B0604030504040204" pitchFamily="34" charset="0"/>
              </a:rPr>
              <a:t>Opting out?</a:t>
            </a: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000" dirty="0">
                <a:latin typeface="Verdana" panose="020B0604030504040204" pitchFamily="34" charset="0"/>
                <a:ea typeface="Verdana" panose="020B0604030504040204" pitchFamily="34" charset="0"/>
                <a:cs typeface="Verdana" panose="020B0604030504040204" pitchFamily="34" charset="0"/>
              </a:rPr>
              <a:t>Temporary Fix – from </a:t>
            </a:r>
            <a:r>
              <a:rPr lang="en-GB" altLang="en-US" sz="2000" dirty="0" smtClean="0">
                <a:latin typeface="Verdana" panose="020B0604030504040204" pitchFamily="34" charset="0"/>
                <a:ea typeface="Verdana" panose="020B0604030504040204" pitchFamily="34" charset="0"/>
                <a:cs typeface="Verdana" panose="020B0604030504040204" pitchFamily="34" charset="0"/>
              </a:rPr>
              <a:t>1</a:t>
            </a:r>
            <a:r>
              <a:rPr lang="en-GB" altLang="en-US"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GB" altLang="en-US" sz="2000" dirty="0" smtClean="0">
                <a:latin typeface="Verdana" panose="020B0604030504040204" pitchFamily="34" charset="0"/>
                <a:ea typeface="Verdana" panose="020B0604030504040204" pitchFamily="34" charset="0"/>
                <a:cs typeface="Verdana" panose="020B0604030504040204" pitchFamily="34" charset="0"/>
              </a:rPr>
              <a:t> October 2022 </a:t>
            </a:r>
            <a:r>
              <a:rPr lang="en-GB" altLang="en-US" sz="2000" dirty="0">
                <a:latin typeface="Verdana" panose="020B0604030504040204" pitchFamily="34" charset="0"/>
                <a:ea typeface="Verdana" panose="020B0604030504040204" pitchFamily="34" charset="0"/>
                <a:cs typeface="Verdana" panose="020B0604030504040204" pitchFamily="34" charset="0"/>
              </a:rPr>
              <a:t>until 31</a:t>
            </a:r>
            <a:r>
              <a:rPr lang="en-GB" altLang="en-US" sz="2000" baseline="30000" dirty="0">
                <a:latin typeface="Verdana" panose="020B0604030504040204" pitchFamily="34" charset="0"/>
                <a:ea typeface="Verdana" panose="020B0604030504040204" pitchFamily="34" charset="0"/>
                <a:cs typeface="Verdana" panose="020B0604030504040204" pitchFamily="34" charset="0"/>
              </a:rPr>
              <a:t>st</a:t>
            </a:r>
            <a:r>
              <a:rPr lang="en-GB" altLang="en-US" sz="2000" dirty="0">
                <a:latin typeface="Verdana" panose="020B0604030504040204" pitchFamily="34" charset="0"/>
                <a:ea typeface="Verdana" panose="020B0604030504040204" pitchFamily="34" charset="0"/>
                <a:cs typeface="Verdana" panose="020B0604030504040204" pitchFamily="34" charset="0"/>
              </a:rPr>
              <a:t> March </a:t>
            </a:r>
            <a:r>
              <a:rPr lang="en-GB" altLang="en-US" sz="2000" dirty="0" smtClean="0">
                <a:latin typeface="Verdana" panose="020B0604030504040204" pitchFamily="34" charset="0"/>
                <a:ea typeface="Verdana" panose="020B0604030504040204" pitchFamily="34" charset="0"/>
                <a:cs typeface="Verdana" panose="020B0604030504040204" pitchFamily="34" charset="0"/>
              </a:rPr>
              <a:t>2023 </a:t>
            </a:r>
            <a:r>
              <a:rPr lang="en-GB" altLang="en-US" sz="2000" dirty="0">
                <a:latin typeface="Verdana" panose="020B0604030504040204" pitchFamily="34" charset="0"/>
                <a:ea typeface="Verdana" panose="020B0604030504040204" pitchFamily="34" charset="0"/>
                <a:cs typeface="Verdana" panose="020B0604030504040204" pitchFamily="34" charset="0"/>
              </a:rPr>
              <a:t>(REC)</a:t>
            </a: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r>
              <a:rPr lang="en-GB" altLang="en-US" sz="2000" dirty="0">
                <a:latin typeface="Verdana" panose="020B0604030504040204" pitchFamily="34" charset="0"/>
                <a:ea typeface="Verdana" panose="020B0604030504040204" pitchFamily="34" charset="0"/>
                <a:cs typeface="Verdana" panose="020B0604030504040204" pitchFamily="34" charset="0"/>
              </a:rPr>
              <a:t>Any longer term changes require the consent of HM Treasury</a:t>
            </a:r>
          </a:p>
          <a:p>
            <a:pPr algn="ctr" eaLnBrk="1" hangingPunct="1">
              <a:spcBef>
                <a:spcPct val="0"/>
              </a:spcBef>
              <a:buFontTx/>
              <a:buNone/>
            </a:pP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pPr algn="ctr" eaLnBrk="1" hangingPunct="1">
              <a:spcBef>
                <a:spcPct val="0"/>
              </a:spcBef>
              <a:buFontTx/>
              <a:buNone/>
            </a:pPr>
            <a:endParaRPr lang="en-GB" sz="2400" b="1" dirty="0">
              <a:latin typeface="Verdana" panose="020B0604030504040204" pitchFamily="34" charset="0"/>
              <a:ea typeface="Verdana" panose="020B0604030504040204" pitchFamily="34" charset="0"/>
            </a:endParaRPr>
          </a:p>
          <a:p>
            <a:pPr algn="ctr" eaLnBrk="1" hangingPunct="1">
              <a:spcBef>
                <a:spcPct val="0"/>
              </a:spcBef>
              <a:buFontTx/>
              <a:buNone/>
            </a:pPr>
            <a:endParaRPr lang="en-GB" sz="2400" b="1" dirty="0"/>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45408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 xmlns:a16="http://schemas.microsoft.com/office/drawing/2014/main" id="{817612D0-A806-4E80-A234-B9A1891F65DD}"/>
              </a:ext>
            </a:extLst>
          </p:cNvPr>
          <p:cNvSpPr>
            <a:spLocks noGrp="1"/>
          </p:cNvSpPr>
          <p:nvPr>
            <p:ph type="title"/>
          </p:nvPr>
        </p:nvSpPr>
        <p:spPr>
          <a:xfrm>
            <a:off x="0" y="222252"/>
            <a:ext cx="12192000" cy="1335087"/>
          </a:xfrm>
          <a:solidFill>
            <a:schemeClr val="accent1"/>
          </a:solidFill>
        </p:spPr>
        <p:txBody>
          <a:bodyPr/>
          <a:lstStyle/>
          <a:p>
            <a:pPr algn="ctr"/>
            <a:r>
              <a:rPr lang="en-GB" altLang="en-US" sz="2800" dirty="0">
                <a:solidFill>
                  <a:schemeClr val="bg1"/>
                </a:solidFill>
                <a:latin typeface="Verdana" panose="020B0604030504040204" pitchFamily="34" charset="0"/>
                <a:ea typeface="Verdana" panose="020B0604030504040204" pitchFamily="34" charset="0"/>
                <a:cs typeface="Verdana" panose="020B0604030504040204" pitchFamily="34" charset="0"/>
              </a:rPr>
              <a:t>The Annual Allowance</a:t>
            </a:r>
          </a:p>
        </p:txBody>
      </p:sp>
      <p:sp>
        <p:nvSpPr>
          <p:cNvPr id="9219" name="TextBox 4">
            <a:extLst>
              <a:ext uri="{FF2B5EF4-FFF2-40B4-BE49-F238E27FC236}">
                <a16:creationId xmlns="" xmlns:a16="http://schemas.microsoft.com/office/drawing/2014/main" id="{22D97FBA-E7EF-42A1-A8F2-A151DB5582A7}"/>
              </a:ext>
            </a:extLst>
          </p:cNvPr>
          <p:cNvSpPr txBox="1">
            <a:spLocks noChangeArrowheads="1"/>
          </p:cNvSpPr>
          <p:nvPr/>
        </p:nvSpPr>
        <p:spPr bwMode="auto">
          <a:xfrm>
            <a:off x="1288084" y="2034504"/>
            <a:ext cx="10064232"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en-GB" sz="1600" b="1" dirty="0">
                <a:latin typeface="Verdana" panose="020B0604030504040204" pitchFamily="34" charset="0"/>
                <a:ea typeface="Verdana" panose="020B0604030504040204" pitchFamily="34" charset="0"/>
              </a:rPr>
              <a:t>£40,000 </a:t>
            </a:r>
            <a:r>
              <a:rPr lang="en-GB" sz="1600" dirty="0">
                <a:latin typeface="Verdana" panose="020B0604030504040204" pitchFamily="34" charset="0"/>
                <a:ea typeface="Verdana" panose="020B0604030504040204" pitchFamily="34" charset="0"/>
              </a:rPr>
              <a:t>for </a:t>
            </a:r>
            <a:r>
              <a:rPr lang="en-GB" sz="1600" dirty="0" smtClean="0">
                <a:latin typeface="Verdana" panose="020B0604030504040204" pitchFamily="34" charset="0"/>
                <a:ea typeface="Verdana" panose="020B0604030504040204" pitchFamily="34" charset="0"/>
              </a:rPr>
              <a:t>2022/23 </a:t>
            </a:r>
            <a:r>
              <a:rPr lang="en-GB" sz="1600" dirty="0">
                <a:latin typeface="Verdana" panose="020B0604030504040204" pitchFamily="34" charset="0"/>
                <a:ea typeface="Verdana" panose="020B0604030504040204" pitchFamily="34" charset="0"/>
              </a:rPr>
              <a:t>tax year but can taper down to </a:t>
            </a:r>
            <a:r>
              <a:rPr lang="en-GB" sz="1600" b="1" dirty="0" smtClean="0">
                <a:latin typeface="Verdana" panose="020B0604030504040204" pitchFamily="34" charset="0"/>
                <a:ea typeface="Verdana" panose="020B0604030504040204" pitchFamily="34" charset="0"/>
              </a:rPr>
              <a:t>£</a:t>
            </a:r>
            <a:r>
              <a:rPr lang="en-GB" sz="1600" b="1" dirty="0">
                <a:latin typeface="Verdana" panose="020B0604030504040204" pitchFamily="34" charset="0"/>
                <a:ea typeface="Verdana" panose="020B0604030504040204" pitchFamily="34" charset="0"/>
              </a:rPr>
              <a:t>4</a:t>
            </a:r>
            <a:r>
              <a:rPr lang="en-GB" sz="1600" b="1" dirty="0" smtClean="0">
                <a:latin typeface="Verdana" panose="020B0604030504040204" pitchFamily="34" charset="0"/>
                <a:ea typeface="Verdana" panose="020B0604030504040204" pitchFamily="34" charset="0"/>
              </a:rPr>
              <a:t>,000 </a:t>
            </a:r>
            <a:r>
              <a:rPr lang="en-GB" sz="1600" dirty="0">
                <a:latin typeface="Verdana" panose="020B0604030504040204" pitchFamily="34" charset="0"/>
                <a:ea typeface="Verdana" panose="020B0604030504040204" pitchFamily="34" charset="0"/>
              </a:rPr>
              <a:t>depending on income</a:t>
            </a:r>
          </a:p>
          <a:p>
            <a:pPr>
              <a:buNone/>
            </a:pPr>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For Defined Benefit pension schemes (e.g. SPPA/NHS) – this applies to the increase in value of someone’s pension benefits using “deemed growth rate”</a:t>
            </a:r>
          </a:p>
          <a:p>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For Defined Contribution pension schemes (e.g. AVC/Personal Pension)  – contribution level</a:t>
            </a:r>
          </a:p>
          <a:p>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The Annual Allowance includes the total of all individual contributions, employer contributions plus any third party contributions into someone’s pension </a:t>
            </a:r>
          </a:p>
          <a:p>
            <a:endParaRPr lang="en-GB" sz="1600" dirty="0">
              <a:latin typeface="Verdana" panose="020B0604030504040204" pitchFamily="34" charset="0"/>
              <a:ea typeface="Verdana" panose="020B0604030504040204" pitchFamily="34" charset="0"/>
            </a:endParaRPr>
          </a:p>
          <a:p>
            <a:pPr>
              <a:buNone/>
            </a:pPr>
            <a:r>
              <a:rPr lang="en-GB" sz="1600" dirty="0">
                <a:latin typeface="Verdana" panose="020B0604030504040204" pitchFamily="34" charset="0"/>
                <a:ea typeface="Verdana" panose="020B0604030504040204" pitchFamily="34" charset="0"/>
              </a:rPr>
              <a:t>When the Annual Allowance is exceeded during a single year, a </a:t>
            </a:r>
            <a:r>
              <a:rPr lang="en-GB" sz="1600" b="1" dirty="0">
                <a:latin typeface="Verdana" panose="020B0604030504040204" pitchFamily="34" charset="0"/>
                <a:ea typeface="Verdana" panose="020B0604030504040204" pitchFamily="34" charset="0"/>
              </a:rPr>
              <a:t>tax charge </a:t>
            </a:r>
            <a:r>
              <a:rPr lang="en-GB" sz="1600" dirty="0">
                <a:latin typeface="Verdana" panose="020B0604030504040204" pitchFamily="34" charset="0"/>
                <a:ea typeface="Verdana" panose="020B0604030504040204" pitchFamily="34" charset="0"/>
              </a:rPr>
              <a:t>is applied on excess</a:t>
            </a:r>
          </a:p>
        </p:txBody>
      </p:sp>
      <p:sp>
        <p:nvSpPr>
          <p:cNvPr id="9220" name="TextBox 1">
            <a:extLst>
              <a:ext uri="{FF2B5EF4-FFF2-40B4-BE49-F238E27FC236}">
                <a16:creationId xmlns="" xmlns:a16="http://schemas.microsoft.com/office/drawing/2014/main" id="{8AB36CB6-EE2E-44ED-B375-2AEADF2067AB}"/>
              </a:ext>
            </a:extLst>
          </p:cNvPr>
          <p:cNvSpPr txBox="1">
            <a:spLocks noChangeArrowheads="1"/>
          </p:cNvSpPr>
          <p:nvPr/>
        </p:nvSpPr>
        <p:spPr bwMode="auto">
          <a:xfrm>
            <a:off x="2424113" y="6611939"/>
            <a:ext cx="72009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900" dirty="0">
                <a:latin typeface="Arial" panose="020B0604020202020204" pitchFamily="34" charset="0"/>
              </a:rPr>
              <a:t>Create and Prosper Financial Services Ltd is authorised and regulated by the Financial Conduct Authority. FCA Number 520631</a:t>
            </a:r>
          </a:p>
        </p:txBody>
      </p:sp>
      <p:pic>
        <p:nvPicPr>
          <p:cNvPr id="9221" name="Picture 3">
            <a:extLst>
              <a:ext uri="{FF2B5EF4-FFF2-40B4-BE49-F238E27FC236}">
                <a16:creationId xmlns="" xmlns:a16="http://schemas.microsoft.com/office/drawing/2014/main" id="{70674C64-D703-43CA-9B0B-F5DD0A617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7214" y="5672139"/>
            <a:ext cx="1076325"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a:extLst>
              <a:ext uri="{FF2B5EF4-FFF2-40B4-BE49-F238E27FC236}">
                <a16:creationId xmlns="" xmlns:a16="http://schemas.microsoft.com/office/drawing/2014/main" id="{B432AED3-00AD-44A7-A2D4-BFA5F01C9A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80119" y="201475"/>
            <a:ext cx="1471613"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AutoShape 9">
            <a:extLst>
              <a:ext uri="{FF2B5EF4-FFF2-40B4-BE49-F238E27FC236}">
                <a16:creationId xmlns="" xmlns:a16="http://schemas.microsoft.com/office/drawing/2014/main" id="{BBC96044-874F-49C3-9B3F-0A6669A87E0E}"/>
              </a:ext>
            </a:extLst>
          </p:cNvPr>
          <p:cNvSpPr>
            <a:spLocks noChangeAspect="1" noChangeArrowheads="1"/>
          </p:cNvSpPr>
          <p:nvPr/>
        </p:nvSpPr>
        <p:spPr bwMode="auto">
          <a:xfrm>
            <a:off x="158750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sp>
        <p:nvSpPr>
          <p:cNvPr id="9224" name="AutoShape 11" descr="data:image/jpeg;base64,/9j/4AAQSkZJRgABAQAAAQABAAD/2wCEAAkGBhESEBQUEBAVFBQWFRQWFhQYFRQWFRUWFRQXFhQSFRcXGyYeGBkjGhQUHy8gIycpLCwsFh4xNTAqNSgrLCkBCQoKDgwOGg8PGikfHyEpLCkpKikpKSkpKSksKSkpKSkpKSkpKSwpKSwpKSkpKSksLCwpKSkpKSksKSwsKSkpKf/AABEIAJMA2wMBIgACEQEDEQH/xAAcAAEAAgMBAQEAAAAAAAAAAAAAAQUEBgcCAwj/xAA/EAACAQIEBAMFBAgEBwAAAAABAgADEQQSITEFEyJBBlFhMnGBkaEHI0KxFBUWM1Jy0eFjgsHCJDRDYnOy8P/EABkBAQADAQEAAAAAAAAAAAAAAAABAgMEBf/EAB4RAQADAAMBAQEBAAAAAAAAAAABAhEDITESQTIi/9oADAMBAAIRAxEAPwDuMREBERAiIMQERECJMXkEwPFSqFtcgX0Ec70lZxmsLqLbG99hfy9Z5pVqrbZF+J/K0rMpxZNVPkPr/SRzW9Pr/WUuMxnLNqmIA2voSRfzsdPjPrhWz3yVc1tCQBb53kfSflbCqfSTzj5fnNc8RccGCo82qKroD1ctVOUfxNfYes13A/bFw5zZqtSn/OmnzWPqD5dD5x8vr/aehiB3FprdDjeHfWlila4voRa3ofOeMFxbOxUOQR2Y3v6iRN4haKTPjaqdYHYg/wD209yj4G3XUsNzdt9Db+0vBLxOs0SZEkyRIiQJMBERAREQEREBERAiIiAiIgRBkyCYFRxtrkDbKb3JAHulLj+MBV6HQHvY5vTtcj3zL8X4sCy2JNr2G512BnLfGHGW54NA8roCkCplUkXzdrdwPfOfktnjXjjvtsPEsTTylaj21udmuSdbA2Jb8ptGC4sijKKgGXpINRRZhoQenQ7Tj/BeGVcZWAL2FRxR5h22LNlvq7KqsfIG3nOkU+E9N6mHeqVsvOosVqvlFiMQikAuLAX1vM4ifYbzaurjH8bohDnqowIII5isCDpawBuTe1u95zitgsLTqunIw6OHIIFCoSuugDc0HbyHwm1YThS8y9LhtUEEHnYpzlS2udUzEX8jYSsFbhP6QyENq5OYHPdzo721K5mBOtpMxbERausThuJWlbl4ikq+Rp1UFt98x7Sy5RernV+o2sVqgAg7EU3X/dK/iXCaa1VXPdWIyG6d9twLbee8mtxWmTZKeemCCxYNlCg/hGtvZ398zrE/q9+vHR/DN0zBySzG98tgdPiL/GbCJrHhEgZ0t5Ed/Q2PxE2edlPHFPpERLoSIgRAREQEREBERAREQIiIgItEQIkwZ86z2UnyBPyEDQPE+NJeow3FwLbkjRbfGaO9GgudHNas6Xz06VPM6kGzAlvZ10vrvpNg8QVUNNjVJy2uQDlY66AH3kGc14RxRlqqzsxtcNZiraLrZhrrtObPqW0dNx4SaFZM9RWo1UN6BVnKUdiugF84t1EjXUaTasX4nwmXmV674KsQFarSYMlQjY2Fw3xAIvrOTYTxTiahAxWJL0gwDL0is6gEizgKxG34xPXFPEFKobUsO+UagsQxCjU2zu5A03vEUmJ1ebVmMbR4p8b0GQ0qXEsRiGZSM5yJSS+/QLZ2t2JtrNPw7lBlpYl1v/hgA6bGor7TzUo4Z8pfEDbUKyAa9tV7bSGrpSW1HPcf9Q1VKqPco/O8sp4sBwzG1SGYCoin2cwVGA1Oq+ex7y8xGJ1z01yhkpKiAnp+7CFb32Fm076XmqJxiobH9LoX3H7zMNO5VRLPw5xrLVenXDVkN7urqxS49pc1iR9ZS8S147Q6T9nnFjmpq1iQTTJ8wNFPytOnCcb8KsTVQ0qbcsHSoRYG1rW11/vOyLNeLc7YcufXSZBkxNWYJMCICIiAiIgIiICIiBERJgRJiIET4Y0HlvY2JVgD2BINjPvPli/Yb+U/lInwca8UYOo2HIyNUqWsAqlupjlzaD1vNb4X4Jx6LUqLg3NRkdaYYIqoXGU1jmYdQUtb1sZ13A44LhmqAEhFdiF9o5LkgeZ0nngvEKz1GFTllciMQl7U3fVaJcn7xsnUTYW6fOc8RjaZckwX2S8UI6lprp+OuNPSy3N5fcA+xlqbh8S9CoRqEtUKX82Gma29trzfsT4npLiRQCVHbLUJyU6jEMhpjl6LY6OSSDoQPOZX6ypLSD1Ky5bAljYbsQBlUnW/Tp3Uy/arnuJ+xIVmJfGhBfRKdAAKPK7VJaYH7GcDTH7ys5/iPKv8L0yB8JuLcYo51XmLmcKVAuQQ+iMSBZQx0F99bSsxPjGnmqJTRqjjOqfhWpUpAGtSUkXBQEXJHnbaTiFZhfsk4amYmnVdm3ZqtyB3C2Atf01ljw3wHw7Cg8uhkzFVJao5LEsFVSSdiSBbubT6UvFSvUCUkz9COerqGalzbEDYAFASTu4AvKjFY98VS5jM6UjTTEUkRmQlUxFNWNU/iOzAi1rwazeJ8Kw+ESmuFw4Q1Ky2ylgoO7EgnuuYWm/IdBNX45hhagA3s10UX1J6WA17nQa+k2hdhJoWeokQZoo9CJAkwEREBESLwJiIgIiIEQIkwItJiIETHx/7t/5T+UyZicUcCjUJ7Ix+QkT4NNw+uCrkCwKVrd7fdH+8wq9OthMMKdHM1JxSAqas9DPl5zMyqSVKliHsSpGtxaYy+IWw9AI1BXSoWBYsRboUFLAa3ue8cN8dVKoIpUlGU5CFV6hGXTa9yNtbTnm0Q2iJXHBwHq0HSqtblivnKF2poKuQpTR29sDl23vrcgTxg/DzU8Rh2axWlTxIJuLZmrZ6TWPcK7+4385VY/xZjKStUq1KdKkL61KZB9y3bqb+m059xbx5xFusYyr1EFaNLQKnYsUFgW03Ol5FbfXibVx1T9mqqYl6lBaTqXV0R6lVEpMECXCIhD2AupJ6bnQbyxwPA1pkvXKM/NrVVKhkCc9VFRbE9yDqfMTgmJ8e4ippVq1lA3AqO19fxG9ydTqTPk9bEVEL0alTklsuVuoMQATmGxN2Gsvs/pFddywmDpYZBkx1KkLIKhPJYNy1CBwzNdTlCg7jQGwhOK8LNEomKpOlOk1MlKmcrTqbglL7kDXztPz9hTVJrFbACnULLaysDZbAfX/LLPw7XdOYVJT2b2O4I79/P4RMox2ziniKhWq4UUnzg18xYK2XpBXc76vN8XacU8MVL18Mt9DVze64Qn/1na12l6M7JkxE0VTEiTAREQEREBERAREQESJMBERASu8Qf8rW/wDG/wCUsJX+IEvhaw/w3/KRPhDjvFKrM+W5stgqga9QBNvM6+4WuTKSnwqnSqCrXrLQIDDDpnKFm71nK9S0lNzqOtvTWWnE3HMdVtZgLkaMQRbKW3t7vSaTgML9841y57gnW4Btr5nW05K27l1TWchstDi+DwyMf1hUxDmx25tjbQg1Kdh7gZXVaHEMZUXmJihRO78skZTqDlWwtt3lJg+HM3MKJmLM6quugJN7e4d5m4vD43LTBdciLlVaRKBf5rAXPqSZrGKzrb14HhKNO+KfKosL1KFZR7rhrHvpKThyJV564WqctN86ggqGUgdYBN9Cov8ACa7T4tVByVK1Smu9gQxJ97aD4mbP4e8PvimL0izL1Ka71KlvUKq5cx+kytXrttS7Nbgy1ytFEFNqlwWAJDXUlT6XP1J8pTcG4TX5rMKd6a08lVtB1Jp033cE2K+hm4fspi8NRqChVFWylqasLMhAv0Ek3FxsT3Mq/wBMqsaeHxKA8tOZUbQmpVdQ6ZvQZ3Yjux12la/5idLZaemZ4aX/AIrDqWFw77EXBAvt853MTiHAKKpisObXcPo99bMBdD/Fve5nbwJ0cU7GuXkjJwkxE2ZgkwIgIiICIiAiIgIiIEXkyJMBERATB4yfuKnqrD5i0zpg8XH3L+6RPiYcn4zwE/pJspC2RifPQd/U6WmuYmhiaSilSTMKhrFNrU7uhqVCewGUW13m9eKQeYLGy2W++vT9e2k0ni3G2p1grKNFACXuaaAHLnsfaa7MR2FpxzXJ12Rf6yFLxagicqmjdNO+erlsHe1rJ3yKNAO5JOtxPhX4gSCeVzSPPS+9zZVB7bXMtxQ5utRNrH16iBb6CfTiaUWFIULLUuRU1y5jrqvyG/nIi2rXrnjVKjK5z18IQtrAJnUXtcZmbNfQjTTedUxHibD4LDotN0sFXIg8joHtb3nvqZUcIwFd1yVwEo62uSXbkhQrKxOgOm3ZdJl1/DOGsCBTyi3YW01i/JH6itJmNfFftXUqelQFH4i92FtcoC79tT3mv8L4i71lqVQQa2emTe9mQKEa/wDD05f80yP2eoriGcoMpUZKZHSCDqdO1xtLWrhA7KCqjJcgqLDqGVl07H85E8lcyCvHaJ2VzwZF5uFDAhuYBlO9hufp9Z1xZxXwpg2GLoMRfLVA39R/oDO1CdHD45+ads9RIibsQSYiAiIgIiICIiAiIgRJkCTAREQEwONfuH9QB9RM+fDFpdCD5SJGl+KqYKKyFVexsSL7DsPP1nN34YyVWNUZww7XJvfe1vhOl+I8MTbW4ANh62+k1epRcFbpfKfxBiPQ3BuvwtOW8bOOuvVdVTVaWQBUZtPZAYE2B1diL/L5iU3LyVA5AANiugysLezbsulrdrb31m1VuKVMhFKgFvobKSbX0JJJY7bTWMfSqGq5ZSOq4B0AJHUQB6jb1lIphN9ZP64UBVBC6sASSQBoQpPfc79xLOjUJYM9hSUa3IynS2/l/aavWwgfdLsCTdRkYXG4I0O2x00mXhuCHkZQhJNyWIAufO/nqdpnesew247zmLzHJSqAOi3FugHS666gdib3857wZUjPsq6nXsNyb7W8p8aKsaNOydVspJ1AYDy7bD5yw4ZwuvWVkCm1jmtsL7jUgE+kyiJ1tMxjJ8LBeZQYWIatcHs2tib99Z1gTTeA8GCtTvSCGnoFBJAGliL9wR5TcxPT446eZyf0RETRmmIEQEREBERAREQERECBJkSRAREQIM8VVuCJ7MgxI0niWNBORrhlY28iO6kbyvqqrbdBtobn8/8ASXXiDwtUr1S6OiaeRufU30Mq18H4pbXqI3uNj9Rac07vjSs9YwDhgNajgA9gfa+U+RwAa5IFrm1tRbsPfLyj4Sce0ot/k/MGZH7MWtlVh8b/AO6WNa1+r1P4fhbeWX6lIpgAi+5G1j6S6pcEKm4Wp8eXPjiuGV2OnMFvK35AgSs0Xi8Qr6eCFNQahXX0F2999SJb4DHC1rAD0sF+FpSYjw/i2YEIW9WZb2+s84nwzxBiMjKnqSNPkJWI78Tbk1t6LzHBRrKNWI/F/wBvpLaVfh3AVKVELVbM9zdux8u0tJ1R4wmSTEgyUPQiQJMBERAReItAREQERECDJERAREQEgxEDyRrIZB5SIkDy6ATw0RCULPVoiShAWQBrESJSlWM+yGIkoe5BiIEyYiAiIgIiIH//2Q==">
            <a:extLst>
              <a:ext uri="{FF2B5EF4-FFF2-40B4-BE49-F238E27FC236}">
                <a16:creationId xmlns="" xmlns:a16="http://schemas.microsoft.com/office/drawing/2014/main" id="{95A21390-5C2F-47A7-AD00-0035A2657240}"/>
              </a:ext>
            </a:extLst>
          </p:cNvPr>
          <p:cNvSpPr>
            <a:spLocks noChangeAspect="1" noChangeArrowheads="1"/>
          </p:cNvSpPr>
          <p:nvPr/>
        </p:nvSpPr>
        <p:spPr bwMode="auto">
          <a:xfrm>
            <a:off x="1739900"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dirty="0">
              <a:latin typeface="Arial" panose="020B0604020202020204" pitchFamily="34" charset="0"/>
            </a:endParaRPr>
          </a:p>
        </p:txBody>
      </p:sp>
      <p:pic>
        <p:nvPicPr>
          <p:cNvPr id="9226" name="Picture 10">
            <a:extLst>
              <a:ext uri="{FF2B5EF4-FFF2-40B4-BE49-F238E27FC236}">
                <a16:creationId xmlns="" xmlns:a16="http://schemas.microsoft.com/office/drawing/2014/main" id="{A2773C5D-34A5-431A-9BDE-85B1708874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6375" y="5229225"/>
            <a:ext cx="12334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5195797"/>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15168</TotalTime>
  <Words>3401</Words>
  <Application>Microsoft Office PowerPoint</Application>
  <PresentationFormat>Widescreen</PresentationFormat>
  <Paragraphs>535</Paragraphs>
  <Slides>39</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Verdana</vt:lpstr>
      <vt:lpstr>Office Theme</vt:lpstr>
      <vt:lpstr>Create and Prosper Financial Services Ltd.</vt:lpstr>
      <vt:lpstr>Our brief</vt:lpstr>
      <vt:lpstr>Framework</vt:lpstr>
      <vt:lpstr>Background to The Session</vt:lpstr>
      <vt:lpstr>Some Sources of Information</vt:lpstr>
      <vt:lpstr>The SPPA Pension – Different Schemes </vt:lpstr>
      <vt:lpstr>The SPPA Pension – Contribution Rates</vt:lpstr>
      <vt:lpstr>The SPPA Pension – Where Are We Now</vt:lpstr>
      <vt:lpstr>The Annual Allowance</vt:lpstr>
      <vt:lpstr>The Annual Allowance</vt:lpstr>
      <vt:lpstr>The Tapered Annual Allowance</vt:lpstr>
      <vt:lpstr>The Tapered Annual Allowance</vt:lpstr>
      <vt:lpstr>The Tapered Annual Allowance</vt:lpstr>
      <vt:lpstr>The Annual Allowance – Example 1</vt:lpstr>
      <vt:lpstr>The Annual Allowance – Example 1</vt:lpstr>
      <vt:lpstr>The Annual Allowance – Example 2</vt:lpstr>
      <vt:lpstr>The Annual Allowance – Example 2</vt:lpstr>
      <vt:lpstr>The Annual Allowance – Example 2</vt:lpstr>
      <vt:lpstr>Annual Allowance – Income Tax Rates</vt:lpstr>
      <vt:lpstr>Annual Allowance - Carry Forward</vt:lpstr>
      <vt:lpstr>Annual Allowance - Scheme Pays</vt:lpstr>
      <vt:lpstr>Annual Allowance - Scheme Pays</vt:lpstr>
      <vt:lpstr>Annual Allowance - Scheme Pays</vt:lpstr>
      <vt:lpstr>Lifetime Allowance</vt:lpstr>
      <vt:lpstr>Lifetime Allowance</vt:lpstr>
      <vt:lpstr>Lifetime Allowance – Example</vt:lpstr>
      <vt:lpstr>PowerPoint Presentation</vt:lpstr>
      <vt:lpstr>PowerPoint Presentation</vt:lpstr>
      <vt:lpstr>Lifetime Allowance </vt:lpstr>
      <vt:lpstr>Lifetime Allowance – Protections</vt:lpstr>
      <vt:lpstr>Opting Out</vt:lpstr>
      <vt:lpstr>Opting Out</vt:lpstr>
      <vt:lpstr>REC Scheme</vt:lpstr>
      <vt:lpstr>Timeline - Dates</vt:lpstr>
      <vt:lpstr>Summary – The Primary Issues</vt:lpstr>
      <vt:lpstr>Options</vt:lpstr>
      <vt:lpstr>Help Is At Hand – Weighing Up Cost v Benefit</vt:lpstr>
      <vt:lpstr>Legal Information</vt:lpstr>
      <vt:lpstr>Q&amp;A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Create and Prosper  Financial Services Ltd.</dc:title>
  <dc:creator>Chris McLeod</dc:creator>
  <cp:lastModifiedBy>Owens, Nareen</cp:lastModifiedBy>
  <cp:revision>144</cp:revision>
  <dcterms:created xsi:type="dcterms:W3CDTF">2019-11-27T10:32:34Z</dcterms:created>
  <dcterms:modified xsi:type="dcterms:W3CDTF">2023-01-12T09:41:07Z</dcterms:modified>
</cp:coreProperties>
</file>