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1"/>
  </p:notesMasterIdLst>
  <p:sldIdLst>
    <p:sldId id="357" r:id="rId2"/>
    <p:sldId id="406" r:id="rId3"/>
    <p:sldId id="377" r:id="rId4"/>
    <p:sldId id="402" r:id="rId5"/>
    <p:sldId id="411" r:id="rId6"/>
    <p:sldId id="379" r:id="rId7"/>
    <p:sldId id="380" r:id="rId8"/>
    <p:sldId id="382" r:id="rId9"/>
    <p:sldId id="383" r:id="rId10"/>
    <p:sldId id="384" r:id="rId11"/>
    <p:sldId id="385" r:id="rId12"/>
    <p:sldId id="386" r:id="rId13"/>
    <p:sldId id="387" r:id="rId14"/>
    <p:sldId id="404" r:id="rId15"/>
    <p:sldId id="426" r:id="rId16"/>
    <p:sldId id="422" r:id="rId17"/>
    <p:sldId id="407" r:id="rId18"/>
    <p:sldId id="408" r:id="rId19"/>
    <p:sldId id="405" r:id="rId20"/>
    <p:sldId id="388" r:id="rId21"/>
    <p:sldId id="389" r:id="rId22"/>
    <p:sldId id="391" r:id="rId23"/>
    <p:sldId id="427" r:id="rId24"/>
    <p:sldId id="392" r:id="rId25"/>
    <p:sldId id="414" r:id="rId26"/>
    <p:sldId id="428" r:id="rId27"/>
    <p:sldId id="258" r:id="rId28"/>
    <p:sldId id="259" r:id="rId29"/>
    <p:sldId id="393" r:id="rId30"/>
    <p:sldId id="396" r:id="rId31"/>
    <p:sldId id="413" r:id="rId32"/>
    <p:sldId id="415" r:id="rId33"/>
    <p:sldId id="412" r:id="rId34"/>
    <p:sldId id="409" r:id="rId35"/>
    <p:sldId id="410" r:id="rId36"/>
    <p:sldId id="417" r:id="rId37"/>
    <p:sldId id="416" r:id="rId38"/>
    <p:sldId id="398" r:id="rId39"/>
    <p:sldId id="421" r:id="rId4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92" d="100"/>
          <a:sy n="92" d="100"/>
        </p:scale>
        <p:origin x="498" y="90"/>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269BFBC-E72A-4CA1-B9BD-00000420B342}" type="datetimeFigureOut">
              <a:rPr lang="en-GB" smtClean="0"/>
              <a:pPr/>
              <a:t>12/01/2023</a:t>
            </a:fld>
            <a:endParaRPr lang="en-GB"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15E3F1E-63DB-4A11-AAA3-49331369BFEB}" type="slidenum">
              <a:rPr lang="en-GB" smtClean="0"/>
              <a:pPr/>
              <a:t>‹#›</a:t>
            </a:fld>
            <a:endParaRPr lang="en-GB" dirty="0"/>
          </a:p>
        </p:txBody>
      </p:sp>
    </p:spTree>
    <p:extLst>
      <p:ext uri="{BB962C8B-B14F-4D97-AF65-F5344CB8AC3E}">
        <p14:creationId xmlns:p14="http://schemas.microsoft.com/office/powerpoint/2010/main" val="189444637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Slide Image Placeholder 1">
            <a:extLst>
              <a:ext uri="{FF2B5EF4-FFF2-40B4-BE49-F238E27FC236}">
                <a16:creationId xmlns="" xmlns:a16="http://schemas.microsoft.com/office/drawing/2014/main" id="{9A11FEFC-2173-4153-876F-7B8F215532BD}"/>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243" name="Notes Placeholder 2">
            <a:extLst>
              <a:ext uri="{FF2B5EF4-FFF2-40B4-BE49-F238E27FC236}">
                <a16:creationId xmlns="" xmlns:a16="http://schemas.microsoft.com/office/drawing/2014/main" id="{9D605331-A54D-4D15-AF3F-1B6DAC4BF215}"/>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GB" altLang="en-US" dirty="0"/>
          </a:p>
        </p:txBody>
      </p:sp>
      <p:sp>
        <p:nvSpPr>
          <p:cNvPr id="10244" name="Slide Number Placeholder 3">
            <a:extLst>
              <a:ext uri="{FF2B5EF4-FFF2-40B4-BE49-F238E27FC236}">
                <a16:creationId xmlns="" xmlns:a16="http://schemas.microsoft.com/office/drawing/2014/main" id="{17BDCFFC-B76A-429C-98CA-1FD7E99D9626}"/>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9F310CE0-F3B8-439B-AF27-9793A9BFBD33}" type="slidenum">
              <a:rPr lang="en-GB" altLang="en-US" smtClean="0"/>
              <a:pPr/>
              <a:t>1</a:t>
            </a:fld>
            <a:endParaRPr lang="en-GB" altLang="en-US" dirty="0"/>
          </a:p>
        </p:txBody>
      </p:sp>
    </p:spTree>
    <p:extLst>
      <p:ext uri="{BB962C8B-B14F-4D97-AF65-F5344CB8AC3E}">
        <p14:creationId xmlns:p14="http://schemas.microsoft.com/office/powerpoint/2010/main" val="95790199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Slide Image Placeholder 1">
            <a:extLst>
              <a:ext uri="{FF2B5EF4-FFF2-40B4-BE49-F238E27FC236}">
                <a16:creationId xmlns="" xmlns:a16="http://schemas.microsoft.com/office/drawing/2014/main" id="{9A11FEFC-2173-4153-876F-7B8F215532BD}"/>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243" name="Notes Placeholder 2">
            <a:extLst>
              <a:ext uri="{FF2B5EF4-FFF2-40B4-BE49-F238E27FC236}">
                <a16:creationId xmlns="" xmlns:a16="http://schemas.microsoft.com/office/drawing/2014/main" id="{9D605331-A54D-4D15-AF3F-1B6DAC4BF215}"/>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GB" altLang="en-US" dirty="0"/>
          </a:p>
        </p:txBody>
      </p:sp>
      <p:sp>
        <p:nvSpPr>
          <p:cNvPr id="10244" name="Slide Number Placeholder 3">
            <a:extLst>
              <a:ext uri="{FF2B5EF4-FFF2-40B4-BE49-F238E27FC236}">
                <a16:creationId xmlns="" xmlns:a16="http://schemas.microsoft.com/office/drawing/2014/main" id="{17BDCFFC-B76A-429C-98CA-1FD7E99D9626}"/>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9F310CE0-F3B8-439B-AF27-9793A9BFBD33}" type="slidenum">
              <a:rPr lang="en-GB" altLang="en-US" smtClean="0"/>
              <a:pPr/>
              <a:t>10</a:t>
            </a:fld>
            <a:endParaRPr lang="en-GB" altLang="en-US" dirty="0"/>
          </a:p>
        </p:txBody>
      </p:sp>
    </p:spTree>
    <p:extLst>
      <p:ext uri="{BB962C8B-B14F-4D97-AF65-F5344CB8AC3E}">
        <p14:creationId xmlns:p14="http://schemas.microsoft.com/office/powerpoint/2010/main" val="144293276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Slide Image Placeholder 1">
            <a:extLst>
              <a:ext uri="{FF2B5EF4-FFF2-40B4-BE49-F238E27FC236}">
                <a16:creationId xmlns="" xmlns:a16="http://schemas.microsoft.com/office/drawing/2014/main" id="{9A11FEFC-2173-4153-876F-7B8F215532BD}"/>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243" name="Notes Placeholder 2">
            <a:extLst>
              <a:ext uri="{FF2B5EF4-FFF2-40B4-BE49-F238E27FC236}">
                <a16:creationId xmlns="" xmlns:a16="http://schemas.microsoft.com/office/drawing/2014/main" id="{9D605331-A54D-4D15-AF3F-1B6DAC4BF215}"/>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GB" altLang="en-US" dirty="0"/>
          </a:p>
        </p:txBody>
      </p:sp>
      <p:sp>
        <p:nvSpPr>
          <p:cNvPr id="10244" name="Slide Number Placeholder 3">
            <a:extLst>
              <a:ext uri="{FF2B5EF4-FFF2-40B4-BE49-F238E27FC236}">
                <a16:creationId xmlns="" xmlns:a16="http://schemas.microsoft.com/office/drawing/2014/main" id="{17BDCFFC-B76A-429C-98CA-1FD7E99D9626}"/>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9F310CE0-F3B8-439B-AF27-9793A9BFBD33}" type="slidenum">
              <a:rPr lang="en-GB" altLang="en-US" smtClean="0"/>
              <a:pPr/>
              <a:t>11</a:t>
            </a:fld>
            <a:endParaRPr lang="en-GB" altLang="en-US" dirty="0"/>
          </a:p>
        </p:txBody>
      </p:sp>
    </p:spTree>
    <p:extLst>
      <p:ext uri="{BB962C8B-B14F-4D97-AF65-F5344CB8AC3E}">
        <p14:creationId xmlns:p14="http://schemas.microsoft.com/office/powerpoint/2010/main" val="206602679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Slide Image Placeholder 1">
            <a:extLst>
              <a:ext uri="{FF2B5EF4-FFF2-40B4-BE49-F238E27FC236}">
                <a16:creationId xmlns="" xmlns:a16="http://schemas.microsoft.com/office/drawing/2014/main" id="{9A11FEFC-2173-4153-876F-7B8F215532BD}"/>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243" name="Notes Placeholder 2">
            <a:extLst>
              <a:ext uri="{FF2B5EF4-FFF2-40B4-BE49-F238E27FC236}">
                <a16:creationId xmlns="" xmlns:a16="http://schemas.microsoft.com/office/drawing/2014/main" id="{9D605331-A54D-4D15-AF3F-1B6DAC4BF215}"/>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GB" altLang="en-US" dirty="0"/>
          </a:p>
        </p:txBody>
      </p:sp>
      <p:sp>
        <p:nvSpPr>
          <p:cNvPr id="10244" name="Slide Number Placeholder 3">
            <a:extLst>
              <a:ext uri="{FF2B5EF4-FFF2-40B4-BE49-F238E27FC236}">
                <a16:creationId xmlns="" xmlns:a16="http://schemas.microsoft.com/office/drawing/2014/main" id="{17BDCFFC-B76A-429C-98CA-1FD7E99D9626}"/>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9F310CE0-F3B8-439B-AF27-9793A9BFBD33}" type="slidenum">
              <a:rPr lang="en-GB" altLang="en-US" smtClean="0"/>
              <a:pPr/>
              <a:t>12</a:t>
            </a:fld>
            <a:endParaRPr lang="en-GB" altLang="en-US" dirty="0"/>
          </a:p>
        </p:txBody>
      </p:sp>
    </p:spTree>
    <p:extLst>
      <p:ext uri="{BB962C8B-B14F-4D97-AF65-F5344CB8AC3E}">
        <p14:creationId xmlns:p14="http://schemas.microsoft.com/office/powerpoint/2010/main" val="88291813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Slide Image Placeholder 1">
            <a:extLst>
              <a:ext uri="{FF2B5EF4-FFF2-40B4-BE49-F238E27FC236}">
                <a16:creationId xmlns="" xmlns:a16="http://schemas.microsoft.com/office/drawing/2014/main" id="{9A11FEFC-2173-4153-876F-7B8F215532BD}"/>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243" name="Notes Placeholder 2">
            <a:extLst>
              <a:ext uri="{FF2B5EF4-FFF2-40B4-BE49-F238E27FC236}">
                <a16:creationId xmlns="" xmlns:a16="http://schemas.microsoft.com/office/drawing/2014/main" id="{9D605331-A54D-4D15-AF3F-1B6DAC4BF215}"/>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GB" altLang="en-US" dirty="0"/>
          </a:p>
        </p:txBody>
      </p:sp>
      <p:sp>
        <p:nvSpPr>
          <p:cNvPr id="10244" name="Slide Number Placeholder 3">
            <a:extLst>
              <a:ext uri="{FF2B5EF4-FFF2-40B4-BE49-F238E27FC236}">
                <a16:creationId xmlns="" xmlns:a16="http://schemas.microsoft.com/office/drawing/2014/main" id="{17BDCFFC-B76A-429C-98CA-1FD7E99D9626}"/>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9F310CE0-F3B8-439B-AF27-9793A9BFBD33}" type="slidenum">
              <a:rPr lang="en-GB" altLang="en-US" smtClean="0"/>
              <a:pPr/>
              <a:t>13</a:t>
            </a:fld>
            <a:endParaRPr lang="en-GB" altLang="en-US" dirty="0"/>
          </a:p>
        </p:txBody>
      </p:sp>
    </p:spTree>
    <p:extLst>
      <p:ext uri="{BB962C8B-B14F-4D97-AF65-F5344CB8AC3E}">
        <p14:creationId xmlns:p14="http://schemas.microsoft.com/office/powerpoint/2010/main" val="351187256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Slide Image Placeholder 1">
            <a:extLst>
              <a:ext uri="{FF2B5EF4-FFF2-40B4-BE49-F238E27FC236}">
                <a16:creationId xmlns="" xmlns:a16="http://schemas.microsoft.com/office/drawing/2014/main" id="{9A11FEFC-2173-4153-876F-7B8F215532BD}"/>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243" name="Notes Placeholder 2">
            <a:extLst>
              <a:ext uri="{FF2B5EF4-FFF2-40B4-BE49-F238E27FC236}">
                <a16:creationId xmlns="" xmlns:a16="http://schemas.microsoft.com/office/drawing/2014/main" id="{9D605331-A54D-4D15-AF3F-1B6DAC4BF215}"/>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GB" altLang="en-US" dirty="0"/>
          </a:p>
        </p:txBody>
      </p:sp>
      <p:sp>
        <p:nvSpPr>
          <p:cNvPr id="10244" name="Slide Number Placeholder 3">
            <a:extLst>
              <a:ext uri="{FF2B5EF4-FFF2-40B4-BE49-F238E27FC236}">
                <a16:creationId xmlns="" xmlns:a16="http://schemas.microsoft.com/office/drawing/2014/main" id="{17BDCFFC-B76A-429C-98CA-1FD7E99D9626}"/>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9F310CE0-F3B8-439B-AF27-9793A9BFBD33}" type="slidenum">
              <a:rPr lang="en-GB" altLang="en-US" smtClean="0"/>
              <a:pPr/>
              <a:t>14</a:t>
            </a:fld>
            <a:endParaRPr lang="en-GB" altLang="en-US" dirty="0"/>
          </a:p>
        </p:txBody>
      </p:sp>
    </p:spTree>
    <p:extLst>
      <p:ext uri="{BB962C8B-B14F-4D97-AF65-F5344CB8AC3E}">
        <p14:creationId xmlns:p14="http://schemas.microsoft.com/office/powerpoint/2010/main" val="393974963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Slide Image Placeholder 1">
            <a:extLst>
              <a:ext uri="{FF2B5EF4-FFF2-40B4-BE49-F238E27FC236}">
                <a16:creationId xmlns="" xmlns:a16="http://schemas.microsoft.com/office/drawing/2014/main" id="{9A11FEFC-2173-4153-876F-7B8F215532BD}"/>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243" name="Notes Placeholder 2">
            <a:extLst>
              <a:ext uri="{FF2B5EF4-FFF2-40B4-BE49-F238E27FC236}">
                <a16:creationId xmlns="" xmlns:a16="http://schemas.microsoft.com/office/drawing/2014/main" id="{9D605331-A54D-4D15-AF3F-1B6DAC4BF215}"/>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GB" altLang="en-US" dirty="0"/>
          </a:p>
        </p:txBody>
      </p:sp>
      <p:sp>
        <p:nvSpPr>
          <p:cNvPr id="10244" name="Slide Number Placeholder 3">
            <a:extLst>
              <a:ext uri="{FF2B5EF4-FFF2-40B4-BE49-F238E27FC236}">
                <a16:creationId xmlns="" xmlns:a16="http://schemas.microsoft.com/office/drawing/2014/main" id="{17BDCFFC-B76A-429C-98CA-1FD7E99D9626}"/>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9F310CE0-F3B8-439B-AF27-9793A9BFBD33}" type="slidenum">
              <a:rPr lang="en-GB" altLang="en-US" smtClean="0"/>
              <a:pPr/>
              <a:t>15</a:t>
            </a:fld>
            <a:endParaRPr lang="en-GB" altLang="en-US" dirty="0"/>
          </a:p>
        </p:txBody>
      </p:sp>
    </p:spTree>
    <p:extLst>
      <p:ext uri="{BB962C8B-B14F-4D97-AF65-F5344CB8AC3E}">
        <p14:creationId xmlns:p14="http://schemas.microsoft.com/office/powerpoint/2010/main" val="190263266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Slide Image Placeholder 1">
            <a:extLst>
              <a:ext uri="{FF2B5EF4-FFF2-40B4-BE49-F238E27FC236}">
                <a16:creationId xmlns="" xmlns:a16="http://schemas.microsoft.com/office/drawing/2014/main" id="{9A11FEFC-2173-4153-876F-7B8F215532BD}"/>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243" name="Notes Placeholder 2">
            <a:extLst>
              <a:ext uri="{FF2B5EF4-FFF2-40B4-BE49-F238E27FC236}">
                <a16:creationId xmlns="" xmlns:a16="http://schemas.microsoft.com/office/drawing/2014/main" id="{9D605331-A54D-4D15-AF3F-1B6DAC4BF215}"/>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GB" altLang="en-US" dirty="0"/>
          </a:p>
        </p:txBody>
      </p:sp>
      <p:sp>
        <p:nvSpPr>
          <p:cNvPr id="10244" name="Slide Number Placeholder 3">
            <a:extLst>
              <a:ext uri="{FF2B5EF4-FFF2-40B4-BE49-F238E27FC236}">
                <a16:creationId xmlns="" xmlns:a16="http://schemas.microsoft.com/office/drawing/2014/main" id="{17BDCFFC-B76A-429C-98CA-1FD7E99D9626}"/>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9F310CE0-F3B8-439B-AF27-9793A9BFBD33}" type="slidenum">
              <a:rPr lang="en-GB" altLang="en-US" smtClean="0"/>
              <a:pPr/>
              <a:t>16</a:t>
            </a:fld>
            <a:endParaRPr lang="en-GB" altLang="en-US" dirty="0"/>
          </a:p>
        </p:txBody>
      </p:sp>
    </p:spTree>
    <p:extLst>
      <p:ext uri="{BB962C8B-B14F-4D97-AF65-F5344CB8AC3E}">
        <p14:creationId xmlns:p14="http://schemas.microsoft.com/office/powerpoint/2010/main" val="318097847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Slide Image Placeholder 1">
            <a:extLst>
              <a:ext uri="{FF2B5EF4-FFF2-40B4-BE49-F238E27FC236}">
                <a16:creationId xmlns="" xmlns:a16="http://schemas.microsoft.com/office/drawing/2014/main" id="{9A11FEFC-2173-4153-876F-7B8F215532BD}"/>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243" name="Notes Placeholder 2">
            <a:extLst>
              <a:ext uri="{FF2B5EF4-FFF2-40B4-BE49-F238E27FC236}">
                <a16:creationId xmlns="" xmlns:a16="http://schemas.microsoft.com/office/drawing/2014/main" id="{9D605331-A54D-4D15-AF3F-1B6DAC4BF215}"/>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GB" altLang="en-US" dirty="0"/>
          </a:p>
        </p:txBody>
      </p:sp>
      <p:sp>
        <p:nvSpPr>
          <p:cNvPr id="10244" name="Slide Number Placeholder 3">
            <a:extLst>
              <a:ext uri="{FF2B5EF4-FFF2-40B4-BE49-F238E27FC236}">
                <a16:creationId xmlns="" xmlns:a16="http://schemas.microsoft.com/office/drawing/2014/main" id="{17BDCFFC-B76A-429C-98CA-1FD7E99D9626}"/>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9F310CE0-F3B8-439B-AF27-9793A9BFBD33}" type="slidenum">
              <a:rPr lang="en-GB" altLang="en-US" smtClean="0"/>
              <a:pPr/>
              <a:t>17</a:t>
            </a:fld>
            <a:endParaRPr lang="en-GB" altLang="en-US" dirty="0"/>
          </a:p>
        </p:txBody>
      </p:sp>
    </p:spTree>
    <p:extLst>
      <p:ext uri="{BB962C8B-B14F-4D97-AF65-F5344CB8AC3E}">
        <p14:creationId xmlns:p14="http://schemas.microsoft.com/office/powerpoint/2010/main" val="156431718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Slide Image Placeholder 1">
            <a:extLst>
              <a:ext uri="{FF2B5EF4-FFF2-40B4-BE49-F238E27FC236}">
                <a16:creationId xmlns="" xmlns:a16="http://schemas.microsoft.com/office/drawing/2014/main" id="{9A11FEFC-2173-4153-876F-7B8F215532BD}"/>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243" name="Notes Placeholder 2">
            <a:extLst>
              <a:ext uri="{FF2B5EF4-FFF2-40B4-BE49-F238E27FC236}">
                <a16:creationId xmlns="" xmlns:a16="http://schemas.microsoft.com/office/drawing/2014/main" id="{9D605331-A54D-4D15-AF3F-1B6DAC4BF215}"/>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GB" altLang="en-US" dirty="0"/>
          </a:p>
        </p:txBody>
      </p:sp>
      <p:sp>
        <p:nvSpPr>
          <p:cNvPr id="10244" name="Slide Number Placeholder 3">
            <a:extLst>
              <a:ext uri="{FF2B5EF4-FFF2-40B4-BE49-F238E27FC236}">
                <a16:creationId xmlns="" xmlns:a16="http://schemas.microsoft.com/office/drawing/2014/main" id="{17BDCFFC-B76A-429C-98CA-1FD7E99D9626}"/>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9F310CE0-F3B8-439B-AF27-9793A9BFBD33}" type="slidenum">
              <a:rPr lang="en-GB" altLang="en-US" smtClean="0"/>
              <a:pPr/>
              <a:t>18</a:t>
            </a:fld>
            <a:endParaRPr lang="en-GB" altLang="en-US" dirty="0"/>
          </a:p>
        </p:txBody>
      </p:sp>
    </p:spTree>
    <p:extLst>
      <p:ext uri="{BB962C8B-B14F-4D97-AF65-F5344CB8AC3E}">
        <p14:creationId xmlns:p14="http://schemas.microsoft.com/office/powerpoint/2010/main" val="220461527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Slide Image Placeholder 1">
            <a:extLst>
              <a:ext uri="{FF2B5EF4-FFF2-40B4-BE49-F238E27FC236}">
                <a16:creationId xmlns="" xmlns:a16="http://schemas.microsoft.com/office/drawing/2014/main" id="{9A11FEFC-2173-4153-876F-7B8F215532BD}"/>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243" name="Notes Placeholder 2">
            <a:extLst>
              <a:ext uri="{FF2B5EF4-FFF2-40B4-BE49-F238E27FC236}">
                <a16:creationId xmlns="" xmlns:a16="http://schemas.microsoft.com/office/drawing/2014/main" id="{9D605331-A54D-4D15-AF3F-1B6DAC4BF215}"/>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GB" altLang="en-US" dirty="0"/>
          </a:p>
        </p:txBody>
      </p:sp>
      <p:sp>
        <p:nvSpPr>
          <p:cNvPr id="10244" name="Slide Number Placeholder 3">
            <a:extLst>
              <a:ext uri="{FF2B5EF4-FFF2-40B4-BE49-F238E27FC236}">
                <a16:creationId xmlns="" xmlns:a16="http://schemas.microsoft.com/office/drawing/2014/main" id="{17BDCFFC-B76A-429C-98CA-1FD7E99D9626}"/>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9F310CE0-F3B8-439B-AF27-9793A9BFBD33}" type="slidenum">
              <a:rPr lang="en-GB" altLang="en-US" smtClean="0"/>
              <a:pPr/>
              <a:t>19</a:t>
            </a:fld>
            <a:endParaRPr lang="en-GB" altLang="en-US" dirty="0"/>
          </a:p>
        </p:txBody>
      </p:sp>
    </p:spTree>
    <p:extLst>
      <p:ext uri="{BB962C8B-B14F-4D97-AF65-F5344CB8AC3E}">
        <p14:creationId xmlns:p14="http://schemas.microsoft.com/office/powerpoint/2010/main" val="17240103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Slide Image Placeholder 1">
            <a:extLst>
              <a:ext uri="{FF2B5EF4-FFF2-40B4-BE49-F238E27FC236}">
                <a16:creationId xmlns="" xmlns:a16="http://schemas.microsoft.com/office/drawing/2014/main" id="{9A11FEFC-2173-4153-876F-7B8F215532BD}"/>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243" name="Notes Placeholder 2">
            <a:extLst>
              <a:ext uri="{FF2B5EF4-FFF2-40B4-BE49-F238E27FC236}">
                <a16:creationId xmlns="" xmlns:a16="http://schemas.microsoft.com/office/drawing/2014/main" id="{9D605331-A54D-4D15-AF3F-1B6DAC4BF215}"/>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GB" altLang="en-US" dirty="0"/>
          </a:p>
        </p:txBody>
      </p:sp>
      <p:sp>
        <p:nvSpPr>
          <p:cNvPr id="10244" name="Slide Number Placeholder 3">
            <a:extLst>
              <a:ext uri="{FF2B5EF4-FFF2-40B4-BE49-F238E27FC236}">
                <a16:creationId xmlns="" xmlns:a16="http://schemas.microsoft.com/office/drawing/2014/main" id="{17BDCFFC-B76A-429C-98CA-1FD7E99D9626}"/>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9F310CE0-F3B8-439B-AF27-9793A9BFBD33}" type="slidenum">
              <a:rPr lang="en-GB" altLang="en-US" smtClean="0"/>
              <a:pPr/>
              <a:t>2</a:t>
            </a:fld>
            <a:endParaRPr lang="en-GB" altLang="en-US" dirty="0"/>
          </a:p>
        </p:txBody>
      </p:sp>
    </p:spTree>
    <p:extLst>
      <p:ext uri="{BB962C8B-B14F-4D97-AF65-F5344CB8AC3E}">
        <p14:creationId xmlns:p14="http://schemas.microsoft.com/office/powerpoint/2010/main" val="261825514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Slide Image Placeholder 1">
            <a:extLst>
              <a:ext uri="{FF2B5EF4-FFF2-40B4-BE49-F238E27FC236}">
                <a16:creationId xmlns="" xmlns:a16="http://schemas.microsoft.com/office/drawing/2014/main" id="{9A11FEFC-2173-4153-876F-7B8F215532BD}"/>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243" name="Notes Placeholder 2">
            <a:extLst>
              <a:ext uri="{FF2B5EF4-FFF2-40B4-BE49-F238E27FC236}">
                <a16:creationId xmlns="" xmlns:a16="http://schemas.microsoft.com/office/drawing/2014/main" id="{9D605331-A54D-4D15-AF3F-1B6DAC4BF215}"/>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GB" altLang="en-US" dirty="0"/>
          </a:p>
        </p:txBody>
      </p:sp>
      <p:sp>
        <p:nvSpPr>
          <p:cNvPr id="10244" name="Slide Number Placeholder 3">
            <a:extLst>
              <a:ext uri="{FF2B5EF4-FFF2-40B4-BE49-F238E27FC236}">
                <a16:creationId xmlns="" xmlns:a16="http://schemas.microsoft.com/office/drawing/2014/main" id="{17BDCFFC-B76A-429C-98CA-1FD7E99D9626}"/>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9F310CE0-F3B8-439B-AF27-9793A9BFBD33}" type="slidenum">
              <a:rPr lang="en-GB" altLang="en-US" smtClean="0"/>
              <a:pPr/>
              <a:t>20</a:t>
            </a:fld>
            <a:endParaRPr lang="en-GB" altLang="en-US" dirty="0"/>
          </a:p>
        </p:txBody>
      </p:sp>
    </p:spTree>
    <p:extLst>
      <p:ext uri="{BB962C8B-B14F-4D97-AF65-F5344CB8AC3E}">
        <p14:creationId xmlns:p14="http://schemas.microsoft.com/office/powerpoint/2010/main" val="87282104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Slide Image Placeholder 1">
            <a:extLst>
              <a:ext uri="{FF2B5EF4-FFF2-40B4-BE49-F238E27FC236}">
                <a16:creationId xmlns="" xmlns:a16="http://schemas.microsoft.com/office/drawing/2014/main" id="{9A11FEFC-2173-4153-876F-7B8F215532BD}"/>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243" name="Notes Placeholder 2">
            <a:extLst>
              <a:ext uri="{FF2B5EF4-FFF2-40B4-BE49-F238E27FC236}">
                <a16:creationId xmlns="" xmlns:a16="http://schemas.microsoft.com/office/drawing/2014/main" id="{9D605331-A54D-4D15-AF3F-1B6DAC4BF215}"/>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GB" altLang="en-US" dirty="0"/>
          </a:p>
        </p:txBody>
      </p:sp>
      <p:sp>
        <p:nvSpPr>
          <p:cNvPr id="10244" name="Slide Number Placeholder 3">
            <a:extLst>
              <a:ext uri="{FF2B5EF4-FFF2-40B4-BE49-F238E27FC236}">
                <a16:creationId xmlns="" xmlns:a16="http://schemas.microsoft.com/office/drawing/2014/main" id="{17BDCFFC-B76A-429C-98CA-1FD7E99D9626}"/>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9F310CE0-F3B8-439B-AF27-9793A9BFBD33}" type="slidenum">
              <a:rPr lang="en-GB" altLang="en-US" smtClean="0"/>
              <a:pPr/>
              <a:t>21</a:t>
            </a:fld>
            <a:endParaRPr lang="en-GB" altLang="en-US" dirty="0"/>
          </a:p>
        </p:txBody>
      </p:sp>
    </p:spTree>
    <p:extLst>
      <p:ext uri="{BB962C8B-B14F-4D97-AF65-F5344CB8AC3E}">
        <p14:creationId xmlns:p14="http://schemas.microsoft.com/office/powerpoint/2010/main" val="263967177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Slide Image Placeholder 1">
            <a:extLst>
              <a:ext uri="{FF2B5EF4-FFF2-40B4-BE49-F238E27FC236}">
                <a16:creationId xmlns="" xmlns:a16="http://schemas.microsoft.com/office/drawing/2014/main" id="{9A11FEFC-2173-4153-876F-7B8F215532BD}"/>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243" name="Notes Placeholder 2">
            <a:extLst>
              <a:ext uri="{FF2B5EF4-FFF2-40B4-BE49-F238E27FC236}">
                <a16:creationId xmlns="" xmlns:a16="http://schemas.microsoft.com/office/drawing/2014/main" id="{9D605331-A54D-4D15-AF3F-1B6DAC4BF215}"/>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GB" altLang="en-US" dirty="0"/>
          </a:p>
        </p:txBody>
      </p:sp>
      <p:sp>
        <p:nvSpPr>
          <p:cNvPr id="10244" name="Slide Number Placeholder 3">
            <a:extLst>
              <a:ext uri="{FF2B5EF4-FFF2-40B4-BE49-F238E27FC236}">
                <a16:creationId xmlns="" xmlns:a16="http://schemas.microsoft.com/office/drawing/2014/main" id="{17BDCFFC-B76A-429C-98CA-1FD7E99D9626}"/>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9F310CE0-F3B8-439B-AF27-9793A9BFBD33}" type="slidenum">
              <a:rPr lang="en-GB" altLang="en-US" smtClean="0"/>
              <a:pPr/>
              <a:t>22</a:t>
            </a:fld>
            <a:endParaRPr lang="en-GB" altLang="en-US" dirty="0"/>
          </a:p>
        </p:txBody>
      </p:sp>
    </p:spTree>
    <p:extLst>
      <p:ext uri="{BB962C8B-B14F-4D97-AF65-F5344CB8AC3E}">
        <p14:creationId xmlns:p14="http://schemas.microsoft.com/office/powerpoint/2010/main" val="361506225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Slide Image Placeholder 1">
            <a:extLst>
              <a:ext uri="{FF2B5EF4-FFF2-40B4-BE49-F238E27FC236}">
                <a16:creationId xmlns="" xmlns:a16="http://schemas.microsoft.com/office/drawing/2014/main" id="{9A11FEFC-2173-4153-876F-7B8F215532BD}"/>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243" name="Notes Placeholder 2">
            <a:extLst>
              <a:ext uri="{FF2B5EF4-FFF2-40B4-BE49-F238E27FC236}">
                <a16:creationId xmlns="" xmlns:a16="http://schemas.microsoft.com/office/drawing/2014/main" id="{9D605331-A54D-4D15-AF3F-1B6DAC4BF215}"/>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GB" altLang="en-US" dirty="0"/>
          </a:p>
        </p:txBody>
      </p:sp>
      <p:sp>
        <p:nvSpPr>
          <p:cNvPr id="10244" name="Slide Number Placeholder 3">
            <a:extLst>
              <a:ext uri="{FF2B5EF4-FFF2-40B4-BE49-F238E27FC236}">
                <a16:creationId xmlns="" xmlns:a16="http://schemas.microsoft.com/office/drawing/2014/main" id="{17BDCFFC-B76A-429C-98CA-1FD7E99D9626}"/>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9F310CE0-F3B8-439B-AF27-9793A9BFBD33}" type="slidenum">
              <a:rPr lang="en-GB" altLang="en-US" smtClean="0"/>
              <a:pPr/>
              <a:t>23</a:t>
            </a:fld>
            <a:endParaRPr lang="en-GB" altLang="en-US" dirty="0"/>
          </a:p>
        </p:txBody>
      </p:sp>
    </p:spTree>
    <p:extLst>
      <p:ext uri="{BB962C8B-B14F-4D97-AF65-F5344CB8AC3E}">
        <p14:creationId xmlns:p14="http://schemas.microsoft.com/office/powerpoint/2010/main" val="235344293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Slide Image Placeholder 1">
            <a:extLst>
              <a:ext uri="{FF2B5EF4-FFF2-40B4-BE49-F238E27FC236}">
                <a16:creationId xmlns="" xmlns:a16="http://schemas.microsoft.com/office/drawing/2014/main" id="{9A11FEFC-2173-4153-876F-7B8F215532BD}"/>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243" name="Notes Placeholder 2">
            <a:extLst>
              <a:ext uri="{FF2B5EF4-FFF2-40B4-BE49-F238E27FC236}">
                <a16:creationId xmlns="" xmlns:a16="http://schemas.microsoft.com/office/drawing/2014/main" id="{9D605331-A54D-4D15-AF3F-1B6DAC4BF215}"/>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GB" altLang="en-US" dirty="0"/>
          </a:p>
        </p:txBody>
      </p:sp>
      <p:sp>
        <p:nvSpPr>
          <p:cNvPr id="10244" name="Slide Number Placeholder 3">
            <a:extLst>
              <a:ext uri="{FF2B5EF4-FFF2-40B4-BE49-F238E27FC236}">
                <a16:creationId xmlns="" xmlns:a16="http://schemas.microsoft.com/office/drawing/2014/main" id="{17BDCFFC-B76A-429C-98CA-1FD7E99D9626}"/>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9F310CE0-F3B8-439B-AF27-9793A9BFBD33}" type="slidenum">
              <a:rPr lang="en-GB" altLang="en-US" smtClean="0"/>
              <a:pPr/>
              <a:t>24</a:t>
            </a:fld>
            <a:endParaRPr lang="en-GB" altLang="en-US" dirty="0"/>
          </a:p>
        </p:txBody>
      </p:sp>
    </p:spTree>
    <p:extLst>
      <p:ext uri="{BB962C8B-B14F-4D97-AF65-F5344CB8AC3E}">
        <p14:creationId xmlns:p14="http://schemas.microsoft.com/office/powerpoint/2010/main" val="69371598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Slide Image Placeholder 1">
            <a:extLst>
              <a:ext uri="{FF2B5EF4-FFF2-40B4-BE49-F238E27FC236}">
                <a16:creationId xmlns="" xmlns:a16="http://schemas.microsoft.com/office/drawing/2014/main" id="{9A11FEFC-2173-4153-876F-7B8F215532BD}"/>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243" name="Notes Placeholder 2">
            <a:extLst>
              <a:ext uri="{FF2B5EF4-FFF2-40B4-BE49-F238E27FC236}">
                <a16:creationId xmlns="" xmlns:a16="http://schemas.microsoft.com/office/drawing/2014/main" id="{9D605331-A54D-4D15-AF3F-1B6DAC4BF215}"/>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GB" altLang="en-US" dirty="0"/>
          </a:p>
        </p:txBody>
      </p:sp>
      <p:sp>
        <p:nvSpPr>
          <p:cNvPr id="10244" name="Slide Number Placeholder 3">
            <a:extLst>
              <a:ext uri="{FF2B5EF4-FFF2-40B4-BE49-F238E27FC236}">
                <a16:creationId xmlns="" xmlns:a16="http://schemas.microsoft.com/office/drawing/2014/main" id="{17BDCFFC-B76A-429C-98CA-1FD7E99D9626}"/>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9F310CE0-F3B8-439B-AF27-9793A9BFBD33}" type="slidenum">
              <a:rPr lang="en-GB" altLang="en-US" smtClean="0"/>
              <a:pPr/>
              <a:t>25</a:t>
            </a:fld>
            <a:endParaRPr lang="en-GB" altLang="en-US" dirty="0"/>
          </a:p>
        </p:txBody>
      </p:sp>
    </p:spTree>
    <p:extLst>
      <p:ext uri="{BB962C8B-B14F-4D97-AF65-F5344CB8AC3E}">
        <p14:creationId xmlns:p14="http://schemas.microsoft.com/office/powerpoint/2010/main" val="330579576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Slide Image Placeholder 1">
            <a:extLst>
              <a:ext uri="{FF2B5EF4-FFF2-40B4-BE49-F238E27FC236}">
                <a16:creationId xmlns="" xmlns:a16="http://schemas.microsoft.com/office/drawing/2014/main" id="{9A11FEFC-2173-4153-876F-7B8F215532BD}"/>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243" name="Notes Placeholder 2">
            <a:extLst>
              <a:ext uri="{FF2B5EF4-FFF2-40B4-BE49-F238E27FC236}">
                <a16:creationId xmlns="" xmlns:a16="http://schemas.microsoft.com/office/drawing/2014/main" id="{9D605331-A54D-4D15-AF3F-1B6DAC4BF215}"/>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GB" altLang="en-US" dirty="0"/>
          </a:p>
        </p:txBody>
      </p:sp>
      <p:sp>
        <p:nvSpPr>
          <p:cNvPr id="10244" name="Slide Number Placeholder 3">
            <a:extLst>
              <a:ext uri="{FF2B5EF4-FFF2-40B4-BE49-F238E27FC236}">
                <a16:creationId xmlns="" xmlns:a16="http://schemas.microsoft.com/office/drawing/2014/main" id="{17BDCFFC-B76A-429C-98CA-1FD7E99D9626}"/>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9F310CE0-F3B8-439B-AF27-9793A9BFBD33}" type="slidenum">
              <a:rPr lang="en-GB" altLang="en-US" smtClean="0"/>
              <a:pPr/>
              <a:t>26</a:t>
            </a:fld>
            <a:endParaRPr lang="en-GB" altLang="en-US" dirty="0"/>
          </a:p>
        </p:txBody>
      </p:sp>
    </p:spTree>
    <p:extLst>
      <p:ext uri="{BB962C8B-B14F-4D97-AF65-F5344CB8AC3E}">
        <p14:creationId xmlns:p14="http://schemas.microsoft.com/office/powerpoint/2010/main" val="1289885858"/>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Slide Image Placeholder 1">
            <a:extLst>
              <a:ext uri="{FF2B5EF4-FFF2-40B4-BE49-F238E27FC236}">
                <a16:creationId xmlns="" xmlns:a16="http://schemas.microsoft.com/office/drawing/2014/main" id="{9A11FEFC-2173-4153-876F-7B8F215532BD}"/>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243" name="Notes Placeholder 2">
            <a:extLst>
              <a:ext uri="{FF2B5EF4-FFF2-40B4-BE49-F238E27FC236}">
                <a16:creationId xmlns="" xmlns:a16="http://schemas.microsoft.com/office/drawing/2014/main" id="{9D605331-A54D-4D15-AF3F-1B6DAC4BF215}"/>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GB" altLang="en-US" dirty="0"/>
          </a:p>
        </p:txBody>
      </p:sp>
      <p:sp>
        <p:nvSpPr>
          <p:cNvPr id="10244" name="Slide Number Placeholder 3">
            <a:extLst>
              <a:ext uri="{FF2B5EF4-FFF2-40B4-BE49-F238E27FC236}">
                <a16:creationId xmlns="" xmlns:a16="http://schemas.microsoft.com/office/drawing/2014/main" id="{17BDCFFC-B76A-429C-98CA-1FD7E99D9626}"/>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9F310CE0-F3B8-439B-AF27-9793A9BFBD33}" type="slidenum">
              <a:rPr lang="en-GB" altLang="en-US" smtClean="0"/>
              <a:pPr/>
              <a:t>29</a:t>
            </a:fld>
            <a:endParaRPr lang="en-GB" altLang="en-US" dirty="0"/>
          </a:p>
        </p:txBody>
      </p:sp>
    </p:spTree>
    <p:extLst>
      <p:ext uri="{BB962C8B-B14F-4D97-AF65-F5344CB8AC3E}">
        <p14:creationId xmlns:p14="http://schemas.microsoft.com/office/powerpoint/2010/main" val="755592435"/>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Slide Image Placeholder 1">
            <a:extLst>
              <a:ext uri="{FF2B5EF4-FFF2-40B4-BE49-F238E27FC236}">
                <a16:creationId xmlns="" xmlns:a16="http://schemas.microsoft.com/office/drawing/2014/main" id="{9A11FEFC-2173-4153-876F-7B8F215532BD}"/>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243" name="Notes Placeholder 2">
            <a:extLst>
              <a:ext uri="{FF2B5EF4-FFF2-40B4-BE49-F238E27FC236}">
                <a16:creationId xmlns="" xmlns:a16="http://schemas.microsoft.com/office/drawing/2014/main" id="{9D605331-A54D-4D15-AF3F-1B6DAC4BF215}"/>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GB" altLang="en-US" dirty="0"/>
          </a:p>
        </p:txBody>
      </p:sp>
      <p:sp>
        <p:nvSpPr>
          <p:cNvPr id="10244" name="Slide Number Placeholder 3">
            <a:extLst>
              <a:ext uri="{FF2B5EF4-FFF2-40B4-BE49-F238E27FC236}">
                <a16:creationId xmlns="" xmlns:a16="http://schemas.microsoft.com/office/drawing/2014/main" id="{17BDCFFC-B76A-429C-98CA-1FD7E99D9626}"/>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9F310CE0-F3B8-439B-AF27-9793A9BFBD33}" type="slidenum">
              <a:rPr lang="en-GB" altLang="en-US" smtClean="0"/>
              <a:pPr/>
              <a:t>30</a:t>
            </a:fld>
            <a:endParaRPr lang="en-GB" altLang="en-US" dirty="0"/>
          </a:p>
        </p:txBody>
      </p:sp>
    </p:spTree>
    <p:extLst>
      <p:ext uri="{BB962C8B-B14F-4D97-AF65-F5344CB8AC3E}">
        <p14:creationId xmlns:p14="http://schemas.microsoft.com/office/powerpoint/2010/main" val="209397681"/>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Slide Image Placeholder 1">
            <a:extLst>
              <a:ext uri="{FF2B5EF4-FFF2-40B4-BE49-F238E27FC236}">
                <a16:creationId xmlns="" xmlns:a16="http://schemas.microsoft.com/office/drawing/2014/main" id="{9A11FEFC-2173-4153-876F-7B8F215532BD}"/>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243" name="Notes Placeholder 2">
            <a:extLst>
              <a:ext uri="{FF2B5EF4-FFF2-40B4-BE49-F238E27FC236}">
                <a16:creationId xmlns="" xmlns:a16="http://schemas.microsoft.com/office/drawing/2014/main" id="{9D605331-A54D-4D15-AF3F-1B6DAC4BF215}"/>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GB" altLang="en-US" dirty="0"/>
          </a:p>
        </p:txBody>
      </p:sp>
      <p:sp>
        <p:nvSpPr>
          <p:cNvPr id="10244" name="Slide Number Placeholder 3">
            <a:extLst>
              <a:ext uri="{FF2B5EF4-FFF2-40B4-BE49-F238E27FC236}">
                <a16:creationId xmlns="" xmlns:a16="http://schemas.microsoft.com/office/drawing/2014/main" id="{17BDCFFC-B76A-429C-98CA-1FD7E99D9626}"/>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9F310CE0-F3B8-439B-AF27-9793A9BFBD33}" type="slidenum">
              <a:rPr lang="en-GB" altLang="en-US" smtClean="0"/>
              <a:pPr/>
              <a:t>31</a:t>
            </a:fld>
            <a:endParaRPr lang="en-GB" altLang="en-US" dirty="0"/>
          </a:p>
        </p:txBody>
      </p:sp>
    </p:spTree>
    <p:extLst>
      <p:ext uri="{BB962C8B-B14F-4D97-AF65-F5344CB8AC3E}">
        <p14:creationId xmlns:p14="http://schemas.microsoft.com/office/powerpoint/2010/main" val="363109559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Slide Image Placeholder 1">
            <a:extLst>
              <a:ext uri="{FF2B5EF4-FFF2-40B4-BE49-F238E27FC236}">
                <a16:creationId xmlns="" xmlns:a16="http://schemas.microsoft.com/office/drawing/2014/main" id="{9A11FEFC-2173-4153-876F-7B8F215532BD}"/>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243" name="Notes Placeholder 2">
            <a:extLst>
              <a:ext uri="{FF2B5EF4-FFF2-40B4-BE49-F238E27FC236}">
                <a16:creationId xmlns="" xmlns:a16="http://schemas.microsoft.com/office/drawing/2014/main" id="{9D605331-A54D-4D15-AF3F-1B6DAC4BF215}"/>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GB" altLang="en-US" dirty="0"/>
          </a:p>
        </p:txBody>
      </p:sp>
      <p:sp>
        <p:nvSpPr>
          <p:cNvPr id="10244" name="Slide Number Placeholder 3">
            <a:extLst>
              <a:ext uri="{FF2B5EF4-FFF2-40B4-BE49-F238E27FC236}">
                <a16:creationId xmlns="" xmlns:a16="http://schemas.microsoft.com/office/drawing/2014/main" id="{17BDCFFC-B76A-429C-98CA-1FD7E99D9626}"/>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9F310CE0-F3B8-439B-AF27-9793A9BFBD33}" type="slidenum">
              <a:rPr lang="en-GB" altLang="en-US" smtClean="0"/>
              <a:pPr/>
              <a:t>3</a:t>
            </a:fld>
            <a:endParaRPr lang="en-GB" altLang="en-US" dirty="0"/>
          </a:p>
        </p:txBody>
      </p:sp>
    </p:spTree>
    <p:extLst>
      <p:ext uri="{BB962C8B-B14F-4D97-AF65-F5344CB8AC3E}">
        <p14:creationId xmlns:p14="http://schemas.microsoft.com/office/powerpoint/2010/main" val="580080872"/>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Slide Image Placeholder 1">
            <a:extLst>
              <a:ext uri="{FF2B5EF4-FFF2-40B4-BE49-F238E27FC236}">
                <a16:creationId xmlns="" xmlns:a16="http://schemas.microsoft.com/office/drawing/2014/main" id="{9A11FEFC-2173-4153-876F-7B8F215532BD}"/>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243" name="Notes Placeholder 2">
            <a:extLst>
              <a:ext uri="{FF2B5EF4-FFF2-40B4-BE49-F238E27FC236}">
                <a16:creationId xmlns="" xmlns:a16="http://schemas.microsoft.com/office/drawing/2014/main" id="{9D605331-A54D-4D15-AF3F-1B6DAC4BF215}"/>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GB" altLang="en-US" dirty="0"/>
          </a:p>
        </p:txBody>
      </p:sp>
      <p:sp>
        <p:nvSpPr>
          <p:cNvPr id="10244" name="Slide Number Placeholder 3">
            <a:extLst>
              <a:ext uri="{FF2B5EF4-FFF2-40B4-BE49-F238E27FC236}">
                <a16:creationId xmlns="" xmlns:a16="http://schemas.microsoft.com/office/drawing/2014/main" id="{17BDCFFC-B76A-429C-98CA-1FD7E99D9626}"/>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9F310CE0-F3B8-439B-AF27-9793A9BFBD33}" type="slidenum">
              <a:rPr lang="en-GB" altLang="en-US" smtClean="0"/>
              <a:pPr/>
              <a:t>32</a:t>
            </a:fld>
            <a:endParaRPr lang="en-GB" altLang="en-US" dirty="0"/>
          </a:p>
        </p:txBody>
      </p:sp>
    </p:spTree>
    <p:extLst>
      <p:ext uri="{BB962C8B-B14F-4D97-AF65-F5344CB8AC3E}">
        <p14:creationId xmlns:p14="http://schemas.microsoft.com/office/powerpoint/2010/main" val="1650893446"/>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Slide Image Placeholder 1">
            <a:extLst>
              <a:ext uri="{FF2B5EF4-FFF2-40B4-BE49-F238E27FC236}">
                <a16:creationId xmlns="" xmlns:a16="http://schemas.microsoft.com/office/drawing/2014/main" id="{9A11FEFC-2173-4153-876F-7B8F215532BD}"/>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243" name="Notes Placeholder 2">
            <a:extLst>
              <a:ext uri="{FF2B5EF4-FFF2-40B4-BE49-F238E27FC236}">
                <a16:creationId xmlns="" xmlns:a16="http://schemas.microsoft.com/office/drawing/2014/main" id="{9D605331-A54D-4D15-AF3F-1B6DAC4BF215}"/>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GB" altLang="en-US" dirty="0"/>
          </a:p>
        </p:txBody>
      </p:sp>
      <p:sp>
        <p:nvSpPr>
          <p:cNvPr id="10244" name="Slide Number Placeholder 3">
            <a:extLst>
              <a:ext uri="{FF2B5EF4-FFF2-40B4-BE49-F238E27FC236}">
                <a16:creationId xmlns="" xmlns:a16="http://schemas.microsoft.com/office/drawing/2014/main" id="{17BDCFFC-B76A-429C-98CA-1FD7E99D9626}"/>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9F310CE0-F3B8-439B-AF27-9793A9BFBD33}" type="slidenum">
              <a:rPr lang="en-GB" altLang="en-US" smtClean="0"/>
              <a:pPr/>
              <a:t>33</a:t>
            </a:fld>
            <a:endParaRPr lang="en-GB" altLang="en-US" dirty="0"/>
          </a:p>
        </p:txBody>
      </p:sp>
    </p:spTree>
    <p:extLst>
      <p:ext uri="{BB962C8B-B14F-4D97-AF65-F5344CB8AC3E}">
        <p14:creationId xmlns:p14="http://schemas.microsoft.com/office/powerpoint/2010/main" val="1058439360"/>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Slide Image Placeholder 1">
            <a:extLst>
              <a:ext uri="{FF2B5EF4-FFF2-40B4-BE49-F238E27FC236}">
                <a16:creationId xmlns="" xmlns:a16="http://schemas.microsoft.com/office/drawing/2014/main" id="{9A11FEFC-2173-4153-876F-7B8F215532BD}"/>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243" name="Notes Placeholder 2">
            <a:extLst>
              <a:ext uri="{FF2B5EF4-FFF2-40B4-BE49-F238E27FC236}">
                <a16:creationId xmlns="" xmlns:a16="http://schemas.microsoft.com/office/drawing/2014/main" id="{9D605331-A54D-4D15-AF3F-1B6DAC4BF215}"/>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GB" altLang="en-US" dirty="0"/>
          </a:p>
        </p:txBody>
      </p:sp>
      <p:sp>
        <p:nvSpPr>
          <p:cNvPr id="10244" name="Slide Number Placeholder 3">
            <a:extLst>
              <a:ext uri="{FF2B5EF4-FFF2-40B4-BE49-F238E27FC236}">
                <a16:creationId xmlns="" xmlns:a16="http://schemas.microsoft.com/office/drawing/2014/main" id="{17BDCFFC-B76A-429C-98CA-1FD7E99D9626}"/>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9F310CE0-F3B8-439B-AF27-9793A9BFBD33}" type="slidenum">
              <a:rPr lang="en-GB" altLang="en-US" smtClean="0"/>
              <a:pPr/>
              <a:t>34</a:t>
            </a:fld>
            <a:endParaRPr lang="en-GB" altLang="en-US" dirty="0"/>
          </a:p>
        </p:txBody>
      </p:sp>
    </p:spTree>
    <p:extLst>
      <p:ext uri="{BB962C8B-B14F-4D97-AF65-F5344CB8AC3E}">
        <p14:creationId xmlns:p14="http://schemas.microsoft.com/office/powerpoint/2010/main" val="2688399444"/>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Slide Image Placeholder 1">
            <a:extLst>
              <a:ext uri="{FF2B5EF4-FFF2-40B4-BE49-F238E27FC236}">
                <a16:creationId xmlns="" xmlns:a16="http://schemas.microsoft.com/office/drawing/2014/main" id="{9A11FEFC-2173-4153-876F-7B8F215532BD}"/>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243" name="Notes Placeholder 2">
            <a:extLst>
              <a:ext uri="{FF2B5EF4-FFF2-40B4-BE49-F238E27FC236}">
                <a16:creationId xmlns="" xmlns:a16="http://schemas.microsoft.com/office/drawing/2014/main" id="{9D605331-A54D-4D15-AF3F-1B6DAC4BF215}"/>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GB" altLang="en-US" dirty="0"/>
          </a:p>
        </p:txBody>
      </p:sp>
      <p:sp>
        <p:nvSpPr>
          <p:cNvPr id="10244" name="Slide Number Placeholder 3">
            <a:extLst>
              <a:ext uri="{FF2B5EF4-FFF2-40B4-BE49-F238E27FC236}">
                <a16:creationId xmlns="" xmlns:a16="http://schemas.microsoft.com/office/drawing/2014/main" id="{17BDCFFC-B76A-429C-98CA-1FD7E99D9626}"/>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9F310CE0-F3B8-439B-AF27-9793A9BFBD33}" type="slidenum">
              <a:rPr lang="en-GB" altLang="en-US" smtClean="0"/>
              <a:pPr/>
              <a:t>35</a:t>
            </a:fld>
            <a:endParaRPr lang="en-GB" altLang="en-US" dirty="0"/>
          </a:p>
        </p:txBody>
      </p:sp>
    </p:spTree>
    <p:extLst>
      <p:ext uri="{BB962C8B-B14F-4D97-AF65-F5344CB8AC3E}">
        <p14:creationId xmlns:p14="http://schemas.microsoft.com/office/powerpoint/2010/main" val="1553301068"/>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Slide Image Placeholder 1">
            <a:extLst>
              <a:ext uri="{FF2B5EF4-FFF2-40B4-BE49-F238E27FC236}">
                <a16:creationId xmlns="" xmlns:a16="http://schemas.microsoft.com/office/drawing/2014/main" id="{9A11FEFC-2173-4153-876F-7B8F215532BD}"/>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243" name="Notes Placeholder 2">
            <a:extLst>
              <a:ext uri="{FF2B5EF4-FFF2-40B4-BE49-F238E27FC236}">
                <a16:creationId xmlns="" xmlns:a16="http://schemas.microsoft.com/office/drawing/2014/main" id="{9D605331-A54D-4D15-AF3F-1B6DAC4BF215}"/>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GB" altLang="en-US" dirty="0"/>
          </a:p>
        </p:txBody>
      </p:sp>
      <p:sp>
        <p:nvSpPr>
          <p:cNvPr id="10244" name="Slide Number Placeholder 3">
            <a:extLst>
              <a:ext uri="{FF2B5EF4-FFF2-40B4-BE49-F238E27FC236}">
                <a16:creationId xmlns="" xmlns:a16="http://schemas.microsoft.com/office/drawing/2014/main" id="{17BDCFFC-B76A-429C-98CA-1FD7E99D9626}"/>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9F310CE0-F3B8-439B-AF27-9793A9BFBD33}" type="slidenum">
              <a:rPr lang="en-GB" altLang="en-US" smtClean="0"/>
              <a:pPr/>
              <a:t>36</a:t>
            </a:fld>
            <a:endParaRPr lang="en-GB" altLang="en-US" dirty="0"/>
          </a:p>
        </p:txBody>
      </p:sp>
    </p:spTree>
    <p:extLst>
      <p:ext uri="{BB962C8B-B14F-4D97-AF65-F5344CB8AC3E}">
        <p14:creationId xmlns:p14="http://schemas.microsoft.com/office/powerpoint/2010/main" val="3353375961"/>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Slide Image Placeholder 1">
            <a:extLst>
              <a:ext uri="{FF2B5EF4-FFF2-40B4-BE49-F238E27FC236}">
                <a16:creationId xmlns="" xmlns:a16="http://schemas.microsoft.com/office/drawing/2014/main" id="{9A11FEFC-2173-4153-876F-7B8F215532BD}"/>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243" name="Notes Placeholder 2">
            <a:extLst>
              <a:ext uri="{FF2B5EF4-FFF2-40B4-BE49-F238E27FC236}">
                <a16:creationId xmlns="" xmlns:a16="http://schemas.microsoft.com/office/drawing/2014/main" id="{9D605331-A54D-4D15-AF3F-1B6DAC4BF215}"/>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GB" altLang="en-US" dirty="0"/>
          </a:p>
        </p:txBody>
      </p:sp>
      <p:sp>
        <p:nvSpPr>
          <p:cNvPr id="10244" name="Slide Number Placeholder 3">
            <a:extLst>
              <a:ext uri="{FF2B5EF4-FFF2-40B4-BE49-F238E27FC236}">
                <a16:creationId xmlns="" xmlns:a16="http://schemas.microsoft.com/office/drawing/2014/main" id="{17BDCFFC-B76A-429C-98CA-1FD7E99D9626}"/>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9F310CE0-F3B8-439B-AF27-9793A9BFBD33}" type="slidenum">
              <a:rPr lang="en-GB" altLang="en-US" smtClean="0"/>
              <a:pPr/>
              <a:t>37</a:t>
            </a:fld>
            <a:endParaRPr lang="en-GB" altLang="en-US" dirty="0"/>
          </a:p>
        </p:txBody>
      </p:sp>
    </p:spTree>
    <p:extLst>
      <p:ext uri="{BB962C8B-B14F-4D97-AF65-F5344CB8AC3E}">
        <p14:creationId xmlns:p14="http://schemas.microsoft.com/office/powerpoint/2010/main" val="2071262809"/>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Slide Image Placeholder 1">
            <a:extLst>
              <a:ext uri="{FF2B5EF4-FFF2-40B4-BE49-F238E27FC236}">
                <a16:creationId xmlns="" xmlns:a16="http://schemas.microsoft.com/office/drawing/2014/main" id="{9A11FEFC-2173-4153-876F-7B8F215532BD}"/>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243" name="Notes Placeholder 2">
            <a:extLst>
              <a:ext uri="{FF2B5EF4-FFF2-40B4-BE49-F238E27FC236}">
                <a16:creationId xmlns="" xmlns:a16="http://schemas.microsoft.com/office/drawing/2014/main" id="{9D605331-A54D-4D15-AF3F-1B6DAC4BF215}"/>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GB" altLang="en-US" dirty="0"/>
          </a:p>
        </p:txBody>
      </p:sp>
      <p:sp>
        <p:nvSpPr>
          <p:cNvPr id="10244" name="Slide Number Placeholder 3">
            <a:extLst>
              <a:ext uri="{FF2B5EF4-FFF2-40B4-BE49-F238E27FC236}">
                <a16:creationId xmlns="" xmlns:a16="http://schemas.microsoft.com/office/drawing/2014/main" id="{17BDCFFC-B76A-429C-98CA-1FD7E99D9626}"/>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9F310CE0-F3B8-439B-AF27-9793A9BFBD33}" type="slidenum">
              <a:rPr lang="en-GB" altLang="en-US" smtClean="0"/>
              <a:pPr/>
              <a:t>38</a:t>
            </a:fld>
            <a:endParaRPr lang="en-GB" altLang="en-US" dirty="0"/>
          </a:p>
        </p:txBody>
      </p:sp>
    </p:spTree>
    <p:extLst>
      <p:ext uri="{BB962C8B-B14F-4D97-AF65-F5344CB8AC3E}">
        <p14:creationId xmlns:p14="http://schemas.microsoft.com/office/powerpoint/2010/main" val="198354908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Slide Image Placeholder 1">
            <a:extLst>
              <a:ext uri="{FF2B5EF4-FFF2-40B4-BE49-F238E27FC236}">
                <a16:creationId xmlns="" xmlns:a16="http://schemas.microsoft.com/office/drawing/2014/main" id="{9A11FEFC-2173-4153-876F-7B8F215532BD}"/>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243" name="Notes Placeholder 2">
            <a:extLst>
              <a:ext uri="{FF2B5EF4-FFF2-40B4-BE49-F238E27FC236}">
                <a16:creationId xmlns="" xmlns:a16="http://schemas.microsoft.com/office/drawing/2014/main" id="{9D605331-A54D-4D15-AF3F-1B6DAC4BF215}"/>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GB" altLang="en-US" dirty="0"/>
          </a:p>
        </p:txBody>
      </p:sp>
      <p:sp>
        <p:nvSpPr>
          <p:cNvPr id="10244" name="Slide Number Placeholder 3">
            <a:extLst>
              <a:ext uri="{FF2B5EF4-FFF2-40B4-BE49-F238E27FC236}">
                <a16:creationId xmlns="" xmlns:a16="http://schemas.microsoft.com/office/drawing/2014/main" id="{17BDCFFC-B76A-429C-98CA-1FD7E99D9626}"/>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9F310CE0-F3B8-439B-AF27-9793A9BFBD33}" type="slidenum">
              <a:rPr lang="en-GB" altLang="en-US" smtClean="0"/>
              <a:pPr/>
              <a:t>4</a:t>
            </a:fld>
            <a:endParaRPr lang="en-GB" altLang="en-US" dirty="0"/>
          </a:p>
        </p:txBody>
      </p:sp>
    </p:spTree>
    <p:extLst>
      <p:ext uri="{BB962C8B-B14F-4D97-AF65-F5344CB8AC3E}">
        <p14:creationId xmlns:p14="http://schemas.microsoft.com/office/powerpoint/2010/main" val="380175472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Slide Image Placeholder 1">
            <a:extLst>
              <a:ext uri="{FF2B5EF4-FFF2-40B4-BE49-F238E27FC236}">
                <a16:creationId xmlns="" xmlns:a16="http://schemas.microsoft.com/office/drawing/2014/main" id="{9A11FEFC-2173-4153-876F-7B8F215532BD}"/>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243" name="Notes Placeholder 2">
            <a:extLst>
              <a:ext uri="{FF2B5EF4-FFF2-40B4-BE49-F238E27FC236}">
                <a16:creationId xmlns="" xmlns:a16="http://schemas.microsoft.com/office/drawing/2014/main" id="{9D605331-A54D-4D15-AF3F-1B6DAC4BF215}"/>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GB" altLang="en-US" dirty="0"/>
          </a:p>
        </p:txBody>
      </p:sp>
      <p:sp>
        <p:nvSpPr>
          <p:cNvPr id="10244" name="Slide Number Placeholder 3">
            <a:extLst>
              <a:ext uri="{FF2B5EF4-FFF2-40B4-BE49-F238E27FC236}">
                <a16:creationId xmlns="" xmlns:a16="http://schemas.microsoft.com/office/drawing/2014/main" id="{17BDCFFC-B76A-429C-98CA-1FD7E99D9626}"/>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9F310CE0-F3B8-439B-AF27-9793A9BFBD33}" type="slidenum">
              <a:rPr lang="en-GB" altLang="en-US" smtClean="0"/>
              <a:pPr/>
              <a:t>5</a:t>
            </a:fld>
            <a:endParaRPr lang="en-GB" altLang="en-US" dirty="0"/>
          </a:p>
        </p:txBody>
      </p:sp>
    </p:spTree>
    <p:extLst>
      <p:ext uri="{BB962C8B-B14F-4D97-AF65-F5344CB8AC3E}">
        <p14:creationId xmlns:p14="http://schemas.microsoft.com/office/powerpoint/2010/main" val="96617746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Slide Image Placeholder 1">
            <a:extLst>
              <a:ext uri="{FF2B5EF4-FFF2-40B4-BE49-F238E27FC236}">
                <a16:creationId xmlns="" xmlns:a16="http://schemas.microsoft.com/office/drawing/2014/main" id="{9A11FEFC-2173-4153-876F-7B8F215532BD}"/>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243" name="Notes Placeholder 2">
            <a:extLst>
              <a:ext uri="{FF2B5EF4-FFF2-40B4-BE49-F238E27FC236}">
                <a16:creationId xmlns="" xmlns:a16="http://schemas.microsoft.com/office/drawing/2014/main" id="{9D605331-A54D-4D15-AF3F-1B6DAC4BF215}"/>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GB" altLang="en-US" dirty="0"/>
          </a:p>
        </p:txBody>
      </p:sp>
      <p:sp>
        <p:nvSpPr>
          <p:cNvPr id="10244" name="Slide Number Placeholder 3">
            <a:extLst>
              <a:ext uri="{FF2B5EF4-FFF2-40B4-BE49-F238E27FC236}">
                <a16:creationId xmlns="" xmlns:a16="http://schemas.microsoft.com/office/drawing/2014/main" id="{17BDCFFC-B76A-429C-98CA-1FD7E99D9626}"/>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9F310CE0-F3B8-439B-AF27-9793A9BFBD33}" type="slidenum">
              <a:rPr lang="en-GB" altLang="en-US" smtClean="0"/>
              <a:pPr/>
              <a:t>6</a:t>
            </a:fld>
            <a:endParaRPr lang="en-GB" altLang="en-US" dirty="0"/>
          </a:p>
        </p:txBody>
      </p:sp>
    </p:spTree>
    <p:extLst>
      <p:ext uri="{BB962C8B-B14F-4D97-AF65-F5344CB8AC3E}">
        <p14:creationId xmlns:p14="http://schemas.microsoft.com/office/powerpoint/2010/main" val="399794319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Slide Image Placeholder 1">
            <a:extLst>
              <a:ext uri="{FF2B5EF4-FFF2-40B4-BE49-F238E27FC236}">
                <a16:creationId xmlns="" xmlns:a16="http://schemas.microsoft.com/office/drawing/2014/main" id="{9A11FEFC-2173-4153-876F-7B8F215532BD}"/>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243" name="Notes Placeholder 2">
            <a:extLst>
              <a:ext uri="{FF2B5EF4-FFF2-40B4-BE49-F238E27FC236}">
                <a16:creationId xmlns="" xmlns:a16="http://schemas.microsoft.com/office/drawing/2014/main" id="{9D605331-A54D-4D15-AF3F-1B6DAC4BF215}"/>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GB" altLang="en-US" dirty="0"/>
          </a:p>
        </p:txBody>
      </p:sp>
      <p:sp>
        <p:nvSpPr>
          <p:cNvPr id="10244" name="Slide Number Placeholder 3">
            <a:extLst>
              <a:ext uri="{FF2B5EF4-FFF2-40B4-BE49-F238E27FC236}">
                <a16:creationId xmlns="" xmlns:a16="http://schemas.microsoft.com/office/drawing/2014/main" id="{17BDCFFC-B76A-429C-98CA-1FD7E99D9626}"/>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9F310CE0-F3B8-439B-AF27-9793A9BFBD33}" type="slidenum">
              <a:rPr lang="en-GB" altLang="en-US" smtClean="0"/>
              <a:pPr/>
              <a:t>7</a:t>
            </a:fld>
            <a:endParaRPr lang="en-GB" altLang="en-US" dirty="0"/>
          </a:p>
        </p:txBody>
      </p:sp>
    </p:spTree>
    <p:extLst>
      <p:ext uri="{BB962C8B-B14F-4D97-AF65-F5344CB8AC3E}">
        <p14:creationId xmlns:p14="http://schemas.microsoft.com/office/powerpoint/2010/main" val="322373154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Slide Image Placeholder 1">
            <a:extLst>
              <a:ext uri="{FF2B5EF4-FFF2-40B4-BE49-F238E27FC236}">
                <a16:creationId xmlns="" xmlns:a16="http://schemas.microsoft.com/office/drawing/2014/main" id="{9A11FEFC-2173-4153-876F-7B8F215532BD}"/>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243" name="Notes Placeholder 2">
            <a:extLst>
              <a:ext uri="{FF2B5EF4-FFF2-40B4-BE49-F238E27FC236}">
                <a16:creationId xmlns="" xmlns:a16="http://schemas.microsoft.com/office/drawing/2014/main" id="{9D605331-A54D-4D15-AF3F-1B6DAC4BF215}"/>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GB" altLang="en-US" dirty="0"/>
          </a:p>
        </p:txBody>
      </p:sp>
      <p:sp>
        <p:nvSpPr>
          <p:cNvPr id="10244" name="Slide Number Placeholder 3">
            <a:extLst>
              <a:ext uri="{FF2B5EF4-FFF2-40B4-BE49-F238E27FC236}">
                <a16:creationId xmlns="" xmlns:a16="http://schemas.microsoft.com/office/drawing/2014/main" id="{17BDCFFC-B76A-429C-98CA-1FD7E99D9626}"/>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9F310CE0-F3B8-439B-AF27-9793A9BFBD33}" type="slidenum">
              <a:rPr lang="en-GB" altLang="en-US" smtClean="0"/>
              <a:pPr/>
              <a:t>8</a:t>
            </a:fld>
            <a:endParaRPr lang="en-GB" altLang="en-US" dirty="0"/>
          </a:p>
        </p:txBody>
      </p:sp>
    </p:spTree>
    <p:extLst>
      <p:ext uri="{BB962C8B-B14F-4D97-AF65-F5344CB8AC3E}">
        <p14:creationId xmlns:p14="http://schemas.microsoft.com/office/powerpoint/2010/main" val="346188441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Slide Image Placeholder 1">
            <a:extLst>
              <a:ext uri="{FF2B5EF4-FFF2-40B4-BE49-F238E27FC236}">
                <a16:creationId xmlns="" xmlns:a16="http://schemas.microsoft.com/office/drawing/2014/main" id="{9A11FEFC-2173-4153-876F-7B8F215532BD}"/>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243" name="Notes Placeholder 2">
            <a:extLst>
              <a:ext uri="{FF2B5EF4-FFF2-40B4-BE49-F238E27FC236}">
                <a16:creationId xmlns="" xmlns:a16="http://schemas.microsoft.com/office/drawing/2014/main" id="{9D605331-A54D-4D15-AF3F-1B6DAC4BF215}"/>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GB" altLang="en-US" dirty="0"/>
          </a:p>
        </p:txBody>
      </p:sp>
      <p:sp>
        <p:nvSpPr>
          <p:cNvPr id="10244" name="Slide Number Placeholder 3">
            <a:extLst>
              <a:ext uri="{FF2B5EF4-FFF2-40B4-BE49-F238E27FC236}">
                <a16:creationId xmlns="" xmlns:a16="http://schemas.microsoft.com/office/drawing/2014/main" id="{17BDCFFC-B76A-429C-98CA-1FD7E99D9626}"/>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9F310CE0-F3B8-439B-AF27-9793A9BFBD33}" type="slidenum">
              <a:rPr lang="en-GB" altLang="en-US" smtClean="0"/>
              <a:pPr/>
              <a:t>9</a:t>
            </a:fld>
            <a:endParaRPr lang="en-GB" altLang="en-US" dirty="0"/>
          </a:p>
        </p:txBody>
      </p:sp>
    </p:spTree>
    <p:extLst>
      <p:ext uri="{BB962C8B-B14F-4D97-AF65-F5344CB8AC3E}">
        <p14:creationId xmlns:p14="http://schemas.microsoft.com/office/powerpoint/2010/main" val="200307835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D2D0BFCF-83D2-4000-BA81-D9FC56242CB4}"/>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 xmlns:a16="http://schemas.microsoft.com/office/drawing/2014/main" id="{0457687C-A0DF-4C5C-8DAB-667578B0C1A8}"/>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 xmlns:a16="http://schemas.microsoft.com/office/drawing/2014/main" id="{E4F87FBD-1C86-409A-B809-48D9818938AF}"/>
              </a:ext>
            </a:extLst>
          </p:cNvPr>
          <p:cNvSpPr>
            <a:spLocks noGrp="1"/>
          </p:cNvSpPr>
          <p:nvPr>
            <p:ph type="dt" sz="half" idx="10"/>
          </p:nvPr>
        </p:nvSpPr>
        <p:spPr/>
        <p:txBody>
          <a:bodyPr/>
          <a:lstStyle/>
          <a:p>
            <a:fld id="{BD9D68B7-B5F8-49B6-909F-07223B8E6CF6}" type="datetimeFigureOut">
              <a:rPr lang="en-GB" smtClean="0"/>
              <a:pPr/>
              <a:t>12/01/2023</a:t>
            </a:fld>
            <a:endParaRPr lang="en-GB" dirty="0"/>
          </a:p>
        </p:txBody>
      </p:sp>
      <p:sp>
        <p:nvSpPr>
          <p:cNvPr id="5" name="Footer Placeholder 4">
            <a:extLst>
              <a:ext uri="{FF2B5EF4-FFF2-40B4-BE49-F238E27FC236}">
                <a16:creationId xmlns="" xmlns:a16="http://schemas.microsoft.com/office/drawing/2014/main" id="{8C682350-377E-4E4D-9F2C-4B250BC400EA}"/>
              </a:ext>
            </a:extLst>
          </p:cNvPr>
          <p:cNvSpPr>
            <a:spLocks noGrp="1"/>
          </p:cNvSpPr>
          <p:nvPr>
            <p:ph type="ftr" sz="quarter" idx="11"/>
          </p:nvPr>
        </p:nvSpPr>
        <p:spPr/>
        <p:txBody>
          <a:bodyPr/>
          <a:lstStyle/>
          <a:p>
            <a:endParaRPr lang="en-GB" dirty="0"/>
          </a:p>
        </p:txBody>
      </p:sp>
      <p:sp>
        <p:nvSpPr>
          <p:cNvPr id="6" name="Slide Number Placeholder 5">
            <a:extLst>
              <a:ext uri="{FF2B5EF4-FFF2-40B4-BE49-F238E27FC236}">
                <a16:creationId xmlns="" xmlns:a16="http://schemas.microsoft.com/office/drawing/2014/main" id="{93BDEB88-6AE6-4B8B-B3B7-47238C5BD3BF}"/>
              </a:ext>
            </a:extLst>
          </p:cNvPr>
          <p:cNvSpPr>
            <a:spLocks noGrp="1"/>
          </p:cNvSpPr>
          <p:nvPr>
            <p:ph type="sldNum" sz="quarter" idx="12"/>
          </p:nvPr>
        </p:nvSpPr>
        <p:spPr/>
        <p:txBody>
          <a:bodyPr/>
          <a:lstStyle/>
          <a:p>
            <a:fld id="{7384BD64-43B2-4D75-9F6C-ABEF0D09FDED}" type="slidenum">
              <a:rPr lang="en-GB" smtClean="0"/>
              <a:pPr/>
              <a:t>‹#›</a:t>
            </a:fld>
            <a:endParaRPr lang="en-GB" dirty="0"/>
          </a:p>
        </p:txBody>
      </p:sp>
    </p:spTree>
    <p:extLst>
      <p:ext uri="{BB962C8B-B14F-4D97-AF65-F5344CB8AC3E}">
        <p14:creationId xmlns:p14="http://schemas.microsoft.com/office/powerpoint/2010/main" val="419115451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9F82DCFB-51B5-427F-A12C-9253B86744ED}"/>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 xmlns:a16="http://schemas.microsoft.com/office/drawing/2014/main" id="{C5BE03C7-41D9-4D8D-9E56-77D6B8C549E9}"/>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 xmlns:a16="http://schemas.microsoft.com/office/drawing/2014/main" id="{CAC2D302-6C47-4AA1-914D-AFC2B370727E}"/>
              </a:ext>
            </a:extLst>
          </p:cNvPr>
          <p:cNvSpPr>
            <a:spLocks noGrp="1"/>
          </p:cNvSpPr>
          <p:nvPr>
            <p:ph type="dt" sz="half" idx="10"/>
          </p:nvPr>
        </p:nvSpPr>
        <p:spPr/>
        <p:txBody>
          <a:bodyPr/>
          <a:lstStyle/>
          <a:p>
            <a:fld id="{BD9D68B7-B5F8-49B6-909F-07223B8E6CF6}" type="datetimeFigureOut">
              <a:rPr lang="en-GB" smtClean="0"/>
              <a:pPr/>
              <a:t>12/01/2023</a:t>
            </a:fld>
            <a:endParaRPr lang="en-GB" dirty="0"/>
          </a:p>
        </p:txBody>
      </p:sp>
      <p:sp>
        <p:nvSpPr>
          <p:cNvPr id="5" name="Footer Placeholder 4">
            <a:extLst>
              <a:ext uri="{FF2B5EF4-FFF2-40B4-BE49-F238E27FC236}">
                <a16:creationId xmlns="" xmlns:a16="http://schemas.microsoft.com/office/drawing/2014/main" id="{BF3E1D03-01F3-4E44-9C53-6A3888872FFB}"/>
              </a:ext>
            </a:extLst>
          </p:cNvPr>
          <p:cNvSpPr>
            <a:spLocks noGrp="1"/>
          </p:cNvSpPr>
          <p:nvPr>
            <p:ph type="ftr" sz="quarter" idx="11"/>
          </p:nvPr>
        </p:nvSpPr>
        <p:spPr/>
        <p:txBody>
          <a:bodyPr/>
          <a:lstStyle/>
          <a:p>
            <a:endParaRPr lang="en-GB" dirty="0"/>
          </a:p>
        </p:txBody>
      </p:sp>
      <p:sp>
        <p:nvSpPr>
          <p:cNvPr id="6" name="Slide Number Placeholder 5">
            <a:extLst>
              <a:ext uri="{FF2B5EF4-FFF2-40B4-BE49-F238E27FC236}">
                <a16:creationId xmlns="" xmlns:a16="http://schemas.microsoft.com/office/drawing/2014/main" id="{4D7B3DC6-0ADA-418E-A610-32FCB5F48240}"/>
              </a:ext>
            </a:extLst>
          </p:cNvPr>
          <p:cNvSpPr>
            <a:spLocks noGrp="1"/>
          </p:cNvSpPr>
          <p:nvPr>
            <p:ph type="sldNum" sz="quarter" idx="12"/>
          </p:nvPr>
        </p:nvSpPr>
        <p:spPr/>
        <p:txBody>
          <a:bodyPr/>
          <a:lstStyle/>
          <a:p>
            <a:fld id="{7384BD64-43B2-4D75-9F6C-ABEF0D09FDED}" type="slidenum">
              <a:rPr lang="en-GB" smtClean="0"/>
              <a:pPr/>
              <a:t>‹#›</a:t>
            </a:fld>
            <a:endParaRPr lang="en-GB" dirty="0"/>
          </a:p>
        </p:txBody>
      </p:sp>
    </p:spTree>
    <p:extLst>
      <p:ext uri="{BB962C8B-B14F-4D97-AF65-F5344CB8AC3E}">
        <p14:creationId xmlns:p14="http://schemas.microsoft.com/office/powerpoint/2010/main" val="8703393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 xmlns:a16="http://schemas.microsoft.com/office/drawing/2014/main" id="{67B26D25-00B0-4EEF-B2A3-C3B2C8660474}"/>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 xmlns:a16="http://schemas.microsoft.com/office/drawing/2014/main" id="{C863BC9F-E3BC-4E00-8248-784D07DFBED4}"/>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 xmlns:a16="http://schemas.microsoft.com/office/drawing/2014/main" id="{F7333DBB-5025-461F-8F6D-10F4570231D9}"/>
              </a:ext>
            </a:extLst>
          </p:cNvPr>
          <p:cNvSpPr>
            <a:spLocks noGrp="1"/>
          </p:cNvSpPr>
          <p:nvPr>
            <p:ph type="dt" sz="half" idx="10"/>
          </p:nvPr>
        </p:nvSpPr>
        <p:spPr/>
        <p:txBody>
          <a:bodyPr/>
          <a:lstStyle/>
          <a:p>
            <a:fld id="{BD9D68B7-B5F8-49B6-909F-07223B8E6CF6}" type="datetimeFigureOut">
              <a:rPr lang="en-GB" smtClean="0"/>
              <a:pPr/>
              <a:t>12/01/2023</a:t>
            </a:fld>
            <a:endParaRPr lang="en-GB" dirty="0"/>
          </a:p>
        </p:txBody>
      </p:sp>
      <p:sp>
        <p:nvSpPr>
          <p:cNvPr id="5" name="Footer Placeholder 4">
            <a:extLst>
              <a:ext uri="{FF2B5EF4-FFF2-40B4-BE49-F238E27FC236}">
                <a16:creationId xmlns="" xmlns:a16="http://schemas.microsoft.com/office/drawing/2014/main" id="{159B2AF6-D01C-4EB0-A599-1EAF78C271BB}"/>
              </a:ext>
            </a:extLst>
          </p:cNvPr>
          <p:cNvSpPr>
            <a:spLocks noGrp="1"/>
          </p:cNvSpPr>
          <p:nvPr>
            <p:ph type="ftr" sz="quarter" idx="11"/>
          </p:nvPr>
        </p:nvSpPr>
        <p:spPr/>
        <p:txBody>
          <a:bodyPr/>
          <a:lstStyle/>
          <a:p>
            <a:endParaRPr lang="en-GB" dirty="0"/>
          </a:p>
        </p:txBody>
      </p:sp>
      <p:sp>
        <p:nvSpPr>
          <p:cNvPr id="6" name="Slide Number Placeholder 5">
            <a:extLst>
              <a:ext uri="{FF2B5EF4-FFF2-40B4-BE49-F238E27FC236}">
                <a16:creationId xmlns="" xmlns:a16="http://schemas.microsoft.com/office/drawing/2014/main" id="{B6A40F44-9F30-4D89-BD2E-9421E3434B2E}"/>
              </a:ext>
            </a:extLst>
          </p:cNvPr>
          <p:cNvSpPr>
            <a:spLocks noGrp="1"/>
          </p:cNvSpPr>
          <p:nvPr>
            <p:ph type="sldNum" sz="quarter" idx="12"/>
          </p:nvPr>
        </p:nvSpPr>
        <p:spPr/>
        <p:txBody>
          <a:bodyPr/>
          <a:lstStyle/>
          <a:p>
            <a:fld id="{7384BD64-43B2-4D75-9F6C-ABEF0D09FDED}" type="slidenum">
              <a:rPr lang="en-GB" smtClean="0"/>
              <a:pPr/>
              <a:t>‹#›</a:t>
            </a:fld>
            <a:endParaRPr lang="en-GB" dirty="0"/>
          </a:p>
        </p:txBody>
      </p:sp>
    </p:spTree>
    <p:extLst>
      <p:ext uri="{BB962C8B-B14F-4D97-AF65-F5344CB8AC3E}">
        <p14:creationId xmlns:p14="http://schemas.microsoft.com/office/powerpoint/2010/main" val="359595759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05AF419F-E6E5-4251-9C46-69D39BB237B8}"/>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 xmlns:a16="http://schemas.microsoft.com/office/drawing/2014/main" id="{C2062BE6-C71F-4FEE-9B93-52F600F199B4}"/>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 xmlns:a16="http://schemas.microsoft.com/office/drawing/2014/main" id="{3A64A672-BCEF-4D2C-8E2F-258BD60E1B48}"/>
              </a:ext>
            </a:extLst>
          </p:cNvPr>
          <p:cNvSpPr>
            <a:spLocks noGrp="1"/>
          </p:cNvSpPr>
          <p:nvPr>
            <p:ph type="dt" sz="half" idx="10"/>
          </p:nvPr>
        </p:nvSpPr>
        <p:spPr/>
        <p:txBody>
          <a:bodyPr/>
          <a:lstStyle/>
          <a:p>
            <a:fld id="{BD9D68B7-B5F8-49B6-909F-07223B8E6CF6}" type="datetimeFigureOut">
              <a:rPr lang="en-GB" smtClean="0"/>
              <a:pPr/>
              <a:t>12/01/2023</a:t>
            </a:fld>
            <a:endParaRPr lang="en-GB" dirty="0"/>
          </a:p>
        </p:txBody>
      </p:sp>
      <p:sp>
        <p:nvSpPr>
          <p:cNvPr id="5" name="Footer Placeholder 4">
            <a:extLst>
              <a:ext uri="{FF2B5EF4-FFF2-40B4-BE49-F238E27FC236}">
                <a16:creationId xmlns="" xmlns:a16="http://schemas.microsoft.com/office/drawing/2014/main" id="{343CE2BD-C9BA-485F-89AE-9EBD5E290A3D}"/>
              </a:ext>
            </a:extLst>
          </p:cNvPr>
          <p:cNvSpPr>
            <a:spLocks noGrp="1"/>
          </p:cNvSpPr>
          <p:nvPr>
            <p:ph type="ftr" sz="quarter" idx="11"/>
          </p:nvPr>
        </p:nvSpPr>
        <p:spPr/>
        <p:txBody>
          <a:bodyPr/>
          <a:lstStyle/>
          <a:p>
            <a:endParaRPr lang="en-GB" dirty="0"/>
          </a:p>
        </p:txBody>
      </p:sp>
      <p:sp>
        <p:nvSpPr>
          <p:cNvPr id="6" name="Slide Number Placeholder 5">
            <a:extLst>
              <a:ext uri="{FF2B5EF4-FFF2-40B4-BE49-F238E27FC236}">
                <a16:creationId xmlns="" xmlns:a16="http://schemas.microsoft.com/office/drawing/2014/main" id="{2943D164-D060-4CF5-81F8-2701514BF3D6}"/>
              </a:ext>
            </a:extLst>
          </p:cNvPr>
          <p:cNvSpPr>
            <a:spLocks noGrp="1"/>
          </p:cNvSpPr>
          <p:nvPr>
            <p:ph type="sldNum" sz="quarter" idx="12"/>
          </p:nvPr>
        </p:nvSpPr>
        <p:spPr/>
        <p:txBody>
          <a:bodyPr/>
          <a:lstStyle/>
          <a:p>
            <a:fld id="{7384BD64-43B2-4D75-9F6C-ABEF0D09FDED}" type="slidenum">
              <a:rPr lang="en-GB" smtClean="0"/>
              <a:pPr/>
              <a:t>‹#›</a:t>
            </a:fld>
            <a:endParaRPr lang="en-GB" dirty="0"/>
          </a:p>
        </p:txBody>
      </p:sp>
    </p:spTree>
    <p:extLst>
      <p:ext uri="{BB962C8B-B14F-4D97-AF65-F5344CB8AC3E}">
        <p14:creationId xmlns:p14="http://schemas.microsoft.com/office/powerpoint/2010/main" val="337496070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591819BF-0380-48D1-AE04-6143F22FC534}"/>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 xmlns:a16="http://schemas.microsoft.com/office/drawing/2014/main" id="{A1D54322-9C44-47E3-A3AC-7C2E00D6121D}"/>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 xmlns:a16="http://schemas.microsoft.com/office/drawing/2014/main" id="{1AC49F05-018B-41FC-BCC5-4330C79A2B10}"/>
              </a:ext>
            </a:extLst>
          </p:cNvPr>
          <p:cNvSpPr>
            <a:spLocks noGrp="1"/>
          </p:cNvSpPr>
          <p:nvPr>
            <p:ph type="dt" sz="half" idx="10"/>
          </p:nvPr>
        </p:nvSpPr>
        <p:spPr/>
        <p:txBody>
          <a:bodyPr/>
          <a:lstStyle/>
          <a:p>
            <a:fld id="{BD9D68B7-B5F8-49B6-909F-07223B8E6CF6}" type="datetimeFigureOut">
              <a:rPr lang="en-GB" smtClean="0"/>
              <a:pPr/>
              <a:t>12/01/2023</a:t>
            </a:fld>
            <a:endParaRPr lang="en-GB" dirty="0"/>
          </a:p>
        </p:txBody>
      </p:sp>
      <p:sp>
        <p:nvSpPr>
          <p:cNvPr id="5" name="Footer Placeholder 4">
            <a:extLst>
              <a:ext uri="{FF2B5EF4-FFF2-40B4-BE49-F238E27FC236}">
                <a16:creationId xmlns="" xmlns:a16="http://schemas.microsoft.com/office/drawing/2014/main" id="{0BD0D755-967C-458A-9C64-349B8002F83D}"/>
              </a:ext>
            </a:extLst>
          </p:cNvPr>
          <p:cNvSpPr>
            <a:spLocks noGrp="1"/>
          </p:cNvSpPr>
          <p:nvPr>
            <p:ph type="ftr" sz="quarter" idx="11"/>
          </p:nvPr>
        </p:nvSpPr>
        <p:spPr/>
        <p:txBody>
          <a:bodyPr/>
          <a:lstStyle/>
          <a:p>
            <a:endParaRPr lang="en-GB" dirty="0"/>
          </a:p>
        </p:txBody>
      </p:sp>
      <p:sp>
        <p:nvSpPr>
          <p:cNvPr id="6" name="Slide Number Placeholder 5">
            <a:extLst>
              <a:ext uri="{FF2B5EF4-FFF2-40B4-BE49-F238E27FC236}">
                <a16:creationId xmlns="" xmlns:a16="http://schemas.microsoft.com/office/drawing/2014/main" id="{1B06B67D-1D48-4E11-AB3B-89BAAB959F37}"/>
              </a:ext>
            </a:extLst>
          </p:cNvPr>
          <p:cNvSpPr>
            <a:spLocks noGrp="1"/>
          </p:cNvSpPr>
          <p:nvPr>
            <p:ph type="sldNum" sz="quarter" idx="12"/>
          </p:nvPr>
        </p:nvSpPr>
        <p:spPr/>
        <p:txBody>
          <a:bodyPr/>
          <a:lstStyle/>
          <a:p>
            <a:fld id="{7384BD64-43B2-4D75-9F6C-ABEF0D09FDED}" type="slidenum">
              <a:rPr lang="en-GB" smtClean="0"/>
              <a:pPr/>
              <a:t>‹#›</a:t>
            </a:fld>
            <a:endParaRPr lang="en-GB" dirty="0"/>
          </a:p>
        </p:txBody>
      </p:sp>
    </p:spTree>
    <p:extLst>
      <p:ext uri="{BB962C8B-B14F-4D97-AF65-F5344CB8AC3E}">
        <p14:creationId xmlns:p14="http://schemas.microsoft.com/office/powerpoint/2010/main" val="211968183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8F541A3A-86FF-4AE3-A03E-3D8EC1C6BD91}"/>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 xmlns:a16="http://schemas.microsoft.com/office/drawing/2014/main" id="{AA4EB2C9-9229-47A3-9BD1-C84AFB8BE090}"/>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 xmlns:a16="http://schemas.microsoft.com/office/drawing/2014/main" id="{F3A6F1CF-108B-4A0D-98A5-8599031F981B}"/>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 xmlns:a16="http://schemas.microsoft.com/office/drawing/2014/main" id="{22F406A2-0300-476F-BFD7-F47723F8E8E2}"/>
              </a:ext>
            </a:extLst>
          </p:cNvPr>
          <p:cNvSpPr>
            <a:spLocks noGrp="1"/>
          </p:cNvSpPr>
          <p:nvPr>
            <p:ph type="dt" sz="half" idx="10"/>
          </p:nvPr>
        </p:nvSpPr>
        <p:spPr/>
        <p:txBody>
          <a:bodyPr/>
          <a:lstStyle/>
          <a:p>
            <a:fld id="{BD9D68B7-B5F8-49B6-909F-07223B8E6CF6}" type="datetimeFigureOut">
              <a:rPr lang="en-GB" smtClean="0"/>
              <a:pPr/>
              <a:t>12/01/2023</a:t>
            </a:fld>
            <a:endParaRPr lang="en-GB" dirty="0"/>
          </a:p>
        </p:txBody>
      </p:sp>
      <p:sp>
        <p:nvSpPr>
          <p:cNvPr id="6" name="Footer Placeholder 5">
            <a:extLst>
              <a:ext uri="{FF2B5EF4-FFF2-40B4-BE49-F238E27FC236}">
                <a16:creationId xmlns="" xmlns:a16="http://schemas.microsoft.com/office/drawing/2014/main" id="{463EA82E-9F7E-4008-AF5B-771A5E1C1CE2}"/>
              </a:ext>
            </a:extLst>
          </p:cNvPr>
          <p:cNvSpPr>
            <a:spLocks noGrp="1"/>
          </p:cNvSpPr>
          <p:nvPr>
            <p:ph type="ftr" sz="quarter" idx="11"/>
          </p:nvPr>
        </p:nvSpPr>
        <p:spPr/>
        <p:txBody>
          <a:bodyPr/>
          <a:lstStyle/>
          <a:p>
            <a:endParaRPr lang="en-GB" dirty="0"/>
          </a:p>
        </p:txBody>
      </p:sp>
      <p:sp>
        <p:nvSpPr>
          <p:cNvPr id="7" name="Slide Number Placeholder 6">
            <a:extLst>
              <a:ext uri="{FF2B5EF4-FFF2-40B4-BE49-F238E27FC236}">
                <a16:creationId xmlns="" xmlns:a16="http://schemas.microsoft.com/office/drawing/2014/main" id="{00F65533-90D4-4744-A2D8-5B00F8163AF2}"/>
              </a:ext>
            </a:extLst>
          </p:cNvPr>
          <p:cNvSpPr>
            <a:spLocks noGrp="1"/>
          </p:cNvSpPr>
          <p:nvPr>
            <p:ph type="sldNum" sz="quarter" idx="12"/>
          </p:nvPr>
        </p:nvSpPr>
        <p:spPr/>
        <p:txBody>
          <a:bodyPr/>
          <a:lstStyle/>
          <a:p>
            <a:fld id="{7384BD64-43B2-4D75-9F6C-ABEF0D09FDED}" type="slidenum">
              <a:rPr lang="en-GB" smtClean="0"/>
              <a:pPr/>
              <a:t>‹#›</a:t>
            </a:fld>
            <a:endParaRPr lang="en-GB" dirty="0"/>
          </a:p>
        </p:txBody>
      </p:sp>
    </p:spTree>
    <p:extLst>
      <p:ext uri="{BB962C8B-B14F-4D97-AF65-F5344CB8AC3E}">
        <p14:creationId xmlns:p14="http://schemas.microsoft.com/office/powerpoint/2010/main" val="272126260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F5F83EB3-70ED-4B23-8D83-848EB724A97E}"/>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 xmlns:a16="http://schemas.microsoft.com/office/drawing/2014/main" id="{2E74AC4E-EFF1-4D31-AC89-13964F0C9077}"/>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 xmlns:a16="http://schemas.microsoft.com/office/drawing/2014/main" id="{36493DFC-1FDD-4F28-9946-8E0D18ACDF7E}"/>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 xmlns:a16="http://schemas.microsoft.com/office/drawing/2014/main" id="{EC763D2E-A687-4D9D-9B2E-40D40396FB30}"/>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 xmlns:a16="http://schemas.microsoft.com/office/drawing/2014/main" id="{5FDFB2ED-12AB-45B6-8C3A-9460FC2322A8}"/>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 xmlns:a16="http://schemas.microsoft.com/office/drawing/2014/main" id="{913B0410-6BAB-4427-BA61-149A53976D46}"/>
              </a:ext>
            </a:extLst>
          </p:cNvPr>
          <p:cNvSpPr>
            <a:spLocks noGrp="1"/>
          </p:cNvSpPr>
          <p:nvPr>
            <p:ph type="dt" sz="half" idx="10"/>
          </p:nvPr>
        </p:nvSpPr>
        <p:spPr/>
        <p:txBody>
          <a:bodyPr/>
          <a:lstStyle/>
          <a:p>
            <a:fld id="{BD9D68B7-B5F8-49B6-909F-07223B8E6CF6}" type="datetimeFigureOut">
              <a:rPr lang="en-GB" smtClean="0"/>
              <a:pPr/>
              <a:t>12/01/2023</a:t>
            </a:fld>
            <a:endParaRPr lang="en-GB" dirty="0"/>
          </a:p>
        </p:txBody>
      </p:sp>
      <p:sp>
        <p:nvSpPr>
          <p:cNvPr id="8" name="Footer Placeholder 7">
            <a:extLst>
              <a:ext uri="{FF2B5EF4-FFF2-40B4-BE49-F238E27FC236}">
                <a16:creationId xmlns="" xmlns:a16="http://schemas.microsoft.com/office/drawing/2014/main" id="{120C03B7-1B1D-4033-A57B-D59618E7D246}"/>
              </a:ext>
            </a:extLst>
          </p:cNvPr>
          <p:cNvSpPr>
            <a:spLocks noGrp="1"/>
          </p:cNvSpPr>
          <p:nvPr>
            <p:ph type="ftr" sz="quarter" idx="11"/>
          </p:nvPr>
        </p:nvSpPr>
        <p:spPr/>
        <p:txBody>
          <a:bodyPr/>
          <a:lstStyle/>
          <a:p>
            <a:endParaRPr lang="en-GB" dirty="0"/>
          </a:p>
        </p:txBody>
      </p:sp>
      <p:sp>
        <p:nvSpPr>
          <p:cNvPr id="9" name="Slide Number Placeholder 8">
            <a:extLst>
              <a:ext uri="{FF2B5EF4-FFF2-40B4-BE49-F238E27FC236}">
                <a16:creationId xmlns="" xmlns:a16="http://schemas.microsoft.com/office/drawing/2014/main" id="{F1B7F05A-5549-4A3F-99F5-1BC51A0744B4}"/>
              </a:ext>
            </a:extLst>
          </p:cNvPr>
          <p:cNvSpPr>
            <a:spLocks noGrp="1"/>
          </p:cNvSpPr>
          <p:nvPr>
            <p:ph type="sldNum" sz="quarter" idx="12"/>
          </p:nvPr>
        </p:nvSpPr>
        <p:spPr/>
        <p:txBody>
          <a:bodyPr/>
          <a:lstStyle/>
          <a:p>
            <a:fld id="{7384BD64-43B2-4D75-9F6C-ABEF0D09FDED}" type="slidenum">
              <a:rPr lang="en-GB" smtClean="0"/>
              <a:pPr/>
              <a:t>‹#›</a:t>
            </a:fld>
            <a:endParaRPr lang="en-GB" dirty="0"/>
          </a:p>
        </p:txBody>
      </p:sp>
    </p:spTree>
    <p:extLst>
      <p:ext uri="{BB962C8B-B14F-4D97-AF65-F5344CB8AC3E}">
        <p14:creationId xmlns:p14="http://schemas.microsoft.com/office/powerpoint/2010/main" val="382653585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FAD1BCED-C33A-455A-BF1F-902DD4AFF105}"/>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 xmlns:a16="http://schemas.microsoft.com/office/drawing/2014/main" id="{73EB2957-14AC-4236-B33D-7E5C467FFC88}"/>
              </a:ext>
            </a:extLst>
          </p:cNvPr>
          <p:cNvSpPr>
            <a:spLocks noGrp="1"/>
          </p:cNvSpPr>
          <p:nvPr>
            <p:ph type="dt" sz="half" idx="10"/>
          </p:nvPr>
        </p:nvSpPr>
        <p:spPr/>
        <p:txBody>
          <a:bodyPr/>
          <a:lstStyle/>
          <a:p>
            <a:fld id="{BD9D68B7-B5F8-49B6-909F-07223B8E6CF6}" type="datetimeFigureOut">
              <a:rPr lang="en-GB" smtClean="0"/>
              <a:pPr/>
              <a:t>12/01/2023</a:t>
            </a:fld>
            <a:endParaRPr lang="en-GB" dirty="0"/>
          </a:p>
        </p:txBody>
      </p:sp>
      <p:sp>
        <p:nvSpPr>
          <p:cNvPr id="4" name="Footer Placeholder 3">
            <a:extLst>
              <a:ext uri="{FF2B5EF4-FFF2-40B4-BE49-F238E27FC236}">
                <a16:creationId xmlns="" xmlns:a16="http://schemas.microsoft.com/office/drawing/2014/main" id="{07708D6C-6A25-47E4-A16F-42B21C75264A}"/>
              </a:ext>
            </a:extLst>
          </p:cNvPr>
          <p:cNvSpPr>
            <a:spLocks noGrp="1"/>
          </p:cNvSpPr>
          <p:nvPr>
            <p:ph type="ftr" sz="quarter" idx="11"/>
          </p:nvPr>
        </p:nvSpPr>
        <p:spPr/>
        <p:txBody>
          <a:bodyPr/>
          <a:lstStyle/>
          <a:p>
            <a:endParaRPr lang="en-GB" dirty="0"/>
          </a:p>
        </p:txBody>
      </p:sp>
      <p:sp>
        <p:nvSpPr>
          <p:cNvPr id="5" name="Slide Number Placeholder 4">
            <a:extLst>
              <a:ext uri="{FF2B5EF4-FFF2-40B4-BE49-F238E27FC236}">
                <a16:creationId xmlns="" xmlns:a16="http://schemas.microsoft.com/office/drawing/2014/main" id="{7B59BE5F-41B1-42EF-865E-4190FFBAFC96}"/>
              </a:ext>
            </a:extLst>
          </p:cNvPr>
          <p:cNvSpPr>
            <a:spLocks noGrp="1"/>
          </p:cNvSpPr>
          <p:nvPr>
            <p:ph type="sldNum" sz="quarter" idx="12"/>
          </p:nvPr>
        </p:nvSpPr>
        <p:spPr/>
        <p:txBody>
          <a:bodyPr/>
          <a:lstStyle/>
          <a:p>
            <a:fld id="{7384BD64-43B2-4D75-9F6C-ABEF0D09FDED}" type="slidenum">
              <a:rPr lang="en-GB" smtClean="0"/>
              <a:pPr/>
              <a:t>‹#›</a:t>
            </a:fld>
            <a:endParaRPr lang="en-GB" dirty="0"/>
          </a:p>
        </p:txBody>
      </p:sp>
    </p:spTree>
    <p:extLst>
      <p:ext uri="{BB962C8B-B14F-4D97-AF65-F5344CB8AC3E}">
        <p14:creationId xmlns:p14="http://schemas.microsoft.com/office/powerpoint/2010/main" val="107348852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 xmlns:a16="http://schemas.microsoft.com/office/drawing/2014/main" id="{F137D341-5A4C-4924-83DD-9CF54B9677FF}"/>
              </a:ext>
            </a:extLst>
          </p:cNvPr>
          <p:cNvSpPr>
            <a:spLocks noGrp="1"/>
          </p:cNvSpPr>
          <p:nvPr>
            <p:ph type="dt" sz="half" idx="10"/>
          </p:nvPr>
        </p:nvSpPr>
        <p:spPr/>
        <p:txBody>
          <a:bodyPr/>
          <a:lstStyle/>
          <a:p>
            <a:fld id="{BD9D68B7-B5F8-49B6-909F-07223B8E6CF6}" type="datetimeFigureOut">
              <a:rPr lang="en-GB" smtClean="0"/>
              <a:pPr/>
              <a:t>12/01/2023</a:t>
            </a:fld>
            <a:endParaRPr lang="en-GB" dirty="0"/>
          </a:p>
        </p:txBody>
      </p:sp>
      <p:sp>
        <p:nvSpPr>
          <p:cNvPr id="3" name="Footer Placeholder 2">
            <a:extLst>
              <a:ext uri="{FF2B5EF4-FFF2-40B4-BE49-F238E27FC236}">
                <a16:creationId xmlns="" xmlns:a16="http://schemas.microsoft.com/office/drawing/2014/main" id="{A9352A46-CF51-4647-AB36-6B136CE18E9C}"/>
              </a:ext>
            </a:extLst>
          </p:cNvPr>
          <p:cNvSpPr>
            <a:spLocks noGrp="1"/>
          </p:cNvSpPr>
          <p:nvPr>
            <p:ph type="ftr" sz="quarter" idx="11"/>
          </p:nvPr>
        </p:nvSpPr>
        <p:spPr/>
        <p:txBody>
          <a:bodyPr/>
          <a:lstStyle/>
          <a:p>
            <a:endParaRPr lang="en-GB" dirty="0"/>
          </a:p>
        </p:txBody>
      </p:sp>
      <p:sp>
        <p:nvSpPr>
          <p:cNvPr id="4" name="Slide Number Placeholder 3">
            <a:extLst>
              <a:ext uri="{FF2B5EF4-FFF2-40B4-BE49-F238E27FC236}">
                <a16:creationId xmlns="" xmlns:a16="http://schemas.microsoft.com/office/drawing/2014/main" id="{08BF0861-AA85-47AA-B2DC-8820FB82640A}"/>
              </a:ext>
            </a:extLst>
          </p:cNvPr>
          <p:cNvSpPr>
            <a:spLocks noGrp="1"/>
          </p:cNvSpPr>
          <p:nvPr>
            <p:ph type="sldNum" sz="quarter" idx="12"/>
          </p:nvPr>
        </p:nvSpPr>
        <p:spPr/>
        <p:txBody>
          <a:bodyPr/>
          <a:lstStyle/>
          <a:p>
            <a:fld id="{7384BD64-43B2-4D75-9F6C-ABEF0D09FDED}" type="slidenum">
              <a:rPr lang="en-GB" smtClean="0"/>
              <a:pPr/>
              <a:t>‹#›</a:t>
            </a:fld>
            <a:endParaRPr lang="en-GB" dirty="0"/>
          </a:p>
        </p:txBody>
      </p:sp>
    </p:spTree>
    <p:extLst>
      <p:ext uri="{BB962C8B-B14F-4D97-AF65-F5344CB8AC3E}">
        <p14:creationId xmlns:p14="http://schemas.microsoft.com/office/powerpoint/2010/main" val="11977117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70D309AE-3352-44C4-91E5-D8BD1AAC093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 xmlns:a16="http://schemas.microsoft.com/office/drawing/2014/main" id="{8C22BFC8-5647-475A-97A6-BD515BC66150}"/>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 xmlns:a16="http://schemas.microsoft.com/office/drawing/2014/main" id="{6BA9F26F-89DD-46C7-861F-F7D84E61D92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 xmlns:a16="http://schemas.microsoft.com/office/drawing/2014/main" id="{FE33BAB9-909A-4D35-AF59-480789B084E5}"/>
              </a:ext>
            </a:extLst>
          </p:cNvPr>
          <p:cNvSpPr>
            <a:spLocks noGrp="1"/>
          </p:cNvSpPr>
          <p:nvPr>
            <p:ph type="dt" sz="half" idx="10"/>
          </p:nvPr>
        </p:nvSpPr>
        <p:spPr/>
        <p:txBody>
          <a:bodyPr/>
          <a:lstStyle/>
          <a:p>
            <a:fld id="{BD9D68B7-B5F8-49B6-909F-07223B8E6CF6}" type="datetimeFigureOut">
              <a:rPr lang="en-GB" smtClean="0"/>
              <a:pPr/>
              <a:t>12/01/2023</a:t>
            </a:fld>
            <a:endParaRPr lang="en-GB" dirty="0"/>
          </a:p>
        </p:txBody>
      </p:sp>
      <p:sp>
        <p:nvSpPr>
          <p:cNvPr id="6" name="Footer Placeholder 5">
            <a:extLst>
              <a:ext uri="{FF2B5EF4-FFF2-40B4-BE49-F238E27FC236}">
                <a16:creationId xmlns="" xmlns:a16="http://schemas.microsoft.com/office/drawing/2014/main" id="{61F46C6E-2F15-4428-A12E-2D1967F72675}"/>
              </a:ext>
            </a:extLst>
          </p:cNvPr>
          <p:cNvSpPr>
            <a:spLocks noGrp="1"/>
          </p:cNvSpPr>
          <p:nvPr>
            <p:ph type="ftr" sz="quarter" idx="11"/>
          </p:nvPr>
        </p:nvSpPr>
        <p:spPr/>
        <p:txBody>
          <a:bodyPr/>
          <a:lstStyle/>
          <a:p>
            <a:endParaRPr lang="en-GB" dirty="0"/>
          </a:p>
        </p:txBody>
      </p:sp>
      <p:sp>
        <p:nvSpPr>
          <p:cNvPr id="7" name="Slide Number Placeholder 6">
            <a:extLst>
              <a:ext uri="{FF2B5EF4-FFF2-40B4-BE49-F238E27FC236}">
                <a16:creationId xmlns="" xmlns:a16="http://schemas.microsoft.com/office/drawing/2014/main" id="{C3DB8ADC-A529-4BD6-91A8-5A256FC91749}"/>
              </a:ext>
            </a:extLst>
          </p:cNvPr>
          <p:cNvSpPr>
            <a:spLocks noGrp="1"/>
          </p:cNvSpPr>
          <p:nvPr>
            <p:ph type="sldNum" sz="quarter" idx="12"/>
          </p:nvPr>
        </p:nvSpPr>
        <p:spPr/>
        <p:txBody>
          <a:bodyPr/>
          <a:lstStyle/>
          <a:p>
            <a:fld id="{7384BD64-43B2-4D75-9F6C-ABEF0D09FDED}" type="slidenum">
              <a:rPr lang="en-GB" smtClean="0"/>
              <a:pPr/>
              <a:t>‹#›</a:t>
            </a:fld>
            <a:endParaRPr lang="en-GB" dirty="0"/>
          </a:p>
        </p:txBody>
      </p:sp>
    </p:spTree>
    <p:extLst>
      <p:ext uri="{BB962C8B-B14F-4D97-AF65-F5344CB8AC3E}">
        <p14:creationId xmlns:p14="http://schemas.microsoft.com/office/powerpoint/2010/main" val="213878028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B2367942-FFA2-4591-83CA-78779FEC591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 xmlns:a16="http://schemas.microsoft.com/office/drawing/2014/main" id="{870294B0-A5DD-43E1-BE38-4CAF247978B8}"/>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dirty="0"/>
          </a:p>
        </p:txBody>
      </p:sp>
      <p:sp>
        <p:nvSpPr>
          <p:cNvPr id="4" name="Text Placeholder 3">
            <a:extLst>
              <a:ext uri="{FF2B5EF4-FFF2-40B4-BE49-F238E27FC236}">
                <a16:creationId xmlns="" xmlns:a16="http://schemas.microsoft.com/office/drawing/2014/main" id="{ED33492A-F83D-45E5-92EA-4D3EA57329D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 xmlns:a16="http://schemas.microsoft.com/office/drawing/2014/main" id="{21F5B8F0-549D-49FC-859A-5A66CE1B4BB1}"/>
              </a:ext>
            </a:extLst>
          </p:cNvPr>
          <p:cNvSpPr>
            <a:spLocks noGrp="1"/>
          </p:cNvSpPr>
          <p:nvPr>
            <p:ph type="dt" sz="half" idx="10"/>
          </p:nvPr>
        </p:nvSpPr>
        <p:spPr/>
        <p:txBody>
          <a:bodyPr/>
          <a:lstStyle/>
          <a:p>
            <a:fld id="{BD9D68B7-B5F8-49B6-909F-07223B8E6CF6}" type="datetimeFigureOut">
              <a:rPr lang="en-GB" smtClean="0"/>
              <a:pPr/>
              <a:t>12/01/2023</a:t>
            </a:fld>
            <a:endParaRPr lang="en-GB" dirty="0"/>
          </a:p>
        </p:txBody>
      </p:sp>
      <p:sp>
        <p:nvSpPr>
          <p:cNvPr id="6" name="Footer Placeholder 5">
            <a:extLst>
              <a:ext uri="{FF2B5EF4-FFF2-40B4-BE49-F238E27FC236}">
                <a16:creationId xmlns="" xmlns:a16="http://schemas.microsoft.com/office/drawing/2014/main" id="{06BCBA44-DDA9-4614-9368-7E6C706E51AF}"/>
              </a:ext>
            </a:extLst>
          </p:cNvPr>
          <p:cNvSpPr>
            <a:spLocks noGrp="1"/>
          </p:cNvSpPr>
          <p:nvPr>
            <p:ph type="ftr" sz="quarter" idx="11"/>
          </p:nvPr>
        </p:nvSpPr>
        <p:spPr/>
        <p:txBody>
          <a:bodyPr/>
          <a:lstStyle/>
          <a:p>
            <a:endParaRPr lang="en-GB" dirty="0"/>
          </a:p>
        </p:txBody>
      </p:sp>
      <p:sp>
        <p:nvSpPr>
          <p:cNvPr id="7" name="Slide Number Placeholder 6">
            <a:extLst>
              <a:ext uri="{FF2B5EF4-FFF2-40B4-BE49-F238E27FC236}">
                <a16:creationId xmlns="" xmlns:a16="http://schemas.microsoft.com/office/drawing/2014/main" id="{CD7143C0-021A-4398-A110-6BDC2A7D2332}"/>
              </a:ext>
            </a:extLst>
          </p:cNvPr>
          <p:cNvSpPr>
            <a:spLocks noGrp="1"/>
          </p:cNvSpPr>
          <p:nvPr>
            <p:ph type="sldNum" sz="quarter" idx="12"/>
          </p:nvPr>
        </p:nvSpPr>
        <p:spPr/>
        <p:txBody>
          <a:bodyPr/>
          <a:lstStyle/>
          <a:p>
            <a:fld id="{7384BD64-43B2-4D75-9F6C-ABEF0D09FDED}" type="slidenum">
              <a:rPr lang="en-GB" smtClean="0"/>
              <a:pPr/>
              <a:t>‹#›</a:t>
            </a:fld>
            <a:endParaRPr lang="en-GB" dirty="0"/>
          </a:p>
        </p:txBody>
      </p:sp>
    </p:spTree>
    <p:extLst>
      <p:ext uri="{BB962C8B-B14F-4D97-AF65-F5344CB8AC3E}">
        <p14:creationId xmlns:p14="http://schemas.microsoft.com/office/powerpoint/2010/main" val="60956612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 xmlns:a16="http://schemas.microsoft.com/office/drawing/2014/main" id="{72D437DA-97E2-4D53-B6E6-E9136615B6FD}"/>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 xmlns:a16="http://schemas.microsoft.com/office/drawing/2014/main" id="{7137FA16-7700-42AE-91ED-1F2A058C43BE}"/>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 xmlns:a16="http://schemas.microsoft.com/office/drawing/2014/main" id="{2FAE1DC7-25E0-4971-9D64-4CA1E97A4DBE}"/>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D9D68B7-B5F8-49B6-909F-07223B8E6CF6}" type="datetimeFigureOut">
              <a:rPr lang="en-GB" smtClean="0"/>
              <a:pPr/>
              <a:t>12/01/2023</a:t>
            </a:fld>
            <a:endParaRPr lang="en-GB" dirty="0"/>
          </a:p>
        </p:txBody>
      </p:sp>
      <p:sp>
        <p:nvSpPr>
          <p:cNvPr id="5" name="Footer Placeholder 4">
            <a:extLst>
              <a:ext uri="{FF2B5EF4-FFF2-40B4-BE49-F238E27FC236}">
                <a16:creationId xmlns="" xmlns:a16="http://schemas.microsoft.com/office/drawing/2014/main" id="{2693D7E0-AFC0-4986-8651-D62E38FAB660}"/>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dirty="0"/>
          </a:p>
        </p:txBody>
      </p:sp>
      <p:sp>
        <p:nvSpPr>
          <p:cNvPr id="6" name="Slide Number Placeholder 5">
            <a:extLst>
              <a:ext uri="{FF2B5EF4-FFF2-40B4-BE49-F238E27FC236}">
                <a16:creationId xmlns="" xmlns:a16="http://schemas.microsoft.com/office/drawing/2014/main" id="{9E9933B4-4EC6-4143-A43D-6FEF7481F944}"/>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384BD64-43B2-4D75-9F6C-ABEF0D09FDED}" type="slidenum">
              <a:rPr lang="en-GB" smtClean="0"/>
              <a:pPr/>
              <a:t>‹#›</a:t>
            </a:fld>
            <a:endParaRPr lang="en-GB" dirty="0"/>
          </a:p>
        </p:txBody>
      </p:sp>
    </p:spTree>
    <p:extLst>
      <p:ext uri="{BB962C8B-B14F-4D97-AF65-F5344CB8AC3E}">
        <p14:creationId xmlns:p14="http://schemas.microsoft.com/office/powerpoint/2010/main" val="309939466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7" Type="http://schemas.openxmlformats.org/officeDocument/2006/relationships/image" Target="../media/image4.jpeg"/><Relationship Id="rId2" Type="http://schemas.openxmlformats.org/officeDocument/2006/relationships/notesSlide" Target="../notesSlides/notesSlide1.xml"/><Relationship Id="rId1" Type="http://schemas.openxmlformats.org/officeDocument/2006/relationships/slideLayout" Target="../slideLayouts/slideLayout6.xml"/><Relationship Id="rId6" Type="http://schemas.openxmlformats.org/officeDocument/2006/relationships/hyperlink" Target="https://www.google.com/url?sa=i&amp;rct=j&amp;q=&amp;esrc=s&amp;source=images&amp;cd=&amp;ved=2ahUKEwiv24aIvZ7mAhUJdBQKHUjbCEUQjRx6BAgBEAQ&amp;url=http://clipart-library.com/cartoon-man-thinking.html&amp;psig=AOvVaw3aDFWNyZMKA0wd0TE3UAiM&amp;ust=1575634214539541" TargetMode="External"/><Relationship Id="rId5" Type="http://schemas.openxmlformats.org/officeDocument/2006/relationships/image" Target="../media/image3.png"/><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0.xml"/><Relationship Id="rId1" Type="http://schemas.openxmlformats.org/officeDocument/2006/relationships/slideLayout" Target="../slideLayouts/slideLayout6.xml"/><Relationship Id="rId5" Type="http://schemas.openxmlformats.org/officeDocument/2006/relationships/image" Target="../media/image3.png"/><Relationship Id="rId4" Type="http://schemas.openxmlformats.org/officeDocument/2006/relationships/image" Target="../media/image2.jpeg"/></Relationships>
</file>

<file path=ppt/slides/_rels/slide1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1.xml"/><Relationship Id="rId1" Type="http://schemas.openxmlformats.org/officeDocument/2006/relationships/slideLayout" Target="../slideLayouts/slideLayout6.xml"/><Relationship Id="rId5" Type="http://schemas.openxmlformats.org/officeDocument/2006/relationships/image" Target="../media/image3.png"/><Relationship Id="rId4" Type="http://schemas.openxmlformats.org/officeDocument/2006/relationships/image" Target="../media/image2.jpeg"/></Relationships>
</file>

<file path=ppt/slides/_rels/slide1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2.xml"/><Relationship Id="rId1" Type="http://schemas.openxmlformats.org/officeDocument/2006/relationships/slideLayout" Target="../slideLayouts/slideLayout6.xml"/><Relationship Id="rId5" Type="http://schemas.openxmlformats.org/officeDocument/2006/relationships/image" Target="../media/image3.png"/><Relationship Id="rId4" Type="http://schemas.openxmlformats.org/officeDocument/2006/relationships/image" Target="../media/image2.jpeg"/></Relationships>
</file>

<file path=ppt/slides/_rels/slide1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3.xml"/><Relationship Id="rId1" Type="http://schemas.openxmlformats.org/officeDocument/2006/relationships/slideLayout" Target="../slideLayouts/slideLayout6.xml"/><Relationship Id="rId5" Type="http://schemas.openxmlformats.org/officeDocument/2006/relationships/image" Target="../media/image3.png"/><Relationship Id="rId4" Type="http://schemas.openxmlformats.org/officeDocument/2006/relationships/image" Target="../media/image2.jpeg"/></Relationships>
</file>

<file path=ppt/slides/_rels/slide1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4.xml"/><Relationship Id="rId1" Type="http://schemas.openxmlformats.org/officeDocument/2006/relationships/slideLayout" Target="../slideLayouts/slideLayout6.xml"/><Relationship Id="rId5" Type="http://schemas.openxmlformats.org/officeDocument/2006/relationships/image" Target="../media/image3.png"/><Relationship Id="rId4" Type="http://schemas.openxmlformats.org/officeDocument/2006/relationships/image" Target="../media/image2.jpeg"/></Relationships>
</file>

<file path=ppt/slides/_rels/slide1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5.xml"/><Relationship Id="rId1" Type="http://schemas.openxmlformats.org/officeDocument/2006/relationships/slideLayout" Target="../slideLayouts/slideLayout6.xml"/><Relationship Id="rId5" Type="http://schemas.openxmlformats.org/officeDocument/2006/relationships/image" Target="../media/image3.png"/><Relationship Id="rId4" Type="http://schemas.openxmlformats.org/officeDocument/2006/relationships/image" Target="../media/image2.jpeg"/></Relationships>
</file>

<file path=ppt/slides/_rels/slide16.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6.xml"/><Relationship Id="rId1" Type="http://schemas.openxmlformats.org/officeDocument/2006/relationships/slideLayout" Target="../slideLayouts/slideLayout6.xml"/><Relationship Id="rId5" Type="http://schemas.openxmlformats.org/officeDocument/2006/relationships/image" Target="../media/image3.png"/><Relationship Id="rId4" Type="http://schemas.openxmlformats.org/officeDocument/2006/relationships/image" Target="../media/image2.jpeg"/></Relationships>
</file>

<file path=ppt/slides/_rels/slide17.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7.xml"/><Relationship Id="rId1" Type="http://schemas.openxmlformats.org/officeDocument/2006/relationships/slideLayout" Target="../slideLayouts/slideLayout6.xml"/><Relationship Id="rId5" Type="http://schemas.openxmlformats.org/officeDocument/2006/relationships/image" Target="../media/image3.png"/><Relationship Id="rId4" Type="http://schemas.openxmlformats.org/officeDocument/2006/relationships/image" Target="../media/image2.jpeg"/></Relationships>
</file>

<file path=ppt/slides/_rels/slide18.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8.xml"/><Relationship Id="rId1" Type="http://schemas.openxmlformats.org/officeDocument/2006/relationships/slideLayout" Target="../slideLayouts/slideLayout6.xml"/><Relationship Id="rId5" Type="http://schemas.openxmlformats.org/officeDocument/2006/relationships/image" Target="../media/image3.png"/><Relationship Id="rId4" Type="http://schemas.openxmlformats.org/officeDocument/2006/relationships/image" Target="../media/image2.jpeg"/></Relationships>
</file>

<file path=ppt/slides/_rels/slide19.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9.xml"/><Relationship Id="rId1" Type="http://schemas.openxmlformats.org/officeDocument/2006/relationships/slideLayout" Target="../slideLayouts/slideLayout6.xml"/><Relationship Id="rId5" Type="http://schemas.openxmlformats.org/officeDocument/2006/relationships/image" Target="../media/image3.png"/><Relationship Id="rId4" Type="http://schemas.openxmlformats.org/officeDocument/2006/relationships/image" Target="../media/image2.jpeg"/></Relationships>
</file>

<file path=ppt/slides/_rels/slide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xml"/><Relationship Id="rId1" Type="http://schemas.openxmlformats.org/officeDocument/2006/relationships/slideLayout" Target="../slideLayouts/slideLayout6.xml"/><Relationship Id="rId5" Type="http://schemas.openxmlformats.org/officeDocument/2006/relationships/image" Target="../media/image3.png"/><Relationship Id="rId4" Type="http://schemas.openxmlformats.org/officeDocument/2006/relationships/image" Target="../media/image2.jpeg"/></Relationships>
</file>

<file path=ppt/slides/_rels/slide20.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0.xml"/><Relationship Id="rId1" Type="http://schemas.openxmlformats.org/officeDocument/2006/relationships/slideLayout" Target="../slideLayouts/slideLayout6.xml"/><Relationship Id="rId5" Type="http://schemas.openxmlformats.org/officeDocument/2006/relationships/image" Target="../media/image3.png"/><Relationship Id="rId4" Type="http://schemas.openxmlformats.org/officeDocument/2006/relationships/image" Target="../media/image2.jpeg"/></Relationships>
</file>

<file path=ppt/slides/_rels/slide2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1.xml"/><Relationship Id="rId1" Type="http://schemas.openxmlformats.org/officeDocument/2006/relationships/slideLayout" Target="../slideLayouts/slideLayout6.xml"/><Relationship Id="rId5" Type="http://schemas.openxmlformats.org/officeDocument/2006/relationships/image" Target="../media/image3.png"/><Relationship Id="rId4" Type="http://schemas.openxmlformats.org/officeDocument/2006/relationships/image" Target="../media/image2.jpeg"/></Relationships>
</file>

<file path=ppt/slides/_rels/slide2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2.xml"/><Relationship Id="rId1" Type="http://schemas.openxmlformats.org/officeDocument/2006/relationships/slideLayout" Target="../slideLayouts/slideLayout6.xml"/><Relationship Id="rId5" Type="http://schemas.openxmlformats.org/officeDocument/2006/relationships/image" Target="../media/image3.png"/><Relationship Id="rId4" Type="http://schemas.openxmlformats.org/officeDocument/2006/relationships/image" Target="../media/image2.jpeg"/></Relationships>
</file>

<file path=ppt/slides/_rels/slide2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3.xml"/><Relationship Id="rId1" Type="http://schemas.openxmlformats.org/officeDocument/2006/relationships/slideLayout" Target="../slideLayouts/slideLayout6.xml"/><Relationship Id="rId5" Type="http://schemas.openxmlformats.org/officeDocument/2006/relationships/image" Target="../media/image3.png"/><Relationship Id="rId4" Type="http://schemas.openxmlformats.org/officeDocument/2006/relationships/image" Target="../media/image2.jpeg"/></Relationships>
</file>

<file path=ppt/slides/_rels/slide2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4.xml"/><Relationship Id="rId1" Type="http://schemas.openxmlformats.org/officeDocument/2006/relationships/slideLayout" Target="../slideLayouts/slideLayout6.xml"/><Relationship Id="rId5" Type="http://schemas.openxmlformats.org/officeDocument/2006/relationships/image" Target="../media/image3.png"/><Relationship Id="rId4" Type="http://schemas.openxmlformats.org/officeDocument/2006/relationships/image" Target="../media/image2.jpeg"/></Relationships>
</file>

<file path=ppt/slides/_rels/slide2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5.xml"/><Relationship Id="rId1" Type="http://schemas.openxmlformats.org/officeDocument/2006/relationships/slideLayout" Target="../slideLayouts/slideLayout6.xml"/><Relationship Id="rId5" Type="http://schemas.openxmlformats.org/officeDocument/2006/relationships/image" Target="../media/image3.png"/><Relationship Id="rId4" Type="http://schemas.openxmlformats.org/officeDocument/2006/relationships/image" Target="../media/image2.jpeg"/></Relationships>
</file>

<file path=ppt/slides/_rels/slide26.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6.xml"/><Relationship Id="rId1" Type="http://schemas.openxmlformats.org/officeDocument/2006/relationships/slideLayout" Target="../slideLayouts/slideLayout6.xml"/><Relationship Id="rId5" Type="http://schemas.openxmlformats.org/officeDocument/2006/relationships/image" Target="../media/image3.png"/><Relationship Id="rId4" Type="http://schemas.openxmlformats.org/officeDocument/2006/relationships/image" Target="../media/image2.jpeg"/></Relationships>
</file>

<file path=ppt/slides/_rels/slide2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7.xml"/><Relationship Id="rId1" Type="http://schemas.openxmlformats.org/officeDocument/2006/relationships/slideLayout" Target="../slideLayouts/slideLayout6.xml"/><Relationship Id="rId5" Type="http://schemas.openxmlformats.org/officeDocument/2006/relationships/image" Target="../media/image3.png"/><Relationship Id="rId4" Type="http://schemas.openxmlformats.org/officeDocument/2006/relationships/image" Target="../media/image2.jpeg"/></Relationships>
</file>

<file path=ppt/slides/_rels/slide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3.xml"/><Relationship Id="rId1" Type="http://schemas.openxmlformats.org/officeDocument/2006/relationships/slideLayout" Target="../slideLayouts/slideLayout6.xml"/><Relationship Id="rId5" Type="http://schemas.openxmlformats.org/officeDocument/2006/relationships/image" Target="../media/image3.png"/><Relationship Id="rId4" Type="http://schemas.openxmlformats.org/officeDocument/2006/relationships/image" Target="../media/image2.jpeg"/></Relationships>
</file>

<file path=ppt/slides/_rels/slide30.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8.xml"/><Relationship Id="rId1" Type="http://schemas.openxmlformats.org/officeDocument/2006/relationships/slideLayout" Target="../slideLayouts/slideLayout6.xml"/><Relationship Id="rId5" Type="http://schemas.openxmlformats.org/officeDocument/2006/relationships/image" Target="../media/image3.png"/><Relationship Id="rId4" Type="http://schemas.openxmlformats.org/officeDocument/2006/relationships/image" Target="../media/image2.jpeg"/></Relationships>
</file>

<file path=ppt/slides/_rels/slide3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9.xml"/><Relationship Id="rId1" Type="http://schemas.openxmlformats.org/officeDocument/2006/relationships/slideLayout" Target="../slideLayouts/slideLayout6.xml"/><Relationship Id="rId6" Type="http://schemas.openxmlformats.org/officeDocument/2006/relationships/image" Target="../media/image7.png"/><Relationship Id="rId5" Type="http://schemas.openxmlformats.org/officeDocument/2006/relationships/image" Target="../media/image3.png"/><Relationship Id="rId4" Type="http://schemas.openxmlformats.org/officeDocument/2006/relationships/image" Target="../media/image2.jpeg"/></Relationships>
</file>

<file path=ppt/slides/_rels/slide3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30.xml"/><Relationship Id="rId1" Type="http://schemas.openxmlformats.org/officeDocument/2006/relationships/slideLayout" Target="../slideLayouts/slideLayout6.xml"/><Relationship Id="rId5" Type="http://schemas.openxmlformats.org/officeDocument/2006/relationships/image" Target="../media/image3.png"/><Relationship Id="rId4" Type="http://schemas.openxmlformats.org/officeDocument/2006/relationships/image" Target="../media/image2.jpeg"/></Relationships>
</file>

<file path=ppt/slides/_rels/slide3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31.xml"/><Relationship Id="rId1" Type="http://schemas.openxmlformats.org/officeDocument/2006/relationships/slideLayout" Target="../slideLayouts/slideLayout6.xml"/><Relationship Id="rId5" Type="http://schemas.openxmlformats.org/officeDocument/2006/relationships/image" Target="../media/image3.png"/><Relationship Id="rId4" Type="http://schemas.openxmlformats.org/officeDocument/2006/relationships/image" Target="../media/image2.jpeg"/></Relationships>
</file>

<file path=ppt/slides/_rels/slide3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32.xml"/><Relationship Id="rId1" Type="http://schemas.openxmlformats.org/officeDocument/2006/relationships/slideLayout" Target="../slideLayouts/slideLayout6.xml"/><Relationship Id="rId5" Type="http://schemas.openxmlformats.org/officeDocument/2006/relationships/image" Target="../media/image3.png"/><Relationship Id="rId4" Type="http://schemas.openxmlformats.org/officeDocument/2006/relationships/image" Target="../media/image2.jpeg"/></Relationships>
</file>

<file path=ppt/slides/_rels/slide3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33.xml"/><Relationship Id="rId1" Type="http://schemas.openxmlformats.org/officeDocument/2006/relationships/slideLayout" Target="../slideLayouts/slideLayout6.xml"/><Relationship Id="rId5" Type="http://schemas.openxmlformats.org/officeDocument/2006/relationships/image" Target="../media/image3.png"/><Relationship Id="rId4" Type="http://schemas.openxmlformats.org/officeDocument/2006/relationships/image" Target="../media/image2.jpeg"/></Relationships>
</file>

<file path=ppt/slides/_rels/slide36.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34.xml"/><Relationship Id="rId1" Type="http://schemas.openxmlformats.org/officeDocument/2006/relationships/slideLayout" Target="../slideLayouts/slideLayout6.xml"/><Relationship Id="rId5" Type="http://schemas.openxmlformats.org/officeDocument/2006/relationships/image" Target="../media/image3.png"/><Relationship Id="rId4" Type="http://schemas.openxmlformats.org/officeDocument/2006/relationships/image" Target="../media/image2.jpeg"/></Relationships>
</file>

<file path=ppt/slides/_rels/slide37.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35.xml"/><Relationship Id="rId1" Type="http://schemas.openxmlformats.org/officeDocument/2006/relationships/slideLayout" Target="../slideLayouts/slideLayout6.xml"/><Relationship Id="rId5" Type="http://schemas.openxmlformats.org/officeDocument/2006/relationships/image" Target="../media/image3.png"/><Relationship Id="rId4" Type="http://schemas.openxmlformats.org/officeDocument/2006/relationships/image" Target="../media/image2.jpeg"/></Relationships>
</file>

<file path=ppt/slides/_rels/slide38.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36.xml"/><Relationship Id="rId1" Type="http://schemas.openxmlformats.org/officeDocument/2006/relationships/slideLayout" Target="../slideLayouts/slideLayout6.xml"/><Relationship Id="rId5" Type="http://schemas.openxmlformats.org/officeDocument/2006/relationships/image" Target="../media/image3.png"/><Relationship Id="rId4" Type="http://schemas.openxmlformats.org/officeDocument/2006/relationships/image" Target="../media/image2.jpeg"/></Relationships>
</file>

<file path=ppt/slides/_rels/slide39.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8.png"/><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4.xml"/><Relationship Id="rId1" Type="http://schemas.openxmlformats.org/officeDocument/2006/relationships/slideLayout" Target="../slideLayouts/slideLayout6.xml"/><Relationship Id="rId5" Type="http://schemas.openxmlformats.org/officeDocument/2006/relationships/image" Target="../media/image3.png"/><Relationship Id="rId4" Type="http://schemas.openxmlformats.org/officeDocument/2006/relationships/image" Target="../media/image2.jpeg"/></Relationships>
</file>

<file path=ppt/slides/_rels/slide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5.xml"/><Relationship Id="rId1" Type="http://schemas.openxmlformats.org/officeDocument/2006/relationships/slideLayout" Target="../slideLayouts/slideLayout6.xml"/><Relationship Id="rId5" Type="http://schemas.openxmlformats.org/officeDocument/2006/relationships/image" Target="../media/image3.png"/><Relationship Id="rId4" Type="http://schemas.openxmlformats.org/officeDocument/2006/relationships/image" Target="../media/image2.jpeg"/></Relationships>
</file>

<file path=ppt/slides/_rels/slide6.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6.xml"/><Relationship Id="rId1" Type="http://schemas.openxmlformats.org/officeDocument/2006/relationships/slideLayout" Target="../slideLayouts/slideLayout6.xml"/><Relationship Id="rId5" Type="http://schemas.openxmlformats.org/officeDocument/2006/relationships/image" Target="../media/image3.png"/><Relationship Id="rId4" Type="http://schemas.openxmlformats.org/officeDocument/2006/relationships/image" Target="../media/image2.jpeg"/></Relationships>
</file>

<file path=ppt/slides/_rels/slide7.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7.xml"/><Relationship Id="rId1" Type="http://schemas.openxmlformats.org/officeDocument/2006/relationships/slideLayout" Target="../slideLayouts/slideLayout6.xml"/><Relationship Id="rId5" Type="http://schemas.openxmlformats.org/officeDocument/2006/relationships/image" Target="../media/image3.png"/><Relationship Id="rId4" Type="http://schemas.openxmlformats.org/officeDocument/2006/relationships/image" Target="../media/image2.jpeg"/></Relationships>
</file>

<file path=ppt/slides/_rels/slide8.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8.xml"/><Relationship Id="rId1" Type="http://schemas.openxmlformats.org/officeDocument/2006/relationships/slideLayout" Target="../slideLayouts/slideLayout6.xml"/><Relationship Id="rId5" Type="http://schemas.openxmlformats.org/officeDocument/2006/relationships/image" Target="../media/image3.png"/><Relationship Id="rId4" Type="http://schemas.openxmlformats.org/officeDocument/2006/relationships/image" Target="../media/image2.jpeg"/></Relationships>
</file>

<file path=ppt/slides/_rels/slide9.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9.xml"/><Relationship Id="rId1" Type="http://schemas.openxmlformats.org/officeDocument/2006/relationships/slideLayout" Target="../slideLayouts/slideLayout6.xml"/><Relationship Id="rId5" Type="http://schemas.openxmlformats.org/officeDocument/2006/relationships/image" Target="../media/image3.png"/><Relationship Id="rId4" Type="http://schemas.openxmlformats.org/officeDocument/2006/relationships/image" Target="../media/image2.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3">
            <a:extLst>
              <a:ext uri="{FF2B5EF4-FFF2-40B4-BE49-F238E27FC236}">
                <a16:creationId xmlns="" xmlns:a16="http://schemas.microsoft.com/office/drawing/2014/main" id="{817612D0-A806-4E80-A234-B9A1891F65DD}"/>
              </a:ext>
            </a:extLst>
          </p:cNvPr>
          <p:cNvSpPr>
            <a:spLocks noGrp="1"/>
          </p:cNvSpPr>
          <p:nvPr>
            <p:ph type="title"/>
          </p:nvPr>
        </p:nvSpPr>
        <p:spPr>
          <a:xfrm>
            <a:off x="0" y="222252"/>
            <a:ext cx="12192000" cy="1335087"/>
          </a:xfrm>
          <a:solidFill>
            <a:schemeClr val="accent1"/>
          </a:solidFill>
        </p:spPr>
        <p:txBody>
          <a:bodyPr/>
          <a:lstStyle/>
          <a:p>
            <a:pPr algn="ctr"/>
            <a:r>
              <a:rPr lang="en-GB" altLang="en-US" sz="2800" dirty="0">
                <a:solidFill>
                  <a:schemeClr val="bg1"/>
                </a:solidFill>
                <a:latin typeface="Verdana" panose="020B0604030504040204" pitchFamily="34" charset="0"/>
                <a:ea typeface="Verdana" panose="020B0604030504040204" pitchFamily="34" charset="0"/>
                <a:cs typeface="Verdana" panose="020B0604030504040204" pitchFamily="34" charset="0"/>
              </a:rPr>
              <a:t>Create and Prosper Financial Services Ltd.</a:t>
            </a:r>
          </a:p>
        </p:txBody>
      </p:sp>
      <p:sp>
        <p:nvSpPr>
          <p:cNvPr id="9219" name="TextBox 4">
            <a:extLst>
              <a:ext uri="{FF2B5EF4-FFF2-40B4-BE49-F238E27FC236}">
                <a16:creationId xmlns="" xmlns:a16="http://schemas.microsoft.com/office/drawing/2014/main" id="{22D97FBA-E7EF-42A1-A8F2-A151DB5582A7}"/>
              </a:ext>
            </a:extLst>
          </p:cNvPr>
          <p:cNvSpPr txBox="1">
            <a:spLocks noChangeArrowheads="1"/>
          </p:cNvSpPr>
          <p:nvPr/>
        </p:nvSpPr>
        <p:spPr bwMode="auto">
          <a:xfrm>
            <a:off x="1590261" y="1906840"/>
            <a:ext cx="9011477"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endParaRPr lang="en-GB" altLang="en-US" sz="2800" dirty="0">
              <a:latin typeface="Verdana" panose="020B0604030504040204" pitchFamily="34" charset="0"/>
              <a:ea typeface="Verdana" panose="020B0604030504040204" pitchFamily="34" charset="0"/>
              <a:cs typeface="Verdana" panose="020B0604030504040204" pitchFamily="34" charset="0"/>
            </a:endParaRPr>
          </a:p>
          <a:p>
            <a:pPr algn="ctr" eaLnBrk="1" hangingPunct="1">
              <a:spcBef>
                <a:spcPct val="0"/>
              </a:spcBef>
              <a:buFontTx/>
              <a:buNone/>
            </a:pPr>
            <a:r>
              <a:rPr lang="en-GB" altLang="en-US" sz="2800" b="1" dirty="0">
                <a:latin typeface="Verdana" panose="020B0604030504040204" pitchFamily="34" charset="0"/>
                <a:ea typeface="Verdana" panose="020B0604030504040204" pitchFamily="34" charset="0"/>
                <a:cs typeface="Verdana" panose="020B0604030504040204" pitchFamily="34" charset="0"/>
              </a:rPr>
              <a:t>SPPA/NHS Pension Information Session</a:t>
            </a:r>
            <a:endParaRPr lang="en-GB" sz="1800" b="1" dirty="0"/>
          </a:p>
        </p:txBody>
      </p:sp>
      <p:sp>
        <p:nvSpPr>
          <p:cNvPr id="9220" name="TextBox 1">
            <a:extLst>
              <a:ext uri="{FF2B5EF4-FFF2-40B4-BE49-F238E27FC236}">
                <a16:creationId xmlns="" xmlns:a16="http://schemas.microsoft.com/office/drawing/2014/main" id="{8AB36CB6-EE2E-44ED-B375-2AEADF2067AB}"/>
              </a:ext>
            </a:extLst>
          </p:cNvPr>
          <p:cNvSpPr txBox="1">
            <a:spLocks noChangeArrowheads="1"/>
          </p:cNvSpPr>
          <p:nvPr/>
        </p:nvSpPr>
        <p:spPr bwMode="auto">
          <a:xfrm>
            <a:off x="2424113" y="6611939"/>
            <a:ext cx="7200900" cy="231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en-GB" altLang="en-US" sz="900" dirty="0">
                <a:latin typeface="Arial" panose="020B0604020202020204" pitchFamily="34" charset="0"/>
              </a:rPr>
              <a:t>Create and Prosper Financial Services Ltd is authorised and regulated by the Financial Conduct Authority. FCA Number 520631</a:t>
            </a:r>
          </a:p>
        </p:txBody>
      </p:sp>
      <p:pic>
        <p:nvPicPr>
          <p:cNvPr id="9221" name="Picture 3">
            <a:extLst>
              <a:ext uri="{FF2B5EF4-FFF2-40B4-BE49-F238E27FC236}">
                <a16:creationId xmlns="" xmlns:a16="http://schemas.microsoft.com/office/drawing/2014/main" id="{70674C64-D703-43CA-9B0B-F5DD0A617815}"/>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447214" y="5672139"/>
            <a:ext cx="1076325" cy="1062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222" name="Picture 5">
            <a:extLst>
              <a:ext uri="{FF2B5EF4-FFF2-40B4-BE49-F238E27FC236}">
                <a16:creationId xmlns="" xmlns:a16="http://schemas.microsoft.com/office/drawing/2014/main" id="{B432AED3-00AD-44A7-A2D4-BFA5F01C9A99}"/>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0180119" y="201475"/>
            <a:ext cx="1471613" cy="1368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223" name="AutoShape 9">
            <a:extLst>
              <a:ext uri="{FF2B5EF4-FFF2-40B4-BE49-F238E27FC236}">
                <a16:creationId xmlns="" xmlns:a16="http://schemas.microsoft.com/office/drawing/2014/main" id="{BBC96044-874F-49C3-9B3F-0A6669A87E0E}"/>
              </a:ext>
            </a:extLst>
          </p:cNvPr>
          <p:cNvSpPr>
            <a:spLocks noChangeAspect="1" noChangeArrowheads="1"/>
          </p:cNvSpPr>
          <p:nvPr/>
        </p:nvSpPr>
        <p:spPr bwMode="auto">
          <a:xfrm>
            <a:off x="1587500" y="-144463"/>
            <a:ext cx="304800" cy="3048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GB" altLang="en-US" sz="1800" dirty="0">
              <a:latin typeface="Arial" panose="020B0604020202020204" pitchFamily="34" charset="0"/>
            </a:endParaRPr>
          </a:p>
        </p:txBody>
      </p:sp>
      <p:sp>
        <p:nvSpPr>
          <p:cNvPr id="9224" name="AutoShape 11" descr="data:image/jpeg;base64,/9j/4AAQSkZJRgABAQAAAQABAAD/2wCEAAkGBhESEBQUEBAVFBQWFRQWFhQYFRQWFRUWFRQXFhQSFRcXGyYeGBkjGhQUHy8gIycpLCwsFh4xNTAqNSgrLCkBCQoKDgwOGg8PGikfHyEpLCkpKikpKSkpKSksKSkpKSkpKSkpKSwpKSwpKSkpKSksLCwpKSkpKSksKSwsKSkpKf/AABEIAJMA2wMBIgACEQEDEQH/xAAcAAEAAgMBAQEAAAAAAAAAAAAAAQUEBgcCAwj/xAA/EAACAQIEBAMFBAgEBwAAAAABAgADEQQSITEFEyJBBlFhMnGBkaEHI0KxFBUWM1Jy0eFjgsHCJDRDYnOy8P/EABkBAQADAQEAAAAAAAAAAAAAAAABAgMEBf/EAB4RAQADAAMBAQEBAAAAAAAAAAABAhEDITESQTIi/9oADAMBAAIRAxEAPwDuMREBERAiIMQERECJMXkEwPFSqFtcgX0Ec70lZxmsLqLbG99hfy9Z5pVqrbZF+J/K0rMpxZNVPkPr/SRzW9Pr/WUuMxnLNqmIA2voSRfzsdPjPrhWz3yVc1tCQBb53kfSflbCqfSTzj5fnNc8RccGCo82qKroD1ctVOUfxNfYes13A/bFw5zZqtSn/OmnzWPqD5dD5x8vr/aehiB3FprdDjeHfWlila4voRa3ofOeMFxbOxUOQR2Y3v6iRN4haKTPjaqdYHYg/wD209yj4G3XUsNzdt9Db+0vBLxOs0SZEkyRIiQJMBERAREQEREBERAiIiAiIgRBkyCYFRxtrkDbKb3JAHulLj+MBV6HQHvY5vTtcj3zL8X4sCy2JNr2G512BnLfGHGW54NA8roCkCplUkXzdrdwPfOfktnjXjjvtsPEsTTylaj21udmuSdbA2Jb8ptGC4sijKKgGXpINRRZhoQenQ7Tj/BeGVcZWAL2FRxR5h22LNlvq7KqsfIG3nOkU+E9N6mHeqVsvOosVqvlFiMQikAuLAX1vM4ifYbzaurjH8bohDnqowIII5isCDpawBuTe1u95zitgsLTqunIw6OHIIFCoSuugDc0HbyHwm1YThS8y9LhtUEEHnYpzlS2udUzEX8jYSsFbhP6QyENq5OYHPdzo721K5mBOtpMxbERausThuJWlbl4ikq+Rp1UFt98x7Sy5RernV+o2sVqgAg7EU3X/dK/iXCaa1VXPdWIyG6d9twLbee8mtxWmTZKeemCCxYNlCg/hGtvZ398zrE/q9+vHR/DN0zBySzG98tgdPiL/GbCJrHhEgZ0t5Ed/Q2PxE2edlPHFPpERLoSIgRAREQEREBERAREQIiIgItEQIkwZ86z2UnyBPyEDQPE+NJeow3FwLbkjRbfGaO9GgudHNas6Xz06VPM6kGzAlvZ10vrvpNg8QVUNNjVJy2uQDlY66AH3kGc14RxRlqqzsxtcNZiraLrZhrrtObPqW0dNx4SaFZM9RWo1UN6BVnKUdiugF84t1EjXUaTasX4nwmXmV674KsQFarSYMlQjY2Fw3xAIvrOTYTxTiahAxWJL0gwDL0is6gEizgKxG34xPXFPEFKobUsO+UagsQxCjU2zu5A03vEUmJ1ebVmMbR4p8b0GQ0qXEsRiGZSM5yJSS+/QLZ2t2JtrNPw7lBlpYl1v/hgA6bGor7TzUo4Z8pfEDbUKyAa9tV7bSGrpSW1HPcf9Q1VKqPco/O8sp4sBwzG1SGYCoin2cwVGA1Oq+ex7y8xGJ1z01yhkpKiAnp+7CFb32Fm076XmqJxiobH9LoX3H7zMNO5VRLPw5xrLVenXDVkN7urqxS49pc1iR9ZS8S147Q6T9nnFjmpq1iQTTJ8wNFPytOnCcb8KsTVQ0qbcsHSoRYG1rW11/vOyLNeLc7YcufXSZBkxNWYJMCICIiAiIgIiICIiBERJgRJiIET4Y0HlvY2JVgD2BINjPvPli/Yb+U/lInwca8UYOo2HIyNUqWsAqlupjlzaD1vNb4X4Jx6LUqLg3NRkdaYYIqoXGU1jmYdQUtb1sZ13A44LhmqAEhFdiF9o5LkgeZ0nngvEKz1GFTllciMQl7U3fVaJcn7xsnUTYW6fOc8RjaZckwX2S8UI6lprp+OuNPSy3N5fcA+xlqbh8S9CoRqEtUKX82Gma29trzfsT4npLiRQCVHbLUJyU6jEMhpjl6LY6OSSDoQPOZX6ypLSD1Ky5bAljYbsQBlUnW/Tp3Uy/arnuJ+xIVmJfGhBfRKdAAKPK7VJaYH7GcDTH7ys5/iPKv8L0yB8JuLcYo51XmLmcKVAuQQ+iMSBZQx0F99bSsxPjGnmqJTRqjjOqfhWpUpAGtSUkXBQEXJHnbaTiFZhfsk4amYmnVdm3ZqtyB3C2Atf01ljw3wHw7Cg8uhkzFVJao5LEsFVSSdiSBbubT6UvFSvUCUkz9COerqGalzbEDYAFASTu4AvKjFY98VS5jM6UjTTEUkRmQlUxFNWNU/iOzAi1rwazeJ8Kw+ESmuFw4Q1Ky2ylgoO7EgnuuYWm/IdBNX45hhagA3s10UX1J6WA17nQa+k2hdhJoWeokQZoo9CJAkwEREBESLwJiIgIiIEQIkwItJiIETHx/7t/5T+UyZicUcCjUJ7Ix+QkT4NNw+uCrkCwKVrd7fdH+8wq9OthMMKdHM1JxSAqas9DPl5zMyqSVKliHsSpGtxaYy+IWw9AI1BXSoWBYsRboUFLAa3ue8cN8dVKoIpUlGU5CFV6hGXTa9yNtbTnm0Q2iJXHBwHq0HSqtblivnKF2poKuQpTR29sDl23vrcgTxg/DzU8Rh2axWlTxIJuLZmrZ6TWPcK7+4385VY/xZjKStUq1KdKkL61KZB9y3bqb+m059xbx5xFusYyr1EFaNLQKnYsUFgW03Ol5FbfXibVx1T9mqqYl6lBaTqXV0R6lVEpMECXCIhD2AupJ6bnQbyxwPA1pkvXKM/NrVVKhkCc9VFRbE9yDqfMTgmJ8e4ippVq1lA3AqO19fxG9ydTqTPk9bEVEL0alTklsuVuoMQATmGxN2Gsvs/pFddywmDpYZBkx1KkLIKhPJYNy1CBwzNdTlCg7jQGwhOK8LNEomKpOlOk1MlKmcrTqbglL7kDXztPz9hTVJrFbACnULLaysDZbAfX/LLPw7XdOYVJT2b2O4I79/P4RMox2ziniKhWq4UUnzg18xYK2XpBXc76vN8XacU8MVL18Mt9DVze64Qn/1na12l6M7JkxE0VTEiTAREQEREBERAREQESJMBERASu8Qf8rW/wDG/wCUsJX+IEvhaw/w3/KRPhDjvFKrM+W5stgqga9QBNvM6+4WuTKSnwqnSqCrXrLQIDDDpnKFm71nK9S0lNzqOtvTWWnE3HMdVtZgLkaMQRbKW3t7vSaTgML9841y57gnW4Btr5nW05K27l1TWchstDi+DwyMf1hUxDmx25tjbQg1Kdh7gZXVaHEMZUXmJihRO78skZTqDlWwtt3lJg+HM3MKJmLM6quugJN7e4d5m4vD43LTBdciLlVaRKBf5rAXPqSZrGKzrb14HhKNO+KfKosL1KFZR7rhrHvpKThyJV564WqctN86ggqGUgdYBN9Cov8ACa7T4tVByVK1Smu9gQxJ97aD4mbP4e8PvimL0izL1Ka71KlvUKq5cx+kytXrttS7Nbgy1ytFEFNqlwWAJDXUlT6XP1J8pTcG4TX5rMKd6a08lVtB1Jp033cE2K+hm4fspi8NRqChVFWylqasLMhAv0Ek3FxsT3Mq/wBMqsaeHxKA8tOZUbQmpVdQ6ZvQZ3Yjux12la/5idLZaemZ4aX/AIrDqWFw77EXBAvt853MTiHAKKpisObXcPo99bMBdD/Fve5nbwJ0cU7GuXkjJwkxE2ZgkwIgIiICIiAiIgIiIEXkyJMBERATB4yfuKnqrD5i0zpg8XH3L+6RPiYcn4zwE/pJspC2RifPQd/U6WmuYmhiaSilSTMKhrFNrU7uhqVCewGUW13m9eKQeYLGy2W++vT9e2k0ni3G2p1grKNFACXuaaAHLnsfaa7MR2FpxzXJ12Rf6yFLxagicqmjdNO+erlsHe1rJ3yKNAO5JOtxPhX4gSCeVzSPPS+9zZVB7bXMtxQ5utRNrH16iBb6CfTiaUWFIULLUuRU1y5jrqvyG/nIi2rXrnjVKjK5z18IQtrAJnUXtcZmbNfQjTTedUxHibD4LDotN0sFXIg8joHtb3nvqZUcIwFd1yVwEo62uSXbkhQrKxOgOm3ZdJl1/DOGsCBTyi3YW01i/JH6itJmNfFftXUqelQFH4i92FtcoC79tT3mv8L4i71lqVQQa2emTe9mQKEa/wDD05f80yP2eoriGcoMpUZKZHSCDqdO1xtLWrhA7KCqjJcgqLDqGVl07H85E8lcyCvHaJ2VzwZF5uFDAhuYBlO9hufp9Z1xZxXwpg2GLoMRfLVA39R/oDO1CdHD45+ads9RIibsQSYiAiIgIiICIiAiIgRJkCTAREQEwONfuH9QB9RM+fDFpdCD5SJGl+KqYKKyFVexsSL7DsPP1nN34YyVWNUZww7XJvfe1vhOl+I8MTbW4ANh62+k1epRcFbpfKfxBiPQ3BuvwtOW8bOOuvVdVTVaWQBUZtPZAYE2B1diL/L5iU3LyVA5AANiugysLezbsulrdrb31m1VuKVMhFKgFvobKSbX0JJJY7bTWMfSqGq5ZSOq4B0AJHUQB6jb1lIphN9ZP64UBVBC6sASSQBoQpPfc79xLOjUJYM9hSUa3IynS2/l/aavWwgfdLsCTdRkYXG4I0O2x00mXhuCHkZQhJNyWIAufO/nqdpnesew247zmLzHJSqAOi3FugHS666gdib3857wZUjPsq6nXsNyb7W8p8aKsaNOydVspJ1AYDy7bD5yw4ZwuvWVkCm1jmtsL7jUgE+kyiJ1tMxjJ8LBeZQYWIatcHs2tib99Z1gTTeA8GCtTvSCGnoFBJAGliL9wR5TcxPT446eZyf0RETRmmIEQEREBERAREQERECBJkSRAREQIM8VVuCJ7MgxI0niWNBORrhlY28iO6kbyvqqrbdBtobn8/8ASXXiDwtUr1S6OiaeRufU30Mq18H4pbXqI3uNj9Rac07vjSs9YwDhgNajgA9gfa+U+RwAa5IFrm1tRbsPfLyj4Sce0ot/k/MGZH7MWtlVh8b/AO6WNa1+r1P4fhbeWX6lIpgAi+5G1j6S6pcEKm4Wp8eXPjiuGV2OnMFvK35AgSs0Xi8Qr6eCFNQahXX0F2999SJb4DHC1rAD0sF+FpSYjw/i2YEIW9WZb2+s84nwzxBiMjKnqSNPkJWI78Tbk1t6LzHBRrKNWI/F/wBvpLaVfh3AVKVELVbM9zdux8u0tJ1R4wmSTEgyUPQiQJMBERAReItAREQERECDJERAREQEgxEDyRrIZB5SIkDy6ATw0RCULPVoiShAWQBrESJSlWM+yGIkoe5BiIEyYiAiIgIiIH//2Q==">
            <a:extLst>
              <a:ext uri="{FF2B5EF4-FFF2-40B4-BE49-F238E27FC236}">
                <a16:creationId xmlns="" xmlns:a16="http://schemas.microsoft.com/office/drawing/2014/main" id="{95A21390-5C2F-47A7-AD00-0035A2657240}"/>
              </a:ext>
            </a:extLst>
          </p:cNvPr>
          <p:cNvSpPr>
            <a:spLocks noChangeAspect="1" noChangeArrowheads="1"/>
          </p:cNvSpPr>
          <p:nvPr/>
        </p:nvSpPr>
        <p:spPr bwMode="auto">
          <a:xfrm>
            <a:off x="1739900" y="7938"/>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GB" altLang="en-US" sz="1800" dirty="0">
              <a:latin typeface="Arial" panose="020B0604020202020204" pitchFamily="34" charset="0"/>
            </a:endParaRPr>
          </a:p>
        </p:txBody>
      </p:sp>
      <p:pic>
        <p:nvPicPr>
          <p:cNvPr id="9226" name="Picture 10">
            <a:extLst>
              <a:ext uri="{FF2B5EF4-FFF2-40B4-BE49-F238E27FC236}">
                <a16:creationId xmlns="" xmlns:a16="http://schemas.microsoft.com/office/drawing/2014/main" id="{A2773C5D-34A5-431A-9BDE-85B17088743E}"/>
              </a:ext>
            </a:extLst>
          </p:cNvPr>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476375" y="5229225"/>
            <a:ext cx="1233488" cy="1809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6" name="Picture 2" descr="Image result for man thinking cartoon images">
            <a:hlinkClick r:id="rId6"/>
            <a:extLst>
              <a:ext uri="{FF2B5EF4-FFF2-40B4-BE49-F238E27FC236}">
                <a16:creationId xmlns="" xmlns:a16="http://schemas.microsoft.com/office/drawing/2014/main" id="{87594C1E-5FF2-4539-969E-A83635B74B40}"/>
              </a:ext>
            </a:extLst>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4623728" y="3552304"/>
            <a:ext cx="2801669" cy="2589735"/>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spd="slow"/>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3">
            <a:extLst>
              <a:ext uri="{FF2B5EF4-FFF2-40B4-BE49-F238E27FC236}">
                <a16:creationId xmlns="" xmlns:a16="http://schemas.microsoft.com/office/drawing/2014/main" id="{817612D0-A806-4E80-A234-B9A1891F65DD}"/>
              </a:ext>
            </a:extLst>
          </p:cNvPr>
          <p:cNvSpPr>
            <a:spLocks noGrp="1"/>
          </p:cNvSpPr>
          <p:nvPr>
            <p:ph type="title"/>
          </p:nvPr>
        </p:nvSpPr>
        <p:spPr>
          <a:xfrm>
            <a:off x="0" y="222252"/>
            <a:ext cx="12192000" cy="1335087"/>
          </a:xfrm>
          <a:solidFill>
            <a:schemeClr val="accent1"/>
          </a:solidFill>
        </p:spPr>
        <p:txBody>
          <a:bodyPr/>
          <a:lstStyle/>
          <a:p>
            <a:pPr algn="ctr"/>
            <a:r>
              <a:rPr lang="en-GB" altLang="en-US" sz="2800" dirty="0">
                <a:solidFill>
                  <a:schemeClr val="bg1"/>
                </a:solidFill>
                <a:latin typeface="Verdana" panose="020B0604030504040204" pitchFamily="34" charset="0"/>
                <a:ea typeface="Verdana" panose="020B0604030504040204" pitchFamily="34" charset="0"/>
                <a:cs typeface="Verdana" panose="020B0604030504040204" pitchFamily="34" charset="0"/>
              </a:rPr>
              <a:t>The Annual Allowance</a:t>
            </a:r>
          </a:p>
        </p:txBody>
      </p:sp>
      <p:sp>
        <p:nvSpPr>
          <p:cNvPr id="9219" name="TextBox 4">
            <a:extLst>
              <a:ext uri="{FF2B5EF4-FFF2-40B4-BE49-F238E27FC236}">
                <a16:creationId xmlns="" xmlns:a16="http://schemas.microsoft.com/office/drawing/2014/main" id="{22D97FBA-E7EF-42A1-A8F2-A151DB5582A7}"/>
              </a:ext>
            </a:extLst>
          </p:cNvPr>
          <p:cNvSpPr txBox="1">
            <a:spLocks noChangeArrowheads="1"/>
          </p:cNvSpPr>
          <p:nvPr/>
        </p:nvSpPr>
        <p:spPr bwMode="auto">
          <a:xfrm>
            <a:off x="1518824" y="1672669"/>
            <a:ext cx="9011477" cy="38841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buNone/>
            </a:pPr>
            <a:r>
              <a:rPr lang="en-GB" sz="1600" dirty="0">
                <a:latin typeface="Verdana" panose="020B0604030504040204" pitchFamily="34" charset="0"/>
                <a:ea typeface="Verdana" panose="020B0604030504040204" pitchFamily="34" charset="0"/>
              </a:rPr>
              <a:t>Just to make things more complicated, an individual’s annual allowance isn’t always </a:t>
            </a:r>
            <a:r>
              <a:rPr lang="en-GB" sz="1600" b="1" dirty="0">
                <a:latin typeface="Verdana" panose="020B0604030504040204" pitchFamily="34" charset="0"/>
                <a:ea typeface="Verdana" panose="020B0604030504040204" pitchFamily="34" charset="0"/>
              </a:rPr>
              <a:t>£40,000</a:t>
            </a:r>
          </a:p>
          <a:p>
            <a:endParaRPr lang="en-GB" sz="1600" dirty="0">
              <a:latin typeface="Verdana" panose="020B0604030504040204" pitchFamily="34" charset="0"/>
              <a:ea typeface="Verdana" panose="020B0604030504040204" pitchFamily="34" charset="0"/>
            </a:endParaRPr>
          </a:p>
          <a:p>
            <a:pPr>
              <a:buNone/>
            </a:pPr>
            <a:r>
              <a:rPr lang="en-GB" sz="1600" dirty="0">
                <a:latin typeface="Verdana" panose="020B0604030504040204" pitchFamily="34" charset="0"/>
                <a:ea typeface="Verdana" panose="020B0604030504040204" pitchFamily="34" charset="0"/>
              </a:rPr>
              <a:t>The level depends on whether an individual has accessed their pension benefits flexibly (in which case their allowance is reduced to £4,000) – </a:t>
            </a:r>
            <a:r>
              <a:rPr lang="en-GB" sz="1600" b="1" dirty="0">
                <a:latin typeface="Verdana" panose="020B0604030504040204" pitchFamily="34" charset="0"/>
                <a:ea typeface="Verdana" panose="020B0604030504040204" pitchFamily="34" charset="0"/>
              </a:rPr>
              <a:t>Money Purchase Annual Allowance </a:t>
            </a:r>
            <a:r>
              <a:rPr lang="en-GB" sz="1600" dirty="0">
                <a:latin typeface="Verdana" panose="020B0604030504040204" pitchFamily="34" charset="0"/>
                <a:ea typeface="Verdana" panose="020B0604030504040204" pitchFamily="34" charset="0"/>
              </a:rPr>
              <a:t>applies</a:t>
            </a:r>
          </a:p>
          <a:p>
            <a:endParaRPr lang="en-GB" sz="1600" dirty="0">
              <a:latin typeface="Verdana" panose="020B0604030504040204" pitchFamily="34" charset="0"/>
              <a:ea typeface="Verdana" panose="020B0604030504040204" pitchFamily="34" charset="0"/>
            </a:endParaRPr>
          </a:p>
          <a:p>
            <a:pPr>
              <a:buNone/>
            </a:pPr>
            <a:r>
              <a:rPr lang="en-GB" sz="1600" dirty="0">
                <a:latin typeface="Verdana" panose="020B0604030504040204" pitchFamily="34" charset="0"/>
                <a:ea typeface="Verdana" panose="020B0604030504040204" pitchFamily="34" charset="0"/>
              </a:rPr>
              <a:t>Someone’s adjusted income is over </a:t>
            </a:r>
            <a:r>
              <a:rPr lang="en-GB" sz="1600" dirty="0" smtClean="0">
                <a:latin typeface="Verdana" panose="020B0604030504040204" pitchFamily="34" charset="0"/>
                <a:ea typeface="Verdana" panose="020B0604030504040204" pitchFamily="34" charset="0"/>
              </a:rPr>
              <a:t>£240,000 </a:t>
            </a:r>
            <a:r>
              <a:rPr lang="en-GB" sz="1600" dirty="0">
                <a:latin typeface="Verdana" panose="020B0604030504040204" pitchFamily="34" charset="0"/>
                <a:ea typeface="Verdana" panose="020B0604030504040204" pitchFamily="34" charset="0"/>
              </a:rPr>
              <a:t>and their threshold income is over </a:t>
            </a:r>
            <a:r>
              <a:rPr lang="en-GB" sz="1600" dirty="0" smtClean="0">
                <a:latin typeface="Verdana" panose="020B0604030504040204" pitchFamily="34" charset="0"/>
                <a:ea typeface="Verdana" panose="020B0604030504040204" pitchFamily="34" charset="0"/>
              </a:rPr>
              <a:t>£200,000</a:t>
            </a:r>
            <a:endParaRPr lang="en-GB" sz="1600" dirty="0">
              <a:latin typeface="Verdana" panose="020B0604030504040204" pitchFamily="34" charset="0"/>
              <a:ea typeface="Verdana" panose="020B0604030504040204" pitchFamily="34" charset="0"/>
            </a:endParaRPr>
          </a:p>
          <a:p>
            <a:pPr marL="285750" indent="-285750">
              <a:buFontTx/>
              <a:buChar char="-"/>
            </a:pPr>
            <a:r>
              <a:rPr lang="en-GB" sz="1600" dirty="0">
                <a:latin typeface="Verdana" panose="020B0604030504040204" pitchFamily="34" charset="0"/>
                <a:ea typeface="Verdana" panose="020B0604030504040204" pitchFamily="34" charset="0"/>
              </a:rPr>
              <a:t>the </a:t>
            </a:r>
            <a:r>
              <a:rPr lang="en-GB" sz="1600" b="1" dirty="0">
                <a:latin typeface="Verdana" panose="020B0604030504040204" pitchFamily="34" charset="0"/>
                <a:ea typeface="Verdana" panose="020B0604030504040204" pitchFamily="34" charset="0"/>
              </a:rPr>
              <a:t>Tapered Annual Allowance </a:t>
            </a:r>
            <a:r>
              <a:rPr lang="en-GB" sz="1600" dirty="0">
                <a:latin typeface="Verdana" panose="020B0604030504040204" pitchFamily="34" charset="0"/>
                <a:ea typeface="Verdana" panose="020B0604030504040204" pitchFamily="34" charset="0"/>
              </a:rPr>
              <a:t>then applies</a:t>
            </a:r>
          </a:p>
          <a:p>
            <a:pPr marL="285750" indent="-285750">
              <a:buFontTx/>
              <a:buChar char="-"/>
            </a:pPr>
            <a:endParaRPr lang="en-GB" sz="1600" dirty="0">
              <a:latin typeface="Verdana" panose="020B0604030504040204" pitchFamily="34" charset="0"/>
              <a:ea typeface="Verdana" panose="020B0604030504040204" pitchFamily="34" charset="0"/>
            </a:endParaRPr>
          </a:p>
          <a:p>
            <a:pPr marL="285750" indent="-285750">
              <a:buFontTx/>
              <a:buChar char="-"/>
            </a:pPr>
            <a:r>
              <a:rPr lang="en-GB" sz="1600" dirty="0">
                <a:latin typeface="Verdana" panose="020B0604030504040204" pitchFamily="34" charset="0"/>
                <a:ea typeface="Verdana" panose="020B0604030504040204" pitchFamily="34" charset="0"/>
              </a:rPr>
              <a:t>By earning over </a:t>
            </a:r>
            <a:r>
              <a:rPr lang="en-GB" sz="1600" dirty="0" smtClean="0">
                <a:latin typeface="Verdana" panose="020B0604030504040204" pitchFamily="34" charset="0"/>
                <a:ea typeface="Verdana" panose="020B0604030504040204" pitchFamily="34" charset="0"/>
              </a:rPr>
              <a:t>£240,000</a:t>
            </a:r>
            <a:r>
              <a:rPr lang="en-GB" sz="1600" dirty="0">
                <a:latin typeface="Verdana" panose="020B0604030504040204" pitchFamily="34" charset="0"/>
                <a:ea typeface="Verdana" panose="020B0604030504040204" pitchFamily="34" charset="0"/>
              </a:rPr>
              <a:t>, your individual annual allowance will reduce by £1 for every £2 of adjusted income over </a:t>
            </a:r>
            <a:r>
              <a:rPr lang="en-GB" sz="1600" dirty="0" smtClean="0">
                <a:latin typeface="Verdana" panose="020B0604030504040204" pitchFamily="34" charset="0"/>
                <a:ea typeface="Verdana" panose="020B0604030504040204" pitchFamily="34" charset="0"/>
              </a:rPr>
              <a:t>£240,000 </a:t>
            </a:r>
            <a:r>
              <a:rPr lang="en-GB" sz="1600" dirty="0">
                <a:latin typeface="Verdana" panose="020B0604030504040204" pitchFamily="34" charset="0"/>
                <a:ea typeface="Verdana" panose="020B0604030504040204" pitchFamily="34" charset="0"/>
              </a:rPr>
              <a:t>(down to an absolute minimum AA of </a:t>
            </a:r>
            <a:r>
              <a:rPr lang="en-GB" sz="1600" dirty="0" smtClean="0">
                <a:latin typeface="Verdana" panose="020B0604030504040204" pitchFamily="34" charset="0"/>
                <a:ea typeface="Verdana" panose="020B0604030504040204" pitchFamily="34" charset="0"/>
              </a:rPr>
              <a:t>£</a:t>
            </a:r>
            <a:r>
              <a:rPr lang="en-GB" sz="1600" dirty="0">
                <a:latin typeface="Verdana" panose="020B0604030504040204" pitchFamily="34" charset="0"/>
                <a:ea typeface="Verdana" panose="020B0604030504040204" pitchFamily="34" charset="0"/>
              </a:rPr>
              <a:t>4</a:t>
            </a:r>
            <a:r>
              <a:rPr lang="en-GB" sz="1600" dirty="0" smtClean="0">
                <a:latin typeface="Verdana" panose="020B0604030504040204" pitchFamily="34" charset="0"/>
                <a:ea typeface="Verdana" panose="020B0604030504040204" pitchFamily="34" charset="0"/>
              </a:rPr>
              <a:t>,000</a:t>
            </a:r>
            <a:r>
              <a:rPr lang="en-GB" sz="1600" dirty="0">
                <a:latin typeface="Verdana" panose="020B0604030504040204" pitchFamily="34" charset="0"/>
                <a:ea typeface="Verdana" panose="020B0604030504040204" pitchFamily="34" charset="0"/>
              </a:rPr>
              <a:t>) </a:t>
            </a:r>
          </a:p>
        </p:txBody>
      </p:sp>
      <p:sp>
        <p:nvSpPr>
          <p:cNvPr id="9220" name="TextBox 1">
            <a:extLst>
              <a:ext uri="{FF2B5EF4-FFF2-40B4-BE49-F238E27FC236}">
                <a16:creationId xmlns="" xmlns:a16="http://schemas.microsoft.com/office/drawing/2014/main" id="{8AB36CB6-EE2E-44ED-B375-2AEADF2067AB}"/>
              </a:ext>
            </a:extLst>
          </p:cNvPr>
          <p:cNvSpPr txBox="1">
            <a:spLocks noChangeArrowheads="1"/>
          </p:cNvSpPr>
          <p:nvPr/>
        </p:nvSpPr>
        <p:spPr bwMode="auto">
          <a:xfrm>
            <a:off x="2424113" y="6611939"/>
            <a:ext cx="7200900" cy="231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en-GB" altLang="en-US" sz="900" dirty="0">
                <a:latin typeface="Arial" panose="020B0604020202020204" pitchFamily="34" charset="0"/>
              </a:rPr>
              <a:t>Create and Prosper Financial Services Ltd is authorised and regulated by the Financial Conduct Authority. FCA Number 520631</a:t>
            </a:r>
          </a:p>
        </p:txBody>
      </p:sp>
      <p:pic>
        <p:nvPicPr>
          <p:cNvPr id="9221" name="Picture 3">
            <a:extLst>
              <a:ext uri="{FF2B5EF4-FFF2-40B4-BE49-F238E27FC236}">
                <a16:creationId xmlns="" xmlns:a16="http://schemas.microsoft.com/office/drawing/2014/main" id="{70674C64-D703-43CA-9B0B-F5DD0A617815}"/>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447214" y="5672139"/>
            <a:ext cx="1076325" cy="1062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222" name="Picture 5">
            <a:extLst>
              <a:ext uri="{FF2B5EF4-FFF2-40B4-BE49-F238E27FC236}">
                <a16:creationId xmlns="" xmlns:a16="http://schemas.microsoft.com/office/drawing/2014/main" id="{B432AED3-00AD-44A7-A2D4-BFA5F01C9A99}"/>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0180119" y="201475"/>
            <a:ext cx="1471613" cy="1368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223" name="AutoShape 9">
            <a:extLst>
              <a:ext uri="{FF2B5EF4-FFF2-40B4-BE49-F238E27FC236}">
                <a16:creationId xmlns="" xmlns:a16="http://schemas.microsoft.com/office/drawing/2014/main" id="{BBC96044-874F-49C3-9B3F-0A6669A87E0E}"/>
              </a:ext>
            </a:extLst>
          </p:cNvPr>
          <p:cNvSpPr>
            <a:spLocks noChangeAspect="1" noChangeArrowheads="1"/>
          </p:cNvSpPr>
          <p:nvPr/>
        </p:nvSpPr>
        <p:spPr bwMode="auto">
          <a:xfrm>
            <a:off x="1587500" y="-144463"/>
            <a:ext cx="304800" cy="3048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GB" altLang="en-US" sz="1800" dirty="0">
              <a:latin typeface="Arial" panose="020B0604020202020204" pitchFamily="34" charset="0"/>
            </a:endParaRPr>
          </a:p>
        </p:txBody>
      </p:sp>
      <p:sp>
        <p:nvSpPr>
          <p:cNvPr id="9224" name="AutoShape 11" descr="data:image/jpeg;base64,/9j/4AAQSkZJRgABAQAAAQABAAD/2wCEAAkGBhESEBQUEBAVFBQWFRQWFhQYFRQWFRUWFRQXFhQSFRcXGyYeGBkjGhQUHy8gIycpLCwsFh4xNTAqNSgrLCkBCQoKDgwOGg8PGikfHyEpLCkpKikpKSkpKSksKSkpKSkpKSkpKSwpKSwpKSkpKSksLCwpKSkpKSksKSwsKSkpKf/AABEIAJMA2wMBIgACEQEDEQH/xAAcAAEAAgMBAQEAAAAAAAAAAAAAAQUEBgcCAwj/xAA/EAACAQIEBAMFBAgEBwAAAAABAgADEQQSITEFEyJBBlFhMnGBkaEHI0KxFBUWM1Jy0eFjgsHCJDRDYnOy8P/EABkBAQADAQEAAAAAAAAAAAAAAAABAgMEBf/EAB4RAQADAAMBAQEBAAAAAAAAAAABAhEDITESQTIi/9oADAMBAAIRAxEAPwDuMREBERAiIMQERECJMXkEwPFSqFtcgX0Ec70lZxmsLqLbG99hfy9Z5pVqrbZF+J/K0rMpxZNVPkPr/SRzW9Pr/WUuMxnLNqmIA2voSRfzsdPjPrhWz3yVc1tCQBb53kfSflbCqfSTzj5fnNc8RccGCo82qKroD1ctVOUfxNfYes13A/bFw5zZqtSn/OmnzWPqD5dD5x8vr/aehiB3FprdDjeHfWlila4voRa3ofOeMFxbOxUOQR2Y3v6iRN4haKTPjaqdYHYg/wD209yj4G3XUsNzdt9Db+0vBLxOs0SZEkyRIiQJMBERAREQEREBERAiIiAiIgRBkyCYFRxtrkDbKb3JAHulLj+MBV6HQHvY5vTtcj3zL8X4sCy2JNr2G512BnLfGHGW54NA8roCkCplUkXzdrdwPfOfktnjXjjvtsPEsTTylaj21udmuSdbA2Jb8ptGC4sijKKgGXpINRRZhoQenQ7Tj/BeGVcZWAL2FRxR5h22LNlvq7KqsfIG3nOkU+E9N6mHeqVsvOosVqvlFiMQikAuLAX1vM4ifYbzaurjH8bohDnqowIII5isCDpawBuTe1u95zitgsLTqunIw6OHIIFCoSuugDc0HbyHwm1YThS8y9LhtUEEHnYpzlS2udUzEX8jYSsFbhP6QyENq5OYHPdzo721K5mBOtpMxbERausThuJWlbl4ikq+Rp1UFt98x7Sy5RernV+o2sVqgAg7EU3X/dK/iXCaa1VXPdWIyG6d9twLbee8mtxWmTZKeemCCxYNlCg/hGtvZ398zrE/q9+vHR/DN0zBySzG98tgdPiL/GbCJrHhEgZ0t5Ed/Q2PxE2edlPHFPpERLoSIgRAREQEREBERAREQIiIgItEQIkwZ86z2UnyBPyEDQPE+NJeow3FwLbkjRbfGaO9GgudHNas6Xz06VPM6kGzAlvZ10vrvpNg8QVUNNjVJy2uQDlY66AH3kGc14RxRlqqzsxtcNZiraLrZhrrtObPqW0dNx4SaFZM9RWo1UN6BVnKUdiugF84t1EjXUaTasX4nwmXmV674KsQFarSYMlQjY2Fw3xAIvrOTYTxTiahAxWJL0gwDL0is6gEizgKxG34xPXFPEFKobUsO+UagsQxCjU2zu5A03vEUmJ1ebVmMbR4p8b0GQ0qXEsRiGZSM5yJSS+/QLZ2t2JtrNPw7lBlpYl1v/hgA6bGor7TzUo4Z8pfEDbUKyAa9tV7bSGrpSW1HPcf9Q1VKqPco/O8sp4sBwzG1SGYCoin2cwVGA1Oq+ex7y8xGJ1z01yhkpKiAnp+7CFb32Fm076XmqJxiobH9LoX3H7zMNO5VRLPw5xrLVenXDVkN7urqxS49pc1iR9ZS8S147Q6T9nnFjmpq1iQTTJ8wNFPytOnCcb8KsTVQ0qbcsHSoRYG1rW11/vOyLNeLc7YcufXSZBkxNWYJMCICIiAiIgIiICIiBERJgRJiIET4Y0HlvY2JVgD2BINjPvPli/Yb+U/lInwca8UYOo2HIyNUqWsAqlupjlzaD1vNb4X4Jx6LUqLg3NRkdaYYIqoXGU1jmYdQUtb1sZ13A44LhmqAEhFdiF9o5LkgeZ0nngvEKz1GFTllciMQl7U3fVaJcn7xsnUTYW6fOc8RjaZckwX2S8UI6lprp+OuNPSy3N5fcA+xlqbh8S9CoRqEtUKX82Gma29trzfsT4npLiRQCVHbLUJyU6jEMhpjl6LY6OSSDoQPOZX6ypLSD1Ky5bAljYbsQBlUnW/Tp3Uy/arnuJ+xIVmJfGhBfRKdAAKPK7VJaYH7GcDTH7ys5/iPKv8L0yB8JuLcYo51XmLmcKVAuQQ+iMSBZQx0F99bSsxPjGnmqJTRqjjOqfhWpUpAGtSUkXBQEXJHnbaTiFZhfsk4amYmnVdm3ZqtyB3C2Atf01ljw3wHw7Cg8uhkzFVJao5LEsFVSSdiSBbubT6UvFSvUCUkz9COerqGalzbEDYAFASTu4AvKjFY98VS5jM6UjTTEUkRmQlUxFNWNU/iOzAi1rwazeJ8Kw+ESmuFw4Q1Ky2ylgoO7EgnuuYWm/IdBNX45hhagA3s10UX1J6WA17nQa+k2hdhJoWeokQZoo9CJAkwEREBESLwJiIgIiIEQIkwItJiIETHx/7t/5T+UyZicUcCjUJ7Ix+QkT4NNw+uCrkCwKVrd7fdH+8wq9OthMMKdHM1JxSAqas9DPl5zMyqSVKliHsSpGtxaYy+IWw9AI1BXSoWBYsRboUFLAa3ue8cN8dVKoIpUlGU5CFV6hGXTa9yNtbTnm0Q2iJXHBwHq0HSqtblivnKF2poKuQpTR29sDl23vrcgTxg/DzU8Rh2axWlTxIJuLZmrZ6TWPcK7+4385VY/xZjKStUq1KdKkL61KZB9y3bqb+m059xbx5xFusYyr1EFaNLQKnYsUFgW03Ol5FbfXibVx1T9mqqYl6lBaTqXV0R6lVEpMECXCIhD2AupJ6bnQbyxwPA1pkvXKM/NrVVKhkCc9VFRbE9yDqfMTgmJ8e4ippVq1lA3AqO19fxG9ydTqTPk9bEVEL0alTklsuVuoMQATmGxN2Gsvs/pFddywmDpYZBkx1KkLIKhPJYNy1CBwzNdTlCg7jQGwhOK8LNEomKpOlOk1MlKmcrTqbglL7kDXztPz9hTVJrFbACnULLaysDZbAfX/LLPw7XdOYVJT2b2O4I79/P4RMox2ziniKhWq4UUnzg18xYK2XpBXc76vN8XacU8MVL18Mt9DVze64Qn/1na12l6M7JkxE0VTEiTAREQEREBERAREQESJMBERASu8Qf8rW/wDG/wCUsJX+IEvhaw/w3/KRPhDjvFKrM+W5stgqga9QBNvM6+4WuTKSnwqnSqCrXrLQIDDDpnKFm71nK9S0lNzqOtvTWWnE3HMdVtZgLkaMQRbKW3t7vSaTgML9841y57gnW4Btr5nW05K27l1TWchstDi+DwyMf1hUxDmx25tjbQg1Kdh7gZXVaHEMZUXmJihRO78skZTqDlWwtt3lJg+HM3MKJmLM6quugJN7e4d5m4vD43LTBdciLlVaRKBf5rAXPqSZrGKzrb14HhKNO+KfKosL1KFZR7rhrHvpKThyJV564WqctN86ggqGUgdYBN9Cov8ACa7T4tVByVK1Smu9gQxJ97aD4mbP4e8PvimL0izL1Ka71KlvUKq5cx+kytXrttS7Nbgy1ytFEFNqlwWAJDXUlT6XP1J8pTcG4TX5rMKd6a08lVtB1Jp033cE2K+hm4fspi8NRqChVFWylqasLMhAv0Ek3FxsT3Mq/wBMqsaeHxKA8tOZUbQmpVdQ6ZvQZ3Yjux12la/5idLZaemZ4aX/AIrDqWFw77EXBAvt853MTiHAKKpisObXcPo99bMBdD/Fve5nbwJ0cU7GuXkjJwkxE2ZgkwIgIiICIiAiIgIiIEXkyJMBERATB4yfuKnqrD5i0zpg8XH3L+6RPiYcn4zwE/pJspC2RifPQd/U6WmuYmhiaSilSTMKhrFNrU7uhqVCewGUW13m9eKQeYLGy2W++vT9e2k0ni3G2p1grKNFACXuaaAHLnsfaa7MR2FpxzXJ12Rf6yFLxagicqmjdNO+erlsHe1rJ3yKNAO5JOtxPhX4gSCeVzSPPS+9zZVB7bXMtxQ5utRNrH16iBb6CfTiaUWFIULLUuRU1y5jrqvyG/nIi2rXrnjVKjK5z18IQtrAJnUXtcZmbNfQjTTedUxHibD4LDotN0sFXIg8joHtb3nvqZUcIwFd1yVwEo62uSXbkhQrKxOgOm3ZdJl1/DOGsCBTyi3YW01i/JH6itJmNfFftXUqelQFH4i92FtcoC79tT3mv8L4i71lqVQQa2emTe9mQKEa/wDD05f80yP2eoriGcoMpUZKZHSCDqdO1xtLWrhA7KCqjJcgqLDqGVl07H85E8lcyCvHaJ2VzwZF5uFDAhuYBlO9hufp9Z1xZxXwpg2GLoMRfLVA39R/oDO1CdHD45+ads9RIibsQSYiAiIgIiICIiAiIgRJkCTAREQEwONfuH9QB9RM+fDFpdCD5SJGl+KqYKKyFVexsSL7DsPP1nN34YyVWNUZww7XJvfe1vhOl+I8MTbW4ANh62+k1epRcFbpfKfxBiPQ3BuvwtOW8bOOuvVdVTVaWQBUZtPZAYE2B1diL/L5iU3LyVA5AANiugysLezbsulrdrb31m1VuKVMhFKgFvobKSbX0JJJY7bTWMfSqGq5ZSOq4B0AJHUQB6jb1lIphN9ZP64UBVBC6sASSQBoQpPfc79xLOjUJYM9hSUa3IynS2/l/aavWwgfdLsCTdRkYXG4I0O2x00mXhuCHkZQhJNyWIAufO/nqdpnesew247zmLzHJSqAOi3FugHS666gdib3857wZUjPsq6nXsNyb7W8p8aKsaNOydVspJ1AYDy7bD5yw4ZwuvWVkCm1jmtsL7jUgE+kyiJ1tMxjJ8LBeZQYWIatcHs2tib99Z1gTTeA8GCtTvSCGnoFBJAGliL9wR5TcxPT446eZyf0RETRmmIEQEREBERAREQERECBJkSRAREQIM8VVuCJ7MgxI0niWNBORrhlY28iO6kbyvqqrbdBtobn8/8ASXXiDwtUr1S6OiaeRufU30Mq18H4pbXqI3uNj9Rac07vjSs9YwDhgNajgA9gfa+U+RwAa5IFrm1tRbsPfLyj4Sce0ot/k/MGZH7MWtlVh8b/AO6WNa1+r1P4fhbeWX6lIpgAi+5G1j6S6pcEKm4Wp8eXPjiuGV2OnMFvK35AgSs0Xi8Qr6eCFNQahXX0F2999SJb4DHC1rAD0sF+FpSYjw/i2YEIW9WZb2+s84nwzxBiMjKnqSNPkJWI78Tbk1t6LzHBRrKNWI/F/wBvpLaVfh3AVKVELVbM9zdux8u0tJ1R4wmSTEgyUPQiQJMBERAReItAREQERECDJERAREQEgxEDyRrIZB5SIkDy6ATw0RCULPVoiShAWQBrESJSlWM+yGIkoe5BiIEyYiAiIgIiIH//2Q==">
            <a:extLst>
              <a:ext uri="{FF2B5EF4-FFF2-40B4-BE49-F238E27FC236}">
                <a16:creationId xmlns="" xmlns:a16="http://schemas.microsoft.com/office/drawing/2014/main" id="{95A21390-5C2F-47A7-AD00-0035A2657240}"/>
              </a:ext>
            </a:extLst>
          </p:cNvPr>
          <p:cNvSpPr>
            <a:spLocks noChangeAspect="1" noChangeArrowheads="1"/>
          </p:cNvSpPr>
          <p:nvPr/>
        </p:nvSpPr>
        <p:spPr bwMode="auto">
          <a:xfrm>
            <a:off x="1739900" y="7938"/>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GB" altLang="en-US" sz="1800" dirty="0">
              <a:latin typeface="Arial" panose="020B0604020202020204" pitchFamily="34" charset="0"/>
            </a:endParaRPr>
          </a:p>
        </p:txBody>
      </p:sp>
      <p:pic>
        <p:nvPicPr>
          <p:cNvPr id="9226" name="Picture 10">
            <a:extLst>
              <a:ext uri="{FF2B5EF4-FFF2-40B4-BE49-F238E27FC236}">
                <a16:creationId xmlns="" xmlns:a16="http://schemas.microsoft.com/office/drawing/2014/main" id="{A2773C5D-34A5-431A-9BDE-85B17088743E}"/>
              </a:ext>
            </a:extLst>
          </p:cNvPr>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476375" y="5229225"/>
            <a:ext cx="1233488" cy="1809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279142644"/>
      </p:ext>
    </p:extLst>
  </p:cSld>
  <p:clrMapOvr>
    <a:masterClrMapping/>
  </p:clrMapOvr>
  <p:transition spd="slow"/>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3">
            <a:extLst>
              <a:ext uri="{FF2B5EF4-FFF2-40B4-BE49-F238E27FC236}">
                <a16:creationId xmlns="" xmlns:a16="http://schemas.microsoft.com/office/drawing/2014/main" id="{817612D0-A806-4E80-A234-B9A1891F65DD}"/>
              </a:ext>
            </a:extLst>
          </p:cNvPr>
          <p:cNvSpPr>
            <a:spLocks noGrp="1"/>
          </p:cNvSpPr>
          <p:nvPr>
            <p:ph type="title"/>
          </p:nvPr>
        </p:nvSpPr>
        <p:spPr>
          <a:xfrm>
            <a:off x="0" y="222252"/>
            <a:ext cx="12192000" cy="1335087"/>
          </a:xfrm>
          <a:solidFill>
            <a:schemeClr val="accent1"/>
          </a:solidFill>
        </p:spPr>
        <p:txBody>
          <a:bodyPr/>
          <a:lstStyle/>
          <a:p>
            <a:pPr algn="ctr"/>
            <a:r>
              <a:rPr lang="en-GB" altLang="en-US" sz="2800" dirty="0">
                <a:solidFill>
                  <a:schemeClr val="bg1"/>
                </a:solidFill>
                <a:latin typeface="Verdana" panose="020B0604030504040204" pitchFamily="34" charset="0"/>
                <a:ea typeface="Verdana" panose="020B0604030504040204" pitchFamily="34" charset="0"/>
                <a:cs typeface="Verdana" panose="020B0604030504040204" pitchFamily="34" charset="0"/>
              </a:rPr>
              <a:t>The Tapered Annual Allowance</a:t>
            </a:r>
          </a:p>
        </p:txBody>
      </p:sp>
      <p:sp>
        <p:nvSpPr>
          <p:cNvPr id="9219" name="TextBox 4">
            <a:extLst>
              <a:ext uri="{FF2B5EF4-FFF2-40B4-BE49-F238E27FC236}">
                <a16:creationId xmlns="" xmlns:a16="http://schemas.microsoft.com/office/drawing/2014/main" id="{22D97FBA-E7EF-42A1-A8F2-A151DB5582A7}"/>
              </a:ext>
            </a:extLst>
          </p:cNvPr>
          <p:cNvSpPr txBox="1">
            <a:spLocks noChangeArrowheads="1"/>
          </p:cNvSpPr>
          <p:nvPr/>
        </p:nvSpPr>
        <p:spPr bwMode="auto">
          <a:xfrm>
            <a:off x="1518824" y="1784214"/>
            <a:ext cx="9011477" cy="29977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buNone/>
            </a:pPr>
            <a:r>
              <a:rPr lang="en-GB" sz="1600" b="1" dirty="0">
                <a:latin typeface="Verdana" panose="020B0604030504040204" pitchFamily="34" charset="0"/>
                <a:ea typeface="Verdana" panose="020B0604030504040204" pitchFamily="34" charset="0"/>
              </a:rPr>
              <a:t>Threshold Income of </a:t>
            </a:r>
            <a:r>
              <a:rPr lang="en-GB" sz="1600" b="1" dirty="0" smtClean="0">
                <a:latin typeface="Verdana" panose="020B0604030504040204" pitchFamily="34" charset="0"/>
                <a:ea typeface="Verdana" panose="020B0604030504040204" pitchFamily="34" charset="0"/>
              </a:rPr>
              <a:t>£200,000</a:t>
            </a:r>
            <a:endParaRPr lang="en-GB" sz="1600" b="1" dirty="0">
              <a:latin typeface="Verdana" panose="020B0604030504040204" pitchFamily="34" charset="0"/>
              <a:ea typeface="Verdana" panose="020B0604030504040204" pitchFamily="34" charset="0"/>
            </a:endParaRPr>
          </a:p>
          <a:p>
            <a:endParaRPr lang="en-GB" sz="1600" dirty="0">
              <a:latin typeface="Verdana" panose="020B0604030504040204" pitchFamily="34" charset="0"/>
              <a:ea typeface="Verdana" panose="020B0604030504040204" pitchFamily="34" charset="0"/>
            </a:endParaRPr>
          </a:p>
          <a:p>
            <a:pPr>
              <a:buNone/>
            </a:pPr>
            <a:r>
              <a:rPr lang="en-GB" sz="1600" dirty="0">
                <a:latin typeface="Verdana" panose="020B0604030504040204" pitchFamily="34" charset="0"/>
                <a:ea typeface="Verdana" panose="020B0604030504040204" pitchFamily="34" charset="0"/>
              </a:rPr>
              <a:t>Includes -</a:t>
            </a:r>
          </a:p>
          <a:p>
            <a:endParaRPr lang="en-GB" sz="1600" dirty="0">
              <a:latin typeface="Verdana" panose="020B0604030504040204" pitchFamily="34" charset="0"/>
              <a:ea typeface="Verdana" panose="020B0604030504040204" pitchFamily="34" charset="0"/>
            </a:endParaRPr>
          </a:p>
          <a:p>
            <a:r>
              <a:rPr lang="en-GB" sz="1600" dirty="0">
                <a:latin typeface="Verdana" panose="020B0604030504040204" pitchFamily="34" charset="0"/>
                <a:ea typeface="Verdana" panose="020B0604030504040204" pitchFamily="34" charset="0"/>
              </a:rPr>
              <a:t>Total income, including salary sacrifice pension arrangements</a:t>
            </a:r>
          </a:p>
          <a:p>
            <a:endParaRPr lang="en-GB" sz="1600" dirty="0">
              <a:latin typeface="Verdana" panose="020B0604030504040204" pitchFamily="34" charset="0"/>
              <a:ea typeface="Verdana" panose="020B0604030504040204" pitchFamily="34" charset="0"/>
            </a:endParaRPr>
          </a:p>
          <a:p>
            <a:r>
              <a:rPr lang="en-GB" sz="1600" dirty="0">
                <a:latin typeface="Verdana" panose="020B0604030504040204" pitchFamily="34" charset="0"/>
                <a:ea typeface="Verdana" panose="020B0604030504040204" pitchFamily="34" charset="0"/>
              </a:rPr>
              <a:t>Deducts </a:t>
            </a:r>
          </a:p>
          <a:p>
            <a:endParaRPr lang="en-GB" sz="1600" dirty="0">
              <a:latin typeface="Verdana" panose="020B0604030504040204" pitchFamily="34" charset="0"/>
              <a:ea typeface="Verdana" panose="020B0604030504040204" pitchFamily="34" charset="0"/>
            </a:endParaRPr>
          </a:p>
          <a:p>
            <a:r>
              <a:rPr lang="en-GB" sz="1600" dirty="0">
                <a:latin typeface="Verdana" panose="020B0604030504040204" pitchFamily="34" charset="0"/>
                <a:ea typeface="Verdana" panose="020B0604030504040204" pitchFamily="34" charset="0"/>
              </a:rPr>
              <a:t>Any individual pension contributions made during the tax year</a:t>
            </a:r>
          </a:p>
          <a:p>
            <a:r>
              <a:rPr lang="en-GB" sz="1600" dirty="0">
                <a:latin typeface="Verdana" panose="020B0604030504040204" pitchFamily="34" charset="0"/>
                <a:ea typeface="Verdana" panose="020B0604030504040204" pitchFamily="34" charset="0"/>
              </a:rPr>
              <a:t>Certain taxable reliefs – i.e. charitable donations made</a:t>
            </a:r>
          </a:p>
        </p:txBody>
      </p:sp>
      <p:sp>
        <p:nvSpPr>
          <p:cNvPr id="9220" name="TextBox 1">
            <a:extLst>
              <a:ext uri="{FF2B5EF4-FFF2-40B4-BE49-F238E27FC236}">
                <a16:creationId xmlns="" xmlns:a16="http://schemas.microsoft.com/office/drawing/2014/main" id="{8AB36CB6-EE2E-44ED-B375-2AEADF2067AB}"/>
              </a:ext>
            </a:extLst>
          </p:cNvPr>
          <p:cNvSpPr txBox="1">
            <a:spLocks noChangeArrowheads="1"/>
          </p:cNvSpPr>
          <p:nvPr/>
        </p:nvSpPr>
        <p:spPr bwMode="auto">
          <a:xfrm>
            <a:off x="2424113" y="6611939"/>
            <a:ext cx="7200900" cy="231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en-GB" altLang="en-US" sz="900" dirty="0">
                <a:latin typeface="Arial" panose="020B0604020202020204" pitchFamily="34" charset="0"/>
              </a:rPr>
              <a:t>Create and Prosper Financial Services Ltd is authorised and regulated by the Financial Conduct Authority. FCA Number 520631</a:t>
            </a:r>
          </a:p>
        </p:txBody>
      </p:sp>
      <p:pic>
        <p:nvPicPr>
          <p:cNvPr id="9221" name="Picture 3">
            <a:extLst>
              <a:ext uri="{FF2B5EF4-FFF2-40B4-BE49-F238E27FC236}">
                <a16:creationId xmlns="" xmlns:a16="http://schemas.microsoft.com/office/drawing/2014/main" id="{70674C64-D703-43CA-9B0B-F5DD0A617815}"/>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447214" y="5672139"/>
            <a:ext cx="1076325" cy="1062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222" name="Picture 5">
            <a:extLst>
              <a:ext uri="{FF2B5EF4-FFF2-40B4-BE49-F238E27FC236}">
                <a16:creationId xmlns="" xmlns:a16="http://schemas.microsoft.com/office/drawing/2014/main" id="{B432AED3-00AD-44A7-A2D4-BFA5F01C9A99}"/>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0180119" y="201475"/>
            <a:ext cx="1471613" cy="1368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223" name="AutoShape 9">
            <a:extLst>
              <a:ext uri="{FF2B5EF4-FFF2-40B4-BE49-F238E27FC236}">
                <a16:creationId xmlns="" xmlns:a16="http://schemas.microsoft.com/office/drawing/2014/main" id="{BBC96044-874F-49C3-9B3F-0A6669A87E0E}"/>
              </a:ext>
            </a:extLst>
          </p:cNvPr>
          <p:cNvSpPr>
            <a:spLocks noChangeAspect="1" noChangeArrowheads="1"/>
          </p:cNvSpPr>
          <p:nvPr/>
        </p:nvSpPr>
        <p:spPr bwMode="auto">
          <a:xfrm>
            <a:off x="1587500" y="-144463"/>
            <a:ext cx="304800" cy="3048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GB" altLang="en-US" sz="1800" dirty="0">
              <a:latin typeface="Arial" panose="020B0604020202020204" pitchFamily="34" charset="0"/>
            </a:endParaRPr>
          </a:p>
        </p:txBody>
      </p:sp>
      <p:sp>
        <p:nvSpPr>
          <p:cNvPr id="9224" name="AutoShape 11" descr="data:image/jpeg;base64,/9j/4AAQSkZJRgABAQAAAQABAAD/2wCEAAkGBhESEBQUEBAVFBQWFRQWFhQYFRQWFRUWFRQXFhQSFRcXGyYeGBkjGhQUHy8gIycpLCwsFh4xNTAqNSgrLCkBCQoKDgwOGg8PGikfHyEpLCkpKikpKSkpKSksKSkpKSkpKSkpKSwpKSwpKSkpKSksLCwpKSkpKSksKSwsKSkpKf/AABEIAJMA2wMBIgACEQEDEQH/xAAcAAEAAgMBAQEAAAAAAAAAAAAAAQUEBgcCAwj/xAA/EAACAQIEBAMFBAgEBwAAAAABAgADEQQSITEFEyJBBlFhMnGBkaEHI0KxFBUWM1Jy0eFjgsHCJDRDYnOy8P/EABkBAQADAQEAAAAAAAAAAAAAAAABAgMEBf/EAB4RAQADAAMBAQEBAAAAAAAAAAABAhEDITESQTIi/9oADAMBAAIRAxEAPwDuMREBERAiIMQERECJMXkEwPFSqFtcgX0Ec70lZxmsLqLbG99hfy9Z5pVqrbZF+J/K0rMpxZNVPkPr/SRzW9Pr/WUuMxnLNqmIA2voSRfzsdPjPrhWz3yVc1tCQBb53kfSflbCqfSTzj5fnNc8RccGCo82qKroD1ctVOUfxNfYes13A/bFw5zZqtSn/OmnzWPqD5dD5x8vr/aehiB3FprdDjeHfWlila4voRa3ofOeMFxbOxUOQR2Y3v6iRN4haKTPjaqdYHYg/wD209yj4G3XUsNzdt9Db+0vBLxOs0SZEkyRIiQJMBERAREQEREBERAiIiAiIgRBkyCYFRxtrkDbKb3JAHulLj+MBV6HQHvY5vTtcj3zL8X4sCy2JNr2G512BnLfGHGW54NA8roCkCplUkXzdrdwPfOfktnjXjjvtsPEsTTylaj21udmuSdbA2Jb8ptGC4sijKKgGXpINRRZhoQenQ7Tj/BeGVcZWAL2FRxR5h22LNlvq7KqsfIG3nOkU+E9N6mHeqVsvOosVqvlFiMQikAuLAX1vM4ifYbzaurjH8bohDnqowIII5isCDpawBuTe1u95zitgsLTqunIw6OHIIFCoSuugDc0HbyHwm1YThS8y9LhtUEEHnYpzlS2udUzEX8jYSsFbhP6QyENq5OYHPdzo721K5mBOtpMxbERausThuJWlbl4ikq+Rp1UFt98x7Sy5RernV+o2sVqgAg7EU3X/dK/iXCaa1VXPdWIyG6d9twLbee8mtxWmTZKeemCCxYNlCg/hGtvZ398zrE/q9+vHR/DN0zBySzG98tgdPiL/GbCJrHhEgZ0t5Ed/Q2PxE2edlPHFPpERLoSIgRAREQEREBERAREQIiIgItEQIkwZ86z2UnyBPyEDQPE+NJeow3FwLbkjRbfGaO9GgudHNas6Xz06VPM6kGzAlvZ10vrvpNg8QVUNNjVJy2uQDlY66AH3kGc14RxRlqqzsxtcNZiraLrZhrrtObPqW0dNx4SaFZM9RWo1UN6BVnKUdiugF84t1EjXUaTasX4nwmXmV674KsQFarSYMlQjY2Fw3xAIvrOTYTxTiahAxWJL0gwDL0is6gEizgKxG34xPXFPEFKobUsO+UagsQxCjU2zu5A03vEUmJ1ebVmMbR4p8b0GQ0qXEsRiGZSM5yJSS+/QLZ2t2JtrNPw7lBlpYl1v/hgA6bGor7TzUo4Z8pfEDbUKyAa9tV7bSGrpSW1HPcf9Q1VKqPco/O8sp4sBwzG1SGYCoin2cwVGA1Oq+ex7y8xGJ1z01yhkpKiAnp+7CFb32Fm076XmqJxiobH9LoX3H7zMNO5VRLPw5xrLVenXDVkN7urqxS49pc1iR9ZS8S147Q6T9nnFjmpq1iQTTJ8wNFPytOnCcb8KsTVQ0qbcsHSoRYG1rW11/vOyLNeLc7YcufXSZBkxNWYJMCICIiAiIgIiICIiBERJgRJiIET4Y0HlvY2JVgD2BINjPvPli/Yb+U/lInwca8UYOo2HIyNUqWsAqlupjlzaD1vNb4X4Jx6LUqLg3NRkdaYYIqoXGU1jmYdQUtb1sZ13A44LhmqAEhFdiF9o5LkgeZ0nngvEKz1GFTllciMQl7U3fVaJcn7xsnUTYW6fOc8RjaZckwX2S8UI6lprp+OuNPSy3N5fcA+xlqbh8S9CoRqEtUKX82Gma29trzfsT4npLiRQCVHbLUJyU6jEMhpjl6LY6OSSDoQPOZX6ypLSD1Ky5bAljYbsQBlUnW/Tp3Uy/arnuJ+xIVmJfGhBfRKdAAKPK7VJaYH7GcDTH7ys5/iPKv8L0yB8JuLcYo51XmLmcKVAuQQ+iMSBZQx0F99bSsxPjGnmqJTRqjjOqfhWpUpAGtSUkXBQEXJHnbaTiFZhfsk4amYmnVdm3ZqtyB3C2Atf01ljw3wHw7Cg8uhkzFVJao5LEsFVSSdiSBbubT6UvFSvUCUkz9COerqGalzbEDYAFASTu4AvKjFY98VS5jM6UjTTEUkRmQlUxFNWNU/iOzAi1rwazeJ8Kw+ESmuFw4Q1Ky2ylgoO7EgnuuYWm/IdBNX45hhagA3s10UX1J6WA17nQa+k2hdhJoWeokQZoo9CJAkwEREBESLwJiIgIiIEQIkwItJiIETHx/7t/5T+UyZicUcCjUJ7Ix+QkT4NNw+uCrkCwKVrd7fdH+8wq9OthMMKdHM1JxSAqas9DPl5zMyqSVKliHsSpGtxaYy+IWw9AI1BXSoWBYsRboUFLAa3ue8cN8dVKoIpUlGU5CFV6hGXTa9yNtbTnm0Q2iJXHBwHq0HSqtblivnKF2poKuQpTR29sDl23vrcgTxg/DzU8Rh2axWlTxIJuLZmrZ6TWPcK7+4385VY/xZjKStUq1KdKkL61KZB9y3bqb+m059xbx5xFusYyr1EFaNLQKnYsUFgW03Ol5FbfXibVx1T9mqqYl6lBaTqXV0R6lVEpMECXCIhD2AupJ6bnQbyxwPA1pkvXKM/NrVVKhkCc9VFRbE9yDqfMTgmJ8e4ippVq1lA3AqO19fxG9ydTqTPk9bEVEL0alTklsuVuoMQATmGxN2Gsvs/pFddywmDpYZBkx1KkLIKhPJYNy1CBwzNdTlCg7jQGwhOK8LNEomKpOlOk1MlKmcrTqbglL7kDXztPz9hTVJrFbACnULLaysDZbAfX/LLPw7XdOYVJT2b2O4I79/P4RMox2ziniKhWq4UUnzg18xYK2XpBXc76vN8XacU8MVL18Mt9DVze64Qn/1na12l6M7JkxE0VTEiTAREQEREBERAREQESJMBERASu8Qf8rW/wDG/wCUsJX+IEvhaw/w3/KRPhDjvFKrM+W5stgqga9QBNvM6+4WuTKSnwqnSqCrXrLQIDDDpnKFm71nK9S0lNzqOtvTWWnE3HMdVtZgLkaMQRbKW3t7vSaTgML9841y57gnW4Btr5nW05K27l1TWchstDi+DwyMf1hUxDmx25tjbQg1Kdh7gZXVaHEMZUXmJihRO78skZTqDlWwtt3lJg+HM3MKJmLM6quugJN7e4d5m4vD43LTBdciLlVaRKBf5rAXPqSZrGKzrb14HhKNO+KfKosL1KFZR7rhrHvpKThyJV564WqctN86ggqGUgdYBN9Cov8ACa7T4tVByVK1Smu9gQxJ97aD4mbP4e8PvimL0izL1Ka71KlvUKq5cx+kytXrttS7Nbgy1ytFEFNqlwWAJDXUlT6XP1J8pTcG4TX5rMKd6a08lVtB1Jp033cE2K+hm4fspi8NRqChVFWylqasLMhAv0Ek3FxsT3Mq/wBMqsaeHxKA8tOZUbQmpVdQ6ZvQZ3Yjux12la/5idLZaemZ4aX/AIrDqWFw77EXBAvt853MTiHAKKpisObXcPo99bMBdD/Fve5nbwJ0cU7GuXkjJwkxE2ZgkwIgIiICIiAiIgIiIEXkyJMBERATB4yfuKnqrD5i0zpg8XH3L+6RPiYcn4zwE/pJspC2RifPQd/U6WmuYmhiaSilSTMKhrFNrU7uhqVCewGUW13m9eKQeYLGy2W++vT9e2k0ni3G2p1grKNFACXuaaAHLnsfaa7MR2FpxzXJ12Rf6yFLxagicqmjdNO+erlsHe1rJ3yKNAO5JOtxPhX4gSCeVzSPPS+9zZVB7bXMtxQ5utRNrH16iBb6CfTiaUWFIULLUuRU1y5jrqvyG/nIi2rXrnjVKjK5z18IQtrAJnUXtcZmbNfQjTTedUxHibD4LDotN0sFXIg8joHtb3nvqZUcIwFd1yVwEo62uSXbkhQrKxOgOm3ZdJl1/DOGsCBTyi3YW01i/JH6itJmNfFftXUqelQFH4i92FtcoC79tT3mv8L4i71lqVQQa2emTe9mQKEa/wDD05f80yP2eoriGcoMpUZKZHSCDqdO1xtLWrhA7KCqjJcgqLDqGVl07H85E8lcyCvHaJ2VzwZF5uFDAhuYBlO9hufp9Z1xZxXwpg2GLoMRfLVA39R/oDO1CdHD45+ads9RIibsQSYiAiIgIiICIiAiIgRJkCTAREQEwONfuH9QB9RM+fDFpdCD5SJGl+KqYKKyFVexsSL7DsPP1nN34YyVWNUZww7XJvfe1vhOl+I8MTbW4ANh62+k1epRcFbpfKfxBiPQ3BuvwtOW8bOOuvVdVTVaWQBUZtPZAYE2B1diL/L5iU3LyVA5AANiugysLezbsulrdrb31m1VuKVMhFKgFvobKSbX0JJJY7bTWMfSqGq5ZSOq4B0AJHUQB6jb1lIphN9ZP64UBVBC6sASSQBoQpPfc79xLOjUJYM9hSUa3IynS2/l/aavWwgfdLsCTdRkYXG4I0O2x00mXhuCHkZQhJNyWIAufO/nqdpnesew247zmLzHJSqAOi3FugHS666gdib3857wZUjPsq6nXsNyb7W8p8aKsaNOydVspJ1AYDy7bD5yw4ZwuvWVkCm1jmtsL7jUgE+kyiJ1tMxjJ8LBeZQYWIatcHs2tib99Z1gTTeA8GCtTvSCGnoFBJAGliL9wR5TcxPT446eZyf0RETRmmIEQEREBERAREQERECBJkSRAREQIM8VVuCJ7MgxI0niWNBORrhlY28iO6kbyvqqrbdBtobn8/8ASXXiDwtUr1S6OiaeRufU30Mq18H4pbXqI3uNj9Rac07vjSs9YwDhgNajgA9gfa+U+RwAa5IFrm1tRbsPfLyj4Sce0ot/k/MGZH7MWtlVh8b/AO6WNa1+r1P4fhbeWX6lIpgAi+5G1j6S6pcEKm4Wp8eXPjiuGV2OnMFvK35AgSs0Xi8Qr6eCFNQahXX0F2999SJb4DHC1rAD0sF+FpSYjw/i2YEIW9WZb2+s84nwzxBiMjKnqSNPkJWI78Tbk1t6LzHBRrKNWI/F/wBvpLaVfh3AVKVELVbM9zdux8u0tJ1R4wmSTEgyUPQiQJMBERAReItAREQERECDJERAREQEgxEDyRrIZB5SIkDy6ATw0RCULPVoiShAWQBrESJSlWM+yGIkoe5BiIEyYiAiIgIiIH//2Q==">
            <a:extLst>
              <a:ext uri="{FF2B5EF4-FFF2-40B4-BE49-F238E27FC236}">
                <a16:creationId xmlns="" xmlns:a16="http://schemas.microsoft.com/office/drawing/2014/main" id="{95A21390-5C2F-47A7-AD00-0035A2657240}"/>
              </a:ext>
            </a:extLst>
          </p:cNvPr>
          <p:cNvSpPr>
            <a:spLocks noChangeAspect="1" noChangeArrowheads="1"/>
          </p:cNvSpPr>
          <p:nvPr/>
        </p:nvSpPr>
        <p:spPr bwMode="auto">
          <a:xfrm>
            <a:off x="1739900" y="7938"/>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GB" altLang="en-US" sz="1800" dirty="0">
              <a:latin typeface="Arial" panose="020B0604020202020204" pitchFamily="34" charset="0"/>
            </a:endParaRPr>
          </a:p>
        </p:txBody>
      </p:sp>
      <p:pic>
        <p:nvPicPr>
          <p:cNvPr id="9226" name="Picture 10">
            <a:extLst>
              <a:ext uri="{FF2B5EF4-FFF2-40B4-BE49-F238E27FC236}">
                <a16:creationId xmlns="" xmlns:a16="http://schemas.microsoft.com/office/drawing/2014/main" id="{A2773C5D-34A5-431A-9BDE-85B17088743E}"/>
              </a:ext>
            </a:extLst>
          </p:cNvPr>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476375" y="5229225"/>
            <a:ext cx="1233488" cy="1809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028458184"/>
      </p:ext>
    </p:extLst>
  </p:cSld>
  <p:clrMapOvr>
    <a:masterClrMapping/>
  </p:clrMapOvr>
  <p:transition spd="slow"/>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3">
            <a:extLst>
              <a:ext uri="{FF2B5EF4-FFF2-40B4-BE49-F238E27FC236}">
                <a16:creationId xmlns="" xmlns:a16="http://schemas.microsoft.com/office/drawing/2014/main" id="{817612D0-A806-4E80-A234-B9A1891F65DD}"/>
              </a:ext>
            </a:extLst>
          </p:cNvPr>
          <p:cNvSpPr>
            <a:spLocks noGrp="1"/>
          </p:cNvSpPr>
          <p:nvPr>
            <p:ph type="title"/>
          </p:nvPr>
        </p:nvSpPr>
        <p:spPr>
          <a:xfrm>
            <a:off x="0" y="222252"/>
            <a:ext cx="12192000" cy="1335087"/>
          </a:xfrm>
          <a:solidFill>
            <a:schemeClr val="accent1"/>
          </a:solidFill>
        </p:spPr>
        <p:txBody>
          <a:bodyPr/>
          <a:lstStyle/>
          <a:p>
            <a:pPr algn="ctr"/>
            <a:r>
              <a:rPr lang="en-GB" altLang="en-US" sz="2800" dirty="0">
                <a:solidFill>
                  <a:schemeClr val="bg1"/>
                </a:solidFill>
                <a:latin typeface="Verdana" panose="020B0604030504040204" pitchFamily="34" charset="0"/>
                <a:ea typeface="Verdana" panose="020B0604030504040204" pitchFamily="34" charset="0"/>
                <a:cs typeface="Verdana" panose="020B0604030504040204" pitchFamily="34" charset="0"/>
              </a:rPr>
              <a:t>The Tapered Annual Allowance</a:t>
            </a:r>
          </a:p>
        </p:txBody>
      </p:sp>
      <p:sp>
        <p:nvSpPr>
          <p:cNvPr id="9220" name="TextBox 1">
            <a:extLst>
              <a:ext uri="{FF2B5EF4-FFF2-40B4-BE49-F238E27FC236}">
                <a16:creationId xmlns="" xmlns:a16="http://schemas.microsoft.com/office/drawing/2014/main" id="{8AB36CB6-EE2E-44ED-B375-2AEADF2067AB}"/>
              </a:ext>
            </a:extLst>
          </p:cNvPr>
          <p:cNvSpPr txBox="1">
            <a:spLocks noChangeArrowheads="1"/>
          </p:cNvSpPr>
          <p:nvPr/>
        </p:nvSpPr>
        <p:spPr bwMode="auto">
          <a:xfrm>
            <a:off x="2424113" y="6611939"/>
            <a:ext cx="7200900" cy="231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en-GB" altLang="en-US" sz="900" dirty="0">
                <a:latin typeface="Arial" panose="020B0604020202020204" pitchFamily="34" charset="0"/>
              </a:rPr>
              <a:t>Create and Prosper Financial Services Ltd is authorised and regulated by the Financial Conduct Authority. FCA Number 520631</a:t>
            </a:r>
          </a:p>
        </p:txBody>
      </p:sp>
      <p:pic>
        <p:nvPicPr>
          <p:cNvPr id="9221" name="Picture 3">
            <a:extLst>
              <a:ext uri="{FF2B5EF4-FFF2-40B4-BE49-F238E27FC236}">
                <a16:creationId xmlns="" xmlns:a16="http://schemas.microsoft.com/office/drawing/2014/main" id="{70674C64-D703-43CA-9B0B-F5DD0A617815}"/>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447214" y="5672139"/>
            <a:ext cx="1076325" cy="1062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222" name="Picture 5">
            <a:extLst>
              <a:ext uri="{FF2B5EF4-FFF2-40B4-BE49-F238E27FC236}">
                <a16:creationId xmlns="" xmlns:a16="http://schemas.microsoft.com/office/drawing/2014/main" id="{B432AED3-00AD-44A7-A2D4-BFA5F01C9A99}"/>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0180119" y="201475"/>
            <a:ext cx="1471613" cy="1368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223" name="AutoShape 9">
            <a:extLst>
              <a:ext uri="{FF2B5EF4-FFF2-40B4-BE49-F238E27FC236}">
                <a16:creationId xmlns="" xmlns:a16="http://schemas.microsoft.com/office/drawing/2014/main" id="{BBC96044-874F-49C3-9B3F-0A6669A87E0E}"/>
              </a:ext>
            </a:extLst>
          </p:cNvPr>
          <p:cNvSpPr>
            <a:spLocks noChangeAspect="1" noChangeArrowheads="1"/>
          </p:cNvSpPr>
          <p:nvPr/>
        </p:nvSpPr>
        <p:spPr bwMode="auto">
          <a:xfrm>
            <a:off x="1587500" y="-144463"/>
            <a:ext cx="304800" cy="3048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GB" altLang="en-US" sz="1800" dirty="0">
              <a:latin typeface="Arial" panose="020B0604020202020204" pitchFamily="34" charset="0"/>
            </a:endParaRPr>
          </a:p>
        </p:txBody>
      </p:sp>
      <p:sp>
        <p:nvSpPr>
          <p:cNvPr id="9224" name="AutoShape 11" descr="data:image/jpeg;base64,/9j/4AAQSkZJRgABAQAAAQABAAD/2wCEAAkGBhESEBQUEBAVFBQWFRQWFhQYFRQWFRUWFRQXFhQSFRcXGyYeGBkjGhQUHy8gIycpLCwsFh4xNTAqNSgrLCkBCQoKDgwOGg8PGikfHyEpLCkpKikpKSkpKSksKSkpKSkpKSkpKSwpKSwpKSkpKSksLCwpKSkpKSksKSwsKSkpKf/AABEIAJMA2wMBIgACEQEDEQH/xAAcAAEAAgMBAQEAAAAAAAAAAAAAAQUEBgcCAwj/xAA/EAACAQIEBAMFBAgEBwAAAAABAgADEQQSITEFEyJBBlFhMnGBkaEHI0KxFBUWM1Jy0eFjgsHCJDRDYnOy8P/EABkBAQADAQEAAAAAAAAAAAAAAAABAgMEBf/EAB4RAQADAAMBAQEBAAAAAAAAAAABAhEDITESQTIi/9oADAMBAAIRAxEAPwDuMREBERAiIMQERECJMXkEwPFSqFtcgX0Ec70lZxmsLqLbG99hfy9Z5pVqrbZF+J/K0rMpxZNVPkPr/SRzW9Pr/WUuMxnLNqmIA2voSRfzsdPjPrhWz3yVc1tCQBb53kfSflbCqfSTzj5fnNc8RccGCo82qKroD1ctVOUfxNfYes13A/bFw5zZqtSn/OmnzWPqD5dD5x8vr/aehiB3FprdDjeHfWlila4voRa3ofOeMFxbOxUOQR2Y3v6iRN4haKTPjaqdYHYg/wD209yj4G3XUsNzdt9Db+0vBLxOs0SZEkyRIiQJMBERAREQEREBERAiIiAiIgRBkyCYFRxtrkDbKb3JAHulLj+MBV6HQHvY5vTtcj3zL8X4sCy2JNr2G512BnLfGHGW54NA8roCkCplUkXzdrdwPfOfktnjXjjvtsPEsTTylaj21udmuSdbA2Jb8ptGC4sijKKgGXpINRRZhoQenQ7Tj/BeGVcZWAL2FRxR5h22LNlvq7KqsfIG3nOkU+E9N6mHeqVsvOosVqvlFiMQikAuLAX1vM4ifYbzaurjH8bohDnqowIII5isCDpawBuTe1u95zitgsLTqunIw6OHIIFCoSuugDc0HbyHwm1YThS8y9LhtUEEHnYpzlS2udUzEX8jYSsFbhP6QyENq5OYHPdzo721K5mBOtpMxbERausThuJWlbl4ikq+Rp1UFt98x7Sy5RernV+o2sVqgAg7EU3X/dK/iXCaa1VXPdWIyG6d9twLbee8mtxWmTZKeemCCxYNlCg/hGtvZ398zrE/q9+vHR/DN0zBySzG98tgdPiL/GbCJrHhEgZ0t5Ed/Q2PxE2edlPHFPpERLoSIgRAREQEREBERAREQIiIgItEQIkwZ86z2UnyBPyEDQPE+NJeow3FwLbkjRbfGaO9GgudHNas6Xz06VPM6kGzAlvZ10vrvpNg8QVUNNjVJy2uQDlY66AH3kGc14RxRlqqzsxtcNZiraLrZhrrtObPqW0dNx4SaFZM9RWo1UN6BVnKUdiugF84t1EjXUaTasX4nwmXmV674KsQFarSYMlQjY2Fw3xAIvrOTYTxTiahAxWJL0gwDL0is6gEizgKxG34xPXFPEFKobUsO+UagsQxCjU2zu5A03vEUmJ1ebVmMbR4p8b0GQ0qXEsRiGZSM5yJSS+/QLZ2t2JtrNPw7lBlpYl1v/hgA6bGor7TzUo4Z8pfEDbUKyAa9tV7bSGrpSW1HPcf9Q1VKqPco/O8sp4sBwzG1SGYCoin2cwVGA1Oq+ex7y8xGJ1z01yhkpKiAnp+7CFb32Fm076XmqJxiobH9LoX3H7zMNO5VRLPw5xrLVenXDVkN7urqxS49pc1iR9ZS8S147Q6T9nnFjmpq1iQTTJ8wNFPytOnCcb8KsTVQ0qbcsHSoRYG1rW11/vOyLNeLc7YcufXSZBkxNWYJMCICIiAiIgIiICIiBERJgRJiIET4Y0HlvY2JVgD2BINjPvPli/Yb+U/lInwca8UYOo2HIyNUqWsAqlupjlzaD1vNb4X4Jx6LUqLg3NRkdaYYIqoXGU1jmYdQUtb1sZ13A44LhmqAEhFdiF9o5LkgeZ0nngvEKz1GFTllciMQl7U3fVaJcn7xsnUTYW6fOc8RjaZckwX2S8UI6lprp+OuNPSy3N5fcA+xlqbh8S9CoRqEtUKX82Gma29trzfsT4npLiRQCVHbLUJyU6jEMhpjl6LY6OSSDoQPOZX6ypLSD1Ky5bAljYbsQBlUnW/Tp3Uy/arnuJ+xIVmJfGhBfRKdAAKPK7VJaYH7GcDTH7ys5/iPKv8L0yB8JuLcYo51XmLmcKVAuQQ+iMSBZQx0F99bSsxPjGnmqJTRqjjOqfhWpUpAGtSUkXBQEXJHnbaTiFZhfsk4amYmnVdm3ZqtyB3C2Atf01ljw3wHw7Cg8uhkzFVJao5LEsFVSSdiSBbubT6UvFSvUCUkz9COerqGalzbEDYAFASTu4AvKjFY98VS5jM6UjTTEUkRmQlUxFNWNU/iOzAi1rwazeJ8Kw+ESmuFw4Q1Ky2ylgoO7EgnuuYWm/IdBNX45hhagA3s10UX1J6WA17nQa+k2hdhJoWeokQZoo9CJAkwEREBESLwJiIgIiIEQIkwItJiIETHx/7t/5T+UyZicUcCjUJ7Ix+QkT4NNw+uCrkCwKVrd7fdH+8wq9OthMMKdHM1JxSAqas9DPl5zMyqSVKliHsSpGtxaYy+IWw9AI1BXSoWBYsRboUFLAa3ue8cN8dVKoIpUlGU5CFV6hGXTa9yNtbTnm0Q2iJXHBwHq0HSqtblivnKF2poKuQpTR29sDl23vrcgTxg/DzU8Rh2axWlTxIJuLZmrZ6TWPcK7+4385VY/xZjKStUq1KdKkL61KZB9y3bqb+m059xbx5xFusYyr1EFaNLQKnYsUFgW03Ol5FbfXibVx1T9mqqYl6lBaTqXV0R6lVEpMECXCIhD2AupJ6bnQbyxwPA1pkvXKM/NrVVKhkCc9VFRbE9yDqfMTgmJ8e4ippVq1lA3AqO19fxG9ydTqTPk9bEVEL0alTklsuVuoMQATmGxN2Gsvs/pFddywmDpYZBkx1KkLIKhPJYNy1CBwzNdTlCg7jQGwhOK8LNEomKpOlOk1MlKmcrTqbglL7kDXztPz9hTVJrFbACnULLaysDZbAfX/LLPw7XdOYVJT2b2O4I79/P4RMox2ziniKhWq4UUnzg18xYK2XpBXc76vN8XacU8MVL18Mt9DVze64Qn/1na12l6M7JkxE0VTEiTAREQEREBERAREQESJMBERASu8Qf8rW/wDG/wCUsJX+IEvhaw/w3/KRPhDjvFKrM+W5stgqga9QBNvM6+4WuTKSnwqnSqCrXrLQIDDDpnKFm71nK9S0lNzqOtvTWWnE3HMdVtZgLkaMQRbKW3t7vSaTgML9841y57gnW4Btr5nW05K27l1TWchstDi+DwyMf1hUxDmx25tjbQg1Kdh7gZXVaHEMZUXmJihRO78skZTqDlWwtt3lJg+HM3MKJmLM6quugJN7e4d5m4vD43LTBdciLlVaRKBf5rAXPqSZrGKzrb14HhKNO+KfKosL1KFZR7rhrHvpKThyJV564WqctN86ggqGUgdYBN9Cov8ACa7T4tVByVK1Smu9gQxJ97aD4mbP4e8PvimL0izL1Ka71KlvUKq5cx+kytXrttS7Nbgy1ytFEFNqlwWAJDXUlT6XP1J8pTcG4TX5rMKd6a08lVtB1Jp033cE2K+hm4fspi8NRqChVFWylqasLMhAv0Ek3FxsT3Mq/wBMqsaeHxKA8tOZUbQmpVdQ6ZvQZ3Yjux12la/5idLZaemZ4aX/AIrDqWFw77EXBAvt853MTiHAKKpisObXcPo99bMBdD/Fve5nbwJ0cU7GuXkjJwkxE2ZgkwIgIiICIiAiIgIiIEXkyJMBERATB4yfuKnqrD5i0zpg8XH3L+6RPiYcn4zwE/pJspC2RifPQd/U6WmuYmhiaSilSTMKhrFNrU7uhqVCewGUW13m9eKQeYLGy2W++vT9e2k0ni3G2p1grKNFACXuaaAHLnsfaa7MR2FpxzXJ12Rf6yFLxagicqmjdNO+erlsHe1rJ3yKNAO5JOtxPhX4gSCeVzSPPS+9zZVB7bXMtxQ5utRNrH16iBb6CfTiaUWFIULLUuRU1y5jrqvyG/nIi2rXrnjVKjK5z18IQtrAJnUXtcZmbNfQjTTedUxHibD4LDotN0sFXIg8joHtb3nvqZUcIwFd1yVwEo62uSXbkhQrKxOgOm3ZdJl1/DOGsCBTyi3YW01i/JH6itJmNfFftXUqelQFH4i92FtcoC79tT3mv8L4i71lqVQQa2emTe9mQKEa/wDD05f80yP2eoriGcoMpUZKZHSCDqdO1xtLWrhA7KCqjJcgqLDqGVl07H85E8lcyCvHaJ2VzwZF5uFDAhuYBlO9hufp9Z1xZxXwpg2GLoMRfLVA39R/oDO1CdHD45+ads9RIibsQSYiAiIgIiICIiAiIgRJkCTAREQEwONfuH9QB9RM+fDFpdCD5SJGl+KqYKKyFVexsSL7DsPP1nN34YyVWNUZww7XJvfe1vhOl+I8MTbW4ANh62+k1epRcFbpfKfxBiPQ3BuvwtOW8bOOuvVdVTVaWQBUZtPZAYE2B1diL/L5iU3LyVA5AANiugysLezbsulrdrb31m1VuKVMhFKgFvobKSbX0JJJY7bTWMfSqGq5ZSOq4B0AJHUQB6jb1lIphN9ZP64UBVBC6sASSQBoQpPfc79xLOjUJYM9hSUa3IynS2/l/aavWwgfdLsCTdRkYXG4I0O2x00mXhuCHkZQhJNyWIAufO/nqdpnesew247zmLzHJSqAOi3FugHS666gdib3857wZUjPsq6nXsNyb7W8p8aKsaNOydVspJ1AYDy7bD5yw4ZwuvWVkCm1jmtsL7jUgE+kyiJ1tMxjJ8LBeZQYWIatcHs2tib99Z1gTTeA8GCtTvSCGnoFBJAGliL9wR5TcxPT446eZyf0RETRmmIEQEREBERAREQERECBJkSRAREQIM8VVuCJ7MgxI0niWNBORrhlY28iO6kbyvqqrbdBtobn8/8ASXXiDwtUr1S6OiaeRufU30Mq18H4pbXqI3uNj9Rac07vjSs9YwDhgNajgA9gfa+U+RwAa5IFrm1tRbsPfLyj4Sce0ot/k/MGZH7MWtlVh8b/AO6WNa1+r1P4fhbeWX6lIpgAi+5G1j6S6pcEKm4Wp8eXPjiuGV2OnMFvK35AgSs0Xi8Qr6eCFNQahXX0F2999SJb4DHC1rAD0sF+FpSYjw/i2YEIW9WZb2+s84nwzxBiMjKnqSNPkJWI78Tbk1t6LzHBRrKNWI/F/wBvpLaVfh3AVKVELVbM9zdux8u0tJ1R4wmSTEgyUPQiQJMBERAReItAREQERECDJERAREQEgxEDyRrIZB5SIkDy6ATw0RCULPVoiShAWQBrESJSlWM+yGIkoe5BiIEyYiAiIgIiIH//2Q==">
            <a:extLst>
              <a:ext uri="{FF2B5EF4-FFF2-40B4-BE49-F238E27FC236}">
                <a16:creationId xmlns="" xmlns:a16="http://schemas.microsoft.com/office/drawing/2014/main" id="{95A21390-5C2F-47A7-AD00-0035A2657240}"/>
              </a:ext>
            </a:extLst>
          </p:cNvPr>
          <p:cNvSpPr>
            <a:spLocks noChangeAspect="1" noChangeArrowheads="1"/>
          </p:cNvSpPr>
          <p:nvPr/>
        </p:nvSpPr>
        <p:spPr bwMode="auto">
          <a:xfrm>
            <a:off x="1739900" y="7938"/>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GB" altLang="en-US" sz="1800" dirty="0">
              <a:latin typeface="Arial" panose="020B0604020202020204" pitchFamily="34" charset="0"/>
            </a:endParaRPr>
          </a:p>
        </p:txBody>
      </p:sp>
      <p:pic>
        <p:nvPicPr>
          <p:cNvPr id="9226" name="Picture 10">
            <a:extLst>
              <a:ext uri="{FF2B5EF4-FFF2-40B4-BE49-F238E27FC236}">
                <a16:creationId xmlns="" xmlns:a16="http://schemas.microsoft.com/office/drawing/2014/main" id="{A2773C5D-34A5-431A-9BDE-85B17088743E}"/>
              </a:ext>
            </a:extLst>
          </p:cNvPr>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476375" y="5229225"/>
            <a:ext cx="1233488" cy="1809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ectangle 1">
            <a:extLst>
              <a:ext uri="{FF2B5EF4-FFF2-40B4-BE49-F238E27FC236}">
                <a16:creationId xmlns="" xmlns:a16="http://schemas.microsoft.com/office/drawing/2014/main" id="{922ACFB2-1775-48A8-AEF1-046CB3235523}"/>
              </a:ext>
            </a:extLst>
          </p:cNvPr>
          <p:cNvSpPr/>
          <p:nvPr/>
        </p:nvSpPr>
        <p:spPr>
          <a:xfrm>
            <a:off x="1476375" y="1771653"/>
            <a:ext cx="9549433" cy="2800767"/>
          </a:xfrm>
          <a:prstGeom prst="rect">
            <a:avLst/>
          </a:prstGeom>
        </p:spPr>
        <p:txBody>
          <a:bodyPr wrap="square">
            <a:spAutoFit/>
          </a:bodyPr>
          <a:lstStyle/>
          <a:p>
            <a:r>
              <a:rPr lang="en-GB" sz="1600" b="1" dirty="0">
                <a:latin typeface="Verdana" panose="020B0604030504040204" pitchFamily="34" charset="0"/>
                <a:ea typeface="Verdana" panose="020B0604030504040204" pitchFamily="34" charset="0"/>
              </a:rPr>
              <a:t>Adjusted Income of </a:t>
            </a:r>
            <a:r>
              <a:rPr lang="en-GB" sz="1600" b="1" dirty="0" smtClean="0">
                <a:latin typeface="Verdana" panose="020B0604030504040204" pitchFamily="34" charset="0"/>
                <a:ea typeface="Verdana" panose="020B0604030504040204" pitchFamily="34" charset="0"/>
              </a:rPr>
              <a:t>£240,000</a:t>
            </a:r>
            <a:endParaRPr lang="en-GB" sz="1600" b="1" dirty="0">
              <a:latin typeface="Verdana" panose="020B0604030504040204" pitchFamily="34" charset="0"/>
              <a:ea typeface="Verdana" panose="020B0604030504040204" pitchFamily="34" charset="0"/>
            </a:endParaRPr>
          </a:p>
          <a:p>
            <a:endParaRPr lang="en-GB" sz="1600" dirty="0">
              <a:latin typeface="Verdana" panose="020B0604030504040204" pitchFamily="34" charset="0"/>
              <a:ea typeface="Verdana" panose="020B0604030504040204" pitchFamily="34" charset="0"/>
            </a:endParaRPr>
          </a:p>
          <a:p>
            <a:r>
              <a:rPr lang="en-GB" sz="1600" dirty="0">
                <a:latin typeface="Verdana" panose="020B0604030504040204" pitchFamily="34" charset="0"/>
                <a:ea typeface="Verdana" panose="020B0604030504040204" pitchFamily="34" charset="0"/>
              </a:rPr>
              <a:t>Includes -</a:t>
            </a:r>
          </a:p>
          <a:p>
            <a:endParaRPr lang="en-GB" sz="1600" dirty="0">
              <a:latin typeface="Verdana" panose="020B0604030504040204" pitchFamily="34" charset="0"/>
              <a:ea typeface="Verdana" panose="020B0604030504040204" pitchFamily="34" charset="0"/>
            </a:endParaRPr>
          </a:p>
          <a:p>
            <a:r>
              <a:rPr lang="en-GB" sz="1600" dirty="0">
                <a:latin typeface="Verdana" panose="020B0604030504040204" pitchFamily="34" charset="0"/>
                <a:ea typeface="Verdana" panose="020B0604030504040204" pitchFamily="34" charset="0"/>
              </a:rPr>
              <a:t>Taxable Income (see Threshold Income)</a:t>
            </a:r>
          </a:p>
          <a:p>
            <a:r>
              <a:rPr lang="en-GB" sz="1600" dirty="0">
                <a:latin typeface="Verdana" panose="020B0604030504040204" pitchFamily="34" charset="0"/>
                <a:ea typeface="Verdana" panose="020B0604030504040204" pitchFamily="34" charset="0"/>
              </a:rPr>
              <a:t>Any employer contributions made to a pension (including salary sacrifice)</a:t>
            </a:r>
          </a:p>
          <a:p>
            <a:r>
              <a:rPr lang="en-GB" sz="1600" dirty="0">
                <a:latin typeface="Verdana" panose="020B0604030504040204" pitchFamily="34" charset="0"/>
                <a:ea typeface="Verdana" panose="020B0604030504040204" pitchFamily="34" charset="0"/>
              </a:rPr>
              <a:t>Any built up Final Salary benefits, excluding the cost of individual contributions</a:t>
            </a:r>
          </a:p>
          <a:p>
            <a:endParaRPr lang="en-GB" sz="1600" dirty="0">
              <a:latin typeface="Verdana" panose="020B0604030504040204" pitchFamily="34" charset="0"/>
              <a:ea typeface="Verdana" panose="020B0604030504040204" pitchFamily="34" charset="0"/>
            </a:endParaRPr>
          </a:p>
          <a:p>
            <a:r>
              <a:rPr lang="en-GB" sz="1600" dirty="0">
                <a:latin typeface="Verdana" panose="020B0604030504040204" pitchFamily="34" charset="0"/>
                <a:ea typeface="Verdana" panose="020B0604030504040204" pitchFamily="34" charset="0"/>
              </a:rPr>
              <a:t>Deducts </a:t>
            </a:r>
          </a:p>
          <a:p>
            <a:endParaRPr lang="en-GB" sz="1600" dirty="0">
              <a:latin typeface="Verdana" panose="020B0604030504040204" pitchFamily="34" charset="0"/>
              <a:ea typeface="Verdana" panose="020B0604030504040204" pitchFamily="34" charset="0"/>
            </a:endParaRPr>
          </a:p>
          <a:p>
            <a:r>
              <a:rPr lang="en-GB" sz="1600" dirty="0">
                <a:latin typeface="Verdana" panose="020B0604030504040204" pitchFamily="34" charset="0"/>
                <a:ea typeface="Verdana" panose="020B0604030504040204" pitchFamily="34" charset="0"/>
              </a:rPr>
              <a:t>Certain charitable donations i.e. gift aid</a:t>
            </a:r>
          </a:p>
        </p:txBody>
      </p:sp>
    </p:spTree>
    <p:extLst>
      <p:ext uri="{BB962C8B-B14F-4D97-AF65-F5344CB8AC3E}">
        <p14:creationId xmlns:p14="http://schemas.microsoft.com/office/powerpoint/2010/main" val="3857288584"/>
      </p:ext>
    </p:extLst>
  </p:cSld>
  <p:clrMapOvr>
    <a:masterClrMapping/>
  </p:clrMapOvr>
  <p:transition spd="slow"/>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3">
            <a:extLst>
              <a:ext uri="{FF2B5EF4-FFF2-40B4-BE49-F238E27FC236}">
                <a16:creationId xmlns="" xmlns:a16="http://schemas.microsoft.com/office/drawing/2014/main" id="{817612D0-A806-4E80-A234-B9A1891F65DD}"/>
              </a:ext>
            </a:extLst>
          </p:cNvPr>
          <p:cNvSpPr>
            <a:spLocks noGrp="1"/>
          </p:cNvSpPr>
          <p:nvPr>
            <p:ph type="title"/>
          </p:nvPr>
        </p:nvSpPr>
        <p:spPr>
          <a:xfrm>
            <a:off x="0" y="222252"/>
            <a:ext cx="12192000" cy="1335087"/>
          </a:xfrm>
          <a:solidFill>
            <a:schemeClr val="accent1"/>
          </a:solidFill>
        </p:spPr>
        <p:txBody>
          <a:bodyPr/>
          <a:lstStyle/>
          <a:p>
            <a:pPr algn="ctr"/>
            <a:r>
              <a:rPr lang="en-GB" altLang="en-US" sz="2800" dirty="0">
                <a:solidFill>
                  <a:schemeClr val="bg1"/>
                </a:solidFill>
                <a:latin typeface="Verdana" panose="020B0604030504040204" pitchFamily="34" charset="0"/>
                <a:ea typeface="Verdana" panose="020B0604030504040204" pitchFamily="34" charset="0"/>
                <a:cs typeface="Verdana" panose="020B0604030504040204" pitchFamily="34" charset="0"/>
              </a:rPr>
              <a:t>The Tapered Annual Allowance</a:t>
            </a:r>
          </a:p>
        </p:txBody>
      </p:sp>
      <p:sp>
        <p:nvSpPr>
          <p:cNvPr id="9220" name="TextBox 1">
            <a:extLst>
              <a:ext uri="{FF2B5EF4-FFF2-40B4-BE49-F238E27FC236}">
                <a16:creationId xmlns="" xmlns:a16="http://schemas.microsoft.com/office/drawing/2014/main" id="{8AB36CB6-EE2E-44ED-B375-2AEADF2067AB}"/>
              </a:ext>
            </a:extLst>
          </p:cNvPr>
          <p:cNvSpPr txBox="1">
            <a:spLocks noChangeArrowheads="1"/>
          </p:cNvSpPr>
          <p:nvPr/>
        </p:nvSpPr>
        <p:spPr bwMode="auto">
          <a:xfrm>
            <a:off x="2424113" y="6611939"/>
            <a:ext cx="7200900" cy="231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en-GB" altLang="en-US" sz="900" dirty="0">
                <a:latin typeface="Arial" panose="020B0604020202020204" pitchFamily="34" charset="0"/>
              </a:rPr>
              <a:t>Create and Prosper Financial Services Ltd is authorised and regulated by the Financial Conduct Authority. FCA Number 520631</a:t>
            </a:r>
          </a:p>
        </p:txBody>
      </p:sp>
      <p:pic>
        <p:nvPicPr>
          <p:cNvPr id="9221" name="Picture 3">
            <a:extLst>
              <a:ext uri="{FF2B5EF4-FFF2-40B4-BE49-F238E27FC236}">
                <a16:creationId xmlns="" xmlns:a16="http://schemas.microsoft.com/office/drawing/2014/main" id="{70674C64-D703-43CA-9B0B-F5DD0A617815}"/>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447214" y="5672139"/>
            <a:ext cx="1076325" cy="1062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222" name="Picture 5">
            <a:extLst>
              <a:ext uri="{FF2B5EF4-FFF2-40B4-BE49-F238E27FC236}">
                <a16:creationId xmlns="" xmlns:a16="http://schemas.microsoft.com/office/drawing/2014/main" id="{B432AED3-00AD-44A7-A2D4-BFA5F01C9A99}"/>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0180119" y="201475"/>
            <a:ext cx="1471613" cy="1368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223" name="AutoShape 9">
            <a:extLst>
              <a:ext uri="{FF2B5EF4-FFF2-40B4-BE49-F238E27FC236}">
                <a16:creationId xmlns="" xmlns:a16="http://schemas.microsoft.com/office/drawing/2014/main" id="{BBC96044-874F-49C3-9B3F-0A6669A87E0E}"/>
              </a:ext>
            </a:extLst>
          </p:cNvPr>
          <p:cNvSpPr>
            <a:spLocks noChangeAspect="1" noChangeArrowheads="1"/>
          </p:cNvSpPr>
          <p:nvPr/>
        </p:nvSpPr>
        <p:spPr bwMode="auto">
          <a:xfrm>
            <a:off x="1587500" y="-144463"/>
            <a:ext cx="304800" cy="3048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GB" altLang="en-US" sz="1800" dirty="0">
              <a:latin typeface="Arial" panose="020B0604020202020204" pitchFamily="34" charset="0"/>
            </a:endParaRPr>
          </a:p>
        </p:txBody>
      </p:sp>
      <p:sp>
        <p:nvSpPr>
          <p:cNvPr id="9224" name="AutoShape 11" descr="data:image/jpeg;base64,/9j/4AAQSkZJRgABAQAAAQABAAD/2wCEAAkGBhESEBQUEBAVFBQWFRQWFhQYFRQWFRUWFRQXFhQSFRcXGyYeGBkjGhQUHy8gIycpLCwsFh4xNTAqNSgrLCkBCQoKDgwOGg8PGikfHyEpLCkpKikpKSkpKSksKSkpKSkpKSkpKSwpKSwpKSkpKSksLCwpKSkpKSksKSwsKSkpKf/AABEIAJMA2wMBIgACEQEDEQH/xAAcAAEAAgMBAQEAAAAAAAAAAAAAAQUEBgcCAwj/xAA/EAACAQIEBAMFBAgEBwAAAAABAgADEQQSITEFEyJBBlFhMnGBkaEHI0KxFBUWM1Jy0eFjgsHCJDRDYnOy8P/EABkBAQADAQEAAAAAAAAAAAAAAAABAgMEBf/EAB4RAQADAAMBAQEBAAAAAAAAAAABAhEDITESQTIi/9oADAMBAAIRAxEAPwDuMREBERAiIMQERECJMXkEwPFSqFtcgX0Ec70lZxmsLqLbG99hfy9Z5pVqrbZF+J/K0rMpxZNVPkPr/SRzW9Pr/WUuMxnLNqmIA2voSRfzsdPjPrhWz3yVc1tCQBb53kfSflbCqfSTzj5fnNc8RccGCo82qKroD1ctVOUfxNfYes13A/bFw5zZqtSn/OmnzWPqD5dD5x8vr/aehiB3FprdDjeHfWlila4voRa3ofOeMFxbOxUOQR2Y3v6iRN4haKTPjaqdYHYg/wD209yj4G3XUsNzdt9Db+0vBLxOs0SZEkyRIiQJMBERAREQEREBERAiIiAiIgRBkyCYFRxtrkDbKb3JAHulLj+MBV6HQHvY5vTtcj3zL8X4sCy2JNr2G512BnLfGHGW54NA8roCkCplUkXzdrdwPfOfktnjXjjvtsPEsTTylaj21udmuSdbA2Jb8ptGC4sijKKgGXpINRRZhoQenQ7Tj/BeGVcZWAL2FRxR5h22LNlvq7KqsfIG3nOkU+E9N6mHeqVsvOosVqvlFiMQikAuLAX1vM4ifYbzaurjH8bohDnqowIII5isCDpawBuTe1u95zitgsLTqunIw6OHIIFCoSuugDc0HbyHwm1YThS8y9LhtUEEHnYpzlS2udUzEX8jYSsFbhP6QyENq5OYHPdzo721K5mBOtpMxbERausThuJWlbl4ikq+Rp1UFt98x7Sy5RernV+o2sVqgAg7EU3X/dK/iXCaa1VXPdWIyG6d9twLbee8mtxWmTZKeemCCxYNlCg/hGtvZ398zrE/q9+vHR/DN0zBySzG98tgdPiL/GbCJrHhEgZ0t5Ed/Q2PxE2edlPHFPpERLoSIgRAREQEREBERAREQIiIgItEQIkwZ86z2UnyBPyEDQPE+NJeow3FwLbkjRbfGaO9GgudHNas6Xz06VPM6kGzAlvZ10vrvpNg8QVUNNjVJy2uQDlY66AH3kGc14RxRlqqzsxtcNZiraLrZhrrtObPqW0dNx4SaFZM9RWo1UN6BVnKUdiugF84t1EjXUaTasX4nwmXmV674KsQFarSYMlQjY2Fw3xAIvrOTYTxTiahAxWJL0gwDL0is6gEizgKxG34xPXFPEFKobUsO+UagsQxCjU2zu5A03vEUmJ1ebVmMbR4p8b0GQ0qXEsRiGZSM5yJSS+/QLZ2t2JtrNPw7lBlpYl1v/hgA6bGor7TzUo4Z8pfEDbUKyAa9tV7bSGrpSW1HPcf9Q1VKqPco/O8sp4sBwzG1SGYCoin2cwVGA1Oq+ex7y8xGJ1z01yhkpKiAnp+7CFb32Fm076XmqJxiobH9LoX3H7zMNO5VRLPw5xrLVenXDVkN7urqxS49pc1iR9ZS8S147Q6T9nnFjmpq1iQTTJ8wNFPytOnCcb8KsTVQ0qbcsHSoRYG1rW11/vOyLNeLc7YcufXSZBkxNWYJMCICIiAiIgIiICIiBERJgRJiIET4Y0HlvY2JVgD2BINjPvPli/Yb+U/lInwca8UYOo2HIyNUqWsAqlupjlzaD1vNb4X4Jx6LUqLg3NRkdaYYIqoXGU1jmYdQUtb1sZ13A44LhmqAEhFdiF9o5LkgeZ0nngvEKz1GFTllciMQl7U3fVaJcn7xsnUTYW6fOc8RjaZckwX2S8UI6lprp+OuNPSy3N5fcA+xlqbh8S9CoRqEtUKX82Gma29trzfsT4npLiRQCVHbLUJyU6jEMhpjl6LY6OSSDoQPOZX6ypLSD1Ky5bAljYbsQBlUnW/Tp3Uy/arnuJ+xIVmJfGhBfRKdAAKPK7VJaYH7GcDTH7ys5/iPKv8L0yB8JuLcYo51XmLmcKVAuQQ+iMSBZQx0F99bSsxPjGnmqJTRqjjOqfhWpUpAGtSUkXBQEXJHnbaTiFZhfsk4amYmnVdm3ZqtyB3C2Atf01ljw3wHw7Cg8uhkzFVJao5LEsFVSSdiSBbubT6UvFSvUCUkz9COerqGalzbEDYAFASTu4AvKjFY98VS5jM6UjTTEUkRmQlUxFNWNU/iOzAi1rwazeJ8Kw+ESmuFw4Q1Ky2ylgoO7EgnuuYWm/IdBNX45hhagA3s10UX1J6WA17nQa+k2hdhJoWeokQZoo9CJAkwEREBESLwJiIgIiIEQIkwItJiIETHx/7t/5T+UyZicUcCjUJ7Ix+QkT4NNw+uCrkCwKVrd7fdH+8wq9OthMMKdHM1JxSAqas9DPl5zMyqSVKliHsSpGtxaYy+IWw9AI1BXSoWBYsRboUFLAa3ue8cN8dVKoIpUlGU5CFV6hGXTa9yNtbTnm0Q2iJXHBwHq0HSqtblivnKF2poKuQpTR29sDl23vrcgTxg/DzU8Rh2axWlTxIJuLZmrZ6TWPcK7+4385VY/xZjKStUq1KdKkL61KZB9y3bqb+m059xbx5xFusYyr1EFaNLQKnYsUFgW03Ol5FbfXibVx1T9mqqYl6lBaTqXV0R6lVEpMECXCIhD2AupJ6bnQbyxwPA1pkvXKM/NrVVKhkCc9VFRbE9yDqfMTgmJ8e4ippVq1lA3AqO19fxG9ydTqTPk9bEVEL0alTklsuVuoMQATmGxN2Gsvs/pFddywmDpYZBkx1KkLIKhPJYNy1CBwzNdTlCg7jQGwhOK8LNEomKpOlOk1MlKmcrTqbglL7kDXztPz9hTVJrFbACnULLaysDZbAfX/LLPw7XdOYVJT2b2O4I79/P4RMox2ziniKhWq4UUnzg18xYK2XpBXc76vN8XacU8MVL18Mt9DVze64Qn/1na12l6M7JkxE0VTEiTAREQEREBERAREQESJMBERASu8Qf8rW/wDG/wCUsJX+IEvhaw/w3/KRPhDjvFKrM+W5stgqga9QBNvM6+4WuTKSnwqnSqCrXrLQIDDDpnKFm71nK9S0lNzqOtvTWWnE3HMdVtZgLkaMQRbKW3t7vSaTgML9841y57gnW4Btr5nW05K27l1TWchstDi+DwyMf1hUxDmx25tjbQg1Kdh7gZXVaHEMZUXmJihRO78skZTqDlWwtt3lJg+HM3MKJmLM6quugJN7e4d5m4vD43LTBdciLlVaRKBf5rAXPqSZrGKzrb14HhKNO+KfKosL1KFZR7rhrHvpKThyJV564WqctN86ggqGUgdYBN9Cov8ACa7T4tVByVK1Smu9gQxJ97aD4mbP4e8PvimL0izL1Ka71KlvUKq5cx+kytXrttS7Nbgy1ytFEFNqlwWAJDXUlT6XP1J8pTcG4TX5rMKd6a08lVtB1Jp033cE2K+hm4fspi8NRqChVFWylqasLMhAv0Ek3FxsT3Mq/wBMqsaeHxKA8tOZUbQmpVdQ6ZvQZ3Yjux12la/5idLZaemZ4aX/AIrDqWFw77EXBAvt853MTiHAKKpisObXcPo99bMBdD/Fve5nbwJ0cU7GuXkjJwkxE2ZgkwIgIiICIiAiIgIiIEXkyJMBERATB4yfuKnqrD5i0zpg8XH3L+6RPiYcn4zwE/pJspC2RifPQd/U6WmuYmhiaSilSTMKhrFNrU7uhqVCewGUW13m9eKQeYLGy2W++vT9e2k0ni3G2p1grKNFACXuaaAHLnsfaa7MR2FpxzXJ12Rf6yFLxagicqmjdNO+erlsHe1rJ3yKNAO5JOtxPhX4gSCeVzSPPS+9zZVB7bXMtxQ5utRNrH16iBb6CfTiaUWFIULLUuRU1y5jrqvyG/nIi2rXrnjVKjK5z18IQtrAJnUXtcZmbNfQjTTedUxHibD4LDotN0sFXIg8joHtb3nvqZUcIwFd1yVwEo62uSXbkhQrKxOgOm3ZdJl1/DOGsCBTyi3YW01i/JH6itJmNfFftXUqelQFH4i92FtcoC79tT3mv8L4i71lqVQQa2emTe9mQKEa/wDD05f80yP2eoriGcoMpUZKZHSCDqdO1xtLWrhA7KCqjJcgqLDqGVl07H85E8lcyCvHaJ2VzwZF5uFDAhuYBlO9hufp9Z1xZxXwpg2GLoMRfLVA39R/oDO1CdHD45+ads9RIibsQSYiAiIgIiICIiAiIgRJkCTAREQEwONfuH9QB9RM+fDFpdCD5SJGl+KqYKKyFVexsSL7DsPP1nN34YyVWNUZww7XJvfe1vhOl+I8MTbW4ANh62+k1epRcFbpfKfxBiPQ3BuvwtOW8bOOuvVdVTVaWQBUZtPZAYE2B1diL/L5iU3LyVA5AANiugysLezbsulrdrb31m1VuKVMhFKgFvobKSbX0JJJY7bTWMfSqGq5ZSOq4B0AJHUQB6jb1lIphN9ZP64UBVBC6sASSQBoQpPfc79xLOjUJYM9hSUa3IynS2/l/aavWwgfdLsCTdRkYXG4I0O2x00mXhuCHkZQhJNyWIAufO/nqdpnesew247zmLzHJSqAOi3FugHS666gdib3857wZUjPsq6nXsNyb7W8p8aKsaNOydVspJ1AYDy7bD5yw4ZwuvWVkCm1jmtsL7jUgE+kyiJ1tMxjJ8LBeZQYWIatcHs2tib99Z1gTTeA8GCtTvSCGnoFBJAGliL9wR5TcxPT446eZyf0RETRmmIEQEREBERAREQERECBJkSRAREQIM8VVuCJ7MgxI0niWNBORrhlY28iO6kbyvqqrbdBtobn8/8ASXXiDwtUr1S6OiaeRufU30Mq18H4pbXqI3uNj9Rac07vjSs9YwDhgNajgA9gfa+U+RwAa5IFrm1tRbsPfLyj4Sce0ot/k/MGZH7MWtlVh8b/AO6WNa1+r1P4fhbeWX6lIpgAi+5G1j6S6pcEKm4Wp8eXPjiuGV2OnMFvK35AgSs0Xi8Qr6eCFNQahXX0F2999SJb4DHC1rAD0sF+FpSYjw/i2YEIW9WZb2+s84nwzxBiMjKnqSNPkJWI78Tbk1t6LzHBRrKNWI/F/wBvpLaVfh3AVKVELVbM9zdux8u0tJ1R4wmSTEgyUPQiQJMBERAReItAREQERECDJERAREQEgxEDyRrIZB5SIkDy6ATw0RCULPVoiShAWQBrESJSlWM+yGIkoe5BiIEyYiAiIgIiIH//2Q==">
            <a:extLst>
              <a:ext uri="{FF2B5EF4-FFF2-40B4-BE49-F238E27FC236}">
                <a16:creationId xmlns="" xmlns:a16="http://schemas.microsoft.com/office/drawing/2014/main" id="{95A21390-5C2F-47A7-AD00-0035A2657240}"/>
              </a:ext>
            </a:extLst>
          </p:cNvPr>
          <p:cNvSpPr>
            <a:spLocks noChangeAspect="1" noChangeArrowheads="1"/>
          </p:cNvSpPr>
          <p:nvPr/>
        </p:nvSpPr>
        <p:spPr bwMode="auto">
          <a:xfrm>
            <a:off x="1739900" y="7938"/>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GB" altLang="en-US" sz="1800" dirty="0">
              <a:latin typeface="Arial" panose="020B0604020202020204" pitchFamily="34" charset="0"/>
            </a:endParaRPr>
          </a:p>
        </p:txBody>
      </p:sp>
      <p:pic>
        <p:nvPicPr>
          <p:cNvPr id="9226" name="Picture 10">
            <a:extLst>
              <a:ext uri="{FF2B5EF4-FFF2-40B4-BE49-F238E27FC236}">
                <a16:creationId xmlns="" xmlns:a16="http://schemas.microsoft.com/office/drawing/2014/main" id="{A2773C5D-34A5-431A-9BDE-85B17088743E}"/>
              </a:ext>
            </a:extLst>
          </p:cNvPr>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476375" y="5229225"/>
            <a:ext cx="1233488" cy="1809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ectangle 1">
            <a:extLst>
              <a:ext uri="{FF2B5EF4-FFF2-40B4-BE49-F238E27FC236}">
                <a16:creationId xmlns="" xmlns:a16="http://schemas.microsoft.com/office/drawing/2014/main" id="{AD84FABA-9786-4D92-A32A-CD5352959A8D}"/>
              </a:ext>
            </a:extLst>
          </p:cNvPr>
          <p:cNvSpPr/>
          <p:nvPr/>
        </p:nvSpPr>
        <p:spPr>
          <a:xfrm>
            <a:off x="1179443" y="1635375"/>
            <a:ext cx="10151165" cy="4247317"/>
          </a:xfrm>
          <a:prstGeom prst="rect">
            <a:avLst/>
          </a:prstGeom>
        </p:spPr>
        <p:txBody>
          <a:bodyPr wrap="square">
            <a:spAutoFit/>
          </a:bodyPr>
          <a:lstStyle/>
          <a:p>
            <a:pPr fontAlgn="base"/>
            <a:r>
              <a:rPr lang="en-GB" sz="1400" b="1" dirty="0">
                <a:latin typeface="Verdana" panose="020B0604030504040204" pitchFamily="34" charset="0"/>
                <a:ea typeface="Verdana" panose="020B0604030504040204" pitchFamily="34" charset="0"/>
              </a:rPr>
              <a:t>If Threshold Income is not breached </a:t>
            </a:r>
            <a:r>
              <a:rPr lang="en-GB" sz="1400" b="1" dirty="0" smtClean="0">
                <a:latin typeface="Verdana" panose="020B0604030504040204" pitchFamily="34" charset="0"/>
                <a:ea typeface="Verdana" panose="020B0604030504040204" pitchFamily="34" charset="0"/>
              </a:rPr>
              <a:t>(£200,000</a:t>
            </a:r>
            <a:r>
              <a:rPr lang="en-GB" sz="1400" b="1" dirty="0">
                <a:latin typeface="Verdana" panose="020B0604030504040204" pitchFamily="34" charset="0"/>
                <a:ea typeface="Verdana" panose="020B0604030504040204" pitchFamily="34" charset="0"/>
              </a:rPr>
              <a:t>)</a:t>
            </a:r>
          </a:p>
          <a:p>
            <a:pPr fontAlgn="base"/>
            <a:endParaRPr lang="en-GB" sz="1400" b="1" dirty="0">
              <a:latin typeface="Verdana" panose="020B0604030504040204" pitchFamily="34" charset="0"/>
              <a:ea typeface="Verdana" panose="020B0604030504040204" pitchFamily="34" charset="0"/>
            </a:endParaRPr>
          </a:p>
          <a:p>
            <a:pPr fontAlgn="base"/>
            <a:r>
              <a:rPr lang="en-GB" sz="1400" dirty="0">
                <a:latin typeface="Verdana" panose="020B0604030504040204" pitchFamily="34" charset="0"/>
                <a:ea typeface="Verdana" panose="020B0604030504040204" pitchFamily="34" charset="0"/>
              </a:rPr>
              <a:t>Tapering does not apply, even is Adjusted Income is over </a:t>
            </a:r>
            <a:r>
              <a:rPr lang="en-GB" sz="1400" dirty="0" smtClean="0">
                <a:latin typeface="Verdana" panose="020B0604030504040204" pitchFamily="34" charset="0"/>
                <a:ea typeface="Verdana" panose="020B0604030504040204" pitchFamily="34" charset="0"/>
              </a:rPr>
              <a:t>£240,000</a:t>
            </a:r>
            <a:r>
              <a:rPr lang="en-GB" sz="1400" dirty="0">
                <a:latin typeface="Verdana" panose="020B0604030504040204" pitchFamily="34" charset="0"/>
                <a:ea typeface="Verdana" panose="020B0604030504040204" pitchFamily="34" charset="0"/>
              </a:rPr>
              <a:t>. However if in excess of £40,000 Annual Allowance limit you may still receive a tax bill</a:t>
            </a:r>
            <a:endParaRPr lang="en-GB" sz="1400" b="1" dirty="0">
              <a:latin typeface="Verdana" panose="020B0604030504040204" pitchFamily="34" charset="0"/>
              <a:ea typeface="Verdana" panose="020B0604030504040204" pitchFamily="34" charset="0"/>
            </a:endParaRPr>
          </a:p>
          <a:p>
            <a:pPr fontAlgn="base"/>
            <a:endParaRPr lang="en-GB" sz="1400" b="1" dirty="0">
              <a:latin typeface="Verdana" panose="020B0604030504040204" pitchFamily="34" charset="0"/>
              <a:ea typeface="Verdana" panose="020B0604030504040204" pitchFamily="34" charset="0"/>
            </a:endParaRPr>
          </a:p>
          <a:p>
            <a:pPr fontAlgn="base"/>
            <a:r>
              <a:rPr lang="en-GB" sz="1400" b="1" dirty="0">
                <a:latin typeface="Verdana" panose="020B0604030504040204" pitchFamily="34" charset="0"/>
                <a:ea typeface="Verdana" panose="020B0604030504040204" pitchFamily="34" charset="0"/>
              </a:rPr>
              <a:t>If you exceed Adjusted Income</a:t>
            </a:r>
          </a:p>
          <a:p>
            <a:pPr fontAlgn="base"/>
            <a:endParaRPr lang="en-GB" sz="1400" dirty="0">
              <a:latin typeface="Verdana" panose="020B0604030504040204" pitchFamily="34" charset="0"/>
              <a:ea typeface="Verdana" panose="020B0604030504040204" pitchFamily="34" charset="0"/>
            </a:endParaRPr>
          </a:p>
          <a:p>
            <a:pPr fontAlgn="base"/>
            <a:r>
              <a:rPr lang="en-GB" sz="1400" dirty="0">
                <a:latin typeface="Verdana" panose="020B0604030504040204" pitchFamily="34" charset="0"/>
                <a:ea typeface="Verdana" panose="020B0604030504040204" pitchFamily="34" charset="0"/>
              </a:rPr>
              <a:t>If over Annual Allowance – no tax relief on contributions over that limit and you will be faced with an annual allowance charge. </a:t>
            </a:r>
          </a:p>
          <a:p>
            <a:pPr fontAlgn="base"/>
            <a:endParaRPr lang="en-GB" sz="1400" dirty="0">
              <a:latin typeface="Verdana" panose="020B0604030504040204" pitchFamily="34" charset="0"/>
              <a:ea typeface="Verdana" panose="020B0604030504040204" pitchFamily="34" charset="0"/>
            </a:endParaRPr>
          </a:p>
          <a:p>
            <a:pPr fontAlgn="base"/>
            <a:r>
              <a:rPr lang="en-GB" sz="1400" dirty="0">
                <a:latin typeface="Verdana" panose="020B0604030504040204" pitchFamily="34" charset="0"/>
                <a:ea typeface="Verdana" panose="020B0604030504040204" pitchFamily="34" charset="0"/>
              </a:rPr>
              <a:t>Annual Allowance charge added to your taxable income for the tax year in question when determining your tax liability. </a:t>
            </a:r>
          </a:p>
          <a:p>
            <a:pPr fontAlgn="base"/>
            <a:endParaRPr lang="en-GB" sz="1400" dirty="0">
              <a:latin typeface="Verdana" panose="020B0604030504040204" pitchFamily="34" charset="0"/>
              <a:ea typeface="Verdana" panose="020B0604030504040204" pitchFamily="34" charset="0"/>
            </a:endParaRPr>
          </a:p>
          <a:p>
            <a:pPr fontAlgn="base"/>
            <a:r>
              <a:rPr lang="en-GB" sz="1400" dirty="0">
                <a:latin typeface="Verdana" panose="020B0604030504040204" pitchFamily="34" charset="0"/>
                <a:ea typeface="Verdana" panose="020B0604030504040204" pitchFamily="34" charset="0"/>
              </a:rPr>
              <a:t>If Annual Allowance charge is over £2,000, you can ask your pension scheme to pay the charge from your benefits. This means your pension scheme benefits would be reduced.</a:t>
            </a:r>
          </a:p>
          <a:p>
            <a:pPr fontAlgn="base"/>
            <a:endParaRPr lang="en-GB" sz="1400" dirty="0">
              <a:latin typeface="Verdana" panose="020B0604030504040204" pitchFamily="34" charset="0"/>
              <a:ea typeface="Verdana" panose="020B0604030504040204" pitchFamily="34" charset="0"/>
            </a:endParaRPr>
          </a:p>
          <a:p>
            <a:pPr fontAlgn="base"/>
            <a:r>
              <a:rPr lang="en-GB" sz="1400" dirty="0">
                <a:latin typeface="Verdana" panose="020B0604030504040204" pitchFamily="34" charset="0"/>
                <a:ea typeface="Verdana" panose="020B0604030504040204" pitchFamily="34" charset="0"/>
              </a:rPr>
              <a:t>You may be able to carry forward any unused annual allowances from the previous three tax years, to reduce or eliminate annual allowance charge completely.  </a:t>
            </a:r>
          </a:p>
          <a:p>
            <a:pPr fontAlgn="base"/>
            <a:endParaRPr lang="en-GB" dirty="0"/>
          </a:p>
        </p:txBody>
      </p:sp>
    </p:spTree>
    <p:extLst>
      <p:ext uri="{BB962C8B-B14F-4D97-AF65-F5344CB8AC3E}">
        <p14:creationId xmlns:p14="http://schemas.microsoft.com/office/powerpoint/2010/main" val="3797954149"/>
      </p:ext>
    </p:extLst>
  </p:cSld>
  <p:clrMapOvr>
    <a:masterClrMapping/>
  </p:clrMapOvr>
  <p:transition spd="slow"/>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3">
            <a:extLst>
              <a:ext uri="{FF2B5EF4-FFF2-40B4-BE49-F238E27FC236}">
                <a16:creationId xmlns="" xmlns:a16="http://schemas.microsoft.com/office/drawing/2014/main" id="{817612D0-A806-4E80-A234-B9A1891F65DD}"/>
              </a:ext>
            </a:extLst>
          </p:cNvPr>
          <p:cNvSpPr>
            <a:spLocks noGrp="1"/>
          </p:cNvSpPr>
          <p:nvPr>
            <p:ph type="title"/>
          </p:nvPr>
        </p:nvSpPr>
        <p:spPr>
          <a:xfrm>
            <a:off x="0" y="222252"/>
            <a:ext cx="12192000" cy="1335087"/>
          </a:xfrm>
          <a:solidFill>
            <a:schemeClr val="accent1"/>
          </a:solidFill>
        </p:spPr>
        <p:txBody>
          <a:bodyPr/>
          <a:lstStyle/>
          <a:p>
            <a:pPr algn="ctr"/>
            <a:r>
              <a:rPr lang="en-GB" altLang="en-US" sz="2800" dirty="0">
                <a:solidFill>
                  <a:schemeClr val="bg1"/>
                </a:solidFill>
                <a:latin typeface="Verdana" panose="020B0604030504040204" pitchFamily="34" charset="0"/>
                <a:ea typeface="Verdana" panose="020B0604030504040204" pitchFamily="34" charset="0"/>
                <a:cs typeface="Verdana" panose="020B0604030504040204" pitchFamily="34" charset="0"/>
              </a:rPr>
              <a:t>The Annual Allowance – Example 1</a:t>
            </a:r>
          </a:p>
        </p:txBody>
      </p:sp>
      <p:sp>
        <p:nvSpPr>
          <p:cNvPr id="9220" name="TextBox 1">
            <a:extLst>
              <a:ext uri="{FF2B5EF4-FFF2-40B4-BE49-F238E27FC236}">
                <a16:creationId xmlns="" xmlns:a16="http://schemas.microsoft.com/office/drawing/2014/main" id="{8AB36CB6-EE2E-44ED-B375-2AEADF2067AB}"/>
              </a:ext>
            </a:extLst>
          </p:cNvPr>
          <p:cNvSpPr txBox="1">
            <a:spLocks noChangeArrowheads="1"/>
          </p:cNvSpPr>
          <p:nvPr/>
        </p:nvSpPr>
        <p:spPr bwMode="auto">
          <a:xfrm>
            <a:off x="2424113" y="6611939"/>
            <a:ext cx="7200900" cy="231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en-GB" altLang="en-US" sz="900" dirty="0">
                <a:latin typeface="Arial" panose="020B0604020202020204" pitchFamily="34" charset="0"/>
              </a:rPr>
              <a:t>Create and Prosper Financial Services Ltd is authorised and regulated by the Financial Conduct Authority. FCA Number 520631</a:t>
            </a:r>
          </a:p>
        </p:txBody>
      </p:sp>
      <p:pic>
        <p:nvPicPr>
          <p:cNvPr id="9221" name="Picture 3">
            <a:extLst>
              <a:ext uri="{FF2B5EF4-FFF2-40B4-BE49-F238E27FC236}">
                <a16:creationId xmlns="" xmlns:a16="http://schemas.microsoft.com/office/drawing/2014/main" id="{70674C64-D703-43CA-9B0B-F5DD0A617815}"/>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447214" y="5672139"/>
            <a:ext cx="1076325" cy="1062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222" name="Picture 5">
            <a:extLst>
              <a:ext uri="{FF2B5EF4-FFF2-40B4-BE49-F238E27FC236}">
                <a16:creationId xmlns="" xmlns:a16="http://schemas.microsoft.com/office/drawing/2014/main" id="{B432AED3-00AD-44A7-A2D4-BFA5F01C9A99}"/>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0180119" y="201475"/>
            <a:ext cx="1471613" cy="1368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223" name="AutoShape 9">
            <a:extLst>
              <a:ext uri="{FF2B5EF4-FFF2-40B4-BE49-F238E27FC236}">
                <a16:creationId xmlns="" xmlns:a16="http://schemas.microsoft.com/office/drawing/2014/main" id="{BBC96044-874F-49C3-9B3F-0A6669A87E0E}"/>
              </a:ext>
            </a:extLst>
          </p:cNvPr>
          <p:cNvSpPr>
            <a:spLocks noChangeAspect="1" noChangeArrowheads="1"/>
          </p:cNvSpPr>
          <p:nvPr/>
        </p:nvSpPr>
        <p:spPr bwMode="auto">
          <a:xfrm>
            <a:off x="1587500" y="-144463"/>
            <a:ext cx="304800" cy="3048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GB" altLang="en-US" sz="1800" dirty="0">
              <a:latin typeface="Arial" panose="020B0604020202020204" pitchFamily="34" charset="0"/>
            </a:endParaRPr>
          </a:p>
        </p:txBody>
      </p:sp>
      <p:sp>
        <p:nvSpPr>
          <p:cNvPr id="9224" name="AutoShape 11" descr="data:image/jpeg;base64,/9j/4AAQSkZJRgABAQAAAQABAAD/2wCEAAkGBhESEBQUEBAVFBQWFRQWFhQYFRQWFRUWFRQXFhQSFRcXGyYeGBkjGhQUHy8gIycpLCwsFh4xNTAqNSgrLCkBCQoKDgwOGg8PGikfHyEpLCkpKikpKSkpKSksKSkpKSkpKSkpKSwpKSwpKSkpKSksLCwpKSkpKSksKSwsKSkpKf/AABEIAJMA2wMBIgACEQEDEQH/xAAcAAEAAgMBAQEAAAAAAAAAAAAAAQUEBgcCAwj/xAA/EAACAQIEBAMFBAgEBwAAAAABAgADEQQSITEFEyJBBlFhMnGBkaEHI0KxFBUWM1Jy0eFjgsHCJDRDYnOy8P/EABkBAQADAQEAAAAAAAAAAAAAAAABAgMEBf/EAB4RAQADAAMBAQEBAAAAAAAAAAABAhEDITESQTIi/9oADAMBAAIRAxEAPwDuMREBERAiIMQERECJMXkEwPFSqFtcgX0Ec70lZxmsLqLbG99hfy9Z5pVqrbZF+J/K0rMpxZNVPkPr/SRzW9Pr/WUuMxnLNqmIA2voSRfzsdPjPrhWz3yVc1tCQBb53kfSflbCqfSTzj5fnNc8RccGCo82qKroD1ctVOUfxNfYes13A/bFw5zZqtSn/OmnzWPqD5dD5x8vr/aehiB3FprdDjeHfWlila4voRa3ofOeMFxbOxUOQR2Y3v6iRN4haKTPjaqdYHYg/wD209yj4G3XUsNzdt9Db+0vBLxOs0SZEkyRIiQJMBERAREQEREBERAiIiAiIgRBkyCYFRxtrkDbKb3JAHulLj+MBV6HQHvY5vTtcj3zL8X4sCy2JNr2G512BnLfGHGW54NA8roCkCplUkXzdrdwPfOfktnjXjjvtsPEsTTylaj21udmuSdbA2Jb8ptGC4sijKKgGXpINRRZhoQenQ7Tj/BeGVcZWAL2FRxR5h22LNlvq7KqsfIG3nOkU+E9N6mHeqVsvOosVqvlFiMQikAuLAX1vM4ifYbzaurjH8bohDnqowIII5isCDpawBuTe1u95zitgsLTqunIw6OHIIFCoSuugDc0HbyHwm1YThS8y9LhtUEEHnYpzlS2udUzEX8jYSsFbhP6QyENq5OYHPdzo721K5mBOtpMxbERausThuJWlbl4ikq+Rp1UFt98x7Sy5RernV+o2sVqgAg7EU3X/dK/iXCaa1VXPdWIyG6d9twLbee8mtxWmTZKeemCCxYNlCg/hGtvZ398zrE/q9+vHR/DN0zBySzG98tgdPiL/GbCJrHhEgZ0t5Ed/Q2PxE2edlPHFPpERLoSIgRAREQEREBERAREQIiIgItEQIkwZ86z2UnyBPyEDQPE+NJeow3FwLbkjRbfGaO9GgudHNas6Xz06VPM6kGzAlvZ10vrvpNg8QVUNNjVJy2uQDlY66AH3kGc14RxRlqqzsxtcNZiraLrZhrrtObPqW0dNx4SaFZM9RWo1UN6BVnKUdiugF84t1EjXUaTasX4nwmXmV674KsQFarSYMlQjY2Fw3xAIvrOTYTxTiahAxWJL0gwDL0is6gEizgKxG34xPXFPEFKobUsO+UagsQxCjU2zu5A03vEUmJ1ebVmMbR4p8b0GQ0qXEsRiGZSM5yJSS+/QLZ2t2JtrNPw7lBlpYl1v/hgA6bGor7TzUo4Z8pfEDbUKyAa9tV7bSGrpSW1HPcf9Q1VKqPco/O8sp4sBwzG1SGYCoin2cwVGA1Oq+ex7y8xGJ1z01yhkpKiAnp+7CFb32Fm076XmqJxiobH9LoX3H7zMNO5VRLPw5xrLVenXDVkN7urqxS49pc1iR9ZS8S147Q6T9nnFjmpq1iQTTJ8wNFPytOnCcb8KsTVQ0qbcsHSoRYG1rW11/vOyLNeLc7YcufXSZBkxNWYJMCICIiAiIgIiICIiBERJgRJiIET4Y0HlvY2JVgD2BINjPvPli/Yb+U/lInwca8UYOo2HIyNUqWsAqlupjlzaD1vNb4X4Jx6LUqLg3NRkdaYYIqoXGU1jmYdQUtb1sZ13A44LhmqAEhFdiF9o5LkgeZ0nngvEKz1GFTllciMQl7U3fVaJcn7xsnUTYW6fOc8RjaZckwX2S8UI6lprp+OuNPSy3N5fcA+xlqbh8S9CoRqEtUKX82Gma29trzfsT4npLiRQCVHbLUJyU6jEMhpjl6LY6OSSDoQPOZX6ypLSD1Ky5bAljYbsQBlUnW/Tp3Uy/arnuJ+xIVmJfGhBfRKdAAKPK7VJaYH7GcDTH7ys5/iPKv8L0yB8JuLcYo51XmLmcKVAuQQ+iMSBZQx0F99bSsxPjGnmqJTRqjjOqfhWpUpAGtSUkXBQEXJHnbaTiFZhfsk4amYmnVdm3ZqtyB3C2Atf01ljw3wHw7Cg8uhkzFVJao5LEsFVSSdiSBbubT6UvFSvUCUkz9COerqGalzbEDYAFASTu4AvKjFY98VS5jM6UjTTEUkRmQlUxFNWNU/iOzAi1rwazeJ8Kw+ESmuFw4Q1Ky2ylgoO7EgnuuYWm/IdBNX45hhagA3s10UX1J6WA17nQa+k2hdhJoWeokQZoo9CJAkwEREBESLwJiIgIiIEQIkwItJiIETHx/7t/5T+UyZicUcCjUJ7Ix+QkT4NNw+uCrkCwKVrd7fdH+8wq9OthMMKdHM1JxSAqas9DPl5zMyqSVKliHsSpGtxaYy+IWw9AI1BXSoWBYsRboUFLAa3ue8cN8dVKoIpUlGU5CFV6hGXTa9yNtbTnm0Q2iJXHBwHq0HSqtblivnKF2poKuQpTR29sDl23vrcgTxg/DzU8Rh2axWlTxIJuLZmrZ6TWPcK7+4385VY/xZjKStUq1KdKkL61KZB9y3bqb+m059xbx5xFusYyr1EFaNLQKnYsUFgW03Ol5FbfXibVx1T9mqqYl6lBaTqXV0R6lVEpMECXCIhD2AupJ6bnQbyxwPA1pkvXKM/NrVVKhkCc9VFRbE9yDqfMTgmJ8e4ippVq1lA3AqO19fxG9ydTqTPk9bEVEL0alTklsuVuoMQATmGxN2Gsvs/pFddywmDpYZBkx1KkLIKhPJYNy1CBwzNdTlCg7jQGwhOK8LNEomKpOlOk1MlKmcrTqbglL7kDXztPz9hTVJrFbACnULLaysDZbAfX/LLPw7XdOYVJT2b2O4I79/P4RMox2ziniKhWq4UUnzg18xYK2XpBXc76vN8XacU8MVL18Mt9DVze64Qn/1na12l6M7JkxE0VTEiTAREQEREBERAREQESJMBERASu8Qf8rW/wDG/wCUsJX+IEvhaw/w3/KRPhDjvFKrM+W5stgqga9QBNvM6+4WuTKSnwqnSqCrXrLQIDDDpnKFm71nK9S0lNzqOtvTWWnE3HMdVtZgLkaMQRbKW3t7vSaTgML9841y57gnW4Btr5nW05K27l1TWchstDi+DwyMf1hUxDmx25tjbQg1Kdh7gZXVaHEMZUXmJihRO78skZTqDlWwtt3lJg+HM3MKJmLM6quugJN7e4d5m4vD43LTBdciLlVaRKBf5rAXPqSZrGKzrb14HhKNO+KfKosL1KFZR7rhrHvpKThyJV564WqctN86ggqGUgdYBN9Cov8ACa7T4tVByVK1Smu9gQxJ97aD4mbP4e8PvimL0izL1Ka71KlvUKq5cx+kytXrttS7Nbgy1ytFEFNqlwWAJDXUlT6XP1J8pTcG4TX5rMKd6a08lVtB1Jp033cE2K+hm4fspi8NRqChVFWylqasLMhAv0Ek3FxsT3Mq/wBMqsaeHxKA8tOZUbQmpVdQ6ZvQZ3Yjux12la/5idLZaemZ4aX/AIrDqWFw77EXBAvt853MTiHAKKpisObXcPo99bMBdD/Fve5nbwJ0cU7GuXkjJwkxE2ZgkwIgIiICIiAiIgIiIEXkyJMBERATB4yfuKnqrD5i0zpg8XH3L+6RPiYcn4zwE/pJspC2RifPQd/U6WmuYmhiaSilSTMKhrFNrU7uhqVCewGUW13m9eKQeYLGy2W++vT9e2k0ni3G2p1grKNFACXuaaAHLnsfaa7MR2FpxzXJ12Rf6yFLxagicqmjdNO+erlsHe1rJ3yKNAO5JOtxPhX4gSCeVzSPPS+9zZVB7bXMtxQ5utRNrH16iBb6CfTiaUWFIULLUuRU1y5jrqvyG/nIi2rXrnjVKjK5z18IQtrAJnUXtcZmbNfQjTTedUxHibD4LDotN0sFXIg8joHtb3nvqZUcIwFd1yVwEo62uSXbkhQrKxOgOm3ZdJl1/DOGsCBTyi3YW01i/JH6itJmNfFftXUqelQFH4i92FtcoC79tT3mv8L4i71lqVQQa2emTe9mQKEa/wDD05f80yP2eoriGcoMpUZKZHSCDqdO1xtLWrhA7KCqjJcgqLDqGVl07H85E8lcyCvHaJ2VzwZF5uFDAhuYBlO9hufp9Z1xZxXwpg2GLoMRfLVA39R/oDO1CdHD45+ads9RIibsQSYiAiIgIiICIiAiIgRJkCTAREQEwONfuH9QB9RM+fDFpdCD5SJGl+KqYKKyFVexsSL7DsPP1nN34YyVWNUZww7XJvfe1vhOl+I8MTbW4ANh62+k1epRcFbpfKfxBiPQ3BuvwtOW8bOOuvVdVTVaWQBUZtPZAYE2B1diL/L5iU3LyVA5AANiugysLezbsulrdrb31m1VuKVMhFKgFvobKSbX0JJJY7bTWMfSqGq5ZSOq4B0AJHUQB6jb1lIphN9ZP64UBVBC6sASSQBoQpPfc79xLOjUJYM9hSUa3IynS2/l/aavWwgfdLsCTdRkYXG4I0O2x00mXhuCHkZQhJNyWIAufO/nqdpnesew247zmLzHJSqAOi3FugHS666gdib3857wZUjPsq6nXsNyb7W8p8aKsaNOydVspJ1AYDy7bD5yw4ZwuvWVkCm1jmtsL7jUgE+kyiJ1tMxjJ8LBeZQYWIatcHs2tib99Z1gTTeA8GCtTvSCGnoFBJAGliL9wR5TcxPT446eZyf0RETRmmIEQEREBERAREQERECBJkSRAREQIM8VVuCJ7MgxI0niWNBORrhlY28iO6kbyvqqrbdBtobn8/8ASXXiDwtUr1S6OiaeRufU30Mq18H4pbXqI3uNj9Rac07vjSs9YwDhgNajgA9gfa+U+RwAa5IFrm1tRbsPfLyj4Sce0ot/k/MGZH7MWtlVh8b/AO6WNa1+r1P4fhbeWX6lIpgAi+5G1j6S6pcEKm4Wp8eXPjiuGV2OnMFvK35AgSs0Xi8Qr6eCFNQahXX0F2999SJb4DHC1rAD0sF+FpSYjw/i2YEIW9WZb2+s84nwzxBiMjKnqSNPkJWI78Tbk1t6LzHBRrKNWI/F/wBvpLaVfh3AVKVELVbM9zdux8u0tJ1R4wmSTEgyUPQiQJMBERAReItAREQERECDJERAREQEgxEDyRrIZB5SIkDy6ATw0RCULPVoiShAWQBrESJSlWM+yGIkoe5BiIEyYiAiIgIiIH//2Q==">
            <a:extLst>
              <a:ext uri="{FF2B5EF4-FFF2-40B4-BE49-F238E27FC236}">
                <a16:creationId xmlns="" xmlns:a16="http://schemas.microsoft.com/office/drawing/2014/main" id="{95A21390-5C2F-47A7-AD00-0035A2657240}"/>
              </a:ext>
            </a:extLst>
          </p:cNvPr>
          <p:cNvSpPr>
            <a:spLocks noChangeAspect="1" noChangeArrowheads="1"/>
          </p:cNvSpPr>
          <p:nvPr/>
        </p:nvSpPr>
        <p:spPr bwMode="auto">
          <a:xfrm>
            <a:off x="1739900" y="7938"/>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GB" altLang="en-US" sz="1800" dirty="0">
              <a:latin typeface="Arial" panose="020B0604020202020204" pitchFamily="34" charset="0"/>
            </a:endParaRPr>
          </a:p>
        </p:txBody>
      </p:sp>
      <p:pic>
        <p:nvPicPr>
          <p:cNvPr id="9226" name="Picture 10">
            <a:extLst>
              <a:ext uri="{FF2B5EF4-FFF2-40B4-BE49-F238E27FC236}">
                <a16:creationId xmlns="" xmlns:a16="http://schemas.microsoft.com/office/drawing/2014/main" id="{A2773C5D-34A5-431A-9BDE-85B17088743E}"/>
              </a:ext>
            </a:extLst>
          </p:cNvPr>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476375" y="5229225"/>
            <a:ext cx="1233488" cy="1809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extBox 2">
            <a:extLst>
              <a:ext uri="{FF2B5EF4-FFF2-40B4-BE49-F238E27FC236}">
                <a16:creationId xmlns="" xmlns:a16="http://schemas.microsoft.com/office/drawing/2014/main" id="{A9D89FD9-FB68-43C0-B10F-D6C59922BD92}"/>
              </a:ext>
            </a:extLst>
          </p:cNvPr>
          <p:cNvSpPr txBox="1"/>
          <p:nvPr/>
        </p:nvSpPr>
        <p:spPr>
          <a:xfrm>
            <a:off x="1102830" y="2056712"/>
            <a:ext cx="9883222" cy="5632311"/>
          </a:xfrm>
          <a:prstGeom prst="rect">
            <a:avLst/>
          </a:prstGeom>
          <a:noFill/>
        </p:spPr>
        <p:txBody>
          <a:bodyPr wrap="square" rtlCol="0">
            <a:spAutoFit/>
          </a:bodyPr>
          <a:lstStyle/>
          <a:p>
            <a:r>
              <a:rPr lang="en-GB" sz="1600" dirty="0">
                <a:latin typeface="Verdana" panose="020B0604030504040204" pitchFamily="34" charset="0"/>
                <a:ea typeface="Verdana" panose="020B0604030504040204" pitchFamily="34" charset="0"/>
              </a:rPr>
              <a:t>Worker aged 55 (DOB 01/12/1964) , started in NHS 30 years ago (01/12/1989), inflation is assumed to be 2%, salary at start of period was £80,000 and £81,000 at the end of the period. </a:t>
            </a:r>
          </a:p>
          <a:p>
            <a:endParaRPr lang="en-GB" sz="1600" dirty="0">
              <a:latin typeface="Verdana" panose="020B0604030504040204" pitchFamily="34" charset="0"/>
              <a:ea typeface="Verdana" panose="020B0604030504040204" pitchFamily="34" charset="0"/>
            </a:endParaRPr>
          </a:p>
          <a:p>
            <a:r>
              <a:rPr lang="en-GB" sz="1600" dirty="0">
                <a:latin typeface="Verdana" panose="020B0604030504040204" pitchFamily="34" charset="0"/>
                <a:ea typeface="Verdana" panose="020B0604030504040204" pitchFamily="34" charset="0"/>
              </a:rPr>
              <a:t>Beginning of period – 29 years service, therefore 29/80 x £80,000 = £29,000</a:t>
            </a:r>
          </a:p>
          <a:p>
            <a:r>
              <a:rPr lang="en-GB" sz="1600" dirty="0">
                <a:latin typeface="Verdana" panose="020B0604030504040204" pitchFamily="34" charset="0"/>
                <a:ea typeface="Verdana" panose="020B0604030504040204" pitchFamily="34" charset="0"/>
              </a:rPr>
              <a:t>                                Uprate for inflation (x1.02) = </a:t>
            </a:r>
            <a:r>
              <a:rPr lang="en-GB" sz="1600" b="1" dirty="0">
                <a:latin typeface="Verdana" panose="020B0604030504040204" pitchFamily="34" charset="0"/>
                <a:ea typeface="Verdana" panose="020B0604030504040204" pitchFamily="34" charset="0"/>
              </a:rPr>
              <a:t>£29,580</a:t>
            </a:r>
          </a:p>
          <a:p>
            <a:r>
              <a:rPr lang="en-GB" sz="1600" b="1" dirty="0">
                <a:latin typeface="Verdana" panose="020B0604030504040204" pitchFamily="34" charset="0"/>
                <a:ea typeface="Verdana" panose="020B0604030504040204" pitchFamily="34" charset="0"/>
              </a:rPr>
              <a:t>                                 </a:t>
            </a:r>
            <a:r>
              <a:rPr lang="en-GB" sz="1600" dirty="0">
                <a:latin typeface="Verdana" panose="020B0604030504040204" pitchFamily="34" charset="0"/>
                <a:ea typeface="Verdana" panose="020B0604030504040204" pitchFamily="34" charset="0"/>
              </a:rPr>
              <a:t>Lump Sum 3 x £29,580 </a:t>
            </a:r>
            <a:r>
              <a:rPr lang="en-GB" sz="1600" b="1" dirty="0">
                <a:latin typeface="Verdana" panose="020B0604030504040204" pitchFamily="34" charset="0"/>
                <a:ea typeface="Verdana" panose="020B0604030504040204" pitchFamily="34" charset="0"/>
              </a:rPr>
              <a:t>= £88,740</a:t>
            </a:r>
          </a:p>
          <a:p>
            <a:endParaRPr lang="en-GB" sz="1600" b="1" dirty="0">
              <a:latin typeface="Verdana" panose="020B0604030504040204" pitchFamily="34" charset="0"/>
              <a:ea typeface="Verdana" panose="020B0604030504040204" pitchFamily="34" charset="0"/>
            </a:endParaRPr>
          </a:p>
          <a:p>
            <a:r>
              <a:rPr lang="en-GB" sz="1600" dirty="0">
                <a:latin typeface="Verdana" panose="020B0604030504040204" pitchFamily="34" charset="0"/>
                <a:ea typeface="Verdana" panose="020B0604030504040204" pitchFamily="34" charset="0"/>
              </a:rPr>
              <a:t>At end of period -30 years service, therefore 30/80 x £81,000 = </a:t>
            </a:r>
            <a:r>
              <a:rPr lang="en-GB" sz="1600" b="1" dirty="0">
                <a:latin typeface="Verdana" panose="020B0604030504040204" pitchFamily="34" charset="0"/>
                <a:ea typeface="Verdana" panose="020B0604030504040204" pitchFamily="34" charset="0"/>
              </a:rPr>
              <a:t>£30,375</a:t>
            </a:r>
          </a:p>
          <a:p>
            <a:r>
              <a:rPr lang="en-GB" sz="1600" b="1" dirty="0">
                <a:latin typeface="Verdana" panose="020B0604030504040204" pitchFamily="34" charset="0"/>
                <a:ea typeface="Verdana" panose="020B0604030504040204" pitchFamily="34" charset="0"/>
              </a:rPr>
              <a:t>                          </a:t>
            </a:r>
            <a:r>
              <a:rPr lang="en-GB" sz="1600" dirty="0">
                <a:latin typeface="Verdana" panose="020B0604030504040204" pitchFamily="34" charset="0"/>
                <a:ea typeface="Verdana" panose="020B0604030504040204" pitchFamily="34" charset="0"/>
              </a:rPr>
              <a:t>Lump sum 3 x £30,375 = </a:t>
            </a:r>
            <a:r>
              <a:rPr lang="en-GB" sz="1600" b="1" dirty="0">
                <a:latin typeface="Verdana" panose="020B0604030504040204" pitchFamily="34" charset="0"/>
                <a:ea typeface="Verdana" panose="020B0604030504040204" pitchFamily="34" charset="0"/>
              </a:rPr>
              <a:t>£91,125</a:t>
            </a:r>
          </a:p>
          <a:p>
            <a:endParaRPr lang="en-GB" sz="1600" b="1" dirty="0">
              <a:latin typeface="Verdana" panose="020B0604030504040204" pitchFamily="34" charset="0"/>
              <a:ea typeface="Verdana" panose="020B0604030504040204" pitchFamily="34" charset="0"/>
            </a:endParaRPr>
          </a:p>
          <a:p>
            <a:endParaRPr lang="en-GB" sz="1600" b="1" dirty="0">
              <a:latin typeface="Verdana" panose="020B0604030504040204" pitchFamily="34" charset="0"/>
              <a:ea typeface="Verdana" panose="020B0604030504040204" pitchFamily="34" charset="0"/>
            </a:endParaRPr>
          </a:p>
          <a:p>
            <a:endParaRPr lang="en-GB" sz="1600" b="1" dirty="0">
              <a:latin typeface="Verdana" panose="020B0604030504040204" pitchFamily="34" charset="0"/>
              <a:ea typeface="Verdana" panose="020B0604030504040204" pitchFamily="34" charset="0"/>
            </a:endParaRPr>
          </a:p>
          <a:p>
            <a:endParaRPr lang="en-GB" sz="1600" b="1" dirty="0">
              <a:latin typeface="Verdana" panose="020B0604030504040204" pitchFamily="34" charset="0"/>
              <a:ea typeface="Verdana" panose="020B0604030504040204" pitchFamily="34" charset="0"/>
            </a:endParaRPr>
          </a:p>
          <a:p>
            <a:endParaRPr lang="en-GB" sz="1600" b="1" dirty="0">
              <a:latin typeface="Verdana" panose="020B0604030504040204" pitchFamily="34" charset="0"/>
              <a:ea typeface="Verdana" panose="020B0604030504040204" pitchFamily="34" charset="0"/>
            </a:endParaRPr>
          </a:p>
          <a:p>
            <a:endParaRPr lang="en-GB" sz="1600" dirty="0">
              <a:latin typeface="Verdana" panose="020B0604030504040204" pitchFamily="34" charset="0"/>
              <a:ea typeface="Verdana" panose="020B0604030504040204" pitchFamily="34" charset="0"/>
            </a:endParaRPr>
          </a:p>
          <a:p>
            <a:endParaRPr lang="en-GB" sz="1600" dirty="0">
              <a:latin typeface="Verdana" panose="020B0604030504040204" pitchFamily="34" charset="0"/>
              <a:ea typeface="Verdana" panose="020B0604030504040204" pitchFamily="34" charset="0"/>
            </a:endParaRPr>
          </a:p>
          <a:p>
            <a:endParaRPr lang="en-GB" sz="1600" dirty="0">
              <a:latin typeface="Verdana" panose="020B0604030504040204" pitchFamily="34" charset="0"/>
              <a:ea typeface="Verdana" panose="020B0604030504040204" pitchFamily="34" charset="0"/>
            </a:endParaRPr>
          </a:p>
          <a:p>
            <a:endParaRPr lang="en-GB" dirty="0"/>
          </a:p>
          <a:p>
            <a:r>
              <a:rPr lang="en-GB" dirty="0"/>
              <a:t>                          </a:t>
            </a:r>
          </a:p>
          <a:p>
            <a:endParaRPr lang="en-GB" dirty="0"/>
          </a:p>
          <a:p>
            <a:r>
              <a:rPr lang="en-GB" dirty="0"/>
              <a:t> </a:t>
            </a:r>
          </a:p>
        </p:txBody>
      </p:sp>
    </p:spTree>
    <p:extLst>
      <p:ext uri="{BB962C8B-B14F-4D97-AF65-F5344CB8AC3E}">
        <p14:creationId xmlns:p14="http://schemas.microsoft.com/office/powerpoint/2010/main" val="525964531"/>
      </p:ext>
    </p:extLst>
  </p:cSld>
  <p:clrMapOvr>
    <a:masterClrMapping/>
  </p:clrMapOvr>
  <p:transition spd="slow"/>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3">
            <a:extLst>
              <a:ext uri="{FF2B5EF4-FFF2-40B4-BE49-F238E27FC236}">
                <a16:creationId xmlns="" xmlns:a16="http://schemas.microsoft.com/office/drawing/2014/main" id="{817612D0-A806-4E80-A234-B9A1891F65DD}"/>
              </a:ext>
            </a:extLst>
          </p:cNvPr>
          <p:cNvSpPr>
            <a:spLocks noGrp="1"/>
          </p:cNvSpPr>
          <p:nvPr>
            <p:ph type="title"/>
          </p:nvPr>
        </p:nvSpPr>
        <p:spPr>
          <a:xfrm>
            <a:off x="0" y="222252"/>
            <a:ext cx="12192000" cy="1335087"/>
          </a:xfrm>
          <a:solidFill>
            <a:schemeClr val="accent1"/>
          </a:solidFill>
        </p:spPr>
        <p:txBody>
          <a:bodyPr/>
          <a:lstStyle/>
          <a:p>
            <a:pPr algn="ctr"/>
            <a:r>
              <a:rPr lang="en-GB" altLang="en-US" sz="2800" dirty="0">
                <a:solidFill>
                  <a:schemeClr val="bg1"/>
                </a:solidFill>
                <a:latin typeface="Verdana" panose="020B0604030504040204" pitchFamily="34" charset="0"/>
                <a:ea typeface="Verdana" panose="020B0604030504040204" pitchFamily="34" charset="0"/>
                <a:cs typeface="Verdana" panose="020B0604030504040204" pitchFamily="34" charset="0"/>
              </a:rPr>
              <a:t>The Annual Allowance – Example 1</a:t>
            </a:r>
          </a:p>
        </p:txBody>
      </p:sp>
      <p:sp>
        <p:nvSpPr>
          <p:cNvPr id="9220" name="TextBox 1">
            <a:extLst>
              <a:ext uri="{FF2B5EF4-FFF2-40B4-BE49-F238E27FC236}">
                <a16:creationId xmlns="" xmlns:a16="http://schemas.microsoft.com/office/drawing/2014/main" id="{8AB36CB6-EE2E-44ED-B375-2AEADF2067AB}"/>
              </a:ext>
            </a:extLst>
          </p:cNvPr>
          <p:cNvSpPr txBox="1">
            <a:spLocks noChangeArrowheads="1"/>
          </p:cNvSpPr>
          <p:nvPr/>
        </p:nvSpPr>
        <p:spPr bwMode="auto">
          <a:xfrm>
            <a:off x="2424113" y="6611939"/>
            <a:ext cx="7200900" cy="231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en-GB" altLang="en-US" sz="900" dirty="0">
                <a:latin typeface="Arial" panose="020B0604020202020204" pitchFamily="34" charset="0"/>
              </a:rPr>
              <a:t>Create and Prosper Financial Services Ltd is authorised and regulated by the Financial Conduct Authority. FCA Number 520631</a:t>
            </a:r>
          </a:p>
        </p:txBody>
      </p:sp>
      <p:pic>
        <p:nvPicPr>
          <p:cNvPr id="9221" name="Picture 3">
            <a:extLst>
              <a:ext uri="{FF2B5EF4-FFF2-40B4-BE49-F238E27FC236}">
                <a16:creationId xmlns="" xmlns:a16="http://schemas.microsoft.com/office/drawing/2014/main" id="{70674C64-D703-43CA-9B0B-F5DD0A617815}"/>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447214" y="5672139"/>
            <a:ext cx="1076325" cy="1062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222" name="Picture 5">
            <a:extLst>
              <a:ext uri="{FF2B5EF4-FFF2-40B4-BE49-F238E27FC236}">
                <a16:creationId xmlns="" xmlns:a16="http://schemas.microsoft.com/office/drawing/2014/main" id="{B432AED3-00AD-44A7-A2D4-BFA5F01C9A99}"/>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0180119" y="201475"/>
            <a:ext cx="1471613" cy="1368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223" name="AutoShape 9">
            <a:extLst>
              <a:ext uri="{FF2B5EF4-FFF2-40B4-BE49-F238E27FC236}">
                <a16:creationId xmlns="" xmlns:a16="http://schemas.microsoft.com/office/drawing/2014/main" id="{BBC96044-874F-49C3-9B3F-0A6669A87E0E}"/>
              </a:ext>
            </a:extLst>
          </p:cNvPr>
          <p:cNvSpPr>
            <a:spLocks noChangeAspect="1" noChangeArrowheads="1"/>
          </p:cNvSpPr>
          <p:nvPr/>
        </p:nvSpPr>
        <p:spPr bwMode="auto">
          <a:xfrm>
            <a:off x="1587500" y="-144463"/>
            <a:ext cx="304800" cy="3048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GB" altLang="en-US" sz="1800" dirty="0">
              <a:latin typeface="Arial" panose="020B0604020202020204" pitchFamily="34" charset="0"/>
            </a:endParaRPr>
          </a:p>
        </p:txBody>
      </p:sp>
      <p:sp>
        <p:nvSpPr>
          <p:cNvPr id="9224" name="AutoShape 11" descr="data:image/jpeg;base64,/9j/4AAQSkZJRgABAQAAAQABAAD/2wCEAAkGBhESEBQUEBAVFBQWFRQWFhQYFRQWFRUWFRQXFhQSFRcXGyYeGBkjGhQUHy8gIycpLCwsFh4xNTAqNSgrLCkBCQoKDgwOGg8PGikfHyEpLCkpKikpKSkpKSksKSkpKSkpKSkpKSwpKSwpKSkpKSksLCwpKSkpKSksKSwsKSkpKf/AABEIAJMA2wMBIgACEQEDEQH/xAAcAAEAAgMBAQEAAAAAAAAAAAAAAQUEBgcCAwj/xAA/EAACAQIEBAMFBAgEBwAAAAABAgADEQQSITEFEyJBBlFhMnGBkaEHI0KxFBUWM1Jy0eFjgsHCJDRDYnOy8P/EABkBAQADAQEAAAAAAAAAAAAAAAABAgMEBf/EAB4RAQADAAMBAQEBAAAAAAAAAAABAhEDITESQTIi/9oADAMBAAIRAxEAPwDuMREBERAiIMQERECJMXkEwPFSqFtcgX0Ec70lZxmsLqLbG99hfy9Z5pVqrbZF+J/K0rMpxZNVPkPr/SRzW9Pr/WUuMxnLNqmIA2voSRfzsdPjPrhWz3yVc1tCQBb53kfSflbCqfSTzj5fnNc8RccGCo82qKroD1ctVOUfxNfYes13A/bFw5zZqtSn/OmnzWPqD5dD5x8vr/aehiB3FprdDjeHfWlila4voRa3ofOeMFxbOxUOQR2Y3v6iRN4haKTPjaqdYHYg/wD209yj4G3XUsNzdt9Db+0vBLxOs0SZEkyRIiQJMBERAREQEREBERAiIiAiIgRBkyCYFRxtrkDbKb3JAHulLj+MBV6HQHvY5vTtcj3zL8X4sCy2JNr2G512BnLfGHGW54NA8roCkCplUkXzdrdwPfOfktnjXjjvtsPEsTTylaj21udmuSdbA2Jb8ptGC4sijKKgGXpINRRZhoQenQ7Tj/BeGVcZWAL2FRxR5h22LNlvq7KqsfIG3nOkU+E9N6mHeqVsvOosVqvlFiMQikAuLAX1vM4ifYbzaurjH8bohDnqowIII5isCDpawBuTe1u95zitgsLTqunIw6OHIIFCoSuugDc0HbyHwm1YThS8y9LhtUEEHnYpzlS2udUzEX8jYSsFbhP6QyENq5OYHPdzo721K5mBOtpMxbERausThuJWlbl4ikq+Rp1UFt98x7Sy5RernV+o2sVqgAg7EU3X/dK/iXCaa1VXPdWIyG6d9twLbee8mtxWmTZKeemCCxYNlCg/hGtvZ398zrE/q9+vHR/DN0zBySzG98tgdPiL/GbCJrHhEgZ0t5Ed/Q2PxE2edlPHFPpERLoSIgRAREQEREBERAREQIiIgItEQIkwZ86z2UnyBPyEDQPE+NJeow3FwLbkjRbfGaO9GgudHNas6Xz06VPM6kGzAlvZ10vrvpNg8QVUNNjVJy2uQDlY66AH3kGc14RxRlqqzsxtcNZiraLrZhrrtObPqW0dNx4SaFZM9RWo1UN6BVnKUdiugF84t1EjXUaTasX4nwmXmV674KsQFarSYMlQjY2Fw3xAIvrOTYTxTiahAxWJL0gwDL0is6gEizgKxG34xPXFPEFKobUsO+UagsQxCjU2zu5A03vEUmJ1ebVmMbR4p8b0GQ0qXEsRiGZSM5yJSS+/QLZ2t2JtrNPw7lBlpYl1v/hgA6bGor7TzUo4Z8pfEDbUKyAa9tV7bSGrpSW1HPcf9Q1VKqPco/O8sp4sBwzG1SGYCoin2cwVGA1Oq+ex7y8xGJ1z01yhkpKiAnp+7CFb32Fm076XmqJxiobH9LoX3H7zMNO5VRLPw5xrLVenXDVkN7urqxS49pc1iR9ZS8S147Q6T9nnFjmpq1iQTTJ8wNFPytOnCcb8KsTVQ0qbcsHSoRYG1rW11/vOyLNeLc7YcufXSZBkxNWYJMCICIiAiIgIiICIiBERJgRJiIET4Y0HlvY2JVgD2BINjPvPli/Yb+U/lInwca8UYOo2HIyNUqWsAqlupjlzaD1vNb4X4Jx6LUqLg3NRkdaYYIqoXGU1jmYdQUtb1sZ13A44LhmqAEhFdiF9o5LkgeZ0nngvEKz1GFTllciMQl7U3fVaJcn7xsnUTYW6fOc8RjaZckwX2S8UI6lprp+OuNPSy3N5fcA+xlqbh8S9CoRqEtUKX82Gma29trzfsT4npLiRQCVHbLUJyU6jEMhpjl6LY6OSSDoQPOZX6ypLSD1Ky5bAljYbsQBlUnW/Tp3Uy/arnuJ+xIVmJfGhBfRKdAAKPK7VJaYH7GcDTH7ys5/iPKv8L0yB8JuLcYo51XmLmcKVAuQQ+iMSBZQx0F99bSsxPjGnmqJTRqjjOqfhWpUpAGtSUkXBQEXJHnbaTiFZhfsk4amYmnVdm3ZqtyB3C2Atf01ljw3wHw7Cg8uhkzFVJao5LEsFVSSdiSBbubT6UvFSvUCUkz9COerqGalzbEDYAFASTu4AvKjFY98VS5jM6UjTTEUkRmQlUxFNWNU/iOzAi1rwazeJ8Kw+ESmuFw4Q1Ky2ylgoO7EgnuuYWm/IdBNX45hhagA3s10UX1J6WA17nQa+k2hdhJoWeokQZoo9CJAkwEREBESLwJiIgIiIEQIkwItJiIETHx/7t/5T+UyZicUcCjUJ7Ix+QkT4NNw+uCrkCwKVrd7fdH+8wq9OthMMKdHM1JxSAqas9DPl5zMyqSVKliHsSpGtxaYy+IWw9AI1BXSoWBYsRboUFLAa3ue8cN8dVKoIpUlGU5CFV6hGXTa9yNtbTnm0Q2iJXHBwHq0HSqtblivnKF2poKuQpTR29sDl23vrcgTxg/DzU8Rh2axWlTxIJuLZmrZ6TWPcK7+4385VY/xZjKStUq1KdKkL61KZB9y3bqb+m059xbx5xFusYyr1EFaNLQKnYsUFgW03Ol5FbfXibVx1T9mqqYl6lBaTqXV0R6lVEpMECXCIhD2AupJ6bnQbyxwPA1pkvXKM/NrVVKhkCc9VFRbE9yDqfMTgmJ8e4ippVq1lA3AqO19fxG9ydTqTPk9bEVEL0alTklsuVuoMQATmGxN2Gsvs/pFddywmDpYZBkx1KkLIKhPJYNy1CBwzNdTlCg7jQGwhOK8LNEomKpOlOk1MlKmcrTqbglL7kDXztPz9hTVJrFbACnULLaysDZbAfX/LLPw7XdOYVJT2b2O4I79/P4RMox2ziniKhWq4UUnzg18xYK2XpBXc76vN8XacU8MVL18Mt9DVze64Qn/1na12l6M7JkxE0VTEiTAREQEREBERAREQESJMBERASu8Qf8rW/wDG/wCUsJX+IEvhaw/w3/KRPhDjvFKrM+W5stgqga9QBNvM6+4WuTKSnwqnSqCrXrLQIDDDpnKFm71nK9S0lNzqOtvTWWnE3HMdVtZgLkaMQRbKW3t7vSaTgML9841y57gnW4Btr5nW05K27l1TWchstDi+DwyMf1hUxDmx25tjbQg1Kdh7gZXVaHEMZUXmJihRO78skZTqDlWwtt3lJg+HM3MKJmLM6quugJN7e4d5m4vD43LTBdciLlVaRKBf5rAXPqSZrGKzrb14HhKNO+KfKosL1KFZR7rhrHvpKThyJV564WqctN86ggqGUgdYBN9Cov8ACa7T4tVByVK1Smu9gQxJ97aD4mbP4e8PvimL0izL1Ka71KlvUKq5cx+kytXrttS7Nbgy1ytFEFNqlwWAJDXUlT6XP1J8pTcG4TX5rMKd6a08lVtB1Jp033cE2K+hm4fspi8NRqChVFWylqasLMhAv0Ek3FxsT3Mq/wBMqsaeHxKA8tOZUbQmpVdQ6ZvQZ3Yjux12la/5idLZaemZ4aX/AIrDqWFw77EXBAvt853MTiHAKKpisObXcPo99bMBdD/Fve5nbwJ0cU7GuXkjJwkxE2ZgkwIgIiICIiAiIgIiIEXkyJMBERATB4yfuKnqrD5i0zpg8XH3L+6RPiYcn4zwE/pJspC2RifPQd/U6WmuYmhiaSilSTMKhrFNrU7uhqVCewGUW13m9eKQeYLGy2W++vT9e2k0ni3G2p1grKNFACXuaaAHLnsfaa7MR2FpxzXJ12Rf6yFLxagicqmjdNO+erlsHe1rJ3yKNAO5JOtxPhX4gSCeVzSPPS+9zZVB7bXMtxQ5utRNrH16iBb6CfTiaUWFIULLUuRU1y5jrqvyG/nIi2rXrnjVKjK5z18IQtrAJnUXtcZmbNfQjTTedUxHibD4LDotN0sFXIg8joHtb3nvqZUcIwFd1yVwEo62uSXbkhQrKxOgOm3ZdJl1/DOGsCBTyi3YW01i/JH6itJmNfFftXUqelQFH4i92FtcoC79tT3mv8L4i71lqVQQa2emTe9mQKEa/wDD05f80yP2eoriGcoMpUZKZHSCDqdO1xtLWrhA7KCqjJcgqLDqGVl07H85E8lcyCvHaJ2VzwZF5uFDAhuYBlO9hufp9Z1xZxXwpg2GLoMRfLVA39R/oDO1CdHD45+ads9RIibsQSYiAiIgIiICIiAiIgRJkCTAREQEwONfuH9QB9RM+fDFpdCD5SJGl+KqYKKyFVexsSL7DsPP1nN34YyVWNUZww7XJvfe1vhOl+I8MTbW4ANh62+k1epRcFbpfKfxBiPQ3BuvwtOW8bOOuvVdVTVaWQBUZtPZAYE2B1diL/L5iU3LyVA5AANiugysLezbsulrdrb31m1VuKVMhFKgFvobKSbX0JJJY7bTWMfSqGq5ZSOq4B0AJHUQB6jb1lIphN9ZP64UBVBC6sASSQBoQpPfc79xLOjUJYM9hSUa3IynS2/l/aavWwgfdLsCTdRkYXG4I0O2x00mXhuCHkZQhJNyWIAufO/nqdpnesew247zmLzHJSqAOi3FugHS666gdib3857wZUjPsq6nXsNyb7W8p8aKsaNOydVspJ1AYDy7bD5yw4ZwuvWVkCm1jmtsL7jUgE+kyiJ1tMxjJ8LBeZQYWIatcHs2tib99Z1gTTeA8GCtTvSCGnoFBJAGliL9wR5TcxPT446eZyf0RETRmmIEQEREBERAREQERECBJkSRAREQIM8VVuCJ7MgxI0niWNBORrhlY28iO6kbyvqqrbdBtobn8/8ASXXiDwtUr1S6OiaeRufU30Mq18H4pbXqI3uNj9Rac07vjSs9YwDhgNajgA9gfa+U+RwAa5IFrm1tRbsPfLyj4Sce0ot/k/MGZH7MWtlVh8b/AO6WNa1+r1P4fhbeWX6lIpgAi+5G1j6S6pcEKm4Wp8eXPjiuGV2OnMFvK35AgSs0Xi8Qr6eCFNQahXX0F2999SJb4DHC1rAD0sF+FpSYjw/i2YEIW9WZb2+s84nwzxBiMjKnqSNPkJWI78Tbk1t6LzHBRrKNWI/F/wBvpLaVfh3AVKVELVbM9zdux8u0tJ1R4wmSTEgyUPQiQJMBERAReItAREQERECDJERAREQEgxEDyRrIZB5SIkDy6ATw0RCULPVoiShAWQBrESJSlWM+yGIkoe5BiIEyYiAiIgIiIH//2Q==">
            <a:extLst>
              <a:ext uri="{FF2B5EF4-FFF2-40B4-BE49-F238E27FC236}">
                <a16:creationId xmlns="" xmlns:a16="http://schemas.microsoft.com/office/drawing/2014/main" id="{95A21390-5C2F-47A7-AD00-0035A2657240}"/>
              </a:ext>
            </a:extLst>
          </p:cNvPr>
          <p:cNvSpPr>
            <a:spLocks noChangeAspect="1" noChangeArrowheads="1"/>
          </p:cNvSpPr>
          <p:nvPr/>
        </p:nvSpPr>
        <p:spPr bwMode="auto">
          <a:xfrm>
            <a:off x="1739900" y="7938"/>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GB" altLang="en-US" sz="1800" dirty="0">
              <a:latin typeface="Arial" panose="020B0604020202020204" pitchFamily="34" charset="0"/>
            </a:endParaRPr>
          </a:p>
        </p:txBody>
      </p:sp>
      <p:pic>
        <p:nvPicPr>
          <p:cNvPr id="9226" name="Picture 10">
            <a:extLst>
              <a:ext uri="{FF2B5EF4-FFF2-40B4-BE49-F238E27FC236}">
                <a16:creationId xmlns="" xmlns:a16="http://schemas.microsoft.com/office/drawing/2014/main" id="{A2773C5D-34A5-431A-9BDE-85B17088743E}"/>
              </a:ext>
            </a:extLst>
          </p:cNvPr>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476375" y="5229225"/>
            <a:ext cx="1233488" cy="1809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extBox 2">
            <a:extLst>
              <a:ext uri="{FF2B5EF4-FFF2-40B4-BE49-F238E27FC236}">
                <a16:creationId xmlns="" xmlns:a16="http://schemas.microsoft.com/office/drawing/2014/main" id="{A9D89FD9-FB68-43C0-B10F-D6C59922BD92}"/>
              </a:ext>
            </a:extLst>
          </p:cNvPr>
          <p:cNvSpPr txBox="1"/>
          <p:nvPr/>
        </p:nvSpPr>
        <p:spPr>
          <a:xfrm>
            <a:off x="1102830" y="2056712"/>
            <a:ext cx="9883222" cy="3631763"/>
          </a:xfrm>
          <a:prstGeom prst="rect">
            <a:avLst/>
          </a:prstGeom>
          <a:noFill/>
        </p:spPr>
        <p:txBody>
          <a:bodyPr wrap="square" rtlCol="0">
            <a:spAutoFit/>
          </a:bodyPr>
          <a:lstStyle/>
          <a:p>
            <a:endParaRPr lang="en-GB" sz="1600" dirty="0">
              <a:latin typeface="Verdana" panose="020B0604030504040204" pitchFamily="34" charset="0"/>
              <a:ea typeface="Verdana" panose="020B0604030504040204" pitchFamily="34" charset="0"/>
            </a:endParaRPr>
          </a:p>
          <a:p>
            <a:endParaRPr lang="en-GB" sz="1600" dirty="0">
              <a:latin typeface="Verdana" panose="020B0604030504040204" pitchFamily="34" charset="0"/>
              <a:ea typeface="Verdana" panose="020B0604030504040204" pitchFamily="34" charset="0"/>
            </a:endParaRPr>
          </a:p>
          <a:p>
            <a:r>
              <a:rPr lang="en-GB" sz="1600" dirty="0">
                <a:latin typeface="Verdana" panose="020B0604030504040204" pitchFamily="34" charset="0"/>
                <a:ea typeface="Verdana" panose="020B0604030504040204" pitchFamily="34" charset="0"/>
              </a:rPr>
              <a:t>Income £30,375 - £29,580 = £795 x 16 = </a:t>
            </a:r>
            <a:r>
              <a:rPr lang="en-GB" sz="1600" b="1" dirty="0">
                <a:latin typeface="Verdana" panose="020B0604030504040204" pitchFamily="34" charset="0"/>
                <a:ea typeface="Verdana" panose="020B0604030504040204" pitchFamily="34" charset="0"/>
              </a:rPr>
              <a:t>£12,720</a:t>
            </a:r>
          </a:p>
          <a:p>
            <a:endParaRPr lang="en-GB" sz="1600" dirty="0">
              <a:latin typeface="Verdana" panose="020B0604030504040204" pitchFamily="34" charset="0"/>
              <a:ea typeface="Verdana" panose="020B0604030504040204" pitchFamily="34" charset="0"/>
            </a:endParaRPr>
          </a:p>
          <a:p>
            <a:r>
              <a:rPr lang="en-GB" sz="1600" dirty="0">
                <a:latin typeface="Verdana" panose="020B0604030504040204" pitchFamily="34" charset="0"/>
                <a:ea typeface="Verdana" panose="020B0604030504040204" pitchFamily="34" charset="0"/>
              </a:rPr>
              <a:t>Lump Sum £91,125 - £88,740 = </a:t>
            </a:r>
            <a:r>
              <a:rPr lang="en-GB" sz="1600" b="1" dirty="0">
                <a:latin typeface="Verdana" panose="020B0604030504040204" pitchFamily="34" charset="0"/>
                <a:ea typeface="Verdana" panose="020B0604030504040204" pitchFamily="34" charset="0"/>
              </a:rPr>
              <a:t>£2,385</a:t>
            </a:r>
          </a:p>
          <a:p>
            <a:endParaRPr lang="en-GB" sz="1600" dirty="0">
              <a:latin typeface="Verdana" panose="020B0604030504040204" pitchFamily="34" charset="0"/>
              <a:ea typeface="Verdana" panose="020B0604030504040204" pitchFamily="34" charset="0"/>
            </a:endParaRPr>
          </a:p>
          <a:p>
            <a:r>
              <a:rPr lang="en-GB" sz="1600" dirty="0">
                <a:latin typeface="Verdana" panose="020B0604030504040204" pitchFamily="34" charset="0"/>
                <a:ea typeface="Verdana" panose="020B0604030504040204" pitchFamily="34" charset="0"/>
              </a:rPr>
              <a:t>Total Increases £12,720 + £2,385 = </a:t>
            </a:r>
            <a:r>
              <a:rPr lang="en-GB" sz="1600" b="1" dirty="0">
                <a:latin typeface="Verdana" panose="020B0604030504040204" pitchFamily="34" charset="0"/>
                <a:ea typeface="Verdana" panose="020B0604030504040204" pitchFamily="34" charset="0"/>
              </a:rPr>
              <a:t>£15,105</a:t>
            </a:r>
          </a:p>
          <a:p>
            <a:endParaRPr lang="en-GB" sz="1600" dirty="0">
              <a:latin typeface="Verdana" panose="020B0604030504040204" pitchFamily="34" charset="0"/>
              <a:ea typeface="Verdana" panose="020B0604030504040204" pitchFamily="34" charset="0"/>
            </a:endParaRPr>
          </a:p>
          <a:p>
            <a:r>
              <a:rPr lang="en-GB" sz="1600" dirty="0">
                <a:latin typeface="Verdana" panose="020B0604030504040204" pitchFamily="34" charset="0"/>
                <a:ea typeface="Verdana" panose="020B0604030504040204" pitchFamily="34" charset="0"/>
              </a:rPr>
              <a:t>Therefore as under £40,000 no Annual Allowance Tax Charge</a:t>
            </a:r>
          </a:p>
          <a:p>
            <a:endParaRPr lang="en-GB" sz="1600" dirty="0">
              <a:latin typeface="Verdana" panose="020B0604030504040204" pitchFamily="34" charset="0"/>
              <a:ea typeface="Verdana" panose="020B0604030504040204" pitchFamily="34" charset="0"/>
            </a:endParaRPr>
          </a:p>
          <a:p>
            <a:endParaRPr lang="en-GB" sz="1600" dirty="0">
              <a:latin typeface="Verdana" panose="020B0604030504040204" pitchFamily="34" charset="0"/>
              <a:ea typeface="Verdana" panose="020B0604030504040204" pitchFamily="34" charset="0"/>
            </a:endParaRPr>
          </a:p>
          <a:p>
            <a:r>
              <a:rPr lang="en-GB" dirty="0"/>
              <a:t>                      </a:t>
            </a:r>
          </a:p>
          <a:p>
            <a:endParaRPr lang="en-GB" dirty="0"/>
          </a:p>
          <a:p>
            <a:r>
              <a:rPr lang="en-GB" dirty="0"/>
              <a:t> </a:t>
            </a:r>
          </a:p>
        </p:txBody>
      </p:sp>
    </p:spTree>
    <p:extLst>
      <p:ext uri="{BB962C8B-B14F-4D97-AF65-F5344CB8AC3E}">
        <p14:creationId xmlns:p14="http://schemas.microsoft.com/office/powerpoint/2010/main" val="3998762600"/>
      </p:ext>
    </p:extLst>
  </p:cSld>
  <p:clrMapOvr>
    <a:masterClrMapping/>
  </p:clrMapOvr>
  <p:transition spd="slow"/>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3">
            <a:extLst>
              <a:ext uri="{FF2B5EF4-FFF2-40B4-BE49-F238E27FC236}">
                <a16:creationId xmlns="" xmlns:a16="http://schemas.microsoft.com/office/drawing/2014/main" id="{817612D0-A806-4E80-A234-B9A1891F65DD}"/>
              </a:ext>
            </a:extLst>
          </p:cNvPr>
          <p:cNvSpPr>
            <a:spLocks noGrp="1"/>
          </p:cNvSpPr>
          <p:nvPr>
            <p:ph type="title"/>
          </p:nvPr>
        </p:nvSpPr>
        <p:spPr>
          <a:xfrm>
            <a:off x="0" y="222252"/>
            <a:ext cx="12192000" cy="1335087"/>
          </a:xfrm>
          <a:solidFill>
            <a:schemeClr val="accent1"/>
          </a:solidFill>
        </p:spPr>
        <p:txBody>
          <a:bodyPr/>
          <a:lstStyle/>
          <a:p>
            <a:pPr algn="ctr"/>
            <a:r>
              <a:rPr lang="en-GB" altLang="en-US" sz="2800" dirty="0">
                <a:solidFill>
                  <a:schemeClr val="bg1"/>
                </a:solidFill>
                <a:latin typeface="Verdana" panose="020B0604030504040204" pitchFamily="34" charset="0"/>
                <a:ea typeface="Verdana" panose="020B0604030504040204" pitchFamily="34" charset="0"/>
                <a:cs typeface="Verdana" panose="020B0604030504040204" pitchFamily="34" charset="0"/>
              </a:rPr>
              <a:t>The Annual Allowance – Example 2</a:t>
            </a:r>
          </a:p>
        </p:txBody>
      </p:sp>
      <p:sp>
        <p:nvSpPr>
          <p:cNvPr id="9220" name="TextBox 1">
            <a:extLst>
              <a:ext uri="{FF2B5EF4-FFF2-40B4-BE49-F238E27FC236}">
                <a16:creationId xmlns="" xmlns:a16="http://schemas.microsoft.com/office/drawing/2014/main" id="{8AB36CB6-EE2E-44ED-B375-2AEADF2067AB}"/>
              </a:ext>
            </a:extLst>
          </p:cNvPr>
          <p:cNvSpPr txBox="1">
            <a:spLocks noChangeArrowheads="1"/>
          </p:cNvSpPr>
          <p:nvPr/>
        </p:nvSpPr>
        <p:spPr bwMode="auto">
          <a:xfrm>
            <a:off x="2424113" y="6611939"/>
            <a:ext cx="7200900" cy="231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en-GB" altLang="en-US" sz="900" dirty="0">
                <a:latin typeface="Arial" panose="020B0604020202020204" pitchFamily="34" charset="0"/>
              </a:rPr>
              <a:t>Create and Prosper Financial Services Ltd is authorised and regulated by the Financial Conduct Authority. FCA Number 520631</a:t>
            </a:r>
          </a:p>
        </p:txBody>
      </p:sp>
      <p:pic>
        <p:nvPicPr>
          <p:cNvPr id="9221" name="Picture 3">
            <a:extLst>
              <a:ext uri="{FF2B5EF4-FFF2-40B4-BE49-F238E27FC236}">
                <a16:creationId xmlns="" xmlns:a16="http://schemas.microsoft.com/office/drawing/2014/main" id="{70674C64-D703-43CA-9B0B-F5DD0A617815}"/>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447214" y="5672139"/>
            <a:ext cx="1076325" cy="1062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222" name="Picture 5">
            <a:extLst>
              <a:ext uri="{FF2B5EF4-FFF2-40B4-BE49-F238E27FC236}">
                <a16:creationId xmlns="" xmlns:a16="http://schemas.microsoft.com/office/drawing/2014/main" id="{B432AED3-00AD-44A7-A2D4-BFA5F01C9A99}"/>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0180119" y="201475"/>
            <a:ext cx="1471613" cy="1368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223" name="AutoShape 9">
            <a:extLst>
              <a:ext uri="{FF2B5EF4-FFF2-40B4-BE49-F238E27FC236}">
                <a16:creationId xmlns="" xmlns:a16="http://schemas.microsoft.com/office/drawing/2014/main" id="{BBC96044-874F-49C3-9B3F-0A6669A87E0E}"/>
              </a:ext>
            </a:extLst>
          </p:cNvPr>
          <p:cNvSpPr>
            <a:spLocks noChangeAspect="1" noChangeArrowheads="1"/>
          </p:cNvSpPr>
          <p:nvPr/>
        </p:nvSpPr>
        <p:spPr bwMode="auto">
          <a:xfrm>
            <a:off x="1587500" y="-144463"/>
            <a:ext cx="304800" cy="3048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GB" altLang="en-US" sz="1800" dirty="0">
              <a:latin typeface="Arial" panose="020B0604020202020204" pitchFamily="34" charset="0"/>
            </a:endParaRPr>
          </a:p>
        </p:txBody>
      </p:sp>
      <p:sp>
        <p:nvSpPr>
          <p:cNvPr id="9224" name="AutoShape 11" descr="data:image/jpeg;base64,/9j/4AAQSkZJRgABAQAAAQABAAD/2wCEAAkGBhESEBQUEBAVFBQWFRQWFhQYFRQWFRUWFRQXFhQSFRcXGyYeGBkjGhQUHy8gIycpLCwsFh4xNTAqNSgrLCkBCQoKDgwOGg8PGikfHyEpLCkpKikpKSkpKSksKSkpKSkpKSkpKSwpKSwpKSkpKSksLCwpKSkpKSksKSwsKSkpKf/AABEIAJMA2wMBIgACEQEDEQH/xAAcAAEAAgMBAQEAAAAAAAAAAAAAAQUEBgcCAwj/xAA/EAACAQIEBAMFBAgEBwAAAAABAgADEQQSITEFEyJBBlFhMnGBkaEHI0KxFBUWM1Jy0eFjgsHCJDRDYnOy8P/EABkBAQADAQEAAAAAAAAAAAAAAAABAgMEBf/EAB4RAQADAAMBAQEBAAAAAAAAAAABAhEDITESQTIi/9oADAMBAAIRAxEAPwDuMREBERAiIMQERECJMXkEwPFSqFtcgX0Ec70lZxmsLqLbG99hfy9Z5pVqrbZF+J/K0rMpxZNVPkPr/SRzW9Pr/WUuMxnLNqmIA2voSRfzsdPjPrhWz3yVc1tCQBb53kfSflbCqfSTzj5fnNc8RccGCo82qKroD1ctVOUfxNfYes13A/bFw5zZqtSn/OmnzWPqD5dD5x8vr/aehiB3FprdDjeHfWlila4voRa3ofOeMFxbOxUOQR2Y3v6iRN4haKTPjaqdYHYg/wD209yj4G3XUsNzdt9Db+0vBLxOs0SZEkyRIiQJMBERAREQEREBERAiIiAiIgRBkyCYFRxtrkDbKb3JAHulLj+MBV6HQHvY5vTtcj3zL8X4sCy2JNr2G512BnLfGHGW54NA8roCkCplUkXzdrdwPfOfktnjXjjvtsPEsTTylaj21udmuSdbA2Jb8ptGC4sijKKgGXpINRRZhoQenQ7Tj/BeGVcZWAL2FRxR5h22LNlvq7KqsfIG3nOkU+E9N6mHeqVsvOosVqvlFiMQikAuLAX1vM4ifYbzaurjH8bohDnqowIII5isCDpawBuTe1u95zitgsLTqunIw6OHIIFCoSuugDc0HbyHwm1YThS8y9LhtUEEHnYpzlS2udUzEX8jYSsFbhP6QyENq5OYHPdzo721K5mBOtpMxbERausThuJWlbl4ikq+Rp1UFt98x7Sy5RernV+o2sVqgAg7EU3X/dK/iXCaa1VXPdWIyG6d9twLbee8mtxWmTZKeemCCxYNlCg/hGtvZ398zrE/q9+vHR/DN0zBySzG98tgdPiL/GbCJrHhEgZ0t5Ed/Q2PxE2edlPHFPpERLoSIgRAREQEREBERAREQIiIgItEQIkwZ86z2UnyBPyEDQPE+NJeow3FwLbkjRbfGaO9GgudHNas6Xz06VPM6kGzAlvZ10vrvpNg8QVUNNjVJy2uQDlY66AH3kGc14RxRlqqzsxtcNZiraLrZhrrtObPqW0dNx4SaFZM9RWo1UN6BVnKUdiugF84t1EjXUaTasX4nwmXmV674KsQFarSYMlQjY2Fw3xAIvrOTYTxTiahAxWJL0gwDL0is6gEizgKxG34xPXFPEFKobUsO+UagsQxCjU2zu5A03vEUmJ1ebVmMbR4p8b0GQ0qXEsRiGZSM5yJSS+/QLZ2t2JtrNPw7lBlpYl1v/hgA6bGor7TzUo4Z8pfEDbUKyAa9tV7bSGrpSW1HPcf9Q1VKqPco/O8sp4sBwzG1SGYCoin2cwVGA1Oq+ex7y8xGJ1z01yhkpKiAnp+7CFb32Fm076XmqJxiobH9LoX3H7zMNO5VRLPw5xrLVenXDVkN7urqxS49pc1iR9ZS8S147Q6T9nnFjmpq1iQTTJ8wNFPytOnCcb8KsTVQ0qbcsHSoRYG1rW11/vOyLNeLc7YcufXSZBkxNWYJMCICIiAiIgIiICIiBERJgRJiIET4Y0HlvY2JVgD2BINjPvPli/Yb+U/lInwca8UYOo2HIyNUqWsAqlupjlzaD1vNb4X4Jx6LUqLg3NRkdaYYIqoXGU1jmYdQUtb1sZ13A44LhmqAEhFdiF9o5LkgeZ0nngvEKz1GFTllciMQl7U3fVaJcn7xsnUTYW6fOc8RjaZckwX2S8UI6lprp+OuNPSy3N5fcA+xlqbh8S9CoRqEtUKX82Gma29trzfsT4npLiRQCVHbLUJyU6jEMhpjl6LY6OSSDoQPOZX6ypLSD1Ky5bAljYbsQBlUnW/Tp3Uy/arnuJ+xIVmJfGhBfRKdAAKPK7VJaYH7GcDTH7ys5/iPKv8L0yB8JuLcYo51XmLmcKVAuQQ+iMSBZQx0F99bSsxPjGnmqJTRqjjOqfhWpUpAGtSUkXBQEXJHnbaTiFZhfsk4amYmnVdm3ZqtyB3C2Atf01ljw3wHw7Cg8uhkzFVJao5LEsFVSSdiSBbubT6UvFSvUCUkz9COerqGalzbEDYAFASTu4AvKjFY98VS5jM6UjTTEUkRmQlUxFNWNU/iOzAi1rwazeJ8Kw+ESmuFw4Q1Ky2ylgoO7EgnuuYWm/IdBNX45hhagA3s10UX1J6WA17nQa+k2hdhJoWeokQZoo9CJAkwEREBESLwJiIgIiIEQIkwItJiIETHx/7t/5T+UyZicUcCjUJ7Ix+QkT4NNw+uCrkCwKVrd7fdH+8wq9OthMMKdHM1JxSAqas9DPl5zMyqSVKliHsSpGtxaYy+IWw9AI1BXSoWBYsRboUFLAa3ue8cN8dVKoIpUlGU5CFV6hGXTa9yNtbTnm0Q2iJXHBwHq0HSqtblivnKF2poKuQpTR29sDl23vrcgTxg/DzU8Rh2axWlTxIJuLZmrZ6TWPcK7+4385VY/xZjKStUq1KdKkL61KZB9y3bqb+m059xbx5xFusYyr1EFaNLQKnYsUFgW03Ol5FbfXibVx1T9mqqYl6lBaTqXV0R6lVEpMECXCIhD2AupJ6bnQbyxwPA1pkvXKM/NrVVKhkCc9VFRbE9yDqfMTgmJ8e4ippVq1lA3AqO19fxG9ydTqTPk9bEVEL0alTklsuVuoMQATmGxN2Gsvs/pFddywmDpYZBkx1KkLIKhPJYNy1CBwzNdTlCg7jQGwhOK8LNEomKpOlOk1MlKmcrTqbglL7kDXztPz9hTVJrFbACnULLaysDZbAfX/LLPw7XdOYVJT2b2O4I79/P4RMox2ziniKhWq4UUnzg18xYK2XpBXc76vN8XacU8MVL18Mt9DVze64Qn/1na12l6M7JkxE0VTEiTAREQEREBERAREQESJMBERASu8Qf8rW/wDG/wCUsJX+IEvhaw/w3/KRPhDjvFKrM+W5stgqga9QBNvM6+4WuTKSnwqnSqCrXrLQIDDDpnKFm71nK9S0lNzqOtvTWWnE3HMdVtZgLkaMQRbKW3t7vSaTgML9841y57gnW4Btr5nW05K27l1TWchstDi+DwyMf1hUxDmx25tjbQg1Kdh7gZXVaHEMZUXmJihRO78skZTqDlWwtt3lJg+HM3MKJmLM6quugJN7e4d5m4vD43LTBdciLlVaRKBf5rAXPqSZrGKzrb14HhKNO+KfKosL1KFZR7rhrHvpKThyJV564WqctN86ggqGUgdYBN9Cov8ACa7T4tVByVK1Smu9gQxJ97aD4mbP4e8PvimL0izL1Ka71KlvUKq5cx+kytXrttS7Nbgy1ytFEFNqlwWAJDXUlT6XP1J8pTcG4TX5rMKd6a08lVtB1Jp033cE2K+hm4fspi8NRqChVFWylqasLMhAv0Ek3FxsT3Mq/wBMqsaeHxKA8tOZUbQmpVdQ6ZvQZ3Yjux12la/5idLZaemZ4aX/AIrDqWFw77EXBAvt853MTiHAKKpisObXcPo99bMBdD/Fve5nbwJ0cU7GuXkjJwkxE2ZgkwIgIiICIiAiIgIiIEXkyJMBERATB4yfuKnqrD5i0zpg8XH3L+6RPiYcn4zwE/pJspC2RifPQd/U6WmuYmhiaSilSTMKhrFNrU7uhqVCewGUW13m9eKQeYLGy2W++vT9e2k0ni3G2p1grKNFACXuaaAHLnsfaa7MR2FpxzXJ12Rf6yFLxagicqmjdNO+erlsHe1rJ3yKNAO5JOtxPhX4gSCeVzSPPS+9zZVB7bXMtxQ5utRNrH16iBb6CfTiaUWFIULLUuRU1y5jrqvyG/nIi2rXrnjVKjK5z18IQtrAJnUXtcZmbNfQjTTedUxHibD4LDotN0sFXIg8joHtb3nvqZUcIwFd1yVwEo62uSXbkhQrKxOgOm3ZdJl1/DOGsCBTyi3YW01i/JH6itJmNfFftXUqelQFH4i92FtcoC79tT3mv8L4i71lqVQQa2emTe9mQKEa/wDD05f80yP2eoriGcoMpUZKZHSCDqdO1xtLWrhA7KCqjJcgqLDqGVl07H85E8lcyCvHaJ2VzwZF5uFDAhuYBlO9hufp9Z1xZxXwpg2GLoMRfLVA39R/oDO1CdHD45+ads9RIibsQSYiAiIgIiICIiAiIgRJkCTAREQEwONfuH9QB9RM+fDFpdCD5SJGl+KqYKKyFVexsSL7DsPP1nN34YyVWNUZww7XJvfe1vhOl+I8MTbW4ANh62+k1epRcFbpfKfxBiPQ3BuvwtOW8bOOuvVdVTVaWQBUZtPZAYE2B1diL/L5iU3LyVA5AANiugysLezbsulrdrb31m1VuKVMhFKgFvobKSbX0JJJY7bTWMfSqGq5ZSOq4B0AJHUQB6jb1lIphN9ZP64UBVBC6sASSQBoQpPfc79xLOjUJYM9hSUa3IynS2/l/aavWwgfdLsCTdRkYXG4I0O2x00mXhuCHkZQhJNyWIAufO/nqdpnesew247zmLzHJSqAOi3FugHS666gdib3857wZUjPsq6nXsNyb7W8p8aKsaNOydVspJ1AYDy7bD5yw4ZwuvWVkCm1jmtsL7jUgE+kyiJ1tMxjJ8LBeZQYWIatcHs2tib99Z1gTTeA8GCtTvSCGnoFBJAGliL9wR5TcxPT446eZyf0RETRmmIEQEREBERAREQERECBJkSRAREQIM8VVuCJ7MgxI0niWNBORrhlY28iO6kbyvqqrbdBtobn8/8ASXXiDwtUr1S6OiaeRufU30Mq18H4pbXqI3uNj9Rac07vjSs9YwDhgNajgA9gfa+U+RwAa5IFrm1tRbsPfLyj4Sce0ot/k/MGZH7MWtlVh8b/AO6WNa1+r1P4fhbeWX6lIpgAi+5G1j6S6pcEKm4Wp8eXPjiuGV2OnMFvK35AgSs0Xi8Qr6eCFNQahXX0F2999SJb4DHC1rAD0sF+FpSYjw/i2YEIW9WZb2+s84nwzxBiMjKnqSNPkJWI78Tbk1t6LzHBRrKNWI/F/wBvpLaVfh3AVKVELVbM9zdux8u0tJ1R4wmSTEgyUPQiQJMBERAReItAREQERECDJERAREQEgxEDyRrIZB5SIkDy6ATw0RCULPVoiShAWQBrESJSlWM+yGIkoe5BiIEyYiAiIgIiIH//2Q==">
            <a:extLst>
              <a:ext uri="{FF2B5EF4-FFF2-40B4-BE49-F238E27FC236}">
                <a16:creationId xmlns="" xmlns:a16="http://schemas.microsoft.com/office/drawing/2014/main" id="{95A21390-5C2F-47A7-AD00-0035A2657240}"/>
              </a:ext>
            </a:extLst>
          </p:cNvPr>
          <p:cNvSpPr>
            <a:spLocks noChangeAspect="1" noChangeArrowheads="1"/>
          </p:cNvSpPr>
          <p:nvPr/>
        </p:nvSpPr>
        <p:spPr bwMode="auto">
          <a:xfrm>
            <a:off x="1739900" y="7938"/>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GB" altLang="en-US" sz="1800" dirty="0">
              <a:latin typeface="Arial" panose="020B0604020202020204" pitchFamily="34" charset="0"/>
            </a:endParaRPr>
          </a:p>
        </p:txBody>
      </p:sp>
      <p:pic>
        <p:nvPicPr>
          <p:cNvPr id="9226" name="Picture 10">
            <a:extLst>
              <a:ext uri="{FF2B5EF4-FFF2-40B4-BE49-F238E27FC236}">
                <a16:creationId xmlns="" xmlns:a16="http://schemas.microsoft.com/office/drawing/2014/main" id="{A2773C5D-34A5-431A-9BDE-85B17088743E}"/>
              </a:ext>
            </a:extLst>
          </p:cNvPr>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476375" y="5229225"/>
            <a:ext cx="1233488" cy="1809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extBox 2">
            <a:extLst>
              <a:ext uri="{FF2B5EF4-FFF2-40B4-BE49-F238E27FC236}">
                <a16:creationId xmlns="" xmlns:a16="http://schemas.microsoft.com/office/drawing/2014/main" id="{A9D89FD9-FB68-43C0-B10F-D6C59922BD92}"/>
              </a:ext>
            </a:extLst>
          </p:cNvPr>
          <p:cNvSpPr txBox="1"/>
          <p:nvPr/>
        </p:nvSpPr>
        <p:spPr>
          <a:xfrm>
            <a:off x="1102830" y="2056712"/>
            <a:ext cx="9883222" cy="4647426"/>
          </a:xfrm>
          <a:prstGeom prst="rect">
            <a:avLst/>
          </a:prstGeom>
          <a:noFill/>
        </p:spPr>
        <p:txBody>
          <a:bodyPr wrap="square" rtlCol="0">
            <a:spAutoFit/>
          </a:bodyPr>
          <a:lstStyle/>
          <a:p>
            <a:r>
              <a:rPr lang="en-GB" sz="1600" dirty="0">
                <a:latin typeface="Verdana" panose="020B0604030504040204" pitchFamily="34" charset="0"/>
                <a:ea typeface="Verdana" panose="020B0604030504040204" pitchFamily="34" charset="0"/>
              </a:rPr>
              <a:t>Worker aged 45 (DOB 01/12/1974) , started in NHS 20 years ago (01/12/1999), inflation is assumed to be 2%, salary at start of period was £85,000 and £90,000 at the end of the period. In 1995 and 2015 Schemes.</a:t>
            </a:r>
          </a:p>
          <a:p>
            <a:endParaRPr lang="en-GB" sz="1600" dirty="0">
              <a:latin typeface="Verdana" panose="020B0604030504040204" pitchFamily="34" charset="0"/>
              <a:ea typeface="Verdana" panose="020B0604030504040204" pitchFamily="34" charset="0"/>
            </a:endParaRPr>
          </a:p>
          <a:p>
            <a:r>
              <a:rPr lang="en-GB" sz="1600" dirty="0">
                <a:latin typeface="Verdana" panose="020B0604030504040204" pitchFamily="34" charset="0"/>
                <a:ea typeface="Verdana" panose="020B0604030504040204" pitchFamily="34" charset="0"/>
              </a:rPr>
              <a:t>Beginning of period -</a:t>
            </a:r>
          </a:p>
          <a:p>
            <a:endParaRPr lang="en-GB" sz="1600" dirty="0">
              <a:latin typeface="Verdana" panose="020B0604030504040204" pitchFamily="34" charset="0"/>
              <a:ea typeface="Verdana" panose="020B0604030504040204" pitchFamily="34" charset="0"/>
            </a:endParaRPr>
          </a:p>
          <a:p>
            <a:r>
              <a:rPr lang="en-GB" sz="1600" dirty="0">
                <a:latin typeface="Verdana" panose="020B0604030504040204" pitchFamily="34" charset="0"/>
                <a:ea typeface="Verdana" panose="020B0604030504040204" pitchFamily="34" charset="0"/>
              </a:rPr>
              <a:t>1995 section 16 years service, therefore 16/80</a:t>
            </a:r>
            <a:r>
              <a:rPr lang="en-GB" sz="1600" baseline="30000" dirty="0">
                <a:latin typeface="Verdana" panose="020B0604030504040204" pitchFamily="34" charset="0"/>
                <a:ea typeface="Verdana" panose="020B0604030504040204" pitchFamily="34" charset="0"/>
              </a:rPr>
              <a:t>th</a:t>
            </a:r>
            <a:r>
              <a:rPr lang="en-GB" sz="1600" dirty="0">
                <a:latin typeface="Verdana" panose="020B0604030504040204" pitchFamily="34" charset="0"/>
                <a:ea typeface="Verdana" panose="020B0604030504040204" pitchFamily="34" charset="0"/>
              </a:rPr>
              <a:t> x £85,000 = £17,000. Uprate for inflation (x1.02) = </a:t>
            </a:r>
            <a:r>
              <a:rPr lang="en-GB" sz="1600" b="1" dirty="0">
                <a:latin typeface="Verdana" panose="020B0604030504040204" pitchFamily="34" charset="0"/>
                <a:ea typeface="Verdana" panose="020B0604030504040204" pitchFamily="34" charset="0"/>
              </a:rPr>
              <a:t>£17,340</a:t>
            </a:r>
            <a:r>
              <a:rPr lang="en-GB" sz="1600" dirty="0">
                <a:latin typeface="Verdana" panose="020B0604030504040204" pitchFamily="34" charset="0"/>
                <a:ea typeface="Verdana" panose="020B0604030504040204" pitchFamily="34" charset="0"/>
              </a:rPr>
              <a:t>. Lump sum 3 x £17,340 = </a:t>
            </a:r>
            <a:r>
              <a:rPr lang="en-GB" sz="1600" b="1" dirty="0">
                <a:latin typeface="Verdana" panose="020B0604030504040204" pitchFamily="34" charset="0"/>
                <a:ea typeface="Verdana" panose="020B0604030504040204" pitchFamily="34" charset="0"/>
              </a:rPr>
              <a:t>£52,020</a:t>
            </a:r>
          </a:p>
          <a:p>
            <a:endParaRPr lang="en-GB" sz="1600" dirty="0">
              <a:latin typeface="Verdana" panose="020B0604030504040204" pitchFamily="34" charset="0"/>
              <a:ea typeface="Verdana" panose="020B0604030504040204" pitchFamily="34" charset="0"/>
            </a:endParaRPr>
          </a:p>
          <a:p>
            <a:r>
              <a:rPr lang="en-GB" sz="1600" dirty="0">
                <a:latin typeface="Verdana" panose="020B0604030504040204" pitchFamily="34" charset="0"/>
                <a:ea typeface="Verdana" panose="020B0604030504040204" pitchFamily="34" charset="0"/>
              </a:rPr>
              <a:t>2015 section – active revaluation (15/16) 1/54 x £85,000 x 1.035 (CPI + 1.5% 15/16) x 1.035 (16/17) x 1.035 (17/18) x 1.035 18/19 = £1,806</a:t>
            </a:r>
          </a:p>
          <a:p>
            <a:endParaRPr lang="en-GB" sz="1600" dirty="0">
              <a:latin typeface="Verdana" panose="020B0604030504040204" pitchFamily="34" charset="0"/>
              <a:ea typeface="Verdana" panose="020B0604030504040204" pitchFamily="34" charset="0"/>
            </a:endParaRPr>
          </a:p>
          <a:p>
            <a:r>
              <a:rPr lang="en-GB" sz="1600" dirty="0">
                <a:latin typeface="Verdana" panose="020B0604030504040204" pitchFamily="34" charset="0"/>
                <a:ea typeface="Verdana" panose="020B0604030504040204" pitchFamily="34" charset="0"/>
              </a:rPr>
              <a:t>All sections with active revaluation = £1,806 + £1,745 + £1,686 + £1,629 = £6,866 x 1.02 = </a:t>
            </a:r>
            <a:r>
              <a:rPr lang="en-GB" sz="1600" b="1" dirty="0">
                <a:latin typeface="Verdana" panose="020B0604030504040204" pitchFamily="34" charset="0"/>
                <a:ea typeface="Verdana" panose="020B0604030504040204" pitchFamily="34" charset="0"/>
              </a:rPr>
              <a:t>£7,003</a:t>
            </a:r>
          </a:p>
          <a:p>
            <a:endParaRPr lang="en-GB" dirty="0"/>
          </a:p>
          <a:p>
            <a:r>
              <a:rPr lang="en-GB" dirty="0"/>
              <a:t>                          </a:t>
            </a:r>
          </a:p>
          <a:p>
            <a:endParaRPr lang="en-GB" dirty="0"/>
          </a:p>
          <a:p>
            <a:r>
              <a:rPr lang="en-GB" dirty="0"/>
              <a:t> </a:t>
            </a:r>
          </a:p>
        </p:txBody>
      </p:sp>
    </p:spTree>
    <p:extLst>
      <p:ext uri="{BB962C8B-B14F-4D97-AF65-F5344CB8AC3E}">
        <p14:creationId xmlns:p14="http://schemas.microsoft.com/office/powerpoint/2010/main" val="943546084"/>
      </p:ext>
    </p:extLst>
  </p:cSld>
  <p:clrMapOvr>
    <a:masterClrMapping/>
  </p:clrMapOvr>
  <p:transition spd="slow"/>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3">
            <a:extLst>
              <a:ext uri="{FF2B5EF4-FFF2-40B4-BE49-F238E27FC236}">
                <a16:creationId xmlns="" xmlns:a16="http://schemas.microsoft.com/office/drawing/2014/main" id="{817612D0-A806-4E80-A234-B9A1891F65DD}"/>
              </a:ext>
            </a:extLst>
          </p:cNvPr>
          <p:cNvSpPr>
            <a:spLocks noGrp="1"/>
          </p:cNvSpPr>
          <p:nvPr>
            <p:ph type="title"/>
          </p:nvPr>
        </p:nvSpPr>
        <p:spPr>
          <a:xfrm>
            <a:off x="0" y="222252"/>
            <a:ext cx="12192000" cy="1335087"/>
          </a:xfrm>
          <a:solidFill>
            <a:schemeClr val="accent1"/>
          </a:solidFill>
        </p:spPr>
        <p:txBody>
          <a:bodyPr/>
          <a:lstStyle/>
          <a:p>
            <a:pPr algn="ctr"/>
            <a:r>
              <a:rPr lang="en-GB" altLang="en-US" sz="2800" dirty="0">
                <a:solidFill>
                  <a:schemeClr val="bg1"/>
                </a:solidFill>
                <a:latin typeface="Verdana" panose="020B0604030504040204" pitchFamily="34" charset="0"/>
                <a:ea typeface="Verdana" panose="020B0604030504040204" pitchFamily="34" charset="0"/>
                <a:cs typeface="Verdana" panose="020B0604030504040204" pitchFamily="34" charset="0"/>
              </a:rPr>
              <a:t>The Annual Allowance – Example 2</a:t>
            </a:r>
          </a:p>
        </p:txBody>
      </p:sp>
      <p:sp>
        <p:nvSpPr>
          <p:cNvPr id="9220" name="TextBox 1">
            <a:extLst>
              <a:ext uri="{FF2B5EF4-FFF2-40B4-BE49-F238E27FC236}">
                <a16:creationId xmlns="" xmlns:a16="http://schemas.microsoft.com/office/drawing/2014/main" id="{8AB36CB6-EE2E-44ED-B375-2AEADF2067AB}"/>
              </a:ext>
            </a:extLst>
          </p:cNvPr>
          <p:cNvSpPr txBox="1">
            <a:spLocks noChangeArrowheads="1"/>
          </p:cNvSpPr>
          <p:nvPr/>
        </p:nvSpPr>
        <p:spPr bwMode="auto">
          <a:xfrm>
            <a:off x="2424113" y="6611939"/>
            <a:ext cx="7200900" cy="231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en-GB" altLang="en-US" sz="900" dirty="0">
                <a:latin typeface="Arial" panose="020B0604020202020204" pitchFamily="34" charset="0"/>
              </a:rPr>
              <a:t>Create and Prosper Financial Services Ltd is authorised and regulated by the Financial Conduct Authority. FCA Number 520631</a:t>
            </a:r>
          </a:p>
        </p:txBody>
      </p:sp>
      <p:pic>
        <p:nvPicPr>
          <p:cNvPr id="9221" name="Picture 3">
            <a:extLst>
              <a:ext uri="{FF2B5EF4-FFF2-40B4-BE49-F238E27FC236}">
                <a16:creationId xmlns="" xmlns:a16="http://schemas.microsoft.com/office/drawing/2014/main" id="{70674C64-D703-43CA-9B0B-F5DD0A617815}"/>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447214" y="5672139"/>
            <a:ext cx="1076325" cy="1062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222" name="Picture 5">
            <a:extLst>
              <a:ext uri="{FF2B5EF4-FFF2-40B4-BE49-F238E27FC236}">
                <a16:creationId xmlns="" xmlns:a16="http://schemas.microsoft.com/office/drawing/2014/main" id="{B432AED3-00AD-44A7-A2D4-BFA5F01C9A99}"/>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0180119" y="201475"/>
            <a:ext cx="1471613" cy="1368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223" name="AutoShape 9">
            <a:extLst>
              <a:ext uri="{FF2B5EF4-FFF2-40B4-BE49-F238E27FC236}">
                <a16:creationId xmlns="" xmlns:a16="http://schemas.microsoft.com/office/drawing/2014/main" id="{BBC96044-874F-49C3-9B3F-0A6669A87E0E}"/>
              </a:ext>
            </a:extLst>
          </p:cNvPr>
          <p:cNvSpPr>
            <a:spLocks noChangeAspect="1" noChangeArrowheads="1"/>
          </p:cNvSpPr>
          <p:nvPr/>
        </p:nvSpPr>
        <p:spPr bwMode="auto">
          <a:xfrm>
            <a:off x="1587500" y="-144463"/>
            <a:ext cx="304800" cy="3048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GB" altLang="en-US" sz="1800" dirty="0">
              <a:latin typeface="Arial" panose="020B0604020202020204" pitchFamily="34" charset="0"/>
            </a:endParaRPr>
          </a:p>
        </p:txBody>
      </p:sp>
      <p:sp>
        <p:nvSpPr>
          <p:cNvPr id="9224" name="AutoShape 11" descr="data:image/jpeg;base64,/9j/4AAQSkZJRgABAQAAAQABAAD/2wCEAAkGBhESEBQUEBAVFBQWFRQWFhQYFRQWFRUWFRQXFhQSFRcXGyYeGBkjGhQUHy8gIycpLCwsFh4xNTAqNSgrLCkBCQoKDgwOGg8PGikfHyEpLCkpKikpKSkpKSksKSkpKSkpKSkpKSwpKSwpKSkpKSksLCwpKSkpKSksKSwsKSkpKf/AABEIAJMA2wMBIgACEQEDEQH/xAAcAAEAAgMBAQEAAAAAAAAAAAAAAQUEBgcCAwj/xAA/EAACAQIEBAMFBAgEBwAAAAABAgADEQQSITEFEyJBBlFhMnGBkaEHI0KxFBUWM1Jy0eFjgsHCJDRDYnOy8P/EABkBAQADAQEAAAAAAAAAAAAAAAABAgMEBf/EAB4RAQADAAMBAQEBAAAAAAAAAAABAhEDITESQTIi/9oADAMBAAIRAxEAPwDuMREBERAiIMQERECJMXkEwPFSqFtcgX0Ec70lZxmsLqLbG99hfy9Z5pVqrbZF+J/K0rMpxZNVPkPr/SRzW9Pr/WUuMxnLNqmIA2voSRfzsdPjPrhWz3yVc1tCQBb53kfSflbCqfSTzj5fnNc8RccGCo82qKroD1ctVOUfxNfYes13A/bFw5zZqtSn/OmnzWPqD5dD5x8vr/aehiB3FprdDjeHfWlila4voRa3ofOeMFxbOxUOQR2Y3v6iRN4haKTPjaqdYHYg/wD209yj4G3XUsNzdt9Db+0vBLxOs0SZEkyRIiQJMBERAREQEREBERAiIiAiIgRBkyCYFRxtrkDbKb3JAHulLj+MBV6HQHvY5vTtcj3zL8X4sCy2JNr2G512BnLfGHGW54NA8roCkCplUkXzdrdwPfOfktnjXjjvtsPEsTTylaj21udmuSdbA2Jb8ptGC4sijKKgGXpINRRZhoQenQ7Tj/BeGVcZWAL2FRxR5h22LNlvq7KqsfIG3nOkU+E9N6mHeqVsvOosVqvlFiMQikAuLAX1vM4ifYbzaurjH8bohDnqowIII5isCDpawBuTe1u95zitgsLTqunIw6OHIIFCoSuugDc0HbyHwm1YThS8y9LhtUEEHnYpzlS2udUzEX8jYSsFbhP6QyENq5OYHPdzo721K5mBOtpMxbERausThuJWlbl4ikq+Rp1UFt98x7Sy5RernV+o2sVqgAg7EU3X/dK/iXCaa1VXPdWIyG6d9twLbee8mtxWmTZKeemCCxYNlCg/hGtvZ398zrE/q9+vHR/DN0zBySzG98tgdPiL/GbCJrHhEgZ0t5Ed/Q2PxE2edlPHFPpERLoSIgRAREQEREBERAREQIiIgItEQIkwZ86z2UnyBPyEDQPE+NJeow3FwLbkjRbfGaO9GgudHNas6Xz06VPM6kGzAlvZ10vrvpNg8QVUNNjVJy2uQDlY66AH3kGc14RxRlqqzsxtcNZiraLrZhrrtObPqW0dNx4SaFZM9RWo1UN6BVnKUdiugF84t1EjXUaTasX4nwmXmV674KsQFarSYMlQjY2Fw3xAIvrOTYTxTiahAxWJL0gwDL0is6gEizgKxG34xPXFPEFKobUsO+UagsQxCjU2zu5A03vEUmJ1ebVmMbR4p8b0GQ0qXEsRiGZSM5yJSS+/QLZ2t2JtrNPw7lBlpYl1v/hgA6bGor7TzUo4Z8pfEDbUKyAa9tV7bSGrpSW1HPcf9Q1VKqPco/O8sp4sBwzG1SGYCoin2cwVGA1Oq+ex7y8xGJ1z01yhkpKiAnp+7CFb32Fm076XmqJxiobH9LoX3H7zMNO5VRLPw5xrLVenXDVkN7urqxS49pc1iR9ZS8S147Q6T9nnFjmpq1iQTTJ8wNFPytOnCcb8KsTVQ0qbcsHSoRYG1rW11/vOyLNeLc7YcufXSZBkxNWYJMCICIiAiIgIiICIiBERJgRJiIET4Y0HlvY2JVgD2BINjPvPli/Yb+U/lInwca8UYOo2HIyNUqWsAqlupjlzaD1vNb4X4Jx6LUqLg3NRkdaYYIqoXGU1jmYdQUtb1sZ13A44LhmqAEhFdiF9o5LkgeZ0nngvEKz1GFTllciMQl7U3fVaJcn7xsnUTYW6fOc8RjaZckwX2S8UI6lprp+OuNPSy3N5fcA+xlqbh8S9CoRqEtUKX82Gma29trzfsT4npLiRQCVHbLUJyU6jEMhpjl6LY6OSSDoQPOZX6ypLSD1Ky5bAljYbsQBlUnW/Tp3Uy/arnuJ+xIVmJfGhBfRKdAAKPK7VJaYH7GcDTH7ys5/iPKv8L0yB8JuLcYo51XmLmcKVAuQQ+iMSBZQx0F99bSsxPjGnmqJTRqjjOqfhWpUpAGtSUkXBQEXJHnbaTiFZhfsk4amYmnVdm3ZqtyB3C2Atf01ljw3wHw7Cg8uhkzFVJao5LEsFVSSdiSBbubT6UvFSvUCUkz9COerqGalzbEDYAFASTu4AvKjFY98VS5jM6UjTTEUkRmQlUxFNWNU/iOzAi1rwazeJ8Kw+ESmuFw4Q1Ky2ylgoO7EgnuuYWm/IdBNX45hhagA3s10UX1J6WA17nQa+k2hdhJoWeokQZoo9CJAkwEREBESLwJiIgIiIEQIkwItJiIETHx/7t/5T+UyZicUcCjUJ7Ix+QkT4NNw+uCrkCwKVrd7fdH+8wq9OthMMKdHM1JxSAqas9DPl5zMyqSVKliHsSpGtxaYy+IWw9AI1BXSoWBYsRboUFLAa3ue8cN8dVKoIpUlGU5CFV6hGXTa9yNtbTnm0Q2iJXHBwHq0HSqtblivnKF2poKuQpTR29sDl23vrcgTxg/DzU8Rh2axWlTxIJuLZmrZ6TWPcK7+4385VY/xZjKStUq1KdKkL61KZB9y3bqb+m059xbx5xFusYyr1EFaNLQKnYsUFgW03Ol5FbfXibVx1T9mqqYl6lBaTqXV0R6lVEpMECXCIhD2AupJ6bnQbyxwPA1pkvXKM/NrVVKhkCc9VFRbE9yDqfMTgmJ8e4ippVq1lA3AqO19fxG9ydTqTPk9bEVEL0alTklsuVuoMQATmGxN2Gsvs/pFddywmDpYZBkx1KkLIKhPJYNy1CBwzNdTlCg7jQGwhOK8LNEomKpOlOk1MlKmcrTqbglL7kDXztPz9hTVJrFbACnULLaysDZbAfX/LLPw7XdOYVJT2b2O4I79/P4RMox2ziniKhWq4UUnzg18xYK2XpBXc76vN8XacU8MVL18Mt9DVze64Qn/1na12l6M7JkxE0VTEiTAREQEREBERAREQESJMBERASu8Qf8rW/wDG/wCUsJX+IEvhaw/w3/KRPhDjvFKrM+W5stgqga9QBNvM6+4WuTKSnwqnSqCrXrLQIDDDpnKFm71nK9S0lNzqOtvTWWnE3HMdVtZgLkaMQRbKW3t7vSaTgML9841y57gnW4Btr5nW05K27l1TWchstDi+DwyMf1hUxDmx25tjbQg1Kdh7gZXVaHEMZUXmJihRO78skZTqDlWwtt3lJg+HM3MKJmLM6quugJN7e4d5m4vD43LTBdciLlVaRKBf5rAXPqSZrGKzrb14HhKNO+KfKosL1KFZR7rhrHvpKThyJV564WqctN86ggqGUgdYBN9Cov8ACa7T4tVByVK1Smu9gQxJ97aD4mbP4e8PvimL0izL1Ka71KlvUKq5cx+kytXrttS7Nbgy1ytFEFNqlwWAJDXUlT6XP1J8pTcG4TX5rMKd6a08lVtB1Jp033cE2K+hm4fspi8NRqChVFWylqasLMhAv0Ek3FxsT3Mq/wBMqsaeHxKA8tOZUbQmpVdQ6ZvQZ3Yjux12la/5idLZaemZ4aX/AIrDqWFw77EXBAvt853MTiHAKKpisObXcPo99bMBdD/Fve5nbwJ0cU7GuXkjJwkxE2ZgkwIgIiICIiAiIgIiIEXkyJMBERATB4yfuKnqrD5i0zpg8XH3L+6RPiYcn4zwE/pJspC2RifPQd/U6WmuYmhiaSilSTMKhrFNrU7uhqVCewGUW13m9eKQeYLGy2W++vT9e2k0ni3G2p1grKNFACXuaaAHLnsfaa7MR2FpxzXJ12Rf6yFLxagicqmjdNO+erlsHe1rJ3yKNAO5JOtxPhX4gSCeVzSPPS+9zZVB7bXMtxQ5utRNrH16iBb6CfTiaUWFIULLUuRU1y5jrqvyG/nIi2rXrnjVKjK5z18IQtrAJnUXtcZmbNfQjTTedUxHibD4LDotN0sFXIg8joHtb3nvqZUcIwFd1yVwEo62uSXbkhQrKxOgOm3ZdJl1/DOGsCBTyi3YW01i/JH6itJmNfFftXUqelQFH4i92FtcoC79tT3mv8L4i71lqVQQa2emTe9mQKEa/wDD05f80yP2eoriGcoMpUZKZHSCDqdO1xtLWrhA7KCqjJcgqLDqGVl07H85E8lcyCvHaJ2VzwZF5uFDAhuYBlO9hufp9Z1xZxXwpg2GLoMRfLVA39R/oDO1CdHD45+ads9RIibsQSYiAiIgIiICIiAiIgRJkCTAREQEwONfuH9QB9RM+fDFpdCD5SJGl+KqYKKyFVexsSL7DsPP1nN34YyVWNUZww7XJvfe1vhOl+I8MTbW4ANh62+k1epRcFbpfKfxBiPQ3BuvwtOW8bOOuvVdVTVaWQBUZtPZAYE2B1diL/L5iU3LyVA5AANiugysLezbsulrdrb31m1VuKVMhFKgFvobKSbX0JJJY7bTWMfSqGq5ZSOq4B0AJHUQB6jb1lIphN9ZP64UBVBC6sASSQBoQpPfc79xLOjUJYM9hSUa3IynS2/l/aavWwgfdLsCTdRkYXG4I0O2x00mXhuCHkZQhJNyWIAufO/nqdpnesew247zmLzHJSqAOi3FugHS666gdib3857wZUjPsq6nXsNyb7W8p8aKsaNOydVspJ1AYDy7bD5yw4ZwuvWVkCm1jmtsL7jUgE+kyiJ1tMxjJ8LBeZQYWIatcHs2tib99Z1gTTeA8GCtTvSCGnoFBJAGliL9wR5TcxPT446eZyf0RETRmmIEQEREBERAREQERECBJkSRAREQIM8VVuCJ7MgxI0niWNBORrhlY28iO6kbyvqqrbdBtobn8/8ASXXiDwtUr1S6OiaeRufU30Mq18H4pbXqI3uNj9Rac07vjSs9YwDhgNajgA9gfa+U+RwAa5IFrm1tRbsPfLyj4Sce0ot/k/MGZH7MWtlVh8b/AO6WNa1+r1P4fhbeWX6lIpgAi+5G1j6S6pcEKm4Wp8eXPjiuGV2OnMFvK35AgSs0Xi8Qr6eCFNQahXX0F2999SJb4DHC1rAD0sF+FpSYjw/i2YEIW9WZb2+s84nwzxBiMjKnqSNPkJWI78Tbk1t6LzHBRrKNWI/F/wBvpLaVfh3AVKVELVbM9zdux8u0tJ1R4wmSTEgyUPQiQJMBERAReItAREQERECDJERAREQEgxEDyRrIZB5SIkDy6ATw0RCULPVoiShAWQBrESJSlWM+yGIkoe5BiIEyYiAiIgIiIH//2Q==">
            <a:extLst>
              <a:ext uri="{FF2B5EF4-FFF2-40B4-BE49-F238E27FC236}">
                <a16:creationId xmlns="" xmlns:a16="http://schemas.microsoft.com/office/drawing/2014/main" id="{95A21390-5C2F-47A7-AD00-0035A2657240}"/>
              </a:ext>
            </a:extLst>
          </p:cNvPr>
          <p:cNvSpPr>
            <a:spLocks noChangeAspect="1" noChangeArrowheads="1"/>
          </p:cNvSpPr>
          <p:nvPr/>
        </p:nvSpPr>
        <p:spPr bwMode="auto">
          <a:xfrm>
            <a:off x="1739900" y="7938"/>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GB" altLang="en-US" sz="1800" dirty="0">
              <a:latin typeface="Arial" panose="020B0604020202020204" pitchFamily="34" charset="0"/>
            </a:endParaRPr>
          </a:p>
        </p:txBody>
      </p:sp>
      <p:pic>
        <p:nvPicPr>
          <p:cNvPr id="9226" name="Picture 10">
            <a:extLst>
              <a:ext uri="{FF2B5EF4-FFF2-40B4-BE49-F238E27FC236}">
                <a16:creationId xmlns="" xmlns:a16="http://schemas.microsoft.com/office/drawing/2014/main" id="{A2773C5D-34A5-431A-9BDE-85B17088743E}"/>
              </a:ext>
            </a:extLst>
          </p:cNvPr>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476375" y="5229225"/>
            <a:ext cx="1233488" cy="1809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extBox 2">
            <a:extLst>
              <a:ext uri="{FF2B5EF4-FFF2-40B4-BE49-F238E27FC236}">
                <a16:creationId xmlns="" xmlns:a16="http://schemas.microsoft.com/office/drawing/2014/main" id="{A9D89FD9-FB68-43C0-B10F-D6C59922BD92}"/>
              </a:ext>
            </a:extLst>
          </p:cNvPr>
          <p:cNvSpPr txBox="1"/>
          <p:nvPr/>
        </p:nvSpPr>
        <p:spPr>
          <a:xfrm>
            <a:off x="1102830" y="2056712"/>
            <a:ext cx="9883222" cy="3908762"/>
          </a:xfrm>
          <a:prstGeom prst="rect">
            <a:avLst/>
          </a:prstGeom>
          <a:noFill/>
        </p:spPr>
        <p:txBody>
          <a:bodyPr wrap="square" rtlCol="0">
            <a:spAutoFit/>
          </a:bodyPr>
          <a:lstStyle/>
          <a:p>
            <a:r>
              <a:rPr lang="en-GB" sz="1600" dirty="0">
                <a:latin typeface="Verdana" panose="020B0604030504040204" pitchFamily="34" charset="0"/>
                <a:ea typeface="Verdana" panose="020B0604030504040204" pitchFamily="34" charset="0"/>
              </a:rPr>
              <a:t>At end of period -</a:t>
            </a:r>
          </a:p>
          <a:p>
            <a:endParaRPr lang="en-GB" sz="1600" dirty="0">
              <a:latin typeface="Verdana" panose="020B0604030504040204" pitchFamily="34" charset="0"/>
              <a:ea typeface="Verdana" panose="020B0604030504040204" pitchFamily="34" charset="0"/>
            </a:endParaRPr>
          </a:p>
          <a:p>
            <a:r>
              <a:rPr lang="en-GB" sz="1600" dirty="0">
                <a:latin typeface="Verdana" panose="020B0604030504040204" pitchFamily="34" charset="0"/>
                <a:ea typeface="Verdana" panose="020B0604030504040204" pitchFamily="34" charset="0"/>
              </a:rPr>
              <a:t>1995 section 16 years service, therefore 16/80</a:t>
            </a:r>
            <a:r>
              <a:rPr lang="en-GB" sz="1600" baseline="30000" dirty="0">
                <a:latin typeface="Verdana" panose="020B0604030504040204" pitchFamily="34" charset="0"/>
                <a:ea typeface="Verdana" panose="020B0604030504040204" pitchFamily="34" charset="0"/>
              </a:rPr>
              <a:t>th</a:t>
            </a:r>
            <a:r>
              <a:rPr lang="en-GB" sz="1600" dirty="0">
                <a:latin typeface="Verdana" panose="020B0604030504040204" pitchFamily="34" charset="0"/>
                <a:ea typeface="Verdana" panose="020B0604030504040204" pitchFamily="34" charset="0"/>
              </a:rPr>
              <a:t> x £90,000 = </a:t>
            </a:r>
            <a:r>
              <a:rPr lang="en-GB" sz="1600" b="1" dirty="0">
                <a:latin typeface="Verdana" panose="020B0604030504040204" pitchFamily="34" charset="0"/>
                <a:ea typeface="Verdana" panose="020B0604030504040204" pitchFamily="34" charset="0"/>
              </a:rPr>
              <a:t>£21,375</a:t>
            </a:r>
            <a:r>
              <a:rPr lang="en-GB" sz="1600" dirty="0">
                <a:latin typeface="Verdana" panose="020B0604030504040204" pitchFamily="34" charset="0"/>
                <a:ea typeface="Verdana" panose="020B0604030504040204" pitchFamily="34" charset="0"/>
              </a:rPr>
              <a:t>. Lump sum 3 x £21,375 = </a:t>
            </a:r>
            <a:r>
              <a:rPr lang="en-GB" sz="1600" b="1" dirty="0">
                <a:latin typeface="Verdana" panose="020B0604030504040204" pitchFamily="34" charset="0"/>
                <a:ea typeface="Verdana" panose="020B0604030504040204" pitchFamily="34" charset="0"/>
              </a:rPr>
              <a:t>£64,125</a:t>
            </a:r>
          </a:p>
          <a:p>
            <a:endParaRPr lang="en-GB" sz="1600" dirty="0">
              <a:latin typeface="Verdana" panose="020B0604030504040204" pitchFamily="34" charset="0"/>
              <a:ea typeface="Verdana" panose="020B0604030504040204" pitchFamily="34" charset="0"/>
            </a:endParaRPr>
          </a:p>
          <a:p>
            <a:r>
              <a:rPr lang="en-GB" sz="1600" dirty="0">
                <a:latin typeface="Verdana" panose="020B0604030504040204" pitchFamily="34" charset="0"/>
                <a:ea typeface="Verdana" panose="020B0604030504040204" pitchFamily="34" charset="0"/>
              </a:rPr>
              <a:t>2015 section – previous pension with increases for revaluation £6,866 x 1.035 = </a:t>
            </a:r>
            <a:r>
              <a:rPr lang="en-GB" sz="1600" b="1" dirty="0">
                <a:latin typeface="Verdana" panose="020B0604030504040204" pitchFamily="34" charset="0"/>
                <a:ea typeface="Verdana" panose="020B0604030504040204" pitchFamily="34" charset="0"/>
              </a:rPr>
              <a:t>£7,106</a:t>
            </a:r>
          </a:p>
          <a:p>
            <a:endParaRPr lang="en-GB" sz="1600" dirty="0">
              <a:latin typeface="Verdana" panose="020B0604030504040204" pitchFamily="34" charset="0"/>
              <a:ea typeface="Verdana" panose="020B0604030504040204" pitchFamily="34" charset="0"/>
            </a:endParaRPr>
          </a:p>
          <a:p>
            <a:r>
              <a:rPr lang="en-GB" sz="1600" dirty="0">
                <a:latin typeface="Verdana" panose="020B0604030504040204" pitchFamily="34" charset="0"/>
                <a:ea typeface="Verdana" panose="020B0604030504040204" pitchFamily="34" charset="0"/>
              </a:rPr>
              <a:t>New accrual for this year 1/54 x £90,000 x 1.035 = </a:t>
            </a:r>
            <a:r>
              <a:rPr lang="en-GB" sz="1600" b="1" dirty="0">
                <a:latin typeface="Verdana" panose="020B0604030504040204" pitchFamily="34" charset="0"/>
                <a:ea typeface="Verdana" panose="020B0604030504040204" pitchFamily="34" charset="0"/>
              </a:rPr>
              <a:t>£1,725</a:t>
            </a:r>
          </a:p>
          <a:p>
            <a:endParaRPr lang="en-GB" sz="1600" dirty="0">
              <a:latin typeface="Verdana" panose="020B0604030504040204" pitchFamily="34" charset="0"/>
              <a:ea typeface="Verdana" panose="020B0604030504040204" pitchFamily="34" charset="0"/>
            </a:endParaRPr>
          </a:p>
          <a:p>
            <a:r>
              <a:rPr lang="en-GB" sz="1600" dirty="0">
                <a:latin typeface="Verdana" panose="020B0604030504040204" pitchFamily="34" charset="0"/>
                <a:ea typeface="Verdana" panose="020B0604030504040204" pitchFamily="34" charset="0"/>
              </a:rPr>
              <a:t>Total 2015 section pension after uprating = </a:t>
            </a:r>
            <a:r>
              <a:rPr lang="en-GB" sz="1600" b="1" dirty="0">
                <a:latin typeface="Verdana" panose="020B0604030504040204" pitchFamily="34" charset="0"/>
                <a:ea typeface="Verdana" panose="020B0604030504040204" pitchFamily="34" charset="0"/>
              </a:rPr>
              <a:t>£8,831</a:t>
            </a:r>
          </a:p>
          <a:p>
            <a:endParaRPr lang="en-GB" sz="1600" dirty="0">
              <a:latin typeface="Verdana" panose="020B0604030504040204" pitchFamily="34" charset="0"/>
              <a:ea typeface="Verdana" panose="020B0604030504040204" pitchFamily="34" charset="0"/>
            </a:endParaRPr>
          </a:p>
          <a:p>
            <a:endParaRPr lang="en-GB" dirty="0"/>
          </a:p>
          <a:p>
            <a:r>
              <a:rPr lang="en-GB" dirty="0"/>
              <a:t>                          </a:t>
            </a:r>
          </a:p>
          <a:p>
            <a:endParaRPr lang="en-GB" dirty="0"/>
          </a:p>
          <a:p>
            <a:r>
              <a:rPr lang="en-GB" dirty="0"/>
              <a:t> </a:t>
            </a:r>
          </a:p>
        </p:txBody>
      </p:sp>
    </p:spTree>
    <p:extLst>
      <p:ext uri="{BB962C8B-B14F-4D97-AF65-F5344CB8AC3E}">
        <p14:creationId xmlns:p14="http://schemas.microsoft.com/office/powerpoint/2010/main" val="2792248947"/>
      </p:ext>
    </p:extLst>
  </p:cSld>
  <p:clrMapOvr>
    <a:masterClrMapping/>
  </p:clrMapOvr>
  <p:transition spd="slow"/>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3">
            <a:extLst>
              <a:ext uri="{FF2B5EF4-FFF2-40B4-BE49-F238E27FC236}">
                <a16:creationId xmlns="" xmlns:a16="http://schemas.microsoft.com/office/drawing/2014/main" id="{817612D0-A806-4E80-A234-B9A1891F65DD}"/>
              </a:ext>
            </a:extLst>
          </p:cNvPr>
          <p:cNvSpPr>
            <a:spLocks noGrp="1"/>
          </p:cNvSpPr>
          <p:nvPr>
            <p:ph type="title"/>
          </p:nvPr>
        </p:nvSpPr>
        <p:spPr>
          <a:xfrm>
            <a:off x="0" y="222252"/>
            <a:ext cx="12192000" cy="1335087"/>
          </a:xfrm>
          <a:solidFill>
            <a:schemeClr val="accent1"/>
          </a:solidFill>
        </p:spPr>
        <p:txBody>
          <a:bodyPr/>
          <a:lstStyle/>
          <a:p>
            <a:pPr algn="ctr"/>
            <a:r>
              <a:rPr lang="en-GB" altLang="en-US" sz="2800" dirty="0">
                <a:solidFill>
                  <a:schemeClr val="bg1"/>
                </a:solidFill>
                <a:latin typeface="Verdana" panose="020B0604030504040204" pitchFamily="34" charset="0"/>
                <a:ea typeface="Verdana" panose="020B0604030504040204" pitchFamily="34" charset="0"/>
                <a:cs typeface="Verdana" panose="020B0604030504040204" pitchFamily="34" charset="0"/>
              </a:rPr>
              <a:t>The Annual Allowance – Example 2</a:t>
            </a:r>
          </a:p>
        </p:txBody>
      </p:sp>
      <p:sp>
        <p:nvSpPr>
          <p:cNvPr id="9220" name="TextBox 1">
            <a:extLst>
              <a:ext uri="{FF2B5EF4-FFF2-40B4-BE49-F238E27FC236}">
                <a16:creationId xmlns="" xmlns:a16="http://schemas.microsoft.com/office/drawing/2014/main" id="{8AB36CB6-EE2E-44ED-B375-2AEADF2067AB}"/>
              </a:ext>
            </a:extLst>
          </p:cNvPr>
          <p:cNvSpPr txBox="1">
            <a:spLocks noChangeArrowheads="1"/>
          </p:cNvSpPr>
          <p:nvPr/>
        </p:nvSpPr>
        <p:spPr bwMode="auto">
          <a:xfrm>
            <a:off x="2424113" y="6611939"/>
            <a:ext cx="7200900" cy="231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en-GB" altLang="en-US" sz="900" dirty="0">
                <a:latin typeface="Arial" panose="020B0604020202020204" pitchFamily="34" charset="0"/>
              </a:rPr>
              <a:t>Create and Prosper Financial Services Ltd is authorised and regulated by the Financial Conduct Authority. FCA Number 520631</a:t>
            </a:r>
          </a:p>
        </p:txBody>
      </p:sp>
      <p:pic>
        <p:nvPicPr>
          <p:cNvPr id="9221" name="Picture 3">
            <a:extLst>
              <a:ext uri="{FF2B5EF4-FFF2-40B4-BE49-F238E27FC236}">
                <a16:creationId xmlns="" xmlns:a16="http://schemas.microsoft.com/office/drawing/2014/main" id="{70674C64-D703-43CA-9B0B-F5DD0A617815}"/>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447214" y="5672139"/>
            <a:ext cx="1076325" cy="1062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222" name="Picture 5">
            <a:extLst>
              <a:ext uri="{FF2B5EF4-FFF2-40B4-BE49-F238E27FC236}">
                <a16:creationId xmlns="" xmlns:a16="http://schemas.microsoft.com/office/drawing/2014/main" id="{B432AED3-00AD-44A7-A2D4-BFA5F01C9A99}"/>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0180119" y="201475"/>
            <a:ext cx="1471613" cy="1368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223" name="AutoShape 9">
            <a:extLst>
              <a:ext uri="{FF2B5EF4-FFF2-40B4-BE49-F238E27FC236}">
                <a16:creationId xmlns="" xmlns:a16="http://schemas.microsoft.com/office/drawing/2014/main" id="{BBC96044-874F-49C3-9B3F-0A6669A87E0E}"/>
              </a:ext>
            </a:extLst>
          </p:cNvPr>
          <p:cNvSpPr>
            <a:spLocks noChangeAspect="1" noChangeArrowheads="1"/>
          </p:cNvSpPr>
          <p:nvPr/>
        </p:nvSpPr>
        <p:spPr bwMode="auto">
          <a:xfrm>
            <a:off x="1587500" y="-144463"/>
            <a:ext cx="304800" cy="3048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GB" altLang="en-US" sz="1800" dirty="0">
              <a:latin typeface="Arial" panose="020B0604020202020204" pitchFamily="34" charset="0"/>
            </a:endParaRPr>
          </a:p>
        </p:txBody>
      </p:sp>
      <p:sp>
        <p:nvSpPr>
          <p:cNvPr id="9224" name="AutoShape 11" descr="data:image/jpeg;base64,/9j/4AAQSkZJRgABAQAAAQABAAD/2wCEAAkGBhESEBQUEBAVFBQWFRQWFhQYFRQWFRUWFRQXFhQSFRcXGyYeGBkjGhQUHy8gIycpLCwsFh4xNTAqNSgrLCkBCQoKDgwOGg8PGikfHyEpLCkpKikpKSkpKSksKSkpKSkpKSkpKSwpKSwpKSkpKSksLCwpKSkpKSksKSwsKSkpKf/AABEIAJMA2wMBIgACEQEDEQH/xAAcAAEAAgMBAQEAAAAAAAAAAAAAAQUEBgcCAwj/xAA/EAACAQIEBAMFBAgEBwAAAAABAgADEQQSITEFEyJBBlFhMnGBkaEHI0KxFBUWM1Jy0eFjgsHCJDRDYnOy8P/EABkBAQADAQEAAAAAAAAAAAAAAAABAgMEBf/EAB4RAQADAAMBAQEBAAAAAAAAAAABAhEDITESQTIi/9oADAMBAAIRAxEAPwDuMREBERAiIMQERECJMXkEwPFSqFtcgX0Ec70lZxmsLqLbG99hfy9Z5pVqrbZF+J/K0rMpxZNVPkPr/SRzW9Pr/WUuMxnLNqmIA2voSRfzsdPjPrhWz3yVc1tCQBb53kfSflbCqfSTzj5fnNc8RccGCo82qKroD1ctVOUfxNfYes13A/bFw5zZqtSn/OmnzWPqD5dD5x8vr/aehiB3FprdDjeHfWlila4voRa3ofOeMFxbOxUOQR2Y3v6iRN4haKTPjaqdYHYg/wD209yj4G3XUsNzdt9Db+0vBLxOs0SZEkyRIiQJMBERAREQEREBERAiIiAiIgRBkyCYFRxtrkDbKb3JAHulLj+MBV6HQHvY5vTtcj3zL8X4sCy2JNr2G512BnLfGHGW54NA8roCkCplUkXzdrdwPfOfktnjXjjvtsPEsTTylaj21udmuSdbA2Jb8ptGC4sijKKgGXpINRRZhoQenQ7Tj/BeGVcZWAL2FRxR5h22LNlvq7KqsfIG3nOkU+E9N6mHeqVsvOosVqvlFiMQikAuLAX1vM4ifYbzaurjH8bohDnqowIII5isCDpawBuTe1u95zitgsLTqunIw6OHIIFCoSuugDc0HbyHwm1YThS8y9LhtUEEHnYpzlS2udUzEX8jYSsFbhP6QyENq5OYHPdzo721K5mBOtpMxbERausThuJWlbl4ikq+Rp1UFt98x7Sy5RernV+o2sVqgAg7EU3X/dK/iXCaa1VXPdWIyG6d9twLbee8mtxWmTZKeemCCxYNlCg/hGtvZ398zrE/q9+vHR/DN0zBySzG98tgdPiL/GbCJrHhEgZ0t5Ed/Q2PxE2edlPHFPpERLoSIgRAREQEREBERAREQIiIgItEQIkwZ86z2UnyBPyEDQPE+NJeow3FwLbkjRbfGaO9GgudHNas6Xz06VPM6kGzAlvZ10vrvpNg8QVUNNjVJy2uQDlY66AH3kGc14RxRlqqzsxtcNZiraLrZhrrtObPqW0dNx4SaFZM9RWo1UN6BVnKUdiugF84t1EjXUaTasX4nwmXmV674KsQFarSYMlQjY2Fw3xAIvrOTYTxTiahAxWJL0gwDL0is6gEizgKxG34xPXFPEFKobUsO+UagsQxCjU2zu5A03vEUmJ1ebVmMbR4p8b0GQ0qXEsRiGZSM5yJSS+/QLZ2t2JtrNPw7lBlpYl1v/hgA6bGor7TzUo4Z8pfEDbUKyAa9tV7bSGrpSW1HPcf9Q1VKqPco/O8sp4sBwzG1SGYCoin2cwVGA1Oq+ex7y8xGJ1z01yhkpKiAnp+7CFb32Fm076XmqJxiobH9LoX3H7zMNO5VRLPw5xrLVenXDVkN7urqxS49pc1iR9ZS8S147Q6T9nnFjmpq1iQTTJ8wNFPytOnCcb8KsTVQ0qbcsHSoRYG1rW11/vOyLNeLc7YcufXSZBkxNWYJMCICIiAiIgIiICIiBERJgRJiIET4Y0HlvY2JVgD2BINjPvPli/Yb+U/lInwca8UYOo2HIyNUqWsAqlupjlzaD1vNb4X4Jx6LUqLg3NRkdaYYIqoXGU1jmYdQUtb1sZ13A44LhmqAEhFdiF9o5LkgeZ0nngvEKz1GFTllciMQl7U3fVaJcn7xsnUTYW6fOc8RjaZckwX2S8UI6lprp+OuNPSy3N5fcA+xlqbh8S9CoRqEtUKX82Gma29trzfsT4npLiRQCVHbLUJyU6jEMhpjl6LY6OSSDoQPOZX6ypLSD1Ky5bAljYbsQBlUnW/Tp3Uy/arnuJ+xIVmJfGhBfRKdAAKPK7VJaYH7GcDTH7ys5/iPKv8L0yB8JuLcYo51XmLmcKVAuQQ+iMSBZQx0F99bSsxPjGnmqJTRqjjOqfhWpUpAGtSUkXBQEXJHnbaTiFZhfsk4amYmnVdm3ZqtyB3C2Atf01ljw3wHw7Cg8uhkzFVJao5LEsFVSSdiSBbubT6UvFSvUCUkz9COerqGalzbEDYAFASTu4AvKjFY98VS5jM6UjTTEUkRmQlUxFNWNU/iOzAi1rwazeJ8Kw+ESmuFw4Q1Ky2ylgoO7EgnuuYWm/IdBNX45hhagA3s10UX1J6WA17nQa+k2hdhJoWeokQZoo9CJAkwEREBESLwJiIgIiIEQIkwItJiIETHx/7t/5T+UyZicUcCjUJ7Ix+QkT4NNw+uCrkCwKVrd7fdH+8wq9OthMMKdHM1JxSAqas9DPl5zMyqSVKliHsSpGtxaYy+IWw9AI1BXSoWBYsRboUFLAa3ue8cN8dVKoIpUlGU5CFV6hGXTa9yNtbTnm0Q2iJXHBwHq0HSqtblivnKF2poKuQpTR29sDl23vrcgTxg/DzU8Rh2axWlTxIJuLZmrZ6TWPcK7+4385VY/xZjKStUq1KdKkL61KZB9y3bqb+m059xbx5xFusYyr1EFaNLQKnYsUFgW03Ol5FbfXibVx1T9mqqYl6lBaTqXV0R6lVEpMECXCIhD2AupJ6bnQbyxwPA1pkvXKM/NrVVKhkCc9VFRbE9yDqfMTgmJ8e4ippVq1lA3AqO19fxG9ydTqTPk9bEVEL0alTklsuVuoMQATmGxN2Gsvs/pFddywmDpYZBkx1KkLIKhPJYNy1CBwzNdTlCg7jQGwhOK8LNEomKpOlOk1MlKmcrTqbglL7kDXztPz9hTVJrFbACnULLaysDZbAfX/LLPw7XdOYVJT2b2O4I79/P4RMox2ziniKhWq4UUnzg18xYK2XpBXc76vN8XacU8MVL18Mt9DVze64Qn/1na12l6M7JkxE0VTEiTAREQEREBERAREQESJMBERASu8Qf8rW/wDG/wCUsJX+IEvhaw/w3/KRPhDjvFKrM+W5stgqga9QBNvM6+4WuTKSnwqnSqCrXrLQIDDDpnKFm71nK9S0lNzqOtvTWWnE3HMdVtZgLkaMQRbKW3t7vSaTgML9841y57gnW4Btr5nW05K27l1TWchstDi+DwyMf1hUxDmx25tjbQg1Kdh7gZXVaHEMZUXmJihRO78skZTqDlWwtt3lJg+HM3MKJmLM6quugJN7e4d5m4vD43LTBdciLlVaRKBf5rAXPqSZrGKzrb14HhKNO+KfKosL1KFZR7rhrHvpKThyJV564WqctN86ggqGUgdYBN9Cov8ACa7T4tVByVK1Smu9gQxJ97aD4mbP4e8PvimL0izL1Ka71KlvUKq5cx+kytXrttS7Nbgy1ytFEFNqlwWAJDXUlT6XP1J8pTcG4TX5rMKd6a08lVtB1Jp033cE2K+hm4fspi8NRqChVFWylqasLMhAv0Ek3FxsT3Mq/wBMqsaeHxKA8tOZUbQmpVdQ6ZvQZ3Yjux12la/5idLZaemZ4aX/AIrDqWFw77EXBAvt853MTiHAKKpisObXcPo99bMBdD/Fve5nbwJ0cU7GuXkjJwkxE2ZgkwIgIiICIiAiIgIiIEXkyJMBERATB4yfuKnqrD5i0zpg8XH3L+6RPiYcn4zwE/pJspC2RifPQd/U6WmuYmhiaSilSTMKhrFNrU7uhqVCewGUW13m9eKQeYLGy2W++vT9e2k0ni3G2p1grKNFACXuaaAHLnsfaa7MR2FpxzXJ12Rf6yFLxagicqmjdNO+erlsHe1rJ3yKNAO5JOtxPhX4gSCeVzSPPS+9zZVB7bXMtxQ5utRNrH16iBb6CfTiaUWFIULLUuRU1y5jrqvyG/nIi2rXrnjVKjK5z18IQtrAJnUXtcZmbNfQjTTedUxHibD4LDotN0sFXIg8joHtb3nvqZUcIwFd1yVwEo62uSXbkhQrKxOgOm3ZdJl1/DOGsCBTyi3YW01i/JH6itJmNfFftXUqelQFH4i92FtcoC79tT3mv8L4i71lqVQQa2emTe9mQKEa/wDD05f80yP2eoriGcoMpUZKZHSCDqdO1xtLWrhA7KCqjJcgqLDqGVl07H85E8lcyCvHaJ2VzwZF5uFDAhuYBlO9hufp9Z1xZxXwpg2GLoMRfLVA39R/oDO1CdHD45+ads9RIibsQSYiAiIgIiICIiAiIgRJkCTAREQEwONfuH9QB9RM+fDFpdCD5SJGl+KqYKKyFVexsSL7DsPP1nN34YyVWNUZww7XJvfe1vhOl+I8MTbW4ANh62+k1epRcFbpfKfxBiPQ3BuvwtOW8bOOuvVdVTVaWQBUZtPZAYE2B1diL/L5iU3LyVA5AANiugysLezbsulrdrb31m1VuKVMhFKgFvobKSbX0JJJY7bTWMfSqGq5ZSOq4B0AJHUQB6jb1lIphN9ZP64UBVBC6sASSQBoQpPfc79xLOjUJYM9hSUa3IynS2/l/aavWwgfdLsCTdRkYXG4I0O2x00mXhuCHkZQhJNyWIAufO/nqdpnesew247zmLzHJSqAOi3FugHS666gdib3857wZUjPsq6nXsNyb7W8p8aKsaNOydVspJ1AYDy7bD5yw4ZwuvWVkCm1jmtsL7jUgE+kyiJ1tMxjJ8LBeZQYWIatcHs2tib99Z1gTTeA8GCtTvSCGnoFBJAGliL9wR5TcxPT446eZyf0RETRmmIEQEREBERAREQERECBJkSRAREQIM8VVuCJ7MgxI0niWNBORrhlY28iO6kbyvqqrbdBtobn8/8ASXXiDwtUr1S6OiaeRufU30Mq18H4pbXqI3uNj9Rac07vjSs9YwDhgNajgA9gfa+U+RwAa5IFrm1tRbsPfLyj4Sce0ot/k/MGZH7MWtlVh8b/AO6WNa1+r1P4fhbeWX6lIpgAi+5G1j6S6pcEKm4Wp8eXPjiuGV2OnMFvK35AgSs0Xi8Qr6eCFNQahXX0F2999SJb4DHC1rAD0sF+FpSYjw/i2YEIW9WZb2+s84nwzxBiMjKnqSNPkJWI78Tbk1t6LzHBRrKNWI/F/wBvpLaVfh3AVKVELVbM9zdux8u0tJ1R4wmSTEgyUPQiQJMBERAReItAREQERECDJERAREQEgxEDyRrIZB5SIkDy6ATw0RCULPVoiShAWQBrESJSlWM+yGIkoe5BiIEyYiAiIgIiIH//2Q==">
            <a:extLst>
              <a:ext uri="{FF2B5EF4-FFF2-40B4-BE49-F238E27FC236}">
                <a16:creationId xmlns="" xmlns:a16="http://schemas.microsoft.com/office/drawing/2014/main" id="{95A21390-5C2F-47A7-AD00-0035A2657240}"/>
              </a:ext>
            </a:extLst>
          </p:cNvPr>
          <p:cNvSpPr>
            <a:spLocks noChangeAspect="1" noChangeArrowheads="1"/>
          </p:cNvSpPr>
          <p:nvPr/>
        </p:nvSpPr>
        <p:spPr bwMode="auto">
          <a:xfrm>
            <a:off x="1739900" y="7938"/>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GB" altLang="en-US" sz="1800" dirty="0">
              <a:latin typeface="Arial" panose="020B0604020202020204" pitchFamily="34" charset="0"/>
            </a:endParaRPr>
          </a:p>
        </p:txBody>
      </p:sp>
      <p:pic>
        <p:nvPicPr>
          <p:cNvPr id="9226" name="Picture 10">
            <a:extLst>
              <a:ext uri="{FF2B5EF4-FFF2-40B4-BE49-F238E27FC236}">
                <a16:creationId xmlns="" xmlns:a16="http://schemas.microsoft.com/office/drawing/2014/main" id="{A2773C5D-34A5-431A-9BDE-85B17088743E}"/>
              </a:ext>
            </a:extLst>
          </p:cNvPr>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476375" y="5229225"/>
            <a:ext cx="1233488" cy="1809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extBox 2">
            <a:extLst>
              <a:ext uri="{FF2B5EF4-FFF2-40B4-BE49-F238E27FC236}">
                <a16:creationId xmlns="" xmlns:a16="http://schemas.microsoft.com/office/drawing/2014/main" id="{A9D89FD9-FB68-43C0-B10F-D6C59922BD92}"/>
              </a:ext>
            </a:extLst>
          </p:cNvPr>
          <p:cNvSpPr txBox="1"/>
          <p:nvPr/>
        </p:nvSpPr>
        <p:spPr>
          <a:xfrm>
            <a:off x="1102830" y="2056712"/>
            <a:ext cx="9883222" cy="4893647"/>
          </a:xfrm>
          <a:prstGeom prst="rect">
            <a:avLst/>
          </a:prstGeom>
          <a:noFill/>
        </p:spPr>
        <p:txBody>
          <a:bodyPr wrap="square" rtlCol="0">
            <a:spAutoFit/>
          </a:bodyPr>
          <a:lstStyle/>
          <a:p>
            <a:r>
              <a:rPr lang="en-GB" sz="1600" dirty="0">
                <a:latin typeface="Verdana" panose="020B0604030504040204" pitchFamily="34" charset="0"/>
                <a:ea typeface="Verdana" panose="020B0604030504040204" pitchFamily="34" charset="0"/>
              </a:rPr>
              <a:t>Increase in pension at start and end of period -</a:t>
            </a:r>
          </a:p>
          <a:p>
            <a:endParaRPr lang="en-GB" sz="1600" dirty="0">
              <a:latin typeface="Verdana" panose="020B0604030504040204" pitchFamily="34" charset="0"/>
              <a:ea typeface="Verdana" panose="020B0604030504040204" pitchFamily="34" charset="0"/>
            </a:endParaRPr>
          </a:p>
          <a:p>
            <a:r>
              <a:rPr lang="en-GB" sz="1600" dirty="0">
                <a:latin typeface="Verdana" panose="020B0604030504040204" pitchFamily="34" charset="0"/>
                <a:ea typeface="Verdana" panose="020B0604030504040204" pitchFamily="34" charset="0"/>
              </a:rPr>
              <a:t>Income ((£21,375 + £8,831) – (£17,040 + £7,003)) = £6,163 x 16 = </a:t>
            </a:r>
            <a:r>
              <a:rPr lang="en-GB" sz="1600" b="1" dirty="0">
                <a:latin typeface="Verdana" panose="020B0604030504040204" pitchFamily="34" charset="0"/>
                <a:ea typeface="Verdana" panose="020B0604030504040204" pitchFamily="34" charset="0"/>
              </a:rPr>
              <a:t>£98,608</a:t>
            </a:r>
          </a:p>
          <a:p>
            <a:endParaRPr lang="en-GB" sz="1600" dirty="0">
              <a:latin typeface="Verdana" panose="020B0604030504040204" pitchFamily="34" charset="0"/>
              <a:ea typeface="Verdana" panose="020B0604030504040204" pitchFamily="34" charset="0"/>
            </a:endParaRPr>
          </a:p>
          <a:p>
            <a:r>
              <a:rPr lang="en-GB" sz="1600" dirty="0">
                <a:latin typeface="Verdana" panose="020B0604030504040204" pitchFamily="34" charset="0"/>
                <a:ea typeface="Verdana" panose="020B0604030504040204" pitchFamily="34" charset="0"/>
              </a:rPr>
              <a:t>Lump sum £64,125 - £52,020 = </a:t>
            </a:r>
            <a:r>
              <a:rPr lang="en-GB" sz="1600" b="1" dirty="0">
                <a:latin typeface="Verdana" panose="020B0604030504040204" pitchFamily="34" charset="0"/>
                <a:ea typeface="Verdana" panose="020B0604030504040204" pitchFamily="34" charset="0"/>
              </a:rPr>
              <a:t>£12,105</a:t>
            </a:r>
          </a:p>
          <a:p>
            <a:endParaRPr lang="en-GB" sz="1600" dirty="0">
              <a:latin typeface="Verdana" panose="020B0604030504040204" pitchFamily="34" charset="0"/>
              <a:ea typeface="Verdana" panose="020B0604030504040204" pitchFamily="34" charset="0"/>
            </a:endParaRPr>
          </a:p>
          <a:p>
            <a:r>
              <a:rPr lang="en-GB" sz="1600" dirty="0">
                <a:latin typeface="Verdana" panose="020B0604030504040204" pitchFamily="34" charset="0"/>
                <a:ea typeface="Verdana" panose="020B0604030504040204" pitchFamily="34" charset="0"/>
              </a:rPr>
              <a:t>Total increase £98,608 + £12,105 = </a:t>
            </a:r>
            <a:r>
              <a:rPr lang="en-GB" sz="1600" b="1" dirty="0">
                <a:latin typeface="Verdana" panose="020B0604030504040204" pitchFamily="34" charset="0"/>
                <a:ea typeface="Verdana" panose="020B0604030504040204" pitchFamily="34" charset="0"/>
              </a:rPr>
              <a:t>£110,713</a:t>
            </a:r>
          </a:p>
          <a:p>
            <a:endParaRPr lang="en-GB" sz="1600" b="1" dirty="0">
              <a:latin typeface="Verdana" panose="020B0604030504040204" pitchFamily="34" charset="0"/>
              <a:ea typeface="Verdana" panose="020B0604030504040204" pitchFamily="34" charset="0"/>
            </a:endParaRPr>
          </a:p>
          <a:p>
            <a:r>
              <a:rPr lang="en-GB" sz="1600" dirty="0">
                <a:latin typeface="Verdana" panose="020B0604030504040204" pitchFamily="34" charset="0"/>
                <a:ea typeface="Verdana" panose="020B0604030504040204" pitchFamily="34" charset="0"/>
              </a:rPr>
              <a:t>Annual allowance breached by </a:t>
            </a:r>
            <a:r>
              <a:rPr lang="en-GB" sz="1600" b="1" dirty="0">
                <a:latin typeface="Verdana" panose="020B0604030504040204" pitchFamily="34" charset="0"/>
                <a:ea typeface="Verdana" panose="020B0604030504040204" pitchFamily="34" charset="0"/>
              </a:rPr>
              <a:t>£70,713</a:t>
            </a:r>
          </a:p>
          <a:p>
            <a:endParaRPr lang="en-GB" sz="1600" dirty="0">
              <a:latin typeface="Verdana" panose="020B0604030504040204" pitchFamily="34" charset="0"/>
              <a:ea typeface="Verdana" panose="020B0604030504040204" pitchFamily="34" charset="0"/>
            </a:endParaRPr>
          </a:p>
          <a:p>
            <a:r>
              <a:rPr lang="en-GB" sz="1600" dirty="0">
                <a:latin typeface="Verdana" panose="020B0604030504040204" pitchFamily="34" charset="0"/>
                <a:ea typeface="Verdana" panose="020B0604030504040204" pitchFamily="34" charset="0"/>
              </a:rPr>
              <a:t>If no carry forward then there is a tax charge on </a:t>
            </a:r>
            <a:r>
              <a:rPr lang="en-GB" sz="1600" b="1" dirty="0">
                <a:latin typeface="Verdana" panose="020B0604030504040204" pitchFamily="34" charset="0"/>
                <a:ea typeface="Verdana" panose="020B0604030504040204" pitchFamily="34" charset="0"/>
              </a:rPr>
              <a:t>£70,713</a:t>
            </a:r>
          </a:p>
          <a:p>
            <a:endParaRPr lang="en-GB" sz="1600" dirty="0">
              <a:latin typeface="Verdana" panose="020B0604030504040204" pitchFamily="34" charset="0"/>
              <a:ea typeface="Verdana" panose="020B0604030504040204" pitchFamily="34" charset="0"/>
            </a:endParaRPr>
          </a:p>
          <a:p>
            <a:r>
              <a:rPr lang="en-GB" sz="1600" dirty="0">
                <a:latin typeface="Verdana" panose="020B0604030504040204" pitchFamily="34" charset="0"/>
                <a:ea typeface="Verdana" panose="020B0604030504040204" pitchFamily="34" charset="0"/>
              </a:rPr>
              <a:t>Added to income and taxed at </a:t>
            </a:r>
            <a:r>
              <a:rPr lang="en-GB" sz="1600" b="1" dirty="0">
                <a:latin typeface="Verdana" panose="020B0604030504040204" pitchFamily="34" charset="0"/>
                <a:ea typeface="Verdana" panose="020B0604030504040204" pitchFamily="34" charset="0"/>
              </a:rPr>
              <a:t>41% and 46%</a:t>
            </a:r>
          </a:p>
          <a:p>
            <a:r>
              <a:rPr lang="en-GB" sz="1600" dirty="0">
                <a:latin typeface="Verdana" panose="020B0604030504040204" pitchFamily="34" charset="0"/>
                <a:ea typeface="Verdana" panose="020B0604030504040204" pitchFamily="34" charset="0"/>
              </a:rPr>
              <a:t> </a:t>
            </a:r>
          </a:p>
          <a:p>
            <a:endParaRPr lang="en-GB" sz="1600" dirty="0">
              <a:latin typeface="Verdana" panose="020B0604030504040204" pitchFamily="34" charset="0"/>
              <a:ea typeface="Verdana" panose="020B0604030504040204" pitchFamily="34" charset="0"/>
            </a:endParaRPr>
          </a:p>
          <a:p>
            <a:endParaRPr lang="en-GB" dirty="0"/>
          </a:p>
          <a:p>
            <a:r>
              <a:rPr lang="en-GB" dirty="0"/>
              <a:t>                          </a:t>
            </a:r>
          </a:p>
          <a:p>
            <a:endParaRPr lang="en-GB" dirty="0"/>
          </a:p>
          <a:p>
            <a:r>
              <a:rPr lang="en-GB" dirty="0"/>
              <a:t> </a:t>
            </a:r>
          </a:p>
        </p:txBody>
      </p:sp>
    </p:spTree>
    <p:extLst>
      <p:ext uri="{BB962C8B-B14F-4D97-AF65-F5344CB8AC3E}">
        <p14:creationId xmlns:p14="http://schemas.microsoft.com/office/powerpoint/2010/main" val="674734418"/>
      </p:ext>
    </p:extLst>
  </p:cSld>
  <p:clrMapOvr>
    <a:masterClrMapping/>
  </p:clrMapOvr>
  <p:transition spd="slow"/>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3">
            <a:extLst>
              <a:ext uri="{FF2B5EF4-FFF2-40B4-BE49-F238E27FC236}">
                <a16:creationId xmlns="" xmlns:a16="http://schemas.microsoft.com/office/drawing/2014/main" id="{817612D0-A806-4E80-A234-B9A1891F65DD}"/>
              </a:ext>
            </a:extLst>
          </p:cNvPr>
          <p:cNvSpPr>
            <a:spLocks noGrp="1"/>
          </p:cNvSpPr>
          <p:nvPr>
            <p:ph type="title"/>
          </p:nvPr>
        </p:nvSpPr>
        <p:spPr>
          <a:xfrm>
            <a:off x="0" y="222252"/>
            <a:ext cx="12192000" cy="1335087"/>
          </a:xfrm>
          <a:solidFill>
            <a:schemeClr val="accent1"/>
          </a:solidFill>
        </p:spPr>
        <p:txBody>
          <a:bodyPr/>
          <a:lstStyle/>
          <a:p>
            <a:pPr algn="ctr"/>
            <a:r>
              <a:rPr lang="en-GB" altLang="en-US" sz="2800" dirty="0">
                <a:solidFill>
                  <a:schemeClr val="bg1"/>
                </a:solidFill>
                <a:latin typeface="Verdana" panose="020B0604030504040204" pitchFamily="34" charset="0"/>
                <a:ea typeface="Verdana" panose="020B0604030504040204" pitchFamily="34" charset="0"/>
                <a:cs typeface="Verdana" panose="020B0604030504040204" pitchFamily="34" charset="0"/>
              </a:rPr>
              <a:t>Annual Allowance – Income Tax Rates</a:t>
            </a:r>
          </a:p>
        </p:txBody>
      </p:sp>
      <p:sp>
        <p:nvSpPr>
          <p:cNvPr id="9220" name="TextBox 1">
            <a:extLst>
              <a:ext uri="{FF2B5EF4-FFF2-40B4-BE49-F238E27FC236}">
                <a16:creationId xmlns="" xmlns:a16="http://schemas.microsoft.com/office/drawing/2014/main" id="{8AB36CB6-EE2E-44ED-B375-2AEADF2067AB}"/>
              </a:ext>
            </a:extLst>
          </p:cNvPr>
          <p:cNvSpPr txBox="1">
            <a:spLocks noChangeArrowheads="1"/>
          </p:cNvSpPr>
          <p:nvPr/>
        </p:nvSpPr>
        <p:spPr bwMode="auto">
          <a:xfrm>
            <a:off x="2424113" y="6611939"/>
            <a:ext cx="7200900" cy="231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en-GB" altLang="en-US" sz="900" dirty="0">
                <a:latin typeface="Arial" panose="020B0604020202020204" pitchFamily="34" charset="0"/>
              </a:rPr>
              <a:t>Create and Prosper Financial Services Ltd is authorised and regulated by the Financial Conduct Authority. FCA Number 520631</a:t>
            </a:r>
          </a:p>
        </p:txBody>
      </p:sp>
      <p:pic>
        <p:nvPicPr>
          <p:cNvPr id="9221" name="Picture 3">
            <a:extLst>
              <a:ext uri="{FF2B5EF4-FFF2-40B4-BE49-F238E27FC236}">
                <a16:creationId xmlns="" xmlns:a16="http://schemas.microsoft.com/office/drawing/2014/main" id="{70674C64-D703-43CA-9B0B-F5DD0A617815}"/>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447214" y="5672139"/>
            <a:ext cx="1076325" cy="1062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222" name="Picture 5">
            <a:extLst>
              <a:ext uri="{FF2B5EF4-FFF2-40B4-BE49-F238E27FC236}">
                <a16:creationId xmlns="" xmlns:a16="http://schemas.microsoft.com/office/drawing/2014/main" id="{B432AED3-00AD-44A7-A2D4-BFA5F01C9A99}"/>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0180119" y="201475"/>
            <a:ext cx="1471613" cy="1368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223" name="AutoShape 9">
            <a:extLst>
              <a:ext uri="{FF2B5EF4-FFF2-40B4-BE49-F238E27FC236}">
                <a16:creationId xmlns="" xmlns:a16="http://schemas.microsoft.com/office/drawing/2014/main" id="{BBC96044-874F-49C3-9B3F-0A6669A87E0E}"/>
              </a:ext>
            </a:extLst>
          </p:cNvPr>
          <p:cNvSpPr>
            <a:spLocks noChangeAspect="1" noChangeArrowheads="1"/>
          </p:cNvSpPr>
          <p:nvPr/>
        </p:nvSpPr>
        <p:spPr bwMode="auto">
          <a:xfrm>
            <a:off x="1587500" y="-144463"/>
            <a:ext cx="304800" cy="3048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GB" altLang="en-US" sz="1800" dirty="0">
              <a:latin typeface="Arial" panose="020B0604020202020204" pitchFamily="34" charset="0"/>
            </a:endParaRPr>
          </a:p>
        </p:txBody>
      </p:sp>
      <p:sp>
        <p:nvSpPr>
          <p:cNvPr id="9224" name="AutoShape 11" descr="data:image/jpeg;base64,/9j/4AAQSkZJRgABAQAAAQABAAD/2wCEAAkGBhESEBQUEBAVFBQWFRQWFhQYFRQWFRUWFRQXFhQSFRcXGyYeGBkjGhQUHy8gIycpLCwsFh4xNTAqNSgrLCkBCQoKDgwOGg8PGikfHyEpLCkpKikpKSkpKSksKSkpKSkpKSkpKSwpKSwpKSkpKSksLCwpKSkpKSksKSwsKSkpKf/AABEIAJMA2wMBIgACEQEDEQH/xAAcAAEAAgMBAQEAAAAAAAAAAAAAAQUEBgcCAwj/xAA/EAACAQIEBAMFBAgEBwAAAAABAgADEQQSITEFEyJBBlFhMnGBkaEHI0KxFBUWM1Jy0eFjgsHCJDRDYnOy8P/EABkBAQADAQEAAAAAAAAAAAAAAAABAgMEBf/EAB4RAQADAAMBAQEBAAAAAAAAAAABAhEDITESQTIi/9oADAMBAAIRAxEAPwDuMREBERAiIMQERECJMXkEwPFSqFtcgX0Ec70lZxmsLqLbG99hfy9Z5pVqrbZF+J/K0rMpxZNVPkPr/SRzW9Pr/WUuMxnLNqmIA2voSRfzsdPjPrhWz3yVc1tCQBb53kfSflbCqfSTzj5fnNc8RccGCo82qKroD1ctVOUfxNfYes13A/bFw5zZqtSn/OmnzWPqD5dD5x8vr/aehiB3FprdDjeHfWlila4voRa3ofOeMFxbOxUOQR2Y3v6iRN4haKTPjaqdYHYg/wD209yj4G3XUsNzdt9Db+0vBLxOs0SZEkyRIiQJMBERAREQEREBERAiIiAiIgRBkyCYFRxtrkDbKb3JAHulLj+MBV6HQHvY5vTtcj3zL8X4sCy2JNr2G512BnLfGHGW54NA8roCkCplUkXzdrdwPfOfktnjXjjvtsPEsTTylaj21udmuSdbA2Jb8ptGC4sijKKgGXpINRRZhoQenQ7Tj/BeGVcZWAL2FRxR5h22LNlvq7KqsfIG3nOkU+E9N6mHeqVsvOosVqvlFiMQikAuLAX1vM4ifYbzaurjH8bohDnqowIII5isCDpawBuTe1u95zitgsLTqunIw6OHIIFCoSuugDc0HbyHwm1YThS8y9LhtUEEHnYpzlS2udUzEX8jYSsFbhP6QyENq5OYHPdzo721K5mBOtpMxbERausThuJWlbl4ikq+Rp1UFt98x7Sy5RernV+o2sVqgAg7EU3X/dK/iXCaa1VXPdWIyG6d9twLbee8mtxWmTZKeemCCxYNlCg/hGtvZ398zrE/q9+vHR/DN0zBySzG98tgdPiL/GbCJrHhEgZ0t5Ed/Q2PxE2edlPHFPpERLoSIgRAREQEREBERAREQIiIgItEQIkwZ86z2UnyBPyEDQPE+NJeow3FwLbkjRbfGaO9GgudHNas6Xz06VPM6kGzAlvZ10vrvpNg8QVUNNjVJy2uQDlY66AH3kGc14RxRlqqzsxtcNZiraLrZhrrtObPqW0dNx4SaFZM9RWo1UN6BVnKUdiugF84t1EjXUaTasX4nwmXmV674KsQFarSYMlQjY2Fw3xAIvrOTYTxTiahAxWJL0gwDL0is6gEizgKxG34xPXFPEFKobUsO+UagsQxCjU2zu5A03vEUmJ1ebVmMbR4p8b0GQ0qXEsRiGZSM5yJSS+/QLZ2t2JtrNPw7lBlpYl1v/hgA6bGor7TzUo4Z8pfEDbUKyAa9tV7bSGrpSW1HPcf9Q1VKqPco/O8sp4sBwzG1SGYCoin2cwVGA1Oq+ex7y8xGJ1z01yhkpKiAnp+7CFb32Fm076XmqJxiobH9LoX3H7zMNO5VRLPw5xrLVenXDVkN7urqxS49pc1iR9ZS8S147Q6T9nnFjmpq1iQTTJ8wNFPytOnCcb8KsTVQ0qbcsHSoRYG1rW11/vOyLNeLc7YcufXSZBkxNWYJMCICIiAiIgIiICIiBERJgRJiIET4Y0HlvY2JVgD2BINjPvPli/Yb+U/lInwca8UYOo2HIyNUqWsAqlupjlzaD1vNb4X4Jx6LUqLg3NRkdaYYIqoXGU1jmYdQUtb1sZ13A44LhmqAEhFdiF9o5LkgeZ0nngvEKz1GFTllciMQl7U3fVaJcn7xsnUTYW6fOc8RjaZckwX2S8UI6lprp+OuNPSy3N5fcA+xlqbh8S9CoRqEtUKX82Gma29trzfsT4npLiRQCVHbLUJyU6jEMhpjl6LY6OSSDoQPOZX6ypLSD1Ky5bAljYbsQBlUnW/Tp3Uy/arnuJ+xIVmJfGhBfRKdAAKPK7VJaYH7GcDTH7ys5/iPKv8L0yB8JuLcYo51XmLmcKVAuQQ+iMSBZQx0F99bSsxPjGnmqJTRqjjOqfhWpUpAGtSUkXBQEXJHnbaTiFZhfsk4amYmnVdm3ZqtyB3C2Atf01ljw3wHw7Cg8uhkzFVJao5LEsFVSSdiSBbubT6UvFSvUCUkz9COerqGalzbEDYAFASTu4AvKjFY98VS5jM6UjTTEUkRmQlUxFNWNU/iOzAi1rwazeJ8Kw+ESmuFw4Q1Ky2ylgoO7EgnuuYWm/IdBNX45hhagA3s10UX1J6WA17nQa+k2hdhJoWeokQZoo9CJAkwEREBESLwJiIgIiIEQIkwItJiIETHx/7t/5T+UyZicUcCjUJ7Ix+QkT4NNw+uCrkCwKVrd7fdH+8wq9OthMMKdHM1JxSAqas9DPl5zMyqSVKliHsSpGtxaYy+IWw9AI1BXSoWBYsRboUFLAa3ue8cN8dVKoIpUlGU5CFV6hGXTa9yNtbTnm0Q2iJXHBwHq0HSqtblivnKF2poKuQpTR29sDl23vrcgTxg/DzU8Rh2axWlTxIJuLZmrZ6TWPcK7+4385VY/xZjKStUq1KdKkL61KZB9y3bqb+m059xbx5xFusYyr1EFaNLQKnYsUFgW03Ol5FbfXibVx1T9mqqYl6lBaTqXV0R6lVEpMECXCIhD2AupJ6bnQbyxwPA1pkvXKM/NrVVKhkCc9VFRbE9yDqfMTgmJ8e4ippVq1lA3AqO19fxG9ydTqTPk9bEVEL0alTklsuVuoMQATmGxN2Gsvs/pFddywmDpYZBkx1KkLIKhPJYNy1CBwzNdTlCg7jQGwhOK8LNEomKpOlOk1MlKmcrTqbglL7kDXztPz9hTVJrFbACnULLaysDZbAfX/LLPw7XdOYVJT2b2O4I79/P4RMox2ziniKhWq4UUnzg18xYK2XpBXc76vN8XacU8MVL18Mt9DVze64Qn/1na12l6M7JkxE0VTEiTAREQEREBERAREQESJMBERASu8Qf8rW/wDG/wCUsJX+IEvhaw/w3/KRPhDjvFKrM+W5stgqga9QBNvM6+4WuTKSnwqnSqCrXrLQIDDDpnKFm71nK9S0lNzqOtvTWWnE3HMdVtZgLkaMQRbKW3t7vSaTgML9841y57gnW4Btr5nW05K27l1TWchstDi+DwyMf1hUxDmx25tjbQg1Kdh7gZXVaHEMZUXmJihRO78skZTqDlWwtt3lJg+HM3MKJmLM6quugJN7e4d5m4vD43LTBdciLlVaRKBf5rAXPqSZrGKzrb14HhKNO+KfKosL1KFZR7rhrHvpKThyJV564WqctN86ggqGUgdYBN9Cov8ACa7T4tVByVK1Smu9gQxJ97aD4mbP4e8PvimL0izL1Ka71KlvUKq5cx+kytXrttS7Nbgy1ytFEFNqlwWAJDXUlT6XP1J8pTcG4TX5rMKd6a08lVtB1Jp033cE2K+hm4fspi8NRqChVFWylqasLMhAv0Ek3FxsT3Mq/wBMqsaeHxKA8tOZUbQmpVdQ6ZvQZ3Yjux12la/5idLZaemZ4aX/AIrDqWFw77EXBAvt853MTiHAKKpisObXcPo99bMBdD/Fve5nbwJ0cU7GuXkjJwkxE2ZgkwIgIiICIiAiIgIiIEXkyJMBERATB4yfuKnqrD5i0zpg8XH3L+6RPiYcn4zwE/pJspC2RifPQd/U6WmuYmhiaSilSTMKhrFNrU7uhqVCewGUW13m9eKQeYLGy2W++vT9e2k0ni3G2p1grKNFACXuaaAHLnsfaa7MR2FpxzXJ12Rf6yFLxagicqmjdNO+erlsHe1rJ3yKNAO5JOtxPhX4gSCeVzSPPS+9zZVB7bXMtxQ5utRNrH16iBb6CfTiaUWFIULLUuRU1y5jrqvyG/nIi2rXrnjVKjK5z18IQtrAJnUXtcZmbNfQjTTedUxHibD4LDotN0sFXIg8joHtb3nvqZUcIwFd1yVwEo62uSXbkhQrKxOgOm3ZdJl1/DOGsCBTyi3YW01i/JH6itJmNfFftXUqelQFH4i92FtcoC79tT3mv8L4i71lqVQQa2emTe9mQKEa/wDD05f80yP2eoriGcoMpUZKZHSCDqdO1xtLWrhA7KCqjJcgqLDqGVl07H85E8lcyCvHaJ2VzwZF5uFDAhuYBlO9hufp9Z1xZxXwpg2GLoMRfLVA39R/oDO1CdHD45+ads9RIibsQSYiAiIgIiICIiAiIgRJkCTAREQEwONfuH9QB9RM+fDFpdCD5SJGl+KqYKKyFVexsSL7DsPP1nN34YyVWNUZww7XJvfe1vhOl+I8MTbW4ANh62+k1epRcFbpfKfxBiPQ3BuvwtOW8bOOuvVdVTVaWQBUZtPZAYE2B1diL/L5iU3LyVA5AANiugysLezbsulrdrb31m1VuKVMhFKgFvobKSbX0JJJY7bTWMfSqGq5ZSOq4B0AJHUQB6jb1lIphN9ZP64UBVBC6sASSQBoQpPfc79xLOjUJYM9hSUa3IynS2/l/aavWwgfdLsCTdRkYXG4I0O2x00mXhuCHkZQhJNyWIAufO/nqdpnesew247zmLzHJSqAOi3FugHS666gdib3857wZUjPsq6nXsNyb7W8p8aKsaNOydVspJ1AYDy7bD5yw4ZwuvWVkCm1jmtsL7jUgE+kyiJ1tMxjJ8LBeZQYWIatcHs2tib99Z1gTTeA8GCtTvSCGnoFBJAGliL9wR5TcxPT446eZyf0RETRmmIEQEREBERAREQERECBJkSRAREQIM8VVuCJ7MgxI0niWNBORrhlY28iO6kbyvqqrbdBtobn8/8ASXXiDwtUr1S6OiaeRufU30Mq18H4pbXqI3uNj9Rac07vjSs9YwDhgNajgA9gfa+U+RwAa5IFrm1tRbsPfLyj4Sce0ot/k/MGZH7MWtlVh8b/AO6WNa1+r1P4fhbeWX6lIpgAi+5G1j6S6pcEKm4Wp8eXPjiuGV2OnMFvK35AgSs0Xi8Qr6eCFNQahXX0F2999SJb4DHC1rAD0sF+FpSYjw/i2YEIW9WZb2+s84nwzxBiMjKnqSNPkJWI78Tbk1t6LzHBRrKNWI/F/wBvpLaVfh3AVKVELVbM9zdux8u0tJ1R4wmSTEgyUPQiQJMBERAReItAREQERECDJERAREQEgxEDyRrIZB5SIkDy6ATw0RCULPVoiShAWQBrESJSlWM+yGIkoe5BiIEyYiAiIgIiIH//2Q==">
            <a:extLst>
              <a:ext uri="{FF2B5EF4-FFF2-40B4-BE49-F238E27FC236}">
                <a16:creationId xmlns="" xmlns:a16="http://schemas.microsoft.com/office/drawing/2014/main" id="{95A21390-5C2F-47A7-AD00-0035A2657240}"/>
              </a:ext>
            </a:extLst>
          </p:cNvPr>
          <p:cNvSpPr>
            <a:spLocks noChangeAspect="1" noChangeArrowheads="1"/>
          </p:cNvSpPr>
          <p:nvPr/>
        </p:nvSpPr>
        <p:spPr bwMode="auto">
          <a:xfrm>
            <a:off x="1739900" y="7938"/>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GB" altLang="en-US" sz="1800" dirty="0">
              <a:latin typeface="Arial" panose="020B0604020202020204" pitchFamily="34" charset="0"/>
            </a:endParaRPr>
          </a:p>
        </p:txBody>
      </p:sp>
      <p:pic>
        <p:nvPicPr>
          <p:cNvPr id="9226" name="Picture 10">
            <a:extLst>
              <a:ext uri="{FF2B5EF4-FFF2-40B4-BE49-F238E27FC236}">
                <a16:creationId xmlns="" xmlns:a16="http://schemas.microsoft.com/office/drawing/2014/main" id="{A2773C5D-34A5-431A-9BDE-85B17088743E}"/>
              </a:ext>
            </a:extLst>
          </p:cNvPr>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476375" y="5229225"/>
            <a:ext cx="1233488" cy="1809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Rectangle 2">
            <a:extLst>
              <a:ext uri="{FF2B5EF4-FFF2-40B4-BE49-F238E27FC236}">
                <a16:creationId xmlns="" xmlns:a16="http://schemas.microsoft.com/office/drawing/2014/main" id="{710C8995-8786-4D68-841D-F24985170F28}"/>
              </a:ext>
            </a:extLst>
          </p:cNvPr>
          <p:cNvSpPr/>
          <p:nvPr/>
        </p:nvSpPr>
        <p:spPr>
          <a:xfrm>
            <a:off x="159026" y="5163347"/>
            <a:ext cx="11926957" cy="338554"/>
          </a:xfrm>
          <a:prstGeom prst="rect">
            <a:avLst/>
          </a:prstGeom>
        </p:spPr>
        <p:txBody>
          <a:bodyPr wrap="square">
            <a:spAutoFit/>
          </a:bodyPr>
          <a:lstStyle/>
          <a:p>
            <a:pPr algn="ctr"/>
            <a:r>
              <a:rPr lang="en-GB" sz="1600" b="1" dirty="0">
                <a:solidFill>
                  <a:srgbClr val="FF0000"/>
                </a:solidFill>
                <a:latin typeface="Verdana" panose="020B0604030504040204" pitchFamily="34" charset="0"/>
                <a:ea typeface="Verdana" panose="020B0604030504040204" pitchFamily="34" charset="0"/>
              </a:rPr>
              <a:t>Beware – For earnings over £100,000 - Personal Allowance is reduce by £1 for every £2 over</a:t>
            </a:r>
          </a:p>
        </p:txBody>
      </p:sp>
      <p:graphicFrame>
        <p:nvGraphicFramePr>
          <p:cNvPr id="2" name="Table 1">
            <a:extLst>
              <a:ext uri="{FF2B5EF4-FFF2-40B4-BE49-F238E27FC236}">
                <a16:creationId xmlns="" xmlns:a16="http://schemas.microsoft.com/office/drawing/2014/main" id="{52DD877F-241B-41F4-9DEE-8CCD13E840CC}"/>
              </a:ext>
            </a:extLst>
          </p:cNvPr>
          <p:cNvGraphicFramePr>
            <a:graphicFrameLocks noGrp="1"/>
          </p:cNvGraphicFramePr>
          <p:nvPr>
            <p:extLst>
              <p:ext uri="{D42A27DB-BD31-4B8C-83A1-F6EECF244321}">
                <p14:modId xmlns:p14="http://schemas.microsoft.com/office/powerpoint/2010/main" val="3414309189"/>
              </p:ext>
            </p:extLst>
          </p:nvPr>
        </p:nvGraphicFramePr>
        <p:xfrm>
          <a:off x="1868761" y="2411851"/>
          <a:ext cx="9047164" cy="2681766"/>
        </p:xfrm>
        <a:graphic>
          <a:graphicData uri="http://schemas.openxmlformats.org/drawingml/2006/table">
            <a:tbl>
              <a:tblPr/>
              <a:tblGrid>
                <a:gridCol w="4173655">
                  <a:extLst>
                    <a:ext uri="{9D8B030D-6E8A-4147-A177-3AD203B41FA5}">
                      <a16:colId xmlns="" xmlns:a16="http://schemas.microsoft.com/office/drawing/2014/main" val="1864466861"/>
                    </a:ext>
                  </a:extLst>
                </a:gridCol>
                <a:gridCol w="4873509">
                  <a:extLst>
                    <a:ext uri="{9D8B030D-6E8A-4147-A177-3AD203B41FA5}">
                      <a16:colId xmlns="" xmlns:a16="http://schemas.microsoft.com/office/drawing/2014/main" val="1540749366"/>
                    </a:ext>
                  </a:extLst>
                </a:gridCol>
              </a:tblGrid>
              <a:tr h="446961">
                <a:tc>
                  <a:txBody>
                    <a:bodyPr/>
                    <a:lstStyle/>
                    <a:p>
                      <a:r>
                        <a:rPr lang="en-GB" sz="1600" b="1" dirty="0">
                          <a:effectLst/>
                          <a:latin typeface="Verdana" panose="020B0604030504040204" pitchFamily="34" charset="0"/>
                          <a:ea typeface="Verdana" panose="020B0604030504040204" pitchFamily="34" charset="0"/>
                        </a:rPr>
                        <a:t>Scottish income tax rates </a:t>
                      </a:r>
                      <a:r>
                        <a:rPr lang="en-GB" sz="1600" b="1" dirty="0" smtClean="0">
                          <a:effectLst/>
                          <a:latin typeface="Verdana" panose="020B0604030504040204" pitchFamily="34" charset="0"/>
                          <a:ea typeface="Verdana" panose="020B0604030504040204" pitchFamily="34" charset="0"/>
                        </a:rPr>
                        <a:t>2022/23</a:t>
                      </a:r>
                      <a:endParaRPr lang="en-GB" sz="1600" b="1" dirty="0">
                        <a:effectLst/>
                        <a:latin typeface="Verdana" panose="020B0604030504040204" pitchFamily="34" charset="0"/>
                        <a:ea typeface="Verdana" panose="020B0604030504040204" pitchFamily="34" charset="0"/>
                      </a:endParaRPr>
                    </a:p>
                  </a:txBody>
                  <a:tcPr marL="9525" marR="9525" marT="9525" marB="9525" anchor="ctr">
                    <a:lnL>
                      <a:noFill/>
                    </a:lnL>
                    <a:lnR>
                      <a:noFill/>
                    </a:lnR>
                    <a:lnT>
                      <a:noFill/>
                    </a:lnT>
                    <a:lnB>
                      <a:noFill/>
                    </a:lnB>
                  </a:tcPr>
                </a:tc>
                <a:tc>
                  <a:txBody>
                    <a:bodyPr/>
                    <a:lstStyle/>
                    <a:p>
                      <a:r>
                        <a:rPr lang="en-GB" sz="1600" b="1" dirty="0">
                          <a:effectLst/>
                          <a:latin typeface="Verdana" panose="020B0604030504040204" pitchFamily="34" charset="0"/>
                          <a:ea typeface="Verdana" panose="020B0604030504040204" pitchFamily="34" charset="0"/>
                        </a:rPr>
                        <a:t>Scottish income tax bands </a:t>
                      </a:r>
                      <a:r>
                        <a:rPr lang="en-GB" sz="1600" b="1" dirty="0" smtClean="0">
                          <a:effectLst/>
                          <a:latin typeface="Verdana" panose="020B0604030504040204" pitchFamily="34" charset="0"/>
                          <a:ea typeface="Verdana" panose="020B0604030504040204" pitchFamily="34" charset="0"/>
                        </a:rPr>
                        <a:t>2022/23</a:t>
                      </a:r>
                      <a:endParaRPr lang="en-GB" sz="1600" b="1" dirty="0">
                        <a:effectLst/>
                        <a:latin typeface="Verdana" panose="020B0604030504040204" pitchFamily="34" charset="0"/>
                        <a:ea typeface="Verdana" panose="020B0604030504040204" pitchFamily="34" charset="0"/>
                      </a:endParaRPr>
                    </a:p>
                  </a:txBody>
                  <a:tcPr marL="9525" marR="9525" marT="9525" marB="9525" anchor="ctr">
                    <a:lnL>
                      <a:noFill/>
                    </a:lnL>
                    <a:lnR>
                      <a:noFill/>
                    </a:lnR>
                    <a:lnT>
                      <a:noFill/>
                    </a:lnT>
                    <a:lnB>
                      <a:noFill/>
                    </a:lnB>
                  </a:tcPr>
                </a:tc>
                <a:extLst>
                  <a:ext uri="{0D108BD9-81ED-4DB2-BD59-A6C34878D82A}">
                    <a16:rowId xmlns="" xmlns:a16="http://schemas.microsoft.com/office/drawing/2014/main" val="1783682548"/>
                  </a:ext>
                </a:extLst>
              </a:tr>
              <a:tr h="446961">
                <a:tc>
                  <a:txBody>
                    <a:bodyPr/>
                    <a:lstStyle/>
                    <a:p>
                      <a:r>
                        <a:rPr lang="en-GB" sz="1600" dirty="0">
                          <a:effectLst/>
                          <a:latin typeface="Verdana" panose="020B0604030504040204" pitchFamily="34" charset="0"/>
                          <a:ea typeface="Verdana" panose="020B0604030504040204" pitchFamily="34" charset="0"/>
                        </a:rPr>
                        <a:t>Scottish starter rate - 19%</a:t>
                      </a:r>
                    </a:p>
                  </a:txBody>
                  <a:tcPr marL="9525" marR="9525" marT="9525" marB="9525" anchor="ctr">
                    <a:lnL>
                      <a:noFill/>
                    </a:lnL>
                    <a:lnR>
                      <a:noFill/>
                    </a:lnR>
                    <a:lnT>
                      <a:noFill/>
                    </a:lnT>
                    <a:lnB>
                      <a:noFill/>
                    </a:lnB>
                  </a:tcPr>
                </a:tc>
                <a:tc>
                  <a:txBody>
                    <a:bodyPr/>
                    <a:lstStyle/>
                    <a:p>
                      <a:r>
                        <a:rPr lang="en-GB" sz="1600" dirty="0">
                          <a:effectLst/>
                          <a:latin typeface="Verdana" panose="020B0604030504040204" pitchFamily="34" charset="0"/>
                          <a:ea typeface="Verdana" panose="020B0604030504040204" pitchFamily="34" charset="0"/>
                        </a:rPr>
                        <a:t>£</a:t>
                      </a:r>
                      <a:r>
                        <a:rPr lang="en-GB" sz="1600" dirty="0" smtClean="0">
                          <a:effectLst/>
                          <a:latin typeface="Verdana" panose="020B0604030504040204" pitchFamily="34" charset="0"/>
                          <a:ea typeface="Verdana" panose="020B0604030504040204" pitchFamily="34" charset="0"/>
                        </a:rPr>
                        <a:t>12,571 </a:t>
                      </a:r>
                      <a:r>
                        <a:rPr lang="en-GB" sz="1600" dirty="0">
                          <a:effectLst/>
                          <a:latin typeface="Verdana" panose="020B0604030504040204" pitchFamily="34" charset="0"/>
                          <a:ea typeface="Verdana" panose="020B0604030504040204" pitchFamily="34" charset="0"/>
                        </a:rPr>
                        <a:t>- £</a:t>
                      </a:r>
                      <a:r>
                        <a:rPr lang="en-GB" sz="1600" dirty="0" smtClean="0">
                          <a:effectLst/>
                          <a:latin typeface="Verdana" panose="020B0604030504040204" pitchFamily="34" charset="0"/>
                          <a:ea typeface="Verdana" panose="020B0604030504040204" pitchFamily="34" charset="0"/>
                        </a:rPr>
                        <a:t>14,732</a:t>
                      </a:r>
                      <a:endParaRPr lang="en-GB" sz="1600" dirty="0">
                        <a:effectLst/>
                        <a:latin typeface="Verdana" panose="020B0604030504040204" pitchFamily="34" charset="0"/>
                        <a:ea typeface="Verdana" panose="020B0604030504040204" pitchFamily="34" charset="0"/>
                      </a:endParaRPr>
                    </a:p>
                  </a:txBody>
                  <a:tcPr marL="9525" marR="9525" marT="9525" marB="9525" anchor="ctr">
                    <a:lnL>
                      <a:noFill/>
                    </a:lnL>
                    <a:lnR>
                      <a:noFill/>
                    </a:lnR>
                    <a:lnT>
                      <a:noFill/>
                    </a:lnT>
                    <a:lnB>
                      <a:noFill/>
                    </a:lnB>
                  </a:tcPr>
                </a:tc>
                <a:extLst>
                  <a:ext uri="{0D108BD9-81ED-4DB2-BD59-A6C34878D82A}">
                    <a16:rowId xmlns="" xmlns:a16="http://schemas.microsoft.com/office/drawing/2014/main" val="3384461893"/>
                  </a:ext>
                </a:extLst>
              </a:tr>
              <a:tr h="446961">
                <a:tc>
                  <a:txBody>
                    <a:bodyPr/>
                    <a:lstStyle/>
                    <a:p>
                      <a:r>
                        <a:rPr lang="en-GB" sz="1600" dirty="0">
                          <a:effectLst/>
                          <a:latin typeface="Verdana" panose="020B0604030504040204" pitchFamily="34" charset="0"/>
                          <a:ea typeface="Verdana" panose="020B0604030504040204" pitchFamily="34" charset="0"/>
                        </a:rPr>
                        <a:t>Scottish basic rate - 20%</a:t>
                      </a:r>
                    </a:p>
                  </a:txBody>
                  <a:tcPr marL="9525" marR="9525" marT="9525" marB="9525" anchor="ctr">
                    <a:lnL>
                      <a:noFill/>
                    </a:lnL>
                    <a:lnR>
                      <a:noFill/>
                    </a:lnR>
                    <a:lnT>
                      <a:noFill/>
                    </a:lnT>
                    <a:lnB>
                      <a:noFill/>
                    </a:lnB>
                  </a:tcPr>
                </a:tc>
                <a:tc>
                  <a:txBody>
                    <a:bodyPr/>
                    <a:lstStyle/>
                    <a:p>
                      <a:r>
                        <a:rPr lang="en-GB" sz="1600" dirty="0">
                          <a:effectLst/>
                          <a:latin typeface="Verdana" panose="020B0604030504040204" pitchFamily="34" charset="0"/>
                          <a:ea typeface="Verdana" panose="020B0604030504040204" pitchFamily="34" charset="0"/>
                        </a:rPr>
                        <a:t>£</a:t>
                      </a:r>
                      <a:r>
                        <a:rPr lang="en-GB" sz="1600" dirty="0" smtClean="0">
                          <a:effectLst/>
                          <a:latin typeface="Verdana" panose="020B0604030504040204" pitchFamily="34" charset="0"/>
                          <a:ea typeface="Verdana" panose="020B0604030504040204" pitchFamily="34" charset="0"/>
                        </a:rPr>
                        <a:t>14,733 </a:t>
                      </a:r>
                      <a:r>
                        <a:rPr lang="en-GB" sz="1600" dirty="0">
                          <a:effectLst/>
                          <a:latin typeface="Verdana" panose="020B0604030504040204" pitchFamily="34" charset="0"/>
                          <a:ea typeface="Verdana" panose="020B0604030504040204" pitchFamily="34" charset="0"/>
                        </a:rPr>
                        <a:t>- </a:t>
                      </a:r>
                      <a:r>
                        <a:rPr lang="en-GB" sz="1600" dirty="0" smtClean="0">
                          <a:effectLst/>
                          <a:latin typeface="Verdana" panose="020B0604030504040204" pitchFamily="34" charset="0"/>
                          <a:ea typeface="Verdana" panose="020B0604030504040204" pitchFamily="34" charset="0"/>
                        </a:rPr>
                        <a:t>£25,688</a:t>
                      </a:r>
                      <a:endParaRPr lang="en-GB" sz="1600" dirty="0">
                        <a:effectLst/>
                        <a:latin typeface="Verdana" panose="020B0604030504040204" pitchFamily="34" charset="0"/>
                        <a:ea typeface="Verdana" panose="020B0604030504040204" pitchFamily="34" charset="0"/>
                      </a:endParaRPr>
                    </a:p>
                  </a:txBody>
                  <a:tcPr marL="9525" marR="9525" marT="9525" marB="9525" anchor="ctr">
                    <a:lnL>
                      <a:noFill/>
                    </a:lnL>
                    <a:lnR>
                      <a:noFill/>
                    </a:lnR>
                    <a:lnT>
                      <a:noFill/>
                    </a:lnT>
                    <a:lnB>
                      <a:noFill/>
                    </a:lnB>
                  </a:tcPr>
                </a:tc>
                <a:extLst>
                  <a:ext uri="{0D108BD9-81ED-4DB2-BD59-A6C34878D82A}">
                    <a16:rowId xmlns="" xmlns:a16="http://schemas.microsoft.com/office/drawing/2014/main" val="2767495282"/>
                  </a:ext>
                </a:extLst>
              </a:tr>
              <a:tr h="446961">
                <a:tc>
                  <a:txBody>
                    <a:bodyPr/>
                    <a:lstStyle/>
                    <a:p>
                      <a:r>
                        <a:rPr lang="en-GB" sz="1600" dirty="0">
                          <a:effectLst/>
                          <a:latin typeface="Verdana" panose="020B0604030504040204" pitchFamily="34" charset="0"/>
                          <a:ea typeface="Verdana" panose="020B0604030504040204" pitchFamily="34" charset="0"/>
                        </a:rPr>
                        <a:t>Scottish intermediate rate - 21%</a:t>
                      </a:r>
                    </a:p>
                  </a:txBody>
                  <a:tcPr marL="9525" marR="9525" marT="9525" marB="9525" anchor="ctr">
                    <a:lnL>
                      <a:noFill/>
                    </a:lnL>
                    <a:lnR>
                      <a:noFill/>
                    </a:lnR>
                    <a:lnT>
                      <a:noFill/>
                    </a:lnT>
                    <a:lnB>
                      <a:noFill/>
                    </a:lnB>
                  </a:tcPr>
                </a:tc>
                <a:tc>
                  <a:txBody>
                    <a:bodyPr/>
                    <a:lstStyle/>
                    <a:p>
                      <a:r>
                        <a:rPr lang="en-GB" sz="1600" dirty="0">
                          <a:effectLst/>
                          <a:latin typeface="Verdana" panose="020B0604030504040204" pitchFamily="34" charset="0"/>
                          <a:ea typeface="Verdana" panose="020B0604030504040204" pitchFamily="34" charset="0"/>
                        </a:rPr>
                        <a:t>£</a:t>
                      </a:r>
                      <a:r>
                        <a:rPr lang="en-GB" sz="1600" dirty="0" smtClean="0">
                          <a:effectLst/>
                          <a:latin typeface="Verdana" panose="020B0604030504040204" pitchFamily="34" charset="0"/>
                          <a:ea typeface="Verdana" panose="020B0604030504040204" pitchFamily="34" charset="0"/>
                        </a:rPr>
                        <a:t>25,689 </a:t>
                      </a:r>
                      <a:r>
                        <a:rPr lang="en-GB" sz="1600" dirty="0">
                          <a:effectLst/>
                          <a:latin typeface="Verdana" panose="020B0604030504040204" pitchFamily="34" charset="0"/>
                          <a:ea typeface="Verdana" panose="020B0604030504040204" pitchFamily="34" charset="0"/>
                        </a:rPr>
                        <a:t>- </a:t>
                      </a:r>
                      <a:r>
                        <a:rPr lang="en-GB" sz="1600" dirty="0" smtClean="0">
                          <a:effectLst/>
                          <a:latin typeface="Verdana" panose="020B0604030504040204" pitchFamily="34" charset="0"/>
                          <a:ea typeface="Verdana" panose="020B0604030504040204" pitchFamily="34" charset="0"/>
                        </a:rPr>
                        <a:t>£43,662</a:t>
                      </a:r>
                      <a:endParaRPr lang="en-GB" sz="1600" dirty="0">
                        <a:effectLst/>
                        <a:latin typeface="Verdana" panose="020B0604030504040204" pitchFamily="34" charset="0"/>
                        <a:ea typeface="Verdana" panose="020B0604030504040204" pitchFamily="34" charset="0"/>
                      </a:endParaRPr>
                    </a:p>
                  </a:txBody>
                  <a:tcPr marL="9525" marR="9525" marT="9525" marB="9525" anchor="ctr">
                    <a:lnL>
                      <a:noFill/>
                    </a:lnL>
                    <a:lnR>
                      <a:noFill/>
                    </a:lnR>
                    <a:lnT>
                      <a:noFill/>
                    </a:lnT>
                    <a:lnB>
                      <a:noFill/>
                    </a:lnB>
                  </a:tcPr>
                </a:tc>
                <a:extLst>
                  <a:ext uri="{0D108BD9-81ED-4DB2-BD59-A6C34878D82A}">
                    <a16:rowId xmlns="" xmlns:a16="http://schemas.microsoft.com/office/drawing/2014/main" val="430980082"/>
                  </a:ext>
                </a:extLst>
              </a:tr>
              <a:tr h="446961">
                <a:tc>
                  <a:txBody>
                    <a:bodyPr/>
                    <a:lstStyle/>
                    <a:p>
                      <a:r>
                        <a:rPr lang="en-GB" sz="1600" dirty="0">
                          <a:effectLst/>
                          <a:latin typeface="Verdana" panose="020B0604030504040204" pitchFamily="34" charset="0"/>
                          <a:ea typeface="Verdana" panose="020B0604030504040204" pitchFamily="34" charset="0"/>
                        </a:rPr>
                        <a:t>Scottish higher rate - 41%</a:t>
                      </a:r>
                    </a:p>
                  </a:txBody>
                  <a:tcPr marL="9525" marR="9525" marT="9525" marB="9525" anchor="ctr">
                    <a:lnL>
                      <a:noFill/>
                    </a:lnL>
                    <a:lnR>
                      <a:noFill/>
                    </a:lnR>
                    <a:lnT>
                      <a:noFill/>
                    </a:lnT>
                    <a:lnB>
                      <a:noFill/>
                    </a:lnB>
                  </a:tcPr>
                </a:tc>
                <a:tc>
                  <a:txBody>
                    <a:bodyPr/>
                    <a:lstStyle/>
                    <a:p>
                      <a:r>
                        <a:rPr lang="en-GB" sz="1600" dirty="0">
                          <a:effectLst/>
                          <a:latin typeface="Verdana" panose="020B0604030504040204" pitchFamily="34" charset="0"/>
                          <a:ea typeface="Verdana" panose="020B0604030504040204" pitchFamily="34" charset="0"/>
                        </a:rPr>
                        <a:t>£</a:t>
                      </a:r>
                      <a:r>
                        <a:rPr lang="en-GB" sz="1600" dirty="0" smtClean="0">
                          <a:effectLst/>
                          <a:latin typeface="Verdana" panose="020B0604030504040204" pitchFamily="34" charset="0"/>
                          <a:ea typeface="Verdana" panose="020B0604030504040204" pitchFamily="34" charset="0"/>
                        </a:rPr>
                        <a:t>43,663 </a:t>
                      </a:r>
                      <a:r>
                        <a:rPr lang="en-GB" sz="1600" dirty="0">
                          <a:effectLst/>
                          <a:latin typeface="Verdana" panose="020B0604030504040204" pitchFamily="34" charset="0"/>
                          <a:ea typeface="Verdana" panose="020B0604030504040204" pitchFamily="34" charset="0"/>
                        </a:rPr>
                        <a:t>- £150,000</a:t>
                      </a:r>
                    </a:p>
                  </a:txBody>
                  <a:tcPr marL="9525" marR="9525" marT="9525" marB="9525" anchor="ctr">
                    <a:lnL>
                      <a:noFill/>
                    </a:lnL>
                    <a:lnR>
                      <a:noFill/>
                    </a:lnR>
                    <a:lnT>
                      <a:noFill/>
                    </a:lnT>
                    <a:lnB>
                      <a:noFill/>
                    </a:lnB>
                  </a:tcPr>
                </a:tc>
                <a:extLst>
                  <a:ext uri="{0D108BD9-81ED-4DB2-BD59-A6C34878D82A}">
                    <a16:rowId xmlns="" xmlns:a16="http://schemas.microsoft.com/office/drawing/2014/main" val="3053794517"/>
                  </a:ext>
                </a:extLst>
              </a:tr>
              <a:tr h="446961">
                <a:tc>
                  <a:txBody>
                    <a:bodyPr/>
                    <a:lstStyle/>
                    <a:p>
                      <a:r>
                        <a:rPr lang="en-GB" sz="1600" dirty="0">
                          <a:effectLst/>
                          <a:latin typeface="Verdana" panose="020B0604030504040204" pitchFamily="34" charset="0"/>
                          <a:ea typeface="Verdana" panose="020B0604030504040204" pitchFamily="34" charset="0"/>
                        </a:rPr>
                        <a:t>Scottish top rate - 46%</a:t>
                      </a:r>
                    </a:p>
                  </a:txBody>
                  <a:tcPr marL="9525" marR="9525" marT="9525" marB="9525" anchor="ctr">
                    <a:lnL>
                      <a:noFill/>
                    </a:lnL>
                    <a:lnR>
                      <a:noFill/>
                    </a:lnR>
                    <a:lnT>
                      <a:noFill/>
                    </a:lnT>
                    <a:lnB>
                      <a:noFill/>
                    </a:lnB>
                  </a:tcPr>
                </a:tc>
                <a:tc>
                  <a:txBody>
                    <a:bodyPr/>
                    <a:lstStyle/>
                    <a:p>
                      <a:r>
                        <a:rPr lang="en-GB" sz="1600" dirty="0">
                          <a:effectLst/>
                          <a:latin typeface="Verdana" panose="020B0604030504040204" pitchFamily="34" charset="0"/>
                          <a:ea typeface="Verdana" panose="020B0604030504040204" pitchFamily="34" charset="0"/>
                        </a:rPr>
                        <a:t>£150,001 and above</a:t>
                      </a:r>
                    </a:p>
                  </a:txBody>
                  <a:tcPr marL="9525" marR="9525" marT="9525" marB="9525" anchor="ctr">
                    <a:lnL>
                      <a:noFill/>
                    </a:lnL>
                    <a:lnR>
                      <a:noFill/>
                    </a:lnR>
                    <a:lnT>
                      <a:noFill/>
                    </a:lnT>
                    <a:lnB>
                      <a:noFill/>
                    </a:lnB>
                  </a:tcPr>
                </a:tc>
                <a:extLst>
                  <a:ext uri="{0D108BD9-81ED-4DB2-BD59-A6C34878D82A}">
                    <a16:rowId xmlns="" xmlns:a16="http://schemas.microsoft.com/office/drawing/2014/main" val="3834988447"/>
                  </a:ext>
                </a:extLst>
              </a:tr>
            </a:tbl>
          </a:graphicData>
        </a:graphic>
      </p:graphicFrame>
      <p:sp>
        <p:nvSpPr>
          <p:cNvPr id="11" name="Rectangle 10">
            <a:extLst>
              <a:ext uri="{FF2B5EF4-FFF2-40B4-BE49-F238E27FC236}">
                <a16:creationId xmlns="" xmlns:a16="http://schemas.microsoft.com/office/drawing/2014/main" id="{05792EBA-FBE8-4205-8A12-FE61F9613753}"/>
              </a:ext>
            </a:extLst>
          </p:cNvPr>
          <p:cNvSpPr/>
          <p:nvPr/>
        </p:nvSpPr>
        <p:spPr>
          <a:xfrm>
            <a:off x="1554957" y="1607430"/>
            <a:ext cx="9047164" cy="861774"/>
          </a:xfrm>
          <a:prstGeom prst="rect">
            <a:avLst/>
          </a:prstGeom>
        </p:spPr>
        <p:txBody>
          <a:bodyPr wrap="square">
            <a:spAutoFit/>
          </a:bodyPr>
          <a:lstStyle/>
          <a:p>
            <a:pPr algn="ctr"/>
            <a:r>
              <a:rPr lang="en-GB" b="1" dirty="0">
                <a:latin typeface="Verdana" panose="020B0604030504040204" pitchFamily="34" charset="0"/>
                <a:ea typeface="Verdana" panose="020B0604030504040204" pitchFamily="34" charset="0"/>
              </a:rPr>
              <a:t>Taxed at marginal rate – sits on top of other income</a:t>
            </a:r>
          </a:p>
          <a:p>
            <a:pPr algn="ctr"/>
            <a:endParaRPr lang="en-GB" sz="1600" b="1" dirty="0">
              <a:latin typeface="Verdana" panose="020B0604030504040204" pitchFamily="34" charset="0"/>
              <a:ea typeface="Verdana" panose="020B0604030504040204" pitchFamily="34" charset="0"/>
            </a:endParaRPr>
          </a:p>
          <a:p>
            <a:pPr algn="ctr"/>
            <a:r>
              <a:rPr lang="en-GB" sz="1600" b="1" dirty="0">
                <a:latin typeface="Verdana" panose="020B0604030504040204" pitchFamily="34" charset="0"/>
                <a:ea typeface="Verdana" panose="020B0604030504040204" pitchFamily="34" charset="0"/>
              </a:rPr>
              <a:t>The Income Tax Personal Allowance is £</a:t>
            </a:r>
            <a:r>
              <a:rPr lang="en-GB" sz="1600" b="1" dirty="0" smtClean="0">
                <a:latin typeface="Verdana" panose="020B0604030504040204" pitchFamily="34" charset="0"/>
                <a:ea typeface="Verdana" panose="020B0604030504040204" pitchFamily="34" charset="0"/>
              </a:rPr>
              <a:t>12,570</a:t>
            </a:r>
            <a:endParaRPr lang="en-GB" sz="1600" b="1" dirty="0">
              <a:latin typeface="Verdana" panose="020B0604030504040204" pitchFamily="34" charset="0"/>
              <a:ea typeface="Verdana" panose="020B0604030504040204" pitchFamily="34" charset="0"/>
            </a:endParaRPr>
          </a:p>
        </p:txBody>
      </p:sp>
    </p:spTree>
    <p:extLst>
      <p:ext uri="{BB962C8B-B14F-4D97-AF65-F5344CB8AC3E}">
        <p14:creationId xmlns:p14="http://schemas.microsoft.com/office/powerpoint/2010/main" val="3289868657"/>
      </p:ext>
    </p:extLst>
  </p:cSld>
  <p:clrMapOvr>
    <a:masterClrMapping/>
  </p:clrMapOvr>
  <p:transition spd="slow"/>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3">
            <a:extLst>
              <a:ext uri="{FF2B5EF4-FFF2-40B4-BE49-F238E27FC236}">
                <a16:creationId xmlns="" xmlns:a16="http://schemas.microsoft.com/office/drawing/2014/main" id="{817612D0-A806-4E80-A234-B9A1891F65DD}"/>
              </a:ext>
            </a:extLst>
          </p:cNvPr>
          <p:cNvSpPr>
            <a:spLocks noGrp="1"/>
          </p:cNvSpPr>
          <p:nvPr>
            <p:ph type="title"/>
          </p:nvPr>
        </p:nvSpPr>
        <p:spPr>
          <a:xfrm>
            <a:off x="0" y="222252"/>
            <a:ext cx="12192000" cy="1335087"/>
          </a:xfrm>
          <a:solidFill>
            <a:schemeClr val="accent1"/>
          </a:solidFill>
        </p:spPr>
        <p:txBody>
          <a:bodyPr/>
          <a:lstStyle/>
          <a:p>
            <a:pPr algn="ctr"/>
            <a:r>
              <a:rPr lang="en-GB" altLang="en-US" sz="2800" dirty="0">
                <a:solidFill>
                  <a:schemeClr val="bg1"/>
                </a:solidFill>
                <a:latin typeface="Verdana" panose="020B0604030504040204" pitchFamily="34" charset="0"/>
                <a:ea typeface="Verdana" panose="020B0604030504040204" pitchFamily="34" charset="0"/>
                <a:cs typeface="Verdana" panose="020B0604030504040204" pitchFamily="34" charset="0"/>
              </a:rPr>
              <a:t>Our brief</a:t>
            </a:r>
          </a:p>
        </p:txBody>
      </p:sp>
      <p:sp>
        <p:nvSpPr>
          <p:cNvPr id="9219" name="TextBox 4">
            <a:extLst>
              <a:ext uri="{FF2B5EF4-FFF2-40B4-BE49-F238E27FC236}">
                <a16:creationId xmlns="" xmlns:a16="http://schemas.microsoft.com/office/drawing/2014/main" id="{22D97FBA-E7EF-42A1-A8F2-A151DB5582A7}"/>
              </a:ext>
            </a:extLst>
          </p:cNvPr>
          <p:cNvSpPr txBox="1">
            <a:spLocks noChangeArrowheads="1"/>
          </p:cNvSpPr>
          <p:nvPr/>
        </p:nvSpPr>
        <p:spPr bwMode="auto">
          <a:xfrm>
            <a:off x="309489" y="1430079"/>
            <a:ext cx="11591779" cy="3908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endParaRPr lang="en-GB" altLang="en-US" sz="2800" dirty="0">
              <a:latin typeface="Verdana" panose="020B0604030504040204" pitchFamily="34" charset="0"/>
              <a:ea typeface="Verdana" panose="020B0604030504040204" pitchFamily="34" charset="0"/>
              <a:cs typeface="Verdana" panose="020B0604030504040204" pitchFamily="34" charset="0"/>
            </a:endParaRPr>
          </a:p>
          <a:p>
            <a:pPr algn="ctr" eaLnBrk="1" hangingPunct="1">
              <a:spcBef>
                <a:spcPct val="0"/>
              </a:spcBef>
              <a:buFontTx/>
              <a:buNone/>
            </a:pPr>
            <a:r>
              <a:rPr lang="en-GB" altLang="en-US" sz="2400" dirty="0">
                <a:latin typeface="Verdana" panose="020B0604030504040204" pitchFamily="34" charset="0"/>
                <a:ea typeface="Verdana" panose="020B0604030504040204" pitchFamily="34" charset="0"/>
                <a:cs typeface="Verdana" panose="020B0604030504040204" pitchFamily="34" charset="0"/>
              </a:rPr>
              <a:t>To deliver </a:t>
            </a:r>
            <a:r>
              <a:rPr lang="en-GB" altLang="en-US" sz="2400" b="1" dirty="0">
                <a:latin typeface="Verdana" panose="020B0604030504040204" pitchFamily="34" charset="0"/>
                <a:ea typeface="Verdana" panose="020B0604030504040204" pitchFamily="34" charset="0"/>
                <a:cs typeface="Verdana" panose="020B0604030504040204" pitchFamily="34" charset="0"/>
              </a:rPr>
              <a:t>information </a:t>
            </a:r>
            <a:r>
              <a:rPr lang="en-GB" altLang="en-US" sz="2400" dirty="0" smtClean="0">
                <a:latin typeface="Verdana" panose="020B0604030504040204" pitchFamily="34" charset="0"/>
                <a:ea typeface="Verdana" panose="020B0604030504040204" pitchFamily="34" charset="0"/>
                <a:cs typeface="Verdana" panose="020B0604030504040204" pitchFamily="34" charset="0"/>
              </a:rPr>
              <a:t>relating </a:t>
            </a:r>
            <a:r>
              <a:rPr lang="en-GB" altLang="en-US" sz="2400" dirty="0">
                <a:latin typeface="Verdana" panose="020B0604030504040204" pitchFamily="34" charset="0"/>
                <a:ea typeface="Verdana" panose="020B0604030504040204" pitchFamily="34" charset="0"/>
                <a:cs typeface="Verdana" panose="020B0604030504040204" pitchFamily="34" charset="0"/>
              </a:rPr>
              <a:t>to pension tax charges and REC</a:t>
            </a:r>
          </a:p>
          <a:p>
            <a:pPr algn="ctr" eaLnBrk="1" hangingPunct="1">
              <a:spcBef>
                <a:spcPct val="0"/>
              </a:spcBef>
              <a:buFontTx/>
              <a:buNone/>
            </a:pPr>
            <a:endParaRPr lang="en-GB" altLang="en-US" sz="2400" dirty="0">
              <a:latin typeface="Verdana" panose="020B0604030504040204" pitchFamily="34" charset="0"/>
              <a:ea typeface="Verdana" panose="020B0604030504040204" pitchFamily="34" charset="0"/>
              <a:cs typeface="Verdana" panose="020B0604030504040204" pitchFamily="34" charset="0"/>
            </a:endParaRPr>
          </a:p>
          <a:p>
            <a:pPr algn="ctr" eaLnBrk="1" hangingPunct="1">
              <a:spcBef>
                <a:spcPct val="0"/>
              </a:spcBef>
              <a:buFontTx/>
              <a:buNone/>
            </a:pPr>
            <a:r>
              <a:rPr lang="en-GB" altLang="en-US" sz="2400" dirty="0">
                <a:latin typeface="Verdana" panose="020B0604030504040204" pitchFamily="34" charset="0"/>
                <a:ea typeface="Verdana" panose="020B0604030504040204" pitchFamily="34" charset="0"/>
                <a:cs typeface="Verdana" panose="020B0604030504040204" pitchFamily="34" charset="0"/>
              </a:rPr>
              <a:t>Fairly wide scope……….</a:t>
            </a:r>
          </a:p>
          <a:p>
            <a:pPr algn="ctr" eaLnBrk="1" hangingPunct="1">
              <a:spcBef>
                <a:spcPct val="0"/>
              </a:spcBef>
              <a:buFontTx/>
              <a:buNone/>
            </a:pPr>
            <a:endParaRPr lang="en-GB" altLang="en-US" sz="2400" dirty="0">
              <a:latin typeface="Verdana" panose="020B0604030504040204" pitchFamily="34" charset="0"/>
              <a:ea typeface="Verdana" panose="020B0604030504040204" pitchFamily="34" charset="0"/>
              <a:cs typeface="Verdana" panose="020B0604030504040204" pitchFamily="34" charset="0"/>
            </a:endParaRPr>
          </a:p>
          <a:p>
            <a:pPr algn="ctr" eaLnBrk="1" hangingPunct="1">
              <a:spcBef>
                <a:spcPct val="0"/>
              </a:spcBef>
              <a:buFontTx/>
              <a:buNone/>
            </a:pPr>
            <a:r>
              <a:rPr lang="en-GB" altLang="en-US" sz="2400" dirty="0" smtClean="0">
                <a:latin typeface="Verdana" panose="020B0604030504040204" pitchFamily="34" charset="0"/>
                <a:ea typeface="Verdana" panose="020B0604030504040204" pitchFamily="34" charset="0"/>
                <a:cs typeface="Verdana" panose="020B0604030504040204" pitchFamily="34" charset="0"/>
              </a:rPr>
              <a:t>If </a:t>
            </a:r>
            <a:r>
              <a:rPr lang="en-GB" altLang="en-US" sz="2400" dirty="0">
                <a:latin typeface="Verdana" panose="020B0604030504040204" pitchFamily="34" charset="0"/>
                <a:ea typeface="Verdana" panose="020B0604030504040204" pitchFamily="34" charset="0"/>
                <a:cs typeface="Verdana" panose="020B0604030504040204" pitchFamily="34" charset="0"/>
              </a:rPr>
              <a:t>you need specific Financial Advice speak to a Financial Adviser</a:t>
            </a:r>
          </a:p>
          <a:p>
            <a:pPr algn="ctr" eaLnBrk="1" hangingPunct="1">
              <a:spcBef>
                <a:spcPct val="0"/>
              </a:spcBef>
              <a:buFontTx/>
              <a:buNone/>
            </a:pPr>
            <a:endParaRPr lang="en-GB" altLang="en-US" sz="2400" dirty="0">
              <a:latin typeface="Verdana" panose="020B0604030504040204" pitchFamily="34" charset="0"/>
              <a:ea typeface="Verdana" panose="020B0604030504040204" pitchFamily="34" charset="0"/>
              <a:cs typeface="Verdana" panose="020B0604030504040204" pitchFamily="34" charset="0"/>
            </a:endParaRPr>
          </a:p>
          <a:p>
            <a:pPr algn="ctr" eaLnBrk="1" hangingPunct="1">
              <a:spcBef>
                <a:spcPct val="0"/>
              </a:spcBef>
              <a:buFontTx/>
              <a:buNone/>
            </a:pPr>
            <a:endParaRPr lang="en-GB" altLang="en-US" sz="2800" dirty="0">
              <a:latin typeface="Verdana" panose="020B0604030504040204" pitchFamily="34" charset="0"/>
              <a:ea typeface="Verdana" panose="020B0604030504040204" pitchFamily="34" charset="0"/>
              <a:cs typeface="Verdana" panose="020B0604030504040204" pitchFamily="34" charset="0"/>
            </a:endParaRPr>
          </a:p>
          <a:p>
            <a:pPr algn="ctr" eaLnBrk="1" hangingPunct="1">
              <a:spcBef>
                <a:spcPct val="0"/>
              </a:spcBef>
              <a:buFontTx/>
              <a:buNone/>
            </a:pPr>
            <a:endParaRPr lang="en-GB" sz="2400" b="1" dirty="0">
              <a:latin typeface="Verdana" panose="020B0604030504040204" pitchFamily="34" charset="0"/>
              <a:ea typeface="Verdana" panose="020B0604030504040204" pitchFamily="34" charset="0"/>
            </a:endParaRPr>
          </a:p>
          <a:p>
            <a:pPr algn="ctr" eaLnBrk="1" hangingPunct="1">
              <a:spcBef>
                <a:spcPct val="0"/>
              </a:spcBef>
              <a:buFontTx/>
              <a:buNone/>
            </a:pPr>
            <a:endParaRPr lang="en-GB" sz="2400" b="1" dirty="0"/>
          </a:p>
        </p:txBody>
      </p:sp>
      <p:sp>
        <p:nvSpPr>
          <p:cNvPr id="9220" name="TextBox 1">
            <a:extLst>
              <a:ext uri="{FF2B5EF4-FFF2-40B4-BE49-F238E27FC236}">
                <a16:creationId xmlns="" xmlns:a16="http://schemas.microsoft.com/office/drawing/2014/main" id="{8AB36CB6-EE2E-44ED-B375-2AEADF2067AB}"/>
              </a:ext>
            </a:extLst>
          </p:cNvPr>
          <p:cNvSpPr txBox="1">
            <a:spLocks noChangeArrowheads="1"/>
          </p:cNvSpPr>
          <p:nvPr/>
        </p:nvSpPr>
        <p:spPr bwMode="auto">
          <a:xfrm>
            <a:off x="2424113" y="6611939"/>
            <a:ext cx="7200900" cy="231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en-GB" altLang="en-US" sz="900" dirty="0">
                <a:latin typeface="Arial" panose="020B0604020202020204" pitchFamily="34" charset="0"/>
              </a:rPr>
              <a:t>Create and Prosper Financial Services Ltd is authorised and regulated by the Financial Conduct Authority. FCA Number 520631</a:t>
            </a:r>
          </a:p>
        </p:txBody>
      </p:sp>
      <p:pic>
        <p:nvPicPr>
          <p:cNvPr id="9221" name="Picture 3">
            <a:extLst>
              <a:ext uri="{FF2B5EF4-FFF2-40B4-BE49-F238E27FC236}">
                <a16:creationId xmlns="" xmlns:a16="http://schemas.microsoft.com/office/drawing/2014/main" id="{70674C64-D703-43CA-9B0B-F5DD0A617815}"/>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447214" y="5672139"/>
            <a:ext cx="1076325" cy="1062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222" name="Picture 5">
            <a:extLst>
              <a:ext uri="{FF2B5EF4-FFF2-40B4-BE49-F238E27FC236}">
                <a16:creationId xmlns="" xmlns:a16="http://schemas.microsoft.com/office/drawing/2014/main" id="{B432AED3-00AD-44A7-A2D4-BFA5F01C9A99}"/>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0180119" y="201475"/>
            <a:ext cx="1471613" cy="1368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223" name="AutoShape 9">
            <a:extLst>
              <a:ext uri="{FF2B5EF4-FFF2-40B4-BE49-F238E27FC236}">
                <a16:creationId xmlns="" xmlns:a16="http://schemas.microsoft.com/office/drawing/2014/main" id="{BBC96044-874F-49C3-9B3F-0A6669A87E0E}"/>
              </a:ext>
            </a:extLst>
          </p:cNvPr>
          <p:cNvSpPr>
            <a:spLocks noChangeAspect="1" noChangeArrowheads="1"/>
          </p:cNvSpPr>
          <p:nvPr/>
        </p:nvSpPr>
        <p:spPr bwMode="auto">
          <a:xfrm>
            <a:off x="1587500" y="-144463"/>
            <a:ext cx="304800" cy="3048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GB" altLang="en-US" sz="1800" dirty="0">
              <a:latin typeface="Arial" panose="020B0604020202020204" pitchFamily="34" charset="0"/>
            </a:endParaRPr>
          </a:p>
        </p:txBody>
      </p:sp>
      <p:sp>
        <p:nvSpPr>
          <p:cNvPr id="9224" name="AutoShape 11" descr="data:image/jpeg;base64,/9j/4AAQSkZJRgABAQAAAQABAAD/2wCEAAkGBhESEBQUEBAVFBQWFRQWFhQYFRQWFRUWFRQXFhQSFRcXGyYeGBkjGhQUHy8gIycpLCwsFh4xNTAqNSgrLCkBCQoKDgwOGg8PGikfHyEpLCkpKikpKSkpKSksKSkpKSkpKSkpKSwpKSwpKSkpKSksLCwpKSkpKSksKSwsKSkpKf/AABEIAJMA2wMBIgACEQEDEQH/xAAcAAEAAgMBAQEAAAAAAAAAAAAAAQUEBgcCAwj/xAA/EAACAQIEBAMFBAgEBwAAAAABAgADEQQSITEFEyJBBlFhMnGBkaEHI0KxFBUWM1Jy0eFjgsHCJDRDYnOy8P/EABkBAQADAQEAAAAAAAAAAAAAAAABAgMEBf/EAB4RAQADAAMBAQEBAAAAAAAAAAABAhEDITESQTIi/9oADAMBAAIRAxEAPwDuMREBERAiIMQERECJMXkEwPFSqFtcgX0Ec70lZxmsLqLbG99hfy9Z5pVqrbZF+J/K0rMpxZNVPkPr/SRzW9Pr/WUuMxnLNqmIA2voSRfzsdPjPrhWz3yVc1tCQBb53kfSflbCqfSTzj5fnNc8RccGCo82qKroD1ctVOUfxNfYes13A/bFw5zZqtSn/OmnzWPqD5dD5x8vr/aehiB3FprdDjeHfWlila4voRa3ofOeMFxbOxUOQR2Y3v6iRN4haKTPjaqdYHYg/wD209yj4G3XUsNzdt9Db+0vBLxOs0SZEkyRIiQJMBERAREQEREBERAiIiAiIgRBkyCYFRxtrkDbKb3JAHulLj+MBV6HQHvY5vTtcj3zL8X4sCy2JNr2G512BnLfGHGW54NA8roCkCplUkXzdrdwPfOfktnjXjjvtsPEsTTylaj21udmuSdbA2Jb8ptGC4sijKKgGXpINRRZhoQenQ7Tj/BeGVcZWAL2FRxR5h22LNlvq7KqsfIG3nOkU+E9N6mHeqVsvOosVqvlFiMQikAuLAX1vM4ifYbzaurjH8bohDnqowIII5isCDpawBuTe1u95zitgsLTqunIw6OHIIFCoSuugDc0HbyHwm1YThS8y9LhtUEEHnYpzlS2udUzEX8jYSsFbhP6QyENq5OYHPdzo721K5mBOtpMxbERausThuJWlbl4ikq+Rp1UFt98x7Sy5RernV+o2sVqgAg7EU3X/dK/iXCaa1VXPdWIyG6d9twLbee8mtxWmTZKeemCCxYNlCg/hGtvZ398zrE/q9+vHR/DN0zBySzG98tgdPiL/GbCJrHhEgZ0t5Ed/Q2PxE2edlPHFPpERLoSIgRAREQEREBERAREQIiIgItEQIkwZ86z2UnyBPyEDQPE+NJeow3FwLbkjRbfGaO9GgudHNas6Xz06VPM6kGzAlvZ10vrvpNg8QVUNNjVJy2uQDlY66AH3kGc14RxRlqqzsxtcNZiraLrZhrrtObPqW0dNx4SaFZM9RWo1UN6BVnKUdiugF84t1EjXUaTasX4nwmXmV674KsQFarSYMlQjY2Fw3xAIvrOTYTxTiahAxWJL0gwDL0is6gEizgKxG34xPXFPEFKobUsO+UagsQxCjU2zu5A03vEUmJ1ebVmMbR4p8b0GQ0qXEsRiGZSM5yJSS+/QLZ2t2JtrNPw7lBlpYl1v/hgA6bGor7TzUo4Z8pfEDbUKyAa9tV7bSGrpSW1HPcf9Q1VKqPco/O8sp4sBwzG1SGYCoin2cwVGA1Oq+ex7y8xGJ1z01yhkpKiAnp+7CFb32Fm076XmqJxiobH9LoX3H7zMNO5VRLPw5xrLVenXDVkN7urqxS49pc1iR9ZS8S147Q6T9nnFjmpq1iQTTJ8wNFPytOnCcb8KsTVQ0qbcsHSoRYG1rW11/vOyLNeLc7YcufXSZBkxNWYJMCICIiAiIgIiICIiBERJgRJiIET4Y0HlvY2JVgD2BINjPvPli/Yb+U/lInwca8UYOo2HIyNUqWsAqlupjlzaD1vNb4X4Jx6LUqLg3NRkdaYYIqoXGU1jmYdQUtb1sZ13A44LhmqAEhFdiF9o5LkgeZ0nngvEKz1GFTllciMQl7U3fVaJcn7xsnUTYW6fOc8RjaZckwX2S8UI6lprp+OuNPSy3N5fcA+xlqbh8S9CoRqEtUKX82Gma29trzfsT4npLiRQCVHbLUJyU6jEMhpjl6LY6OSSDoQPOZX6ypLSD1Ky5bAljYbsQBlUnW/Tp3Uy/arnuJ+xIVmJfGhBfRKdAAKPK7VJaYH7GcDTH7ys5/iPKv8L0yB8JuLcYo51XmLmcKVAuQQ+iMSBZQx0F99bSsxPjGnmqJTRqjjOqfhWpUpAGtSUkXBQEXJHnbaTiFZhfsk4amYmnVdm3ZqtyB3C2Atf01ljw3wHw7Cg8uhkzFVJao5LEsFVSSdiSBbubT6UvFSvUCUkz9COerqGalzbEDYAFASTu4AvKjFY98VS5jM6UjTTEUkRmQlUxFNWNU/iOzAi1rwazeJ8Kw+ESmuFw4Q1Ky2ylgoO7EgnuuYWm/IdBNX45hhagA3s10UX1J6WA17nQa+k2hdhJoWeokQZoo9CJAkwEREBESLwJiIgIiIEQIkwItJiIETHx/7t/5T+UyZicUcCjUJ7Ix+QkT4NNw+uCrkCwKVrd7fdH+8wq9OthMMKdHM1JxSAqas9DPl5zMyqSVKliHsSpGtxaYy+IWw9AI1BXSoWBYsRboUFLAa3ue8cN8dVKoIpUlGU5CFV6hGXTa9yNtbTnm0Q2iJXHBwHq0HSqtblivnKF2poKuQpTR29sDl23vrcgTxg/DzU8Rh2axWlTxIJuLZmrZ6TWPcK7+4385VY/xZjKStUq1KdKkL61KZB9y3bqb+m059xbx5xFusYyr1EFaNLQKnYsUFgW03Ol5FbfXibVx1T9mqqYl6lBaTqXV0R6lVEpMECXCIhD2AupJ6bnQbyxwPA1pkvXKM/NrVVKhkCc9VFRbE9yDqfMTgmJ8e4ippVq1lA3AqO19fxG9ydTqTPk9bEVEL0alTklsuVuoMQATmGxN2Gsvs/pFddywmDpYZBkx1KkLIKhPJYNy1CBwzNdTlCg7jQGwhOK8LNEomKpOlOk1MlKmcrTqbglL7kDXztPz9hTVJrFbACnULLaysDZbAfX/LLPw7XdOYVJT2b2O4I79/P4RMox2ziniKhWq4UUnzg18xYK2XpBXc76vN8XacU8MVL18Mt9DVze64Qn/1na12l6M7JkxE0VTEiTAREQEREBERAREQESJMBERASu8Qf8rW/wDG/wCUsJX+IEvhaw/w3/KRPhDjvFKrM+W5stgqga9QBNvM6+4WuTKSnwqnSqCrXrLQIDDDpnKFm71nK9S0lNzqOtvTWWnE3HMdVtZgLkaMQRbKW3t7vSaTgML9841y57gnW4Btr5nW05K27l1TWchstDi+DwyMf1hUxDmx25tjbQg1Kdh7gZXVaHEMZUXmJihRO78skZTqDlWwtt3lJg+HM3MKJmLM6quugJN7e4d5m4vD43LTBdciLlVaRKBf5rAXPqSZrGKzrb14HhKNO+KfKosL1KFZR7rhrHvpKThyJV564WqctN86ggqGUgdYBN9Cov8ACa7T4tVByVK1Smu9gQxJ97aD4mbP4e8PvimL0izL1Ka71KlvUKq5cx+kytXrttS7Nbgy1ytFEFNqlwWAJDXUlT6XP1J8pTcG4TX5rMKd6a08lVtB1Jp033cE2K+hm4fspi8NRqChVFWylqasLMhAv0Ek3FxsT3Mq/wBMqsaeHxKA8tOZUbQmpVdQ6ZvQZ3Yjux12la/5idLZaemZ4aX/AIrDqWFw77EXBAvt853MTiHAKKpisObXcPo99bMBdD/Fve5nbwJ0cU7GuXkjJwkxE2ZgkwIgIiICIiAiIgIiIEXkyJMBERATB4yfuKnqrD5i0zpg8XH3L+6RPiYcn4zwE/pJspC2RifPQd/U6WmuYmhiaSilSTMKhrFNrU7uhqVCewGUW13m9eKQeYLGy2W++vT9e2k0ni3G2p1grKNFACXuaaAHLnsfaa7MR2FpxzXJ12Rf6yFLxagicqmjdNO+erlsHe1rJ3yKNAO5JOtxPhX4gSCeVzSPPS+9zZVB7bXMtxQ5utRNrH16iBb6CfTiaUWFIULLUuRU1y5jrqvyG/nIi2rXrnjVKjK5z18IQtrAJnUXtcZmbNfQjTTedUxHibD4LDotN0sFXIg8joHtb3nvqZUcIwFd1yVwEo62uSXbkhQrKxOgOm3ZdJl1/DOGsCBTyi3YW01i/JH6itJmNfFftXUqelQFH4i92FtcoC79tT3mv8L4i71lqVQQa2emTe9mQKEa/wDD05f80yP2eoriGcoMpUZKZHSCDqdO1xtLWrhA7KCqjJcgqLDqGVl07H85E8lcyCvHaJ2VzwZF5uFDAhuYBlO9hufp9Z1xZxXwpg2GLoMRfLVA39R/oDO1CdHD45+ads9RIibsQSYiAiIgIiICIiAiIgRJkCTAREQEwONfuH9QB9RM+fDFpdCD5SJGl+KqYKKyFVexsSL7DsPP1nN34YyVWNUZww7XJvfe1vhOl+I8MTbW4ANh62+k1epRcFbpfKfxBiPQ3BuvwtOW8bOOuvVdVTVaWQBUZtPZAYE2B1diL/L5iU3LyVA5AANiugysLezbsulrdrb31m1VuKVMhFKgFvobKSbX0JJJY7bTWMfSqGq5ZSOq4B0AJHUQB6jb1lIphN9ZP64UBVBC6sASSQBoQpPfc79xLOjUJYM9hSUa3IynS2/l/aavWwgfdLsCTdRkYXG4I0O2x00mXhuCHkZQhJNyWIAufO/nqdpnesew247zmLzHJSqAOi3FugHS666gdib3857wZUjPsq6nXsNyb7W8p8aKsaNOydVspJ1AYDy7bD5yw4ZwuvWVkCm1jmtsL7jUgE+kyiJ1tMxjJ8LBeZQYWIatcHs2tib99Z1gTTeA8GCtTvSCGnoFBJAGliL9wR5TcxPT446eZyf0RETRmmIEQEREBERAREQERECBJkSRAREQIM8VVuCJ7MgxI0niWNBORrhlY28iO6kbyvqqrbdBtobn8/8ASXXiDwtUr1S6OiaeRufU30Mq18H4pbXqI3uNj9Rac07vjSs9YwDhgNajgA9gfa+U+RwAa5IFrm1tRbsPfLyj4Sce0ot/k/MGZH7MWtlVh8b/AO6WNa1+r1P4fhbeWX6lIpgAi+5G1j6S6pcEKm4Wp8eXPjiuGV2OnMFvK35AgSs0Xi8Qr6eCFNQahXX0F2999SJb4DHC1rAD0sF+FpSYjw/i2YEIW9WZb2+s84nwzxBiMjKnqSNPkJWI78Tbk1t6LzHBRrKNWI/F/wBvpLaVfh3AVKVELVbM9zdux8u0tJ1R4wmSTEgyUPQiQJMBERAReItAREQERECDJERAREQEgxEDyRrIZB5SIkDy6ATw0RCULPVoiShAWQBrESJSlWM+yGIkoe5BiIEyYiAiIgIiIH//2Q==">
            <a:extLst>
              <a:ext uri="{FF2B5EF4-FFF2-40B4-BE49-F238E27FC236}">
                <a16:creationId xmlns="" xmlns:a16="http://schemas.microsoft.com/office/drawing/2014/main" id="{95A21390-5C2F-47A7-AD00-0035A2657240}"/>
              </a:ext>
            </a:extLst>
          </p:cNvPr>
          <p:cNvSpPr>
            <a:spLocks noChangeAspect="1" noChangeArrowheads="1"/>
          </p:cNvSpPr>
          <p:nvPr/>
        </p:nvSpPr>
        <p:spPr bwMode="auto">
          <a:xfrm>
            <a:off x="1739900" y="7938"/>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GB" altLang="en-US" sz="1800" dirty="0">
              <a:latin typeface="Arial" panose="020B0604020202020204" pitchFamily="34" charset="0"/>
            </a:endParaRPr>
          </a:p>
        </p:txBody>
      </p:sp>
      <p:pic>
        <p:nvPicPr>
          <p:cNvPr id="9226" name="Picture 10">
            <a:extLst>
              <a:ext uri="{FF2B5EF4-FFF2-40B4-BE49-F238E27FC236}">
                <a16:creationId xmlns="" xmlns:a16="http://schemas.microsoft.com/office/drawing/2014/main" id="{A2773C5D-34A5-431A-9BDE-85B17088743E}"/>
              </a:ext>
            </a:extLst>
          </p:cNvPr>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476375" y="5229225"/>
            <a:ext cx="1233488" cy="1809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090465132"/>
      </p:ext>
    </p:extLst>
  </p:cSld>
  <p:clrMapOvr>
    <a:masterClrMapping/>
  </p:clrMapOvr>
  <p:transition spd="slow"/>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3">
            <a:extLst>
              <a:ext uri="{FF2B5EF4-FFF2-40B4-BE49-F238E27FC236}">
                <a16:creationId xmlns="" xmlns:a16="http://schemas.microsoft.com/office/drawing/2014/main" id="{817612D0-A806-4E80-A234-B9A1891F65DD}"/>
              </a:ext>
            </a:extLst>
          </p:cNvPr>
          <p:cNvSpPr>
            <a:spLocks noGrp="1"/>
          </p:cNvSpPr>
          <p:nvPr>
            <p:ph type="title"/>
          </p:nvPr>
        </p:nvSpPr>
        <p:spPr>
          <a:xfrm>
            <a:off x="0" y="222252"/>
            <a:ext cx="12192000" cy="1335087"/>
          </a:xfrm>
          <a:solidFill>
            <a:schemeClr val="accent1"/>
          </a:solidFill>
        </p:spPr>
        <p:txBody>
          <a:bodyPr/>
          <a:lstStyle/>
          <a:p>
            <a:pPr algn="ctr"/>
            <a:r>
              <a:rPr lang="en-GB" altLang="en-US" sz="2800" dirty="0">
                <a:solidFill>
                  <a:schemeClr val="bg1"/>
                </a:solidFill>
                <a:latin typeface="Verdana" panose="020B0604030504040204" pitchFamily="34" charset="0"/>
                <a:ea typeface="Verdana" panose="020B0604030504040204" pitchFamily="34" charset="0"/>
                <a:cs typeface="Verdana" panose="020B0604030504040204" pitchFamily="34" charset="0"/>
              </a:rPr>
              <a:t>Annual Allowance - Carry Forward</a:t>
            </a:r>
          </a:p>
        </p:txBody>
      </p:sp>
      <p:sp>
        <p:nvSpPr>
          <p:cNvPr id="9220" name="TextBox 1">
            <a:extLst>
              <a:ext uri="{FF2B5EF4-FFF2-40B4-BE49-F238E27FC236}">
                <a16:creationId xmlns="" xmlns:a16="http://schemas.microsoft.com/office/drawing/2014/main" id="{8AB36CB6-EE2E-44ED-B375-2AEADF2067AB}"/>
              </a:ext>
            </a:extLst>
          </p:cNvPr>
          <p:cNvSpPr txBox="1">
            <a:spLocks noChangeArrowheads="1"/>
          </p:cNvSpPr>
          <p:nvPr/>
        </p:nvSpPr>
        <p:spPr bwMode="auto">
          <a:xfrm>
            <a:off x="2424113" y="6611939"/>
            <a:ext cx="7200900" cy="231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en-GB" altLang="en-US" sz="900" dirty="0">
                <a:latin typeface="Arial" panose="020B0604020202020204" pitchFamily="34" charset="0"/>
              </a:rPr>
              <a:t>Create and Prosper Financial Services Ltd is authorised and regulated by the Financial Conduct Authority. FCA Number 520631</a:t>
            </a:r>
          </a:p>
        </p:txBody>
      </p:sp>
      <p:pic>
        <p:nvPicPr>
          <p:cNvPr id="9221" name="Picture 3">
            <a:extLst>
              <a:ext uri="{FF2B5EF4-FFF2-40B4-BE49-F238E27FC236}">
                <a16:creationId xmlns="" xmlns:a16="http://schemas.microsoft.com/office/drawing/2014/main" id="{70674C64-D703-43CA-9B0B-F5DD0A617815}"/>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447214" y="5672139"/>
            <a:ext cx="1076325" cy="1062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222" name="Picture 5">
            <a:extLst>
              <a:ext uri="{FF2B5EF4-FFF2-40B4-BE49-F238E27FC236}">
                <a16:creationId xmlns="" xmlns:a16="http://schemas.microsoft.com/office/drawing/2014/main" id="{B432AED3-00AD-44A7-A2D4-BFA5F01C9A99}"/>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0180119" y="201475"/>
            <a:ext cx="1471613" cy="1368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223" name="AutoShape 9">
            <a:extLst>
              <a:ext uri="{FF2B5EF4-FFF2-40B4-BE49-F238E27FC236}">
                <a16:creationId xmlns="" xmlns:a16="http://schemas.microsoft.com/office/drawing/2014/main" id="{BBC96044-874F-49C3-9B3F-0A6669A87E0E}"/>
              </a:ext>
            </a:extLst>
          </p:cNvPr>
          <p:cNvSpPr>
            <a:spLocks noChangeAspect="1" noChangeArrowheads="1"/>
          </p:cNvSpPr>
          <p:nvPr/>
        </p:nvSpPr>
        <p:spPr bwMode="auto">
          <a:xfrm>
            <a:off x="1587500" y="-144463"/>
            <a:ext cx="304800" cy="3048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GB" altLang="en-US" sz="1800" dirty="0">
              <a:latin typeface="Arial" panose="020B0604020202020204" pitchFamily="34" charset="0"/>
            </a:endParaRPr>
          </a:p>
        </p:txBody>
      </p:sp>
      <p:sp>
        <p:nvSpPr>
          <p:cNvPr id="9224" name="AutoShape 11" descr="data:image/jpeg;base64,/9j/4AAQSkZJRgABAQAAAQABAAD/2wCEAAkGBhESEBQUEBAVFBQWFRQWFhQYFRQWFRUWFRQXFhQSFRcXGyYeGBkjGhQUHy8gIycpLCwsFh4xNTAqNSgrLCkBCQoKDgwOGg8PGikfHyEpLCkpKikpKSkpKSksKSkpKSkpKSkpKSwpKSwpKSkpKSksLCwpKSkpKSksKSwsKSkpKf/AABEIAJMA2wMBIgACEQEDEQH/xAAcAAEAAgMBAQEAAAAAAAAAAAAAAQUEBgcCAwj/xAA/EAACAQIEBAMFBAgEBwAAAAABAgADEQQSITEFEyJBBlFhMnGBkaEHI0KxFBUWM1Jy0eFjgsHCJDRDYnOy8P/EABkBAQADAQEAAAAAAAAAAAAAAAABAgMEBf/EAB4RAQADAAMBAQEBAAAAAAAAAAABAhEDITESQTIi/9oADAMBAAIRAxEAPwDuMREBERAiIMQERECJMXkEwPFSqFtcgX0Ec70lZxmsLqLbG99hfy9Z5pVqrbZF+J/K0rMpxZNVPkPr/SRzW9Pr/WUuMxnLNqmIA2voSRfzsdPjPrhWz3yVc1tCQBb53kfSflbCqfSTzj5fnNc8RccGCo82qKroD1ctVOUfxNfYes13A/bFw5zZqtSn/OmnzWPqD5dD5x8vr/aehiB3FprdDjeHfWlila4voRa3ofOeMFxbOxUOQR2Y3v6iRN4haKTPjaqdYHYg/wD209yj4G3XUsNzdt9Db+0vBLxOs0SZEkyRIiQJMBERAREQEREBERAiIiAiIgRBkyCYFRxtrkDbKb3JAHulLj+MBV6HQHvY5vTtcj3zL8X4sCy2JNr2G512BnLfGHGW54NA8roCkCplUkXzdrdwPfOfktnjXjjvtsPEsTTylaj21udmuSdbA2Jb8ptGC4sijKKgGXpINRRZhoQenQ7Tj/BeGVcZWAL2FRxR5h22LNlvq7KqsfIG3nOkU+E9N6mHeqVsvOosVqvlFiMQikAuLAX1vM4ifYbzaurjH8bohDnqowIII5isCDpawBuTe1u95zitgsLTqunIw6OHIIFCoSuugDc0HbyHwm1YThS8y9LhtUEEHnYpzlS2udUzEX8jYSsFbhP6QyENq5OYHPdzo721K5mBOtpMxbERausThuJWlbl4ikq+Rp1UFt98x7Sy5RernV+o2sVqgAg7EU3X/dK/iXCaa1VXPdWIyG6d9twLbee8mtxWmTZKeemCCxYNlCg/hGtvZ398zrE/q9+vHR/DN0zBySzG98tgdPiL/GbCJrHhEgZ0t5Ed/Q2PxE2edlPHFPpERLoSIgRAREQEREBERAREQIiIgItEQIkwZ86z2UnyBPyEDQPE+NJeow3FwLbkjRbfGaO9GgudHNas6Xz06VPM6kGzAlvZ10vrvpNg8QVUNNjVJy2uQDlY66AH3kGc14RxRlqqzsxtcNZiraLrZhrrtObPqW0dNx4SaFZM9RWo1UN6BVnKUdiugF84t1EjXUaTasX4nwmXmV674KsQFarSYMlQjY2Fw3xAIvrOTYTxTiahAxWJL0gwDL0is6gEizgKxG34xPXFPEFKobUsO+UagsQxCjU2zu5A03vEUmJ1ebVmMbR4p8b0GQ0qXEsRiGZSM5yJSS+/QLZ2t2JtrNPw7lBlpYl1v/hgA6bGor7TzUo4Z8pfEDbUKyAa9tV7bSGrpSW1HPcf9Q1VKqPco/O8sp4sBwzG1SGYCoin2cwVGA1Oq+ex7y8xGJ1z01yhkpKiAnp+7CFb32Fm076XmqJxiobH9LoX3H7zMNO5VRLPw5xrLVenXDVkN7urqxS49pc1iR9ZS8S147Q6T9nnFjmpq1iQTTJ8wNFPytOnCcb8KsTVQ0qbcsHSoRYG1rW11/vOyLNeLc7YcufXSZBkxNWYJMCICIiAiIgIiICIiBERJgRJiIET4Y0HlvY2JVgD2BINjPvPli/Yb+U/lInwca8UYOo2HIyNUqWsAqlupjlzaD1vNb4X4Jx6LUqLg3NRkdaYYIqoXGU1jmYdQUtb1sZ13A44LhmqAEhFdiF9o5LkgeZ0nngvEKz1GFTllciMQl7U3fVaJcn7xsnUTYW6fOc8RjaZckwX2S8UI6lprp+OuNPSy3N5fcA+xlqbh8S9CoRqEtUKX82Gma29trzfsT4npLiRQCVHbLUJyU6jEMhpjl6LY6OSSDoQPOZX6ypLSD1Ky5bAljYbsQBlUnW/Tp3Uy/arnuJ+xIVmJfGhBfRKdAAKPK7VJaYH7GcDTH7ys5/iPKv8L0yB8JuLcYo51XmLmcKVAuQQ+iMSBZQx0F99bSsxPjGnmqJTRqjjOqfhWpUpAGtSUkXBQEXJHnbaTiFZhfsk4amYmnVdm3ZqtyB3C2Atf01ljw3wHw7Cg8uhkzFVJao5LEsFVSSdiSBbubT6UvFSvUCUkz9COerqGalzbEDYAFASTu4AvKjFY98VS5jM6UjTTEUkRmQlUxFNWNU/iOzAi1rwazeJ8Kw+ESmuFw4Q1Ky2ylgoO7EgnuuYWm/IdBNX45hhagA3s10UX1J6WA17nQa+k2hdhJoWeokQZoo9CJAkwEREBESLwJiIgIiIEQIkwItJiIETHx/7t/5T+UyZicUcCjUJ7Ix+QkT4NNw+uCrkCwKVrd7fdH+8wq9OthMMKdHM1JxSAqas9DPl5zMyqSVKliHsSpGtxaYy+IWw9AI1BXSoWBYsRboUFLAa3ue8cN8dVKoIpUlGU5CFV6hGXTa9yNtbTnm0Q2iJXHBwHq0HSqtblivnKF2poKuQpTR29sDl23vrcgTxg/DzU8Rh2axWlTxIJuLZmrZ6TWPcK7+4385VY/xZjKStUq1KdKkL61KZB9y3bqb+m059xbx5xFusYyr1EFaNLQKnYsUFgW03Ol5FbfXibVx1T9mqqYl6lBaTqXV0R6lVEpMECXCIhD2AupJ6bnQbyxwPA1pkvXKM/NrVVKhkCc9VFRbE9yDqfMTgmJ8e4ippVq1lA3AqO19fxG9ydTqTPk9bEVEL0alTklsuVuoMQATmGxN2Gsvs/pFddywmDpYZBkx1KkLIKhPJYNy1CBwzNdTlCg7jQGwhOK8LNEomKpOlOk1MlKmcrTqbglL7kDXztPz9hTVJrFbACnULLaysDZbAfX/LLPw7XdOYVJT2b2O4I79/P4RMox2ziniKhWq4UUnzg18xYK2XpBXc76vN8XacU8MVL18Mt9DVze64Qn/1na12l6M7JkxE0VTEiTAREQEREBERAREQESJMBERASu8Qf8rW/wDG/wCUsJX+IEvhaw/w3/KRPhDjvFKrM+W5stgqga9QBNvM6+4WuTKSnwqnSqCrXrLQIDDDpnKFm71nK9S0lNzqOtvTWWnE3HMdVtZgLkaMQRbKW3t7vSaTgML9841y57gnW4Btr5nW05K27l1TWchstDi+DwyMf1hUxDmx25tjbQg1Kdh7gZXVaHEMZUXmJihRO78skZTqDlWwtt3lJg+HM3MKJmLM6quugJN7e4d5m4vD43LTBdciLlVaRKBf5rAXPqSZrGKzrb14HhKNO+KfKosL1KFZR7rhrHvpKThyJV564WqctN86ggqGUgdYBN9Cov8ACa7T4tVByVK1Smu9gQxJ97aD4mbP4e8PvimL0izL1Ka71KlvUKq5cx+kytXrttS7Nbgy1ytFEFNqlwWAJDXUlT6XP1J8pTcG4TX5rMKd6a08lVtB1Jp033cE2K+hm4fspi8NRqChVFWylqasLMhAv0Ek3FxsT3Mq/wBMqsaeHxKA8tOZUbQmpVdQ6ZvQZ3Yjux12la/5idLZaemZ4aX/AIrDqWFw77EXBAvt853MTiHAKKpisObXcPo99bMBdD/Fve5nbwJ0cU7GuXkjJwkxE2ZgkwIgIiICIiAiIgIiIEXkyJMBERATB4yfuKnqrD5i0zpg8XH3L+6RPiYcn4zwE/pJspC2RifPQd/U6WmuYmhiaSilSTMKhrFNrU7uhqVCewGUW13m9eKQeYLGy2W++vT9e2k0ni3G2p1grKNFACXuaaAHLnsfaa7MR2FpxzXJ12Rf6yFLxagicqmjdNO+erlsHe1rJ3yKNAO5JOtxPhX4gSCeVzSPPS+9zZVB7bXMtxQ5utRNrH16iBb6CfTiaUWFIULLUuRU1y5jrqvyG/nIi2rXrnjVKjK5z18IQtrAJnUXtcZmbNfQjTTedUxHibD4LDotN0sFXIg8joHtb3nvqZUcIwFd1yVwEo62uSXbkhQrKxOgOm3ZdJl1/DOGsCBTyi3YW01i/JH6itJmNfFftXUqelQFH4i92FtcoC79tT3mv8L4i71lqVQQa2emTe9mQKEa/wDD05f80yP2eoriGcoMpUZKZHSCDqdO1xtLWrhA7KCqjJcgqLDqGVl07H85E8lcyCvHaJ2VzwZF5uFDAhuYBlO9hufp9Z1xZxXwpg2GLoMRfLVA39R/oDO1CdHD45+ads9RIibsQSYiAiIgIiICIiAiIgRJkCTAREQEwONfuH9QB9RM+fDFpdCD5SJGl+KqYKKyFVexsSL7DsPP1nN34YyVWNUZww7XJvfe1vhOl+I8MTbW4ANh62+k1epRcFbpfKfxBiPQ3BuvwtOW8bOOuvVdVTVaWQBUZtPZAYE2B1diL/L5iU3LyVA5AANiugysLezbsulrdrb31m1VuKVMhFKgFvobKSbX0JJJY7bTWMfSqGq5ZSOq4B0AJHUQB6jb1lIphN9ZP64UBVBC6sASSQBoQpPfc79xLOjUJYM9hSUa3IynS2/l/aavWwgfdLsCTdRkYXG4I0O2x00mXhuCHkZQhJNyWIAufO/nqdpnesew247zmLzHJSqAOi3FugHS666gdib3857wZUjPsq6nXsNyb7W8p8aKsaNOydVspJ1AYDy7bD5yw4ZwuvWVkCm1jmtsL7jUgE+kyiJ1tMxjJ8LBeZQYWIatcHs2tib99Z1gTTeA8GCtTvSCGnoFBJAGliL9wR5TcxPT446eZyf0RETRmmIEQEREBERAREQERECBJkSRAREQIM8VVuCJ7MgxI0niWNBORrhlY28iO6kbyvqqrbdBtobn8/8ASXXiDwtUr1S6OiaeRufU30Mq18H4pbXqI3uNj9Rac07vjSs9YwDhgNajgA9gfa+U+RwAa5IFrm1tRbsPfLyj4Sce0ot/k/MGZH7MWtlVh8b/AO6WNa1+r1P4fhbeWX6lIpgAi+5G1j6S6pcEKm4Wp8eXPjiuGV2OnMFvK35AgSs0Xi8Qr6eCFNQahXX0F2999SJb4DHC1rAD0sF+FpSYjw/i2YEIW9WZb2+s84nwzxBiMjKnqSNPkJWI78Tbk1t6LzHBRrKNWI/F/wBvpLaVfh3AVKVELVbM9zdux8u0tJ1R4wmSTEgyUPQiQJMBERAReItAREQERECDJERAREQEgxEDyRrIZB5SIkDy6ATw0RCULPVoiShAWQBrESJSlWM+yGIkoe5BiIEyYiAiIgIiIH//2Q==">
            <a:extLst>
              <a:ext uri="{FF2B5EF4-FFF2-40B4-BE49-F238E27FC236}">
                <a16:creationId xmlns="" xmlns:a16="http://schemas.microsoft.com/office/drawing/2014/main" id="{95A21390-5C2F-47A7-AD00-0035A2657240}"/>
              </a:ext>
            </a:extLst>
          </p:cNvPr>
          <p:cNvSpPr>
            <a:spLocks noChangeAspect="1" noChangeArrowheads="1"/>
          </p:cNvSpPr>
          <p:nvPr/>
        </p:nvSpPr>
        <p:spPr bwMode="auto">
          <a:xfrm>
            <a:off x="1739900" y="7938"/>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GB" altLang="en-US" sz="1800" dirty="0">
              <a:latin typeface="Arial" panose="020B0604020202020204" pitchFamily="34" charset="0"/>
            </a:endParaRPr>
          </a:p>
        </p:txBody>
      </p:sp>
      <p:pic>
        <p:nvPicPr>
          <p:cNvPr id="9226" name="Picture 10">
            <a:extLst>
              <a:ext uri="{FF2B5EF4-FFF2-40B4-BE49-F238E27FC236}">
                <a16:creationId xmlns="" xmlns:a16="http://schemas.microsoft.com/office/drawing/2014/main" id="{A2773C5D-34A5-431A-9BDE-85B17088743E}"/>
              </a:ext>
            </a:extLst>
          </p:cNvPr>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476375" y="5229225"/>
            <a:ext cx="1233488" cy="1809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Rectangle 2">
            <a:extLst>
              <a:ext uri="{FF2B5EF4-FFF2-40B4-BE49-F238E27FC236}">
                <a16:creationId xmlns="" xmlns:a16="http://schemas.microsoft.com/office/drawing/2014/main" id="{710C8995-8786-4D68-841D-F24985170F28}"/>
              </a:ext>
            </a:extLst>
          </p:cNvPr>
          <p:cNvSpPr/>
          <p:nvPr/>
        </p:nvSpPr>
        <p:spPr>
          <a:xfrm>
            <a:off x="940903" y="1619253"/>
            <a:ext cx="10548731" cy="3785652"/>
          </a:xfrm>
          <a:prstGeom prst="rect">
            <a:avLst/>
          </a:prstGeom>
        </p:spPr>
        <p:txBody>
          <a:bodyPr wrap="square">
            <a:spAutoFit/>
          </a:bodyPr>
          <a:lstStyle/>
          <a:p>
            <a:r>
              <a:rPr lang="en-GB" sz="1600" b="1" dirty="0">
                <a:latin typeface="Verdana" panose="020B0604030504040204" pitchFamily="34" charset="0"/>
                <a:ea typeface="Verdana" panose="020B0604030504040204" pitchFamily="34" charset="0"/>
              </a:rPr>
              <a:t>Carry Forward </a:t>
            </a:r>
          </a:p>
          <a:p>
            <a:endParaRPr lang="en-GB" sz="1600" dirty="0">
              <a:latin typeface="Verdana" panose="020B0604030504040204" pitchFamily="34" charset="0"/>
              <a:ea typeface="Verdana" panose="020B0604030504040204" pitchFamily="34" charset="0"/>
            </a:endParaRPr>
          </a:p>
          <a:p>
            <a:r>
              <a:rPr lang="en-GB" sz="1600" dirty="0">
                <a:latin typeface="Verdana" panose="020B0604030504040204" pitchFamily="34" charset="0"/>
                <a:ea typeface="Verdana" panose="020B0604030504040204" pitchFamily="34" charset="0"/>
              </a:rPr>
              <a:t>If you exceed the £40,000 Annual Allowance limit in one of the NHS schemes – Pension Saving Statement issued by 6</a:t>
            </a:r>
            <a:r>
              <a:rPr lang="en-GB" sz="1600" baseline="30000" dirty="0">
                <a:latin typeface="Verdana" panose="020B0604030504040204" pitchFamily="34" charset="0"/>
                <a:ea typeface="Verdana" panose="020B0604030504040204" pitchFamily="34" charset="0"/>
              </a:rPr>
              <a:t>th</a:t>
            </a:r>
            <a:r>
              <a:rPr lang="en-GB" sz="1600" dirty="0">
                <a:latin typeface="Verdana" panose="020B0604030504040204" pitchFamily="34" charset="0"/>
                <a:ea typeface="Verdana" panose="020B0604030504040204" pitchFamily="34" charset="0"/>
              </a:rPr>
              <a:t> October in following tax year.</a:t>
            </a:r>
          </a:p>
          <a:p>
            <a:endParaRPr lang="en-GB" sz="1600" dirty="0">
              <a:latin typeface="Verdana" panose="020B0604030504040204" pitchFamily="34" charset="0"/>
              <a:ea typeface="Verdana" panose="020B0604030504040204" pitchFamily="34" charset="0"/>
            </a:endParaRPr>
          </a:p>
          <a:p>
            <a:r>
              <a:rPr lang="en-GB" sz="1600" dirty="0">
                <a:latin typeface="Verdana" panose="020B0604030504040204" pitchFamily="34" charset="0"/>
                <a:ea typeface="Verdana" panose="020B0604030504040204" pitchFamily="34" charset="0"/>
              </a:rPr>
              <a:t>It will show your ‘pension input amounts’ for the current year tax and three previous years. You can also request an Annual Allowance statement at any time.</a:t>
            </a:r>
          </a:p>
          <a:p>
            <a:endParaRPr lang="en-GB" sz="1600" dirty="0">
              <a:latin typeface="Verdana" panose="020B0604030504040204" pitchFamily="34" charset="0"/>
              <a:ea typeface="Verdana" panose="020B0604030504040204" pitchFamily="34" charset="0"/>
            </a:endParaRPr>
          </a:p>
          <a:p>
            <a:r>
              <a:rPr lang="en-GB" sz="1600" dirty="0">
                <a:latin typeface="Verdana" panose="020B0604030504040204" pitchFamily="34" charset="0"/>
                <a:ea typeface="Verdana" panose="020B0604030504040204" pitchFamily="34" charset="0"/>
              </a:rPr>
              <a:t>If you do have to pay an Annual Allowance tax charge, you’ll have options to either deal directly with HMRC or to use the Scheme Pays option which will mean that SPPA manages the process on your behalf.</a:t>
            </a:r>
          </a:p>
          <a:p>
            <a:endParaRPr lang="en-GB" sz="1600" dirty="0">
              <a:latin typeface="Verdana" panose="020B0604030504040204" pitchFamily="34" charset="0"/>
              <a:ea typeface="Verdana" panose="020B0604030504040204" pitchFamily="34" charset="0"/>
            </a:endParaRPr>
          </a:p>
          <a:p>
            <a:r>
              <a:rPr lang="en-GB" sz="1600" b="1" dirty="0">
                <a:latin typeface="Verdana" panose="020B0604030504040204" pitchFamily="34" charset="0"/>
                <a:ea typeface="Verdana" panose="020B0604030504040204" pitchFamily="34" charset="0"/>
              </a:rPr>
              <a:t>Carrying forward unused allowance</a:t>
            </a:r>
          </a:p>
          <a:p>
            <a:r>
              <a:rPr lang="en-GB" sz="1600" dirty="0">
                <a:latin typeface="Verdana" panose="020B0604030504040204" pitchFamily="34" charset="0"/>
                <a:ea typeface="Verdana" panose="020B0604030504040204" pitchFamily="34" charset="0"/>
              </a:rPr>
              <a:t>If you have unused Annual Allowance from the previous three years, you can carry this forward to offset any charge.</a:t>
            </a:r>
          </a:p>
        </p:txBody>
      </p:sp>
    </p:spTree>
    <p:extLst>
      <p:ext uri="{BB962C8B-B14F-4D97-AF65-F5344CB8AC3E}">
        <p14:creationId xmlns:p14="http://schemas.microsoft.com/office/powerpoint/2010/main" val="1389773195"/>
      </p:ext>
    </p:extLst>
  </p:cSld>
  <p:clrMapOvr>
    <a:masterClrMapping/>
  </p:clrMapOvr>
  <p:transition spd="slow"/>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3">
            <a:extLst>
              <a:ext uri="{FF2B5EF4-FFF2-40B4-BE49-F238E27FC236}">
                <a16:creationId xmlns="" xmlns:a16="http://schemas.microsoft.com/office/drawing/2014/main" id="{817612D0-A806-4E80-A234-B9A1891F65DD}"/>
              </a:ext>
            </a:extLst>
          </p:cNvPr>
          <p:cNvSpPr>
            <a:spLocks noGrp="1"/>
          </p:cNvSpPr>
          <p:nvPr>
            <p:ph type="title"/>
          </p:nvPr>
        </p:nvSpPr>
        <p:spPr>
          <a:xfrm>
            <a:off x="0" y="222252"/>
            <a:ext cx="12192000" cy="1335087"/>
          </a:xfrm>
          <a:solidFill>
            <a:schemeClr val="accent1"/>
          </a:solidFill>
        </p:spPr>
        <p:txBody>
          <a:bodyPr/>
          <a:lstStyle/>
          <a:p>
            <a:pPr algn="ctr"/>
            <a:r>
              <a:rPr lang="en-GB" altLang="en-US" sz="2800" dirty="0">
                <a:solidFill>
                  <a:schemeClr val="bg1"/>
                </a:solidFill>
                <a:latin typeface="Verdana" panose="020B0604030504040204" pitchFamily="34" charset="0"/>
                <a:ea typeface="Verdana" panose="020B0604030504040204" pitchFamily="34" charset="0"/>
                <a:cs typeface="Verdana" panose="020B0604030504040204" pitchFamily="34" charset="0"/>
              </a:rPr>
              <a:t>Annual Allowance - Scheme Pays</a:t>
            </a:r>
          </a:p>
        </p:txBody>
      </p:sp>
      <p:sp>
        <p:nvSpPr>
          <p:cNvPr id="9220" name="TextBox 1">
            <a:extLst>
              <a:ext uri="{FF2B5EF4-FFF2-40B4-BE49-F238E27FC236}">
                <a16:creationId xmlns="" xmlns:a16="http://schemas.microsoft.com/office/drawing/2014/main" id="{8AB36CB6-EE2E-44ED-B375-2AEADF2067AB}"/>
              </a:ext>
            </a:extLst>
          </p:cNvPr>
          <p:cNvSpPr txBox="1">
            <a:spLocks noChangeArrowheads="1"/>
          </p:cNvSpPr>
          <p:nvPr/>
        </p:nvSpPr>
        <p:spPr bwMode="auto">
          <a:xfrm>
            <a:off x="2424113" y="6611939"/>
            <a:ext cx="7200900" cy="231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en-GB" altLang="en-US" sz="900" dirty="0">
                <a:latin typeface="Arial" panose="020B0604020202020204" pitchFamily="34" charset="0"/>
              </a:rPr>
              <a:t>Create and Prosper Financial Services Ltd is authorised and regulated by the Financial Conduct Authority. FCA Number 520631</a:t>
            </a:r>
          </a:p>
        </p:txBody>
      </p:sp>
      <p:pic>
        <p:nvPicPr>
          <p:cNvPr id="9221" name="Picture 3">
            <a:extLst>
              <a:ext uri="{FF2B5EF4-FFF2-40B4-BE49-F238E27FC236}">
                <a16:creationId xmlns="" xmlns:a16="http://schemas.microsoft.com/office/drawing/2014/main" id="{70674C64-D703-43CA-9B0B-F5DD0A617815}"/>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447214" y="5672139"/>
            <a:ext cx="1076325" cy="1062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222" name="Picture 5">
            <a:extLst>
              <a:ext uri="{FF2B5EF4-FFF2-40B4-BE49-F238E27FC236}">
                <a16:creationId xmlns="" xmlns:a16="http://schemas.microsoft.com/office/drawing/2014/main" id="{B432AED3-00AD-44A7-A2D4-BFA5F01C9A99}"/>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0180119" y="201475"/>
            <a:ext cx="1471613" cy="1368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223" name="AutoShape 9">
            <a:extLst>
              <a:ext uri="{FF2B5EF4-FFF2-40B4-BE49-F238E27FC236}">
                <a16:creationId xmlns="" xmlns:a16="http://schemas.microsoft.com/office/drawing/2014/main" id="{BBC96044-874F-49C3-9B3F-0A6669A87E0E}"/>
              </a:ext>
            </a:extLst>
          </p:cNvPr>
          <p:cNvSpPr>
            <a:spLocks noChangeAspect="1" noChangeArrowheads="1"/>
          </p:cNvSpPr>
          <p:nvPr/>
        </p:nvSpPr>
        <p:spPr bwMode="auto">
          <a:xfrm>
            <a:off x="1587500" y="-144463"/>
            <a:ext cx="304800" cy="3048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GB" altLang="en-US" sz="1800" dirty="0">
              <a:latin typeface="Arial" panose="020B0604020202020204" pitchFamily="34" charset="0"/>
            </a:endParaRPr>
          </a:p>
        </p:txBody>
      </p:sp>
      <p:sp>
        <p:nvSpPr>
          <p:cNvPr id="9224" name="AutoShape 11" descr="data:image/jpeg;base64,/9j/4AAQSkZJRgABAQAAAQABAAD/2wCEAAkGBhESEBQUEBAVFBQWFRQWFhQYFRQWFRUWFRQXFhQSFRcXGyYeGBkjGhQUHy8gIycpLCwsFh4xNTAqNSgrLCkBCQoKDgwOGg8PGikfHyEpLCkpKikpKSkpKSksKSkpKSkpKSkpKSwpKSwpKSkpKSksLCwpKSkpKSksKSwsKSkpKf/AABEIAJMA2wMBIgACEQEDEQH/xAAcAAEAAgMBAQEAAAAAAAAAAAAAAQUEBgcCAwj/xAA/EAACAQIEBAMFBAgEBwAAAAABAgADEQQSITEFEyJBBlFhMnGBkaEHI0KxFBUWM1Jy0eFjgsHCJDRDYnOy8P/EABkBAQADAQEAAAAAAAAAAAAAAAABAgMEBf/EAB4RAQADAAMBAQEBAAAAAAAAAAABAhEDITESQTIi/9oADAMBAAIRAxEAPwDuMREBERAiIMQERECJMXkEwPFSqFtcgX0Ec70lZxmsLqLbG99hfy9Z5pVqrbZF+J/K0rMpxZNVPkPr/SRzW9Pr/WUuMxnLNqmIA2voSRfzsdPjPrhWz3yVc1tCQBb53kfSflbCqfSTzj5fnNc8RccGCo82qKroD1ctVOUfxNfYes13A/bFw5zZqtSn/OmnzWPqD5dD5x8vr/aehiB3FprdDjeHfWlila4voRa3ofOeMFxbOxUOQR2Y3v6iRN4haKTPjaqdYHYg/wD209yj4G3XUsNzdt9Db+0vBLxOs0SZEkyRIiQJMBERAREQEREBERAiIiAiIgRBkyCYFRxtrkDbKb3JAHulLj+MBV6HQHvY5vTtcj3zL8X4sCy2JNr2G512BnLfGHGW54NA8roCkCplUkXzdrdwPfOfktnjXjjvtsPEsTTylaj21udmuSdbA2Jb8ptGC4sijKKgGXpINRRZhoQenQ7Tj/BeGVcZWAL2FRxR5h22LNlvq7KqsfIG3nOkU+E9N6mHeqVsvOosVqvlFiMQikAuLAX1vM4ifYbzaurjH8bohDnqowIII5isCDpawBuTe1u95zitgsLTqunIw6OHIIFCoSuugDc0HbyHwm1YThS8y9LhtUEEHnYpzlS2udUzEX8jYSsFbhP6QyENq5OYHPdzo721K5mBOtpMxbERausThuJWlbl4ikq+Rp1UFt98x7Sy5RernV+o2sVqgAg7EU3X/dK/iXCaa1VXPdWIyG6d9twLbee8mtxWmTZKeemCCxYNlCg/hGtvZ398zrE/q9+vHR/DN0zBySzG98tgdPiL/GbCJrHhEgZ0t5Ed/Q2PxE2edlPHFPpERLoSIgRAREQEREBERAREQIiIgItEQIkwZ86z2UnyBPyEDQPE+NJeow3FwLbkjRbfGaO9GgudHNas6Xz06VPM6kGzAlvZ10vrvpNg8QVUNNjVJy2uQDlY66AH3kGc14RxRlqqzsxtcNZiraLrZhrrtObPqW0dNx4SaFZM9RWo1UN6BVnKUdiugF84t1EjXUaTasX4nwmXmV674KsQFarSYMlQjY2Fw3xAIvrOTYTxTiahAxWJL0gwDL0is6gEizgKxG34xPXFPEFKobUsO+UagsQxCjU2zu5A03vEUmJ1ebVmMbR4p8b0GQ0qXEsRiGZSM5yJSS+/QLZ2t2JtrNPw7lBlpYl1v/hgA6bGor7TzUo4Z8pfEDbUKyAa9tV7bSGrpSW1HPcf9Q1VKqPco/O8sp4sBwzG1SGYCoin2cwVGA1Oq+ex7y8xGJ1z01yhkpKiAnp+7CFb32Fm076XmqJxiobH9LoX3H7zMNO5VRLPw5xrLVenXDVkN7urqxS49pc1iR9ZS8S147Q6T9nnFjmpq1iQTTJ8wNFPytOnCcb8KsTVQ0qbcsHSoRYG1rW11/vOyLNeLc7YcufXSZBkxNWYJMCICIiAiIgIiICIiBERJgRJiIET4Y0HlvY2JVgD2BINjPvPli/Yb+U/lInwca8UYOo2HIyNUqWsAqlupjlzaD1vNb4X4Jx6LUqLg3NRkdaYYIqoXGU1jmYdQUtb1sZ13A44LhmqAEhFdiF9o5LkgeZ0nngvEKz1GFTllciMQl7U3fVaJcn7xsnUTYW6fOc8RjaZckwX2S8UI6lprp+OuNPSy3N5fcA+xlqbh8S9CoRqEtUKX82Gma29trzfsT4npLiRQCVHbLUJyU6jEMhpjl6LY6OSSDoQPOZX6ypLSD1Ky5bAljYbsQBlUnW/Tp3Uy/arnuJ+xIVmJfGhBfRKdAAKPK7VJaYH7GcDTH7ys5/iPKv8L0yB8JuLcYo51XmLmcKVAuQQ+iMSBZQx0F99bSsxPjGnmqJTRqjjOqfhWpUpAGtSUkXBQEXJHnbaTiFZhfsk4amYmnVdm3ZqtyB3C2Atf01ljw3wHw7Cg8uhkzFVJao5LEsFVSSdiSBbubT6UvFSvUCUkz9COerqGalzbEDYAFASTu4AvKjFY98VS5jM6UjTTEUkRmQlUxFNWNU/iOzAi1rwazeJ8Kw+ESmuFw4Q1Ky2ylgoO7EgnuuYWm/IdBNX45hhagA3s10UX1J6WA17nQa+k2hdhJoWeokQZoo9CJAkwEREBESLwJiIgIiIEQIkwItJiIETHx/7t/5T+UyZicUcCjUJ7Ix+QkT4NNw+uCrkCwKVrd7fdH+8wq9OthMMKdHM1JxSAqas9DPl5zMyqSVKliHsSpGtxaYy+IWw9AI1BXSoWBYsRboUFLAa3ue8cN8dVKoIpUlGU5CFV6hGXTa9yNtbTnm0Q2iJXHBwHq0HSqtblivnKF2poKuQpTR29sDl23vrcgTxg/DzU8Rh2axWlTxIJuLZmrZ6TWPcK7+4385VY/xZjKStUq1KdKkL61KZB9y3bqb+m059xbx5xFusYyr1EFaNLQKnYsUFgW03Ol5FbfXibVx1T9mqqYl6lBaTqXV0R6lVEpMECXCIhD2AupJ6bnQbyxwPA1pkvXKM/NrVVKhkCc9VFRbE9yDqfMTgmJ8e4ippVq1lA3AqO19fxG9ydTqTPk9bEVEL0alTklsuVuoMQATmGxN2Gsvs/pFddywmDpYZBkx1KkLIKhPJYNy1CBwzNdTlCg7jQGwhOK8LNEomKpOlOk1MlKmcrTqbglL7kDXztPz9hTVJrFbACnULLaysDZbAfX/LLPw7XdOYVJT2b2O4I79/P4RMox2ziniKhWq4UUnzg18xYK2XpBXc76vN8XacU8MVL18Mt9DVze64Qn/1na12l6M7JkxE0VTEiTAREQEREBERAREQESJMBERASu8Qf8rW/wDG/wCUsJX+IEvhaw/w3/KRPhDjvFKrM+W5stgqga9QBNvM6+4WuTKSnwqnSqCrXrLQIDDDpnKFm71nK9S0lNzqOtvTWWnE3HMdVtZgLkaMQRbKW3t7vSaTgML9841y57gnW4Btr5nW05K27l1TWchstDi+DwyMf1hUxDmx25tjbQg1Kdh7gZXVaHEMZUXmJihRO78skZTqDlWwtt3lJg+HM3MKJmLM6quugJN7e4d5m4vD43LTBdciLlVaRKBf5rAXPqSZrGKzrb14HhKNO+KfKosL1KFZR7rhrHvpKThyJV564WqctN86ggqGUgdYBN9Cov8ACa7T4tVByVK1Smu9gQxJ97aD4mbP4e8PvimL0izL1Ka71KlvUKq5cx+kytXrttS7Nbgy1ytFEFNqlwWAJDXUlT6XP1J8pTcG4TX5rMKd6a08lVtB1Jp033cE2K+hm4fspi8NRqChVFWylqasLMhAv0Ek3FxsT3Mq/wBMqsaeHxKA8tOZUbQmpVdQ6ZvQZ3Yjux12la/5idLZaemZ4aX/AIrDqWFw77EXBAvt853MTiHAKKpisObXcPo99bMBdD/Fve5nbwJ0cU7GuXkjJwkxE2ZgkwIgIiICIiAiIgIiIEXkyJMBERATB4yfuKnqrD5i0zpg8XH3L+6RPiYcn4zwE/pJspC2RifPQd/U6WmuYmhiaSilSTMKhrFNrU7uhqVCewGUW13m9eKQeYLGy2W++vT9e2k0ni3G2p1grKNFACXuaaAHLnsfaa7MR2FpxzXJ12Rf6yFLxagicqmjdNO+erlsHe1rJ3yKNAO5JOtxPhX4gSCeVzSPPS+9zZVB7bXMtxQ5utRNrH16iBb6CfTiaUWFIULLUuRU1y5jrqvyG/nIi2rXrnjVKjK5z18IQtrAJnUXtcZmbNfQjTTedUxHibD4LDotN0sFXIg8joHtb3nvqZUcIwFd1yVwEo62uSXbkhQrKxOgOm3ZdJl1/DOGsCBTyi3YW01i/JH6itJmNfFftXUqelQFH4i92FtcoC79tT3mv8L4i71lqVQQa2emTe9mQKEa/wDD05f80yP2eoriGcoMpUZKZHSCDqdO1xtLWrhA7KCqjJcgqLDqGVl07H85E8lcyCvHaJ2VzwZF5uFDAhuYBlO9hufp9Z1xZxXwpg2GLoMRfLVA39R/oDO1CdHD45+ads9RIibsQSYiAiIgIiICIiAiIgRJkCTAREQEwONfuH9QB9RM+fDFpdCD5SJGl+KqYKKyFVexsSL7DsPP1nN34YyVWNUZww7XJvfe1vhOl+I8MTbW4ANh62+k1epRcFbpfKfxBiPQ3BuvwtOW8bOOuvVdVTVaWQBUZtPZAYE2B1diL/L5iU3LyVA5AANiugysLezbsulrdrb31m1VuKVMhFKgFvobKSbX0JJJY7bTWMfSqGq5ZSOq4B0AJHUQB6jb1lIphN9ZP64UBVBC6sASSQBoQpPfc79xLOjUJYM9hSUa3IynS2/l/aavWwgfdLsCTdRkYXG4I0O2x00mXhuCHkZQhJNyWIAufO/nqdpnesew247zmLzHJSqAOi3FugHS666gdib3857wZUjPsq6nXsNyb7W8p8aKsaNOydVspJ1AYDy7bD5yw4ZwuvWVkCm1jmtsL7jUgE+kyiJ1tMxjJ8LBeZQYWIatcHs2tib99Z1gTTeA8GCtTvSCGnoFBJAGliL9wR5TcxPT446eZyf0RETRmmIEQEREBERAREQERECBJkSRAREQIM8VVuCJ7MgxI0niWNBORrhlY28iO6kbyvqqrbdBtobn8/8ASXXiDwtUr1S6OiaeRufU30Mq18H4pbXqI3uNj9Rac07vjSs9YwDhgNajgA9gfa+U+RwAa5IFrm1tRbsPfLyj4Sce0ot/k/MGZH7MWtlVh8b/AO6WNa1+r1P4fhbeWX6lIpgAi+5G1j6S6pcEKm4Wp8eXPjiuGV2OnMFvK35AgSs0Xi8Qr6eCFNQahXX0F2999SJb4DHC1rAD0sF+FpSYjw/i2YEIW9WZb2+s84nwzxBiMjKnqSNPkJWI78Tbk1t6LzHBRrKNWI/F/wBvpLaVfh3AVKVELVbM9zdux8u0tJ1R4wmSTEgyUPQiQJMBERAReItAREQERECDJERAREQEgxEDyRrIZB5SIkDy6ATw0RCULPVoiShAWQBrESJSlWM+yGIkoe5BiIEyYiAiIgIiIH//2Q==">
            <a:extLst>
              <a:ext uri="{FF2B5EF4-FFF2-40B4-BE49-F238E27FC236}">
                <a16:creationId xmlns="" xmlns:a16="http://schemas.microsoft.com/office/drawing/2014/main" id="{95A21390-5C2F-47A7-AD00-0035A2657240}"/>
              </a:ext>
            </a:extLst>
          </p:cNvPr>
          <p:cNvSpPr>
            <a:spLocks noChangeAspect="1" noChangeArrowheads="1"/>
          </p:cNvSpPr>
          <p:nvPr/>
        </p:nvSpPr>
        <p:spPr bwMode="auto">
          <a:xfrm>
            <a:off x="1739900" y="7938"/>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GB" altLang="en-US" sz="1800" dirty="0">
              <a:latin typeface="Arial" panose="020B0604020202020204" pitchFamily="34" charset="0"/>
            </a:endParaRPr>
          </a:p>
        </p:txBody>
      </p:sp>
      <p:pic>
        <p:nvPicPr>
          <p:cNvPr id="9226" name="Picture 10">
            <a:extLst>
              <a:ext uri="{FF2B5EF4-FFF2-40B4-BE49-F238E27FC236}">
                <a16:creationId xmlns="" xmlns:a16="http://schemas.microsoft.com/office/drawing/2014/main" id="{A2773C5D-34A5-431A-9BDE-85B17088743E}"/>
              </a:ext>
            </a:extLst>
          </p:cNvPr>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476375" y="5229225"/>
            <a:ext cx="1233488" cy="1809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Rectangle 2">
            <a:extLst>
              <a:ext uri="{FF2B5EF4-FFF2-40B4-BE49-F238E27FC236}">
                <a16:creationId xmlns="" xmlns:a16="http://schemas.microsoft.com/office/drawing/2014/main" id="{2EF79338-552B-481B-ACA7-CC2D00F50E79}"/>
              </a:ext>
            </a:extLst>
          </p:cNvPr>
          <p:cNvSpPr/>
          <p:nvPr/>
        </p:nvSpPr>
        <p:spPr>
          <a:xfrm>
            <a:off x="831020" y="1673265"/>
            <a:ext cx="10084905" cy="3785652"/>
          </a:xfrm>
          <a:prstGeom prst="rect">
            <a:avLst/>
          </a:prstGeom>
        </p:spPr>
        <p:txBody>
          <a:bodyPr wrap="square">
            <a:spAutoFit/>
          </a:bodyPr>
          <a:lstStyle/>
          <a:p>
            <a:r>
              <a:rPr lang="en-GB" sz="1600" dirty="0">
                <a:latin typeface="Verdana" panose="020B0604030504040204" pitchFamily="34" charset="0"/>
                <a:ea typeface="Verdana" panose="020B0604030504040204" pitchFamily="34" charset="0"/>
              </a:rPr>
              <a:t>If the value of the benefits across all your pensions arrangements increase by more than </a:t>
            </a:r>
            <a:r>
              <a:rPr lang="en-GB" sz="1600" b="1" dirty="0">
                <a:latin typeface="Verdana" panose="020B0604030504040204" pitchFamily="34" charset="0"/>
                <a:ea typeface="Verdana" panose="020B0604030504040204" pitchFamily="34" charset="0"/>
              </a:rPr>
              <a:t>£40,000 </a:t>
            </a:r>
            <a:r>
              <a:rPr lang="en-GB" sz="1600" dirty="0">
                <a:latin typeface="Verdana" panose="020B0604030504040204" pitchFamily="34" charset="0"/>
                <a:ea typeface="Verdana" panose="020B0604030504040204" pitchFamily="34" charset="0"/>
              </a:rPr>
              <a:t>in a year, you’ll be subject to an Annual Allowance tax charge. </a:t>
            </a:r>
          </a:p>
          <a:p>
            <a:endParaRPr lang="en-GB" sz="1600" dirty="0">
              <a:latin typeface="Verdana" panose="020B0604030504040204" pitchFamily="34" charset="0"/>
              <a:ea typeface="Verdana" panose="020B0604030504040204" pitchFamily="34" charset="0"/>
            </a:endParaRPr>
          </a:p>
          <a:p>
            <a:r>
              <a:rPr lang="en-GB" sz="1600" dirty="0">
                <a:latin typeface="Verdana" panose="020B0604030504040204" pitchFamily="34" charset="0"/>
                <a:ea typeface="Verdana" panose="020B0604030504040204" pitchFamily="34" charset="0"/>
              </a:rPr>
              <a:t>This is paid directly through HMRC’s self-assessment arrangement or you can choose to have it paid on your behalf through a ‘Scheme Pays’ election. </a:t>
            </a:r>
          </a:p>
          <a:p>
            <a:endParaRPr lang="en-GB" sz="1600" dirty="0">
              <a:latin typeface="Verdana" panose="020B0604030504040204" pitchFamily="34" charset="0"/>
              <a:ea typeface="Verdana" panose="020B0604030504040204" pitchFamily="34" charset="0"/>
            </a:endParaRPr>
          </a:p>
          <a:p>
            <a:r>
              <a:rPr lang="en-GB" sz="1600" dirty="0">
                <a:latin typeface="Verdana" panose="020B0604030504040204" pitchFamily="34" charset="0"/>
                <a:ea typeface="Verdana" panose="020B0604030504040204" pitchFamily="34" charset="0"/>
              </a:rPr>
              <a:t>Effectively, this means the pension scheme pays the charge on your behalf and reduces your future pension entitlement.</a:t>
            </a:r>
          </a:p>
          <a:p>
            <a:endParaRPr lang="en-GB" sz="1600" dirty="0">
              <a:latin typeface="Verdana" panose="020B0604030504040204" pitchFamily="34" charset="0"/>
              <a:ea typeface="Verdana" panose="020B0604030504040204" pitchFamily="34" charset="0"/>
            </a:endParaRPr>
          </a:p>
          <a:p>
            <a:r>
              <a:rPr lang="en-GB" sz="1600" dirty="0">
                <a:latin typeface="Verdana" panose="020B0604030504040204" pitchFamily="34" charset="0"/>
                <a:ea typeface="Verdana" panose="020B0604030504040204" pitchFamily="34" charset="0"/>
              </a:rPr>
              <a:t>A loan increased by CPI</a:t>
            </a:r>
          </a:p>
          <a:p>
            <a:endParaRPr lang="en-GB" sz="1600" dirty="0">
              <a:latin typeface="Verdana" panose="020B0604030504040204" pitchFamily="34" charset="0"/>
              <a:ea typeface="Verdana" panose="020B0604030504040204" pitchFamily="34" charset="0"/>
            </a:endParaRPr>
          </a:p>
          <a:p>
            <a:r>
              <a:rPr lang="en-GB" sz="1600" dirty="0">
                <a:latin typeface="Verdana" panose="020B0604030504040204" pitchFamily="34" charset="0"/>
                <a:ea typeface="Verdana" panose="020B0604030504040204" pitchFamily="34" charset="0"/>
              </a:rPr>
              <a:t>This is deducted from your final pension before any assessment against the Lifetime Allowance</a:t>
            </a:r>
          </a:p>
          <a:p>
            <a:endParaRPr lang="en-GB" sz="1600" dirty="0">
              <a:latin typeface="Verdana" panose="020B0604030504040204" pitchFamily="34" charset="0"/>
              <a:ea typeface="Verdana" panose="020B0604030504040204" pitchFamily="34" charset="0"/>
            </a:endParaRPr>
          </a:p>
          <a:p>
            <a:r>
              <a:rPr lang="en-GB" sz="1600" dirty="0">
                <a:latin typeface="Verdana" panose="020B0604030504040204" pitchFamily="34" charset="0"/>
                <a:ea typeface="Verdana" panose="020B0604030504040204" pitchFamily="34" charset="0"/>
              </a:rPr>
              <a:t>Not applied if death in service occurs</a:t>
            </a:r>
          </a:p>
          <a:p>
            <a:endParaRPr lang="en-GB" sz="1600" dirty="0">
              <a:latin typeface="Verdana" panose="020B0604030504040204" pitchFamily="34" charset="0"/>
              <a:ea typeface="Verdana" panose="020B0604030504040204" pitchFamily="34" charset="0"/>
            </a:endParaRPr>
          </a:p>
        </p:txBody>
      </p:sp>
    </p:spTree>
    <p:extLst>
      <p:ext uri="{BB962C8B-B14F-4D97-AF65-F5344CB8AC3E}">
        <p14:creationId xmlns:p14="http://schemas.microsoft.com/office/powerpoint/2010/main" val="4227007185"/>
      </p:ext>
    </p:extLst>
  </p:cSld>
  <p:clrMapOvr>
    <a:masterClrMapping/>
  </p:clrMapOvr>
  <p:transition spd="slow"/>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3">
            <a:extLst>
              <a:ext uri="{FF2B5EF4-FFF2-40B4-BE49-F238E27FC236}">
                <a16:creationId xmlns="" xmlns:a16="http://schemas.microsoft.com/office/drawing/2014/main" id="{817612D0-A806-4E80-A234-B9A1891F65DD}"/>
              </a:ext>
            </a:extLst>
          </p:cNvPr>
          <p:cNvSpPr>
            <a:spLocks noGrp="1"/>
          </p:cNvSpPr>
          <p:nvPr>
            <p:ph type="title"/>
          </p:nvPr>
        </p:nvSpPr>
        <p:spPr>
          <a:xfrm>
            <a:off x="0" y="222252"/>
            <a:ext cx="12192000" cy="1335087"/>
          </a:xfrm>
          <a:solidFill>
            <a:schemeClr val="accent1"/>
          </a:solidFill>
        </p:spPr>
        <p:txBody>
          <a:bodyPr/>
          <a:lstStyle/>
          <a:p>
            <a:pPr algn="ctr"/>
            <a:r>
              <a:rPr lang="en-GB" altLang="en-US" sz="2800" dirty="0">
                <a:solidFill>
                  <a:schemeClr val="bg1"/>
                </a:solidFill>
                <a:latin typeface="Verdana" panose="020B0604030504040204" pitchFamily="34" charset="0"/>
                <a:ea typeface="Verdana" panose="020B0604030504040204" pitchFamily="34" charset="0"/>
                <a:cs typeface="Verdana" panose="020B0604030504040204" pitchFamily="34" charset="0"/>
              </a:rPr>
              <a:t>Annual Allowance - Scheme Pays</a:t>
            </a:r>
          </a:p>
        </p:txBody>
      </p:sp>
      <p:sp>
        <p:nvSpPr>
          <p:cNvPr id="9220" name="TextBox 1">
            <a:extLst>
              <a:ext uri="{FF2B5EF4-FFF2-40B4-BE49-F238E27FC236}">
                <a16:creationId xmlns="" xmlns:a16="http://schemas.microsoft.com/office/drawing/2014/main" id="{8AB36CB6-EE2E-44ED-B375-2AEADF2067AB}"/>
              </a:ext>
            </a:extLst>
          </p:cNvPr>
          <p:cNvSpPr txBox="1">
            <a:spLocks noChangeArrowheads="1"/>
          </p:cNvSpPr>
          <p:nvPr/>
        </p:nvSpPr>
        <p:spPr bwMode="auto">
          <a:xfrm>
            <a:off x="2424113" y="6611939"/>
            <a:ext cx="7200900" cy="231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en-GB" altLang="en-US" sz="900" dirty="0">
                <a:latin typeface="Arial" panose="020B0604020202020204" pitchFamily="34" charset="0"/>
              </a:rPr>
              <a:t>Create and Prosper Financial Services Ltd is authorised and regulated by the Financial Conduct Authority. FCA Number 520631</a:t>
            </a:r>
          </a:p>
        </p:txBody>
      </p:sp>
      <p:pic>
        <p:nvPicPr>
          <p:cNvPr id="9221" name="Picture 3">
            <a:extLst>
              <a:ext uri="{FF2B5EF4-FFF2-40B4-BE49-F238E27FC236}">
                <a16:creationId xmlns="" xmlns:a16="http://schemas.microsoft.com/office/drawing/2014/main" id="{70674C64-D703-43CA-9B0B-F5DD0A617815}"/>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447214" y="5672139"/>
            <a:ext cx="1076325" cy="1062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222" name="Picture 5">
            <a:extLst>
              <a:ext uri="{FF2B5EF4-FFF2-40B4-BE49-F238E27FC236}">
                <a16:creationId xmlns="" xmlns:a16="http://schemas.microsoft.com/office/drawing/2014/main" id="{B432AED3-00AD-44A7-A2D4-BFA5F01C9A99}"/>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0180119" y="201475"/>
            <a:ext cx="1471613" cy="1368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223" name="AutoShape 9">
            <a:extLst>
              <a:ext uri="{FF2B5EF4-FFF2-40B4-BE49-F238E27FC236}">
                <a16:creationId xmlns="" xmlns:a16="http://schemas.microsoft.com/office/drawing/2014/main" id="{BBC96044-874F-49C3-9B3F-0A6669A87E0E}"/>
              </a:ext>
            </a:extLst>
          </p:cNvPr>
          <p:cNvSpPr>
            <a:spLocks noChangeAspect="1" noChangeArrowheads="1"/>
          </p:cNvSpPr>
          <p:nvPr/>
        </p:nvSpPr>
        <p:spPr bwMode="auto">
          <a:xfrm>
            <a:off x="1587500" y="-144463"/>
            <a:ext cx="304800" cy="3048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GB" altLang="en-US" sz="1800" dirty="0">
              <a:latin typeface="Arial" panose="020B0604020202020204" pitchFamily="34" charset="0"/>
            </a:endParaRPr>
          </a:p>
        </p:txBody>
      </p:sp>
      <p:sp>
        <p:nvSpPr>
          <p:cNvPr id="9224" name="AutoShape 11" descr="data:image/jpeg;base64,/9j/4AAQSkZJRgABAQAAAQABAAD/2wCEAAkGBhESEBQUEBAVFBQWFRQWFhQYFRQWFRUWFRQXFhQSFRcXGyYeGBkjGhQUHy8gIycpLCwsFh4xNTAqNSgrLCkBCQoKDgwOGg8PGikfHyEpLCkpKikpKSkpKSksKSkpKSkpKSkpKSwpKSwpKSkpKSksLCwpKSkpKSksKSwsKSkpKf/AABEIAJMA2wMBIgACEQEDEQH/xAAcAAEAAgMBAQEAAAAAAAAAAAAAAQUEBgcCAwj/xAA/EAACAQIEBAMFBAgEBwAAAAABAgADEQQSITEFEyJBBlFhMnGBkaEHI0KxFBUWM1Jy0eFjgsHCJDRDYnOy8P/EABkBAQADAQEAAAAAAAAAAAAAAAABAgMEBf/EAB4RAQADAAMBAQEBAAAAAAAAAAABAhEDITESQTIi/9oADAMBAAIRAxEAPwDuMREBERAiIMQERECJMXkEwPFSqFtcgX0Ec70lZxmsLqLbG99hfy9Z5pVqrbZF+J/K0rMpxZNVPkPr/SRzW9Pr/WUuMxnLNqmIA2voSRfzsdPjPrhWz3yVc1tCQBb53kfSflbCqfSTzj5fnNc8RccGCo82qKroD1ctVOUfxNfYes13A/bFw5zZqtSn/OmnzWPqD5dD5x8vr/aehiB3FprdDjeHfWlila4voRa3ofOeMFxbOxUOQR2Y3v6iRN4haKTPjaqdYHYg/wD209yj4G3XUsNzdt9Db+0vBLxOs0SZEkyRIiQJMBERAREQEREBERAiIiAiIgRBkyCYFRxtrkDbKb3JAHulLj+MBV6HQHvY5vTtcj3zL8X4sCy2JNr2G512BnLfGHGW54NA8roCkCplUkXzdrdwPfOfktnjXjjvtsPEsTTylaj21udmuSdbA2Jb8ptGC4sijKKgGXpINRRZhoQenQ7Tj/BeGVcZWAL2FRxR5h22LNlvq7KqsfIG3nOkU+E9N6mHeqVsvOosVqvlFiMQikAuLAX1vM4ifYbzaurjH8bohDnqowIII5isCDpawBuTe1u95zitgsLTqunIw6OHIIFCoSuugDc0HbyHwm1YThS8y9LhtUEEHnYpzlS2udUzEX8jYSsFbhP6QyENq5OYHPdzo721K5mBOtpMxbERausThuJWlbl4ikq+Rp1UFt98x7Sy5RernV+o2sVqgAg7EU3X/dK/iXCaa1VXPdWIyG6d9twLbee8mtxWmTZKeemCCxYNlCg/hGtvZ398zrE/q9+vHR/DN0zBySzG98tgdPiL/GbCJrHhEgZ0t5Ed/Q2PxE2edlPHFPpERLoSIgRAREQEREBERAREQIiIgItEQIkwZ86z2UnyBPyEDQPE+NJeow3FwLbkjRbfGaO9GgudHNas6Xz06VPM6kGzAlvZ10vrvpNg8QVUNNjVJy2uQDlY66AH3kGc14RxRlqqzsxtcNZiraLrZhrrtObPqW0dNx4SaFZM9RWo1UN6BVnKUdiugF84t1EjXUaTasX4nwmXmV674KsQFarSYMlQjY2Fw3xAIvrOTYTxTiahAxWJL0gwDL0is6gEizgKxG34xPXFPEFKobUsO+UagsQxCjU2zu5A03vEUmJ1ebVmMbR4p8b0GQ0qXEsRiGZSM5yJSS+/QLZ2t2JtrNPw7lBlpYl1v/hgA6bGor7TzUo4Z8pfEDbUKyAa9tV7bSGrpSW1HPcf9Q1VKqPco/O8sp4sBwzG1SGYCoin2cwVGA1Oq+ex7y8xGJ1z01yhkpKiAnp+7CFb32Fm076XmqJxiobH9LoX3H7zMNO5VRLPw5xrLVenXDVkN7urqxS49pc1iR9ZS8S147Q6T9nnFjmpq1iQTTJ8wNFPytOnCcb8KsTVQ0qbcsHSoRYG1rW11/vOyLNeLc7YcufXSZBkxNWYJMCICIiAiIgIiICIiBERJgRJiIET4Y0HlvY2JVgD2BINjPvPli/Yb+U/lInwca8UYOo2HIyNUqWsAqlupjlzaD1vNb4X4Jx6LUqLg3NRkdaYYIqoXGU1jmYdQUtb1sZ13A44LhmqAEhFdiF9o5LkgeZ0nngvEKz1GFTllciMQl7U3fVaJcn7xsnUTYW6fOc8RjaZckwX2S8UI6lprp+OuNPSy3N5fcA+xlqbh8S9CoRqEtUKX82Gma29trzfsT4npLiRQCVHbLUJyU6jEMhpjl6LY6OSSDoQPOZX6ypLSD1Ky5bAljYbsQBlUnW/Tp3Uy/arnuJ+xIVmJfGhBfRKdAAKPK7VJaYH7GcDTH7ys5/iPKv8L0yB8JuLcYo51XmLmcKVAuQQ+iMSBZQx0F99bSsxPjGnmqJTRqjjOqfhWpUpAGtSUkXBQEXJHnbaTiFZhfsk4amYmnVdm3ZqtyB3C2Atf01ljw3wHw7Cg8uhkzFVJao5LEsFVSSdiSBbubT6UvFSvUCUkz9COerqGalzbEDYAFASTu4AvKjFY98VS5jM6UjTTEUkRmQlUxFNWNU/iOzAi1rwazeJ8Kw+ESmuFw4Q1Ky2ylgoO7EgnuuYWm/IdBNX45hhagA3s10UX1J6WA17nQa+k2hdhJoWeokQZoo9CJAkwEREBESLwJiIgIiIEQIkwItJiIETHx/7t/5T+UyZicUcCjUJ7Ix+QkT4NNw+uCrkCwKVrd7fdH+8wq9OthMMKdHM1JxSAqas9DPl5zMyqSVKliHsSpGtxaYy+IWw9AI1BXSoWBYsRboUFLAa3ue8cN8dVKoIpUlGU5CFV6hGXTa9yNtbTnm0Q2iJXHBwHq0HSqtblivnKF2poKuQpTR29sDl23vrcgTxg/DzU8Rh2axWlTxIJuLZmrZ6TWPcK7+4385VY/xZjKStUq1KdKkL61KZB9y3bqb+m059xbx5xFusYyr1EFaNLQKnYsUFgW03Ol5FbfXibVx1T9mqqYl6lBaTqXV0R6lVEpMECXCIhD2AupJ6bnQbyxwPA1pkvXKM/NrVVKhkCc9VFRbE9yDqfMTgmJ8e4ippVq1lA3AqO19fxG9ydTqTPk9bEVEL0alTklsuVuoMQATmGxN2Gsvs/pFddywmDpYZBkx1KkLIKhPJYNy1CBwzNdTlCg7jQGwhOK8LNEomKpOlOk1MlKmcrTqbglL7kDXztPz9hTVJrFbACnULLaysDZbAfX/LLPw7XdOYVJT2b2O4I79/P4RMox2ziniKhWq4UUnzg18xYK2XpBXc76vN8XacU8MVL18Mt9DVze64Qn/1na12l6M7JkxE0VTEiTAREQEREBERAREQESJMBERASu8Qf8rW/wDG/wCUsJX+IEvhaw/w3/KRPhDjvFKrM+W5stgqga9QBNvM6+4WuTKSnwqnSqCrXrLQIDDDpnKFm71nK9S0lNzqOtvTWWnE3HMdVtZgLkaMQRbKW3t7vSaTgML9841y57gnW4Btr5nW05K27l1TWchstDi+DwyMf1hUxDmx25tjbQg1Kdh7gZXVaHEMZUXmJihRO78skZTqDlWwtt3lJg+HM3MKJmLM6quugJN7e4d5m4vD43LTBdciLlVaRKBf5rAXPqSZrGKzrb14HhKNO+KfKosL1KFZR7rhrHvpKThyJV564WqctN86ggqGUgdYBN9Cov8ACa7T4tVByVK1Smu9gQxJ97aD4mbP4e8PvimL0izL1Ka71KlvUKq5cx+kytXrttS7Nbgy1ytFEFNqlwWAJDXUlT6XP1J8pTcG4TX5rMKd6a08lVtB1Jp033cE2K+hm4fspi8NRqChVFWylqasLMhAv0Ek3FxsT3Mq/wBMqsaeHxKA8tOZUbQmpVdQ6ZvQZ3Yjux12la/5idLZaemZ4aX/AIrDqWFw77EXBAvt853MTiHAKKpisObXcPo99bMBdD/Fve5nbwJ0cU7GuXkjJwkxE2ZgkwIgIiICIiAiIgIiIEXkyJMBERATB4yfuKnqrD5i0zpg8XH3L+6RPiYcn4zwE/pJspC2RifPQd/U6WmuYmhiaSilSTMKhrFNrU7uhqVCewGUW13m9eKQeYLGy2W++vT9e2k0ni3G2p1grKNFACXuaaAHLnsfaa7MR2FpxzXJ12Rf6yFLxagicqmjdNO+erlsHe1rJ3yKNAO5JOtxPhX4gSCeVzSPPS+9zZVB7bXMtxQ5utRNrH16iBb6CfTiaUWFIULLUuRU1y5jrqvyG/nIi2rXrnjVKjK5z18IQtrAJnUXtcZmbNfQjTTedUxHibD4LDotN0sFXIg8joHtb3nvqZUcIwFd1yVwEo62uSXbkhQrKxOgOm3ZdJl1/DOGsCBTyi3YW01i/JH6itJmNfFftXUqelQFH4i92FtcoC79tT3mv8L4i71lqVQQa2emTe9mQKEa/wDD05f80yP2eoriGcoMpUZKZHSCDqdO1xtLWrhA7KCqjJcgqLDqGVl07H85E8lcyCvHaJ2VzwZF5uFDAhuYBlO9hufp9Z1xZxXwpg2GLoMRfLVA39R/oDO1CdHD45+ads9RIibsQSYiAiIgIiICIiAiIgRJkCTAREQEwONfuH9QB9RM+fDFpdCD5SJGl+KqYKKyFVexsSL7DsPP1nN34YyVWNUZww7XJvfe1vhOl+I8MTbW4ANh62+k1epRcFbpfKfxBiPQ3BuvwtOW8bOOuvVdVTVaWQBUZtPZAYE2B1diL/L5iU3LyVA5AANiugysLezbsulrdrb31m1VuKVMhFKgFvobKSbX0JJJY7bTWMfSqGq5ZSOq4B0AJHUQB6jb1lIphN9ZP64UBVBC6sASSQBoQpPfc79xLOjUJYM9hSUa3IynS2/l/aavWwgfdLsCTdRkYXG4I0O2x00mXhuCHkZQhJNyWIAufO/nqdpnesew247zmLzHJSqAOi3FugHS666gdib3857wZUjPsq6nXsNyb7W8p8aKsaNOydVspJ1AYDy7bD5yw4ZwuvWVkCm1jmtsL7jUgE+kyiJ1tMxjJ8LBeZQYWIatcHs2tib99Z1gTTeA8GCtTvSCGnoFBJAGliL9wR5TcxPT446eZyf0RETRmmIEQEREBERAREQERECBJkSRAREQIM8VVuCJ7MgxI0niWNBORrhlY28iO6kbyvqqrbdBtobn8/8ASXXiDwtUr1S6OiaeRufU30Mq18H4pbXqI3uNj9Rac07vjSs9YwDhgNajgA9gfa+U+RwAa5IFrm1tRbsPfLyj4Sce0ot/k/MGZH7MWtlVh8b/AO6WNa1+r1P4fhbeWX6lIpgAi+5G1j6S6pcEKm4Wp8eXPjiuGV2OnMFvK35AgSs0Xi8Qr6eCFNQahXX0F2999SJb4DHC1rAD0sF+FpSYjw/i2YEIW9WZb2+s84nwzxBiMjKnqSNPkJWI78Tbk1t6LzHBRrKNWI/F/wBvpLaVfh3AVKVELVbM9zdux8u0tJ1R4wmSTEgyUPQiQJMBERAReItAREQERECDJERAREQEgxEDyRrIZB5SIkDy6ATw0RCULPVoiShAWQBrESJSlWM+yGIkoe5BiIEyYiAiIgIiIH//2Q==">
            <a:extLst>
              <a:ext uri="{FF2B5EF4-FFF2-40B4-BE49-F238E27FC236}">
                <a16:creationId xmlns="" xmlns:a16="http://schemas.microsoft.com/office/drawing/2014/main" id="{95A21390-5C2F-47A7-AD00-0035A2657240}"/>
              </a:ext>
            </a:extLst>
          </p:cNvPr>
          <p:cNvSpPr>
            <a:spLocks noChangeAspect="1" noChangeArrowheads="1"/>
          </p:cNvSpPr>
          <p:nvPr/>
        </p:nvSpPr>
        <p:spPr bwMode="auto">
          <a:xfrm>
            <a:off x="1739900" y="7938"/>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GB" altLang="en-US" sz="1800" dirty="0">
              <a:latin typeface="Arial" panose="020B0604020202020204" pitchFamily="34" charset="0"/>
            </a:endParaRPr>
          </a:p>
        </p:txBody>
      </p:sp>
      <p:pic>
        <p:nvPicPr>
          <p:cNvPr id="9226" name="Picture 10">
            <a:extLst>
              <a:ext uri="{FF2B5EF4-FFF2-40B4-BE49-F238E27FC236}">
                <a16:creationId xmlns="" xmlns:a16="http://schemas.microsoft.com/office/drawing/2014/main" id="{A2773C5D-34A5-431A-9BDE-85B17088743E}"/>
              </a:ext>
            </a:extLst>
          </p:cNvPr>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476375" y="5229225"/>
            <a:ext cx="1233488" cy="1809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extBox 3">
            <a:extLst>
              <a:ext uri="{FF2B5EF4-FFF2-40B4-BE49-F238E27FC236}">
                <a16:creationId xmlns="" xmlns:a16="http://schemas.microsoft.com/office/drawing/2014/main" id="{5AABBF63-D8C1-4880-9924-54D244D9D95F}"/>
              </a:ext>
            </a:extLst>
          </p:cNvPr>
          <p:cNvSpPr txBox="1"/>
          <p:nvPr/>
        </p:nvSpPr>
        <p:spPr>
          <a:xfrm>
            <a:off x="1139688" y="2133600"/>
            <a:ext cx="10111408" cy="4524315"/>
          </a:xfrm>
          <a:prstGeom prst="rect">
            <a:avLst/>
          </a:prstGeom>
          <a:noFill/>
        </p:spPr>
        <p:txBody>
          <a:bodyPr wrap="square" rtlCol="0">
            <a:spAutoFit/>
          </a:bodyPr>
          <a:lstStyle/>
          <a:p>
            <a:r>
              <a:rPr lang="en-GB" dirty="0">
                <a:latin typeface="Verdana" panose="020B0604030504040204" pitchFamily="34" charset="0"/>
                <a:ea typeface="Verdana" panose="020B0604030504040204" pitchFamily="34" charset="0"/>
              </a:rPr>
              <a:t>Worker aged 45 with £10,000 Annual Allowance tax bill</a:t>
            </a:r>
          </a:p>
          <a:p>
            <a:r>
              <a:rPr lang="en-GB" dirty="0">
                <a:latin typeface="Verdana" panose="020B0604030504040204" pitchFamily="34" charset="0"/>
                <a:ea typeface="Verdana" panose="020B0604030504040204" pitchFamily="34" charset="0"/>
              </a:rPr>
              <a:t>Normal Pension Age 67 (in 2015 CARE scheme)</a:t>
            </a:r>
          </a:p>
          <a:p>
            <a:r>
              <a:rPr lang="en-GB" dirty="0">
                <a:latin typeface="Verdana" panose="020B0604030504040204" pitchFamily="34" charset="0"/>
                <a:ea typeface="Verdana" panose="020B0604030504040204" pitchFamily="34" charset="0"/>
              </a:rPr>
              <a:t>Assumed CPI </a:t>
            </a:r>
            <a:r>
              <a:rPr lang="en-GB" b="1" dirty="0">
                <a:latin typeface="Verdana" panose="020B0604030504040204" pitchFamily="34" charset="0"/>
                <a:ea typeface="Verdana" panose="020B0604030504040204" pitchFamily="34" charset="0"/>
              </a:rPr>
              <a:t>2%</a:t>
            </a:r>
          </a:p>
          <a:p>
            <a:r>
              <a:rPr lang="en-GB" dirty="0">
                <a:latin typeface="Verdana" panose="020B0604030504040204" pitchFamily="34" charset="0"/>
                <a:ea typeface="Verdana" panose="020B0604030504040204" pitchFamily="34" charset="0"/>
              </a:rPr>
              <a:t>Scottish 2015 Scheme – Scheme Pays factor at age 45 = </a:t>
            </a:r>
            <a:r>
              <a:rPr lang="en-GB" b="1" dirty="0">
                <a:latin typeface="Verdana" panose="020B0604030504040204" pitchFamily="34" charset="0"/>
                <a:ea typeface="Verdana" panose="020B0604030504040204" pitchFamily="34" charset="0"/>
              </a:rPr>
              <a:t>10.34</a:t>
            </a:r>
          </a:p>
          <a:p>
            <a:r>
              <a:rPr lang="en-GB" dirty="0">
                <a:latin typeface="Verdana" panose="020B0604030504040204" pitchFamily="34" charset="0"/>
                <a:ea typeface="Verdana" panose="020B0604030504040204" pitchFamily="34" charset="0"/>
              </a:rPr>
              <a:t>Notional reduction to pension £10,000/10.34 = </a:t>
            </a:r>
            <a:r>
              <a:rPr lang="en-GB" b="1" dirty="0">
                <a:latin typeface="Verdana" panose="020B0604030504040204" pitchFamily="34" charset="0"/>
                <a:ea typeface="Verdana" panose="020B0604030504040204" pitchFamily="34" charset="0"/>
              </a:rPr>
              <a:t>£967.12</a:t>
            </a:r>
          </a:p>
          <a:p>
            <a:r>
              <a:rPr lang="en-GB" dirty="0">
                <a:latin typeface="Verdana" panose="020B0604030504040204" pitchFamily="34" charset="0"/>
                <a:ea typeface="Verdana" panose="020B0604030504040204" pitchFamily="34" charset="0"/>
              </a:rPr>
              <a:t>Compound CPI over 22 years = </a:t>
            </a:r>
            <a:r>
              <a:rPr lang="en-GB" b="1" dirty="0">
                <a:latin typeface="Verdana" panose="020B0604030504040204" pitchFamily="34" charset="0"/>
                <a:ea typeface="Verdana" panose="020B0604030504040204" pitchFamily="34" charset="0"/>
              </a:rPr>
              <a:t>154.59%</a:t>
            </a:r>
          </a:p>
          <a:p>
            <a:r>
              <a:rPr lang="en-GB" dirty="0">
                <a:latin typeface="Verdana" panose="020B0604030504040204" pitchFamily="34" charset="0"/>
                <a:ea typeface="Verdana" panose="020B0604030504040204" pitchFamily="34" charset="0"/>
              </a:rPr>
              <a:t>Gross reduction = £967.12 x 154.59% = </a:t>
            </a:r>
            <a:r>
              <a:rPr lang="en-GB" b="1" u="sng" dirty="0">
                <a:latin typeface="Verdana" panose="020B0604030504040204" pitchFamily="34" charset="0"/>
                <a:ea typeface="Verdana" panose="020B0604030504040204" pitchFamily="34" charset="0"/>
              </a:rPr>
              <a:t>£1,495.07</a:t>
            </a:r>
          </a:p>
          <a:p>
            <a:endParaRPr lang="en-GB" dirty="0">
              <a:latin typeface="Verdana" panose="020B0604030504040204" pitchFamily="34" charset="0"/>
              <a:ea typeface="Verdana" panose="020B0604030504040204" pitchFamily="34" charset="0"/>
            </a:endParaRPr>
          </a:p>
          <a:p>
            <a:endParaRPr lang="en-GB" dirty="0">
              <a:latin typeface="Verdana" panose="020B0604030504040204" pitchFamily="34" charset="0"/>
              <a:ea typeface="Verdana" panose="020B0604030504040204" pitchFamily="34" charset="0"/>
            </a:endParaRPr>
          </a:p>
          <a:p>
            <a:pPr algn="ctr"/>
            <a:r>
              <a:rPr lang="en-GB" b="1" dirty="0">
                <a:latin typeface="Verdana" panose="020B0604030504040204" pitchFamily="34" charset="0"/>
                <a:ea typeface="Verdana" panose="020B0604030504040204" pitchFamily="34" charset="0"/>
              </a:rPr>
              <a:t>Reduced if retiring early by early retirement factor</a:t>
            </a:r>
          </a:p>
          <a:p>
            <a:pPr algn="ctr"/>
            <a:r>
              <a:rPr lang="en-GB" b="1" dirty="0">
                <a:latin typeface="Verdana" panose="020B0604030504040204" pitchFamily="34" charset="0"/>
                <a:ea typeface="Verdana" panose="020B0604030504040204" pitchFamily="34" charset="0"/>
              </a:rPr>
              <a:t>Debt wiped with death in service</a:t>
            </a:r>
          </a:p>
          <a:p>
            <a:pPr algn="ctr"/>
            <a:r>
              <a:rPr lang="en-GB" b="1" dirty="0">
                <a:latin typeface="Verdana" panose="020B0604030504040204" pitchFamily="34" charset="0"/>
                <a:ea typeface="Verdana" panose="020B0604030504040204" pitchFamily="34" charset="0"/>
              </a:rPr>
              <a:t>Deducted before Lifetime Allowance is calculated</a:t>
            </a:r>
          </a:p>
          <a:p>
            <a:endParaRPr lang="en-GB" dirty="0"/>
          </a:p>
          <a:p>
            <a:endParaRPr lang="en-GB" dirty="0"/>
          </a:p>
          <a:p>
            <a:endParaRPr lang="en-GB" dirty="0"/>
          </a:p>
          <a:p>
            <a:endParaRPr lang="en-GB" dirty="0"/>
          </a:p>
        </p:txBody>
      </p:sp>
    </p:spTree>
    <p:extLst>
      <p:ext uri="{BB962C8B-B14F-4D97-AF65-F5344CB8AC3E}">
        <p14:creationId xmlns:p14="http://schemas.microsoft.com/office/powerpoint/2010/main" val="762335842"/>
      </p:ext>
    </p:extLst>
  </p:cSld>
  <p:clrMapOvr>
    <a:masterClrMapping/>
  </p:clrMapOvr>
  <p:transition spd="slow"/>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3">
            <a:extLst>
              <a:ext uri="{FF2B5EF4-FFF2-40B4-BE49-F238E27FC236}">
                <a16:creationId xmlns="" xmlns:a16="http://schemas.microsoft.com/office/drawing/2014/main" id="{817612D0-A806-4E80-A234-B9A1891F65DD}"/>
              </a:ext>
            </a:extLst>
          </p:cNvPr>
          <p:cNvSpPr>
            <a:spLocks noGrp="1"/>
          </p:cNvSpPr>
          <p:nvPr>
            <p:ph type="title"/>
          </p:nvPr>
        </p:nvSpPr>
        <p:spPr>
          <a:xfrm>
            <a:off x="0" y="222252"/>
            <a:ext cx="12192000" cy="1335087"/>
          </a:xfrm>
          <a:solidFill>
            <a:schemeClr val="accent1"/>
          </a:solidFill>
        </p:spPr>
        <p:txBody>
          <a:bodyPr/>
          <a:lstStyle/>
          <a:p>
            <a:pPr algn="ctr"/>
            <a:r>
              <a:rPr lang="en-GB" altLang="en-US" sz="2800" dirty="0">
                <a:solidFill>
                  <a:schemeClr val="bg1"/>
                </a:solidFill>
                <a:latin typeface="Verdana" panose="020B0604030504040204" pitchFamily="34" charset="0"/>
                <a:ea typeface="Verdana" panose="020B0604030504040204" pitchFamily="34" charset="0"/>
                <a:cs typeface="Verdana" panose="020B0604030504040204" pitchFamily="34" charset="0"/>
              </a:rPr>
              <a:t>Annual Allowance - Scheme Pays</a:t>
            </a:r>
          </a:p>
        </p:txBody>
      </p:sp>
      <p:sp>
        <p:nvSpPr>
          <p:cNvPr id="9220" name="TextBox 1">
            <a:extLst>
              <a:ext uri="{FF2B5EF4-FFF2-40B4-BE49-F238E27FC236}">
                <a16:creationId xmlns="" xmlns:a16="http://schemas.microsoft.com/office/drawing/2014/main" id="{8AB36CB6-EE2E-44ED-B375-2AEADF2067AB}"/>
              </a:ext>
            </a:extLst>
          </p:cNvPr>
          <p:cNvSpPr txBox="1">
            <a:spLocks noChangeArrowheads="1"/>
          </p:cNvSpPr>
          <p:nvPr/>
        </p:nvSpPr>
        <p:spPr bwMode="auto">
          <a:xfrm>
            <a:off x="2424113" y="6611939"/>
            <a:ext cx="7200900" cy="231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en-GB" altLang="en-US" sz="900" dirty="0">
                <a:latin typeface="Arial" panose="020B0604020202020204" pitchFamily="34" charset="0"/>
              </a:rPr>
              <a:t>Create and Prosper Financial Services Ltd is authorised and regulated by the Financial Conduct Authority. FCA Number 520631</a:t>
            </a:r>
          </a:p>
        </p:txBody>
      </p:sp>
      <p:pic>
        <p:nvPicPr>
          <p:cNvPr id="9221" name="Picture 3">
            <a:extLst>
              <a:ext uri="{FF2B5EF4-FFF2-40B4-BE49-F238E27FC236}">
                <a16:creationId xmlns="" xmlns:a16="http://schemas.microsoft.com/office/drawing/2014/main" id="{70674C64-D703-43CA-9B0B-F5DD0A617815}"/>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447214" y="5672139"/>
            <a:ext cx="1076325" cy="1062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222" name="Picture 5">
            <a:extLst>
              <a:ext uri="{FF2B5EF4-FFF2-40B4-BE49-F238E27FC236}">
                <a16:creationId xmlns="" xmlns:a16="http://schemas.microsoft.com/office/drawing/2014/main" id="{B432AED3-00AD-44A7-A2D4-BFA5F01C9A99}"/>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0180119" y="201475"/>
            <a:ext cx="1471613" cy="1368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223" name="AutoShape 9">
            <a:extLst>
              <a:ext uri="{FF2B5EF4-FFF2-40B4-BE49-F238E27FC236}">
                <a16:creationId xmlns="" xmlns:a16="http://schemas.microsoft.com/office/drawing/2014/main" id="{BBC96044-874F-49C3-9B3F-0A6669A87E0E}"/>
              </a:ext>
            </a:extLst>
          </p:cNvPr>
          <p:cNvSpPr>
            <a:spLocks noChangeAspect="1" noChangeArrowheads="1"/>
          </p:cNvSpPr>
          <p:nvPr/>
        </p:nvSpPr>
        <p:spPr bwMode="auto">
          <a:xfrm>
            <a:off x="1587500" y="-144463"/>
            <a:ext cx="304800" cy="3048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GB" altLang="en-US" sz="1800" dirty="0">
              <a:latin typeface="Arial" panose="020B0604020202020204" pitchFamily="34" charset="0"/>
            </a:endParaRPr>
          </a:p>
        </p:txBody>
      </p:sp>
      <p:sp>
        <p:nvSpPr>
          <p:cNvPr id="9224" name="AutoShape 11" descr="data:image/jpeg;base64,/9j/4AAQSkZJRgABAQAAAQABAAD/2wCEAAkGBhESEBQUEBAVFBQWFRQWFhQYFRQWFRUWFRQXFhQSFRcXGyYeGBkjGhQUHy8gIycpLCwsFh4xNTAqNSgrLCkBCQoKDgwOGg8PGikfHyEpLCkpKikpKSkpKSksKSkpKSkpKSkpKSwpKSwpKSkpKSksLCwpKSkpKSksKSwsKSkpKf/AABEIAJMA2wMBIgACEQEDEQH/xAAcAAEAAgMBAQEAAAAAAAAAAAAAAQUEBgcCAwj/xAA/EAACAQIEBAMFBAgEBwAAAAABAgADEQQSITEFEyJBBlFhMnGBkaEHI0KxFBUWM1Jy0eFjgsHCJDRDYnOy8P/EABkBAQADAQEAAAAAAAAAAAAAAAABAgMEBf/EAB4RAQADAAMBAQEBAAAAAAAAAAABAhEDITESQTIi/9oADAMBAAIRAxEAPwDuMREBERAiIMQERECJMXkEwPFSqFtcgX0Ec70lZxmsLqLbG99hfy9Z5pVqrbZF+J/K0rMpxZNVPkPr/SRzW9Pr/WUuMxnLNqmIA2voSRfzsdPjPrhWz3yVc1tCQBb53kfSflbCqfSTzj5fnNc8RccGCo82qKroD1ctVOUfxNfYes13A/bFw5zZqtSn/OmnzWPqD5dD5x8vr/aehiB3FprdDjeHfWlila4voRa3ofOeMFxbOxUOQR2Y3v6iRN4haKTPjaqdYHYg/wD209yj4G3XUsNzdt9Db+0vBLxOs0SZEkyRIiQJMBERAREQEREBERAiIiAiIgRBkyCYFRxtrkDbKb3JAHulLj+MBV6HQHvY5vTtcj3zL8X4sCy2JNr2G512BnLfGHGW54NA8roCkCplUkXzdrdwPfOfktnjXjjvtsPEsTTylaj21udmuSdbA2Jb8ptGC4sijKKgGXpINRRZhoQenQ7Tj/BeGVcZWAL2FRxR5h22LNlvq7KqsfIG3nOkU+E9N6mHeqVsvOosVqvlFiMQikAuLAX1vM4ifYbzaurjH8bohDnqowIII5isCDpawBuTe1u95zitgsLTqunIw6OHIIFCoSuugDc0HbyHwm1YThS8y9LhtUEEHnYpzlS2udUzEX8jYSsFbhP6QyENq5OYHPdzo721K5mBOtpMxbERausThuJWlbl4ikq+Rp1UFt98x7Sy5RernV+o2sVqgAg7EU3X/dK/iXCaa1VXPdWIyG6d9twLbee8mtxWmTZKeemCCxYNlCg/hGtvZ398zrE/q9+vHR/DN0zBySzG98tgdPiL/GbCJrHhEgZ0t5Ed/Q2PxE2edlPHFPpERLoSIgRAREQEREBERAREQIiIgItEQIkwZ86z2UnyBPyEDQPE+NJeow3FwLbkjRbfGaO9GgudHNas6Xz06VPM6kGzAlvZ10vrvpNg8QVUNNjVJy2uQDlY66AH3kGc14RxRlqqzsxtcNZiraLrZhrrtObPqW0dNx4SaFZM9RWo1UN6BVnKUdiugF84t1EjXUaTasX4nwmXmV674KsQFarSYMlQjY2Fw3xAIvrOTYTxTiahAxWJL0gwDL0is6gEizgKxG34xPXFPEFKobUsO+UagsQxCjU2zu5A03vEUmJ1ebVmMbR4p8b0GQ0qXEsRiGZSM5yJSS+/QLZ2t2JtrNPw7lBlpYl1v/hgA6bGor7TzUo4Z8pfEDbUKyAa9tV7bSGrpSW1HPcf9Q1VKqPco/O8sp4sBwzG1SGYCoin2cwVGA1Oq+ex7y8xGJ1z01yhkpKiAnp+7CFb32Fm076XmqJxiobH9LoX3H7zMNO5VRLPw5xrLVenXDVkN7urqxS49pc1iR9ZS8S147Q6T9nnFjmpq1iQTTJ8wNFPytOnCcb8KsTVQ0qbcsHSoRYG1rW11/vOyLNeLc7YcufXSZBkxNWYJMCICIiAiIgIiICIiBERJgRJiIET4Y0HlvY2JVgD2BINjPvPli/Yb+U/lInwca8UYOo2HIyNUqWsAqlupjlzaD1vNb4X4Jx6LUqLg3NRkdaYYIqoXGU1jmYdQUtb1sZ13A44LhmqAEhFdiF9o5LkgeZ0nngvEKz1GFTllciMQl7U3fVaJcn7xsnUTYW6fOc8RjaZckwX2S8UI6lprp+OuNPSy3N5fcA+xlqbh8S9CoRqEtUKX82Gma29trzfsT4npLiRQCVHbLUJyU6jEMhpjl6LY6OSSDoQPOZX6ypLSD1Ky5bAljYbsQBlUnW/Tp3Uy/arnuJ+xIVmJfGhBfRKdAAKPK7VJaYH7GcDTH7ys5/iPKv8L0yB8JuLcYo51XmLmcKVAuQQ+iMSBZQx0F99bSsxPjGnmqJTRqjjOqfhWpUpAGtSUkXBQEXJHnbaTiFZhfsk4amYmnVdm3ZqtyB3C2Atf01ljw3wHw7Cg8uhkzFVJao5LEsFVSSdiSBbubT6UvFSvUCUkz9COerqGalzbEDYAFASTu4AvKjFY98VS5jM6UjTTEUkRmQlUxFNWNU/iOzAi1rwazeJ8Kw+ESmuFw4Q1Ky2ylgoO7EgnuuYWm/IdBNX45hhagA3s10UX1J6WA17nQa+k2hdhJoWeokQZoo9CJAkwEREBESLwJiIgIiIEQIkwItJiIETHx/7t/5T+UyZicUcCjUJ7Ix+QkT4NNw+uCrkCwKVrd7fdH+8wq9OthMMKdHM1JxSAqas9DPl5zMyqSVKliHsSpGtxaYy+IWw9AI1BXSoWBYsRboUFLAa3ue8cN8dVKoIpUlGU5CFV6hGXTa9yNtbTnm0Q2iJXHBwHq0HSqtblivnKF2poKuQpTR29sDl23vrcgTxg/DzU8Rh2axWlTxIJuLZmrZ6TWPcK7+4385VY/xZjKStUq1KdKkL61KZB9y3bqb+m059xbx5xFusYyr1EFaNLQKnYsUFgW03Ol5FbfXibVx1T9mqqYl6lBaTqXV0R6lVEpMECXCIhD2AupJ6bnQbyxwPA1pkvXKM/NrVVKhkCc9VFRbE9yDqfMTgmJ8e4ippVq1lA3AqO19fxG9ydTqTPk9bEVEL0alTklsuVuoMQATmGxN2Gsvs/pFddywmDpYZBkx1KkLIKhPJYNy1CBwzNdTlCg7jQGwhOK8LNEomKpOlOk1MlKmcrTqbglL7kDXztPz9hTVJrFbACnULLaysDZbAfX/LLPw7XdOYVJT2b2O4I79/P4RMox2ziniKhWq4UUnzg18xYK2XpBXc76vN8XacU8MVL18Mt9DVze64Qn/1na12l6M7JkxE0VTEiTAREQEREBERAREQESJMBERASu8Qf8rW/wDG/wCUsJX+IEvhaw/w3/KRPhDjvFKrM+W5stgqga9QBNvM6+4WuTKSnwqnSqCrXrLQIDDDpnKFm71nK9S0lNzqOtvTWWnE3HMdVtZgLkaMQRbKW3t7vSaTgML9841y57gnW4Btr5nW05K27l1TWchstDi+DwyMf1hUxDmx25tjbQg1Kdh7gZXVaHEMZUXmJihRO78skZTqDlWwtt3lJg+HM3MKJmLM6quugJN7e4d5m4vD43LTBdciLlVaRKBf5rAXPqSZrGKzrb14HhKNO+KfKosL1KFZR7rhrHvpKThyJV564WqctN86ggqGUgdYBN9Cov8ACa7T4tVByVK1Smu9gQxJ97aD4mbP4e8PvimL0izL1Ka71KlvUKq5cx+kytXrttS7Nbgy1ytFEFNqlwWAJDXUlT6XP1J8pTcG4TX5rMKd6a08lVtB1Jp033cE2K+hm4fspi8NRqChVFWylqasLMhAv0Ek3FxsT3Mq/wBMqsaeHxKA8tOZUbQmpVdQ6ZvQZ3Yjux12la/5idLZaemZ4aX/AIrDqWFw77EXBAvt853MTiHAKKpisObXcPo99bMBdD/Fve5nbwJ0cU7GuXkjJwkxE2ZgkwIgIiICIiAiIgIiIEXkyJMBERATB4yfuKnqrD5i0zpg8XH3L+6RPiYcn4zwE/pJspC2RifPQd/U6WmuYmhiaSilSTMKhrFNrU7uhqVCewGUW13m9eKQeYLGy2W++vT9e2k0ni3G2p1grKNFACXuaaAHLnsfaa7MR2FpxzXJ12Rf6yFLxagicqmjdNO+erlsHe1rJ3yKNAO5JOtxPhX4gSCeVzSPPS+9zZVB7bXMtxQ5utRNrH16iBb6CfTiaUWFIULLUuRU1y5jrqvyG/nIi2rXrnjVKjK5z18IQtrAJnUXtcZmbNfQjTTedUxHibD4LDotN0sFXIg8joHtb3nvqZUcIwFd1yVwEo62uSXbkhQrKxOgOm3ZdJl1/DOGsCBTyi3YW01i/JH6itJmNfFftXUqelQFH4i92FtcoC79tT3mv8L4i71lqVQQa2emTe9mQKEa/wDD05f80yP2eoriGcoMpUZKZHSCDqdO1xtLWrhA7KCqjJcgqLDqGVl07H85E8lcyCvHaJ2VzwZF5uFDAhuYBlO9hufp9Z1xZxXwpg2GLoMRfLVA39R/oDO1CdHD45+ads9RIibsQSYiAiIgIiICIiAiIgRJkCTAREQEwONfuH9QB9RM+fDFpdCD5SJGl+KqYKKyFVexsSL7DsPP1nN34YyVWNUZww7XJvfe1vhOl+I8MTbW4ANh62+k1epRcFbpfKfxBiPQ3BuvwtOW8bOOuvVdVTVaWQBUZtPZAYE2B1diL/L5iU3LyVA5AANiugysLezbsulrdrb31m1VuKVMhFKgFvobKSbX0JJJY7bTWMfSqGq5ZSOq4B0AJHUQB6jb1lIphN9ZP64UBVBC6sASSQBoQpPfc79xLOjUJYM9hSUa3IynS2/l/aavWwgfdLsCTdRkYXG4I0O2x00mXhuCHkZQhJNyWIAufO/nqdpnesew247zmLzHJSqAOi3FugHS666gdib3857wZUjPsq6nXsNyb7W8p8aKsaNOydVspJ1AYDy7bD5yw4ZwuvWVkCm1jmtsL7jUgE+kyiJ1tMxjJ8LBeZQYWIatcHs2tib99Z1gTTeA8GCtTvSCGnoFBJAGliL9wR5TcxPT446eZyf0RETRmmIEQEREBERAREQERECBJkSRAREQIM8VVuCJ7MgxI0niWNBORrhlY28iO6kbyvqqrbdBtobn8/8ASXXiDwtUr1S6OiaeRufU30Mq18H4pbXqI3uNj9Rac07vjSs9YwDhgNajgA9gfa+U+RwAa5IFrm1tRbsPfLyj4Sce0ot/k/MGZH7MWtlVh8b/AO6WNa1+r1P4fhbeWX6lIpgAi+5G1j6S6pcEKm4Wp8eXPjiuGV2OnMFvK35AgSs0Xi8Qr6eCFNQahXX0F2999SJb4DHC1rAD0sF+FpSYjw/i2YEIW9WZb2+s84nwzxBiMjKnqSNPkJWI78Tbk1t6LzHBRrKNWI/F/wBvpLaVfh3AVKVELVbM9zdux8u0tJ1R4wmSTEgyUPQiQJMBERAReItAREQERECDJERAREQEgxEDyRrIZB5SIkDy6ATw0RCULPVoiShAWQBrESJSlWM+yGIkoe5BiIEyYiAiIgIiIH//2Q==">
            <a:extLst>
              <a:ext uri="{FF2B5EF4-FFF2-40B4-BE49-F238E27FC236}">
                <a16:creationId xmlns="" xmlns:a16="http://schemas.microsoft.com/office/drawing/2014/main" id="{95A21390-5C2F-47A7-AD00-0035A2657240}"/>
              </a:ext>
            </a:extLst>
          </p:cNvPr>
          <p:cNvSpPr>
            <a:spLocks noChangeAspect="1" noChangeArrowheads="1"/>
          </p:cNvSpPr>
          <p:nvPr/>
        </p:nvSpPr>
        <p:spPr bwMode="auto">
          <a:xfrm>
            <a:off x="1739900" y="7938"/>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GB" altLang="en-US" sz="1800" dirty="0">
              <a:latin typeface="Arial" panose="020B0604020202020204" pitchFamily="34" charset="0"/>
            </a:endParaRPr>
          </a:p>
        </p:txBody>
      </p:sp>
      <p:pic>
        <p:nvPicPr>
          <p:cNvPr id="9226" name="Picture 10">
            <a:extLst>
              <a:ext uri="{FF2B5EF4-FFF2-40B4-BE49-F238E27FC236}">
                <a16:creationId xmlns="" xmlns:a16="http://schemas.microsoft.com/office/drawing/2014/main" id="{A2773C5D-34A5-431A-9BDE-85B17088743E}"/>
              </a:ext>
            </a:extLst>
          </p:cNvPr>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476375" y="5229225"/>
            <a:ext cx="1233488" cy="1809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extBox 3">
            <a:extLst>
              <a:ext uri="{FF2B5EF4-FFF2-40B4-BE49-F238E27FC236}">
                <a16:creationId xmlns="" xmlns:a16="http://schemas.microsoft.com/office/drawing/2014/main" id="{5AABBF63-D8C1-4880-9924-54D244D9D95F}"/>
              </a:ext>
            </a:extLst>
          </p:cNvPr>
          <p:cNvSpPr txBox="1"/>
          <p:nvPr/>
        </p:nvSpPr>
        <p:spPr>
          <a:xfrm>
            <a:off x="1040296" y="1784214"/>
            <a:ext cx="10111408" cy="4524315"/>
          </a:xfrm>
          <a:prstGeom prst="rect">
            <a:avLst/>
          </a:prstGeom>
          <a:noFill/>
        </p:spPr>
        <p:txBody>
          <a:bodyPr wrap="square" rtlCol="0">
            <a:spAutoFit/>
          </a:bodyPr>
          <a:lstStyle/>
          <a:p>
            <a:endParaRPr lang="en-GB" dirty="0">
              <a:latin typeface="Verdana" panose="020B0604030504040204" pitchFamily="34" charset="0"/>
              <a:ea typeface="Verdana" panose="020B0604030504040204" pitchFamily="34" charset="0"/>
            </a:endParaRPr>
          </a:p>
          <a:p>
            <a:endParaRPr lang="en-GB" dirty="0">
              <a:latin typeface="Verdana" panose="020B0604030504040204" pitchFamily="34" charset="0"/>
              <a:ea typeface="Verdana" panose="020B0604030504040204" pitchFamily="34" charset="0"/>
            </a:endParaRPr>
          </a:p>
          <a:p>
            <a:endParaRPr lang="en-GB" dirty="0">
              <a:latin typeface="Verdana" panose="020B0604030504040204" pitchFamily="34" charset="0"/>
              <a:ea typeface="Verdana" panose="020B0604030504040204" pitchFamily="34" charset="0"/>
            </a:endParaRPr>
          </a:p>
          <a:p>
            <a:r>
              <a:rPr lang="en-GB" dirty="0">
                <a:latin typeface="Verdana" panose="020B0604030504040204" pitchFamily="34" charset="0"/>
                <a:ea typeface="Verdana" panose="020B0604030504040204" pitchFamily="34" charset="0"/>
              </a:rPr>
              <a:t>Gross reduction = £967.12 x 154.59% = </a:t>
            </a:r>
            <a:r>
              <a:rPr lang="en-GB" b="1" u="sng" dirty="0">
                <a:latin typeface="Verdana" panose="020B0604030504040204" pitchFamily="34" charset="0"/>
                <a:ea typeface="Verdana" panose="020B0604030504040204" pitchFamily="34" charset="0"/>
              </a:rPr>
              <a:t>£1,495.07</a:t>
            </a:r>
          </a:p>
          <a:p>
            <a:endParaRPr lang="en-GB" b="1" u="sng" dirty="0">
              <a:latin typeface="Verdana" panose="020B0604030504040204" pitchFamily="34" charset="0"/>
              <a:ea typeface="Verdana" panose="020B0604030504040204" pitchFamily="34" charset="0"/>
            </a:endParaRPr>
          </a:p>
          <a:p>
            <a:r>
              <a:rPr lang="en-GB" dirty="0">
                <a:latin typeface="Verdana" panose="020B0604030504040204" pitchFamily="34" charset="0"/>
                <a:ea typeface="Verdana" panose="020B0604030504040204" pitchFamily="34" charset="0"/>
              </a:rPr>
              <a:t>Real value of the £10,000 Annual Allowance tax bill after 22 years is </a:t>
            </a:r>
            <a:r>
              <a:rPr lang="en-GB" b="1" u="sng" dirty="0">
                <a:latin typeface="Verdana" panose="020B0604030504040204" pitchFamily="34" charset="0"/>
                <a:ea typeface="Verdana" panose="020B0604030504040204" pitchFamily="34" charset="0"/>
              </a:rPr>
              <a:t>£15,521</a:t>
            </a:r>
          </a:p>
          <a:p>
            <a:endParaRPr lang="en-GB" dirty="0">
              <a:latin typeface="Verdana" panose="020B0604030504040204" pitchFamily="34" charset="0"/>
              <a:ea typeface="Verdana" panose="020B0604030504040204" pitchFamily="34" charset="0"/>
            </a:endParaRPr>
          </a:p>
          <a:p>
            <a:pPr algn="ctr"/>
            <a:r>
              <a:rPr lang="en-GB" b="1" dirty="0">
                <a:latin typeface="Verdana" panose="020B0604030504040204" pitchFamily="34" charset="0"/>
                <a:ea typeface="Verdana" panose="020B0604030504040204" pitchFamily="34" charset="0"/>
              </a:rPr>
              <a:t>Remember that in order to have an Annual Allowance tax bill there has to be a pension input amount increase</a:t>
            </a:r>
          </a:p>
          <a:p>
            <a:pPr algn="ctr"/>
            <a:endParaRPr lang="en-GB" b="1" dirty="0">
              <a:latin typeface="Verdana" panose="020B0604030504040204" pitchFamily="34" charset="0"/>
              <a:ea typeface="Verdana" panose="020B0604030504040204" pitchFamily="34" charset="0"/>
            </a:endParaRPr>
          </a:p>
          <a:p>
            <a:pPr algn="ctr"/>
            <a:endParaRPr lang="en-GB" b="1" dirty="0">
              <a:latin typeface="Verdana" panose="020B0604030504040204" pitchFamily="34" charset="0"/>
              <a:ea typeface="Verdana" panose="020B0604030504040204" pitchFamily="34" charset="0"/>
            </a:endParaRPr>
          </a:p>
          <a:p>
            <a:endParaRPr lang="en-GB" dirty="0">
              <a:latin typeface="Verdana" panose="020B0604030504040204" pitchFamily="34" charset="0"/>
              <a:ea typeface="Verdana" panose="020B0604030504040204" pitchFamily="34" charset="0"/>
            </a:endParaRPr>
          </a:p>
          <a:p>
            <a:endParaRPr lang="en-GB" dirty="0"/>
          </a:p>
          <a:p>
            <a:endParaRPr lang="en-GB" dirty="0"/>
          </a:p>
          <a:p>
            <a:endParaRPr lang="en-GB" dirty="0"/>
          </a:p>
          <a:p>
            <a:endParaRPr lang="en-GB" dirty="0"/>
          </a:p>
        </p:txBody>
      </p:sp>
    </p:spTree>
    <p:extLst>
      <p:ext uri="{BB962C8B-B14F-4D97-AF65-F5344CB8AC3E}">
        <p14:creationId xmlns:p14="http://schemas.microsoft.com/office/powerpoint/2010/main" val="1989321638"/>
      </p:ext>
    </p:extLst>
  </p:cSld>
  <p:clrMapOvr>
    <a:masterClrMapping/>
  </p:clrMapOvr>
  <p:transition spd="slow"/>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3">
            <a:extLst>
              <a:ext uri="{FF2B5EF4-FFF2-40B4-BE49-F238E27FC236}">
                <a16:creationId xmlns="" xmlns:a16="http://schemas.microsoft.com/office/drawing/2014/main" id="{817612D0-A806-4E80-A234-B9A1891F65DD}"/>
              </a:ext>
            </a:extLst>
          </p:cNvPr>
          <p:cNvSpPr>
            <a:spLocks noGrp="1"/>
          </p:cNvSpPr>
          <p:nvPr>
            <p:ph type="title"/>
          </p:nvPr>
        </p:nvSpPr>
        <p:spPr>
          <a:xfrm>
            <a:off x="0" y="222252"/>
            <a:ext cx="12192000" cy="1335087"/>
          </a:xfrm>
          <a:solidFill>
            <a:schemeClr val="accent1"/>
          </a:solidFill>
        </p:spPr>
        <p:txBody>
          <a:bodyPr/>
          <a:lstStyle/>
          <a:p>
            <a:pPr algn="ctr"/>
            <a:r>
              <a:rPr lang="en-GB" altLang="en-US" sz="2800" dirty="0">
                <a:solidFill>
                  <a:schemeClr val="bg1"/>
                </a:solidFill>
                <a:latin typeface="Verdana" panose="020B0604030504040204" pitchFamily="34" charset="0"/>
                <a:ea typeface="Verdana" panose="020B0604030504040204" pitchFamily="34" charset="0"/>
                <a:cs typeface="Verdana" panose="020B0604030504040204" pitchFamily="34" charset="0"/>
              </a:rPr>
              <a:t>Lifetime Allowance</a:t>
            </a:r>
          </a:p>
        </p:txBody>
      </p:sp>
      <p:sp>
        <p:nvSpPr>
          <p:cNvPr id="9220" name="TextBox 1">
            <a:extLst>
              <a:ext uri="{FF2B5EF4-FFF2-40B4-BE49-F238E27FC236}">
                <a16:creationId xmlns="" xmlns:a16="http://schemas.microsoft.com/office/drawing/2014/main" id="{8AB36CB6-EE2E-44ED-B375-2AEADF2067AB}"/>
              </a:ext>
            </a:extLst>
          </p:cNvPr>
          <p:cNvSpPr txBox="1">
            <a:spLocks noChangeArrowheads="1"/>
          </p:cNvSpPr>
          <p:nvPr/>
        </p:nvSpPr>
        <p:spPr bwMode="auto">
          <a:xfrm>
            <a:off x="2424113" y="6611939"/>
            <a:ext cx="7200900" cy="231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en-GB" altLang="en-US" sz="900" dirty="0">
                <a:latin typeface="Arial" panose="020B0604020202020204" pitchFamily="34" charset="0"/>
              </a:rPr>
              <a:t>Create and Prosper Financial Services Ltd is authorised and regulated by the Financial Conduct Authority. FCA Number 520631</a:t>
            </a:r>
          </a:p>
        </p:txBody>
      </p:sp>
      <p:pic>
        <p:nvPicPr>
          <p:cNvPr id="9221" name="Picture 3">
            <a:extLst>
              <a:ext uri="{FF2B5EF4-FFF2-40B4-BE49-F238E27FC236}">
                <a16:creationId xmlns="" xmlns:a16="http://schemas.microsoft.com/office/drawing/2014/main" id="{70674C64-D703-43CA-9B0B-F5DD0A617815}"/>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447214" y="5672139"/>
            <a:ext cx="1076325" cy="1062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222" name="Picture 5">
            <a:extLst>
              <a:ext uri="{FF2B5EF4-FFF2-40B4-BE49-F238E27FC236}">
                <a16:creationId xmlns="" xmlns:a16="http://schemas.microsoft.com/office/drawing/2014/main" id="{B432AED3-00AD-44A7-A2D4-BFA5F01C9A99}"/>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0180119" y="201475"/>
            <a:ext cx="1471613" cy="1368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223" name="AutoShape 9">
            <a:extLst>
              <a:ext uri="{FF2B5EF4-FFF2-40B4-BE49-F238E27FC236}">
                <a16:creationId xmlns="" xmlns:a16="http://schemas.microsoft.com/office/drawing/2014/main" id="{BBC96044-874F-49C3-9B3F-0A6669A87E0E}"/>
              </a:ext>
            </a:extLst>
          </p:cNvPr>
          <p:cNvSpPr>
            <a:spLocks noChangeAspect="1" noChangeArrowheads="1"/>
          </p:cNvSpPr>
          <p:nvPr/>
        </p:nvSpPr>
        <p:spPr bwMode="auto">
          <a:xfrm>
            <a:off x="1587500" y="-144463"/>
            <a:ext cx="304800" cy="3048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GB" altLang="en-US" sz="1800" dirty="0">
              <a:latin typeface="Arial" panose="020B0604020202020204" pitchFamily="34" charset="0"/>
            </a:endParaRPr>
          </a:p>
        </p:txBody>
      </p:sp>
      <p:sp>
        <p:nvSpPr>
          <p:cNvPr id="9224" name="AutoShape 11" descr="data:image/jpeg;base64,/9j/4AAQSkZJRgABAQAAAQABAAD/2wCEAAkGBhESEBQUEBAVFBQWFRQWFhQYFRQWFRUWFRQXFhQSFRcXGyYeGBkjGhQUHy8gIycpLCwsFh4xNTAqNSgrLCkBCQoKDgwOGg8PGikfHyEpLCkpKikpKSkpKSksKSkpKSkpKSkpKSwpKSwpKSkpKSksLCwpKSkpKSksKSwsKSkpKf/AABEIAJMA2wMBIgACEQEDEQH/xAAcAAEAAgMBAQEAAAAAAAAAAAAAAQUEBgcCAwj/xAA/EAACAQIEBAMFBAgEBwAAAAABAgADEQQSITEFEyJBBlFhMnGBkaEHI0KxFBUWM1Jy0eFjgsHCJDRDYnOy8P/EABkBAQADAQEAAAAAAAAAAAAAAAABAgMEBf/EAB4RAQADAAMBAQEBAAAAAAAAAAABAhEDITESQTIi/9oADAMBAAIRAxEAPwDuMREBERAiIMQERECJMXkEwPFSqFtcgX0Ec70lZxmsLqLbG99hfy9Z5pVqrbZF+J/K0rMpxZNVPkPr/SRzW9Pr/WUuMxnLNqmIA2voSRfzsdPjPrhWz3yVc1tCQBb53kfSflbCqfSTzj5fnNc8RccGCo82qKroD1ctVOUfxNfYes13A/bFw5zZqtSn/OmnzWPqD5dD5x8vr/aehiB3FprdDjeHfWlila4voRa3ofOeMFxbOxUOQR2Y3v6iRN4haKTPjaqdYHYg/wD209yj4G3XUsNzdt9Db+0vBLxOs0SZEkyRIiQJMBERAREQEREBERAiIiAiIgRBkyCYFRxtrkDbKb3JAHulLj+MBV6HQHvY5vTtcj3zL8X4sCy2JNr2G512BnLfGHGW54NA8roCkCplUkXzdrdwPfOfktnjXjjvtsPEsTTylaj21udmuSdbA2Jb8ptGC4sijKKgGXpINRRZhoQenQ7Tj/BeGVcZWAL2FRxR5h22LNlvq7KqsfIG3nOkU+E9N6mHeqVsvOosVqvlFiMQikAuLAX1vM4ifYbzaurjH8bohDnqowIII5isCDpawBuTe1u95zitgsLTqunIw6OHIIFCoSuugDc0HbyHwm1YThS8y9LhtUEEHnYpzlS2udUzEX8jYSsFbhP6QyENq5OYHPdzo721K5mBOtpMxbERausThuJWlbl4ikq+Rp1UFt98x7Sy5RernV+o2sVqgAg7EU3X/dK/iXCaa1VXPdWIyG6d9twLbee8mtxWmTZKeemCCxYNlCg/hGtvZ398zrE/q9+vHR/DN0zBySzG98tgdPiL/GbCJrHhEgZ0t5Ed/Q2PxE2edlPHFPpERLoSIgRAREQEREBERAREQIiIgItEQIkwZ86z2UnyBPyEDQPE+NJeow3FwLbkjRbfGaO9GgudHNas6Xz06VPM6kGzAlvZ10vrvpNg8QVUNNjVJy2uQDlY66AH3kGc14RxRlqqzsxtcNZiraLrZhrrtObPqW0dNx4SaFZM9RWo1UN6BVnKUdiugF84t1EjXUaTasX4nwmXmV674KsQFarSYMlQjY2Fw3xAIvrOTYTxTiahAxWJL0gwDL0is6gEizgKxG34xPXFPEFKobUsO+UagsQxCjU2zu5A03vEUmJ1ebVmMbR4p8b0GQ0qXEsRiGZSM5yJSS+/QLZ2t2JtrNPw7lBlpYl1v/hgA6bGor7TzUo4Z8pfEDbUKyAa9tV7bSGrpSW1HPcf9Q1VKqPco/O8sp4sBwzG1SGYCoin2cwVGA1Oq+ex7y8xGJ1z01yhkpKiAnp+7CFb32Fm076XmqJxiobH9LoX3H7zMNO5VRLPw5xrLVenXDVkN7urqxS49pc1iR9ZS8S147Q6T9nnFjmpq1iQTTJ8wNFPytOnCcb8KsTVQ0qbcsHSoRYG1rW11/vOyLNeLc7YcufXSZBkxNWYJMCICIiAiIgIiICIiBERJgRJiIET4Y0HlvY2JVgD2BINjPvPli/Yb+U/lInwca8UYOo2HIyNUqWsAqlupjlzaD1vNb4X4Jx6LUqLg3NRkdaYYIqoXGU1jmYdQUtb1sZ13A44LhmqAEhFdiF9o5LkgeZ0nngvEKz1GFTllciMQl7U3fVaJcn7xsnUTYW6fOc8RjaZckwX2S8UI6lprp+OuNPSy3N5fcA+xlqbh8S9CoRqEtUKX82Gma29trzfsT4npLiRQCVHbLUJyU6jEMhpjl6LY6OSSDoQPOZX6ypLSD1Ky5bAljYbsQBlUnW/Tp3Uy/arnuJ+xIVmJfGhBfRKdAAKPK7VJaYH7GcDTH7ys5/iPKv8L0yB8JuLcYo51XmLmcKVAuQQ+iMSBZQx0F99bSsxPjGnmqJTRqjjOqfhWpUpAGtSUkXBQEXJHnbaTiFZhfsk4amYmnVdm3ZqtyB3C2Atf01ljw3wHw7Cg8uhkzFVJao5LEsFVSSdiSBbubT6UvFSvUCUkz9COerqGalzbEDYAFASTu4AvKjFY98VS5jM6UjTTEUkRmQlUxFNWNU/iOzAi1rwazeJ8Kw+ESmuFw4Q1Ky2ylgoO7EgnuuYWm/IdBNX45hhagA3s10UX1J6WA17nQa+k2hdhJoWeokQZoo9CJAkwEREBESLwJiIgIiIEQIkwItJiIETHx/7t/5T+UyZicUcCjUJ7Ix+QkT4NNw+uCrkCwKVrd7fdH+8wq9OthMMKdHM1JxSAqas9DPl5zMyqSVKliHsSpGtxaYy+IWw9AI1BXSoWBYsRboUFLAa3ue8cN8dVKoIpUlGU5CFV6hGXTa9yNtbTnm0Q2iJXHBwHq0HSqtblivnKF2poKuQpTR29sDl23vrcgTxg/DzU8Rh2axWlTxIJuLZmrZ6TWPcK7+4385VY/xZjKStUq1KdKkL61KZB9y3bqb+m059xbx5xFusYyr1EFaNLQKnYsUFgW03Ol5FbfXibVx1T9mqqYl6lBaTqXV0R6lVEpMECXCIhD2AupJ6bnQbyxwPA1pkvXKM/NrVVKhkCc9VFRbE9yDqfMTgmJ8e4ippVq1lA3AqO19fxG9ydTqTPk9bEVEL0alTklsuVuoMQATmGxN2Gsvs/pFddywmDpYZBkx1KkLIKhPJYNy1CBwzNdTlCg7jQGwhOK8LNEomKpOlOk1MlKmcrTqbglL7kDXztPz9hTVJrFbACnULLaysDZbAfX/LLPw7XdOYVJT2b2O4I79/P4RMox2ziniKhWq4UUnzg18xYK2XpBXc76vN8XacU8MVL18Mt9DVze64Qn/1na12l6M7JkxE0VTEiTAREQEREBERAREQESJMBERASu8Qf8rW/wDG/wCUsJX+IEvhaw/w3/KRPhDjvFKrM+W5stgqga9QBNvM6+4WuTKSnwqnSqCrXrLQIDDDpnKFm71nK9S0lNzqOtvTWWnE3HMdVtZgLkaMQRbKW3t7vSaTgML9841y57gnW4Btr5nW05K27l1TWchstDi+DwyMf1hUxDmx25tjbQg1Kdh7gZXVaHEMZUXmJihRO78skZTqDlWwtt3lJg+HM3MKJmLM6quugJN7e4d5m4vD43LTBdciLlVaRKBf5rAXPqSZrGKzrb14HhKNO+KfKosL1KFZR7rhrHvpKThyJV564WqctN86ggqGUgdYBN9Cov8ACa7T4tVByVK1Smu9gQxJ97aD4mbP4e8PvimL0izL1Ka71KlvUKq5cx+kytXrttS7Nbgy1ytFEFNqlwWAJDXUlT6XP1J8pTcG4TX5rMKd6a08lVtB1Jp033cE2K+hm4fspi8NRqChVFWylqasLMhAv0Ek3FxsT3Mq/wBMqsaeHxKA8tOZUbQmpVdQ6ZvQZ3Yjux12la/5idLZaemZ4aX/AIrDqWFw77EXBAvt853MTiHAKKpisObXcPo99bMBdD/Fve5nbwJ0cU7GuXkjJwkxE2ZgkwIgIiICIiAiIgIiIEXkyJMBERATB4yfuKnqrD5i0zpg8XH3L+6RPiYcn4zwE/pJspC2RifPQd/U6WmuYmhiaSilSTMKhrFNrU7uhqVCewGUW13m9eKQeYLGy2W++vT9e2k0ni3G2p1grKNFACXuaaAHLnsfaa7MR2FpxzXJ12Rf6yFLxagicqmjdNO+erlsHe1rJ3yKNAO5JOtxPhX4gSCeVzSPPS+9zZVB7bXMtxQ5utRNrH16iBb6CfTiaUWFIULLUuRU1y5jrqvyG/nIi2rXrnjVKjK5z18IQtrAJnUXtcZmbNfQjTTedUxHibD4LDotN0sFXIg8joHtb3nvqZUcIwFd1yVwEo62uSXbkhQrKxOgOm3ZdJl1/DOGsCBTyi3YW01i/JH6itJmNfFftXUqelQFH4i92FtcoC79tT3mv8L4i71lqVQQa2emTe9mQKEa/wDD05f80yP2eoriGcoMpUZKZHSCDqdO1xtLWrhA7KCqjJcgqLDqGVl07H85E8lcyCvHaJ2VzwZF5uFDAhuYBlO9hufp9Z1xZxXwpg2GLoMRfLVA39R/oDO1CdHD45+ads9RIibsQSYiAiIgIiICIiAiIgRJkCTAREQEwONfuH9QB9RM+fDFpdCD5SJGl+KqYKKyFVexsSL7DsPP1nN34YyVWNUZww7XJvfe1vhOl+I8MTbW4ANh62+k1epRcFbpfKfxBiPQ3BuvwtOW8bOOuvVdVTVaWQBUZtPZAYE2B1diL/L5iU3LyVA5AANiugysLezbsulrdrb31m1VuKVMhFKgFvobKSbX0JJJY7bTWMfSqGq5ZSOq4B0AJHUQB6jb1lIphN9ZP64UBVBC6sASSQBoQpPfc79xLOjUJYM9hSUa3IynS2/l/aavWwgfdLsCTdRkYXG4I0O2x00mXhuCHkZQhJNyWIAufO/nqdpnesew247zmLzHJSqAOi3FugHS666gdib3857wZUjPsq6nXsNyb7W8p8aKsaNOydVspJ1AYDy7bD5yw4ZwuvWVkCm1jmtsL7jUgE+kyiJ1tMxjJ8LBeZQYWIatcHs2tib99Z1gTTeA8GCtTvSCGnoFBJAGliL9wR5TcxPT446eZyf0RETRmmIEQEREBERAREQERECBJkSRAREQIM8VVuCJ7MgxI0niWNBORrhlY28iO6kbyvqqrbdBtobn8/8ASXXiDwtUr1S6OiaeRufU30Mq18H4pbXqI3uNj9Rac07vjSs9YwDhgNajgA9gfa+U+RwAa5IFrm1tRbsPfLyj4Sce0ot/k/MGZH7MWtlVh8b/AO6WNa1+r1P4fhbeWX6lIpgAi+5G1j6S6pcEKm4Wp8eXPjiuGV2OnMFvK35AgSs0Xi8Qr6eCFNQahXX0F2999SJb4DHC1rAD0sF+FpSYjw/i2YEIW9WZb2+s84nwzxBiMjKnqSNPkJWI78Tbk1t6LzHBRrKNWI/F/wBvpLaVfh3AVKVELVbM9zdux8u0tJ1R4wmSTEgyUPQiQJMBERAReItAREQERECDJERAREQEgxEDyRrIZB5SIkDy6ATw0RCULPVoiShAWQBrESJSlWM+yGIkoe5BiIEyYiAiIgIiIH//2Q==">
            <a:extLst>
              <a:ext uri="{FF2B5EF4-FFF2-40B4-BE49-F238E27FC236}">
                <a16:creationId xmlns="" xmlns:a16="http://schemas.microsoft.com/office/drawing/2014/main" id="{95A21390-5C2F-47A7-AD00-0035A2657240}"/>
              </a:ext>
            </a:extLst>
          </p:cNvPr>
          <p:cNvSpPr>
            <a:spLocks noChangeAspect="1" noChangeArrowheads="1"/>
          </p:cNvSpPr>
          <p:nvPr/>
        </p:nvSpPr>
        <p:spPr bwMode="auto">
          <a:xfrm>
            <a:off x="1739900" y="7938"/>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GB" altLang="en-US" sz="1800" dirty="0">
              <a:latin typeface="Arial" panose="020B0604020202020204" pitchFamily="34" charset="0"/>
            </a:endParaRPr>
          </a:p>
        </p:txBody>
      </p:sp>
      <p:pic>
        <p:nvPicPr>
          <p:cNvPr id="9226" name="Picture 10">
            <a:extLst>
              <a:ext uri="{FF2B5EF4-FFF2-40B4-BE49-F238E27FC236}">
                <a16:creationId xmlns="" xmlns:a16="http://schemas.microsoft.com/office/drawing/2014/main" id="{A2773C5D-34A5-431A-9BDE-85B17088743E}"/>
              </a:ext>
            </a:extLst>
          </p:cNvPr>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476375" y="5229225"/>
            <a:ext cx="1233488" cy="1809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ectangle 1">
            <a:extLst>
              <a:ext uri="{FF2B5EF4-FFF2-40B4-BE49-F238E27FC236}">
                <a16:creationId xmlns="" xmlns:a16="http://schemas.microsoft.com/office/drawing/2014/main" id="{7E7C8F41-7A36-4A0A-9E75-FAE522BECDE2}"/>
              </a:ext>
            </a:extLst>
          </p:cNvPr>
          <p:cNvSpPr/>
          <p:nvPr/>
        </p:nvSpPr>
        <p:spPr>
          <a:xfrm>
            <a:off x="1061624" y="1870542"/>
            <a:ext cx="9925877" cy="3662541"/>
          </a:xfrm>
          <a:prstGeom prst="rect">
            <a:avLst/>
          </a:prstGeom>
        </p:spPr>
        <p:txBody>
          <a:bodyPr wrap="square">
            <a:spAutoFit/>
          </a:bodyPr>
          <a:lstStyle/>
          <a:p>
            <a:pPr fontAlgn="base"/>
            <a:r>
              <a:rPr lang="en-GB" b="1" dirty="0">
                <a:latin typeface="Verdana" panose="020B0604030504040204" pitchFamily="34" charset="0"/>
                <a:ea typeface="Verdana" panose="020B0604030504040204" pitchFamily="34" charset="0"/>
              </a:rPr>
              <a:t>Value of pension benefits at the point of “crystallisation” (receiving pension) or age 75 if later</a:t>
            </a:r>
          </a:p>
          <a:p>
            <a:pPr fontAlgn="base"/>
            <a:endParaRPr lang="en-GB" b="1" dirty="0">
              <a:latin typeface="Verdana" panose="020B0604030504040204" pitchFamily="34" charset="0"/>
              <a:ea typeface="Verdana" panose="020B0604030504040204" pitchFamily="34" charset="0"/>
            </a:endParaRPr>
          </a:p>
          <a:p>
            <a:pPr fontAlgn="base"/>
            <a:r>
              <a:rPr lang="en-GB" b="1" dirty="0">
                <a:latin typeface="Verdana" panose="020B0604030504040204" pitchFamily="34" charset="0"/>
                <a:ea typeface="Verdana" panose="020B0604030504040204" pitchFamily="34" charset="0"/>
              </a:rPr>
              <a:t>Brought in 2006/7 at £1,500,000 was previously as high as £1,800,000</a:t>
            </a:r>
          </a:p>
          <a:p>
            <a:pPr fontAlgn="base"/>
            <a:endParaRPr lang="en-GB" b="1" dirty="0">
              <a:latin typeface="Verdana" panose="020B0604030504040204" pitchFamily="34" charset="0"/>
              <a:ea typeface="Verdana" panose="020B0604030504040204" pitchFamily="34" charset="0"/>
            </a:endParaRPr>
          </a:p>
          <a:p>
            <a:pPr fontAlgn="base"/>
            <a:r>
              <a:rPr lang="en-GB" b="1" dirty="0">
                <a:latin typeface="Verdana" panose="020B0604030504040204" pitchFamily="34" charset="0"/>
                <a:ea typeface="Verdana" panose="020B0604030504040204" pitchFamily="34" charset="0"/>
              </a:rPr>
              <a:t>Currently £1,055,000, increases each year in line with CPI</a:t>
            </a:r>
          </a:p>
          <a:p>
            <a:pPr fontAlgn="base"/>
            <a:endParaRPr lang="en-GB" dirty="0">
              <a:latin typeface="Verdana" panose="020B0604030504040204" pitchFamily="34" charset="0"/>
              <a:ea typeface="Verdana" panose="020B0604030504040204" pitchFamily="34" charset="0"/>
            </a:endParaRPr>
          </a:p>
          <a:p>
            <a:pPr fontAlgn="base"/>
            <a:r>
              <a:rPr lang="en-GB" b="1" dirty="0">
                <a:latin typeface="Verdana" panose="020B0604030504040204" pitchFamily="34" charset="0"/>
                <a:ea typeface="Verdana" panose="020B0604030504040204" pitchFamily="34" charset="0"/>
              </a:rPr>
              <a:t>Maximum Tax Free Cash (TFC) is 25% of Lifetime Allowance (LTA)</a:t>
            </a:r>
          </a:p>
          <a:p>
            <a:pPr fontAlgn="base"/>
            <a:r>
              <a:rPr lang="en-GB" b="1" dirty="0">
                <a:latin typeface="Verdana" panose="020B0604030504040204" pitchFamily="34" charset="0"/>
                <a:ea typeface="Verdana" panose="020B0604030504040204" pitchFamily="34" charset="0"/>
              </a:rPr>
              <a:t>Maximising TFC reduces benefits tested against LTA (12/1 factor)</a:t>
            </a:r>
          </a:p>
          <a:p>
            <a:pPr fontAlgn="base"/>
            <a:r>
              <a:rPr lang="en-GB" b="1" dirty="0">
                <a:latin typeface="Verdana" panose="020B0604030504040204" pitchFamily="34" charset="0"/>
                <a:ea typeface="Verdana" panose="020B0604030504040204" pitchFamily="34" charset="0"/>
              </a:rPr>
              <a:t>Can allocate some of SPPA pension to named dependent if over LTA</a:t>
            </a:r>
          </a:p>
          <a:p>
            <a:pPr fontAlgn="base"/>
            <a:r>
              <a:rPr lang="en-GB" b="1" dirty="0">
                <a:latin typeface="Verdana" panose="020B0604030504040204" pitchFamily="34" charset="0"/>
                <a:ea typeface="Verdana" panose="020B0604030504040204" pitchFamily="34" charset="0"/>
              </a:rPr>
              <a:t>Divorce/Pension Sharing Order counts as a debit against LTA</a:t>
            </a:r>
          </a:p>
          <a:p>
            <a:pPr fontAlgn="base"/>
            <a:r>
              <a:rPr lang="en-GB" b="1" dirty="0">
                <a:latin typeface="Verdana" panose="020B0604030504040204" pitchFamily="34" charset="0"/>
                <a:ea typeface="Verdana" panose="020B0604030504040204" pitchFamily="34" charset="0"/>
              </a:rPr>
              <a:t>Annual Allowance – Scheme Pays reduces LTA</a:t>
            </a:r>
          </a:p>
          <a:p>
            <a:pPr fontAlgn="base"/>
            <a:endParaRPr lang="en-GB" sz="1600" b="1" dirty="0">
              <a:latin typeface="Verdana" panose="020B0604030504040204" pitchFamily="34" charset="0"/>
              <a:ea typeface="Verdana" panose="020B0604030504040204" pitchFamily="34" charset="0"/>
            </a:endParaRPr>
          </a:p>
        </p:txBody>
      </p:sp>
    </p:spTree>
    <p:extLst>
      <p:ext uri="{BB962C8B-B14F-4D97-AF65-F5344CB8AC3E}">
        <p14:creationId xmlns:p14="http://schemas.microsoft.com/office/powerpoint/2010/main" val="3361823201"/>
      </p:ext>
    </p:extLst>
  </p:cSld>
  <p:clrMapOvr>
    <a:masterClrMapping/>
  </p:clrMapOvr>
  <p:transition spd="slow"/>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3">
            <a:extLst>
              <a:ext uri="{FF2B5EF4-FFF2-40B4-BE49-F238E27FC236}">
                <a16:creationId xmlns="" xmlns:a16="http://schemas.microsoft.com/office/drawing/2014/main" id="{817612D0-A806-4E80-A234-B9A1891F65DD}"/>
              </a:ext>
            </a:extLst>
          </p:cNvPr>
          <p:cNvSpPr>
            <a:spLocks noGrp="1"/>
          </p:cNvSpPr>
          <p:nvPr>
            <p:ph type="title"/>
          </p:nvPr>
        </p:nvSpPr>
        <p:spPr>
          <a:xfrm>
            <a:off x="0" y="222252"/>
            <a:ext cx="12192000" cy="1335087"/>
          </a:xfrm>
          <a:solidFill>
            <a:schemeClr val="accent1"/>
          </a:solidFill>
        </p:spPr>
        <p:txBody>
          <a:bodyPr/>
          <a:lstStyle/>
          <a:p>
            <a:pPr algn="ctr"/>
            <a:r>
              <a:rPr lang="en-GB" altLang="en-US" sz="2800" dirty="0">
                <a:solidFill>
                  <a:schemeClr val="bg1"/>
                </a:solidFill>
                <a:latin typeface="Verdana" panose="020B0604030504040204" pitchFamily="34" charset="0"/>
                <a:ea typeface="Verdana" panose="020B0604030504040204" pitchFamily="34" charset="0"/>
                <a:cs typeface="Verdana" panose="020B0604030504040204" pitchFamily="34" charset="0"/>
              </a:rPr>
              <a:t>Lifetime Allowance</a:t>
            </a:r>
          </a:p>
        </p:txBody>
      </p:sp>
      <p:sp>
        <p:nvSpPr>
          <p:cNvPr id="9220" name="TextBox 1">
            <a:extLst>
              <a:ext uri="{FF2B5EF4-FFF2-40B4-BE49-F238E27FC236}">
                <a16:creationId xmlns="" xmlns:a16="http://schemas.microsoft.com/office/drawing/2014/main" id="{8AB36CB6-EE2E-44ED-B375-2AEADF2067AB}"/>
              </a:ext>
            </a:extLst>
          </p:cNvPr>
          <p:cNvSpPr txBox="1">
            <a:spLocks noChangeArrowheads="1"/>
          </p:cNvSpPr>
          <p:nvPr/>
        </p:nvSpPr>
        <p:spPr bwMode="auto">
          <a:xfrm>
            <a:off x="2424113" y="6611939"/>
            <a:ext cx="7200900" cy="231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en-GB" altLang="en-US" sz="900" dirty="0">
                <a:latin typeface="Arial" panose="020B0604020202020204" pitchFamily="34" charset="0"/>
              </a:rPr>
              <a:t>Create and Prosper Financial Services Ltd is authorised and regulated by the Financial Conduct Authority. FCA Number 520631</a:t>
            </a:r>
          </a:p>
        </p:txBody>
      </p:sp>
      <p:pic>
        <p:nvPicPr>
          <p:cNvPr id="9221" name="Picture 3">
            <a:extLst>
              <a:ext uri="{FF2B5EF4-FFF2-40B4-BE49-F238E27FC236}">
                <a16:creationId xmlns="" xmlns:a16="http://schemas.microsoft.com/office/drawing/2014/main" id="{70674C64-D703-43CA-9B0B-F5DD0A617815}"/>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447214" y="5672139"/>
            <a:ext cx="1076325" cy="1062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222" name="Picture 5">
            <a:extLst>
              <a:ext uri="{FF2B5EF4-FFF2-40B4-BE49-F238E27FC236}">
                <a16:creationId xmlns="" xmlns:a16="http://schemas.microsoft.com/office/drawing/2014/main" id="{B432AED3-00AD-44A7-A2D4-BFA5F01C9A99}"/>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0180119" y="201475"/>
            <a:ext cx="1471613" cy="1368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223" name="AutoShape 9">
            <a:extLst>
              <a:ext uri="{FF2B5EF4-FFF2-40B4-BE49-F238E27FC236}">
                <a16:creationId xmlns="" xmlns:a16="http://schemas.microsoft.com/office/drawing/2014/main" id="{BBC96044-874F-49C3-9B3F-0A6669A87E0E}"/>
              </a:ext>
            </a:extLst>
          </p:cNvPr>
          <p:cNvSpPr>
            <a:spLocks noChangeAspect="1" noChangeArrowheads="1"/>
          </p:cNvSpPr>
          <p:nvPr/>
        </p:nvSpPr>
        <p:spPr bwMode="auto">
          <a:xfrm>
            <a:off x="1587500" y="-144463"/>
            <a:ext cx="304800" cy="3048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GB" altLang="en-US" sz="1800" dirty="0">
              <a:latin typeface="Arial" panose="020B0604020202020204" pitchFamily="34" charset="0"/>
            </a:endParaRPr>
          </a:p>
        </p:txBody>
      </p:sp>
      <p:sp>
        <p:nvSpPr>
          <p:cNvPr id="9224" name="AutoShape 11" descr="data:image/jpeg;base64,/9j/4AAQSkZJRgABAQAAAQABAAD/2wCEAAkGBhESEBQUEBAVFBQWFRQWFhQYFRQWFRUWFRQXFhQSFRcXGyYeGBkjGhQUHy8gIycpLCwsFh4xNTAqNSgrLCkBCQoKDgwOGg8PGikfHyEpLCkpKikpKSkpKSksKSkpKSkpKSkpKSwpKSwpKSkpKSksLCwpKSkpKSksKSwsKSkpKf/AABEIAJMA2wMBIgACEQEDEQH/xAAcAAEAAgMBAQEAAAAAAAAAAAAAAQUEBgcCAwj/xAA/EAACAQIEBAMFBAgEBwAAAAABAgADEQQSITEFEyJBBlFhMnGBkaEHI0KxFBUWM1Jy0eFjgsHCJDRDYnOy8P/EABkBAQADAQEAAAAAAAAAAAAAAAABAgMEBf/EAB4RAQADAAMBAQEBAAAAAAAAAAABAhEDITESQTIi/9oADAMBAAIRAxEAPwDuMREBERAiIMQERECJMXkEwPFSqFtcgX0Ec70lZxmsLqLbG99hfy9Z5pVqrbZF+J/K0rMpxZNVPkPr/SRzW9Pr/WUuMxnLNqmIA2voSRfzsdPjPrhWz3yVc1tCQBb53kfSflbCqfSTzj5fnNc8RccGCo82qKroD1ctVOUfxNfYes13A/bFw5zZqtSn/OmnzWPqD5dD5x8vr/aehiB3FprdDjeHfWlila4voRa3ofOeMFxbOxUOQR2Y3v6iRN4haKTPjaqdYHYg/wD209yj4G3XUsNzdt9Db+0vBLxOs0SZEkyRIiQJMBERAREQEREBERAiIiAiIgRBkyCYFRxtrkDbKb3JAHulLj+MBV6HQHvY5vTtcj3zL8X4sCy2JNr2G512BnLfGHGW54NA8roCkCplUkXzdrdwPfOfktnjXjjvtsPEsTTylaj21udmuSdbA2Jb8ptGC4sijKKgGXpINRRZhoQenQ7Tj/BeGVcZWAL2FRxR5h22LNlvq7KqsfIG3nOkU+E9N6mHeqVsvOosVqvlFiMQikAuLAX1vM4ifYbzaurjH8bohDnqowIII5isCDpawBuTe1u95zitgsLTqunIw6OHIIFCoSuugDc0HbyHwm1YThS8y9LhtUEEHnYpzlS2udUzEX8jYSsFbhP6QyENq5OYHPdzo721K5mBOtpMxbERausThuJWlbl4ikq+Rp1UFt98x7Sy5RernV+o2sVqgAg7EU3X/dK/iXCaa1VXPdWIyG6d9twLbee8mtxWmTZKeemCCxYNlCg/hGtvZ398zrE/q9+vHR/DN0zBySzG98tgdPiL/GbCJrHhEgZ0t5Ed/Q2PxE2edlPHFPpERLoSIgRAREQEREBERAREQIiIgItEQIkwZ86z2UnyBPyEDQPE+NJeow3FwLbkjRbfGaO9GgudHNas6Xz06VPM6kGzAlvZ10vrvpNg8QVUNNjVJy2uQDlY66AH3kGc14RxRlqqzsxtcNZiraLrZhrrtObPqW0dNx4SaFZM9RWo1UN6BVnKUdiugF84t1EjXUaTasX4nwmXmV674KsQFarSYMlQjY2Fw3xAIvrOTYTxTiahAxWJL0gwDL0is6gEizgKxG34xPXFPEFKobUsO+UagsQxCjU2zu5A03vEUmJ1ebVmMbR4p8b0GQ0qXEsRiGZSM5yJSS+/QLZ2t2JtrNPw7lBlpYl1v/hgA6bGor7TzUo4Z8pfEDbUKyAa9tV7bSGrpSW1HPcf9Q1VKqPco/O8sp4sBwzG1SGYCoin2cwVGA1Oq+ex7y8xGJ1z01yhkpKiAnp+7CFb32Fm076XmqJxiobH9LoX3H7zMNO5VRLPw5xrLVenXDVkN7urqxS49pc1iR9ZS8S147Q6T9nnFjmpq1iQTTJ8wNFPytOnCcb8KsTVQ0qbcsHSoRYG1rW11/vOyLNeLc7YcufXSZBkxNWYJMCICIiAiIgIiICIiBERJgRJiIET4Y0HlvY2JVgD2BINjPvPli/Yb+U/lInwca8UYOo2HIyNUqWsAqlupjlzaD1vNb4X4Jx6LUqLg3NRkdaYYIqoXGU1jmYdQUtb1sZ13A44LhmqAEhFdiF9o5LkgeZ0nngvEKz1GFTllciMQl7U3fVaJcn7xsnUTYW6fOc8RjaZckwX2S8UI6lprp+OuNPSy3N5fcA+xlqbh8S9CoRqEtUKX82Gma29trzfsT4npLiRQCVHbLUJyU6jEMhpjl6LY6OSSDoQPOZX6ypLSD1Ky5bAljYbsQBlUnW/Tp3Uy/arnuJ+xIVmJfGhBfRKdAAKPK7VJaYH7GcDTH7ys5/iPKv8L0yB8JuLcYo51XmLmcKVAuQQ+iMSBZQx0F99bSsxPjGnmqJTRqjjOqfhWpUpAGtSUkXBQEXJHnbaTiFZhfsk4amYmnVdm3ZqtyB3C2Atf01ljw3wHw7Cg8uhkzFVJao5LEsFVSSdiSBbubT6UvFSvUCUkz9COerqGalzbEDYAFASTu4AvKjFY98VS5jM6UjTTEUkRmQlUxFNWNU/iOzAi1rwazeJ8Kw+ESmuFw4Q1Ky2ylgoO7EgnuuYWm/IdBNX45hhagA3s10UX1J6WA17nQa+k2hdhJoWeokQZoo9CJAkwEREBESLwJiIgIiIEQIkwItJiIETHx/7t/5T+UyZicUcCjUJ7Ix+QkT4NNw+uCrkCwKVrd7fdH+8wq9OthMMKdHM1JxSAqas9DPl5zMyqSVKliHsSpGtxaYy+IWw9AI1BXSoWBYsRboUFLAa3ue8cN8dVKoIpUlGU5CFV6hGXTa9yNtbTnm0Q2iJXHBwHq0HSqtblivnKF2poKuQpTR29sDl23vrcgTxg/DzU8Rh2axWlTxIJuLZmrZ6TWPcK7+4385VY/xZjKStUq1KdKkL61KZB9y3bqb+m059xbx5xFusYyr1EFaNLQKnYsUFgW03Ol5FbfXibVx1T9mqqYl6lBaTqXV0R6lVEpMECXCIhD2AupJ6bnQbyxwPA1pkvXKM/NrVVKhkCc9VFRbE9yDqfMTgmJ8e4ippVq1lA3AqO19fxG9ydTqTPk9bEVEL0alTklsuVuoMQATmGxN2Gsvs/pFddywmDpYZBkx1KkLIKhPJYNy1CBwzNdTlCg7jQGwhOK8LNEomKpOlOk1MlKmcrTqbglL7kDXztPz9hTVJrFbACnULLaysDZbAfX/LLPw7XdOYVJT2b2O4I79/P4RMox2ziniKhWq4UUnzg18xYK2XpBXc76vN8XacU8MVL18Mt9DVze64Qn/1na12l6M7JkxE0VTEiTAREQEREBERAREQESJMBERASu8Qf8rW/wDG/wCUsJX+IEvhaw/w3/KRPhDjvFKrM+W5stgqga9QBNvM6+4WuTKSnwqnSqCrXrLQIDDDpnKFm71nK9S0lNzqOtvTWWnE3HMdVtZgLkaMQRbKW3t7vSaTgML9841y57gnW4Btr5nW05K27l1TWchstDi+DwyMf1hUxDmx25tjbQg1Kdh7gZXVaHEMZUXmJihRO78skZTqDlWwtt3lJg+HM3MKJmLM6quugJN7e4d5m4vD43LTBdciLlVaRKBf5rAXPqSZrGKzrb14HhKNO+KfKosL1KFZR7rhrHvpKThyJV564WqctN86ggqGUgdYBN9Cov8ACa7T4tVByVK1Smu9gQxJ97aD4mbP4e8PvimL0izL1Ka71KlvUKq5cx+kytXrttS7Nbgy1ytFEFNqlwWAJDXUlT6XP1J8pTcG4TX5rMKd6a08lVtB1Jp033cE2K+hm4fspi8NRqChVFWylqasLMhAv0Ek3FxsT3Mq/wBMqsaeHxKA8tOZUbQmpVdQ6ZvQZ3Yjux12la/5idLZaemZ4aX/AIrDqWFw77EXBAvt853MTiHAKKpisObXcPo99bMBdD/Fve5nbwJ0cU7GuXkjJwkxE2ZgkwIgIiICIiAiIgIiIEXkyJMBERATB4yfuKnqrD5i0zpg8XH3L+6RPiYcn4zwE/pJspC2RifPQd/U6WmuYmhiaSilSTMKhrFNrU7uhqVCewGUW13m9eKQeYLGy2W++vT9e2k0ni3G2p1grKNFACXuaaAHLnsfaa7MR2FpxzXJ12Rf6yFLxagicqmjdNO+erlsHe1rJ3yKNAO5JOtxPhX4gSCeVzSPPS+9zZVB7bXMtxQ5utRNrH16iBb6CfTiaUWFIULLUuRU1y5jrqvyG/nIi2rXrnjVKjK5z18IQtrAJnUXtcZmbNfQjTTedUxHibD4LDotN0sFXIg8joHtb3nvqZUcIwFd1yVwEo62uSXbkhQrKxOgOm3ZdJl1/DOGsCBTyi3YW01i/JH6itJmNfFftXUqelQFH4i92FtcoC79tT3mv8L4i71lqVQQa2emTe9mQKEa/wDD05f80yP2eoriGcoMpUZKZHSCDqdO1xtLWrhA7KCqjJcgqLDqGVl07H85E8lcyCvHaJ2VzwZF5uFDAhuYBlO9hufp9Z1xZxXwpg2GLoMRfLVA39R/oDO1CdHD45+ads9RIibsQSYiAiIgIiICIiAiIgRJkCTAREQEwONfuH9QB9RM+fDFpdCD5SJGl+KqYKKyFVexsSL7DsPP1nN34YyVWNUZww7XJvfe1vhOl+I8MTbW4ANh62+k1epRcFbpfKfxBiPQ3BuvwtOW8bOOuvVdVTVaWQBUZtPZAYE2B1diL/L5iU3LyVA5AANiugysLezbsulrdrb31m1VuKVMhFKgFvobKSbX0JJJY7bTWMfSqGq5ZSOq4B0AJHUQB6jb1lIphN9ZP64UBVBC6sASSQBoQpPfc79xLOjUJYM9hSUa3IynS2/l/aavWwgfdLsCTdRkYXG4I0O2x00mXhuCHkZQhJNyWIAufO/nqdpnesew247zmLzHJSqAOi3FugHS666gdib3857wZUjPsq6nXsNyb7W8p8aKsaNOydVspJ1AYDy7bD5yw4ZwuvWVkCm1jmtsL7jUgE+kyiJ1tMxjJ8LBeZQYWIatcHs2tib99Z1gTTeA8GCtTvSCGnoFBJAGliL9wR5TcxPT446eZyf0RETRmmIEQEREBERAREQERECBJkSRAREQIM8VVuCJ7MgxI0niWNBORrhlY28iO6kbyvqqrbdBtobn8/8ASXXiDwtUr1S6OiaeRufU30Mq18H4pbXqI3uNj9Rac07vjSs9YwDhgNajgA9gfa+U+RwAa5IFrm1tRbsPfLyj4Sce0ot/k/MGZH7MWtlVh8b/AO6WNa1+r1P4fhbeWX6lIpgAi+5G1j6S6pcEKm4Wp8eXPjiuGV2OnMFvK35AgSs0Xi8Qr6eCFNQahXX0F2999SJb4DHC1rAD0sF+FpSYjw/i2YEIW9WZb2+s84nwzxBiMjKnqSNPkJWI78Tbk1t6LzHBRrKNWI/F/wBvpLaVfh3AVKVELVbM9zdux8u0tJ1R4wmSTEgyUPQiQJMBERAReItAREQERECDJERAREQEgxEDyRrIZB5SIkDy6ATw0RCULPVoiShAWQBrESJSlWM+yGIkoe5BiIEyYiAiIgIiIH//2Q==">
            <a:extLst>
              <a:ext uri="{FF2B5EF4-FFF2-40B4-BE49-F238E27FC236}">
                <a16:creationId xmlns="" xmlns:a16="http://schemas.microsoft.com/office/drawing/2014/main" id="{95A21390-5C2F-47A7-AD00-0035A2657240}"/>
              </a:ext>
            </a:extLst>
          </p:cNvPr>
          <p:cNvSpPr>
            <a:spLocks noChangeAspect="1" noChangeArrowheads="1"/>
          </p:cNvSpPr>
          <p:nvPr/>
        </p:nvSpPr>
        <p:spPr bwMode="auto">
          <a:xfrm>
            <a:off x="1739900" y="7938"/>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GB" altLang="en-US" sz="1800" dirty="0">
              <a:latin typeface="Arial" panose="020B0604020202020204" pitchFamily="34" charset="0"/>
            </a:endParaRPr>
          </a:p>
        </p:txBody>
      </p:sp>
      <p:pic>
        <p:nvPicPr>
          <p:cNvPr id="9226" name="Picture 10">
            <a:extLst>
              <a:ext uri="{FF2B5EF4-FFF2-40B4-BE49-F238E27FC236}">
                <a16:creationId xmlns="" xmlns:a16="http://schemas.microsoft.com/office/drawing/2014/main" id="{A2773C5D-34A5-431A-9BDE-85B17088743E}"/>
              </a:ext>
            </a:extLst>
          </p:cNvPr>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476375" y="5229225"/>
            <a:ext cx="1233488" cy="1809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ectangle 1">
            <a:extLst>
              <a:ext uri="{FF2B5EF4-FFF2-40B4-BE49-F238E27FC236}">
                <a16:creationId xmlns="" xmlns:a16="http://schemas.microsoft.com/office/drawing/2014/main" id="{7E7C8F41-7A36-4A0A-9E75-FAE522BECDE2}"/>
              </a:ext>
            </a:extLst>
          </p:cNvPr>
          <p:cNvSpPr/>
          <p:nvPr/>
        </p:nvSpPr>
        <p:spPr>
          <a:xfrm>
            <a:off x="2044700" y="2030243"/>
            <a:ext cx="7667624" cy="4339650"/>
          </a:xfrm>
          <a:prstGeom prst="rect">
            <a:avLst/>
          </a:prstGeom>
        </p:spPr>
        <p:txBody>
          <a:bodyPr wrap="square">
            <a:spAutoFit/>
          </a:bodyPr>
          <a:lstStyle/>
          <a:p>
            <a:pPr fontAlgn="base"/>
            <a:r>
              <a:rPr lang="en-GB" b="1" dirty="0">
                <a:latin typeface="Verdana" panose="020B0604030504040204" pitchFamily="34" charset="0"/>
                <a:ea typeface="Verdana" panose="020B0604030504040204" pitchFamily="34" charset="0"/>
              </a:rPr>
              <a:t>Calculation for Defined Benefit Schemes – Annual pension x 20 plus lump sum</a:t>
            </a:r>
            <a:endParaRPr lang="en-GB" dirty="0"/>
          </a:p>
          <a:p>
            <a:pPr fontAlgn="base"/>
            <a:endParaRPr lang="en-GB" sz="1600" dirty="0">
              <a:latin typeface="Verdana" panose="020B0604030504040204" pitchFamily="34" charset="0"/>
              <a:ea typeface="Verdana" panose="020B0604030504040204" pitchFamily="34" charset="0"/>
            </a:endParaRPr>
          </a:p>
          <a:p>
            <a:pPr fontAlgn="base"/>
            <a:r>
              <a:rPr lang="en-GB" sz="1600" dirty="0">
                <a:latin typeface="Verdana" panose="020B0604030504040204" pitchFamily="34" charset="0"/>
                <a:ea typeface="Verdana" panose="020B0604030504040204" pitchFamily="34" charset="0"/>
              </a:rPr>
              <a:t>If the value of all of your pension benefits, across all schemes, exceeds the lifetime allowance, any excess attracts a </a:t>
            </a:r>
            <a:r>
              <a:rPr lang="en-GB" sz="1600" b="1" dirty="0">
                <a:latin typeface="Verdana" panose="020B0604030504040204" pitchFamily="34" charset="0"/>
                <a:ea typeface="Verdana" panose="020B0604030504040204" pitchFamily="34" charset="0"/>
              </a:rPr>
              <a:t>tax charge of 25% </a:t>
            </a:r>
            <a:r>
              <a:rPr lang="en-GB" sz="1600" dirty="0">
                <a:latin typeface="Verdana" panose="020B0604030504040204" pitchFamily="34" charset="0"/>
                <a:ea typeface="Verdana" panose="020B0604030504040204" pitchFamily="34" charset="0"/>
              </a:rPr>
              <a:t>if it is withdrawn as an income or </a:t>
            </a:r>
            <a:r>
              <a:rPr lang="en-GB" sz="1600" b="1" dirty="0">
                <a:latin typeface="Verdana" panose="020B0604030504040204" pitchFamily="34" charset="0"/>
                <a:ea typeface="Verdana" panose="020B0604030504040204" pitchFamily="34" charset="0"/>
              </a:rPr>
              <a:t>55% </a:t>
            </a:r>
            <a:r>
              <a:rPr lang="en-GB" sz="1600" dirty="0">
                <a:latin typeface="Verdana" panose="020B0604030504040204" pitchFamily="34" charset="0"/>
                <a:ea typeface="Verdana" panose="020B0604030504040204" pitchFamily="34" charset="0"/>
              </a:rPr>
              <a:t>if it is withdrawn as a cash lump sum.</a:t>
            </a:r>
          </a:p>
          <a:p>
            <a:pPr fontAlgn="base"/>
            <a:endParaRPr lang="en-GB" sz="1600" dirty="0">
              <a:latin typeface="Verdana" panose="020B0604030504040204" pitchFamily="34" charset="0"/>
              <a:ea typeface="Verdana" panose="020B0604030504040204" pitchFamily="34" charset="0"/>
            </a:endParaRPr>
          </a:p>
          <a:p>
            <a:pPr fontAlgn="base"/>
            <a:r>
              <a:rPr lang="en-GB" sz="1600" dirty="0">
                <a:latin typeface="Verdana" panose="020B0604030504040204" pitchFamily="34" charset="0"/>
                <a:ea typeface="Verdana" panose="020B0604030504040204" pitchFamily="34" charset="0"/>
              </a:rPr>
              <a:t>You only face a tax charge if the value of your benefits exceeds the lifetime allowance when you access your pension in what is known as a Benefit Crystallisation Event (BCE)</a:t>
            </a:r>
          </a:p>
          <a:p>
            <a:pPr fontAlgn="base"/>
            <a:endParaRPr lang="en-GB" sz="1600" dirty="0">
              <a:latin typeface="Verdana" panose="020B0604030504040204" pitchFamily="34" charset="0"/>
              <a:ea typeface="Verdana" panose="020B0604030504040204" pitchFamily="34" charset="0"/>
            </a:endParaRPr>
          </a:p>
          <a:p>
            <a:pPr fontAlgn="base"/>
            <a:r>
              <a:rPr lang="en-GB" sz="1600" b="1" dirty="0">
                <a:latin typeface="Verdana" panose="020B0604030504040204" pitchFamily="34" charset="0"/>
                <a:ea typeface="Verdana" panose="020B0604030504040204" pitchFamily="34" charset="0"/>
              </a:rPr>
              <a:t>Calculation for Defined Contribution Schemes – Value of the benefits at the point of “crystallisation”</a:t>
            </a:r>
          </a:p>
          <a:p>
            <a:pPr fontAlgn="base"/>
            <a:endParaRPr lang="en-GB" sz="1600" b="1" dirty="0">
              <a:latin typeface="Verdana" panose="020B0604030504040204" pitchFamily="34" charset="0"/>
              <a:ea typeface="Verdana" panose="020B0604030504040204" pitchFamily="34" charset="0"/>
            </a:endParaRPr>
          </a:p>
          <a:p>
            <a:pPr fontAlgn="base"/>
            <a:endParaRPr lang="en-GB" sz="1600" dirty="0">
              <a:latin typeface="Verdana" panose="020B0604030504040204" pitchFamily="34" charset="0"/>
              <a:ea typeface="Verdana" panose="020B0604030504040204" pitchFamily="34" charset="0"/>
            </a:endParaRPr>
          </a:p>
          <a:p>
            <a:pPr fontAlgn="base"/>
            <a:endParaRPr lang="en-GB" sz="1600" b="1" dirty="0">
              <a:latin typeface="Verdana" panose="020B0604030504040204" pitchFamily="34" charset="0"/>
              <a:ea typeface="Verdana" panose="020B0604030504040204" pitchFamily="34" charset="0"/>
            </a:endParaRPr>
          </a:p>
          <a:p>
            <a:pPr fontAlgn="base"/>
            <a:endParaRPr lang="en-GB" sz="1600" b="1" dirty="0">
              <a:latin typeface="Verdana" panose="020B0604030504040204" pitchFamily="34" charset="0"/>
              <a:ea typeface="Verdana" panose="020B0604030504040204" pitchFamily="34" charset="0"/>
            </a:endParaRPr>
          </a:p>
        </p:txBody>
      </p:sp>
    </p:spTree>
    <p:extLst>
      <p:ext uri="{BB962C8B-B14F-4D97-AF65-F5344CB8AC3E}">
        <p14:creationId xmlns:p14="http://schemas.microsoft.com/office/powerpoint/2010/main" val="2508198889"/>
      </p:ext>
    </p:extLst>
  </p:cSld>
  <p:clrMapOvr>
    <a:masterClrMapping/>
  </p:clrMapOvr>
  <p:transition spd="slow"/>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3">
            <a:extLst>
              <a:ext uri="{FF2B5EF4-FFF2-40B4-BE49-F238E27FC236}">
                <a16:creationId xmlns="" xmlns:a16="http://schemas.microsoft.com/office/drawing/2014/main" id="{817612D0-A806-4E80-A234-B9A1891F65DD}"/>
              </a:ext>
            </a:extLst>
          </p:cNvPr>
          <p:cNvSpPr>
            <a:spLocks noGrp="1"/>
          </p:cNvSpPr>
          <p:nvPr>
            <p:ph type="title"/>
          </p:nvPr>
        </p:nvSpPr>
        <p:spPr>
          <a:xfrm>
            <a:off x="0" y="222252"/>
            <a:ext cx="12192000" cy="1335087"/>
          </a:xfrm>
          <a:solidFill>
            <a:schemeClr val="accent1"/>
          </a:solidFill>
        </p:spPr>
        <p:txBody>
          <a:bodyPr/>
          <a:lstStyle/>
          <a:p>
            <a:pPr algn="ctr"/>
            <a:r>
              <a:rPr lang="en-GB" altLang="en-US" sz="2800" dirty="0">
                <a:solidFill>
                  <a:schemeClr val="bg1"/>
                </a:solidFill>
                <a:latin typeface="Verdana" panose="020B0604030504040204" pitchFamily="34" charset="0"/>
                <a:ea typeface="Verdana" panose="020B0604030504040204" pitchFamily="34" charset="0"/>
                <a:cs typeface="Verdana" panose="020B0604030504040204" pitchFamily="34" charset="0"/>
              </a:rPr>
              <a:t>Lifetime Allowance – Example</a:t>
            </a:r>
          </a:p>
        </p:txBody>
      </p:sp>
      <p:sp>
        <p:nvSpPr>
          <p:cNvPr id="9220" name="TextBox 1">
            <a:extLst>
              <a:ext uri="{FF2B5EF4-FFF2-40B4-BE49-F238E27FC236}">
                <a16:creationId xmlns="" xmlns:a16="http://schemas.microsoft.com/office/drawing/2014/main" id="{8AB36CB6-EE2E-44ED-B375-2AEADF2067AB}"/>
              </a:ext>
            </a:extLst>
          </p:cNvPr>
          <p:cNvSpPr txBox="1">
            <a:spLocks noChangeArrowheads="1"/>
          </p:cNvSpPr>
          <p:nvPr/>
        </p:nvSpPr>
        <p:spPr bwMode="auto">
          <a:xfrm>
            <a:off x="2424113" y="6611939"/>
            <a:ext cx="7200900" cy="231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en-GB" altLang="en-US" sz="900" dirty="0">
                <a:latin typeface="Arial" panose="020B0604020202020204" pitchFamily="34" charset="0"/>
              </a:rPr>
              <a:t>Create and Prosper Financial Services Ltd is authorised and regulated by the Financial Conduct Authority. FCA Number 520631</a:t>
            </a:r>
          </a:p>
        </p:txBody>
      </p:sp>
      <p:pic>
        <p:nvPicPr>
          <p:cNvPr id="9221" name="Picture 3">
            <a:extLst>
              <a:ext uri="{FF2B5EF4-FFF2-40B4-BE49-F238E27FC236}">
                <a16:creationId xmlns="" xmlns:a16="http://schemas.microsoft.com/office/drawing/2014/main" id="{70674C64-D703-43CA-9B0B-F5DD0A617815}"/>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447214" y="5672139"/>
            <a:ext cx="1076325" cy="1062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222" name="Picture 5">
            <a:extLst>
              <a:ext uri="{FF2B5EF4-FFF2-40B4-BE49-F238E27FC236}">
                <a16:creationId xmlns="" xmlns:a16="http://schemas.microsoft.com/office/drawing/2014/main" id="{B432AED3-00AD-44A7-A2D4-BFA5F01C9A99}"/>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0180119" y="201475"/>
            <a:ext cx="1471613" cy="1368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223" name="AutoShape 9">
            <a:extLst>
              <a:ext uri="{FF2B5EF4-FFF2-40B4-BE49-F238E27FC236}">
                <a16:creationId xmlns="" xmlns:a16="http://schemas.microsoft.com/office/drawing/2014/main" id="{BBC96044-874F-49C3-9B3F-0A6669A87E0E}"/>
              </a:ext>
            </a:extLst>
          </p:cNvPr>
          <p:cNvSpPr>
            <a:spLocks noChangeAspect="1" noChangeArrowheads="1"/>
          </p:cNvSpPr>
          <p:nvPr/>
        </p:nvSpPr>
        <p:spPr bwMode="auto">
          <a:xfrm>
            <a:off x="1587500" y="-144463"/>
            <a:ext cx="304800" cy="3048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GB" altLang="en-US" sz="1800" dirty="0">
              <a:latin typeface="Arial" panose="020B0604020202020204" pitchFamily="34" charset="0"/>
            </a:endParaRPr>
          </a:p>
        </p:txBody>
      </p:sp>
      <p:sp>
        <p:nvSpPr>
          <p:cNvPr id="9224" name="AutoShape 11" descr="data:image/jpeg;base64,/9j/4AAQSkZJRgABAQAAAQABAAD/2wCEAAkGBhESEBQUEBAVFBQWFRQWFhQYFRQWFRUWFRQXFhQSFRcXGyYeGBkjGhQUHy8gIycpLCwsFh4xNTAqNSgrLCkBCQoKDgwOGg8PGikfHyEpLCkpKikpKSkpKSksKSkpKSkpKSkpKSwpKSwpKSkpKSksLCwpKSkpKSksKSwsKSkpKf/AABEIAJMA2wMBIgACEQEDEQH/xAAcAAEAAgMBAQEAAAAAAAAAAAAAAQUEBgcCAwj/xAA/EAACAQIEBAMFBAgEBwAAAAABAgADEQQSITEFEyJBBlFhMnGBkaEHI0KxFBUWM1Jy0eFjgsHCJDRDYnOy8P/EABkBAQADAQEAAAAAAAAAAAAAAAABAgMEBf/EAB4RAQADAAMBAQEBAAAAAAAAAAABAhEDITESQTIi/9oADAMBAAIRAxEAPwDuMREBERAiIMQERECJMXkEwPFSqFtcgX0Ec70lZxmsLqLbG99hfy9Z5pVqrbZF+J/K0rMpxZNVPkPr/SRzW9Pr/WUuMxnLNqmIA2voSRfzsdPjPrhWz3yVc1tCQBb53kfSflbCqfSTzj5fnNc8RccGCo82qKroD1ctVOUfxNfYes13A/bFw5zZqtSn/OmnzWPqD5dD5x8vr/aehiB3FprdDjeHfWlila4voRa3ofOeMFxbOxUOQR2Y3v6iRN4haKTPjaqdYHYg/wD209yj4G3XUsNzdt9Db+0vBLxOs0SZEkyRIiQJMBERAREQEREBERAiIiAiIgRBkyCYFRxtrkDbKb3JAHulLj+MBV6HQHvY5vTtcj3zL8X4sCy2JNr2G512BnLfGHGW54NA8roCkCplUkXzdrdwPfOfktnjXjjvtsPEsTTylaj21udmuSdbA2Jb8ptGC4sijKKgGXpINRRZhoQenQ7Tj/BeGVcZWAL2FRxR5h22LNlvq7KqsfIG3nOkU+E9N6mHeqVsvOosVqvlFiMQikAuLAX1vM4ifYbzaurjH8bohDnqowIII5isCDpawBuTe1u95zitgsLTqunIw6OHIIFCoSuugDc0HbyHwm1YThS8y9LhtUEEHnYpzlS2udUzEX8jYSsFbhP6QyENq5OYHPdzo721K5mBOtpMxbERausThuJWlbl4ikq+Rp1UFt98x7Sy5RernV+o2sVqgAg7EU3X/dK/iXCaa1VXPdWIyG6d9twLbee8mtxWmTZKeemCCxYNlCg/hGtvZ398zrE/q9+vHR/DN0zBySzG98tgdPiL/GbCJrHhEgZ0t5Ed/Q2PxE2edlPHFPpERLoSIgRAREQEREBERAREQIiIgItEQIkwZ86z2UnyBPyEDQPE+NJeow3FwLbkjRbfGaO9GgudHNas6Xz06VPM6kGzAlvZ10vrvpNg8QVUNNjVJy2uQDlY66AH3kGc14RxRlqqzsxtcNZiraLrZhrrtObPqW0dNx4SaFZM9RWo1UN6BVnKUdiugF84t1EjXUaTasX4nwmXmV674KsQFarSYMlQjY2Fw3xAIvrOTYTxTiahAxWJL0gwDL0is6gEizgKxG34xPXFPEFKobUsO+UagsQxCjU2zu5A03vEUmJ1ebVmMbR4p8b0GQ0qXEsRiGZSM5yJSS+/QLZ2t2JtrNPw7lBlpYl1v/hgA6bGor7TzUo4Z8pfEDbUKyAa9tV7bSGrpSW1HPcf9Q1VKqPco/O8sp4sBwzG1SGYCoin2cwVGA1Oq+ex7y8xGJ1z01yhkpKiAnp+7CFb32Fm076XmqJxiobH9LoX3H7zMNO5VRLPw5xrLVenXDVkN7urqxS49pc1iR9ZS8S147Q6T9nnFjmpq1iQTTJ8wNFPytOnCcb8KsTVQ0qbcsHSoRYG1rW11/vOyLNeLc7YcufXSZBkxNWYJMCICIiAiIgIiICIiBERJgRJiIET4Y0HlvY2JVgD2BINjPvPli/Yb+U/lInwca8UYOo2HIyNUqWsAqlupjlzaD1vNb4X4Jx6LUqLg3NRkdaYYIqoXGU1jmYdQUtb1sZ13A44LhmqAEhFdiF9o5LkgeZ0nngvEKz1GFTllciMQl7U3fVaJcn7xsnUTYW6fOc8RjaZckwX2S8UI6lprp+OuNPSy3N5fcA+xlqbh8S9CoRqEtUKX82Gma29trzfsT4npLiRQCVHbLUJyU6jEMhpjl6LY6OSSDoQPOZX6ypLSD1Ky5bAljYbsQBlUnW/Tp3Uy/arnuJ+xIVmJfGhBfRKdAAKPK7VJaYH7GcDTH7ys5/iPKv8L0yB8JuLcYo51XmLmcKVAuQQ+iMSBZQx0F99bSsxPjGnmqJTRqjjOqfhWpUpAGtSUkXBQEXJHnbaTiFZhfsk4amYmnVdm3ZqtyB3C2Atf01ljw3wHw7Cg8uhkzFVJao5LEsFVSSdiSBbubT6UvFSvUCUkz9COerqGalzbEDYAFASTu4AvKjFY98VS5jM6UjTTEUkRmQlUxFNWNU/iOzAi1rwazeJ8Kw+ESmuFw4Q1Ky2ylgoO7EgnuuYWm/IdBNX45hhagA3s10UX1J6WA17nQa+k2hdhJoWeokQZoo9CJAkwEREBESLwJiIgIiIEQIkwItJiIETHx/7t/5T+UyZicUcCjUJ7Ix+QkT4NNw+uCrkCwKVrd7fdH+8wq9OthMMKdHM1JxSAqas9DPl5zMyqSVKliHsSpGtxaYy+IWw9AI1BXSoWBYsRboUFLAa3ue8cN8dVKoIpUlGU5CFV6hGXTa9yNtbTnm0Q2iJXHBwHq0HSqtblivnKF2poKuQpTR29sDl23vrcgTxg/DzU8Rh2axWlTxIJuLZmrZ6TWPcK7+4385VY/xZjKStUq1KdKkL61KZB9y3bqb+m059xbx5xFusYyr1EFaNLQKnYsUFgW03Ol5FbfXibVx1T9mqqYl6lBaTqXV0R6lVEpMECXCIhD2AupJ6bnQbyxwPA1pkvXKM/NrVVKhkCc9VFRbE9yDqfMTgmJ8e4ippVq1lA3AqO19fxG9ydTqTPk9bEVEL0alTklsuVuoMQATmGxN2Gsvs/pFddywmDpYZBkx1KkLIKhPJYNy1CBwzNdTlCg7jQGwhOK8LNEomKpOlOk1MlKmcrTqbglL7kDXztPz9hTVJrFbACnULLaysDZbAfX/LLPw7XdOYVJT2b2O4I79/P4RMox2ziniKhWq4UUnzg18xYK2XpBXc76vN8XacU8MVL18Mt9DVze64Qn/1na12l6M7JkxE0VTEiTAREQEREBERAREQESJMBERASu8Qf8rW/wDG/wCUsJX+IEvhaw/w3/KRPhDjvFKrM+W5stgqga9QBNvM6+4WuTKSnwqnSqCrXrLQIDDDpnKFm71nK9S0lNzqOtvTWWnE3HMdVtZgLkaMQRbKW3t7vSaTgML9841y57gnW4Btr5nW05K27l1TWchstDi+DwyMf1hUxDmx25tjbQg1Kdh7gZXVaHEMZUXmJihRO78skZTqDlWwtt3lJg+HM3MKJmLM6quugJN7e4d5m4vD43LTBdciLlVaRKBf5rAXPqSZrGKzrb14HhKNO+KfKosL1KFZR7rhrHvpKThyJV564WqctN86ggqGUgdYBN9Cov8ACa7T4tVByVK1Smu9gQxJ97aD4mbP4e8PvimL0izL1Ka71KlvUKq5cx+kytXrttS7Nbgy1ytFEFNqlwWAJDXUlT6XP1J8pTcG4TX5rMKd6a08lVtB1Jp033cE2K+hm4fspi8NRqChVFWylqasLMhAv0Ek3FxsT3Mq/wBMqsaeHxKA8tOZUbQmpVdQ6ZvQZ3Yjux12la/5idLZaemZ4aX/AIrDqWFw77EXBAvt853MTiHAKKpisObXcPo99bMBdD/Fve5nbwJ0cU7GuXkjJwkxE2ZgkwIgIiICIiAiIgIiIEXkyJMBERATB4yfuKnqrD5i0zpg8XH3L+6RPiYcn4zwE/pJspC2RifPQd/U6WmuYmhiaSilSTMKhrFNrU7uhqVCewGUW13m9eKQeYLGy2W++vT9e2k0ni3G2p1grKNFACXuaaAHLnsfaa7MR2FpxzXJ12Rf6yFLxagicqmjdNO+erlsHe1rJ3yKNAO5JOtxPhX4gSCeVzSPPS+9zZVB7bXMtxQ5utRNrH16iBb6CfTiaUWFIULLUuRU1y5jrqvyG/nIi2rXrnjVKjK5z18IQtrAJnUXtcZmbNfQjTTedUxHibD4LDotN0sFXIg8joHtb3nvqZUcIwFd1yVwEo62uSXbkhQrKxOgOm3ZdJl1/DOGsCBTyi3YW01i/JH6itJmNfFftXUqelQFH4i92FtcoC79tT3mv8L4i71lqVQQa2emTe9mQKEa/wDD05f80yP2eoriGcoMpUZKZHSCDqdO1xtLWrhA7KCqjJcgqLDqGVl07H85E8lcyCvHaJ2VzwZF5uFDAhuYBlO9hufp9Z1xZxXwpg2GLoMRfLVA39R/oDO1CdHD45+ads9RIibsQSYiAiIgIiICIiAiIgRJkCTAREQEwONfuH9QB9RM+fDFpdCD5SJGl+KqYKKyFVexsSL7DsPP1nN34YyVWNUZww7XJvfe1vhOl+I8MTbW4ANh62+k1epRcFbpfKfxBiPQ3BuvwtOW8bOOuvVdVTVaWQBUZtPZAYE2B1diL/L5iU3LyVA5AANiugysLezbsulrdrb31m1VuKVMhFKgFvobKSbX0JJJY7bTWMfSqGq5ZSOq4B0AJHUQB6jb1lIphN9ZP64UBVBC6sASSQBoQpPfc79xLOjUJYM9hSUa3IynS2/l/aavWwgfdLsCTdRkYXG4I0O2x00mXhuCHkZQhJNyWIAufO/nqdpnesew247zmLzHJSqAOi3FugHS666gdib3857wZUjPsq6nXsNyb7W8p8aKsaNOydVspJ1AYDy7bD5yw4ZwuvWVkCm1jmtsL7jUgE+kyiJ1tMxjJ8LBeZQYWIatcHs2tib99Z1gTTeA8GCtTvSCGnoFBJAGliL9wR5TcxPT446eZyf0RETRmmIEQEREBERAREQERECBJkSRAREQIM8VVuCJ7MgxI0niWNBORrhlY28iO6kbyvqqrbdBtobn8/8ASXXiDwtUr1S6OiaeRufU30Mq18H4pbXqI3uNj9Rac07vjSs9YwDhgNajgA9gfa+U+RwAa5IFrm1tRbsPfLyj4Sce0ot/k/MGZH7MWtlVh8b/AO6WNa1+r1P4fhbeWX6lIpgAi+5G1j6S6pcEKm4Wp8eXPjiuGV2OnMFvK35AgSs0Xi8Qr6eCFNQahXX0F2999SJb4DHC1rAD0sF+FpSYjw/i2YEIW9WZb2+s84nwzxBiMjKnqSNPkJWI78Tbk1t6LzHBRrKNWI/F/wBvpLaVfh3AVKVELVbM9zdux8u0tJ1R4wmSTEgyUPQiQJMBERAReItAREQERECDJERAREQEgxEDyRrIZB5SIkDy6ATw0RCULPVoiShAWQBrESJSlWM+yGIkoe5BiIEyYiAiIgIiIH//2Q==">
            <a:extLst>
              <a:ext uri="{FF2B5EF4-FFF2-40B4-BE49-F238E27FC236}">
                <a16:creationId xmlns="" xmlns:a16="http://schemas.microsoft.com/office/drawing/2014/main" id="{95A21390-5C2F-47A7-AD00-0035A2657240}"/>
              </a:ext>
            </a:extLst>
          </p:cNvPr>
          <p:cNvSpPr>
            <a:spLocks noChangeAspect="1" noChangeArrowheads="1"/>
          </p:cNvSpPr>
          <p:nvPr/>
        </p:nvSpPr>
        <p:spPr bwMode="auto">
          <a:xfrm>
            <a:off x="1739900" y="7938"/>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GB" altLang="en-US" sz="1800" dirty="0">
              <a:latin typeface="Arial" panose="020B0604020202020204" pitchFamily="34" charset="0"/>
            </a:endParaRPr>
          </a:p>
        </p:txBody>
      </p:sp>
      <p:pic>
        <p:nvPicPr>
          <p:cNvPr id="9226" name="Picture 10">
            <a:extLst>
              <a:ext uri="{FF2B5EF4-FFF2-40B4-BE49-F238E27FC236}">
                <a16:creationId xmlns="" xmlns:a16="http://schemas.microsoft.com/office/drawing/2014/main" id="{A2773C5D-34A5-431A-9BDE-85B17088743E}"/>
              </a:ext>
            </a:extLst>
          </p:cNvPr>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476375" y="5229225"/>
            <a:ext cx="1233488" cy="1809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ectangle 1">
            <a:extLst>
              <a:ext uri="{FF2B5EF4-FFF2-40B4-BE49-F238E27FC236}">
                <a16:creationId xmlns="" xmlns:a16="http://schemas.microsoft.com/office/drawing/2014/main" id="{B57399FD-AFB2-4678-86D6-B518EEA423C6}"/>
              </a:ext>
            </a:extLst>
          </p:cNvPr>
          <p:cNvSpPr/>
          <p:nvPr/>
        </p:nvSpPr>
        <p:spPr>
          <a:xfrm>
            <a:off x="1476375" y="1768079"/>
            <a:ext cx="9713843" cy="3293209"/>
          </a:xfrm>
          <a:prstGeom prst="rect">
            <a:avLst/>
          </a:prstGeom>
        </p:spPr>
        <p:txBody>
          <a:bodyPr wrap="square">
            <a:spAutoFit/>
          </a:bodyPr>
          <a:lstStyle/>
          <a:p>
            <a:r>
              <a:rPr lang="en-GB" sz="1600" dirty="0">
                <a:latin typeface="Verdana" panose="020B0604030504040204" pitchFamily="34" charset="0"/>
                <a:ea typeface="Verdana" panose="020B0604030504040204" pitchFamily="34" charset="0"/>
              </a:rPr>
              <a:t>Annual Pension </a:t>
            </a:r>
            <a:r>
              <a:rPr lang="en-GB" sz="1600" b="1" dirty="0">
                <a:latin typeface="Verdana" panose="020B0604030504040204" pitchFamily="34" charset="0"/>
                <a:ea typeface="Verdana" panose="020B0604030504040204" pitchFamily="34" charset="0"/>
              </a:rPr>
              <a:t>£60,000</a:t>
            </a:r>
          </a:p>
          <a:p>
            <a:endParaRPr lang="en-GB" sz="1600" dirty="0">
              <a:latin typeface="Verdana" panose="020B0604030504040204" pitchFamily="34" charset="0"/>
              <a:ea typeface="Verdana" panose="020B0604030504040204" pitchFamily="34" charset="0"/>
            </a:endParaRPr>
          </a:p>
          <a:p>
            <a:r>
              <a:rPr lang="en-GB" sz="1600" dirty="0">
                <a:latin typeface="Verdana" panose="020B0604030504040204" pitchFamily="34" charset="0"/>
                <a:ea typeface="Verdana" panose="020B0604030504040204" pitchFamily="34" charset="0"/>
              </a:rPr>
              <a:t>Lump Sum </a:t>
            </a:r>
            <a:r>
              <a:rPr lang="en-GB" sz="1600" b="1" dirty="0">
                <a:latin typeface="Verdana" panose="020B0604030504040204" pitchFamily="34" charset="0"/>
                <a:ea typeface="Verdana" panose="020B0604030504040204" pitchFamily="34" charset="0"/>
              </a:rPr>
              <a:t>£180,000</a:t>
            </a:r>
          </a:p>
          <a:p>
            <a:endParaRPr lang="en-GB" sz="1600" dirty="0">
              <a:latin typeface="Verdana" panose="020B0604030504040204" pitchFamily="34" charset="0"/>
              <a:ea typeface="Verdana" panose="020B0604030504040204" pitchFamily="34" charset="0"/>
            </a:endParaRPr>
          </a:p>
          <a:p>
            <a:r>
              <a:rPr lang="en-GB" sz="1600" dirty="0">
                <a:latin typeface="Verdana" panose="020B0604030504040204" pitchFamily="34" charset="0"/>
                <a:ea typeface="Verdana" panose="020B0604030504040204" pitchFamily="34" charset="0"/>
              </a:rPr>
              <a:t>Capital Value </a:t>
            </a:r>
            <a:r>
              <a:rPr lang="en-GB" sz="1600" b="1" dirty="0">
                <a:latin typeface="Verdana" panose="020B0604030504040204" pitchFamily="34" charset="0"/>
                <a:ea typeface="Verdana" panose="020B0604030504040204" pitchFamily="34" charset="0"/>
              </a:rPr>
              <a:t>£1,380,000 </a:t>
            </a:r>
            <a:r>
              <a:rPr lang="en-GB" sz="1600" dirty="0">
                <a:latin typeface="Verdana" panose="020B0604030504040204" pitchFamily="34" charset="0"/>
                <a:ea typeface="Verdana" panose="020B0604030504040204" pitchFamily="34" charset="0"/>
              </a:rPr>
              <a:t>(£60,000 x 20) + £180,000</a:t>
            </a:r>
          </a:p>
          <a:p>
            <a:endParaRPr lang="en-GB" sz="1600" dirty="0">
              <a:latin typeface="Verdana" panose="020B0604030504040204" pitchFamily="34" charset="0"/>
              <a:ea typeface="Verdana" panose="020B0604030504040204" pitchFamily="34" charset="0"/>
            </a:endParaRPr>
          </a:p>
          <a:p>
            <a:r>
              <a:rPr lang="en-GB" sz="1600" dirty="0">
                <a:latin typeface="Verdana" panose="020B0604030504040204" pitchFamily="34" charset="0"/>
                <a:ea typeface="Verdana" panose="020B0604030504040204" pitchFamily="34" charset="0"/>
              </a:rPr>
              <a:t>Excess Over LTA = £1,380,000 - £1,055,000 = </a:t>
            </a:r>
            <a:r>
              <a:rPr lang="en-GB" sz="1600" b="1" dirty="0">
                <a:latin typeface="Verdana" panose="020B0604030504040204" pitchFamily="34" charset="0"/>
                <a:ea typeface="Verdana" panose="020B0604030504040204" pitchFamily="34" charset="0"/>
              </a:rPr>
              <a:t>£335,000</a:t>
            </a:r>
          </a:p>
          <a:p>
            <a:endParaRPr lang="en-GB" sz="1600" dirty="0">
              <a:latin typeface="Verdana" panose="020B0604030504040204" pitchFamily="34" charset="0"/>
              <a:ea typeface="Verdana" panose="020B0604030504040204" pitchFamily="34" charset="0"/>
            </a:endParaRPr>
          </a:p>
          <a:p>
            <a:r>
              <a:rPr lang="en-GB" sz="1600" dirty="0">
                <a:latin typeface="Verdana" panose="020B0604030504040204" pitchFamily="34" charset="0"/>
                <a:ea typeface="Verdana" panose="020B0604030504040204" pitchFamily="34" charset="0"/>
              </a:rPr>
              <a:t>Tax charge payable £335,000 x 25% = </a:t>
            </a:r>
            <a:r>
              <a:rPr lang="en-GB" sz="1600" b="1" dirty="0">
                <a:latin typeface="Verdana" panose="020B0604030504040204" pitchFamily="34" charset="0"/>
                <a:ea typeface="Verdana" panose="020B0604030504040204" pitchFamily="34" charset="0"/>
              </a:rPr>
              <a:t>£83,750</a:t>
            </a:r>
          </a:p>
          <a:p>
            <a:endParaRPr lang="en-GB" sz="1600" dirty="0">
              <a:latin typeface="Verdana" panose="020B0604030504040204" pitchFamily="34" charset="0"/>
              <a:ea typeface="Verdana" panose="020B0604030504040204" pitchFamily="34" charset="0"/>
            </a:endParaRPr>
          </a:p>
          <a:p>
            <a:r>
              <a:rPr lang="en-GB" sz="1600" dirty="0">
                <a:latin typeface="Verdana" panose="020B0604030504040204" pitchFamily="34" charset="0"/>
                <a:ea typeface="Verdana" panose="020B0604030504040204" pitchFamily="34" charset="0"/>
              </a:rPr>
              <a:t>Reduction to pension £83,750/20 (actuarial factor) = </a:t>
            </a:r>
            <a:r>
              <a:rPr lang="en-GB" sz="1600" b="1" dirty="0">
                <a:latin typeface="Verdana" panose="020B0604030504040204" pitchFamily="34" charset="0"/>
                <a:ea typeface="Verdana" panose="020B0604030504040204" pitchFamily="34" charset="0"/>
              </a:rPr>
              <a:t>£4,187</a:t>
            </a:r>
          </a:p>
          <a:p>
            <a:endParaRPr lang="en-GB" sz="1600" dirty="0">
              <a:latin typeface="Verdana" panose="020B0604030504040204" pitchFamily="34" charset="0"/>
              <a:ea typeface="Verdana" panose="020B0604030504040204" pitchFamily="34" charset="0"/>
            </a:endParaRPr>
          </a:p>
          <a:p>
            <a:r>
              <a:rPr lang="en-GB" sz="1600" dirty="0">
                <a:latin typeface="Verdana" panose="020B0604030504040204" pitchFamily="34" charset="0"/>
                <a:ea typeface="Verdana" panose="020B0604030504040204" pitchFamily="34" charset="0"/>
              </a:rPr>
              <a:t>Reduced Pension Payable = </a:t>
            </a:r>
            <a:r>
              <a:rPr lang="en-GB" sz="1600" b="1" u="sng" dirty="0">
                <a:latin typeface="Verdana" panose="020B0604030504040204" pitchFamily="34" charset="0"/>
                <a:ea typeface="Verdana" panose="020B0604030504040204" pitchFamily="34" charset="0"/>
              </a:rPr>
              <a:t>£55,812</a:t>
            </a:r>
          </a:p>
        </p:txBody>
      </p:sp>
    </p:spTree>
    <p:extLst>
      <p:ext uri="{BB962C8B-B14F-4D97-AF65-F5344CB8AC3E}">
        <p14:creationId xmlns:p14="http://schemas.microsoft.com/office/powerpoint/2010/main" val="3365532551"/>
      </p:ext>
    </p:extLst>
  </p:cSld>
  <p:clrMapOvr>
    <a:masterClrMapping/>
  </p:clrMapOvr>
  <p:transition spd="slow"/>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1"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1"/>
            <a:ext cx="12056011" cy="685761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5763676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5"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 y="0"/>
            <a:ext cx="12085982" cy="6858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12097005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3">
            <a:extLst>
              <a:ext uri="{FF2B5EF4-FFF2-40B4-BE49-F238E27FC236}">
                <a16:creationId xmlns="" xmlns:a16="http://schemas.microsoft.com/office/drawing/2014/main" id="{817612D0-A806-4E80-A234-B9A1891F65DD}"/>
              </a:ext>
            </a:extLst>
          </p:cNvPr>
          <p:cNvSpPr>
            <a:spLocks noGrp="1"/>
          </p:cNvSpPr>
          <p:nvPr>
            <p:ph type="title"/>
          </p:nvPr>
        </p:nvSpPr>
        <p:spPr>
          <a:xfrm>
            <a:off x="0" y="222252"/>
            <a:ext cx="12192000" cy="1335087"/>
          </a:xfrm>
          <a:solidFill>
            <a:schemeClr val="accent1"/>
          </a:solidFill>
        </p:spPr>
        <p:txBody>
          <a:bodyPr/>
          <a:lstStyle/>
          <a:p>
            <a:pPr algn="ctr"/>
            <a:r>
              <a:rPr lang="en-GB" altLang="en-US" sz="2800" dirty="0">
                <a:solidFill>
                  <a:schemeClr val="bg1"/>
                </a:solidFill>
                <a:latin typeface="Verdana" panose="020B0604030504040204" pitchFamily="34" charset="0"/>
                <a:ea typeface="Verdana" panose="020B0604030504040204" pitchFamily="34" charset="0"/>
                <a:cs typeface="Verdana" panose="020B0604030504040204" pitchFamily="34" charset="0"/>
              </a:rPr>
              <a:t>Lifetime Allowance </a:t>
            </a:r>
          </a:p>
        </p:txBody>
      </p:sp>
      <p:sp>
        <p:nvSpPr>
          <p:cNvPr id="9220" name="TextBox 1">
            <a:extLst>
              <a:ext uri="{FF2B5EF4-FFF2-40B4-BE49-F238E27FC236}">
                <a16:creationId xmlns="" xmlns:a16="http://schemas.microsoft.com/office/drawing/2014/main" id="{8AB36CB6-EE2E-44ED-B375-2AEADF2067AB}"/>
              </a:ext>
            </a:extLst>
          </p:cNvPr>
          <p:cNvSpPr txBox="1">
            <a:spLocks noChangeArrowheads="1"/>
          </p:cNvSpPr>
          <p:nvPr/>
        </p:nvSpPr>
        <p:spPr bwMode="auto">
          <a:xfrm>
            <a:off x="2424113" y="6611939"/>
            <a:ext cx="7200900" cy="231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en-GB" altLang="en-US" sz="900" dirty="0">
                <a:latin typeface="Arial" panose="020B0604020202020204" pitchFamily="34" charset="0"/>
              </a:rPr>
              <a:t>Create and Prosper Financial Services Ltd is authorised and regulated by the Financial Conduct Authority. FCA Number 520631</a:t>
            </a:r>
          </a:p>
        </p:txBody>
      </p:sp>
      <p:pic>
        <p:nvPicPr>
          <p:cNvPr id="9221" name="Picture 3">
            <a:extLst>
              <a:ext uri="{FF2B5EF4-FFF2-40B4-BE49-F238E27FC236}">
                <a16:creationId xmlns="" xmlns:a16="http://schemas.microsoft.com/office/drawing/2014/main" id="{70674C64-D703-43CA-9B0B-F5DD0A617815}"/>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447214" y="5672139"/>
            <a:ext cx="1076325" cy="1062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222" name="Picture 5">
            <a:extLst>
              <a:ext uri="{FF2B5EF4-FFF2-40B4-BE49-F238E27FC236}">
                <a16:creationId xmlns="" xmlns:a16="http://schemas.microsoft.com/office/drawing/2014/main" id="{B432AED3-00AD-44A7-A2D4-BFA5F01C9A99}"/>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0180119" y="201475"/>
            <a:ext cx="1471613" cy="1368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223" name="AutoShape 9">
            <a:extLst>
              <a:ext uri="{FF2B5EF4-FFF2-40B4-BE49-F238E27FC236}">
                <a16:creationId xmlns="" xmlns:a16="http://schemas.microsoft.com/office/drawing/2014/main" id="{BBC96044-874F-49C3-9B3F-0A6669A87E0E}"/>
              </a:ext>
            </a:extLst>
          </p:cNvPr>
          <p:cNvSpPr>
            <a:spLocks noChangeAspect="1" noChangeArrowheads="1"/>
          </p:cNvSpPr>
          <p:nvPr/>
        </p:nvSpPr>
        <p:spPr bwMode="auto">
          <a:xfrm>
            <a:off x="1587500" y="-144463"/>
            <a:ext cx="304800" cy="3048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GB" altLang="en-US" sz="1800" dirty="0">
              <a:latin typeface="Arial" panose="020B0604020202020204" pitchFamily="34" charset="0"/>
            </a:endParaRPr>
          </a:p>
        </p:txBody>
      </p:sp>
      <p:sp>
        <p:nvSpPr>
          <p:cNvPr id="9224" name="AutoShape 11" descr="data:image/jpeg;base64,/9j/4AAQSkZJRgABAQAAAQABAAD/2wCEAAkGBhESEBQUEBAVFBQWFRQWFhQYFRQWFRUWFRQXFhQSFRcXGyYeGBkjGhQUHy8gIycpLCwsFh4xNTAqNSgrLCkBCQoKDgwOGg8PGikfHyEpLCkpKikpKSkpKSksKSkpKSkpKSkpKSwpKSwpKSkpKSksLCwpKSkpKSksKSwsKSkpKf/AABEIAJMA2wMBIgACEQEDEQH/xAAcAAEAAgMBAQEAAAAAAAAAAAAAAQUEBgcCAwj/xAA/EAACAQIEBAMFBAgEBwAAAAABAgADEQQSITEFEyJBBlFhMnGBkaEHI0KxFBUWM1Jy0eFjgsHCJDRDYnOy8P/EABkBAQADAQEAAAAAAAAAAAAAAAABAgMEBf/EAB4RAQADAAMBAQEBAAAAAAAAAAABAhEDITESQTIi/9oADAMBAAIRAxEAPwDuMREBERAiIMQERECJMXkEwPFSqFtcgX0Ec70lZxmsLqLbG99hfy9Z5pVqrbZF+J/K0rMpxZNVPkPr/SRzW9Pr/WUuMxnLNqmIA2voSRfzsdPjPrhWz3yVc1tCQBb53kfSflbCqfSTzj5fnNc8RccGCo82qKroD1ctVOUfxNfYes13A/bFw5zZqtSn/OmnzWPqD5dD5x8vr/aehiB3FprdDjeHfWlila4voRa3ofOeMFxbOxUOQR2Y3v6iRN4haKTPjaqdYHYg/wD209yj4G3XUsNzdt9Db+0vBLxOs0SZEkyRIiQJMBERAREQEREBERAiIiAiIgRBkyCYFRxtrkDbKb3JAHulLj+MBV6HQHvY5vTtcj3zL8X4sCy2JNr2G512BnLfGHGW54NA8roCkCplUkXzdrdwPfOfktnjXjjvtsPEsTTylaj21udmuSdbA2Jb8ptGC4sijKKgGXpINRRZhoQenQ7Tj/BeGVcZWAL2FRxR5h22LNlvq7KqsfIG3nOkU+E9N6mHeqVsvOosVqvlFiMQikAuLAX1vM4ifYbzaurjH8bohDnqowIII5isCDpawBuTe1u95zitgsLTqunIw6OHIIFCoSuugDc0HbyHwm1YThS8y9LhtUEEHnYpzlS2udUzEX8jYSsFbhP6QyENq5OYHPdzo721K5mBOtpMxbERausThuJWlbl4ikq+Rp1UFt98x7Sy5RernV+o2sVqgAg7EU3X/dK/iXCaa1VXPdWIyG6d9twLbee8mtxWmTZKeemCCxYNlCg/hGtvZ398zrE/q9+vHR/DN0zBySzG98tgdPiL/GbCJrHhEgZ0t5Ed/Q2PxE2edlPHFPpERLoSIgRAREQEREBERAREQIiIgItEQIkwZ86z2UnyBPyEDQPE+NJeow3FwLbkjRbfGaO9GgudHNas6Xz06VPM6kGzAlvZ10vrvpNg8QVUNNjVJy2uQDlY66AH3kGc14RxRlqqzsxtcNZiraLrZhrrtObPqW0dNx4SaFZM9RWo1UN6BVnKUdiugF84t1EjXUaTasX4nwmXmV674KsQFarSYMlQjY2Fw3xAIvrOTYTxTiahAxWJL0gwDL0is6gEizgKxG34xPXFPEFKobUsO+UagsQxCjU2zu5A03vEUmJ1ebVmMbR4p8b0GQ0qXEsRiGZSM5yJSS+/QLZ2t2JtrNPw7lBlpYl1v/hgA6bGor7TzUo4Z8pfEDbUKyAa9tV7bSGrpSW1HPcf9Q1VKqPco/O8sp4sBwzG1SGYCoin2cwVGA1Oq+ex7y8xGJ1z01yhkpKiAnp+7CFb32Fm076XmqJxiobH9LoX3H7zMNO5VRLPw5xrLVenXDVkN7urqxS49pc1iR9ZS8S147Q6T9nnFjmpq1iQTTJ8wNFPytOnCcb8KsTVQ0qbcsHSoRYG1rW11/vOyLNeLc7YcufXSZBkxNWYJMCICIiAiIgIiICIiBERJgRJiIET4Y0HlvY2JVgD2BINjPvPli/Yb+U/lInwca8UYOo2HIyNUqWsAqlupjlzaD1vNb4X4Jx6LUqLg3NRkdaYYIqoXGU1jmYdQUtb1sZ13A44LhmqAEhFdiF9o5LkgeZ0nngvEKz1GFTllciMQl7U3fVaJcn7xsnUTYW6fOc8RjaZckwX2S8UI6lprp+OuNPSy3N5fcA+xlqbh8S9CoRqEtUKX82Gma29trzfsT4npLiRQCVHbLUJyU6jEMhpjl6LY6OSSDoQPOZX6ypLSD1Ky5bAljYbsQBlUnW/Tp3Uy/arnuJ+xIVmJfGhBfRKdAAKPK7VJaYH7GcDTH7ys5/iPKv8L0yB8JuLcYo51XmLmcKVAuQQ+iMSBZQx0F99bSsxPjGnmqJTRqjjOqfhWpUpAGtSUkXBQEXJHnbaTiFZhfsk4amYmnVdm3ZqtyB3C2Atf01ljw3wHw7Cg8uhkzFVJao5LEsFVSSdiSBbubT6UvFSvUCUkz9COerqGalzbEDYAFASTu4AvKjFY98VS5jM6UjTTEUkRmQlUxFNWNU/iOzAi1rwazeJ8Kw+ESmuFw4Q1Ky2ylgoO7EgnuuYWm/IdBNX45hhagA3s10UX1J6WA17nQa+k2hdhJoWeokQZoo9CJAkwEREBESLwJiIgIiIEQIkwItJiIETHx/7t/5T+UyZicUcCjUJ7Ix+QkT4NNw+uCrkCwKVrd7fdH+8wq9OthMMKdHM1JxSAqas9DPl5zMyqSVKliHsSpGtxaYy+IWw9AI1BXSoWBYsRboUFLAa3ue8cN8dVKoIpUlGU5CFV6hGXTa9yNtbTnm0Q2iJXHBwHq0HSqtblivnKF2poKuQpTR29sDl23vrcgTxg/DzU8Rh2axWlTxIJuLZmrZ6TWPcK7+4385VY/xZjKStUq1KdKkL61KZB9y3bqb+m059xbx5xFusYyr1EFaNLQKnYsUFgW03Ol5FbfXibVx1T9mqqYl6lBaTqXV0R6lVEpMECXCIhD2AupJ6bnQbyxwPA1pkvXKM/NrVVKhkCc9VFRbE9yDqfMTgmJ8e4ippVq1lA3AqO19fxG9ydTqTPk9bEVEL0alTklsuVuoMQATmGxN2Gsvs/pFddywmDpYZBkx1KkLIKhPJYNy1CBwzNdTlCg7jQGwhOK8LNEomKpOlOk1MlKmcrTqbglL7kDXztPz9hTVJrFbACnULLaysDZbAfX/LLPw7XdOYVJT2b2O4I79/P4RMox2ziniKhWq4UUnzg18xYK2XpBXc76vN8XacU8MVL18Mt9DVze64Qn/1na12l6M7JkxE0VTEiTAREQEREBERAREQESJMBERASu8Qf8rW/wDG/wCUsJX+IEvhaw/w3/KRPhDjvFKrM+W5stgqga9QBNvM6+4WuTKSnwqnSqCrXrLQIDDDpnKFm71nK9S0lNzqOtvTWWnE3HMdVtZgLkaMQRbKW3t7vSaTgML9841y57gnW4Btr5nW05K27l1TWchstDi+DwyMf1hUxDmx25tjbQg1Kdh7gZXVaHEMZUXmJihRO78skZTqDlWwtt3lJg+HM3MKJmLM6quugJN7e4d5m4vD43LTBdciLlVaRKBf5rAXPqSZrGKzrb14HhKNO+KfKosL1KFZR7rhrHvpKThyJV564WqctN86ggqGUgdYBN9Cov8ACa7T4tVByVK1Smu9gQxJ97aD4mbP4e8PvimL0izL1Ka71KlvUKq5cx+kytXrttS7Nbgy1ytFEFNqlwWAJDXUlT6XP1J8pTcG4TX5rMKd6a08lVtB1Jp033cE2K+hm4fspi8NRqChVFWylqasLMhAv0Ek3FxsT3Mq/wBMqsaeHxKA8tOZUbQmpVdQ6ZvQZ3Yjux12la/5idLZaemZ4aX/AIrDqWFw77EXBAvt853MTiHAKKpisObXcPo99bMBdD/Fve5nbwJ0cU7GuXkjJwkxE2ZgkwIgIiICIiAiIgIiIEXkyJMBERATB4yfuKnqrD5i0zpg8XH3L+6RPiYcn4zwE/pJspC2RifPQd/U6WmuYmhiaSilSTMKhrFNrU7uhqVCewGUW13m9eKQeYLGy2W++vT9e2k0ni3G2p1grKNFACXuaaAHLnsfaa7MR2FpxzXJ12Rf6yFLxagicqmjdNO+erlsHe1rJ3yKNAO5JOtxPhX4gSCeVzSPPS+9zZVB7bXMtxQ5utRNrH16iBb6CfTiaUWFIULLUuRU1y5jrqvyG/nIi2rXrnjVKjK5z18IQtrAJnUXtcZmbNfQjTTedUxHibD4LDotN0sFXIg8joHtb3nvqZUcIwFd1yVwEo62uSXbkhQrKxOgOm3ZdJl1/DOGsCBTyi3YW01i/JH6itJmNfFftXUqelQFH4i92FtcoC79tT3mv8L4i71lqVQQa2emTe9mQKEa/wDD05f80yP2eoriGcoMpUZKZHSCDqdO1xtLWrhA7KCqjJcgqLDqGVl07H85E8lcyCvHaJ2VzwZF5uFDAhuYBlO9hufp9Z1xZxXwpg2GLoMRfLVA39R/oDO1CdHD45+ads9RIibsQSYiAiIgIiICIiAiIgRJkCTAREQEwONfuH9QB9RM+fDFpdCD5SJGl+KqYKKyFVexsSL7DsPP1nN34YyVWNUZww7XJvfe1vhOl+I8MTbW4ANh62+k1epRcFbpfKfxBiPQ3BuvwtOW8bOOuvVdVTVaWQBUZtPZAYE2B1diL/L5iU3LyVA5AANiugysLezbsulrdrb31m1VuKVMhFKgFvobKSbX0JJJY7bTWMfSqGq5ZSOq4B0AJHUQB6jb1lIphN9ZP64UBVBC6sASSQBoQpPfc79xLOjUJYM9hSUa3IynS2/l/aavWwgfdLsCTdRkYXG4I0O2x00mXhuCHkZQhJNyWIAufO/nqdpnesew247zmLzHJSqAOi3FugHS666gdib3857wZUjPsq6nXsNyb7W8p8aKsaNOydVspJ1AYDy7bD5yw4ZwuvWVkCm1jmtsL7jUgE+kyiJ1tMxjJ8LBeZQYWIatcHs2tib99Z1gTTeA8GCtTvSCGnoFBJAGliL9wR5TcxPT446eZyf0RETRmmIEQEREBERAREQERECBJkSRAREQIM8VVuCJ7MgxI0niWNBORrhlY28iO6kbyvqqrbdBtobn8/8ASXXiDwtUr1S6OiaeRufU30Mq18H4pbXqI3uNj9Rac07vjSs9YwDhgNajgA9gfa+U+RwAa5IFrm1tRbsPfLyj4Sce0ot/k/MGZH7MWtlVh8b/AO6WNa1+r1P4fhbeWX6lIpgAi+5G1j6S6pcEKm4Wp8eXPjiuGV2OnMFvK35AgSs0Xi8Qr6eCFNQahXX0F2999SJb4DHC1rAD0sF+FpSYjw/i2YEIW9WZb2+s84nwzxBiMjKnqSNPkJWI78Tbk1t6LzHBRrKNWI/F/wBvpLaVfh3AVKVELVbM9zdux8u0tJ1R4wmSTEgyUPQiQJMBERAReItAREQERECDJERAREQEgxEDyRrIZB5SIkDy6ATw0RCULPVoiShAWQBrESJSlWM+yGIkoe5BiIEyYiAiIgIiIH//2Q==">
            <a:extLst>
              <a:ext uri="{FF2B5EF4-FFF2-40B4-BE49-F238E27FC236}">
                <a16:creationId xmlns="" xmlns:a16="http://schemas.microsoft.com/office/drawing/2014/main" id="{95A21390-5C2F-47A7-AD00-0035A2657240}"/>
              </a:ext>
            </a:extLst>
          </p:cNvPr>
          <p:cNvSpPr>
            <a:spLocks noChangeAspect="1" noChangeArrowheads="1"/>
          </p:cNvSpPr>
          <p:nvPr/>
        </p:nvSpPr>
        <p:spPr bwMode="auto">
          <a:xfrm>
            <a:off x="1739900" y="7938"/>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GB" altLang="en-US" sz="1800" dirty="0">
              <a:latin typeface="Arial" panose="020B0604020202020204" pitchFamily="34" charset="0"/>
            </a:endParaRPr>
          </a:p>
        </p:txBody>
      </p:sp>
      <p:pic>
        <p:nvPicPr>
          <p:cNvPr id="9226" name="Picture 10">
            <a:extLst>
              <a:ext uri="{FF2B5EF4-FFF2-40B4-BE49-F238E27FC236}">
                <a16:creationId xmlns="" xmlns:a16="http://schemas.microsoft.com/office/drawing/2014/main" id="{A2773C5D-34A5-431A-9BDE-85B17088743E}"/>
              </a:ext>
            </a:extLst>
          </p:cNvPr>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476375" y="5229225"/>
            <a:ext cx="1233488" cy="1809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ectangle 1">
            <a:extLst>
              <a:ext uri="{FF2B5EF4-FFF2-40B4-BE49-F238E27FC236}">
                <a16:creationId xmlns="" xmlns:a16="http://schemas.microsoft.com/office/drawing/2014/main" id="{C848AB22-4327-4034-ABFF-1149C80CC834}"/>
              </a:ext>
            </a:extLst>
          </p:cNvPr>
          <p:cNvSpPr/>
          <p:nvPr/>
        </p:nvSpPr>
        <p:spPr>
          <a:xfrm>
            <a:off x="1139687" y="1695452"/>
            <a:ext cx="10816845" cy="400110"/>
          </a:xfrm>
          <a:prstGeom prst="rect">
            <a:avLst/>
          </a:prstGeom>
        </p:spPr>
        <p:txBody>
          <a:bodyPr wrap="square">
            <a:spAutoFit/>
          </a:bodyPr>
          <a:lstStyle/>
          <a:p>
            <a:r>
              <a:rPr lang="en-GB" sz="2000" dirty="0">
                <a:latin typeface="Verdana" panose="020B0604030504040204" pitchFamily="34" charset="0"/>
                <a:ea typeface="Verdana" panose="020B0604030504040204" pitchFamily="34" charset="0"/>
              </a:rPr>
              <a:t>LTA reduced by £87,606 as a result of reducing pension and maximising TFC</a:t>
            </a:r>
          </a:p>
        </p:txBody>
      </p:sp>
      <p:sp>
        <p:nvSpPr>
          <p:cNvPr id="12" name="Text Placeholder 2">
            <a:extLst>
              <a:ext uri="{FF2B5EF4-FFF2-40B4-BE49-F238E27FC236}">
                <a16:creationId xmlns="" xmlns:a16="http://schemas.microsoft.com/office/drawing/2014/main" id="{A4BFA49B-0692-4542-B2BB-F40D3A7F6150}"/>
              </a:ext>
            </a:extLst>
          </p:cNvPr>
          <p:cNvSpPr txBox="1">
            <a:spLocks/>
          </p:cNvSpPr>
          <p:nvPr/>
        </p:nvSpPr>
        <p:spPr>
          <a:xfrm>
            <a:off x="6142036" y="2073244"/>
            <a:ext cx="5213352" cy="823912"/>
          </a:xfrm>
          <a:prstGeom prst="rect">
            <a:avLst/>
          </a:prstGeom>
          <a:ln>
            <a:solidFill>
              <a:schemeClr val="tx1"/>
            </a:solidFill>
          </a:ln>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GB" dirty="0"/>
              <a:t>         </a:t>
            </a:r>
            <a:r>
              <a:rPr lang="en-GB" b="1" dirty="0">
                <a:latin typeface="Verdana" panose="020B0604030504040204" pitchFamily="34" charset="0"/>
                <a:ea typeface="Verdana" panose="020B0604030504040204" pitchFamily="34" charset="0"/>
              </a:rPr>
              <a:t>Maximum Pension</a:t>
            </a:r>
          </a:p>
        </p:txBody>
      </p:sp>
      <p:sp>
        <p:nvSpPr>
          <p:cNvPr id="13" name="Text Placeholder 4">
            <a:extLst>
              <a:ext uri="{FF2B5EF4-FFF2-40B4-BE49-F238E27FC236}">
                <a16:creationId xmlns="" xmlns:a16="http://schemas.microsoft.com/office/drawing/2014/main" id="{EFEE89AD-B887-476D-8DA4-0847FC0E5C1D}"/>
              </a:ext>
            </a:extLst>
          </p:cNvPr>
          <p:cNvSpPr txBox="1">
            <a:spLocks/>
          </p:cNvSpPr>
          <p:nvPr/>
        </p:nvSpPr>
        <p:spPr>
          <a:xfrm>
            <a:off x="841374" y="2095562"/>
            <a:ext cx="5183188" cy="823912"/>
          </a:xfrm>
          <a:prstGeom prst="rect">
            <a:avLst/>
          </a:prstGeom>
          <a:ln>
            <a:solidFill>
              <a:schemeClr val="tx1"/>
            </a:solidFill>
          </a:ln>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GB" dirty="0"/>
              <a:t>             </a:t>
            </a:r>
            <a:r>
              <a:rPr lang="en-GB" b="1" dirty="0">
                <a:latin typeface="Verdana" panose="020B0604030504040204" pitchFamily="34" charset="0"/>
                <a:ea typeface="Verdana" panose="020B0604030504040204" pitchFamily="34" charset="0"/>
              </a:rPr>
              <a:t>Maximum TFC</a:t>
            </a:r>
          </a:p>
        </p:txBody>
      </p:sp>
      <p:sp>
        <p:nvSpPr>
          <p:cNvPr id="14" name="Content Placeholder 3">
            <a:extLst>
              <a:ext uri="{FF2B5EF4-FFF2-40B4-BE49-F238E27FC236}">
                <a16:creationId xmlns="" xmlns:a16="http://schemas.microsoft.com/office/drawing/2014/main" id="{1D3A003F-4CE5-4D4C-8835-747D9676704F}"/>
              </a:ext>
            </a:extLst>
          </p:cNvPr>
          <p:cNvSpPr txBox="1">
            <a:spLocks/>
          </p:cNvSpPr>
          <p:nvPr/>
        </p:nvSpPr>
        <p:spPr>
          <a:xfrm>
            <a:off x="866776" y="3035362"/>
            <a:ext cx="5157786" cy="2528889"/>
          </a:xfrm>
          <a:prstGeom prst="rect">
            <a:avLst/>
          </a:prstGeom>
          <a:ln>
            <a:solidFill>
              <a:schemeClr val="tx1"/>
            </a:solidFill>
          </a:ln>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sz="2400" b="1" dirty="0">
                <a:latin typeface="Verdana" panose="020B0604030504040204" pitchFamily="34" charset="0"/>
                <a:ea typeface="Verdana" panose="020B0604030504040204" pitchFamily="34" charset="0"/>
              </a:rPr>
              <a:t>£44,801 x 20 = £896,020</a:t>
            </a:r>
          </a:p>
          <a:p>
            <a:r>
              <a:rPr lang="en-GB" sz="2400" b="1" dirty="0">
                <a:latin typeface="Verdana" panose="020B0604030504040204" pitchFamily="34" charset="0"/>
                <a:ea typeface="Verdana" panose="020B0604030504040204" pitchFamily="34" charset="0"/>
              </a:rPr>
              <a:t>Tax Free Cash = £298,646</a:t>
            </a:r>
          </a:p>
          <a:p>
            <a:endParaRPr lang="en-GB" sz="2400" b="1" dirty="0">
              <a:latin typeface="Verdana" panose="020B0604030504040204" pitchFamily="34" charset="0"/>
              <a:ea typeface="Verdana" panose="020B0604030504040204" pitchFamily="34" charset="0"/>
            </a:endParaRPr>
          </a:p>
          <a:p>
            <a:r>
              <a:rPr lang="en-GB" sz="2400" b="1" dirty="0">
                <a:latin typeface="Verdana" panose="020B0604030504040204" pitchFamily="34" charset="0"/>
                <a:ea typeface="Verdana" panose="020B0604030504040204" pitchFamily="34" charset="0"/>
              </a:rPr>
              <a:t>TOTAL £1,194,666 </a:t>
            </a:r>
          </a:p>
        </p:txBody>
      </p:sp>
      <p:sp>
        <p:nvSpPr>
          <p:cNvPr id="15" name="Content Placeholder 5">
            <a:extLst>
              <a:ext uri="{FF2B5EF4-FFF2-40B4-BE49-F238E27FC236}">
                <a16:creationId xmlns="" xmlns:a16="http://schemas.microsoft.com/office/drawing/2014/main" id="{8F3E616A-3F27-492F-B0BD-52FFCBCBD668}"/>
              </a:ext>
            </a:extLst>
          </p:cNvPr>
          <p:cNvSpPr txBox="1">
            <a:spLocks/>
          </p:cNvSpPr>
          <p:nvPr/>
        </p:nvSpPr>
        <p:spPr>
          <a:xfrm>
            <a:off x="6142036" y="3033711"/>
            <a:ext cx="5213352" cy="2528890"/>
          </a:xfrm>
          <a:prstGeom prst="rect">
            <a:avLst/>
          </a:prstGeom>
          <a:ln>
            <a:solidFill>
              <a:schemeClr val="tx1"/>
            </a:solidFill>
          </a:ln>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sz="2400" b="1" dirty="0">
                <a:latin typeface="Verdana" panose="020B0604030504040204" pitchFamily="34" charset="0"/>
                <a:ea typeface="Verdana" panose="020B0604030504040204" pitchFamily="34" charset="0"/>
              </a:rPr>
              <a:t>£55,751 x 20 = £1,115,020</a:t>
            </a:r>
          </a:p>
          <a:p>
            <a:r>
              <a:rPr lang="en-GB" sz="2400" b="1" dirty="0">
                <a:latin typeface="Verdana" panose="020B0604030504040204" pitchFamily="34" charset="0"/>
                <a:ea typeface="Verdana" panose="020B0604030504040204" pitchFamily="34" charset="0"/>
              </a:rPr>
              <a:t>Tax Free Cash = £167,252</a:t>
            </a:r>
          </a:p>
          <a:p>
            <a:endParaRPr lang="en-GB" sz="2400" b="1" dirty="0">
              <a:latin typeface="Verdana" panose="020B0604030504040204" pitchFamily="34" charset="0"/>
              <a:ea typeface="Verdana" panose="020B0604030504040204" pitchFamily="34" charset="0"/>
            </a:endParaRPr>
          </a:p>
          <a:p>
            <a:r>
              <a:rPr lang="en-GB" sz="2400" b="1" dirty="0">
                <a:latin typeface="Verdana" panose="020B0604030504040204" pitchFamily="34" charset="0"/>
                <a:ea typeface="Verdana" panose="020B0604030504040204" pitchFamily="34" charset="0"/>
              </a:rPr>
              <a:t>TOTAL £1,282,272</a:t>
            </a:r>
          </a:p>
        </p:txBody>
      </p:sp>
    </p:spTree>
    <p:extLst>
      <p:ext uri="{BB962C8B-B14F-4D97-AF65-F5344CB8AC3E}">
        <p14:creationId xmlns:p14="http://schemas.microsoft.com/office/powerpoint/2010/main" val="3089129189"/>
      </p:ext>
    </p:extLst>
  </p:cSld>
  <p:clrMapOvr>
    <a:masterClrMapping/>
  </p:clrMapOvr>
  <p:transition spd="slow"/>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3">
            <a:extLst>
              <a:ext uri="{FF2B5EF4-FFF2-40B4-BE49-F238E27FC236}">
                <a16:creationId xmlns="" xmlns:a16="http://schemas.microsoft.com/office/drawing/2014/main" id="{817612D0-A806-4E80-A234-B9A1891F65DD}"/>
              </a:ext>
            </a:extLst>
          </p:cNvPr>
          <p:cNvSpPr>
            <a:spLocks noGrp="1"/>
          </p:cNvSpPr>
          <p:nvPr>
            <p:ph type="title"/>
          </p:nvPr>
        </p:nvSpPr>
        <p:spPr>
          <a:xfrm>
            <a:off x="0" y="222252"/>
            <a:ext cx="12192000" cy="1335087"/>
          </a:xfrm>
          <a:solidFill>
            <a:schemeClr val="accent1"/>
          </a:solidFill>
        </p:spPr>
        <p:txBody>
          <a:bodyPr/>
          <a:lstStyle/>
          <a:p>
            <a:pPr algn="ctr"/>
            <a:r>
              <a:rPr lang="en-GB" altLang="en-US" sz="2800" dirty="0">
                <a:solidFill>
                  <a:schemeClr val="bg1"/>
                </a:solidFill>
                <a:latin typeface="Verdana" panose="020B0604030504040204" pitchFamily="34" charset="0"/>
                <a:ea typeface="Verdana" panose="020B0604030504040204" pitchFamily="34" charset="0"/>
                <a:cs typeface="Verdana" panose="020B0604030504040204" pitchFamily="34" charset="0"/>
              </a:rPr>
              <a:t>Framework</a:t>
            </a:r>
          </a:p>
        </p:txBody>
      </p:sp>
      <p:sp>
        <p:nvSpPr>
          <p:cNvPr id="9219" name="TextBox 4">
            <a:extLst>
              <a:ext uri="{FF2B5EF4-FFF2-40B4-BE49-F238E27FC236}">
                <a16:creationId xmlns="" xmlns:a16="http://schemas.microsoft.com/office/drawing/2014/main" id="{22D97FBA-E7EF-42A1-A8F2-A151DB5582A7}"/>
              </a:ext>
            </a:extLst>
          </p:cNvPr>
          <p:cNvSpPr txBox="1">
            <a:spLocks noChangeArrowheads="1"/>
          </p:cNvSpPr>
          <p:nvPr/>
        </p:nvSpPr>
        <p:spPr bwMode="auto">
          <a:xfrm>
            <a:off x="1518824" y="1590677"/>
            <a:ext cx="9011477" cy="56938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endParaRPr lang="en-GB" altLang="en-US" sz="2800" dirty="0">
              <a:latin typeface="Verdana" panose="020B0604030504040204" pitchFamily="34" charset="0"/>
              <a:ea typeface="Verdana" panose="020B0604030504040204" pitchFamily="34" charset="0"/>
              <a:cs typeface="Verdana" panose="020B0604030504040204" pitchFamily="34" charset="0"/>
            </a:endParaRPr>
          </a:p>
          <a:p>
            <a:pPr algn="ctr" eaLnBrk="1" hangingPunct="1">
              <a:spcBef>
                <a:spcPct val="0"/>
              </a:spcBef>
              <a:buFontTx/>
              <a:buNone/>
            </a:pPr>
            <a:r>
              <a:rPr lang="en-GB" altLang="en-US" sz="2400" dirty="0">
                <a:latin typeface="Verdana" panose="020B0604030504040204" pitchFamily="34" charset="0"/>
                <a:ea typeface="Verdana" panose="020B0604030504040204" pitchFamily="34" charset="0"/>
                <a:cs typeface="Verdana" panose="020B0604030504040204" pitchFamily="34" charset="0"/>
              </a:rPr>
              <a:t>SPPA/NHS Pension Schemes - How They Work/Overview</a:t>
            </a:r>
          </a:p>
          <a:p>
            <a:pPr algn="ctr" eaLnBrk="1" hangingPunct="1">
              <a:spcBef>
                <a:spcPct val="0"/>
              </a:spcBef>
              <a:buFontTx/>
              <a:buNone/>
            </a:pPr>
            <a:endParaRPr lang="en-GB" altLang="en-US" sz="2400" dirty="0">
              <a:latin typeface="Verdana" panose="020B0604030504040204" pitchFamily="34" charset="0"/>
              <a:ea typeface="Verdana" panose="020B0604030504040204" pitchFamily="34" charset="0"/>
              <a:cs typeface="Verdana" panose="020B0604030504040204" pitchFamily="34" charset="0"/>
            </a:endParaRPr>
          </a:p>
          <a:p>
            <a:pPr algn="ctr" eaLnBrk="1" hangingPunct="1">
              <a:spcBef>
                <a:spcPct val="0"/>
              </a:spcBef>
              <a:buFontTx/>
              <a:buNone/>
            </a:pPr>
            <a:r>
              <a:rPr lang="en-GB" altLang="en-US" sz="2400" dirty="0">
                <a:latin typeface="Verdana" panose="020B0604030504040204" pitchFamily="34" charset="0"/>
                <a:ea typeface="Verdana" panose="020B0604030504040204" pitchFamily="34" charset="0"/>
                <a:cs typeface="Verdana" panose="020B0604030504040204" pitchFamily="34" charset="0"/>
              </a:rPr>
              <a:t>The Annual Allowance and Tapered Annual Allowance</a:t>
            </a:r>
          </a:p>
          <a:p>
            <a:pPr algn="ctr" eaLnBrk="1" hangingPunct="1">
              <a:spcBef>
                <a:spcPct val="0"/>
              </a:spcBef>
              <a:buFontTx/>
              <a:buNone/>
            </a:pPr>
            <a:endParaRPr lang="en-GB" altLang="en-US" sz="2400" dirty="0">
              <a:latin typeface="Verdana" panose="020B0604030504040204" pitchFamily="34" charset="0"/>
              <a:ea typeface="Verdana" panose="020B0604030504040204" pitchFamily="34" charset="0"/>
              <a:cs typeface="Verdana" panose="020B0604030504040204" pitchFamily="34" charset="0"/>
            </a:endParaRPr>
          </a:p>
          <a:p>
            <a:pPr algn="ctr" eaLnBrk="1" hangingPunct="1">
              <a:spcBef>
                <a:spcPct val="0"/>
              </a:spcBef>
              <a:buFontTx/>
              <a:buNone/>
            </a:pPr>
            <a:r>
              <a:rPr lang="en-GB" altLang="en-US" sz="2400" dirty="0">
                <a:latin typeface="Verdana" panose="020B0604030504040204" pitchFamily="34" charset="0"/>
                <a:ea typeface="Verdana" panose="020B0604030504040204" pitchFamily="34" charset="0"/>
                <a:cs typeface="Verdana" panose="020B0604030504040204" pitchFamily="34" charset="0"/>
              </a:rPr>
              <a:t>The Lifetime Allowance</a:t>
            </a:r>
          </a:p>
          <a:p>
            <a:pPr algn="ctr" eaLnBrk="1" hangingPunct="1">
              <a:spcBef>
                <a:spcPct val="0"/>
              </a:spcBef>
              <a:buFontTx/>
              <a:buNone/>
            </a:pPr>
            <a:endParaRPr lang="en-GB" altLang="en-US" sz="2400" dirty="0">
              <a:latin typeface="Verdana" panose="020B0604030504040204" pitchFamily="34" charset="0"/>
              <a:ea typeface="Verdana" panose="020B0604030504040204" pitchFamily="34" charset="0"/>
              <a:cs typeface="Verdana" panose="020B0604030504040204" pitchFamily="34" charset="0"/>
            </a:endParaRPr>
          </a:p>
          <a:p>
            <a:pPr algn="ctr" eaLnBrk="1" hangingPunct="1">
              <a:spcBef>
                <a:spcPct val="0"/>
              </a:spcBef>
              <a:buFontTx/>
              <a:buNone/>
            </a:pPr>
            <a:r>
              <a:rPr lang="en-GB" altLang="en-US" sz="2400" dirty="0">
                <a:latin typeface="Verdana" panose="020B0604030504040204" pitchFamily="34" charset="0"/>
                <a:ea typeface="Verdana" panose="020B0604030504040204" pitchFamily="34" charset="0"/>
                <a:cs typeface="Verdana" panose="020B0604030504040204" pitchFamily="34" charset="0"/>
              </a:rPr>
              <a:t>Tax Charges</a:t>
            </a:r>
          </a:p>
          <a:p>
            <a:pPr algn="ctr" eaLnBrk="1" hangingPunct="1">
              <a:spcBef>
                <a:spcPct val="0"/>
              </a:spcBef>
              <a:buFontTx/>
              <a:buNone/>
            </a:pPr>
            <a:endParaRPr lang="en-GB" altLang="en-US" sz="2400" dirty="0">
              <a:latin typeface="Verdana" panose="020B0604030504040204" pitchFamily="34" charset="0"/>
              <a:ea typeface="Verdana" panose="020B0604030504040204" pitchFamily="34" charset="0"/>
              <a:cs typeface="Verdana" panose="020B0604030504040204" pitchFamily="34" charset="0"/>
            </a:endParaRPr>
          </a:p>
          <a:p>
            <a:pPr algn="ctr" eaLnBrk="1" hangingPunct="1">
              <a:spcBef>
                <a:spcPct val="0"/>
              </a:spcBef>
              <a:buFontTx/>
              <a:buNone/>
            </a:pPr>
            <a:r>
              <a:rPr lang="en-GB" altLang="en-US" sz="2400" dirty="0">
                <a:latin typeface="Verdana" panose="020B0604030504040204" pitchFamily="34" charset="0"/>
                <a:ea typeface="Verdana" panose="020B0604030504040204" pitchFamily="34" charset="0"/>
                <a:cs typeface="Verdana" panose="020B0604030504040204" pitchFamily="34" charset="0"/>
              </a:rPr>
              <a:t>How Scheme Pays works</a:t>
            </a:r>
          </a:p>
          <a:p>
            <a:pPr algn="ctr" eaLnBrk="1" hangingPunct="1">
              <a:spcBef>
                <a:spcPct val="0"/>
              </a:spcBef>
              <a:buFontTx/>
              <a:buNone/>
            </a:pPr>
            <a:endParaRPr lang="en-GB" altLang="en-US" sz="2400" dirty="0">
              <a:latin typeface="Verdana" panose="020B0604030504040204" pitchFamily="34" charset="0"/>
              <a:ea typeface="Verdana" panose="020B0604030504040204" pitchFamily="34" charset="0"/>
              <a:cs typeface="Verdana" panose="020B0604030504040204" pitchFamily="34" charset="0"/>
            </a:endParaRPr>
          </a:p>
          <a:p>
            <a:pPr algn="ctr" eaLnBrk="1" hangingPunct="1">
              <a:spcBef>
                <a:spcPct val="0"/>
              </a:spcBef>
              <a:buFontTx/>
              <a:buNone/>
            </a:pPr>
            <a:r>
              <a:rPr lang="en-GB" altLang="en-US" sz="2400" dirty="0">
                <a:latin typeface="Verdana" panose="020B0604030504040204" pitchFamily="34" charset="0"/>
                <a:ea typeface="Verdana" panose="020B0604030504040204" pitchFamily="34" charset="0"/>
                <a:cs typeface="Verdana" panose="020B0604030504040204" pitchFamily="34" charset="0"/>
              </a:rPr>
              <a:t>Protections</a:t>
            </a:r>
          </a:p>
          <a:p>
            <a:pPr algn="ctr" eaLnBrk="1" hangingPunct="1">
              <a:spcBef>
                <a:spcPct val="0"/>
              </a:spcBef>
              <a:buFontTx/>
              <a:buNone/>
            </a:pPr>
            <a:endParaRPr lang="en-GB" altLang="en-US" sz="2400" dirty="0">
              <a:latin typeface="Verdana" panose="020B0604030504040204" pitchFamily="34" charset="0"/>
              <a:ea typeface="Verdana" panose="020B0604030504040204" pitchFamily="34" charset="0"/>
              <a:cs typeface="Verdana" panose="020B0604030504040204" pitchFamily="34" charset="0"/>
            </a:endParaRPr>
          </a:p>
          <a:p>
            <a:pPr algn="ctr" eaLnBrk="1" hangingPunct="1">
              <a:spcBef>
                <a:spcPct val="0"/>
              </a:spcBef>
              <a:buFontTx/>
              <a:buNone/>
            </a:pPr>
            <a:endParaRPr lang="en-GB" sz="2400" b="1" dirty="0">
              <a:latin typeface="Verdana" panose="020B0604030504040204" pitchFamily="34" charset="0"/>
              <a:ea typeface="Verdana" panose="020B0604030504040204" pitchFamily="34" charset="0"/>
            </a:endParaRPr>
          </a:p>
          <a:p>
            <a:pPr algn="ctr" eaLnBrk="1" hangingPunct="1">
              <a:spcBef>
                <a:spcPct val="0"/>
              </a:spcBef>
              <a:buFontTx/>
              <a:buNone/>
            </a:pPr>
            <a:endParaRPr lang="en-GB" sz="2400" b="1" dirty="0"/>
          </a:p>
        </p:txBody>
      </p:sp>
      <p:sp>
        <p:nvSpPr>
          <p:cNvPr id="9220" name="TextBox 1">
            <a:extLst>
              <a:ext uri="{FF2B5EF4-FFF2-40B4-BE49-F238E27FC236}">
                <a16:creationId xmlns="" xmlns:a16="http://schemas.microsoft.com/office/drawing/2014/main" id="{8AB36CB6-EE2E-44ED-B375-2AEADF2067AB}"/>
              </a:ext>
            </a:extLst>
          </p:cNvPr>
          <p:cNvSpPr txBox="1">
            <a:spLocks noChangeArrowheads="1"/>
          </p:cNvSpPr>
          <p:nvPr/>
        </p:nvSpPr>
        <p:spPr bwMode="auto">
          <a:xfrm>
            <a:off x="2424113" y="6611939"/>
            <a:ext cx="7200900" cy="231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en-GB" altLang="en-US" sz="900" dirty="0">
                <a:latin typeface="Arial" panose="020B0604020202020204" pitchFamily="34" charset="0"/>
              </a:rPr>
              <a:t>Create and Prosper Financial Services Ltd is authorised and regulated by the Financial Conduct Authority. FCA Number 520631</a:t>
            </a:r>
          </a:p>
        </p:txBody>
      </p:sp>
      <p:pic>
        <p:nvPicPr>
          <p:cNvPr id="9221" name="Picture 3">
            <a:extLst>
              <a:ext uri="{FF2B5EF4-FFF2-40B4-BE49-F238E27FC236}">
                <a16:creationId xmlns="" xmlns:a16="http://schemas.microsoft.com/office/drawing/2014/main" id="{70674C64-D703-43CA-9B0B-F5DD0A617815}"/>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447214" y="5672139"/>
            <a:ext cx="1076325" cy="1062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222" name="Picture 5">
            <a:extLst>
              <a:ext uri="{FF2B5EF4-FFF2-40B4-BE49-F238E27FC236}">
                <a16:creationId xmlns="" xmlns:a16="http://schemas.microsoft.com/office/drawing/2014/main" id="{B432AED3-00AD-44A7-A2D4-BFA5F01C9A99}"/>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0180119" y="201475"/>
            <a:ext cx="1471613" cy="1368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223" name="AutoShape 9">
            <a:extLst>
              <a:ext uri="{FF2B5EF4-FFF2-40B4-BE49-F238E27FC236}">
                <a16:creationId xmlns="" xmlns:a16="http://schemas.microsoft.com/office/drawing/2014/main" id="{BBC96044-874F-49C3-9B3F-0A6669A87E0E}"/>
              </a:ext>
            </a:extLst>
          </p:cNvPr>
          <p:cNvSpPr>
            <a:spLocks noChangeAspect="1" noChangeArrowheads="1"/>
          </p:cNvSpPr>
          <p:nvPr/>
        </p:nvSpPr>
        <p:spPr bwMode="auto">
          <a:xfrm>
            <a:off x="1587500" y="-144463"/>
            <a:ext cx="304800" cy="3048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GB" altLang="en-US" sz="1800" dirty="0">
              <a:latin typeface="Arial" panose="020B0604020202020204" pitchFamily="34" charset="0"/>
            </a:endParaRPr>
          </a:p>
        </p:txBody>
      </p:sp>
      <p:sp>
        <p:nvSpPr>
          <p:cNvPr id="9224" name="AutoShape 11" descr="data:image/jpeg;base64,/9j/4AAQSkZJRgABAQAAAQABAAD/2wCEAAkGBhESEBQUEBAVFBQWFRQWFhQYFRQWFRUWFRQXFhQSFRcXGyYeGBkjGhQUHy8gIycpLCwsFh4xNTAqNSgrLCkBCQoKDgwOGg8PGikfHyEpLCkpKikpKSkpKSksKSkpKSkpKSkpKSwpKSwpKSkpKSksLCwpKSkpKSksKSwsKSkpKf/AABEIAJMA2wMBIgACEQEDEQH/xAAcAAEAAgMBAQEAAAAAAAAAAAAAAQUEBgcCAwj/xAA/EAACAQIEBAMFBAgEBwAAAAABAgADEQQSITEFEyJBBlFhMnGBkaEHI0KxFBUWM1Jy0eFjgsHCJDRDYnOy8P/EABkBAQADAQEAAAAAAAAAAAAAAAABAgMEBf/EAB4RAQADAAMBAQEBAAAAAAAAAAABAhEDITESQTIi/9oADAMBAAIRAxEAPwDuMREBERAiIMQERECJMXkEwPFSqFtcgX0Ec70lZxmsLqLbG99hfy9Z5pVqrbZF+J/K0rMpxZNVPkPr/SRzW9Pr/WUuMxnLNqmIA2voSRfzsdPjPrhWz3yVc1tCQBb53kfSflbCqfSTzj5fnNc8RccGCo82qKroD1ctVOUfxNfYes13A/bFw5zZqtSn/OmnzWPqD5dD5x8vr/aehiB3FprdDjeHfWlila4voRa3ofOeMFxbOxUOQR2Y3v6iRN4haKTPjaqdYHYg/wD209yj4G3XUsNzdt9Db+0vBLxOs0SZEkyRIiQJMBERAREQEREBERAiIiAiIgRBkyCYFRxtrkDbKb3JAHulLj+MBV6HQHvY5vTtcj3zL8X4sCy2JNr2G512BnLfGHGW54NA8roCkCplUkXzdrdwPfOfktnjXjjvtsPEsTTylaj21udmuSdbA2Jb8ptGC4sijKKgGXpINRRZhoQenQ7Tj/BeGVcZWAL2FRxR5h22LNlvq7KqsfIG3nOkU+E9N6mHeqVsvOosVqvlFiMQikAuLAX1vM4ifYbzaurjH8bohDnqowIII5isCDpawBuTe1u95zitgsLTqunIw6OHIIFCoSuugDc0HbyHwm1YThS8y9LhtUEEHnYpzlS2udUzEX8jYSsFbhP6QyENq5OYHPdzo721K5mBOtpMxbERausThuJWlbl4ikq+Rp1UFt98x7Sy5RernV+o2sVqgAg7EU3X/dK/iXCaa1VXPdWIyG6d9twLbee8mtxWmTZKeemCCxYNlCg/hGtvZ398zrE/q9+vHR/DN0zBySzG98tgdPiL/GbCJrHhEgZ0t5Ed/Q2PxE2edlPHFPpERLoSIgRAREQEREBERAREQIiIgItEQIkwZ86z2UnyBPyEDQPE+NJeow3FwLbkjRbfGaO9GgudHNas6Xz06VPM6kGzAlvZ10vrvpNg8QVUNNjVJy2uQDlY66AH3kGc14RxRlqqzsxtcNZiraLrZhrrtObPqW0dNx4SaFZM9RWo1UN6BVnKUdiugF84t1EjXUaTasX4nwmXmV674KsQFarSYMlQjY2Fw3xAIvrOTYTxTiahAxWJL0gwDL0is6gEizgKxG34xPXFPEFKobUsO+UagsQxCjU2zu5A03vEUmJ1ebVmMbR4p8b0GQ0qXEsRiGZSM5yJSS+/QLZ2t2JtrNPw7lBlpYl1v/hgA6bGor7TzUo4Z8pfEDbUKyAa9tV7bSGrpSW1HPcf9Q1VKqPco/O8sp4sBwzG1SGYCoin2cwVGA1Oq+ex7y8xGJ1z01yhkpKiAnp+7CFb32Fm076XmqJxiobH9LoX3H7zMNO5VRLPw5xrLVenXDVkN7urqxS49pc1iR9ZS8S147Q6T9nnFjmpq1iQTTJ8wNFPytOnCcb8KsTVQ0qbcsHSoRYG1rW11/vOyLNeLc7YcufXSZBkxNWYJMCICIiAiIgIiICIiBERJgRJiIET4Y0HlvY2JVgD2BINjPvPli/Yb+U/lInwca8UYOo2HIyNUqWsAqlupjlzaD1vNb4X4Jx6LUqLg3NRkdaYYIqoXGU1jmYdQUtb1sZ13A44LhmqAEhFdiF9o5LkgeZ0nngvEKz1GFTllciMQl7U3fVaJcn7xsnUTYW6fOc8RjaZckwX2S8UI6lprp+OuNPSy3N5fcA+xlqbh8S9CoRqEtUKX82Gma29trzfsT4npLiRQCVHbLUJyU6jEMhpjl6LY6OSSDoQPOZX6ypLSD1Ky5bAljYbsQBlUnW/Tp3Uy/arnuJ+xIVmJfGhBfRKdAAKPK7VJaYH7GcDTH7ys5/iPKv8L0yB8JuLcYo51XmLmcKVAuQQ+iMSBZQx0F99bSsxPjGnmqJTRqjjOqfhWpUpAGtSUkXBQEXJHnbaTiFZhfsk4amYmnVdm3ZqtyB3C2Atf01ljw3wHw7Cg8uhkzFVJao5LEsFVSSdiSBbubT6UvFSvUCUkz9COerqGalzbEDYAFASTu4AvKjFY98VS5jM6UjTTEUkRmQlUxFNWNU/iOzAi1rwazeJ8Kw+ESmuFw4Q1Ky2ylgoO7EgnuuYWm/IdBNX45hhagA3s10UX1J6WA17nQa+k2hdhJoWeokQZoo9CJAkwEREBESLwJiIgIiIEQIkwItJiIETHx/7t/5T+UyZicUcCjUJ7Ix+QkT4NNw+uCrkCwKVrd7fdH+8wq9OthMMKdHM1JxSAqas9DPl5zMyqSVKliHsSpGtxaYy+IWw9AI1BXSoWBYsRboUFLAa3ue8cN8dVKoIpUlGU5CFV6hGXTa9yNtbTnm0Q2iJXHBwHq0HSqtblivnKF2poKuQpTR29sDl23vrcgTxg/DzU8Rh2axWlTxIJuLZmrZ6TWPcK7+4385VY/xZjKStUq1KdKkL61KZB9y3bqb+m059xbx5xFusYyr1EFaNLQKnYsUFgW03Ol5FbfXibVx1T9mqqYl6lBaTqXV0R6lVEpMECXCIhD2AupJ6bnQbyxwPA1pkvXKM/NrVVKhkCc9VFRbE9yDqfMTgmJ8e4ippVq1lA3AqO19fxG9ydTqTPk9bEVEL0alTklsuVuoMQATmGxN2Gsvs/pFddywmDpYZBkx1KkLIKhPJYNy1CBwzNdTlCg7jQGwhOK8LNEomKpOlOk1MlKmcrTqbglL7kDXztPz9hTVJrFbACnULLaysDZbAfX/LLPw7XdOYVJT2b2O4I79/P4RMox2ziniKhWq4UUnzg18xYK2XpBXc76vN8XacU8MVL18Mt9DVze64Qn/1na12l6M7JkxE0VTEiTAREQEREBERAREQESJMBERASu8Qf8rW/wDG/wCUsJX+IEvhaw/w3/KRPhDjvFKrM+W5stgqga9QBNvM6+4WuTKSnwqnSqCrXrLQIDDDpnKFm71nK9S0lNzqOtvTWWnE3HMdVtZgLkaMQRbKW3t7vSaTgML9841y57gnW4Btr5nW05K27l1TWchstDi+DwyMf1hUxDmx25tjbQg1Kdh7gZXVaHEMZUXmJihRO78skZTqDlWwtt3lJg+HM3MKJmLM6quugJN7e4d5m4vD43LTBdciLlVaRKBf5rAXPqSZrGKzrb14HhKNO+KfKosL1KFZR7rhrHvpKThyJV564WqctN86ggqGUgdYBN9Cov8ACa7T4tVByVK1Smu9gQxJ97aD4mbP4e8PvimL0izL1Ka71KlvUKq5cx+kytXrttS7Nbgy1ytFEFNqlwWAJDXUlT6XP1J8pTcG4TX5rMKd6a08lVtB1Jp033cE2K+hm4fspi8NRqChVFWylqasLMhAv0Ek3FxsT3Mq/wBMqsaeHxKA8tOZUbQmpVdQ6ZvQZ3Yjux12la/5idLZaemZ4aX/AIrDqWFw77EXBAvt853MTiHAKKpisObXcPo99bMBdD/Fve5nbwJ0cU7GuXkjJwkxE2ZgkwIgIiICIiAiIgIiIEXkyJMBERATB4yfuKnqrD5i0zpg8XH3L+6RPiYcn4zwE/pJspC2RifPQd/U6WmuYmhiaSilSTMKhrFNrU7uhqVCewGUW13m9eKQeYLGy2W++vT9e2k0ni3G2p1grKNFACXuaaAHLnsfaa7MR2FpxzXJ12Rf6yFLxagicqmjdNO+erlsHe1rJ3yKNAO5JOtxPhX4gSCeVzSPPS+9zZVB7bXMtxQ5utRNrH16iBb6CfTiaUWFIULLUuRU1y5jrqvyG/nIi2rXrnjVKjK5z18IQtrAJnUXtcZmbNfQjTTedUxHibD4LDotN0sFXIg8joHtb3nvqZUcIwFd1yVwEo62uSXbkhQrKxOgOm3ZdJl1/DOGsCBTyi3YW01i/JH6itJmNfFftXUqelQFH4i92FtcoC79tT3mv8L4i71lqVQQa2emTe9mQKEa/wDD05f80yP2eoriGcoMpUZKZHSCDqdO1xtLWrhA7KCqjJcgqLDqGVl07H85E8lcyCvHaJ2VzwZF5uFDAhuYBlO9hufp9Z1xZxXwpg2GLoMRfLVA39R/oDO1CdHD45+ads9RIibsQSYiAiIgIiICIiAiIgRJkCTAREQEwONfuH9QB9RM+fDFpdCD5SJGl+KqYKKyFVexsSL7DsPP1nN34YyVWNUZww7XJvfe1vhOl+I8MTbW4ANh62+k1epRcFbpfKfxBiPQ3BuvwtOW8bOOuvVdVTVaWQBUZtPZAYE2B1diL/L5iU3LyVA5AANiugysLezbsulrdrb31m1VuKVMhFKgFvobKSbX0JJJY7bTWMfSqGq5ZSOq4B0AJHUQB6jb1lIphN9ZP64UBVBC6sASSQBoQpPfc79xLOjUJYM9hSUa3IynS2/l/aavWwgfdLsCTdRkYXG4I0O2x00mXhuCHkZQhJNyWIAufO/nqdpnesew247zmLzHJSqAOi3FugHS666gdib3857wZUjPsq6nXsNyb7W8p8aKsaNOydVspJ1AYDy7bD5yw4ZwuvWVkCm1jmtsL7jUgE+kyiJ1tMxjJ8LBeZQYWIatcHs2tib99Z1gTTeA8GCtTvSCGnoFBJAGliL9wR5TcxPT446eZyf0RETRmmIEQEREBERAREQERECBJkSRAREQIM8VVuCJ7MgxI0niWNBORrhlY28iO6kbyvqqrbdBtobn8/8ASXXiDwtUr1S6OiaeRufU30Mq18H4pbXqI3uNj9Rac07vjSs9YwDhgNajgA9gfa+U+RwAa5IFrm1tRbsPfLyj4Sce0ot/k/MGZH7MWtlVh8b/AO6WNa1+r1P4fhbeWX6lIpgAi+5G1j6S6pcEKm4Wp8eXPjiuGV2OnMFvK35AgSs0Xi8Qr6eCFNQahXX0F2999SJb4DHC1rAD0sF+FpSYjw/i2YEIW9WZb2+s84nwzxBiMjKnqSNPkJWI78Tbk1t6LzHBRrKNWI/F/wBvpLaVfh3AVKVELVbM9zdux8u0tJ1R4wmSTEgyUPQiQJMBERAReItAREQERECDJERAREQEgxEDyRrIZB5SIkDy6ATw0RCULPVoiShAWQBrESJSlWM+yGIkoe5BiIEyYiAiIgIiIH//2Q==">
            <a:extLst>
              <a:ext uri="{FF2B5EF4-FFF2-40B4-BE49-F238E27FC236}">
                <a16:creationId xmlns="" xmlns:a16="http://schemas.microsoft.com/office/drawing/2014/main" id="{95A21390-5C2F-47A7-AD00-0035A2657240}"/>
              </a:ext>
            </a:extLst>
          </p:cNvPr>
          <p:cNvSpPr>
            <a:spLocks noChangeAspect="1" noChangeArrowheads="1"/>
          </p:cNvSpPr>
          <p:nvPr/>
        </p:nvSpPr>
        <p:spPr bwMode="auto">
          <a:xfrm>
            <a:off x="1739900" y="7938"/>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GB" altLang="en-US" sz="1800" dirty="0">
              <a:latin typeface="Arial" panose="020B0604020202020204" pitchFamily="34" charset="0"/>
            </a:endParaRPr>
          </a:p>
        </p:txBody>
      </p:sp>
      <p:pic>
        <p:nvPicPr>
          <p:cNvPr id="9226" name="Picture 10">
            <a:extLst>
              <a:ext uri="{FF2B5EF4-FFF2-40B4-BE49-F238E27FC236}">
                <a16:creationId xmlns="" xmlns:a16="http://schemas.microsoft.com/office/drawing/2014/main" id="{A2773C5D-34A5-431A-9BDE-85B17088743E}"/>
              </a:ext>
            </a:extLst>
          </p:cNvPr>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476375" y="5229225"/>
            <a:ext cx="1233488" cy="1809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821416331"/>
      </p:ext>
    </p:extLst>
  </p:cSld>
  <p:clrMapOvr>
    <a:masterClrMapping/>
  </p:clrMapOvr>
  <p:transition spd="slow"/>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3">
            <a:extLst>
              <a:ext uri="{FF2B5EF4-FFF2-40B4-BE49-F238E27FC236}">
                <a16:creationId xmlns="" xmlns:a16="http://schemas.microsoft.com/office/drawing/2014/main" id="{817612D0-A806-4E80-A234-B9A1891F65DD}"/>
              </a:ext>
            </a:extLst>
          </p:cNvPr>
          <p:cNvSpPr>
            <a:spLocks noGrp="1"/>
          </p:cNvSpPr>
          <p:nvPr>
            <p:ph type="title"/>
          </p:nvPr>
        </p:nvSpPr>
        <p:spPr>
          <a:xfrm>
            <a:off x="0" y="222252"/>
            <a:ext cx="12192000" cy="1335087"/>
          </a:xfrm>
          <a:solidFill>
            <a:schemeClr val="accent1"/>
          </a:solidFill>
        </p:spPr>
        <p:txBody>
          <a:bodyPr/>
          <a:lstStyle/>
          <a:p>
            <a:pPr algn="ctr"/>
            <a:r>
              <a:rPr lang="en-GB" altLang="en-US" sz="2800" dirty="0">
                <a:solidFill>
                  <a:schemeClr val="bg1"/>
                </a:solidFill>
                <a:latin typeface="Verdana" panose="020B0604030504040204" pitchFamily="34" charset="0"/>
                <a:ea typeface="Verdana" panose="020B0604030504040204" pitchFamily="34" charset="0"/>
                <a:cs typeface="Verdana" panose="020B0604030504040204" pitchFamily="34" charset="0"/>
              </a:rPr>
              <a:t>Lifetime Allowance – Protections</a:t>
            </a:r>
          </a:p>
        </p:txBody>
      </p:sp>
      <p:sp>
        <p:nvSpPr>
          <p:cNvPr id="9220" name="TextBox 1">
            <a:extLst>
              <a:ext uri="{FF2B5EF4-FFF2-40B4-BE49-F238E27FC236}">
                <a16:creationId xmlns="" xmlns:a16="http://schemas.microsoft.com/office/drawing/2014/main" id="{8AB36CB6-EE2E-44ED-B375-2AEADF2067AB}"/>
              </a:ext>
            </a:extLst>
          </p:cNvPr>
          <p:cNvSpPr txBox="1">
            <a:spLocks noChangeArrowheads="1"/>
          </p:cNvSpPr>
          <p:nvPr/>
        </p:nvSpPr>
        <p:spPr bwMode="auto">
          <a:xfrm>
            <a:off x="2424113" y="6611939"/>
            <a:ext cx="7200900" cy="231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en-GB" altLang="en-US" sz="900" dirty="0">
                <a:latin typeface="Arial" panose="020B0604020202020204" pitchFamily="34" charset="0"/>
              </a:rPr>
              <a:t>Create and Prosper Financial Services Ltd is authorised and regulated by the Financial Conduct Authority. FCA Number 520631</a:t>
            </a:r>
          </a:p>
        </p:txBody>
      </p:sp>
      <p:pic>
        <p:nvPicPr>
          <p:cNvPr id="9221" name="Picture 3">
            <a:extLst>
              <a:ext uri="{FF2B5EF4-FFF2-40B4-BE49-F238E27FC236}">
                <a16:creationId xmlns="" xmlns:a16="http://schemas.microsoft.com/office/drawing/2014/main" id="{70674C64-D703-43CA-9B0B-F5DD0A617815}"/>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447214" y="5672139"/>
            <a:ext cx="1076325" cy="1062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222" name="Picture 5">
            <a:extLst>
              <a:ext uri="{FF2B5EF4-FFF2-40B4-BE49-F238E27FC236}">
                <a16:creationId xmlns="" xmlns:a16="http://schemas.microsoft.com/office/drawing/2014/main" id="{B432AED3-00AD-44A7-A2D4-BFA5F01C9A99}"/>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0180119" y="201475"/>
            <a:ext cx="1471613" cy="1368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223" name="AutoShape 9">
            <a:extLst>
              <a:ext uri="{FF2B5EF4-FFF2-40B4-BE49-F238E27FC236}">
                <a16:creationId xmlns="" xmlns:a16="http://schemas.microsoft.com/office/drawing/2014/main" id="{BBC96044-874F-49C3-9B3F-0A6669A87E0E}"/>
              </a:ext>
            </a:extLst>
          </p:cNvPr>
          <p:cNvSpPr>
            <a:spLocks noChangeAspect="1" noChangeArrowheads="1"/>
          </p:cNvSpPr>
          <p:nvPr/>
        </p:nvSpPr>
        <p:spPr bwMode="auto">
          <a:xfrm>
            <a:off x="1587500" y="-144463"/>
            <a:ext cx="304800" cy="3048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GB" altLang="en-US" sz="1800" dirty="0">
              <a:latin typeface="Arial" panose="020B0604020202020204" pitchFamily="34" charset="0"/>
            </a:endParaRPr>
          </a:p>
        </p:txBody>
      </p:sp>
      <p:sp>
        <p:nvSpPr>
          <p:cNvPr id="9224" name="AutoShape 11" descr="data:image/jpeg;base64,/9j/4AAQSkZJRgABAQAAAQABAAD/2wCEAAkGBhESEBQUEBAVFBQWFRQWFhQYFRQWFRUWFRQXFhQSFRcXGyYeGBkjGhQUHy8gIycpLCwsFh4xNTAqNSgrLCkBCQoKDgwOGg8PGikfHyEpLCkpKikpKSkpKSksKSkpKSkpKSkpKSwpKSwpKSkpKSksLCwpKSkpKSksKSwsKSkpKf/AABEIAJMA2wMBIgACEQEDEQH/xAAcAAEAAgMBAQEAAAAAAAAAAAAAAQUEBgcCAwj/xAA/EAACAQIEBAMFBAgEBwAAAAABAgADEQQSITEFEyJBBlFhMnGBkaEHI0KxFBUWM1Jy0eFjgsHCJDRDYnOy8P/EABkBAQADAQEAAAAAAAAAAAAAAAABAgMEBf/EAB4RAQADAAMBAQEBAAAAAAAAAAABAhEDITESQTIi/9oADAMBAAIRAxEAPwDuMREBERAiIMQERECJMXkEwPFSqFtcgX0Ec70lZxmsLqLbG99hfy9Z5pVqrbZF+J/K0rMpxZNVPkPr/SRzW9Pr/WUuMxnLNqmIA2voSRfzsdPjPrhWz3yVc1tCQBb53kfSflbCqfSTzj5fnNc8RccGCo82qKroD1ctVOUfxNfYes13A/bFw5zZqtSn/OmnzWPqD5dD5x8vr/aehiB3FprdDjeHfWlila4voRa3ofOeMFxbOxUOQR2Y3v6iRN4haKTPjaqdYHYg/wD209yj4G3XUsNzdt9Db+0vBLxOs0SZEkyRIiQJMBERAREQEREBERAiIiAiIgRBkyCYFRxtrkDbKb3JAHulLj+MBV6HQHvY5vTtcj3zL8X4sCy2JNr2G512BnLfGHGW54NA8roCkCplUkXzdrdwPfOfktnjXjjvtsPEsTTylaj21udmuSdbA2Jb8ptGC4sijKKgGXpINRRZhoQenQ7Tj/BeGVcZWAL2FRxR5h22LNlvq7KqsfIG3nOkU+E9N6mHeqVsvOosVqvlFiMQikAuLAX1vM4ifYbzaurjH8bohDnqowIII5isCDpawBuTe1u95zitgsLTqunIw6OHIIFCoSuugDc0HbyHwm1YThS8y9LhtUEEHnYpzlS2udUzEX8jYSsFbhP6QyENq5OYHPdzo721K5mBOtpMxbERausThuJWlbl4ikq+Rp1UFt98x7Sy5RernV+o2sVqgAg7EU3X/dK/iXCaa1VXPdWIyG6d9twLbee8mtxWmTZKeemCCxYNlCg/hGtvZ398zrE/q9+vHR/DN0zBySzG98tgdPiL/GbCJrHhEgZ0t5Ed/Q2PxE2edlPHFPpERLoSIgRAREQEREBERAREQIiIgItEQIkwZ86z2UnyBPyEDQPE+NJeow3FwLbkjRbfGaO9GgudHNas6Xz06VPM6kGzAlvZ10vrvpNg8QVUNNjVJy2uQDlY66AH3kGc14RxRlqqzsxtcNZiraLrZhrrtObPqW0dNx4SaFZM9RWo1UN6BVnKUdiugF84t1EjXUaTasX4nwmXmV674KsQFarSYMlQjY2Fw3xAIvrOTYTxTiahAxWJL0gwDL0is6gEizgKxG34xPXFPEFKobUsO+UagsQxCjU2zu5A03vEUmJ1ebVmMbR4p8b0GQ0qXEsRiGZSM5yJSS+/QLZ2t2JtrNPw7lBlpYl1v/hgA6bGor7TzUo4Z8pfEDbUKyAa9tV7bSGrpSW1HPcf9Q1VKqPco/O8sp4sBwzG1SGYCoin2cwVGA1Oq+ex7y8xGJ1z01yhkpKiAnp+7CFb32Fm076XmqJxiobH9LoX3H7zMNO5VRLPw5xrLVenXDVkN7urqxS49pc1iR9ZS8S147Q6T9nnFjmpq1iQTTJ8wNFPytOnCcb8KsTVQ0qbcsHSoRYG1rW11/vOyLNeLc7YcufXSZBkxNWYJMCICIiAiIgIiICIiBERJgRJiIET4Y0HlvY2JVgD2BINjPvPli/Yb+U/lInwca8UYOo2HIyNUqWsAqlupjlzaD1vNb4X4Jx6LUqLg3NRkdaYYIqoXGU1jmYdQUtb1sZ13A44LhmqAEhFdiF9o5LkgeZ0nngvEKz1GFTllciMQl7U3fVaJcn7xsnUTYW6fOc8RjaZckwX2S8UI6lprp+OuNPSy3N5fcA+xlqbh8S9CoRqEtUKX82Gma29trzfsT4npLiRQCVHbLUJyU6jEMhpjl6LY6OSSDoQPOZX6ypLSD1Ky5bAljYbsQBlUnW/Tp3Uy/arnuJ+xIVmJfGhBfRKdAAKPK7VJaYH7GcDTH7ys5/iPKv8L0yB8JuLcYo51XmLmcKVAuQQ+iMSBZQx0F99bSsxPjGnmqJTRqjjOqfhWpUpAGtSUkXBQEXJHnbaTiFZhfsk4amYmnVdm3ZqtyB3C2Atf01ljw3wHw7Cg8uhkzFVJao5LEsFVSSdiSBbubT6UvFSvUCUkz9COerqGalzbEDYAFASTu4AvKjFY98VS5jM6UjTTEUkRmQlUxFNWNU/iOzAi1rwazeJ8Kw+ESmuFw4Q1Ky2ylgoO7EgnuuYWm/IdBNX45hhagA3s10UX1J6WA17nQa+k2hdhJoWeokQZoo9CJAkwEREBESLwJiIgIiIEQIkwItJiIETHx/7t/5T+UyZicUcCjUJ7Ix+QkT4NNw+uCrkCwKVrd7fdH+8wq9OthMMKdHM1JxSAqas9DPl5zMyqSVKliHsSpGtxaYy+IWw9AI1BXSoWBYsRboUFLAa3ue8cN8dVKoIpUlGU5CFV6hGXTa9yNtbTnm0Q2iJXHBwHq0HSqtblivnKF2poKuQpTR29sDl23vrcgTxg/DzU8Rh2axWlTxIJuLZmrZ6TWPcK7+4385VY/xZjKStUq1KdKkL61KZB9y3bqb+m059xbx5xFusYyr1EFaNLQKnYsUFgW03Ol5FbfXibVx1T9mqqYl6lBaTqXV0R6lVEpMECXCIhD2AupJ6bnQbyxwPA1pkvXKM/NrVVKhkCc9VFRbE9yDqfMTgmJ8e4ippVq1lA3AqO19fxG9ydTqTPk9bEVEL0alTklsuVuoMQATmGxN2Gsvs/pFddywmDpYZBkx1KkLIKhPJYNy1CBwzNdTlCg7jQGwhOK8LNEomKpOlOk1MlKmcrTqbglL7kDXztPz9hTVJrFbACnULLaysDZbAfX/LLPw7XdOYVJT2b2O4I79/P4RMox2ziniKhWq4UUnzg18xYK2XpBXc76vN8XacU8MVL18Mt9DVze64Qn/1na12l6M7JkxE0VTEiTAREQEREBERAREQESJMBERASu8Qf8rW/wDG/wCUsJX+IEvhaw/w3/KRPhDjvFKrM+W5stgqga9QBNvM6+4WuTKSnwqnSqCrXrLQIDDDpnKFm71nK9S0lNzqOtvTWWnE3HMdVtZgLkaMQRbKW3t7vSaTgML9841y57gnW4Btr5nW05K27l1TWchstDi+DwyMf1hUxDmx25tjbQg1Kdh7gZXVaHEMZUXmJihRO78skZTqDlWwtt3lJg+HM3MKJmLM6quugJN7e4d5m4vD43LTBdciLlVaRKBf5rAXPqSZrGKzrb14HhKNO+KfKosL1KFZR7rhrHvpKThyJV564WqctN86ggqGUgdYBN9Cov8ACa7T4tVByVK1Smu9gQxJ97aD4mbP4e8PvimL0izL1Ka71KlvUKq5cx+kytXrttS7Nbgy1ytFEFNqlwWAJDXUlT6XP1J8pTcG4TX5rMKd6a08lVtB1Jp033cE2K+hm4fspi8NRqChVFWylqasLMhAv0Ek3FxsT3Mq/wBMqsaeHxKA8tOZUbQmpVdQ6ZvQZ3Yjux12la/5idLZaemZ4aX/AIrDqWFw77EXBAvt853MTiHAKKpisObXcPo99bMBdD/Fve5nbwJ0cU7GuXkjJwkxE2ZgkwIgIiICIiAiIgIiIEXkyJMBERATB4yfuKnqrD5i0zpg8XH3L+6RPiYcn4zwE/pJspC2RifPQd/U6WmuYmhiaSilSTMKhrFNrU7uhqVCewGUW13m9eKQeYLGy2W++vT9e2k0ni3G2p1grKNFACXuaaAHLnsfaa7MR2FpxzXJ12Rf6yFLxagicqmjdNO+erlsHe1rJ3yKNAO5JOtxPhX4gSCeVzSPPS+9zZVB7bXMtxQ5utRNrH16iBb6CfTiaUWFIULLUuRU1y5jrqvyG/nIi2rXrnjVKjK5z18IQtrAJnUXtcZmbNfQjTTedUxHibD4LDotN0sFXIg8joHtb3nvqZUcIwFd1yVwEo62uSXbkhQrKxOgOm3ZdJl1/DOGsCBTyi3YW01i/JH6itJmNfFftXUqelQFH4i92FtcoC79tT3mv8L4i71lqVQQa2emTe9mQKEa/wDD05f80yP2eoriGcoMpUZKZHSCDqdO1xtLWrhA7KCqjJcgqLDqGVl07H85E8lcyCvHaJ2VzwZF5uFDAhuYBlO9hufp9Z1xZxXwpg2GLoMRfLVA39R/oDO1CdHD45+ads9RIibsQSYiAiIgIiICIiAiIgRJkCTAREQEwONfuH9QB9RM+fDFpdCD5SJGl+KqYKKyFVexsSL7DsPP1nN34YyVWNUZww7XJvfe1vhOl+I8MTbW4ANh62+k1epRcFbpfKfxBiPQ3BuvwtOW8bOOuvVdVTVaWQBUZtPZAYE2B1diL/L5iU3LyVA5AANiugysLezbsulrdrb31m1VuKVMhFKgFvobKSbX0JJJY7bTWMfSqGq5ZSOq4B0AJHUQB6jb1lIphN9ZP64UBVBC6sASSQBoQpPfc79xLOjUJYM9hSUa3IynS2/l/aavWwgfdLsCTdRkYXG4I0O2x00mXhuCHkZQhJNyWIAufO/nqdpnesew247zmLzHJSqAOi3FugHS666gdib3857wZUjPsq6nXsNyb7W8p8aKsaNOydVspJ1AYDy7bD5yw4ZwuvWVkCm1jmtsL7jUgE+kyiJ1tMxjJ8LBeZQYWIatcHs2tib99Z1gTTeA8GCtTvSCGnoFBJAGliL9wR5TcxPT446eZyf0RETRmmIEQEREBERAREQERECBJkSRAREQIM8VVuCJ7MgxI0niWNBORrhlY28iO6kbyvqqrbdBtobn8/8ASXXiDwtUr1S6OiaeRufU30Mq18H4pbXqI3uNj9Rac07vjSs9YwDhgNajgA9gfa+U+RwAa5IFrm1tRbsPfLyj4Sce0ot/k/MGZH7MWtlVh8b/AO6WNa1+r1P4fhbeWX6lIpgAi+5G1j6S6pcEKm4Wp8eXPjiuGV2OnMFvK35AgSs0Xi8Qr6eCFNQahXX0F2999SJb4DHC1rAD0sF+FpSYjw/i2YEIW9WZb2+s84nwzxBiMjKnqSNPkJWI78Tbk1t6LzHBRrKNWI/F/wBvpLaVfh3AVKVELVbM9zdux8u0tJ1R4wmSTEgyUPQiQJMBERAReItAREQERECDJERAREQEgxEDyRrIZB5SIkDy6ATw0RCULPVoiShAWQBrESJSlWM+yGIkoe5BiIEyYiAiIgIiIH//2Q==">
            <a:extLst>
              <a:ext uri="{FF2B5EF4-FFF2-40B4-BE49-F238E27FC236}">
                <a16:creationId xmlns="" xmlns:a16="http://schemas.microsoft.com/office/drawing/2014/main" id="{95A21390-5C2F-47A7-AD00-0035A2657240}"/>
              </a:ext>
            </a:extLst>
          </p:cNvPr>
          <p:cNvSpPr>
            <a:spLocks noChangeAspect="1" noChangeArrowheads="1"/>
          </p:cNvSpPr>
          <p:nvPr/>
        </p:nvSpPr>
        <p:spPr bwMode="auto">
          <a:xfrm>
            <a:off x="1739900" y="7938"/>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GB" altLang="en-US" sz="1800" dirty="0">
              <a:latin typeface="Arial" panose="020B0604020202020204" pitchFamily="34" charset="0"/>
            </a:endParaRPr>
          </a:p>
        </p:txBody>
      </p:sp>
      <p:pic>
        <p:nvPicPr>
          <p:cNvPr id="9226" name="Picture 10">
            <a:extLst>
              <a:ext uri="{FF2B5EF4-FFF2-40B4-BE49-F238E27FC236}">
                <a16:creationId xmlns="" xmlns:a16="http://schemas.microsoft.com/office/drawing/2014/main" id="{A2773C5D-34A5-431A-9BDE-85B17088743E}"/>
              </a:ext>
            </a:extLst>
          </p:cNvPr>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476375" y="5229225"/>
            <a:ext cx="1233488" cy="1809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ectangle 1">
            <a:extLst>
              <a:ext uri="{FF2B5EF4-FFF2-40B4-BE49-F238E27FC236}">
                <a16:creationId xmlns="" xmlns:a16="http://schemas.microsoft.com/office/drawing/2014/main" id="{DA53A688-2489-432F-AE9B-5711C7519134}"/>
              </a:ext>
            </a:extLst>
          </p:cNvPr>
          <p:cNvSpPr/>
          <p:nvPr/>
        </p:nvSpPr>
        <p:spPr>
          <a:xfrm>
            <a:off x="1476375" y="1619253"/>
            <a:ext cx="9456668" cy="4093428"/>
          </a:xfrm>
          <a:prstGeom prst="rect">
            <a:avLst/>
          </a:prstGeom>
        </p:spPr>
        <p:txBody>
          <a:bodyPr wrap="square">
            <a:spAutoFit/>
          </a:bodyPr>
          <a:lstStyle/>
          <a:p>
            <a:endParaRPr lang="en-GB" dirty="0"/>
          </a:p>
          <a:p>
            <a:r>
              <a:rPr lang="en-GB" sz="1600" b="1" dirty="0">
                <a:latin typeface="Verdana" panose="020B0604030504040204" pitchFamily="34" charset="0"/>
                <a:ea typeface="Verdana" panose="020B0604030504040204" pitchFamily="34" charset="0"/>
              </a:rPr>
              <a:t>There have been various forms of protection against a reducing LTA over the years. Currently we have-</a:t>
            </a:r>
          </a:p>
          <a:p>
            <a:endParaRPr lang="en-GB" sz="1600" b="1" dirty="0">
              <a:latin typeface="Verdana" panose="020B0604030504040204" pitchFamily="34" charset="0"/>
              <a:ea typeface="Verdana" panose="020B0604030504040204" pitchFamily="34" charset="0"/>
            </a:endParaRPr>
          </a:p>
          <a:p>
            <a:r>
              <a:rPr lang="en-GB" sz="1600" b="1" dirty="0">
                <a:latin typeface="Verdana" panose="020B0604030504040204" pitchFamily="34" charset="0"/>
                <a:ea typeface="Verdana" panose="020B0604030504040204" pitchFamily="34" charset="0"/>
              </a:rPr>
              <a:t>Fixed Protection 2016 </a:t>
            </a:r>
            <a:r>
              <a:rPr lang="en-GB" sz="1600" dirty="0">
                <a:latin typeface="Verdana" panose="020B0604030504040204" pitchFamily="34" charset="0"/>
                <a:ea typeface="Verdana" panose="020B0604030504040204" pitchFamily="34" charset="0"/>
              </a:rPr>
              <a:t>sets someone’s lifetime allowance at £1.25 million with very limited opportunity to accrue further pension benefits.</a:t>
            </a:r>
          </a:p>
          <a:p>
            <a:endParaRPr lang="en-GB" sz="1600" dirty="0">
              <a:latin typeface="Verdana" panose="020B0604030504040204" pitchFamily="34" charset="0"/>
              <a:ea typeface="Verdana" panose="020B0604030504040204" pitchFamily="34" charset="0"/>
            </a:endParaRPr>
          </a:p>
          <a:p>
            <a:r>
              <a:rPr lang="en-GB" sz="1600" b="1" dirty="0">
                <a:latin typeface="Verdana" panose="020B0604030504040204" pitchFamily="34" charset="0"/>
                <a:ea typeface="Verdana" panose="020B0604030504040204" pitchFamily="34" charset="0"/>
              </a:rPr>
              <a:t>Individual Protection 2016 </a:t>
            </a:r>
            <a:r>
              <a:rPr lang="en-GB" sz="1600" dirty="0">
                <a:latin typeface="Verdana" panose="020B0604030504040204" pitchFamily="34" charset="0"/>
                <a:ea typeface="Verdana" panose="020B0604030504040204" pitchFamily="34" charset="0"/>
              </a:rPr>
              <a:t>allowed people who had already accumulated more than £1 million at 5 April 2016 to continue pension saving with a maximum lifetime allowance of £1.25 million.</a:t>
            </a:r>
          </a:p>
          <a:p>
            <a:endParaRPr lang="en-GB" sz="1600" dirty="0">
              <a:latin typeface="Verdana" panose="020B0604030504040204" pitchFamily="34" charset="0"/>
              <a:ea typeface="Verdana" panose="020B0604030504040204" pitchFamily="34" charset="0"/>
            </a:endParaRPr>
          </a:p>
          <a:p>
            <a:r>
              <a:rPr lang="en-GB" sz="1600" dirty="0">
                <a:latin typeface="Verdana" panose="020B0604030504040204" pitchFamily="34" charset="0"/>
                <a:ea typeface="Verdana" panose="020B0604030504040204" pitchFamily="34" charset="0"/>
              </a:rPr>
              <a:t>There is no application deadline for </a:t>
            </a:r>
            <a:r>
              <a:rPr lang="en-GB" sz="1600" b="1" dirty="0">
                <a:latin typeface="Verdana" panose="020B0604030504040204" pitchFamily="34" charset="0"/>
                <a:ea typeface="Verdana" panose="020B0604030504040204" pitchFamily="34" charset="0"/>
              </a:rPr>
              <a:t>Fixed Protection 2016</a:t>
            </a:r>
            <a:r>
              <a:rPr lang="en-GB" sz="1600" dirty="0">
                <a:latin typeface="Verdana" panose="020B0604030504040204" pitchFamily="34" charset="0"/>
                <a:ea typeface="Verdana" panose="020B0604030504040204" pitchFamily="34" charset="0"/>
              </a:rPr>
              <a:t> or </a:t>
            </a:r>
            <a:r>
              <a:rPr lang="en-GB" sz="1600" b="1" dirty="0">
                <a:latin typeface="Verdana" panose="020B0604030504040204" pitchFamily="34" charset="0"/>
                <a:ea typeface="Verdana" panose="020B0604030504040204" pitchFamily="34" charset="0"/>
              </a:rPr>
              <a:t>Individual Protection 2016</a:t>
            </a:r>
            <a:r>
              <a:rPr lang="en-GB" sz="1600" dirty="0">
                <a:latin typeface="Verdana" panose="020B0604030504040204" pitchFamily="34" charset="0"/>
                <a:ea typeface="Verdana" panose="020B0604030504040204" pitchFamily="34" charset="0"/>
              </a:rPr>
              <a:t>. However, individuals will need to apply online for protection before they take their benefits as they will need the HMRC reference number if they want to rely on the protection</a:t>
            </a:r>
          </a:p>
          <a:p>
            <a:endParaRPr lang="en-GB" dirty="0"/>
          </a:p>
        </p:txBody>
      </p:sp>
    </p:spTree>
    <p:extLst>
      <p:ext uri="{BB962C8B-B14F-4D97-AF65-F5344CB8AC3E}">
        <p14:creationId xmlns:p14="http://schemas.microsoft.com/office/powerpoint/2010/main" val="1536733336"/>
      </p:ext>
    </p:extLst>
  </p:cSld>
  <p:clrMapOvr>
    <a:masterClrMapping/>
  </p:clrMapOvr>
  <p:transition spd="slow"/>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3">
            <a:extLst>
              <a:ext uri="{FF2B5EF4-FFF2-40B4-BE49-F238E27FC236}">
                <a16:creationId xmlns="" xmlns:a16="http://schemas.microsoft.com/office/drawing/2014/main" id="{817612D0-A806-4E80-A234-B9A1891F65DD}"/>
              </a:ext>
            </a:extLst>
          </p:cNvPr>
          <p:cNvSpPr>
            <a:spLocks noGrp="1"/>
          </p:cNvSpPr>
          <p:nvPr>
            <p:ph type="title"/>
          </p:nvPr>
        </p:nvSpPr>
        <p:spPr>
          <a:xfrm>
            <a:off x="0" y="222252"/>
            <a:ext cx="12192000" cy="1335087"/>
          </a:xfrm>
          <a:solidFill>
            <a:schemeClr val="accent1"/>
          </a:solidFill>
        </p:spPr>
        <p:txBody>
          <a:bodyPr/>
          <a:lstStyle/>
          <a:p>
            <a:pPr algn="ctr"/>
            <a:r>
              <a:rPr lang="en-GB" altLang="en-US" sz="2800" dirty="0">
                <a:solidFill>
                  <a:schemeClr val="bg1"/>
                </a:solidFill>
                <a:latin typeface="Verdana" panose="020B0604030504040204" pitchFamily="34" charset="0"/>
                <a:ea typeface="Verdana" panose="020B0604030504040204" pitchFamily="34" charset="0"/>
                <a:cs typeface="Verdana" panose="020B0604030504040204" pitchFamily="34" charset="0"/>
              </a:rPr>
              <a:t>Opting Out</a:t>
            </a:r>
          </a:p>
        </p:txBody>
      </p:sp>
      <p:sp>
        <p:nvSpPr>
          <p:cNvPr id="9220" name="TextBox 1">
            <a:extLst>
              <a:ext uri="{FF2B5EF4-FFF2-40B4-BE49-F238E27FC236}">
                <a16:creationId xmlns="" xmlns:a16="http://schemas.microsoft.com/office/drawing/2014/main" id="{8AB36CB6-EE2E-44ED-B375-2AEADF2067AB}"/>
              </a:ext>
            </a:extLst>
          </p:cNvPr>
          <p:cNvSpPr txBox="1">
            <a:spLocks noChangeArrowheads="1"/>
          </p:cNvSpPr>
          <p:nvPr/>
        </p:nvSpPr>
        <p:spPr bwMode="auto">
          <a:xfrm>
            <a:off x="2424113" y="6611939"/>
            <a:ext cx="7200900" cy="231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en-GB" altLang="en-US" sz="900" dirty="0">
                <a:latin typeface="Arial" panose="020B0604020202020204" pitchFamily="34" charset="0"/>
              </a:rPr>
              <a:t>Create and Prosper Financial Services Ltd is authorised and regulated by the Financial Conduct Authority. FCA Number 520631</a:t>
            </a:r>
          </a:p>
        </p:txBody>
      </p:sp>
      <p:pic>
        <p:nvPicPr>
          <p:cNvPr id="9221" name="Picture 3">
            <a:extLst>
              <a:ext uri="{FF2B5EF4-FFF2-40B4-BE49-F238E27FC236}">
                <a16:creationId xmlns="" xmlns:a16="http://schemas.microsoft.com/office/drawing/2014/main" id="{70674C64-D703-43CA-9B0B-F5DD0A617815}"/>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447214" y="5672139"/>
            <a:ext cx="1076325" cy="1062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222" name="Picture 5">
            <a:extLst>
              <a:ext uri="{FF2B5EF4-FFF2-40B4-BE49-F238E27FC236}">
                <a16:creationId xmlns="" xmlns:a16="http://schemas.microsoft.com/office/drawing/2014/main" id="{B432AED3-00AD-44A7-A2D4-BFA5F01C9A99}"/>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0180119" y="201475"/>
            <a:ext cx="1471613" cy="1368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223" name="AutoShape 9">
            <a:extLst>
              <a:ext uri="{FF2B5EF4-FFF2-40B4-BE49-F238E27FC236}">
                <a16:creationId xmlns="" xmlns:a16="http://schemas.microsoft.com/office/drawing/2014/main" id="{BBC96044-874F-49C3-9B3F-0A6669A87E0E}"/>
              </a:ext>
            </a:extLst>
          </p:cNvPr>
          <p:cNvSpPr>
            <a:spLocks noChangeAspect="1" noChangeArrowheads="1"/>
          </p:cNvSpPr>
          <p:nvPr/>
        </p:nvSpPr>
        <p:spPr bwMode="auto">
          <a:xfrm>
            <a:off x="1587500" y="-144463"/>
            <a:ext cx="304800" cy="3048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GB" altLang="en-US" sz="1800" dirty="0">
              <a:latin typeface="Arial" panose="020B0604020202020204" pitchFamily="34" charset="0"/>
            </a:endParaRPr>
          </a:p>
        </p:txBody>
      </p:sp>
      <p:sp>
        <p:nvSpPr>
          <p:cNvPr id="9224" name="AutoShape 11" descr="data:image/jpeg;base64,/9j/4AAQSkZJRgABAQAAAQABAAD/2wCEAAkGBhESEBQUEBAVFBQWFRQWFhQYFRQWFRUWFRQXFhQSFRcXGyYeGBkjGhQUHy8gIycpLCwsFh4xNTAqNSgrLCkBCQoKDgwOGg8PGikfHyEpLCkpKikpKSkpKSksKSkpKSkpKSkpKSwpKSwpKSkpKSksLCwpKSkpKSksKSwsKSkpKf/AABEIAJMA2wMBIgACEQEDEQH/xAAcAAEAAgMBAQEAAAAAAAAAAAAAAQUEBgcCAwj/xAA/EAACAQIEBAMFBAgEBwAAAAABAgADEQQSITEFEyJBBlFhMnGBkaEHI0KxFBUWM1Jy0eFjgsHCJDRDYnOy8P/EABkBAQADAQEAAAAAAAAAAAAAAAABAgMEBf/EAB4RAQADAAMBAQEBAAAAAAAAAAABAhEDITESQTIi/9oADAMBAAIRAxEAPwDuMREBERAiIMQERECJMXkEwPFSqFtcgX0Ec70lZxmsLqLbG99hfy9Z5pVqrbZF+J/K0rMpxZNVPkPr/SRzW9Pr/WUuMxnLNqmIA2voSRfzsdPjPrhWz3yVc1tCQBb53kfSflbCqfSTzj5fnNc8RccGCo82qKroD1ctVOUfxNfYes13A/bFw5zZqtSn/OmnzWPqD5dD5x8vr/aehiB3FprdDjeHfWlila4voRa3ofOeMFxbOxUOQR2Y3v6iRN4haKTPjaqdYHYg/wD209yj4G3XUsNzdt9Db+0vBLxOs0SZEkyRIiQJMBERAREQEREBERAiIiAiIgRBkyCYFRxtrkDbKb3JAHulLj+MBV6HQHvY5vTtcj3zL8X4sCy2JNr2G512BnLfGHGW54NA8roCkCplUkXzdrdwPfOfktnjXjjvtsPEsTTylaj21udmuSdbA2Jb8ptGC4sijKKgGXpINRRZhoQenQ7Tj/BeGVcZWAL2FRxR5h22LNlvq7KqsfIG3nOkU+E9N6mHeqVsvOosVqvlFiMQikAuLAX1vM4ifYbzaurjH8bohDnqowIII5isCDpawBuTe1u95zitgsLTqunIw6OHIIFCoSuugDc0HbyHwm1YThS8y9LhtUEEHnYpzlS2udUzEX8jYSsFbhP6QyENq5OYHPdzo721K5mBOtpMxbERausThuJWlbl4ikq+Rp1UFt98x7Sy5RernV+o2sVqgAg7EU3X/dK/iXCaa1VXPdWIyG6d9twLbee8mtxWmTZKeemCCxYNlCg/hGtvZ398zrE/q9+vHR/DN0zBySzG98tgdPiL/GbCJrHhEgZ0t5Ed/Q2PxE2edlPHFPpERLoSIgRAREQEREBERAREQIiIgItEQIkwZ86z2UnyBPyEDQPE+NJeow3FwLbkjRbfGaO9GgudHNas6Xz06VPM6kGzAlvZ10vrvpNg8QVUNNjVJy2uQDlY66AH3kGc14RxRlqqzsxtcNZiraLrZhrrtObPqW0dNx4SaFZM9RWo1UN6BVnKUdiugF84t1EjXUaTasX4nwmXmV674KsQFarSYMlQjY2Fw3xAIvrOTYTxTiahAxWJL0gwDL0is6gEizgKxG34xPXFPEFKobUsO+UagsQxCjU2zu5A03vEUmJ1ebVmMbR4p8b0GQ0qXEsRiGZSM5yJSS+/QLZ2t2JtrNPw7lBlpYl1v/hgA6bGor7TzUo4Z8pfEDbUKyAa9tV7bSGrpSW1HPcf9Q1VKqPco/O8sp4sBwzG1SGYCoin2cwVGA1Oq+ex7y8xGJ1z01yhkpKiAnp+7CFb32Fm076XmqJxiobH9LoX3H7zMNO5VRLPw5xrLVenXDVkN7urqxS49pc1iR9ZS8S147Q6T9nnFjmpq1iQTTJ8wNFPytOnCcb8KsTVQ0qbcsHSoRYG1rW11/vOyLNeLc7YcufXSZBkxNWYJMCICIiAiIgIiICIiBERJgRJiIET4Y0HlvY2JVgD2BINjPvPli/Yb+U/lInwca8UYOo2HIyNUqWsAqlupjlzaD1vNb4X4Jx6LUqLg3NRkdaYYIqoXGU1jmYdQUtb1sZ13A44LhmqAEhFdiF9o5LkgeZ0nngvEKz1GFTllciMQl7U3fVaJcn7xsnUTYW6fOc8RjaZckwX2S8UI6lprp+OuNPSy3N5fcA+xlqbh8S9CoRqEtUKX82Gma29trzfsT4npLiRQCVHbLUJyU6jEMhpjl6LY6OSSDoQPOZX6ypLSD1Ky5bAljYbsQBlUnW/Tp3Uy/arnuJ+xIVmJfGhBfRKdAAKPK7VJaYH7GcDTH7ys5/iPKv8L0yB8JuLcYo51XmLmcKVAuQQ+iMSBZQx0F99bSsxPjGnmqJTRqjjOqfhWpUpAGtSUkXBQEXJHnbaTiFZhfsk4amYmnVdm3ZqtyB3C2Atf01ljw3wHw7Cg8uhkzFVJao5LEsFVSSdiSBbubT6UvFSvUCUkz9COerqGalzbEDYAFASTu4AvKjFY98VS5jM6UjTTEUkRmQlUxFNWNU/iOzAi1rwazeJ8Kw+ESmuFw4Q1Ky2ylgoO7EgnuuYWm/IdBNX45hhagA3s10UX1J6WA17nQa+k2hdhJoWeokQZoo9CJAkwEREBESLwJiIgIiIEQIkwItJiIETHx/7t/5T+UyZicUcCjUJ7Ix+QkT4NNw+uCrkCwKVrd7fdH+8wq9OthMMKdHM1JxSAqas9DPl5zMyqSVKliHsSpGtxaYy+IWw9AI1BXSoWBYsRboUFLAa3ue8cN8dVKoIpUlGU5CFV6hGXTa9yNtbTnm0Q2iJXHBwHq0HSqtblivnKF2poKuQpTR29sDl23vrcgTxg/DzU8Rh2axWlTxIJuLZmrZ6TWPcK7+4385VY/xZjKStUq1KdKkL61KZB9y3bqb+m059xbx5xFusYyr1EFaNLQKnYsUFgW03Ol5FbfXibVx1T9mqqYl6lBaTqXV0R6lVEpMECXCIhD2AupJ6bnQbyxwPA1pkvXKM/NrVVKhkCc9VFRbE9yDqfMTgmJ8e4ippVq1lA3AqO19fxG9ydTqTPk9bEVEL0alTklsuVuoMQATmGxN2Gsvs/pFddywmDpYZBkx1KkLIKhPJYNy1CBwzNdTlCg7jQGwhOK8LNEomKpOlOk1MlKmcrTqbglL7kDXztPz9hTVJrFbACnULLaysDZbAfX/LLPw7XdOYVJT2b2O4I79/P4RMox2ziniKhWq4UUnzg18xYK2XpBXc76vN8XacU8MVL18Mt9DVze64Qn/1na12l6M7JkxE0VTEiTAREQEREBERAREQESJMBERASu8Qf8rW/wDG/wCUsJX+IEvhaw/w3/KRPhDjvFKrM+W5stgqga9QBNvM6+4WuTKSnwqnSqCrXrLQIDDDpnKFm71nK9S0lNzqOtvTWWnE3HMdVtZgLkaMQRbKW3t7vSaTgML9841y57gnW4Btr5nW05K27l1TWchstDi+DwyMf1hUxDmx25tjbQg1Kdh7gZXVaHEMZUXmJihRO78skZTqDlWwtt3lJg+HM3MKJmLM6quugJN7e4d5m4vD43LTBdciLlVaRKBf5rAXPqSZrGKzrb14HhKNO+KfKosL1KFZR7rhrHvpKThyJV564WqctN86ggqGUgdYBN9Cov8ACa7T4tVByVK1Smu9gQxJ97aD4mbP4e8PvimL0izL1Ka71KlvUKq5cx+kytXrttS7Nbgy1ytFEFNqlwWAJDXUlT6XP1J8pTcG4TX5rMKd6a08lVtB1Jp033cE2K+hm4fspi8NRqChVFWylqasLMhAv0Ek3FxsT3Mq/wBMqsaeHxKA8tOZUbQmpVdQ6ZvQZ3Yjux12la/5idLZaemZ4aX/AIrDqWFw77EXBAvt853MTiHAKKpisObXcPo99bMBdD/Fve5nbwJ0cU7GuXkjJwkxE2ZgkwIgIiICIiAiIgIiIEXkyJMBERATB4yfuKnqrD5i0zpg8XH3L+6RPiYcn4zwE/pJspC2RifPQd/U6WmuYmhiaSilSTMKhrFNrU7uhqVCewGUW13m9eKQeYLGy2W++vT9e2k0ni3G2p1grKNFACXuaaAHLnsfaa7MR2FpxzXJ12Rf6yFLxagicqmjdNO+erlsHe1rJ3yKNAO5JOtxPhX4gSCeVzSPPS+9zZVB7bXMtxQ5utRNrH16iBb6CfTiaUWFIULLUuRU1y5jrqvyG/nIi2rXrnjVKjK5z18IQtrAJnUXtcZmbNfQjTTedUxHibD4LDotN0sFXIg8joHtb3nvqZUcIwFd1yVwEo62uSXbkhQrKxOgOm3ZdJl1/DOGsCBTyi3YW01i/JH6itJmNfFftXUqelQFH4i92FtcoC79tT3mv8L4i71lqVQQa2emTe9mQKEa/wDD05f80yP2eoriGcoMpUZKZHSCDqdO1xtLWrhA7KCqjJcgqLDqGVl07H85E8lcyCvHaJ2VzwZF5uFDAhuYBlO9hufp9Z1xZxXwpg2GLoMRfLVA39R/oDO1CdHD45+ads9RIibsQSYiAiIgIiICIiAiIgRJkCTAREQEwONfuH9QB9RM+fDFpdCD5SJGl+KqYKKyFVexsSL7DsPP1nN34YyVWNUZww7XJvfe1vhOl+I8MTbW4ANh62+k1epRcFbpfKfxBiPQ3BuvwtOW8bOOuvVdVTVaWQBUZtPZAYE2B1diL/L5iU3LyVA5AANiugysLezbsulrdrb31m1VuKVMhFKgFvobKSbX0JJJY7bTWMfSqGq5ZSOq4B0AJHUQB6jb1lIphN9ZP64UBVBC6sASSQBoQpPfc79xLOjUJYM9hSUa3IynS2/l/aavWwgfdLsCTdRkYXG4I0O2x00mXhuCHkZQhJNyWIAufO/nqdpnesew247zmLzHJSqAOi3FugHS666gdib3857wZUjPsq6nXsNyb7W8p8aKsaNOydVspJ1AYDy7bD5yw4ZwuvWVkCm1jmtsL7jUgE+kyiJ1tMxjJ8LBeZQYWIatcHs2tib99Z1gTTeA8GCtTvSCGnoFBJAGliL9wR5TcxPT446eZyf0RETRmmIEQEREBERAREQERECBJkSRAREQIM8VVuCJ7MgxI0niWNBORrhlY28iO6kbyvqqrbdBtobn8/8ASXXiDwtUr1S6OiaeRufU30Mq18H4pbXqI3uNj9Rac07vjSs9YwDhgNajgA9gfa+U+RwAa5IFrm1tRbsPfLyj4Sce0ot/k/MGZH7MWtlVh8b/AO6WNa1+r1P4fhbeWX6lIpgAi+5G1j6S6pcEKm4Wp8eXPjiuGV2OnMFvK35AgSs0Xi8Qr6eCFNQahXX0F2999SJb4DHC1rAD0sF+FpSYjw/i2YEIW9WZb2+s84nwzxBiMjKnqSNPkJWI78Tbk1t6LzHBRrKNWI/F/wBvpLaVfh3AVKVELVbM9zdux8u0tJ1R4wmSTEgyUPQiQJMBERAReItAREQERECDJERAREQEgxEDyRrIZB5SIkDy6ATw0RCULPVoiShAWQBrESJSlWM+yGIkoe5BiIEyYiAiIgIiIH//2Q==">
            <a:extLst>
              <a:ext uri="{FF2B5EF4-FFF2-40B4-BE49-F238E27FC236}">
                <a16:creationId xmlns="" xmlns:a16="http://schemas.microsoft.com/office/drawing/2014/main" id="{95A21390-5C2F-47A7-AD00-0035A2657240}"/>
              </a:ext>
            </a:extLst>
          </p:cNvPr>
          <p:cNvSpPr>
            <a:spLocks noChangeAspect="1" noChangeArrowheads="1"/>
          </p:cNvSpPr>
          <p:nvPr/>
        </p:nvSpPr>
        <p:spPr bwMode="auto">
          <a:xfrm>
            <a:off x="1739900" y="7938"/>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GB" altLang="en-US" sz="1800" dirty="0">
              <a:latin typeface="Arial" panose="020B0604020202020204" pitchFamily="34" charset="0"/>
            </a:endParaRPr>
          </a:p>
        </p:txBody>
      </p:sp>
      <p:pic>
        <p:nvPicPr>
          <p:cNvPr id="9226" name="Picture 10">
            <a:extLst>
              <a:ext uri="{FF2B5EF4-FFF2-40B4-BE49-F238E27FC236}">
                <a16:creationId xmlns="" xmlns:a16="http://schemas.microsoft.com/office/drawing/2014/main" id="{A2773C5D-34A5-431A-9BDE-85B17088743E}"/>
              </a:ext>
            </a:extLst>
          </p:cNvPr>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476375" y="5229225"/>
            <a:ext cx="1233488" cy="1809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ectangle 1">
            <a:extLst>
              <a:ext uri="{FF2B5EF4-FFF2-40B4-BE49-F238E27FC236}">
                <a16:creationId xmlns="" xmlns:a16="http://schemas.microsoft.com/office/drawing/2014/main" id="{614D8BD4-4845-4C47-8AFE-3083417BB30E}"/>
              </a:ext>
            </a:extLst>
          </p:cNvPr>
          <p:cNvSpPr/>
          <p:nvPr/>
        </p:nvSpPr>
        <p:spPr>
          <a:xfrm>
            <a:off x="649356" y="1803916"/>
            <a:ext cx="11118573" cy="2308324"/>
          </a:xfrm>
          <a:prstGeom prst="rect">
            <a:avLst/>
          </a:prstGeom>
        </p:spPr>
        <p:txBody>
          <a:bodyPr wrap="square">
            <a:spAutoFit/>
          </a:bodyPr>
          <a:lstStyle/>
          <a:p>
            <a:r>
              <a:rPr lang="en-GB" b="1" dirty="0">
                <a:latin typeface="Verdana" panose="020B0604030504040204" pitchFamily="34" charset="0"/>
                <a:ea typeface="Verdana" panose="020B0604030504040204" pitchFamily="34" charset="0"/>
              </a:rPr>
              <a:t>“Before leaving the NHS pension scheme you should carefully consider all your options, comparing any costs and the value of the many benefits provided by the scheme. It’s also worth taking independent financial advice</a:t>
            </a:r>
            <a:r>
              <a:rPr lang="en-GB" b="1" dirty="0" smtClean="0">
                <a:latin typeface="Verdana" panose="020B0604030504040204" pitchFamily="34" charset="0"/>
                <a:ea typeface="Verdana" panose="020B0604030504040204" pitchFamily="34" charset="0"/>
              </a:rPr>
              <a:t>.”</a:t>
            </a:r>
            <a:endParaRPr lang="en-GB" b="1" dirty="0">
              <a:latin typeface="Verdana" panose="020B0604030504040204" pitchFamily="34" charset="0"/>
              <a:ea typeface="Verdana" panose="020B0604030504040204" pitchFamily="34" charset="0"/>
            </a:endParaRPr>
          </a:p>
          <a:p>
            <a:endParaRPr lang="en-GB" b="1" dirty="0" smtClean="0">
              <a:latin typeface="Verdana" panose="020B0604030504040204" pitchFamily="34" charset="0"/>
              <a:ea typeface="Verdana" panose="020B0604030504040204" pitchFamily="34" charset="0"/>
            </a:endParaRPr>
          </a:p>
          <a:p>
            <a:endParaRPr lang="en-GB" b="1" dirty="0">
              <a:latin typeface="Verdana" panose="020B0604030504040204" pitchFamily="34" charset="0"/>
              <a:ea typeface="Verdana" panose="020B0604030504040204" pitchFamily="34" charset="0"/>
            </a:endParaRPr>
          </a:p>
          <a:p>
            <a:r>
              <a:rPr lang="en-GB" b="1" dirty="0" smtClean="0">
                <a:latin typeface="Verdana" panose="020B0604030504040204" pitchFamily="34" charset="0"/>
                <a:ea typeface="Verdana" panose="020B0604030504040204" pitchFamily="34" charset="0"/>
              </a:rPr>
              <a:t>Don’t </a:t>
            </a:r>
            <a:r>
              <a:rPr lang="en-GB" b="1" dirty="0">
                <a:latin typeface="Verdana" panose="020B0604030504040204" pitchFamily="34" charset="0"/>
                <a:ea typeface="Verdana" panose="020B0604030504040204" pitchFamily="34" charset="0"/>
              </a:rPr>
              <a:t>let the tax tail wag the dog</a:t>
            </a:r>
          </a:p>
          <a:p>
            <a:endParaRPr lang="en-GB" b="1" dirty="0"/>
          </a:p>
          <a:p>
            <a:endParaRPr lang="en-GB" dirty="0"/>
          </a:p>
        </p:txBody>
      </p:sp>
      <p:pic>
        <p:nvPicPr>
          <p:cNvPr id="7" name="Picture 6">
            <a:extLst>
              <a:ext uri="{FF2B5EF4-FFF2-40B4-BE49-F238E27FC236}">
                <a16:creationId xmlns="" xmlns:a16="http://schemas.microsoft.com/office/drawing/2014/main" id="{464E1C05-118B-4578-BA45-74A937D7D07C}"/>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5458015" y="3102463"/>
            <a:ext cx="3071836" cy="3227591"/>
          </a:xfrm>
          <a:prstGeom prst="rect">
            <a:avLst/>
          </a:prstGeom>
        </p:spPr>
      </p:pic>
    </p:spTree>
    <p:extLst>
      <p:ext uri="{BB962C8B-B14F-4D97-AF65-F5344CB8AC3E}">
        <p14:creationId xmlns:p14="http://schemas.microsoft.com/office/powerpoint/2010/main" val="80479769"/>
      </p:ext>
    </p:extLst>
  </p:cSld>
  <p:clrMapOvr>
    <a:masterClrMapping/>
  </p:clrMapOvr>
  <p:transition spd="slow"/>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3">
            <a:extLst>
              <a:ext uri="{FF2B5EF4-FFF2-40B4-BE49-F238E27FC236}">
                <a16:creationId xmlns="" xmlns:a16="http://schemas.microsoft.com/office/drawing/2014/main" id="{817612D0-A806-4E80-A234-B9A1891F65DD}"/>
              </a:ext>
            </a:extLst>
          </p:cNvPr>
          <p:cNvSpPr>
            <a:spLocks noGrp="1"/>
          </p:cNvSpPr>
          <p:nvPr>
            <p:ph type="title"/>
          </p:nvPr>
        </p:nvSpPr>
        <p:spPr>
          <a:xfrm>
            <a:off x="0" y="222252"/>
            <a:ext cx="12192000" cy="1335087"/>
          </a:xfrm>
          <a:solidFill>
            <a:schemeClr val="accent1"/>
          </a:solidFill>
        </p:spPr>
        <p:txBody>
          <a:bodyPr/>
          <a:lstStyle/>
          <a:p>
            <a:pPr algn="ctr"/>
            <a:r>
              <a:rPr lang="en-GB" altLang="en-US" sz="2800" dirty="0">
                <a:solidFill>
                  <a:schemeClr val="bg1"/>
                </a:solidFill>
                <a:latin typeface="Verdana" panose="020B0604030504040204" pitchFamily="34" charset="0"/>
                <a:ea typeface="Verdana" panose="020B0604030504040204" pitchFamily="34" charset="0"/>
                <a:cs typeface="Verdana" panose="020B0604030504040204" pitchFamily="34" charset="0"/>
              </a:rPr>
              <a:t>Opting Out</a:t>
            </a:r>
          </a:p>
        </p:txBody>
      </p:sp>
      <p:sp>
        <p:nvSpPr>
          <p:cNvPr id="9220" name="TextBox 1">
            <a:extLst>
              <a:ext uri="{FF2B5EF4-FFF2-40B4-BE49-F238E27FC236}">
                <a16:creationId xmlns="" xmlns:a16="http://schemas.microsoft.com/office/drawing/2014/main" id="{8AB36CB6-EE2E-44ED-B375-2AEADF2067AB}"/>
              </a:ext>
            </a:extLst>
          </p:cNvPr>
          <p:cNvSpPr txBox="1">
            <a:spLocks noChangeArrowheads="1"/>
          </p:cNvSpPr>
          <p:nvPr/>
        </p:nvSpPr>
        <p:spPr bwMode="auto">
          <a:xfrm>
            <a:off x="2424113" y="6611939"/>
            <a:ext cx="7200900" cy="231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en-GB" altLang="en-US" sz="900" dirty="0">
                <a:latin typeface="Arial" panose="020B0604020202020204" pitchFamily="34" charset="0"/>
              </a:rPr>
              <a:t>Create and Prosper Financial Services Ltd is authorised and regulated by the Financial Conduct Authority. FCA Number 520631</a:t>
            </a:r>
          </a:p>
        </p:txBody>
      </p:sp>
      <p:pic>
        <p:nvPicPr>
          <p:cNvPr id="9221" name="Picture 3">
            <a:extLst>
              <a:ext uri="{FF2B5EF4-FFF2-40B4-BE49-F238E27FC236}">
                <a16:creationId xmlns="" xmlns:a16="http://schemas.microsoft.com/office/drawing/2014/main" id="{70674C64-D703-43CA-9B0B-F5DD0A617815}"/>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447214" y="5672139"/>
            <a:ext cx="1076325" cy="1062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222" name="Picture 5">
            <a:extLst>
              <a:ext uri="{FF2B5EF4-FFF2-40B4-BE49-F238E27FC236}">
                <a16:creationId xmlns="" xmlns:a16="http://schemas.microsoft.com/office/drawing/2014/main" id="{B432AED3-00AD-44A7-A2D4-BFA5F01C9A99}"/>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0180119" y="201475"/>
            <a:ext cx="1471613" cy="1368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223" name="AutoShape 9">
            <a:extLst>
              <a:ext uri="{FF2B5EF4-FFF2-40B4-BE49-F238E27FC236}">
                <a16:creationId xmlns="" xmlns:a16="http://schemas.microsoft.com/office/drawing/2014/main" id="{BBC96044-874F-49C3-9B3F-0A6669A87E0E}"/>
              </a:ext>
            </a:extLst>
          </p:cNvPr>
          <p:cNvSpPr>
            <a:spLocks noChangeAspect="1" noChangeArrowheads="1"/>
          </p:cNvSpPr>
          <p:nvPr/>
        </p:nvSpPr>
        <p:spPr bwMode="auto">
          <a:xfrm>
            <a:off x="1587500" y="-144463"/>
            <a:ext cx="304800" cy="3048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GB" altLang="en-US" sz="1800" dirty="0">
              <a:latin typeface="Arial" panose="020B0604020202020204" pitchFamily="34" charset="0"/>
            </a:endParaRPr>
          </a:p>
        </p:txBody>
      </p:sp>
      <p:sp>
        <p:nvSpPr>
          <p:cNvPr id="9224" name="AutoShape 11" descr="data:image/jpeg;base64,/9j/4AAQSkZJRgABAQAAAQABAAD/2wCEAAkGBhESEBQUEBAVFBQWFRQWFhQYFRQWFRUWFRQXFhQSFRcXGyYeGBkjGhQUHy8gIycpLCwsFh4xNTAqNSgrLCkBCQoKDgwOGg8PGikfHyEpLCkpKikpKSkpKSksKSkpKSkpKSkpKSwpKSwpKSkpKSksLCwpKSkpKSksKSwsKSkpKf/AABEIAJMA2wMBIgACEQEDEQH/xAAcAAEAAgMBAQEAAAAAAAAAAAAAAQUEBgcCAwj/xAA/EAACAQIEBAMFBAgEBwAAAAABAgADEQQSITEFEyJBBlFhMnGBkaEHI0KxFBUWM1Jy0eFjgsHCJDRDYnOy8P/EABkBAQADAQEAAAAAAAAAAAAAAAABAgMEBf/EAB4RAQADAAMBAQEBAAAAAAAAAAABAhEDITESQTIi/9oADAMBAAIRAxEAPwDuMREBERAiIMQERECJMXkEwPFSqFtcgX0Ec70lZxmsLqLbG99hfy9Z5pVqrbZF+J/K0rMpxZNVPkPr/SRzW9Pr/WUuMxnLNqmIA2voSRfzsdPjPrhWz3yVc1tCQBb53kfSflbCqfSTzj5fnNc8RccGCo82qKroD1ctVOUfxNfYes13A/bFw5zZqtSn/OmnzWPqD5dD5x8vr/aehiB3FprdDjeHfWlila4voRa3ofOeMFxbOxUOQR2Y3v6iRN4haKTPjaqdYHYg/wD209yj4G3XUsNzdt9Db+0vBLxOs0SZEkyRIiQJMBERAREQEREBERAiIiAiIgRBkyCYFRxtrkDbKb3JAHulLj+MBV6HQHvY5vTtcj3zL8X4sCy2JNr2G512BnLfGHGW54NA8roCkCplUkXzdrdwPfOfktnjXjjvtsPEsTTylaj21udmuSdbA2Jb8ptGC4sijKKgGXpINRRZhoQenQ7Tj/BeGVcZWAL2FRxR5h22LNlvq7KqsfIG3nOkU+E9N6mHeqVsvOosVqvlFiMQikAuLAX1vM4ifYbzaurjH8bohDnqowIII5isCDpawBuTe1u95zitgsLTqunIw6OHIIFCoSuugDc0HbyHwm1YThS8y9LhtUEEHnYpzlS2udUzEX8jYSsFbhP6QyENq5OYHPdzo721K5mBOtpMxbERausThuJWlbl4ikq+Rp1UFt98x7Sy5RernV+o2sVqgAg7EU3X/dK/iXCaa1VXPdWIyG6d9twLbee8mtxWmTZKeemCCxYNlCg/hGtvZ398zrE/q9+vHR/DN0zBySzG98tgdPiL/GbCJrHhEgZ0t5Ed/Q2PxE2edlPHFPpERLoSIgRAREQEREBERAREQIiIgItEQIkwZ86z2UnyBPyEDQPE+NJeow3FwLbkjRbfGaO9GgudHNas6Xz06VPM6kGzAlvZ10vrvpNg8QVUNNjVJy2uQDlY66AH3kGc14RxRlqqzsxtcNZiraLrZhrrtObPqW0dNx4SaFZM9RWo1UN6BVnKUdiugF84t1EjXUaTasX4nwmXmV674KsQFarSYMlQjY2Fw3xAIvrOTYTxTiahAxWJL0gwDL0is6gEizgKxG34xPXFPEFKobUsO+UagsQxCjU2zu5A03vEUmJ1ebVmMbR4p8b0GQ0qXEsRiGZSM5yJSS+/QLZ2t2JtrNPw7lBlpYl1v/hgA6bGor7TzUo4Z8pfEDbUKyAa9tV7bSGrpSW1HPcf9Q1VKqPco/O8sp4sBwzG1SGYCoin2cwVGA1Oq+ex7y8xGJ1z01yhkpKiAnp+7CFb32Fm076XmqJxiobH9LoX3H7zMNO5VRLPw5xrLVenXDVkN7urqxS49pc1iR9ZS8S147Q6T9nnFjmpq1iQTTJ8wNFPytOnCcb8KsTVQ0qbcsHSoRYG1rW11/vOyLNeLc7YcufXSZBkxNWYJMCICIiAiIgIiICIiBERJgRJiIET4Y0HlvY2JVgD2BINjPvPli/Yb+U/lInwca8UYOo2HIyNUqWsAqlupjlzaD1vNb4X4Jx6LUqLg3NRkdaYYIqoXGU1jmYdQUtb1sZ13A44LhmqAEhFdiF9o5LkgeZ0nngvEKz1GFTllciMQl7U3fVaJcn7xsnUTYW6fOc8RjaZckwX2S8UI6lprp+OuNPSy3N5fcA+xlqbh8S9CoRqEtUKX82Gma29trzfsT4npLiRQCVHbLUJyU6jEMhpjl6LY6OSSDoQPOZX6ypLSD1Ky5bAljYbsQBlUnW/Tp3Uy/arnuJ+xIVmJfGhBfRKdAAKPK7VJaYH7GcDTH7ys5/iPKv8L0yB8JuLcYo51XmLmcKVAuQQ+iMSBZQx0F99bSsxPjGnmqJTRqjjOqfhWpUpAGtSUkXBQEXJHnbaTiFZhfsk4amYmnVdm3ZqtyB3C2Atf01ljw3wHw7Cg8uhkzFVJao5LEsFVSSdiSBbubT6UvFSvUCUkz9COerqGalzbEDYAFASTu4AvKjFY98VS5jM6UjTTEUkRmQlUxFNWNU/iOzAi1rwazeJ8Kw+ESmuFw4Q1Ky2ylgoO7EgnuuYWm/IdBNX45hhagA3s10UX1J6WA17nQa+k2hdhJoWeokQZoo9CJAkwEREBESLwJiIgIiIEQIkwItJiIETHx/7t/5T+UyZicUcCjUJ7Ix+QkT4NNw+uCrkCwKVrd7fdH+8wq9OthMMKdHM1JxSAqas9DPl5zMyqSVKliHsSpGtxaYy+IWw9AI1BXSoWBYsRboUFLAa3ue8cN8dVKoIpUlGU5CFV6hGXTa9yNtbTnm0Q2iJXHBwHq0HSqtblivnKF2poKuQpTR29sDl23vrcgTxg/DzU8Rh2axWlTxIJuLZmrZ6TWPcK7+4385VY/xZjKStUq1KdKkL61KZB9y3bqb+m059xbx5xFusYyr1EFaNLQKnYsUFgW03Ol5FbfXibVx1T9mqqYl6lBaTqXV0R6lVEpMECXCIhD2AupJ6bnQbyxwPA1pkvXKM/NrVVKhkCc9VFRbE9yDqfMTgmJ8e4ippVq1lA3AqO19fxG9ydTqTPk9bEVEL0alTklsuVuoMQATmGxN2Gsvs/pFddywmDpYZBkx1KkLIKhPJYNy1CBwzNdTlCg7jQGwhOK8LNEomKpOlOk1MlKmcrTqbglL7kDXztPz9hTVJrFbACnULLaysDZbAfX/LLPw7XdOYVJT2b2O4I79/P4RMox2ziniKhWq4UUnzg18xYK2XpBXc76vN8XacU8MVL18Mt9DVze64Qn/1na12l6M7JkxE0VTEiTAREQEREBERAREQESJMBERASu8Qf8rW/wDG/wCUsJX+IEvhaw/w3/KRPhDjvFKrM+W5stgqga9QBNvM6+4WuTKSnwqnSqCrXrLQIDDDpnKFm71nK9S0lNzqOtvTWWnE3HMdVtZgLkaMQRbKW3t7vSaTgML9841y57gnW4Btr5nW05K27l1TWchstDi+DwyMf1hUxDmx25tjbQg1Kdh7gZXVaHEMZUXmJihRO78skZTqDlWwtt3lJg+HM3MKJmLM6quugJN7e4d5m4vD43LTBdciLlVaRKBf5rAXPqSZrGKzrb14HhKNO+KfKosL1KFZR7rhrHvpKThyJV564WqctN86ggqGUgdYBN9Cov8ACa7T4tVByVK1Smu9gQxJ97aD4mbP4e8PvimL0izL1Ka71KlvUKq5cx+kytXrttS7Nbgy1ytFEFNqlwWAJDXUlT6XP1J8pTcG4TX5rMKd6a08lVtB1Jp033cE2K+hm4fspi8NRqChVFWylqasLMhAv0Ek3FxsT3Mq/wBMqsaeHxKA8tOZUbQmpVdQ6ZvQZ3Yjux12la/5idLZaemZ4aX/AIrDqWFw77EXBAvt853MTiHAKKpisObXcPo99bMBdD/Fve5nbwJ0cU7GuXkjJwkxE2ZgkwIgIiICIiAiIgIiIEXkyJMBERATB4yfuKnqrD5i0zpg8XH3L+6RPiYcn4zwE/pJspC2RifPQd/U6WmuYmhiaSilSTMKhrFNrU7uhqVCewGUW13m9eKQeYLGy2W++vT9e2k0ni3G2p1grKNFACXuaaAHLnsfaa7MR2FpxzXJ12Rf6yFLxagicqmjdNO+erlsHe1rJ3yKNAO5JOtxPhX4gSCeVzSPPS+9zZVB7bXMtxQ5utRNrH16iBb6CfTiaUWFIULLUuRU1y5jrqvyG/nIi2rXrnjVKjK5z18IQtrAJnUXtcZmbNfQjTTedUxHibD4LDotN0sFXIg8joHtb3nvqZUcIwFd1yVwEo62uSXbkhQrKxOgOm3ZdJl1/DOGsCBTyi3YW01i/JH6itJmNfFftXUqelQFH4i92FtcoC79tT3mv8L4i71lqVQQa2emTe9mQKEa/wDD05f80yP2eoriGcoMpUZKZHSCDqdO1xtLWrhA7KCqjJcgqLDqGVl07H85E8lcyCvHaJ2VzwZF5uFDAhuYBlO9hufp9Z1xZxXwpg2GLoMRfLVA39R/oDO1CdHD45+ads9RIibsQSYiAiIgIiICIiAiIgRJkCTAREQEwONfuH9QB9RM+fDFpdCD5SJGl+KqYKKyFVexsSL7DsPP1nN34YyVWNUZww7XJvfe1vhOl+I8MTbW4ANh62+k1epRcFbpfKfxBiPQ3BuvwtOW8bOOuvVdVTVaWQBUZtPZAYE2B1diL/L5iU3LyVA5AANiugysLezbsulrdrb31m1VuKVMhFKgFvobKSbX0JJJY7bTWMfSqGq5ZSOq4B0AJHUQB6jb1lIphN9ZP64UBVBC6sASSQBoQpPfc79xLOjUJYM9hSUa3IynS2/l/aavWwgfdLsCTdRkYXG4I0O2x00mXhuCHkZQhJNyWIAufO/nqdpnesew247zmLzHJSqAOi3FugHS666gdib3857wZUjPsq6nXsNyb7W8p8aKsaNOydVspJ1AYDy7bD5yw4ZwuvWVkCm1jmtsL7jUgE+kyiJ1tMxjJ8LBeZQYWIatcHs2tib99Z1gTTeA8GCtTvSCGnoFBJAGliL9wR5TcxPT446eZyf0RETRmmIEQEREBERAREQERECBJkSRAREQIM8VVuCJ7MgxI0niWNBORrhlY28iO6kbyvqqrbdBtobn8/8ASXXiDwtUr1S6OiaeRufU30Mq18H4pbXqI3uNj9Rac07vjSs9YwDhgNajgA9gfa+U+RwAa5IFrm1tRbsPfLyj4Sce0ot/k/MGZH7MWtlVh8b/AO6WNa1+r1P4fhbeWX6lIpgAi+5G1j6S6pcEKm4Wp8eXPjiuGV2OnMFvK35AgSs0Xi8Qr6eCFNQahXX0F2999SJb4DHC1rAD0sF+FpSYjw/i2YEIW9WZb2+s84nwzxBiMjKnqSNPkJWI78Tbk1t6LzHBRrKNWI/F/wBvpLaVfh3AVKVELVbM9zdux8u0tJ1R4wmSTEgyUPQiQJMBERAReItAREQERECDJERAREQEgxEDyRrIZB5SIkDy6ATw0RCULPVoiShAWQBrESJSlWM+yGIkoe5BiIEyYiAiIgIiIH//2Q==">
            <a:extLst>
              <a:ext uri="{FF2B5EF4-FFF2-40B4-BE49-F238E27FC236}">
                <a16:creationId xmlns="" xmlns:a16="http://schemas.microsoft.com/office/drawing/2014/main" id="{95A21390-5C2F-47A7-AD00-0035A2657240}"/>
              </a:ext>
            </a:extLst>
          </p:cNvPr>
          <p:cNvSpPr>
            <a:spLocks noChangeAspect="1" noChangeArrowheads="1"/>
          </p:cNvSpPr>
          <p:nvPr/>
        </p:nvSpPr>
        <p:spPr bwMode="auto">
          <a:xfrm>
            <a:off x="1739900" y="7938"/>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GB" altLang="en-US" sz="1800" dirty="0">
              <a:latin typeface="Arial" panose="020B0604020202020204" pitchFamily="34" charset="0"/>
            </a:endParaRPr>
          </a:p>
        </p:txBody>
      </p:sp>
      <p:pic>
        <p:nvPicPr>
          <p:cNvPr id="9226" name="Picture 10">
            <a:extLst>
              <a:ext uri="{FF2B5EF4-FFF2-40B4-BE49-F238E27FC236}">
                <a16:creationId xmlns="" xmlns:a16="http://schemas.microsoft.com/office/drawing/2014/main" id="{A2773C5D-34A5-431A-9BDE-85B17088743E}"/>
              </a:ext>
            </a:extLst>
          </p:cNvPr>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476375" y="5229225"/>
            <a:ext cx="1233488" cy="1809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ectangle 1">
            <a:extLst>
              <a:ext uri="{FF2B5EF4-FFF2-40B4-BE49-F238E27FC236}">
                <a16:creationId xmlns="" xmlns:a16="http://schemas.microsoft.com/office/drawing/2014/main" id="{614D8BD4-4845-4C47-8AFE-3083417BB30E}"/>
              </a:ext>
            </a:extLst>
          </p:cNvPr>
          <p:cNvSpPr/>
          <p:nvPr/>
        </p:nvSpPr>
        <p:spPr>
          <a:xfrm>
            <a:off x="286604" y="1803916"/>
            <a:ext cx="11481326" cy="3816429"/>
          </a:xfrm>
          <a:prstGeom prst="rect">
            <a:avLst/>
          </a:prstGeom>
        </p:spPr>
        <p:txBody>
          <a:bodyPr wrap="square">
            <a:spAutoFit/>
          </a:bodyPr>
          <a:lstStyle/>
          <a:p>
            <a:r>
              <a:rPr lang="en-GB" sz="1600" b="1" dirty="0">
                <a:latin typeface="Verdana" panose="020B0604030504040204" pitchFamily="34" charset="0"/>
                <a:ea typeface="Verdana" panose="020B0604030504040204" pitchFamily="34" charset="0"/>
              </a:rPr>
              <a:t>Our general view is that for most people the SPPA/NHS Pension Scheme represents excellent value and you should not leave it</a:t>
            </a:r>
          </a:p>
          <a:p>
            <a:endParaRPr lang="en-GB" sz="1600" b="1" dirty="0">
              <a:latin typeface="Verdana" panose="020B0604030504040204" pitchFamily="34" charset="0"/>
              <a:ea typeface="Verdana" panose="020B0604030504040204" pitchFamily="34" charset="0"/>
            </a:endParaRPr>
          </a:p>
          <a:p>
            <a:r>
              <a:rPr lang="en-GB" sz="1600" b="1" dirty="0">
                <a:latin typeface="Verdana" panose="020B0604030504040204" pitchFamily="34" charset="0"/>
                <a:ea typeface="Verdana" panose="020B0604030504040204" pitchFamily="34" charset="0"/>
              </a:rPr>
              <a:t>If you leave you’ll lose –</a:t>
            </a:r>
          </a:p>
          <a:p>
            <a:pPr marL="285750" indent="-285750">
              <a:buFont typeface="Arial" panose="020B0604020202020204" pitchFamily="34" charset="0"/>
              <a:buChar char="•"/>
            </a:pPr>
            <a:r>
              <a:rPr lang="en-GB" sz="1600" b="1" dirty="0">
                <a:latin typeface="Verdana" panose="020B0604030504040204" pitchFamily="34" charset="0"/>
                <a:ea typeface="Verdana" panose="020B0604030504040204" pitchFamily="34" charset="0"/>
              </a:rPr>
              <a:t>A pension payable for life upon retirement for the period opted out</a:t>
            </a:r>
          </a:p>
          <a:p>
            <a:pPr marL="285750" indent="-285750">
              <a:buFont typeface="Arial" panose="020B0604020202020204" pitchFamily="34" charset="0"/>
              <a:buChar char="•"/>
            </a:pPr>
            <a:r>
              <a:rPr lang="en-GB" sz="1600" b="1" dirty="0">
                <a:latin typeface="Verdana" panose="020B0604030504040204" pitchFamily="34" charset="0"/>
                <a:ea typeface="Verdana" panose="020B0604030504040204" pitchFamily="34" charset="0"/>
              </a:rPr>
              <a:t>The option to take part of your pension as a tax-free lump sum when you retire</a:t>
            </a:r>
          </a:p>
          <a:p>
            <a:pPr marL="285750" indent="-285750">
              <a:buFont typeface="Arial" panose="020B0604020202020204" pitchFamily="34" charset="0"/>
              <a:buChar char="•"/>
            </a:pPr>
            <a:r>
              <a:rPr lang="en-GB" sz="1600" b="1" dirty="0">
                <a:latin typeface="Verdana" panose="020B0604030504040204" pitchFamily="34" charset="0"/>
                <a:ea typeface="Verdana" panose="020B0604030504040204" pitchFamily="34" charset="0"/>
              </a:rPr>
              <a:t>A generous pension contribution from your employer (20.9%)</a:t>
            </a:r>
          </a:p>
          <a:p>
            <a:pPr marL="285750" indent="-285750">
              <a:buFont typeface="Arial" panose="020B0604020202020204" pitchFamily="34" charset="0"/>
              <a:buChar char="•"/>
            </a:pPr>
            <a:r>
              <a:rPr lang="en-GB" sz="1600" b="1" dirty="0">
                <a:latin typeface="Verdana" panose="020B0604030504040204" pitchFamily="34" charset="0"/>
                <a:ea typeface="Verdana" panose="020B0604030504040204" pitchFamily="34" charset="0"/>
              </a:rPr>
              <a:t>The compounding affect of pension contributions</a:t>
            </a:r>
          </a:p>
          <a:p>
            <a:pPr marL="285750" indent="-285750">
              <a:buFont typeface="Arial" panose="020B0604020202020204" pitchFamily="34" charset="0"/>
              <a:buChar char="•"/>
            </a:pPr>
            <a:r>
              <a:rPr lang="en-GB" sz="1600" b="1" dirty="0">
                <a:latin typeface="Verdana" panose="020B0604030504040204" pitchFamily="34" charset="0"/>
                <a:ea typeface="Verdana" panose="020B0604030504040204" pitchFamily="34" charset="0"/>
              </a:rPr>
              <a:t>Tax relief on any contributions you pay into the scheme</a:t>
            </a:r>
          </a:p>
          <a:p>
            <a:pPr marL="285750" indent="-285750">
              <a:buFont typeface="Arial" panose="020B0604020202020204" pitchFamily="34" charset="0"/>
              <a:buChar char="•"/>
            </a:pPr>
            <a:r>
              <a:rPr lang="en-GB" sz="1600" b="1" dirty="0">
                <a:latin typeface="Verdana" panose="020B0604030504040204" pitchFamily="34" charset="0"/>
                <a:ea typeface="Verdana" panose="020B0604030504040204" pitchFamily="34" charset="0"/>
              </a:rPr>
              <a:t>Valuable benefits for your dependants if you die</a:t>
            </a:r>
          </a:p>
          <a:p>
            <a:pPr marL="285750" indent="-285750">
              <a:buFont typeface="Arial" panose="020B0604020202020204" pitchFamily="34" charset="0"/>
              <a:buChar char="•"/>
            </a:pPr>
            <a:r>
              <a:rPr lang="en-GB" sz="1600" b="1" dirty="0">
                <a:latin typeface="Verdana" panose="020B0604030504040204" pitchFamily="34" charset="0"/>
                <a:ea typeface="Verdana" panose="020B0604030504040204" pitchFamily="34" charset="0"/>
              </a:rPr>
              <a:t>The option to nominate individuals, to receive a lump sum payable in the event of your death</a:t>
            </a:r>
          </a:p>
          <a:p>
            <a:pPr marL="285750" indent="-285750">
              <a:buFont typeface="Arial" panose="020B0604020202020204" pitchFamily="34" charset="0"/>
              <a:buChar char="•"/>
            </a:pPr>
            <a:r>
              <a:rPr lang="en-GB" sz="1600" b="1" dirty="0">
                <a:latin typeface="Verdana" panose="020B0604030504040204" pitchFamily="34" charset="0"/>
                <a:ea typeface="Verdana" panose="020B0604030504040204" pitchFamily="34" charset="0"/>
              </a:rPr>
              <a:t>The option to apply for ill-health retirement if you’re unable to work due to ill-health</a:t>
            </a:r>
          </a:p>
          <a:p>
            <a:endParaRPr lang="en-GB" sz="1600" b="1" dirty="0">
              <a:latin typeface="Verdana" panose="020B0604030504040204" pitchFamily="34" charset="0"/>
              <a:ea typeface="Verdana" panose="020B0604030504040204" pitchFamily="34" charset="0"/>
            </a:endParaRPr>
          </a:p>
          <a:p>
            <a:r>
              <a:rPr lang="en-GB" sz="1600" b="1" dirty="0">
                <a:solidFill>
                  <a:srgbClr val="FF0000"/>
                </a:solidFill>
                <a:latin typeface="Verdana" panose="020B0604030504040204" pitchFamily="34" charset="0"/>
                <a:ea typeface="Verdana" panose="020B0604030504040204" pitchFamily="34" charset="0"/>
              </a:rPr>
              <a:t>You can rejoin at any time but if over 5 years you will be opted back in to CARE – 2015 Scheme</a:t>
            </a:r>
          </a:p>
          <a:p>
            <a:endParaRPr lang="en-GB" b="1" dirty="0"/>
          </a:p>
        </p:txBody>
      </p:sp>
    </p:spTree>
    <p:extLst>
      <p:ext uri="{BB962C8B-B14F-4D97-AF65-F5344CB8AC3E}">
        <p14:creationId xmlns:p14="http://schemas.microsoft.com/office/powerpoint/2010/main" val="3375661700"/>
      </p:ext>
    </p:extLst>
  </p:cSld>
  <p:clrMapOvr>
    <a:masterClrMapping/>
  </p:clrMapOvr>
  <p:transition spd="slow"/>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3">
            <a:extLst>
              <a:ext uri="{FF2B5EF4-FFF2-40B4-BE49-F238E27FC236}">
                <a16:creationId xmlns="" xmlns:a16="http://schemas.microsoft.com/office/drawing/2014/main" id="{817612D0-A806-4E80-A234-B9A1891F65DD}"/>
              </a:ext>
            </a:extLst>
          </p:cNvPr>
          <p:cNvSpPr>
            <a:spLocks noGrp="1"/>
          </p:cNvSpPr>
          <p:nvPr>
            <p:ph type="title"/>
          </p:nvPr>
        </p:nvSpPr>
        <p:spPr>
          <a:xfrm>
            <a:off x="0" y="222252"/>
            <a:ext cx="12192000" cy="1335087"/>
          </a:xfrm>
          <a:solidFill>
            <a:schemeClr val="accent1"/>
          </a:solidFill>
        </p:spPr>
        <p:txBody>
          <a:bodyPr/>
          <a:lstStyle/>
          <a:p>
            <a:pPr algn="ctr"/>
            <a:r>
              <a:rPr lang="en-GB" altLang="en-US" sz="2800" dirty="0">
                <a:solidFill>
                  <a:schemeClr val="bg1"/>
                </a:solidFill>
                <a:latin typeface="Verdana" panose="020B0604030504040204" pitchFamily="34" charset="0"/>
                <a:ea typeface="Verdana" panose="020B0604030504040204" pitchFamily="34" charset="0"/>
                <a:cs typeface="Verdana" panose="020B0604030504040204" pitchFamily="34" charset="0"/>
              </a:rPr>
              <a:t>REC Scheme</a:t>
            </a:r>
          </a:p>
        </p:txBody>
      </p:sp>
      <p:sp>
        <p:nvSpPr>
          <p:cNvPr id="9220" name="TextBox 1">
            <a:extLst>
              <a:ext uri="{FF2B5EF4-FFF2-40B4-BE49-F238E27FC236}">
                <a16:creationId xmlns="" xmlns:a16="http://schemas.microsoft.com/office/drawing/2014/main" id="{8AB36CB6-EE2E-44ED-B375-2AEADF2067AB}"/>
              </a:ext>
            </a:extLst>
          </p:cNvPr>
          <p:cNvSpPr txBox="1">
            <a:spLocks noChangeArrowheads="1"/>
          </p:cNvSpPr>
          <p:nvPr/>
        </p:nvSpPr>
        <p:spPr bwMode="auto">
          <a:xfrm>
            <a:off x="2424113" y="6611939"/>
            <a:ext cx="7200900" cy="231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en-GB" altLang="en-US" sz="900" dirty="0">
                <a:latin typeface="Arial" panose="020B0604020202020204" pitchFamily="34" charset="0"/>
              </a:rPr>
              <a:t>Create and Prosper Financial Services Ltd is authorised and regulated by the Financial Conduct Authority. FCA Number 520631</a:t>
            </a:r>
          </a:p>
        </p:txBody>
      </p:sp>
      <p:pic>
        <p:nvPicPr>
          <p:cNvPr id="9221" name="Picture 3">
            <a:extLst>
              <a:ext uri="{FF2B5EF4-FFF2-40B4-BE49-F238E27FC236}">
                <a16:creationId xmlns="" xmlns:a16="http://schemas.microsoft.com/office/drawing/2014/main" id="{70674C64-D703-43CA-9B0B-F5DD0A617815}"/>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447214" y="5672139"/>
            <a:ext cx="1076325" cy="1062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222" name="Picture 5">
            <a:extLst>
              <a:ext uri="{FF2B5EF4-FFF2-40B4-BE49-F238E27FC236}">
                <a16:creationId xmlns="" xmlns:a16="http://schemas.microsoft.com/office/drawing/2014/main" id="{B432AED3-00AD-44A7-A2D4-BFA5F01C9A99}"/>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0180119" y="201475"/>
            <a:ext cx="1471613" cy="1368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223" name="AutoShape 9">
            <a:extLst>
              <a:ext uri="{FF2B5EF4-FFF2-40B4-BE49-F238E27FC236}">
                <a16:creationId xmlns="" xmlns:a16="http://schemas.microsoft.com/office/drawing/2014/main" id="{BBC96044-874F-49C3-9B3F-0A6669A87E0E}"/>
              </a:ext>
            </a:extLst>
          </p:cNvPr>
          <p:cNvSpPr>
            <a:spLocks noChangeAspect="1" noChangeArrowheads="1"/>
          </p:cNvSpPr>
          <p:nvPr/>
        </p:nvSpPr>
        <p:spPr bwMode="auto">
          <a:xfrm>
            <a:off x="1587500" y="-144463"/>
            <a:ext cx="304800" cy="3048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GB" altLang="en-US" sz="1800" dirty="0">
              <a:latin typeface="Arial" panose="020B0604020202020204" pitchFamily="34" charset="0"/>
            </a:endParaRPr>
          </a:p>
        </p:txBody>
      </p:sp>
      <p:sp>
        <p:nvSpPr>
          <p:cNvPr id="9224" name="AutoShape 11" descr="data:image/jpeg;base64,/9j/4AAQSkZJRgABAQAAAQABAAD/2wCEAAkGBhESEBQUEBAVFBQWFRQWFhQYFRQWFRUWFRQXFhQSFRcXGyYeGBkjGhQUHy8gIycpLCwsFh4xNTAqNSgrLCkBCQoKDgwOGg8PGikfHyEpLCkpKikpKSkpKSksKSkpKSkpKSkpKSwpKSwpKSkpKSksLCwpKSkpKSksKSwsKSkpKf/AABEIAJMA2wMBIgACEQEDEQH/xAAcAAEAAgMBAQEAAAAAAAAAAAAAAQUEBgcCAwj/xAA/EAACAQIEBAMFBAgEBwAAAAABAgADEQQSITEFEyJBBlFhMnGBkaEHI0KxFBUWM1Jy0eFjgsHCJDRDYnOy8P/EABkBAQADAQEAAAAAAAAAAAAAAAABAgMEBf/EAB4RAQADAAMBAQEBAAAAAAAAAAABAhEDITESQTIi/9oADAMBAAIRAxEAPwDuMREBERAiIMQERECJMXkEwPFSqFtcgX0Ec70lZxmsLqLbG99hfy9Z5pVqrbZF+J/K0rMpxZNVPkPr/SRzW9Pr/WUuMxnLNqmIA2voSRfzsdPjPrhWz3yVc1tCQBb53kfSflbCqfSTzj5fnNc8RccGCo82qKroD1ctVOUfxNfYes13A/bFw5zZqtSn/OmnzWPqD5dD5x8vr/aehiB3FprdDjeHfWlila4voRa3ofOeMFxbOxUOQR2Y3v6iRN4haKTPjaqdYHYg/wD209yj4G3XUsNzdt9Db+0vBLxOs0SZEkyRIiQJMBERAREQEREBERAiIiAiIgRBkyCYFRxtrkDbKb3JAHulLj+MBV6HQHvY5vTtcj3zL8X4sCy2JNr2G512BnLfGHGW54NA8roCkCplUkXzdrdwPfOfktnjXjjvtsPEsTTylaj21udmuSdbA2Jb8ptGC4sijKKgGXpINRRZhoQenQ7Tj/BeGVcZWAL2FRxR5h22LNlvq7KqsfIG3nOkU+E9N6mHeqVsvOosVqvlFiMQikAuLAX1vM4ifYbzaurjH8bohDnqowIII5isCDpawBuTe1u95zitgsLTqunIw6OHIIFCoSuugDc0HbyHwm1YThS8y9LhtUEEHnYpzlS2udUzEX8jYSsFbhP6QyENq5OYHPdzo721K5mBOtpMxbERausThuJWlbl4ikq+Rp1UFt98x7Sy5RernV+o2sVqgAg7EU3X/dK/iXCaa1VXPdWIyG6d9twLbee8mtxWmTZKeemCCxYNlCg/hGtvZ398zrE/q9+vHR/DN0zBySzG98tgdPiL/GbCJrHhEgZ0t5Ed/Q2PxE2edlPHFPpERLoSIgRAREQEREBERAREQIiIgItEQIkwZ86z2UnyBPyEDQPE+NJeow3FwLbkjRbfGaO9GgudHNas6Xz06VPM6kGzAlvZ10vrvpNg8QVUNNjVJy2uQDlY66AH3kGc14RxRlqqzsxtcNZiraLrZhrrtObPqW0dNx4SaFZM9RWo1UN6BVnKUdiugF84t1EjXUaTasX4nwmXmV674KsQFarSYMlQjY2Fw3xAIvrOTYTxTiahAxWJL0gwDL0is6gEizgKxG34xPXFPEFKobUsO+UagsQxCjU2zu5A03vEUmJ1ebVmMbR4p8b0GQ0qXEsRiGZSM5yJSS+/QLZ2t2JtrNPw7lBlpYl1v/hgA6bGor7TzUo4Z8pfEDbUKyAa9tV7bSGrpSW1HPcf9Q1VKqPco/O8sp4sBwzG1SGYCoin2cwVGA1Oq+ex7y8xGJ1z01yhkpKiAnp+7CFb32Fm076XmqJxiobH9LoX3H7zMNO5VRLPw5xrLVenXDVkN7urqxS49pc1iR9ZS8S147Q6T9nnFjmpq1iQTTJ8wNFPytOnCcb8KsTVQ0qbcsHSoRYG1rW11/vOyLNeLc7YcufXSZBkxNWYJMCICIiAiIgIiICIiBERJgRJiIET4Y0HlvY2JVgD2BINjPvPli/Yb+U/lInwca8UYOo2HIyNUqWsAqlupjlzaD1vNb4X4Jx6LUqLg3NRkdaYYIqoXGU1jmYdQUtb1sZ13A44LhmqAEhFdiF9o5LkgeZ0nngvEKz1GFTllciMQl7U3fVaJcn7xsnUTYW6fOc8RjaZckwX2S8UI6lprp+OuNPSy3N5fcA+xlqbh8S9CoRqEtUKX82Gma29trzfsT4npLiRQCVHbLUJyU6jEMhpjl6LY6OSSDoQPOZX6ypLSD1Ky5bAljYbsQBlUnW/Tp3Uy/arnuJ+xIVmJfGhBfRKdAAKPK7VJaYH7GcDTH7ys5/iPKv8L0yB8JuLcYo51XmLmcKVAuQQ+iMSBZQx0F99bSsxPjGnmqJTRqjjOqfhWpUpAGtSUkXBQEXJHnbaTiFZhfsk4amYmnVdm3ZqtyB3C2Atf01ljw3wHw7Cg8uhkzFVJao5LEsFVSSdiSBbubT6UvFSvUCUkz9COerqGalzbEDYAFASTu4AvKjFY98VS5jM6UjTTEUkRmQlUxFNWNU/iOzAi1rwazeJ8Kw+ESmuFw4Q1Ky2ylgoO7EgnuuYWm/IdBNX45hhagA3s10UX1J6WA17nQa+k2hdhJoWeokQZoo9CJAkwEREBESLwJiIgIiIEQIkwItJiIETHx/7t/5T+UyZicUcCjUJ7Ix+QkT4NNw+uCrkCwKVrd7fdH+8wq9OthMMKdHM1JxSAqas9DPl5zMyqSVKliHsSpGtxaYy+IWw9AI1BXSoWBYsRboUFLAa3ue8cN8dVKoIpUlGU5CFV6hGXTa9yNtbTnm0Q2iJXHBwHq0HSqtblivnKF2poKuQpTR29sDl23vrcgTxg/DzU8Rh2axWlTxIJuLZmrZ6TWPcK7+4385VY/xZjKStUq1KdKkL61KZB9y3bqb+m059xbx5xFusYyr1EFaNLQKnYsUFgW03Ol5FbfXibVx1T9mqqYl6lBaTqXV0R6lVEpMECXCIhD2AupJ6bnQbyxwPA1pkvXKM/NrVVKhkCc9VFRbE9yDqfMTgmJ8e4ippVq1lA3AqO19fxG9ydTqTPk9bEVEL0alTklsuVuoMQATmGxN2Gsvs/pFddywmDpYZBkx1KkLIKhPJYNy1CBwzNdTlCg7jQGwhOK8LNEomKpOlOk1MlKmcrTqbglL7kDXztPz9hTVJrFbACnULLaysDZbAfX/LLPw7XdOYVJT2b2O4I79/P4RMox2ziniKhWq4UUnzg18xYK2XpBXc76vN8XacU8MVL18Mt9DVze64Qn/1na12l6M7JkxE0VTEiTAREQEREBERAREQESJMBERASu8Qf8rW/wDG/wCUsJX+IEvhaw/w3/KRPhDjvFKrM+W5stgqga9QBNvM6+4WuTKSnwqnSqCrXrLQIDDDpnKFm71nK9S0lNzqOtvTWWnE3HMdVtZgLkaMQRbKW3t7vSaTgML9841y57gnW4Btr5nW05K27l1TWchstDi+DwyMf1hUxDmx25tjbQg1Kdh7gZXVaHEMZUXmJihRO78skZTqDlWwtt3lJg+HM3MKJmLM6quugJN7e4d5m4vD43LTBdciLlVaRKBf5rAXPqSZrGKzrb14HhKNO+KfKosL1KFZR7rhrHvpKThyJV564WqctN86ggqGUgdYBN9Cov8ACa7T4tVByVK1Smu9gQxJ97aD4mbP4e8PvimL0izL1Ka71KlvUKq5cx+kytXrttS7Nbgy1ytFEFNqlwWAJDXUlT6XP1J8pTcG4TX5rMKd6a08lVtB1Jp033cE2K+hm4fspi8NRqChVFWylqasLMhAv0Ek3FxsT3Mq/wBMqsaeHxKA8tOZUbQmpVdQ6ZvQZ3Yjux12la/5idLZaemZ4aX/AIrDqWFw77EXBAvt853MTiHAKKpisObXcPo99bMBdD/Fve5nbwJ0cU7GuXkjJwkxE2ZgkwIgIiICIiAiIgIiIEXkyJMBERATB4yfuKnqrD5i0zpg8XH3L+6RPiYcn4zwE/pJspC2RifPQd/U6WmuYmhiaSilSTMKhrFNrU7uhqVCewGUW13m9eKQeYLGy2W++vT9e2k0ni3G2p1grKNFACXuaaAHLnsfaa7MR2FpxzXJ12Rf6yFLxagicqmjdNO+erlsHe1rJ3yKNAO5JOtxPhX4gSCeVzSPPS+9zZVB7bXMtxQ5utRNrH16iBb6CfTiaUWFIULLUuRU1y5jrqvyG/nIi2rXrnjVKjK5z18IQtrAJnUXtcZmbNfQjTTedUxHibD4LDotN0sFXIg8joHtb3nvqZUcIwFd1yVwEo62uSXbkhQrKxOgOm3ZdJl1/DOGsCBTyi3YW01i/JH6itJmNfFftXUqelQFH4i92FtcoC79tT3mv8L4i71lqVQQa2emTe9mQKEa/wDD05f80yP2eoriGcoMpUZKZHSCDqdO1xtLWrhA7KCqjJcgqLDqGVl07H85E8lcyCvHaJ2VzwZF5uFDAhuYBlO9hufp9Z1xZxXwpg2GLoMRfLVA39R/oDO1CdHD45+ads9RIibsQSYiAiIgIiICIiAiIgRJkCTAREQEwONfuH9QB9RM+fDFpdCD5SJGl+KqYKKyFVexsSL7DsPP1nN34YyVWNUZww7XJvfe1vhOl+I8MTbW4ANh62+k1epRcFbpfKfxBiPQ3BuvwtOW8bOOuvVdVTVaWQBUZtPZAYE2B1diL/L5iU3LyVA5AANiugysLezbsulrdrb31m1VuKVMhFKgFvobKSbX0JJJY7bTWMfSqGq5ZSOq4B0AJHUQB6jb1lIphN9ZP64UBVBC6sASSQBoQpPfc79xLOjUJYM9hSUa3IynS2/l/aavWwgfdLsCTdRkYXG4I0O2x00mXhuCHkZQhJNyWIAufO/nqdpnesew247zmLzHJSqAOi3FugHS666gdib3857wZUjPsq6nXsNyb7W8p8aKsaNOydVspJ1AYDy7bD5yw4ZwuvWVkCm1jmtsL7jUgE+kyiJ1tMxjJ8LBeZQYWIatcHs2tib99Z1gTTeA8GCtTvSCGnoFBJAGliL9wR5TcxPT446eZyf0RETRmmIEQEREBERAREQERECBJkSRAREQIM8VVuCJ7MgxI0niWNBORrhlY28iO6kbyvqqrbdBtobn8/8ASXXiDwtUr1S6OiaeRufU30Mq18H4pbXqI3uNj9Rac07vjSs9YwDhgNajgA9gfa+U+RwAa5IFrm1tRbsPfLyj4Sce0ot/k/MGZH7MWtlVh8b/AO6WNa1+r1P4fhbeWX6lIpgAi+5G1j6S6pcEKm4Wp8eXPjiuGV2OnMFvK35AgSs0Xi8Qr6eCFNQahXX0F2999SJb4DHC1rAD0sF+FpSYjw/i2YEIW9WZb2+s84nwzxBiMjKnqSNPkJWI78Tbk1t6LzHBRrKNWI/F/wBvpLaVfh3AVKVELVbM9zdux8u0tJ1R4wmSTEgyUPQiQJMBERAReItAREQERECDJERAREQEgxEDyRrIZB5SIkDy6ATw0RCULPVoiShAWQBrESJSlWM+yGIkoe5BiIEyYiAiIgIiIH//2Q==">
            <a:extLst>
              <a:ext uri="{FF2B5EF4-FFF2-40B4-BE49-F238E27FC236}">
                <a16:creationId xmlns="" xmlns:a16="http://schemas.microsoft.com/office/drawing/2014/main" id="{95A21390-5C2F-47A7-AD00-0035A2657240}"/>
              </a:ext>
            </a:extLst>
          </p:cNvPr>
          <p:cNvSpPr>
            <a:spLocks noChangeAspect="1" noChangeArrowheads="1"/>
          </p:cNvSpPr>
          <p:nvPr/>
        </p:nvSpPr>
        <p:spPr bwMode="auto">
          <a:xfrm>
            <a:off x="1739900" y="7938"/>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GB" altLang="en-US" sz="1800" dirty="0">
              <a:latin typeface="Arial" panose="020B0604020202020204" pitchFamily="34" charset="0"/>
            </a:endParaRPr>
          </a:p>
        </p:txBody>
      </p:sp>
      <p:pic>
        <p:nvPicPr>
          <p:cNvPr id="9226" name="Picture 10">
            <a:extLst>
              <a:ext uri="{FF2B5EF4-FFF2-40B4-BE49-F238E27FC236}">
                <a16:creationId xmlns="" xmlns:a16="http://schemas.microsoft.com/office/drawing/2014/main" id="{A2773C5D-34A5-431A-9BDE-85B17088743E}"/>
              </a:ext>
            </a:extLst>
          </p:cNvPr>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476375" y="5229225"/>
            <a:ext cx="1233488" cy="1809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Rectangle 8">
            <a:extLst>
              <a:ext uri="{FF2B5EF4-FFF2-40B4-BE49-F238E27FC236}">
                <a16:creationId xmlns="" xmlns:a16="http://schemas.microsoft.com/office/drawing/2014/main" id="{FFBBC9F5-D060-45B0-B444-730EE8FB2312}"/>
              </a:ext>
            </a:extLst>
          </p:cNvPr>
          <p:cNvSpPr/>
          <p:nvPr/>
        </p:nvSpPr>
        <p:spPr>
          <a:xfrm>
            <a:off x="777922" y="1770121"/>
            <a:ext cx="10754436" cy="3631763"/>
          </a:xfrm>
          <a:prstGeom prst="rect">
            <a:avLst/>
          </a:prstGeom>
        </p:spPr>
        <p:txBody>
          <a:bodyPr wrap="square">
            <a:spAutoFit/>
          </a:bodyPr>
          <a:lstStyle/>
          <a:p>
            <a:pPr algn="ctr"/>
            <a:r>
              <a:rPr lang="en-GB" sz="1600" b="1" dirty="0">
                <a:latin typeface="Verdana" panose="020B0604030504040204" pitchFamily="34" charset="0"/>
                <a:ea typeface="Verdana" panose="020B0604030504040204" pitchFamily="34" charset="0"/>
              </a:rPr>
              <a:t>REC = Recycling of Employer Contributions</a:t>
            </a:r>
          </a:p>
          <a:p>
            <a:pPr algn="ctr"/>
            <a:endParaRPr lang="en-GB" sz="1600" b="1" dirty="0">
              <a:latin typeface="Verdana" panose="020B0604030504040204" pitchFamily="34" charset="0"/>
              <a:ea typeface="Verdana" panose="020B0604030504040204" pitchFamily="34" charset="0"/>
            </a:endParaRPr>
          </a:p>
          <a:p>
            <a:r>
              <a:rPr lang="en-GB" sz="1600" b="1" dirty="0">
                <a:latin typeface="Verdana" panose="020B0604030504040204" pitchFamily="34" charset="0"/>
                <a:ea typeface="Verdana" panose="020B0604030504040204" pitchFamily="34" charset="0"/>
              </a:rPr>
              <a:t>Employer cannot provide advice – Independent Financial Advice required</a:t>
            </a:r>
          </a:p>
          <a:p>
            <a:endParaRPr lang="en-GB" sz="1600" b="1" dirty="0">
              <a:latin typeface="Verdana" panose="020B0604030504040204" pitchFamily="34" charset="0"/>
              <a:ea typeface="Verdana" panose="020B0604030504040204" pitchFamily="34" charset="0"/>
            </a:endParaRPr>
          </a:p>
          <a:p>
            <a:pPr marL="285750" indent="-285750">
              <a:buFont typeface="Arial" panose="020B0604020202020204" pitchFamily="34" charset="0"/>
              <a:buChar char="•"/>
            </a:pPr>
            <a:r>
              <a:rPr lang="en-GB" sz="1600" b="1" dirty="0">
                <a:latin typeface="Verdana" panose="020B0604030504040204" pitchFamily="34" charset="0"/>
                <a:ea typeface="Verdana" panose="020B0604030504040204" pitchFamily="34" charset="0"/>
              </a:rPr>
              <a:t>For staff who may be impacted by AA tax charge</a:t>
            </a:r>
          </a:p>
          <a:p>
            <a:pPr marL="285750" indent="-285750">
              <a:buFont typeface="Arial" panose="020B0604020202020204" pitchFamily="34" charset="0"/>
              <a:buChar char="•"/>
            </a:pPr>
            <a:r>
              <a:rPr lang="en-GB" sz="1600" b="1" dirty="0">
                <a:latin typeface="Verdana" panose="020B0604030504040204" pitchFamily="34" charset="0"/>
                <a:ea typeface="Verdana" panose="020B0604030504040204" pitchFamily="34" charset="0"/>
              </a:rPr>
              <a:t>Will need to opt out of scheme, if in more than 1 scheme more than one application</a:t>
            </a:r>
          </a:p>
          <a:p>
            <a:pPr marL="285750" indent="-285750">
              <a:buFont typeface="Arial" panose="020B0604020202020204" pitchFamily="34" charset="0"/>
              <a:buChar char="•"/>
            </a:pPr>
            <a:r>
              <a:rPr lang="en-GB" sz="1600" b="1" dirty="0">
                <a:latin typeface="Verdana" panose="020B0604030504040204" pitchFamily="34" charset="0"/>
                <a:ea typeface="Verdana" panose="020B0604030504040204" pitchFamily="34" charset="0"/>
              </a:rPr>
              <a:t>Those who qualify may still have an AA tax charge</a:t>
            </a:r>
          </a:p>
          <a:p>
            <a:pPr marL="285750" indent="-285750">
              <a:buFont typeface="Arial" panose="020B0604020202020204" pitchFamily="34" charset="0"/>
              <a:buChar char="•"/>
            </a:pPr>
            <a:r>
              <a:rPr lang="en-GB" sz="1600" b="1" dirty="0">
                <a:latin typeface="Verdana" panose="020B0604030504040204" pitchFamily="34" charset="0"/>
                <a:ea typeface="Verdana" panose="020B0604030504040204" pitchFamily="34" charset="0"/>
              </a:rPr>
              <a:t>Available from </a:t>
            </a:r>
            <a:r>
              <a:rPr lang="en-GB" sz="1600" b="1" dirty="0" smtClean="0">
                <a:latin typeface="Verdana" panose="020B0604030504040204" pitchFamily="34" charset="0"/>
                <a:ea typeface="Verdana" panose="020B0604030504040204" pitchFamily="34" charset="0"/>
              </a:rPr>
              <a:t>1/10/22</a:t>
            </a:r>
            <a:endParaRPr lang="en-GB" sz="1600" b="1" dirty="0">
              <a:latin typeface="Verdana" panose="020B0604030504040204" pitchFamily="34" charset="0"/>
              <a:ea typeface="Verdana" panose="020B0604030504040204" pitchFamily="34" charset="0"/>
            </a:endParaRPr>
          </a:p>
          <a:p>
            <a:pPr marL="285750" indent="-285750">
              <a:buFont typeface="Arial" panose="020B0604020202020204" pitchFamily="34" charset="0"/>
              <a:buChar char="•"/>
            </a:pPr>
            <a:r>
              <a:rPr lang="en-GB" sz="1600" b="1" dirty="0">
                <a:latin typeface="Verdana" panose="020B0604030504040204" pitchFamily="34" charset="0"/>
                <a:ea typeface="Verdana" panose="020B0604030504040204" pitchFamily="34" charset="0"/>
              </a:rPr>
              <a:t>Applications to be received no later than </a:t>
            </a:r>
            <a:r>
              <a:rPr lang="en-GB" sz="1600" b="1" dirty="0" smtClean="0">
                <a:latin typeface="Verdana" panose="020B0604030504040204" pitchFamily="34" charset="0"/>
                <a:ea typeface="Verdana" panose="020B0604030504040204" pitchFamily="34" charset="0"/>
              </a:rPr>
              <a:t>28/2/23</a:t>
            </a:r>
            <a:endParaRPr lang="en-GB" sz="1600" b="1" dirty="0">
              <a:latin typeface="Verdana" panose="020B0604030504040204" pitchFamily="34" charset="0"/>
              <a:ea typeface="Verdana" panose="020B0604030504040204" pitchFamily="34" charset="0"/>
            </a:endParaRPr>
          </a:p>
          <a:p>
            <a:pPr marL="285750" indent="-285750">
              <a:buFont typeface="Arial" panose="020B0604020202020204" pitchFamily="34" charset="0"/>
              <a:buChar char="•"/>
            </a:pPr>
            <a:r>
              <a:rPr lang="en-GB" sz="1600" b="1" dirty="0" smtClean="0">
                <a:latin typeface="Verdana" panose="020B0604030504040204" pitchFamily="34" charset="0"/>
                <a:ea typeface="Verdana" panose="020B0604030504040204" pitchFamily="34" charset="0"/>
              </a:rPr>
              <a:t>The </a:t>
            </a:r>
            <a:r>
              <a:rPr lang="en-GB" sz="1600" b="1" dirty="0">
                <a:latin typeface="Verdana" panose="020B0604030504040204" pitchFamily="34" charset="0"/>
                <a:ea typeface="Verdana" panose="020B0604030504040204" pitchFamily="34" charset="0"/>
              </a:rPr>
              <a:t>rate of recycle is </a:t>
            </a:r>
            <a:r>
              <a:rPr lang="en-GB" sz="1600" b="1" dirty="0" smtClean="0">
                <a:latin typeface="Verdana" panose="020B0604030504040204" pitchFamily="34" charset="0"/>
                <a:ea typeface="Verdana" panose="020B0604030504040204" pitchFamily="34" charset="0"/>
              </a:rPr>
              <a:t>12.4%</a:t>
            </a:r>
            <a:endParaRPr lang="en-GB" sz="1600" b="1" dirty="0">
              <a:latin typeface="Verdana" panose="020B0604030504040204" pitchFamily="34" charset="0"/>
              <a:ea typeface="Verdana" panose="020B0604030504040204" pitchFamily="34" charset="0"/>
            </a:endParaRPr>
          </a:p>
          <a:p>
            <a:pPr marL="285750" indent="-285750">
              <a:buFont typeface="Arial" panose="020B0604020202020204" pitchFamily="34" charset="0"/>
              <a:buChar char="•"/>
            </a:pPr>
            <a:r>
              <a:rPr lang="en-GB" sz="1600" b="1" dirty="0">
                <a:latin typeface="Verdana" panose="020B0604030504040204" pitchFamily="34" charset="0"/>
                <a:ea typeface="Verdana" panose="020B0604030504040204" pitchFamily="34" charset="0"/>
              </a:rPr>
              <a:t>Will cease on </a:t>
            </a:r>
            <a:r>
              <a:rPr lang="en-GB" sz="1600" b="1" dirty="0" smtClean="0">
                <a:latin typeface="Verdana" panose="020B0604030504040204" pitchFamily="34" charset="0"/>
                <a:ea typeface="Verdana" panose="020B0604030504040204" pitchFamily="34" charset="0"/>
              </a:rPr>
              <a:t>31/03/23</a:t>
            </a:r>
            <a:endParaRPr lang="en-GB" sz="1600" b="1" dirty="0">
              <a:latin typeface="Verdana" panose="020B0604030504040204" pitchFamily="34" charset="0"/>
              <a:ea typeface="Verdana" panose="020B0604030504040204" pitchFamily="34" charset="0"/>
            </a:endParaRPr>
          </a:p>
          <a:p>
            <a:endParaRPr lang="en-GB" dirty="0"/>
          </a:p>
          <a:p>
            <a:endParaRPr lang="en-GB" dirty="0"/>
          </a:p>
          <a:p>
            <a:endParaRPr lang="en-GB" dirty="0"/>
          </a:p>
        </p:txBody>
      </p:sp>
    </p:spTree>
    <p:extLst>
      <p:ext uri="{BB962C8B-B14F-4D97-AF65-F5344CB8AC3E}">
        <p14:creationId xmlns:p14="http://schemas.microsoft.com/office/powerpoint/2010/main" val="3588754370"/>
      </p:ext>
    </p:extLst>
  </p:cSld>
  <p:clrMapOvr>
    <a:masterClrMapping/>
  </p:clrMapOvr>
  <p:transition spd="slow"/>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3">
            <a:extLst>
              <a:ext uri="{FF2B5EF4-FFF2-40B4-BE49-F238E27FC236}">
                <a16:creationId xmlns="" xmlns:a16="http://schemas.microsoft.com/office/drawing/2014/main" id="{817612D0-A806-4E80-A234-B9A1891F65DD}"/>
              </a:ext>
            </a:extLst>
          </p:cNvPr>
          <p:cNvSpPr>
            <a:spLocks noGrp="1"/>
          </p:cNvSpPr>
          <p:nvPr>
            <p:ph type="title"/>
          </p:nvPr>
        </p:nvSpPr>
        <p:spPr>
          <a:xfrm>
            <a:off x="0" y="222252"/>
            <a:ext cx="12192000" cy="1335087"/>
          </a:xfrm>
          <a:solidFill>
            <a:schemeClr val="accent1"/>
          </a:solidFill>
        </p:spPr>
        <p:txBody>
          <a:bodyPr/>
          <a:lstStyle/>
          <a:p>
            <a:pPr algn="ctr"/>
            <a:r>
              <a:rPr lang="en-GB" altLang="en-US" sz="2800" dirty="0">
                <a:solidFill>
                  <a:schemeClr val="bg1"/>
                </a:solidFill>
                <a:latin typeface="Verdana" panose="020B0604030504040204" pitchFamily="34" charset="0"/>
                <a:ea typeface="Verdana" panose="020B0604030504040204" pitchFamily="34" charset="0"/>
                <a:cs typeface="Verdana" panose="020B0604030504040204" pitchFamily="34" charset="0"/>
              </a:rPr>
              <a:t>Timeline - Dates</a:t>
            </a:r>
          </a:p>
        </p:txBody>
      </p:sp>
      <p:sp>
        <p:nvSpPr>
          <p:cNvPr id="9220" name="TextBox 1">
            <a:extLst>
              <a:ext uri="{FF2B5EF4-FFF2-40B4-BE49-F238E27FC236}">
                <a16:creationId xmlns="" xmlns:a16="http://schemas.microsoft.com/office/drawing/2014/main" id="{8AB36CB6-EE2E-44ED-B375-2AEADF2067AB}"/>
              </a:ext>
            </a:extLst>
          </p:cNvPr>
          <p:cNvSpPr txBox="1">
            <a:spLocks noChangeArrowheads="1"/>
          </p:cNvSpPr>
          <p:nvPr/>
        </p:nvSpPr>
        <p:spPr bwMode="auto">
          <a:xfrm>
            <a:off x="2424113" y="6611939"/>
            <a:ext cx="7200900" cy="231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en-GB" altLang="en-US" sz="900" dirty="0">
                <a:latin typeface="Arial" panose="020B0604020202020204" pitchFamily="34" charset="0"/>
              </a:rPr>
              <a:t>Create and Prosper Financial Services Ltd is authorised and regulated by the Financial Conduct Authority. FCA Number 520631</a:t>
            </a:r>
          </a:p>
        </p:txBody>
      </p:sp>
      <p:pic>
        <p:nvPicPr>
          <p:cNvPr id="9221" name="Picture 3">
            <a:extLst>
              <a:ext uri="{FF2B5EF4-FFF2-40B4-BE49-F238E27FC236}">
                <a16:creationId xmlns="" xmlns:a16="http://schemas.microsoft.com/office/drawing/2014/main" id="{70674C64-D703-43CA-9B0B-F5DD0A617815}"/>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447214" y="5672139"/>
            <a:ext cx="1076325" cy="1062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222" name="Picture 5">
            <a:extLst>
              <a:ext uri="{FF2B5EF4-FFF2-40B4-BE49-F238E27FC236}">
                <a16:creationId xmlns="" xmlns:a16="http://schemas.microsoft.com/office/drawing/2014/main" id="{B432AED3-00AD-44A7-A2D4-BFA5F01C9A99}"/>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0180119" y="201475"/>
            <a:ext cx="1471613" cy="1368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223" name="AutoShape 9">
            <a:extLst>
              <a:ext uri="{FF2B5EF4-FFF2-40B4-BE49-F238E27FC236}">
                <a16:creationId xmlns="" xmlns:a16="http://schemas.microsoft.com/office/drawing/2014/main" id="{BBC96044-874F-49C3-9B3F-0A6669A87E0E}"/>
              </a:ext>
            </a:extLst>
          </p:cNvPr>
          <p:cNvSpPr>
            <a:spLocks noChangeAspect="1" noChangeArrowheads="1"/>
          </p:cNvSpPr>
          <p:nvPr/>
        </p:nvSpPr>
        <p:spPr bwMode="auto">
          <a:xfrm>
            <a:off x="1587500" y="-144463"/>
            <a:ext cx="304800" cy="3048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GB" altLang="en-US" sz="1800" dirty="0">
              <a:latin typeface="Arial" panose="020B0604020202020204" pitchFamily="34" charset="0"/>
            </a:endParaRPr>
          </a:p>
        </p:txBody>
      </p:sp>
      <p:sp>
        <p:nvSpPr>
          <p:cNvPr id="9224" name="AutoShape 11" descr="data:image/jpeg;base64,/9j/4AAQSkZJRgABAQAAAQABAAD/2wCEAAkGBhESEBQUEBAVFBQWFRQWFhQYFRQWFRUWFRQXFhQSFRcXGyYeGBkjGhQUHy8gIycpLCwsFh4xNTAqNSgrLCkBCQoKDgwOGg8PGikfHyEpLCkpKikpKSkpKSksKSkpKSkpKSkpKSwpKSwpKSkpKSksLCwpKSkpKSksKSwsKSkpKf/AABEIAJMA2wMBIgACEQEDEQH/xAAcAAEAAgMBAQEAAAAAAAAAAAAAAQUEBgcCAwj/xAA/EAACAQIEBAMFBAgEBwAAAAABAgADEQQSITEFEyJBBlFhMnGBkaEHI0KxFBUWM1Jy0eFjgsHCJDRDYnOy8P/EABkBAQADAQEAAAAAAAAAAAAAAAABAgMEBf/EAB4RAQADAAMBAQEBAAAAAAAAAAABAhEDITESQTIi/9oADAMBAAIRAxEAPwDuMREBERAiIMQERECJMXkEwPFSqFtcgX0Ec70lZxmsLqLbG99hfy9Z5pVqrbZF+J/K0rMpxZNVPkPr/SRzW9Pr/WUuMxnLNqmIA2voSRfzsdPjPrhWz3yVc1tCQBb53kfSflbCqfSTzj5fnNc8RccGCo82qKroD1ctVOUfxNfYes13A/bFw5zZqtSn/OmnzWPqD5dD5x8vr/aehiB3FprdDjeHfWlila4voRa3ofOeMFxbOxUOQR2Y3v6iRN4haKTPjaqdYHYg/wD209yj4G3XUsNzdt9Db+0vBLxOs0SZEkyRIiQJMBERAREQEREBERAiIiAiIgRBkyCYFRxtrkDbKb3JAHulLj+MBV6HQHvY5vTtcj3zL8X4sCy2JNr2G512BnLfGHGW54NA8roCkCplUkXzdrdwPfOfktnjXjjvtsPEsTTylaj21udmuSdbA2Jb8ptGC4sijKKgGXpINRRZhoQenQ7Tj/BeGVcZWAL2FRxR5h22LNlvq7KqsfIG3nOkU+E9N6mHeqVsvOosVqvlFiMQikAuLAX1vM4ifYbzaurjH8bohDnqowIII5isCDpawBuTe1u95zitgsLTqunIw6OHIIFCoSuugDc0HbyHwm1YThS8y9LhtUEEHnYpzlS2udUzEX8jYSsFbhP6QyENq5OYHPdzo721K5mBOtpMxbERausThuJWlbl4ikq+Rp1UFt98x7Sy5RernV+o2sVqgAg7EU3X/dK/iXCaa1VXPdWIyG6d9twLbee8mtxWmTZKeemCCxYNlCg/hGtvZ398zrE/q9+vHR/DN0zBySzG98tgdPiL/GbCJrHhEgZ0t5Ed/Q2PxE2edlPHFPpERLoSIgRAREQEREBERAREQIiIgItEQIkwZ86z2UnyBPyEDQPE+NJeow3FwLbkjRbfGaO9GgudHNas6Xz06VPM6kGzAlvZ10vrvpNg8QVUNNjVJy2uQDlY66AH3kGc14RxRlqqzsxtcNZiraLrZhrrtObPqW0dNx4SaFZM9RWo1UN6BVnKUdiugF84t1EjXUaTasX4nwmXmV674KsQFarSYMlQjY2Fw3xAIvrOTYTxTiahAxWJL0gwDL0is6gEizgKxG34xPXFPEFKobUsO+UagsQxCjU2zu5A03vEUmJ1ebVmMbR4p8b0GQ0qXEsRiGZSM5yJSS+/QLZ2t2JtrNPw7lBlpYl1v/hgA6bGor7TzUo4Z8pfEDbUKyAa9tV7bSGrpSW1HPcf9Q1VKqPco/O8sp4sBwzG1SGYCoin2cwVGA1Oq+ex7y8xGJ1z01yhkpKiAnp+7CFb32Fm076XmqJxiobH9LoX3H7zMNO5VRLPw5xrLVenXDVkN7urqxS49pc1iR9ZS8S147Q6T9nnFjmpq1iQTTJ8wNFPytOnCcb8KsTVQ0qbcsHSoRYG1rW11/vOyLNeLc7YcufXSZBkxNWYJMCICIiAiIgIiICIiBERJgRJiIET4Y0HlvY2JVgD2BINjPvPli/Yb+U/lInwca8UYOo2HIyNUqWsAqlupjlzaD1vNb4X4Jx6LUqLg3NRkdaYYIqoXGU1jmYdQUtb1sZ13A44LhmqAEhFdiF9o5LkgeZ0nngvEKz1GFTllciMQl7U3fVaJcn7xsnUTYW6fOc8RjaZckwX2S8UI6lprp+OuNPSy3N5fcA+xlqbh8S9CoRqEtUKX82Gma29trzfsT4npLiRQCVHbLUJyU6jEMhpjl6LY6OSSDoQPOZX6ypLSD1Ky5bAljYbsQBlUnW/Tp3Uy/arnuJ+xIVmJfGhBfRKdAAKPK7VJaYH7GcDTH7ys5/iPKv8L0yB8JuLcYo51XmLmcKVAuQQ+iMSBZQx0F99bSsxPjGnmqJTRqjjOqfhWpUpAGtSUkXBQEXJHnbaTiFZhfsk4amYmnVdm3ZqtyB3C2Atf01ljw3wHw7Cg8uhkzFVJao5LEsFVSSdiSBbubT6UvFSvUCUkz9COerqGalzbEDYAFASTu4AvKjFY98VS5jM6UjTTEUkRmQlUxFNWNU/iOzAi1rwazeJ8Kw+ESmuFw4Q1Ky2ylgoO7EgnuuYWm/IdBNX45hhagA3s10UX1J6WA17nQa+k2hdhJoWeokQZoo9CJAkwEREBESLwJiIgIiIEQIkwItJiIETHx/7t/5T+UyZicUcCjUJ7Ix+QkT4NNw+uCrkCwKVrd7fdH+8wq9OthMMKdHM1JxSAqas9DPl5zMyqSVKliHsSpGtxaYy+IWw9AI1BXSoWBYsRboUFLAa3ue8cN8dVKoIpUlGU5CFV6hGXTa9yNtbTnm0Q2iJXHBwHq0HSqtblivnKF2poKuQpTR29sDl23vrcgTxg/DzU8Rh2axWlTxIJuLZmrZ6TWPcK7+4385VY/xZjKStUq1KdKkL61KZB9y3bqb+m059xbx5xFusYyr1EFaNLQKnYsUFgW03Ol5FbfXibVx1T9mqqYl6lBaTqXV0R6lVEpMECXCIhD2AupJ6bnQbyxwPA1pkvXKM/NrVVKhkCc9VFRbE9yDqfMTgmJ8e4ippVq1lA3AqO19fxG9ydTqTPk9bEVEL0alTklsuVuoMQATmGxN2Gsvs/pFddywmDpYZBkx1KkLIKhPJYNy1CBwzNdTlCg7jQGwhOK8LNEomKpOlOk1MlKmcrTqbglL7kDXztPz9hTVJrFbACnULLaysDZbAfX/LLPw7XdOYVJT2b2O4I79/P4RMox2ziniKhWq4UUnzg18xYK2XpBXc76vN8XacU8MVL18Mt9DVze64Qn/1na12l6M7JkxE0VTEiTAREQEREBERAREQESJMBERASu8Qf8rW/wDG/wCUsJX+IEvhaw/w3/KRPhDjvFKrM+W5stgqga9QBNvM6+4WuTKSnwqnSqCrXrLQIDDDpnKFm71nK9S0lNzqOtvTWWnE3HMdVtZgLkaMQRbKW3t7vSaTgML9841y57gnW4Btr5nW05K27l1TWchstDi+DwyMf1hUxDmx25tjbQg1Kdh7gZXVaHEMZUXmJihRO78skZTqDlWwtt3lJg+HM3MKJmLM6quugJN7e4d5m4vD43LTBdciLlVaRKBf5rAXPqSZrGKzrb14HhKNO+KfKosL1KFZR7rhrHvpKThyJV564WqctN86ggqGUgdYBN9Cov8ACa7T4tVByVK1Smu9gQxJ97aD4mbP4e8PvimL0izL1Ka71KlvUKq5cx+kytXrttS7Nbgy1ytFEFNqlwWAJDXUlT6XP1J8pTcG4TX5rMKd6a08lVtB1Jp033cE2K+hm4fspi8NRqChVFWylqasLMhAv0Ek3FxsT3Mq/wBMqsaeHxKA8tOZUbQmpVdQ6ZvQZ3Yjux12la/5idLZaemZ4aX/AIrDqWFw77EXBAvt853MTiHAKKpisObXcPo99bMBdD/Fve5nbwJ0cU7GuXkjJwkxE2ZgkwIgIiICIiAiIgIiIEXkyJMBERATB4yfuKnqrD5i0zpg8XH3L+6RPiYcn4zwE/pJspC2RifPQd/U6WmuYmhiaSilSTMKhrFNrU7uhqVCewGUW13m9eKQeYLGy2W++vT9e2k0ni3G2p1grKNFACXuaaAHLnsfaa7MR2FpxzXJ12Rf6yFLxagicqmjdNO+erlsHe1rJ3yKNAO5JOtxPhX4gSCeVzSPPS+9zZVB7bXMtxQ5utRNrH16iBb6CfTiaUWFIULLUuRU1y5jrqvyG/nIi2rXrnjVKjK5z18IQtrAJnUXtcZmbNfQjTTedUxHibD4LDotN0sFXIg8joHtb3nvqZUcIwFd1yVwEo62uSXbkhQrKxOgOm3ZdJl1/DOGsCBTyi3YW01i/JH6itJmNfFftXUqelQFH4i92FtcoC79tT3mv8L4i71lqVQQa2emTe9mQKEa/wDD05f80yP2eoriGcoMpUZKZHSCDqdO1xtLWrhA7KCqjJcgqLDqGVl07H85E8lcyCvHaJ2VzwZF5uFDAhuYBlO9hufp9Z1xZxXwpg2GLoMRfLVA39R/oDO1CdHD45+ads9RIibsQSYiAiIgIiICIiAiIgRJkCTAREQEwONfuH9QB9RM+fDFpdCD5SJGl+KqYKKyFVexsSL7DsPP1nN34YyVWNUZww7XJvfe1vhOl+I8MTbW4ANh62+k1epRcFbpfKfxBiPQ3BuvwtOW8bOOuvVdVTVaWQBUZtPZAYE2B1diL/L5iU3LyVA5AANiugysLezbsulrdrb31m1VuKVMhFKgFvobKSbX0JJJY7bTWMfSqGq5ZSOq4B0AJHUQB6jb1lIphN9ZP64UBVBC6sASSQBoQpPfc79xLOjUJYM9hSUa3IynS2/l/aavWwgfdLsCTdRkYXG4I0O2x00mXhuCHkZQhJNyWIAufO/nqdpnesew247zmLzHJSqAOi3FugHS666gdib3857wZUjPsq6nXsNyb7W8p8aKsaNOydVspJ1AYDy7bD5yw4ZwuvWVkCm1jmtsL7jUgE+kyiJ1tMxjJ8LBeZQYWIatcHs2tib99Z1gTTeA8GCtTvSCGnoFBJAGliL9wR5TcxPT446eZyf0RETRmmIEQEREBERAREQERECBJkSRAREQIM8VVuCJ7MgxI0niWNBORrhlY28iO6kbyvqqrbdBtobn8/8ASXXiDwtUr1S6OiaeRufU30Mq18H4pbXqI3uNj9Rac07vjSs9YwDhgNajgA9gfa+U+RwAa5IFrm1tRbsPfLyj4Sce0ot/k/MGZH7MWtlVh8b/AO6WNa1+r1P4fhbeWX6lIpgAi+5G1j6S6pcEKm4Wp8eXPjiuGV2OnMFvK35AgSs0Xi8Qr6eCFNQahXX0F2999SJb4DHC1rAD0sF+FpSYjw/i2YEIW9WZb2+s84nwzxBiMjKnqSNPkJWI78Tbk1t6LzHBRrKNWI/F/wBvpLaVfh3AVKVELVbM9zdux8u0tJ1R4wmSTEgyUPQiQJMBERAReItAREQERECDJERAREQEgxEDyRrIZB5SIkDy6ATw0RCULPVoiShAWQBrESJSlWM+yGIkoe5BiIEyYiAiIgIiIH//2Q==">
            <a:extLst>
              <a:ext uri="{FF2B5EF4-FFF2-40B4-BE49-F238E27FC236}">
                <a16:creationId xmlns="" xmlns:a16="http://schemas.microsoft.com/office/drawing/2014/main" id="{95A21390-5C2F-47A7-AD00-0035A2657240}"/>
              </a:ext>
            </a:extLst>
          </p:cNvPr>
          <p:cNvSpPr>
            <a:spLocks noChangeAspect="1" noChangeArrowheads="1"/>
          </p:cNvSpPr>
          <p:nvPr/>
        </p:nvSpPr>
        <p:spPr bwMode="auto">
          <a:xfrm>
            <a:off x="1739900" y="7938"/>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GB" altLang="en-US" sz="1800" dirty="0">
              <a:latin typeface="Arial" panose="020B0604020202020204" pitchFamily="34" charset="0"/>
            </a:endParaRPr>
          </a:p>
        </p:txBody>
      </p:sp>
      <p:pic>
        <p:nvPicPr>
          <p:cNvPr id="9226" name="Picture 10">
            <a:extLst>
              <a:ext uri="{FF2B5EF4-FFF2-40B4-BE49-F238E27FC236}">
                <a16:creationId xmlns="" xmlns:a16="http://schemas.microsoft.com/office/drawing/2014/main" id="{A2773C5D-34A5-431A-9BDE-85B17088743E}"/>
              </a:ext>
            </a:extLst>
          </p:cNvPr>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476375" y="5229225"/>
            <a:ext cx="1233488" cy="1809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ectangle 1">
            <a:extLst>
              <a:ext uri="{FF2B5EF4-FFF2-40B4-BE49-F238E27FC236}">
                <a16:creationId xmlns="" xmlns:a16="http://schemas.microsoft.com/office/drawing/2014/main" id="{DA53A688-2489-432F-AE9B-5711C7519134}"/>
              </a:ext>
            </a:extLst>
          </p:cNvPr>
          <p:cNvSpPr/>
          <p:nvPr/>
        </p:nvSpPr>
        <p:spPr>
          <a:xfrm>
            <a:off x="1476375" y="1619253"/>
            <a:ext cx="9456668" cy="4370427"/>
          </a:xfrm>
          <a:prstGeom prst="rect">
            <a:avLst/>
          </a:prstGeom>
        </p:spPr>
        <p:txBody>
          <a:bodyPr wrap="square">
            <a:spAutoFit/>
          </a:bodyPr>
          <a:lstStyle/>
          <a:p>
            <a:r>
              <a:rPr lang="en-GB" sz="1600" b="1" dirty="0">
                <a:latin typeface="Verdana" panose="020B0604030504040204" pitchFamily="34" charset="0"/>
                <a:ea typeface="Verdana" panose="020B0604030504040204" pitchFamily="34" charset="0"/>
              </a:rPr>
              <a:t>6</a:t>
            </a:r>
            <a:r>
              <a:rPr lang="en-GB" sz="1600" b="1" baseline="30000" dirty="0">
                <a:latin typeface="Verdana" panose="020B0604030504040204" pitchFamily="34" charset="0"/>
                <a:ea typeface="Verdana" panose="020B0604030504040204" pitchFamily="34" charset="0"/>
              </a:rPr>
              <a:t>th</a:t>
            </a:r>
            <a:r>
              <a:rPr lang="en-GB" sz="1600" b="1" dirty="0">
                <a:latin typeface="Verdana" panose="020B0604030504040204" pitchFamily="34" charset="0"/>
                <a:ea typeface="Verdana" panose="020B0604030504040204" pitchFamily="34" charset="0"/>
              </a:rPr>
              <a:t> April </a:t>
            </a:r>
            <a:r>
              <a:rPr lang="en-GB" sz="1600" dirty="0">
                <a:latin typeface="Verdana" panose="020B0604030504040204" pitchFamily="34" charset="0"/>
                <a:ea typeface="Verdana" panose="020B0604030504040204" pitchFamily="34" charset="0"/>
              </a:rPr>
              <a:t>– start of tax year</a:t>
            </a:r>
          </a:p>
          <a:p>
            <a:endParaRPr lang="en-GB" sz="1600" dirty="0">
              <a:latin typeface="Verdana" panose="020B0604030504040204" pitchFamily="34" charset="0"/>
              <a:ea typeface="Verdana" panose="020B0604030504040204" pitchFamily="34" charset="0"/>
            </a:endParaRPr>
          </a:p>
          <a:p>
            <a:r>
              <a:rPr lang="en-GB" sz="1600" b="1" dirty="0">
                <a:latin typeface="Verdana" panose="020B0604030504040204" pitchFamily="34" charset="0"/>
                <a:ea typeface="Verdana" panose="020B0604030504040204" pitchFamily="34" charset="0"/>
              </a:rPr>
              <a:t>To </a:t>
            </a:r>
            <a:r>
              <a:rPr lang="en-GB" sz="1600" b="1" dirty="0" smtClean="0">
                <a:latin typeface="Verdana" panose="020B0604030504040204" pitchFamily="34" charset="0"/>
                <a:ea typeface="Verdana" panose="020B0604030504040204" pitchFamily="34" charset="0"/>
              </a:rPr>
              <a:t>28</a:t>
            </a:r>
            <a:r>
              <a:rPr lang="en-GB" sz="1600" b="1" baseline="30000" dirty="0" smtClean="0">
                <a:latin typeface="Verdana" panose="020B0604030504040204" pitchFamily="34" charset="0"/>
                <a:ea typeface="Verdana" panose="020B0604030504040204" pitchFamily="34" charset="0"/>
              </a:rPr>
              <a:t>th</a:t>
            </a:r>
            <a:r>
              <a:rPr lang="en-GB" sz="1600" b="1" dirty="0" smtClean="0">
                <a:latin typeface="Verdana" panose="020B0604030504040204" pitchFamily="34" charset="0"/>
                <a:ea typeface="Verdana" panose="020B0604030504040204" pitchFamily="34" charset="0"/>
              </a:rPr>
              <a:t> February</a:t>
            </a:r>
            <a:r>
              <a:rPr lang="en-GB" sz="1600" dirty="0" smtClean="0">
                <a:latin typeface="Verdana" panose="020B0604030504040204" pitchFamily="34" charset="0"/>
                <a:ea typeface="Verdana" panose="020B0604030504040204" pitchFamily="34" charset="0"/>
              </a:rPr>
              <a:t>– </a:t>
            </a:r>
            <a:r>
              <a:rPr lang="en-GB" sz="1600" dirty="0">
                <a:latin typeface="Verdana" panose="020B0604030504040204" pitchFamily="34" charset="0"/>
                <a:ea typeface="Verdana" panose="020B0604030504040204" pitchFamily="34" charset="0"/>
              </a:rPr>
              <a:t>can join REC scheme</a:t>
            </a:r>
          </a:p>
          <a:p>
            <a:endParaRPr lang="en-GB" sz="1600" dirty="0">
              <a:latin typeface="Verdana" panose="020B0604030504040204" pitchFamily="34" charset="0"/>
              <a:ea typeface="Verdana" panose="020B0604030504040204" pitchFamily="34" charset="0"/>
            </a:endParaRPr>
          </a:p>
          <a:p>
            <a:r>
              <a:rPr lang="en-GB" sz="1600" b="1" dirty="0">
                <a:latin typeface="Verdana" panose="020B0604030504040204" pitchFamily="34" charset="0"/>
                <a:ea typeface="Verdana" panose="020B0604030504040204" pitchFamily="34" charset="0"/>
              </a:rPr>
              <a:t>31</a:t>
            </a:r>
            <a:r>
              <a:rPr lang="en-GB" sz="1600" b="1" baseline="30000" dirty="0">
                <a:latin typeface="Verdana" panose="020B0604030504040204" pitchFamily="34" charset="0"/>
                <a:ea typeface="Verdana" panose="020B0604030504040204" pitchFamily="34" charset="0"/>
              </a:rPr>
              <a:t>st</a:t>
            </a:r>
            <a:r>
              <a:rPr lang="en-GB" sz="1600" b="1" dirty="0">
                <a:latin typeface="Verdana" panose="020B0604030504040204" pitchFamily="34" charset="0"/>
                <a:ea typeface="Verdana" panose="020B0604030504040204" pitchFamily="34" charset="0"/>
              </a:rPr>
              <a:t> July </a:t>
            </a:r>
            <a:r>
              <a:rPr lang="en-GB" sz="1600" dirty="0">
                <a:latin typeface="Verdana" panose="020B0604030504040204" pitchFamily="34" charset="0"/>
                <a:ea typeface="Verdana" panose="020B0604030504040204" pitchFamily="34" charset="0"/>
              </a:rPr>
              <a:t>- Annual Allowance Scheme pays – must tell pension scheme by 31</a:t>
            </a:r>
            <a:r>
              <a:rPr lang="en-GB" sz="1600" baseline="30000" dirty="0">
                <a:latin typeface="Verdana" panose="020B0604030504040204" pitchFamily="34" charset="0"/>
                <a:ea typeface="Verdana" panose="020B0604030504040204" pitchFamily="34" charset="0"/>
              </a:rPr>
              <a:t>st</a:t>
            </a:r>
            <a:r>
              <a:rPr lang="en-GB" sz="1600" dirty="0">
                <a:latin typeface="Verdana" panose="020B0604030504040204" pitchFamily="34" charset="0"/>
                <a:ea typeface="Verdana" panose="020B0604030504040204" pitchFamily="34" charset="0"/>
              </a:rPr>
              <a:t> July following year to which AA charge relates</a:t>
            </a:r>
          </a:p>
          <a:p>
            <a:endParaRPr lang="en-GB" sz="1600" dirty="0">
              <a:latin typeface="Verdana" panose="020B0604030504040204" pitchFamily="34" charset="0"/>
              <a:ea typeface="Verdana" panose="020B0604030504040204" pitchFamily="34" charset="0"/>
            </a:endParaRPr>
          </a:p>
          <a:p>
            <a:r>
              <a:rPr lang="en-GB" sz="1600" b="1" dirty="0">
                <a:latin typeface="Verdana" panose="020B0604030504040204" pitchFamily="34" charset="0"/>
                <a:ea typeface="Verdana" panose="020B0604030504040204" pitchFamily="34" charset="0"/>
              </a:rPr>
              <a:t>5</a:t>
            </a:r>
            <a:r>
              <a:rPr lang="en-GB" sz="1600" b="1" baseline="30000" dirty="0">
                <a:latin typeface="Verdana" panose="020B0604030504040204" pitchFamily="34" charset="0"/>
                <a:ea typeface="Verdana" panose="020B0604030504040204" pitchFamily="34" charset="0"/>
              </a:rPr>
              <a:t>th</a:t>
            </a:r>
            <a:r>
              <a:rPr lang="en-GB" sz="1600" b="1" dirty="0">
                <a:latin typeface="Verdana" panose="020B0604030504040204" pitchFamily="34" charset="0"/>
                <a:ea typeface="Verdana" panose="020B0604030504040204" pitchFamily="34" charset="0"/>
              </a:rPr>
              <a:t> October </a:t>
            </a:r>
            <a:r>
              <a:rPr lang="en-GB" sz="1600" dirty="0">
                <a:latin typeface="Verdana" panose="020B0604030504040204" pitchFamily="34" charset="0"/>
                <a:ea typeface="Verdana" panose="020B0604030504040204" pitchFamily="34" charset="0"/>
              </a:rPr>
              <a:t>– register for self assessment</a:t>
            </a:r>
          </a:p>
          <a:p>
            <a:endParaRPr lang="en-GB" sz="1600" dirty="0">
              <a:latin typeface="Verdana" panose="020B0604030504040204" pitchFamily="34" charset="0"/>
              <a:ea typeface="Verdana" panose="020B0604030504040204" pitchFamily="34" charset="0"/>
            </a:endParaRPr>
          </a:p>
          <a:p>
            <a:r>
              <a:rPr lang="en-GB" sz="1600" b="1" dirty="0">
                <a:latin typeface="Verdana" panose="020B0604030504040204" pitchFamily="34" charset="0"/>
                <a:ea typeface="Verdana" panose="020B0604030504040204" pitchFamily="34" charset="0"/>
              </a:rPr>
              <a:t>6</a:t>
            </a:r>
            <a:r>
              <a:rPr lang="en-GB" sz="1600" b="1" baseline="30000" dirty="0">
                <a:latin typeface="Verdana" panose="020B0604030504040204" pitchFamily="34" charset="0"/>
                <a:ea typeface="Verdana" panose="020B0604030504040204" pitchFamily="34" charset="0"/>
              </a:rPr>
              <a:t>th</a:t>
            </a:r>
            <a:r>
              <a:rPr lang="en-GB" sz="1600" b="1" dirty="0">
                <a:latin typeface="Verdana" panose="020B0604030504040204" pitchFamily="34" charset="0"/>
                <a:ea typeface="Verdana" panose="020B0604030504040204" pitchFamily="34" charset="0"/>
              </a:rPr>
              <a:t> October </a:t>
            </a:r>
            <a:r>
              <a:rPr lang="en-GB" sz="1600" dirty="0">
                <a:latin typeface="Verdana" panose="020B0604030504040204" pitchFamily="34" charset="0"/>
                <a:ea typeface="Verdana" panose="020B0604030504040204" pitchFamily="34" charset="0"/>
              </a:rPr>
              <a:t>- Pension Scheme Input Statements issued following year of contributions</a:t>
            </a:r>
          </a:p>
          <a:p>
            <a:endParaRPr lang="en-GB" sz="1600" dirty="0">
              <a:latin typeface="Verdana" panose="020B0604030504040204" pitchFamily="34" charset="0"/>
              <a:ea typeface="Verdana" panose="020B0604030504040204" pitchFamily="34" charset="0"/>
            </a:endParaRPr>
          </a:p>
          <a:p>
            <a:r>
              <a:rPr lang="en-GB" sz="1600" b="1" dirty="0">
                <a:latin typeface="Verdana" panose="020B0604030504040204" pitchFamily="34" charset="0"/>
                <a:ea typeface="Verdana" panose="020B0604030504040204" pitchFamily="34" charset="0"/>
              </a:rPr>
              <a:t>31</a:t>
            </a:r>
            <a:r>
              <a:rPr lang="en-GB" sz="1600" b="1" baseline="30000" dirty="0">
                <a:latin typeface="Verdana" panose="020B0604030504040204" pitchFamily="34" charset="0"/>
                <a:ea typeface="Verdana" panose="020B0604030504040204" pitchFamily="34" charset="0"/>
              </a:rPr>
              <a:t>st</a:t>
            </a:r>
            <a:r>
              <a:rPr lang="en-GB" sz="1600" b="1" dirty="0">
                <a:latin typeface="Verdana" panose="020B0604030504040204" pitchFamily="34" charset="0"/>
                <a:ea typeface="Verdana" panose="020B0604030504040204" pitchFamily="34" charset="0"/>
              </a:rPr>
              <a:t> October </a:t>
            </a:r>
            <a:r>
              <a:rPr lang="en-GB" sz="1600" dirty="0">
                <a:latin typeface="Verdana" panose="020B0604030504040204" pitchFamily="34" charset="0"/>
                <a:ea typeface="Verdana" panose="020B0604030504040204" pitchFamily="34" charset="0"/>
              </a:rPr>
              <a:t>– Paper tax returns due</a:t>
            </a:r>
          </a:p>
          <a:p>
            <a:endParaRPr lang="en-GB" sz="1600" dirty="0">
              <a:latin typeface="Verdana" panose="020B0604030504040204" pitchFamily="34" charset="0"/>
              <a:ea typeface="Verdana" panose="020B0604030504040204" pitchFamily="34" charset="0"/>
            </a:endParaRPr>
          </a:p>
          <a:p>
            <a:r>
              <a:rPr lang="en-GB" sz="1600" b="1" dirty="0">
                <a:latin typeface="Verdana" panose="020B0604030504040204" pitchFamily="34" charset="0"/>
                <a:ea typeface="Verdana" panose="020B0604030504040204" pitchFamily="34" charset="0"/>
              </a:rPr>
              <a:t>31</a:t>
            </a:r>
            <a:r>
              <a:rPr lang="en-GB" sz="1600" b="1" baseline="30000" dirty="0">
                <a:latin typeface="Verdana" panose="020B0604030504040204" pitchFamily="34" charset="0"/>
                <a:ea typeface="Verdana" panose="020B0604030504040204" pitchFamily="34" charset="0"/>
              </a:rPr>
              <a:t>st</a:t>
            </a:r>
            <a:r>
              <a:rPr lang="en-GB" sz="1600" b="1" dirty="0">
                <a:latin typeface="Verdana" panose="020B0604030504040204" pitchFamily="34" charset="0"/>
                <a:ea typeface="Verdana" panose="020B0604030504040204" pitchFamily="34" charset="0"/>
              </a:rPr>
              <a:t> January</a:t>
            </a:r>
            <a:r>
              <a:rPr lang="en-GB" sz="1600" dirty="0">
                <a:latin typeface="Verdana" panose="020B0604030504040204" pitchFamily="34" charset="0"/>
                <a:ea typeface="Verdana" panose="020B0604030504040204" pitchFamily="34" charset="0"/>
              </a:rPr>
              <a:t> – Online tax returns due and pay tax for previous tax year</a:t>
            </a:r>
          </a:p>
          <a:p>
            <a:endParaRPr lang="en-GB" dirty="0"/>
          </a:p>
          <a:p>
            <a:endParaRPr lang="en-GB" dirty="0"/>
          </a:p>
          <a:p>
            <a:endParaRPr lang="en-GB" dirty="0"/>
          </a:p>
        </p:txBody>
      </p:sp>
    </p:spTree>
    <p:extLst>
      <p:ext uri="{BB962C8B-B14F-4D97-AF65-F5344CB8AC3E}">
        <p14:creationId xmlns:p14="http://schemas.microsoft.com/office/powerpoint/2010/main" val="776907050"/>
      </p:ext>
    </p:extLst>
  </p:cSld>
  <p:clrMapOvr>
    <a:masterClrMapping/>
  </p:clrMapOvr>
  <p:transition spd="slow"/>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3">
            <a:extLst>
              <a:ext uri="{FF2B5EF4-FFF2-40B4-BE49-F238E27FC236}">
                <a16:creationId xmlns="" xmlns:a16="http://schemas.microsoft.com/office/drawing/2014/main" id="{817612D0-A806-4E80-A234-B9A1891F65DD}"/>
              </a:ext>
            </a:extLst>
          </p:cNvPr>
          <p:cNvSpPr>
            <a:spLocks noGrp="1"/>
          </p:cNvSpPr>
          <p:nvPr>
            <p:ph type="title"/>
          </p:nvPr>
        </p:nvSpPr>
        <p:spPr>
          <a:xfrm>
            <a:off x="0" y="222252"/>
            <a:ext cx="12192000" cy="1335087"/>
          </a:xfrm>
          <a:solidFill>
            <a:schemeClr val="accent1"/>
          </a:solidFill>
        </p:spPr>
        <p:txBody>
          <a:bodyPr/>
          <a:lstStyle/>
          <a:p>
            <a:pPr algn="ctr"/>
            <a:r>
              <a:rPr lang="en-GB" altLang="en-US" sz="2800" dirty="0">
                <a:solidFill>
                  <a:schemeClr val="bg1"/>
                </a:solidFill>
                <a:latin typeface="Verdana" panose="020B0604030504040204" pitchFamily="34" charset="0"/>
                <a:ea typeface="Verdana" panose="020B0604030504040204" pitchFamily="34" charset="0"/>
                <a:cs typeface="Verdana" panose="020B0604030504040204" pitchFamily="34" charset="0"/>
              </a:rPr>
              <a:t>Summary – The Primary Issues</a:t>
            </a:r>
          </a:p>
        </p:txBody>
      </p:sp>
      <p:sp>
        <p:nvSpPr>
          <p:cNvPr id="9220" name="TextBox 1">
            <a:extLst>
              <a:ext uri="{FF2B5EF4-FFF2-40B4-BE49-F238E27FC236}">
                <a16:creationId xmlns="" xmlns:a16="http://schemas.microsoft.com/office/drawing/2014/main" id="{8AB36CB6-EE2E-44ED-B375-2AEADF2067AB}"/>
              </a:ext>
            </a:extLst>
          </p:cNvPr>
          <p:cNvSpPr txBox="1">
            <a:spLocks noChangeArrowheads="1"/>
          </p:cNvSpPr>
          <p:nvPr/>
        </p:nvSpPr>
        <p:spPr bwMode="auto">
          <a:xfrm>
            <a:off x="2424113" y="6611939"/>
            <a:ext cx="7200900" cy="231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en-GB" altLang="en-US" sz="900" dirty="0">
                <a:latin typeface="Arial" panose="020B0604020202020204" pitchFamily="34" charset="0"/>
              </a:rPr>
              <a:t>Create and Prosper Financial Services Ltd is authorised and regulated by the Financial Conduct Authority. FCA Number 520631</a:t>
            </a:r>
          </a:p>
        </p:txBody>
      </p:sp>
      <p:pic>
        <p:nvPicPr>
          <p:cNvPr id="9221" name="Picture 3">
            <a:extLst>
              <a:ext uri="{FF2B5EF4-FFF2-40B4-BE49-F238E27FC236}">
                <a16:creationId xmlns="" xmlns:a16="http://schemas.microsoft.com/office/drawing/2014/main" id="{70674C64-D703-43CA-9B0B-F5DD0A617815}"/>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447214" y="5672139"/>
            <a:ext cx="1076325" cy="1062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222" name="Picture 5">
            <a:extLst>
              <a:ext uri="{FF2B5EF4-FFF2-40B4-BE49-F238E27FC236}">
                <a16:creationId xmlns="" xmlns:a16="http://schemas.microsoft.com/office/drawing/2014/main" id="{B432AED3-00AD-44A7-A2D4-BFA5F01C9A99}"/>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0180119" y="201475"/>
            <a:ext cx="1471613" cy="1368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223" name="AutoShape 9">
            <a:extLst>
              <a:ext uri="{FF2B5EF4-FFF2-40B4-BE49-F238E27FC236}">
                <a16:creationId xmlns="" xmlns:a16="http://schemas.microsoft.com/office/drawing/2014/main" id="{BBC96044-874F-49C3-9B3F-0A6669A87E0E}"/>
              </a:ext>
            </a:extLst>
          </p:cNvPr>
          <p:cNvSpPr>
            <a:spLocks noChangeAspect="1" noChangeArrowheads="1"/>
          </p:cNvSpPr>
          <p:nvPr/>
        </p:nvSpPr>
        <p:spPr bwMode="auto">
          <a:xfrm>
            <a:off x="1587500" y="-144463"/>
            <a:ext cx="304800" cy="3048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GB" altLang="en-US" sz="1800" dirty="0">
              <a:latin typeface="Arial" panose="020B0604020202020204" pitchFamily="34" charset="0"/>
            </a:endParaRPr>
          </a:p>
        </p:txBody>
      </p:sp>
      <p:sp>
        <p:nvSpPr>
          <p:cNvPr id="9224" name="AutoShape 11" descr="data:image/jpeg;base64,/9j/4AAQSkZJRgABAQAAAQABAAD/2wCEAAkGBhESEBQUEBAVFBQWFRQWFhQYFRQWFRUWFRQXFhQSFRcXGyYeGBkjGhQUHy8gIycpLCwsFh4xNTAqNSgrLCkBCQoKDgwOGg8PGikfHyEpLCkpKikpKSkpKSksKSkpKSkpKSkpKSwpKSwpKSkpKSksLCwpKSkpKSksKSwsKSkpKf/AABEIAJMA2wMBIgACEQEDEQH/xAAcAAEAAgMBAQEAAAAAAAAAAAAAAQUEBgcCAwj/xAA/EAACAQIEBAMFBAgEBwAAAAABAgADEQQSITEFEyJBBlFhMnGBkaEHI0KxFBUWM1Jy0eFjgsHCJDRDYnOy8P/EABkBAQADAQEAAAAAAAAAAAAAAAABAgMEBf/EAB4RAQADAAMBAQEBAAAAAAAAAAABAhEDITESQTIi/9oADAMBAAIRAxEAPwDuMREBERAiIMQERECJMXkEwPFSqFtcgX0Ec70lZxmsLqLbG99hfy9Z5pVqrbZF+J/K0rMpxZNVPkPr/SRzW9Pr/WUuMxnLNqmIA2voSRfzsdPjPrhWz3yVc1tCQBb53kfSflbCqfSTzj5fnNc8RccGCo82qKroD1ctVOUfxNfYes13A/bFw5zZqtSn/OmnzWPqD5dD5x8vr/aehiB3FprdDjeHfWlila4voRa3ofOeMFxbOxUOQR2Y3v6iRN4haKTPjaqdYHYg/wD209yj4G3XUsNzdt9Db+0vBLxOs0SZEkyRIiQJMBERAREQEREBERAiIiAiIgRBkyCYFRxtrkDbKb3JAHulLj+MBV6HQHvY5vTtcj3zL8X4sCy2JNr2G512BnLfGHGW54NA8roCkCplUkXzdrdwPfOfktnjXjjvtsPEsTTylaj21udmuSdbA2Jb8ptGC4sijKKgGXpINRRZhoQenQ7Tj/BeGVcZWAL2FRxR5h22LNlvq7KqsfIG3nOkU+E9N6mHeqVsvOosVqvlFiMQikAuLAX1vM4ifYbzaurjH8bohDnqowIII5isCDpawBuTe1u95zitgsLTqunIw6OHIIFCoSuugDc0HbyHwm1YThS8y9LhtUEEHnYpzlS2udUzEX8jYSsFbhP6QyENq5OYHPdzo721K5mBOtpMxbERausThuJWlbl4ikq+Rp1UFt98x7Sy5RernV+o2sVqgAg7EU3X/dK/iXCaa1VXPdWIyG6d9twLbee8mtxWmTZKeemCCxYNlCg/hGtvZ398zrE/q9+vHR/DN0zBySzG98tgdPiL/GbCJrHhEgZ0t5Ed/Q2PxE2edlPHFPpERLoSIgRAREQEREBERAREQIiIgItEQIkwZ86z2UnyBPyEDQPE+NJeow3FwLbkjRbfGaO9GgudHNas6Xz06VPM6kGzAlvZ10vrvpNg8QVUNNjVJy2uQDlY66AH3kGc14RxRlqqzsxtcNZiraLrZhrrtObPqW0dNx4SaFZM9RWo1UN6BVnKUdiugF84t1EjXUaTasX4nwmXmV674KsQFarSYMlQjY2Fw3xAIvrOTYTxTiahAxWJL0gwDL0is6gEizgKxG34xPXFPEFKobUsO+UagsQxCjU2zu5A03vEUmJ1ebVmMbR4p8b0GQ0qXEsRiGZSM5yJSS+/QLZ2t2JtrNPw7lBlpYl1v/hgA6bGor7TzUo4Z8pfEDbUKyAa9tV7bSGrpSW1HPcf9Q1VKqPco/O8sp4sBwzG1SGYCoin2cwVGA1Oq+ex7y8xGJ1z01yhkpKiAnp+7CFb32Fm076XmqJxiobH9LoX3H7zMNO5VRLPw5xrLVenXDVkN7urqxS49pc1iR9ZS8S147Q6T9nnFjmpq1iQTTJ8wNFPytOnCcb8KsTVQ0qbcsHSoRYG1rW11/vOyLNeLc7YcufXSZBkxNWYJMCICIiAiIgIiICIiBERJgRJiIET4Y0HlvY2JVgD2BINjPvPli/Yb+U/lInwca8UYOo2HIyNUqWsAqlupjlzaD1vNb4X4Jx6LUqLg3NRkdaYYIqoXGU1jmYdQUtb1sZ13A44LhmqAEhFdiF9o5LkgeZ0nngvEKz1GFTllciMQl7U3fVaJcn7xsnUTYW6fOc8RjaZckwX2S8UI6lprp+OuNPSy3N5fcA+xlqbh8S9CoRqEtUKX82Gma29trzfsT4npLiRQCVHbLUJyU6jEMhpjl6LY6OSSDoQPOZX6ypLSD1Ky5bAljYbsQBlUnW/Tp3Uy/arnuJ+xIVmJfGhBfRKdAAKPK7VJaYH7GcDTH7ys5/iPKv8L0yB8JuLcYo51XmLmcKVAuQQ+iMSBZQx0F99bSsxPjGnmqJTRqjjOqfhWpUpAGtSUkXBQEXJHnbaTiFZhfsk4amYmnVdm3ZqtyB3C2Atf01ljw3wHw7Cg8uhkzFVJao5LEsFVSSdiSBbubT6UvFSvUCUkz9COerqGalzbEDYAFASTu4AvKjFY98VS5jM6UjTTEUkRmQlUxFNWNU/iOzAi1rwazeJ8Kw+ESmuFw4Q1Ky2ylgoO7EgnuuYWm/IdBNX45hhagA3s10UX1J6WA17nQa+k2hdhJoWeokQZoo9CJAkwEREBESLwJiIgIiIEQIkwItJiIETHx/7t/5T+UyZicUcCjUJ7Ix+QkT4NNw+uCrkCwKVrd7fdH+8wq9OthMMKdHM1JxSAqas9DPl5zMyqSVKliHsSpGtxaYy+IWw9AI1BXSoWBYsRboUFLAa3ue8cN8dVKoIpUlGU5CFV6hGXTa9yNtbTnm0Q2iJXHBwHq0HSqtblivnKF2poKuQpTR29sDl23vrcgTxg/DzU8Rh2axWlTxIJuLZmrZ6TWPcK7+4385VY/xZjKStUq1KdKkL61KZB9y3bqb+m059xbx5xFusYyr1EFaNLQKnYsUFgW03Ol5FbfXibVx1T9mqqYl6lBaTqXV0R6lVEpMECXCIhD2AupJ6bnQbyxwPA1pkvXKM/NrVVKhkCc9VFRbE9yDqfMTgmJ8e4ippVq1lA3AqO19fxG9ydTqTPk9bEVEL0alTklsuVuoMQATmGxN2Gsvs/pFddywmDpYZBkx1KkLIKhPJYNy1CBwzNdTlCg7jQGwhOK8LNEomKpOlOk1MlKmcrTqbglL7kDXztPz9hTVJrFbACnULLaysDZbAfX/LLPw7XdOYVJT2b2O4I79/P4RMox2ziniKhWq4UUnzg18xYK2XpBXc76vN8XacU8MVL18Mt9DVze64Qn/1na12l6M7JkxE0VTEiTAREQEREBERAREQESJMBERASu8Qf8rW/wDG/wCUsJX+IEvhaw/w3/KRPhDjvFKrM+W5stgqga9QBNvM6+4WuTKSnwqnSqCrXrLQIDDDpnKFm71nK9S0lNzqOtvTWWnE3HMdVtZgLkaMQRbKW3t7vSaTgML9841y57gnW4Btr5nW05K27l1TWchstDi+DwyMf1hUxDmx25tjbQg1Kdh7gZXVaHEMZUXmJihRO78skZTqDlWwtt3lJg+HM3MKJmLM6quugJN7e4d5m4vD43LTBdciLlVaRKBf5rAXPqSZrGKzrb14HhKNO+KfKosL1KFZR7rhrHvpKThyJV564WqctN86ggqGUgdYBN9Cov8ACa7T4tVByVK1Smu9gQxJ97aD4mbP4e8PvimL0izL1Ka71KlvUKq5cx+kytXrttS7Nbgy1ytFEFNqlwWAJDXUlT6XP1J8pTcG4TX5rMKd6a08lVtB1Jp033cE2K+hm4fspi8NRqChVFWylqasLMhAv0Ek3FxsT3Mq/wBMqsaeHxKA8tOZUbQmpVdQ6ZvQZ3Yjux12la/5idLZaemZ4aX/AIrDqWFw77EXBAvt853MTiHAKKpisObXcPo99bMBdD/Fve5nbwJ0cU7GuXkjJwkxE2ZgkwIgIiICIiAiIgIiIEXkyJMBERATB4yfuKnqrD5i0zpg8XH3L+6RPiYcn4zwE/pJspC2RifPQd/U6WmuYmhiaSilSTMKhrFNrU7uhqVCewGUW13m9eKQeYLGy2W++vT9e2k0ni3G2p1grKNFACXuaaAHLnsfaa7MR2FpxzXJ12Rf6yFLxagicqmjdNO+erlsHe1rJ3yKNAO5JOtxPhX4gSCeVzSPPS+9zZVB7bXMtxQ5utRNrH16iBb6CfTiaUWFIULLUuRU1y5jrqvyG/nIi2rXrnjVKjK5z18IQtrAJnUXtcZmbNfQjTTedUxHibD4LDotN0sFXIg8joHtb3nvqZUcIwFd1yVwEo62uSXbkhQrKxOgOm3ZdJl1/DOGsCBTyi3YW01i/JH6itJmNfFftXUqelQFH4i92FtcoC79tT3mv8L4i71lqVQQa2emTe9mQKEa/wDD05f80yP2eoriGcoMpUZKZHSCDqdO1xtLWrhA7KCqjJcgqLDqGVl07H85E8lcyCvHaJ2VzwZF5uFDAhuYBlO9hufp9Z1xZxXwpg2GLoMRfLVA39R/oDO1CdHD45+ads9RIibsQSYiAiIgIiICIiAiIgRJkCTAREQEwONfuH9QB9RM+fDFpdCD5SJGl+KqYKKyFVexsSL7DsPP1nN34YyVWNUZww7XJvfe1vhOl+I8MTbW4ANh62+k1epRcFbpfKfxBiPQ3BuvwtOW8bOOuvVdVTVaWQBUZtPZAYE2B1diL/L5iU3LyVA5AANiugysLezbsulrdrb31m1VuKVMhFKgFvobKSbX0JJJY7bTWMfSqGq5ZSOq4B0AJHUQB6jb1lIphN9ZP64UBVBC6sASSQBoQpPfc79xLOjUJYM9hSUa3IynS2/l/aavWwgfdLsCTdRkYXG4I0O2x00mXhuCHkZQhJNyWIAufO/nqdpnesew247zmLzHJSqAOi3FugHS666gdib3857wZUjPsq6nXsNyb7W8p8aKsaNOydVspJ1AYDy7bD5yw4ZwuvWVkCm1jmtsL7jUgE+kyiJ1tMxjJ8LBeZQYWIatcHs2tib99Z1gTTeA8GCtTvSCGnoFBJAGliL9wR5TcxPT446eZyf0RETRmmIEQEREBERAREQERECBJkSRAREQIM8VVuCJ7MgxI0niWNBORrhlY28iO6kbyvqqrbdBtobn8/8ASXXiDwtUr1S6OiaeRufU30Mq18H4pbXqI3uNj9Rac07vjSs9YwDhgNajgA9gfa+U+RwAa5IFrm1tRbsPfLyj4Sce0ot/k/MGZH7MWtlVh8b/AO6WNa1+r1P4fhbeWX6lIpgAi+5G1j6S6pcEKm4Wp8eXPjiuGV2OnMFvK35AgSs0Xi8Qr6eCFNQahXX0F2999SJb4DHC1rAD0sF+FpSYjw/i2YEIW9WZb2+s84nwzxBiMjKnqSNPkJWI78Tbk1t6LzHBRrKNWI/F/wBvpLaVfh3AVKVELVbM9zdux8u0tJ1R4wmSTEgyUPQiQJMBERAReItAREQERECDJERAREQEgxEDyRrIZB5SIkDy6ATw0RCULPVoiShAWQBrESJSlWM+yGIkoe5BiIEyYiAiIgIiIH//2Q==">
            <a:extLst>
              <a:ext uri="{FF2B5EF4-FFF2-40B4-BE49-F238E27FC236}">
                <a16:creationId xmlns="" xmlns:a16="http://schemas.microsoft.com/office/drawing/2014/main" id="{95A21390-5C2F-47A7-AD00-0035A2657240}"/>
              </a:ext>
            </a:extLst>
          </p:cNvPr>
          <p:cNvSpPr>
            <a:spLocks noChangeAspect="1" noChangeArrowheads="1"/>
          </p:cNvSpPr>
          <p:nvPr/>
        </p:nvSpPr>
        <p:spPr bwMode="auto">
          <a:xfrm>
            <a:off x="1739900" y="7938"/>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GB" altLang="en-US" sz="1800" dirty="0">
              <a:latin typeface="Arial" panose="020B0604020202020204" pitchFamily="34" charset="0"/>
            </a:endParaRPr>
          </a:p>
        </p:txBody>
      </p:sp>
      <p:pic>
        <p:nvPicPr>
          <p:cNvPr id="9226" name="Picture 10">
            <a:extLst>
              <a:ext uri="{FF2B5EF4-FFF2-40B4-BE49-F238E27FC236}">
                <a16:creationId xmlns="" xmlns:a16="http://schemas.microsoft.com/office/drawing/2014/main" id="{A2773C5D-34A5-431A-9BDE-85B17088743E}"/>
              </a:ext>
            </a:extLst>
          </p:cNvPr>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476375" y="5229225"/>
            <a:ext cx="1233488" cy="1809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Rectangle 8">
            <a:extLst>
              <a:ext uri="{FF2B5EF4-FFF2-40B4-BE49-F238E27FC236}">
                <a16:creationId xmlns="" xmlns:a16="http://schemas.microsoft.com/office/drawing/2014/main" id="{2F30E40D-1B26-47AA-912D-2259BEFEEF18}"/>
              </a:ext>
            </a:extLst>
          </p:cNvPr>
          <p:cNvSpPr/>
          <p:nvPr/>
        </p:nvSpPr>
        <p:spPr>
          <a:xfrm>
            <a:off x="1476375" y="1619253"/>
            <a:ext cx="9456668" cy="1200329"/>
          </a:xfrm>
          <a:prstGeom prst="rect">
            <a:avLst/>
          </a:prstGeom>
        </p:spPr>
        <p:txBody>
          <a:bodyPr wrap="square">
            <a:spAutoFit/>
          </a:bodyPr>
          <a:lstStyle/>
          <a:p>
            <a:endParaRPr lang="en-GB" dirty="0"/>
          </a:p>
          <a:p>
            <a:endParaRPr lang="en-GB" dirty="0"/>
          </a:p>
          <a:p>
            <a:endParaRPr lang="en-GB" dirty="0"/>
          </a:p>
          <a:p>
            <a:endParaRPr lang="en-GB" dirty="0"/>
          </a:p>
        </p:txBody>
      </p:sp>
      <p:sp>
        <p:nvSpPr>
          <p:cNvPr id="10" name="Rectangle 9">
            <a:extLst>
              <a:ext uri="{FF2B5EF4-FFF2-40B4-BE49-F238E27FC236}">
                <a16:creationId xmlns="" xmlns:a16="http://schemas.microsoft.com/office/drawing/2014/main" id="{DC733C19-8E37-421E-B1C8-EFB230ED2222}"/>
              </a:ext>
            </a:extLst>
          </p:cNvPr>
          <p:cNvSpPr/>
          <p:nvPr/>
        </p:nvSpPr>
        <p:spPr>
          <a:xfrm>
            <a:off x="1476375" y="1619253"/>
            <a:ext cx="9456668" cy="923330"/>
          </a:xfrm>
          <a:prstGeom prst="rect">
            <a:avLst/>
          </a:prstGeom>
        </p:spPr>
        <p:txBody>
          <a:bodyPr wrap="square">
            <a:spAutoFit/>
          </a:bodyPr>
          <a:lstStyle/>
          <a:p>
            <a:endParaRPr lang="en-GB" dirty="0"/>
          </a:p>
          <a:p>
            <a:endParaRPr lang="en-GB" dirty="0"/>
          </a:p>
          <a:p>
            <a:endParaRPr lang="en-GB" dirty="0"/>
          </a:p>
        </p:txBody>
      </p:sp>
      <p:sp>
        <p:nvSpPr>
          <p:cNvPr id="2" name="Oval 1">
            <a:extLst>
              <a:ext uri="{FF2B5EF4-FFF2-40B4-BE49-F238E27FC236}">
                <a16:creationId xmlns="" xmlns:a16="http://schemas.microsoft.com/office/drawing/2014/main" id="{A975383A-C86F-4A67-AF2B-BFA4040AA663}"/>
              </a:ext>
            </a:extLst>
          </p:cNvPr>
          <p:cNvSpPr/>
          <p:nvPr/>
        </p:nvSpPr>
        <p:spPr>
          <a:xfrm>
            <a:off x="3272047" y="1619253"/>
            <a:ext cx="2872292" cy="2615682"/>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spcBef>
                <a:spcPct val="0"/>
              </a:spcBef>
            </a:pPr>
            <a:r>
              <a:rPr lang="en-GB" altLang="en-US" dirty="0">
                <a:latin typeface="Verdana" panose="020B0604030504040204" pitchFamily="34" charset="0"/>
                <a:ea typeface="Verdana" panose="020B0604030504040204" pitchFamily="34" charset="0"/>
                <a:cs typeface="Verdana" panose="020B0604030504040204" pitchFamily="34" charset="0"/>
              </a:rPr>
              <a:t>Lifetime Allowance Tax Charge</a:t>
            </a:r>
          </a:p>
        </p:txBody>
      </p:sp>
      <p:sp>
        <p:nvSpPr>
          <p:cNvPr id="13" name="Oval 12">
            <a:extLst>
              <a:ext uri="{FF2B5EF4-FFF2-40B4-BE49-F238E27FC236}">
                <a16:creationId xmlns="" xmlns:a16="http://schemas.microsoft.com/office/drawing/2014/main" id="{5EB9FC08-53ED-4B93-BE1A-0EB9B82A7A75}"/>
              </a:ext>
            </a:extLst>
          </p:cNvPr>
          <p:cNvSpPr/>
          <p:nvPr/>
        </p:nvSpPr>
        <p:spPr>
          <a:xfrm>
            <a:off x="5426500" y="2881497"/>
            <a:ext cx="3226182" cy="3314588"/>
          </a:xfrm>
          <a:prstGeom prst="ellipse">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spcBef>
                <a:spcPct val="0"/>
              </a:spcBef>
            </a:pPr>
            <a:r>
              <a:rPr lang="en-GB" altLang="en-US" dirty="0">
                <a:latin typeface="Verdana" panose="020B0604030504040204" pitchFamily="34" charset="0"/>
                <a:ea typeface="Verdana" panose="020B0604030504040204" pitchFamily="34" charset="0"/>
                <a:cs typeface="Verdana" panose="020B0604030504040204" pitchFamily="34" charset="0"/>
              </a:rPr>
              <a:t>Tapered Personal Allowance</a:t>
            </a:r>
          </a:p>
        </p:txBody>
      </p:sp>
      <p:sp>
        <p:nvSpPr>
          <p:cNvPr id="14" name="Oval 13">
            <a:extLst>
              <a:ext uri="{FF2B5EF4-FFF2-40B4-BE49-F238E27FC236}">
                <a16:creationId xmlns="" xmlns:a16="http://schemas.microsoft.com/office/drawing/2014/main" id="{F22CA77A-7AF6-48B1-9F67-D46D06254C5A}"/>
              </a:ext>
            </a:extLst>
          </p:cNvPr>
          <p:cNvSpPr/>
          <p:nvPr/>
        </p:nvSpPr>
        <p:spPr>
          <a:xfrm>
            <a:off x="2967855" y="3407042"/>
            <a:ext cx="3083436" cy="2960929"/>
          </a:xfrm>
          <a:prstGeom prst="ellipse">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spcBef>
                <a:spcPct val="0"/>
              </a:spcBef>
            </a:pPr>
            <a:r>
              <a:rPr lang="en-GB" altLang="en-US" dirty="0">
                <a:latin typeface="Verdana" panose="020B0604030504040204" pitchFamily="34" charset="0"/>
                <a:ea typeface="Verdana" panose="020B0604030504040204" pitchFamily="34" charset="0"/>
                <a:cs typeface="Verdana" panose="020B0604030504040204" pitchFamily="34" charset="0"/>
              </a:rPr>
              <a:t>Tapered Annual Allowance</a:t>
            </a:r>
          </a:p>
        </p:txBody>
      </p:sp>
      <p:sp>
        <p:nvSpPr>
          <p:cNvPr id="15" name="Oval 14">
            <a:extLst>
              <a:ext uri="{FF2B5EF4-FFF2-40B4-BE49-F238E27FC236}">
                <a16:creationId xmlns="" xmlns:a16="http://schemas.microsoft.com/office/drawing/2014/main" id="{0EBBC75D-1FAB-4B08-B679-41A23AD3A248}"/>
              </a:ext>
            </a:extLst>
          </p:cNvPr>
          <p:cNvSpPr/>
          <p:nvPr/>
        </p:nvSpPr>
        <p:spPr>
          <a:xfrm>
            <a:off x="5988683" y="1619253"/>
            <a:ext cx="2614301" cy="2560577"/>
          </a:xfrm>
          <a:prstGeom prst="ellipse">
            <a:avLst/>
          </a:prstGeom>
          <a:solidFill>
            <a:schemeClr val="accent4">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spcBef>
                <a:spcPct val="0"/>
              </a:spcBef>
            </a:pPr>
            <a:r>
              <a:rPr lang="en-GB" altLang="en-US" dirty="0">
                <a:latin typeface="Verdana" panose="020B0604030504040204" pitchFamily="34" charset="0"/>
                <a:ea typeface="Verdana" panose="020B0604030504040204" pitchFamily="34" charset="0"/>
                <a:cs typeface="Verdana" panose="020B0604030504040204" pitchFamily="34" charset="0"/>
              </a:rPr>
              <a:t>Annual Allowance Tax Charge</a:t>
            </a:r>
          </a:p>
        </p:txBody>
      </p:sp>
    </p:spTree>
    <p:extLst>
      <p:ext uri="{BB962C8B-B14F-4D97-AF65-F5344CB8AC3E}">
        <p14:creationId xmlns:p14="http://schemas.microsoft.com/office/powerpoint/2010/main" val="1976726201"/>
      </p:ext>
    </p:extLst>
  </p:cSld>
  <p:clrMapOvr>
    <a:masterClrMapping/>
  </p:clrMapOvr>
  <p:transition spd="slow"/>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3">
            <a:extLst>
              <a:ext uri="{FF2B5EF4-FFF2-40B4-BE49-F238E27FC236}">
                <a16:creationId xmlns="" xmlns:a16="http://schemas.microsoft.com/office/drawing/2014/main" id="{817612D0-A806-4E80-A234-B9A1891F65DD}"/>
              </a:ext>
            </a:extLst>
          </p:cNvPr>
          <p:cNvSpPr>
            <a:spLocks noGrp="1"/>
          </p:cNvSpPr>
          <p:nvPr>
            <p:ph type="title"/>
          </p:nvPr>
        </p:nvSpPr>
        <p:spPr>
          <a:xfrm>
            <a:off x="0" y="222252"/>
            <a:ext cx="12192000" cy="1335087"/>
          </a:xfrm>
          <a:solidFill>
            <a:schemeClr val="accent1"/>
          </a:solidFill>
        </p:spPr>
        <p:txBody>
          <a:bodyPr/>
          <a:lstStyle/>
          <a:p>
            <a:pPr algn="ctr"/>
            <a:r>
              <a:rPr lang="en-GB" altLang="en-US" sz="2800" dirty="0">
                <a:solidFill>
                  <a:schemeClr val="bg1"/>
                </a:solidFill>
                <a:latin typeface="Verdana" panose="020B0604030504040204" pitchFamily="34" charset="0"/>
                <a:ea typeface="Verdana" panose="020B0604030504040204" pitchFamily="34" charset="0"/>
                <a:cs typeface="Verdana" panose="020B0604030504040204" pitchFamily="34" charset="0"/>
              </a:rPr>
              <a:t>Options</a:t>
            </a:r>
          </a:p>
        </p:txBody>
      </p:sp>
      <p:sp>
        <p:nvSpPr>
          <p:cNvPr id="9220" name="TextBox 1">
            <a:extLst>
              <a:ext uri="{FF2B5EF4-FFF2-40B4-BE49-F238E27FC236}">
                <a16:creationId xmlns="" xmlns:a16="http://schemas.microsoft.com/office/drawing/2014/main" id="{8AB36CB6-EE2E-44ED-B375-2AEADF2067AB}"/>
              </a:ext>
            </a:extLst>
          </p:cNvPr>
          <p:cNvSpPr txBox="1">
            <a:spLocks noChangeArrowheads="1"/>
          </p:cNvSpPr>
          <p:nvPr/>
        </p:nvSpPr>
        <p:spPr bwMode="auto">
          <a:xfrm>
            <a:off x="2424113" y="6611939"/>
            <a:ext cx="7200900" cy="231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en-GB" altLang="en-US" sz="900" dirty="0">
                <a:latin typeface="Arial" panose="020B0604020202020204" pitchFamily="34" charset="0"/>
              </a:rPr>
              <a:t>Create and Prosper Financial Services Ltd is authorised and regulated by the Financial Conduct Authority. FCA Number 520631</a:t>
            </a:r>
          </a:p>
        </p:txBody>
      </p:sp>
      <p:pic>
        <p:nvPicPr>
          <p:cNvPr id="9221" name="Picture 3">
            <a:extLst>
              <a:ext uri="{FF2B5EF4-FFF2-40B4-BE49-F238E27FC236}">
                <a16:creationId xmlns="" xmlns:a16="http://schemas.microsoft.com/office/drawing/2014/main" id="{70674C64-D703-43CA-9B0B-F5DD0A617815}"/>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447214" y="5672139"/>
            <a:ext cx="1076325" cy="1062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222" name="Picture 5">
            <a:extLst>
              <a:ext uri="{FF2B5EF4-FFF2-40B4-BE49-F238E27FC236}">
                <a16:creationId xmlns="" xmlns:a16="http://schemas.microsoft.com/office/drawing/2014/main" id="{B432AED3-00AD-44A7-A2D4-BFA5F01C9A99}"/>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0180119" y="201475"/>
            <a:ext cx="1471613" cy="1368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223" name="AutoShape 9">
            <a:extLst>
              <a:ext uri="{FF2B5EF4-FFF2-40B4-BE49-F238E27FC236}">
                <a16:creationId xmlns="" xmlns:a16="http://schemas.microsoft.com/office/drawing/2014/main" id="{BBC96044-874F-49C3-9B3F-0A6669A87E0E}"/>
              </a:ext>
            </a:extLst>
          </p:cNvPr>
          <p:cNvSpPr>
            <a:spLocks noChangeAspect="1" noChangeArrowheads="1"/>
          </p:cNvSpPr>
          <p:nvPr/>
        </p:nvSpPr>
        <p:spPr bwMode="auto">
          <a:xfrm>
            <a:off x="1587500" y="-144463"/>
            <a:ext cx="304800" cy="3048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GB" altLang="en-US" sz="1800" dirty="0">
              <a:latin typeface="Arial" panose="020B0604020202020204" pitchFamily="34" charset="0"/>
            </a:endParaRPr>
          </a:p>
        </p:txBody>
      </p:sp>
      <p:sp>
        <p:nvSpPr>
          <p:cNvPr id="9224" name="AutoShape 11" descr="data:image/jpeg;base64,/9j/4AAQSkZJRgABAQAAAQABAAD/2wCEAAkGBhESEBQUEBAVFBQWFRQWFhQYFRQWFRUWFRQXFhQSFRcXGyYeGBkjGhQUHy8gIycpLCwsFh4xNTAqNSgrLCkBCQoKDgwOGg8PGikfHyEpLCkpKikpKSkpKSksKSkpKSkpKSkpKSwpKSwpKSkpKSksLCwpKSkpKSksKSwsKSkpKf/AABEIAJMA2wMBIgACEQEDEQH/xAAcAAEAAgMBAQEAAAAAAAAAAAAAAQUEBgcCAwj/xAA/EAACAQIEBAMFBAgEBwAAAAABAgADEQQSITEFEyJBBlFhMnGBkaEHI0KxFBUWM1Jy0eFjgsHCJDRDYnOy8P/EABkBAQADAQEAAAAAAAAAAAAAAAABAgMEBf/EAB4RAQADAAMBAQEBAAAAAAAAAAABAhEDITESQTIi/9oADAMBAAIRAxEAPwDuMREBERAiIMQERECJMXkEwPFSqFtcgX0Ec70lZxmsLqLbG99hfy9Z5pVqrbZF+J/K0rMpxZNVPkPr/SRzW9Pr/WUuMxnLNqmIA2voSRfzsdPjPrhWz3yVc1tCQBb53kfSflbCqfSTzj5fnNc8RccGCo82qKroD1ctVOUfxNfYes13A/bFw5zZqtSn/OmnzWPqD5dD5x8vr/aehiB3FprdDjeHfWlila4voRa3ofOeMFxbOxUOQR2Y3v6iRN4haKTPjaqdYHYg/wD209yj4G3XUsNzdt9Db+0vBLxOs0SZEkyRIiQJMBERAREQEREBERAiIiAiIgRBkyCYFRxtrkDbKb3JAHulLj+MBV6HQHvY5vTtcj3zL8X4sCy2JNr2G512BnLfGHGW54NA8roCkCplUkXzdrdwPfOfktnjXjjvtsPEsTTylaj21udmuSdbA2Jb8ptGC4sijKKgGXpINRRZhoQenQ7Tj/BeGVcZWAL2FRxR5h22LNlvq7KqsfIG3nOkU+E9N6mHeqVsvOosVqvlFiMQikAuLAX1vM4ifYbzaurjH8bohDnqowIII5isCDpawBuTe1u95zitgsLTqunIw6OHIIFCoSuugDc0HbyHwm1YThS8y9LhtUEEHnYpzlS2udUzEX8jYSsFbhP6QyENq5OYHPdzo721K5mBOtpMxbERausThuJWlbl4ikq+Rp1UFt98x7Sy5RernV+o2sVqgAg7EU3X/dK/iXCaa1VXPdWIyG6d9twLbee8mtxWmTZKeemCCxYNlCg/hGtvZ398zrE/q9+vHR/DN0zBySzG98tgdPiL/GbCJrHhEgZ0t5Ed/Q2PxE2edlPHFPpERLoSIgRAREQEREBERAREQIiIgItEQIkwZ86z2UnyBPyEDQPE+NJeow3FwLbkjRbfGaO9GgudHNas6Xz06VPM6kGzAlvZ10vrvpNg8QVUNNjVJy2uQDlY66AH3kGc14RxRlqqzsxtcNZiraLrZhrrtObPqW0dNx4SaFZM9RWo1UN6BVnKUdiugF84t1EjXUaTasX4nwmXmV674KsQFarSYMlQjY2Fw3xAIvrOTYTxTiahAxWJL0gwDL0is6gEizgKxG34xPXFPEFKobUsO+UagsQxCjU2zu5A03vEUmJ1ebVmMbR4p8b0GQ0qXEsRiGZSM5yJSS+/QLZ2t2JtrNPw7lBlpYl1v/hgA6bGor7TzUo4Z8pfEDbUKyAa9tV7bSGrpSW1HPcf9Q1VKqPco/O8sp4sBwzG1SGYCoin2cwVGA1Oq+ex7y8xGJ1z01yhkpKiAnp+7CFb32Fm076XmqJxiobH9LoX3H7zMNO5VRLPw5xrLVenXDVkN7urqxS49pc1iR9ZS8S147Q6T9nnFjmpq1iQTTJ8wNFPytOnCcb8KsTVQ0qbcsHSoRYG1rW11/vOyLNeLc7YcufXSZBkxNWYJMCICIiAiIgIiICIiBERJgRJiIET4Y0HlvY2JVgD2BINjPvPli/Yb+U/lInwca8UYOo2HIyNUqWsAqlupjlzaD1vNb4X4Jx6LUqLg3NRkdaYYIqoXGU1jmYdQUtb1sZ13A44LhmqAEhFdiF9o5LkgeZ0nngvEKz1GFTllciMQl7U3fVaJcn7xsnUTYW6fOc8RjaZckwX2S8UI6lprp+OuNPSy3N5fcA+xlqbh8S9CoRqEtUKX82Gma29trzfsT4npLiRQCVHbLUJyU6jEMhpjl6LY6OSSDoQPOZX6ypLSD1Ky5bAljYbsQBlUnW/Tp3Uy/arnuJ+xIVmJfGhBfRKdAAKPK7VJaYH7GcDTH7ys5/iPKv8L0yB8JuLcYo51XmLmcKVAuQQ+iMSBZQx0F99bSsxPjGnmqJTRqjjOqfhWpUpAGtSUkXBQEXJHnbaTiFZhfsk4amYmnVdm3ZqtyB3C2Atf01ljw3wHw7Cg8uhkzFVJao5LEsFVSSdiSBbubT6UvFSvUCUkz9COerqGalzbEDYAFASTu4AvKjFY98VS5jM6UjTTEUkRmQlUxFNWNU/iOzAi1rwazeJ8Kw+ESmuFw4Q1Ky2ylgoO7EgnuuYWm/IdBNX45hhagA3s10UX1J6WA17nQa+k2hdhJoWeokQZoo9CJAkwEREBESLwJiIgIiIEQIkwItJiIETHx/7t/5T+UyZicUcCjUJ7Ix+QkT4NNw+uCrkCwKVrd7fdH+8wq9OthMMKdHM1JxSAqas9DPl5zMyqSVKliHsSpGtxaYy+IWw9AI1BXSoWBYsRboUFLAa3ue8cN8dVKoIpUlGU5CFV6hGXTa9yNtbTnm0Q2iJXHBwHq0HSqtblivnKF2poKuQpTR29sDl23vrcgTxg/DzU8Rh2axWlTxIJuLZmrZ6TWPcK7+4385VY/xZjKStUq1KdKkL61KZB9y3bqb+m059xbx5xFusYyr1EFaNLQKnYsUFgW03Ol5FbfXibVx1T9mqqYl6lBaTqXV0R6lVEpMECXCIhD2AupJ6bnQbyxwPA1pkvXKM/NrVVKhkCc9VFRbE9yDqfMTgmJ8e4ippVq1lA3AqO19fxG9ydTqTPk9bEVEL0alTklsuVuoMQATmGxN2Gsvs/pFddywmDpYZBkx1KkLIKhPJYNy1CBwzNdTlCg7jQGwhOK8LNEomKpOlOk1MlKmcrTqbglL7kDXztPz9hTVJrFbACnULLaysDZbAfX/LLPw7XdOYVJT2b2O4I79/P4RMox2ziniKhWq4UUnzg18xYK2XpBXc76vN8XacU8MVL18Mt9DVze64Qn/1na12l6M7JkxE0VTEiTAREQEREBERAREQESJMBERASu8Qf8rW/wDG/wCUsJX+IEvhaw/w3/KRPhDjvFKrM+W5stgqga9QBNvM6+4WuTKSnwqnSqCrXrLQIDDDpnKFm71nK9S0lNzqOtvTWWnE3HMdVtZgLkaMQRbKW3t7vSaTgML9841y57gnW4Btr5nW05K27l1TWchstDi+DwyMf1hUxDmx25tjbQg1Kdh7gZXVaHEMZUXmJihRO78skZTqDlWwtt3lJg+HM3MKJmLM6quugJN7e4d5m4vD43LTBdciLlVaRKBf5rAXPqSZrGKzrb14HhKNO+KfKosL1KFZR7rhrHvpKThyJV564WqctN86ggqGUgdYBN9Cov8ACa7T4tVByVK1Smu9gQxJ97aD4mbP4e8PvimL0izL1Ka71KlvUKq5cx+kytXrttS7Nbgy1ytFEFNqlwWAJDXUlT6XP1J8pTcG4TX5rMKd6a08lVtB1Jp033cE2K+hm4fspi8NRqChVFWylqasLMhAv0Ek3FxsT3Mq/wBMqsaeHxKA8tOZUbQmpVdQ6ZvQZ3Yjux12la/5idLZaemZ4aX/AIrDqWFw77EXBAvt853MTiHAKKpisObXcPo99bMBdD/Fve5nbwJ0cU7GuXkjJwkxE2ZgkwIgIiICIiAiIgIiIEXkyJMBERATB4yfuKnqrD5i0zpg8XH3L+6RPiYcn4zwE/pJspC2RifPQd/U6WmuYmhiaSilSTMKhrFNrU7uhqVCewGUW13m9eKQeYLGy2W++vT9e2k0ni3G2p1grKNFACXuaaAHLnsfaa7MR2FpxzXJ12Rf6yFLxagicqmjdNO+erlsHe1rJ3yKNAO5JOtxPhX4gSCeVzSPPS+9zZVB7bXMtxQ5utRNrH16iBb6CfTiaUWFIULLUuRU1y5jrqvyG/nIi2rXrnjVKjK5z18IQtrAJnUXtcZmbNfQjTTedUxHibD4LDotN0sFXIg8joHtb3nvqZUcIwFd1yVwEo62uSXbkhQrKxOgOm3ZdJl1/DOGsCBTyi3YW01i/JH6itJmNfFftXUqelQFH4i92FtcoC79tT3mv8L4i71lqVQQa2emTe9mQKEa/wDD05f80yP2eoriGcoMpUZKZHSCDqdO1xtLWrhA7KCqjJcgqLDqGVl07H85E8lcyCvHaJ2VzwZF5uFDAhuYBlO9hufp9Z1xZxXwpg2GLoMRfLVA39R/oDO1CdHD45+ads9RIibsQSYiAiIgIiICIiAiIgRJkCTAREQEwONfuH9QB9RM+fDFpdCD5SJGl+KqYKKyFVexsSL7DsPP1nN34YyVWNUZww7XJvfe1vhOl+I8MTbW4ANh62+k1epRcFbpfKfxBiPQ3BuvwtOW8bOOuvVdVTVaWQBUZtPZAYE2B1diL/L5iU3LyVA5AANiugysLezbsulrdrb31m1VuKVMhFKgFvobKSbX0JJJY7bTWMfSqGq5ZSOq4B0AJHUQB6jb1lIphN9ZP64UBVBC6sASSQBoQpPfc79xLOjUJYM9hSUa3IynS2/l/aavWwgfdLsCTdRkYXG4I0O2x00mXhuCHkZQhJNyWIAufO/nqdpnesew247zmLzHJSqAOi3FugHS666gdib3857wZUjPsq6nXsNyb7W8p8aKsaNOydVspJ1AYDy7bD5yw4ZwuvWVkCm1jmtsL7jUgE+kyiJ1tMxjJ8LBeZQYWIatcHs2tib99Z1gTTeA8GCtTvSCGnoFBJAGliL9wR5TcxPT446eZyf0RETRmmIEQEREBERAREQERECBJkSRAREQIM8VVuCJ7MgxI0niWNBORrhlY28iO6kbyvqqrbdBtobn8/8ASXXiDwtUr1S6OiaeRufU30Mq18H4pbXqI3uNj9Rac07vjSs9YwDhgNajgA9gfa+U+RwAa5IFrm1tRbsPfLyj4Sce0ot/k/MGZH7MWtlVh8b/AO6WNa1+r1P4fhbeWX6lIpgAi+5G1j6S6pcEKm4Wp8eXPjiuGV2OnMFvK35AgSs0Xi8Qr6eCFNQahXX0F2999SJb4DHC1rAD0sF+FpSYjw/i2YEIW9WZb2+s84nwzxBiMjKnqSNPkJWI78Tbk1t6LzHBRrKNWI/F/wBvpLaVfh3AVKVELVbM9zdux8u0tJ1R4wmSTEgyUPQiQJMBERAReItAREQERECDJERAREQEgxEDyRrIZB5SIkDy6ATw0RCULPVoiShAWQBrESJSlWM+yGIkoe5BiIEyYiAiIgIiIH//2Q==">
            <a:extLst>
              <a:ext uri="{FF2B5EF4-FFF2-40B4-BE49-F238E27FC236}">
                <a16:creationId xmlns="" xmlns:a16="http://schemas.microsoft.com/office/drawing/2014/main" id="{95A21390-5C2F-47A7-AD00-0035A2657240}"/>
              </a:ext>
            </a:extLst>
          </p:cNvPr>
          <p:cNvSpPr>
            <a:spLocks noChangeAspect="1" noChangeArrowheads="1"/>
          </p:cNvSpPr>
          <p:nvPr/>
        </p:nvSpPr>
        <p:spPr bwMode="auto">
          <a:xfrm>
            <a:off x="1739900" y="7938"/>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GB" altLang="en-US" sz="1800" dirty="0">
              <a:latin typeface="Arial" panose="020B0604020202020204" pitchFamily="34" charset="0"/>
            </a:endParaRPr>
          </a:p>
        </p:txBody>
      </p:sp>
      <p:pic>
        <p:nvPicPr>
          <p:cNvPr id="9226" name="Picture 10">
            <a:extLst>
              <a:ext uri="{FF2B5EF4-FFF2-40B4-BE49-F238E27FC236}">
                <a16:creationId xmlns="" xmlns:a16="http://schemas.microsoft.com/office/drawing/2014/main" id="{A2773C5D-34A5-431A-9BDE-85B17088743E}"/>
              </a:ext>
            </a:extLst>
          </p:cNvPr>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476375" y="5229225"/>
            <a:ext cx="1233488" cy="1809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Rectangle 8">
            <a:extLst>
              <a:ext uri="{FF2B5EF4-FFF2-40B4-BE49-F238E27FC236}">
                <a16:creationId xmlns="" xmlns:a16="http://schemas.microsoft.com/office/drawing/2014/main" id="{2F30E40D-1B26-47AA-912D-2259BEFEEF18}"/>
              </a:ext>
            </a:extLst>
          </p:cNvPr>
          <p:cNvSpPr/>
          <p:nvPr/>
        </p:nvSpPr>
        <p:spPr>
          <a:xfrm>
            <a:off x="1476375" y="1619253"/>
            <a:ext cx="9456668" cy="1200329"/>
          </a:xfrm>
          <a:prstGeom prst="rect">
            <a:avLst/>
          </a:prstGeom>
        </p:spPr>
        <p:txBody>
          <a:bodyPr wrap="square">
            <a:spAutoFit/>
          </a:bodyPr>
          <a:lstStyle/>
          <a:p>
            <a:endParaRPr lang="en-GB" dirty="0"/>
          </a:p>
          <a:p>
            <a:endParaRPr lang="en-GB" dirty="0"/>
          </a:p>
          <a:p>
            <a:endParaRPr lang="en-GB" dirty="0"/>
          </a:p>
          <a:p>
            <a:endParaRPr lang="en-GB" dirty="0"/>
          </a:p>
        </p:txBody>
      </p:sp>
      <p:sp>
        <p:nvSpPr>
          <p:cNvPr id="10" name="Rectangle 9">
            <a:extLst>
              <a:ext uri="{FF2B5EF4-FFF2-40B4-BE49-F238E27FC236}">
                <a16:creationId xmlns="" xmlns:a16="http://schemas.microsoft.com/office/drawing/2014/main" id="{DC733C19-8E37-421E-B1C8-EFB230ED2222}"/>
              </a:ext>
            </a:extLst>
          </p:cNvPr>
          <p:cNvSpPr/>
          <p:nvPr/>
        </p:nvSpPr>
        <p:spPr>
          <a:xfrm>
            <a:off x="1476375" y="1619253"/>
            <a:ext cx="9456668" cy="923330"/>
          </a:xfrm>
          <a:prstGeom prst="rect">
            <a:avLst/>
          </a:prstGeom>
        </p:spPr>
        <p:txBody>
          <a:bodyPr wrap="square">
            <a:spAutoFit/>
          </a:bodyPr>
          <a:lstStyle/>
          <a:p>
            <a:endParaRPr lang="en-GB" dirty="0"/>
          </a:p>
          <a:p>
            <a:endParaRPr lang="en-GB" dirty="0"/>
          </a:p>
          <a:p>
            <a:endParaRPr lang="en-GB" dirty="0"/>
          </a:p>
        </p:txBody>
      </p:sp>
      <p:sp>
        <p:nvSpPr>
          <p:cNvPr id="13" name="Oval 12">
            <a:extLst>
              <a:ext uri="{FF2B5EF4-FFF2-40B4-BE49-F238E27FC236}">
                <a16:creationId xmlns="" xmlns:a16="http://schemas.microsoft.com/office/drawing/2014/main" id="{A70FB8D4-2AB9-486A-9556-7BAB50BC7F86}"/>
              </a:ext>
            </a:extLst>
          </p:cNvPr>
          <p:cNvSpPr/>
          <p:nvPr/>
        </p:nvSpPr>
        <p:spPr>
          <a:xfrm>
            <a:off x="2709863" y="1997959"/>
            <a:ext cx="2947916" cy="1335087"/>
          </a:xfrm>
          <a:prstGeom prst="ellipse">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spcBef>
                <a:spcPct val="0"/>
              </a:spcBef>
            </a:pPr>
            <a:r>
              <a:rPr lang="en-GB" altLang="en-US" dirty="0">
                <a:latin typeface="Verdana" panose="020B0604030504040204" pitchFamily="34" charset="0"/>
                <a:ea typeface="Verdana" panose="020B0604030504040204" pitchFamily="34" charset="0"/>
                <a:cs typeface="Verdana" panose="020B0604030504040204" pitchFamily="34" charset="0"/>
              </a:rPr>
              <a:t>Pay the Tax Charge</a:t>
            </a:r>
          </a:p>
        </p:txBody>
      </p:sp>
      <p:sp>
        <p:nvSpPr>
          <p:cNvPr id="14" name="Oval 13">
            <a:extLst>
              <a:ext uri="{FF2B5EF4-FFF2-40B4-BE49-F238E27FC236}">
                <a16:creationId xmlns="" xmlns:a16="http://schemas.microsoft.com/office/drawing/2014/main" id="{D18EC43F-A420-4433-A1D0-BF3070E65999}"/>
              </a:ext>
            </a:extLst>
          </p:cNvPr>
          <p:cNvSpPr/>
          <p:nvPr/>
        </p:nvSpPr>
        <p:spPr>
          <a:xfrm>
            <a:off x="6348520" y="3946411"/>
            <a:ext cx="2947916" cy="1164763"/>
          </a:xfrm>
          <a:prstGeom prst="ellipse">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spcBef>
                <a:spcPct val="0"/>
              </a:spcBef>
            </a:pPr>
            <a:r>
              <a:rPr lang="en-GB" altLang="en-US" dirty="0">
                <a:latin typeface="Verdana" panose="020B0604030504040204" pitchFamily="34" charset="0"/>
                <a:ea typeface="Verdana" panose="020B0604030504040204" pitchFamily="34" charset="0"/>
                <a:cs typeface="Verdana" panose="020B0604030504040204" pitchFamily="34" charset="0"/>
              </a:rPr>
              <a:t>Use Scheme Pays</a:t>
            </a:r>
          </a:p>
        </p:txBody>
      </p:sp>
      <p:sp>
        <p:nvSpPr>
          <p:cNvPr id="15" name="Oval 14">
            <a:extLst>
              <a:ext uri="{FF2B5EF4-FFF2-40B4-BE49-F238E27FC236}">
                <a16:creationId xmlns="" xmlns:a16="http://schemas.microsoft.com/office/drawing/2014/main" id="{A57B1B02-3FEA-4ABB-AB9A-6F515C187A19}"/>
              </a:ext>
            </a:extLst>
          </p:cNvPr>
          <p:cNvSpPr/>
          <p:nvPr/>
        </p:nvSpPr>
        <p:spPr>
          <a:xfrm>
            <a:off x="2709863" y="3955486"/>
            <a:ext cx="2947916" cy="1164764"/>
          </a:xfrm>
          <a:prstGeom prst="ellipse">
            <a:avLst/>
          </a:prstGeom>
          <a:solidFill>
            <a:schemeClr val="accent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spcBef>
                <a:spcPct val="0"/>
              </a:spcBef>
            </a:pPr>
            <a:r>
              <a:rPr lang="en-GB" altLang="en-US" dirty="0">
                <a:latin typeface="Verdana" panose="020B0604030504040204" pitchFamily="34" charset="0"/>
                <a:ea typeface="Verdana" panose="020B0604030504040204" pitchFamily="34" charset="0"/>
                <a:cs typeface="Verdana" panose="020B0604030504040204" pitchFamily="34" charset="0"/>
              </a:rPr>
              <a:t>Use Carry Forward</a:t>
            </a:r>
          </a:p>
        </p:txBody>
      </p:sp>
      <p:sp>
        <p:nvSpPr>
          <p:cNvPr id="16" name="Oval 15">
            <a:extLst>
              <a:ext uri="{FF2B5EF4-FFF2-40B4-BE49-F238E27FC236}">
                <a16:creationId xmlns="" xmlns:a16="http://schemas.microsoft.com/office/drawing/2014/main" id="{FAF74BF5-AC27-4FFC-A0E8-1F0D0A499D8E}"/>
              </a:ext>
            </a:extLst>
          </p:cNvPr>
          <p:cNvSpPr/>
          <p:nvPr/>
        </p:nvSpPr>
        <p:spPr>
          <a:xfrm>
            <a:off x="6348520" y="2056032"/>
            <a:ext cx="2947916" cy="1168363"/>
          </a:xfrm>
          <a:prstGeom prst="ellipse">
            <a:avLst/>
          </a:prstGeom>
          <a:solidFill>
            <a:schemeClr val="accent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spcBef>
                <a:spcPct val="0"/>
              </a:spcBef>
            </a:pPr>
            <a:r>
              <a:rPr lang="en-GB" altLang="en-US" dirty="0">
                <a:latin typeface="Verdana" panose="020B0604030504040204" pitchFamily="34" charset="0"/>
                <a:ea typeface="Verdana" panose="020B0604030504040204" pitchFamily="34" charset="0"/>
                <a:cs typeface="Verdana" panose="020B0604030504040204" pitchFamily="34" charset="0"/>
              </a:rPr>
              <a:t>Opt Out of Scheme/REC</a:t>
            </a:r>
          </a:p>
        </p:txBody>
      </p:sp>
    </p:spTree>
    <p:extLst>
      <p:ext uri="{BB962C8B-B14F-4D97-AF65-F5344CB8AC3E}">
        <p14:creationId xmlns:p14="http://schemas.microsoft.com/office/powerpoint/2010/main" val="3685450870"/>
      </p:ext>
    </p:extLst>
  </p:cSld>
  <p:clrMapOvr>
    <a:masterClrMapping/>
  </p:clrMapOvr>
  <p:transition spd="slow"/>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3">
            <a:extLst>
              <a:ext uri="{FF2B5EF4-FFF2-40B4-BE49-F238E27FC236}">
                <a16:creationId xmlns="" xmlns:a16="http://schemas.microsoft.com/office/drawing/2014/main" id="{817612D0-A806-4E80-A234-B9A1891F65DD}"/>
              </a:ext>
            </a:extLst>
          </p:cNvPr>
          <p:cNvSpPr>
            <a:spLocks noGrp="1"/>
          </p:cNvSpPr>
          <p:nvPr>
            <p:ph type="title"/>
          </p:nvPr>
        </p:nvSpPr>
        <p:spPr>
          <a:xfrm>
            <a:off x="0" y="222252"/>
            <a:ext cx="12192000" cy="1335087"/>
          </a:xfrm>
          <a:solidFill>
            <a:schemeClr val="accent1"/>
          </a:solidFill>
        </p:spPr>
        <p:txBody>
          <a:bodyPr/>
          <a:lstStyle/>
          <a:p>
            <a:pPr algn="ctr"/>
            <a:r>
              <a:rPr lang="en-GB" altLang="en-US" sz="2800" dirty="0">
                <a:solidFill>
                  <a:schemeClr val="bg1"/>
                </a:solidFill>
                <a:latin typeface="Verdana" panose="020B0604030504040204" pitchFamily="34" charset="0"/>
                <a:ea typeface="Verdana" panose="020B0604030504040204" pitchFamily="34" charset="0"/>
                <a:cs typeface="Verdana" panose="020B0604030504040204" pitchFamily="34" charset="0"/>
              </a:rPr>
              <a:t>Help Is At Hand – Weighing Up Cost v Benefit</a:t>
            </a:r>
          </a:p>
        </p:txBody>
      </p:sp>
      <p:sp>
        <p:nvSpPr>
          <p:cNvPr id="9220" name="TextBox 1">
            <a:extLst>
              <a:ext uri="{FF2B5EF4-FFF2-40B4-BE49-F238E27FC236}">
                <a16:creationId xmlns="" xmlns:a16="http://schemas.microsoft.com/office/drawing/2014/main" id="{8AB36CB6-EE2E-44ED-B375-2AEADF2067AB}"/>
              </a:ext>
            </a:extLst>
          </p:cNvPr>
          <p:cNvSpPr txBox="1">
            <a:spLocks noChangeArrowheads="1"/>
          </p:cNvSpPr>
          <p:nvPr/>
        </p:nvSpPr>
        <p:spPr bwMode="auto">
          <a:xfrm>
            <a:off x="2424113" y="6611939"/>
            <a:ext cx="7200900" cy="231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en-GB" altLang="en-US" sz="900" dirty="0">
                <a:latin typeface="Arial" panose="020B0604020202020204" pitchFamily="34" charset="0"/>
              </a:rPr>
              <a:t>Create and Prosper Financial Services Ltd is authorised and regulated by the Financial Conduct Authority. FCA Number 520631</a:t>
            </a:r>
          </a:p>
        </p:txBody>
      </p:sp>
      <p:pic>
        <p:nvPicPr>
          <p:cNvPr id="9221" name="Picture 3">
            <a:extLst>
              <a:ext uri="{FF2B5EF4-FFF2-40B4-BE49-F238E27FC236}">
                <a16:creationId xmlns="" xmlns:a16="http://schemas.microsoft.com/office/drawing/2014/main" id="{70674C64-D703-43CA-9B0B-F5DD0A617815}"/>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447214" y="5672139"/>
            <a:ext cx="1076325" cy="1062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222" name="Picture 5">
            <a:extLst>
              <a:ext uri="{FF2B5EF4-FFF2-40B4-BE49-F238E27FC236}">
                <a16:creationId xmlns="" xmlns:a16="http://schemas.microsoft.com/office/drawing/2014/main" id="{B432AED3-00AD-44A7-A2D4-BFA5F01C9A99}"/>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0312641" y="205582"/>
            <a:ext cx="1471613" cy="1368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223" name="AutoShape 9">
            <a:extLst>
              <a:ext uri="{FF2B5EF4-FFF2-40B4-BE49-F238E27FC236}">
                <a16:creationId xmlns="" xmlns:a16="http://schemas.microsoft.com/office/drawing/2014/main" id="{BBC96044-874F-49C3-9B3F-0A6669A87E0E}"/>
              </a:ext>
            </a:extLst>
          </p:cNvPr>
          <p:cNvSpPr>
            <a:spLocks noChangeAspect="1" noChangeArrowheads="1"/>
          </p:cNvSpPr>
          <p:nvPr/>
        </p:nvSpPr>
        <p:spPr bwMode="auto">
          <a:xfrm>
            <a:off x="1587500" y="-144463"/>
            <a:ext cx="304800" cy="3048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GB" altLang="en-US" sz="1800" dirty="0">
              <a:latin typeface="Arial" panose="020B0604020202020204" pitchFamily="34" charset="0"/>
            </a:endParaRPr>
          </a:p>
        </p:txBody>
      </p:sp>
      <p:sp>
        <p:nvSpPr>
          <p:cNvPr id="9224" name="AutoShape 11" descr="data:image/jpeg;base64,/9j/4AAQSkZJRgABAQAAAQABAAD/2wCEAAkGBhESEBQUEBAVFBQWFRQWFhQYFRQWFRUWFRQXFhQSFRcXGyYeGBkjGhQUHy8gIycpLCwsFh4xNTAqNSgrLCkBCQoKDgwOGg8PGikfHyEpLCkpKikpKSkpKSksKSkpKSkpKSkpKSwpKSwpKSkpKSksLCwpKSkpKSksKSwsKSkpKf/AABEIAJMA2wMBIgACEQEDEQH/xAAcAAEAAgMBAQEAAAAAAAAAAAAAAQUEBgcCAwj/xAA/EAACAQIEBAMFBAgEBwAAAAABAgADEQQSITEFEyJBBlFhMnGBkaEHI0KxFBUWM1Jy0eFjgsHCJDRDYnOy8P/EABkBAQADAQEAAAAAAAAAAAAAAAABAgMEBf/EAB4RAQADAAMBAQEBAAAAAAAAAAABAhEDITESQTIi/9oADAMBAAIRAxEAPwDuMREBERAiIMQERECJMXkEwPFSqFtcgX0Ec70lZxmsLqLbG99hfy9Z5pVqrbZF+J/K0rMpxZNVPkPr/SRzW9Pr/WUuMxnLNqmIA2voSRfzsdPjPrhWz3yVc1tCQBb53kfSflbCqfSTzj5fnNc8RccGCo82qKroD1ctVOUfxNfYes13A/bFw5zZqtSn/OmnzWPqD5dD5x8vr/aehiB3FprdDjeHfWlila4voRa3ofOeMFxbOxUOQR2Y3v6iRN4haKTPjaqdYHYg/wD209yj4G3XUsNzdt9Db+0vBLxOs0SZEkyRIiQJMBERAREQEREBERAiIiAiIgRBkyCYFRxtrkDbKb3JAHulLj+MBV6HQHvY5vTtcj3zL8X4sCy2JNr2G512BnLfGHGW54NA8roCkCplUkXzdrdwPfOfktnjXjjvtsPEsTTylaj21udmuSdbA2Jb8ptGC4sijKKgGXpINRRZhoQenQ7Tj/BeGVcZWAL2FRxR5h22LNlvq7KqsfIG3nOkU+E9N6mHeqVsvOosVqvlFiMQikAuLAX1vM4ifYbzaurjH8bohDnqowIII5isCDpawBuTe1u95zitgsLTqunIw6OHIIFCoSuugDc0HbyHwm1YThS8y9LhtUEEHnYpzlS2udUzEX8jYSsFbhP6QyENq5OYHPdzo721K5mBOtpMxbERausThuJWlbl4ikq+Rp1UFt98x7Sy5RernV+o2sVqgAg7EU3X/dK/iXCaa1VXPdWIyG6d9twLbee8mtxWmTZKeemCCxYNlCg/hGtvZ398zrE/q9+vHR/DN0zBySzG98tgdPiL/GbCJrHhEgZ0t5Ed/Q2PxE2edlPHFPpERLoSIgRAREQEREBERAREQIiIgItEQIkwZ86z2UnyBPyEDQPE+NJeow3FwLbkjRbfGaO9GgudHNas6Xz06VPM6kGzAlvZ10vrvpNg8QVUNNjVJy2uQDlY66AH3kGc14RxRlqqzsxtcNZiraLrZhrrtObPqW0dNx4SaFZM9RWo1UN6BVnKUdiugF84t1EjXUaTasX4nwmXmV674KsQFarSYMlQjY2Fw3xAIvrOTYTxTiahAxWJL0gwDL0is6gEizgKxG34xPXFPEFKobUsO+UagsQxCjU2zu5A03vEUmJ1ebVmMbR4p8b0GQ0qXEsRiGZSM5yJSS+/QLZ2t2JtrNPw7lBlpYl1v/hgA6bGor7TzUo4Z8pfEDbUKyAa9tV7bSGrpSW1HPcf9Q1VKqPco/O8sp4sBwzG1SGYCoin2cwVGA1Oq+ex7y8xGJ1z01yhkpKiAnp+7CFb32Fm076XmqJxiobH9LoX3H7zMNO5VRLPw5xrLVenXDVkN7urqxS49pc1iR9ZS8S147Q6T9nnFjmpq1iQTTJ8wNFPytOnCcb8KsTVQ0qbcsHSoRYG1rW11/vOyLNeLc7YcufXSZBkxNWYJMCICIiAiIgIiICIiBERJgRJiIET4Y0HlvY2JVgD2BINjPvPli/Yb+U/lInwca8UYOo2HIyNUqWsAqlupjlzaD1vNb4X4Jx6LUqLg3NRkdaYYIqoXGU1jmYdQUtb1sZ13A44LhmqAEhFdiF9o5LkgeZ0nngvEKz1GFTllciMQl7U3fVaJcn7xsnUTYW6fOc8RjaZckwX2S8UI6lprp+OuNPSy3N5fcA+xlqbh8S9CoRqEtUKX82Gma29trzfsT4npLiRQCVHbLUJyU6jEMhpjl6LY6OSSDoQPOZX6ypLSD1Ky5bAljYbsQBlUnW/Tp3Uy/arnuJ+xIVmJfGhBfRKdAAKPK7VJaYH7GcDTH7ys5/iPKv8L0yB8JuLcYo51XmLmcKVAuQQ+iMSBZQx0F99bSsxPjGnmqJTRqjjOqfhWpUpAGtSUkXBQEXJHnbaTiFZhfsk4amYmnVdm3ZqtyB3C2Atf01ljw3wHw7Cg8uhkzFVJao5LEsFVSSdiSBbubT6UvFSvUCUkz9COerqGalzbEDYAFASTu4AvKjFY98VS5jM6UjTTEUkRmQlUxFNWNU/iOzAi1rwazeJ8Kw+ESmuFw4Q1Ky2ylgoO7EgnuuYWm/IdBNX45hhagA3s10UX1J6WA17nQa+k2hdhJoWeokQZoo9CJAkwEREBESLwJiIgIiIEQIkwItJiIETHx/7t/5T+UyZicUcCjUJ7Ix+QkT4NNw+uCrkCwKVrd7fdH+8wq9OthMMKdHM1JxSAqas9DPl5zMyqSVKliHsSpGtxaYy+IWw9AI1BXSoWBYsRboUFLAa3ue8cN8dVKoIpUlGU5CFV6hGXTa9yNtbTnm0Q2iJXHBwHq0HSqtblivnKF2poKuQpTR29sDl23vrcgTxg/DzU8Rh2axWlTxIJuLZmrZ6TWPcK7+4385VY/xZjKStUq1KdKkL61KZB9y3bqb+m059xbx5xFusYyr1EFaNLQKnYsUFgW03Ol5FbfXibVx1T9mqqYl6lBaTqXV0R6lVEpMECXCIhD2AupJ6bnQbyxwPA1pkvXKM/NrVVKhkCc9VFRbE9yDqfMTgmJ8e4ippVq1lA3AqO19fxG9ydTqTPk9bEVEL0alTklsuVuoMQATmGxN2Gsvs/pFddywmDpYZBkx1KkLIKhPJYNy1CBwzNdTlCg7jQGwhOK8LNEomKpOlOk1MlKmcrTqbglL7kDXztPz9hTVJrFbACnULLaysDZbAfX/LLPw7XdOYVJT2b2O4I79/P4RMox2ziniKhWq4UUnzg18xYK2XpBXc76vN8XacU8MVL18Mt9DVze64Qn/1na12l6M7JkxE0VTEiTAREQEREBERAREQESJMBERASu8Qf8rW/wDG/wCUsJX+IEvhaw/w3/KRPhDjvFKrM+W5stgqga9QBNvM6+4WuTKSnwqnSqCrXrLQIDDDpnKFm71nK9S0lNzqOtvTWWnE3HMdVtZgLkaMQRbKW3t7vSaTgML9841y57gnW4Btr5nW05K27l1TWchstDi+DwyMf1hUxDmx25tjbQg1Kdh7gZXVaHEMZUXmJihRO78skZTqDlWwtt3lJg+HM3MKJmLM6quugJN7e4d5m4vD43LTBdciLlVaRKBf5rAXPqSZrGKzrb14HhKNO+KfKosL1KFZR7rhrHvpKThyJV564WqctN86ggqGUgdYBN9Cov8ACa7T4tVByVK1Smu9gQxJ97aD4mbP4e8PvimL0izL1Ka71KlvUKq5cx+kytXrttS7Nbgy1ytFEFNqlwWAJDXUlT6XP1J8pTcG4TX5rMKd6a08lVtB1Jp033cE2K+hm4fspi8NRqChVFWylqasLMhAv0Ek3FxsT3Mq/wBMqsaeHxKA8tOZUbQmpVdQ6ZvQZ3Yjux12la/5idLZaemZ4aX/AIrDqWFw77EXBAvt853MTiHAKKpisObXcPo99bMBdD/Fve5nbwJ0cU7GuXkjJwkxE2ZgkwIgIiICIiAiIgIiIEXkyJMBERATB4yfuKnqrD5i0zpg8XH3L+6RPiYcn4zwE/pJspC2RifPQd/U6WmuYmhiaSilSTMKhrFNrU7uhqVCewGUW13m9eKQeYLGy2W++vT9e2k0ni3G2p1grKNFACXuaaAHLnsfaa7MR2FpxzXJ12Rf6yFLxagicqmjdNO+erlsHe1rJ3yKNAO5JOtxPhX4gSCeVzSPPS+9zZVB7bXMtxQ5utRNrH16iBb6CfTiaUWFIULLUuRU1y5jrqvyG/nIi2rXrnjVKjK5z18IQtrAJnUXtcZmbNfQjTTedUxHibD4LDotN0sFXIg8joHtb3nvqZUcIwFd1yVwEo62uSXbkhQrKxOgOm3ZdJl1/DOGsCBTyi3YW01i/JH6itJmNfFftXUqelQFH4i92FtcoC79tT3mv8L4i71lqVQQa2emTe9mQKEa/wDD05f80yP2eoriGcoMpUZKZHSCDqdO1xtLWrhA7KCqjJcgqLDqGVl07H85E8lcyCvHaJ2VzwZF5uFDAhuYBlO9hufp9Z1xZxXwpg2GLoMRfLVA39R/oDO1CdHD45+ads9RIibsQSYiAiIgIiICIiAiIgRJkCTAREQEwONfuH9QB9RM+fDFpdCD5SJGl+KqYKKyFVexsSL7DsPP1nN34YyVWNUZww7XJvfe1vhOl+I8MTbW4ANh62+k1epRcFbpfKfxBiPQ3BuvwtOW8bOOuvVdVTVaWQBUZtPZAYE2B1diL/L5iU3LyVA5AANiugysLezbsulrdrb31m1VuKVMhFKgFvobKSbX0JJJY7bTWMfSqGq5ZSOq4B0AJHUQB6jb1lIphN9ZP64UBVBC6sASSQBoQpPfc79xLOjUJYM9hSUa3IynS2/l/aavWwgfdLsCTdRkYXG4I0O2x00mXhuCHkZQhJNyWIAufO/nqdpnesew247zmLzHJSqAOi3FugHS666gdib3857wZUjPsq6nXsNyb7W8p8aKsaNOydVspJ1AYDy7bD5yw4ZwuvWVkCm1jmtsL7jUgE+kyiJ1tMxjJ8LBeZQYWIatcHs2tib99Z1gTTeA8GCtTvSCGnoFBJAGliL9wR5TcxPT446eZyf0RETRmmIEQEREBERAREQERECBJkSRAREQIM8VVuCJ7MgxI0niWNBORrhlY28iO6kbyvqqrbdBtobn8/8ASXXiDwtUr1S6OiaeRufU30Mq18H4pbXqI3uNj9Rac07vjSs9YwDhgNajgA9gfa+U+RwAa5IFrm1tRbsPfLyj4Sce0ot/k/MGZH7MWtlVh8b/AO6WNa1+r1P4fhbeWX6lIpgAi+5G1j6S6pcEKm4Wp8eXPjiuGV2OnMFvK35AgSs0Xi8Qr6eCFNQahXX0F2999SJb4DHC1rAD0sF+FpSYjw/i2YEIW9WZb2+s84nwzxBiMjKnqSNPkJWI78Tbk1t6LzHBRrKNWI/F/wBvpLaVfh3AVKVELVbM9zdux8u0tJ1R4wmSTEgyUPQiQJMBERAReItAREQERECDJERAREQEgxEDyRrIZB5SIkDy6ATw0RCULPVoiShAWQBrESJSlWM+yGIkoe5BiIEyYiAiIgIiIH//2Q==">
            <a:extLst>
              <a:ext uri="{FF2B5EF4-FFF2-40B4-BE49-F238E27FC236}">
                <a16:creationId xmlns="" xmlns:a16="http://schemas.microsoft.com/office/drawing/2014/main" id="{95A21390-5C2F-47A7-AD00-0035A2657240}"/>
              </a:ext>
            </a:extLst>
          </p:cNvPr>
          <p:cNvSpPr>
            <a:spLocks noChangeAspect="1" noChangeArrowheads="1"/>
          </p:cNvSpPr>
          <p:nvPr/>
        </p:nvSpPr>
        <p:spPr bwMode="auto">
          <a:xfrm>
            <a:off x="1739900" y="7938"/>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GB" altLang="en-US" sz="1800" dirty="0">
              <a:latin typeface="Arial" panose="020B0604020202020204" pitchFamily="34" charset="0"/>
            </a:endParaRPr>
          </a:p>
        </p:txBody>
      </p:sp>
      <p:pic>
        <p:nvPicPr>
          <p:cNvPr id="9226" name="Picture 10">
            <a:extLst>
              <a:ext uri="{FF2B5EF4-FFF2-40B4-BE49-F238E27FC236}">
                <a16:creationId xmlns="" xmlns:a16="http://schemas.microsoft.com/office/drawing/2014/main" id="{A2773C5D-34A5-431A-9BDE-85B17088743E}"/>
              </a:ext>
            </a:extLst>
          </p:cNvPr>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476375" y="5229225"/>
            <a:ext cx="1233488" cy="1809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Rectangle 8">
            <a:extLst>
              <a:ext uri="{FF2B5EF4-FFF2-40B4-BE49-F238E27FC236}">
                <a16:creationId xmlns="" xmlns:a16="http://schemas.microsoft.com/office/drawing/2014/main" id="{2F30E40D-1B26-47AA-912D-2259BEFEEF18}"/>
              </a:ext>
            </a:extLst>
          </p:cNvPr>
          <p:cNvSpPr/>
          <p:nvPr/>
        </p:nvSpPr>
        <p:spPr>
          <a:xfrm>
            <a:off x="1476375" y="1619253"/>
            <a:ext cx="9456668" cy="1200329"/>
          </a:xfrm>
          <a:prstGeom prst="rect">
            <a:avLst/>
          </a:prstGeom>
        </p:spPr>
        <p:txBody>
          <a:bodyPr wrap="square">
            <a:spAutoFit/>
          </a:bodyPr>
          <a:lstStyle/>
          <a:p>
            <a:endParaRPr lang="en-GB" dirty="0"/>
          </a:p>
          <a:p>
            <a:endParaRPr lang="en-GB" dirty="0"/>
          </a:p>
          <a:p>
            <a:endParaRPr lang="en-GB" dirty="0"/>
          </a:p>
          <a:p>
            <a:endParaRPr lang="en-GB" dirty="0"/>
          </a:p>
        </p:txBody>
      </p:sp>
      <p:sp>
        <p:nvSpPr>
          <p:cNvPr id="10" name="Rectangle 9">
            <a:extLst>
              <a:ext uri="{FF2B5EF4-FFF2-40B4-BE49-F238E27FC236}">
                <a16:creationId xmlns="" xmlns:a16="http://schemas.microsoft.com/office/drawing/2014/main" id="{993E3002-A0D3-4891-8004-8F7AD2684776}"/>
              </a:ext>
            </a:extLst>
          </p:cNvPr>
          <p:cNvSpPr/>
          <p:nvPr/>
        </p:nvSpPr>
        <p:spPr>
          <a:xfrm>
            <a:off x="1476375" y="1619253"/>
            <a:ext cx="9456668" cy="923330"/>
          </a:xfrm>
          <a:prstGeom prst="rect">
            <a:avLst/>
          </a:prstGeom>
        </p:spPr>
        <p:txBody>
          <a:bodyPr wrap="square">
            <a:spAutoFit/>
          </a:bodyPr>
          <a:lstStyle/>
          <a:p>
            <a:endParaRPr lang="en-GB" dirty="0"/>
          </a:p>
          <a:p>
            <a:endParaRPr lang="en-GB" dirty="0"/>
          </a:p>
          <a:p>
            <a:endParaRPr lang="en-GB" dirty="0"/>
          </a:p>
        </p:txBody>
      </p:sp>
      <p:sp>
        <p:nvSpPr>
          <p:cNvPr id="11" name="Rectangle 10">
            <a:extLst>
              <a:ext uri="{FF2B5EF4-FFF2-40B4-BE49-F238E27FC236}">
                <a16:creationId xmlns="" xmlns:a16="http://schemas.microsoft.com/office/drawing/2014/main" id="{DA2F4DD7-51CD-4C91-BD73-0D8305300074}"/>
              </a:ext>
            </a:extLst>
          </p:cNvPr>
          <p:cNvSpPr/>
          <p:nvPr/>
        </p:nvSpPr>
        <p:spPr>
          <a:xfrm>
            <a:off x="1476375" y="1619253"/>
            <a:ext cx="9456668" cy="1200329"/>
          </a:xfrm>
          <a:prstGeom prst="rect">
            <a:avLst/>
          </a:prstGeom>
        </p:spPr>
        <p:txBody>
          <a:bodyPr wrap="square">
            <a:spAutoFit/>
          </a:bodyPr>
          <a:lstStyle/>
          <a:p>
            <a:endParaRPr lang="en-GB" dirty="0"/>
          </a:p>
          <a:p>
            <a:endParaRPr lang="en-GB" dirty="0"/>
          </a:p>
          <a:p>
            <a:endParaRPr lang="en-GB" dirty="0"/>
          </a:p>
          <a:p>
            <a:endParaRPr lang="en-GB" dirty="0"/>
          </a:p>
        </p:txBody>
      </p:sp>
      <p:sp>
        <p:nvSpPr>
          <p:cNvPr id="12" name="Rectangle 11">
            <a:extLst>
              <a:ext uri="{FF2B5EF4-FFF2-40B4-BE49-F238E27FC236}">
                <a16:creationId xmlns="" xmlns:a16="http://schemas.microsoft.com/office/drawing/2014/main" id="{0B1ECD92-F154-4EAE-8989-A4F65CEDAE25}"/>
              </a:ext>
            </a:extLst>
          </p:cNvPr>
          <p:cNvSpPr/>
          <p:nvPr/>
        </p:nvSpPr>
        <p:spPr>
          <a:xfrm>
            <a:off x="791570" y="1619253"/>
            <a:ext cx="10795379" cy="5355312"/>
          </a:xfrm>
          <a:prstGeom prst="rect">
            <a:avLst/>
          </a:prstGeom>
        </p:spPr>
        <p:txBody>
          <a:bodyPr wrap="square">
            <a:spAutoFit/>
          </a:bodyPr>
          <a:lstStyle/>
          <a:p>
            <a:r>
              <a:rPr lang="en-GB" dirty="0">
                <a:latin typeface="Verdana" panose="020B0604030504040204" pitchFamily="34" charset="0"/>
                <a:ea typeface="Verdana" panose="020B0604030504040204" pitchFamily="34" charset="0"/>
              </a:rPr>
              <a:t>Information is available but is very generic and can sometimes be confusing</a:t>
            </a:r>
          </a:p>
          <a:p>
            <a:r>
              <a:rPr lang="en-GB" dirty="0">
                <a:latin typeface="Verdana" panose="020B0604030504040204" pitchFamily="34" charset="0"/>
                <a:ea typeface="Verdana" panose="020B0604030504040204" pitchFamily="34" charset="0"/>
              </a:rPr>
              <a:t>If you are looking for advice relating to your individual circumstances you should approach an Independent Financial Adviser</a:t>
            </a:r>
          </a:p>
          <a:p>
            <a:endParaRPr lang="en-GB" dirty="0">
              <a:latin typeface="Verdana" panose="020B0604030504040204" pitchFamily="34" charset="0"/>
              <a:ea typeface="Verdana" panose="020B0604030504040204" pitchFamily="34" charset="0"/>
            </a:endParaRPr>
          </a:p>
          <a:p>
            <a:r>
              <a:rPr lang="en-GB" dirty="0">
                <a:latin typeface="Verdana" panose="020B0604030504040204" pitchFamily="34" charset="0"/>
                <a:ea typeface="Verdana" panose="020B0604030504040204" pitchFamily="34" charset="0"/>
              </a:rPr>
              <a:t>However –</a:t>
            </a:r>
          </a:p>
          <a:p>
            <a:pPr marL="285750" indent="-285750">
              <a:buFont typeface="Arial" panose="020B0604020202020204" pitchFamily="34" charset="0"/>
              <a:buChar char="•"/>
            </a:pPr>
            <a:r>
              <a:rPr lang="en-GB" b="1" dirty="0">
                <a:latin typeface="Verdana" panose="020B0604030504040204" pitchFamily="34" charset="0"/>
                <a:ea typeface="Verdana" panose="020B0604030504040204" pitchFamily="34" charset="0"/>
              </a:rPr>
              <a:t>Make sure they are qualified to deliver advice in this area – Advisers who have authorisation to advise on all Pension Transfers will have a greater knowledge of pension schemes</a:t>
            </a:r>
          </a:p>
          <a:p>
            <a:pPr marL="285750" indent="-285750">
              <a:buFont typeface="Arial" panose="020B0604020202020204" pitchFamily="34" charset="0"/>
              <a:buChar char="•"/>
            </a:pPr>
            <a:r>
              <a:rPr lang="en-GB" b="1" dirty="0">
                <a:latin typeface="Verdana" panose="020B0604030504040204" pitchFamily="34" charset="0"/>
                <a:ea typeface="Verdana" panose="020B0604030504040204" pitchFamily="34" charset="0"/>
              </a:rPr>
              <a:t>Make sure the adviser has an understanding of the nuances of the SPPA pension schemes</a:t>
            </a:r>
          </a:p>
          <a:p>
            <a:pPr marL="285750" indent="-285750">
              <a:buFont typeface="Arial" panose="020B0604020202020204" pitchFamily="34" charset="0"/>
              <a:buChar char="•"/>
            </a:pPr>
            <a:r>
              <a:rPr lang="en-GB" b="1" dirty="0">
                <a:latin typeface="Verdana" panose="020B0604030504040204" pitchFamily="34" charset="0"/>
                <a:ea typeface="Verdana" panose="020B0604030504040204" pitchFamily="34" charset="0"/>
              </a:rPr>
              <a:t>Are they independent – Ask the question!</a:t>
            </a:r>
          </a:p>
          <a:p>
            <a:pPr marL="285750" indent="-285750">
              <a:buFont typeface="Arial" panose="020B0604020202020204" pitchFamily="34" charset="0"/>
              <a:buChar char="•"/>
            </a:pPr>
            <a:r>
              <a:rPr lang="en-GB" b="1" dirty="0">
                <a:latin typeface="Verdana" panose="020B0604030504040204" pitchFamily="34" charset="0"/>
                <a:ea typeface="Verdana" panose="020B0604030504040204" pitchFamily="34" charset="0"/>
              </a:rPr>
              <a:t>Check their experience and qualifications, a Chartered adviser will not necessarily cost more</a:t>
            </a:r>
          </a:p>
          <a:p>
            <a:pPr marL="285750" indent="-285750">
              <a:buFont typeface="Arial" panose="020B0604020202020204" pitchFamily="34" charset="0"/>
              <a:buChar char="•"/>
            </a:pPr>
            <a:r>
              <a:rPr lang="en-GB" b="1" dirty="0">
                <a:latin typeface="Verdana" panose="020B0604030504040204" pitchFamily="34" charset="0"/>
                <a:ea typeface="Verdana" panose="020B0604030504040204" pitchFamily="34" charset="0"/>
              </a:rPr>
              <a:t>Make sure you agree a cost/fee basis up front</a:t>
            </a:r>
          </a:p>
          <a:p>
            <a:endParaRPr lang="en-GB" dirty="0"/>
          </a:p>
          <a:p>
            <a:endParaRPr lang="en-GB" dirty="0"/>
          </a:p>
          <a:p>
            <a:endParaRPr lang="en-GB" dirty="0"/>
          </a:p>
          <a:p>
            <a:endParaRPr lang="en-GB" dirty="0"/>
          </a:p>
          <a:p>
            <a:endParaRPr lang="en-GB" dirty="0"/>
          </a:p>
        </p:txBody>
      </p:sp>
    </p:spTree>
    <p:extLst>
      <p:ext uri="{BB962C8B-B14F-4D97-AF65-F5344CB8AC3E}">
        <p14:creationId xmlns:p14="http://schemas.microsoft.com/office/powerpoint/2010/main" val="583894859"/>
      </p:ext>
    </p:extLst>
  </p:cSld>
  <p:clrMapOvr>
    <a:masterClrMapping/>
  </p:clrMapOvr>
  <p:transition spd="slow"/>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3">
            <a:extLst>
              <a:ext uri="{FF2B5EF4-FFF2-40B4-BE49-F238E27FC236}">
                <a16:creationId xmlns="" xmlns:a16="http://schemas.microsoft.com/office/drawing/2014/main" id="{817612D0-A806-4E80-A234-B9A1891F65DD}"/>
              </a:ext>
            </a:extLst>
          </p:cNvPr>
          <p:cNvSpPr>
            <a:spLocks noGrp="1"/>
          </p:cNvSpPr>
          <p:nvPr>
            <p:ph type="title"/>
          </p:nvPr>
        </p:nvSpPr>
        <p:spPr>
          <a:xfrm>
            <a:off x="0" y="222252"/>
            <a:ext cx="12192000" cy="1335087"/>
          </a:xfrm>
          <a:solidFill>
            <a:schemeClr val="accent1"/>
          </a:solidFill>
        </p:spPr>
        <p:txBody>
          <a:bodyPr/>
          <a:lstStyle/>
          <a:p>
            <a:pPr algn="ctr"/>
            <a:r>
              <a:rPr lang="en-GB" altLang="en-US" sz="2800" dirty="0">
                <a:solidFill>
                  <a:schemeClr val="bg1"/>
                </a:solidFill>
                <a:latin typeface="Verdana" panose="020B0604030504040204" pitchFamily="34" charset="0"/>
                <a:ea typeface="Verdana" panose="020B0604030504040204" pitchFamily="34" charset="0"/>
                <a:cs typeface="Verdana" panose="020B0604030504040204" pitchFamily="34" charset="0"/>
              </a:rPr>
              <a:t>Legal Information</a:t>
            </a:r>
          </a:p>
        </p:txBody>
      </p:sp>
      <p:sp>
        <p:nvSpPr>
          <p:cNvPr id="9220" name="TextBox 1">
            <a:extLst>
              <a:ext uri="{FF2B5EF4-FFF2-40B4-BE49-F238E27FC236}">
                <a16:creationId xmlns="" xmlns:a16="http://schemas.microsoft.com/office/drawing/2014/main" id="{8AB36CB6-EE2E-44ED-B375-2AEADF2067AB}"/>
              </a:ext>
            </a:extLst>
          </p:cNvPr>
          <p:cNvSpPr txBox="1">
            <a:spLocks noChangeArrowheads="1"/>
          </p:cNvSpPr>
          <p:nvPr/>
        </p:nvSpPr>
        <p:spPr bwMode="auto">
          <a:xfrm>
            <a:off x="2424113" y="6611939"/>
            <a:ext cx="7200900" cy="231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en-GB" altLang="en-US" sz="900" dirty="0">
                <a:latin typeface="Arial" panose="020B0604020202020204" pitchFamily="34" charset="0"/>
              </a:rPr>
              <a:t>Create and Prosper Financial Services Ltd is authorised and regulated by the Financial Conduct Authority. FCA Number 520631</a:t>
            </a:r>
          </a:p>
        </p:txBody>
      </p:sp>
      <p:pic>
        <p:nvPicPr>
          <p:cNvPr id="9221" name="Picture 3">
            <a:extLst>
              <a:ext uri="{FF2B5EF4-FFF2-40B4-BE49-F238E27FC236}">
                <a16:creationId xmlns="" xmlns:a16="http://schemas.microsoft.com/office/drawing/2014/main" id="{70674C64-D703-43CA-9B0B-F5DD0A617815}"/>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447214" y="5672139"/>
            <a:ext cx="1076325" cy="1062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222" name="Picture 5">
            <a:extLst>
              <a:ext uri="{FF2B5EF4-FFF2-40B4-BE49-F238E27FC236}">
                <a16:creationId xmlns="" xmlns:a16="http://schemas.microsoft.com/office/drawing/2014/main" id="{B432AED3-00AD-44A7-A2D4-BFA5F01C9A99}"/>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0180119" y="201475"/>
            <a:ext cx="1471613" cy="1368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223" name="AutoShape 9">
            <a:extLst>
              <a:ext uri="{FF2B5EF4-FFF2-40B4-BE49-F238E27FC236}">
                <a16:creationId xmlns="" xmlns:a16="http://schemas.microsoft.com/office/drawing/2014/main" id="{BBC96044-874F-49C3-9B3F-0A6669A87E0E}"/>
              </a:ext>
            </a:extLst>
          </p:cNvPr>
          <p:cNvSpPr>
            <a:spLocks noChangeAspect="1" noChangeArrowheads="1"/>
          </p:cNvSpPr>
          <p:nvPr/>
        </p:nvSpPr>
        <p:spPr bwMode="auto">
          <a:xfrm>
            <a:off x="1587500" y="-144463"/>
            <a:ext cx="304800" cy="3048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GB" altLang="en-US" sz="1800" dirty="0">
              <a:latin typeface="Arial" panose="020B0604020202020204" pitchFamily="34" charset="0"/>
            </a:endParaRPr>
          </a:p>
        </p:txBody>
      </p:sp>
      <p:sp>
        <p:nvSpPr>
          <p:cNvPr id="9224" name="AutoShape 11" descr="data:image/jpeg;base64,/9j/4AAQSkZJRgABAQAAAQABAAD/2wCEAAkGBhESEBQUEBAVFBQWFRQWFhQYFRQWFRUWFRQXFhQSFRcXGyYeGBkjGhQUHy8gIycpLCwsFh4xNTAqNSgrLCkBCQoKDgwOGg8PGikfHyEpLCkpKikpKSkpKSksKSkpKSkpKSkpKSwpKSwpKSkpKSksLCwpKSkpKSksKSwsKSkpKf/AABEIAJMA2wMBIgACEQEDEQH/xAAcAAEAAgMBAQEAAAAAAAAAAAAAAQUEBgcCAwj/xAA/EAACAQIEBAMFBAgEBwAAAAABAgADEQQSITEFEyJBBlFhMnGBkaEHI0KxFBUWM1Jy0eFjgsHCJDRDYnOy8P/EABkBAQADAQEAAAAAAAAAAAAAAAABAgMEBf/EAB4RAQADAAMBAQEBAAAAAAAAAAABAhEDITESQTIi/9oADAMBAAIRAxEAPwDuMREBERAiIMQERECJMXkEwPFSqFtcgX0Ec70lZxmsLqLbG99hfy9Z5pVqrbZF+J/K0rMpxZNVPkPr/SRzW9Pr/WUuMxnLNqmIA2voSRfzsdPjPrhWz3yVc1tCQBb53kfSflbCqfSTzj5fnNc8RccGCo82qKroD1ctVOUfxNfYes13A/bFw5zZqtSn/OmnzWPqD5dD5x8vr/aehiB3FprdDjeHfWlila4voRa3ofOeMFxbOxUOQR2Y3v6iRN4haKTPjaqdYHYg/wD209yj4G3XUsNzdt9Db+0vBLxOs0SZEkyRIiQJMBERAREQEREBERAiIiAiIgRBkyCYFRxtrkDbKb3JAHulLj+MBV6HQHvY5vTtcj3zL8X4sCy2JNr2G512BnLfGHGW54NA8roCkCplUkXzdrdwPfOfktnjXjjvtsPEsTTylaj21udmuSdbA2Jb8ptGC4sijKKgGXpINRRZhoQenQ7Tj/BeGVcZWAL2FRxR5h22LNlvq7KqsfIG3nOkU+E9N6mHeqVsvOosVqvlFiMQikAuLAX1vM4ifYbzaurjH8bohDnqowIII5isCDpawBuTe1u95zitgsLTqunIw6OHIIFCoSuugDc0HbyHwm1YThS8y9LhtUEEHnYpzlS2udUzEX8jYSsFbhP6QyENq5OYHPdzo721K5mBOtpMxbERausThuJWlbl4ikq+Rp1UFt98x7Sy5RernV+o2sVqgAg7EU3X/dK/iXCaa1VXPdWIyG6d9twLbee8mtxWmTZKeemCCxYNlCg/hGtvZ398zrE/q9+vHR/DN0zBySzG98tgdPiL/GbCJrHhEgZ0t5Ed/Q2PxE2edlPHFPpERLoSIgRAREQEREBERAREQIiIgItEQIkwZ86z2UnyBPyEDQPE+NJeow3FwLbkjRbfGaO9GgudHNas6Xz06VPM6kGzAlvZ10vrvpNg8QVUNNjVJy2uQDlY66AH3kGc14RxRlqqzsxtcNZiraLrZhrrtObPqW0dNx4SaFZM9RWo1UN6BVnKUdiugF84t1EjXUaTasX4nwmXmV674KsQFarSYMlQjY2Fw3xAIvrOTYTxTiahAxWJL0gwDL0is6gEizgKxG34xPXFPEFKobUsO+UagsQxCjU2zu5A03vEUmJ1ebVmMbR4p8b0GQ0qXEsRiGZSM5yJSS+/QLZ2t2JtrNPw7lBlpYl1v/hgA6bGor7TzUo4Z8pfEDbUKyAa9tV7bSGrpSW1HPcf9Q1VKqPco/O8sp4sBwzG1SGYCoin2cwVGA1Oq+ex7y8xGJ1z01yhkpKiAnp+7CFb32Fm076XmqJxiobH9LoX3H7zMNO5VRLPw5xrLVenXDVkN7urqxS49pc1iR9ZS8S147Q6T9nnFjmpq1iQTTJ8wNFPytOnCcb8KsTVQ0qbcsHSoRYG1rW11/vOyLNeLc7YcufXSZBkxNWYJMCICIiAiIgIiICIiBERJgRJiIET4Y0HlvY2JVgD2BINjPvPli/Yb+U/lInwca8UYOo2HIyNUqWsAqlupjlzaD1vNb4X4Jx6LUqLg3NRkdaYYIqoXGU1jmYdQUtb1sZ13A44LhmqAEhFdiF9o5LkgeZ0nngvEKz1GFTllciMQl7U3fVaJcn7xsnUTYW6fOc8RjaZckwX2S8UI6lprp+OuNPSy3N5fcA+xlqbh8S9CoRqEtUKX82Gma29trzfsT4npLiRQCVHbLUJyU6jEMhpjl6LY6OSSDoQPOZX6ypLSD1Ky5bAljYbsQBlUnW/Tp3Uy/arnuJ+xIVmJfGhBfRKdAAKPK7VJaYH7GcDTH7ys5/iPKv8L0yB8JuLcYo51XmLmcKVAuQQ+iMSBZQx0F99bSsxPjGnmqJTRqjjOqfhWpUpAGtSUkXBQEXJHnbaTiFZhfsk4amYmnVdm3ZqtyB3C2Atf01ljw3wHw7Cg8uhkzFVJao5LEsFVSSdiSBbubT6UvFSvUCUkz9COerqGalzbEDYAFASTu4AvKjFY98VS5jM6UjTTEUkRmQlUxFNWNU/iOzAi1rwazeJ8Kw+ESmuFw4Q1Ky2ylgoO7EgnuuYWm/IdBNX45hhagA3s10UX1J6WA17nQa+k2hdhJoWeokQZoo9CJAkwEREBESLwJiIgIiIEQIkwItJiIETHx/7t/5T+UyZicUcCjUJ7Ix+QkT4NNw+uCrkCwKVrd7fdH+8wq9OthMMKdHM1JxSAqas9DPl5zMyqSVKliHsSpGtxaYy+IWw9AI1BXSoWBYsRboUFLAa3ue8cN8dVKoIpUlGU5CFV6hGXTa9yNtbTnm0Q2iJXHBwHq0HSqtblivnKF2poKuQpTR29sDl23vrcgTxg/DzU8Rh2axWlTxIJuLZmrZ6TWPcK7+4385VY/xZjKStUq1KdKkL61KZB9y3bqb+m059xbx5xFusYyr1EFaNLQKnYsUFgW03Ol5FbfXibVx1T9mqqYl6lBaTqXV0R6lVEpMECXCIhD2AupJ6bnQbyxwPA1pkvXKM/NrVVKhkCc9VFRbE9yDqfMTgmJ8e4ippVq1lA3AqO19fxG9ydTqTPk9bEVEL0alTklsuVuoMQATmGxN2Gsvs/pFddywmDpYZBkx1KkLIKhPJYNy1CBwzNdTlCg7jQGwhOK8LNEomKpOlOk1MlKmcrTqbglL7kDXztPz9hTVJrFbACnULLaysDZbAfX/LLPw7XdOYVJT2b2O4I79/P4RMox2ziniKhWq4UUnzg18xYK2XpBXc76vN8XacU8MVL18Mt9DVze64Qn/1na12l6M7JkxE0VTEiTAREQEREBERAREQESJMBERASu8Qf8rW/wDG/wCUsJX+IEvhaw/w3/KRPhDjvFKrM+W5stgqga9QBNvM6+4WuTKSnwqnSqCrXrLQIDDDpnKFm71nK9S0lNzqOtvTWWnE3HMdVtZgLkaMQRbKW3t7vSaTgML9841y57gnW4Btr5nW05K27l1TWchstDi+DwyMf1hUxDmx25tjbQg1Kdh7gZXVaHEMZUXmJihRO78skZTqDlWwtt3lJg+HM3MKJmLM6quugJN7e4d5m4vD43LTBdciLlVaRKBf5rAXPqSZrGKzrb14HhKNO+KfKosL1KFZR7rhrHvpKThyJV564WqctN86ggqGUgdYBN9Cov8ACa7T4tVByVK1Smu9gQxJ97aD4mbP4e8PvimL0izL1Ka71KlvUKq5cx+kytXrttS7Nbgy1ytFEFNqlwWAJDXUlT6XP1J8pTcG4TX5rMKd6a08lVtB1Jp033cE2K+hm4fspi8NRqChVFWylqasLMhAv0Ek3FxsT3Mq/wBMqsaeHxKA8tOZUbQmpVdQ6ZvQZ3Yjux12la/5idLZaemZ4aX/AIrDqWFw77EXBAvt853MTiHAKKpisObXcPo99bMBdD/Fve5nbwJ0cU7GuXkjJwkxE2ZgkwIgIiICIiAiIgIiIEXkyJMBERATB4yfuKnqrD5i0zpg8XH3L+6RPiYcn4zwE/pJspC2RifPQd/U6WmuYmhiaSilSTMKhrFNrU7uhqVCewGUW13m9eKQeYLGy2W++vT9e2k0ni3G2p1grKNFACXuaaAHLnsfaa7MR2FpxzXJ12Rf6yFLxagicqmjdNO+erlsHe1rJ3yKNAO5JOtxPhX4gSCeVzSPPS+9zZVB7bXMtxQ5utRNrH16iBb6CfTiaUWFIULLUuRU1y5jrqvyG/nIi2rXrnjVKjK5z18IQtrAJnUXtcZmbNfQjTTedUxHibD4LDotN0sFXIg8joHtb3nvqZUcIwFd1yVwEo62uSXbkhQrKxOgOm3ZdJl1/DOGsCBTyi3YW01i/JH6itJmNfFftXUqelQFH4i92FtcoC79tT3mv8L4i71lqVQQa2emTe9mQKEa/wDD05f80yP2eoriGcoMpUZKZHSCDqdO1xtLWrhA7KCqjJcgqLDqGVl07H85E8lcyCvHaJ2VzwZF5uFDAhuYBlO9hufp9Z1xZxXwpg2GLoMRfLVA39R/oDO1CdHD45+ads9RIibsQSYiAiIgIiICIiAiIgRJkCTAREQEwONfuH9QB9RM+fDFpdCD5SJGl+KqYKKyFVexsSL7DsPP1nN34YyVWNUZww7XJvfe1vhOl+I8MTbW4ANh62+k1epRcFbpfKfxBiPQ3BuvwtOW8bOOuvVdVTVaWQBUZtPZAYE2B1diL/L5iU3LyVA5AANiugysLezbsulrdrb31m1VuKVMhFKgFvobKSbX0JJJY7bTWMfSqGq5ZSOq4B0AJHUQB6jb1lIphN9ZP64UBVBC6sASSQBoQpPfc79xLOjUJYM9hSUa3IynS2/l/aavWwgfdLsCTdRkYXG4I0O2x00mXhuCHkZQhJNyWIAufO/nqdpnesew247zmLzHJSqAOi3FugHS666gdib3857wZUjPsq6nXsNyb7W8p8aKsaNOydVspJ1AYDy7bD5yw4ZwuvWVkCm1jmtsL7jUgE+kyiJ1tMxjJ8LBeZQYWIatcHs2tib99Z1gTTeA8GCtTvSCGnoFBJAGliL9wR5TcxPT446eZyf0RETRmmIEQEREBERAREQERECBJkSRAREQIM8VVuCJ7MgxI0niWNBORrhlY28iO6kbyvqqrbdBtobn8/8ASXXiDwtUr1S6OiaeRufU30Mq18H4pbXqI3uNj9Rac07vjSs9YwDhgNajgA9gfa+U+RwAa5IFrm1tRbsPfLyj4Sce0ot/k/MGZH7MWtlVh8b/AO6WNa1+r1P4fhbeWX6lIpgAi+5G1j6S6pcEKm4Wp8eXPjiuGV2OnMFvK35AgSs0Xi8Qr6eCFNQahXX0F2999SJb4DHC1rAD0sF+FpSYjw/i2YEIW9WZb2+s84nwzxBiMjKnqSNPkJWI78Tbk1t6LzHBRrKNWI/F/wBvpLaVfh3AVKVELVbM9zdux8u0tJ1R4wmSTEgyUPQiQJMBERAReItAREQERECDJERAREQEgxEDyRrIZB5SIkDy6ATw0RCULPVoiShAWQBrESJSlWM+yGIkoe5BiIEyYiAiIgIiIH//2Q==">
            <a:extLst>
              <a:ext uri="{FF2B5EF4-FFF2-40B4-BE49-F238E27FC236}">
                <a16:creationId xmlns="" xmlns:a16="http://schemas.microsoft.com/office/drawing/2014/main" id="{95A21390-5C2F-47A7-AD00-0035A2657240}"/>
              </a:ext>
            </a:extLst>
          </p:cNvPr>
          <p:cNvSpPr>
            <a:spLocks noChangeAspect="1" noChangeArrowheads="1"/>
          </p:cNvSpPr>
          <p:nvPr/>
        </p:nvSpPr>
        <p:spPr bwMode="auto">
          <a:xfrm>
            <a:off x="1739900" y="7938"/>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GB" altLang="en-US" sz="1800" dirty="0">
              <a:latin typeface="Arial" panose="020B0604020202020204" pitchFamily="34" charset="0"/>
            </a:endParaRPr>
          </a:p>
        </p:txBody>
      </p:sp>
      <p:pic>
        <p:nvPicPr>
          <p:cNvPr id="9226" name="Picture 10">
            <a:extLst>
              <a:ext uri="{FF2B5EF4-FFF2-40B4-BE49-F238E27FC236}">
                <a16:creationId xmlns="" xmlns:a16="http://schemas.microsoft.com/office/drawing/2014/main" id="{A2773C5D-34A5-431A-9BDE-85B17088743E}"/>
              </a:ext>
            </a:extLst>
          </p:cNvPr>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476375" y="5229225"/>
            <a:ext cx="1233488" cy="1809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ectangle 1">
            <a:extLst>
              <a:ext uri="{FF2B5EF4-FFF2-40B4-BE49-F238E27FC236}">
                <a16:creationId xmlns="" xmlns:a16="http://schemas.microsoft.com/office/drawing/2014/main" id="{D49490FB-FC0C-48D5-8371-5197CE9D4F1E}"/>
              </a:ext>
            </a:extLst>
          </p:cNvPr>
          <p:cNvSpPr/>
          <p:nvPr/>
        </p:nvSpPr>
        <p:spPr>
          <a:xfrm>
            <a:off x="1364974" y="2033592"/>
            <a:ext cx="10045147" cy="3426579"/>
          </a:xfrm>
          <a:prstGeom prst="rect">
            <a:avLst/>
          </a:prstGeom>
        </p:spPr>
        <p:txBody>
          <a:bodyPr wrap="square">
            <a:spAutoFit/>
          </a:bodyPr>
          <a:lstStyle/>
          <a:p>
            <a:pPr marL="285750" indent="-285750">
              <a:spcBef>
                <a:spcPts val="0"/>
              </a:spcBef>
              <a:spcAft>
                <a:spcPts val="1131"/>
              </a:spcAft>
              <a:buFont typeface="Arial" panose="020B0604020202020204" pitchFamily="34" charset="0"/>
              <a:buChar char="•"/>
              <a:defRPr/>
            </a:pPr>
            <a:r>
              <a:rPr lang="en-GB" b="1" dirty="0">
                <a:latin typeface="Verdana" panose="020B0604030504040204" pitchFamily="34" charset="0"/>
                <a:ea typeface="Verdana" panose="020B0604030504040204" pitchFamily="34" charset="0"/>
                <a:cs typeface="Arial" panose="020B0604020202020204" pitchFamily="34" charset="0"/>
              </a:rPr>
              <a:t>References in this presentation to legislation and tax are based upon  Create and Prosper’s understanding of UK law and HM Revenue &amp; Customs practice in the UK as at the date of presentation. </a:t>
            </a:r>
          </a:p>
          <a:p>
            <a:pPr marL="323268" indent="-323268">
              <a:spcBef>
                <a:spcPts val="0"/>
              </a:spcBef>
              <a:spcAft>
                <a:spcPts val="1131"/>
              </a:spcAft>
              <a:buFont typeface="Arial" panose="020B0604020202020204" pitchFamily="34" charset="0"/>
              <a:buChar char="•"/>
              <a:defRPr/>
            </a:pPr>
            <a:r>
              <a:rPr lang="en-GB" b="1" dirty="0">
                <a:latin typeface="Verdana" panose="020B0604030504040204" pitchFamily="34" charset="0"/>
                <a:ea typeface="Verdana" panose="020B0604030504040204" pitchFamily="34" charset="0"/>
                <a:cs typeface="Arial" panose="020B0604020202020204" pitchFamily="34" charset="0"/>
              </a:rPr>
              <a:t>Tax and legislation are likely to change.</a:t>
            </a:r>
          </a:p>
          <a:p>
            <a:pPr marL="323268" indent="-323268">
              <a:spcBef>
                <a:spcPts val="0"/>
              </a:spcBef>
              <a:spcAft>
                <a:spcPts val="1131"/>
              </a:spcAft>
              <a:buFont typeface="Arial" panose="020B0604020202020204" pitchFamily="34" charset="0"/>
              <a:buChar char="•"/>
              <a:defRPr/>
            </a:pPr>
            <a:r>
              <a:rPr lang="en-GB" b="1" dirty="0">
                <a:latin typeface="Verdana" panose="020B0604030504040204" pitchFamily="34" charset="0"/>
                <a:ea typeface="Verdana" panose="020B0604030504040204" pitchFamily="34" charset="0"/>
                <a:cs typeface="Arial" panose="020B0604020202020204" pitchFamily="34" charset="0"/>
              </a:rPr>
              <a:t>The value of tax reliefs depend on individual circumstances. </a:t>
            </a:r>
          </a:p>
          <a:p>
            <a:pPr marL="323268" indent="-323268">
              <a:spcBef>
                <a:spcPts val="0"/>
              </a:spcBef>
              <a:spcAft>
                <a:spcPts val="1131"/>
              </a:spcAft>
              <a:buFont typeface="Arial" panose="020B0604020202020204" pitchFamily="34" charset="0"/>
              <a:buChar char="•"/>
              <a:defRPr/>
            </a:pPr>
            <a:r>
              <a:rPr lang="en-GB" b="1" dirty="0">
                <a:latin typeface="Verdana" panose="020B0604030504040204" pitchFamily="34" charset="0"/>
                <a:ea typeface="Verdana" panose="020B0604030504040204" pitchFamily="34" charset="0"/>
                <a:cs typeface="Arial" panose="020B0604020202020204" pitchFamily="34" charset="0"/>
              </a:rPr>
              <a:t>No guarantees are given regarding the effectiveness of any arrangements entered into on the basis of these comments.</a:t>
            </a:r>
          </a:p>
          <a:p>
            <a:pPr marL="323268" indent="-323268">
              <a:spcBef>
                <a:spcPts val="0"/>
              </a:spcBef>
              <a:spcAft>
                <a:spcPts val="1131"/>
              </a:spcAft>
              <a:buFont typeface="Arial" panose="020B0604020202020204" pitchFamily="34" charset="0"/>
              <a:buChar char="•"/>
              <a:defRPr/>
            </a:pPr>
            <a:r>
              <a:rPr lang="en-GB" b="1" dirty="0">
                <a:latin typeface="Verdana" panose="020B0604030504040204" pitchFamily="34" charset="0"/>
                <a:ea typeface="Verdana" panose="020B0604030504040204" pitchFamily="34" charset="0"/>
                <a:cs typeface="Arial" panose="020B0604020202020204" pitchFamily="34" charset="0"/>
              </a:rPr>
              <a:t>These examples provide a suggested approach only - other approaches may be equally suitable. Every customer’s circumstances will be different and require individual advice.</a:t>
            </a:r>
          </a:p>
        </p:txBody>
      </p:sp>
    </p:spTree>
    <p:extLst>
      <p:ext uri="{BB962C8B-B14F-4D97-AF65-F5344CB8AC3E}">
        <p14:creationId xmlns:p14="http://schemas.microsoft.com/office/powerpoint/2010/main" val="2835512743"/>
      </p:ext>
    </p:extLst>
  </p:cSld>
  <p:clrMapOvr>
    <a:masterClrMapping/>
  </p:clrMapOvr>
  <p:transition spd="slow"/>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3">
            <a:extLst>
              <a:ext uri="{FF2B5EF4-FFF2-40B4-BE49-F238E27FC236}">
                <a16:creationId xmlns="" xmlns:a16="http://schemas.microsoft.com/office/drawing/2014/main" id="{817612D0-A806-4E80-A234-B9A1891F65DD}"/>
              </a:ext>
            </a:extLst>
          </p:cNvPr>
          <p:cNvSpPr txBox="1">
            <a:spLocks noGrp="1"/>
          </p:cNvSpPr>
          <p:nvPr>
            <p:ph type="title"/>
          </p:nvPr>
        </p:nvSpPr>
        <p:spPr>
          <a:prstGeom prst="rect">
            <a:avLst/>
          </a:prstGeom>
          <a:solidFill>
            <a:schemeClr val="accent1"/>
          </a:solidFill>
        </p:spPr>
        <p:txBody>
          <a:bodyPr vert="horz" lIns="91440" tIns="45720" rIns="91440" bIns="45720" rtlCol="0" anchor="ctr">
            <a:normAutofit/>
          </a:body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GB" altLang="en-US" sz="2800" b="0" i="0" u="none" strike="noStrike" kern="1200" cap="none" spc="0" normalizeH="0" baseline="0" noProof="0" dirty="0">
                <a:ln>
                  <a:noFill/>
                </a:ln>
                <a:solidFill>
                  <a:schemeClr val="bg1"/>
                </a:solidFill>
                <a:effectLst/>
                <a:uLnTx/>
                <a:uFillTx/>
                <a:latin typeface="Verdana" panose="020B0604030504040204" pitchFamily="34" charset="0"/>
                <a:ea typeface="Verdana" panose="020B0604030504040204" pitchFamily="34" charset="0"/>
                <a:cs typeface="Verdana" panose="020B0604030504040204" pitchFamily="34" charset="0"/>
              </a:rPr>
              <a:t>Q&amp;A</a:t>
            </a:r>
          </a:p>
        </p:txBody>
      </p:sp>
      <p:pic>
        <p:nvPicPr>
          <p:cNvPr id="4" name="Picture 2" descr="See the source image"/>
          <p:cNvPicPr>
            <a:picLocks noChangeAspect="1" noChangeArrowheads="1"/>
          </p:cNvPicPr>
          <p:nvPr/>
        </p:nvPicPr>
        <p:blipFill>
          <a:blip r:embed="rId2" cstate="print"/>
          <a:srcRect/>
          <a:stretch>
            <a:fillRect/>
          </a:stretch>
        </p:blipFill>
        <p:spPr bwMode="auto">
          <a:xfrm>
            <a:off x="3384645" y="1856095"/>
            <a:ext cx="6411818" cy="3684896"/>
          </a:xfrm>
          <a:prstGeom prst="rect">
            <a:avLst/>
          </a:prstGeom>
          <a:noFill/>
        </p:spPr>
      </p:pic>
      <p:pic>
        <p:nvPicPr>
          <p:cNvPr id="6" name="Picture 5">
            <a:extLst>
              <a:ext uri="{FF2B5EF4-FFF2-40B4-BE49-F238E27FC236}">
                <a16:creationId xmlns="" xmlns:a16="http://schemas.microsoft.com/office/drawing/2014/main" id="{B432AED3-00AD-44A7-A2D4-BFA5F01C9A99}"/>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129241" y="337952"/>
            <a:ext cx="1471613" cy="1368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3">
            <a:extLst>
              <a:ext uri="{FF2B5EF4-FFF2-40B4-BE49-F238E27FC236}">
                <a16:creationId xmlns="" xmlns:a16="http://schemas.microsoft.com/office/drawing/2014/main" id="{817612D0-A806-4E80-A234-B9A1891F65DD}"/>
              </a:ext>
            </a:extLst>
          </p:cNvPr>
          <p:cNvSpPr>
            <a:spLocks noGrp="1"/>
          </p:cNvSpPr>
          <p:nvPr>
            <p:ph type="title"/>
          </p:nvPr>
        </p:nvSpPr>
        <p:spPr>
          <a:xfrm>
            <a:off x="0" y="222252"/>
            <a:ext cx="12192000" cy="1335087"/>
          </a:xfrm>
          <a:solidFill>
            <a:schemeClr val="accent1"/>
          </a:solidFill>
        </p:spPr>
        <p:txBody>
          <a:bodyPr/>
          <a:lstStyle/>
          <a:p>
            <a:pPr algn="ctr"/>
            <a:r>
              <a:rPr lang="en-GB" altLang="en-US" sz="2800" dirty="0">
                <a:solidFill>
                  <a:schemeClr val="bg1"/>
                </a:solidFill>
                <a:latin typeface="Verdana" panose="020B0604030504040204" pitchFamily="34" charset="0"/>
                <a:ea typeface="Verdana" panose="020B0604030504040204" pitchFamily="34" charset="0"/>
                <a:cs typeface="Verdana" panose="020B0604030504040204" pitchFamily="34" charset="0"/>
              </a:rPr>
              <a:t>Background to The Session</a:t>
            </a:r>
          </a:p>
        </p:txBody>
      </p:sp>
      <p:sp>
        <p:nvSpPr>
          <p:cNvPr id="9219" name="TextBox 4">
            <a:extLst>
              <a:ext uri="{FF2B5EF4-FFF2-40B4-BE49-F238E27FC236}">
                <a16:creationId xmlns="" xmlns:a16="http://schemas.microsoft.com/office/drawing/2014/main" id="{22D97FBA-E7EF-42A1-A8F2-A151DB5582A7}"/>
              </a:ext>
            </a:extLst>
          </p:cNvPr>
          <p:cNvSpPr txBox="1">
            <a:spLocks noChangeArrowheads="1"/>
          </p:cNvSpPr>
          <p:nvPr/>
        </p:nvSpPr>
        <p:spPr bwMode="auto">
          <a:xfrm>
            <a:off x="1518824" y="1784214"/>
            <a:ext cx="9011477" cy="42165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endParaRPr lang="en-GB" altLang="en-US" sz="2800" dirty="0">
              <a:latin typeface="Verdana" panose="020B0604030504040204" pitchFamily="34" charset="0"/>
              <a:ea typeface="Verdana" panose="020B0604030504040204" pitchFamily="34" charset="0"/>
              <a:cs typeface="Verdana" panose="020B0604030504040204" pitchFamily="34" charset="0"/>
            </a:endParaRPr>
          </a:p>
          <a:p>
            <a:pPr algn="ctr" eaLnBrk="1" hangingPunct="1">
              <a:spcBef>
                <a:spcPct val="0"/>
              </a:spcBef>
              <a:buFontTx/>
              <a:buNone/>
            </a:pPr>
            <a:r>
              <a:rPr lang="en-GB" sz="2400" dirty="0">
                <a:latin typeface="Verdana" panose="020B0604030504040204" pitchFamily="34" charset="0"/>
                <a:ea typeface="Verdana" panose="020B0604030504040204" pitchFamily="34" charset="0"/>
              </a:rPr>
              <a:t>NHS employees hit with large/unexpected tax bills</a:t>
            </a:r>
          </a:p>
          <a:p>
            <a:pPr algn="ctr" eaLnBrk="1" hangingPunct="1">
              <a:spcBef>
                <a:spcPct val="0"/>
              </a:spcBef>
              <a:buFontTx/>
              <a:buNone/>
            </a:pPr>
            <a:endParaRPr lang="en-GB" sz="2400" dirty="0">
              <a:latin typeface="Verdana" panose="020B0604030504040204" pitchFamily="34" charset="0"/>
              <a:ea typeface="Verdana" panose="020B0604030504040204" pitchFamily="34" charset="0"/>
            </a:endParaRPr>
          </a:p>
          <a:p>
            <a:pPr algn="ctr" eaLnBrk="1" hangingPunct="1">
              <a:spcBef>
                <a:spcPct val="0"/>
              </a:spcBef>
              <a:buFontTx/>
              <a:buNone/>
            </a:pPr>
            <a:r>
              <a:rPr lang="en-GB" sz="2400" dirty="0">
                <a:latin typeface="Verdana" panose="020B0604030504040204" pitchFamily="34" charset="0"/>
                <a:ea typeface="Verdana" panose="020B0604030504040204" pitchFamily="34" charset="0"/>
              </a:rPr>
              <a:t>Information overload/rumours</a:t>
            </a:r>
          </a:p>
          <a:p>
            <a:pPr algn="ctr" eaLnBrk="1" hangingPunct="1">
              <a:spcBef>
                <a:spcPct val="0"/>
              </a:spcBef>
              <a:buFontTx/>
              <a:buNone/>
            </a:pPr>
            <a:endParaRPr lang="en-GB" sz="2400" dirty="0">
              <a:latin typeface="Verdana" panose="020B0604030504040204" pitchFamily="34" charset="0"/>
              <a:ea typeface="Verdana" panose="020B0604030504040204" pitchFamily="34" charset="0"/>
            </a:endParaRPr>
          </a:p>
          <a:p>
            <a:pPr algn="ctr" eaLnBrk="1" hangingPunct="1">
              <a:spcBef>
                <a:spcPct val="0"/>
              </a:spcBef>
              <a:buFontTx/>
              <a:buNone/>
            </a:pPr>
            <a:r>
              <a:rPr lang="en-GB" sz="2400" dirty="0">
                <a:latin typeface="Verdana" panose="020B0604030504040204" pitchFamily="34" charset="0"/>
                <a:ea typeface="Verdana" panose="020B0604030504040204" pitchFamily="34" charset="0"/>
              </a:rPr>
              <a:t>Many are unaware of where or who to turn to</a:t>
            </a:r>
          </a:p>
          <a:p>
            <a:pPr algn="ctr" eaLnBrk="1" hangingPunct="1">
              <a:spcBef>
                <a:spcPct val="0"/>
              </a:spcBef>
              <a:buFontTx/>
              <a:buNone/>
            </a:pPr>
            <a:endParaRPr lang="en-GB" sz="2400" dirty="0">
              <a:latin typeface="Verdana" panose="020B0604030504040204" pitchFamily="34" charset="0"/>
              <a:ea typeface="Verdana" panose="020B0604030504040204" pitchFamily="34" charset="0"/>
            </a:endParaRPr>
          </a:p>
          <a:p>
            <a:pPr algn="ctr" eaLnBrk="1" hangingPunct="1">
              <a:spcBef>
                <a:spcPct val="0"/>
              </a:spcBef>
              <a:buFontTx/>
              <a:buNone/>
            </a:pPr>
            <a:r>
              <a:rPr lang="en-GB" sz="2400" dirty="0">
                <a:latin typeface="Verdana" panose="020B0604030504040204" pitchFamily="34" charset="0"/>
                <a:ea typeface="Verdana" panose="020B0604030504040204" pitchFamily="34" charset="0"/>
              </a:rPr>
              <a:t>Your employer is not allowed to provide Financial Advice</a:t>
            </a:r>
          </a:p>
          <a:p>
            <a:pPr algn="ctr" eaLnBrk="1" hangingPunct="1">
              <a:spcBef>
                <a:spcPct val="0"/>
              </a:spcBef>
              <a:buFontTx/>
              <a:buNone/>
            </a:pPr>
            <a:endParaRPr lang="en-GB" sz="2400" dirty="0">
              <a:latin typeface="Verdana" panose="020B0604030504040204" pitchFamily="34" charset="0"/>
              <a:ea typeface="Verdana" panose="020B0604030504040204" pitchFamily="34" charset="0"/>
            </a:endParaRPr>
          </a:p>
          <a:p>
            <a:pPr algn="ctr" eaLnBrk="1" hangingPunct="1">
              <a:spcBef>
                <a:spcPct val="0"/>
              </a:spcBef>
              <a:buFontTx/>
              <a:buNone/>
            </a:pPr>
            <a:r>
              <a:rPr lang="en-GB" sz="2400" dirty="0">
                <a:latin typeface="Verdana" panose="020B0604030504040204" pitchFamily="34" charset="0"/>
                <a:ea typeface="Verdana" panose="020B0604030504040204" pitchFamily="34" charset="0"/>
              </a:rPr>
              <a:t>Rules are from HMRC not SPPA</a:t>
            </a:r>
          </a:p>
          <a:p>
            <a:pPr algn="ctr" eaLnBrk="1" hangingPunct="1">
              <a:spcBef>
                <a:spcPct val="0"/>
              </a:spcBef>
              <a:buFontTx/>
              <a:buNone/>
            </a:pPr>
            <a:endParaRPr lang="en-GB" sz="2400" b="1" dirty="0"/>
          </a:p>
        </p:txBody>
      </p:sp>
      <p:sp>
        <p:nvSpPr>
          <p:cNvPr id="9220" name="TextBox 1">
            <a:extLst>
              <a:ext uri="{FF2B5EF4-FFF2-40B4-BE49-F238E27FC236}">
                <a16:creationId xmlns="" xmlns:a16="http://schemas.microsoft.com/office/drawing/2014/main" id="{8AB36CB6-EE2E-44ED-B375-2AEADF2067AB}"/>
              </a:ext>
            </a:extLst>
          </p:cNvPr>
          <p:cNvSpPr txBox="1">
            <a:spLocks noChangeArrowheads="1"/>
          </p:cNvSpPr>
          <p:nvPr/>
        </p:nvSpPr>
        <p:spPr bwMode="auto">
          <a:xfrm>
            <a:off x="2424113" y="6611939"/>
            <a:ext cx="7200900" cy="231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en-GB" altLang="en-US" sz="900" dirty="0">
                <a:latin typeface="Arial" panose="020B0604020202020204" pitchFamily="34" charset="0"/>
              </a:rPr>
              <a:t>Create and Prosper Financial Services Ltd is authorised and regulated by the Financial Conduct Authority. FCA Number 520631</a:t>
            </a:r>
          </a:p>
        </p:txBody>
      </p:sp>
      <p:pic>
        <p:nvPicPr>
          <p:cNvPr id="9221" name="Picture 3">
            <a:extLst>
              <a:ext uri="{FF2B5EF4-FFF2-40B4-BE49-F238E27FC236}">
                <a16:creationId xmlns="" xmlns:a16="http://schemas.microsoft.com/office/drawing/2014/main" id="{70674C64-D703-43CA-9B0B-F5DD0A617815}"/>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447214" y="5672139"/>
            <a:ext cx="1076325" cy="1062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222" name="Picture 5">
            <a:extLst>
              <a:ext uri="{FF2B5EF4-FFF2-40B4-BE49-F238E27FC236}">
                <a16:creationId xmlns="" xmlns:a16="http://schemas.microsoft.com/office/drawing/2014/main" id="{B432AED3-00AD-44A7-A2D4-BFA5F01C9A99}"/>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0180119" y="201475"/>
            <a:ext cx="1471613" cy="1368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223" name="AutoShape 9">
            <a:extLst>
              <a:ext uri="{FF2B5EF4-FFF2-40B4-BE49-F238E27FC236}">
                <a16:creationId xmlns="" xmlns:a16="http://schemas.microsoft.com/office/drawing/2014/main" id="{BBC96044-874F-49C3-9B3F-0A6669A87E0E}"/>
              </a:ext>
            </a:extLst>
          </p:cNvPr>
          <p:cNvSpPr>
            <a:spLocks noChangeAspect="1" noChangeArrowheads="1"/>
          </p:cNvSpPr>
          <p:nvPr/>
        </p:nvSpPr>
        <p:spPr bwMode="auto">
          <a:xfrm>
            <a:off x="1587500" y="-144463"/>
            <a:ext cx="304800" cy="3048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GB" altLang="en-US" sz="1800" dirty="0">
              <a:latin typeface="Arial" panose="020B0604020202020204" pitchFamily="34" charset="0"/>
            </a:endParaRPr>
          </a:p>
        </p:txBody>
      </p:sp>
      <p:sp>
        <p:nvSpPr>
          <p:cNvPr id="9224" name="AutoShape 11" descr="data:image/jpeg;base64,/9j/4AAQSkZJRgABAQAAAQABAAD/2wCEAAkGBhESEBQUEBAVFBQWFRQWFhQYFRQWFRUWFRQXFhQSFRcXGyYeGBkjGhQUHy8gIycpLCwsFh4xNTAqNSgrLCkBCQoKDgwOGg8PGikfHyEpLCkpKikpKSkpKSksKSkpKSkpKSkpKSwpKSwpKSkpKSksLCwpKSkpKSksKSwsKSkpKf/AABEIAJMA2wMBIgACEQEDEQH/xAAcAAEAAgMBAQEAAAAAAAAAAAAAAQUEBgcCAwj/xAA/EAACAQIEBAMFBAgEBwAAAAABAgADEQQSITEFEyJBBlFhMnGBkaEHI0KxFBUWM1Jy0eFjgsHCJDRDYnOy8P/EABkBAQADAQEAAAAAAAAAAAAAAAABAgMEBf/EAB4RAQADAAMBAQEBAAAAAAAAAAABAhEDITESQTIi/9oADAMBAAIRAxEAPwDuMREBERAiIMQERECJMXkEwPFSqFtcgX0Ec70lZxmsLqLbG99hfy9Z5pVqrbZF+J/K0rMpxZNVPkPr/SRzW9Pr/WUuMxnLNqmIA2voSRfzsdPjPrhWz3yVc1tCQBb53kfSflbCqfSTzj5fnNc8RccGCo82qKroD1ctVOUfxNfYes13A/bFw5zZqtSn/OmnzWPqD5dD5x8vr/aehiB3FprdDjeHfWlila4voRa3ofOeMFxbOxUOQR2Y3v6iRN4haKTPjaqdYHYg/wD209yj4G3XUsNzdt9Db+0vBLxOs0SZEkyRIiQJMBERAREQEREBERAiIiAiIgRBkyCYFRxtrkDbKb3JAHulLj+MBV6HQHvY5vTtcj3zL8X4sCy2JNr2G512BnLfGHGW54NA8roCkCplUkXzdrdwPfOfktnjXjjvtsPEsTTylaj21udmuSdbA2Jb8ptGC4sijKKgGXpINRRZhoQenQ7Tj/BeGVcZWAL2FRxR5h22LNlvq7KqsfIG3nOkU+E9N6mHeqVsvOosVqvlFiMQikAuLAX1vM4ifYbzaurjH8bohDnqowIII5isCDpawBuTe1u95zitgsLTqunIw6OHIIFCoSuugDc0HbyHwm1YThS8y9LhtUEEHnYpzlS2udUzEX8jYSsFbhP6QyENq5OYHPdzo721K5mBOtpMxbERausThuJWlbl4ikq+Rp1UFt98x7Sy5RernV+o2sVqgAg7EU3X/dK/iXCaa1VXPdWIyG6d9twLbee8mtxWmTZKeemCCxYNlCg/hGtvZ398zrE/q9+vHR/DN0zBySzG98tgdPiL/GbCJrHhEgZ0t5Ed/Q2PxE2edlPHFPpERLoSIgRAREQEREBERAREQIiIgItEQIkwZ86z2UnyBPyEDQPE+NJeow3FwLbkjRbfGaO9GgudHNas6Xz06VPM6kGzAlvZ10vrvpNg8QVUNNjVJy2uQDlY66AH3kGc14RxRlqqzsxtcNZiraLrZhrrtObPqW0dNx4SaFZM9RWo1UN6BVnKUdiugF84t1EjXUaTasX4nwmXmV674KsQFarSYMlQjY2Fw3xAIvrOTYTxTiahAxWJL0gwDL0is6gEizgKxG34xPXFPEFKobUsO+UagsQxCjU2zu5A03vEUmJ1ebVmMbR4p8b0GQ0qXEsRiGZSM5yJSS+/QLZ2t2JtrNPw7lBlpYl1v/hgA6bGor7TzUo4Z8pfEDbUKyAa9tV7bSGrpSW1HPcf9Q1VKqPco/O8sp4sBwzG1SGYCoin2cwVGA1Oq+ex7y8xGJ1z01yhkpKiAnp+7CFb32Fm076XmqJxiobH9LoX3H7zMNO5VRLPw5xrLVenXDVkN7urqxS49pc1iR9ZS8S147Q6T9nnFjmpq1iQTTJ8wNFPytOnCcb8KsTVQ0qbcsHSoRYG1rW11/vOyLNeLc7YcufXSZBkxNWYJMCICIiAiIgIiICIiBERJgRJiIET4Y0HlvY2JVgD2BINjPvPli/Yb+U/lInwca8UYOo2HIyNUqWsAqlupjlzaD1vNb4X4Jx6LUqLg3NRkdaYYIqoXGU1jmYdQUtb1sZ13A44LhmqAEhFdiF9o5LkgeZ0nngvEKz1GFTllciMQl7U3fVaJcn7xsnUTYW6fOc8RjaZckwX2S8UI6lprp+OuNPSy3N5fcA+xlqbh8S9CoRqEtUKX82Gma29trzfsT4npLiRQCVHbLUJyU6jEMhpjl6LY6OSSDoQPOZX6ypLSD1Ky5bAljYbsQBlUnW/Tp3Uy/arnuJ+xIVmJfGhBfRKdAAKPK7VJaYH7GcDTH7ys5/iPKv8L0yB8JuLcYo51XmLmcKVAuQQ+iMSBZQx0F99bSsxPjGnmqJTRqjjOqfhWpUpAGtSUkXBQEXJHnbaTiFZhfsk4amYmnVdm3ZqtyB3C2Atf01ljw3wHw7Cg8uhkzFVJao5LEsFVSSdiSBbubT6UvFSvUCUkz9COerqGalzbEDYAFASTu4AvKjFY98VS5jM6UjTTEUkRmQlUxFNWNU/iOzAi1rwazeJ8Kw+ESmuFw4Q1Ky2ylgoO7EgnuuYWm/IdBNX45hhagA3s10UX1J6WA17nQa+k2hdhJoWeokQZoo9CJAkwEREBESLwJiIgIiIEQIkwItJiIETHx/7t/5T+UyZicUcCjUJ7Ix+QkT4NNw+uCrkCwKVrd7fdH+8wq9OthMMKdHM1JxSAqas9DPl5zMyqSVKliHsSpGtxaYy+IWw9AI1BXSoWBYsRboUFLAa3ue8cN8dVKoIpUlGU5CFV6hGXTa9yNtbTnm0Q2iJXHBwHq0HSqtblivnKF2poKuQpTR29sDl23vrcgTxg/DzU8Rh2axWlTxIJuLZmrZ6TWPcK7+4385VY/xZjKStUq1KdKkL61KZB9y3bqb+m059xbx5xFusYyr1EFaNLQKnYsUFgW03Ol5FbfXibVx1T9mqqYl6lBaTqXV0R6lVEpMECXCIhD2AupJ6bnQbyxwPA1pkvXKM/NrVVKhkCc9VFRbE9yDqfMTgmJ8e4ippVq1lA3AqO19fxG9ydTqTPk9bEVEL0alTklsuVuoMQATmGxN2Gsvs/pFddywmDpYZBkx1KkLIKhPJYNy1CBwzNdTlCg7jQGwhOK8LNEomKpOlOk1MlKmcrTqbglL7kDXztPz9hTVJrFbACnULLaysDZbAfX/LLPw7XdOYVJT2b2O4I79/P4RMox2ziniKhWq4UUnzg18xYK2XpBXc76vN8XacU8MVL18Mt9DVze64Qn/1na12l6M7JkxE0VTEiTAREQEREBERAREQESJMBERASu8Qf8rW/wDG/wCUsJX+IEvhaw/w3/KRPhDjvFKrM+W5stgqga9QBNvM6+4WuTKSnwqnSqCrXrLQIDDDpnKFm71nK9S0lNzqOtvTWWnE3HMdVtZgLkaMQRbKW3t7vSaTgML9841y57gnW4Btr5nW05K27l1TWchstDi+DwyMf1hUxDmx25tjbQg1Kdh7gZXVaHEMZUXmJihRO78skZTqDlWwtt3lJg+HM3MKJmLM6quugJN7e4d5m4vD43LTBdciLlVaRKBf5rAXPqSZrGKzrb14HhKNO+KfKosL1KFZR7rhrHvpKThyJV564WqctN86ggqGUgdYBN9Cov8ACa7T4tVByVK1Smu9gQxJ97aD4mbP4e8PvimL0izL1Ka71KlvUKq5cx+kytXrttS7Nbgy1ytFEFNqlwWAJDXUlT6XP1J8pTcG4TX5rMKd6a08lVtB1Jp033cE2K+hm4fspi8NRqChVFWylqasLMhAv0Ek3FxsT3Mq/wBMqsaeHxKA8tOZUbQmpVdQ6ZvQZ3Yjux12la/5idLZaemZ4aX/AIrDqWFw77EXBAvt853MTiHAKKpisObXcPo99bMBdD/Fve5nbwJ0cU7GuXkjJwkxE2ZgkwIgIiICIiAiIgIiIEXkyJMBERATB4yfuKnqrD5i0zpg8XH3L+6RPiYcn4zwE/pJspC2RifPQd/U6WmuYmhiaSilSTMKhrFNrU7uhqVCewGUW13m9eKQeYLGy2W++vT9e2k0ni3G2p1grKNFACXuaaAHLnsfaa7MR2FpxzXJ12Rf6yFLxagicqmjdNO+erlsHe1rJ3yKNAO5JOtxPhX4gSCeVzSPPS+9zZVB7bXMtxQ5utRNrH16iBb6CfTiaUWFIULLUuRU1y5jrqvyG/nIi2rXrnjVKjK5z18IQtrAJnUXtcZmbNfQjTTedUxHibD4LDotN0sFXIg8joHtb3nvqZUcIwFd1yVwEo62uSXbkhQrKxOgOm3ZdJl1/DOGsCBTyi3YW01i/JH6itJmNfFftXUqelQFH4i92FtcoC79tT3mv8L4i71lqVQQa2emTe9mQKEa/wDD05f80yP2eoriGcoMpUZKZHSCDqdO1xtLWrhA7KCqjJcgqLDqGVl07H85E8lcyCvHaJ2VzwZF5uFDAhuYBlO9hufp9Z1xZxXwpg2GLoMRfLVA39R/oDO1CdHD45+ads9RIibsQSYiAiIgIiICIiAiIgRJkCTAREQEwONfuH9QB9RM+fDFpdCD5SJGl+KqYKKyFVexsSL7DsPP1nN34YyVWNUZww7XJvfe1vhOl+I8MTbW4ANh62+k1epRcFbpfKfxBiPQ3BuvwtOW8bOOuvVdVTVaWQBUZtPZAYE2B1diL/L5iU3LyVA5AANiugysLezbsulrdrb31m1VuKVMhFKgFvobKSbX0JJJY7bTWMfSqGq5ZSOq4B0AJHUQB6jb1lIphN9ZP64UBVBC6sASSQBoQpPfc79xLOjUJYM9hSUa3IynS2/l/aavWwgfdLsCTdRkYXG4I0O2x00mXhuCHkZQhJNyWIAufO/nqdpnesew247zmLzHJSqAOi3FugHS666gdib3857wZUjPsq6nXsNyb7W8p8aKsaNOydVspJ1AYDy7bD5yw4ZwuvWVkCm1jmtsL7jUgE+kyiJ1tMxjJ8LBeZQYWIatcHs2tib99Z1gTTeA8GCtTvSCGnoFBJAGliL9wR5TcxPT446eZyf0RETRmmIEQEREBERAREQERECBJkSRAREQIM8VVuCJ7MgxI0niWNBORrhlY28iO6kbyvqqrbdBtobn8/8ASXXiDwtUr1S6OiaeRufU30Mq18H4pbXqI3uNj9Rac07vjSs9YwDhgNajgA9gfa+U+RwAa5IFrm1tRbsPfLyj4Sce0ot/k/MGZH7MWtlVh8b/AO6WNa1+r1P4fhbeWX6lIpgAi+5G1j6S6pcEKm4Wp8eXPjiuGV2OnMFvK35AgSs0Xi8Qr6eCFNQahXX0F2999SJb4DHC1rAD0sF+FpSYjw/i2YEIW9WZb2+s84nwzxBiMjKnqSNPkJWI78Tbk1t6LzHBRrKNWI/F/wBvpLaVfh3AVKVELVbM9zdux8u0tJ1R4wmSTEgyUPQiQJMBERAReItAREQERECDJERAREQEgxEDyRrIZB5SIkDy6ATw0RCULPVoiShAWQBrESJSlWM+yGIkoe5BiIEyYiAiIgIiIH//2Q==">
            <a:extLst>
              <a:ext uri="{FF2B5EF4-FFF2-40B4-BE49-F238E27FC236}">
                <a16:creationId xmlns="" xmlns:a16="http://schemas.microsoft.com/office/drawing/2014/main" id="{95A21390-5C2F-47A7-AD00-0035A2657240}"/>
              </a:ext>
            </a:extLst>
          </p:cNvPr>
          <p:cNvSpPr>
            <a:spLocks noChangeAspect="1" noChangeArrowheads="1"/>
          </p:cNvSpPr>
          <p:nvPr/>
        </p:nvSpPr>
        <p:spPr bwMode="auto">
          <a:xfrm>
            <a:off x="1739900" y="7938"/>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GB" altLang="en-US" sz="1800" dirty="0">
              <a:latin typeface="Arial" panose="020B0604020202020204" pitchFamily="34" charset="0"/>
            </a:endParaRPr>
          </a:p>
        </p:txBody>
      </p:sp>
      <p:pic>
        <p:nvPicPr>
          <p:cNvPr id="9226" name="Picture 10">
            <a:extLst>
              <a:ext uri="{FF2B5EF4-FFF2-40B4-BE49-F238E27FC236}">
                <a16:creationId xmlns="" xmlns:a16="http://schemas.microsoft.com/office/drawing/2014/main" id="{A2773C5D-34A5-431A-9BDE-85B17088743E}"/>
              </a:ext>
            </a:extLst>
          </p:cNvPr>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476375" y="5229225"/>
            <a:ext cx="1233488" cy="1809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497463912"/>
      </p:ext>
    </p:extLst>
  </p:cSld>
  <p:clrMapOvr>
    <a:masterClrMapping/>
  </p:clrMapOvr>
  <p:transition spd="slow"/>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3">
            <a:extLst>
              <a:ext uri="{FF2B5EF4-FFF2-40B4-BE49-F238E27FC236}">
                <a16:creationId xmlns="" xmlns:a16="http://schemas.microsoft.com/office/drawing/2014/main" id="{817612D0-A806-4E80-A234-B9A1891F65DD}"/>
              </a:ext>
            </a:extLst>
          </p:cNvPr>
          <p:cNvSpPr>
            <a:spLocks noGrp="1"/>
          </p:cNvSpPr>
          <p:nvPr>
            <p:ph type="title"/>
          </p:nvPr>
        </p:nvSpPr>
        <p:spPr>
          <a:xfrm>
            <a:off x="0" y="222252"/>
            <a:ext cx="12192000" cy="1335087"/>
          </a:xfrm>
          <a:solidFill>
            <a:schemeClr val="accent1"/>
          </a:solidFill>
        </p:spPr>
        <p:txBody>
          <a:bodyPr/>
          <a:lstStyle/>
          <a:p>
            <a:pPr algn="ctr"/>
            <a:r>
              <a:rPr lang="en-GB" altLang="en-US" sz="2800" dirty="0">
                <a:solidFill>
                  <a:schemeClr val="bg1"/>
                </a:solidFill>
                <a:latin typeface="Verdana" panose="020B0604030504040204" pitchFamily="34" charset="0"/>
                <a:ea typeface="Verdana" panose="020B0604030504040204" pitchFamily="34" charset="0"/>
                <a:cs typeface="Verdana" panose="020B0604030504040204" pitchFamily="34" charset="0"/>
              </a:rPr>
              <a:t>Some Sources of Information</a:t>
            </a:r>
          </a:p>
        </p:txBody>
      </p:sp>
      <p:sp>
        <p:nvSpPr>
          <p:cNvPr id="9219" name="TextBox 4">
            <a:extLst>
              <a:ext uri="{FF2B5EF4-FFF2-40B4-BE49-F238E27FC236}">
                <a16:creationId xmlns="" xmlns:a16="http://schemas.microsoft.com/office/drawing/2014/main" id="{22D97FBA-E7EF-42A1-A8F2-A151DB5582A7}"/>
              </a:ext>
            </a:extLst>
          </p:cNvPr>
          <p:cNvSpPr txBox="1">
            <a:spLocks noChangeArrowheads="1"/>
          </p:cNvSpPr>
          <p:nvPr/>
        </p:nvSpPr>
        <p:spPr bwMode="auto">
          <a:xfrm>
            <a:off x="437322" y="1272480"/>
            <a:ext cx="11502887" cy="45243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endParaRPr lang="en-GB" altLang="en-US" sz="2800" dirty="0">
              <a:latin typeface="Verdana" panose="020B0604030504040204" pitchFamily="34" charset="0"/>
              <a:ea typeface="Verdana" panose="020B0604030504040204" pitchFamily="34" charset="0"/>
              <a:cs typeface="Verdana" panose="020B0604030504040204" pitchFamily="34" charset="0"/>
            </a:endParaRPr>
          </a:p>
          <a:p>
            <a:pPr algn="ctr" eaLnBrk="1" hangingPunct="1">
              <a:spcBef>
                <a:spcPct val="0"/>
              </a:spcBef>
              <a:buFontTx/>
              <a:buNone/>
            </a:pPr>
            <a:r>
              <a:rPr lang="en-GB" sz="2000" b="1" dirty="0">
                <a:latin typeface="Verdana" panose="020B0604030504040204" pitchFamily="34" charset="0"/>
                <a:ea typeface="Verdana" panose="020B0604030504040204" pitchFamily="34" charset="0"/>
              </a:rPr>
              <a:t>SPPA</a:t>
            </a:r>
            <a:r>
              <a:rPr lang="en-GB" sz="2000" dirty="0">
                <a:latin typeface="Verdana" panose="020B0604030504040204" pitchFamily="34" charset="0"/>
                <a:ea typeface="Verdana" panose="020B0604030504040204" pitchFamily="34" charset="0"/>
              </a:rPr>
              <a:t> – pensions.gov.scot/nhs</a:t>
            </a:r>
          </a:p>
          <a:p>
            <a:pPr algn="ctr" eaLnBrk="1" hangingPunct="1">
              <a:spcBef>
                <a:spcPct val="0"/>
              </a:spcBef>
              <a:buFontTx/>
              <a:buNone/>
            </a:pPr>
            <a:endParaRPr lang="en-GB" sz="2000" dirty="0">
              <a:latin typeface="Verdana" panose="020B0604030504040204" pitchFamily="34" charset="0"/>
              <a:ea typeface="Verdana" panose="020B0604030504040204" pitchFamily="34" charset="0"/>
            </a:endParaRPr>
          </a:p>
          <a:p>
            <a:pPr algn="ctr" eaLnBrk="1" hangingPunct="1">
              <a:spcBef>
                <a:spcPct val="0"/>
              </a:spcBef>
              <a:buFontTx/>
              <a:buNone/>
            </a:pPr>
            <a:r>
              <a:rPr lang="en-GB" sz="2000" b="1" dirty="0">
                <a:latin typeface="Verdana" panose="020B0604030504040204" pitchFamily="34" charset="0"/>
                <a:ea typeface="Verdana" panose="020B0604030504040204" pitchFamily="34" charset="0"/>
              </a:rPr>
              <a:t>Mypension</a:t>
            </a:r>
            <a:r>
              <a:rPr lang="en-GB" sz="2000" dirty="0">
                <a:latin typeface="Verdana" panose="020B0604030504040204" pitchFamily="34" charset="0"/>
                <a:ea typeface="Verdana" panose="020B0604030504040204" pitchFamily="34" charset="0"/>
              </a:rPr>
              <a:t> </a:t>
            </a:r>
            <a:r>
              <a:rPr lang="en-GB" sz="2000">
                <a:latin typeface="Verdana" panose="020B0604030504040204" pitchFamily="34" charset="0"/>
                <a:ea typeface="Verdana" panose="020B0604030504040204" pitchFamily="34" charset="0"/>
              </a:rPr>
              <a:t>– </a:t>
            </a:r>
            <a:r>
              <a:rPr lang="en-GB" sz="2000" smtClean="0">
                <a:latin typeface="Verdana" panose="020B0604030504040204" pitchFamily="34" charset="0"/>
                <a:ea typeface="Verdana" panose="020B0604030504040204" pitchFamily="34" charset="0"/>
              </a:rPr>
              <a:t>mypension.sppa.gov.uk   </a:t>
            </a:r>
            <a:endParaRPr lang="en-GB" sz="2000" dirty="0">
              <a:latin typeface="Verdana" panose="020B0604030504040204" pitchFamily="34" charset="0"/>
              <a:ea typeface="Verdana" panose="020B0604030504040204" pitchFamily="34" charset="0"/>
            </a:endParaRPr>
          </a:p>
          <a:p>
            <a:pPr algn="ctr" eaLnBrk="1" hangingPunct="1">
              <a:spcBef>
                <a:spcPct val="0"/>
              </a:spcBef>
              <a:buFontTx/>
              <a:buNone/>
            </a:pPr>
            <a:endParaRPr lang="en-GB" sz="2000" dirty="0">
              <a:latin typeface="Verdana" panose="020B0604030504040204" pitchFamily="34" charset="0"/>
              <a:ea typeface="Verdana" panose="020B0604030504040204" pitchFamily="34" charset="0"/>
            </a:endParaRPr>
          </a:p>
          <a:p>
            <a:pPr algn="ctr" eaLnBrk="1" hangingPunct="1">
              <a:spcBef>
                <a:spcPct val="0"/>
              </a:spcBef>
              <a:buFontTx/>
              <a:buNone/>
            </a:pPr>
            <a:r>
              <a:rPr lang="en-GB" sz="2000" b="1" dirty="0">
                <a:latin typeface="Verdana" panose="020B0604030504040204" pitchFamily="34" charset="0"/>
                <a:ea typeface="Verdana" panose="020B0604030504040204" pitchFamily="34" charset="0"/>
              </a:rPr>
              <a:t>BMA</a:t>
            </a:r>
            <a:r>
              <a:rPr lang="en-GB" sz="2000" dirty="0">
                <a:latin typeface="Verdana" panose="020B0604030504040204" pitchFamily="34" charset="0"/>
                <a:ea typeface="Verdana" panose="020B0604030504040204" pitchFamily="34" charset="0"/>
              </a:rPr>
              <a:t> – bma.org.uk</a:t>
            </a:r>
          </a:p>
          <a:p>
            <a:pPr algn="ctr" eaLnBrk="1" hangingPunct="1">
              <a:spcBef>
                <a:spcPct val="0"/>
              </a:spcBef>
              <a:buFontTx/>
              <a:buNone/>
            </a:pPr>
            <a:endParaRPr lang="en-GB" sz="2000" dirty="0">
              <a:latin typeface="Verdana" panose="020B0604030504040204" pitchFamily="34" charset="0"/>
              <a:ea typeface="Verdana" panose="020B0604030504040204" pitchFamily="34" charset="0"/>
            </a:endParaRPr>
          </a:p>
          <a:p>
            <a:pPr algn="ctr" eaLnBrk="1" hangingPunct="1">
              <a:spcBef>
                <a:spcPct val="0"/>
              </a:spcBef>
              <a:buFontTx/>
              <a:buNone/>
            </a:pPr>
            <a:r>
              <a:rPr lang="en-GB" sz="2000" b="1" dirty="0">
                <a:latin typeface="Verdana" panose="020B0604030504040204" pitchFamily="34" charset="0"/>
                <a:ea typeface="Verdana" panose="020B0604030504040204" pitchFamily="34" charset="0"/>
              </a:rPr>
              <a:t>HMRC</a:t>
            </a:r>
            <a:r>
              <a:rPr lang="en-GB" sz="2000" dirty="0">
                <a:latin typeface="Verdana" panose="020B0604030504040204" pitchFamily="34" charset="0"/>
                <a:ea typeface="Verdana" panose="020B0604030504040204" pitchFamily="34" charset="0"/>
              </a:rPr>
              <a:t> – gov.uk</a:t>
            </a:r>
          </a:p>
          <a:p>
            <a:pPr algn="ctr" eaLnBrk="1" hangingPunct="1">
              <a:spcBef>
                <a:spcPct val="0"/>
              </a:spcBef>
              <a:buFontTx/>
              <a:buNone/>
            </a:pPr>
            <a:endParaRPr lang="en-GB" sz="2000" b="1" dirty="0">
              <a:latin typeface="Verdana" panose="020B0604030504040204" pitchFamily="34" charset="0"/>
              <a:ea typeface="Verdana" panose="020B0604030504040204" pitchFamily="34" charset="0"/>
            </a:endParaRPr>
          </a:p>
          <a:p>
            <a:pPr algn="ctr" eaLnBrk="1" hangingPunct="1">
              <a:spcBef>
                <a:spcPct val="0"/>
              </a:spcBef>
              <a:buFontTx/>
              <a:buNone/>
            </a:pPr>
            <a:r>
              <a:rPr lang="en-GB" sz="2000" b="1" dirty="0">
                <a:latin typeface="Verdana" panose="020B0604030504040204" pitchFamily="34" charset="0"/>
                <a:ea typeface="Verdana" panose="020B0604030504040204" pitchFamily="34" charset="0"/>
              </a:rPr>
              <a:t>Pensionwise</a:t>
            </a:r>
            <a:r>
              <a:rPr lang="en-GB" sz="2000" dirty="0">
                <a:latin typeface="Verdana" panose="020B0604030504040204" pitchFamily="34" charset="0"/>
                <a:ea typeface="Verdana" panose="020B0604030504040204" pitchFamily="34" charset="0"/>
              </a:rPr>
              <a:t> – pensionwise.gov.uk</a:t>
            </a:r>
          </a:p>
          <a:p>
            <a:pPr algn="ctr" eaLnBrk="1" hangingPunct="1">
              <a:spcBef>
                <a:spcPct val="0"/>
              </a:spcBef>
              <a:buFontTx/>
              <a:buNone/>
            </a:pPr>
            <a:endParaRPr lang="en-GB" sz="2000" dirty="0">
              <a:latin typeface="Verdana" panose="020B0604030504040204" pitchFamily="34" charset="0"/>
              <a:ea typeface="Verdana" panose="020B0604030504040204" pitchFamily="34" charset="0"/>
            </a:endParaRPr>
          </a:p>
          <a:p>
            <a:pPr algn="ctr" eaLnBrk="1" hangingPunct="1">
              <a:spcBef>
                <a:spcPct val="0"/>
              </a:spcBef>
              <a:buFontTx/>
              <a:buNone/>
            </a:pPr>
            <a:r>
              <a:rPr lang="en-GB" sz="2000" b="1" dirty="0">
                <a:solidFill>
                  <a:srgbClr val="FF0000"/>
                </a:solidFill>
                <a:latin typeface="Verdana" panose="020B0604030504040204" pitchFamily="34" charset="0"/>
                <a:ea typeface="Verdana" panose="020B0604030504040204" pitchFamily="34" charset="0"/>
              </a:rPr>
              <a:t>Word of mouth/rumours/forums/blogs/internet</a:t>
            </a:r>
          </a:p>
          <a:p>
            <a:pPr algn="ctr" eaLnBrk="1" hangingPunct="1">
              <a:spcBef>
                <a:spcPct val="0"/>
              </a:spcBef>
              <a:buFontTx/>
              <a:buNone/>
            </a:pPr>
            <a:r>
              <a:rPr lang="en-GB" sz="2000" b="1" dirty="0">
                <a:solidFill>
                  <a:srgbClr val="FF0000"/>
                </a:solidFill>
                <a:latin typeface="Verdana" panose="020B0604030504040204" pitchFamily="34" charset="0"/>
                <a:ea typeface="Verdana" panose="020B0604030504040204" pitchFamily="34" charset="0"/>
              </a:rPr>
              <a:t>Applying general information to your personal situation</a:t>
            </a:r>
          </a:p>
          <a:p>
            <a:pPr algn="ctr" eaLnBrk="1" hangingPunct="1">
              <a:spcBef>
                <a:spcPct val="0"/>
              </a:spcBef>
              <a:buFontTx/>
              <a:buNone/>
            </a:pPr>
            <a:r>
              <a:rPr lang="en-GB" sz="2000" b="1" dirty="0">
                <a:solidFill>
                  <a:srgbClr val="FF0000"/>
                </a:solidFill>
                <a:latin typeface="Verdana" panose="020B0604030504040204" pitchFamily="34" charset="0"/>
                <a:ea typeface="Verdana" panose="020B0604030504040204" pitchFamily="34" charset="0"/>
              </a:rPr>
              <a:t>Some of the media</a:t>
            </a:r>
            <a:endParaRPr lang="en-GB" sz="2000" b="1" dirty="0">
              <a:solidFill>
                <a:srgbClr val="FF0000"/>
              </a:solidFill>
            </a:endParaRPr>
          </a:p>
        </p:txBody>
      </p:sp>
      <p:sp>
        <p:nvSpPr>
          <p:cNvPr id="9220" name="TextBox 1">
            <a:extLst>
              <a:ext uri="{FF2B5EF4-FFF2-40B4-BE49-F238E27FC236}">
                <a16:creationId xmlns="" xmlns:a16="http://schemas.microsoft.com/office/drawing/2014/main" id="{8AB36CB6-EE2E-44ED-B375-2AEADF2067AB}"/>
              </a:ext>
            </a:extLst>
          </p:cNvPr>
          <p:cNvSpPr txBox="1">
            <a:spLocks noChangeArrowheads="1"/>
          </p:cNvSpPr>
          <p:nvPr/>
        </p:nvSpPr>
        <p:spPr bwMode="auto">
          <a:xfrm>
            <a:off x="2424113" y="6611939"/>
            <a:ext cx="7200900" cy="231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en-GB" altLang="en-US" sz="900" dirty="0">
                <a:latin typeface="Arial" panose="020B0604020202020204" pitchFamily="34" charset="0"/>
              </a:rPr>
              <a:t>Create and Prosper Financial Services Ltd is authorised and regulated by the Financial Conduct Authority. FCA Number 520631</a:t>
            </a:r>
          </a:p>
        </p:txBody>
      </p:sp>
      <p:pic>
        <p:nvPicPr>
          <p:cNvPr id="9221" name="Picture 3">
            <a:extLst>
              <a:ext uri="{FF2B5EF4-FFF2-40B4-BE49-F238E27FC236}">
                <a16:creationId xmlns="" xmlns:a16="http://schemas.microsoft.com/office/drawing/2014/main" id="{70674C64-D703-43CA-9B0B-F5DD0A617815}"/>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447214" y="5672139"/>
            <a:ext cx="1076325" cy="1062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222" name="Picture 5">
            <a:extLst>
              <a:ext uri="{FF2B5EF4-FFF2-40B4-BE49-F238E27FC236}">
                <a16:creationId xmlns="" xmlns:a16="http://schemas.microsoft.com/office/drawing/2014/main" id="{B432AED3-00AD-44A7-A2D4-BFA5F01C9A99}"/>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0180119" y="201475"/>
            <a:ext cx="1471613" cy="1368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223" name="AutoShape 9">
            <a:extLst>
              <a:ext uri="{FF2B5EF4-FFF2-40B4-BE49-F238E27FC236}">
                <a16:creationId xmlns="" xmlns:a16="http://schemas.microsoft.com/office/drawing/2014/main" id="{BBC96044-874F-49C3-9B3F-0A6669A87E0E}"/>
              </a:ext>
            </a:extLst>
          </p:cNvPr>
          <p:cNvSpPr>
            <a:spLocks noChangeAspect="1" noChangeArrowheads="1"/>
          </p:cNvSpPr>
          <p:nvPr/>
        </p:nvSpPr>
        <p:spPr bwMode="auto">
          <a:xfrm>
            <a:off x="1587500" y="-144463"/>
            <a:ext cx="304800" cy="3048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GB" altLang="en-US" sz="1800" dirty="0">
              <a:latin typeface="Arial" panose="020B0604020202020204" pitchFamily="34" charset="0"/>
            </a:endParaRPr>
          </a:p>
        </p:txBody>
      </p:sp>
      <p:sp>
        <p:nvSpPr>
          <p:cNvPr id="9224" name="AutoShape 11" descr="data:image/jpeg;base64,/9j/4AAQSkZJRgABAQAAAQABAAD/2wCEAAkGBhESEBQUEBAVFBQWFRQWFhQYFRQWFRUWFRQXFhQSFRcXGyYeGBkjGhQUHy8gIycpLCwsFh4xNTAqNSgrLCkBCQoKDgwOGg8PGikfHyEpLCkpKikpKSkpKSksKSkpKSkpKSkpKSwpKSwpKSkpKSksLCwpKSkpKSksKSwsKSkpKf/AABEIAJMA2wMBIgACEQEDEQH/xAAcAAEAAgMBAQEAAAAAAAAAAAAAAQUEBgcCAwj/xAA/EAACAQIEBAMFBAgEBwAAAAABAgADEQQSITEFEyJBBlFhMnGBkaEHI0KxFBUWM1Jy0eFjgsHCJDRDYnOy8P/EABkBAQADAQEAAAAAAAAAAAAAAAABAgMEBf/EAB4RAQADAAMBAQEBAAAAAAAAAAABAhEDITESQTIi/9oADAMBAAIRAxEAPwDuMREBERAiIMQERECJMXkEwPFSqFtcgX0Ec70lZxmsLqLbG99hfy9Z5pVqrbZF+J/K0rMpxZNVPkPr/SRzW9Pr/WUuMxnLNqmIA2voSRfzsdPjPrhWz3yVc1tCQBb53kfSflbCqfSTzj5fnNc8RccGCo82qKroD1ctVOUfxNfYes13A/bFw5zZqtSn/OmnzWPqD5dD5x8vr/aehiB3FprdDjeHfWlila4voRa3ofOeMFxbOxUOQR2Y3v6iRN4haKTPjaqdYHYg/wD209yj4G3XUsNzdt9Db+0vBLxOs0SZEkyRIiQJMBERAREQEREBERAiIiAiIgRBkyCYFRxtrkDbKb3JAHulLj+MBV6HQHvY5vTtcj3zL8X4sCy2JNr2G512BnLfGHGW54NA8roCkCplUkXzdrdwPfOfktnjXjjvtsPEsTTylaj21udmuSdbA2Jb8ptGC4sijKKgGXpINRRZhoQenQ7Tj/BeGVcZWAL2FRxR5h22LNlvq7KqsfIG3nOkU+E9N6mHeqVsvOosVqvlFiMQikAuLAX1vM4ifYbzaurjH8bohDnqowIII5isCDpawBuTe1u95zitgsLTqunIw6OHIIFCoSuugDc0HbyHwm1YThS8y9LhtUEEHnYpzlS2udUzEX8jYSsFbhP6QyENq5OYHPdzo721K5mBOtpMxbERausThuJWlbl4ikq+Rp1UFt98x7Sy5RernV+o2sVqgAg7EU3X/dK/iXCaa1VXPdWIyG6d9twLbee8mtxWmTZKeemCCxYNlCg/hGtvZ398zrE/q9+vHR/DN0zBySzG98tgdPiL/GbCJrHhEgZ0t5Ed/Q2PxE2edlPHFPpERLoSIgRAREQEREBERAREQIiIgItEQIkwZ86z2UnyBPyEDQPE+NJeow3FwLbkjRbfGaO9GgudHNas6Xz06VPM6kGzAlvZ10vrvpNg8QVUNNjVJy2uQDlY66AH3kGc14RxRlqqzsxtcNZiraLrZhrrtObPqW0dNx4SaFZM9RWo1UN6BVnKUdiugF84t1EjXUaTasX4nwmXmV674KsQFarSYMlQjY2Fw3xAIvrOTYTxTiahAxWJL0gwDL0is6gEizgKxG34xPXFPEFKobUsO+UagsQxCjU2zu5A03vEUmJ1ebVmMbR4p8b0GQ0qXEsRiGZSM5yJSS+/QLZ2t2JtrNPw7lBlpYl1v/hgA6bGor7TzUo4Z8pfEDbUKyAa9tV7bSGrpSW1HPcf9Q1VKqPco/O8sp4sBwzG1SGYCoin2cwVGA1Oq+ex7y8xGJ1z01yhkpKiAnp+7CFb32Fm076XmqJxiobH9LoX3H7zMNO5VRLPw5xrLVenXDVkN7urqxS49pc1iR9ZS8S147Q6T9nnFjmpq1iQTTJ8wNFPytOnCcb8KsTVQ0qbcsHSoRYG1rW11/vOyLNeLc7YcufXSZBkxNWYJMCICIiAiIgIiICIiBERJgRJiIET4Y0HlvY2JVgD2BINjPvPli/Yb+U/lInwca8UYOo2HIyNUqWsAqlupjlzaD1vNb4X4Jx6LUqLg3NRkdaYYIqoXGU1jmYdQUtb1sZ13A44LhmqAEhFdiF9o5LkgeZ0nngvEKz1GFTllciMQl7U3fVaJcn7xsnUTYW6fOc8RjaZckwX2S8UI6lprp+OuNPSy3N5fcA+xlqbh8S9CoRqEtUKX82Gma29trzfsT4npLiRQCVHbLUJyU6jEMhpjl6LY6OSSDoQPOZX6ypLSD1Ky5bAljYbsQBlUnW/Tp3Uy/arnuJ+xIVmJfGhBfRKdAAKPK7VJaYH7GcDTH7ys5/iPKv8L0yB8JuLcYo51XmLmcKVAuQQ+iMSBZQx0F99bSsxPjGnmqJTRqjjOqfhWpUpAGtSUkXBQEXJHnbaTiFZhfsk4amYmnVdm3ZqtyB3C2Atf01ljw3wHw7Cg8uhkzFVJao5LEsFVSSdiSBbubT6UvFSvUCUkz9COerqGalzbEDYAFASTu4AvKjFY98VS5jM6UjTTEUkRmQlUxFNWNU/iOzAi1rwazeJ8Kw+ESmuFw4Q1Ky2ylgoO7EgnuuYWm/IdBNX45hhagA3s10UX1J6WA17nQa+k2hdhJoWeokQZoo9CJAkwEREBESLwJiIgIiIEQIkwItJiIETHx/7t/5T+UyZicUcCjUJ7Ix+QkT4NNw+uCrkCwKVrd7fdH+8wq9OthMMKdHM1JxSAqas9DPl5zMyqSVKliHsSpGtxaYy+IWw9AI1BXSoWBYsRboUFLAa3ue8cN8dVKoIpUlGU5CFV6hGXTa9yNtbTnm0Q2iJXHBwHq0HSqtblivnKF2poKuQpTR29sDl23vrcgTxg/DzU8Rh2axWlTxIJuLZmrZ6TWPcK7+4385VY/xZjKStUq1KdKkL61KZB9y3bqb+m059xbx5xFusYyr1EFaNLQKnYsUFgW03Ol5FbfXibVx1T9mqqYl6lBaTqXV0R6lVEpMECXCIhD2AupJ6bnQbyxwPA1pkvXKM/NrVVKhkCc9VFRbE9yDqfMTgmJ8e4ippVq1lA3AqO19fxG9ydTqTPk9bEVEL0alTklsuVuoMQATmGxN2Gsvs/pFddywmDpYZBkx1KkLIKhPJYNy1CBwzNdTlCg7jQGwhOK8LNEomKpOlOk1MlKmcrTqbglL7kDXztPz9hTVJrFbACnULLaysDZbAfX/LLPw7XdOYVJT2b2O4I79/P4RMox2ziniKhWq4UUnzg18xYK2XpBXc76vN8XacU8MVL18Mt9DVze64Qn/1na12l6M7JkxE0VTEiTAREQEREBERAREQESJMBERASu8Qf8rW/wDG/wCUsJX+IEvhaw/w3/KRPhDjvFKrM+W5stgqga9QBNvM6+4WuTKSnwqnSqCrXrLQIDDDpnKFm71nK9S0lNzqOtvTWWnE3HMdVtZgLkaMQRbKW3t7vSaTgML9841y57gnW4Btr5nW05K27l1TWchstDi+DwyMf1hUxDmx25tjbQg1Kdh7gZXVaHEMZUXmJihRO78skZTqDlWwtt3lJg+HM3MKJmLM6quugJN7e4d5m4vD43LTBdciLlVaRKBf5rAXPqSZrGKzrb14HhKNO+KfKosL1KFZR7rhrHvpKThyJV564WqctN86ggqGUgdYBN9Cov8ACa7T4tVByVK1Smu9gQxJ97aD4mbP4e8PvimL0izL1Ka71KlvUKq5cx+kytXrttS7Nbgy1ytFEFNqlwWAJDXUlT6XP1J8pTcG4TX5rMKd6a08lVtB1Jp033cE2K+hm4fspi8NRqChVFWylqasLMhAv0Ek3FxsT3Mq/wBMqsaeHxKA8tOZUbQmpVdQ6ZvQZ3Yjux12la/5idLZaemZ4aX/AIrDqWFw77EXBAvt853MTiHAKKpisObXcPo99bMBdD/Fve5nbwJ0cU7GuXkjJwkxE2ZgkwIgIiICIiAiIgIiIEXkyJMBERATB4yfuKnqrD5i0zpg8XH3L+6RPiYcn4zwE/pJspC2RifPQd/U6WmuYmhiaSilSTMKhrFNrU7uhqVCewGUW13m9eKQeYLGy2W++vT9e2k0ni3G2p1grKNFACXuaaAHLnsfaa7MR2FpxzXJ12Rf6yFLxagicqmjdNO+erlsHe1rJ3yKNAO5JOtxPhX4gSCeVzSPPS+9zZVB7bXMtxQ5utRNrH16iBb6CfTiaUWFIULLUuRU1y5jrqvyG/nIi2rXrnjVKjK5z18IQtrAJnUXtcZmbNfQjTTedUxHibD4LDotN0sFXIg8joHtb3nvqZUcIwFd1yVwEo62uSXbkhQrKxOgOm3ZdJl1/DOGsCBTyi3YW01i/JH6itJmNfFftXUqelQFH4i92FtcoC79tT3mv8L4i71lqVQQa2emTe9mQKEa/wDD05f80yP2eoriGcoMpUZKZHSCDqdO1xtLWrhA7KCqjJcgqLDqGVl07H85E8lcyCvHaJ2VzwZF5uFDAhuYBlO9hufp9Z1xZxXwpg2GLoMRfLVA39R/oDO1CdHD45+ads9RIibsQSYiAiIgIiICIiAiIgRJkCTAREQEwONfuH9QB9RM+fDFpdCD5SJGl+KqYKKyFVexsSL7DsPP1nN34YyVWNUZww7XJvfe1vhOl+I8MTbW4ANh62+k1epRcFbpfKfxBiPQ3BuvwtOW8bOOuvVdVTVaWQBUZtPZAYE2B1diL/L5iU3LyVA5AANiugysLezbsulrdrb31m1VuKVMhFKgFvobKSbX0JJJY7bTWMfSqGq5ZSOq4B0AJHUQB6jb1lIphN9ZP64UBVBC6sASSQBoQpPfc79xLOjUJYM9hSUa3IynS2/l/aavWwgfdLsCTdRkYXG4I0O2x00mXhuCHkZQhJNyWIAufO/nqdpnesew247zmLzHJSqAOi3FugHS666gdib3857wZUjPsq6nXsNyb7W8p8aKsaNOydVspJ1AYDy7bD5yw4ZwuvWVkCm1jmtsL7jUgE+kyiJ1tMxjJ8LBeZQYWIatcHs2tib99Z1gTTeA8GCtTvSCGnoFBJAGliL9wR5TcxPT446eZyf0RETRmmIEQEREBERAREQERECBJkSRAREQIM8VVuCJ7MgxI0niWNBORrhlY28iO6kbyvqqrbdBtobn8/8ASXXiDwtUr1S6OiaeRufU30Mq18H4pbXqI3uNj9Rac07vjSs9YwDhgNajgA9gfa+U+RwAa5IFrm1tRbsPfLyj4Sce0ot/k/MGZH7MWtlVh8b/AO6WNa1+r1P4fhbeWX6lIpgAi+5G1j6S6pcEKm4Wp8eXPjiuGV2OnMFvK35AgSs0Xi8Qr6eCFNQahXX0F2999SJb4DHC1rAD0sF+FpSYjw/i2YEIW9WZb2+s84nwzxBiMjKnqSNPkJWI78Tbk1t6LzHBRrKNWI/F/wBvpLaVfh3AVKVELVbM9zdux8u0tJ1R4wmSTEgyUPQiQJMBERAReItAREQERECDJERAREQEgxEDyRrIZB5SIkDy6ATw0RCULPVoiShAWQBrESJSlWM+yGIkoe5BiIEyYiAiIgIiIH//2Q==">
            <a:extLst>
              <a:ext uri="{FF2B5EF4-FFF2-40B4-BE49-F238E27FC236}">
                <a16:creationId xmlns="" xmlns:a16="http://schemas.microsoft.com/office/drawing/2014/main" id="{95A21390-5C2F-47A7-AD00-0035A2657240}"/>
              </a:ext>
            </a:extLst>
          </p:cNvPr>
          <p:cNvSpPr>
            <a:spLocks noChangeAspect="1" noChangeArrowheads="1"/>
          </p:cNvSpPr>
          <p:nvPr/>
        </p:nvSpPr>
        <p:spPr bwMode="auto">
          <a:xfrm>
            <a:off x="1739900" y="7938"/>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GB" altLang="en-US" sz="1800" dirty="0">
              <a:latin typeface="Arial" panose="020B0604020202020204" pitchFamily="34" charset="0"/>
            </a:endParaRPr>
          </a:p>
        </p:txBody>
      </p:sp>
      <p:pic>
        <p:nvPicPr>
          <p:cNvPr id="9226" name="Picture 10">
            <a:extLst>
              <a:ext uri="{FF2B5EF4-FFF2-40B4-BE49-F238E27FC236}">
                <a16:creationId xmlns="" xmlns:a16="http://schemas.microsoft.com/office/drawing/2014/main" id="{A2773C5D-34A5-431A-9BDE-85B17088743E}"/>
              </a:ext>
            </a:extLst>
          </p:cNvPr>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476375" y="5229225"/>
            <a:ext cx="1233488" cy="1809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707870993"/>
      </p:ext>
    </p:extLst>
  </p:cSld>
  <p:clrMapOvr>
    <a:masterClrMapping/>
  </p:clrMapOvr>
  <p:transition spd="slow"/>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3">
            <a:extLst>
              <a:ext uri="{FF2B5EF4-FFF2-40B4-BE49-F238E27FC236}">
                <a16:creationId xmlns="" xmlns:a16="http://schemas.microsoft.com/office/drawing/2014/main" id="{817612D0-A806-4E80-A234-B9A1891F65DD}"/>
              </a:ext>
            </a:extLst>
          </p:cNvPr>
          <p:cNvSpPr>
            <a:spLocks noGrp="1"/>
          </p:cNvSpPr>
          <p:nvPr>
            <p:ph type="title"/>
          </p:nvPr>
        </p:nvSpPr>
        <p:spPr>
          <a:xfrm>
            <a:off x="0" y="222252"/>
            <a:ext cx="12192000" cy="1335087"/>
          </a:xfrm>
          <a:solidFill>
            <a:schemeClr val="accent1"/>
          </a:solidFill>
        </p:spPr>
        <p:txBody>
          <a:bodyPr/>
          <a:lstStyle/>
          <a:p>
            <a:pPr algn="ctr"/>
            <a:r>
              <a:rPr lang="en-GB" altLang="en-US" sz="2800" dirty="0">
                <a:solidFill>
                  <a:schemeClr val="bg1"/>
                </a:solidFill>
                <a:latin typeface="Verdana" panose="020B0604030504040204" pitchFamily="34" charset="0"/>
                <a:ea typeface="Verdana" panose="020B0604030504040204" pitchFamily="34" charset="0"/>
                <a:cs typeface="Verdana" panose="020B0604030504040204" pitchFamily="34" charset="0"/>
              </a:rPr>
              <a:t>The SPPA Pension – Different Schemes </a:t>
            </a:r>
          </a:p>
        </p:txBody>
      </p:sp>
      <p:sp>
        <p:nvSpPr>
          <p:cNvPr id="9219" name="TextBox 4">
            <a:extLst>
              <a:ext uri="{FF2B5EF4-FFF2-40B4-BE49-F238E27FC236}">
                <a16:creationId xmlns="" xmlns:a16="http://schemas.microsoft.com/office/drawing/2014/main" id="{22D97FBA-E7EF-42A1-A8F2-A151DB5582A7}"/>
              </a:ext>
            </a:extLst>
          </p:cNvPr>
          <p:cNvSpPr txBox="1">
            <a:spLocks noChangeArrowheads="1"/>
          </p:cNvSpPr>
          <p:nvPr/>
        </p:nvSpPr>
        <p:spPr bwMode="auto">
          <a:xfrm>
            <a:off x="1518824" y="1784214"/>
            <a:ext cx="9011477" cy="42165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endParaRPr lang="en-GB" altLang="en-US" sz="2800" dirty="0">
              <a:latin typeface="Verdana" panose="020B0604030504040204" pitchFamily="34" charset="0"/>
              <a:ea typeface="Verdana" panose="020B0604030504040204" pitchFamily="34" charset="0"/>
              <a:cs typeface="Verdana" panose="020B0604030504040204" pitchFamily="34" charset="0"/>
            </a:endParaRPr>
          </a:p>
          <a:p>
            <a:pPr eaLnBrk="1" hangingPunct="1">
              <a:spcBef>
                <a:spcPct val="0"/>
              </a:spcBef>
              <a:buFontTx/>
              <a:buNone/>
            </a:pPr>
            <a:r>
              <a:rPr lang="en-GB" sz="2400" b="1" dirty="0">
                <a:latin typeface="Verdana" panose="020B0604030504040204" pitchFamily="34" charset="0"/>
                <a:ea typeface="Verdana" panose="020B0604030504040204" pitchFamily="34" charset="0"/>
              </a:rPr>
              <a:t>1995 scheme </a:t>
            </a:r>
            <a:r>
              <a:rPr lang="en-GB" sz="2400" dirty="0">
                <a:latin typeface="Verdana" panose="020B0604030504040204" pitchFamily="34" charset="0"/>
                <a:ea typeface="Verdana" panose="020B0604030504040204" pitchFamily="34" charset="0"/>
              </a:rPr>
              <a:t>– If joined before 1/4/08</a:t>
            </a:r>
          </a:p>
          <a:p>
            <a:pPr eaLnBrk="1" hangingPunct="1">
              <a:spcBef>
                <a:spcPct val="0"/>
              </a:spcBef>
              <a:buFontTx/>
              <a:buNone/>
            </a:pPr>
            <a:r>
              <a:rPr lang="en-GB" sz="2400" dirty="0">
                <a:latin typeface="Verdana" panose="020B0604030504040204" pitchFamily="34" charset="0"/>
                <a:ea typeface="Verdana" panose="020B0604030504040204" pitchFamily="34" charset="0"/>
              </a:rPr>
              <a:t>1/80th of final pensionable pay and 3/80ths tax free lump sum </a:t>
            </a:r>
          </a:p>
          <a:p>
            <a:pPr eaLnBrk="1" hangingPunct="1">
              <a:spcBef>
                <a:spcPct val="0"/>
              </a:spcBef>
              <a:buFontTx/>
              <a:buNone/>
            </a:pPr>
            <a:endParaRPr lang="en-GB" sz="2400" dirty="0">
              <a:latin typeface="Verdana" panose="020B0604030504040204" pitchFamily="34" charset="0"/>
              <a:ea typeface="Verdana" panose="020B0604030504040204" pitchFamily="34" charset="0"/>
            </a:endParaRPr>
          </a:p>
          <a:p>
            <a:pPr eaLnBrk="1" hangingPunct="1">
              <a:spcBef>
                <a:spcPct val="0"/>
              </a:spcBef>
              <a:buFontTx/>
              <a:buNone/>
            </a:pPr>
            <a:r>
              <a:rPr lang="en-GB" sz="2400" b="1" dirty="0">
                <a:latin typeface="Verdana" panose="020B0604030504040204" pitchFamily="34" charset="0"/>
                <a:ea typeface="Verdana" panose="020B0604030504040204" pitchFamily="34" charset="0"/>
              </a:rPr>
              <a:t>2008 scheme </a:t>
            </a:r>
            <a:r>
              <a:rPr lang="en-GB" sz="2400" dirty="0">
                <a:latin typeface="Verdana" panose="020B0604030504040204" pitchFamily="34" charset="0"/>
                <a:ea typeface="Verdana" panose="020B0604030504040204" pitchFamily="34" charset="0"/>
              </a:rPr>
              <a:t>– 1/60</a:t>
            </a:r>
            <a:r>
              <a:rPr lang="en-GB" sz="2400" baseline="30000" dirty="0">
                <a:latin typeface="Verdana" panose="020B0604030504040204" pitchFamily="34" charset="0"/>
                <a:ea typeface="Verdana" panose="020B0604030504040204" pitchFamily="34" charset="0"/>
              </a:rPr>
              <a:t>th</a:t>
            </a:r>
            <a:r>
              <a:rPr lang="en-GB" sz="2400" dirty="0">
                <a:latin typeface="Verdana" panose="020B0604030504040204" pitchFamily="34" charset="0"/>
                <a:ea typeface="Verdana" panose="020B0604030504040204" pitchFamily="34" charset="0"/>
              </a:rPr>
              <a:t> with no automatic lump sum</a:t>
            </a:r>
          </a:p>
          <a:p>
            <a:pPr eaLnBrk="1" hangingPunct="1">
              <a:spcBef>
                <a:spcPct val="0"/>
              </a:spcBef>
              <a:buFontTx/>
              <a:buNone/>
            </a:pPr>
            <a:endParaRPr lang="en-GB" sz="2400" dirty="0">
              <a:latin typeface="Verdana" panose="020B0604030504040204" pitchFamily="34" charset="0"/>
              <a:ea typeface="Verdana" panose="020B0604030504040204" pitchFamily="34" charset="0"/>
            </a:endParaRPr>
          </a:p>
          <a:p>
            <a:pPr eaLnBrk="1" hangingPunct="1">
              <a:spcBef>
                <a:spcPct val="0"/>
              </a:spcBef>
              <a:buFontTx/>
              <a:buNone/>
            </a:pPr>
            <a:r>
              <a:rPr lang="en-GB" sz="2400" b="1" dirty="0">
                <a:latin typeface="Verdana" panose="020B0604030504040204" pitchFamily="34" charset="0"/>
                <a:ea typeface="Verdana" panose="020B0604030504040204" pitchFamily="34" charset="0"/>
              </a:rPr>
              <a:t>2015 scheme </a:t>
            </a:r>
            <a:r>
              <a:rPr lang="en-GB" sz="2400" dirty="0">
                <a:latin typeface="Verdana" panose="020B0604030504040204" pitchFamily="34" charset="0"/>
                <a:ea typeface="Verdana" panose="020B0604030504040204" pitchFamily="34" charset="0"/>
              </a:rPr>
              <a:t>– CARE 1/54</a:t>
            </a:r>
            <a:r>
              <a:rPr lang="en-GB" sz="2400" baseline="30000" dirty="0">
                <a:latin typeface="Verdana" panose="020B0604030504040204" pitchFamily="34" charset="0"/>
                <a:ea typeface="Verdana" panose="020B0604030504040204" pitchFamily="34" charset="0"/>
              </a:rPr>
              <a:t>th</a:t>
            </a:r>
            <a:r>
              <a:rPr lang="en-GB" sz="2400" dirty="0">
                <a:latin typeface="Verdana" panose="020B0604030504040204" pitchFamily="34" charset="0"/>
                <a:ea typeface="Verdana" panose="020B0604030504040204" pitchFamily="34" charset="0"/>
              </a:rPr>
              <a:t> with no automatic lump sum. Accrual of CPI plus 1.5% per year</a:t>
            </a:r>
          </a:p>
          <a:p>
            <a:pPr algn="ctr" eaLnBrk="1" hangingPunct="1">
              <a:spcBef>
                <a:spcPct val="0"/>
              </a:spcBef>
              <a:buFontTx/>
              <a:buNone/>
            </a:pPr>
            <a:r>
              <a:rPr lang="en-GB" sz="2400" b="1" dirty="0">
                <a:latin typeface="Verdana" panose="020B0604030504040204" pitchFamily="34" charset="0"/>
                <a:ea typeface="Verdana" panose="020B0604030504040204" pitchFamily="34" charset="0"/>
              </a:rPr>
              <a:t> </a:t>
            </a:r>
          </a:p>
          <a:p>
            <a:pPr algn="ctr" eaLnBrk="1" hangingPunct="1">
              <a:spcBef>
                <a:spcPct val="0"/>
              </a:spcBef>
              <a:buFontTx/>
              <a:buNone/>
            </a:pPr>
            <a:endParaRPr lang="en-GB" sz="2400" b="1" dirty="0"/>
          </a:p>
        </p:txBody>
      </p:sp>
      <p:sp>
        <p:nvSpPr>
          <p:cNvPr id="9220" name="TextBox 1">
            <a:extLst>
              <a:ext uri="{FF2B5EF4-FFF2-40B4-BE49-F238E27FC236}">
                <a16:creationId xmlns="" xmlns:a16="http://schemas.microsoft.com/office/drawing/2014/main" id="{8AB36CB6-EE2E-44ED-B375-2AEADF2067AB}"/>
              </a:ext>
            </a:extLst>
          </p:cNvPr>
          <p:cNvSpPr txBox="1">
            <a:spLocks noChangeArrowheads="1"/>
          </p:cNvSpPr>
          <p:nvPr/>
        </p:nvSpPr>
        <p:spPr bwMode="auto">
          <a:xfrm>
            <a:off x="2424113" y="6611939"/>
            <a:ext cx="7200900" cy="231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en-GB" altLang="en-US" sz="900" dirty="0">
                <a:latin typeface="Arial" panose="020B0604020202020204" pitchFamily="34" charset="0"/>
              </a:rPr>
              <a:t>Create and Prosper Financial Services Ltd is authorised and regulated by the Financial Conduct Authority. FCA Number 520631</a:t>
            </a:r>
          </a:p>
        </p:txBody>
      </p:sp>
      <p:pic>
        <p:nvPicPr>
          <p:cNvPr id="9221" name="Picture 3">
            <a:extLst>
              <a:ext uri="{FF2B5EF4-FFF2-40B4-BE49-F238E27FC236}">
                <a16:creationId xmlns="" xmlns:a16="http://schemas.microsoft.com/office/drawing/2014/main" id="{70674C64-D703-43CA-9B0B-F5DD0A617815}"/>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447214" y="5672139"/>
            <a:ext cx="1076325" cy="1062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222" name="Picture 5">
            <a:extLst>
              <a:ext uri="{FF2B5EF4-FFF2-40B4-BE49-F238E27FC236}">
                <a16:creationId xmlns="" xmlns:a16="http://schemas.microsoft.com/office/drawing/2014/main" id="{B432AED3-00AD-44A7-A2D4-BFA5F01C9A99}"/>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0180119" y="201475"/>
            <a:ext cx="1471613" cy="1368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223" name="AutoShape 9">
            <a:extLst>
              <a:ext uri="{FF2B5EF4-FFF2-40B4-BE49-F238E27FC236}">
                <a16:creationId xmlns="" xmlns:a16="http://schemas.microsoft.com/office/drawing/2014/main" id="{BBC96044-874F-49C3-9B3F-0A6669A87E0E}"/>
              </a:ext>
            </a:extLst>
          </p:cNvPr>
          <p:cNvSpPr>
            <a:spLocks noChangeAspect="1" noChangeArrowheads="1"/>
          </p:cNvSpPr>
          <p:nvPr/>
        </p:nvSpPr>
        <p:spPr bwMode="auto">
          <a:xfrm>
            <a:off x="1587500" y="-144463"/>
            <a:ext cx="304800" cy="3048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GB" altLang="en-US" sz="1800" dirty="0">
              <a:latin typeface="Arial" panose="020B0604020202020204" pitchFamily="34" charset="0"/>
            </a:endParaRPr>
          </a:p>
        </p:txBody>
      </p:sp>
      <p:sp>
        <p:nvSpPr>
          <p:cNvPr id="9224" name="AutoShape 11" descr="data:image/jpeg;base64,/9j/4AAQSkZJRgABAQAAAQABAAD/2wCEAAkGBhESEBQUEBAVFBQWFRQWFhQYFRQWFRUWFRQXFhQSFRcXGyYeGBkjGhQUHy8gIycpLCwsFh4xNTAqNSgrLCkBCQoKDgwOGg8PGikfHyEpLCkpKikpKSkpKSksKSkpKSkpKSkpKSwpKSwpKSkpKSksLCwpKSkpKSksKSwsKSkpKf/AABEIAJMA2wMBIgACEQEDEQH/xAAcAAEAAgMBAQEAAAAAAAAAAAAAAQUEBgcCAwj/xAA/EAACAQIEBAMFBAgEBwAAAAABAgADEQQSITEFEyJBBlFhMnGBkaEHI0KxFBUWM1Jy0eFjgsHCJDRDYnOy8P/EABkBAQADAQEAAAAAAAAAAAAAAAABAgMEBf/EAB4RAQADAAMBAQEBAAAAAAAAAAABAhEDITESQTIi/9oADAMBAAIRAxEAPwDuMREBERAiIMQERECJMXkEwPFSqFtcgX0Ec70lZxmsLqLbG99hfy9Z5pVqrbZF+J/K0rMpxZNVPkPr/SRzW9Pr/WUuMxnLNqmIA2voSRfzsdPjPrhWz3yVc1tCQBb53kfSflbCqfSTzj5fnNc8RccGCo82qKroD1ctVOUfxNfYes13A/bFw5zZqtSn/OmnzWPqD5dD5x8vr/aehiB3FprdDjeHfWlila4voRa3ofOeMFxbOxUOQR2Y3v6iRN4haKTPjaqdYHYg/wD209yj4G3XUsNzdt9Db+0vBLxOs0SZEkyRIiQJMBERAREQEREBERAiIiAiIgRBkyCYFRxtrkDbKb3JAHulLj+MBV6HQHvY5vTtcj3zL8X4sCy2JNr2G512BnLfGHGW54NA8roCkCplUkXzdrdwPfOfktnjXjjvtsPEsTTylaj21udmuSdbA2Jb8ptGC4sijKKgGXpINRRZhoQenQ7Tj/BeGVcZWAL2FRxR5h22LNlvq7KqsfIG3nOkU+E9N6mHeqVsvOosVqvlFiMQikAuLAX1vM4ifYbzaurjH8bohDnqowIII5isCDpawBuTe1u95zitgsLTqunIw6OHIIFCoSuugDc0HbyHwm1YThS8y9LhtUEEHnYpzlS2udUzEX8jYSsFbhP6QyENq5OYHPdzo721K5mBOtpMxbERausThuJWlbl4ikq+Rp1UFt98x7Sy5RernV+o2sVqgAg7EU3X/dK/iXCaa1VXPdWIyG6d9twLbee8mtxWmTZKeemCCxYNlCg/hGtvZ398zrE/q9+vHR/DN0zBySzG98tgdPiL/GbCJrHhEgZ0t5Ed/Q2PxE2edlPHFPpERLoSIgRAREQEREBERAREQIiIgItEQIkwZ86z2UnyBPyEDQPE+NJeow3FwLbkjRbfGaO9GgudHNas6Xz06VPM6kGzAlvZ10vrvpNg8QVUNNjVJy2uQDlY66AH3kGc14RxRlqqzsxtcNZiraLrZhrrtObPqW0dNx4SaFZM9RWo1UN6BVnKUdiugF84t1EjXUaTasX4nwmXmV674KsQFarSYMlQjY2Fw3xAIvrOTYTxTiahAxWJL0gwDL0is6gEizgKxG34xPXFPEFKobUsO+UagsQxCjU2zu5A03vEUmJ1ebVmMbR4p8b0GQ0qXEsRiGZSM5yJSS+/QLZ2t2JtrNPw7lBlpYl1v/hgA6bGor7TzUo4Z8pfEDbUKyAa9tV7bSGrpSW1HPcf9Q1VKqPco/O8sp4sBwzG1SGYCoin2cwVGA1Oq+ex7y8xGJ1z01yhkpKiAnp+7CFb32Fm076XmqJxiobH9LoX3H7zMNO5VRLPw5xrLVenXDVkN7urqxS49pc1iR9ZS8S147Q6T9nnFjmpq1iQTTJ8wNFPytOnCcb8KsTVQ0qbcsHSoRYG1rW11/vOyLNeLc7YcufXSZBkxNWYJMCICIiAiIgIiICIiBERJgRJiIET4Y0HlvY2JVgD2BINjPvPli/Yb+U/lInwca8UYOo2HIyNUqWsAqlupjlzaD1vNb4X4Jx6LUqLg3NRkdaYYIqoXGU1jmYdQUtb1sZ13A44LhmqAEhFdiF9o5LkgeZ0nngvEKz1GFTllciMQl7U3fVaJcn7xsnUTYW6fOc8RjaZckwX2S8UI6lprp+OuNPSy3N5fcA+xlqbh8S9CoRqEtUKX82Gma29trzfsT4npLiRQCVHbLUJyU6jEMhpjl6LY6OSSDoQPOZX6ypLSD1Ky5bAljYbsQBlUnW/Tp3Uy/arnuJ+xIVmJfGhBfRKdAAKPK7VJaYH7GcDTH7ys5/iPKv8L0yB8JuLcYo51XmLmcKVAuQQ+iMSBZQx0F99bSsxPjGnmqJTRqjjOqfhWpUpAGtSUkXBQEXJHnbaTiFZhfsk4amYmnVdm3ZqtyB3C2Atf01ljw3wHw7Cg8uhkzFVJao5LEsFVSSdiSBbubT6UvFSvUCUkz9COerqGalzbEDYAFASTu4AvKjFY98VS5jM6UjTTEUkRmQlUxFNWNU/iOzAi1rwazeJ8Kw+ESmuFw4Q1Ky2ylgoO7EgnuuYWm/IdBNX45hhagA3s10UX1J6WA17nQa+k2hdhJoWeokQZoo9CJAkwEREBESLwJiIgIiIEQIkwItJiIETHx/7t/5T+UyZicUcCjUJ7Ix+QkT4NNw+uCrkCwKVrd7fdH+8wq9OthMMKdHM1JxSAqas9DPl5zMyqSVKliHsSpGtxaYy+IWw9AI1BXSoWBYsRboUFLAa3ue8cN8dVKoIpUlGU5CFV6hGXTa9yNtbTnm0Q2iJXHBwHq0HSqtblivnKF2poKuQpTR29sDl23vrcgTxg/DzU8Rh2axWlTxIJuLZmrZ6TWPcK7+4385VY/xZjKStUq1KdKkL61KZB9y3bqb+m059xbx5xFusYyr1EFaNLQKnYsUFgW03Ol5FbfXibVx1T9mqqYl6lBaTqXV0R6lVEpMECXCIhD2AupJ6bnQbyxwPA1pkvXKM/NrVVKhkCc9VFRbE9yDqfMTgmJ8e4ippVq1lA3AqO19fxG9ydTqTPk9bEVEL0alTklsuVuoMQATmGxN2Gsvs/pFddywmDpYZBkx1KkLIKhPJYNy1CBwzNdTlCg7jQGwhOK8LNEomKpOlOk1MlKmcrTqbglL7kDXztPz9hTVJrFbACnULLaysDZbAfX/LLPw7XdOYVJT2b2O4I79/P4RMox2ziniKhWq4UUnzg18xYK2XpBXc76vN8XacU8MVL18Mt9DVze64Qn/1na12l6M7JkxE0VTEiTAREQEREBERAREQESJMBERASu8Qf8rW/wDG/wCUsJX+IEvhaw/w3/KRPhDjvFKrM+W5stgqga9QBNvM6+4WuTKSnwqnSqCrXrLQIDDDpnKFm71nK9S0lNzqOtvTWWnE3HMdVtZgLkaMQRbKW3t7vSaTgML9841y57gnW4Btr5nW05K27l1TWchstDi+DwyMf1hUxDmx25tjbQg1Kdh7gZXVaHEMZUXmJihRO78skZTqDlWwtt3lJg+HM3MKJmLM6quugJN7e4d5m4vD43LTBdciLlVaRKBf5rAXPqSZrGKzrb14HhKNO+KfKosL1KFZR7rhrHvpKThyJV564WqctN86ggqGUgdYBN9Cov8ACa7T4tVByVK1Smu9gQxJ97aD4mbP4e8PvimL0izL1Ka71KlvUKq5cx+kytXrttS7Nbgy1ytFEFNqlwWAJDXUlT6XP1J8pTcG4TX5rMKd6a08lVtB1Jp033cE2K+hm4fspi8NRqChVFWylqasLMhAv0Ek3FxsT3Mq/wBMqsaeHxKA8tOZUbQmpVdQ6ZvQZ3Yjux12la/5idLZaemZ4aX/AIrDqWFw77EXBAvt853MTiHAKKpisObXcPo99bMBdD/Fve5nbwJ0cU7GuXkjJwkxE2ZgkwIgIiICIiAiIgIiIEXkyJMBERATB4yfuKnqrD5i0zpg8XH3L+6RPiYcn4zwE/pJspC2RifPQd/U6WmuYmhiaSilSTMKhrFNrU7uhqVCewGUW13m9eKQeYLGy2W++vT9e2k0ni3G2p1grKNFACXuaaAHLnsfaa7MR2FpxzXJ12Rf6yFLxagicqmjdNO+erlsHe1rJ3yKNAO5JOtxPhX4gSCeVzSPPS+9zZVB7bXMtxQ5utRNrH16iBb6CfTiaUWFIULLUuRU1y5jrqvyG/nIi2rXrnjVKjK5z18IQtrAJnUXtcZmbNfQjTTedUxHibD4LDotN0sFXIg8joHtb3nvqZUcIwFd1yVwEo62uSXbkhQrKxOgOm3ZdJl1/DOGsCBTyi3YW01i/JH6itJmNfFftXUqelQFH4i92FtcoC79tT3mv8L4i71lqVQQa2emTe9mQKEa/wDD05f80yP2eoriGcoMpUZKZHSCDqdO1xtLWrhA7KCqjJcgqLDqGVl07H85E8lcyCvHaJ2VzwZF5uFDAhuYBlO9hufp9Z1xZxXwpg2GLoMRfLVA39R/oDO1CdHD45+ads9RIibsQSYiAiIgIiICIiAiIgRJkCTAREQEwONfuH9QB9RM+fDFpdCD5SJGl+KqYKKyFVexsSL7DsPP1nN34YyVWNUZww7XJvfe1vhOl+I8MTbW4ANh62+k1epRcFbpfKfxBiPQ3BuvwtOW8bOOuvVdVTVaWQBUZtPZAYE2B1diL/L5iU3LyVA5AANiugysLezbsulrdrb31m1VuKVMhFKgFvobKSbX0JJJY7bTWMfSqGq5ZSOq4B0AJHUQB6jb1lIphN9ZP64UBVBC6sASSQBoQpPfc79xLOjUJYM9hSUa3IynS2/l/aavWwgfdLsCTdRkYXG4I0O2x00mXhuCHkZQhJNyWIAufO/nqdpnesew247zmLzHJSqAOi3FugHS666gdib3857wZUjPsq6nXsNyb7W8p8aKsaNOydVspJ1AYDy7bD5yw4ZwuvWVkCm1jmtsL7jUgE+kyiJ1tMxjJ8LBeZQYWIatcHs2tib99Z1gTTeA8GCtTvSCGnoFBJAGliL9wR5TcxPT446eZyf0RETRmmIEQEREBERAREQERECBJkSRAREQIM8VVuCJ7MgxI0niWNBORrhlY28iO6kbyvqqrbdBtobn8/8ASXXiDwtUr1S6OiaeRufU30Mq18H4pbXqI3uNj9Rac07vjSs9YwDhgNajgA9gfa+U+RwAa5IFrm1tRbsPfLyj4Sce0ot/k/MGZH7MWtlVh8b/AO6WNa1+r1P4fhbeWX6lIpgAi+5G1j6S6pcEKm4Wp8eXPjiuGV2OnMFvK35AgSs0Xi8Qr6eCFNQahXX0F2999SJb4DHC1rAD0sF+FpSYjw/i2YEIW9WZb2+s84nwzxBiMjKnqSNPkJWI78Tbk1t6LzHBRrKNWI/F/wBvpLaVfh3AVKVELVbM9zdux8u0tJ1R4wmSTEgyUPQiQJMBERAReItAREQERECDJERAREQEgxEDyRrIZB5SIkDy6ATw0RCULPVoiShAWQBrESJSlWM+yGIkoe5BiIEyYiAiIgIiIH//2Q==">
            <a:extLst>
              <a:ext uri="{FF2B5EF4-FFF2-40B4-BE49-F238E27FC236}">
                <a16:creationId xmlns="" xmlns:a16="http://schemas.microsoft.com/office/drawing/2014/main" id="{95A21390-5C2F-47A7-AD00-0035A2657240}"/>
              </a:ext>
            </a:extLst>
          </p:cNvPr>
          <p:cNvSpPr>
            <a:spLocks noChangeAspect="1" noChangeArrowheads="1"/>
          </p:cNvSpPr>
          <p:nvPr/>
        </p:nvSpPr>
        <p:spPr bwMode="auto">
          <a:xfrm>
            <a:off x="1739900" y="7938"/>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GB" altLang="en-US" sz="1800" dirty="0">
              <a:latin typeface="Arial" panose="020B0604020202020204" pitchFamily="34" charset="0"/>
            </a:endParaRPr>
          </a:p>
        </p:txBody>
      </p:sp>
      <p:pic>
        <p:nvPicPr>
          <p:cNvPr id="9226" name="Picture 10">
            <a:extLst>
              <a:ext uri="{FF2B5EF4-FFF2-40B4-BE49-F238E27FC236}">
                <a16:creationId xmlns="" xmlns:a16="http://schemas.microsoft.com/office/drawing/2014/main" id="{A2773C5D-34A5-431A-9BDE-85B17088743E}"/>
              </a:ext>
            </a:extLst>
          </p:cNvPr>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476375" y="5229225"/>
            <a:ext cx="1233488" cy="1809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024108806"/>
      </p:ext>
    </p:extLst>
  </p:cSld>
  <p:clrMapOvr>
    <a:masterClrMapping/>
  </p:clrMapOvr>
  <p:transition spd="slow"/>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3">
            <a:extLst>
              <a:ext uri="{FF2B5EF4-FFF2-40B4-BE49-F238E27FC236}">
                <a16:creationId xmlns="" xmlns:a16="http://schemas.microsoft.com/office/drawing/2014/main" id="{817612D0-A806-4E80-A234-B9A1891F65DD}"/>
              </a:ext>
            </a:extLst>
          </p:cNvPr>
          <p:cNvSpPr>
            <a:spLocks noGrp="1"/>
          </p:cNvSpPr>
          <p:nvPr>
            <p:ph type="title"/>
          </p:nvPr>
        </p:nvSpPr>
        <p:spPr>
          <a:xfrm>
            <a:off x="0" y="222252"/>
            <a:ext cx="12192000" cy="1335087"/>
          </a:xfrm>
          <a:solidFill>
            <a:schemeClr val="accent1"/>
          </a:solidFill>
        </p:spPr>
        <p:txBody>
          <a:bodyPr/>
          <a:lstStyle/>
          <a:p>
            <a:pPr algn="ctr"/>
            <a:r>
              <a:rPr lang="en-GB" altLang="en-US" sz="2800" dirty="0">
                <a:solidFill>
                  <a:schemeClr val="bg1"/>
                </a:solidFill>
                <a:latin typeface="Verdana" panose="020B0604030504040204" pitchFamily="34" charset="0"/>
                <a:ea typeface="Verdana" panose="020B0604030504040204" pitchFamily="34" charset="0"/>
                <a:cs typeface="Verdana" panose="020B0604030504040204" pitchFamily="34" charset="0"/>
              </a:rPr>
              <a:t>The SPPA Pension – Contribution Rates</a:t>
            </a:r>
          </a:p>
        </p:txBody>
      </p:sp>
      <p:sp>
        <p:nvSpPr>
          <p:cNvPr id="9219" name="TextBox 4">
            <a:extLst>
              <a:ext uri="{FF2B5EF4-FFF2-40B4-BE49-F238E27FC236}">
                <a16:creationId xmlns="" xmlns:a16="http://schemas.microsoft.com/office/drawing/2014/main" id="{22D97FBA-E7EF-42A1-A8F2-A151DB5582A7}"/>
              </a:ext>
            </a:extLst>
          </p:cNvPr>
          <p:cNvSpPr txBox="1">
            <a:spLocks noChangeArrowheads="1"/>
          </p:cNvSpPr>
          <p:nvPr/>
        </p:nvSpPr>
        <p:spPr bwMode="auto">
          <a:xfrm>
            <a:off x="459480" y="1399896"/>
            <a:ext cx="9011477" cy="3046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endParaRPr lang="en-GB" altLang="en-US" sz="2800" dirty="0">
              <a:latin typeface="Verdana" panose="020B0604030504040204" pitchFamily="34" charset="0"/>
              <a:ea typeface="Verdana" panose="020B0604030504040204" pitchFamily="34" charset="0"/>
              <a:cs typeface="Verdana" panose="020B0604030504040204" pitchFamily="34" charset="0"/>
            </a:endParaRPr>
          </a:p>
          <a:p>
            <a:pPr eaLnBrk="1" hangingPunct="1">
              <a:spcBef>
                <a:spcPct val="0"/>
              </a:spcBef>
              <a:buFontTx/>
              <a:buNone/>
            </a:pPr>
            <a:r>
              <a:rPr lang="en-GB" altLang="en-US" sz="2400" dirty="0">
                <a:latin typeface="Verdana" panose="020B0604030504040204" pitchFamily="34" charset="0"/>
                <a:ea typeface="Verdana" panose="020B0604030504040204" pitchFamily="34" charset="0"/>
                <a:cs typeface="Verdana" panose="020B0604030504040204" pitchFamily="34" charset="0"/>
              </a:rPr>
              <a:t>Employer contribution 20.9% of pensionable earnings</a:t>
            </a:r>
          </a:p>
          <a:p>
            <a:pPr eaLnBrk="1" hangingPunct="1">
              <a:spcBef>
                <a:spcPct val="0"/>
              </a:spcBef>
              <a:buFontTx/>
              <a:buNone/>
            </a:pPr>
            <a:endParaRPr lang="en-GB" altLang="en-US" sz="2400" dirty="0">
              <a:latin typeface="Verdana" panose="020B0604030504040204" pitchFamily="34" charset="0"/>
              <a:ea typeface="Verdana" panose="020B0604030504040204" pitchFamily="34" charset="0"/>
              <a:cs typeface="Verdana" panose="020B0604030504040204" pitchFamily="34" charset="0"/>
            </a:endParaRPr>
          </a:p>
          <a:p>
            <a:pPr eaLnBrk="1" hangingPunct="1">
              <a:spcBef>
                <a:spcPct val="0"/>
              </a:spcBef>
              <a:buFontTx/>
              <a:buNone/>
            </a:pPr>
            <a:r>
              <a:rPr lang="en-GB" altLang="en-US" sz="2400" dirty="0">
                <a:latin typeface="Verdana" panose="020B0604030504040204" pitchFamily="34" charset="0"/>
                <a:ea typeface="Verdana" panose="020B0604030504040204" pitchFamily="34" charset="0"/>
                <a:cs typeface="Verdana" panose="020B0604030504040204" pitchFamily="34" charset="0"/>
              </a:rPr>
              <a:t>Employee contribution rates -</a:t>
            </a:r>
          </a:p>
          <a:p>
            <a:pPr algn="ctr" eaLnBrk="1" hangingPunct="1">
              <a:spcBef>
                <a:spcPct val="0"/>
              </a:spcBef>
              <a:buFontTx/>
              <a:buNone/>
            </a:pPr>
            <a:endParaRPr lang="en-GB" altLang="en-US" sz="2400" dirty="0">
              <a:latin typeface="Verdana" panose="020B0604030504040204" pitchFamily="34" charset="0"/>
              <a:ea typeface="Verdana" panose="020B0604030504040204" pitchFamily="34" charset="0"/>
              <a:cs typeface="Verdana" panose="020B0604030504040204" pitchFamily="34" charset="0"/>
            </a:endParaRPr>
          </a:p>
          <a:p>
            <a:pPr algn="ctr" eaLnBrk="1" hangingPunct="1">
              <a:spcBef>
                <a:spcPct val="0"/>
              </a:spcBef>
              <a:buFontTx/>
              <a:buNone/>
            </a:pPr>
            <a:endParaRPr lang="en-GB" altLang="en-US" sz="2000" dirty="0">
              <a:latin typeface="Verdana" panose="020B0604030504040204" pitchFamily="34" charset="0"/>
              <a:ea typeface="Verdana" panose="020B0604030504040204" pitchFamily="34" charset="0"/>
              <a:cs typeface="Verdana" panose="020B0604030504040204" pitchFamily="34" charset="0"/>
            </a:endParaRPr>
          </a:p>
          <a:p>
            <a:pPr algn="ctr" eaLnBrk="1" hangingPunct="1">
              <a:spcBef>
                <a:spcPct val="0"/>
              </a:spcBef>
              <a:buFontTx/>
              <a:buNone/>
            </a:pPr>
            <a:endParaRPr lang="en-GB" sz="2400" b="1" dirty="0">
              <a:latin typeface="Verdana" panose="020B0604030504040204" pitchFamily="34" charset="0"/>
              <a:ea typeface="Verdana" panose="020B0604030504040204" pitchFamily="34" charset="0"/>
            </a:endParaRPr>
          </a:p>
          <a:p>
            <a:pPr algn="ctr" eaLnBrk="1" hangingPunct="1">
              <a:spcBef>
                <a:spcPct val="0"/>
              </a:spcBef>
              <a:buFontTx/>
              <a:buNone/>
            </a:pPr>
            <a:endParaRPr lang="en-GB" sz="2400" b="1" dirty="0"/>
          </a:p>
        </p:txBody>
      </p:sp>
      <p:sp>
        <p:nvSpPr>
          <p:cNvPr id="9220" name="TextBox 1">
            <a:extLst>
              <a:ext uri="{FF2B5EF4-FFF2-40B4-BE49-F238E27FC236}">
                <a16:creationId xmlns="" xmlns:a16="http://schemas.microsoft.com/office/drawing/2014/main" id="{8AB36CB6-EE2E-44ED-B375-2AEADF2067AB}"/>
              </a:ext>
            </a:extLst>
          </p:cNvPr>
          <p:cNvSpPr txBox="1">
            <a:spLocks noChangeArrowheads="1"/>
          </p:cNvSpPr>
          <p:nvPr/>
        </p:nvSpPr>
        <p:spPr bwMode="auto">
          <a:xfrm>
            <a:off x="2424113" y="6611939"/>
            <a:ext cx="7200900" cy="231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en-GB" altLang="en-US" sz="900" dirty="0">
                <a:latin typeface="Arial" panose="020B0604020202020204" pitchFamily="34" charset="0"/>
              </a:rPr>
              <a:t>Create and Prosper Financial Services Ltd is authorised and regulated by the Financial Conduct Authority. FCA Number 520631</a:t>
            </a:r>
          </a:p>
        </p:txBody>
      </p:sp>
      <p:pic>
        <p:nvPicPr>
          <p:cNvPr id="9221" name="Picture 3">
            <a:extLst>
              <a:ext uri="{FF2B5EF4-FFF2-40B4-BE49-F238E27FC236}">
                <a16:creationId xmlns="" xmlns:a16="http://schemas.microsoft.com/office/drawing/2014/main" id="{70674C64-D703-43CA-9B0B-F5DD0A617815}"/>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447214" y="5672139"/>
            <a:ext cx="1076325" cy="1062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222" name="Picture 5">
            <a:extLst>
              <a:ext uri="{FF2B5EF4-FFF2-40B4-BE49-F238E27FC236}">
                <a16:creationId xmlns="" xmlns:a16="http://schemas.microsoft.com/office/drawing/2014/main" id="{B432AED3-00AD-44A7-A2D4-BFA5F01C9A99}"/>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0180119" y="201475"/>
            <a:ext cx="1471613" cy="1368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223" name="AutoShape 9">
            <a:extLst>
              <a:ext uri="{FF2B5EF4-FFF2-40B4-BE49-F238E27FC236}">
                <a16:creationId xmlns="" xmlns:a16="http://schemas.microsoft.com/office/drawing/2014/main" id="{BBC96044-874F-49C3-9B3F-0A6669A87E0E}"/>
              </a:ext>
            </a:extLst>
          </p:cNvPr>
          <p:cNvSpPr>
            <a:spLocks noChangeAspect="1" noChangeArrowheads="1"/>
          </p:cNvSpPr>
          <p:nvPr/>
        </p:nvSpPr>
        <p:spPr bwMode="auto">
          <a:xfrm>
            <a:off x="1587500" y="-144463"/>
            <a:ext cx="304800" cy="3048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GB" altLang="en-US" sz="1800" dirty="0">
              <a:latin typeface="Arial" panose="020B0604020202020204" pitchFamily="34" charset="0"/>
            </a:endParaRPr>
          </a:p>
        </p:txBody>
      </p:sp>
      <p:sp>
        <p:nvSpPr>
          <p:cNvPr id="9224" name="AutoShape 11" descr="data:image/jpeg;base64,/9j/4AAQSkZJRgABAQAAAQABAAD/2wCEAAkGBhESEBQUEBAVFBQWFRQWFhQYFRQWFRUWFRQXFhQSFRcXGyYeGBkjGhQUHy8gIycpLCwsFh4xNTAqNSgrLCkBCQoKDgwOGg8PGikfHyEpLCkpKikpKSkpKSksKSkpKSkpKSkpKSwpKSwpKSkpKSksLCwpKSkpKSksKSwsKSkpKf/AABEIAJMA2wMBIgACEQEDEQH/xAAcAAEAAgMBAQEAAAAAAAAAAAAAAQUEBgcCAwj/xAA/EAACAQIEBAMFBAgEBwAAAAABAgADEQQSITEFEyJBBlFhMnGBkaEHI0KxFBUWM1Jy0eFjgsHCJDRDYnOy8P/EABkBAQADAQEAAAAAAAAAAAAAAAABAgMEBf/EAB4RAQADAAMBAQEBAAAAAAAAAAABAhEDITESQTIi/9oADAMBAAIRAxEAPwDuMREBERAiIMQERECJMXkEwPFSqFtcgX0Ec70lZxmsLqLbG99hfy9Z5pVqrbZF+J/K0rMpxZNVPkPr/SRzW9Pr/WUuMxnLNqmIA2voSRfzsdPjPrhWz3yVc1tCQBb53kfSflbCqfSTzj5fnNc8RccGCo82qKroD1ctVOUfxNfYes13A/bFw5zZqtSn/OmnzWPqD5dD5x8vr/aehiB3FprdDjeHfWlila4voRa3ofOeMFxbOxUOQR2Y3v6iRN4haKTPjaqdYHYg/wD209yj4G3XUsNzdt9Db+0vBLxOs0SZEkyRIiQJMBERAREQEREBERAiIiAiIgRBkyCYFRxtrkDbKb3JAHulLj+MBV6HQHvY5vTtcj3zL8X4sCy2JNr2G512BnLfGHGW54NA8roCkCplUkXzdrdwPfOfktnjXjjvtsPEsTTylaj21udmuSdbA2Jb8ptGC4sijKKgGXpINRRZhoQenQ7Tj/BeGVcZWAL2FRxR5h22LNlvq7KqsfIG3nOkU+E9N6mHeqVsvOosVqvlFiMQikAuLAX1vM4ifYbzaurjH8bohDnqowIII5isCDpawBuTe1u95zitgsLTqunIw6OHIIFCoSuugDc0HbyHwm1YThS8y9LhtUEEHnYpzlS2udUzEX8jYSsFbhP6QyENq5OYHPdzo721K5mBOtpMxbERausThuJWlbl4ikq+Rp1UFt98x7Sy5RernV+o2sVqgAg7EU3X/dK/iXCaa1VXPdWIyG6d9twLbee8mtxWmTZKeemCCxYNlCg/hGtvZ398zrE/q9+vHR/DN0zBySzG98tgdPiL/GbCJrHhEgZ0t5Ed/Q2PxE2edlPHFPpERLoSIgRAREQEREBERAREQIiIgItEQIkwZ86z2UnyBPyEDQPE+NJeow3FwLbkjRbfGaO9GgudHNas6Xz06VPM6kGzAlvZ10vrvpNg8QVUNNjVJy2uQDlY66AH3kGc14RxRlqqzsxtcNZiraLrZhrrtObPqW0dNx4SaFZM9RWo1UN6BVnKUdiugF84t1EjXUaTasX4nwmXmV674KsQFarSYMlQjY2Fw3xAIvrOTYTxTiahAxWJL0gwDL0is6gEizgKxG34xPXFPEFKobUsO+UagsQxCjU2zu5A03vEUmJ1ebVmMbR4p8b0GQ0qXEsRiGZSM5yJSS+/QLZ2t2JtrNPw7lBlpYl1v/hgA6bGor7TzUo4Z8pfEDbUKyAa9tV7bSGrpSW1HPcf9Q1VKqPco/O8sp4sBwzG1SGYCoin2cwVGA1Oq+ex7y8xGJ1z01yhkpKiAnp+7CFb32Fm076XmqJxiobH9LoX3H7zMNO5VRLPw5xrLVenXDVkN7urqxS49pc1iR9ZS8S147Q6T9nnFjmpq1iQTTJ8wNFPytOnCcb8KsTVQ0qbcsHSoRYG1rW11/vOyLNeLc7YcufXSZBkxNWYJMCICIiAiIgIiICIiBERJgRJiIET4Y0HlvY2JVgD2BINjPvPli/Yb+U/lInwca8UYOo2HIyNUqWsAqlupjlzaD1vNb4X4Jx6LUqLg3NRkdaYYIqoXGU1jmYdQUtb1sZ13A44LhmqAEhFdiF9o5LkgeZ0nngvEKz1GFTllciMQl7U3fVaJcn7xsnUTYW6fOc8RjaZckwX2S8UI6lprp+OuNPSy3N5fcA+xlqbh8S9CoRqEtUKX82Gma29trzfsT4npLiRQCVHbLUJyU6jEMhpjl6LY6OSSDoQPOZX6ypLSD1Ky5bAljYbsQBlUnW/Tp3Uy/arnuJ+xIVmJfGhBfRKdAAKPK7VJaYH7GcDTH7ys5/iPKv8L0yB8JuLcYo51XmLmcKVAuQQ+iMSBZQx0F99bSsxPjGnmqJTRqjjOqfhWpUpAGtSUkXBQEXJHnbaTiFZhfsk4amYmnVdm3ZqtyB3C2Atf01ljw3wHw7Cg8uhkzFVJao5LEsFVSSdiSBbubT6UvFSvUCUkz9COerqGalzbEDYAFASTu4AvKjFY98VS5jM6UjTTEUkRmQlUxFNWNU/iOzAi1rwazeJ8Kw+ESmuFw4Q1Ky2ylgoO7EgnuuYWm/IdBNX45hhagA3s10UX1J6WA17nQa+k2hdhJoWeokQZoo9CJAkwEREBESLwJiIgIiIEQIkwItJiIETHx/7t/5T+UyZicUcCjUJ7Ix+QkT4NNw+uCrkCwKVrd7fdH+8wq9OthMMKdHM1JxSAqas9DPl5zMyqSVKliHsSpGtxaYy+IWw9AI1BXSoWBYsRboUFLAa3ue8cN8dVKoIpUlGU5CFV6hGXTa9yNtbTnm0Q2iJXHBwHq0HSqtblivnKF2poKuQpTR29sDl23vrcgTxg/DzU8Rh2axWlTxIJuLZmrZ6TWPcK7+4385VY/xZjKStUq1KdKkL61KZB9y3bqb+m059xbx5xFusYyr1EFaNLQKnYsUFgW03Ol5FbfXibVx1T9mqqYl6lBaTqXV0R6lVEpMECXCIhD2AupJ6bnQbyxwPA1pkvXKM/NrVVKhkCc9VFRbE9yDqfMTgmJ8e4ippVq1lA3AqO19fxG9ydTqTPk9bEVEL0alTklsuVuoMQATmGxN2Gsvs/pFddywmDpYZBkx1KkLIKhPJYNy1CBwzNdTlCg7jQGwhOK8LNEomKpOlOk1MlKmcrTqbglL7kDXztPz9hTVJrFbACnULLaysDZbAfX/LLPw7XdOYVJT2b2O4I79/P4RMox2ziniKhWq4UUnzg18xYK2XpBXc76vN8XacU8MVL18Mt9DVze64Qn/1na12l6M7JkxE0VTEiTAREQEREBERAREQESJMBERASu8Qf8rW/wDG/wCUsJX+IEvhaw/w3/KRPhDjvFKrM+W5stgqga9QBNvM6+4WuTKSnwqnSqCrXrLQIDDDpnKFm71nK9S0lNzqOtvTWWnE3HMdVtZgLkaMQRbKW3t7vSaTgML9841y57gnW4Btr5nW05K27l1TWchstDi+DwyMf1hUxDmx25tjbQg1Kdh7gZXVaHEMZUXmJihRO78skZTqDlWwtt3lJg+HM3MKJmLM6quugJN7e4d5m4vD43LTBdciLlVaRKBf5rAXPqSZrGKzrb14HhKNO+KfKosL1KFZR7rhrHvpKThyJV564WqctN86ggqGUgdYBN9Cov8ACa7T4tVByVK1Smu9gQxJ97aD4mbP4e8PvimL0izL1Ka71KlvUKq5cx+kytXrttS7Nbgy1ytFEFNqlwWAJDXUlT6XP1J8pTcG4TX5rMKd6a08lVtB1Jp033cE2K+hm4fspi8NRqChVFWylqasLMhAv0Ek3FxsT3Mq/wBMqsaeHxKA8tOZUbQmpVdQ6ZvQZ3Yjux12la/5idLZaemZ4aX/AIrDqWFw77EXBAvt853MTiHAKKpisObXcPo99bMBdD/Fve5nbwJ0cU7GuXkjJwkxE2ZgkwIgIiICIiAiIgIiIEXkyJMBERATB4yfuKnqrD5i0zpg8XH3L+6RPiYcn4zwE/pJspC2RifPQd/U6WmuYmhiaSilSTMKhrFNrU7uhqVCewGUW13m9eKQeYLGy2W++vT9e2k0ni3G2p1grKNFACXuaaAHLnsfaa7MR2FpxzXJ12Rf6yFLxagicqmjdNO+erlsHe1rJ3yKNAO5JOtxPhX4gSCeVzSPPS+9zZVB7bXMtxQ5utRNrH16iBb6CfTiaUWFIULLUuRU1y5jrqvyG/nIi2rXrnjVKjK5z18IQtrAJnUXtcZmbNfQjTTedUxHibD4LDotN0sFXIg8joHtb3nvqZUcIwFd1yVwEo62uSXbkhQrKxOgOm3ZdJl1/DOGsCBTyi3YW01i/JH6itJmNfFftXUqelQFH4i92FtcoC79tT3mv8L4i71lqVQQa2emTe9mQKEa/wDD05f80yP2eoriGcoMpUZKZHSCDqdO1xtLWrhA7KCqjJcgqLDqGVl07H85E8lcyCvHaJ2VzwZF5uFDAhuYBlO9hufp9Z1xZxXwpg2GLoMRfLVA39R/oDO1CdHD45+ads9RIibsQSYiAiIgIiICIiAiIgRJkCTAREQEwONfuH9QB9RM+fDFpdCD5SJGl+KqYKKyFVexsSL7DsPP1nN34YyVWNUZww7XJvfe1vhOl+I8MTbW4ANh62+k1epRcFbpfKfxBiPQ3BuvwtOW8bOOuvVdVTVaWQBUZtPZAYE2B1diL/L5iU3LyVA5AANiugysLezbsulrdrb31m1VuKVMhFKgFvobKSbX0JJJY7bTWMfSqGq5ZSOq4B0AJHUQB6jb1lIphN9ZP64UBVBC6sASSQBoQpPfc79xLOjUJYM9hSUa3IynS2/l/aavWwgfdLsCTdRkYXG4I0O2x00mXhuCHkZQhJNyWIAufO/nqdpnesew247zmLzHJSqAOi3FugHS666gdib3857wZUjPsq6nXsNyb7W8p8aKsaNOydVspJ1AYDy7bD5yw4ZwuvWVkCm1jmtsL7jUgE+kyiJ1tMxjJ8LBeZQYWIatcHs2tib99Z1gTTeA8GCtTvSCGnoFBJAGliL9wR5TcxPT446eZyf0RETRmmIEQEREBERAREQERECBJkSRAREQIM8VVuCJ7MgxI0niWNBORrhlY28iO6kbyvqqrbdBtobn8/8ASXXiDwtUr1S6OiaeRufU30Mq18H4pbXqI3uNj9Rac07vjSs9YwDhgNajgA9gfa+U+RwAa5IFrm1tRbsPfLyj4Sce0ot/k/MGZH7MWtlVh8b/AO6WNa1+r1P4fhbeWX6lIpgAi+5G1j6S6pcEKm4Wp8eXPjiuGV2OnMFvK35AgSs0Xi8Qr6eCFNQahXX0F2999SJb4DHC1rAD0sF+FpSYjw/i2YEIW9WZb2+s84nwzxBiMjKnqSNPkJWI78Tbk1t6LzHBRrKNWI/F/wBvpLaVfh3AVKVELVbM9zdux8u0tJ1R4wmSTEgyUPQiQJMBERAReItAREQERECDJERAREQEgxEDyRrIZB5SIkDy6ATw0RCULPVoiShAWQBrESJSlWM+yGIkoe5BiIEyYiAiIgIiIH//2Q==">
            <a:extLst>
              <a:ext uri="{FF2B5EF4-FFF2-40B4-BE49-F238E27FC236}">
                <a16:creationId xmlns="" xmlns:a16="http://schemas.microsoft.com/office/drawing/2014/main" id="{95A21390-5C2F-47A7-AD00-0035A2657240}"/>
              </a:ext>
            </a:extLst>
          </p:cNvPr>
          <p:cNvSpPr>
            <a:spLocks noChangeAspect="1" noChangeArrowheads="1"/>
          </p:cNvSpPr>
          <p:nvPr/>
        </p:nvSpPr>
        <p:spPr bwMode="auto">
          <a:xfrm>
            <a:off x="1739900" y="7938"/>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GB" altLang="en-US" sz="1800" dirty="0">
              <a:latin typeface="Arial" panose="020B0604020202020204" pitchFamily="34" charset="0"/>
            </a:endParaRPr>
          </a:p>
        </p:txBody>
      </p:sp>
      <p:pic>
        <p:nvPicPr>
          <p:cNvPr id="9226" name="Picture 10">
            <a:extLst>
              <a:ext uri="{FF2B5EF4-FFF2-40B4-BE49-F238E27FC236}">
                <a16:creationId xmlns="" xmlns:a16="http://schemas.microsoft.com/office/drawing/2014/main" id="{A2773C5D-34A5-431A-9BDE-85B17088743E}"/>
              </a:ext>
            </a:extLst>
          </p:cNvPr>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476375" y="5229225"/>
            <a:ext cx="1233488" cy="1809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2" name="Table 1">
            <a:extLst>
              <a:ext uri="{FF2B5EF4-FFF2-40B4-BE49-F238E27FC236}">
                <a16:creationId xmlns="" xmlns:a16="http://schemas.microsoft.com/office/drawing/2014/main" id="{D1C9C501-BE6C-4598-913A-4FF87AAEE7E8}"/>
              </a:ext>
            </a:extLst>
          </p:cNvPr>
          <p:cNvGraphicFramePr>
            <a:graphicFrameLocks noGrp="1"/>
          </p:cNvGraphicFramePr>
          <p:nvPr>
            <p:extLst>
              <p:ext uri="{D42A27DB-BD31-4B8C-83A1-F6EECF244321}">
                <p14:modId xmlns:p14="http://schemas.microsoft.com/office/powerpoint/2010/main" val="1371419592"/>
              </p:ext>
            </p:extLst>
          </p:nvPr>
        </p:nvGraphicFramePr>
        <p:xfrm>
          <a:off x="5168348" y="2398643"/>
          <a:ext cx="6483387" cy="3363684"/>
        </p:xfrm>
        <a:graphic>
          <a:graphicData uri="http://schemas.openxmlformats.org/drawingml/2006/table">
            <a:tbl>
              <a:tblPr/>
              <a:tblGrid>
                <a:gridCol w="2161129">
                  <a:extLst>
                    <a:ext uri="{9D8B030D-6E8A-4147-A177-3AD203B41FA5}">
                      <a16:colId xmlns="" xmlns:a16="http://schemas.microsoft.com/office/drawing/2014/main" val="3984286656"/>
                    </a:ext>
                  </a:extLst>
                </a:gridCol>
                <a:gridCol w="2161129">
                  <a:extLst>
                    <a:ext uri="{9D8B030D-6E8A-4147-A177-3AD203B41FA5}">
                      <a16:colId xmlns="" xmlns:a16="http://schemas.microsoft.com/office/drawing/2014/main" val="1418676828"/>
                    </a:ext>
                  </a:extLst>
                </a:gridCol>
                <a:gridCol w="2161129">
                  <a:extLst>
                    <a:ext uri="{9D8B030D-6E8A-4147-A177-3AD203B41FA5}">
                      <a16:colId xmlns="" xmlns:a16="http://schemas.microsoft.com/office/drawing/2014/main" val="2038665153"/>
                    </a:ext>
                  </a:extLst>
                </a:gridCol>
              </a:tblGrid>
              <a:tr h="861691">
                <a:tc>
                  <a:txBody>
                    <a:bodyPr/>
                    <a:lstStyle/>
                    <a:p>
                      <a:pPr fontAlgn="t"/>
                      <a:r>
                        <a:rPr lang="en-GB" sz="1700" dirty="0">
                          <a:effectLst/>
                        </a:rPr>
                        <a:t>Tier</a:t>
                      </a:r>
                    </a:p>
                  </a:txBody>
                  <a:tcPr marL="9126" marR="9126" marT="9126" marB="9126">
                    <a:lnL>
                      <a:noFill/>
                    </a:lnL>
                    <a:lnR>
                      <a:noFill/>
                    </a:lnR>
                    <a:lnT w="9525" cap="flat" cmpd="sng" algn="ctr">
                      <a:solidFill>
                        <a:srgbClr val="DEE2E6"/>
                      </a:solidFill>
                      <a:prstDash val="solid"/>
                      <a:round/>
                      <a:headEnd type="none" w="med" len="med"/>
                      <a:tailEnd type="none" w="med" len="med"/>
                    </a:lnT>
                    <a:lnB w="9525" cap="flat" cmpd="sng" algn="ctr">
                      <a:solidFill>
                        <a:srgbClr val="DEE2E6"/>
                      </a:solidFill>
                      <a:prstDash val="solid"/>
                      <a:round/>
                      <a:headEnd type="none" w="med" len="med"/>
                      <a:tailEnd type="none" w="med" len="med"/>
                    </a:lnB>
                  </a:tcPr>
                </a:tc>
                <a:tc>
                  <a:txBody>
                    <a:bodyPr/>
                    <a:lstStyle/>
                    <a:p>
                      <a:pPr fontAlgn="t"/>
                      <a:r>
                        <a:rPr lang="en-GB" sz="1700" dirty="0">
                          <a:effectLst/>
                        </a:rPr>
                        <a:t>Column 1</a:t>
                      </a:r>
                    </a:p>
                    <a:p>
                      <a:pPr fontAlgn="t"/>
                      <a:r>
                        <a:rPr lang="en-GB" sz="1700" dirty="0">
                          <a:effectLst/>
                        </a:rPr>
                        <a:t>Pensionable earnings band</a:t>
                      </a:r>
                    </a:p>
                  </a:txBody>
                  <a:tcPr marL="9126" marR="9126" marT="9126" marB="9126">
                    <a:lnL>
                      <a:noFill/>
                    </a:lnL>
                    <a:lnR>
                      <a:noFill/>
                    </a:lnR>
                    <a:lnT w="9525" cap="flat" cmpd="sng" algn="ctr">
                      <a:solidFill>
                        <a:srgbClr val="DEE2E6"/>
                      </a:solidFill>
                      <a:prstDash val="solid"/>
                      <a:round/>
                      <a:headEnd type="none" w="med" len="med"/>
                      <a:tailEnd type="none" w="med" len="med"/>
                    </a:lnT>
                    <a:lnB w="9525" cap="flat" cmpd="sng" algn="ctr">
                      <a:solidFill>
                        <a:srgbClr val="DEE2E6"/>
                      </a:solidFill>
                      <a:prstDash val="solid"/>
                      <a:round/>
                      <a:headEnd type="none" w="med" len="med"/>
                      <a:tailEnd type="none" w="med" len="med"/>
                    </a:lnB>
                  </a:tcPr>
                </a:tc>
                <a:tc>
                  <a:txBody>
                    <a:bodyPr/>
                    <a:lstStyle/>
                    <a:p>
                      <a:pPr algn="ctr" fontAlgn="t"/>
                      <a:r>
                        <a:rPr lang="en-GB" sz="1700" dirty="0">
                          <a:effectLst/>
                        </a:rPr>
                        <a:t>Column 2</a:t>
                      </a:r>
                    </a:p>
                    <a:p>
                      <a:pPr algn="ctr" fontAlgn="t"/>
                      <a:r>
                        <a:rPr lang="en-GB" sz="1700" dirty="0">
                          <a:effectLst/>
                        </a:rPr>
                        <a:t>Contribution percentage rate</a:t>
                      </a:r>
                    </a:p>
                  </a:txBody>
                  <a:tcPr marL="9126" marR="9126" marT="9126" marB="9126">
                    <a:lnL>
                      <a:noFill/>
                    </a:lnL>
                    <a:lnR>
                      <a:noFill/>
                    </a:lnR>
                    <a:lnT w="9525" cap="flat" cmpd="sng" algn="ctr">
                      <a:solidFill>
                        <a:srgbClr val="DEE2E6"/>
                      </a:solidFill>
                      <a:prstDash val="solid"/>
                      <a:round/>
                      <a:headEnd type="none" w="med" len="med"/>
                      <a:tailEnd type="none" w="med" len="med"/>
                    </a:lnT>
                    <a:lnB w="9525" cap="flat" cmpd="sng" algn="ctr">
                      <a:solidFill>
                        <a:srgbClr val="DEE2E6"/>
                      </a:solidFill>
                      <a:prstDash val="solid"/>
                      <a:round/>
                      <a:headEnd type="none" w="med" len="med"/>
                      <a:tailEnd type="none" w="med" len="med"/>
                    </a:lnB>
                  </a:tcPr>
                </a:tc>
                <a:extLst>
                  <a:ext uri="{0D108BD9-81ED-4DB2-BD59-A6C34878D82A}">
                    <a16:rowId xmlns="" xmlns:a16="http://schemas.microsoft.com/office/drawing/2014/main" val="2460107339"/>
                  </a:ext>
                </a:extLst>
              </a:tr>
              <a:tr h="300411">
                <a:tc>
                  <a:txBody>
                    <a:bodyPr/>
                    <a:lstStyle/>
                    <a:p>
                      <a:pPr fontAlgn="t"/>
                      <a:r>
                        <a:rPr lang="en-GB" sz="1700" dirty="0">
                          <a:effectLst/>
                        </a:rPr>
                        <a:t>1</a:t>
                      </a:r>
                    </a:p>
                  </a:txBody>
                  <a:tcPr marL="9126" marR="9126" marT="9126" marB="9126">
                    <a:lnL>
                      <a:noFill/>
                    </a:lnL>
                    <a:lnR>
                      <a:noFill/>
                    </a:lnR>
                    <a:lnT w="9525" cap="flat" cmpd="sng" algn="ctr">
                      <a:solidFill>
                        <a:srgbClr val="DEE2E6"/>
                      </a:solidFill>
                      <a:prstDash val="solid"/>
                      <a:round/>
                      <a:headEnd type="none" w="med" len="med"/>
                      <a:tailEnd type="none" w="med" len="med"/>
                    </a:lnT>
                    <a:lnB w="9525" cap="flat" cmpd="sng" algn="ctr">
                      <a:solidFill>
                        <a:srgbClr val="DEE2E6"/>
                      </a:solidFill>
                      <a:prstDash val="solid"/>
                      <a:round/>
                      <a:headEnd type="none" w="med" len="med"/>
                      <a:tailEnd type="none" w="med" len="med"/>
                    </a:lnB>
                  </a:tcPr>
                </a:tc>
                <a:tc>
                  <a:txBody>
                    <a:bodyPr/>
                    <a:lstStyle/>
                    <a:p>
                      <a:pPr fontAlgn="t"/>
                      <a:r>
                        <a:rPr lang="en-GB" sz="1700" dirty="0">
                          <a:effectLst/>
                        </a:rPr>
                        <a:t>Up to </a:t>
                      </a:r>
                      <a:r>
                        <a:rPr lang="en-GB" sz="1700" dirty="0" smtClean="0">
                          <a:effectLst/>
                        </a:rPr>
                        <a:t>£21,614</a:t>
                      </a:r>
                      <a:endParaRPr lang="en-GB" sz="1700" dirty="0">
                        <a:effectLst/>
                      </a:endParaRPr>
                    </a:p>
                  </a:txBody>
                  <a:tcPr marL="9126" marR="9126" marT="9126" marB="9126">
                    <a:lnL>
                      <a:noFill/>
                    </a:lnL>
                    <a:lnR>
                      <a:noFill/>
                    </a:lnR>
                    <a:lnT w="9525" cap="flat" cmpd="sng" algn="ctr">
                      <a:solidFill>
                        <a:srgbClr val="DEE2E6"/>
                      </a:solidFill>
                      <a:prstDash val="solid"/>
                      <a:round/>
                      <a:headEnd type="none" w="med" len="med"/>
                      <a:tailEnd type="none" w="med" len="med"/>
                    </a:lnT>
                    <a:lnB w="9525" cap="flat" cmpd="sng" algn="ctr">
                      <a:solidFill>
                        <a:srgbClr val="DEE2E6"/>
                      </a:solidFill>
                      <a:prstDash val="solid"/>
                      <a:round/>
                      <a:headEnd type="none" w="med" len="med"/>
                      <a:tailEnd type="none" w="med" len="med"/>
                    </a:lnB>
                  </a:tcPr>
                </a:tc>
                <a:tc>
                  <a:txBody>
                    <a:bodyPr/>
                    <a:lstStyle/>
                    <a:p>
                      <a:pPr algn="ctr" fontAlgn="t"/>
                      <a:r>
                        <a:rPr lang="en-GB" sz="1700" dirty="0">
                          <a:effectLst/>
                        </a:rPr>
                        <a:t>5.2%</a:t>
                      </a:r>
                    </a:p>
                  </a:txBody>
                  <a:tcPr marL="9126" marR="9126" marT="9126" marB="9126">
                    <a:lnL>
                      <a:noFill/>
                    </a:lnL>
                    <a:lnR>
                      <a:noFill/>
                    </a:lnR>
                    <a:lnT w="9525" cap="flat" cmpd="sng" algn="ctr">
                      <a:solidFill>
                        <a:srgbClr val="DEE2E6"/>
                      </a:solidFill>
                      <a:prstDash val="solid"/>
                      <a:round/>
                      <a:headEnd type="none" w="med" len="med"/>
                      <a:tailEnd type="none" w="med" len="med"/>
                    </a:lnT>
                    <a:lnB w="9525" cap="flat" cmpd="sng" algn="ctr">
                      <a:solidFill>
                        <a:srgbClr val="DEE2E6"/>
                      </a:solidFill>
                      <a:prstDash val="solid"/>
                      <a:round/>
                      <a:headEnd type="none" w="med" len="med"/>
                      <a:tailEnd type="none" w="med" len="med"/>
                    </a:lnB>
                  </a:tcPr>
                </a:tc>
                <a:extLst>
                  <a:ext uri="{0D108BD9-81ED-4DB2-BD59-A6C34878D82A}">
                    <a16:rowId xmlns="" xmlns:a16="http://schemas.microsoft.com/office/drawing/2014/main" val="4017501813"/>
                  </a:ext>
                </a:extLst>
              </a:tr>
              <a:tr h="300411">
                <a:tc>
                  <a:txBody>
                    <a:bodyPr/>
                    <a:lstStyle/>
                    <a:p>
                      <a:pPr fontAlgn="t"/>
                      <a:r>
                        <a:rPr lang="en-GB" sz="1700" dirty="0">
                          <a:effectLst/>
                        </a:rPr>
                        <a:t>2</a:t>
                      </a:r>
                    </a:p>
                  </a:txBody>
                  <a:tcPr marL="9126" marR="9126" marT="9126" marB="9126">
                    <a:lnL>
                      <a:noFill/>
                    </a:lnL>
                    <a:lnR>
                      <a:noFill/>
                    </a:lnR>
                    <a:lnT w="9525" cap="flat" cmpd="sng" algn="ctr">
                      <a:solidFill>
                        <a:srgbClr val="DEE2E6"/>
                      </a:solidFill>
                      <a:prstDash val="solid"/>
                      <a:round/>
                      <a:headEnd type="none" w="med" len="med"/>
                      <a:tailEnd type="none" w="med" len="med"/>
                    </a:lnT>
                    <a:lnB w="9525" cap="flat" cmpd="sng" algn="ctr">
                      <a:solidFill>
                        <a:srgbClr val="DEE2E6"/>
                      </a:solidFill>
                      <a:prstDash val="solid"/>
                      <a:round/>
                      <a:headEnd type="none" w="med" len="med"/>
                      <a:tailEnd type="none" w="med" len="med"/>
                    </a:lnB>
                  </a:tcPr>
                </a:tc>
                <a:tc>
                  <a:txBody>
                    <a:bodyPr/>
                    <a:lstStyle/>
                    <a:p>
                      <a:pPr fontAlgn="t"/>
                      <a:r>
                        <a:rPr lang="en-GB" sz="1700" dirty="0" smtClean="0">
                          <a:effectLst/>
                        </a:rPr>
                        <a:t>£21,615 to £25,981</a:t>
                      </a:r>
                      <a:endParaRPr lang="en-GB" sz="1700" dirty="0">
                        <a:effectLst/>
                      </a:endParaRPr>
                    </a:p>
                  </a:txBody>
                  <a:tcPr marL="9126" marR="9126" marT="9126" marB="9126">
                    <a:lnL>
                      <a:noFill/>
                    </a:lnL>
                    <a:lnR>
                      <a:noFill/>
                    </a:lnR>
                    <a:lnT w="9525" cap="flat" cmpd="sng" algn="ctr">
                      <a:solidFill>
                        <a:srgbClr val="DEE2E6"/>
                      </a:solidFill>
                      <a:prstDash val="solid"/>
                      <a:round/>
                      <a:headEnd type="none" w="med" len="med"/>
                      <a:tailEnd type="none" w="med" len="med"/>
                    </a:lnT>
                    <a:lnB w="9525" cap="flat" cmpd="sng" algn="ctr">
                      <a:solidFill>
                        <a:srgbClr val="DEE2E6"/>
                      </a:solidFill>
                      <a:prstDash val="solid"/>
                      <a:round/>
                      <a:headEnd type="none" w="med" len="med"/>
                      <a:tailEnd type="none" w="med" len="med"/>
                    </a:lnB>
                  </a:tcPr>
                </a:tc>
                <a:tc>
                  <a:txBody>
                    <a:bodyPr/>
                    <a:lstStyle/>
                    <a:p>
                      <a:pPr algn="ctr" fontAlgn="t"/>
                      <a:r>
                        <a:rPr lang="en-GB" sz="1700" dirty="0">
                          <a:effectLst/>
                        </a:rPr>
                        <a:t>5.8%</a:t>
                      </a:r>
                    </a:p>
                  </a:txBody>
                  <a:tcPr marL="9126" marR="9126" marT="9126" marB="9126">
                    <a:lnL>
                      <a:noFill/>
                    </a:lnL>
                    <a:lnR>
                      <a:noFill/>
                    </a:lnR>
                    <a:lnT w="9525" cap="flat" cmpd="sng" algn="ctr">
                      <a:solidFill>
                        <a:srgbClr val="DEE2E6"/>
                      </a:solidFill>
                      <a:prstDash val="solid"/>
                      <a:round/>
                      <a:headEnd type="none" w="med" len="med"/>
                      <a:tailEnd type="none" w="med" len="med"/>
                    </a:lnT>
                    <a:lnB w="9525" cap="flat" cmpd="sng" algn="ctr">
                      <a:solidFill>
                        <a:srgbClr val="DEE2E6"/>
                      </a:solidFill>
                      <a:prstDash val="solid"/>
                      <a:round/>
                      <a:headEnd type="none" w="med" len="med"/>
                      <a:tailEnd type="none" w="med" len="med"/>
                    </a:lnB>
                  </a:tcPr>
                </a:tc>
                <a:extLst>
                  <a:ext uri="{0D108BD9-81ED-4DB2-BD59-A6C34878D82A}">
                    <a16:rowId xmlns="" xmlns:a16="http://schemas.microsoft.com/office/drawing/2014/main" val="523696871"/>
                  </a:ext>
                </a:extLst>
              </a:tr>
              <a:tr h="300411">
                <a:tc>
                  <a:txBody>
                    <a:bodyPr/>
                    <a:lstStyle/>
                    <a:p>
                      <a:pPr fontAlgn="t"/>
                      <a:r>
                        <a:rPr lang="en-GB" sz="1700" dirty="0">
                          <a:effectLst/>
                        </a:rPr>
                        <a:t>3</a:t>
                      </a:r>
                    </a:p>
                  </a:txBody>
                  <a:tcPr marL="9126" marR="9126" marT="9126" marB="9126">
                    <a:lnL>
                      <a:noFill/>
                    </a:lnL>
                    <a:lnR>
                      <a:noFill/>
                    </a:lnR>
                    <a:lnT w="9525" cap="flat" cmpd="sng" algn="ctr">
                      <a:solidFill>
                        <a:srgbClr val="DEE2E6"/>
                      </a:solidFill>
                      <a:prstDash val="solid"/>
                      <a:round/>
                      <a:headEnd type="none" w="med" len="med"/>
                      <a:tailEnd type="none" w="med" len="med"/>
                    </a:lnT>
                    <a:lnB w="9525" cap="flat" cmpd="sng" algn="ctr">
                      <a:solidFill>
                        <a:srgbClr val="DEE2E6"/>
                      </a:solidFill>
                      <a:prstDash val="solid"/>
                      <a:round/>
                      <a:headEnd type="none" w="med" len="med"/>
                      <a:tailEnd type="none" w="med" len="med"/>
                    </a:lnB>
                  </a:tcPr>
                </a:tc>
                <a:tc>
                  <a:txBody>
                    <a:bodyPr/>
                    <a:lstStyle/>
                    <a:p>
                      <a:pPr fontAlgn="t"/>
                      <a:r>
                        <a:rPr lang="en-GB" sz="1700" dirty="0" smtClean="0">
                          <a:effectLst/>
                        </a:rPr>
                        <a:t>£25,982 to £32,914</a:t>
                      </a:r>
                      <a:endParaRPr lang="en-GB" sz="1700" dirty="0">
                        <a:effectLst/>
                      </a:endParaRPr>
                    </a:p>
                  </a:txBody>
                  <a:tcPr marL="9126" marR="9126" marT="9126" marB="9126">
                    <a:lnL>
                      <a:noFill/>
                    </a:lnL>
                    <a:lnR>
                      <a:noFill/>
                    </a:lnR>
                    <a:lnT w="9525" cap="flat" cmpd="sng" algn="ctr">
                      <a:solidFill>
                        <a:srgbClr val="DEE2E6"/>
                      </a:solidFill>
                      <a:prstDash val="solid"/>
                      <a:round/>
                      <a:headEnd type="none" w="med" len="med"/>
                      <a:tailEnd type="none" w="med" len="med"/>
                    </a:lnT>
                    <a:lnB w="9525" cap="flat" cmpd="sng" algn="ctr">
                      <a:solidFill>
                        <a:srgbClr val="DEE2E6"/>
                      </a:solidFill>
                      <a:prstDash val="solid"/>
                      <a:round/>
                      <a:headEnd type="none" w="med" len="med"/>
                      <a:tailEnd type="none" w="med" len="med"/>
                    </a:lnB>
                  </a:tcPr>
                </a:tc>
                <a:tc>
                  <a:txBody>
                    <a:bodyPr/>
                    <a:lstStyle/>
                    <a:p>
                      <a:pPr algn="ctr" fontAlgn="t"/>
                      <a:r>
                        <a:rPr lang="en-GB" sz="1700" dirty="0">
                          <a:effectLst/>
                        </a:rPr>
                        <a:t>7.3%</a:t>
                      </a:r>
                    </a:p>
                  </a:txBody>
                  <a:tcPr marL="9126" marR="9126" marT="9126" marB="9126">
                    <a:lnL>
                      <a:noFill/>
                    </a:lnL>
                    <a:lnR>
                      <a:noFill/>
                    </a:lnR>
                    <a:lnT w="9525" cap="flat" cmpd="sng" algn="ctr">
                      <a:solidFill>
                        <a:srgbClr val="DEE2E6"/>
                      </a:solidFill>
                      <a:prstDash val="solid"/>
                      <a:round/>
                      <a:headEnd type="none" w="med" len="med"/>
                      <a:tailEnd type="none" w="med" len="med"/>
                    </a:lnT>
                    <a:lnB w="9525" cap="flat" cmpd="sng" algn="ctr">
                      <a:solidFill>
                        <a:srgbClr val="DEE2E6"/>
                      </a:solidFill>
                      <a:prstDash val="solid"/>
                      <a:round/>
                      <a:headEnd type="none" w="med" len="med"/>
                      <a:tailEnd type="none" w="med" len="med"/>
                    </a:lnB>
                  </a:tcPr>
                </a:tc>
                <a:extLst>
                  <a:ext uri="{0D108BD9-81ED-4DB2-BD59-A6C34878D82A}">
                    <a16:rowId xmlns="" xmlns:a16="http://schemas.microsoft.com/office/drawing/2014/main" val="1301503603"/>
                  </a:ext>
                </a:extLst>
              </a:tr>
              <a:tr h="300411">
                <a:tc>
                  <a:txBody>
                    <a:bodyPr/>
                    <a:lstStyle/>
                    <a:p>
                      <a:pPr fontAlgn="t"/>
                      <a:r>
                        <a:rPr lang="en-GB" sz="1700" dirty="0">
                          <a:effectLst/>
                        </a:rPr>
                        <a:t>4</a:t>
                      </a:r>
                    </a:p>
                  </a:txBody>
                  <a:tcPr marL="9126" marR="9126" marT="9126" marB="9126">
                    <a:lnL>
                      <a:noFill/>
                    </a:lnL>
                    <a:lnR>
                      <a:noFill/>
                    </a:lnR>
                    <a:lnT w="9525" cap="flat" cmpd="sng" algn="ctr">
                      <a:solidFill>
                        <a:srgbClr val="DEE2E6"/>
                      </a:solidFill>
                      <a:prstDash val="solid"/>
                      <a:round/>
                      <a:headEnd type="none" w="med" len="med"/>
                      <a:tailEnd type="none" w="med" len="med"/>
                    </a:lnT>
                    <a:lnB w="9525" cap="flat" cmpd="sng" algn="ctr">
                      <a:solidFill>
                        <a:srgbClr val="DEE2E6"/>
                      </a:solidFill>
                      <a:prstDash val="solid"/>
                      <a:round/>
                      <a:headEnd type="none" w="med" len="med"/>
                      <a:tailEnd type="none" w="med" len="med"/>
                    </a:lnB>
                  </a:tcPr>
                </a:tc>
                <a:tc>
                  <a:txBody>
                    <a:bodyPr/>
                    <a:lstStyle/>
                    <a:p>
                      <a:pPr fontAlgn="t"/>
                      <a:r>
                        <a:rPr lang="en-GB" sz="1700" dirty="0" smtClean="0">
                          <a:effectLst/>
                        </a:rPr>
                        <a:t>£32,915 to £66,017</a:t>
                      </a:r>
                      <a:endParaRPr lang="en-GB" sz="1700" dirty="0">
                        <a:effectLst/>
                      </a:endParaRPr>
                    </a:p>
                  </a:txBody>
                  <a:tcPr marL="9126" marR="9126" marT="9126" marB="9126">
                    <a:lnL>
                      <a:noFill/>
                    </a:lnL>
                    <a:lnR>
                      <a:noFill/>
                    </a:lnR>
                    <a:lnT w="9525" cap="flat" cmpd="sng" algn="ctr">
                      <a:solidFill>
                        <a:srgbClr val="DEE2E6"/>
                      </a:solidFill>
                      <a:prstDash val="solid"/>
                      <a:round/>
                      <a:headEnd type="none" w="med" len="med"/>
                      <a:tailEnd type="none" w="med" len="med"/>
                    </a:lnT>
                    <a:lnB w="9525" cap="flat" cmpd="sng" algn="ctr">
                      <a:solidFill>
                        <a:srgbClr val="DEE2E6"/>
                      </a:solidFill>
                      <a:prstDash val="solid"/>
                      <a:round/>
                      <a:headEnd type="none" w="med" len="med"/>
                      <a:tailEnd type="none" w="med" len="med"/>
                    </a:lnB>
                  </a:tcPr>
                </a:tc>
                <a:tc>
                  <a:txBody>
                    <a:bodyPr/>
                    <a:lstStyle/>
                    <a:p>
                      <a:pPr algn="ctr" fontAlgn="t"/>
                      <a:r>
                        <a:rPr lang="en-GB" sz="1700" dirty="0">
                          <a:effectLst/>
                        </a:rPr>
                        <a:t>9.5%</a:t>
                      </a:r>
                    </a:p>
                  </a:txBody>
                  <a:tcPr marL="9126" marR="9126" marT="9126" marB="9126">
                    <a:lnL>
                      <a:noFill/>
                    </a:lnL>
                    <a:lnR>
                      <a:noFill/>
                    </a:lnR>
                    <a:lnT w="9525" cap="flat" cmpd="sng" algn="ctr">
                      <a:solidFill>
                        <a:srgbClr val="DEE2E6"/>
                      </a:solidFill>
                      <a:prstDash val="solid"/>
                      <a:round/>
                      <a:headEnd type="none" w="med" len="med"/>
                      <a:tailEnd type="none" w="med" len="med"/>
                    </a:lnT>
                    <a:lnB w="9525" cap="flat" cmpd="sng" algn="ctr">
                      <a:solidFill>
                        <a:srgbClr val="DEE2E6"/>
                      </a:solidFill>
                      <a:prstDash val="solid"/>
                      <a:round/>
                      <a:headEnd type="none" w="med" len="med"/>
                      <a:tailEnd type="none" w="med" len="med"/>
                    </a:lnB>
                  </a:tcPr>
                </a:tc>
                <a:extLst>
                  <a:ext uri="{0D108BD9-81ED-4DB2-BD59-A6C34878D82A}">
                    <a16:rowId xmlns="" xmlns:a16="http://schemas.microsoft.com/office/drawing/2014/main" val="527968657"/>
                  </a:ext>
                </a:extLst>
              </a:tr>
              <a:tr h="300411">
                <a:tc>
                  <a:txBody>
                    <a:bodyPr/>
                    <a:lstStyle/>
                    <a:p>
                      <a:pPr fontAlgn="t"/>
                      <a:r>
                        <a:rPr lang="en-GB" sz="1700" dirty="0">
                          <a:effectLst/>
                        </a:rPr>
                        <a:t>5</a:t>
                      </a:r>
                    </a:p>
                  </a:txBody>
                  <a:tcPr marL="9126" marR="9126" marT="9126" marB="9126">
                    <a:lnL>
                      <a:noFill/>
                    </a:lnL>
                    <a:lnR>
                      <a:noFill/>
                    </a:lnR>
                    <a:lnT w="9525" cap="flat" cmpd="sng" algn="ctr">
                      <a:solidFill>
                        <a:srgbClr val="DEE2E6"/>
                      </a:solidFill>
                      <a:prstDash val="solid"/>
                      <a:round/>
                      <a:headEnd type="none" w="med" len="med"/>
                      <a:tailEnd type="none" w="med" len="med"/>
                    </a:lnT>
                    <a:lnB w="9525" cap="flat" cmpd="sng" algn="ctr">
                      <a:solidFill>
                        <a:srgbClr val="DEE2E6"/>
                      </a:solidFill>
                      <a:prstDash val="solid"/>
                      <a:round/>
                      <a:headEnd type="none" w="med" len="med"/>
                      <a:tailEnd type="none" w="med" len="med"/>
                    </a:lnB>
                  </a:tcPr>
                </a:tc>
                <a:tc>
                  <a:txBody>
                    <a:bodyPr/>
                    <a:lstStyle/>
                    <a:p>
                      <a:pPr fontAlgn="t"/>
                      <a:r>
                        <a:rPr lang="en-GB" sz="1700" dirty="0" smtClean="0">
                          <a:effectLst/>
                        </a:rPr>
                        <a:t>£66,018 to 92,423</a:t>
                      </a:r>
                      <a:endParaRPr lang="en-GB" sz="1700" dirty="0">
                        <a:effectLst/>
                      </a:endParaRPr>
                    </a:p>
                  </a:txBody>
                  <a:tcPr marL="9126" marR="9126" marT="9126" marB="9126">
                    <a:lnL>
                      <a:noFill/>
                    </a:lnL>
                    <a:lnR>
                      <a:noFill/>
                    </a:lnR>
                    <a:lnT w="9525" cap="flat" cmpd="sng" algn="ctr">
                      <a:solidFill>
                        <a:srgbClr val="DEE2E6"/>
                      </a:solidFill>
                      <a:prstDash val="solid"/>
                      <a:round/>
                      <a:headEnd type="none" w="med" len="med"/>
                      <a:tailEnd type="none" w="med" len="med"/>
                    </a:lnT>
                    <a:lnB w="9525" cap="flat" cmpd="sng" algn="ctr">
                      <a:solidFill>
                        <a:srgbClr val="DEE2E6"/>
                      </a:solidFill>
                      <a:prstDash val="solid"/>
                      <a:round/>
                      <a:headEnd type="none" w="med" len="med"/>
                      <a:tailEnd type="none" w="med" len="med"/>
                    </a:lnB>
                  </a:tcPr>
                </a:tc>
                <a:tc>
                  <a:txBody>
                    <a:bodyPr/>
                    <a:lstStyle/>
                    <a:p>
                      <a:pPr algn="ctr" fontAlgn="t"/>
                      <a:r>
                        <a:rPr lang="en-GB" sz="1700" dirty="0">
                          <a:effectLst/>
                        </a:rPr>
                        <a:t>12.7%</a:t>
                      </a:r>
                    </a:p>
                  </a:txBody>
                  <a:tcPr marL="9126" marR="9126" marT="9126" marB="9126">
                    <a:lnL>
                      <a:noFill/>
                    </a:lnL>
                    <a:lnR>
                      <a:noFill/>
                    </a:lnR>
                    <a:lnT w="9525" cap="flat" cmpd="sng" algn="ctr">
                      <a:solidFill>
                        <a:srgbClr val="DEE2E6"/>
                      </a:solidFill>
                      <a:prstDash val="solid"/>
                      <a:round/>
                      <a:headEnd type="none" w="med" len="med"/>
                      <a:tailEnd type="none" w="med" len="med"/>
                    </a:lnT>
                    <a:lnB w="9525" cap="flat" cmpd="sng" algn="ctr">
                      <a:solidFill>
                        <a:srgbClr val="DEE2E6"/>
                      </a:solidFill>
                      <a:prstDash val="solid"/>
                      <a:round/>
                      <a:headEnd type="none" w="med" len="med"/>
                      <a:tailEnd type="none" w="med" len="med"/>
                    </a:lnB>
                  </a:tcPr>
                </a:tc>
                <a:extLst>
                  <a:ext uri="{0D108BD9-81ED-4DB2-BD59-A6C34878D82A}">
                    <a16:rowId xmlns="" xmlns:a16="http://schemas.microsoft.com/office/drawing/2014/main" val="2790513321"/>
                  </a:ext>
                </a:extLst>
              </a:tr>
              <a:tr h="499969">
                <a:tc>
                  <a:txBody>
                    <a:bodyPr/>
                    <a:lstStyle/>
                    <a:p>
                      <a:pPr fontAlgn="t"/>
                      <a:r>
                        <a:rPr lang="en-GB" sz="1700" dirty="0">
                          <a:effectLst/>
                        </a:rPr>
                        <a:t>6</a:t>
                      </a:r>
                    </a:p>
                  </a:txBody>
                  <a:tcPr marL="9126" marR="9126" marT="9126" marB="9126">
                    <a:lnL>
                      <a:noFill/>
                    </a:lnL>
                    <a:lnR>
                      <a:noFill/>
                    </a:lnR>
                    <a:lnT w="9525" cap="flat" cmpd="sng" algn="ctr">
                      <a:solidFill>
                        <a:srgbClr val="DEE2E6"/>
                      </a:solidFill>
                      <a:prstDash val="solid"/>
                      <a:round/>
                      <a:headEnd type="none" w="med" len="med"/>
                      <a:tailEnd type="none" w="med" len="med"/>
                    </a:lnT>
                    <a:lnB w="9525" cap="flat" cmpd="sng" algn="ctr">
                      <a:solidFill>
                        <a:srgbClr val="DEE2E6"/>
                      </a:solidFill>
                      <a:prstDash val="solid"/>
                      <a:round/>
                      <a:headEnd type="none" w="med" len="med"/>
                      <a:tailEnd type="none" w="med" len="med"/>
                    </a:lnB>
                  </a:tcPr>
                </a:tc>
                <a:tc>
                  <a:txBody>
                    <a:bodyPr/>
                    <a:lstStyle/>
                    <a:p>
                      <a:pPr fontAlgn="t"/>
                      <a:r>
                        <a:rPr lang="en-GB" sz="1700" dirty="0" smtClean="0">
                          <a:effectLst/>
                        </a:rPr>
                        <a:t>£92,424</a:t>
                      </a:r>
                      <a:r>
                        <a:rPr lang="en-GB" sz="1700" baseline="0" dirty="0" smtClean="0">
                          <a:effectLst/>
                        </a:rPr>
                        <a:t> to </a:t>
                      </a:r>
                      <a:r>
                        <a:rPr lang="en-GB" sz="1700" dirty="0" smtClean="0">
                          <a:effectLst/>
                        </a:rPr>
                        <a:t>123,147</a:t>
                      </a:r>
                      <a:endParaRPr lang="en-GB" sz="1700" dirty="0">
                        <a:effectLst/>
                      </a:endParaRPr>
                    </a:p>
                  </a:txBody>
                  <a:tcPr marL="9126" marR="9126" marT="9126" marB="9126">
                    <a:lnL>
                      <a:noFill/>
                    </a:lnL>
                    <a:lnR>
                      <a:noFill/>
                    </a:lnR>
                    <a:lnT w="9525" cap="flat" cmpd="sng" algn="ctr">
                      <a:solidFill>
                        <a:srgbClr val="DEE2E6"/>
                      </a:solidFill>
                      <a:prstDash val="solid"/>
                      <a:round/>
                      <a:headEnd type="none" w="med" len="med"/>
                      <a:tailEnd type="none" w="med" len="med"/>
                    </a:lnT>
                    <a:lnB w="9525" cap="flat" cmpd="sng" algn="ctr">
                      <a:solidFill>
                        <a:srgbClr val="DEE2E6"/>
                      </a:solidFill>
                      <a:prstDash val="solid"/>
                      <a:round/>
                      <a:headEnd type="none" w="med" len="med"/>
                      <a:tailEnd type="none" w="med" len="med"/>
                    </a:lnB>
                  </a:tcPr>
                </a:tc>
                <a:tc>
                  <a:txBody>
                    <a:bodyPr/>
                    <a:lstStyle/>
                    <a:p>
                      <a:pPr algn="ctr" fontAlgn="t"/>
                      <a:r>
                        <a:rPr lang="en-GB" sz="1700" dirty="0" smtClean="0">
                          <a:effectLst/>
                        </a:rPr>
                        <a:t>13.7</a:t>
                      </a:r>
                      <a:r>
                        <a:rPr lang="en-GB" sz="1700" dirty="0">
                          <a:effectLst/>
                        </a:rPr>
                        <a:t>%</a:t>
                      </a:r>
                    </a:p>
                  </a:txBody>
                  <a:tcPr marL="9126" marR="9126" marT="9126" marB="9126">
                    <a:lnL>
                      <a:noFill/>
                    </a:lnL>
                    <a:lnR>
                      <a:noFill/>
                    </a:lnR>
                    <a:lnT w="9525" cap="flat" cmpd="sng" algn="ctr">
                      <a:solidFill>
                        <a:srgbClr val="DEE2E6"/>
                      </a:solidFill>
                      <a:prstDash val="solid"/>
                      <a:round/>
                      <a:headEnd type="none" w="med" len="med"/>
                      <a:tailEnd type="none" w="med" len="med"/>
                    </a:lnT>
                    <a:lnB w="9525" cap="flat" cmpd="sng" algn="ctr">
                      <a:solidFill>
                        <a:srgbClr val="DEE2E6"/>
                      </a:solidFill>
                      <a:prstDash val="solid"/>
                      <a:round/>
                      <a:headEnd type="none" w="med" len="med"/>
                      <a:tailEnd type="none" w="med" len="med"/>
                    </a:lnB>
                  </a:tcPr>
                </a:tc>
                <a:extLst>
                  <a:ext uri="{0D108BD9-81ED-4DB2-BD59-A6C34878D82A}">
                    <a16:rowId xmlns="" xmlns:a16="http://schemas.microsoft.com/office/drawing/2014/main" val="1797171695"/>
                  </a:ext>
                </a:extLst>
              </a:tr>
              <a:tr h="499969">
                <a:tc>
                  <a:txBody>
                    <a:bodyPr/>
                    <a:lstStyle/>
                    <a:p>
                      <a:pPr fontAlgn="t"/>
                      <a:r>
                        <a:rPr lang="en-GB" sz="1700" dirty="0">
                          <a:effectLst/>
                        </a:rPr>
                        <a:t>7</a:t>
                      </a:r>
                    </a:p>
                  </a:txBody>
                  <a:tcPr marL="9126" marR="9126" marT="9126" marB="9126">
                    <a:lnL>
                      <a:noFill/>
                    </a:lnL>
                    <a:lnR>
                      <a:noFill/>
                    </a:lnR>
                    <a:lnT w="9525" cap="flat" cmpd="sng" algn="ctr">
                      <a:solidFill>
                        <a:srgbClr val="DEE2E6"/>
                      </a:solidFill>
                      <a:prstDash val="solid"/>
                      <a:round/>
                      <a:headEnd type="none" w="med" len="med"/>
                      <a:tailEnd type="none" w="med" len="med"/>
                    </a:lnT>
                    <a:lnB>
                      <a:noFill/>
                    </a:lnB>
                  </a:tcPr>
                </a:tc>
                <a:tc>
                  <a:txBody>
                    <a:bodyPr/>
                    <a:lstStyle/>
                    <a:p>
                      <a:pPr fontAlgn="t"/>
                      <a:r>
                        <a:rPr lang="en-GB" sz="1700" dirty="0" smtClean="0">
                          <a:effectLst/>
                        </a:rPr>
                        <a:t>£123,148 </a:t>
                      </a:r>
                      <a:r>
                        <a:rPr lang="en-GB" sz="1700" dirty="0">
                          <a:effectLst/>
                        </a:rPr>
                        <a:t>and above</a:t>
                      </a:r>
                    </a:p>
                  </a:txBody>
                  <a:tcPr marL="9126" marR="9126" marT="9126" marB="9126">
                    <a:lnL>
                      <a:noFill/>
                    </a:lnL>
                    <a:lnR>
                      <a:noFill/>
                    </a:lnR>
                    <a:lnT w="9525" cap="flat" cmpd="sng" algn="ctr">
                      <a:solidFill>
                        <a:srgbClr val="DEE2E6"/>
                      </a:solidFill>
                      <a:prstDash val="solid"/>
                      <a:round/>
                      <a:headEnd type="none" w="med" len="med"/>
                      <a:tailEnd type="none" w="med" len="med"/>
                    </a:lnT>
                    <a:lnB>
                      <a:noFill/>
                    </a:lnB>
                  </a:tcPr>
                </a:tc>
                <a:tc>
                  <a:txBody>
                    <a:bodyPr/>
                    <a:lstStyle/>
                    <a:p>
                      <a:pPr algn="ctr" fontAlgn="t"/>
                      <a:r>
                        <a:rPr lang="en-GB" sz="1700" dirty="0">
                          <a:effectLst/>
                        </a:rPr>
                        <a:t>14.7%</a:t>
                      </a:r>
                    </a:p>
                  </a:txBody>
                  <a:tcPr marL="9126" marR="9126" marT="9126" marB="9126">
                    <a:lnL>
                      <a:noFill/>
                    </a:lnL>
                    <a:lnR>
                      <a:noFill/>
                    </a:lnR>
                    <a:lnT w="9525" cap="flat" cmpd="sng" algn="ctr">
                      <a:solidFill>
                        <a:srgbClr val="DEE2E6"/>
                      </a:solidFill>
                      <a:prstDash val="solid"/>
                      <a:round/>
                      <a:headEnd type="none" w="med" len="med"/>
                      <a:tailEnd type="none" w="med" len="med"/>
                    </a:lnT>
                    <a:lnB>
                      <a:noFill/>
                    </a:lnB>
                  </a:tcPr>
                </a:tc>
                <a:extLst>
                  <a:ext uri="{0D108BD9-81ED-4DB2-BD59-A6C34878D82A}">
                    <a16:rowId xmlns="" xmlns:a16="http://schemas.microsoft.com/office/drawing/2014/main" val="32645490"/>
                  </a:ext>
                </a:extLst>
              </a:tr>
            </a:tbl>
          </a:graphicData>
        </a:graphic>
      </p:graphicFrame>
    </p:spTree>
    <p:extLst>
      <p:ext uri="{BB962C8B-B14F-4D97-AF65-F5344CB8AC3E}">
        <p14:creationId xmlns:p14="http://schemas.microsoft.com/office/powerpoint/2010/main" val="756408395"/>
      </p:ext>
    </p:extLst>
  </p:cSld>
  <p:clrMapOvr>
    <a:masterClrMapping/>
  </p:clrMapOvr>
  <p:transition spd="slow"/>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3">
            <a:extLst>
              <a:ext uri="{FF2B5EF4-FFF2-40B4-BE49-F238E27FC236}">
                <a16:creationId xmlns="" xmlns:a16="http://schemas.microsoft.com/office/drawing/2014/main" id="{817612D0-A806-4E80-A234-B9A1891F65DD}"/>
              </a:ext>
            </a:extLst>
          </p:cNvPr>
          <p:cNvSpPr>
            <a:spLocks noGrp="1"/>
          </p:cNvSpPr>
          <p:nvPr>
            <p:ph type="title"/>
          </p:nvPr>
        </p:nvSpPr>
        <p:spPr>
          <a:xfrm>
            <a:off x="0" y="222252"/>
            <a:ext cx="12192000" cy="1335087"/>
          </a:xfrm>
          <a:solidFill>
            <a:schemeClr val="accent1"/>
          </a:solidFill>
        </p:spPr>
        <p:txBody>
          <a:bodyPr/>
          <a:lstStyle/>
          <a:p>
            <a:pPr algn="ctr"/>
            <a:r>
              <a:rPr lang="en-GB" altLang="en-US" sz="2800" dirty="0">
                <a:solidFill>
                  <a:schemeClr val="bg1"/>
                </a:solidFill>
                <a:latin typeface="Verdana" panose="020B0604030504040204" pitchFamily="34" charset="0"/>
                <a:ea typeface="Verdana" panose="020B0604030504040204" pitchFamily="34" charset="0"/>
                <a:cs typeface="Verdana" panose="020B0604030504040204" pitchFamily="34" charset="0"/>
              </a:rPr>
              <a:t>The SPPA Pension – Where Are We Now</a:t>
            </a:r>
          </a:p>
        </p:txBody>
      </p:sp>
      <p:sp>
        <p:nvSpPr>
          <p:cNvPr id="9219" name="TextBox 4">
            <a:extLst>
              <a:ext uri="{FF2B5EF4-FFF2-40B4-BE49-F238E27FC236}">
                <a16:creationId xmlns="" xmlns:a16="http://schemas.microsoft.com/office/drawing/2014/main" id="{22D97FBA-E7EF-42A1-A8F2-A151DB5582A7}"/>
              </a:ext>
            </a:extLst>
          </p:cNvPr>
          <p:cNvSpPr txBox="1">
            <a:spLocks noChangeArrowheads="1"/>
          </p:cNvSpPr>
          <p:nvPr/>
        </p:nvSpPr>
        <p:spPr bwMode="auto">
          <a:xfrm>
            <a:off x="1023187" y="1157070"/>
            <a:ext cx="10469218" cy="49552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endParaRPr lang="en-GB" altLang="en-US" sz="2800" dirty="0">
              <a:latin typeface="Verdana" panose="020B0604030504040204" pitchFamily="34" charset="0"/>
              <a:ea typeface="Verdana" panose="020B0604030504040204" pitchFamily="34" charset="0"/>
              <a:cs typeface="Verdana" panose="020B0604030504040204" pitchFamily="34" charset="0"/>
            </a:endParaRPr>
          </a:p>
          <a:p>
            <a:pPr algn="ctr" eaLnBrk="1" hangingPunct="1">
              <a:spcBef>
                <a:spcPct val="0"/>
              </a:spcBef>
              <a:buFontTx/>
              <a:buNone/>
            </a:pPr>
            <a:r>
              <a:rPr lang="en-GB" altLang="en-US" sz="2000" dirty="0">
                <a:latin typeface="Verdana" panose="020B0604030504040204" pitchFamily="34" charset="0"/>
                <a:ea typeface="Verdana" panose="020B0604030504040204" pitchFamily="34" charset="0"/>
                <a:cs typeface="Verdana" panose="020B0604030504040204" pitchFamily="34" charset="0"/>
              </a:rPr>
              <a:t>Concerns about tax charges</a:t>
            </a:r>
          </a:p>
          <a:p>
            <a:pPr algn="ctr" eaLnBrk="1" hangingPunct="1">
              <a:spcBef>
                <a:spcPct val="0"/>
              </a:spcBef>
              <a:buFontTx/>
              <a:buNone/>
            </a:pPr>
            <a:endParaRPr lang="en-GB" altLang="en-US" sz="2000" dirty="0">
              <a:latin typeface="Verdana" panose="020B0604030504040204" pitchFamily="34" charset="0"/>
              <a:ea typeface="Verdana" panose="020B0604030504040204" pitchFamily="34" charset="0"/>
              <a:cs typeface="Verdana" panose="020B0604030504040204" pitchFamily="34" charset="0"/>
            </a:endParaRPr>
          </a:p>
          <a:p>
            <a:pPr algn="ctr">
              <a:spcBef>
                <a:spcPct val="0"/>
              </a:spcBef>
              <a:buNone/>
            </a:pPr>
            <a:r>
              <a:rPr lang="en-GB" altLang="en-US" sz="2000" dirty="0" smtClean="0">
                <a:latin typeface="Verdana" panose="020B0604030504040204" pitchFamily="34" charset="0"/>
                <a:ea typeface="Verdana" panose="020B0604030504040204" pitchFamily="34" charset="0"/>
                <a:cs typeface="Verdana" panose="020B0604030504040204" pitchFamily="34" charset="0"/>
              </a:rPr>
              <a:t>Lack </a:t>
            </a:r>
            <a:r>
              <a:rPr lang="en-GB" altLang="en-US" sz="2000" dirty="0">
                <a:latin typeface="Verdana" panose="020B0604030504040204" pitchFamily="34" charset="0"/>
                <a:ea typeface="Verdana" panose="020B0604030504040204" pitchFamily="34" charset="0"/>
                <a:cs typeface="Verdana" panose="020B0604030504040204" pitchFamily="34" charset="0"/>
              </a:rPr>
              <a:t>of control for scheme members</a:t>
            </a:r>
          </a:p>
          <a:p>
            <a:pPr algn="ctr" eaLnBrk="1" hangingPunct="1">
              <a:spcBef>
                <a:spcPct val="0"/>
              </a:spcBef>
              <a:buFontTx/>
              <a:buNone/>
            </a:pPr>
            <a:endParaRPr lang="en-GB" altLang="en-US" sz="2000" dirty="0">
              <a:latin typeface="Verdana" panose="020B0604030504040204" pitchFamily="34" charset="0"/>
              <a:ea typeface="Verdana" panose="020B0604030504040204" pitchFamily="34" charset="0"/>
              <a:cs typeface="Verdana" panose="020B0604030504040204" pitchFamily="34" charset="0"/>
            </a:endParaRPr>
          </a:p>
          <a:p>
            <a:pPr algn="ctr" eaLnBrk="1" hangingPunct="1">
              <a:spcBef>
                <a:spcPct val="0"/>
              </a:spcBef>
              <a:buFontTx/>
              <a:buNone/>
            </a:pPr>
            <a:r>
              <a:rPr lang="en-GB" altLang="en-US" sz="2000" dirty="0">
                <a:latin typeface="Verdana" panose="020B0604030504040204" pitchFamily="34" charset="0"/>
                <a:ea typeface="Verdana" panose="020B0604030504040204" pitchFamily="34" charset="0"/>
                <a:cs typeface="Verdana" panose="020B0604030504040204" pitchFamily="34" charset="0"/>
              </a:rPr>
              <a:t>Why should I work? Reducing hours?</a:t>
            </a:r>
          </a:p>
          <a:p>
            <a:pPr algn="ctr" eaLnBrk="1" hangingPunct="1">
              <a:spcBef>
                <a:spcPct val="0"/>
              </a:spcBef>
              <a:buFontTx/>
              <a:buNone/>
            </a:pPr>
            <a:endParaRPr lang="en-GB" altLang="en-US" sz="2000" dirty="0">
              <a:latin typeface="Verdana" panose="020B0604030504040204" pitchFamily="34" charset="0"/>
              <a:ea typeface="Verdana" panose="020B0604030504040204" pitchFamily="34" charset="0"/>
              <a:cs typeface="Verdana" panose="020B0604030504040204" pitchFamily="34" charset="0"/>
            </a:endParaRPr>
          </a:p>
          <a:p>
            <a:pPr algn="ctr" eaLnBrk="1" hangingPunct="1">
              <a:spcBef>
                <a:spcPct val="0"/>
              </a:spcBef>
              <a:buFontTx/>
              <a:buNone/>
            </a:pPr>
            <a:r>
              <a:rPr lang="en-GB" altLang="en-US" sz="2000" dirty="0">
                <a:latin typeface="Verdana" panose="020B0604030504040204" pitchFamily="34" charset="0"/>
                <a:ea typeface="Verdana" panose="020B0604030504040204" pitchFamily="34" charset="0"/>
                <a:cs typeface="Verdana" panose="020B0604030504040204" pitchFamily="34" charset="0"/>
              </a:rPr>
              <a:t>Opting out?</a:t>
            </a:r>
          </a:p>
          <a:p>
            <a:pPr algn="ctr" eaLnBrk="1" hangingPunct="1">
              <a:spcBef>
                <a:spcPct val="0"/>
              </a:spcBef>
              <a:buFontTx/>
              <a:buNone/>
            </a:pPr>
            <a:endParaRPr lang="en-GB" altLang="en-US" sz="2000" dirty="0">
              <a:latin typeface="Verdana" panose="020B0604030504040204" pitchFamily="34" charset="0"/>
              <a:ea typeface="Verdana" panose="020B0604030504040204" pitchFamily="34" charset="0"/>
              <a:cs typeface="Verdana" panose="020B0604030504040204" pitchFamily="34" charset="0"/>
            </a:endParaRPr>
          </a:p>
          <a:p>
            <a:pPr algn="ctr" eaLnBrk="1" hangingPunct="1">
              <a:spcBef>
                <a:spcPct val="0"/>
              </a:spcBef>
              <a:buFontTx/>
              <a:buNone/>
            </a:pPr>
            <a:r>
              <a:rPr lang="en-GB" altLang="en-US" sz="2000" dirty="0">
                <a:latin typeface="Verdana" panose="020B0604030504040204" pitchFamily="34" charset="0"/>
                <a:ea typeface="Verdana" panose="020B0604030504040204" pitchFamily="34" charset="0"/>
                <a:cs typeface="Verdana" panose="020B0604030504040204" pitchFamily="34" charset="0"/>
              </a:rPr>
              <a:t>Temporary Fix – from </a:t>
            </a:r>
            <a:r>
              <a:rPr lang="en-GB" altLang="en-US" sz="2000" dirty="0" smtClean="0">
                <a:latin typeface="Verdana" panose="020B0604030504040204" pitchFamily="34" charset="0"/>
                <a:ea typeface="Verdana" panose="020B0604030504040204" pitchFamily="34" charset="0"/>
                <a:cs typeface="Verdana" panose="020B0604030504040204" pitchFamily="34" charset="0"/>
              </a:rPr>
              <a:t>1</a:t>
            </a:r>
            <a:r>
              <a:rPr lang="en-GB" altLang="en-US" sz="2000" baseline="30000" dirty="0" smtClean="0">
                <a:latin typeface="Verdana" panose="020B0604030504040204" pitchFamily="34" charset="0"/>
                <a:ea typeface="Verdana" panose="020B0604030504040204" pitchFamily="34" charset="0"/>
                <a:cs typeface="Verdana" panose="020B0604030504040204" pitchFamily="34" charset="0"/>
              </a:rPr>
              <a:t>st</a:t>
            </a:r>
            <a:r>
              <a:rPr lang="en-GB" altLang="en-US" sz="2000" dirty="0" smtClean="0">
                <a:latin typeface="Verdana" panose="020B0604030504040204" pitchFamily="34" charset="0"/>
                <a:ea typeface="Verdana" panose="020B0604030504040204" pitchFamily="34" charset="0"/>
                <a:cs typeface="Verdana" panose="020B0604030504040204" pitchFamily="34" charset="0"/>
              </a:rPr>
              <a:t> October 2022 </a:t>
            </a:r>
            <a:r>
              <a:rPr lang="en-GB" altLang="en-US" sz="2000" dirty="0">
                <a:latin typeface="Verdana" panose="020B0604030504040204" pitchFamily="34" charset="0"/>
                <a:ea typeface="Verdana" panose="020B0604030504040204" pitchFamily="34" charset="0"/>
                <a:cs typeface="Verdana" panose="020B0604030504040204" pitchFamily="34" charset="0"/>
              </a:rPr>
              <a:t>until 31</a:t>
            </a:r>
            <a:r>
              <a:rPr lang="en-GB" altLang="en-US" sz="2000" baseline="30000" dirty="0">
                <a:latin typeface="Verdana" panose="020B0604030504040204" pitchFamily="34" charset="0"/>
                <a:ea typeface="Verdana" panose="020B0604030504040204" pitchFamily="34" charset="0"/>
                <a:cs typeface="Verdana" panose="020B0604030504040204" pitchFamily="34" charset="0"/>
              </a:rPr>
              <a:t>st</a:t>
            </a:r>
            <a:r>
              <a:rPr lang="en-GB" altLang="en-US" sz="2000" dirty="0">
                <a:latin typeface="Verdana" panose="020B0604030504040204" pitchFamily="34" charset="0"/>
                <a:ea typeface="Verdana" panose="020B0604030504040204" pitchFamily="34" charset="0"/>
                <a:cs typeface="Verdana" panose="020B0604030504040204" pitchFamily="34" charset="0"/>
              </a:rPr>
              <a:t> March </a:t>
            </a:r>
            <a:r>
              <a:rPr lang="en-GB" altLang="en-US" sz="2000" dirty="0" smtClean="0">
                <a:latin typeface="Verdana" panose="020B0604030504040204" pitchFamily="34" charset="0"/>
                <a:ea typeface="Verdana" panose="020B0604030504040204" pitchFamily="34" charset="0"/>
                <a:cs typeface="Verdana" panose="020B0604030504040204" pitchFamily="34" charset="0"/>
              </a:rPr>
              <a:t>2023 </a:t>
            </a:r>
            <a:r>
              <a:rPr lang="en-GB" altLang="en-US" sz="2000" dirty="0">
                <a:latin typeface="Verdana" panose="020B0604030504040204" pitchFamily="34" charset="0"/>
                <a:ea typeface="Verdana" panose="020B0604030504040204" pitchFamily="34" charset="0"/>
                <a:cs typeface="Verdana" panose="020B0604030504040204" pitchFamily="34" charset="0"/>
              </a:rPr>
              <a:t>(REC)</a:t>
            </a:r>
          </a:p>
          <a:p>
            <a:pPr algn="ctr" eaLnBrk="1" hangingPunct="1">
              <a:spcBef>
                <a:spcPct val="0"/>
              </a:spcBef>
              <a:buFontTx/>
              <a:buNone/>
            </a:pPr>
            <a:endParaRPr lang="en-GB" altLang="en-US" sz="2000" dirty="0">
              <a:latin typeface="Verdana" panose="020B0604030504040204" pitchFamily="34" charset="0"/>
              <a:ea typeface="Verdana" panose="020B0604030504040204" pitchFamily="34" charset="0"/>
              <a:cs typeface="Verdana" panose="020B0604030504040204" pitchFamily="34" charset="0"/>
            </a:endParaRPr>
          </a:p>
          <a:p>
            <a:pPr algn="ctr" eaLnBrk="1" hangingPunct="1">
              <a:spcBef>
                <a:spcPct val="0"/>
              </a:spcBef>
              <a:buFontTx/>
              <a:buNone/>
            </a:pPr>
            <a:r>
              <a:rPr lang="en-GB" altLang="en-US" sz="2000" dirty="0">
                <a:latin typeface="Verdana" panose="020B0604030504040204" pitchFamily="34" charset="0"/>
                <a:ea typeface="Verdana" panose="020B0604030504040204" pitchFamily="34" charset="0"/>
                <a:cs typeface="Verdana" panose="020B0604030504040204" pitchFamily="34" charset="0"/>
              </a:rPr>
              <a:t>Any longer term changes require the consent of HM Treasury</a:t>
            </a:r>
          </a:p>
          <a:p>
            <a:pPr algn="ctr" eaLnBrk="1" hangingPunct="1">
              <a:spcBef>
                <a:spcPct val="0"/>
              </a:spcBef>
              <a:buFontTx/>
              <a:buNone/>
            </a:pPr>
            <a:endParaRPr lang="en-GB" altLang="en-US" sz="2000" dirty="0">
              <a:latin typeface="Verdana" panose="020B0604030504040204" pitchFamily="34" charset="0"/>
              <a:ea typeface="Verdana" panose="020B0604030504040204" pitchFamily="34" charset="0"/>
              <a:cs typeface="Verdana" panose="020B0604030504040204" pitchFamily="34" charset="0"/>
            </a:endParaRPr>
          </a:p>
          <a:p>
            <a:pPr algn="ctr" eaLnBrk="1" hangingPunct="1">
              <a:spcBef>
                <a:spcPct val="0"/>
              </a:spcBef>
              <a:buFontTx/>
              <a:buNone/>
            </a:pPr>
            <a:endParaRPr lang="en-GB" sz="2400" b="1" dirty="0">
              <a:latin typeface="Verdana" panose="020B0604030504040204" pitchFamily="34" charset="0"/>
              <a:ea typeface="Verdana" panose="020B0604030504040204" pitchFamily="34" charset="0"/>
            </a:endParaRPr>
          </a:p>
          <a:p>
            <a:pPr algn="ctr" eaLnBrk="1" hangingPunct="1">
              <a:spcBef>
                <a:spcPct val="0"/>
              </a:spcBef>
              <a:buFontTx/>
              <a:buNone/>
            </a:pPr>
            <a:endParaRPr lang="en-GB" sz="2400" b="1" dirty="0"/>
          </a:p>
        </p:txBody>
      </p:sp>
      <p:sp>
        <p:nvSpPr>
          <p:cNvPr id="9220" name="TextBox 1">
            <a:extLst>
              <a:ext uri="{FF2B5EF4-FFF2-40B4-BE49-F238E27FC236}">
                <a16:creationId xmlns="" xmlns:a16="http://schemas.microsoft.com/office/drawing/2014/main" id="{8AB36CB6-EE2E-44ED-B375-2AEADF2067AB}"/>
              </a:ext>
            </a:extLst>
          </p:cNvPr>
          <p:cNvSpPr txBox="1">
            <a:spLocks noChangeArrowheads="1"/>
          </p:cNvSpPr>
          <p:nvPr/>
        </p:nvSpPr>
        <p:spPr bwMode="auto">
          <a:xfrm>
            <a:off x="2424113" y="6611939"/>
            <a:ext cx="7200900" cy="231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en-GB" altLang="en-US" sz="900" dirty="0">
                <a:latin typeface="Arial" panose="020B0604020202020204" pitchFamily="34" charset="0"/>
              </a:rPr>
              <a:t>Create and Prosper Financial Services Ltd is authorised and regulated by the Financial Conduct Authority. FCA Number 520631</a:t>
            </a:r>
          </a:p>
        </p:txBody>
      </p:sp>
      <p:pic>
        <p:nvPicPr>
          <p:cNvPr id="9221" name="Picture 3">
            <a:extLst>
              <a:ext uri="{FF2B5EF4-FFF2-40B4-BE49-F238E27FC236}">
                <a16:creationId xmlns="" xmlns:a16="http://schemas.microsoft.com/office/drawing/2014/main" id="{70674C64-D703-43CA-9B0B-F5DD0A617815}"/>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447214" y="5672139"/>
            <a:ext cx="1076325" cy="1062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222" name="Picture 5">
            <a:extLst>
              <a:ext uri="{FF2B5EF4-FFF2-40B4-BE49-F238E27FC236}">
                <a16:creationId xmlns="" xmlns:a16="http://schemas.microsoft.com/office/drawing/2014/main" id="{B432AED3-00AD-44A7-A2D4-BFA5F01C9A99}"/>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0180119" y="201475"/>
            <a:ext cx="1471613" cy="1368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223" name="AutoShape 9">
            <a:extLst>
              <a:ext uri="{FF2B5EF4-FFF2-40B4-BE49-F238E27FC236}">
                <a16:creationId xmlns="" xmlns:a16="http://schemas.microsoft.com/office/drawing/2014/main" id="{BBC96044-874F-49C3-9B3F-0A6669A87E0E}"/>
              </a:ext>
            </a:extLst>
          </p:cNvPr>
          <p:cNvSpPr>
            <a:spLocks noChangeAspect="1" noChangeArrowheads="1"/>
          </p:cNvSpPr>
          <p:nvPr/>
        </p:nvSpPr>
        <p:spPr bwMode="auto">
          <a:xfrm>
            <a:off x="1587500" y="-144463"/>
            <a:ext cx="304800" cy="3048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GB" altLang="en-US" sz="1800" dirty="0">
              <a:latin typeface="Arial" panose="020B0604020202020204" pitchFamily="34" charset="0"/>
            </a:endParaRPr>
          </a:p>
        </p:txBody>
      </p:sp>
      <p:sp>
        <p:nvSpPr>
          <p:cNvPr id="9224" name="AutoShape 11" descr="data:image/jpeg;base64,/9j/4AAQSkZJRgABAQAAAQABAAD/2wCEAAkGBhESEBQUEBAVFBQWFRQWFhQYFRQWFRUWFRQXFhQSFRcXGyYeGBkjGhQUHy8gIycpLCwsFh4xNTAqNSgrLCkBCQoKDgwOGg8PGikfHyEpLCkpKikpKSkpKSksKSkpKSkpKSkpKSwpKSwpKSkpKSksLCwpKSkpKSksKSwsKSkpKf/AABEIAJMA2wMBIgACEQEDEQH/xAAcAAEAAgMBAQEAAAAAAAAAAAAAAQUEBgcCAwj/xAA/EAACAQIEBAMFBAgEBwAAAAABAgADEQQSITEFEyJBBlFhMnGBkaEHI0KxFBUWM1Jy0eFjgsHCJDRDYnOy8P/EABkBAQADAQEAAAAAAAAAAAAAAAABAgMEBf/EAB4RAQADAAMBAQEBAAAAAAAAAAABAhEDITESQTIi/9oADAMBAAIRAxEAPwDuMREBERAiIMQERECJMXkEwPFSqFtcgX0Ec70lZxmsLqLbG99hfy9Z5pVqrbZF+J/K0rMpxZNVPkPr/SRzW9Pr/WUuMxnLNqmIA2voSRfzsdPjPrhWz3yVc1tCQBb53kfSflbCqfSTzj5fnNc8RccGCo82qKroD1ctVOUfxNfYes13A/bFw5zZqtSn/OmnzWPqD5dD5x8vr/aehiB3FprdDjeHfWlila4voRa3ofOeMFxbOxUOQR2Y3v6iRN4haKTPjaqdYHYg/wD209yj4G3XUsNzdt9Db+0vBLxOs0SZEkyRIiQJMBERAREQEREBERAiIiAiIgRBkyCYFRxtrkDbKb3JAHulLj+MBV6HQHvY5vTtcj3zL8X4sCy2JNr2G512BnLfGHGW54NA8roCkCplUkXzdrdwPfOfktnjXjjvtsPEsTTylaj21udmuSdbA2Jb8ptGC4sijKKgGXpINRRZhoQenQ7Tj/BeGVcZWAL2FRxR5h22LNlvq7KqsfIG3nOkU+E9N6mHeqVsvOosVqvlFiMQikAuLAX1vM4ifYbzaurjH8bohDnqowIII5isCDpawBuTe1u95zitgsLTqunIw6OHIIFCoSuugDc0HbyHwm1YThS8y9LhtUEEHnYpzlS2udUzEX8jYSsFbhP6QyENq5OYHPdzo721K5mBOtpMxbERausThuJWlbl4ikq+Rp1UFt98x7Sy5RernV+o2sVqgAg7EU3X/dK/iXCaa1VXPdWIyG6d9twLbee8mtxWmTZKeemCCxYNlCg/hGtvZ398zrE/q9+vHR/DN0zBySzG98tgdPiL/GbCJrHhEgZ0t5Ed/Q2PxE2edlPHFPpERLoSIgRAREQEREBERAREQIiIgItEQIkwZ86z2UnyBPyEDQPE+NJeow3FwLbkjRbfGaO9GgudHNas6Xz06VPM6kGzAlvZ10vrvpNg8QVUNNjVJy2uQDlY66AH3kGc14RxRlqqzsxtcNZiraLrZhrrtObPqW0dNx4SaFZM9RWo1UN6BVnKUdiugF84t1EjXUaTasX4nwmXmV674KsQFarSYMlQjY2Fw3xAIvrOTYTxTiahAxWJL0gwDL0is6gEizgKxG34xPXFPEFKobUsO+UagsQxCjU2zu5A03vEUmJ1ebVmMbR4p8b0GQ0qXEsRiGZSM5yJSS+/QLZ2t2JtrNPw7lBlpYl1v/hgA6bGor7TzUo4Z8pfEDbUKyAa9tV7bSGrpSW1HPcf9Q1VKqPco/O8sp4sBwzG1SGYCoin2cwVGA1Oq+ex7y8xGJ1z01yhkpKiAnp+7CFb32Fm076XmqJxiobH9LoX3H7zMNO5VRLPw5xrLVenXDVkN7urqxS49pc1iR9ZS8S147Q6T9nnFjmpq1iQTTJ8wNFPytOnCcb8KsTVQ0qbcsHSoRYG1rW11/vOyLNeLc7YcufXSZBkxNWYJMCICIiAiIgIiICIiBERJgRJiIET4Y0HlvY2JVgD2BINjPvPli/Yb+U/lInwca8UYOo2HIyNUqWsAqlupjlzaD1vNb4X4Jx6LUqLg3NRkdaYYIqoXGU1jmYdQUtb1sZ13A44LhmqAEhFdiF9o5LkgeZ0nngvEKz1GFTllciMQl7U3fVaJcn7xsnUTYW6fOc8RjaZckwX2S8UI6lprp+OuNPSy3N5fcA+xlqbh8S9CoRqEtUKX82Gma29trzfsT4npLiRQCVHbLUJyU6jEMhpjl6LY6OSSDoQPOZX6ypLSD1Ky5bAljYbsQBlUnW/Tp3Uy/arnuJ+xIVmJfGhBfRKdAAKPK7VJaYH7GcDTH7ys5/iPKv8L0yB8JuLcYo51XmLmcKVAuQQ+iMSBZQx0F99bSsxPjGnmqJTRqjjOqfhWpUpAGtSUkXBQEXJHnbaTiFZhfsk4amYmnVdm3ZqtyB3C2Atf01ljw3wHw7Cg8uhkzFVJao5LEsFVSSdiSBbubT6UvFSvUCUkz9COerqGalzbEDYAFASTu4AvKjFY98VS5jM6UjTTEUkRmQlUxFNWNU/iOzAi1rwazeJ8Kw+ESmuFw4Q1Ky2ylgoO7EgnuuYWm/IdBNX45hhagA3s10UX1J6WA17nQa+k2hdhJoWeokQZoo9CJAkwEREBESLwJiIgIiIEQIkwItJiIETHx/7t/5T+UyZicUcCjUJ7Ix+QkT4NNw+uCrkCwKVrd7fdH+8wq9OthMMKdHM1JxSAqas9DPl5zMyqSVKliHsSpGtxaYy+IWw9AI1BXSoWBYsRboUFLAa3ue8cN8dVKoIpUlGU5CFV6hGXTa9yNtbTnm0Q2iJXHBwHq0HSqtblivnKF2poKuQpTR29sDl23vrcgTxg/DzU8Rh2axWlTxIJuLZmrZ6TWPcK7+4385VY/xZjKStUq1KdKkL61KZB9y3bqb+m059xbx5xFusYyr1EFaNLQKnYsUFgW03Ol5FbfXibVx1T9mqqYl6lBaTqXV0R6lVEpMECXCIhD2AupJ6bnQbyxwPA1pkvXKM/NrVVKhkCc9VFRbE9yDqfMTgmJ8e4ippVq1lA3AqO19fxG9ydTqTPk9bEVEL0alTklsuVuoMQATmGxN2Gsvs/pFddywmDpYZBkx1KkLIKhPJYNy1CBwzNdTlCg7jQGwhOK8LNEomKpOlOk1MlKmcrTqbglL7kDXztPz9hTVJrFbACnULLaysDZbAfX/LLPw7XdOYVJT2b2O4I79/P4RMox2ziniKhWq4UUnzg18xYK2XpBXc76vN8XacU8MVL18Mt9DVze64Qn/1na12l6M7JkxE0VTEiTAREQEREBERAREQESJMBERASu8Qf8rW/wDG/wCUsJX+IEvhaw/w3/KRPhDjvFKrM+W5stgqga9QBNvM6+4WuTKSnwqnSqCrXrLQIDDDpnKFm71nK9S0lNzqOtvTWWnE3HMdVtZgLkaMQRbKW3t7vSaTgML9841y57gnW4Btr5nW05K27l1TWchstDi+DwyMf1hUxDmx25tjbQg1Kdh7gZXVaHEMZUXmJihRO78skZTqDlWwtt3lJg+HM3MKJmLM6quugJN7e4d5m4vD43LTBdciLlVaRKBf5rAXPqSZrGKzrb14HhKNO+KfKosL1KFZR7rhrHvpKThyJV564WqctN86ggqGUgdYBN9Cov8ACa7T4tVByVK1Smu9gQxJ97aD4mbP4e8PvimL0izL1Ka71KlvUKq5cx+kytXrttS7Nbgy1ytFEFNqlwWAJDXUlT6XP1J8pTcG4TX5rMKd6a08lVtB1Jp033cE2K+hm4fspi8NRqChVFWylqasLMhAv0Ek3FxsT3Mq/wBMqsaeHxKA8tOZUbQmpVdQ6ZvQZ3Yjux12la/5idLZaemZ4aX/AIrDqWFw77EXBAvt853MTiHAKKpisObXcPo99bMBdD/Fve5nbwJ0cU7GuXkjJwkxE2ZgkwIgIiICIiAiIgIiIEXkyJMBERATB4yfuKnqrD5i0zpg8XH3L+6RPiYcn4zwE/pJspC2RifPQd/U6WmuYmhiaSilSTMKhrFNrU7uhqVCewGUW13m9eKQeYLGy2W++vT9e2k0ni3G2p1grKNFACXuaaAHLnsfaa7MR2FpxzXJ12Rf6yFLxagicqmjdNO+erlsHe1rJ3yKNAO5JOtxPhX4gSCeVzSPPS+9zZVB7bXMtxQ5utRNrH16iBb6CfTiaUWFIULLUuRU1y5jrqvyG/nIi2rXrnjVKjK5z18IQtrAJnUXtcZmbNfQjTTedUxHibD4LDotN0sFXIg8joHtb3nvqZUcIwFd1yVwEo62uSXbkhQrKxOgOm3ZdJl1/DOGsCBTyi3YW01i/JH6itJmNfFftXUqelQFH4i92FtcoC79tT3mv8L4i71lqVQQa2emTe9mQKEa/wDD05f80yP2eoriGcoMpUZKZHSCDqdO1xtLWrhA7KCqjJcgqLDqGVl07H85E8lcyCvHaJ2VzwZF5uFDAhuYBlO9hufp9Z1xZxXwpg2GLoMRfLVA39R/oDO1CdHD45+ads9RIibsQSYiAiIgIiICIiAiIgRJkCTAREQEwONfuH9QB9RM+fDFpdCD5SJGl+KqYKKyFVexsSL7DsPP1nN34YyVWNUZww7XJvfe1vhOl+I8MTbW4ANh62+k1epRcFbpfKfxBiPQ3BuvwtOW8bOOuvVdVTVaWQBUZtPZAYE2B1diL/L5iU3LyVA5AANiugysLezbsulrdrb31m1VuKVMhFKgFvobKSbX0JJJY7bTWMfSqGq5ZSOq4B0AJHUQB6jb1lIphN9ZP64UBVBC6sASSQBoQpPfc79xLOjUJYM9hSUa3IynS2/l/aavWwgfdLsCTdRkYXG4I0O2x00mXhuCHkZQhJNyWIAufO/nqdpnesew247zmLzHJSqAOi3FugHS666gdib3857wZUjPsq6nXsNyb7W8p8aKsaNOydVspJ1AYDy7bD5yw4ZwuvWVkCm1jmtsL7jUgE+kyiJ1tMxjJ8LBeZQYWIatcHs2tib99Z1gTTeA8GCtTvSCGnoFBJAGliL9wR5TcxPT446eZyf0RETRmmIEQEREBERAREQERECBJkSRAREQIM8VVuCJ7MgxI0niWNBORrhlY28iO6kbyvqqrbdBtobn8/8ASXXiDwtUr1S6OiaeRufU30Mq18H4pbXqI3uNj9Rac07vjSs9YwDhgNajgA9gfa+U+RwAa5IFrm1tRbsPfLyj4Sce0ot/k/MGZH7MWtlVh8b/AO6WNa1+r1P4fhbeWX6lIpgAi+5G1j6S6pcEKm4Wp8eXPjiuGV2OnMFvK35AgSs0Xi8Qr6eCFNQahXX0F2999SJb4DHC1rAD0sF+FpSYjw/i2YEIW9WZb2+s84nwzxBiMjKnqSNPkJWI78Tbk1t6LzHBRrKNWI/F/wBvpLaVfh3AVKVELVbM9zdux8u0tJ1R4wmSTEgyUPQiQJMBERAReItAREQERECDJERAREQEgxEDyRrIZB5SIkDy6ATw0RCULPVoiShAWQBrESJSlWM+yGIkoe5BiIEyYiAiIgIiIH//2Q==">
            <a:extLst>
              <a:ext uri="{FF2B5EF4-FFF2-40B4-BE49-F238E27FC236}">
                <a16:creationId xmlns="" xmlns:a16="http://schemas.microsoft.com/office/drawing/2014/main" id="{95A21390-5C2F-47A7-AD00-0035A2657240}"/>
              </a:ext>
            </a:extLst>
          </p:cNvPr>
          <p:cNvSpPr>
            <a:spLocks noChangeAspect="1" noChangeArrowheads="1"/>
          </p:cNvSpPr>
          <p:nvPr/>
        </p:nvSpPr>
        <p:spPr bwMode="auto">
          <a:xfrm>
            <a:off x="1739900" y="7938"/>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GB" altLang="en-US" sz="1800" dirty="0">
              <a:latin typeface="Arial" panose="020B0604020202020204" pitchFamily="34" charset="0"/>
            </a:endParaRPr>
          </a:p>
        </p:txBody>
      </p:sp>
      <p:pic>
        <p:nvPicPr>
          <p:cNvPr id="9226" name="Picture 10">
            <a:extLst>
              <a:ext uri="{FF2B5EF4-FFF2-40B4-BE49-F238E27FC236}">
                <a16:creationId xmlns="" xmlns:a16="http://schemas.microsoft.com/office/drawing/2014/main" id="{A2773C5D-34A5-431A-9BDE-85B17088743E}"/>
              </a:ext>
            </a:extLst>
          </p:cNvPr>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476375" y="5229225"/>
            <a:ext cx="1233488" cy="1809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879454089"/>
      </p:ext>
    </p:extLst>
  </p:cSld>
  <p:clrMapOvr>
    <a:masterClrMapping/>
  </p:clrMapOvr>
  <p:transition spd="slow"/>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3">
            <a:extLst>
              <a:ext uri="{FF2B5EF4-FFF2-40B4-BE49-F238E27FC236}">
                <a16:creationId xmlns="" xmlns:a16="http://schemas.microsoft.com/office/drawing/2014/main" id="{817612D0-A806-4E80-A234-B9A1891F65DD}"/>
              </a:ext>
            </a:extLst>
          </p:cNvPr>
          <p:cNvSpPr>
            <a:spLocks noGrp="1"/>
          </p:cNvSpPr>
          <p:nvPr>
            <p:ph type="title"/>
          </p:nvPr>
        </p:nvSpPr>
        <p:spPr>
          <a:xfrm>
            <a:off x="0" y="222252"/>
            <a:ext cx="12192000" cy="1335087"/>
          </a:xfrm>
          <a:solidFill>
            <a:schemeClr val="accent1"/>
          </a:solidFill>
        </p:spPr>
        <p:txBody>
          <a:bodyPr/>
          <a:lstStyle/>
          <a:p>
            <a:pPr algn="ctr"/>
            <a:r>
              <a:rPr lang="en-GB" altLang="en-US" sz="2800" dirty="0">
                <a:solidFill>
                  <a:schemeClr val="bg1"/>
                </a:solidFill>
                <a:latin typeface="Verdana" panose="020B0604030504040204" pitchFamily="34" charset="0"/>
                <a:ea typeface="Verdana" panose="020B0604030504040204" pitchFamily="34" charset="0"/>
                <a:cs typeface="Verdana" panose="020B0604030504040204" pitchFamily="34" charset="0"/>
              </a:rPr>
              <a:t>The Annual Allowance</a:t>
            </a:r>
          </a:p>
        </p:txBody>
      </p:sp>
      <p:sp>
        <p:nvSpPr>
          <p:cNvPr id="9219" name="TextBox 4">
            <a:extLst>
              <a:ext uri="{FF2B5EF4-FFF2-40B4-BE49-F238E27FC236}">
                <a16:creationId xmlns="" xmlns:a16="http://schemas.microsoft.com/office/drawing/2014/main" id="{22D97FBA-E7EF-42A1-A8F2-A151DB5582A7}"/>
              </a:ext>
            </a:extLst>
          </p:cNvPr>
          <p:cNvSpPr txBox="1">
            <a:spLocks noChangeArrowheads="1"/>
          </p:cNvSpPr>
          <p:nvPr/>
        </p:nvSpPr>
        <p:spPr bwMode="auto">
          <a:xfrm>
            <a:off x="1288084" y="2034504"/>
            <a:ext cx="10064232" cy="31947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buNone/>
            </a:pPr>
            <a:r>
              <a:rPr lang="en-GB" sz="1600" b="1" dirty="0">
                <a:latin typeface="Verdana" panose="020B0604030504040204" pitchFamily="34" charset="0"/>
                <a:ea typeface="Verdana" panose="020B0604030504040204" pitchFamily="34" charset="0"/>
              </a:rPr>
              <a:t>£40,000 </a:t>
            </a:r>
            <a:r>
              <a:rPr lang="en-GB" sz="1600" dirty="0">
                <a:latin typeface="Verdana" panose="020B0604030504040204" pitchFamily="34" charset="0"/>
                <a:ea typeface="Verdana" panose="020B0604030504040204" pitchFamily="34" charset="0"/>
              </a:rPr>
              <a:t>for </a:t>
            </a:r>
            <a:r>
              <a:rPr lang="en-GB" sz="1600" dirty="0" smtClean="0">
                <a:latin typeface="Verdana" panose="020B0604030504040204" pitchFamily="34" charset="0"/>
                <a:ea typeface="Verdana" panose="020B0604030504040204" pitchFamily="34" charset="0"/>
              </a:rPr>
              <a:t>2022/23 </a:t>
            </a:r>
            <a:r>
              <a:rPr lang="en-GB" sz="1600" dirty="0">
                <a:latin typeface="Verdana" panose="020B0604030504040204" pitchFamily="34" charset="0"/>
                <a:ea typeface="Verdana" panose="020B0604030504040204" pitchFamily="34" charset="0"/>
              </a:rPr>
              <a:t>tax year but can taper down to </a:t>
            </a:r>
            <a:r>
              <a:rPr lang="en-GB" sz="1600" b="1" dirty="0" smtClean="0">
                <a:latin typeface="Verdana" panose="020B0604030504040204" pitchFamily="34" charset="0"/>
                <a:ea typeface="Verdana" panose="020B0604030504040204" pitchFamily="34" charset="0"/>
              </a:rPr>
              <a:t>£</a:t>
            </a:r>
            <a:r>
              <a:rPr lang="en-GB" sz="1600" b="1" dirty="0">
                <a:latin typeface="Verdana" panose="020B0604030504040204" pitchFamily="34" charset="0"/>
                <a:ea typeface="Verdana" panose="020B0604030504040204" pitchFamily="34" charset="0"/>
              </a:rPr>
              <a:t>4</a:t>
            </a:r>
            <a:r>
              <a:rPr lang="en-GB" sz="1600" b="1" dirty="0" smtClean="0">
                <a:latin typeface="Verdana" panose="020B0604030504040204" pitchFamily="34" charset="0"/>
                <a:ea typeface="Verdana" panose="020B0604030504040204" pitchFamily="34" charset="0"/>
              </a:rPr>
              <a:t>,000 </a:t>
            </a:r>
            <a:r>
              <a:rPr lang="en-GB" sz="1600" dirty="0">
                <a:latin typeface="Verdana" panose="020B0604030504040204" pitchFamily="34" charset="0"/>
                <a:ea typeface="Verdana" panose="020B0604030504040204" pitchFamily="34" charset="0"/>
              </a:rPr>
              <a:t>depending on income</a:t>
            </a:r>
          </a:p>
          <a:p>
            <a:pPr>
              <a:buNone/>
            </a:pPr>
            <a:endParaRPr lang="en-GB" sz="1600" dirty="0">
              <a:latin typeface="Verdana" panose="020B0604030504040204" pitchFamily="34" charset="0"/>
              <a:ea typeface="Verdana" panose="020B0604030504040204" pitchFamily="34" charset="0"/>
            </a:endParaRPr>
          </a:p>
          <a:p>
            <a:pPr>
              <a:buNone/>
            </a:pPr>
            <a:r>
              <a:rPr lang="en-GB" sz="1600" dirty="0">
                <a:latin typeface="Verdana" panose="020B0604030504040204" pitchFamily="34" charset="0"/>
                <a:ea typeface="Verdana" panose="020B0604030504040204" pitchFamily="34" charset="0"/>
              </a:rPr>
              <a:t>For Defined Benefit pension schemes (e.g. SPPA/NHS) – this applies to the increase in value of someone’s pension benefits using “deemed growth rate”</a:t>
            </a:r>
          </a:p>
          <a:p>
            <a:endParaRPr lang="en-GB" sz="1600" dirty="0">
              <a:latin typeface="Verdana" panose="020B0604030504040204" pitchFamily="34" charset="0"/>
              <a:ea typeface="Verdana" panose="020B0604030504040204" pitchFamily="34" charset="0"/>
            </a:endParaRPr>
          </a:p>
          <a:p>
            <a:pPr>
              <a:buNone/>
            </a:pPr>
            <a:r>
              <a:rPr lang="en-GB" sz="1600" dirty="0">
                <a:latin typeface="Verdana" panose="020B0604030504040204" pitchFamily="34" charset="0"/>
                <a:ea typeface="Verdana" panose="020B0604030504040204" pitchFamily="34" charset="0"/>
              </a:rPr>
              <a:t>For Defined Contribution pension schemes (e.g. AVC/Personal Pension)  – contribution level</a:t>
            </a:r>
          </a:p>
          <a:p>
            <a:endParaRPr lang="en-GB" sz="1600" dirty="0">
              <a:latin typeface="Verdana" panose="020B0604030504040204" pitchFamily="34" charset="0"/>
              <a:ea typeface="Verdana" panose="020B0604030504040204" pitchFamily="34" charset="0"/>
            </a:endParaRPr>
          </a:p>
          <a:p>
            <a:pPr>
              <a:buNone/>
            </a:pPr>
            <a:r>
              <a:rPr lang="en-GB" sz="1600" dirty="0">
                <a:latin typeface="Verdana" panose="020B0604030504040204" pitchFamily="34" charset="0"/>
                <a:ea typeface="Verdana" panose="020B0604030504040204" pitchFamily="34" charset="0"/>
              </a:rPr>
              <a:t>The Annual Allowance includes the total of all individual contributions, employer contributions plus any third party contributions into someone’s pension </a:t>
            </a:r>
          </a:p>
          <a:p>
            <a:endParaRPr lang="en-GB" sz="1600" dirty="0">
              <a:latin typeface="Verdana" panose="020B0604030504040204" pitchFamily="34" charset="0"/>
              <a:ea typeface="Verdana" panose="020B0604030504040204" pitchFamily="34" charset="0"/>
            </a:endParaRPr>
          </a:p>
          <a:p>
            <a:pPr>
              <a:buNone/>
            </a:pPr>
            <a:r>
              <a:rPr lang="en-GB" sz="1600" dirty="0">
                <a:latin typeface="Verdana" panose="020B0604030504040204" pitchFamily="34" charset="0"/>
                <a:ea typeface="Verdana" panose="020B0604030504040204" pitchFamily="34" charset="0"/>
              </a:rPr>
              <a:t>When the Annual Allowance is exceeded during a single year, a </a:t>
            </a:r>
            <a:r>
              <a:rPr lang="en-GB" sz="1600" b="1" dirty="0">
                <a:latin typeface="Verdana" panose="020B0604030504040204" pitchFamily="34" charset="0"/>
                <a:ea typeface="Verdana" panose="020B0604030504040204" pitchFamily="34" charset="0"/>
              </a:rPr>
              <a:t>tax charge </a:t>
            </a:r>
            <a:r>
              <a:rPr lang="en-GB" sz="1600" dirty="0">
                <a:latin typeface="Verdana" panose="020B0604030504040204" pitchFamily="34" charset="0"/>
                <a:ea typeface="Verdana" panose="020B0604030504040204" pitchFamily="34" charset="0"/>
              </a:rPr>
              <a:t>is applied on excess</a:t>
            </a:r>
          </a:p>
        </p:txBody>
      </p:sp>
      <p:sp>
        <p:nvSpPr>
          <p:cNvPr id="9220" name="TextBox 1">
            <a:extLst>
              <a:ext uri="{FF2B5EF4-FFF2-40B4-BE49-F238E27FC236}">
                <a16:creationId xmlns="" xmlns:a16="http://schemas.microsoft.com/office/drawing/2014/main" id="{8AB36CB6-EE2E-44ED-B375-2AEADF2067AB}"/>
              </a:ext>
            </a:extLst>
          </p:cNvPr>
          <p:cNvSpPr txBox="1">
            <a:spLocks noChangeArrowheads="1"/>
          </p:cNvSpPr>
          <p:nvPr/>
        </p:nvSpPr>
        <p:spPr bwMode="auto">
          <a:xfrm>
            <a:off x="2424113" y="6611939"/>
            <a:ext cx="7200900" cy="231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en-GB" altLang="en-US" sz="900" dirty="0">
                <a:latin typeface="Arial" panose="020B0604020202020204" pitchFamily="34" charset="0"/>
              </a:rPr>
              <a:t>Create and Prosper Financial Services Ltd is authorised and regulated by the Financial Conduct Authority. FCA Number 520631</a:t>
            </a:r>
          </a:p>
        </p:txBody>
      </p:sp>
      <p:pic>
        <p:nvPicPr>
          <p:cNvPr id="9221" name="Picture 3">
            <a:extLst>
              <a:ext uri="{FF2B5EF4-FFF2-40B4-BE49-F238E27FC236}">
                <a16:creationId xmlns="" xmlns:a16="http://schemas.microsoft.com/office/drawing/2014/main" id="{70674C64-D703-43CA-9B0B-F5DD0A617815}"/>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447214" y="5672139"/>
            <a:ext cx="1076325" cy="1062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222" name="Picture 5">
            <a:extLst>
              <a:ext uri="{FF2B5EF4-FFF2-40B4-BE49-F238E27FC236}">
                <a16:creationId xmlns="" xmlns:a16="http://schemas.microsoft.com/office/drawing/2014/main" id="{B432AED3-00AD-44A7-A2D4-BFA5F01C9A99}"/>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0180119" y="201475"/>
            <a:ext cx="1471613" cy="1368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223" name="AutoShape 9">
            <a:extLst>
              <a:ext uri="{FF2B5EF4-FFF2-40B4-BE49-F238E27FC236}">
                <a16:creationId xmlns="" xmlns:a16="http://schemas.microsoft.com/office/drawing/2014/main" id="{BBC96044-874F-49C3-9B3F-0A6669A87E0E}"/>
              </a:ext>
            </a:extLst>
          </p:cNvPr>
          <p:cNvSpPr>
            <a:spLocks noChangeAspect="1" noChangeArrowheads="1"/>
          </p:cNvSpPr>
          <p:nvPr/>
        </p:nvSpPr>
        <p:spPr bwMode="auto">
          <a:xfrm>
            <a:off x="1587500" y="-144463"/>
            <a:ext cx="304800" cy="3048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GB" altLang="en-US" sz="1800" dirty="0">
              <a:latin typeface="Arial" panose="020B0604020202020204" pitchFamily="34" charset="0"/>
            </a:endParaRPr>
          </a:p>
        </p:txBody>
      </p:sp>
      <p:sp>
        <p:nvSpPr>
          <p:cNvPr id="9224" name="AutoShape 11" descr="data:image/jpeg;base64,/9j/4AAQSkZJRgABAQAAAQABAAD/2wCEAAkGBhESEBQUEBAVFBQWFRQWFhQYFRQWFRUWFRQXFhQSFRcXGyYeGBkjGhQUHy8gIycpLCwsFh4xNTAqNSgrLCkBCQoKDgwOGg8PGikfHyEpLCkpKikpKSkpKSksKSkpKSkpKSkpKSwpKSwpKSkpKSksLCwpKSkpKSksKSwsKSkpKf/AABEIAJMA2wMBIgACEQEDEQH/xAAcAAEAAgMBAQEAAAAAAAAAAAAAAQUEBgcCAwj/xAA/EAACAQIEBAMFBAgEBwAAAAABAgADEQQSITEFEyJBBlFhMnGBkaEHI0KxFBUWM1Jy0eFjgsHCJDRDYnOy8P/EABkBAQADAQEAAAAAAAAAAAAAAAABAgMEBf/EAB4RAQADAAMBAQEBAAAAAAAAAAABAhEDITESQTIi/9oADAMBAAIRAxEAPwDuMREBERAiIMQERECJMXkEwPFSqFtcgX0Ec70lZxmsLqLbG99hfy9Z5pVqrbZF+J/K0rMpxZNVPkPr/SRzW9Pr/WUuMxnLNqmIA2voSRfzsdPjPrhWz3yVc1tCQBb53kfSflbCqfSTzj5fnNc8RccGCo82qKroD1ctVOUfxNfYes13A/bFw5zZqtSn/OmnzWPqD5dD5x8vr/aehiB3FprdDjeHfWlila4voRa3ofOeMFxbOxUOQR2Y3v6iRN4haKTPjaqdYHYg/wD209yj4G3XUsNzdt9Db+0vBLxOs0SZEkyRIiQJMBERAREQEREBERAiIiAiIgRBkyCYFRxtrkDbKb3JAHulLj+MBV6HQHvY5vTtcj3zL8X4sCy2JNr2G512BnLfGHGW54NA8roCkCplUkXzdrdwPfOfktnjXjjvtsPEsTTylaj21udmuSdbA2Jb8ptGC4sijKKgGXpINRRZhoQenQ7Tj/BeGVcZWAL2FRxR5h22LNlvq7KqsfIG3nOkU+E9N6mHeqVsvOosVqvlFiMQikAuLAX1vM4ifYbzaurjH8bohDnqowIII5isCDpawBuTe1u95zitgsLTqunIw6OHIIFCoSuugDc0HbyHwm1YThS8y9LhtUEEHnYpzlS2udUzEX8jYSsFbhP6QyENq5OYHPdzo721K5mBOtpMxbERausThuJWlbl4ikq+Rp1UFt98x7Sy5RernV+o2sVqgAg7EU3X/dK/iXCaa1VXPdWIyG6d9twLbee8mtxWmTZKeemCCxYNlCg/hGtvZ398zrE/q9+vHR/DN0zBySzG98tgdPiL/GbCJrHhEgZ0t5Ed/Q2PxE2edlPHFPpERLoSIgRAREQEREBERAREQIiIgItEQIkwZ86z2UnyBPyEDQPE+NJeow3FwLbkjRbfGaO9GgudHNas6Xz06VPM6kGzAlvZ10vrvpNg8QVUNNjVJy2uQDlY66AH3kGc14RxRlqqzsxtcNZiraLrZhrrtObPqW0dNx4SaFZM9RWo1UN6BVnKUdiugF84t1EjXUaTasX4nwmXmV674KsQFarSYMlQjY2Fw3xAIvrOTYTxTiahAxWJL0gwDL0is6gEizgKxG34xPXFPEFKobUsO+UagsQxCjU2zu5A03vEUmJ1ebVmMbR4p8b0GQ0qXEsRiGZSM5yJSS+/QLZ2t2JtrNPw7lBlpYl1v/hgA6bGor7TzUo4Z8pfEDbUKyAa9tV7bSGrpSW1HPcf9Q1VKqPco/O8sp4sBwzG1SGYCoin2cwVGA1Oq+ex7y8xGJ1z01yhkpKiAnp+7CFb32Fm076XmqJxiobH9LoX3H7zMNO5VRLPw5xrLVenXDVkN7urqxS49pc1iR9ZS8S147Q6T9nnFjmpq1iQTTJ8wNFPytOnCcb8KsTVQ0qbcsHSoRYG1rW11/vOyLNeLc7YcufXSZBkxNWYJMCICIiAiIgIiICIiBERJgRJiIET4Y0HlvY2JVgD2BINjPvPli/Yb+U/lInwca8UYOo2HIyNUqWsAqlupjlzaD1vNb4X4Jx6LUqLg3NRkdaYYIqoXGU1jmYdQUtb1sZ13A44LhmqAEhFdiF9o5LkgeZ0nngvEKz1GFTllciMQl7U3fVaJcn7xsnUTYW6fOc8RjaZckwX2S8UI6lprp+OuNPSy3N5fcA+xlqbh8S9CoRqEtUKX82Gma29trzfsT4npLiRQCVHbLUJyU6jEMhpjl6LY6OSSDoQPOZX6ypLSD1Ky5bAljYbsQBlUnW/Tp3Uy/arnuJ+xIVmJfGhBfRKdAAKPK7VJaYH7GcDTH7ys5/iPKv8L0yB8JuLcYo51XmLmcKVAuQQ+iMSBZQx0F99bSsxPjGnmqJTRqjjOqfhWpUpAGtSUkXBQEXJHnbaTiFZhfsk4amYmnVdm3ZqtyB3C2Atf01ljw3wHw7Cg8uhkzFVJao5LEsFVSSdiSBbubT6UvFSvUCUkz9COerqGalzbEDYAFASTu4AvKjFY98VS5jM6UjTTEUkRmQlUxFNWNU/iOzAi1rwazeJ8Kw+ESmuFw4Q1Ky2ylgoO7EgnuuYWm/IdBNX45hhagA3s10UX1J6WA17nQa+k2hdhJoWeokQZoo9CJAkwEREBESLwJiIgIiIEQIkwItJiIETHx/7t/5T+UyZicUcCjUJ7Ix+QkT4NNw+uCrkCwKVrd7fdH+8wq9OthMMKdHM1JxSAqas9DPl5zMyqSVKliHsSpGtxaYy+IWw9AI1BXSoWBYsRboUFLAa3ue8cN8dVKoIpUlGU5CFV6hGXTa9yNtbTnm0Q2iJXHBwHq0HSqtblivnKF2poKuQpTR29sDl23vrcgTxg/DzU8Rh2axWlTxIJuLZmrZ6TWPcK7+4385VY/xZjKStUq1KdKkL61KZB9y3bqb+m059xbx5xFusYyr1EFaNLQKnYsUFgW03Ol5FbfXibVx1T9mqqYl6lBaTqXV0R6lVEpMECXCIhD2AupJ6bnQbyxwPA1pkvXKM/NrVVKhkCc9VFRbE9yDqfMTgmJ8e4ippVq1lA3AqO19fxG9ydTqTPk9bEVEL0alTklsuVuoMQATmGxN2Gsvs/pFddywmDpYZBkx1KkLIKhPJYNy1CBwzNdTlCg7jQGwhOK8LNEomKpOlOk1MlKmcrTqbglL7kDXztPz9hTVJrFbACnULLaysDZbAfX/LLPw7XdOYVJT2b2O4I79/P4RMox2ziniKhWq4UUnzg18xYK2XpBXc76vN8XacU8MVL18Mt9DVze64Qn/1na12l6M7JkxE0VTEiTAREQEREBERAREQESJMBERASu8Qf8rW/wDG/wCUsJX+IEvhaw/w3/KRPhDjvFKrM+W5stgqga9QBNvM6+4WuTKSnwqnSqCrXrLQIDDDpnKFm71nK9S0lNzqOtvTWWnE3HMdVtZgLkaMQRbKW3t7vSaTgML9841y57gnW4Btr5nW05K27l1TWchstDi+DwyMf1hUxDmx25tjbQg1Kdh7gZXVaHEMZUXmJihRO78skZTqDlWwtt3lJg+HM3MKJmLM6quugJN7e4d5m4vD43LTBdciLlVaRKBf5rAXPqSZrGKzrb14HhKNO+KfKosL1KFZR7rhrHvpKThyJV564WqctN86ggqGUgdYBN9Cov8ACa7T4tVByVK1Smu9gQxJ97aD4mbP4e8PvimL0izL1Ka71KlvUKq5cx+kytXrttS7Nbgy1ytFEFNqlwWAJDXUlT6XP1J8pTcG4TX5rMKd6a08lVtB1Jp033cE2K+hm4fspi8NRqChVFWylqasLMhAv0Ek3FxsT3Mq/wBMqsaeHxKA8tOZUbQmpVdQ6ZvQZ3Yjux12la/5idLZaemZ4aX/AIrDqWFw77EXBAvt853MTiHAKKpisObXcPo99bMBdD/Fve5nbwJ0cU7GuXkjJwkxE2ZgkwIgIiICIiAiIgIiIEXkyJMBERATB4yfuKnqrD5i0zpg8XH3L+6RPiYcn4zwE/pJspC2RifPQd/U6WmuYmhiaSilSTMKhrFNrU7uhqVCewGUW13m9eKQeYLGy2W++vT9e2k0ni3G2p1grKNFACXuaaAHLnsfaa7MR2FpxzXJ12Rf6yFLxagicqmjdNO+erlsHe1rJ3yKNAO5JOtxPhX4gSCeVzSPPS+9zZVB7bXMtxQ5utRNrH16iBb6CfTiaUWFIULLUuRU1y5jrqvyG/nIi2rXrnjVKjK5z18IQtrAJnUXtcZmbNfQjTTedUxHibD4LDotN0sFXIg8joHtb3nvqZUcIwFd1yVwEo62uSXbkhQrKxOgOm3ZdJl1/DOGsCBTyi3YW01i/JH6itJmNfFftXUqelQFH4i92FtcoC79tT3mv8L4i71lqVQQa2emTe9mQKEa/wDD05f80yP2eoriGcoMpUZKZHSCDqdO1xtLWrhA7KCqjJcgqLDqGVl07H85E8lcyCvHaJ2VzwZF5uFDAhuYBlO9hufp9Z1xZxXwpg2GLoMRfLVA39R/oDO1CdHD45+ads9RIibsQSYiAiIgIiICIiAiIgRJkCTAREQEwONfuH9QB9RM+fDFpdCD5SJGl+KqYKKyFVexsSL7DsPP1nN34YyVWNUZww7XJvfe1vhOl+I8MTbW4ANh62+k1epRcFbpfKfxBiPQ3BuvwtOW8bOOuvVdVTVaWQBUZtPZAYE2B1diL/L5iU3LyVA5AANiugysLezbsulrdrb31m1VuKVMhFKgFvobKSbX0JJJY7bTWMfSqGq5ZSOq4B0AJHUQB6jb1lIphN9ZP64UBVBC6sASSQBoQpPfc79xLOjUJYM9hSUa3IynS2/l/aavWwgfdLsCTdRkYXG4I0O2x00mXhuCHkZQhJNyWIAufO/nqdpnesew247zmLzHJSqAOi3FugHS666gdib3857wZUjPsq6nXsNyb7W8p8aKsaNOydVspJ1AYDy7bD5yw4ZwuvWVkCm1jmtsL7jUgE+kyiJ1tMxjJ8LBeZQYWIatcHs2tib99Z1gTTeA8GCtTvSCGnoFBJAGliL9wR5TcxPT446eZyf0RETRmmIEQEREBERAREQERECBJkSRAREQIM8VVuCJ7MgxI0niWNBORrhlY28iO6kbyvqqrbdBtobn8/8ASXXiDwtUr1S6OiaeRufU30Mq18H4pbXqI3uNj9Rac07vjSs9YwDhgNajgA9gfa+U+RwAa5IFrm1tRbsPfLyj4Sce0ot/k/MGZH7MWtlVh8b/AO6WNa1+r1P4fhbeWX6lIpgAi+5G1j6S6pcEKm4Wp8eXPjiuGV2OnMFvK35AgSs0Xi8Qr6eCFNQahXX0F2999SJb4DHC1rAD0sF+FpSYjw/i2YEIW9WZb2+s84nwzxBiMjKnqSNPkJWI78Tbk1t6LzHBRrKNWI/F/wBvpLaVfh3AVKVELVbM9zdux8u0tJ1R4wmSTEgyUPQiQJMBERAReItAREQERECDJERAREQEgxEDyRrIZB5SIkDy6ATw0RCULPVoiShAWQBrESJSlWM+yGIkoe5BiIEyYiAiIgIiIH//2Q==">
            <a:extLst>
              <a:ext uri="{FF2B5EF4-FFF2-40B4-BE49-F238E27FC236}">
                <a16:creationId xmlns="" xmlns:a16="http://schemas.microsoft.com/office/drawing/2014/main" id="{95A21390-5C2F-47A7-AD00-0035A2657240}"/>
              </a:ext>
            </a:extLst>
          </p:cNvPr>
          <p:cNvSpPr>
            <a:spLocks noChangeAspect="1" noChangeArrowheads="1"/>
          </p:cNvSpPr>
          <p:nvPr/>
        </p:nvSpPr>
        <p:spPr bwMode="auto">
          <a:xfrm>
            <a:off x="1739900" y="7938"/>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GB" altLang="en-US" sz="1800" dirty="0">
              <a:latin typeface="Arial" panose="020B0604020202020204" pitchFamily="34" charset="0"/>
            </a:endParaRPr>
          </a:p>
        </p:txBody>
      </p:sp>
      <p:pic>
        <p:nvPicPr>
          <p:cNvPr id="9226" name="Picture 10">
            <a:extLst>
              <a:ext uri="{FF2B5EF4-FFF2-40B4-BE49-F238E27FC236}">
                <a16:creationId xmlns="" xmlns:a16="http://schemas.microsoft.com/office/drawing/2014/main" id="{A2773C5D-34A5-431A-9BDE-85B17088743E}"/>
              </a:ext>
            </a:extLst>
          </p:cNvPr>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476375" y="5229225"/>
            <a:ext cx="1233488" cy="1809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525195797"/>
      </p:ext>
    </p:extLst>
  </p:cSld>
  <p:clrMapOvr>
    <a:masterClrMapping/>
  </p:clrMapOvr>
  <p:transition spd="slow"/>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15168</TotalTime>
  <Words>3401</Words>
  <Application>Microsoft Office PowerPoint</Application>
  <PresentationFormat>Widescreen</PresentationFormat>
  <Paragraphs>535</Paragraphs>
  <Slides>39</Slides>
  <Notes>36</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39</vt:i4>
      </vt:variant>
    </vt:vector>
  </HeadingPairs>
  <TitlesOfParts>
    <vt:vector size="44" baseType="lpstr">
      <vt:lpstr>Arial</vt:lpstr>
      <vt:lpstr>Calibri</vt:lpstr>
      <vt:lpstr>Calibri Light</vt:lpstr>
      <vt:lpstr>Verdana</vt:lpstr>
      <vt:lpstr>Office Theme</vt:lpstr>
      <vt:lpstr>Create and Prosper Financial Services Ltd.</vt:lpstr>
      <vt:lpstr>Our brief</vt:lpstr>
      <vt:lpstr>Framework</vt:lpstr>
      <vt:lpstr>Background to The Session</vt:lpstr>
      <vt:lpstr>Some Sources of Information</vt:lpstr>
      <vt:lpstr>The SPPA Pension – Different Schemes </vt:lpstr>
      <vt:lpstr>The SPPA Pension – Contribution Rates</vt:lpstr>
      <vt:lpstr>The SPPA Pension – Where Are We Now</vt:lpstr>
      <vt:lpstr>The Annual Allowance</vt:lpstr>
      <vt:lpstr>The Annual Allowance</vt:lpstr>
      <vt:lpstr>The Tapered Annual Allowance</vt:lpstr>
      <vt:lpstr>The Tapered Annual Allowance</vt:lpstr>
      <vt:lpstr>The Tapered Annual Allowance</vt:lpstr>
      <vt:lpstr>The Annual Allowance – Example 1</vt:lpstr>
      <vt:lpstr>The Annual Allowance – Example 1</vt:lpstr>
      <vt:lpstr>The Annual Allowance – Example 2</vt:lpstr>
      <vt:lpstr>The Annual Allowance – Example 2</vt:lpstr>
      <vt:lpstr>The Annual Allowance – Example 2</vt:lpstr>
      <vt:lpstr>Annual Allowance – Income Tax Rates</vt:lpstr>
      <vt:lpstr>Annual Allowance - Carry Forward</vt:lpstr>
      <vt:lpstr>Annual Allowance - Scheme Pays</vt:lpstr>
      <vt:lpstr>Annual Allowance - Scheme Pays</vt:lpstr>
      <vt:lpstr>Annual Allowance - Scheme Pays</vt:lpstr>
      <vt:lpstr>Lifetime Allowance</vt:lpstr>
      <vt:lpstr>Lifetime Allowance</vt:lpstr>
      <vt:lpstr>Lifetime Allowance – Example</vt:lpstr>
      <vt:lpstr>PowerPoint Presentation</vt:lpstr>
      <vt:lpstr>PowerPoint Presentation</vt:lpstr>
      <vt:lpstr>Lifetime Allowance </vt:lpstr>
      <vt:lpstr>Lifetime Allowance – Protections</vt:lpstr>
      <vt:lpstr>Opting Out</vt:lpstr>
      <vt:lpstr>Opting Out</vt:lpstr>
      <vt:lpstr>REC Scheme</vt:lpstr>
      <vt:lpstr>Timeline - Dates</vt:lpstr>
      <vt:lpstr>Summary – The Primary Issues</vt:lpstr>
      <vt:lpstr>Options</vt:lpstr>
      <vt:lpstr>Help Is At Hand – Weighing Up Cost v Benefit</vt:lpstr>
      <vt:lpstr>Legal Information</vt:lpstr>
      <vt:lpstr>Q&amp;A</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Create and Prosper  Financial Services Ltd.</dc:title>
  <dc:creator>Chris McLeod</dc:creator>
  <cp:lastModifiedBy>Owens, Nareen</cp:lastModifiedBy>
  <cp:revision>144</cp:revision>
  <dcterms:created xsi:type="dcterms:W3CDTF">2019-11-27T10:32:34Z</dcterms:created>
  <dcterms:modified xsi:type="dcterms:W3CDTF">2023-01-12T09:41:07Z</dcterms:modified>
</cp:coreProperties>
</file>