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Override PartName="/ppt/authors.xml" ContentType="application/vnd.ms-powerpoint.auth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7"/>
  </p:notesMasterIdLst>
  <p:sldIdLst>
    <p:sldId id="286" r:id="rId5"/>
    <p:sldId id="287" r:id="rId6"/>
  </p:sldIdLst>
  <p:sldSz cx="9906000" cy="6858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B226AB73-50D1-4CA0-BFCD-7487482D41E1}">
          <p14:sldIdLst>
            <p14:sldId id="286"/>
            <p14:sldId id="287"/>
          </p14:sldIdLst>
        </p14:section>
      </p14:sectionLst>
    </p:ext>
    <p:ext uri="{EFAFB233-063F-42B5-8137-9DF3F51BA10A}">
      <p15:sldGuideLst xmlns:p15="http://schemas.microsoft.com/office/powerpoint/2012/main">
        <p15:guide id="1" orient="horz" pos="255" userDrawn="1">
          <p15:clr>
            <a:srgbClr val="A4A3A4"/>
          </p15:clr>
        </p15:guide>
        <p15:guide id="2" pos="262" userDrawn="1">
          <p15:clr>
            <a:srgbClr val="A4A3A4"/>
          </p15:clr>
        </p15:guide>
        <p15:guide id="3" pos="5978" userDrawn="1">
          <p15:clr>
            <a:srgbClr val="A4A3A4"/>
          </p15:clr>
        </p15:guide>
        <p15:guide id="4" orient="horz" pos="4065"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5A08825-D424-E1FB-C4E7-13A9DE8C15C8}" name="Jen Baillie (NHS Healthcare Improvement Scotland)" initials="JB" userId="S::jennifer.baillie5@his.nhs.scot::b1264f8f-c7ad-46f8-8403-07d8a576101a" providerId="AD"/>
  <p188:author id="{1360C348-35F2-5BC5-495C-2AD2C10A42A1}" name="David Sherlock (NHS Healthcare Improvement Scotland)" initials="DS" userId="S::david.sherlock@his.nhs.scot::58809d7a-fc34-46ec-a6ac-e043bd993c7d" providerId="AD"/>
  <p188:author id="{63AC1485-B9BE-773F-F327-E9772130A922}" name="Donna Frew (NHS Healthcare Improvement Scotland)" initials="DF" userId="S::donna.frew3@his.nhs.scot::e1c0d9e7-2756-4485-9f48-6583fc58c710" providerId="AD"/>
  <p188:author id="{BE083189-88D7-B710-FB24-1EE52E539356}" name="Meghan Bateson (NHS Healthcare Improvement Scotland)" initials="MS" userId="S::meghan.bateson@his.nhs.scot::3c8dfbed-1300-47f9-8d02-3767c147d3bd" providerId="AD"/>
  <p188:author id="{72859DD8-00E0-5186-B24D-87A9F3293DA6}" name="Susi Paden (NHS Healthcare Improvement Scotland)" initials="SS" userId="S::susi.paden@his.nhs.scot::1c5a6ef9-8889-4714-9f52-e912dfb9de5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David Elder" initials="DE" lastIdx="17" clrIdx="0">
    <p:extLst>
      <p:ext uri="{19B8F6BF-5375-455C-9EA6-DF929625EA0E}">
        <p15:presenceInfo xmlns:p15="http://schemas.microsoft.com/office/powerpoint/2012/main" userId="S-1-5-21-1942464828-378638904-3880573118-203712" providerId="AD"/>
      </p:ext>
    </p:extLst>
  </p:cmAuthor>
  <p:cmAuthor id="2" name="Michael Canavan" initials="MC" lastIdx="40" clrIdx="1">
    <p:extLst>
      <p:ext uri="{19B8F6BF-5375-455C-9EA6-DF929625EA0E}">
        <p15:presenceInfo xmlns:p15="http://schemas.microsoft.com/office/powerpoint/2012/main" userId="S-1-5-21-1942464828-378638904-3880573118-205478" providerId="AD"/>
      </p:ext>
    </p:extLst>
  </p:cmAuthor>
  <p:cmAuthor id="3" name="Jessica Yuill (NHS Healthcare Improvement Scotland)" initials="JY(HIS" lastIdx="2" clrIdx="2">
    <p:extLst>
      <p:ext uri="{19B8F6BF-5375-455C-9EA6-DF929625EA0E}">
        <p15:presenceInfo xmlns:p15="http://schemas.microsoft.com/office/powerpoint/2012/main" userId="Jessica Yuill (NHS Healthcare Improvement Scotland)" providerId="None"/>
      </p:ext>
    </p:extLst>
  </p:cmAuthor>
  <p:cmAuthor id="4" name="Angela Rowe (NHS Healthcare Improvement Scotland)" initials="AR(HIS" lastIdx="37" clrIdx="3">
    <p:extLst>
      <p:ext uri="{19B8F6BF-5375-455C-9EA6-DF929625EA0E}">
        <p15:presenceInfo xmlns:p15="http://schemas.microsoft.com/office/powerpoint/2012/main" userId="S-1-5-21-1942464828-378638904-3880573118-208489" providerId="AD"/>
      </p:ext>
    </p:extLst>
  </p:cmAuthor>
  <p:cmAuthor id="5" name="Holly Nugent (NHS Healthcare Improvement Scotland)" initials="HN(HIS" lastIdx="10" clrIdx="4">
    <p:extLst>
      <p:ext uri="{19B8F6BF-5375-455C-9EA6-DF929625EA0E}">
        <p15:presenceInfo xmlns:p15="http://schemas.microsoft.com/office/powerpoint/2012/main" userId="S-1-5-21-1942464828-378638904-3880573118-20906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427F"/>
    <a:srgbClr val="FFFFFF"/>
    <a:srgbClr val="B8B7B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1792" autoAdjust="0"/>
  </p:normalViewPr>
  <p:slideViewPr>
    <p:cSldViewPr snapToGrid="0">
      <p:cViewPr varScale="1">
        <p:scale>
          <a:sx n="50" d="100"/>
          <a:sy n="50" d="100"/>
        </p:scale>
        <p:origin x="1620" y="40"/>
      </p:cViewPr>
      <p:guideLst>
        <p:guide orient="horz" pos="255"/>
        <p:guide pos="262"/>
        <p:guide pos="5978"/>
        <p:guide orient="horz" pos="4065"/>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8/10/relationships/authors" Target="author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C1B833-E62A-4595-B722-243553135CC5}" type="datetimeFigureOut">
              <a:rPr lang="en-GB" smtClean="0"/>
              <a:t>01/07/2026</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903A61-C793-4907-AD83-44C1BEB431FD}" type="slidenum">
              <a:rPr lang="en-GB" smtClean="0"/>
              <a:t>‹#›</a:t>
            </a:fld>
            <a:endParaRPr lang="en-GB"/>
          </a:p>
        </p:txBody>
      </p:sp>
    </p:spTree>
    <p:extLst>
      <p:ext uri="{BB962C8B-B14F-4D97-AF65-F5344CB8AC3E}">
        <p14:creationId xmlns:p14="http://schemas.microsoft.com/office/powerpoint/2010/main" val="13497958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6EFE83B7-278F-6545-9C62-E36EB068C003}" type="slidenum">
              <a:rPr lang="en-US" smtClean="0"/>
              <a:pPr/>
              <a:t>1</a:t>
            </a:fld>
            <a:endParaRPr lang="en-US"/>
          </a:p>
        </p:txBody>
      </p:sp>
    </p:spTree>
    <p:extLst>
      <p:ext uri="{BB962C8B-B14F-4D97-AF65-F5344CB8AC3E}">
        <p14:creationId xmlns:p14="http://schemas.microsoft.com/office/powerpoint/2010/main" val="30711273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2400" dirty="0"/>
          </a:p>
        </p:txBody>
      </p:sp>
      <p:sp>
        <p:nvSpPr>
          <p:cNvPr id="4" name="Slide Number Placeholder 3"/>
          <p:cNvSpPr>
            <a:spLocks noGrp="1"/>
          </p:cNvSpPr>
          <p:nvPr>
            <p:ph type="sldNum" sz="quarter" idx="10"/>
          </p:nvPr>
        </p:nvSpPr>
        <p:spPr/>
        <p:txBody>
          <a:bodyPr/>
          <a:lstStyle/>
          <a:p>
            <a:fld id="{BC903A61-C793-4907-AD83-44C1BEB431FD}" type="slidenum">
              <a:rPr lang="en-GB" smtClean="0"/>
              <a:t>2</a:t>
            </a:fld>
            <a:endParaRPr lang="en-GB"/>
          </a:p>
        </p:txBody>
      </p:sp>
    </p:spTree>
    <p:extLst>
      <p:ext uri="{BB962C8B-B14F-4D97-AF65-F5344CB8AC3E}">
        <p14:creationId xmlns:p14="http://schemas.microsoft.com/office/powerpoint/2010/main" val="25768361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3068321-08EB-4C11-86C7-6543883699A3}" type="datetimeFigureOut">
              <a:rPr lang="en-GB" smtClean="0"/>
              <a:t>01/07/2026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27BB9A1-5EC7-4119-BB3F-8744A75C7D4D}" type="slidenum">
              <a:rPr lang="en-GB" smtClean="0"/>
              <a:t>‹#›</a:t>
            </a:fld>
            <a:endParaRPr lang="en-GB"/>
          </a:p>
        </p:txBody>
      </p:sp>
    </p:spTree>
    <p:extLst>
      <p:ext uri="{BB962C8B-B14F-4D97-AF65-F5344CB8AC3E}">
        <p14:creationId xmlns:p14="http://schemas.microsoft.com/office/powerpoint/2010/main" val="38595981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068321-08EB-4C11-86C7-6543883699A3}" type="datetimeFigureOut">
              <a:rPr lang="en-GB" smtClean="0"/>
              <a:t>01/07/2026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27BB9A1-5EC7-4119-BB3F-8744A75C7D4D}" type="slidenum">
              <a:rPr lang="en-GB" smtClean="0"/>
              <a:t>‹#›</a:t>
            </a:fld>
            <a:endParaRPr lang="en-GB"/>
          </a:p>
        </p:txBody>
      </p:sp>
    </p:spTree>
    <p:extLst>
      <p:ext uri="{BB962C8B-B14F-4D97-AF65-F5344CB8AC3E}">
        <p14:creationId xmlns:p14="http://schemas.microsoft.com/office/powerpoint/2010/main" val="778207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068321-08EB-4C11-86C7-6543883699A3}" type="datetimeFigureOut">
              <a:rPr lang="en-GB" smtClean="0"/>
              <a:t>01/07/2026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27BB9A1-5EC7-4119-BB3F-8744A75C7D4D}" type="slidenum">
              <a:rPr lang="en-GB" smtClean="0"/>
              <a:t>‹#›</a:t>
            </a:fld>
            <a:endParaRPr lang="en-GB"/>
          </a:p>
        </p:txBody>
      </p:sp>
    </p:spTree>
    <p:extLst>
      <p:ext uri="{BB962C8B-B14F-4D97-AF65-F5344CB8AC3E}">
        <p14:creationId xmlns:p14="http://schemas.microsoft.com/office/powerpoint/2010/main" val="1889909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_Custom Layout">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71699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068321-08EB-4C11-86C7-6543883699A3}" type="datetimeFigureOut">
              <a:rPr lang="en-GB" smtClean="0"/>
              <a:t>01/07/2026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27BB9A1-5EC7-4119-BB3F-8744A75C7D4D}" type="slidenum">
              <a:rPr lang="en-GB" smtClean="0"/>
              <a:t>‹#›</a:t>
            </a:fld>
            <a:endParaRPr lang="en-GB"/>
          </a:p>
        </p:txBody>
      </p:sp>
    </p:spTree>
    <p:extLst>
      <p:ext uri="{BB962C8B-B14F-4D97-AF65-F5344CB8AC3E}">
        <p14:creationId xmlns:p14="http://schemas.microsoft.com/office/powerpoint/2010/main" val="28683974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068321-08EB-4C11-86C7-6543883699A3}" type="datetimeFigureOut">
              <a:rPr lang="en-GB" smtClean="0"/>
              <a:t>01/07/2026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27BB9A1-5EC7-4119-BB3F-8744A75C7D4D}" type="slidenum">
              <a:rPr lang="en-GB" smtClean="0"/>
              <a:t>‹#›</a:t>
            </a:fld>
            <a:endParaRPr lang="en-GB"/>
          </a:p>
        </p:txBody>
      </p:sp>
    </p:spTree>
    <p:extLst>
      <p:ext uri="{BB962C8B-B14F-4D97-AF65-F5344CB8AC3E}">
        <p14:creationId xmlns:p14="http://schemas.microsoft.com/office/powerpoint/2010/main" val="29773664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1038"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014913"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068321-08EB-4C11-86C7-6543883699A3}" type="datetimeFigureOut">
              <a:rPr lang="en-GB" smtClean="0"/>
              <a:t>01/07/2026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27BB9A1-5EC7-4119-BB3F-8744A75C7D4D}" type="slidenum">
              <a:rPr lang="en-GB" smtClean="0"/>
              <a:t>‹#›</a:t>
            </a:fld>
            <a:endParaRPr lang="en-GB"/>
          </a:p>
        </p:txBody>
      </p:sp>
    </p:spTree>
    <p:extLst>
      <p:ext uri="{BB962C8B-B14F-4D97-AF65-F5344CB8AC3E}">
        <p14:creationId xmlns:p14="http://schemas.microsoft.com/office/powerpoint/2010/main" val="31411776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068321-08EB-4C11-86C7-6543883699A3}" type="datetimeFigureOut">
              <a:rPr lang="en-GB" smtClean="0"/>
              <a:t>01/07/2026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27BB9A1-5EC7-4119-BB3F-8744A75C7D4D}" type="slidenum">
              <a:rPr lang="en-GB" smtClean="0"/>
              <a:t>‹#›</a:t>
            </a:fld>
            <a:endParaRPr lang="en-GB"/>
          </a:p>
        </p:txBody>
      </p:sp>
    </p:spTree>
    <p:extLst>
      <p:ext uri="{BB962C8B-B14F-4D97-AF65-F5344CB8AC3E}">
        <p14:creationId xmlns:p14="http://schemas.microsoft.com/office/powerpoint/2010/main" val="17995975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068321-08EB-4C11-86C7-6543883699A3}" type="datetimeFigureOut">
              <a:rPr lang="en-GB" smtClean="0"/>
              <a:t>01/07/2026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27BB9A1-5EC7-4119-BB3F-8744A75C7D4D}" type="slidenum">
              <a:rPr lang="en-GB" smtClean="0"/>
              <a:t>‹#›</a:t>
            </a:fld>
            <a:endParaRPr lang="en-GB"/>
          </a:p>
        </p:txBody>
      </p:sp>
    </p:spTree>
    <p:extLst>
      <p:ext uri="{BB962C8B-B14F-4D97-AF65-F5344CB8AC3E}">
        <p14:creationId xmlns:p14="http://schemas.microsoft.com/office/powerpoint/2010/main" val="21637580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068321-08EB-4C11-86C7-6543883699A3}" type="datetimeFigureOut">
              <a:rPr lang="en-GB" smtClean="0"/>
              <a:t>01/07/2026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27BB9A1-5EC7-4119-BB3F-8744A75C7D4D}" type="slidenum">
              <a:rPr lang="en-GB" smtClean="0"/>
              <a:t>‹#›</a:t>
            </a:fld>
            <a:endParaRPr lang="en-GB"/>
          </a:p>
        </p:txBody>
      </p:sp>
    </p:spTree>
    <p:extLst>
      <p:ext uri="{BB962C8B-B14F-4D97-AF65-F5344CB8AC3E}">
        <p14:creationId xmlns:p14="http://schemas.microsoft.com/office/powerpoint/2010/main" val="34248315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068321-08EB-4C11-86C7-6543883699A3}" type="datetimeFigureOut">
              <a:rPr lang="en-GB" smtClean="0"/>
              <a:t>01/07/2026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27BB9A1-5EC7-4119-BB3F-8744A75C7D4D}" type="slidenum">
              <a:rPr lang="en-GB" smtClean="0"/>
              <a:t>‹#›</a:t>
            </a:fld>
            <a:endParaRPr lang="en-GB"/>
          </a:p>
        </p:txBody>
      </p:sp>
    </p:spTree>
    <p:extLst>
      <p:ext uri="{BB962C8B-B14F-4D97-AF65-F5344CB8AC3E}">
        <p14:creationId xmlns:p14="http://schemas.microsoft.com/office/powerpoint/2010/main" val="23652484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068321-08EB-4C11-86C7-6543883699A3}" type="datetimeFigureOut">
              <a:rPr lang="en-GB" smtClean="0"/>
              <a:t>01/07/2026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27BB9A1-5EC7-4119-BB3F-8744A75C7D4D}" type="slidenum">
              <a:rPr lang="en-GB" smtClean="0"/>
              <a:t>‹#›</a:t>
            </a:fld>
            <a:endParaRPr lang="en-GB"/>
          </a:p>
        </p:txBody>
      </p:sp>
    </p:spTree>
    <p:extLst>
      <p:ext uri="{BB962C8B-B14F-4D97-AF65-F5344CB8AC3E}">
        <p14:creationId xmlns:p14="http://schemas.microsoft.com/office/powerpoint/2010/main" val="3471866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068321-08EB-4C11-86C7-6543883699A3}" type="datetimeFigureOut">
              <a:rPr lang="en-GB" smtClean="0"/>
              <a:t>01/07/2026</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7BB9A1-5EC7-4119-BB3F-8744A75C7D4D}" type="slidenum">
              <a:rPr lang="en-GB" smtClean="0"/>
              <a:t>‹#›</a:t>
            </a:fld>
            <a:endParaRPr lang="en-GB"/>
          </a:p>
        </p:txBody>
      </p:sp>
    </p:spTree>
    <p:extLst>
      <p:ext uri="{BB962C8B-B14F-4D97-AF65-F5344CB8AC3E}">
        <p14:creationId xmlns:p14="http://schemas.microsoft.com/office/powerpoint/2010/main" val="17290187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hyperlink" Target="https://scottish.sharepoint.com/sites/GGC-FallsService" TargetMode="External"/><Relationship Id="rId5" Type="http://schemas.openxmlformats.org/officeDocument/2006/relationships/hyperlink" Target="https://teams.microsoft.com/meet/346934043529441?p=239723993967237776" TargetMode="External"/><Relationship Id="rId4" Type="http://schemas.openxmlformats.org/officeDocument/2006/relationships/hyperlink" Target="mailto:Laura.Halcrow@nhs.sco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xmlns="" id="{0EC50E6F-94BB-BE13-2EC1-B05DE706AE62}"/>
              </a:ext>
            </a:extLst>
          </p:cNvPr>
          <p:cNvPicPr>
            <a:picLocks noChangeAspect="1"/>
          </p:cNvPicPr>
          <p:nvPr/>
        </p:nvPicPr>
        <p:blipFill>
          <a:blip r:embed="rId3"/>
          <a:stretch>
            <a:fillRect/>
          </a:stretch>
        </p:blipFill>
        <p:spPr>
          <a:xfrm>
            <a:off x="7257970" y="1298985"/>
            <a:ext cx="2744235" cy="2679727"/>
          </a:xfrm>
          <a:prstGeom prst="rect">
            <a:avLst/>
          </a:prstGeom>
        </p:spPr>
      </p:pic>
      <p:pic>
        <p:nvPicPr>
          <p:cNvPr id="9" name="Picture 8">
            <a:extLst>
              <a:ext uri="{FF2B5EF4-FFF2-40B4-BE49-F238E27FC236}">
                <a16:creationId xmlns:a16="http://schemas.microsoft.com/office/drawing/2014/main" xmlns="" id="{694A9407-B73D-E7ED-6B4E-F21CED5B5129}"/>
              </a:ext>
            </a:extLst>
          </p:cNvPr>
          <p:cNvPicPr>
            <a:picLocks noChangeAspect="1"/>
          </p:cNvPicPr>
          <p:nvPr/>
        </p:nvPicPr>
        <p:blipFill>
          <a:blip r:embed="rId4"/>
          <a:stretch>
            <a:fillRect/>
          </a:stretch>
        </p:blipFill>
        <p:spPr>
          <a:xfrm>
            <a:off x="0" y="-14763"/>
            <a:ext cx="9906000" cy="1432643"/>
          </a:xfrm>
          <a:prstGeom prst="rect">
            <a:avLst/>
          </a:prstGeom>
        </p:spPr>
      </p:pic>
      <p:sp>
        <p:nvSpPr>
          <p:cNvPr id="40" name="Title 1"/>
          <p:cNvSpPr txBox="1">
            <a:spLocks/>
          </p:cNvSpPr>
          <p:nvPr/>
        </p:nvSpPr>
        <p:spPr>
          <a:xfrm>
            <a:off x="403185" y="212942"/>
            <a:ext cx="4549814" cy="1081595"/>
          </a:xfrm>
          <a:prstGeom prst="rect">
            <a:avLst/>
          </a:prstGeom>
        </p:spPr>
        <p:txBody>
          <a:bodyPr lIns="0" tIns="0" rIns="0" bIns="0" anchor="t" anchorCtr="0">
            <a:noAutofit/>
          </a:bodyPr>
          <a:lstStyle>
            <a:lvl1pPr algn="l" defTabSz="457200" rtl="0" eaLnBrk="1" latinLnBrk="0" hangingPunct="1">
              <a:lnSpc>
                <a:spcPct val="80000"/>
              </a:lnSpc>
              <a:spcBef>
                <a:spcPct val="0"/>
              </a:spcBef>
              <a:buNone/>
              <a:defRPr sz="4800" b="0" u="none" kern="1200" spc="-20" baseline="0">
                <a:solidFill>
                  <a:schemeClr val="bg1"/>
                </a:solidFill>
                <a:uFill>
                  <a:solidFill>
                    <a:srgbClr val="00A2E5"/>
                  </a:solidFill>
                </a:uFill>
                <a:latin typeface="+mj-lt"/>
                <a:ea typeface="+mj-ea"/>
                <a:cs typeface="+mj-cs"/>
              </a:defRPr>
            </a:lvl1pPr>
          </a:lstStyle>
          <a:p>
            <a:pPr>
              <a:lnSpc>
                <a:spcPct val="100000"/>
              </a:lnSpc>
            </a:pPr>
            <a:r>
              <a:rPr lang="en-US" sz="2300" b="1" spc="0" dirty="0">
                <a:latin typeface="+mn-lt"/>
              </a:rPr>
              <a:t>Testing a national definition for a fall and a fall with harm</a:t>
            </a:r>
          </a:p>
          <a:p>
            <a:pPr>
              <a:lnSpc>
                <a:spcPct val="100000"/>
              </a:lnSpc>
            </a:pPr>
            <a:r>
              <a:rPr lang="en-GB" sz="1800" b="1" spc="0" dirty="0">
                <a:latin typeface="+mn-lt"/>
              </a:rPr>
              <a:t>NHS Greater Glasgow and Clyde</a:t>
            </a:r>
            <a:endParaRPr lang="en-US" sz="1800" b="1" spc="0" dirty="0">
              <a:latin typeface="+mn-lt"/>
            </a:endParaRPr>
          </a:p>
        </p:txBody>
      </p:sp>
      <p:pic>
        <p:nvPicPr>
          <p:cNvPr id="15" name="Picture 14">
            <a:extLst>
              <a:ext uri="{FF2B5EF4-FFF2-40B4-BE49-F238E27FC236}">
                <a16:creationId xmlns:a16="http://schemas.microsoft.com/office/drawing/2014/main" xmlns="" id="{324853B4-19EB-F99F-8369-116E04D4BF6F}"/>
              </a:ext>
            </a:extLst>
          </p:cNvPr>
          <p:cNvPicPr>
            <a:picLocks noChangeAspect="1"/>
          </p:cNvPicPr>
          <p:nvPr/>
        </p:nvPicPr>
        <p:blipFill>
          <a:blip r:embed="rId4"/>
          <a:stretch>
            <a:fillRect/>
          </a:stretch>
        </p:blipFill>
        <p:spPr>
          <a:xfrm>
            <a:off x="87533" y="1448324"/>
            <a:ext cx="1364160" cy="383627"/>
          </a:xfrm>
          <a:prstGeom prst="rect">
            <a:avLst/>
          </a:prstGeom>
        </p:spPr>
      </p:pic>
      <p:sp>
        <p:nvSpPr>
          <p:cNvPr id="16" name="TextBox 15">
            <a:extLst>
              <a:ext uri="{FF2B5EF4-FFF2-40B4-BE49-F238E27FC236}">
                <a16:creationId xmlns:a16="http://schemas.microsoft.com/office/drawing/2014/main" xmlns="" id="{D619800C-4C35-AB6A-D0F5-3E46D3883151}"/>
              </a:ext>
            </a:extLst>
          </p:cNvPr>
          <p:cNvSpPr txBox="1"/>
          <p:nvPr/>
        </p:nvSpPr>
        <p:spPr>
          <a:xfrm>
            <a:off x="87533" y="1455471"/>
            <a:ext cx="1316771" cy="369332"/>
          </a:xfrm>
          <a:prstGeom prst="rect">
            <a:avLst/>
          </a:prstGeom>
          <a:noFill/>
        </p:spPr>
        <p:txBody>
          <a:bodyPr wrap="none" rtlCol="0">
            <a:spAutoFit/>
          </a:bodyPr>
          <a:lstStyle/>
          <a:p>
            <a:r>
              <a:rPr lang="en-GB" sz="1800" b="1" i="0">
                <a:solidFill>
                  <a:schemeClr val="bg1"/>
                </a:solidFill>
                <a:effectLst/>
                <a:latin typeface="Calibri" panose="020F0502020204030204" pitchFamily="34" charset="0"/>
              </a:rPr>
              <a:t>Background</a:t>
            </a:r>
            <a:endParaRPr lang="en-GB">
              <a:solidFill>
                <a:schemeClr val="bg1"/>
              </a:solidFill>
            </a:endParaRPr>
          </a:p>
        </p:txBody>
      </p:sp>
      <p:pic>
        <p:nvPicPr>
          <p:cNvPr id="3" name="Picture 2" descr="A black and white sign with white text&#10;&#10;AI-generated content may be incorrect.">
            <a:extLst>
              <a:ext uri="{FF2B5EF4-FFF2-40B4-BE49-F238E27FC236}">
                <a16:creationId xmlns:a16="http://schemas.microsoft.com/office/drawing/2014/main" xmlns="" id="{D9F511B7-E94A-5BC4-DBF9-F06DF66D68E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441958" y="289096"/>
            <a:ext cx="3060857" cy="660434"/>
          </a:xfrm>
          <a:prstGeom prst="rect">
            <a:avLst/>
          </a:prstGeom>
        </p:spPr>
      </p:pic>
      <p:sp>
        <p:nvSpPr>
          <p:cNvPr id="6" name="TextBox 5">
            <a:extLst>
              <a:ext uri="{FF2B5EF4-FFF2-40B4-BE49-F238E27FC236}">
                <a16:creationId xmlns:a16="http://schemas.microsoft.com/office/drawing/2014/main" xmlns="" id="{CF4CC0F2-12F8-E2A2-DF0C-0D27654E538E}"/>
              </a:ext>
            </a:extLst>
          </p:cNvPr>
          <p:cNvSpPr txBox="1"/>
          <p:nvPr/>
        </p:nvSpPr>
        <p:spPr>
          <a:xfrm>
            <a:off x="87534" y="1871160"/>
            <a:ext cx="7953807" cy="954107"/>
          </a:xfrm>
          <a:prstGeom prst="rect">
            <a:avLst/>
          </a:prstGeom>
          <a:noFill/>
        </p:spPr>
        <p:txBody>
          <a:bodyPr wrap="square" lIns="91440" tIns="45720" rIns="91440" bIns="45720" anchor="t">
            <a:spAutoFit/>
          </a:bodyPr>
          <a:lstStyle/>
          <a:p>
            <a:r>
              <a:rPr lang="en-GB" sz="1400" dirty="0">
                <a:ea typeface="Calibri"/>
                <a:cs typeface="Calibri"/>
              </a:rPr>
              <a:t>Scotland is seeking to establish a national definition for a fall and a fall with harm. Using the same definition will make it easier for boards to understand trends in falls and share learning.</a:t>
            </a:r>
            <a:endParaRPr lang="en-US" dirty="0">
              <a:ea typeface="Calibri" panose="020F0502020204030204"/>
              <a:cs typeface="Calibri" panose="020F0502020204030204"/>
            </a:endParaRPr>
          </a:p>
          <a:p>
            <a:r>
              <a:rPr lang="en-GB" sz="1400" dirty="0">
                <a:ea typeface="Calibri"/>
                <a:cs typeface="Calibri"/>
              </a:rPr>
              <a:t>Your board volunteered to test the draft definition and has been working with SPSP and other boards to make the definition as easy to use in practice.</a:t>
            </a:r>
          </a:p>
        </p:txBody>
      </p:sp>
      <p:pic>
        <p:nvPicPr>
          <p:cNvPr id="27" name="Picture 26">
            <a:extLst>
              <a:ext uri="{FF2B5EF4-FFF2-40B4-BE49-F238E27FC236}">
                <a16:creationId xmlns:a16="http://schemas.microsoft.com/office/drawing/2014/main" xmlns="" id="{31F1CF4C-F55D-1093-91E6-0FC4499C5D3E}"/>
              </a:ext>
            </a:extLst>
          </p:cNvPr>
          <p:cNvPicPr>
            <a:picLocks noChangeAspect="1"/>
          </p:cNvPicPr>
          <p:nvPr/>
        </p:nvPicPr>
        <p:blipFill>
          <a:blip r:embed="rId4"/>
          <a:stretch>
            <a:fillRect/>
          </a:stretch>
        </p:blipFill>
        <p:spPr>
          <a:xfrm>
            <a:off x="4587861" y="3994918"/>
            <a:ext cx="5139486" cy="495992"/>
          </a:xfrm>
          <a:prstGeom prst="rect">
            <a:avLst/>
          </a:prstGeom>
        </p:spPr>
      </p:pic>
      <p:sp>
        <p:nvSpPr>
          <p:cNvPr id="28" name="TextBox 27">
            <a:extLst>
              <a:ext uri="{FF2B5EF4-FFF2-40B4-BE49-F238E27FC236}">
                <a16:creationId xmlns:a16="http://schemas.microsoft.com/office/drawing/2014/main" xmlns="" id="{0F9AB638-E092-F3FE-32A8-92D6C4206A6B}"/>
              </a:ext>
            </a:extLst>
          </p:cNvPr>
          <p:cNvSpPr txBox="1"/>
          <p:nvPr/>
        </p:nvSpPr>
        <p:spPr>
          <a:xfrm>
            <a:off x="87535" y="3634845"/>
            <a:ext cx="2013500" cy="369332"/>
          </a:xfrm>
          <a:prstGeom prst="rect">
            <a:avLst/>
          </a:prstGeom>
          <a:noFill/>
        </p:spPr>
        <p:txBody>
          <a:bodyPr wrap="none" rtlCol="0">
            <a:spAutoFit/>
          </a:bodyPr>
          <a:lstStyle/>
          <a:p>
            <a:r>
              <a:rPr lang="en-GB" sz="1800" b="1" i="0">
                <a:solidFill>
                  <a:schemeClr val="bg1"/>
                </a:solidFill>
                <a:effectLst/>
                <a:latin typeface="Calibri" panose="020F0502020204030204" pitchFamily="34" charset="0"/>
              </a:rPr>
              <a:t>The </a:t>
            </a:r>
            <a:r>
              <a:rPr lang="en-GB" b="1">
                <a:solidFill>
                  <a:schemeClr val="bg1"/>
                </a:solidFill>
                <a:latin typeface="Calibri" panose="020F0502020204030204" pitchFamily="34" charset="0"/>
              </a:rPr>
              <a:t>t</a:t>
            </a:r>
            <a:r>
              <a:rPr lang="en-GB" sz="1800" b="1" i="0">
                <a:solidFill>
                  <a:schemeClr val="bg1"/>
                </a:solidFill>
                <a:effectLst/>
                <a:latin typeface="Calibri" panose="020F0502020204030204" pitchFamily="34" charset="0"/>
              </a:rPr>
              <a:t>esting process</a:t>
            </a:r>
            <a:endParaRPr lang="en-GB">
              <a:solidFill>
                <a:schemeClr val="bg1"/>
              </a:solidFill>
            </a:endParaRPr>
          </a:p>
        </p:txBody>
      </p:sp>
      <p:pic>
        <p:nvPicPr>
          <p:cNvPr id="5" name="Picture 4">
            <a:extLst>
              <a:ext uri="{FF2B5EF4-FFF2-40B4-BE49-F238E27FC236}">
                <a16:creationId xmlns:a16="http://schemas.microsoft.com/office/drawing/2014/main" xmlns="" id="{855F7170-893C-A4EE-5831-E4F7CC6AC332}"/>
              </a:ext>
            </a:extLst>
          </p:cNvPr>
          <p:cNvPicPr>
            <a:picLocks noChangeAspect="1"/>
          </p:cNvPicPr>
          <p:nvPr/>
        </p:nvPicPr>
        <p:blipFill>
          <a:blip r:embed="rId4"/>
          <a:stretch>
            <a:fillRect/>
          </a:stretch>
        </p:blipFill>
        <p:spPr>
          <a:xfrm>
            <a:off x="87533" y="3978712"/>
            <a:ext cx="4272337" cy="501794"/>
          </a:xfrm>
          <a:prstGeom prst="rect">
            <a:avLst/>
          </a:prstGeom>
        </p:spPr>
      </p:pic>
      <p:sp>
        <p:nvSpPr>
          <p:cNvPr id="8" name="TextBox 7">
            <a:extLst>
              <a:ext uri="{FF2B5EF4-FFF2-40B4-BE49-F238E27FC236}">
                <a16:creationId xmlns:a16="http://schemas.microsoft.com/office/drawing/2014/main" xmlns="" id="{F16ED26C-A700-3436-ABBC-924EB2362D7F}"/>
              </a:ext>
            </a:extLst>
          </p:cNvPr>
          <p:cNvSpPr txBox="1"/>
          <p:nvPr/>
        </p:nvSpPr>
        <p:spPr>
          <a:xfrm>
            <a:off x="254131" y="4043386"/>
            <a:ext cx="3126690" cy="369332"/>
          </a:xfrm>
          <a:prstGeom prst="rect">
            <a:avLst/>
          </a:prstGeom>
          <a:noFill/>
        </p:spPr>
        <p:txBody>
          <a:bodyPr wrap="none" lIns="91440" tIns="45720" rIns="91440" bIns="45720" rtlCol="0" anchor="t">
            <a:spAutoFit/>
          </a:bodyPr>
          <a:lstStyle/>
          <a:p>
            <a:r>
              <a:rPr lang="en-GB" b="1">
                <a:solidFill>
                  <a:schemeClr val="bg1"/>
                </a:solidFill>
                <a:latin typeface="Calibri"/>
                <a:ea typeface="Calibri"/>
                <a:cs typeface="Calibri"/>
              </a:rPr>
              <a:t>The</a:t>
            </a:r>
            <a:r>
              <a:rPr lang="en-GB" sz="1800" b="1" i="0">
                <a:solidFill>
                  <a:schemeClr val="bg1"/>
                </a:solidFill>
                <a:effectLst/>
                <a:latin typeface="Calibri"/>
                <a:ea typeface="Calibri"/>
                <a:cs typeface="Calibri"/>
              </a:rPr>
              <a:t> national definition of a fall</a:t>
            </a:r>
            <a:endParaRPr lang="en-GB">
              <a:solidFill>
                <a:schemeClr val="bg1"/>
              </a:solidFill>
              <a:latin typeface="Calibri"/>
              <a:ea typeface="Calibri"/>
              <a:cs typeface="Calibri"/>
            </a:endParaRPr>
          </a:p>
        </p:txBody>
      </p:sp>
      <p:sp>
        <p:nvSpPr>
          <p:cNvPr id="11" name="TextBox 10">
            <a:extLst>
              <a:ext uri="{FF2B5EF4-FFF2-40B4-BE49-F238E27FC236}">
                <a16:creationId xmlns:a16="http://schemas.microsoft.com/office/drawing/2014/main" xmlns="" id="{ABA8F06E-8F7B-16C6-1D29-7BFFB30A56D1}"/>
              </a:ext>
            </a:extLst>
          </p:cNvPr>
          <p:cNvSpPr txBox="1"/>
          <p:nvPr/>
        </p:nvSpPr>
        <p:spPr>
          <a:xfrm>
            <a:off x="87533" y="4746905"/>
            <a:ext cx="4272337" cy="861774"/>
          </a:xfrm>
          <a:prstGeom prst="rect">
            <a:avLst/>
          </a:prstGeom>
          <a:noFill/>
        </p:spPr>
        <p:txBody>
          <a:bodyPr wrap="square">
            <a:spAutoFit/>
          </a:bodyPr>
          <a:lstStyle/>
          <a:p>
            <a:pPr algn="ctr">
              <a:spcBef>
                <a:spcPts val="480"/>
              </a:spcBef>
              <a:buNone/>
            </a:pPr>
            <a:r>
              <a:rPr lang="en-GB" sz="1600" kern="1200" dirty="0">
                <a:effectLst/>
                <a:ea typeface="Times New Roman" panose="02020603050405020304" pitchFamily="18" charset="0"/>
                <a:cs typeface="Times New Roman" panose="02020603050405020304" pitchFamily="18" charset="0"/>
              </a:rPr>
              <a:t>“An event which results in a person coming to a rest </a:t>
            </a:r>
            <a:r>
              <a:rPr lang="en-GB" sz="1600" b="1" kern="1200" dirty="0">
                <a:effectLst/>
                <a:ea typeface="Times New Roman" panose="02020603050405020304" pitchFamily="18" charset="0"/>
                <a:cs typeface="Times New Roman" panose="02020603050405020304" pitchFamily="18" charset="0"/>
              </a:rPr>
              <a:t>unintentionally </a:t>
            </a:r>
            <a:r>
              <a:rPr lang="en-GB" sz="1600" kern="1200" dirty="0">
                <a:effectLst/>
                <a:ea typeface="Times New Roman" panose="02020603050405020304" pitchFamily="18" charset="0"/>
                <a:cs typeface="Times New Roman" panose="02020603050405020304" pitchFamily="18" charset="0"/>
              </a:rPr>
              <a:t>on the ground or floor or other lower level”</a:t>
            </a:r>
            <a:endParaRPr lang="en-GB" sz="1600" dirty="0">
              <a:effectLst/>
              <a:ea typeface="Times New Roman" panose="02020603050405020304" pitchFamily="18" charset="0"/>
            </a:endParaRPr>
          </a:p>
        </p:txBody>
      </p:sp>
      <p:sp>
        <p:nvSpPr>
          <p:cNvPr id="13" name="TextBox 12">
            <a:extLst>
              <a:ext uri="{FF2B5EF4-FFF2-40B4-BE49-F238E27FC236}">
                <a16:creationId xmlns:a16="http://schemas.microsoft.com/office/drawing/2014/main" xmlns="" id="{4DE16C35-4005-203A-97BC-A8069503E1FB}"/>
              </a:ext>
            </a:extLst>
          </p:cNvPr>
          <p:cNvSpPr txBox="1"/>
          <p:nvPr/>
        </p:nvSpPr>
        <p:spPr>
          <a:xfrm>
            <a:off x="4596915" y="4534060"/>
            <a:ext cx="5130432" cy="2246769"/>
          </a:xfrm>
          <a:prstGeom prst="rect">
            <a:avLst/>
          </a:prstGeom>
          <a:noFill/>
        </p:spPr>
        <p:txBody>
          <a:bodyPr wrap="square" lIns="91440" tIns="45720" rIns="91440" bIns="45720" anchor="t">
            <a:spAutoFit/>
          </a:bodyPr>
          <a:lstStyle/>
          <a:p>
            <a:r>
              <a:rPr lang="en-GB" sz="1400" b="1" dirty="0">
                <a:ea typeface="Times New Roman" panose="02020603050405020304" pitchFamily="18" charset="0"/>
                <a:cs typeface="Times New Roman"/>
              </a:rPr>
              <a:t>Inclusions</a:t>
            </a:r>
            <a:r>
              <a:rPr lang="en-GB" sz="1400" dirty="0">
                <a:ea typeface="Times New Roman" panose="02020603050405020304" pitchFamily="18" charset="0"/>
                <a:cs typeface="Times New Roman"/>
              </a:rPr>
              <a:t>:</a:t>
            </a:r>
            <a:endParaRPr lang="en-US" sz="1400" dirty="0">
              <a:ea typeface="Calibri"/>
              <a:cs typeface="Calibri" panose="020F0502020204030204"/>
            </a:endParaRPr>
          </a:p>
          <a:p>
            <a:pPr marL="285750" indent="-285750">
              <a:buFont typeface="Arial"/>
              <a:buChar char="•"/>
            </a:pPr>
            <a:r>
              <a:rPr lang="en-GB" sz="1400" dirty="0">
                <a:ea typeface="Calibri"/>
                <a:cs typeface="Times New Roman"/>
              </a:rPr>
              <a:t>Falls</a:t>
            </a:r>
          </a:p>
          <a:p>
            <a:pPr marL="285750" indent="-285750">
              <a:buFont typeface="Arial"/>
              <a:buChar char="•"/>
            </a:pPr>
            <a:r>
              <a:rPr lang="en-GB" sz="1400" dirty="0">
                <a:ea typeface="Calibri"/>
                <a:cs typeface="Times New Roman"/>
              </a:rPr>
              <a:t>C</a:t>
            </a:r>
            <a:r>
              <a:rPr lang="en-GB" sz="1400" dirty="0">
                <a:effectLst/>
                <a:ea typeface="Calibri"/>
                <a:cs typeface="Times New Roman"/>
              </a:rPr>
              <a:t>ontrolled falls</a:t>
            </a:r>
            <a:endParaRPr lang="en-US" sz="1400" dirty="0">
              <a:ea typeface="Calibri"/>
              <a:cs typeface="Calibri"/>
            </a:endParaRPr>
          </a:p>
          <a:p>
            <a:pPr marL="285750" indent="-285750">
              <a:buFont typeface="Arial" panose="020B0604020202020204" pitchFamily="34" charset="0"/>
              <a:buChar char="•"/>
            </a:pPr>
            <a:r>
              <a:rPr lang="en-GB" sz="1400" dirty="0">
                <a:ea typeface="Calibri"/>
                <a:cs typeface="Times New Roman"/>
              </a:rPr>
              <a:t>Falls following a medical event</a:t>
            </a:r>
          </a:p>
          <a:p>
            <a:pPr marL="285750" indent="-285750">
              <a:buFont typeface="Arial" panose="020B0604020202020204" pitchFamily="34" charset="0"/>
              <a:buChar char="•"/>
            </a:pPr>
            <a:r>
              <a:rPr lang="en-GB" sz="1400" dirty="0">
                <a:ea typeface="Calibri"/>
                <a:cs typeface="Times New Roman"/>
              </a:rPr>
              <a:t>Falls caused by e</a:t>
            </a:r>
            <a:r>
              <a:rPr lang="en-GB" sz="1400" dirty="0">
                <a:effectLst/>
                <a:ea typeface="Calibri"/>
                <a:cs typeface="Times New Roman"/>
              </a:rPr>
              <a:t>nvironmental </a:t>
            </a:r>
            <a:r>
              <a:rPr lang="en-GB" sz="1400" dirty="0">
                <a:ea typeface="Calibri"/>
                <a:cs typeface="Times New Roman"/>
              </a:rPr>
              <a:t>factors</a:t>
            </a:r>
            <a:r>
              <a:rPr lang="en-GB" sz="1400" dirty="0">
                <a:effectLst/>
                <a:ea typeface="Calibri"/>
                <a:cs typeface="Times New Roman"/>
              </a:rPr>
              <a:t>, including external force from an object.</a:t>
            </a:r>
          </a:p>
          <a:p>
            <a:endParaRPr lang="en-GB" sz="1400" b="1" dirty="0">
              <a:ea typeface="Calibri"/>
              <a:cs typeface="Times New Roman"/>
            </a:endParaRPr>
          </a:p>
          <a:p>
            <a:r>
              <a:rPr lang="en-GB" sz="1400" b="1" dirty="0">
                <a:ea typeface="Calibri"/>
                <a:cs typeface="Times New Roman"/>
              </a:rPr>
              <a:t>Exclusions</a:t>
            </a:r>
            <a:r>
              <a:rPr lang="en-GB" sz="1400" dirty="0">
                <a:ea typeface="Calibri"/>
                <a:cs typeface="Times New Roman"/>
              </a:rPr>
              <a:t>:</a:t>
            </a:r>
          </a:p>
          <a:p>
            <a:pPr marL="285750" indent="-285750">
              <a:buFont typeface="Arial"/>
              <a:buChar char="•"/>
            </a:pPr>
            <a:r>
              <a:rPr lang="en-GB" sz="1400" dirty="0">
                <a:ea typeface="Calibri"/>
                <a:cs typeface="Times New Roman"/>
              </a:rPr>
              <a:t>Falls related to external force from another person</a:t>
            </a:r>
          </a:p>
          <a:p>
            <a:pPr marL="285750" indent="-285750">
              <a:buFont typeface="Arial"/>
              <a:buChar char="•"/>
            </a:pPr>
            <a:r>
              <a:rPr lang="en-GB" sz="1400" dirty="0">
                <a:ea typeface="Calibri"/>
                <a:cs typeface="Times New Roman"/>
              </a:rPr>
              <a:t>intentional falls.</a:t>
            </a:r>
            <a:endParaRPr lang="en-GB" sz="1400" dirty="0">
              <a:ea typeface="Calibri" panose="020F0502020204030204" pitchFamily="34" charset="0"/>
              <a:cs typeface="Times New Roman" panose="02020603050405020304" pitchFamily="18" charset="0"/>
            </a:endParaRPr>
          </a:p>
        </p:txBody>
      </p:sp>
      <p:sp>
        <p:nvSpPr>
          <p:cNvPr id="14" name="TextBox 13">
            <a:extLst>
              <a:ext uri="{FF2B5EF4-FFF2-40B4-BE49-F238E27FC236}">
                <a16:creationId xmlns:a16="http://schemas.microsoft.com/office/drawing/2014/main" xmlns="" id="{D6FD4371-841A-4034-0AAF-A1454C841CC9}"/>
              </a:ext>
            </a:extLst>
          </p:cNvPr>
          <p:cNvSpPr txBox="1"/>
          <p:nvPr/>
        </p:nvSpPr>
        <p:spPr>
          <a:xfrm>
            <a:off x="4596915" y="4038068"/>
            <a:ext cx="5139486"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a:solidFill>
                  <a:schemeClr val="bg1"/>
                </a:solidFill>
                <a:ea typeface="Calibri"/>
                <a:cs typeface="Calibri"/>
              </a:rPr>
              <a:t>Agreed inclusion and exclusion criteria </a:t>
            </a:r>
            <a:endParaRPr lang="en-US" b="1">
              <a:solidFill>
                <a:schemeClr val="bg1"/>
              </a:solidFill>
            </a:endParaRPr>
          </a:p>
        </p:txBody>
      </p:sp>
      <p:sp>
        <p:nvSpPr>
          <p:cNvPr id="10" name="TextBox 9">
            <a:extLst>
              <a:ext uri="{FF2B5EF4-FFF2-40B4-BE49-F238E27FC236}">
                <a16:creationId xmlns:a16="http://schemas.microsoft.com/office/drawing/2014/main" xmlns="" id="{1595C8A7-71AE-342A-9E98-B320DBF41447}"/>
              </a:ext>
            </a:extLst>
          </p:cNvPr>
          <p:cNvSpPr txBox="1"/>
          <p:nvPr/>
        </p:nvSpPr>
        <p:spPr>
          <a:xfrm>
            <a:off x="87601" y="3190005"/>
            <a:ext cx="7953807" cy="584775"/>
          </a:xfrm>
          <a:prstGeom prst="rect">
            <a:avLst/>
          </a:prstGeom>
          <a:noFill/>
        </p:spPr>
        <p:txBody>
          <a:bodyPr wrap="square" lIns="91440" tIns="45720" rIns="91440" bIns="45720" anchor="t">
            <a:spAutoFit/>
          </a:bodyPr>
          <a:lstStyle/>
          <a:p>
            <a:endParaRPr lang="en-US" dirty="0">
              <a:highlight>
                <a:srgbClr val="FFFF00"/>
              </a:highlight>
            </a:endParaRPr>
          </a:p>
          <a:p>
            <a:endParaRPr lang="en-GB" sz="1400" dirty="0">
              <a:ea typeface="Calibri"/>
              <a:cs typeface="Calibri"/>
            </a:endParaRPr>
          </a:p>
        </p:txBody>
      </p:sp>
      <p:pic>
        <p:nvPicPr>
          <p:cNvPr id="17" name="Picture 16">
            <a:extLst>
              <a:ext uri="{FF2B5EF4-FFF2-40B4-BE49-F238E27FC236}">
                <a16:creationId xmlns:a16="http://schemas.microsoft.com/office/drawing/2014/main" xmlns="" id="{DCEADC9A-FA06-AFDB-FF0E-6B291CCD87C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124720" y="284803"/>
            <a:ext cx="1145517" cy="828764"/>
          </a:xfrm>
          <a:prstGeom prst="rect">
            <a:avLst/>
          </a:prstGeom>
        </p:spPr>
      </p:pic>
    </p:spTree>
    <p:extLst>
      <p:ext uri="{BB962C8B-B14F-4D97-AF65-F5344CB8AC3E}">
        <p14:creationId xmlns:p14="http://schemas.microsoft.com/office/powerpoint/2010/main" val="5191884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6565874" y="168801"/>
            <a:ext cx="3183020" cy="307777"/>
          </a:xfrm>
          <a:prstGeom prst="rect">
            <a:avLst/>
          </a:prstGeom>
          <a:noFill/>
        </p:spPr>
        <p:txBody>
          <a:bodyPr wrap="square" rtlCol="0">
            <a:spAutoFit/>
          </a:bodyPr>
          <a:lstStyle/>
          <a:p>
            <a:r>
              <a:rPr lang="en-GB" sz="1400" b="1" i="1">
                <a:solidFill>
                  <a:schemeClr val="bg1"/>
                </a:solidFill>
              </a:rPr>
              <a:t>Evaluation / Addressing Inequalities </a:t>
            </a:r>
            <a:r>
              <a:rPr lang="en-GB" sz="1400" b="1">
                <a:solidFill>
                  <a:schemeClr val="bg1"/>
                </a:solidFill>
              </a:rPr>
              <a:t> </a:t>
            </a:r>
          </a:p>
        </p:txBody>
      </p:sp>
      <p:sp>
        <p:nvSpPr>
          <p:cNvPr id="12" name="TextBox 11">
            <a:extLst>
              <a:ext uri="{FF2B5EF4-FFF2-40B4-BE49-F238E27FC236}">
                <a16:creationId xmlns:a16="http://schemas.microsoft.com/office/drawing/2014/main" xmlns="" id="{EA58884E-C1D0-4AE4-7BB6-3793FDAA12D9}"/>
              </a:ext>
            </a:extLst>
          </p:cNvPr>
          <p:cNvSpPr txBox="1"/>
          <p:nvPr/>
        </p:nvSpPr>
        <p:spPr>
          <a:xfrm>
            <a:off x="118563" y="204526"/>
            <a:ext cx="4035785" cy="369332"/>
          </a:xfrm>
          <a:prstGeom prst="rect">
            <a:avLst/>
          </a:prstGeom>
          <a:noFill/>
        </p:spPr>
        <p:txBody>
          <a:bodyPr wrap="none" rtlCol="0">
            <a:spAutoFit/>
          </a:bodyPr>
          <a:lstStyle/>
          <a:p>
            <a:r>
              <a:rPr lang="en-GB" sz="1800" b="1" i="0">
                <a:solidFill>
                  <a:schemeClr val="bg1"/>
                </a:solidFill>
                <a:effectLst/>
                <a:latin typeface="Calibri" panose="020F0502020204030204" pitchFamily="34" charset="0"/>
              </a:rPr>
              <a:t>What this means for your board or team</a:t>
            </a:r>
            <a:endParaRPr lang="en-GB">
              <a:solidFill>
                <a:schemeClr val="bg1"/>
              </a:solidFill>
            </a:endParaRPr>
          </a:p>
        </p:txBody>
      </p:sp>
      <p:pic>
        <p:nvPicPr>
          <p:cNvPr id="15" name="Picture 14">
            <a:extLst>
              <a:ext uri="{FF2B5EF4-FFF2-40B4-BE49-F238E27FC236}">
                <a16:creationId xmlns:a16="http://schemas.microsoft.com/office/drawing/2014/main" xmlns="" id="{9BB0A927-7009-7624-EDE4-8E85A33FD34C}"/>
              </a:ext>
            </a:extLst>
          </p:cNvPr>
          <p:cNvPicPr>
            <a:picLocks noChangeAspect="1"/>
          </p:cNvPicPr>
          <p:nvPr/>
        </p:nvPicPr>
        <p:blipFill>
          <a:blip r:embed="rId3"/>
          <a:stretch>
            <a:fillRect/>
          </a:stretch>
        </p:blipFill>
        <p:spPr>
          <a:xfrm>
            <a:off x="118564" y="45724"/>
            <a:ext cx="9667018" cy="556210"/>
          </a:xfrm>
          <a:prstGeom prst="rect">
            <a:avLst/>
          </a:prstGeom>
        </p:spPr>
      </p:pic>
      <p:sp>
        <p:nvSpPr>
          <p:cNvPr id="17" name="TextBox 16">
            <a:extLst>
              <a:ext uri="{FF2B5EF4-FFF2-40B4-BE49-F238E27FC236}">
                <a16:creationId xmlns:a16="http://schemas.microsoft.com/office/drawing/2014/main" xmlns="" id="{6361E6F7-ADF2-0593-81DB-C4CF3B9D957D}"/>
              </a:ext>
            </a:extLst>
          </p:cNvPr>
          <p:cNvSpPr txBox="1"/>
          <p:nvPr/>
        </p:nvSpPr>
        <p:spPr>
          <a:xfrm>
            <a:off x="173444" y="168272"/>
            <a:ext cx="4860946" cy="369332"/>
          </a:xfrm>
          <a:prstGeom prst="rect">
            <a:avLst/>
          </a:prstGeom>
          <a:noFill/>
        </p:spPr>
        <p:txBody>
          <a:bodyPr wrap="none" lIns="91440" tIns="45720" rIns="91440" bIns="45720" rtlCol="0" anchor="t">
            <a:spAutoFit/>
          </a:bodyPr>
          <a:lstStyle/>
          <a:p>
            <a:r>
              <a:rPr lang="en-GB" b="1">
                <a:solidFill>
                  <a:schemeClr val="bg1"/>
                </a:solidFill>
                <a:latin typeface="Calibri"/>
                <a:ea typeface="Calibri"/>
                <a:cs typeface="Calibri"/>
              </a:rPr>
              <a:t>Reporting and reviewing falls and falls with harm</a:t>
            </a:r>
            <a:endParaRPr lang="en-US">
              <a:solidFill>
                <a:schemeClr val="bg1"/>
              </a:solidFill>
            </a:endParaRPr>
          </a:p>
        </p:txBody>
      </p:sp>
      <p:pic>
        <p:nvPicPr>
          <p:cNvPr id="9" name="Picture 8">
            <a:extLst>
              <a:ext uri="{FF2B5EF4-FFF2-40B4-BE49-F238E27FC236}">
                <a16:creationId xmlns:a16="http://schemas.microsoft.com/office/drawing/2014/main" xmlns="" id="{9DBF7E4C-4A1B-E624-978A-5F3AC133B7B3}"/>
              </a:ext>
            </a:extLst>
          </p:cNvPr>
          <p:cNvPicPr>
            <a:picLocks noChangeAspect="1"/>
          </p:cNvPicPr>
          <p:nvPr/>
        </p:nvPicPr>
        <p:blipFill>
          <a:blip r:embed="rId3"/>
          <a:stretch>
            <a:fillRect/>
          </a:stretch>
        </p:blipFill>
        <p:spPr>
          <a:xfrm>
            <a:off x="76035" y="4924553"/>
            <a:ext cx="9667018" cy="373645"/>
          </a:xfrm>
          <a:prstGeom prst="rect">
            <a:avLst/>
          </a:prstGeom>
        </p:spPr>
      </p:pic>
      <p:sp>
        <p:nvSpPr>
          <p:cNvPr id="2" name="TextBox 1">
            <a:extLst>
              <a:ext uri="{FF2B5EF4-FFF2-40B4-BE49-F238E27FC236}">
                <a16:creationId xmlns:a16="http://schemas.microsoft.com/office/drawing/2014/main" xmlns="" id="{1602AC0B-2343-7791-A710-ECE52F487CCC}"/>
              </a:ext>
            </a:extLst>
          </p:cNvPr>
          <p:cNvSpPr txBox="1"/>
          <p:nvPr/>
        </p:nvSpPr>
        <p:spPr>
          <a:xfrm>
            <a:off x="0" y="5060206"/>
            <a:ext cx="9557255" cy="3046988"/>
          </a:xfrm>
          <a:prstGeom prst="rect">
            <a:avLst/>
          </a:prstGeom>
          <a:noFill/>
        </p:spPr>
        <p:txBody>
          <a:bodyPr wrap="square" lIns="91440" tIns="45720" rIns="91440" bIns="45720" anchor="t">
            <a:spAutoFit/>
          </a:bodyPr>
          <a:lstStyle/>
          <a:p>
            <a:endParaRPr lang="en-GB" sz="1600" dirty="0"/>
          </a:p>
          <a:p>
            <a:r>
              <a:rPr lang="en-GB" sz="1600" dirty="0"/>
              <a:t>Your board has representatives who are contributing to the development of this work.</a:t>
            </a:r>
          </a:p>
          <a:p>
            <a:r>
              <a:rPr lang="en-GB" sz="1600" dirty="0">
                <a:ea typeface="Calibri"/>
                <a:cs typeface="Times New Roman"/>
              </a:rPr>
              <a:t>Your local key contacts include:</a:t>
            </a:r>
          </a:p>
          <a:p>
            <a:pPr marL="285750" indent="-285750">
              <a:buFont typeface="Arial" panose="020B0604020202020204" pitchFamily="34" charset="0"/>
              <a:buChar char="•"/>
            </a:pPr>
            <a:r>
              <a:rPr lang="en-GB" sz="1600" dirty="0">
                <a:ea typeface="Calibri"/>
                <a:cs typeface="Times New Roman"/>
              </a:rPr>
              <a:t>Laura Halcrow – Acute Senior Falls Prevention Lead </a:t>
            </a:r>
            <a:r>
              <a:rPr lang="en-GB" sz="1600" dirty="0" err="1">
                <a:ea typeface="Calibri"/>
                <a:cs typeface="Times New Roman"/>
                <a:hlinkClick r:id="rId4"/>
              </a:rPr>
              <a:t>Laura.Halcrow@nhs.scot</a:t>
            </a:r>
            <a:endParaRPr lang="en-GB" sz="1600" dirty="0">
              <a:ea typeface="Calibri"/>
              <a:cs typeface="Times New Roman"/>
            </a:endParaRPr>
          </a:p>
          <a:p>
            <a:pPr marL="285750" indent="-285750">
              <a:buFont typeface="Arial" panose="020B0604020202020204" pitchFamily="34" charset="0"/>
              <a:buChar char="•"/>
            </a:pPr>
            <a:r>
              <a:rPr lang="en-GB" sz="1600" dirty="0">
                <a:ea typeface="Calibri"/>
                <a:cs typeface="Times New Roman"/>
              </a:rPr>
              <a:t>We will be running a couple of Teams drop in sessions to allow you to ask any questions or feedback around the changes – Thurs 9</a:t>
            </a:r>
            <a:r>
              <a:rPr lang="en-GB" sz="1600" baseline="30000" dirty="0">
                <a:ea typeface="Calibri"/>
                <a:cs typeface="Times New Roman"/>
              </a:rPr>
              <a:t>th</a:t>
            </a:r>
            <a:r>
              <a:rPr lang="en-GB" sz="1600" dirty="0">
                <a:ea typeface="Calibri"/>
                <a:cs typeface="Times New Roman"/>
              </a:rPr>
              <a:t> July 10.30-11.15 and Tuesday 14</a:t>
            </a:r>
            <a:r>
              <a:rPr lang="en-GB" sz="1600" baseline="30000" dirty="0">
                <a:ea typeface="Calibri"/>
                <a:cs typeface="Times New Roman"/>
              </a:rPr>
              <a:t>th</a:t>
            </a:r>
            <a:r>
              <a:rPr lang="en-GB" sz="1600" dirty="0">
                <a:ea typeface="Calibri"/>
                <a:cs typeface="Times New Roman"/>
              </a:rPr>
              <a:t> 14.00-1515 </a:t>
            </a:r>
            <a:r>
              <a:rPr lang="en-GB" sz="1600" dirty="0">
                <a:ea typeface="Calibri"/>
                <a:cs typeface="Times New Roman"/>
                <a:hlinkClick r:id="rId5"/>
              </a:rPr>
              <a:t>https://teams.microsoft.com/meet/346934043529441?p=239723993967237776</a:t>
            </a:r>
            <a:endParaRPr lang="en-GB" sz="1600" dirty="0">
              <a:ea typeface="Calibri"/>
              <a:cs typeface="Times New Roman"/>
            </a:endParaRPr>
          </a:p>
          <a:p>
            <a:pPr marL="285750" indent="-285750">
              <a:buFont typeface="Arial" panose="020B0604020202020204" pitchFamily="34" charset="0"/>
              <a:buChar char="•"/>
            </a:pPr>
            <a:endParaRPr lang="en-GB" sz="1600" dirty="0">
              <a:ea typeface="Calibri"/>
              <a:cs typeface="Times New Roman"/>
            </a:endParaRPr>
          </a:p>
          <a:p>
            <a:pPr marL="285750" indent="-285750">
              <a:buFont typeface="Arial" panose="020B0604020202020204" pitchFamily="34" charset="0"/>
              <a:buChar char="•"/>
            </a:pPr>
            <a:endParaRPr lang="en-GB" sz="1600" dirty="0">
              <a:ea typeface="Calibri"/>
              <a:cs typeface="Times New Roman"/>
            </a:endParaRPr>
          </a:p>
          <a:p>
            <a:endParaRPr lang="en-GB" sz="1600" dirty="0">
              <a:ea typeface="Calibri"/>
              <a:cs typeface="Times New Roman"/>
            </a:endParaRPr>
          </a:p>
          <a:p>
            <a:endParaRPr lang="en-GB" sz="1600" dirty="0">
              <a:ea typeface="Calibri" panose="020F0502020204030204" pitchFamily="34" charset="0"/>
              <a:cs typeface="Times New Roman"/>
            </a:endParaRPr>
          </a:p>
          <a:p>
            <a:endParaRPr lang="en-GB" sz="1600" dirty="0">
              <a:ea typeface="Calibri" panose="020F0502020204030204" pitchFamily="34" charset="0"/>
              <a:cs typeface="Times New Roman"/>
            </a:endParaRPr>
          </a:p>
        </p:txBody>
      </p:sp>
      <p:grpSp>
        <p:nvGrpSpPr>
          <p:cNvPr id="6" name="Group 5">
            <a:extLst>
              <a:ext uri="{FF2B5EF4-FFF2-40B4-BE49-F238E27FC236}">
                <a16:creationId xmlns:a16="http://schemas.microsoft.com/office/drawing/2014/main" xmlns="" id="{3C674E8F-39F7-052F-6514-1F762A634475}"/>
              </a:ext>
            </a:extLst>
          </p:cNvPr>
          <p:cNvGrpSpPr/>
          <p:nvPr/>
        </p:nvGrpSpPr>
        <p:grpSpPr>
          <a:xfrm>
            <a:off x="118563" y="630010"/>
            <a:ext cx="2642927" cy="644424"/>
            <a:chOff x="118561" y="654023"/>
            <a:chExt cx="1419043" cy="646331"/>
          </a:xfrm>
        </p:grpSpPr>
        <p:pic>
          <p:nvPicPr>
            <p:cNvPr id="3" name="Picture 2">
              <a:extLst>
                <a:ext uri="{FF2B5EF4-FFF2-40B4-BE49-F238E27FC236}">
                  <a16:creationId xmlns:a16="http://schemas.microsoft.com/office/drawing/2014/main" xmlns="" id="{9666A999-9CAD-5F41-0E8D-13BF946C42DD}"/>
                </a:ext>
              </a:extLst>
            </p:cNvPr>
            <p:cNvPicPr>
              <a:picLocks noChangeAspect="1"/>
            </p:cNvPicPr>
            <p:nvPr/>
          </p:nvPicPr>
          <p:blipFill>
            <a:blip r:embed="rId3"/>
            <a:stretch>
              <a:fillRect/>
            </a:stretch>
          </p:blipFill>
          <p:spPr>
            <a:xfrm>
              <a:off x="118561" y="660474"/>
              <a:ext cx="1364160" cy="383627"/>
            </a:xfrm>
            <a:prstGeom prst="rect">
              <a:avLst/>
            </a:prstGeom>
          </p:spPr>
        </p:pic>
        <p:sp>
          <p:nvSpPr>
            <p:cNvPr id="5" name="TextBox 4">
              <a:extLst>
                <a:ext uri="{FF2B5EF4-FFF2-40B4-BE49-F238E27FC236}">
                  <a16:creationId xmlns:a16="http://schemas.microsoft.com/office/drawing/2014/main" xmlns="" id="{6AA40F64-F2A3-FE36-EAEF-062CE9A58861}"/>
                </a:ext>
              </a:extLst>
            </p:cNvPr>
            <p:cNvSpPr txBox="1"/>
            <p:nvPr/>
          </p:nvSpPr>
          <p:spPr>
            <a:xfrm>
              <a:off x="173444" y="654023"/>
              <a:ext cx="1364160" cy="646331"/>
            </a:xfrm>
            <a:prstGeom prst="rect">
              <a:avLst/>
            </a:prstGeom>
            <a:noFill/>
          </p:spPr>
          <p:txBody>
            <a:bodyPr wrap="square">
              <a:spAutoFit/>
            </a:bodyPr>
            <a:lstStyle/>
            <a:p>
              <a:r>
                <a:rPr lang="en-GB" b="1" dirty="0">
                  <a:solidFill>
                    <a:schemeClr val="bg1"/>
                  </a:solidFill>
                  <a:latin typeface="Calibri" panose="020F0502020204030204" pitchFamily="34" charset="0"/>
                </a:rPr>
                <a:t>Operational definition </a:t>
              </a:r>
              <a:endParaRPr lang="en-GB" dirty="0">
                <a:solidFill>
                  <a:schemeClr val="bg1"/>
                </a:solidFill>
              </a:endParaRPr>
            </a:p>
          </p:txBody>
        </p:sp>
      </p:grpSp>
      <p:grpSp>
        <p:nvGrpSpPr>
          <p:cNvPr id="7" name="Group 6">
            <a:extLst>
              <a:ext uri="{FF2B5EF4-FFF2-40B4-BE49-F238E27FC236}">
                <a16:creationId xmlns:a16="http://schemas.microsoft.com/office/drawing/2014/main" xmlns="" id="{3DB4574F-FCFD-213C-0222-1AE769BBDE71}"/>
              </a:ext>
            </a:extLst>
          </p:cNvPr>
          <p:cNvGrpSpPr/>
          <p:nvPr/>
        </p:nvGrpSpPr>
        <p:grpSpPr>
          <a:xfrm>
            <a:off x="4952071" y="631242"/>
            <a:ext cx="2628305" cy="384477"/>
            <a:chOff x="118561" y="648515"/>
            <a:chExt cx="1419043" cy="395586"/>
          </a:xfrm>
        </p:grpSpPr>
        <p:pic>
          <p:nvPicPr>
            <p:cNvPr id="8" name="Picture 7">
              <a:extLst>
                <a:ext uri="{FF2B5EF4-FFF2-40B4-BE49-F238E27FC236}">
                  <a16:creationId xmlns:a16="http://schemas.microsoft.com/office/drawing/2014/main" xmlns="" id="{BCA65734-B72B-A7BF-5EC5-FB047EADA8D2}"/>
                </a:ext>
              </a:extLst>
            </p:cNvPr>
            <p:cNvPicPr>
              <a:picLocks noChangeAspect="1"/>
            </p:cNvPicPr>
            <p:nvPr/>
          </p:nvPicPr>
          <p:blipFill>
            <a:blip r:embed="rId3"/>
            <a:stretch>
              <a:fillRect/>
            </a:stretch>
          </p:blipFill>
          <p:spPr>
            <a:xfrm>
              <a:off x="118561" y="660474"/>
              <a:ext cx="1364160" cy="383627"/>
            </a:xfrm>
            <a:prstGeom prst="rect">
              <a:avLst/>
            </a:prstGeom>
          </p:spPr>
        </p:pic>
        <p:sp>
          <p:nvSpPr>
            <p:cNvPr id="11" name="TextBox 10">
              <a:extLst>
                <a:ext uri="{FF2B5EF4-FFF2-40B4-BE49-F238E27FC236}">
                  <a16:creationId xmlns:a16="http://schemas.microsoft.com/office/drawing/2014/main" xmlns="" id="{82594BAB-6158-B23E-39EE-FBD96ACEBC6C}"/>
                </a:ext>
              </a:extLst>
            </p:cNvPr>
            <p:cNvSpPr txBox="1"/>
            <p:nvPr/>
          </p:nvSpPr>
          <p:spPr>
            <a:xfrm>
              <a:off x="173444" y="648515"/>
              <a:ext cx="1364160" cy="334833"/>
            </a:xfrm>
            <a:prstGeom prst="rect">
              <a:avLst/>
            </a:prstGeom>
            <a:noFill/>
          </p:spPr>
          <p:txBody>
            <a:bodyPr wrap="square">
              <a:spAutoFit/>
            </a:bodyPr>
            <a:lstStyle/>
            <a:p>
              <a:r>
                <a:rPr lang="en-GB" b="1" dirty="0">
                  <a:solidFill>
                    <a:schemeClr val="bg1"/>
                  </a:solidFill>
                  <a:latin typeface="Calibri" panose="020F0502020204030204" pitchFamily="34" charset="0"/>
                </a:rPr>
                <a:t>Risk matrix</a:t>
              </a:r>
              <a:endParaRPr lang="en-GB" dirty="0">
                <a:solidFill>
                  <a:schemeClr val="bg1"/>
                </a:solidFill>
              </a:endParaRPr>
            </a:p>
          </p:txBody>
        </p:sp>
      </p:grpSp>
      <p:sp>
        <p:nvSpPr>
          <p:cNvPr id="13" name="TextBox 12">
            <a:extLst>
              <a:ext uri="{FF2B5EF4-FFF2-40B4-BE49-F238E27FC236}">
                <a16:creationId xmlns:a16="http://schemas.microsoft.com/office/drawing/2014/main" xmlns="" id="{24D75E76-866D-F00B-AE50-182C2522DDE7}"/>
              </a:ext>
            </a:extLst>
          </p:cNvPr>
          <p:cNvSpPr txBox="1"/>
          <p:nvPr/>
        </p:nvSpPr>
        <p:spPr>
          <a:xfrm>
            <a:off x="0" y="1138781"/>
            <a:ext cx="4924628" cy="4224233"/>
          </a:xfrm>
          <a:prstGeom prst="rect">
            <a:avLst/>
          </a:prstGeom>
          <a:noFill/>
        </p:spPr>
        <p:txBody>
          <a:bodyPr wrap="square" lIns="91440" tIns="45720" rIns="91440" bIns="45720" anchor="t">
            <a:spAutoFit/>
          </a:bodyPr>
          <a:lstStyle/>
          <a:p>
            <a:pPr>
              <a:spcBef>
                <a:spcPts val="480"/>
              </a:spcBef>
            </a:pPr>
            <a:r>
              <a:rPr lang="en-GB" sz="1600" dirty="0">
                <a:ea typeface="Times New Roman" panose="02020603050405020304" pitchFamily="18" charset="0"/>
                <a:cs typeface="Times New Roman" panose="02020603050405020304" pitchFamily="18" charset="0"/>
              </a:rPr>
              <a:t>An operational definitions document has been developed to outline each type of fall, including examples in practice.  This will be accessible at </a:t>
            </a:r>
            <a:r>
              <a:rPr lang="en-GB" sz="1600" dirty="0">
                <a:ea typeface="Times New Roman" panose="02020603050405020304" pitchFamily="18" charset="0"/>
                <a:cs typeface="Times New Roman" panose="02020603050405020304" pitchFamily="18" charset="0"/>
                <a:hlinkClick r:id="rId6"/>
              </a:rPr>
              <a:t>https://scottish.sharepoint.com/sites/GGC-FallsService</a:t>
            </a:r>
            <a:endParaRPr lang="en-GB" sz="1600" dirty="0">
              <a:ea typeface="Times New Roman" panose="02020603050405020304" pitchFamily="18" charset="0"/>
              <a:cs typeface="Times New Roman" panose="02020603050405020304" pitchFamily="18" charset="0"/>
            </a:endParaRPr>
          </a:p>
          <a:p>
            <a:pPr>
              <a:spcBef>
                <a:spcPts val="480"/>
              </a:spcBef>
            </a:pPr>
            <a:r>
              <a:rPr lang="en-GB" sz="1600" dirty="0">
                <a:ea typeface="Times New Roman" panose="02020603050405020304" pitchFamily="18" charset="0"/>
                <a:cs typeface="Times New Roman"/>
              </a:rPr>
              <a:t>Locally, you will now include </a:t>
            </a:r>
            <a:r>
              <a:rPr lang="en-GB" sz="1600" b="1" dirty="0">
                <a:ea typeface="Times New Roman" panose="02020603050405020304" pitchFamily="18" charset="0"/>
                <a:cs typeface="Times New Roman"/>
              </a:rPr>
              <a:t>falls as a result of certain medical events </a:t>
            </a:r>
            <a:r>
              <a:rPr lang="en-GB" sz="1600" dirty="0">
                <a:ea typeface="Times New Roman" panose="02020603050405020304" pitchFamily="18" charset="0"/>
                <a:cs typeface="Times New Roman"/>
              </a:rPr>
              <a:t>and exclude </a:t>
            </a:r>
            <a:r>
              <a:rPr lang="en-GB" sz="1600" b="1" dirty="0">
                <a:ea typeface="Times New Roman" panose="02020603050405020304" pitchFamily="18" charset="0"/>
                <a:cs typeface="Times New Roman"/>
              </a:rPr>
              <a:t>intentional falls and falls resulting from external force</a:t>
            </a:r>
            <a:r>
              <a:rPr lang="en-GB" sz="1600" dirty="0">
                <a:ea typeface="Times New Roman" panose="02020603050405020304" pitchFamily="18" charset="0"/>
                <a:cs typeface="Times New Roman"/>
              </a:rPr>
              <a:t> in reporting.  These incidents should be reported as challenging behaviour and violence and aggression.</a:t>
            </a:r>
          </a:p>
          <a:p>
            <a:pPr>
              <a:spcBef>
                <a:spcPts val="480"/>
              </a:spcBef>
              <a:buNone/>
            </a:pPr>
            <a:r>
              <a:rPr lang="en-GB" sz="1600" dirty="0">
                <a:ea typeface="Times New Roman" panose="02020603050405020304" pitchFamily="18" charset="0"/>
                <a:cs typeface="Times New Roman" panose="02020603050405020304" pitchFamily="18" charset="0"/>
              </a:rPr>
              <a:t>The changes for our board are as follows: </a:t>
            </a:r>
            <a:r>
              <a:rPr lang="en-GB" sz="1600" b="1" dirty="0">
                <a:ea typeface="Times New Roman" panose="02020603050405020304" pitchFamily="18" charset="0"/>
                <a:cs typeface="Times New Roman" panose="02020603050405020304" pitchFamily="18" charset="0"/>
              </a:rPr>
              <a:t>A new version of Datix form for inpatient falls with additional guidance.  The changes have been made to allow us to classify falls as per the new national definition inclusion and exclusion criteria.  The new form went live on 30/06/2026.</a:t>
            </a:r>
            <a:endParaRPr lang="en-GB" sz="1600" dirty="0">
              <a:ea typeface="Times New Roman" panose="02020603050405020304" pitchFamily="18" charset="0"/>
              <a:cs typeface="Times New Roman" panose="02020603050405020304" pitchFamily="18" charset="0"/>
            </a:endParaRPr>
          </a:p>
          <a:p>
            <a:pPr>
              <a:spcBef>
                <a:spcPts val="480"/>
              </a:spcBef>
              <a:buNone/>
            </a:pPr>
            <a:endParaRPr lang="en-GB" sz="1600" dirty="0">
              <a:effectLst/>
              <a:ea typeface="Times New Roman" panose="02020603050405020304" pitchFamily="18" charset="0"/>
              <a:cs typeface="Times New Roman" panose="02020603050405020304" pitchFamily="18" charset="0"/>
            </a:endParaRPr>
          </a:p>
        </p:txBody>
      </p:sp>
      <p:sp>
        <p:nvSpPr>
          <p:cNvPr id="16" name="TextBox 15">
            <a:extLst>
              <a:ext uri="{FF2B5EF4-FFF2-40B4-BE49-F238E27FC236}">
                <a16:creationId xmlns:a16="http://schemas.microsoft.com/office/drawing/2014/main" xmlns="" id="{227248EA-8030-BDE3-9FFB-463D948D59B9}"/>
              </a:ext>
            </a:extLst>
          </p:cNvPr>
          <p:cNvSpPr txBox="1"/>
          <p:nvPr/>
        </p:nvSpPr>
        <p:spPr>
          <a:xfrm>
            <a:off x="4924628" y="1141075"/>
            <a:ext cx="4392420" cy="2318583"/>
          </a:xfrm>
          <a:prstGeom prst="rect">
            <a:avLst/>
          </a:prstGeom>
          <a:noFill/>
        </p:spPr>
        <p:txBody>
          <a:bodyPr wrap="square">
            <a:spAutoFit/>
          </a:bodyPr>
          <a:lstStyle/>
          <a:p>
            <a:pPr>
              <a:spcBef>
                <a:spcPts val="480"/>
              </a:spcBef>
              <a:buNone/>
            </a:pPr>
            <a:r>
              <a:rPr lang="en-GB" sz="1600" dirty="0">
                <a:ea typeface="Times New Roman" panose="02020603050405020304" pitchFamily="18" charset="0"/>
                <a:cs typeface="Times New Roman" panose="02020603050405020304" pitchFamily="18" charset="0"/>
              </a:rPr>
              <a:t>To support reporters and reviewers of falls and falls with harm, a new risk matrix has been developed.</a:t>
            </a:r>
          </a:p>
          <a:p>
            <a:pPr>
              <a:spcBef>
                <a:spcPts val="480"/>
              </a:spcBef>
              <a:buNone/>
            </a:pPr>
            <a:r>
              <a:rPr lang="en-GB" sz="1600" dirty="0">
                <a:effectLst/>
                <a:ea typeface="Times New Roman" panose="02020603050405020304" pitchFamily="18" charset="0"/>
                <a:cs typeface="Times New Roman" panose="02020603050405020304" pitchFamily="18" charset="0"/>
              </a:rPr>
              <a:t>The risk matrix slightly differs from our previous version and includes:</a:t>
            </a:r>
          </a:p>
          <a:p>
            <a:pPr defTabSz="447675">
              <a:spcBef>
                <a:spcPts val="480"/>
              </a:spcBef>
              <a:buNone/>
            </a:pPr>
            <a:r>
              <a:rPr lang="en-GB" sz="1600" dirty="0">
                <a:effectLst/>
                <a:ea typeface="Times New Roman" panose="02020603050405020304" pitchFamily="18" charset="0"/>
                <a:cs typeface="Times New Roman" panose="02020603050405020304" pitchFamily="18" charset="0"/>
              </a:rPr>
              <a:t>•	</a:t>
            </a:r>
            <a:r>
              <a:rPr lang="en-GB" sz="1600" dirty="0">
                <a:ea typeface="Times New Roman" panose="02020603050405020304" pitchFamily="18" charset="0"/>
                <a:cs typeface="Times New Roman" panose="02020603050405020304" pitchFamily="18" charset="0"/>
              </a:rPr>
              <a:t>harm level descriptors,</a:t>
            </a:r>
          </a:p>
          <a:p>
            <a:pPr defTabSz="447675">
              <a:spcBef>
                <a:spcPts val="480"/>
              </a:spcBef>
              <a:buNone/>
            </a:pPr>
            <a:r>
              <a:rPr lang="en-GB" sz="1600" dirty="0">
                <a:ea typeface="Times New Roman" panose="02020603050405020304" pitchFamily="18" charset="0"/>
                <a:cs typeface="Times New Roman" panose="02020603050405020304" pitchFamily="18" charset="0"/>
              </a:rPr>
              <a:t>•	examples of falls related harms, and</a:t>
            </a:r>
          </a:p>
          <a:p>
            <a:pPr defTabSz="447675">
              <a:spcBef>
                <a:spcPts val="480"/>
              </a:spcBef>
              <a:buNone/>
            </a:pPr>
            <a:r>
              <a:rPr lang="en-GB" sz="1600" dirty="0">
                <a:ea typeface="Times New Roman" panose="02020603050405020304" pitchFamily="18" charset="0"/>
                <a:cs typeface="Times New Roman" panose="02020603050405020304" pitchFamily="18" charset="0"/>
              </a:rPr>
              <a:t>•	reporting categories</a:t>
            </a:r>
            <a:endParaRPr lang="en-GB" sz="1600" dirty="0">
              <a:effectLst/>
              <a:ea typeface="Times New Roman" panose="02020603050405020304" pitchFamily="18" charset="0"/>
              <a:cs typeface="Times New Roman" panose="02020603050405020304" pitchFamily="18" charset="0"/>
            </a:endParaRPr>
          </a:p>
        </p:txBody>
      </p:sp>
      <p:sp>
        <p:nvSpPr>
          <p:cNvPr id="18" name="TextBox 17">
            <a:extLst>
              <a:ext uri="{FF2B5EF4-FFF2-40B4-BE49-F238E27FC236}">
                <a16:creationId xmlns:a16="http://schemas.microsoft.com/office/drawing/2014/main" xmlns="" id="{B7C7E1D3-D366-0C61-D3CE-80711B493AE9}"/>
              </a:ext>
            </a:extLst>
          </p:cNvPr>
          <p:cNvSpPr txBox="1"/>
          <p:nvPr/>
        </p:nvSpPr>
        <p:spPr>
          <a:xfrm>
            <a:off x="0" y="4665028"/>
            <a:ext cx="1742221" cy="646331"/>
          </a:xfrm>
          <a:prstGeom prst="rect">
            <a:avLst/>
          </a:prstGeom>
          <a:noFill/>
        </p:spPr>
        <p:txBody>
          <a:bodyPr wrap="square">
            <a:spAutoFit/>
          </a:bodyPr>
          <a:lstStyle/>
          <a:p>
            <a:endParaRPr lang="en-GB" b="1" dirty="0">
              <a:solidFill>
                <a:schemeClr val="bg1"/>
              </a:solidFill>
              <a:latin typeface="Calibri" panose="020F0502020204030204" pitchFamily="34" charset="0"/>
            </a:endParaRPr>
          </a:p>
          <a:p>
            <a:r>
              <a:rPr lang="en-GB" b="1" dirty="0">
                <a:solidFill>
                  <a:schemeClr val="bg1"/>
                </a:solidFill>
                <a:latin typeface="Calibri" panose="020F0502020204030204" pitchFamily="34" charset="0"/>
              </a:rPr>
              <a:t>Local contacts</a:t>
            </a:r>
            <a:endParaRPr lang="en-GB" dirty="0">
              <a:solidFill>
                <a:schemeClr val="bg1"/>
              </a:solidFill>
            </a:endParaRPr>
          </a:p>
        </p:txBody>
      </p:sp>
    </p:spTree>
    <p:extLst>
      <p:ext uri="{BB962C8B-B14F-4D97-AF65-F5344CB8AC3E}">
        <p14:creationId xmlns:p14="http://schemas.microsoft.com/office/powerpoint/2010/main" val="1096009213"/>
      </p:ext>
    </p:extLst>
  </p:cSld>
  <p:clrMapOvr>
    <a:masterClrMapping/>
  </p:clrMapOvr>
</p:sld>
</file>

<file path=ppt/theme/theme1.xml><?xml version="1.0" encoding="utf-8"?>
<a:theme xmlns:a="http://schemas.openxmlformats.org/drawingml/2006/main" name="Office Theme">
  <a:themeElements>
    <a:clrScheme name="Custom 16">
      <a:dk1>
        <a:srgbClr val="403E40"/>
      </a:dk1>
      <a:lt1>
        <a:sysClr val="window" lastClr="FFFFFF"/>
      </a:lt1>
      <a:dk2>
        <a:srgbClr val="1B4C87"/>
      </a:dk2>
      <a:lt2>
        <a:srgbClr val="009FE2"/>
      </a:lt2>
      <a:accent1>
        <a:srgbClr val="00704A"/>
      </a:accent1>
      <a:accent2>
        <a:srgbClr val="00516A"/>
      </a:accent2>
      <a:accent3>
        <a:srgbClr val="E71D72"/>
      </a:accent3>
      <a:accent4>
        <a:srgbClr val="602365"/>
      </a:accent4>
      <a:accent5>
        <a:srgbClr val="008D80"/>
      </a:accent5>
      <a:accent6>
        <a:srgbClr val="7AC143"/>
      </a:accent6>
      <a:hlink>
        <a:srgbClr val="009FE2"/>
      </a:hlink>
      <a:folHlink>
        <a:srgbClr val="1B4C87"/>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811f619f-0ff2-4d4a-b6b5-28f48116f864"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AF2C7C01829B14BA755309D5E279C90" ma:contentTypeVersion="19" ma:contentTypeDescription="Create a new document." ma:contentTypeScope="" ma:versionID="7d180595bb1a716fd38f5a230fccff62">
  <xsd:schema xmlns:xsd="http://www.w3.org/2001/XMLSchema" xmlns:xs="http://www.w3.org/2001/XMLSchema" xmlns:p="http://schemas.microsoft.com/office/2006/metadata/properties" xmlns:ns3="48a3cf01-9924-4cd7-a6c7-23001d487023" xmlns:ns4="811f619f-0ff2-4d4a-b6b5-28f48116f864" targetNamespace="http://schemas.microsoft.com/office/2006/metadata/properties" ma:root="true" ma:fieldsID="a3b06e6a1ba6a323aaa4512d81ad11b7" ns3:_="" ns4:_="">
    <xsd:import namespace="48a3cf01-9924-4cd7-a6c7-23001d487023"/>
    <xsd:import namespace="811f619f-0ff2-4d4a-b6b5-28f48116f864"/>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KeyPoints" minOccurs="0"/>
                <xsd:element ref="ns4:MediaServiceKeyPoints" minOccurs="0"/>
                <xsd:element ref="ns4:MediaServiceDateTaken" minOccurs="0"/>
                <xsd:element ref="ns4:MediaServiceAutoTags" minOccurs="0"/>
                <xsd:element ref="ns4:MediaLengthInSeconds" minOccurs="0"/>
                <xsd:element ref="ns4:_activity" minOccurs="0"/>
                <xsd:element ref="ns4:MediaServiceOCR" minOccurs="0"/>
                <xsd:element ref="ns4:MediaServiceGenerationTime" minOccurs="0"/>
                <xsd:element ref="ns4:MediaServiceEventHashCode" minOccurs="0"/>
                <xsd:element ref="ns4:MediaServiceObjectDetectorVersions" minOccurs="0"/>
                <xsd:element ref="ns4:MediaServiceSystemTags" minOccurs="0"/>
                <xsd:element ref="ns4:MediaServiceLocation" minOccurs="0"/>
                <xsd:element ref="ns4:MediaServiceSearchProperties" minOccurs="0"/>
                <xsd:element ref="ns4: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a3cf01-9924-4cd7-a6c7-23001d487023"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11f619f-0ff2-4d4a-b6b5-28f48116f864"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_activity" ma:index="18" nillable="true" ma:displayName="_activity" ma:hidden="true" ma:internalName="_activity">
      <xsd:simpleType>
        <xsd:restriction base="dms:Note"/>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ystemTags" ma:index="23" nillable="true" ma:displayName="MediaServiceSystemTags" ma:hidden="true" ma:internalName="MediaServiceSystemTags" ma:readOnly="true">
      <xsd:simpleType>
        <xsd:restriction base="dms:Note"/>
      </xsd:simpleType>
    </xsd:element>
    <xsd:element name="MediaServiceLocation" ma:index="24" nillable="true" ma:displayName="Location" ma:indexed="true" ma:internalName="MediaServiceLocation"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FDEF492-FE13-40AD-8A1B-53ED820C2E61}">
  <ds:schemaRefs>
    <ds:schemaRef ds:uri="http://schemas.microsoft.com/sharepoint/v3/contenttype/forms"/>
  </ds:schemaRefs>
</ds:datastoreItem>
</file>

<file path=customXml/itemProps2.xml><?xml version="1.0" encoding="utf-8"?>
<ds:datastoreItem xmlns:ds="http://schemas.openxmlformats.org/officeDocument/2006/customXml" ds:itemID="{16E8CB52-FFA1-4E3F-A58C-AFFD9B9DB7FA}">
  <ds:schemaRefs>
    <ds:schemaRef ds:uri="http://schemas.openxmlformats.org/package/2006/metadata/core-properties"/>
    <ds:schemaRef ds:uri="http://purl.org/dc/dcmitype/"/>
    <ds:schemaRef ds:uri="http://schemas.microsoft.com/office/infopath/2007/PartnerControls"/>
    <ds:schemaRef ds:uri="811f619f-0ff2-4d4a-b6b5-28f48116f864"/>
    <ds:schemaRef ds:uri="http://purl.org/dc/elements/1.1/"/>
    <ds:schemaRef ds:uri="http://schemas.microsoft.com/office/2006/metadata/properties"/>
    <ds:schemaRef ds:uri="http://schemas.microsoft.com/office/2006/documentManagement/types"/>
    <ds:schemaRef ds:uri="48a3cf01-9924-4cd7-a6c7-23001d487023"/>
    <ds:schemaRef ds:uri="http://purl.org/dc/terms/"/>
    <ds:schemaRef ds:uri="http://www.w3.org/XML/1998/namespace"/>
  </ds:schemaRefs>
</ds:datastoreItem>
</file>

<file path=customXml/itemProps3.xml><?xml version="1.0" encoding="utf-8"?>
<ds:datastoreItem xmlns:ds="http://schemas.openxmlformats.org/officeDocument/2006/customXml" ds:itemID="{B55651FC-1BE6-4FD1-88D8-39A93C020B2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a3cf01-9924-4cd7-a6c7-23001d487023"/>
    <ds:schemaRef ds:uri="811f619f-0ff2-4d4a-b6b5-28f48116f86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10efe0bd-a030-4bca-809c-b5e6745e499a}" enabled="0" method="" siteId="{10efe0bd-a030-4bca-809c-b5e6745e499a}" removed="1"/>
</clbl:labelList>
</file>

<file path=docProps/app.xml><?xml version="1.0" encoding="utf-8"?>
<Properties xmlns="http://schemas.openxmlformats.org/officeDocument/2006/extended-properties" xmlns:vt="http://schemas.openxmlformats.org/officeDocument/2006/docPropsVTypes">
  <Template>Office Theme</Template>
  <TotalTime>356</TotalTime>
  <Words>399</Words>
  <Application>Microsoft Office PowerPoint</Application>
  <PresentationFormat>A4 Paper (210x297 mm)</PresentationFormat>
  <Paragraphs>43</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Times New Roman</vt:lpstr>
      <vt:lpstr>Office Theme</vt:lpstr>
      <vt:lpstr>PowerPoint Presentation</vt:lpstr>
      <vt:lpstr>PowerPoint Presentation</vt:lpstr>
    </vt:vector>
  </TitlesOfParts>
  <Company>HIS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Jason Kay</dc:creator>
  <cp:lastModifiedBy>Lyn Stirling (NHS Greater Glasgow and Clyde)</cp:lastModifiedBy>
  <cp:revision>94</cp:revision>
  <dcterms:created xsi:type="dcterms:W3CDTF">2018-06-01T09:49:31Z</dcterms:created>
  <dcterms:modified xsi:type="dcterms:W3CDTF">2026-07-01T15:28:08Z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0x0101009AF2C7C01829B14BA755309D5E279C90</vt:lpwstr>
  </property>
  <property fmtid="{D5CDD505-2E9C-101B-9397-08002B2CF9AE}" pid="3" name="Departments">
    <vt:lpwstr/>
  </property>
  <property fmtid="{D5CDD505-2E9C-101B-9397-08002B2CF9AE}" pid="4" name="Order">
    <vt:r8>92800</vt:r8>
  </property>
  <property fmtid="{D5CDD505-2E9C-101B-9397-08002B2CF9AE}" pid="5" name="xd_Signature">
    <vt:bool>false</vt:bool>
  </property>
  <property fmtid="{D5CDD505-2E9C-101B-9397-08002B2CF9AE}" pid="6" name="xd_ProgID">
    <vt:lpwstr/>
  </property>
  <property fmtid="{D5CDD505-2E9C-101B-9397-08002B2CF9AE}" pid="7" name="TriggerFlowInfo">
    <vt:lpwstr/>
  </property>
  <property fmtid="{D5CDD505-2E9C-101B-9397-08002B2CF9AE}" pid="8" name="ComplianceAssetId">
    <vt:lpwstr/>
  </property>
  <property fmtid="{D5CDD505-2E9C-101B-9397-08002B2CF9AE}" pid="9" name="TemplateUrl">
    <vt:lpwstr/>
  </property>
  <property fmtid="{D5CDD505-2E9C-101B-9397-08002B2CF9AE}" pid="10" name="_ExtendedDescription">
    <vt:lpwstr/>
  </property>
  <property fmtid="{D5CDD505-2E9C-101B-9397-08002B2CF9AE}" pid="11" name="MediaServiceImageTags">
    <vt:lpwstr/>
  </property>
</Properties>
</file>