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4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1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4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8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2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6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9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3B35-A592-44CB-94DA-024E6B7492C0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A745-175D-4402-B52C-D09A6AB1C9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0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ggc.scot/staff-recruitment/hrconnect/safety-health-and-wellbeing/moving-and-handlin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942"/>
            <a:ext cx="9144000" cy="1985963"/>
          </a:xfrm>
        </p:spPr>
        <p:txBody>
          <a:bodyPr>
            <a:normAutofit/>
          </a:bodyPr>
          <a:lstStyle/>
          <a:p>
            <a:r>
              <a:rPr lang="en-GB" b="1" dirty="0" smtClean="0"/>
              <a:t>Moving &amp; Handling </a:t>
            </a:r>
            <a:br>
              <a:rPr lang="en-GB" b="1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4800" dirty="0" smtClean="0"/>
              <a:t>Quick Guide March 2020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70857" y="3646714"/>
            <a:ext cx="10591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Important notes:</a:t>
            </a:r>
          </a:p>
          <a:p>
            <a:endParaRPr lang="en-GB" sz="1100" dirty="0" smtClean="0"/>
          </a:p>
          <a:p>
            <a:r>
              <a:rPr lang="en-GB" dirty="0" smtClean="0"/>
              <a:t>This presentation is intended to provide a pictorial guide to some common activities relating to assisting people to move. It should be interpreted as principles to be applied as each individual will have different needs.</a:t>
            </a:r>
          </a:p>
          <a:p>
            <a:endParaRPr lang="en-GB" sz="1100" dirty="0" smtClean="0"/>
          </a:p>
          <a:p>
            <a:r>
              <a:rPr lang="en-GB" dirty="0" smtClean="0"/>
              <a:t>Prior to all M&amp;H activities, the persons needs should be identified, how you are about to help them explained and their consent obtained. </a:t>
            </a:r>
          </a:p>
          <a:p>
            <a:endParaRPr lang="en-GB" sz="1100" dirty="0" smtClean="0"/>
          </a:p>
          <a:p>
            <a:r>
              <a:rPr lang="en-GB" dirty="0" smtClean="0"/>
              <a:t>If you are having any difficulties, discuss this with your colleagues, prior to helping the person.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7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Recovering a person from the floor with a hoist (minimum of two staff </a:t>
            </a:r>
            <a:r>
              <a:rPr lang="en-GB" b="1" dirty="0" smtClean="0"/>
              <a:t>required) (</a:t>
            </a:r>
            <a:r>
              <a:rPr lang="en-GB" b="1" dirty="0" err="1" smtClean="0"/>
              <a:t>cont</a:t>
            </a:r>
            <a:r>
              <a:rPr lang="en-GB" b="1" dirty="0" smtClean="0"/>
              <a:t>/d)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20140718_1025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22" y="1524762"/>
            <a:ext cx="3486150" cy="269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140718_1026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1524762"/>
            <a:ext cx="3182874" cy="269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140718_10300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2674" y="1524762"/>
            <a:ext cx="3509582" cy="269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68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&amp; rolling </a:t>
            </a:r>
            <a:endParaRPr lang="en-GB" dirty="0"/>
          </a:p>
        </p:txBody>
      </p:sp>
      <p:pic>
        <p:nvPicPr>
          <p:cNvPr id="4" name="Picture 6" descr="DSCF66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329" y="1840992"/>
            <a:ext cx="5399087" cy="3598863"/>
          </a:xfrm>
        </p:spPr>
      </p:pic>
    </p:spTree>
    <p:extLst>
      <p:ext uri="{BB962C8B-B14F-4D97-AF65-F5344CB8AC3E}">
        <p14:creationId xmlns:p14="http://schemas.microsoft.com/office/powerpoint/2010/main" val="191212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Repositioning patients using sliding sheets </a:t>
            </a:r>
            <a:endParaRPr lang="en-GB" dirty="0"/>
          </a:p>
        </p:txBody>
      </p:sp>
      <p:pic>
        <p:nvPicPr>
          <p:cNvPr id="9218" name="Picture 2" descr="140109NHS-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8" y="1560830"/>
            <a:ext cx="2876455" cy="21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140109NHS-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0115" r="5000"/>
          <a:stretch>
            <a:fillRect/>
          </a:stretch>
        </p:blipFill>
        <p:spPr bwMode="auto">
          <a:xfrm>
            <a:off x="3714653" y="1441958"/>
            <a:ext cx="2906843" cy="219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140109NHS-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r="4843"/>
          <a:stretch>
            <a:fillRect/>
          </a:stretch>
        </p:blipFill>
        <p:spPr bwMode="auto">
          <a:xfrm>
            <a:off x="6817042" y="1560830"/>
            <a:ext cx="3203893" cy="21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40109NHS-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55687"/>
          <a:stretch>
            <a:fillRect/>
          </a:stretch>
        </p:blipFill>
        <p:spPr bwMode="auto">
          <a:xfrm>
            <a:off x="3307437" y="4021312"/>
            <a:ext cx="3721277" cy="177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0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i="1" dirty="0"/>
              <a:t>Passive sling lift hoists (</a:t>
            </a:r>
            <a:r>
              <a:rPr lang="en-GB" i="1" dirty="0" smtClean="0"/>
              <a:t>mobile &amp; overhead) </a:t>
            </a:r>
            <a:endParaRPr lang="en-GB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2336" y="1690688"/>
            <a:ext cx="10771632" cy="4710112"/>
            <a:chOff x="2394" y="3474"/>
            <a:chExt cx="6300" cy="23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" y="3474"/>
              <a:ext cx="1536" cy="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" y="3474"/>
              <a:ext cx="1808" cy="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3474"/>
              <a:ext cx="1985" cy="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047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Passive hoist sling attachment points can be either ‘clip’ or ‘loop’. Clip slings </a:t>
            </a:r>
            <a:r>
              <a:rPr lang="en-GB" b="1" dirty="0"/>
              <a:t>cannot </a:t>
            </a:r>
            <a:r>
              <a:rPr lang="en-GB" dirty="0"/>
              <a:t>be used on a loop attachment spreader bar and vice versa.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03" y="2377281"/>
            <a:ext cx="8097833" cy="39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General Purpose Sling </a:t>
            </a:r>
            <a:r>
              <a:rPr lang="en-GB" i="1" dirty="0"/>
              <a:t>Styles </a:t>
            </a:r>
            <a:endParaRPr lang="en-GB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87525" y="2511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787525" y="2511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787525" y="2511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962" y="1404937"/>
            <a:ext cx="112680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Fitting a sling to a person lying in bed </a:t>
            </a:r>
            <a:endParaRPr lang="en-GB" dirty="0"/>
          </a:p>
        </p:txBody>
      </p:sp>
      <p:pic>
        <p:nvPicPr>
          <p:cNvPr id="5122" name="Picture 222" descr="20140324_1058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3" y="1722807"/>
            <a:ext cx="2657402" cy="27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223" descr="20140324_1059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92" y="1690688"/>
            <a:ext cx="3008749" cy="27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224" descr="20140324_1101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67" y="1722807"/>
            <a:ext cx="2227266" cy="27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227" descr="20140324_1103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52" y="1690687"/>
            <a:ext cx="2459620" cy="27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5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Fitting a sling to a person sitting in a chair</a:t>
            </a:r>
            <a:endParaRPr lang="en-GB" dirty="0"/>
          </a:p>
        </p:txBody>
      </p:sp>
      <p:pic>
        <p:nvPicPr>
          <p:cNvPr id="6146" name="Picture 25" descr="20140324_112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7" y="1605053"/>
            <a:ext cx="3213925" cy="42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200" descr="20140324_113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85" y="1605052"/>
            <a:ext cx="3109075" cy="42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201" descr="20140324_1132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71" y="1605052"/>
            <a:ext cx="3054155" cy="42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7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</a:t>
            </a:r>
            <a:r>
              <a:rPr lang="en-GB" dirty="0" smtClean="0"/>
              <a:t>hoists for people able </a:t>
            </a:r>
            <a:r>
              <a:rPr lang="en-GB" dirty="0"/>
              <a:t>to weight bear </a:t>
            </a:r>
            <a:r>
              <a:rPr lang="en-GB" dirty="0" smtClean="0"/>
              <a:t>/ and follow instruction</a:t>
            </a:r>
            <a:endParaRPr lang="en-GB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1356" y="2002916"/>
            <a:ext cx="9747123" cy="3062859"/>
            <a:chOff x="1314" y="2934"/>
            <a:chExt cx="8311" cy="252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2934"/>
              <a:ext cx="1958" cy="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" y="2934"/>
              <a:ext cx="1831" cy="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" y="2934"/>
              <a:ext cx="1990" cy="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168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hoist attachment points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57015"/>
            <a:ext cx="11070581" cy="35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6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Assisting with a Standing Transfer</a:t>
            </a:r>
            <a:endParaRPr lang="en-GB" dirty="0"/>
          </a:p>
        </p:txBody>
      </p:sp>
      <p:pic>
        <p:nvPicPr>
          <p:cNvPr id="1026" name="Picture 2" descr="20130912_1246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t="7657" r="18613" b="15781"/>
          <a:stretch>
            <a:fillRect/>
          </a:stretch>
        </p:blipFill>
        <p:spPr bwMode="auto">
          <a:xfrm>
            <a:off x="591566" y="1458659"/>
            <a:ext cx="3075178" cy="51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0130912_124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17105" r="14421" b="16570"/>
          <a:stretch>
            <a:fillRect/>
          </a:stretch>
        </p:blipFill>
        <p:spPr bwMode="auto">
          <a:xfrm>
            <a:off x="3773678" y="1458659"/>
            <a:ext cx="4041233" cy="51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20130912_1247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14467"/>
          <a:stretch>
            <a:fillRect/>
          </a:stretch>
        </p:blipFill>
        <p:spPr bwMode="auto">
          <a:xfrm>
            <a:off x="8142904" y="1458659"/>
            <a:ext cx="3403933" cy="51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Active / stand aid hoist </a:t>
            </a:r>
            <a:r>
              <a:rPr lang="en-GB" b="1" dirty="0" smtClean="0"/>
              <a:t>sling </a:t>
            </a:r>
            <a:endParaRPr lang="en-GB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992" y="1901952"/>
            <a:ext cx="6403127" cy="4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6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4593"/>
            <a:ext cx="11640312" cy="923543"/>
          </a:xfrm>
        </p:spPr>
        <p:txBody>
          <a:bodyPr/>
          <a:lstStyle/>
          <a:p>
            <a:r>
              <a:rPr lang="en-GB" b="1" dirty="0"/>
              <a:t>Lateral Transfer using </a:t>
            </a:r>
            <a:r>
              <a:rPr lang="en-GB" b="1" dirty="0" smtClean="0"/>
              <a:t>rigid board </a:t>
            </a:r>
            <a:r>
              <a:rPr lang="en-GB" b="1" dirty="0"/>
              <a:t>&amp; sliding sheets</a:t>
            </a:r>
            <a:endParaRPr lang="en-GB" dirty="0"/>
          </a:p>
        </p:txBody>
      </p:sp>
      <p:pic>
        <p:nvPicPr>
          <p:cNvPr id="9218" name="Picture 2" descr="140109NHS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12094" r="3804" b="22375"/>
          <a:stretch>
            <a:fillRect/>
          </a:stretch>
        </p:blipFill>
        <p:spPr bwMode="auto">
          <a:xfrm>
            <a:off x="608266" y="1118364"/>
            <a:ext cx="4427570" cy="26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140109NHS-6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8820" r="7143" b="21454"/>
          <a:stretch>
            <a:fillRect/>
          </a:stretch>
        </p:blipFill>
        <p:spPr bwMode="auto">
          <a:xfrm>
            <a:off x="5994674" y="1118364"/>
            <a:ext cx="4664677" cy="263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140109NHS-7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20810"/>
          <a:stretch>
            <a:fillRect/>
          </a:stretch>
        </p:blipFill>
        <p:spPr bwMode="auto">
          <a:xfrm>
            <a:off x="608266" y="4128706"/>
            <a:ext cx="4427570" cy="220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40109NHS-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 b="20734"/>
          <a:stretch>
            <a:fillRect/>
          </a:stretch>
        </p:blipFill>
        <p:spPr bwMode="auto">
          <a:xfrm>
            <a:off x="6003607" y="4128706"/>
            <a:ext cx="4779074" cy="220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83464" y="3892079"/>
            <a:ext cx="1085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78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For further information see our </a:t>
            </a:r>
            <a:r>
              <a:rPr lang="en-GB" dirty="0" err="1"/>
              <a:t>HRConnect</a:t>
            </a:r>
            <a:r>
              <a:rPr lang="en-GB" dirty="0"/>
              <a:t> web page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>
                <a:hlinkClick r:id="rId2"/>
              </a:rPr>
              <a:t>Moving and Handling - NHSGGC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79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Assisting with a Standing Transfer</a:t>
            </a:r>
            <a:endParaRPr lang="en-GB" dirty="0"/>
          </a:p>
        </p:txBody>
      </p:sp>
      <p:pic>
        <p:nvPicPr>
          <p:cNvPr id="2050" name="Picture 2" descr="20130912_1248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5" y="1601788"/>
            <a:ext cx="2872958" cy="27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130912_1249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91" y="1601788"/>
            <a:ext cx="3509830" cy="3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20130912_125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683" y="1601788"/>
            <a:ext cx="2322628" cy="47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Assisting someone </a:t>
            </a:r>
            <a:r>
              <a:rPr lang="en-GB" b="1" dirty="0"/>
              <a:t>to stand up from a bed / plinth</a:t>
            </a:r>
            <a:endParaRPr lang="en-GB" dirty="0"/>
          </a:p>
        </p:txBody>
      </p:sp>
      <p:pic>
        <p:nvPicPr>
          <p:cNvPr id="3074" name="Picture 2" descr="20130912_125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41118"/>
            <a:ext cx="2387967" cy="467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0130912_1256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23" y="1841117"/>
            <a:ext cx="2954876" cy="467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20130912_1259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56" y="1841116"/>
            <a:ext cx="3163496" cy="467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Sitting down with minimal assistance</a:t>
            </a:r>
            <a:endParaRPr lang="en-GB" dirty="0"/>
          </a:p>
        </p:txBody>
      </p:sp>
      <p:pic>
        <p:nvPicPr>
          <p:cNvPr id="4098" name="Picture 2" descr="20130913_1550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2" y="1495234"/>
            <a:ext cx="3037199" cy="464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0130913_1550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38" y="1495233"/>
            <a:ext cx="2711005" cy="258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19568" y="1495233"/>
            <a:ext cx="5259072" cy="4640390"/>
            <a:chOff x="1494" y="9414"/>
            <a:chExt cx="4018" cy="2904"/>
          </a:xfrm>
        </p:grpSpPr>
        <p:pic>
          <p:nvPicPr>
            <p:cNvPr id="4101" name="Picture 5" descr="20130913_1551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9414"/>
              <a:ext cx="1943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20130913_1551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" y="9438"/>
              <a:ext cx="1858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21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Sitting/standing with assistance of two</a:t>
            </a:r>
            <a:endParaRPr lang="en-GB" dirty="0"/>
          </a:p>
        </p:txBody>
      </p:sp>
      <p:pic>
        <p:nvPicPr>
          <p:cNvPr id="5122" name="Picture 2" descr="20130912_1259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" y="1467803"/>
            <a:ext cx="3830656" cy="47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0130912_1259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16" y="1467803"/>
            <a:ext cx="4312974" cy="45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Assisting the </a:t>
            </a:r>
            <a:r>
              <a:rPr lang="en-GB" b="1" dirty="0"/>
              <a:t>f</a:t>
            </a:r>
            <a:r>
              <a:rPr lang="en-GB" b="1" dirty="0" smtClean="0"/>
              <a:t>alling </a:t>
            </a:r>
            <a:r>
              <a:rPr lang="en-GB" b="1" dirty="0"/>
              <a:t>p</a:t>
            </a:r>
            <a:r>
              <a:rPr lang="en-GB" b="1" dirty="0" smtClean="0"/>
              <a:t>erson </a:t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32230"/>
            <a:ext cx="2935470" cy="468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42" y="1332230"/>
            <a:ext cx="2755601" cy="468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15" y="1332230"/>
            <a:ext cx="3726652" cy="468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8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Assisting the falling </a:t>
            </a:r>
            <a:r>
              <a:rPr lang="en-GB" b="1" dirty="0" smtClean="0"/>
              <a:t>person (</a:t>
            </a:r>
            <a:r>
              <a:rPr lang="en-GB" b="1" dirty="0" err="1" smtClean="0"/>
              <a:t>cont</a:t>
            </a:r>
            <a:r>
              <a:rPr lang="en-GB" b="1" dirty="0" smtClean="0"/>
              <a:t>/d)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881819"/>
            <a:ext cx="3845814" cy="2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4" y="1466215"/>
            <a:ext cx="4100573" cy="226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6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Recovering a person from the floor with a hoist (minimum of two staff </a:t>
            </a:r>
            <a:r>
              <a:rPr lang="en-GB" b="1" dirty="0" smtClean="0"/>
              <a:t>required)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 descr="IMG_00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63" y="1476756"/>
            <a:ext cx="2972245" cy="476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140718_1021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990" y="1476756"/>
            <a:ext cx="3420618" cy="264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140718_1024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8045" y="1451610"/>
            <a:ext cx="3612642" cy="28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63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279</Words>
  <Application>Microsoft Office PowerPoint</Application>
  <PresentationFormat>Widescreen</PresentationFormat>
  <Paragraphs>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Moving &amp; Handling   Quick Guide March 2020</vt:lpstr>
      <vt:lpstr>Assisting with a Standing Transfer</vt:lpstr>
      <vt:lpstr>Assisting with a Standing Transfer</vt:lpstr>
      <vt:lpstr>Assisting someone to stand up from a bed / plinth</vt:lpstr>
      <vt:lpstr>Sitting down with minimal assistance</vt:lpstr>
      <vt:lpstr>Sitting/standing with assistance of two</vt:lpstr>
      <vt:lpstr>Assisting the falling person  </vt:lpstr>
      <vt:lpstr>Assisting the falling person (cont/d) </vt:lpstr>
      <vt:lpstr>Recovering a person from the floor with a hoist (minimum of two staff required) </vt:lpstr>
      <vt:lpstr>Recovering a person from the floor with a hoist (minimum of two staff required) (cont/d) </vt:lpstr>
      <vt:lpstr>Turning &amp; rolling </vt:lpstr>
      <vt:lpstr>Repositioning patients using sliding sheets </vt:lpstr>
      <vt:lpstr>Passive sling lift hoists (mobile &amp; overhead) </vt:lpstr>
      <vt:lpstr>Passive hoist sling attachment points can be either ‘clip’ or ‘loop’. Clip slings cannot be used on a loop attachment spreader bar and vice versa.</vt:lpstr>
      <vt:lpstr>General Purpose Sling Styles </vt:lpstr>
      <vt:lpstr>Fitting a sling to a person lying in bed </vt:lpstr>
      <vt:lpstr>Fitting a sling to a person sitting in a chair</vt:lpstr>
      <vt:lpstr>Active hoists for people able to weight bear / and follow instruction</vt:lpstr>
      <vt:lpstr>Active hoist attachment points </vt:lpstr>
      <vt:lpstr>Active / stand aid hoist sling </vt:lpstr>
      <vt:lpstr>Lateral Transfer using rigid board &amp; sliding sheets</vt:lpstr>
      <vt:lpstr>For further information see our HRConnect web page</vt:lpstr>
    </vt:vector>
  </TitlesOfParts>
  <Company>NHS Greater Glasgow &amp; 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&amp; Handling Quick Guide</dc:title>
  <dc:creator>Christine Hepburn</dc:creator>
  <cp:lastModifiedBy>Clark, Andrew</cp:lastModifiedBy>
  <cp:revision>17</cp:revision>
  <dcterms:created xsi:type="dcterms:W3CDTF">2020-03-19T14:35:57Z</dcterms:created>
  <dcterms:modified xsi:type="dcterms:W3CDTF">2023-03-06T15:30:54Z</dcterms:modified>
</cp:coreProperties>
</file>