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
  </p:notesMasterIdLst>
  <p:handoutMasterIdLst>
    <p:handoutMasterId r:id="rId9"/>
  </p:handoutMasterIdLst>
  <p:sldIdLst>
    <p:sldId id="421" r:id="rId2"/>
    <p:sldId id="413" r:id="rId3"/>
    <p:sldId id="428" r:id="rId4"/>
    <p:sldId id="422" r:id="rId5"/>
    <p:sldId id="425" r:id="rId6"/>
    <p:sldId id="427" r:id="rId7"/>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817"/>
    <a:srgbClr val="9966FF"/>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0368" autoAdjust="0"/>
  </p:normalViewPr>
  <p:slideViewPr>
    <p:cSldViewPr snapToGrid="0">
      <p:cViewPr varScale="1">
        <p:scale>
          <a:sx n="63" d="100"/>
          <a:sy n="63" d="100"/>
        </p:scale>
        <p:origin x="13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p>
          <a:p>
            <a:pPr lvl="0"/>
            <a:r>
              <a:rPr lang="en-GB" dirty="0" smtClean="0"/>
              <a:t>As we work through the disruption and impact of the current COVID-19, it has left us to deal with a tsunami of emotions from anger, anxiety, fear and denial, emotions often associated with grief. We grieve when we lose someone or something that is important to us and of value, this can be bereavement, job loss, relationship breakdown, opportunities, freedom and social connections</a:t>
            </a:r>
            <a:r>
              <a:rPr lang="en-GB" dirty="0" smtClean="0"/>
              <a:t>. This session will explore some of the losses experienced throughout</a:t>
            </a:r>
            <a:r>
              <a:rPr lang="en-GB" baseline="0" dirty="0" smtClean="0"/>
              <a:t> the pandemic, what grief is, how it can affect our mental health and look at healthy ways in which we can manage our grief response.</a:t>
            </a:r>
            <a:endParaRPr lang="en-GB"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lstStyle/>
          <a:p>
            <a:r>
              <a:rPr lang="en-US" dirty="0" smtClean="0">
                <a:latin typeface="Times"/>
              </a:rPr>
              <a:t>Quiz </a:t>
            </a:r>
            <a:r>
              <a:rPr lang="en-US" dirty="0" smtClean="0">
                <a:latin typeface="Times"/>
              </a:rPr>
              <a:t>Answers</a:t>
            </a:r>
          </a:p>
          <a:p>
            <a:pPr marL="228600" indent="-228600">
              <a:buAutoNum type="arabicPeriod"/>
            </a:pPr>
            <a:r>
              <a:rPr lang="en-US" baseline="0" dirty="0" smtClean="0">
                <a:latin typeface="Times"/>
              </a:rPr>
              <a:t>False: </a:t>
            </a:r>
            <a:r>
              <a:rPr lang="en-GB" baseline="0" dirty="0" smtClean="0">
                <a:latin typeface="Times"/>
              </a:rPr>
              <a:t>There are many kinds of losses that evoke a grief response</a:t>
            </a:r>
            <a:endParaRPr lang="en-US" baseline="0" dirty="0" smtClean="0">
              <a:latin typeface="Times"/>
            </a:endParaRPr>
          </a:p>
          <a:p>
            <a:pPr marL="228600" indent="-228600">
              <a:buAutoNum type="arabicPeriod"/>
            </a:pPr>
            <a:r>
              <a:rPr lang="en-US" baseline="0" dirty="0" smtClean="0">
                <a:latin typeface="Times"/>
              </a:rPr>
              <a:t>True: </a:t>
            </a:r>
            <a:r>
              <a:rPr lang="en-GB" baseline="0" dirty="0" smtClean="0">
                <a:latin typeface="Times"/>
              </a:rPr>
              <a:t>Grief is a normal response and reaction to a loss that we have experienced. We all go through it.</a:t>
            </a:r>
            <a:endParaRPr lang="en-US" baseline="0" dirty="0" smtClean="0">
              <a:latin typeface="Times"/>
            </a:endParaRPr>
          </a:p>
          <a:p>
            <a:pPr marL="228600" indent="-228600">
              <a:buAutoNum type="arabicPeriod"/>
            </a:pPr>
            <a:r>
              <a:rPr lang="en-US" baseline="0" dirty="0" smtClean="0">
                <a:latin typeface="Times"/>
              </a:rPr>
              <a:t>False: </a:t>
            </a:r>
            <a:r>
              <a:rPr lang="en-GB" baseline="0" dirty="0" smtClean="0">
                <a:latin typeface="Times"/>
              </a:rPr>
              <a:t>Ignoring your pain or trying to keep it from surfacing will only make it worse in the long run. We need to face our grief and actively deal with it.</a:t>
            </a:r>
            <a:endParaRPr lang="en-US" baseline="0" dirty="0" smtClean="0">
              <a:latin typeface="Times"/>
            </a:endParaRPr>
          </a:p>
          <a:p>
            <a:pPr marL="228600" indent="-228600">
              <a:buAutoNum type="arabicPeriod"/>
            </a:pPr>
            <a:r>
              <a:rPr lang="en-US" baseline="0" dirty="0" smtClean="0">
                <a:latin typeface="Times"/>
              </a:rPr>
              <a:t>False: </a:t>
            </a:r>
            <a:r>
              <a:rPr lang="en-GB" baseline="0" dirty="0" smtClean="0">
                <a:latin typeface="Times"/>
              </a:rPr>
              <a:t>People grieve in different ways, there is no right way to grieve.</a:t>
            </a:r>
            <a:endParaRPr lang="en-US" dirty="0" smtClean="0">
              <a:latin typeface="Times"/>
            </a:endParaRPr>
          </a:p>
        </p:txBody>
      </p:sp>
    </p:spTree>
    <p:extLst>
      <p:ext uri="{BB962C8B-B14F-4D97-AF65-F5344CB8AC3E}">
        <p14:creationId xmlns:p14="http://schemas.microsoft.com/office/powerpoint/2010/main" val="284273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Recognise and accept how we are feeling: this is a</a:t>
            </a:r>
            <a:r>
              <a:rPr lang="en-GB" baseline="0" dirty="0" smtClean="0"/>
              <a:t> normal response to a difficult and challenging situation</a:t>
            </a:r>
          </a:p>
          <a:p>
            <a:r>
              <a:rPr lang="en-GB" dirty="0" smtClean="0"/>
              <a:t>Don’t compare yourself to others:</a:t>
            </a:r>
            <a:r>
              <a:rPr lang="en-GB" baseline="0" dirty="0" smtClean="0"/>
              <a:t> our experiences are unique and personal to us</a:t>
            </a:r>
          </a:p>
          <a:p>
            <a:r>
              <a:rPr lang="en-GB" dirty="0" smtClean="0"/>
              <a:t>Talk to someone: don’t bottle your feelings up that will only lead to problems, talk to a supportive trusted adult about how you are feeling</a:t>
            </a:r>
          </a:p>
          <a:p>
            <a:r>
              <a:rPr lang="en-GB" dirty="0" smtClean="0"/>
              <a:t>Invest your energy on the things you can change: try not to dwell on the if</a:t>
            </a:r>
            <a:r>
              <a:rPr lang="en-GB" baseline="0" dirty="0" smtClean="0"/>
              <a:t> </a:t>
            </a:r>
            <a:r>
              <a:rPr lang="en-GB" baseline="0" dirty="0" err="1" smtClean="0"/>
              <a:t>only’s</a:t>
            </a:r>
            <a:r>
              <a:rPr lang="en-GB" baseline="0" dirty="0" smtClean="0"/>
              <a:t> focus on the things you can change.</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6</a:t>
            </a:fld>
            <a:endParaRPr lang="en-GB"/>
          </a:p>
        </p:txBody>
      </p:sp>
    </p:spTree>
    <p:extLst>
      <p:ext uri="{BB962C8B-B14F-4D97-AF65-F5344CB8AC3E}">
        <p14:creationId xmlns:p14="http://schemas.microsoft.com/office/powerpoint/2010/main" val="305797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01" y="122990"/>
            <a:ext cx="7772400" cy="1259840"/>
          </a:xfrm>
        </p:spPr>
        <p:txBody>
          <a:bodyPr/>
          <a:lstStyle/>
          <a:p>
            <a:r>
              <a:rPr lang="en-GB"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Loss and Grief During a Pandemic</a:t>
            </a:r>
            <a:endParaRPr lang="en-GB" sz="36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85"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sp>
        <p:nvSpPr>
          <p:cNvPr id="8" name="Content Placeholder 7"/>
          <p:cNvSpPr>
            <a:spLocks noGrp="1"/>
          </p:cNvSpPr>
          <p:nvPr>
            <p:ph sz="half" idx="2"/>
          </p:nvPr>
        </p:nvSpPr>
        <p:spPr>
          <a:xfrm>
            <a:off x="4648200" y="1689952"/>
            <a:ext cx="3810000" cy="4251325"/>
          </a:xfrm>
        </p:spPr>
        <p:txBody>
          <a:bodyPr/>
          <a:lstStyle/>
          <a:p>
            <a:pPr marL="0" indent="0" algn="ctr">
              <a:buNone/>
            </a:pPr>
            <a:endParaRPr lang="en-GB" sz="4000" i="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3200" i="1" dirty="0" smtClean="0">
                <a:latin typeface="Tahoma" panose="020B0604030504040204" pitchFamily="34" charset="0"/>
                <a:ea typeface="Tahoma" panose="020B0604030504040204" pitchFamily="34" charset="0"/>
                <a:cs typeface="Tahoma" panose="020B0604030504040204" pitchFamily="34" charset="0"/>
              </a:rPr>
              <a:t>“We grieve when we lose someone or something that is important to us and of value”</a:t>
            </a:r>
            <a:endParaRPr lang="en-GB" sz="3200" dirty="0"/>
          </a:p>
        </p:txBody>
      </p:sp>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16279" y="227264"/>
            <a:ext cx="7772400" cy="589280"/>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True or False</a:t>
            </a:r>
          </a:p>
        </p:txBody>
      </p:sp>
      <p:sp>
        <p:nvSpPr>
          <p:cNvPr id="5" name="Content Placeholder 4"/>
          <p:cNvSpPr>
            <a:spLocks noGrp="1"/>
          </p:cNvSpPr>
          <p:nvPr>
            <p:ph sz="half" idx="1"/>
          </p:nvPr>
        </p:nvSpPr>
        <p:spPr>
          <a:xfrm>
            <a:off x="716280" y="1042737"/>
            <a:ext cx="5572225" cy="4931344"/>
          </a:xfrm>
        </p:spPr>
        <p:txBody>
          <a:bodyPr/>
          <a:lstStyle/>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You can only grieve a death?</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Grief is normal?</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The pain from grief will go away faster if you ignore it?</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4"/>
            </a:pPr>
            <a:r>
              <a:rPr lang="en-GB" sz="2400" dirty="0" smtClean="0">
                <a:latin typeface="Tahoma" panose="020B0604030504040204" pitchFamily="34" charset="0"/>
                <a:ea typeface="Tahoma" panose="020B0604030504040204" pitchFamily="34" charset="0"/>
                <a:cs typeface="Tahoma" panose="020B0604030504040204" pitchFamily="34" charset="0"/>
              </a:rPr>
              <a:t>If you are not crying then you are not grieving?</a:t>
            </a:r>
          </a:p>
        </p:txBody>
      </p:sp>
      <p:pic>
        <p:nvPicPr>
          <p:cNvPr id="55298" name="Picture 2" descr="Image result for Question Mark Symbo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62041" y="1178562"/>
            <a:ext cx="2981959" cy="506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What is grief?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sp>
        <p:nvSpPr>
          <p:cNvPr id="2" name="Content Placeholder 1"/>
          <p:cNvSpPr>
            <a:spLocks noGrp="1"/>
          </p:cNvSpPr>
          <p:nvPr>
            <p:ph sz="half" idx="1"/>
          </p:nvPr>
        </p:nvSpPr>
        <p:spPr>
          <a:xfrm>
            <a:off x="685800" y="1067753"/>
            <a:ext cx="7360920" cy="5028247"/>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Our response to a loss of something or someone that is important to </a:t>
            </a:r>
            <a:r>
              <a:rPr lang="en-GB" dirty="0" smtClean="0">
                <a:latin typeface="Tahoma" panose="020B0604030504040204" pitchFamily="34" charset="0"/>
                <a:ea typeface="Tahoma" panose="020B0604030504040204" pitchFamily="34" charset="0"/>
                <a:cs typeface="Tahoma" panose="020B0604030504040204" pitchFamily="34" charset="0"/>
              </a:rPr>
              <a:t>us.</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Crosses all ages and </a:t>
            </a:r>
            <a:r>
              <a:rPr lang="en-GB" dirty="0" smtClean="0">
                <a:latin typeface="Tahoma" panose="020B0604030504040204" pitchFamily="34" charset="0"/>
                <a:ea typeface="Tahoma" panose="020B0604030504040204" pitchFamily="34" charset="0"/>
                <a:cs typeface="Tahoma" panose="020B0604030504040204" pitchFamily="34" charset="0"/>
              </a:rPr>
              <a:t>cultures.</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Normal reaction</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Intense emotional suffering</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Unique and personal</a:t>
            </a:r>
          </a:p>
          <a:p>
            <a:endParaRPr lang="en-GB" dirty="0" smtClean="0"/>
          </a:p>
        </p:txBody>
      </p:sp>
    </p:spTree>
    <p:extLst>
      <p:ext uri="{BB962C8B-B14F-4D97-AF65-F5344CB8AC3E}">
        <p14:creationId xmlns:p14="http://schemas.microsoft.com/office/powerpoint/2010/main" val="189745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COVID-19: what losses have we experienced?</a:t>
            </a:r>
            <a:endParaRPr lang="en-GB" sz="32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p:cNvPicPr>
            <a:picLocks noGrp="1" noChangeAspect="1"/>
          </p:cNvPicPr>
          <p:nvPr>
            <p:ph sz="half" idx="1"/>
          </p:nvPr>
        </p:nvPicPr>
        <p:blipFill>
          <a:blip r:embed="rId2"/>
          <a:stretch>
            <a:fillRect/>
          </a:stretch>
        </p:blipFill>
        <p:spPr>
          <a:xfrm>
            <a:off x="152400" y="1722895"/>
            <a:ext cx="3515360" cy="4210545"/>
          </a:xfrm>
          <a:prstGeom prst="rect">
            <a:avLst/>
          </a:prstGeom>
        </p:spPr>
      </p:pic>
      <p:sp>
        <p:nvSpPr>
          <p:cNvPr id="7" name="Content Placeholder 6"/>
          <p:cNvSpPr>
            <a:spLocks noGrp="1"/>
          </p:cNvSpPr>
          <p:nvPr>
            <p:ph sz="half" idx="2"/>
          </p:nvPr>
        </p:nvSpPr>
        <p:spPr>
          <a:xfrm>
            <a:off x="3667760" y="1635761"/>
            <a:ext cx="5303520" cy="446024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Bereavement</a:t>
            </a:r>
          </a:p>
          <a:p>
            <a:r>
              <a:rPr lang="en-GB" dirty="0" smtClean="0">
                <a:latin typeface="Tahoma" panose="020B0604030504040204" pitchFamily="34" charset="0"/>
                <a:ea typeface="Tahoma" panose="020B0604030504040204" pitchFamily="34" charset="0"/>
                <a:cs typeface="Tahoma" panose="020B0604030504040204" pitchFamily="34" charset="0"/>
              </a:rPr>
              <a:t>Illness</a:t>
            </a:r>
          </a:p>
          <a:p>
            <a:r>
              <a:rPr lang="en-GB" dirty="0" smtClean="0">
                <a:latin typeface="Tahoma" panose="020B0604030504040204" pitchFamily="34" charset="0"/>
                <a:ea typeface="Tahoma" panose="020B0604030504040204" pitchFamily="34" charset="0"/>
                <a:cs typeface="Tahoma" panose="020B0604030504040204" pitchFamily="34" charset="0"/>
              </a:rPr>
              <a:t>Grieving Rituals</a:t>
            </a:r>
          </a:p>
          <a:p>
            <a:r>
              <a:rPr lang="en-GB" dirty="0" smtClean="0">
                <a:latin typeface="Tahoma" panose="020B0604030504040204" pitchFamily="34" charset="0"/>
                <a:ea typeface="Tahoma" panose="020B0604030504040204" pitchFamily="34" charset="0"/>
                <a:cs typeface="Tahoma" panose="020B0604030504040204" pitchFamily="34" charset="0"/>
              </a:rPr>
              <a:t>School</a:t>
            </a:r>
          </a:p>
          <a:p>
            <a:r>
              <a:rPr lang="en-GB" dirty="0" smtClean="0">
                <a:latin typeface="Tahoma" panose="020B0604030504040204" pitchFamily="34" charset="0"/>
                <a:ea typeface="Tahoma" panose="020B0604030504040204" pitchFamily="34" charset="0"/>
                <a:cs typeface="Tahoma" panose="020B0604030504040204" pitchFamily="34" charset="0"/>
              </a:rPr>
              <a:t>Friends</a:t>
            </a:r>
          </a:p>
          <a:p>
            <a:r>
              <a:rPr lang="en-GB" dirty="0" smtClean="0">
                <a:latin typeface="Tahoma" panose="020B0604030504040204" pitchFamily="34" charset="0"/>
                <a:ea typeface="Tahoma" panose="020B0604030504040204" pitchFamily="34" charset="0"/>
                <a:cs typeface="Tahoma" panose="020B0604030504040204" pitchFamily="34" charset="0"/>
              </a:rPr>
              <a:t>Family</a:t>
            </a:r>
          </a:p>
          <a:p>
            <a:r>
              <a:rPr lang="en-GB" dirty="0" smtClean="0">
                <a:latin typeface="Tahoma" panose="020B0604030504040204" pitchFamily="34" charset="0"/>
                <a:ea typeface="Tahoma" panose="020B0604030504040204" pitchFamily="34" charset="0"/>
                <a:cs typeface="Tahoma" panose="020B0604030504040204" pitchFamily="34" charset="0"/>
              </a:rPr>
              <a:t>Structures/Routine</a:t>
            </a:r>
          </a:p>
          <a:p>
            <a:r>
              <a:rPr lang="en-GB" dirty="0" smtClean="0">
                <a:latin typeface="Tahoma" panose="020B0604030504040204" pitchFamily="34" charset="0"/>
                <a:ea typeface="Tahoma" panose="020B0604030504040204" pitchFamily="34" charset="0"/>
                <a:cs typeface="Tahoma" panose="020B0604030504040204" pitchFamily="34" charset="0"/>
              </a:rPr>
              <a:t>Social life</a:t>
            </a:r>
          </a:p>
          <a:p>
            <a:r>
              <a:rPr lang="en-GB" dirty="0" smtClean="0">
                <a:latin typeface="Tahoma" panose="020B0604030504040204" pitchFamily="34" charset="0"/>
                <a:ea typeface="Tahoma" panose="020B0604030504040204" pitchFamily="34" charset="0"/>
                <a:cs typeface="Tahoma" panose="020B0604030504040204" pitchFamily="34" charset="0"/>
              </a:rPr>
              <a:t>Opportunities; school transitions, prom, exams</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71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grief affect our mental health?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5</a:t>
            </a:fld>
            <a:endParaRPr lang="en-GB"/>
          </a:p>
        </p:txBody>
      </p:sp>
      <p:sp>
        <p:nvSpPr>
          <p:cNvPr id="2" name="Content Placeholder 1"/>
          <p:cNvSpPr>
            <a:spLocks noGrp="1"/>
          </p:cNvSpPr>
          <p:nvPr>
            <p:ph sz="half" idx="1"/>
          </p:nvPr>
        </p:nvSpPr>
        <p:spPr>
          <a:xfrm>
            <a:off x="4185920" y="1734301"/>
            <a:ext cx="4500880" cy="4251325"/>
          </a:xfrm>
        </p:spPr>
        <p:txBody>
          <a:bodyPr/>
          <a:lstStyle/>
          <a:p>
            <a:r>
              <a:rPr lang="en-GB" sz="2400" dirty="0">
                <a:latin typeface="Tahoma" panose="020B0604030504040204" pitchFamily="34" charset="0"/>
                <a:ea typeface="Tahoma" panose="020B0604030504040204" pitchFamily="34" charset="0"/>
                <a:cs typeface="Tahoma" panose="020B0604030504040204" pitchFamily="34" charset="0"/>
              </a:rPr>
              <a:t>Poor </a:t>
            </a:r>
            <a:r>
              <a:rPr lang="en-GB" sz="2400" dirty="0" smtClean="0">
                <a:latin typeface="Tahoma" panose="020B0604030504040204" pitchFamily="34" charset="0"/>
                <a:ea typeface="Tahoma" panose="020B0604030504040204" pitchFamily="34" charset="0"/>
                <a:cs typeface="Tahoma" panose="020B0604030504040204" pitchFamily="34" charset="0"/>
              </a:rPr>
              <a:t>concentration</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Low mood</a:t>
            </a:r>
          </a:p>
          <a:p>
            <a:r>
              <a:rPr lang="en-GB" sz="2400" dirty="0">
                <a:latin typeface="Tahoma" panose="020B0604030504040204" pitchFamily="34" charset="0"/>
                <a:ea typeface="Tahoma" panose="020B0604030504040204" pitchFamily="34" charset="0"/>
                <a:cs typeface="Tahoma" panose="020B0604030504040204" pitchFamily="34" charset="0"/>
              </a:rPr>
              <a:t>Lack of motivation</a:t>
            </a:r>
          </a:p>
          <a:p>
            <a:r>
              <a:rPr lang="en-GB" sz="2400" dirty="0" smtClean="0">
                <a:latin typeface="Tahoma" panose="020B0604030504040204" pitchFamily="34" charset="0"/>
                <a:ea typeface="Tahoma" panose="020B0604030504040204" pitchFamily="34" charset="0"/>
                <a:cs typeface="Tahoma" panose="020B0604030504040204" pitchFamily="34" charset="0"/>
              </a:rPr>
              <a:t>Loneliness and Isolation</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Difficulty regulating emotions</a:t>
            </a:r>
          </a:p>
          <a:p>
            <a:r>
              <a:rPr lang="en-GB" sz="2400" dirty="0">
                <a:latin typeface="Tahoma" panose="020B0604030504040204" pitchFamily="34" charset="0"/>
                <a:ea typeface="Tahoma" panose="020B0604030504040204" pitchFamily="34" charset="0"/>
                <a:cs typeface="Tahoma" panose="020B0604030504040204" pitchFamily="34" charset="0"/>
              </a:rPr>
              <a:t>Irritability</a:t>
            </a:r>
          </a:p>
          <a:p>
            <a:r>
              <a:rPr lang="en-GB" sz="2400" dirty="0">
                <a:latin typeface="Tahoma" panose="020B0604030504040204" pitchFamily="34" charset="0"/>
                <a:ea typeface="Tahoma" panose="020B0604030504040204" pitchFamily="34" charset="0"/>
                <a:cs typeface="Tahoma" panose="020B0604030504040204" pitchFamily="34" charset="0"/>
              </a:rPr>
              <a:t>Anxiety</a:t>
            </a:r>
          </a:p>
          <a:p>
            <a:endParaRPr lang="en-GB" dirty="0"/>
          </a:p>
        </p:txBody>
      </p:sp>
      <p:pic>
        <p:nvPicPr>
          <p:cNvPr id="3" name="Picture 2" descr="Image result for grief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734301"/>
            <a:ext cx="3208421" cy="333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86276" y="143109"/>
            <a:ext cx="8145462"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Healthy ways to manage </a:t>
            </a:r>
            <a:b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br>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your grief</a:t>
            </a:r>
            <a:endParaRPr lang="en-GB" sz="3600" b="1" dirty="0" smtClean="0">
              <a:solidFill>
                <a:srgbClr val="AA0817"/>
              </a:solidFill>
              <a:latin typeface="Tahoma" panose="020B0604030504040204" pitchFamily="34" charset="0"/>
              <a:ea typeface="Tahoma" panose="020B0604030504040204" pitchFamily="34" charset="0"/>
              <a:cs typeface="Tahoma" panose="020B0604030504040204" pitchFamily="34" charset="0"/>
            </a:endParaRPr>
          </a:p>
        </p:txBody>
      </p:sp>
      <p:sp>
        <p:nvSpPr>
          <p:cNvPr id="25603" name="Rectangle 10"/>
          <p:cNvSpPr>
            <a:spLocks noGrp="1" noChangeArrowheads="1"/>
          </p:cNvSpPr>
          <p:nvPr>
            <p:ph type="body" sz="half" idx="4294967295"/>
          </p:nvPr>
        </p:nvSpPr>
        <p:spPr>
          <a:xfrm>
            <a:off x="4460240" y="1300480"/>
            <a:ext cx="4582160" cy="4870217"/>
          </a:xfrm>
        </p:spPr>
        <p:txBody>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Recognise and accept how we are feeling.</a:t>
            </a:r>
          </a:p>
          <a:p>
            <a:pPr marL="0" indent="0">
              <a:buNone/>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Don’t compare yourself to others.</a:t>
            </a:r>
          </a:p>
          <a:p>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Talk to someone</a:t>
            </a:r>
          </a:p>
          <a:p>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Invest your energy on the things you can change</a:t>
            </a:r>
          </a:p>
          <a:p>
            <a:pPr>
              <a:buFontTx/>
              <a:buNone/>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endParaRPr lang="en-GB" sz="2800" dirty="0" smtClean="0"/>
          </a:p>
        </p:txBody>
      </p:sp>
      <p:sp>
        <p:nvSpPr>
          <p:cNvPr id="4" name="Slide Number Placeholder 3"/>
          <p:cNvSpPr>
            <a:spLocks noGrp="1"/>
          </p:cNvSpPr>
          <p:nvPr>
            <p:ph type="sldNum" sz="quarter" idx="11"/>
          </p:nvPr>
        </p:nvSpPr>
        <p:spPr/>
        <p:txBody>
          <a:bodyPr/>
          <a:lstStyle/>
          <a:p>
            <a:pPr>
              <a:defRPr/>
            </a:pPr>
            <a:fld id="{EE5DCE8C-BDD1-450F-BF42-029813C07FB8}" type="slidenum">
              <a:rPr lang="en-GB" smtClean="0"/>
              <a:pPr>
                <a:defRPr/>
              </a:pPr>
              <a:t>6</a:t>
            </a:fld>
            <a:endParaRPr lang="en-GB"/>
          </a:p>
        </p:txBody>
      </p:sp>
      <p:pic>
        <p:nvPicPr>
          <p:cNvPr id="2" name="Picture 1"/>
          <p:cNvPicPr>
            <a:picLocks noChangeAspect="1"/>
          </p:cNvPicPr>
          <p:nvPr/>
        </p:nvPicPr>
        <p:blipFill>
          <a:blip r:embed="rId3"/>
          <a:stretch>
            <a:fillRect/>
          </a:stretch>
        </p:blipFill>
        <p:spPr>
          <a:xfrm>
            <a:off x="486276" y="2342516"/>
            <a:ext cx="4075564" cy="2457450"/>
          </a:xfrm>
          <a:prstGeom prst="rect">
            <a:avLst/>
          </a:prstGeom>
        </p:spPr>
      </p:pic>
    </p:spTree>
    <p:extLst>
      <p:ext uri="{BB962C8B-B14F-4D97-AF65-F5344CB8AC3E}">
        <p14:creationId xmlns:p14="http://schemas.microsoft.com/office/powerpoint/2010/main" val="341314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8442</TotalTime>
  <Words>471</Words>
  <Application>Microsoft Office PowerPoint</Application>
  <PresentationFormat>On-screen Show (4:3)</PresentationFormat>
  <Paragraphs>65</Paragraphs>
  <Slides>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ＭＳ Ｐゴシック</vt:lpstr>
      <vt:lpstr>Arial</vt:lpstr>
      <vt:lpstr>Tahoma</vt:lpstr>
      <vt:lpstr>Times</vt:lpstr>
      <vt:lpstr>GGC template</vt:lpstr>
      <vt:lpstr>Acrobat Document</vt:lpstr>
      <vt:lpstr>Loss and Grief During a Pandemic</vt:lpstr>
      <vt:lpstr>True or False</vt:lpstr>
      <vt:lpstr>What is grief? </vt:lpstr>
      <vt:lpstr>COVID-19: what losses have we experienced?</vt:lpstr>
      <vt:lpstr>How can grief affect our mental health? </vt:lpstr>
      <vt:lpstr>Healthy ways to manage  your grief</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Guthrie, Michelle</cp:lastModifiedBy>
  <cp:revision>239</cp:revision>
  <dcterms:created xsi:type="dcterms:W3CDTF">2004-06-21T15:15:31Z</dcterms:created>
  <dcterms:modified xsi:type="dcterms:W3CDTF">2021-01-26T15:45:19Z</dcterms:modified>
</cp:coreProperties>
</file>