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4"/>
  </p:sldMasterIdLst>
  <p:notesMasterIdLst>
    <p:notesMasterId r:id="rId26"/>
  </p:notesMasterIdLst>
  <p:sldIdLst>
    <p:sldId id="271" r:id="rId5"/>
    <p:sldId id="272" r:id="rId6"/>
    <p:sldId id="277" r:id="rId7"/>
    <p:sldId id="278" r:id="rId8"/>
    <p:sldId id="270" r:id="rId9"/>
    <p:sldId id="257" r:id="rId10"/>
    <p:sldId id="258" r:id="rId11"/>
    <p:sldId id="273" r:id="rId12"/>
    <p:sldId id="284" r:id="rId13"/>
    <p:sldId id="286" r:id="rId14"/>
    <p:sldId id="287" r:id="rId15"/>
    <p:sldId id="275" r:id="rId16"/>
    <p:sldId id="282" r:id="rId17"/>
    <p:sldId id="264" r:id="rId18"/>
    <p:sldId id="265" r:id="rId19"/>
    <p:sldId id="285" r:id="rId20"/>
    <p:sldId id="267" r:id="rId21"/>
    <p:sldId id="266" r:id="rId22"/>
    <p:sldId id="281" r:id="rId23"/>
    <p:sldId id="288" r:id="rId24"/>
    <p:sldId id="276" r:id="rId25"/>
  </p:sldIdLst>
  <p:sldSz cx="12192000" cy="6858000"/>
  <p:notesSz cx="6797675" cy="9926638"/>
  <p:defaultTextStyle>
    <a:defPPr>
      <a:defRPr lang="en-US"/>
    </a:defPPr>
    <a:lvl1pPr algn="l" rtl="0" eaLnBrk="0" fontAlgn="base" hangingPunct="0">
      <a:spcBef>
        <a:spcPct val="0"/>
      </a:spcBef>
      <a:spcAft>
        <a:spcPct val="0"/>
      </a:spcAft>
      <a:defRPr kern="1200">
        <a:solidFill>
          <a:schemeClr val="tx1"/>
        </a:solidFill>
        <a:latin typeface="Century Gothic" panose="020B0502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entury Gothic" panose="020B0502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entury Gothic" panose="020B0502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entury Gothic" panose="020B0502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entury Gothic" panose="020B0502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11D72E-3E74-47A4-8C5A-D93068ADA82C}" v="7" dt="2023-05-24T07:45:13.285"/>
    <p1510:client id="{8EBB9187-4B34-2666-0BD3-EE481395180A}" v="26" dt="2023-07-10T12:29:38.912"/>
    <p1510:client id="{A9E7530E-73EA-45B4-9398-49B94DD75B06}" v="3" dt="2023-05-24T13:28:18.006"/>
    <p1510:client id="{ADCB3347-1F51-417B-A029-56A908C17901}" v="39" dt="2023-05-24T13:17:47.754"/>
    <p1510:client id="{B1783386-8CA8-423E-AD0D-035A3A13327C}" v="25" dt="2023-05-16T14:27:23.514"/>
    <p1510:client id="{B5C5CCFA-9E15-47C1-B79D-306702AF9AFA}" v="30" dt="2023-05-24T11:33:38.857"/>
    <p1510:client id="{BC209603-687D-486F-BDAB-8CE63B102E85}" v="6" dt="2023-05-24T12:20:00.385"/>
    <p1510:client id="{D9A8BDB4-CC76-4830-8013-8A1F4B72E49A}" v="1" dt="2023-05-24T12:43:44.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41720" autoAdjust="0"/>
  </p:normalViewPr>
  <p:slideViewPr>
    <p:cSldViewPr snapToGrid="0">
      <p:cViewPr varScale="1">
        <p:scale>
          <a:sx n="49" d="100"/>
          <a:sy n="49" d="100"/>
        </p:scale>
        <p:origin x="3064" y="28"/>
      </p:cViewPr>
      <p:guideLst/>
    </p:cSldViewPr>
  </p:slideViewPr>
  <p:notesTextViewPr>
    <p:cViewPr>
      <p:scale>
        <a:sx n="125" d="100"/>
        <a:sy n="125" d="100"/>
      </p:scale>
      <p:origin x="0" y="0"/>
    </p:cViewPr>
  </p:notesTextViewPr>
  <p:notesViewPr>
    <p:cSldViewPr snapToGrid="0">
      <p:cViewPr varScale="1">
        <p:scale>
          <a:sx n="53" d="100"/>
          <a:sy n="53" d="100"/>
        </p:scale>
        <p:origin x="264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Donald, Karen" userId="S::mcdonka730@xggc.scot.nhs.uk::3ab9d84a-8f16-450c-b03d-0f0bfd20af9e" providerId="AD" clId="Web-{D9A8BDB4-CC76-4830-8013-8A1F4B72E49A}"/>
    <pc:docChg chg="modSld">
      <pc:chgData name="McDonald, Karen" userId="S::mcdonka730@xggc.scot.nhs.uk::3ab9d84a-8f16-450c-b03d-0f0bfd20af9e" providerId="AD" clId="Web-{D9A8BDB4-CC76-4830-8013-8A1F4B72E49A}" dt="2023-05-24T12:56:59.937" v="232"/>
      <pc:docMkLst>
        <pc:docMk/>
      </pc:docMkLst>
      <pc:sldChg chg="modNotes">
        <pc:chgData name="McDonald, Karen" userId="S::mcdonka730@xggc.scot.nhs.uk::3ab9d84a-8f16-450c-b03d-0f0bfd20af9e" providerId="AD" clId="Web-{D9A8BDB4-CC76-4830-8013-8A1F4B72E49A}" dt="2023-05-24T12:48:43.156" v="191"/>
        <pc:sldMkLst>
          <pc:docMk/>
          <pc:sldMk cId="0" sldId="266"/>
        </pc:sldMkLst>
      </pc:sldChg>
      <pc:sldChg chg="modNotes">
        <pc:chgData name="McDonald, Karen" userId="S::mcdonka730@xggc.scot.nhs.uk::3ab9d84a-8f16-450c-b03d-0f0bfd20af9e" providerId="AD" clId="Web-{D9A8BDB4-CC76-4830-8013-8A1F4B72E49A}" dt="2023-05-24T12:56:59.937" v="232"/>
        <pc:sldMkLst>
          <pc:docMk/>
          <pc:sldMk cId="0" sldId="267"/>
        </pc:sldMkLst>
      </pc:sldChg>
      <pc:sldChg chg="modNotes">
        <pc:chgData name="McDonald, Karen" userId="S::mcdonka730@xggc.scot.nhs.uk::3ab9d84a-8f16-450c-b03d-0f0bfd20af9e" providerId="AD" clId="Web-{D9A8BDB4-CC76-4830-8013-8A1F4B72E49A}" dt="2023-05-24T12:53:21.931" v="198"/>
        <pc:sldMkLst>
          <pc:docMk/>
          <pc:sldMk cId="0" sldId="276"/>
        </pc:sldMkLst>
      </pc:sldChg>
    </pc:docChg>
  </pc:docChgLst>
  <pc:docChgLst>
    <pc:chgData name="McNaught, Zita" userId="S::mcnauzi627@xggc.scot.nhs.uk::4862f0d4-14c7-4277-908f-eb2877db0bc9" providerId="AD" clId="Web-{8EBB9187-4B34-2666-0BD3-EE481395180A}"/>
    <pc:docChg chg="modSld">
      <pc:chgData name="McNaught, Zita" userId="S::mcnauzi627@xggc.scot.nhs.uk::4862f0d4-14c7-4277-908f-eb2877db0bc9" providerId="AD" clId="Web-{8EBB9187-4B34-2666-0BD3-EE481395180A}" dt="2023-07-10T12:29:38.912" v="21" actId="20577"/>
      <pc:docMkLst>
        <pc:docMk/>
      </pc:docMkLst>
      <pc:sldChg chg="modSp">
        <pc:chgData name="McNaught, Zita" userId="S::mcnauzi627@xggc.scot.nhs.uk::4862f0d4-14c7-4277-908f-eb2877db0bc9" providerId="AD" clId="Web-{8EBB9187-4B34-2666-0BD3-EE481395180A}" dt="2023-07-10T12:28:57.442" v="6"/>
        <pc:sldMkLst>
          <pc:docMk/>
          <pc:sldMk cId="0" sldId="262"/>
        </pc:sldMkLst>
        <pc:graphicFrameChg chg="mod modGraphic">
          <ac:chgData name="McNaught, Zita" userId="S::mcnauzi627@xggc.scot.nhs.uk::4862f0d4-14c7-4277-908f-eb2877db0bc9" providerId="AD" clId="Web-{8EBB9187-4B34-2666-0BD3-EE481395180A}" dt="2023-07-10T12:28:57.442" v="6"/>
          <ac:graphicFrameMkLst>
            <pc:docMk/>
            <pc:sldMk cId="0" sldId="262"/>
            <ac:graphicFrameMk id="5" creationId="{3C51B766-D1DA-13DF-B905-255A03E2AD08}"/>
          </ac:graphicFrameMkLst>
        </pc:graphicFrameChg>
      </pc:sldChg>
      <pc:sldChg chg="modSp">
        <pc:chgData name="McNaught, Zita" userId="S::mcnauzi627@xggc.scot.nhs.uk::4862f0d4-14c7-4277-908f-eb2877db0bc9" providerId="AD" clId="Web-{8EBB9187-4B34-2666-0BD3-EE481395180A}" dt="2023-07-10T12:29:38.912" v="21" actId="20577"/>
        <pc:sldMkLst>
          <pc:docMk/>
          <pc:sldMk cId="0" sldId="276"/>
        </pc:sldMkLst>
        <pc:spChg chg="mod">
          <ac:chgData name="McNaught, Zita" userId="S::mcnauzi627@xggc.scot.nhs.uk::4862f0d4-14c7-4277-908f-eb2877db0bc9" providerId="AD" clId="Web-{8EBB9187-4B34-2666-0BD3-EE481395180A}" dt="2023-07-10T12:29:38.912" v="21" actId="20577"/>
          <ac:spMkLst>
            <pc:docMk/>
            <pc:sldMk cId="0" sldId="276"/>
            <ac:spMk id="3" creationId="{99C3D656-58D4-EF3B-0CE7-8F4B0E52FFBE}"/>
          </ac:spMkLst>
        </pc:spChg>
      </pc:sldChg>
    </pc:docChg>
  </pc:docChgLst>
  <pc:docChgLst>
    <pc:chgData name="McDonald, Karen" userId="S::mcdonka730@xggc.scot.nhs.uk::3ab9d84a-8f16-450c-b03d-0f0bfd20af9e" providerId="AD" clId="Web-{A9E7530E-73EA-45B4-9398-49B94DD75B06}"/>
    <pc:docChg chg="modSld">
      <pc:chgData name="McDonald, Karen" userId="S::mcdonka730@xggc.scot.nhs.uk::3ab9d84a-8f16-450c-b03d-0f0bfd20af9e" providerId="AD" clId="Web-{A9E7530E-73EA-45B4-9398-49B94DD75B06}" dt="2023-05-24T13:28:18.006" v="32" actId="20577"/>
      <pc:docMkLst>
        <pc:docMk/>
      </pc:docMkLst>
      <pc:sldChg chg="modNotes">
        <pc:chgData name="McDonald, Karen" userId="S::mcdonka730@xggc.scot.nhs.uk::3ab9d84a-8f16-450c-b03d-0f0bfd20af9e" providerId="AD" clId="Web-{A9E7530E-73EA-45B4-9398-49B94DD75B06}" dt="2023-05-24T13:27:08.598" v="24"/>
        <pc:sldMkLst>
          <pc:docMk/>
          <pc:sldMk cId="0" sldId="257"/>
        </pc:sldMkLst>
      </pc:sldChg>
      <pc:sldChg chg="modNotes">
        <pc:chgData name="McDonald, Karen" userId="S::mcdonka730@xggc.scot.nhs.uk::3ab9d84a-8f16-450c-b03d-0f0bfd20af9e" providerId="AD" clId="Web-{A9E7530E-73EA-45B4-9398-49B94DD75B06}" dt="2023-05-24T13:27:55.380" v="31"/>
        <pc:sldMkLst>
          <pc:docMk/>
          <pc:sldMk cId="0" sldId="258"/>
        </pc:sldMkLst>
      </pc:sldChg>
      <pc:sldChg chg="modSp">
        <pc:chgData name="McDonald, Karen" userId="S::mcdonka730@xggc.scot.nhs.uk::3ab9d84a-8f16-450c-b03d-0f0bfd20af9e" providerId="AD" clId="Web-{A9E7530E-73EA-45B4-9398-49B94DD75B06}" dt="2023-05-24T13:28:18.006" v="32" actId="20577"/>
        <pc:sldMkLst>
          <pc:docMk/>
          <pc:sldMk cId="0" sldId="262"/>
        </pc:sldMkLst>
        <pc:spChg chg="mod">
          <ac:chgData name="McDonald, Karen" userId="S::mcdonka730@xggc.scot.nhs.uk::3ab9d84a-8f16-450c-b03d-0f0bfd20af9e" providerId="AD" clId="Web-{A9E7530E-73EA-45B4-9398-49B94DD75B06}" dt="2023-05-24T13:28:18.006" v="32" actId="20577"/>
          <ac:spMkLst>
            <pc:docMk/>
            <pc:sldMk cId="0" sldId="262"/>
            <ac:spMk id="13314" creationId="{7033AAD0-825A-4A5E-A0FC-1A801E210924}"/>
          </ac:spMkLst>
        </pc:spChg>
      </pc:sldChg>
      <pc:sldChg chg="modSp">
        <pc:chgData name="McDonald, Karen" userId="S::mcdonka730@xggc.scot.nhs.uk::3ab9d84a-8f16-450c-b03d-0f0bfd20af9e" providerId="AD" clId="Web-{A9E7530E-73EA-45B4-9398-49B94DD75B06}" dt="2023-05-24T13:25:45.205" v="1" actId="20577"/>
        <pc:sldMkLst>
          <pc:docMk/>
          <pc:sldMk cId="0" sldId="278"/>
        </pc:sldMkLst>
        <pc:spChg chg="mod">
          <ac:chgData name="McDonald, Karen" userId="S::mcdonka730@xggc.scot.nhs.uk::3ab9d84a-8f16-450c-b03d-0f0bfd20af9e" providerId="AD" clId="Web-{A9E7530E-73EA-45B4-9398-49B94DD75B06}" dt="2023-05-24T13:25:45.205" v="1" actId="20577"/>
          <ac:spMkLst>
            <pc:docMk/>
            <pc:sldMk cId="0" sldId="278"/>
            <ac:spMk id="16387" creationId="{44466628-F90A-82BA-F1FD-46D78B20303D}"/>
          </ac:spMkLst>
        </pc:spChg>
      </pc:sldChg>
    </pc:docChg>
  </pc:docChgLst>
  <pc:docChgLst>
    <pc:chgData name="McDonald, Karen" userId="S::mcdonka730@xggc.scot.nhs.uk::3ab9d84a-8f16-450c-b03d-0f0bfd20af9e" providerId="AD" clId="Web-{B1783386-8CA8-423E-AD0D-035A3A13327C}"/>
    <pc:docChg chg="modSld">
      <pc:chgData name="McDonald, Karen" userId="S::mcdonka730@xggc.scot.nhs.uk::3ab9d84a-8f16-450c-b03d-0f0bfd20af9e" providerId="AD" clId="Web-{B1783386-8CA8-423E-AD0D-035A3A13327C}" dt="2023-05-16T14:27:23.514" v="24" actId="20577"/>
      <pc:docMkLst>
        <pc:docMk/>
      </pc:docMkLst>
      <pc:sldChg chg="modSp">
        <pc:chgData name="McDonald, Karen" userId="S::mcdonka730@xggc.scot.nhs.uk::3ab9d84a-8f16-450c-b03d-0f0bfd20af9e" providerId="AD" clId="Web-{B1783386-8CA8-423E-AD0D-035A3A13327C}" dt="2023-05-16T14:26:43.839" v="21" actId="20577"/>
        <pc:sldMkLst>
          <pc:docMk/>
          <pc:sldMk cId="0" sldId="264"/>
        </pc:sldMkLst>
        <pc:spChg chg="mod">
          <ac:chgData name="McDonald, Karen" userId="S::mcdonka730@xggc.scot.nhs.uk::3ab9d84a-8f16-450c-b03d-0f0bfd20af9e" providerId="AD" clId="Web-{B1783386-8CA8-423E-AD0D-035A3A13327C}" dt="2023-05-16T14:26:43.839" v="21" actId="20577"/>
          <ac:spMkLst>
            <pc:docMk/>
            <pc:sldMk cId="0" sldId="264"/>
            <ac:spMk id="12291" creationId="{94110538-E3FD-2056-FACC-C404FDBB53FB}"/>
          </ac:spMkLst>
        </pc:spChg>
      </pc:sldChg>
      <pc:sldChg chg="modSp">
        <pc:chgData name="McDonald, Karen" userId="S::mcdonka730@xggc.scot.nhs.uk::3ab9d84a-8f16-450c-b03d-0f0bfd20af9e" providerId="AD" clId="Web-{B1783386-8CA8-423E-AD0D-035A3A13327C}" dt="2023-05-16T14:16:42.405" v="2" actId="20577"/>
        <pc:sldMkLst>
          <pc:docMk/>
          <pc:sldMk cId="0" sldId="272"/>
        </pc:sldMkLst>
        <pc:spChg chg="mod">
          <ac:chgData name="McDonald, Karen" userId="S::mcdonka730@xggc.scot.nhs.uk::3ab9d84a-8f16-450c-b03d-0f0bfd20af9e" providerId="AD" clId="Web-{B1783386-8CA8-423E-AD0D-035A3A13327C}" dt="2023-05-16T14:16:42.405" v="2" actId="20577"/>
          <ac:spMkLst>
            <pc:docMk/>
            <pc:sldMk cId="0" sldId="272"/>
            <ac:spMk id="3" creationId="{112DE90F-CB7C-69D7-D0BD-2CDC2F18143B}"/>
          </ac:spMkLst>
        </pc:spChg>
      </pc:sldChg>
      <pc:sldChg chg="modSp">
        <pc:chgData name="McDonald, Karen" userId="S::mcdonka730@xggc.scot.nhs.uk::3ab9d84a-8f16-450c-b03d-0f0bfd20af9e" providerId="AD" clId="Web-{B1783386-8CA8-423E-AD0D-035A3A13327C}" dt="2023-05-16T14:27:23.514" v="24" actId="20577"/>
        <pc:sldMkLst>
          <pc:docMk/>
          <pc:sldMk cId="0" sldId="275"/>
        </pc:sldMkLst>
        <pc:spChg chg="mod">
          <ac:chgData name="McDonald, Karen" userId="S::mcdonka730@xggc.scot.nhs.uk::3ab9d84a-8f16-450c-b03d-0f0bfd20af9e" providerId="AD" clId="Web-{B1783386-8CA8-423E-AD0D-035A3A13327C}" dt="2023-05-16T14:27:23.514" v="24" actId="20577"/>
          <ac:spMkLst>
            <pc:docMk/>
            <pc:sldMk cId="0" sldId="275"/>
            <ac:spMk id="3" creationId="{E24348F1-1200-D06A-3438-C249451CC654}"/>
          </ac:spMkLst>
        </pc:spChg>
      </pc:sldChg>
      <pc:sldChg chg="modSp">
        <pc:chgData name="McDonald, Karen" userId="S::mcdonka730@xggc.scot.nhs.uk::3ab9d84a-8f16-450c-b03d-0f0bfd20af9e" providerId="AD" clId="Web-{B1783386-8CA8-423E-AD0D-035A3A13327C}" dt="2023-05-16T14:26:03.195" v="12" actId="20577"/>
        <pc:sldMkLst>
          <pc:docMk/>
          <pc:sldMk cId="0" sldId="278"/>
        </pc:sldMkLst>
        <pc:spChg chg="mod">
          <ac:chgData name="McDonald, Karen" userId="S::mcdonka730@xggc.scot.nhs.uk::3ab9d84a-8f16-450c-b03d-0f0bfd20af9e" providerId="AD" clId="Web-{B1783386-8CA8-423E-AD0D-035A3A13327C}" dt="2023-05-16T14:26:03.195" v="12" actId="20577"/>
          <ac:spMkLst>
            <pc:docMk/>
            <pc:sldMk cId="0" sldId="278"/>
            <ac:spMk id="16387" creationId="{44466628-F90A-82BA-F1FD-46D78B20303D}"/>
          </ac:spMkLst>
        </pc:spChg>
      </pc:sldChg>
    </pc:docChg>
  </pc:docChgLst>
  <pc:docChgLst>
    <pc:chgData name="McDonald, Karen" userId="S::mcdonka730@xggc.scot.nhs.uk::3ab9d84a-8f16-450c-b03d-0f0bfd20af9e" providerId="AD" clId="Web-{BC209603-687D-486F-BDAB-8CE63B102E85}"/>
    <pc:docChg chg="addSld delSld modSld sldOrd">
      <pc:chgData name="McDonald, Karen" userId="S::mcdonka730@xggc.scot.nhs.uk::3ab9d84a-8f16-450c-b03d-0f0bfd20af9e" providerId="AD" clId="Web-{BC209603-687D-486F-BDAB-8CE63B102E85}" dt="2023-05-24T12:30:22.718" v="601"/>
      <pc:docMkLst>
        <pc:docMk/>
      </pc:docMkLst>
      <pc:sldChg chg="modNotes">
        <pc:chgData name="McDonald, Karen" userId="S::mcdonka730@xggc.scot.nhs.uk::3ab9d84a-8f16-450c-b03d-0f0bfd20af9e" providerId="AD" clId="Web-{BC209603-687D-486F-BDAB-8CE63B102E85}" dt="2023-05-24T12:09:24.317" v="208"/>
        <pc:sldMkLst>
          <pc:docMk/>
          <pc:sldMk cId="0" sldId="257"/>
        </pc:sldMkLst>
      </pc:sldChg>
      <pc:sldChg chg="modNotes">
        <pc:chgData name="McDonald, Karen" userId="S::mcdonka730@xggc.scot.nhs.uk::3ab9d84a-8f16-450c-b03d-0f0bfd20af9e" providerId="AD" clId="Web-{BC209603-687D-486F-BDAB-8CE63B102E85}" dt="2023-05-24T12:11:04.510" v="248"/>
        <pc:sldMkLst>
          <pc:docMk/>
          <pc:sldMk cId="0" sldId="258"/>
        </pc:sldMkLst>
      </pc:sldChg>
      <pc:sldChg chg="modNotes">
        <pc:chgData name="McDonald, Karen" userId="S::mcdonka730@xggc.scot.nhs.uk::3ab9d84a-8f16-450c-b03d-0f0bfd20af9e" providerId="AD" clId="Web-{BC209603-687D-486F-BDAB-8CE63B102E85}" dt="2023-05-24T12:19:08.851" v="438"/>
        <pc:sldMkLst>
          <pc:docMk/>
          <pc:sldMk cId="0" sldId="262"/>
        </pc:sldMkLst>
      </pc:sldChg>
      <pc:sldChg chg="modNotes">
        <pc:chgData name="McDonald, Karen" userId="S::mcdonka730@xggc.scot.nhs.uk::3ab9d84a-8f16-450c-b03d-0f0bfd20af9e" providerId="AD" clId="Web-{BC209603-687D-486F-BDAB-8CE63B102E85}" dt="2023-05-24T12:19:24.242" v="439"/>
        <pc:sldMkLst>
          <pc:docMk/>
          <pc:sldMk cId="0" sldId="263"/>
        </pc:sldMkLst>
      </pc:sldChg>
      <pc:sldChg chg="ord">
        <pc:chgData name="McDonald, Karen" userId="S::mcdonka730@xggc.scot.nhs.uk::3ab9d84a-8f16-450c-b03d-0f0bfd20af9e" providerId="AD" clId="Web-{BC209603-687D-486F-BDAB-8CE63B102E85}" dt="2023-05-24T12:01:45.415" v="43"/>
        <pc:sldMkLst>
          <pc:docMk/>
          <pc:sldMk cId="0" sldId="265"/>
        </pc:sldMkLst>
      </pc:sldChg>
      <pc:sldChg chg="modNotes">
        <pc:chgData name="McDonald, Karen" userId="S::mcdonka730@xggc.scot.nhs.uk::3ab9d84a-8f16-450c-b03d-0f0bfd20af9e" providerId="AD" clId="Web-{BC209603-687D-486F-BDAB-8CE63B102E85}" dt="2023-05-24T12:17:45.408" v="409"/>
        <pc:sldMkLst>
          <pc:docMk/>
          <pc:sldMk cId="0" sldId="274"/>
        </pc:sldMkLst>
      </pc:sldChg>
      <pc:sldChg chg="ord modNotes">
        <pc:chgData name="McDonald, Karen" userId="S::mcdonka730@xggc.scot.nhs.uk::3ab9d84a-8f16-450c-b03d-0f0bfd20af9e" providerId="AD" clId="Web-{BC209603-687D-486F-BDAB-8CE63B102E85}" dt="2023-05-24T12:30:22.718" v="601"/>
        <pc:sldMkLst>
          <pc:docMk/>
          <pc:sldMk cId="0" sldId="276"/>
        </pc:sldMkLst>
      </pc:sldChg>
      <pc:sldChg chg="modNotes">
        <pc:chgData name="McDonald, Karen" userId="S::mcdonka730@xggc.scot.nhs.uk::3ab9d84a-8f16-450c-b03d-0f0bfd20af9e" providerId="AD" clId="Web-{BC209603-687D-486F-BDAB-8CE63B102E85}" dt="2023-05-24T12:01:03.490" v="42"/>
        <pc:sldMkLst>
          <pc:docMk/>
          <pc:sldMk cId="39678418" sldId="280"/>
        </pc:sldMkLst>
      </pc:sldChg>
      <pc:sldChg chg="new del">
        <pc:chgData name="McDonald, Karen" userId="S::mcdonka730@xggc.scot.nhs.uk::3ab9d84a-8f16-450c-b03d-0f0bfd20af9e" providerId="AD" clId="Web-{BC209603-687D-486F-BDAB-8CE63B102E85}" dt="2023-05-24T12:18:23.661" v="411"/>
        <pc:sldMkLst>
          <pc:docMk/>
          <pc:sldMk cId="2513493712" sldId="282"/>
        </pc:sldMkLst>
      </pc:sldChg>
    </pc:docChg>
  </pc:docChgLst>
  <pc:docChgLst>
    <pc:chgData name="McDonald, Karen" userId="S::mcdonka730@xggc.scot.nhs.uk::3ab9d84a-8f16-450c-b03d-0f0bfd20af9e" providerId="AD" clId="Web-{B5C5CCFA-9E15-47C1-B79D-306702AF9AFA}"/>
    <pc:docChg chg="modSld">
      <pc:chgData name="McDonald, Karen" userId="S::mcdonka730@xggc.scot.nhs.uk::3ab9d84a-8f16-450c-b03d-0f0bfd20af9e" providerId="AD" clId="Web-{B5C5CCFA-9E15-47C1-B79D-306702AF9AFA}" dt="2023-05-24T11:33:38.514" v="28" actId="20577"/>
      <pc:docMkLst>
        <pc:docMk/>
      </pc:docMkLst>
      <pc:sldChg chg="modSp">
        <pc:chgData name="McDonald, Karen" userId="S::mcdonka730@xggc.scot.nhs.uk::3ab9d84a-8f16-450c-b03d-0f0bfd20af9e" providerId="AD" clId="Web-{B5C5CCFA-9E15-47C1-B79D-306702AF9AFA}" dt="2023-05-24T11:33:38.514" v="28" actId="20577"/>
        <pc:sldMkLst>
          <pc:docMk/>
          <pc:sldMk cId="0" sldId="277"/>
        </pc:sldMkLst>
        <pc:spChg chg="mod">
          <ac:chgData name="McDonald, Karen" userId="S::mcdonka730@xggc.scot.nhs.uk::3ab9d84a-8f16-450c-b03d-0f0bfd20af9e" providerId="AD" clId="Web-{B5C5CCFA-9E15-47C1-B79D-306702AF9AFA}" dt="2023-05-24T11:33:38.514" v="28" actId="20577"/>
          <ac:spMkLst>
            <pc:docMk/>
            <pc:sldMk cId="0" sldId="277"/>
            <ac:spMk id="3" creationId="{D4871DA2-3DDC-E382-1838-1F93864BF309}"/>
          </ac:spMkLst>
        </pc:spChg>
      </pc:sldChg>
    </pc:docChg>
  </pc:docChgLst>
  <pc:docChgLst>
    <pc:chgData name="McDonald, Karen" userId="S::mcdonka730@xggc.scot.nhs.uk::3ab9d84a-8f16-450c-b03d-0f0bfd20af9e" providerId="AD" clId="Web-{ADCB3347-1F51-417B-A029-56A908C17901}"/>
    <pc:docChg chg="modSld">
      <pc:chgData name="McDonald, Karen" userId="S::mcdonka730@xggc.scot.nhs.uk::3ab9d84a-8f16-450c-b03d-0f0bfd20af9e" providerId="AD" clId="Web-{ADCB3347-1F51-417B-A029-56A908C17901}" dt="2023-05-24T13:17:47.754" v="200" actId="20577"/>
      <pc:docMkLst>
        <pc:docMk/>
      </pc:docMkLst>
      <pc:sldChg chg="modNotes">
        <pc:chgData name="McDonald, Karen" userId="S::mcdonka730@xggc.scot.nhs.uk::3ab9d84a-8f16-450c-b03d-0f0bfd20af9e" providerId="AD" clId="Web-{ADCB3347-1F51-417B-A029-56A908C17901}" dt="2023-05-24T13:16:16.360" v="194"/>
        <pc:sldMkLst>
          <pc:docMk/>
          <pc:sldMk cId="0" sldId="257"/>
        </pc:sldMkLst>
      </pc:sldChg>
      <pc:sldChg chg="modSp">
        <pc:chgData name="McDonald, Karen" userId="S::mcdonka730@xggc.scot.nhs.uk::3ab9d84a-8f16-450c-b03d-0f0bfd20af9e" providerId="AD" clId="Web-{ADCB3347-1F51-417B-A029-56A908C17901}" dt="2023-05-24T13:17:23.440" v="196" actId="20577"/>
        <pc:sldMkLst>
          <pc:docMk/>
          <pc:sldMk cId="0" sldId="260"/>
        </pc:sldMkLst>
        <pc:spChg chg="mod">
          <ac:chgData name="McDonald, Karen" userId="S::mcdonka730@xggc.scot.nhs.uk::3ab9d84a-8f16-450c-b03d-0f0bfd20af9e" providerId="AD" clId="Web-{ADCB3347-1F51-417B-A029-56A908C17901}" dt="2023-05-24T13:17:23.440" v="196" actId="20577"/>
          <ac:spMkLst>
            <pc:docMk/>
            <pc:sldMk cId="0" sldId="260"/>
            <ac:spMk id="3" creationId="{AE884666-849E-9DD3-DEA0-7AE40B4C164F}"/>
          </ac:spMkLst>
        </pc:spChg>
      </pc:sldChg>
      <pc:sldChg chg="modSp">
        <pc:chgData name="McDonald, Karen" userId="S::mcdonka730@xggc.scot.nhs.uk::3ab9d84a-8f16-450c-b03d-0f0bfd20af9e" providerId="AD" clId="Web-{ADCB3347-1F51-417B-A029-56A908C17901}" dt="2023-05-24T13:17:47.754" v="200" actId="20577"/>
        <pc:sldMkLst>
          <pc:docMk/>
          <pc:sldMk cId="0" sldId="263"/>
        </pc:sldMkLst>
        <pc:spChg chg="mod">
          <ac:chgData name="McDonald, Karen" userId="S::mcdonka730@xggc.scot.nhs.uk::3ab9d84a-8f16-450c-b03d-0f0bfd20af9e" providerId="AD" clId="Web-{ADCB3347-1F51-417B-A029-56A908C17901}" dt="2023-05-24T13:17:47.754" v="200" actId="20577"/>
          <ac:spMkLst>
            <pc:docMk/>
            <pc:sldMk cId="0" sldId="263"/>
            <ac:spMk id="14338" creationId="{B644ECB3-9741-E262-3D46-C61306CCA606}"/>
          </ac:spMkLst>
        </pc:spChg>
      </pc:sldChg>
      <pc:sldChg chg="modSp">
        <pc:chgData name="McDonald, Karen" userId="S::mcdonka730@xggc.scot.nhs.uk::3ab9d84a-8f16-450c-b03d-0f0bfd20af9e" providerId="AD" clId="Web-{ADCB3347-1F51-417B-A029-56A908C17901}" dt="2023-05-24T13:15:11.827" v="173" actId="20577"/>
        <pc:sldMkLst>
          <pc:docMk/>
          <pc:sldMk cId="0" sldId="264"/>
        </pc:sldMkLst>
        <pc:spChg chg="mod">
          <ac:chgData name="McDonald, Karen" userId="S::mcdonka730@xggc.scot.nhs.uk::3ab9d84a-8f16-450c-b03d-0f0bfd20af9e" providerId="AD" clId="Web-{ADCB3347-1F51-417B-A029-56A908C17901}" dt="2023-05-24T13:15:11.827" v="173" actId="20577"/>
          <ac:spMkLst>
            <pc:docMk/>
            <pc:sldMk cId="0" sldId="264"/>
            <ac:spMk id="12291" creationId="{94110538-E3FD-2056-FACC-C404FDBB53FB}"/>
          </ac:spMkLst>
        </pc:spChg>
      </pc:sldChg>
      <pc:sldChg chg="modSp">
        <pc:chgData name="McDonald, Karen" userId="S::mcdonka730@xggc.scot.nhs.uk::3ab9d84a-8f16-450c-b03d-0f0bfd20af9e" providerId="AD" clId="Web-{ADCB3347-1F51-417B-A029-56A908C17901}" dt="2023-05-24T13:17:35.925" v="198" actId="20577"/>
        <pc:sldMkLst>
          <pc:docMk/>
          <pc:sldMk cId="0" sldId="274"/>
        </pc:sldMkLst>
        <pc:spChg chg="mod">
          <ac:chgData name="McDonald, Karen" userId="S::mcdonka730@xggc.scot.nhs.uk::3ab9d84a-8f16-450c-b03d-0f0bfd20af9e" providerId="AD" clId="Web-{ADCB3347-1F51-417B-A029-56A908C17901}" dt="2023-05-24T13:17:35.925" v="198" actId="20577"/>
          <ac:spMkLst>
            <pc:docMk/>
            <pc:sldMk cId="0" sldId="274"/>
            <ac:spMk id="3" creationId="{08606953-AF23-4EC5-2D9F-1BCBB0AFCA63}"/>
          </ac:spMkLst>
        </pc:spChg>
      </pc:sldChg>
      <pc:sldChg chg="modSp modNotes">
        <pc:chgData name="McDonald, Karen" userId="S::mcdonka730@xggc.scot.nhs.uk::3ab9d84a-8f16-450c-b03d-0f0bfd20af9e" providerId="AD" clId="Web-{ADCB3347-1F51-417B-A029-56A908C17901}" dt="2023-05-24T13:13:21.481" v="161"/>
        <pc:sldMkLst>
          <pc:docMk/>
          <pc:sldMk cId="0" sldId="277"/>
        </pc:sldMkLst>
        <pc:spChg chg="mod">
          <ac:chgData name="McDonald, Karen" userId="S::mcdonka730@xggc.scot.nhs.uk::3ab9d84a-8f16-450c-b03d-0f0bfd20af9e" providerId="AD" clId="Web-{ADCB3347-1F51-417B-A029-56A908C17901}" dt="2023-05-24T13:08:29.473" v="18" actId="20577"/>
          <ac:spMkLst>
            <pc:docMk/>
            <pc:sldMk cId="0" sldId="277"/>
            <ac:spMk id="3" creationId="{D4871DA2-3DDC-E382-1838-1F93864BF309}"/>
          </ac:spMkLst>
        </pc:spChg>
      </pc:sldChg>
      <pc:sldChg chg="modSp">
        <pc:chgData name="McDonald, Karen" userId="S::mcdonka730@xggc.scot.nhs.uk::3ab9d84a-8f16-450c-b03d-0f0bfd20af9e" providerId="AD" clId="Web-{ADCB3347-1F51-417B-A029-56A908C17901}" dt="2023-05-24T13:14:17.545" v="170" actId="20577"/>
        <pc:sldMkLst>
          <pc:docMk/>
          <pc:sldMk cId="0" sldId="278"/>
        </pc:sldMkLst>
        <pc:spChg chg="mod">
          <ac:chgData name="McDonald, Karen" userId="S::mcdonka730@xggc.scot.nhs.uk::3ab9d84a-8f16-450c-b03d-0f0bfd20af9e" providerId="AD" clId="Web-{ADCB3347-1F51-417B-A029-56A908C17901}" dt="2023-05-24T13:14:17.545" v="170" actId="20577"/>
          <ac:spMkLst>
            <pc:docMk/>
            <pc:sldMk cId="0" sldId="278"/>
            <ac:spMk id="16387" creationId="{44466628-F90A-82BA-F1FD-46D78B20303D}"/>
          </ac:spMkLst>
        </pc:spChg>
      </pc:sldChg>
    </pc:docChg>
  </pc:docChgLst>
  <pc:docChgLst>
    <pc:chgData name="McDonald, Karen" userId="S::mcdonka730@xggc.scot.nhs.uk::3ab9d84a-8f16-450c-b03d-0f0bfd20af9e" providerId="AD" clId="Web-{1211D72E-3E74-47A4-8C5A-D93068ADA82C}"/>
    <pc:docChg chg="modSld">
      <pc:chgData name="McDonald, Karen" userId="S::mcdonka730@xggc.scot.nhs.uk::3ab9d84a-8f16-450c-b03d-0f0bfd20af9e" providerId="AD" clId="Web-{1211D72E-3E74-47A4-8C5A-D93068ADA82C}" dt="2023-05-24T07:45:13.285" v="6" actId="20577"/>
      <pc:docMkLst>
        <pc:docMk/>
      </pc:docMkLst>
      <pc:sldChg chg="modSp">
        <pc:chgData name="McDonald, Karen" userId="S::mcdonka730@xggc.scot.nhs.uk::3ab9d84a-8f16-450c-b03d-0f0bfd20af9e" providerId="AD" clId="Web-{1211D72E-3E74-47A4-8C5A-D93068ADA82C}" dt="2023-05-24T07:45:13.285" v="6" actId="20577"/>
        <pc:sldMkLst>
          <pc:docMk/>
          <pc:sldMk cId="0" sldId="258"/>
        </pc:sldMkLst>
        <pc:spChg chg="mod">
          <ac:chgData name="McDonald, Karen" userId="S::mcdonka730@xggc.scot.nhs.uk::3ab9d84a-8f16-450c-b03d-0f0bfd20af9e" providerId="AD" clId="Web-{1211D72E-3E74-47A4-8C5A-D93068ADA82C}" dt="2023-05-24T07:45:13.285" v="6" actId="20577"/>
          <ac:spMkLst>
            <pc:docMk/>
            <pc:sldMk cId="0" sldId="25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730C926-FEB4-F871-4F87-4099E49DF74F}"/>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xmlns="" id="{35B6C9ED-D872-AB88-8DC2-DBE9796DB680}"/>
              </a:ext>
            </a:extLst>
          </p:cNvPr>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pPr>
              <a:defRPr/>
            </a:pPr>
            <a:fld id="{3ACD3101-5967-4B3A-B6F5-20278D16F4B8}" type="datetimeFigureOut">
              <a:rPr lang="en-GB"/>
              <a:pPr>
                <a:defRPr/>
              </a:pPr>
              <a:t>25/01/2024</a:t>
            </a:fld>
            <a:endParaRPr lang="en-GB"/>
          </a:p>
        </p:txBody>
      </p:sp>
      <p:sp>
        <p:nvSpPr>
          <p:cNvPr id="4" name="Slide Image Placeholder 3">
            <a:extLst>
              <a:ext uri="{FF2B5EF4-FFF2-40B4-BE49-F238E27FC236}">
                <a16:creationId xmlns:a16="http://schemas.microsoft.com/office/drawing/2014/main" xmlns="" id="{CDDF51E1-F186-A611-4D7E-FC65FEDD283F}"/>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xmlns="" id="{3A20CC04-BA64-1418-6244-EF29D1A577CF}"/>
              </a:ext>
            </a:extLst>
          </p:cNvPr>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xmlns="" id="{610EFF6C-EE48-68CF-1D41-A088CC735323}"/>
              </a:ext>
            </a:extLst>
          </p:cNvPr>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xmlns="" id="{38764FC5-5922-A968-B517-7DD105ECCE52}"/>
              </a:ext>
            </a:extLst>
          </p:cNvPr>
          <p:cNvSpPr>
            <a:spLocks noGrp="1"/>
          </p:cNvSpPr>
          <p:nvPr>
            <p:ph type="sldNum" sz="quarter" idx="5"/>
          </p:nvPr>
        </p:nvSpPr>
        <p:spPr>
          <a:xfrm>
            <a:off x="3850443" y="9428584"/>
            <a:ext cx="2945659" cy="49805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62DA9A9-6876-4E90-91F7-2FB42A78E1A3}" type="slidenum">
              <a:rPr lang="en-GB" altLang="en-US"/>
              <a:pPr/>
              <a:t>‹#›</a:t>
            </a:fld>
            <a:endParaRPr lang="en-GB" altLang="en-US"/>
          </a:p>
        </p:txBody>
      </p:sp>
    </p:spTree>
    <p:extLst>
      <p:ext uri="{BB962C8B-B14F-4D97-AF65-F5344CB8AC3E}">
        <p14:creationId xmlns:p14="http://schemas.microsoft.com/office/powerpoint/2010/main" val="1330878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1</a:t>
            </a:fld>
            <a:endParaRPr lang="en-GB" altLang="en-US"/>
          </a:p>
        </p:txBody>
      </p:sp>
    </p:spTree>
    <p:extLst>
      <p:ext uri="{BB962C8B-B14F-4D97-AF65-F5344CB8AC3E}">
        <p14:creationId xmlns:p14="http://schemas.microsoft.com/office/powerpoint/2010/main" val="3315259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10</a:t>
            </a:fld>
            <a:endParaRPr lang="en-GB" altLang="en-US"/>
          </a:p>
        </p:txBody>
      </p:sp>
    </p:spTree>
    <p:extLst>
      <p:ext uri="{BB962C8B-B14F-4D97-AF65-F5344CB8AC3E}">
        <p14:creationId xmlns:p14="http://schemas.microsoft.com/office/powerpoint/2010/main" val="214379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IEN are informed of recurring fails from UWS on their first day of course and throughout</a:t>
            </a:r>
            <a:r>
              <a:rPr lang="en-GB" sz="1200" baseline="0" dirty="0" smtClean="0"/>
              <a:t> stations.</a:t>
            </a:r>
          </a:p>
          <a:p>
            <a:r>
              <a:rPr lang="en-GB" sz="1200" dirty="0" smtClean="0"/>
              <a:t>When </a:t>
            </a:r>
            <a:r>
              <a:rPr lang="en-GB" sz="1200" dirty="0" smtClean="0"/>
              <a:t>IENS fail stations, when they resit, they resit the same stations they failed and</a:t>
            </a:r>
            <a:r>
              <a:rPr lang="en-GB" sz="1200" baseline="0" dirty="0" smtClean="0"/>
              <a:t> remedial time for learning is provided prior to resit.</a:t>
            </a:r>
          </a:p>
          <a:p>
            <a:r>
              <a:rPr lang="en-GB" sz="1200" dirty="0" smtClean="0"/>
              <a:t>Implementation – medication administration, wrong doses, patient checks not undertaken correctly including allergies, documentation not completed </a:t>
            </a:r>
            <a:r>
              <a:rPr lang="en-GB" sz="1200" dirty="0" err="1" smtClean="0"/>
              <a:t>ie</a:t>
            </a:r>
            <a:r>
              <a:rPr lang="en-GB" sz="1200" dirty="0" smtClean="0"/>
              <a:t> no time of administration.</a:t>
            </a:r>
          </a:p>
          <a:p>
            <a:r>
              <a:rPr lang="en-GB" sz="1200" dirty="0" smtClean="0"/>
              <a:t>Assessment – failure to do A-E assessment correctly and not completing documentation related to this appropriately.</a:t>
            </a:r>
          </a:p>
          <a:p>
            <a:r>
              <a:rPr lang="en-GB" sz="1200" dirty="0" smtClean="0"/>
              <a:t>Administration of suppository</a:t>
            </a:r>
            <a:r>
              <a:rPr lang="en-GB" sz="1200" baseline="0" dirty="0" smtClean="0"/>
              <a:t> </a:t>
            </a:r>
            <a:r>
              <a:rPr lang="en-GB" sz="1200" dirty="0" smtClean="0"/>
              <a:t>– high fail rate, various reasons - positioning of legs, not checking allergies, not completing documentation/</a:t>
            </a:r>
            <a:r>
              <a:rPr lang="en-GB" sz="1200" dirty="0" err="1" smtClean="0"/>
              <a:t>kardex</a:t>
            </a:r>
            <a:r>
              <a:rPr lang="en-GB" sz="1200" dirty="0" smtClean="0"/>
              <a:t> appropriately, not checking expiry dates. </a:t>
            </a:r>
            <a:r>
              <a:rPr lang="en-GB" sz="1200" dirty="0" err="1" smtClean="0"/>
              <a:t>etc</a:t>
            </a:r>
            <a:r>
              <a:rPr lang="en-GB" sz="1200" dirty="0" smtClean="0"/>
              <a:t>…</a:t>
            </a:r>
          </a:p>
          <a:p>
            <a:r>
              <a:rPr lang="en-GB" sz="1200" dirty="0" smtClean="0"/>
              <a:t>Pressure area identification – must encourage</a:t>
            </a:r>
            <a:r>
              <a:rPr lang="en-GB" sz="1200" baseline="0" dirty="0" smtClean="0"/>
              <a:t> them to become familiar with the Braden Assessment as not scoring correctly is often a reason for failing this station.  </a:t>
            </a:r>
          </a:p>
          <a:p>
            <a:r>
              <a:rPr lang="en-GB" sz="1200" baseline="0" dirty="0" smtClean="0"/>
              <a:t>ANNT – failure due to contaminating sterile field using non-sterile gloves, non-sterile instruments, introducing these to sterile field and contaminating sterile equipment.  Cleaning dirty wound, then touching adhesive side of dressing with dirty hand, assessed wound wearing apron, cleaned trolley in preparation for ANTT wearing same apron, not removing this prior to touching sterile field.</a:t>
            </a:r>
          </a:p>
          <a:p>
            <a:r>
              <a:rPr lang="en-GB" sz="1200" baseline="0" dirty="0" smtClean="0"/>
              <a:t>Subcutaneous injection – not rotating site, administering incorrect medications via this route, not checking 5 rights prior to administering, not checking expiry date, incorrect technique not pinching skin, not checking allergies</a:t>
            </a:r>
          </a:p>
          <a:p>
            <a:r>
              <a:rPr lang="en-GB" sz="1200" baseline="0" dirty="0" smtClean="0"/>
              <a:t>Ultimately – important to utilise the book that they are provided with to help them consolidate their learning and be prepared for the way OSCE tests are undertaken.</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11</a:t>
            </a:fld>
            <a:endParaRPr lang="en-GB" altLang="en-US"/>
          </a:p>
        </p:txBody>
      </p:sp>
    </p:spTree>
    <p:extLst>
      <p:ext uri="{BB962C8B-B14F-4D97-AF65-F5344CB8AC3E}">
        <p14:creationId xmlns:p14="http://schemas.microsoft.com/office/powerpoint/2010/main" val="3362169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registration, all </a:t>
            </a:r>
            <a:r>
              <a:rPr lang="en-GB" dirty="0" smtClean="0"/>
              <a:t>IENs must provide PIN</a:t>
            </a:r>
            <a:r>
              <a:rPr lang="en-GB" baseline="0" dirty="0" smtClean="0"/>
              <a:t> number to SCN.</a:t>
            </a:r>
          </a:p>
          <a:p>
            <a:r>
              <a:rPr lang="en-GB" dirty="0" smtClean="0"/>
              <a:t> </a:t>
            </a:r>
            <a:r>
              <a:rPr lang="en-GB" dirty="0"/>
              <a:t>required to complete Flying Start, have preceptors and access to Clinical Supervision. </a:t>
            </a:r>
          </a:p>
          <a:p>
            <a:endParaRPr lang="en-GB" dirty="0"/>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12</a:t>
            </a:fld>
            <a:endParaRPr lang="en-GB" altLang="en-US"/>
          </a:p>
        </p:txBody>
      </p:sp>
    </p:spTree>
    <p:extLst>
      <p:ext uri="{BB962C8B-B14F-4D97-AF65-F5344CB8AC3E}">
        <p14:creationId xmlns:p14="http://schemas.microsoft.com/office/powerpoint/2010/main" val="4091831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cs typeface="Calibri"/>
              </a:rPr>
              <a:t>Many will have left their own families back home and this impacts and possibly amplifies the transition/culture shock they feel.  They can also feel very isolated due to this.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cs typeface="Calibri"/>
              </a:rPr>
              <a:t>It is important they feel a sense of belonging</a:t>
            </a:r>
            <a:r>
              <a:rPr lang="en-US" baseline="0" dirty="0" smtClean="0">
                <a:cs typeface="Calibri"/>
              </a:rPr>
              <a:t> and value in their role, that they feel supported in their learning and are made to feel part of the team.</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smtClean="0">
                <a:cs typeface="Calibri"/>
              </a:rPr>
              <a:t>It is also important that they have a peer group that they feel they can relate to/with.  There is an informal </a:t>
            </a:r>
            <a:r>
              <a:rPr lang="en-US" baseline="0" dirty="0" err="1" smtClean="0">
                <a:cs typeface="Calibri"/>
              </a:rPr>
              <a:t>whatsapp</a:t>
            </a:r>
            <a:r>
              <a:rPr lang="en-US" baseline="0" dirty="0" smtClean="0">
                <a:cs typeface="Calibri"/>
              </a:rPr>
              <a:t> group which HR created, which allows this cohort to get to know each other, share worries, discuss accommodation/transport </a:t>
            </a:r>
            <a:r>
              <a:rPr lang="en-US" baseline="0" dirty="0" err="1" smtClean="0">
                <a:cs typeface="Calibri"/>
              </a:rPr>
              <a:t>etc</a:t>
            </a:r>
            <a:r>
              <a:rPr lang="en-US" baseline="0" dirty="0" smtClean="0">
                <a:cs typeface="Calibri"/>
              </a:rPr>
              <a:t>…  We will set up a Teams Channel for all IENs to be able to access peer group for professional reasons.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smtClean="0">
                <a:cs typeface="Calibri"/>
              </a:rPr>
              <a:t>Cultural differences which we will discuss next also impact upon this.</a:t>
            </a:r>
          </a:p>
          <a:p>
            <a:endParaRPr lang="en-US" baseline="0" dirty="0" smtClean="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562DA9A9-6876-4E90-91F7-2FB42A78E1A3}" type="slidenum">
              <a:rPr lang="en-GB" altLang="en-US"/>
              <a:pPr/>
              <a:t>13</a:t>
            </a:fld>
            <a:endParaRPr lang="en-GB" altLang="en-US"/>
          </a:p>
        </p:txBody>
      </p:sp>
    </p:spTree>
    <p:extLst>
      <p:ext uri="{BB962C8B-B14F-4D97-AF65-F5344CB8AC3E}">
        <p14:creationId xmlns:p14="http://schemas.microsoft.com/office/powerpoint/2010/main" val="3144560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We are not generalising across all of the IENs, but highlight this may have been the case in their previous place of work.</a:t>
            </a:r>
            <a:endParaRPr lang="en-GB" dirty="0" smtClean="0"/>
          </a:p>
          <a:p>
            <a:endParaRPr lang="en-GB" dirty="0" smtClean="0"/>
          </a:p>
          <a:p>
            <a:r>
              <a:rPr lang="en-GB" dirty="0" smtClean="0"/>
              <a:t>Point 1 – We need</a:t>
            </a:r>
            <a:r>
              <a:rPr lang="en-GB" baseline="0" dirty="0" smtClean="0"/>
              <a:t> to be aware that they are qualified nurses in their previous places of work, however, their roles would have been considerably different, it is our responsibility to ensure that we are conveying the role of the registered nurse within PLE.</a:t>
            </a:r>
          </a:p>
          <a:p>
            <a:r>
              <a:rPr lang="en-GB" baseline="0" dirty="0" smtClean="0"/>
              <a:t>Point 2 – In previous place of work, medic-led care was the norm, therefore, it is our responsibility to ensure the IENs are supported in understanding and demonstrating participation in nurse-led care.</a:t>
            </a:r>
            <a:endParaRPr lang="en-GB" dirty="0" smtClean="0"/>
          </a:p>
          <a:p>
            <a:r>
              <a:rPr lang="en-GB" dirty="0" smtClean="0"/>
              <a:t>Point 3 – Accountability – they</a:t>
            </a:r>
            <a:r>
              <a:rPr lang="en-GB" baseline="0" dirty="0" smtClean="0"/>
              <a:t> may look to others to make decisions, not realising they are accountable for this</a:t>
            </a:r>
            <a:endParaRPr lang="en-GB" dirty="0" smtClean="0"/>
          </a:p>
          <a:p>
            <a:r>
              <a:rPr lang="en-GB" dirty="0" smtClean="0"/>
              <a:t>Point 4 - In previous place of work,</a:t>
            </a:r>
            <a:r>
              <a:rPr lang="en-GB" baseline="0" dirty="0" smtClean="0"/>
              <a:t> t</a:t>
            </a:r>
            <a:r>
              <a:rPr lang="en-GB" dirty="0" smtClean="0"/>
              <a:t>his may</a:t>
            </a:r>
            <a:r>
              <a:rPr lang="en-GB" baseline="0" dirty="0" smtClean="0"/>
              <a:t> have been something which was led by the Senior Nurse, with holidays allocated etc.., therefore, it is our responsibility to ensure that the IENs take responsibility for this.  Provide access to the policy </a:t>
            </a:r>
            <a:r>
              <a:rPr lang="en-GB" baseline="0" dirty="0" err="1" smtClean="0"/>
              <a:t>etc</a:t>
            </a:r>
            <a:r>
              <a:rPr lang="en-GB" baseline="0" dirty="0" smtClean="0"/>
              <a:t>….. Advise how holidays are requested.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Point 4 - Manners - Some cultures do not say thank you if you give them something they did not ask for.  We can see this as being rude whereas they do not (example</a:t>
            </a:r>
            <a:r>
              <a:rPr lang="en-GB" baseline="0" dirty="0" smtClean="0"/>
              <a:t> giving water)</a:t>
            </a:r>
            <a:r>
              <a:rPr lang="en-GB" dirty="0" smtClean="0"/>
              <a:t>. This has been the experience of some other boards but no feedback of this so far from within GGC.</a:t>
            </a:r>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14</a:t>
            </a:fld>
            <a:endParaRPr lang="en-GB" altLang="en-US"/>
          </a:p>
        </p:txBody>
      </p:sp>
    </p:spTree>
    <p:extLst>
      <p:ext uri="{BB962C8B-B14F-4D97-AF65-F5344CB8AC3E}">
        <p14:creationId xmlns:p14="http://schemas.microsoft.com/office/powerpoint/2010/main" val="1703937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xmlns="" id="{A244EA37-DCB1-72CC-7932-2980EB17D9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xmlns="" id="{2A2B37E9-F2DC-15C9-CCFD-EFD22B8825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It is important that we recognise that although</a:t>
            </a:r>
            <a:r>
              <a:rPr lang="en-GB" altLang="en-US" baseline="0" dirty="0" smtClean="0"/>
              <a:t> the IENs understand/speak English language, sometimes their understanding is impacted because of the way we speak/phrase things and by our accents and speed of speech.  </a:t>
            </a:r>
            <a:r>
              <a:rPr lang="en-GB" altLang="en-US" dirty="0" smtClean="0"/>
              <a:t>Thematic</a:t>
            </a:r>
            <a:r>
              <a:rPr lang="en-GB" altLang="en-US" baseline="0" dirty="0" smtClean="0"/>
              <a:t> analysis took place from last years cohort, although this was in smaller numbers, some examples were provided, as well as some phrases which could lead to misunderstanding highlighted by others.</a:t>
            </a:r>
          </a:p>
          <a:p>
            <a:pPr eaLnBrk="1" hangingPunct="1">
              <a:spcBef>
                <a:spcPct val="0"/>
              </a:spcBef>
            </a:pPr>
            <a:endParaRPr lang="en-GB" altLang="en-US" dirty="0" smtClean="0"/>
          </a:p>
          <a:p>
            <a:pPr eaLnBrk="1" hangingPunct="1">
              <a:spcBef>
                <a:spcPct val="0"/>
              </a:spcBef>
            </a:pPr>
            <a:r>
              <a:rPr lang="en-GB" altLang="en-US" dirty="0" smtClean="0"/>
              <a:t>“</a:t>
            </a:r>
            <a:r>
              <a:rPr lang="en-GB" altLang="en-US" dirty="0"/>
              <a:t>Do you want to go for your  break?” Is this a </a:t>
            </a:r>
            <a:r>
              <a:rPr lang="en-GB" altLang="en-US" dirty="0" smtClean="0"/>
              <a:t>request or </a:t>
            </a:r>
            <a:r>
              <a:rPr lang="en-GB" altLang="en-US" dirty="0"/>
              <a:t>an instruction</a:t>
            </a:r>
            <a:r>
              <a:rPr lang="en-GB" altLang="en-US" dirty="0" smtClean="0"/>
              <a:t>? There is a difference</a:t>
            </a:r>
            <a:r>
              <a:rPr lang="en-GB" altLang="en-US" baseline="0" dirty="0" smtClean="0"/>
              <a:t> between advising them to go for their break to asking them?</a:t>
            </a:r>
            <a:endParaRPr lang="en-GB" altLang="en-US" dirty="0"/>
          </a:p>
          <a:p>
            <a:pPr eaLnBrk="1" hangingPunct="1">
              <a:spcBef>
                <a:spcPct val="0"/>
              </a:spcBef>
            </a:pPr>
            <a:r>
              <a:rPr lang="en-GB" altLang="en-US" dirty="0"/>
              <a:t>“if you get a chance will you…… is this </a:t>
            </a:r>
            <a:r>
              <a:rPr lang="en-GB" altLang="en-US" dirty="0" smtClean="0"/>
              <a:t>a</a:t>
            </a:r>
            <a:r>
              <a:rPr lang="en-GB" altLang="en-US" baseline="0" dirty="0" smtClean="0"/>
              <a:t> request or</a:t>
            </a:r>
            <a:r>
              <a:rPr lang="en-GB" altLang="en-US" dirty="0" smtClean="0"/>
              <a:t> instruction</a:t>
            </a:r>
          </a:p>
          <a:p>
            <a:pPr eaLnBrk="1" hangingPunct="1">
              <a:spcBef>
                <a:spcPct val="0"/>
              </a:spcBef>
            </a:pPr>
            <a:r>
              <a:rPr lang="en-GB" altLang="en-US" dirty="0" smtClean="0"/>
              <a:t>Patient asked ‘Can you get me my</a:t>
            </a:r>
            <a:r>
              <a:rPr lang="en-GB" altLang="en-US" baseline="0" dirty="0" smtClean="0"/>
              <a:t> g</a:t>
            </a:r>
            <a:r>
              <a:rPr lang="en-GB" altLang="en-US" dirty="0" smtClean="0"/>
              <a:t>inger’ –</a:t>
            </a:r>
            <a:r>
              <a:rPr lang="en-GB" altLang="en-US" baseline="0" dirty="0" smtClean="0"/>
              <a:t> IEN was looking for a piece of ginger in the locker</a:t>
            </a:r>
            <a:endParaRPr lang="en-GB" altLang="en-US" dirty="0" smtClean="0"/>
          </a:p>
          <a:p>
            <a:pPr eaLnBrk="1" hangingPunct="1">
              <a:spcBef>
                <a:spcPct val="0"/>
              </a:spcBef>
            </a:pPr>
            <a:r>
              <a:rPr lang="en-GB" altLang="en-US" dirty="0" smtClean="0"/>
              <a:t>Here hen </a:t>
            </a:r>
            <a:r>
              <a:rPr lang="en-GB" altLang="en-US" dirty="0" err="1" smtClean="0"/>
              <a:t>gie</a:t>
            </a:r>
            <a:r>
              <a:rPr lang="en-GB" altLang="en-US" dirty="0" smtClean="0"/>
              <a:t> me a </a:t>
            </a:r>
            <a:r>
              <a:rPr lang="en-GB" altLang="en-US" dirty="0" err="1" smtClean="0"/>
              <a:t>haun</a:t>
            </a:r>
            <a:r>
              <a:rPr lang="en-GB" altLang="en-US" dirty="0" smtClean="0"/>
              <a:t> – don’t understand what that means, could be can you help me, </a:t>
            </a:r>
          </a:p>
          <a:p>
            <a:pPr eaLnBrk="1" hangingPunct="1">
              <a:spcBef>
                <a:spcPct val="0"/>
              </a:spcBef>
            </a:pPr>
            <a:r>
              <a:rPr lang="en-GB" altLang="en-US" dirty="0" smtClean="0"/>
              <a:t>A wee blether </a:t>
            </a:r>
          </a:p>
          <a:p>
            <a:pPr eaLnBrk="1" hangingPunct="1">
              <a:spcBef>
                <a:spcPct val="0"/>
              </a:spcBef>
            </a:pPr>
            <a:r>
              <a:rPr lang="en-GB" altLang="en-US" dirty="0" smtClean="0"/>
              <a:t>The telly</a:t>
            </a:r>
          </a:p>
          <a:p>
            <a:pPr eaLnBrk="1" hangingPunct="1">
              <a:spcBef>
                <a:spcPct val="0"/>
              </a:spcBef>
            </a:pPr>
            <a:r>
              <a:rPr lang="en-GB" altLang="en-US" dirty="0" smtClean="0"/>
              <a:t>Raining cats and dogs</a:t>
            </a:r>
          </a:p>
          <a:p>
            <a:pPr eaLnBrk="1" hangingPunct="1">
              <a:spcBef>
                <a:spcPct val="0"/>
              </a:spcBef>
            </a:pPr>
            <a:r>
              <a:rPr lang="en-GB" altLang="en-US" dirty="0" err="1" smtClean="0"/>
              <a:t>Wallies</a:t>
            </a:r>
            <a:r>
              <a:rPr lang="en-GB" altLang="en-US" dirty="0" smtClean="0"/>
              <a:t> </a:t>
            </a:r>
          </a:p>
          <a:p>
            <a:pPr eaLnBrk="1" hangingPunct="1">
              <a:spcBef>
                <a:spcPct val="0"/>
              </a:spcBef>
            </a:pPr>
            <a:endParaRPr lang="en-GB" altLang="en-US" dirty="0"/>
          </a:p>
          <a:p>
            <a:pPr eaLnBrk="1" hangingPunct="1">
              <a:spcBef>
                <a:spcPct val="0"/>
              </a:spcBef>
            </a:pPr>
            <a:r>
              <a:rPr lang="en-GB" altLang="en-US" dirty="0"/>
              <a:t>a hurl in a pram (means sick in Africa)</a:t>
            </a:r>
          </a:p>
          <a:p>
            <a:pPr eaLnBrk="1" hangingPunct="1">
              <a:spcBef>
                <a:spcPct val="0"/>
              </a:spcBef>
            </a:pPr>
            <a:r>
              <a:rPr lang="en-GB" altLang="en-US" dirty="0"/>
              <a:t>My leg is pure </a:t>
            </a:r>
            <a:r>
              <a:rPr lang="en-GB" altLang="en-US" dirty="0" smtClean="0"/>
              <a:t>agony, </a:t>
            </a:r>
            <a:r>
              <a:rPr lang="en-GB" altLang="en-US" dirty="0"/>
              <a:t>dead sore</a:t>
            </a:r>
          </a:p>
          <a:p>
            <a:pPr eaLnBrk="1" hangingPunct="1">
              <a:spcBef>
                <a:spcPct val="0"/>
              </a:spcBef>
            </a:pPr>
            <a:endParaRPr lang="en-GB" altLang="en-US" dirty="0"/>
          </a:p>
        </p:txBody>
      </p:sp>
      <p:sp>
        <p:nvSpPr>
          <p:cNvPr id="19460" name="Slide Number Placeholder 3">
            <a:extLst>
              <a:ext uri="{FF2B5EF4-FFF2-40B4-BE49-F238E27FC236}">
                <a16:creationId xmlns:a16="http://schemas.microsoft.com/office/drawing/2014/main" xmlns="" id="{9CBF4E92-270A-3C36-026E-03D63B68DE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ea typeface="ＭＳ Ｐゴシック" panose="020B0600070205080204" pitchFamily="34" charset="-128"/>
              </a:defRPr>
            </a:lvl1pPr>
            <a:lvl2pPr marL="742950" indent="-285750">
              <a:defRPr>
                <a:solidFill>
                  <a:schemeClr val="tx1"/>
                </a:solidFill>
                <a:latin typeface="Century Gothic" panose="020B0502020202020204" pitchFamily="34" charset="0"/>
                <a:ea typeface="ＭＳ Ｐゴシック" panose="020B0600070205080204" pitchFamily="34" charset="-128"/>
              </a:defRPr>
            </a:lvl2pPr>
            <a:lvl3pPr marL="1143000" indent="-228600">
              <a:defRPr>
                <a:solidFill>
                  <a:schemeClr val="tx1"/>
                </a:solidFill>
                <a:latin typeface="Century Gothic" panose="020B0502020202020204" pitchFamily="34" charset="0"/>
                <a:ea typeface="ＭＳ Ｐゴシック" panose="020B0600070205080204" pitchFamily="34" charset="-128"/>
              </a:defRPr>
            </a:lvl3pPr>
            <a:lvl4pPr marL="1600200" indent="-228600">
              <a:defRPr>
                <a:solidFill>
                  <a:schemeClr val="tx1"/>
                </a:solidFill>
                <a:latin typeface="Century Gothic" panose="020B0502020202020204" pitchFamily="34" charset="0"/>
                <a:ea typeface="ＭＳ Ｐゴシック" panose="020B0600070205080204" pitchFamily="34" charset="-128"/>
              </a:defRPr>
            </a:lvl4pPr>
            <a:lvl5pPr marL="2057400" indent="-228600">
              <a:defRPr>
                <a:solidFill>
                  <a:schemeClr val="tx1"/>
                </a:solidFill>
                <a:latin typeface="Century Gothic" panose="020B0502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9pPr>
          </a:lstStyle>
          <a:p>
            <a:fld id="{E44C5FDF-4DE5-4ED5-A9B8-CE3C934B0395}" type="slidenum">
              <a:rPr lang="en-GB" altLang="en-US"/>
              <a:pPr/>
              <a:t>15</a:t>
            </a:fld>
            <a:endParaRPr lang="en-GB" altLang="en-US"/>
          </a:p>
        </p:txBody>
      </p:sp>
    </p:spTree>
    <p:extLst>
      <p:ext uri="{BB962C8B-B14F-4D97-AF65-F5344CB8AC3E}">
        <p14:creationId xmlns:p14="http://schemas.microsoft.com/office/powerpoint/2010/main" val="2509912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xmlns="" id="{A244EA37-DCB1-72CC-7932-2980EB17D9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xmlns="" id="{2A2B37E9-F2DC-15C9-CCFD-EFD22B8825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IENs</a:t>
            </a:r>
            <a:r>
              <a:rPr lang="en-GB" altLang="en-US" baseline="0" dirty="0" smtClean="0"/>
              <a:t> can be registered for </a:t>
            </a:r>
            <a:r>
              <a:rPr lang="en-GB" altLang="en-US" baseline="0" dirty="0" err="1" smtClean="0"/>
              <a:t>Learnpro</a:t>
            </a:r>
            <a:r>
              <a:rPr lang="en-GB" altLang="en-US" baseline="0" dirty="0" smtClean="0"/>
              <a:t> without a PAYE number, full name and date of birth should be sent to L&amp;E and they can create account based on this.</a:t>
            </a:r>
          </a:p>
          <a:p>
            <a:pPr eaLnBrk="1" hangingPunct="1">
              <a:spcBef>
                <a:spcPct val="0"/>
              </a:spcBef>
            </a:pPr>
            <a:r>
              <a:rPr lang="en-GB" altLang="en-US" baseline="0" dirty="0" smtClean="0"/>
              <a:t>Following PAYE number being available for IEN, there is a SOP that line managers/SCNs need to follow for system to be updated.  eHealth team have provided this information to us.  The SOP is available to Service Points of Contacts via the Teams Channel.</a:t>
            </a:r>
          </a:p>
          <a:p>
            <a:pPr eaLnBrk="1" hangingPunct="1">
              <a:spcBef>
                <a:spcPct val="0"/>
              </a:spcBef>
            </a:pPr>
            <a:endParaRPr lang="en-GB" altLang="en-US" baseline="0" dirty="0"/>
          </a:p>
          <a:p>
            <a:pPr eaLnBrk="1" hangingPunct="1">
              <a:spcBef>
                <a:spcPct val="0"/>
              </a:spcBef>
            </a:pPr>
            <a:r>
              <a:rPr lang="en-GB" altLang="en-US" baseline="0" dirty="0" smtClean="0"/>
              <a:t>We have been asked if IENs can undertake bank shifts.  The answer to this is no, their VISA allows them to work within the same occupational code at the same level, they are aligned to a Band 4, bank shifts are Band 2, therefore, they are not permitted to do this.  We would also encourage that their main focus be on getting through their OSCE preparation and exams.</a:t>
            </a:r>
          </a:p>
        </p:txBody>
      </p:sp>
      <p:sp>
        <p:nvSpPr>
          <p:cNvPr id="19460" name="Slide Number Placeholder 3">
            <a:extLst>
              <a:ext uri="{FF2B5EF4-FFF2-40B4-BE49-F238E27FC236}">
                <a16:creationId xmlns:a16="http://schemas.microsoft.com/office/drawing/2014/main" xmlns="" id="{9CBF4E92-270A-3C36-026E-03D63B68DE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ea typeface="ＭＳ Ｐゴシック" panose="020B0600070205080204" pitchFamily="34" charset="-128"/>
              </a:defRPr>
            </a:lvl1pPr>
            <a:lvl2pPr marL="742950" indent="-285750">
              <a:defRPr>
                <a:solidFill>
                  <a:schemeClr val="tx1"/>
                </a:solidFill>
                <a:latin typeface="Century Gothic" panose="020B0502020202020204" pitchFamily="34" charset="0"/>
                <a:ea typeface="ＭＳ Ｐゴシック" panose="020B0600070205080204" pitchFamily="34" charset="-128"/>
              </a:defRPr>
            </a:lvl2pPr>
            <a:lvl3pPr marL="1143000" indent="-228600">
              <a:defRPr>
                <a:solidFill>
                  <a:schemeClr val="tx1"/>
                </a:solidFill>
                <a:latin typeface="Century Gothic" panose="020B0502020202020204" pitchFamily="34" charset="0"/>
                <a:ea typeface="ＭＳ Ｐゴシック" panose="020B0600070205080204" pitchFamily="34" charset="-128"/>
              </a:defRPr>
            </a:lvl3pPr>
            <a:lvl4pPr marL="1600200" indent="-228600">
              <a:defRPr>
                <a:solidFill>
                  <a:schemeClr val="tx1"/>
                </a:solidFill>
                <a:latin typeface="Century Gothic" panose="020B0502020202020204" pitchFamily="34" charset="0"/>
                <a:ea typeface="ＭＳ Ｐゴシック" panose="020B0600070205080204" pitchFamily="34" charset="-128"/>
              </a:defRPr>
            </a:lvl4pPr>
            <a:lvl5pPr marL="2057400" indent="-228600">
              <a:defRPr>
                <a:solidFill>
                  <a:schemeClr val="tx1"/>
                </a:solidFill>
                <a:latin typeface="Century Gothic" panose="020B0502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9pPr>
          </a:lstStyle>
          <a:p>
            <a:fld id="{E44C5FDF-4DE5-4ED5-A9B8-CE3C934B0395}" type="slidenum">
              <a:rPr lang="en-GB" altLang="en-US"/>
              <a:pPr/>
              <a:t>16</a:t>
            </a:fld>
            <a:endParaRPr lang="en-GB" altLang="en-US"/>
          </a:p>
        </p:txBody>
      </p:sp>
    </p:spTree>
    <p:extLst>
      <p:ext uri="{BB962C8B-B14F-4D97-AF65-F5344CB8AC3E}">
        <p14:creationId xmlns:p14="http://schemas.microsoft.com/office/powerpoint/2010/main" val="2949923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Most negative feedback responses centred around lack of OSCE guidance (both from clinical areas and recruits) isolation, and length of time for OH clearance where recruits </a:t>
            </a:r>
            <a:r>
              <a:rPr lang="en-GB" dirty="0" smtClean="0">
                <a:cs typeface="Calibri"/>
              </a:rPr>
              <a:t>struggled and</a:t>
            </a:r>
            <a:r>
              <a:rPr lang="en-GB" baseline="0" dirty="0" smtClean="0">
                <a:cs typeface="Calibri"/>
              </a:rPr>
              <a:t> lack of</a:t>
            </a:r>
            <a:r>
              <a:rPr lang="en-GB" dirty="0" smtClean="0">
                <a:cs typeface="Calibri"/>
              </a:rPr>
              <a:t> </a:t>
            </a:r>
            <a:r>
              <a:rPr lang="en-GB" dirty="0">
                <a:cs typeface="Calibri"/>
              </a:rPr>
              <a:t>welfare support prior to taking up their posts. </a:t>
            </a:r>
            <a:r>
              <a:rPr lang="en-GB" dirty="0" smtClean="0">
                <a:cs typeface="Calibri"/>
              </a:rPr>
              <a:t> Explain requirement for them to have finances</a:t>
            </a:r>
            <a:r>
              <a:rPr lang="en-GB" baseline="0" dirty="0" smtClean="0">
                <a:cs typeface="Calibri"/>
              </a:rPr>
              <a:t> to support</a:t>
            </a:r>
            <a:endParaRPr lang="en-GB" dirty="0">
              <a:cs typeface="Calibri"/>
            </a:endParaRPr>
          </a:p>
          <a:p>
            <a:endParaRPr lang="en-GB" dirty="0" smtClean="0">
              <a:cs typeface="Calibri"/>
            </a:endParaRPr>
          </a:p>
          <a:p>
            <a:r>
              <a:rPr lang="en-GB" dirty="0" smtClean="0">
                <a:cs typeface="Calibri"/>
              </a:rPr>
              <a:t>These </a:t>
            </a:r>
            <a:r>
              <a:rPr lang="en-GB" dirty="0">
                <a:cs typeface="Calibri"/>
              </a:rPr>
              <a:t>responses have been escalated and acted upon to try to ensure a better experience for future cohorts</a:t>
            </a:r>
            <a:r>
              <a:rPr lang="en-GB" dirty="0" smtClean="0">
                <a:cs typeface="Calibri"/>
              </a:rPr>
              <a:t>.  It is not the responsibility of the PLE</a:t>
            </a:r>
            <a:r>
              <a:rPr lang="en-GB" baseline="0" dirty="0" smtClean="0">
                <a:cs typeface="Calibri"/>
              </a:rPr>
              <a:t> to gather equipment, furnishings, clothing.  If IENs are struggling with this, they will be directed to local supports within the community.</a:t>
            </a:r>
          </a:p>
          <a:p>
            <a:endParaRPr lang="en-GB" baseline="0" dirty="0" smtClean="0">
              <a:cs typeface="Calibri"/>
            </a:endParaRPr>
          </a:p>
          <a:p>
            <a:r>
              <a:rPr lang="en-GB" baseline="0" dirty="0" smtClean="0">
                <a:cs typeface="Calibri"/>
              </a:rPr>
              <a:t>IENs should be encouraged to keep in touch with HR if they are experiencing difficulties. </a:t>
            </a:r>
            <a:endParaRPr lang="en-GB" dirty="0">
              <a:cs typeface="Calibri"/>
            </a:endParaRPr>
          </a:p>
          <a:p>
            <a:endParaRPr lang="en-GB" dirty="0">
              <a:cs typeface="Calibri"/>
            </a:endParaRPr>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17</a:t>
            </a:fld>
            <a:endParaRPr lang="en-GB" altLang="en-US"/>
          </a:p>
        </p:txBody>
      </p:sp>
    </p:spTree>
    <p:extLst>
      <p:ext uri="{BB962C8B-B14F-4D97-AF65-F5344CB8AC3E}">
        <p14:creationId xmlns:p14="http://schemas.microsoft.com/office/powerpoint/2010/main" val="3050406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Feedback from many of the 2022 recruits confirmed </a:t>
            </a:r>
            <a:r>
              <a:rPr lang="en-US" dirty="0">
                <a:cs typeface="Calibri"/>
              </a:rPr>
              <a:t>they now felt happy and settled in their role and clinical areas regarded them as a valuable member of the team. </a:t>
            </a:r>
            <a:r>
              <a:rPr lang="en-US" dirty="0" smtClean="0">
                <a:cs typeface="Calibri"/>
              </a:rPr>
              <a:t> One of last</a:t>
            </a:r>
            <a:r>
              <a:rPr lang="en-US" baseline="0" dirty="0" smtClean="0">
                <a:cs typeface="Calibri"/>
              </a:rPr>
              <a:t> year’s cohort has now undertaken a Band 6 position.</a:t>
            </a:r>
          </a:p>
          <a:p>
            <a:endParaRPr lang="en-US" baseline="0" dirty="0" smtClean="0">
              <a:cs typeface="Calibri"/>
            </a:endParaRPr>
          </a:p>
          <a:p>
            <a:r>
              <a:rPr lang="en-US" baseline="0" dirty="0" smtClean="0">
                <a:cs typeface="Calibri"/>
              </a:rPr>
              <a:t>Neonates: planning further education and will study to become a neonatologist.</a:t>
            </a:r>
          </a:p>
          <a:p>
            <a:endParaRPr lang="en-US" baseline="0" dirty="0" smtClean="0">
              <a:cs typeface="Calibri"/>
            </a:endParaRPr>
          </a:p>
          <a:p>
            <a:r>
              <a:rPr lang="en-US" baseline="0" dirty="0" smtClean="0">
                <a:cs typeface="Calibri"/>
              </a:rPr>
              <a:t>They come with experience although our healthcare system is different, with the correct support and guidance, a sense of belonging and value, the IENs strive to achieve.</a:t>
            </a:r>
            <a:endParaRPr lang="en-US" dirty="0">
              <a:cs typeface="Calibri"/>
            </a:endParaRPr>
          </a:p>
        </p:txBody>
      </p:sp>
      <p:sp>
        <p:nvSpPr>
          <p:cNvPr id="4" name="Slide Number Placeholder 3"/>
          <p:cNvSpPr>
            <a:spLocks noGrp="1"/>
          </p:cNvSpPr>
          <p:nvPr>
            <p:ph type="sldNum" sz="quarter" idx="5"/>
          </p:nvPr>
        </p:nvSpPr>
        <p:spPr/>
        <p:txBody>
          <a:bodyPr/>
          <a:lstStyle/>
          <a:p>
            <a:fld id="{562DA9A9-6876-4E90-91F7-2FB42A78E1A3}" type="slidenum">
              <a:rPr lang="en-GB" altLang="en-US"/>
              <a:pPr/>
              <a:t>18</a:t>
            </a:fld>
            <a:endParaRPr lang="en-GB" altLang="en-US"/>
          </a:p>
        </p:txBody>
      </p:sp>
    </p:spTree>
    <p:extLst>
      <p:ext uri="{BB962C8B-B14F-4D97-AF65-F5344CB8AC3E}">
        <p14:creationId xmlns:p14="http://schemas.microsoft.com/office/powerpoint/2010/main" val="2451137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19</a:t>
            </a:fld>
            <a:endParaRPr lang="en-GB" altLang="en-US"/>
          </a:p>
        </p:txBody>
      </p:sp>
    </p:spTree>
    <p:extLst>
      <p:ext uri="{BB962C8B-B14F-4D97-AF65-F5344CB8AC3E}">
        <p14:creationId xmlns:p14="http://schemas.microsoft.com/office/powerpoint/2010/main" val="3027221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cs typeface="Calibri"/>
              </a:rPr>
              <a:t>Majority of requirements</a:t>
            </a:r>
            <a:r>
              <a:rPr lang="en-GB" baseline="0" dirty="0" smtClean="0">
                <a:cs typeface="Calibri"/>
              </a:rPr>
              <a:t> are undertaken within their own country.  OH checks must be undertaken, usually within 1-2 days of arrival in UK and must be fully completed as satisfactory prior to contracted start date.  </a:t>
            </a:r>
            <a:r>
              <a:rPr lang="en-GB" dirty="0" smtClean="0">
                <a:cs typeface="Calibri"/>
              </a:rPr>
              <a:t>They are not employees until they have a contracted</a:t>
            </a:r>
            <a:r>
              <a:rPr lang="en-GB" baseline="0" dirty="0" smtClean="0">
                <a:cs typeface="Calibri"/>
              </a:rPr>
              <a:t> start and cannot work until then.  They are paid from start date, so if not arrived when expected let Service Point of Contact know.</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baseline="0" dirty="0" smtClean="0">
                <a:cs typeface="Calibri"/>
              </a:rPr>
              <a:t>IENs can be booked to attend the OSCE University prep course/OSCIs booked whilst waiting for OH checks, but they do need to be in the country for this.</a:t>
            </a:r>
            <a:endParaRPr lang="en-GB" dirty="0" smtClean="0">
              <a:cs typeface="Calibri"/>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cs typeface="Calibri"/>
            </a:endParaRPr>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2</a:t>
            </a:fld>
            <a:endParaRPr lang="en-GB" altLang="en-US"/>
          </a:p>
        </p:txBody>
      </p:sp>
    </p:spTree>
    <p:extLst>
      <p:ext uri="{BB962C8B-B14F-4D97-AF65-F5344CB8AC3E}">
        <p14:creationId xmlns:p14="http://schemas.microsoft.com/office/powerpoint/2010/main" val="6003147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20</a:t>
            </a:fld>
            <a:endParaRPr lang="en-GB" altLang="en-US"/>
          </a:p>
        </p:txBody>
      </p:sp>
    </p:spTree>
    <p:extLst>
      <p:ext uri="{BB962C8B-B14F-4D97-AF65-F5344CB8AC3E}">
        <p14:creationId xmlns:p14="http://schemas.microsoft.com/office/powerpoint/2010/main" val="37045853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The Turas link is for Adult nursing but there are separate units for Child, Midwifery and Mental Health Nursing for Educators and  Learners.</a:t>
            </a:r>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21</a:t>
            </a:fld>
            <a:endParaRPr lang="en-GB" altLang="en-US"/>
          </a:p>
        </p:txBody>
      </p:sp>
    </p:spTree>
    <p:extLst>
      <p:ext uri="{BB962C8B-B14F-4D97-AF65-F5344CB8AC3E}">
        <p14:creationId xmlns:p14="http://schemas.microsoft.com/office/powerpoint/2010/main" val="3208402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The 2023 cohort must </a:t>
            </a:r>
            <a:r>
              <a:rPr lang="en-US" dirty="0">
                <a:cs typeface="Calibri"/>
              </a:rPr>
              <a:t>source their own </a:t>
            </a:r>
            <a:r>
              <a:rPr lang="en-US" dirty="0" smtClean="0">
                <a:cs typeface="Calibri"/>
              </a:rPr>
              <a:t>accommodation.  The IENs have been provided</a:t>
            </a:r>
            <a:r>
              <a:rPr lang="en-US" baseline="0" dirty="0" smtClean="0">
                <a:cs typeface="Calibri"/>
              </a:rPr>
              <a:t> with the related information for this multiple times prior to arrival, it’s made clear from the beginning of the process and at multiple points along the way.  They should not be arriving in country without arranged accommodation and not have anywhere to stay.  There may be a few emergency situations, they will be able to access support for welfare/hardship fund </a:t>
            </a:r>
            <a:r>
              <a:rPr lang="en-US" baseline="0" dirty="0" err="1" smtClean="0">
                <a:cs typeface="Calibri"/>
              </a:rPr>
              <a:t>etc</a:t>
            </a:r>
            <a:r>
              <a:rPr lang="en-US" baseline="0" dirty="0" smtClean="0">
                <a:cs typeface="Calibri"/>
              </a:rPr>
              <a:t>…, but this needs to be highlighted to Heather Lang/Mathew Pay in Workforce Supply, directly or via your </a:t>
            </a:r>
            <a:r>
              <a:rPr lang="en-US" baseline="0" dirty="0" err="1" smtClean="0">
                <a:cs typeface="Calibri"/>
              </a:rPr>
              <a:t>SPoCs</a:t>
            </a:r>
            <a:r>
              <a:rPr lang="en-US" baseline="0" dirty="0" smtClean="0">
                <a:cs typeface="Calibri"/>
              </a:rPr>
              <a:t> to access support. Immigration status does not permit them to access homeless services in the UK.</a:t>
            </a:r>
            <a:endParaRPr lang="en-US" dirty="0" smtClean="0">
              <a:cs typeface="Calibri"/>
            </a:endParaRPr>
          </a:p>
          <a:p>
            <a:endParaRPr lang="en-US" dirty="0" smtClean="0">
              <a:cs typeface="Calibri"/>
            </a:endParaRPr>
          </a:p>
          <a:p>
            <a:r>
              <a:rPr lang="en-US" dirty="0" smtClean="0">
                <a:cs typeface="Calibri"/>
              </a:rPr>
              <a:t>All IENs are provided with accommodation booking information sector base hospital and clinical area if available. WSU will provide</a:t>
            </a:r>
            <a:r>
              <a:rPr lang="en-US" baseline="0" dirty="0" smtClean="0">
                <a:cs typeface="Calibri"/>
              </a:rPr>
              <a:t> further information if requested regarding local areas to sector base. </a:t>
            </a:r>
            <a:r>
              <a:rPr lang="en-US" dirty="0" smtClean="0">
                <a:cs typeface="Calibri"/>
              </a:rPr>
              <a:t>£</a:t>
            </a:r>
            <a:r>
              <a:rPr lang="en-US" dirty="0">
                <a:cs typeface="Calibri"/>
              </a:rPr>
              <a:t>1500 is being </a:t>
            </a:r>
            <a:r>
              <a:rPr lang="en-US" dirty="0" smtClean="0">
                <a:cs typeface="Calibri"/>
              </a:rPr>
              <a:t>funded to </a:t>
            </a:r>
            <a:r>
              <a:rPr lang="en-US" dirty="0">
                <a:cs typeface="Calibri"/>
              </a:rPr>
              <a:t>assist with initial costs of deposits along with a </a:t>
            </a:r>
            <a:r>
              <a:rPr lang="en-US" dirty="0" smtClean="0">
                <a:cs typeface="Calibri"/>
              </a:rPr>
              <a:t>confirmation</a:t>
            </a:r>
            <a:r>
              <a:rPr lang="en-US" baseline="0" dirty="0" smtClean="0">
                <a:cs typeface="Calibri"/>
              </a:rPr>
              <a:t> letter</a:t>
            </a:r>
            <a:r>
              <a:rPr lang="en-US" dirty="0" smtClean="0">
                <a:cs typeface="Calibri"/>
              </a:rPr>
              <a:t> to confirm sponsorship, substantive</a:t>
            </a:r>
            <a:r>
              <a:rPr lang="en-US" baseline="0" dirty="0" smtClean="0">
                <a:cs typeface="Calibri"/>
              </a:rPr>
              <a:t> post and salary, </a:t>
            </a:r>
            <a:r>
              <a:rPr lang="en-US" dirty="0" smtClean="0">
                <a:cs typeface="Calibri"/>
              </a:rPr>
              <a:t>to allow them to provide this to prospective </a:t>
            </a:r>
            <a:r>
              <a:rPr lang="en-US" dirty="0">
                <a:cs typeface="Calibri"/>
              </a:rPr>
              <a:t>landlords. </a:t>
            </a:r>
            <a:r>
              <a:rPr lang="en-US" dirty="0" smtClean="0">
                <a:cs typeface="Calibri"/>
              </a:rPr>
              <a:t>  The £1500</a:t>
            </a:r>
            <a:r>
              <a:rPr lang="en-US" baseline="0" dirty="0" smtClean="0">
                <a:cs typeface="Calibri"/>
              </a:rPr>
              <a:t> is reimbursed, however, they can claim that at separate intervals, </a:t>
            </a:r>
            <a:r>
              <a:rPr lang="en-US" baseline="0" dirty="0" err="1" smtClean="0">
                <a:cs typeface="Calibri"/>
              </a:rPr>
              <a:t>ie</a:t>
            </a:r>
            <a:r>
              <a:rPr lang="en-US" baseline="0" dirty="0" smtClean="0">
                <a:cs typeface="Calibri"/>
              </a:rPr>
              <a:t> if they have spent £500 they can claim that £500 then put further claims in.</a:t>
            </a:r>
            <a:endParaRPr lang="en-US" dirty="0" smtClean="0">
              <a:cs typeface="Calibri"/>
            </a:endParaRPr>
          </a:p>
          <a:p>
            <a:endParaRPr lang="en-US" dirty="0" smtClean="0">
              <a:cs typeface="Calibri"/>
            </a:endParaRPr>
          </a:p>
          <a:p>
            <a:r>
              <a:rPr lang="en-US" dirty="0" smtClean="0">
                <a:cs typeface="Calibri"/>
              </a:rPr>
              <a:t>Sponsorship certificates required to allow them to apply for VISAs are required, provided</a:t>
            </a:r>
            <a:r>
              <a:rPr lang="en-US" baseline="0" dirty="0" smtClean="0">
                <a:cs typeface="Calibri"/>
              </a:rPr>
              <a:t> by GGC, nurse can apply for VISA, notifies HR when approved, advised to book own flights and provided with link to OH to book required checks</a:t>
            </a:r>
            <a:r>
              <a:rPr lang="en-US" dirty="0" smtClean="0">
                <a:cs typeface="Calibri"/>
              </a:rPr>
              <a:t>.  Part of VISA requirements is that the IEN must show they have £1500</a:t>
            </a:r>
            <a:r>
              <a:rPr lang="en-US" baseline="0" dirty="0" smtClean="0">
                <a:cs typeface="Calibri"/>
              </a:rPr>
              <a:t> to be able to support themselves when they arrive in the country.</a:t>
            </a:r>
            <a:endParaRPr lang="en-US" dirty="0" smtClean="0">
              <a:cs typeface="Calibri"/>
            </a:endParaRPr>
          </a:p>
          <a:p>
            <a:endParaRPr lang="en-US" dirty="0" smtClean="0">
              <a:cs typeface="Calibri"/>
            </a:endParaRPr>
          </a:p>
          <a:p>
            <a:r>
              <a:rPr lang="en-US" dirty="0" smtClean="0">
                <a:cs typeface="Calibri"/>
              </a:rPr>
              <a:t>WSU</a:t>
            </a:r>
            <a:r>
              <a:rPr lang="en-US" baseline="0" dirty="0" smtClean="0">
                <a:cs typeface="Calibri"/>
              </a:rPr>
              <a:t> </a:t>
            </a:r>
            <a:r>
              <a:rPr lang="en-US" dirty="0" smtClean="0">
                <a:cs typeface="Calibri"/>
              </a:rPr>
              <a:t>can offer</a:t>
            </a:r>
            <a:r>
              <a:rPr lang="en-US" baseline="0" dirty="0" smtClean="0">
                <a:cs typeface="Calibri"/>
              </a:rPr>
              <a:t> guidance re setting up bank account etc...   Expenses form will be emailed to all IENs directly from WSU and must be returned directly to them for sign off.  If sent via normal expenses route, it will be rejected.</a:t>
            </a:r>
            <a:endParaRPr lang="en-US" dirty="0">
              <a:cs typeface="Calibri"/>
            </a:endParaRP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562DA9A9-6876-4E90-91F7-2FB42A78E1A3}" type="slidenum">
              <a:rPr lang="en-GB" altLang="en-US"/>
              <a:pPr/>
              <a:t>3</a:t>
            </a:fld>
            <a:endParaRPr lang="en-GB" altLang="en-US"/>
          </a:p>
        </p:txBody>
      </p:sp>
    </p:spTree>
    <p:extLst>
      <p:ext uri="{BB962C8B-B14F-4D97-AF65-F5344CB8AC3E}">
        <p14:creationId xmlns:p14="http://schemas.microsoft.com/office/powerpoint/2010/main" val="344301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IENs</a:t>
            </a:r>
            <a:r>
              <a:rPr lang="en-GB" baseline="0" dirty="0" smtClean="0"/>
              <a:t> will be employed aligned to the Assistant Practitioner job description, however, they are not APs or HCSWs.  They are effectively pre-registered nurses requiring upskilling.  They will therefore have same access to HEPMA, </a:t>
            </a:r>
            <a:r>
              <a:rPr lang="en-GB" baseline="0" dirty="0" err="1" smtClean="0"/>
              <a:t>Trakcare</a:t>
            </a:r>
            <a:r>
              <a:rPr lang="en-GB" baseline="0" dirty="0" smtClean="0"/>
              <a:t> and Portal as current student nurses, so will be able to administer medications under direct supervision of registered nurse.</a:t>
            </a:r>
          </a:p>
          <a:p>
            <a:r>
              <a:rPr lang="en-GB" baseline="0" dirty="0" smtClean="0"/>
              <a:t>HCSW uniform.  Badges/ID cards should be arranged locally for IENs</a:t>
            </a:r>
          </a:p>
          <a:p>
            <a:r>
              <a:rPr lang="en-GB" baseline="0" dirty="0" smtClean="0"/>
              <a:t>Please note: personal care, maybe not undertaken previously, therefore, will need direct guidance.</a:t>
            </a:r>
          </a:p>
          <a:p>
            <a:r>
              <a:rPr lang="en-GB" baseline="0" dirty="0" smtClean="0"/>
              <a:t>Food, fluid and nutrition, been highlighted some difficulty with this for IENs, therefore as educators, managers, please ensure you are aware that they may need further support particularly around textured diets and thickened fluids.  Spoke with PD regarding resources available to support this.</a:t>
            </a:r>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4</a:t>
            </a:fld>
            <a:endParaRPr lang="en-GB" altLang="en-US"/>
          </a:p>
        </p:txBody>
      </p:sp>
    </p:spTree>
    <p:extLst>
      <p:ext uri="{BB962C8B-B14F-4D97-AF65-F5344CB8AC3E}">
        <p14:creationId xmlns:p14="http://schemas.microsoft.com/office/powerpoint/2010/main" val="1433221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Human Resources WSU are</a:t>
            </a:r>
            <a:r>
              <a:rPr lang="en-GB" baseline="0" dirty="0" smtClean="0"/>
              <a:t> involved from the start, however, there is a lot of complex information related to Immigration/Home Office requirements.  There is only 2 in the team.  A handbook is shared with IENs in advance of arrival and can be accessed on the IEN webpages which advises about setting up bank account, registering with GP </a:t>
            </a:r>
            <a:r>
              <a:rPr lang="en-GB" baseline="0" dirty="0" err="1" smtClean="0"/>
              <a:t>etc</a:t>
            </a:r>
            <a:r>
              <a:rPr lang="en-GB" baseline="0" dirty="0" smtClean="0"/>
              <a:t>…  They arrange for taxi to enter arrivals hall to collect IEN and take them to where they are going, so although not from GGC, there is transport there to meet them.</a:t>
            </a:r>
          </a:p>
          <a:p>
            <a:r>
              <a:rPr lang="en-GB" baseline="0" dirty="0" smtClean="0"/>
              <a:t>Ensuring processes for HR and payment are processed, supporting in the workplace.  Ensuring rostering for UWS OSCE preparation course and IENs are attending.  Ensuring opportunity for consolidation of learning from this within the ward area, time and support to complete the OSCE Preparation Course booklet which they can then use to refresh memory in advance of OSCE.  All IENs will be provided with this, it has all of the forms that would be part of their OSCEs, so is a good tool for consolidation.  Educators can use this as basis for educational support they can provide as well as supporting staff members who will support IENs with requirements for OSCEs.  The information is available on the NMC website, but in separate booklets.  Familiarise with marking criteria etc..</a:t>
            </a:r>
          </a:p>
          <a:p>
            <a:r>
              <a:rPr lang="en-GB" baseline="0" dirty="0" smtClean="0"/>
              <a:t>Allocate a preceptor to support them, so they know who to go to, who to ask questions of, this person can remain as preceptor when they have PIN and take on role of Preceptor/Flying Start Facilitator, so there is continuity for that.</a:t>
            </a:r>
          </a:p>
          <a:p>
            <a:r>
              <a:rPr lang="en-GB" baseline="0" dirty="0" smtClean="0"/>
              <a:t>PEF can offer support as we do for Learners in environment, topics specific to their learning, OSCE preparation course </a:t>
            </a:r>
            <a:r>
              <a:rPr lang="en-GB" baseline="0" dirty="0" err="1" smtClean="0"/>
              <a:t>etc</a:t>
            </a:r>
            <a:r>
              <a:rPr lang="en-GB" baseline="0" dirty="0" smtClean="0"/>
              <a:t>… happy to be contacted if you are unsure, and if we don’t know we can find out.</a:t>
            </a:r>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5</a:t>
            </a:fld>
            <a:endParaRPr lang="en-GB" altLang="en-US"/>
          </a:p>
        </p:txBody>
      </p:sp>
    </p:spTree>
    <p:extLst>
      <p:ext uri="{BB962C8B-B14F-4D97-AF65-F5344CB8AC3E}">
        <p14:creationId xmlns:p14="http://schemas.microsoft.com/office/powerpoint/2010/main" val="739226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xmlns="" id="{F0710FF9-9238-9496-E2CB-71A1528C1A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xmlns="" id="{12A4F950-DA0E-D48C-F1D1-91D426508A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dirty="0" smtClean="0"/>
              <a:t>OSCE Objective Structural Clinical Examination  is for testing practical nursing skills and communication skills (verbal, non-verbal and written)</a:t>
            </a:r>
            <a:endParaRPr lang="en-GB" altLang="en-US" dirty="0" smtClean="0">
              <a:cs typeface="Calibri"/>
            </a:endParaRPr>
          </a:p>
          <a:p>
            <a:pPr eaLnBrk="1" hangingPunct="1">
              <a:spcBef>
                <a:spcPct val="0"/>
              </a:spcBef>
            </a:pPr>
            <a:endParaRPr lang="en-GB" altLang="en-US" dirty="0" smtClean="0"/>
          </a:p>
          <a:p>
            <a:pPr eaLnBrk="1" hangingPunct="1">
              <a:spcBef>
                <a:spcPct val="0"/>
              </a:spcBef>
            </a:pPr>
            <a:r>
              <a:rPr lang="en-GB" altLang="en-US" dirty="0" smtClean="0"/>
              <a:t>UWS will be running the cohorts for IENs,</a:t>
            </a:r>
            <a:r>
              <a:rPr lang="en-GB" altLang="en-US" baseline="0" dirty="0" smtClean="0"/>
              <a:t> run 3 cohorts of 20 at one time over 2 universities.  IENs will be expected to make their own way to Paisley or Lanarkshire, if travel is further than to base, they can claim expenses for this.</a:t>
            </a:r>
          </a:p>
          <a:p>
            <a:pPr eaLnBrk="1" hangingPunct="1">
              <a:spcBef>
                <a:spcPct val="0"/>
              </a:spcBef>
            </a:pPr>
            <a:r>
              <a:rPr lang="en-GB" altLang="en-US" baseline="0" dirty="0" smtClean="0"/>
              <a:t>NHSGGC booking OSCEs independently due to differing dates. </a:t>
            </a:r>
            <a:r>
              <a:rPr lang="en-GB" altLang="en-US" dirty="0" smtClean="0">
                <a:cs typeface="Calibri"/>
              </a:rPr>
              <a:t>The nearest is Northumbria University, it is intended this is the one used.</a:t>
            </a:r>
            <a:r>
              <a:rPr lang="en-GB" altLang="en-US" baseline="0" dirty="0" smtClean="0">
                <a:cs typeface="Calibri"/>
              </a:rPr>
              <a:t>  </a:t>
            </a:r>
            <a:r>
              <a:rPr lang="en-GB" altLang="en-US" dirty="0" smtClean="0">
                <a:cs typeface="Calibri"/>
              </a:rPr>
              <a:t>All transport, accommodation and OSCE cost</a:t>
            </a:r>
            <a:r>
              <a:rPr lang="en-GB" altLang="en-US" baseline="0" dirty="0" smtClean="0">
                <a:cs typeface="Calibri"/>
              </a:rPr>
              <a:t> covered. If fail any stations, 1 resit will be paid for by organisation, if subsequent resit required, IEN may be required to fund that, but WSU will confirm.</a:t>
            </a:r>
          </a:p>
          <a:p>
            <a:pPr eaLnBrk="1" hangingPunct="1">
              <a:spcBef>
                <a:spcPct val="0"/>
              </a:spcBef>
            </a:pPr>
            <a:r>
              <a:rPr lang="en-GB" altLang="en-US" baseline="0" dirty="0" smtClean="0">
                <a:cs typeface="Calibri"/>
              </a:rPr>
              <a:t>They should sit OSCEs within 12 weeks of arrival, current delays not aligned to this, Workforce Supply must notify Home Office due to Visa requirements, as long as this is undertaken by them, then IEN can sit OSCEs </a:t>
            </a:r>
            <a:r>
              <a:rPr lang="en-GB" altLang="en-US" baseline="0" dirty="0" err="1" smtClean="0">
                <a:cs typeface="Calibri"/>
              </a:rPr>
              <a:t>outwith</a:t>
            </a:r>
            <a:r>
              <a:rPr lang="en-GB" altLang="en-US" baseline="0" dirty="0" smtClean="0">
                <a:cs typeface="Calibri"/>
              </a:rPr>
              <a:t> the 12 week period.</a:t>
            </a:r>
            <a:endParaRPr lang="en-GB" altLang="en-US" dirty="0" smtClean="0">
              <a:cs typeface="Calibri"/>
            </a:endParaRPr>
          </a:p>
        </p:txBody>
      </p:sp>
      <p:sp>
        <p:nvSpPr>
          <p:cNvPr id="7172" name="Slide Number Placeholder 3">
            <a:extLst>
              <a:ext uri="{FF2B5EF4-FFF2-40B4-BE49-F238E27FC236}">
                <a16:creationId xmlns:a16="http://schemas.microsoft.com/office/drawing/2014/main" xmlns="" id="{713FCDDA-1AFE-47D8-5767-41AE3A3F0B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ea typeface="ＭＳ Ｐゴシック" panose="020B0600070205080204" pitchFamily="34" charset="-128"/>
              </a:defRPr>
            </a:lvl1pPr>
            <a:lvl2pPr marL="742950" indent="-285750">
              <a:defRPr>
                <a:solidFill>
                  <a:schemeClr val="tx1"/>
                </a:solidFill>
                <a:latin typeface="Century Gothic" panose="020B0502020202020204" pitchFamily="34" charset="0"/>
                <a:ea typeface="ＭＳ Ｐゴシック" panose="020B0600070205080204" pitchFamily="34" charset="-128"/>
              </a:defRPr>
            </a:lvl2pPr>
            <a:lvl3pPr marL="1143000" indent="-228600">
              <a:defRPr>
                <a:solidFill>
                  <a:schemeClr val="tx1"/>
                </a:solidFill>
                <a:latin typeface="Century Gothic" panose="020B0502020202020204" pitchFamily="34" charset="0"/>
                <a:ea typeface="ＭＳ Ｐゴシック" panose="020B0600070205080204" pitchFamily="34" charset="-128"/>
              </a:defRPr>
            </a:lvl3pPr>
            <a:lvl4pPr marL="1600200" indent="-228600">
              <a:defRPr>
                <a:solidFill>
                  <a:schemeClr val="tx1"/>
                </a:solidFill>
                <a:latin typeface="Century Gothic" panose="020B0502020202020204" pitchFamily="34" charset="0"/>
                <a:ea typeface="ＭＳ Ｐゴシック" panose="020B0600070205080204" pitchFamily="34" charset="-128"/>
              </a:defRPr>
            </a:lvl4pPr>
            <a:lvl5pPr marL="2057400" indent="-228600">
              <a:defRPr>
                <a:solidFill>
                  <a:schemeClr val="tx1"/>
                </a:solidFill>
                <a:latin typeface="Century Gothic" panose="020B0502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9pPr>
          </a:lstStyle>
          <a:p>
            <a:fld id="{EF29BAA2-0D81-4323-B6CD-40C588E81383}" type="slidenum">
              <a:rPr lang="en-GB" altLang="en-US"/>
              <a:pPr/>
              <a:t>6</a:t>
            </a:fld>
            <a:endParaRPr lang="en-GB" altLang="en-US"/>
          </a:p>
        </p:txBody>
      </p:sp>
    </p:spTree>
    <p:extLst>
      <p:ext uri="{BB962C8B-B14F-4D97-AF65-F5344CB8AC3E}">
        <p14:creationId xmlns:p14="http://schemas.microsoft.com/office/powerpoint/2010/main" val="465707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xmlns="" id="{7ED220C9-7E6B-AEF8-6A83-C2EE536B80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xmlns="" id="{3A7C5BA8-B6A9-73F3-41F4-54B9F036F7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We advise that Educators undertake relevant TURAS Unit</a:t>
            </a:r>
            <a:r>
              <a:rPr lang="en-GB" altLang="en-US" baseline="0" dirty="0" smtClean="0"/>
              <a:t> to inform practice.</a:t>
            </a:r>
          </a:p>
          <a:p>
            <a:pPr eaLnBrk="1" hangingPunct="1">
              <a:spcBef>
                <a:spcPct val="0"/>
              </a:spcBef>
            </a:pPr>
            <a:r>
              <a:rPr lang="en-GB" altLang="en-US" baseline="0" dirty="0" smtClean="0"/>
              <a:t>It is strongly advised that IENs undertake the TURAS module.  </a:t>
            </a:r>
            <a:r>
              <a:rPr lang="en-GB" altLang="en-US" dirty="0" smtClean="0"/>
              <a:t>The </a:t>
            </a:r>
            <a:r>
              <a:rPr lang="en-GB" altLang="en-US" dirty="0"/>
              <a:t>unit for learners has videos on each OSCE station </a:t>
            </a:r>
            <a:r>
              <a:rPr lang="en-GB" altLang="en-US" dirty="0" smtClean="0"/>
              <a:t>and is useful </a:t>
            </a:r>
            <a:r>
              <a:rPr lang="en-GB" altLang="en-US" dirty="0"/>
              <a:t>for mock OSCE </a:t>
            </a:r>
            <a:r>
              <a:rPr lang="en-GB" altLang="en-US" dirty="0" smtClean="0"/>
              <a:t>practice</a:t>
            </a:r>
            <a:r>
              <a:rPr lang="en-GB" altLang="en-US" baseline="0" dirty="0" smtClean="0"/>
              <a:t> along with OSCE preparation for practice book.</a:t>
            </a:r>
            <a:endParaRPr lang="en-GB" altLang="en-US" dirty="0"/>
          </a:p>
          <a:p>
            <a:pPr>
              <a:spcBef>
                <a:spcPct val="0"/>
              </a:spcBef>
            </a:pPr>
            <a:r>
              <a:rPr lang="en-GB" altLang="en-US" dirty="0">
                <a:cs typeface="Calibri"/>
              </a:rPr>
              <a:t>Recruits should be directed to the library (NHS and public) if they do not have a laptop to access online </a:t>
            </a:r>
            <a:r>
              <a:rPr lang="en-GB" altLang="en-US" dirty="0" smtClean="0">
                <a:cs typeface="Calibri"/>
              </a:rPr>
              <a:t>resources, although they can also access IT resources</a:t>
            </a:r>
            <a:r>
              <a:rPr lang="en-GB" altLang="en-US" baseline="0" dirty="0" smtClean="0">
                <a:cs typeface="Calibri"/>
              </a:rPr>
              <a:t> within the PLE</a:t>
            </a:r>
            <a:r>
              <a:rPr lang="en-GB" altLang="en-US" dirty="0" smtClean="0">
                <a:cs typeface="Calibri"/>
              </a:rPr>
              <a:t>. </a:t>
            </a:r>
          </a:p>
          <a:p>
            <a:pPr>
              <a:spcBef>
                <a:spcPct val="0"/>
              </a:spcBef>
            </a:pPr>
            <a:r>
              <a:rPr lang="en-GB" altLang="en-US" dirty="0" smtClean="0">
                <a:cs typeface="Calibri"/>
              </a:rPr>
              <a:t>Once </a:t>
            </a:r>
            <a:r>
              <a:rPr lang="en-GB" altLang="en-US" dirty="0">
                <a:cs typeface="Calibri"/>
              </a:rPr>
              <a:t>booked into their OSCE test at Northumbria University, </a:t>
            </a:r>
            <a:r>
              <a:rPr lang="en-GB" altLang="en-US" dirty="0" smtClean="0">
                <a:cs typeface="Calibri"/>
              </a:rPr>
              <a:t>recruits </a:t>
            </a:r>
            <a:r>
              <a:rPr lang="en-GB" altLang="en-US" dirty="0">
                <a:cs typeface="Calibri"/>
              </a:rPr>
              <a:t>will have access to their online resources/paperwork and the Royal Marsden Manual of Clinical Nursing Procedures which is used to mark the skills undertaken</a:t>
            </a:r>
            <a:r>
              <a:rPr lang="en-GB" altLang="en-US" dirty="0" smtClean="0">
                <a:cs typeface="Calibri"/>
              </a:rPr>
              <a:t>.</a:t>
            </a:r>
          </a:p>
          <a:p>
            <a:pPr>
              <a:spcBef>
                <a:spcPct val="0"/>
              </a:spcBef>
            </a:pPr>
            <a:r>
              <a:rPr lang="en-GB" altLang="en-US" dirty="0" smtClean="0">
                <a:cs typeface="Calibri"/>
              </a:rPr>
              <a:t>This information cam also be found on IEN pages.</a:t>
            </a:r>
            <a:endParaRPr lang="en-GB" altLang="en-US" dirty="0">
              <a:cs typeface="Calibri"/>
            </a:endParaRPr>
          </a:p>
        </p:txBody>
      </p:sp>
      <p:sp>
        <p:nvSpPr>
          <p:cNvPr id="9220" name="Slide Number Placeholder 3">
            <a:extLst>
              <a:ext uri="{FF2B5EF4-FFF2-40B4-BE49-F238E27FC236}">
                <a16:creationId xmlns:a16="http://schemas.microsoft.com/office/drawing/2014/main" xmlns="" id="{C3C0CFB5-5CBF-7DF8-0F12-29E75B39E1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ea typeface="ＭＳ Ｐゴシック" panose="020B0600070205080204" pitchFamily="34" charset="-128"/>
              </a:defRPr>
            </a:lvl1pPr>
            <a:lvl2pPr marL="742950" indent="-285750">
              <a:defRPr>
                <a:solidFill>
                  <a:schemeClr val="tx1"/>
                </a:solidFill>
                <a:latin typeface="Century Gothic" panose="020B0502020202020204" pitchFamily="34" charset="0"/>
                <a:ea typeface="ＭＳ Ｐゴシック" panose="020B0600070205080204" pitchFamily="34" charset="-128"/>
              </a:defRPr>
            </a:lvl2pPr>
            <a:lvl3pPr marL="1143000" indent="-228600">
              <a:defRPr>
                <a:solidFill>
                  <a:schemeClr val="tx1"/>
                </a:solidFill>
                <a:latin typeface="Century Gothic" panose="020B0502020202020204" pitchFamily="34" charset="0"/>
                <a:ea typeface="ＭＳ Ｐゴシック" panose="020B0600070205080204" pitchFamily="34" charset="-128"/>
              </a:defRPr>
            </a:lvl3pPr>
            <a:lvl4pPr marL="1600200" indent="-228600">
              <a:defRPr>
                <a:solidFill>
                  <a:schemeClr val="tx1"/>
                </a:solidFill>
                <a:latin typeface="Century Gothic" panose="020B0502020202020204" pitchFamily="34" charset="0"/>
                <a:ea typeface="ＭＳ Ｐゴシック" panose="020B0600070205080204" pitchFamily="34" charset="-128"/>
              </a:defRPr>
            </a:lvl4pPr>
            <a:lvl5pPr marL="2057400" indent="-228600">
              <a:defRPr>
                <a:solidFill>
                  <a:schemeClr val="tx1"/>
                </a:solidFill>
                <a:latin typeface="Century Gothic" panose="020B0502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ＭＳ Ｐゴシック" panose="020B0600070205080204" pitchFamily="34" charset="-128"/>
              </a:defRPr>
            </a:lvl9pPr>
          </a:lstStyle>
          <a:p>
            <a:fld id="{D3B29D30-6094-4BDF-9176-DF89F6A39705}" type="slidenum">
              <a:rPr lang="en-GB" altLang="en-US"/>
              <a:pPr/>
              <a:t>7</a:t>
            </a:fld>
            <a:endParaRPr lang="en-GB" altLang="en-US"/>
          </a:p>
        </p:txBody>
      </p:sp>
    </p:spTree>
    <p:extLst>
      <p:ext uri="{BB962C8B-B14F-4D97-AF65-F5344CB8AC3E}">
        <p14:creationId xmlns:p14="http://schemas.microsoft.com/office/powerpoint/2010/main" val="1023727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Total time is</a:t>
            </a:r>
            <a:r>
              <a:rPr lang="en-GB" baseline="0" dirty="0" smtClean="0"/>
              <a:t> approximately 2hr 40 minutes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All equipment is supplied by Northumbria </a:t>
            </a:r>
            <a:r>
              <a:rPr lang="en-GB" baseline="0" dirty="0" err="1" smtClean="0"/>
              <a:t>ie</a:t>
            </a:r>
            <a:r>
              <a:rPr lang="en-GB" baseline="0" dirty="0" smtClean="0"/>
              <a:t> fob watch, different </a:t>
            </a:r>
            <a:r>
              <a:rPr lang="en-GB" baseline="0" dirty="0" err="1" smtClean="0"/>
              <a:t>coloure</a:t>
            </a:r>
            <a:r>
              <a:rPr lang="en-GB" baseline="0" dirty="0" smtClean="0"/>
              <a:t> pens for each station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IEN will complete all 10 stations. See next</a:t>
            </a:r>
            <a:r>
              <a:rPr lang="en-GB" baseline="0" dirty="0" smtClean="0"/>
              <a:t> slide for breakdown and examples</a:t>
            </a:r>
            <a:endParaRPr lang="en-GB" dirty="0" smtClean="0"/>
          </a:p>
          <a:p>
            <a:endParaRPr lang="en-GB" baseline="0" dirty="0" smtClean="0"/>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8</a:t>
            </a:fld>
            <a:endParaRPr lang="en-GB" altLang="en-US"/>
          </a:p>
        </p:txBody>
      </p:sp>
    </p:spTree>
    <p:extLst>
      <p:ext uri="{BB962C8B-B14F-4D97-AF65-F5344CB8AC3E}">
        <p14:creationId xmlns:p14="http://schemas.microsoft.com/office/powerpoint/2010/main" val="2186725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APIE</a:t>
            </a:r>
            <a:r>
              <a:rPr lang="en-GB" baseline="0" smtClean="0"/>
              <a:t> </a:t>
            </a:r>
            <a:r>
              <a:rPr lang="en-GB" baseline="0" dirty="0" smtClean="0"/>
              <a:t>Assessment, Planning, Implementation, Evaluation based round patient scenario </a:t>
            </a:r>
            <a:r>
              <a:rPr lang="en-GB" baseline="0" dirty="0" err="1" smtClean="0"/>
              <a:t>ie</a:t>
            </a:r>
            <a:r>
              <a:rPr lang="en-GB" baseline="0" dirty="0" smtClean="0"/>
              <a:t> Chest Infection </a:t>
            </a:r>
          </a:p>
          <a:p>
            <a:r>
              <a:rPr lang="en-GB" dirty="0" smtClean="0"/>
              <a:t>Nursing</a:t>
            </a:r>
            <a:r>
              <a:rPr lang="en-GB" baseline="0" dirty="0" smtClean="0"/>
              <a:t> skills 4 from listed scenarios. Can be paired </a:t>
            </a:r>
            <a:r>
              <a:rPr lang="en-GB" baseline="0" dirty="0" err="1" smtClean="0"/>
              <a:t>ie</a:t>
            </a:r>
            <a:r>
              <a:rPr lang="en-GB" baseline="0" dirty="0" smtClean="0"/>
              <a:t> Pain Assessment with Wound Assessment</a:t>
            </a:r>
            <a:endParaRPr lang="en-GB" dirty="0" smtClean="0"/>
          </a:p>
          <a:p>
            <a:r>
              <a:rPr lang="en-GB" dirty="0" smtClean="0"/>
              <a:t>Evidence based example summarise research </a:t>
            </a:r>
            <a:r>
              <a:rPr lang="en-GB" dirty="0" err="1" smtClean="0"/>
              <a:t>ie</a:t>
            </a:r>
            <a:r>
              <a:rPr lang="en-GB" dirty="0" smtClean="0"/>
              <a:t> Cranberry</a:t>
            </a:r>
            <a:r>
              <a:rPr lang="en-GB" baseline="0" dirty="0" smtClean="0"/>
              <a:t> juice to prevent recurrent UTI – research article is by makers of cranberry juice.</a:t>
            </a:r>
          </a:p>
          <a:p>
            <a:r>
              <a:rPr lang="en-GB" baseline="0" dirty="0" smtClean="0"/>
              <a:t>Professional Values written piece on a scenario </a:t>
            </a:r>
            <a:r>
              <a:rPr lang="en-GB" baseline="0" dirty="0" err="1" smtClean="0"/>
              <a:t>ie</a:t>
            </a:r>
            <a:r>
              <a:rPr lang="en-GB" baseline="0" dirty="0" smtClean="0"/>
              <a:t> witnessing a member of staff taking analgesia from drug trolley for own use. </a:t>
            </a:r>
            <a:endParaRPr lang="en-GB" dirty="0" smtClean="0"/>
          </a:p>
          <a:p>
            <a:endParaRPr lang="en-GB" dirty="0"/>
          </a:p>
        </p:txBody>
      </p:sp>
      <p:sp>
        <p:nvSpPr>
          <p:cNvPr id="4" name="Slide Number Placeholder 3"/>
          <p:cNvSpPr>
            <a:spLocks noGrp="1"/>
          </p:cNvSpPr>
          <p:nvPr>
            <p:ph type="sldNum" sz="quarter" idx="10"/>
          </p:nvPr>
        </p:nvSpPr>
        <p:spPr/>
        <p:txBody>
          <a:bodyPr/>
          <a:lstStyle/>
          <a:p>
            <a:fld id="{562DA9A9-6876-4E90-91F7-2FB42A78E1A3}" type="slidenum">
              <a:rPr lang="en-GB" altLang="en-US" smtClean="0"/>
              <a:pPr/>
              <a:t>9</a:t>
            </a:fld>
            <a:endParaRPr lang="en-GB" altLang="en-US"/>
          </a:p>
        </p:txBody>
      </p:sp>
    </p:spTree>
    <p:extLst>
      <p:ext uri="{BB962C8B-B14F-4D97-AF65-F5344CB8AC3E}">
        <p14:creationId xmlns:p14="http://schemas.microsoft.com/office/powerpoint/2010/main" val="412929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5A64A32-9194-4C63-8074-1DD551658599}" type="datetimeFigureOut">
              <a:rPr lang="en-GB" smtClean="0"/>
              <a:pPr>
                <a:defRPr/>
              </a:pPr>
              <a:t>25/01/2024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4CBA7A2-184B-4F8E-B7C3-015D69FF609E}" type="slidenum">
              <a:rPr lang="en-GB" altLang="en-US" smtClean="0"/>
              <a:pPr/>
              <a:t>‹#›</a:t>
            </a:fld>
            <a:endParaRPr lang="en-GB" altLang="en-US"/>
          </a:p>
        </p:txBody>
      </p:sp>
    </p:spTree>
    <p:extLst>
      <p:ext uri="{BB962C8B-B14F-4D97-AF65-F5344CB8AC3E}">
        <p14:creationId xmlns:p14="http://schemas.microsoft.com/office/powerpoint/2010/main" val="114375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BAC5DD80-EDED-4E5C-9902-F3B3F3CC3043}" type="datetimeFigureOut">
              <a:rPr lang="en-GB" smtClean="0"/>
              <a:pPr>
                <a:defRPr/>
              </a:pPr>
              <a:t>25/01/2024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FCD5BAEA-4E52-4A69-9E11-7C066C911C2A}" type="slidenum">
              <a:rPr lang="en-GB" altLang="en-US" smtClean="0"/>
              <a:pPr/>
              <a:t>‹#›</a:t>
            </a:fld>
            <a:endParaRPr lang="en-GB" altLang="en-US"/>
          </a:p>
        </p:txBody>
      </p:sp>
    </p:spTree>
    <p:extLst>
      <p:ext uri="{BB962C8B-B14F-4D97-AF65-F5344CB8AC3E}">
        <p14:creationId xmlns:p14="http://schemas.microsoft.com/office/powerpoint/2010/main" val="319202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B2CAFAB5-6022-4604-91CF-A674216B6E59}" type="datetimeFigureOut">
              <a:rPr lang="en-GB" smtClean="0"/>
              <a:pPr>
                <a:defRPr/>
              </a:pPr>
              <a:t>25/01/2024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A313041F-C9C8-43AC-A308-9085A316833C}" type="slidenum">
              <a:rPr lang="en-GB" altLang="en-US" smtClean="0"/>
              <a:pPr/>
              <a:t>‹#›</a:t>
            </a:fld>
            <a:endParaRPr lang="en-GB" altLang="en-US"/>
          </a:p>
        </p:txBody>
      </p:sp>
    </p:spTree>
    <p:extLst>
      <p:ext uri="{BB962C8B-B14F-4D97-AF65-F5344CB8AC3E}">
        <p14:creationId xmlns:p14="http://schemas.microsoft.com/office/powerpoint/2010/main" val="3174649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10363200" cy="874713"/>
          </a:xfrm>
        </p:spPr>
        <p:txBody>
          <a:bodyPr/>
          <a:lstStyle/>
          <a:p>
            <a:r>
              <a:rPr lang="en-US"/>
              <a:t>Click to edit Master title style</a:t>
            </a:r>
            <a:endParaRPr lang="en-GB"/>
          </a:p>
        </p:txBody>
      </p:sp>
      <p:sp>
        <p:nvSpPr>
          <p:cNvPr id="3" name="Table Placeholder 2"/>
          <p:cNvSpPr>
            <a:spLocks noGrp="1"/>
          </p:cNvSpPr>
          <p:nvPr>
            <p:ph type="tbl" idx="1"/>
          </p:nvPr>
        </p:nvSpPr>
        <p:spPr>
          <a:xfrm>
            <a:off x="914400" y="1844676"/>
            <a:ext cx="10363200" cy="4251325"/>
          </a:xfrm>
        </p:spPr>
        <p:txBody>
          <a:bodyPr/>
          <a:lstStyle/>
          <a:p>
            <a:r>
              <a:rPr lang="en-US"/>
              <a:t>Click icon to add table</a:t>
            </a:r>
            <a:endParaRPr lang="en-GB"/>
          </a:p>
        </p:txBody>
      </p:sp>
      <p:sp>
        <p:nvSpPr>
          <p:cNvPr id="4" name="Date Placeholder 3"/>
          <p:cNvSpPr>
            <a:spLocks noGrp="1"/>
          </p:cNvSpPr>
          <p:nvPr>
            <p:ph type="dt" sz="half" idx="10"/>
          </p:nvPr>
        </p:nvSpPr>
        <p:spPr>
          <a:xfrm>
            <a:off x="914400" y="6248400"/>
            <a:ext cx="2540000" cy="457200"/>
          </a:xfrm>
        </p:spPr>
        <p:txBody>
          <a:bodyPr/>
          <a:lstStyle>
            <a:lvl1pPr>
              <a:defRPr/>
            </a:lvl1pPr>
          </a:lstStyle>
          <a:p>
            <a:pPr>
              <a:defRPr/>
            </a:pPr>
            <a:fld id="{51EF18AA-3C21-4AB7-A626-CAE04C6D6C47}" type="datetimeFigureOut">
              <a:rPr lang="en-GB" smtClean="0"/>
              <a:pPr>
                <a:defRPr/>
              </a:pPr>
              <a:t>25/01/2024</a:t>
            </a:fld>
            <a:endParaRPr lang="en-GB"/>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8737600" y="6248400"/>
            <a:ext cx="2540000" cy="457200"/>
          </a:xfrm>
        </p:spPr>
        <p:txBody>
          <a:bodyPr/>
          <a:lstStyle>
            <a:lvl1pPr>
              <a:defRPr/>
            </a:lvl1pPr>
          </a:lstStyle>
          <a:p>
            <a:fld id="{EAA7687F-CC19-4AE0-8B96-2168BD67B2D8}" type="slidenum">
              <a:rPr lang="en-GB" altLang="en-US" smtClean="0"/>
              <a:pPr/>
              <a:t>‹#›</a:t>
            </a:fld>
            <a:endParaRPr lang="en-GB" altLang="en-US"/>
          </a:p>
        </p:txBody>
      </p:sp>
    </p:spTree>
    <p:extLst>
      <p:ext uri="{BB962C8B-B14F-4D97-AF65-F5344CB8AC3E}">
        <p14:creationId xmlns:p14="http://schemas.microsoft.com/office/powerpoint/2010/main" val="2199417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10363200" cy="874713"/>
          </a:xfrm>
        </p:spPr>
        <p:txBody>
          <a:bodyPr/>
          <a:lstStyle/>
          <a:p>
            <a:r>
              <a:rPr lang="en-US"/>
              <a:t>Click to edit Master title style</a:t>
            </a:r>
            <a:endParaRPr lang="en-GB"/>
          </a:p>
        </p:txBody>
      </p:sp>
      <p:sp>
        <p:nvSpPr>
          <p:cNvPr id="3" name="Text Placeholder 2"/>
          <p:cNvSpPr>
            <a:spLocks noGrp="1"/>
          </p:cNvSpPr>
          <p:nvPr>
            <p:ph type="body" sz="half" idx="1"/>
          </p:nvPr>
        </p:nvSpPr>
        <p:spPr>
          <a:xfrm>
            <a:off x="914400" y="1844676"/>
            <a:ext cx="5080000" cy="4251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844676"/>
            <a:ext cx="5080000" cy="4251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914400" y="6248400"/>
            <a:ext cx="2540000" cy="457200"/>
          </a:xfrm>
        </p:spPr>
        <p:txBody>
          <a:bodyPr/>
          <a:lstStyle>
            <a:lvl1pPr>
              <a:defRPr/>
            </a:lvl1pPr>
          </a:lstStyle>
          <a:p>
            <a:pPr>
              <a:defRPr/>
            </a:pPr>
            <a:fld id="{51EF18AA-3C21-4AB7-A626-CAE04C6D6C47}" type="datetimeFigureOut">
              <a:rPr lang="en-GB" smtClean="0"/>
              <a:pPr>
                <a:defRPr/>
              </a:pPr>
              <a:t>25/01/2024</a:t>
            </a:fld>
            <a:endParaRPr lang="en-GB"/>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EAA7687F-CC19-4AE0-8B96-2168BD67B2D8}" type="slidenum">
              <a:rPr lang="en-GB" altLang="en-US" smtClean="0"/>
              <a:pPr/>
              <a:t>‹#›</a:t>
            </a:fld>
            <a:endParaRPr lang="en-GB" altLang="en-US"/>
          </a:p>
        </p:txBody>
      </p:sp>
    </p:spTree>
    <p:extLst>
      <p:ext uri="{BB962C8B-B14F-4D97-AF65-F5344CB8AC3E}">
        <p14:creationId xmlns:p14="http://schemas.microsoft.com/office/powerpoint/2010/main" val="2158846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BE79049-4E3F-4366-9036-C26C3E81975B}" type="datetimeFigureOut">
              <a:rPr lang="en-GB" smtClean="0"/>
              <a:pPr>
                <a:defRPr/>
              </a:pPr>
              <a:t>25/01/2024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49423B94-8F35-4E28-A104-5E8FAB51DB75}" type="slidenum">
              <a:rPr lang="en-GB" altLang="en-US" smtClean="0"/>
              <a:pPr/>
              <a:t>‹#›</a:t>
            </a:fld>
            <a:endParaRPr lang="en-GB" altLang="en-US"/>
          </a:p>
        </p:txBody>
      </p:sp>
    </p:spTree>
    <p:extLst>
      <p:ext uri="{BB962C8B-B14F-4D97-AF65-F5344CB8AC3E}">
        <p14:creationId xmlns:p14="http://schemas.microsoft.com/office/powerpoint/2010/main" val="124976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176B8FF-0FFE-4291-B3E4-F4761E31EB98}" type="datetimeFigureOut">
              <a:rPr lang="en-GB" smtClean="0"/>
              <a:pPr>
                <a:defRPr/>
              </a:pPr>
              <a:t>25/01/2024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F1B085A-1CD2-421B-B252-28F63B779C72}" type="slidenum">
              <a:rPr lang="en-GB" altLang="en-US" smtClean="0"/>
              <a:pPr/>
              <a:t>‹#›</a:t>
            </a:fld>
            <a:endParaRPr lang="en-GB" altLang="en-US"/>
          </a:p>
        </p:txBody>
      </p:sp>
    </p:spTree>
    <p:extLst>
      <p:ext uri="{BB962C8B-B14F-4D97-AF65-F5344CB8AC3E}">
        <p14:creationId xmlns:p14="http://schemas.microsoft.com/office/powerpoint/2010/main" val="130181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844676"/>
            <a:ext cx="5080000" cy="4251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844676"/>
            <a:ext cx="5080000" cy="4251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pPr>
              <a:defRPr/>
            </a:pPr>
            <a:fld id="{4CC4EABC-1915-411A-A836-FC80DAAA4046}" type="datetimeFigureOut">
              <a:rPr lang="en-GB" smtClean="0"/>
              <a:pPr>
                <a:defRPr/>
              </a:pPr>
              <a:t>25/01/2024</a:t>
            </a:fld>
            <a:endParaRPr lang="en-GB"/>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fld id="{B6FC86FE-25E2-4D88-ADD8-923EA5F1A420}" type="slidenum">
              <a:rPr lang="en-GB" altLang="en-US" smtClean="0"/>
              <a:pPr/>
              <a:t>‹#›</a:t>
            </a:fld>
            <a:endParaRPr lang="en-GB" altLang="en-US"/>
          </a:p>
        </p:txBody>
      </p:sp>
    </p:spTree>
    <p:extLst>
      <p:ext uri="{BB962C8B-B14F-4D97-AF65-F5344CB8AC3E}">
        <p14:creationId xmlns:p14="http://schemas.microsoft.com/office/powerpoint/2010/main" val="3482526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pPr>
              <a:defRPr/>
            </a:pPr>
            <a:fld id="{2F8E923A-0A6E-4257-B010-A12FEF5DDDEC}" type="datetimeFigureOut">
              <a:rPr lang="en-GB" smtClean="0"/>
              <a:pPr>
                <a:defRPr/>
              </a:pPr>
              <a:t>25/01/2024</a:t>
            </a:fld>
            <a:endParaRPr lang="en-GB"/>
          </a:p>
        </p:txBody>
      </p:sp>
      <p:sp>
        <p:nvSpPr>
          <p:cNvPr id="8" name="Footer Placeholder 7"/>
          <p:cNvSpPr>
            <a:spLocks noGrp="1"/>
          </p:cNvSpPr>
          <p:nvPr>
            <p:ph type="ftr" sz="quarter" idx="11"/>
          </p:nvPr>
        </p:nvSpPr>
        <p:spPr/>
        <p:txBody>
          <a:bodyPr/>
          <a:lstStyle>
            <a:lvl1pPr>
              <a:defRPr/>
            </a:lvl1pPr>
          </a:lstStyle>
          <a:p>
            <a:pPr>
              <a:defRPr/>
            </a:pPr>
            <a:endParaRPr lang="en-GB"/>
          </a:p>
        </p:txBody>
      </p:sp>
      <p:sp>
        <p:nvSpPr>
          <p:cNvPr id="9" name="Slide Number Placeholder 8"/>
          <p:cNvSpPr>
            <a:spLocks noGrp="1"/>
          </p:cNvSpPr>
          <p:nvPr>
            <p:ph type="sldNum" sz="quarter" idx="12"/>
          </p:nvPr>
        </p:nvSpPr>
        <p:spPr/>
        <p:txBody>
          <a:bodyPr/>
          <a:lstStyle>
            <a:lvl1pPr>
              <a:defRPr/>
            </a:lvl1pPr>
          </a:lstStyle>
          <a:p>
            <a:fld id="{E9FCC911-54C7-4C9A-9FCD-0F9E0417DA51}" type="slidenum">
              <a:rPr lang="en-GB" altLang="en-US" smtClean="0"/>
              <a:pPr/>
              <a:t>‹#›</a:t>
            </a:fld>
            <a:endParaRPr lang="en-GB" altLang="en-US"/>
          </a:p>
        </p:txBody>
      </p:sp>
    </p:spTree>
    <p:extLst>
      <p:ext uri="{BB962C8B-B14F-4D97-AF65-F5344CB8AC3E}">
        <p14:creationId xmlns:p14="http://schemas.microsoft.com/office/powerpoint/2010/main" val="604760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fld id="{E3C078E2-7A21-43AE-81DD-E8932E3AFB8F}" type="datetimeFigureOut">
              <a:rPr lang="en-GB" smtClean="0"/>
              <a:pPr>
                <a:defRPr/>
              </a:pPr>
              <a:t>25/01/2024</a:t>
            </a:fld>
            <a:endParaRPr lang="en-GB"/>
          </a:p>
        </p:txBody>
      </p:sp>
      <p:sp>
        <p:nvSpPr>
          <p:cNvPr id="4" name="Footer Placeholder 3"/>
          <p:cNvSpPr>
            <a:spLocks noGrp="1"/>
          </p:cNvSpPr>
          <p:nvPr>
            <p:ph type="ftr" sz="quarter" idx="11"/>
          </p:nvPr>
        </p:nvSpPr>
        <p:spPr/>
        <p:txBody>
          <a:bodyPr/>
          <a:lstStyle>
            <a:lvl1pPr>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fld id="{B90F2B42-00D4-4B8D-BF9A-A2BE538CCD4C}" type="slidenum">
              <a:rPr lang="en-GB" altLang="en-US" smtClean="0"/>
              <a:pPr/>
              <a:t>‹#›</a:t>
            </a:fld>
            <a:endParaRPr lang="en-GB" altLang="en-US"/>
          </a:p>
        </p:txBody>
      </p:sp>
    </p:spTree>
    <p:extLst>
      <p:ext uri="{BB962C8B-B14F-4D97-AF65-F5344CB8AC3E}">
        <p14:creationId xmlns:p14="http://schemas.microsoft.com/office/powerpoint/2010/main" val="130624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10AA793-5CE4-48E5-82B4-FAA357DAAD7D}" type="datetimeFigureOut">
              <a:rPr lang="en-GB" smtClean="0"/>
              <a:pPr>
                <a:defRPr/>
              </a:pPr>
              <a:t>25/01/2024</a:t>
            </a:fld>
            <a:endParaRPr lang="en-GB"/>
          </a:p>
        </p:txBody>
      </p:sp>
      <p:sp>
        <p:nvSpPr>
          <p:cNvPr id="3" name="Footer Placeholder 2"/>
          <p:cNvSpPr>
            <a:spLocks noGrp="1"/>
          </p:cNvSpPr>
          <p:nvPr>
            <p:ph type="ftr" sz="quarter" idx="11"/>
          </p:nvPr>
        </p:nvSpPr>
        <p:spPr/>
        <p:txBody>
          <a:bodyPr/>
          <a:lstStyle>
            <a:lvl1pPr>
              <a:defRPr/>
            </a:lvl1pPr>
          </a:lstStyle>
          <a:p>
            <a:pPr>
              <a:defRPr/>
            </a:pPr>
            <a:endParaRPr lang="en-GB"/>
          </a:p>
        </p:txBody>
      </p:sp>
      <p:sp>
        <p:nvSpPr>
          <p:cNvPr id="4" name="Slide Number Placeholder 3"/>
          <p:cNvSpPr>
            <a:spLocks noGrp="1"/>
          </p:cNvSpPr>
          <p:nvPr>
            <p:ph type="sldNum" sz="quarter" idx="12"/>
          </p:nvPr>
        </p:nvSpPr>
        <p:spPr/>
        <p:txBody>
          <a:bodyPr/>
          <a:lstStyle>
            <a:lvl1pPr>
              <a:defRPr/>
            </a:lvl1pPr>
          </a:lstStyle>
          <a:p>
            <a:fld id="{84AE277F-1321-4B01-B663-FC1B69309940}" type="slidenum">
              <a:rPr lang="en-GB" altLang="en-US" smtClean="0"/>
              <a:pPr/>
              <a:t>‹#›</a:t>
            </a:fld>
            <a:endParaRPr lang="en-GB" altLang="en-US"/>
          </a:p>
        </p:txBody>
      </p:sp>
    </p:spTree>
    <p:extLst>
      <p:ext uri="{BB962C8B-B14F-4D97-AF65-F5344CB8AC3E}">
        <p14:creationId xmlns:p14="http://schemas.microsoft.com/office/powerpoint/2010/main" val="6133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00D9FDDC-B76F-40D8-90A0-FC536B82D711}" type="datetimeFigureOut">
              <a:rPr lang="en-GB" smtClean="0"/>
              <a:pPr>
                <a:defRPr/>
              </a:pPr>
              <a:t>25/01/2024</a:t>
            </a:fld>
            <a:endParaRPr lang="en-GB"/>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fld id="{3D974CA6-EB63-4CE8-966F-4F18B18CA390}" type="slidenum">
              <a:rPr lang="en-GB" altLang="en-US" smtClean="0"/>
              <a:pPr/>
              <a:t>‹#›</a:t>
            </a:fld>
            <a:endParaRPr lang="en-GB" altLang="en-US"/>
          </a:p>
        </p:txBody>
      </p:sp>
    </p:spTree>
    <p:extLst>
      <p:ext uri="{BB962C8B-B14F-4D97-AF65-F5344CB8AC3E}">
        <p14:creationId xmlns:p14="http://schemas.microsoft.com/office/powerpoint/2010/main" val="320330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13B3C290-D08B-4836-8CE8-8867DE4EC694}" type="datetimeFigureOut">
              <a:rPr lang="en-GB" smtClean="0"/>
              <a:pPr>
                <a:defRPr/>
              </a:pPr>
              <a:t>25/01/2024</a:t>
            </a:fld>
            <a:endParaRPr lang="en-GB"/>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fld id="{B674F100-138C-47C7-9627-80252A5CA29C}" type="slidenum">
              <a:rPr lang="en-GB" altLang="en-US" smtClean="0"/>
              <a:pPr/>
              <a:t>‹#›</a:t>
            </a:fld>
            <a:endParaRPr lang="en-GB" altLang="en-US"/>
          </a:p>
        </p:txBody>
      </p:sp>
    </p:spTree>
    <p:extLst>
      <p:ext uri="{BB962C8B-B14F-4D97-AF65-F5344CB8AC3E}">
        <p14:creationId xmlns:p14="http://schemas.microsoft.com/office/powerpoint/2010/main" val="2525724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Whoosh"/>
          <p:cNvPicPr>
            <a:picLocks noChangeAspect="1" noChangeArrowheads="1"/>
          </p:cNvPicPr>
          <p:nvPr/>
        </p:nvPicPr>
        <p:blipFill>
          <a:blip r:embed="rId15" cstate="print"/>
          <a:srcRect/>
          <a:stretch>
            <a:fillRect/>
          </a:stretch>
        </p:blipFill>
        <p:spPr bwMode="auto">
          <a:xfrm>
            <a:off x="0" y="3733800"/>
            <a:ext cx="12192000" cy="2965450"/>
          </a:xfrm>
          <a:prstGeom prst="rect">
            <a:avLst/>
          </a:prstGeom>
          <a:noFill/>
        </p:spPr>
      </p:pic>
      <p:sp>
        <p:nvSpPr>
          <p:cNvPr id="1026" name="Rectangle 2"/>
          <p:cNvSpPr>
            <a:spLocks noGrp="1" noChangeArrowheads="1"/>
          </p:cNvSpPr>
          <p:nvPr>
            <p:ph type="title"/>
          </p:nvPr>
        </p:nvSpPr>
        <p:spPr bwMode="auto">
          <a:xfrm>
            <a:off x="914400" y="609601"/>
            <a:ext cx="10363200" cy="8747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844676"/>
            <a:ext cx="10363200" cy="4251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fld id="{51EF18AA-3C21-4AB7-A626-CAE04C6D6C47}" type="datetimeFigureOut">
              <a:rPr lang="en-GB" smtClean="0"/>
              <a:pPr>
                <a:defRPr/>
              </a:pPr>
              <a:t>25/01/2024</a:t>
            </a:fld>
            <a:endParaRPr lang="en-GB"/>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EAA7687F-CC19-4AE0-8B96-2168BD67B2D8}" type="slidenum">
              <a:rPr lang="en-GB" altLang="en-US" smtClean="0"/>
              <a:pPr/>
              <a:t>‹#›</a:t>
            </a:fld>
            <a:endParaRPr lang="en-GB" altLang="en-US"/>
          </a:p>
        </p:txBody>
      </p:sp>
    </p:spTree>
    <p:extLst>
      <p:ext uri="{BB962C8B-B14F-4D97-AF65-F5344CB8AC3E}">
        <p14:creationId xmlns:p14="http://schemas.microsoft.com/office/powerpoint/2010/main" val="3763271130"/>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 id="2147483994" r:id="rId12"/>
    <p:sldLayoutId id="2147483995" r:id="rId13"/>
  </p:sldLayoutIdLst>
  <p:txStyles>
    <p:titleStyle>
      <a:lvl1pPr algn="ctr" rtl="0" eaLnBrk="1" fontAlgn="base" hangingPunct="1">
        <a:spcBef>
          <a:spcPct val="0"/>
        </a:spcBef>
        <a:spcAft>
          <a:spcPct val="0"/>
        </a:spcAft>
        <a:defRPr sz="4200">
          <a:solidFill>
            <a:schemeClr val="tx2"/>
          </a:solidFill>
          <a:latin typeface="+mj-lt"/>
          <a:ea typeface="+mj-ea"/>
          <a:cs typeface="+mj-cs"/>
        </a:defRPr>
      </a:lvl1pPr>
      <a:lvl2pPr algn="ctr" rtl="0" eaLnBrk="1" fontAlgn="base" hangingPunct="1">
        <a:spcBef>
          <a:spcPct val="0"/>
        </a:spcBef>
        <a:spcAft>
          <a:spcPct val="0"/>
        </a:spcAft>
        <a:defRPr sz="4200">
          <a:solidFill>
            <a:schemeClr val="tx2"/>
          </a:solidFill>
          <a:latin typeface="Arial" charset="0"/>
          <a:ea typeface="ＭＳ Ｐゴシック" pitchFamily="-108" charset="-128"/>
        </a:defRPr>
      </a:lvl2pPr>
      <a:lvl3pPr algn="ctr" rtl="0" eaLnBrk="1" fontAlgn="base" hangingPunct="1">
        <a:spcBef>
          <a:spcPct val="0"/>
        </a:spcBef>
        <a:spcAft>
          <a:spcPct val="0"/>
        </a:spcAft>
        <a:defRPr sz="4200">
          <a:solidFill>
            <a:schemeClr val="tx2"/>
          </a:solidFill>
          <a:latin typeface="Arial" charset="0"/>
          <a:ea typeface="ＭＳ Ｐゴシック" pitchFamily="-108" charset="-128"/>
        </a:defRPr>
      </a:lvl3pPr>
      <a:lvl4pPr algn="ctr" rtl="0" eaLnBrk="1" fontAlgn="base" hangingPunct="1">
        <a:spcBef>
          <a:spcPct val="0"/>
        </a:spcBef>
        <a:spcAft>
          <a:spcPct val="0"/>
        </a:spcAft>
        <a:defRPr sz="4200">
          <a:solidFill>
            <a:schemeClr val="tx2"/>
          </a:solidFill>
          <a:latin typeface="Arial" charset="0"/>
          <a:ea typeface="ＭＳ Ｐゴシック" pitchFamily="-108" charset="-128"/>
        </a:defRPr>
      </a:lvl4pPr>
      <a:lvl5pPr algn="ctr" rtl="0" eaLnBrk="1" fontAlgn="base" hangingPunct="1">
        <a:spcBef>
          <a:spcPct val="0"/>
        </a:spcBef>
        <a:spcAft>
          <a:spcPct val="0"/>
        </a:spcAft>
        <a:defRPr sz="4200">
          <a:solidFill>
            <a:schemeClr val="tx2"/>
          </a:solidFill>
          <a:latin typeface="Arial" charset="0"/>
          <a:ea typeface="ＭＳ Ｐゴシック" pitchFamily="-108" charset="-128"/>
        </a:defRPr>
      </a:lvl5pPr>
      <a:lvl6pPr marL="457200" algn="ctr" rtl="0" eaLnBrk="1" fontAlgn="base" hangingPunct="1">
        <a:spcBef>
          <a:spcPct val="0"/>
        </a:spcBef>
        <a:spcAft>
          <a:spcPct val="0"/>
        </a:spcAft>
        <a:defRPr sz="4200">
          <a:solidFill>
            <a:schemeClr val="tx2"/>
          </a:solidFill>
          <a:latin typeface="Arial" charset="0"/>
          <a:ea typeface="ＭＳ Ｐゴシック" pitchFamily="-108" charset="-128"/>
        </a:defRPr>
      </a:lvl6pPr>
      <a:lvl7pPr marL="914400" algn="ctr" rtl="0" eaLnBrk="1" fontAlgn="base" hangingPunct="1">
        <a:spcBef>
          <a:spcPct val="0"/>
        </a:spcBef>
        <a:spcAft>
          <a:spcPct val="0"/>
        </a:spcAft>
        <a:defRPr sz="4200">
          <a:solidFill>
            <a:schemeClr val="tx2"/>
          </a:solidFill>
          <a:latin typeface="Arial" charset="0"/>
          <a:ea typeface="ＭＳ Ｐゴシック" pitchFamily="-108" charset="-128"/>
        </a:defRPr>
      </a:lvl7pPr>
      <a:lvl8pPr marL="1371600" algn="ctr" rtl="0" eaLnBrk="1" fontAlgn="base" hangingPunct="1">
        <a:spcBef>
          <a:spcPct val="0"/>
        </a:spcBef>
        <a:spcAft>
          <a:spcPct val="0"/>
        </a:spcAft>
        <a:defRPr sz="4200">
          <a:solidFill>
            <a:schemeClr val="tx2"/>
          </a:solidFill>
          <a:latin typeface="Arial" charset="0"/>
          <a:ea typeface="ＭＳ Ｐゴシック" pitchFamily="-108" charset="-128"/>
        </a:defRPr>
      </a:lvl8pPr>
      <a:lvl9pPr marL="1828800" algn="ctr" rtl="0" eaLnBrk="1" fontAlgn="base" hangingPunct="1">
        <a:spcBef>
          <a:spcPct val="0"/>
        </a:spcBef>
        <a:spcAft>
          <a:spcPct val="0"/>
        </a:spcAft>
        <a:defRPr sz="4200">
          <a:solidFill>
            <a:schemeClr val="tx2"/>
          </a:solidFill>
          <a:latin typeface="Arial" charset="0"/>
          <a:ea typeface="ＭＳ Ｐゴシック" pitchFamily="-10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forms.office.com/e/vQ9AhNij2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hyperlink" Target="https://learn.nes.nhs.scot/61580/nmc-osce-preparation-for-educators/nmc-adult-nursing-osce-preparation-for-educator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collab.northumbria.ac.uk/osce/adult-nursing/" TargetMode="External"/><Relationship Id="rId5" Type="http://schemas.openxmlformats.org/officeDocument/2006/relationships/hyperlink" Target="https://www.nmc.org.uk/registration/joining-the-register/toc/toc-2021/" TargetMode="External"/><Relationship Id="rId4" Type="http://schemas.openxmlformats.org/officeDocument/2006/relationships/hyperlink" Target="https://www.nhsemployers.org/case-studies-and-resources/2020/01/international-recruitment-toolki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xmlns="" id="{9415AFAD-5FA7-4CFC-2F80-684E89BD7DB4}"/>
              </a:ext>
            </a:extLst>
          </p:cNvPr>
          <p:cNvSpPr>
            <a:spLocks noGrp="1"/>
          </p:cNvSpPr>
          <p:nvPr>
            <p:ph type="ctrTitle"/>
          </p:nvPr>
        </p:nvSpPr>
        <p:spPr>
          <a:xfrm>
            <a:off x="914400" y="2130425"/>
            <a:ext cx="10363200" cy="2322513"/>
          </a:xfrm>
        </p:spPr>
        <p:txBody>
          <a:bodyPr>
            <a:normAutofit/>
          </a:bodyPr>
          <a:lstStyle/>
          <a:p>
            <a:pPr eaLnBrk="1" hangingPunct="1"/>
            <a:r>
              <a:rPr lang="en-GB" altLang="en-US" dirty="0">
                <a:solidFill>
                  <a:srgbClr val="002060"/>
                </a:solidFill>
              </a:rPr>
              <a:t>Internationally Educated </a:t>
            </a:r>
            <a:r>
              <a:rPr lang="en-GB" altLang="en-US" dirty="0" smtClean="0">
                <a:solidFill>
                  <a:srgbClr val="002060"/>
                </a:solidFill>
              </a:rPr>
              <a:t>Nurses (IENs)</a:t>
            </a:r>
            <a:r>
              <a:rPr lang="en-GB" altLang="en-US" dirty="0">
                <a:solidFill>
                  <a:srgbClr val="002060"/>
                </a:solidFill>
              </a:rPr>
              <a:t/>
            </a:r>
            <a:br>
              <a:rPr lang="en-GB" altLang="en-US" dirty="0">
                <a:solidFill>
                  <a:srgbClr val="002060"/>
                </a:solidFill>
              </a:rPr>
            </a:br>
            <a:r>
              <a:rPr lang="en-GB" altLang="en-US" dirty="0">
                <a:solidFill>
                  <a:srgbClr val="002060"/>
                </a:solidFill>
              </a:rPr>
              <a:t/>
            </a:r>
            <a:br>
              <a:rPr lang="en-GB" altLang="en-US" dirty="0">
                <a:solidFill>
                  <a:srgbClr val="002060"/>
                </a:solidFill>
              </a:rPr>
            </a:br>
            <a:r>
              <a:rPr lang="en-GB" altLang="en-US" dirty="0">
                <a:solidFill>
                  <a:srgbClr val="002060"/>
                </a:solidFill>
              </a:rPr>
              <a:t>Preparation for UK Practice</a:t>
            </a:r>
          </a:p>
        </p:txBody>
      </p:sp>
      <p:sp>
        <p:nvSpPr>
          <p:cNvPr id="3075" name="Subtitle 2">
            <a:extLst>
              <a:ext uri="{FF2B5EF4-FFF2-40B4-BE49-F238E27FC236}">
                <a16:creationId xmlns:a16="http://schemas.microsoft.com/office/drawing/2014/main" xmlns="" id="{37F4170C-6A66-A90C-81FB-15A10770FFE3}"/>
              </a:ext>
            </a:extLst>
          </p:cNvPr>
          <p:cNvSpPr>
            <a:spLocks noGrp="1"/>
          </p:cNvSpPr>
          <p:nvPr>
            <p:ph type="subTitle" idx="1"/>
          </p:nvPr>
        </p:nvSpPr>
        <p:spPr>
          <a:xfrm>
            <a:off x="9163050" y="4937124"/>
            <a:ext cx="1227138" cy="626277"/>
          </a:xfrm>
        </p:spPr>
        <p:txBody>
          <a:bodyPr>
            <a:normAutofit/>
          </a:bodyPr>
          <a:lstStyle/>
          <a:p>
            <a:pPr eaLnBrk="1" hangingPunct="1"/>
            <a:r>
              <a:rPr lang="en-GB" altLang="en-US" dirty="0"/>
              <a:t>2023</a:t>
            </a:r>
          </a:p>
        </p:txBody>
      </p:sp>
      <p:pic>
        <p:nvPicPr>
          <p:cNvPr id="3076" name="Picture 10" descr="delivering">
            <a:extLst>
              <a:ext uri="{FF2B5EF4-FFF2-40B4-BE49-F238E27FC236}">
                <a16:creationId xmlns:a16="http://schemas.microsoft.com/office/drawing/2014/main" xmlns="" id="{B803D37B-876E-2E7C-3D92-B02BDE7B2E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 y="6232525"/>
            <a:ext cx="216058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4" descr="NHSGG&amp;C*SPOT">
            <a:extLst>
              <a:ext uri="{FF2B5EF4-FFF2-40B4-BE49-F238E27FC236}">
                <a16:creationId xmlns:a16="http://schemas.microsoft.com/office/drawing/2014/main" xmlns="" id="{22596A2F-9C87-DDC6-0B33-87BA567ACD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98113" y="174625"/>
            <a:ext cx="16764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OSCE </a:t>
            </a:r>
            <a:endParaRPr lang="en-GB" dirty="0"/>
          </a:p>
        </p:txBody>
      </p:sp>
      <p:sp>
        <p:nvSpPr>
          <p:cNvPr id="3" name="Content Placeholder 2"/>
          <p:cNvSpPr>
            <a:spLocks noGrp="1"/>
          </p:cNvSpPr>
          <p:nvPr>
            <p:ph idx="1"/>
          </p:nvPr>
        </p:nvSpPr>
        <p:spPr>
          <a:xfrm>
            <a:off x="914400" y="1844676"/>
            <a:ext cx="10363200" cy="3666437"/>
          </a:xfrm>
        </p:spPr>
        <p:txBody>
          <a:bodyPr/>
          <a:lstStyle/>
          <a:p>
            <a:pPr marL="0" indent="0">
              <a:buNone/>
            </a:pPr>
            <a:r>
              <a:rPr lang="en-GB" dirty="0" smtClean="0"/>
              <a:t>Of the 224 IENS in country, 106 so far, have </a:t>
            </a:r>
            <a:r>
              <a:rPr lang="en-GB" dirty="0" smtClean="0"/>
              <a:t>passed OSCEs</a:t>
            </a:r>
            <a:r>
              <a:rPr lang="en-GB" dirty="0" smtClean="0"/>
              <a:t>.</a:t>
            </a:r>
          </a:p>
          <a:p>
            <a:pPr marL="0" indent="0">
              <a:buNone/>
            </a:pPr>
            <a:endParaRPr lang="en-GB" dirty="0"/>
          </a:p>
          <a:p>
            <a:pPr marL="0" indent="0">
              <a:buNone/>
            </a:pPr>
            <a:r>
              <a:rPr lang="en-GB" dirty="0" smtClean="0"/>
              <a:t>Guidance </a:t>
            </a:r>
            <a:r>
              <a:rPr lang="en-GB" dirty="0" smtClean="0"/>
              <a:t>is</a:t>
            </a:r>
            <a:r>
              <a:rPr lang="en-GB" dirty="0" smtClean="0"/>
              <a:t> </a:t>
            </a:r>
            <a:r>
              <a:rPr lang="en-GB" dirty="0" smtClean="0"/>
              <a:t>provided in oversight group channel re failed stations across the </a:t>
            </a:r>
            <a:r>
              <a:rPr lang="en-GB" dirty="0" smtClean="0"/>
              <a:t>cohorts, </a:t>
            </a:r>
            <a:r>
              <a:rPr lang="en-GB" dirty="0" err="1" smtClean="0"/>
              <a:t>SPoCS</a:t>
            </a:r>
            <a:r>
              <a:rPr lang="en-GB" dirty="0" smtClean="0"/>
              <a:t> can provide information if required.</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234529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47254"/>
            <a:ext cx="10363200" cy="4231038"/>
          </a:xfrm>
        </p:spPr>
        <p:txBody>
          <a:bodyPr/>
          <a:lstStyle/>
          <a:p>
            <a:pPr marL="0" indent="0">
              <a:buNone/>
            </a:pPr>
            <a:r>
              <a:rPr lang="en-GB" dirty="0"/>
              <a:t>From recent OSCEs undertaken the following stations are highlighted as having increased number of fails</a:t>
            </a:r>
            <a:r>
              <a:rPr lang="en-GB" dirty="0" smtClean="0"/>
              <a:t>:</a:t>
            </a:r>
          </a:p>
          <a:p>
            <a:pPr marL="0" indent="0">
              <a:buNone/>
            </a:pPr>
            <a:endParaRPr lang="en-GB" dirty="0"/>
          </a:p>
          <a:p>
            <a:pPr marL="0" indent="0">
              <a:buNone/>
            </a:pPr>
            <a:r>
              <a:rPr lang="en-GB" dirty="0"/>
              <a:t>Assessment, i</a:t>
            </a:r>
            <a:r>
              <a:rPr lang="en-GB" dirty="0" smtClean="0"/>
              <a:t>mplementation; suppository administration; aseptic non-touch technique; subcutaneous injection and pressure area identification</a:t>
            </a:r>
            <a:endParaRPr lang="en-GB" dirty="0"/>
          </a:p>
          <a:p>
            <a:endParaRPr lang="en-GB" dirty="0"/>
          </a:p>
        </p:txBody>
      </p:sp>
      <p:sp>
        <p:nvSpPr>
          <p:cNvPr id="6" name="Title 1"/>
          <p:cNvSpPr>
            <a:spLocks noGrp="1"/>
          </p:cNvSpPr>
          <p:nvPr>
            <p:ph type="title"/>
          </p:nvPr>
        </p:nvSpPr>
        <p:spPr>
          <a:xfrm>
            <a:off x="914400" y="609601"/>
            <a:ext cx="10363200" cy="874713"/>
          </a:xfrm>
        </p:spPr>
        <p:txBody>
          <a:bodyPr/>
          <a:lstStyle/>
          <a:p>
            <a:r>
              <a:rPr lang="en-GB" dirty="0" smtClean="0"/>
              <a:t>Identified station information</a:t>
            </a:r>
            <a:endParaRPr lang="en-GB" dirty="0"/>
          </a:p>
        </p:txBody>
      </p:sp>
    </p:spTree>
    <p:extLst>
      <p:ext uri="{BB962C8B-B14F-4D97-AF65-F5344CB8AC3E}">
        <p14:creationId xmlns:p14="http://schemas.microsoft.com/office/powerpoint/2010/main" val="4169043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5D601041-AE80-2CA4-5FD6-574C7386036F}"/>
              </a:ext>
            </a:extLst>
          </p:cNvPr>
          <p:cNvSpPr>
            <a:spLocks noGrp="1"/>
          </p:cNvSpPr>
          <p:nvPr>
            <p:ph type="title"/>
          </p:nvPr>
        </p:nvSpPr>
        <p:spPr>
          <a:xfrm>
            <a:off x="914399" y="0"/>
            <a:ext cx="10363200" cy="874713"/>
          </a:xfrm>
        </p:spPr>
        <p:txBody>
          <a:bodyPr/>
          <a:lstStyle/>
          <a:p>
            <a:pPr eaLnBrk="1" hangingPunct="1"/>
            <a:r>
              <a:rPr lang="en-GB" altLang="en-US" dirty="0" smtClean="0">
                <a:solidFill>
                  <a:srgbClr val="002060"/>
                </a:solidFill>
              </a:rPr>
              <a:t>After NMC </a:t>
            </a:r>
            <a:r>
              <a:rPr lang="en-GB" altLang="en-US" dirty="0">
                <a:solidFill>
                  <a:srgbClr val="002060"/>
                </a:solidFill>
              </a:rPr>
              <a:t>PIN </a:t>
            </a:r>
            <a:r>
              <a:rPr lang="en-GB" altLang="en-US" dirty="0" smtClean="0">
                <a:solidFill>
                  <a:srgbClr val="002060"/>
                </a:solidFill>
              </a:rPr>
              <a:t>obtained</a:t>
            </a:r>
            <a:endParaRPr lang="en-GB" altLang="en-US" dirty="0">
              <a:solidFill>
                <a:srgbClr val="002060"/>
              </a:solidFill>
            </a:endParaRPr>
          </a:p>
        </p:txBody>
      </p:sp>
      <p:sp>
        <p:nvSpPr>
          <p:cNvPr id="3" name="Content Placeholder 2">
            <a:extLst>
              <a:ext uri="{FF2B5EF4-FFF2-40B4-BE49-F238E27FC236}">
                <a16:creationId xmlns:a16="http://schemas.microsoft.com/office/drawing/2014/main" xmlns="" id="{E24348F1-1200-D06A-3438-C249451CC654}"/>
              </a:ext>
            </a:extLst>
          </p:cNvPr>
          <p:cNvSpPr>
            <a:spLocks noGrp="1"/>
          </p:cNvSpPr>
          <p:nvPr>
            <p:ph idx="1"/>
          </p:nvPr>
        </p:nvSpPr>
        <p:spPr>
          <a:xfrm>
            <a:off x="739252" y="1105469"/>
            <a:ext cx="10713493" cy="5527342"/>
          </a:xfrm>
        </p:spPr>
        <p:txBody>
          <a:bodyPr>
            <a:noAutofit/>
          </a:bodyPr>
          <a:lstStyle/>
          <a:p>
            <a:pPr eaLnBrk="1" hangingPunct="1">
              <a:lnSpc>
                <a:spcPct val="150000"/>
              </a:lnSpc>
            </a:pPr>
            <a:r>
              <a:rPr lang="en-GB" altLang="en-US" sz="1900" dirty="0" smtClean="0">
                <a:solidFill>
                  <a:srgbClr val="002060"/>
                </a:solidFill>
              </a:rPr>
              <a:t>Evidence of PIN should be provided by NQN</a:t>
            </a:r>
          </a:p>
          <a:p>
            <a:pPr>
              <a:lnSpc>
                <a:spcPct val="150000"/>
              </a:lnSpc>
            </a:pPr>
            <a:r>
              <a:rPr lang="en-GB" altLang="en-US" sz="1900" dirty="0">
                <a:solidFill>
                  <a:srgbClr val="002060"/>
                </a:solidFill>
              </a:rPr>
              <a:t>SCN inform HR/Payroll</a:t>
            </a:r>
            <a:endParaRPr lang="en-GB" altLang="en-US" sz="1900" dirty="0">
              <a:solidFill>
                <a:srgbClr val="002060"/>
              </a:solidFill>
              <a:cs typeface="Arial"/>
            </a:endParaRPr>
          </a:p>
          <a:p>
            <a:pPr eaLnBrk="1" hangingPunct="1">
              <a:lnSpc>
                <a:spcPct val="150000"/>
              </a:lnSpc>
            </a:pPr>
            <a:r>
              <a:rPr lang="en-GB" altLang="en-US" sz="1900" dirty="0" smtClean="0">
                <a:solidFill>
                  <a:srgbClr val="002060"/>
                </a:solidFill>
              </a:rPr>
              <a:t>NQN induction must be completed</a:t>
            </a:r>
            <a:r>
              <a:rPr lang="en-GB" altLang="en-US" sz="1900" dirty="0"/>
              <a:t> </a:t>
            </a:r>
            <a:r>
              <a:rPr lang="en-GB" altLang="en-US" sz="1900" dirty="0" smtClean="0">
                <a:solidFill>
                  <a:schemeClr val="accent6">
                    <a:lumMod val="75000"/>
                  </a:schemeClr>
                </a:solidFill>
              </a:rPr>
              <a:t>for Blood Transfusion and Medication Administration </a:t>
            </a:r>
          </a:p>
          <a:p>
            <a:pPr eaLnBrk="1" hangingPunct="1">
              <a:lnSpc>
                <a:spcPct val="150000"/>
              </a:lnSpc>
            </a:pPr>
            <a:r>
              <a:rPr lang="en-GB" altLang="en-US" sz="1900" dirty="0" smtClean="0">
                <a:solidFill>
                  <a:schemeClr val="accent6">
                    <a:lumMod val="75000"/>
                  </a:schemeClr>
                </a:solidFill>
              </a:rPr>
              <a:t>NQ IEN should update eHealth to upgrade status to provide PIN number.</a:t>
            </a:r>
            <a:endParaRPr lang="en-GB" altLang="en-US" sz="1900" dirty="0">
              <a:solidFill>
                <a:schemeClr val="accent6">
                  <a:lumMod val="75000"/>
                </a:schemeClr>
              </a:solidFill>
            </a:endParaRPr>
          </a:p>
          <a:p>
            <a:pPr eaLnBrk="1" hangingPunct="1">
              <a:lnSpc>
                <a:spcPct val="150000"/>
              </a:lnSpc>
            </a:pPr>
            <a:r>
              <a:rPr lang="en-GB" altLang="en-US" sz="1900" dirty="0" smtClean="0">
                <a:solidFill>
                  <a:srgbClr val="002060"/>
                </a:solidFill>
              </a:rPr>
              <a:t>Uniform/ID badge/My name is badge for Band 5 required</a:t>
            </a:r>
          </a:p>
          <a:p>
            <a:pPr eaLnBrk="1" hangingPunct="1">
              <a:lnSpc>
                <a:spcPct val="150000"/>
              </a:lnSpc>
            </a:pPr>
            <a:r>
              <a:rPr lang="en-GB" altLang="en-US" sz="1900" dirty="0" smtClean="0">
                <a:solidFill>
                  <a:srgbClr val="002060"/>
                </a:solidFill>
                <a:cs typeface="Arial"/>
              </a:rPr>
              <a:t>Allocate registered nurse as Preceptor/FS Facilitator </a:t>
            </a:r>
            <a:endParaRPr lang="en-GB" altLang="en-US" sz="1900" dirty="0">
              <a:solidFill>
                <a:srgbClr val="002060"/>
              </a:solidFill>
              <a:cs typeface="Arial"/>
            </a:endParaRPr>
          </a:p>
          <a:p>
            <a:pPr eaLnBrk="1" hangingPunct="1">
              <a:lnSpc>
                <a:spcPct val="150000"/>
              </a:lnSpc>
            </a:pPr>
            <a:r>
              <a:rPr lang="en-GB" altLang="en-US" sz="1900" dirty="0" smtClean="0">
                <a:solidFill>
                  <a:srgbClr val="002060"/>
                </a:solidFill>
              </a:rPr>
              <a:t>Follow Practice Education NQP Support pathway, each PEF should highlight requirements of this.</a:t>
            </a:r>
          </a:p>
          <a:p>
            <a:pPr>
              <a:lnSpc>
                <a:spcPct val="150000"/>
              </a:lnSpc>
            </a:pPr>
            <a:r>
              <a:rPr lang="en-GB" altLang="en-US" sz="1900" dirty="0" smtClean="0">
                <a:solidFill>
                  <a:srgbClr val="002060"/>
                </a:solidFill>
              </a:rPr>
              <a:t>Register for Flying Start NHS (TURAS), be provided with NQP Signifier Badge (NHSGGC), Register for Day 1 and 2 Study Days, be aware of NQP Clinical Supervision availability, and if staff can highlight availability for Clinical Supervision locally</a:t>
            </a:r>
            <a:r>
              <a:rPr lang="en-GB" altLang="en-US" sz="1900" dirty="0">
                <a:solidFill>
                  <a:srgbClr val="002060"/>
                </a:solidFill>
              </a:rPr>
              <a:t>. </a:t>
            </a:r>
            <a:r>
              <a:rPr lang="en-GB" altLang="en-US" sz="1900" dirty="0" smtClean="0">
                <a:solidFill>
                  <a:srgbClr val="002060"/>
                </a:solidFill>
              </a:rPr>
              <a:t>They can also access Webinar </a:t>
            </a:r>
            <a:r>
              <a:rPr lang="en-GB" altLang="en-US" sz="1900" dirty="0">
                <a:solidFill>
                  <a:srgbClr val="002060"/>
                </a:solidFill>
              </a:rPr>
              <a:t>series Conversation, Courage and Culture </a:t>
            </a:r>
            <a:endParaRPr lang="en-GB" altLang="en-US" sz="1900" dirty="0">
              <a:solidFill>
                <a:srgbClr val="002060"/>
              </a:solidFil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7806F119-F201-0664-615C-3B2788A9A04D}"/>
              </a:ext>
            </a:extLst>
          </p:cNvPr>
          <p:cNvSpPr>
            <a:spLocks noGrp="1"/>
          </p:cNvSpPr>
          <p:nvPr>
            <p:ph type="title"/>
          </p:nvPr>
        </p:nvSpPr>
        <p:spPr/>
        <p:txBody>
          <a:bodyPr/>
          <a:lstStyle/>
          <a:p>
            <a:r>
              <a:rPr lang="en-GB" altLang="en-US" dirty="0" smtClean="0">
                <a:solidFill>
                  <a:srgbClr val="002060"/>
                </a:solidFill>
              </a:rPr>
              <a:t>Transition shock</a:t>
            </a:r>
            <a:endParaRPr lang="en-GB" altLang="en-US" dirty="0">
              <a:solidFill>
                <a:srgbClr val="002060"/>
              </a:solidFill>
            </a:endParaRPr>
          </a:p>
        </p:txBody>
      </p:sp>
      <p:sp>
        <p:nvSpPr>
          <p:cNvPr id="3" name="Content Placeholder 2">
            <a:extLst>
              <a:ext uri="{FF2B5EF4-FFF2-40B4-BE49-F238E27FC236}">
                <a16:creationId xmlns:a16="http://schemas.microsoft.com/office/drawing/2014/main" xmlns="" id="{D4871DA2-3DDC-E382-1838-1F93864BF309}"/>
              </a:ext>
            </a:extLst>
          </p:cNvPr>
          <p:cNvSpPr>
            <a:spLocks noGrp="1"/>
          </p:cNvSpPr>
          <p:nvPr>
            <p:ph idx="1"/>
          </p:nvPr>
        </p:nvSpPr>
        <p:spPr/>
        <p:txBody>
          <a:bodyPr vert="horz" lIns="91440" tIns="45720" rIns="91440" bIns="45720" rtlCol="0" anchor="t">
            <a:normAutofit lnSpcReduction="10000"/>
          </a:bodyPr>
          <a:lstStyle/>
          <a:p>
            <a:pPr>
              <a:defRPr/>
            </a:pPr>
            <a:r>
              <a:rPr lang="en-GB" dirty="0" smtClean="0"/>
              <a:t>It is important that we recognise that the IENs will experience transition shock throughout their time in practice.</a:t>
            </a:r>
          </a:p>
          <a:p>
            <a:pPr>
              <a:defRPr/>
            </a:pPr>
            <a:r>
              <a:rPr lang="en-GB" dirty="0" smtClean="0"/>
              <a:t>It is necessary to ensure they feel a sense of belonging and value in their role and feel supported in their learning.</a:t>
            </a:r>
          </a:p>
          <a:p>
            <a:pPr>
              <a:defRPr/>
            </a:pPr>
            <a:r>
              <a:rPr lang="en-GB" dirty="0" smtClean="0"/>
              <a:t>Peer group support</a:t>
            </a:r>
          </a:p>
          <a:p>
            <a:pPr>
              <a:defRPr/>
            </a:pPr>
            <a:r>
              <a:rPr lang="en-GB" dirty="0" smtClean="0"/>
              <a:t>Cultural differences impact upon this.</a:t>
            </a:r>
          </a:p>
        </p:txBody>
      </p:sp>
    </p:spTree>
    <p:extLst>
      <p:ext uri="{BB962C8B-B14F-4D97-AF65-F5344CB8AC3E}">
        <p14:creationId xmlns:p14="http://schemas.microsoft.com/office/powerpoint/2010/main" val="2428764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A526F9B2-E700-2A25-D91C-B7F6645177FC}"/>
              </a:ext>
            </a:extLst>
          </p:cNvPr>
          <p:cNvSpPr>
            <a:spLocks noGrp="1"/>
          </p:cNvSpPr>
          <p:nvPr>
            <p:ph type="title"/>
          </p:nvPr>
        </p:nvSpPr>
        <p:spPr/>
        <p:txBody>
          <a:bodyPr/>
          <a:lstStyle/>
          <a:p>
            <a:pPr eaLnBrk="1" hangingPunct="1"/>
            <a:r>
              <a:rPr lang="en-GB" altLang="en-US" dirty="0">
                <a:solidFill>
                  <a:srgbClr val="002060"/>
                </a:solidFill>
              </a:rPr>
              <a:t>Cultural Differences</a:t>
            </a:r>
          </a:p>
        </p:txBody>
      </p:sp>
      <p:sp>
        <p:nvSpPr>
          <p:cNvPr id="12291" name="Content Placeholder 2">
            <a:extLst>
              <a:ext uri="{FF2B5EF4-FFF2-40B4-BE49-F238E27FC236}">
                <a16:creationId xmlns:a16="http://schemas.microsoft.com/office/drawing/2014/main" xmlns="" id="{94110538-E3FD-2056-FACC-C404FDBB53FB}"/>
              </a:ext>
            </a:extLst>
          </p:cNvPr>
          <p:cNvSpPr>
            <a:spLocks noGrp="1"/>
          </p:cNvSpPr>
          <p:nvPr>
            <p:ph idx="1"/>
          </p:nvPr>
        </p:nvSpPr>
        <p:spPr>
          <a:xfrm>
            <a:off x="914400" y="1814159"/>
            <a:ext cx="10363200" cy="3576708"/>
          </a:xfrm>
        </p:spPr>
        <p:txBody>
          <a:bodyPr vert="horz" lIns="91440" tIns="45720" rIns="91440" bIns="45720" rtlCol="0" anchor="t">
            <a:normAutofit/>
          </a:bodyPr>
          <a:lstStyle/>
          <a:p>
            <a:pPr eaLnBrk="1" hangingPunct="1">
              <a:defRPr/>
            </a:pPr>
            <a:r>
              <a:rPr lang="en-GB" altLang="en-US" sz="2800" dirty="0" smtClean="0">
                <a:solidFill>
                  <a:srgbClr val="002060"/>
                </a:solidFill>
              </a:rPr>
              <a:t>Nursing role and level </a:t>
            </a:r>
            <a:r>
              <a:rPr lang="en-GB" altLang="en-US" sz="2800" dirty="0">
                <a:solidFill>
                  <a:srgbClr val="002060"/>
                </a:solidFill>
              </a:rPr>
              <a:t>of </a:t>
            </a:r>
            <a:r>
              <a:rPr lang="en-GB" altLang="en-US" sz="2800" dirty="0" smtClean="0">
                <a:solidFill>
                  <a:srgbClr val="002060"/>
                </a:solidFill>
              </a:rPr>
              <a:t>personal </a:t>
            </a:r>
            <a:r>
              <a:rPr lang="en-GB" altLang="en-US" sz="2800" dirty="0">
                <a:solidFill>
                  <a:srgbClr val="002060"/>
                </a:solidFill>
              </a:rPr>
              <a:t>c</a:t>
            </a:r>
            <a:r>
              <a:rPr lang="en-GB" altLang="en-US" sz="2800" dirty="0" smtClean="0">
                <a:solidFill>
                  <a:srgbClr val="002060"/>
                </a:solidFill>
              </a:rPr>
              <a:t>are </a:t>
            </a:r>
            <a:r>
              <a:rPr lang="en-GB" altLang="en-US" sz="2800" dirty="0">
                <a:solidFill>
                  <a:srgbClr val="002060"/>
                </a:solidFill>
              </a:rPr>
              <a:t>varies in each </a:t>
            </a:r>
            <a:r>
              <a:rPr lang="en-GB" altLang="en-US" sz="2800" dirty="0" smtClean="0">
                <a:solidFill>
                  <a:srgbClr val="002060"/>
                </a:solidFill>
              </a:rPr>
              <a:t>country</a:t>
            </a:r>
            <a:endParaRPr lang="en-GB" altLang="en-US" sz="2800" dirty="0">
              <a:solidFill>
                <a:srgbClr val="002060"/>
              </a:solidFill>
            </a:endParaRPr>
          </a:p>
          <a:p>
            <a:pPr>
              <a:defRPr/>
            </a:pPr>
            <a:r>
              <a:rPr lang="en-GB" altLang="en-US" sz="2800" dirty="0">
                <a:solidFill>
                  <a:srgbClr val="002060"/>
                </a:solidFill>
              </a:rPr>
              <a:t>IENs </a:t>
            </a:r>
            <a:r>
              <a:rPr lang="en-GB" altLang="en-US" dirty="0">
                <a:solidFill>
                  <a:srgbClr val="002060"/>
                </a:solidFill>
              </a:rPr>
              <a:t>often used</a:t>
            </a:r>
            <a:r>
              <a:rPr lang="en-GB" altLang="en-US" sz="2800" dirty="0">
                <a:solidFill>
                  <a:srgbClr val="002060"/>
                </a:solidFill>
              </a:rPr>
              <a:t> to medic-led care  </a:t>
            </a:r>
            <a:r>
              <a:rPr lang="en-GB" altLang="en-US" sz="2800" dirty="0" smtClean="0">
                <a:solidFill>
                  <a:srgbClr val="002060"/>
                </a:solidFill>
              </a:rPr>
              <a:t>(must ensure they are supported in nurse-led care)</a:t>
            </a:r>
          </a:p>
          <a:p>
            <a:pPr>
              <a:defRPr/>
            </a:pPr>
            <a:r>
              <a:rPr lang="en-GB" altLang="en-US" sz="2800" dirty="0" smtClean="0">
                <a:solidFill>
                  <a:srgbClr val="002060"/>
                </a:solidFill>
              </a:rPr>
              <a:t>Accountability</a:t>
            </a:r>
            <a:endParaRPr lang="en-GB" altLang="en-US" sz="2800" dirty="0">
              <a:solidFill>
                <a:srgbClr val="002060"/>
              </a:solidFill>
            </a:endParaRPr>
          </a:p>
          <a:p>
            <a:pPr eaLnBrk="1" hangingPunct="1">
              <a:defRPr/>
            </a:pPr>
            <a:r>
              <a:rPr lang="en-GB" altLang="en-US" sz="2800" dirty="0">
                <a:solidFill>
                  <a:srgbClr val="002060"/>
                </a:solidFill>
              </a:rPr>
              <a:t>IENs </a:t>
            </a:r>
            <a:r>
              <a:rPr lang="en-GB" altLang="en-US" sz="2800" dirty="0" smtClean="0">
                <a:solidFill>
                  <a:srgbClr val="002060"/>
                </a:solidFill>
              </a:rPr>
              <a:t>must be encouraged to take responsibility for requesting leave and sorting IT issues</a:t>
            </a:r>
            <a:endParaRPr lang="en-GB" altLang="en-US" sz="2800" dirty="0">
              <a:solidFill>
                <a:srgbClr val="002060"/>
              </a:solidFill>
            </a:endParaRPr>
          </a:p>
          <a:p>
            <a:pPr eaLnBrk="1" hangingPunct="1">
              <a:defRPr/>
            </a:pPr>
            <a:r>
              <a:rPr lang="en-GB" altLang="en-US" sz="2800" dirty="0" smtClean="0">
                <a:solidFill>
                  <a:srgbClr val="002060"/>
                </a:solidFill>
              </a:rPr>
              <a:t>Manners</a:t>
            </a:r>
            <a:endParaRPr lang="en-GB" altLang="en-US" sz="2800" dirty="0"/>
          </a:p>
          <a:p>
            <a:pPr eaLnBrk="1" hangingPunct="1">
              <a:defRPr/>
            </a:pPr>
            <a:endParaRPr lang="en-GB" altLang="en-US" dirty="0"/>
          </a:p>
          <a:p>
            <a:pPr eaLnBrk="1" hangingPunct="1">
              <a:defRPr/>
            </a:pPr>
            <a:endParaRPr lang="en-GB" altLang="en-US" dirty="0"/>
          </a:p>
          <a:p>
            <a:pPr eaLnBrk="1" hangingPunct="1">
              <a:defRPr/>
            </a:pPr>
            <a:endParaRPr lang="en-GB" altLang="en-US" dirty="0"/>
          </a:p>
          <a:p>
            <a:pPr eaLnBrk="1" hangingPunct="1">
              <a:defRPr/>
            </a:pPr>
            <a:endParaRPr lang="en-GB" altLang="en-US" dirty="0"/>
          </a:p>
          <a:p>
            <a:pPr eaLnBrk="1" hangingPunct="1">
              <a:defRPr/>
            </a:pPr>
            <a:endParaRPr lang="en-GB" altLang="en-US" dirty="0"/>
          </a:p>
          <a:p>
            <a:pPr eaLnBrk="1" hangingPunct="1">
              <a:defRPr/>
            </a:pPr>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Effect transition="in" filter="fade">
                                      <p:cBhvr>
                                        <p:cTn id="21" dur="1000"/>
                                        <p:tgtEl>
                                          <p:spTgt spid="12291">
                                            <p:txEl>
                                              <p:pRg st="2" end="2"/>
                                            </p:txEl>
                                          </p:spTgt>
                                        </p:tgtEl>
                                      </p:cBhvr>
                                    </p:animEffect>
                                    <p:anim calcmode="lin" valueType="num">
                                      <p:cBhvr>
                                        <p:cTn id="2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2291">
                                            <p:txEl>
                                              <p:pRg st="4" end="4"/>
                                            </p:txEl>
                                          </p:spTgt>
                                        </p:tgtEl>
                                        <p:attrNameLst>
                                          <p:attrName>style.visibility</p:attrName>
                                        </p:attrNameLst>
                                      </p:cBhvr>
                                      <p:to>
                                        <p:strVal val="visible"/>
                                      </p:to>
                                    </p:set>
                                    <p:animEffect transition="in" filter="fade">
                                      <p:cBhvr>
                                        <p:cTn id="35" dur="1000"/>
                                        <p:tgtEl>
                                          <p:spTgt spid="12291">
                                            <p:txEl>
                                              <p:pRg st="4" end="4"/>
                                            </p:txEl>
                                          </p:spTgt>
                                        </p:tgtEl>
                                      </p:cBhvr>
                                    </p:animEffect>
                                    <p:anim calcmode="lin" valueType="num">
                                      <p:cBhvr>
                                        <p:cTn id="36"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2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34735755-AA6A-3106-6EF5-43D6BDCF4FB4}"/>
              </a:ext>
            </a:extLst>
          </p:cNvPr>
          <p:cNvSpPr>
            <a:spLocks noGrp="1"/>
          </p:cNvSpPr>
          <p:nvPr>
            <p:ph type="title"/>
          </p:nvPr>
        </p:nvSpPr>
        <p:spPr/>
        <p:txBody>
          <a:bodyPr/>
          <a:lstStyle/>
          <a:p>
            <a:pPr eaLnBrk="1" hangingPunct="1"/>
            <a:r>
              <a:rPr lang="en-GB" altLang="en-US" dirty="0">
                <a:solidFill>
                  <a:srgbClr val="002060"/>
                </a:solidFill>
              </a:rPr>
              <a:t>Language Barrier</a:t>
            </a:r>
            <a:r>
              <a:rPr lang="en-GB" altLang="en-US" dirty="0"/>
              <a:t/>
            </a:r>
            <a:br>
              <a:rPr lang="en-GB" altLang="en-US" dirty="0"/>
            </a:br>
            <a:endParaRPr lang="en-GB" altLang="en-US" dirty="0"/>
          </a:p>
        </p:txBody>
      </p:sp>
      <p:sp>
        <p:nvSpPr>
          <p:cNvPr id="13315" name="Content Placeholder 2">
            <a:extLst>
              <a:ext uri="{FF2B5EF4-FFF2-40B4-BE49-F238E27FC236}">
                <a16:creationId xmlns:a16="http://schemas.microsoft.com/office/drawing/2014/main" xmlns="" id="{832B212F-0F68-9BAA-F321-48385FC90724}"/>
              </a:ext>
            </a:extLst>
          </p:cNvPr>
          <p:cNvSpPr>
            <a:spLocks noGrp="1"/>
          </p:cNvSpPr>
          <p:nvPr>
            <p:ph idx="1"/>
          </p:nvPr>
        </p:nvSpPr>
        <p:spPr>
          <a:xfrm>
            <a:off x="914400" y="1667194"/>
            <a:ext cx="10515600" cy="4474526"/>
          </a:xfrm>
        </p:spPr>
        <p:txBody>
          <a:bodyPr/>
          <a:lstStyle/>
          <a:p>
            <a:pPr eaLnBrk="1" hangingPunct="1">
              <a:defRPr/>
            </a:pPr>
            <a:r>
              <a:rPr lang="en-GB" altLang="en-US" dirty="0" smtClean="0">
                <a:solidFill>
                  <a:srgbClr val="002060"/>
                </a:solidFill>
              </a:rPr>
              <a:t>Say what you mean</a:t>
            </a:r>
            <a:endParaRPr lang="en-GB" altLang="en-US" dirty="0">
              <a:solidFill>
                <a:srgbClr val="002060"/>
              </a:solidFill>
            </a:endParaRPr>
          </a:p>
          <a:p>
            <a:pPr eaLnBrk="1" hangingPunct="1">
              <a:defRPr/>
            </a:pPr>
            <a:r>
              <a:rPr lang="en-GB" altLang="en-US" dirty="0" smtClean="0">
                <a:solidFill>
                  <a:srgbClr val="002060"/>
                </a:solidFill>
              </a:rPr>
              <a:t>Use </a:t>
            </a:r>
            <a:r>
              <a:rPr lang="en-GB" altLang="en-US" dirty="0">
                <a:solidFill>
                  <a:srgbClr val="002060"/>
                </a:solidFill>
              </a:rPr>
              <a:t>Talkback techniques to ensure </a:t>
            </a:r>
            <a:r>
              <a:rPr lang="en-GB" altLang="en-US" dirty="0" smtClean="0">
                <a:solidFill>
                  <a:srgbClr val="002060"/>
                </a:solidFill>
              </a:rPr>
              <a:t>comprehension</a:t>
            </a:r>
            <a:endParaRPr lang="en-GB" altLang="en-US" dirty="0">
              <a:solidFill>
                <a:srgbClr val="002060"/>
              </a:solidFill>
            </a:endParaRPr>
          </a:p>
          <a:p>
            <a:pPr eaLnBrk="1" hangingPunct="1">
              <a:defRPr/>
            </a:pPr>
            <a:r>
              <a:rPr lang="en-GB" altLang="en-US" dirty="0">
                <a:solidFill>
                  <a:srgbClr val="002060"/>
                </a:solidFill>
              </a:rPr>
              <a:t>Speak </a:t>
            </a:r>
            <a:r>
              <a:rPr lang="en-GB" altLang="en-US" dirty="0" smtClean="0">
                <a:solidFill>
                  <a:srgbClr val="002060"/>
                </a:solidFill>
              </a:rPr>
              <a:t>clearly and slowly as accents can make understanding difficult.</a:t>
            </a:r>
            <a:endParaRPr lang="en-GB" altLang="en-US" dirty="0">
              <a:solidFill>
                <a:srgbClr val="002060"/>
              </a:solidFill>
            </a:endParaRPr>
          </a:p>
          <a:p>
            <a:pPr eaLnBrk="1" hangingPunct="1">
              <a:defRPr/>
            </a:pPr>
            <a:r>
              <a:rPr lang="en-GB" altLang="en-US" dirty="0">
                <a:solidFill>
                  <a:srgbClr val="002060"/>
                </a:solidFill>
              </a:rPr>
              <a:t>Explain dialect or slang words </a:t>
            </a:r>
          </a:p>
          <a:p>
            <a:pPr eaLnBrk="1" hangingPunct="1">
              <a:defRPr/>
            </a:pPr>
            <a:r>
              <a:rPr lang="en-GB" altLang="en-US" dirty="0">
                <a:solidFill>
                  <a:srgbClr val="002060"/>
                </a:solidFill>
              </a:rPr>
              <a:t>Be clear when giving instructions</a:t>
            </a:r>
          </a:p>
          <a:p>
            <a:pPr eaLnBrk="1" hangingPunct="1">
              <a:defRPr/>
            </a:pPr>
            <a:endParaRPr lang="en-GB" altLang="en-US" dirty="0"/>
          </a:p>
          <a:p>
            <a:pPr marL="0" indent="0" eaLnBrk="1" hangingPunct="1">
              <a:buFont typeface="Wingdings 3" panose="05040102010807070707" pitchFamily="18" charset="2"/>
              <a:buNone/>
              <a:defRPr/>
            </a:pPr>
            <a:endParaRPr lang="en-GB" altLang="en-US" dirty="0"/>
          </a:p>
          <a:p>
            <a:pPr eaLnBrk="1" hangingPunct="1">
              <a:defRPr/>
            </a:pPr>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animEffect transition="in" filter="fade">
                                      <p:cBhvr>
                                        <p:cTn id="14" dur="1000"/>
                                        <p:tgtEl>
                                          <p:spTgt spid="13315">
                                            <p:txEl>
                                              <p:pRg st="1" end="1"/>
                                            </p:txEl>
                                          </p:spTgt>
                                        </p:tgtEl>
                                      </p:cBhvr>
                                    </p:animEffect>
                                    <p:anim calcmode="lin" valueType="num">
                                      <p:cBhvr>
                                        <p:cTn id="15"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1000"/>
                                        <p:tgtEl>
                                          <p:spTgt spid="13315">
                                            <p:txEl>
                                              <p:pRg st="2" end="2"/>
                                            </p:txEl>
                                          </p:spTgt>
                                        </p:tgtEl>
                                      </p:cBhvr>
                                    </p:animEffect>
                                    <p:anim calcmode="lin" valueType="num">
                                      <p:cBhvr>
                                        <p:cTn id="22"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13315">
                                            <p:txEl>
                                              <p:pRg st="3" end="3"/>
                                            </p:txEl>
                                          </p:spTgt>
                                        </p:tgtEl>
                                        <p:attrNameLst>
                                          <p:attrName>style.visibility</p:attrName>
                                        </p:attrNameLst>
                                      </p:cBhvr>
                                      <p:to>
                                        <p:strVal val="visible"/>
                                      </p:to>
                                    </p:set>
                                    <p:animEffect transition="in" filter="fade">
                                      <p:cBhvr>
                                        <p:cTn id="28" dur="1000"/>
                                        <p:tgtEl>
                                          <p:spTgt spid="13315">
                                            <p:txEl>
                                              <p:pRg st="3" end="3"/>
                                            </p:txEl>
                                          </p:spTgt>
                                        </p:tgtEl>
                                      </p:cBhvr>
                                    </p:animEffect>
                                    <p:anim calcmode="lin" valueType="num">
                                      <p:cBhvr>
                                        <p:cTn id="29" dur="1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33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13315">
                                            <p:txEl>
                                              <p:pRg st="4" end="4"/>
                                            </p:txEl>
                                          </p:spTgt>
                                        </p:tgtEl>
                                        <p:attrNameLst>
                                          <p:attrName>style.visibility</p:attrName>
                                        </p:attrNameLst>
                                      </p:cBhvr>
                                      <p:to>
                                        <p:strVal val="visible"/>
                                      </p:to>
                                    </p:set>
                                    <p:animEffect transition="in" filter="fade">
                                      <p:cBhvr>
                                        <p:cTn id="35" dur="1000"/>
                                        <p:tgtEl>
                                          <p:spTgt spid="13315">
                                            <p:txEl>
                                              <p:pRg st="4" end="4"/>
                                            </p:txEl>
                                          </p:spTgt>
                                        </p:tgtEl>
                                      </p:cBhvr>
                                    </p:animEffect>
                                    <p:anim calcmode="lin" valueType="num">
                                      <p:cBhvr>
                                        <p:cTn id="36" dur="1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331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15" grpId="1"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34735755-AA6A-3106-6EF5-43D6BDCF4FB4}"/>
              </a:ext>
            </a:extLst>
          </p:cNvPr>
          <p:cNvSpPr>
            <a:spLocks noGrp="1"/>
          </p:cNvSpPr>
          <p:nvPr>
            <p:ph type="title"/>
          </p:nvPr>
        </p:nvSpPr>
        <p:spPr>
          <a:xfrm>
            <a:off x="914400" y="284136"/>
            <a:ext cx="10363200" cy="878237"/>
          </a:xfrm>
        </p:spPr>
        <p:txBody>
          <a:bodyPr/>
          <a:lstStyle/>
          <a:p>
            <a:pPr eaLnBrk="1" hangingPunct="1"/>
            <a:r>
              <a:rPr lang="en-GB" altLang="en-US" dirty="0" smtClean="0"/>
              <a:t>AOCB</a:t>
            </a:r>
            <a:endParaRPr lang="en-GB" altLang="en-US" dirty="0"/>
          </a:p>
        </p:txBody>
      </p:sp>
      <p:sp>
        <p:nvSpPr>
          <p:cNvPr id="13315" name="Content Placeholder 2">
            <a:extLst>
              <a:ext uri="{FF2B5EF4-FFF2-40B4-BE49-F238E27FC236}">
                <a16:creationId xmlns:a16="http://schemas.microsoft.com/office/drawing/2014/main" xmlns="" id="{832B212F-0F68-9BAA-F321-48385FC90724}"/>
              </a:ext>
            </a:extLst>
          </p:cNvPr>
          <p:cNvSpPr>
            <a:spLocks noGrp="1"/>
          </p:cNvSpPr>
          <p:nvPr>
            <p:ph idx="1"/>
          </p:nvPr>
        </p:nvSpPr>
        <p:spPr>
          <a:xfrm>
            <a:off x="914400" y="1667194"/>
            <a:ext cx="10515600" cy="1308481"/>
          </a:xfrm>
        </p:spPr>
        <p:txBody>
          <a:bodyPr/>
          <a:lstStyle/>
          <a:p>
            <a:pPr eaLnBrk="1" hangingPunct="1">
              <a:defRPr/>
            </a:pPr>
            <a:r>
              <a:rPr lang="en-GB" altLang="en-US" dirty="0" err="1" smtClean="0">
                <a:solidFill>
                  <a:srgbClr val="002060"/>
                </a:solidFill>
              </a:rPr>
              <a:t>Learnpro</a:t>
            </a:r>
            <a:endParaRPr lang="en-GB" altLang="en-US" dirty="0" smtClean="0">
              <a:solidFill>
                <a:srgbClr val="002060"/>
              </a:solidFill>
            </a:endParaRPr>
          </a:p>
          <a:p>
            <a:pPr eaLnBrk="1" hangingPunct="1">
              <a:defRPr/>
            </a:pPr>
            <a:endParaRPr lang="en-GB" altLang="en-US" dirty="0">
              <a:solidFill>
                <a:srgbClr val="002060"/>
              </a:solidFill>
            </a:endParaRPr>
          </a:p>
          <a:p>
            <a:pPr eaLnBrk="1" hangingPunct="1">
              <a:defRPr/>
            </a:pPr>
            <a:r>
              <a:rPr lang="en-GB" altLang="en-US" dirty="0" smtClean="0">
                <a:solidFill>
                  <a:srgbClr val="002060"/>
                </a:solidFill>
              </a:rPr>
              <a:t>Bank shifts</a:t>
            </a:r>
            <a:endParaRPr lang="en-GB" altLang="en-US" dirty="0"/>
          </a:p>
        </p:txBody>
      </p:sp>
    </p:spTree>
    <p:extLst>
      <p:ext uri="{BB962C8B-B14F-4D97-AF65-F5344CB8AC3E}">
        <p14:creationId xmlns:p14="http://schemas.microsoft.com/office/powerpoint/2010/main" val="288034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13315">
                                            <p:txEl>
                                              <p:pRg st="2" end="2"/>
                                            </p:txEl>
                                          </p:spTgt>
                                        </p:tgtEl>
                                        <p:attrNameLst>
                                          <p:attrName>style.visibility</p:attrName>
                                        </p:attrNameLst>
                                      </p:cBhvr>
                                      <p:to>
                                        <p:strVal val="visible"/>
                                      </p:to>
                                    </p:set>
                                    <p:animEffect transition="in" filter="fade">
                                      <p:cBhvr>
                                        <p:cTn id="14" dur="1000"/>
                                        <p:tgtEl>
                                          <p:spTgt spid="13315">
                                            <p:txEl>
                                              <p:pRg st="2" end="2"/>
                                            </p:txEl>
                                          </p:spTgt>
                                        </p:tgtEl>
                                      </p:cBhvr>
                                    </p:animEffect>
                                    <p:anim calcmode="lin" valueType="num">
                                      <p:cBhvr>
                                        <p:cTn id="15"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15" grpId="1" build="p"/>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rotWithShape="1">
          <a:blip r:embed="rId3">
            <a:extLst>
              <a:ext uri="{28A0092B-C50C-407E-A947-70E740481C1C}">
                <a14:useLocalDpi xmlns:a14="http://schemas.microsoft.com/office/drawing/2010/main" val="0"/>
              </a:ext>
            </a:extLst>
          </a:blip>
          <a:srcRect l="21207" t="23210" r="2341" b="-261"/>
          <a:stretch/>
        </p:blipFill>
        <p:spPr>
          <a:xfrm>
            <a:off x="863600" y="1169906"/>
            <a:ext cx="10249918" cy="5105400"/>
          </a:xfrm>
        </p:spPr>
      </p:pic>
      <p:sp>
        <p:nvSpPr>
          <p:cNvPr id="3" name="TextBox 2"/>
          <p:cNvSpPr txBox="1"/>
          <p:nvPr/>
        </p:nvSpPr>
        <p:spPr>
          <a:xfrm>
            <a:off x="2791326" y="6025415"/>
            <a:ext cx="7016817" cy="369332"/>
          </a:xfrm>
          <a:prstGeom prst="rect">
            <a:avLst/>
          </a:prstGeom>
          <a:noFill/>
        </p:spPr>
        <p:txBody>
          <a:bodyPr wrap="square" rtlCol="0">
            <a:spAutoFit/>
          </a:bodyPr>
          <a:lstStyle/>
          <a:p>
            <a:r>
              <a:rPr lang="en-GB" dirty="0">
                <a:solidFill>
                  <a:schemeClr val="bg1"/>
                </a:solidFill>
              </a:rPr>
              <a:t>Feedback from 2022 Cohort (Recruits and Practice Areas)</a:t>
            </a:r>
          </a:p>
        </p:txBody>
      </p:sp>
      <p:pic>
        <p:nvPicPr>
          <p:cNvPr id="5" name="Picture 4"/>
          <p:cNvPicPr>
            <a:picLocks noChangeAspect="1"/>
          </p:cNvPicPr>
          <p:nvPr/>
        </p:nvPicPr>
        <p:blipFill rotWithShape="1">
          <a:blip r:embed="rId4"/>
          <a:srcRect l="1711" t="12506"/>
          <a:stretch/>
        </p:blipFill>
        <p:spPr>
          <a:xfrm>
            <a:off x="3939573" y="181060"/>
            <a:ext cx="4720322" cy="74318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rotWithShape="1">
          <a:blip r:embed="rId3">
            <a:extLst>
              <a:ext uri="{28A0092B-C50C-407E-A947-70E740481C1C}">
                <a14:useLocalDpi xmlns:a14="http://schemas.microsoft.com/office/drawing/2010/main" val="0"/>
              </a:ext>
            </a:extLst>
          </a:blip>
          <a:srcRect l="30474" t="16200" r="13093" b="17079"/>
          <a:stretch/>
        </p:blipFill>
        <p:spPr>
          <a:xfrm>
            <a:off x="1629536" y="1254892"/>
            <a:ext cx="8928085" cy="5118770"/>
          </a:xfrm>
        </p:spPr>
      </p:pic>
      <p:sp>
        <p:nvSpPr>
          <p:cNvPr id="4" name="TextBox 3"/>
          <p:cNvSpPr txBox="1"/>
          <p:nvPr/>
        </p:nvSpPr>
        <p:spPr>
          <a:xfrm>
            <a:off x="2935705" y="5948413"/>
            <a:ext cx="7267074" cy="369332"/>
          </a:xfrm>
          <a:prstGeom prst="rect">
            <a:avLst/>
          </a:prstGeom>
          <a:noFill/>
        </p:spPr>
        <p:txBody>
          <a:bodyPr wrap="square" rtlCol="0">
            <a:spAutoFit/>
          </a:bodyPr>
          <a:lstStyle/>
          <a:p>
            <a:r>
              <a:rPr lang="en-GB" dirty="0">
                <a:solidFill>
                  <a:schemeClr val="bg1"/>
                </a:solidFill>
              </a:rPr>
              <a:t>Feedback from 2022 Cohort (Recruits and Practice Areas)</a:t>
            </a:r>
          </a:p>
        </p:txBody>
      </p:sp>
      <p:pic>
        <p:nvPicPr>
          <p:cNvPr id="3" name="Picture 2"/>
          <p:cNvPicPr>
            <a:picLocks noChangeAspect="1"/>
          </p:cNvPicPr>
          <p:nvPr/>
        </p:nvPicPr>
        <p:blipFill rotWithShape="1">
          <a:blip r:embed="rId4"/>
          <a:srcRect l="2172" t="11912" r="2182" b="10974"/>
          <a:stretch/>
        </p:blipFill>
        <p:spPr>
          <a:xfrm>
            <a:off x="3226218" y="398039"/>
            <a:ext cx="6355080" cy="62484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1"/>
            <a:ext cx="10515600" cy="4897120"/>
          </a:xfrm>
        </p:spPr>
        <p:txBody>
          <a:bodyPr>
            <a:normAutofit/>
          </a:bodyPr>
          <a:lstStyle/>
          <a:p>
            <a:pPr algn="just"/>
            <a:endParaRPr lang="en-GB" sz="4400" dirty="0"/>
          </a:p>
          <a:p>
            <a:pPr algn="just"/>
            <a:endParaRPr lang="en-GB" sz="4400" dirty="0"/>
          </a:p>
          <a:p>
            <a:pPr marL="0" indent="0" algn="ctr">
              <a:buNone/>
            </a:pPr>
            <a:r>
              <a:rPr lang="en-GB" sz="5400" dirty="0">
                <a:solidFill>
                  <a:srgbClr val="002060"/>
                </a:solidFill>
              </a:rPr>
              <a:t>Any Questions?</a:t>
            </a:r>
          </a:p>
        </p:txBody>
      </p:sp>
    </p:spTree>
    <p:extLst>
      <p:ext uri="{BB962C8B-B14F-4D97-AF65-F5344CB8AC3E}">
        <p14:creationId xmlns:p14="http://schemas.microsoft.com/office/powerpoint/2010/main" val="2205725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xmlns="" id="{79AC3860-B0F1-10F9-1955-7FC9164D543E}"/>
              </a:ext>
            </a:extLst>
          </p:cNvPr>
          <p:cNvSpPr>
            <a:spLocks noGrp="1"/>
          </p:cNvSpPr>
          <p:nvPr>
            <p:ph type="title"/>
          </p:nvPr>
        </p:nvSpPr>
        <p:spPr>
          <a:xfrm>
            <a:off x="914400" y="298383"/>
            <a:ext cx="10363200" cy="914401"/>
          </a:xfrm>
        </p:spPr>
        <p:txBody>
          <a:bodyPr/>
          <a:lstStyle/>
          <a:p>
            <a:pPr eaLnBrk="1" hangingPunct="1"/>
            <a:r>
              <a:rPr lang="en-GB" altLang="en-US" dirty="0">
                <a:solidFill>
                  <a:srgbClr val="002060"/>
                </a:solidFill>
              </a:rPr>
              <a:t>Pre-Employment</a:t>
            </a:r>
          </a:p>
        </p:txBody>
      </p:sp>
      <p:sp>
        <p:nvSpPr>
          <p:cNvPr id="3" name="Content Placeholder 2">
            <a:extLst>
              <a:ext uri="{FF2B5EF4-FFF2-40B4-BE49-F238E27FC236}">
                <a16:creationId xmlns:a16="http://schemas.microsoft.com/office/drawing/2014/main" xmlns="" id="{112DE90F-CB7C-69D7-D0BD-2CDC2F18143B}"/>
              </a:ext>
            </a:extLst>
          </p:cNvPr>
          <p:cNvSpPr>
            <a:spLocks noGrp="1"/>
          </p:cNvSpPr>
          <p:nvPr>
            <p:ph idx="1"/>
          </p:nvPr>
        </p:nvSpPr>
        <p:spPr>
          <a:xfrm>
            <a:off x="1116013" y="1116014"/>
            <a:ext cx="10363200" cy="5602286"/>
          </a:xfrm>
        </p:spPr>
        <p:txBody>
          <a:bodyPr/>
          <a:lstStyle/>
          <a:p>
            <a:pPr eaLnBrk="1" hangingPunct="1">
              <a:lnSpc>
                <a:spcPct val="150000"/>
              </a:lnSpc>
            </a:pPr>
            <a:r>
              <a:rPr lang="en-GB" altLang="en-US" sz="2800" dirty="0">
                <a:solidFill>
                  <a:srgbClr val="002060"/>
                </a:solidFill>
              </a:rPr>
              <a:t>English Language test (either OELT or </a:t>
            </a:r>
            <a:r>
              <a:rPr lang="en-GB" altLang="en-US" sz="2800" dirty="0" smtClean="0">
                <a:solidFill>
                  <a:srgbClr val="002060"/>
                </a:solidFill>
              </a:rPr>
              <a:t>IELTs)</a:t>
            </a:r>
            <a:endParaRPr lang="en-GB" altLang="en-US" sz="2800" dirty="0">
              <a:solidFill>
                <a:srgbClr val="002060"/>
              </a:solidFill>
            </a:endParaRPr>
          </a:p>
          <a:p>
            <a:pPr eaLnBrk="1" hangingPunct="1">
              <a:lnSpc>
                <a:spcPct val="150000"/>
              </a:lnSpc>
            </a:pPr>
            <a:r>
              <a:rPr lang="en-GB" altLang="en-US" sz="2800" dirty="0">
                <a:solidFill>
                  <a:srgbClr val="002060"/>
                </a:solidFill>
              </a:rPr>
              <a:t>Computer Based Test (NMC questions on nursing knowledge)</a:t>
            </a:r>
            <a:endParaRPr lang="en-GB" altLang="en-US" sz="2800" dirty="0">
              <a:solidFill>
                <a:srgbClr val="002060"/>
              </a:solidFill>
              <a:cs typeface="Arial"/>
            </a:endParaRPr>
          </a:p>
          <a:p>
            <a:pPr eaLnBrk="1" hangingPunct="1">
              <a:lnSpc>
                <a:spcPct val="150000"/>
              </a:lnSpc>
            </a:pPr>
            <a:r>
              <a:rPr lang="en-GB" altLang="en-US" sz="2800" dirty="0">
                <a:solidFill>
                  <a:srgbClr val="002060"/>
                </a:solidFill>
              </a:rPr>
              <a:t>Interview</a:t>
            </a:r>
            <a:endParaRPr lang="en-GB" altLang="en-US" sz="2800" dirty="0">
              <a:solidFill>
                <a:srgbClr val="002060"/>
              </a:solidFill>
              <a:cs typeface="Arial"/>
            </a:endParaRPr>
          </a:p>
          <a:p>
            <a:pPr eaLnBrk="1" hangingPunct="1">
              <a:lnSpc>
                <a:spcPct val="150000"/>
              </a:lnSpc>
            </a:pPr>
            <a:r>
              <a:rPr lang="en-GB" altLang="en-US" sz="2800" dirty="0">
                <a:solidFill>
                  <a:srgbClr val="002060"/>
                </a:solidFill>
              </a:rPr>
              <a:t>Pre-Employment </a:t>
            </a:r>
            <a:r>
              <a:rPr lang="en-GB" altLang="en-US" sz="2800" dirty="0" smtClean="0">
                <a:solidFill>
                  <a:srgbClr val="002060"/>
                </a:solidFill>
              </a:rPr>
              <a:t>Checks </a:t>
            </a:r>
          </a:p>
          <a:p>
            <a:pPr eaLnBrk="1" hangingPunct="1">
              <a:lnSpc>
                <a:spcPct val="150000"/>
              </a:lnSpc>
            </a:pPr>
            <a:r>
              <a:rPr lang="en-GB" altLang="en-US" sz="2800" dirty="0" smtClean="0">
                <a:solidFill>
                  <a:srgbClr val="002060"/>
                </a:solidFill>
              </a:rPr>
              <a:t>NHSGGC </a:t>
            </a:r>
            <a:r>
              <a:rPr lang="en-GB" altLang="en-US" sz="2800" dirty="0">
                <a:solidFill>
                  <a:srgbClr val="002060"/>
                </a:solidFill>
              </a:rPr>
              <a:t>give Certificate of Sponsorship </a:t>
            </a:r>
            <a:endParaRPr lang="en-GB" altLang="en-US" sz="2800" dirty="0">
              <a:solidFill>
                <a:srgbClr val="002060"/>
              </a:solidFill>
              <a:cs typeface="Arial"/>
            </a:endParaRPr>
          </a:p>
          <a:p>
            <a:pPr eaLnBrk="1" hangingPunct="1">
              <a:lnSpc>
                <a:spcPct val="150000"/>
              </a:lnSpc>
            </a:pPr>
            <a:r>
              <a:rPr lang="en-GB" altLang="en-US" sz="2800" dirty="0">
                <a:solidFill>
                  <a:srgbClr val="002060"/>
                </a:solidFill>
              </a:rPr>
              <a:t>Health and Visa Application completed under skilled migrant </a:t>
            </a:r>
            <a:r>
              <a:rPr lang="en-GB" altLang="en-US" sz="2800" dirty="0" smtClean="0">
                <a:solidFill>
                  <a:srgbClr val="002060"/>
                </a:solidFill>
              </a:rPr>
              <a:t>route</a:t>
            </a:r>
            <a:endParaRPr lang="en-GB" altLang="en-US" dirty="0" smtClean="0"/>
          </a:p>
          <a:p>
            <a:r>
              <a:rPr lang="en-GB" altLang="en-US" sz="2800" dirty="0" smtClean="0">
                <a:solidFill>
                  <a:srgbClr val="002060"/>
                </a:solidFill>
              </a:rPr>
              <a:t>Occupational Health checks</a:t>
            </a:r>
            <a:endParaRPr lang="en-GB" altLang="en-US" sz="2800" dirty="0">
              <a:solidFill>
                <a:srgbClr val="002060"/>
              </a:solidFill>
              <a:cs typeface="Arial"/>
            </a:endParaRPr>
          </a:p>
          <a:p>
            <a:pPr eaLnBrk="1" hangingPunct="1"/>
            <a:endParaRPr lang="en-GB" altLang="en-US" dirty="0"/>
          </a:p>
          <a:p>
            <a:pPr eaLnBrk="1" hangingPunct="1"/>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Evaluation</a:t>
            </a:r>
            <a:endParaRPr lang="en-GB" dirty="0"/>
          </a:p>
        </p:txBody>
      </p:sp>
      <p:sp>
        <p:nvSpPr>
          <p:cNvPr id="3" name="Content Placeholder 2"/>
          <p:cNvSpPr>
            <a:spLocks noGrp="1"/>
          </p:cNvSpPr>
          <p:nvPr>
            <p:ph idx="1"/>
          </p:nvPr>
        </p:nvSpPr>
        <p:spPr/>
        <p:txBody>
          <a:bodyPr/>
          <a:lstStyle/>
          <a:p>
            <a:pPr marL="0" indent="0" algn="ctr">
              <a:buNone/>
            </a:pPr>
            <a:r>
              <a:rPr lang="en-GB" dirty="0" smtClean="0"/>
              <a:t>Please complete our evaluation to allow us to make changes if required.</a:t>
            </a:r>
          </a:p>
          <a:p>
            <a:pPr marL="0" indent="0">
              <a:buNone/>
            </a:pPr>
            <a:r>
              <a:rPr lang="en-GB" dirty="0" smtClean="0"/>
              <a:t>	     </a:t>
            </a:r>
            <a:r>
              <a:rPr lang="en-GB" dirty="0" smtClean="0">
                <a:hlinkClick r:id="rId3"/>
              </a:rPr>
              <a:t>https</a:t>
            </a:r>
            <a:r>
              <a:rPr lang="en-GB" dirty="0">
                <a:hlinkClick r:id="rId3"/>
              </a:rPr>
              <a:t>://</a:t>
            </a:r>
            <a:r>
              <a:rPr lang="en-GB" dirty="0" smtClean="0">
                <a:hlinkClick r:id="rId3"/>
              </a:rPr>
              <a:t>forms.office.com/e/vQ9AhNij20</a:t>
            </a:r>
            <a:endParaRPr lang="en-GB" dirty="0" smtClean="0"/>
          </a:p>
          <a:p>
            <a:pPr marL="0" indent="0">
              <a:buNone/>
            </a:pPr>
            <a:endParaRPr lang="en-GB" dirty="0"/>
          </a:p>
        </p:txBody>
      </p:sp>
      <p:pic>
        <p:nvPicPr>
          <p:cNvPr id="4" name="Picture 3"/>
          <p:cNvPicPr>
            <a:picLocks noChangeAspect="1"/>
          </p:cNvPicPr>
          <p:nvPr/>
        </p:nvPicPr>
        <p:blipFill>
          <a:blip r:embed="rId4"/>
          <a:stretch>
            <a:fillRect/>
          </a:stretch>
        </p:blipFill>
        <p:spPr>
          <a:xfrm>
            <a:off x="4503678" y="3607990"/>
            <a:ext cx="2781688" cy="2848373"/>
          </a:xfrm>
          <a:prstGeom prst="rect">
            <a:avLst/>
          </a:prstGeom>
        </p:spPr>
      </p:pic>
    </p:spTree>
    <p:extLst>
      <p:ext uri="{BB962C8B-B14F-4D97-AF65-F5344CB8AC3E}">
        <p14:creationId xmlns:p14="http://schemas.microsoft.com/office/powerpoint/2010/main" val="1584753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62EFF352-2A2E-2105-6CC0-37597690E3C1}"/>
              </a:ext>
            </a:extLst>
          </p:cNvPr>
          <p:cNvSpPr>
            <a:spLocks noGrp="1"/>
          </p:cNvSpPr>
          <p:nvPr>
            <p:ph type="title"/>
          </p:nvPr>
        </p:nvSpPr>
        <p:spPr>
          <a:xfrm>
            <a:off x="914400" y="153988"/>
            <a:ext cx="10363200" cy="1011237"/>
          </a:xfrm>
        </p:spPr>
        <p:txBody>
          <a:bodyPr>
            <a:normAutofit/>
          </a:bodyPr>
          <a:lstStyle/>
          <a:p>
            <a:r>
              <a:rPr lang="en-GB" altLang="en-US" sz="3200" b="1" dirty="0"/>
              <a:t>Links to useful Resources</a:t>
            </a:r>
          </a:p>
        </p:txBody>
      </p:sp>
      <p:sp>
        <p:nvSpPr>
          <p:cNvPr id="3" name="Content Placeholder 2">
            <a:extLst>
              <a:ext uri="{FF2B5EF4-FFF2-40B4-BE49-F238E27FC236}">
                <a16:creationId xmlns:a16="http://schemas.microsoft.com/office/drawing/2014/main" xmlns="" id="{99C3D656-58D4-EF3B-0CE7-8F4B0E52FFBE}"/>
              </a:ext>
            </a:extLst>
          </p:cNvPr>
          <p:cNvSpPr>
            <a:spLocks noGrp="1"/>
          </p:cNvSpPr>
          <p:nvPr>
            <p:ph idx="1"/>
          </p:nvPr>
        </p:nvSpPr>
        <p:spPr>
          <a:xfrm>
            <a:off x="914400" y="1385888"/>
            <a:ext cx="10363200" cy="4710112"/>
          </a:xfrm>
        </p:spPr>
        <p:txBody>
          <a:bodyPr>
            <a:normAutofit/>
          </a:bodyPr>
          <a:lstStyle/>
          <a:p>
            <a:pPr marL="0" indent="0">
              <a:buFontTx/>
              <a:buNone/>
              <a:defRPr/>
            </a:pPr>
            <a:r>
              <a:rPr lang="en-GB" sz="1800" b="1" u="sng" dirty="0"/>
              <a:t>TURAS Unit for Educators: </a:t>
            </a:r>
            <a:endParaRPr lang="en-GB" sz="1800" b="1" dirty="0"/>
          </a:p>
          <a:p>
            <a:pPr marL="0" indent="0">
              <a:buFontTx/>
              <a:buNone/>
              <a:defRPr/>
            </a:pPr>
            <a:r>
              <a:rPr lang="en-GB" sz="1800" u="sng" dirty="0">
                <a:hlinkClick r:id="rId3"/>
              </a:rPr>
              <a:t>https://learn.nes.nhs.scot/61580/nmc-osce-preparation-for-educators/nmc-adult-nursing-osce-preparation-for-educators</a:t>
            </a:r>
            <a:r>
              <a:rPr lang="en-GB" sz="1800" u="sng" dirty="0"/>
              <a:t> </a:t>
            </a:r>
            <a:endParaRPr lang="en-GB" sz="1800" dirty="0"/>
          </a:p>
          <a:p>
            <a:pPr marL="0" indent="0">
              <a:buFontTx/>
              <a:buNone/>
              <a:defRPr/>
            </a:pPr>
            <a:endParaRPr lang="en-GB" sz="1800" dirty="0"/>
          </a:p>
          <a:p>
            <a:pPr marL="0" indent="0">
              <a:buFontTx/>
              <a:buNone/>
              <a:defRPr/>
            </a:pPr>
            <a:r>
              <a:rPr lang="en-GB" sz="1800" b="1" u="sng" dirty="0"/>
              <a:t>International Recruitment Toolkit:</a:t>
            </a:r>
            <a:endParaRPr lang="en-GB" sz="1800" b="1" dirty="0"/>
          </a:p>
          <a:p>
            <a:pPr marL="0" indent="0">
              <a:buFontTx/>
              <a:buNone/>
              <a:defRPr/>
            </a:pPr>
            <a:r>
              <a:rPr lang="en-GB" sz="1800" u="sng" dirty="0">
                <a:hlinkClick r:id="rId4"/>
              </a:rPr>
              <a:t>https://www.nhsemployers.org/case-studies-and-resources/2020/01/international-recruitment-toolkit</a:t>
            </a:r>
            <a:endParaRPr lang="en-GB" sz="1800" dirty="0"/>
          </a:p>
          <a:p>
            <a:pPr marL="0" indent="0">
              <a:buFontTx/>
              <a:buNone/>
              <a:defRPr/>
            </a:pPr>
            <a:endParaRPr lang="en-GB" sz="1800" dirty="0"/>
          </a:p>
          <a:p>
            <a:pPr marL="0" indent="0">
              <a:buFontTx/>
              <a:buNone/>
              <a:defRPr/>
            </a:pPr>
            <a:r>
              <a:rPr lang="en-GB" sz="1800" b="1" u="sng" dirty="0"/>
              <a:t>NMC Website:</a:t>
            </a:r>
            <a:endParaRPr lang="en-GB" sz="1800" b="1" dirty="0"/>
          </a:p>
          <a:p>
            <a:pPr marL="0" indent="0">
              <a:buFontTx/>
              <a:buNone/>
              <a:defRPr/>
            </a:pPr>
            <a:r>
              <a:rPr lang="en-GB" sz="1800" u="sng" dirty="0">
                <a:hlinkClick r:id="rId5"/>
              </a:rPr>
              <a:t>Test of Competence 2021 - The Nursing and Midwifery Council (nmc.org.uk)</a:t>
            </a:r>
            <a:endParaRPr lang="en-GB" sz="1800" dirty="0"/>
          </a:p>
          <a:p>
            <a:pPr marL="0" indent="0">
              <a:buFontTx/>
              <a:buNone/>
              <a:defRPr/>
            </a:pPr>
            <a:endParaRPr lang="en-GB" sz="1800" dirty="0"/>
          </a:p>
          <a:p>
            <a:pPr marL="0" indent="0">
              <a:buFontTx/>
              <a:buNone/>
              <a:defRPr/>
            </a:pPr>
            <a:r>
              <a:rPr lang="en-GB" sz="1800" b="1" u="sng" dirty="0"/>
              <a:t>Northumbria University, Newcastle - Test Centre Resources:</a:t>
            </a:r>
            <a:endParaRPr lang="en-GB" sz="1800" dirty="0"/>
          </a:p>
          <a:p>
            <a:pPr marL="0" indent="0">
              <a:buFontTx/>
              <a:buNone/>
              <a:defRPr/>
            </a:pPr>
            <a:r>
              <a:rPr lang="en-GB" sz="1800" u="sng" dirty="0">
                <a:solidFill>
                  <a:srgbClr val="FFFF00"/>
                </a:solidFill>
                <a:hlinkClick r:id="rId6"/>
              </a:rPr>
              <a:t>Adult Nursing – NMC Competence Test Centre – Northumbria University</a:t>
            </a:r>
            <a:endParaRPr lang="en-GB" sz="1800" dirty="0">
              <a:solidFill>
                <a:srgbClr val="FFFF00"/>
              </a:solidFill>
            </a:endParaRPr>
          </a:p>
          <a:p>
            <a:pPr marL="0" indent="0">
              <a:buNone/>
              <a:defRPr/>
            </a:pPr>
            <a:endParaRPr lang="en-GB" sz="1800" u="sng" dirty="0">
              <a:solidFill>
                <a:srgbClr val="FFFF00"/>
              </a:solidFill>
              <a:cs typeface="Arial"/>
            </a:endParaRPr>
          </a:p>
          <a:p>
            <a:pPr marL="0" indent="0">
              <a:buNone/>
              <a:defRPr/>
            </a:pPr>
            <a:r>
              <a:rPr lang="en-GB" sz="1800" u="sng" dirty="0">
                <a:cs typeface="Arial"/>
              </a:rPr>
              <a:t>FNF leadership</a:t>
            </a:r>
          </a:p>
          <a:p>
            <a:pPr marL="0" indent="0">
              <a:buNone/>
              <a:defRPr/>
            </a:pPr>
            <a:endParaRPr lang="en-GB" sz="1800" u="sng" dirty="0">
              <a:solidFill>
                <a:srgbClr val="FFFF00"/>
              </a:solidFill>
              <a:cs typeface="Arial"/>
            </a:endParaRPr>
          </a:p>
          <a:p>
            <a:pPr>
              <a:defRPr/>
            </a:pPr>
            <a:endParaRPr lang="en-GB" dirty="0">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7806F119-F201-0664-615C-3B2788A9A04D}"/>
              </a:ext>
            </a:extLst>
          </p:cNvPr>
          <p:cNvSpPr>
            <a:spLocks noGrp="1"/>
          </p:cNvSpPr>
          <p:nvPr>
            <p:ph type="title"/>
          </p:nvPr>
        </p:nvSpPr>
        <p:spPr/>
        <p:txBody>
          <a:bodyPr/>
          <a:lstStyle/>
          <a:p>
            <a:r>
              <a:rPr lang="en-GB" altLang="en-US" dirty="0" smtClean="0">
                <a:solidFill>
                  <a:srgbClr val="002060"/>
                </a:solidFill>
              </a:rPr>
              <a:t>IENs responsibilities</a:t>
            </a:r>
            <a:endParaRPr lang="en-GB" altLang="en-US" dirty="0">
              <a:solidFill>
                <a:srgbClr val="002060"/>
              </a:solidFill>
            </a:endParaRPr>
          </a:p>
        </p:txBody>
      </p:sp>
      <p:sp>
        <p:nvSpPr>
          <p:cNvPr id="3" name="Content Placeholder 2">
            <a:extLst>
              <a:ext uri="{FF2B5EF4-FFF2-40B4-BE49-F238E27FC236}">
                <a16:creationId xmlns:a16="http://schemas.microsoft.com/office/drawing/2014/main" xmlns="" id="{D4871DA2-3DDC-E382-1838-1F93864BF309}"/>
              </a:ext>
            </a:extLst>
          </p:cNvPr>
          <p:cNvSpPr>
            <a:spLocks noGrp="1"/>
          </p:cNvSpPr>
          <p:nvPr>
            <p:ph idx="1"/>
          </p:nvPr>
        </p:nvSpPr>
        <p:spPr/>
        <p:txBody>
          <a:bodyPr vert="horz" lIns="91440" tIns="45720" rIns="91440" bIns="45720" rtlCol="0" anchor="t">
            <a:normAutofit fontScale="92500" lnSpcReduction="20000"/>
          </a:bodyPr>
          <a:lstStyle/>
          <a:p>
            <a:pPr marL="0" indent="0" eaLnBrk="1" hangingPunct="1">
              <a:buFontTx/>
              <a:buNone/>
              <a:defRPr/>
            </a:pPr>
            <a:r>
              <a:rPr lang="en-GB" altLang="en-US" dirty="0">
                <a:solidFill>
                  <a:srgbClr val="002060"/>
                </a:solidFill>
              </a:rPr>
              <a:t>2023 cohort must organise:</a:t>
            </a:r>
          </a:p>
          <a:p>
            <a:pPr eaLnBrk="1" hangingPunct="1">
              <a:defRPr/>
            </a:pPr>
            <a:endParaRPr lang="en-GB" altLang="en-US" dirty="0">
              <a:solidFill>
                <a:srgbClr val="002060"/>
              </a:solidFill>
            </a:endParaRPr>
          </a:p>
          <a:p>
            <a:pPr>
              <a:defRPr/>
            </a:pPr>
            <a:r>
              <a:rPr lang="en-GB" altLang="en-US" dirty="0">
                <a:solidFill>
                  <a:srgbClr val="002060"/>
                </a:solidFill>
              </a:rPr>
              <a:t>Their own accommodation – funds given towards initial costs</a:t>
            </a:r>
            <a:endParaRPr lang="en-GB" altLang="en-US" dirty="0">
              <a:solidFill>
                <a:srgbClr val="002060"/>
              </a:solidFill>
              <a:cs typeface="Calibri"/>
            </a:endParaRPr>
          </a:p>
          <a:p>
            <a:pPr eaLnBrk="1" hangingPunct="1">
              <a:defRPr/>
            </a:pPr>
            <a:endParaRPr lang="en-GB" altLang="en-US" dirty="0">
              <a:solidFill>
                <a:srgbClr val="002060"/>
              </a:solidFill>
            </a:endParaRPr>
          </a:p>
          <a:p>
            <a:pPr>
              <a:defRPr/>
            </a:pPr>
            <a:r>
              <a:rPr lang="en-GB" altLang="en-US" dirty="0">
                <a:solidFill>
                  <a:srgbClr val="002060"/>
                </a:solidFill>
              </a:rPr>
              <a:t>Their own flights and visas – reimbursed </a:t>
            </a:r>
            <a:r>
              <a:rPr lang="en-GB" altLang="en-US" dirty="0" smtClean="0">
                <a:solidFill>
                  <a:srgbClr val="002060"/>
                </a:solidFill>
              </a:rPr>
              <a:t>when employment commenced</a:t>
            </a:r>
            <a:endParaRPr lang="en-GB" altLang="en-US" dirty="0">
              <a:solidFill>
                <a:srgbClr val="002060"/>
              </a:solidFill>
              <a:cs typeface="Calibri"/>
            </a:endParaRPr>
          </a:p>
          <a:p>
            <a:pPr eaLnBrk="1" hangingPunct="1">
              <a:defRPr/>
            </a:pPr>
            <a:endParaRPr lang="en-GB" altLang="en-US" dirty="0">
              <a:solidFill>
                <a:srgbClr val="002060"/>
              </a:solidFill>
            </a:endParaRPr>
          </a:p>
          <a:p>
            <a:pPr eaLnBrk="1" hangingPunct="1">
              <a:defRPr/>
            </a:pPr>
            <a:r>
              <a:rPr lang="en-GB" altLang="en-US" dirty="0">
                <a:solidFill>
                  <a:srgbClr val="002060"/>
                </a:solidFill>
              </a:rPr>
              <a:t>UK bank account – letter from recruitment on arrival</a:t>
            </a:r>
          </a:p>
          <a:p>
            <a:pPr>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E43CCEDA-7950-B548-9D79-C1EE1004045C}"/>
              </a:ext>
            </a:extLst>
          </p:cNvPr>
          <p:cNvSpPr>
            <a:spLocks noGrp="1"/>
          </p:cNvSpPr>
          <p:nvPr>
            <p:ph type="title"/>
          </p:nvPr>
        </p:nvSpPr>
        <p:spPr>
          <a:xfrm>
            <a:off x="914400" y="228601"/>
            <a:ext cx="10363200" cy="874713"/>
          </a:xfrm>
        </p:spPr>
        <p:txBody>
          <a:bodyPr/>
          <a:lstStyle/>
          <a:p>
            <a:r>
              <a:rPr lang="en-GB" altLang="en-US" dirty="0" smtClean="0">
                <a:solidFill>
                  <a:srgbClr val="002060"/>
                </a:solidFill>
              </a:rPr>
              <a:t>Align to role</a:t>
            </a:r>
            <a:endParaRPr lang="en-GB" altLang="en-US" dirty="0">
              <a:solidFill>
                <a:srgbClr val="002060"/>
              </a:solidFill>
            </a:endParaRPr>
          </a:p>
        </p:txBody>
      </p:sp>
      <p:sp>
        <p:nvSpPr>
          <p:cNvPr id="16387" name="Content Placeholder 2">
            <a:extLst>
              <a:ext uri="{FF2B5EF4-FFF2-40B4-BE49-F238E27FC236}">
                <a16:creationId xmlns:a16="http://schemas.microsoft.com/office/drawing/2014/main" xmlns="" id="{44466628-F90A-82BA-F1FD-46D78B20303D}"/>
              </a:ext>
            </a:extLst>
          </p:cNvPr>
          <p:cNvSpPr>
            <a:spLocks noGrp="1"/>
          </p:cNvSpPr>
          <p:nvPr>
            <p:ph idx="1"/>
          </p:nvPr>
        </p:nvSpPr>
        <p:spPr>
          <a:xfrm>
            <a:off x="914400" y="1240473"/>
            <a:ext cx="10363200" cy="5301995"/>
          </a:xfrm>
        </p:spPr>
        <p:txBody>
          <a:bodyPr vert="horz" lIns="91440" tIns="45720" rIns="91440" bIns="45720" rtlCol="0" anchor="t">
            <a:noAutofit/>
          </a:bodyPr>
          <a:lstStyle/>
          <a:p>
            <a:pPr>
              <a:lnSpc>
                <a:spcPct val="100000"/>
              </a:lnSpc>
            </a:pPr>
            <a:r>
              <a:rPr lang="en-GB" altLang="en-US" sz="2200" dirty="0" smtClean="0">
                <a:solidFill>
                  <a:srgbClr val="002060"/>
                </a:solidFill>
                <a:cs typeface="Arial"/>
              </a:rPr>
              <a:t>Will align to Band 4 job description for Assistant Practitioner whilst undertaking required learning for OSCEs.</a:t>
            </a:r>
          </a:p>
          <a:p>
            <a:r>
              <a:rPr lang="en-GB" altLang="en-US" sz="2200" dirty="0" smtClean="0">
                <a:solidFill>
                  <a:srgbClr val="002060"/>
                </a:solidFill>
                <a:cs typeface="Arial"/>
              </a:rPr>
              <a:t>Uniform </a:t>
            </a:r>
            <a:r>
              <a:rPr lang="en-GB" altLang="en-US" sz="2200" dirty="0">
                <a:solidFill>
                  <a:srgbClr val="002060"/>
                </a:solidFill>
                <a:cs typeface="Arial"/>
              </a:rPr>
              <a:t>and Badge </a:t>
            </a:r>
            <a:r>
              <a:rPr lang="en-GB" altLang="en-US" sz="2200" dirty="0" smtClean="0">
                <a:solidFill>
                  <a:srgbClr val="002060"/>
                </a:solidFill>
                <a:cs typeface="Arial"/>
              </a:rPr>
              <a:t>– HCSW uniform, not Band 5 uniform.</a:t>
            </a:r>
            <a:endParaRPr lang="en-GB" altLang="en-US" sz="2200" dirty="0">
              <a:solidFill>
                <a:srgbClr val="002060"/>
              </a:solidFill>
              <a:cs typeface="Arial"/>
            </a:endParaRPr>
          </a:p>
          <a:p>
            <a:pPr>
              <a:lnSpc>
                <a:spcPct val="150000"/>
              </a:lnSpc>
            </a:pPr>
            <a:r>
              <a:rPr lang="en-GB" altLang="en-US" sz="2200" dirty="0" smtClean="0">
                <a:solidFill>
                  <a:srgbClr val="002060"/>
                </a:solidFill>
                <a:cs typeface="Arial"/>
              </a:rPr>
              <a:t>Induction for IENs will be Band 5 Registered Nurse Induction, excluding </a:t>
            </a:r>
            <a:r>
              <a:rPr lang="en-GB" altLang="en-US" sz="2200" dirty="0">
                <a:solidFill>
                  <a:srgbClr val="002060"/>
                </a:solidFill>
                <a:cs typeface="Arial"/>
              </a:rPr>
              <a:t>M</a:t>
            </a:r>
            <a:r>
              <a:rPr lang="en-GB" altLang="en-US" sz="2200" dirty="0" smtClean="0">
                <a:solidFill>
                  <a:srgbClr val="002060"/>
                </a:solidFill>
                <a:cs typeface="Arial"/>
              </a:rPr>
              <a:t>edication Administration and Blood Transfusion.  These must then be completed when IENs receive NMC PIN.  It is also </a:t>
            </a:r>
            <a:r>
              <a:rPr lang="en-GB" altLang="en-US" sz="2200" b="1" dirty="0" smtClean="0">
                <a:cs typeface="Arial"/>
              </a:rPr>
              <a:t>recommended </a:t>
            </a:r>
            <a:r>
              <a:rPr lang="en-GB" altLang="en-US" sz="2200" dirty="0" smtClean="0">
                <a:solidFill>
                  <a:srgbClr val="002060"/>
                </a:solidFill>
                <a:cs typeface="Arial"/>
              </a:rPr>
              <a:t>IENs complete ‘A</a:t>
            </a:r>
            <a:r>
              <a:rPr lang="en-GB" sz="2200" dirty="0" smtClean="0"/>
              <a:t> </a:t>
            </a:r>
            <a:r>
              <a:rPr lang="en-GB" sz="2200" dirty="0"/>
              <a:t>typical day in the life of a </a:t>
            </a:r>
            <a:r>
              <a:rPr lang="en-GB" sz="2200" dirty="0" smtClean="0"/>
              <a:t>HCSW’ from HCSW induction.</a:t>
            </a:r>
            <a:endParaRPr lang="en-GB" altLang="en-US" sz="2200" dirty="0" smtClean="0">
              <a:solidFill>
                <a:srgbClr val="002060"/>
              </a:solidFill>
              <a:cs typeface="Arial"/>
            </a:endParaRPr>
          </a:p>
          <a:p>
            <a:pPr>
              <a:lnSpc>
                <a:spcPct val="150000"/>
              </a:lnSpc>
            </a:pPr>
            <a:r>
              <a:rPr lang="en-GB" altLang="en-US" sz="2200" dirty="0" smtClean="0">
                <a:solidFill>
                  <a:srgbClr val="002060"/>
                </a:solidFill>
                <a:cs typeface="Arial"/>
              </a:rPr>
              <a:t>Can </a:t>
            </a:r>
            <a:r>
              <a:rPr lang="en-GB" altLang="en-US" sz="2200" dirty="0">
                <a:solidFill>
                  <a:srgbClr val="002060"/>
                </a:solidFill>
                <a:cs typeface="Arial"/>
              </a:rPr>
              <a:t>complete NEWS charts, MUST charts etc, </a:t>
            </a:r>
            <a:r>
              <a:rPr lang="en-GB" altLang="en-US" sz="2200" dirty="0" smtClean="0">
                <a:solidFill>
                  <a:srgbClr val="002060"/>
                </a:solidFill>
                <a:cs typeface="Arial"/>
              </a:rPr>
              <a:t>when </a:t>
            </a:r>
            <a:r>
              <a:rPr lang="en-GB" altLang="en-US" sz="2200" dirty="0">
                <a:solidFill>
                  <a:srgbClr val="002060"/>
                </a:solidFill>
                <a:cs typeface="Arial"/>
              </a:rPr>
              <a:t>familiar with paperwork</a:t>
            </a:r>
          </a:p>
          <a:p>
            <a:pPr>
              <a:lnSpc>
                <a:spcPct val="150000"/>
              </a:lnSpc>
            </a:pPr>
            <a:r>
              <a:rPr lang="en-GB" altLang="en-US" sz="2200" dirty="0" smtClean="0">
                <a:solidFill>
                  <a:srgbClr val="002060"/>
                </a:solidFill>
                <a:cs typeface="Arial"/>
              </a:rPr>
              <a:t>Personal care, oral hygiene, food, fluid and nutrition, moving and handling – but should attend course.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387">
                                            <p:txEl>
                                              <p:pRg st="3" end="3"/>
                                            </p:txEl>
                                          </p:spTgt>
                                        </p:tgtEl>
                                        <p:attrNameLst>
                                          <p:attrName>style.visibility</p:attrName>
                                        </p:attrNameLst>
                                      </p:cBhvr>
                                      <p:to>
                                        <p:strVal val="visible"/>
                                      </p:to>
                                    </p:set>
                                    <p:animEffect transition="in" filter="fade">
                                      <p:cBhvr>
                                        <p:cTn id="28" dur="1000"/>
                                        <p:tgtEl>
                                          <p:spTgt spid="16387">
                                            <p:txEl>
                                              <p:pRg st="3" end="3"/>
                                            </p:txEl>
                                          </p:spTgt>
                                        </p:tgtEl>
                                      </p:cBhvr>
                                    </p:animEffect>
                                    <p:anim calcmode="lin" valueType="num">
                                      <p:cBhvr>
                                        <p:cTn id="29"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387">
                                            <p:txEl>
                                              <p:pRg st="4" end="4"/>
                                            </p:txEl>
                                          </p:spTgt>
                                        </p:tgtEl>
                                        <p:attrNameLst>
                                          <p:attrName>style.visibility</p:attrName>
                                        </p:attrNameLst>
                                      </p:cBhvr>
                                      <p:to>
                                        <p:strVal val="visible"/>
                                      </p:to>
                                    </p:set>
                                    <p:animEffect transition="in" filter="fade">
                                      <p:cBhvr>
                                        <p:cTn id="35" dur="1000"/>
                                        <p:tgtEl>
                                          <p:spTgt spid="16387">
                                            <p:txEl>
                                              <p:pRg st="4" end="4"/>
                                            </p:txEl>
                                          </p:spTgt>
                                        </p:tgtEl>
                                      </p:cBhvr>
                                    </p:animEffect>
                                    <p:anim calcmode="lin" valueType="num">
                                      <p:cBhvr>
                                        <p:cTn id="36"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8A1FBE2A-9B87-A74E-E410-4B5BD148E904}"/>
              </a:ext>
            </a:extLst>
          </p:cNvPr>
          <p:cNvSpPr>
            <a:spLocks noGrp="1"/>
          </p:cNvSpPr>
          <p:nvPr>
            <p:ph type="title"/>
          </p:nvPr>
        </p:nvSpPr>
        <p:spPr>
          <a:xfrm>
            <a:off x="914400" y="269508"/>
            <a:ext cx="10363200" cy="924025"/>
          </a:xfrm>
        </p:spPr>
        <p:txBody>
          <a:bodyPr/>
          <a:lstStyle/>
          <a:p>
            <a:pPr eaLnBrk="1" hangingPunct="1"/>
            <a:r>
              <a:rPr lang="en-GB" altLang="en-US" dirty="0" smtClean="0">
                <a:solidFill>
                  <a:srgbClr val="002060"/>
                </a:solidFill>
              </a:rPr>
              <a:t>NHSGGC </a:t>
            </a:r>
            <a:r>
              <a:rPr lang="en-GB" altLang="en-US" dirty="0">
                <a:solidFill>
                  <a:srgbClr val="002060"/>
                </a:solidFill>
              </a:rPr>
              <a:t>support </a:t>
            </a:r>
            <a:r>
              <a:rPr lang="en-GB" altLang="en-US" dirty="0" smtClean="0">
                <a:solidFill>
                  <a:srgbClr val="002060"/>
                </a:solidFill>
              </a:rPr>
              <a:t>IENs</a:t>
            </a:r>
            <a:endParaRPr lang="en-GB" altLang="en-US" dirty="0">
              <a:solidFill>
                <a:srgbClr val="002060"/>
              </a:solidFill>
            </a:endParaRPr>
          </a:p>
        </p:txBody>
      </p:sp>
      <p:sp>
        <p:nvSpPr>
          <p:cNvPr id="3" name="Content Placeholder 2">
            <a:extLst>
              <a:ext uri="{FF2B5EF4-FFF2-40B4-BE49-F238E27FC236}">
                <a16:creationId xmlns:a16="http://schemas.microsoft.com/office/drawing/2014/main" xmlns="" id="{8238BCF4-350F-DF74-B52E-7C6E6ACD4458}"/>
              </a:ext>
            </a:extLst>
          </p:cNvPr>
          <p:cNvSpPr>
            <a:spLocks noGrp="1"/>
          </p:cNvSpPr>
          <p:nvPr>
            <p:ph idx="1"/>
          </p:nvPr>
        </p:nvSpPr>
        <p:spPr>
          <a:xfrm>
            <a:off x="914400" y="1409433"/>
            <a:ext cx="10363200" cy="4611687"/>
          </a:xfrm>
        </p:spPr>
        <p:txBody>
          <a:bodyPr>
            <a:normAutofit/>
          </a:bodyPr>
          <a:lstStyle/>
          <a:p>
            <a:pPr eaLnBrk="1" hangingPunct="1">
              <a:lnSpc>
                <a:spcPct val="200000"/>
              </a:lnSpc>
              <a:defRPr/>
            </a:pPr>
            <a:r>
              <a:rPr lang="en-GB" sz="2600" dirty="0">
                <a:solidFill>
                  <a:srgbClr val="002060"/>
                </a:solidFill>
              </a:rPr>
              <a:t>Human Resources </a:t>
            </a:r>
          </a:p>
          <a:p>
            <a:pPr>
              <a:lnSpc>
                <a:spcPct val="200000"/>
              </a:lnSpc>
              <a:defRPr/>
            </a:pPr>
            <a:r>
              <a:rPr lang="en-GB" sz="2600" dirty="0" smtClean="0">
                <a:solidFill>
                  <a:srgbClr val="002060"/>
                </a:solidFill>
              </a:rPr>
              <a:t>SCN, clinical educator, clinical area</a:t>
            </a:r>
            <a:r>
              <a:rPr lang="en-GB" sz="2600" dirty="0">
                <a:solidFill>
                  <a:srgbClr val="002060"/>
                </a:solidFill>
              </a:rPr>
              <a:t> </a:t>
            </a:r>
            <a:r>
              <a:rPr lang="en-GB" sz="2600" dirty="0" smtClean="0">
                <a:solidFill>
                  <a:srgbClr val="002060"/>
                </a:solidFill>
              </a:rPr>
              <a:t>support</a:t>
            </a:r>
            <a:endParaRPr lang="en-GB" sz="2600" dirty="0">
              <a:solidFill>
                <a:srgbClr val="002060"/>
              </a:solidFill>
            </a:endParaRPr>
          </a:p>
          <a:p>
            <a:pPr eaLnBrk="1" hangingPunct="1">
              <a:lnSpc>
                <a:spcPct val="200000"/>
              </a:lnSpc>
              <a:defRPr/>
            </a:pPr>
            <a:r>
              <a:rPr lang="en-GB" sz="2600" dirty="0" smtClean="0">
                <a:solidFill>
                  <a:srgbClr val="002060"/>
                </a:solidFill>
              </a:rPr>
              <a:t>Allocation </a:t>
            </a:r>
            <a:r>
              <a:rPr lang="en-GB" sz="2600" dirty="0">
                <a:solidFill>
                  <a:srgbClr val="002060"/>
                </a:solidFill>
              </a:rPr>
              <a:t>of </a:t>
            </a:r>
            <a:r>
              <a:rPr lang="en-GB" sz="2600" dirty="0" smtClean="0">
                <a:solidFill>
                  <a:srgbClr val="002060"/>
                </a:solidFill>
              </a:rPr>
              <a:t>preceptor</a:t>
            </a:r>
            <a:endParaRPr lang="en-GB" sz="2600" dirty="0">
              <a:solidFill>
                <a:srgbClr val="002060"/>
              </a:solidFill>
            </a:endParaRPr>
          </a:p>
          <a:p>
            <a:pPr eaLnBrk="1" hangingPunct="1">
              <a:lnSpc>
                <a:spcPct val="200000"/>
              </a:lnSpc>
              <a:defRPr/>
            </a:pPr>
            <a:r>
              <a:rPr lang="en-GB" sz="2600" dirty="0" smtClean="0">
                <a:solidFill>
                  <a:srgbClr val="002060"/>
                </a:solidFill>
              </a:rPr>
              <a:t>PEF  </a:t>
            </a:r>
            <a:endParaRPr lang="en-GB" sz="2600" dirty="0">
              <a:solidFill>
                <a:srgbClr val="002060"/>
              </a:solidFill>
            </a:endParaRPr>
          </a:p>
          <a:p>
            <a:pPr eaLnBrk="1" hangingPunct="1">
              <a:lnSpc>
                <a:spcPct val="200000"/>
              </a:lnSpc>
              <a:defRPr/>
            </a:pPr>
            <a:r>
              <a:rPr lang="en-GB" sz="2600" dirty="0" smtClean="0">
                <a:solidFill>
                  <a:srgbClr val="002060"/>
                </a:solidFill>
              </a:rPr>
              <a:t>IEN webpage on Practice Education site</a:t>
            </a:r>
            <a:endParaRPr lang="en-GB" sz="2400" dirty="0"/>
          </a:p>
          <a:p>
            <a:pPr eaLnBrk="1" hangingPunct="1">
              <a:defRPr/>
            </a:pPr>
            <a:endParaRPr lang="en-GB" sz="2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73034" y="1674819"/>
            <a:ext cx="2412646" cy="33538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A13A65D1-D755-55FF-E3AA-AA9ED9E62D0B}"/>
              </a:ext>
            </a:extLst>
          </p:cNvPr>
          <p:cNvSpPr>
            <a:spLocks noGrp="1"/>
          </p:cNvSpPr>
          <p:nvPr>
            <p:ph type="title"/>
          </p:nvPr>
        </p:nvSpPr>
        <p:spPr>
          <a:xfrm>
            <a:off x="1013014" y="286603"/>
            <a:ext cx="9405938" cy="569929"/>
          </a:xfrm>
        </p:spPr>
        <p:txBody>
          <a:bodyPr>
            <a:normAutofit fontScale="90000"/>
          </a:bodyPr>
          <a:lstStyle/>
          <a:p>
            <a:pPr eaLnBrk="1" hangingPunct="1"/>
            <a:r>
              <a:rPr lang="en-GB" altLang="en-US" dirty="0">
                <a:solidFill>
                  <a:srgbClr val="002060"/>
                </a:solidFill>
              </a:rPr>
              <a:t>OSCE Preparation</a:t>
            </a:r>
          </a:p>
        </p:txBody>
      </p:sp>
      <p:sp>
        <p:nvSpPr>
          <p:cNvPr id="3075" name="Content Placeholder 2">
            <a:extLst>
              <a:ext uri="{FF2B5EF4-FFF2-40B4-BE49-F238E27FC236}">
                <a16:creationId xmlns:a16="http://schemas.microsoft.com/office/drawing/2014/main" xmlns="" id="{7F9B7756-3BD0-CD6A-10E8-1DE49C3106DD}"/>
              </a:ext>
            </a:extLst>
          </p:cNvPr>
          <p:cNvSpPr>
            <a:spLocks noGrp="1"/>
          </p:cNvSpPr>
          <p:nvPr>
            <p:ph idx="1"/>
          </p:nvPr>
        </p:nvSpPr>
        <p:spPr>
          <a:xfrm>
            <a:off x="883920" y="1241424"/>
            <a:ext cx="10332720" cy="5464176"/>
          </a:xfrm>
        </p:spPr>
        <p:txBody>
          <a:bodyPr>
            <a:normAutofit fontScale="92500" lnSpcReduction="10000"/>
          </a:bodyPr>
          <a:lstStyle/>
          <a:p>
            <a:pPr>
              <a:defRPr/>
            </a:pPr>
            <a:r>
              <a:rPr lang="en-GB" altLang="en-US" sz="2400" dirty="0">
                <a:solidFill>
                  <a:srgbClr val="002060"/>
                </a:solidFill>
              </a:rPr>
              <a:t>OSCE preparation will be provided by </a:t>
            </a:r>
            <a:r>
              <a:rPr lang="en-GB" altLang="en-US" sz="2400" dirty="0" smtClean="0">
                <a:solidFill>
                  <a:srgbClr val="002060"/>
                </a:solidFill>
              </a:rPr>
              <a:t>UWS.  Attendance </a:t>
            </a:r>
            <a:r>
              <a:rPr lang="en-GB" altLang="en-US" sz="2400" dirty="0">
                <a:solidFill>
                  <a:srgbClr val="002060"/>
                </a:solidFill>
              </a:rPr>
              <a:t>is </a:t>
            </a:r>
            <a:r>
              <a:rPr lang="en-GB" altLang="en-US" sz="2400" dirty="0" smtClean="0">
                <a:solidFill>
                  <a:srgbClr val="002060"/>
                </a:solidFill>
              </a:rPr>
              <a:t>essential, rotas must reflect this</a:t>
            </a:r>
          </a:p>
          <a:p>
            <a:pPr>
              <a:defRPr/>
            </a:pPr>
            <a:endParaRPr lang="en-GB" altLang="en-US" sz="2400" dirty="0" smtClean="0">
              <a:solidFill>
                <a:srgbClr val="002060"/>
              </a:solidFill>
            </a:endParaRPr>
          </a:p>
          <a:p>
            <a:pPr>
              <a:defRPr/>
            </a:pPr>
            <a:r>
              <a:rPr lang="en-GB" altLang="en-US" sz="2400" dirty="0" smtClean="0">
                <a:solidFill>
                  <a:srgbClr val="002060"/>
                </a:solidFill>
              </a:rPr>
              <a:t>8 week course, timetables provided to students, HR should email information to SCNs, but IEN should share this.  </a:t>
            </a:r>
            <a:r>
              <a:rPr lang="en-GB" altLang="en-US" sz="2400" dirty="0" err="1" smtClean="0">
                <a:solidFill>
                  <a:srgbClr val="002060"/>
                </a:solidFill>
              </a:rPr>
              <a:t>SPoCs</a:t>
            </a:r>
            <a:r>
              <a:rPr lang="en-GB" altLang="en-US" sz="2400" dirty="0" smtClean="0">
                <a:solidFill>
                  <a:srgbClr val="002060"/>
                </a:solidFill>
              </a:rPr>
              <a:t> have access to this too.</a:t>
            </a:r>
            <a:endParaRPr lang="en-GB" altLang="en-US" sz="2400" dirty="0">
              <a:solidFill>
                <a:srgbClr val="002060"/>
              </a:solidFill>
            </a:endParaRPr>
          </a:p>
          <a:p>
            <a:pPr>
              <a:defRPr/>
            </a:pPr>
            <a:endParaRPr lang="en-GB" altLang="en-US" sz="2400" dirty="0">
              <a:solidFill>
                <a:srgbClr val="002060"/>
              </a:solidFill>
            </a:endParaRPr>
          </a:p>
          <a:p>
            <a:pPr eaLnBrk="1" hangingPunct="1">
              <a:defRPr/>
            </a:pPr>
            <a:r>
              <a:rPr lang="en-GB" altLang="en-US" sz="2400" dirty="0">
                <a:solidFill>
                  <a:schemeClr val="accent6">
                    <a:lumMod val="50000"/>
                  </a:schemeClr>
                </a:solidFill>
              </a:rPr>
              <a:t>OSCE – </a:t>
            </a:r>
            <a:r>
              <a:rPr lang="en-GB" altLang="en-US" sz="2400" dirty="0" smtClean="0">
                <a:solidFill>
                  <a:schemeClr val="accent6">
                    <a:lumMod val="50000"/>
                  </a:schemeClr>
                </a:solidFill>
              </a:rPr>
              <a:t>first attempt approximately 8 weeks from clinical area start </a:t>
            </a:r>
            <a:r>
              <a:rPr lang="en-GB" altLang="en-US" sz="2400" dirty="0">
                <a:solidFill>
                  <a:schemeClr val="accent6">
                    <a:lumMod val="50000"/>
                  </a:schemeClr>
                </a:solidFill>
              </a:rPr>
              <a:t>date but must be within 12 </a:t>
            </a:r>
            <a:r>
              <a:rPr lang="en-GB" altLang="en-US" sz="2400" dirty="0" smtClean="0">
                <a:solidFill>
                  <a:schemeClr val="accent6">
                    <a:lumMod val="50000"/>
                  </a:schemeClr>
                </a:solidFill>
              </a:rPr>
              <a:t>weeks</a:t>
            </a:r>
          </a:p>
          <a:p>
            <a:pPr eaLnBrk="1" hangingPunct="1">
              <a:defRPr/>
            </a:pPr>
            <a:endParaRPr lang="en-GB" altLang="en-US" sz="2400" dirty="0"/>
          </a:p>
          <a:p>
            <a:pPr>
              <a:defRPr/>
            </a:pPr>
            <a:r>
              <a:rPr lang="en-GB" altLang="en-US" sz="2400" dirty="0">
                <a:solidFill>
                  <a:srgbClr val="002060"/>
                </a:solidFill>
              </a:rPr>
              <a:t>All 10 stations must be </a:t>
            </a:r>
            <a:r>
              <a:rPr lang="en-GB" altLang="en-US" sz="2400" dirty="0" smtClean="0">
                <a:solidFill>
                  <a:srgbClr val="002060"/>
                </a:solidFill>
              </a:rPr>
              <a:t>passed to achieve NMC PIN</a:t>
            </a:r>
            <a:endParaRPr lang="en-GB" altLang="en-US" sz="2400" dirty="0">
              <a:solidFill>
                <a:srgbClr val="002060"/>
              </a:solidFill>
            </a:endParaRPr>
          </a:p>
          <a:p>
            <a:pPr>
              <a:defRPr/>
            </a:pPr>
            <a:endParaRPr lang="en-GB" altLang="en-US" sz="2400" dirty="0">
              <a:solidFill>
                <a:srgbClr val="002060"/>
              </a:solidFill>
            </a:endParaRPr>
          </a:p>
          <a:p>
            <a:pPr eaLnBrk="1" hangingPunct="1">
              <a:defRPr/>
            </a:pPr>
            <a:r>
              <a:rPr lang="en-GB" altLang="en-US" sz="2400" dirty="0">
                <a:solidFill>
                  <a:srgbClr val="002060"/>
                </a:solidFill>
              </a:rPr>
              <a:t>Resits for failed OSCE stations – minimum 10 days later. Maximum three attempts per application with NMC (6 months between applications</a:t>
            </a:r>
            <a:r>
              <a:rPr lang="en-GB" altLang="en-US" sz="2400" dirty="0" smtClean="0">
                <a:solidFill>
                  <a:srgbClr val="002060"/>
                </a:solidFill>
              </a:rPr>
              <a:t>)</a:t>
            </a:r>
            <a:endParaRPr lang="en-GB" altLang="en-US" sz="2400" dirty="0">
              <a:solidFill>
                <a:srgbClr val="002060"/>
              </a:solidFill>
            </a:endParaRPr>
          </a:p>
          <a:p>
            <a:pPr marL="0" indent="0" eaLnBrk="1" hangingPunct="1">
              <a:buNone/>
              <a:defRPr/>
            </a:pPr>
            <a:endParaRPr lang="en-GB" altLang="en-US" sz="2400" dirty="0">
              <a:solidFill>
                <a:srgbClr val="002060"/>
              </a:solidFill>
            </a:endParaRPr>
          </a:p>
          <a:p>
            <a:pPr eaLnBrk="1" hangingPunct="1">
              <a:defRPr/>
            </a:pPr>
            <a:r>
              <a:rPr lang="en-GB" altLang="en-US" sz="2400" dirty="0">
                <a:solidFill>
                  <a:srgbClr val="002060"/>
                </a:solidFill>
              </a:rPr>
              <a:t>8 months to complete </a:t>
            </a:r>
            <a:r>
              <a:rPr lang="en-GB" altLang="en-US" sz="2400" dirty="0" smtClean="0">
                <a:solidFill>
                  <a:srgbClr val="002060"/>
                </a:solidFill>
              </a:rPr>
              <a:t>registration or they need leave country</a:t>
            </a:r>
            <a:endParaRPr lang="en-GB" altLang="en-US" sz="2400" dirty="0">
              <a:solidFill>
                <a:srgbClr val="FFFF00"/>
              </a:solidFill>
            </a:endParaRPr>
          </a:p>
          <a:p>
            <a:pPr eaLnBrk="1" hangingPunct="1">
              <a:defRPr/>
            </a:pPr>
            <a:endParaRPr lang="en-GB" altLang="en-US" sz="2400" dirty="0"/>
          </a:p>
          <a:p>
            <a:pPr eaLnBrk="1" hangingPunct="1">
              <a:defRPr/>
            </a:pPr>
            <a:endParaRPr lang="en-GB" altLang="en-US" sz="2400" dirty="0"/>
          </a:p>
          <a:p>
            <a:pPr eaLnBrk="1" hangingPunct="1">
              <a:defRPr/>
            </a:pPr>
            <a:endParaRPr lang="en-GB" altLang="en-US" sz="2400" dirty="0"/>
          </a:p>
          <a:p>
            <a:pPr eaLnBrk="1" hangingPunct="1">
              <a:defRPr/>
            </a:pPr>
            <a:endParaRPr lang="en-GB" altLang="en-US" sz="2400" dirty="0"/>
          </a:p>
          <a:p>
            <a:pPr marL="0" indent="0" eaLnBrk="1" hangingPunct="1">
              <a:buFontTx/>
              <a:buNone/>
              <a:defRPr/>
            </a:pPr>
            <a:endParaRPr lang="en-GB"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4" end="4"/>
                                            </p:txEl>
                                          </p:spTgt>
                                        </p:tgtEl>
                                        <p:attrNameLst>
                                          <p:attrName>style.visibility</p:attrName>
                                        </p:attrNameLst>
                                      </p:cBhvr>
                                      <p:to>
                                        <p:strVal val="visible"/>
                                      </p:to>
                                    </p:set>
                                    <p:animEffect transition="in" filter="fade">
                                      <p:cBhvr>
                                        <p:cTn id="21" dur="1000"/>
                                        <p:tgtEl>
                                          <p:spTgt spid="3075">
                                            <p:txEl>
                                              <p:pRg st="4" end="4"/>
                                            </p:txEl>
                                          </p:spTgt>
                                        </p:tgtEl>
                                      </p:cBhvr>
                                    </p:animEffect>
                                    <p:anim calcmode="lin" valueType="num">
                                      <p:cBhvr>
                                        <p:cTn id="22"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6" end="6"/>
                                            </p:txEl>
                                          </p:spTgt>
                                        </p:tgtEl>
                                        <p:attrNameLst>
                                          <p:attrName>style.visibility</p:attrName>
                                        </p:attrNameLst>
                                      </p:cBhvr>
                                      <p:to>
                                        <p:strVal val="visible"/>
                                      </p:to>
                                    </p:set>
                                    <p:animEffect transition="in" filter="fade">
                                      <p:cBhvr>
                                        <p:cTn id="28" dur="1000"/>
                                        <p:tgtEl>
                                          <p:spTgt spid="3075">
                                            <p:txEl>
                                              <p:pRg st="6" end="6"/>
                                            </p:txEl>
                                          </p:spTgt>
                                        </p:tgtEl>
                                      </p:cBhvr>
                                    </p:animEffect>
                                    <p:anim calcmode="lin" valueType="num">
                                      <p:cBhvr>
                                        <p:cTn id="29"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075">
                                            <p:txEl>
                                              <p:pRg st="8" end="8"/>
                                            </p:txEl>
                                          </p:spTgt>
                                        </p:tgtEl>
                                        <p:attrNameLst>
                                          <p:attrName>style.visibility</p:attrName>
                                        </p:attrNameLst>
                                      </p:cBhvr>
                                      <p:to>
                                        <p:strVal val="visible"/>
                                      </p:to>
                                    </p:set>
                                    <p:animEffect transition="in" filter="fade">
                                      <p:cBhvr>
                                        <p:cTn id="35" dur="1000"/>
                                        <p:tgtEl>
                                          <p:spTgt spid="3075">
                                            <p:txEl>
                                              <p:pRg st="8" end="8"/>
                                            </p:txEl>
                                          </p:spTgt>
                                        </p:tgtEl>
                                      </p:cBhvr>
                                    </p:animEffect>
                                    <p:anim calcmode="lin" valueType="num">
                                      <p:cBhvr>
                                        <p:cTn id="36" dur="1000" fill="hold"/>
                                        <p:tgtEl>
                                          <p:spTgt spid="3075">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07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075">
                                            <p:txEl>
                                              <p:pRg st="10" end="10"/>
                                            </p:txEl>
                                          </p:spTgt>
                                        </p:tgtEl>
                                        <p:attrNameLst>
                                          <p:attrName>style.visibility</p:attrName>
                                        </p:attrNameLst>
                                      </p:cBhvr>
                                      <p:to>
                                        <p:strVal val="visible"/>
                                      </p:to>
                                    </p:set>
                                    <p:animEffect transition="in" filter="fade">
                                      <p:cBhvr>
                                        <p:cTn id="42" dur="1000"/>
                                        <p:tgtEl>
                                          <p:spTgt spid="3075">
                                            <p:txEl>
                                              <p:pRg st="10" end="10"/>
                                            </p:txEl>
                                          </p:spTgt>
                                        </p:tgtEl>
                                      </p:cBhvr>
                                    </p:animEffect>
                                    <p:anim calcmode="lin" valueType="num">
                                      <p:cBhvr>
                                        <p:cTn id="43" dur="1000" fill="hold"/>
                                        <p:tgtEl>
                                          <p:spTgt spid="3075">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07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xmlns="" id="{E91BF823-F20B-A2ED-13EA-C1B9508D6F35}"/>
              </a:ext>
            </a:extLst>
          </p:cNvPr>
          <p:cNvSpPr>
            <a:spLocks noGrp="1"/>
          </p:cNvSpPr>
          <p:nvPr>
            <p:ph type="title"/>
          </p:nvPr>
        </p:nvSpPr>
        <p:spPr>
          <a:xfrm>
            <a:off x="838200" y="365126"/>
            <a:ext cx="10515600" cy="628788"/>
          </a:xfrm>
        </p:spPr>
        <p:txBody>
          <a:bodyPr>
            <a:normAutofit fontScale="90000"/>
          </a:bodyPr>
          <a:lstStyle/>
          <a:p>
            <a:pPr eaLnBrk="1" hangingPunct="1"/>
            <a:r>
              <a:rPr lang="en-GB" altLang="en-US" dirty="0">
                <a:solidFill>
                  <a:srgbClr val="002060"/>
                </a:solidFill>
              </a:rPr>
              <a:t>OSCE </a:t>
            </a:r>
            <a:r>
              <a:rPr lang="en-GB" altLang="en-US" dirty="0" smtClean="0">
                <a:solidFill>
                  <a:srgbClr val="002060"/>
                </a:solidFill>
              </a:rPr>
              <a:t>Guidance</a:t>
            </a:r>
            <a:endParaRPr lang="en-GB" altLang="en-US" dirty="0">
              <a:solidFill>
                <a:srgbClr val="002060"/>
              </a:solidFill>
            </a:endParaRPr>
          </a:p>
        </p:txBody>
      </p:sp>
      <p:sp>
        <p:nvSpPr>
          <p:cNvPr id="2" name="Content Placeholder 1"/>
          <p:cNvSpPr>
            <a:spLocks noGrp="1"/>
          </p:cNvSpPr>
          <p:nvPr>
            <p:ph idx="1"/>
          </p:nvPr>
        </p:nvSpPr>
        <p:spPr>
          <a:xfrm>
            <a:off x="990600" y="1161554"/>
            <a:ext cx="10363200" cy="5102086"/>
          </a:xfrm>
        </p:spPr>
        <p:txBody>
          <a:bodyPr vert="horz" lIns="91440" tIns="45720" rIns="91440" bIns="45720" rtlCol="0" anchor="t">
            <a:normAutofit fontScale="32500" lnSpcReduction="20000"/>
          </a:bodyPr>
          <a:lstStyle/>
          <a:p>
            <a:pPr>
              <a:lnSpc>
                <a:spcPct val="120000"/>
              </a:lnSpc>
              <a:buClr>
                <a:schemeClr val="bg2">
                  <a:lumMod val="40000"/>
                  <a:lumOff val="60000"/>
                </a:schemeClr>
              </a:buClr>
              <a:defRPr/>
            </a:pPr>
            <a:r>
              <a:rPr lang="en-GB" sz="11200" dirty="0" smtClean="0">
                <a:solidFill>
                  <a:srgbClr val="002060"/>
                </a:solidFill>
              </a:rPr>
              <a:t>TURAS Units:</a:t>
            </a:r>
            <a:endParaRPr lang="en-GB" sz="11200" dirty="0">
              <a:solidFill>
                <a:srgbClr val="002060"/>
              </a:solidFill>
            </a:endParaRPr>
          </a:p>
          <a:p>
            <a:pPr>
              <a:lnSpc>
                <a:spcPct val="120000"/>
              </a:lnSpc>
              <a:buClr>
                <a:srgbClr val="CCCCCC"/>
              </a:buClr>
              <a:defRPr/>
            </a:pPr>
            <a:r>
              <a:rPr lang="en-GB" sz="11200" b="1" dirty="0">
                <a:solidFill>
                  <a:srgbClr val="002060"/>
                </a:solidFill>
              </a:rPr>
              <a:t>NMC OSCE Preparation for Educators</a:t>
            </a:r>
          </a:p>
          <a:p>
            <a:pPr marL="0" indent="0">
              <a:lnSpc>
                <a:spcPct val="120000"/>
              </a:lnSpc>
              <a:buClr>
                <a:srgbClr val="CCCCCC"/>
              </a:buClr>
              <a:buNone/>
              <a:defRPr/>
            </a:pPr>
            <a:r>
              <a:rPr lang="en-GB" sz="11200" b="1" dirty="0">
                <a:solidFill>
                  <a:srgbClr val="002060"/>
                </a:solidFill>
                <a:cs typeface="Arial"/>
              </a:rPr>
              <a:t>   NMC OSCE Preparation for Learners</a:t>
            </a:r>
          </a:p>
          <a:p>
            <a:pPr marL="0" indent="0">
              <a:lnSpc>
                <a:spcPct val="120000"/>
              </a:lnSpc>
              <a:buClr>
                <a:srgbClr val="CCCCCC"/>
              </a:buClr>
              <a:buNone/>
              <a:defRPr/>
            </a:pPr>
            <a:endParaRPr lang="en-GB" sz="9600" dirty="0">
              <a:solidFill>
                <a:srgbClr val="002060"/>
              </a:solidFill>
              <a:cs typeface="Arial"/>
            </a:endParaRPr>
          </a:p>
          <a:p>
            <a:pPr eaLnBrk="1" fontAlgn="auto" hangingPunct="1">
              <a:lnSpc>
                <a:spcPct val="120000"/>
              </a:lnSpc>
              <a:spcAft>
                <a:spcPts val="0"/>
              </a:spcAft>
              <a:buClr>
                <a:schemeClr val="bg2">
                  <a:lumMod val="40000"/>
                  <a:lumOff val="60000"/>
                </a:schemeClr>
              </a:buClr>
              <a:defRPr/>
            </a:pPr>
            <a:r>
              <a:rPr lang="en-GB" sz="11200" dirty="0">
                <a:solidFill>
                  <a:srgbClr val="002060"/>
                </a:solidFill>
              </a:rPr>
              <a:t>NMC online - OSCE Preparation for Learners</a:t>
            </a:r>
          </a:p>
          <a:p>
            <a:pPr eaLnBrk="1" fontAlgn="auto" hangingPunct="1">
              <a:lnSpc>
                <a:spcPct val="120000"/>
              </a:lnSpc>
              <a:spcAft>
                <a:spcPts val="0"/>
              </a:spcAft>
              <a:buClr>
                <a:schemeClr val="bg2">
                  <a:lumMod val="40000"/>
                  <a:lumOff val="60000"/>
                </a:schemeClr>
              </a:buClr>
              <a:defRPr/>
            </a:pPr>
            <a:r>
              <a:rPr lang="en-GB" sz="11200" dirty="0">
                <a:solidFill>
                  <a:srgbClr val="002060"/>
                </a:solidFill>
              </a:rPr>
              <a:t>University of Newcastle OSCE resources</a:t>
            </a:r>
            <a:endParaRPr lang="en-GB" sz="11200" dirty="0">
              <a:solidFill>
                <a:srgbClr val="002060"/>
              </a:solidFill>
              <a:cs typeface="Arial"/>
            </a:endParaRPr>
          </a:p>
          <a:p>
            <a:pPr>
              <a:lnSpc>
                <a:spcPct val="120000"/>
              </a:lnSpc>
              <a:buClr>
                <a:srgbClr val="CCCCCC"/>
              </a:buClr>
              <a:defRPr/>
            </a:pPr>
            <a:r>
              <a:rPr lang="en-GB" sz="11200" dirty="0">
                <a:solidFill>
                  <a:srgbClr val="002060"/>
                </a:solidFill>
                <a:cs typeface="Arial"/>
              </a:rPr>
              <a:t>Royal Marsden Manual of Clinical Nursing Procedures</a:t>
            </a:r>
            <a:endParaRPr lang="en-GB" sz="11200" dirty="0">
              <a:solidFill>
                <a:srgbClr val="002060"/>
              </a:solidFill>
            </a:endParaRPr>
          </a:p>
          <a:p>
            <a:pPr marL="0" indent="0" eaLnBrk="1" fontAlgn="auto" hangingPunct="1">
              <a:lnSpc>
                <a:spcPct val="120000"/>
              </a:lnSpc>
              <a:spcAft>
                <a:spcPts val="0"/>
              </a:spcAft>
              <a:buClr>
                <a:schemeClr val="bg2">
                  <a:lumMod val="40000"/>
                  <a:lumOff val="60000"/>
                </a:schemeClr>
              </a:buClr>
              <a:buNone/>
              <a:defRPr/>
            </a:pPr>
            <a:endParaRPr lang="en-GB" sz="9600" dirty="0">
              <a:solidFill>
                <a:schemeClr val="bg1"/>
              </a:solidFill>
            </a:endParaRP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1000"/>
                                        <p:tgtEl>
                                          <p:spTgt spid="2">
                                            <p:txEl>
                                              <p:pRg st="5" end="5"/>
                                            </p:txEl>
                                          </p:spTgt>
                                        </p:tgtEl>
                                      </p:cBhvr>
                                    </p:animEffect>
                                    <p:anim calcmode="lin" valueType="num">
                                      <p:cBhvr>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1000"/>
                                        <p:tgtEl>
                                          <p:spTgt spid="2">
                                            <p:txEl>
                                              <p:pRg st="6" end="6"/>
                                            </p:txEl>
                                          </p:spTgt>
                                        </p:tgtEl>
                                      </p:cBhvr>
                                    </p:animEffect>
                                    <p:anim calcmode="lin" valueType="num">
                                      <p:cBhvr>
                                        <p:cTn id="39"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F21A181C-4162-A533-1799-EF5F3CDC174E}"/>
              </a:ext>
            </a:extLst>
          </p:cNvPr>
          <p:cNvSpPr>
            <a:spLocks noGrp="1"/>
          </p:cNvSpPr>
          <p:nvPr>
            <p:ph type="title"/>
          </p:nvPr>
        </p:nvSpPr>
        <p:spPr>
          <a:xfrm>
            <a:off x="646113" y="452438"/>
            <a:ext cx="9404350" cy="1028700"/>
          </a:xfrm>
        </p:spPr>
        <p:txBody>
          <a:bodyPr/>
          <a:lstStyle/>
          <a:p>
            <a:pPr eaLnBrk="1" hangingPunct="1"/>
            <a:r>
              <a:rPr lang="en-GB" altLang="en-US" dirty="0">
                <a:solidFill>
                  <a:srgbClr val="002060"/>
                </a:solidFill>
              </a:rPr>
              <a:t>OSCE Stations – 10 in total</a:t>
            </a:r>
          </a:p>
        </p:txBody>
      </p:sp>
      <p:sp>
        <p:nvSpPr>
          <p:cNvPr id="3" name="Content Placeholder 2">
            <a:extLst>
              <a:ext uri="{FF2B5EF4-FFF2-40B4-BE49-F238E27FC236}">
                <a16:creationId xmlns:a16="http://schemas.microsoft.com/office/drawing/2014/main" xmlns="" id="{1BAEF61A-B7E3-8F8E-897C-3B7FF5FC28A2}"/>
              </a:ext>
            </a:extLst>
          </p:cNvPr>
          <p:cNvSpPr>
            <a:spLocks noGrp="1"/>
          </p:cNvSpPr>
          <p:nvPr>
            <p:ph idx="1"/>
          </p:nvPr>
        </p:nvSpPr>
        <p:spPr>
          <a:xfrm>
            <a:off x="1103313" y="1636713"/>
            <a:ext cx="8947150" cy="4675187"/>
          </a:xfrm>
        </p:spPr>
        <p:txBody>
          <a:bodyPr rtlCol="0">
            <a:normAutofit lnSpcReduction="10000"/>
          </a:bodyPr>
          <a:lstStyle/>
          <a:p>
            <a:pPr marL="0" indent="0" eaLnBrk="1" fontAlgn="auto" hangingPunct="1">
              <a:spcAft>
                <a:spcPts val="0"/>
              </a:spcAft>
              <a:buClr>
                <a:schemeClr val="bg2">
                  <a:lumMod val="40000"/>
                  <a:lumOff val="60000"/>
                </a:schemeClr>
              </a:buClr>
              <a:buFont typeface="Wingdings 3" charset="2"/>
              <a:buNone/>
              <a:defRPr/>
            </a:pPr>
            <a:r>
              <a:rPr lang="en-GB" sz="3400" b="1" dirty="0">
                <a:solidFill>
                  <a:srgbClr val="002060"/>
                </a:solidFill>
              </a:rPr>
              <a:t>Stations 1 – 4 </a:t>
            </a:r>
            <a:r>
              <a:rPr lang="en-GB" sz="3400" dirty="0">
                <a:solidFill>
                  <a:srgbClr val="002060"/>
                </a:solidFill>
              </a:rPr>
              <a:t>APIE (based round one patient scenario)</a:t>
            </a:r>
          </a:p>
          <a:p>
            <a:pPr marL="0" indent="0" eaLnBrk="1" fontAlgn="auto" hangingPunct="1">
              <a:spcAft>
                <a:spcPts val="0"/>
              </a:spcAft>
              <a:buClr>
                <a:schemeClr val="bg2">
                  <a:lumMod val="40000"/>
                  <a:lumOff val="60000"/>
                </a:schemeClr>
              </a:buClr>
              <a:buFont typeface="Wingdings 3" charset="2"/>
              <a:buNone/>
              <a:defRPr/>
            </a:pPr>
            <a:endParaRPr lang="en-GB" sz="3400" b="1" dirty="0">
              <a:solidFill>
                <a:srgbClr val="002060"/>
              </a:solidFill>
            </a:endParaRPr>
          </a:p>
          <a:p>
            <a:pPr marL="0" indent="0" eaLnBrk="1" fontAlgn="auto" hangingPunct="1">
              <a:spcAft>
                <a:spcPts val="0"/>
              </a:spcAft>
              <a:buClr>
                <a:schemeClr val="bg2">
                  <a:lumMod val="40000"/>
                  <a:lumOff val="60000"/>
                </a:schemeClr>
              </a:buClr>
              <a:buFont typeface="Wingdings 3" charset="2"/>
              <a:buNone/>
              <a:defRPr/>
            </a:pPr>
            <a:r>
              <a:rPr lang="en-GB" b="1" dirty="0">
                <a:solidFill>
                  <a:srgbClr val="002060"/>
                </a:solidFill>
              </a:rPr>
              <a:t>Stations 5-8 </a:t>
            </a:r>
            <a:r>
              <a:rPr lang="en-GB" dirty="0">
                <a:solidFill>
                  <a:srgbClr val="002060"/>
                </a:solidFill>
              </a:rPr>
              <a:t>Nursing skills</a:t>
            </a:r>
          </a:p>
          <a:p>
            <a:pPr marL="0" indent="0" eaLnBrk="1" fontAlgn="auto" hangingPunct="1">
              <a:spcAft>
                <a:spcPts val="0"/>
              </a:spcAft>
              <a:buClr>
                <a:schemeClr val="bg2">
                  <a:lumMod val="40000"/>
                  <a:lumOff val="60000"/>
                </a:schemeClr>
              </a:buClr>
              <a:buFont typeface="Wingdings 3" charset="2"/>
              <a:buNone/>
              <a:defRPr/>
            </a:pPr>
            <a:endParaRPr lang="en-GB" dirty="0">
              <a:solidFill>
                <a:srgbClr val="002060"/>
              </a:solidFill>
            </a:endParaRPr>
          </a:p>
          <a:p>
            <a:pPr marL="0" indent="0" eaLnBrk="1" fontAlgn="auto" hangingPunct="1">
              <a:spcAft>
                <a:spcPts val="0"/>
              </a:spcAft>
              <a:buClr>
                <a:schemeClr val="bg2">
                  <a:lumMod val="40000"/>
                  <a:lumOff val="60000"/>
                </a:schemeClr>
              </a:buClr>
              <a:buFont typeface="Wingdings 3" charset="2"/>
              <a:buNone/>
              <a:defRPr/>
            </a:pPr>
            <a:r>
              <a:rPr lang="en-GB" b="1" dirty="0">
                <a:solidFill>
                  <a:srgbClr val="002060"/>
                </a:solidFill>
              </a:rPr>
              <a:t>Station 9 </a:t>
            </a:r>
            <a:r>
              <a:rPr lang="en-GB" dirty="0">
                <a:solidFill>
                  <a:srgbClr val="002060"/>
                </a:solidFill>
              </a:rPr>
              <a:t> Evidence Based Practice</a:t>
            </a:r>
          </a:p>
          <a:p>
            <a:pPr marL="0" indent="0" eaLnBrk="1" fontAlgn="auto" hangingPunct="1">
              <a:spcAft>
                <a:spcPts val="0"/>
              </a:spcAft>
              <a:buClr>
                <a:schemeClr val="bg2">
                  <a:lumMod val="40000"/>
                  <a:lumOff val="60000"/>
                </a:schemeClr>
              </a:buClr>
              <a:buFont typeface="Wingdings 3" charset="2"/>
              <a:buNone/>
              <a:defRPr/>
            </a:pPr>
            <a:endParaRPr lang="en-GB" dirty="0">
              <a:solidFill>
                <a:srgbClr val="002060"/>
              </a:solidFill>
            </a:endParaRPr>
          </a:p>
          <a:p>
            <a:pPr marL="0" indent="0" eaLnBrk="1" fontAlgn="auto" hangingPunct="1">
              <a:spcAft>
                <a:spcPts val="0"/>
              </a:spcAft>
              <a:buClr>
                <a:schemeClr val="bg2">
                  <a:lumMod val="40000"/>
                  <a:lumOff val="60000"/>
                </a:schemeClr>
              </a:buClr>
              <a:buFont typeface="Wingdings 3" charset="2"/>
              <a:buNone/>
              <a:defRPr/>
            </a:pPr>
            <a:r>
              <a:rPr lang="en-GB" b="1" dirty="0">
                <a:solidFill>
                  <a:srgbClr val="002060"/>
                </a:solidFill>
              </a:rPr>
              <a:t>Station 10 </a:t>
            </a:r>
            <a:r>
              <a:rPr lang="en-GB" dirty="0">
                <a:solidFill>
                  <a:srgbClr val="002060"/>
                </a:solidFill>
              </a:rPr>
              <a:t>Professional Values </a:t>
            </a:r>
          </a:p>
          <a:p>
            <a:pPr marL="0" indent="0" eaLnBrk="1" fontAlgn="auto" hangingPunct="1">
              <a:spcAft>
                <a:spcPts val="0"/>
              </a:spcAft>
              <a:buClr>
                <a:schemeClr val="bg2">
                  <a:lumMod val="40000"/>
                  <a:lumOff val="60000"/>
                </a:schemeClr>
              </a:buClr>
              <a:buFont typeface="Wingdings 3" charset="2"/>
              <a:buNone/>
              <a:defRPr/>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BAEF61A-B7E3-8F8E-897C-3B7FF5FC28A2}"/>
              </a:ext>
            </a:extLst>
          </p:cNvPr>
          <p:cNvSpPr>
            <a:spLocks noGrp="1"/>
          </p:cNvSpPr>
          <p:nvPr>
            <p:ph idx="1"/>
          </p:nvPr>
        </p:nvSpPr>
        <p:spPr>
          <a:xfrm>
            <a:off x="416560" y="251459"/>
            <a:ext cx="3637626" cy="6758687"/>
          </a:xfrm>
        </p:spPr>
        <p:txBody>
          <a:bodyPr rtlCol="0">
            <a:normAutofit fontScale="40000" lnSpcReduction="20000"/>
          </a:bodyPr>
          <a:lstStyle/>
          <a:p>
            <a:pPr marL="0" indent="0">
              <a:buClr>
                <a:schemeClr val="bg2">
                  <a:lumMod val="40000"/>
                  <a:lumOff val="60000"/>
                </a:schemeClr>
              </a:buClr>
              <a:buNone/>
              <a:defRPr/>
            </a:pPr>
            <a:r>
              <a:rPr lang="en-GB" sz="4500" b="1" dirty="0" smtClean="0">
                <a:solidFill>
                  <a:srgbClr val="002060"/>
                </a:solidFill>
              </a:rPr>
              <a:t>Station </a:t>
            </a:r>
            <a:r>
              <a:rPr lang="en-GB" sz="4500" b="1" dirty="0">
                <a:solidFill>
                  <a:srgbClr val="002060"/>
                </a:solidFill>
              </a:rPr>
              <a:t>1: </a:t>
            </a:r>
            <a:r>
              <a:rPr lang="en-GB" sz="4500" b="1" dirty="0" smtClean="0">
                <a:solidFill>
                  <a:srgbClr val="002060"/>
                </a:solidFill>
              </a:rPr>
              <a:t>Assessment</a:t>
            </a:r>
            <a:r>
              <a:rPr lang="en-GB" sz="4500" dirty="0" smtClean="0">
                <a:solidFill>
                  <a:srgbClr val="002060"/>
                </a:solidFill>
              </a:rPr>
              <a:t> </a:t>
            </a:r>
            <a:r>
              <a:rPr lang="en-GB" sz="4500" b="1" dirty="0">
                <a:solidFill>
                  <a:srgbClr val="002060"/>
                </a:solidFill>
              </a:rPr>
              <a:t>(20 mins) </a:t>
            </a:r>
          </a:p>
          <a:p>
            <a:pPr marL="0" indent="0" fontAlgn="auto">
              <a:spcAft>
                <a:spcPts val="0"/>
              </a:spcAft>
              <a:buClr>
                <a:schemeClr val="bg2">
                  <a:lumMod val="40000"/>
                  <a:lumOff val="60000"/>
                </a:schemeClr>
              </a:buClr>
              <a:buNone/>
              <a:defRPr/>
            </a:pPr>
            <a:r>
              <a:rPr lang="en-GB" sz="4500" dirty="0">
                <a:solidFill>
                  <a:srgbClr val="002060"/>
                </a:solidFill>
              </a:rPr>
              <a:t>A-E assessment, NEWS, MUST, GCS, Patient Health Questionnaire</a:t>
            </a:r>
          </a:p>
          <a:p>
            <a:pPr marL="0" indent="0" fontAlgn="auto">
              <a:spcAft>
                <a:spcPts val="0"/>
              </a:spcAft>
              <a:buClr>
                <a:schemeClr val="bg2">
                  <a:lumMod val="40000"/>
                  <a:lumOff val="60000"/>
                </a:schemeClr>
              </a:buClr>
              <a:buNone/>
              <a:defRPr/>
            </a:pPr>
            <a:endParaRPr lang="en-GB" sz="4500" dirty="0">
              <a:solidFill>
                <a:srgbClr val="002060"/>
              </a:solidFill>
            </a:endParaRPr>
          </a:p>
          <a:p>
            <a:pPr marL="0" indent="0" fontAlgn="auto">
              <a:spcAft>
                <a:spcPts val="0"/>
              </a:spcAft>
              <a:buClr>
                <a:schemeClr val="bg2">
                  <a:lumMod val="40000"/>
                  <a:lumOff val="60000"/>
                </a:schemeClr>
              </a:buClr>
              <a:buNone/>
              <a:defRPr/>
            </a:pPr>
            <a:r>
              <a:rPr lang="en-GB" sz="4500" b="1" dirty="0">
                <a:solidFill>
                  <a:srgbClr val="002060"/>
                </a:solidFill>
              </a:rPr>
              <a:t>Station </a:t>
            </a:r>
            <a:r>
              <a:rPr lang="en-GB" sz="4500" b="1" dirty="0" smtClean="0">
                <a:solidFill>
                  <a:srgbClr val="002060"/>
                </a:solidFill>
              </a:rPr>
              <a:t>2: Planning</a:t>
            </a:r>
            <a:r>
              <a:rPr lang="en-GB" sz="4500" dirty="0" smtClean="0">
                <a:solidFill>
                  <a:srgbClr val="002060"/>
                </a:solidFill>
              </a:rPr>
              <a:t> </a:t>
            </a:r>
            <a:r>
              <a:rPr lang="en-GB" sz="4500" b="1" dirty="0">
                <a:solidFill>
                  <a:srgbClr val="002060"/>
                </a:solidFill>
              </a:rPr>
              <a:t>(14mins) </a:t>
            </a:r>
          </a:p>
          <a:p>
            <a:pPr marL="0" indent="0" fontAlgn="auto">
              <a:spcAft>
                <a:spcPts val="0"/>
              </a:spcAft>
              <a:buClr>
                <a:schemeClr val="bg2">
                  <a:lumMod val="40000"/>
                  <a:lumOff val="60000"/>
                </a:schemeClr>
              </a:buClr>
              <a:buNone/>
              <a:defRPr/>
            </a:pPr>
            <a:r>
              <a:rPr lang="en-GB" sz="4500" dirty="0">
                <a:solidFill>
                  <a:srgbClr val="002060"/>
                </a:solidFill>
              </a:rPr>
              <a:t>Silent written station. Care plan for 2 aspects of care based on assessment. </a:t>
            </a:r>
          </a:p>
          <a:p>
            <a:pPr marL="0" indent="0" fontAlgn="auto">
              <a:spcAft>
                <a:spcPts val="0"/>
              </a:spcAft>
              <a:buClr>
                <a:schemeClr val="bg2">
                  <a:lumMod val="40000"/>
                  <a:lumOff val="60000"/>
                </a:schemeClr>
              </a:buClr>
              <a:buNone/>
              <a:defRPr/>
            </a:pPr>
            <a:r>
              <a:rPr lang="en-GB" sz="4500" dirty="0">
                <a:solidFill>
                  <a:srgbClr val="002060"/>
                </a:solidFill>
              </a:rPr>
              <a:t>Should be SMART (Specific, Measurable, Achievable, Relevant and Time bound)</a:t>
            </a:r>
          </a:p>
          <a:p>
            <a:pPr marL="0" indent="0" eaLnBrk="1" fontAlgn="auto" hangingPunct="1">
              <a:spcAft>
                <a:spcPts val="0"/>
              </a:spcAft>
              <a:buClr>
                <a:schemeClr val="bg2">
                  <a:lumMod val="40000"/>
                  <a:lumOff val="60000"/>
                </a:schemeClr>
              </a:buClr>
              <a:buFont typeface="Wingdings 3" charset="2"/>
              <a:buNone/>
              <a:defRPr/>
            </a:pPr>
            <a:endParaRPr lang="en-GB" sz="4500" b="1" dirty="0">
              <a:solidFill>
                <a:srgbClr val="002060"/>
              </a:solidFill>
            </a:endParaRPr>
          </a:p>
          <a:p>
            <a:pPr marL="0" indent="0" fontAlgn="auto">
              <a:spcAft>
                <a:spcPts val="0"/>
              </a:spcAft>
              <a:buClr>
                <a:schemeClr val="bg2">
                  <a:lumMod val="40000"/>
                  <a:lumOff val="60000"/>
                </a:schemeClr>
              </a:buClr>
              <a:buNone/>
              <a:defRPr/>
            </a:pPr>
            <a:r>
              <a:rPr lang="en-GB" sz="4500" b="1" dirty="0" smtClean="0">
                <a:solidFill>
                  <a:srgbClr val="002060"/>
                </a:solidFill>
              </a:rPr>
              <a:t>Station 3: Implementation</a:t>
            </a:r>
            <a:r>
              <a:rPr lang="en-GB" sz="4500" dirty="0" smtClean="0">
                <a:solidFill>
                  <a:srgbClr val="002060"/>
                </a:solidFill>
              </a:rPr>
              <a:t> </a:t>
            </a:r>
            <a:r>
              <a:rPr lang="en-GB" sz="4500" b="1" dirty="0">
                <a:solidFill>
                  <a:srgbClr val="002060"/>
                </a:solidFill>
              </a:rPr>
              <a:t>(15 </a:t>
            </a:r>
            <a:r>
              <a:rPr lang="en-GB" sz="4500" b="1" dirty="0" smtClean="0">
                <a:solidFill>
                  <a:srgbClr val="002060"/>
                </a:solidFill>
              </a:rPr>
              <a:t>mins) </a:t>
            </a:r>
            <a:r>
              <a:rPr lang="en-GB" sz="4500" dirty="0" smtClean="0">
                <a:solidFill>
                  <a:srgbClr val="002060"/>
                </a:solidFill>
              </a:rPr>
              <a:t>Usually </a:t>
            </a:r>
            <a:r>
              <a:rPr lang="en-GB" sz="4500" dirty="0">
                <a:solidFill>
                  <a:srgbClr val="002060"/>
                </a:solidFill>
              </a:rPr>
              <a:t>oral medication administration. Check prescription validity, BNF, contraindications, safety</a:t>
            </a:r>
          </a:p>
          <a:p>
            <a:pPr marL="0" indent="0" fontAlgn="auto">
              <a:spcAft>
                <a:spcPts val="0"/>
              </a:spcAft>
              <a:buClr>
                <a:schemeClr val="bg2">
                  <a:lumMod val="40000"/>
                  <a:lumOff val="60000"/>
                </a:schemeClr>
              </a:buClr>
              <a:buNone/>
              <a:defRPr/>
            </a:pPr>
            <a:endParaRPr lang="en-GB" sz="4500" dirty="0">
              <a:solidFill>
                <a:srgbClr val="002060"/>
              </a:solidFill>
            </a:endParaRPr>
          </a:p>
          <a:p>
            <a:pPr marL="0" indent="0">
              <a:buClr>
                <a:schemeClr val="bg2">
                  <a:lumMod val="40000"/>
                  <a:lumOff val="60000"/>
                </a:schemeClr>
              </a:buClr>
              <a:buNone/>
              <a:defRPr/>
            </a:pPr>
            <a:r>
              <a:rPr lang="en-GB" sz="4500" b="1" dirty="0">
                <a:solidFill>
                  <a:srgbClr val="002060"/>
                </a:solidFill>
              </a:rPr>
              <a:t>Station 4: </a:t>
            </a:r>
            <a:r>
              <a:rPr lang="en-GB" sz="4500" b="1" dirty="0" smtClean="0">
                <a:solidFill>
                  <a:srgbClr val="002060"/>
                </a:solidFill>
              </a:rPr>
              <a:t> Evaluation </a:t>
            </a:r>
            <a:r>
              <a:rPr lang="en-GB" sz="4500" b="1" dirty="0">
                <a:solidFill>
                  <a:srgbClr val="002060"/>
                </a:solidFill>
              </a:rPr>
              <a:t>(8 mins)</a:t>
            </a:r>
          </a:p>
          <a:p>
            <a:pPr marL="0" indent="0" fontAlgn="auto">
              <a:spcAft>
                <a:spcPts val="0"/>
              </a:spcAft>
              <a:buClr>
                <a:schemeClr val="bg2">
                  <a:lumMod val="40000"/>
                  <a:lumOff val="60000"/>
                </a:schemeClr>
              </a:buClr>
              <a:buNone/>
              <a:defRPr/>
            </a:pPr>
            <a:r>
              <a:rPr lang="en-GB" sz="4500" dirty="0">
                <a:solidFill>
                  <a:srgbClr val="002060"/>
                </a:solidFill>
              </a:rPr>
              <a:t>Verbal station.  SBAR handover (Situation, Background, Assessment and Recommendations)</a:t>
            </a:r>
            <a:endParaRPr lang="en-GB" sz="4500" b="1" dirty="0">
              <a:solidFill>
                <a:srgbClr val="002060"/>
              </a:solidFill>
            </a:endParaRPr>
          </a:p>
          <a:p>
            <a:pPr marL="0" indent="0" eaLnBrk="1" fontAlgn="auto" hangingPunct="1">
              <a:spcAft>
                <a:spcPts val="0"/>
              </a:spcAft>
              <a:buClr>
                <a:schemeClr val="bg2">
                  <a:lumMod val="40000"/>
                  <a:lumOff val="60000"/>
                </a:schemeClr>
              </a:buClr>
              <a:buFont typeface="Wingdings 3" charset="2"/>
              <a:buNone/>
              <a:defRPr/>
            </a:pPr>
            <a:endParaRPr lang="en-GB" dirty="0"/>
          </a:p>
        </p:txBody>
      </p:sp>
      <p:sp>
        <p:nvSpPr>
          <p:cNvPr id="2" name="TextBox 1"/>
          <p:cNvSpPr txBox="1"/>
          <p:nvPr/>
        </p:nvSpPr>
        <p:spPr>
          <a:xfrm>
            <a:off x="4325422" y="139700"/>
            <a:ext cx="3785342" cy="6565900"/>
          </a:xfrm>
          <a:prstGeom prst="rect">
            <a:avLst/>
          </a:prstGeom>
          <a:noFill/>
        </p:spPr>
        <p:txBody>
          <a:bodyPr wrap="square" rtlCol="0">
            <a:spAutoFit/>
          </a:bodyPr>
          <a:lstStyle/>
          <a:p>
            <a:pPr lvl="0">
              <a:spcAft>
                <a:spcPts val="200"/>
              </a:spcAft>
            </a:pPr>
            <a:r>
              <a:rPr lang="en-GB" b="1" dirty="0" smtClean="0">
                <a:solidFill>
                  <a:schemeClr val="accent6">
                    <a:lumMod val="50000"/>
                  </a:schemeClr>
                </a:solidFill>
                <a:latin typeface="+mn-lt"/>
              </a:rPr>
              <a:t>Stations 5-8: Scenarios</a:t>
            </a:r>
          </a:p>
          <a:p>
            <a:pPr lvl="0">
              <a:spcAft>
                <a:spcPts val="200"/>
              </a:spcAft>
            </a:pPr>
            <a:r>
              <a:rPr lang="en-GB" sz="1600" dirty="0" smtClean="0">
                <a:solidFill>
                  <a:schemeClr val="accent6">
                    <a:lumMod val="50000"/>
                  </a:schemeClr>
                </a:solidFill>
                <a:latin typeface="+mn-lt"/>
              </a:rPr>
              <a:t>Inhaled </a:t>
            </a:r>
            <a:r>
              <a:rPr lang="en-GB" sz="1600" dirty="0">
                <a:solidFill>
                  <a:schemeClr val="accent6">
                    <a:lumMod val="50000"/>
                  </a:schemeClr>
                </a:solidFill>
                <a:latin typeface="+mn-lt"/>
              </a:rPr>
              <a:t>Medication Administration</a:t>
            </a:r>
          </a:p>
          <a:p>
            <a:pPr>
              <a:spcAft>
                <a:spcPts val="200"/>
              </a:spcAft>
            </a:pPr>
            <a:r>
              <a:rPr lang="en-GB" sz="1600" dirty="0">
                <a:solidFill>
                  <a:schemeClr val="accent6">
                    <a:lumMod val="50000"/>
                  </a:schemeClr>
                </a:solidFill>
                <a:latin typeface="+mn-lt"/>
              </a:rPr>
              <a:t>Aseptic Non-Touch Technique</a:t>
            </a:r>
          </a:p>
          <a:p>
            <a:pPr>
              <a:spcAft>
                <a:spcPts val="200"/>
              </a:spcAft>
            </a:pPr>
            <a:r>
              <a:rPr lang="en-GB" sz="1600" dirty="0">
                <a:solidFill>
                  <a:schemeClr val="accent6">
                    <a:lumMod val="50000"/>
                  </a:schemeClr>
                </a:solidFill>
                <a:latin typeface="+mn-lt"/>
              </a:rPr>
              <a:t>Bowel Assessment</a:t>
            </a:r>
          </a:p>
          <a:p>
            <a:pPr>
              <a:spcAft>
                <a:spcPts val="200"/>
              </a:spcAft>
            </a:pPr>
            <a:r>
              <a:rPr lang="en-GB" sz="1600" dirty="0">
                <a:solidFill>
                  <a:schemeClr val="accent6">
                    <a:lumMod val="50000"/>
                  </a:schemeClr>
                </a:solidFill>
                <a:latin typeface="+mn-lt"/>
              </a:rPr>
              <a:t>Fluid Balance</a:t>
            </a:r>
          </a:p>
          <a:p>
            <a:pPr>
              <a:spcAft>
                <a:spcPts val="200"/>
              </a:spcAft>
            </a:pPr>
            <a:r>
              <a:rPr lang="en-GB" sz="1600" dirty="0">
                <a:solidFill>
                  <a:schemeClr val="accent6">
                    <a:lumMod val="50000"/>
                  </a:schemeClr>
                </a:solidFill>
                <a:latin typeface="+mn-lt"/>
              </a:rPr>
              <a:t>Insertion of </a:t>
            </a:r>
            <a:r>
              <a:rPr lang="en-GB" sz="1600" dirty="0" err="1">
                <a:solidFill>
                  <a:schemeClr val="accent6">
                    <a:lumMod val="50000"/>
                  </a:schemeClr>
                </a:solidFill>
                <a:latin typeface="+mn-lt"/>
              </a:rPr>
              <a:t>Naso</a:t>
            </a:r>
            <a:r>
              <a:rPr lang="en-GB" sz="1600" dirty="0">
                <a:solidFill>
                  <a:schemeClr val="accent6">
                    <a:lumMod val="50000"/>
                  </a:schemeClr>
                </a:solidFill>
                <a:latin typeface="+mn-lt"/>
              </a:rPr>
              <a:t>-Gastric Tube</a:t>
            </a:r>
          </a:p>
          <a:p>
            <a:pPr>
              <a:spcAft>
                <a:spcPts val="200"/>
              </a:spcAft>
            </a:pPr>
            <a:r>
              <a:rPr lang="en-GB" sz="1600" dirty="0">
                <a:solidFill>
                  <a:schemeClr val="accent6">
                    <a:lumMod val="50000"/>
                  </a:schemeClr>
                </a:solidFill>
                <a:latin typeface="+mn-lt"/>
              </a:rPr>
              <a:t>Mid Stream Specimen of Urine collection/urinalysis</a:t>
            </a:r>
          </a:p>
          <a:p>
            <a:pPr>
              <a:spcAft>
                <a:spcPts val="200"/>
              </a:spcAft>
            </a:pPr>
            <a:r>
              <a:rPr lang="en-GB" sz="1600" dirty="0" err="1">
                <a:solidFill>
                  <a:schemeClr val="accent6">
                    <a:lumMod val="50000"/>
                  </a:schemeClr>
                </a:solidFill>
                <a:latin typeface="+mn-lt"/>
              </a:rPr>
              <a:t>Nasopharngeal</a:t>
            </a:r>
            <a:r>
              <a:rPr lang="en-GB" sz="1600" dirty="0">
                <a:solidFill>
                  <a:schemeClr val="accent6">
                    <a:lumMod val="50000"/>
                  </a:schemeClr>
                </a:solidFill>
                <a:latin typeface="+mn-lt"/>
              </a:rPr>
              <a:t> suctioning</a:t>
            </a:r>
          </a:p>
          <a:p>
            <a:pPr>
              <a:spcAft>
                <a:spcPts val="200"/>
              </a:spcAft>
            </a:pPr>
            <a:r>
              <a:rPr lang="en-GB" sz="1600" dirty="0">
                <a:solidFill>
                  <a:schemeClr val="accent6">
                    <a:lumMod val="50000"/>
                  </a:schemeClr>
                </a:solidFill>
                <a:latin typeface="+mn-lt"/>
              </a:rPr>
              <a:t>Oral Care Plan</a:t>
            </a:r>
          </a:p>
          <a:p>
            <a:pPr>
              <a:spcAft>
                <a:spcPts val="200"/>
              </a:spcAft>
            </a:pPr>
            <a:r>
              <a:rPr lang="en-GB" sz="1600" dirty="0">
                <a:solidFill>
                  <a:schemeClr val="accent6">
                    <a:lumMod val="50000"/>
                  </a:schemeClr>
                </a:solidFill>
                <a:latin typeface="+mn-lt"/>
              </a:rPr>
              <a:t>Pain Assessment</a:t>
            </a:r>
          </a:p>
          <a:p>
            <a:pPr>
              <a:spcAft>
                <a:spcPts val="200"/>
              </a:spcAft>
            </a:pPr>
            <a:r>
              <a:rPr lang="en-GB" sz="1600" dirty="0">
                <a:solidFill>
                  <a:schemeClr val="accent6">
                    <a:lumMod val="50000"/>
                  </a:schemeClr>
                </a:solidFill>
                <a:latin typeface="+mn-lt"/>
              </a:rPr>
              <a:t>Pressure Area </a:t>
            </a:r>
            <a:r>
              <a:rPr lang="en-GB" sz="1600" dirty="0" smtClean="0">
                <a:solidFill>
                  <a:schemeClr val="accent6">
                    <a:lumMod val="50000"/>
                  </a:schemeClr>
                </a:solidFill>
                <a:latin typeface="+mn-lt"/>
              </a:rPr>
              <a:t>Assessment</a:t>
            </a:r>
          </a:p>
          <a:p>
            <a:pPr marL="0" lvl="0" indent="0">
              <a:spcAft>
                <a:spcPts val="200"/>
              </a:spcAft>
              <a:buFont typeface="Arial" panose="020B0604020202020204" pitchFamily="34" charset="0"/>
              <a:buNone/>
            </a:pPr>
            <a:r>
              <a:rPr lang="en-GB" sz="1600" dirty="0">
                <a:solidFill>
                  <a:schemeClr val="accent6">
                    <a:lumMod val="50000"/>
                  </a:schemeClr>
                </a:solidFill>
                <a:latin typeface="+mn-lt"/>
              </a:rPr>
              <a:t>Suppository Administration</a:t>
            </a:r>
          </a:p>
          <a:p>
            <a:pPr marL="0" indent="0">
              <a:spcAft>
                <a:spcPts val="200"/>
              </a:spcAft>
              <a:buFont typeface="Arial" panose="020B0604020202020204" pitchFamily="34" charset="0"/>
              <a:buNone/>
            </a:pPr>
            <a:r>
              <a:rPr lang="en-GB" sz="1600" dirty="0">
                <a:solidFill>
                  <a:schemeClr val="accent6">
                    <a:lumMod val="50000"/>
                  </a:schemeClr>
                </a:solidFill>
                <a:latin typeface="+mn-lt"/>
              </a:rPr>
              <a:t>Blood Glucose Monitoring</a:t>
            </a:r>
          </a:p>
          <a:p>
            <a:pPr marL="0" indent="0">
              <a:spcAft>
                <a:spcPts val="200"/>
              </a:spcAft>
              <a:buFont typeface="Arial" panose="020B0604020202020204" pitchFamily="34" charset="0"/>
              <a:buNone/>
            </a:pPr>
            <a:r>
              <a:rPr lang="en-GB" sz="1600" dirty="0">
                <a:solidFill>
                  <a:schemeClr val="accent6">
                    <a:lumMod val="50000"/>
                  </a:schemeClr>
                </a:solidFill>
                <a:latin typeface="+mn-lt"/>
              </a:rPr>
              <a:t>Catheter Specimen of Urine </a:t>
            </a:r>
          </a:p>
          <a:p>
            <a:pPr marL="0" indent="0">
              <a:spcAft>
                <a:spcPts val="200"/>
              </a:spcAft>
              <a:buFont typeface="Arial" panose="020B0604020202020204" pitchFamily="34" charset="0"/>
              <a:buNone/>
            </a:pPr>
            <a:r>
              <a:rPr lang="en-GB" sz="1600" dirty="0">
                <a:solidFill>
                  <a:schemeClr val="accent6">
                    <a:lumMod val="50000"/>
                  </a:schemeClr>
                </a:solidFill>
                <a:latin typeface="+mn-lt"/>
              </a:rPr>
              <a:t>In-Hospital Resuscitation</a:t>
            </a:r>
          </a:p>
          <a:p>
            <a:pPr marL="0" indent="0">
              <a:spcAft>
                <a:spcPts val="200"/>
              </a:spcAft>
              <a:buFont typeface="Arial" panose="020B0604020202020204" pitchFamily="34" charset="0"/>
              <a:buNone/>
            </a:pPr>
            <a:r>
              <a:rPr lang="en-GB" sz="1600" dirty="0">
                <a:solidFill>
                  <a:schemeClr val="accent6">
                    <a:lumMod val="50000"/>
                  </a:schemeClr>
                </a:solidFill>
                <a:latin typeface="+mn-lt"/>
              </a:rPr>
              <a:t>Intra-muscular Injection</a:t>
            </a:r>
          </a:p>
          <a:p>
            <a:pPr marL="0" indent="0">
              <a:spcAft>
                <a:spcPts val="200"/>
              </a:spcAft>
              <a:buFont typeface="Arial" panose="020B0604020202020204" pitchFamily="34" charset="0"/>
              <a:buNone/>
            </a:pPr>
            <a:r>
              <a:rPr lang="en-GB" sz="1600" dirty="0">
                <a:solidFill>
                  <a:schemeClr val="accent6">
                    <a:lumMod val="50000"/>
                  </a:schemeClr>
                </a:solidFill>
                <a:latin typeface="+mn-lt"/>
              </a:rPr>
              <a:t>Intravenous bolus &amp; visual infusion </a:t>
            </a:r>
            <a:endParaRPr lang="en-GB" sz="1600" dirty="0" smtClean="0">
              <a:solidFill>
                <a:schemeClr val="accent6">
                  <a:lumMod val="50000"/>
                </a:schemeClr>
              </a:solidFill>
              <a:latin typeface="+mn-lt"/>
            </a:endParaRPr>
          </a:p>
          <a:p>
            <a:pPr marL="0" indent="0">
              <a:spcAft>
                <a:spcPts val="200"/>
              </a:spcAft>
              <a:buFont typeface="Arial" panose="020B0604020202020204" pitchFamily="34" charset="0"/>
              <a:buNone/>
            </a:pPr>
            <a:r>
              <a:rPr lang="en-GB" sz="1600" dirty="0" smtClean="0">
                <a:solidFill>
                  <a:schemeClr val="accent6">
                    <a:lumMod val="50000"/>
                  </a:schemeClr>
                </a:solidFill>
                <a:latin typeface="+mn-lt"/>
              </a:rPr>
              <a:t>phlebitis </a:t>
            </a:r>
            <a:r>
              <a:rPr lang="en-GB" sz="1600" dirty="0">
                <a:solidFill>
                  <a:schemeClr val="accent6">
                    <a:lumMod val="50000"/>
                  </a:schemeClr>
                </a:solidFill>
                <a:latin typeface="+mn-lt"/>
              </a:rPr>
              <a:t>assessment</a:t>
            </a:r>
          </a:p>
          <a:p>
            <a:pPr marL="0" indent="0">
              <a:spcAft>
                <a:spcPts val="200"/>
              </a:spcAft>
              <a:buFont typeface="Arial" panose="020B0604020202020204" pitchFamily="34" charset="0"/>
              <a:buNone/>
            </a:pPr>
            <a:r>
              <a:rPr lang="en-GB" sz="1600" dirty="0">
                <a:solidFill>
                  <a:schemeClr val="accent6">
                    <a:lumMod val="50000"/>
                  </a:schemeClr>
                </a:solidFill>
                <a:latin typeface="+mn-lt"/>
              </a:rPr>
              <a:t>Nutritional assessment</a:t>
            </a:r>
          </a:p>
          <a:p>
            <a:pPr marL="0" indent="0">
              <a:spcAft>
                <a:spcPts val="200"/>
              </a:spcAft>
              <a:buFont typeface="Arial" panose="020B0604020202020204" pitchFamily="34" charset="0"/>
              <a:buNone/>
            </a:pPr>
            <a:r>
              <a:rPr lang="en-GB" sz="1600" dirty="0">
                <a:solidFill>
                  <a:schemeClr val="accent6">
                    <a:lumMod val="50000"/>
                  </a:schemeClr>
                </a:solidFill>
                <a:latin typeface="+mn-lt"/>
              </a:rPr>
              <a:t>Oxygen Therapy</a:t>
            </a:r>
          </a:p>
          <a:p>
            <a:pPr marL="0" indent="0">
              <a:spcAft>
                <a:spcPts val="200"/>
              </a:spcAft>
              <a:buFont typeface="Arial" panose="020B0604020202020204" pitchFamily="34" charset="0"/>
              <a:buNone/>
            </a:pPr>
            <a:r>
              <a:rPr lang="en-GB" sz="1600" dirty="0">
                <a:solidFill>
                  <a:schemeClr val="accent6">
                    <a:lumMod val="50000"/>
                  </a:schemeClr>
                </a:solidFill>
                <a:latin typeface="+mn-lt"/>
              </a:rPr>
              <a:t>Peak Expiratory Flow Rate</a:t>
            </a:r>
          </a:p>
          <a:p>
            <a:pPr marL="0" indent="0">
              <a:spcAft>
                <a:spcPts val="200"/>
              </a:spcAft>
              <a:buFont typeface="Arial" panose="020B0604020202020204" pitchFamily="34" charset="0"/>
              <a:buNone/>
            </a:pPr>
            <a:r>
              <a:rPr lang="en-GB" sz="1600" dirty="0">
                <a:solidFill>
                  <a:schemeClr val="accent6">
                    <a:lumMod val="50000"/>
                  </a:schemeClr>
                </a:solidFill>
                <a:latin typeface="+mn-lt"/>
              </a:rPr>
              <a:t>Subcutaneous Injection</a:t>
            </a:r>
          </a:p>
          <a:p>
            <a:pPr marL="0" indent="0">
              <a:spcAft>
                <a:spcPts val="200"/>
              </a:spcAft>
              <a:buFont typeface="Arial" panose="020B0604020202020204" pitchFamily="34" charset="0"/>
              <a:buNone/>
            </a:pPr>
            <a:r>
              <a:rPr lang="en-GB" sz="1600" dirty="0">
                <a:solidFill>
                  <a:schemeClr val="accent6">
                    <a:lumMod val="50000"/>
                  </a:schemeClr>
                </a:solidFill>
                <a:latin typeface="+mn-lt"/>
              </a:rPr>
              <a:t>Wound </a:t>
            </a:r>
            <a:r>
              <a:rPr lang="en-GB" sz="1600" dirty="0" smtClean="0">
                <a:solidFill>
                  <a:schemeClr val="accent6">
                    <a:lumMod val="50000"/>
                  </a:schemeClr>
                </a:solidFill>
                <a:latin typeface="+mn-lt"/>
              </a:rPr>
              <a:t>Assessment</a:t>
            </a:r>
            <a:endParaRPr lang="en-GB" sz="1600" dirty="0">
              <a:solidFill>
                <a:schemeClr val="accent6">
                  <a:lumMod val="50000"/>
                </a:schemeClr>
              </a:solidFill>
              <a:latin typeface="+mn-lt"/>
            </a:endParaRPr>
          </a:p>
        </p:txBody>
      </p:sp>
      <p:sp>
        <p:nvSpPr>
          <p:cNvPr id="5" name="Content Placeholder 2">
            <a:extLst>
              <a:ext uri="{FF2B5EF4-FFF2-40B4-BE49-F238E27FC236}">
                <a16:creationId xmlns:a16="http://schemas.microsoft.com/office/drawing/2014/main" xmlns="" id="{1BAEF61A-B7E3-8F8E-897C-3B7FF5FC28A2}"/>
              </a:ext>
            </a:extLst>
          </p:cNvPr>
          <p:cNvSpPr txBox="1">
            <a:spLocks/>
          </p:cNvSpPr>
          <p:nvPr/>
        </p:nvSpPr>
        <p:spPr bwMode="auto">
          <a:xfrm>
            <a:off x="8188503" y="182107"/>
            <a:ext cx="3441843" cy="4160519"/>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1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marL="0" indent="0">
              <a:buNone/>
            </a:pPr>
            <a:r>
              <a:rPr lang="en-GB" altLang="en-US" sz="2100" b="1" dirty="0">
                <a:solidFill>
                  <a:srgbClr val="002060"/>
                </a:solidFill>
              </a:rPr>
              <a:t>Station 9</a:t>
            </a:r>
            <a:endParaRPr lang="en-GB" altLang="en-US" sz="2100" dirty="0">
              <a:solidFill>
                <a:srgbClr val="002060"/>
              </a:solidFill>
            </a:endParaRPr>
          </a:p>
          <a:p>
            <a:pPr marL="0" indent="0">
              <a:buNone/>
            </a:pPr>
            <a:r>
              <a:rPr lang="en-GB" altLang="en-US" sz="2100" b="1" dirty="0">
                <a:solidFill>
                  <a:srgbClr val="002060"/>
                </a:solidFill>
              </a:rPr>
              <a:t>Evidence Based Practice (10 mins) </a:t>
            </a:r>
            <a:r>
              <a:rPr lang="en-GB" altLang="en-US" sz="2100" dirty="0">
                <a:solidFill>
                  <a:srgbClr val="002060"/>
                </a:solidFill>
              </a:rPr>
              <a:t>silent written station</a:t>
            </a:r>
          </a:p>
          <a:p>
            <a:pPr marL="0" indent="0">
              <a:buNone/>
            </a:pPr>
            <a:r>
              <a:rPr lang="en-GB" altLang="en-US" sz="2100" dirty="0">
                <a:solidFill>
                  <a:srgbClr val="002060"/>
                </a:solidFill>
              </a:rPr>
              <a:t>Summarise evidence of research provided and how it applies to scenario</a:t>
            </a:r>
          </a:p>
          <a:p>
            <a:pPr marL="0" indent="0">
              <a:buNone/>
            </a:pPr>
            <a:endParaRPr lang="en-GB" altLang="en-US" sz="2100" dirty="0">
              <a:solidFill>
                <a:srgbClr val="002060"/>
              </a:solidFill>
            </a:endParaRPr>
          </a:p>
          <a:p>
            <a:pPr marL="0" indent="0">
              <a:buNone/>
            </a:pPr>
            <a:r>
              <a:rPr lang="en-GB" altLang="en-US" sz="2100" b="1" dirty="0">
                <a:solidFill>
                  <a:srgbClr val="002060"/>
                </a:solidFill>
              </a:rPr>
              <a:t>Station 10</a:t>
            </a:r>
            <a:endParaRPr lang="en-GB" altLang="en-US" sz="2100" b="1" dirty="0">
              <a:solidFill>
                <a:srgbClr val="002060"/>
              </a:solidFill>
              <a:cs typeface="Calibri"/>
            </a:endParaRPr>
          </a:p>
          <a:p>
            <a:pPr marL="0" indent="0">
              <a:buNone/>
            </a:pPr>
            <a:r>
              <a:rPr lang="en-GB" altLang="en-US" sz="2100" b="1" dirty="0">
                <a:solidFill>
                  <a:srgbClr val="002060"/>
                </a:solidFill>
              </a:rPr>
              <a:t>Professional Values (10mins) </a:t>
            </a:r>
            <a:r>
              <a:rPr lang="en-GB" altLang="en-US" sz="2100" dirty="0">
                <a:solidFill>
                  <a:srgbClr val="002060"/>
                </a:solidFill>
              </a:rPr>
              <a:t>Silent written station</a:t>
            </a:r>
          </a:p>
          <a:p>
            <a:pPr marL="0" indent="0">
              <a:buNone/>
            </a:pPr>
            <a:r>
              <a:rPr lang="en-GB" altLang="en-US" sz="2100" dirty="0">
                <a:solidFill>
                  <a:srgbClr val="002060"/>
                </a:solidFill>
              </a:rPr>
              <a:t>Summarise actions required, considering the professional, ethical and legal implication of the scenario – NMC CODE</a:t>
            </a:r>
          </a:p>
          <a:p>
            <a:pPr marL="0" indent="0" fontAlgn="auto">
              <a:spcAft>
                <a:spcPts val="0"/>
              </a:spcAft>
              <a:buClr>
                <a:schemeClr val="bg2">
                  <a:lumMod val="40000"/>
                  <a:lumOff val="60000"/>
                </a:schemeClr>
              </a:buClr>
              <a:buFont typeface="Wingdings 3" charset="2"/>
              <a:buNone/>
              <a:defRPr/>
            </a:pPr>
            <a:endParaRPr lang="en-GB" kern="0" dirty="0"/>
          </a:p>
        </p:txBody>
      </p:sp>
      <p:sp>
        <p:nvSpPr>
          <p:cNvPr id="4" name="Rectangle 3"/>
          <p:cNvSpPr/>
          <p:nvPr/>
        </p:nvSpPr>
        <p:spPr bwMode="auto">
          <a:xfrm>
            <a:off x="416560" y="139700"/>
            <a:ext cx="11348720" cy="6565900"/>
          </a:xfrm>
          <a:prstGeom prst="rect">
            <a:avLst/>
          </a:prstGeom>
          <a:noFill/>
          <a:ln w="381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a typeface="ＭＳ Ｐゴシック" pitchFamily="-108" charset="-128"/>
            </a:endParaRPr>
          </a:p>
        </p:txBody>
      </p:sp>
      <p:cxnSp>
        <p:nvCxnSpPr>
          <p:cNvPr id="7" name="Straight Connector 6"/>
          <p:cNvCxnSpPr/>
          <p:nvPr/>
        </p:nvCxnSpPr>
        <p:spPr bwMode="auto">
          <a:xfrm>
            <a:off x="4146652" y="139700"/>
            <a:ext cx="0" cy="6565900"/>
          </a:xfrm>
          <a:prstGeom prst="line">
            <a:avLst/>
          </a:prstGeom>
          <a:solidFill>
            <a:schemeClr val="accent1"/>
          </a:solidFill>
          <a:ln w="38100" cap="flat" cmpd="sng" algn="ctr">
            <a:solidFill>
              <a:schemeClr val="accent6">
                <a:lumMod val="75000"/>
              </a:schemeClr>
            </a:solidFill>
            <a:prstDash val="solid"/>
            <a:round/>
            <a:headEnd type="none" w="med" len="med"/>
            <a:tailEnd type="none" w="med" len="med"/>
          </a:ln>
          <a:effectLst/>
        </p:spPr>
      </p:cxnSp>
      <p:cxnSp>
        <p:nvCxnSpPr>
          <p:cNvPr id="8" name="Straight Connector 7"/>
          <p:cNvCxnSpPr/>
          <p:nvPr/>
        </p:nvCxnSpPr>
        <p:spPr bwMode="auto">
          <a:xfrm>
            <a:off x="8110764" y="139700"/>
            <a:ext cx="0" cy="6565900"/>
          </a:xfrm>
          <a:prstGeom prst="line">
            <a:avLst/>
          </a:prstGeom>
          <a:solidFill>
            <a:schemeClr val="accent1"/>
          </a:solidFill>
          <a:ln w="38100" cap="flat" cmpd="sng" algn="ctr">
            <a:solidFill>
              <a:schemeClr val="accent6">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3085369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nhsggc_white">
  <a:themeElements>
    <a:clrScheme name="nhsggc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hsggc_whi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8" charset="-128"/>
          </a:defRPr>
        </a:defPPr>
      </a:lstStyle>
    </a:lnDef>
  </a:objectDefaults>
  <a:extraClrSchemeLst>
    <a:extraClrScheme>
      <a:clrScheme name="nhsggc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hsggc_whi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hsggc_whi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hsggc_whi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hsggc_whi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hsggc_whi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hsggc_whi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hsggc_whi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hsggc_whi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hsggc_whi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hsggc_whi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hsggc_whi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b156fc1-bc7d-49d5-917d-f733a8c4a9cf" xsi:nil="true"/>
    <lcf76f155ced4ddcb4097134ff3c332f xmlns="5df29b4e-050a-493b-985d-52a6f59e8ed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02B554EFED534A8C280C01C00550E2" ma:contentTypeVersion="11" ma:contentTypeDescription="Create a new document." ma:contentTypeScope="" ma:versionID="76a0b20ac89e03f14dc2636416a638c8">
  <xsd:schema xmlns:xsd="http://www.w3.org/2001/XMLSchema" xmlns:xs="http://www.w3.org/2001/XMLSchema" xmlns:p="http://schemas.microsoft.com/office/2006/metadata/properties" xmlns:ns2="5df29b4e-050a-493b-985d-52a6f59e8ed5" xmlns:ns3="7b156fc1-bc7d-49d5-917d-f733a8c4a9cf" targetNamespace="http://schemas.microsoft.com/office/2006/metadata/properties" ma:root="true" ma:fieldsID="02810ae4f8e867248cbfe3bf8f1c4f16" ns2:_="" ns3:_="">
    <xsd:import namespace="5df29b4e-050a-493b-985d-52a6f59e8ed5"/>
    <xsd:import namespace="7b156fc1-bc7d-49d5-917d-f733a8c4a9c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bjectDetectorVersions" minOccurs="0"/>
                <xsd:element ref="ns2:MediaServiceLocatio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f29b4e-050a-493b-985d-52a6f59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6ac32b6-d060-42fb-93c0-6c46742e1aee"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156fc1-bc7d-49d5-917d-f733a8c4a9c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e25a3ba-8540-4e35-bf10-74e20c37f1bf}" ma:internalName="TaxCatchAll" ma:showField="CatchAllData" ma:web="7b156fc1-bc7d-49d5-917d-f733a8c4a9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65B8D4-3439-4C02-A41E-6E835A4F964E}">
  <ds:schemaRefs>
    <ds:schemaRef ds:uri="http://schemas.microsoft.com/sharepoint/v3/contenttype/forms"/>
  </ds:schemaRefs>
</ds:datastoreItem>
</file>

<file path=customXml/itemProps2.xml><?xml version="1.0" encoding="utf-8"?>
<ds:datastoreItem xmlns:ds="http://schemas.openxmlformats.org/officeDocument/2006/customXml" ds:itemID="{11BE4C5A-8B8F-463E-9100-AFF03833B294}">
  <ds:schemaRefs>
    <ds:schemaRef ds:uri="http://purl.org/dc/term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5df29b4e-050a-493b-985d-52a6f59e8ed5"/>
    <ds:schemaRef ds:uri="http://schemas.openxmlformats.org/package/2006/metadata/core-properties"/>
    <ds:schemaRef ds:uri="7b156fc1-bc7d-49d5-917d-f733a8c4a9cf"/>
    <ds:schemaRef ds:uri="http://www.w3.org/XML/1998/namespace"/>
  </ds:schemaRefs>
</ds:datastoreItem>
</file>

<file path=customXml/itemProps3.xml><?xml version="1.0" encoding="utf-8"?>
<ds:datastoreItem xmlns:ds="http://schemas.openxmlformats.org/officeDocument/2006/customXml" ds:itemID="{1C454CB2-0544-4B15-B4DE-40F85EB0B3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f29b4e-050a-493b-985d-52a6f59e8ed5"/>
    <ds:schemaRef ds:uri="7b156fc1-bc7d-49d5-917d-f733a8c4a9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 PP slides</Template>
  <TotalTime>5225</TotalTime>
  <Words>3203</Words>
  <Application>Microsoft Office PowerPoint</Application>
  <PresentationFormat>Widescreen</PresentationFormat>
  <Paragraphs>272</Paragraphs>
  <Slides>21</Slides>
  <Notes>21</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ＭＳ Ｐゴシック</vt:lpstr>
      <vt:lpstr>Arial</vt:lpstr>
      <vt:lpstr>Calibri</vt:lpstr>
      <vt:lpstr>Century Gothic</vt:lpstr>
      <vt:lpstr>Wingdings 3</vt:lpstr>
      <vt:lpstr>nhsggc_white</vt:lpstr>
      <vt:lpstr>Internationally Educated Nurses (IENs)  Preparation for UK Practice</vt:lpstr>
      <vt:lpstr>Pre-Employment</vt:lpstr>
      <vt:lpstr>IENs responsibilities</vt:lpstr>
      <vt:lpstr>Align to role</vt:lpstr>
      <vt:lpstr>NHSGGC support IENs</vt:lpstr>
      <vt:lpstr>OSCE Preparation</vt:lpstr>
      <vt:lpstr>OSCE Guidance</vt:lpstr>
      <vt:lpstr>OSCE Stations – 10 in total</vt:lpstr>
      <vt:lpstr>PowerPoint Presentation</vt:lpstr>
      <vt:lpstr>OSCE </vt:lpstr>
      <vt:lpstr>Identified station information</vt:lpstr>
      <vt:lpstr>After NMC PIN obtained</vt:lpstr>
      <vt:lpstr>Transition shock</vt:lpstr>
      <vt:lpstr>Cultural Differences</vt:lpstr>
      <vt:lpstr>Language Barrier </vt:lpstr>
      <vt:lpstr>AOCB</vt:lpstr>
      <vt:lpstr>PowerPoint Presentation</vt:lpstr>
      <vt:lpstr>PowerPoint Presentation</vt:lpstr>
      <vt:lpstr>PowerPoint Presentation</vt:lpstr>
      <vt:lpstr>Evaluation</vt:lpstr>
      <vt:lpstr>Links to useful Resources</vt:lpstr>
    </vt:vector>
  </TitlesOfParts>
  <Company>NHS Greater Glasgow &amp; Clyde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for NMC PIN</dc:title>
  <dc:creator>McDonald, Karen</dc:creator>
  <cp:lastModifiedBy>Hamilton, Susan</cp:lastModifiedBy>
  <cp:revision>481</cp:revision>
  <cp:lastPrinted>2023-10-26T12:51:47Z</cp:lastPrinted>
  <dcterms:created xsi:type="dcterms:W3CDTF">2023-05-10T10:53:12Z</dcterms:created>
  <dcterms:modified xsi:type="dcterms:W3CDTF">2024-01-25T16:27:12Z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0x0101004502B554EFED534A8C280C01C00550E2</vt:lpwstr>
  </property>
  <property fmtid="{D5CDD505-2E9C-101B-9397-08002B2CF9AE}" pid="3" name="MediaServiceImageTags">
    <vt:lpwstr/>
  </property>
</Properties>
</file>