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64" r:id="rId5"/>
    <p:sldId id="265" r:id="rId6"/>
    <p:sldId id="266" r:id="rId7"/>
    <p:sldId id="267" r:id="rId8"/>
    <p:sldId id="268" r:id="rId9"/>
    <p:sldId id="273" r:id="rId10"/>
    <p:sldId id="269" r:id="rId11"/>
    <p:sldId id="270" r:id="rId12"/>
    <p:sldId id="271" r:id="rId13"/>
    <p:sldId id="272" r:id="rId14"/>
    <p:sldId id="274"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1" d="100"/>
          <a:sy n="61" d="100"/>
        </p:scale>
        <p:origin x="-1104"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128C111-2FF1-DE4E-A9EA-AFCB28B5FC20}" type="datetimeFigureOut">
              <a:rPr lang="en-US" smtClean="0"/>
              <a:pPr/>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A1320-8BBF-9244-BF6D-364C0CEB9211}" type="slidenum">
              <a:rPr lang="en-US" smtClean="0"/>
              <a:pPr/>
              <a:t>‹#›</a:t>
            </a:fld>
            <a:endParaRPr lang="en-US"/>
          </a:p>
        </p:txBody>
      </p:sp>
    </p:spTree>
    <p:extLst>
      <p:ext uri="{BB962C8B-B14F-4D97-AF65-F5344CB8AC3E}">
        <p14:creationId xmlns:p14="http://schemas.microsoft.com/office/powerpoint/2010/main" xmlns="" val="1455871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128C111-2FF1-DE4E-A9EA-AFCB28B5FC20}" type="datetimeFigureOut">
              <a:rPr lang="en-US" smtClean="0"/>
              <a:pPr/>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A1320-8BBF-9244-BF6D-364C0CEB9211}" type="slidenum">
              <a:rPr lang="en-US" smtClean="0"/>
              <a:pPr/>
              <a:t>‹#›</a:t>
            </a:fld>
            <a:endParaRPr lang="en-US"/>
          </a:p>
        </p:txBody>
      </p:sp>
    </p:spTree>
    <p:extLst>
      <p:ext uri="{BB962C8B-B14F-4D97-AF65-F5344CB8AC3E}">
        <p14:creationId xmlns:p14="http://schemas.microsoft.com/office/powerpoint/2010/main" xmlns="" val="330926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128C111-2FF1-DE4E-A9EA-AFCB28B5FC20}" type="datetimeFigureOut">
              <a:rPr lang="en-US" smtClean="0"/>
              <a:pPr/>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A1320-8BBF-9244-BF6D-364C0CEB9211}" type="slidenum">
              <a:rPr lang="en-US" smtClean="0"/>
              <a:pPr/>
              <a:t>‹#›</a:t>
            </a:fld>
            <a:endParaRPr lang="en-US"/>
          </a:p>
        </p:txBody>
      </p:sp>
    </p:spTree>
    <p:extLst>
      <p:ext uri="{BB962C8B-B14F-4D97-AF65-F5344CB8AC3E}">
        <p14:creationId xmlns:p14="http://schemas.microsoft.com/office/powerpoint/2010/main" xmlns="" val="98717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128C111-2FF1-DE4E-A9EA-AFCB28B5FC20}" type="datetimeFigureOut">
              <a:rPr lang="en-US" smtClean="0"/>
              <a:pPr/>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A1320-8BBF-9244-BF6D-364C0CEB9211}" type="slidenum">
              <a:rPr lang="en-US" smtClean="0"/>
              <a:pPr/>
              <a:t>‹#›</a:t>
            </a:fld>
            <a:endParaRPr lang="en-US"/>
          </a:p>
        </p:txBody>
      </p:sp>
    </p:spTree>
    <p:extLst>
      <p:ext uri="{BB962C8B-B14F-4D97-AF65-F5344CB8AC3E}">
        <p14:creationId xmlns:p14="http://schemas.microsoft.com/office/powerpoint/2010/main" xmlns="" val="94457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128C111-2FF1-DE4E-A9EA-AFCB28B5FC20}" type="datetimeFigureOut">
              <a:rPr lang="en-US" smtClean="0"/>
              <a:pPr/>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A1320-8BBF-9244-BF6D-364C0CEB9211}" type="slidenum">
              <a:rPr lang="en-US" smtClean="0"/>
              <a:pPr/>
              <a:t>‹#›</a:t>
            </a:fld>
            <a:endParaRPr lang="en-US"/>
          </a:p>
        </p:txBody>
      </p:sp>
    </p:spTree>
    <p:extLst>
      <p:ext uri="{BB962C8B-B14F-4D97-AF65-F5344CB8AC3E}">
        <p14:creationId xmlns:p14="http://schemas.microsoft.com/office/powerpoint/2010/main" xmlns="" val="2170187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128C111-2FF1-DE4E-A9EA-AFCB28B5FC20}" type="datetimeFigureOut">
              <a:rPr lang="en-US" smtClean="0"/>
              <a:pPr/>
              <a:t>8/19/2016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3A1320-8BBF-9244-BF6D-364C0CEB9211}" type="slidenum">
              <a:rPr lang="en-US" smtClean="0"/>
              <a:pPr/>
              <a:t>‹#›</a:t>
            </a:fld>
            <a:endParaRPr lang="en-US"/>
          </a:p>
        </p:txBody>
      </p:sp>
    </p:spTree>
    <p:extLst>
      <p:ext uri="{BB962C8B-B14F-4D97-AF65-F5344CB8AC3E}">
        <p14:creationId xmlns:p14="http://schemas.microsoft.com/office/powerpoint/2010/main" xmlns="" val="2724070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128C111-2FF1-DE4E-A9EA-AFCB28B5FC20}" type="datetimeFigureOut">
              <a:rPr lang="en-US" smtClean="0"/>
              <a:pPr/>
              <a:t>8/19/2016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3A1320-8BBF-9244-BF6D-364C0CEB9211}" type="slidenum">
              <a:rPr lang="en-US" smtClean="0"/>
              <a:pPr/>
              <a:t>‹#›</a:t>
            </a:fld>
            <a:endParaRPr lang="en-US"/>
          </a:p>
        </p:txBody>
      </p:sp>
    </p:spTree>
    <p:extLst>
      <p:ext uri="{BB962C8B-B14F-4D97-AF65-F5344CB8AC3E}">
        <p14:creationId xmlns:p14="http://schemas.microsoft.com/office/powerpoint/2010/main" xmlns="" val="2641807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128C111-2FF1-DE4E-A9EA-AFCB28B5FC20}" type="datetimeFigureOut">
              <a:rPr lang="en-US" smtClean="0"/>
              <a:pPr/>
              <a:t>8/19/2016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3A1320-8BBF-9244-BF6D-364C0CEB9211}" type="slidenum">
              <a:rPr lang="en-US" smtClean="0"/>
              <a:pPr/>
              <a:t>‹#›</a:t>
            </a:fld>
            <a:endParaRPr lang="en-US"/>
          </a:p>
        </p:txBody>
      </p:sp>
    </p:spTree>
    <p:extLst>
      <p:ext uri="{BB962C8B-B14F-4D97-AF65-F5344CB8AC3E}">
        <p14:creationId xmlns:p14="http://schemas.microsoft.com/office/powerpoint/2010/main" xmlns="" val="968697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28C111-2FF1-DE4E-A9EA-AFCB28B5FC20}" type="datetimeFigureOut">
              <a:rPr lang="en-US" smtClean="0"/>
              <a:pPr/>
              <a:t>8/19/2016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3A1320-8BBF-9244-BF6D-364C0CEB9211}" type="slidenum">
              <a:rPr lang="en-US" smtClean="0"/>
              <a:pPr/>
              <a:t>‹#›</a:t>
            </a:fld>
            <a:endParaRPr lang="en-US"/>
          </a:p>
        </p:txBody>
      </p:sp>
    </p:spTree>
    <p:extLst>
      <p:ext uri="{BB962C8B-B14F-4D97-AF65-F5344CB8AC3E}">
        <p14:creationId xmlns:p14="http://schemas.microsoft.com/office/powerpoint/2010/main" xmlns="" val="3356631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128C111-2FF1-DE4E-A9EA-AFCB28B5FC20}" type="datetimeFigureOut">
              <a:rPr lang="en-US" smtClean="0"/>
              <a:pPr/>
              <a:t>8/19/2016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3A1320-8BBF-9244-BF6D-364C0CEB9211}" type="slidenum">
              <a:rPr lang="en-US" smtClean="0"/>
              <a:pPr/>
              <a:t>‹#›</a:t>
            </a:fld>
            <a:endParaRPr lang="en-US"/>
          </a:p>
        </p:txBody>
      </p:sp>
    </p:spTree>
    <p:extLst>
      <p:ext uri="{BB962C8B-B14F-4D97-AF65-F5344CB8AC3E}">
        <p14:creationId xmlns:p14="http://schemas.microsoft.com/office/powerpoint/2010/main" xmlns="" val="61249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128C111-2FF1-DE4E-A9EA-AFCB28B5FC20}" type="datetimeFigureOut">
              <a:rPr lang="en-US" smtClean="0"/>
              <a:pPr/>
              <a:t>8/19/2016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3A1320-8BBF-9244-BF6D-364C0CEB9211}" type="slidenum">
              <a:rPr lang="en-US" smtClean="0"/>
              <a:pPr/>
              <a:t>‹#›</a:t>
            </a:fld>
            <a:endParaRPr lang="en-US"/>
          </a:p>
        </p:txBody>
      </p:sp>
    </p:spTree>
    <p:extLst>
      <p:ext uri="{BB962C8B-B14F-4D97-AF65-F5344CB8AC3E}">
        <p14:creationId xmlns:p14="http://schemas.microsoft.com/office/powerpoint/2010/main" xmlns="" val="3928739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28C111-2FF1-DE4E-A9EA-AFCB28B5FC20}" type="datetimeFigureOut">
              <a:rPr lang="en-US" smtClean="0"/>
              <a:pPr/>
              <a:t>8/19/2016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3A1320-8BBF-9244-BF6D-364C0CEB9211}" type="slidenum">
              <a:rPr lang="en-US" smtClean="0"/>
              <a:pPr/>
              <a:t>‹#›</a:t>
            </a:fld>
            <a:endParaRPr lang="en-US"/>
          </a:p>
        </p:txBody>
      </p:sp>
    </p:spTree>
    <p:extLst>
      <p:ext uri="{BB962C8B-B14F-4D97-AF65-F5344CB8AC3E}">
        <p14:creationId xmlns:p14="http://schemas.microsoft.com/office/powerpoint/2010/main" xmlns="" val="3149790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www.sad.scot.nhs.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dirty="0" smtClean="0"/>
              <a:t>A brief guide to organising a Hospital PM examination in NHS GGC and how to fill in the Hospital Post-Mortem Authorisation form</a:t>
            </a:r>
            <a:endParaRPr lang="en-GB" sz="2800" b="1" dirty="0"/>
          </a:p>
        </p:txBody>
      </p:sp>
      <p:sp>
        <p:nvSpPr>
          <p:cNvPr id="3" name="Content Placeholder 2"/>
          <p:cNvSpPr>
            <a:spLocks noGrp="1"/>
          </p:cNvSpPr>
          <p:nvPr>
            <p:ph idx="1"/>
          </p:nvPr>
        </p:nvSpPr>
        <p:spPr>
          <a:xfrm>
            <a:off x="457200" y="1600200"/>
            <a:ext cx="8229600" cy="5073732"/>
          </a:xfrm>
        </p:spPr>
        <p:txBody>
          <a:bodyPr>
            <a:normAutofit fontScale="85000" lnSpcReduction="10000"/>
          </a:bodyPr>
          <a:lstStyle/>
          <a:p>
            <a:pPr algn="just"/>
            <a:r>
              <a:rPr lang="en-GB" sz="1700" dirty="0" smtClean="0"/>
              <a:t>Hospital autopsies are done on a Tuesday and Thursday at the QEUH. All PM examinations in NHS GGC are done at this facility.</a:t>
            </a:r>
          </a:p>
          <a:p>
            <a:pPr algn="just"/>
            <a:endParaRPr lang="en-GB" sz="1700" dirty="0" smtClean="0"/>
          </a:p>
          <a:p>
            <a:pPr algn="just"/>
            <a:r>
              <a:rPr lang="en-GB" sz="1700" dirty="0" smtClean="0"/>
              <a:t>Please ring the QEUH mortuary on ext. 59357 if you are thinking of organising a Hospital PM examination as they can advise you on how to obtain the Authorisation form and information pack for the bereaved, and can also inform you as to when the next PM slot is available.</a:t>
            </a:r>
          </a:p>
          <a:p>
            <a:pPr algn="just"/>
            <a:endParaRPr lang="en-GB" sz="1700" dirty="0" smtClean="0"/>
          </a:p>
          <a:p>
            <a:pPr algn="just"/>
            <a:r>
              <a:rPr lang="en-GB" sz="1700" dirty="0" smtClean="0"/>
              <a:t>After obtaining the authorisation form (usually from the Mortuary at your hospital), please take time to review it carefully </a:t>
            </a:r>
            <a:r>
              <a:rPr lang="en-GB" sz="1700" b="1" i="1" dirty="0" smtClean="0"/>
              <a:t>before</a:t>
            </a:r>
            <a:r>
              <a:rPr lang="en-GB" sz="1700" dirty="0" smtClean="0"/>
              <a:t> speaking to the family. If you have any questions as to how it should be filled in, please refer to the rest of this presentation and then ring the Pathology department at QEUH and ask to speak to one of the Consultant Pathologists. </a:t>
            </a:r>
          </a:p>
          <a:p>
            <a:pPr algn="just"/>
            <a:endParaRPr lang="en-GB" sz="1700" dirty="0" smtClean="0"/>
          </a:p>
          <a:p>
            <a:pPr algn="just"/>
            <a:r>
              <a:rPr lang="en-GB" sz="2100" b="1" dirty="0" smtClean="0"/>
              <a:t>If the form is filled in incorrectly </a:t>
            </a:r>
            <a:r>
              <a:rPr lang="en-GB" sz="2100" b="1" u="sng" dirty="0" smtClean="0"/>
              <a:t>it cannot be accepted and the examination cannot take place. </a:t>
            </a:r>
            <a:r>
              <a:rPr lang="en-GB" sz="2100" b="1" dirty="0" smtClean="0"/>
              <a:t>The form cannot be altered once the top copy has been removed and given to the family, and any subsequent amendments require the presence of the family and witness. </a:t>
            </a:r>
            <a:r>
              <a:rPr lang="en-GB" sz="2100" dirty="0" smtClean="0"/>
              <a:t>So please ensure you are familiar with how to complete the form correctly BEFORE speaking to the family, and if in any doubt contact the Pathology department.</a:t>
            </a:r>
          </a:p>
          <a:p>
            <a:pPr algn="just"/>
            <a:endParaRPr lang="en-GB" sz="1700" dirty="0" smtClean="0"/>
          </a:p>
          <a:p>
            <a:pPr algn="just"/>
            <a:r>
              <a:rPr lang="en-GB" sz="1700" dirty="0" smtClean="0"/>
              <a:t>Please provide a brief Clinical Summary along with the case notes and a reliable phone number on which the Pathologist can contact you after the examination, so as to provide an update on the PM  findings. This is particularly important in cases where the MCCD is to be completed after the PM.</a:t>
            </a:r>
          </a:p>
          <a:p>
            <a:pPr algn="just"/>
            <a:endParaRPr lang="en-GB" sz="1600" b="1" dirty="0"/>
          </a:p>
        </p:txBody>
      </p:sp>
    </p:spTree>
    <p:extLst>
      <p:ext uri="{BB962C8B-B14F-4D97-AF65-F5344CB8AC3E}">
        <p14:creationId xmlns:p14="http://schemas.microsoft.com/office/powerpoint/2010/main" xmlns="" val="3863439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1" descr="adult_form_no_authorisation.pdf"/>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6875813" y="35625"/>
            <a:ext cx="2268187" cy="1579420"/>
          </a:xfrm>
          <a:prstGeom prst="rect">
            <a:avLst/>
          </a:prstGeom>
          <a:noFill/>
          <a:ln w="762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Rectangle 3"/>
          <p:cNvSpPr/>
          <p:nvPr/>
        </p:nvSpPr>
        <p:spPr>
          <a:xfrm>
            <a:off x="0" y="0"/>
            <a:ext cx="6733309"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extBox 4"/>
          <p:cNvSpPr txBox="1"/>
          <p:nvPr/>
        </p:nvSpPr>
        <p:spPr>
          <a:xfrm>
            <a:off x="190005" y="522514"/>
            <a:ext cx="6293922" cy="646331"/>
          </a:xfrm>
          <a:prstGeom prst="rect">
            <a:avLst/>
          </a:prstGeom>
          <a:noFill/>
        </p:spPr>
        <p:txBody>
          <a:bodyPr wrap="square" rtlCol="0">
            <a:spAutoFit/>
          </a:bodyPr>
          <a:lstStyle/>
          <a:p>
            <a:r>
              <a:rPr lang="en-GB" dirty="0" smtClean="0"/>
              <a:t>Please only fill this area out if</a:t>
            </a:r>
            <a:r>
              <a:rPr lang="en-GB" b="1" i="1" dirty="0" smtClean="0"/>
              <a:t> ORGANS </a:t>
            </a:r>
            <a:r>
              <a:rPr lang="en-GB" dirty="0" smtClean="0"/>
              <a:t>have been retained under section 2.</a:t>
            </a:r>
            <a:endParaRPr lang="en-GB" dirty="0"/>
          </a:p>
        </p:txBody>
      </p:sp>
    </p:spTree>
    <p:extLst>
      <p:ext uri="{BB962C8B-B14F-4D97-AF65-F5344CB8AC3E}">
        <p14:creationId xmlns:p14="http://schemas.microsoft.com/office/powerpoint/2010/main" xmlns="" val="1259345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1" descr="adult_form_no_authorisation.pdf"/>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6875813" y="1615045"/>
            <a:ext cx="2268187" cy="1579420"/>
          </a:xfrm>
          <a:prstGeom prst="rect">
            <a:avLst/>
          </a:prstGeom>
          <a:noFill/>
          <a:ln w="762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Rectangle 3"/>
          <p:cNvSpPr/>
          <p:nvPr/>
        </p:nvSpPr>
        <p:spPr>
          <a:xfrm>
            <a:off x="0" y="0"/>
            <a:ext cx="4583875"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extBox 4"/>
          <p:cNvSpPr txBox="1"/>
          <p:nvPr/>
        </p:nvSpPr>
        <p:spPr>
          <a:xfrm>
            <a:off x="332509" y="1341912"/>
            <a:ext cx="3954483" cy="3693319"/>
          </a:xfrm>
          <a:prstGeom prst="rect">
            <a:avLst/>
          </a:prstGeom>
          <a:noFill/>
        </p:spPr>
        <p:txBody>
          <a:bodyPr wrap="square" rtlCol="0">
            <a:spAutoFit/>
          </a:bodyPr>
          <a:lstStyle/>
          <a:p>
            <a:pPr algn="just"/>
            <a:r>
              <a:rPr lang="en-GB" b="1" dirty="0" smtClean="0"/>
              <a:t>It is recommended that senior medical staff obtain authorisation. </a:t>
            </a:r>
            <a:r>
              <a:rPr lang="en-GB" b="1" i="1" dirty="0" smtClean="0"/>
              <a:t>This does not necessarily mean consultants. </a:t>
            </a:r>
            <a:r>
              <a:rPr lang="en-GB" dirty="0" smtClean="0"/>
              <a:t>Trainee doctors can seek authorisation but FY doctors should not seek authorisation on their own (they can however act as witnesses – see below).</a:t>
            </a:r>
          </a:p>
          <a:p>
            <a:pPr algn="just"/>
            <a:endParaRPr lang="en-GB" dirty="0" smtClean="0"/>
          </a:p>
          <a:p>
            <a:pPr algn="just"/>
            <a:r>
              <a:rPr lang="en-GB" dirty="0" smtClean="0"/>
              <a:t>Nursing staff cannot seek authorisation, but can act as witnesses. </a:t>
            </a:r>
          </a:p>
          <a:p>
            <a:pPr algn="just"/>
            <a:endParaRPr lang="en-GB" dirty="0" smtClean="0"/>
          </a:p>
          <a:p>
            <a:pPr algn="just"/>
            <a:r>
              <a:rPr lang="en-GB" dirty="0" smtClean="0"/>
              <a:t>The doctor signing this area </a:t>
            </a:r>
            <a:r>
              <a:rPr lang="en-GB" b="1" i="1" dirty="0" smtClean="0"/>
              <a:t>CANNOT</a:t>
            </a:r>
            <a:r>
              <a:rPr lang="en-GB" dirty="0" smtClean="0"/>
              <a:t> act as witness to their own signature.</a:t>
            </a:r>
            <a:endParaRPr lang="en-GB" dirty="0"/>
          </a:p>
        </p:txBody>
      </p:sp>
      <p:sp>
        <p:nvSpPr>
          <p:cNvPr id="6" name="TextBox 5"/>
          <p:cNvSpPr txBox="1"/>
          <p:nvPr/>
        </p:nvSpPr>
        <p:spPr>
          <a:xfrm>
            <a:off x="7089569" y="1781299"/>
            <a:ext cx="1805049" cy="646331"/>
          </a:xfrm>
          <a:prstGeom prst="rect">
            <a:avLst/>
          </a:prstGeom>
          <a:noFill/>
        </p:spPr>
        <p:txBody>
          <a:bodyPr wrap="square" rtlCol="0">
            <a:spAutoFit/>
          </a:bodyPr>
          <a:lstStyle/>
          <a:p>
            <a:pPr algn="ctr"/>
            <a:r>
              <a:rPr lang="en-GB" b="1" dirty="0" smtClean="0">
                <a:solidFill>
                  <a:srgbClr val="FF0000"/>
                </a:solidFill>
              </a:rPr>
              <a:t>DOCTOR SIGNS HERE</a:t>
            </a:r>
            <a:endParaRPr lang="en-GB" b="1" dirty="0">
              <a:solidFill>
                <a:srgbClr val="FF0000"/>
              </a:solidFill>
            </a:endParaRPr>
          </a:p>
        </p:txBody>
      </p:sp>
    </p:spTree>
    <p:extLst>
      <p:ext uri="{BB962C8B-B14F-4D97-AF65-F5344CB8AC3E}">
        <p14:creationId xmlns:p14="http://schemas.microsoft.com/office/powerpoint/2010/main" xmlns="" val="1259345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1" descr="adult_form_no_authorisation.pdf"/>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6875813" y="3194465"/>
            <a:ext cx="2268187" cy="1389410"/>
          </a:xfrm>
          <a:prstGeom prst="rect">
            <a:avLst/>
          </a:prstGeom>
          <a:noFill/>
          <a:ln w="762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Rectangle 3"/>
          <p:cNvSpPr/>
          <p:nvPr/>
        </p:nvSpPr>
        <p:spPr>
          <a:xfrm>
            <a:off x="0" y="0"/>
            <a:ext cx="4583875"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Rectangle 4"/>
          <p:cNvSpPr/>
          <p:nvPr/>
        </p:nvSpPr>
        <p:spPr>
          <a:xfrm>
            <a:off x="0" y="0"/>
            <a:ext cx="6733309"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Rectangle 5"/>
          <p:cNvSpPr/>
          <p:nvPr/>
        </p:nvSpPr>
        <p:spPr>
          <a:xfrm>
            <a:off x="6923842" y="4001984"/>
            <a:ext cx="2253759" cy="369332"/>
          </a:xfrm>
          <a:prstGeom prst="rect">
            <a:avLst/>
          </a:prstGeom>
        </p:spPr>
        <p:txBody>
          <a:bodyPr wrap="none">
            <a:spAutoFit/>
          </a:bodyPr>
          <a:lstStyle/>
          <a:p>
            <a:pPr algn="ctr"/>
            <a:r>
              <a:rPr lang="en-GB" b="1" dirty="0" smtClean="0">
                <a:solidFill>
                  <a:srgbClr val="FF0000"/>
                </a:solidFill>
              </a:rPr>
              <a:t>RELATIVE SIGNS HERE</a:t>
            </a:r>
            <a:endParaRPr lang="en-GB" b="1" dirty="0">
              <a:solidFill>
                <a:srgbClr val="FF0000"/>
              </a:solidFill>
            </a:endParaRPr>
          </a:p>
        </p:txBody>
      </p:sp>
    </p:spTree>
    <p:extLst>
      <p:ext uri="{BB962C8B-B14F-4D97-AF65-F5344CB8AC3E}">
        <p14:creationId xmlns:p14="http://schemas.microsoft.com/office/powerpoint/2010/main" xmlns="" val="12593458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1" descr="adult_form_no_authorisation.pdf"/>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6875813" y="4583875"/>
            <a:ext cx="2268187" cy="1840676"/>
          </a:xfrm>
          <a:prstGeom prst="rect">
            <a:avLst/>
          </a:prstGeom>
          <a:noFill/>
          <a:ln w="762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Rectangle 3"/>
          <p:cNvSpPr/>
          <p:nvPr/>
        </p:nvSpPr>
        <p:spPr>
          <a:xfrm>
            <a:off x="0" y="0"/>
            <a:ext cx="4583875"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Rectangle 4"/>
          <p:cNvSpPr/>
          <p:nvPr/>
        </p:nvSpPr>
        <p:spPr>
          <a:xfrm>
            <a:off x="0" y="0"/>
            <a:ext cx="6733309"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Rectangle 5"/>
          <p:cNvSpPr/>
          <p:nvPr/>
        </p:nvSpPr>
        <p:spPr>
          <a:xfrm>
            <a:off x="6933588" y="5165766"/>
            <a:ext cx="2234266" cy="369332"/>
          </a:xfrm>
          <a:prstGeom prst="rect">
            <a:avLst/>
          </a:prstGeom>
        </p:spPr>
        <p:txBody>
          <a:bodyPr wrap="none">
            <a:spAutoFit/>
          </a:bodyPr>
          <a:lstStyle/>
          <a:p>
            <a:pPr algn="ctr"/>
            <a:r>
              <a:rPr lang="en-GB" b="1" dirty="0" smtClean="0">
                <a:solidFill>
                  <a:srgbClr val="FF0000"/>
                </a:solidFill>
              </a:rPr>
              <a:t>WITNESS SIGNS HERE</a:t>
            </a:r>
            <a:endParaRPr lang="en-GB" b="1" dirty="0">
              <a:solidFill>
                <a:srgbClr val="FF0000"/>
              </a:solidFill>
            </a:endParaRPr>
          </a:p>
        </p:txBody>
      </p:sp>
      <p:sp>
        <p:nvSpPr>
          <p:cNvPr id="7" name="TextBox 6"/>
          <p:cNvSpPr txBox="1"/>
          <p:nvPr/>
        </p:nvSpPr>
        <p:spPr>
          <a:xfrm>
            <a:off x="866899" y="5073433"/>
            <a:ext cx="5450774" cy="923330"/>
          </a:xfrm>
          <a:prstGeom prst="rect">
            <a:avLst/>
          </a:prstGeom>
          <a:noFill/>
        </p:spPr>
        <p:txBody>
          <a:bodyPr wrap="square" rtlCol="0">
            <a:spAutoFit/>
          </a:bodyPr>
          <a:lstStyle/>
          <a:p>
            <a:pPr algn="just"/>
            <a:r>
              <a:rPr lang="en-GB" dirty="0" smtClean="0"/>
              <a:t>Another member of medical staff, nursing staff or another family member can witness the signing of this form.</a:t>
            </a:r>
            <a:endParaRPr lang="en-GB" dirty="0"/>
          </a:p>
        </p:txBody>
      </p:sp>
    </p:spTree>
    <p:extLst>
      <p:ext uri="{BB962C8B-B14F-4D97-AF65-F5344CB8AC3E}">
        <p14:creationId xmlns:p14="http://schemas.microsoft.com/office/powerpoint/2010/main" xmlns="" val="12593458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information</a:t>
            </a:r>
            <a:endParaRPr lang="en-GB" dirty="0"/>
          </a:p>
        </p:txBody>
      </p:sp>
      <p:sp>
        <p:nvSpPr>
          <p:cNvPr id="3" name="Content Placeholder 2"/>
          <p:cNvSpPr>
            <a:spLocks noGrp="1"/>
          </p:cNvSpPr>
          <p:nvPr>
            <p:ph idx="1"/>
          </p:nvPr>
        </p:nvSpPr>
        <p:spPr/>
        <p:txBody>
          <a:bodyPr/>
          <a:lstStyle/>
          <a:p>
            <a:r>
              <a:rPr lang="en-GB" dirty="0" smtClean="0"/>
              <a:t>QEUH Mortuary 0141 354 9357</a:t>
            </a:r>
          </a:p>
          <a:p>
            <a:r>
              <a:rPr lang="en-GB" dirty="0" smtClean="0"/>
              <a:t>Dept. of Pathology, QEUH 0141 354 9500</a:t>
            </a:r>
          </a:p>
          <a:p>
            <a:r>
              <a:rPr lang="en-GB" dirty="0" smtClean="0"/>
              <a:t>For further information for hospital staff on clinical, practical and legislative issues around death, please visit </a:t>
            </a:r>
            <a:r>
              <a:rPr lang="en-GB" smtClean="0"/>
              <a:t>the NES ‘Support </a:t>
            </a:r>
            <a:r>
              <a:rPr lang="en-GB" dirty="0" smtClean="0"/>
              <a:t>Around Death’ website</a:t>
            </a:r>
          </a:p>
          <a:p>
            <a:pPr>
              <a:buNone/>
            </a:pPr>
            <a:r>
              <a:rPr lang="en-GB" dirty="0" smtClean="0"/>
              <a:t>    </a:t>
            </a:r>
            <a:r>
              <a:rPr lang="en-GB" dirty="0" smtClean="0">
                <a:hlinkClick r:id="rId2"/>
              </a:rPr>
              <a:t>http://www.sad.scot.nhs.uk</a:t>
            </a:r>
            <a:endParaRPr lang="en-GB" dirty="0" smtClean="0"/>
          </a:p>
          <a:p>
            <a:pPr>
              <a:buNone/>
            </a:pPr>
            <a:endParaRPr lang="en-GB" dirty="0" smtClean="0"/>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1" descr="adult_form_no_authorisation.pdf"/>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0" y="0"/>
            <a:ext cx="2505694" cy="368135"/>
          </a:xfrm>
          <a:prstGeom prst="rect">
            <a:avLst/>
          </a:prstGeom>
          <a:noFill/>
          <a:ln w="762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Rectangle 3"/>
          <p:cNvSpPr/>
          <p:nvPr/>
        </p:nvSpPr>
        <p:spPr>
          <a:xfrm>
            <a:off x="2505694" y="1"/>
            <a:ext cx="2054430" cy="1151906"/>
          </a:xfrm>
          <a:prstGeom prst="rect">
            <a:avLst/>
          </a:prstGeom>
          <a:noFill/>
          <a:ln w="762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Rectangle 4"/>
          <p:cNvSpPr/>
          <p:nvPr/>
        </p:nvSpPr>
        <p:spPr>
          <a:xfrm>
            <a:off x="4560125" y="0"/>
            <a:ext cx="4583875"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TextBox 5"/>
          <p:cNvSpPr txBox="1"/>
          <p:nvPr/>
        </p:nvSpPr>
        <p:spPr>
          <a:xfrm>
            <a:off x="4726379" y="510639"/>
            <a:ext cx="4263242" cy="2585323"/>
          </a:xfrm>
          <a:prstGeom prst="rect">
            <a:avLst/>
          </a:prstGeom>
          <a:noFill/>
        </p:spPr>
        <p:txBody>
          <a:bodyPr wrap="square" rtlCol="0">
            <a:spAutoFit/>
          </a:bodyPr>
          <a:lstStyle/>
          <a:p>
            <a:pPr algn="just"/>
            <a:r>
              <a:rPr lang="en-GB" b="1" dirty="0" smtClean="0"/>
              <a:t>The form is triplicate in format.</a:t>
            </a:r>
          </a:p>
          <a:p>
            <a:pPr algn="just">
              <a:buFont typeface="Arial" pitchFamily="34" charset="0"/>
              <a:buChar char="•"/>
            </a:pPr>
            <a:r>
              <a:rPr lang="en-GB" dirty="0" smtClean="0"/>
              <a:t> Please give the top (white) copy to the family after they have signed it.</a:t>
            </a:r>
          </a:p>
          <a:p>
            <a:pPr algn="just">
              <a:buFont typeface="Arial" pitchFamily="34" charset="0"/>
              <a:buChar char="•"/>
            </a:pPr>
            <a:r>
              <a:rPr lang="en-GB" dirty="0" smtClean="0"/>
              <a:t> Send the 2 bottom copies with the medical notes and Clinical Summary to the Mortuary.</a:t>
            </a:r>
          </a:p>
          <a:p>
            <a:pPr algn="just"/>
            <a:endParaRPr lang="en-GB" dirty="0" smtClean="0"/>
          </a:p>
          <a:p>
            <a:pPr algn="just"/>
            <a:r>
              <a:rPr lang="en-GB" b="1" dirty="0" smtClean="0"/>
              <a:t>If using Patient ID stickers, please ensure that a sticker is affixed to </a:t>
            </a:r>
            <a:r>
              <a:rPr lang="en-GB" b="1" i="1" dirty="0" smtClean="0"/>
              <a:t>each</a:t>
            </a:r>
            <a:r>
              <a:rPr lang="en-GB" b="1" dirty="0" smtClean="0"/>
              <a:t> sheet.</a:t>
            </a:r>
            <a:endParaRPr lang="en-GB" b="1" dirty="0"/>
          </a:p>
        </p:txBody>
      </p:sp>
    </p:spTree>
    <p:extLst>
      <p:ext uri="{BB962C8B-B14F-4D97-AF65-F5344CB8AC3E}">
        <p14:creationId xmlns:p14="http://schemas.microsoft.com/office/powerpoint/2010/main" xmlns="" val="1259345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1" descr="adult_form_no_authorisation.pdf"/>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0" y="2078181"/>
            <a:ext cx="2268187" cy="1104405"/>
          </a:xfrm>
          <a:prstGeom prst="rect">
            <a:avLst/>
          </a:prstGeom>
          <a:noFill/>
          <a:ln w="762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Rectangle 3"/>
          <p:cNvSpPr/>
          <p:nvPr/>
        </p:nvSpPr>
        <p:spPr>
          <a:xfrm>
            <a:off x="4560125" y="0"/>
            <a:ext cx="4583875"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extBox 4"/>
          <p:cNvSpPr txBox="1"/>
          <p:nvPr/>
        </p:nvSpPr>
        <p:spPr>
          <a:xfrm>
            <a:off x="201881" y="2259256"/>
            <a:ext cx="1852550" cy="923330"/>
          </a:xfrm>
          <a:prstGeom prst="rect">
            <a:avLst/>
          </a:prstGeom>
          <a:noFill/>
        </p:spPr>
        <p:txBody>
          <a:bodyPr wrap="square" rtlCol="0">
            <a:spAutoFit/>
          </a:bodyPr>
          <a:lstStyle/>
          <a:p>
            <a:pPr algn="ctr"/>
            <a:r>
              <a:rPr lang="en-GB" b="1" dirty="0" smtClean="0">
                <a:solidFill>
                  <a:srgbClr val="FF0000"/>
                </a:solidFill>
              </a:rPr>
              <a:t>INSERT </a:t>
            </a:r>
            <a:r>
              <a:rPr lang="en-GB" b="1" dirty="0" smtClean="0">
                <a:solidFill>
                  <a:srgbClr val="FF0000"/>
                </a:solidFill>
              </a:rPr>
              <a:t>PATIENT </a:t>
            </a:r>
            <a:r>
              <a:rPr lang="en-GB" b="1" dirty="0" smtClean="0">
                <a:solidFill>
                  <a:srgbClr val="FF0000"/>
                </a:solidFill>
              </a:rPr>
              <a:t>NAME</a:t>
            </a:r>
          </a:p>
          <a:p>
            <a:pPr algn="ctr"/>
            <a:r>
              <a:rPr lang="en-GB" b="1" dirty="0" smtClean="0">
                <a:solidFill>
                  <a:srgbClr val="FF0000"/>
                </a:solidFill>
              </a:rPr>
              <a:t>HERE</a:t>
            </a:r>
            <a:endParaRPr lang="en-GB" b="1" dirty="0">
              <a:solidFill>
                <a:srgbClr val="FF0000"/>
              </a:solidFill>
            </a:endParaRPr>
          </a:p>
        </p:txBody>
      </p:sp>
    </p:spTree>
    <p:extLst>
      <p:ext uri="{BB962C8B-B14F-4D97-AF65-F5344CB8AC3E}">
        <p14:creationId xmlns:p14="http://schemas.microsoft.com/office/powerpoint/2010/main" xmlns="" val="1259345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1" descr="adult_form_no_authorisation.pdf"/>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0" y="3182587"/>
            <a:ext cx="2268187" cy="617518"/>
          </a:xfrm>
          <a:prstGeom prst="rect">
            <a:avLst/>
          </a:prstGeom>
          <a:noFill/>
          <a:ln w="762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Rectangle 3"/>
          <p:cNvSpPr/>
          <p:nvPr/>
        </p:nvSpPr>
        <p:spPr>
          <a:xfrm>
            <a:off x="4560125" y="0"/>
            <a:ext cx="4583875"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extBox 4"/>
          <p:cNvSpPr txBox="1"/>
          <p:nvPr/>
        </p:nvSpPr>
        <p:spPr>
          <a:xfrm>
            <a:off x="4975761" y="1140031"/>
            <a:ext cx="3823855" cy="3139321"/>
          </a:xfrm>
          <a:prstGeom prst="rect">
            <a:avLst/>
          </a:prstGeom>
          <a:noFill/>
        </p:spPr>
        <p:txBody>
          <a:bodyPr wrap="square" rtlCol="0">
            <a:spAutoFit/>
          </a:bodyPr>
          <a:lstStyle/>
          <a:p>
            <a:pPr algn="just"/>
            <a:r>
              <a:rPr lang="en-GB" dirty="0" smtClean="0"/>
              <a:t>One of the first issues to raise with the person authorising the examination is if they were aware of any objections the deceased may have had to a post-mortem examination.</a:t>
            </a:r>
          </a:p>
          <a:p>
            <a:pPr algn="just"/>
            <a:endParaRPr lang="en-GB" dirty="0" smtClean="0"/>
          </a:p>
          <a:p>
            <a:pPr algn="just"/>
            <a:r>
              <a:rPr lang="en-GB" b="1" dirty="0" smtClean="0"/>
              <a:t>If the deceased had ever indicated that they were unwilling for a post mortem to be carried out, a Hospital PM examination cannot take place, regardless of the relatives’ wishes.</a:t>
            </a:r>
            <a:endParaRPr lang="en-GB" b="1" dirty="0"/>
          </a:p>
        </p:txBody>
      </p:sp>
    </p:spTree>
    <p:extLst>
      <p:ext uri="{BB962C8B-B14F-4D97-AF65-F5344CB8AC3E}">
        <p14:creationId xmlns:p14="http://schemas.microsoft.com/office/powerpoint/2010/main" xmlns="" val="1259345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1" descr="adult_form_no_authorisation.pdf"/>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0" y="3705101"/>
            <a:ext cx="2268187" cy="1175656"/>
          </a:xfrm>
          <a:prstGeom prst="rect">
            <a:avLst/>
          </a:prstGeom>
          <a:noFill/>
          <a:ln w="762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Rectangle 3"/>
          <p:cNvSpPr/>
          <p:nvPr/>
        </p:nvSpPr>
        <p:spPr>
          <a:xfrm>
            <a:off x="4560125" y="0"/>
            <a:ext cx="4583875"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extBox 4"/>
          <p:cNvSpPr txBox="1"/>
          <p:nvPr/>
        </p:nvSpPr>
        <p:spPr>
          <a:xfrm>
            <a:off x="5047013" y="1199408"/>
            <a:ext cx="3669475" cy="4801314"/>
          </a:xfrm>
          <a:prstGeom prst="rect">
            <a:avLst/>
          </a:prstGeom>
          <a:noFill/>
        </p:spPr>
        <p:txBody>
          <a:bodyPr wrap="square" rtlCol="0">
            <a:spAutoFit/>
          </a:bodyPr>
          <a:lstStyle/>
          <a:p>
            <a:pPr algn="just"/>
            <a:r>
              <a:rPr lang="en-GB" dirty="0" smtClean="0"/>
              <a:t>Authorising a Hospital PM in Scotland automatically authorises the retention and storage of </a:t>
            </a:r>
            <a:r>
              <a:rPr lang="en-GB" b="1" i="1" dirty="0" smtClean="0"/>
              <a:t>tissue samples </a:t>
            </a:r>
            <a:r>
              <a:rPr lang="en-GB" dirty="0" smtClean="0"/>
              <a:t>as part of the PM examination. These are small pieces of tissue, 1-2cm in size. These are not returned to the body after the examination.</a:t>
            </a:r>
          </a:p>
          <a:p>
            <a:pPr algn="just"/>
            <a:endParaRPr lang="en-GB" dirty="0" smtClean="0"/>
          </a:p>
          <a:p>
            <a:pPr algn="just"/>
            <a:r>
              <a:rPr lang="en-GB" dirty="0" smtClean="0"/>
              <a:t>This is in contrast with </a:t>
            </a:r>
            <a:r>
              <a:rPr lang="en-GB" b="1" i="1" dirty="0" smtClean="0"/>
              <a:t>organs, </a:t>
            </a:r>
            <a:r>
              <a:rPr lang="en-GB" dirty="0" smtClean="0"/>
              <a:t>dealt with under section 2 (see later).</a:t>
            </a:r>
          </a:p>
          <a:p>
            <a:pPr algn="just"/>
            <a:endParaRPr lang="en-GB" dirty="0" smtClean="0"/>
          </a:p>
          <a:p>
            <a:pPr algn="just"/>
            <a:r>
              <a:rPr lang="en-GB" b="1" dirty="0" smtClean="0"/>
              <a:t>A normal (full) hospital PM examination will involve examination of the organs in the head, neck, chest, abdomen and pelvis.</a:t>
            </a:r>
            <a:endParaRPr lang="en-GB" b="1" dirty="0"/>
          </a:p>
        </p:txBody>
      </p:sp>
    </p:spTree>
    <p:extLst>
      <p:ext uri="{BB962C8B-B14F-4D97-AF65-F5344CB8AC3E}">
        <p14:creationId xmlns:p14="http://schemas.microsoft.com/office/powerpoint/2010/main" xmlns="" val="1259345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1" descr="adult_form_no_authorisation.pdf"/>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0" y="4857008"/>
            <a:ext cx="2268187" cy="2000991"/>
          </a:xfrm>
          <a:prstGeom prst="rect">
            <a:avLst/>
          </a:prstGeom>
          <a:noFill/>
          <a:ln w="762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Rectangle 3"/>
          <p:cNvSpPr/>
          <p:nvPr/>
        </p:nvSpPr>
        <p:spPr>
          <a:xfrm>
            <a:off x="4560125" y="0"/>
            <a:ext cx="4583875"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extBox 4"/>
          <p:cNvSpPr txBox="1"/>
          <p:nvPr/>
        </p:nvSpPr>
        <p:spPr>
          <a:xfrm>
            <a:off x="5118265" y="855023"/>
            <a:ext cx="3788229" cy="3139321"/>
          </a:xfrm>
          <a:prstGeom prst="rect">
            <a:avLst/>
          </a:prstGeom>
          <a:noFill/>
        </p:spPr>
        <p:txBody>
          <a:bodyPr wrap="square" rtlCol="0">
            <a:spAutoFit/>
          </a:bodyPr>
          <a:lstStyle/>
          <a:p>
            <a:pPr algn="just"/>
            <a:endParaRPr lang="en-GB" dirty="0" smtClean="0"/>
          </a:p>
          <a:p>
            <a:pPr algn="just"/>
            <a:r>
              <a:rPr lang="en-GB" dirty="0" smtClean="0"/>
              <a:t>Limited PM examination is possible and involves the examination of specific body areas and their organs e.g. the head; the chest; the abdomen or any combination of these areas.</a:t>
            </a:r>
          </a:p>
          <a:p>
            <a:pPr algn="just"/>
            <a:endParaRPr lang="en-GB" dirty="0" smtClean="0"/>
          </a:p>
          <a:p>
            <a:pPr algn="just"/>
            <a:r>
              <a:rPr lang="en-GB" b="1" dirty="0" smtClean="0"/>
              <a:t>Note: Ticking all 3 boxes in section 1B (i.e. Head AND chest AND abdomen) is equivalent to a full PM, and so section 1A should be selected instead.</a:t>
            </a:r>
            <a:endParaRPr lang="en-GB" b="1" dirty="0"/>
          </a:p>
        </p:txBody>
      </p:sp>
    </p:spTree>
    <p:extLst>
      <p:ext uri="{BB962C8B-B14F-4D97-AF65-F5344CB8AC3E}">
        <p14:creationId xmlns:p14="http://schemas.microsoft.com/office/powerpoint/2010/main" xmlns="" val="1259345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1" descr="adult_form_no_authorisation.pdf"/>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2268187" y="2101933"/>
            <a:ext cx="2268187" cy="4453246"/>
          </a:xfrm>
          <a:prstGeom prst="rect">
            <a:avLst/>
          </a:prstGeom>
          <a:noFill/>
          <a:ln w="762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Rectangle 3"/>
          <p:cNvSpPr/>
          <p:nvPr/>
        </p:nvSpPr>
        <p:spPr>
          <a:xfrm>
            <a:off x="4560125" y="0"/>
            <a:ext cx="4583875"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extBox 4"/>
          <p:cNvSpPr txBox="1"/>
          <p:nvPr/>
        </p:nvSpPr>
        <p:spPr>
          <a:xfrm>
            <a:off x="4857008" y="855023"/>
            <a:ext cx="4037610" cy="5632311"/>
          </a:xfrm>
          <a:prstGeom prst="rect">
            <a:avLst/>
          </a:prstGeom>
          <a:noFill/>
        </p:spPr>
        <p:txBody>
          <a:bodyPr wrap="square" rtlCol="0">
            <a:spAutoFit/>
          </a:bodyPr>
          <a:lstStyle/>
          <a:p>
            <a:pPr algn="just"/>
            <a:r>
              <a:rPr lang="en-GB" dirty="0" smtClean="0"/>
              <a:t>Section 2 relates to the retention and use of </a:t>
            </a:r>
            <a:r>
              <a:rPr lang="en-GB" b="1" i="1" dirty="0" smtClean="0"/>
              <a:t>whole organs </a:t>
            </a:r>
            <a:r>
              <a:rPr lang="en-GB" dirty="0" smtClean="0"/>
              <a:t>(not tissue, which is dealt with under section 1). </a:t>
            </a:r>
          </a:p>
          <a:p>
            <a:pPr algn="just"/>
            <a:endParaRPr lang="en-GB" dirty="0" smtClean="0"/>
          </a:p>
          <a:p>
            <a:pPr algn="just"/>
            <a:r>
              <a:rPr lang="en-GB" dirty="0" smtClean="0"/>
              <a:t>Whole organs are very seldom retained at post mortem examination, the exception being in some neuropathology PM examinations where there may be a reason to retain the brain.</a:t>
            </a:r>
          </a:p>
          <a:p>
            <a:pPr algn="just"/>
            <a:endParaRPr lang="en-GB" dirty="0" smtClean="0"/>
          </a:p>
          <a:p>
            <a:pPr algn="just"/>
            <a:r>
              <a:rPr lang="en-GB" dirty="0" smtClean="0"/>
              <a:t>If there is a question as to whether or not organs need to be retained in a particular PM, please discuss with a Consultant Pathologist </a:t>
            </a:r>
            <a:r>
              <a:rPr lang="en-GB" b="1" dirty="0" smtClean="0"/>
              <a:t>prior</a:t>
            </a:r>
            <a:r>
              <a:rPr lang="en-GB" dirty="0" smtClean="0"/>
              <a:t> to meeting with the family to sign this form. The pathologist can then advise on how to fill in section 2.  </a:t>
            </a:r>
          </a:p>
          <a:p>
            <a:pPr algn="just"/>
            <a:endParaRPr lang="en-GB" dirty="0" smtClean="0"/>
          </a:p>
          <a:p>
            <a:pPr algn="just"/>
            <a:r>
              <a:rPr lang="en-GB" b="1" dirty="0" smtClean="0"/>
              <a:t>If there is no intention to retain organs, section 2 can be scored out.</a:t>
            </a:r>
            <a:endParaRPr lang="en-GB" b="1" dirty="0"/>
          </a:p>
        </p:txBody>
      </p:sp>
    </p:spTree>
    <p:extLst>
      <p:ext uri="{BB962C8B-B14F-4D97-AF65-F5344CB8AC3E}">
        <p14:creationId xmlns:p14="http://schemas.microsoft.com/office/powerpoint/2010/main" xmlns="" val="12593458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1" descr="adult_form_no_authorisation.pdf"/>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4738255" y="59378"/>
            <a:ext cx="2137558" cy="878773"/>
          </a:xfrm>
          <a:prstGeom prst="rect">
            <a:avLst/>
          </a:prstGeom>
          <a:noFill/>
          <a:ln w="762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Rectangle 3"/>
          <p:cNvSpPr/>
          <p:nvPr/>
        </p:nvSpPr>
        <p:spPr>
          <a:xfrm>
            <a:off x="0" y="0"/>
            <a:ext cx="4583875"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TextBox 5"/>
          <p:cNvSpPr txBox="1"/>
          <p:nvPr/>
        </p:nvSpPr>
        <p:spPr>
          <a:xfrm>
            <a:off x="653143" y="676894"/>
            <a:ext cx="3384467" cy="1200329"/>
          </a:xfrm>
          <a:prstGeom prst="rect">
            <a:avLst/>
          </a:prstGeom>
          <a:noFill/>
        </p:spPr>
        <p:txBody>
          <a:bodyPr wrap="square" rtlCol="0">
            <a:spAutoFit/>
          </a:bodyPr>
          <a:lstStyle/>
          <a:p>
            <a:pPr algn="just"/>
            <a:r>
              <a:rPr lang="en-GB" dirty="0" smtClean="0"/>
              <a:t>Please tick this box to confirm there are no other requests from the relatives regarding the examination.</a:t>
            </a:r>
            <a:endParaRPr lang="en-GB" dirty="0"/>
          </a:p>
        </p:txBody>
      </p:sp>
    </p:spTree>
    <p:extLst>
      <p:ext uri="{BB962C8B-B14F-4D97-AF65-F5344CB8AC3E}">
        <p14:creationId xmlns:p14="http://schemas.microsoft.com/office/powerpoint/2010/main" xmlns="" val="1259345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1" descr="adult_form_no_authorisation.pdf"/>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4738255" y="3384468"/>
            <a:ext cx="2137558" cy="3325090"/>
          </a:xfrm>
          <a:prstGeom prst="rect">
            <a:avLst/>
          </a:prstGeom>
          <a:noFill/>
          <a:ln w="762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Rectangle 3"/>
          <p:cNvSpPr/>
          <p:nvPr/>
        </p:nvSpPr>
        <p:spPr>
          <a:xfrm>
            <a:off x="0" y="0"/>
            <a:ext cx="4583875"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cxnSp>
        <p:nvCxnSpPr>
          <p:cNvPr id="6" name="Straight Arrow Connector 5"/>
          <p:cNvCxnSpPr/>
          <p:nvPr/>
        </p:nvCxnSpPr>
        <p:spPr>
          <a:xfrm>
            <a:off x="3906982" y="4987636"/>
            <a:ext cx="831274" cy="332509"/>
          </a:xfrm>
          <a:prstGeom prst="straightConnector1">
            <a:avLst/>
          </a:prstGeom>
          <a:ln w="63500">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3906982" y="4572000"/>
            <a:ext cx="831274" cy="0"/>
          </a:xfrm>
          <a:prstGeom prst="straightConnector1">
            <a:avLst/>
          </a:prstGeom>
          <a:ln w="63500">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V="1">
            <a:off x="3906982" y="3978234"/>
            <a:ext cx="831273" cy="178130"/>
          </a:xfrm>
          <a:prstGeom prst="straightConnector1">
            <a:avLst/>
          </a:prstGeom>
          <a:ln w="63500">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439387" y="3978234"/>
            <a:ext cx="3657600" cy="2862322"/>
          </a:xfrm>
          <a:prstGeom prst="rect">
            <a:avLst/>
          </a:prstGeom>
          <a:noFill/>
        </p:spPr>
        <p:txBody>
          <a:bodyPr wrap="square" rtlCol="0">
            <a:spAutoFit/>
          </a:bodyPr>
          <a:lstStyle/>
          <a:p>
            <a:r>
              <a:rPr lang="en-GB" dirty="0" smtClean="0"/>
              <a:t>The member of staff discussing authorisation should ensure that the matters raised here have been covered and these 3 boxes ticked.</a:t>
            </a:r>
          </a:p>
          <a:p>
            <a:endParaRPr lang="en-GB" dirty="0" smtClean="0"/>
          </a:p>
          <a:p>
            <a:r>
              <a:rPr lang="en-GB" dirty="0" smtClean="0"/>
              <a:t>It is not expected that many people will leave instructions in the event of their death relating to PM examination (covered by the second box) but if so, please attach a copy. </a:t>
            </a:r>
            <a:endParaRPr lang="en-GB" dirty="0"/>
          </a:p>
        </p:txBody>
      </p:sp>
    </p:spTree>
    <p:extLst>
      <p:ext uri="{BB962C8B-B14F-4D97-AF65-F5344CB8AC3E}">
        <p14:creationId xmlns:p14="http://schemas.microsoft.com/office/powerpoint/2010/main" xmlns="" val="1259345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143</TotalTime>
  <Words>936</Words>
  <Application>Microsoft Office PowerPoint</Application>
  <PresentationFormat>On-screen Show (4:3)</PresentationFormat>
  <Paragraphs>56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 brief guide to organising a Hospital PM examination in NHS GGC and how to fill in the Hospital Post-Mortem Authorisation form</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Further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Barber</dc:creator>
  <cp:lastModifiedBy>frasesi931</cp:lastModifiedBy>
  <cp:revision>37</cp:revision>
  <dcterms:created xsi:type="dcterms:W3CDTF">2016-07-18T21:28:13Z</dcterms:created>
  <dcterms:modified xsi:type="dcterms:W3CDTF">2016-08-19T11:58:06Z</dcterms:modified>
</cp:coreProperties>
</file>