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34" r:id="rId5"/>
    <p:sldId id="388" r:id="rId6"/>
    <p:sldId id="375" r:id="rId7"/>
    <p:sldId id="390" r:id="rId8"/>
    <p:sldId id="380" r:id="rId9"/>
    <p:sldId id="377" r:id="rId10"/>
    <p:sldId id="376" r:id="rId11"/>
    <p:sldId id="389" r:id="rId12"/>
    <p:sldId id="378" r:id="rId13"/>
    <p:sldId id="379" r:id="rId14"/>
    <p:sldId id="381" r:id="rId15"/>
    <p:sldId id="393" r:id="rId16"/>
    <p:sldId id="396" r:id="rId17"/>
    <p:sldId id="391" r:id="rId18"/>
    <p:sldId id="341" r:id="rId19"/>
    <p:sldId id="392" r:id="rId20"/>
    <p:sldId id="350" r:id="rId21"/>
    <p:sldId id="384" r:id="rId22"/>
    <p:sldId id="383" r:id="rId23"/>
    <p:sldId id="385" r:id="rId24"/>
    <p:sldId id="386" r:id="rId25"/>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Linton, Ann" initials="MA" lastIdx="6" clrIdx="0">
    <p:extLst>
      <p:ext uri="{19B8F6BF-5375-455C-9EA6-DF929625EA0E}">
        <p15:presenceInfo xmlns:p15="http://schemas.microsoft.com/office/powerpoint/2012/main" userId="S-1-5-21-155252513-1967951128-3498227145-335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16D"/>
    <a:srgbClr val="67BF29"/>
    <a:srgbClr val="1391BF"/>
    <a:srgbClr val="EAF5FD"/>
    <a:srgbClr val="F39207"/>
    <a:srgbClr val="70B11E"/>
    <a:srgbClr val="F4F8ED"/>
    <a:srgbClr val="F0E9F2"/>
    <a:srgbClr val="6C2383"/>
    <a:srgbClr val="0391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89F2A-AB02-6C4B-B81B-840A0C4B9C98}" v="4" dt="2021-07-22T12:59:24.870"/>
    <p1510:client id="{4836C587-E67C-5B93-940B-C98334515031}" v="6" dt="2024-01-08T12:37:16.240"/>
    <p1510:client id="{6FB7347B-24A9-F333-1E55-AAC655446E6A}" v="9" dt="2024-01-08T16:21:04.231"/>
    <p1510:client id="{F572441B-DC8E-ABA6-B3BD-2C92796BF7F4}" v="369" dt="2023-12-05T16:40:35.9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1" autoAdjust="0"/>
    <p:restoredTop sz="87805" autoAdjust="0"/>
  </p:normalViewPr>
  <p:slideViewPr>
    <p:cSldViewPr snapToGrid="0" snapToObjects="1">
      <p:cViewPr varScale="1">
        <p:scale>
          <a:sx n="59" d="100"/>
          <a:sy n="59" d="100"/>
        </p:scale>
        <p:origin x="144" y="36"/>
      </p:cViewPr>
      <p:guideLst>
        <p:guide orient="horz" pos="2160"/>
        <p:guide pos="3840"/>
      </p:guideLst>
    </p:cSldViewPr>
  </p:slideViewPr>
  <p:notesTextViewPr>
    <p:cViewPr>
      <p:scale>
        <a:sx n="1" d="1"/>
        <a:sy n="1" d="1"/>
      </p:scale>
      <p:origin x="0" y="0"/>
    </p:cViewPr>
  </p:notesTextViewPr>
  <p:sorterViewPr>
    <p:cViewPr>
      <p:scale>
        <a:sx n="66" d="100"/>
        <a:sy n="66" d="100"/>
      </p:scale>
      <p:origin x="0" y="-10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27T16:01:26.393" idx="3">
    <p:pos x="10" y="10"/>
    <p:text>Concious the Care Rounding Chart is being updated - do we leave this for now and update it when we have the new chart published or think about something differtnt for this slide.</p:text>
    <p:extLst>
      <p:ext uri="{C676402C-5697-4E1C-873F-D02D1690AC5C}">
        <p15:threadingInfo xmlns:p15="http://schemas.microsoft.com/office/powerpoint/2012/main" timeZoneBias="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11-27T16:00:21.215" idx="1">
    <p:pos x="10" y="10"/>
    <p:text/>
    <p:extLst>
      <p:ext uri="{C676402C-5697-4E1C-873F-D02D1690AC5C}">
        <p15:threadingInfo xmlns:p15="http://schemas.microsoft.com/office/powerpoint/2012/main" timeZoneBias="0"/>
      </p:ext>
    </p:extLst>
  </p:cm>
  <p:cm authorId="1" dt="2023-11-27T16:00:29.426" idx="2">
    <p:pos x="3921" y="3234"/>
    <p:text>The webpage needs to be upddated to https://www.nhsggc.scot/your-health/person-centred-health-and-care/person-centred-visiting/</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3-11-27T16:03:45.635" idx="4">
    <p:pos x="6732" y="2984"/>
    <p:text>Can you delete Fce Time, Skype or Zoom and replace with NHS Near Me</p:text>
    <p:extLst>
      <p:ext uri="{C676402C-5697-4E1C-873F-D02D1690AC5C}">
        <p15:threadingInfo xmlns:p15="http://schemas.microsoft.com/office/powerpoint/2012/main" timeZoneBias="0"/>
      </p:ext>
    </p:extLst>
  </p:cm>
  <p:cm authorId="1" dt="2023-11-27T16:04:36.698" idx="5">
    <p:pos x="6107" y="3442"/>
    <p:text>Can you update with the webpage details:</p:text>
    <p:extLst>
      <p:ext uri="{C676402C-5697-4E1C-873F-D02D1690AC5C}">
        <p15:threadingInfo xmlns:p15="http://schemas.microsoft.com/office/powerpoint/2012/main" timeZoneBias="0"/>
      </p:ext>
    </p:extLst>
  </p:cm>
  <p:cm authorId="1" dt="2023-11-27T16:05:22.717" idx="6">
    <p:pos x="6107" y="3578"/>
    <p:text>https://www.nhsggc.scot/your-health/person-centred-health-and-care/patients-hospital-appointments-and-visiting/person-centred-virtual-visiting/</p:text>
    <p:extLst>
      <p:ext uri="{C676402C-5697-4E1C-873F-D02D1690AC5C}">
        <p15:threadingInfo xmlns:p15="http://schemas.microsoft.com/office/powerpoint/2012/main" timeZoneBias="0">
          <p15:parentCm authorId="1" idx="5"/>
        </p15:threadingInfo>
      </p:ext>
    </p:extLst>
  </p:cm>
</p:cmLst>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1A74B-B4D7-4F6C-9ABE-A998E91465E1}" type="doc">
      <dgm:prSet loTypeId="urn:microsoft.com/office/officeart/2005/8/layout/default#1" loCatId="list" qsTypeId="urn:microsoft.com/office/officeart/2005/8/quickstyle/simple1" qsCatId="simple" csTypeId="urn:microsoft.com/office/officeart/2005/8/colors/colorful1#2" csCatId="colorful" phldr="1"/>
      <dgm:spPr/>
      <dgm:t>
        <a:bodyPr/>
        <a:lstStyle/>
        <a:p>
          <a:endParaRPr lang="en-GB"/>
        </a:p>
      </dgm:t>
    </dgm:pt>
    <dgm:pt modelId="{8611B859-E468-41CF-AD66-2D059757A4BE}">
      <dgm:prSet phldrT="[Text]"/>
      <dgm:spPr>
        <a:xfrm>
          <a:off x="290925" y="1824"/>
          <a:ext cx="2462946" cy="147776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What is important to you at the moment?</a:t>
          </a:r>
        </a:p>
      </dgm:t>
    </dgm:pt>
    <dgm:pt modelId="{9F6DD52B-E18E-42B5-BFC5-F3060FD5DCFD}" type="parTrans" cxnId="{FD603444-3D43-49E0-B0A0-C4995712ECFF}">
      <dgm:prSet/>
      <dgm:spPr/>
      <dgm:t>
        <a:bodyPr/>
        <a:lstStyle/>
        <a:p>
          <a:endParaRPr lang="en-GB"/>
        </a:p>
      </dgm:t>
    </dgm:pt>
    <dgm:pt modelId="{B453117C-35CD-461E-82EF-3D7636725371}" type="sibTrans" cxnId="{FD603444-3D43-49E0-B0A0-C4995712ECFF}">
      <dgm:prSet/>
      <dgm:spPr/>
      <dgm:t>
        <a:bodyPr/>
        <a:lstStyle/>
        <a:p>
          <a:endParaRPr lang="en-GB"/>
        </a:p>
      </dgm:t>
    </dgm:pt>
    <dgm:pt modelId="{752F27BA-6F20-4E58-9514-9284E5EC03BD}">
      <dgm:prSet phldrT="[Text]"/>
      <dgm:spPr>
        <a:xfrm>
          <a:off x="3000166" y="1824"/>
          <a:ext cx="2462946" cy="1477768"/>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What can I do to help support you in your care today?</a:t>
          </a:r>
        </a:p>
      </dgm:t>
    </dgm:pt>
    <dgm:pt modelId="{13D3FD4E-387C-4724-AEEA-36BF62665FA5}" type="parTrans" cxnId="{CB2F01FD-12F3-44F4-9612-A48E08EDFBCF}">
      <dgm:prSet/>
      <dgm:spPr/>
      <dgm:t>
        <a:bodyPr/>
        <a:lstStyle/>
        <a:p>
          <a:endParaRPr lang="en-GB"/>
        </a:p>
      </dgm:t>
    </dgm:pt>
    <dgm:pt modelId="{6A4218B3-04A7-4BAD-82C4-9A1C838A04AD}" type="sibTrans" cxnId="{CB2F01FD-12F3-44F4-9612-A48E08EDFBCF}">
      <dgm:prSet/>
      <dgm:spPr/>
      <dgm:t>
        <a:bodyPr/>
        <a:lstStyle/>
        <a:p>
          <a:endParaRPr lang="en-GB"/>
        </a:p>
      </dgm:t>
    </dgm:pt>
    <dgm:pt modelId="{C107A0BD-0BA1-4560-AABD-FF3100EA0DC0}">
      <dgm:prSet phldrT="[Text]"/>
      <dgm:spPr>
        <a:xfrm>
          <a:off x="5709408" y="1824"/>
          <a:ext cx="2462946" cy="1477768"/>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What would you like to achieve today?</a:t>
          </a:r>
        </a:p>
      </dgm:t>
    </dgm:pt>
    <dgm:pt modelId="{CE6E32FA-4D7A-4A83-8E86-3ED4CA7DE841}" type="parTrans" cxnId="{036FBD61-E143-4C56-9921-EA12C44C365F}">
      <dgm:prSet/>
      <dgm:spPr/>
      <dgm:t>
        <a:bodyPr/>
        <a:lstStyle/>
        <a:p>
          <a:endParaRPr lang="en-GB"/>
        </a:p>
      </dgm:t>
    </dgm:pt>
    <dgm:pt modelId="{72069330-B473-4225-A6F5-C1B335B87C20}" type="sibTrans" cxnId="{036FBD61-E143-4C56-9921-EA12C44C365F}">
      <dgm:prSet/>
      <dgm:spPr/>
      <dgm:t>
        <a:bodyPr/>
        <a:lstStyle/>
        <a:p>
          <a:endParaRPr lang="en-GB"/>
        </a:p>
      </dgm:t>
    </dgm:pt>
    <dgm:pt modelId="{BEE509D5-DF5F-498B-9D55-B8FD7373D72C}">
      <dgm:prSet phldrT="[Text]"/>
      <dgm:spPr>
        <a:xfrm>
          <a:off x="290925" y="1725887"/>
          <a:ext cx="2462946" cy="1477768"/>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Is there anything else you want to tell me that we haven’t covered?</a:t>
          </a:r>
        </a:p>
      </dgm:t>
    </dgm:pt>
    <dgm:pt modelId="{79C26241-33D3-40D2-BC74-FFB2D1D3D723}" type="parTrans" cxnId="{8728E15E-B8D7-4D7C-95C7-DB852650B5A1}">
      <dgm:prSet/>
      <dgm:spPr/>
      <dgm:t>
        <a:bodyPr/>
        <a:lstStyle/>
        <a:p>
          <a:endParaRPr lang="en-GB"/>
        </a:p>
      </dgm:t>
    </dgm:pt>
    <dgm:pt modelId="{044D8C8A-82A1-46BF-862A-D62B841E4796}" type="sibTrans" cxnId="{8728E15E-B8D7-4D7C-95C7-DB852650B5A1}">
      <dgm:prSet/>
      <dgm:spPr/>
      <dgm:t>
        <a:bodyPr/>
        <a:lstStyle/>
        <a:p>
          <a:endParaRPr lang="en-GB"/>
        </a:p>
      </dgm:t>
    </dgm:pt>
    <dgm:pt modelId="{3ADF011A-3C26-465B-BE27-97CF001BA99E}">
      <dgm:prSet phldrT="[Text]"/>
      <dgm:spPr>
        <a:xfrm>
          <a:off x="3000166" y="1725887"/>
          <a:ext cx="2462946" cy="1477768"/>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Is there anything you need information about today?</a:t>
          </a:r>
        </a:p>
      </dgm:t>
    </dgm:pt>
    <dgm:pt modelId="{84CC9BAC-6A66-4EF8-944B-E8B9ED7612BD}" type="parTrans" cxnId="{7E0652E5-174A-4323-BD8F-494A7F0D57A7}">
      <dgm:prSet/>
      <dgm:spPr/>
      <dgm:t>
        <a:bodyPr/>
        <a:lstStyle/>
        <a:p>
          <a:endParaRPr lang="en-GB"/>
        </a:p>
      </dgm:t>
    </dgm:pt>
    <dgm:pt modelId="{0552BBC8-8599-4B98-899C-4011D30DBC91}" type="sibTrans" cxnId="{7E0652E5-174A-4323-BD8F-494A7F0D57A7}">
      <dgm:prSet/>
      <dgm:spPr/>
      <dgm:t>
        <a:bodyPr/>
        <a:lstStyle/>
        <a:p>
          <a:endParaRPr lang="en-GB"/>
        </a:p>
      </dgm:t>
    </dgm:pt>
    <dgm:pt modelId="{62435039-B4D5-4ADC-AB0E-A32DCDBAC6E2}">
      <dgm:prSet/>
      <dgm:spPr>
        <a:xfrm>
          <a:off x="5709408" y="1725887"/>
          <a:ext cx="2462946" cy="147776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dirty="0">
              <a:solidFill>
                <a:sysClr val="window" lastClr="FFFFFF"/>
              </a:solidFill>
              <a:latin typeface="Calibri"/>
              <a:ea typeface="+mn-ea"/>
              <a:cs typeface="+mn-cs"/>
            </a:rPr>
            <a:t>What do you find works for you when this happens?</a:t>
          </a:r>
        </a:p>
      </dgm:t>
    </dgm:pt>
    <dgm:pt modelId="{93A76BB2-7A1E-49A4-B53C-87F10ECCE9F8}" type="parTrans" cxnId="{E1D13F1D-3F30-464F-BE28-F062EAC7ED3F}">
      <dgm:prSet/>
      <dgm:spPr/>
      <dgm:t>
        <a:bodyPr/>
        <a:lstStyle/>
        <a:p>
          <a:endParaRPr lang="en-GB"/>
        </a:p>
      </dgm:t>
    </dgm:pt>
    <dgm:pt modelId="{598D3714-6482-402B-BF4E-A69DBC3D9448}" type="sibTrans" cxnId="{E1D13F1D-3F30-464F-BE28-F062EAC7ED3F}">
      <dgm:prSet/>
      <dgm:spPr/>
      <dgm:t>
        <a:bodyPr/>
        <a:lstStyle/>
        <a:p>
          <a:endParaRPr lang="en-GB"/>
        </a:p>
      </dgm:t>
    </dgm:pt>
    <dgm:pt modelId="{BB9D1C9F-7475-4E4D-885F-2513914101D3}" type="pres">
      <dgm:prSet presAssocID="{9321A74B-B4D7-4F6C-9ABE-A998E91465E1}" presName="diagram" presStyleCnt="0">
        <dgm:presLayoutVars>
          <dgm:dir/>
          <dgm:resizeHandles val="exact"/>
        </dgm:presLayoutVars>
      </dgm:prSet>
      <dgm:spPr/>
    </dgm:pt>
    <dgm:pt modelId="{22A9328E-07B7-4312-B21A-4EF0177350B1}" type="pres">
      <dgm:prSet presAssocID="{8611B859-E468-41CF-AD66-2D059757A4BE}" presName="node" presStyleLbl="node1" presStyleIdx="0" presStyleCnt="6">
        <dgm:presLayoutVars>
          <dgm:bulletEnabled val="1"/>
        </dgm:presLayoutVars>
      </dgm:prSet>
      <dgm:spPr>
        <a:prstGeom prst="rect">
          <a:avLst/>
        </a:prstGeom>
      </dgm:spPr>
    </dgm:pt>
    <dgm:pt modelId="{BC7F63BF-A18E-4FE1-85E4-E3598E7D5EE4}" type="pres">
      <dgm:prSet presAssocID="{B453117C-35CD-461E-82EF-3D7636725371}" presName="sibTrans" presStyleCnt="0"/>
      <dgm:spPr/>
    </dgm:pt>
    <dgm:pt modelId="{F32135D1-6FC3-47A2-8D05-2007555BB9E7}" type="pres">
      <dgm:prSet presAssocID="{752F27BA-6F20-4E58-9514-9284E5EC03BD}" presName="node" presStyleLbl="node1" presStyleIdx="1" presStyleCnt="6">
        <dgm:presLayoutVars>
          <dgm:bulletEnabled val="1"/>
        </dgm:presLayoutVars>
      </dgm:prSet>
      <dgm:spPr>
        <a:prstGeom prst="rect">
          <a:avLst/>
        </a:prstGeom>
      </dgm:spPr>
    </dgm:pt>
    <dgm:pt modelId="{166086F3-3A9D-4653-9741-DA0F53AE22A5}" type="pres">
      <dgm:prSet presAssocID="{6A4218B3-04A7-4BAD-82C4-9A1C838A04AD}" presName="sibTrans" presStyleCnt="0"/>
      <dgm:spPr/>
    </dgm:pt>
    <dgm:pt modelId="{75430073-F64B-4DFB-847D-0C5857ACE610}" type="pres">
      <dgm:prSet presAssocID="{C107A0BD-0BA1-4560-AABD-FF3100EA0DC0}" presName="node" presStyleLbl="node1" presStyleIdx="2" presStyleCnt="6">
        <dgm:presLayoutVars>
          <dgm:bulletEnabled val="1"/>
        </dgm:presLayoutVars>
      </dgm:prSet>
      <dgm:spPr>
        <a:prstGeom prst="rect">
          <a:avLst/>
        </a:prstGeom>
      </dgm:spPr>
    </dgm:pt>
    <dgm:pt modelId="{DDCF5019-F21C-47C7-95DD-E1C4D216DE3F}" type="pres">
      <dgm:prSet presAssocID="{72069330-B473-4225-A6F5-C1B335B87C20}" presName="sibTrans" presStyleCnt="0"/>
      <dgm:spPr/>
    </dgm:pt>
    <dgm:pt modelId="{13FB66ED-48C5-453E-AD19-3A25E0DB53BD}" type="pres">
      <dgm:prSet presAssocID="{BEE509D5-DF5F-498B-9D55-B8FD7373D72C}" presName="node" presStyleLbl="node1" presStyleIdx="3" presStyleCnt="6">
        <dgm:presLayoutVars>
          <dgm:bulletEnabled val="1"/>
        </dgm:presLayoutVars>
      </dgm:prSet>
      <dgm:spPr>
        <a:prstGeom prst="rect">
          <a:avLst/>
        </a:prstGeom>
      </dgm:spPr>
    </dgm:pt>
    <dgm:pt modelId="{ECBFF383-2CD8-4872-BD29-9FDD466E17B2}" type="pres">
      <dgm:prSet presAssocID="{044D8C8A-82A1-46BF-862A-D62B841E4796}" presName="sibTrans" presStyleCnt="0"/>
      <dgm:spPr/>
    </dgm:pt>
    <dgm:pt modelId="{9CB32885-AB8E-4E8E-9757-A7B13DC8F875}" type="pres">
      <dgm:prSet presAssocID="{3ADF011A-3C26-465B-BE27-97CF001BA99E}" presName="node" presStyleLbl="node1" presStyleIdx="4" presStyleCnt="6">
        <dgm:presLayoutVars>
          <dgm:bulletEnabled val="1"/>
        </dgm:presLayoutVars>
      </dgm:prSet>
      <dgm:spPr>
        <a:prstGeom prst="rect">
          <a:avLst/>
        </a:prstGeom>
      </dgm:spPr>
    </dgm:pt>
    <dgm:pt modelId="{60AC5DE8-6658-427D-A312-E97A38F95202}" type="pres">
      <dgm:prSet presAssocID="{0552BBC8-8599-4B98-899C-4011D30DBC91}" presName="sibTrans" presStyleCnt="0"/>
      <dgm:spPr/>
    </dgm:pt>
    <dgm:pt modelId="{331921D0-A163-44B6-BB1E-A08E797040AF}" type="pres">
      <dgm:prSet presAssocID="{62435039-B4D5-4ADC-AB0E-A32DCDBAC6E2}" presName="node" presStyleLbl="node1" presStyleIdx="5" presStyleCnt="6">
        <dgm:presLayoutVars>
          <dgm:bulletEnabled val="1"/>
        </dgm:presLayoutVars>
      </dgm:prSet>
      <dgm:spPr>
        <a:prstGeom prst="rect">
          <a:avLst/>
        </a:prstGeom>
      </dgm:spPr>
    </dgm:pt>
  </dgm:ptLst>
  <dgm:cxnLst>
    <dgm:cxn modelId="{371C7109-87A4-4B03-852D-EA31685AA1D5}" type="presOf" srcId="{752F27BA-6F20-4E58-9514-9284E5EC03BD}" destId="{F32135D1-6FC3-47A2-8D05-2007555BB9E7}" srcOrd="0" destOrd="0" presId="urn:microsoft.com/office/officeart/2005/8/layout/default#1"/>
    <dgm:cxn modelId="{DDA85811-22C4-47C6-82AE-635FFC2D8F6F}" type="presOf" srcId="{62435039-B4D5-4ADC-AB0E-A32DCDBAC6E2}" destId="{331921D0-A163-44B6-BB1E-A08E797040AF}" srcOrd="0" destOrd="0" presId="urn:microsoft.com/office/officeart/2005/8/layout/default#1"/>
    <dgm:cxn modelId="{E1D13F1D-3F30-464F-BE28-F062EAC7ED3F}" srcId="{9321A74B-B4D7-4F6C-9ABE-A998E91465E1}" destId="{62435039-B4D5-4ADC-AB0E-A32DCDBAC6E2}" srcOrd="5" destOrd="0" parTransId="{93A76BB2-7A1E-49A4-B53C-87F10ECCE9F8}" sibTransId="{598D3714-6482-402B-BF4E-A69DBC3D9448}"/>
    <dgm:cxn modelId="{00860E26-26F6-41DA-A84E-8690D9913E58}" type="presOf" srcId="{8611B859-E468-41CF-AD66-2D059757A4BE}" destId="{22A9328E-07B7-4312-B21A-4EF0177350B1}" srcOrd="0" destOrd="0" presId="urn:microsoft.com/office/officeart/2005/8/layout/default#1"/>
    <dgm:cxn modelId="{8728E15E-B8D7-4D7C-95C7-DB852650B5A1}" srcId="{9321A74B-B4D7-4F6C-9ABE-A998E91465E1}" destId="{BEE509D5-DF5F-498B-9D55-B8FD7373D72C}" srcOrd="3" destOrd="0" parTransId="{79C26241-33D3-40D2-BC74-FFB2D1D3D723}" sibTransId="{044D8C8A-82A1-46BF-862A-D62B841E4796}"/>
    <dgm:cxn modelId="{036FBD61-E143-4C56-9921-EA12C44C365F}" srcId="{9321A74B-B4D7-4F6C-9ABE-A998E91465E1}" destId="{C107A0BD-0BA1-4560-AABD-FF3100EA0DC0}" srcOrd="2" destOrd="0" parTransId="{CE6E32FA-4D7A-4A83-8E86-3ED4CA7DE841}" sibTransId="{72069330-B473-4225-A6F5-C1B335B87C20}"/>
    <dgm:cxn modelId="{FD603444-3D43-49E0-B0A0-C4995712ECFF}" srcId="{9321A74B-B4D7-4F6C-9ABE-A998E91465E1}" destId="{8611B859-E468-41CF-AD66-2D059757A4BE}" srcOrd="0" destOrd="0" parTransId="{9F6DD52B-E18E-42B5-BFC5-F3060FD5DCFD}" sibTransId="{B453117C-35CD-461E-82EF-3D7636725371}"/>
    <dgm:cxn modelId="{B27D5886-6124-47C2-9117-AE643EB62A6C}" type="presOf" srcId="{9321A74B-B4D7-4F6C-9ABE-A998E91465E1}" destId="{BB9D1C9F-7475-4E4D-885F-2513914101D3}" srcOrd="0" destOrd="0" presId="urn:microsoft.com/office/officeart/2005/8/layout/default#1"/>
    <dgm:cxn modelId="{DDC05EA5-124A-4DC5-A74C-DA53344BCA61}" type="presOf" srcId="{3ADF011A-3C26-465B-BE27-97CF001BA99E}" destId="{9CB32885-AB8E-4E8E-9757-A7B13DC8F875}" srcOrd="0" destOrd="0" presId="urn:microsoft.com/office/officeart/2005/8/layout/default#1"/>
    <dgm:cxn modelId="{95460CD5-FB78-493B-A8A4-FC98AAA2F3E8}" type="presOf" srcId="{BEE509D5-DF5F-498B-9D55-B8FD7373D72C}" destId="{13FB66ED-48C5-453E-AD19-3A25E0DB53BD}" srcOrd="0" destOrd="0" presId="urn:microsoft.com/office/officeart/2005/8/layout/default#1"/>
    <dgm:cxn modelId="{7E0652E5-174A-4323-BD8F-494A7F0D57A7}" srcId="{9321A74B-B4D7-4F6C-9ABE-A998E91465E1}" destId="{3ADF011A-3C26-465B-BE27-97CF001BA99E}" srcOrd="4" destOrd="0" parTransId="{84CC9BAC-6A66-4EF8-944B-E8B9ED7612BD}" sibTransId="{0552BBC8-8599-4B98-899C-4011D30DBC91}"/>
    <dgm:cxn modelId="{49FFADF1-5D4C-4757-9171-4D7C13552687}" type="presOf" srcId="{C107A0BD-0BA1-4560-AABD-FF3100EA0DC0}" destId="{75430073-F64B-4DFB-847D-0C5857ACE610}" srcOrd="0" destOrd="0" presId="urn:microsoft.com/office/officeart/2005/8/layout/default#1"/>
    <dgm:cxn modelId="{CB2F01FD-12F3-44F4-9612-A48E08EDFBCF}" srcId="{9321A74B-B4D7-4F6C-9ABE-A998E91465E1}" destId="{752F27BA-6F20-4E58-9514-9284E5EC03BD}" srcOrd="1" destOrd="0" parTransId="{13D3FD4E-387C-4724-AEEA-36BF62665FA5}" sibTransId="{6A4218B3-04A7-4BAD-82C4-9A1C838A04AD}"/>
    <dgm:cxn modelId="{A796C17E-EDA3-4217-904B-212A3F0A6C84}" type="presParOf" srcId="{BB9D1C9F-7475-4E4D-885F-2513914101D3}" destId="{22A9328E-07B7-4312-B21A-4EF0177350B1}" srcOrd="0" destOrd="0" presId="urn:microsoft.com/office/officeart/2005/8/layout/default#1"/>
    <dgm:cxn modelId="{0EFB4C3C-2FB6-4DD1-9B05-CFECF3E8ED2B}" type="presParOf" srcId="{BB9D1C9F-7475-4E4D-885F-2513914101D3}" destId="{BC7F63BF-A18E-4FE1-85E4-E3598E7D5EE4}" srcOrd="1" destOrd="0" presId="urn:microsoft.com/office/officeart/2005/8/layout/default#1"/>
    <dgm:cxn modelId="{26BC5AB4-3DC5-4F83-AA9E-2B2F23D0EB8D}" type="presParOf" srcId="{BB9D1C9F-7475-4E4D-885F-2513914101D3}" destId="{F32135D1-6FC3-47A2-8D05-2007555BB9E7}" srcOrd="2" destOrd="0" presId="urn:microsoft.com/office/officeart/2005/8/layout/default#1"/>
    <dgm:cxn modelId="{C0BBAA29-ABD1-4A3D-BBA5-D0086CAF7DED}" type="presParOf" srcId="{BB9D1C9F-7475-4E4D-885F-2513914101D3}" destId="{166086F3-3A9D-4653-9741-DA0F53AE22A5}" srcOrd="3" destOrd="0" presId="urn:microsoft.com/office/officeart/2005/8/layout/default#1"/>
    <dgm:cxn modelId="{D42176E8-BBA0-4B56-9C6D-FE2C7DE4AF13}" type="presParOf" srcId="{BB9D1C9F-7475-4E4D-885F-2513914101D3}" destId="{75430073-F64B-4DFB-847D-0C5857ACE610}" srcOrd="4" destOrd="0" presId="urn:microsoft.com/office/officeart/2005/8/layout/default#1"/>
    <dgm:cxn modelId="{C753C63C-EB7A-4C7F-B8BD-E19FA62765B1}" type="presParOf" srcId="{BB9D1C9F-7475-4E4D-885F-2513914101D3}" destId="{DDCF5019-F21C-47C7-95DD-E1C4D216DE3F}" srcOrd="5" destOrd="0" presId="urn:microsoft.com/office/officeart/2005/8/layout/default#1"/>
    <dgm:cxn modelId="{333F6CC5-3AEB-4152-BC67-A34CDA905B6A}" type="presParOf" srcId="{BB9D1C9F-7475-4E4D-885F-2513914101D3}" destId="{13FB66ED-48C5-453E-AD19-3A25E0DB53BD}" srcOrd="6" destOrd="0" presId="urn:microsoft.com/office/officeart/2005/8/layout/default#1"/>
    <dgm:cxn modelId="{68A3AE2C-1FEA-4A61-8A0B-D1AF8C30852A}" type="presParOf" srcId="{BB9D1C9F-7475-4E4D-885F-2513914101D3}" destId="{ECBFF383-2CD8-4872-BD29-9FDD466E17B2}" srcOrd="7" destOrd="0" presId="urn:microsoft.com/office/officeart/2005/8/layout/default#1"/>
    <dgm:cxn modelId="{A2AA6073-6AD4-4E10-86BE-B965A35545AA}" type="presParOf" srcId="{BB9D1C9F-7475-4E4D-885F-2513914101D3}" destId="{9CB32885-AB8E-4E8E-9757-A7B13DC8F875}" srcOrd="8" destOrd="0" presId="urn:microsoft.com/office/officeart/2005/8/layout/default#1"/>
    <dgm:cxn modelId="{E5F5CF3B-DC1E-493A-9BAF-17CB71D88938}" type="presParOf" srcId="{BB9D1C9F-7475-4E4D-885F-2513914101D3}" destId="{60AC5DE8-6658-427D-A312-E97A38F95202}" srcOrd="9" destOrd="0" presId="urn:microsoft.com/office/officeart/2005/8/layout/default#1"/>
    <dgm:cxn modelId="{4EBC919F-385A-4776-B27A-6C4DD0C35916}" type="presParOf" srcId="{BB9D1C9F-7475-4E4D-885F-2513914101D3}" destId="{331921D0-A163-44B6-BB1E-A08E797040AF}"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9328E-07B7-4312-B21A-4EF0177350B1}">
      <dsp:nvSpPr>
        <dsp:cNvPr id="0" name=""/>
        <dsp:cNvSpPr/>
      </dsp:nvSpPr>
      <dsp:spPr>
        <a:xfrm>
          <a:off x="0" y="66188"/>
          <a:ext cx="2863644" cy="1718187"/>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What is important to you at the moment?</a:t>
          </a:r>
        </a:p>
      </dsp:txBody>
      <dsp:txXfrm>
        <a:off x="0" y="66188"/>
        <a:ext cx="2863644" cy="1718187"/>
      </dsp:txXfrm>
    </dsp:sp>
    <dsp:sp modelId="{F32135D1-6FC3-47A2-8D05-2007555BB9E7}">
      <dsp:nvSpPr>
        <dsp:cNvPr id="0" name=""/>
        <dsp:cNvSpPr/>
      </dsp:nvSpPr>
      <dsp:spPr>
        <a:xfrm>
          <a:off x="3150009" y="66188"/>
          <a:ext cx="2863644" cy="1718187"/>
        </a:xfrm>
        <a:prstGeom prst="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What can I do to help support you in your care today?</a:t>
          </a:r>
        </a:p>
      </dsp:txBody>
      <dsp:txXfrm>
        <a:off x="3150009" y="66188"/>
        <a:ext cx="2863644" cy="1718187"/>
      </dsp:txXfrm>
    </dsp:sp>
    <dsp:sp modelId="{75430073-F64B-4DFB-847D-0C5857ACE610}">
      <dsp:nvSpPr>
        <dsp:cNvPr id="0" name=""/>
        <dsp:cNvSpPr/>
      </dsp:nvSpPr>
      <dsp:spPr>
        <a:xfrm>
          <a:off x="6300018" y="66188"/>
          <a:ext cx="2863644" cy="1718187"/>
        </a:xfrm>
        <a:prstGeom prst="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What would you like to achieve today?</a:t>
          </a:r>
        </a:p>
      </dsp:txBody>
      <dsp:txXfrm>
        <a:off x="6300018" y="66188"/>
        <a:ext cx="2863644" cy="1718187"/>
      </dsp:txXfrm>
    </dsp:sp>
    <dsp:sp modelId="{13FB66ED-48C5-453E-AD19-3A25E0DB53BD}">
      <dsp:nvSpPr>
        <dsp:cNvPr id="0" name=""/>
        <dsp:cNvSpPr/>
      </dsp:nvSpPr>
      <dsp:spPr>
        <a:xfrm>
          <a:off x="0" y="2070740"/>
          <a:ext cx="2863644" cy="1718187"/>
        </a:xfrm>
        <a:prstGeom prst="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Is there anything else you want to tell me that we haven’t covered?</a:t>
          </a:r>
        </a:p>
      </dsp:txBody>
      <dsp:txXfrm>
        <a:off x="0" y="2070740"/>
        <a:ext cx="2863644" cy="1718187"/>
      </dsp:txXfrm>
    </dsp:sp>
    <dsp:sp modelId="{9CB32885-AB8E-4E8E-9757-A7B13DC8F875}">
      <dsp:nvSpPr>
        <dsp:cNvPr id="0" name=""/>
        <dsp:cNvSpPr/>
      </dsp:nvSpPr>
      <dsp:spPr>
        <a:xfrm>
          <a:off x="3150009" y="2070740"/>
          <a:ext cx="2863644" cy="1718187"/>
        </a:xfrm>
        <a:prstGeom prst="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Is there anything you need information about today?</a:t>
          </a:r>
        </a:p>
      </dsp:txBody>
      <dsp:txXfrm>
        <a:off x="3150009" y="2070740"/>
        <a:ext cx="2863644" cy="1718187"/>
      </dsp:txXfrm>
    </dsp:sp>
    <dsp:sp modelId="{331921D0-A163-44B6-BB1E-A08E797040AF}">
      <dsp:nvSpPr>
        <dsp:cNvPr id="0" name=""/>
        <dsp:cNvSpPr/>
      </dsp:nvSpPr>
      <dsp:spPr>
        <a:xfrm>
          <a:off x="6300018" y="2070740"/>
          <a:ext cx="2863644" cy="1718187"/>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solidFill>
                <a:sysClr val="window" lastClr="FFFFFF"/>
              </a:solidFill>
              <a:latin typeface="Calibri"/>
              <a:ea typeface="+mn-ea"/>
              <a:cs typeface="+mn-cs"/>
            </a:rPr>
            <a:t>What do you find works for you when this happens?</a:t>
          </a:r>
        </a:p>
      </dsp:txBody>
      <dsp:txXfrm>
        <a:off x="6300018" y="2070740"/>
        <a:ext cx="2863644" cy="17181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3251" name="Rectangle 3"/>
          <p:cNvSpPr>
            <a:spLocks noGrp="1" noChangeArrowheads="1"/>
          </p:cNvSpPr>
          <p:nvPr>
            <p:ph type="dt" sz="quarter" idx="1"/>
          </p:nvPr>
        </p:nvSpPr>
        <p:spPr bwMode="auto">
          <a:xfrm>
            <a:off x="3777607" y="0"/>
            <a:ext cx="2889938"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0589BF8-8892-4C22-911D-5CDCAB547C73}" type="datetimeFigureOut">
              <a:rPr lang="en-GB"/>
              <a:pPr>
                <a:defRPr/>
              </a:pPr>
              <a:t>20/05/2026</a:t>
            </a:fld>
            <a:endParaRPr lang="en-GB"/>
          </a:p>
        </p:txBody>
      </p:sp>
      <p:sp>
        <p:nvSpPr>
          <p:cNvPr id="53252" name="Rectangle 4"/>
          <p:cNvSpPr>
            <a:spLocks noGrp="1" noChangeArrowheads="1"/>
          </p:cNvSpPr>
          <p:nvPr>
            <p:ph type="ftr" sz="quarter" idx="2"/>
          </p:nvPr>
        </p:nvSpPr>
        <p:spPr bwMode="auto">
          <a:xfrm>
            <a:off x="0"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3253" name="Rectangle 5"/>
          <p:cNvSpPr>
            <a:spLocks noGrp="1" noChangeArrowheads="1"/>
          </p:cNvSpPr>
          <p:nvPr>
            <p:ph type="sldNum" sz="quarter" idx="3"/>
          </p:nvPr>
        </p:nvSpPr>
        <p:spPr bwMode="auto">
          <a:xfrm>
            <a:off x="3777607" y="9428583"/>
            <a:ext cx="2889938"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751876-57AE-44A0-BAE7-59B190621B27}" type="slidenum">
              <a:rPr lang="en-GB"/>
              <a:pPr>
                <a:defRPr/>
              </a:pPr>
              <a:t>‹#›</a:t>
            </a:fld>
            <a:endParaRPr lang="en-GB"/>
          </a:p>
        </p:txBody>
      </p:sp>
    </p:spTree>
    <p:extLst>
      <p:ext uri="{BB962C8B-B14F-4D97-AF65-F5344CB8AC3E}">
        <p14:creationId xmlns:p14="http://schemas.microsoft.com/office/powerpoint/2010/main" val="4055846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5D894CF-63A3-4561-BE7F-750FB48B606F}" type="datetimeFigureOut">
              <a:rPr lang="en-US"/>
              <a:pPr>
                <a:defRPr/>
              </a:pPr>
              <a:t>5/20/2026</a:t>
            </a:fld>
            <a:endParaRPr lang="en-US"/>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D04195D-C7F5-49B1-8A23-7DF522E94416}" type="slidenum">
              <a:rPr lang="en-US"/>
              <a:pPr>
                <a:defRPr/>
              </a:pPr>
              <a:t>‹#›</a:t>
            </a:fld>
            <a:endParaRPr lang="en-US"/>
          </a:p>
        </p:txBody>
      </p:sp>
    </p:spTree>
    <p:extLst>
      <p:ext uri="{BB962C8B-B14F-4D97-AF65-F5344CB8AC3E}">
        <p14:creationId xmlns:p14="http://schemas.microsoft.com/office/powerpoint/2010/main" val="18384348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xfrm>
            <a:off x="26988" y="744538"/>
            <a:ext cx="6615112" cy="3722687"/>
          </a:xfrm>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586282-CBAE-4EFD-87D4-591574C2228D}" type="slidenum">
              <a:rPr lang="en-US">
                <a:cs typeface="Arial" charset="0"/>
              </a:rPr>
              <a:pPr fontAlgn="base">
                <a:spcBef>
                  <a:spcPct val="0"/>
                </a:spcBef>
                <a:spcAft>
                  <a:spcPct val="0"/>
                </a:spcAft>
                <a:defRPr/>
              </a:pPr>
              <a:t>1</a:t>
            </a:fld>
            <a:endParaRPr lang="en-US">
              <a:cs typeface="Arial" charset="0"/>
            </a:endParaRPr>
          </a:p>
        </p:txBody>
      </p:sp>
    </p:spTree>
    <p:extLst>
      <p:ext uri="{BB962C8B-B14F-4D97-AF65-F5344CB8AC3E}">
        <p14:creationId xmlns:p14="http://schemas.microsoft.com/office/powerpoint/2010/main" val="947073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BB7734D6-8CB1-4412-B1AC-E2E5D0E60101}" type="slidenum">
              <a:rPr lang="en-GB" smtClean="0"/>
              <a:pPr>
                <a:defRPr/>
              </a:pPr>
              <a:t>12</a:t>
            </a:fld>
            <a:endParaRPr lang="en-GB"/>
          </a:p>
        </p:txBody>
      </p:sp>
    </p:spTree>
    <p:extLst>
      <p:ext uri="{BB962C8B-B14F-4D97-AF65-F5344CB8AC3E}">
        <p14:creationId xmlns:p14="http://schemas.microsoft.com/office/powerpoint/2010/main" val="188025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04195D-C7F5-49B1-8A23-7DF522E94416}" type="slidenum">
              <a:rPr lang="en-US" smtClean="0"/>
              <a:pPr>
                <a:defRPr/>
              </a:pPr>
              <a:t>13</a:t>
            </a:fld>
            <a:endParaRPr lang="en-US"/>
          </a:p>
        </p:txBody>
      </p:sp>
    </p:spTree>
    <p:extLst>
      <p:ext uri="{BB962C8B-B14F-4D97-AF65-F5344CB8AC3E}">
        <p14:creationId xmlns:p14="http://schemas.microsoft.com/office/powerpoint/2010/main" val="2245752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04195D-C7F5-49B1-8A23-7DF522E94416}" type="slidenum">
              <a:rPr lang="en-US" smtClean="0"/>
              <a:pPr>
                <a:defRPr/>
              </a:pPr>
              <a:t>15</a:t>
            </a:fld>
            <a:endParaRPr lang="en-US"/>
          </a:p>
        </p:txBody>
      </p:sp>
    </p:spTree>
    <p:extLst>
      <p:ext uri="{BB962C8B-B14F-4D97-AF65-F5344CB8AC3E}">
        <p14:creationId xmlns:p14="http://schemas.microsoft.com/office/powerpoint/2010/main" val="404555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02513A-C8FC-489E-B39D-41115A29859B}" type="slidenum">
              <a:rPr lang="en-GB" smtClean="0"/>
              <a:t>17</a:t>
            </a:fld>
            <a:endParaRPr lang="en-GB"/>
          </a:p>
        </p:txBody>
      </p:sp>
    </p:spTree>
    <p:extLst>
      <p:ext uri="{BB962C8B-B14F-4D97-AF65-F5344CB8AC3E}">
        <p14:creationId xmlns:p14="http://schemas.microsoft.com/office/powerpoint/2010/main" val="1848455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B08632-732A-4480-88CB-16F9189531E0}" type="slidenum">
              <a:rPr lang="en-GB" altLang="en-US" smtClean="0"/>
              <a:pPr fontAlgn="base">
                <a:spcBef>
                  <a:spcPct val="0"/>
                </a:spcBef>
                <a:spcAft>
                  <a:spcPct val="0"/>
                </a:spcAft>
              </a:pPr>
              <a:t>18</a:t>
            </a:fld>
            <a:endParaRPr lang="en-GB" altLang="en-US"/>
          </a:p>
        </p:txBody>
      </p:sp>
    </p:spTree>
    <p:extLst>
      <p:ext uri="{BB962C8B-B14F-4D97-AF65-F5344CB8AC3E}">
        <p14:creationId xmlns:p14="http://schemas.microsoft.com/office/powerpoint/2010/main" val="3423369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115000"/>
              </a:lnSpc>
              <a:spcBef>
                <a:spcPct val="0"/>
              </a:spcBef>
              <a:spcAft>
                <a:spcPts val="800"/>
              </a:spcAft>
            </a:pPr>
            <a:endParaRPr lang="en-GB" altLang="en-US" dirty="0">
              <a:latin typeface="Arial" panose="020B0604020202020204" pitchFamily="34" charset="0"/>
              <a:ea typeface="Calibri" panose="020F0502020204030204" pitchFamily="34" charset="0"/>
              <a:cs typeface="Times New Roman" panose="02020603050405020304" pitchFamily="18" charset="0"/>
            </a:endParaRPr>
          </a:p>
          <a:p>
            <a:pPr algn="just" eaLnBrk="1" hangingPunct="1">
              <a:lnSpc>
                <a:spcPct val="115000"/>
              </a:lnSpc>
              <a:spcBef>
                <a:spcPct val="0"/>
              </a:spcBef>
              <a:spcAft>
                <a:spcPts val="800"/>
              </a:spcAft>
            </a:pPr>
            <a:endParaRPr lang="en-GB" altLang="en-US" dirty="0">
              <a:latin typeface="Arial" panose="020B0604020202020204" pitchFamily="34" charset="0"/>
              <a:ea typeface="Calibri" panose="020F0502020204030204" pitchFamily="34" charset="0"/>
              <a:cs typeface="Times New Roman" panose="02020603050405020304" pitchFamily="18" charset="0"/>
            </a:endParaRPr>
          </a:p>
          <a:p>
            <a:pPr eaLnBrk="1" hangingPunct="1">
              <a:spcBef>
                <a:spcPct val="0"/>
              </a:spcBef>
            </a:pPr>
            <a:endParaRPr lang="en-GB" altLang="en-US" dirty="0">
              <a:ea typeface="Calibri" panose="020F0502020204030204" pitchFamily="34" charset="0"/>
              <a:cs typeface="Times New Roman" panose="02020603050405020304" pitchFamily="18"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23A787-7EFC-43A3-A6BD-ECFBC959C23A}" type="slidenum">
              <a:rPr lang="en-GB" altLang="en-US" smtClean="0"/>
              <a:pPr fontAlgn="base">
                <a:spcBef>
                  <a:spcPct val="0"/>
                </a:spcBef>
                <a:spcAft>
                  <a:spcPct val="0"/>
                </a:spcAft>
              </a:pPr>
              <a:t>19</a:t>
            </a:fld>
            <a:endParaRPr lang="en-GB" altLang="en-US"/>
          </a:p>
        </p:txBody>
      </p:sp>
    </p:spTree>
    <p:extLst>
      <p:ext uri="{BB962C8B-B14F-4D97-AF65-F5344CB8AC3E}">
        <p14:creationId xmlns:p14="http://schemas.microsoft.com/office/powerpoint/2010/main" val="3868404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DACA0D66-871E-4F4F-A3DC-6A744A507A27}" type="slidenum">
              <a:rPr lang="en-GB" smtClean="0"/>
              <a:pPr>
                <a:defRPr/>
              </a:pPr>
              <a:t>20</a:t>
            </a:fld>
            <a:endParaRPr lang="en-GB"/>
          </a:p>
        </p:txBody>
      </p:sp>
    </p:spTree>
    <p:extLst>
      <p:ext uri="{BB962C8B-B14F-4D97-AF65-F5344CB8AC3E}">
        <p14:creationId xmlns:p14="http://schemas.microsoft.com/office/powerpoint/2010/main" val="401888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4" name="Slide Number Placeholder 3"/>
          <p:cNvSpPr>
            <a:spLocks noGrp="1"/>
          </p:cNvSpPr>
          <p:nvPr>
            <p:ph type="sldNum" sz="quarter" idx="5"/>
          </p:nvPr>
        </p:nvSpPr>
        <p:spPr/>
        <p:txBody>
          <a:bodyPr/>
          <a:lstStyle/>
          <a:p>
            <a:pPr>
              <a:defRPr/>
            </a:pPr>
            <a:fld id="{E859DC15-69BD-4A12-9F91-4D0C967297A5}" type="slidenum">
              <a:rPr lang="en-GB" smtClean="0"/>
              <a:pPr>
                <a:defRPr/>
              </a:pPr>
              <a:t>21</a:t>
            </a:fld>
            <a:endParaRPr lang="en-GB"/>
          </a:p>
        </p:txBody>
      </p:sp>
    </p:spTree>
    <p:extLst>
      <p:ext uri="{BB962C8B-B14F-4D97-AF65-F5344CB8AC3E}">
        <p14:creationId xmlns:p14="http://schemas.microsoft.com/office/powerpoint/2010/main" val="367028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D04195D-C7F5-49B1-8A23-7DF522E94416}" type="slidenum">
              <a:rPr lang="en-US" smtClean="0"/>
              <a:pPr>
                <a:defRPr/>
              </a:pPr>
              <a:t>2</a:t>
            </a:fld>
            <a:endParaRPr lang="en-US"/>
          </a:p>
        </p:txBody>
      </p:sp>
    </p:spTree>
    <p:extLst>
      <p:ext uri="{BB962C8B-B14F-4D97-AF65-F5344CB8AC3E}">
        <p14:creationId xmlns:p14="http://schemas.microsoft.com/office/powerpoint/2010/main" val="346444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08E2EC-5775-42CC-90CF-D047E92ADCDE}" type="slidenum">
              <a:rPr lang="en-GB" altLang="en-US" smtClean="0"/>
              <a:pPr fontAlgn="base">
                <a:spcBef>
                  <a:spcPct val="0"/>
                </a:spcBef>
                <a:spcAft>
                  <a:spcPct val="0"/>
                </a:spcAft>
              </a:pPr>
              <a:t>3</a:t>
            </a:fld>
            <a:endParaRPr lang="en-GB" altLang="en-US"/>
          </a:p>
        </p:txBody>
      </p:sp>
    </p:spTree>
    <p:extLst>
      <p:ext uri="{BB962C8B-B14F-4D97-AF65-F5344CB8AC3E}">
        <p14:creationId xmlns:p14="http://schemas.microsoft.com/office/powerpoint/2010/main" val="63997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dirty="0">
              <a:solidFill>
                <a:srgbClr val="FF0000"/>
              </a:solidFill>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08AA344-8CD2-41E9-9FD7-5C88C86FA97E}" type="slidenum">
              <a:rPr lang="en-GB" altLang="en-US" smtClean="0"/>
              <a:pPr fontAlgn="base">
                <a:spcBef>
                  <a:spcPct val="0"/>
                </a:spcBef>
                <a:spcAft>
                  <a:spcPct val="0"/>
                </a:spcAft>
              </a:pPr>
              <a:t>5</a:t>
            </a:fld>
            <a:endParaRPr lang="en-GB" altLang="en-US"/>
          </a:p>
        </p:txBody>
      </p:sp>
    </p:spTree>
    <p:extLst>
      <p:ext uri="{BB962C8B-B14F-4D97-AF65-F5344CB8AC3E}">
        <p14:creationId xmlns:p14="http://schemas.microsoft.com/office/powerpoint/2010/main" val="126952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3CF014-4CC9-44E1-A92F-7B96DE89931D}" type="slidenum">
              <a:rPr lang="en-GB" altLang="en-US" smtClean="0"/>
              <a:pPr fontAlgn="base">
                <a:spcBef>
                  <a:spcPct val="0"/>
                </a:spcBef>
                <a:spcAft>
                  <a:spcPct val="0"/>
                </a:spcAft>
              </a:pPr>
              <a:t>6</a:t>
            </a:fld>
            <a:endParaRPr lang="en-GB" altLang="en-US"/>
          </a:p>
        </p:txBody>
      </p:sp>
    </p:spTree>
    <p:extLst>
      <p:ext uri="{BB962C8B-B14F-4D97-AF65-F5344CB8AC3E}">
        <p14:creationId xmlns:p14="http://schemas.microsoft.com/office/powerpoint/2010/main" val="1078612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04AF26A-AA02-4A26-B55A-659FCE80EA7F}" type="slidenum">
              <a:rPr lang="en-GB" altLang="en-US" smtClean="0"/>
              <a:pPr fontAlgn="base">
                <a:spcBef>
                  <a:spcPct val="0"/>
                </a:spcBef>
                <a:spcAft>
                  <a:spcPct val="0"/>
                </a:spcAft>
              </a:pPr>
              <a:t>7</a:t>
            </a:fld>
            <a:endParaRPr lang="en-GB" altLang="en-US"/>
          </a:p>
        </p:txBody>
      </p:sp>
    </p:spTree>
    <p:extLst>
      <p:ext uri="{BB962C8B-B14F-4D97-AF65-F5344CB8AC3E}">
        <p14:creationId xmlns:p14="http://schemas.microsoft.com/office/powerpoint/2010/main" val="3674321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 </a:t>
            </a:r>
          </a:p>
          <a:p>
            <a:pPr eaLnBrk="1" hangingPunct="1">
              <a:spcBef>
                <a:spcPct val="0"/>
              </a:spcBef>
            </a:pPr>
            <a:endParaRPr lang="en-GB"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5D3667D-BC1F-4C8F-9205-08DC2737FD53}" type="slidenum">
              <a:rPr lang="en-GB" altLang="en-US" smtClean="0"/>
              <a:pPr fontAlgn="base">
                <a:spcBef>
                  <a:spcPct val="0"/>
                </a:spcBef>
                <a:spcAft>
                  <a:spcPct val="0"/>
                </a:spcAft>
              </a:pPr>
              <a:t>9</a:t>
            </a:fld>
            <a:endParaRPr lang="en-GB" altLang="en-US"/>
          </a:p>
        </p:txBody>
      </p:sp>
    </p:spTree>
    <p:extLst>
      <p:ext uri="{BB962C8B-B14F-4D97-AF65-F5344CB8AC3E}">
        <p14:creationId xmlns:p14="http://schemas.microsoft.com/office/powerpoint/2010/main" val="192337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dirty="0"/>
          </a:p>
        </p:txBody>
      </p:sp>
      <p:sp>
        <p:nvSpPr>
          <p:cNvPr id="4" name="Slide Number Placeholder 3"/>
          <p:cNvSpPr>
            <a:spLocks noGrp="1"/>
          </p:cNvSpPr>
          <p:nvPr>
            <p:ph type="sldNum" sz="quarter" idx="5"/>
          </p:nvPr>
        </p:nvSpPr>
        <p:spPr/>
        <p:txBody>
          <a:bodyPr/>
          <a:lstStyle/>
          <a:p>
            <a:pPr>
              <a:defRPr/>
            </a:pPr>
            <a:fld id="{A6452383-A2B6-45F7-B290-1C9075330A1F}" type="slidenum">
              <a:rPr lang="en-GB" smtClean="0"/>
              <a:pPr>
                <a:defRPr/>
              </a:pPr>
              <a:t>10</a:t>
            </a:fld>
            <a:endParaRPr lang="en-GB"/>
          </a:p>
        </p:txBody>
      </p:sp>
    </p:spTree>
    <p:extLst>
      <p:ext uri="{BB962C8B-B14F-4D97-AF65-F5344CB8AC3E}">
        <p14:creationId xmlns:p14="http://schemas.microsoft.com/office/powerpoint/2010/main" val="23120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BB7734D6-8CB1-4412-B1AC-E2E5D0E60101}" type="slidenum">
              <a:rPr lang="en-GB" smtClean="0"/>
              <a:pPr>
                <a:defRPr/>
              </a:pPr>
              <a:t>11</a:t>
            </a:fld>
            <a:endParaRPr lang="en-GB"/>
          </a:p>
        </p:txBody>
      </p:sp>
    </p:spTree>
    <p:extLst>
      <p:ext uri="{BB962C8B-B14F-4D97-AF65-F5344CB8AC3E}">
        <p14:creationId xmlns:p14="http://schemas.microsoft.com/office/powerpoint/2010/main" val="209633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898752"/>
            <a:ext cx="12192000" cy="19592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12192000" cy="3818759"/>
          </a:xfrm>
          <a:prstGeom prst="rect">
            <a:avLst/>
          </a:prstGeom>
          <a:solidFill>
            <a:srgbClr val="0391BF">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3818756"/>
            <a:ext cx="12192000" cy="1079996"/>
          </a:xfrm>
          <a:solidFill>
            <a:srgbClr val="0391BF"/>
          </a:solidFill>
        </p:spPr>
        <p:txBody>
          <a:bodyPr lIns="108000" bIns="93600" anchor="b"/>
          <a:lstStyle>
            <a:lvl1pPr algn="ctr">
              <a:defRPr sz="4000">
                <a:solidFill>
                  <a:schemeClr val="bg1"/>
                </a:solidFill>
              </a:defRPr>
            </a:lvl1pPr>
          </a:lstStyle>
          <a:p>
            <a:r>
              <a:rPr lang="en-US" dirty="0"/>
              <a:t>Slide title</a:t>
            </a:r>
          </a:p>
        </p:txBody>
      </p:sp>
      <p:sp>
        <p:nvSpPr>
          <p:cNvPr id="3" name="Subtitle 2"/>
          <p:cNvSpPr>
            <a:spLocks noGrp="1"/>
          </p:cNvSpPr>
          <p:nvPr>
            <p:ph type="subTitle" idx="1" hasCustomPrompt="1"/>
          </p:nvPr>
        </p:nvSpPr>
        <p:spPr>
          <a:xfrm>
            <a:off x="1524000" y="5086336"/>
            <a:ext cx="9144000" cy="934360"/>
          </a:xfrm>
        </p:spPr>
        <p:txBody>
          <a:bodyPr/>
          <a:lstStyle>
            <a:lvl1pPr marL="0" marR="0" indent="0" algn="ctr" defTabSz="914400" rtl="0" eaLnBrk="0" fontAlgn="base" latinLnBrk="0" hangingPunct="0">
              <a:lnSpc>
                <a:spcPct val="90000"/>
              </a:lnSpc>
              <a:spcBef>
                <a:spcPts val="1000"/>
              </a:spcBef>
              <a:spcAft>
                <a:spcPct val="0"/>
              </a:spcAft>
              <a:buClr>
                <a:srgbClr val="EE9C00"/>
              </a:buClr>
              <a:buSzPct val="50000"/>
              <a:buFont typeface="Wingdings" charset="2"/>
              <a:buNone/>
              <a:tabLst/>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Title</a:t>
            </a:r>
          </a:p>
          <a:p>
            <a:endParaRPr lang="en-US" dirty="0"/>
          </a:p>
        </p:txBody>
      </p:sp>
      <p:pic>
        <p:nvPicPr>
          <p:cNvPr id="10" name="Picture 9" descr="PCV Character_patient_elderly ma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7228" y="934402"/>
            <a:ext cx="3217545" cy="3217545"/>
          </a:xfrm>
          <a:prstGeom prst="rect">
            <a:avLst/>
          </a:prstGeom>
        </p:spPr>
      </p:pic>
      <p:pic>
        <p:nvPicPr>
          <p:cNvPr id="8" name="Picture 7" descr="NHSGGCSPOT_for A4 pa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9800" y="287384"/>
            <a:ext cx="1188000" cy="855969"/>
          </a:xfrm>
          <a:prstGeom prst="rect">
            <a:avLst/>
          </a:prstGeom>
        </p:spPr>
      </p:pic>
      <p:grpSp>
        <p:nvGrpSpPr>
          <p:cNvPr id="11" name="Group 10"/>
          <p:cNvGrpSpPr/>
          <p:nvPr userDrawn="1"/>
        </p:nvGrpSpPr>
        <p:grpSpPr>
          <a:xfrm>
            <a:off x="1031112" y="1049175"/>
            <a:ext cx="10129776" cy="2987998"/>
            <a:chOff x="935862" y="1049175"/>
            <a:chExt cx="10129776" cy="2987998"/>
          </a:xfrm>
        </p:grpSpPr>
        <p:pic>
          <p:nvPicPr>
            <p:cNvPr id="12" name="Picture 11" descr="PCV Character_staff_young 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640" y="1049175"/>
              <a:ext cx="2987998" cy="2987998"/>
            </a:xfrm>
            <a:prstGeom prst="rect">
              <a:avLst/>
            </a:prstGeom>
          </p:spPr>
        </p:pic>
        <p:pic>
          <p:nvPicPr>
            <p:cNvPr id="13" name="Picture 12" descr="PCV Character_nurs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62" y="1049175"/>
              <a:ext cx="2987998" cy="2987998"/>
            </a:xfrm>
            <a:prstGeom prst="rect">
              <a:avLst/>
            </a:prstGeom>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C5F19D56-A388-2647-B45B-DB4A6182BF54}" type="datetime1">
              <a:rPr lang="en-GB" smtClean="0"/>
              <a:t>20/05/2026</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D79A9E-D5F8-49C8-8D9C-A333E84AB38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10223444-47C5-284F-80EA-7D5A0FE4B1AF}" type="datetime1">
              <a:rPr lang="en-GB" smtClean="0"/>
              <a:t>20/05/2026</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71E70B-1C7D-4CF5-BE30-44FB698DF2F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B8160616-64B1-844D-B3F7-84DD8BC84437}" type="datetime1">
              <a:rPr lang="en-GB" smtClean="0"/>
              <a:t>20/05/2026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07B82A-0A31-433D-9CE5-A6E4AE8A982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3EDDD8C6-5E94-C648-9C95-4D9DEA585D16}" type="datetime1">
              <a:rPr lang="en-GB" smtClean="0"/>
              <a:t>20/05/2026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BAEED0-CBF1-44F1-8E95-6B41B1B4FC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3818759"/>
          </a:xfrm>
          <a:prstGeom prst="rect">
            <a:avLst/>
          </a:prstGeom>
          <a:solidFill>
            <a:srgbClr val="0391BF">
              <a:alpha val="1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0" y="3394555"/>
            <a:ext cx="12192000" cy="1429707"/>
          </a:xfrm>
          <a:solidFill>
            <a:srgbClr val="0391BF"/>
          </a:solidFill>
        </p:spPr>
        <p:txBody>
          <a:bodyPr lIns="108000" bIns="93600" anchor="b"/>
          <a:lstStyle>
            <a:lvl1pPr algn="ctr">
              <a:defRPr sz="4000">
                <a:solidFill>
                  <a:schemeClr val="bg1"/>
                </a:solidFill>
              </a:defRPr>
            </a:lvl1pPr>
          </a:lstStyle>
          <a:p>
            <a:r>
              <a:rPr lang="en-US" dirty="0"/>
              <a:t>Slide title</a:t>
            </a:r>
          </a:p>
        </p:txBody>
      </p:sp>
      <p:sp>
        <p:nvSpPr>
          <p:cNvPr id="7" name="Rectangle 6"/>
          <p:cNvSpPr/>
          <p:nvPr userDrawn="1"/>
        </p:nvSpPr>
        <p:spPr>
          <a:xfrm>
            <a:off x="0" y="4898752"/>
            <a:ext cx="12192000" cy="195924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524000" y="5086336"/>
            <a:ext cx="9144000" cy="934360"/>
          </a:xfrm>
        </p:spPr>
        <p:txBody>
          <a:bodyPr/>
          <a:lstStyle>
            <a:lvl1pPr marL="0" marR="0" indent="0" algn="ctr" defTabSz="914400" rtl="0" eaLnBrk="0" fontAlgn="base" latinLnBrk="0" hangingPunct="0">
              <a:lnSpc>
                <a:spcPct val="90000"/>
              </a:lnSpc>
              <a:spcBef>
                <a:spcPts val="1000"/>
              </a:spcBef>
              <a:spcAft>
                <a:spcPct val="0"/>
              </a:spcAft>
              <a:buClr>
                <a:srgbClr val="EE9C00"/>
              </a:buClr>
              <a:buSzPct val="50000"/>
              <a:buFont typeface="Wingdings" charset="2"/>
              <a:buNone/>
              <a:tabLst/>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a:t>
            </a:r>
          </a:p>
          <a:p>
            <a:r>
              <a:rPr lang="en-US" dirty="0"/>
              <a:t>Title</a:t>
            </a:r>
          </a:p>
          <a:p>
            <a:endParaRPr lang="en-US" dirty="0"/>
          </a:p>
        </p:txBody>
      </p:sp>
      <p:pic>
        <p:nvPicPr>
          <p:cNvPr id="8" name="Picture 7" descr="NHSGGCSPOT_for A4 pag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800" y="287384"/>
            <a:ext cx="1188000" cy="855969"/>
          </a:xfrm>
          <a:prstGeom prst="rect">
            <a:avLst/>
          </a:prstGeom>
        </p:spPr>
      </p:pic>
      <p:pic>
        <p:nvPicPr>
          <p:cNvPr id="5" name="Picture 4" descr="PCV - character - elderly woman ptient cop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3875" y="522085"/>
            <a:ext cx="2764252" cy="2764250"/>
          </a:xfrm>
          <a:prstGeom prst="rect">
            <a:avLst/>
          </a:prstGeom>
        </p:spPr>
      </p:pic>
      <p:pic>
        <p:nvPicPr>
          <p:cNvPr id="4" name="Picture 3" descr="PCV - character - Muslim woman visitor copy.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0088" y="620688"/>
            <a:ext cx="2567044" cy="2567044"/>
          </a:xfrm>
          <a:prstGeom prst="rect">
            <a:avLst/>
          </a:prstGeom>
        </p:spPr>
      </p:pic>
      <p:pic>
        <p:nvPicPr>
          <p:cNvPr id="15" name="Picture 14" descr="PCV - character - male nurs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72918" y="620688"/>
            <a:ext cx="2567044" cy="2567044"/>
          </a:xfrm>
          <a:prstGeom prst="rect">
            <a:avLst/>
          </a:prstGeom>
        </p:spPr>
      </p:pic>
      <p:pic>
        <p:nvPicPr>
          <p:cNvPr id="16" name="Picture 15" descr="green jigsaw.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44269" y="5924352"/>
            <a:ext cx="1240514" cy="755995"/>
          </a:xfrm>
          <a:prstGeom prst="rect">
            <a:avLst/>
          </a:prstGeom>
        </p:spPr>
      </p:pic>
      <p:sp>
        <p:nvSpPr>
          <p:cNvPr id="17" name="Slide Number Placeholder 5"/>
          <p:cNvSpPr>
            <a:spLocks noGrp="1"/>
          </p:cNvSpPr>
          <p:nvPr>
            <p:ph type="sldNum" sz="quarter" idx="4"/>
          </p:nvPr>
        </p:nvSpPr>
        <p:spPr>
          <a:xfrm>
            <a:off x="11498708" y="5924353"/>
            <a:ext cx="693292" cy="755994"/>
          </a:xfrm>
          <a:prstGeom prst="rect">
            <a:avLst/>
          </a:prstGeom>
        </p:spPr>
        <p:txBody>
          <a:bodyPr vert="horz" lIns="91440" tIns="45720" rIns="91440" bIns="45720" rtlCol="0" anchor="ctr"/>
          <a:lstStyle>
            <a:lvl1pPr algn="ctr" fontAlgn="auto">
              <a:spcBef>
                <a:spcPts val="0"/>
              </a:spcBef>
              <a:spcAft>
                <a:spcPts val="0"/>
              </a:spcAft>
              <a:defRPr sz="1200" b="1" i="0">
                <a:solidFill>
                  <a:schemeClr val="bg1"/>
                </a:solidFill>
                <a:latin typeface="Arial"/>
                <a:cs typeface="Arial"/>
              </a:defRPr>
            </a:lvl1pPr>
          </a:lstStyle>
          <a:p>
            <a:pPr>
              <a:defRPr/>
            </a:pPr>
            <a:fld id="{E49C7AF4-E45E-419A-A2C8-53E131B96B14}" type="slidenum">
              <a:rPr lang="en-US" smtClean="0"/>
              <a:pPr>
                <a:defRPr/>
              </a:pPr>
              <a:t>‹#›</a:t>
            </a:fld>
            <a:endParaRPr lang="en-US" dirty="0"/>
          </a:p>
        </p:txBody>
      </p:sp>
    </p:spTree>
    <p:extLst>
      <p:ext uri="{BB962C8B-B14F-4D97-AF65-F5344CB8AC3E}">
        <p14:creationId xmlns:p14="http://schemas.microsoft.com/office/powerpoint/2010/main" val="106166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959EDFAB-6956-1140-962D-F70F0EEF91BE}" type="datetime1">
              <a:rPr lang="en-GB" smtClean="0"/>
              <a:t>20/05/2026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1A9529-2798-4046-B316-10BD0176B160}" type="slidenum">
              <a:rPr lang="en-US"/>
              <a:pPr>
                <a:defRPr/>
              </a:pPr>
              <a:t>‹#›</a:t>
            </a:fld>
            <a:endParaRPr lang="en-US"/>
          </a:p>
        </p:txBody>
      </p:sp>
    </p:spTree>
    <p:extLst>
      <p:ext uri="{BB962C8B-B14F-4D97-AF65-F5344CB8AC3E}">
        <p14:creationId xmlns:p14="http://schemas.microsoft.com/office/powerpoint/2010/main" val="4226414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8F53183-B06E-B447-A6EF-F38D7456C978}" type="datetime1">
              <a:rPr lang="en-GB" smtClean="0"/>
              <a:t>20/05/2026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1BD9C8-8C49-4B5D-8A85-0720B692DB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F331A215-BF83-6848-8E3D-A3385EA783F8}" type="datetime1">
              <a:rPr lang="en-GB" smtClean="0"/>
              <a:t>20/05/2026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DEC15-B6E7-4D31-B095-75560930DC4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283A7A45-05E7-8443-8DB8-903DC85F778E}" type="datetime1">
              <a:rPr lang="en-GB" smtClean="0"/>
              <a:t>20/05/2026</a:t>
            </a:fld>
            <a:endParaRPr lang="en-US"/>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3769EA-2AD8-466F-928B-DEE97EC678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8CC85BCB-4838-424F-9AF8-466D34AD1E3B}" type="datetime1">
              <a:rPr lang="en-GB" smtClean="0"/>
              <a:t>20/05/2026</a:t>
            </a:fld>
            <a:endParaRPr lang="en-US"/>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DB521B-33F1-4F93-A426-8DB3C54C47C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45A57B1F-07BE-6449-8013-B88A3A4E8AE5}" type="datetime1">
              <a:rPr lang="en-GB" smtClean="0"/>
              <a:t>20/05/2026</a:t>
            </a:fld>
            <a:endParaRPr lang="en-US"/>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45FE91-F614-469B-A6C4-A402F4F354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838200" y="6356350"/>
            <a:ext cx="2743200" cy="365125"/>
          </a:xfrm>
          <a:prstGeom prst="rect">
            <a:avLst/>
          </a:prstGeom>
        </p:spPr>
        <p:txBody>
          <a:bodyPr/>
          <a:lstStyle>
            <a:lvl1pPr>
              <a:defRPr/>
            </a:lvl1pPr>
          </a:lstStyle>
          <a:p>
            <a:pPr>
              <a:defRPr/>
            </a:pPr>
            <a:fld id="{720EF212-804B-1E4F-9A5C-FE9C5D25F837}" type="datetime1">
              <a:rPr lang="en-GB" smtClean="0"/>
              <a:t>20/05/2026</a:t>
            </a:fld>
            <a:endParaRPr lang="en-US"/>
          </a:p>
        </p:txBody>
      </p:sp>
      <p:sp>
        <p:nvSpPr>
          <p:cNvPr id="3"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80B50-099F-47CB-9BA3-3808ADC783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swoosh.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390153" y="4717930"/>
            <a:ext cx="10440000" cy="4280140"/>
          </a:xfrm>
          <a:prstGeom prst="rect">
            <a:avLst/>
          </a:prstGeom>
        </p:spPr>
      </p:pic>
      <p:pic>
        <p:nvPicPr>
          <p:cNvPr id="3" name="Picture 2" descr="green jigsaw.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244269" y="5924352"/>
            <a:ext cx="1240514" cy="755995"/>
          </a:xfrm>
          <a:prstGeom prst="rect">
            <a:avLst/>
          </a:prstGeom>
        </p:spPr>
      </p:pic>
      <p:sp>
        <p:nvSpPr>
          <p:cNvPr id="1026" name="Title Placeholder 1"/>
          <p:cNvSpPr>
            <a:spLocks noGrp="1"/>
          </p:cNvSpPr>
          <p:nvPr>
            <p:ph type="title"/>
          </p:nvPr>
        </p:nvSpPr>
        <p:spPr bwMode="auto">
          <a:xfrm>
            <a:off x="0" y="514376"/>
            <a:ext cx="12192000" cy="781498"/>
          </a:xfrm>
          <a:prstGeom prst="rect">
            <a:avLst/>
          </a:prstGeom>
          <a:solidFill>
            <a:srgbClr val="0391BF"/>
          </a:solidFill>
          <a:ln w="9525">
            <a:noFill/>
            <a:miter lim="800000"/>
            <a:headEnd/>
            <a:tailEnd/>
          </a:ln>
        </p:spPr>
        <p:txBody>
          <a:bodyPr vert="horz" wrap="square" lIns="828000" tIns="93600" rIns="91440" bIns="93600" numCol="1" anchor="ctr" anchorCtr="0" compatLnSpc="1">
            <a:prstTxWarp prst="textNoShape">
              <a:avLst/>
            </a:prstTxWarp>
            <a:spAutoFit/>
          </a:bodyPr>
          <a:lstStyle/>
          <a:p>
            <a:pPr lvl="0"/>
            <a:r>
              <a:rPr lang="en-US" dirty="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98708" y="5924353"/>
            <a:ext cx="693292" cy="755994"/>
          </a:xfrm>
          <a:prstGeom prst="rect">
            <a:avLst/>
          </a:prstGeom>
        </p:spPr>
        <p:txBody>
          <a:bodyPr vert="horz" lIns="91440" tIns="45720" rIns="91440" bIns="45720" rtlCol="0" anchor="ctr"/>
          <a:lstStyle>
            <a:lvl1pPr algn="ctr" fontAlgn="auto">
              <a:spcBef>
                <a:spcPts val="0"/>
              </a:spcBef>
              <a:spcAft>
                <a:spcPts val="0"/>
              </a:spcAft>
              <a:defRPr sz="1200" b="1" i="0">
                <a:solidFill>
                  <a:schemeClr val="bg1"/>
                </a:solidFill>
                <a:latin typeface="Arial"/>
                <a:cs typeface="Arial"/>
              </a:defRPr>
            </a:lvl1pPr>
          </a:lstStyle>
          <a:p>
            <a:pPr>
              <a:defRPr/>
            </a:pPr>
            <a:fld id="{E49C7AF4-E45E-419A-A2C8-53E131B96B14}"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0"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hf hdr="0" ftr="0" dt="0"/>
  <p:txStyles>
    <p:titleStyle>
      <a:lvl1pPr algn="l" rtl="0" eaLnBrk="0" fontAlgn="base" hangingPunct="0">
        <a:lnSpc>
          <a:spcPct val="90000"/>
        </a:lnSpc>
        <a:spcBef>
          <a:spcPct val="0"/>
        </a:spcBef>
        <a:spcAft>
          <a:spcPct val="0"/>
        </a:spcAft>
        <a:defRPr sz="4200" b="1" kern="1200">
          <a:solidFill>
            <a:srgbClr val="FFFFFF"/>
          </a:solidFill>
          <a:latin typeface="Arial"/>
          <a:ea typeface="+mj-ea"/>
          <a:cs typeface="Arial"/>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omments" Target="../comments/commen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hsggc.org.uk/your-health/health-issues/covid-19-coronavirus/for-patients-the-public/patients-hospital-appointments-visiting/hospital-visiting/" TargetMode="Externa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comments" Target="../comments/comment3.xml"/><Relationship Id="rId5" Type="http://schemas.openxmlformats.org/officeDocument/2006/relationships/hyperlink" Target="https://www.nhsggc.org.uk/patients-and-visitors/person-centred-visiting/person-centred-virtual-visiting/" TargetMode="Externa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s://www.careopinion.org.uk/" TargetMode="Externa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player.vimeo.com/video/118475532?color=ed174f&amp;byline=0"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0XX9K8ZqOSg"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TahtwIeIRIc" TargetMode="External"/><Relationship Id="rId5" Type="http://schemas.openxmlformats.org/officeDocument/2006/relationships/hyperlink" Target="https://www.nhsggc.org.uk/patients-and-visitors/information-for-patients/what-matters-to-you/wmty-information-for-staff/"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0" y="4192036"/>
            <a:ext cx="12192000" cy="632226"/>
          </a:xfrm>
        </p:spPr>
        <p:txBody>
          <a:bodyPr/>
          <a:lstStyle/>
          <a:p>
            <a:pPr eaLnBrk="1" hangingPunct="1"/>
            <a:r>
              <a:rPr lang="en-US" sz="3200" b="1" dirty="0"/>
              <a:t>Delivering high quality person-</a:t>
            </a:r>
            <a:r>
              <a:rPr lang="en-US" sz="3200" b="1" dirty="0" err="1"/>
              <a:t>centred</a:t>
            </a:r>
            <a:r>
              <a:rPr lang="en-US" sz="3200" b="1" dirty="0"/>
              <a:t> health and care</a:t>
            </a:r>
          </a:p>
        </p:txBody>
      </p:sp>
      <p:sp>
        <p:nvSpPr>
          <p:cNvPr id="15364" name="Subtitle 2"/>
          <p:cNvSpPr>
            <a:spLocks noGrp="1"/>
          </p:cNvSpPr>
          <p:nvPr>
            <p:ph type="subTitle" idx="1"/>
          </p:nvPr>
        </p:nvSpPr>
        <p:spPr>
          <a:xfrm>
            <a:off x="1" y="4989993"/>
            <a:ext cx="12192000" cy="934360"/>
          </a:xfrm>
        </p:spPr>
        <p:txBody>
          <a:bodyPr anchor="ctr" anchorCtr="0">
            <a:normAutofit/>
          </a:bodyPr>
          <a:lstStyle/>
          <a:p>
            <a:pPr eaLnBrk="1" hangingPunct="1"/>
            <a:r>
              <a:rPr lang="en-US" sz="3200" b="1" dirty="0"/>
              <a:t>An introduction for Health Care Support Workers</a:t>
            </a:r>
          </a:p>
        </p:txBody>
      </p:sp>
    </p:spTree>
    <p:extLst>
      <p:ext uri="{BB962C8B-B14F-4D97-AF65-F5344CB8AC3E}">
        <p14:creationId xmlns:p14="http://schemas.microsoft.com/office/powerpoint/2010/main" val="76466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GB" altLang="en-US" dirty="0"/>
              <a:t>Writing ‘What Matters to patients’</a:t>
            </a:r>
          </a:p>
        </p:txBody>
      </p:sp>
      <p:pic>
        <p:nvPicPr>
          <p:cNvPr id="1331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rcRect l="-407" t="-1157" b="14856"/>
          <a:stretch>
            <a:fillRect/>
          </a:stretch>
        </p:blipFill>
        <p:spPr>
          <a:xfrm rot="686248">
            <a:off x="6256246" y="1848670"/>
            <a:ext cx="4961392" cy="3261884"/>
          </a:xfrm>
          <a:ln>
            <a:solidFill>
              <a:schemeClr val="tx1"/>
            </a:solidFill>
            <a:miter lim="800000"/>
            <a:headEnd/>
            <a:tailEnd/>
          </a:ln>
        </p:spPr>
      </p:pic>
      <p:sp>
        <p:nvSpPr>
          <p:cNvPr id="4" name="Oval 3"/>
          <p:cNvSpPr/>
          <p:nvPr/>
        </p:nvSpPr>
        <p:spPr>
          <a:xfrm rot="775569">
            <a:off x="9409692" y="2746100"/>
            <a:ext cx="1863103" cy="5318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6" descr="Ward 4C Aug 2016 009.JPG"/>
          <p:cNvPicPr>
            <a:picLocks noChangeAspect="1"/>
          </p:cNvPicPr>
          <p:nvPr/>
        </p:nvPicPr>
        <p:blipFill>
          <a:blip r:embed="rId4"/>
          <a:stretch>
            <a:fillRect/>
          </a:stretch>
        </p:blipFill>
        <p:spPr>
          <a:xfrm rot="20852291">
            <a:off x="476922" y="1796918"/>
            <a:ext cx="4112044" cy="304663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292675" y="5389350"/>
            <a:ext cx="10785987" cy="707886"/>
          </a:xfrm>
          <a:prstGeom prst="rect">
            <a:avLst/>
          </a:prstGeom>
        </p:spPr>
        <p:txBody>
          <a:bodyPr wrap="square">
            <a:spAutoFit/>
          </a:bodyPr>
          <a:lstStyle/>
          <a:p>
            <a:r>
              <a:rPr lang="en-GB" altLang="en-US" sz="2000" dirty="0">
                <a:solidFill>
                  <a:srgbClr val="06316D"/>
                </a:solidFill>
              </a:rPr>
              <a:t>On a day to day basis we record what matters to the patient on the ‘What matters to me’ board and in the red circle (shown above) on the Care Rounds Checklist</a:t>
            </a:r>
          </a:p>
        </p:txBody>
      </p:sp>
      <p:sp>
        <p:nvSpPr>
          <p:cNvPr id="8" name="Slide Number Placeholder 3"/>
          <p:cNvSpPr>
            <a:spLocks noGrp="1"/>
          </p:cNvSpPr>
          <p:nvPr>
            <p:ph type="sldNum" sz="quarter" idx="12"/>
          </p:nvPr>
        </p:nvSpPr>
        <p:spPr>
          <a:xfrm>
            <a:off x="11498708" y="5924353"/>
            <a:ext cx="693292" cy="755994"/>
          </a:xfrm>
        </p:spPr>
        <p:txBody>
          <a:bodyPr/>
          <a:lstStyle/>
          <a:p>
            <a:pPr>
              <a:defRPr/>
            </a:pPr>
            <a:r>
              <a:rPr lang="en-US" dirty="0"/>
              <a:t>8</a:t>
            </a:r>
          </a:p>
        </p:txBody>
      </p:sp>
    </p:spTree>
    <p:extLst>
      <p:ext uri="{BB962C8B-B14F-4D97-AF65-F5344CB8AC3E}">
        <p14:creationId xmlns:p14="http://schemas.microsoft.com/office/powerpoint/2010/main" val="383721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228913"/>
            <a:ext cx="12192000" cy="1352424"/>
          </a:xfrm>
        </p:spPr>
        <p:txBody>
          <a:bodyPr/>
          <a:lstStyle/>
          <a:p>
            <a:r>
              <a:rPr lang="en-GB" altLang="en-US" dirty="0"/>
              <a:t>Getting to know who matters to patients is important too…</a:t>
            </a:r>
          </a:p>
        </p:txBody>
      </p:sp>
      <p:sp>
        <p:nvSpPr>
          <p:cNvPr id="17411" name="Content Placeholder 2"/>
          <p:cNvSpPr>
            <a:spLocks noGrp="1"/>
          </p:cNvSpPr>
          <p:nvPr>
            <p:ph idx="1"/>
          </p:nvPr>
        </p:nvSpPr>
        <p:spPr>
          <a:xfrm>
            <a:off x="563286" y="1735385"/>
            <a:ext cx="8668849" cy="4944962"/>
          </a:xfrm>
        </p:spPr>
        <p:txBody>
          <a:bodyPr/>
          <a:lstStyle/>
          <a:p>
            <a:r>
              <a:rPr lang="en-GB" altLang="en-US" dirty="0"/>
              <a:t>Welcoming people as they arrive in the ward helps people to feel welcome and to be acknowledged – using the </a:t>
            </a:r>
            <a:r>
              <a:rPr lang="en-GB" b="1" dirty="0">
                <a:solidFill>
                  <a:schemeClr val="tx2">
                    <a:lumMod val="60000"/>
                    <a:lumOff val="40000"/>
                  </a:schemeClr>
                </a:solidFill>
              </a:rPr>
              <a:t> </a:t>
            </a:r>
            <a:r>
              <a:rPr lang="en-GB" b="1" dirty="0">
                <a:solidFill>
                  <a:srgbClr val="67BF29"/>
                </a:solidFill>
              </a:rPr>
              <a:t>#</a:t>
            </a:r>
            <a:r>
              <a:rPr lang="en-GB" b="1" dirty="0" err="1">
                <a:solidFill>
                  <a:srgbClr val="67BF29"/>
                </a:solidFill>
              </a:rPr>
              <a:t>hellomynameis</a:t>
            </a:r>
            <a:r>
              <a:rPr lang="en-GB" altLang="en-US" dirty="0"/>
              <a:t> principle is a useful introduction (click on the link to find out more). </a:t>
            </a:r>
          </a:p>
          <a:p>
            <a:r>
              <a:rPr lang="en-GB" altLang="en-US" dirty="0"/>
              <a:t>Working in partnership with the people who matter to patients can help to build respect and trust</a:t>
            </a:r>
          </a:p>
          <a:p>
            <a:r>
              <a:rPr lang="en-GB" altLang="en-US" dirty="0"/>
              <a:t>You should always be polite and courteous when talking to people</a:t>
            </a:r>
          </a:p>
          <a:p>
            <a:r>
              <a:rPr lang="en-GB" altLang="en-US" dirty="0"/>
              <a:t>Offering to share information about the ward and what happens each day can be useful too.</a:t>
            </a:r>
          </a:p>
          <a:p>
            <a:endParaRPr lang="en-GB" altLang="en-US" dirty="0"/>
          </a:p>
        </p:txBody>
      </p:sp>
      <p:grpSp>
        <p:nvGrpSpPr>
          <p:cNvPr id="5" name="Group 4"/>
          <p:cNvGrpSpPr/>
          <p:nvPr/>
        </p:nvGrpSpPr>
        <p:grpSpPr>
          <a:xfrm>
            <a:off x="9232135" y="1845823"/>
            <a:ext cx="2782676" cy="2935497"/>
            <a:chOff x="8652831" y="1738035"/>
            <a:chExt cx="3254898" cy="5156250"/>
          </a:xfrm>
        </p:grpSpPr>
        <p:pic>
          <p:nvPicPr>
            <p:cNvPr id="6" name="Picture 5" descr="Artboard 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2831" y="1738035"/>
              <a:ext cx="2037450" cy="5076000"/>
            </a:xfrm>
            <a:prstGeom prst="rect">
              <a:avLst/>
            </a:prstGeom>
          </p:spPr>
        </p:pic>
        <p:pic>
          <p:nvPicPr>
            <p:cNvPr id="7" name="Picture 6" descr="Artboard 3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0279" y="1818285"/>
              <a:ext cx="2037450" cy="5076000"/>
            </a:xfrm>
            <a:prstGeom prst="rect">
              <a:avLst/>
            </a:prstGeom>
          </p:spPr>
        </p:pic>
      </p:grpSp>
      <p:sp>
        <p:nvSpPr>
          <p:cNvPr id="8" name="Slide Number Placeholder 3"/>
          <p:cNvSpPr>
            <a:spLocks noGrp="1"/>
          </p:cNvSpPr>
          <p:nvPr>
            <p:ph type="sldNum" sz="quarter" idx="12"/>
          </p:nvPr>
        </p:nvSpPr>
        <p:spPr>
          <a:xfrm>
            <a:off x="11498708" y="5924353"/>
            <a:ext cx="693292" cy="755994"/>
          </a:xfrm>
        </p:spPr>
        <p:txBody>
          <a:bodyPr/>
          <a:lstStyle/>
          <a:p>
            <a:pPr>
              <a:defRPr/>
            </a:pPr>
            <a:r>
              <a:rPr lang="en-US" dirty="0"/>
              <a:t>11</a:t>
            </a:r>
          </a:p>
        </p:txBody>
      </p:sp>
    </p:spTree>
    <p:extLst>
      <p:ext uri="{BB962C8B-B14F-4D97-AF65-F5344CB8AC3E}">
        <p14:creationId xmlns:p14="http://schemas.microsoft.com/office/powerpoint/2010/main" val="1875287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519762"/>
            <a:ext cx="12192000" cy="770726"/>
          </a:xfrm>
        </p:spPr>
        <p:txBody>
          <a:bodyPr/>
          <a:lstStyle/>
          <a:p>
            <a:r>
              <a:rPr lang="en-GB" altLang="en-US" dirty="0"/>
              <a:t>Person Centred Care Planning</a:t>
            </a:r>
          </a:p>
        </p:txBody>
      </p:sp>
      <p:sp>
        <p:nvSpPr>
          <p:cNvPr id="17411" name="Content Placeholder 2"/>
          <p:cNvSpPr>
            <a:spLocks noGrp="1"/>
          </p:cNvSpPr>
          <p:nvPr>
            <p:ph idx="1"/>
          </p:nvPr>
        </p:nvSpPr>
        <p:spPr>
          <a:xfrm>
            <a:off x="563286" y="1735385"/>
            <a:ext cx="8668849" cy="4944962"/>
          </a:xfrm>
        </p:spPr>
        <p:txBody>
          <a:bodyPr/>
          <a:lstStyle/>
          <a:p>
            <a:endParaRPr lang="en-GB" altLang="en-US" dirty="0"/>
          </a:p>
          <a:p>
            <a:endParaRPr lang="en-GB" altLang="en-US" dirty="0"/>
          </a:p>
        </p:txBody>
      </p:sp>
      <p:sp>
        <p:nvSpPr>
          <p:cNvPr id="8" name="Slide Number Placeholder 3"/>
          <p:cNvSpPr>
            <a:spLocks noGrp="1"/>
          </p:cNvSpPr>
          <p:nvPr>
            <p:ph type="sldNum" sz="quarter" idx="12"/>
          </p:nvPr>
        </p:nvSpPr>
        <p:spPr>
          <a:xfrm>
            <a:off x="11498708" y="5924353"/>
            <a:ext cx="693292" cy="755994"/>
          </a:xfrm>
        </p:spPr>
        <p:txBody>
          <a:bodyPr/>
          <a:lstStyle/>
          <a:p>
            <a:pPr>
              <a:defRPr/>
            </a:pPr>
            <a:r>
              <a:rPr lang="en-US" dirty="0"/>
              <a:t>11</a:t>
            </a:r>
          </a:p>
        </p:txBody>
      </p:sp>
      <p:pic>
        <p:nvPicPr>
          <p:cNvPr id="3" name="Picture 2" descr="PCV Character_staff_muslim woman.png">
            <a:extLst>
              <a:ext uri="{FF2B5EF4-FFF2-40B4-BE49-F238E27FC236}">
                <a16:creationId xmlns:a16="http://schemas.microsoft.com/office/drawing/2014/main" id="{9B45CA97-9D3D-CF87-2D78-CACB0EB80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907" y="2036109"/>
            <a:ext cx="3084722" cy="3701654"/>
          </a:xfrm>
          <a:prstGeom prst="rect">
            <a:avLst/>
          </a:prstGeom>
        </p:spPr>
      </p:pic>
      <p:sp>
        <p:nvSpPr>
          <p:cNvPr id="9" name="Content Placeholder 2">
            <a:extLst>
              <a:ext uri="{FF2B5EF4-FFF2-40B4-BE49-F238E27FC236}">
                <a16:creationId xmlns:a16="http://schemas.microsoft.com/office/drawing/2014/main" id="{4DBAA22C-37E4-5E3F-198D-D6A5229D2A83}"/>
              </a:ext>
            </a:extLst>
          </p:cNvPr>
          <p:cNvSpPr txBox="1">
            <a:spLocks/>
          </p:cNvSpPr>
          <p:nvPr/>
        </p:nvSpPr>
        <p:spPr bwMode="auto">
          <a:xfrm>
            <a:off x="715686" y="1887785"/>
            <a:ext cx="8668849" cy="494496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30000"/>
              </a:spcBef>
            </a:pPr>
            <a:r>
              <a:rPr lang="en-GB" sz="1800" b="1" dirty="0">
                <a:solidFill>
                  <a:srgbClr val="06316D"/>
                </a:solidFill>
              </a:rPr>
              <a:t>The purpose of a person-centred care plan is to: </a:t>
            </a:r>
            <a:endParaRPr lang="en-GB" sz="1800" dirty="0">
              <a:solidFill>
                <a:srgbClr val="06316D"/>
              </a:solidFill>
            </a:endParaRPr>
          </a:p>
          <a:p>
            <a:pPr marL="171450" indent="-171450">
              <a:spcBef>
                <a:spcPct val="30000"/>
              </a:spcBef>
              <a:buFont typeface="Arial,Sans-Serif"/>
            </a:pPr>
            <a:r>
              <a:rPr lang="en-GB" sz="1800" dirty="0">
                <a:solidFill>
                  <a:srgbClr val="06316D"/>
                </a:solidFill>
              </a:rPr>
              <a:t>Describe the care, treatment and interventions that a person should receive, to ensure that they get the </a:t>
            </a:r>
            <a:r>
              <a:rPr lang="en-GB" sz="1800" b="1" dirty="0">
                <a:solidFill>
                  <a:srgbClr val="06316D"/>
                </a:solidFill>
              </a:rPr>
              <a:t>right care at the right time</a:t>
            </a:r>
            <a:r>
              <a:rPr lang="en-GB" sz="1800" dirty="0">
                <a:solidFill>
                  <a:srgbClr val="06316D"/>
                </a:solidFill>
              </a:rPr>
              <a:t>. </a:t>
            </a:r>
            <a:endParaRPr lang="en-US" sz="1800">
              <a:solidFill>
                <a:srgbClr val="06316D"/>
              </a:solidFill>
            </a:endParaRPr>
          </a:p>
          <a:p>
            <a:pPr marL="171450" indent="-171450">
              <a:spcBef>
                <a:spcPct val="30000"/>
              </a:spcBef>
              <a:buFont typeface="Arial,Sans-Serif"/>
            </a:pPr>
            <a:r>
              <a:rPr lang="en-GB" sz="1800" dirty="0">
                <a:solidFill>
                  <a:srgbClr val="06316D"/>
                </a:solidFill>
              </a:rPr>
              <a:t>Provide a record of care and </a:t>
            </a:r>
            <a:r>
              <a:rPr lang="en-GB" sz="1800" b="1" dirty="0">
                <a:solidFill>
                  <a:srgbClr val="06316D"/>
                </a:solidFill>
              </a:rPr>
              <a:t>personal needs, actions and responsibilities.</a:t>
            </a:r>
            <a:r>
              <a:rPr lang="en-GB" sz="1800" dirty="0">
                <a:solidFill>
                  <a:srgbClr val="06316D"/>
                </a:solidFill>
              </a:rPr>
              <a:t> </a:t>
            </a:r>
            <a:endParaRPr lang="en-US" sz="1800">
              <a:solidFill>
                <a:srgbClr val="06316D"/>
              </a:solidFill>
            </a:endParaRPr>
          </a:p>
          <a:p>
            <a:pPr marL="171450" indent="-171450">
              <a:spcBef>
                <a:spcPct val="30000"/>
              </a:spcBef>
              <a:buFont typeface="Arial,Sans-Serif"/>
            </a:pPr>
            <a:r>
              <a:rPr lang="en-GB" sz="1800" dirty="0">
                <a:solidFill>
                  <a:srgbClr val="06316D"/>
                </a:solidFill>
              </a:rPr>
              <a:t>Ensure care planned is </a:t>
            </a:r>
            <a:r>
              <a:rPr lang="en-GB" sz="1800" b="1" dirty="0">
                <a:solidFill>
                  <a:srgbClr val="06316D"/>
                </a:solidFill>
              </a:rPr>
              <a:t>based on best practice and best evidence </a:t>
            </a:r>
            <a:r>
              <a:rPr lang="en-GB" sz="1800" dirty="0">
                <a:solidFill>
                  <a:srgbClr val="06316D"/>
                </a:solidFill>
              </a:rPr>
              <a:t>to ensure quality care. </a:t>
            </a:r>
            <a:endParaRPr lang="en-US" sz="1800">
              <a:solidFill>
                <a:srgbClr val="06316D"/>
              </a:solidFill>
            </a:endParaRPr>
          </a:p>
          <a:p>
            <a:pPr marL="171450" indent="-171450">
              <a:spcBef>
                <a:spcPct val="30000"/>
              </a:spcBef>
              <a:buFont typeface="Arial,Sans-Serif"/>
            </a:pPr>
            <a:r>
              <a:rPr lang="en-GB" sz="1800" dirty="0">
                <a:solidFill>
                  <a:srgbClr val="06316D"/>
                </a:solidFill>
              </a:rPr>
              <a:t>Identify </a:t>
            </a:r>
            <a:r>
              <a:rPr lang="en-GB" sz="1800" b="1" dirty="0">
                <a:solidFill>
                  <a:srgbClr val="06316D"/>
                </a:solidFill>
              </a:rPr>
              <a:t>patient and family involvement</a:t>
            </a:r>
            <a:r>
              <a:rPr lang="en-GB" sz="1800" dirty="0">
                <a:solidFill>
                  <a:srgbClr val="06316D"/>
                </a:solidFill>
              </a:rPr>
              <a:t> in care </a:t>
            </a:r>
            <a:endParaRPr lang="en-US" sz="1800">
              <a:solidFill>
                <a:srgbClr val="06316D"/>
              </a:solidFill>
            </a:endParaRPr>
          </a:p>
          <a:p>
            <a:pPr marL="171450" indent="-171450">
              <a:spcBef>
                <a:spcPct val="30000"/>
              </a:spcBef>
              <a:buFont typeface="Arial,Sans-Serif"/>
            </a:pPr>
            <a:r>
              <a:rPr lang="en-GB" sz="1800" dirty="0">
                <a:solidFill>
                  <a:srgbClr val="06316D"/>
                </a:solidFill>
              </a:rPr>
              <a:t>Provide a structured </a:t>
            </a:r>
            <a:r>
              <a:rPr lang="en-GB" sz="1800" b="1" dirty="0">
                <a:solidFill>
                  <a:srgbClr val="06316D"/>
                </a:solidFill>
              </a:rPr>
              <a:t>multi-professional approach </a:t>
            </a:r>
            <a:r>
              <a:rPr lang="en-GB" sz="1800" dirty="0">
                <a:solidFill>
                  <a:srgbClr val="06316D"/>
                </a:solidFill>
              </a:rPr>
              <a:t>to the plan of care.  </a:t>
            </a:r>
            <a:endParaRPr lang="en-US" sz="1800">
              <a:solidFill>
                <a:srgbClr val="06316D"/>
              </a:solidFill>
            </a:endParaRPr>
          </a:p>
          <a:p>
            <a:pPr marL="171450" indent="-171450">
              <a:spcBef>
                <a:spcPct val="30000"/>
              </a:spcBef>
              <a:buFont typeface="Arial,Sans-Serif"/>
            </a:pPr>
            <a:r>
              <a:rPr lang="en-GB" sz="1800" dirty="0">
                <a:solidFill>
                  <a:srgbClr val="06316D"/>
                </a:solidFill>
              </a:rPr>
              <a:t>Provide </a:t>
            </a:r>
            <a:r>
              <a:rPr lang="en-GB" sz="1800" b="1" dirty="0">
                <a:solidFill>
                  <a:srgbClr val="06316D"/>
                </a:solidFill>
              </a:rPr>
              <a:t>quantitative and qualitative information</a:t>
            </a:r>
            <a:r>
              <a:rPr lang="en-GB" sz="1800" dirty="0">
                <a:solidFill>
                  <a:srgbClr val="06316D"/>
                </a:solidFill>
              </a:rPr>
              <a:t> that can be monitored and measured to assess and evidence quality of care </a:t>
            </a:r>
            <a:endParaRPr lang="en-US" sz="1800">
              <a:solidFill>
                <a:srgbClr val="06316D"/>
              </a:solidFill>
            </a:endParaRPr>
          </a:p>
          <a:p>
            <a:pPr marL="171450" indent="-171450">
              <a:spcBef>
                <a:spcPct val="30000"/>
              </a:spcBef>
              <a:buFont typeface="Arial,Sans-Serif"/>
            </a:pPr>
            <a:r>
              <a:rPr lang="en-GB" sz="1800" dirty="0">
                <a:solidFill>
                  <a:srgbClr val="06316D"/>
                </a:solidFill>
              </a:rPr>
              <a:t>Provide </a:t>
            </a:r>
            <a:r>
              <a:rPr lang="en-GB" sz="1800" b="1" dirty="0">
                <a:solidFill>
                  <a:srgbClr val="06316D"/>
                </a:solidFill>
              </a:rPr>
              <a:t>factual information</a:t>
            </a:r>
            <a:r>
              <a:rPr lang="en-GB" sz="1800" dirty="0">
                <a:solidFill>
                  <a:srgbClr val="06316D"/>
                </a:solidFill>
              </a:rPr>
              <a:t> that can be used in defence of a complaint in a legal context. </a:t>
            </a:r>
            <a:endParaRPr lang="en-GB" sz="1400" dirty="0">
              <a:solidFill>
                <a:srgbClr val="06316D"/>
              </a:solidFill>
            </a:endParaRPr>
          </a:p>
          <a:p>
            <a:endParaRPr lang="en-GB" altLang="en-US" dirty="0"/>
          </a:p>
        </p:txBody>
      </p:sp>
    </p:spTree>
    <p:extLst>
      <p:ext uri="{BB962C8B-B14F-4D97-AF65-F5344CB8AC3E}">
        <p14:creationId xmlns:p14="http://schemas.microsoft.com/office/powerpoint/2010/main" val="239617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0FEF466-125B-253C-3E50-E525EB1A5FA1}"/>
              </a:ext>
            </a:extLst>
          </p:cNvPr>
          <p:cNvGrpSpPr/>
          <p:nvPr/>
        </p:nvGrpSpPr>
        <p:grpSpPr>
          <a:xfrm>
            <a:off x="652377" y="1284815"/>
            <a:ext cx="10760118" cy="4627299"/>
            <a:chOff x="568743" y="1518183"/>
            <a:chExt cx="11292080" cy="4929224"/>
          </a:xfrm>
        </p:grpSpPr>
        <p:sp>
          <p:nvSpPr>
            <p:cNvPr id="18" name="Rectangle 17"/>
            <p:cNvSpPr/>
            <p:nvPr/>
          </p:nvSpPr>
          <p:spPr>
            <a:xfrm>
              <a:off x="573798" y="2577621"/>
              <a:ext cx="11271809" cy="395998"/>
            </a:xfrm>
            <a:prstGeom prst="rect">
              <a:avLst/>
            </a:prstGeom>
            <a:solidFill>
              <a:srgbClr val="F39200"/>
            </a:solidFill>
            <a:ln>
              <a:noFill/>
            </a:ln>
          </p:spPr>
          <p:style>
            <a:lnRef idx="1">
              <a:schemeClr val="accent1"/>
            </a:lnRef>
            <a:fillRef idx="3">
              <a:schemeClr val="accent1"/>
            </a:fillRef>
            <a:effectRef idx="2">
              <a:schemeClr val="accent1"/>
            </a:effectRef>
            <a:fontRef idx="minor">
              <a:schemeClr val="lt1"/>
            </a:fontRef>
          </p:style>
          <p:txBody>
            <a:bodyPr lIns="1044000" tIns="45720" rIns="91440" bIns="45720" rtlCol="0" anchor="ctr"/>
            <a:lstStyle/>
            <a:p>
              <a:pPr defTabSz="1244600">
                <a:lnSpc>
                  <a:spcPct val="90000"/>
                </a:lnSpc>
                <a:spcAft>
                  <a:spcPct val="35000"/>
                </a:spcAft>
                <a:defRPr/>
              </a:pPr>
              <a:r>
                <a:rPr lang="en-GB" sz="2400" dirty="0">
                  <a:latin typeface="Arial"/>
                  <a:cs typeface="Arial"/>
                </a:rPr>
                <a:t>WHO MATTERS</a:t>
              </a:r>
            </a:p>
          </p:txBody>
        </p:sp>
        <p:sp>
          <p:nvSpPr>
            <p:cNvPr id="19" name="Rectangle 18"/>
            <p:cNvSpPr/>
            <p:nvPr/>
          </p:nvSpPr>
          <p:spPr>
            <a:xfrm>
              <a:off x="568743" y="2989517"/>
              <a:ext cx="11281920" cy="542561"/>
            </a:xfrm>
            <a:prstGeom prst="rect">
              <a:avLst/>
            </a:prstGeom>
            <a:solidFill>
              <a:srgbClr val="FFF5E9"/>
            </a:solidFill>
            <a:ln>
              <a:noFill/>
            </a:ln>
          </p:spPr>
          <p:style>
            <a:lnRef idx="1">
              <a:schemeClr val="accent1"/>
            </a:lnRef>
            <a:fillRef idx="3">
              <a:schemeClr val="accent1"/>
            </a:fillRef>
            <a:effectRef idx="2">
              <a:schemeClr val="accent1"/>
            </a:effectRef>
            <a:fontRef idx="minor">
              <a:schemeClr val="lt1"/>
            </a:fontRef>
          </p:style>
          <p:txBody>
            <a:bodyPr lIns="1008000" tIns="45720" rIns="91440" bIns="45720" rtlCol="0" anchor="t"/>
            <a:lstStyle/>
            <a:p>
              <a:pPr marL="0" lvl="1" defTabSz="1066800">
                <a:lnSpc>
                  <a:spcPct val="90000"/>
                </a:lnSpc>
                <a:spcAft>
                  <a:spcPct val="15000"/>
                </a:spcAft>
                <a:defRPr/>
              </a:pPr>
              <a:r>
                <a:rPr lang="en-GB" dirty="0">
                  <a:solidFill>
                    <a:srgbClr val="004380"/>
                  </a:solidFill>
                  <a:latin typeface="Arial"/>
                  <a:cs typeface="Arial"/>
                </a:rPr>
                <a:t>Ask </a:t>
              </a:r>
              <a:r>
                <a:rPr lang="en-GB" b="1" dirty="0">
                  <a:solidFill>
                    <a:srgbClr val="004380"/>
                  </a:solidFill>
                  <a:latin typeface="Arial"/>
                  <a:cs typeface="Arial"/>
                </a:rPr>
                <a:t>who matters</a:t>
              </a:r>
              <a:r>
                <a:rPr lang="en-GB" dirty="0">
                  <a:solidFill>
                    <a:srgbClr val="004380"/>
                  </a:solidFill>
                  <a:latin typeface="Arial"/>
                  <a:cs typeface="Arial"/>
                </a:rPr>
                <a:t> and how they wish them to be involved in decision making about their plan of care and provision of care</a:t>
              </a:r>
            </a:p>
          </p:txBody>
        </p:sp>
        <p:sp>
          <p:nvSpPr>
            <p:cNvPr id="20" name="Rectangle 19"/>
            <p:cNvSpPr/>
            <p:nvPr/>
          </p:nvSpPr>
          <p:spPr>
            <a:xfrm>
              <a:off x="583958" y="3648371"/>
              <a:ext cx="11271809" cy="395998"/>
            </a:xfrm>
            <a:prstGeom prst="rect">
              <a:avLst/>
            </a:prstGeom>
            <a:solidFill>
              <a:srgbClr val="67BF29"/>
            </a:solidFill>
            <a:ln>
              <a:noFill/>
            </a:ln>
          </p:spPr>
          <p:style>
            <a:lnRef idx="1">
              <a:schemeClr val="accent1"/>
            </a:lnRef>
            <a:fillRef idx="3">
              <a:schemeClr val="accent1"/>
            </a:fillRef>
            <a:effectRef idx="2">
              <a:schemeClr val="accent1"/>
            </a:effectRef>
            <a:fontRef idx="minor">
              <a:schemeClr val="lt1"/>
            </a:fontRef>
          </p:style>
          <p:txBody>
            <a:bodyPr lIns="1044000" tIns="45720" rIns="91440" bIns="45720" rtlCol="0" anchor="ctr"/>
            <a:lstStyle/>
            <a:p>
              <a:pPr defTabSz="1244600">
                <a:lnSpc>
                  <a:spcPct val="90000"/>
                </a:lnSpc>
                <a:spcAft>
                  <a:spcPct val="35000"/>
                </a:spcAft>
                <a:defRPr/>
              </a:pPr>
              <a:r>
                <a:rPr lang="en-GB" sz="2400" dirty="0">
                  <a:latin typeface="Arial"/>
                  <a:cs typeface="Arial"/>
                </a:rPr>
                <a:t>COMMUNICATION AND SUPPORT NEEDS</a:t>
              </a:r>
            </a:p>
          </p:txBody>
        </p:sp>
        <p:sp>
          <p:nvSpPr>
            <p:cNvPr id="21" name="Rectangle 20"/>
            <p:cNvSpPr/>
            <p:nvPr/>
          </p:nvSpPr>
          <p:spPr>
            <a:xfrm>
              <a:off x="568743" y="4039946"/>
              <a:ext cx="11281920" cy="513280"/>
            </a:xfrm>
            <a:prstGeom prst="rect">
              <a:avLst/>
            </a:prstGeom>
            <a:solidFill>
              <a:srgbClr val="F5F9EC"/>
            </a:solidFill>
            <a:ln>
              <a:noFill/>
            </a:ln>
          </p:spPr>
          <p:style>
            <a:lnRef idx="1">
              <a:schemeClr val="accent1"/>
            </a:lnRef>
            <a:fillRef idx="3">
              <a:schemeClr val="accent1"/>
            </a:fillRef>
            <a:effectRef idx="2">
              <a:schemeClr val="accent1"/>
            </a:effectRef>
            <a:fontRef idx="minor">
              <a:schemeClr val="lt1"/>
            </a:fontRef>
          </p:style>
          <p:txBody>
            <a:bodyPr lIns="1008000" tIns="45720" rIns="91440" bIns="45720" rtlCol="0" anchor="ctr"/>
            <a:lstStyle/>
            <a:p>
              <a:pPr marL="0" lvl="1" defTabSz="1066800">
                <a:lnSpc>
                  <a:spcPct val="90000"/>
                </a:lnSpc>
                <a:spcAft>
                  <a:spcPct val="15000"/>
                </a:spcAft>
                <a:defRPr/>
              </a:pPr>
              <a:r>
                <a:rPr lang="en-GB" dirty="0">
                  <a:solidFill>
                    <a:srgbClr val="004380"/>
                  </a:solidFill>
                  <a:latin typeface="Arial"/>
                  <a:cs typeface="Arial"/>
                </a:rPr>
                <a:t>Include the preferred approach, tools and resources to support </a:t>
              </a:r>
              <a:r>
                <a:rPr lang="en-GB" b="1" dirty="0">
                  <a:solidFill>
                    <a:srgbClr val="004380"/>
                  </a:solidFill>
                  <a:latin typeface="Arial"/>
                  <a:cs typeface="Arial"/>
                </a:rPr>
                <a:t>communication and support needs</a:t>
              </a:r>
            </a:p>
          </p:txBody>
        </p:sp>
        <p:sp>
          <p:nvSpPr>
            <p:cNvPr id="22" name="Rectangle 21"/>
            <p:cNvSpPr/>
            <p:nvPr/>
          </p:nvSpPr>
          <p:spPr>
            <a:xfrm>
              <a:off x="573798" y="4639039"/>
              <a:ext cx="11271808" cy="395998"/>
            </a:xfrm>
            <a:prstGeom prst="rect">
              <a:avLst/>
            </a:prstGeom>
            <a:solidFill>
              <a:srgbClr val="6B077B"/>
            </a:solidFill>
            <a:ln>
              <a:noFill/>
            </a:ln>
          </p:spPr>
          <p:style>
            <a:lnRef idx="1">
              <a:schemeClr val="accent1"/>
            </a:lnRef>
            <a:fillRef idx="3">
              <a:schemeClr val="accent1"/>
            </a:fillRef>
            <a:effectRef idx="2">
              <a:schemeClr val="accent1"/>
            </a:effectRef>
            <a:fontRef idx="minor">
              <a:schemeClr val="lt1"/>
            </a:fontRef>
          </p:style>
          <p:txBody>
            <a:bodyPr lIns="1044000" tIns="45720" rIns="91440" bIns="45720" rtlCol="0" anchor="ctr"/>
            <a:lstStyle/>
            <a:p>
              <a:pPr defTabSz="1244600">
                <a:lnSpc>
                  <a:spcPct val="90000"/>
                </a:lnSpc>
                <a:spcAft>
                  <a:spcPct val="35000"/>
                </a:spcAft>
                <a:defRPr/>
              </a:pPr>
              <a:r>
                <a:rPr lang="en-GB" sz="2400" dirty="0">
                  <a:latin typeface="Arial"/>
                  <a:cs typeface="Arial"/>
                </a:rPr>
                <a:t>REALISTIC AIMS AND GOALS</a:t>
              </a:r>
            </a:p>
          </p:txBody>
        </p:sp>
        <p:sp>
          <p:nvSpPr>
            <p:cNvPr id="23" name="Rectangle 22"/>
            <p:cNvSpPr/>
            <p:nvPr/>
          </p:nvSpPr>
          <p:spPr>
            <a:xfrm>
              <a:off x="568743" y="5030617"/>
              <a:ext cx="11281920" cy="431998"/>
            </a:xfrm>
            <a:prstGeom prst="rect">
              <a:avLst/>
            </a:prstGeom>
            <a:solidFill>
              <a:srgbClr val="F0E9F2"/>
            </a:solidFill>
            <a:ln>
              <a:noFill/>
            </a:ln>
          </p:spPr>
          <p:style>
            <a:lnRef idx="1">
              <a:schemeClr val="accent1"/>
            </a:lnRef>
            <a:fillRef idx="3">
              <a:schemeClr val="accent1"/>
            </a:fillRef>
            <a:effectRef idx="2">
              <a:schemeClr val="accent1"/>
            </a:effectRef>
            <a:fontRef idx="minor">
              <a:schemeClr val="lt1"/>
            </a:fontRef>
          </p:style>
          <p:txBody>
            <a:bodyPr lIns="1008000" tIns="45720" rIns="91440" bIns="45720" rtlCol="0" anchor="ctr"/>
            <a:lstStyle/>
            <a:p>
              <a:pPr marL="0" lvl="1" defTabSz="1066800">
                <a:lnSpc>
                  <a:spcPct val="90000"/>
                </a:lnSpc>
                <a:spcAft>
                  <a:spcPct val="15000"/>
                </a:spcAft>
                <a:defRPr/>
              </a:pPr>
              <a:r>
                <a:rPr lang="en-GB" dirty="0">
                  <a:solidFill>
                    <a:srgbClr val="004380"/>
                  </a:solidFill>
                  <a:latin typeface="Arial"/>
                  <a:cs typeface="Arial"/>
                </a:rPr>
                <a:t>Set </a:t>
              </a:r>
              <a:r>
                <a:rPr lang="en-GB" b="1" dirty="0">
                  <a:solidFill>
                    <a:srgbClr val="004380"/>
                  </a:solidFill>
                  <a:latin typeface="Arial"/>
                  <a:cs typeface="Arial"/>
                </a:rPr>
                <a:t>realistic aims and goals</a:t>
              </a:r>
              <a:r>
                <a:rPr lang="en-GB" dirty="0">
                  <a:solidFill>
                    <a:srgbClr val="004380"/>
                  </a:solidFill>
                  <a:latin typeface="Arial"/>
                  <a:cs typeface="Arial"/>
                </a:rPr>
                <a:t> which are achievable across the whole episode of care</a:t>
              </a:r>
            </a:p>
          </p:txBody>
        </p:sp>
        <p:pic>
          <p:nvPicPr>
            <p:cNvPr id="24" name="Picture 23" descr="flexibility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447" y="4660401"/>
              <a:ext cx="756000" cy="756000"/>
            </a:xfrm>
            <a:prstGeom prst="rect">
              <a:avLst/>
            </a:prstGeom>
          </p:spPr>
        </p:pic>
        <p:pic>
          <p:nvPicPr>
            <p:cNvPr id="25" name="Picture 24" descr="partnership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447" y="3720208"/>
              <a:ext cx="756000" cy="756000"/>
            </a:xfrm>
            <a:prstGeom prst="rect">
              <a:avLst/>
            </a:prstGeom>
          </p:spPr>
        </p:pic>
        <p:sp>
          <p:nvSpPr>
            <p:cNvPr id="26" name="Rectangle 25"/>
            <p:cNvSpPr/>
            <p:nvPr/>
          </p:nvSpPr>
          <p:spPr>
            <a:xfrm>
              <a:off x="573798" y="1518183"/>
              <a:ext cx="11271810" cy="395998"/>
            </a:xfrm>
            <a:prstGeom prst="rect">
              <a:avLst/>
            </a:prstGeom>
            <a:solidFill>
              <a:srgbClr val="004380"/>
            </a:solidFill>
          </p:spPr>
          <p:style>
            <a:lnRef idx="1">
              <a:schemeClr val="accent1"/>
            </a:lnRef>
            <a:fillRef idx="3">
              <a:schemeClr val="accent1"/>
            </a:fillRef>
            <a:effectRef idx="2">
              <a:schemeClr val="accent1"/>
            </a:effectRef>
            <a:fontRef idx="minor">
              <a:schemeClr val="lt1"/>
            </a:fontRef>
          </p:style>
          <p:txBody>
            <a:bodyPr lIns="1044000" tIns="45720" rIns="91440" bIns="45720" rtlCol="0" anchor="ctr"/>
            <a:lstStyle/>
            <a:p>
              <a:pPr defTabSz="1244600">
                <a:lnSpc>
                  <a:spcPct val="90000"/>
                </a:lnSpc>
                <a:spcAft>
                  <a:spcPct val="35000"/>
                </a:spcAft>
                <a:defRPr/>
              </a:pPr>
              <a:r>
                <a:rPr lang="en-GB" sz="2400" dirty="0">
                  <a:latin typeface="Arial"/>
                  <a:cs typeface="Arial"/>
                </a:rPr>
                <a:t>WHAT MATTERS</a:t>
              </a:r>
            </a:p>
          </p:txBody>
        </p:sp>
        <p:sp>
          <p:nvSpPr>
            <p:cNvPr id="27" name="Rectangle 26"/>
            <p:cNvSpPr/>
            <p:nvPr/>
          </p:nvSpPr>
          <p:spPr>
            <a:xfrm>
              <a:off x="578903" y="1917570"/>
              <a:ext cx="11281920" cy="564078"/>
            </a:xfrm>
            <a:prstGeom prst="rect">
              <a:avLst/>
            </a:prstGeom>
            <a:solidFill>
              <a:srgbClr val="E4E7F2"/>
            </a:solidFill>
            <a:ln>
              <a:noFill/>
            </a:ln>
          </p:spPr>
          <p:style>
            <a:lnRef idx="1">
              <a:schemeClr val="accent1"/>
            </a:lnRef>
            <a:fillRef idx="3">
              <a:schemeClr val="accent1"/>
            </a:fillRef>
            <a:effectRef idx="2">
              <a:schemeClr val="accent1"/>
            </a:effectRef>
            <a:fontRef idx="minor">
              <a:schemeClr val="lt1"/>
            </a:fontRef>
          </p:style>
          <p:txBody>
            <a:bodyPr lIns="1008000" tIns="45720" rIns="91440" bIns="45720" rtlCol="0" anchor="ctr"/>
            <a:lstStyle/>
            <a:p>
              <a:pPr marL="0" lvl="1" defTabSz="1066800">
                <a:lnSpc>
                  <a:spcPct val="90000"/>
                </a:lnSpc>
                <a:spcAft>
                  <a:spcPct val="15000"/>
                </a:spcAft>
                <a:defRPr/>
              </a:pPr>
              <a:r>
                <a:rPr lang="en-GB" dirty="0">
                  <a:solidFill>
                    <a:srgbClr val="004380"/>
                  </a:solidFill>
                  <a:latin typeface="Arial"/>
                  <a:cs typeface="Arial"/>
                </a:rPr>
                <a:t>Listen to understand </a:t>
              </a:r>
              <a:r>
                <a:rPr lang="en-GB" b="1" dirty="0">
                  <a:solidFill>
                    <a:srgbClr val="004380"/>
                  </a:solidFill>
                  <a:latin typeface="Arial"/>
                  <a:cs typeface="Arial"/>
                </a:rPr>
                <a:t>what matters</a:t>
              </a:r>
              <a:r>
                <a:rPr lang="en-GB" dirty="0">
                  <a:solidFill>
                    <a:srgbClr val="004380"/>
                  </a:solidFill>
                  <a:latin typeface="Arial"/>
                  <a:cs typeface="Arial"/>
                </a:rPr>
                <a:t> to the individual in the context of their illness or treatment and include their </a:t>
              </a:r>
              <a:r>
                <a:rPr lang="en-GB" b="1" dirty="0">
                  <a:solidFill>
                    <a:srgbClr val="004380"/>
                  </a:solidFill>
                  <a:latin typeface="Arial"/>
                  <a:cs typeface="Arial"/>
                </a:rPr>
                <a:t>individual preferences and choices</a:t>
              </a:r>
            </a:p>
          </p:txBody>
        </p:sp>
        <p:pic>
          <p:nvPicPr>
            <p:cNvPr id="28" name="Picture 27" descr="welcoming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447" y="1609090"/>
              <a:ext cx="755995" cy="755995"/>
            </a:xfrm>
            <a:prstGeom prst="rect">
              <a:avLst/>
            </a:prstGeom>
          </p:spPr>
        </p:pic>
        <p:sp>
          <p:nvSpPr>
            <p:cNvPr id="30" name="Rectangle 29"/>
            <p:cNvSpPr/>
            <p:nvPr/>
          </p:nvSpPr>
          <p:spPr>
            <a:xfrm>
              <a:off x="583959" y="5558589"/>
              <a:ext cx="11271809" cy="395998"/>
            </a:xfrm>
            <a:prstGeom prst="rect">
              <a:avLst/>
            </a:prstGeom>
            <a:solidFill>
              <a:srgbClr val="0391BF"/>
            </a:solidFill>
          </p:spPr>
          <p:style>
            <a:lnRef idx="1">
              <a:schemeClr val="accent1"/>
            </a:lnRef>
            <a:fillRef idx="3">
              <a:schemeClr val="accent1"/>
            </a:fillRef>
            <a:effectRef idx="2">
              <a:schemeClr val="accent1"/>
            </a:effectRef>
            <a:fontRef idx="minor">
              <a:schemeClr val="lt1"/>
            </a:fontRef>
          </p:style>
          <p:txBody>
            <a:bodyPr lIns="1044000" tIns="45720" rIns="91440" bIns="45720" rtlCol="0" anchor="ctr"/>
            <a:lstStyle/>
            <a:p>
              <a:pPr defTabSz="1244600">
                <a:lnSpc>
                  <a:spcPct val="90000"/>
                </a:lnSpc>
                <a:spcAft>
                  <a:spcPct val="35000"/>
                </a:spcAft>
                <a:defRPr/>
              </a:pPr>
              <a:r>
                <a:rPr lang="en-GB" sz="2400" dirty="0">
                  <a:latin typeface="Arial"/>
                  <a:cs typeface="Arial"/>
                </a:rPr>
                <a:t>MULTI-PROFESSIONAL APPROACH</a:t>
              </a:r>
            </a:p>
          </p:txBody>
        </p:sp>
        <p:sp>
          <p:nvSpPr>
            <p:cNvPr id="31" name="Rectangle 30"/>
            <p:cNvSpPr/>
            <p:nvPr/>
          </p:nvSpPr>
          <p:spPr>
            <a:xfrm>
              <a:off x="578903" y="5954586"/>
              <a:ext cx="11281920" cy="492821"/>
            </a:xfrm>
            <a:prstGeom prst="rect">
              <a:avLst/>
            </a:prstGeom>
            <a:solidFill>
              <a:srgbClr val="EAF5FD"/>
            </a:solidFill>
            <a:ln>
              <a:noFill/>
            </a:ln>
          </p:spPr>
          <p:style>
            <a:lnRef idx="1">
              <a:schemeClr val="accent1"/>
            </a:lnRef>
            <a:fillRef idx="3">
              <a:schemeClr val="accent1"/>
            </a:fillRef>
            <a:effectRef idx="2">
              <a:schemeClr val="accent1"/>
            </a:effectRef>
            <a:fontRef idx="minor">
              <a:schemeClr val="lt1"/>
            </a:fontRef>
          </p:style>
          <p:txBody>
            <a:bodyPr lIns="1008000" tIns="45720" rIns="91440" bIns="45720" rtlCol="0" anchor="t"/>
            <a:lstStyle/>
            <a:p>
              <a:pPr marL="0" lvl="1" defTabSz="1066800">
                <a:lnSpc>
                  <a:spcPct val="90000"/>
                </a:lnSpc>
                <a:spcAft>
                  <a:spcPct val="15000"/>
                </a:spcAft>
                <a:defRPr/>
              </a:pPr>
              <a:r>
                <a:rPr lang="en-GB" dirty="0">
                  <a:solidFill>
                    <a:srgbClr val="004380"/>
                  </a:solidFill>
                  <a:latin typeface="Arial"/>
                  <a:cs typeface="Arial"/>
                </a:rPr>
                <a:t>Reflective of a structured </a:t>
              </a:r>
              <a:r>
                <a:rPr lang="en-GB" b="1" dirty="0">
                  <a:solidFill>
                    <a:srgbClr val="004380"/>
                  </a:solidFill>
                  <a:latin typeface="Arial"/>
                  <a:cs typeface="Arial"/>
                </a:rPr>
                <a:t>multi-professional approach</a:t>
              </a:r>
              <a:r>
                <a:rPr lang="en-GB" dirty="0">
                  <a:solidFill>
                    <a:srgbClr val="004380"/>
                  </a:solidFill>
                  <a:latin typeface="Arial"/>
                  <a:cs typeface="Arial"/>
                </a:rPr>
                <a:t> to plan of care</a:t>
              </a:r>
            </a:p>
          </p:txBody>
        </p:sp>
        <p:pic>
          <p:nvPicPr>
            <p:cNvPr id="32" name="Picture 31" descr="respect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447" y="2677821"/>
              <a:ext cx="756000" cy="756000"/>
            </a:xfrm>
            <a:prstGeom prst="rect">
              <a:avLst/>
            </a:prstGeom>
          </p:spPr>
        </p:pic>
        <p:pic>
          <p:nvPicPr>
            <p:cNvPr id="29" name="Picture 28" descr="patient led_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1447" y="5583698"/>
              <a:ext cx="756000" cy="756000"/>
            </a:xfrm>
            <a:prstGeom prst="rect">
              <a:avLst/>
            </a:prstGeom>
          </p:spPr>
        </p:pic>
      </p:grpSp>
      <p:pic>
        <p:nvPicPr>
          <p:cNvPr id="34" name="Picture 33" descr="green jigsa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4269" y="5924352"/>
            <a:ext cx="1240514" cy="755995"/>
          </a:xfrm>
          <a:prstGeom prst="rect">
            <a:avLst/>
          </a:prstGeom>
        </p:spPr>
      </p:pic>
      <p:sp>
        <p:nvSpPr>
          <p:cNvPr id="15" name="Title 14"/>
          <p:cNvSpPr>
            <a:spLocks noGrp="1"/>
          </p:cNvSpPr>
          <p:nvPr>
            <p:ph type="title"/>
          </p:nvPr>
        </p:nvSpPr>
        <p:spPr>
          <a:xfrm>
            <a:off x="0" y="417968"/>
            <a:ext cx="12192000" cy="687626"/>
          </a:xfrm>
        </p:spPr>
        <p:txBody>
          <a:bodyPr/>
          <a:lstStyle/>
          <a:p>
            <a:r>
              <a:rPr lang="en-GB" sz="3600" dirty="0"/>
              <a:t>Core principles of Person Centred Care Planning</a:t>
            </a:r>
            <a:endParaRPr lang="en-US" sz="4000" dirty="0"/>
          </a:p>
        </p:txBody>
      </p:sp>
      <p:sp>
        <p:nvSpPr>
          <p:cNvPr id="2" name="Slide Number Placeholder 1"/>
          <p:cNvSpPr>
            <a:spLocks noGrp="1"/>
          </p:cNvSpPr>
          <p:nvPr>
            <p:ph type="sldNum" sz="quarter" idx="12"/>
          </p:nvPr>
        </p:nvSpPr>
        <p:spPr/>
        <p:txBody>
          <a:bodyPr/>
          <a:lstStyle/>
          <a:p>
            <a:pPr>
              <a:defRPr/>
            </a:pPr>
            <a:fld id="{E9680B50-099F-47CB-9BA3-3808ADC783E3}" type="slidenum">
              <a:rPr lang="en-US" smtClean="0"/>
              <a:pPr>
                <a:defRPr/>
              </a:pPr>
              <a:t>13</a:t>
            </a:fld>
            <a:endParaRPr lang="en-US"/>
          </a:p>
        </p:txBody>
      </p:sp>
    </p:spTree>
    <p:extLst>
      <p:ext uri="{BB962C8B-B14F-4D97-AF65-F5344CB8AC3E}">
        <p14:creationId xmlns:p14="http://schemas.microsoft.com/office/powerpoint/2010/main" val="313330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FB75-AD6D-C546-AF57-E9800A2C850D}"/>
              </a:ext>
            </a:extLst>
          </p:cNvPr>
          <p:cNvSpPr>
            <a:spLocks noGrp="1"/>
          </p:cNvSpPr>
          <p:nvPr>
            <p:ph type="title"/>
          </p:nvPr>
        </p:nvSpPr>
        <p:spPr/>
        <p:txBody>
          <a:bodyPr/>
          <a:lstStyle/>
          <a:p>
            <a:r>
              <a:rPr lang="en-US" dirty="0"/>
              <a:t>Person </a:t>
            </a:r>
            <a:r>
              <a:rPr lang="en-US" dirty="0" err="1"/>
              <a:t>Centred</a:t>
            </a:r>
            <a:r>
              <a:rPr lang="en-US" dirty="0"/>
              <a:t> Visiting</a:t>
            </a:r>
          </a:p>
        </p:txBody>
      </p:sp>
      <p:sp>
        <p:nvSpPr>
          <p:cNvPr id="3" name="Content Placeholder 2">
            <a:extLst>
              <a:ext uri="{FF2B5EF4-FFF2-40B4-BE49-F238E27FC236}">
                <a16:creationId xmlns:a16="http://schemas.microsoft.com/office/drawing/2014/main" id="{A468ED05-6129-7B45-8859-C05C2FF01CF2}"/>
              </a:ext>
            </a:extLst>
          </p:cNvPr>
          <p:cNvSpPr>
            <a:spLocks noGrp="1"/>
          </p:cNvSpPr>
          <p:nvPr>
            <p:ph idx="1"/>
          </p:nvPr>
        </p:nvSpPr>
        <p:spPr>
          <a:xfrm>
            <a:off x="838200" y="1825625"/>
            <a:ext cx="7688855" cy="4351338"/>
          </a:xfrm>
        </p:spPr>
        <p:txBody>
          <a:bodyPr/>
          <a:lstStyle/>
          <a:p>
            <a:r>
              <a:rPr lang="en-US" sz="2400" dirty="0"/>
              <a:t>It is important for patients to be able to have support from the people who matter most to them while in hospital</a:t>
            </a:r>
          </a:p>
          <a:p>
            <a:r>
              <a:rPr lang="en-US" sz="2400" dirty="0"/>
              <a:t>Family play a vital role is supporting patient recovery and wellbeing</a:t>
            </a:r>
          </a:p>
          <a:p>
            <a:r>
              <a:rPr lang="en-US" sz="2400" dirty="0"/>
              <a:t>The core principles of Person </a:t>
            </a:r>
            <a:r>
              <a:rPr lang="en-US" sz="2400" dirty="0" err="1"/>
              <a:t>Centred</a:t>
            </a:r>
            <a:r>
              <a:rPr lang="en-US" sz="2400" dirty="0"/>
              <a:t> Visiting (next slide) should be applied in every inpatient ward</a:t>
            </a:r>
          </a:p>
          <a:p>
            <a:r>
              <a:rPr lang="en-US" sz="2400" dirty="0"/>
              <a:t>Information about current visiting arrangements is available on NHSGGC’s website </a:t>
            </a:r>
            <a:r>
              <a:rPr lang="en-US" sz="2400" dirty="0">
                <a:hlinkClick r:id="rId2"/>
              </a:rPr>
              <a:t>here</a:t>
            </a:r>
            <a:endParaRPr lang="en-US" sz="2400" dirty="0"/>
          </a:p>
        </p:txBody>
      </p:sp>
      <p:sp>
        <p:nvSpPr>
          <p:cNvPr id="4" name="Slide Number Placeholder 3">
            <a:extLst>
              <a:ext uri="{FF2B5EF4-FFF2-40B4-BE49-F238E27FC236}">
                <a16:creationId xmlns:a16="http://schemas.microsoft.com/office/drawing/2014/main" id="{ED15C4D0-B1E0-DE41-8F43-799105476F04}"/>
              </a:ext>
            </a:extLst>
          </p:cNvPr>
          <p:cNvSpPr>
            <a:spLocks noGrp="1"/>
          </p:cNvSpPr>
          <p:nvPr>
            <p:ph type="sldNum" sz="quarter" idx="12"/>
          </p:nvPr>
        </p:nvSpPr>
        <p:spPr/>
        <p:txBody>
          <a:bodyPr/>
          <a:lstStyle/>
          <a:p>
            <a:pPr>
              <a:defRPr/>
            </a:pPr>
            <a:fld id="{651BD9C8-8C49-4B5D-8A85-0720B692DBF5}" type="slidenum">
              <a:rPr lang="en-US" smtClean="0"/>
              <a:pPr>
                <a:defRPr/>
              </a:pPr>
              <a:t>14</a:t>
            </a:fld>
            <a:endParaRPr lang="en-US"/>
          </a:p>
        </p:txBody>
      </p:sp>
      <p:pic>
        <p:nvPicPr>
          <p:cNvPr id="5" name="Picture 4" descr="PCV - character - Muslim woman visitor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8709" y="1825625"/>
            <a:ext cx="3217545" cy="3217545"/>
          </a:xfrm>
          <a:prstGeom prst="rect">
            <a:avLst/>
          </a:prstGeom>
        </p:spPr>
      </p:pic>
    </p:spTree>
    <p:extLst>
      <p:ext uri="{BB962C8B-B14F-4D97-AF65-F5344CB8AC3E}">
        <p14:creationId xmlns:p14="http://schemas.microsoft.com/office/powerpoint/2010/main" val="259345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83958" y="1447063"/>
            <a:ext cx="11271810" cy="5000344"/>
            <a:chOff x="528053" y="1730657"/>
            <a:chExt cx="11271810" cy="5000344"/>
          </a:xfrm>
        </p:grpSpPr>
        <p:sp>
          <p:nvSpPr>
            <p:cNvPr id="18" name="Rectangle 17"/>
            <p:cNvSpPr/>
            <p:nvPr/>
          </p:nvSpPr>
          <p:spPr>
            <a:xfrm>
              <a:off x="528053" y="2627535"/>
              <a:ext cx="11271809" cy="395998"/>
            </a:xfrm>
            <a:prstGeom prst="rect">
              <a:avLst/>
            </a:prstGeom>
            <a:solidFill>
              <a:srgbClr val="F39200"/>
            </a:solidFill>
            <a:ln>
              <a:noFill/>
            </a:ln>
          </p:spPr>
          <p:style>
            <a:lnRef idx="1">
              <a:schemeClr val="accent1"/>
            </a:lnRef>
            <a:fillRef idx="3">
              <a:schemeClr val="accent1"/>
            </a:fillRef>
            <a:effectRef idx="2">
              <a:schemeClr val="accent1"/>
            </a:effectRef>
            <a:fontRef idx="minor">
              <a:schemeClr val="lt1"/>
            </a:fontRef>
          </p:style>
          <p:txBody>
            <a:bodyPr lIns="1044000" rtlCol="0" anchor="ctr"/>
            <a:lstStyle/>
            <a:p>
              <a:pPr defTabSz="1244600">
                <a:lnSpc>
                  <a:spcPct val="90000"/>
                </a:lnSpc>
                <a:spcAft>
                  <a:spcPct val="35000"/>
                </a:spcAft>
                <a:defRPr/>
              </a:pPr>
              <a:r>
                <a:rPr lang="en-GB" sz="2400" dirty="0">
                  <a:latin typeface="Arial"/>
                  <a:cs typeface="Arial"/>
                </a:rPr>
                <a:t>PATIENT LED</a:t>
              </a:r>
            </a:p>
          </p:txBody>
        </p:sp>
        <p:sp>
          <p:nvSpPr>
            <p:cNvPr id="19" name="Rectangle 18"/>
            <p:cNvSpPr/>
            <p:nvPr/>
          </p:nvSpPr>
          <p:spPr>
            <a:xfrm>
              <a:off x="583958" y="3029271"/>
              <a:ext cx="11160000" cy="613681"/>
            </a:xfrm>
            <a:prstGeom prst="rect">
              <a:avLst/>
            </a:prstGeom>
            <a:solidFill>
              <a:srgbClr val="FFF5E9"/>
            </a:solidFill>
            <a:ln>
              <a:noFill/>
            </a:ln>
          </p:spPr>
          <p:style>
            <a:lnRef idx="1">
              <a:schemeClr val="accent1"/>
            </a:lnRef>
            <a:fillRef idx="3">
              <a:schemeClr val="accent1"/>
            </a:fillRef>
            <a:effectRef idx="2">
              <a:schemeClr val="accent1"/>
            </a:effectRef>
            <a:fontRef idx="minor">
              <a:schemeClr val="lt1"/>
            </a:fontRef>
          </p:style>
          <p:txBody>
            <a:bodyPr lIns="1008000" rtlCol="0" anchor="t"/>
            <a:lstStyle/>
            <a:p>
              <a:pPr marL="0" lvl="1" defTabSz="1066800">
                <a:lnSpc>
                  <a:spcPct val="90000"/>
                </a:lnSpc>
                <a:spcAft>
                  <a:spcPct val="15000"/>
                </a:spcAft>
                <a:defRPr/>
              </a:pPr>
              <a:r>
                <a:rPr lang="en-GB" dirty="0">
                  <a:solidFill>
                    <a:srgbClr val="004380"/>
                  </a:solidFill>
                  <a:latin typeface="Arial"/>
                  <a:cs typeface="Arial"/>
                </a:rPr>
                <a:t>We are guided by patients: when the people who matter will visit, how they would like them involved in their care, and when they want to rest.</a:t>
              </a:r>
            </a:p>
          </p:txBody>
        </p:sp>
        <p:sp>
          <p:nvSpPr>
            <p:cNvPr id="20" name="Rectangle 19"/>
            <p:cNvSpPr/>
            <p:nvPr/>
          </p:nvSpPr>
          <p:spPr>
            <a:xfrm>
              <a:off x="528053" y="3708445"/>
              <a:ext cx="11271809" cy="395998"/>
            </a:xfrm>
            <a:prstGeom prst="rect">
              <a:avLst/>
            </a:prstGeom>
            <a:solidFill>
              <a:srgbClr val="67BF29"/>
            </a:solidFill>
            <a:ln>
              <a:noFill/>
            </a:ln>
          </p:spPr>
          <p:style>
            <a:lnRef idx="1">
              <a:schemeClr val="accent1"/>
            </a:lnRef>
            <a:fillRef idx="3">
              <a:schemeClr val="accent1"/>
            </a:fillRef>
            <a:effectRef idx="2">
              <a:schemeClr val="accent1"/>
            </a:effectRef>
            <a:fontRef idx="minor">
              <a:schemeClr val="lt1"/>
            </a:fontRef>
          </p:style>
          <p:txBody>
            <a:bodyPr lIns="1044000" rtlCol="0" anchor="ctr"/>
            <a:lstStyle/>
            <a:p>
              <a:pPr defTabSz="1244600">
                <a:lnSpc>
                  <a:spcPct val="90000"/>
                </a:lnSpc>
                <a:spcAft>
                  <a:spcPct val="35000"/>
                </a:spcAft>
                <a:defRPr/>
              </a:pPr>
              <a:r>
                <a:rPr lang="en-GB" sz="2400" dirty="0">
                  <a:latin typeface="Arial"/>
                  <a:cs typeface="Arial"/>
                </a:rPr>
                <a:t>PARTNERSHIP</a:t>
              </a:r>
            </a:p>
          </p:txBody>
        </p:sp>
        <p:sp>
          <p:nvSpPr>
            <p:cNvPr id="21" name="Rectangle 20"/>
            <p:cNvSpPr/>
            <p:nvPr/>
          </p:nvSpPr>
          <p:spPr>
            <a:xfrm>
              <a:off x="583958" y="4110180"/>
              <a:ext cx="11160000" cy="432000"/>
            </a:xfrm>
            <a:prstGeom prst="rect">
              <a:avLst/>
            </a:prstGeom>
            <a:solidFill>
              <a:srgbClr val="F5F9EC"/>
            </a:solidFill>
            <a:ln>
              <a:noFill/>
            </a:ln>
          </p:spPr>
          <p:style>
            <a:lnRef idx="1">
              <a:schemeClr val="accent1"/>
            </a:lnRef>
            <a:fillRef idx="3">
              <a:schemeClr val="accent1"/>
            </a:fillRef>
            <a:effectRef idx="2">
              <a:schemeClr val="accent1"/>
            </a:effectRef>
            <a:fontRef idx="minor">
              <a:schemeClr val="lt1"/>
            </a:fontRef>
          </p:style>
          <p:txBody>
            <a:bodyPr lIns="1008000" rtlCol="0" anchor="ctr"/>
            <a:lstStyle/>
            <a:p>
              <a:pPr marL="0" lvl="1" defTabSz="1066800">
                <a:lnSpc>
                  <a:spcPct val="90000"/>
                </a:lnSpc>
                <a:spcAft>
                  <a:spcPct val="15000"/>
                </a:spcAft>
                <a:defRPr/>
              </a:pPr>
              <a:r>
                <a:rPr lang="en-GB" dirty="0">
                  <a:solidFill>
                    <a:srgbClr val="004380"/>
                  </a:solidFill>
                  <a:latin typeface="Arial"/>
                  <a:cs typeface="Arial"/>
                </a:rPr>
                <a:t>We work in partnership with the people who matter to patients. </a:t>
              </a:r>
            </a:p>
          </p:txBody>
        </p:sp>
        <p:sp>
          <p:nvSpPr>
            <p:cNvPr id="22" name="Rectangle 21"/>
            <p:cNvSpPr/>
            <p:nvPr/>
          </p:nvSpPr>
          <p:spPr>
            <a:xfrm>
              <a:off x="528053" y="4607673"/>
              <a:ext cx="11271808" cy="395998"/>
            </a:xfrm>
            <a:prstGeom prst="rect">
              <a:avLst/>
            </a:prstGeom>
            <a:solidFill>
              <a:srgbClr val="6B077B"/>
            </a:solidFill>
            <a:ln>
              <a:noFill/>
            </a:ln>
          </p:spPr>
          <p:style>
            <a:lnRef idx="1">
              <a:schemeClr val="accent1"/>
            </a:lnRef>
            <a:fillRef idx="3">
              <a:schemeClr val="accent1"/>
            </a:fillRef>
            <a:effectRef idx="2">
              <a:schemeClr val="accent1"/>
            </a:effectRef>
            <a:fontRef idx="minor">
              <a:schemeClr val="lt1"/>
            </a:fontRef>
          </p:style>
          <p:txBody>
            <a:bodyPr lIns="1044000" rtlCol="0" anchor="ctr"/>
            <a:lstStyle/>
            <a:p>
              <a:pPr defTabSz="1244600">
                <a:lnSpc>
                  <a:spcPct val="90000"/>
                </a:lnSpc>
                <a:spcAft>
                  <a:spcPct val="35000"/>
                </a:spcAft>
                <a:defRPr/>
              </a:pPr>
              <a:r>
                <a:rPr lang="en-GB" sz="2400" dirty="0">
                  <a:latin typeface="Arial"/>
                  <a:cs typeface="Arial"/>
                </a:rPr>
                <a:t>FLEXIBILITY</a:t>
              </a:r>
            </a:p>
          </p:txBody>
        </p:sp>
        <p:sp>
          <p:nvSpPr>
            <p:cNvPr id="23" name="Rectangle 22"/>
            <p:cNvSpPr/>
            <p:nvPr/>
          </p:nvSpPr>
          <p:spPr>
            <a:xfrm>
              <a:off x="583958" y="5009411"/>
              <a:ext cx="11160000" cy="431998"/>
            </a:xfrm>
            <a:prstGeom prst="rect">
              <a:avLst/>
            </a:prstGeom>
            <a:solidFill>
              <a:srgbClr val="F0E9F2"/>
            </a:solidFill>
            <a:ln>
              <a:noFill/>
            </a:ln>
          </p:spPr>
          <p:style>
            <a:lnRef idx="1">
              <a:schemeClr val="accent1"/>
            </a:lnRef>
            <a:fillRef idx="3">
              <a:schemeClr val="accent1"/>
            </a:fillRef>
            <a:effectRef idx="2">
              <a:schemeClr val="accent1"/>
            </a:effectRef>
            <a:fontRef idx="minor">
              <a:schemeClr val="lt1"/>
            </a:fontRef>
          </p:style>
          <p:txBody>
            <a:bodyPr lIns="1008000" rtlCol="0" anchor="ctr"/>
            <a:lstStyle/>
            <a:p>
              <a:pPr marL="0" lvl="1" defTabSz="1066800">
                <a:lnSpc>
                  <a:spcPct val="90000"/>
                </a:lnSpc>
                <a:spcAft>
                  <a:spcPct val="15000"/>
                </a:spcAft>
                <a:defRPr/>
              </a:pPr>
              <a:r>
                <a:rPr lang="en-GB" dirty="0">
                  <a:solidFill>
                    <a:srgbClr val="004380"/>
                  </a:solidFill>
                  <a:latin typeface="Arial"/>
                  <a:cs typeface="Arial"/>
                </a:rPr>
                <a:t>We have no set visiting times.</a:t>
              </a:r>
            </a:p>
          </p:txBody>
        </p:sp>
        <p:pic>
          <p:nvPicPr>
            <p:cNvPr id="24" name="Picture 23" descr="flexibility_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542" y="4649355"/>
              <a:ext cx="756000" cy="756000"/>
            </a:xfrm>
            <a:prstGeom prst="rect">
              <a:avLst/>
            </a:prstGeom>
          </p:spPr>
        </p:pic>
        <p:pic>
          <p:nvPicPr>
            <p:cNvPr id="25" name="Picture 24" descr="partnership_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42" y="3749802"/>
              <a:ext cx="756000" cy="756000"/>
            </a:xfrm>
            <a:prstGeom prst="rect">
              <a:avLst/>
            </a:prstGeom>
          </p:spPr>
        </p:pic>
        <p:sp>
          <p:nvSpPr>
            <p:cNvPr id="26" name="Rectangle 25"/>
            <p:cNvSpPr/>
            <p:nvPr/>
          </p:nvSpPr>
          <p:spPr>
            <a:xfrm>
              <a:off x="528053" y="1730657"/>
              <a:ext cx="11271810" cy="395998"/>
            </a:xfrm>
            <a:prstGeom prst="rect">
              <a:avLst/>
            </a:prstGeom>
            <a:solidFill>
              <a:srgbClr val="004380"/>
            </a:solidFill>
          </p:spPr>
          <p:style>
            <a:lnRef idx="1">
              <a:schemeClr val="accent1"/>
            </a:lnRef>
            <a:fillRef idx="3">
              <a:schemeClr val="accent1"/>
            </a:fillRef>
            <a:effectRef idx="2">
              <a:schemeClr val="accent1"/>
            </a:effectRef>
            <a:fontRef idx="minor">
              <a:schemeClr val="lt1"/>
            </a:fontRef>
          </p:style>
          <p:txBody>
            <a:bodyPr lIns="1044000" rtlCol="0" anchor="ctr"/>
            <a:lstStyle/>
            <a:p>
              <a:pPr defTabSz="1244600">
                <a:lnSpc>
                  <a:spcPct val="90000"/>
                </a:lnSpc>
                <a:spcAft>
                  <a:spcPct val="35000"/>
                </a:spcAft>
                <a:defRPr/>
              </a:pPr>
              <a:r>
                <a:rPr lang="en-GB" sz="2400" dirty="0">
                  <a:latin typeface="Arial"/>
                  <a:cs typeface="Arial"/>
                </a:rPr>
                <a:t>WELCOMING</a:t>
              </a:r>
            </a:p>
          </p:txBody>
        </p:sp>
        <p:sp>
          <p:nvSpPr>
            <p:cNvPr id="27" name="Rectangle 26"/>
            <p:cNvSpPr/>
            <p:nvPr/>
          </p:nvSpPr>
          <p:spPr>
            <a:xfrm>
              <a:off x="583958" y="2130044"/>
              <a:ext cx="11160000" cy="431998"/>
            </a:xfrm>
            <a:prstGeom prst="rect">
              <a:avLst/>
            </a:prstGeom>
            <a:solidFill>
              <a:srgbClr val="E4E7F2"/>
            </a:solidFill>
            <a:ln>
              <a:noFill/>
            </a:ln>
          </p:spPr>
          <p:style>
            <a:lnRef idx="1">
              <a:schemeClr val="accent1"/>
            </a:lnRef>
            <a:fillRef idx="3">
              <a:schemeClr val="accent1"/>
            </a:fillRef>
            <a:effectRef idx="2">
              <a:schemeClr val="accent1"/>
            </a:effectRef>
            <a:fontRef idx="minor">
              <a:schemeClr val="lt1"/>
            </a:fontRef>
          </p:style>
          <p:txBody>
            <a:bodyPr lIns="1008000" rtlCol="0" anchor="ctr"/>
            <a:lstStyle/>
            <a:p>
              <a:pPr marL="0" lvl="1" defTabSz="1066800">
                <a:lnSpc>
                  <a:spcPct val="90000"/>
                </a:lnSpc>
                <a:spcAft>
                  <a:spcPct val="15000"/>
                </a:spcAft>
                <a:defRPr/>
              </a:pPr>
              <a:r>
                <a:rPr lang="en-GB" dirty="0">
                  <a:solidFill>
                    <a:srgbClr val="004380"/>
                  </a:solidFill>
                  <a:latin typeface="Arial"/>
                  <a:cs typeface="Arial"/>
                </a:rPr>
                <a:t>Welcome and encourage the involvement of the people who matter to patients.</a:t>
              </a:r>
            </a:p>
          </p:txBody>
        </p:sp>
        <p:pic>
          <p:nvPicPr>
            <p:cNvPr id="28" name="Picture 27" descr="welcoming_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542" y="1770764"/>
              <a:ext cx="755995" cy="755995"/>
            </a:xfrm>
            <a:prstGeom prst="rect">
              <a:avLst/>
            </a:prstGeom>
          </p:spPr>
        </p:pic>
        <p:pic>
          <p:nvPicPr>
            <p:cNvPr id="29" name="Picture 28" descr="patient led_ic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5542" y="2666892"/>
              <a:ext cx="756000" cy="756000"/>
            </a:xfrm>
            <a:prstGeom prst="rect">
              <a:avLst/>
            </a:prstGeom>
          </p:spPr>
        </p:pic>
        <p:sp>
          <p:nvSpPr>
            <p:cNvPr id="30" name="Rectangle 29"/>
            <p:cNvSpPr/>
            <p:nvPr/>
          </p:nvSpPr>
          <p:spPr>
            <a:xfrm>
              <a:off x="528054" y="5506903"/>
              <a:ext cx="11271809" cy="395998"/>
            </a:xfrm>
            <a:prstGeom prst="rect">
              <a:avLst/>
            </a:prstGeom>
            <a:solidFill>
              <a:srgbClr val="0391BF"/>
            </a:solidFill>
          </p:spPr>
          <p:style>
            <a:lnRef idx="1">
              <a:schemeClr val="accent1"/>
            </a:lnRef>
            <a:fillRef idx="3">
              <a:schemeClr val="accent1"/>
            </a:fillRef>
            <a:effectRef idx="2">
              <a:schemeClr val="accent1"/>
            </a:effectRef>
            <a:fontRef idx="minor">
              <a:schemeClr val="lt1"/>
            </a:fontRef>
          </p:style>
          <p:txBody>
            <a:bodyPr lIns="1044000" rtlCol="0" anchor="ctr"/>
            <a:lstStyle/>
            <a:p>
              <a:pPr defTabSz="1244600">
                <a:lnSpc>
                  <a:spcPct val="90000"/>
                </a:lnSpc>
                <a:spcAft>
                  <a:spcPct val="35000"/>
                </a:spcAft>
                <a:defRPr/>
              </a:pPr>
              <a:r>
                <a:rPr lang="en-GB" sz="2400" dirty="0">
                  <a:latin typeface="Arial"/>
                  <a:cs typeface="Arial"/>
                </a:rPr>
                <a:t>RESPECT</a:t>
              </a:r>
            </a:p>
          </p:txBody>
        </p:sp>
        <p:sp>
          <p:nvSpPr>
            <p:cNvPr id="31" name="Rectangle 30"/>
            <p:cNvSpPr/>
            <p:nvPr/>
          </p:nvSpPr>
          <p:spPr>
            <a:xfrm>
              <a:off x="583958" y="5902900"/>
              <a:ext cx="11160000" cy="828101"/>
            </a:xfrm>
            <a:prstGeom prst="rect">
              <a:avLst/>
            </a:prstGeom>
            <a:solidFill>
              <a:srgbClr val="EAF5FD"/>
            </a:solidFill>
            <a:ln>
              <a:noFill/>
            </a:ln>
          </p:spPr>
          <p:style>
            <a:lnRef idx="1">
              <a:schemeClr val="accent1"/>
            </a:lnRef>
            <a:fillRef idx="3">
              <a:schemeClr val="accent1"/>
            </a:fillRef>
            <a:effectRef idx="2">
              <a:schemeClr val="accent1"/>
            </a:effectRef>
            <a:fontRef idx="minor">
              <a:schemeClr val="lt1"/>
            </a:fontRef>
          </p:style>
          <p:txBody>
            <a:bodyPr lIns="1008000" rtlCol="0" anchor="t"/>
            <a:lstStyle/>
            <a:p>
              <a:pPr marL="0" lvl="1" defTabSz="1066800">
                <a:lnSpc>
                  <a:spcPct val="90000"/>
                </a:lnSpc>
                <a:spcAft>
                  <a:spcPct val="15000"/>
                </a:spcAft>
                <a:defRPr/>
              </a:pPr>
              <a:r>
                <a:rPr lang="en-GB" dirty="0">
                  <a:solidFill>
                    <a:srgbClr val="004380"/>
                  </a:solidFill>
                  <a:latin typeface="Arial"/>
                  <a:cs typeface="Arial"/>
                </a:rPr>
                <a:t>We respect peoples’ individual needs and act on an individual basis to ensure the safety, privacy and dignity of all patients. This means there may be times when we need to ask people to </a:t>
              </a:r>
              <a:br>
                <a:rPr lang="en-GB" dirty="0">
                  <a:solidFill>
                    <a:srgbClr val="004380"/>
                  </a:solidFill>
                  <a:latin typeface="Arial"/>
                  <a:cs typeface="Arial"/>
                </a:rPr>
              </a:br>
              <a:r>
                <a:rPr lang="en-GB" dirty="0">
                  <a:solidFill>
                    <a:srgbClr val="004380"/>
                  </a:solidFill>
                  <a:latin typeface="Arial"/>
                  <a:cs typeface="Arial"/>
                </a:rPr>
                <a:t>leave a clinical area temporarily.</a:t>
              </a:r>
            </a:p>
          </p:txBody>
        </p:sp>
        <p:pic>
          <p:nvPicPr>
            <p:cNvPr id="32" name="Picture 31" descr="respect_ico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542" y="5552215"/>
              <a:ext cx="756000" cy="756000"/>
            </a:xfrm>
            <a:prstGeom prst="rect">
              <a:avLst/>
            </a:prstGeom>
          </p:spPr>
        </p:pic>
      </p:grpSp>
      <p:pic>
        <p:nvPicPr>
          <p:cNvPr id="34" name="Picture 33" descr="green jigsaw.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4269" y="5924352"/>
            <a:ext cx="1240514" cy="755995"/>
          </a:xfrm>
          <a:prstGeom prst="rect">
            <a:avLst/>
          </a:prstGeom>
        </p:spPr>
      </p:pic>
      <p:sp>
        <p:nvSpPr>
          <p:cNvPr id="15" name="Title 14"/>
          <p:cNvSpPr>
            <a:spLocks noGrp="1"/>
          </p:cNvSpPr>
          <p:nvPr>
            <p:ph type="title"/>
          </p:nvPr>
        </p:nvSpPr>
        <p:spPr>
          <a:xfrm>
            <a:off x="0" y="362568"/>
            <a:ext cx="12192000" cy="798426"/>
          </a:xfrm>
        </p:spPr>
        <p:txBody>
          <a:bodyPr/>
          <a:lstStyle/>
          <a:p>
            <a:r>
              <a:rPr lang="en-GB" sz="4400" dirty="0"/>
              <a:t>Core principles of Person Centred Visiting</a:t>
            </a:r>
            <a:endParaRPr lang="en-US" dirty="0"/>
          </a:p>
        </p:txBody>
      </p:sp>
      <p:sp>
        <p:nvSpPr>
          <p:cNvPr id="2" name="Slide Number Placeholder 1"/>
          <p:cNvSpPr>
            <a:spLocks noGrp="1"/>
          </p:cNvSpPr>
          <p:nvPr>
            <p:ph type="sldNum" sz="quarter" idx="12"/>
          </p:nvPr>
        </p:nvSpPr>
        <p:spPr/>
        <p:txBody>
          <a:bodyPr/>
          <a:lstStyle/>
          <a:p>
            <a:pPr>
              <a:defRPr/>
            </a:pPr>
            <a:fld id="{E9680B50-099F-47CB-9BA3-3808ADC783E3}" type="slidenum">
              <a:rPr lang="en-US" smtClean="0"/>
              <a:pPr>
                <a:defRPr/>
              </a:pPr>
              <a:t>15</a:t>
            </a:fld>
            <a:endParaRPr lang="en-US"/>
          </a:p>
        </p:txBody>
      </p:sp>
    </p:spTree>
    <p:extLst>
      <p:ext uri="{BB962C8B-B14F-4D97-AF65-F5344CB8AC3E}">
        <p14:creationId xmlns:p14="http://schemas.microsoft.com/office/powerpoint/2010/main" val="2154522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C821-525C-9947-B420-2B3C799084DD}"/>
              </a:ext>
            </a:extLst>
          </p:cNvPr>
          <p:cNvSpPr>
            <a:spLocks noGrp="1"/>
          </p:cNvSpPr>
          <p:nvPr>
            <p:ph type="title"/>
          </p:nvPr>
        </p:nvSpPr>
        <p:spPr/>
        <p:txBody>
          <a:bodyPr/>
          <a:lstStyle/>
          <a:p>
            <a:r>
              <a:rPr lang="en-US" dirty="0"/>
              <a:t>Applying the PCV core principles</a:t>
            </a:r>
          </a:p>
        </p:txBody>
      </p:sp>
      <p:sp>
        <p:nvSpPr>
          <p:cNvPr id="3" name="Slide Number Placeholder 2">
            <a:extLst>
              <a:ext uri="{FF2B5EF4-FFF2-40B4-BE49-F238E27FC236}">
                <a16:creationId xmlns:a16="http://schemas.microsoft.com/office/drawing/2014/main" id="{CF7D8C70-6C98-1441-90F0-2A28FE6A692D}"/>
              </a:ext>
            </a:extLst>
          </p:cNvPr>
          <p:cNvSpPr>
            <a:spLocks noGrp="1"/>
          </p:cNvSpPr>
          <p:nvPr>
            <p:ph type="sldNum" sz="quarter" idx="12"/>
          </p:nvPr>
        </p:nvSpPr>
        <p:spPr/>
        <p:txBody>
          <a:bodyPr/>
          <a:lstStyle/>
          <a:p>
            <a:pPr>
              <a:defRPr/>
            </a:pPr>
            <a:fld id="{7245FE91-F614-469B-A6C4-A402F4F354CE}" type="slidenum">
              <a:rPr lang="en-US" smtClean="0"/>
              <a:pPr>
                <a:defRPr/>
              </a:pPr>
              <a:t>16</a:t>
            </a:fld>
            <a:endParaRPr lang="en-US"/>
          </a:p>
        </p:txBody>
      </p:sp>
      <p:sp>
        <p:nvSpPr>
          <p:cNvPr id="5" name="TextBox 4">
            <a:extLst>
              <a:ext uri="{FF2B5EF4-FFF2-40B4-BE49-F238E27FC236}">
                <a16:creationId xmlns:a16="http://schemas.microsoft.com/office/drawing/2014/main" id="{47BAB1E7-F6FC-4848-8C96-0637345ADE21}"/>
              </a:ext>
            </a:extLst>
          </p:cNvPr>
          <p:cNvSpPr txBox="1"/>
          <p:nvPr/>
        </p:nvSpPr>
        <p:spPr>
          <a:xfrm>
            <a:off x="215153" y="1703294"/>
            <a:ext cx="8697493" cy="5539978"/>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6316D"/>
                </a:solidFill>
              </a:rPr>
              <a:t>The application of the core principles of Person </a:t>
            </a:r>
            <a:r>
              <a:rPr lang="en-US" sz="2800" dirty="0" err="1">
                <a:solidFill>
                  <a:srgbClr val="06316D"/>
                </a:solidFill>
              </a:rPr>
              <a:t>Centred</a:t>
            </a:r>
            <a:r>
              <a:rPr lang="en-US" sz="2800" dirty="0">
                <a:solidFill>
                  <a:srgbClr val="06316D"/>
                </a:solidFill>
              </a:rPr>
              <a:t> Visiting in practice may look very different, depending on the patients you are helping and the ward you work in (for example, visiting in single room wards may look different to shared bays)</a:t>
            </a:r>
          </a:p>
          <a:p>
            <a:pPr marL="457200" indent="-457200">
              <a:buFont typeface="Arial" panose="020B0604020202020204" pitchFamily="34" charset="0"/>
              <a:buChar char="•"/>
            </a:pPr>
            <a:r>
              <a:rPr lang="en-US" sz="2800" dirty="0">
                <a:solidFill>
                  <a:srgbClr val="06316D"/>
                </a:solidFill>
              </a:rPr>
              <a:t>Avoid ‘one size fits all’ approaches where possible – for example, it may be helpful for some family members to be present during mealtimes, or ward rounds</a:t>
            </a:r>
          </a:p>
          <a:p>
            <a:pPr marL="457200" indent="-457200">
              <a:buFont typeface="Arial" panose="020B0604020202020204" pitchFamily="34" charset="0"/>
              <a:buChar char="•"/>
            </a:pPr>
            <a:r>
              <a:rPr lang="en-US" sz="2800" dirty="0">
                <a:solidFill>
                  <a:srgbClr val="06316D"/>
                </a:solidFill>
              </a:rPr>
              <a:t>Please speak to staff in your area to understand current arrangements.</a:t>
            </a:r>
          </a:p>
          <a:p>
            <a:endParaRPr lang="en-US" sz="2800" dirty="0">
              <a:solidFill>
                <a:srgbClr val="06316D"/>
              </a:solidFill>
            </a:endParaRPr>
          </a:p>
          <a:p>
            <a:endParaRPr lang="en-US" dirty="0"/>
          </a:p>
        </p:txBody>
      </p:sp>
      <p:pic>
        <p:nvPicPr>
          <p:cNvPr id="6" name="Picture 5" descr="PCV Character_staff_muslim woma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798" y="1825625"/>
            <a:ext cx="3084722" cy="3385353"/>
          </a:xfrm>
          <a:prstGeom prst="rect">
            <a:avLst/>
          </a:prstGeom>
        </p:spPr>
      </p:pic>
    </p:spTree>
    <p:extLst>
      <p:ext uri="{BB962C8B-B14F-4D97-AF65-F5344CB8AC3E}">
        <p14:creationId xmlns:p14="http://schemas.microsoft.com/office/powerpoint/2010/main" val="2008171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74072" y="2280084"/>
            <a:ext cx="10724636" cy="2844366"/>
          </a:xfrm>
          <a:prstGeom prst="roundRect">
            <a:avLst>
              <a:gd name="adj" fmla="val 7975"/>
            </a:avLst>
          </a:prstGeom>
          <a:solidFill>
            <a:srgbClr val="F39200">
              <a:alpha val="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CV - character - elderly woman ptient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128" y="4120402"/>
            <a:ext cx="2808000" cy="2808000"/>
          </a:xfrm>
          <a:prstGeom prst="rect">
            <a:avLst/>
          </a:prstGeom>
        </p:spPr>
      </p:pic>
      <p:sp>
        <p:nvSpPr>
          <p:cNvPr id="2" name="Title 1"/>
          <p:cNvSpPr>
            <a:spLocks noGrp="1"/>
          </p:cNvSpPr>
          <p:nvPr>
            <p:ph type="title"/>
          </p:nvPr>
        </p:nvSpPr>
        <p:spPr/>
        <p:txBody>
          <a:bodyPr/>
          <a:lstStyle/>
          <a:p>
            <a:r>
              <a:rPr lang="en-GB" dirty="0"/>
              <a:t>The difference this makes</a:t>
            </a:r>
          </a:p>
        </p:txBody>
      </p:sp>
      <p:sp>
        <p:nvSpPr>
          <p:cNvPr id="5" name="Slide Number Placeholder 4"/>
          <p:cNvSpPr>
            <a:spLocks noGrp="1"/>
          </p:cNvSpPr>
          <p:nvPr>
            <p:ph type="sldNum" sz="quarter" idx="12"/>
          </p:nvPr>
        </p:nvSpPr>
        <p:spPr/>
        <p:txBody>
          <a:bodyPr/>
          <a:lstStyle/>
          <a:p>
            <a:pPr>
              <a:defRPr/>
            </a:pPr>
            <a:fld id="{651BD9C8-8C49-4B5D-8A85-0720B692DBF5}" type="slidenum">
              <a:rPr lang="en-US" smtClean="0"/>
              <a:pPr>
                <a:defRPr/>
              </a:pPr>
              <a:t>17</a:t>
            </a:fld>
            <a:endParaRPr lang="en-US"/>
          </a:p>
        </p:txBody>
      </p:sp>
      <p:sp>
        <p:nvSpPr>
          <p:cNvPr id="7" name="Rounded Rectangle 6"/>
          <p:cNvSpPr/>
          <p:nvPr/>
        </p:nvSpPr>
        <p:spPr>
          <a:xfrm>
            <a:off x="759364" y="2300441"/>
            <a:ext cx="10739344" cy="2309659"/>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t"/>
          <a:lstStyle/>
          <a:p>
            <a:pPr lvl="0"/>
            <a:r>
              <a:rPr lang="en-GB" sz="2400" dirty="0">
                <a:solidFill>
                  <a:srgbClr val="002060"/>
                </a:solidFill>
                <a:latin typeface="Arial" panose="020B0604020202020204" pitchFamily="34" charset="0"/>
                <a:cs typeface="Arial" panose="020B0604020202020204" pitchFamily="34" charset="0"/>
              </a:rPr>
              <a:t>Being in hospital is a stressful time and welcome family and friends being able to visit when they want.</a:t>
            </a:r>
          </a:p>
          <a:p>
            <a:pPr lvl="0"/>
            <a:endParaRPr lang="en-GB" sz="2400" dirty="0">
              <a:solidFill>
                <a:srgbClr val="002060"/>
              </a:solidFill>
              <a:latin typeface="Arial" panose="020B0604020202020204" pitchFamily="34" charset="0"/>
              <a:cs typeface="Arial" panose="020B0604020202020204" pitchFamily="34" charset="0"/>
            </a:endParaRPr>
          </a:p>
          <a:p>
            <a:pPr lvl="0"/>
            <a:r>
              <a:rPr lang="en-GB" sz="2400" dirty="0">
                <a:solidFill>
                  <a:srgbClr val="002060"/>
                </a:solidFill>
                <a:latin typeface="Arial" panose="020B0604020202020204" pitchFamily="34" charset="0"/>
                <a:cs typeface="Arial" panose="020B0604020202020204" pitchFamily="34" charset="0"/>
              </a:rPr>
              <a:t>Change to visiting long overdue. Living in modern time and need to move  forward.</a:t>
            </a:r>
          </a:p>
          <a:p>
            <a:pPr lvl="0"/>
            <a:endParaRPr lang="en-GB" sz="2400" dirty="0">
              <a:solidFill>
                <a:srgbClr val="002060"/>
              </a:solidFill>
              <a:latin typeface="Arial" panose="020B0604020202020204" pitchFamily="34" charset="0"/>
              <a:cs typeface="Arial" panose="020B0604020202020204" pitchFamily="34" charset="0"/>
            </a:endParaRPr>
          </a:p>
          <a:p>
            <a:pPr lvl="0"/>
            <a:r>
              <a:rPr lang="en-GB" sz="2400" dirty="0">
                <a:solidFill>
                  <a:srgbClr val="002060"/>
                </a:solidFill>
                <a:latin typeface="Arial" panose="020B0604020202020204" pitchFamily="34" charset="0"/>
                <a:cs typeface="Arial" panose="020B0604020202020204" pitchFamily="34" charset="0"/>
              </a:rPr>
              <a:t>I would like my partner to be there to help with personal care</a:t>
            </a:r>
          </a:p>
          <a:p>
            <a:endParaRPr lang="en-GB" sz="2400" dirty="0">
              <a:solidFill>
                <a:srgbClr val="06316D"/>
              </a:solidFill>
              <a:latin typeface="Arial"/>
              <a:cs typeface="Arial"/>
            </a:endParaRPr>
          </a:p>
          <a:p>
            <a:r>
              <a:rPr lang="en-GB" i="1" dirty="0">
                <a:solidFill>
                  <a:srgbClr val="06316D"/>
                </a:solidFill>
                <a:latin typeface="Arial"/>
                <a:cs typeface="Arial"/>
              </a:rPr>
              <a:t>Patients in Critical Care, QEUH</a:t>
            </a:r>
          </a:p>
        </p:txBody>
      </p:sp>
      <p:pic>
        <p:nvPicPr>
          <p:cNvPr id="8" name="Picture 7" descr="Untitled-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02" y="2280084"/>
            <a:ext cx="451383" cy="359696"/>
          </a:xfrm>
          <a:prstGeom prst="rect">
            <a:avLst/>
          </a:prstGeom>
        </p:spPr>
      </p:pic>
      <p:pic>
        <p:nvPicPr>
          <p:cNvPr id="9" name="Picture 8" descr="Untitled-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163128" y="4553307"/>
            <a:ext cx="315853" cy="251695"/>
          </a:xfrm>
          <a:prstGeom prst="rect">
            <a:avLst/>
          </a:prstGeom>
        </p:spPr>
      </p:pic>
    </p:spTree>
    <p:extLst>
      <p:ext uri="{BB962C8B-B14F-4D97-AF65-F5344CB8AC3E}">
        <p14:creationId xmlns:p14="http://schemas.microsoft.com/office/powerpoint/2010/main" val="330824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126804" y="1398981"/>
            <a:ext cx="6632577" cy="2688977"/>
          </a:xfrm>
          <a:prstGeom prst="rect">
            <a:avLst/>
          </a:prstGeom>
        </p:spPr>
        <p:txBody>
          <a:bodyPr anchor="ctr" anchorCtr="0"/>
          <a:lst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eaLnBrk="1" hangingPunct="1">
              <a:spcBef>
                <a:spcPct val="0"/>
              </a:spcBef>
              <a:buClrTx/>
              <a:buSzTx/>
              <a:buNone/>
              <a:defRPr/>
            </a:pPr>
            <a:r>
              <a:rPr lang="en-GB" altLang="en-US" sz="2400" dirty="0"/>
              <a:t>Virtual visiting can help patients to see those who matter to them when they are not able to visit in person. Patients can keep in touch with their relatives and friends by using technology on their mobile device, laptops or computers.</a:t>
            </a:r>
          </a:p>
        </p:txBody>
      </p:sp>
      <p:sp>
        <p:nvSpPr>
          <p:cNvPr id="21506" name="Title 1"/>
          <p:cNvSpPr>
            <a:spLocks noGrp="1"/>
          </p:cNvSpPr>
          <p:nvPr>
            <p:ph type="title" idx="4294967295"/>
          </p:nvPr>
        </p:nvSpPr>
        <p:spPr>
          <a:xfrm>
            <a:off x="0" y="514350"/>
            <a:ext cx="12192000" cy="781050"/>
          </a:xfrm>
        </p:spPr>
        <p:txBody>
          <a:bodyPr/>
          <a:lstStyle/>
          <a:p>
            <a:pPr eaLnBrk="1" hangingPunct="1"/>
            <a:r>
              <a:rPr lang="en-GB" altLang="en-US" dirty="0"/>
              <a:t>Virtual visiting</a:t>
            </a:r>
          </a:p>
        </p:txBody>
      </p:sp>
      <p:pic>
        <p:nvPicPr>
          <p:cNvPr id="614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88" y="4180515"/>
            <a:ext cx="4013948" cy="37100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indoor, person&#10;&#10;Description automatically generated">
            <a:extLst>
              <a:ext uri="{FF2B5EF4-FFF2-40B4-BE49-F238E27FC236}">
                <a16:creationId xmlns:a16="http://schemas.microsoft.com/office/drawing/2014/main" id="{8B0AF9E1-8A45-2041-BC1C-DDF71B6A606D}"/>
              </a:ext>
            </a:extLst>
          </p:cNvPr>
          <p:cNvPicPr>
            <a:picLocks noChangeAspect="1"/>
          </p:cNvPicPr>
          <p:nvPr/>
        </p:nvPicPr>
        <p:blipFill>
          <a:blip r:embed="rId4"/>
          <a:stretch>
            <a:fillRect/>
          </a:stretch>
        </p:blipFill>
        <p:spPr>
          <a:xfrm>
            <a:off x="162388" y="1387958"/>
            <a:ext cx="4800000" cy="2700000"/>
          </a:xfrm>
          <a:prstGeom prst="rect">
            <a:avLst/>
          </a:prstGeom>
        </p:spPr>
      </p:pic>
      <p:sp>
        <p:nvSpPr>
          <p:cNvPr id="6" name="Content Placeholder 2"/>
          <p:cNvSpPr txBox="1">
            <a:spLocks/>
          </p:cNvSpPr>
          <p:nvPr/>
        </p:nvSpPr>
        <p:spPr>
          <a:xfrm>
            <a:off x="4284324" y="4329495"/>
            <a:ext cx="7475057" cy="2528505"/>
          </a:xfrm>
          <a:prstGeom prst="rect">
            <a:avLst/>
          </a:prstGeom>
        </p:spPr>
        <p:txBody>
          <a:bodyPr/>
          <a:lst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None/>
            </a:pPr>
            <a:r>
              <a:rPr lang="en-GB" altLang="en-US" sz="2400" dirty="0"/>
              <a:t>All wards have iPads set up to enable 'virtual visits‘</a:t>
            </a:r>
          </a:p>
          <a:p>
            <a:pPr marL="0" indent="0" eaLnBrk="1" hangingPunct="1">
              <a:spcBef>
                <a:spcPct val="0"/>
              </a:spcBef>
              <a:buNone/>
            </a:pPr>
            <a:r>
              <a:rPr lang="en-GB" altLang="en-US" sz="2400" dirty="0"/>
              <a:t>(video call) using </a:t>
            </a:r>
            <a:r>
              <a:rPr lang="en-GB" altLang="en-US" sz="2400" b="1" dirty="0"/>
              <a:t>FaceTime, Skype or Zoom.</a:t>
            </a:r>
          </a:p>
          <a:p>
            <a:pPr eaLnBrk="1" hangingPunct="1">
              <a:spcBef>
                <a:spcPct val="0"/>
              </a:spcBef>
            </a:pPr>
            <a:endParaRPr lang="en-GB" altLang="en-US" sz="2400" dirty="0"/>
          </a:p>
          <a:p>
            <a:pPr marL="0" indent="0" eaLnBrk="1" hangingPunct="1">
              <a:spcBef>
                <a:spcPct val="0"/>
              </a:spcBef>
              <a:buNone/>
            </a:pPr>
            <a:r>
              <a:rPr lang="en-GB" altLang="en-US" sz="2400" dirty="0"/>
              <a:t>Further information can be found</a:t>
            </a:r>
            <a:r>
              <a:rPr lang="en-GB" altLang="en-US" sz="2400" b="1" dirty="0"/>
              <a:t> </a:t>
            </a:r>
            <a:r>
              <a:rPr lang="en-GB" altLang="en-US" sz="2400" b="1" u="sng" dirty="0">
                <a:hlinkClick r:id="rId5"/>
              </a:rPr>
              <a:t>here.</a:t>
            </a:r>
            <a:endParaRPr lang="en-GB" altLang="en-US" sz="2400" b="1" u="sng" dirty="0"/>
          </a:p>
          <a:p>
            <a:pPr marL="0" indent="0">
              <a:buFont typeface="Arial"/>
              <a:buNone/>
            </a:pPr>
            <a:endParaRPr lang="en-GB" dirty="0"/>
          </a:p>
        </p:txBody>
      </p:sp>
      <p:sp>
        <p:nvSpPr>
          <p:cNvPr id="7" name="Slide Number Placeholder 3"/>
          <p:cNvSpPr>
            <a:spLocks noGrp="1"/>
          </p:cNvSpPr>
          <p:nvPr>
            <p:ph type="sldNum" sz="quarter" idx="12"/>
          </p:nvPr>
        </p:nvSpPr>
        <p:spPr>
          <a:xfrm>
            <a:off x="11498708" y="5924353"/>
            <a:ext cx="693292" cy="755994"/>
          </a:xfrm>
        </p:spPr>
        <p:txBody>
          <a:bodyPr/>
          <a:lstStyle/>
          <a:p>
            <a:pPr>
              <a:defRPr/>
            </a:pPr>
            <a:r>
              <a:rPr lang="en-US" dirty="0"/>
              <a:t>13</a:t>
            </a:r>
          </a:p>
        </p:txBody>
      </p:sp>
    </p:spTree>
    <p:extLst>
      <p:ext uri="{BB962C8B-B14F-4D97-AF65-F5344CB8AC3E}">
        <p14:creationId xmlns:p14="http://schemas.microsoft.com/office/powerpoint/2010/main" val="3304196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533612"/>
            <a:ext cx="12192000" cy="743026"/>
          </a:xfrm>
        </p:spPr>
        <p:txBody>
          <a:bodyPr/>
          <a:lstStyle/>
          <a:p>
            <a:pPr eaLnBrk="1" hangingPunct="1"/>
            <a:r>
              <a:rPr lang="en-GB" altLang="en-US" sz="4000" dirty="0"/>
              <a:t>Asking patients about their experience of care</a:t>
            </a:r>
          </a:p>
        </p:txBody>
      </p:sp>
      <p:pic>
        <p:nvPicPr>
          <p:cNvPr id="2355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029641" y="1388280"/>
            <a:ext cx="403578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Content Placeholder 4" descr="CAS.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142067" y="1388280"/>
            <a:ext cx="3959641" cy="1800000"/>
          </a:xfrm>
        </p:spPr>
      </p:pic>
      <p:sp>
        <p:nvSpPr>
          <p:cNvPr id="5" name="Content Placeholder 2"/>
          <p:cNvSpPr txBox="1">
            <a:spLocks/>
          </p:cNvSpPr>
          <p:nvPr/>
        </p:nvSpPr>
        <p:spPr>
          <a:xfrm>
            <a:off x="142067" y="3582770"/>
            <a:ext cx="11862236" cy="2090332"/>
          </a:xfrm>
          <a:prstGeom prst="rect">
            <a:avLst/>
          </a:prstGeom>
        </p:spPr>
        <p:txBody>
          <a:bodyPr/>
          <a:lst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ClrTx/>
              <a:buSzTx/>
              <a:buNone/>
              <a:defRPr/>
            </a:pPr>
            <a:r>
              <a:rPr lang="en-GB" altLang="en-US" sz="2400" dirty="0">
                <a:latin typeface="Arial" panose="020B0604020202020204" pitchFamily="34" charset="0"/>
                <a:ea typeface="Calibri" panose="020F0502020204030204" pitchFamily="34" charset="0"/>
                <a:cs typeface="Times New Roman" panose="02020603050405020304" pitchFamily="18" charset="0"/>
              </a:rPr>
              <a:t>Gathering feedback helps us to learn what is important to patients and their families, so we can learn what we do well and where we can improve.</a:t>
            </a:r>
          </a:p>
          <a:p>
            <a:pPr marL="0" indent="0" eaLnBrk="1" hangingPunct="1">
              <a:spcBef>
                <a:spcPct val="0"/>
              </a:spcBef>
              <a:buClrTx/>
              <a:buSzTx/>
              <a:buNone/>
              <a:defRPr/>
            </a:pPr>
            <a:r>
              <a:rPr lang="en-GB" altLang="en-US" sz="2400" dirty="0">
                <a:latin typeface="Arial" panose="020B0604020202020204" pitchFamily="34" charset="0"/>
                <a:ea typeface="Calibri" panose="020F0502020204030204" pitchFamily="34" charset="0"/>
                <a:cs typeface="Times New Roman" panose="02020603050405020304" pitchFamily="18" charset="0"/>
              </a:rPr>
              <a:t>For example, </a:t>
            </a:r>
            <a:r>
              <a:rPr lang="en-GB" altLang="en-US" sz="2400" dirty="0">
                <a:latin typeface="Arial" panose="020B0604020202020204" pitchFamily="34" charset="0"/>
                <a:ea typeface="Calibri" panose="020F0502020204030204" pitchFamily="34" charset="0"/>
                <a:cs typeface="Times New Roman" panose="02020603050405020304" pitchFamily="18" charset="0"/>
                <a:hlinkClick r:id="rId5"/>
              </a:rPr>
              <a:t>Care Opinion</a:t>
            </a:r>
            <a:r>
              <a:rPr lang="en-GB" altLang="en-US" sz="2400" dirty="0">
                <a:latin typeface="Arial" panose="020B0604020202020204" pitchFamily="34" charset="0"/>
                <a:ea typeface="Calibri" panose="020F0502020204030204" pitchFamily="34" charset="0"/>
                <a:cs typeface="Times New Roman" panose="02020603050405020304" pitchFamily="18" charset="0"/>
              </a:rPr>
              <a:t> is an online platform where patients, families and carers can share their experience of health or care services to help make care better for everyone.</a:t>
            </a:r>
            <a:endParaRPr lang="en-GB" altLang="en-US" sz="2400" dirty="0"/>
          </a:p>
        </p:txBody>
      </p:sp>
      <p:sp>
        <p:nvSpPr>
          <p:cNvPr id="6" name="Slide Number Placeholder 3"/>
          <p:cNvSpPr>
            <a:spLocks noGrp="1"/>
          </p:cNvSpPr>
          <p:nvPr>
            <p:ph type="sldNum" sz="quarter" idx="12"/>
          </p:nvPr>
        </p:nvSpPr>
        <p:spPr>
          <a:xfrm>
            <a:off x="11498708" y="5924353"/>
            <a:ext cx="693292" cy="755994"/>
          </a:xfrm>
        </p:spPr>
        <p:txBody>
          <a:bodyPr/>
          <a:lstStyle/>
          <a:p>
            <a:pPr>
              <a:defRPr/>
            </a:pPr>
            <a:r>
              <a:rPr lang="en-US" dirty="0"/>
              <a:t>14</a:t>
            </a:r>
          </a:p>
        </p:txBody>
      </p:sp>
    </p:spTree>
    <p:extLst>
      <p:ext uri="{BB962C8B-B14F-4D97-AF65-F5344CB8AC3E}">
        <p14:creationId xmlns:p14="http://schemas.microsoft.com/office/powerpoint/2010/main" val="53205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person-centred care?</a:t>
            </a:r>
          </a:p>
        </p:txBody>
      </p:sp>
      <p:sp>
        <p:nvSpPr>
          <p:cNvPr id="3" name="Content Placeholder 2"/>
          <p:cNvSpPr>
            <a:spLocks noGrp="1"/>
          </p:cNvSpPr>
          <p:nvPr>
            <p:ph idx="1"/>
          </p:nvPr>
        </p:nvSpPr>
        <p:spPr/>
        <p:txBody>
          <a:bodyPr/>
          <a:lstStyle/>
          <a:p>
            <a:pPr eaLnBrk="1" hangingPunct="1">
              <a:spcBef>
                <a:spcPct val="0"/>
              </a:spcBef>
            </a:pPr>
            <a:r>
              <a:rPr lang="en-GB" altLang="en-US" sz="2400" dirty="0"/>
              <a:t>The term 'person-centred care' is used to describe many different principles and activities.  When care is person-centred, what it looks like will depend on the needs, circumstances and preferences of the person receiving care.    What is important to one person in their health care may not be as important to another.  It may also change over time, as the person’s needs change.</a:t>
            </a:r>
          </a:p>
          <a:p>
            <a:pPr marL="0" indent="0" eaLnBrk="1" hangingPunct="1">
              <a:spcBef>
                <a:spcPct val="0"/>
              </a:spcBef>
              <a:buNone/>
            </a:pPr>
            <a:endParaRPr lang="en-GB" altLang="en-US" sz="2400" dirty="0"/>
          </a:p>
          <a:p>
            <a:pPr eaLnBrk="1" hangingPunct="1">
              <a:spcBef>
                <a:spcPct val="0"/>
              </a:spcBef>
            </a:pPr>
            <a:r>
              <a:rPr lang="en-GB" altLang="en-US" sz="2400" dirty="0"/>
              <a:t>In health care, no matter who you are or what your role is, the people who use our services should be central to everything that we do.</a:t>
            </a:r>
          </a:p>
          <a:p>
            <a:pPr eaLnBrk="1" hangingPunct="1">
              <a:spcBef>
                <a:spcPct val="0"/>
              </a:spcBef>
            </a:pPr>
            <a:endParaRPr lang="en-GB" altLang="en-US" sz="2400" dirty="0"/>
          </a:p>
          <a:p>
            <a:pPr eaLnBrk="1" hangingPunct="1">
              <a:spcBef>
                <a:spcPct val="0"/>
              </a:spcBef>
            </a:pPr>
            <a:r>
              <a:rPr lang="en-GB" altLang="en-US" sz="2400" dirty="0"/>
              <a:t>Take a few minutes to play the video on the next page</a:t>
            </a:r>
          </a:p>
        </p:txBody>
      </p:sp>
      <p:sp>
        <p:nvSpPr>
          <p:cNvPr id="4" name="Slide Number Placeholder 3"/>
          <p:cNvSpPr>
            <a:spLocks noGrp="1"/>
          </p:cNvSpPr>
          <p:nvPr>
            <p:ph type="sldNum" sz="quarter" idx="12"/>
          </p:nvPr>
        </p:nvSpPr>
        <p:spPr/>
        <p:txBody>
          <a:bodyPr/>
          <a:lstStyle/>
          <a:p>
            <a:pPr>
              <a:defRPr/>
            </a:pPr>
            <a:fld id="{651BD9C8-8C49-4B5D-8A85-0720B692DBF5}" type="slidenum">
              <a:rPr lang="en-US" smtClean="0"/>
              <a:pPr>
                <a:defRPr/>
              </a:pPr>
              <a:t>2</a:t>
            </a:fld>
            <a:endParaRPr lang="en-US" dirty="0"/>
          </a:p>
        </p:txBody>
      </p:sp>
    </p:spTree>
    <p:extLst>
      <p:ext uri="{BB962C8B-B14F-4D97-AF65-F5344CB8AC3E}">
        <p14:creationId xmlns:p14="http://schemas.microsoft.com/office/powerpoint/2010/main" val="49065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a:t>Care Experience Feedback </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 y="1520824"/>
            <a:ext cx="5164667" cy="5263485"/>
          </a:xfrm>
        </p:spPr>
      </p:pic>
      <p:pic>
        <p:nvPicPr>
          <p:cNvPr id="4100" name="Picture 4" descr="Person centred vis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781" y="1520824"/>
            <a:ext cx="3888658" cy="19938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5692876" y="3651707"/>
            <a:ext cx="6334241" cy="2090332"/>
          </a:xfrm>
          <a:prstGeom prst="rect">
            <a:avLst/>
          </a:prstGeom>
        </p:spPr>
        <p:txBody>
          <a:bodyPr/>
          <a:lstStyle>
            <a:lvl1pPr marL="228600" indent="-228600" algn="l" rtl="0" eaLnBrk="0" fontAlgn="base" hangingPunct="0">
              <a:lnSpc>
                <a:spcPct val="100000"/>
              </a:lnSpc>
              <a:spcBef>
                <a:spcPts val="1000"/>
              </a:spcBef>
              <a:spcAft>
                <a:spcPct val="0"/>
              </a:spcAft>
              <a:buClr>
                <a:srgbClr val="06316D"/>
              </a:buClr>
              <a:buSzPct val="100000"/>
              <a:buFont typeface="Arial"/>
              <a:buChar char="•"/>
              <a:defRPr sz="2800" kern="1200">
                <a:solidFill>
                  <a:srgbClr val="092869"/>
                </a:solidFill>
                <a:latin typeface="Arial"/>
                <a:ea typeface="+mn-ea"/>
                <a:cs typeface="Arial"/>
              </a:defRPr>
            </a:lvl1pPr>
            <a:lvl2pPr marL="6858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2pPr>
            <a:lvl3pPr marL="11430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3pPr>
            <a:lvl4pPr marL="16002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4pPr>
            <a:lvl5pPr marL="2057400" indent="-228600" algn="l" rtl="0" eaLnBrk="0" fontAlgn="base" hangingPunct="0">
              <a:lnSpc>
                <a:spcPct val="100000"/>
              </a:lnSpc>
              <a:spcBef>
                <a:spcPts val="500"/>
              </a:spcBef>
              <a:spcAft>
                <a:spcPct val="0"/>
              </a:spcAft>
              <a:buClr>
                <a:srgbClr val="06316D"/>
              </a:buClr>
              <a:buSzPct val="100000"/>
              <a:buFont typeface="Arial"/>
              <a:buChar char="•"/>
              <a:defRPr sz="2800" kern="1200">
                <a:solidFill>
                  <a:srgbClr val="092869"/>
                </a:solidFill>
                <a:latin typeface="Arial"/>
                <a:ea typeface="+mn-ea"/>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ct val="0"/>
              </a:spcBef>
              <a:buClrTx/>
              <a:buSzTx/>
              <a:buNone/>
              <a:defRPr/>
            </a:pPr>
            <a:r>
              <a:rPr lang="en-GB" altLang="en-US" sz="2400" dirty="0">
                <a:latin typeface="Arial" panose="020B0604020202020204" pitchFamily="34" charset="0"/>
                <a:ea typeface="Calibri" panose="020F0502020204030204" pitchFamily="34" charset="0"/>
                <a:cs typeface="Times New Roman" panose="02020603050405020304" pitchFamily="18" charset="0"/>
              </a:rPr>
              <a:t>In your ward or department there may be other ways to gather care experience or feedback. Find out by asking your colleagues. </a:t>
            </a:r>
          </a:p>
          <a:p>
            <a:pPr marL="0" indent="0" eaLnBrk="1" hangingPunct="1">
              <a:spcBef>
                <a:spcPct val="0"/>
              </a:spcBef>
              <a:buClrTx/>
              <a:buSzTx/>
              <a:buNone/>
              <a:defRPr/>
            </a:pPr>
            <a:endParaRPr lang="en-GB" altLang="en-US" sz="2400" dirty="0">
              <a:latin typeface="Arial" panose="020B0604020202020204" pitchFamily="34" charset="0"/>
              <a:cs typeface="Times New Roman" panose="02020603050405020304" pitchFamily="18" charset="0"/>
            </a:endParaRPr>
          </a:p>
          <a:p>
            <a:pPr marL="0" indent="0" eaLnBrk="1" hangingPunct="1">
              <a:spcBef>
                <a:spcPct val="0"/>
              </a:spcBef>
              <a:buClrTx/>
              <a:buSzTx/>
              <a:buNone/>
              <a:defRPr/>
            </a:pPr>
            <a:r>
              <a:rPr lang="en-GB" altLang="en-US" sz="2400" dirty="0">
                <a:latin typeface="Arial" panose="020B0604020202020204" pitchFamily="34" charset="0"/>
                <a:cs typeface="Times New Roman" panose="02020603050405020304" pitchFamily="18" charset="0"/>
              </a:rPr>
              <a:t>Many wards display their Care Experience feedback on the ‘You said, we did’ board.</a:t>
            </a:r>
            <a:endParaRPr lang="en-GB" altLang="en-US" sz="2400" dirty="0"/>
          </a:p>
          <a:p>
            <a:pPr eaLnBrk="1" hangingPunct="1">
              <a:spcBef>
                <a:spcPct val="0"/>
              </a:spcBef>
            </a:pPr>
            <a:endParaRPr lang="en-GB" altLang="en-US" sz="2400" dirty="0"/>
          </a:p>
          <a:p>
            <a:pPr marL="0" indent="0">
              <a:buFont typeface="Arial"/>
              <a:buNone/>
            </a:pPr>
            <a:endParaRPr lang="en-GB" dirty="0"/>
          </a:p>
        </p:txBody>
      </p:sp>
      <p:sp>
        <p:nvSpPr>
          <p:cNvPr id="6" name="Slide Number Placeholder 3"/>
          <p:cNvSpPr>
            <a:spLocks noGrp="1"/>
          </p:cNvSpPr>
          <p:nvPr>
            <p:ph type="sldNum" sz="quarter" idx="12"/>
          </p:nvPr>
        </p:nvSpPr>
        <p:spPr>
          <a:xfrm>
            <a:off x="11498708" y="5924353"/>
            <a:ext cx="693292" cy="755994"/>
          </a:xfrm>
        </p:spPr>
        <p:txBody>
          <a:bodyPr/>
          <a:lstStyle/>
          <a:p>
            <a:pPr>
              <a:defRPr/>
            </a:pPr>
            <a:r>
              <a:rPr lang="en-US" dirty="0"/>
              <a:t>15</a:t>
            </a:r>
          </a:p>
        </p:txBody>
      </p:sp>
    </p:spTree>
    <p:extLst>
      <p:ext uri="{BB962C8B-B14F-4D97-AF65-F5344CB8AC3E}">
        <p14:creationId xmlns:p14="http://schemas.microsoft.com/office/powerpoint/2010/main" val="1813324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32325" y="106884"/>
            <a:ext cx="7559675" cy="1934121"/>
          </a:xfrm>
        </p:spPr>
        <p:txBody>
          <a:bodyPr/>
          <a:lstStyle/>
          <a:p>
            <a:pPr eaLnBrk="1" hangingPunct="1"/>
            <a:r>
              <a:rPr lang="en-GB" altLang="en-US" dirty="0"/>
              <a:t>Make person centred care part of your everyday approach…</a:t>
            </a:r>
          </a:p>
        </p:txBody>
      </p:sp>
      <p:sp>
        <p:nvSpPr>
          <p:cNvPr id="27651" name="Content Placeholder 2"/>
          <p:cNvSpPr>
            <a:spLocks noGrp="1"/>
          </p:cNvSpPr>
          <p:nvPr>
            <p:ph idx="1"/>
          </p:nvPr>
        </p:nvSpPr>
        <p:spPr>
          <a:xfrm>
            <a:off x="4770438" y="2263775"/>
            <a:ext cx="7696200" cy="5005388"/>
          </a:xfrm>
        </p:spPr>
        <p:txBody>
          <a:bodyPr/>
          <a:lstStyle/>
          <a:p>
            <a:pPr marL="0" indent="0" eaLnBrk="1" hangingPunct="1">
              <a:buFont typeface="Arial" panose="020B0604020202020204" pitchFamily="34" charset="0"/>
              <a:buNone/>
            </a:pPr>
            <a:r>
              <a:rPr lang="en-GB" altLang="en-US" sz="4400" dirty="0"/>
              <a:t>“</a:t>
            </a:r>
            <a:r>
              <a:rPr lang="en-GB" altLang="en-US" sz="4000" dirty="0"/>
              <a:t>people will forget what you</a:t>
            </a:r>
          </a:p>
          <a:p>
            <a:pPr marL="0" indent="0" eaLnBrk="1" hangingPunct="1">
              <a:buFont typeface="Arial" panose="020B0604020202020204" pitchFamily="34" charset="0"/>
              <a:buNone/>
            </a:pPr>
            <a:r>
              <a:rPr lang="en-GB" altLang="en-US" sz="4000" dirty="0"/>
              <a:t> said, people will forget what </a:t>
            </a:r>
          </a:p>
          <a:p>
            <a:pPr marL="0" indent="0" eaLnBrk="1" hangingPunct="1">
              <a:buFont typeface="Arial" panose="020B0604020202020204" pitchFamily="34" charset="0"/>
              <a:buNone/>
            </a:pPr>
            <a:r>
              <a:rPr lang="en-GB" altLang="en-US" sz="4000" dirty="0"/>
              <a:t>you did, but people will never forget how you made them feel”</a:t>
            </a:r>
          </a:p>
          <a:p>
            <a:pPr marL="0" indent="0" eaLnBrk="1" hangingPunct="1">
              <a:buFont typeface="Arial" panose="020B0604020202020204" pitchFamily="34" charset="0"/>
              <a:buNone/>
            </a:pPr>
            <a:r>
              <a:rPr lang="en-GB" altLang="en-US" sz="4400" dirty="0"/>
              <a:t> </a:t>
            </a:r>
            <a:r>
              <a:rPr lang="en-GB" altLang="en-US" sz="1800" i="1" dirty="0"/>
              <a:t>(Maya </a:t>
            </a:r>
            <a:r>
              <a:rPr lang="en-GB" altLang="en-US" sz="1800" i="1" dirty="0" err="1"/>
              <a:t>Anjelou</a:t>
            </a:r>
            <a:r>
              <a:rPr lang="en-GB" altLang="en-US" sz="1800" i="1" dirty="0"/>
              <a:t>)</a:t>
            </a:r>
          </a:p>
        </p:txBody>
      </p:sp>
      <p:pic>
        <p:nvPicPr>
          <p:cNvPr id="276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275" y="44450"/>
            <a:ext cx="4464050" cy="669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12"/>
          </p:nvPr>
        </p:nvSpPr>
        <p:spPr>
          <a:xfrm>
            <a:off x="11498708" y="5924353"/>
            <a:ext cx="693292" cy="755994"/>
          </a:xfrm>
        </p:spPr>
        <p:txBody>
          <a:bodyPr/>
          <a:lstStyle/>
          <a:p>
            <a:pPr>
              <a:defRPr/>
            </a:pPr>
            <a:r>
              <a:rPr lang="en-US" dirty="0"/>
              <a:t>16</a:t>
            </a:r>
          </a:p>
        </p:txBody>
      </p:sp>
    </p:spTree>
    <p:extLst>
      <p:ext uri="{BB962C8B-B14F-4D97-AF65-F5344CB8AC3E}">
        <p14:creationId xmlns:p14="http://schemas.microsoft.com/office/powerpoint/2010/main" val="1922230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GB" altLang="en-US" dirty="0"/>
              <a:t>What is person-centred care?</a:t>
            </a:r>
          </a:p>
        </p:txBody>
      </p:sp>
      <p:pic>
        <p:nvPicPr>
          <p:cNvPr id="6" name="118475532"/>
          <p:cNvPicPr>
            <a:picLocks noGrp="1" noRot="1" noChangeAspect="1"/>
          </p:cNvPicPr>
          <p:nvPr>
            <p:ph idx="1"/>
            <a:videoFile r:link="rId1"/>
          </p:nvPr>
        </p:nvPicPr>
        <p:blipFill>
          <a:blip r:embed="rId4"/>
          <a:stretch>
            <a:fillRect/>
          </a:stretch>
        </p:blipFill>
        <p:spPr>
          <a:xfrm>
            <a:off x="1723776" y="1541124"/>
            <a:ext cx="8951073" cy="5034979"/>
          </a:xfrm>
          <a:prstGeom prst="rect">
            <a:avLst/>
          </a:prstGeom>
        </p:spPr>
      </p:pic>
      <p:sp>
        <p:nvSpPr>
          <p:cNvPr id="4" name="Slide Number Placeholder 3"/>
          <p:cNvSpPr>
            <a:spLocks noGrp="1"/>
          </p:cNvSpPr>
          <p:nvPr>
            <p:ph type="sldNum" sz="quarter" idx="12"/>
          </p:nvPr>
        </p:nvSpPr>
        <p:spPr>
          <a:xfrm>
            <a:off x="11498708" y="5924353"/>
            <a:ext cx="693292" cy="755994"/>
          </a:xfrm>
        </p:spPr>
        <p:txBody>
          <a:bodyPr/>
          <a:lstStyle/>
          <a:p>
            <a:pPr>
              <a:defRPr/>
            </a:pPr>
            <a:r>
              <a:rPr lang="en-US" dirty="0"/>
              <a:t>3</a:t>
            </a:r>
          </a:p>
        </p:txBody>
      </p:sp>
    </p:spTree>
    <p:extLst>
      <p:ext uri="{BB962C8B-B14F-4D97-AF65-F5344CB8AC3E}">
        <p14:creationId xmlns:p14="http://schemas.microsoft.com/office/powerpoint/2010/main" val="48791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‘Must Do With Me’ principles</a:t>
            </a:r>
            <a:endParaRPr lang="en-GB" dirty="0"/>
          </a:p>
        </p:txBody>
      </p:sp>
      <p:sp>
        <p:nvSpPr>
          <p:cNvPr id="3" name="Content Placeholder 2"/>
          <p:cNvSpPr>
            <a:spLocks noGrp="1"/>
          </p:cNvSpPr>
          <p:nvPr>
            <p:ph idx="1"/>
          </p:nvPr>
        </p:nvSpPr>
        <p:spPr>
          <a:xfrm>
            <a:off x="838200" y="1825625"/>
            <a:ext cx="6120319" cy="4351338"/>
          </a:xfrm>
        </p:spPr>
        <p:txBody>
          <a:bodyPr/>
          <a:lstStyle/>
          <a:p>
            <a:pPr marL="0" indent="0" eaLnBrk="1" hangingPunct="1">
              <a:spcBef>
                <a:spcPct val="0"/>
              </a:spcBef>
              <a:buNone/>
            </a:pPr>
            <a:r>
              <a:rPr lang="en-GB" altLang="en-US" sz="2400" dirty="0">
                <a:solidFill>
                  <a:srgbClr val="06316D"/>
                </a:solidFill>
                <a:latin typeface="Arial" panose="020B0604020202020204" pitchFamily="34" charset="0"/>
                <a:cs typeface="Arial" panose="020B0604020202020204" pitchFamily="34" charset="0"/>
              </a:rPr>
              <a:t>To give the right care for the right patient at the right time, there are five principles that should ensure that all our interactions with patients and their family are characterised by listening, dignity, compassion and respect.</a:t>
            </a:r>
          </a:p>
          <a:p>
            <a:pPr marL="0" indent="0" eaLnBrk="1" hangingPunct="1">
              <a:spcBef>
                <a:spcPct val="0"/>
              </a:spcBef>
              <a:buNone/>
            </a:pPr>
            <a:endParaRPr lang="en-GB" altLang="en-US" sz="2400" dirty="0">
              <a:solidFill>
                <a:srgbClr val="06316D"/>
              </a:solidFill>
              <a:latin typeface="Arial" panose="020B0604020202020204" pitchFamily="34" charset="0"/>
              <a:cs typeface="Arial" panose="020B0604020202020204" pitchFamily="34" charset="0"/>
            </a:endParaRPr>
          </a:p>
          <a:p>
            <a:pPr marL="0" indent="0" eaLnBrk="1" hangingPunct="1">
              <a:spcBef>
                <a:spcPct val="0"/>
              </a:spcBef>
              <a:buNone/>
            </a:pPr>
            <a:r>
              <a:rPr lang="en-GB" altLang="en-US" sz="2400" dirty="0">
                <a:solidFill>
                  <a:srgbClr val="06316D"/>
                </a:solidFill>
                <a:latin typeface="Arial" panose="020B0604020202020204" pitchFamily="34" charset="0"/>
                <a:cs typeface="Arial" panose="020B0604020202020204" pitchFamily="34" charset="0"/>
              </a:rPr>
              <a:t>Person-centred care is promoted by these five key </a:t>
            </a:r>
            <a:r>
              <a:rPr lang="en-GB" altLang="en-US" sz="2400" b="1" dirty="0">
                <a:solidFill>
                  <a:srgbClr val="06316D"/>
                </a:solidFill>
                <a:latin typeface="Arial" panose="020B0604020202020204" pitchFamily="34" charset="0"/>
                <a:cs typeface="Arial" panose="020B0604020202020204" pitchFamily="34" charset="0"/>
              </a:rPr>
              <a:t>‘Must Do With Me’</a:t>
            </a:r>
            <a:r>
              <a:rPr lang="en-GB" altLang="en-US" sz="2400" dirty="0">
                <a:solidFill>
                  <a:srgbClr val="06316D"/>
                </a:solidFill>
                <a:latin typeface="Arial" panose="020B0604020202020204" pitchFamily="34" charset="0"/>
                <a:cs typeface="Arial" panose="020B0604020202020204" pitchFamily="34" charset="0"/>
              </a:rPr>
              <a:t> principles which you’ll see on the next page.</a:t>
            </a:r>
          </a:p>
          <a:p>
            <a:pPr marL="0" indent="0" eaLnBrk="1" hangingPunct="1">
              <a:spcBef>
                <a:spcPct val="0"/>
              </a:spcBef>
              <a:buNone/>
            </a:pPr>
            <a:endParaRPr lang="en-GB" altLang="en-US" sz="2400" dirty="0">
              <a:solidFill>
                <a:srgbClr val="06316D"/>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651BD9C8-8C49-4B5D-8A85-0720B692DBF5}" type="slidenum">
              <a:rPr lang="en-US" smtClean="0"/>
              <a:pPr>
                <a:defRPr/>
              </a:pPr>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008" y="1809524"/>
            <a:ext cx="4296375" cy="3238952"/>
          </a:xfrm>
          <a:prstGeom prst="rect">
            <a:avLst/>
          </a:prstGeom>
        </p:spPr>
      </p:pic>
    </p:spTree>
    <p:extLst>
      <p:ext uri="{BB962C8B-B14F-4D97-AF65-F5344CB8AC3E}">
        <p14:creationId xmlns:p14="http://schemas.microsoft.com/office/powerpoint/2010/main" val="169753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520171" y="330599"/>
            <a:ext cx="10515600" cy="770726"/>
          </a:xfrm>
        </p:spPr>
        <p:txBody>
          <a:bodyPr/>
          <a:lstStyle/>
          <a:p>
            <a:pPr eaLnBrk="1" hangingPunct="1"/>
            <a:r>
              <a:rPr lang="en-GB" altLang="en-US" dirty="0"/>
              <a:t>‘Must Do With Me’ principles?</a:t>
            </a:r>
          </a:p>
        </p:txBody>
      </p:sp>
      <p:pic>
        <p:nvPicPr>
          <p:cNvPr id="15363"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1036638" y="1271588"/>
            <a:ext cx="9758362" cy="5497512"/>
          </a:xfrm>
        </p:spPr>
      </p:pic>
      <p:sp>
        <p:nvSpPr>
          <p:cNvPr id="4" name="Slide Number Placeholder 3"/>
          <p:cNvSpPr>
            <a:spLocks noGrp="1"/>
          </p:cNvSpPr>
          <p:nvPr>
            <p:ph type="sldNum" sz="quarter" idx="12"/>
          </p:nvPr>
        </p:nvSpPr>
        <p:spPr>
          <a:xfrm>
            <a:off x="11498708" y="5924353"/>
            <a:ext cx="693292" cy="755994"/>
          </a:xfrm>
        </p:spPr>
        <p:txBody>
          <a:bodyPr/>
          <a:lstStyle/>
          <a:p>
            <a:pPr>
              <a:defRPr/>
            </a:pPr>
            <a:r>
              <a:rPr lang="en-US" dirty="0"/>
              <a:t>10</a:t>
            </a:r>
          </a:p>
        </p:txBody>
      </p:sp>
    </p:spTree>
    <p:extLst>
      <p:ext uri="{BB962C8B-B14F-4D97-AF65-F5344CB8AC3E}">
        <p14:creationId xmlns:p14="http://schemas.microsoft.com/office/powerpoint/2010/main" val="3985422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GB" altLang="en-US" dirty="0"/>
              <a:t>Conversations</a:t>
            </a:r>
          </a:p>
        </p:txBody>
      </p:sp>
      <p:sp>
        <p:nvSpPr>
          <p:cNvPr id="9220" name="TextBox 7"/>
          <p:cNvSpPr txBox="1">
            <a:spLocks noChangeArrowheads="1"/>
          </p:cNvSpPr>
          <p:nvPr/>
        </p:nvSpPr>
        <p:spPr bwMode="auto">
          <a:xfrm>
            <a:off x="798761" y="2441545"/>
            <a:ext cx="540705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None/>
            </a:pPr>
            <a:r>
              <a:rPr lang="en-GB" altLang="en-US" sz="2400" dirty="0">
                <a:solidFill>
                  <a:srgbClr val="06316D"/>
                </a:solidFill>
                <a:latin typeface="Arial" panose="020B0604020202020204" pitchFamily="34" charset="0"/>
                <a:cs typeface="Arial" panose="020B0604020202020204" pitchFamily="34" charset="0"/>
              </a:rPr>
              <a:t>This person-centred approach can help:</a:t>
            </a:r>
          </a:p>
          <a:p>
            <a:pPr marL="342900" indent="-342900">
              <a:spcBef>
                <a:spcPct val="0"/>
              </a:spcBef>
              <a:spcAft>
                <a:spcPts val="600"/>
              </a:spcAft>
            </a:pPr>
            <a:r>
              <a:rPr lang="en-GB" altLang="en-US" sz="2400" dirty="0">
                <a:solidFill>
                  <a:srgbClr val="06316D"/>
                </a:solidFill>
                <a:latin typeface="Arial" panose="020B0604020202020204" pitchFamily="34" charset="0"/>
                <a:cs typeface="Arial" panose="020B0604020202020204" pitchFamily="34" charset="0"/>
              </a:rPr>
              <a:t>establish more effective relationships </a:t>
            </a:r>
          </a:p>
          <a:p>
            <a:pPr marL="342900" indent="-342900">
              <a:spcBef>
                <a:spcPct val="0"/>
              </a:spcBef>
              <a:spcAft>
                <a:spcPts val="600"/>
              </a:spcAft>
            </a:pPr>
            <a:r>
              <a:rPr lang="en-GB" altLang="en-US" sz="2400" dirty="0">
                <a:solidFill>
                  <a:srgbClr val="06316D"/>
                </a:solidFill>
                <a:latin typeface="Arial" panose="020B0604020202020204" pitchFamily="34" charset="0"/>
                <a:cs typeface="Arial" panose="020B0604020202020204" pitchFamily="34" charset="0"/>
              </a:rPr>
              <a:t>build trust </a:t>
            </a:r>
          </a:p>
          <a:p>
            <a:pPr marL="342900" indent="-342900">
              <a:spcBef>
                <a:spcPct val="0"/>
              </a:spcBef>
              <a:spcAft>
                <a:spcPts val="600"/>
              </a:spcAft>
            </a:pPr>
            <a:r>
              <a:rPr lang="en-GB" altLang="en-US" sz="2400" dirty="0">
                <a:solidFill>
                  <a:srgbClr val="06316D"/>
                </a:solidFill>
                <a:latin typeface="Arial" panose="020B0604020202020204" pitchFamily="34" charset="0"/>
                <a:cs typeface="Arial" panose="020B0604020202020204" pitchFamily="34" charset="0"/>
              </a:rPr>
              <a:t>understand more about the person and what's most important to them</a:t>
            </a:r>
          </a:p>
          <a:p>
            <a:pPr marL="342900" indent="-342900">
              <a:spcBef>
                <a:spcPct val="0"/>
              </a:spcBef>
              <a:spcAft>
                <a:spcPts val="600"/>
              </a:spcAft>
            </a:pPr>
            <a:r>
              <a:rPr lang="en-GB" altLang="en-US" sz="2400" dirty="0">
                <a:solidFill>
                  <a:srgbClr val="06316D"/>
                </a:solidFill>
                <a:latin typeface="Arial" panose="020B0604020202020204" pitchFamily="34" charset="0"/>
                <a:cs typeface="Arial" panose="020B0604020202020204" pitchFamily="34" charset="0"/>
              </a:rPr>
              <a:t>you work better with the person and support the things they value in their care </a:t>
            </a:r>
          </a:p>
        </p:txBody>
      </p:sp>
      <p:sp>
        <p:nvSpPr>
          <p:cNvPr id="7" name="TextBox 7"/>
          <p:cNvSpPr txBox="1">
            <a:spLocks noChangeArrowheads="1"/>
          </p:cNvSpPr>
          <p:nvPr/>
        </p:nvSpPr>
        <p:spPr bwMode="auto">
          <a:xfrm>
            <a:off x="794442" y="1499641"/>
            <a:ext cx="10447299"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ts val="600"/>
              </a:spcAft>
              <a:buNone/>
            </a:pPr>
            <a:r>
              <a:rPr lang="en-GB" altLang="en-US" sz="2400" dirty="0">
                <a:solidFill>
                  <a:srgbClr val="06316D"/>
                </a:solidFill>
                <a:latin typeface="Arial" panose="020B0604020202020204" pitchFamily="34" charset="0"/>
                <a:cs typeface="Arial" panose="020B0604020202020204" pitchFamily="34" charset="0"/>
              </a:rPr>
              <a:t>Asking people ‘what matters to them today’ can support more meaningful conversations between patients, families and the people providing care.</a:t>
            </a:r>
          </a:p>
        </p:txBody>
      </p:sp>
      <p:pic>
        <p:nvPicPr>
          <p:cNvPr id="3" name="0XX9K8ZqOSg"/>
          <p:cNvPicPr>
            <a:picLocks noGrp="1" noRot="1" noChangeAspect="1"/>
          </p:cNvPicPr>
          <p:nvPr>
            <p:ph idx="1"/>
            <a:videoFile r:link="rId1"/>
          </p:nvPr>
        </p:nvPicPr>
        <p:blipFill>
          <a:blip r:embed="rId4"/>
          <a:stretch>
            <a:fillRect/>
          </a:stretch>
        </p:blipFill>
        <p:spPr>
          <a:xfrm>
            <a:off x="6355404" y="2461000"/>
            <a:ext cx="5320842" cy="2992974"/>
          </a:xfrm>
          <a:prstGeom prst="rect">
            <a:avLst/>
          </a:prstGeom>
        </p:spPr>
      </p:pic>
      <p:sp>
        <p:nvSpPr>
          <p:cNvPr id="4" name="TextBox 3"/>
          <p:cNvSpPr txBox="1"/>
          <p:nvPr/>
        </p:nvSpPr>
        <p:spPr>
          <a:xfrm>
            <a:off x="6355404" y="5583677"/>
            <a:ext cx="5320842" cy="923330"/>
          </a:xfrm>
          <a:prstGeom prst="rect">
            <a:avLst/>
          </a:prstGeom>
          <a:noFill/>
        </p:spPr>
        <p:txBody>
          <a:bodyPr wrap="square" rtlCol="0">
            <a:spAutoFit/>
          </a:bodyPr>
          <a:lstStyle/>
          <a:p>
            <a:r>
              <a:rPr lang="en-GB" dirty="0"/>
              <a:t>Please play the video above to hear a little more about the value and importance of asking</a:t>
            </a:r>
          </a:p>
          <a:p>
            <a:r>
              <a:rPr lang="en-GB" dirty="0"/>
              <a:t>“</a:t>
            </a:r>
            <a:r>
              <a:rPr lang="en-GB" b="1" dirty="0"/>
              <a:t>What matters to you?</a:t>
            </a:r>
            <a:r>
              <a:rPr lang="en-GB" dirty="0"/>
              <a:t>”</a:t>
            </a:r>
          </a:p>
        </p:txBody>
      </p:sp>
      <p:sp>
        <p:nvSpPr>
          <p:cNvPr id="11" name="Slide Number Placeholder 3"/>
          <p:cNvSpPr>
            <a:spLocks noGrp="1"/>
          </p:cNvSpPr>
          <p:nvPr>
            <p:ph type="sldNum" sz="quarter" idx="12"/>
          </p:nvPr>
        </p:nvSpPr>
        <p:spPr>
          <a:xfrm>
            <a:off x="11498708" y="5924353"/>
            <a:ext cx="693292" cy="755994"/>
          </a:xfrm>
        </p:spPr>
        <p:txBody>
          <a:bodyPr/>
          <a:lstStyle/>
          <a:p>
            <a:pPr>
              <a:defRPr/>
            </a:pPr>
            <a:r>
              <a:rPr lang="en-US" dirty="0"/>
              <a:t>5</a:t>
            </a:r>
          </a:p>
        </p:txBody>
      </p:sp>
    </p:spTree>
    <p:extLst>
      <p:ext uri="{BB962C8B-B14F-4D97-AF65-F5344CB8AC3E}">
        <p14:creationId xmlns:p14="http://schemas.microsoft.com/office/powerpoint/2010/main" val="76129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28913"/>
            <a:ext cx="12192000" cy="1352424"/>
          </a:xfrm>
        </p:spPr>
        <p:txBody>
          <a:bodyPr/>
          <a:lstStyle/>
          <a:p>
            <a:pPr eaLnBrk="1" hangingPunct="1"/>
            <a:r>
              <a:rPr lang="en-GB" altLang="en-US" dirty="0"/>
              <a:t>How do we ask people of about ‘what matters?’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6703348"/>
              </p:ext>
            </p:extLst>
          </p:nvPr>
        </p:nvGraphicFramePr>
        <p:xfrm>
          <a:off x="1297859" y="2624343"/>
          <a:ext cx="9163664" cy="3855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a:spLocks noChangeArrowheads="1"/>
          </p:cNvSpPr>
          <p:nvPr/>
        </p:nvSpPr>
        <p:spPr bwMode="auto">
          <a:xfrm>
            <a:off x="719191" y="1568825"/>
            <a:ext cx="1057210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en-GB" altLang="en-US" sz="3200" dirty="0"/>
              <a:t>When chatting to the person you are looking after, try asking “What matters to you?” or use one of these phrases:</a:t>
            </a:r>
            <a:endParaRPr lang="en-GB" altLang="en-US" sz="4000" dirty="0"/>
          </a:p>
        </p:txBody>
      </p:sp>
      <p:sp>
        <p:nvSpPr>
          <p:cNvPr id="6" name="Slide Number Placeholder 3"/>
          <p:cNvSpPr>
            <a:spLocks noGrp="1"/>
          </p:cNvSpPr>
          <p:nvPr>
            <p:ph type="sldNum" sz="quarter" idx="12"/>
          </p:nvPr>
        </p:nvSpPr>
        <p:spPr>
          <a:xfrm>
            <a:off x="11498708" y="5924353"/>
            <a:ext cx="693292" cy="755994"/>
          </a:xfrm>
        </p:spPr>
        <p:txBody>
          <a:bodyPr/>
          <a:lstStyle/>
          <a:p>
            <a:pPr>
              <a:defRPr/>
            </a:pPr>
            <a:r>
              <a:rPr lang="en-US" dirty="0"/>
              <a:t>4</a:t>
            </a:r>
          </a:p>
        </p:txBody>
      </p:sp>
    </p:spTree>
    <p:extLst>
      <p:ext uri="{BB962C8B-B14F-4D97-AF65-F5344CB8AC3E}">
        <p14:creationId xmlns:p14="http://schemas.microsoft.com/office/powerpoint/2010/main" val="58422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Ask, Listen and Do ‘What Matters’ </a:t>
            </a:r>
          </a:p>
        </p:txBody>
      </p:sp>
      <p:sp>
        <p:nvSpPr>
          <p:cNvPr id="3" name="Content Placeholder 2"/>
          <p:cNvSpPr>
            <a:spLocks noGrp="1"/>
          </p:cNvSpPr>
          <p:nvPr>
            <p:ph idx="1"/>
          </p:nvPr>
        </p:nvSpPr>
        <p:spPr/>
        <p:txBody>
          <a:bodyPr/>
          <a:lstStyle/>
          <a:p>
            <a:r>
              <a:rPr lang="en-GB" altLang="en-US" b="1" dirty="0"/>
              <a:t>Asking</a:t>
            </a:r>
            <a:r>
              <a:rPr lang="en-GB" altLang="en-US" dirty="0"/>
              <a:t>, </a:t>
            </a:r>
            <a:r>
              <a:rPr lang="en-GB" altLang="en-US" b="1" dirty="0"/>
              <a:t>listening</a:t>
            </a:r>
            <a:r>
              <a:rPr lang="en-GB" altLang="en-US" dirty="0"/>
              <a:t> and </a:t>
            </a:r>
            <a:r>
              <a:rPr lang="en-GB" altLang="en-US" b="1" dirty="0"/>
              <a:t>doing</a:t>
            </a:r>
            <a:r>
              <a:rPr lang="en-GB" altLang="en-US" dirty="0"/>
              <a:t> what matters to people helps to individualise their care.</a:t>
            </a:r>
          </a:p>
          <a:p>
            <a:r>
              <a:rPr lang="en-GB" altLang="en-US" dirty="0"/>
              <a:t>When we work together with people in partnership we are more likely to achieve common goals and have a shared understanding of expectations. This can improve:</a:t>
            </a:r>
          </a:p>
          <a:p>
            <a:pPr lvl="1"/>
            <a:r>
              <a:rPr lang="en-GB" altLang="en-US" dirty="0"/>
              <a:t>patient and staff satisfaction</a:t>
            </a:r>
          </a:p>
          <a:p>
            <a:pPr lvl="1"/>
            <a:r>
              <a:rPr lang="en-GB" altLang="en-US" dirty="0"/>
              <a:t>quality of care</a:t>
            </a:r>
          </a:p>
          <a:p>
            <a:pPr lvl="1"/>
            <a:r>
              <a:rPr lang="en-GB" altLang="en-US" dirty="0"/>
              <a:t>experience of care</a:t>
            </a:r>
          </a:p>
        </p:txBody>
      </p:sp>
      <p:sp>
        <p:nvSpPr>
          <p:cNvPr id="4" name="Slide Number Placeholder 3"/>
          <p:cNvSpPr>
            <a:spLocks noGrp="1"/>
          </p:cNvSpPr>
          <p:nvPr>
            <p:ph type="sldNum" sz="quarter" idx="12"/>
          </p:nvPr>
        </p:nvSpPr>
        <p:spPr/>
        <p:txBody>
          <a:bodyPr/>
          <a:lstStyle/>
          <a:p>
            <a:pPr>
              <a:defRPr/>
            </a:pPr>
            <a:fld id="{651BD9C8-8C49-4B5D-8A85-0720B692DBF5}" type="slidenum">
              <a:rPr lang="en-US" smtClean="0"/>
              <a:pPr>
                <a:defRPr/>
              </a:pPr>
              <a:t>8</a:t>
            </a:fld>
            <a:endParaRPr lang="en-US"/>
          </a:p>
        </p:txBody>
      </p:sp>
    </p:spTree>
    <p:extLst>
      <p:ext uri="{BB962C8B-B14F-4D97-AF65-F5344CB8AC3E}">
        <p14:creationId xmlns:p14="http://schemas.microsoft.com/office/powerpoint/2010/main" val="2595644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GB" altLang="en-US" dirty="0"/>
              <a:t>What matters to you?  conversations</a:t>
            </a:r>
          </a:p>
        </p:txBody>
      </p:sp>
      <p:pic>
        <p:nvPicPr>
          <p:cNvPr id="4" name="TahtwIeIRIc"/>
          <p:cNvPicPr>
            <a:picLocks noGrp="1" noRot="1" noChangeAspect="1"/>
          </p:cNvPicPr>
          <p:nvPr>
            <p:ph idx="1"/>
            <a:videoFile r:link="rId1"/>
          </p:nvPr>
        </p:nvPicPr>
        <p:blipFill>
          <a:blip r:embed="rId4"/>
          <a:stretch>
            <a:fillRect/>
          </a:stretch>
        </p:blipFill>
        <p:spPr>
          <a:xfrm>
            <a:off x="4770783" y="1642265"/>
            <a:ext cx="6409948" cy="3605596"/>
          </a:xfrm>
          <a:prstGeom prst="rect">
            <a:avLst/>
          </a:prstGeom>
        </p:spPr>
      </p:pic>
      <p:sp>
        <p:nvSpPr>
          <p:cNvPr id="11268" name="Rectangle 3"/>
          <p:cNvSpPr>
            <a:spLocks noChangeArrowheads="1"/>
          </p:cNvSpPr>
          <p:nvPr/>
        </p:nvSpPr>
        <p:spPr bwMode="auto">
          <a:xfrm>
            <a:off x="838200" y="980546"/>
            <a:ext cx="99091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4000" dirty="0"/>
          </a:p>
          <a:p>
            <a:pPr eaLnBrk="1" hangingPunct="1">
              <a:lnSpc>
                <a:spcPct val="100000"/>
              </a:lnSpc>
              <a:spcBef>
                <a:spcPct val="0"/>
              </a:spcBef>
              <a:buFontTx/>
              <a:buNone/>
            </a:pPr>
            <a:r>
              <a:rPr lang="en-GB" altLang="en-US" sz="4000" dirty="0"/>
              <a:t> </a:t>
            </a:r>
          </a:p>
        </p:txBody>
      </p:sp>
      <p:sp>
        <p:nvSpPr>
          <p:cNvPr id="7" name="TextBox 6"/>
          <p:cNvSpPr txBox="1"/>
          <p:nvPr/>
        </p:nvSpPr>
        <p:spPr>
          <a:xfrm>
            <a:off x="324678" y="2766711"/>
            <a:ext cx="4253948" cy="1200329"/>
          </a:xfrm>
          <a:prstGeom prst="rect">
            <a:avLst/>
          </a:prstGeom>
          <a:noFill/>
        </p:spPr>
        <p:txBody>
          <a:bodyPr wrap="square" rtlCol="0">
            <a:spAutoFit/>
          </a:bodyPr>
          <a:lstStyle/>
          <a:p>
            <a:pPr algn="ctr"/>
            <a:r>
              <a:rPr lang="en-GB" dirty="0">
                <a:solidFill>
                  <a:srgbClr val="06316D"/>
                </a:solidFill>
              </a:rPr>
              <a:t>Please play this video which was created by one of our ward teams. They tell their story about how they ask, listen and do what matters for their patients.</a:t>
            </a:r>
          </a:p>
        </p:txBody>
      </p:sp>
      <p:sp>
        <p:nvSpPr>
          <p:cNvPr id="2" name="Rectangle 1"/>
          <p:cNvSpPr/>
          <p:nvPr/>
        </p:nvSpPr>
        <p:spPr>
          <a:xfrm>
            <a:off x="648929" y="5352297"/>
            <a:ext cx="10785987" cy="707886"/>
          </a:xfrm>
          <a:prstGeom prst="rect">
            <a:avLst/>
          </a:prstGeom>
        </p:spPr>
        <p:txBody>
          <a:bodyPr wrap="square">
            <a:spAutoFit/>
          </a:bodyPr>
          <a:lstStyle/>
          <a:p>
            <a:r>
              <a:rPr lang="en-GB" sz="2000" dirty="0"/>
              <a:t>Further information about how to put the WMTY approach to 'ask, listen and do what matters' for patients into practice can be found at </a:t>
            </a:r>
            <a:r>
              <a:rPr lang="en-GB" altLang="en-US" sz="2000" u="sng" dirty="0">
                <a:solidFill>
                  <a:srgbClr val="06316D"/>
                </a:solidFill>
                <a:hlinkClick r:id="rId5"/>
              </a:rPr>
              <a:t>NHSGGC : WMTY Information for staff</a:t>
            </a:r>
            <a:endParaRPr lang="en-GB" altLang="en-US" sz="2000" dirty="0">
              <a:solidFill>
                <a:srgbClr val="06316D"/>
              </a:solidFill>
            </a:endParaRPr>
          </a:p>
        </p:txBody>
      </p:sp>
      <p:sp>
        <p:nvSpPr>
          <p:cNvPr id="10" name="Slide Number Placeholder 3"/>
          <p:cNvSpPr>
            <a:spLocks noGrp="1"/>
          </p:cNvSpPr>
          <p:nvPr>
            <p:ph type="sldNum" sz="quarter" idx="12"/>
          </p:nvPr>
        </p:nvSpPr>
        <p:spPr>
          <a:xfrm>
            <a:off x="11498708" y="5924353"/>
            <a:ext cx="693292" cy="755994"/>
          </a:xfrm>
        </p:spPr>
        <p:txBody>
          <a:bodyPr/>
          <a:lstStyle/>
          <a:p>
            <a:pPr>
              <a:defRPr/>
            </a:pPr>
            <a:r>
              <a:rPr lang="en-US" dirty="0"/>
              <a:t>7</a:t>
            </a:r>
          </a:p>
        </p:txBody>
      </p:sp>
    </p:spTree>
    <p:extLst>
      <p:ext uri="{BB962C8B-B14F-4D97-AF65-F5344CB8AC3E}">
        <p14:creationId xmlns:p14="http://schemas.microsoft.com/office/powerpoint/2010/main" val="927781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3f4b364d-db1e-4c2e-ada5-adf428a7a5cf" xsi:nil="true"/>
    <lcf76f155ced4ddcb4097134ff3c332f xmlns="16990732-dc88-4886-a841-3003c8701c6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63024E24A58F4A9FD87C4318974E03" ma:contentTypeVersion="17" ma:contentTypeDescription="Create a new document." ma:contentTypeScope="" ma:versionID="399fb4d2a7319d4cbb70ad1cae0fdc55">
  <xsd:schema xmlns:xsd="http://www.w3.org/2001/XMLSchema" xmlns:xs="http://www.w3.org/2001/XMLSchema" xmlns:p="http://schemas.microsoft.com/office/2006/metadata/properties" xmlns:ns2="16990732-dc88-4886-a841-3003c8701c6d" xmlns:ns3="3f4b364d-db1e-4c2e-ada5-adf428a7a5cf" targetNamespace="http://schemas.microsoft.com/office/2006/metadata/properties" ma:root="true" ma:fieldsID="c418610f59f6167e3b9227d0dc9d7974" ns2:_="" ns3:_="">
    <xsd:import namespace="16990732-dc88-4886-a841-3003c8701c6d"/>
    <xsd:import namespace="3f4b364d-db1e-4c2e-ada5-adf428a7a5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990732-dc88-4886-a841-3003c8701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b364d-db1e-4c2e-ada5-adf428a7a5c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b99179a-e4fd-4a4c-925d-0835beb9ffca}" ma:internalName="TaxCatchAll" ma:showField="CatchAllData" ma:web="3f4b364d-db1e-4c2e-ada5-adf428a7a5c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890299-6DE6-44D2-A257-CCA9964ABEBB}">
  <ds:schemaRefs>
    <ds:schemaRef ds:uri="16990732-dc88-4886-a841-3003c8701c6d"/>
    <ds:schemaRef ds:uri="http://schemas.openxmlformats.org/package/2006/metadata/core-properties"/>
    <ds:schemaRef ds:uri="http://purl.org/dc/terms/"/>
    <ds:schemaRef ds:uri="3f4b364d-db1e-4c2e-ada5-adf428a7a5cf"/>
    <ds:schemaRef ds:uri="http://schemas.microsoft.com/office/2006/documentManagement/types"/>
    <ds:schemaRef ds:uri="http://schemas.microsoft.com/office/2006/metadata/properties"/>
    <ds:schemaRef ds:uri="http://purl.org/dc/elements/1.1/"/>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ADAC779-77B7-4494-8450-13008A6190F8}">
  <ds:schemaRefs>
    <ds:schemaRef ds:uri="http://schemas.microsoft.com/sharepoint/v3/contenttype/forms"/>
  </ds:schemaRefs>
</ds:datastoreItem>
</file>

<file path=customXml/itemProps3.xml><?xml version="1.0" encoding="utf-8"?>
<ds:datastoreItem xmlns:ds="http://schemas.openxmlformats.org/officeDocument/2006/customXml" ds:itemID="{37552CDA-4CD5-4F8B-A937-F99CF6FC5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990732-dc88-4886-a841-3003c8701c6d"/>
    <ds:schemaRef ds:uri="3f4b364d-db1e-4c2e-ada5-adf428a7a5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2153</TotalTime>
  <Words>1179</Words>
  <Application>Microsoft Office PowerPoint</Application>
  <PresentationFormat>Widescreen</PresentationFormat>
  <Paragraphs>130</Paragraphs>
  <Slides>21</Slides>
  <Notes>17</Notes>
  <HiddenSlides>0</HiddenSlides>
  <MMClips>3</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Delivering high quality person-centred health and care</vt:lpstr>
      <vt:lpstr>What is person-centred care?</vt:lpstr>
      <vt:lpstr>What is person-centred care?</vt:lpstr>
      <vt:lpstr>‘Must Do With Me’ principles</vt:lpstr>
      <vt:lpstr>‘Must Do With Me’ principles?</vt:lpstr>
      <vt:lpstr>Conversations</vt:lpstr>
      <vt:lpstr>How do we ask people of about ‘what matters?’</vt:lpstr>
      <vt:lpstr>Ask, Listen and Do ‘What Matters’ </vt:lpstr>
      <vt:lpstr>What matters to you?  conversations</vt:lpstr>
      <vt:lpstr>Writing ‘What Matters to patients’</vt:lpstr>
      <vt:lpstr>Getting to know who matters to patients is important too…</vt:lpstr>
      <vt:lpstr>Person Centred Care Planning</vt:lpstr>
      <vt:lpstr>Core principles of Person Centred Care Planning</vt:lpstr>
      <vt:lpstr>Person Centred Visiting</vt:lpstr>
      <vt:lpstr>Core principles of Person Centred Visiting</vt:lpstr>
      <vt:lpstr>Applying the PCV core principles</vt:lpstr>
      <vt:lpstr>The difference this makes</vt:lpstr>
      <vt:lpstr>Virtual visiting</vt:lpstr>
      <vt:lpstr>Asking patients about their experience of care</vt:lpstr>
      <vt:lpstr>Care Experience Feedback </vt:lpstr>
      <vt:lpstr>Make person centred care part of your everyday approach…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Centred Visiting</dc:title>
  <dc:creator>Rachel Killick</dc:creator>
  <cp:lastModifiedBy>McLinton, Ann</cp:lastModifiedBy>
  <cp:revision>239</cp:revision>
  <cp:lastPrinted>2019-08-22T10:46:45Z</cp:lastPrinted>
  <dcterms:created xsi:type="dcterms:W3CDTF">2019-07-31T20:41:35Z</dcterms:created>
  <dcterms:modified xsi:type="dcterms:W3CDTF">2026-05-20T14:26:53Z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0x0101002063024E24A58F4A9FD87C4318974E03</vt:lpwstr>
  </property>
</Properties>
</file>