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48" r:id="rId3"/>
  </p:sldMasterIdLst>
  <p:notesMasterIdLst>
    <p:notesMasterId r:id="rId10"/>
  </p:notesMasterIdLst>
  <p:sldIdLst>
    <p:sldId id="290" r:id="rId4"/>
    <p:sldId id="291" r:id="rId5"/>
    <p:sldId id="311" r:id="rId6"/>
    <p:sldId id="293" r:id="rId7"/>
    <p:sldId id="312" r:id="rId8"/>
    <p:sldId id="307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A4EB0C-EBFE-44B9-B8E6-83F23C9C0FFA}" name="Stewart, Katherine" initials="SK" userId="S::stewaka867@xggc.scot.nhs.uk::6c601107-06a1-4be7-b2c5-14235f52a272" providerId="AD"/>
  <p188:author id="{A909FA2A-27AE-1833-DD9D-FED8261FE001}" name="Mclaughlin, David" initials="MD" userId="S::mclauda755@xggc.scot.nhs.uk::354771db-7c51-4f55-b844-d91a517b7b7f" providerId="AD"/>
  <p188:author id="{BE092DD4-7FCB-6E6D-A53C-937F5F4A4E1A}" name="Ruth, Carol" initials="RC" userId="S::ruthca0412@xggc.scot.nhs.uk::642cf97f-008a-4b69-9909-721ffbdeeb53" providerId="AD"/>
  <p188:author id="{BA153FED-3606-9943-40A6-45088764C04E}" name="Whitehead, Natasha" initials="WN" userId="S::whitena027@xggc.scot.nhs.uk::9fb73c88-8d9a-4d24-8e84-aea8d3bbc0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C1328-46DF-D593-E0C3-DE40F218E69F}" v="5" dt="2023-09-15T10:07:56.892"/>
    <p1510:client id="{016E154C-BF64-02BA-3823-800017E0A5E0}" v="6" dt="2023-08-18T13:36:44.356"/>
    <p1510:client id="{0559D34D-BD64-DCDF-2E3B-6B9903871169}" v="1735" dt="2023-08-16T11:12:55.081"/>
    <p1510:client id="{246A0765-7198-4326-8BEA-FF18828625B1}" v="45" dt="2023-07-14T10:31:13.063"/>
    <p1510:client id="{2708DC64-EA86-CAEA-D4C4-646899975806}" v="1814" dt="2023-08-17T10:52:39.540"/>
    <p1510:client id="{30095056-6714-7708-5F59-9ADED38ACD2B}" v="2" dt="2023-08-23T14:36:54.913"/>
    <p1510:client id="{4A1DDCA7-F2BF-DE7C-6CD4-AFBE572715D9}" v="4" dt="2023-08-18T15:29:05.401"/>
    <p1510:client id="{589A840B-CC49-FC7A-85C5-1740021351EB}" v="36" dt="2023-07-21T08:43:58.559"/>
    <p1510:client id="{614FA2C5-6E10-BF6B-316A-3227B7628895}" v="480" dt="2023-08-18T10:13:43.802"/>
    <p1510:client id="{7CC48CE6-8B4A-5788-E3ED-804B9B254F9B}" v="10" dt="2023-08-21T08:14:48.259"/>
    <p1510:client id="{D6ED1AB3-6497-6AE8-E8A1-5A44DEFC1D9E}" v="85" dt="2023-08-18T13:33:13.566"/>
    <p1510:client id="{DB485013-504D-6494-0898-BDCC3E5CF3E5}" v="739" dt="2023-08-18T07:51:47.309"/>
    <p1510:client id="{DEA041DD-A3B7-934C-5AD9-1EC920BE72F8}" v="1" dt="2023-08-21T10:35:38.823"/>
    <p1510:client id="{E82E0BA4-72EB-9BD7-14B5-E08B494AACF4}" v="164" dt="2023-08-18T13:19:44.446"/>
    <p1510:client id="{F6129CC8-DB98-A32C-A1D2-981F17333A09}" v="153" dt="2023-10-13T08:29:55.592"/>
    <p1510:client id="{F9B6DC95-C4BC-79C2-9F33-9904EEE6FF8A}" v="5" dt="2023-08-21T17:12:35.629"/>
    <p1510:client id="{FE726695-6B34-A501-92CA-A1906227D0BE}" v="11" dt="2023-07-27T12:20:50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46456-9775-4639-B135-2892676C0142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006C4A5-6579-4E48-BC15-C4769F98F456}">
      <dgm:prSet phldr="0"/>
      <dgm:spPr/>
      <dgm:t>
        <a:bodyPr/>
        <a:lstStyle/>
        <a:p>
          <a:pPr algn="l" rtl="0"/>
          <a:r>
            <a:rPr lang="en-GB" dirty="0"/>
            <a:t>Have </a:t>
          </a:r>
          <a:r>
            <a:rPr lang="en-GB" dirty="0">
              <a:latin typeface="Arial"/>
              <a:ea typeface="ＭＳ Ｐゴシック"/>
            </a:rPr>
            <a:t>you </a:t>
          </a:r>
          <a:r>
            <a:rPr lang="en-GB" dirty="0"/>
            <a:t>confirmed the</a:t>
          </a:r>
          <a:r>
            <a:rPr lang="en-GB" dirty="0">
              <a:latin typeface="Arial"/>
              <a:ea typeface="ＭＳ Ｐゴシック"/>
            </a:rPr>
            <a:t> instruction</a:t>
          </a:r>
          <a:r>
            <a:rPr lang="en-GB" dirty="0"/>
            <a:t> has been</a:t>
          </a:r>
          <a:r>
            <a:rPr lang="en-GB" dirty="0">
              <a:latin typeface="Arial"/>
              <a:ea typeface="ＭＳ Ｐゴシック"/>
            </a:rPr>
            <a:t> </a:t>
          </a:r>
          <a:r>
            <a:rPr lang="en-GB" dirty="0"/>
            <a:t>completed?</a:t>
          </a:r>
          <a:endParaRPr lang="en-GB" dirty="0">
            <a:latin typeface="Arial"/>
            <a:ea typeface="ＭＳ Ｐゴシック"/>
          </a:endParaRPr>
        </a:p>
      </dgm:t>
    </dgm:pt>
    <dgm:pt modelId="{BE06091F-CD8E-46DA-A7F2-A94F50CBF08E}" type="parTrans" cxnId="{DD9E5753-5E46-481E-AE0A-9985CADA0E1E}">
      <dgm:prSet/>
      <dgm:spPr/>
    </dgm:pt>
    <dgm:pt modelId="{0599E45F-29EC-4FEC-A8DC-CBF7B0A7249E}" type="sibTrans" cxnId="{DD9E5753-5E46-481E-AE0A-9985CADA0E1E}">
      <dgm:prSet/>
      <dgm:spPr/>
    </dgm:pt>
    <dgm:pt modelId="{D8F19EAD-6E7E-4B5D-9254-5E20E492249D}">
      <dgm:prSet phldr="0"/>
      <dgm:spPr/>
      <dgm:t>
        <a:bodyPr/>
        <a:lstStyle/>
        <a:p>
          <a:pPr algn="l" rtl="0"/>
          <a:r>
            <a:rPr lang="en-GB" dirty="0"/>
            <a:t>Are</a:t>
          </a:r>
          <a:r>
            <a:rPr lang="en-GB" dirty="0">
              <a:latin typeface="Arial"/>
              <a:ea typeface="ＭＳ Ｐゴシック"/>
            </a:rPr>
            <a:t> </a:t>
          </a:r>
          <a:r>
            <a:rPr lang="en-GB" dirty="0"/>
            <a:t>instructions</a:t>
          </a:r>
          <a:r>
            <a:rPr lang="en-GB" dirty="0">
              <a:latin typeface="Arial"/>
              <a:ea typeface="ＭＳ Ｐゴシック"/>
            </a:rPr>
            <a:t> </a:t>
          </a:r>
          <a:r>
            <a:rPr lang="en-GB" dirty="0"/>
            <a:t>clear?</a:t>
          </a:r>
          <a:endParaRPr lang="en-GB" dirty="0">
            <a:latin typeface="Arial"/>
            <a:ea typeface="ＭＳ Ｐゴシック"/>
          </a:endParaRPr>
        </a:p>
      </dgm:t>
    </dgm:pt>
    <dgm:pt modelId="{AC686651-4F11-4F39-886B-E8787264B642}" type="parTrans" cxnId="{6A000D04-DAE7-40AD-A155-8145C59B92B6}">
      <dgm:prSet/>
      <dgm:spPr/>
    </dgm:pt>
    <dgm:pt modelId="{CF6E2900-D982-4DA6-B7A8-C9C9C3DE2EE5}" type="sibTrans" cxnId="{6A000D04-DAE7-40AD-A155-8145C59B92B6}">
      <dgm:prSet/>
      <dgm:spPr/>
    </dgm:pt>
    <dgm:pt modelId="{FBD5B5C5-FE0A-47C2-A0A2-9F3535863378}">
      <dgm:prSet phldr="0"/>
      <dgm:spPr/>
      <dgm:t>
        <a:bodyPr/>
        <a:lstStyle/>
        <a:p>
          <a:pPr algn="l" rtl="0"/>
          <a:r>
            <a:rPr lang="en-GB" dirty="0"/>
            <a:t>Do </a:t>
          </a:r>
          <a:r>
            <a:rPr lang="en-GB" dirty="0">
              <a:latin typeface="Arial"/>
              <a:ea typeface="ＭＳ Ｐゴシック"/>
            </a:rPr>
            <a:t>you </a:t>
          </a:r>
          <a:r>
            <a:rPr lang="en-GB" dirty="0"/>
            <a:t>have the</a:t>
          </a:r>
          <a:r>
            <a:rPr lang="en-GB" dirty="0">
              <a:latin typeface="Arial"/>
              <a:ea typeface="ＭＳ Ｐゴシック"/>
            </a:rPr>
            <a:t> </a:t>
          </a:r>
          <a:r>
            <a:rPr lang="en-GB" dirty="0"/>
            <a:t>skills,</a:t>
          </a:r>
          <a:r>
            <a:rPr lang="en-GB" dirty="0">
              <a:latin typeface="Arial"/>
              <a:ea typeface="ＭＳ Ｐゴシック"/>
            </a:rPr>
            <a:t> </a:t>
          </a:r>
          <a:r>
            <a:rPr lang="en-GB" dirty="0"/>
            <a:t>knowledge and</a:t>
          </a:r>
          <a:r>
            <a:rPr lang="en-GB" dirty="0">
              <a:latin typeface="Arial"/>
              <a:ea typeface="ＭＳ Ｐゴシック"/>
            </a:rPr>
            <a:t> are you</a:t>
          </a:r>
          <a:r>
            <a:rPr lang="en-GB" dirty="0"/>
            <a:t> confident?</a:t>
          </a:r>
          <a:endParaRPr lang="en-GB" dirty="0">
            <a:latin typeface="Arial"/>
            <a:ea typeface="ＭＳ Ｐゴシック"/>
          </a:endParaRPr>
        </a:p>
      </dgm:t>
    </dgm:pt>
    <dgm:pt modelId="{C3DFF199-FFA3-4FF7-8D88-C3F3C1CAB9A3}" type="parTrans" cxnId="{D872E505-0B26-4002-B90F-E0030588A080}">
      <dgm:prSet/>
      <dgm:spPr/>
    </dgm:pt>
    <dgm:pt modelId="{A3A003CA-A06F-48CD-93EF-59BAC01CCF97}" type="sibTrans" cxnId="{D872E505-0B26-4002-B90F-E0030588A080}">
      <dgm:prSet/>
      <dgm:spPr/>
    </dgm:pt>
    <dgm:pt modelId="{F2076379-37A5-4967-9AF5-63AA9100440F}" type="pres">
      <dgm:prSet presAssocID="{5BB46456-9775-4639-B135-2892676C01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5FF7D0-F86D-4B01-BC39-753AB375E0A4}" type="pres">
      <dgm:prSet presAssocID="{D006C4A5-6579-4E48-BC15-C4769F98F456}" presName="dummy" presStyleCnt="0"/>
      <dgm:spPr/>
    </dgm:pt>
    <dgm:pt modelId="{21DDA196-C538-4459-8EE1-AE2CE63DB212}" type="pres">
      <dgm:prSet presAssocID="{D006C4A5-6579-4E48-BC15-C4769F98F45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DAF1D4-FE63-40BB-A2FA-1FDAC8B922B5}" type="pres">
      <dgm:prSet presAssocID="{0599E45F-29EC-4FEC-A8DC-CBF7B0A7249E}" presName="sibTrans" presStyleLbl="node1" presStyleIdx="0" presStyleCnt="3"/>
      <dgm:spPr/>
    </dgm:pt>
    <dgm:pt modelId="{1856DFDF-D7DB-4374-ADB6-C9798EC19C48}" type="pres">
      <dgm:prSet presAssocID="{D8F19EAD-6E7E-4B5D-9254-5E20E492249D}" presName="dummy" presStyleCnt="0"/>
      <dgm:spPr/>
    </dgm:pt>
    <dgm:pt modelId="{BE55D853-72BD-40B3-A2AA-0ECCEF383177}" type="pres">
      <dgm:prSet presAssocID="{D8F19EAD-6E7E-4B5D-9254-5E20E492249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814255-690B-4163-BF9E-F0B2D3963867}" type="pres">
      <dgm:prSet presAssocID="{CF6E2900-D982-4DA6-B7A8-C9C9C3DE2EE5}" presName="sibTrans" presStyleLbl="node1" presStyleIdx="1" presStyleCnt="3"/>
      <dgm:spPr/>
    </dgm:pt>
    <dgm:pt modelId="{D6BA1605-E7FA-4870-B897-38332650EC80}" type="pres">
      <dgm:prSet presAssocID="{FBD5B5C5-FE0A-47C2-A0A2-9F3535863378}" presName="dummy" presStyleCnt="0"/>
      <dgm:spPr/>
    </dgm:pt>
    <dgm:pt modelId="{67F52908-4408-4713-B229-B24B3D6B599D}" type="pres">
      <dgm:prSet presAssocID="{FBD5B5C5-FE0A-47C2-A0A2-9F353586337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C958AF-8832-457D-A610-4DB2D212DF93}" type="pres">
      <dgm:prSet presAssocID="{A3A003CA-A06F-48CD-93EF-59BAC01CCF97}" presName="sibTrans" presStyleLbl="node1" presStyleIdx="2" presStyleCnt="3"/>
      <dgm:spPr/>
    </dgm:pt>
  </dgm:ptLst>
  <dgm:cxnLst>
    <dgm:cxn modelId="{CAF36095-03E7-45BC-B9F5-822E41776318}" type="presOf" srcId="{0599E45F-29EC-4FEC-A8DC-CBF7B0A7249E}" destId="{6FDAF1D4-FE63-40BB-A2FA-1FDAC8B922B5}" srcOrd="0" destOrd="0" presId="urn:microsoft.com/office/officeart/2005/8/layout/cycle1"/>
    <dgm:cxn modelId="{07B64FB3-7116-4A9B-8C5A-FFA5F3719CFF}" type="presOf" srcId="{A3A003CA-A06F-48CD-93EF-59BAC01CCF97}" destId="{E9C958AF-8832-457D-A610-4DB2D212DF93}" srcOrd="0" destOrd="0" presId="urn:microsoft.com/office/officeart/2005/8/layout/cycle1"/>
    <dgm:cxn modelId="{7844D73C-8AA3-4587-A73E-53C467BD26DD}" type="presOf" srcId="{5BB46456-9775-4639-B135-2892676C0142}" destId="{F2076379-37A5-4967-9AF5-63AA9100440F}" srcOrd="0" destOrd="0" presId="urn:microsoft.com/office/officeart/2005/8/layout/cycle1"/>
    <dgm:cxn modelId="{DD9E5753-5E46-481E-AE0A-9985CADA0E1E}" srcId="{5BB46456-9775-4639-B135-2892676C0142}" destId="{D006C4A5-6579-4E48-BC15-C4769F98F456}" srcOrd="0" destOrd="0" parTransId="{BE06091F-CD8E-46DA-A7F2-A94F50CBF08E}" sibTransId="{0599E45F-29EC-4FEC-A8DC-CBF7B0A7249E}"/>
    <dgm:cxn modelId="{200268B4-4CDA-42EA-A214-5B2799ABEEFF}" type="presOf" srcId="{CF6E2900-D982-4DA6-B7A8-C9C9C3DE2EE5}" destId="{62814255-690B-4163-BF9E-F0B2D3963867}" srcOrd="0" destOrd="0" presId="urn:microsoft.com/office/officeart/2005/8/layout/cycle1"/>
    <dgm:cxn modelId="{EF239CDE-CC58-462A-94F7-2C10DB2F9CF0}" type="presOf" srcId="{FBD5B5C5-FE0A-47C2-A0A2-9F3535863378}" destId="{67F52908-4408-4713-B229-B24B3D6B599D}" srcOrd="0" destOrd="0" presId="urn:microsoft.com/office/officeart/2005/8/layout/cycle1"/>
    <dgm:cxn modelId="{6A000D04-DAE7-40AD-A155-8145C59B92B6}" srcId="{5BB46456-9775-4639-B135-2892676C0142}" destId="{D8F19EAD-6E7E-4B5D-9254-5E20E492249D}" srcOrd="1" destOrd="0" parTransId="{AC686651-4F11-4F39-886B-E8787264B642}" sibTransId="{CF6E2900-D982-4DA6-B7A8-C9C9C3DE2EE5}"/>
    <dgm:cxn modelId="{92D96948-E3AB-47E3-ADAE-1136C83554DD}" type="presOf" srcId="{D8F19EAD-6E7E-4B5D-9254-5E20E492249D}" destId="{BE55D853-72BD-40B3-A2AA-0ECCEF383177}" srcOrd="0" destOrd="0" presId="urn:microsoft.com/office/officeart/2005/8/layout/cycle1"/>
    <dgm:cxn modelId="{16AFB631-175B-44C9-A3C6-C3195450AEE0}" type="presOf" srcId="{D006C4A5-6579-4E48-BC15-C4769F98F456}" destId="{21DDA196-C538-4459-8EE1-AE2CE63DB212}" srcOrd="0" destOrd="0" presId="urn:microsoft.com/office/officeart/2005/8/layout/cycle1"/>
    <dgm:cxn modelId="{D872E505-0B26-4002-B90F-E0030588A080}" srcId="{5BB46456-9775-4639-B135-2892676C0142}" destId="{FBD5B5C5-FE0A-47C2-A0A2-9F3535863378}" srcOrd="2" destOrd="0" parTransId="{C3DFF199-FFA3-4FF7-8D88-C3F3C1CAB9A3}" sibTransId="{A3A003CA-A06F-48CD-93EF-59BAC01CCF97}"/>
    <dgm:cxn modelId="{3FA4ECA0-02CA-4958-9AAE-E5A595BE2E68}" type="presParOf" srcId="{F2076379-37A5-4967-9AF5-63AA9100440F}" destId="{385FF7D0-F86D-4B01-BC39-753AB375E0A4}" srcOrd="0" destOrd="0" presId="urn:microsoft.com/office/officeart/2005/8/layout/cycle1"/>
    <dgm:cxn modelId="{04C69771-B551-4313-A0A1-ADEC60F69098}" type="presParOf" srcId="{F2076379-37A5-4967-9AF5-63AA9100440F}" destId="{21DDA196-C538-4459-8EE1-AE2CE63DB212}" srcOrd="1" destOrd="0" presId="urn:microsoft.com/office/officeart/2005/8/layout/cycle1"/>
    <dgm:cxn modelId="{98262E51-2209-41B9-A752-1233BF9D18CB}" type="presParOf" srcId="{F2076379-37A5-4967-9AF5-63AA9100440F}" destId="{6FDAF1D4-FE63-40BB-A2FA-1FDAC8B922B5}" srcOrd="2" destOrd="0" presId="urn:microsoft.com/office/officeart/2005/8/layout/cycle1"/>
    <dgm:cxn modelId="{DF974023-3EFC-43DF-A6CE-8B30F4D0939F}" type="presParOf" srcId="{F2076379-37A5-4967-9AF5-63AA9100440F}" destId="{1856DFDF-D7DB-4374-ADB6-C9798EC19C48}" srcOrd="3" destOrd="0" presId="urn:microsoft.com/office/officeart/2005/8/layout/cycle1"/>
    <dgm:cxn modelId="{A0291179-B6CD-48E6-BB4D-12C48A48DB02}" type="presParOf" srcId="{F2076379-37A5-4967-9AF5-63AA9100440F}" destId="{BE55D853-72BD-40B3-A2AA-0ECCEF383177}" srcOrd="4" destOrd="0" presId="urn:microsoft.com/office/officeart/2005/8/layout/cycle1"/>
    <dgm:cxn modelId="{B2A48DAF-0B2E-47FA-9C4F-6AF74FEFCFF4}" type="presParOf" srcId="{F2076379-37A5-4967-9AF5-63AA9100440F}" destId="{62814255-690B-4163-BF9E-F0B2D3963867}" srcOrd="5" destOrd="0" presId="urn:microsoft.com/office/officeart/2005/8/layout/cycle1"/>
    <dgm:cxn modelId="{91ED8641-A771-44BC-A4FF-670A80CD1B49}" type="presParOf" srcId="{F2076379-37A5-4967-9AF5-63AA9100440F}" destId="{D6BA1605-E7FA-4870-B897-38332650EC80}" srcOrd="6" destOrd="0" presId="urn:microsoft.com/office/officeart/2005/8/layout/cycle1"/>
    <dgm:cxn modelId="{2BDF9007-5D81-45A2-9DDE-9A3D9DA4F878}" type="presParOf" srcId="{F2076379-37A5-4967-9AF5-63AA9100440F}" destId="{67F52908-4408-4713-B229-B24B3D6B599D}" srcOrd="7" destOrd="0" presId="urn:microsoft.com/office/officeart/2005/8/layout/cycle1"/>
    <dgm:cxn modelId="{3351541E-A6FA-461B-A4B9-093C3D73E2DF}" type="presParOf" srcId="{F2076379-37A5-4967-9AF5-63AA9100440F}" destId="{E9C958AF-8832-457D-A610-4DB2D212DF9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DA196-C538-4459-8EE1-AE2CE63DB212}">
      <dsp:nvSpPr>
        <dsp:cNvPr id="0" name=""/>
        <dsp:cNvSpPr/>
      </dsp:nvSpPr>
      <dsp:spPr>
        <a:xfrm>
          <a:off x="3583238" y="366611"/>
          <a:ext cx="1864231" cy="186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Have </a:t>
          </a:r>
          <a:r>
            <a:rPr lang="en-GB" sz="1500" kern="1200" dirty="0">
              <a:latin typeface="Arial"/>
              <a:ea typeface="ＭＳ Ｐゴシック"/>
            </a:rPr>
            <a:t>you </a:t>
          </a:r>
          <a:r>
            <a:rPr lang="en-GB" sz="1500" kern="1200" dirty="0"/>
            <a:t>confirmed the</a:t>
          </a:r>
          <a:r>
            <a:rPr lang="en-GB" sz="1500" kern="1200" dirty="0">
              <a:latin typeface="Arial"/>
              <a:ea typeface="ＭＳ Ｐゴシック"/>
            </a:rPr>
            <a:t> instruction</a:t>
          </a:r>
          <a:r>
            <a:rPr lang="en-GB" sz="1500" kern="1200" dirty="0"/>
            <a:t> has been</a:t>
          </a:r>
          <a:r>
            <a:rPr lang="en-GB" sz="1500" kern="1200" dirty="0">
              <a:latin typeface="Arial"/>
              <a:ea typeface="ＭＳ Ｐゴシック"/>
            </a:rPr>
            <a:t> </a:t>
          </a:r>
          <a:r>
            <a:rPr lang="en-GB" sz="1500" kern="1200" dirty="0"/>
            <a:t>completed?</a:t>
          </a:r>
          <a:endParaRPr lang="en-GB" sz="1500" kern="1200" dirty="0">
            <a:latin typeface="Arial"/>
            <a:ea typeface="ＭＳ Ｐゴシック"/>
          </a:endParaRPr>
        </a:p>
      </dsp:txBody>
      <dsp:txXfrm>
        <a:off x="3583238" y="366611"/>
        <a:ext cx="1864231" cy="1864231"/>
      </dsp:txXfrm>
    </dsp:sp>
    <dsp:sp modelId="{6FDAF1D4-FE63-40BB-A2FA-1FDAC8B922B5}">
      <dsp:nvSpPr>
        <dsp:cNvPr id="0" name=""/>
        <dsp:cNvSpPr/>
      </dsp:nvSpPr>
      <dsp:spPr>
        <a:xfrm>
          <a:off x="739930" y="-1190"/>
          <a:ext cx="4412031" cy="4412031"/>
        </a:xfrm>
        <a:prstGeom prst="circularArrow">
          <a:avLst>
            <a:gd name="adj1" fmla="val 8239"/>
            <a:gd name="adj2" fmla="val 575345"/>
            <a:gd name="adj3" fmla="val 2967386"/>
            <a:gd name="adj4" fmla="val 49357"/>
            <a:gd name="adj5" fmla="val 96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5D853-72BD-40B3-A2AA-0ECCEF383177}">
      <dsp:nvSpPr>
        <dsp:cNvPr id="0" name=""/>
        <dsp:cNvSpPr/>
      </dsp:nvSpPr>
      <dsp:spPr>
        <a:xfrm>
          <a:off x="2013830" y="3084906"/>
          <a:ext cx="1864231" cy="186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Are</a:t>
          </a:r>
          <a:r>
            <a:rPr lang="en-GB" sz="1500" kern="1200" dirty="0">
              <a:latin typeface="Arial"/>
              <a:ea typeface="ＭＳ Ｐゴシック"/>
            </a:rPr>
            <a:t> </a:t>
          </a:r>
          <a:r>
            <a:rPr lang="en-GB" sz="1500" kern="1200" dirty="0"/>
            <a:t>instructions</a:t>
          </a:r>
          <a:r>
            <a:rPr lang="en-GB" sz="1500" kern="1200" dirty="0">
              <a:latin typeface="Arial"/>
              <a:ea typeface="ＭＳ Ｐゴシック"/>
            </a:rPr>
            <a:t> </a:t>
          </a:r>
          <a:r>
            <a:rPr lang="en-GB" sz="1500" kern="1200" dirty="0"/>
            <a:t>clear?</a:t>
          </a:r>
          <a:endParaRPr lang="en-GB" sz="1500" kern="1200" dirty="0">
            <a:latin typeface="Arial"/>
            <a:ea typeface="ＭＳ Ｐゴシック"/>
          </a:endParaRPr>
        </a:p>
      </dsp:txBody>
      <dsp:txXfrm>
        <a:off x="2013830" y="3084906"/>
        <a:ext cx="1864231" cy="1864231"/>
      </dsp:txXfrm>
    </dsp:sp>
    <dsp:sp modelId="{62814255-690B-4163-BF9E-F0B2D3963867}">
      <dsp:nvSpPr>
        <dsp:cNvPr id="0" name=""/>
        <dsp:cNvSpPr/>
      </dsp:nvSpPr>
      <dsp:spPr>
        <a:xfrm>
          <a:off x="739930" y="-1190"/>
          <a:ext cx="4412031" cy="4412031"/>
        </a:xfrm>
        <a:prstGeom prst="circularArrow">
          <a:avLst>
            <a:gd name="adj1" fmla="val 8239"/>
            <a:gd name="adj2" fmla="val 575345"/>
            <a:gd name="adj3" fmla="val 10175298"/>
            <a:gd name="adj4" fmla="val 7257268"/>
            <a:gd name="adj5" fmla="val 96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52908-4408-4713-B229-B24B3D6B599D}">
      <dsp:nvSpPr>
        <dsp:cNvPr id="0" name=""/>
        <dsp:cNvSpPr/>
      </dsp:nvSpPr>
      <dsp:spPr>
        <a:xfrm>
          <a:off x="444421" y="366611"/>
          <a:ext cx="1864231" cy="186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Do </a:t>
          </a:r>
          <a:r>
            <a:rPr lang="en-GB" sz="1500" kern="1200" dirty="0">
              <a:latin typeface="Arial"/>
              <a:ea typeface="ＭＳ Ｐゴシック"/>
            </a:rPr>
            <a:t>you </a:t>
          </a:r>
          <a:r>
            <a:rPr lang="en-GB" sz="1500" kern="1200" dirty="0"/>
            <a:t>have the</a:t>
          </a:r>
          <a:r>
            <a:rPr lang="en-GB" sz="1500" kern="1200" dirty="0">
              <a:latin typeface="Arial"/>
              <a:ea typeface="ＭＳ Ｐゴシック"/>
            </a:rPr>
            <a:t> </a:t>
          </a:r>
          <a:r>
            <a:rPr lang="en-GB" sz="1500" kern="1200" dirty="0"/>
            <a:t>skills,</a:t>
          </a:r>
          <a:r>
            <a:rPr lang="en-GB" sz="1500" kern="1200" dirty="0">
              <a:latin typeface="Arial"/>
              <a:ea typeface="ＭＳ Ｐゴシック"/>
            </a:rPr>
            <a:t> </a:t>
          </a:r>
          <a:r>
            <a:rPr lang="en-GB" sz="1500" kern="1200" dirty="0"/>
            <a:t>knowledge and</a:t>
          </a:r>
          <a:r>
            <a:rPr lang="en-GB" sz="1500" kern="1200" dirty="0">
              <a:latin typeface="Arial"/>
              <a:ea typeface="ＭＳ Ｐゴシック"/>
            </a:rPr>
            <a:t> are you</a:t>
          </a:r>
          <a:r>
            <a:rPr lang="en-GB" sz="1500" kern="1200" dirty="0"/>
            <a:t> confident?</a:t>
          </a:r>
          <a:endParaRPr lang="en-GB" sz="1500" kern="1200" dirty="0">
            <a:latin typeface="Arial"/>
            <a:ea typeface="ＭＳ Ｐゴシック"/>
          </a:endParaRPr>
        </a:p>
      </dsp:txBody>
      <dsp:txXfrm>
        <a:off x="444421" y="366611"/>
        <a:ext cx="1864231" cy="1864231"/>
      </dsp:txXfrm>
    </dsp:sp>
    <dsp:sp modelId="{E9C958AF-8832-457D-A610-4DB2D212DF93}">
      <dsp:nvSpPr>
        <dsp:cNvPr id="0" name=""/>
        <dsp:cNvSpPr/>
      </dsp:nvSpPr>
      <dsp:spPr>
        <a:xfrm>
          <a:off x="739930" y="-1190"/>
          <a:ext cx="4412031" cy="4412031"/>
        </a:xfrm>
        <a:prstGeom prst="circularArrow">
          <a:avLst>
            <a:gd name="adj1" fmla="val 8239"/>
            <a:gd name="adj2" fmla="val 575345"/>
            <a:gd name="adj3" fmla="val 16860019"/>
            <a:gd name="adj4" fmla="val 14964636"/>
            <a:gd name="adj5" fmla="val 96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9ABA-580D-42D2-B5BD-3B14537C5B04}" type="datetimeFigureOut">
              <a:t>11/27/2023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FC083-5EAD-4961-921A-B2A07997E7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5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63886B9-E0A6-A894-72DE-170EA7B2C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96C8E56-2119-F796-E4A9-712831E16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AF400F7-1134-DEDD-FBA1-A4910625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A856E-E6BC-45A4-A61F-5CCEC237B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9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C45042A-DC86-2D83-D57D-ADEE0AD1B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9AF3777-0F24-CF23-05A1-145BD7FCE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5A787EA-7EE1-C2E3-FD94-A7FA214FC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499A5-73E2-45AD-AC54-2FA6AD8B7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9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CCFEB85-742E-6C06-EE94-0B152BCB1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E06132E-531C-9CC5-7788-85F426DB7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AAA7AA4-906A-3E54-7543-0FE4C9488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94F2F-B6D2-4A71-A767-F6E1429F4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01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44676"/>
            <a:ext cx="5080000" cy="425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080000" cy="425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BC5BD3-1957-8307-DA2D-C10A9D44D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FBBB7BF-02D7-08BC-4837-4D56A81E8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450EA9-4494-47A4-BEE3-9E34EDB4F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FCEA4-9A0D-4C01-AE88-73A40D42D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7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BA0CF0B-B9C8-6C60-E572-465E73E60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1C47B6E9-35C8-CF4D-4A49-58D79815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BC0D312-61EE-AC33-60DF-4A752DF37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90AF1-B325-4F09-8CAD-F35D0D088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94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D2A1554-CB0B-D75A-3C46-37CC95B2D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55745D1-4821-2549-5699-90A61A34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300FE1D-432E-323E-311C-DEE4BEECB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B69B6-D2B1-4CC7-8CD0-476637748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4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1934270-AB6C-0CA3-1D37-8C5330764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05ABEDA-13C5-B489-7B69-F84C3771C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D2ED8EF-E0B9-91B5-DA07-FCE505DDF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68FC6-DEE6-4DB3-8659-5F69F0CA4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3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D4B598-D28D-407E-95CC-C9EB896E1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13C7ED-08B0-7E5B-143A-F294C54B1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F7B1CB-0AE2-7EB7-8EDD-69A1A0551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14CD5-4D3A-4455-A0B7-8AF6529C0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8508F4-9983-B558-6227-A746C98BF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1BD7ED-1AC1-43AC-C454-54C81A3DF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B1C66B-09E4-BD27-ACAE-C32E89FC5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BB753-ED47-40C4-AD4E-77BD36DE4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384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0F4F021-F8EE-D388-2B3C-49F7D16FC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06B3D47-34FF-25B6-9A1D-4AA7FFFFA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0BA2C1-D673-F9CC-0B91-D1A1416CA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2BAF1-5C6F-4B39-A46A-DBE563562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15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645C17-F831-0B21-F9CD-E3A808B5F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CEE562D-9C6A-9B09-E0DF-098D301CD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9080346-0B40-DA79-4508-FE1A99D22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0B0E9-E99F-40C4-93E1-0168B9A4E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0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5D09188-11D2-6E47-97A2-61509E05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37" y="0"/>
            <a:ext cx="11928764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365C6D66-CA6A-C445-BEC3-ACAA4AB05DC0}"/>
              </a:ext>
            </a:extLst>
          </p:cNvPr>
          <p:cNvSpPr/>
          <p:nvPr userDrawn="1"/>
        </p:nvSpPr>
        <p:spPr>
          <a:xfrm>
            <a:off x="1009127" y="623455"/>
            <a:ext cx="4500000" cy="5673433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6ABC57-9810-294F-ACC7-5EC2DF7C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D66AB5-280C-5A49-A46A-15DD3BC3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653008-D1B9-454F-8332-175ACECD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CE70A557-F49C-7D42-BAAA-7456E50A4BFD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frame">
            <a:avLst>
              <a:gd name="adj1" fmla="val 23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87647F-0B98-054C-BBE9-A1026080C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8" y="1316333"/>
            <a:ext cx="5257800" cy="2387600"/>
          </a:xfrm>
        </p:spPr>
        <p:txBody>
          <a:bodyPr anchor="ctr" anchorCtr="1">
            <a:normAutofit/>
          </a:bodyPr>
          <a:lstStyle>
            <a:lvl1pPr algn="ctr"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090BEA-90F0-314E-914F-8CF887ED1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796008"/>
            <a:ext cx="5257800" cy="1655762"/>
          </a:xfr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01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43EAC3-EE6D-C942-9756-01B8DD04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135" y="365125"/>
            <a:ext cx="7820166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322C6E-4A29-014C-BC1A-39601CE6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134" y="1825625"/>
            <a:ext cx="7820167" cy="258260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5F9113-BE45-064C-ADF6-FEFD377C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D8F154-0519-E742-95BF-57174147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354ACF-0E99-514E-93C0-A43B4EA5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4322C6E-4A29-014C-BC1A-39601CE632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5910" y="4625737"/>
            <a:ext cx="11027391" cy="1911541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71D76-C895-9F43-B271-2C279345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D6AD63-C848-EA4F-82B1-46ECD3FA9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8E2736-7E38-4F49-917E-8825F9A6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A0348E-EC85-E94A-9452-F168850B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4A6F03-25BA-044A-BD58-564C6FE1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1378F3-D19E-D84C-8DDA-1EDA15A6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66BB2F-7AC7-104F-AEC8-24E8D40E9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C9176A-E504-5D4A-8AB1-2B5DBD201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F82283-2C0E-154C-8C4D-53E0CDD8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FDA8E0-D937-8042-870A-D2015BD7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A29F40-EDE4-1E47-8CBE-A2D4A24B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5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C39CE1-1837-1A4D-A160-0335DC9F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E7DCB6-205C-9141-8D35-35341BCF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E184B4-6C5C-B64D-AD80-D522B38A2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C24C019-5A7D-5449-A7E0-1B996737F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8F01D5-5B7D-9141-AC1D-A370CEE68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9F158D-FFBC-0444-BF5C-F866554F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BD72F8-2356-9B46-8439-5F0355DE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42EAA76-B0A7-BC44-96B9-3DCA67C6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9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A29F6-F7AA-A74E-B2C5-6497A978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4ED05-0B8D-9E47-B470-33915C46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024133-10DE-E041-BE20-C6624EF5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A20C5B5-9C1A-4040-88B0-9A7DB3A4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4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6955C5-F6DF-244C-9890-BC9E3FF8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252B27-607C-5548-9B9E-40201BC4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D34B62-46D6-7F43-9914-6271288F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2FEB-0871-4041-B2E3-F1D3BABE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47045-17A4-2F4C-88B3-6B86ADD3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D79AD0-D3CF-0146-AAB1-5FCA593E5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6C4692-5CC8-5E4E-BF36-E17F8A8B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6AD7A5-DC8E-4843-8375-9F2945AF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90EAAA-712D-C149-8F9C-5E643A49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8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EA8C1-41F6-9545-A6D0-C97E13F0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2A10B4C-754B-9549-A1B0-AE0F1B357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AC30A5-6182-2C4C-8DFE-D4DC4F48D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2E7D5C-B731-0645-9DEE-A3813797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164CEC-C045-4B4C-BA7E-2F2196F2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624EA1-E35A-954D-82B5-F5E367D9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5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8BE73D-4D51-DE41-893A-668A272B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4D0404-63E9-254E-A705-A8BE7F95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15DA1F-45AA-DF44-AC73-F1C0FE57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D632F6-1C6D-2746-9C77-67D75F72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D7A285-B052-014C-87B2-35703435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E77B66-9618-5A4D-BB6B-DC1DAE6C4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AEF0C7-B187-314A-AA74-DA12263E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DEA83-ED71-5A46-BB2C-BB64A36D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5264F7-630C-AB45-B2C3-178E1737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2164C0-7364-FC41-B40D-9893513D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FD68-73AF-4376-B5A8-FE9A97FC62E8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2CB1-8B18-42B3-A74D-871F38669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9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hoosh">
            <a:extLst>
              <a:ext uri="{FF2B5EF4-FFF2-40B4-BE49-F238E27FC236}">
                <a16:creationId xmlns="" xmlns:a16="http://schemas.microsoft.com/office/drawing/2014/main" id="{5C17951C-0237-E17E-3290-2B48672F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2192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8107D68D-4EC3-ADF7-90B4-A3E41EA67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1"/>
            <a:ext cx="10363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="" xmlns:a16="http://schemas.microsoft.com/office/drawing/2014/main" id="{71A91A37-77CE-6DAE-D917-6F4622983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44676"/>
            <a:ext cx="103632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E0CE119-6E75-E6FC-5312-0374A59D24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83F910F9-6959-D211-7650-545F903F9F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E051178-031D-6741-3A95-8DCBAEB520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43EA4E-A3F5-4CDF-B44D-22E2BE4212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9F30E4F-8EB6-384F-8E13-33E59FA0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558BC2-8749-6245-9D7A-B260F414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E580F7-6FD7-E046-A76C-4051B72F1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9BF4-C658-1140-808D-30AAF5BC11AF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0D74DD-3E7F-9D4F-AB72-DCEF7B34D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886E2F-3FAB-B640-9129-30AD37BB4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AB70-5DD8-0241-8130-17118D65B3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F9C033-175A-F74E-8642-3B50D7FC43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37" y="0"/>
            <a:ext cx="11928764" cy="685800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28B92472-D9A7-9049-BED9-02568A21316A}"/>
              </a:ext>
            </a:extLst>
          </p:cNvPr>
          <p:cNvSpPr/>
          <p:nvPr userDrawn="1"/>
        </p:nvSpPr>
        <p:spPr>
          <a:xfrm>
            <a:off x="-1" y="0"/>
            <a:ext cx="12191999" cy="6876000"/>
          </a:xfrm>
          <a:prstGeom prst="frame">
            <a:avLst>
              <a:gd name="adj1" fmla="val 23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4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hsggc.org.uk/media/238581/code-of-conduct.pdf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ggc.scot.nhs.uk/Applications/PM/Policy%20Documents/Professional%20Standards%20for%20Record%20Keeping%20May%202016.do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svleprdstore.blob.core.windows.net/nesndpvlecmsprdblob/34617f19-5ef8-489c-97f2-4c5053b815ff_NESD1625%20Making%20Delegation%20Safe%20and%20Effective_v1.0%20Jan%202022.pdf?sv=2018-03-28&amp;sr=b&amp;sig=yEXdv5T6Ad%2BSbAF3attd04OL0079I6syy3Rlp1om/go%3D&amp;st=2023-08-18T12:53:53Z&amp;se=2023-08-18T13:58:53Z&amp;sp=r" TargetMode="External"/><Relationship Id="rId2" Type="http://schemas.openxmlformats.org/officeDocument/2006/relationships/hyperlink" Target="https://www.nhsggc.org.uk/media/238581/code-of-conduct.pd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135" y="577820"/>
            <a:ext cx="7820166" cy="1325563"/>
          </a:xfrm>
        </p:spPr>
        <p:txBody>
          <a:bodyPr/>
          <a:lstStyle/>
          <a:p>
            <a:r>
              <a:rPr lang="en-GB" dirty="0"/>
              <a:t>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7452" y="1520297"/>
            <a:ext cx="6553201" cy="44935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6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HCSW Induction</a:t>
            </a:r>
            <a:r>
              <a:rPr lang="en-GB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/>
            </a:r>
            <a:br>
              <a:rPr lang="en-GB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GB" sz="600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lt"/>
                <a:cs typeface="Arial"/>
              </a:rPr>
              <a:t>Fundamental</a:t>
            </a:r>
            <a:endParaRPr lang="en-US" sz="6000" dirty="0"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+mn-lt"/>
              <a:cs typeface="Arial"/>
            </a:endParaRPr>
          </a:p>
          <a:p>
            <a:pPr algn="ctr"/>
            <a:r>
              <a:rPr lang="en-GB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lt"/>
                <a:cs typeface="Arial"/>
              </a:rPr>
              <a:t>Essential</a:t>
            </a:r>
            <a:r>
              <a:rPr lang="en-GB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Learning</a:t>
            </a:r>
            <a:br>
              <a:rPr lang="en-GB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GB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 </a:t>
            </a:r>
            <a:endParaRPr lang="en-US" sz="6000"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8" name="Picture 4" descr="NHSGG&amp;C*SP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338895"/>
            <a:ext cx="12192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elivering">
            <a:extLst>
              <a:ext uri="{FF2B5EF4-FFF2-40B4-BE49-F238E27FC236}">
                <a16:creationId xmlns="" xmlns:a16="http://schemas.microsoft.com/office/drawing/2014/main" id="{54A81D55-F37C-5C3A-0590-94E1BB6F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3" y="6001694"/>
            <a:ext cx="21605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3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39A8F-157D-3560-8C7F-7E519664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4803984" cy="868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Record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DE10AF-4015-F97F-65CA-ABBC6E56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05" y="2159665"/>
            <a:ext cx="5479719" cy="34478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ct val="20000"/>
              </a:spcBef>
              <a:spcAft>
                <a:spcPct val="0"/>
              </a:spcAft>
            </a:pPr>
            <a:r>
              <a:rPr lang="en-US" sz="2400" dirty="0"/>
              <a:t>The HCSW </a:t>
            </a:r>
            <a:r>
              <a:rPr lang="en-US" sz="2400" u="sng" dirty="0">
                <a:hlinkClick r:id="rId2"/>
              </a:rPr>
              <a:t>Code of Conduct</a:t>
            </a:r>
            <a:r>
              <a:rPr lang="en-US" sz="2400" dirty="0"/>
              <a:t> states that up to date and accurate record keeping is an essential part of your role. </a:t>
            </a:r>
            <a:endParaRPr lang="en-US" sz="2400" dirty="0">
              <a:cs typeface="Calibri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</a:pPr>
            <a:endParaRPr lang="en-US" sz="2400" dirty="0"/>
          </a:p>
          <a:p>
            <a:pPr marL="0" indent="0">
              <a:spcBef>
                <a:spcPct val="20000"/>
              </a:spcBef>
              <a:spcAft>
                <a:spcPct val="0"/>
              </a:spcAft>
            </a:pPr>
            <a:r>
              <a:rPr lang="en-US" sz="2400" dirty="0"/>
              <a:t>Patient records provide evidence of care provided. What you record as a HCSW can be used for a wide range of purposes. These include patient safety and care, care assurance, response to complaints, police investigation and </a:t>
            </a:r>
            <a:r>
              <a:rPr lang="en-US" sz="2400" dirty="0">
                <a:ea typeface="+mn-lt"/>
                <a:cs typeface="+mn-lt"/>
              </a:rPr>
              <a:t>enquiries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3" descr="A person in a hospital room with a nurse holding a file&#10;&#10;Description automatically generated">
            <a:extLst>
              <a:ext uri="{FF2B5EF4-FFF2-40B4-BE49-F238E27FC236}">
                <a16:creationId xmlns="" xmlns:a16="http://schemas.microsoft.com/office/drawing/2014/main" id="{8A5E136A-2A49-5843-0FE4-19886A0E1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0" r="45640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E57D37-C2D0-066B-1AE3-6F4244344F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24DCA44-89CF-872A-903F-96C50780EA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B0CC4F5-AC85-FFFA-7EB5-33C4FCE90A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9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check mark on a black background&#10;&#10;Description automatically generated">
            <a:extLst>
              <a:ext uri="{FF2B5EF4-FFF2-40B4-BE49-F238E27FC236}">
                <a16:creationId xmlns="" xmlns:a16="http://schemas.microsoft.com/office/drawing/2014/main" id="{D2959EE1-98CA-6A87-8ED7-28601EE9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902" y="1402114"/>
            <a:ext cx="1895475" cy="1884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FF5C9-0EAC-6EC2-4095-3D08FEC3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779" y="-257091"/>
            <a:ext cx="7820166" cy="1325563"/>
          </a:xfrm>
        </p:spPr>
        <p:txBody>
          <a:bodyPr/>
          <a:lstStyle/>
          <a:p>
            <a:r>
              <a:rPr lang="en-US" sz="4000" b="0" dirty="0">
                <a:latin typeface="Calibri"/>
                <a:cs typeface="Arial"/>
              </a:rPr>
              <a:t>Principles of good record keeping </a:t>
            </a:r>
            <a:endParaRPr lang="en-US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6B78-42CA-AB65-EF79-79BB9681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11" y="898542"/>
            <a:ext cx="11165468" cy="40521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libri"/>
                <a:cs typeface="Arial"/>
              </a:rPr>
              <a:t>Entries must be:</a:t>
            </a:r>
            <a:endParaRPr lang="en-US" sz="2400" dirty="0">
              <a:latin typeface="Calibri"/>
              <a:cs typeface="Arial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latin typeface="Calibri"/>
                <a:cs typeface="Arial"/>
              </a:rPr>
              <a:t>Dated and timed</a:t>
            </a:r>
            <a:r>
              <a:rPr lang="en-US" sz="2400" dirty="0">
                <a:latin typeface="Calibri"/>
                <a:cs typeface="Arial"/>
              </a:rPr>
              <a:t> as soon as possible after care provided, for example, Care Rounding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latin typeface="Calibri"/>
                <a:cs typeface="Arial"/>
              </a:rPr>
              <a:t>Signed and printed</a:t>
            </a:r>
            <a:r>
              <a:rPr lang="en-US" sz="2400" dirty="0">
                <a:latin typeface="Calibri"/>
                <a:cs typeface="Arial"/>
              </a:rPr>
              <a:t> with name and designation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latin typeface="Calibri"/>
                <a:cs typeface="Arial"/>
              </a:rPr>
              <a:t>Clear and concise </a:t>
            </a:r>
            <a:endParaRPr lang="en-US" sz="2400" dirty="0">
              <a:latin typeface="Calibri"/>
              <a:cs typeface="Arial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latin typeface="Calibri"/>
                <a:cs typeface="Arial"/>
              </a:rPr>
              <a:t>Person </a:t>
            </a:r>
            <a:r>
              <a:rPr lang="en-US" sz="2400" b="1" dirty="0" err="1">
                <a:latin typeface="Calibri"/>
                <a:cs typeface="Arial"/>
              </a:rPr>
              <a:t>centred</a:t>
            </a:r>
            <a:r>
              <a:rPr lang="en-US" sz="2400" dirty="0">
                <a:latin typeface="Calibri"/>
                <a:cs typeface="Arial"/>
              </a:rPr>
              <a:t>, for example, preferred name, what matters and who matters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latin typeface="Calibri"/>
                <a:cs typeface="Arial"/>
              </a:rPr>
              <a:t>Legible and factual</a:t>
            </a:r>
            <a:endParaRPr lang="en-US" sz="2400" dirty="0">
              <a:latin typeface="Calibri"/>
              <a:cs typeface="Arial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Calibri"/>
                <a:cs typeface="Arial"/>
              </a:rPr>
              <a:t>Write in </a:t>
            </a:r>
            <a:r>
              <a:rPr lang="en-US" sz="2400" b="1" dirty="0">
                <a:latin typeface="Calibri"/>
                <a:cs typeface="Arial"/>
              </a:rPr>
              <a:t>black ink</a:t>
            </a:r>
            <a:endParaRPr lang="en-US" sz="2400" dirty="0">
              <a:latin typeface="Calibri"/>
              <a:cs typeface="Arial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dirty="0">
                <a:latin typeface="Calibri"/>
                <a:cs typeface="Arial"/>
              </a:rPr>
              <a:t>Records should </a:t>
            </a:r>
            <a:r>
              <a:rPr lang="en-US" sz="2400" b="1" dirty="0">
                <a:latin typeface="Calibri"/>
                <a:cs typeface="Arial"/>
              </a:rPr>
              <a:t>never be falsified</a:t>
            </a:r>
            <a:r>
              <a:rPr lang="en-US" sz="2400" dirty="0">
                <a:latin typeface="Calibri"/>
                <a:cs typeface="Arial"/>
              </a:rPr>
              <a:t> or tampered with </a:t>
            </a:r>
            <a:endParaRPr lang="en-GB" sz="2400" dirty="0">
              <a:latin typeface="Calibri"/>
              <a:cs typeface="Calibri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400" b="1" dirty="0">
                <a:latin typeface="Calibri"/>
                <a:cs typeface="Arial"/>
              </a:rPr>
              <a:t>Errors should be scored through</a:t>
            </a:r>
            <a:r>
              <a:rPr lang="en-US" sz="2400" dirty="0">
                <a:latin typeface="Calibri"/>
                <a:cs typeface="Arial"/>
              </a:rPr>
              <a:t> with a single line, signed and dated.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BBADAE-59F3-2D48-70FC-38BF9B9C65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3124" y="4462451"/>
            <a:ext cx="11027391" cy="19115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latin typeface="Calibri"/>
                <a:cs typeface="Arial"/>
              </a:rPr>
              <a:t>Avoid:</a:t>
            </a:r>
            <a:endParaRPr lang="en-US" sz="2400">
              <a:latin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Calibri"/>
                <a:cs typeface="Arial"/>
              </a:rPr>
              <a:t>Jargon</a:t>
            </a:r>
            <a:endParaRPr lang="en-US" sz="2400">
              <a:latin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Calibri"/>
                <a:cs typeface="Arial"/>
              </a:rPr>
              <a:t>Speculation</a:t>
            </a:r>
            <a:endParaRPr lang="en-US" sz="2400">
              <a:latin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Calibri"/>
                <a:cs typeface="Arial"/>
              </a:rPr>
              <a:t>Your own opinion</a:t>
            </a:r>
            <a:endParaRPr lang="en-US" sz="2400">
              <a:latin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Calibri"/>
                <a:cs typeface="Arial"/>
              </a:rPr>
              <a:t>Offensive remarks</a:t>
            </a:r>
            <a:endParaRPr lang="en-US" sz="2400">
              <a:latin typeface="Calibr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Calibri"/>
                <a:cs typeface="Arial"/>
              </a:rPr>
              <a:t>Abbreviations</a:t>
            </a:r>
            <a:endParaRPr lang="en-GB" sz="2400" dirty="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CD6A1E-7FDF-C9B6-5710-8D1D08C9C8CE}"/>
              </a:ext>
            </a:extLst>
          </p:cNvPr>
          <p:cNvSpPr txBox="1"/>
          <p:nvPr/>
        </p:nvSpPr>
        <p:spPr>
          <a:xfrm>
            <a:off x="6689123" y="548988"/>
            <a:ext cx="60330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NHSGGC Professional Standards for Record Keeping Policy</a:t>
            </a:r>
            <a:endParaRPr lang="en-US" dirty="0"/>
          </a:p>
        </p:txBody>
      </p:sp>
      <p:pic>
        <p:nvPicPr>
          <p:cNvPr id="9" name="Picture 8" descr="A red x on a black background&#10;&#10;Description automatically generated">
            <a:extLst>
              <a:ext uri="{FF2B5EF4-FFF2-40B4-BE49-F238E27FC236}">
                <a16:creationId xmlns="" xmlns:a16="http://schemas.microsoft.com/office/drawing/2014/main" id="{DCFEFD3B-0C6E-6859-7E97-43A5F356C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554" y="4482115"/>
            <a:ext cx="1939018" cy="18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11603-03B0-C0EB-BBFD-21838BC8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>
                <a:latin typeface="Arial"/>
                <a:cs typeface="Arial"/>
              </a:rPr>
              <a:t>Accountability and Delegation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F7EEE5-480D-6E80-337E-8B1EBCAC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latin typeface="Arial"/>
                <a:cs typeface="Arial"/>
              </a:rPr>
              <a:t>Accountability</a:t>
            </a:r>
            <a:r>
              <a:rPr lang="en-GB" sz="2400" dirty="0">
                <a:latin typeface="Arial"/>
                <a:cs typeface="Arial"/>
              </a:rPr>
              <a:t> 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Arial"/>
                <a:cs typeface="Arial"/>
              </a:rPr>
              <a:t>Make sure you can always ‘answer’ for your actions or omissions</a:t>
            </a:r>
            <a:endParaRPr lang="en-GB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ea typeface="+mn-lt"/>
                <a:cs typeface="+mn-lt"/>
                <a:hlinkClick r:id="rId2"/>
              </a:rPr>
              <a:t>Code of Conduct for Health Care Support Workers</a:t>
            </a:r>
            <a:endParaRPr lang="en-GB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D30A59-FDCD-92B8-8E19-52A672F833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1495" y="4079397"/>
            <a:ext cx="8051278" cy="1911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latin typeface="Arial"/>
                <a:cs typeface="Arial"/>
              </a:rPr>
              <a:t>Delegation 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Arial"/>
                <a:cs typeface="Arial"/>
              </a:rPr>
              <a:t>Delegation is the allocation of clinical or non-clinical duties to a competent person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ea typeface="+mn-lt"/>
                <a:cs typeface="+mn-lt"/>
                <a:hlinkClick r:id="rId3"/>
              </a:rPr>
              <a:t>Making Delegation Safe and Effective</a:t>
            </a:r>
            <a:endParaRPr lang="en-GB" sz="2400">
              <a:cs typeface="Calibri"/>
            </a:endParaRPr>
          </a:p>
        </p:txBody>
      </p:sp>
      <p:pic>
        <p:nvPicPr>
          <p:cNvPr id="5" name="Picture 4" descr="A person holding a large ball&#10;&#10;Description automatically generated">
            <a:extLst>
              <a:ext uri="{FF2B5EF4-FFF2-40B4-BE49-F238E27FC236}">
                <a16:creationId xmlns="" xmlns:a16="http://schemas.microsoft.com/office/drawing/2014/main" id="{0A5C5854-55E8-DA87-2E37-3CE8345A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2" y="594055"/>
            <a:ext cx="2232983" cy="3196985"/>
          </a:xfrm>
          <a:prstGeom prst="rect">
            <a:avLst/>
          </a:prstGeom>
        </p:spPr>
      </p:pic>
      <p:pic>
        <p:nvPicPr>
          <p:cNvPr id="7" name="Picture 6" descr="A group of people in blue scrubs&#10;&#10;Description automatically generated">
            <a:extLst>
              <a:ext uri="{FF2B5EF4-FFF2-40B4-BE49-F238E27FC236}">
                <a16:creationId xmlns="" xmlns:a16="http://schemas.microsoft.com/office/drawing/2014/main" id="{FF811E42-B5A7-8D8C-84EC-9E46EA94D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023" y="4162360"/>
            <a:ext cx="2743200" cy="19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AD0CB1-509D-D99D-232A-5DD9414E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814" y="221351"/>
            <a:ext cx="7820166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"/>
                <a:cs typeface="Arial"/>
              </a:rPr>
              <a:t>Delegation Considerations</a:t>
            </a:r>
            <a:endParaRPr lang="en-US" sz="4000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50426F-9413-E97B-99D1-76075454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368" y="1865419"/>
            <a:ext cx="6784998" cy="4652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>
                <a:latin typeface="Calibri"/>
                <a:cs typeface="Arial"/>
              </a:rPr>
              <a:t>Has the person delegating the duty given clear instructions? 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>
                <a:latin typeface="Calibri"/>
                <a:cs typeface="Arial"/>
              </a:rPr>
              <a:t>Do you understand what is being asked of you?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>
                <a:latin typeface="Calibri"/>
                <a:cs typeface="Arial"/>
              </a:rPr>
              <a:t>Have you had the appropriate training?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>
                <a:latin typeface="Calibri"/>
                <a:cs typeface="Arial"/>
              </a:rPr>
              <a:t>Are you competent to carry the duty </a:t>
            </a:r>
            <a:r>
              <a:rPr lang="en-GB" sz="2400" dirty="0" smtClean="0">
                <a:latin typeface="Calibri"/>
                <a:cs typeface="Arial"/>
              </a:rPr>
              <a:t>out </a:t>
            </a:r>
            <a:r>
              <a:rPr lang="en-GB" sz="2400" dirty="0" smtClean="0">
                <a:latin typeface="Calibri"/>
                <a:cs typeface="Arial"/>
              </a:rPr>
              <a:t>safely</a:t>
            </a:r>
            <a:r>
              <a:rPr lang="en-GB" sz="2400" dirty="0">
                <a:latin typeface="Calibri"/>
                <a:cs typeface="Arial"/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>
                <a:latin typeface="Calibri"/>
                <a:cs typeface="Arial"/>
              </a:rPr>
              <a:t>Are you confident in your abilities? have you “closed the loop”? Have you provided  feedback and completed documentation?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>
                <a:latin typeface="Calibri"/>
                <a:cs typeface="Arial"/>
              </a:rPr>
              <a:t>Have you escalated any concerns/findings?</a:t>
            </a:r>
            <a:endParaRPr lang="en-GB" dirty="0">
              <a:latin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592CED55-6DDD-0D49-37F7-7BAA371EA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691244"/>
              </p:ext>
            </p:extLst>
          </p:nvPr>
        </p:nvGraphicFramePr>
        <p:xfrm>
          <a:off x="102697" y="1715733"/>
          <a:ext cx="5891892" cy="495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26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E8787D-2CE7-34E7-CC87-4AEA2FB5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629" y="-142813"/>
            <a:ext cx="5291663" cy="953040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cs typeface="Calibri Light"/>
              </a:rPr>
              <a:t>Enhanced Observations</a:t>
            </a:r>
          </a:p>
        </p:txBody>
      </p:sp>
      <p:pic>
        <p:nvPicPr>
          <p:cNvPr id="5" name="Picture 4" descr="A pair of women knitting&#10;&#10;Description automatically generated">
            <a:extLst>
              <a:ext uri="{FF2B5EF4-FFF2-40B4-BE49-F238E27FC236}">
                <a16:creationId xmlns="" xmlns:a16="http://schemas.microsoft.com/office/drawing/2014/main" id="{9B4771BB-436E-D0C3-1C56-F76DE3BF6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7" r="4160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98984E-F678-AE99-6269-050FD76A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046" y="758811"/>
            <a:ext cx="5291663" cy="37528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Calibri"/>
                <a:cs typeface="Arial"/>
              </a:rPr>
              <a:t>Some patients may require enhanced observations due to an identified risk, for example, falls, absconding, stress and distress</a:t>
            </a:r>
            <a:endParaRPr lang="en-US" sz="2400" dirty="0">
              <a:latin typeface="Calibri"/>
              <a:cs typeface="Arial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Calibri"/>
                <a:cs typeface="Arial"/>
              </a:rPr>
              <a:t>The nurse in charge will inform you of your role and responsibilities for specific patients</a:t>
            </a:r>
            <a:endParaRPr lang="en-US" sz="2400" dirty="0">
              <a:latin typeface="Calibri"/>
              <a:cs typeface="Arial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Calibri"/>
                <a:cs typeface="Arial"/>
              </a:rPr>
              <a:t>You may be asked to complete a patient monitoring chart</a:t>
            </a:r>
            <a:endParaRPr lang="en-US" sz="2400" dirty="0">
              <a:latin typeface="Calibri"/>
              <a:cs typeface="Arial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Calibri"/>
                <a:cs typeface="Arial"/>
              </a:rPr>
              <a:t>Please use the What Matters to Me board and Getting to know Me form to provide person centred care interventions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Calibri"/>
                <a:cs typeface="Arial"/>
              </a:rPr>
              <a:t>During handover report how the patient has been 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latin typeface="Calibri"/>
                <a:cs typeface="Arial"/>
              </a:rPr>
              <a:t>Escalate concerns to the nurse in charge</a:t>
            </a:r>
          </a:p>
        </p:txBody>
      </p:sp>
    </p:spTree>
    <p:extLst>
      <p:ext uri="{BB962C8B-B14F-4D97-AF65-F5344CB8AC3E}">
        <p14:creationId xmlns:p14="http://schemas.microsoft.com/office/powerpoint/2010/main" val="2226765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ggc_white">
  <a:themeElements>
    <a:clrScheme name="nhsggc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sggc_whi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nhsggc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ggc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ggc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68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Arial,Sans-Serif</vt:lpstr>
      <vt:lpstr>Calibri</vt:lpstr>
      <vt:lpstr>Calibri Light</vt:lpstr>
      <vt:lpstr>office theme</vt:lpstr>
      <vt:lpstr>nhsggc_white</vt:lpstr>
      <vt:lpstr>Office Theme</vt:lpstr>
      <vt:lpstr>                             </vt:lpstr>
      <vt:lpstr>Record Keeping</vt:lpstr>
      <vt:lpstr>Principles of good record keeping </vt:lpstr>
      <vt:lpstr>Accountability and Delegation</vt:lpstr>
      <vt:lpstr>Delegation Considerations</vt:lpstr>
      <vt:lpstr>Enhanced Observations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Marotta</dc:creator>
  <cp:lastModifiedBy>Lynn Marotta</cp:lastModifiedBy>
  <cp:revision>1722</cp:revision>
  <dcterms:created xsi:type="dcterms:W3CDTF">2023-07-14T10:15:08Z</dcterms:created>
  <dcterms:modified xsi:type="dcterms:W3CDTF">2023-11-27T10:15:06Z</dcterms:modified>
</cp:coreProperties>
</file>