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Lst>
  <p:notesMasterIdLst>
    <p:notesMasterId r:id="rId22"/>
  </p:notesMasterIdLst>
  <p:sldIdLst>
    <p:sldId id="264" r:id="rId3"/>
    <p:sldId id="258" r:id="rId4"/>
    <p:sldId id="272" r:id="rId5"/>
    <p:sldId id="260" r:id="rId6"/>
    <p:sldId id="271" r:id="rId7"/>
    <p:sldId id="262" r:id="rId8"/>
    <p:sldId id="263" r:id="rId9"/>
    <p:sldId id="273" r:id="rId10"/>
    <p:sldId id="261" r:id="rId11"/>
    <p:sldId id="265" r:id="rId12"/>
    <p:sldId id="266" r:id="rId13"/>
    <p:sldId id="278" r:id="rId14"/>
    <p:sldId id="279" r:id="rId15"/>
    <p:sldId id="275" r:id="rId16"/>
    <p:sldId id="276" r:id="rId17"/>
    <p:sldId id="277" r:id="rId18"/>
    <p:sldId id="267" r:id="rId19"/>
    <p:sldId id="274" r:id="rId20"/>
    <p:sldId id="270"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BB711-CD27-C076-DF0A-E01AB8557524}" v="2" dt="2026-06-16T12:58:18.030"/>
    <p1510:client id="{5D250842-0CD8-415A-5441-4F899B7D08A8}" v="33" dt="2026-06-16T11:19:22.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062DB-CC4A-4721-A122-693F1B799C6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42D4084-A81B-475D-8362-3515342F1062}">
      <dgm:prSet/>
      <dgm:spPr/>
      <dgm:t>
        <a:bodyPr/>
        <a:lstStyle/>
        <a:p>
          <a:pPr>
            <a:lnSpc>
              <a:spcPct val="100000"/>
            </a:lnSpc>
          </a:pPr>
          <a:r>
            <a:rPr lang="en-GB" b="1"/>
            <a:t>Acute</a:t>
          </a:r>
          <a:r>
            <a:rPr lang="en-GB"/>
            <a:t> (hospitals)</a:t>
          </a:r>
          <a:r>
            <a:rPr lang="en-GB">
              <a:latin typeface="Calibri Light" panose="020F0302020204030204"/>
            </a:rPr>
            <a:t> </a:t>
          </a:r>
          <a:r>
            <a:rPr lang="en-GB" err="1">
              <a:latin typeface="Calibri Light" panose="020F0302020204030204"/>
            </a:rPr>
            <a:t>eg</a:t>
          </a:r>
          <a:r>
            <a:rPr lang="en-GB">
              <a:latin typeface="Calibri Light" panose="020F0302020204030204"/>
            </a:rPr>
            <a:t> adults, paediatrics, mental health</a:t>
          </a:r>
          <a:endParaRPr lang="en-US"/>
        </a:p>
      </dgm:t>
    </dgm:pt>
    <dgm:pt modelId="{D04113E1-207F-4CB9-B4EB-A5E1EBEFF251}" type="parTrans" cxnId="{B7B88004-03B7-4833-B083-5A08C9D8BD5B}">
      <dgm:prSet/>
      <dgm:spPr/>
      <dgm:t>
        <a:bodyPr/>
        <a:lstStyle/>
        <a:p>
          <a:endParaRPr lang="en-US"/>
        </a:p>
      </dgm:t>
    </dgm:pt>
    <dgm:pt modelId="{2290F81E-D910-4F94-B0D7-3D6068F16EFA}" type="sibTrans" cxnId="{B7B88004-03B7-4833-B083-5A08C9D8BD5B}">
      <dgm:prSet/>
      <dgm:spPr/>
      <dgm:t>
        <a:bodyPr/>
        <a:lstStyle/>
        <a:p>
          <a:endParaRPr lang="en-US"/>
        </a:p>
      </dgm:t>
    </dgm:pt>
    <dgm:pt modelId="{28BDB941-DE27-401F-95A0-1DEB4B799EA0}">
      <dgm:prSet/>
      <dgm:spPr/>
      <dgm:t>
        <a:bodyPr/>
        <a:lstStyle/>
        <a:p>
          <a:pPr rtl="0">
            <a:lnSpc>
              <a:spcPct val="100000"/>
            </a:lnSpc>
          </a:pPr>
          <a:r>
            <a:rPr lang="en-GB" b="1"/>
            <a:t>Peoples homes</a:t>
          </a:r>
          <a:r>
            <a:rPr lang="en-GB">
              <a:latin typeface="Calibri Light" panose="020F0302020204030204"/>
            </a:rPr>
            <a:t> eg home based rehab, social work (adaptations), community mental health teams</a:t>
          </a:r>
          <a:endParaRPr lang="en-US">
            <a:latin typeface="Calibri Light" panose="020F0302020204030204"/>
          </a:endParaRPr>
        </a:p>
      </dgm:t>
    </dgm:pt>
    <dgm:pt modelId="{A239FD51-A32E-45A0-A103-F35489B3DA31}" type="parTrans" cxnId="{F621ED2E-9993-4416-B864-B17E58663E82}">
      <dgm:prSet/>
      <dgm:spPr/>
      <dgm:t>
        <a:bodyPr/>
        <a:lstStyle/>
        <a:p>
          <a:endParaRPr lang="en-US"/>
        </a:p>
      </dgm:t>
    </dgm:pt>
    <dgm:pt modelId="{B8182CAA-2895-4452-99B0-42EA4D626DD1}" type="sibTrans" cxnId="{F621ED2E-9993-4416-B864-B17E58663E82}">
      <dgm:prSet/>
      <dgm:spPr/>
      <dgm:t>
        <a:bodyPr/>
        <a:lstStyle/>
        <a:p>
          <a:endParaRPr lang="en-US"/>
        </a:p>
      </dgm:t>
    </dgm:pt>
    <dgm:pt modelId="{E077D2A6-C61F-477B-8669-905D40ECDACE}">
      <dgm:prSet/>
      <dgm:spPr/>
      <dgm:t>
        <a:bodyPr/>
        <a:lstStyle/>
        <a:p>
          <a:pPr>
            <a:lnSpc>
              <a:spcPct val="100000"/>
            </a:lnSpc>
          </a:pPr>
          <a:r>
            <a:rPr lang="en-GB" b="1"/>
            <a:t>Primary care</a:t>
          </a:r>
          <a:r>
            <a:rPr lang="en-GB"/>
            <a:t> (GP surgeries)</a:t>
          </a:r>
          <a:endParaRPr lang="en-US"/>
        </a:p>
      </dgm:t>
    </dgm:pt>
    <dgm:pt modelId="{52F8C611-5FD6-46B7-A981-BD77C1AD813F}" type="parTrans" cxnId="{6E9559DB-390A-419B-9A71-CBF1E223D878}">
      <dgm:prSet/>
      <dgm:spPr/>
      <dgm:t>
        <a:bodyPr/>
        <a:lstStyle/>
        <a:p>
          <a:endParaRPr lang="en-US"/>
        </a:p>
      </dgm:t>
    </dgm:pt>
    <dgm:pt modelId="{77342362-9E8D-40AA-A965-12EA7348686E}" type="sibTrans" cxnId="{6E9559DB-390A-419B-9A71-CBF1E223D878}">
      <dgm:prSet/>
      <dgm:spPr/>
      <dgm:t>
        <a:bodyPr/>
        <a:lstStyle/>
        <a:p>
          <a:endParaRPr lang="en-US"/>
        </a:p>
      </dgm:t>
    </dgm:pt>
    <dgm:pt modelId="{4F62080F-7720-45F6-9013-E1C2AA9F22C6}">
      <dgm:prSet/>
      <dgm:spPr/>
      <dgm:t>
        <a:bodyPr/>
        <a:lstStyle/>
        <a:p>
          <a:pPr rtl="0">
            <a:lnSpc>
              <a:spcPct val="100000"/>
            </a:lnSpc>
          </a:pPr>
          <a:r>
            <a:rPr lang="en-GB" b="1"/>
            <a:t>Other public sector</a:t>
          </a:r>
          <a:r>
            <a:rPr lang="en-GB">
              <a:latin typeface="Calibri Light" panose="020F0302020204030204"/>
            </a:rPr>
            <a:t> </a:t>
          </a:r>
          <a:r>
            <a:rPr lang="en-GB" err="1">
              <a:latin typeface="Calibri Light" panose="020F0302020204030204"/>
            </a:rPr>
            <a:t>eg</a:t>
          </a:r>
          <a:r>
            <a:rPr lang="en-GB">
              <a:latin typeface="Calibri Light" panose="020F0302020204030204"/>
            </a:rPr>
            <a:t> schools, prisons</a:t>
          </a:r>
          <a:endParaRPr lang="en-US"/>
        </a:p>
      </dgm:t>
    </dgm:pt>
    <dgm:pt modelId="{4E3EC85E-1EA9-4222-9D09-B1D55EE2098A}" type="parTrans" cxnId="{DE9E6C53-D1D2-43E3-B0DE-654166102C86}">
      <dgm:prSet/>
      <dgm:spPr/>
      <dgm:t>
        <a:bodyPr/>
        <a:lstStyle/>
        <a:p>
          <a:endParaRPr lang="en-US"/>
        </a:p>
      </dgm:t>
    </dgm:pt>
    <dgm:pt modelId="{BD6ED56F-BECC-4308-BA9B-83DEB55720CA}" type="sibTrans" cxnId="{DE9E6C53-D1D2-43E3-B0DE-654166102C86}">
      <dgm:prSet/>
      <dgm:spPr/>
      <dgm:t>
        <a:bodyPr/>
        <a:lstStyle/>
        <a:p>
          <a:endParaRPr lang="en-US"/>
        </a:p>
      </dgm:t>
    </dgm:pt>
    <dgm:pt modelId="{19D6566A-151D-4AAB-8AAC-B1C4486E6FDE}">
      <dgm:prSet phldrT="[Text]" phldr="0"/>
      <dgm:spPr/>
      <dgm:t>
        <a:bodyPr/>
        <a:lstStyle/>
        <a:p>
          <a:pPr rtl="0">
            <a:lnSpc>
              <a:spcPct val="100000"/>
            </a:lnSpc>
          </a:pPr>
          <a:r>
            <a:rPr lang="en-GB" b="1"/>
            <a:t>Specialist clinics/services</a:t>
          </a:r>
          <a:r>
            <a:rPr lang="en-GB">
              <a:latin typeface="Calibri Light" panose="020F0302020204030204"/>
            </a:rPr>
            <a:t> condition specific </a:t>
          </a:r>
          <a:r>
            <a:rPr lang="en-GB" err="1">
              <a:latin typeface="Calibri Light" panose="020F0302020204030204"/>
            </a:rPr>
            <a:t>eg</a:t>
          </a:r>
          <a:r>
            <a:rPr lang="en-GB">
              <a:latin typeface="Calibri Light" panose="020F0302020204030204"/>
            </a:rPr>
            <a:t> brain injury, rheumatology</a:t>
          </a:r>
          <a:endParaRPr lang="en-GB"/>
        </a:p>
      </dgm:t>
    </dgm:pt>
    <dgm:pt modelId="{7675BDD1-1F55-487B-B586-DF9E3D11C970}" type="parTrans" cxnId="{624AA78E-18C8-429F-8D0B-4D48C73E4F55}">
      <dgm:prSet/>
      <dgm:spPr/>
    </dgm:pt>
    <dgm:pt modelId="{F665949C-AA31-4A63-8401-42364538B184}" type="sibTrans" cxnId="{624AA78E-18C8-429F-8D0B-4D48C73E4F55}">
      <dgm:prSet/>
      <dgm:spPr/>
      <dgm:t>
        <a:bodyPr/>
        <a:lstStyle/>
        <a:p>
          <a:endParaRPr lang="en-GB"/>
        </a:p>
      </dgm:t>
    </dgm:pt>
    <dgm:pt modelId="{D97CC804-72D7-4EB0-BAF0-B829BA1D1670}" type="pres">
      <dgm:prSet presAssocID="{763062DB-CC4A-4721-A122-693F1B799C6F}" presName="root" presStyleCnt="0">
        <dgm:presLayoutVars>
          <dgm:dir/>
          <dgm:resizeHandles val="exact"/>
        </dgm:presLayoutVars>
      </dgm:prSet>
      <dgm:spPr/>
    </dgm:pt>
    <dgm:pt modelId="{673857D8-9FB4-4E7B-8FB2-7A2FE792E210}" type="pres">
      <dgm:prSet presAssocID="{942D4084-A81B-475D-8362-3515342F1062}" presName="compNode" presStyleCnt="0"/>
      <dgm:spPr/>
    </dgm:pt>
    <dgm:pt modelId="{57170A27-CF11-46AE-9EBE-CE9106722395}" type="pres">
      <dgm:prSet presAssocID="{942D4084-A81B-475D-8362-3515342F1062}" presName="bgRect" presStyleLbl="bgShp" presStyleIdx="0" presStyleCnt="5"/>
      <dgm:spPr/>
    </dgm:pt>
    <dgm:pt modelId="{C670F379-6ECA-4088-AF7F-428072E219FD}" type="pres">
      <dgm:prSet presAssocID="{942D4084-A81B-475D-8362-3515342F1062}"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ospital"/>
        </a:ext>
      </dgm:extLst>
    </dgm:pt>
    <dgm:pt modelId="{C9779F74-0BFB-4BDD-949F-686AA30E0027}" type="pres">
      <dgm:prSet presAssocID="{942D4084-A81B-475D-8362-3515342F1062}" presName="spaceRect" presStyleCnt="0"/>
      <dgm:spPr/>
    </dgm:pt>
    <dgm:pt modelId="{B4272FBA-314E-4B67-9B9A-F36B72A5914D}" type="pres">
      <dgm:prSet presAssocID="{942D4084-A81B-475D-8362-3515342F1062}" presName="parTx" presStyleLbl="revTx" presStyleIdx="0" presStyleCnt="5">
        <dgm:presLayoutVars>
          <dgm:chMax val="0"/>
          <dgm:chPref val="0"/>
        </dgm:presLayoutVars>
      </dgm:prSet>
      <dgm:spPr/>
    </dgm:pt>
    <dgm:pt modelId="{96DB7EA4-759F-4BB1-A49B-7D254CD500DD}" type="pres">
      <dgm:prSet presAssocID="{2290F81E-D910-4F94-B0D7-3D6068F16EFA}" presName="sibTrans" presStyleCnt="0"/>
      <dgm:spPr/>
    </dgm:pt>
    <dgm:pt modelId="{818FDD71-4DAE-4025-8547-248CED7B5F94}" type="pres">
      <dgm:prSet presAssocID="{28BDB941-DE27-401F-95A0-1DEB4B799EA0}" presName="compNode" presStyleCnt="0"/>
      <dgm:spPr/>
    </dgm:pt>
    <dgm:pt modelId="{0309E595-56FA-402D-AFE7-4F366855BC66}" type="pres">
      <dgm:prSet presAssocID="{28BDB941-DE27-401F-95A0-1DEB4B799EA0}" presName="bgRect" presStyleLbl="bgShp" presStyleIdx="1" presStyleCnt="5"/>
      <dgm:spPr/>
    </dgm:pt>
    <dgm:pt modelId="{FD71E189-4825-42D8-859E-BE25EFC20EFC}" type="pres">
      <dgm:prSet presAssocID="{28BDB941-DE27-401F-95A0-1DEB4B799EA0}"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617219B1-9044-4D5F-B68E-8B6ED6062D1F}" type="pres">
      <dgm:prSet presAssocID="{28BDB941-DE27-401F-95A0-1DEB4B799EA0}" presName="spaceRect" presStyleCnt="0"/>
      <dgm:spPr/>
    </dgm:pt>
    <dgm:pt modelId="{F461B032-40CA-4399-ACC9-579C837F4179}" type="pres">
      <dgm:prSet presAssocID="{28BDB941-DE27-401F-95A0-1DEB4B799EA0}" presName="parTx" presStyleLbl="revTx" presStyleIdx="1" presStyleCnt="5">
        <dgm:presLayoutVars>
          <dgm:chMax val="0"/>
          <dgm:chPref val="0"/>
        </dgm:presLayoutVars>
      </dgm:prSet>
      <dgm:spPr/>
    </dgm:pt>
    <dgm:pt modelId="{1B7B6700-1EA7-486A-91E4-C1F25BA903A0}" type="pres">
      <dgm:prSet presAssocID="{B8182CAA-2895-4452-99B0-42EA4D626DD1}" presName="sibTrans" presStyleCnt="0"/>
      <dgm:spPr/>
    </dgm:pt>
    <dgm:pt modelId="{18C93C24-C533-4514-82B2-F5B3133D3DA3}" type="pres">
      <dgm:prSet presAssocID="{19D6566A-151D-4AAB-8AAC-B1C4486E6FDE}" presName="compNode" presStyleCnt="0"/>
      <dgm:spPr/>
    </dgm:pt>
    <dgm:pt modelId="{F534D583-9885-4FD9-A503-F47C55335BA6}" type="pres">
      <dgm:prSet presAssocID="{19D6566A-151D-4AAB-8AAC-B1C4486E6FDE}" presName="bgRect" presStyleLbl="bgShp" presStyleIdx="2" presStyleCnt="5"/>
      <dgm:spPr/>
    </dgm:pt>
    <dgm:pt modelId="{D12786C1-1377-4B59-A1F7-1C8F61B4CA60}" type="pres">
      <dgm:prSet presAssocID="{19D6566A-151D-4AAB-8AAC-B1C4486E6FDE}" presName="iconRect" presStyleLbl="node1" presStyleIdx="2" presStyleCnt="5"/>
      <dgm:spPr/>
    </dgm:pt>
    <dgm:pt modelId="{6D5EE0CB-02CB-4715-ADD2-FF346B3319D9}" type="pres">
      <dgm:prSet presAssocID="{19D6566A-151D-4AAB-8AAC-B1C4486E6FDE}" presName="spaceRect" presStyleCnt="0"/>
      <dgm:spPr/>
    </dgm:pt>
    <dgm:pt modelId="{C69407E1-D196-4245-8C21-1F9F8250B888}" type="pres">
      <dgm:prSet presAssocID="{19D6566A-151D-4AAB-8AAC-B1C4486E6FDE}" presName="parTx" presStyleLbl="revTx" presStyleIdx="2" presStyleCnt="5">
        <dgm:presLayoutVars>
          <dgm:chMax val="0"/>
          <dgm:chPref val="0"/>
        </dgm:presLayoutVars>
      </dgm:prSet>
      <dgm:spPr/>
    </dgm:pt>
    <dgm:pt modelId="{2E935FE7-BE4F-428C-8772-3306016E3AA1}" type="pres">
      <dgm:prSet presAssocID="{F665949C-AA31-4A63-8401-42364538B184}" presName="sibTrans" presStyleCnt="0"/>
      <dgm:spPr/>
    </dgm:pt>
    <dgm:pt modelId="{4568B79E-BFEF-4AC5-AFC4-2F5E0AEC0058}" type="pres">
      <dgm:prSet presAssocID="{E077D2A6-C61F-477B-8669-905D40ECDACE}" presName="compNode" presStyleCnt="0"/>
      <dgm:spPr/>
    </dgm:pt>
    <dgm:pt modelId="{70016BA5-616F-4171-A051-67AC20B154D1}" type="pres">
      <dgm:prSet presAssocID="{E077D2A6-C61F-477B-8669-905D40ECDACE}" presName="bgRect" presStyleLbl="bgShp" presStyleIdx="3" presStyleCnt="5"/>
      <dgm:spPr/>
    </dgm:pt>
    <dgm:pt modelId="{3CC1059D-6F80-40A5-916C-704D821654EA}" type="pres">
      <dgm:prSet presAssocID="{E077D2A6-C61F-477B-8669-905D40ECDACE}"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ethoscope"/>
        </a:ext>
      </dgm:extLst>
    </dgm:pt>
    <dgm:pt modelId="{2E85BB52-52D8-4B0A-9ABD-95C190AE1756}" type="pres">
      <dgm:prSet presAssocID="{E077D2A6-C61F-477B-8669-905D40ECDACE}" presName="spaceRect" presStyleCnt="0"/>
      <dgm:spPr/>
    </dgm:pt>
    <dgm:pt modelId="{B7C7BAF8-26AC-43DC-BB6D-963EFF243FF4}" type="pres">
      <dgm:prSet presAssocID="{E077D2A6-C61F-477B-8669-905D40ECDACE}" presName="parTx" presStyleLbl="revTx" presStyleIdx="3" presStyleCnt="5">
        <dgm:presLayoutVars>
          <dgm:chMax val="0"/>
          <dgm:chPref val="0"/>
        </dgm:presLayoutVars>
      </dgm:prSet>
      <dgm:spPr/>
    </dgm:pt>
    <dgm:pt modelId="{5C85F43D-458F-4411-9595-CFC142841FA8}" type="pres">
      <dgm:prSet presAssocID="{77342362-9E8D-40AA-A965-12EA7348686E}" presName="sibTrans" presStyleCnt="0"/>
      <dgm:spPr/>
    </dgm:pt>
    <dgm:pt modelId="{A9D749CA-0137-44F9-A242-57576988A6EA}" type="pres">
      <dgm:prSet presAssocID="{4F62080F-7720-45F6-9013-E1C2AA9F22C6}" presName="compNode" presStyleCnt="0"/>
      <dgm:spPr/>
    </dgm:pt>
    <dgm:pt modelId="{65135738-96D5-4CDA-860C-F0245F73A251}" type="pres">
      <dgm:prSet presAssocID="{4F62080F-7720-45F6-9013-E1C2AA9F22C6}" presName="bgRect" presStyleLbl="bgShp" presStyleIdx="4" presStyleCnt="5"/>
      <dgm:spPr/>
    </dgm:pt>
    <dgm:pt modelId="{37501D73-4A10-4B06-8625-A29DDA2D0B93}" type="pres">
      <dgm:prSet presAssocID="{4F62080F-7720-45F6-9013-E1C2AA9F22C6}"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0CC2D4C3-8CBC-45E3-A4DB-1648FE22F6B0}" type="pres">
      <dgm:prSet presAssocID="{4F62080F-7720-45F6-9013-E1C2AA9F22C6}" presName="spaceRect" presStyleCnt="0"/>
      <dgm:spPr/>
    </dgm:pt>
    <dgm:pt modelId="{4F4C6306-099E-413D-BD34-52D3536D00B8}" type="pres">
      <dgm:prSet presAssocID="{4F62080F-7720-45F6-9013-E1C2AA9F22C6}" presName="parTx" presStyleLbl="revTx" presStyleIdx="4" presStyleCnt="5">
        <dgm:presLayoutVars>
          <dgm:chMax val="0"/>
          <dgm:chPref val="0"/>
        </dgm:presLayoutVars>
      </dgm:prSet>
      <dgm:spPr/>
    </dgm:pt>
  </dgm:ptLst>
  <dgm:cxnLst>
    <dgm:cxn modelId="{B7B88004-03B7-4833-B083-5A08C9D8BD5B}" srcId="{763062DB-CC4A-4721-A122-693F1B799C6F}" destId="{942D4084-A81B-475D-8362-3515342F1062}" srcOrd="0" destOrd="0" parTransId="{D04113E1-207F-4CB9-B4EB-A5E1EBEFF251}" sibTransId="{2290F81E-D910-4F94-B0D7-3D6068F16EFA}"/>
    <dgm:cxn modelId="{F621ED2E-9993-4416-B864-B17E58663E82}" srcId="{763062DB-CC4A-4721-A122-693F1B799C6F}" destId="{28BDB941-DE27-401F-95A0-1DEB4B799EA0}" srcOrd="1" destOrd="0" parTransId="{A239FD51-A32E-45A0-A103-F35489B3DA31}" sibTransId="{B8182CAA-2895-4452-99B0-42EA4D626DD1}"/>
    <dgm:cxn modelId="{F0A0DA3A-CC8F-40B8-920F-567EF1C3A3BD}" type="presOf" srcId="{763062DB-CC4A-4721-A122-693F1B799C6F}" destId="{D97CC804-72D7-4EB0-BAF0-B829BA1D1670}" srcOrd="0" destOrd="0" presId="urn:microsoft.com/office/officeart/2018/2/layout/IconVerticalSolidList"/>
    <dgm:cxn modelId="{DE9E6C53-D1D2-43E3-B0DE-654166102C86}" srcId="{763062DB-CC4A-4721-A122-693F1B799C6F}" destId="{4F62080F-7720-45F6-9013-E1C2AA9F22C6}" srcOrd="4" destOrd="0" parTransId="{4E3EC85E-1EA9-4222-9D09-B1D55EE2098A}" sibTransId="{BD6ED56F-BECC-4308-BA9B-83DEB55720CA}"/>
    <dgm:cxn modelId="{3D5BB47B-91A4-4344-A57F-14891ADE2AC6}" type="presOf" srcId="{942D4084-A81B-475D-8362-3515342F1062}" destId="{B4272FBA-314E-4B67-9B9A-F36B72A5914D}" srcOrd="0" destOrd="0" presId="urn:microsoft.com/office/officeart/2018/2/layout/IconVerticalSolidList"/>
    <dgm:cxn modelId="{624AA78E-18C8-429F-8D0B-4D48C73E4F55}" srcId="{763062DB-CC4A-4721-A122-693F1B799C6F}" destId="{19D6566A-151D-4AAB-8AAC-B1C4486E6FDE}" srcOrd="2" destOrd="0" parTransId="{7675BDD1-1F55-487B-B586-DF9E3D11C970}" sibTransId="{F665949C-AA31-4A63-8401-42364538B184}"/>
    <dgm:cxn modelId="{95171BC2-50F1-4B35-B8AC-6537F75D404B}" type="presOf" srcId="{28BDB941-DE27-401F-95A0-1DEB4B799EA0}" destId="{F461B032-40CA-4399-ACC9-579C837F4179}" srcOrd="0" destOrd="0" presId="urn:microsoft.com/office/officeart/2018/2/layout/IconVerticalSolidList"/>
    <dgm:cxn modelId="{59BBF7C7-55BE-4EE8-BFF8-37109A5D2049}" type="presOf" srcId="{4F62080F-7720-45F6-9013-E1C2AA9F22C6}" destId="{4F4C6306-099E-413D-BD34-52D3536D00B8}" srcOrd="0" destOrd="0" presId="urn:microsoft.com/office/officeart/2018/2/layout/IconVerticalSolidList"/>
    <dgm:cxn modelId="{F2E795C8-CFD6-4812-9DE4-83CEF609BFC6}" type="presOf" srcId="{E077D2A6-C61F-477B-8669-905D40ECDACE}" destId="{B7C7BAF8-26AC-43DC-BB6D-963EFF243FF4}" srcOrd="0" destOrd="0" presId="urn:microsoft.com/office/officeart/2018/2/layout/IconVerticalSolidList"/>
    <dgm:cxn modelId="{6E9559DB-390A-419B-9A71-CBF1E223D878}" srcId="{763062DB-CC4A-4721-A122-693F1B799C6F}" destId="{E077D2A6-C61F-477B-8669-905D40ECDACE}" srcOrd="3" destOrd="0" parTransId="{52F8C611-5FD6-46B7-A981-BD77C1AD813F}" sibTransId="{77342362-9E8D-40AA-A965-12EA7348686E}"/>
    <dgm:cxn modelId="{E2D6F2E5-A863-4DFC-BAA0-3850698BAFC1}" type="presOf" srcId="{19D6566A-151D-4AAB-8AAC-B1C4486E6FDE}" destId="{C69407E1-D196-4245-8C21-1F9F8250B888}" srcOrd="0" destOrd="0" presId="urn:microsoft.com/office/officeart/2018/2/layout/IconVerticalSolidList"/>
    <dgm:cxn modelId="{D1CD303F-BE70-4415-9BAF-5B1AF79675FB}" type="presParOf" srcId="{D97CC804-72D7-4EB0-BAF0-B829BA1D1670}" destId="{673857D8-9FB4-4E7B-8FB2-7A2FE792E210}" srcOrd="0" destOrd="0" presId="urn:microsoft.com/office/officeart/2018/2/layout/IconVerticalSolidList"/>
    <dgm:cxn modelId="{3C772AD5-0D6A-41DA-B156-DBAA2C91656F}" type="presParOf" srcId="{673857D8-9FB4-4E7B-8FB2-7A2FE792E210}" destId="{57170A27-CF11-46AE-9EBE-CE9106722395}" srcOrd="0" destOrd="0" presId="urn:microsoft.com/office/officeart/2018/2/layout/IconVerticalSolidList"/>
    <dgm:cxn modelId="{FF6A0990-2CB0-4E69-B376-6232E48BDE9E}" type="presParOf" srcId="{673857D8-9FB4-4E7B-8FB2-7A2FE792E210}" destId="{C670F379-6ECA-4088-AF7F-428072E219FD}" srcOrd="1" destOrd="0" presId="urn:microsoft.com/office/officeart/2018/2/layout/IconVerticalSolidList"/>
    <dgm:cxn modelId="{B67F031A-06DB-4371-96A8-8AE04CF1E231}" type="presParOf" srcId="{673857D8-9FB4-4E7B-8FB2-7A2FE792E210}" destId="{C9779F74-0BFB-4BDD-949F-686AA30E0027}" srcOrd="2" destOrd="0" presId="urn:microsoft.com/office/officeart/2018/2/layout/IconVerticalSolidList"/>
    <dgm:cxn modelId="{8A16C0E3-4BD4-402D-AF43-1C8A73844A7F}" type="presParOf" srcId="{673857D8-9FB4-4E7B-8FB2-7A2FE792E210}" destId="{B4272FBA-314E-4B67-9B9A-F36B72A5914D}" srcOrd="3" destOrd="0" presId="urn:microsoft.com/office/officeart/2018/2/layout/IconVerticalSolidList"/>
    <dgm:cxn modelId="{6F88437A-F677-4D1A-8711-763EFFC9E758}" type="presParOf" srcId="{D97CC804-72D7-4EB0-BAF0-B829BA1D1670}" destId="{96DB7EA4-759F-4BB1-A49B-7D254CD500DD}" srcOrd="1" destOrd="0" presId="urn:microsoft.com/office/officeart/2018/2/layout/IconVerticalSolidList"/>
    <dgm:cxn modelId="{16B00D2F-8B1D-46D4-859E-563C9F4E4062}" type="presParOf" srcId="{D97CC804-72D7-4EB0-BAF0-B829BA1D1670}" destId="{818FDD71-4DAE-4025-8547-248CED7B5F94}" srcOrd="2" destOrd="0" presId="urn:microsoft.com/office/officeart/2018/2/layout/IconVerticalSolidList"/>
    <dgm:cxn modelId="{2C05C26A-BC47-4052-9EF7-47C6F14F2A53}" type="presParOf" srcId="{818FDD71-4DAE-4025-8547-248CED7B5F94}" destId="{0309E595-56FA-402D-AFE7-4F366855BC66}" srcOrd="0" destOrd="0" presId="urn:microsoft.com/office/officeart/2018/2/layout/IconVerticalSolidList"/>
    <dgm:cxn modelId="{D5CB758E-191E-4932-933C-DA8747EF5471}" type="presParOf" srcId="{818FDD71-4DAE-4025-8547-248CED7B5F94}" destId="{FD71E189-4825-42D8-859E-BE25EFC20EFC}" srcOrd="1" destOrd="0" presId="urn:microsoft.com/office/officeart/2018/2/layout/IconVerticalSolidList"/>
    <dgm:cxn modelId="{3F706021-2449-4C95-B27D-CC85A9C39A12}" type="presParOf" srcId="{818FDD71-4DAE-4025-8547-248CED7B5F94}" destId="{617219B1-9044-4D5F-B68E-8B6ED6062D1F}" srcOrd="2" destOrd="0" presId="urn:microsoft.com/office/officeart/2018/2/layout/IconVerticalSolidList"/>
    <dgm:cxn modelId="{68823F89-3185-439A-BC98-4AE9C5BFEC64}" type="presParOf" srcId="{818FDD71-4DAE-4025-8547-248CED7B5F94}" destId="{F461B032-40CA-4399-ACC9-579C837F4179}" srcOrd="3" destOrd="0" presId="urn:microsoft.com/office/officeart/2018/2/layout/IconVerticalSolidList"/>
    <dgm:cxn modelId="{6904DD8E-A4AF-4200-B534-E885DD0278E5}" type="presParOf" srcId="{D97CC804-72D7-4EB0-BAF0-B829BA1D1670}" destId="{1B7B6700-1EA7-486A-91E4-C1F25BA903A0}" srcOrd="3" destOrd="0" presId="urn:microsoft.com/office/officeart/2018/2/layout/IconVerticalSolidList"/>
    <dgm:cxn modelId="{A1DE344F-7ACB-4AB4-BE49-DF8A5CFB7E9D}" type="presParOf" srcId="{D97CC804-72D7-4EB0-BAF0-B829BA1D1670}" destId="{18C93C24-C533-4514-82B2-F5B3133D3DA3}" srcOrd="4" destOrd="0" presId="urn:microsoft.com/office/officeart/2018/2/layout/IconVerticalSolidList"/>
    <dgm:cxn modelId="{EA0A44CE-DE1F-4DDA-BC15-9B954017DA40}" type="presParOf" srcId="{18C93C24-C533-4514-82B2-F5B3133D3DA3}" destId="{F534D583-9885-4FD9-A503-F47C55335BA6}" srcOrd="0" destOrd="0" presId="urn:microsoft.com/office/officeart/2018/2/layout/IconVerticalSolidList"/>
    <dgm:cxn modelId="{124A8632-AF30-49A9-BDCE-9D5529556D79}" type="presParOf" srcId="{18C93C24-C533-4514-82B2-F5B3133D3DA3}" destId="{D12786C1-1377-4B59-A1F7-1C8F61B4CA60}" srcOrd="1" destOrd="0" presId="urn:microsoft.com/office/officeart/2018/2/layout/IconVerticalSolidList"/>
    <dgm:cxn modelId="{0AA04E33-3C7F-40C4-BEB2-857D2F7BBBE1}" type="presParOf" srcId="{18C93C24-C533-4514-82B2-F5B3133D3DA3}" destId="{6D5EE0CB-02CB-4715-ADD2-FF346B3319D9}" srcOrd="2" destOrd="0" presId="urn:microsoft.com/office/officeart/2018/2/layout/IconVerticalSolidList"/>
    <dgm:cxn modelId="{580FA074-6F25-4D64-B069-38276B95FA42}" type="presParOf" srcId="{18C93C24-C533-4514-82B2-F5B3133D3DA3}" destId="{C69407E1-D196-4245-8C21-1F9F8250B888}" srcOrd="3" destOrd="0" presId="urn:microsoft.com/office/officeart/2018/2/layout/IconVerticalSolidList"/>
    <dgm:cxn modelId="{42AFD3A3-C481-4498-B055-81A8FBE8250C}" type="presParOf" srcId="{D97CC804-72D7-4EB0-BAF0-B829BA1D1670}" destId="{2E935FE7-BE4F-428C-8772-3306016E3AA1}" srcOrd="5" destOrd="0" presId="urn:microsoft.com/office/officeart/2018/2/layout/IconVerticalSolidList"/>
    <dgm:cxn modelId="{805FF2CC-8B1A-4AFE-87EE-86119D41E08E}" type="presParOf" srcId="{D97CC804-72D7-4EB0-BAF0-B829BA1D1670}" destId="{4568B79E-BFEF-4AC5-AFC4-2F5E0AEC0058}" srcOrd="6" destOrd="0" presId="urn:microsoft.com/office/officeart/2018/2/layout/IconVerticalSolidList"/>
    <dgm:cxn modelId="{92073AEC-626D-4EF6-AC15-32DEC972CD00}" type="presParOf" srcId="{4568B79E-BFEF-4AC5-AFC4-2F5E0AEC0058}" destId="{70016BA5-616F-4171-A051-67AC20B154D1}" srcOrd="0" destOrd="0" presId="urn:microsoft.com/office/officeart/2018/2/layout/IconVerticalSolidList"/>
    <dgm:cxn modelId="{149A4CF9-63C0-485D-B1D4-E7AECA06B35C}" type="presParOf" srcId="{4568B79E-BFEF-4AC5-AFC4-2F5E0AEC0058}" destId="{3CC1059D-6F80-40A5-916C-704D821654EA}" srcOrd="1" destOrd="0" presId="urn:microsoft.com/office/officeart/2018/2/layout/IconVerticalSolidList"/>
    <dgm:cxn modelId="{C92D9521-F53B-45D4-A51D-46EBB30C44F5}" type="presParOf" srcId="{4568B79E-BFEF-4AC5-AFC4-2F5E0AEC0058}" destId="{2E85BB52-52D8-4B0A-9ABD-95C190AE1756}" srcOrd="2" destOrd="0" presId="urn:microsoft.com/office/officeart/2018/2/layout/IconVerticalSolidList"/>
    <dgm:cxn modelId="{81C28EA4-07A4-49FA-A185-7B73D936C504}" type="presParOf" srcId="{4568B79E-BFEF-4AC5-AFC4-2F5E0AEC0058}" destId="{B7C7BAF8-26AC-43DC-BB6D-963EFF243FF4}" srcOrd="3" destOrd="0" presId="urn:microsoft.com/office/officeart/2018/2/layout/IconVerticalSolidList"/>
    <dgm:cxn modelId="{880AAD7A-418C-4EA1-80D2-9EDDB8FD1E8A}" type="presParOf" srcId="{D97CC804-72D7-4EB0-BAF0-B829BA1D1670}" destId="{5C85F43D-458F-4411-9595-CFC142841FA8}" srcOrd="7" destOrd="0" presId="urn:microsoft.com/office/officeart/2018/2/layout/IconVerticalSolidList"/>
    <dgm:cxn modelId="{48AB4DA3-A606-464C-A9C8-D0407D9FCB3F}" type="presParOf" srcId="{D97CC804-72D7-4EB0-BAF0-B829BA1D1670}" destId="{A9D749CA-0137-44F9-A242-57576988A6EA}" srcOrd="8" destOrd="0" presId="urn:microsoft.com/office/officeart/2018/2/layout/IconVerticalSolidList"/>
    <dgm:cxn modelId="{1B04A9C0-7500-4732-9D17-1B7F8ACD0737}" type="presParOf" srcId="{A9D749CA-0137-44F9-A242-57576988A6EA}" destId="{65135738-96D5-4CDA-860C-F0245F73A251}" srcOrd="0" destOrd="0" presId="urn:microsoft.com/office/officeart/2018/2/layout/IconVerticalSolidList"/>
    <dgm:cxn modelId="{7EB26B43-E1B3-4A05-8C4B-5A6537E762D1}" type="presParOf" srcId="{A9D749CA-0137-44F9-A242-57576988A6EA}" destId="{37501D73-4A10-4B06-8625-A29DDA2D0B93}" srcOrd="1" destOrd="0" presId="urn:microsoft.com/office/officeart/2018/2/layout/IconVerticalSolidList"/>
    <dgm:cxn modelId="{5D9124CA-490E-41F2-A19A-F4901D5E6CD8}" type="presParOf" srcId="{A9D749CA-0137-44F9-A242-57576988A6EA}" destId="{0CC2D4C3-8CBC-45E3-A4DB-1648FE22F6B0}" srcOrd="2" destOrd="0" presId="urn:microsoft.com/office/officeart/2018/2/layout/IconVerticalSolidList"/>
    <dgm:cxn modelId="{B72FC533-ADF2-4838-96F0-9FB6C5A2EF8C}" type="presParOf" srcId="{A9D749CA-0137-44F9-A242-57576988A6EA}" destId="{4F4C6306-099E-413D-BD34-52D3536D00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93DBC-831B-4F46-8241-CF93397DC5E4}" type="doc">
      <dgm:prSet loTypeId="urn:microsoft.com/office/officeart/2005/8/layout/cycle3" loCatId="cycle" qsTypeId="urn:microsoft.com/office/officeart/2005/8/quickstyle/simple1" qsCatId="simple" csTypeId="urn:microsoft.com/office/officeart/2005/8/colors/colorful4" csCatId="colorful"/>
      <dgm:spPr/>
      <dgm:t>
        <a:bodyPr/>
        <a:lstStyle/>
        <a:p>
          <a:endParaRPr lang="en-US"/>
        </a:p>
      </dgm:t>
    </dgm:pt>
    <dgm:pt modelId="{FA072E49-83E5-4737-AD40-58F84629F181}">
      <dgm:prSet/>
      <dgm:spPr/>
      <dgm:t>
        <a:bodyPr/>
        <a:lstStyle/>
        <a:p>
          <a:r>
            <a:rPr lang="en-GB">
              <a:solidFill>
                <a:schemeClr val="bg2">
                  <a:lumMod val="10000"/>
                </a:schemeClr>
              </a:solidFill>
            </a:rPr>
            <a:t>Older Peoples Services</a:t>
          </a:r>
          <a:endParaRPr lang="en-US">
            <a:solidFill>
              <a:schemeClr val="bg2">
                <a:lumMod val="10000"/>
              </a:schemeClr>
            </a:solidFill>
          </a:endParaRPr>
        </a:p>
      </dgm:t>
    </dgm:pt>
    <dgm:pt modelId="{4DBDC4CC-0434-4F49-89AB-12F2A9328878}" type="parTrans" cxnId="{28C6A73C-01CD-4C75-9706-6DA9FEAA9870}">
      <dgm:prSet/>
      <dgm:spPr/>
      <dgm:t>
        <a:bodyPr/>
        <a:lstStyle/>
        <a:p>
          <a:endParaRPr lang="en-US"/>
        </a:p>
      </dgm:t>
    </dgm:pt>
    <dgm:pt modelId="{329909E0-1AF1-4411-86D2-0EF90CA35396}" type="sibTrans" cxnId="{28C6A73C-01CD-4C75-9706-6DA9FEAA9870}">
      <dgm:prSet/>
      <dgm:spPr/>
      <dgm:t>
        <a:bodyPr/>
        <a:lstStyle/>
        <a:p>
          <a:endParaRPr lang="en-US"/>
        </a:p>
      </dgm:t>
    </dgm:pt>
    <dgm:pt modelId="{0F6BAEEE-1D5B-42D5-A050-552AA39FB584}">
      <dgm:prSet/>
      <dgm:spPr/>
      <dgm:t>
        <a:bodyPr/>
        <a:lstStyle/>
        <a:p>
          <a:r>
            <a:rPr lang="en-GB">
              <a:solidFill>
                <a:schemeClr val="bg2">
                  <a:lumMod val="10000"/>
                </a:schemeClr>
              </a:solidFill>
            </a:rPr>
            <a:t>Medical</a:t>
          </a:r>
          <a:endParaRPr lang="en-US">
            <a:solidFill>
              <a:schemeClr val="bg2">
                <a:lumMod val="10000"/>
              </a:schemeClr>
            </a:solidFill>
          </a:endParaRPr>
        </a:p>
      </dgm:t>
    </dgm:pt>
    <dgm:pt modelId="{2A27EACC-A4C7-4789-8F84-BA25A6BAB5F7}" type="parTrans" cxnId="{F1553B42-A4BC-4112-B37D-AD9EA370F6E9}">
      <dgm:prSet/>
      <dgm:spPr/>
      <dgm:t>
        <a:bodyPr/>
        <a:lstStyle/>
        <a:p>
          <a:endParaRPr lang="en-US"/>
        </a:p>
      </dgm:t>
    </dgm:pt>
    <dgm:pt modelId="{AC88631D-1150-40E5-B5EC-69AD213FD6B6}" type="sibTrans" cxnId="{F1553B42-A4BC-4112-B37D-AD9EA370F6E9}">
      <dgm:prSet/>
      <dgm:spPr/>
      <dgm:t>
        <a:bodyPr/>
        <a:lstStyle/>
        <a:p>
          <a:endParaRPr lang="en-US"/>
        </a:p>
      </dgm:t>
    </dgm:pt>
    <dgm:pt modelId="{6E7FAF9B-35E2-41C7-A2BC-437FD841C1D7}">
      <dgm:prSet/>
      <dgm:spPr/>
      <dgm:t>
        <a:bodyPr/>
        <a:lstStyle/>
        <a:p>
          <a:r>
            <a:rPr lang="en-GB">
              <a:solidFill>
                <a:schemeClr val="bg2">
                  <a:lumMod val="10000"/>
                </a:schemeClr>
              </a:solidFill>
              <a:latin typeface="Calibri Light" panose="020F0302020204030204"/>
            </a:rPr>
            <a:t>Neurology</a:t>
          </a:r>
          <a:endParaRPr lang="en-US">
            <a:solidFill>
              <a:schemeClr val="bg2">
                <a:lumMod val="10000"/>
              </a:schemeClr>
            </a:solidFill>
          </a:endParaRPr>
        </a:p>
      </dgm:t>
    </dgm:pt>
    <dgm:pt modelId="{C6B1CB19-CFDC-41D6-BAF5-063FF284B2DA}" type="parTrans" cxnId="{9DD3AF9E-597B-42FE-9ACB-B982DA305C7B}">
      <dgm:prSet/>
      <dgm:spPr/>
      <dgm:t>
        <a:bodyPr/>
        <a:lstStyle/>
        <a:p>
          <a:endParaRPr lang="en-US"/>
        </a:p>
      </dgm:t>
    </dgm:pt>
    <dgm:pt modelId="{F2D85DCE-30D0-455D-8753-9225855E3D51}" type="sibTrans" cxnId="{9DD3AF9E-597B-42FE-9ACB-B982DA305C7B}">
      <dgm:prSet/>
      <dgm:spPr/>
      <dgm:t>
        <a:bodyPr/>
        <a:lstStyle/>
        <a:p>
          <a:endParaRPr lang="en-US"/>
        </a:p>
      </dgm:t>
    </dgm:pt>
    <dgm:pt modelId="{85BCBD7F-5FCB-460E-A62A-51E59E690D88}">
      <dgm:prSet/>
      <dgm:spPr/>
      <dgm:t>
        <a:bodyPr/>
        <a:lstStyle/>
        <a:p>
          <a:r>
            <a:rPr lang="en-GB">
              <a:solidFill>
                <a:schemeClr val="bg2">
                  <a:lumMod val="10000"/>
                </a:schemeClr>
              </a:solidFill>
            </a:rPr>
            <a:t>Orthopaedics</a:t>
          </a:r>
          <a:endParaRPr lang="en-US">
            <a:solidFill>
              <a:schemeClr val="bg2">
                <a:lumMod val="10000"/>
              </a:schemeClr>
            </a:solidFill>
          </a:endParaRPr>
        </a:p>
      </dgm:t>
    </dgm:pt>
    <dgm:pt modelId="{6BFC9319-7455-4C7B-A1B4-B63F09C90AF0}" type="parTrans" cxnId="{7237AD04-977A-4AD3-B64A-9508E8A0F55F}">
      <dgm:prSet/>
      <dgm:spPr/>
      <dgm:t>
        <a:bodyPr/>
        <a:lstStyle/>
        <a:p>
          <a:endParaRPr lang="en-US"/>
        </a:p>
      </dgm:t>
    </dgm:pt>
    <dgm:pt modelId="{AF8D2C9F-EF45-4722-AEEB-1D15801AC3D2}" type="sibTrans" cxnId="{7237AD04-977A-4AD3-B64A-9508E8A0F55F}">
      <dgm:prSet/>
      <dgm:spPr/>
      <dgm:t>
        <a:bodyPr/>
        <a:lstStyle/>
        <a:p>
          <a:endParaRPr lang="en-US"/>
        </a:p>
      </dgm:t>
    </dgm:pt>
    <dgm:pt modelId="{C61DED94-B11A-4B39-B160-B2FBDFC024A3}">
      <dgm:prSet/>
      <dgm:spPr/>
      <dgm:t>
        <a:bodyPr/>
        <a:lstStyle/>
        <a:p>
          <a:r>
            <a:rPr lang="en-GB">
              <a:solidFill>
                <a:schemeClr val="bg2">
                  <a:lumMod val="10000"/>
                </a:schemeClr>
              </a:solidFill>
            </a:rPr>
            <a:t>Spinal Injuries</a:t>
          </a:r>
          <a:endParaRPr lang="en-US">
            <a:solidFill>
              <a:schemeClr val="bg2">
                <a:lumMod val="10000"/>
              </a:schemeClr>
            </a:solidFill>
          </a:endParaRPr>
        </a:p>
      </dgm:t>
    </dgm:pt>
    <dgm:pt modelId="{A3A80507-0056-48F0-92B0-58045D05BFA5}" type="parTrans" cxnId="{93AEC33B-4AFA-4579-A3A1-14BD6614F015}">
      <dgm:prSet/>
      <dgm:spPr/>
      <dgm:t>
        <a:bodyPr/>
        <a:lstStyle/>
        <a:p>
          <a:endParaRPr lang="en-US"/>
        </a:p>
      </dgm:t>
    </dgm:pt>
    <dgm:pt modelId="{D3EEFBC6-64DB-49E7-A276-70487C7DE617}" type="sibTrans" cxnId="{93AEC33B-4AFA-4579-A3A1-14BD6614F015}">
      <dgm:prSet/>
      <dgm:spPr/>
      <dgm:t>
        <a:bodyPr/>
        <a:lstStyle/>
        <a:p>
          <a:endParaRPr lang="en-US"/>
        </a:p>
      </dgm:t>
    </dgm:pt>
    <dgm:pt modelId="{8A0030E4-F08E-4C67-806F-AE8F5C7580A8}">
      <dgm:prSet/>
      <dgm:spPr/>
      <dgm:t>
        <a:bodyPr/>
        <a:lstStyle/>
        <a:p>
          <a:r>
            <a:rPr lang="en-GB">
              <a:solidFill>
                <a:schemeClr val="bg2">
                  <a:lumMod val="10000"/>
                </a:schemeClr>
              </a:solidFill>
            </a:rPr>
            <a:t>Major Trauma</a:t>
          </a:r>
          <a:endParaRPr lang="en-US">
            <a:solidFill>
              <a:schemeClr val="bg2">
                <a:lumMod val="10000"/>
              </a:schemeClr>
            </a:solidFill>
          </a:endParaRPr>
        </a:p>
      </dgm:t>
    </dgm:pt>
    <dgm:pt modelId="{04C259CC-2F72-46C9-BF2A-88E2C0365D5E}" type="parTrans" cxnId="{013CBEF3-6C42-4256-87F7-160435C7D152}">
      <dgm:prSet/>
      <dgm:spPr/>
      <dgm:t>
        <a:bodyPr/>
        <a:lstStyle/>
        <a:p>
          <a:endParaRPr lang="en-US"/>
        </a:p>
      </dgm:t>
    </dgm:pt>
    <dgm:pt modelId="{26665A06-4B0F-4278-BC77-295444F5937E}" type="sibTrans" cxnId="{013CBEF3-6C42-4256-87F7-160435C7D152}">
      <dgm:prSet/>
      <dgm:spPr/>
      <dgm:t>
        <a:bodyPr/>
        <a:lstStyle/>
        <a:p>
          <a:endParaRPr lang="en-US"/>
        </a:p>
      </dgm:t>
    </dgm:pt>
    <dgm:pt modelId="{3C2A491B-B9AA-484B-A867-DF7636861970}">
      <dgm:prSet/>
      <dgm:spPr/>
      <dgm:t>
        <a:bodyPr/>
        <a:lstStyle/>
        <a:p>
          <a:r>
            <a:rPr lang="en-GB">
              <a:solidFill>
                <a:schemeClr val="bg2">
                  <a:lumMod val="10000"/>
                </a:schemeClr>
              </a:solidFill>
            </a:rPr>
            <a:t>Stroke</a:t>
          </a:r>
          <a:endParaRPr lang="en-US">
            <a:solidFill>
              <a:schemeClr val="bg2">
                <a:lumMod val="10000"/>
              </a:schemeClr>
            </a:solidFill>
          </a:endParaRPr>
        </a:p>
      </dgm:t>
    </dgm:pt>
    <dgm:pt modelId="{644EA9EB-8D1D-4E38-B145-A88BE9E4A1A6}" type="parTrans" cxnId="{4E5B9695-E6AE-45FD-AB49-CC948B8130E7}">
      <dgm:prSet/>
      <dgm:spPr/>
      <dgm:t>
        <a:bodyPr/>
        <a:lstStyle/>
        <a:p>
          <a:endParaRPr lang="en-US"/>
        </a:p>
      </dgm:t>
    </dgm:pt>
    <dgm:pt modelId="{43F467AF-9AB6-407F-A5FC-28F96AD41281}" type="sibTrans" cxnId="{4E5B9695-E6AE-45FD-AB49-CC948B8130E7}">
      <dgm:prSet/>
      <dgm:spPr/>
      <dgm:t>
        <a:bodyPr/>
        <a:lstStyle/>
        <a:p>
          <a:endParaRPr lang="en-US"/>
        </a:p>
      </dgm:t>
    </dgm:pt>
    <dgm:pt modelId="{4E2AA179-B83D-40BE-A4C1-663995436F52}">
      <dgm:prSet/>
      <dgm:spPr/>
      <dgm:t>
        <a:bodyPr/>
        <a:lstStyle/>
        <a:p>
          <a:r>
            <a:rPr lang="en-GB">
              <a:solidFill>
                <a:schemeClr val="bg2">
                  <a:lumMod val="10000"/>
                </a:schemeClr>
              </a:solidFill>
            </a:rPr>
            <a:t>Neuro Rehab</a:t>
          </a:r>
          <a:endParaRPr lang="en-US">
            <a:solidFill>
              <a:schemeClr val="bg2">
                <a:lumMod val="10000"/>
              </a:schemeClr>
            </a:solidFill>
          </a:endParaRPr>
        </a:p>
      </dgm:t>
    </dgm:pt>
    <dgm:pt modelId="{8006EC24-ED10-4D6F-A636-540F186D318B}" type="parTrans" cxnId="{63FA7790-1AB3-46C4-BD05-A0F3164C6DC0}">
      <dgm:prSet/>
      <dgm:spPr/>
      <dgm:t>
        <a:bodyPr/>
        <a:lstStyle/>
        <a:p>
          <a:endParaRPr lang="en-US"/>
        </a:p>
      </dgm:t>
    </dgm:pt>
    <dgm:pt modelId="{9ED9C0A9-6041-4B8F-B2A1-1AF60E0A7130}" type="sibTrans" cxnId="{63FA7790-1AB3-46C4-BD05-A0F3164C6DC0}">
      <dgm:prSet/>
      <dgm:spPr/>
      <dgm:t>
        <a:bodyPr/>
        <a:lstStyle/>
        <a:p>
          <a:endParaRPr lang="en-US"/>
        </a:p>
      </dgm:t>
    </dgm:pt>
    <dgm:pt modelId="{A9688C1C-0EB7-4FCB-9290-9D29532521A4}">
      <dgm:prSet/>
      <dgm:spPr/>
      <dgm:t>
        <a:bodyPr/>
        <a:lstStyle/>
        <a:p>
          <a:r>
            <a:rPr lang="en-GB">
              <a:solidFill>
                <a:schemeClr val="bg2">
                  <a:lumMod val="10000"/>
                </a:schemeClr>
              </a:solidFill>
            </a:rPr>
            <a:t>Surgical</a:t>
          </a:r>
          <a:endParaRPr lang="en-US">
            <a:solidFill>
              <a:schemeClr val="bg2">
                <a:lumMod val="10000"/>
              </a:schemeClr>
            </a:solidFill>
          </a:endParaRPr>
        </a:p>
      </dgm:t>
    </dgm:pt>
    <dgm:pt modelId="{DFB2EE18-0248-4B9B-89AA-BBF504BFF669}" type="parTrans" cxnId="{EE98429E-439A-46F3-A232-E9C94DC9231A}">
      <dgm:prSet/>
      <dgm:spPr/>
      <dgm:t>
        <a:bodyPr/>
        <a:lstStyle/>
        <a:p>
          <a:endParaRPr lang="en-US"/>
        </a:p>
      </dgm:t>
    </dgm:pt>
    <dgm:pt modelId="{4D78BEAB-2EFD-4141-97ED-DA1A3569BCE1}" type="sibTrans" cxnId="{EE98429E-439A-46F3-A232-E9C94DC9231A}">
      <dgm:prSet/>
      <dgm:spPr/>
      <dgm:t>
        <a:bodyPr/>
        <a:lstStyle/>
        <a:p>
          <a:endParaRPr lang="en-US"/>
        </a:p>
      </dgm:t>
    </dgm:pt>
    <dgm:pt modelId="{650128BA-F346-4EA6-B839-28CA6287BD5B}">
      <dgm:prSet/>
      <dgm:spPr/>
      <dgm:t>
        <a:bodyPr/>
        <a:lstStyle/>
        <a:p>
          <a:r>
            <a:rPr lang="en-GB">
              <a:solidFill>
                <a:srgbClr val="FFFF00"/>
              </a:solidFill>
            </a:rPr>
            <a:t>Oncology</a:t>
          </a:r>
          <a:endParaRPr lang="en-US">
            <a:solidFill>
              <a:srgbClr val="FFFF00"/>
            </a:solidFill>
          </a:endParaRPr>
        </a:p>
      </dgm:t>
    </dgm:pt>
    <dgm:pt modelId="{662F8770-A1A3-4C1B-8DE8-BE44C41D736E}" type="parTrans" cxnId="{F2CD2697-DE4B-48FF-AF7F-D1C302A1CDD8}">
      <dgm:prSet/>
      <dgm:spPr/>
      <dgm:t>
        <a:bodyPr/>
        <a:lstStyle/>
        <a:p>
          <a:endParaRPr lang="en-US"/>
        </a:p>
      </dgm:t>
    </dgm:pt>
    <dgm:pt modelId="{1FB9B6F6-4354-44BB-94A5-3A39426A7E47}" type="sibTrans" cxnId="{F2CD2697-DE4B-48FF-AF7F-D1C302A1CDD8}">
      <dgm:prSet/>
      <dgm:spPr/>
      <dgm:t>
        <a:bodyPr/>
        <a:lstStyle/>
        <a:p>
          <a:endParaRPr lang="en-US"/>
        </a:p>
      </dgm:t>
    </dgm:pt>
    <dgm:pt modelId="{11C6CDAE-499B-4CFB-B00D-F485851F44CB}" type="pres">
      <dgm:prSet presAssocID="{3EF93DBC-831B-4F46-8241-CF93397DC5E4}" presName="Name0" presStyleCnt="0">
        <dgm:presLayoutVars>
          <dgm:dir/>
          <dgm:resizeHandles val="exact"/>
        </dgm:presLayoutVars>
      </dgm:prSet>
      <dgm:spPr/>
    </dgm:pt>
    <dgm:pt modelId="{98AD6D26-4689-4017-AF77-77DFB792A1DE}" type="pres">
      <dgm:prSet presAssocID="{3EF93DBC-831B-4F46-8241-CF93397DC5E4}" presName="cycle" presStyleCnt="0"/>
      <dgm:spPr/>
    </dgm:pt>
    <dgm:pt modelId="{733C40BE-A50A-43C4-8A65-C1EE0624D1A6}" type="pres">
      <dgm:prSet presAssocID="{FA072E49-83E5-4737-AD40-58F84629F181}" presName="nodeFirstNode" presStyleLbl="node1" presStyleIdx="0" presStyleCnt="10">
        <dgm:presLayoutVars>
          <dgm:bulletEnabled val="1"/>
        </dgm:presLayoutVars>
      </dgm:prSet>
      <dgm:spPr/>
    </dgm:pt>
    <dgm:pt modelId="{D3563802-0160-45F9-8BA4-450B4AD5E7C3}" type="pres">
      <dgm:prSet presAssocID="{329909E0-1AF1-4411-86D2-0EF90CA35396}" presName="sibTransFirstNode" presStyleLbl="bgShp" presStyleIdx="0" presStyleCnt="1"/>
      <dgm:spPr/>
    </dgm:pt>
    <dgm:pt modelId="{AF84B2D0-FE87-414E-9FD4-34B987CFD90E}" type="pres">
      <dgm:prSet presAssocID="{0F6BAEEE-1D5B-42D5-A050-552AA39FB584}" presName="nodeFollowingNodes" presStyleLbl="node1" presStyleIdx="1" presStyleCnt="10">
        <dgm:presLayoutVars>
          <dgm:bulletEnabled val="1"/>
        </dgm:presLayoutVars>
      </dgm:prSet>
      <dgm:spPr/>
    </dgm:pt>
    <dgm:pt modelId="{7A844BC7-4151-4527-BC8E-EC8432865580}" type="pres">
      <dgm:prSet presAssocID="{6E7FAF9B-35E2-41C7-A2BC-437FD841C1D7}" presName="nodeFollowingNodes" presStyleLbl="node1" presStyleIdx="2" presStyleCnt="10">
        <dgm:presLayoutVars>
          <dgm:bulletEnabled val="1"/>
        </dgm:presLayoutVars>
      </dgm:prSet>
      <dgm:spPr/>
    </dgm:pt>
    <dgm:pt modelId="{7D9C4C77-5983-4D0D-81B9-CB19904A281C}" type="pres">
      <dgm:prSet presAssocID="{85BCBD7F-5FCB-460E-A62A-51E59E690D88}" presName="nodeFollowingNodes" presStyleLbl="node1" presStyleIdx="3" presStyleCnt="10">
        <dgm:presLayoutVars>
          <dgm:bulletEnabled val="1"/>
        </dgm:presLayoutVars>
      </dgm:prSet>
      <dgm:spPr/>
    </dgm:pt>
    <dgm:pt modelId="{76EEACDA-D2F1-4E1D-93DF-B8A2571F9F62}" type="pres">
      <dgm:prSet presAssocID="{C61DED94-B11A-4B39-B160-B2FBDFC024A3}" presName="nodeFollowingNodes" presStyleLbl="node1" presStyleIdx="4" presStyleCnt="10">
        <dgm:presLayoutVars>
          <dgm:bulletEnabled val="1"/>
        </dgm:presLayoutVars>
      </dgm:prSet>
      <dgm:spPr/>
    </dgm:pt>
    <dgm:pt modelId="{1AE4D9DC-5E29-412C-99BE-A34ACA5D7DB5}" type="pres">
      <dgm:prSet presAssocID="{8A0030E4-F08E-4C67-806F-AE8F5C7580A8}" presName="nodeFollowingNodes" presStyleLbl="node1" presStyleIdx="5" presStyleCnt="10">
        <dgm:presLayoutVars>
          <dgm:bulletEnabled val="1"/>
        </dgm:presLayoutVars>
      </dgm:prSet>
      <dgm:spPr/>
    </dgm:pt>
    <dgm:pt modelId="{00372D6B-D1F8-4EFD-B241-78F627CC0EF3}" type="pres">
      <dgm:prSet presAssocID="{3C2A491B-B9AA-484B-A867-DF7636861970}" presName="nodeFollowingNodes" presStyleLbl="node1" presStyleIdx="6" presStyleCnt="10">
        <dgm:presLayoutVars>
          <dgm:bulletEnabled val="1"/>
        </dgm:presLayoutVars>
      </dgm:prSet>
      <dgm:spPr/>
    </dgm:pt>
    <dgm:pt modelId="{834D0F2F-EABF-44A3-A459-8494A4E126C3}" type="pres">
      <dgm:prSet presAssocID="{4E2AA179-B83D-40BE-A4C1-663995436F52}" presName="nodeFollowingNodes" presStyleLbl="node1" presStyleIdx="7" presStyleCnt="10">
        <dgm:presLayoutVars>
          <dgm:bulletEnabled val="1"/>
        </dgm:presLayoutVars>
      </dgm:prSet>
      <dgm:spPr/>
    </dgm:pt>
    <dgm:pt modelId="{8DF73E5C-CF67-450A-BD79-C2B7166D1222}" type="pres">
      <dgm:prSet presAssocID="{A9688C1C-0EB7-4FCB-9290-9D29532521A4}" presName="nodeFollowingNodes" presStyleLbl="node1" presStyleIdx="8" presStyleCnt="10">
        <dgm:presLayoutVars>
          <dgm:bulletEnabled val="1"/>
        </dgm:presLayoutVars>
      </dgm:prSet>
      <dgm:spPr/>
    </dgm:pt>
    <dgm:pt modelId="{7086F93C-AA5E-4216-B3EA-9110662967F1}" type="pres">
      <dgm:prSet presAssocID="{650128BA-F346-4EA6-B839-28CA6287BD5B}" presName="nodeFollowingNodes" presStyleLbl="node1" presStyleIdx="9" presStyleCnt="10">
        <dgm:presLayoutVars>
          <dgm:bulletEnabled val="1"/>
        </dgm:presLayoutVars>
      </dgm:prSet>
      <dgm:spPr/>
    </dgm:pt>
  </dgm:ptLst>
  <dgm:cxnLst>
    <dgm:cxn modelId="{7237AD04-977A-4AD3-B64A-9508E8A0F55F}" srcId="{3EF93DBC-831B-4F46-8241-CF93397DC5E4}" destId="{85BCBD7F-5FCB-460E-A62A-51E59E690D88}" srcOrd="3" destOrd="0" parTransId="{6BFC9319-7455-4C7B-A1B4-B63F09C90AF0}" sibTransId="{AF8D2C9F-EF45-4722-AEEB-1D15801AC3D2}"/>
    <dgm:cxn modelId="{92A6C214-F57B-4FCA-80E4-F30F9A484FFB}" type="presOf" srcId="{3C2A491B-B9AA-484B-A867-DF7636861970}" destId="{00372D6B-D1F8-4EFD-B241-78F627CC0EF3}" srcOrd="0" destOrd="0" presId="urn:microsoft.com/office/officeart/2005/8/layout/cycle3"/>
    <dgm:cxn modelId="{280EB929-E6CD-4CBF-8588-EBD96A0C48D3}" type="presOf" srcId="{C61DED94-B11A-4B39-B160-B2FBDFC024A3}" destId="{76EEACDA-D2F1-4E1D-93DF-B8A2571F9F62}" srcOrd="0" destOrd="0" presId="urn:microsoft.com/office/officeart/2005/8/layout/cycle3"/>
    <dgm:cxn modelId="{C3FE2D3A-ADF5-484B-875D-AD20526D35EA}" type="presOf" srcId="{4E2AA179-B83D-40BE-A4C1-663995436F52}" destId="{834D0F2F-EABF-44A3-A459-8494A4E126C3}" srcOrd="0" destOrd="0" presId="urn:microsoft.com/office/officeart/2005/8/layout/cycle3"/>
    <dgm:cxn modelId="{93AEC33B-4AFA-4579-A3A1-14BD6614F015}" srcId="{3EF93DBC-831B-4F46-8241-CF93397DC5E4}" destId="{C61DED94-B11A-4B39-B160-B2FBDFC024A3}" srcOrd="4" destOrd="0" parTransId="{A3A80507-0056-48F0-92B0-58045D05BFA5}" sibTransId="{D3EEFBC6-64DB-49E7-A276-70487C7DE617}"/>
    <dgm:cxn modelId="{28C6A73C-01CD-4C75-9706-6DA9FEAA9870}" srcId="{3EF93DBC-831B-4F46-8241-CF93397DC5E4}" destId="{FA072E49-83E5-4737-AD40-58F84629F181}" srcOrd="0" destOrd="0" parTransId="{4DBDC4CC-0434-4F49-89AB-12F2A9328878}" sibTransId="{329909E0-1AF1-4411-86D2-0EF90CA35396}"/>
    <dgm:cxn modelId="{81825E3E-2FD2-41F0-935B-476A8477E39A}" type="presOf" srcId="{329909E0-1AF1-4411-86D2-0EF90CA35396}" destId="{D3563802-0160-45F9-8BA4-450B4AD5E7C3}" srcOrd="0" destOrd="0" presId="urn:microsoft.com/office/officeart/2005/8/layout/cycle3"/>
    <dgm:cxn modelId="{F1553B42-A4BC-4112-B37D-AD9EA370F6E9}" srcId="{3EF93DBC-831B-4F46-8241-CF93397DC5E4}" destId="{0F6BAEEE-1D5B-42D5-A050-552AA39FB584}" srcOrd="1" destOrd="0" parTransId="{2A27EACC-A4C7-4789-8F84-BA25A6BAB5F7}" sibTransId="{AC88631D-1150-40E5-B5EC-69AD213FD6B6}"/>
    <dgm:cxn modelId="{C5150F70-8D16-45F9-9838-FF5BDF3DB14C}" type="presOf" srcId="{650128BA-F346-4EA6-B839-28CA6287BD5B}" destId="{7086F93C-AA5E-4216-B3EA-9110662967F1}" srcOrd="0" destOrd="0" presId="urn:microsoft.com/office/officeart/2005/8/layout/cycle3"/>
    <dgm:cxn modelId="{76996A79-BADF-41F1-90CD-C88C5F21383A}" type="presOf" srcId="{6E7FAF9B-35E2-41C7-A2BC-437FD841C1D7}" destId="{7A844BC7-4151-4527-BC8E-EC8432865580}" srcOrd="0" destOrd="0" presId="urn:microsoft.com/office/officeart/2005/8/layout/cycle3"/>
    <dgm:cxn modelId="{251FDC7B-AFEC-4520-837B-5439884B775E}" type="presOf" srcId="{FA072E49-83E5-4737-AD40-58F84629F181}" destId="{733C40BE-A50A-43C4-8A65-C1EE0624D1A6}" srcOrd="0" destOrd="0" presId="urn:microsoft.com/office/officeart/2005/8/layout/cycle3"/>
    <dgm:cxn modelId="{526CDB7E-7F65-440C-A94D-D363C10F70B4}" type="presOf" srcId="{0F6BAEEE-1D5B-42D5-A050-552AA39FB584}" destId="{AF84B2D0-FE87-414E-9FD4-34B987CFD90E}" srcOrd="0" destOrd="0" presId="urn:microsoft.com/office/officeart/2005/8/layout/cycle3"/>
    <dgm:cxn modelId="{C4902B81-F859-4FA7-80FD-34220F8BFC1B}" type="presOf" srcId="{85BCBD7F-5FCB-460E-A62A-51E59E690D88}" destId="{7D9C4C77-5983-4D0D-81B9-CB19904A281C}" srcOrd="0" destOrd="0" presId="urn:microsoft.com/office/officeart/2005/8/layout/cycle3"/>
    <dgm:cxn modelId="{63FA7790-1AB3-46C4-BD05-A0F3164C6DC0}" srcId="{3EF93DBC-831B-4F46-8241-CF93397DC5E4}" destId="{4E2AA179-B83D-40BE-A4C1-663995436F52}" srcOrd="7" destOrd="0" parTransId="{8006EC24-ED10-4D6F-A636-540F186D318B}" sibTransId="{9ED9C0A9-6041-4B8F-B2A1-1AF60E0A7130}"/>
    <dgm:cxn modelId="{4E5B9695-E6AE-45FD-AB49-CC948B8130E7}" srcId="{3EF93DBC-831B-4F46-8241-CF93397DC5E4}" destId="{3C2A491B-B9AA-484B-A867-DF7636861970}" srcOrd="6" destOrd="0" parTransId="{644EA9EB-8D1D-4E38-B145-A88BE9E4A1A6}" sibTransId="{43F467AF-9AB6-407F-A5FC-28F96AD41281}"/>
    <dgm:cxn modelId="{F2CD2697-DE4B-48FF-AF7F-D1C302A1CDD8}" srcId="{3EF93DBC-831B-4F46-8241-CF93397DC5E4}" destId="{650128BA-F346-4EA6-B839-28CA6287BD5B}" srcOrd="9" destOrd="0" parTransId="{662F8770-A1A3-4C1B-8DE8-BE44C41D736E}" sibTransId="{1FB9B6F6-4354-44BB-94A5-3A39426A7E47}"/>
    <dgm:cxn modelId="{EE98429E-439A-46F3-A232-E9C94DC9231A}" srcId="{3EF93DBC-831B-4F46-8241-CF93397DC5E4}" destId="{A9688C1C-0EB7-4FCB-9290-9D29532521A4}" srcOrd="8" destOrd="0" parTransId="{DFB2EE18-0248-4B9B-89AA-BBF504BFF669}" sibTransId="{4D78BEAB-2EFD-4141-97ED-DA1A3569BCE1}"/>
    <dgm:cxn modelId="{9DD3AF9E-597B-42FE-9ACB-B982DA305C7B}" srcId="{3EF93DBC-831B-4F46-8241-CF93397DC5E4}" destId="{6E7FAF9B-35E2-41C7-A2BC-437FD841C1D7}" srcOrd="2" destOrd="0" parTransId="{C6B1CB19-CFDC-41D6-BAF5-063FF284B2DA}" sibTransId="{F2D85DCE-30D0-455D-8753-9225855E3D51}"/>
    <dgm:cxn modelId="{BF143AA9-2B01-47E0-9F87-86BB8A9ACA0B}" type="presOf" srcId="{8A0030E4-F08E-4C67-806F-AE8F5C7580A8}" destId="{1AE4D9DC-5E29-412C-99BE-A34ACA5D7DB5}" srcOrd="0" destOrd="0" presId="urn:microsoft.com/office/officeart/2005/8/layout/cycle3"/>
    <dgm:cxn modelId="{4625C4E0-0499-4914-8A69-D25F6A2A43AE}" type="presOf" srcId="{3EF93DBC-831B-4F46-8241-CF93397DC5E4}" destId="{11C6CDAE-499B-4CFB-B00D-F485851F44CB}" srcOrd="0" destOrd="0" presId="urn:microsoft.com/office/officeart/2005/8/layout/cycle3"/>
    <dgm:cxn modelId="{013CBEF3-6C42-4256-87F7-160435C7D152}" srcId="{3EF93DBC-831B-4F46-8241-CF93397DC5E4}" destId="{8A0030E4-F08E-4C67-806F-AE8F5C7580A8}" srcOrd="5" destOrd="0" parTransId="{04C259CC-2F72-46C9-BF2A-88E2C0365D5E}" sibTransId="{26665A06-4B0F-4278-BC77-295444F5937E}"/>
    <dgm:cxn modelId="{BBD16DF4-1408-4A83-9450-56A87CCD63F4}" type="presOf" srcId="{A9688C1C-0EB7-4FCB-9290-9D29532521A4}" destId="{8DF73E5C-CF67-450A-BD79-C2B7166D1222}" srcOrd="0" destOrd="0" presId="urn:microsoft.com/office/officeart/2005/8/layout/cycle3"/>
    <dgm:cxn modelId="{E06B6607-D4DC-48E7-95FD-0E27D561CDA8}" type="presParOf" srcId="{11C6CDAE-499B-4CFB-B00D-F485851F44CB}" destId="{98AD6D26-4689-4017-AF77-77DFB792A1DE}" srcOrd="0" destOrd="0" presId="urn:microsoft.com/office/officeart/2005/8/layout/cycle3"/>
    <dgm:cxn modelId="{E23EAC78-6E9C-451C-B374-CBEF51249F28}" type="presParOf" srcId="{98AD6D26-4689-4017-AF77-77DFB792A1DE}" destId="{733C40BE-A50A-43C4-8A65-C1EE0624D1A6}" srcOrd="0" destOrd="0" presId="urn:microsoft.com/office/officeart/2005/8/layout/cycle3"/>
    <dgm:cxn modelId="{30BC7F95-0797-4A2D-83F3-1F78D1A6838B}" type="presParOf" srcId="{98AD6D26-4689-4017-AF77-77DFB792A1DE}" destId="{D3563802-0160-45F9-8BA4-450B4AD5E7C3}" srcOrd="1" destOrd="0" presId="urn:microsoft.com/office/officeart/2005/8/layout/cycle3"/>
    <dgm:cxn modelId="{EECA4661-8CE5-4EDB-BD0F-97950C220F5E}" type="presParOf" srcId="{98AD6D26-4689-4017-AF77-77DFB792A1DE}" destId="{AF84B2D0-FE87-414E-9FD4-34B987CFD90E}" srcOrd="2" destOrd="0" presId="urn:microsoft.com/office/officeart/2005/8/layout/cycle3"/>
    <dgm:cxn modelId="{5F7B8204-5C31-47D1-9B9F-557A96730D9D}" type="presParOf" srcId="{98AD6D26-4689-4017-AF77-77DFB792A1DE}" destId="{7A844BC7-4151-4527-BC8E-EC8432865580}" srcOrd="3" destOrd="0" presId="urn:microsoft.com/office/officeart/2005/8/layout/cycle3"/>
    <dgm:cxn modelId="{E9615371-68DF-4193-AD71-42E89B92D7DA}" type="presParOf" srcId="{98AD6D26-4689-4017-AF77-77DFB792A1DE}" destId="{7D9C4C77-5983-4D0D-81B9-CB19904A281C}" srcOrd="4" destOrd="0" presId="urn:microsoft.com/office/officeart/2005/8/layout/cycle3"/>
    <dgm:cxn modelId="{80A7F49B-98A1-4CB9-A970-ACC52DDAF287}" type="presParOf" srcId="{98AD6D26-4689-4017-AF77-77DFB792A1DE}" destId="{76EEACDA-D2F1-4E1D-93DF-B8A2571F9F62}" srcOrd="5" destOrd="0" presId="urn:microsoft.com/office/officeart/2005/8/layout/cycle3"/>
    <dgm:cxn modelId="{DC17DA1E-438E-4ECD-AD61-8633F58CF709}" type="presParOf" srcId="{98AD6D26-4689-4017-AF77-77DFB792A1DE}" destId="{1AE4D9DC-5E29-412C-99BE-A34ACA5D7DB5}" srcOrd="6" destOrd="0" presId="urn:microsoft.com/office/officeart/2005/8/layout/cycle3"/>
    <dgm:cxn modelId="{E6D739F3-A291-4617-8505-8C8EAE699CD1}" type="presParOf" srcId="{98AD6D26-4689-4017-AF77-77DFB792A1DE}" destId="{00372D6B-D1F8-4EFD-B241-78F627CC0EF3}" srcOrd="7" destOrd="0" presId="urn:microsoft.com/office/officeart/2005/8/layout/cycle3"/>
    <dgm:cxn modelId="{F6FCF366-E402-4C57-AB49-2FA11CFFFC5F}" type="presParOf" srcId="{98AD6D26-4689-4017-AF77-77DFB792A1DE}" destId="{834D0F2F-EABF-44A3-A459-8494A4E126C3}" srcOrd="8" destOrd="0" presId="urn:microsoft.com/office/officeart/2005/8/layout/cycle3"/>
    <dgm:cxn modelId="{D390E71E-6C3B-404D-BF5F-583E36E5772D}" type="presParOf" srcId="{98AD6D26-4689-4017-AF77-77DFB792A1DE}" destId="{8DF73E5C-CF67-450A-BD79-C2B7166D1222}" srcOrd="9" destOrd="0" presId="urn:microsoft.com/office/officeart/2005/8/layout/cycle3"/>
    <dgm:cxn modelId="{9EA615B8-FF33-4E58-AEE8-F3F53F50DC80}" type="presParOf" srcId="{98AD6D26-4689-4017-AF77-77DFB792A1DE}" destId="{7086F93C-AA5E-4216-B3EA-9110662967F1}"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70A27-CF11-46AE-9EBE-CE9106722395}">
      <dsp:nvSpPr>
        <dsp:cNvPr id="0" name=""/>
        <dsp:cNvSpPr/>
      </dsp:nvSpPr>
      <dsp:spPr>
        <a:xfrm>
          <a:off x="0" y="4592"/>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70F379-6ECA-4088-AF7F-428072E219FD}">
      <dsp:nvSpPr>
        <dsp:cNvPr id="0" name=""/>
        <dsp:cNvSpPr/>
      </dsp:nvSpPr>
      <dsp:spPr>
        <a:xfrm>
          <a:off x="295926" y="224703"/>
          <a:ext cx="538048" cy="53804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272FBA-314E-4B67-9B9A-F36B72A5914D}">
      <dsp:nvSpPr>
        <dsp:cNvPr id="0" name=""/>
        <dsp:cNvSpPr/>
      </dsp:nvSpPr>
      <dsp:spPr>
        <a:xfrm>
          <a:off x="1129902" y="4592"/>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100000"/>
            </a:lnSpc>
            <a:spcBef>
              <a:spcPct val="0"/>
            </a:spcBef>
            <a:spcAft>
              <a:spcPct val="35000"/>
            </a:spcAft>
            <a:buNone/>
          </a:pPr>
          <a:r>
            <a:rPr lang="en-GB" sz="1900" b="1" kern="1200"/>
            <a:t>Acute</a:t>
          </a:r>
          <a:r>
            <a:rPr lang="en-GB" sz="1900" kern="1200"/>
            <a:t> (hospitals)</a:t>
          </a:r>
          <a:r>
            <a:rPr lang="en-GB" sz="1900" kern="1200">
              <a:latin typeface="Calibri Light" panose="020F0302020204030204"/>
            </a:rPr>
            <a:t> </a:t>
          </a:r>
          <a:r>
            <a:rPr lang="en-GB" sz="1900" kern="1200" err="1">
              <a:latin typeface="Calibri Light" panose="020F0302020204030204"/>
            </a:rPr>
            <a:t>eg</a:t>
          </a:r>
          <a:r>
            <a:rPr lang="en-GB" sz="1900" kern="1200">
              <a:latin typeface="Calibri Light" panose="020F0302020204030204"/>
            </a:rPr>
            <a:t> adults, paediatrics, mental health</a:t>
          </a:r>
          <a:endParaRPr lang="en-US" sz="1900" kern="1200"/>
        </a:p>
      </dsp:txBody>
      <dsp:txXfrm>
        <a:off x="1129902" y="4592"/>
        <a:ext cx="5171698" cy="978270"/>
      </dsp:txXfrm>
    </dsp:sp>
    <dsp:sp modelId="{0309E595-56FA-402D-AFE7-4F366855BC66}">
      <dsp:nvSpPr>
        <dsp:cNvPr id="0" name=""/>
        <dsp:cNvSpPr/>
      </dsp:nvSpPr>
      <dsp:spPr>
        <a:xfrm>
          <a:off x="0" y="1227431"/>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1E189-4825-42D8-859E-BE25EFC20EFC}">
      <dsp:nvSpPr>
        <dsp:cNvPr id="0" name=""/>
        <dsp:cNvSpPr/>
      </dsp:nvSpPr>
      <dsp:spPr>
        <a:xfrm>
          <a:off x="295926" y="1447541"/>
          <a:ext cx="538048" cy="53804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61B032-40CA-4399-ACC9-579C837F4179}">
      <dsp:nvSpPr>
        <dsp:cNvPr id="0" name=""/>
        <dsp:cNvSpPr/>
      </dsp:nvSpPr>
      <dsp:spPr>
        <a:xfrm>
          <a:off x="1129902" y="1227431"/>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rtl="0">
            <a:lnSpc>
              <a:spcPct val="100000"/>
            </a:lnSpc>
            <a:spcBef>
              <a:spcPct val="0"/>
            </a:spcBef>
            <a:spcAft>
              <a:spcPct val="35000"/>
            </a:spcAft>
            <a:buNone/>
          </a:pPr>
          <a:r>
            <a:rPr lang="en-GB" sz="1900" b="1" kern="1200"/>
            <a:t>Peoples homes</a:t>
          </a:r>
          <a:r>
            <a:rPr lang="en-GB" sz="1900" kern="1200">
              <a:latin typeface="Calibri Light" panose="020F0302020204030204"/>
            </a:rPr>
            <a:t> eg home based rehab, social work (adaptations), community mental health teams</a:t>
          </a:r>
          <a:endParaRPr lang="en-US" sz="1900" kern="1200">
            <a:latin typeface="Calibri Light" panose="020F0302020204030204"/>
          </a:endParaRPr>
        </a:p>
      </dsp:txBody>
      <dsp:txXfrm>
        <a:off x="1129902" y="1227431"/>
        <a:ext cx="5171698" cy="978270"/>
      </dsp:txXfrm>
    </dsp:sp>
    <dsp:sp modelId="{F534D583-9885-4FD9-A503-F47C55335BA6}">
      <dsp:nvSpPr>
        <dsp:cNvPr id="0" name=""/>
        <dsp:cNvSpPr/>
      </dsp:nvSpPr>
      <dsp:spPr>
        <a:xfrm>
          <a:off x="0" y="2450269"/>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786C1-1377-4B59-A1F7-1C8F61B4CA60}">
      <dsp:nvSpPr>
        <dsp:cNvPr id="0" name=""/>
        <dsp:cNvSpPr/>
      </dsp:nvSpPr>
      <dsp:spPr>
        <a:xfrm>
          <a:off x="295926" y="2670380"/>
          <a:ext cx="538048" cy="538048"/>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407E1-D196-4245-8C21-1F9F8250B888}">
      <dsp:nvSpPr>
        <dsp:cNvPr id="0" name=""/>
        <dsp:cNvSpPr/>
      </dsp:nvSpPr>
      <dsp:spPr>
        <a:xfrm>
          <a:off x="1129902" y="2450269"/>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rtl="0">
            <a:lnSpc>
              <a:spcPct val="100000"/>
            </a:lnSpc>
            <a:spcBef>
              <a:spcPct val="0"/>
            </a:spcBef>
            <a:spcAft>
              <a:spcPct val="35000"/>
            </a:spcAft>
            <a:buNone/>
          </a:pPr>
          <a:r>
            <a:rPr lang="en-GB" sz="1900" b="1" kern="1200"/>
            <a:t>Specialist clinics/services</a:t>
          </a:r>
          <a:r>
            <a:rPr lang="en-GB" sz="1900" kern="1200">
              <a:latin typeface="Calibri Light" panose="020F0302020204030204"/>
            </a:rPr>
            <a:t> condition specific </a:t>
          </a:r>
          <a:r>
            <a:rPr lang="en-GB" sz="1900" kern="1200" err="1">
              <a:latin typeface="Calibri Light" panose="020F0302020204030204"/>
            </a:rPr>
            <a:t>eg</a:t>
          </a:r>
          <a:r>
            <a:rPr lang="en-GB" sz="1900" kern="1200">
              <a:latin typeface="Calibri Light" panose="020F0302020204030204"/>
            </a:rPr>
            <a:t> brain injury, rheumatology</a:t>
          </a:r>
          <a:endParaRPr lang="en-GB" sz="1900" kern="1200"/>
        </a:p>
      </dsp:txBody>
      <dsp:txXfrm>
        <a:off x="1129902" y="2450269"/>
        <a:ext cx="5171698" cy="978270"/>
      </dsp:txXfrm>
    </dsp:sp>
    <dsp:sp modelId="{70016BA5-616F-4171-A051-67AC20B154D1}">
      <dsp:nvSpPr>
        <dsp:cNvPr id="0" name=""/>
        <dsp:cNvSpPr/>
      </dsp:nvSpPr>
      <dsp:spPr>
        <a:xfrm>
          <a:off x="0" y="3673107"/>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1059D-6F80-40A5-916C-704D821654EA}">
      <dsp:nvSpPr>
        <dsp:cNvPr id="0" name=""/>
        <dsp:cNvSpPr/>
      </dsp:nvSpPr>
      <dsp:spPr>
        <a:xfrm>
          <a:off x="295926" y="3893218"/>
          <a:ext cx="538048" cy="53804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C7BAF8-26AC-43DC-BB6D-963EFF243FF4}">
      <dsp:nvSpPr>
        <dsp:cNvPr id="0" name=""/>
        <dsp:cNvSpPr/>
      </dsp:nvSpPr>
      <dsp:spPr>
        <a:xfrm>
          <a:off x="1129902" y="3673107"/>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100000"/>
            </a:lnSpc>
            <a:spcBef>
              <a:spcPct val="0"/>
            </a:spcBef>
            <a:spcAft>
              <a:spcPct val="35000"/>
            </a:spcAft>
            <a:buNone/>
          </a:pPr>
          <a:r>
            <a:rPr lang="en-GB" sz="1900" b="1" kern="1200"/>
            <a:t>Primary care</a:t>
          </a:r>
          <a:r>
            <a:rPr lang="en-GB" sz="1900" kern="1200"/>
            <a:t> (GP surgeries)</a:t>
          </a:r>
          <a:endParaRPr lang="en-US" sz="1900" kern="1200"/>
        </a:p>
      </dsp:txBody>
      <dsp:txXfrm>
        <a:off x="1129902" y="3673107"/>
        <a:ext cx="5171698" cy="978270"/>
      </dsp:txXfrm>
    </dsp:sp>
    <dsp:sp modelId="{65135738-96D5-4CDA-860C-F0245F73A251}">
      <dsp:nvSpPr>
        <dsp:cNvPr id="0" name=""/>
        <dsp:cNvSpPr/>
      </dsp:nvSpPr>
      <dsp:spPr>
        <a:xfrm>
          <a:off x="0" y="4895945"/>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01D73-4A10-4B06-8625-A29DDA2D0B93}">
      <dsp:nvSpPr>
        <dsp:cNvPr id="0" name=""/>
        <dsp:cNvSpPr/>
      </dsp:nvSpPr>
      <dsp:spPr>
        <a:xfrm>
          <a:off x="295926" y="5116056"/>
          <a:ext cx="538048" cy="53804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4C6306-099E-413D-BD34-52D3536D00B8}">
      <dsp:nvSpPr>
        <dsp:cNvPr id="0" name=""/>
        <dsp:cNvSpPr/>
      </dsp:nvSpPr>
      <dsp:spPr>
        <a:xfrm>
          <a:off x="1129902" y="4895945"/>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rtl="0">
            <a:lnSpc>
              <a:spcPct val="100000"/>
            </a:lnSpc>
            <a:spcBef>
              <a:spcPct val="0"/>
            </a:spcBef>
            <a:spcAft>
              <a:spcPct val="35000"/>
            </a:spcAft>
            <a:buNone/>
          </a:pPr>
          <a:r>
            <a:rPr lang="en-GB" sz="1900" b="1" kern="1200"/>
            <a:t>Other public sector</a:t>
          </a:r>
          <a:r>
            <a:rPr lang="en-GB" sz="1900" kern="1200">
              <a:latin typeface="Calibri Light" panose="020F0302020204030204"/>
            </a:rPr>
            <a:t> </a:t>
          </a:r>
          <a:r>
            <a:rPr lang="en-GB" sz="1900" kern="1200" err="1">
              <a:latin typeface="Calibri Light" panose="020F0302020204030204"/>
            </a:rPr>
            <a:t>eg</a:t>
          </a:r>
          <a:r>
            <a:rPr lang="en-GB" sz="1900" kern="1200">
              <a:latin typeface="Calibri Light" panose="020F0302020204030204"/>
            </a:rPr>
            <a:t> schools, prisons</a:t>
          </a:r>
          <a:endParaRPr lang="en-US" sz="1900" kern="1200"/>
        </a:p>
      </dsp:txBody>
      <dsp:txXfrm>
        <a:off x="1129902" y="4895945"/>
        <a:ext cx="5171698" cy="978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63802-0160-45F9-8BA4-450B4AD5E7C3}">
      <dsp:nvSpPr>
        <dsp:cNvPr id="0" name=""/>
        <dsp:cNvSpPr/>
      </dsp:nvSpPr>
      <dsp:spPr>
        <a:xfrm>
          <a:off x="125221" y="335648"/>
          <a:ext cx="5827635" cy="5827635"/>
        </a:xfrm>
        <a:prstGeom prst="circularArrow">
          <a:avLst>
            <a:gd name="adj1" fmla="val 5544"/>
            <a:gd name="adj2" fmla="val 330680"/>
            <a:gd name="adj3" fmla="val 14874267"/>
            <a:gd name="adj4" fmla="val 16747500"/>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C40BE-A50A-43C4-8A65-C1EE0624D1A6}">
      <dsp:nvSpPr>
        <dsp:cNvPr id="0" name=""/>
        <dsp:cNvSpPr/>
      </dsp:nvSpPr>
      <dsp:spPr>
        <a:xfrm>
          <a:off x="2366088" y="417600"/>
          <a:ext cx="1345902" cy="67295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2">
                  <a:lumMod val="10000"/>
                </a:schemeClr>
              </a:solidFill>
            </a:rPr>
            <a:t>Older Peoples Services</a:t>
          </a:r>
          <a:endParaRPr lang="en-US" sz="1600" kern="1200">
            <a:solidFill>
              <a:schemeClr val="bg2">
                <a:lumMod val="10000"/>
              </a:schemeClr>
            </a:solidFill>
          </a:endParaRPr>
        </a:p>
      </dsp:txBody>
      <dsp:txXfrm>
        <a:off x="2398939" y="450451"/>
        <a:ext cx="1280200" cy="607249"/>
      </dsp:txXfrm>
    </dsp:sp>
    <dsp:sp modelId="{AF84B2D0-FE87-414E-9FD4-34B987CFD90E}">
      <dsp:nvSpPr>
        <dsp:cNvPr id="0" name=""/>
        <dsp:cNvSpPr/>
      </dsp:nvSpPr>
      <dsp:spPr>
        <a:xfrm>
          <a:off x="3826812" y="892218"/>
          <a:ext cx="1345902" cy="672951"/>
        </a:xfrm>
        <a:prstGeom prst="roundRect">
          <a:avLst/>
        </a:prstGeom>
        <a:solidFill>
          <a:schemeClr val="accent4">
            <a:hueOff val="1155077"/>
            <a:satOff val="-533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2">
                  <a:lumMod val="10000"/>
                </a:schemeClr>
              </a:solidFill>
            </a:rPr>
            <a:t>Medical</a:t>
          </a:r>
          <a:endParaRPr lang="en-US" sz="1600" kern="1200">
            <a:solidFill>
              <a:schemeClr val="bg2">
                <a:lumMod val="10000"/>
              </a:schemeClr>
            </a:solidFill>
          </a:endParaRPr>
        </a:p>
      </dsp:txBody>
      <dsp:txXfrm>
        <a:off x="3859663" y="925069"/>
        <a:ext cx="1280200" cy="607249"/>
      </dsp:txXfrm>
    </dsp:sp>
    <dsp:sp modelId="{7A844BC7-4151-4527-BC8E-EC8432865580}">
      <dsp:nvSpPr>
        <dsp:cNvPr id="0" name=""/>
        <dsp:cNvSpPr/>
      </dsp:nvSpPr>
      <dsp:spPr>
        <a:xfrm>
          <a:off x="4729589" y="2134784"/>
          <a:ext cx="1345902" cy="672951"/>
        </a:xfrm>
        <a:prstGeom prst="roundRect">
          <a:avLst/>
        </a:prstGeom>
        <a:solidFill>
          <a:schemeClr val="accent4">
            <a:hueOff val="2310154"/>
            <a:satOff val="-1066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2">
                  <a:lumMod val="10000"/>
                </a:schemeClr>
              </a:solidFill>
              <a:latin typeface="Calibri Light" panose="020F0302020204030204"/>
            </a:rPr>
            <a:t>Neurology</a:t>
          </a:r>
          <a:endParaRPr lang="en-US" sz="1600" kern="1200">
            <a:solidFill>
              <a:schemeClr val="bg2">
                <a:lumMod val="10000"/>
              </a:schemeClr>
            </a:solidFill>
          </a:endParaRPr>
        </a:p>
      </dsp:txBody>
      <dsp:txXfrm>
        <a:off x="4762440" y="2167635"/>
        <a:ext cx="1280200" cy="607249"/>
      </dsp:txXfrm>
    </dsp:sp>
    <dsp:sp modelId="{7D9C4C77-5983-4D0D-81B9-CB19904A281C}">
      <dsp:nvSpPr>
        <dsp:cNvPr id="0" name=""/>
        <dsp:cNvSpPr/>
      </dsp:nvSpPr>
      <dsp:spPr>
        <a:xfrm>
          <a:off x="4729589" y="3670680"/>
          <a:ext cx="1345902" cy="672951"/>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2">
                  <a:lumMod val="10000"/>
                </a:schemeClr>
              </a:solidFill>
            </a:rPr>
            <a:t>Orthopaedics</a:t>
          </a:r>
          <a:endParaRPr lang="en-US" sz="1600" kern="1200">
            <a:solidFill>
              <a:schemeClr val="bg2">
                <a:lumMod val="10000"/>
              </a:schemeClr>
            </a:solidFill>
          </a:endParaRPr>
        </a:p>
      </dsp:txBody>
      <dsp:txXfrm>
        <a:off x="4762440" y="3703531"/>
        <a:ext cx="1280200" cy="607249"/>
      </dsp:txXfrm>
    </dsp:sp>
    <dsp:sp modelId="{76EEACDA-D2F1-4E1D-93DF-B8A2571F9F62}">
      <dsp:nvSpPr>
        <dsp:cNvPr id="0" name=""/>
        <dsp:cNvSpPr/>
      </dsp:nvSpPr>
      <dsp:spPr>
        <a:xfrm>
          <a:off x="3826812" y="4913246"/>
          <a:ext cx="1345902" cy="672951"/>
        </a:xfrm>
        <a:prstGeom prst="roundRect">
          <a:avLst/>
        </a:prstGeom>
        <a:solidFill>
          <a:schemeClr val="accent4">
            <a:hueOff val="4620308"/>
            <a:satOff val="-21319"/>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2">
                  <a:lumMod val="10000"/>
                </a:schemeClr>
              </a:solidFill>
            </a:rPr>
            <a:t>Spinal Injuries</a:t>
          </a:r>
          <a:endParaRPr lang="en-US" sz="1600" kern="1200">
            <a:solidFill>
              <a:schemeClr val="bg2">
                <a:lumMod val="10000"/>
              </a:schemeClr>
            </a:solidFill>
          </a:endParaRPr>
        </a:p>
      </dsp:txBody>
      <dsp:txXfrm>
        <a:off x="3859663" y="4946097"/>
        <a:ext cx="1280200" cy="607249"/>
      </dsp:txXfrm>
    </dsp:sp>
    <dsp:sp modelId="{1AE4D9DC-5E29-412C-99BE-A34ACA5D7DB5}">
      <dsp:nvSpPr>
        <dsp:cNvPr id="0" name=""/>
        <dsp:cNvSpPr/>
      </dsp:nvSpPr>
      <dsp:spPr>
        <a:xfrm>
          <a:off x="2366088" y="5387864"/>
          <a:ext cx="1345902" cy="672951"/>
        </a:xfrm>
        <a:prstGeom prst="roundRect">
          <a:avLst/>
        </a:prstGeom>
        <a:solidFill>
          <a:schemeClr val="accent4">
            <a:hueOff val="5775385"/>
            <a:satOff val="-26649"/>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2">
                  <a:lumMod val="10000"/>
                </a:schemeClr>
              </a:solidFill>
            </a:rPr>
            <a:t>Major Trauma</a:t>
          </a:r>
          <a:endParaRPr lang="en-US" sz="1600" kern="1200">
            <a:solidFill>
              <a:schemeClr val="bg2">
                <a:lumMod val="10000"/>
              </a:schemeClr>
            </a:solidFill>
          </a:endParaRPr>
        </a:p>
      </dsp:txBody>
      <dsp:txXfrm>
        <a:off x="2398939" y="5420715"/>
        <a:ext cx="1280200" cy="607249"/>
      </dsp:txXfrm>
    </dsp:sp>
    <dsp:sp modelId="{00372D6B-D1F8-4EFD-B241-78F627CC0EF3}">
      <dsp:nvSpPr>
        <dsp:cNvPr id="0" name=""/>
        <dsp:cNvSpPr/>
      </dsp:nvSpPr>
      <dsp:spPr>
        <a:xfrm>
          <a:off x="905364" y="4913246"/>
          <a:ext cx="1345902" cy="672951"/>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2">
                  <a:lumMod val="10000"/>
                </a:schemeClr>
              </a:solidFill>
            </a:rPr>
            <a:t>Stroke</a:t>
          </a:r>
          <a:endParaRPr lang="en-US" sz="1600" kern="1200">
            <a:solidFill>
              <a:schemeClr val="bg2">
                <a:lumMod val="10000"/>
              </a:schemeClr>
            </a:solidFill>
          </a:endParaRPr>
        </a:p>
      </dsp:txBody>
      <dsp:txXfrm>
        <a:off x="938215" y="4946097"/>
        <a:ext cx="1280200" cy="607249"/>
      </dsp:txXfrm>
    </dsp:sp>
    <dsp:sp modelId="{834D0F2F-EABF-44A3-A459-8494A4E126C3}">
      <dsp:nvSpPr>
        <dsp:cNvPr id="0" name=""/>
        <dsp:cNvSpPr/>
      </dsp:nvSpPr>
      <dsp:spPr>
        <a:xfrm>
          <a:off x="2586" y="3670680"/>
          <a:ext cx="1345902" cy="672951"/>
        </a:xfrm>
        <a:prstGeom prst="roundRect">
          <a:avLst/>
        </a:prstGeom>
        <a:solidFill>
          <a:schemeClr val="accent4">
            <a:hueOff val="8085538"/>
            <a:satOff val="-37308"/>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2">
                  <a:lumMod val="10000"/>
                </a:schemeClr>
              </a:solidFill>
            </a:rPr>
            <a:t>Neuro Rehab</a:t>
          </a:r>
          <a:endParaRPr lang="en-US" sz="1600" kern="1200">
            <a:solidFill>
              <a:schemeClr val="bg2">
                <a:lumMod val="10000"/>
              </a:schemeClr>
            </a:solidFill>
          </a:endParaRPr>
        </a:p>
      </dsp:txBody>
      <dsp:txXfrm>
        <a:off x="35437" y="3703531"/>
        <a:ext cx="1280200" cy="607249"/>
      </dsp:txXfrm>
    </dsp:sp>
    <dsp:sp modelId="{8DF73E5C-CF67-450A-BD79-C2B7166D1222}">
      <dsp:nvSpPr>
        <dsp:cNvPr id="0" name=""/>
        <dsp:cNvSpPr/>
      </dsp:nvSpPr>
      <dsp:spPr>
        <a:xfrm>
          <a:off x="2586" y="2134784"/>
          <a:ext cx="1345902" cy="672951"/>
        </a:xfrm>
        <a:prstGeom prst="roundRect">
          <a:avLst/>
        </a:prstGeom>
        <a:solidFill>
          <a:schemeClr val="accent4">
            <a:hueOff val="9240615"/>
            <a:satOff val="-4263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2">
                  <a:lumMod val="10000"/>
                </a:schemeClr>
              </a:solidFill>
            </a:rPr>
            <a:t>Surgical</a:t>
          </a:r>
          <a:endParaRPr lang="en-US" sz="1600" kern="1200">
            <a:solidFill>
              <a:schemeClr val="bg2">
                <a:lumMod val="10000"/>
              </a:schemeClr>
            </a:solidFill>
          </a:endParaRPr>
        </a:p>
      </dsp:txBody>
      <dsp:txXfrm>
        <a:off x="35437" y="2167635"/>
        <a:ext cx="1280200" cy="607249"/>
      </dsp:txXfrm>
    </dsp:sp>
    <dsp:sp modelId="{7086F93C-AA5E-4216-B3EA-9110662967F1}">
      <dsp:nvSpPr>
        <dsp:cNvPr id="0" name=""/>
        <dsp:cNvSpPr/>
      </dsp:nvSpPr>
      <dsp:spPr>
        <a:xfrm>
          <a:off x="905364" y="892218"/>
          <a:ext cx="1345902" cy="672951"/>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FFFF00"/>
              </a:solidFill>
            </a:rPr>
            <a:t>Oncology</a:t>
          </a:r>
          <a:endParaRPr lang="en-US" sz="1600" kern="1200">
            <a:solidFill>
              <a:srgbClr val="FFFF00"/>
            </a:solidFill>
          </a:endParaRPr>
        </a:p>
      </dsp:txBody>
      <dsp:txXfrm>
        <a:off x="938215" y="925069"/>
        <a:ext cx="1280200" cy="6072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C905D-51C8-4DEE-A106-C005D6CEF478}" type="datetimeFigureOut">
              <a:t>6/17/2026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C91AA-E031-4E01-8BB9-57B9CEB208C6}" type="slidenum">
              <a:t>‹#›</a:t>
            </a:fld>
            <a:endParaRPr lang="en-GB"/>
          </a:p>
        </p:txBody>
      </p:sp>
    </p:spTree>
    <p:extLst>
      <p:ext uri="{BB962C8B-B14F-4D97-AF65-F5344CB8AC3E}">
        <p14:creationId xmlns:p14="http://schemas.microsoft.com/office/powerpoint/2010/main" val="37597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FCBF04-37E4-F6F1-4043-AC42ADE5D350}"/>
              </a:ext>
            </a:extLst>
          </p:cNvPr>
          <p:cNvSpPr>
            <a:spLocks noGrp="1"/>
          </p:cNvSpPr>
          <p:nvPr>
            <p:ph type="dt" sz="half" idx="10"/>
          </p:nvPr>
        </p:nvSpPr>
        <p:spPr/>
        <p:txBody>
          <a:bodyPr/>
          <a:lstStyle>
            <a:lvl1pPr>
              <a:defRPr/>
            </a:lvl1pPr>
          </a:lstStyle>
          <a:p>
            <a:pPr>
              <a:defRPr/>
            </a:pPr>
            <a:fld id="{1CDC2708-4F21-40DE-9C07-2C35EA4E1F8B}" type="datetimeFigureOut">
              <a:rPr lang="en-GB"/>
              <a:pPr>
                <a:defRPr/>
              </a:pPr>
              <a:t>17/06/2026</a:t>
            </a:fld>
            <a:endParaRPr lang="en-GB"/>
          </a:p>
        </p:txBody>
      </p:sp>
      <p:sp>
        <p:nvSpPr>
          <p:cNvPr id="5" name="Footer Placeholder 4">
            <a:extLst>
              <a:ext uri="{FF2B5EF4-FFF2-40B4-BE49-F238E27FC236}">
                <a16:creationId xmlns:a16="http://schemas.microsoft.com/office/drawing/2014/main" id="{C3533337-65EE-4FE6-9C5B-C7691986265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EF22B4-10D3-2E40-4029-C46C5C1E8F78}"/>
              </a:ext>
            </a:extLst>
          </p:cNvPr>
          <p:cNvSpPr>
            <a:spLocks noGrp="1"/>
          </p:cNvSpPr>
          <p:nvPr>
            <p:ph type="sldNum" sz="quarter" idx="12"/>
          </p:nvPr>
        </p:nvSpPr>
        <p:spPr/>
        <p:txBody>
          <a:bodyPr/>
          <a:lstStyle>
            <a:lvl1pPr>
              <a:defRPr/>
            </a:lvl1pPr>
          </a:lstStyle>
          <a:p>
            <a:fld id="{A985991F-CCAD-4602-B982-97A916806B49}" type="slidenum">
              <a:rPr lang="en-GB" altLang="en-US"/>
              <a:pPr/>
              <a:t>‹#›</a:t>
            </a:fld>
            <a:endParaRPr lang="en-GB" altLang="en-US"/>
          </a:p>
        </p:txBody>
      </p:sp>
    </p:spTree>
    <p:extLst>
      <p:ext uri="{BB962C8B-B14F-4D97-AF65-F5344CB8AC3E}">
        <p14:creationId xmlns:p14="http://schemas.microsoft.com/office/powerpoint/2010/main" val="260253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B60F0-51CC-C7EB-DDEF-E25E33361B92}"/>
              </a:ext>
            </a:extLst>
          </p:cNvPr>
          <p:cNvSpPr>
            <a:spLocks noGrp="1"/>
          </p:cNvSpPr>
          <p:nvPr>
            <p:ph type="dt" sz="half" idx="10"/>
          </p:nvPr>
        </p:nvSpPr>
        <p:spPr/>
        <p:txBody>
          <a:bodyPr/>
          <a:lstStyle>
            <a:lvl1pPr>
              <a:defRPr/>
            </a:lvl1pPr>
          </a:lstStyle>
          <a:p>
            <a:pPr>
              <a:defRPr/>
            </a:pPr>
            <a:fld id="{58862B50-1AAB-463A-9F3F-4655B8D4536A}" type="datetimeFigureOut">
              <a:rPr lang="en-GB"/>
              <a:pPr>
                <a:defRPr/>
              </a:pPr>
              <a:t>17/06/2026</a:t>
            </a:fld>
            <a:endParaRPr lang="en-GB"/>
          </a:p>
        </p:txBody>
      </p:sp>
      <p:sp>
        <p:nvSpPr>
          <p:cNvPr id="5" name="Footer Placeholder 4">
            <a:extLst>
              <a:ext uri="{FF2B5EF4-FFF2-40B4-BE49-F238E27FC236}">
                <a16:creationId xmlns:a16="http://schemas.microsoft.com/office/drawing/2014/main" id="{E0EDD247-0B90-F611-A347-F7435BC3345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DBAC3F8-F487-5F00-F4A4-D7DB11023D66}"/>
              </a:ext>
            </a:extLst>
          </p:cNvPr>
          <p:cNvSpPr>
            <a:spLocks noGrp="1"/>
          </p:cNvSpPr>
          <p:nvPr>
            <p:ph type="sldNum" sz="quarter" idx="12"/>
          </p:nvPr>
        </p:nvSpPr>
        <p:spPr/>
        <p:txBody>
          <a:bodyPr/>
          <a:lstStyle>
            <a:lvl1pPr>
              <a:defRPr/>
            </a:lvl1pPr>
          </a:lstStyle>
          <a:p>
            <a:fld id="{2E06BA48-2BB8-4F65-A3EB-10E527E066D3}" type="slidenum">
              <a:rPr lang="en-GB" altLang="en-US"/>
              <a:pPr/>
              <a:t>‹#›</a:t>
            </a:fld>
            <a:endParaRPr lang="en-GB" altLang="en-US"/>
          </a:p>
        </p:txBody>
      </p:sp>
    </p:spTree>
    <p:extLst>
      <p:ext uri="{BB962C8B-B14F-4D97-AF65-F5344CB8AC3E}">
        <p14:creationId xmlns:p14="http://schemas.microsoft.com/office/powerpoint/2010/main" val="79922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3DF88B-ED3B-8184-8B5E-71F7458652DF}"/>
              </a:ext>
            </a:extLst>
          </p:cNvPr>
          <p:cNvSpPr>
            <a:spLocks noGrp="1"/>
          </p:cNvSpPr>
          <p:nvPr>
            <p:ph type="dt" sz="half" idx="10"/>
          </p:nvPr>
        </p:nvSpPr>
        <p:spPr/>
        <p:txBody>
          <a:bodyPr/>
          <a:lstStyle>
            <a:lvl1pPr>
              <a:defRPr/>
            </a:lvl1pPr>
          </a:lstStyle>
          <a:p>
            <a:pPr>
              <a:defRPr/>
            </a:pPr>
            <a:fld id="{1CD186A9-EBAB-4DF4-AD2B-D30C5D6C12B1}" type="datetimeFigureOut">
              <a:rPr lang="en-GB"/>
              <a:pPr>
                <a:defRPr/>
              </a:pPr>
              <a:t>17/06/2026</a:t>
            </a:fld>
            <a:endParaRPr lang="en-GB"/>
          </a:p>
        </p:txBody>
      </p:sp>
      <p:sp>
        <p:nvSpPr>
          <p:cNvPr id="5" name="Footer Placeholder 4">
            <a:extLst>
              <a:ext uri="{FF2B5EF4-FFF2-40B4-BE49-F238E27FC236}">
                <a16:creationId xmlns:a16="http://schemas.microsoft.com/office/drawing/2014/main" id="{E35E3DF8-5F17-FEBE-D506-79AD5E6EB3B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4873883-028E-F4A7-EA16-B2250505520C}"/>
              </a:ext>
            </a:extLst>
          </p:cNvPr>
          <p:cNvSpPr>
            <a:spLocks noGrp="1"/>
          </p:cNvSpPr>
          <p:nvPr>
            <p:ph type="sldNum" sz="quarter" idx="12"/>
          </p:nvPr>
        </p:nvSpPr>
        <p:spPr/>
        <p:txBody>
          <a:bodyPr/>
          <a:lstStyle>
            <a:lvl1pPr>
              <a:defRPr/>
            </a:lvl1pPr>
          </a:lstStyle>
          <a:p>
            <a:fld id="{0F87BA89-F4F4-4869-83BF-4693A0B777E1}" type="slidenum">
              <a:rPr lang="en-GB" altLang="en-US"/>
              <a:pPr/>
              <a:t>‹#›</a:t>
            </a:fld>
            <a:endParaRPr lang="en-GB" altLang="en-US"/>
          </a:p>
        </p:txBody>
      </p:sp>
    </p:spTree>
    <p:extLst>
      <p:ext uri="{BB962C8B-B14F-4D97-AF65-F5344CB8AC3E}">
        <p14:creationId xmlns:p14="http://schemas.microsoft.com/office/powerpoint/2010/main" val="1409981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6E9D808-860B-86FB-ADAA-FEE0BA5B1ADD}"/>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DFFD8093-026C-42D8-823D-E4FBE4614FA2}" type="datetimeFigureOut">
              <a:rPr lang="en-GB"/>
              <a:pPr>
                <a:defRPr/>
              </a:pPr>
              <a:t>17/06/2026</a:t>
            </a:fld>
            <a:endParaRPr lang="en-GB"/>
          </a:p>
        </p:txBody>
      </p:sp>
      <p:sp>
        <p:nvSpPr>
          <p:cNvPr id="5" name="Footer Placeholder 4">
            <a:extLst>
              <a:ext uri="{FF2B5EF4-FFF2-40B4-BE49-F238E27FC236}">
                <a16:creationId xmlns:a16="http://schemas.microsoft.com/office/drawing/2014/main" id="{F068AD56-67A7-80A9-B46E-F15523C2FCEB}"/>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065311DB-305B-FED2-E309-8CCC962DFE56}"/>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fld id="{5821A85B-3436-40A2-AF0D-FC3A820B13E6}" type="slidenum">
              <a:rPr lang="en-GB" altLang="en-US"/>
              <a:pPr/>
              <a:t>‹#›</a:t>
            </a:fld>
            <a:endParaRPr lang="en-GB" altLang="en-US"/>
          </a:p>
        </p:txBody>
      </p:sp>
    </p:spTree>
    <p:extLst>
      <p:ext uri="{BB962C8B-B14F-4D97-AF65-F5344CB8AC3E}">
        <p14:creationId xmlns:p14="http://schemas.microsoft.com/office/powerpoint/2010/main" val="884308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A030D6-CD9F-456F-5CEB-F2C157AA2F70}"/>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2DE35A3D-2057-438B-8C1C-001F2F554718}" type="datetimeFigureOut">
              <a:rPr lang="en-GB"/>
              <a:pPr>
                <a:defRPr/>
              </a:pPr>
              <a:t>17/06/2026</a:t>
            </a:fld>
            <a:endParaRPr lang="en-GB"/>
          </a:p>
        </p:txBody>
      </p:sp>
      <p:sp>
        <p:nvSpPr>
          <p:cNvPr id="5" name="Footer Placeholder 4">
            <a:extLst>
              <a:ext uri="{FF2B5EF4-FFF2-40B4-BE49-F238E27FC236}">
                <a16:creationId xmlns:a16="http://schemas.microsoft.com/office/drawing/2014/main" id="{58309D24-9F26-8378-EDB1-92C1CCBE895C}"/>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56DB2C12-9DD1-861A-59A4-376C4940FA43}"/>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fld id="{09D81920-948A-4B80-B402-35E21D051D1D}" type="slidenum">
              <a:rPr lang="en-GB" altLang="en-US"/>
              <a:pPr/>
              <a:t>‹#›</a:t>
            </a:fld>
            <a:endParaRPr lang="en-GB" altLang="en-US"/>
          </a:p>
        </p:txBody>
      </p:sp>
    </p:spTree>
    <p:extLst>
      <p:ext uri="{BB962C8B-B14F-4D97-AF65-F5344CB8AC3E}">
        <p14:creationId xmlns:p14="http://schemas.microsoft.com/office/powerpoint/2010/main" val="4021806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C52B71E-7404-2B63-5926-1ECC31D9A054}"/>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65035C61-1E85-4601-AEA6-3390737D7521}" type="datetimeFigureOut">
              <a:rPr lang="en-GB"/>
              <a:pPr>
                <a:defRPr/>
              </a:pPr>
              <a:t>17/06/2026</a:t>
            </a:fld>
            <a:endParaRPr lang="en-GB"/>
          </a:p>
        </p:txBody>
      </p:sp>
      <p:sp>
        <p:nvSpPr>
          <p:cNvPr id="5" name="Footer Placeholder 4">
            <a:extLst>
              <a:ext uri="{FF2B5EF4-FFF2-40B4-BE49-F238E27FC236}">
                <a16:creationId xmlns:a16="http://schemas.microsoft.com/office/drawing/2014/main" id="{391A8EAB-DD30-B511-8A40-EA62C7168DCF}"/>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89E745F-CE1F-62DA-7170-5D12469E9F2A}"/>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fld id="{F13E7683-3CA6-4EF1-8281-7FAA02C80562}" type="slidenum">
              <a:rPr lang="en-GB" altLang="en-US"/>
              <a:pPr/>
              <a:t>‹#›</a:t>
            </a:fld>
            <a:endParaRPr lang="en-GB" altLang="en-US"/>
          </a:p>
        </p:txBody>
      </p:sp>
    </p:spTree>
    <p:extLst>
      <p:ext uri="{BB962C8B-B14F-4D97-AF65-F5344CB8AC3E}">
        <p14:creationId xmlns:p14="http://schemas.microsoft.com/office/powerpoint/2010/main" val="180167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5BAC92B-DDC9-824E-D7C9-DABB903C44AF}"/>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F24B6B84-545D-4C2B-AD2A-6A249EE4F47B}" type="datetimeFigureOut">
              <a:rPr lang="en-GB"/>
              <a:pPr>
                <a:defRPr/>
              </a:pPr>
              <a:t>17/06/2026</a:t>
            </a:fld>
            <a:endParaRPr lang="en-GB"/>
          </a:p>
        </p:txBody>
      </p:sp>
      <p:sp>
        <p:nvSpPr>
          <p:cNvPr id="6" name="Footer Placeholder 5">
            <a:extLst>
              <a:ext uri="{FF2B5EF4-FFF2-40B4-BE49-F238E27FC236}">
                <a16:creationId xmlns:a16="http://schemas.microsoft.com/office/drawing/2014/main" id="{697B625D-0E7C-1CBA-EE28-125EF65EA428}"/>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CC86F530-D08E-D213-023C-BD97EEFEDC34}"/>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fld id="{D27C6955-0717-4D95-809F-E2159C616204}" type="slidenum">
              <a:rPr lang="en-GB" altLang="en-US"/>
              <a:pPr/>
              <a:t>‹#›</a:t>
            </a:fld>
            <a:endParaRPr lang="en-GB" altLang="en-US"/>
          </a:p>
        </p:txBody>
      </p:sp>
    </p:spTree>
    <p:extLst>
      <p:ext uri="{BB962C8B-B14F-4D97-AF65-F5344CB8AC3E}">
        <p14:creationId xmlns:p14="http://schemas.microsoft.com/office/powerpoint/2010/main" val="4193416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0778D47-4A5F-24BE-5362-CC044F6DF7CA}"/>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E805973B-D9F8-4237-AA99-1AB07292DE7C}" type="datetimeFigureOut">
              <a:rPr lang="en-GB"/>
              <a:pPr>
                <a:defRPr/>
              </a:pPr>
              <a:t>17/06/2026</a:t>
            </a:fld>
            <a:endParaRPr lang="en-GB"/>
          </a:p>
        </p:txBody>
      </p:sp>
      <p:sp>
        <p:nvSpPr>
          <p:cNvPr id="8" name="Footer Placeholder 7">
            <a:extLst>
              <a:ext uri="{FF2B5EF4-FFF2-40B4-BE49-F238E27FC236}">
                <a16:creationId xmlns:a16="http://schemas.microsoft.com/office/drawing/2014/main" id="{82D805D6-F2A3-D921-478A-883C3936E7A2}"/>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GB"/>
          </a:p>
        </p:txBody>
      </p:sp>
      <p:sp>
        <p:nvSpPr>
          <p:cNvPr id="9" name="Slide Number Placeholder 8">
            <a:extLst>
              <a:ext uri="{FF2B5EF4-FFF2-40B4-BE49-F238E27FC236}">
                <a16:creationId xmlns:a16="http://schemas.microsoft.com/office/drawing/2014/main" id="{A105BD8C-2A04-8729-57ED-1D63E1393753}"/>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fld id="{3D21C422-235B-45F7-B2D4-AADC16B0CE19}" type="slidenum">
              <a:rPr lang="en-GB" altLang="en-US"/>
              <a:pPr/>
              <a:t>‹#›</a:t>
            </a:fld>
            <a:endParaRPr lang="en-GB" altLang="en-US"/>
          </a:p>
        </p:txBody>
      </p:sp>
    </p:spTree>
    <p:extLst>
      <p:ext uri="{BB962C8B-B14F-4D97-AF65-F5344CB8AC3E}">
        <p14:creationId xmlns:p14="http://schemas.microsoft.com/office/powerpoint/2010/main" val="3230039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5082361-82EF-58EE-3C57-AB99883E2EA5}"/>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E5A079B9-5A23-422A-A2A0-FE854CCEDD4E}" type="datetimeFigureOut">
              <a:rPr lang="en-GB"/>
              <a:pPr>
                <a:defRPr/>
              </a:pPr>
              <a:t>17/06/2026</a:t>
            </a:fld>
            <a:endParaRPr lang="en-GB"/>
          </a:p>
        </p:txBody>
      </p:sp>
      <p:sp>
        <p:nvSpPr>
          <p:cNvPr id="4" name="Footer Placeholder 3">
            <a:extLst>
              <a:ext uri="{FF2B5EF4-FFF2-40B4-BE49-F238E27FC236}">
                <a16:creationId xmlns:a16="http://schemas.microsoft.com/office/drawing/2014/main" id="{88EAEEC3-56BB-511E-5B84-89F3A44586D9}"/>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B9F9106B-B5B7-83B0-F5C0-B6943A6C6D6F}"/>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fld id="{2970759D-20F4-42B9-9E47-6B8475E26691}" type="slidenum">
              <a:rPr lang="en-GB" altLang="en-US"/>
              <a:pPr/>
              <a:t>‹#›</a:t>
            </a:fld>
            <a:endParaRPr lang="en-GB" altLang="en-US"/>
          </a:p>
        </p:txBody>
      </p:sp>
    </p:spTree>
    <p:extLst>
      <p:ext uri="{BB962C8B-B14F-4D97-AF65-F5344CB8AC3E}">
        <p14:creationId xmlns:p14="http://schemas.microsoft.com/office/powerpoint/2010/main" val="1281502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84139-D706-6827-2A26-69316864F959}"/>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647D176D-7D2F-40A8-9AB8-974C155EB563}" type="datetimeFigureOut">
              <a:rPr lang="en-GB"/>
              <a:pPr>
                <a:defRPr/>
              </a:pPr>
              <a:t>17/06/2026</a:t>
            </a:fld>
            <a:endParaRPr lang="en-GB"/>
          </a:p>
        </p:txBody>
      </p:sp>
      <p:sp>
        <p:nvSpPr>
          <p:cNvPr id="3" name="Footer Placeholder 2">
            <a:extLst>
              <a:ext uri="{FF2B5EF4-FFF2-40B4-BE49-F238E27FC236}">
                <a16:creationId xmlns:a16="http://schemas.microsoft.com/office/drawing/2014/main" id="{648954FB-50A3-C4D9-0A07-6A72DB9D2867}"/>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D289FEB4-13D9-0431-B573-B41F6B518B03}"/>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fld id="{8376474A-B372-461D-9DA2-E54CA552B910}" type="slidenum">
              <a:rPr lang="en-GB" altLang="en-US"/>
              <a:pPr/>
              <a:t>‹#›</a:t>
            </a:fld>
            <a:endParaRPr lang="en-GB" altLang="en-US"/>
          </a:p>
        </p:txBody>
      </p:sp>
    </p:spTree>
    <p:extLst>
      <p:ext uri="{BB962C8B-B14F-4D97-AF65-F5344CB8AC3E}">
        <p14:creationId xmlns:p14="http://schemas.microsoft.com/office/powerpoint/2010/main" val="950968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8D8510-7B0F-0426-03AC-85B738436791}"/>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697A3887-938C-4E4D-85EF-33346B41965F}" type="datetimeFigureOut">
              <a:rPr lang="en-GB"/>
              <a:pPr>
                <a:defRPr/>
              </a:pPr>
              <a:t>17/06/2026</a:t>
            </a:fld>
            <a:endParaRPr lang="en-GB"/>
          </a:p>
        </p:txBody>
      </p:sp>
      <p:sp>
        <p:nvSpPr>
          <p:cNvPr id="6" name="Footer Placeholder 5">
            <a:extLst>
              <a:ext uri="{FF2B5EF4-FFF2-40B4-BE49-F238E27FC236}">
                <a16:creationId xmlns:a16="http://schemas.microsoft.com/office/drawing/2014/main" id="{89706E33-0AA9-DB1A-50B2-00EF97CA333E}"/>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206E1B25-A6CD-B185-DEAE-2F449BD47902}"/>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fld id="{B511EEFB-7F5C-42AD-B7E5-5EDEA20970CD}" type="slidenum">
              <a:rPr lang="en-GB" altLang="en-US"/>
              <a:pPr/>
              <a:t>‹#›</a:t>
            </a:fld>
            <a:endParaRPr lang="en-GB" altLang="en-US"/>
          </a:p>
        </p:txBody>
      </p:sp>
    </p:spTree>
    <p:extLst>
      <p:ext uri="{BB962C8B-B14F-4D97-AF65-F5344CB8AC3E}">
        <p14:creationId xmlns:p14="http://schemas.microsoft.com/office/powerpoint/2010/main" val="101770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FFC2F4-BB49-032C-FD09-8C882C27923C}"/>
              </a:ext>
            </a:extLst>
          </p:cNvPr>
          <p:cNvSpPr>
            <a:spLocks noGrp="1"/>
          </p:cNvSpPr>
          <p:nvPr>
            <p:ph type="dt" sz="half" idx="10"/>
          </p:nvPr>
        </p:nvSpPr>
        <p:spPr/>
        <p:txBody>
          <a:bodyPr/>
          <a:lstStyle>
            <a:lvl1pPr>
              <a:defRPr/>
            </a:lvl1pPr>
          </a:lstStyle>
          <a:p>
            <a:pPr>
              <a:defRPr/>
            </a:pPr>
            <a:fld id="{4A051256-06EF-4508-850B-51337F6B5C62}" type="datetimeFigureOut">
              <a:rPr lang="en-GB"/>
              <a:pPr>
                <a:defRPr/>
              </a:pPr>
              <a:t>17/06/2026</a:t>
            </a:fld>
            <a:endParaRPr lang="en-GB"/>
          </a:p>
        </p:txBody>
      </p:sp>
      <p:sp>
        <p:nvSpPr>
          <p:cNvPr id="5" name="Footer Placeholder 4">
            <a:extLst>
              <a:ext uri="{FF2B5EF4-FFF2-40B4-BE49-F238E27FC236}">
                <a16:creationId xmlns:a16="http://schemas.microsoft.com/office/drawing/2014/main" id="{C9E55D09-A075-2F4E-5DB1-FB650F7F67D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3333524-BDCB-720F-792B-C34E31095C2A}"/>
              </a:ext>
            </a:extLst>
          </p:cNvPr>
          <p:cNvSpPr>
            <a:spLocks noGrp="1"/>
          </p:cNvSpPr>
          <p:nvPr>
            <p:ph type="sldNum" sz="quarter" idx="12"/>
          </p:nvPr>
        </p:nvSpPr>
        <p:spPr/>
        <p:txBody>
          <a:bodyPr/>
          <a:lstStyle>
            <a:lvl1pPr>
              <a:defRPr/>
            </a:lvl1pPr>
          </a:lstStyle>
          <a:p>
            <a:fld id="{F34D5C86-7E55-4BAA-8656-2F487DFA1B5F}" type="slidenum">
              <a:rPr lang="en-GB" altLang="en-US"/>
              <a:pPr/>
              <a:t>‹#›</a:t>
            </a:fld>
            <a:endParaRPr lang="en-GB" altLang="en-US"/>
          </a:p>
        </p:txBody>
      </p:sp>
    </p:spTree>
    <p:extLst>
      <p:ext uri="{BB962C8B-B14F-4D97-AF65-F5344CB8AC3E}">
        <p14:creationId xmlns:p14="http://schemas.microsoft.com/office/powerpoint/2010/main" val="284581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AE0694-F1B3-7634-69AE-50D4A78B6885}"/>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EB34636E-C95F-476B-AD7F-33E1F0192D35}" type="datetimeFigureOut">
              <a:rPr lang="en-GB"/>
              <a:pPr>
                <a:defRPr/>
              </a:pPr>
              <a:t>17/06/2026</a:t>
            </a:fld>
            <a:endParaRPr lang="en-GB"/>
          </a:p>
        </p:txBody>
      </p:sp>
      <p:sp>
        <p:nvSpPr>
          <p:cNvPr id="6" name="Footer Placeholder 5">
            <a:extLst>
              <a:ext uri="{FF2B5EF4-FFF2-40B4-BE49-F238E27FC236}">
                <a16:creationId xmlns:a16="http://schemas.microsoft.com/office/drawing/2014/main" id="{D9D02D8C-19B0-5C40-5CC9-6E40EEABD54C}"/>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B4F14930-A910-EC7A-CCE1-6A4164DF4519}"/>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fld id="{18DF3E1F-FDFC-4E03-A7FE-D228F36E8266}" type="slidenum">
              <a:rPr lang="en-GB" altLang="en-US"/>
              <a:pPr/>
              <a:t>‹#›</a:t>
            </a:fld>
            <a:endParaRPr lang="en-GB" altLang="en-US"/>
          </a:p>
        </p:txBody>
      </p:sp>
    </p:spTree>
    <p:extLst>
      <p:ext uri="{BB962C8B-B14F-4D97-AF65-F5344CB8AC3E}">
        <p14:creationId xmlns:p14="http://schemas.microsoft.com/office/powerpoint/2010/main" val="195616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DA0291-9782-EAAD-9635-C669F3744829}"/>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19509F68-31F5-444D-9394-98B8A10E7A02}" type="datetimeFigureOut">
              <a:rPr lang="en-GB"/>
              <a:pPr>
                <a:defRPr/>
              </a:pPr>
              <a:t>17/06/2026</a:t>
            </a:fld>
            <a:endParaRPr lang="en-GB"/>
          </a:p>
        </p:txBody>
      </p:sp>
      <p:sp>
        <p:nvSpPr>
          <p:cNvPr id="5" name="Footer Placeholder 4">
            <a:extLst>
              <a:ext uri="{FF2B5EF4-FFF2-40B4-BE49-F238E27FC236}">
                <a16:creationId xmlns:a16="http://schemas.microsoft.com/office/drawing/2014/main" id="{3E4A6862-1AB0-E879-7133-BD310E01C03A}"/>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FAA32DEB-EC3E-ABB3-4B75-BFFB8C254DCA}"/>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fld id="{AF927C4C-9716-46A1-AA72-04779D9DDBCB}" type="slidenum">
              <a:rPr lang="en-GB" altLang="en-US"/>
              <a:pPr/>
              <a:t>‹#›</a:t>
            </a:fld>
            <a:endParaRPr lang="en-GB" altLang="en-US"/>
          </a:p>
        </p:txBody>
      </p:sp>
    </p:spTree>
    <p:extLst>
      <p:ext uri="{BB962C8B-B14F-4D97-AF65-F5344CB8AC3E}">
        <p14:creationId xmlns:p14="http://schemas.microsoft.com/office/powerpoint/2010/main" val="668174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A1AC71A-FC91-9C3C-61CA-61CFB94BA76D}"/>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F5E70AA-4343-4C02-976D-770B32AA68C3}" type="datetimeFigureOut">
              <a:rPr lang="en-GB"/>
              <a:pPr>
                <a:defRPr/>
              </a:pPr>
              <a:t>17/06/2026</a:t>
            </a:fld>
            <a:endParaRPr lang="en-GB"/>
          </a:p>
        </p:txBody>
      </p:sp>
      <p:sp>
        <p:nvSpPr>
          <p:cNvPr id="5" name="Footer Placeholder 4">
            <a:extLst>
              <a:ext uri="{FF2B5EF4-FFF2-40B4-BE49-F238E27FC236}">
                <a16:creationId xmlns:a16="http://schemas.microsoft.com/office/drawing/2014/main" id="{4E0F553E-3916-46A9-48DE-04CBD9F37BD1}"/>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56FD3F5D-9F26-F070-90DB-2F7963D38291}"/>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fld id="{DD2A55C5-6E91-4AEC-BB99-37501A322A94}" type="slidenum">
              <a:rPr lang="en-GB" altLang="en-US"/>
              <a:pPr/>
              <a:t>‹#›</a:t>
            </a:fld>
            <a:endParaRPr lang="en-GB" altLang="en-US"/>
          </a:p>
        </p:txBody>
      </p:sp>
    </p:spTree>
    <p:extLst>
      <p:ext uri="{BB962C8B-B14F-4D97-AF65-F5344CB8AC3E}">
        <p14:creationId xmlns:p14="http://schemas.microsoft.com/office/powerpoint/2010/main" val="10270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12E739-45B8-974D-6D3C-7D4B09B5F2DF}"/>
              </a:ext>
            </a:extLst>
          </p:cNvPr>
          <p:cNvSpPr>
            <a:spLocks noGrp="1"/>
          </p:cNvSpPr>
          <p:nvPr>
            <p:ph type="dt" sz="half" idx="10"/>
          </p:nvPr>
        </p:nvSpPr>
        <p:spPr/>
        <p:txBody>
          <a:bodyPr/>
          <a:lstStyle>
            <a:lvl1pPr>
              <a:defRPr/>
            </a:lvl1pPr>
          </a:lstStyle>
          <a:p>
            <a:pPr>
              <a:defRPr/>
            </a:pPr>
            <a:fld id="{E9FC495B-56EA-4D3E-A148-FC6645EF3542}" type="datetimeFigureOut">
              <a:rPr lang="en-GB"/>
              <a:pPr>
                <a:defRPr/>
              </a:pPr>
              <a:t>17/06/2026</a:t>
            </a:fld>
            <a:endParaRPr lang="en-GB"/>
          </a:p>
        </p:txBody>
      </p:sp>
      <p:sp>
        <p:nvSpPr>
          <p:cNvPr id="5" name="Footer Placeholder 4">
            <a:extLst>
              <a:ext uri="{FF2B5EF4-FFF2-40B4-BE49-F238E27FC236}">
                <a16:creationId xmlns:a16="http://schemas.microsoft.com/office/drawing/2014/main" id="{DB4F7B17-2AF4-A8A4-CF82-81F5460B37D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9B6BAE-9698-3618-8B8C-D7FAD7287E3F}"/>
              </a:ext>
            </a:extLst>
          </p:cNvPr>
          <p:cNvSpPr>
            <a:spLocks noGrp="1"/>
          </p:cNvSpPr>
          <p:nvPr>
            <p:ph type="sldNum" sz="quarter" idx="12"/>
          </p:nvPr>
        </p:nvSpPr>
        <p:spPr/>
        <p:txBody>
          <a:bodyPr/>
          <a:lstStyle>
            <a:lvl1pPr>
              <a:defRPr/>
            </a:lvl1pPr>
          </a:lstStyle>
          <a:p>
            <a:fld id="{C1198874-B4F1-41F4-9389-17F1063F3C3D}" type="slidenum">
              <a:rPr lang="en-GB" altLang="en-US"/>
              <a:pPr/>
              <a:t>‹#›</a:t>
            </a:fld>
            <a:endParaRPr lang="en-GB" altLang="en-US"/>
          </a:p>
        </p:txBody>
      </p:sp>
    </p:spTree>
    <p:extLst>
      <p:ext uri="{BB962C8B-B14F-4D97-AF65-F5344CB8AC3E}">
        <p14:creationId xmlns:p14="http://schemas.microsoft.com/office/powerpoint/2010/main" val="246078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362B5912-5ED9-A474-9E13-3338753F8D70}"/>
              </a:ext>
            </a:extLst>
          </p:cNvPr>
          <p:cNvSpPr>
            <a:spLocks noGrp="1"/>
          </p:cNvSpPr>
          <p:nvPr>
            <p:ph type="dt" sz="half" idx="10"/>
          </p:nvPr>
        </p:nvSpPr>
        <p:spPr/>
        <p:txBody>
          <a:bodyPr/>
          <a:lstStyle>
            <a:lvl1pPr>
              <a:defRPr/>
            </a:lvl1pPr>
          </a:lstStyle>
          <a:p>
            <a:pPr>
              <a:defRPr/>
            </a:pPr>
            <a:fld id="{AF248926-BAED-4851-B0CA-F7B61A15D00F}" type="datetimeFigureOut">
              <a:rPr lang="en-GB"/>
              <a:pPr>
                <a:defRPr/>
              </a:pPr>
              <a:t>17/06/2026</a:t>
            </a:fld>
            <a:endParaRPr lang="en-GB"/>
          </a:p>
        </p:txBody>
      </p:sp>
      <p:sp>
        <p:nvSpPr>
          <p:cNvPr id="6" name="Footer Placeholder 4">
            <a:extLst>
              <a:ext uri="{FF2B5EF4-FFF2-40B4-BE49-F238E27FC236}">
                <a16:creationId xmlns:a16="http://schemas.microsoft.com/office/drawing/2014/main" id="{FC7EC312-A68B-6860-0EBA-743DF50C926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CCC95EA-C1AA-0FC8-1E5D-C16316AA6EF2}"/>
              </a:ext>
            </a:extLst>
          </p:cNvPr>
          <p:cNvSpPr>
            <a:spLocks noGrp="1"/>
          </p:cNvSpPr>
          <p:nvPr>
            <p:ph type="sldNum" sz="quarter" idx="12"/>
          </p:nvPr>
        </p:nvSpPr>
        <p:spPr/>
        <p:txBody>
          <a:bodyPr/>
          <a:lstStyle>
            <a:lvl1pPr>
              <a:defRPr/>
            </a:lvl1pPr>
          </a:lstStyle>
          <a:p>
            <a:fld id="{4083BEE3-D63C-4AA9-85DB-DDE417F567E9}" type="slidenum">
              <a:rPr lang="en-GB" altLang="en-US"/>
              <a:pPr/>
              <a:t>‹#›</a:t>
            </a:fld>
            <a:endParaRPr lang="en-GB" altLang="en-US"/>
          </a:p>
        </p:txBody>
      </p:sp>
    </p:spTree>
    <p:extLst>
      <p:ext uri="{BB962C8B-B14F-4D97-AF65-F5344CB8AC3E}">
        <p14:creationId xmlns:p14="http://schemas.microsoft.com/office/powerpoint/2010/main" val="87872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2B98583-E062-2D33-F93D-AA14C65B3EC7}"/>
              </a:ext>
            </a:extLst>
          </p:cNvPr>
          <p:cNvSpPr>
            <a:spLocks noGrp="1"/>
          </p:cNvSpPr>
          <p:nvPr>
            <p:ph type="dt" sz="half" idx="10"/>
          </p:nvPr>
        </p:nvSpPr>
        <p:spPr/>
        <p:txBody>
          <a:bodyPr/>
          <a:lstStyle>
            <a:lvl1pPr>
              <a:defRPr/>
            </a:lvl1pPr>
          </a:lstStyle>
          <a:p>
            <a:pPr>
              <a:defRPr/>
            </a:pPr>
            <a:fld id="{AECA1E62-A97C-4E66-81A2-C225A2B604E9}" type="datetimeFigureOut">
              <a:rPr lang="en-GB"/>
              <a:pPr>
                <a:defRPr/>
              </a:pPr>
              <a:t>17/06/2026</a:t>
            </a:fld>
            <a:endParaRPr lang="en-GB"/>
          </a:p>
        </p:txBody>
      </p:sp>
      <p:sp>
        <p:nvSpPr>
          <p:cNvPr id="8" name="Footer Placeholder 4">
            <a:extLst>
              <a:ext uri="{FF2B5EF4-FFF2-40B4-BE49-F238E27FC236}">
                <a16:creationId xmlns:a16="http://schemas.microsoft.com/office/drawing/2014/main" id="{053A8F22-1064-F2BC-2F19-445CDDE9547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B369AAC-F5A8-A479-D6AF-D95A671DB9CD}"/>
              </a:ext>
            </a:extLst>
          </p:cNvPr>
          <p:cNvSpPr>
            <a:spLocks noGrp="1"/>
          </p:cNvSpPr>
          <p:nvPr>
            <p:ph type="sldNum" sz="quarter" idx="12"/>
          </p:nvPr>
        </p:nvSpPr>
        <p:spPr/>
        <p:txBody>
          <a:bodyPr/>
          <a:lstStyle>
            <a:lvl1pPr>
              <a:defRPr/>
            </a:lvl1pPr>
          </a:lstStyle>
          <a:p>
            <a:fld id="{3980BF98-BFC5-4CE9-A92B-C07E550852B1}" type="slidenum">
              <a:rPr lang="en-GB" altLang="en-US"/>
              <a:pPr/>
              <a:t>‹#›</a:t>
            </a:fld>
            <a:endParaRPr lang="en-GB" altLang="en-US"/>
          </a:p>
        </p:txBody>
      </p:sp>
    </p:spTree>
    <p:extLst>
      <p:ext uri="{BB962C8B-B14F-4D97-AF65-F5344CB8AC3E}">
        <p14:creationId xmlns:p14="http://schemas.microsoft.com/office/powerpoint/2010/main" val="347877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D197D73-6415-6DE2-3D00-10BCFD545470}"/>
              </a:ext>
            </a:extLst>
          </p:cNvPr>
          <p:cNvSpPr>
            <a:spLocks noGrp="1"/>
          </p:cNvSpPr>
          <p:nvPr>
            <p:ph type="dt" sz="half" idx="10"/>
          </p:nvPr>
        </p:nvSpPr>
        <p:spPr/>
        <p:txBody>
          <a:bodyPr/>
          <a:lstStyle>
            <a:lvl1pPr>
              <a:defRPr/>
            </a:lvl1pPr>
          </a:lstStyle>
          <a:p>
            <a:pPr>
              <a:defRPr/>
            </a:pPr>
            <a:fld id="{716B55EF-844E-47C1-B481-3466D709BF65}" type="datetimeFigureOut">
              <a:rPr lang="en-GB"/>
              <a:pPr>
                <a:defRPr/>
              </a:pPr>
              <a:t>17/06/2026</a:t>
            </a:fld>
            <a:endParaRPr lang="en-GB"/>
          </a:p>
        </p:txBody>
      </p:sp>
      <p:sp>
        <p:nvSpPr>
          <p:cNvPr id="4" name="Footer Placeholder 4">
            <a:extLst>
              <a:ext uri="{FF2B5EF4-FFF2-40B4-BE49-F238E27FC236}">
                <a16:creationId xmlns:a16="http://schemas.microsoft.com/office/drawing/2014/main" id="{8CDF1684-C551-0226-970D-B35C1B3916C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E93D1E9F-52F0-7BB9-09DA-145495892610}"/>
              </a:ext>
            </a:extLst>
          </p:cNvPr>
          <p:cNvSpPr>
            <a:spLocks noGrp="1"/>
          </p:cNvSpPr>
          <p:nvPr>
            <p:ph type="sldNum" sz="quarter" idx="12"/>
          </p:nvPr>
        </p:nvSpPr>
        <p:spPr/>
        <p:txBody>
          <a:bodyPr/>
          <a:lstStyle>
            <a:lvl1pPr>
              <a:defRPr/>
            </a:lvl1pPr>
          </a:lstStyle>
          <a:p>
            <a:fld id="{91532C65-BE58-4857-8568-9F1AF5C04890}" type="slidenum">
              <a:rPr lang="en-GB" altLang="en-US"/>
              <a:pPr/>
              <a:t>‹#›</a:t>
            </a:fld>
            <a:endParaRPr lang="en-GB" altLang="en-US"/>
          </a:p>
        </p:txBody>
      </p:sp>
    </p:spTree>
    <p:extLst>
      <p:ext uri="{BB962C8B-B14F-4D97-AF65-F5344CB8AC3E}">
        <p14:creationId xmlns:p14="http://schemas.microsoft.com/office/powerpoint/2010/main" val="231793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52A4845-7933-613E-61BA-CDB1946B09D3}"/>
              </a:ext>
            </a:extLst>
          </p:cNvPr>
          <p:cNvSpPr>
            <a:spLocks noGrp="1"/>
          </p:cNvSpPr>
          <p:nvPr>
            <p:ph type="dt" sz="half" idx="10"/>
          </p:nvPr>
        </p:nvSpPr>
        <p:spPr/>
        <p:txBody>
          <a:bodyPr/>
          <a:lstStyle>
            <a:lvl1pPr>
              <a:defRPr/>
            </a:lvl1pPr>
          </a:lstStyle>
          <a:p>
            <a:pPr>
              <a:defRPr/>
            </a:pPr>
            <a:fld id="{2811AA9E-5EDF-4201-A02F-8E2A7D0D1D11}" type="datetimeFigureOut">
              <a:rPr lang="en-GB"/>
              <a:pPr>
                <a:defRPr/>
              </a:pPr>
              <a:t>17/06/2026</a:t>
            </a:fld>
            <a:endParaRPr lang="en-GB"/>
          </a:p>
        </p:txBody>
      </p:sp>
      <p:sp>
        <p:nvSpPr>
          <p:cNvPr id="3" name="Footer Placeholder 4">
            <a:extLst>
              <a:ext uri="{FF2B5EF4-FFF2-40B4-BE49-F238E27FC236}">
                <a16:creationId xmlns:a16="http://schemas.microsoft.com/office/drawing/2014/main" id="{0688813C-4A1D-27D7-D821-6DD94948C11A}"/>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2716E31-4BA3-13DA-D4A2-BF53F5F5CBFD}"/>
              </a:ext>
            </a:extLst>
          </p:cNvPr>
          <p:cNvSpPr>
            <a:spLocks noGrp="1"/>
          </p:cNvSpPr>
          <p:nvPr>
            <p:ph type="sldNum" sz="quarter" idx="12"/>
          </p:nvPr>
        </p:nvSpPr>
        <p:spPr/>
        <p:txBody>
          <a:bodyPr/>
          <a:lstStyle>
            <a:lvl1pPr>
              <a:defRPr/>
            </a:lvl1pPr>
          </a:lstStyle>
          <a:p>
            <a:fld id="{E8A3C028-0226-4312-A688-C958302C16E9}" type="slidenum">
              <a:rPr lang="en-GB" altLang="en-US"/>
              <a:pPr/>
              <a:t>‹#›</a:t>
            </a:fld>
            <a:endParaRPr lang="en-GB" altLang="en-US"/>
          </a:p>
        </p:txBody>
      </p:sp>
    </p:spTree>
    <p:extLst>
      <p:ext uri="{BB962C8B-B14F-4D97-AF65-F5344CB8AC3E}">
        <p14:creationId xmlns:p14="http://schemas.microsoft.com/office/powerpoint/2010/main" val="101298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65A2717-55AE-D6B7-8D0D-BEA7F10332EA}"/>
              </a:ext>
            </a:extLst>
          </p:cNvPr>
          <p:cNvSpPr>
            <a:spLocks noGrp="1"/>
          </p:cNvSpPr>
          <p:nvPr>
            <p:ph type="dt" sz="half" idx="10"/>
          </p:nvPr>
        </p:nvSpPr>
        <p:spPr/>
        <p:txBody>
          <a:bodyPr/>
          <a:lstStyle>
            <a:lvl1pPr>
              <a:defRPr/>
            </a:lvl1pPr>
          </a:lstStyle>
          <a:p>
            <a:pPr>
              <a:defRPr/>
            </a:pPr>
            <a:fld id="{201BB31C-F427-4B96-AE7D-C892A7325AC7}" type="datetimeFigureOut">
              <a:rPr lang="en-GB"/>
              <a:pPr>
                <a:defRPr/>
              </a:pPr>
              <a:t>17/06/2026</a:t>
            </a:fld>
            <a:endParaRPr lang="en-GB"/>
          </a:p>
        </p:txBody>
      </p:sp>
      <p:sp>
        <p:nvSpPr>
          <p:cNvPr id="6" name="Footer Placeholder 4">
            <a:extLst>
              <a:ext uri="{FF2B5EF4-FFF2-40B4-BE49-F238E27FC236}">
                <a16:creationId xmlns:a16="http://schemas.microsoft.com/office/drawing/2014/main" id="{1EEC3F0B-E053-7AA2-9F01-2E0236F191F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C5730A6-F1EF-CA71-755E-EE64CE76030F}"/>
              </a:ext>
            </a:extLst>
          </p:cNvPr>
          <p:cNvSpPr>
            <a:spLocks noGrp="1"/>
          </p:cNvSpPr>
          <p:nvPr>
            <p:ph type="sldNum" sz="quarter" idx="12"/>
          </p:nvPr>
        </p:nvSpPr>
        <p:spPr/>
        <p:txBody>
          <a:bodyPr/>
          <a:lstStyle>
            <a:lvl1pPr>
              <a:defRPr/>
            </a:lvl1pPr>
          </a:lstStyle>
          <a:p>
            <a:fld id="{0AB2ECF3-9AC9-47E4-837F-4F84B24CC557}" type="slidenum">
              <a:rPr lang="en-GB" altLang="en-US"/>
              <a:pPr/>
              <a:t>‹#›</a:t>
            </a:fld>
            <a:endParaRPr lang="en-GB" altLang="en-US"/>
          </a:p>
        </p:txBody>
      </p:sp>
    </p:spTree>
    <p:extLst>
      <p:ext uri="{BB962C8B-B14F-4D97-AF65-F5344CB8AC3E}">
        <p14:creationId xmlns:p14="http://schemas.microsoft.com/office/powerpoint/2010/main" val="407913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4B7E463-8A10-2C79-8F12-79C2950A72A5}"/>
              </a:ext>
            </a:extLst>
          </p:cNvPr>
          <p:cNvSpPr>
            <a:spLocks noGrp="1"/>
          </p:cNvSpPr>
          <p:nvPr>
            <p:ph type="dt" sz="half" idx="10"/>
          </p:nvPr>
        </p:nvSpPr>
        <p:spPr/>
        <p:txBody>
          <a:bodyPr/>
          <a:lstStyle>
            <a:lvl1pPr>
              <a:defRPr/>
            </a:lvl1pPr>
          </a:lstStyle>
          <a:p>
            <a:pPr>
              <a:defRPr/>
            </a:pPr>
            <a:fld id="{7A212592-F03C-45EA-844F-D4BB7E278887}" type="datetimeFigureOut">
              <a:rPr lang="en-GB"/>
              <a:pPr>
                <a:defRPr/>
              </a:pPr>
              <a:t>17/06/2026</a:t>
            </a:fld>
            <a:endParaRPr lang="en-GB"/>
          </a:p>
        </p:txBody>
      </p:sp>
      <p:sp>
        <p:nvSpPr>
          <p:cNvPr id="6" name="Footer Placeholder 4">
            <a:extLst>
              <a:ext uri="{FF2B5EF4-FFF2-40B4-BE49-F238E27FC236}">
                <a16:creationId xmlns:a16="http://schemas.microsoft.com/office/drawing/2014/main" id="{66C5C574-8520-ED6A-109E-A49B4C4F10D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65C1ED0-447F-A5E3-1E32-FFB4C6D1BEBE}"/>
              </a:ext>
            </a:extLst>
          </p:cNvPr>
          <p:cNvSpPr>
            <a:spLocks noGrp="1"/>
          </p:cNvSpPr>
          <p:nvPr>
            <p:ph type="sldNum" sz="quarter" idx="12"/>
          </p:nvPr>
        </p:nvSpPr>
        <p:spPr/>
        <p:txBody>
          <a:bodyPr/>
          <a:lstStyle>
            <a:lvl1pPr>
              <a:defRPr/>
            </a:lvl1pPr>
          </a:lstStyle>
          <a:p>
            <a:fld id="{53A69439-D35B-4426-B5AD-44BDEA4ED5CC}" type="slidenum">
              <a:rPr lang="en-GB" altLang="en-US"/>
              <a:pPr/>
              <a:t>‹#›</a:t>
            </a:fld>
            <a:endParaRPr lang="en-GB" altLang="en-US"/>
          </a:p>
        </p:txBody>
      </p:sp>
    </p:spTree>
    <p:extLst>
      <p:ext uri="{BB962C8B-B14F-4D97-AF65-F5344CB8AC3E}">
        <p14:creationId xmlns:p14="http://schemas.microsoft.com/office/powerpoint/2010/main" val="247520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DF3FEE1-5178-F2FC-17ED-CB0F3CB1CA0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EC48965-8ED1-3BE9-4D20-C8415F93EE4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42CEE04-0DC1-9854-A567-BC43E8C2EA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EDE94F57-8C5E-4E66-9B44-EDA9DECDF24A}" type="datetimeFigureOut">
              <a:rPr lang="en-GB"/>
              <a:pPr>
                <a:defRPr/>
              </a:pPr>
              <a:t>17/06/2026</a:t>
            </a:fld>
            <a:endParaRPr lang="en-GB"/>
          </a:p>
        </p:txBody>
      </p:sp>
      <p:sp>
        <p:nvSpPr>
          <p:cNvPr id="5" name="Footer Placeholder 4">
            <a:extLst>
              <a:ext uri="{FF2B5EF4-FFF2-40B4-BE49-F238E27FC236}">
                <a16:creationId xmlns:a16="http://schemas.microsoft.com/office/drawing/2014/main" id="{1C189D27-4778-EEA0-7EA1-16E1842DFE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933B18FB-C7B1-C2A1-32C2-78A2DC1145E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CEBB484-71EF-402B-A623-0F966EB897C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F6B288B-C716-EEF4-A08C-185DF661E9D9}"/>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Text Placeholder 2">
            <a:extLst>
              <a:ext uri="{FF2B5EF4-FFF2-40B4-BE49-F238E27FC236}">
                <a16:creationId xmlns:a16="http://schemas.microsoft.com/office/drawing/2014/main" id="{707CCCAE-FB83-BFCB-5825-79435934C87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4F84260D-01FF-C76B-D87A-B80D9D4C4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82000"/>
                  </a:prstClr>
                </a:solidFill>
                <a:latin typeface="Aptos" panose="02110004020202020204"/>
              </a:defRPr>
            </a:lvl1pPr>
          </a:lstStyle>
          <a:p>
            <a:pPr>
              <a:defRPr/>
            </a:pPr>
            <a:fld id="{48B336AA-5AF2-4474-B6B4-46B77EF15C04}" type="datetimeFigureOut">
              <a:rPr lang="en-GB"/>
              <a:pPr>
                <a:defRPr/>
              </a:pPr>
              <a:t>17/06/2026</a:t>
            </a:fld>
            <a:endParaRPr lang="en-GB"/>
          </a:p>
        </p:txBody>
      </p:sp>
      <p:sp>
        <p:nvSpPr>
          <p:cNvPr id="5" name="Footer Placeholder 4">
            <a:extLst>
              <a:ext uri="{FF2B5EF4-FFF2-40B4-BE49-F238E27FC236}">
                <a16:creationId xmlns:a16="http://schemas.microsoft.com/office/drawing/2014/main" id="{1F6CC8C9-DD0C-B6B5-A6A7-BF07DAC85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82000"/>
                  </a:prstClr>
                </a:solidFill>
                <a:latin typeface="Aptos" panose="02110004020202020204"/>
              </a:defRPr>
            </a:lvl1pPr>
          </a:lstStyle>
          <a:p>
            <a:pPr>
              <a:defRPr/>
            </a:pPr>
            <a:endParaRPr lang="en-GB"/>
          </a:p>
        </p:txBody>
      </p:sp>
      <p:sp>
        <p:nvSpPr>
          <p:cNvPr id="6" name="Slide Number Placeholder 5">
            <a:extLst>
              <a:ext uri="{FF2B5EF4-FFF2-40B4-BE49-F238E27FC236}">
                <a16:creationId xmlns:a16="http://schemas.microsoft.com/office/drawing/2014/main" id="{0AF64A78-B917-D68B-7B3A-F125887C20B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67676"/>
                </a:solidFill>
                <a:latin typeface="Aptos" panose="020B0004020202020204" pitchFamily="34" charset="0"/>
              </a:defRPr>
            </a:lvl1pPr>
          </a:lstStyle>
          <a:p>
            <a:fld id="{D42947B8-A410-4F31-80DD-254C20D4BA7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ptos Display" panose="020B0004020202020204" pitchFamily="34" charset="0"/>
        </a:defRPr>
      </a:lvl2pPr>
      <a:lvl3pPr algn="l" rtl="0" fontAlgn="base">
        <a:lnSpc>
          <a:spcPct val="90000"/>
        </a:lnSpc>
        <a:spcBef>
          <a:spcPct val="0"/>
        </a:spcBef>
        <a:spcAft>
          <a:spcPct val="0"/>
        </a:spcAft>
        <a:defRPr sz="4400">
          <a:solidFill>
            <a:schemeClr val="tx1"/>
          </a:solidFill>
          <a:latin typeface="Aptos Display" panose="020B0004020202020204" pitchFamily="34" charset="0"/>
        </a:defRPr>
      </a:lvl3pPr>
      <a:lvl4pPr algn="l" rtl="0" fontAlgn="base">
        <a:lnSpc>
          <a:spcPct val="90000"/>
        </a:lnSpc>
        <a:spcBef>
          <a:spcPct val="0"/>
        </a:spcBef>
        <a:spcAft>
          <a:spcPct val="0"/>
        </a:spcAft>
        <a:defRPr sz="4400">
          <a:solidFill>
            <a:schemeClr val="tx1"/>
          </a:solidFill>
          <a:latin typeface="Aptos Display" panose="020B0004020202020204" pitchFamily="34" charset="0"/>
        </a:defRPr>
      </a:lvl4pPr>
      <a:lvl5pPr algn="l" rtl="0" fontAlgn="base">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4" name="Right Triangle 2663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6" name="Rectangle 2663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249A0-7CEA-C8AC-48B5-C4E3DE77DA72}"/>
              </a:ext>
            </a:extLst>
          </p:cNvPr>
          <p:cNvSpPr>
            <a:spLocks noGrp="1"/>
          </p:cNvSpPr>
          <p:nvPr>
            <p:ph type="title"/>
          </p:nvPr>
        </p:nvSpPr>
        <p:spPr>
          <a:xfrm>
            <a:off x="1285241" y="1008993"/>
            <a:ext cx="9231410" cy="3542045"/>
          </a:xfrm>
        </p:spPr>
        <p:txBody>
          <a:bodyPr vert="horz" lIns="91440" tIns="45720" rIns="91440" bIns="45720" rtlCol="0" anchor="b">
            <a:normAutofit/>
          </a:bodyPr>
          <a:lstStyle/>
          <a:p>
            <a:pPr eaLnBrk="1" hangingPunct="1">
              <a:defRPr/>
            </a:pPr>
            <a:r>
              <a:rPr lang="en-US" sz="8100" kern="1200">
                <a:solidFill>
                  <a:schemeClr val="tx1"/>
                </a:solidFill>
                <a:latin typeface="+mj-lt"/>
                <a:ea typeface="+mj-ea"/>
                <a:cs typeface="+mj-cs"/>
              </a:rPr>
              <a:t>Get Ready For – Occupational Therapy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111BC-7817-61B1-2F29-DFB635377F5D}"/>
              </a:ext>
            </a:extLst>
          </p:cNvPr>
          <p:cNvSpPr>
            <a:spLocks noGrp="1"/>
          </p:cNvSpPr>
          <p:nvPr>
            <p:ph type="title"/>
          </p:nvPr>
        </p:nvSpPr>
        <p:spPr>
          <a:xfrm>
            <a:off x="522889" y="504637"/>
            <a:ext cx="5155263" cy="5571899"/>
          </a:xfrm>
        </p:spPr>
        <p:txBody>
          <a:bodyPr>
            <a:normAutofit/>
          </a:bodyPr>
          <a:lstStyle/>
          <a:p>
            <a:r>
              <a:rPr lang="en-GB">
                <a:ea typeface="Calibri Light"/>
                <a:cs typeface="Calibri Light"/>
              </a:rPr>
              <a:t>Specialty Areas On GGC Acute Rotation</a:t>
            </a:r>
            <a:br>
              <a:rPr lang="en-GB">
                <a:ea typeface="Calibri Light"/>
                <a:cs typeface="Calibri Light"/>
              </a:rPr>
            </a:br>
            <a:br>
              <a:rPr lang="en-GB">
                <a:ea typeface="Calibri Light"/>
                <a:cs typeface="Calibri Light"/>
              </a:rPr>
            </a:br>
            <a:r>
              <a:rPr lang="en-GB" sz="2400">
                <a:ea typeface="Calibri Light"/>
                <a:cs typeface="Calibri Light"/>
              </a:rPr>
              <a:t>Rotational posts allow opportunity to work in a broad range of clinical areas as a new graduate making it an ideal 1st post!</a:t>
            </a:r>
          </a:p>
        </p:txBody>
      </p:sp>
      <p:graphicFrame>
        <p:nvGraphicFramePr>
          <p:cNvPr id="19" name="Content Placeholder 2">
            <a:extLst>
              <a:ext uri="{FF2B5EF4-FFF2-40B4-BE49-F238E27FC236}">
                <a16:creationId xmlns:a16="http://schemas.microsoft.com/office/drawing/2014/main" id="{2447767B-C828-A45C-20E6-72EFDA810D1D}"/>
              </a:ext>
            </a:extLst>
          </p:cNvPr>
          <p:cNvGraphicFramePr>
            <a:graphicFrameLocks noGrp="1"/>
          </p:cNvGraphicFramePr>
          <p:nvPr>
            <p:ph idx="1"/>
            <p:extLst>
              <p:ext uri="{D42A27DB-BD31-4B8C-83A1-F6EECF244321}">
                <p14:modId xmlns:p14="http://schemas.microsoft.com/office/powerpoint/2010/main" val="4017175706"/>
              </p:ext>
            </p:extLst>
          </p:nvPr>
        </p:nvGraphicFramePr>
        <p:xfrm>
          <a:off x="5669858" y="189327"/>
          <a:ext cx="6078079" cy="6478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460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D68C-C309-8570-E9D6-902B47D88C92}"/>
              </a:ext>
            </a:extLst>
          </p:cNvPr>
          <p:cNvSpPr>
            <a:spLocks noGrp="1"/>
          </p:cNvSpPr>
          <p:nvPr>
            <p:ph type="title"/>
          </p:nvPr>
        </p:nvSpPr>
        <p:spPr/>
        <p:txBody>
          <a:bodyPr/>
          <a:lstStyle/>
          <a:p>
            <a:r>
              <a:rPr lang="en-GB">
                <a:ea typeface="Calibri Light"/>
                <a:cs typeface="Calibri Light"/>
              </a:rPr>
              <a:t>Community Based Case Examples</a:t>
            </a:r>
            <a:endParaRPr lang="en-GB"/>
          </a:p>
        </p:txBody>
      </p:sp>
      <p:sp>
        <p:nvSpPr>
          <p:cNvPr id="3" name="Content Placeholder 2">
            <a:extLst>
              <a:ext uri="{FF2B5EF4-FFF2-40B4-BE49-F238E27FC236}">
                <a16:creationId xmlns:a16="http://schemas.microsoft.com/office/drawing/2014/main" id="{7F46E9AA-9D8D-30E9-FFCF-0E92B485DFAC}"/>
              </a:ext>
            </a:extLst>
          </p:cNvPr>
          <p:cNvSpPr>
            <a:spLocks noGrp="1"/>
          </p:cNvSpPr>
          <p:nvPr>
            <p:ph idx="1"/>
          </p:nvPr>
        </p:nvSpPr>
        <p:spPr>
          <a:xfrm>
            <a:off x="926123" y="1507967"/>
            <a:ext cx="10515600" cy="4351338"/>
          </a:xfrm>
        </p:spPr>
        <p:txBody>
          <a:bodyPr/>
          <a:lstStyle/>
          <a:p>
            <a:pPr marL="0" indent="0">
              <a:buNone/>
            </a:pPr>
            <a:r>
              <a:rPr lang="en-GB" sz="1600">
                <a:latin typeface="Arial" panose="020B0604020202020204" pitchFamily="34" charset="0"/>
                <a:cs typeface="Arial" panose="020B0604020202020204" pitchFamily="34" charset="0"/>
              </a:rPr>
              <a:t>Occupational Therapists work in the community in a variety of rehabilitation roles, helping people who have experienced illnesses or injuries that have affected their emotional functioning and cognitive (thinking) skills.  These are often known as ‘hidden disabilities’.  We visit people at home, in community settings, and in their workplaces. </a:t>
            </a:r>
          </a:p>
          <a:p>
            <a:pPr marL="0" indent="0">
              <a:buNone/>
            </a:pPr>
            <a:r>
              <a:rPr lang="en-GB" sz="1600" b="1">
                <a:latin typeface="Arial" panose="020B0604020202020204" pitchFamily="34" charset="0"/>
                <a:cs typeface="Arial" panose="020B0604020202020204" pitchFamily="34" charset="0"/>
              </a:rPr>
              <a:t>Here’s an example which shows what we do –  </a:t>
            </a:r>
            <a:r>
              <a:rPr lang="en-GB" sz="1600">
                <a:latin typeface="Arial" panose="020B0604020202020204" pitchFamily="34" charset="0"/>
                <a:cs typeface="Arial" panose="020B0604020202020204" pitchFamily="34" charset="0"/>
              </a:rPr>
              <a:t> </a:t>
            </a:r>
          </a:p>
          <a:p>
            <a:pPr marL="0" indent="0">
              <a:buNone/>
            </a:pPr>
            <a:r>
              <a:rPr lang="en-GB" sz="1600">
                <a:latin typeface="Arial" panose="020B0604020202020204" pitchFamily="34" charset="0"/>
                <a:cs typeface="Arial" panose="020B0604020202020204" pitchFamily="34" charset="0"/>
              </a:rPr>
              <a:t>Imagine you are involved in an accident when cycling.  You experience a traumatic brain injury, which is successfully treated in hospital and you are soon well enough to go home. </a:t>
            </a:r>
          </a:p>
          <a:p>
            <a:pPr marL="0" indent="0">
              <a:buNone/>
            </a:pPr>
            <a:r>
              <a:rPr lang="en-GB" sz="1600">
                <a:latin typeface="Arial" panose="020B0604020202020204" pitchFamily="34" charset="0"/>
                <a:cs typeface="Arial" panose="020B0604020202020204" pitchFamily="34" charset="0"/>
              </a:rPr>
              <a:t>Over the next few days and weeks, you notice that some things have not returned to normal.  You are not as good at remembering things you need to do or what people tell you.  You have had accidents at home, forgetting to turn off the cooker.  You think you are maybe a bit less patient with people, but your family says you get quite angry.  You get extremely tired even when you are not that active. </a:t>
            </a:r>
          </a:p>
          <a:p>
            <a:pPr marL="0" indent="0">
              <a:buNone/>
            </a:pPr>
            <a:r>
              <a:rPr lang="en-GB" sz="1600">
                <a:latin typeface="Arial" panose="020B0604020202020204" pitchFamily="34" charset="0"/>
                <a:cs typeface="Arial" panose="020B0604020202020204" pitchFamily="34" charset="0"/>
              </a:rPr>
              <a:t>You get frustrated because of these things, which are affecting your home life and your relationships with friends, and you are also making mistakes at work.  Because of your injury, you are not allowed to drive at the moment.  This means you need to take a bus to work, but this makes your day longer and you feel exhausted.  You make more mistakes. </a:t>
            </a:r>
          </a:p>
          <a:p>
            <a:pPr marL="0" indent="0">
              <a:buNone/>
            </a:pPr>
            <a:r>
              <a:rPr lang="en-GB" sz="1600">
                <a:latin typeface="Arial" panose="020B0604020202020204" pitchFamily="34" charset="0"/>
                <a:cs typeface="Arial" panose="020B0604020202020204" pitchFamily="34" charset="0"/>
              </a:rPr>
              <a:t>Your frustration turns into low mood and then you start feeling depressed.  Problems start piling up and you need time off work.  You start worrying more about things such as money, and you lose a lot of confidence.     </a:t>
            </a:r>
          </a:p>
          <a:p>
            <a:pPr marL="0" indent="0">
              <a:buNone/>
            </a:pPr>
            <a:endParaRPr lang="en-GB">
              <a:ea typeface="Calibri" panose="020F0502020204030204"/>
              <a:cs typeface="Calibri" panose="020F0502020204030204"/>
            </a:endParaRPr>
          </a:p>
        </p:txBody>
      </p:sp>
    </p:spTree>
    <p:extLst>
      <p:ext uri="{BB962C8B-B14F-4D97-AF65-F5344CB8AC3E}">
        <p14:creationId xmlns:p14="http://schemas.microsoft.com/office/powerpoint/2010/main" val="314390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FA99C-F71A-6540-5A95-D20E3EDF9B29}"/>
              </a:ext>
            </a:extLst>
          </p:cNvPr>
          <p:cNvSpPr>
            <a:spLocks noGrp="1"/>
          </p:cNvSpPr>
          <p:nvPr>
            <p:ph type="title"/>
          </p:nvPr>
        </p:nvSpPr>
        <p:spPr>
          <a:xfrm>
            <a:off x="589560" y="856180"/>
            <a:ext cx="4560584" cy="1128068"/>
          </a:xfrm>
        </p:spPr>
        <p:txBody>
          <a:bodyPr anchor="ctr">
            <a:normAutofit/>
          </a:bodyPr>
          <a:lstStyle/>
          <a:p>
            <a:r>
              <a:rPr lang="en-GB" sz="3700"/>
              <a:t>Community Based Case Examples</a:t>
            </a:r>
          </a:p>
        </p:txBody>
      </p:sp>
      <p:grpSp>
        <p:nvGrpSpPr>
          <p:cNvPr id="32" name="Group 3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DA3036-DF17-6B32-853C-DA23EE586AE4}"/>
              </a:ext>
            </a:extLst>
          </p:cNvPr>
          <p:cNvSpPr>
            <a:spLocks noGrp="1"/>
          </p:cNvSpPr>
          <p:nvPr>
            <p:ph idx="1"/>
          </p:nvPr>
        </p:nvSpPr>
        <p:spPr>
          <a:xfrm>
            <a:off x="590719" y="2330505"/>
            <a:ext cx="4559425" cy="3979585"/>
          </a:xfrm>
        </p:spPr>
        <p:txBody>
          <a:bodyPr vert="horz" lIns="91440" tIns="45720" rIns="91440" bIns="45720" numCol="1" anchor="ctr" anchorCtr="0" compatLnSpc="1">
            <a:prstTxWarp prst="textNoShape">
              <a:avLst/>
            </a:prstTxWarp>
            <a:normAutofit/>
          </a:bodyPr>
          <a:lstStyle/>
          <a:p>
            <a:pPr marL="0" indent="0">
              <a:buNone/>
            </a:pPr>
            <a:r>
              <a:rPr lang="en-GB" sz="1600">
                <a:latin typeface="Arial"/>
                <a:cs typeface="Arial"/>
              </a:rPr>
              <a:t>Before you were discharged from hospital, you were referred for follow-up review of your brain injury.  You now start to see an Occupational Therapist, who explains more about your injury.  </a:t>
            </a:r>
            <a:endParaRPr lang="en-US" sz="1600"/>
          </a:p>
          <a:p>
            <a:pPr marL="0" indent="0">
              <a:buNone/>
            </a:pPr>
            <a:r>
              <a:rPr lang="en-GB" sz="1600">
                <a:latin typeface="Arial"/>
                <a:cs typeface="Arial"/>
              </a:rPr>
              <a:t>They carry out a cooking assessment, to see how you are managing.  They suggest strategies to help with memory, attention and organising yourself, as well as problem-solving tips.  These can be basic methods such as calendars and notes, or phone Apps and assistive software.  The OT provides fatigue management advice such as planning, pacing and prioritising.  They help you plan a graded return to work, using activity analysis of your job tasks and recommending some adjustments to your role.</a:t>
            </a:r>
            <a:endParaRPr lang="en-GB" sz="1600"/>
          </a:p>
          <a:p>
            <a:pPr marL="0" indent="0">
              <a:buNone/>
            </a:pPr>
            <a:endParaRPr lang="en-GB" sz="1600">
              <a:latin typeface="Arial"/>
              <a:cs typeface="Arial"/>
            </a:endParaRPr>
          </a:p>
        </p:txBody>
      </p:sp>
      <p:sp>
        <p:nvSpPr>
          <p:cNvPr id="31" name="Rectangle 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munity palliative care occupational therapy team | NHS Fife">
            <a:extLst>
              <a:ext uri="{FF2B5EF4-FFF2-40B4-BE49-F238E27FC236}">
                <a16:creationId xmlns:a16="http://schemas.microsoft.com/office/drawing/2014/main" id="{755AFE80-9DE0-CDFD-903F-9B15166343E1}"/>
              </a:ext>
            </a:extLst>
          </p:cNvPr>
          <p:cNvPicPr>
            <a:picLocks noChangeAspect="1"/>
          </p:cNvPicPr>
          <p:nvPr/>
        </p:nvPicPr>
        <p:blipFill>
          <a:blip r:embed="rId2"/>
          <a:srcRect l="3444" r="5519" b="1"/>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109994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46C5CC-1E17-FC71-B9AB-70732B101A38}"/>
              </a:ext>
            </a:extLst>
          </p:cNvPr>
          <p:cNvSpPr>
            <a:spLocks noGrp="1"/>
          </p:cNvSpPr>
          <p:nvPr>
            <p:ph type="title"/>
          </p:nvPr>
        </p:nvSpPr>
        <p:spPr>
          <a:xfrm>
            <a:off x="1137034" y="609597"/>
            <a:ext cx="9392421" cy="1330841"/>
          </a:xfrm>
        </p:spPr>
        <p:txBody>
          <a:bodyPr>
            <a:normAutofit/>
          </a:bodyPr>
          <a:lstStyle/>
          <a:p>
            <a:r>
              <a:rPr lang="en-GB">
                <a:ea typeface="Calibri Light"/>
                <a:cs typeface="Calibri Light"/>
              </a:rPr>
              <a:t>Community Based Case Examples</a:t>
            </a:r>
            <a:endParaRPr lang="en-GB"/>
          </a:p>
        </p:txBody>
      </p:sp>
      <p:sp>
        <p:nvSpPr>
          <p:cNvPr id="3" name="Content Placeholder 2">
            <a:extLst>
              <a:ext uri="{FF2B5EF4-FFF2-40B4-BE49-F238E27FC236}">
                <a16:creationId xmlns:a16="http://schemas.microsoft.com/office/drawing/2014/main" id="{AF837596-4D5C-D0FB-5B18-A0326B45E7D0}"/>
              </a:ext>
            </a:extLst>
          </p:cNvPr>
          <p:cNvSpPr>
            <a:spLocks noGrp="1"/>
          </p:cNvSpPr>
          <p:nvPr>
            <p:ph idx="1"/>
          </p:nvPr>
        </p:nvSpPr>
        <p:spPr>
          <a:xfrm>
            <a:off x="1137034" y="2198362"/>
            <a:ext cx="4958966" cy="3917773"/>
          </a:xfrm>
        </p:spPr>
        <p:txBody>
          <a:bodyPr>
            <a:normAutofit lnSpcReduction="10000"/>
          </a:bodyPr>
          <a:lstStyle/>
          <a:p>
            <a:pPr marL="0" indent="0">
              <a:buNone/>
            </a:pPr>
            <a:r>
              <a:rPr lang="en-GB" sz="1400">
                <a:latin typeface="Arial"/>
                <a:ea typeface="Calibri" panose="020F0502020204030204"/>
                <a:cs typeface="Arial"/>
              </a:rPr>
              <a:t>Because of the changes in your mental health, you start to see an Occupational Therapist from the mental health team.  They tell you about the link between how we occupy ourselves and how we feel.  </a:t>
            </a:r>
            <a:endParaRPr lang="en-US" sz="1400">
              <a:latin typeface="Arial"/>
              <a:ea typeface="Calibri" panose="020F0502020204030204"/>
              <a:cs typeface="Arial"/>
            </a:endParaRPr>
          </a:p>
          <a:p>
            <a:pPr marL="0" indent="0">
              <a:buNone/>
            </a:pPr>
            <a:r>
              <a:rPr lang="en-GB" sz="1400">
                <a:latin typeface="Arial"/>
                <a:ea typeface="Calibri" panose="020F0502020204030204"/>
                <a:cs typeface="Arial"/>
              </a:rPr>
              <a:t>You learn about strategies such as anxiety management, how to deal with worries and intrusive thoughts, and mindfulness techniques.  The OT uses motivational interviewing to help you prioritise what is important, identify your strengths, and set achievable goals.  They give you time to talk about difficult issues.  This helps you to feel more able to meet up with friends again, and think about the future, even though your mood still isn’t great.  They also explore what is meaningful to you, so you can return to activities that give you pleasure and satisfaction. </a:t>
            </a:r>
            <a:endParaRPr lang="en-US" sz="1400">
              <a:latin typeface="Arial"/>
              <a:ea typeface="Calibri" panose="020F0502020204030204"/>
              <a:cs typeface="Arial"/>
            </a:endParaRPr>
          </a:p>
          <a:p>
            <a:pPr marL="0" indent="0">
              <a:buNone/>
            </a:pPr>
            <a:r>
              <a:rPr lang="en-GB" sz="1400">
                <a:latin typeface="Arial"/>
                <a:ea typeface="Calibri" panose="020F0502020204030204"/>
                <a:cs typeface="Arial"/>
              </a:rPr>
              <a:t>OTs working in these types of settings usually see people over an extended period of time.  This means we get to know you well, can help practise new ways of doing things, and can give you feedback on your progress.</a:t>
            </a:r>
            <a:endParaRPr lang="en-US" sz="1400">
              <a:latin typeface="Arial"/>
              <a:ea typeface="Calibri" panose="020F0502020204030204"/>
              <a:cs typeface="Arial"/>
            </a:endParaRPr>
          </a:p>
          <a:p>
            <a:pPr marL="0" indent="0">
              <a:buNone/>
            </a:pPr>
            <a:endParaRPr lang="en-GB" sz="1400">
              <a:ea typeface="Calibri" panose="020F0502020204030204"/>
              <a:cs typeface="Calibri" panose="020F0502020204030204"/>
            </a:endParaRPr>
          </a:p>
        </p:txBody>
      </p:sp>
      <p:pic>
        <p:nvPicPr>
          <p:cNvPr id="7" name="Picture 6" descr="what-i’ve-learned-about-talk-therapy-this-year-thumbanail">
            <a:extLst>
              <a:ext uri="{FF2B5EF4-FFF2-40B4-BE49-F238E27FC236}">
                <a16:creationId xmlns:a16="http://schemas.microsoft.com/office/drawing/2014/main" id="{7693C047-D518-C803-E5EA-64D237475882}"/>
              </a:ext>
            </a:extLst>
          </p:cNvPr>
          <p:cNvPicPr>
            <a:picLocks noChangeAspect="1"/>
          </p:cNvPicPr>
          <p:nvPr/>
        </p:nvPicPr>
        <p:blipFill>
          <a:blip r:embed="rId2"/>
          <a:stretch>
            <a:fillRect/>
          </a:stretch>
        </p:blipFill>
        <p:spPr>
          <a:xfrm>
            <a:off x="6719367" y="2464708"/>
            <a:ext cx="4788505" cy="3196327"/>
          </a:xfrm>
          <a:prstGeom prst="rect">
            <a:avLst/>
          </a:prstGeom>
        </p:spPr>
      </p:pic>
      <p:sp>
        <p:nvSpPr>
          <p:cNvPr id="30" name="Freeform: Shape 29">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329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97E3F1-3884-7524-9AC1-7D83396C9704}"/>
              </a:ext>
            </a:extLst>
          </p:cNvPr>
          <p:cNvSpPr>
            <a:spLocks noGrp="1"/>
          </p:cNvSpPr>
          <p:nvPr>
            <p:ph type="title"/>
          </p:nvPr>
        </p:nvSpPr>
        <p:spPr>
          <a:xfrm>
            <a:off x="838200" y="365125"/>
            <a:ext cx="10515600" cy="1325563"/>
          </a:xfrm>
        </p:spPr>
        <p:txBody>
          <a:bodyPr>
            <a:normAutofit/>
          </a:bodyPr>
          <a:lstStyle/>
          <a:p>
            <a:r>
              <a:rPr lang="en-GB" sz="5400">
                <a:ea typeface="Calibri Light"/>
                <a:cs typeface="Calibri Light"/>
              </a:rPr>
              <a:t>Acute Case Study</a:t>
            </a:r>
            <a:endParaRPr lang="en-GB"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81C018-3E38-6C3C-B917-B0E10F28A8A1}"/>
              </a:ext>
            </a:extLst>
          </p:cNvPr>
          <p:cNvSpPr>
            <a:spLocks noGrp="1"/>
          </p:cNvSpPr>
          <p:nvPr>
            <p:ph idx="1"/>
          </p:nvPr>
        </p:nvSpPr>
        <p:spPr>
          <a:xfrm>
            <a:off x="838200" y="1929384"/>
            <a:ext cx="10515600" cy="4251960"/>
          </a:xfrm>
        </p:spPr>
        <p:txBody>
          <a:bodyPr>
            <a:normAutofit/>
          </a:bodyPr>
          <a:lstStyle/>
          <a:p>
            <a:pPr marL="0" indent="0">
              <a:buNone/>
            </a:pPr>
            <a:r>
              <a:rPr lang="en-GB" sz="1700">
                <a:latin typeface="Arial"/>
                <a:cs typeface="Arial"/>
              </a:rPr>
              <a:t>Helen is an 80-year-old woman who fell in the bath while having a shower and sustained a left proximal humeral fracture. She lay for 10 hours until her daughter came over to visit her.</a:t>
            </a:r>
          </a:p>
          <a:p>
            <a:pPr marL="0" indent="0">
              <a:buNone/>
            </a:pPr>
            <a:r>
              <a:rPr lang="en-GB" sz="1700">
                <a:latin typeface="Arial" panose="020B0604020202020204" pitchFamily="34" charset="0"/>
                <a:cs typeface="Arial" panose="020B0604020202020204" pitchFamily="34" charset="0"/>
              </a:rPr>
              <a:t>The injury is for non-surgical management to be immobilised in a poly sling for 6 weeks</a:t>
            </a:r>
          </a:p>
          <a:p>
            <a:pPr marL="0" indent="0">
              <a:buNone/>
            </a:pPr>
            <a:endParaRPr lang="en-GB" sz="1700">
              <a:latin typeface="Arial" panose="020B0604020202020204" pitchFamily="34" charset="0"/>
              <a:cs typeface="Arial" panose="020B0604020202020204" pitchFamily="34" charset="0"/>
            </a:endParaRPr>
          </a:p>
          <a:p>
            <a:r>
              <a:rPr lang="en-GB" sz="1700">
                <a:latin typeface="Arial" panose="020B0604020202020204" pitchFamily="34" charset="0"/>
                <a:cs typeface="Arial" panose="020B0604020202020204" pitchFamily="34" charset="0"/>
              </a:rPr>
              <a:t>OT initial subjective assessment: she lives alone and was previously independent with all activities of daily living but found herself ‘slowing down recently’. This is the 3rd fall she has had in the last year and the second in her shower.</a:t>
            </a:r>
          </a:p>
          <a:p>
            <a:r>
              <a:rPr lang="en-GB" sz="1700">
                <a:latin typeface="Arial"/>
                <a:cs typeface="Arial"/>
              </a:rPr>
              <a:t>Transfer assessment: managing on/off the armchair and toilet independently, however, is struggling to get in/out of the bed due to restricted use of her left arm. She could previously do this with no difficulty and has no equipment at home. Following 2 practice sessions with the OT using compensatory techniques she was able to complete this again independently.</a:t>
            </a:r>
          </a:p>
          <a:p>
            <a:r>
              <a:rPr lang="en-GB" sz="1700">
                <a:latin typeface="Arial" panose="020B0604020202020204" pitchFamily="34" charset="0"/>
                <a:cs typeface="Arial" panose="020B0604020202020204" pitchFamily="34" charset="0"/>
              </a:rPr>
              <a:t>Wash/dressing assessment: nursing staff have been helping Helen to get washed and dressed since her injury due to her reduced confidence and uncertainty of her upper limb restrictions and the sling she is wearing.</a:t>
            </a:r>
          </a:p>
          <a:p>
            <a:pPr>
              <a:buNone/>
            </a:pPr>
            <a:endParaRPr lang="en-GB" sz="1700">
              <a:ea typeface="Calibri"/>
              <a:cs typeface="Calibri"/>
            </a:endParaRPr>
          </a:p>
        </p:txBody>
      </p:sp>
    </p:spTree>
    <p:extLst>
      <p:ext uri="{BB962C8B-B14F-4D97-AF65-F5344CB8AC3E}">
        <p14:creationId xmlns:p14="http://schemas.microsoft.com/office/powerpoint/2010/main" val="20520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8B130-A70A-C582-68AA-59A743F89CC9}"/>
              </a:ext>
            </a:extLst>
          </p:cNvPr>
          <p:cNvSpPr>
            <a:spLocks noGrp="1"/>
          </p:cNvSpPr>
          <p:nvPr>
            <p:ph type="title"/>
          </p:nvPr>
        </p:nvSpPr>
        <p:spPr>
          <a:xfrm>
            <a:off x="572493" y="238539"/>
            <a:ext cx="11018520" cy="1434415"/>
          </a:xfrm>
        </p:spPr>
        <p:txBody>
          <a:bodyPr anchor="b">
            <a:normAutofit/>
          </a:bodyPr>
          <a:lstStyle/>
          <a:p>
            <a:r>
              <a:rPr lang="en-GB" sz="5400">
                <a:ea typeface="Calibri Light"/>
                <a:cs typeface="Calibri Light"/>
              </a:rPr>
              <a:t>Acute case study continued</a:t>
            </a:r>
            <a:endParaRPr lang="en-GB" sz="5400"/>
          </a:p>
        </p:txBody>
      </p:sp>
      <p:sp>
        <p:nvSpPr>
          <p:cNvPr id="3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77D33F-43C3-E80E-EB59-237579BCAE41}"/>
              </a:ext>
            </a:extLst>
          </p:cNvPr>
          <p:cNvSpPr>
            <a:spLocks noGrp="1"/>
          </p:cNvSpPr>
          <p:nvPr>
            <p:ph idx="1"/>
          </p:nvPr>
        </p:nvSpPr>
        <p:spPr>
          <a:xfrm>
            <a:off x="572493" y="2071316"/>
            <a:ext cx="6713552" cy="4119172"/>
          </a:xfrm>
        </p:spPr>
        <p:txBody>
          <a:bodyPr anchor="t">
            <a:normAutofit/>
          </a:bodyPr>
          <a:lstStyle/>
          <a:p>
            <a:r>
              <a:rPr lang="en-GB" sz="1500">
                <a:latin typeface="Arial"/>
                <a:cs typeface="Arial"/>
              </a:rPr>
              <a:t>The OT completed a washing and dressing assessment with Helen teaching her the correct way to doff and don her sling and the technique to dress her top and lower half whilst keeping her shoulder immobilised. Also recommending Helen wears clothes that are easier to dress with one hand such as baggy t shirts and skirts that don’t have buttons or zips and slip on shoes.</a:t>
            </a:r>
          </a:p>
          <a:p>
            <a:pPr marL="0" indent="0">
              <a:buNone/>
            </a:pPr>
            <a:endParaRPr lang="en-GB" sz="1500">
              <a:latin typeface="Arial" panose="020B0604020202020204" pitchFamily="34" charset="0"/>
              <a:cs typeface="Arial" panose="020B0604020202020204" pitchFamily="34" charset="0"/>
            </a:endParaRPr>
          </a:p>
          <a:p>
            <a:r>
              <a:rPr lang="en-GB" sz="1500">
                <a:latin typeface="Arial"/>
                <a:cs typeface="Arial"/>
              </a:rPr>
              <a:t>Due to having multiple falls in the shower Helen and the OT agreed to reduce risk whilst her shoulder is immobilised, she should have a strip wash at the sink and the OT provided her with a perching stool to complete this task seated.</a:t>
            </a:r>
          </a:p>
          <a:p>
            <a:pPr marL="0" indent="0">
              <a:buNone/>
            </a:pPr>
            <a:endParaRPr lang="en-GB" sz="1500">
              <a:latin typeface="Arial" panose="020B0604020202020204" pitchFamily="34" charset="0"/>
              <a:cs typeface="Arial" panose="020B0604020202020204" pitchFamily="34" charset="0"/>
            </a:endParaRPr>
          </a:p>
          <a:p>
            <a:r>
              <a:rPr lang="en-GB" sz="1500">
                <a:latin typeface="Arial"/>
                <a:cs typeface="Arial"/>
              </a:rPr>
              <a:t>As well as this the OT arranged a pendant alarm for Helen so if she was to fall again, she could get emergency support from the falls team. The OT also helped arrange a key safe to be fit at Helen’s door so emergency responders could gain access.</a:t>
            </a:r>
          </a:p>
          <a:p>
            <a:pPr marL="0" indent="0">
              <a:buNone/>
            </a:pPr>
            <a:endParaRPr lang="en-GB" sz="1500">
              <a:ea typeface="Calibri"/>
              <a:cs typeface="Calibri"/>
            </a:endParaRPr>
          </a:p>
        </p:txBody>
      </p:sp>
      <p:pic>
        <p:nvPicPr>
          <p:cNvPr id="5" name="Picture 4" descr="A nurse helping a person to get her knee checked&#10;&#10;AI-generated content may be incorrect.">
            <a:extLst>
              <a:ext uri="{FF2B5EF4-FFF2-40B4-BE49-F238E27FC236}">
                <a16:creationId xmlns:a16="http://schemas.microsoft.com/office/drawing/2014/main" id="{01113FD8-B0B3-68A1-03C6-51FE3042656D}"/>
              </a:ext>
            </a:extLst>
          </p:cNvPr>
          <p:cNvPicPr>
            <a:picLocks noChangeAspect="1"/>
          </p:cNvPicPr>
          <p:nvPr/>
        </p:nvPicPr>
        <p:blipFill>
          <a:blip r:embed="rId2"/>
          <a:srcRect b="26459"/>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96084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C59F-5674-E5A4-93F6-1255E41BB929}"/>
              </a:ext>
            </a:extLst>
          </p:cNvPr>
          <p:cNvSpPr>
            <a:spLocks noGrp="1"/>
          </p:cNvSpPr>
          <p:nvPr>
            <p:ph type="title"/>
          </p:nvPr>
        </p:nvSpPr>
        <p:spPr>
          <a:xfrm>
            <a:off x="5842281" y="875277"/>
            <a:ext cx="5313003" cy="601057"/>
          </a:xfrm>
        </p:spPr>
        <p:txBody>
          <a:bodyPr anchor="t">
            <a:normAutofit/>
          </a:bodyPr>
          <a:lstStyle/>
          <a:p>
            <a:r>
              <a:rPr lang="en-GB" sz="3200">
                <a:ea typeface="Calibri Light"/>
                <a:cs typeface="Calibri Light"/>
              </a:rPr>
              <a:t>Acute case study continued</a:t>
            </a:r>
          </a:p>
        </p:txBody>
      </p:sp>
      <p:pic>
        <p:nvPicPr>
          <p:cNvPr id="4" name="Picture 3" descr="A person and person in a bathtub&#10;&#10;AI-generated content may be incorrect.">
            <a:extLst>
              <a:ext uri="{FF2B5EF4-FFF2-40B4-BE49-F238E27FC236}">
                <a16:creationId xmlns:a16="http://schemas.microsoft.com/office/drawing/2014/main" id="{3C3DE566-D1AE-CEBA-900E-5C56E600DF9B}"/>
              </a:ext>
            </a:extLst>
          </p:cNvPr>
          <p:cNvPicPr>
            <a:picLocks noChangeAspect="1"/>
          </p:cNvPicPr>
          <p:nvPr/>
        </p:nvPicPr>
        <p:blipFill>
          <a:blip r:embed="rId2"/>
          <a:srcRect l="18276" r="31775"/>
          <a:stretch>
            <a:fillRect/>
          </a:stretch>
        </p:blipFill>
        <p:spPr>
          <a:xfrm>
            <a:off x="-1" y="10"/>
            <a:ext cx="5151179" cy="6857990"/>
          </a:xfrm>
          <a:prstGeom prst="rect">
            <a:avLst/>
          </a:prstGeom>
        </p:spPr>
      </p:pic>
      <p:cxnSp>
        <p:nvCxnSpPr>
          <p:cNvPr id="46" name="Straight Connector 4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B00A7D-6B4C-267F-FA6D-04F6CEFE5BA9}"/>
              </a:ext>
            </a:extLst>
          </p:cNvPr>
          <p:cNvSpPr>
            <a:spLocks noGrp="1"/>
          </p:cNvSpPr>
          <p:nvPr>
            <p:ph idx="1"/>
          </p:nvPr>
        </p:nvSpPr>
        <p:spPr>
          <a:xfrm>
            <a:off x="5487558" y="1460728"/>
            <a:ext cx="6534829" cy="3591207"/>
          </a:xfrm>
        </p:spPr>
        <p:txBody>
          <a:bodyPr vert="horz" wrap="square" lIns="91440" tIns="45720" rIns="91440" bIns="45720" numCol="1" anchor="t" anchorCtr="0" compatLnSpc="1">
            <a:prstTxWarp prst="textNoShape">
              <a:avLst/>
            </a:prstTxWarp>
            <a:noAutofit/>
          </a:bodyPr>
          <a:lstStyle/>
          <a:p>
            <a:r>
              <a:rPr lang="en-GB" sz="1400">
                <a:latin typeface="Arial"/>
                <a:cs typeface="Arial"/>
              </a:rPr>
              <a:t>Food preparation and feeding: on the ward Helen was having some difficulty adapting to eating and drinking with one arm, the OT provided a plate guard to stop Helen’s food coming off the plate when she was scooping it and </a:t>
            </a:r>
            <a:r>
              <a:rPr lang="en-GB" sz="1400" err="1">
                <a:latin typeface="Arial"/>
                <a:cs typeface="Arial"/>
              </a:rPr>
              <a:t>dycem</a:t>
            </a:r>
            <a:r>
              <a:rPr lang="en-GB" sz="1400">
                <a:latin typeface="Arial"/>
                <a:cs typeface="Arial"/>
              </a:rPr>
              <a:t> to put under her plate to steady it which helped maintain Helen’s independence.</a:t>
            </a:r>
          </a:p>
          <a:p>
            <a:pPr marL="0" indent="0">
              <a:buNone/>
            </a:pPr>
            <a:endParaRPr lang="en-GB" sz="1400">
              <a:latin typeface="Arial" panose="020B0604020202020204" pitchFamily="34" charset="0"/>
              <a:cs typeface="Arial" panose="020B0604020202020204" pitchFamily="34" charset="0"/>
            </a:endParaRPr>
          </a:p>
          <a:p>
            <a:r>
              <a:rPr lang="en-GB" sz="1400">
                <a:latin typeface="Arial"/>
                <a:cs typeface="Arial"/>
              </a:rPr>
              <a:t>Helen was nervous about how she would prepare her meals at home, Helen and the OT attended the therapy kitchen where she attempted to make a hot drink and a ready-made soup. With encouragement from the OT and modified techniques suited to Helen, she did manage this but felt very exhausted from this task. Helen wished to maintain her independence but was concerned how she would be able to complete this 3 times a day after experiencing this fatigue. The OT recommended she receive a hot meal service at lunch time to conserve her energy for morning and evening meals.</a:t>
            </a:r>
          </a:p>
          <a:p>
            <a:pPr marL="0" indent="0">
              <a:buNone/>
            </a:pPr>
            <a:endParaRPr lang="en-GB" sz="1400">
              <a:latin typeface="Arial"/>
              <a:cs typeface="Arial"/>
            </a:endParaRPr>
          </a:p>
          <a:p>
            <a:r>
              <a:rPr lang="en-GB" sz="1400">
                <a:latin typeface="Arial"/>
                <a:cs typeface="Arial"/>
              </a:rPr>
              <a:t>Helen was discharged home and the OT sent a referral for community occupational therapy follow-up to review her ability getting in/out of her bath and safety showering, they provided her with a bath board for ease of getting in and to sit on if she was feeling fatigued while showering. Once her sling was removed and able to mobilise full range in her arm again Helen gained her confidence back and eventually cancelled her hot meals service.</a:t>
            </a:r>
          </a:p>
          <a:p>
            <a:pPr marL="0" indent="0">
              <a:buNone/>
            </a:pPr>
            <a:endParaRPr lang="en-GB" sz="1000">
              <a:ea typeface="Calibri" panose="020F0502020204030204"/>
              <a:cs typeface="Calibri" panose="020F0502020204030204"/>
            </a:endParaRPr>
          </a:p>
        </p:txBody>
      </p:sp>
    </p:spTree>
    <p:extLst>
      <p:ext uri="{BB962C8B-B14F-4D97-AF65-F5344CB8AC3E}">
        <p14:creationId xmlns:p14="http://schemas.microsoft.com/office/powerpoint/2010/main" val="395347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23330FE-1774-3C49-F777-F2523F402A2B}"/>
              </a:ext>
            </a:extLst>
          </p:cNvPr>
          <p:cNvSpPr/>
          <p:nvPr/>
        </p:nvSpPr>
        <p:spPr>
          <a:xfrm>
            <a:off x="657077" y="902902"/>
            <a:ext cx="10871452" cy="8107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6ACA5223-8C0F-0DF8-DA95-A82D45F8288D}"/>
              </a:ext>
            </a:extLst>
          </p:cNvPr>
          <p:cNvSpPr>
            <a:spLocks noGrp="1"/>
          </p:cNvSpPr>
          <p:nvPr>
            <p:ph type="title"/>
          </p:nvPr>
        </p:nvSpPr>
        <p:spPr>
          <a:xfrm>
            <a:off x="3947652" y="-224811"/>
            <a:ext cx="10515600" cy="1325563"/>
          </a:xfrm>
        </p:spPr>
        <p:txBody>
          <a:bodyPr/>
          <a:lstStyle/>
          <a:p>
            <a:r>
              <a:rPr lang="en-GB">
                <a:ea typeface="Calibri Light"/>
                <a:cs typeface="Calibri Light"/>
              </a:rPr>
              <a:t>Routes in to OT</a:t>
            </a:r>
            <a:endParaRPr lang="en-GB"/>
          </a:p>
        </p:txBody>
      </p:sp>
      <p:pic>
        <p:nvPicPr>
          <p:cNvPr id="5" name="Content Placeholder 4" descr="A qr code with dots&#10;&#10;AI-generated content may be incorrect.">
            <a:extLst>
              <a:ext uri="{FF2B5EF4-FFF2-40B4-BE49-F238E27FC236}">
                <a16:creationId xmlns:a16="http://schemas.microsoft.com/office/drawing/2014/main" id="{25AE754B-8098-236C-8C73-D15D12AA1EB8}"/>
              </a:ext>
            </a:extLst>
          </p:cNvPr>
          <p:cNvPicPr>
            <a:picLocks noGrp="1" noChangeAspect="1"/>
          </p:cNvPicPr>
          <p:nvPr>
            <p:ph idx="1"/>
          </p:nvPr>
        </p:nvPicPr>
        <p:blipFill>
          <a:blip r:embed="rId2"/>
          <a:stretch>
            <a:fillRect/>
          </a:stretch>
        </p:blipFill>
        <p:spPr bwMode="auto">
          <a:xfrm>
            <a:off x="3952875" y="1858169"/>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3884443-B1F8-4181-1D96-6D2B5D941DE9}"/>
              </a:ext>
            </a:extLst>
          </p:cNvPr>
          <p:cNvSpPr txBox="1"/>
          <p:nvPr/>
        </p:nvSpPr>
        <p:spPr>
          <a:xfrm>
            <a:off x="651108" y="1056504"/>
            <a:ext cx="10926731"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alibri Light"/>
                <a:ea typeface="Calibri Light"/>
                <a:cs typeface="Calibri Light"/>
              </a:rPr>
              <a:t>Preferred subjects include human biology, psychology, </a:t>
            </a:r>
            <a:r>
              <a:rPr lang="en-GB" sz="2800" err="1">
                <a:latin typeface="Calibri Light"/>
                <a:ea typeface="Calibri Light"/>
                <a:cs typeface="Calibri Light"/>
              </a:rPr>
              <a:t>english</a:t>
            </a:r>
            <a:r>
              <a:rPr lang="en-GB" sz="2800">
                <a:latin typeface="Calibri Light"/>
                <a:ea typeface="Calibri Light"/>
                <a:cs typeface="Calibri Light"/>
              </a:rPr>
              <a:t> and maths.</a:t>
            </a:r>
            <a:endParaRPr lang="en-US">
              <a:latin typeface="Calibri Light"/>
              <a:ea typeface="Calibri Light"/>
              <a:cs typeface="Calibri Light"/>
            </a:endParaRPr>
          </a:p>
          <a:p>
            <a:pPr algn="l"/>
            <a:endParaRPr lang="en-GB">
              <a:ea typeface="Calibri"/>
              <a:cs typeface="Calibri"/>
            </a:endParaRPr>
          </a:p>
        </p:txBody>
      </p:sp>
      <p:sp>
        <p:nvSpPr>
          <p:cNvPr id="9" name="TextBox 8">
            <a:extLst>
              <a:ext uri="{FF2B5EF4-FFF2-40B4-BE49-F238E27FC236}">
                <a16:creationId xmlns:a16="http://schemas.microsoft.com/office/drawing/2014/main" id="{336B6EFD-944A-203B-CFDE-3F72D8033590}"/>
              </a:ext>
            </a:extLst>
          </p:cNvPr>
          <p:cNvSpPr txBox="1"/>
          <p:nvPr/>
        </p:nvSpPr>
        <p:spPr>
          <a:xfrm>
            <a:off x="643119" y="2283536"/>
            <a:ext cx="3727775"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atin typeface="Calibri"/>
              <a:ea typeface="Calibri"/>
              <a:cs typeface="Calibri"/>
            </a:endParaRPr>
          </a:p>
          <a:p>
            <a:r>
              <a:rPr lang="en-GB" sz="2000" b="1">
                <a:latin typeface="Calibri"/>
                <a:ea typeface="Calibri"/>
                <a:cs typeface="Calibri"/>
              </a:rPr>
              <a:t>Glasgow Caledonian University</a:t>
            </a:r>
            <a:r>
              <a:rPr lang="en-GB" sz="2000">
                <a:latin typeface="Calibri"/>
                <a:ea typeface="Calibri"/>
                <a:cs typeface="Calibri"/>
              </a:rPr>
              <a:t> </a:t>
            </a:r>
            <a:endParaRPr lang="en-GB" sz="2000">
              <a:ea typeface="Calibri" panose="020F0502020204030204" pitchFamily="34" charset="0"/>
              <a:cs typeface="Calibri" panose="020F0502020204030204" pitchFamily="34" charset="0"/>
            </a:endParaRPr>
          </a:p>
          <a:p>
            <a:r>
              <a:rPr lang="en-GB" sz="2000">
                <a:latin typeface="Calibri"/>
                <a:ea typeface="Calibri"/>
                <a:cs typeface="Calibri"/>
              </a:rPr>
              <a:t>minimum </a:t>
            </a:r>
            <a:r>
              <a:rPr lang="en-GB" sz="2000" err="1">
                <a:latin typeface="Calibri"/>
                <a:ea typeface="Calibri"/>
                <a:cs typeface="Calibri"/>
              </a:rPr>
              <a:t>highers</a:t>
            </a:r>
            <a:r>
              <a:rPr lang="en-GB" sz="2000">
                <a:latin typeface="Calibri"/>
                <a:ea typeface="Calibri"/>
                <a:cs typeface="Calibri"/>
              </a:rPr>
              <a:t> BCCC</a:t>
            </a:r>
            <a:endParaRPr lang="en-GB" sz="2000">
              <a:ea typeface="Calibri" panose="020F0502020204030204" pitchFamily="34" charset="0"/>
              <a:cs typeface="Calibri" panose="020F0502020204030204" pitchFamily="34" charset="0"/>
            </a:endParaRPr>
          </a:p>
          <a:p>
            <a:r>
              <a:rPr lang="en-GB" sz="2000" b="1">
                <a:latin typeface="Calibri"/>
                <a:ea typeface="Calibri"/>
                <a:cs typeface="Calibri"/>
              </a:rPr>
              <a:t>Queen Margaret University </a:t>
            </a:r>
            <a:endParaRPr lang="en-GB" sz="2000">
              <a:ea typeface="Calibri"/>
              <a:cs typeface="Calibri"/>
            </a:endParaRPr>
          </a:p>
          <a:p>
            <a:r>
              <a:rPr lang="en-GB" sz="2000">
                <a:latin typeface="Calibri"/>
                <a:ea typeface="Calibri"/>
                <a:cs typeface="Calibri"/>
              </a:rPr>
              <a:t>minimum requirements BBCC</a:t>
            </a:r>
            <a:endParaRPr lang="en-GB" sz="2000">
              <a:ea typeface="Calibri"/>
              <a:cs typeface="Calibri"/>
            </a:endParaRPr>
          </a:p>
          <a:p>
            <a:r>
              <a:rPr lang="en-GB" sz="2000" b="1">
                <a:latin typeface="Calibri"/>
                <a:ea typeface="Calibri"/>
                <a:cs typeface="Calibri"/>
              </a:rPr>
              <a:t>Robert Gordon University</a:t>
            </a:r>
            <a:r>
              <a:rPr lang="en-GB" sz="2000">
                <a:latin typeface="Calibri"/>
                <a:ea typeface="Calibri"/>
                <a:cs typeface="Calibri"/>
              </a:rPr>
              <a:t> </a:t>
            </a:r>
          </a:p>
          <a:p>
            <a:r>
              <a:rPr lang="en-GB" sz="2000">
                <a:latin typeface="Calibri"/>
                <a:ea typeface="Calibri"/>
                <a:cs typeface="Calibri"/>
              </a:rPr>
              <a:t>minimum requirements BCCC</a:t>
            </a:r>
            <a:endParaRPr lang="en-GB"/>
          </a:p>
          <a:p>
            <a:endParaRPr lang="en-GB" sz="2000">
              <a:latin typeface="Calibri"/>
              <a:ea typeface="Calibri"/>
              <a:cs typeface="Calibri"/>
            </a:endParaRPr>
          </a:p>
          <a:p>
            <a:endParaRPr lang="en-GB" sz="2000">
              <a:latin typeface="Calibri"/>
              <a:ea typeface="Calibri"/>
              <a:cs typeface="Calibri"/>
            </a:endParaRPr>
          </a:p>
          <a:p>
            <a:endParaRPr lang="en-GB" sz="2000">
              <a:latin typeface="Calibri"/>
              <a:ea typeface="Calibri"/>
              <a:cs typeface="Calibri"/>
            </a:endParaRPr>
          </a:p>
          <a:p>
            <a:r>
              <a:rPr lang="en-GB" sz="2000" b="1">
                <a:latin typeface="Calibri"/>
                <a:ea typeface="Calibri"/>
                <a:cs typeface="Calibri"/>
              </a:rPr>
              <a:t>Glasgow Clyde</a:t>
            </a:r>
            <a:r>
              <a:rPr lang="en-GB" sz="2000">
                <a:latin typeface="Calibri"/>
                <a:ea typeface="Calibri"/>
                <a:cs typeface="Calibri"/>
              </a:rPr>
              <a:t> </a:t>
            </a:r>
          </a:p>
          <a:p>
            <a:r>
              <a:rPr lang="en-GB" sz="2000">
                <a:latin typeface="Calibri"/>
                <a:ea typeface="Calibri"/>
                <a:cs typeface="Calibri"/>
              </a:rPr>
              <a:t>two </a:t>
            </a:r>
            <a:r>
              <a:rPr lang="en-GB" sz="2000" err="1">
                <a:latin typeface="Calibri"/>
                <a:ea typeface="Calibri"/>
                <a:cs typeface="Calibri"/>
              </a:rPr>
              <a:t>highers</a:t>
            </a:r>
            <a:r>
              <a:rPr lang="en-GB" sz="2000">
                <a:latin typeface="Calibri"/>
                <a:ea typeface="Calibri"/>
                <a:cs typeface="Calibri"/>
              </a:rPr>
              <a:t> (ideally one </a:t>
            </a:r>
            <a:r>
              <a:rPr lang="en-GB" sz="2000" err="1">
                <a:latin typeface="Calibri"/>
                <a:ea typeface="Calibri"/>
                <a:cs typeface="Calibri"/>
              </a:rPr>
              <a:t>english</a:t>
            </a:r>
            <a:r>
              <a:rPr lang="en-GB" sz="2000">
                <a:latin typeface="Calibri"/>
                <a:ea typeface="Calibri"/>
                <a:cs typeface="Calibri"/>
              </a:rPr>
              <a:t>, one in science)</a:t>
            </a:r>
            <a:endParaRPr lang="en-GB"/>
          </a:p>
        </p:txBody>
      </p:sp>
      <p:sp>
        <p:nvSpPr>
          <p:cNvPr id="10" name="TextBox 9">
            <a:extLst>
              <a:ext uri="{FF2B5EF4-FFF2-40B4-BE49-F238E27FC236}">
                <a16:creationId xmlns:a16="http://schemas.microsoft.com/office/drawing/2014/main" id="{E3A11CDD-DEAD-F4AE-B6CA-208E9390C0C2}"/>
              </a:ext>
            </a:extLst>
          </p:cNvPr>
          <p:cNvSpPr txBox="1"/>
          <p:nvPr/>
        </p:nvSpPr>
        <p:spPr>
          <a:xfrm>
            <a:off x="8213008" y="2297481"/>
            <a:ext cx="3548591"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ea typeface="Calibri"/>
              <a:cs typeface="Calibri"/>
            </a:endParaRPr>
          </a:p>
          <a:p>
            <a:r>
              <a:rPr lang="en-GB" sz="2000" b="1">
                <a:latin typeface="Calibri"/>
                <a:ea typeface="Calibri"/>
                <a:cs typeface="Calibri"/>
              </a:rPr>
              <a:t>Glasgow Caledonian University</a:t>
            </a:r>
          </a:p>
          <a:p>
            <a:r>
              <a:rPr lang="en-GB" sz="2000">
                <a:latin typeface="Calibri"/>
                <a:ea typeface="Calibri"/>
                <a:cs typeface="Calibri"/>
              </a:rPr>
              <a:t> 2:2 honours degree</a:t>
            </a:r>
            <a:endParaRPr lang="en-GB"/>
          </a:p>
          <a:p>
            <a:r>
              <a:rPr lang="en-GB" sz="2000" b="1">
                <a:latin typeface="Calibri"/>
                <a:ea typeface="Calibri"/>
                <a:cs typeface="Calibri"/>
              </a:rPr>
              <a:t>Queen Margaret University</a:t>
            </a:r>
            <a:r>
              <a:rPr lang="en-GB" sz="2000">
                <a:latin typeface="Calibri"/>
                <a:ea typeface="Calibri"/>
                <a:cs typeface="Calibri"/>
              </a:rPr>
              <a:t>  </a:t>
            </a:r>
          </a:p>
          <a:p>
            <a:r>
              <a:rPr lang="en-GB" sz="2000">
                <a:latin typeface="Calibri"/>
                <a:ea typeface="Calibri"/>
                <a:cs typeface="Calibri"/>
              </a:rPr>
              <a:t>2:1 honours in relevant subject </a:t>
            </a:r>
            <a:endParaRPr lang="en-GB"/>
          </a:p>
          <a:p>
            <a:r>
              <a:rPr lang="en-GB" sz="2000" b="1">
                <a:latin typeface="Calibri"/>
                <a:ea typeface="Calibri"/>
                <a:cs typeface="Calibri"/>
              </a:rPr>
              <a:t>Edinburgh Napier University</a:t>
            </a:r>
            <a:r>
              <a:rPr lang="en-GB" sz="2000">
                <a:latin typeface="Calibri"/>
                <a:ea typeface="Calibri"/>
                <a:cs typeface="Calibri"/>
              </a:rPr>
              <a:t>   </a:t>
            </a:r>
          </a:p>
          <a:p>
            <a:r>
              <a:rPr lang="en-GB" sz="2000">
                <a:latin typeface="Calibri"/>
                <a:ea typeface="Calibri"/>
                <a:cs typeface="Calibri"/>
              </a:rPr>
              <a:t>2:1 honours relevant subject</a:t>
            </a:r>
            <a:endParaRPr lang="en-GB"/>
          </a:p>
          <a:p>
            <a:endParaRPr lang="en-GB">
              <a:latin typeface="Calibri"/>
              <a:ea typeface="Calibri"/>
              <a:cs typeface="Calibri"/>
            </a:endParaRPr>
          </a:p>
        </p:txBody>
      </p:sp>
      <p:sp>
        <p:nvSpPr>
          <p:cNvPr id="3" name="Rectangle: Rounded Corners 2">
            <a:extLst>
              <a:ext uri="{FF2B5EF4-FFF2-40B4-BE49-F238E27FC236}">
                <a16:creationId xmlns:a16="http://schemas.microsoft.com/office/drawing/2014/main" id="{D2C0A487-CC71-D8B0-C5A7-8F2B4D13FF26}"/>
              </a:ext>
            </a:extLst>
          </p:cNvPr>
          <p:cNvSpPr/>
          <p:nvPr/>
        </p:nvSpPr>
        <p:spPr>
          <a:xfrm>
            <a:off x="1216293" y="2100586"/>
            <a:ext cx="1897400" cy="3630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20248032-CCC2-1CFF-E90C-0B263285C7D1}"/>
              </a:ext>
            </a:extLst>
          </p:cNvPr>
          <p:cNvSpPr/>
          <p:nvPr/>
        </p:nvSpPr>
        <p:spPr>
          <a:xfrm>
            <a:off x="1216293" y="4833275"/>
            <a:ext cx="1897400" cy="3630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1DA18F1E-85CA-887E-DAE4-1A1D14A1A3C0}"/>
              </a:ext>
            </a:extLst>
          </p:cNvPr>
          <p:cNvSpPr/>
          <p:nvPr/>
        </p:nvSpPr>
        <p:spPr>
          <a:xfrm>
            <a:off x="8915120" y="2113723"/>
            <a:ext cx="1897400" cy="3630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F80CA4F-69BB-A6F8-2AA8-60C24009CC84}"/>
              </a:ext>
            </a:extLst>
          </p:cNvPr>
          <p:cNvSpPr txBox="1"/>
          <p:nvPr/>
        </p:nvSpPr>
        <p:spPr>
          <a:xfrm>
            <a:off x="1392540" y="2066459"/>
            <a:ext cx="16583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a:latin typeface="Calibri"/>
                <a:ea typeface="Calibri"/>
                <a:cs typeface="Calibri"/>
              </a:rPr>
              <a:t>University</a:t>
            </a:r>
            <a:endParaRPr lang="en-GB" sz="2400" b="1"/>
          </a:p>
        </p:txBody>
      </p:sp>
      <p:sp>
        <p:nvSpPr>
          <p:cNvPr id="12" name="TextBox 11">
            <a:extLst>
              <a:ext uri="{FF2B5EF4-FFF2-40B4-BE49-F238E27FC236}">
                <a16:creationId xmlns:a16="http://schemas.microsoft.com/office/drawing/2014/main" id="{929F6EFF-4598-C31E-0515-5CC04587A75B}"/>
              </a:ext>
            </a:extLst>
          </p:cNvPr>
          <p:cNvSpPr txBox="1"/>
          <p:nvPr/>
        </p:nvSpPr>
        <p:spPr>
          <a:xfrm>
            <a:off x="1458230" y="4786011"/>
            <a:ext cx="16583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Calibri"/>
                <a:ea typeface="Calibri"/>
                <a:cs typeface="Calibri"/>
              </a:rPr>
              <a:t>  College</a:t>
            </a:r>
          </a:p>
        </p:txBody>
      </p:sp>
      <p:sp>
        <p:nvSpPr>
          <p:cNvPr id="13" name="TextBox 12">
            <a:extLst>
              <a:ext uri="{FF2B5EF4-FFF2-40B4-BE49-F238E27FC236}">
                <a16:creationId xmlns:a16="http://schemas.microsoft.com/office/drawing/2014/main" id="{96CB0D3D-71A8-6A1B-C110-2233C6400580}"/>
              </a:ext>
            </a:extLst>
          </p:cNvPr>
          <p:cNvSpPr txBox="1"/>
          <p:nvPr/>
        </p:nvSpPr>
        <p:spPr>
          <a:xfrm>
            <a:off x="9209609" y="2053321"/>
            <a:ext cx="16583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a:latin typeface="Calibri"/>
                <a:ea typeface="Calibri"/>
                <a:cs typeface="Calibri"/>
              </a:rPr>
              <a:t>Masters</a:t>
            </a:r>
            <a:endParaRPr lang="en-GB" sz="2400" b="1">
              <a:ea typeface="Calibri"/>
              <a:cs typeface="Calibri"/>
            </a:endParaRPr>
          </a:p>
        </p:txBody>
      </p:sp>
    </p:spTree>
    <p:extLst>
      <p:ext uri="{BB962C8B-B14F-4D97-AF65-F5344CB8AC3E}">
        <p14:creationId xmlns:p14="http://schemas.microsoft.com/office/powerpoint/2010/main" val="24367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3C9D-D074-7970-7DFB-59A414ABC0E6}"/>
              </a:ext>
            </a:extLst>
          </p:cNvPr>
          <p:cNvSpPr>
            <a:spLocks noGrp="1"/>
          </p:cNvSpPr>
          <p:nvPr>
            <p:ph type="title"/>
          </p:nvPr>
        </p:nvSpPr>
        <p:spPr>
          <a:xfrm>
            <a:off x="7018357" y="377415"/>
            <a:ext cx="3153906" cy="1338478"/>
          </a:xfrm>
        </p:spPr>
        <p:txBody>
          <a:bodyPr/>
          <a:lstStyle/>
          <a:p>
            <a:r>
              <a:rPr lang="en-GB">
                <a:ea typeface="Calibri Light"/>
                <a:cs typeface="Calibri Light"/>
              </a:rPr>
              <a:t>Next steps?</a:t>
            </a:r>
            <a:endParaRPr lang="en-GB"/>
          </a:p>
        </p:txBody>
      </p:sp>
      <p:pic>
        <p:nvPicPr>
          <p:cNvPr id="4" name="Picture 3" descr="A poster of a physical therapy session&#10;&#10;AI-generated content may be incorrect.">
            <a:extLst>
              <a:ext uri="{FF2B5EF4-FFF2-40B4-BE49-F238E27FC236}">
                <a16:creationId xmlns:a16="http://schemas.microsoft.com/office/drawing/2014/main" id="{BA0D0F98-AF10-E54F-C0A6-0C949B14E1DA}"/>
              </a:ext>
            </a:extLst>
          </p:cNvPr>
          <p:cNvPicPr>
            <a:picLocks noChangeAspect="1"/>
          </p:cNvPicPr>
          <p:nvPr/>
        </p:nvPicPr>
        <p:blipFill>
          <a:blip r:embed="rId2"/>
          <a:stretch>
            <a:fillRect/>
          </a:stretch>
        </p:blipFill>
        <p:spPr>
          <a:xfrm>
            <a:off x="1864" y="0"/>
            <a:ext cx="4878238" cy="6858000"/>
          </a:xfrm>
          <a:prstGeom prst="rect">
            <a:avLst/>
          </a:prstGeom>
        </p:spPr>
      </p:pic>
      <p:sp>
        <p:nvSpPr>
          <p:cNvPr id="6" name="TextBox 5">
            <a:extLst>
              <a:ext uri="{FF2B5EF4-FFF2-40B4-BE49-F238E27FC236}">
                <a16:creationId xmlns:a16="http://schemas.microsoft.com/office/drawing/2014/main" id="{C2FC625C-86FF-E1B5-8D4D-0716D457C1C9}"/>
              </a:ext>
            </a:extLst>
          </p:cNvPr>
          <p:cNvSpPr txBox="1"/>
          <p:nvPr/>
        </p:nvSpPr>
        <p:spPr>
          <a:xfrm>
            <a:off x="5177685" y="5104129"/>
            <a:ext cx="684277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alibri"/>
                <a:ea typeface="Calibri"/>
                <a:cs typeface="Calibri"/>
              </a:rPr>
              <a:t>Use QR code to join the interest list for face to face shadowing opportunities in September – dates tbc</a:t>
            </a:r>
            <a:endParaRPr lang="en-GB" sz="2400">
              <a:ea typeface="Calibri" panose="020F0502020204030204" pitchFamily="34" charset="0"/>
              <a:cs typeface="Calibri" panose="020F0502020204030204" pitchFamily="34" charset="0"/>
            </a:endParaRPr>
          </a:p>
        </p:txBody>
      </p:sp>
      <p:pic>
        <p:nvPicPr>
          <p:cNvPr id="7" name="Picture 6" descr="A qr code with a logo&#10;&#10;AI-generated content may be incorrect.">
            <a:extLst>
              <a:ext uri="{FF2B5EF4-FFF2-40B4-BE49-F238E27FC236}">
                <a16:creationId xmlns:a16="http://schemas.microsoft.com/office/drawing/2014/main" id="{43881EB8-9973-B818-4A19-763EE8C13945}"/>
              </a:ext>
            </a:extLst>
          </p:cNvPr>
          <p:cNvPicPr>
            <a:picLocks noChangeAspect="1"/>
          </p:cNvPicPr>
          <p:nvPr/>
        </p:nvPicPr>
        <p:blipFill>
          <a:blip r:embed="rId3"/>
          <a:stretch>
            <a:fillRect/>
          </a:stretch>
        </p:blipFill>
        <p:spPr>
          <a:xfrm>
            <a:off x="7286545" y="2094290"/>
            <a:ext cx="2371725" cy="2333625"/>
          </a:xfrm>
          <a:prstGeom prst="rect">
            <a:avLst/>
          </a:prstGeom>
        </p:spPr>
      </p:pic>
    </p:spTree>
    <p:extLst>
      <p:ext uri="{BB962C8B-B14F-4D97-AF65-F5344CB8AC3E}">
        <p14:creationId xmlns:p14="http://schemas.microsoft.com/office/powerpoint/2010/main" val="3984333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6CF3E-9076-14BB-331D-1F94BF629FAC}"/>
              </a:ext>
            </a:extLst>
          </p:cNvPr>
          <p:cNvSpPr>
            <a:spLocks noGrp="1"/>
          </p:cNvSpPr>
          <p:nvPr>
            <p:ph type="title"/>
          </p:nvPr>
        </p:nvSpPr>
        <p:spPr>
          <a:xfrm>
            <a:off x="6590662" y="4267832"/>
            <a:ext cx="4805996" cy="1297115"/>
          </a:xfrm>
        </p:spPr>
        <p:txBody>
          <a:bodyPr vert="horz" lIns="91440" tIns="45720" rIns="91440" bIns="45720" rtlCol="0" anchor="t">
            <a:normAutofit/>
          </a:bodyPr>
          <a:lstStyle/>
          <a:p>
            <a:pPr eaLnBrk="1" hangingPunct="1"/>
            <a:r>
              <a:rPr lang="en-US" sz="4000" kern="1200">
                <a:solidFill>
                  <a:schemeClr val="tx2"/>
                </a:solidFill>
                <a:latin typeface="+mj-lt"/>
                <a:ea typeface="+mj-ea"/>
                <a:cs typeface="+mj-cs"/>
              </a:rPr>
              <a:t>Questions???</a:t>
            </a:r>
          </a:p>
        </p:txBody>
      </p:sp>
      <p:pic>
        <p:nvPicPr>
          <p:cNvPr id="7" name="Graphic 6" descr="Question mark">
            <a:extLst>
              <a:ext uri="{FF2B5EF4-FFF2-40B4-BE49-F238E27FC236}">
                <a16:creationId xmlns:a16="http://schemas.microsoft.com/office/drawing/2014/main" id="{A23436D0-E5FE-803D-4A02-F0FFAB7DF01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011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17" name="Rectangle 256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9" name="Freeform: Shape 256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14" name="Title 2">
            <a:extLst>
              <a:ext uri="{FF2B5EF4-FFF2-40B4-BE49-F238E27FC236}">
                <a16:creationId xmlns:a16="http://schemas.microsoft.com/office/drawing/2014/main" id="{E2267DB9-9BF5-DE7D-E859-D88FDA0B1D2C}"/>
              </a:ext>
            </a:extLst>
          </p:cNvPr>
          <p:cNvSpPr>
            <a:spLocks noGrp="1"/>
          </p:cNvSpPr>
          <p:nvPr>
            <p:ph type="title"/>
          </p:nvPr>
        </p:nvSpPr>
        <p:spPr>
          <a:xfrm>
            <a:off x="838200" y="365125"/>
            <a:ext cx="10515600" cy="1325563"/>
          </a:xfrm>
        </p:spPr>
        <p:txBody>
          <a:bodyPr>
            <a:normAutofit/>
          </a:bodyPr>
          <a:lstStyle/>
          <a:p>
            <a:pPr>
              <a:defRPr/>
            </a:pPr>
            <a:r>
              <a:rPr lang="en-GB" altLang="en-US">
                <a:latin typeface="+mn-lt"/>
              </a:rPr>
              <a:t>What Is Occupational Therapy?</a:t>
            </a:r>
          </a:p>
        </p:txBody>
      </p:sp>
      <p:sp>
        <p:nvSpPr>
          <p:cNvPr id="25621" name="Arc 256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29" name="Content Placeholder 5">
            <a:extLst>
              <a:ext uri="{FF2B5EF4-FFF2-40B4-BE49-F238E27FC236}">
                <a16:creationId xmlns:a16="http://schemas.microsoft.com/office/drawing/2014/main" id="{F1254802-0787-A519-F155-619A86E3565F}"/>
              </a:ext>
            </a:extLst>
          </p:cNvPr>
          <p:cNvSpPr>
            <a:spLocks noGrp="1"/>
          </p:cNvSpPr>
          <p:nvPr>
            <p:ph idx="1"/>
          </p:nvPr>
        </p:nvSpPr>
        <p:spPr>
          <a:xfrm>
            <a:off x="838200" y="1825625"/>
            <a:ext cx="10515600" cy="4351338"/>
          </a:xfrm>
        </p:spPr>
        <p:txBody>
          <a:bodyPr>
            <a:normAutofit/>
          </a:bodyPr>
          <a:lstStyle/>
          <a:p>
            <a:r>
              <a:rPr lang="en-GB" altLang="en-US"/>
              <a:t>Occupational therapy helps people take part in everyday activities that matter to them. It supports people of all ages who face challenges due to physical and/or mental health illness, injury, disability, or ageing.</a:t>
            </a:r>
          </a:p>
          <a:p>
            <a:endParaRPr lang="en-GB" altLang="en-US"/>
          </a:p>
          <a:p>
            <a:r>
              <a:rPr lang="en-GB" altLang="en-US"/>
              <a:t>The Goal:</a:t>
            </a:r>
            <a:br>
              <a:rPr lang="en-GB" altLang="en-US"/>
            </a:br>
            <a:r>
              <a:rPr lang="en-GB" altLang="en-US"/>
              <a:t>To help people live independently, safely, and meaningfully — doing the things that give life purpose.</a:t>
            </a:r>
            <a:br>
              <a:rPr lang="en-GB" altLang="en-US">
                <a:latin typeface="Times New Roman" panose="02020603050405020304" pitchFamily="18" charset="0"/>
              </a:rPr>
            </a:br>
            <a:endParaRPr lang="en-GB" altLang="en-US">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6483999-1B27-2535-5051-29F13377182C}"/>
              </a:ext>
            </a:extLst>
          </p:cNvPr>
          <p:cNvSpPr>
            <a:spLocks noGrp="1"/>
          </p:cNvSpPr>
          <p:nvPr>
            <p:ph type="title"/>
          </p:nvPr>
        </p:nvSpPr>
        <p:spPr>
          <a:xfrm>
            <a:off x="1188069" y="381935"/>
            <a:ext cx="4008583" cy="5974414"/>
          </a:xfrm>
        </p:spPr>
        <p:txBody>
          <a:bodyPr anchor="ctr">
            <a:normAutofit/>
          </a:bodyPr>
          <a:lstStyle/>
          <a:p>
            <a:r>
              <a:rPr lang="en-GB" sz="5600">
                <a:solidFill>
                  <a:srgbClr val="FFFFFF"/>
                </a:solidFill>
                <a:ea typeface="Calibri Light"/>
                <a:cs typeface="Calibri Light"/>
              </a:rPr>
              <a:t>What attributes make a good OT?</a:t>
            </a:r>
            <a:endParaRPr lang="en-GB" sz="5600">
              <a:solidFill>
                <a:srgbClr val="FFFFFF"/>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6D7E17A3-D983-8136-19B9-022E68427794}"/>
              </a:ext>
            </a:extLst>
          </p:cNvPr>
          <p:cNvSpPr>
            <a:spLocks noGrp="1"/>
          </p:cNvSpPr>
          <p:nvPr>
            <p:ph idx="1"/>
          </p:nvPr>
        </p:nvSpPr>
        <p:spPr>
          <a:xfrm>
            <a:off x="6297233" y="542980"/>
            <a:ext cx="4722446" cy="5801079"/>
          </a:xfrm>
        </p:spPr>
        <p:txBody>
          <a:bodyPr anchor="ctr">
            <a:normAutofit lnSpcReduction="10000"/>
          </a:bodyPr>
          <a:lstStyle/>
          <a:p>
            <a:endParaRPr lang="en-GB" sz="2000">
              <a:solidFill>
                <a:schemeClr val="tx1">
                  <a:alpha val="80000"/>
                </a:schemeClr>
              </a:solidFill>
              <a:ea typeface="Calibri"/>
              <a:cs typeface="Calibri"/>
            </a:endParaRPr>
          </a:p>
          <a:p>
            <a:endParaRPr lang="en-GB" sz="2000">
              <a:solidFill>
                <a:schemeClr val="tx1">
                  <a:alpha val="80000"/>
                </a:schemeClr>
              </a:solidFill>
              <a:ea typeface="Calibri"/>
              <a:cs typeface="Calibri"/>
            </a:endParaRPr>
          </a:p>
          <a:p>
            <a:endParaRPr lang="en-GB" sz="2000">
              <a:solidFill>
                <a:schemeClr val="tx1">
                  <a:alpha val="80000"/>
                </a:schemeClr>
              </a:solidFill>
              <a:ea typeface="Calibri"/>
              <a:cs typeface="Calibri"/>
            </a:endParaRPr>
          </a:p>
          <a:p>
            <a:r>
              <a:rPr lang="en-GB" sz="2000">
                <a:solidFill>
                  <a:schemeClr val="tx1">
                    <a:alpha val="80000"/>
                  </a:schemeClr>
                </a:solidFill>
                <a:ea typeface="Calibri"/>
                <a:cs typeface="Calibri"/>
              </a:rPr>
              <a:t>Interpersonal skills</a:t>
            </a:r>
            <a:endParaRPr lang="en-GB">
              <a:solidFill>
                <a:schemeClr val="tx1">
                  <a:alpha val="80000"/>
                </a:schemeClr>
              </a:solidFill>
            </a:endParaRPr>
          </a:p>
          <a:p>
            <a:r>
              <a:rPr lang="en-GB" sz="2000">
                <a:solidFill>
                  <a:schemeClr val="tx1">
                    <a:alpha val="80000"/>
                  </a:schemeClr>
                </a:solidFill>
                <a:ea typeface="Calibri"/>
                <a:cs typeface="Calibri"/>
              </a:rPr>
              <a:t>Observation skills</a:t>
            </a:r>
          </a:p>
          <a:p>
            <a:r>
              <a:rPr lang="en-GB" sz="2000">
                <a:solidFill>
                  <a:schemeClr val="tx1">
                    <a:alpha val="80000"/>
                  </a:schemeClr>
                </a:solidFill>
                <a:ea typeface="Calibri"/>
                <a:cs typeface="Calibri"/>
              </a:rPr>
              <a:t>Problem solving skills</a:t>
            </a:r>
          </a:p>
          <a:p>
            <a:r>
              <a:rPr lang="en-GB" sz="2000">
                <a:solidFill>
                  <a:schemeClr val="tx1">
                    <a:alpha val="80000"/>
                  </a:schemeClr>
                </a:solidFill>
                <a:ea typeface="Calibri"/>
                <a:cs typeface="Calibri"/>
              </a:rPr>
              <a:t>Highly organised/detail focused</a:t>
            </a:r>
          </a:p>
          <a:p>
            <a:r>
              <a:rPr lang="en-GB" sz="2000">
                <a:solidFill>
                  <a:schemeClr val="tx1">
                    <a:alpha val="80000"/>
                  </a:schemeClr>
                </a:solidFill>
                <a:ea typeface="Calibri"/>
                <a:cs typeface="Calibri"/>
              </a:rPr>
              <a:t>Adaptable</a:t>
            </a:r>
          </a:p>
          <a:p>
            <a:r>
              <a:rPr lang="en-GB" sz="2000">
                <a:solidFill>
                  <a:schemeClr val="tx1">
                    <a:alpha val="80000"/>
                  </a:schemeClr>
                </a:solidFill>
                <a:ea typeface="Calibri"/>
                <a:cs typeface="Calibri"/>
              </a:rPr>
              <a:t>Good verbal/written communication skills</a:t>
            </a:r>
          </a:p>
          <a:p>
            <a:r>
              <a:rPr lang="en-GB" sz="2000">
                <a:solidFill>
                  <a:schemeClr val="tx1">
                    <a:alpha val="80000"/>
                  </a:schemeClr>
                </a:solidFill>
                <a:ea typeface="Calibri"/>
                <a:cs typeface="Calibri"/>
              </a:rPr>
              <a:t>Curious learner</a:t>
            </a:r>
          </a:p>
          <a:p>
            <a:r>
              <a:rPr lang="en-GB" sz="2000">
                <a:solidFill>
                  <a:schemeClr val="tx1">
                    <a:alpha val="80000"/>
                  </a:schemeClr>
                </a:solidFill>
                <a:ea typeface="Calibri"/>
                <a:cs typeface="Calibri"/>
              </a:rPr>
              <a:t>Team player</a:t>
            </a:r>
          </a:p>
          <a:p>
            <a:r>
              <a:rPr lang="en-GB" sz="2000">
                <a:solidFill>
                  <a:schemeClr val="tx1">
                    <a:alpha val="80000"/>
                  </a:schemeClr>
                </a:solidFill>
                <a:ea typeface="Calibri"/>
                <a:cs typeface="Calibri"/>
              </a:rPr>
              <a:t>Compassionate</a:t>
            </a:r>
          </a:p>
          <a:p>
            <a:r>
              <a:rPr lang="en-GB" sz="2000">
                <a:solidFill>
                  <a:schemeClr val="tx1">
                    <a:alpha val="80000"/>
                  </a:schemeClr>
                </a:solidFill>
                <a:ea typeface="Calibri"/>
                <a:cs typeface="Calibri"/>
              </a:rPr>
              <a:t>Creative thinker</a:t>
            </a:r>
          </a:p>
          <a:p>
            <a:r>
              <a:rPr lang="en-GB" sz="2000">
                <a:solidFill>
                  <a:schemeClr val="tx1">
                    <a:alpha val="80000"/>
                  </a:schemeClr>
                </a:solidFill>
                <a:ea typeface="Calibri"/>
                <a:cs typeface="Calibri"/>
              </a:rPr>
              <a:t>Professionalism</a:t>
            </a:r>
          </a:p>
          <a:p>
            <a:endParaRPr lang="en-GB" sz="2000">
              <a:solidFill>
                <a:schemeClr val="tx1">
                  <a:alpha val="80000"/>
                </a:schemeClr>
              </a:solidFill>
              <a:ea typeface="Calibri"/>
              <a:cs typeface="Calibri"/>
            </a:endParaRPr>
          </a:p>
          <a:p>
            <a:endParaRPr lang="en-GB" sz="2000">
              <a:solidFill>
                <a:srgbClr val="000000">
                  <a:alpha val="80000"/>
                </a:srgbClr>
              </a:solidFill>
              <a:ea typeface="Calibri"/>
              <a:cs typeface="Calibri"/>
            </a:endParaRPr>
          </a:p>
          <a:p>
            <a:pPr marL="0" indent="0">
              <a:buNone/>
            </a:pPr>
            <a:endParaRPr lang="en-GB" sz="2000">
              <a:solidFill>
                <a:srgbClr val="000000">
                  <a:alpha val="80000"/>
                </a:srgbClr>
              </a:solidFill>
              <a:ea typeface="Calibri"/>
              <a:cs typeface="Calibri"/>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02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81" name="Rectangle 2768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682" name="Arc 2768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E910CC6-7835-E00B-DDC7-A323499CBBFA}"/>
              </a:ext>
            </a:extLst>
          </p:cNvPr>
          <p:cNvSpPr>
            <a:spLocks noGrp="1"/>
          </p:cNvSpPr>
          <p:nvPr>
            <p:ph type="title"/>
          </p:nvPr>
        </p:nvSpPr>
        <p:spPr>
          <a:xfrm>
            <a:off x="5894962" y="479493"/>
            <a:ext cx="5458838" cy="1325563"/>
          </a:xfrm>
        </p:spPr>
        <p:txBody>
          <a:bodyPr>
            <a:normAutofit/>
          </a:bodyPr>
          <a:lstStyle/>
          <a:p>
            <a:r>
              <a:rPr lang="en-GB">
                <a:ea typeface="Calibri Light"/>
                <a:cs typeface="Calibri Light"/>
              </a:rPr>
              <a:t>What OT's help with</a:t>
            </a:r>
            <a:endParaRPr lang="en-GB"/>
          </a:p>
        </p:txBody>
      </p:sp>
      <p:sp>
        <p:nvSpPr>
          <p:cNvPr id="27683" name="Freeform: Shape 2767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654" name="Graphic 27653" descr="Shower">
            <a:extLst>
              <a:ext uri="{FF2B5EF4-FFF2-40B4-BE49-F238E27FC236}">
                <a16:creationId xmlns:a16="http://schemas.microsoft.com/office/drawing/2014/main" id="{CF2A7BB4-7F0C-E838-7718-2D59F5238B9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7650" name="Content Placeholder 4">
            <a:extLst>
              <a:ext uri="{FF2B5EF4-FFF2-40B4-BE49-F238E27FC236}">
                <a16:creationId xmlns:a16="http://schemas.microsoft.com/office/drawing/2014/main" id="{5AAB697B-ACF8-443A-F939-4B4126E26D0C}"/>
              </a:ext>
            </a:extLst>
          </p:cNvPr>
          <p:cNvSpPr>
            <a:spLocks noGrp="1"/>
          </p:cNvSpPr>
          <p:nvPr>
            <p:ph idx="1"/>
          </p:nvPr>
        </p:nvSpPr>
        <p:spPr>
          <a:xfrm>
            <a:off x="5894962" y="1984443"/>
            <a:ext cx="5458838" cy="4192520"/>
          </a:xfrm>
        </p:spPr>
        <p:txBody>
          <a:bodyPr>
            <a:normAutofit/>
          </a:bodyPr>
          <a:lstStyle/>
          <a:p>
            <a:pPr marL="0" indent="0">
              <a:buNone/>
            </a:pPr>
            <a:r>
              <a:rPr lang="en-GB" altLang="en-US"/>
              <a:t>· Self-care (dressing, washing, eating)</a:t>
            </a:r>
            <a:br>
              <a:rPr lang="en-GB" altLang="en-US"/>
            </a:br>
            <a:r>
              <a:rPr lang="en-GB" altLang="en-US"/>
              <a:t>· Work or school tasks</a:t>
            </a:r>
            <a:br>
              <a:rPr lang="en-GB" altLang="en-US"/>
            </a:br>
            <a:r>
              <a:rPr lang="en-GB" altLang="en-US"/>
              <a:t>· Home activities (cooking, cleaning, childcare)</a:t>
            </a:r>
            <a:br>
              <a:rPr lang="en-GB" altLang="en-US"/>
            </a:br>
            <a:r>
              <a:rPr lang="en-GB" altLang="en-US"/>
              <a:t>· Leisure and social participation</a:t>
            </a:r>
            <a:br>
              <a:rPr lang="en-GB" altLang="en-US"/>
            </a:br>
            <a:r>
              <a:rPr lang="en-GB" altLang="en-US"/>
              <a:t>· Independence at home or in the community</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1D35C4-88E6-098B-A596-40254C1AB683}"/>
              </a:ext>
            </a:extLst>
          </p:cNvPr>
          <p:cNvSpPr>
            <a:spLocks noGrp="1"/>
          </p:cNvSpPr>
          <p:nvPr>
            <p:ph type="title"/>
          </p:nvPr>
        </p:nvSpPr>
        <p:spPr>
          <a:xfrm>
            <a:off x="838200" y="365125"/>
            <a:ext cx="10515600" cy="1325563"/>
          </a:xfrm>
        </p:spPr>
        <p:txBody>
          <a:bodyPr>
            <a:normAutofit/>
          </a:bodyPr>
          <a:lstStyle/>
          <a:p>
            <a:r>
              <a:rPr lang="en-GB">
                <a:latin typeface="Calibri"/>
                <a:ea typeface="Calibri"/>
                <a:cs typeface="Calibri"/>
              </a:rPr>
              <a:t>How OTs Support People</a:t>
            </a:r>
          </a:p>
          <a:p>
            <a:endParaRPr lang="en-GB">
              <a:ea typeface="Calibri Light"/>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5D5BF4-7DA9-73A6-9105-7FEA74B1569E}"/>
              </a:ext>
            </a:extLst>
          </p:cNvPr>
          <p:cNvSpPr>
            <a:spLocks noGrp="1"/>
          </p:cNvSpPr>
          <p:nvPr>
            <p:ph idx="1"/>
          </p:nvPr>
        </p:nvSpPr>
        <p:spPr>
          <a:xfrm>
            <a:off x="838200" y="1825625"/>
            <a:ext cx="10515600" cy="4351338"/>
          </a:xfrm>
        </p:spPr>
        <p:txBody>
          <a:bodyPr>
            <a:normAutofit/>
          </a:bodyPr>
          <a:lstStyle/>
          <a:p>
            <a:pPr marL="457200" indent="-457200"/>
            <a:r>
              <a:rPr lang="en-GB">
                <a:ea typeface="Calibri"/>
                <a:cs typeface="Calibri"/>
              </a:rPr>
              <a:t>Practising real-life tasks to build skills</a:t>
            </a:r>
          </a:p>
          <a:p>
            <a:pPr marL="457200" indent="-457200"/>
            <a:r>
              <a:rPr lang="en-GB">
                <a:ea typeface="Calibri"/>
                <a:cs typeface="Calibri"/>
              </a:rPr>
              <a:t>Recommending adaptive equipment</a:t>
            </a:r>
          </a:p>
          <a:p>
            <a:pPr marL="457200" indent="-457200"/>
            <a:r>
              <a:rPr lang="en-GB">
                <a:ea typeface="Calibri"/>
                <a:cs typeface="Calibri"/>
              </a:rPr>
              <a:t>Adjusting environments to make activities easier</a:t>
            </a:r>
          </a:p>
          <a:p>
            <a:pPr marL="457200" indent="-457200"/>
            <a:r>
              <a:rPr lang="en-GB">
                <a:ea typeface="Calibri"/>
                <a:cs typeface="Calibri"/>
              </a:rPr>
              <a:t>Teaching strategies for energy, organisation, or sensory needs</a:t>
            </a:r>
          </a:p>
          <a:p>
            <a:pPr marL="457200" indent="-457200"/>
            <a:r>
              <a:rPr lang="en-GB">
                <a:ea typeface="Calibri"/>
                <a:cs typeface="Calibri"/>
              </a:rPr>
              <a:t>Cognitive assessment, rehabilitation and coping strategies</a:t>
            </a:r>
          </a:p>
          <a:p>
            <a:pPr marL="457200" indent="-457200"/>
            <a:r>
              <a:rPr lang="en-GB">
                <a:ea typeface="Calibri"/>
                <a:cs typeface="Calibri"/>
              </a:rPr>
              <a:t>Rehabilitation after illness or injury</a:t>
            </a:r>
            <a:br>
              <a:rPr lang="en-GB">
                <a:ea typeface="Calibri"/>
                <a:cs typeface="Calibri"/>
              </a:rPr>
            </a:br>
            <a:endParaRPr lang="en-GB">
              <a:ea typeface="Calibri"/>
              <a:cs typeface="Calibri"/>
            </a:endParaRPr>
          </a:p>
        </p:txBody>
      </p:sp>
    </p:spTree>
    <p:extLst>
      <p:ext uri="{BB962C8B-B14F-4D97-AF65-F5344CB8AC3E}">
        <p14:creationId xmlns:p14="http://schemas.microsoft.com/office/powerpoint/2010/main" val="194756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73BA0EAE-59C9-1D0D-18E7-0F2E1A1876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65125"/>
            <a:ext cx="7620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CC0F07C3-FD61-7AD3-96BA-FBDCBA64695C}"/>
              </a:ext>
            </a:extLst>
          </p:cNvPr>
          <p:cNvSpPr>
            <a:spLocks noGrp="1"/>
          </p:cNvSpPr>
          <p:nvPr>
            <p:ph type="title"/>
          </p:nvPr>
        </p:nvSpPr>
        <p:spPr>
          <a:xfrm>
            <a:off x="838200" y="365125"/>
            <a:ext cx="10515600" cy="2378075"/>
          </a:xfrm>
        </p:spPr>
        <p:txBody>
          <a:bodyPr/>
          <a:lstStyle/>
          <a:p>
            <a:r>
              <a:rPr lang="en-GB" altLang="en-US"/>
              <a:t> </a:t>
            </a:r>
          </a:p>
        </p:txBody>
      </p:sp>
      <p:sp>
        <p:nvSpPr>
          <p:cNvPr id="28676" name="Content Placeholder 2">
            <a:extLst>
              <a:ext uri="{FF2B5EF4-FFF2-40B4-BE49-F238E27FC236}">
                <a16:creationId xmlns:a16="http://schemas.microsoft.com/office/drawing/2014/main" id="{0C74FA4D-4355-5156-6270-EDBD1B47FA5E}"/>
              </a:ext>
            </a:extLst>
          </p:cNvPr>
          <p:cNvSpPr>
            <a:spLocks noGrp="1"/>
          </p:cNvSpPr>
          <p:nvPr>
            <p:ph sz="half" idx="1"/>
          </p:nvPr>
        </p:nvSpPr>
        <p:spPr>
          <a:xfrm>
            <a:off x="838200" y="2862263"/>
            <a:ext cx="5181600" cy="3630612"/>
          </a:xfrm>
        </p:spPr>
        <p:txBody>
          <a:bodyPr/>
          <a:lstStyle/>
          <a:p>
            <a:r>
              <a:rPr lang="en-GB" altLang="en-US">
                <a:latin typeface="Calibri" panose="020F0502020204030204" pitchFamily="34" charset="0"/>
                <a:cs typeface="Calibri" panose="020F0502020204030204" pitchFamily="34" charset="0"/>
              </a:rPr>
              <a:t>Art Therapy</a:t>
            </a:r>
          </a:p>
          <a:p>
            <a:r>
              <a:rPr lang="en-GB" altLang="en-US">
                <a:latin typeface="Calibri" panose="020F0502020204030204" pitchFamily="34" charset="0"/>
                <a:cs typeface="Calibri" panose="020F0502020204030204" pitchFamily="34" charset="0"/>
              </a:rPr>
              <a:t>Dietitian</a:t>
            </a:r>
          </a:p>
          <a:p>
            <a:r>
              <a:rPr lang="en-GB" altLang="en-US" i="1">
                <a:highlight>
                  <a:srgbClr val="FFFF00"/>
                </a:highlight>
                <a:latin typeface="Calibri"/>
                <a:ea typeface="Calibri"/>
                <a:cs typeface="Calibri"/>
              </a:rPr>
              <a:t>Occupational Therapy</a:t>
            </a:r>
          </a:p>
          <a:p>
            <a:r>
              <a:rPr lang="en-GB" altLang="en-US">
                <a:latin typeface="Calibri" panose="020F0502020204030204" pitchFamily="34" charset="0"/>
                <a:cs typeface="Calibri" panose="020F0502020204030204" pitchFamily="34" charset="0"/>
              </a:rPr>
              <a:t>Orthoptics</a:t>
            </a:r>
          </a:p>
          <a:p>
            <a:r>
              <a:rPr lang="en-GB" altLang="en-US">
                <a:latin typeface="Calibri" panose="020F0502020204030204" pitchFamily="34" charset="0"/>
                <a:cs typeface="Calibri" panose="020F0502020204030204" pitchFamily="34" charset="0"/>
              </a:rPr>
              <a:t>Orthotics</a:t>
            </a:r>
          </a:p>
          <a:p>
            <a:r>
              <a:rPr lang="en-GB" altLang="en-US">
                <a:latin typeface="Calibri" panose="020F0502020204030204" pitchFamily="34" charset="0"/>
                <a:cs typeface="Calibri" panose="020F0502020204030204" pitchFamily="34" charset="0"/>
              </a:rPr>
              <a:t>Paramedics</a:t>
            </a:r>
          </a:p>
        </p:txBody>
      </p:sp>
      <p:sp>
        <p:nvSpPr>
          <p:cNvPr id="28677" name="Content Placeholder 3">
            <a:extLst>
              <a:ext uri="{FF2B5EF4-FFF2-40B4-BE49-F238E27FC236}">
                <a16:creationId xmlns:a16="http://schemas.microsoft.com/office/drawing/2014/main" id="{A4DBB9E0-EB23-F405-0E76-289986A68FA8}"/>
              </a:ext>
            </a:extLst>
          </p:cNvPr>
          <p:cNvSpPr>
            <a:spLocks noGrp="1"/>
          </p:cNvSpPr>
          <p:nvPr>
            <p:ph sz="half" idx="2"/>
          </p:nvPr>
        </p:nvSpPr>
        <p:spPr>
          <a:xfrm>
            <a:off x="6264275" y="2889250"/>
            <a:ext cx="5181600" cy="3603625"/>
          </a:xfrm>
        </p:spPr>
        <p:txBody>
          <a:bodyPr/>
          <a:lstStyle/>
          <a:p>
            <a:r>
              <a:rPr lang="en-GB" altLang="en-US">
                <a:latin typeface="Calibri" panose="020F0502020204030204" pitchFamily="34" charset="0"/>
                <a:cs typeface="Calibri" panose="020F0502020204030204" pitchFamily="34" charset="0"/>
              </a:rPr>
              <a:t>Physiotherapy</a:t>
            </a:r>
          </a:p>
          <a:p>
            <a:r>
              <a:rPr lang="en-GB" altLang="en-US">
                <a:latin typeface="Calibri" panose="020F0502020204030204" pitchFamily="34" charset="0"/>
                <a:cs typeface="Calibri" panose="020F0502020204030204" pitchFamily="34" charset="0"/>
              </a:rPr>
              <a:t>Podiatry</a:t>
            </a:r>
          </a:p>
          <a:p>
            <a:r>
              <a:rPr lang="en-GB" altLang="en-US">
                <a:latin typeface="Calibri" panose="020F0502020204030204" pitchFamily="34" charset="0"/>
                <a:cs typeface="Calibri" panose="020F0502020204030204" pitchFamily="34" charset="0"/>
              </a:rPr>
              <a:t>Prosthetics</a:t>
            </a:r>
          </a:p>
          <a:p>
            <a:r>
              <a:rPr lang="en-GB" altLang="en-US">
                <a:latin typeface="Calibri" panose="020F0502020204030204" pitchFamily="34" charset="0"/>
                <a:cs typeface="Calibri" panose="020F0502020204030204" pitchFamily="34" charset="0"/>
              </a:rPr>
              <a:t>Radiography (Diagnostic)</a:t>
            </a:r>
          </a:p>
          <a:p>
            <a:r>
              <a:rPr lang="en-GB" altLang="en-US">
                <a:latin typeface="Calibri" panose="020F0502020204030204" pitchFamily="34" charset="0"/>
                <a:cs typeface="Calibri" panose="020F0502020204030204" pitchFamily="34" charset="0"/>
              </a:rPr>
              <a:t>Radiography (Therapeutic)</a:t>
            </a:r>
          </a:p>
          <a:p>
            <a:r>
              <a:rPr lang="en-GB" altLang="en-US">
                <a:latin typeface="Calibri" panose="020F0502020204030204" pitchFamily="34" charset="0"/>
                <a:cs typeface="Calibri" panose="020F0502020204030204" pitchFamily="34" charset="0"/>
              </a:rPr>
              <a:t>Speech &amp; Language Therapy</a:t>
            </a:r>
          </a:p>
          <a:p>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5" name="Freeform: Shape 2970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a:extLst>
              <a:ext uri="{FF2B5EF4-FFF2-40B4-BE49-F238E27FC236}">
                <a16:creationId xmlns:a16="http://schemas.microsoft.com/office/drawing/2014/main" id="{ABFFBCEF-EEAF-51B0-186A-06C74BA19BDD}"/>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eaLnBrk="1" hangingPunct="1"/>
            <a:r>
              <a:rPr lang="en-US" altLang="en-US" sz="3400" kern="1200">
                <a:solidFill>
                  <a:srgbClr val="FFFFFF"/>
                </a:solidFill>
                <a:latin typeface="+mj-lt"/>
                <a:ea typeface="+mj-ea"/>
                <a:cs typeface="+mj-cs"/>
              </a:rPr>
              <a:t>Working in a Multidisciplinary Team </a:t>
            </a:r>
          </a:p>
        </p:txBody>
      </p:sp>
      <p:sp>
        <p:nvSpPr>
          <p:cNvPr id="29707" name="Arc 2970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ubtitle 2">
            <a:extLst>
              <a:ext uri="{FF2B5EF4-FFF2-40B4-BE49-F238E27FC236}">
                <a16:creationId xmlns:a16="http://schemas.microsoft.com/office/drawing/2014/main" id="{3E5D1B9F-C4C8-50E8-40FA-1DD687516D10}"/>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marL="342900" indent="-228600" algn="l" eaLnBrk="1" hangingPunct="1">
              <a:buFont typeface="Arial" panose="020B0604020202020204" pitchFamily="34" charset="0"/>
              <a:buChar char="•"/>
              <a:defRPr/>
            </a:pPr>
            <a:r>
              <a:rPr lang="en-US" sz="2000"/>
              <a:t>Occupational Therapists within NHSGG&amp;C work as part of multidisciplinary team’s (MDT) </a:t>
            </a:r>
          </a:p>
          <a:p>
            <a:pPr marL="342900" indent="-228600" algn="l" eaLnBrk="1" hangingPunct="1">
              <a:buFont typeface="Arial" panose="020B0604020202020204" pitchFamily="34" charset="0"/>
              <a:buChar char="•"/>
              <a:defRPr/>
            </a:pPr>
            <a:r>
              <a:rPr lang="en-US" sz="2000"/>
              <a:t>One of 12 AHP job families in NHSGG&amp;C</a:t>
            </a:r>
          </a:p>
          <a:p>
            <a:pPr marL="342900" indent="-228600" algn="l" eaLnBrk="1" hangingPunct="1">
              <a:buFont typeface="Arial" panose="020B0604020202020204" pitchFamily="34" charset="0"/>
              <a:buChar char="•"/>
              <a:defRPr/>
            </a:pPr>
            <a:r>
              <a:rPr lang="en-US" sz="2000"/>
              <a:t>Role within the MDT is to communicate the progression and outcomes of assessment,  rehabilitation, discharge planning, including the identification of ongoing risks and how these have been minimised. </a:t>
            </a:r>
          </a:p>
          <a:p>
            <a:pPr marL="342900" indent="-228600" algn="l" eaLnBrk="1" hangingPunct="1">
              <a:buFont typeface="Arial" panose="020B0604020202020204" pitchFamily="34" charset="0"/>
              <a:buChar char="•"/>
              <a:defRPr/>
            </a:pPr>
            <a:r>
              <a:rPr lang="en-US" sz="2000"/>
              <a:t>Advocating for patients to ensure their wishes/goals are at the centre of all care planning.</a:t>
            </a:r>
          </a:p>
          <a:p>
            <a:pPr marL="342900" indent="-228600" algn="l" eaLnBrk="1" hangingPunct="1">
              <a:buFont typeface="Arial" panose="020B0604020202020204" pitchFamily="34" charset="0"/>
              <a:buChar char="•"/>
              <a:defRPr/>
            </a:pPr>
            <a:r>
              <a:rPr lang="en-US" sz="2000"/>
              <a:t>Attend MDT’s, case conferences/reviews.</a:t>
            </a:r>
          </a:p>
          <a:p>
            <a:pPr marL="342900" indent="-228600" algn="l" eaLnBrk="1" hangingPunct="1">
              <a:buFont typeface="Arial" panose="020B0604020202020204" pitchFamily="34" charset="0"/>
              <a:buChar char="•"/>
              <a:defRPr/>
            </a:pPr>
            <a:r>
              <a:rPr lang="en-US" sz="2000"/>
              <a:t>Promote the role of Occupational Therapy. </a:t>
            </a:r>
          </a:p>
          <a:p>
            <a:pPr marL="342900" indent="-228600" algn="l" eaLnBrk="1" hangingPunct="1">
              <a:buFont typeface="Arial" panose="020B0604020202020204" pitchFamily="34" charset="0"/>
              <a:buChar char="•"/>
              <a:defRPr/>
            </a:pPr>
            <a:r>
              <a:rPr lang="en-US" sz="2000"/>
              <a:t>Generally, in an inpatient setting work most closely with Physiotherapists, Speech and language therapists and Dieticians.</a:t>
            </a:r>
          </a:p>
          <a:p>
            <a:pPr marL="342900" indent="-228600" algn="l" eaLnBrk="1" hangingPunct="1">
              <a:buFont typeface="Arial" panose="020B0604020202020204" pitchFamily="34" charset="0"/>
              <a:buChar char="•"/>
              <a:defRPr/>
            </a:pPr>
            <a:r>
              <a:rPr lang="en-US" sz="2000"/>
              <a:t>In community settings work most closely with social work, Physiotherapists.</a:t>
            </a:r>
          </a:p>
          <a:p>
            <a:pPr marL="342900" indent="-228600" algn="l" eaLnBrk="1" hangingPunct="1">
              <a:buFont typeface="Arial" panose="020B0604020202020204" pitchFamily="34" charset="0"/>
              <a:buChar char="•"/>
              <a:defRPr/>
            </a:pPr>
            <a:endParaRPr 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E128-D166-EA14-4625-1E49FEE4478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eaLnBrk="1" hangingPunct="1"/>
            <a:r>
              <a:rPr lang="en-US" sz="2600" kern="1200">
                <a:solidFill>
                  <a:srgbClr val="FFFFFF"/>
                </a:solidFill>
                <a:latin typeface="+mj-lt"/>
                <a:ea typeface="+mj-ea"/>
                <a:cs typeface="+mj-cs"/>
              </a:rPr>
              <a:t>Where do we work?</a:t>
            </a:r>
            <a:br>
              <a:rPr lang="en-US" sz="2600" kern="1200">
                <a:solidFill>
                  <a:srgbClr val="FFFFFF"/>
                </a:solidFill>
                <a:latin typeface="+mj-lt"/>
                <a:ea typeface="+mj-ea"/>
                <a:cs typeface="+mj-cs"/>
              </a:rPr>
            </a:br>
            <a:r>
              <a:rPr lang="en-US" sz="2600" kern="1200">
                <a:solidFill>
                  <a:srgbClr val="FFFFFF"/>
                </a:solidFill>
                <a:latin typeface="+mj-lt"/>
                <a:ea typeface="+mj-ea"/>
                <a:cs typeface="+mj-cs"/>
              </a:rPr>
              <a:t>Some examples...</a:t>
            </a:r>
          </a:p>
        </p:txBody>
      </p:sp>
      <p:graphicFrame>
        <p:nvGraphicFramePr>
          <p:cNvPr id="8" name="Content Placeholder 2">
            <a:extLst>
              <a:ext uri="{FF2B5EF4-FFF2-40B4-BE49-F238E27FC236}">
                <a16:creationId xmlns:a16="http://schemas.microsoft.com/office/drawing/2014/main" id="{933FBBB8-4087-5397-EA2B-600B9A7E2DFD}"/>
              </a:ext>
            </a:extLst>
          </p:cNvPr>
          <p:cNvGraphicFramePr>
            <a:graphicFrameLocks noGrp="1"/>
          </p:cNvGraphicFramePr>
          <p:nvPr>
            <p:ph idx="1"/>
            <p:extLst>
              <p:ext uri="{D42A27DB-BD31-4B8C-83A1-F6EECF244321}">
                <p14:modId xmlns:p14="http://schemas.microsoft.com/office/powerpoint/2010/main" val="2092682953"/>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72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800" name="Rectangle 31799">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Title 1">
            <a:extLst>
              <a:ext uri="{FF2B5EF4-FFF2-40B4-BE49-F238E27FC236}">
                <a16:creationId xmlns:a16="http://schemas.microsoft.com/office/drawing/2014/main" id="{56EF1A9D-6CF8-BF4C-6BCA-962828588FA0}"/>
              </a:ext>
            </a:extLst>
          </p:cNvPr>
          <p:cNvSpPr>
            <a:spLocks noGrp="1"/>
          </p:cNvSpPr>
          <p:nvPr>
            <p:ph type="title"/>
          </p:nvPr>
        </p:nvSpPr>
        <p:spPr>
          <a:xfrm>
            <a:off x="838201" y="345810"/>
            <a:ext cx="4960945" cy="1325563"/>
          </a:xfrm>
        </p:spPr>
        <p:txBody>
          <a:bodyPr>
            <a:normAutofit/>
          </a:bodyPr>
          <a:lstStyle/>
          <a:p>
            <a:r>
              <a:rPr lang="en-GB" altLang="en-US"/>
              <a:t>Working in Acute NHSGG&amp;C</a:t>
            </a:r>
          </a:p>
        </p:txBody>
      </p:sp>
      <p:sp>
        <p:nvSpPr>
          <p:cNvPr id="31750" name="Content Placeholder 31749">
            <a:extLst>
              <a:ext uri="{FF2B5EF4-FFF2-40B4-BE49-F238E27FC236}">
                <a16:creationId xmlns:a16="http://schemas.microsoft.com/office/drawing/2014/main" id="{9C1E302A-8E3C-C0E4-500D-AEB3F0020DCA}"/>
              </a:ext>
            </a:extLst>
          </p:cNvPr>
          <p:cNvSpPr>
            <a:spLocks noGrp="1"/>
          </p:cNvSpPr>
          <p:nvPr>
            <p:ph idx="1"/>
          </p:nvPr>
        </p:nvSpPr>
        <p:spPr>
          <a:xfrm>
            <a:off x="838201" y="1825625"/>
            <a:ext cx="4933462" cy="4351338"/>
          </a:xfrm>
        </p:spPr>
        <p:txBody>
          <a:bodyPr>
            <a:normAutofit/>
          </a:bodyPr>
          <a:lstStyle/>
          <a:p>
            <a:pPr marL="0" indent="0">
              <a:buNone/>
            </a:pPr>
            <a:r>
              <a:rPr lang="en-US" sz="2200">
                <a:ea typeface="Calibri"/>
                <a:cs typeface="Calibri"/>
              </a:rPr>
              <a:t>Glasgow sites</a:t>
            </a:r>
            <a:endParaRPr lang="en-US" sz="2200"/>
          </a:p>
          <a:p>
            <a:pPr>
              <a:buFont typeface="Calibri" panose="020B0604020202020204" pitchFamily="34" charset="0"/>
              <a:buChar char="-"/>
            </a:pPr>
            <a:r>
              <a:rPr lang="en-US" sz="2200">
                <a:ea typeface="Calibri"/>
                <a:cs typeface="Calibri"/>
              </a:rPr>
              <a:t>Queen Elizabeth University </a:t>
            </a:r>
          </a:p>
          <a:p>
            <a:pPr>
              <a:buFont typeface="Calibri" panose="020B0604020202020204" pitchFamily="34" charset="0"/>
              <a:buChar char="-"/>
            </a:pPr>
            <a:r>
              <a:rPr lang="en-US" sz="2200" err="1">
                <a:ea typeface="Calibri"/>
                <a:cs typeface="Calibri"/>
              </a:rPr>
              <a:t>Gartnavel</a:t>
            </a:r>
            <a:r>
              <a:rPr lang="en-US" sz="2200">
                <a:ea typeface="Calibri"/>
                <a:cs typeface="Calibri"/>
              </a:rPr>
              <a:t> General </a:t>
            </a:r>
          </a:p>
          <a:p>
            <a:pPr>
              <a:buFont typeface="Calibri" panose="020B0604020202020204" pitchFamily="34" charset="0"/>
              <a:buChar char="-"/>
            </a:pPr>
            <a:r>
              <a:rPr lang="en-US" sz="2200">
                <a:ea typeface="Calibri"/>
                <a:cs typeface="Calibri"/>
              </a:rPr>
              <a:t>Glasgow Royal Infirmary</a:t>
            </a:r>
          </a:p>
          <a:p>
            <a:pPr>
              <a:buFont typeface="Calibri" panose="020B0604020202020204" pitchFamily="34" charset="0"/>
              <a:buChar char="-"/>
            </a:pPr>
            <a:r>
              <a:rPr lang="en-US" sz="2200" err="1">
                <a:ea typeface="Calibri"/>
                <a:cs typeface="Calibri"/>
              </a:rPr>
              <a:t>Lightbur</a:t>
            </a:r>
            <a:r>
              <a:rPr lang="en-US" sz="2200">
                <a:ea typeface="Calibri"/>
                <a:cs typeface="Calibri"/>
              </a:rPr>
              <a:t>n</a:t>
            </a:r>
          </a:p>
          <a:p>
            <a:pPr>
              <a:buFont typeface="Calibri" panose="020B0604020202020204" pitchFamily="34" charset="0"/>
              <a:buChar char="-"/>
            </a:pPr>
            <a:r>
              <a:rPr lang="en-US" sz="2200">
                <a:ea typeface="Calibri"/>
                <a:cs typeface="Calibri"/>
              </a:rPr>
              <a:t>Stobhill</a:t>
            </a:r>
          </a:p>
          <a:p>
            <a:pPr marL="0" indent="0">
              <a:buNone/>
            </a:pPr>
            <a:r>
              <a:rPr lang="en-US" sz="2200">
                <a:ea typeface="Calibri"/>
                <a:cs typeface="Calibri"/>
              </a:rPr>
              <a:t>Clyde sites</a:t>
            </a:r>
          </a:p>
          <a:p>
            <a:pPr>
              <a:buFont typeface="Calibri" panose="020B0604020202020204" pitchFamily="34" charset="0"/>
              <a:buChar char="-"/>
            </a:pPr>
            <a:r>
              <a:rPr lang="en-US" sz="2200">
                <a:ea typeface="Calibri"/>
                <a:cs typeface="Calibri"/>
              </a:rPr>
              <a:t>Royal Alexandra </a:t>
            </a:r>
          </a:p>
          <a:p>
            <a:pPr>
              <a:buFont typeface="Calibri" panose="020B0604020202020204" pitchFamily="34" charset="0"/>
              <a:buChar char="-"/>
            </a:pPr>
            <a:r>
              <a:rPr lang="en-US" sz="2200">
                <a:ea typeface="Calibri"/>
                <a:cs typeface="Calibri"/>
              </a:rPr>
              <a:t>Vale of Leven </a:t>
            </a:r>
          </a:p>
          <a:p>
            <a:pPr>
              <a:buFont typeface="Calibri" panose="020B0604020202020204" pitchFamily="34" charset="0"/>
              <a:buChar char="-"/>
            </a:pPr>
            <a:r>
              <a:rPr lang="en-US" sz="2200">
                <a:ea typeface="Calibri"/>
                <a:cs typeface="Calibri"/>
              </a:rPr>
              <a:t>Inverclyde Royal</a:t>
            </a:r>
          </a:p>
          <a:p>
            <a:pPr>
              <a:buFont typeface="Calibri" panose="020B0604020202020204" pitchFamily="34" charset="0"/>
              <a:buChar char="-"/>
            </a:pPr>
            <a:endParaRPr lang="en-US" sz="2200">
              <a:ea typeface="Calibri"/>
              <a:cs typeface="Calibri"/>
            </a:endParaRPr>
          </a:p>
          <a:p>
            <a:pPr marL="0" indent="0">
              <a:buNone/>
            </a:pPr>
            <a:endParaRPr lang="en-US" sz="2200">
              <a:ea typeface="Calibri"/>
              <a:cs typeface="Calibri"/>
            </a:endParaRPr>
          </a:p>
        </p:txBody>
      </p:sp>
      <p:pic>
        <p:nvPicPr>
          <p:cNvPr id="3" name="Picture 2" descr="NHS - The Front Main Entrance to Gartnavel General Hospital will be closed  this weekend for essential maintenance work from 6am on Saturday 6  February. Please use the entrance to the GP">
            <a:extLst>
              <a:ext uri="{FF2B5EF4-FFF2-40B4-BE49-F238E27FC236}">
                <a16:creationId xmlns:a16="http://schemas.microsoft.com/office/drawing/2014/main" id="{DC2767A6-10A1-4E5C-7362-E1501BFEA887}"/>
              </a:ext>
            </a:extLst>
          </p:cNvPr>
          <p:cNvPicPr>
            <a:picLocks noChangeAspect="1"/>
          </p:cNvPicPr>
          <p:nvPr/>
        </p:nvPicPr>
        <p:blipFill>
          <a:blip r:embed="rId2"/>
          <a:srcRect l="17915" r="9656" b="1"/>
          <a:stretch>
            <a:fillRect/>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31801" name="Arc 3180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Content Placeholder 1" descr="One of the main blocks of Glasgow Royal Infirmary overlooking the Cathedral  Precint. Designed by James Miller in a Beaux Arts style, it was originally  named the Jubilee Block to mark Queen">
            <a:extLst>
              <a:ext uri="{FF2B5EF4-FFF2-40B4-BE49-F238E27FC236}">
                <a16:creationId xmlns:a16="http://schemas.microsoft.com/office/drawing/2014/main" id="{9065A6DF-27AD-70D5-41BE-C42AF05B7BE2}"/>
              </a:ext>
            </a:extLst>
          </p:cNvPr>
          <p:cNvPicPr>
            <a:picLocks noChangeAspect="1"/>
          </p:cNvPicPr>
          <p:nvPr/>
        </p:nvPicPr>
        <p:blipFill>
          <a:blip r:embed="rId3"/>
          <a:srcRect l="15243" r="18941" b="-4"/>
          <a:stretch>
            <a:fillRect/>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aisley hospital patient has waited more than three years for treatment |  Glasgow Live">
            <a:extLst>
              <a:ext uri="{FF2B5EF4-FFF2-40B4-BE49-F238E27FC236}">
                <a16:creationId xmlns:a16="http://schemas.microsoft.com/office/drawing/2014/main" id="{338BCAB2-35B3-478A-1FA7-A6F374BB7533}"/>
              </a:ext>
            </a:extLst>
          </p:cNvPr>
          <p:cNvPicPr>
            <a:picLocks noChangeAspect="1"/>
          </p:cNvPicPr>
          <p:nvPr/>
        </p:nvPicPr>
        <p:blipFill>
          <a:blip r:embed="rId4"/>
          <a:srcRect l="24018" r="33729" b="-3"/>
          <a:stretch>
            <a:fillRect/>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0</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1_Office Theme</vt:lpstr>
      <vt:lpstr>Office Theme</vt:lpstr>
      <vt:lpstr>Get Ready For – Occupational Therapy</vt:lpstr>
      <vt:lpstr>What Is Occupational Therapy?</vt:lpstr>
      <vt:lpstr>What attributes make a good OT?</vt:lpstr>
      <vt:lpstr>What OT's help with</vt:lpstr>
      <vt:lpstr>How OTs Support People </vt:lpstr>
      <vt:lpstr> </vt:lpstr>
      <vt:lpstr>Working in a Multidisciplinary Team </vt:lpstr>
      <vt:lpstr>Where do we work? Some examples...</vt:lpstr>
      <vt:lpstr>Working in Acute NHSGG&amp;C</vt:lpstr>
      <vt:lpstr>Specialty Areas On GGC Acute Rotation  Rotational posts allow opportunity to work in a broad range of clinical areas as a new graduate making it an ideal 1st post!</vt:lpstr>
      <vt:lpstr>Community Based Case Examples</vt:lpstr>
      <vt:lpstr>Community Based Case Examples</vt:lpstr>
      <vt:lpstr>Community Based Case Examples</vt:lpstr>
      <vt:lpstr>Acute Case Study</vt:lpstr>
      <vt:lpstr>Acute case study continued</vt:lpstr>
      <vt:lpstr>Acute case study continued</vt:lpstr>
      <vt:lpstr>Routes in to OT</vt:lpstr>
      <vt:lpstr>Next steps?</vt:lpstr>
      <vt:lpstr>Questions???</vt:lpstr>
    </vt:vector>
  </TitlesOfParts>
  <Company>NHS Greater Glasgow &amp; Clyde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 we work?</dc:title>
  <dc:creator>Judith Rennie (NHS Greater Glasgow and Clyde)</dc:creator>
  <cp:revision>7</cp:revision>
  <dcterms:created xsi:type="dcterms:W3CDTF">2026-03-25T10:12:54Z</dcterms:created>
  <dcterms:modified xsi:type="dcterms:W3CDTF">2026-06-17T08:32:11Z</dcterms:modified>
</cp:coreProperties>
</file>