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5_0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62" r:id="rId3"/>
    <p:sldId id="265" r:id="rId4"/>
    <p:sldId id="263" r:id="rId5"/>
  </p:sldIdLst>
  <p:sldSz cx="9180513" cy="7200900"/>
  <p:notesSz cx="6797675" cy="9926638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269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7C2F038-79C8-6010-E62F-D48117A5480B}" name="Liz-Anne Lewsley (NHS Greater Glasgow and Clyde)" initials="LL" userId="S::liz-anne.lewsley3@xggc.scot.nhs.uk::88420ebb-1226-43ca-9eaa-34f70e2fd139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z-Anne Lewsley (NHS Greater Glasgow and Clyde)" initials="LL(GGaC" lastIdx="1" clrIdx="0">
    <p:extLst>
      <p:ext uri="{19B8F6BF-5375-455C-9EA6-DF929625EA0E}">
        <p15:presenceInfo xmlns:p15="http://schemas.microsoft.com/office/powerpoint/2012/main" userId="Liz-Anne Lewsley (NHS Greater Glasgow and Clyde)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51" autoAdjust="0"/>
    <p:restoredTop sz="95979" autoAdjust="0"/>
  </p:normalViewPr>
  <p:slideViewPr>
    <p:cSldViewPr>
      <p:cViewPr varScale="1">
        <p:scale>
          <a:sx n="68" d="100"/>
          <a:sy n="68" d="100"/>
        </p:scale>
        <p:origin x="1052" y="72"/>
      </p:cViewPr>
      <p:guideLst>
        <p:guide orient="horz" pos="2269"/>
        <p:guide pos="289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omments/modernComment_105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627FCDA-1E6E-4760-90B8-BBA709190BDF}" authorId="{C7C2F038-79C8-6010-E62F-D48117A5480B}" created="2026-07-31T12:16:06.782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61"/>
      <ac:spMk id="3074" creationId="{00000000-0000-0000-0000-000000000000}"/>
      <ac:txMk cp="144" len="17">
        <ac:context len="540" hash="3906000487"/>
      </ac:txMk>
    </ac:txMkLst>
    <p188:pos x="2385429" y="566737"/>
    <p188:txBody>
      <a:bodyPr/>
      <a:lstStyle/>
      <a:p>
        <a:r>
          <a:rPr lang="en-GB"/>
          <a:t>Cannot add a check box to PP - well I can’t figure out how to do it.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27113" y="744538"/>
            <a:ext cx="474345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GB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GB" dirty="0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215A6285-D5E8-4BE3-8279-B989E80EC1EF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13690872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A6285-D5E8-4BE3-8279-B989E80EC1EF}" type="slidenum">
              <a:rPr lang="en-GB" altLang="en-US" smtClean="0"/>
              <a:pPr>
                <a:defRPr/>
              </a:pPr>
              <a:t>1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830653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0A03D66-5CF5-C28F-4654-A4218B2B17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="" xmlns:a16="http://schemas.microsoft.com/office/drawing/2014/main" id="{8D66C618-7F89-A594-DAE7-4F1F0F3DC8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Notes Placeholder 2">
            <a:extLst>
              <a:ext uri="{FF2B5EF4-FFF2-40B4-BE49-F238E27FC236}">
                <a16:creationId xmlns="" xmlns:a16="http://schemas.microsoft.com/office/drawing/2014/main" id="{920CA27A-812B-5E41-E3B0-E3FF6C017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1D10EA63-9975-B70E-C4D0-6E297331CB5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A6285-D5E8-4BE3-8279-B989E80EC1EF}" type="slidenum">
              <a:rPr lang="en-GB" altLang="en-US" smtClean="0"/>
              <a:pPr>
                <a:defRPr/>
              </a:pPr>
              <a:t>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6286896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5A6285-D5E8-4BE3-8279-B989E80EC1EF}" type="slidenum">
              <a:rPr lang="en-GB" altLang="en-US" smtClean="0"/>
              <a:pPr>
                <a:defRPr/>
              </a:pPr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00859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8975" y="2236788"/>
            <a:ext cx="7802563" cy="1543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6363" y="4079875"/>
            <a:ext cx="6427787" cy="1841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527BB8-C48D-4C60-BBB7-BA2F4D4CC3FF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4363E-201E-44F6-97E3-FD0071E35F5D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826023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801C4E-2A0B-4869-9CD4-44378B97CFBC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2772325-C2CC-4573-8707-F68E2E98161F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737528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5488" y="4627563"/>
            <a:ext cx="7802562" cy="1430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5488" y="3052763"/>
            <a:ext cx="7802562" cy="157480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10000E-DD00-42F2-A18E-D1C40C9DBC6D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5DD4A3-15D2-48E1-8866-C8D8BE8C345A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4822876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8788" y="1679575"/>
            <a:ext cx="4054475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5663" y="1679575"/>
            <a:ext cx="4056062" cy="47529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2D5221-21B1-4AE5-A0AF-E7FA42ED3C13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403491-3B91-4538-A6D9-5D40CE85EA5C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439745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288925"/>
            <a:ext cx="8262937" cy="12001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8788" y="1611313"/>
            <a:ext cx="4056062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788" y="2284413"/>
            <a:ext cx="4056062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4075" y="1611313"/>
            <a:ext cx="4057650" cy="6731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4075" y="2284413"/>
            <a:ext cx="4057650" cy="414813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DDFE0F-C2C2-418B-BCE7-960C5D815551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209AD00-D6C2-4352-9BC4-435EC56D13DC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1192387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F1BCA9-369A-43AE-BC65-8542E3C96E6F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54CD32-CD8C-417B-882E-C98C38F5F022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703890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B17315-97B6-4ABC-8E3C-D6393CC2C9A0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A2ABC4-D5F2-4B5A-B3B2-14D597C1562E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600394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8788" y="287338"/>
            <a:ext cx="3021012" cy="12192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38" y="287338"/>
            <a:ext cx="5132387" cy="61452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8788" y="1506538"/>
            <a:ext cx="3021012" cy="49260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A7C27-98DF-428E-B99A-A2626292ACBC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E5B40B-3A6D-4996-98DB-CF6F621D8234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509662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225" y="5040313"/>
            <a:ext cx="5507038" cy="59531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00225" y="642938"/>
            <a:ext cx="5507038" cy="43211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00225" y="5635625"/>
            <a:ext cx="5507038" cy="84455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69795F-C2AB-4C36-9E4E-ACE003E6FE56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7109BE-72A7-4D39-A46F-8608866D326A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9175203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4BE758-F1AC-4A5D-9E59-9288FF6865EE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624C82-1A48-4069-9D79-C457BAA402F6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8313712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6388" y="287338"/>
            <a:ext cx="2065337" cy="614521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8788" y="287338"/>
            <a:ext cx="6045200" cy="614521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5DDEA9-E0B4-4E01-AE81-E2784D60196C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5468FA-6F4E-4D0D-8EFD-34866218314F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5264569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8788" y="287338"/>
            <a:ext cx="8262937" cy="12017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8788" y="1679575"/>
            <a:ext cx="4054475" cy="2300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65663" y="1679575"/>
            <a:ext cx="4056062" cy="2300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8788" y="4132263"/>
            <a:ext cx="4054475" cy="2300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5663" y="4132263"/>
            <a:ext cx="4056062" cy="2300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676C5-84FC-4EF3-A246-DBB0316E04A7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E26FF9-7E1B-43B8-84B3-C9FDFAA1A00C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17192843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87338"/>
            <a:ext cx="8262937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081" tIns="44540" rIns="89081" bIns="4454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79575"/>
            <a:ext cx="8262937" cy="475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89081" tIns="44540" rIns="89081" bIns="4454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557963"/>
            <a:ext cx="21415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81" tIns="44540" rIns="89081" bIns="4454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D58E8125-0BBB-4932-93D3-E3BA2A4DB522}" type="datetime1">
              <a:rPr lang="en-US" smtClean="0"/>
              <a:t>10/22/2026</a:t>
            </a:fld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557963"/>
            <a:ext cx="2906713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81" tIns="44540" rIns="89081" bIns="4454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cs typeface="+mn-cs"/>
              </a:defRPr>
            </a:lvl1pPr>
          </a:lstStyle>
          <a:p>
            <a:pPr>
              <a:defRPr/>
            </a:pPr>
            <a:r>
              <a:rPr lang="en-GB" smtClean="0"/>
              <a:t>Form 51.043A - Research Study Risk Assessment - Version 1.0</a:t>
            </a: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0188" y="6557963"/>
            <a:ext cx="2141537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89081" tIns="44540" rIns="89081" bIns="4454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00BD7F38-124E-4074-BEB0-FF718DFA9846}" type="slidenum">
              <a:rPr lang="en-GB" altLang="en-US"/>
              <a:pPr>
                <a:defRPr/>
              </a:pPr>
              <a:t>‹#›</a:t>
            </a:fld>
            <a:endParaRPr lang="en-GB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dt="0"/>
  <p:txStyles>
    <p:titleStyle>
      <a:lvl1pPr algn="ctr" defTabSz="8905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905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2pPr>
      <a:lvl3pPr algn="ctr" defTabSz="8905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3pPr>
      <a:lvl4pPr algn="ctr" defTabSz="8905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4pPr>
      <a:lvl5pPr algn="ctr" defTabSz="890588" rtl="0" eaLnBrk="0" fontAlgn="base" hangingPunct="0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5pPr>
      <a:lvl6pPr marL="457200" algn="ctr" defTabSz="890588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6pPr>
      <a:lvl7pPr marL="914400" algn="ctr" defTabSz="890588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7pPr>
      <a:lvl8pPr marL="1371600" algn="ctr" defTabSz="890588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8pPr>
      <a:lvl9pPr marL="1828800" algn="ctr" defTabSz="890588" rtl="0" fontAlgn="base">
        <a:spcBef>
          <a:spcPct val="0"/>
        </a:spcBef>
        <a:spcAft>
          <a:spcPct val="0"/>
        </a:spcAft>
        <a:defRPr sz="4300">
          <a:solidFill>
            <a:schemeClr val="tx2"/>
          </a:solidFill>
          <a:latin typeface="Arial" charset="0"/>
        </a:defRPr>
      </a:lvl9pPr>
    </p:titleStyle>
    <p:bodyStyle>
      <a:lvl1pPr marL="333375" indent="-333375" algn="l" defTabSz="890588" rtl="0" eaLnBrk="0" fontAlgn="base" hangingPunct="0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23900" indent="-277813" algn="l" defTabSz="890588" rtl="0" eaLnBrk="0" fontAlgn="base" hangingPunct="0">
        <a:spcBef>
          <a:spcPct val="20000"/>
        </a:spcBef>
        <a:spcAft>
          <a:spcPct val="0"/>
        </a:spcAft>
        <a:buChar char="–"/>
        <a:defRPr sz="2700">
          <a:solidFill>
            <a:schemeClr val="tx1"/>
          </a:solidFill>
          <a:latin typeface="+mn-lt"/>
        </a:defRPr>
      </a:lvl2pPr>
      <a:lvl3pPr marL="1112838" indent="-222250" algn="l" defTabSz="890588" rtl="0" eaLnBrk="0" fontAlgn="base" hangingPunct="0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</a:defRPr>
      </a:lvl3pPr>
      <a:lvl4pPr marL="1558925" indent="-222250" algn="l" defTabSz="890588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2005013" indent="-223838" algn="l" defTabSz="890588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462213" indent="-223838" algn="l" defTabSz="8905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919413" indent="-223838" algn="l" defTabSz="8905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376613" indent="-223838" algn="l" defTabSz="8905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833813" indent="-223838" algn="l" defTabSz="890588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5_0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sz="quarter"/>
          </p:nvPr>
        </p:nvSpPr>
        <p:spPr>
          <a:xfrm>
            <a:off x="233363" y="652462"/>
            <a:ext cx="8712200" cy="1435820"/>
          </a:xfrm>
        </p:spPr>
        <p:txBody>
          <a:bodyPr/>
          <a:lstStyle/>
          <a:p>
            <a:pPr algn="l" eaLnBrk="1" hangingPunct="1"/>
            <a:r>
              <a:rPr lang="en-GB" altLang="en-US" sz="900" b="1" dirty="0"/>
              <a:t>R&amp;I Ref: _________	Overall Score: ____________    	Assessor: __________ 	Version: ________             Date: __________   </a:t>
            </a:r>
            <a:br>
              <a:rPr lang="en-GB" altLang="en-US" sz="900" b="1" dirty="0"/>
            </a:br>
            <a:r>
              <a:rPr lang="en-GB" altLang="en-US" sz="900" b="1" dirty="0"/>
              <a:t/>
            </a:r>
            <a:br>
              <a:rPr lang="en-GB" altLang="en-US" sz="900" b="1" dirty="0"/>
            </a:br>
            <a:r>
              <a:rPr lang="en-GB" altLang="en-US" sz="900" b="1" dirty="0"/>
              <a:t>Documented on SReDA (Add X to confirm):   </a:t>
            </a:r>
            <a:br>
              <a:rPr lang="en-GB" altLang="en-US" sz="900" b="1" dirty="0"/>
            </a:br>
            <a:r>
              <a:rPr lang="en-GB" altLang="en-US" sz="900" b="1" dirty="0"/>
              <a:t/>
            </a:r>
            <a:br>
              <a:rPr lang="en-GB" altLang="en-US" sz="900" b="1" dirty="0"/>
            </a:br>
            <a:r>
              <a:rPr lang="en-GB" altLang="en-US" sz="900" b="1" dirty="0"/>
              <a:t>Assessor Comments: ________________________________________________________________________________________________________</a:t>
            </a:r>
            <a:br>
              <a:rPr lang="en-GB" altLang="en-US" sz="900" b="1" dirty="0"/>
            </a:br>
            <a:r>
              <a:rPr lang="en-GB" altLang="en-US" sz="900" b="1" dirty="0"/>
              <a:t>___________________________________________________________________________________________________________________________</a:t>
            </a:r>
            <a:br>
              <a:rPr lang="en-GB" altLang="en-US" sz="900" b="1" dirty="0"/>
            </a:br>
            <a:r>
              <a:rPr lang="en-GB" altLang="en-US" sz="900" b="1" dirty="0"/>
              <a:t>___________________________________________________________________________________________________________________________</a:t>
            </a:r>
            <a:endParaRPr lang="en-GB" altLang="en-US" sz="900" dirty="0"/>
          </a:p>
        </p:txBody>
      </p:sp>
      <p:sp>
        <p:nvSpPr>
          <p:cNvPr id="3075" name="Text Box 100"/>
          <p:cNvSpPr txBox="1">
            <a:spLocks noChangeArrowheads="1"/>
          </p:cNvSpPr>
          <p:nvPr/>
        </p:nvSpPr>
        <p:spPr bwMode="auto">
          <a:xfrm>
            <a:off x="233363" y="2088282"/>
            <a:ext cx="8821389" cy="60146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9081" tIns="44540" rIns="89081" bIns="44540"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u="sng" dirty="0"/>
              <a:t>Instructions</a:t>
            </a:r>
            <a:endParaRPr lang="en-GB" altLang="en-US" sz="10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dirty="0"/>
              <a:t>From the protocol establish which score for each of the categories on Page 2 best fits the research study. Add scores to establish whether study is low, medium or high risk. Justification for each score should be given on Page 3.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000" dirty="0"/>
          </a:p>
          <a:p>
            <a:pPr algn="ctr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r>
              <a:rPr lang="en-GB" altLang="en-US" sz="1000" b="1" dirty="0"/>
              <a:t>This risk assessment is based on risk to patient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GB" altLang="en-US" sz="1000" b="1" dirty="0"/>
              <a:t>LOW RISK </a:t>
            </a:r>
            <a:r>
              <a:rPr lang="en-GB" altLang="en-US" sz="1000" b="1" dirty="0" smtClean="0"/>
              <a:t>0-4      </a:t>
            </a:r>
            <a:r>
              <a:rPr lang="en-GB" altLang="en-US" sz="1000" b="1" dirty="0"/>
              <a:t>MEDIUM RISK 5-8       HIGH RISK 9-12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None/>
            </a:pPr>
            <a:r>
              <a:rPr lang="en-GB" altLang="en-US" sz="1000" b="1" u="sng" dirty="0"/>
              <a:t>Sponsor Research Co-Ordinator/Facilitator signature</a:t>
            </a:r>
            <a:r>
              <a:rPr lang="en-GB" altLang="en-US" sz="1000" b="1" dirty="0"/>
              <a:t>                                               </a:t>
            </a:r>
            <a:r>
              <a:rPr lang="en-GB" altLang="en-US" sz="1000" b="1" u="sng" dirty="0"/>
              <a:t>Date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000" b="1" u="sng" dirty="0"/>
              <a:t>If the study has been scored HIGH RISK, or there is a score of 3 for two of the sections from A, B , C and D (irrespective of score OR a safety concern is identified at any point during the study then please discuss with the Research Governance Manager)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GB" altLang="en-US" sz="1000" b="1" u="sng" dirty="0"/>
              <a:t>Date of Discussion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GB" altLang="en-US" sz="1000" b="1" u="sng" dirty="0"/>
              <a:t>Comments 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r>
              <a:rPr lang="en-GB" altLang="en-US" sz="1000" b="1" u="sng" dirty="0"/>
              <a:t>Research Governance Manager signature</a:t>
            </a:r>
            <a:r>
              <a:rPr lang="en-GB" altLang="en-US" sz="1000" b="1" dirty="0"/>
              <a:t>                                               </a:t>
            </a:r>
            <a:r>
              <a:rPr lang="en-GB" altLang="en-US" sz="1000" b="1" u="sng" dirty="0"/>
              <a:t>Date</a:t>
            </a:r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  <a:p>
            <a:pPr algn="ctr" eaLnBrk="1" hangingPunct="1">
              <a:lnSpc>
                <a:spcPct val="80000"/>
              </a:lnSpc>
              <a:spcBef>
                <a:spcPct val="50000"/>
              </a:spcBef>
              <a:buFontTx/>
              <a:buNone/>
            </a:pPr>
            <a:endParaRPr lang="en-GB" altLang="en-US" sz="1000" b="1" u="sng" dirty="0"/>
          </a:p>
        </p:txBody>
      </p:sp>
      <p:sp>
        <p:nvSpPr>
          <p:cNvPr id="3077" name="Text Box 223"/>
          <p:cNvSpPr txBox="1">
            <a:spLocks noChangeArrowheads="1"/>
          </p:cNvSpPr>
          <p:nvPr/>
        </p:nvSpPr>
        <p:spPr bwMode="auto">
          <a:xfrm>
            <a:off x="1638300" y="287338"/>
            <a:ext cx="6624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200" b="1" dirty="0">
                <a:solidFill>
                  <a:schemeClr val="tx2"/>
                </a:solidFill>
              </a:rPr>
              <a:t>RISK ASSESSMENT FOR RESEARCH STUDIES SPONSORED BY </a:t>
            </a:r>
            <a:r>
              <a:rPr lang="en-GB" altLang="en-US" sz="1200" b="1" dirty="0" smtClean="0">
                <a:solidFill>
                  <a:schemeClr val="tx2"/>
                </a:solidFill>
              </a:rPr>
              <a:t>NHSGGC</a:t>
            </a:r>
            <a:endParaRPr lang="en-GB" altLang="en-US" sz="1200" b="1" dirty="0">
              <a:solidFill>
                <a:schemeClr val="tx2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="" xmlns:a16="http://schemas.microsoft.com/office/drawing/2014/main" id="{801FB92C-D82B-6339-E3F1-718D07D68F99}"/>
              </a:ext>
            </a:extLst>
          </p:cNvPr>
          <p:cNvSpPr/>
          <p:nvPr/>
        </p:nvSpPr>
        <p:spPr bwMode="auto">
          <a:xfrm>
            <a:off x="2790056" y="1135382"/>
            <a:ext cx="268460" cy="211866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89058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913264"/>
            <a:ext cx="7237212" cy="28763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Form 51.043A - Research Study Risk Assessment - Version 1.0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26FF9-7E1B-43B8-84B3-C9FDFAA1A00C}" type="slidenum">
              <a:rPr lang="en-GB" altLang="en-US" smtClean="0"/>
              <a:pPr>
                <a:defRPr/>
              </a:pPr>
              <a:t>1</a:t>
            </a:fld>
            <a:endParaRPr lang="en-GB" altLang="en-US" dirty="0"/>
          </a:p>
        </p:txBody>
      </p:sp>
    </p:spTree>
  </p:cSld>
  <p:clrMapOvr>
    <a:masterClrMapping/>
  </p:clrMapOvr>
  <p:extLst mod="1">
    <p:ext uri="{6950BFC3-D8DA-4A85-94F7-54DA5524770B}">
      <p188:commentRel xmlns="" xmlns:p188="http://schemas.microsoft.com/office/powerpoint/2018/8/main" r:id="rId3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53"/>
          <p:cNvSpPr txBox="1">
            <a:spLocks noChangeArrowheads="1"/>
          </p:cNvSpPr>
          <p:nvPr/>
        </p:nvSpPr>
        <p:spPr bwMode="auto">
          <a:xfrm>
            <a:off x="2438400" y="2233613"/>
            <a:ext cx="2386013" cy="944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81" tIns="44540" rIns="89081" bIns="44540"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800" dirty="0"/>
              <a:t>Vulnerable groups  refers to, for example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/>
              <a:t>•Paediatric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/>
              <a:t>•Adults with learning disabilities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/>
              <a:t>•Adults with incapacity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/>
              <a:t>•Adults with mental health illness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/>
              <a:t>•Studies involving pregnant women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800" dirty="0"/>
              <a:t>•Studies involving addictions</a:t>
            </a:r>
          </a:p>
        </p:txBody>
      </p:sp>
      <p:grpSp>
        <p:nvGrpSpPr>
          <p:cNvPr id="4100" name="Group 154"/>
          <p:cNvGrpSpPr>
            <a:grpSpLocks/>
          </p:cNvGrpSpPr>
          <p:nvPr/>
        </p:nvGrpSpPr>
        <p:grpSpPr bwMode="auto">
          <a:xfrm>
            <a:off x="4514850" y="38100"/>
            <a:ext cx="4595813" cy="3600000"/>
            <a:chOff x="2844" y="24"/>
            <a:chExt cx="2895" cy="2380"/>
          </a:xfrm>
        </p:grpSpPr>
        <p:sp>
          <p:nvSpPr>
            <p:cNvPr id="4183" name="Rectangle 57"/>
            <p:cNvSpPr>
              <a:spLocks noChangeArrowheads="1"/>
            </p:cNvSpPr>
            <p:nvPr/>
          </p:nvSpPr>
          <p:spPr bwMode="auto">
            <a:xfrm>
              <a:off x="2846" y="160"/>
              <a:ext cx="2858" cy="2244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>
                <a:highlight>
                  <a:srgbClr val="FFFF00"/>
                </a:highlight>
              </a:endParaRPr>
            </a:p>
          </p:txBody>
        </p:sp>
        <p:sp>
          <p:nvSpPr>
            <p:cNvPr id="4184" name="Text Box 58"/>
            <p:cNvSpPr txBox="1">
              <a:spLocks noChangeArrowheads="1"/>
            </p:cNvSpPr>
            <p:nvPr/>
          </p:nvSpPr>
          <p:spPr bwMode="auto">
            <a:xfrm>
              <a:off x="4284" y="602"/>
              <a:ext cx="141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Not peer reviewed by eligible funder</a:t>
              </a:r>
            </a:p>
          </p:txBody>
        </p:sp>
        <p:sp>
          <p:nvSpPr>
            <p:cNvPr id="4185" name="Text Box 59"/>
            <p:cNvSpPr txBox="1">
              <a:spLocks noChangeArrowheads="1"/>
            </p:cNvSpPr>
            <p:nvPr/>
          </p:nvSpPr>
          <p:spPr bwMode="auto">
            <a:xfrm>
              <a:off x="4299" y="1176"/>
              <a:ext cx="141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Not peer reviewed by eligible funder</a:t>
              </a:r>
            </a:p>
          </p:txBody>
        </p:sp>
        <p:sp>
          <p:nvSpPr>
            <p:cNvPr id="4186" name="Text Box 60"/>
            <p:cNvSpPr txBox="1">
              <a:spLocks noChangeArrowheads="1"/>
            </p:cNvSpPr>
            <p:nvPr/>
          </p:nvSpPr>
          <p:spPr bwMode="auto">
            <a:xfrm>
              <a:off x="3485" y="287"/>
              <a:ext cx="177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b="1" dirty="0"/>
                <a:t>Protocol</a:t>
              </a:r>
            </a:p>
          </p:txBody>
        </p:sp>
        <p:sp>
          <p:nvSpPr>
            <p:cNvPr id="4187" name="Line 61"/>
            <p:cNvSpPr>
              <a:spLocks noChangeShapeType="1"/>
            </p:cNvSpPr>
            <p:nvPr/>
          </p:nvSpPr>
          <p:spPr bwMode="auto">
            <a:xfrm>
              <a:off x="3394" y="579"/>
              <a:ext cx="16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88" name="Text Box 62"/>
            <p:cNvSpPr txBox="1">
              <a:spLocks noChangeArrowheads="1"/>
            </p:cNvSpPr>
            <p:nvPr/>
          </p:nvSpPr>
          <p:spPr bwMode="auto">
            <a:xfrm>
              <a:off x="3895" y="360"/>
              <a:ext cx="95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Complex protocol</a:t>
              </a:r>
            </a:p>
          </p:txBody>
        </p:sp>
        <p:sp>
          <p:nvSpPr>
            <p:cNvPr id="4189" name="Line 63"/>
            <p:cNvSpPr>
              <a:spLocks noChangeShapeType="1"/>
            </p:cNvSpPr>
            <p:nvPr/>
          </p:nvSpPr>
          <p:spPr bwMode="auto">
            <a:xfrm>
              <a:off x="4397" y="484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0" name="Line 64"/>
            <p:cNvSpPr>
              <a:spLocks noChangeShapeType="1"/>
            </p:cNvSpPr>
            <p:nvPr/>
          </p:nvSpPr>
          <p:spPr bwMode="auto">
            <a:xfrm>
              <a:off x="3394" y="579"/>
              <a:ext cx="0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1" name="Line 65"/>
            <p:cNvSpPr>
              <a:spLocks noChangeShapeType="1"/>
            </p:cNvSpPr>
            <p:nvPr/>
          </p:nvSpPr>
          <p:spPr bwMode="auto">
            <a:xfrm>
              <a:off x="5078" y="590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2" name="Text Box 66"/>
            <p:cNvSpPr txBox="1">
              <a:spLocks noChangeArrowheads="1"/>
            </p:cNvSpPr>
            <p:nvPr/>
          </p:nvSpPr>
          <p:spPr bwMode="auto">
            <a:xfrm>
              <a:off x="2894" y="607"/>
              <a:ext cx="1269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Peer reviewed by eligible funder</a:t>
              </a:r>
            </a:p>
          </p:txBody>
        </p:sp>
        <p:sp>
          <p:nvSpPr>
            <p:cNvPr id="4193" name="Text Box 67"/>
            <p:cNvSpPr txBox="1">
              <a:spLocks noChangeArrowheads="1"/>
            </p:cNvSpPr>
            <p:nvPr/>
          </p:nvSpPr>
          <p:spPr bwMode="auto">
            <a:xfrm>
              <a:off x="3804" y="905"/>
              <a:ext cx="1184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Non complex protocol</a:t>
              </a:r>
            </a:p>
          </p:txBody>
        </p:sp>
        <p:sp>
          <p:nvSpPr>
            <p:cNvPr id="4194" name="Oval 68"/>
            <p:cNvSpPr>
              <a:spLocks noChangeArrowheads="1"/>
            </p:cNvSpPr>
            <p:nvPr/>
          </p:nvSpPr>
          <p:spPr bwMode="auto">
            <a:xfrm>
              <a:off x="3349" y="736"/>
              <a:ext cx="90" cy="9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2</a:t>
              </a:r>
            </a:p>
          </p:txBody>
        </p:sp>
        <p:sp>
          <p:nvSpPr>
            <p:cNvPr id="4195" name="Oval 69"/>
            <p:cNvSpPr>
              <a:spLocks noChangeArrowheads="1"/>
            </p:cNvSpPr>
            <p:nvPr/>
          </p:nvSpPr>
          <p:spPr bwMode="auto">
            <a:xfrm>
              <a:off x="5034" y="736"/>
              <a:ext cx="91" cy="9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3</a:t>
              </a:r>
            </a:p>
          </p:txBody>
        </p:sp>
        <p:sp>
          <p:nvSpPr>
            <p:cNvPr id="4196" name="Text Box 70"/>
            <p:cNvSpPr txBox="1">
              <a:spLocks noChangeArrowheads="1"/>
            </p:cNvSpPr>
            <p:nvPr/>
          </p:nvSpPr>
          <p:spPr bwMode="auto">
            <a:xfrm>
              <a:off x="2939" y="1659"/>
              <a:ext cx="2800" cy="4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dirty="0"/>
                <a:t>Examples of a Complex protocol</a:t>
              </a:r>
            </a:p>
            <a:p>
              <a:pPr indent="87313" eaLnBrk="1" hangingPunct="1">
                <a:spcBef>
                  <a:spcPct val="0"/>
                </a:spcBef>
              </a:pPr>
              <a:r>
                <a:rPr lang="en-GB" altLang="en-US" sz="800" dirty="0"/>
                <a:t>Lots of blood samples, additional procedures such as ECG, MRI and outwith routine</a:t>
              </a:r>
            </a:p>
            <a:p>
              <a:pPr indent="87313" eaLnBrk="1" hangingPunct="1">
                <a:spcBef>
                  <a:spcPct val="0"/>
                </a:spcBef>
              </a:pPr>
              <a:r>
                <a:rPr lang="en-GB" altLang="en-US" sz="800" dirty="0"/>
                <a:t>Multiple visits by patient (greater than normal visits for condition with tests to be carried out)</a:t>
              </a:r>
            </a:p>
            <a:p>
              <a:pPr indent="87313" eaLnBrk="1" hangingPunct="1">
                <a:spcBef>
                  <a:spcPct val="0"/>
                </a:spcBef>
              </a:pPr>
              <a:r>
                <a:rPr lang="en-GB" altLang="en-US" sz="800" dirty="0"/>
                <a:t>Multiple interventions</a:t>
              </a:r>
            </a:p>
            <a:p>
              <a:pPr indent="87313" eaLnBrk="1" hangingPunct="1">
                <a:spcBef>
                  <a:spcPct val="0"/>
                </a:spcBef>
              </a:pPr>
              <a:r>
                <a:rPr lang="en-GB" altLang="en-US" sz="800" dirty="0"/>
                <a:t>lots of data requiring analysis</a:t>
              </a:r>
            </a:p>
          </p:txBody>
        </p:sp>
        <p:sp>
          <p:nvSpPr>
            <p:cNvPr id="4197" name="Line 71"/>
            <p:cNvSpPr>
              <a:spLocks noChangeShapeType="1"/>
            </p:cNvSpPr>
            <p:nvPr/>
          </p:nvSpPr>
          <p:spPr bwMode="auto">
            <a:xfrm>
              <a:off x="3394" y="1151"/>
              <a:ext cx="16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8" name="Line 72"/>
            <p:cNvSpPr>
              <a:spLocks noChangeShapeType="1"/>
            </p:cNvSpPr>
            <p:nvPr/>
          </p:nvSpPr>
          <p:spPr bwMode="auto">
            <a:xfrm>
              <a:off x="4396" y="1056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99" name="Line 73"/>
            <p:cNvSpPr>
              <a:spLocks noChangeShapeType="1"/>
            </p:cNvSpPr>
            <p:nvPr/>
          </p:nvSpPr>
          <p:spPr bwMode="auto">
            <a:xfrm>
              <a:off x="3394" y="1151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0" name="Line 74"/>
            <p:cNvSpPr>
              <a:spLocks noChangeShapeType="1"/>
            </p:cNvSpPr>
            <p:nvPr/>
          </p:nvSpPr>
          <p:spPr bwMode="auto">
            <a:xfrm>
              <a:off x="5078" y="1161"/>
              <a:ext cx="0" cy="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201" name="Text Box 75"/>
            <p:cNvSpPr txBox="1">
              <a:spLocks noChangeArrowheads="1"/>
            </p:cNvSpPr>
            <p:nvPr/>
          </p:nvSpPr>
          <p:spPr bwMode="auto">
            <a:xfrm>
              <a:off x="2897" y="1185"/>
              <a:ext cx="141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Peer reviewed by eligible funder</a:t>
              </a:r>
            </a:p>
          </p:txBody>
        </p:sp>
        <p:sp>
          <p:nvSpPr>
            <p:cNvPr id="4202" name="Oval 76"/>
            <p:cNvSpPr>
              <a:spLocks noChangeArrowheads="1"/>
            </p:cNvSpPr>
            <p:nvPr/>
          </p:nvSpPr>
          <p:spPr bwMode="auto">
            <a:xfrm>
              <a:off x="3349" y="1318"/>
              <a:ext cx="90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0</a:t>
              </a:r>
            </a:p>
          </p:txBody>
        </p:sp>
        <p:sp>
          <p:nvSpPr>
            <p:cNvPr id="4203" name="Oval 77"/>
            <p:cNvSpPr>
              <a:spLocks noChangeArrowheads="1"/>
            </p:cNvSpPr>
            <p:nvPr/>
          </p:nvSpPr>
          <p:spPr bwMode="auto">
            <a:xfrm>
              <a:off x="5034" y="1319"/>
              <a:ext cx="91" cy="9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1</a:t>
              </a:r>
            </a:p>
          </p:txBody>
        </p:sp>
        <p:sp>
          <p:nvSpPr>
            <p:cNvPr id="4204" name="Rectangle 78"/>
            <p:cNvSpPr>
              <a:spLocks noChangeArrowheads="1"/>
            </p:cNvSpPr>
            <p:nvPr/>
          </p:nvSpPr>
          <p:spPr bwMode="auto">
            <a:xfrm>
              <a:off x="5433" y="158"/>
              <a:ext cx="272" cy="27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Score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…….</a:t>
              </a:r>
            </a:p>
          </p:txBody>
        </p:sp>
        <p:sp>
          <p:nvSpPr>
            <p:cNvPr id="4205" name="Text Box 79"/>
            <p:cNvSpPr txBox="1">
              <a:spLocks noChangeArrowheads="1"/>
            </p:cNvSpPr>
            <p:nvPr/>
          </p:nvSpPr>
          <p:spPr bwMode="auto">
            <a:xfrm>
              <a:off x="3254" y="160"/>
              <a:ext cx="222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Is the Protocol procedures an increased risk to patients?</a:t>
              </a:r>
            </a:p>
          </p:txBody>
        </p:sp>
        <p:sp>
          <p:nvSpPr>
            <p:cNvPr id="4206" name="Rectangle 142"/>
            <p:cNvSpPr>
              <a:spLocks noChangeArrowheads="1"/>
            </p:cNvSpPr>
            <p:nvPr/>
          </p:nvSpPr>
          <p:spPr bwMode="auto">
            <a:xfrm>
              <a:off x="2844" y="24"/>
              <a:ext cx="136" cy="136"/>
            </a:xfrm>
            <a:prstGeom prst="rect">
              <a:avLst/>
            </a:prstGeom>
            <a:solidFill>
              <a:srgbClr val="CCFFCC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B</a:t>
              </a:r>
            </a:p>
          </p:txBody>
        </p:sp>
      </p:grpSp>
      <p:grpSp>
        <p:nvGrpSpPr>
          <p:cNvPr id="4101" name="Group 160"/>
          <p:cNvGrpSpPr>
            <a:grpSpLocks/>
          </p:cNvGrpSpPr>
          <p:nvPr/>
        </p:nvGrpSpPr>
        <p:grpSpPr bwMode="auto">
          <a:xfrm>
            <a:off x="4465638" y="3759736"/>
            <a:ext cx="4749800" cy="3096000"/>
            <a:chOff x="2801" y="2422"/>
            <a:chExt cx="2992" cy="2017"/>
          </a:xfrm>
        </p:grpSpPr>
        <p:sp>
          <p:nvSpPr>
            <p:cNvPr id="4159" name="Rectangle 81"/>
            <p:cNvSpPr>
              <a:spLocks noChangeArrowheads="1"/>
            </p:cNvSpPr>
            <p:nvPr/>
          </p:nvSpPr>
          <p:spPr bwMode="auto">
            <a:xfrm>
              <a:off x="2839" y="2556"/>
              <a:ext cx="2913" cy="1883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160" name="Text Box 82"/>
            <p:cNvSpPr txBox="1">
              <a:spLocks noChangeArrowheads="1"/>
            </p:cNvSpPr>
            <p:nvPr/>
          </p:nvSpPr>
          <p:spPr bwMode="auto">
            <a:xfrm>
              <a:off x="3445" y="2688"/>
              <a:ext cx="1776" cy="1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b="1" dirty="0"/>
                <a:t>Study Support</a:t>
              </a:r>
            </a:p>
          </p:txBody>
        </p:sp>
        <p:sp>
          <p:nvSpPr>
            <p:cNvPr id="4161" name="Line 83"/>
            <p:cNvSpPr>
              <a:spLocks noChangeShapeType="1"/>
            </p:cNvSpPr>
            <p:nvPr/>
          </p:nvSpPr>
          <p:spPr bwMode="auto">
            <a:xfrm>
              <a:off x="3473" y="2996"/>
              <a:ext cx="16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62" name="Text Box 84"/>
            <p:cNvSpPr txBox="1">
              <a:spLocks noChangeArrowheads="1"/>
            </p:cNvSpPr>
            <p:nvPr/>
          </p:nvSpPr>
          <p:spPr bwMode="auto">
            <a:xfrm>
              <a:off x="3314" y="2776"/>
              <a:ext cx="199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Experienced team with experienced CI oversight</a:t>
              </a:r>
            </a:p>
          </p:txBody>
        </p:sp>
        <p:sp>
          <p:nvSpPr>
            <p:cNvPr id="4163" name="Line 85"/>
            <p:cNvSpPr>
              <a:spLocks noChangeShapeType="1"/>
            </p:cNvSpPr>
            <p:nvPr/>
          </p:nvSpPr>
          <p:spPr bwMode="auto">
            <a:xfrm>
              <a:off x="4339" y="2901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64" name="Line 86"/>
            <p:cNvSpPr>
              <a:spLocks noChangeShapeType="1"/>
            </p:cNvSpPr>
            <p:nvPr/>
          </p:nvSpPr>
          <p:spPr bwMode="auto">
            <a:xfrm>
              <a:off x="5157" y="2997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65" name="Text Box 87"/>
            <p:cNvSpPr txBox="1">
              <a:spLocks noChangeArrowheads="1"/>
            </p:cNvSpPr>
            <p:nvPr/>
          </p:nvSpPr>
          <p:spPr bwMode="auto">
            <a:xfrm>
              <a:off x="2801" y="3025"/>
              <a:ext cx="1411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Working with support from network or CRF</a:t>
              </a:r>
            </a:p>
          </p:txBody>
        </p:sp>
        <p:sp>
          <p:nvSpPr>
            <p:cNvPr id="4166" name="Oval 88"/>
            <p:cNvSpPr>
              <a:spLocks noChangeArrowheads="1"/>
            </p:cNvSpPr>
            <p:nvPr/>
          </p:nvSpPr>
          <p:spPr bwMode="auto">
            <a:xfrm>
              <a:off x="3427" y="3231"/>
              <a:ext cx="91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0</a:t>
              </a:r>
            </a:p>
          </p:txBody>
        </p:sp>
        <p:sp>
          <p:nvSpPr>
            <p:cNvPr id="4167" name="Oval 89"/>
            <p:cNvSpPr>
              <a:spLocks noChangeArrowheads="1"/>
            </p:cNvSpPr>
            <p:nvPr/>
          </p:nvSpPr>
          <p:spPr bwMode="auto">
            <a:xfrm>
              <a:off x="5113" y="3232"/>
              <a:ext cx="90" cy="9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1</a:t>
              </a:r>
            </a:p>
          </p:txBody>
        </p:sp>
        <p:sp>
          <p:nvSpPr>
            <p:cNvPr id="4168" name="Text Box 90"/>
            <p:cNvSpPr txBox="1">
              <a:spLocks noChangeArrowheads="1"/>
            </p:cNvSpPr>
            <p:nvPr/>
          </p:nvSpPr>
          <p:spPr bwMode="auto">
            <a:xfrm>
              <a:off x="2906" y="3882"/>
              <a:ext cx="2846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87313" indent="-84138" eaLnBrk="1" hangingPunct="1">
                <a:spcBef>
                  <a:spcPct val="50000"/>
                </a:spcBef>
              </a:pPr>
              <a:r>
                <a:rPr lang="en-GB" altLang="en-US" sz="800" dirty="0"/>
                <a:t>Experience of team – have carried out these types of studies before/have CTIMP experience</a:t>
              </a:r>
            </a:p>
            <a:p>
              <a:pPr marL="87313" indent="-84138" eaLnBrk="1" hangingPunct="1">
                <a:spcBef>
                  <a:spcPct val="0"/>
                </a:spcBef>
              </a:pPr>
              <a:r>
                <a:rPr lang="en-GB" altLang="en-US" sz="800" dirty="0"/>
                <a:t>Look at their completion rate of studies, for example started 5 but never completed any</a:t>
              </a:r>
            </a:p>
            <a:p>
              <a:pPr marL="87313" indent="-84138" eaLnBrk="1" hangingPunct="1">
                <a:spcBef>
                  <a:spcPct val="0"/>
                </a:spcBef>
              </a:pPr>
              <a:r>
                <a:rPr lang="en-GB" altLang="en-US" sz="800" dirty="0"/>
                <a:t>What governance issues have there been for CI / team</a:t>
              </a:r>
            </a:p>
            <a:p>
              <a:pPr marL="87313" indent="-84138" eaLnBrk="1" hangingPunct="1">
                <a:spcBef>
                  <a:spcPct val="0"/>
                </a:spcBef>
              </a:pPr>
              <a:r>
                <a:rPr lang="en-GB" altLang="en-US" sz="800" dirty="0"/>
                <a:t>Is it a student project</a:t>
              </a:r>
            </a:p>
            <a:p>
              <a:pPr marL="87313" indent="-84138" eaLnBrk="1" hangingPunct="1">
                <a:spcBef>
                  <a:spcPct val="0"/>
                </a:spcBef>
              </a:pPr>
              <a:r>
                <a:rPr lang="en-GB" altLang="en-US" sz="800" dirty="0"/>
                <a:t>Not working with support of network or CRF, e.g. no PM or CTU involvement</a:t>
              </a:r>
            </a:p>
          </p:txBody>
        </p:sp>
        <p:sp>
          <p:nvSpPr>
            <p:cNvPr id="4169" name="Text Box 91"/>
            <p:cNvSpPr txBox="1">
              <a:spLocks noChangeArrowheads="1"/>
            </p:cNvSpPr>
            <p:nvPr/>
          </p:nvSpPr>
          <p:spPr bwMode="auto">
            <a:xfrm>
              <a:off x="4382" y="3012"/>
              <a:ext cx="1411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Not working with support from network or CRF</a:t>
              </a:r>
            </a:p>
          </p:txBody>
        </p:sp>
        <p:sp>
          <p:nvSpPr>
            <p:cNvPr id="4170" name="Line 92"/>
            <p:cNvSpPr>
              <a:spLocks noChangeShapeType="1"/>
            </p:cNvSpPr>
            <p:nvPr/>
          </p:nvSpPr>
          <p:spPr bwMode="auto">
            <a:xfrm>
              <a:off x="3470" y="2996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71" name="Line 93"/>
            <p:cNvSpPr>
              <a:spLocks noChangeShapeType="1"/>
            </p:cNvSpPr>
            <p:nvPr/>
          </p:nvSpPr>
          <p:spPr bwMode="auto">
            <a:xfrm>
              <a:off x="3473" y="3545"/>
              <a:ext cx="16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72" name="Line 94"/>
            <p:cNvSpPr>
              <a:spLocks noChangeShapeType="1"/>
            </p:cNvSpPr>
            <p:nvPr/>
          </p:nvSpPr>
          <p:spPr bwMode="auto">
            <a:xfrm>
              <a:off x="4339" y="3450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73" name="Line 95"/>
            <p:cNvSpPr>
              <a:spLocks noChangeShapeType="1"/>
            </p:cNvSpPr>
            <p:nvPr/>
          </p:nvSpPr>
          <p:spPr bwMode="auto">
            <a:xfrm>
              <a:off x="5157" y="3546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74" name="Text Box 96"/>
            <p:cNvSpPr txBox="1">
              <a:spLocks noChangeArrowheads="1"/>
            </p:cNvSpPr>
            <p:nvPr/>
          </p:nvSpPr>
          <p:spPr bwMode="auto">
            <a:xfrm>
              <a:off x="2801" y="3574"/>
              <a:ext cx="1411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Working with support from network or CRF</a:t>
              </a:r>
            </a:p>
          </p:txBody>
        </p:sp>
        <p:sp>
          <p:nvSpPr>
            <p:cNvPr id="4175" name="Oval 97"/>
            <p:cNvSpPr>
              <a:spLocks noChangeArrowheads="1"/>
            </p:cNvSpPr>
            <p:nvPr/>
          </p:nvSpPr>
          <p:spPr bwMode="auto">
            <a:xfrm>
              <a:off x="3427" y="3788"/>
              <a:ext cx="91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2</a:t>
              </a:r>
            </a:p>
          </p:txBody>
        </p:sp>
        <p:sp>
          <p:nvSpPr>
            <p:cNvPr id="4176" name="Oval 98"/>
            <p:cNvSpPr>
              <a:spLocks noChangeArrowheads="1"/>
            </p:cNvSpPr>
            <p:nvPr/>
          </p:nvSpPr>
          <p:spPr bwMode="auto">
            <a:xfrm>
              <a:off x="5113" y="3770"/>
              <a:ext cx="90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3</a:t>
              </a:r>
            </a:p>
          </p:txBody>
        </p:sp>
        <p:sp>
          <p:nvSpPr>
            <p:cNvPr id="4177" name="Text Box 99"/>
            <p:cNvSpPr txBox="1">
              <a:spLocks noChangeArrowheads="1"/>
            </p:cNvSpPr>
            <p:nvPr/>
          </p:nvSpPr>
          <p:spPr bwMode="auto">
            <a:xfrm>
              <a:off x="4325" y="3556"/>
              <a:ext cx="1411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Not working with support from network or CRF</a:t>
              </a:r>
            </a:p>
          </p:txBody>
        </p:sp>
        <p:sp>
          <p:nvSpPr>
            <p:cNvPr id="4178" name="Line 100"/>
            <p:cNvSpPr>
              <a:spLocks noChangeShapeType="1"/>
            </p:cNvSpPr>
            <p:nvPr/>
          </p:nvSpPr>
          <p:spPr bwMode="auto">
            <a:xfrm>
              <a:off x="3464" y="3545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79" name="Text Box 101"/>
            <p:cNvSpPr txBox="1">
              <a:spLocks noChangeArrowheads="1"/>
            </p:cNvSpPr>
            <p:nvPr/>
          </p:nvSpPr>
          <p:spPr bwMode="auto">
            <a:xfrm>
              <a:off x="3429" y="3333"/>
              <a:ext cx="1815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Non experienced CI and team/ or combination</a:t>
              </a:r>
            </a:p>
          </p:txBody>
        </p:sp>
        <p:sp>
          <p:nvSpPr>
            <p:cNvPr id="4180" name="Rectangle 102"/>
            <p:cNvSpPr>
              <a:spLocks noChangeArrowheads="1"/>
            </p:cNvSpPr>
            <p:nvPr/>
          </p:nvSpPr>
          <p:spPr bwMode="auto">
            <a:xfrm>
              <a:off x="5477" y="2559"/>
              <a:ext cx="272" cy="27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Score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…….</a:t>
              </a:r>
            </a:p>
          </p:txBody>
        </p:sp>
        <p:sp>
          <p:nvSpPr>
            <p:cNvPr id="4181" name="Text Box 103"/>
            <p:cNvSpPr txBox="1">
              <a:spLocks noChangeArrowheads="1"/>
            </p:cNvSpPr>
            <p:nvPr/>
          </p:nvSpPr>
          <p:spPr bwMode="auto">
            <a:xfrm>
              <a:off x="3236" y="2534"/>
              <a:ext cx="217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Is the research experience of trial team a risk to patients</a:t>
              </a:r>
            </a:p>
          </p:txBody>
        </p:sp>
        <p:sp>
          <p:nvSpPr>
            <p:cNvPr id="4182" name="Rectangle 144"/>
            <p:cNvSpPr>
              <a:spLocks noChangeArrowheads="1"/>
            </p:cNvSpPr>
            <p:nvPr/>
          </p:nvSpPr>
          <p:spPr bwMode="auto">
            <a:xfrm>
              <a:off x="2840" y="2422"/>
              <a:ext cx="136" cy="136"/>
            </a:xfrm>
            <a:prstGeom prst="rect">
              <a:avLst/>
            </a:prstGeom>
            <a:solidFill>
              <a:srgbClr val="FFCC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D</a:t>
              </a:r>
            </a:p>
          </p:txBody>
        </p:sp>
      </p:grpSp>
      <p:grpSp>
        <p:nvGrpSpPr>
          <p:cNvPr id="4102" name="Group 162"/>
          <p:cNvGrpSpPr>
            <a:grpSpLocks/>
          </p:cNvGrpSpPr>
          <p:nvPr/>
        </p:nvGrpSpPr>
        <p:grpSpPr bwMode="auto">
          <a:xfrm>
            <a:off x="-142875" y="3774024"/>
            <a:ext cx="4724400" cy="3119265"/>
            <a:chOff x="-102" y="2431"/>
            <a:chExt cx="2976" cy="2011"/>
          </a:xfrm>
        </p:grpSpPr>
        <p:sp>
          <p:nvSpPr>
            <p:cNvPr id="4131" name="Text Box 8"/>
            <p:cNvSpPr txBox="1">
              <a:spLocks noChangeArrowheads="1"/>
            </p:cNvSpPr>
            <p:nvPr/>
          </p:nvSpPr>
          <p:spPr bwMode="auto">
            <a:xfrm>
              <a:off x="-76" y="2878"/>
              <a:ext cx="141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Licensed medicine/ device</a:t>
              </a:r>
            </a:p>
          </p:txBody>
        </p:sp>
        <p:sp>
          <p:nvSpPr>
            <p:cNvPr id="4132" name="Text Box 9"/>
            <p:cNvSpPr txBox="1">
              <a:spLocks noChangeArrowheads="1"/>
            </p:cNvSpPr>
            <p:nvPr/>
          </p:nvSpPr>
          <p:spPr bwMode="auto">
            <a:xfrm>
              <a:off x="1444" y="2924"/>
              <a:ext cx="1412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Unlicensed medicine/ device</a:t>
              </a:r>
            </a:p>
          </p:txBody>
        </p:sp>
        <p:sp>
          <p:nvSpPr>
            <p:cNvPr id="4133" name="Text Box 25"/>
            <p:cNvSpPr txBox="1">
              <a:spLocks noChangeArrowheads="1"/>
            </p:cNvSpPr>
            <p:nvPr/>
          </p:nvSpPr>
          <p:spPr bwMode="auto">
            <a:xfrm>
              <a:off x="1440" y="3429"/>
              <a:ext cx="1411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Procedure not well established for patient</a:t>
              </a:r>
            </a:p>
          </p:txBody>
        </p:sp>
        <p:sp>
          <p:nvSpPr>
            <p:cNvPr id="4134" name="Text Box 28"/>
            <p:cNvSpPr txBox="1">
              <a:spLocks noChangeArrowheads="1"/>
            </p:cNvSpPr>
            <p:nvPr/>
          </p:nvSpPr>
          <p:spPr bwMode="auto">
            <a:xfrm>
              <a:off x="1234" y="3941"/>
              <a:ext cx="1640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dirty="0"/>
                <a:t>Not well established for patient, for example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800" dirty="0"/>
                <a:t>•Surgical procedure not normally used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800" dirty="0"/>
                <a:t>•Questionnaires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800" dirty="0"/>
                <a:t>•Additional testing, such as BP, bloods, tissue taken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800" dirty="0"/>
                <a:t>Additional imaging</a:t>
              </a:r>
            </a:p>
          </p:txBody>
        </p:sp>
        <p:sp>
          <p:nvSpPr>
            <p:cNvPr id="4135" name="Rectangle 2"/>
            <p:cNvSpPr>
              <a:spLocks noChangeArrowheads="1"/>
            </p:cNvSpPr>
            <p:nvPr/>
          </p:nvSpPr>
          <p:spPr bwMode="auto">
            <a:xfrm>
              <a:off x="79" y="2567"/>
              <a:ext cx="2722" cy="1860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136" name="Text Box 10"/>
            <p:cNvSpPr txBox="1">
              <a:spLocks noChangeArrowheads="1"/>
            </p:cNvSpPr>
            <p:nvPr/>
          </p:nvSpPr>
          <p:spPr bwMode="auto">
            <a:xfrm>
              <a:off x="-3" y="3370"/>
              <a:ext cx="1516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Procedure well established for patient following NICE SIGN Guidelines</a:t>
              </a:r>
            </a:p>
          </p:txBody>
        </p:sp>
        <p:sp>
          <p:nvSpPr>
            <p:cNvPr id="4137" name="Text Box 11"/>
            <p:cNvSpPr txBox="1">
              <a:spLocks noChangeArrowheads="1"/>
            </p:cNvSpPr>
            <p:nvPr/>
          </p:nvSpPr>
          <p:spPr bwMode="auto">
            <a:xfrm>
              <a:off x="442" y="2528"/>
              <a:ext cx="177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Is the study type a risk to patients</a:t>
              </a:r>
            </a:p>
          </p:txBody>
        </p:sp>
        <p:sp>
          <p:nvSpPr>
            <p:cNvPr id="4138" name="Line 12"/>
            <p:cNvSpPr>
              <a:spLocks noChangeShapeType="1"/>
            </p:cNvSpPr>
            <p:nvPr/>
          </p:nvSpPr>
          <p:spPr bwMode="auto">
            <a:xfrm>
              <a:off x="470" y="2848"/>
              <a:ext cx="16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39" name="Text Box 13"/>
            <p:cNvSpPr txBox="1">
              <a:spLocks noChangeArrowheads="1"/>
            </p:cNvSpPr>
            <p:nvPr/>
          </p:nvSpPr>
          <p:spPr bwMode="auto">
            <a:xfrm>
              <a:off x="834" y="2631"/>
              <a:ext cx="957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b="1" dirty="0"/>
                <a:t>Medicine/Device Used</a:t>
              </a:r>
            </a:p>
          </p:txBody>
        </p:sp>
        <p:sp>
          <p:nvSpPr>
            <p:cNvPr id="4140" name="Line 14"/>
            <p:cNvSpPr>
              <a:spLocks noChangeShapeType="1"/>
            </p:cNvSpPr>
            <p:nvPr/>
          </p:nvSpPr>
          <p:spPr bwMode="auto">
            <a:xfrm>
              <a:off x="1335" y="2753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41" name="Line 15"/>
            <p:cNvSpPr>
              <a:spLocks noChangeShapeType="1"/>
            </p:cNvSpPr>
            <p:nvPr/>
          </p:nvSpPr>
          <p:spPr bwMode="auto">
            <a:xfrm>
              <a:off x="2154" y="2849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42" name="Oval 16"/>
            <p:cNvSpPr>
              <a:spLocks noChangeArrowheads="1"/>
            </p:cNvSpPr>
            <p:nvPr/>
          </p:nvSpPr>
          <p:spPr bwMode="auto">
            <a:xfrm>
              <a:off x="424" y="3011"/>
              <a:ext cx="91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2</a:t>
              </a:r>
            </a:p>
          </p:txBody>
        </p:sp>
        <p:sp>
          <p:nvSpPr>
            <p:cNvPr id="4143" name="Oval 17"/>
            <p:cNvSpPr>
              <a:spLocks noChangeArrowheads="1"/>
            </p:cNvSpPr>
            <p:nvPr/>
          </p:nvSpPr>
          <p:spPr bwMode="auto">
            <a:xfrm>
              <a:off x="2110" y="3011"/>
              <a:ext cx="90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3</a:t>
              </a:r>
            </a:p>
          </p:txBody>
        </p:sp>
        <p:sp>
          <p:nvSpPr>
            <p:cNvPr id="4144" name="Text Box 18"/>
            <p:cNvSpPr txBox="1">
              <a:spLocks noChangeArrowheads="1"/>
            </p:cNvSpPr>
            <p:nvPr/>
          </p:nvSpPr>
          <p:spPr bwMode="auto">
            <a:xfrm>
              <a:off x="113" y="4130"/>
              <a:ext cx="2444" cy="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buNone/>
              </a:pPr>
              <a:r>
                <a:rPr lang="en-GB" sz="800" b="1" dirty="0"/>
                <a:t>Pre-device trial work</a:t>
              </a:r>
              <a:endParaRPr lang="en-GB" sz="800" dirty="0"/>
            </a:p>
            <a:p>
              <a:pPr>
                <a:buNone/>
              </a:pPr>
              <a:r>
                <a:rPr lang="en-GB" sz="800" dirty="0"/>
                <a:t>Pre-device trial work can include an unlicenced device that does not affect the patient’s pathway – please score as 0 and add justification on next page</a:t>
              </a:r>
              <a:endParaRPr lang="en-GB" altLang="en-US" sz="800" dirty="0"/>
            </a:p>
          </p:txBody>
        </p:sp>
        <p:sp>
          <p:nvSpPr>
            <p:cNvPr id="4145" name="Line 19"/>
            <p:cNvSpPr>
              <a:spLocks noChangeShapeType="1"/>
            </p:cNvSpPr>
            <p:nvPr/>
          </p:nvSpPr>
          <p:spPr bwMode="auto">
            <a:xfrm>
              <a:off x="461" y="2848"/>
              <a:ext cx="0" cy="6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46" name="Line 20"/>
            <p:cNvSpPr>
              <a:spLocks noChangeShapeType="1"/>
            </p:cNvSpPr>
            <p:nvPr/>
          </p:nvSpPr>
          <p:spPr bwMode="auto">
            <a:xfrm>
              <a:off x="470" y="3334"/>
              <a:ext cx="168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47" name="Line 21"/>
            <p:cNvSpPr>
              <a:spLocks noChangeShapeType="1"/>
            </p:cNvSpPr>
            <p:nvPr/>
          </p:nvSpPr>
          <p:spPr bwMode="auto">
            <a:xfrm>
              <a:off x="1335" y="3240"/>
              <a:ext cx="0" cy="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48" name="Line 22"/>
            <p:cNvSpPr>
              <a:spLocks noChangeShapeType="1"/>
            </p:cNvSpPr>
            <p:nvPr/>
          </p:nvSpPr>
          <p:spPr bwMode="auto">
            <a:xfrm>
              <a:off x="2154" y="3334"/>
              <a:ext cx="0" cy="6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49" name="Oval 23"/>
            <p:cNvSpPr>
              <a:spLocks noChangeArrowheads="1"/>
            </p:cNvSpPr>
            <p:nvPr/>
          </p:nvSpPr>
          <p:spPr bwMode="auto">
            <a:xfrm>
              <a:off x="424" y="3610"/>
              <a:ext cx="91" cy="9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0</a:t>
              </a:r>
            </a:p>
          </p:txBody>
        </p:sp>
        <p:sp>
          <p:nvSpPr>
            <p:cNvPr id="4150" name="Oval 24"/>
            <p:cNvSpPr>
              <a:spLocks noChangeArrowheads="1"/>
            </p:cNvSpPr>
            <p:nvPr/>
          </p:nvSpPr>
          <p:spPr bwMode="auto">
            <a:xfrm>
              <a:off x="2110" y="3610"/>
              <a:ext cx="90" cy="93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2</a:t>
              </a:r>
            </a:p>
          </p:txBody>
        </p:sp>
        <p:sp>
          <p:nvSpPr>
            <p:cNvPr id="4151" name="Line 26"/>
            <p:cNvSpPr>
              <a:spLocks noChangeShapeType="1"/>
            </p:cNvSpPr>
            <p:nvPr/>
          </p:nvSpPr>
          <p:spPr bwMode="auto">
            <a:xfrm>
              <a:off x="461" y="3334"/>
              <a:ext cx="0" cy="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52" name="Text Box 27"/>
            <p:cNvSpPr txBox="1">
              <a:spLocks noChangeArrowheads="1"/>
            </p:cNvSpPr>
            <p:nvPr/>
          </p:nvSpPr>
          <p:spPr bwMode="auto">
            <a:xfrm>
              <a:off x="652" y="3110"/>
              <a:ext cx="1338" cy="1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 medicines/ device used</a:t>
              </a:r>
            </a:p>
          </p:txBody>
        </p:sp>
        <p:sp>
          <p:nvSpPr>
            <p:cNvPr id="4153" name="Rectangle 29"/>
            <p:cNvSpPr>
              <a:spLocks noChangeArrowheads="1"/>
            </p:cNvSpPr>
            <p:nvPr/>
          </p:nvSpPr>
          <p:spPr bwMode="auto">
            <a:xfrm>
              <a:off x="2526" y="2567"/>
              <a:ext cx="272" cy="27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Score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…….</a:t>
              </a:r>
            </a:p>
          </p:txBody>
        </p:sp>
        <p:sp>
          <p:nvSpPr>
            <p:cNvPr id="4154" name="Rectangle 134"/>
            <p:cNvSpPr>
              <a:spLocks noChangeArrowheads="1"/>
            </p:cNvSpPr>
            <p:nvPr/>
          </p:nvSpPr>
          <p:spPr bwMode="auto">
            <a:xfrm>
              <a:off x="79" y="2431"/>
              <a:ext cx="136" cy="136"/>
            </a:xfrm>
            <a:prstGeom prst="rect">
              <a:avLst/>
            </a:prstGeom>
            <a:solidFill>
              <a:srgbClr val="FFFF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 smtClean="0"/>
                <a:t>C</a:t>
              </a:r>
              <a:endParaRPr lang="en-GB" altLang="en-US" sz="1200" dirty="0"/>
            </a:p>
          </p:txBody>
        </p:sp>
        <p:sp>
          <p:nvSpPr>
            <p:cNvPr id="4155" name="Rectangle 148"/>
            <p:cNvSpPr>
              <a:spLocks noChangeArrowheads="1"/>
            </p:cNvSpPr>
            <p:nvPr/>
          </p:nvSpPr>
          <p:spPr bwMode="auto">
            <a:xfrm>
              <a:off x="1337" y="3712"/>
              <a:ext cx="1452" cy="5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dirty="0"/>
                <a:t>Not well established for patient, for example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Surgical procedure not normally used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Questionnaires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Additional testing, such as BP, bloods, tissue taken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Additional imaging</a:t>
              </a:r>
            </a:p>
          </p:txBody>
        </p:sp>
        <p:sp>
          <p:nvSpPr>
            <p:cNvPr id="4156" name="Text Box 149"/>
            <p:cNvSpPr txBox="1">
              <a:spLocks noChangeArrowheads="1"/>
            </p:cNvSpPr>
            <p:nvPr/>
          </p:nvSpPr>
          <p:spPr bwMode="auto">
            <a:xfrm>
              <a:off x="1340" y="3363"/>
              <a:ext cx="1516" cy="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Procedure not well established for patient following NICE SIGN Guidelines</a:t>
              </a:r>
            </a:p>
          </p:txBody>
        </p:sp>
        <p:sp>
          <p:nvSpPr>
            <p:cNvPr id="4157" name="Text Box 150"/>
            <p:cNvSpPr txBox="1">
              <a:spLocks noChangeArrowheads="1"/>
            </p:cNvSpPr>
            <p:nvPr/>
          </p:nvSpPr>
          <p:spPr bwMode="auto">
            <a:xfrm>
              <a:off x="1435" y="2885"/>
              <a:ext cx="141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Unlicensed medicine/ device</a:t>
              </a:r>
            </a:p>
          </p:txBody>
        </p:sp>
        <p:sp>
          <p:nvSpPr>
            <p:cNvPr id="4158" name="Text Box 152"/>
            <p:cNvSpPr txBox="1">
              <a:spLocks noChangeArrowheads="1"/>
            </p:cNvSpPr>
            <p:nvPr/>
          </p:nvSpPr>
          <p:spPr bwMode="auto">
            <a:xfrm>
              <a:off x="-102" y="2903"/>
              <a:ext cx="141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Licensed medicine/ device</a:t>
              </a:r>
            </a:p>
          </p:txBody>
        </p:sp>
      </p:grpSp>
      <p:grpSp>
        <p:nvGrpSpPr>
          <p:cNvPr id="4103" name="Group 161"/>
          <p:cNvGrpSpPr>
            <a:grpSpLocks/>
          </p:cNvGrpSpPr>
          <p:nvPr/>
        </p:nvGrpSpPr>
        <p:grpSpPr bwMode="auto">
          <a:xfrm>
            <a:off x="125413" y="71438"/>
            <a:ext cx="4340225" cy="3596950"/>
            <a:chOff x="79" y="45"/>
            <a:chExt cx="2734" cy="2359"/>
          </a:xfrm>
        </p:grpSpPr>
        <p:sp>
          <p:nvSpPr>
            <p:cNvPr id="4105" name="Rectangle 31"/>
            <p:cNvSpPr>
              <a:spLocks noChangeArrowheads="1"/>
            </p:cNvSpPr>
            <p:nvPr/>
          </p:nvSpPr>
          <p:spPr bwMode="auto">
            <a:xfrm>
              <a:off x="79" y="181"/>
              <a:ext cx="2734" cy="2223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106" name="Text Box 32"/>
            <p:cNvSpPr txBox="1">
              <a:spLocks noChangeArrowheads="1"/>
            </p:cNvSpPr>
            <p:nvPr/>
          </p:nvSpPr>
          <p:spPr bwMode="auto">
            <a:xfrm>
              <a:off x="444" y="91"/>
              <a:ext cx="1776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000" dirty="0"/>
            </a:p>
          </p:txBody>
        </p:sp>
        <p:sp>
          <p:nvSpPr>
            <p:cNvPr id="4107" name="Text Box 33"/>
            <p:cNvSpPr txBox="1">
              <a:spLocks noChangeArrowheads="1"/>
            </p:cNvSpPr>
            <p:nvPr/>
          </p:nvSpPr>
          <p:spPr bwMode="auto">
            <a:xfrm>
              <a:off x="681" y="258"/>
              <a:ext cx="136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b="1" dirty="0"/>
                <a:t>Study Type</a:t>
              </a:r>
            </a:p>
          </p:txBody>
        </p:sp>
        <p:sp>
          <p:nvSpPr>
            <p:cNvPr id="4108" name="Line 34"/>
            <p:cNvSpPr>
              <a:spLocks noChangeShapeType="1"/>
            </p:cNvSpPr>
            <p:nvPr/>
          </p:nvSpPr>
          <p:spPr bwMode="auto">
            <a:xfrm>
              <a:off x="534" y="566"/>
              <a:ext cx="16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09" name="Line 35"/>
            <p:cNvSpPr>
              <a:spLocks noChangeShapeType="1"/>
            </p:cNvSpPr>
            <p:nvPr/>
          </p:nvSpPr>
          <p:spPr bwMode="auto">
            <a:xfrm>
              <a:off x="489" y="1044"/>
              <a:ext cx="1685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10" name="Text Box 36"/>
            <p:cNvSpPr txBox="1">
              <a:spLocks noChangeArrowheads="1"/>
            </p:cNvSpPr>
            <p:nvPr/>
          </p:nvSpPr>
          <p:spPr bwMode="auto">
            <a:xfrm>
              <a:off x="578" y="339"/>
              <a:ext cx="1588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Invasive/ Intervention ( or combination)</a:t>
              </a:r>
            </a:p>
          </p:txBody>
        </p:sp>
        <p:sp>
          <p:nvSpPr>
            <p:cNvPr id="4111" name="Line 37"/>
            <p:cNvSpPr>
              <a:spLocks noChangeShapeType="1"/>
            </p:cNvSpPr>
            <p:nvPr/>
          </p:nvSpPr>
          <p:spPr bwMode="auto">
            <a:xfrm>
              <a:off x="1354" y="471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12" name="Line 38"/>
            <p:cNvSpPr>
              <a:spLocks noChangeShapeType="1"/>
            </p:cNvSpPr>
            <p:nvPr/>
          </p:nvSpPr>
          <p:spPr bwMode="auto">
            <a:xfrm>
              <a:off x="534" y="566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13" name="Line 39"/>
            <p:cNvSpPr>
              <a:spLocks noChangeShapeType="1"/>
            </p:cNvSpPr>
            <p:nvPr/>
          </p:nvSpPr>
          <p:spPr bwMode="auto">
            <a:xfrm>
              <a:off x="2219" y="576"/>
              <a:ext cx="0" cy="6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14" name="Text Box 40"/>
            <p:cNvSpPr txBox="1">
              <a:spLocks noChangeArrowheads="1"/>
            </p:cNvSpPr>
            <p:nvPr/>
          </p:nvSpPr>
          <p:spPr bwMode="auto">
            <a:xfrm>
              <a:off x="79" y="605"/>
              <a:ext cx="1139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Vulnerable patient group</a:t>
              </a:r>
            </a:p>
          </p:txBody>
        </p:sp>
        <p:sp>
          <p:nvSpPr>
            <p:cNvPr id="4115" name="Text Box 41"/>
            <p:cNvSpPr txBox="1">
              <a:spLocks noChangeArrowheads="1"/>
            </p:cNvSpPr>
            <p:nvPr/>
          </p:nvSpPr>
          <p:spPr bwMode="auto">
            <a:xfrm>
              <a:off x="1308" y="596"/>
              <a:ext cx="132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Non vulnerable patient group</a:t>
              </a:r>
            </a:p>
          </p:txBody>
        </p:sp>
        <p:sp>
          <p:nvSpPr>
            <p:cNvPr id="4116" name="Text Box 42"/>
            <p:cNvSpPr txBox="1">
              <a:spLocks noChangeArrowheads="1"/>
            </p:cNvSpPr>
            <p:nvPr/>
          </p:nvSpPr>
          <p:spPr bwMode="auto">
            <a:xfrm>
              <a:off x="533" y="834"/>
              <a:ext cx="1723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Non intervention/invasive (or combination)</a:t>
              </a:r>
            </a:p>
          </p:txBody>
        </p:sp>
        <p:sp>
          <p:nvSpPr>
            <p:cNvPr id="4117" name="Text Box 43"/>
            <p:cNvSpPr txBox="1">
              <a:spLocks noChangeArrowheads="1"/>
            </p:cNvSpPr>
            <p:nvPr/>
          </p:nvSpPr>
          <p:spPr bwMode="auto">
            <a:xfrm>
              <a:off x="79" y="1091"/>
              <a:ext cx="1139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Vulnerable patient group</a:t>
              </a:r>
            </a:p>
          </p:txBody>
        </p:sp>
        <p:sp>
          <p:nvSpPr>
            <p:cNvPr id="4118" name="Text Box 44"/>
            <p:cNvSpPr txBox="1">
              <a:spLocks noChangeArrowheads="1"/>
            </p:cNvSpPr>
            <p:nvPr/>
          </p:nvSpPr>
          <p:spPr bwMode="auto">
            <a:xfrm>
              <a:off x="1263" y="1091"/>
              <a:ext cx="1321" cy="1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Non vulnerable patient group</a:t>
              </a:r>
            </a:p>
          </p:txBody>
        </p:sp>
        <p:sp>
          <p:nvSpPr>
            <p:cNvPr id="4119" name="Line 45"/>
            <p:cNvSpPr>
              <a:spLocks noChangeShapeType="1"/>
            </p:cNvSpPr>
            <p:nvPr/>
          </p:nvSpPr>
          <p:spPr bwMode="auto">
            <a:xfrm>
              <a:off x="489" y="1043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20" name="Line 46"/>
            <p:cNvSpPr>
              <a:spLocks noChangeShapeType="1"/>
            </p:cNvSpPr>
            <p:nvPr/>
          </p:nvSpPr>
          <p:spPr bwMode="auto">
            <a:xfrm>
              <a:off x="2174" y="1043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21" name="Oval 47"/>
            <p:cNvSpPr>
              <a:spLocks noChangeArrowheads="1"/>
            </p:cNvSpPr>
            <p:nvPr/>
          </p:nvSpPr>
          <p:spPr bwMode="auto">
            <a:xfrm>
              <a:off x="489" y="729"/>
              <a:ext cx="90" cy="9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3</a:t>
              </a:r>
            </a:p>
          </p:txBody>
        </p:sp>
        <p:sp>
          <p:nvSpPr>
            <p:cNvPr id="4122" name="Oval 48"/>
            <p:cNvSpPr>
              <a:spLocks noChangeArrowheads="1"/>
            </p:cNvSpPr>
            <p:nvPr/>
          </p:nvSpPr>
          <p:spPr bwMode="auto">
            <a:xfrm>
              <a:off x="2175" y="719"/>
              <a:ext cx="90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2</a:t>
              </a:r>
            </a:p>
          </p:txBody>
        </p:sp>
        <p:sp>
          <p:nvSpPr>
            <p:cNvPr id="4123" name="Oval 49"/>
            <p:cNvSpPr>
              <a:spLocks noChangeArrowheads="1"/>
            </p:cNvSpPr>
            <p:nvPr/>
          </p:nvSpPr>
          <p:spPr bwMode="auto">
            <a:xfrm>
              <a:off x="442" y="1216"/>
              <a:ext cx="91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1</a:t>
              </a:r>
            </a:p>
          </p:txBody>
        </p:sp>
        <p:sp>
          <p:nvSpPr>
            <p:cNvPr id="4124" name="Oval 50"/>
            <p:cNvSpPr>
              <a:spLocks noChangeArrowheads="1"/>
            </p:cNvSpPr>
            <p:nvPr/>
          </p:nvSpPr>
          <p:spPr bwMode="auto">
            <a:xfrm>
              <a:off x="2128" y="1215"/>
              <a:ext cx="91" cy="95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89081" tIns="44540" rIns="89081" bIns="44540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0</a:t>
              </a:r>
            </a:p>
          </p:txBody>
        </p:sp>
        <p:sp>
          <p:nvSpPr>
            <p:cNvPr id="4125" name="Line 51"/>
            <p:cNvSpPr>
              <a:spLocks noChangeShapeType="1"/>
            </p:cNvSpPr>
            <p:nvPr/>
          </p:nvSpPr>
          <p:spPr bwMode="auto">
            <a:xfrm>
              <a:off x="1354" y="949"/>
              <a:ext cx="0" cy="9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 dirty="0"/>
            </a:p>
          </p:txBody>
        </p:sp>
        <p:sp>
          <p:nvSpPr>
            <p:cNvPr id="4126" name="Text Box 52"/>
            <p:cNvSpPr txBox="1">
              <a:spLocks noChangeArrowheads="1"/>
            </p:cNvSpPr>
            <p:nvPr/>
          </p:nvSpPr>
          <p:spPr bwMode="auto">
            <a:xfrm>
              <a:off x="125" y="1314"/>
              <a:ext cx="1503" cy="1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b="1" dirty="0"/>
                <a:t>Definition of invasive Research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dirty="0"/>
                <a:t>to answer a research question, a technique that is not  routine to the patient, involving incision, piercing of skin, insertion of a device or object, injection of medicines or food substances, is carried out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b="1" dirty="0"/>
                <a:t>Definition of Intervention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800" dirty="0"/>
                <a:t>Subjects are selected from one population with a particular characteristic present, and are split into a group receiving the intervention and a group that does not receive the intervention</a:t>
              </a:r>
            </a:p>
          </p:txBody>
        </p:sp>
        <p:sp>
          <p:nvSpPr>
            <p:cNvPr id="4127" name="Rectangle 54"/>
            <p:cNvSpPr>
              <a:spLocks noChangeArrowheads="1"/>
            </p:cNvSpPr>
            <p:nvPr/>
          </p:nvSpPr>
          <p:spPr bwMode="auto">
            <a:xfrm>
              <a:off x="2541" y="182"/>
              <a:ext cx="272" cy="272"/>
            </a:xfrm>
            <a:prstGeom prst="rect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000" dirty="0"/>
                <a:t>Score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…….</a:t>
              </a:r>
            </a:p>
          </p:txBody>
        </p:sp>
        <p:sp>
          <p:nvSpPr>
            <p:cNvPr id="4128" name="Text Box 55"/>
            <p:cNvSpPr txBox="1">
              <a:spLocks noChangeArrowheads="1"/>
            </p:cNvSpPr>
            <p:nvPr/>
          </p:nvSpPr>
          <p:spPr bwMode="auto">
            <a:xfrm>
              <a:off x="681" y="154"/>
              <a:ext cx="1361" cy="1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GB" altLang="en-US" sz="1000" dirty="0"/>
                <a:t>Is Study a risk to the patient</a:t>
              </a:r>
            </a:p>
          </p:txBody>
        </p:sp>
        <p:sp>
          <p:nvSpPr>
            <p:cNvPr id="4129" name="Rectangle 143"/>
            <p:cNvSpPr>
              <a:spLocks noChangeArrowheads="1"/>
            </p:cNvSpPr>
            <p:nvPr/>
          </p:nvSpPr>
          <p:spPr bwMode="auto">
            <a:xfrm>
              <a:off x="79" y="45"/>
              <a:ext cx="136" cy="136"/>
            </a:xfrm>
            <a:prstGeom prst="rect">
              <a:avLst/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1200" dirty="0"/>
                <a:t>A</a:t>
              </a:r>
            </a:p>
          </p:txBody>
        </p:sp>
        <p:sp>
          <p:nvSpPr>
            <p:cNvPr id="4130" name="Text Box 158"/>
            <p:cNvSpPr txBox="1">
              <a:spLocks noChangeArrowheads="1"/>
            </p:cNvSpPr>
            <p:nvPr/>
          </p:nvSpPr>
          <p:spPr bwMode="auto">
            <a:xfrm>
              <a:off x="1555" y="1320"/>
              <a:ext cx="1180" cy="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89081" tIns="44540" rIns="89081" bIns="44540">
              <a:spAutoFit/>
            </a:bodyPr>
            <a:lstStyle>
              <a:lvl1pPr defTabSz="890588">
                <a:spcBef>
                  <a:spcPct val="20000"/>
                </a:spcBef>
                <a:buChar char="•"/>
                <a:defRPr sz="31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defTabSz="890588">
                <a:spcBef>
                  <a:spcPct val="20000"/>
                </a:spcBef>
                <a:buChar char="–"/>
                <a:defRPr sz="27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defTabSz="890588">
                <a:spcBef>
                  <a:spcPct val="20000"/>
                </a:spcBef>
                <a:buChar char="•"/>
                <a:defRPr sz="23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defTabSz="890588">
                <a:spcBef>
                  <a:spcPct val="20000"/>
                </a:spcBef>
                <a:buChar char="–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defTabSz="890588">
                <a:spcBef>
                  <a:spcPct val="20000"/>
                </a:spcBef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defTabSz="890588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9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GB" altLang="en-US" sz="800" b="1" dirty="0"/>
                <a:t>Vulnerable groups  refers to, for example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Paediatric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Adults with learning disabilities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Adults with incapacity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Adults with mental health illness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Studies involving pregnant women</a:t>
              </a:r>
            </a:p>
            <a:p>
              <a:pPr marL="171450" indent="-171450" eaLnBrk="1" hangingPunct="1">
                <a:spcBef>
                  <a:spcPct val="0"/>
                </a:spcBef>
              </a:pPr>
              <a:r>
                <a:rPr lang="en-GB" altLang="en-US" sz="800" dirty="0"/>
                <a:t>Studies involving addictions</a:t>
              </a:r>
            </a:p>
          </p:txBody>
        </p:sp>
      </p:grpSp>
      <p:sp>
        <p:nvSpPr>
          <p:cNvPr id="3" name="Text Box 18">
            <a:extLst>
              <a:ext uri="{FF2B5EF4-FFF2-40B4-BE49-F238E27FC236}">
                <a16:creationId xmlns="" xmlns:a16="http://schemas.microsoft.com/office/drawing/2014/main" id="{6B115ADA-C5F3-003F-6B2D-7D0A08181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768" y="5760690"/>
            <a:ext cx="2089150" cy="705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9081" tIns="44540" rIns="89081" bIns="44540"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800" dirty="0"/>
              <a:t>Well established for patient, for example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GB" altLang="en-US" sz="800" dirty="0"/>
              <a:t>Normal surgical procedure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GB" altLang="en-US" sz="800" dirty="0"/>
              <a:t>No extra samples from routine care</a:t>
            </a:r>
          </a:p>
          <a:p>
            <a:pPr marL="171450" indent="-171450" eaLnBrk="1" hangingPunct="1">
              <a:spcBef>
                <a:spcPct val="0"/>
              </a:spcBef>
            </a:pPr>
            <a:r>
              <a:rPr lang="en-GB" altLang="en-US" sz="800" dirty="0"/>
              <a:t>Routine imaging</a:t>
            </a:r>
          </a:p>
          <a:p>
            <a:pPr marL="171450" indent="-171450" eaLnBrk="1" hangingPunct="1">
              <a:spcBef>
                <a:spcPct val="0"/>
              </a:spcBef>
            </a:pPr>
            <a:endParaRPr lang="en-GB" altLang="en-US" sz="800" dirty="0"/>
          </a:p>
        </p:txBody>
      </p:sp>
      <p:sp>
        <p:nvSpPr>
          <p:cNvPr id="11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288" y="6878378"/>
            <a:ext cx="7237212" cy="28763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Form 51.043A - Research Study Risk Assessment - Version 1.0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26FF9-7E1B-43B8-84B3-C9FDFAA1A00C}" type="slidenum">
              <a:rPr lang="en-GB" altLang="en-US" smtClean="0"/>
              <a:pPr>
                <a:defRPr/>
              </a:pPr>
              <a:t>2</a:t>
            </a:fld>
            <a:endParaRPr lang="en-GB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687EE30-0A50-A13B-6339-1564DB76F2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223">
            <a:extLst>
              <a:ext uri="{FF2B5EF4-FFF2-40B4-BE49-F238E27FC236}">
                <a16:creationId xmlns="" xmlns:a16="http://schemas.microsoft.com/office/drawing/2014/main" id="{7EEE5F9A-A75C-6697-811E-5A0BC5553B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38300" y="287338"/>
            <a:ext cx="66246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GB" altLang="en-US" sz="1200" b="1" dirty="0">
                <a:solidFill>
                  <a:schemeClr val="tx2"/>
                </a:solidFill>
              </a:rPr>
              <a:t>JUSTIFICATION FOR SCORING IN CATEGORIES A-D</a:t>
            </a:r>
          </a:p>
        </p:txBody>
      </p:sp>
      <p:sp>
        <p:nvSpPr>
          <p:cNvPr id="3" name="Text Box 223">
            <a:extLst>
              <a:ext uri="{FF2B5EF4-FFF2-40B4-BE49-F238E27FC236}">
                <a16:creationId xmlns="" xmlns:a16="http://schemas.microsoft.com/office/drawing/2014/main" id="{FDFCBB4B-09F6-6529-FB90-87945761C3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776" y="1080170"/>
            <a:ext cx="66246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200" b="1" dirty="0">
                <a:solidFill>
                  <a:schemeClr val="tx2"/>
                </a:solidFill>
              </a:rPr>
              <a:t>A: Study Type: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200" b="1" dirty="0">
              <a:solidFill>
                <a:schemeClr val="tx2"/>
              </a:solidFill>
            </a:endParaRPr>
          </a:p>
        </p:txBody>
      </p:sp>
      <p:sp>
        <p:nvSpPr>
          <p:cNvPr id="5" name="Text Box 223">
            <a:extLst>
              <a:ext uri="{FF2B5EF4-FFF2-40B4-BE49-F238E27FC236}">
                <a16:creationId xmlns="" xmlns:a16="http://schemas.microsoft.com/office/drawing/2014/main" id="{1F11F7B6-E61B-01F2-C6B5-B16E0183B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34" y="1588476"/>
            <a:ext cx="66246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200" b="1" dirty="0">
                <a:solidFill>
                  <a:schemeClr val="tx2"/>
                </a:solidFill>
              </a:rPr>
              <a:t>B: Protocol: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200" b="1" dirty="0">
              <a:solidFill>
                <a:schemeClr val="tx2"/>
              </a:solidFill>
            </a:endParaRPr>
          </a:p>
        </p:txBody>
      </p:sp>
      <p:sp>
        <p:nvSpPr>
          <p:cNvPr id="7" name="Text Box 223">
            <a:extLst>
              <a:ext uri="{FF2B5EF4-FFF2-40B4-BE49-F238E27FC236}">
                <a16:creationId xmlns="" xmlns:a16="http://schemas.microsoft.com/office/drawing/2014/main" id="{34C06C36-6844-FB2A-F6DC-56440C3C93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434" y="2142474"/>
            <a:ext cx="66246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200" b="1" dirty="0">
                <a:solidFill>
                  <a:schemeClr val="tx2"/>
                </a:solidFill>
              </a:rPr>
              <a:t>C: Medicine/Device Used: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200" b="1" dirty="0">
              <a:solidFill>
                <a:schemeClr val="tx2"/>
              </a:solidFill>
            </a:endParaRPr>
          </a:p>
        </p:txBody>
      </p:sp>
      <p:sp>
        <p:nvSpPr>
          <p:cNvPr id="9" name="Text Box 223">
            <a:extLst>
              <a:ext uri="{FF2B5EF4-FFF2-40B4-BE49-F238E27FC236}">
                <a16:creationId xmlns="" xmlns:a16="http://schemas.microsoft.com/office/drawing/2014/main" id="{A1254295-EE9C-1CDC-DC93-B07F86955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796" y="2696472"/>
            <a:ext cx="662463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90588">
              <a:spcBef>
                <a:spcPct val="20000"/>
              </a:spcBef>
              <a:buChar char="•"/>
              <a:defRPr sz="31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890588">
              <a:spcBef>
                <a:spcPct val="20000"/>
              </a:spcBef>
              <a:buChar char="–"/>
              <a:defRPr sz="27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890588">
              <a:spcBef>
                <a:spcPct val="20000"/>
              </a:spcBef>
              <a:buChar char="•"/>
              <a:defRPr sz="23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890588">
              <a:spcBef>
                <a:spcPct val="20000"/>
              </a:spcBef>
              <a:buChar char="–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890588">
              <a:spcBef>
                <a:spcPct val="20000"/>
              </a:spcBef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890588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9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GB" altLang="en-US" sz="1200" b="1" dirty="0">
                <a:solidFill>
                  <a:schemeClr val="tx2"/>
                </a:solidFill>
              </a:rPr>
              <a:t>D: Study Support: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GB" altLang="en-US" sz="1200" b="1" dirty="0">
              <a:solidFill>
                <a:schemeClr val="tx2"/>
              </a:solidFill>
            </a:endParaRPr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-22853" y="6913264"/>
            <a:ext cx="7237212" cy="28763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Form 51.043A - Research Study Risk Assessment - Version 1.0</a:t>
            </a:r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E26FF9-7E1B-43B8-84B3-C9FDFAA1A00C}" type="slidenum">
              <a:rPr lang="en-GB" altLang="en-US" smtClean="0"/>
              <a:pPr>
                <a:defRPr/>
              </a:pPr>
              <a:t>3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21303059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701848"/>
              </p:ext>
            </p:extLst>
          </p:nvPr>
        </p:nvGraphicFramePr>
        <p:xfrm>
          <a:off x="443464" y="866318"/>
          <a:ext cx="5712460" cy="720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8480"/>
                <a:gridCol w="4373980"/>
              </a:tblGrid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Prepared by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GB" sz="1100" b="0" smtClean="0">
                          <a:solidFill>
                            <a:schemeClr val="tx1"/>
                          </a:solidFill>
                          <a:effectLst/>
                        </a:rPr>
                        <a:t>Liz -Anne </a:t>
                      </a:r>
                      <a:r>
                        <a:rPr lang="en-GB" sz="1100" b="0" dirty="0" err="1" smtClean="0">
                          <a:solidFill>
                            <a:schemeClr val="tx1"/>
                          </a:solidFill>
                          <a:effectLst/>
                        </a:rPr>
                        <a:t>Lewsley</a:t>
                      </a:r>
                      <a:endParaRPr lang="en-GB" sz="1100" b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600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Approved by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 smtClean="0">
                          <a:solidFill>
                            <a:schemeClr val="tx1"/>
                          </a:solidFill>
                          <a:effectLst/>
                        </a:rPr>
                        <a:t>Caroline Watson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1778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413792" y="576114"/>
            <a:ext cx="5742132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Form signatories</a:t>
            </a: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4773739"/>
              </p:ext>
            </p:extLst>
          </p:nvPr>
        </p:nvGraphicFramePr>
        <p:xfrm>
          <a:off x="557808" y="2952378"/>
          <a:ext cx="5725160" cy="38557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87425"/>
                <a:gridCol w="1169670"/>
                <a:gridCol w="3568065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Version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Date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Description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>
                          <a:solidFill>
                            <a:schemeClr val="tx1"/>
                          </a:solidFill>
                          <a:effectLst/>
                        </a:rPr>
                        <a:t>1.0</a:t>
                      </a:r>
                      <a:endParaRPr lang="en-GB" sz="11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r>
                        <a:rPr lang="en-GB" sz="1000" dirty="0" smtClean="0">
                          <a:solidFill>
                            <a:schemeClr val="tx1"/>
                          </a:solidFill>
                          <a:effectLst/>
                        </a:rPr>
                        <a:t>22/10/2026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solidFill>
                            <a:schemeClr val="tx1"/>
                          </a:solidFill>
                          <a:effectLst/>
                        </a:rPr>
                        <a:t>First Release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7" name="Table 1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9844541"/>
              </p:ext>
            </p:extLst>
          </p:nvPr>
        </p:nvGraphicFramePr>
        <p:xfrm>
          <a:off x="517740" y="3492301"/>
          <a:ext cx="6376772" cy="65074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376772"/>
              </a:tblGrid>
              <a:tr h="4681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This Form is a controlled document. The current version can be viewed on the GCTU website. </a:t>
                      </a:r>
                      <a:endParaRPr lang="en-GB" sz="1100" dirty="0" smtClean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100" dirty="0">
                          <a:solidFill>
                            <a:schemeClr val="tx1"/>
                          </a:solidFill>
                          <a:effectLst/>
                        </a:rPr>
                        <a:t>Any copy reproduced from the website may not, at time of reading, be the current version.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36195" marB="3619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557809" y="2454474"/>
            <a:ext cx="5725160" cy="5386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Document history</a:t>
            </a:r>
            <a:endParaRPr kumimoji="0" lang="en-GB" altLang="en-US" sz="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1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6913264"/>
            <a:ext cx="7237212" cy="287636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Form 51.043A - Research Study Risk Assessment - Version 1.0</a:t>
            </a:r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B54CD32-CD8C-417B-882E-C98C38F5F022}" type="slidenum">
              <a:rPr lang="en-GB" altLang="en-US" smtClean="0"/>
              <a:pPr>
                <a:defRPr/>
              </a:pPr>
              <a:t>4</a:t>
            </a:fld>
            <a:endParaRPr lang="en-GB" altLang="en-US" dirty="0"/>
          </a:p>
        </p:txBody>
      </p:sp>
    </p:spTree>
    <p:extLst>
      <p:ext uri="{BB962C8B-B14F-4D97-AF65-F5344CB8AC3E}">
        <p14:creationId xmlns:p14="http://schemas.microsoft.com/office/powerpoint/2010/main" val="3234769080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905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890588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1228</TotalTime>
  <Words>831</Words>
  <Application>Microsoft Office PowerPoint</Application>
  <PresentationFormat>Custom</PresentationFormat>
  <Paragraphs>165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Times New Roman</vt:lpstr>
      <vt:lpstr>Default Design</vt:lpstr>
      <vt:lpstr>R&amp;I Ref: _________ Overall Score: ____________     Assessor: __________  Version: ________             Date: __________     Documented on SReDA (Add X to confirm):     Assessor Comments: ________________________________________________________________________________________________________ ___________________________________________________________________________________________________________________________ ___________________________________________________________________________________________________________________________</vt:lpstr>
      <vt:lpstr>PowerPoint Presentation</vt:lpstr>
      <vt:lpstr>PowerPoint Presentation</vt:lpstr>
      <vt:lpstr>PowerPoint Presentation</vt:lpstr>
    </vt:vector>
  </TitlesOfParts>
  <Company>North Glasgow Hospital's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risk assessment is based as risk to patient</dc:title>
  <dc:creator>harjit bilkhu</dc:creator>
  <cp:lastModifiedBy>Cheryl Johnston</cp:lastModifiedBy>
  <cp:revision>134</cp:revision>
  <dcterms:created xsi:type="dcterms:W3CDTF">2012-01-30T09:43:55Z</dcterms:created>
  <dcterms:modified xsi:type="dcterms:W3CDTF">2026-10-22T14:25:45Z</dcterms:modified>
</cp:coreProperties>
</file>