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9180513" cy="7200900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69">
          <p15:clr>
            <a:srgbClr val="A4A3A4"/>
          </p15:clr>
        </p15:guide>
        <p15:guide id="2" pos="28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1" autoAdjust="0"/>
    <p:restoredTop sz="94576" autoAdjust="0"/>
  </p:normalViewPr>
  <p:slideViewPr>
    <p:cSldViewPr>
      <p:cViewPr varScale="1">
        <p:scale>
          <a:sx n="102" d="100"/>
          <a:sy n="102" d="100"/>
        </p:scale>
        <p:origin x="954" y="120"/>
      </p:cViewPr>
      <p:guideLst>
        <p:guide orient="horz" pos="2269"/>
        <p:guide pos="28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/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>
            <a:extLst/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7113" y="744538"/>
            <a:ext cx="47434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/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150" name="Rectangle 6">
            <a:extLst/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>
            <a:extLst/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15A6285-D5E8-4BE3-8279-B989E80EC1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6908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5A6285-D5E8-4BE3-8279-B989E80EC1EF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065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975" y="2236788"/>
            <a:ext cx="7802563" cy="1543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6363" y="4079875"/>
            <a:ext cx="6427787" cy="1841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28354-57FD-4D6D-835C-15D94DF83C35}" type="datetime1">
              <a:rPr lang="en-US" smtClean="0"/>
              <a:t>10/24/2022</a:t>
            </a:fld>
            <a:endParaRPr lang="en-US"/>
          </a:p>
        </p:txBody>
      </p:sp>
      <p:sp>
        <p:nvSpPr>
          <p:cNvPr id="5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Research Study Risk Assessment - Version 1.0</a:t>
            </a:r>
            <a:endParaRPr lang="en-US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4363E-201E-44F6-97E3-FD0071E35F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602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7359D-DA91-4FEE-857B-49BA82FDE9A0}" type="datetime1">
              <a:rPr lang="en-US" smtClean="0"/>
              <a:t>10/24/2022</a:t>
            </a:fld>
            <a:endParaRPr lang="en-US"/>
          </a:p>
        </p:txBody>
      </p:sp>
      <p:sp>
        <p:nvSpPr>
          <p:cNvPr id="5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Research Study Risk Assessment - Version 1.0</a:t>
            </a:r>
            <a:endParaRPr lang="en-US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24C82-1A48-4069-9D79-C457BAA402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1371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6388" y="287338"/>
            <a:ext cx="2065337" cy="6145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8788" y="287338"/>
            <a:ext cx="6045200" cy="6145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C466A-B925-4757-965F-C9353FA28208}" type="datetime1">
              <a:rPr lang="en-US" smtClean="0"/>
              <a:t>10/24/2022</a:t>
            </a:fld>
            <a:endParaRPr lang="en-US"/>
          </a:p>
        </p:txBody>
      </p:sp>
      <p:sp>
        <p:nvSpPr>
          <p:cNvPr id="5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Research Study Risk Assessment - Version 1.0</a:t>
            </a:r>
            <a:endParaRPr lang="en-US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468FA-6F4E-4D0D-8EFD-3486621831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645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8788" y="287338"/>
            <a:ext cx="8262937" cy="12017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8788" y="1679575"/>
            <a:ext cx="4054475" cy="2300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5663" y="1679575"/>
            <a:ext cx="4056062" cy="2300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8788" y="4132263"/>
            <a:ext cx="4054475" cy="2300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5663" y="4132263"/>
            <a:ext cx="4056062" cy="2300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0923B-4E33-417B-B6C1-6E4966390903}" type="datetime1">
              <a:rPr lang="en-US" smtClean="0"/>
              <a:t>10/24/2022</a:t>
            </a:fld>
            <a:endParaRPr lang="en-US"/>
          </a:p>
        </p:txBody>
      </p:sp>
      <p:sp>
        <p:nvSpPr>
          <p:cNvPr id="8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Research Study Risk Assessment - Version 1.0</a:t>
            </a:r>
            <a:endParaRPr lang="en-US"/>
          </a:p>
        </p:txBody>
      </p:sp>
      <p:sp>
        <p:nvSpPr>
          <p:cNvPr id="9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26FF9-7E1B-43B8-84B3-C9FDFAA1A0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928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860BE-52A3-4D44-A1D1-69D91A7FA3A7}" type="datetime1">
              <a:rPr lang="en-US" smtClean="0"/>
              <a:t>10/24/2022</a:t>
            </a:fld>
            <a:endParaRPr lang="en-US"/>
          </a:p>
        </p:txBody>
      </p:sp>
      <p:sp>
        <p:nvSpPr>
          <p:cNvPr id="5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Research Study Risk Assessment - Version 1.0</a:t>
            </a:r>
            <a:endParaRPr lang="en-US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72325-C2CC-4573-8707-F68E2E9816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7528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488" y="4627563"/>
            <a:ext cx="7802562" cy="1430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5488" y="3052763"/>
            <a:ext cx="7802562" cy="15748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C349A-C718-4B98-93EF-2846B5170F07}" type="datetime1">
              <a:rPr lang="en-US" smtClean="0"/>
              <a:t>10/24/2022</a:t>
            </a:fld>
            <a:endParaRPr lang="en-US"/>
          </a:p>
        </p:txBody>
      </p:sp>
      <p:sp>
        <p:nvSpPr>
          <p:cNvPr id="5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Research Study Risk Assessment - Version 1.0</a:t>
            </a:r>
            <a:endParaRPr lang="en-US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DD4A3-15D2-48E1-8866-C8D8BE8C34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228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8788" y="1679575"/>
            <a:ext cx="4054475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679575"/>
            <a:ext cx="4056062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940D0-B72D-42F7-9FB6-2724BC4760D6}" type="datetime1">
              <a:rPr lang="en-US" smtClean="0"/>
              <a:t>10/24/2022</a:t>
            </a:fld>
            <a:endParaRPr lang="en-US"/>
          </a:p>
        </p:txBody>
      </p:sp>
      <p:sp>
        <p:nvSpPr>
          <p:cNvPr id="6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Research Study Risk Assessment - Version 1.0</a:t>
            </a:r>
            <a:endParaRPr lang="en-US"/>
          </a:p>
        </p:txBody>
      </p:sp>
      <p:sp>
        <p:nvSpPr>
          <p:cNvPr id="7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03491-3B91-4538-A6D9-5D40CE85EA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974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88925"/>
            <a:ext cx="8262937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788" y="1611313"/>
            <a:ext cx="4056062" cy="673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788" y="2284413"/>
            <a:ext cx="4056062" cy="41481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4075" y="1611313"/>
            <a:ext cx="4057650" cy="673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4075" y="2284413"/>
            <a:ext cx="4057650" cy="41481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A9CE1-F19D-4652-8035-6C86CC301563}" type="datetime1">
              <a:rPr lang="en-US" smtClean="0"/>
              <a:t>10/24/2022</a:t>
            </a:fld>
            <a:endParaRPr lang="en-US"/>
          </a:p>
        </p:txBody>
      </p:sp>
      <p:sp>
        <p:nvSpPr>
          <p:cNvPr id="8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Research Study Risk Assessment - Version 1.0</a:t>
            </a:r>
            <a:endParaRPr lang="en-US"/>
          </a:p>
        </p:txBody>
      </p:sp>
      <p:sp>
        <p:nvSpPr>
          <p:cNvPr id="9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AD00-D6C2-4352-9BC4-435EC56D13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9238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FBC9A-7BFB-49E6-BB2D-5FB02A8C94D6}" type="datetime1">
              <a:rPr lang="en-US" smtClean="0"/>
              <a:t>10/24/2022</a:t>
            </a:fld>
            <a:endParaRPr lang="en-US"/>
          </a:p>
        </p:txBody>
      </p:sp>
      <p:sp>
        <p:nvSpPr>
          <p:cNvPr id="4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Research Study Risk Assessment - Version 1.0</a:t>
            </a:r>
            <a:endParaRPr lang="en-US"/>
          </a:p>
        </p:txBody>
      </p:sp>
      <p:sp>
        <p:nvSpPr>
          <p:cNvPr id="5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4CD32-CD8C-417B-882E-C98C38F5F0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38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903DA-C320-4332-9E50-1A925C22BE40}" type="datetime1">
              <a:rPr lang="en-US" smtClean="0"/>
              <a:t>10/24/2022</a:t>
            </a:fld>
            <a:endParaRPr lang="en-US"/>
          </a:p>
        </p:txBody>
      </p:sp>
      <p:sp>
        <p:nvSpPr>
          <p:cNvPr id="3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Research Study Risk Assessment - Version 1.0</a:t>
            </a:r>
            <a:endParaRPr lang="en-US"/>
          </a:p>
        </p:txBody>
      </p:sp>
      <p:sp>
        <p:nvSpPr>
          <p:cNvPr id="4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2ABC4-D5F2-4B5A-B3B2-14D597C156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0394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87338"/>
            <a:ext cx="3021012" cy="1219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38" y="287338"/>
            <a:ext cx="5132387" cy="61452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1506538"/>
            <a:ext cx="3021012" cy="49260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F6D3D-307B-46BC-9B0A-F871C1A118D1}" type="datetime1">
              <a:rPr lang="en-US" smtClean="0"/>
              <a:t>10/24/2022</a:t>
            </a:fld>
            <a:endParaRPr lang="en-US"/>
          </a:p>
        </p:txBody>
      </p:sp>
      <p:sp>
        <p:nvSpPr>
          <p:cNvPr id="6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Research Study Risk Assessment - Version 1.0</a:t>
            </a:r>
            <a:endParaRPr lang="en-US"/>
          </a:p>
        </p:txBody>
      </p:sp>
      <p:sp>
        <p:nvSpPr>
          <p:cNvPr id="7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5B40B-3A6D-4996-98DB-CF6F621D82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9662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5040313"/>
            <a:ext cx="5507038" cy="5953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00225" y="642938"/>
            <a:ext cx="5507038" cy="4321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00225" y="5635625"/>
            <a:ext cx="5507038" cy="844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24D8-CEF3-44FC-9157-9C322116A612}" type="datetime1">
              <a:rPr lang="en-US" smtClean="0"/>
              <a:t>10/24/2022</a:t>
            </a:fld>
            <a:endParaRPr lang="en-US"/>
          </a:p>
        </p:txBody>
      </p:sp>
      <p:sp>
        <p:nvSpPr>
          <p:cNvPr id="6" name="Rectangle 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Research Study Risk Assessment - Version 1.0</a:t>
            </a:r>
            <a:endParaRPr lang="en-US"/>
          </a:p>
        </p:txBody>
      </p:sp>
      <p:sp>
        <p:nvSpPr>
          <p:cNvPr id="7" name="Rectangle 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109BE-72A7-4D39-A46F-8608866D32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7520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8788" y="287338"/>
            <a:ext cx="8262937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081" tIns="44540" rIns="89081" bIns="445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8788" y="1679575"/>
            <a:ext cx="8262937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081" tIns="44540" rIns="89081" bIns="445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>
            <a:extLst/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8788" y="6557963"/>
            <a:ext cx="214153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081" tIns="44540" rIns="89081" bIns="4454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03D4F38-1D99-475C-8232-94866CC64DB7}" type="datetime1">
              <a:rPr lang="en-US" smtClean="0"/>
              <a:t>10/24/2022</a:t>
            </a:fld>
            <a:endParaRPr lang="en-US"/>
          </a:p>
        </p:txBody>
      </p:sp>
      <p:sp>
        <p:nvSpPr>
          <p:cNvPr id="1029" name="Rectangle 5">
            <a:extLst/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6900" y="6557963"/>
            <a:ext cx="290671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081" tIns="44540" rIns="89081" bIns="4454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Research Study Risk Assessment - Version 1.0</a:t>
            </a:r>
            <a:endParaRPr lang="en-US"/>
          </a:p>
        </p:txBody>
      </p:sp>
      <p:sp>
        <p:nvSpPr>
          <p:cNvPr id="1030" name="Rectangle 6">
            <a:extLst/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557963"/>
            <a:ext cx="214153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081" tIns="44540" rIns="89081" bIns="4454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0BD7F38-124E-4074-BEB0-FF718DFA98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890588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0588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2pPr>
      <a:lvl3pPr algn="ctr" defTabSz="890588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3pPr>
      <a:lvl4pPr algn="ctr" defTabSz="890588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4pPr>
      <a:lvl5pPr algn="ctr" defTabSz="890588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5pPr>
      <a:lvl6pPr marL="457200" algn="ctr" defTabSz="890588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6pPr>
      <a:lvl7pPr marL="914400" algn="ctr" defTabSz="890588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7pPr>
      <a:lvl8pPr marL="1371600" algn="ctr" defTabSz="890588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8pPr>
      <a:lvl9pPr marL="1828800" algn="ctr" defTabSz="890588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</a:defRPr>
      </a:lvl9pPr>
    </p:titleStyle>
    <p:bodyStyle>
      <a:lvl1pPr marL="333375" indent="-333375" algn="l" defTabSz="890588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23900" indent="-277813" algn="l" defTabSz="890588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12838" indent="-222250" algn="l" defTabSz="890588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58925" indent="-222250" algn="l" defTabSz="890588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05013" indent="-223838" algn="l" defTabSz="890588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462213" indent="-223838" algn="l" defTabSz="890588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19413" indent="-223838" algn="l" defTabSz="890588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376613" indent="-223838" algn="l" defTabSz="890588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33813" indent="-223838" algn="l" defTabSz="890588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33363" y="652463"/>
            <a:ext cx="8712200" cy="503237"/>
          </a:xfrm>
        </p:spPr>
        <p:txBody>
          <a:bodyPr/>
          <a:lstStyle/>
          <a:p>
            <a:pPr algn="l" eaLnBrk="1" hangingPunct="1"/>
            <a:r>
              <a:rPr lang="en-GB" altLang="en-US" sz="900" b="1" smtClean="0"/>
              <a:t/>
            </a:r>
            <a:br>
              <a:rPr lang="en-GB" altLang="en-US" sz="900" b="1" smtClean="0"/>
            </a:br>
            <a:r>
              <a:rPr lang="en-GB" altLang="en-US" sz="900" b="1" smtClean="0"/>
              <a:t>R&amp;D Ref ……..……  Overall Score ……..…..……  Assessor ……......…. Date ……………....…..   </a:t>
            </a:r>
            <a:r>
              <a:rPr lang="en-GB" altLang="en-US" sz="800" smtClean="0"/>
              <a:t>Documented on SReDA</a:t>
            </a:r>
            <a:r>
              <a:rPr lang="en-GB" altLang="en-US" sz="900" b="1" smtClean="0"/>
              <a:t/>
            </a:r>
            <a:br>
              <a:rPr lang="en-GB" altLang="en-US" sz="900" b="1" smtClean="0"/>
            </a:br>
            <a:r>
              <a:rPr lang="en-GB" altLang="en-US" sz="900" b="1" smtClean="0"/>
              <a:t/>
            </a:r>
            <a:br>
              <a:rPr lang="en-GB" altLang="en-US" sz="900" b="1" smtClean="0"/>
            </a:br>
            <a:r>
              <a:rPr lang="en-GB" altLang="en-US" sz="900" smtClean="0"/>
              <a:t>Assessor Comments ………….…………</a:t>
            </a:r>
          </a:p>
        </p:txBody>
      </p:sp>
      <p:sp>
        <p:nvSpPr>
          <p:cNvPr id="3075" name="Text Box 100"/>
          <p:cNvSpPr txBox="1">
            <a:spLocks noChangeArrowheads="1"/>
          </p:cNvSpPr>
          <p:nvPr/>
        </p:nvSpPr>
        <p:spPr bwMode="auto">
          <a:xfrm>
            <a:off x="485775" y="1493838"/>
            <a:ext cx="8137525" cy="527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81" tIns="44540" rIns="89081" bIns="44540">
            <a:spAutoFit/>
          </a:bodyPr>
          <a:lstStyle>
            <a:lvl1pPr defTabSz="890588">
              <a:spcBef>
                <a:spcPct val="20000"/>
              </a:spcBef>
              <a:buChar char="•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0588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0588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0588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0588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u="sng" dirty="0"/>
              <a:t>Instructions</a:t>
            </a:r>
            <a:endParaRPr lang="en-GB" altLang="en-US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dirty="0"/>
              <a:t>From the protocol establish which score for each of the following categories best fits the research study. Add scores to establish whether study is low, medium or high risk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1000" b="1" dirty="0"/>
              <a:t>This risk assessment is based on risk to patient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GB" altLang="en-US" sz="1000" b="1" dirty="0"/>
              <a:t>LOW RISK 1-4      MEDIUM RISK 5-8       HIGH RISK 9-12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GB" altLang="en-US" sz="1000" b="1" u="sng" dirty="0"/>
              <a:t>If there is a score of 3 for two of the sections from A, B , C and D please discuss with the Research Governance Manager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GB" altLang="en-US" sz="1000" b="1" u="sng" dirty="0"/>
              <a:t>Date of Discussion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GB" altLang="en-US" sz="1000" b="1" u="sng" dirty="0"/>
              <a:t>Comments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GB" altLang="en-US" sz="1000" b="1" u="sng" dirty="0"/>
              <a:t>Research Governance Manager signature</a:t>
            </a:r>
            <a:r>
              <a:rPr lang="en-GB" altLang="en-US" sz="1000" b="1" dirty="0"/>
              <a:t>                                               </a:t>
            </a:r>
            <a:r>
              <a:rPr lang="en-GB" altLang="en-US" sz="1000" b="1" u="sng" dirty="0"/>
              <a:t>Date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GB" altLang="en-US" sz="1000" b="1" u="sng" dirty="0"/>
          </a:p>
        </p:txBody>
      </p:sp>
      <p:sp>
        <p:nvSpPr>
          <p:cNvPr id="3076" name="Rectangle 214"/>
          <p:cNvSpPr>
            <a:spLocks noChangeArrowheads="1"/>
          </p:cNvSpPr>
          <p:nvPr/>
        </p:nvSpPr>
        <p:spPr bwMode="auto">
          <a:xfrm>
            <a:off x="8120063" y="515938"/>
            <a:ext cx="287337" cy="274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/>
          </a:p>
        </p:txBody>
      </p:sp>
      <p:sp>
        <p:nvSpPr>
          <p:cNvPr id="3077" name="Text Box 223"/>
          <p:cNvSpPr txBox="1">
            <a:spLocks noChangeArrowheads="1"/>
          </p:cNvSpPr>
          <p:nvPr/>
        </p:nvSpPr>
        <p:spPr bwMode="auto">
          <a:xfrm>
            <a:off x="1638300" y="287338"/>
            <a:ext cx="66246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90588">
              <a:spcBef>
                <a:spcPct val="20000"/>
              </a:spcBef>
              <a:buChar char="•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0588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0588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0588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0588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 b="1" dirty="0">
                <a:solidFill>
                  <a:schemeClr val="tx2"/>
                </a:solidFill>
              </a:rPr>
              <a:t>RISK ASSESSMENT FOR RESEARCH STUDIES SPONSORED BY NHS GG&amp;C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288" y="6946075"/>
            <a:ext cx="3227388" cy="224910"/>
          </a:xfrm>
        </p:spPr>
        <p:txBody>
          <a:bodyPr/>
          <a:lstStyle/>
          <a:p>
            <a:pPr algn="l">
              <a:defRPr/>
            </a:pPr>
            <a:r>
              <a:rPr lang="en-GB" sz="800" dirty="0" smtClean="0"/>
              <a:t>Form 51.004B - Research Study Risk Assessment - Version 1.0</a:t>
            </a:r>
            <a:endParaRPr lang="en-US" sz="800" dirty="0"/>
          </a:p>
        </p:txBody>
      </p:sp>
      <p:sp>
        <p:nvSpPr>
          <p:cNvPr id="14" name="Rectangle 163"/>
          <p:cNvSpPr>
            <a:spLocks noChangeArrowheads="1"/>
          </p:cNvSpPr>
          <p:nvPr/>
        </p:nvSpPr>
        <p:spPr bwMode="auto">
          <a:xfrm>
            <a:off x="8407400" y="6915351"/>
            <a:ext cx="72968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890588">
              <a:spcBef>
                <a:spcPct val="20000"/>
              </a:spcBef>
              <a:buChar char="•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0588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0588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0588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0588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 dirty="0"/>
              <a:t>Page </a:t>
            </a:r>
            <a:r>
              <a:rPr lang="en-GB" altLang="en-US" sz="800" b="1" dirty="0" smtClean="0"/>
              <a:t>1 </a:t>
            </a:r>
            <a:r>
              <a:rPr lang="en-GB" altLang="en-US" sz="800" b="1" dirty="0"/>
              <a:t>of </a:t>
            </a:r>
            <a:r>
              <a:rPr lang="en-GB" altLang="en-US" sz="800" b="1" dirty="0" smtClean="0"/>
              <a:t>3</a:t>
            </a:r>
            <a:endParaRPr lang="en-GB" altLang="en-US" sz="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53"/>
          <p:cNvSpPr txBox="1">
            <a:spLocks noChangeArrowheads="1"/>
          </p:cNvSpPr>
          <p:nvPr/>
        </p:nvSpPr>
        <p:spPr bwMode="auto">
          <a:xfrm>
            <a:off x="2438400" y="2233613"/>
            <a:ext cx="2386013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81" tIns="44540" rIns="89081" bIns="44540">
            <a:spAutoFit/>
          </a:bodyPr>
          <a:lstStyle>
            <a:lvl1pPr defTabSz="890588">
              <a:spcBef>
                <a:spcPct val="20000"/>
              </a:spcBef>
              <a:buChar char="•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0588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0588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0588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0588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800"/>
              <a:t>Vulnerable groups  refers to, for example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/>
              <a:t>•Paediatric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/>
              <a:t>•Adults with learning disabilities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/>
              <a:t>•Adults with incapacity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/>
              <a:t>•Adults with mental health illness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/>
              <a:t>•Studies involving pregnant women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/>
              <a:t>•Studies involving addictions</a:t>
            </a:r>
          </a:p>
        </p:txBody>
      </p:sp>
      <p:grpSp>
        <p:nvGrpSpPr>
          <p:cNvPr id="4100" name="Group 154"/>
          <p:cNvGrpSpPr>
            <a:grpSpLocks/>
          </p:cNvGrpSpPr>
          <p:nvPr/>
        </p:nvGrpSpPr>
        <p:grpSpPr bwMode="auto">
          <a:xfrm>
            <a:off x="4514850" y="38100"/>
            <a:ext cx="4595813" cy="3600000"/>
            <a:chOff x="2844" y="24"/>
            <a:chExt cx="2895" cy="2380"/>
          </a:xfrm>
        </p:grpSpPr>
        <p:sp>
          <p:nvSpPr>
            <p:cNvPr id="4183" name="Rectangle 57"/>
            <p:cNvSpPr>
              <a:spLocks noChangeArrowheads="1"/>
            </p:cNvSpPr>
            <p:nvPr/>
          </p:nvSpPr>
          <p:spPr bwMode="auto">
            <a:xfrm>
              <a:off x="2846" y="160"/>
              <a:ext cx="2858" cy="224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84" name="Text Box 58"/>
            <p:cNvSpPr txBox="1">
              <a:spLocks noChangeArrowheads="1"/>
            </p:cNvSpPr>
            <p:nvPr/>
          </p:nvSpPr>
          <p:spPr bwMode="auto">
            <a:xfrm>
              <a:off x="4284" y="602"/>
              <a:ext cx="1418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Not peer reviewed by eligible funder</a:t>
              </a:r>
            </a:p>
          </p:txBody>
        </p:sp>
        <p:sp>
          <p:nvSpPr>
            <p:cNvPr id="4185" name="Text Box 59"/>
            <p:cNvSpPr txBox="1">
              <a:spLocks noChangeArrowheads="1"/>
            </p:cNvSpPr>
            <p:nvPr/>
          </p:nvSpPr>
          <p:spPr bwMode="auto">
            <a:xfrm>
              <a:off x="4299" y="1176"/>
              <a:ext cx="1418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Not peer reviewed by eligible funder</a:t>
              </a:r>
            </a:p>
          </p:txBody>
        </p:sp>
        <p:sp>
          <p:nvSpPr>
            <p:cNvPr id="4186" name="Text Box 60"/>
            <p:cNvSpPr txBox="1">
              <a:spLocks noChangeArrowheads="1"/>
            </p:cNvSpPr>
            <p:nvPr/>
          </p:nvSpPr>
          <p:spPr bwMode="auto">
            <a:xfrm>
              <a:off x="3485" y="287"/>
              <a:ext cx="1776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 b="1"/>
                <a:t>Protocol</a:t>
              </a:r>
            </a:p>
          </p:txBody>
        </p:sp>
        <p:sp>
          <p:nvSpPr>
            <p:cNvPr id="4187" name="Line 61"/>
            <p:cNvSpPr>
              <a:spLocks noChangeShapeType="1"/>
            </p:cNvSpPr>
            <p:nvPr/>
          </p:nvSpPr>
          <p:spPr bwMode="auto">
            <a:xfrm>
              <a:off x="3394" y="579"/>
              <a:ext cx="16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88" name="Text Box 62"/>
            <p:cNvSpPr txBox="1">
              <a:spLocks noChangeArrowheads="1"/>
            </p:cNvSpPr>
            <p:nvPr/>
          </p:nvSpPr>
          <p:spPr bwMode="auto">
            <a:xfrm>
              <a:off x="3895" y="360"/>
              <a:ext cx="956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Complex protocol</a:t>
              </a:r>
            </a:p>
          </p:txBody>
        </p:sp>
        <p:sp>
          <p:nvSpPr>
            <p:cNvPr id="4189" name="Line 63"/>
            <p:cNvSpPr>
              <a:spLocks noChangeShapeType="1"/>
            </p:cNvSpPr>
            <p:nvPr/>
          </p:nvSpPr>
          <p:spPr bwMode="auto">
            <a:xfrm>
              <a:off x="4397" y="484"/>
              <a:ext cx="0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0" name="Line 64"/>
            <p:cNvSpPr>
              <a:spLocks noChangeShapeType="1"/>
            </p:cNvSpPr>
            <p:nvPr/>
          </p:nvSpPr>
          <p:spPr bwMode="auto">
            <a:xfrm>
              <a:off x="3394" y="579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1" name="Line 65"/>
            <p:cNvSpPr>
              <a:spLocks noChangeShapeType="1"/>
            </p:cNvSpPr>
            <p:nvPr/>
          </p:nvSpPr>
          <p:spPr bwMode="auto">
            <a:xfrm>
              <a:off x="5078" y="590"/>
              <a:ext cx="0" cy="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2" name="Text Box 66"/>
            <p:cNvSpPr txBox="1">
              <a:spLocks noChangeArrowheads="1"/>
            </p:cNvSpPr>
            <p:nvPr/>
          </p:nvSpPr>
          <p:spPr bwMode="auto">
            <a:xfrm>
              <a:off x="2894" y="607"/>
              <a:ext cx="1269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Peer reviewed by eligible funder</a:t>
              </a:r>
            </a:p>
          </p:txBody>
        </p:sp>
        <p:sp>
          <p:nvSpPr>
            <p:cNvPr id="4193" name="Text Box 67"/>
            <p:cNvSpPr txBox="1">
              <a:spLocks noChangeArrowheads="1"/>
            </p:cNvSpPr>
            <p:nvPr/>
          </p:nvSpPr>
          <p:spPr bwMode="auto">
            <a:xfrm>
              <a:off x="3804" y="905"/>
              <a:ext cx="1184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Non complex protocol</a:t>
              </a:r>
            </a:p>
          </p:txBody>
        </p:sp>
        <p:sp>
          <p:nvSpPr>
            <p:cNvPr id="4194" name="Oval 68"/>
            <p:cNvSpPr>
              <a:spLocks noChangeArrowheads="1"/>
            </p:cNvSpPr>
            <p:nvPr/>
          </p:nvSpPr>
          <p:spPr bwMode="auto">
            <a:xfrm>
              <a:off x="3349" y="736"/>
              <a:ext cx="90" cy="9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9081" tIns="44540" rIns="89081" bIns="44540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2</a:t>
              </a:r>
            </a:p>
          </p:txBody>
        </p:sp>
        <p:sp>
          <p:nvSpPr>
            <p:cNvPr id="4195" name="Oval 69"/>
            <p:cNvSpPr>
              <a:spLocks noChangeArrowheads="1"/>
            </p:cNvSpPr>
            <p:nvPr/>
          </p:nvSpPr>
          <p:spPr bwMode="auto">
            <a:xfrm>
              <a:off x="5034" y="736"/>
              <a:ext cx="91" cy="9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9081" tIns="44540" rIns="89081" bIns="44540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3</a:t>
              </a:r>
            </a:p>
          </p:txBody>
        </p:sp>
        <p:sp>
          <p:nvSpPr>
            <p:cNvPr id="4196" name="Text Box 70"/>
            <p:cNvSpPr txBox="1">
              <a:spLocks noChangeArrowheads="1"/>
            </p:cNvSpPr>
            <p:nvPr/>
          </p:nvSpPr>
          <p:spPr bwMode="auto">
            <a:xfrm>
              <a:off x="2939" y="1659"/>
              <a:ext cx="2800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800"/>
                <a:t>Complex protocol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•Lots of blood samples, additional procedures such as ECG, MRI and outwith routine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•Multiple visits by patient (greater than normal visits for condition with tests to be carried out)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•Multiple interventions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•lots of data requiring analysis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NOTE: this assumed to  be given before this assessment is carried out</a:t>
              </a:r>
            </a:p>
          </p:txBody>
        </p:sp>
        <p:sp>
          <p:nvSpPr>
            <p:cNvPr id="4197" name="Line 71"/>
            <p:cNvSpPr>
              <a:spLocks noChangeShapeType="1"/>
            </p:cNvSpPr>
            <p:nvPr/>
          </p:nvSpPr>
          <p:spPr bwMode="auto">
            <a:xfrm>
              <a:off x="3394" y="1151"/>
              <a:ext cx="16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8" name="Line 72"/>
            <p:cNvSpPr>
              <a:spLocks noChangeShapeType="1"/>
            </p:cNvSpPr>
            <p:nvPr/>
          </p:nvSpPr>
          <p:spPr bwMode="auto">
            <a:xfrm>
              <a:off x="4396" y="1056"/>
              <a:ext cx="0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99" name="Line 73"/>
            <p:cNvSpPr>
              <a:spLocks noChangeShapeType="1"/>
            </p:cNvSpPr>
            <p:nvPr/>
          </p:nvSpPr>
          <p:spPr bwMode="auto">
            <a:xfrm>
              <a:off x="3394" y="1151"/>
              <a:ext cx="0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0" name="Line 74"/>
            <p:cNvSpPr>
              <a:spLocks noChangeShapeType="1"/>
            </p:cNvSpPr>
            <p:nvPr/>
          </p:nvSpPr>
          <p:spPr bwMode="auto">
            <a:xfrm>
              <a:off x="5078" y="1161"/>
              <a:ext cx="0" cy="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01" name="Text Box 75"/>
            <p:cNvSpPr txBox="1">
              <a:spLocks noChangeArrowheads="1"/>
            </p:cNvSpPr>
            <p:nvPr/>
          </p:nvSpPr>
          <p:spPr bwMode="auto">
            <a:xfrm>
              <a:off x="2897" y="1185"/>
              <a:ext cx="1412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Peer reviewed by eligible funder</a:t>
              </a:r>
            </a:p>
          </p:txBody>
        </p:sp>
        <p:sp>
          <p:nvSpPr>
            <p:cNvPr id="4202" name="Oval 76"/>
            <p:cNvSpPr>
              <a:spLocks noChangeArrowheads="1"/>
            </p:cNvSpPr>
            <p:nvPr/>
          </p:nvSpPr>
          <p:spPr bwMode="auto">
            <a:xfrm>
              <a:off x="3349" y="1318"/>
              <a:ext cx="90" cy="9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9081" tIns="44540" rIns="89081" bIns="44540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0</a:t>
              </a:r>
            </a:p>
          </p:txBody>
        </p:sp>
        <p:sp>
          <p:nvSpPr>
            <p:cNvPr id="4203" name="Oval 77"/>
            <p:cNvSpPr>
              <a:spLocks noChangeArrowheads="1"/>
            </p:cNvSpPr>
            <p:nvPr/>
          </p:nvSpPr>
          <p:spPr bwMode="auto">
            <a:xfrm>
              <a:off x="5034" y="1319"/>
              <a:ext cx="91" cy="9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9081" tIns="44540" rIns="89081" bIns="44540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1</a:t>
              </a:r>
            </a:p>
          </p:txBody>
        </p:sp>
        <p:sp>
          <p:nvSpPr>
            <p:cNvPr id="4204" name="Rectangle 78"/>
            <p:cNvSpPr>
              <a:spLocks noChangeArrowheads="1"/>
            </p:cNvSpPr>
            <p:nvPr/>
          </p:nvSpPr>
          <p:spPr bwMode="auto">
            <a:xfrm>
              <a:off x="5433" y="158"/>
              <a:ext cx="272" cy="27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Score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/>
                <a:t>…….</a:t>
              </a:r>
            </a:p>
          </p:txBody>
        </p:sp>
        <p:sp>
          <p:nvSpPr>
            <p:cNvPr id="4205" name="Text Box 79"/>
            <p:cNvSpPr txBox="1">
              <a:spLocks noChangeArrowheads="1"/>
            </p:cNvSpPr>
            <p:nvPr/>
          </p:nvSpPr>
          <p:spPr bwMode="auto">
            <a:xfrm>
              <a:off x="3254" y="160"/>
              <a:ext cx="2223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Is the Protocol procedures an increased risk to patients?</a:t>
              </a:r>
            </a:p>
          </p:txBody>
        </p:sp>
        <p:sp>
          <p:nvSpPr>
            <p:cNvPr id="4206" name="Rectangle 142"/>
            <p:cNvSpPr>
              <a:spLocks noChangeArrowheads="1"/>
            </p:cNvSpPr>
            <p:nvPr/>
          </p:nvSpPr>
          <p:spPr bwMode="auto">
            <a:xfrm>
              <a:off x="2844" y="24"/>
              <a:ext cx="136" cy="13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/>
                <a:t>C</a:t>
              </a:r>
            </a:p>
          </p:txBody>
        </p:sp>
      </p:grpSp>
      <p:grpSp>
        <p:nvGrpSpPr>
          <p:cNvPr id="4101" name="Group 160"/>
          <p:cNvGrpSpPr>
            <a:grpSpLocks/>
          </p:cNvGrpSpPr>
          <p:nvPr/>
        </p:nvGrpSpPr>
        <p:grpSpPr bwMode="auto">
          <a:xfrm>
            <a:off x="4465638" y="3759736"/>
            <a:ext cx="4749800" cy="3096000"/>
            <a:chOff x="2801" y="2422"/>
            <a:chExt cx="2992" cy="2017"/>
          </a:xfrm>
        </p:grpSpPr>
        <p:sp>
          <p:nvSpPr>
            <p:cNvPr id="4159" name="Rectangle 81"/>
            <p:cNvSpPr>
              <a:spLocks noChangeArrowheads="1"/>
            </p:cNvSpPr>
            <p:nvPr/>
          </p:nvSpPr>
          <p:spPr bwMode="auto">
            <a:xfrm>
              <a:off x="2839" y="2556"/>
              <a:ext cx="2913" cy="1883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60" name="Text Box 82"/>
            <p:cNvSpPr txBox="1">
              <a:spLocks noChangeArrowheads="1"/>
            </p:cNvSpPr>
            <p:nvPr/>
          </p:nvSpPr>
          <p:spPr bwMode="auto">
            <a:xfrm>
              <a:off x="3445" y="2688"/>
              <a:ext cx="1776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 b="1"/>
                <a:t>Trial Support</a:t>
              </a:r>
            </a:p>
          </p:txBody>
        </p:sp>
        <p:sp>
          <p:nvSpPr>
            <p:cNvPr id="4161" name="Line 83"/>
            <p:cNvSpPr>
              <a:spLocks noChangeShapeType="1"/>
            </p:cNvSpPr>
            <p:nvPr/>
          </p:nvSpPr>
          <p:spPr bwMode="auto">
            <a:xfrm>
              <a:off x="3473" y="2996"/>
              <a:ext cx="16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2" name="Text Box 84"/>
            <p:cNvSpPr txBox="1">
              <a:spLocks noChangeArrowheads="1"/>
            </p:cNvSpPr>
            <p:nvPr/>
          </p:nvSpPr>
          <p:spPr bwMode="auto">
            <a:xfrm>
              <a:off x="3314" y="2776"/>
              <a:ext cx="1996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Experienced team with experienced CI oversight</a:t>
              </a:r>
            </a:p>
          </p:txBody>
        </p:sp>
        <p:sp>
          <p:nvSpPr>
            <p:cNvPr id="4163" name="Line 85"/>
            <p:cNvSpPr>
              <a:spLocks noChangeShapeType="1"/>
            </p:cNvSpPr>
            <p:nvPr/>
          </p:nvSpPr>
          <p:spPr bwMode="auto">
            <a:xfrm>
              <a:off x="4339" y="2901"/>
              <a:ext cx="0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4" name="Line 86"/>
            <p:cNvSpPr>
              <a:spLocks noChangeShapeType="1"/>
            </p:cNvSpPr>
            <p:nvPr/>
          </p:nvSpPr>
          <p:spPr bwMode="auto">
            <a:xfrm>
              <a:off x="5157" y="2997"/>
              <a:ext cx="0" cy="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65" name="Text Box 87"/>
            <p:cNvSpPr txBox="1">
              <a:spLocks noChangeArrowheads="1"/>
            </p:cNvSpPr>
            <p:nvPr/>
          </p:nvSpPr>
          <p:spPr bwMode="auto">
            <a:xfrm>
              <a:off x="2801" y="3025"/>
              <a:ext cx="1411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 dirty="0"/>
                <a:t>Working with support from network or CRF</a:t>
              </a:r>
            </a:p>
          </p:txBody>
        </p:sp>
        <p:sp>
          <p:nvSpPr>
            <p:cNvPr id="4166" name="Oval 88"/>
            <p:cNvSpPr>
              <a:spLocks noChangeArrowheads="1"/>
            </p:cNvSpPr>
            <p:nvPr/>
          </p:nvSpPr>
          <p:spPr bwMode="auto">
            <a:xfrm>
              <a:off x="3427" y="3231"/>
              <a:ext cx="91" cy="9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9081" tIns="44540" rIns="89081" bIns="44540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0</a:t>
              </a:r>
            </a:p>
          </p:txBody>
        </p:sp>
        <p:sp>
          <p:nvSpPr>
            <p:cNvPr id="4167" name="Oval 89"/>
            <p:cNvSpPr>
              <a:spLocks noChangeArrowheads="1"/>
            </p:cNvSpPr>
            <p:nvPr/>
          </p:nvSpPr>
          <p:spPr bwMode="auto">
            <a:xfrm>
              <a:off x="5113" y="3232"/>
              <a:ext cx="90" cy="9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9081" tIns="44540" rIns="89081" bIns="44540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1</a:t>
              </a:r>
            </a:p>
          </p:txBody>
        </p:sp>
        <p:sp>
          <p:nvSpPr>
            <p:cNvPr id="4168" name="Text Box 90"/>
            <p:cNvSpPr txBox="1">
              <a:spLocks noChangeArrowheads="1"/>
            </p:cNvSpPr>
            <p:nvPr/>
          </p:nvSpPr>
          <p:spPr bwMode="auto">
            <a:xfrm>
              <a:off x="2906" y="3882"/>
              <a:ext cx="2846" cy="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800"/>
                <a:t>Experience of team – have carried out these types of studies before, have CTIMP experience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•Look at their completion rate of studies, for example started 5 but never completed any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•What governance issues have there been for CI / team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•Is it a student project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800"/>
                <a:t>Not working with support of network or CRF, eg may be working within CRUK but only CI and CTC involved in study ie no PM CTU involvement</a:t>
              </a:r>
            </a:p>
          </p:txBody>
        </p:sp>
        <p:sp>
          <p:nvSpPr>
            <p:cNvPr id="4169" name="Text Box 91"/>
            <p:cNvSpPr txBox="1">
              <a:spLocks noChangeArrowheads="1"/>
            </p:cNvSpPr>
            <p:nvPr/>
          </p:nvSpPr>
          <p:spPr bwMode="auto">
            <a:xfrm>
              <a:off x="4382" y="3012"/>
              <a:ext cx="1411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Not working with support from network or CRF</a:t>
              </a:r>
            </a:p>
          </p:txBody>
        </p:sp>
        <p:sp>
          <p:nvSpPr>
            <p:cNvPr id="4170" name="Line 92"/>
            <p:cNvSpPr>
              <a:spLocks noChangeShapeType="1"/>
            </p:cNvSpPr>
            <p:nvPr/>
          </p:nvSpPr>
          <p:spPr bwMode="auto">
            <a:xfrm>
              <a:off x="3470" y="2996"/>
              <a:ext cx="0" cy="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1" name="Line 93"/>
            <p:cNvSpPr>
              <a:spLocks noChangeShapeType="1"/>
            </p:cNvSpPr>
            <p:nvPr/>
          </p:nvSpPr>
          <p:spPr bwMode="auto">
            <a:xfrm>
              <a:off x="3473" y="3545"/>
              <a:ext cx="16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2" name="Line 94"/>
            <p:cNvSpPr>
              <a:spLocks noChangeShapeType="1"/>
            </p:cNvSpPr>
            <p:nvPr/>
          </p:nvSpPr>
          <p:spPr bwMode="auto">
            <a:xfrm>
              <a:off x="4339" y="3450"/>
              <a:ext cx="0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3" name="Line 95"/>
            <p:cNvSpPr>
              <a:spLocks noChangeShapeType="1"/>
            </p:cNvSpPr>
            <p:nvPr/>
          </p:nvSpPr>
          <p:spPr bwMode="auto">
            <a:xfrm>
              <a:off x="5157" y="3546"/>
              <a:ext cx="0" cy="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4" name="Text Box 96"/>
            <p:cNvSpPr txBox="1">
              <a:spLocks noChangeArrowheads="1"/>
            </p:cNvSpPr>
            <p:nvPr/>
          </p:nvSpPr>
          <p:spPr bwMode="auto">
            <a:xfrm>
              <a:off x="2801" y="3574"/>
              <a:ext cx="1411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Working with support from network or CRF</a:t>
              </a:r>
            </a:p>
          </p:txBody>
        </p:sp>
        <p:sp>
          <p:nvSpPr>
            <p:cNvPr id="4175" name="Oval 97"/>
            <p:cNvSpPr>
              <a:spLocks noChangeArrowheads="1"/>
            </p:cNvSpPr>
            <p:nvPr/>
          </p:nvSpPr>
          <p:spPr bwMode="auto">
            <a:xfrm>
              <a:off x="3427" y="3788"/>
              <a:ext cx="91" cy="9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9081" tIns="44540" rIns="89081" bIns="44540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2</a:t>
              </a:r>
            </a:p>
          </p:txBody>
        </p:sp>
        <p:sp>
          <p:nvSpPr>
            <p:cNvPr id="4176" name="Oval 98"/>
            <p:cNvSpPr>
              <a:spLocks noChangeArrowheads="1"/>
            </p:cNvSpPr>
            <p:nvPr/>
          </p:nvSpPr>
          <p:spPr bwMode="auto">
            <a:xfrm>
              <a:off x="5113" y="3770"/>
              <a:ext cx="90" cy="9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9081" tIns="44540" rIns="89081" bIns="44540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3</a:t>
              </a:r>
            </a:p>
          </p:txBody>
        </p:sp>
        <p:sp>
          <p:nvSpPr>
            <p:cNvPr id="4177" name="Text Box 99"/>
            <p:cNvSpPr txBox="1">
              <a:spLocks noChangeArrowheads="1"/>
            </p:cNvSpPr>
            <p:nvPr/>
          </p:nvSpPr>
          <p:spPr bwMode="auto">
            <a:xfrm>
              <a:off x="4325" y="3556"/>
              <a:ext cx="1411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Not working with support from network or CRF</a:t>
              </a:r>
            </a:p>
          </p:txBody>
        </p:sp>
        <p:sp>
          <p:nvSpPr>
            <p:cNvPr id="4178" name="Line 100"/>
            <p:cNvSpPr>
              <a:spLocks noChangeShapeType="1"/>
            </p:cNvSpPr>
            <p:nvPr/>
          </p:nvSpPr>
          <p:spPr bwMode="auto">
            <a:xfrm>
              <a:off x="3464" y="3545"/>
              <a:ext cx="0" cy="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79" name="Text Box 101"/>
            <p:cNvSpPr txBox="1">
              <a:spLocks noChangeArrowheads="1"/>
            </p:cNvSpPr>
            <p:nvPr/>
          </p:nvSpPr>
          <p:spPr bwMode="auto">
            <a:xfrm>
              <a:off x="3429" y="3333"/>
              <a:ext cx="1815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Non experienced CI and team/ or combination</a:t>
              </a:r>
            </a:p>
          </p:txBody>
        </p:sp>
        <p:sp>
          <p:nvSpPr>
            <p:cNvPr id="4180" name="Rectangle 102"/>
            <p:cNvSpPr>
              <a:spLocks noChangeArrowheads="1"/>
            </p:cNvSpPr>
            <p:nvPr/>
          </p:nvSpPr>
          <p:spPr bwMode="auto">
            <a:xfrm>
              <a:off x="5477" y="2559"/>
              <a:ext cx="272" cy="27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Score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/>
                <a:t>…….</a:t>
              </a:r>
            </a:p>
          </p:txBody>
        </p:sp>
        <p:sp>
          <p:nvSpPr>
            <p:cNvPr id="4181" name="Text Box 103"/>
            <p:cNvSpPr txBox="1">
              <a:spLocks noChangeArrowheads="1"/>
            </p:cNvSpPr>
            <p:nvPr/>
          </p:nvSpPr>
          <p:spPr bwMode="auto">
            <a:xfrm>
              <a:off x="3236" y="2534"/>
              <a:ext cx="2177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 dirty="0"/>
                <a:t>Is the research experience of trial team a risk to patients</a:t>
              </a:r>
            </a:p>
          </p:txBody>
        </p:sp>
        <p:sp>
          <p:nvSpPr>
            <p:cNvPr id="4182" name="Rectangle 144"/>
            <p:cNvSpPr>
              <a:spLocks noChangeArrowheads="1"/>
            </p:cNvSpPr>
            <p:nvPr/>
          </p:nvSpPr>
          <p:spPr bwMode="auto">
            <a:xfrm>
              <a:off x="2840" y="2422"/>
              <a:ext cx="136" cy="136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/>
                <a:t>D</a:t>
              </a:r>
            </a:p>
          </p:txBody>
        </p:sp>
      </p:grpSp>
      <p:grpSp>
        <p:nvGrpSpPr>
          <p:cNvPr id="4102" name="Group 162"/>
          <p:cNvGrpSpPr>
            <a:grpSpLocks/>
          </p:cNvGrpSpPr>
          <p:nvPr/>
        </p:nvGrpSpPr>
        <p:grpSpPr bwMode="auto">
          <a:xfrm>
            <a:off x="-142875" y="3774024"/>
            <a:ext cx="4724400" cy="3096000"/>
            <a:chOff x="-102" y="2431"/>
            <a:chExt cx="2976" cy="1996"/>
          </a:xfrm>
        </p:grpSpPr>
        <p:sp>
          <p:nvSpPr>
            <p:cNvPr id="4131" name="Text Box 8"/>
            <p:cNvSpPr txBox="1">
              <a:spLocks noChangeArrowheads="1"/>
            </p:cNvSpPr>
            <p:nvPr/>
          </p:nvSpPr>
          <p:spPr bwMode="auto">
            <a:xfrm>
              <a:off x="-76" y="2878"/>
              <a:ext cx="1411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Licensed medicine/ device</a:t>
              </a:r>
            </a:p>
          </p:txBody>
        </p:sp>
        <p:sp>
          <p:nvSpPr>
            <p:cNvPr id="4132" name="Text Box 9"/>
            <p:cNvSpPr txBox="1">
              <a:spLocks noChangeArrowheads="1"/>
            </p:cNvSpPr>
            <p:nvPr/>
          </p:nvSpPr>
          <p:spPr bwMode="auto">
            <a:xfrm>
              <a:off x="1444" y="2924"/>
              <a:ext cx="1412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Unlicensed medicine/ device</a:t>
              </a:r>
            </a:p>
          </p:txBody>
        </p:sp>
        <p:sp>
          <p:nvSpPr>
            <p:cNvPr id="4133" name="Text Box 25"/>
            <p:cNvSpPr txBox="1">
              <a:spLocks noChangeArrowheads="1"/>
            </p:cNvSpPr>
            <p:nvPr/>
          </p:nvSpPr>
          <p:spPr bwMode="auto">
            <a:xfrm>
              <a:off x="1440" y="3429"/>
              <a:ext cx="1411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Procedure not well established for patient</a:t>
              </a:r>
            </a:p>
          </p:txBody>
        </p:sp>
        <p:sp>
          <p:nvSpPr>
            <p:cNvPr id="4134" name="Text Box 28"/>
            <p:cNvSpPr txBox="1">
              <a:spLocks noChangeArrowheads="1"/>
            </p:cNvSpPr>
            <p:nvPr/>
          </p:nvSpPr>
          <p:spPr bwMode="auto">
            <a:xfrm>
              <a:off x="1234" y="3941"/>
              <a:ext cx="1640" cy="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800"/>
                <a:t>Not well estalished for patient, for example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•Surgical procedure not normally used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•Questionnaires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•Additional testing, such as BP, bloods, tissue taken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Additional imaging</a:t>
              </a:r>
            </a:p>
          </p:txBody>
        </p:sp>
        <p:sp>
          <p:nvSpPr>
            <p:cNvPr id="4135" name="Rectangle 2"/>
            <p:cNvSpPr>
              <a:spLocks noChangeArrowheads="1"/>
            </p:cNvSpPr>
            <p:nvPr/>
          </p:nvSpPr>
          <p:spPr bwMode="auto">
            <a:xfrm>
              <a:off x="79" y="2567"/>
              <a:ext cx="2722" cy="186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36" name="Text Box 10"/>
            <p:cNvSpPr txBox="1">
              <a:spLocks noChangeArrowheads="1"/>
            </p:cNvSpPr>
            <p:nvPr/>
          </p:nvSpPr>
          <p:spPr bwMode="auto">
            <a:xfrm>
              <a:off x="-3" y="3370"/>
              <a:ext cx="1516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Procedure well established for patient following NICE SIGN Guidelines</a:t>
              </a:r>
            </a:p>
          </p:txBody>
        </p:sp>
        <p:sp>
          <p:nvSpPr>
            <p:cNvPr id="4137" name="Text Box 11"/>
            <p:cNvSpPr txBox="1">
              <a:spLocks noChangeArrowheads="1"/>
            </p:cNvSpPr>
            <p:nvPr/>
          </p:nvSpPr>
          <p:spPr bwMode="auto">
            <a:xfrm>
              <a:off x="442" y="2528"/>
              <a:ext cx="1776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Is the study type a risk to patients</a:t>
              </a:r>
            </a:p>
          </p:txBody>
        </p:sp>
        <p:sp>
          <p:nvSpPr>
            <p:cNvPr id="4138" name="Line 12"/>
            <p:cNvSpPr>
              <a:spLocks noChangeShapeType="1"/>
            </p:cNvSpPr>
            <p:nvPr/>
          </p:nvSpPr>
          <p:spPr bwMode="auto">
            <a:xfrm>
              <a:off x="470" y="2848"/>
              <a:ext cx="16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9" name="Text Box 13"/>
            <p:cNvSpPr txBox="1">
              <a:spLocks noChangeArrowheads="1"/>
            </p:cNvSpPr>
            <p:nvPr/>
          </p:nvSpPr>
          <p:spPr bwMode="auto">
            <a:xfrm>
              <a:off x="834" y="2631"/>
              <a:ext cx="957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 b="1"/>
                <a:t>Medicine/Device Used</a:t>
              </a:r>
            </a:p>
          </p:txBody>
        </p:sp>
        <p:sp>
          <p:nvSpPr>
            <p:cNvPr id="4140" name="Line 14"/>
            <p:cNvSpPr>
              <a:spLocks noChangeShapeType="1"/>
            </p:cNvSpPr>
            <p:nvPr/>
          </p:nvSpPr>
          <p:spPr bwMode="auto">
            <a:xfrm>
              <a:off x="1335" y="2753"/>
              <a:ext cx="0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1" name="Line 15"/>
            <p:cNvSpPr>
              <a:spLocks noChangeShapeType="1"/>
            </p:cNvSpPr>
            <p:nvPr/>
          </p:nvSpPr>
          <p:spPr bwMode="auto">
            <a:xfrm>
              <a:off x="2154" y="2849"/>
              <a:ext cx="0" cy="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2" name="Oval 16"/>
            <p:cNvSpPr>
              <a:spLocks noChangeArrowheads="1"/>
            </p:cNvSpPr>
            <p:nvPr/>
          </p:nvSpPr>
          <p:spPr bwMode="auto">
            <a:xfrm>
              <a:off x="424" y="3011"/>
              <a:ext cx="91" cy="9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9081" tIns="44540" rIns="89081" bIns="44540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2</a:t>
              </a:r>
            </a:p>
          </p:txBody>
        </p:sp>
        <p:sp>
          <p:nvSpPr>
            <p:cNvPr id="4143" name="Oval 17"/>
            <p:cNvSpPr>
              <a:spLocks noChangeArrowheads="1"/>
            </p:cNvSpPr>
            <p:nvPr/>
          </p:nvSpPr>
          <p:spPr bwMode="auto">
            <a:xfrm>
              <a:off x="2110" y="3011"/>
              <a:ext cx="90" cy="9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9081" tIns="44540" rIns="89081" bIns="44540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3</a:t>
              </a:r>
            </a:p>
          </p:txBody>
        </p:sp>
        <p:sp>
          <p:nvSpPr>
            <p:cNvPr id="4144" name="Text Box 18"/>
            <p:cNvSpPr txBox="1">
              <a:spLocks noChangeArrowheads="1"/>
            </p:cNvSpPr>
            <p:nvPr/>
          </p:nvSpPr>
          <p:spPr bwMode="auto">
            <a:xfrm>
              <a:off x="33" y="3873"/>
              <a:ext cx="1316" cy="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800"/>
                <a:t>Well established for patient, for example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•Normal surgical procedure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•No extra samples from routine care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•Routine imaging</a:t>
              </a:r>
            </a:p>
          </p:txBody>
        </p:sp>
        <p:sp>
          <p:nvSpPr>
            <p:cNvPr id="4145" name="Line 19"/>
            <p:cNvSpPr>
              <a:spLocks noChangeShapeType="1"/>
            </p:cNvSpPr>
            <p:nvPr/>
          </p:nvSpPr>
          <p:spPr bwMode="auto">
            <a:xfrm>
              <a:off x="461" y="2848"/>
              <a:ext cx="0" cy="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6" name="Line 20"/>
            <p:cNvSpPr>
              <a:spLocks noChangeShapeType="1"/>
            </p:cNvSpPr>
            <p:nvPr/>
          </p:nvSpPr>
          <p:spPr bwMode="auto">
            <a:xfrm>
              <a:off x="470" y="3334"/>
              <a:ext cx="16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7" name="Line 21"/>
            <p:cNvSpPr>
              <a:spLocks noChangeShapeType="1"/>
            </p:cNvSpPr>
            <p:nvPr/>
          </p:nvSpPr>
          <p:spPr bwMode="auto">
            <a:xfrm>
              <a:off x="1335" y="3240"/>
              <a:ext cx="0" cy="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8" name="Line 22"/>
            <p:cNvSpPr>
              <a:spLocks noChangeShapeType="1"/>
            </p:cNvSpPr>
            <p:nvPr/>
          </p:nvSpPr>
          <p:spPr bwMode="auto">
            <a:xfrm>
              <a:off x="2154" y="3334"/>
              <a:ext cx="0" cy="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9" name="Oval 23"/>
            <p:cNvSpPr>
              <a:spLocks noChangeArrowheads="1"/>
            </p:cNvSpPr>
            <p:nvPr/>
          </p:nvSpPr>
          <p:spPr bwMode="auto">
            <a:xfrm>
              <a:off x="424" y="3610"/>
              <a:ext cx="91" cy="9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9081" tIns="44540" rIns="89081" bIns="44540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0</a:t>
              </a:r>
            </a:p>
          </p:txBody>
        </p:sp>
        <p:sp>
          <p:nvSpPr>
            <p:cNvPr id="4150" name="Oval 24"/>
            <p:cNvSpPr>
              <a:spLocks noChangeArrowheads="1"/>
            </p:cNvSpPr>
            <p:nvPr/>
          </p:nvSpPr>
          <p:spPr bwMode="auto">
            <a:xfrm>
              <a:off x="2110" y="3610"/>
              <a:ext cx="90" cy="9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9081" tIns="44540" rIns="89081" bIns="44540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2</a:t>
              </a:r>
            </a:p>
          </p:txBody>
        </p:sp>
        <p:sp>
          <p:nvSpPr>
            <p:cNvPr id="4151" name="Line 26"/>
            <p:cNvSpPr>
              <a:spLocks noChangeShapeType="1"/>
            </p:cNvSpPr>
            <p:nvPr/>
          </p:nvSpPr>
          <p:spPr bwMode="auto">
            <a:xfrm>
              <a:off x="461" y="3334"/>
              <a:ext cx="0" cy="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2" name="Text Box 27"/>
            <p:cNvSpPr txBox="1">
              <a:spLocks noChangeArrowheads="1"/>
            </p:cNvSpPr>
            <p:nvPr/>
          </p:nvSpPr>
          <p:spPr bwMode="auto">
            <a:xfrm>
              <a:off x="652" y="3110"/>
              <a:ext cx="1338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No medicines/ device used</a:t>
              </a:r>
            </a:p>
          </p:txBody>
        </p:sp>
        <p:sp>
          <p:nvSpPr>
            <p:cNvPr id="4153" name="Rectangle 29"/>
            <p:cNvSpPr>
              <a:spLocks noChangeArrowheads="1"/>
            </p:cNvSpPr>
            <p:nvPr/>
          </p:nvSpPr>
          <p:spPr bwMode="auto">
            <a:xfrm>
              <a:off x="2526" y="2567"/>
              <a:ext cx="272" cy="27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Score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/>
                <a:t>…….</a:t>
              </a:r>
            </a:p>
          </p:txBody>
        </p:sp>
        <p:sp>
          <p:nvSpPr>
            <p:cNvPr id="4154" name="Rectangle 134"/>
            <p:cNvSpPr>
              <a:spLocks noChangeArrowheads="1"/>
            </p:cNvSpPr>
            <p:nvPr/>
          </p:nvSpPr>
          <p:spPr bwMode="auto">
            <a:xfrm>
              <a:off x="79" y="2431"/>
              <a:ext cx="136" cy="1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/>
                <a:t>B</a:t>
              </a:r>
            </a:p>
          </p:txBody>
        </p:sp>
        <p:sp>
          <p:nvSpPr>
            <p:cNvPr id="4155" name="Rectangle 148"/>
            <p:cNvSpPr>
              <a:spLocks noChangeArrowheads="1"/>
            </p:cNvSpPr>
            <p:nvPr/>
          </p:nvSpPr>
          <p:spPr bwMode="auto">
            <a:xfrm>
              <a:off x="1410" y="3864"/>
              <a:ext cx="1452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800"/>
                <a:t>Not well estalished for patient, for example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•Surgical procedure not normally used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•Questionnaires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•Additional testing, such as BP, bloods, tissue taken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Additional imaging</a:t>
              </a:r>
            </a:p>
          </p:txBody>
        </p:sp>
        <p:sp>
          <p:nvSpPr>
            <p:cNvPr id="4156" name="Text Box 149"/>
            <p:cNvSpPr txBox="1">
              <a:spLocks noChangeArrowheads="1"/>
            </p:cNvSpPr>
            <p:nvPr/>
          </p:nvSpPr>
          <p:spPr bwMode="auto">
            <a:xfrm>
              <a:off x="1340" y="3363"/>
              <a:ext cx="1516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Procedure not well established for patient following NICE SIGN Guidelines</a:t>
              </a:r>
            </a:p>
          </p:txBody>
        </p:sp>
        <p:sp>
          <p:nvSpPr>
            <p:cNvPr id="4157" name="Text Box 150"/>
            <p:cNvSpPr txBox="1">
              <a:spLocks noChangeArrowheads="1"/>
            </p:cNvSpPr>
            <p:nvPr/>
          </p:nvSpPr>
          <p:spPr bwMode="auto">
            <a:xfrm>
              <a:off x="1435" y="2885"/>
              <a:ext cx="1411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Unlicensed medicine/ device</a:t>
              </a:r>
            </a:p>
          </p:txBody>
        </p:sp>
        <p:sp>
          <p:nvSpPr>
            <p:cNvPr id="4158" name="Text Box 152"/>
            <p:cNvSpPr txBox="1">
              <a:spLocks noChangeArrowheads="1"/>
            </p:cNvSpPr>
            <p:nvPr/>
          </p:nvSpPr>
          <p:spPr bwMode="auto">
            <a:xfrm>
              <a:off x="-102" y="2903"/>
              <a:ext cx="1411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Licensed medicine/ device</a:t>
              </a:r>
            </a:p>
          </p:txBody>
        </p:sp>
      </p:grpSp>
      <p:grpSp>
        <p:nvGrpSpPr>
          <p:cNvPr id="4103" name="Group 161"/>
          <p:cNvGrpSpPr>
            <a:grpSpLocks/>
          </p:cNvGrpSpPr>
          <p:nvPr/>
        </p:nvGrpSpPr>
        <p:grpSpPr bwMode="auto">
          <a:xfrm>
            <a:off x="125413" y="71438"/>
            <a:ext cx="4340225" cy="3600000"/>
            <a:chOff x="79" y="45"/>
            <a:chExt cx="2734" cy="2361"/>
          </a:xfrm>
        </p:grpSpPr>
        <p:sp>
          <p:nvSpPr>
            <p:cNvPr id="4105" name="Rectangle 31"/>
            <p:cNvSpPr>
              <a:spLocks noChangeArrowheads="1"/>
            </p:cNvSpPr>
            <p:nvPr/>
          </p:nvSpPr>
          <p:spPr bwMode="auto">
            <a:xfrm>
              <a:off x="79" y="181"/>
              <a:ext cx="2734" cy="2223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06" name="Text Box 32"/>
            <p:cNvSpPr txBox="1">
              <a:spLocks noChangeArrowheads="1"/>
            </p:cNvSpPr>
            <p:nvPr/>
          </p:nvSpPr>
          <p:spPr bwMode="auto">
            <a:xfrm>
              <a:off x="444" y="91"/>
              <a:ext cx="1776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000"/>
            </a:p>
          </p:txBody>
        </p:sp>
        <p:sp>
          <p:nvSpPr>
            <p:cNvPr id="4107" name="Text Box 33"/>
            <p:cNvSpPr txBox="1">
              <a:spLocks noChangeArrowheads="1"/>
            </p:cNvSpPr>
            <p:nvPr/>
          </p:nvSpPr>
          <p:spPr bwMode="auto">
            <a:xfrm>
              <a:off x="681" y="258"/>
              <a:ext cx="1361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 b="1"/>
                <a:t>Study Type</a:t>
              </a:r>
            </a:p>
          </p:txBody>
        </p:sp>
        <p:sp>
          <p:nvSpPr>
            <p:cNvPr id="4108" name="Line 34"/>
            <p:cNvSpPr>
              <a:spLocks noChangeShapeType="1"/>
            </p:cNvSpPr>
            <p:nvPr/>
          </p:nvSpPr>
          <p:spPr bwMode="auto">
            <a:xfrm>
              <a:off x="534" y="566"/>
              <a:ext cx="16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9" name="Line 35"/>
            <p:cNvSpPr>
              <a:spLocks noChangeShapeType="1"/>
            </p:cNvSpPr>
            <p:nvPr/>
          </p:nvSpPr>
          <p:spPr bwMode="auto">
            <a:xfrm>
              <a:off x="489" y="1044"/>
              <a:ext cx="16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0" name="Text Box 36"/>
            <p:cNvSpPr txBox="1">
              <a:spLocks noChangeArrowheads="1"/>
            </p:cNvSpPr>
            <p:nvPr/>
          </p:nvSpPr>
          <p:spPr bwMode="auto">
            <a:xfrm>
              <a:off x="578" y="339"/>
              <a:ext cx="1588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Invasive/ Intervention ( or combination)</a:t>
              </a:r>
            </a:p>
          </p:txBody>
        </p:sp>
        <p:sp>
          <p:nvSpPr>
            <p:cNvPr id="4111" name="Line 37"/>
            <p:cNvSpPr>
              <a:spLocks noChangeShapeType="1"/>
            </p:cNvSpPr>
            <p:nvPr/>
          </p:nvSpPr>
          <p:spPr bwMode="auto">
            <a:xfrm>
              <a:off x="1354" y="471"/>
              <a:ext cx="0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2" name="Line 38"/>
            <p:cNvSpPr>
              <a:spLocks noChangeShapeType="1"/>
            </p:cNvSpPr>
            <p:nvPr/>
          </p:nvSpPr>
          <p:spPr bwMode="auto">
            <a:xfrm>
              <a:off x="534" y="566"/>
              <a:ext cx="0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3" name="Line 39"/>
            <p:cNvSpPr>
              <a:spLocks noChangeShapeType="1"/>
            </p:cNvSpPr>
            <p:nvPr/>
          </p:nvSpPr>
          <p:spPr bwMode="auto">
            <a:xfrm>
              <a:off x="2219" y="576"/>
              <a:ext cx="0" cy="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4" name="Text Box 40"/>
            <p:cNvSpPr txBox="1">
              <a:spLocks noChangeArrowheads="1"/>
            </p:cNvSpPr>
            <p:nvPr/>
          </p:nvSpPr>
          <p:spPr bwMode="auto">
            <a:xfrm>
              <a:off x="79" y="605"/>
              <a:ext cx="1139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Vulnerable patient group</a:t>
              </a:r>
            </a:p>
          </p:txBody>
        </p:sp>
        <p:sp>
          <p:nvSpPr>
            <p:cNvPr id="4115" name="Text Box 41"/>
            <p:cNvSpPr txBox="1">
              <a:spLocks noChangeArrowheads="1"/>
            </p:cNvSpPr>
            <p:nvPr/>
          </p:nvSpPr>
          <p:spPr bwMode="auto">
            <a:xfrm>
              <a:off x="1308" y="596"/>
              <a:ext cx="1321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Non vulnerable patient group</a:t>
              </a:r>
            </a:p>
          </p:txBody>
        </p:sp>
        <p:sp>
          <p:nvSpPr>
            <p:cNvPr id="4116" name="Text Box 42"/>
            <p:cNvSpPr txBox="1">
              <a:spLocks noChangeArrowheads="1"/>
            </p:cNvSpPr>
            <p:nvPr/>
          </p:nvSpPr>
          <p:spPr bwMode="auto">
            <a:xfrm>
              <a:off x="533" y="834"/>
              <a:ext cx="1723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Non intervention/invasive (or combination)</a:t>
              </a:r>
            </a:p>
          </p:txBody>
        </p:sp>
        <p:sp>
          <p:nvSpPr>
            <p:cNvPr id="4117" name="Text Box 43"/>
            <p:cNvSpPr txBox="1">
              <a:spLocks noChangeArrowheads="1"/>
            </p:cNvSpPr>
            <p:nvPr/>
          </p:nvSpPr>
          <p:spPr bwMode="auto">
            <a:xfrm>
              <a:off x="79" y="1091"/>
              <a:ext cx="1139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Vulnerable patient group</a:t>
              </a:r>
            </a:p>
          </p:txBody>
        </p:sp>
        <p:sp>
          <p:nvSpPr>
            <p:cNvPr id="4118" name="Text Box 44"/>
            <p:cNvSpPr txBox="1">
              <a:spLocks noChangeArrowheads="1"/>
            </p:cNvSpPr>
            <p:nvPr/>
          </p:nvSpPr>
          <p:spPr bwMode="auto">
            <a:xfrm>
              <a:off x="1263" y="1091"/>
              <a:ext cx="1321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Non vulnerable patient group</a:t>
              </a:r>
            </a:p>
          </p:txBody>
        </p:sp>
        <p:sp>
          <p:nvSpPr>
            <p:cNvPr id="4119" name="Line 45"/>
            <p:cNvSpPr>
              <a:spLocks noChangeShapeType="1"/>
            </p:cNvSpPr>
            <p:nvPr/>
          </p:nvSpPr>
          <p:spPr bwMode="auto">
            <a:xfrm>
              <a:off x="489" y="1043"/>
              <a:ext cx="0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0" name="Line 46"/>
            <p:cNvSpPr>
              <a:spLocks noChangeShapeType="1"/>
            </p:cNvSpPr>
            <p:nvPr/>
          </p:nvSpPr>
          <p:spPr bwMode="auto">
            <a:xfrm>
              <a:off x="2174" y="1043"/>
              <a:ext cx="0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1" name="Oval 47"/>
            <p:cNvSpPr>
              <a:spLocks noChangeArrowheads="1"/>
            </p:cNvSpPr>
            <p:nvPr/>
          </p:nvSpPr>
          <p:spPr bwMode="auto">
            <a:xfrm>
              <a:off x="489" y="729"/>
              <a:ext cx="90" cy="9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9081" tIns="44540" rIns="89081" bIns="44540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3</a:t>
              </a:r>
            </a:p>
          </p:txBody>
        </p:sp>
        <p:sp>
          <p:nvSpPr>
            <p:cNvPr id="4122" name="Oval 48"/>
            <p:cNvSpPr>
              <a:spLocks noChangeArrowheads="1"/>
            </p:cNvSpPr>
            <p:nvPr/>
          </p:nvSpPr>
          <p:spPr bwMode="auto">
            <a:xfrm>
              <a:off x="2175" y="719"/>
              <a:ext cx="90" cy="9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9081" tIns="44540" rIns="89081" bIns="44540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2</a:t>
              </a:r>
            </a:p>
          </p:txBody>
        </p:sp>
        <p:sp>
          <p:nvSpPr>
            <p:cNvPr id="4123" name="Oval 49"/>
            <p:cNvSpPr>
              <a:spLocks noChangeArrowheads="1"/>
            </p:cNvSpPr>
            <p:nvPr/>
          </p:nvSpPr>
          <p:spPr bwMode="auto">
            <a:xfrm>
              <a:off x="442" y="1216"/>
              <a:ext cx="91" cy="9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9081" tIns="44540" rIns="89081" bIns="44540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1</a:t>
              </a:r>
            </a:p>
          </p:txBody>
        </p:sp>
        <p:sp>
          <p:nvSpPr>
            <p:cNvPr id="4124" name="Oval 50"/>
            <p:cNvSpPr>
              <a:spLocks noChangeArrowheads="1"/>
            </p:cNvSpPr>
            <p:nvPr/>
          </p:nvSpPr>
          <p:spPr bwMode="auto">
            <a:xfrm>
              <a:off x="2128" y="1215"/>
              <a:ext cx="91" cy="9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89081" tIns="44540" rIns="89081" bIns="44540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0</a:t>
              </a:r>
            </a:p>
          </p:txBody>
        </p:sp>
        <p:sp>
          <p:nvSpPr>
            <p:cNvPr id="4125" name="Line 51"/>
            <p:cNvSpPr>
              <a:spLocks noChangeShapeType="1"/>
            </p:cNvSpPr>
            <p:nvPr/>
          </p:nvSpPr>
          <p:spPr bwMode="auto">
            <a:xfrm>
              <a:off x="1354" y="949"/>
              <a:ext cx="0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6" name="Text Box 52"/>
            <p:cNvSpPr txBox="1">
              <a:spLocks noChangeArrowheads="1"/>
            </p:cNvSpPr>
            <p:nvPr/>
          </p:nvSpPr>
          <p:spPr bwMode="auto">
            <a:xfrm>
              <a:off x="79" y="1386"/>
              <a:ext cx="1503" cy="1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800" b="1"/>
                <a:t>Definition of invasive Research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800"/>
                <a:t>to answer  a research question a technique that is not  routine to the patient, involving incision, piercing of skin, insertion of a device or object, injestion of medicines or food substances, is carried out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800" b="1"/>
                <a:t>Definition of Intervention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800"/>
                <a:t>Subjects are selected from one population with a particular characteristic present, and are split into a group receiving the intervention and a group that does not receive the intervention</a:t>
              </a:r>
            </a:p>
          </p:txBody>
        </p:sp>
        <p:sp>
          <p:nvSpPr>
            <p:cNvPr id="4127" name="Rectangle 54"/>
            <p:cNvSpPr>
              <a:spLocks noChangeArrowheads="1"/>
            </p:cNvSpPr>
            <p:nvPr/>
          </p:nvSpPr>
          <p:spPr bwMode="auto">
            <a:xfrm>
              <a:off x="2541" y="182"/>
              <a:ext cx="272" cy="272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000"/>
                <a:t>Score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/>
                <a:t>…….</a:t>
              </a:r>
            </a:p>
          </p:txBody>
        </p:sp>
        <p:sp>
          <p:nvSpPr>
            <p:cNvPr id="4128" name="Text Box 55"/>
            <p:cNvSpPr txBox="1">
              <a:spLocks noChangeArrowheads="1"/>
            </p:cNvSpPr>
            <p:nvPr/>
          </p:nvSpPr>
          <p:spPr bwMode="auto">
            <a:xfrm>
              <a:off x="681" y="154"/>
              <a:ext cx="136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000"/>
                <a:t>Is Study a risk to the patient</a:t>
              </a:r>
            </a:p>
          </p:txBody>
        </p:sp>
        <p:sp>
          <p:nvSpPr>
            <p:cNvPr id="4129" name="Rectangle 143"/>
            <p:cNvSpPr>
              <a:spLocks noChangeArrowheads="1"/>
            </p:cNvSpPr>
            <p:nvPr/>
          </p:nvSpPr>
          <p:spPr bwMode="auto">
            <a:xfrm>
              <a:off x="79" y="45"/>
              <a:ext cx="136" cy="13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200"/>
                <a:t>A</a:t>
              </a:r>
            </a:p>
          </p:txBody>
        </p:sp>
        <p:sp>
          <p:nvSpPr>
            <p:cNvPr id="4130" name="Text Box 158"/>
            <p:cNvSpPr txBox="1">
              <a:spLocks noChangeArrowheads="1"/>
            </p:cNvSpPr>
            <p:nvPr/>
          </p:nvSpPr>
          <p:spPr bwMode="auto">
            <a:xfrm>
              <a:off x="1621" y="1460"/>
              <a:ext cx="1180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081" tIns="44540" rIns="89081" bIns="44540">
              <a:spAutoFit/>
            </a:bodyPr>
            <a:lstStyle>
              <a:lvl1pPr defTabSz="890588">
                <a:spcBef>
                  <a:spcPct val="20000"/>
                </a:spcBef>
                <a:buChar char="•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90588">
                <a:spcBef>
                  <a:spcPct val="20000"/>
                </a:spcBef>
                <a:buChar char="–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90588">
                <a:spcBef>
                  <a:spcPct val="20000"/>
                </a:spcBef>
                <a:buChar char="•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90588">
                <a:spcBef>
                  <a:spcPct val="20000"/>
                </a:spcBef>
                <a:buChar char="–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90588">
                <a:spcBef>
                  <a:spcPct val="20000"/>
                </a:spcBef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905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9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Vulnerable groups  refers to, for example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•Paediatric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•Adults with learning disabilities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•Adults with incapacity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•Adults with mental health illness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•Studies involving pregnant women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800"/>
                <a:t>•Studies involving addictions</a:t>
              </a:r>
            </a:p>
          </p:txBody>
        </p:sp>
      </p:grpSp>
      <p:sp>
        <p:nvSpPr>
          <p:cNvPr id="4104" name="Rectangle 163"/>
          <p:cNvSpPr>
            <a:spLocks noChangeArrowheads="1"/>
          </p:cNvSpPr>
          <p:nvPr/>
        </p:nvSpPr>
        <p:spPr bwMode="auto">
          <a:xfrm>
            <a:off x="8456613" y="7012797"/>
            <a:ext cx="72968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890588">
              <a:spcBef>
                <a:spcPct val="20000"/>
              </a:spcBef>
              <a:buChar char="•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0588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0588">
              <a:spcBef>
                <a:spcPct val="20000"/>
              </a:spcBef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0588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0588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0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 dirty="0"/>
              <a:t>Page 2 of </a:t>
            </a:r>
            <a:r>
              <a:rPr lang="en-GB" altLang="en-US" sz="800" b="1" dirty="0" smtClean="0"/>
              <a:t>3</a:t>
            </a:r>
            <a:endParaRPr lang="en-GB" altLang="en-US" sz="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288" y="6946075"/>
            <a:ext cx="3227388" cy="224910"/>
          </a:xfrm>
        </p:spPr>
        <p:txBody>
          <a:bodyPr/>
          <a:lstStyle/>
          <a:p>
            <a:pPr algn="l">
              <a:defRPr/>
            </a:pPr>
            <a:r>
              <a:rPr lang="en-GB" sz="800" dirty="0" smtClean="0"/>
              <a:t>Form 51.004B - Research Study Risk Assessment - Version 1.0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905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905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718</Words>
  <Application>Microsoft Office PowerPoint</Application>
  <PresentationFormat>Custom</PresentationFormat>
  <Paragraphs>136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 R&amp;D Ref ……..……  Overall Score ……..…..……  Assessor ……......…. Date ……………....…..   Documented on SReDA  Assessor Comments ………….…………</vt:lpstr>
      <vt:lpstr>PowerPoint Presentation</vt:lpstr>
    </vt:vector>
  </TitlesOfParts>
  <Company>North Glasgow Hospital's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risk assessment is based as risk to patient</dc:title>
  <dc:creator>harjit bilkhu</dc:creator>
  <cp:lastModifiedBy>Claire Brunton</cp:lastModifiedBy>
  <cp:revision>122</cp:revision>
  <dcterms:created xsi:type="dcterms:W3CDTF">2012-01-30T09:43:55Z</dcterms:created>
  <dcterms:modified xsi:type="dcterms:W3CDTF">2022-10-24T14:22:39Z</dcterms:modified>
</cp:coreProperties>
</file>