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7" r:id="rId23"/>
    <p:sldId id="308" r:id="rId24"/>
    <p:sldId id="309" r:id="rId25"/>
    <p:sldId id="280" r:id="rId26"/>
    <p:sldId id="310" r:id="rId27"/>
    <p:sldId id="281"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77D40-A898-2440-888B-DEE3BE728309}" v="66" dt="2023-08-30T13:09:18.541"/>
    <p1510:client id="{EA3F3B0C-1735-4782-AA34-CA8D167ED1A1}" v="34" dt="2023-08-29T13:17:40.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D121B-6B32-4DDF-B987-8740AFDC691C}" type="datetimeFigureOut">
              <a:t>8/30/2023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23E28-6996-4636-BA69-F97A8B2111BA}" type="slidenum">
              <a:t>‹#›</a:t>
            </a:fld>
            <a:endParaRPr lang="en-GB"/>
          </a:p>
        </p:txBody>
      </p:sp>
    </p:spTree>
    <p:extLst>
      <p:ext uri="{BB962C8B-B14F-4D97-AF65-F5344CB8AC3E}">
        <p14:creationId xmlns:p14="http://schemas.microsoft.com/office/powerpoint/2010/main" val="115266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B9C0B086-FDA4-4157-A2C9-F832DA8BDFC3}" type="slidenum">
              <a:rPr lang="en-US" altLang="en-US" smtClean="0">
                <a:solidFill>
                  <a:srgbClr val="000000"/>
                </a:solidFill>
                <a:ea typeface="ＭＳ Ｐゴシック" panose="020B0600070205080204" pitchFamily="34" charset="-128"/>
              </a:rPr>
              <a:pPr eaLnBrk="0" hangingPunct="0"/>
              <a:t>1</a:t>
            </a:fld>
            <a:endParaRPr lang="en-US" altLang="en-US">
              <a:solidFill>
                <a:srgbClr val="000000"/>
              </a:solidFill>
              <a:ea typeface="ＭＳ Ｐゴシック" panose="020B0600070205080204" pitchFamily="34" charset="-128"/>
            </a:endParaRPr>
          </a:p>
        </p:txBody>
      </p:sp>
      <p:sp>
        <p:nvSpPr>
          <p:cNvPr id="51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268257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12</a:t>
            </a:fld>
            <a:endParaRPr lang="en-GB" altLang="en-US"/>
          </a:p>
        </p:txBody>
      </p:sp>
    </p:spTree>
    <p:extLst>
      <p:ext uri="{BB962C8B-B14F-4D97-AF65-F5344CB8AC3E}">
        <p14:creationId xmlns:p14="http://schemas.microsoft.com/office/powerpoint/2010/main" val="12034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13</a:t>
            </a:fld>
            <a:endParaRPr lang="en-GB" altLang="en-US"/>
          </a:p>
        </p:txBody>
      </p:sp>
    </p:spTree>
    <p:extLst>
      <p:ext uri="{BB962C8B-B14F-4D97-AF65-F5344CB8AC3E}">
        <p14:creationId xmlns:p14="http://schemas.microsoft.com/office/powerpoint/2010/main" val="321629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14</a:t>
            </a:fld>
            <a:endParaRPr lang="en-GB" altLang="en-US"/>
          </a:p>
        </p:txBody>
      </p:sp>
    </p:spTree>
    <p:extLst>
      <p:ext uri="{BB962C8B-B14F-4D97-AF65-F5344CB8AC3E}">
        <p14:creationId xmlns:p14="http://schemas.microsoft.com/office/powerpoint/2010/main" val="412837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EC2BA2-484A-4FF4-A846-AFFD6224599F}"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36265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27</a:t>
            </a:fld>
            <a:endParaRPr lang="en-GB" altLang="en-US"/>
          </a:p>
        </p:txBody>
      </p:sp>
    </p:spTree>
    <p:extLst>
      <p:ext uri="{BB962C8B-B14F-4D97-AF65-F5344CB8AC3E}">
        <p14:creationId xmlns:p14="http://schemas.microsoft.com/office/powerpoint/2010/main" val="225616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28</a:t>
            </a:fld>
            <a:endParaRPr lang="en-GB" altLang="en-US"/>
          </a:p>
        </p:txBody>
      </p:sp>
    </p:spTree>
    <p:extLst>
      <p:ext uri="{BB962C8B-B14F-4D97-AF65-F5344CB8AC3E}">
        <p14:creationId xmlns:p14="http://schemas.microsoft.com/office/powerpoint/2010/main" val="120543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29</a:t>
            </a:fld>
            <a:endParaRPr lang="en-GB" altLang="en-US"/>
          </a:p>
        </p:txBody>
      </p:sp>
    </p:spTree>
    <p:extLst>
      <p:ext uri="{BB962C8B-B14F-4D97-AF65-F5344CB8AC3E}">
        <p14:creationId xmlns:p14="http://schemas.microsoft.com/office/powerpoint/2010/main" val="197673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31</a:t>
            </a:fld>
            <a:endParaRPr lang="en-GB" altLang="en-US"/>
          </a:p>
        </p:txBody>
      </p:sp>
    </p:spTree>
    <p:extLst>
      <p:ext uri="{BB962C8B-B14F-4D97-AF65-F5344CB8AC3E}">
        <p14:creationId xmlns:p14="http://schemas.microsoft.com/office/powerpoint/2010/main" val="578583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01999-E3B6-46E2-BB3C-FF1BE7939288}" type="slidenum">
              <a:rPr lang="en-GB" altLang="en-US" smtClean="0">
                <a:latin typeface="Calibri" panose="020F0502020204030204" pitchFamily="34" charset="0"/>
              </a:rPr>
              <a:pPr/>
              <a:t>33</a:t>
            </a:fld>
            <a:endParaRPr lang="en-GB" altLang="en-US">
              <a:latin typeface="Calibri" panose="020F0502020204030204" pitchFamily="34" charset="0"/>
            </a:endParaRPr>
          </a:p>
        </p:txBody>
      </p:sp>
    </p:spTree>
    <p:extLst>
      <p:ext uri="{BB962C8B-B14F-4D97-AF65-F5344CB8AC3E}">
        <p14:creationId xmlns:p14="http://schemas.microsoft.com/office/powerpoint/2010/main" val="8362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35</a:t>
            </a:fld>
            <a:endParaRPr lang="en-GB" altLang="en-US"/>
          </a:p>
        </p:txBody>
      </p:sp>
    </p:spTree>
    <p:extLst>
      <p:ext uri="{BB962C8B-B14F-4D97-AF65-F5344CB8AC3E}">
        <p14:creationId xmlns:p14="http://schemas.microsoft.com/office/powerpoint/2010/main" val="404207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37EB0F-3932-4A27-A079-A9ED84845AB0}"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271091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cs typeface="Arial" panose="020B0604020202020204" pitchFamily="34" charset="0"/>
            </a:endParaRPr>
          </a:p>
          <a:p>
            <a:endParaRPr lang="en-GB" altLang="en-US"/>
          </a:p>
          <a:p>
            <a:endParaRPr lang="en-GB" altLang="en-US"/>
          </a:p>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54B4E5-D6B4-4A5E-8EE1-AD3809F4E0B7}" type="slidenum">
              <a:rPr lang="en-GB" altLang="en-US" smtClean="0">
                <a:latin typeface="Calibri" panose="020F0502020204030204" pitchFamily="34" charset="0"/>
              </a:rPr>
              <a:pPr/>
              <a:t>37</a:t>
            </a:fld>
            <a:endParaRPr lang="en-GB" altLang="en-US">
              <a:latin typeface="Calibri" panose="020F0502020204030204" pitchFamily="34" charset="0"/>
            </a:endParaRPr>
          </a:p>
        </p:txBody>
      </p:sp>
    </p:spTree>
    <p:extLst>
      <p:ext uri="{BB962C8B-B14F-4D97-AF65-F5344CB8AC3E}">
        <p14:creationId xmlns:p14="http://schemas.microsoft.com/office/powerpoint/2010/main" val="123018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altLang="en-US">
              <a:latin typeface="Arial" panose="020B0604020202020204" pitchFamily="34" charset="0"/>
              <a:cs typeface="Arial" panose="020B0604020202020204" pitchFamily="34" charset="0"/>
            </a:endParaRPr>
          </a:p>
          <a:p>
            <a:pPr>
              <a:defRPr/>
            </a:pPr>
            <a:endParaRPr lang="en-GB" altLang="en-US">
              <a:latin typeface="Arial" panose="020B0604020202020204" pitchFamily="34" charset="0"/>
              <a:cs typeface="Arial" panose="020B0604020202020204" pitchFamily="34" charset="0"/>
            </a:endParaRPr>
          </a:p>
          <a:p>
            <a:pPr>
              <a:defRPr/>
            </a:pPr>
            <a:endParaRPr lang="en-GB"/>
          </a:p>
          <a:p>
            <a:pPr>
              <a:defRPr/>
            </a:pPr>
            <a:endParaRPr lang="en-GB"/>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484C10-4938-421F-B10A-A0F58A59CBC9}" type="slidenum">
              <a:rPr lang="en-GB" altLang="en-US" smtClean="0">
                <a:latin typeface="Calibri" panose="020F0502020204030204" pitchFamily="34" charset="0"/>
              </a:rPr>
              <a:pPr/>
              <a:t>38</a:t>
            </a:fld>
            <a:endParaRPr lang="en-GB" altLang="en-US">
              <a:latin typeface="Calibri" panose="020F0502020204030204" pitchFamily="34" charset="0"/>
            </a:endParaRPr>
          </a:p>
        </p:txBody>
      </p:sp>
    </p:spTree>
    <p:extLst>
      <p:ext uri="{BB962C8B-B14F-4D97-AF65-F5344CB8AC3E}">
        <p14:creationId xmlns:p14="http://schemas.microsoft.com/office/powerpoint/2010/main" val="188786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41</a:t>
            </a:fld>
            <a:endParaRPr lang="en-GB" altLang="en-US"/>
          </a:p>
        </p:txBody>
      </p:sp>
    </p:spTree>
    <p:extLst>
      <p:ext uri="{BB962C8B-B14F-4D97-AF65-F5344CB8AC3E}">
        <p14:creationId xmlns:p14="http://schemas.microsoft.com/office/powerpoint/2010/main" val="89227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ltLang="en-US" b="0"/>
              <a:t> </a:t>
            </a:r>
          </a:p>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48</a:t>
            </a:fld>
            <a:endParaRPr lang="en-GB" altLang="en-US"/>
          </a:p>
        </p:txBody>
      </p:sp>
    </p:spTree>
    <p:extLst>
      <p:ext uri="{BB962C8B-B14F-4D97-AF65-F5344CB8AC3E}">
        <p14:creationId xmlns:p14="http://schemas.microsoft.com/office/powerpoint/2010/main" val="138214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49</a:t>
            </a:fld>
            <a:endParaRPr lang="en-GB" altLang="en-US"/>
          </a:p>
        </p:txBody>
      </p:sp>
    </p:spTree>
    <p:extLst>
      <p:ext uri="{BB962C8B-B14F-4D97-AF65-F5344CB8AC3E}">
        <p14:creationId xmlns:p14="http://schemas.microsoft.com/office/powerpoint/2010/main" val="5882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54C3E6-C42D-49F4-A24B-0D265445464A}" type="slidenum">
              <a:rPr lang="en-US" altLang="en-US">
                <a:latin typeface="Calibri" panose="020F0502020204030204" pitchFamily="34" charset="0"/>
                <a:ea typeface="ＭＳ Ｐゴシック" panose="020B0600070205080204" pitchFamily="34" charset="-128"/>
              </a:rPr>
              <a:pPr eaLnBrk="1" hangingPunct="1"/>
              <a:t>4</a:t>
            </a:fld>
            <a:endParaRPr lang="en-US" altLang="en-US">
              <a:latin typeface="Calibri" panose="020F0502020204030204" pitchFamily="34" charset="0"/>
              <a:ea typeface="ＭＳ Ｐゴシック" panose="020B0600070205080204" pitchFamily="34" charset="-128"/>
            </a:endParaRPr>
          </a:p>
        </p:txBody>
      </p:sp>
      <p:sp>
        <p:nvSpPr>
          <p:cNvPr id="880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6506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0F2F6E-5C35-49CE-A441-72C16E96ECA8}"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extLst>
      <p:ext uri="{BB962C8B-B14F-4D97-AF65-F5344CB8AC3E}">
        <p14:creationId xmlns:p14="http://schemas.microsoft.com/office/powerpoint/2010/main" val="33782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0D244D-FE82-4B60-817E-B4AFA97B8C33}" type="slidenum">
              <a:rPr lang="en-GB" altLang="en-US" smtClean="0"/>
              <a:pPr>
                <a:defRPr/>
              </a:pPr>
              <a:t>6</a:t>
            </a:fld>
            <a:endParaRPr lang="en-GB" altLang="en-US"/>
          </a:p>
        </p:txBody>
      </p:sp>
    </p:spTree>
    <p:extLst>
      <p:ext uri="{BB962C8B-B14F-4D97-AF65-F5344CB8AC3E}">
        <p14:creationId xmlns:p14="http://schemas.microsoft.com/office/powerpoint/2010/main" val="95587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AA151A2B-9BDA-4BF7-A319-A3DADB2E2CC3}" type="slidenum">
              <a:rPr lang="en-GB" smtClean="0"/>
              <a:pPr>
                <a:defRPr/>
              </a:pPr>
              <a:t>7</a:t>
            </a:fld>
            <a:endParaRPr lang="en-GB"/>
          </a:p>
        </p:txBody>
      </p:sp>
    </p:spTree>
    <p:extLst>
      <p:ext uri="{BB962C8B-B14F-4D97-AF65-F5344CB8AC3E}">
        <p14:creationId xmlns:p14="http://schemas.microsoft.com/office/powerpoint/2010/main" val="241556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latin typeface="Arial" panose="020B0604020202020204" pitchFamily="34" charset="0"/>
              <a:cs typeface="Arial" panose="020B0604020202020204" pitchFamily="34" charset="0"/>
            </a:endParaRPr>
          </a:p>
          <a:p>
            <a:endParaRPr lang="en-GB" altLang="en-US" dirty="0"/>
          </a:p>
          <a:p>
            <a:endParaRPr lang="en-GB" altLang="en-US" dirty="0"/>
          </a:p>
          <a:p>
            <a:endParaRPr lang="en-GB" altLang="en-US" dirty="0"/>
          </a:p>
        </p:txBody>
      </p:sp>
      <p:sp>
        <p:nvSpPr>
          <p:cNvPr id="4" name="Slide Number Placeholder 3"/>
          <p:cNvSpPr>
            <a:spLocks noGrp="1"/>
          </p:cNvSpPr>
          <p:nvPr>
            <p:ph type="sldNum" sz="quarter" idx="5"/>
          </p:nvPr>
        </p:nvSpPr>
        <p:spPr/>
        <p:txBody>
          <a:bodyPr/>
          <a:lstStyle/>
          <a:p>
            <a:pPr>
              <a:defRPr/>
            </a:pPr>
            <a:fld id="{323F99B8-DDB2-4F3B-89E5-272B1D252199}" type="slidenum">
              <a:rPr lang="en-GB" smtClean="0"/>
              <a:pPr>
                <a:defRPr/>
              </a:pPr>
              <a:t>9</a:t>
            </a:fld>
            <a:endParaRPr lang="en-GB"/>
          </a:p>
        </p:txBody>
      </p:sp>
    </p:spTree>
    <p:extLst>
      <p:ext uri="{BB962C8B-B14F-4D97-AF65-F5344CB8AC3E}">
        <p14:creationId xmlns:p14="http://schemas.microsoft.com/office/powerpoint/2010/main" val="392729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EC2BA2-484A-4FF4-A846-AFFD6224599F}"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68294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11</a:t>
            </a:fld>
            <a:endParaRPr lang="en-GB" altLang="en-US"/>
          </a:p>
        </p:txBody>
      </p:sp>
    </p:spTree>
    <p:extLst>
      <p:ext uri="{BB962C8B-B14F-4D97-AF65-F5344CB8AC3E}">
        <p14:creationId xmlns:p14="http://schemas.microsoft.com/office/powerpoint/2010/main" val="24761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12" descr="Food First logo_final.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4" y="188913"/>
            <a:ext cx="20108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logo_NHSGGC_RGB"/>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35634" y="260350"/>
            <a:ext cx="188383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24417" y="6381750"/>
            <a:ext cx="1151467" cy="287338"/>
          </a:xfrm>
          <a:prstGeom prst="rect">
            <a:avLst/>
          </a:prstGeom>
          <a:solidFill>
            <a:srgbClr val="FEF5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915019" y="1720826"/>
            <a:ext cx="10363200" cy="1470025"/>
          </a:xfrm>
        </p:spPr>
        <p:txBody>
          <a:bodyPr/>
          <a:lstStyle>
            <a:lvl1pPr>
              <a:defRPr b="0" i="0">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3215680" y="3476600"/>
            <a:ext cx="5856651" cy="1176536"/>
          </a:xfrm>
        </p:spPr>
        <p:txBody>
          <a:bodyPr>
            <a:normAutofit/>
          </a:bodyPr>
          <a:lstStyle>
            <a:lvl1pPr marL="0" indent="0" algn="ctr">
              <a:buNone/>
              <a:defRPr sz="2800" b="1"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836" y="3408084"/>
            <a:ext cx="2623795" cy="2778136"/>
          </a:xfrm>
          <a:prstGeom prst="rect">
            <a:avLst/>
          </a:prstGeom>
          <a:scene3d>
            <a:camera prst="orthographicFront"/>
            <a:lightRig rig="threePt" dir="t"/>
          </a:scene3d>
          <a:sp3d extrusionH="76200">
            <a:bevelT w="44450"/>
            <a:bevelB w="38100"/>
            <a:extrusionClr>
              <a:srgbClr val="0391BF"/>
            </a:extrusionClr>
          </a:sp3d>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87251" y="3501008"/>
            <a:ext cx="2536032" cy="2685212"/>
          </a:xfrm>
          <a:prstGeom prst="rect">
            <a:avLst/>
          </a:prstGeom>
          <a:scene3d>
            <a:camera prst="orthographicFront"/>
            <a:lightRig rig="threePt" dir="t"/>
          </a:scene3d>
          <a:sp3d extrusionH="25400">
            <a:bevelT w="38100"/>
            <a:bevelB w="38100"/>
          </a:sp3d>
        </p:spPr>
      </p:pic>
    </p:spTree>
    <p:extLst>
      <p:ext uri="{BB962C8B-B14F-4D97-AF65-F5344CB8AC3E}">
        <p14:creationId xmlns:p14="http://schemas.microsoft.com/office/powerpoint/2010/main" val="414671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3C4D33F5-15C3-4728-A4AB-7FDB09BD7CC4}" type="slidenum">
              <a:rPr lang="en-GB" altLang="en-US"/>
              <a:pPr>
                <a:defRPr/>
              </a:pPr>
              <a:t>‹#›</a:t>
            </a:fld>
            <a:endParaRPr lang="en-GB" altLang="en-US"/>
          </a:p>
        </p:txBody>
      </p:sp>
    </p:spTree>
    <p:extLst>
      <p:ext uri="{BB962C8B-B14F-4D97-AF65-F5344CB8AC3E}">
        <p14:creationId xmlns:p14="http://schemas.microsoft.com/office/powerpoint/2010/main" val="2508675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0391B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391B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2037389-9442-4B19-9696-CC5CE401DBEC}" type="slidenum">
              <a:rPr lang="en-GB" altLang="en-US"/>
              <a:pPr>
                <a:defRPr/>
              </a:pPr>
              <a:t>‹#›</a:t>
            </a:fld>
            <a:endParaRPr lang="en-GB" altLang="en-US"/>
          </a:p>
        </p:txBody>
      </p:sp>
    </p:spTree>
    <p:extLst>
      <p:ext uri="{BB962C8B-B14F-4D97-AF65-F5344CB8AC3E}">
        <p14:creationId xmlns:p14="http://schemas.microsoft.com/office/powerpoint/2010/main" val="92192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391B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391B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0A1C5EC7-E968-4169-88FB-AD813E13A655}" type="slidenum">
              <a:rPr lang="en-GB" altLang="en-US"/>
              <a:pPr>
                <a:defRPr/>
              </a:pPr>
              <a:t>‹#›</a:t>
            </a:fld>
            <a:endParaRPr lang="en-GB" altLang="en-US"/>
          </a:p>
        </p:txBody>
      </p:sp>
    </p:spTree>
    <p:extLst>
      <p:ext uri="{BB962C8B-B14F-4D97-AF65-F5344CB8AC3E}">
        <p14:creationId xmlns:p14="http://schemas.microsoft.com/office/powerpoint/2010/main" val="3844725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5969B472-F8BB-44C1-A699-A317E65B5AD7}" type="slidenum">
              <a:rPr lang="en-GB" altLang="en-US"/>
              <a:pPr>
                <a:defRPr/>
              </a:pPr>
              <a:t>‹#›</a:t>
            </a:fld>
            <a:endParaRPr lang="en-GB" altLang="en-US"/>
          </a:p>
        </p:txBody>
      </p:sp>
    </p:spTree>
    <p:extLst>
      <p:ext uri="{BB962C8B-B14F-4D97-AF65-F5344CB8AC3E}">
        <p14:creationId xmlns:p14="http://schemas.microsoft.com/office/powerpoint/2010/main" val="391941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CBF880E-754C-4F94-8786-3B1AD93A3D09}" type="slidenum">
              <a:rPr lang="en-GB" altLang="en-US"/>
              <a:pPr>
                <a:defRPr/>
              </a:pPr>
              <a:t>‹#›</a:t>
            </a:fld>
            <a:endParaRPr lang="en-GB" altLang="en-US"/>
          </a:p>
        </p:txBody>
      </p:sp>
    </p:spTree>
    <p:extLst>
      <p:ext uri="{BB962C8B-B14F-4D97-AF65-F5344CB8AC3E}">
        <p14:creationId xmlns:p14="http://schemas.microsoft.com/office/powerpoint/2010/main" val="76152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8D93010-BEF2-4FDA-9FBB-FA461A5B713B}" type="slidenum">
              <a:rPr lang="en-GB" altLang="en-US"/>
              <a:pPr>
                <a:defRPr/>
              </a:pPr>
              <a:t>‹#›</a:t>
            </a:fld>
            <a:endParaRPr lang="en-GB" altLang="en-US"/>
          </a:p>
        </p:txBody>
      </p:sp>
    </p:spTree>
    <p:extLst>
      <p:ext uri="{BB962C8B-B14F-4D97-AF65-F5344CB8AC3E}">
        <p14:creationId xmlns:p14="http://schemas.microsoft.com/office/powerpoint/2010/main" val="11175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30/08/2023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userDrawn="1"/>
        </p:nvSpPr>
        <p:spPr>
          <a:xfrm>
            <a:off x="143934" y="44451"/>
            <a:ext cx="11904133" cy="6697663"/>
          </a:xfrm>
          <a:prstGeom prst="roundRect">
            <a:avLst>
              <a:gd name="adj" fmla="val 4132"/>
            </a:avLst>
          </a:prstGeom>
          <a:solidFill>
            <a:srgbClr val="FEF5E9"/>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EF5E9"/>
              </a:solidFill>
            </a:endParaRPr>
          </a:p>
        </p:txBody>
      </p:sp>
      <p:sp>
        <p:nvSpPr>
          <p:cNvPr id="1027" name="TextBox 10"/>
          <p:cNvSpPr txBox="1">
            <a:spLocks noChangeArrowheads="1"/>
          </p:cNvSpPr>
          <p:nvPr userDrawn="1"/>
        </p:nvSpPr>
        <p:spPr bwMode="auto">
          <a:xfrm>
            <a:off x="624418" y="6381751"/>
            <a:ext cx="10943167" cy="276225"/>
          </a:xfrm>
          <a:prstGeom prst="rect">
            <a:avLst/>
          </a:prstGeom>
          <a:no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200">
                <a:solidFill>
                  <a:srgbClr val="0391BF"/>
                </a:solidFill>
              </a:rPr>
              <a:t>www.nhsggc.org.uk/foodfirst</a:t>
            </a:r>
          </a:p>
        </p:txBody>
      </p:sp>
      <p:sp>
        <p:nvSpPr>
          <p:cNvPr id="102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609600" y="14239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391BF"/>
                </a:solidFill>
              </a:defRPr>
            </a:lvl1pPr>
          </a:lstStyle>
          <a:p>
            <a:pPr>
              <a:defRPr/>
            </a:pPr>
            <a:fld id="{E8C01919-192B-451A-A853-9899010FBEF9}" type="slidenum">
              <a:rPr lang="en-GB" altLang="en-US"/>
              <a:pPr>
                <a:defRPr/>
              </a:pPr>
              <a:t>‹#›</a:t>
            </a:fld>
            <a:endParaRPr lang="en-GB" altLang="en-US"/>
          </a:p>
        </p:txBody>
      </p:sp>
      <p:cxnSp>
        <p:nvCxnSpPr>
          <p:cNvPr id="9" name="Straight Connector 8"/>
          <p:cNvCxnSpPr/>
          <p:nvPr userDrawn="1"/>
        </p:nvCxnSpPr>
        <p:spPr>
          <a:xfrm>
            <a:off x="624418" y="6308725"/>
            <a:ext cx="10943167" cy="0"/>
          </a:xfrm>
          <a:prstGeom prst="line">
            <a:avLst/>
          </a:prstGeom>
          <a:ln>
            <a:solidFill>
              <a:srgbClr val="EE9C00"/>
            </a:solidFill>
          </a:ln>
          <a:effectLst/>
        </p:spPr>
        <p:style>
          <a:lnRef idx="2">
            <a:schemeClr val="accent1"/>
          </a:lnRef>
          <a:fillRef idx="0">
            <a:schemeClr val="accent1"/>
          </a:fillRef>
          <a:effectRef idx="1">
            <a:schemeClr val="accent1"/>
          </a:effectRef>
          <a:fontRef idx="minor">
            <a:schemeClr val="tx1"/>
          </a:fontRef>
        </p:style>
      </p:cxnSp>
      <p:pic>
        <p:nvPicPr>
          <p:cNvPr id="1032" name="Picture 9" descr="Food First logo_final.ai"/>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4418" y="6308725"/>
            <a:ext cx="1003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1" r:id="rId2"/>
    <p:sldLayoutId id="2147483822" r:id="rId3"/>
    <p:sldLayoutId id="2147483823" r:id="rId4"/>
    <p:sldLayoutId id="2147483824" r:id="rId5"/>
    <p:sldLayoutId id="2147483825" r:id="rId6"/>
    <p:sldLayoutId id="2147483826" r:id="rId7"/>
  </p:sldLayoutIdLst>
  <p:txStyles>
    <p:titleStyle>
      <a:lvl1pPr algn="ctr" rtl="0" eaLnBrk="0" fontAlgn="base" hangingPunct="0">
        <a:spcBef>
          <a:spcPct val="0"/>
        </a:spcBef>
        <a:spcAft>
          <a:spcPct val="0"/>
        </a:spcAft>
        <a:defRPr sz="4200" kern="1200">
          <a:solidFill>
            <a:srgbClr val="0391BF"/>
          </a:solidFill>
          <a:latin typeface="Arial"/>
          <a:ea typeface="+mj-ea"/>
          <a:cs typeface="Arial"/>
        </a:defRPr>
      </a:lvl1pPr>
      <a:lvl2pPr algn="ctr" rtl="0" eaLnBrk="0" fontAlgn="base" hangingPunct="0">
        <a:spcBef>
          <a:spcPct val="0"/>
        </a:spcBef>
        <a:spcAft>
          <a:spcPct val="0"/>
        </a:spcAft>
        <a:defRPr sz="4200">
          <a:solidFill>
            <a:srgbClr val="0391BF"/>
          </a:solidFill>
          <a:latin typeface="Arial" charset="0"/>
          <a:cs typeface="Arial" charset="0"/>
        </a:defRPr>
      </a:lvl2pPr>
      <a:lvl3pPr algn="ctr" rtl="0" eaLnBrk="0" fontAlgn="base" hangingPunct="0">
        <a:spcBef>
          <a:spcPct val="0"/>
        </a:spcBef>
        <a:spcAft>
          <a:spcPct val="0"/>
        </a:spcAft>
        <a:defRPr sz="4200">
          <a:solidFill>
            <a:srgbClr val="0391BF"/>
          </a:solidFill>
          <a:latin typeface="Arial" charset="0"/>
          <a:cs typeface="Arial" charset="0"/>
        </a:defRPr>
      </a:lvl3pPr>
      <a:lvl4pPr algn="ctr" rtl="0" eaLnBrk="0" fontAlgn="base" hangingPunct="0">
        <a:spcBef>
          <a:spcPct val="0"/>
        </a:spcBef>
        <a:spcAft>
          <a:spcPct val="0"/>
        </a:spcAft>
        <a:defRPr sz="4200">
          <a:solidFill>
            <a:srgbClr val="0391BF"/>
          </a:solidFill>
          <a:latin typeface="Arial" charset="0"/>
          <a:cs typeface="Arial" charset="0"/>
        </a:defRPr>
      </a:lvl4pPr>
      <a:lvl5pPr algn="ctr" rtl="0" eaLnBrk="0" fontAlgn="base" hangingPunct="0">
        <a:spcBef>
          <a:spcPct val="0"/>
        </a:spcBef>
        <a:spcAft>
          <a:spcPct val="0"/>
        </a:spcAft>
        <a:defRPr sz="4200">
          <a:solidFill>
            <a:srgbClr val="0391BF"/>
          </a:solidFill>
          <a:latin typeface="Arial" charset="0"/>
          <a:cs typeface="Arial" charset="0"/>
        </a:defRPr>
      </a:lvl5pPr>
      <a:lvl6pPr marL="457200" algn="ctr" rtl="0" fontAlgn="base">
        <a:spcBef>
          <a:spcPct val="0"/>
        </a:spcBef>
        <a:spcAft>
          <a:spcPct val="0"/>
        </a:spcAft>
        <a:defRPr sz="4200">
          <a:solidFill>
            <a:srgbClr val="0391BF"/>
          </a:solidFill>
          <a:latin typeface="Arial" charset="0"/>
          <a:cs typeface="Arial" charset="0"/>
        </a:defRPr>
      </a:lvl6pPr>
      <a:lvl7pPr marL="914400" algn="ctr" rtl="0" fontAlgn="base">
        <a:spcBef>
          <a:spcPct val="0"/>
        </a:spcBef>
        <a:spcAft>
          <a:spcPct val="0"/>
        </a:spcAft>
        <a:defRPr sz="4200">
          <a:solidFill>
            <a:srgbClr val="0391BF"/>
          </a:solidFill>
          <a:latin typeface="Arial" charset="0"/>
          <a:cs typeface="Arial" charset="0"/>
        </a:defRPr>
      </a:lvl7pPr>
      <a:lvl8pPr marL="1371600" algn="ctr" rtl="0" fontAlgn="base">
        <a:spcBef>
          <a:spcPct val="0"/>
        </a:spcBef>
        <a:spcAft>
          <a:spcPct val="0"/>
        </a:spcAft>
        <a:defRPr sz="4200">
          <a:solidFill>
            <a:srgbClr val="0391BF"/>
          </a:solidFill>
          <a:latin typeface="Arial" charset="0"/>
          <a:cs typeface="Arial" charset="0"/>
        </a:defRPr>
      </a:lvl8pPr>
      <a:lvl9pPr marL="1828800" algn="ctr" rtl="0" fontAlgn="base">
        <a:spcBef>
          <a:spcPct val="0"/>
        </a:spcBef>
        <a:spcAft>
          <a:spcPct val="0"/>
        </a:spcAft>
        <a:defRPr sz="4200">
          <a:solidFill>
            <a:srgbClr val="0391BF"/>
          </a:solidFill>
          <a:latin typeface="Arial" charset="0"/>
          <a:cs typeface="Arial" charset="0"/>
        </a:defRPr>
      </a:lvl9pPr>
    </p:titleStyle>
    <p:bodyStyle>
      <a:lvl1pPr marL="342900" indent="-342900" algn="l" rtl="0" eaLnBrk="0" fontAlgn="base" hangingPunct="0">
        <a:spcBef>
          <a:spcPct val="20000"/>
        </a:spcBef>
        <a:spcAft>
          <a:spcPts val="600"/>
        </a:spcAft>
        <a:buClr>
          <a:srgbClr val="58B520"/>
        </a:buClr>
        <a:buFont typeface="Arial" panose="020B0604020202020204" pitchFamily="34" charset="0"/>
        <a:buChar char="•"/>
        <a:defRPr sz="2800" b="1" kern="1200">
          <a:solidFill>
            <a:srgbClr val="595959"/>
          </a:solidFill>
          <a:latin typeface="Arial"/>
          <a:ea typeface="+mn-ea"/>
          <a:cs typeface="Arial"/>
        </a:defRPr>
      </a:lvl1pPr>
      <a:lvl2pPr marL="742950" indent="-28575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2pPr>
      <a:lvl3pPr marL="11430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3pPr>
      <a:lvl4pPr marL="16002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4pPr>
      <a:lvl5pPr marL="20574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www.rcpch.ac.uk/who-uk-growth-charts-resources-video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www.wospghan.scot.nhs.uk/"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9800" y="1484313"/>
            <a:ext cx="7772400" cy="1706562"/>
          </a:xfrm>
        </p:spPr>
        <p:txBody>
          <a:bodyPr rtlCol="0">
            <a:normAutofit fontScale="90000"/>
          </a:bodyPr>
          <a:lstStyle/>
          <a:p>
            <a:pPr eaLnBrk="1" fontAlgn="auto" hangingPunct="1">
              <a:spcAft>
                <a:spcPts val="0"/>
              </a:spcAft>
              <a:defRPr/>
            </a:pPr>
            <a:r>
              <a:rPr lang="en-US" sz="5300" b="1" dirty="0"/>
              <a:t>Food, Fluid and Nutrition</a:t>
            </a:r>
            <a:br>
              <a:rPr lang="en-US" sz="5300" b="1" dirty="0"/>
            </a:br>
            <a:endParaRPr lang="en-US" dirty="0"/>
          </a:p>
        </p:txBody>
      </p:sp>
      <p:sp>
        <p:nvSpPr>
          <p:cNvPr id="4" name="Subtitle 3"/>
          <p:cNvSpPr>
            <a:spLocks noGrp="1"/>
          </p:cNvSpPr>
          <p:nvPr>
            <p:ph type="subTitle" idx="1"/>
          </p:nvPr>
        </p:nvSpPr>
        <p:spPr>
          <a:xfrm>
            <a:off x="4043772" y="3789041"/>
            <a:ext cx="4104456" cy="2110333"/>
          </a:xfrm>
        </p:spPr>
        <p:txBody>
          <a:bodyPr rtlCol="0">
            <a:normAutofit/>
          </a:bodyPr>
          <a:lstStyle/>
          <a:p>
            <a:pPr eaLnBrk="1" fontAlgn="auto" hangingPunct="1">
              <a:defRPr/>
            </a:pPr>
            <a:r>
              <a:rPr lang="en-US" sz="3600" dirty="0"/>
              <a:t>NHSGGC Paediatric Nurse Induction  </a:t>
            </a:r>
          </a:p>
        </p:txBody>
      </p:sp>
    </p:spTree>
    <p:extLst>
      <p:ext uri="{BB962C8B-B14F-4D97-AF65-F5344CB8AC3E}">
        <p14:creationId xmlns:p14="http://schemas.microsoft.com/office/powerpoint/2010/main" val="102142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2207568" y="1484784"/>
            <a:ext cx="7772400" cy="2428230"/>
          </a:xfrm>
        </p:spPr>
        <p:txBody>
          <a:bodyPr/>
          <a:lstStyle/>
          <a:p>
            <a:r>
              <a:rPr lang="en-GB" altLang="en-US" dirty="0">
                <a:latin typeface="Arial" panose="020B0604020202020204" pitchFamily="34" charset="0"/>
                <a:cs typeface="Arial" panose="020B0604020202020204" pitchFamily="34" charset="0"/>
              </a:rPr>
              <a:t>Weighing and Measuring</a:t>
            </a:r>
            <a:br>
              <a:rPr lang="en-GB" altLang="en-US" dirty="0">
                <a:latin typeface="Arial" panose="020B0604020202020204" pitchFamily="34" charset="0"/>
                <a:cs typeface="Arial" panose="020B0604020202020204" pitchFamily="34" charset="0"/>
              </a:rPr>
            </a:b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Height and Weight </a:t>
            </a:r>
          </a:p>
        </p:txBody>
      </p:sp>
    </p:spTree>
    <p:extLst>
      <p:ext uri="{BB962C8B-B14F-4D97-AF65-F5344CB8AC3E}">
        <p14:creationId xmlns:p14="http://schemas.microsoft.com/office/powerpoint/2010/main" val="371167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5561" y="476250"/>
            <a:ext cx="8208911" cy="1143000"/>
          </a:xfrm>
        </p:spPr>
        <p:txBody>
          <a:bodyPr/>
          <a:lstStyle/>
          <a:p>
            <a:r>
              <a:rPr lang="en-GB" altLang="en-US" dirty="0"/>
              <a:t>Why do we need a height and weight?</a:t>
            </a:r>
          </a:p>
        </p:txBody>
      </p:sp>
      <p:sp>
        <p:nvSpPr>
          <p:cNvPr id="6147" name="Rectangle 3"/>
          <p:cNvSpPr>
            <a:spLocks noGrp="1" noChangeArrowheads="1"/>
          </p:cNvSpPr>
          <p:nvPr>
            <p:ph type="body" idx="1"/>
          </p:nvPr>
        </p:nvSpPr>
        <p:spPr>
          <a:xfrm>
            <a:off x="2567608" y="1700808"/>
            <a:ext cx="6997700" cy="4608512"/>
          </a:xfrm>
        </p:spPr>
        <p:txBody>
          <a:bodyPr/>
          <a:lstStyle/>
          <a:p>
            <a:r>
              <a:rPr lang="en-GB" altLang="en-US" sz="2400" b="0" dirty="0"/>
              <a:t>Needed for accurate assessment of nutritional status and nutritional interventions</a:t>
            </a:r>
          </a:p>
          <a:p>
            <a:endParaRPr lang="en-GB" altLang="en-US" sz="2400" b="0" dirty="0"/>
          </a:p>
          <a:p>
            <a:r>
              <a:rPr lang="en-GB" altLang="en-US" sz="2400" b="0" dirty="0"/>
              <a:t>Important for medication doses</a:t>
            </a:r>
          </a:p>
          <a:p>
            <a:pPr marL="0" indent="0">
              <a:buNone/>
            </a:pPr>
            <a:endParaRPr lang="en-GB" altLang="en-US" sz="2400" b="0" dirty="0"/>
          </a:p>
          <a:p>
            <a:r>
              <a:rPr lang="en-GB" altLang="en-US" sz="2400" b="0" dirty="0"/>
              <a:t>Must be recorded as part of PYMS on admission (within 24 hours of admission)</a:t>
            </a:r>
          </a:p>
          <a:p>
            <a:endParaRPr lang="en-GB" altLang="en-US" sz="2400" b="0" dirty="0"/>
          </a:p>
          <a:p>
            <a:r>
              <a:rPr lang="en-GB" altLang="en-US" sz="2400" b="0" dirty="0"/>
              <a:t>Height and weight should be plotted in age/ condition growth specific charts </a:t>
            </a:r>
          </a:p>
          <a:p>
            <a:pPr>
              <a:buFontTx/>
              <a:buNone/>
            </a:pPr>
            <a:r>
              <a:rPr lang="en-GB" altLang="en-US" sz="2400" b="0" dirty="0"/>
              <a:t> </a:t>
            </a:r>
            <a:endParaRPr lang="en-GB" altLang="en-US" dirty="0"/>
          </a:p>
        </p:txBody>
      </p:sp>
    </p:spTree>
    <p:extLst>
      <p:ext uri="{BB962C8B-B14F-4D97-AF65-F5344CB8AC3E}">
        <p14:creationId xmlns:p14="http://schemas.microsoft.com/office/powerpoint/2010/main" val="106524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24113" y="476250"/>
            <a:ext cx="6997700" cy="1143000"/>
          </a:xfrm>
        </p:spPr>
        <p:txBody>
          <a:bodyPr/>
          <a:lstStyle/>
          <a:p>
            <a:r>
              <a:rPr lang="en-GB" altLang="en-US" dirty="0"/>
              <a:t>Baby 0-2years</a:t>
            </a:r>
          </a:p>
        </p:txBody>
      </p:sp>
      <p:sp>
        <p:nvSpPr>
          <p:cNvPr id="6147" name="Rectangle 3"/>
          <p:cNvSpPr>
            <a:spLocks noGrp="1" noChangeArrowheads="1"/>
          </p:cNvSpPr>
          <p:nvPr>
            <p:ph type="body" idx="1"/>
          </p:nvPr>
        </p:nvSpPr>
        <p:spPr>
          <a:xfrm>
            <a:off x="2207568" y="1773238"/>
            <a:ext cx="7776864" cy="4608512"/>
          </a:xfrm>
        </p:spPr>
        <p:txBody>
          <a:bodyPr/>
          <a:lstStyle/>
          <a:p>
            <a:pPr marL="0" indent="0">
              <a:buNone/>
            </a:pPr>
            <a:r>
              <a:rPr lang="en-GB" altLang="en-US" sz="2400" dirty="0"/>
              <a:t>Good practice for 2 staff members to be present</a:t>
            </a:r>
          </a:p>
          <a:p>
            <a:pPr marL="0" indent="0" algn="ctr">
              <a:buNone/>
            </a:pPr>
            <a:endParaRPr lang="en-GB" altLang="en-US" sz="2400" dirty="0">
              <a:solidFill>
                <a:srgbClr val="0391BF"/>
              </a:solidFill>
            </a:endParaRPr>
          </a:p>
          <a:p>
            <a:pPr marL="0" indent="0">
              <a:buNone/>
            </a:pPr>
            <a:r>
              <a:rPr lang="en-GB" altLang="en-US" sz="2400" dirty="0"/>
              <a:t>Weigh baby (naked)</a:t>
            </a:r>
          </a:p>
          <a:p>
            <a:pPr marL="0" indent="0">
              <a:buNone/>
            </a:pPr>
            <a:r>
              <a:rPr lang="en-GB" altLang="en-US" sz="2400" b="0" dirty="0"/>
              <a:t>Electronic baby scales (ideally lying down, if child too big sit them in centre of scales) </a:t>
            </a:r>
          </a:p>
          <a:p>
            <a:pPr marL="0" indent="0">
              <a:buNone/>
            </a:pPr>
            <a:endParaRPr lang="en-GB" altLang="en-US" sz="2400" b="0" dirty="0"/>
          </a:p>
          <a:p>
            <a:pPr marL="0" indent="0">
              <a:buNone/>
            </a:pPr>
            <a:r>
              <a:rPr lang="en-GB" altLang="en-US" sz="2400" b="0" dirty="0"/>
              <a:t>Record to 3 decimal points e.g. 3.465kg </a:t>
            </a:r>
            <a:r>
              <a:rPr lang="en-GB" altLang="en-US" sz="2400" dirty="0"/>
              <a:t> </a:t>
            </a:r>
          </a:p>
          <a:p>
            <a:pPr marL="0" indent="0">
              <a:buNone/>
            </a:pPr>
            <a:endParaRPr lang="en-GB" altLang="en-US" sz="2400" dirty="0"/>
          </a:p>
          <a:p>
            <a:pPr marL="0" indent="0" algn="ctr">
              <a:buNone/>
            </a:pPr>
            <a:endParaRPr lang="en-GB" altLang="en-US" sz="2400" dirty="0"/>
          </a:p>
          <a:p>
            <a:pPr marL="0" indent="0">
              <a:buNone/>
            </a:pPr>
            <a:endParaRPr lang="en-GB" altLang="en-US" sz="2400" b="0" dirty="0"/>
          </a:p>
          <a:p>
            <a:pPr>
              <a:buFontTx/>
              <a:buNone/>
            </a:pPr>
            <a:r>
              <a:rPr lang="en-GB" altLang="en-US" sz="2400" b="0" dirty="0"/>
              <a:t> </a:t>
            </a:r>
            <a:endParaRPr lang="en-GB" altLang="en-US" dirty="0"/>
          </a:p>
        </p:txBody>
      </p:sp>
    </p:spTree>
    <p:extLst>
      <p:ext uri="{BB962C8B-B14F-4D97-AF65-F5344CB8AC3E}">
        <p14:creationId xmlns:p14="http://schemas.microsoft.com/office/powerpoint/2010/main" val="298205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0" y="4149080"/>
            <a:ext cx="4465758" cy="198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1524000" y="820738"/>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r>
              <a:rPr lang="en-GB" altLang="en-US" sz="1500">
                <a:latin typeface="Arial" panose="020B0604020202020204" pitchFamily="34" charset="0"/>
                <a:cs typeface="Times New Roman" panose="02020603050405020304" pitchFamily="18" charset="0"/>
              </a:rPr>
              <a:t> </a:t>
            </a:r>
            <a:endParaRPr lang="en-GB" altLang="en-US" sz="800">
              <a:latin typeface="Times" panose="02020603050405020304" pitchFamily="18" charset="0"/>
            </a:endParaRPr>
          </a:p>
          <a:p>
            <a:pPr>
              <a:lnSpc>
                <a:spcPct val="100000"/>
              </a:lnSpc>
              <a:spcBef>
                <a:spcPct val="0"/>
              </a:spcBef>
              <a:buFontTx/>
              <a:buNone/>
            </a:pPr>
            <a:endParaRPr lang="en-GB" altLang="en-US" sz="2400">
              <a:latin typeface="Times" panose="02020603050405020304" pitchFamily="18" charset="0"/>
            </a:endParaRPr>
          </a:p>
        </p:txBody>
      </p:sp>
      <p:sp>
        <p:nvSpPr>
          <p:cNvPr id="9220" name="Rectangle 6"/>
          <p:cNvSpPr>
            <a:spLocks noChangeArrowheads="1"/>
          </p:cNvSpPr>
          <p:nvPr/>
        </p:nvSpPr>
        <p:spPr bwMode="auto">
          <a:xfrm>
            <a:off x="2063552" y="147991"/>
            <a:ext cx="84978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None/>
            </a:pPr>
            <a:r>
              <a:rPr lang="en-GB" altLang="en-US" sz="2400" b="1" dirty="0">
                <a:solidFill>
                  <a:srgbClr val="595959"/>
                </a:solidFill>
                <a:latin typeface="Arial" panose="020B0604020202020204" pitchFamily="34" charset="0"/>
                <a:cs typeface="Times New Roman" panose="02020603050405020304" pitchFamily="18" charset="0"/>
              </a:rPr>
              <a:t>Length (supine)- essential for calculating surface area and monitoring growth. </a:t>
            </a:r>
          </a:p>
          <a:p>
            <a:pPr>
              <a:lnSpc>
                <a:spcPct val="100000"/>
              </a:lnSpc>
              <a:spcBef>
                <a:spcPct val="0"/>
              </a:spcBef>
              <a:buNone/>
            </a:pPr>
            <a:r>
              <a:rPr lang="en-GB" altLang="en-US" sz="2400" dirty="0">
                <a:solidFill>
                  <a:srgbClr val="595959"/>
                </a:solidFill>
                <a:latin typeface="Arial" panose="020B0604020202020204" pitchFamily="34" charset="0"/>
                <a:cs typeface="Times New Roman" panose="02020603050405020304" pitchFamily="18" charset="0"/>
              </a:rPr>
              <a:t>Do on admission and every month</a:t>
            </a:r>
          </a:p>
          <a:p>
            <a:pPr>
              <a:lnSpc>
                <a:spcPct val="100000"/>
              </a:lnSpc>
              <a:spcBef>
                <a:spcPct val="0"/>
              </a:spcBef>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Lying down, naked and with no footwear</a:t>
            </a:r>
          </a:p>
          <a:p>
            <a:pPr>
              <a:lnSpc>
                <a:spcPct val="100000"/>
              </a:lnSpc>
              <a:spcBef>
                <a:spcPct val="0"/>
              </a:spcBef>
              <a:buFontTx/>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Length should be taken with flat feet rather than tip toes against measuring gauge</a:t>
            </a:r>
          </a:p>
          <a:p>
            <a:pPr>
              <a:lnSpc>
                <a:spcPct val="100000"/>
              </a:lnSpc>
              <a:spcBef>
                <a:spcPct val="0"/>
              </a:spcBef>
              <a:buFontTx/>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It is good practice to take 3 measurements and use the average</a:t>
            </a:r>
          </a:p>
          <a:p>
            <a:pPr>
              <a:lnSpc>
                <a:spcPct val="100000"/>
              </a:lnSpc>
              <a:spcBef>
                <a:spcPct val="0"/>
              </a:spcBef>
              <a:buFontTx/>
              <a:buNone/>
            </a:pPr>
            <a:endParaRPr lang="en-GB" altLang="en-US" sz="24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4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400" dirty="0">
              <a:latin typeface="Times" panose="02020603050405020304" pitchFamily="18" charset="0"/>
            </a:endParaRPr>
          </a:p>
          <a:p>
            <a:pPr>
              <a:lnSpc>
                <a:spcPct val="100000"/>
              </a:lnSpc>
              <a:spcBef>
                <a:spcPct val="0"/>
              </a:spcBef>
              <a:buFontTx/>
              <a:buNone/>
            </a:pPr>
            <a:endParaRPr lang="en-GB" altLang="en-US" sz="2400" dirty="0">
              <a:latin typeface="Times" panose="02020603050405020304" pitchFamily="18" charset="0"/>
            </a:endParaRPr>
          </a:p>
        </p:txBody>
      </p:sp>
    </p:spTree>
    <p:extLst>
      <p:ext uri="{BB962C8B-B14F-4D97-AF65-F5344CB8AC3E}">
        <p14:creationId xmlns:p14="http://schemas.microsoft.com/office/powerpoint/2010/main" val="161849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24113" y="476250"/>
            <a:ext cx="6997700" cy="1143000"/>
          </a:xfrm>
        </p:spPr>
        <p:txBody>
          <a:bodyPr/>
          <a:lstStyle/>
          <a:p>
            <a:r>
              <a:rPr lang="en-GB" altLang="en-US" dirty="0"/>
              <a:t>Child &gt;2yrs</a:t>
            </a:r>
          </a:p>
        </p:txBody>
      </p:sp>
      <p:sp>
        <p:nvSpPr>
          <p:cNvPr id="6147" name="Rectangle 3"/>
          <p:cNvSpPr>
            <a:spLocks noGrp="1" noChangeArrowheads="1"/>
          </p:cNvSpPr>
          <p:nvPr>
            <p:ph type="body" idx="1"/>
          </p:nvPr>
        </p:nvSpPr>
        <p:spPr>
          <a:xfrm>
            <a:off x="2207568" y="1773238"/>
            <a:ext cx="7776864" cy="4608512"/>
          </a:xfrm>
        </p:spPr>
        <p:txBody>
          <a:bodyPr/>
          <a:lstStyle/>
          <a:p>
            <a:pPr marL="0" indent="0">
              <a:buNone/>
            </a:pPr>
            <a:endParaRPr lang="en-GB" altLang="en-US" sz="2400" dirty="0"/>
          </a:p>
          <a:p>
            <a:pPr>
              <a:buFontTx/>
              <a:buNone/>
            </a:pPr>
            <a:r>
              <a:rPr lang="en-GB" altLang="en-US" sz="2400" b="0" dirty="0"/>
              <a:t>Weigh in light clothing (no shoes, &lt;5yrs no socks)</a:t>
            </a:r>
          </a:p>
          <a:p>
            <a:pPr>
              <a:buFontTx/>
              <a:buNone/>
            </a:pPr>
            <a:endParaRPr lang="en-GB" altLang="en-US" sz="2400" b="0" dirty="0"/>
          </a:p>
          <a:p>
            <a:pPr marL="0" indent="0">
              <a:buNone/>
            </a:pPr>
            <a:r>
              <a:rPr lang="en-GB" altLang="en-US" sz="2400" b="0" dirty="0"/>
              <a:t>Electronic sitting scales - ensure child is sitting in chair with bottom as far back on the seat as possible</a:t>
            </a:r>
          </a:p>
          <a:p>
            <a:pPr marL="0" indent="0">
              <a:buNone/>
            </a:pPr>
            <a:endParaRPr lang="en-GB" altLang="en-US" sz="2400" b="0" dirty="0"/>
          </a:p>
          <a:p>
            <a:pPr marL="0" indent="0">
              <a:buNone/>
            </a:pPr>
            <a:r>
              <a:rPr lang="en-GB" altLang="en-US" sz="2400" b="0" dirty="0"/>
              <a:t>Record to 2 decimal places e.g. 10.25kg </a:t>
            </a:r>
            <a:endParaRPr lang="en-GB" altLang="en-US" sz="2400" dirty="0"/>
          </a:p>
          <a:p>
            <a:pPr marL="0" indent="0">
              <a:buNone/>
            </a:pPr>
            <a:endParaRPr lang="en-GB" altLang="en-US" sz="2400" b="0" dirty="0"/>
          </a:p>
          <a:p>
            <a:pPr>
              <a:buFontTx/>
              <a:buNone/>
            </a:pPr>
            <a:r>
              <a:rPr lang="en-GB" altLang="en-US" sz="2400" b="0" dirty="0"/>
              <a:t> </a:t>
            </a:r>
            <a:endParaRPr lang="en-GB" altLang="en-US" dirty="0"/>
          </a:p>
        </p:txBody>
      </p:sp>
    </p:spTree>
    <p:extLst>
      <p:ext uri="{BB962C8B-B14F-4D97-AF65-F5344CB8AC3E}">
        <p14:creationId xmlns:p14="http://schemas.microsoft.com/office/powerpoint/2010/main" val="142567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8720"/>
            <a:ext cx="8229600" cy="5041230"/>
          </a:xfrm>
        </p:spPr>
        <p:txBody>
          <a:bodyPr/>
          <a:lstStyle/>
          <a:p>
            <a:pPr>
              <a:lnSpc>
                <a:spcPct val="100000"/>
              </a:lnSpc>
              <a:spcBef>
                <a:spcPct val="0"/>
              </a:spcBef>
              <a:buFontTx/>
              <a:buNone/>
            </a:pPr>
            <a:r>
              <a:rPr lang="en-GB" altLang="en-US" b="0" dirty="0">
                <a:latin typeface="Arial" panose="020B0604020202020204" pitchFamily="34" charset="0"/>
              </a:rPr>
              <a:t>Measure height using a </a:t>
            </a:r>
            <a:r>
              <a:rPr lang="en-GB" altLang="en-US" b="0" dirty="0" err="1">
                <a:latin typeface="Arial" panose="020B0604020202020204" pitchFamily="34" charset="0"/>
              </a:rPr>
              <a:t>Stadiometer</a:t>
            </a:r>
            <a:r>
              <a:rPr lang="en-GB" altLang="en-US" b="0" dirty="0">
                <a:latin typeface="Arial" panose="020B0604020202020204" pitchFamily="34" charset="0"/>
              </a:rPr>
              <a:t> or rigid</a:t>
            </a:r>
          </a:p>
          <a:p>
            <a:pPr>
              <a:lnSpc>
                <a:spcPct val="100000"/>
              </a:lnSpc>
              <a:spcBef>
                <a:spcPct val="0"/>
              </a:spcBef>
              <a:buFontTx/>
              <a:buNone/>
            </a:pPr>
            <a:r>
              <a:rPr lang="en-GB" altLang="en-US" b="0" dirty="0">
                <a:latin typeface="Arial" panose="020B0604020202020204" pitchFamily="34" charset="0"/>
              </a:rPr>
              <a:t>upright measure with a T piece- No shoes </a:t>
            </a:r>
          </a:p>
          <a:p>
            <a:pPr>
              <a:lnSpc>
                <a:spcPct val="100000"/>
              </a:lnSpc>
              <a:spcBef>
                <a:spcPct val="0"/>
              </a:spcBef>
              <a:buFontTx/>
              <a:buNone/>
            </a:pPr>
            <a:endParaRPr lang="en-GB" altLang="en-US" b="0" dirty="0">
              <a:solidFill>
                <a:srgbClr val="FF0066"/>
              </a:solidFill>
              <a:latin typeface="Arial" panose="020B0604020202020204" pitchFamily="34" charset="0"/>
            </a:endParaRPr>
          </a:p>
          <a:p>
            <a:pPr>
              <a:lnSpc>
                <a:spcPct val="100000"/>
              </a:lnSpc>
              <a:spcBef>
                <a:spcPct val="0"/>
              </a:spcBef>
              <a:buFontTx/>
              <a:buNone/>
            </a:pPr>
            <a:endParaRPr lang="en-GB" altLang="en-US" sz="2000" b="0" dirty="0">
              <a:solidFill>
                <a:srgbClr val="FF0066"/>
              </a:solidFill>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000" b="0" dirty="0">
              <a:solidFill>
                <a:srgbClr val="FF0066"/>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Heels, bottom, back and head must be touching the apparatus</a:t>
            </a: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Eye and ears at 90</a:t>
            </a:r>
            <a:r>
              <a:rPr lang="en-GB" altLang="en-US" sz="2000" b="0" baseline="30000" dirty="0">
                <a:latin typeface="Arial" panose="020B0604020202020204" pitchFamily="34" charset="0"/>
                <a:cs typeface="Times New Roman" panose="02020603050405020304" pitchFamily="18" charset="0"/>
              </a:rPr>
              <a:t>o</a:t>
            </a: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Make sure the child isn</a:t>
            </a:r>
            <a:r>
              <a:rPr lang="en-GB" altLang="en-US" sz="2000" b="0" dirty="0">
                <a:latin typeface="Times" panose="02020603050405020304" pitchFamily="18" charset="0"/>
                <a:cs typeface="Times New Roman" panose="02020603050405020304" pitchFamily="18" charset="0"/>
              </a:rPr>
              <a:t>’</a:t>
            </a:r>
            <a:r>
              <a:rPr lang="en-GB" altLang="en-US" sz="2000" b="0" dirty="0">
                <a:latin typeface="Arial" panose="020B0604020202020204" pitchFamily="34" charset="0"/>
                <a:cs typeface="Times New Roman" panose="02020603050405020304" pitchFamily="18" charset="0"/>
              </a:rPr>
              <a:t>t trying to stretch up  </a:t>
            </a:r>
          </a:p>
          <a:p>
            <a:pPr>
              <a:lnSpc>
                <a:spcPct val="100000"/>
              </a:lnSpc>
              <a:spcBef>
                <a:spcPct val="0"/>
              </a:spcBef>
              <a:buFontTx/>
              <a:buNone/>
            </a:pPr>
            <a:endParaRPr lang="en-GB" altLang="en-US" sz="2000" b="0" dirty="0">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Measure on expiration</a:t>
            </a:r>
            <a:endParaRPr lang="en-GB" altLang="en-US" sz="2000" b="0" dirty="0">
              <a:latin typeface="Times" panose="02020603050405020304" pitchFamily="18" charset="0"/>
            </a:endParaRPr>
          </a:p>
          <a:p>
            <a:endParaRPr lang="en-GB"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72" y="3645024"/>
            <a:ext cx="1584376" cy="254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2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of Measurements</a:t>
            </a:r>
          </a:p>
        </p:txBody>
      </p:sp>
      <p:sp>
        <p:nvSpPr>
          <p:cNvPr id="3" name="Content Placeholder 2"/>
          <p:cNvSpPr>
            <a:spLocks noGrp="1"/>
          </p:cNvSpPr>
          <p:nvPr>
            <p:ph idx="1"/>
          </p:nvPr>
        </p:nvSpPr>
        <p:spPr/>
        <p:txBody>
          <a:bodyPr/>
          <a:lstStyle/>
          <a:p>
            <a:r>
              <a:rPr lang="en-GB" b="0" dirty="0"/>
              <a:t>Record weight every 7 days </a:t>
            </a:r>
          </a:p>
          <a:p>
            <a:r>
              <a:rPr lang="en-GB" dirty="0"/>
              <a:t>Except: </a:t>
            </a:r>
          </a:p>
          <a:p>
            <a:pPr lvl="1"/>
            <a:r>
              <a:rPr lang="en-GB" dirty="0"/>
              <a:t>Patient on IV Fluids (weight daily)</a:t>
            </a:r>
          </a:p>
          <a:p>
            <a:pPr lvl="1"/>
            <a:r>
              <a:rPr lang="en-GB" b="0" dirty="0"/>
              <a:t>Nutritional screening tool indicates a weight in less than 7 days</a:t>
            </a:r>
          </a:p>
          <a:p>
            <a:pPr lvl="1"/>
            <a:r>
              <a:rPr lang="en-GB" dirty="0"/>
              <a:t>Dr/ Dietitian requests a weight in less than 7 days</a:t>
            </a:r>
          </a:p>
          <a:p>
            <a:r>
              <a:rPr lang="en-GB" dirty="0"/>
              <a:t>Where to document?</a:t>
            </a:r>
          </a:p>
          <a:p>
            <a:pPr lvl="1"/>
            <a:r>
              <a:rPr lang="en-GB" dirty="0"/>
              <a:t>Cumulative Fluid Balance and Weight Chart</a:t>
            </a:r>
          </a:p>
          <a:p>
            <a:pPr lvl="1"/>
            <a:r>
              <a:rPr lang="en-GB" dirty="0"/>
              <a:t>Daily Fluid Balance Chart </a:t>
            </a:r>
          </a:p>
          <a:p>
            <a:pPr lvl="1"/>
            <a:r>
              <a:rPr lang="en-GB" dirty="0"/>
              <a:t>PYMS Chart</a:t>
            </a:r>
          </a:p>
          <a:p>
            <a:endParaRPr lang="en-GB" dirty="0"/>
          </a:p>
        </p:txBody>
      </p:sp>
    </p:spTree>
    <p:extLst>
      <p:ext uri="{BB962C8B-B14F-4D97-AF65-F5344CB8AC3E}">
        <p14:creationId xmlns:p14="http://schemas.microsoft.com/office/powerpoint/2010/main" val="200850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11450" y="333375"/>
            <a:ext cx="6997700" cy="1366838"/>
          </a:xfrm>
        </p:spPr>
        <p:txBody>
          <a:bodyPr/>
          <a:lstStyle/>
          <a:p>
            <a:pPr algn="ctr"/>
            <a:r>
              <a:rPr lang="en-GB" altLang="en-US"/>
              <a:t>Videos</a:t>
            </a:r>
          </a:p>
        </p:txBody>
      </p:sp>
      <p:sp>
        <p:nvSpPr>
          <p:cNvPr id="13315" name="Rectangle 3"/>
          <p:cNvSpPr>
            <a:spLocks noGrp="1" noChangeArrowheads="1"/>
          </p:cNvSpPr>
          <p:nvPr>
            <p:ph type="body" idx="1"/>
          </p:nvPr>
        </p:nvSpPr>
        <p:spPr>
          <a:xfrm>
            <a:off x="2590800" y="1700214"/>
            <a:ext cx="6997700" cy="4357687"/>
          </a:xfrm>
        </p:spPr>
        <p:txBody>
          <a:bodyPr/>
          <a:lstStyle/>
          <a:p>
            <a:pPr>
              <a:buFontTx/>
              <a:buNone/>
            </a:pPr>
            <a:r>
              <a:rPr lang="en-GB" altLang="en-US" sz="2400" b="0" dirty="0"/>
              <a:t>Please go to </a:t>
            </a:r>
          </a:p>
          <a:p>
            <a:pPr>
              <a:buFontTx/>
              <a:buNone/>
            </a:pPr>
            <a:r>
              <a:rPr lang="en-GB" altLang="en-US" sz="2400" b="0" dirty="0">
                <a:hlinkClick r:id="rId2"/>
              </a:rPr>
              <a:t>http://www.rcpch.ac.uk/who-uk-growth-charts resources-videos</a:t>
            </a:r>
            <a:r>
              <a:rPr lang="en-GB" altLang="en-US" sz="2400" b="0" dirty="0"/>
              <a:t> </a:t>
            </a:r>
          </a:p>
          <a:p>
            <a:pPr>
              <a:buFontTx/>
              <a:buNone/>
            </a:pPr>
            <a:r>
              <a:rPr lang="en-GB" altLang="en-US" sz="2400" b="0" dirty="0"/>
              <a:t>to familiarise yourself with the following:</a:t>
            </a:r>
          </a:p>
          <a:p>
            <a:r>
              <a:rPr lang="en-GB" altLang="en-US" sz="2400" b="0" dirty="0"/>
              <a:t>How to measure height</a:t>
            </a:r>
          </a:p>
          <a:p>
            <a:r>
              <a:rPr lang="en-GB" altLang="en-US" sz="2400" b="0" dirty="0"/>
              <a:t>How to measure length</a:t>
            </a:r>
          </a:p>
          <a:p>
            <a:r>
              <a:rPr lang="en-GB" altLang="en-US" sz="2400" b="0" dirty="0"/>
              <a:t>How to weigh</a:t>
            </a:r>
          </a:p>
          <a:p>
            <a:r>
              <a:rPr lang="en-GB" altLang="en-US" sz="2400" b="0" dirty="0"/>
              <a:t>How to weigh children who don’t want to be weighed</a:t>
            </a:r>
          </a:p>
        </p:txBody>
      </p:sp>
    </p:spTree>
    <p:extLst>
      <p:ext uri="{BB962C8B-B14F-4D97-AF65-F5344CB8AC3E}">
        <p14:creationId xmlns:p14="http://schemas.microsoft.com/office/powerpoint/2010/main" val="172088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2209800" y="1720851"/>
            <a:ext cx="7772400" cy="1470025"/>
          </a:xfrm>
        </p:spPr>
        <p:txBody>
          <a:bodyPr/>
          <a:lstStyle/>
          <a:p>
            <a:r>
              <a:rPr lang="en-GB" altLang="en-US" dirty="0">
                <a:latin typeface="Arial" panose="020B0604020202020204" pitchFamily="34" charset="0"/>
                <a:cs typeface="Arial" panose="020B0604020202020204" pitchFamily="34" charset="0"/>
              </a:rPr>
              <a:t>Identification of Malnutrition </a:t>
            </a:r>
          </a:p>
        </p:txBody>
      </p:sp>
    </p:spTree>
    <p:extLst>
      <p:ext uri="{BB962C8B-B14F-4D97-AF65-F5344CB8AC3E}">
        <p14:creationId xmlns:p14="http://schemas.microsoft.com/office/powerpoint/2010/main" val="129909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iGrow</a:t>
            </a:r>
            <a:endParaRPr lang="en-GB" dirty="0"/>
          </a:p>
        </p:txBody>
      </p:sp>
      <p:sp>
        <p:nvSpPr>
          <p:cNvPr id="3" name="Content Placeholder 2"/>
          <p:cNvSpPr>
            <a:spLocks noGrp="1"/>
          </p:cNvSpPr>
          <p:nvPr>
            <p:ph idx="1"/>
          </p:nvPr>
        </p:nvSpPr>
        <p:spPr/>
        <p:txBody>
          <a:bodyPr/>
          <a:lstStyle/>
          <a:p>
            <a:r>
              <a:rPr lang="en-GB" b="0" dirty="0"/>
              <a:t>Used to identify malnutrition in children &lt;1yr</a:t>
            </a:r>
          </a:p>
          <a:p>
            <a:r>
              <a:rPr lang="en-GB" b="0" dirty="0"/>
              <a:t>Weight faltering defines a weight gain pattern rather than a diagnosis </a:t>
            </a:r>
          </a:p>
          <a:p>
            <a:r>
              <a:rPr lang="en-GB" b="0" dirty="0"/>
              <a:t>A child is classed as weight faltering if dropped &gt; 2 centiles or more </a:t>
            </a:r>
          </a:p>
          <a:p>
            <a:r>
              <a:rPr lang="en-GB" b="0" dirty="0"/>
              <a:t>Assessment required if a child remains below 0.4th centile)</a:t>
            </a:r>
          </a:p>
        </p:txBody>
      </p:sp>
    </p:spTree>
    <p:extLst>
      <p:ext uri="{BB962C8B-B14F-4D97-AF65-F5344CB8AC3E}">
        <p14:creationId xmlns:p14="http://schemas.microsoft.com/office/powerpoint/2010/main" val="121013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a:t>
            </a:r>
          </a:p>
        </p:txBody>
      </p:sp>
      <p:sp>
        <p:nvSpPr>
          <p:cNvPr id="3" name="Content Placeholder 2"/>
          <p:cNvSpPr>
            <a:spLocks noGrp="1"/>
          </p:cNvSpPr>
          <p:nvPr>
            <p:ph idx="1"/>
          </p:nvPr>
        </p:nvSpPr>
        <p:spPr/>
        <p:txBody>
          <a:bodyPr/>
          <a:lstStyle/>
          <a:p>
            <a:pPr marL="514350" indent="-514350">
              <a:buAutoNum type="arabicPeriod"/>
            </a:pPr>
            <a:r>
              <a:rPr lang="en-GB" b="0" dirty="0"/>
              <a:t>Overview of Nutrition</a:t>
            </a:r>
          </a:p>
          <a:p>
            <a:pPr marL="514350" indent="-514350">
              <a:buAutoNum type="arabicPeriod"/>
            </a:pPr>
            <a:r>
              <a:rPr lang="en-GB" b="0" dirty="0"/>
              <a:t>Weighing and Measuring / Height and Weight</a:t>
            </a:r>
          </a:p>
          <a:p>
            <a:pPr marL="514350" indent="-514350">
              <a:buAutoNum type="arabicPeriod"/>
            </a:pPr>
            <a:r>
              <a:rPr lang="en-GB" b="0" dirty="0"/>
              <a:t>Identification of Malnutrition</a:t>
            </a:r>
          </a:p>
          <a:p>
            <a:pPr marL="514350" indent="-514350">
              <a:buAutoNum type="arabicPeriod"/>
            </a:pPr>
            <a:r>
              <a:rPr lang="en-GB" b="0" dirty="0"/>
              <a:t>Food provision for children in the RHC</a:t>
            </a:r>
          </a:p>
          <a:p>
            <a:pPr marL="514350" indent="-514350">
              <a:buAutoNum type="arabicPeriod"/>
            </a:pPr>
            <a:r>
              <a:rPr lang="en-GB" b="0" dirty="0"/>
              <a:t>Texture Modified Food and Fluid</a:t>
            </a:r>
          </a:p>
          <a:p>
            <a:pPr marL="514350" indent="-514350">
              <a:buAutoNum type="arabicPeriod"/>
            </a:pPr>
            <a:r>
              <a:rPr lang="en-GB" b="0" dirty="0"/>
              <a:t>The Mealtime Bundle  </a:t>
            </a:r>
          </a:p>
          <a:p>
            <a:pPr marL="0" indent="0">
              <a:buNone/>
            </a:pPr>
            <a:endParaRPr lang="en-GB" dirty="0"/>
          </a:p>
        </p:txBody>
      </p:sp>
    </p:spTree>
    <p:extLst>
      <p:ext uri="{BB962C8B-B14F-4D97-AF65-F5344CB8AC3E}">
        <p14:creationId xmlns:p14="http://schemas.microsoft.com/office/powerpoint/2010/main" val="173108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PYMS</a:t>
            </a:r>
          </a:p>
        </p:txBody>
      </p:sp>
      <p:sp>
        <p:nvSpPr>
          <p:cNvPr id="3" name="Content Placeholder 2"/>
          <p:cNvSpPr>
            <a:spLocks noGrp="1"/>
          </p:cNvSpPr>
          <p:nvPr>
            <p:ph idx="1"/>
          </p:nvPr>
        </p:nvSpPr>
        <p:spPr/>
        <p:txBody>
          <a:bodyPr/>
          <a:lstStyle/>
          <a:p>
            <a:r>
              <a:rPr lang="en-GB" b="0" dirty="0"/>
              <a:t>Developed in the Royal Hospital for Sick Children at </a:t>
            </a:r>
            <a:r>
              <a:rPr lang="en-GB" b="0" dirty="0" err="1"/>
              <a:t>Yorkhill</a:t>
            </a:r>
            <a:r>
              <a:rPr lang="en-GB" b="0" dirty="0"/>
              <a:t> in 2008</a:t>
            </a:r>
          </a:p>
          <a:p>
            <a:r>
              <a:rPr lang="en-GB" b="0" dirty="0"/>
              <a:t>Designed to detect energy/protein under-nutrition in children over 1 year of age </a:t>
            </a:r>
          </a:p>
          <a:p>
            <a:r>
              <a:rPr lang="en-GB" b="0" dirty="0"/>
              <a:t>Simple 5 step tool</a:t>
            </a:r>
          </a:p>
          <a:p>
            <a:r>
              <a:rPr lang="en-GB" b="0" dirty="0"/>
              <a:t>identifying children who are at risk of malnutrition in order to aid dietetic referral</a:t>
            </a:r>
          </a:p>
          <a:p>
            <a:pPr marL="0" indent="0">
              <a:buNone/>
            </a:pPr>
            <a:endParaRPr lang="en-GB" b="0" dirty="0"/>
          </a:p>
        </p:txBody>
      </p:sp>
    </p:spTree>
    <p:extLst>
      <p:ext uri="{BB962C8B-B14F-4D97-AF65-F5344CB8AC3E}">
        <p14:creationId xmlns:p14="http://schemas.microsoft.com/office/powerpoint/2010/main" val="12791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form&#10;&#10;Description automatically generated">
            <a:extLst>
              <a:ext uri="{FF2B5EF4-FFF2-40B4-BE49-F238E27FC236}">
                <a16:creationId xmlns:a16="http://schemas.microsoft.com/office/drawing/2014/main" id="{7477C84B-080D-7086-ABB7-25D8DCE70D0F}"/>
              </a:ext>
            </a:extLst>
          </p:cNvPr>
          <p:cNvPicPr>
            <a:picLocks noChangeAspect="1"/>
          </p:cNvPicPr>
          <p:nvPr/>
        </p:nvPicPr>
        <p:blipFill>
          <a:blip r:embed="rId2"/>
          <a:stretch>
            <a:fillRect/>
          </a:stretch>
        </p:blipFill>
        <p:spPr>
          <a:xfrm>
            <a:off x="766916" y="352108"/>
            <a:ext cx="10768779" cy="5662172"/>
          </a:xfrm>
          <a:prstGeom prst="rect">
            <a:avLst/>
          </a:prstGeom>
        </p:spPr>
      </p:pic>
    </p:spTree>
    <p:extLst>
      <p:ext uri="{BB962C8B-B14F-4D97-AF65-F5344CB8AC3E}">
        <p14:creationId xmlns:p14="http://schemas.microsoft.com/office/powerpoint/2010/main" val="400704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1 bmi score&#10;&#10;Description automatically generated">
            <a:extLst>
              <a:ext uri="{FF2B5EF4-FFF2-40B4-BE49-F238E27FC236}">
                <a16:creationId xmlns:a16="http://schemas.microsoft.com/office/drawing/2014/main" id="{008AEA80-6502-FE25-7DB8-872E1BA479BF}"/>
              </a:ext>
            </a:extLst>
          </p:cNvPr>
          <p:cNvPicPr>
            <a:picLocks noChangeAspect="1"/>
          </p:cNvPicPr>
          <p:nvPr/>
        </p:nvPicPr>
        <p:blipFill>
          <a:blip r:embed="rId2"/>
          <a:stretch>
            <a:fillRect/>
          </a:stretch>
        </p:blipFill>
        <p:spPr>
          <a:xfrm>
            <a:off x="1101305" y="263929"/>
            <a:ext cx="9903123" cy="5755051"/>
          </a:xfrm>
          <a:prstGeom prst="rect">
            <a:avLst/>
          </a:prstGeom>
        </p:spPr>
      </p:pic>
    </p:spTree>
    <p:extLst>
      <p:ext uri="{BB962C8B-B14F-4D97-AF65-F5344CB8AC3E}">
        <p14:creationId xmlns:p14="http://schemas.microsoft.com/office/powerpoint/2010/main" val="341072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2 weight loss chart&#10;&#10;Description automatically generated">
            <a:extLst>
              <a:ext uri="{FF2B5EF4-FFF2-40B4-BE49-F238E27FC236}">
                <a16:creationId xmlns:a16="http://schemas.microsoft.com/office/drawing/2014/main" id="{3D33E35D-98E6-8025-141A-9AC60CC92797}"/>
              </a:ext>
            </a:extLst>
          </p:cNvPr>
          <p:cNvPicPr>
            <a:picLocks noChangeAspect="1"/>
          </p:cNvPicPr>
          <p:nvPr/>
        </p:nvPicPr>
        <p:blipFill>
          <a:blip r:embed="rId2"/>
          <a:stretch>
            <a:fillRect/>
          </a:stretch>
        </p:blipFill>
        <p:spPr>
          <a:xfrm>
            <a:off x="2002972" y="926001"/>
            <a:ext cx="7851111" cy="4243998"/>
          </a:xfrm>
          <a:prstGeom prst="rect">
            <a:avLst/>
          </a:prstGeom>
        </p:spPr>
      </p:pic>
    </p:spTree>
    <p:extLst>
      <p:ext uri="{BB962C8B-B14F-4D97-AF65-F5344CB8AC3E}">
        <p14:creationId xmlns:p14="http://schemas.microsoft.com/office/powerpoint/2010/main" val="3410516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5297" y="908720"/>
            <a:ext cx="8141406" cy="4525962"/>
          </a:xfrm>
          <a:prstGeom prst="rect">
            <a:avLst/>
          </a:prstGeom>
        </p:spPr>
      </p:pic>
    </p:spTree>
    <p:extLst>
      <p:ext uri="{BB962C8B-B14F-4D97-AF65-F5344CB8AC3E}">
        <p14:creationId xmlns:p14="http://schemas.microsoft.com/office/powerpoint/2010/main" val="201263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980729"/>
            <a:ext cx="8229600" cy="4301719"/>
          </a:xfrm>
          <a:prstGeom prst="rect">
            <a:avLst/>
          </a:prstGeom>
        </p:spPr>
      </p:pic>
    </p:spTree>
    <p:extLst>
      <p:ext uri="{BB962C8B-B14F-4D97-AF65-F5344CB8AC3E}">
        <p14:creationId xmlns:p14="http://schemas.microsoft.com/office/powerpoint/2010/main" val="173414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6729" y="682154"/>
            <a:ext cx="7052648" cy="4979094"/>
          </a:xfrm>
          <a:prstGeom prst="rect">
            <a:avLst/>
          </a:prstGeom>
        </p:spPr>
      </p:pic>
    </p:spTree>
    <p:extLst>
      <p:ext uri="{BB962C8B-B14F-4D97-AF65-F5344CB8AC3E}">
        <p14:creationId xmlns:p14="http://schemas.microsoft.com/office/powerpoint/2010/main" val="336983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51585" y="589777"/>
            <a:ext cx="7488830" cy="5163848"/>
          </a:xfrm>
          <a:prstGeom prst="rect">
            <a:avLst/>
          </a:prstGeom>
        </p:spPr>
      </p:pic>
    </p:spTree>
    <p:extLst>
      <p:ext uri="{BB962C8B-B14F-4D97-AF65-F5344CB8AC3E}">
        <p14:creationId xmlns:p14="http://schemas.microsoft.com/office/powerpoint/2010/main" val="260209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Food Provision for Children</a:t>
            </a:r>
          </a:p>
        </p:txBody>
      </p:sp>
      <p:sp>
        <p:nvSpPr>
          <p:cNvPr id="5" name="Subtitle 4"/>
          <p:cNvSpPr>
            <a:spLocks noGrp="1"/>
          </p:cNvSpPr>
          <p:nvPr>
            <p:ph type="subTitle" idx="1"/>
          </p:nvPr>
        </p:nvSpPr>
        <p:spPr/>
        <p:txBody>
          <a:bodyPr/>
          <a:lstStyle/>
          <a:p>
            <a:r>
              <a:rPr lang="en-GB"/>
              <a:t>Royal Hospital for Children Glasgow</a:t>
            </a:r>
          </a:p>
        </p:txBody>
      </p:sp>
    </p:spTree>
    <p:extLst>
      <p:ext uri="{BB962C8B-B14F-4D97-AF65-F5344CB8AC3E}">
        <p14:creationId xmlns:p14="http://schemas.microsoft.com/office/powerpoint/2010/main" val="284700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Food Provision </a:t>
            </a:r>
          </a:p>
        </p:txBody>
      </p:sp>
      <p:sp>
        <p:nvSpPr>
          <p:cNvPr id="3" name="Content Placeholder 2"/>
          <p:cNvSpPr>
            <a:spLocks noGrp="1"/>
          </p:cNvSpPr>
          <p:nvPr>
            <p:ph idx="1"/>
          </p:nvPr>
        </p:nvSpPr>
        <p:spPr/>
        <p:txBody>
          <a:bodyPr/>
          <a:lstStyle/>
          <a:p>
            <a:r>
              <a:rPr lang="en-GB">
                <a:solidFill>
                  <a:srgbClr val="0391BF"/>
                </a:solidFill>
              </a:rPr>
              <a:t>Breakfast 07:30-09:30</a:t>
            </a:r>
          </a:p>
          <a:p>
            <a:pPr marL="0" indent="0">
              <a:buNone/>
            </a:pPr>
            <a:endParaRPr lang="en-GB">
              <a:solidFill>
                <a:srgbClr val="0391BF"/>
              </a:solidFill>
            </a:endParaRPr>
          </a:p>
          <a:p>
            <a:pPr marL="0" indent="0">
              <a:buNone/>
            </a:pPr>
            <a:r>
              <a:rPr lang="en-GB" sz="2400" b="0"/>
              <a:t>Trolley set up by catering staff, children have access to the following </a:t>
            </a:r>
          </a:p>
          <a:p>
            <a:pPr marL="0" indent="0">
              <a:buNone/>
            </a:pPr>
            <a:endParaRPr lang="en-GB" sz="2400" b="0"/>
          </a:p>
        </p:txBody>
      </p:sp>
      <p:graphicFrame>
        <p:nvGraphicFramePr>
          <p:cNvPr id="4" name="Table 3"/>
          <p:cNvGraphicFramePr>
            <a:graphicFrameLocks noGrp="1"/>
          </p:cNvGraphicFramePr>
          <p:nvPr>
            <p:extLst>
              <p:ext uri="{D42A27DB-BD31-4B8C-83A1-F6EECF244321}">
                <p14:modId xmlns:p14="http://schemas.microsoft.com/office/powerpoint/2010/main" val="3824467266"/>
              </p:ext>
            </p:extLst>
          </p:nvPr>
        </p:nvGraphicFramePr>
        <p:xfrm>
          <a:off x="2927648" y="3686969"/>
          <a:ext cx="6096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a:t>Cereal</a:t>
                      </a:r>
                    </a:p>
                  </a:txBody>
                  <a:tcPr/>
                </a:tc>
                <a:tc>
                  <a:txBody>
                    <a:bodyPr/>
                    <a:lstStyle/>
                    <a:p>
                      <a:r>
                        <a:rPr lang="en-GB"/>
                        <a:t>Milk </a:t>
                      </a:r>
                    </a:p>
                  </a:txBody>
                  <a:tcPr/>
                </a:tc>
                <a:tc>
                  <a:txBody>
                    <a:bodyPr/>
                    <a:lstStyle/>
                    <a:p>
                      <a:r>
                        <a:rPr lang="en-GB"/>
                        <a:t>Bananas</a:t>
                      </a:r>
                    </a:p>
                  </a:txBody>
                  <a:tcPr/>
                </a:tc>
                <a:tc>
                  <a:txBody>
                    <a:bodyPr/>
                    <a:lstStyle/>
                    <a:p>
                      <a:r>
                        <a:rPr lang="en-GB"/>
                        <a:t>Oranges</a:t>
                      </a:r>
                    </a:p>
                  </a:txBody>
                  <a:tcPr/>
                </a:tc>
                <a:extLst>
                  <a:ext uri="{0D108BD9-81ED-4DB2-BD59-A6C34878D82A}">
                    <a16:rowId xmlns:a16="http://schemas.microsoft.com/office/drawing/2014/main" val="10000"/>
                  </a:ext>
                </a:extLst>
              </a:tr>
              <a:tr h="370840">
                <a:tc>
                  <a:txBody>
                    <a:bodyPr/>
                    <a:lstStyle/>
                    <a:p>
                      <a:r>
                        <a:rPr lang="en-GB"/>
                        <a:t>Toast</a:t>
                      </a:r>
                    </a:p>
                  </a:txBody>
                  <a:tcPr/>
                </a:tc>
                <a:tc>
                  <a:txBody>
                    <a:bodyPr/>
                    <a:lstStyle/>
                    <a:p>
                      <a:r>
                        <a:rPr lang="en-GB"/>
                        <a:t>Butter</a:t>
                      </a:r>
                    </a:p>
                  </a:txBody>
                  <a:tcPr/>
                </a:tc>
                <a:tc>
                  <a:txBody>
                    <a:bodyPr/>
                    <a:lstStyle/>
                    <a:p>
                      <a:r>
                        <a:rPr lang="en-GB"/>
                        <a:t>Jam</a:t>
                      </a:r>
                    </a:p>
                  </a:txBody>
                  <a:tcPr/>
                </a:tc>
                <a:tc>
                  <a:txBody>
                    <a:bodyPr/>
                    <a:lstStyle/>
                    <a:p>
                      <a:r>
                        <a:rPr lang="en-GB"/>
                        <a:t>Yoghurt</a:t>
                      </a:r>
                    </a:p>
                  </a:txBody>
                  <a:tcPr/>
                </a:tc>
                <a:extLst>
                  <a:ext uri="{0D108BD9-81ED-4DB2-BD59-A6C34878D82A}">
                    <a16:rowId xmlns:a16="http://schemas.microsoft.com/office/drawing/2014/main" val="10001"/>
                  </a:ext>
                </a:extLst>
              </a:tr>
              <a:tr h="370840">
                <a:tc>
                  <a:txBody>
                    <a:bodyPr/>
                    <a:lstStyle/>
                    <a:p>
                      <a:r>
                        <a:rPr lang="en-GB"/>
                        <a:t>Apple Juice </a:t>
                      </a:r>
                    </a:p>
                  </a:txBody>
                  <a:tcPr/>
                </a:tc>
                <a:tc>
                  <a:txBody>
                    <a:bodyPr/>
                    <a:lstStyle/>
                    <a:p>
                      <a:r>
                        <a:rPr lang="en-GB"/>
                        <a:t>Orange Juice</a:t>
                      </a:r>
                    </a:p>
                  </a:txBody>
                  <a:tcPr/>
                </a:tc>
                <a:tc>
                  <a:txBody>
                    <a:bodyPr/>
                    <a:lstStyle/>
                    <a:p>
                      <a:r>
                        <a:rPr lang="en-GB"/>
                        <a:t>Diluting Juice</a:t>
                      </a:r>
                    </a:p>
                  </a:txBody>
                  <a:tcPr/>
                </a:tc>
                <a:tc>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2259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a:spLocks noGrp="1" noChangeArrowheads="1"/>
          </p:cNvSpPr>
          <p:nvPr>
            <p:ph type="title"/>
          </p:nvPr>
        </p:nvSpPr>
        <p:spPr>
          <a:xfrm>
            <a:off x="1981200" y="401639"/>
            <a:ext cx="8229600" cy="739775"/>
          </a:xfrm>
          <a:noFill/>
        </p:spPr>
        <p:txBody>
          <a:bodyPr>
            <a:spAutoFit/>
          </a:bodyPr>
          <a:lstStyle/>
          <a:p>
            <a:pPr eaLnBrk="1" hangingPunct="1"/>
            <a:r>
              <a:rPr lang="en-GB" altLang="en-US" dirty="0">
                <a:latin typeface="Arial" panose="020B0604020202020204" pitchFamily="34" charset="0"/>
                <a:cs typeface="Arial" panose="020B0604020202020204" pitchFamily="34" charset="0"/>
              </a:rPr>
              <a:t>Nutrition – what’s the fuss?</a:t>
            </a:r>
          </a:p>
        </p:txBody>
      </p:sp>
      <p:sp>
        <p:nvSpPr>
          <p:cNvPr id="8195" name="Content Placeholder 4"/>
          <p:cNvSpPr>
            <a:spLocks noGrp="1"/>
          </p:cNvSpPr>
          <p:nvPr>
            <p:ph sz="half" idx="1"/>
          </p:nvPr>
        </p:nvSpPr>
        <p:spPr/>
        <p:txBody>
          <a:bodyPr/>
          <a:lstStyle/>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Provides body with energy </a:t>
            </a:r>
          </a:p>
          <a:p>
            <a:pPr eaLnBrk="1" hangingPunct="1">
              <a:spcBef>
                <a:spcPct val="0"/>
              </a:spcBef>
              <a:spcAft>
                <a:spcPct val="0"/>
              </a:spcAft>
              <a:buClrTx/>
              <a:buFontTx/>
              <a:buNone/>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Health and wellbeing</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Everyone’s nutritional needs are different</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Balanced diet is best</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Imbalance in diet can result in malnutrition </a:t>
            </a:r>
          </a:p>
          <a:p>
            <a:endParaRPr lang="en-GB" altLang="en-US" dirty="0">
              <a:latin typeface="Arial" panose="020B0604020202020204" pitchFamily="34" charset="0"/>
              <a:cs typeface="Arial" panose="020B0604020202020204" pitchFamily="34" charset="0"/>
            </a:endParaRPr>
          </a:p>
        </p:txBody>
      </p:sp>
      <p:pic>
        <p:nvPicPr>
          <p:cNvPr id="819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563" y="2060575"/>
            <a:ext cx="4470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8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Lunch and Dinner Service</a:t>
            </a:r>
          </a:p>
        </p:txBody>
      </p:sp>
      <p:sp>
        <p:nvSpPr>
          <p:cNvPr id="3" name="Content Placeholder 2"/>
          <p:cNvSpPr>
            <a:spLocks noGrp="1"/>
          </p:cNvSpPr>
          <p:nvPr>
            <p:ph idx="1"/>
          </p:nvPr>
        </p:nvSpPr>
        <p:spPr/>
        <p:txBody>
          <a:bodyPr/>
          <a:lstStyle/>
          <a:p>
            <a:r>
              <a:rPr lang="en-GB">
                <a:solidFill>
                  <a:srgbClr val="0391BF"/>
                </a:solidFill>
              </a:rPr>
              <a:t>Lunch 12:00-12:30</a:t>
            </a:r>
          </a:p>
          <a:p>
            <a:r>
              <a:rPr lang="en-GB">
                <a:solidFill>
                  <a:srgbClr val="0391BF"/>
                </a:solidFill>
              </a:rPr>
              <a:t>Dinner 17:00-17:30</a:t>
            </a:r>
          </a:p>
          <a:p>
            <a:r>
              <a:rPr lang="en-GB" altLang="en-US" b="0"/>
              <a:t>Catering staff take meal orders in advance (please ensure catering staff are aware of any food allergies/ intolerances)</a:t>
            </a:r>
          </a:p>
          <a:p>
            <a:r>
              <a:rPr lang="en-GB" altLang="en-US" b="0"/>
              <a:t>Some areas will provide snack boxes at lunch sandwich, yogurt, fruit &amp; juice</a:t>
            </a:r>
          </a:p>
          <a:p>
            <a:r>
              <a:rPr lang="en-GB" altLang="en-US" b="0"/>
              <a:t>There are some additional items for children such as pizza, fish fingers, chicken nuggets etc.</a:t>
            </a:r>
          </a:p>
          <a:p>
            <a:endParaRPr lang="en-GB">
              <a:solidFill>
                <a:srgbClr val="0391BF"/>
              </a:solidFill>
            </a:endParaRPr>
          </a:p>
        </p:txBody>
      </p:sp>
    </p:spTree>
    <p:extLst>
      <p:ext uri="{BB962C8B-B14F-4D97-AF65-F5344CB8AC3E}">
        <p14:creationId xmlns:p14="http://schemas.microsoft.com/office/powerpoint/2010/main" val="355121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Lunch Service 2C and 6A</a:t>
            </a:r>
          </a:p>
        </p:txBody>
      </p:sp>
      <p:sp>
        <p:nvSpPr>
          <p:cNvPr id="3" name="Content Placeholder 2"/>
          <p:cNvSpPr>
            <a:spLocks noGrp="1"/>
          </p:cNvSpPr>
          <p:nvPr>
            <p:ph idx="1"/>
          </p:nvPr>
        </p:nvSpPr>
        <p:spPr/>
        <p:txBody>
          <a:bodyPr/>
          <a:lstStyle/>
          <a:p>
            <a:r>
              <a:rPr lang="en-GB" altLang="en-US" sz="2400" b="0"/>
              <a:t>Children choose their own lunch from the Deli Cart</a:t>
            </a:r>
          </a:p>
          <a:p>
            <a:r>
              <a:rPr lang="en-GB" altLang="en-US" sz="2400" b="0"/>
              <a:t>Choices Available</a:t>
            </a:r>
          </a:p>
          <a:p>
            <a:pPr lvl="1"/>
            <a:r>
              <a:rPr lang="en-GB" altLang="en-US"/>
              <a:t>Soup</a:t>
            </a:r>
          </a:p>
          <a:p>
            <a:pPr lvl="1"/>
            <a:r>
              <a:rPr lang="en-GB" altLang="en-US" b="0"/>
              <a:t>Baked potato, bread, wrap or baguette </a:t>
            </a:r>
          </a:p>
          <a:p>
            <a:pPr lvl="1"/>
            <a:r>
              <a:rPr lang="en-GB" altLang="en-US"/>
              <a:t>Ham, Turkey, cheese, hummus, cocktail sausages</a:t>
            </a:r>
          </a:p>
          <a:p>
            <a:pPr lvl="1"/>
            <a:r>
              <a:rPr lang="en-GB" altLang="en-US"/>
              <a:t>Lettuce, Cucumber, tomatoes, sweetcorn, carrot sticks, peppers, beetroot, coleslaw</a:t>
            </a:r>
          </a:p>
          <a:p>
            <a:pPr lvl="1"/>
            <a:r>
              <a:rPr lang="en-GB" altLang="en-US"/>
              <a:t>Spreads and sauces </a:t>
            </a:r>
          </a:p>
          <a:p>
            <a:pPr lvl="1"/>
            <a:r>
              <a:rPr lang="en-GB" altLang="en-US"/>
              <a:t>Cold desserts and fruit</a:t>
            </a:r>
          </a:p>
          <a:p>
            <a:pPr lvl="1"/>
            <a:endParaRPr lang="en-GB" altLang="en-US" sz="1600"/>
          </a:p>
          <a:p>
            <a:pPr marL="0" indent="0">
              <a:buNone/>
            </a:pPr>
            <a:endParaRPr lang="en-GB"/>
          </a:p>
        </p:txBody>
      </p:sp>
    </p:spTree>
    <p:extLst>
      <p:ext uri="{BB962C8B-B14F-4D97-AF65-F5344CB8AC3E}">
        <p14:creationId xmlns:p14="http://schemas.microsoft.com/office/powerpoint/2010/main" val="281085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Hot Food Provision</a:t>
            </a:r>
          </a:p>
        </p:txBody>
      </p:sp>
      <p:sp>
        <p:nvSpPr>
          <p:cNvPr id="3" name="Content Placeholder 2"/>
          <p:cNvSpPr>
            <a:spLocks noGrp="1"/>
          </p:cNvSpPr>
          <p:nvPr>
            <p:ph idx="1"/>
          </p:nvPr>
        </p:nvSpPr>
        <p:spPr/>
        <p:txBody>
          <a:bodyPr/>
          <a:lstStyle/>
          <a:p>
            <a:r>
              <a:rPr lang="en-GB" altLang="en-US" b="0"/>
              <a:t>Chefs use fresh ingredients, nutritionally analysed recipes, meals are cooked fresh and then blast frozen. </a:t>
            </a:r>
          </a:p>
          <a:p>
            <a:r>
              <a:rPr lang="en-GB" altLang="en-US" b="0"/>
              <a:t>Food made in 2 CFPU’s (cook freeze production units) Paisley &amp; Inverclyde </a:t>
            </a:r>
          </a:p>
          <a:p>
            <a:r>
              <a:rPr lang="en-GB" altLang="en-US" b="0"/>
              <a:t>Food arrives at RHC frozen</a:t>
            </a:r>
          </a:p>
          <a:p>
            <a:r>
              <a:rPr lang="en-GB" altLang="en-US" b="0"/>
              <a:t>Heated in Regeneration Oven in Kitchen Pods (takes 90 mins)</a:t>
            </a:r>
          </a:p>
          <a:p>
            <a:r>
              <a:rPr lang="en-GB" altLang="en-US" b="0"/>
              <a:t>Kitchen Pods on levels 1, 2 &amp; 3</a:t>
            </a:r>
          </a:p>
          <a:p>
            <a:endParaRPr lang="en-GB"/>
          </a:p>
        </p:txBody>
      </p:sp>
    </p:spTree>
    <p:extLst>
      <p:ext uri="{BB962C8B-B14F-4D97-AF65-F5344CB8AC3E}">
        <p14:creationId xmlns:p14="http://schemas.microsoft.com/office/powerpoint/2010/main" val="26629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a:latin typeface="Arial" panose="020B0604020202020204" pitchFamily="34" charset="0"/>
                <a:cs typeface="Arial" panose="020B0604020202020204" pitchFamily="34" charset="0"/>
              </a:rPr>
              <a:t>Food Hygiene Legislation</a:t>
            </a:r>
          </a:p>
        </p:txBody>
      </p:sp>
      <p:sp>
        <p:nvSpPr>
          <p:cNvPr id="34819" name="Content Placeholder 3"/>
          <p:cNvSpPr>
            <a:spLocks noGrp="1"/>
          </p:cNvSpPr>
          <p:nvPr>
            <p:ph sz="half" idx="2"/>
          </p:nvPr>
        </p:nvSpPr>
        <p:spPr>
          <a:xfrm>
            <a:off x="1981200" y="1484313"/>
            <a:ext cx="3754438" cy="6553200"/>
          </a:xfrm>
        </p:spPr>
        <p:txBody>
          <a:bodyPr/>
          <a:lstStyle/>
          <a:p>
            <a:pPr eaLnBrk="1" hangingPunct="1"/>
            <a:r>
              <a:rPr lang="en-GB" altLang="en-US" sz="1800" b="0">
                <a:latin typeface="Arial" panose="020B0604020202020204" pitchFamily="34" charset="0"/>
                <a:cs typeface="Arial" panose="020B0604020202020204" pitchFamily="34" charset="0"/>
              </a:rPr>
              <a:t>All aspects of hospital catering in NHSGGC (including ward kitchens) must comply with Food Hygiene Laws</a:t>
            </a:r>
          </a:p>
          <a:p>
            <a:pPr eaLnBrk="1" hangingPunct="1">
              <a:buFont typeface="Arial" panose="020B0604020202020204" pitchFamily="34" charset="0"/>
              <a:buNone/>
            </a:pPr>
            <a:endParaRPr lang="en-GB" altLang="en-US" sz="1800" b="0">
              <a:latin typeface="Arial" panose="020B0604020202020204" pitchFamily="34" charset="0"/>
              <a:cs typeface="Arial" panose="020B0604020202020204" pitchFamily="34" charset="0"/>
            </a:endParaRPr>
          </a:p>
          <a:p>
            <a:pPr eaLnBrk="1" hangingPunct="1"/>
            <a:r>
              <a:rPr lang="en-GB" altLang="en-US" sz="1800" b="0">
                <a:latin typeface="Arial" panose="020B0604020202020204" pitchFamily="34" charset="0"/>
                <a:cs typeface="Arial" panose="020B0604020202020204" pitchFamily="34" charset="0"/>
              </a:rPr>
              <a:t>Each Food Handler is bound by the Food Hygiene Legislation </a:t>
            </a:r>
          </a:p>
          <a:p>
            <a:pPr eaLnBrk="1" hangingPunct="1">
              <a:buFont typeface="Arial" panose="020B0604020202020204" pitchFamily="34" charset="0"/>
              <a:buNone/>
            </a:pPr>
            <a:endParaRPr lang="en-GB" altLang="en-US" sz="1800" b="0">
              <a:latin typeface="Arial" panose="020B0604020202020204" pitchFamily="34" charset="0"/>
              <a:cs typeface="Arial" panose="020B0604020202020204" pitchFamily="34" charset="0"/>
            </a:endParaRPr>
          </a:p>
          <a:p>
            <a:pPr eaLnBrk="1" hangingPunct="1"/>
            <a:r>
              <a:rPr lang="en-GB" altLang="en-US" sz="1800" b="0">
                <a:latin typeface="Arial" panose="020B0604020202020204" pitchFamily="34" charset="0"/>
                <a:cs typeface="Arial" panose="020B0604020202020204" pitchFamily="34" charset="0"/>
              </a:rPr>
              <a:t>Premises can be inspected by enforcement officers at any time (including ward kitchens)</a:t>
            </a:r>
          </a:p>
        </p:txBody>
      </p:sp>
      <p:sp>
        <p:nvSpPr>
          <p:cNvPr id="34820" name="Text Placeholder 4"/>
          <p:cNvSpPr>
            <a:spLocks noGrp="1"/>
          </p:cNvSpPr>
          <p:nvPr>
            <p:ph type="body" sz="quarter" idx="3"/>
          </p:nvPr>
        </p:nvSpPr>
        <p:spPr>
          <a:xfrm>
            <a:off x="6167439" y="1484314"/>
            <a:ext cx="4041775" cy="720725"/>
          </a:xfrm>
        </p:spPr>
        <p:txBody>
          <a:bodyPr/>
          <a:lstStyle/>
          <a:p>
            <a:r>
              <a:rPr lang="en-GB" altLang="en-US" b="0">
                <a:latin typeface="Arial" panose="020B0604020202020204" pitchFamily="34" charset="0"/>
                <a:cs typeface="Arial" panose="020B0604020202020204" pitchFamily="34" charset="0"/>
              </a:rPr>
              <a:t>At ward level –food handlers must:</a:t>
            </a:r>
          </a:p>
        </p:txBody>
      </p:sp>
      <p:sp>
        <p:nvSpPr>
          <p:cNvPr id="34821" name="Content Placeholder 5"/>
          <p:cNvSpPr>
            <a:spLocks noGrp="1"/>
          </p:cNvSpPr>
          <p:nvPr>
            <p:ph sz="quarter" idx="4"/>
          </p:nvPr>
        </p:nvSpPr>
        <p:spPr>
          <a:xfrm>
            <a:off x="5880100" y="2276475"/>
            <a:ext cx="4330700" cy="3849688"/>
          </a:xfrm>
        </p:spPr>
        <p:txBody>
          <a:bodyPr/>
          <a:lstStyle/>
          <a:p>
            <a:pPr eaLnBrk="1" hangingPunct="1"/>
            <a:r>
              <a:rPr lang="en-GB" altLang="en-US" sz="1400" b="0">
                <a:latin typeface="Arial" panose="020B0604020202020204" pitchFamily="34" charset="0"/>
                <a:cs typeface="Arial" panose="020B0604020202020204" pitchFamily="34" charset="0"/>
              </a:rPr>
              <a:t>Maintain high standards of personal hygiene; wash hands, keep hair back</a:t>
            </a:r>
          </a:p>
          <a:p>
            <a:pPr eaLnBrk="1" hangingPunct="1"/>
            <a:r>
              <a:rPr lang="en-GB" altLang="en-US" sz="1400" b="0">
                <a:latin typeface="Arial" panose="020B0604020202020204" pitchFamily="34" charset="0"/>
                <a:cs typeface="Arial" panose="020B0604020202020204" pitchFamily="34" charset="0"/>
              </a:rPr>
              <a:t>Be aware of the temperature controls for food</a:t>
            </a:r>
          </a:p>
          <a:p>
            <a:pPr eaLnBrk="1" hangingPunct="1"/>
            <a:r>
              <a:rPr lang="en-GB" altLang="en-US" sz="1400" b="0">
                <a:latin typeface="Arial" panose="020B0604020202020204" pitchFamily="34" charset="0"/>
                <a:cs typeface="Arial" panose="020B0604020202020204" pitchFamily="34" charset="0"/>
              </a:rPr>
              <a:t>Ensure patient eating areas are clean and tidy</a:t>
            </a:r>
          </a:p>
          <a:p>
            <a:pPr eaLnBrk="1" hangingPunct="1"/>
            <a:r>
              <a:rPr lang="en-GB" altLang="en-US" sz="1400" b="0">
                <a:latin typeface="Arial" panose="020B0604020202020204" pitchFamily="34" charset="0"/>
                <a:cs typeface="Arial" panose="020B0604020202020204" pitchFamily="34" charset="0"/>
              </a:rPr>
              <a:t>Ensure ward kitchens are kept clean and tidy</a:t>
            </a:r>
          </a:p>
          <a:p>
            <a:pPr eaLnBrk="1" hangingPunct="1"/>
            <a:r>
              <a:rPr lang="en-GB" altLang="en-US" sz="1400" b="0">
                <a:latin typeface="Arial" panose="020B0604020202020204" pitchFamily="34" charset="0"/>
                <a:cs typeface="Arial" panose="020B0604020202020204" pitchFamily="34" charset="0"/>
              </a:rPr>
              <a:t>Ensure food is stored appropriately (staff food should be stored separately from patient food) and that there is good stock rotation</a:t>
            </a:r>
          </a:p>
          <a:p>
            <a:pPr eaLnBrk="1" hangingPunct="1"/>
            <a:r>
              <a:rPr lang="en-GB" altLang="en-US" sz="1400" b="0">
                <a:latin typeface="Arial" panose="020B0604020202020204" pitchFamily="34" charset="0"/>
                <a:cs typeface="Arial" panose="020B0604020202020204" pitchFamily="34" charset="0"/>
              </a:rPr>
              <a:t>Ensure that monitoring and recording ward kitchen fridge temperatures is completed</a:t>
            </a:r>
          </a:p>
          <a:p>
            <a:pPr eaLnBrk="1" hangingPunct="1">
              <a:buFont typeface="Arial" panose="020B0604020202020204" pitchFamily="34" charset="0"/>
              <a:buNone/>
            </a:pPr>
            <a:endParaRPr lang="en-GB" altLang="en-US" sz="1400" b="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400" b="0">
                <a:latin typeface="Arial" panose="020B0604020202020204" pitchFamily="34" charset="0"/>
                <a:cs typeface="Arial" panose="020B0604020202020204" pitchFamily="34" charset="0"/>
              </a:rPr>
              <a:t>	</a:t>
            </a:r>
            <a:r>
              <a:rPr lang="en-GB" altLang="en-US" sz="1400">
                <a:latin typeface="Arial" panose="020B0604020202020204" pitchFamily="34" charset="0"/>
                <a:cs typeface="Arial" panose="020B0604020202020204" pitchFamily="34" charset="0"/>
              </a:rPr>
              <a:t>Learn Pro GGC 146: Food Hygiene</a:t>
            </a:r>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59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91544" y="260351"/>
            <a:ext cx="8352928" cy="1439863"/>
          </a:xfrm>
        </p:spPr>
        <p:txBody>
          <a:bodyPr/>
          <a:lstStyle/>
          <a:p>
            <a:r>
              <a:rPr lang="en-GB" altLang="en-US"/>
              <a:t>Patients with special dietary requirements</a:t>
            </a:r>
          </a:p>
        </p:txBody>
      </p:sp>
      <p:sp>
        <p:nvSpPr>
          <p:cNvPr id="18435" name="Content Placeholder 2"/>
          <p:cNvSpPr>
            <a:spLocks noGrp="1"/>
          </p:cNvSpPr>
          <p:nvPr>
            <p:ph idx="1"/>
          </p:nvPr>
        </p:nvSpPr>
        <p:spPr>
          <a:xfrm>
            <a:off x="2135561" y="1844824"/>
            <a:ext cx="7921625" cy="4895850"/>
          </a:xfrm>
        </p:spPr>
        <p:txBody>
          <a:bodyPr/>
          <a:lstStyle/>
          <a:p>
            <a:r>
              <a:rPr lang="en-GB" altLang="en-US" sz="2400" b="0"/>
              <a:t>We cater for: Halal, Kosher, Vegetarian, Vegan, Food Allergies/Intolerances, Patients with swallowing difficulties</a:t>
            </a:r>
          </a:p>
          <a:p>
            <a:r>
              <a:rPr lang="en-GB" altLang="en-US" sz="2400" b="0"/>
              <a:t>Newly arrived – please speak with catering staff, if necessary ask for a Catering Supervisor</a:t>
            </a:r>
          </a:p>
          <a:p>
            <a:r>
              <a:rPr lang="en-GB" altLang="en-US" sz="2400" b="0"/>
              <a:t>They will be able to access gluten free items/soya milk etc. </a:t>
            </a:r>
          </a:p>
          <a:p>
            <a:r>
              <a:rPr lang="en-GB" altLang="en-US" sz="2400" b="0"/>
              <a:t>The more notice you give the catering staff the more options available</a:t>
            </a:r>
          </a:p>
          <a:p>
            <a:endParaRPr lang="en-GB" altLang="en-US"/>
          </a:p>
        </p:txBody>
      </p:sp>
    </p:spTree>
    <p:extLst>
      <p:ext uri="{BB962C8B-B14F-4D97-AF65-F5344CB8AC3E}">
        <p14:creationId xmlns:p14="http://schemas.microsoft.com/office/powerpoint/2010/main" val="4156790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Allergies </a:t>
            </a:r>
          </a:p>
        </p:txBody>
      </p:sp>
      <p:sp>
        <p:nvSpPr>
          <p:cNvPr id="4" name="Content Placeholder 3"/>
          <p:cNvSpPr>
            <a:spLocks noGrp="1"/>
          </p:cNvSpPr>
          <p:nvPr>
            <p:ph sz="half" idx="1"/>
          </p:nvPr>
        </p:nvSpPr>
        <p:spPr/>
        <p:txBody>
          <a:bodyPr/>
          <a:lstStyle/>
          <a:p>
            <a:pPr eaLnBrk="1" hangingPunct="1"/>
            <a:r>
              <a:rPr lang="en-GB" altLang="en-US" sz="2400" b="0">
                <a:solidFill>
                  <a:srgbClr val="595959"/>
                </a:solidFill>
                <a:latin typeface="Arial" panose="020B0604020202020204" pitchFamily="34" charset="0"/>
                <a:cs typeface="Arial" panose="020B0604020202020204" pitchFamily="34" charset="0"/>
              </a:rPr>
              <a:t>Allergy aware menu available on all wards</a:t>
            </a:r>
          </a:p>
          <a:p>
            <a:pPr eaLnBrk="1" hangingPunct="1"/>
            <a:r>
              <a:rPr lang="en-GB" altLang="en-US" sz="2400" b="0">
                <a:solidFill>
                  <a:srgbClr val="595959"/>
                </a:solidFill>
                <a:latin typeface="Arial" panose="020B0604020202020204" pitchFamily="34" charset="0"/>
                <a:cs typeface="Arial" panose="020B0604020202020204" pitchFamily="34" charset="0"/>
              </a:rPr>
              <a:t>Only refer to Dietitian if allergy not listed on the poster or child &lt;12 months old</a:t>
            </a:r>
          </a:p>
          <a:p>
            <a:endParaRPr lang="en-GB"/>
          </a:p>
        </p:txBody>
      </p:sp>
      <p:pic>
        <p:nvPicPr>
          <p:cNvPr id="6" name="Content Placeholder 5"/>
          <p:cNvPicPr>
            <a:picLocks noGrp="1" noChangeAspect="1"/>
          </p:cNvPicPr>
          <p:nvPr>
            <p:ph sz="half" idx="2"/>
          </p:nvPr>
        </p:nvPicPr>
        <p:blipFill>
          <a:blip r:embed="rId3"/>
          <a:stretch>
            <a:fillRect/>
          </a:stretch>
        </p:blipFill>
        <p:spPr>
          <a:xfrm>
            <a:off x="6168008" y="593403"/>
            <a:ext cx="3902966" cy="5532760"/>
          </a:xfrm>
          <a:prstGeom prst="rect">
            <a:avLst/>
          </a:prstGeom>
        </p:spPr>
      </p:pic>
    </p:spTree>
    <p:extLst>
      <p:ext uri="{BB962C8B-B14F-4D97-AF65-F5344CB8AC3E}">
        <p14:creationId xmlns:p14="http://schemas.microsoft.com/office/powerpoint/2010/main" val="3034632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half" idx="1"/>
          </p:nvPr>
        </p:nvSpPr>
        <p:spPr>
          <a:xfrm>
            <a:off x="2507295" y="1529475"/>
            <a:ext cx="3422650" cy="4105275"/>
          </a:xfrm>
        </p:spPr>
        <p:txBody>
          <a:bodyPr/>
          <a:lstStyle/>
          <a:p>
            <a:r>
              <a:rPr lang="en-GB" altLang="en-US" sz="2400" b="0">
                <a:solidFill>
                  <a:srgbClr val="595959"/>
                </a:solidFill>
              </a:rPr>
              <a:t>Sandwiches (ham, cheese, tuna &amp; egg mayo)</a:t>
            </a:r>
          </a:p>
          <a:p>
            <a:r>
              <a:rPr lang="en-GB" altLang="en-US" sz="2400" b="0">
                <a:solidFill>
                  <a:srgbClr val="595959"/>
                </a:solidFill>
              </a:rPr>
              <a:t>Bread</a:t>
            </a:r>
          </a:p>
          <a:p>
            <a:r>
              <a:rPr lang="en-GB" altLang="en-US" sz="2400" b="0">
                <a:solidFill>
                  <a:srgbClr val="595959"/>
                </a:solidFill>
              </a:rPr>
              <a:t>Butter</a:t>
            </a:r>
          </a:p>
          <a:p>
            <a:r>
              <a:rPr lang="en-GB" altLang="en-US" sz="2400" b="0">
                <a:solidFill>
                  <a:srgbClr val="595959"/>
                </a:solidFill>
              </a:rPr>
              <a:t>Jam</a:t>
            </a:r>
          </a:p>
          <a:p>
            <a:r>
              <a:rPr lang="en-GB" altLang="en-US" sz="2400" b="0">
                <a:solidFill>
                  <a:srgbClr val="595959"/>
                </a:solidFill>
              </a:rPr>
              <a:t>Fruit (bananas, apples &amp; oranges</a:t>
            </a:r>
          </a:p>
          <a:p>
            <a:r>
              <a:rPr lang="en-GB" altLang="en-US" sz="2400" b="0">
                <a:solidFill>
                  <a:srgbClr val="595959"/>
                </a:solidFill>
              </a:rPr>
              <a:t>Biscuits</a:t>
            </a:r>
          </a:p>
          <a:p>
            <a:pPr>
              <a:buFontTx/>
              <a:buNone/>
            </a:pPr>
            <a:endParaRPr lang="en-GB" altLang="en-US">
              <a:solidFill>
                <a:srgbClr val="FF0066"/>
              </a:solidFill>
            </a:endParaRPr>
          </a:p>
        </p:txBody>
      </p:sp>
      <p:sp>
        <p:nvSpPr>
          <p:cNvPr id="19460" name="Content Placeholder 3"/>
          <p:cNvSpPr>
            <a:spLocks noGrp="1"/>
          </p:cNvSpPr>
          <p:nvPr>
            <p:ph sz="half" idx="2"/>
          </p:nvPr>
        </p:nvSpPr>
        <p:spPr>
          <a:xfrm>
            <a:off x="6456040" y="1499486"/>
            <a:ext cx="3422650" cy="4789487"/>
          </a:xfrm>
        </p:spPr>
        <p:txBody>
          <a:bodyPr/>
          <a:lstStyle/>
          <a:p>
            <a:r>
              <a:rPr lang="en-GB" altLang="en-US" sz="2400" b="0">
                <a:solidFill>
                  <a:srgbClr val="595959"/>
                </a:solidFill>
              </a:rPr>
              <a:t>Custard pots</a:t>
            </a:r>
          </a:p>
          <a:p>
            <a:r>
              <a:rPr lang="en-GB" altLang="en-US" sz="2400" b="0">
                <a:solidFill>
                  <a:srgbClr val="595959"/>
                </a:solidFill>
              </a:rPr>
              <a:t>Rice pudding</a:t>
            </a:r>
          </a:p>
          <a:p>
            <a:r>
              <a:rPr lang="en-GB" altLang="en-US" sz="2400" b="0">
                <a:solidFill>
                  <a:srgbClr val="595959"/>
                </a:solidFill>
              </a:rPr>
              <a:t>Jelly</a:t>
            </a:r>
          </a:p>
          <a:p>
            <a:r>
              <a:rPr lang="en-GB" altLang="en-US" sz="2400" b="0">
                <a:solidFill>
                  <a:srgbClr val="595959"/>
                </a:solidFill>
              </a:rPr>
              <a:t>Apple juice</a:t>
            </a:r>
          </a:p>
          <a:p>
            <a:r>
              <a:rPr lang="en-GB" altLang="en-US" sz="2400" b="0">
                <a:solidFill>
                  <a:srgbClr val="595959"/>
                </a:solidFill>
              </a:rPr>
              <a:t>Orange juice</a:t>
            </a:r>
          </a:p>
          <a:p>
            <a:r>
              <a:rPr lang="en-GB" altLang="en-US" sz="2400" b="0">
                <a:solidFill>
                  <a:srgbClr val="595959"/>
                </a:solidFill>
              </a:rPr>
              <a:t>Diluting juice</a:t>
            </a:r>
          </a:p>
          <a:p>
            <a:r>
              <a:rPr lang="en-GB" altLang="en-US" sz="2400" b="0">
                <a:solidFill>
                  <a:srgbClr val="595959"/>
                </a:solidFill>
              </a:rPr>
              <a:t>Milk (green &amp; blue)</a:t>
            </a:r>
          </a:p>
          <a:p>
            <a:r>
              <a:rPr lang="en-GB" altLang="en-US" sz="2400" b="0">
                <a:solidFill>
                  <a:srgbClr val="595959"/>
                </a:solidFill>
              </a:rPr>
              <a:t>Cold water</a:t>
            </a:r>
          </a:p>
          <a:p>
            <a:pPr>
              <a:buFontTx/>
              <a:buNone/>
            </a:pPr>
            <a:endParaRPr lang="en-GB" altLang="en-US"/>
          </a:p>
          <a:p>
            <a:endParaRPr lang="en-GB" altLang="en-US"/>
          </a:p>
          <a:p>
            <a:endParaRPr lang="en-GB" altLang="en-US"/>
          </a:p>
        </p:txBody>
      </p:sp>
      <p:sp>
        <p:nvSpPr>
          <p:cNvPr id="5" name="Content Placeholder 3"/>
          <p:cNvSpPr txBox="1">
            <a:spLocks/>
          </p:cNvSpPr>
          <p:nvPr/>
        </p:nvSpPr>
        <p:spPr bwMode="auto">
          <a:xfrm>
            <a:off x="2351584" y="5716596"/>
            <a:ext cx="8496944"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Clr>
                <a:srgbClr val="58B520"/>
              </a:buClr>
              <a:buFont typeface="Arial" panose="020B0604020202020204" pitchFamily="34" charset="0"/>
              <a:buChar char="•"/>
              <a:defRPr sz="2800" b="1" kern="1200">
                <a:solidFill>
                  <a:srgbClr val="0391BF"/>
                </a:solidFill>
                <a:latin typeface="Arial"/>
                <a:ea typeface="+mn-ea"/>
                <a:cs typeface="Arial"/>
              </a:defRPr>
            </a:lvl1pPr>
            <a:lvl2pPr marL="742950" indent="-285750" algn="l" rtl="0" eaLnBrk="0" fontAlgn="base" hangingPunct="0">
              <a:lnSpc>
                <a:spcPct val="90000"/>
              </a:lnSpc>
              <a:spcBef>
                <a:spcPct val="20000"/>
              </a:spcBef>
              <a:spcAft>
                <a:spcPct val="0"/>
              </a:spcAft>
              <a:buClr>
                <a:srgbClr val="58B520"/>
              </a:buClr>
              <a:buFont typeface="Arial" panose="020B0604020202020204" pitchFamily="34" charset="0"/>
              <a:buChar char="–"/>
              <a:defRPr sz="2400" kern="1200">
                <a:solidFill>
                  <a:srgbClr val="595959"/>
                </a:solidFill>
                <a:latin typeface="Arial"/>
                <a:ea typeface="+mn-ea"/>
                <a:cs typeface="Arial"/>
              </a:defRPr>
            </a:lvl2pPr>
            <a:lvl3pPr marL="11430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3pPr>
            <a:lvl4pPr marL="16002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1800" kern="1200">
                <a:solidFill>
                  <a:srgbClr val="595959"/>
                </a:solidFill>
                <a:latin typeface="Arial"/>
                <a:ea typeface="+mn-ea"/>
                <a:cs typeface="Arial"/>
              </a:defRPr>
            </a:lvl4pPr>
            <a:lvl5pPr marL="20574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1800" kern="1200">
                <a:solidFill>
                  <a:srgbClr val="595959"/>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altLang="en-US" sz="2000" b="0"/>
              <a:t>Please use these items for missed meals or contact Catering</a:t>
            </a:r>
          </a:p>
          <a:p>
            <a:pPr>
              <a:buFontTx/>
              <a:buNone/>
            </a:pPr>
            <a:endParaRPr lang="en-GB" altLang="en-US"/>
          </a:p>
          <a:p>
            <a:endParaRPr lang="en-GB" altLang="en-US"/>
          </a:p>
          <a:p>
            <a:endParaRPr lang="en-GB" altLang="en-US"/>
          </a:p>
        </p:txBody>
      </p:sp>
      <p:sp>
        <p:nvSpPr>
          <p:cNvPr id="7" name="Title 1"/>
          <p:cNvSpPr>
            <a:spLocks noGrp="1"/>
          </p:cNvSpPr>
          <p:nvPr>
            <p:ph type="title"/>
          </p:nvPr>
        </p:nvSpPr>
        <p:spPr>
          <a:xfrm>
            <a:off x="1981200" y="274638"/>
            <a:ext cx="8229600" cy="1143000"/>
          </a:xfrm>
        </p:spPr>
        <p:txBody>
          <a:bodyPr/>
          <a:lstStyle/>
          <a:p>
            <a:r>
              <a:rPr lang="en-GB"/>
              <a:t>Provision in Ward Kitchens</a:t>
            </a:r>
            <a:br>
              <a:rPr lang="en-GB"/>
            </a:br>
            <a:r>
              <a:rPr lang="en-GB"/>
              <a:t>Available 24hrs </a:t>
            </a:r>
          </a:p>
        </p:txBody>
      </p:sp>
    </p:spTree>
    <p:extLst>
      <p:ext uri="{BB962C8B-B14F-4D97-AF65-F5344CB8AC3E}">
        <p14:creationId xmlns:p14="http://schemas.microsoft.com/office/powerpoint/2010/main" val="2481601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a:latin typeface="Arial" panose="020B0604020202020204" pitchFamily="34" charset="0"/>
                <a:cs typeface="Arial" panose="020B0604020202020204" pitchFamily="34" charset="0"/>
              </a:rPr>
              <a:t>Snacks </a:t>
            </a:r>
          </a:p>
        </p:txBody>
      </p:sp>
      <p:pic>
        <p:nvPicPr>
          <p:cNvPr id="3891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83832" y="1268760"/>
            <a:ext cx="3386138" cy="4760912"/>
          </a:xfrm>
          <a:ln w="25400">
            <a:solidFill>
              <a:schemeClr val="accent1"/>
            </a:solidFill>
            <a:miter lim="800000"/>
            <a:headEnd/>
            <a:tailEnd/>
          </a:ln>
        </p:spPr>
      </p:pic>
    </p:spTree>
    <p:extLst>
      <p:ext uri="{BB962C8B-B14F-4D97-AF65-F5344CB8AC3E}">
        <p14:creationId xmlns:p14="http://schemas.microsoft.com/office/powerpoint/2010/main" val="252800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descr="Food First logo_final.ai"/>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5560" y="980728"/>
            <a:ext cx="7776866" cy="4410762"/>
          </a:xfrm>
        </p:spPr>
      </p:pic>
    </p:spTree>
    <p:extLst>
      <p:ext uri="{BB962C8B-B14F-4D97-AF65-F5344CB8AC3E}">
        <p14:creationId xmlns:p14="http://schemas.microsoft.com/office/powerpoint/2010/main" val="2496125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a:t>What does ‘Food First’ mean?</a:t>
            </a:r>
            <a:endParaRPr lang="en-GB"/>
          </a:p>
        </p:txBody>
      </p:sp>
      <p:sp>
        <p:nvSpPr>
          <p:cNvPr id="3" name="Content Placeholder 2"/>
          <p:cNvSpPr>
            <a:spLocks noGrp="1"/>
          </p:cNvSpPr>
          <p:nvPr>
            <p:ph idx="1"/>
          </p:nvPr>
        </p:nvSpPr>
        <p:spPr/>
        <p:txBody>
          <a:bodyPr/>
          <a:lstStyle/>
          <a:p>
            <a:pPr marL="0" indent="0">
              <a:buNone/>
              <a:defRPr/>
            </a:pPr>
            <a:r>
              <a:rPr lang="en-GB" sz="1800" b="0">
                <a:latin typeface="Arial" panose="020B0604020202020204" pitchFamily="34" charset="0"/>
                <a:cs typeface="Arial" panose="020B0604020202020204" pitchFamily="34" charset="0"/>
              </a:rPr>
              <a:t>Across NHSGGC we encourage staff to offer ‘food first’  where appropriate, to support patients to receive adequate nutrition to support recovery and rehabilitation. </a:t>
            </a:r>
            <a:r>
              <a:rPr lang="en-US" sz="1800" b="0">
                <a:latin typeface="Arial" panose="020B0604020202020204" pitchFamily="34" charset="0"/>
                <a:cs typeface="Arial" panose="020B0604020202020204" pitchFamily="34" charset="0"/>
              </a:rPr>
              <a:t>​</a:t>
            </a:r>
          </a:p>
          <a:p>
            <a:pPr marL="0" indent="0">
              <a:buNone/>
              <a:defRPr/>
            </a:pPr>
            <a:r>
              <a:rPr lang="en-US" sz="1800" b="0">
                <a:latin typeface="Arial" panose="020B0604020202020204" pitchFamily="34" charset="0"/>
                <a:cs typeface="Arial" panose="020B0604020202020204" pitchFamily="34" charset="0"/>
              </a:rPr>
              <a:t>Key interventions include </a:t>
            </a:r>
          </a:p>
          <a:p>
            <a:pPr>
              <a:defRPr/>
            </a:pPr>
            <a:r>
              <a:rPr lang="en-US" sz="1800" b="0">
                <a:latin typeface="Arial" panose="020B0604020202020204" pitchFamily="34" charset="0"/>
                <a:cs typeface="Arial" panose="020B0604020202020204" pitchFamily="34" charset="0"/>
              </a:rPr>
              <a:t>Supporting patients to select higher calorie choices at meals times </a:t>
            </a:r>
          </a:p>
          <a:p>
            <a:pPr>
              <a:defRPr/>
            </a:pPr>
            <a:r>
              <a:rPr lang="en-US" sz="1800" b="0">
                <a:latin typeface="Arial" panose="020B0604020202020204" pitchFamily="34" charset="0"/>
                <a:cs typeface="Arial" panose="020B0604020202020204" pitchFamily="34" charset="0"/>
              </a:rPr>
              <a:t>Offering regular snacks throughout the day </a:t>
            </a:r>
          </a:p>
          <a:p>
            <a:pPr>
              <a:defRPr/>
            </a:pPr>
            <a:r>
              <a:rPr lang="en-US" sz="1800" b="0">
                <a:latin typeface="Arial" panose="020B0604020202020204" pitchFamily="34" charset="0"/>
                <a:cs typeface="Arial" panose="020B0604020202020204" pitchFamily="34" charset="0"/>
              </a:rPr>
              <a:t>Offering full fat milk with and between meals </a:t>
            </a:r>
          </a:p>
          <a:p>
            <a:pPr marL="0" indent="0">
              <a:buNone/>
              <a:defRPr/>
            </a:pPr>
            <a:endParaRPr lang="en-GB" sz="1800" b="0">
              <a:latin typeface="Arial" panose="020B0604020202020204" pitchFamily="34" charset="0"/>
              <a:cs typeface="Arial" panose="020B0604020202020204" pitchFamily="34" charset="0"/>
            </a:endParaRPr>
          </a:p>
          <a:p>
            <a:pPr marL="0" indent="0">
              <a:buNone/>
              <a:defRPr/>
            </a:pPr>
            <a:r>
              <a:rPr lang="en-GB" altLang="en-US" sz="1800" b="0">
                <a:latin typeface="Arial" panose="020B0604020202020204" pitchFamily="34" charset="0"/>
                <a:cs typeface="Arial" panose="020B0604020202020204" pitchFamily="34" charset="0"/>
              </a:rPr>
              <a:t>Increasing the opportunities that patients have access to food and drinks through regular prompting can support the ‘little and often’ approach and may help reduce the number of patients who lose weight during their hospital stay.   </a:t>
            </a:r>
          </a:p>
          <a:p>
            <a:endParaRPr lang="en-GB"/>
          </a:p>
        </p:txBody>
      </p:sp>
    </p:spTree>
    <p:extLst>
      <p:ext uri="{BB962C8B-B14F-4D97-AF65-F5344CB8AC3E}">
        <p14:creationId xmlns:p14="http://schemas.microsoft.com/office/powerpoint/2010/main" val="422694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8213" y="404813"/>
            <a:ext cx="7772400" cy="874712"/>
          </a:xfrm>
        </p:spPr>
        <p:txBody>
          <a:bodyPr/>
          <a:lstStyle/>
          <a:p>
            <a:r>
              <a:rPr lang="en-GB" altLang="en-US" dirty="0">
                <a:latin typeface="Arial" panose="020B0604020202020204" pitchFamily="34" charset="0"/>
                <a:cs typeface="Arial" panose="020B0604020202020204" pitchFamily="34" charset="0"/>
              </a:rPr>
              <a:t>What is malnutrition?</a:t>
            </a:r>
            <a:endParaRPr lang="en-US" altLang="en-US" dirty="0">
              <a:latin typeface="Arial" panose="020B0604020202020204" pitchFamily="34" charset="0"/>
              <a:cs typeface="Arial" panose="020B0604020202020204" pitchFamily="34" charset="0"/>
            </a:endParaRPr>
          </a:p>
        </p:txBody>
      </p:sp>
      <p:sp>
        <p:nvSpPr>
          <p:cNvPr id="16387" name="Rectangle 3"/>
          <p:cNvSpPr>
            <a:spLocks noGrp="1" noChangeArrowheads="1"/>
          </p:cNvSpPr>
          <p:nvPr>
            <p:ph type="body" idx="1"/>
          </p:nvPr>
        </p:nvSpPr>
        <p:spPr>
          <a:xfrm>
            <a:off x="2208213" y="1484314"/>
            <a:ext cx="7772400" cy="4395787"/>
          </a:xfrm>
        </p:spPr>
        <p:txBody>
          <a:bodyPr/>
          <a:lstStyle/>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Malnutrition essentially means ‘bad nutrition’ i.e. deficiency, excess or imbalance of energy and protein relative to demands. </a:t>
            </a:r>
          </a:p>
          <a:p>
            <a:pPr marL="0" indent="0">
              <a:buNone/>
            </a:pPr>
            <a:endParaRPr lang="en-GB" altLang="en-US" sz="24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The term malnutrition does include obesity, however the focus is on “undernutrition”. </a:t>
            </a:r>
          </a:p>
          <a:p>
            <a:pPr marL="0" indent="0">
              <a:buNone/>
            </a:pPr>
            <a:endParaRPr lang="en-GB" altLang="en-US" sz="24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It can have short term or long term detrimental effects on the function of the body</a:t>
            </a:r>
            <a:endParaRPr lang="en-US" alt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07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a:t>Texture Modified Food and Fluid </a:t>
            </a:r>
          </a:p>
        </p:txBody>
      </p:sp>
      <p:sp>
        <p:nvSpPr>
          <p:cNvPr id="6" name="Subtitle 5"/>
          <p:cNvSpPr>
            <a:spLocks noGrp="1"/>
          </p:cNvSpPr>
          <p:nvPr>
            <p:ph type="subTitle" idx="1"/>
          </p:nvPr>
        </p:nvSpPr>
        <p:spPr/>
        <p:txBody>
          <a:bodyPr>
            <a:normAutofit fontScale="85000" lnSpcReduction="10000"/>
          </a:bodyPr>
          <a:lstStyle/>
          <a:p>
            <a:r>
              <a:rPr lang="en-GB"/>
              <a:t>International Diet Descriptor Standardisation </a:t>
            </a:r>
            <a:r>
              <a:rPr lang="en-GB" err="1"/>
              <a:t>Initative</a:t>
            </a:r>
            <a:r>
              <a:rPr lang="en-GB"/>
              <a:t> (IDDSI)   </a:t>
            </a:r>
          </a:p>
        </p:txBody>
      </p:sp>
    </p:spTree>
    <p:extLst>
      <p:ext uri="{BB962C8B-B14F-4D97-AF65-F5344CB8AC3E}">
        <p14:creationId xmlns:p14="http://schemas.microsoft.com/office/powerpoint/2010/main" val="4020634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Texture Modified Food and Fluid </a:t>
            </a:r>
          </a:p>
        </p:txBody>
      </p:sp>
      <p:sp>
        <p:nvSpPr>
          <p:cNvPr id="8" name="Content Placeholder 7"/>
          <p:cNvSpPr>
            <a:spLocks noGrp="1"/>
          </p:cNvSpPr>
          <p:nvPr>
            <p:ph sz="half" idx="1"/>
          </p:nvPr>
        </p:nvSpPr>
        <p:spPr/>
        <p:txBody>
          <a:bodyPr/>
          <a:lstStyle/>
          <a:p>
            <a:pPr marL="0" indent="0">
              <a:buNone/>
            </a:pPr>
            <a:r>
              <a:rPr lang="en-GB" sz="2400" b="0">
                <a:solidFill>
                  <a:srgbClr val="595959"/>
                </a:solidFill>
              </a:rPr>
              <a:t>Texture Modified meals have had their normal texture altered. They are required by patients who have chewing or swallowing difficulties.</a:t>
            </a:r>
          </a:p>
          <a:p>
            <a:pPr marL="0" indent="0">
              <a:buNone/>
            </a:pPr>
            <a:r>
              <a:rPr lang="en-GB" sz="2400" b="0">
                <a:solidFill>
                  <a:srgbClr val="595959"/>
                </a:solidFill>
              </a:rPr>
              <a:t>The IDDSI framework is used to describe the consistency of modified food and fluids for people with dysphagia </a:t>
            </a:r>
            <a:endParaRPr lang="en-GB" sz="2400">
              <a:solidFill>
                <a:srgbClr val="595959"/>
              </a:solidFill>
            </a:endParaRPr>
          </a:p>
        </p:txBody>
      </p:sp>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1585330"/>
            <a:ext cx="4535992" cy="39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23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91544" y="332656"/>
            <a:ext cx="8229600" cy="4525962"/>
          </a:xfrm>
        </p:spPr>
        <p:txBody>
          <a:bodyPr/>
          <a:lstStyle/>
          <a:p>
            <a:r>
              <a:rPr lang="en-GB" altLang="en-US" sz="2400" b="0"/>
              <a:t>Familiarise yourself with the different diet levels</a:t>
            </a:r>
          </a:p>
          <a:p>
            <a:r>
              <a:rPr lang="en-GB" altLang="en-US" sz="2400" b="0"/>
              <a:t>There is NO Level 6 provided for Paediatric inpatients due to particle size. Level 5 to be commenced instead</a:t>
            </a:r>
          </a:p>
          <a:p>
            <a:r>
              <a:rPr lang="en-GB" altLang="en-US" sz="2400" b="0"/>
              <a:t>Patients admitted already on a Texture Modified Diet, the Nurse will need to complete the Ward Use page of the yellow Paediatric Safer Swallowing Recommendations form &amp; display it at the bedside </a:t>
            </a:r>
          </a:p>
          <a:p>
            <a:r>
              <a:rPr lang="en-GB" altLang="en-US" sz="2400" b="0"/>
              <a:t>Patients who are seen by SLT &amp; commenced on TMD will have the completed Speech and Language Therapy Use page of the form completed &amp; displayed at the bedside</a:t>
            </a:r>
          </a:p>
          <a:p>
            <a:r>
              <a:rPr lang="en-GB" altLang="en-US" sz="2400" b="0"/>
              <a:t>Patients who are on a blended diet via NG tube or PEG at home can order level 4 diet from catering. No dietetic referral required. </a:t>
            </a:r>
          </a:p>
          <a:p>
            <a:endParaRPr lang="en-GB"/>
          </a:p>
        </p:txBody>
      </p:sp>
    </p:spTree>
    <p:extLst>
      <p:ext uri="{BB962C8B-B14F-4D97-AF65-F5344CB8AC3E}">
        <p14:creationId xmlns:p14="http://schemas.microsoft.com/office/powerpoint/2010/main" val="11537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7528" y="836712"/>
            <a:ext cx="8613496" cy="4749684"/>
          </a:xfrm>
          <a:prstGeom prst="rect">
            <a:avLst/>
          </a:prstGeom>
        </p:spPr>
      </p:pic>
    </p:spTree>
    <p:extLst>
      <p:ext uri="{BB962C8B-B14F-4D97-AF65-F5344CB8AC3E}">
        <p14:creationId xmlns:p14="http://schemas.microsoft.com/office/powerpoint/2010/main" val="2815865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9629" y="836711"/>
            <a:ext cx="8412742" cy="5184578"/>
          </a:xfrm>
          <a:prstGeom prst="rect">
            <a:avLst/>
          </a:prstGeom>
        </p:spPr>
      </p:pic>
    </p:spTree>
    <p:extLst>
      <p:ext uri="{BB962C8B-B14F-4D97-AF65-F5344CB8AC3E}">
        <p14:creationId xmlns:p14="http://schemas.microsoft.com/office/powerpoint/2010/main" val="3461505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9736" y="116632"/>
            <a:ext cx="4608512" cy="6139844"/>
          </a:xfrm>
          <a:prstGeom prst="rect">
            <a:avLst/>
          </a:prstGeom>
        </p:spPr>
      </p:pic>
    </p:spTree>
    <p:extLst>
      <p:ext uri="{BB962C8B-B14F-4D97-AF65-F5344CB8AC3E}">
        <p14:creationId xmlns:p14="http://schemas.microsoft.com/office/powerpoint/2010/main" val="2582337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2508250" y="836712"/>
            <a:ext cx="7175500" cy="1727200"/>
          </a:xfrm>
        </p:spPr>
        <p:txBody>
          <a:bodyPr/>
          <a:lstStyle/>
          <a:p>
            <a:r>
              <a:rPr lang="en-GB" altLang="en-US"/>
              <a:t>The Mealtime Bundle</a:t>
            </a:r>
          </a:p>
        </p:txBody>
      </p:sp>
      <p:sp>
        <p:nvSpPr>
          <p:cNvPr id="24579" name="Subtitle 2"/>
          <p:cNvSpPr>
            <a:spLocks noGrp="1"/>
          </p:cNvSpPr>
          <p:nvPr>
            <p:ph type="subTitle" idx="1"/>
          </p:nvPr>
        </p:nvSpPr>
        <p:spPr>
          <a:xfrm>
            <a:off x="1847528" y="2060848"/>
            <a:ext cx="8496944" cy="1511424"/>
          </a:xfrm>
        </p:spPr>
        <p:txBody>
          <a:bodyPr>
            <a:normAutofit/>
          </a:bodyPr>
          <a:lstStyle/>
          <a:p>
            <a:pPr algn="l"/>
            <a:r>
              <a:rPr lang="en-GB" altLang="en-US" sz="2000" b="0"/>
              <a:t>The following outlines the steps that should be taken to ensure that every patient receives a suitable meal that they enjoy &amp; that it is delivered safely every time. It is your responsibility to ensure that you are aware of the correct procedures &amp; processes surrounding food provision &amp; delivery.</a:t>
            </a:r>
          </a:p>
        </p:txBody>
      </p:sp>
    </p:spTree>
    <p:extLst>
      <p:ext uri="{BB962C8B-B14F-4D97-AF65-F5344CB8AC3E}">
        <p14:creationId xmlns:p14="http://schemas.microsoft.com/office/powerpoint/2010/main" val="2683977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348826103"/>
              </p:ext>
            </p:extLst>
          </p:nvPr>
        </p:nvGraphicFramePr>
        <p:xfrm>
          <a:off x="6240016" y="387498"/>
          <a:ext cx="4030860" cy="5703676"/>
        </p:xfrm>
        <a:graphic>
          <a:graphicData uri="http://schemas.openxmlformats.org/presentationml/2006/ole">
            <mc:AlternateContent xmlns:mc="http://schemas.openxmlformats.org/markup-compatibility/2006">
              <mc:Choice xmlns:v="urn:schemas-microsoft-com:vml" Requires="v">
                <p:oleObj name="Acrobat Document" r:id="rId2" imgW="5668166" imgH="8019048" progId="AcroExch.Document.11">
                  <p:embed/>
                </p:oleObj>
              </mc:Choice>
              <mc:Fallback>
                <p:oleObj name="Acrobat Document" r:id="rId2" imgW="5668166" imgH="8019048" progId="AcroExch.Document.11">
                  <p:embed/>
                  <p:pic>
                    <p:nvPicPr>
                      <p:cNvPr id="25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6" y="387498"/>
                        <a:ext cx="4030860" cy="5703676"/>
                      </a:xfrm>
                      <a:prstGeom prst="rect">
                        <a:avLst/>
                      </a:prstGeom>
                      <a:noFill/>
                      <a:ln>
                        <a:noFill/>
                      </a:ln>
                      <a:effectLst/>
                    </p:spPr>
                  </p:pic>
                </p:oleObj>
              </mc:Fallback>
            </mc:AlternateContent>
          </a:graphicData>
        </a:graphic>
      </p:graphicFrame>
      <p:sp>
        <p:nvSpPr>
          <p:cNvPr id="3" name="Content Placeholder 2"/>
          <p:cNvSpPr>
            <a:spLocks noGrp="1"/>
          </p:cNvSpPr>
          <p:nvPr>
            <p:ph sz="half" idx="1"/>
          </p:nvPr>
        </p:nvSpPr>
        <p:spPr>
          <a:xfrm>
            <a:off x="1981200" y="387499"/>
            <a:ext cx="4038600" cy="5738665"/>
          </a:xfrm>
        </p:spPr>
        <p:txBody>
          <a:bodyPr/>
          <a:lstStyle/>
          <a:p>
            <a:pPr marL="0" indent="0">
              <a:buNone/>
            </a:pPr>
            <a:r>
              <a:rPr lang="en-GB" altLang="en-US" sz="2000">
                <a:solidFill>
                  <a:srgbClr val="595959"/>
                </a:solidFill>
              </a:rPr>
              <a:t>Important Points</a:t>
            </a:r>
          </a:p>
          <a:p>
            <a:endParaRPr lang="en-GB" altLang="en-US" sz="2000" b="0"/>
          </a:p>
          <a:p>
            <a:r>
              <a:rPr lang="en-GB" altLang="en-US" sz="2000" b="0">
                <a:solidFill>
                  <a:srgbClr val="595959"/>
                </a:solidFill>
              </a:rPr>
              <a:t>A Mealtime Co-ordinator must be identified on day shift to liaise with Catering about any special dietary requirements &amp; food allergies </a:t>
            </a:r>
          </a:p>
          <a:p>
            <a:r>
              <a:rPr lang="en-GB" altLang="en-US" sz="2000" b="0">
                <a:solidFill>
                  <a:srgbClr val="595959"/>
                </a:solidFill>
              </a:rPr>
              <a:t>Patients must always be offered hand hygiene prior to eating</a:t>
            </a:r>
          </a:p>
          <a:p>
            <a:r>
              <a:rPr lang="en-GB" altLang="en-US" sz="2000" b="0">
                <a:solidFill>
                  <a:srgbClr val="595959"/>
                </a:solidFill>
              </a:rPr>
              <a:t>Patient table &amp; surroundings must be cleaned prior to food being served</a:t>
            </a:r>
          </a:p>
          <a:p>
            <a:r>
              <a:rPr lang="en-GB" altLang="en-US" sz="2000" b="0">
                <a:solidFill>
                  <a:srgbClr val="595959"/>
                </a:solidFill>
              </a:rPr>
              <a:t>Hand hygiene &amp; aprons when handling any patient food</a:t>
            </a:r>
          </a:p>
          <a:p>
            <a:endParaRPr lang="en-GB"/>
          </a:p>
        </p:txBody>
      </p:sp>
    </p:spTree>
    <p:extLst>
      <p:ext uri="{BB962C8B-B14F-4D97-AF65-F5344CB8AC3E}">
        <p14:creationId xmlns:p14="http://schemas.microsoft.com/office/powerpoint/2010/main" val="4154266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Enteral Feeding</a:t>
            </a:r>
          </a:p>
        </p:txBody>
      </p:sp>
      <p:sp>
        <p:nvSpPr>
          <p:cNvPr id="5" name="Content Placeholder 4"/>
          <p:cNvSpPr>
            <a:spLocks noGrp="1"/>
          </p:cNvSpPr>
          <p:nvPr>
            <p:ph idx="1"/>
          </p:nvPr>
        </p:nvSpPr>
        <p:spPr/>
        <p:txBody>
          <a:bodyPr/>
          <a:lstStyle/>
          <a:p>
            <a:r>
              <a:rPr lang="en-GB" altLang="en-US" sz="2400" b="0"/>
              <a:t>BEFORE administering enteral feeds / insertion of enteral devices / caring for enteral devices (nasogastric, gastrostomy or </a:t>
            </a:r>
            <a:r>
              <a:rPr lang="en-GB" altLang="en-US" sz="2400" b="0" err="1"/>
              <a:t>jejunal</a:t>
            </a:r>
            <a:r>
              <a:rPr lang="en-GB" altLang="en-US" sz="2400" b="0"/>
              <a:t>), you MUST be deemed competent.</a:t>
            </a:r>
          </a:p>
          <a:p>
            <a:r>
              <a:rPr lang="en-GB" altLang="en-US" sz="2400" b="0"/>
              <a:t>It is your responsibility to ensure that you are signed off as competent using the </a:t>
            </a:r>
            <a:r>
              <a:rPr lang="en-GB" altLang="en-US" sz="2400" b="0" err="1"/>
              <a:t>WoSPGHaN</a:t>
            </a:r>
            <a:r>
              <a:rPr lang="en-GB" altLang="en-US" sz="2400" b="0"/>
              <a:t> (West of Scotland Paediatric Gastroenterology, </a:t>
            </a:r>
            <a:r>
              <a:rPr lang="en-GB" altLang="en-US" sz="2400" b="0" err="1"/>
              <a:t>Heptology</a:t>
            </a:r>
            <a:r>
              <a:rPr lang="en-GB" altLang="en-US" sz="2400" b="0"/>
              <a:t> and Nutrition) Competency Packs.</a:t>
            </a:r>
          </a:p>
          <a:p>
            <a:pPr>
              <a:buFontTx/>
              <a:buChar char="•"/>
            </a:pPr>
            <a:r>
              <a:rPr lang="en-GB" altLang="en-US" sz="2400"/>
              <a:t> </a:t>
            </a:r>
            <a:r>
              <a:rPr lang="en-GB" altLang="en-US" sz="2400" b="0"/>
              <a:t>Enteral Nutrition Competencies – </a:t>
            </a:r>
            <a:r>
              <a:rPr lang="en-GB" altLang="en-US" sz="2400" b="0" err="1"/>
              <a:t>WoSPGHaN</a:t>
            </a:r>
            <a:r>
              <a:rPr lang="en-GB" altLang="en-US" sz="2400" b="0"/>
              <a:t> West of Scotland Paediatric Gastroenterology </a:t>
            </a:r>
            <a:r>
              <a:rPr lang="en-GB" altLang="en-US" sz="2400" b="0" err="1"/>
              <a:t>Heptology</a:t>
            </a:r>
            <a:r>
              <a:rPr lang="en-GB" altLang="en-US" sz="2400" b="0"/>
              <a:t> and Nutrition Managed Clinical Network – </a:t>
            </a:r>
            <a:r>
              <a:rPr lang="en-GB" altLang="en-US" sz="2400" b="0" u="sng">
                <a:hlinkClick r:id="rId3"/>
              </a:rPr>
              <a:t>http://www.wospghan.scot.nhs.uk</a:t>
            </a:r>
            <a:r>
              <a:rPr lang="en-GB" altLang="en-US" sz="2400" b="0"/>
              <a:t>  </a:t>
            </a:r>
          </a:p>
          <a:p>
            <a:pPr>
              <a:buFontTx/>
              <a:buChar char="•"/>
            </a:pPr>
            <a:endParaRPr lang="en-GB" altLang="en-US" b="0"/>
          </a:p>
          <a:p>
            <a:endParaRPr lang="en-GB" b="0"/>
          </a:p>
        </p:txBody>
      </p:sp>
    </p:spTree>
    <p:extLst>
      <p:ext uri="{BB962C8B-B14F-4D97-AF65-F5344CB8AC3E}">
        <p14:creationId xmlns:p14="http://schemas.microsoft.com/office/powerpoint/2010/main" val="4269573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Further Information </a:t>
            </a:r>
          </a:p>
        </p:txBody>
      </p:sp>
      <p:sp>
        <p:nvSpPr>
          <p:cNvPr id="3" name="Content Placeholder 2"/>
          <p:cNvSpPr>
            <a:spLocks noGrp="1"/>
          </p:cNvSpPr>
          <p:nvPr>
            <p:ph idx="1"/>
          </p:nvPr>
        </p:nvSpPr>
        <p:spPr>
          <a:xfrm>
            <a:off x="1981200" y="2636912"/>
            <a:ext cx="8229600" cy="2232248"/>
          </a:xfrm>
        </p:spPr>
        <p:txBody>
          <a:bodyPr/>
          <a:lstStyle/>
          <a:p>
            <a:r>
              <a:rPr lang="en-GB" b="0"/>
              <a:t>If you would like to find out more information about food, fluid and nutrition as you settle into your new role in the RHC contact your paediatric dietitian or nutrition nurse </a:t>
            </a:r>
          </a:p>
        </p:txBody>
      </p:sp>
    </p:spTree>
    <p:extLst>
      <p:ext uri="{BB962C8B-B14F-4D97-AF65-F5344CB8AC3E}">
        <p14:creationId xmlns:p14="http://schemas.microsoft.com/office/powerpoint/2010/main" val="169405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Symptoms of Malnutrition</a:t>
            </a:r>
          </a:p>
        </p:txBody>
      </p:sp>
      <p:sp>
        <p:nvSpPr>
          <p:cNvPr id="3" name="Content Placeholder 2"/>
          <p:cNvSpPr>
            <a:spLocks noGrp="1"/>
          </p:cNvSpPr>
          <p:nvPr>
            <p:ph idx="1"/>
          </p:nvPr>
        </p:nvSpPr>
        <p:spPr/>
        <p:txBody>
          <a:bodyPr/>
          <a:lstStyle/>
          <a:p>
            <a:r>
              <a:rPr lang="en-GB" altLang="en-US" sz="2400" b="0" dirty="0">
                <a:latin typeface="Arial" panose="020B0604020202020204" pitchFamily="34" charset="0"/>
                <a:cs typeface="Arial" panose="020B0604020202020204" pitchFamily="34" charset="0"/>
              </a:rPr>
              <a:t>Loss of appetite</a:t>
            </a:r>
          </a:p>
          <a:p>
            <a:r>
              <a:rPr lang="en-GB" altLang="en-US" sz="2400" b="0" dirty="0">
                <a:latin typeface="Arial" panose="020B0604020202020204" pitchFamily="34" charset="0"/>
                <a:cs typeface="Arial" panose="020B0604020202020204" pitchFamily="34" charset="0"/>
              </a:rPr>
              <a:t>Weight loss</a:t>
            </a:r>
          </a:p>
          <a:p>
            <a:r>
              <a:rPr lang="en-GB" altLang="en-US" sz="2400" b="0" dirty="0">
                <a:latin typeface="Arial" panose="020B0604020202020204" pitchFamily="34" charset="0"/>
                <a:cs typeface="Arial" panose="020B0604020202020204" pitchFamily="34" charset="0"/>
              </a:rPr>
              <a:t>Loose clothing</a:t>
            </a:r>
          </a:p>
          <a:p>
            <a:r>
              <a:rPr lang="en-GB" altLang="en-US" sz="2400" b="0" dirty="0">
                <a:latin typeface="Arial" panose="020B0604020202020204" pitchFamily="34" charset="0"/>
                <a:cs typeface="Arial" panose="020B0604020202020204" pitchFamily="34" charset="0"/>
              </a:rPr>
              <a:t>Tiredness</a:t>
            </a:r>
          </a:p>
          <a:p>
            <a:r>
              <a:rPr lang="en-GB" altLang="en-US" sz="2400" b="0" dirty="0">
                <a:latin typeface="Arial" panose="020B0604020202020204" pitchFamily="34" charset="0"/>
                <a:cs typeface="Arial" panose="020B0604020202020204" pitchFamily="34" charset="0"/>
              </a:rPr>
              <a:t>Poor concentration/ altered mood</a:t>
            </a:r>
          </a:p>
          <a:p>
            <a:r>
              <a:rPr lang="en-GB" altLang="en-US" sz="2400" b="0" dirty="0">
                <a:latin typeface="Arial" panose="020B0604020202020204" pitchFamily="34" charset="0"/>
                <a:cs typeface="Arial" panose="020B0604020202020204" pitchFamily="34" charset="0"/>
              </a:rPr>
              <a:t>Reduced physical performance </a:t>
            </a:r>
          </a:p>
        </p:txBody>
      </p:sp>
    </p:spTree>
    <p:extLst>
      <p:ext uri="{BB962C8B-B14F-4D97-AF65-F5344CB8AC3E}">
        <p14:creationId xmlns:p14="http://schemas.microsoft.com/office/powerpoint/2010/main" val="155151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a:latin typeface="Arial" panose="020B0604020202020204" pitchFamily="34" charset="0"/>
                <a:cs typeface="Arial" panose="020B0604020202020204" pitchFamily="34" charset="0"/>
              </a:rPr>
              <a:t>Consequences of malnutrition</a:t>
            </a:r>
          </a:p>
        </p:txBody>
      </p:sp>
      <p:sp>
        <p:nvSpPr>
          <p:cNvPr id="15363" name="Content Placeholder 2"/>
          <p:cNvSpPr>
            <a:spLocks noGrp="1"/>
          </p:cNvSpPr>
          <p:nvPr>
            <p:ph idx="1"/>
          </p:nvPr>
        </p:nvSpPr>
        <p:spPr>
          <a:xfrm>
            <a:off x="1992313" y="1412876"/>
            <a:ext cx="8229600" cy="4525963"/>
          </a:xfrm>
        </p:spPr>
        <p:txBody>
          <a:bodyPr/>
          <a:lstStyle/>
          <a:p>
            <a:r>
              <a:rPr lang="en-GB" altLang="en-US" sz="2400" b="0" dirty="0">
                <a:latin typeface="Arial" panose="020B0604020202020204" pitchFamily="34" charset="0"/>
                <a:cs typeface="Arial" panose="020B0604020202020204" pitchFamily="34" charset="0"/>
              </a:rPr>
              <a:t>Delayed Growth</a:t>
            </a:r>
          </a:p>
          <a:p>
            <a:r>
              <a:rPr lang="en-GB" altLang="en-US" sz="2400" b="0" dirty="0">
                <a:latin typeface="Arial" panose="020B0604020202020204" pitchFamily="34" charset="0"/>
                <a:cs typeface="Arial" panose="020B0604020202020204" pitchFamily="34" charset="0"/>
              </a:rPr>
              <a:t>Impaired brain development </a:t>
            </a:r>
          </a:p>
          <a:p>
            <a:r>
              <a:rPr lang="en-GB" altLang="en-US" sz="2400" b="0" dirty="0">
                <a:latin typeface="Arial" panose="020B0604020202020204" pitchFamily="34" charset="0"/>
                <a:cs typeface="Arial" panose="020B0604020202020204" pitchFamily="34" charset="0"/>
              </a:rPr>
              <a:t>Life long health implications (e.g. bone health)</a:t>
            </a:r>
          </a:p>
          <a:p>
            <a:r>
              <a:rPr lang="en-GB" altLang="en-US" sz="2400" b="0" dirty="0">
                <a:latin typeface="Arial" panose="020B0604020202020204" pitchFamily="34" charset="0"/>
                <a:cs typeface="Arial" panose="020B0604020202020204" pitchFamily="34" charset="0"/>
              </a:rPr>
              <a:t>Impaired wound healing</a:t>
            </a:r>
          </a:p>
          <a:p>
            <a:r>
              <a:rPr lang="en-GB" altLang="en-US" sz="2400" b="0" dirty="0">
                <a:latin typeface="Arial" panose="020B0604020202020204" pitchFamily="34" charset="0"/>
                <a:cs typeface="Arial" panose="020B0604020202020204" pitchFamily="34" charset="0"/>
              </a:rPr>
              <a:t>Impaired temperature control </a:t>
            </a:r>
          </a:p>
          <a:p>
            <a:r>
              <a:rPr lang="en-GB" altLang="en-US" sz="2400" b="0" dirty="0">
                <a:latin typeface="Arial" panose="020B0604020202020204" pitchFamily="34" charset="0"/>
                <a:cs typeface="Arial" panose="020B0604020202020204" pitchFamily="34" charset="0"/>
              </a:rPr>
              <a:t>Reduced respiratory muscle function </a:t>
            </a:r>
          </a:p>
          <a:p>
            <a:r>
              <a:rPr lang="en-GB" altLang="en-US" sz="2400" b="0" dirty="0">
                <a:latin typeface="Arial" panose="020B0604020202020204" pitchFamily="34" charset="0"/>
                <a:cs typeface="Arial" panose="020B0604020202020204" pitchFamily="34" charset="0"/>
              </a:rPr>
              <a:t>Increased susceptibility to infections </a:t>
            </a:r>
          </a:p>
          <a:p>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3200" dirty="0"/>
              <a:t>Healthcare Improvement Scotland </a:t>
            </a:r>
            <a:br>
              <a:rPr lang="en-GB" altLang="en-US" sz="3200" dirty="0"/>
            </a:br>
            <a:r>
              <a:rPr lang="en-GB" altLang="en-US" sz="3200" dirty="0"/>
              <a:t>Food, Fluid and Nutritional Care Standards (2014)</a:t>
            </a:r>
          </a:p>
        </p:txBody>
      </p:sp>
      <p:sp>
        <p:nvSpPr>
          <p:cNvPr id="9219" name="Content Placeholder 3"/>
          <p:cNvSpPr>
            <a:spLocks noGrp="1"/>
          </p:cNvSpPr>
          <p:nvPr>
            <p:ph sz="half" idx="1"/>
          </p:nvPr>
        </p:nvSpPr>
        <p:spPr>
          <a:xfrm>
            <a:off x="5159896" y="1859384"/>
            <a:ext cx="5247084" cy="3605287"/>
          </a:xfrm>
        </p:spPr>
        <p:txBody>
          <a:bodyPr/>
          <a:lstStyle/>
          <a:p>
            <a:pPr marL="0" indent="0">
              <a:buNone/>
            </a:pPr>
            <a:r>
              <a:rPr lang="en-GB" altLang="en-US" sz="2400" b="0" dirty="0">
                <a:solidFill>
                  <a:srgbClr val="595959"/>
                </a:solidFill>
              </a:rPr>
              <a:t>Standard 2 </a:t>
            </a:r>
          </a:p>
          <a:p>
            <a:pPr marL="0" indent="0">
              <a:buNone/>
            </a:pPr>
            <a:r>
              <a:rPr lang="en-GB" altLang="en-US" sz="2400" b="0" dirty="0">
                <a:solidFill>
                  <a:srgbClr val="595959"/>
                </a:solidFill>
              </a:rPr>
              <a:t>When a person is admitted to hospital, or to a community caseload, a nutritional care assessment is carried out. Screening for the risk of malnutrition is also carried out, both initially and on an ongoing basis. A person centred care plan is developed, implemented and evaluated</a:t>
            </a:r>
          </a:p>
        </p:txBody>
      </p:sp>
      <p:pic>
        <p:nvPicPr>
          <p:cNvPr id="92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1859383"/>
            <a:ext cx="2846786" cy="4061970"/>
          </a:xfrm>
        </p:spPr>
      </p:pic>
    </p:spTree>
    <p:extLst>
      <p:ext uri="{BB962C8B-B14F-4D97-AF65-F5344CB8AC3E}">
        <p14:creationId xmlns:p14="http://schemas.microsoft.com/office/powerpoint/2010/main" val="172671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What is a nutritional care assessment?</a:t>
            </a:r>
          </a:p>
        </p:txBody>
      </p:sp>
      <p:sp>
        <p:nvSpPr>
          <p:cNvPr id="11267" name="Content Placeholder 2"/>
          <p:cNvSpPr>
            <a:spLocks noGrp="1"/>
          </p:cNvSpPr>
          <p:nvPr>
            <p:ph idx="1"/>
          </p:nvPr>
        </p:nvSpPr>
        <p:spPr>
          <a:xfrm>
            <a:off x="1958752" y="1700808"/>
            <a:ext cx="8229600" cy="4165252"/>
          </a:xfrm>
        </p:spPr>
        <p:txBody>
          <a:bodyPr/>
          <a:lstStyle/>
          <a:p>
            <a:pPr marL="0" indent="0">
              <a:buNone/>
            </a:pPr>
            <a:r>
              <a:rPr lang="en-GB" altLang="en-US" sz="2400" b="0" dirty="0"/>
              <a:t>An initial nutritional care assessment is an overall look at an individuals nutrition through a series of questions which can identify factors that may prevent the individual from eating and drinking enough to meet their nutritional requirements. </a:t>
            </a:r>
          </a:p>
          <a:p>
            <a:pPr marL="0" indent="0">
              <a:buNone/>
            </a:pPr>
            <a:endParaRPr lang="en-GB" altLang="en-US" sz="2400" b="0" dirty="0"/>
          </a:p>
          <a:p>
            <a:pPr marL="0" indent="0">
              <a:buNone/>
            </a:pPr>
            <a:r>
              <a:rPr lang="en-GB" altLang="en-US" sz="2400" b="0" dirty="0"/>
              <a:t>This assessment should be undertaken within 24 hours of admission to hospital or on first visit after being assigned onto a community nursing caseload.</a:t>
            </a:r>
          </a:p>
        </p:txBody>
      </p:sp>
    </p:spTree>
    <p:extLst>
      <p:ext uri="{BB962C8B-B14F-4D97-AF65-F5344CB8AC3E}">
        <p14:creationId xmlns:p14="http://schemas.microsoft.com/office/powerpoint/2010/main" val="26882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152650" y="620689"/>
            <a:ext cx="7886700" cy="4869284"/>
          </a:xfrm>
        </p:spPr>
        <p:txBody>
          <a:bodyPr/>
          <a:lstStyle/>
          <a:p>
            <a:r>
              <a:rPr lang="en-GB" altLang="en-US" sz="2400" b="0" dirty="0"/>
              <a:t>Nutritional Care Assessment must include:-</a:t>
            </a:r>
          </a:p>
          <a:p>
            <a:pPr lvl="1"/>
            <a:r>
              <a:rPr lang="en-GB" altLang="en-US" sz="2400" dirty="0"/>
              <a:t>food allergies or intolerances </a:t>
            </a:r>
          </a:p>
          <a:p>
            <a:pPr lvl="1"/>
            <a:r>
              <a:rPr lang="en-GB" altLang="en-US" sz="2400" dirty="0"/>
              <a:t>eating and drinking likes and dislikes</a:t>
            </a:r>
          </a:p>
          <a:p>
            <a:pPr lvl="1"/>
            <a:r>
              <a:rPr lang="en-GB" altLang="en-US" sz="2400" dirty="0"/>
              <a:t>Therapeutic or texture-modified diets requirements</a:t>
            </a:r>
          </a:p>
          <a:p>
            <a:pPr lvl="1"/>
            <a:r>
              <a:rPr lang="en-GB" altLang="en-US" sz="2400" dirty="0"/>
              <a:t>cultural, ethnic or religious dietary requirements</a:t>
            </a:r>
          </a:p>
          <a:p>
            <a:pPr lvl="1"/>
            <a:r>
              <a:rPr lang="en-GB" altLang="en-US" sz="2400" dirty="0"/>
              <a:t>social and environmental mealtime requirements </a:t>
            </a:r>
          </a:p>
          <a:p>
            <a:pPr lvl="1"/>
            <a:r>
              <a:rPr lang="en-GB" altLang="en-US" sz="2400" dirty="0"/>
              <a:t>physical difficulties with eating and drinking, including swallowing difficulties </a:t>
            </a:r>
          </a:p>
          <a:p>
            <a:pPr lvl="1"/>
            <a:r>
              <a:rPr lang="en-GB" altLang="en-US" sz="2400" dirty="0"/>
              <a:t>the need for help and support with eating and drinking, for example prompting and encouragement, equipment or community meals, </a:t>
            </a:r>
          </a:p>
          <a:p>
            <a:pPr lvl="1"/>
            <a:r>
              <a:rPr lang="en-GB" altLang="en-US" sz="2400" dirty="0"/>
              <a:t>oral health status.</a:t>
            </a:r>
          </a:p>
        </p:txBody>
      </p:sp>
    </p:spTree>
    <p:extLst>
      <p:ext uri="{BB962C8B-B14F-4D97-AF65-F5344CB8AC3E}">
        <p14:creationId xmlns:p14="http://schemas.microsoft.com/office/powerpoint/2010/main" val="91409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49</Slides>
  <Notes>24</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Office Theme</vt:lpstr>
      <vt:lpstr>Food, Fluid and Nutrition </vt:lpstr>
      <vt:lpstr>Contents </vt:lpstr>
      <vt:lpstr>Nutrition – what’s the fuss?</vt:lpstr>
      <vt:lpstr>What is malnutrition?</vt:lpstr>
      <vt:lpstr>Symptoms of Malnutrition</vt:lpstr>
      <vt:lpstr>Consequences of malnutrition</vt:lpstr>
      <vt:lpstr>Healthcare Improvement Scotland  Food, Fluid and Nutritional Care Standards (2014)</vt:lpstr>
      <vt:lpstr>What is a nutritional care assessment?</vt:lpstr>
      <vt:lpstr>PowerPoint Presentation</vt:lpstr>
      <vt:lpstr>Weighing and Measuring  Height and Weight </vt:lpstr>
      <vt:lpstr>Why do we need a height and weight?</vt:lpstr>
      <vt:lpstr>Baby 0-2years</vt:lpstr>
      <vt:lpstr>PowerPoint Presentation</vt:lpstr>
      <vt:lpstr>Child &gt;2yrs</vt:lpstr>
      <vt:lpstr>PowerPoint Presentation</vt:lpstr>
      <vt:lpstr>Recording of Measurements</vt:lpstr>
      <vt:lpstr>Videos</vt:lpstr>
      <vt:lpstr>Identification of Malnutrition </vt:lpstr>
      <vt:lpstr>iGrow</vt:lpstr>
      <vt:lpstr>About PYMS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Provision for Children</vt:lpstr>
      <vt:lpstr>Food Provision </vt:lpstr>
      <vt:lpstr>Lunch and Dinner Service</vt:lpstr>
      <vt:lpstr>Lunch Service 2C and 6A</vt:lpstr>
      <vt:lpstr>Hot Food Provision</vt:lpstr>
      <vt:lpstr>Food Hygiene Legislation</vt:lpstr>
      <vt:lpstr>Patients with special dietary requirements</vt:lpstr>
      <vt:lpstr>Allergies </vt:lpstr>
      <vt:lpstr>Provision in Ward Kitchens Available 24hrs </vt:lpstr>
      <vt:lpstr>Snacks </vt:lpstr>
      <vt:lpstr>PowerPoint Presentation</vt:lpstr>
      <vt:lpstr>What does ‘Food First’ mean?</vt:lpstr>
      <vt:lpstr>Texture Modified Food and Fluid </vt:lpstr>
      <vt:lpstr>Texture Modified Food and Fluid </vt:lpstr>
      <vt:lpstr>PowerPoint Presentation</vt:lpstr>
      <vt:lpstr>PowerPoint Presentation</vt:lpstr>
      <vt:lpstr>PowerPoint Presentation</vt:lpstr>
      <vt:lpstr>PowerPoint Presentation</vt:lpstr>
      <vt:lpstr>The Mealtime Bundle</vt:lpstr>
      <vt:lpstr>PowerPoint Presentation</vt:lpstr>
      <vt:lpstr>Enteral Feeding</vt:lpstr>
      <vt:lpstr>Further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79</cp:revision>
  <dcterms:created xsi:type="dcterms:W3CDTF">2023-08-29T13:11:34Z</dcterms:created>
  <dcterms:modified xsi:type="dcterms:W3CDTF">2023-08-30T13:13:29Z</dcterms:modified>
</cp:coreProperties>
</file>