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53"/>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307" r:id="rId23"/>
    <p:sldId id="308" r:id="rId24"/>
    <p:sldId id="311" r:id="rId25"/>
    <p:sldId id="309" r:id="rId26"/>
    <p:sldId id="280" r:id="rId27"/>
    <p:sldId id="310" r:id="rId28"/>
    <p:sldId id="281" r:id="rId29"/>
    <p:sldId id="312" r:id="rId30"/>
    <p:sldId id="282" r:id="rId31"/>
    <p:sldId id="285" r:id="rId32"/>
    <p:sldId id="286" r:id="rId33"/>
    <p:sldId id="287" r:id="rId34"/>
    <p:sldId id="289" r:id="rId35"/>
    <p:sldId id="290" r:id="rId36"/>
    <p:sldId id="291" r:id="rId37"/>
    <p:sldId id="292" r:id="rId38"/>
    <p:sldId id="293" r:id="rId39"/>
    <p:sldId id="294" r:id="rId40"/>
    <p:sldId id="295" r:id="rId41"/>
    <p:sldId id="296" r:id="rId42"/>
    <p:sldId id="297" r:id="rId43"/>
    <p:sldId id="298" r:id="rId44"/>
    <p:sldId id="313" r:id="rId45"/>
    <p:sldId id="300" r:id="rId46"/>
    <p:sldId id="301" r:id="rId47"/>
    <p:sldId id="302" r:id="rId48"/>
    <p:sldId id="303" r:id="rId49"/>
    <p:sldId id="304" r:id="rId50"/>
    <p:sldId id="305" r:id="rId51"/>
    <p:sldId id="306" r:id="rId52"/>
  </p:sldIdLst>
  <p:sldSz cx="12192000" cy="6858000"/>
  <p:notesSz cx="6858000" cy="9872663"/>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y, Kirsty" initials="FK" lastIdx="5" clrIdx="0">
    <p:extLst>
      <p:ext uri="{19B8F6BF-5375-455C-9EA6-DF929625EA0E}">
        <p15:presenceInfo xmlns:p15="http://schemas.microsoft.com/office/powerpoint/2012/main" userId="S-1-5-21-155252513-1967951128-3498227145-23549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C77D40-A898-2440-888B-DEE3BE728309}" v="66" dt="2023-08-30T13:09:18.541"/>
    <p1510:client id="{EA3F3B0C-1735-4782-AA34-CA8D167ED1A1}" v="34" dt="2023-08-29T13:17:40.5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92" d="100"/>
          <a:sy n="92" d="100"/>
        </p:scale>
        <p:origin x="2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5348"/>
          </a:xfrm>
          <a:prstGeom prst="rect">
            <a:avLst/>
          </a:prstGeom>
        </p:spPr>
        <p:txBody>
          <a:bodyPr vert="horz" lIns="91440" tIns="45720" rIns="91440" bIns="45720" rtlCol="0"/>
          <a:lstStyle>
            <a:lvl1pPr algn="r">
              <a:defRPr sz="1200"/>
            </a:lvl1pPr>
          </a:lstStyle>
          <a:p>
            <a:fld id="{E7AD121B-6B32-4DDF-B987-8740AFDC691C}" type="datetimeFigureOut">
              <a:t>5/28/2025</a:t>
            </a:fld>
            <a:endParaRPr lang="en-GB"/>
          </a:p>
        </p:txBody>
      </p:sp>
      <p:sp>
        <p:nvSpPr>
          <p:cNvPr id="4" name="Slide Image Placeholder 3"/>
          <p:cNvSpPr>
            <a:spLocks noGrp="1" noRot="1" noChangeAspect="1"/>
          </p:cNvSpPr>
          <p:nvPr>
            <p:ph type="sldImg" idx="2"/>
          </p:nvPr>
        </p:nvSpPr>
        <p:spPr>
          <a:xfrm>
            <a:off x="468313" y="1233488"/>
            <a:ext cx="592137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51219"/>
            <a:ext cx="5486400" cy="388736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377317"/>
            <a:ext cx="2971800"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377317"/>
            <a:ext cx="2971800" cy="495347"/>
          </a:xfrm>
          <a:prstGeom prst="rect">
            <a:avLst/>
          </a:prstGeom>
        </p:spPr>
        <p:txBody>
          <a:bodyPr vert="horz" lIns="91440" tIns="45720" rIns="91440" bIns="45720" rtlCol="0" anchor="b"/>
          <a:lstStyle>
            <a:lvl1pPr algn="r">
              <a:defRPr sz="1200"/>
            </a:lvl1pPr>
          </a:lstStyle>
          <a:p>
            <a:fld id="{6D723E28-6996-4636-BA69-F97A8B2111BA}" type="slidenum">
              <a:t>‹#›</a:t>
            </a:fld>
            <a:endParaRPr lang="en-GB"/>
          </a:p>
        </p:txBody>
      </p:sp>
    </p:spTree>
    <p:extLst>
      <p:ext uri="{BB962C8B-B14F-4D97-AF65-F5344CB8AC3E}">
        <p14:creationId xmlns:p14="http://schemas.microsoft.com/office/powerpoint/2010/main" val="1152664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fld id="{B9C0B086-FDA4-4157-A2C9-F832DA8BDFC3}" type="slidenum">
              <a:rPr lang="en-US" altLang="en-US" smtClean="0">
                <a:solidFill>
                  <a:srgbClr val="000000"/>
                </a:solidFill>
                <a:ea typeface="ＭＳ Ｐゴシック" panose="020B0600070205080204" pitchFamily="34" charset="-128"/>
              </a:rPr>
              <a:pPr eaLnBrk="0" hangingPunct="0"/>
              <a:t>1</a:t>
            </a:fld>
            <a:endParaRPr lang="en-US" altLang="en-US">
              <a:solidFill>
                <a:srgbClr val="000000"/>
              </a:solidFill>
              <a:ea typeface="ＭＳ Ｐゴシック" panose="020B0600070205080204" pitchFamily="34" charset="-128"/>
            </a:endParaRPr>
          </a:p>
        </p:txBody>
      </p:sp>
      <p:sp>
        <p:nvSpPr>
          <p:cNvPr id="5123" name="Rectangle 2"/>
          <p:cNvSpPr>
            <a:spLocks noGrp="1" noRot="1" noChangeAspect="1" noChangeArrowheads="1" noTextEdit="1"/>
          </p:cNvSpPr>
          <p:nvPr>
            <p:ph type="sldImg"/>
          </p:nvPr>
        </p:nvSpPr>
        <p:spPr bwMode="auto">
          <a:xfrm>
            <a:off x="138113" y="739775"/>
            <a:ext cx="6581775"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Tree>
    <p:extLst>
      <p:ext uri="{BB962C8B-B14F-4D97-AF65-F5344CB8AC3E}">
        <p14:creationId xmlns:p14="http://schemas.microsoft.com/office/powerpoint/2010/main" val="2682571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39775"/>
            <a:ext cx="6581775" cy="370363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06969CE2-E5E9-49B2-B041-0E1DE7AD1AA1}" type="slidenum">
              <a:rPr lang="en-GB" altLang="en-US" smtClean="0"/>
              <a:pPr>
                <a:defRPr/>
              </a:pPr>
              <a:t>12</a:t>
            </a:fld>
            <a:endParaRPr lang="en-GB" altLang="en-US"/>
          </a:p>
        </p:txBody>
      </p:sp>
    </p:spTree>
    <p:extLst>
      <p:ext uri="{BB962C8B-B14F-4D97-AF65-F5344CB8AC3E}">
        <p14:creationId xmlns:p14="http://schemas.microsoft.com/office/powerpoint/2010/main" val="1203441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39775"/>
            <a:ext cx="6581775"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6969CE2-E5E9-49B2-B041-0E1DE7AD1AA1}" type="slidenum">
              <a:rPr lang="en-GB" altLang="en-US" smtClean="0"/>
              <a:pPr>
                <a:defRPr/>
              </a:pPr>
              <a:t>13</a:t>
            </a:fld>
            <a:endParaRPr lang="en-GB" altLang="en-US"/>
          </a:p>
        </p:txBody>
      </p:sp>
    </p:spTree>
    <p:extLst>
      <p:ext uri="{BB962C8B-B14F-4D97-AF65-F5344CB8AC3E}">
        <p14:creationId xmlns:p14="http://schemas.microsoft.com/office/powerpoint/2010/main" val="3216292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39775"/>
            <a:ext cx="6581775" cy="370363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06969CE2-E5E9-49B2-B041-0E1DE7AD1AA1}" type="slidenum">
              <a:rPr lang="en-GB" altLang="en-US" smtClean="0"/>
              <a:pPr>
                <a:defRPr/>
              </a:pPr>
              <a:t>14</a:t>
            </a:fld>
            <a:endParaRPr lang="en-GB" altLang="en-US"/>
          </a:p>
        </p:txBody>
      </p:sp>
    </p:spTree>
    <p:extLst>
      <p:ext uri="{BB962C8B-B14F-4D97-AF65-F5344CB8AC3E}">
        <p14:creationId xmlns:p14="http://schemas.microsoft.com/office/powerpoint/2010/main" val="4128378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138113" y="739775"/>
            <a:ext cx="6581775"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3EC2BA2-484A-4FF4-A846-AFFD6224599F}" type="slidenum">
              <a:rPr lang="en-GB" altLang="en-US" smtClean="0">
                <a:latin typeface="Calibri" panose="020F0502020204030204" pitchFamily="34" charset="0"/>
              </a:rPr>
              <a:pPr/>
              <a:t>18</a:t>
            </a:fld>
            <a:endParaRPr lang="en-GB" altLang="en-US">
              <a:latin typeface="Calibri" panose="020F0502020204030204" pitchFamily="34" charset="0"/>
            </a:endParaRPr>
          </a:p>
        </p:txBody>
      </p:sp>
    </p:spTree>
    <p:extLst>
      <p:ext uri="{BB962C8B-B14F-4D97-AF65-F5344CB8AC3E}">
        <p14:creationId xmlns:p14="http://schemas.microsoft.com/office/powerpoint/2010/main" val="362652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39775"/>
            <a:ext cx="6581775"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6969CE2-E5E9-49B2-B041-0E1DE7AD1AA1}" type="slidenum">
              <a:rPr lang="en-GB" altLang="en-US" smtClean="0"/>
              <a:pPr>
                <a:defRPr/>
              </a:pPr>
              <a:t>29</a:t>
            </a:fld>
            <a:endParaRPr lang="en-GB" altLang="en-US"/>
          </a:p>
        </p:txBody>
      </p:sp>
    </p:spTree>
    <p:extLst>
      <p:ext uri="{BB962C8B-B14F-4D97-AF65-F5344CB8AC3E}">
        <p14:creationId xmlns:p14="http://schemas.microsoft.com/office/powerpoint/2010/main" val="2256169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39775"/>
            <a:ext cx="6581775" cy="37036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969CE2-E5E9-49B2-B041-0E1DE7AD1AA1}" type="slidenum">
              <a:rPr lang="en-GB" altLang="en-US" smtClean="0"/>
              <a:pPr>
                <a:defRPr/>
              </a:pPr>
              <a:t>30</a:t>
            </a:fld>
            <a:endParaRPr lang="en-GB" altLang="en-US"/>
          </a:p>
        </p:txBody>
      </p:sp>
    </p:spTree>
    <p:extLst>
      <p:ext uri="{BB962C8B-B14F-4D97-AF65-F5344CB8AC3E}">
        <p14:creationId xmlns:p14="http://schemas.microsoft.com/office/powerpoint/2010/main" val="1205439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39775"/>
            <a:ext cx="6581775" cy="37036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969CE2-E5E9-49B2-B041-0E1DE7AD1AA1}" type="slidenum">
              <a:rPr lang="en-GB" altLang="en-US" smtClean="0"/>
              <a:pPr>
                <a:defRPr/>
              </a:pPr>
              <a:t>31</a:t>
            </a:fld>
            <a:endParaRPr lang="en-GB" altLang="en-US"/>
          </a:p>
        </p:txBody>
      </p:sp>
    </p:spTree>
    <p:extLst>
      <p:ext uri="{BB962C8B-B14F-4D97-AF65-F5344CB8AC3E}">
        <p14:creationId xmlns:p14="http://schemas.microsoft.com/office/powerpoint/2010/main" val="1976736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38113" y="739775"/>
            <a:ext cx="6581775"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latin typeface="Arial" panose="020B0604020202020204" pitchFamily="34" charset="0"/>
              <a:cs typeface="Arial" panose="020B0604020202020204" pitchFamily="34" charset="0"/>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A701999-E3B6-46E2-BB3C-FF1BE7939288}" type="slidenum">
              <a:rPr lang="en-GB" altLang="en-US" smtClean="0">
                <a:latin typeface="Calibri" panose="020F0502020204030204" pitchFamily="34" charset="0"/>
              </a:rPr>
              <a:pPr/>
              <a:t>34</a:t>
            </a:fld>
            <a:endParaRPr lang="en-GB" altLang="en-US">
              <a:latin typeface="Calibri" panose="020F0502020204030204" pitchFamily="34" charset="0"/>
            </a:endParaRPr>
          </a:p>
        </p:txBody>
      </p:sp>
    </p:spTree>
    <p:extLst>
      <p:ext uri="{BB962C8B-B14F-4D97-AF65-F5344CB8AC3E}">
        <p14:creationId xmlns:p14="http://schemas.microsoft.com/office/powerpoint/2010/main" val="83626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39775"/>
            <a:ext cx="6581775" cy="37036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969CE2-E5E9-49B2-B041-0E1DE7AD1AA1}" type="slidenum">
              <a:rPr lang="en-GB" altLang="en-US" smtClean="0"/>
              <a:pPr>
                <a:defRPr/>
              </a:pPr>
              <a:t>36</a:t>
            </a:fld>
            <a:endParaRPr lang="en-GB" altLang="en-US"/>
          </a:p>
        </p:txBody>
      </p:sp>
    </p:spTree>
    <p:extLst>
      <p:ext uri="{BB962C8B-B14F-4D97-AF65-F5344CB8AC3E}">
        <p14:creationId xmlns:p14="http://schemas.microsoft.com/office/powerpoint/2010/main" val="4042075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38113" y="739775"/>
            <a:ext cx="6581775"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latin typeface="Arial" panose="020B0604020202020204" pitchFamily="34" charset="0"/>
              <a:cs typeface="Arial" panose="020B0604020202020204" pitchFamily="34" charset="0"/>
            </a:endParaRPr>
          </a:p>
          <a:p>
            <a:endParaRPr lang="en-GB" altLang="en-US"/>
          </a:p>
          <a:p>
            <a:endParaRPr lang="en-GB" altLang="en-US"/>
          </a:p>
          <a:p>
            <a:endParaRPr lang="en-GB"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D54B4E5-D6B4-4A5E-8EE1-AD3809F4E0B7}" type="slidenum">
              <a:rPr lang="en-GB" altLang="en-US" smtClean="0">
                <a:latin typeface="Calibri" panose="020F0502020204030204" pitchFamily="34" charset="0"/>
              </a:rPr>
              <a:pPr/>
              <a:t>38</a:t>
            </a:fld>
            <a:endParaRPr lang="en-GB" altLang="en-US">
              <a:latin typeface="Calibri" panose="020F0502020204030204" pitchFamily="34" charset="0"/>
            </a:endParaRPr>
          </a:p>
        </p:txBody>
      </p:sp>
    </p:spTree>
    <p:extLst>
      <p:ext uri="{BB962C8B-B14F-4D97-AF65-F5344CB8AC3E}">
        <p14:creationId xmlns:p14="http://schemas.microsoft.com/office/powerpoint/2010/main" val="1230180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38113" y="739775"/>
            <a:ext cx="6581775"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437EB0F-3932-4A27-A079-A9ED84845AB0}" type="slidenum">
              <a:rPr lang="en-GB" altLang="en-US" smtClean="0">
                <a:latin typeface="Calibri" panose="020F0502020204030204" pitchFamily="34" charset="0"/>
              </a:rPr>
              <a:pPr/>
              <a:t>3</a:t>
            </a:fld>
            <a:endParaRPr lang="en-GB" altLang="en-US">
              <a:latin typeface="Calibri" panose="020F0502020204030204" pitchFamily="34" charset="0"/>
            </a:endParaRPr>
          </a:p>
        </p:txBody>
      </p:sp>
    </p:spTree>
    <p:extLst>
      <p:ext uri="{BB962C8B-B14F-4D97-AF65-F5344CB8AC3E}">
        <p14:creationId xmlns:p14="http://schemas.microsoft.com/office/powerpoint/2010/main" val="2710910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138113" y="739775"/>
            <a:ext cx="6581775"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GB" altLang="en-US">
              <a:latin typeface="Arial" panose="020B0604020202020204" pitchFamily="34" charset="0"/>
              <a:cs typeface="Arial" panose="020B0604020202020204" pitchFamily="34" charset="0"/>
            </a:endParaRPr>
          </a:p>
          <a:p>
            <a:pPr>
              <a:defRPr/>
            </a:pPr>
            <a:endParaRPr lang="en-GB" altLang="en-US">
              <a:latin typeface="Arial" panose="020B0604020202020204" pitchFamily="34" charset="0"/>
              <a:cs typeface="Arial" panose="020B0604020202020204" pitchFamily="34" charset="0"/>
            </a:endParaRPr>
          </a:p>
          <a:p>
            <a:pPr>
              <a:defRPr/>
            </a:pPr>
            <a:endParaRPr lang="en-GB"/>
          </a:p>
          <a:p>
            <a:pPr>
              <a:defRPr/>
            </a:pPr>
            <a:endParaRPr lang="en-GB"/>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484C10-4938-421F-B10A-A0F58A59CBC9}" type="slidenum">
              <a:rPr lang="en-GB" altLang="en-US" smtClean="0">
                <a:latin typeface="Calibri" panose="020F0502020204030204" pitchFamily="34" charset="0"/>
              </a:rPr>
              <a:pPr/>
              <a:t>39</a:t>
            </a:fld>
            <a:endParaRPr lang="en-GB" altLang="en-US">
              <a:latin typeface="Calibri" panose="020F0502020204030204" pitchFamily="34" charset="0"/>
            </a:endParaRPr>
          </a:p>
        </p:txBody>
      </p:sp>
    </p:spTree>
    <p:extLst>
      <p:ext uri="{BB962C8B-B14F-4D97-AF65-F5344CB8AC3E}">
        <p14:creationId xmlns:p14="http://schemas.microsoft.com/office/powerpoint/2010/main" val="1887861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39775"/>
            <a:ext cx="6581775" cy="37036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969CE2-E5E9-49B2-B041-0E1DE7AD1AA1}" type="slidenum">
              <a:rPr lang="en-GB" altLang="en-US" smtClean="0"/>
              <a:pPr>
                <a:defRPr/>
              </a:pPr>
              <a:t>42</a:t>
            </a:fld>
            <a:endParaRPr lang="en-GB" altLang="en-US"/>
          </a:p>
        </p:txBody>
      </p:sp>
    </p:spTree>
    <p:extLst>
      <p:ext uri="{BB962C8B-B14F-4D97-AF65-F5344CB8AC3E}">
        <p14:creationId xmlns:p14="http://schemas.microsoft.com/office/powerpoint/2010/main" val="892270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39775"/>
            <a:ext cx="6581775" cy="3703638"/>
          </a:xfrm>
        </p:spPr>
      </p:sp>
      <p:sp>
        <p:nvSpPr>
          <p:cNvPr id="3" name="Notes Placeholder 2"/>
          <p:cNvSpPr>
            <a:spLocks noGrp="1"/>
          </p:cNvSpPr>
          <p:nvPr>
            <p:ph type="body" idx="1"/>
          </p:nvPr>
        </p:nvSpPr>
        <p:spPr/>
        <p:txBody>
          <a:bodyPr/>
          <a:lstStyle/>
          <a:p>
            <a:r>
              <a:rPr lang="en-GB" altLang="en-US" b="0"/>
              <a:t> </a:t>
            </a:r>
          </a:p>
          <a:p>
            <a:endParaRPr lang="en-GB"/>
          </a:p>
        </p:txBody>
      </p:sp>
      <p:sp>
        <p:nvSpPr>
          <p:cNvPr id="4" name="Slide Number Placeholder 3"/>
          <p:cNvSpPr>
            <a:spLocks noGrp="1"/>
          </p:cNvSpPr>
          <p:nvPr>
            <p:ph type="sldNum" sz="quarter" idx="10"/>
          </p:nvPr>
        </p:nvSpPr>
        <p:spPr/>
        <p:txBody>
          <a:bodyPr/>
          <a:lstStyle/>
          <a:p>
            <a:pPr>
              <a:defRPr/>
            </a:pPr>
            <a:fld id="{06969CE2-E5E9-49B2-B041-0E1DE7AD1AA1}" type="slidenum">
              <a:rPr lang="en-GB" altLang="en-US" smtClean="0"/>
              <a:pPr>
                <a:defRPr/>
              </a:pPr>
              <a:t>49</a:t>
            </a:fld>
            <a:endParaRPr lang="en-GB" altLang="en-US"/>
          </a:p>
        </p:txBody>
      </p:sp>
    </p:spTree>
    <p:extLst>
      <p:ext uri="{BB962C8B-B14F-4D97-AF65-F5344CB8AC3E}">
        <p14:creationId xmlns:p14="http://schemas.microsoft.com/office/powerpoint/2010/main" val="1382141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39775"/>
            <a:ext cx="6581775" cy="37036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969CE2-E5E9-49B2-B041-0E1DE7AD1AA1}" type="slidenum">
              <a:rPr lang="en-GB" altLang="en-US" smtClean="0"/>
              <a:pPr>
                <a:defRPr/>
              </a:pPr>
              <a:t>50</a:t>
            </a:fld>
            <a:endParaRPr lang="en-GB" altLang="en-US"/>
          </a:p>
        </p:txBody>
      </p:sp>
    </p:spTree>
    <p:extLst>
      <p:ext uri="{BB962C8B-B14F-4D97-AF65-F5344CB8AC3E}">
        <p14:creationId xmlns:p14="http://schemas.microsoft.com/office/powerpoint/2010/main" val="58824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154C3E6-C42D-49F4-A24B-0D265445464A}" type="slidenum">
              <a:rPr lang="en-US" altLang="en-US">
                <a:latin typeface="Calibri" panose="020F0502020204030204" pitchFamily="34" charset="0"/>
                <a:ea typeface="ＭＳ Ｐゴシック" panose="020B0600070205080204" pitchFamily="34" charset="-128"/>
              </a:rPr>
              <a:pPr eaLnBrk="1" hangingPunct="1"/>
              <a:t>4</a:t>
            </a:fld>
            <a:endParaRPr lang="en-US" altLang="en-US">
              <a:latin typeface="Calibri" panose="020F0502020204030204" pitchFamily="34" charset="0"/>
              <a:ea typeface="ＭＳ Ｐゴシック" panose="020B0600070205080204" pitchFamily="34" charset="-128"/>
            </a:endParaRPr>
          </a:p>
        </p:txBody>
      </p:sp>
      <p:sp>
        <p:nvSpPr>
          <p:cNvPr id="88067" name="Rectangle 2"/>
          <p:cNvSpPr>
            <a:spLocks noGrp="1" noRot="1" noChangeAspect="1" noChangeArrowheads="1" noTextEdit="1"/>
          </p:cNvSpPr>
          <p:nvPr>
            <p:ph type="sldImg"/>
          </p:nvPr>
        </p:nvSpPr>
        <p:spPr bwMode="auto">
          <a:xfrm>
            <a:off x="138113" y="739775"/>
            <a:ext cx="6581775"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965068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xfrm>
            <a:off x="138113" y="739775"/>
            <a:ext cx="6581775"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00F2F6E-5C35-49CE-A441-72C16E96ECA8}" type="slidenum">
              <a:rPr lang="en-GB" altLang="en-US">
                <a:latin typeface="Calibri" panose="020F0502020204030204" pitchFamily="34" charset="0"/>
              </a:rPr>
              <a:pPr eaLnBrk="1" hangingPunct="1"/>
              <a:t>5</a:t>
            </a:fld>
            <a:endParaRPr lang="en-GB" altLang="en-US">
              <a:latin typeface="Calibri" panose="020F0502020204030204" pitchFamily="34" charset="0"/>
            </a:endParaRPr>
          </a:p>
        </p:txBody>
      </p:sp>
    </p:spTree>
    <p:extLst>
      <p:ext uri="{BB962C8B-B14F-4D97-AF65-F5344CB8AC3E}">
        <p14:creationId xmlns:p14="http://schemas.microsoft.com/office/powerpoint/2010/main" val="337821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39775"/>
            <a:ext cx="6581775"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60D244D-FE82-4B60-817E-B4AFA97B8C33}" type="slidenum">
              <a:rPr lang="en-GB" altLang="en-US" smtClean="0"/>
              <a:pPr>
                <a:defRPr/>
              </a:pPr>
              <a:t>6</a:t>
            </a:fld>
            <a:endParaRPr lang="en-GB" altLang="en-US"/>
          </a:p>
        </p:txBody>
      </p:sp>
    </p:spTree>
    <p:extLst>
      <p:ext uri="{BB962C8B-B14F-4D97-AF65-F5344CB8AC3E}">
        <p14:creationId xmlns:p14="http://schemas.microsoft.com/office/powerpoint/2010/main" val="955873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138113" y="739775"/>
            <a:ext cx="6581775"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Slide Number Placeholder 3"/>
          <p:cNvSpPr>
            <a:spLocks noGrp="1"/>
          </p:cNvSpPr>
          <p:nvPr>
            <p:ph type="sldNum" sz="quarter" idx="5"/>
          </p:nvPr>
        </p:nvSpPr>
        <p:spPr/>
        <p:txBody>
          <a:bodyPr/>
          <a:lstStyle/>
          <a:p>
            <a:pPr>
              <a:defRPr/>
            </a:pPr>
            <a:fld id="{AA151A2B-9BDA-4BF7-A319-A3DADB2E2CC3}" type="slidenum">
              <a:rPr lang="en-GB" smtClean="0"/>
              <a:pPr>
                <a:defRPr/>
              </a:pPr>
              <a:t>7</a:t>
            </a:fld>
            <a:endParaRPr lang="en-GB"/>
          </a:p>
        </p:txBody>
      </p:sp>
    </p:spTree>
    <p:extLst>
      <p:ext uri="{BB962C8B-B14F-4D97-AF65-F5344CB8AC3E}">
        <p14:creationId xmlns:p14="http://schemas.microsoft.com/office/powerpoint/2010/main" val="2415560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138113" y="739775"/>
            <a:ext cx="6581775"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latin typeface="Arial" panose="020B0604020202020204" pitchFamily="34" charset="0"/>
              <a:cs typeface="Arial" panose="020B0604020202020204" pitchFamily="34" charset="0"/>
            </a:endParaRPr>
          </a:p>
          <a:p>
            <a:endParaRPr lang="en-GB" altLang="en-US" dirty="0"/>
          </a:p>
          <a:p>
            <a:endParaRPr lang="en-GB" altLang="en-US" dirty="0"/>
          </a:p>
          <a:p>
            <a:endParaRPr lang="en-GB" altLang="en-US" dirty="0"/>
          </a:p>
        </p:txBody>
      </p:sp>
      <p:sp>
        <p:nvSpPr>
          <p:cNvPr id="4" name="Slide Number Placeholder 3"/>
          <p:cNvSpPr>
            <a:spLocks noGrp="1"/>
          </p:cNvSpPr>
          <p:nvPr>
            <p:ph type="sldNum" sz="quarter" idx="5"/>
          </p:nvPr>
        </p:nvSpPr>
        <p:spPr/>
        <p:txBody>
          <a:bodyPr/>
          <a:lstStyle/>
          <a:p>
            <a:pPr>
              <a:defRPr/>
            </a:pPr>
            <a:fld id="{323F99B8-DDB2-4F3B-89E5-272B1D252199}" type="slidenum">
              <a:rPr lang="en-GB" smtClean="0"/>
              <a:pPr>
                <a:defRPr/>
              </a:pPr>
              <a:t>9</a:t>
            </a:fld>
            <a:endParaRPr lang="en-GB"/>
          </a:p>
        </p:txBody>
      </p:sp>
    </p:spTree>
    <p:extLst>
      <p:ext uri="{BB962C8B-B14F-4D97-AF65-F5344CB8AC3E}">
        <p14:creationId xmlns:p14="http://schemas.microsoft.com/office/powerpoint/2010/main" val="3927293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138113" y="739775"/>
            <a:ext cx="6581775"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3EC2BA2-484A-4FF4-A846-AFFD6224599F}" type="slidenum">
              <a:rPr lang="en-GB" altLang="en-US" smtClean="0">
                <a:latin typeface="Calibri" panose="020F0502020204030204" pitchFamily="34" charset="0"/>
              </a:rPr>
              <a:pPr/>
              <a:t>10</a:t>
            </a:fld>
            <a:endParaRPr lang="en-GB" altLang="en-US">
              <a:latin typeface="Calibri" panose="020F0502020204030204" pitchFamily="34" charset="0"/>
            </a:endParaRPr>
          </a:p>
        </p:txBody>
      </p:sp>
    </p:spTree>
    <p:extLst>
      <p:ext uri="{BB962C8B-B14F-4D97-AF65-F5344CB8AC3E}">
        <p14:creationId xmlns:p14="http://schemas.microsoft.com/office/powerpoint/2010/main" val="1682947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39775"/>
            <a:ext cx="6581775"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6969CE2-E5E9-49B2-B041-0E1DE7AD1AA1}" type="slidenum">
              <a:rPr lang="en-GB" altLang="en-US" smtClean="0"/>
              <a:pPr>
                <a:defRPr/>
              </a:pPr>
              <a:t>11</a:t>
            </a:fld>
            <a:endParaRPr lang="en-GB" altLang="en-US"/>
          </a:p>
        </p:txBody>
      </p:sp>
    </p:spTree>
    <p:extLst>
      <p:ext uri="{BB962C8B-B14F-4D97-AF65-F5344CB8AC3E}">
        <p14:creationId xmlns:p14="http://schemas.microsoft.com/office/powerpoint/2010/main" val="247614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28/05/2025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28/05/2025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28/05/2025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12" descr="Food First logo_final.ai"/>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434" y="188913"/>
            <a:ext cx="201083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logo_NHSGGC_RGB"/>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35634" y="260350"/>
            <a:ext cx="1883833"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624417" y="6381750"/>
            <a:ext cx="1151467" cy="287338"/>
          </a:xfrm>
          <a:prstGeom prst="rect">
            <a:avLst/>
          </a:prstGeom>
          <a:solidFill>
            <a:srgbClr val="FEF5E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915019" y="1720826"/>
            <a:ext cx="10363200" cy="1470025"/>
          </a:xfrm>
        </p:spPr>
        <p:txBody>
          <a:bodyPr/>
          <a:lstStyle>
            <a:lvl1pPr>
              <a:defRPr b="0" i="0">
                <a:latin typeface="Arial"/>
                <a:cs typeface="Arial"/>
              </a:defRPr>
            </a:lvl1pPr>
          </a:lstStyle>
          <a:p>
            <a:r>
              <a:rPr lang="en-US" dirty="0"/>
              <a:t>Click to edit Master title style</a:t>
            </a:r>
            <a:endParaRPr lang="en-GB" dirty="0"/>
          </a:p>
        </p:txBody>
      </p:sp>
      <p:sp>
        <p:nvSpPr>
          <p:cNvPr id="3" name="Subtitle 2"/>
          <p:cNvSpPr>
            <a:spLocks noGrp="1"/>
          </p:cNvSpPr>
          <p:nvPr>
            <p:ph type="subTitle" idx="1"/>
          </p:nvPr>
        </p:nvSpPr>
        <p:spPr>
          <a:xfrm>
            <a:off x="3215680" y="3476600"/>
            <a:ext cx="5856651" cy="1176536"/>
          </a:xfrm>
        </p:spPr>
        <p:txBody>
          <a:bodyPr>
            <a:normAutofit/>
          </a:bodyPr>
          <a:lstStyle>
            <a:lvl1pPr marL="0" indent="0" algn="ctr">
              <a:buNone/>
              <a:defRPr sz="2800" b="1" i="0">
                <a:solidFill>
                  <a:schemeClr val="tx1">
                    <a:lumMod val="65000"/>
                    <a:lumOff val="3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0836" y="3408084"/>
            <a:ext cx="2623795" cy="2778136"/>
          </a:xfrm>
          <a:prstGeom prst="rect">
            <a:avLst/>
          </a:prstGeom>
          <a:scene3d>
            <a:camera prst="orthographicFront"/>
            <a:lightRig rig="threePt" dir="t"/>
          </a:scene3d>
          <a:sp3d extrusionH="76200">
            <a:bevelT w="44450"/>
            <a:bevelB w="38100"/>
            <a:extrusionClr>
              <a:srgbClr val="0391BF"/>
            </a:extrusionClr>
          </a:sp3d>
        </p:spPr>
      </p:pic>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87251" y="3501008"/>
            <a:ext cx="2536032" cy="2685212"/>
          </a:xfrm>
          <a:prstGeom prst="rect">
            <a:avLst/>
          </a:prstGeom>
          <a:scene3d>
            <a:camera prst="orthographicFront"/>
            <a:lightRig rig="threePt" dir="t"/>
          </a:scene3d>
          <a:sp3d extrusionH="25400">
            <a:bevelT w="38100"/>
            <a:bevelB w="38100"/>
          </a:sp3d>
        </p:spPr>
      </p:pic>
    </p:spTree>
    <p:extLst>
      <p:ext uri="{BB962C8B-B14F-4D97-AF65-F5344CB8AC3E}">
        <p14:creationId xmlns:p14="http://schemas.microsoft.com/office/powerpoint/2010/main" val="4146719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pPr>
              <a:defRPr/>
            </a:pPr>
            <a:fld id="{3C4D33F5-15C3-4728-A4AB-7FDB09BD7CC4}" type="slidenum">
              <a:rPr lang="en-GB" altLang="en-US"/>
              <a:pPr>
                <a:defRPr/>
              </a:pPr>
              <a:t>‹#›</a:t>
            </a:fld>
            <a:endParaRPr lang="en-GB" altLang="en-US"/>
          </a:p>
        </p:txBody>
      </p:sp>
    </p:spTree>
    <p:extLst>
      <p:ext uri="{BB962C8B-B14F-4D97-AF65-F5344CB8AC3E}">
        <p14:creationId xmlns:p14="http://schemas.microsoft.com/office/powerpoint/2010/main" val="2508675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609600" y="1600201"/>
            <a:ext cx="5384800" cy="4525963"/>
          </a:xfrm>
        </p:spPr>
        <p:txBody>
          <a:bodyPr/>
          <a:lstStyle>
            <a:lvl1pPr>
              <a:defRPr sz="2800">
                <a:solidFill>
                  <a:srgbClr val="0391BF"/>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2800">
                <a:solidFill>
                  <a:srgbClr val="0391BF"/>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5"/>
          <p:cNvSpPr>
            <a:spLocks noGrp="1"/>
          </p:cNvSpPr>
          <p:nvPr>
            <p:ph type="sldNum" sz="quarter" idx="10"/>
          </p:nvPr>
        </p:nvSpPr>
        <p:spPr/>
        <p:txBody>
          <a:bodyPr/>
          <a:lstStyle>
            <a:lvl1pPr>
              <a:defRPr/>
            </a:lvl1pPr>
          </a:lstStyle>
          <a:p>
            <a:pPr>
              <a:defRPr/>
            </a:pPr>
            <a:fld id="{D2037389-9442-4B19-9696-CC5CE401DBEC}" type="slidenum">
              <a:rPr lang="en-GB" altLang="en-US"/>
              <a:pPr>
                <a:defRPr/>
              </a:pPr>
              <a:t>‹#›</a:t>
            </a:fld>
            <a:endParaRPr lang="en-GB" altLang="en-US"/>
          </a:p>
        </p:txBody>
      </p:sp>
    </p:spTree>
    <p:extLst>
      <p:ext uri="{BB962C8B-B14F-4D97-AF65-F5344CB8AC3E}">
        <p14:creationId xmlns:p14="http://schemas.microsoft.com/office/powerpoint/2010/main" val="921928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rgbClr val="0391B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rgbClr val="0391B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p:cNvSpPr>
            <a:spLocks noGrp="1"/>
          </p:cNvSpPr>
          <p:nvPr>
            <p:ph type="sldNum" sz="quarter" idx="10"/>
          </p:nvPr>
        </p:nvSpPr>
        <p:spPr/>
        <p:txBody>
          <a:bodyPr/>
          <a:lstStyle>
            <a:lvl1pPr>
              <a:defRPr/>
            </a:lvl1pPr>
          </a:lstStyle>
          <a:p>
            <a:pPr>
              <a:defRPr/>
            </a:pPr>
            <a:fld id="{0A1C5EC7-E968-4169-88FB-AD813E13A655}" type="slidenum">
              <a:rPr lang="en-GB" altLang="en-US"/>
              <a:pPr>
                <a:defRPr/>
              </a:pPr>
              <a:t>‹#›</a:t>
            </a:fld>
            <a:endParaRPr lang="en-GB" altLang="en-US"/>
          </a:p>
        </p:txBody>
      </p:sp>
    </p:spTree>
    <p:extLst>
      <p:ext uri="{BB962C8B-B14F-4D97-AF65-F5344CB8AC3E}">
        <p14:creationId xmlns:p14="http://schemas.microsoft.com/office/powerpoint/2010/main" val="3844725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5"/>
          <p:cNvSpPr>
            <a:spLocks noGrp="1"/>
          </p:cNvSpPr>
          <p:nvPr>
            <p:ph type="sldNum" sz="quarter" idx="10"/>
          </p:nvPr>
        </p:nvSpPr>
        <p:spPr/>
        <p:txBody>
          <a:bodyPr/>
          <a:lstStyle>
            <a:lvl1pPr>
              <a:defRPr/>
            </a:lvl1pPr>
          </a:lstStyle>
          <a:p>
            <a:pPr>
              <a:defRPr/>
            </a:pPr>
            <a:fld id="{5969B472-F8BB-44C1-A699-A317E65B5AD7}" type="slidenum">
              <a:rPr lang="en-GB" altLang="en-US"/>
              <a:pPr>
                <a:defRPr/>
              </a:pPr>
              <a:t>‹#›</a:t>
            </a:fld>
            <a:endParaRPr lang="en-GB" altLang="en-US"/>
          </a:p>
        </p:txBody>
      </p:sp>
    </p:spTree>
    <p:extLst>
      <p:ext uri="{BB962C8B-B14F-4D97-AF65-F5344CB8AC3E}">
        <p14:creationId xmlns:p14="http://schemas.microsoft.com/office/powerpoint/2010/main" val="3919418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FCBF880E-754C-4F94-8786-3B1AD93A3D09}" type="slidenum">
              <a:rPr lang="en-GB" altLang="en-US"/>
              <a:pPr>
                <a:defRPr/>
              </a:pPr>
              <a:t>‹#›</a:t>
            </a:fld>
            <a:endParaRPr lang="en-GB" altLang="en-US"/>
          </a:p>
        </p:txBody>
      </p:sp>
    </p:spTree>
    <p:extLst>
      <p:ext uri="{BB962C8B-B14F-4D97-AF65-F5344CB8AC3E}">
        <p14:creationId xmlns:p14="http://schemas.microsoft.com/office/powerpoint/2010/main" val="761523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18D93010-BEF2-4FDA-9FBB-FA461A5B713B}" type="slidenum">
              <a:rPr lang="en-GB" altLang="en-US"/>
              <a:pPr>
                <a:defRPr/>
              </a:pPr>
              <a:t>‹#›</a:t>
            </a:fld>
            <a:endParaRPr lang="en-GB" altLang="en-US"/>
          </a:p>
        </p:txBody>
      </p:sp>
    </p:spTree>
    <p:extLst>
      <p:ext uri="{BB962C8B-B14F-4D97-AF65-F5344CB8AC3E}">
        <p14:creationId xmlns:p14="http://schemas.microsoft.com/office/powerpoint/2010/main" val="1117570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28/05/2025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28/05/2025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28/05/2025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28/05/2025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28/05/2025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28/05/2025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28/05/2025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28/05/2025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28/05/2025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ounded Rectangle 6"/>
          <p:cNvSpPr/>
          <p:nvPr userDrawn="1"/>
        </p:nvSpPr>
        <p:spPr>
          <a:xfrm>
            <a:off x="143934" y="44451"/>
            <a:ext cx="11904133" cy="6697663"/>
          </a:xfrm>
          <a:prstGeom prst="roundRect">
            <a:avLst>
              <a:gd name="adj" fmla="val 4132"/>
            </a:avLst>
          </a:prstGeom>
          <a:solidFill>
            <a:srgbClr val="FEF5E9"/>
          </a:solidFill>
          <a:ln w="57150" cmpd="sng">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EF5E9"/>
              </a:solidFill>
            </a:endParaRPr>
          </a:p>
        </p:txBody>
      </p:sp>
      <p:sp>
        <p:nvSpPr>
          <p:cNvPr id="1027" name="TextBox 10"/>
          <p:cNvSpPr txBox="1">
            <a:spLocks noChangeArrowheads="1"/>
          </p:cNvSpPr>
          <p:nvPr userDrawn="1"/>
        </p:nvSpPr>
        <p:spPr bwMode="auto">
          <a:xfrm>
            <a:off x="624418" y="6381751"/>
            <a:ext cx="10943167" cy="276225"/>
          </a:xfrm>
          <a:prstGeom prst="rect">
            <a:avLst/>
          </a:prstGeom>
          <a:no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200">
                <a:solidFill>
                  <a:srgbClr val="0391BF"/>
                </a:solidFill>
              </a:rPr>
              <a:t>www.nhsggc.org.uk/foodfirst</a:t>
            </a:r>
          </a:p>
        </p:txBody>
      </p:sp>
      <p:sp>
        <p:nvSpPr>
          <p:cNvPr id="102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9" name="Text Placeholder 2"/>
          <p:cNvSpPr>
            <a:spLocks noGrp="1"/>
          </p:cNvSpPr>
          <p:nvPr>
            <p:ph type="body" idx="1"/>
          </p:nvPr>
        </p:nvSpPr>
        <p:spPr bwMode="auto">
          <a:xfrm>
            <a:off x="609600" y="142398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0391BF"/>
                </a:solidFill>
              </a:defRPr>
            </a:lvl1pPr>
          </a:lstStyle>
          <a:p>
            <a:pPr>
              <a:defRPr/>
            </a:pPr>
            <a:fld id="{E8C01919-192B-451A-A853-9899010FBEF9}" type="slidenum">
              <a:rPr lang="en-GB" altLang="en-US"/>
              <a:pPr>
                <a:defRPr/>
              </a:pPr>
              <a:t>‹#›</a:t>
            </a:fld>
            <a:endParaRPr lang="en-GB" altLang="en-US"/>
          </a:p>
        </p:txBody>
      </p:sp>
      <p:cxnSp>
        <p:nvCxnSpPr>
          <p:cNvPr id="9" name="Straight Connector 8"/>
          <p:cNvCxnSpPr/>
          <p:nvPr userDrawn="1"/>
        </p:nvCxnSpPr>
        <p:spPr>
          <a:xfrm>
            <a:off x="624418" y="6308725"/>
            <a:ext cx="10943167" cy="0"/>
          </a:xfrm>
          <a:prstGeom prst="line">
            <a:avLst/>
          </a:prstGeom>
          <a:ln>
            <a:solidFill>
              <a:srgbClr val="EE9C00"/>
            </a:solidFill>
          </a:ln>
          <a:effectLst/>
        </p:spPr>
        <p:style>
          <a:lnRef idx="2">
            <a:schemeClr val="accent1"/>
          </a:lnRef>
          <a:fillRef idx="0">
            <a:schemeClr val="accent1"/>
          </a:fillRef>
          <a:effectRef idx="1">
            <a:schemeClr val="accent1"/>
          </a:effectRef>
          <a:fontRef idx="minor">
            <a:schemeClr val="tx1"/>
          </a:fontRef>
        </p:style>
      </p:cxnSp>
      <p:pic>
        <p:nvPicPr>
          <p:cNvPr id="1032" name="Picture 9" descr="Food First logo_final.ai"/>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24418" y="6308725"/>
            <a:ext cx="10033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7" r:id="rId1"/>
    <p:sldLayoutId id="2147483821" r:id="rId2"/>
    <p:sldLayoutId id="2147483822" r:id="rId3"/>
    <p:sldLayoutId id="2147483823" r:id="rId4"/>
    <p:sldLayoutId id="2147483824" r:id="rId5"/>
    <p:sldLayoutId id="2147483825" r:id="rId6"/>
    <p:sldLayoutId id="2147483826" r:id="rId7"/>
  </p:sldLayoutIdLst>
  <p:txStyles>
    <p:titleStyle>
      <a:lvl1pPr algn="ctr" rtl="0" eaLnBrk="0" fontAlgn="base" hangingPunct="0">
        <a:spcBef>
          <a:spcPct val="0"/>
        </a:spcBef>
        <a:spcAft>
          <a:spcPct val="0"/>
        </a:spcAft>
        <a:defRPr sz="4200" kern="1200">
          <a:solidFill>
            <a:srgbClr val="0391BF"/>
          </a:solidFill>
          <a:latin typeface="Arial"/>
          <a:ea typeface="+mj-ea"/>
          <a:cs typeface="Arial"/>
        </a:defRPr>
      </a:lvl1pPr>
      <a:lvl2pPr algn="ctr" rtl="0" eaLnBrk="0" fontAlgn="base" hangingPunct="0">
        <a:spcBef>
          <a:spcPct val="0"/>
        </a:spcBef>
        <a:spcAft>
          <a:spcPct val="0"/>
        </a:spcAft>
        <a:defRPr sz="4200">
          <a:solidFill>
            <a:srgbClr val="0391BF"/>
          </a:solidFill>
          <a:latin typeface="Arial" charset="0"/>
          <a:cs typeface="Arial" charset="0"/>
        </a:defRPr>
      </a:lvl2pPr>
      <a:lvl3pPr algn="ctr" rtl="0" eaLnBrk="0" fontAlgn="base" hangingPunct="0">
        <a:spcBef>
          <a:spcPct val="0"/>
        </a:spcBef>
        <a:spcAft>
          <a:spcPct val="0"/>
        </a:spcAft>
        <a:defRPr sz="4200">
          <a:solidFill>
            <a:srgbClr val="0391BF"/>
          </a:solidFill>
          <a:latin typeface="Arial" charset="0"/>
          <a:cs typeface="Arial" charset="0"/>
        </a:defRPr>
      </a:lvl3pPr>
      <a:lvl4pPr algn="ctr" rtl="0" eaLnBrk="0" fontAlgn="base" hangingPunct="0">
        <a:spcBef>
          <a:spcPct val="0"/>
        </a:spcBef>
        <a:spcAft>
          <a:spcPct val="0"/>
        </a:spcAft>
        <a:defRPr sz="4200">
          <a:solidFill>
            <a:srgbClr val="0391BF"/>
          </a:solidFill>
          <a:latin typeface="Arial" charset="0"/>
          <a:cs typeface="Arial" charset="0"/>
        </a:defRPr>
      </a:lvl4pPr>
      <a:lvl5pPr algn="ctr" rtl="0" eaLnBrk="0" fontAlgn="base" hangingPunct="0">
        <a:spcBef>
          <a:spcPct val="0"/>
        </a:spcBef>
        <a:spcAft>
          <a:spcPct val="0"/>
        </a:spcAft>
        <a:defRPr sz="4200">
          <a:solidFill>
            <a:srgbClr val="0391BF"/>
          </a:solidFill>
          <a:latin typeface="Arial" charset="0"/>
          <a:cs typeface="Arial" charset="0"/>
        </a:defRPr>
      </a:lvl5pPr>
      <a:lvl6pPr marL="457200" algn="ctr" rtl="0" fontAlgn="base">
        <a:spcBef>
          <a:spcPct val="0"/>
        </a:spcBef>
        <a:spcAft>
          <a:spcPct val="0"/>
        </a:spcAft>
        <a:defRPr sz="4200">
          <a:solidFill>
            <a:srgbClr val="0391BF"/>
          </a:solidFill>
          <a:latin typeface="Arial" charset="0"/>
          <a:cs typeface="Arial" charset="0"/>
        </a:defRPr>
      </a:lvl6pPr>
      <a:lvl7pPr marL="914400" algn="ctr" rtl="0" fontAlgn="base">
        <a:spcBef>
          <a:spcPct val="0"/>
        </a:spcBef>
        <a:spcAft>
          <a:spcPct val="0"/>
        </a:spcAft>
        <a:defRPr sz="4200">
          <a:solidFill>
            <a:srgbClr val="0391BF"/>
          </a:solidFill>
          <a:latin typeface="Arial" charset="0"/>
          <a:cs typeface="Arial" charset="0"/>
        </a:defRPr>
      </a:lvl7pPr>
      <a:lvl8pPr marL="1371600" algn="ctr" rtl="0" fontAlgn="base">
        <a:spcBef>
          <a:spcPct val="0"/>
        </a:spcBef>
        <a:spcAft>
          <a:spcPct val="0"/>
        </a:spcAft>
        <a:defRPr sz="4200">
          <a:solidFill>
            <a:srgbClr val="0391BF"/>
          </a:solidFill>
          <a:latin typeface="Arial" charset="0"/>
          <a:cs typeface="Arial" charset="0"/>
        </a:defRPr>
      </a:lvl8pPr>
      <a:lvl9pPr marL="1828800" algn="ctr" rtl="0" fontAlgn="base">
        <a:spcBef>
          <a:spcPct val="0"/>
        </a:spcBef>
        <a:spcAft>
          <a:spcPct val="0"/>
        </a:spcAft>
        <a:defRPr sz="4200">
          <a:solidFill>
            <a:srgbClr val="0391BF"/>
          </a:solidFill>
          <a:latin typeface="Arial" charset="0"/>
          <a:cs typeface="Arial" charset="0"/>
        </a:defRPr>
      </a:lvl9pPr>
    </p:titleStyle>
    <p:bodyStyle>
      <a:lvl1pPr marL="342900" indent="-342900" algn="l" rtl="0" eaLnBrk="0" fontAlgn="base" hangingPunct="0">
        <a:spcBef>
          <a:spcPct val="20000"/>
        </a:spcBef>
        <a:spcAft>
          <a:spcPts val="600"/>
        </a:spcAft>
        <a:buClr>
          <a:srgbClr val="58B520"/>
        </a:buClr>
        <a:buFont typeface="Arial" panose="020B0604020202020204" pitchFamily="34" charset="0"/>
        <a:buChar char="•"/>
        <a:defRPr sz="2800" b="1" kern="1200">
          <a:solidFill>
            <a:srgbClr val="595959"/>
          </a:solidFill>
          <a:latin typeface="Arial"/>
          <a:ea typeface="+mn-ea"/>
          <a:cs typeface="Arial"/>
        </a:defRPr>
      </a:lvl1pPr>
      <a:lvl2pPr marL="742950" indent="-285750" algn="l" rtl="0" eaLnBrk="0" fontAlgn="base" hangingPunct="0">
        <a:lnSpc>
          <a:spcPct val="90000"/>
        </a:lnSpc>
        <a:spcBef>
          <a:spcPct val="20000"/>
        </a:spcBef>
        <a:spcAft>
          <a:spcPct val="0"/>
        </a:spcAft>
        <a:buClr>
          <a:srgbClr val="58B520"/>
        </a:buClr>
        <a:buFont typeface="Arial" panose="020B0604020202020204" pitchFamily="34" charset="0"/>
        <a:buChar char="–"/>
        <a:defRPr sz="2000" kern="1200">
          <a:solidFill>
            <a:srgbClr val="595959"/>
          </a:solidFill>
          <a:latin typeface="Arial"/>
          <a:ea typeface="+mn-ea"/>
          <a:cs typeface="Arial"/>
        </a:defRPr>
      </a:lvl2pPr>
      <a:lvl3pPr marL="1143000" indent="-228600" algn="l" rtl="0" eaLnBrk="0" fontAlgn="base" hangingPunct="0">
        <a:lnSpc>
          <a:spcPct val="90000"/>
        </a:lnSpc>
        <a:spcBef>
          <a:spcPct val="20000"/>
        </a:spcBef>
        <a:spcAft>
          <a:spcPct val="0"/>
        </a:spcAft>
        <a:buClr>
          <a:srgbClr val="58B520"/>
        </a:buClr>
        <a:buFont typeface="Arial" panose="020B0604020202020204" pitchFamily="34" charset="0"/>
        <a:buChar char="•"/>
        <a:defRPr sz="2000" kern="1200">
          <a:solidFill>
            <a:srgbClr val="595959"/>
          </a:solidFill>
          <a:latin typeface="Arial"/>
          <a:ea typeface="+mn-ea"/>
          <a:cs typeface="Arial"/>
        </a:defRPr>
      </a:lvl3pPr>
      <a:lvl4pPr marL="1600200" indent="-228600" algn="l" rtl="0" eaLnBrk="0" fontAlgn="base" hangingPunct="0">
        <a:lnSpc>
          <a:spcPct val="90000"/>
        </a:lnSpc>
        <a:spcBef>
          <a:spcPct val="20000"/>
        </a:spcBef>
        <a:spcAft>
          <a:spcPct val="0"/>
        </a:spcAft>
        <a:buClr>
          <a:srgbClr val="58B520"/>
        </a:buClr>
        <a:buFont typeface="Arial" panose="020B0604020202020204" pitchFamily="34" charset="0"/>
        <a:buChar char="–"/>
        <a:defRPr sz="2000" kern="1200">
          <a:solidFill>
            <a:srgbClr val="595959"/>
          </a:solidFill>
          <a:latin typeface="Arial"/>
          <a:ea typeface="+mn-ea"/>
          <a:cs typeface="Arial"/>
        </a:defRPr>
      </a:lvl4pPr>
      <a:lvl5pPr marL="2057400" indent="-228600" algn="l" rtl="0" eaLnBrk="0" fontAlgn="base" hangingPunct="0">
        <a:lnSpc>
          <a:spcPct val="90000"/>
        </a:lnSpc>
        <a:spcBef>
          <a:spcPct val="20000"/>
        </a:spcBef>
        <a:spcAft>
          <a:spcPct val="0"/>
        </a:spcAft>
        <a:buClr>
          <a:srgbClr val="58B520"/>
        </a:buClr>
        <a:buFont typeface="Arial" panose="020B0604020202020204" pitchFamily="34" charset="0"/>
        <a:buChar char="»"/>
        <a:defRPr sz="2000" kern="1200">
          <a:solidFill>
            <a:srgbClr val="595959"/>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hyperlink" Target="https://www.rcpch.ac.uk/resources/uk-who-growth-charts-guidance-health-professionals"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09800" y="1484313"/>
            <a:ext cx="7772400" cy="1706562"/>
          </a:xfrm>
        </p:spPr>
        <p:txBody>
          <a:bodyPr rtlCol="0">
            <a:normAutofit fontScale="90000"/>
          </a:bodyPr>
          <a:lstStyle/>
          <a:p>
            <a:pPr eaLnBrk="1" fontAlgn="auto" hangingPunct="1">
              <a:spcAft>
                <a:spcPts val="0"/>
              </a:spcAft>
              <a:defRPr/>
            </a:pPr>
            <a:r>
              <a:rPr lang="en-US" sz="5300" b="1" dirty="0"/>
              <a:t>Food, Fluid and Nutrition</a:t>
            </a:r>
            <a:br>
              <a:rPr lang="en-US" sz="5300" b="1" dirty="0"/>
            </a:br>
            <a:endParaRPr lang="en-US" dirty="0"/>
          </a:p>
        </p:txBody>
      </p:sp>
      <p:sp>
        <p:nvSpPr>
          <p:cNvPr id="4" name="Subtitle 3"/>
          <p:cNvSpPr>
            <a:spLocks noGrp="1"/>
          </p:cNvSpPr>
          <p:nvPr>
            <p:ph type="subTitle" idx="1"/>
          </p:nvPr>
        </p:nvSpPr>
        <p:spPr>
          <a:xfrm>
            <a:off x="4043772" y="3789041"/>
            <a:ext cx="4104456" cy="2110333"/>
          </a:xfrm>
        </p:spPr>
        <p:txBody>
          <a:bodyPr rtlCol="0">
            <a:normAutofit/>
          </a:bodyPr>
          <a:lstStyle/>
          <a:p>
            <a:pPr eaLnBrk="1" fontAlgn="auto" hangingPunct="1">
              <a:defRPr/>
            </a:pPr>
            <a:r>
              <a:rPr lang="en-US" sz="3600" dirty="0"/>
              <a:t>NHSGGC Paediatric Nurse Induction  </a:t>
            </a:r>
          </a:p>
        </p:txBody>
      </p:sp>
    </p:spTree>
    <p:extLst>
      <p:ext uri="{BB962C8B-B14F-4D97-AF65-F5344CB8AC3E}">
        <p14:creationId xmlns:p14="http://schemas.microsoft.com/office/powerpoint/2010/main" val="1021429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ctrTitle"/>
          </p:nvPr>
        </p:nvSpPr>
        <p:spPr>
          <a:xfrm>
            <a:off x="2207568" y="1484784"/>
            <a:ext cx="7772400" cy="2428230"/>
          </a:xfrm>
        </p:spPr>
        <p:txBody>
          <a:bodyPr/>
          <a:lstStyle/>
          <a:p>
            <a:r>
              <a:rPr lang="en-GB" altLang="en-US" dirty="0">
                <a:latin typeface="Arial" panose="020B0604020202020204" pitchFamily="34" charset="0"/>
                <a:cs typeface="Arial" panose="020B0604020202020204" pitchFamily="34" charset="0"/>
              </a:rPr>
              <a:t>Weighing and Measuring</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
            </a: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Height and Weight </a:t>
            </a:r>
          </a:p>
        </p:txBody>
      </p:sp>
    </p:spTree>
    <p:extLst>
      <p:ext uri="{BB962C8B-B14F-4D97-AF65-F5344CB8AC3E}">
        <p14:creationId xmlns:p14="http://schemas.microsoft.com/office/powerpoint/2010/main" val="3711670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135561" y="476250"/>
            <a:ext cx="8208911" cy="1143000"/>
          </a:xfrm>
        </p:spPr>
        <p:txBody>
          <a:bodyPr/>
          <a:lstStyle/>
          <a:p>
            <a:r>
              <a:rPr lang="en-GB" altLang="en-US" dirty="0"/>
              <a:t>Why do we need a height and weight?</a:t>
            </a:r>
          </a:p>
        </p:txBody>
      </p:sp>
      <p:sp>
        <p:nvSpPr>
          <p:cNvPr id="6147" name="Rectangle 3"/>
          <p:cNvSpPr>
            <a:spLocks noGrp="1" noChangeArrowheads="1"/>
          </p:cNvSpPr>
          <p:nvPr>
            <p:ph type="body" idx="1"/>
          </p:nvPr>
        </p:nvSpPr>
        <p:spPr>
          <a:xfrm>
            <a:off x="2567608" y="1700808"/>
            <a:ext cx="6997700" cy="4608512"/>
          </a:xfrm>
        </p:spPr>
        <p:txBody>
          <a:bodyPr/>
          <a:lstStyle/>
          <a:p>
            <a:r>
              <a:rPr lang="en-GB" altLang="en-US" sz="2400" b="0" dirty="0"/>
              <a:t>Needed for accurate assessment of nutritional status and nutritional interventions</a:t>
            </a:r>
          </a:p>
          <a:p>
            <a:endParaRPr lang="en-GB" altLang="en-US" sz="2400" b="0" dirty="0"/>
          </a:p>
          <a:p>
            <a:r>
              <a:rPr lang="en-GB" altLang="en-US" sz="2400" b="0" dirty="0"/>
              <a:t>Important for medication doses</a:t>
            </a:r>
          </a:p>
          <a:p>
            <a:pPr marL="0" indent="0">
              <a:buNone/>
            </a:pPr>
            <a:endParaRPr lang="en-GB" altLang="en-US" sz="2400" b="0" dirty="0"/>
          </a:p>
          <a:p>
            <a:r>
              <a:rPr lang="en-GB" altLang="en-US" sz="2400" b="0" dirty="0"/>
              <a:t>Must be recorded as part of PYMS on admission (within 24 hours of admission)</a:t>
            </a:r>
          </a:p>
          <a:p>
            <a:endParaRPr lang="en-GB" altLang="en-US" sz="2400" b="0" dirty="0"/>
          </a:p>
          <a:p>
            <a:r>
              <a:rPr lang="en-GB" altLang="en-US" sz="2400" b="0" dirty="0"/>
              <a:t>Height and weight should be plotted in age/ condition growth specific charts </a:t>
            </a:r>
          </a:p>
          <a:p>
            <a:pPr>
              <a:buFontTx/>
              <a:buNone/>
            </a:pPr>
            <a:r>
              <a:rPr lang="en-GB" altLang="en-US" sz="2400" b="0" dirty="0"/>
              <a:t> </a:t>
            </a:r>
            <a:endParaRPr lang="en-GB" altLang="en-US" dirty="0"/>
          </a:p>
        </p:txBody>
      </p:sp>
    </p:spTree>
    <p:extLst>
      <p:ext uri="{BB962C8B-B14F-4D97-AF65-F5344CB8AC3E}">
        <p14:creationId xmlns:p14="http://schemas.microsoft.com/office/powerpoint/2010/main" val="1065243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424113" y="476250"/>
            <a:ext cx="6997700" cy="1143000"/>
          </a:xfrm>
        </p:spPr>
        <p:txBody>
          <a:bodyPr/>
          <a:lstStyle/>
          <a:p>
            <a:r>
              <a:rPr lang="en-GB" altLang="en-US" dirty="0"/>
              <a:t>Baby 0-2years</a:t>
            </a:r>
          </a:p>
        </p:txBody>
      </p:sp>
      <p:sp>
        <p:nvSpPr>
          <p:cNvPr id="6147" name="Rectangle 3"/>
          <p:cNvSpPr>
            <a:spLocks noGrp="1" noChangeArrowheads="1"/>
          </p:cNvSpPr>
          <p:nvPr>
            <p:ph type="body" idx="1"/>
          </p:nvPr>
        </p:nvSpPr>
        <p:spPr>
          <a:xfrm>
            <a:off x="2207568" y="1773238"/>
            <a:ext cx="7776864" cy="4608512"/>
          </a:xfrm>
        </p:spPr>
        <p:txBody>
          <a:bodyPr/>
          <a:lstStyle/>
          <a:p>
            <a:pPr marL="0" indent="0">
              <a:buNone/>
            </a:pPr>
            <a:r>
              <a:rPr lang="en-GB" altLang="en-US" sz="2400" dirty="0"/>
              <a:t>Good practice for 2 staff members to be present</a:t>
            </a:r>
          </a:p>
          <a:p>
            <a:pPr marL="0" indent="0" algn="ctr">
              <a:buNone/>
            </a:pPr>
            <a:endParaRPr lang="en-GB" altLang="en-US" sz="2400" dirty="0">
              <a:solidFill>
                <a:srgbClr val="0391BF"/>
              </a:solidFill>
            </a:endParaRPr>
          </a:p>
          <a:p>
            <a:pPr marL="0" indent="0">
              <a:buNone/>
            </a:pPr>
            <a:r>
              <a:rPr lang="en-GB" altLang="en-US" sz="2400" dirty="0"/>
              <a:t>Weigh baby (naked)</a:t>
            </a:r>
          </a:p>
          <a:p>
            <a:pPr marL="0" indent="0">
              <a:buNone/>
            </a:pPr>
            <a:r>
              <a:rPr lang="en-GB" altLang="en-US" sz="2400" b="0" dirty="0"/>
              <a:t>Electronic baby scales (ideally lying down, if child too big sit them in centre of scales) </a:t>
            </a:r>
          </a:p>
          <a:p>
            <a:pPr marL="0" indent="0">
              <a:buNone/>
            </a:pPr>
            <a:endParaRPr lang="en-GB" altLang="en-US" sz="2400" b="0" dirty="0"/>
          </a:p>
          <a:p>
            <a:pPr marL="0" indent="0">
              <a:buNone/>
            </a:pPr>
            <a:r>
              <a:rPr lang="en-GB" altLang="en-US" sz="2400" b="0" dirty="0"/>
              <a:t>Record to 3 decimal points e.g. 3.465kg </a:t>
            </a:r>
            <a:r>
              <a:rPr lang="en-GB" altLang="en-US" sz="2400" dirty="0"/>
              <a:t> </a:t>
            </a:r>
          </a:p>
          <a:p>
            <a:pPr marL="0" indent="0">
              <a:buNone/>
            </a:pPr>
            <a:endParaRPr lang="en-GB" altLang="en-US" sz="2400" dirty="0"/>
          </a:p>
          <a:p>
            <a:pPr marL="0" indent="0" algn="ctr">
              <a:buNone/>
            </a:pPr>
            <a:endParaRPr lang="en-GB" altLang="en-US" sz="2400" dirty="0"/>
          </a:p>
          <a:p>
            <a:pPr marL="0" indent="0">
              <a:buNone/>
            </a:pPr>
            <a:endParaRPr lang="en-GB" altLang="en-US" sz="2400" b="0" dirty="0"/>
          </a:p>
          <a:p>
            <a:pPr>
              <a:buFontTx/>
              <a:buNone/>
            </a:pPr>
            <a:r>
              <a:rPr lang="en-GB" altLang="en-US" sz="2400" b="0" dirty="0"/>
              <a:t> </a:t>
            </a:r>
            <a:endParaRPr lang="en-GB" altLang="en-US" dirty="0"/>
          </a:p>
        </p:txBody>
      </p:sp>
    </p:spTree>
    <p:extLst>
      <p:ext uri="{BB962C8B-B14F-4D97-AF65-F5344CB8AC3E}">
        <p14:creationId xmlns:p14="http://schemas.microsoft.com/office/powerpoint/2010/main" val="2982052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960" y="4149080"/>
            <a:ext cx="4465758" cy="198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ChangeArrowheads="1"/>
          </p:cNvSpPr>
          <p:nvPr/>
        </p:nvSpPr>
        <p:spPr bwMode="auto">
          <a:xfrm>
            <a:off x="1524000" y="820738"/>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ct val="20000"/>
              </a:spcBef>
              <a:buChar char="•"/>
              <a:defRPr sz="3000">
                <a:solidFill>
                  <a:schemeClr val="tx1"/>
                </a:solidFill>
                <a:latin typeface="StoneSansSemibold" pitchFamily="34" charset="0"/>
              </a:defRPr>
            </a:lvl1pPr>
            <a:lvl2pPr marL="742950" indent="-285750">
              <a:lnSpc>
                <a:spcPct val="90000"/>
              </a:lnSpc>
              <a:spcBef>
                <a:spcPct val="20000"/>
              </a:spcBef>
              <a:buChar char="–"/>
              <a:defRPr sz="3000">
                <a:solidFill>
                  <a:schemeClr val="tx1"/>
                </a:solidFill>
                <a:latin typeface="StoneSansSemibold" pitchFamily="34" charset="0"/>
              </a:defRPr>
            </a:lvl2pPr>
            <a:lvl3pPr marL="1143000" indent="-228600">
              <a:lnSpc>
                <a:spcPct val="90000"/>
              </a:lnSpc>
              <a:spcBef>
                <a:spcPct val="20000"/>
              </a:spcBef>
              <a:buChar char="•"/>
              <a:defRPr sz="3000">
                <a:solidFill>
                  <a:schemeClr val="tx1"/>
                </a:solidFill>
                <a:latin typeface="StoneSansSemibold" pitchFamily="34" charset="0"/>
              </a:defRPr>
            </a:lvl3pPr>
            <a:lvl4pPr marL="1600200" indent="-228600">
              <a:lnSpc>
                <a:spcPct val="90000"/>
              </a:lnSpc>
              <a:spcBef>
                <a:spcPct val="20000"/>
              </a:spcBef>
              <a:buChar char="–"/>
              <a:defRPr sz="3000">
                <a:solidFill>
                  <a:schemeClr val="tx1"/>
                </a:solidFill>
                <a:latin typeface="StoneSansSemibold" pitchFamily="34" charset="0"/>
              </a:defRPr>
            </a:lvl4pPr>
            <a:lvl5pPr marL="2057400" indent="-228600">
              <a:lnSpc>
                <a:spcPct val="90000"/>
              </a:lnSpc>
              <a:spcBef>
                <a:spcPct val="20000"/>
              </a:spcBef>
              <a:buChar char="»"/>
              <a:defRPr sz="3000">
                <a:solidFill>
                  <a:schemeClr val="tx1"/>
                </a:solidFill>
                <a:latin typeface="StoneSansSemibold" pitchFamily="34" charset="0"/>
              </a:defRPr>
            </a:lvl5pPr>
            <a:lvl6pPr marL="2514600" indent="-228600" eaLnBrk="0" fontAlgn="base" hangingPunct="0">
              <a:lnSpc>
                <a:spcPct val="90000"/>
              </a:lnSpc>
              <a:spcBef>
                <a:spcPct val="20000"/>
              </a:spcBef>
              <a:spcAft>
                <a:spcPct val="0"/>
              </a:spcAft>
              <a:buChar char="»"/>
              <a:defRPr sz="3000">
                <a:solidFill>
                  <a:schemeClr val="tx1"/>
                </a:solidFill>
                <a:latin typeface="StoneSansSemibold" pitchFamily="34" charset="0"/>
              </a:defRPr>
            </a:lvl6pPr>
            <a:lvl7pPr marL="2971800" indent="-228600" eaLnBrk="0" fontAlgn="base" hangingPunct="0">
              <a:lnSpc>
                <a:spcPct val="90000"/>
              </a:lnSpc>
              <a:spcBef>
                <a:spcPct val="20000"/>
              </a:spcBef>
              <a:spcAft>
                <a:spcPct val="0"/>
              </a:spcAft>
              <a:buChar char="»"/>
              <a:defRPr sz="3000">
                <a:solidFill>
                  <a:schemeClr val="tx1"/>
                </a:solidFill>
                <a:latin typeface="StoneSansSemibold" pitchFamily="34" charset="0"/>
              </a:defRPr>
            </a:lvl7pPr>
            <a:lvl8pPr marL="3429000" indent="-228600" eaLnBrk="0" fontAlgn="base" hangingPunct="0">
              <a:lnSpc>
                <a:spcPct val="90000"/>
              </a:lnSpc>
              <a:spcBef>
                <a:spcPct val="20000"/>
              </a:spcBef>
              <a:spcAft>
                <a:spcPct val="0"/>
              </a:spcAft>
              <a:buChar char="»"/>
              <a:defRPr sz="3000">
                <a:solidFill>
                  <a:schemeClr val="tx1"/>
                </a:solidFill>
                <a:latin typeface="StoneSansSemibold" pitchFamily="34" charset="0"/>
              </a:defRPr>
            </a:lvl8pPr>
            <a:lvl9pPr marL="3886200" indent="-228600" eaLnBrk="0" fontAlgn="base" hangingPunct="0">
              <a:lnSpc>
                <a:spcPct val="90000"/>
              </a:lnSpc>
              <a:spcBef>
                <a:spcPct val="20000"/>
              </a:spcBef>
              <a:spcAft>
                <a:spcPct val="0"/>
              </a:spcAft>
              <a:buChar char="»"/>
              <a:defRPr sz="3000">
                <a:solidFill>
                  <a:schemeClr val="tx1"/>
                </a:solidFill>
                <a:latin typeface="StoneSansSemibold" pitchFamily="34" charset="0"/>
              </a:defRPr>
            </a:lvl9pPr>
          </a:lstStyle>
          <a:p>
            <a:pPr>
              <a:lnSpc>
                <a:spcPct val="100000"/>
              </a:lnSpc>
              <a:spcBef>
                <a:spcPct val="0"/>
              </a:spcBef>
              <a:buFontTx/>
              <a:buNone/>
            </a:pPr>
            <a:r>
              <a:rPr lang="en-GB" altLang="en-US" sz="1500">
                <a:latin typeface="Arial" panose="020B0604020202020204" pitchFamily="34" charset="0"/>
                <a:cs typeface="Times New Roman" panose="02020603050405020304" pitchFamily="18" charset="0"/>
              </a:rPr>
              <a:t> </a:t>
            </a:r>
            <a:endParaRPr lang="en-GB" altLang="en-US" sz="800">
              <a:latin typeface="Times" panose="02020603050405020304" pitchFamily="18" charset="0"/>
            </a:endParaRPr>
          </a:p>
          <a:p>
            <a:pPr>
              <a:lnSpc>
                <a:spcPct val="100000"/>
              </a:lnSpc>
              <a:spcBef>
                <a:spcPct val="0"/>
              </a:spcBef>
              <a:buFontTx/>
              <a:buNone/>
            </a:pPr>
            <a:endParaRPr lang="en-GB" altLang="en-US" sz="2400">
              <a:latin typeface="Times" panose="02020603050405020304" pitchFamily="18" charset="0"/>
            </a:endParaRPr>
          </a:p>
        </p:txBody>
      </p:sp>
      <p:sp>
        <p:nvSpPr>
          <p:cNvPr id="9220" name="Rectangle 6"/>
          <p:cNvSpPr>
            <a:spLocks noChangeArrowheads="1"/>
          </p:cNvSpPr>
          <p:nvPr/>
        </p:nvSpPr>
        <p:spPr bwMode="auto">
          <a:xfrm>
            <a:off x="2063552" y="147991"/>
            <a:ext cx="8497888"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ct val="20000"/>
              </a:spcBef>
              <a:buChar char="•"/>
              <a:defRPr sz="3000">
                <a:solidFill>
                  <a:schemeClr val="tx1"/>
                </a:solidFill>
                <a:latin typeface="StoneSansSemibold" pitchFamily="34" charset="0"/>
              </a:defRPr>
            </a:lvl1pPr>
            <a:lvl2pPr marL="742950" indent="-285750">
              <a:lnSpc>
                <a:spcPct val="90000"/>
              </a:lnSpc>
              <a:spcBef>
                <a:spcPct val="20000"/>
              </a:spcBef>
              <a:buChar char="–"/>
              <a:defRPr sz="3000">
                <a:solidFill>
                  <a:schemeClr val="tx1"/>
                </a:solidFill>
                <a:latin typeface="StoneSansSemibold" pitchFamily="34" charset="0"/>
              </a:defRPr>
            </a:lvl2pPr>
            <a:lvl3pPr marL="1143000" indent="-228600">
              <a:lnSpc>
                <a:spcPct val="90000"/>
              </a:lnSpc>
              <a:spcBef>
                <a:spcPct val="20000"/>
              </a:spcBef>
              <a:buChar char="•"/>
              <a:defRPr sz="3000">
                <a:solidFill>
                  <a:schemeClr val="tx1"/>
                </a:solidFill>
                <a:latin typeface="StoneSansSemibold" pitchFamily="34" charset="0"/>
              </a:defRPr>
            </a:lvl3pPr>
            <a:lvl4pPr marL="1600200" indent="-228600">
              <a:lnSpc>
                <a:spcPct val="90000"/>
              </a:lnSpc>
              <a:spcBef>
                <a:spcPct val="20000"/>
              </a:spcBef>
              <a:buChar char="–"/>
              <a:defRPr sz="3000">
                <a:solidFill>
                  <a:schemeClr val="tx1"/>
                </a:solidFill>
                <a:latin typeface="StoneSansSemibold" pitchFamily="34" charset="0"/>
              </a:defRPr>
            </a:lvl4pPr>
            <a:lvl5pPr marL="2057400" indent="-228600">
              <a:lnSpc>
                <a:spcPct val="90000"/>
              </a:lnSpc>
              <a:spcBef>
                <a:spcPct val="20000"/>
              </a:spcBef>
              <a:buChar char="»"/>
              <a:defRPr sz="3000">
                <a:solidFill>
                  <a:schemeClr val="tx1"/>
                </a:solidFill>
                <a:latin typeface="StoneSansSemibold" pitchFamily="34" charset="0"/>
              </a:defRPr>
            </a:lvl5pPr>
            <a:lvl6pPr marL="2514600" indent="-228600" eaLnBrk="0" fontAlgn="base" hangingPunct="0">
              <a:lnSpc>
                <a:spcPct val="90000"/>
              </a:lnSpc>
              <a:spcBef>
                <a:spcPct val="20000"/>
              </a:spcBef>
              <a:spcAft>
                <a:spcPct val="0"/>
              </a:spcAft>
              <a:buChar char="»"/>
              <a:defRPr sz="3000">
                <a:solidFill>
                  <a:schemeClr val="tx1"/>
                </a:solidFill>
                <a:latin typeface="StoneSansSemibold" pitchFamily="34" charset="0"/>
              </a:defRPr>
            </a:lvl6pPr>
            <a:lvl7pPr marL="2971800" indent="-228600" eaLnBrk="0" fontAlgn="base" hangingPunct="0">
              <a:lnSpc>
                <a:spcPct val="90000"/>
              </a:lnSpc>
              <a:spcBef>
                <a:spcPct val="20000"/>
              </a:spcBef>
              <a:spcAft>
                <a:spcPct val="0"/>
              </a:spcAft>
              <a:buChar char="»"/>
              <a:defRPr sz="3000">
                <a:solidFill>
                  <a:schemeClr val="tx1"/>
                </a:solidFill>
                <a:latin typeface="StoneSansSemibold" pitchFamily="34" charset="0"/>
              </a:defRPr>
            </a:lvl7pPr>
            <a:lvl8pPr marL="3429000" indent="-228600" eaLnBrk="0" fontAlgn="base" hangingPunct="0">
              <a:lnSpc>
                <a:spcPct val="90000"/>
              </a:lnSpc>
              <a:spcBef>
                <a:spcPct val="20000"/>
              </a:spcBef>
              <a:spcAft>
                <a:spcPct val="0"/>
              </a:spcAft>
              <a:buChar char="»"/>
              <a:defRPr sz="3000">
                <a:solidFill>
                  <a:schemeClr val="tx1"/>
                </a:solidFill>
                <a:latin typeface="StoneSansSemibold" pitchFamily="34" charset="0"/>
              </a:defRPr>
            </a:lvl8pPr>
            <a:lvl9pPr marL="3886200" indent="-228600" eaLnBrk="0" fontAlgn="base" hangingPunct="0">
              <a:lnSpc>
                <a:spcPct val="90000"/>
              </a:lnSpc>
              <a:spcBef>
                <a:spcPct val="20000"/>
              </a:spcBef>
              <a:spcAft>
                <a:spcPct val="0"/>
              </a:spcAft>
              <a:buChar char="»"/>
              <a:defRPr sz="3000">
                <a:solidFill>
                  <a:schemeClr val="tx1"/>
                </a:solidFill>
                <a:latin typeface="StoneSansSemibold" pitchFamily="34" charset="0"/>
              </a:defRPr>
            </a:lvl9pPr>
          </a:lstStyle>
          <a:p>
            <a:pPr>
              <a:lnSpc>
                <a:spcPct val="100000"/>
              </a:lnSpc>
              <a:spcBef>
                <a:spcPct val="0"/>
              </a:spcBef>
              <a:buNone/>
            </a:pPr>
            <a:r>
              <a:rPr lang="en-GB" altLang="en-US" sz="2400" b="1" dirty="0">
                <a:solidFill>
                  <a:srgbClr val="595959"/>
                </a:solidFill>
                <a:latin typeface="Arial" panose="020B0604020202020204" pitchFamily="34" charset="0"/>
                <a:cs typeface="Times New Roman" panose="02020603050405020304" pitchFamily="18" charset="0"/>
              </a:rPr>
              <a:t>Length (supine)- essential for calculating surface area and monitoring growth. </a:t>
            </a:r>
          </a:p>
          <a:p>
            <a:pPr>
              <a:lnSpc>
                <a:spcPct val="100000"/>
              </a:lnSpc>
              <a:spcBef>
                <a:spcPct val="0"/>
              </a:spcBef>
              <a:buNone/>
            </a:pPr>
            <a:r>
              <a:rPr lang="en-GB" altLang="en-US" sz="2400" dirty="0">
                <a:solidFill>
                  <a:srgbClr val="595959"/>
                </a:solidFill>
                <a:latin typeface="Arial" panose="020B0604020202020204" pitchFamily="34" charset="0"/>
                <a:cs typeface="Times New Roman" panose="02020603050405020304" pitchFamily="18" charset="0"/>
              </a:rPr>
              <a:t>Do on admission and every month</a:t>
            </a:r>
          </a:p>
          <a:p>
            <a:pPr>
              <a:lnSpc>
                <a:spcPct val="100000"/>
              </a:lnSpc>
              <a:spcBef>
                <a:spcPct val="0"/>
              </a:spcBef>
              <a:buNone/>
            </a:pPr>
            <a:endParaRPr lang="en-GB" altLang="en-US" sz="2400" dirty="0">
              <a:solidFill>
                <a:srgbClr val="595959"/>
              </a:solidFill>
              <a:latin typeface="Arial" panose="020B0604020202020204" pitchFamily="34" charset="0"/>
              <a:cs typeface="Times New Roman" panose="02020603050405020304" pitchFamily="18" charset="0"/>
            </a:endParaRPr>
          </a:p>
          <a:p>
            <a:pPr>
              <a:lnSpc>
                <a:spcPct val="100000"/>
              </a:lnSpc>
              <a:spcBef>
                <a:spcPct val="0"/>
              </a:spcBef>
              <a:buFontTx/>
              <a:buNone/>
            </a:pPr>
            <a:r>
              <a:rPr lang="en-GB" altLang="en-US" sz="2400" dirty="0">
                <a:solidFill>
                  <a:srgbClr val="595959"/>
                </a:solidFill>
                <a:latin typeface="Arial" panose="020B0604020202020204" pitchFamily="34" charset="0"/>
                <a:cs typeface="Times New Roman" panose="02020603050405020304" pitchFamily="18" charset="0"/>
              </a:rPr>
              <a:t>Lying down, naked and with no footwear</a:t>
            </a:r>
          </a:p>
          <a:p>
            <a:pPr>
              <a:lnSpc>
                <a:spcPct val="100000"/>
              </a:lnSpc>
              <a:spcBef>
                <a:spcPct val="0"/>
              </a:spcBef>
              <a:buFontTx/>
              <a:buNone/>
            </a:pPr>
            <a:endParaRPr lang="en-GB" altLang="en-US" sz="2400" dirty="0">
              <a:solidFill>
                <a:srgbClr val="595959"/>
              </a:solidFill>
              <a:latin typeface="Arial" panose="020B0604020202020204" pitchFamily="34" charset="0"/>
              <a:cs typeface="Times New Roman" panose="02020603050405020304" pitchFamily="18" charset="0"/>
            </a:endParaRPr>
          </a:p>
          <a:p>
            <a:pPr>
              <a:lnSpc>
                <a:spcPct val="100000"/>
              </a:lnSpc>
              <a:spcBef>
                <a:spcPct val="0"/>
              </a:spcBef>
              <a:buFontTx/>
              <a:buNone/>
            </a:pPr>
            <a:r>
              <a:rPr lang="en-GB" altLang="en-US" sz="2400" dirty="0">
                <a:solidFill>
                  <a:srgbClr val="595959"/>
                </a:solidFill>
                <a:latin typeface="Arial" panose="020B0604020202020204" pitchFamily="34" charset="0"/>
                <a:cs typeface="Times New Roman" panose="02020603050405020304" pitchFamily="18" charset="0"/>
              </a:rPr>
              <a:t>Length should be taken with flat feet rather than tip toes against measuring gauge</a:t>
            </a:r>
          </a:p>
          <a:p>
            <a:pPr>
              <a:lnSpc>
                <a:spcPct val="100000"/>
              </a:lnSpc>
              <a:spcBef>
                <a:spcPct val="0"/>
              </a:spcBef>
              <a:buFontTx/>
              <a:buNone/>
            </a:pPr>
            <a:endParaRPr lang="en-GB" altLang="en-US" sz="2400" dirty="0">
              <a:solidFill>
                <a:srgbClr val="595959"/>
              </a:solidFill>
              <a:latin typeface="Arial" panose="020B0604020202020204" pitchFamily="34" charset="0"/>
              <a:cs typeface="Times New Roman" panose="02020603050405020304" pitchFamily="18" charset="0"/>
            </a:endParaRPr>
          </a:p>
          <a:p>
            <a:pPr>
              <a:lnSpc>
                <a:spcPct val="100000"/>
              </a:lnSpc>
              <a:spcBef>
                <a:spcPct val="0"/>
              </a:spcBef>
              <a:buFontTx/>
              <a:buNone/>
            </a:pPr>
            <a:r>
              <a:rPr lang="en-GB" altLang="en-US" sz="2400" dirty="0">
                <a:solidFill>
                  <a:srgbClr val="595959"/>
                </a:solidFill>
                <a:latin typeface="Arial" panose="020B0604020202020204" pitchFamily="34" charset="0"/>
                <a:cs typeface="Times New Roman" panose="02020603050405020304" pitchFamily="18" charset="0"/>
              </a:rPr>
              <a:t>It is good practice to take 3 measurements and use the average</a:t>
            </a:r>
          </a:p>
          <a:p>
            <a:pPr>
              <a:lnSpc>
                <a:spcPct val="100000"/>
              </a:lnSpc>
              <a:spcBef>
                <a:spcPct val="0"/>
              </a:spcBef>
              <a:buFontTx/>
              <a:buNone/>
            </a:pPr>
            <a:endParaRPr lang="en-GB" altLang="en-US" sz="2400" b="1" dirty="0">
              <a:latin typeface="Arial" panose="020B0604020202020204" pitchFamily="34" charset="0"/>
              <a:cs typeface="Times New Roman" panose="02020603050405020304" pitchFamily="18" charset="0"/>
            </a:endParaRPr>
          </a:p>
          <a:p>
            <a:pPr>
              <a:lnSpc>
                <a:spcPct val="100000"/>
              </a:lnSpc>
              <a:spcBef>
                <a:spcPct val="0"/>
              </a:spcBef>
              <a:buFontTx/>
              <a:buNone/>
            </a:pPr>
            <a:endParaRPr lang="en-GB" altLang="en-US" sz="2400" b="1" dirty="0">
              <a:latin typeface="Arial" panose="020B0604020202020204" pitchFamily="34" charset="0"/>
              <a:cs typeface="Times New Roman" panose="02020603050405020304" pitchFamily="18" charset="0"/>
            </a:endParaRPr>
          </a:p>
          <a:p>
            <a:pPr>
              <a:lnSpc>
                <a:spcPct val="100000"/>
              </a:lnSpc>
              <a:spcBef>
                <a:spcPct val="0"/>
              </a:spcBef>
              <a:buFontTx/>
              <a:buNone/>
            </a:pPr>
            <a:endParaRPr lang="en-GB" altLang="en-US" sz="2400" dirty="0">
              <a:latin typeface="Times" panose="02020603050405020304" pitchFamily="18" charset="0"/>
            </a:endParaRPr>
          </a:p>
          <a:p>
            <a:pPr>
              <a:lnSpc>
                <a:spcPct val="100000"/>
              </a:lnSpc>
              <a:spcBef>
                <a:spcPct val="0"/>
              </a:spcBef>
              <a:buFontTx/>
              <a:buNone/>
            </a:pPr>
            <a:endParaRPr lang="en-GB" altLang="en-US" sz="2400" dirty="0">
              <a:latin typeface="Times" panose="02020603050405020304" pitchFamily="18" charset="0"/>
            </a:endParaRPr>
          </a:p>
        </p:txBody>
      </p:sp>
    </p:spTree>
    <p:extLst>
      <p:ext uri="{BB962C8B-B14F-4D97-AF65-F5344CB8AC3E}">
        <p14:creationId xmlns:p14="http://schemas.microsoft.com/office/powerpoint/2010/main" val="1618491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424113" y="476250"/>
            <a:ext cx="6997700" cy="1143000"/>
          </a:xfrm>
        </p:spPr>
        <p:txBody>
          <a:bodyPr/>
          <a:lstStyle/>
          <a:p>
            <a:r>
              <a:rPr lang="en-GB" altLang="en-US" dirty="0"/>
              <a:t>Child &gt;2yrs</a:t>
            </a:r>
          </a:p>
        </p:txBody>
      </p:sp>
      <p:sp>
        <p:nvSpPr>
          <p:cNvPr id="6147" name="Rectangle 3"/>
          <p:cNvSpPr>
            <a:spLocks noGrp="1" noChangeArrowheads="1"/>
          </p:cNvSpPr>
          <p:nvPr>
            <p:ph type="body" idx="1"/>
          </p:nvPr>
        </p:nvSpPr>
        <p:spPr>
          <a:xfrm>
            <a:off x="2207568" y="1773238"/>
            <a:ext cx="7776864" cy="4608512"/>
          </a:xfrm>
        </p:spPr>
        <p:txBody>
          <a:bodyPr/>
          <a:lstStyle/>
          <a:p>
            <a:pPr marL="0" indent="0">
              <a:buNone/>
            </a:pPr>
            <a:endParaRPr lang="en-GB" altLang="en-US" sz="2400" dirty="0"/>
          </a:p>
          <a:p>
            <a:pPr>
              <a:buFontTx/>
              <a:buNone/>
            </a:pPr>
            <a:r>
              <a:rPr lang="en-GB" altLang="en-US" sz="2400" b="0" dirty="0"/>
              <a:t>Weigh in light clothing (no shoes, &lt;5yrs no socks)</a:t>
            </a:r>
          </a:p>
          <a:p>
            <a:pPr>
              <a:buFontTx/>
              <a:buNone/>
            </a:pPr>
            <a:endParaRPr lang="en-GB" altLang="en-US" sz="2400" b="0" dirty="0"/>
          </a:p>
          <a:p>
            <a:pPr marL="0" indent="0">
              <a:buNone/>
            </a:pPr>
            <a:r>
              <a:rPr lang="en-GB" altLang="en-US" sz="2400" b="0" dirty="0"/>
              <a:t>Electronic sitting scales - ensure child is sitting in chair with bottom as far back on the seat as possible</a:t>
            </a:r>
          </a:p>
          <a:p>
            <a:pPr marL="0" indent="0">
              <a:buNone/>
            </a:pPr>
            <a:endParaRPr lang="en-GB" altLang="en-US" sz="2400" b="0" dirty="0"/>
          </a:p>
          <a:p>
            <a:pPr marL="0" indent="0">
              <a:buNone/>
            </a:pPr>
            <a:r>
              <a:rPr lang="en-GB" altLang="en-US" sz="2400" b="0" dirty="0"/>
              <a:t>Record to 2 decimal places e.g. 10.25kg </a:t>
            </a:r>
            <a:endParaRPr lang="en-GB" altLang="en-US" sz="2400" dirty="0"/>
          </a:p>
          <a:p>
            <a:pPr marL="0" indent="0">
              <a:buNone/>
            </a:pPr>
            <a:endParaRPr lang="en-GB" altLang="en-US" sz="2400" b="0" dirty="0"/>
          </a:p>
          <a:p>
            <a:pPr>
              <a:buFontTx/>
              <a:buNone/>
            </a:pPr>
            <a:r>
              <a:rPr lang="en-GB" altLang="en-US" sz="2400" b="0" dirty="0"/>
              <a:t> </a:t>
            </a:r>
            <a:endParaRPr lang="en-GB" altLang="en-US" dirty="0"/>
          </a:p>
        </p:txBody>
      </p:sp>
    </p:spTree>
    <p:extLst>
      <p:ext uri="{BB962C8B-B14F-4D97-AF65-F5344CB8AC3E}">
        <p14:creationId xmlns:p14="http://schemas.microsoft.com/office/powerpoint/2010/main" val="1425676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08720"/>
            <a:ext cx="8229600" cy="5041230"/>
          </a:xfrm>
        </p:spPr>
        <p:txBody>
          <a:bodyPr/>
          <a:lstStyle/>
          <a:p>
            <a:pPr>
              <a:lnSpc>
                <a:spcPct val="100000"/>
              </a:lnSpc>
              <a:spcBef>
                <a:spcPct val="0"/>
              </a:spcBef>
              <a:buFontTx/>
              <a:buNone/>
            </a:pPr>
            <a:r>
              <a:rPr lang="en-GB" altLang="en-US" b="0" dirty="0">
                <a:latin typeface="Arial" panose="020B0604020202020204" pitchFamily="34" charset="0"/>
              </a:rPr>
              <a:t>Measure height using a </a:t>
            </a:r>
            <a:r>
              <a:rPr lang="en-GB" altLang="en-US" b="0" dirty="0" err="1">
                <a:latin typeface="Arial" panose="020B0604020202020204" pitchFamily="34" charset="0"/>
              </a:rPr>
              <a:t>Stadiometer</a:t>
            </a:r>
            <a:r>
              <a:rPr lang="en-GB" altLang="en-US" b="0" dirty="0">
                <a:latin typeface="Arial" panose="020B0604020202020204" pitchFamily="34" charset="0"/>
              </a:rPr>
              <a:t> or rigid</a:t>
            </a:r>
          </a:p>
          <a:p>
            <a:pPr>
              <a:lnSpc>
                <a:spcPct val="100000"/>
              </a:lnSpc>
              <a:spcBef>
                <a:spcPct val="0"/>
              </a:spcBef>
              <a:buFontTx/>
              <a:buNone/>
            </a:pPr>
            <a:r>
              <a:rPr lang="en-GB" altLang="en-US" b="0" dirty="0">
                <a:latin typeface="Arial" panose="020B0604020202020204" pitchFamily="34" charset="0"/>
              </a:rPr>
              <a:t>upright measure with a T piece- No shoes </a:t>
            </a:r>
          </a:p>
          <a:p>
            <a:pPr>
              <a:lnSpc>
                <a:spcPct val="100000"/>
              </a:lnSpc>
              <a:spcBef>
                <a:spcPct val="0"/>
              </a:spcBef>
              <a:buFontTx/>
              <a:buNone/>
            </a:pPr>
            <a:endParaRPr lang="en-GB" altLang="en-US" b="0" dirty="0">
              <a:solidFill>
                <a:srgbClr val="FF0066"/>
              </a:solidFill>
              <a:latin typeface="Arial" panose="020B0604020202020204" pitchFamily="34" charset="0"/>
            </a:endParaRPr>
          </a:p>
          <a:p>
            <a:pPr>
              <a:lnSpc>
                <a:spcPct val="100000"/>
              </a:lnSpc>
              <a:spcBef>
                <a:spcPct val="0"/>
              </a:spcBef>
              <a:buFontTx/>
              <a:buNone/>
            </a:pPr>
            <a:endParaRPr lang="en-GB" altLang="en-US" sz="2000" b="0" dirty="0">
              <a:solidFill>
                <a:srgbClr val="FF0066"/>
              </a:solidFill>
              <a:latin typeface="Arial" panose="020B0604020202020204" pitchFamily="34" charset="0"/>
              <a:cs typeface="Times New Roman" panose="02020603050405020304" pitchFamily="18" charset="0"/>
            </a:endParaRPr>
          </a:p>
          <a:p>
            <a:pPr>
              <a:lnSpc>
                <a:spcPct val="100000"/>
              </a:lnSpc>
              <a:spcBef>
                <a:spcPct val="0"/>
              </a:spcBef>
              <a:buFontTx/>
              <a:buNone/>
            </a:pPr>
            <a:endParaRPr lang="en-GB" altLang="en-US" sz="2000" b="0" dirty="0">
              <a:solidFill>
                <a:srgbClr val="FF0066"/>
              </a:solidFill>
              <a:latin typeface="Arial" panose="020B0604020202020204" pitchFamily="34" charset="0"/>
              <a:cs typeface="Times New Roman" panose="02020603050405020304" pitchFamily="18" charset="0"/>
            </a:endParaRPr>
          </a:p>
          <a:p>
            <a:pPr>
              <a:lnSpc>
                <a:spcPct val="100000"/>
              </a:lnSpc>
              <a:spcBef>
                <a:spcPct val="0"/>
              </a:spcBef>
              <a:buFontTx/>
              <a:buNone/>
            </a:pPr>
            <a:r>
              <a:rPr lang="en-GB" altLang="en-US" sz="2000" b="0" dirty="0">
                <a:latin typeface="Arial" panose="020B0604020202020204" pitchFamily="34" charset="0"/>
                <a:cs typeface="Times New Roman" panose="02020603050405020304" pitchFamily="18" charset="0"/>
              </a:rPr>
              <a:t>Heels, bottom, back and head must be touching the apparatus</a:t>
            </a:r>
          </a:p>
          <a:p>
            <a:pPr>
              <a:lnSpc>
                <a:spcPct val="100000"/>
              </a:lnSpc>
              <a:spcBef>
                <a:spcPct val="0"/>
              </a:spcBef>
              <a:buFontTx/>
              <a:buNone/>
            </a:pPr>
            <a:r>
              <a:rPr lang="en-GB" altLang="en-US" sz="2000" b="0" dirty="0">
                <a:latin typeface="Arial" panose="020B0604020202020204" pitchFamily="34" charset="0"/>
                <a:cs typeface="Times New Roman" panose="02020603050405020304" pitchFamily="18" charset="0"/>
              </a:rPr>
              <a:t> </a:t>
            </a:r>
            <a:endParaRPr lang="en-GB" altLang="en-US" sz="2000" b="0" dirty="0">
              <a:latin typeface="Times" panose="02020603050405020304" pitchFamily="18" charset="0"/>
            </a:endParaRPr>
          </a:p>
          <a:p>
            <a:pPr>
              <a:lnSpc>
                <a:spcPct val="100000"/>
              </a:lnSpc>
              <a:spcBef>
                <a:spcPct val="0"/>
              </a:spcBef>
              <a:buFontTx/>
              <a:buNone/>
            </a:pPr>
            <a:r>
              <a:rPr lang="en-GB" altLang="en-US" sz="2000" b="0" dirty="0">
                <a:latin typeface="Arial" panose="020B0604020202020204" pitchFamily="34" charset="0"/>
                <a:cs typeface="Times New Roman" panose="02020603050405020304" pitchFamily="18" charset="0"/>
              </a:rPr>
              <a:t>Eye and ears at 90</a:t>
            </a:r>
            <a:r>
              <a:rPr lang="en-GB" altLang="en-US" sz="2000" b="0" baseline="30000" dirty="0">
                <a:latin typeface="Arial" panose="020B0604020202020204" pitchFamily="34" charset="0"/>
                <a:cs typeface="Times New Roman" panose="02020603050405020304" pitchFamily="18" charset="0"/>
              </a:rPr>
              <a:t>o</a:t>
            </a:r>
            <a:r>
              <a:rPr lang="en-GB" altLang="en-US" sz="2000" b="0" dirty="0">
                <a:latin typeface="Arial" panose="020B0604020202020204" pitchFamily="34" charset="0"/>
                <a:cs typeface="Times New Roman" panose="02020603050405020304" pitchFamily="18" charset="0"/>
              </a:rPr>
              <a:t> 	</a:t>
            </a:r>
            <a:endParaRPr lang="en-GB" altLang="en-US" sz="2000" b="0" dirty="0">
              <a:latin typeface="Times" panose="02020603050405020304" pitchFamily="18" charset="0"/>
            </a:endParaRPr>
          </a:p>
          <a:p>
            <a:pPr>
              <a:lnSpc>
                <a:spcPct val="100000"/>
              </a:lnSpc>
              <a:spcBef>
                <a:spcPct val="0"/>
              </a:spcBef>
              <a:buFontTx/>
              <a:buNone/>
            </a:pPr>
            <a:r>
              <a:rPr lang="en-GB" altLang="en-US" sz="2000" b="0" dirty="0">
                <a:latin typeface="Arial" panose="020B0604020202020204" pitchFamily="34" charset="0"/>
                <a:cs typeface="Times New Roman" panose="02020603050405020304" pitchFamily="18" charset="0"/>
              </a:rPr>
              <a:t>    </a:t>
            </a:r>
            <a:endParaRPr lang="en-GB" altLang="en-US" sz="2000" b="0" dirty="0">
              <a:latin typeface="Times" panose="02020603050405020304" pitchFamily="18" charset="0"/>
            </a:endParaRPr>
          </a:p>
          <a:p>
            <a:pPr>
              <a:lnSpc>
                <a:spcPct val="100000"/>
              </a:lnSpc>
              <a:spcBef>
                <a:spcPct val="0"/>
              </a:spcBef>
              <a:buFontTx/>
              <a:buNone/>
            </a:pPr>
            <a:r>
              <a:rPr lang="en-GB" altLang="en-US" sz="2000" b="0" dirty="0">
                <a:latin typeface="Arial" panose="020B0604020202020204" pitchFamily="34" charset="0"/>
                <a:cs typeface="Times New Roman" panose="02020603050405020304" pitchFamily="18" charset="0"/>
              </a:rPr>
              <a:t>Make sure the child isn</a:t>
            </a:r>
            <a:r>
              <a:rPr lang="en-GB" altLang="en-US" sz="2000" b="0" dirty="0">
                <a:latin typeface="Times" panose="02020603050405020304" pitchFamily="18" charset="0"/>
                <a:cs typeface="Times New Roman" panose="02020603050405020304" pitchFamily="18" charset="0"/>
              </a:rPr>
              <a:t>’</a:t>
            </a:r>
            <a:r>
              <a:rPr lang="en-GB" altLang="en-US" sz="2000" b="0" dirty="0">
                <a:latin typeface="Arial" panose="020B0604020202020204" pitchFamily="34" charset="0"/>
                <a:cs typeface="Times New Roman" panose="02020603050405020304" pitchFamily="18" charset="0"/>
              </a:rPr>
              <a:t>t trying to stretch up  </a:t>
            </a:r>
          </a:p>
          <a:p>
            <a:pPr>
              <a:lnSpc>
                <a:spcPct val="100000"/>
              </a:lnSpc>
              <a:spcBef>
                <a:spcPct val="0"/>
              </a:spcBef>
              <a:buFontTx/>
              <a:buNone/>
            </a:pPr>
            <a:endParaRPr lang="en-GB" altLang="en-US" sz="2000" b="0" dirty="0">
              <a:latin typeface="Arial" panose="020B0604020202020204" pitchFamily="34" charset="0"/>
              <a:cs typeface="Times New Roman" panose="02020603050405020304" pitchFamily="18" charset="0"/>
            </a:endParaRPr>
          </a:p>
          <a:p>
            <a:pPr>
              <a:lnSpc>
                <a:spcPct val="100000"/>
              </a:lnSpc>
              <a:spcBef>
                <a:spcPct val="0"/>
              </a:spcBef>
              <a:buFontTx/>
              <a:buNone/>
            </a:pPr>
            <a:r>
              <a:rPr lang="en-GB" altLang="en-US" sz="2000" b="0" dirty="0">
                <a:latin typeface="Arial" panose="020B0604020202020204" pitchFamily="34" charset="0"/>
                <a:cs typeface="Times New Roman" panose="02020603050405020304" pitchFamily="18" charset="0"/>
              </a:rPr>
              <a:t> Measure on expiration</a:t>
            </a:r>
            <a:endParaRPr lang="en-GB" altLang="en-US" sz="2000" b="0" dirty="0">
              <a:latin typeface="Times" panose="02020603050405020304" pitchFamily="18" charset="0"/>
            </a:endParaRPr>
          </a:p>
          <a:p>
            <a:endParaRPr lang="en-GB" dirty="0"/>
          </a:p>
        </p:txBody>
      </p:sp>
      <p:pic>
        <p:nvPicPr>
          <p:cNvPr id="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4272" y="3645024"/>
            <a:ext cx="1584376" cy="254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2021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Recording of Measurements</a:t>
            </a:r>
          </a:p>
        </p:txBody>
      </p:sp>
      <p:sp>
        <p:nvSpPr>
          <p:cNvPr id="3" name="Content Placeholder 2"/>
          <p:cNvSpPr>
            <a:spLocks noGrp="1"/>
          </p:cNvSpPr>
          <p:nvPr>
            <p:ph idx="1"/>
          </p:nvPr>
        </p:nvSpPr>
        <p:spPr/>
        <p:txBody>
          <a:bodyPr/>
          <a:lstStyle/>
          <a:p>
            <a:r>
              <a:rPr lang="en-GB" b="0" dirty="0"/>
              <a:t>Record weight every 7 days </a:t>
            </a:r>
          </a:p>
          <a:p>
            <a:r>
              <a:rPr lang="en-GB" dirty="0"/>
              <a:t>Except: </a:t>
            </a:r>
          </a:p>
          <a:p>
            <a:pPr lvl="1"/>
            <a:r>
              <a:rPr lang="en-GB" dirty="0"/>
              <a:t>Patient on IV Fluids (weight daily)</a:t>
            </a:r>
          </a:p>
          <a:p>
            <a:pPr lvl="1"/>
            <a:r>
              <a:rPr lang="en-GB" b="0" dirty="0"/>
              <a:t>Nutritional screening tool indicates a weight in less than 7 days</a:t>
            </a:r>
          </a:p>
          <a:p>
            <a:pPr lvl="1"/>
            <a:r>
              <a:rPr lang="en-GB" dirty="0"/>
              <a:t>Dr/ Dietitian requests a weight in less than 7 days</a:t>
            </a:r>
          </a:p>
          <a:p>
            <a:r>
              <a:rPr lang="en-GB" dirty="0"/>
              <a:t>Where to document?</a:t>
            </a:r>
          </a:p>
          <a:p>
            <a:pPr lvl="1"/>
            <a:r>
              <a:rPr lang="en-GB" dirty="0"/>
              <a:t>Cumulative Fluid Balance and Weight Chart</a:t>
            </a:r>
          </a:p>
          <a:p>
            <a:pPr lvl="1"/>
            <a:r>
              <a:rPr lang="en-GB" dirty="0"/>
              <a:t>Daily Fluid Balance Chart </a:t>
            </a:r>
          </a:p>
          <a:p>
            <a:pPr lvl="1"/>
            <a:r>
              <a:rPr lang="en-GB" dirty="0"/>
              <a:t>PYMS Chart</a:t>
            </a:r>
          </a:p>
          <a:p>
            <a:endParaRPr lang="en-GB" dirty="0"/>
          </a:p>
        </p:txBody>
      </p:sp>
    </p:spTree>
    <p:extLst>
      <p:ext uri="{BB962C8B-B14F-4D97-AF65-F5344CB8AC3E}">
        <p14:creationId xmlns:p14="http://schemas.microsoft.com/office/powerpoint/2010/main" val="2008500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378941" y="343766"/>
            <a:ext cx="6997700" cy="1366838"/>
          </a:xfrm>
        </p:spPr>
        <p:txBody>
          <a:bodyPr/>
          <a:lstStyle/>
          <a:p>
            <a:pPr algn="ctr"/>
            <a:r>
              <a:rPr lang="en-GB" altLang="en-US" dirty="0"/>
              <a:t>Videos</a:t>
            </a:r>
          </a:p>
        </p:txBody>
      </p:sp>
      <p:sp>
        <p:nvSpPr>
          <p:cNvPr id="13315" name="Rectangle 3"/>
          <p:cNvSpPr>
            <a:spLocks noGrp="1" noChangeArrowheads="1"/>
          </p:cNvSpPr>
          <p:nvPr>
            <p:ph type="body" idx="1"/>
          </p:nvPr>
        </p:nvSpPr>
        <p:spPr>
          <a:xfrm>
            <a:off x="883227" y="1558636"/>
            <a:ext cx="9247909" cy="4499266"/>
          </a:xfrm>
        </p:spPr>
        <p:txBody>
          <a:bodyPr/>
          <a:lstStyle/>
          <a:p>
            <a:pPr>
              <a:buFontTx/>
              <a:buNone/>
            </a:pPr>
            <a:r>
              <a:rPr lang="en-GB" altLang="en-US" sz="2400" b="0" dirty="0" smtClean="0"/>
              <a:t>Please watch the following short videos to familiarise </a:t>
            </a:r>
            <a:r>
              <a:rPr lang="en-GB" altLang="en-US" sz="2400" b="0" dirty="0"/>
              <a:t>yourself </a:t>
            </a:r>
            <a:r>
              <a:rPr lang="en-GB" altLang="en-US" sz="2400" b="0" dirty="0" smtClean="0"/>
              <a:t>with:</a:t>
            </a:r>
            <a:endParaRPr lang="en-GB" altLang="en-US" sz="2400" b="0" dirty="0"/>
          </a:p>
          <a:p>
            <a:r>
              <a:rPr lang="en-GB" altLang="en-US" sz="2400" b="0" dirty="0"/>
              <a:t>How to measure height</a:t>
            </a:r>
          </a:p>
          <a:p>
            <a:r>
              <a:rPr lang="en-GB" altLang="en-US" sz="2400" b="0" dirty="0"/>
              <a:t>How to measure </a:t>
            </a:r>
            <a:r>
              <a:rPr lang="en-GB" altLang="en-US" sz="2400" b="0" dirty="0" smtClean="0"/>
              <a:t>length </a:t>
            </a:r>
            <a:endParaRPr lang="en-GB" altLang="en-US" sz="2400" b="0" dirty="0"/>
          </a:p>
          <a:p>
            <a:r>
              <a:rPr lang="en-GB" altLang="en-US" sz="2400" b="0" dirty="0"/>
              <a:t>How to weigh </a:t>
            </a:r>
            <a:endParaRPr lang="en-GB" altLang="en-US" sz="2400" b="0" dirty="0" smtClean="0"/>
          </a:p>
          <a:p>
            <a:r>
              <a:rPr lang="en-GB" altLang="en-US" sz="2400" b="0" dirty="0" smtClean="0"/>
              <a:t>How </a:t>
            </a:r>
            <a:r>
              <a:rPr lang="en-GB" altLang="en-US" sz="2400" b="0" dirty="0"/>
              <a:t>to weigh children who don’t want to be </a:t>
            </a:r>
            <a:r>
              <a:rPr lang="en-GB" altLang="en-US" sz="2400" b="0" dirty="0" smtClean="0"/>
              <a:t>weighed</a:t>
            </a:r>
          </a:p>
          <a:p>
            <a:pPr marL="0" indent="0">
              <a:buNone/>
            </a:pPr>
            <a:endParaRPr lang="en-GB" sz="2400" dirty="0" smtClean="0">
              <a:hlinkClick r:id="rId2"/>
            </a:endParaRPr>
          </a:p>
          <a:p>
            <a:pPr marL="0" indent="0">
              <a:buNone/>
            </a:pPr>
            <a:r>
              <a:rPr lang="en-GB" sz="2400" dirty="0">
                <a:hlinkClick r:id="rId2"/>
              </a:rPr>
              <a:t>https://www.rcpch.ac.uk/resources/uk-who-growth-charts-guidance-health-professionals</a:t>
            </a:r>
            <a:endParaRPr lang="en-GB" sz="2400" dirty="0" smtClean="0">
              <a:hlinkClick r:id="rId2"/>
            </a:endParaRPr>
          </a:p>
        </p:txBody>
      </p:sp>
    </p:spTree>
    <p:extLst>
      <p:ext uri="{BB962C8B-B14F-4D97-AF65-F5344CB8AC3E}">
        <p14:creationId xmlns:p14="http://schemas.microsoft.com/office/powerpoint/2010/main" val="1720889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ctrTitle"/>
          </p:nvPr>
        </p:nvSpPr>
        <p:spPr>
          <a:xfrm>
            <a:off x="2209800" y="1720851"/>
            <a:ext cx="7772400" cy="1470025"/>
          </a:xfrm>
        </p:spPr>
        <p:txBody>
          <a:bodyPr/>
          <a:lstStyle/>
          <a:p>
            <a:r>
              <a:rPr lang="en-GB" altLang="en-US" dirty="0">
                <a:latin typeface="Arial" panose="020B0604020202020204" pitchFamily="34" charset="0"/>
                <a:cs typeface="Arial" panose="020B0604020202020204" pitchFamily="34" charset="0"/>
              </a:rPr>
              <a:t>Identification of Malnutrition </a:t>
            </a:r>
          </a:p>
        </p:txBody>
      </p:sp>
    </p:spTree>
    <p:extLst>
      <p:ext uri="{BB962C8B-B14F-4D97-AF65-F5344CB8AC3E}">
        <p14:creationId xmlns:p14="http://schemas.microsoft.com/office/powerpoint/2010/main" val="1299091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iGrow</a:t>
            </a:r>
            <a:endParaRPr lang="en-GB" dirty="0"/>
          </a:p>
        </p:txBody>
      </p:sp>
      <p:sp>
        <p:nvSpPr>
          <p:cNvPr id="3" name="Content Placeholder 2"/>
          <p:cNvSpPr>
            <a:spLocks noGrp="1"/>
          </p:cNvSpPr>
          <p:nvPr>
            <p:ph idx="1"/>
          </p:nvPr>
        </p:nvSpPr>
        <p:spPr/>
        <p:txBody>
          <a:bodyPr/>
          <a:lstStyle/>
          <a:p>
            <a:r>
              <a:rPr lang="en-GB" b="0" dirty="0" smtClean="0"/>
              <a:t>Includes plotting and monitoring height, weight, head circumference and BMI</a:t>
            </a:r>
          </a:p>
          <a:p>
            <a:r>
              <a:rPr lang="en-GB" b="0" dirty="0" smtClean="0"/>
              <a:t>Used </a:t>
            </a:r>
            <a:r>
              <a:rPr lang="en-GB" b="0" dirty="0"/>
              <a:t>to identify </a:t>
            </a:r>
            <a:r>
              <a:rPr lang="en-GB" b="0" dirty="0" smtClean="0"/>
              <a:t>potential malnutrition </a:t>
            </a:r>
            <a:r>
              <a:rPr lang="en-GB" b="0" dirty="0"/>
              <a:t>in children &lt;1yr</a:t>
            </a:r>
          </a:p>
          <a:p>
            <a:r>
              <a:rPr lang="en-GB" b="0" dirty="0"/>
              <a:t>Weight faltering defines a weight gain pattern rather than a diagnosis </a:t>
            </a:r>
          </a:p>
          <a:p>
            <a:r>
              <a:rPr lang="en-GB" b="0" dirty="0"/>
              <a:t>A child is classed as weight faltering if dropped &gt; 2 centiles or more </a:t>
            </a:r>
          </a:p>
          <a:p>
            <a:r>
              <a:rPr lang="en-GB" b="0" dirty="0"/>
              <a:t>Assessment required if a child remains below 0.4th </a:t>
            </a:r>
            <a:r>
              <a:rPr lang="en-GB" b="0" dirty="0" smtClean="0"/>
              <a:t>centile</a:t>
            </a:r>
            <a:endParaRPr lang="en-GB" b="0" dirty="0"/>
          </a:p>
        </p:txBody>
      </p:sp>
    </p:spTree>
    <p:extLst>
      <p:ext uri="{BB962C8B-B14F-4D97-AF65-F5344CB8AC3E}">
        <p14:creationId xmlns:p14="http://schemas.microsoft.com/office/powerpoint/2010/main" val="1210134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Contents </a:t>
            </a:r>
          </a:p>
        </p:txBody>
      </p:sp>
      <p:sp>
        <p:nvSpPr>
          <p:cNvPr id="3" name="Content Placeholder 2"/>
          <p:cNvSpPr>
            <a:spLocks noGrp="1"/>
          </p:cNvSpPr>
          <p:nvPr>
            <p:ph idx="1"/>
          </p:nvPr>
        </p:nvSpPr>
        <p:spPr/>
        <p:txBody>
          <a:bodyPr/>
          <a:lstStyle/>
          <a:p>
            <a:pPr marL="514350" indent="-514350">
              <a:buAutoNum type="arabicPeriod"/>
            </a:pPr>
            <a:r>
              <a:rPr lang="en-GB" b="0" dirty="0"/>
              <a:t>Overview of Nutrition</a:t>
            </a:r>
          </a:p>
          <a:p>
            <a:pPr marL="514350" indent="-514350">
              <a:buAutoNum type="arabicPeriod"/>
            </a:pPr>
            <a:r>
              <a:rPr lang="en-GB" b="0" dirty="0"/>
              <a:t>Weighing and Measuring / Height and Weight</a:t>
            </a:r>
          </a:p>
          <a:p>
            <a:pPr marL="514350" indent="-514350">
              <a:buAutoNum type="arabicPeriod"/>
            </a:pPr>
            <a:r>
              <a:rPr lang="en-GB" b="0" dirty="0"/>
              <a:t>Identification of Malnutrition</a:t>
            </a:r>
          </a:p>
          <a:p>
            <a:pPr marL="514350" indent="-514350">
              <a:buAutoNum type="arabicPeriod"/>
            </a:pPr>
            <a:r>
              <a:rPr lang="en-GB" b="0" dirty="0"/>
              <a:t>Food provision for children in the RHC</a:t>
            </a:r>
          </a:p>
          <a:p>
            <a:pPr marL="514350" indent="-514350">
              <a:buAutoNum type="arabicPeriod"/>
            </a:pPr>
            <a:r>
              <a:rPr lang="en-GB" b="0" dirty="0"/>
              <a:t>Texture Modified Food and Fluid</a:t>
            </a:r>
          </a:p>
          <a:p>
            <a:pPr marL="514350" indent="-514350">
              <a:buAutoNum type="arabicPeriod"/>
            </a:pPr>
            <a:r>
              <a:rPr lang="en-GB" b="0" dirty="0"/>
              <a:t>The Mealtime Bundle  </a:t>
            </a:r>
          </a:p>
          <a:p>
            <a:pPr marL="0" indent="0">
              <a:buNone/>
            </a:pPr>
            <a:endParaRPr lang="en-GB" dirty="0"/>
          </a:p>
        </p:txBody>
      </p:sp>
    </p:spTree>
    <p:extLst>
      <p:ext uri="{BB962C8B-B14F-4D97-AF65-F5344CB8AC3E}">
        <p14:creationId xmlns:p14="http://schemas.microsoft.com/office/powerpoint/2010/main" val="1731084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About PYMS</a:t>
            </a:r>
          </a:p>
        </p:txBody>
      </p:sp>
      <p:sp>
        <p:nvSpPr>
          <p:cNvPr id="3" name="Content Placeholder 2"/>
          <p:cNvSpPr>
            <a:spLocks noGrp="1"/>
          </p:cNvSpPr>
          <p:nvPr>
            <p:ph idx="1"/>
          </p:nvPr>
        </p:nvSpPr>
        <p:spPr/>
        <p:txBody>
          <a:bodyPr/>
          <a:lstStyle/>
          <a:p>
            <a:r>
              <a:rPr lang="en-GB" b="0" dirty="0"/>
              <a:t>Developed in the Royal Hospital for Sick Children at </a:t>
            </a:r>
            <a:r>
              <a:rPr lang="en-GB" b="0" dirty="0" err="1"/>
              <a:t>Yorkhill</a:t>
            </a:r>
            <a:r>
              <a:rPr lang="en-GB" b="0" dirty="0"/>
              <a:t> in 2008</a:t>
            </a:r>
          </a:p>
          <a:p>
            <a:r>
              <a:rPr lang="en-GB" b="0" dirty="0"/>
              <a:t>Designed to </a:t>
            </a:r>
            <a:r>
              <a:rPr lang="en-GB" b="0" dirty="0" smtClean="0"/>
              <a:t>assist health professionals identify children at risk of malnutrition</a:t>
            </a:r>
          </a:p>
          <a:p>
            <a:r>
              <a:rPr lang="en-GB" b="0" dirty="0" smtClean="0"/>
              <a:t>Used for ages 1-16 years</a:t>
            </a:r>
            <a:endParaRPr lang="en-GB" b="0" dirty="0"/>
          </a:p>
          <a:p>
            <a:r>
              <a:rPr lang="en-GB" b="0" dirty="0"/>
              <a:t>Simple </a:t>
            </a:r>
            <a:r>
              <a:rPr lang="en-GB" b="0" dirty="0" smtClean="0"/>
              <a:t>4 </a:t>
            </a:r>
            <a:r>
              <a:rPr lang="en-GB" b="0" dirty="0"/>
              <a:t>step </a:t>
            </a:r>
            <a:r>
              <a:rPr lang="en-GB" b="0" dirty="0" smtClean="0"/>
              <a:t>process, consisting of questions which are strong predictors of malnutrition</a:t>
            </a:r>
            <a:endParaRPr lang="en-GB" b="0" dirty="0"/>
          </a:p>
          <a:p>
            <a:r>
              <a:rPr lang="en-GB" b="0" dirty="0" smtClean="0"/>
              <a:t>Step 5 is calculating the overall nutritional risk score</a:t>
            </a:r>
          </a:p>
          <a:p>
            <a:r>
              <a:rPr lang="en-GB" b="0" dirty="0" smtClean="0"/>
              <a:t>Action plan follows according to the overall nutrition score</a:t>
            </a:r>
            <a:endParaRPr lang="en-GB" b="0" dirty="0"/>
          </a:p>
          <a:p>
            <a:pPr marL="0" indent="0">
              <a:buNone/>
            </a:pPr>
            <a:endParaRPr lang="en-GB" b="0" dirty="0"/>
          </a:p>
        </p:txBody>
      </p:sp>
    </p:spTree>
    <p:extLst>
      <p:ext uri="{BB962C8B-B14F-4D97-AF65-F5344CB8AC3E}">
        <p14:creationId xmlns:p14="http://schemas.microsoft.com/office/powerpoint/2010/main" val="127911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up of a form&#10;&#10;Description automatically generated">
            <a:extLst>
              <a:ext uri="{FF2B5EF4-FFF2-40B4-BE49-F238E27FC236}">
                <a16:creationId xmlns="" xmlns:a16="http://schemas.microsoft.com/office/drawing/2014/main" id="{7477C84B-080D-7086-ABB7-25D8DCE70D0F}"/>
              </a:ext>
            </a:extLst>
          </p:cNvPr>
          <p:cNvPicPr>
            <a:picLocks noChangeAspect="1"/>
          </p:cNvPicPr>
          <p:nvPr/>
        </p:nvPicPr>
        <p:blipFill>
          <a:blip r:embed="rId2"/>
          <a:stretch>
            <a:fillRect/>
          </a:stretch>
        </p:blipFill>
        <p:spPr>
          <a:xfrm>
            <a:off x="766916" y="352108"/>
            <a:ext cx="10768779" cy="5662172"/>
          </a:xfrm>
          <a:prstGeom prst="rect">
            <a:avLst/>
          </a:prstGeom>
        </p:spPr>
      </p:pic>
    </p:spTree>
    <p:extLst>
      <p:ext uri="{BB962C8B-B14F-4D97-AF65-F5344CB8AC3E}">
        <p14:creationId xmlns:p14="http://schemas.microsoft.com/office/powerpoint/2010/main" val="4007048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tep 1 bmi score&#10;&#10;Description automatically generated">
            <a:extLst>
              <a:ext uri="{FF2B5EF4-FFF2-40B4-BE49-F238E27FC236}">
                <a16:creationId xmlns="" xmlns:a16="http://schemas.microsoft.com/office/drawing/2014/main" id="{008AEA80-6502-FE25-7DB8-872E1BA479BF}"/>
              </a:ext>
            </a:extLst>
          </p:cNvPr>
          <p:cNvPicPr>
            <a:picLocks noChangeAspect="1"/>
          </p:cNvPicPr>
          <p:nvPr/>
        </p:nvPicPr>
        <p:blipFill>
          <a:blip r:embed="rId2"/>
          <a:stretch>
            <a:fillRect/>
          </a:stretch>
        </p:blipFill>
        <p:spPr>
          <a:xfrm>
            <a:off x="1101305" y="263929"/>
            <a:ext cx="9903123" cy="5755051"/>
          </a:xfrm>
          <a:prstGeom prst="rect">
            <a:avLst/>
          </a:prstGeom>
        </p:spPr>
      </p:pic>
      <p:sp>
        <p:nvSpPr>
          <p:cNvPr id="2" name="TextBox 1"/>
          <p:cNvSpPr txBox="1"/>
          <p:nvPr/>
        </p:nvSpPr>
        <p:spPr>
          <a:xfrm>
            <a:off x="4566966" y="5649648"/>
            <a:ext cx="2971800" cy="369332"/>
          </a:xfrm>
          <a:prstGeom prst="rect">
            <a:avLst/>
          </a:prstGeom>
          <a:noFill/>
        </p:spPr>
        <p:txBody>
          <a:bodyPr wrap="square" rtlCol="0">
            <a:spAutoFit/>
          </a:bodyPr>
          <a:lstStyle/>
          <a:p>
            <a:r>
              <a:rPr lang="en-GB" dirty="0" smtClean="0">
                <a:solidFill>
                  <a:srgbClr val="FF0000"/>
                </a:solidFill>
              </a:rPr>
              <a:t>(BMI scoring guide overleaf)</a:t>
            </a:r>
            <a:endParaRPr lang="en-GB" dirty="0">
              <a:solidFill>
                <a:srgbClr val="FF0000"/>
              </a:solidFill>
            </a:endParaRPr>
          </a:p>
        </p:txBody>
      </p:sp>
    </p:spTree>
    <p:extLst>
      <p:ext uri="{BB962C8B-B14F-4D97-AF65-F5344CB8AC3E}">
        <p14:creationId xmlns:p14="http://schemas.microsoft.com/office/powerpoint/2010/main" val="3410721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Calculating BMI using PYMS wheel</a:t>
            </a:r>
            <a:endParaRPr lang="en-GB" dirty="0"/>
          </a:p>
        </p:txBody>
      </p:sp>
      <p:pic>
        <p:nvPicPr>
          <p:cNvPr id="4" name="Content Placeholder 3"/>
          <p:cNvPicPr>
            <a:picLocks noGrp="1" noChangeAspect="1"/>
          </p:cNvPicPr>
          <p:nvPr>
            <p:ph idx="1"/>
          </p:nvPr>
        </p:nvPicPr>
        <p:blipFill>
          <a:blip r:embed="rId2"/>
          <a:stretch>
            <a:fillRect/>
          </a:stretch>
        </p:blipFill>
        <p:spPr>
          <a:xfrm>
            <a:off x="2466617" y="1423988"/>
            <a:ext cx="7258766" cy="4525962"/>
          </a:xfrm>
          <a:prstGeom prst="rect">
            <a:avLst/>
          </a:prstGeom>
        </p:spPr>
      </p:pic>
    </p:spTree>
    <p:extLst>
      <p:ext uri="{BB962C8B-B14F-4D97-AF65-F5344CB8AC3E}">
        <p14:creationId xmlns:p14="http://schemas.microsoft.com/office/powerpoint/2010/main" val="1194925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tep 2 weight loss chart&#10;&#10;Description automatically generated">
            <a:extLst>
              <a:ext uri="{FF2B5EF4-FFF2-40B4-BE49-F238E27FC236}">
                <a16:creationId xmlns="" xmlns:a16="http://schemas.microsoft.com/office/drawing/2014/main" id="{3D33E35D-98E6-8025-141A-9AC60CC92797}"/>
              </a:ext>
            </a:extLst>
          </p:cNvPr>
          <p:cNvPicPr>
            <a:picLocks noChangeAspect="1"/>
          </p:cNvPicPr>
          <p:nvPr/>
        </p:nvPicPr>
        <p:blipFill>
          <a:blip r:embed="rId2"/>
          <a:stretch>
            <a:fillRect/>
          </a:stretch>
        </p:blipFill>
        <p:spPr>
          <a:xfrm>
            <a:off x="2002972" y="926001"/>
            <a:ext cx="7851111" cy="4243998"/>
          </a:xfrm>
          <a:prstGeom prst="rect">
            <a:avLst/>
          </a:prstGeom>
        </p:spPr>
      </p:pic>
    </p:spTree>
    <p:extLst>
      <p:ext uri="{BB962C8B-B14F-4D97-AF65-F5344CB8AC3E}">
        <p14:creationId xmlns:p14="http://schemas.microsoft.com/office/powerpoint/2010/main" val="3410516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25297" y="908720"/>
            <a:ext cx="8141406" cy="4671198"/>
          </a:xfrm>
          <a:prstGeom prst="rect">
            <a:avLst/>
          </a:prstGeom>
        </p:spPr>
      </p:pic>
      <p:sp>
        <p:nvSpPr>
          <p:cNvPr id="2" name="TextBox 1"/>
          <p:cNvSpPr txBox="1"/>
          <p:nvPr/>
        </p:nvSpPr>
        <p:spPr>
          <a:xfrm>
            <a:off x="8589482" y="1700434"/>
            <a:ext cx="3154442" cy="523220"/>
          </a:xfrm>
          <a:prstGeom prst="rect">
            <a:avLst/>
          </a:prstGeom>
          <a:solidFill>
            <a:schemeClr val="bg1"/>
          </a:solidFill>
          <a:ln w="28575">
            <a:solidFill>
              <a:schemeClr val="tx1"/>
            </a:solidFill>
          </a:ln>
        </p:spPr>
        <p:txBody>
          <a:bodyPr wrap="square" rtlCol="0">
            <a:spAutoFit/>
          </a:bodyPr>
          <a:lstStyle/>
          <a:p>
            <a:r>
              <a:rPr lang="en-GB" sz="1400" dirty="0"/>
              <a:t>Unless a </a:t>
            </a:r>
            <a:r>
              <a:rPr lang="en-GB" sz="1400" dirty="0" smtClean="0"/>
              <a:t>health professional has instructed </a:t>
            </a:r>
            <a:r>
              <a:rPr lang="en-GB" sz="1400" dirty="0"/>
              <a:t>reduction </a:t>
            </a:r>
            <a:r>
              <a:rPr lang="en-GB" sz="1400" dirty="0" smtClean="0"/>
              <a:t>in calorie </a:t>
            </a:r>
            <a:r>
              <a:rPr lang="en-GB" sz="1400" dirty="0"/>
              <a:t>intake.</a:t>
            </a:r>
          </a:p>
        </p:txBody>
      </p:sp>
      <p:cxnSp>
        <p:nvCxnSpPr>
          <p:cNvPr id="5" name="Straight Arrow Connector 4"/>
          <p:cNvCxnSpPr/>
          <p:nvPr/>
        </p:nvCxnSpPr>
        <p:spPr>
          <a:xfrm flipH="1">
            <a:off x="7533409" y="2223654"/>
            <a:ext cx="1101436" cy="8001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2630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30481" y="720957"/>
            <a:ext cx="9001991" cy="4765444"/>
          </a:xfrm>
          <a:prstGeom prst="rect">
            <a:avLst/>
          </a:prstGeom>
        </p:spPr>
      </p:pic>
      <p:sp>
        <p:nvSpPr>
          <p:cNvPr id="2" name="TextBox 1"/>
          <p:cNvSpPr txBox="1"/>
          <p:nvPr/>
        </p:nvSpPr>
        <p:spPr>
          <a:xfrm>
            <a:off x="1246908" y="3579668"/>
            <a:ext cx="1226127" cy="1402773"/>
          </a:xfrm>
          <a:prstGeom prst="rect">
            <a:avLst/>
          </a:prstGeom>
          <a:solidFill>
            <a:schemeClr val="bg1"/>
          </a:solidFill>
          <a:ln w="28575">
            <a:solidFill>
              <a:schemeClr val="tx1"/>
            </a:solidFill>
          </a:ln>
        </p:spPr>
        <p:txBody>
          <a:bodyPr wrap="square" rtlCol="0">
            <a:spAutoFit/>
          </a:bodyPr>
          <a:lstStyle/>
          <a:p>
            <a:r>
              <a:rPr lang="en-GB" sz="1400" dirty="0" err="1"/>
              <a:t>e.g</a:t>
            </a:r>
            <a:r>
              <a:rPr lang="en-GB" sz="1400" dirty="0"/>
              <a:t>;</a:t>
            </a:r>
          </a:p>
          <a:p>
            <a:r>
              <a:rPr lang="en-GB" sz="1400" dirty="0"/>
              <a:t>• Major</a:t>
            </a:r>
          </a:p>
          <a:p>
            <a:r>
              <a:rPr lang="en-GB" sz="1400" dirty="0"/>
              <a:t>trauma</a:t>
            </a:r>
          </a:p>
          <a:p>
            <a:r>
              <a:rPr lang="en-GB" sz="1400" dirty="0"/>
              <a:t>• Major burns</a:t>
            </a:r>
          </a:p>
          <a:p>
            <a:r>
              <a:rPr lang="en-GB" sz="1400" dirty="0"/>
              <a:t>• Sepsis</a:t>
            </a:r>
          </a:p>
          <a:p>
            <a:r>
              <a:rPr lang="en-GB" sz="1400" dirty="0"/>
              <a:t>• Pyrexia</a:t>
            </a:r>
          </a:p>
        </p:txBody>
      </p:sp>
      <p:sp>
        <p:nvSpPr>
          <p:cNvPr id="3" name="TextBox 2"/>
          <p:cNvSpPr txBox="1"/>
          <p:nvPr/>
        </p:nvSpPr>
        <p:spPr>
          <a:xfrm>
            <a:off x="9871363" y="2148033"/>
            <a:ext cx="1122218" cy="1169551"/>
          </a:xfrm>
          <a:prstGeom prst="rect">
            <a:avLst/>
          </a:prstGeom>
          <a:solidFill>
            <a:schemeClr val="bg1"/>
          </a:solidFill>
          <a:ln w="28575">
            <a:solidFill>
              <a:schemeClr val="tx1"/>
            </a:solidFill>
          </a:ln>
        </p:spPr>
        <p:txBody>
          <a:bodyPr wrap="square" rtlCol="0">
            <a:spAutoFit/>
          </a:bodyPr>
          <a:lstStyle/>
          <a:p>
            <a:r>
              <a:rPr lang="en-GB" sz="1400" dirty="0" err="1"/>
              <a:t>e.g</a:t>
            </a:r>
            <a:r>
              <a:rPr lang="en-GB" sz="1400" dirty="0"/>
              <a:t>;</a:t>
            </a:r>
          </a:p>
          <a:p>
            <a:r>
              <a:rPr lang="en-GB" sz="1400" dirty="0"/>
              <a:t>• Persistent diarrhoea</a:t>
            </a:r>
          </a:p>
          <a:p>
            <a:r>
              <a:rPr lang="en-GB" sz="1400" dirty="0"/>
              <a:t>• Persistent vomiting</a:t>
            </a:r>
          </a:p>
        </p:txBody>
      </p:sp>
      <p:cxnSp>
        <p:nvCxnSpPr>
          <p:cNvPr id="6" name="Straight Arrow Connector 5"/>
          <p:cNvCxnSpPr/>
          <p:nvPr/>
        </p:nvCxnSpPr>
        <p:spPr>
          <a:xfrm flipH="1">
            <a:off x="6681355" y="3103679"/>
            <a:ext cx="3190008" cy="21390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473035" y="3210791"/>
            <a:ext cx="2649683" cy="7065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4142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606729" y="682154"/>
            <a:ext cx="7052648" cy="4979094"/>
          </a:xfrm>
          <a:prstGeom prst="rect">
            <a:avLst/>
          </a:prstGeom>
        </p:spPr>
      </p:pic>
    </p:spTree>
    <p:extLst>
      <p:ext uri="{BB962C8B-B14F-4D97-AF65-F5344CB8AC3E}">
        <p14:creationId xmlns:p14="http://schemas.microsoft.com/office/powerpoint/2010/main" val="3369832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26761" y="571500"/>
            <a:ext cx="9620418" cy="5129068"/>
          </a:xfrm>
          <a:prstGeom prst="rect">
            <a:avLst/>
          </a:prstGeom>
        </p:spPr>
      </p:pic>
      <p:sp>
        <p:nvSpPr>
          <p:cNvPr id="5" name="TextBox 4"/>
          <p:cNvSpPr txBox="1"/>
          <p:nvPr/>
        </p:nvSpPr>
        <p:spPr>
          <a:xfrm>
            <a:off x="3792682" y="4260274"/>
            <a:ext cx="8084127" cy="1351588"/>
          </a:xfrm>
          <a:prstGeom prst="rect">
            <a:avLst/>
          </a:prstGeom>
          <a:solidFill>
            <a:schemeClr val="bg1"/>
          </a:solidFill>
          <a:ln w="38100">
            <a:solidFill>
              <a:schemeClr val="tx1"/>
            </a:solidFill>
          </a:ln>
        </p:spPr>
        <p:txBody>
          <a:bodyPr wrap="square" rtlCol="0">
            <a:spAutoFit/>
          </a:bodyPr>
          <a:lstStyle/>
          <a:p>
            <a:pPr marL="285750" indent="-285750">
              <a:lnSpc>
                <a:spcPct val="150000"/>
              </a:lnSpc>
              <a:buFont typeface="Arial" panose="020B0604020202020204" pitchFamily="34" charset="0"/>
              <a:buChar char="•"/>
            </a:pPr>
            <a:r>
              <a:rPr lang="en-GB" sz="1400" dirty="0"/>
              <a:t>If you are unable to complete any steps give reasons why here.</a:t>
            </a:r>
          </a:p>
          <a:p>
            <a:pPr marL="285750" indent="-285750">
              <a:lnSpc>
                <a:spcPct val="150000"/>
              </a:lnSpc>
              <a:buFont typeface="Arial" panose="020B0604020202020204" pitchFamily="34" charset="0"/>
              <a:buChar char="•"/>
            </a:pPr>
            <a:r>
              <a:rPr lang="en-GB" sz="1400" dirty="0"/>
              <a:t>If you are unable to obtain a height, the patient’s weight should be plotted on a </a:t>
            </a:r>
            <a:r>
              <a:rPr lang="en-GB" sz="1400" dirty="0" smtClean="0"/>
              <a:t>growth chart </a:t>
            </a:r>
            <a:r>
              <a:rPr lang="en-GB" sz="1400" dirty="0"/>
              <a:t>and if &lt; 2nd centile a score of 2 should be given for step 1.</a:t>
            </a:r>
          </a:p>
          <a:p>
            <a:pPr marL="285750" indent="-285750">
              <a:lnSpc>
                <a:spcPct val="150000"/>
              </a:lnSpc>
              <a:buFont typeface="Arial" panose="020B0604020202020204" pitchFamily="34" charset="0"/>
              <a:buChar char="•"/>
            </a:pPr>
            <a:r>
              <a:rPr lang="en-GB" sz="1400" dirty="0"/>
              <a:t>Please document reason why a height could not be obtained i.e. </a:t>
            </a:r>
            <a:r>
              <a:rPr lang="en-GB" sz="1400" dirty="0" smtClean="0"/>
              <a:t>cerebral palsy/scoliosis</a:t>
            </a:r>
            <a:r>
              <a:rPr lang="en-GB" sz="1400" dirty="0"/>
              <a:t>.</a:t>
            </a:r>
          </a:p>
        </p:txBody>
      </p:sp>
      <p:cxnSp>
        <p:nvCxnSpPr>
          <p:cNvPr id="7" name="Straight Arrow Connector 6"/>
          <p:cNvCxnSpPr/>
          <p:nvPr/>
        </p:nvCxnSpPr>
        <p:spPr>
          <a:xfrm flipH="1" flipV="1">
            <a:off x="4946073" y="2483427"/>
            <a:ext cx="1423554" cy="17872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8366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194084" y="197428"/>
            <a:ext cx="7396726" cy="5100338"/>
          </a:xfrm>
          <a:prstGeom prst="rect">
            <a:avLst/>
          </a:prstGeom>
        </p:spPr>
      </p:pic>
      <p:sp>
        <p:nvSpPr>
          <p:cNvPr id="2" name="TextBox 1"/>
          <p:cNvSpPr txBox="1"/>
          <p:nvPr/>
        </p:nvSpPr>
        <p:spPr>
          <a:xfrm>
            <a:off x="1330036" y="5297766"/>
            <a:ext cx="9819409" cy="646331"/>
          </a:xfrm>
          <a:prstGeom prst="rect">
            <a:avLst/>
          </a:prstGeom>
          <a:noFill/>
        </p:spPr>
        <p:txBody>
          <a:bodyPr wrap="square" rtlCol="0">
            <a:spAutoFit/>
          </a:bodyPr>
          <a:lstStyle/>
          <a:p>
            <a:pPr algn="ctr"/>
            <a:r>
              <a:rPr lang="en-GB" b="1" dirty="0">
                <a:solidFill>
                  <a:srgbClr val="FF0000"/>
                </a:solidFill>
              </a:rPr>
              <a:t>N.B. If there are clinical concerns about a patient’s nutritional status, a </a:t>
            </a:r>
            <a:r>
              <a:rPr lang="en-GB" b="1" dirty="0" smtClean="0">
                <a:solidFill>
                  <a:srgbClr val="FF0000"/>
                </a:solidFill>
              </a:rPr>
              <a:t>dietetic review </a:t>
            </a:r>
            <a:r>
              <a:rPr lang="en-GB" b="1" dirty="0">
                <a:solidFill>
                  <a:srgbClr val="FF0000"/>
                </a:solidFill>
              </a:rPr>
              <a:t>MUST be </a:t>
            </a:r>
            <a:r>
              <a:rPr lang="en-GB" b="1" dirty="0" smtClean="0">
                <a:solidFill>
                  <a:srgbClr val="FF0000"/>
                </a:solidFill>
              </a:rPr>
              <a:t>      requested </a:t>
            </a:r>
            <a:r>
              <a:rPr lang="en-GB" b="1" dirty="0">
                <a:solidFill>
                  <a:srgbClr val="FF0000"/>
                </a:solidFill>
              </a:rPr>
              <a:t>and medical staff informed even if the child </a:t>
            </a:r>
            <a:r>
              <a:rPr lang="en-GB" b="1" dirty="0" smtClean="0">
                <a:solidFill>
                  <a:srgbClr val="FF0000"/>
                </a:solidFill>
              </a:rPr>
              <a:t>has scored </a:t>
            </a:r>
            <a:r>
              <a:rPr lang="en-GB" b="1" dirty="0">
                <a:solidFill>
                  <a:srgbClr val="FF0000"/>
                </a:solidFill>
              </a:rPr>
              <a:t>less than 2</a:t>
            </a:r>
            <a:r>
              <a:rPr lang="en-GB" dirty="0">
                <a:solidFill>
                  <a:srgbClr val="FF0000"/>
                </a:solidFill>
              </a:rPr>
              <a:t>.</a:t>
            </a:r>
          </a:p>
        </p:txBody>
      </p:sp>
    </p:spTree>
    <p:extLst>
      <p:ext uri="{BB962C8B-B14F-4D97-AF65-F5344CB8AC3E}">
        <p14:creationId xmlns:p14="http://schemas.microsoft.com/office/powerpoint/2010/main" val="2602096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a:spLocks noGrp="1" noChangeArrowheads="1"/>
          </p:cNvSpPr>
          <p:nvPr>
            <p:ph type="title"/>
          </p:nvPr>
        </p:nvSpPr>
        <p:spPr>
          <a:xfrm>
            <a:off x="1981200" y="401639"/>
            <a:ext cx="8229600" cy="739775"/>
          </a:xfrm>
          <a:noFill/>
        </p:spPr>
        <p:txBody>
          <a:bodyPr>
            <a:spAutoFit/>
          </a:bodyPr>
          <a:lstStyle/>
          <a:p>
            <a:pPr eaLnBrk="1" hangingPunct="1"/>
            <a:r>
              <a:rPr lang="en-GB" altLang="en-US" dirty="0">
                <a:latin typeface="Arial" panose="020B0604020202020204" pitchFamily="34" charset="0"/>
                <a:cs typeface="Arial" panose="020B0604020202020204" pitchFamily="34" charset="0"/>
              </a:rPr>
              <a:t>Nutrition – what’s the fuss?</a:t>
            </a:r>
          </a:p>
        </p:txBody>
      </p:sp>
      <p:sp>
        <p:nvSpPr>
          <p:cNvPr id="8195" name="Content Placeholder 4"/>
          <p:cNvSpPr>
            <a:spLocks noGrp="1"/>
          </p:cNvSpPr>
          <p:nvPr>
            <p:ph sz="half" idx="1"/>
          </p:nvPr>
        </p:nvSpPr>
        <p:spPr/>
        <p:txBody>
          <a:bodyPr/>
          <a:lstStyle/>
          <a:p>
            <a:pPr eaLnBrk="1" hangingPunct="1">
              <a:spcBef>
                <a:spcPct val="0"/>
              </a:spcBef>
              <a:spcAft>
                <a:spcPct val="0"/>
              </a:spcAft>
              <a:buClrTx/>
            </a:pPr>
            <a:r>
              <a:rPr lang="en-GB" altLang="en-US" sz="2400" b="0" dirty="0">
                <a:solidFill>
                  <a:srgbClr val="595959"/>
                </a:solidFill>
                <a:latin typeface="Arial" panose="020B0604020202020204" pitchFamily="34" charset="0"/>
                <a:cs typeface="Arial" panose="020B0604020202020204" pitchFamily="34" charset="0"/>
              </a:rPr>
              <a:t>Provides body with energy </a:t>
            </a:r>
          </a:p>
          <a:p>
            <a:pPr eaLnBrk="1" hangingPunct="1">
              <a:spcBef>
                <a:spcPct val="0"/>
              </a:spcBef>
              <a:spcAft>
                <a:spcPct val="0"/>
              </a:spcAft>
              <a:buClrTx/>
              <a:buFontTx/>
              <a:buNone/>
            </a:pPr>
            <a:endParaRPr lang="en-GB" altLang="en-US" sz="2400" b="0" dirty="0">
              <a:solidFill>
                <a:srgbClr val="595959"/>
              </a:solidFill>
              <a:latin typeface="Arial" panose="020B0604020202020204" pitchFamily="34" charset="0"/>
              <a:cs typeface="Arial" panose="020B0604020202020204" pitchFamily="34" charset="0"/>
            </a:endParaRPr>
          </a:p>
          <a:p>
            <a:pPr eaLnBrk="1" hangingPunct="1">
              <a:spcBef>
                <a:spcPct val="0"/>
              </a:spcBef>
              <a:spcAft>
                <a:spcPct val="0"/>
              </a:spcAft>
              <a:buClrTx/>
            </a:pPr>
            <a:r>
              <a:rPr lang="en-GB" altLang="en-US" sz="2400" b="0" dirty="0">
                <a:solidFill>
                  <a:srgbClr val="595959"/>
                </a:solidFill>
                <a:latin typeface="Arial" panose="020B0604020202020204" pitchFamily="34" charset="0"/>
                <a:cs typeface="Arial" panose="020B0604020202020204" pitchFamily="34" charset="0"/>
              </a:rPr>
              <a:t>Health and wellbeing</a:t>
            </a:r>
          </a:p>
          <a:p>
            <a:pPr eaLnBrk="1" hangingPunct="1">
              <a:spcBef>
                <a:spcPct val="0"/>
              </a:spcBef>
              <a:spcAft>
                <a:spcPct val="0"/>
              </a:spcAft>
              <a:buClrTx/>
            </a:pPr>
            <a:endParaRPr lang="en-GB" altLang="en-US" sz="2400" b="0" dirty="0">
              <a:solidFill>
                <a:srgbClr val="595959"/>
              </a:solidFill>
              <a:latin typeface="Arial" panose="020B0604020202020204" pitchFamily="34" charset="0"/>
              <a:cs typeface="Arial" panose="020B0604020202020204" pitchFamily="34" charset="0"/>
            </a:endParaRPr>
          </a:p>
          <a:p>
            <a:pPr eaLnBrk="1" hangingPunct="1">
              <a:spcBef>
                <a:spcPct val="0"/>
              </a:spcBef>
              <a:spcAft>
                <a:spcPct val="0"/>
              </a:spcAft>
              <a:buClrTx/>
            </a:pPr>
            <a:r>
              <a:rPr lang="en-GB" altLang="en-US" sz="2400" b="0" dirty="0">
                <a:solidFill>
                  <a:srgbClr val="595959"/>
                </a:solidFill>
                <a:latin typeface="Arial" panose="020B0604020202020204" pitchFamily="34" charset="0"/>
                <a:cs typeface="Arial" panose="020B0604020202020204" pitchFamily="34" charset="0"/>
              </a:rPr>
              <a:t>Everyone’s nutritional needs are different</a:t>
            </a:r>
          </a:p>
          <a:p>
            <a:pPr eaLnBrk="1" hangingPunct="1">
              <a:spcBef>
                <a:spcPct val="0"/>
              </a:spcBef>
              <a:spcAft>
                <a:spcPct val="0"/>
              </a:spcAft>
              <a:buClrTx/>
            </a:pPr>
            <a:endParaRPr lang="en-GB" altLang="en-US" sz="2400" b="0" dirty="0">
              <a:solidFill>
                <a:srgbClr val="595959"/>
              </a:solidFill>
              <a:latin typeface="Arial" panose="020B0604020202020204" pitchFamily="34" charset="0"/>
              <a:cs typeface="Arial" panose="020B0604020202020204" pitchFamily="34" charset="0"/>
            </a:endParaRPr>
          </a:p>
          <a:p>
            <a:pPr eaLnBrk="1" hangingPunct="1">
              <a:spcBef>
                <a:spcPct val="0"/>
              </a:spcBef>
              <a:spcAft>
                <a:spcPct val="0"/>
              </a:spcAft>
              <a:buClrTx/>
            </a:pPr>
            <a:r>
              <a:rPr lang="en-GB" altLang="en-US" sz="2400" b="0" dirty="0">
                <a:solidFill>
                  <a:srgbClr val="595959"/>
                </a:solidFill>
                <a:latin typeface="Arial" panose="020B0604020202020204" pitchFamily="34" charset="0"/>
                <a:cs typeface="Arial" panose="020B0604020202020204" pitchFamily="34" charset="0"/>
              </a:rPr>
              <a:t>Balanced diet is best</a:t>
            </a:r>
          </a:p>
          <a:p>
            <a:pPr eaLnBrk="1" hangingPunct="1">
              <a:spcBef>
                <a:spcPct val="0"/>
              </a:spcBef>
              <a:spcAft>
                <a:spcPct val="0"/>
              </a:spcAft>
              <a:buClrTx/>
            </a:pPr>
            <a:endParaRPr lang="en-GB" altLang="en-US" sz="2400" b="0" dirty="0">
              <a:solidFill>
                <a:srgbClr val="595959"/>
              </a:solidFill>
              <a:latin typeface="Arial" panose="020B0604020202020204" pitchFamily="34" charset="0"/>
              <a:cs typeface="Arial" panose="020B0604020202020204" pitchFamily="34" charset="0"/>
            </a:endParaRPr>
          </a:p>
          <a:p>
            <a:pPr eaLnBrk="1" hangingPunct="1">
              <a:spcBef>
                <a:spcPct val="0"/>
              </a:spcBef>
              <a:spcAft>
                <a:spcPct val="0"/>
              </a:spcAft>
              <a:buClrTx/>
            </a:pPr>
            <a:r>
              <a:rPr lang="en-GB" altLang="en-US" sz="2400" b="0" dirty="0">
                <a:solidFill>
                  <a:srgbClr val="595959"/>
                </a:solidFill>
                <a:latin typeface="Arial" panose="020B0604020202020204" pitchFamily="34" charset="0"/>
                <a:cs typeface="Arial" panose="020B0604020202020204" pitchFamily="34" charset="0"/>
              </a:rPr>
              <a:t>Imbalance in diet can result in malnutrition </a:t>
            </a:r>
          </a:p>
          <a:p>
            <a:endParaRPr lang="en-GB" altLang="en-US" dirty="0">
              <a:latin typeface="Arial" panose="020B0604020202020204" pitchFamily="34" charset="0"/>
              <a:cs typeface="Arial" panose="020B0604020202020204" pitchFamily="34" charset="0"/>
            </a:endParaRPr>
          </a:p>
        </p:txBody>
      </p:sp>
      <p:pic>
        <p:nvPicPr>
          <p:cNvPr id="819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0563" y="2060575"/>
            <a:ext cx="44704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389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a:t>Food Provision for Children</a:t>
            </a:r>
          </a:p>
        </p:txBody>
      </p:sp>
      <p:sp>
        <p:nvSpPr>
          <p:cNvPr id="5" name="Subtitle 4"/>
          <p:cNvSpPr>
            <a:spLocks noGrp="1"/>
          </p:cNvSpPr>
          <p:nvPr>
            <p:ph type="subTitle" idx="1"/>
          </p:nvPr>
        </p:nvSpPr>
        <p:spPr/>
        <p:txBody>
          <a:bodyPr/>
          <a:lstStyle/>
          <a:p>
            <a:r>
              <a:rPr lang="en-GB"/>
              <a:t>Royal Hospital for Children Glasgow</a:t>
            </a:r>
          </a:p>
        </p:txBody>
      </p:sp>
    </p:spTree>
    <p:extLst>
      <p:ext uri="{BB962C8B-B14F-4D97-AF65-F5344CB8AC3E}">
        <p14:creationId xmlns:p14="http://schemas.microsoft.com/office/powerpoint/2010/main" val="2847009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Food Provision </a:t>
            </a:r>
          </a:p>
        </p:txBody>
      </p:sp>
      <p:sp>
        <p:nvSpPr>
          <p:cNvPr id="3" name="Content Placeholder 2"/>
          <p:cNvSpPr>
            <a:spLocks noGrp="1"/>
          </p:cNvSpPr>
          <p:nvPr>
            <p:ph idx="1"/>
          </p:nvPr>
        </p:nvSpPr>
        <p:spPr/>
        <p:txBody>
          <a:bodyPr/>
          <a:lstStyle/>
          <a:p>
            <a:r>
              <a:rPr lang="en-GB">
                <a:solidFill>
                  <a:srgbClr val="0391BF"/>
                </a:solidFill>
              </a:rPr>
              <a:t>Breakfast 07:30-09:30</a:t>
            </a:r>
          </a:p>
          <a:p>
            <a:pPr marL="0" indent="0">
              <a:buNone/>
            </a:pPr>
            <a:endParaRPr lang="en-GB">
              <a:solidFill>
                <a:srgbClr val="0391BF"/>
              </a:solidFill>
            </a:endParaRPr>
          </a:p>
          <a:p>
            <a:pPr marL="0" indent="0">
              <a:buNone/>
            </a:pPr>
            <a:r>
              <a:rPr lang="en-GB" sz="2400" b="0"/>
              <a:t>Trolley set up by catering staff, children have access to the following </a:t>
            </a:r>
          </a:p>
          <a:p>
            <a:pPr marL="0" indent="0">
              <a:buNone/>
            </a:pPr>
            <a:endParaRPr lang="en-GB" sz="2400" b="0"/>
          </a:p>
        </p:txBody>
      </p:sp>
      <p:graphicFrame>
        <p:nvGraphicFramePr>
          <p:cNvPr id="4" name="Table 3"/>
          <p:cNvGraphicFramePr>
            <a:graphicFrameLocks noGrp="1"/>
          </p:cNvGraphicFramePr>
          <p:nvPr>
            <p:extLst>
              <p:ext uri="{D42A27DB-BD31-4B8C-83A1-F6EECF244321}">
                <p14:modId xmlns:p14="http://schemas.microsoft.com/office/powerpoint/2010/main" val="3824467266"/>
              </p:ext>
            </p:extLst>
          </p:nvPr>
        </p:nvGraphicFramePr>
        <p:xfrm>
          <a:off x="2927648" y="3686969"/>
          <a:ext cx="6096000" cy="1112520"/>
        </p:xfrm>
        <a:graphic>
          <a:graphicData uri="http://schemas.openxmlformats.org/drawingml/2006/table">
            <a:tbl>
              <a:tblPr firstRow="1" bandRow="1">
                <a:tableStyleId>{5C22544A-7EE6-4342-B048-85BDC9FD1C3A}</a:tableStyleId>
              </a:tblPr>
              <a:tblGrid>
                <a:gridCol w="1524000">
                  <a:extLst>
                    <a:ext uri="{9D8B030D-6E8A-4147-A177-3AD203B41FA5}">
                      <a16:colId xmlns="" xmlns:a16="http://schemas.microsoft.com/office/drawing/2014/main" val="20000"/>
                    </a:ext>
                  </a:extLst>
                </a:gridCol>
                <a:gridCol w="1524000">
                  <a:extLst>
                    <a:ext uri="{9D8B030D-6E8A-4147-A177-3AD203B41FA5}">
                      <a16:colId xmlns="" xmlns:a16="http://schemas.microsoft.com/office/drawing/2014/main" val="20001"/>
                    </a:ext>
                  </a:extLst>
                </a:gridCol>
                <a:gridCol w="1524000">
                  <a:extLst>
                    <a:ext uri="{9D8B030D-6E8A-4147-A177-3AD203B41FA5}">
                      <a16:colId xmlns="" xmlns:a16="http://schemas.microsoft.com/office/drawing/2014/main" val="20002"/>
                    </a:ext>
                  </a:extLst>
                </a:gridCol>
                <a:gridCol w="1524000">
                  <a:extLst>
                    <a:ext uri="{9D8B030D-6E8A-4147-A177-3AD203B41FA5}">
                      <a16:colId xmlns="" xmlns:a16="http://schemas.microsoft.com/office/drawing/2014/main" val="20003"/>
                    </a:ext>
                  </a:extLst>
                </a:gridCol>
              </a:tblGrid>
              <a:tr h="370840">
                <a:tc>
                  <a:txBody>
                    <a:bodyPr/>
                    <a:lstStyle/>
                    <a:p>
                      <a:r>
                        <a:rPr lang="en-GB"/>
                        <a:t>Cereal</a:t>
                      </a:r>
                    </a:p>
                  </a:txBody>
                  <a:tcPr/>
                </a:tc>
                <a:tc>
                  <a:txBody>
                    <a:bodyPr/>
                    <a:lstStyle/>
                    <a:p>
                      <a:r>
                        <a:rPr lang="en-GB"/>
                        <a:t>Milk </a:t>
                      </a:r>
                    </a:p>
                  </a:txBody>
                  <a:tcPr/>
                </a:tc>
                <a:tc>
                  <a:txBody>
                    <a:bodyPr/>
                    <a:lstStyle/>
                    <a:p>
                      <a:r>
                        <a:rPr lang="en-GB"/>
                        <a:t>Bananas</a:t>
                      </a:r>
                    </a:p>
                  </a:txBody>
                  <a:tcPr/>
                </a:tc>
                <a:tc>
                  <a:txBody>
                    <a:bodyPr/>
                    <a:lstStyle/>
                    <a:p>
                      <a:r>
                        <a:rPr lang="en-GB"/>
                        <a:t>Oranges</a:t>
                      </a:r>
                    </a:p>
                  </a:txBody>
                  <a:tcPr/>
                </a:tc>
                <a:extLst>
                  <a:ext uri="{0D108BD9-81ED-4DB2-BD59-A6C34878D82A}">
                    <a16:rowId xmlns="" xmlns:a16="http://schemas.microsoft.com/office/drawing/2014/main" val="10000"/>
                  </a:ext>
                </a:extLst>
              </a:tr>
              <a:tr h="370840">
                <a:tc>
                  <a:txBody>
                    <a:bodyPr/>
                    <a:lstStyle/>
                    <a:p>
                      <a:r>
                        <a:rPr lang="en-GB"/>
                        <a:t>Toast</a:t>
                      </a:r>
                    </a:p>
                  </a:txBody>
                  <a:tcPr/>
                </a:tc>
                <a:tc>
                  <a:txBody>
                    <a:bodyPr/>
                    <a:lstStyle/>
                    <a:p>
                      <a:r>
                        <a:rPr lang="en-GB"/>
                        <a:t>Butter</a:t>
                      </a:r>
                    </a:p>
                  </a:txBody>
                  <a:tcPr/>
                </a:tc>
                <a:tc>
                  <a:txBody>
                    <a:bodyPr/>
                    <a:lstStyle/>
                    <a:p>
                      <a:r>
                        <a:rPr lang="en-GB"/>
                        <a:t>Jam</a:t>
                      </a:r>
                    </a:p>
                  </a:txBody>
                  <a:tcPr/>
                </a:tc>
                <a:tc>
                  <a:txBody>
                    <a:bodyPr/>
                    <a:lstStyle/>
                    <a:p>
                      <a:r>
                        <a:rPr lang="en-GB"/>
                        <a:t>Yoghurt</a:t>
                      </a:r>
                    </a:p>
                  </a:txBody>
                  <a:tcPr/>
                </a:tc>
                <a:extLst>
                  <a:ext uri="{0D108BD9-81ED-4DB2-BD59-A6C34878D82A}">
                    <a16:rowId xmlns="" xmlns:a16="http://schemas.microsoft.com/office/drawing/2014/main" val="10001"/>
                  </a:ext>
                </a:extLst>
              </a:tr>
              <a:tr h="370840">
                <a:tc>
                  <a:txBody>
                    <a:bodyPr/>
                    <a:lstStyle/>
                    <a:p>
                      <a:r>
                        <a:rPr lang="en-GB"/>
                        <a:t>Apple Juice </a:t>
                      </a:r>
                    </a:p>
                  </a:txBody>
                  <a:tcPr/>
                </a:tc>
                <a:tc>
                  <a:txBody>
                    <a:bodyPr/>
                    <a:lstStyle/>
                    <a:p>
                      <a:r>
                        <a:rPr lang="en-GB"/>
                        <a:t>Orange Juice</a:t>
                      </a:r>
                    </a:p>
                  </a:txBody>
                  <a:tcPr/>
                </a:tc>
                <a:tc>
                  <a:txBody>
                    <a:bodyPr/>
                    <a:lstStyle/>
                    <a:p>
                      <a:r>
                        <a:rPr lang="en-GB"/>
                        <a:t>Diluting Juice</a:t>
                      </a:r>
                    </a:p>
                  </a:txBody>
                  <a:tcPr/>
                </a:tc>
                <a:tc>
                  <a:txBody>
                    <a:bodyPr/>
                    <a:lstStyle/>
                    <a:p>
                      <a:endParaRPr lang="en-GB"/>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822598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Lunch and Dinner Service</a:t>
            </a:r>
          </a:p>
        </p:txBody>
      </p:sp>
      <p:sp>
        <p:nvSpPr>
          <p:cNvPr id="3" name="Content Placeholder 2"/>
          <p:cNvSpPr>
            <a:spLocks noGrp="1"/>
          </p:cNvSpPr>
          <p:nvPr>
            <p:ph idx="1"/>
          </p:nvPr>
        </p:nvSpPr>
        <p:spPr/>
        <p:txBody>
          <a:bodyPr/>
          <a:lstStyle/>
          <a:p>
            <a:pPr marL="0" indent="0">
              <a:buNone/>
            </a:pPr>
            <a:r>
              <a:rPr lang="en-GB" altLang="en-US" b="0" dirty="0" smtClean="0"/>
              <a:t>Catering </a:t>
            </a:r>
            <a:r>
              <a:rPr lang="en-GB" altLang="en-US" b="0" dirty="0"/>
              <a:t>staff take meal orders in advance (please ensure catering staff are aware of any food allergies/ intolerances)</a:t>
            </a:r>
          </a:p>
          <a:p>
            <a:r>
              <a:rPr lang="en-GB" dirty="0">
                <a:solidFill>
                  <a:srgbClr val="0391BF"/>
                </a:solidFill>
              </a:rPr>
              <a:t>Lunch 12:00-12:30</a:t>
            </a:r>
          </a:p>
          <a:p>
            <a:pPr lvl="1"/>
            <a:r>
              <a:rPr lang="en-GB" altLang="en-US" b="0" dirty="0" smtClean="0"/>
              <a:t>Some </a:t>
            </a:r>
            <a:r>
              <a:rPr lang="en-GB" altLang="en-US" b="0" dirty="0"/>
              <a:t>areas will provide snack boxes at lunch sandwich, yogurt, fruit &amp; juice</a:t>
            </a:r>
          </a:p>
          <a:p>
            <a:pPr lvl="1"/>
            <a:r>
              <a:rPr lang="en-GB" altLang="en-US" b="0" dirty="0"/>
              <a:t>There are some additional items for children such as pizza, fish fingers, chicken nuggets etc.</a:t>
            </a:r>
          </a:p>
          <a:p>
            <a:r>
              <a:rPr lang="en-GB" dirty="0" smtClean="0">
                <a:solidFill>
                  <a:srgbClr val="0391BF"/>
                </a:solidFill>
              </a:rPr>
              <a:t>Dinner </a:t>
            </a:r>
            <a:r>
              <a:rPr lang="en-GB" dirty="0">
                <a:solidFill>
                  <a:srgbClr val="0391BF"/>
                </a:solidFill>
              </a:rPr>
              <a:t>17:00-17:30</a:t>
            </a:r>
          </a:p>
          <a:p>
            <a:pPr lvl="1"/>
            <a:r>
              <a:rPr lang="en-GB" dirty="0" smtClean="0"/>
              <a:t>Choice </a:t>
            </a:r>
            <a:r>
              <a:rPr lang="en-GB" dirty="0"/>
              <a:t>of hot meals with vegetables and potatoes or </a:t>
            </a:r>
            <a:r>
              <a:rPr lang="en-GB" dirty="0" smtClean="0"/>
              <a:t>rice</a:t>
            </a:r>
          </a:p>
          <a:p>
            <a:pPr lvl="1"/>
            <a:r>
              <a:rPr lang="en-GB" altLang="en-US" dirty="0" smtClean="0"/>
              <a:t>Spreads </a:t>
            </a:r>
            <a:r>
              <a:rPr lang="en-GB" altLang="en-US" dirty="0"/>
              <a:t>and sauces </a:t>
            </a:r>
          </a:p>
          <a:p>
            <a:pPr lvl="1"/>
            <a:r>
              <a:rPr lang="en-GB" altLang="en-US" dirty="0" smtClean="0"/>
              <a:t>Hot or cold </a:t>
            </a:r>
            <a:r>
              <a:rPr lang="en-GB" altLang="en-US" dirty="0"/>
              <a:t>desserts and fruit</a:t>
            </a:r>
          </a:p>
          <a:p>
            <a:endParaRPr lang="en-GB" dirty="0">
              <a:solidFill>
                <a:srgbClr val="0391BF"/>
              </a:solidFill>
            </a:endParaRPr>
          </a:p>
        </p:txBody>
      </p:sp>
    </p:spTree>
    <p:extLst>
      <p:ext uri="{BB962C8B-B14F-4D97-AF65-F5344CB8AC3E}">
        <p14:creationId xmlns:p14="http://schemas.microsoft.com/office/powerpoint/2010/main" val="3551211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Hot Food Provision</a:t>
            </a:r>
          </a:p>
        </p:txBody>
      </p:sp>
      <p:sp>
        <p:nvSpPr>
          <p:cNvPr id="3" name="Content Placeholder 2"/>
          <p:cNvSpPr>
            <a:spLocks noGrp="1"/>
          </p:cNvSpPr>
          <p:nvPr>
            <p:ph idx="1"/>
          </p:nvPr>
        </p:nvSpPr>
        <p:spPr/>
        <p:txBody>
          <a:bodyPr/>
          <a:lstStyle/>
          <a:p>
            <a:r>
              <a:rPr lang="en-GB" altLang="en-US" b="0"/>
              <a:t>Chefs use fresh ingredients, nutritionally analysed recipes, meals are cooked fresh and then blast frozen. </a:t>
            </a:r>
          </a:p>
          <a:p>
            <a:r>
              <a:rPr lang="en-GB" altLang="en-US" b="0"/>
              <a:t>Food made in 2 CFPU’s (cook freeze production units) Paisley &amp; Inverclyde </a:t>
            </a:r>
          </a:p>
          <a:p>
            <a:r>
              <a:rPr lang="en-GB" altLang="en-US" b="0"/>
              <a:t>Food arrives at RHC frozen</a:t>
            </a:r>
          </a:p>
          <a:p>
            <a:r>
              <a:rPr lang="en-GB" altLang="en-US" b="0"/>
              <a:t>Heated in Regeneration Oven in Kitchen Pods (takes 90 mins)</a:t>
            </a:r>
          </a:p>
          <a:p>
            <a:r>
              <a:rPr lang="en-GB" altLang="en-US" b="0"/>
              <a:t>Kitchen Pods on levels 1, 2 &amp; 3</a:t>
            </a:r>
          </a:p>
          <a:p>
            <a:endParaRPr lang="en-GB"/>
          </a:p>
        </p:txBody>
      </p:sp>
    </p:spTree>
    <p:extLst>
      <p:ext uri="{BB962C8B-B14F-4D97-AF65-F5344CB8AC3E}">
        <p14:creationId xmlns:p14="http://schemas.microsoft.com/office/powerpoint/2010/main" val="2662960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09600" y="103950"/>
            <a:ext cx="10972800" cy="1143000"/>
          </a:xfrm>
        </p:spPr>
        <p:txBody>
          <a:bodyPr/>
          <a:lstStyle/>
          <a:p>
            <a:r>
              <a:rPr lang="en-GB" altLang="en-US" dirty="0">
                <a:latin typeface="Arial" panose="020B0604020202020204" pitchFamily="34" charset="0"/>
                <a:cs typeface="Arial" panose="020B0604020202020204" pitchFamily="34" charset="0"/>
              </a:rPr>
              <a:t>Food Hygiene Legislation</a:t>
            </a:r>
          </a:p>
        </p:txBody>
      </p:sp>
      <p:sp>
        <p:nvSpPr>
          <p:cNvPr id="34819" name="Content Placeholder 3"/>
          <p:cNvSpPr>
            <a:spLocks noGrp="1"/>
          </p:cNvSpPr>
          <p:nvPr>
            <p:ph sz="half" idx="2"/>
          </p:nvPr>
        </p:nvSpPr>
        <p:spPr>
          <a:xfrm>
            <a:off x="1243584" y="1137699"/>
            <a:ext cx="10082784" cy="1621218"/>
          </a:xfrm>
        </p:spPr>
        <p:txBody>
          <a:bodyPr/>
          <a:lstStyle/>
          <a:p>
            <a:pPr eaLnBrk="1" hangingPunct="1"/>
            <a:r>
              <a:rPr lang="en-GB" altLang="en-US" sz="1800" b="0" dirty="0">
                <a:latin typeface="Arial" panose="020B0604020202020204" pitchFamily="34" charset="0"/>
                <a:cs typeface="Arial" panose="020B0604020202020204" pitchFamily="34" charset="0"/>
              </a:rPr>
              <a:t>All aspects of hospital catering in NHSGGC (including ward kitchens) must comply with Food Hygiene </a:t>
            </a:r>
            <a:r>
              <a:rPr lang="en-GB" altLang="en-US" sz="1800" b="0" dirty="0" smtClean="0">
                <a:latin typeface="Arial" panose="020B0604020202020204" pitchFamily="34" charset="0"/>
                <a:cs typeface="Arial" panose="020B0604020202020204" pitchFamily="34" charset="0"/>
              </a:rPr>
              <a:t>Laws</a:t>
            </a:r>
            <a:endParaRPr lang="en-GB" altLang="en-US" sz="1800" b="0" dirty="0">
              <a:latin typeface="Arial" panose="020B0604020202020204" pitchFamily="34" charset="0"/>
              <a:cs typeface="Arial" panose="020B0604020202020204" pitchFamily="34" charset="0"/>
            </a:endParaRPr>
          </a:p>
          <a:p>
            <a:pPr eaLnBrk="1" hangingPunct="1"/>
            <a:r>
              <a:rPr lang="en-GB" altLang="en-US" sz="1800" b="0" dirty="0">
                <a:latin typeface="Arial" panose="020B0604020202020204" pitchFamily="34" charset="0"/>
                <a:cs typeface="Arial" panose="020B0604020202020204" pitchFamily="34" charset="0"/>
              </a:rPr>
              <a:t>Each Food Handler is bound by the Food Hygiene Legislation </a:t>
            </a:r>
          </a:p>
          <a:p>
            <a:pPr eaLnBrk="1" hangingPunct="1"/>
            <a:r>
              <a:rPr lang="en-GB" altLang="en-US" sz="1800" b="0" dirty="0">
                <a:latin typeface="Arial" panose="020B0604020202020204" pitchFamily="34" charset="0"/>
                <a:cs typeface="Arial" panose="020B0604020202020204" pitchFamily="34" charset="0"/>
              </a:rPr>
              <a:t>Premises can be inspected by enforcement officers at any time (including ward kitchens)</a:t>
            </a:r>
          </a:p>
        </p:txBody>
      </p:sp>
      <p:sp>
        <p:nvSpPr>
          <p:cNvPr id="34820" name="Text Placeholder 4"/>
          <p:cNvSpPr>
            <a:spLocks noGrp="1"/>
          </p:cNvSpPr>
          <p:nvPr>
            <p:ph type="body" sz="quarter" idx="3"/>
          </p:nvPr>
        </p:nvSpPr>
        <p:spPr>
          <a:xfrm>
            <a:off x="1243584" y="2758917"/>
            <a:ext cx="5535168" cy="522543"/>
          </a:xfrm>
        </p:spPr>
        <p:txBody>
          <a:bodyPr/>
          <a:lstStyle/>
          <a:p>
            <a:r>
              <a:rPr lang="en-GB" altLang="en-US" b="0" dirty="0">
                <a:latin typeface="Arial" panose="020B0604020202020204" pitchFamily="34" charset="0"/>
                <a:cs typeface="Arial" panose="020B0604020202020204" pitchFamily="34" charset="0"/>
              </a:rPr>
              <a:t>At ward level –food handlers must:</a:t>
            </a:r>
          </a:p>
        </p:txBody>
      </p:sp>
      <p:sp>
        <p:nvSpPr>
          <p:cNvPr id="34821" name="Content Placeholder 5"/>
          <p:cNvSpPr>
            <a:spLocks noGrp="1"/>
          </p:cNvSpPr>
          <p:nvPr>
            <p:ph sz="quarter" idx="4"/>
          </p:nvPr>
        </p:nvSpPr>
        <p:spPr>
          <a:xfrm>
            <a:off x="1243584" y="3281460"/>
            <a:ext cx="10552176" cy="2181793"/>
          </a:xfrm>
        </p:spPr>
        <p:txBody>
          <a:bodyPr/>
          <a:lstStyle/>
          <a:p>
            <a:pPr eaLnBrk="1" hangingPunct="1"/>
            <a:r>
              <a:rPr lang="en-GB" altLang="en-US" sz="1400" b="0" dirty="0">
                <a:latin typeface="Arial" panose="020B0604020202020204" pitchFamily="34" charset="0"/>
                <a:cs typeface="Arial" panose="020B0604020202020204" pitchFamily="34" charset="0"/>
              </a:rPr>
              <a:t>Maintain high standards of personal hygiene; wash hands, keep hair back</a:t>
            </a:r>
          </a:p>
          <a:p>
            <a:pPr eaLnBrk="1" hangingPunct="1"/>
            <a:r>
              <a:rPr lang="en-GB" altLang="en-US" sz="1400" b="0" dirty="0">
                <a:latin typeface="Arial" panose="020B0604020202020204" pitchFamily="34" charset="0"/>
                <a:cs typeface="Arial" panose="020B0604020202020204" pitchFamily="34" charset="0"/>
              </a:rPr>
              <a:t>Be aware of the temperature controls for food</a:t>
            </a:r>
          </a:p>
          <a:p>
            <a:pPr eaLnBrk="1" hangingPunct="1"/>
            <a:r>
              <a:rPr lang="en-GB" altLang="en-US" sz="1400" b="0" dirty="0">
                <a:latin typeface="Arial" panose="020B0604020202020204" pitchFamily="34" charset="0"/>
                <a:cs typeface="Arial" panose="020B0604020202020204" pitchFamily="34" charset="0"/>
              </a:rPr>
              <a:t>Ensure patient eating areas are clean and tidy</a:t>
            </a:r>
          </a:p>
          <a:p>
            <a:pPr eaLnBrk="1" hangingPunct="1"/>
            <a:r>
              <a:rPr lang="en-GB" altLang="en-US" sz="1400" b="0" dirty="0">
                <a:latin typeface="Arial" panose="020B0604020202020204" pitchFamily="34" charset="0"/>
                <a:cs typeface="Arial" panose="020B0604020202020204" pitchFamily="34" charset="0"/>
              </a:rPr>
              <a:t>Ensure ward kitchens are kept clean and tidy</a:t>
            </a:r>
          </a:p>
          <a:p>
            <a:pPr eaLnBrk="1" hangingPunct="1"/>
            <a:r>
              <a:rPr lang="en-GB" altLang="en-US" sz="1400" b="0" dirty="0">
                <a:latin typeface="Arial" panose="020B0604020202020204" pitchFamily="34" charset="0"/>
                <a:cs typeface="Arial" panose="020B0604020202020204" pitchFamily="34" charset="0"/>
              </a:rPr>
              <a:t>Ensure food is stored appropriately (staff food should be stored separately from patient food) and that there is good stock rotation</a:t>
            </a:r>
          </a:p>
          <a:p>
            <a:pPr eaLnBrk="1" hangingPunct="1"/>
            <a:r>
              <a:rPr lang="en-GB" altLang="en-US" sz="1400" b="0" dirty="0">
                <a:latin typeface="Arial" panose="020B0604020202020204" pitchFamily="34" charset="0"/>
                <a:cs typeface="Arial" panose="020B0604020202020204" pitchFamily="34" charset="0"/>
              </a:rPr>
              <a:t>Ensure that monitoring and recording ward kitchen fridge temperatures is completed</a:t>
            </a:r>
          </a:p>
          <a:p>
            <a:pPr eaLnBrk="1" hangingPunct="1">
              <a:buFont typeface="Arial" panose="020B0604020202020204" pitchFamily="34" charset="0"/>
              <a:buNone/>
            </a:pPr>
            <a:endParaRPr lang="en-GB" altLang="en-US" sz="1400" b="0" dirty="0">
              <a:latin typeface="Arial" panose="020B0604020202020204" pitchFamily="34" charset="0"/>
              <a:cs typeface="Arial" panose="020B0604020202020204" pitchFamily="34" charset="0"/>
            </a:endParaRPr>
          </a:p>
          <a:p>
            <a:pPr eaLnBrk="1" hangingPunct="1">
              <a:buFont typeface="Arial" panose="020B0604020202020204" pitchFamily="34" charset="0"/>
              <a:buNone/>
            </a:pPr>
            <a:r>
              <a:rPr lang="en-GB" altLang="en-US" sz="1400" b="0" dirty="0" smtClean="0">
                <a:latin typeface="Arial" panose="020B0604020202020204" pitchFamily="34" charset="0"/>
                <a:cs typeface="Arial" panose="020B0604020202020204" pitchFamily="34" charset="0"/>
              </a:rPr>
              <a:t>	</a:t>
            </a:r>
            <a:endParaRPr lang="en-GB" altLang="en-US" dirty="0">
              <a:latin typeface="Arial" panose="020B0604020202020204" pitchFamily="34" charset="0"/>
              <a:cs typeface="Arial" panose="020B0604020202020204" pitchFamily="34" charset="0"/>
            </a:endParaRPr>
          </a:p>
        </p:txBody>
      </p:sp>
      <p:sp>
        <p:nvSpPr>
          <p:cNvPr id="2" name="TextBox 1"/>
          <p:cNvSpPr txBox="1"/>
          <p:nvPr/>
        </p:nvSpPr>
        <p:spPr>
          <a:xfrm>
            <a:off x="2255520" y="5705856"/>
            <a:ext cx="6986016" cy="369332"/>
          </a:xfrm>
          <a:prstGeom prst="rect">
            <a:avLst/>
          </a:prstGeom>
          <a:noFill/>
          <a:ln w="19050">
            <a:solidFill>
              <a:srgbClr val="FF0000"/>
            </a:solidFill>
          </a:ln>
        </p:spPr>
        <p:txBody>
          <a:bodyPr wrap="square" rtlCol="0">
            <a:spAutoFit/>
          </a:bodyPr>
          <a:lstStyle/>
          <a:p>
            <a:r>
              <a:rPr lang="en-GB" altLang="en-US" dirty="0" smtClean="0">
                <a:latin typeface="Arial" panose="020B0604020202020204" pitchFamily="34" charset="0"/>
                <a:cs typeface="Arial" panose="020B0604020202020204" pitchFamily="34" charset="0"/>
              </a:rPr>
              <a:t>Learn </a:t>
            </a:r>
            <a:r>
              <a:rPr lang="en-GB" altLang="en-US" dirty="0">
                <a:latin typeface="Arial" panose="020B0604020202020204" pitchFamily="34" charset="0"/>
                <a:cs typeface="Arial" panose="020B0604020202020204" pitchFamily="34" charset="0"/>
              </a:rPr>
              <a:t>Pro GGC 146: Food </a:t>
            </a:r>
            <a:r>
              <a:rPr lang="en-GB" altLang="en-US" dirty="0" smtClean="0">
                <a:latin typeface="Arial" panose="020B0604020202020204" pitchFamily="34" charset="0"/>
                <a:cs typeface="Arial" panose="020B0604020202020204" pitchFamily="34" charset="0"/>
              </a:rPr>
              <a:t>Hygiene must be completed by all staff</a:t>
            </a:r>
            <a:endParaRPr lang="en-GB"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4959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91544" y="260351"/>
            <a:ext cx="8352928" cy="1439863"/>
          </a:xfrm>
        </p:spPr>
        <p:txBody>
          <a:bodyPr/>
          <a:lstStyle/>
          <a:p>
            <a:r>
              <a:rPr lang="en-GB" altLang="en-US"/>
              <a:t>Patients with special dietary requirements</a:t>
            </a:r>
          </a:p>
        </p:txBody>
      </p:sp>
      <p:sp>
        <p:nvSpPr>
          <p:cNvPr id="18435" name="Content Placeholder 2"/>
          <p:cNvSpPr>
            <a:spLocks noGrp="1"/>
          </p:cNvSpPr>
          <p:nvPr>
            <p:ph idx="1"/>
          </p:nvPr>
        </p:nvSpPr>
        <p:spPr>
          <a:xfrm>
            <a:off x="2135561" y="1844824"/>
            <a:ext cx="7921625" cy="4895850"/>
          </a:xfrm>
        </p:spPr>
        <p:txBody>
          <a:bodyPr/>
          <a:lstStyle/>
          <a:p>
            <a:r>
              <a:rPr lang="en-GB" altLang="en-US" sz="2400" b="0" dirty="0"/>
              <a:t>We cater for: Halal, Kosher, Vegetarian, Vegan, Food Allergies/Intolerances, Patients with swallowing difficulties</a:t>
            </a:r>
          </a:p>
          <a:p>
            <a:r>
              <a:rPr lang="en-GB" altLang="en-US" sz="2400" b="0" dirty="0"/>
              <a:t>Newly arrived – please speak with catering staff, if necessary ask for a Catering Supervisor</a:t>
            </a:r>
          </a:p>
          <a:p>
            <a:r>
              <a:rPr lang="en-GB" altLang="en-US" sz="2400" b="0" dirty="0"/>
              <a:t>They will be able to access gluten free items/soya milk etc. </a:t>
            </a:r>
          </a:p>
          <a:p>
            <a:r>
              <a:rPr lang="en-GB" altLang="en-US" sz="2400" b="0" dirty="0"/>
              <a:t>The more notice you give the catering staff the more options available</a:t>
            </a:r>
          </a:p>
          <a:p>
            <a:endParaRPr lang="en-GB" altLang="en-US" dirty="0"/>
          </a:p>
        </p:txBody>
      </p:sp>
    </p:spTree>
    <p:extLst>
      <p:ext uri="{BB962C8B-B14F-4D97-AF65-F5344CB8AC3E}">
        <p14:creationId xmlns:p14="http://schemas.microsoft.com/office/powerpoint/2010/main" val="4156790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a:t>Allergies </a:t>
            </a:r>
          </a:p>
        </p:txBody>
      </p:sp>
      <p:sp>
        <p:nvSpPr>
          <p:cNvPr id="4" name="Content Placeholder 3"/>
          <p:cNvSpPr>
            <a:spLocks noGrp="1"/>
          </p:cNvSpPr>
          <p:nvPr>
            <p:ph sz="half" idx="1"/>
          </p:nvPr>
        </p:nvSpPr>
        <p:spPr/>
        <p:txBody>
          <a:bodyPr/>
          <a:lstStyle/>
          <a:p>
            <a:pPr eaLnBrk="1" hangingPunct="1"/>
            <a:r>
              <a:rPr lang="en-GB" altLang="en-US" sz="2400" b="0" dirty="0">
                <a:solidFill>
                  <a:srgbClr val="595959"/>
                </a:solidFill>
                <a:latin typeface="Arial" panose="020B0604020202020204" pitchFamily="34" charset="0"/>
                <a:cs typeface="Arial" panose="020B0604020202020204" pitchFamily="34" charset="0"/>
              </a:rPr>
              <a:t>Allergy aware menu available on all wards</a:t>
            </a:r>
          </a:p>
          <a:p>
            <a:pPr eaLnBrk="1" hangingPunct="1"/>
            <a:r>
              <a:rPr lang="en-GB" altLang="en-US" sz="2400" b="0" dirty="0">
                <a:solidFill>
                  <a:srgbClr val="595959"/>
                </a:solidFill>
                <a:latin typeface="Arial" panose="020B0604020202020204" pitchFamily="34" charset="0"/>
                <a:cs typeface="Arial" panose="020B0604020202020204" pitchFamily="34" charset="0"/>
              </a:rPr>
              <a:t>Only refer to Dietitian if allergy not listed on the poster or child &lt;12 months old</a:t>
            </a:r>
          </a:p>
          <a:p>
            <a:endParaRPr lang="en-GB" dirty="0"/>
          </a:p>
        </p:txBody>
      </p:sp>
      <p:pic>
        <p:nvPicPr>
          <p:cNvPr id="6" name="Content Placeholder 5"/>
          <p:cNvPicPr>
            <a:picLocks noGrp="1" noChangeAspect="1"/>
          </p:cNvPicPr>
          <p:nvPr>
            <p:ph sz="half" idx="2"/>
          </p:nvPr>
        </p:nvPicPr>
        <p:blipFill>
          <a:blip r:embed="rId3"/>
          <a:stretch>
            <a:fillRect/>
          </a:stretch>
        </p:blipFill>
        <p:spPr>
          <a:xfrm>
            <a:off x="6168008" y="593403"/>
            <a:ext cx="3902966" cy="5532760"/>
          </a:xfrm>
          <a:prstGeom prst="rect">
            <a:avLst/>
          </a:prstGeom>
        </p:spPr>
      </p:pic>
    </p:spTree>
    <p:extLst>
      <p:ext uri="{BB962C8B-B14F-4D97-AF65-F5344CB8AC3E}">
        <p14:creationId xmlns:p14="http://schemas.microsoft.com/office/powerpoint/2010/main" val="3034632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sz="half" idx="1"/>
          </p:nvPr>
        </p:nvSpPr>
        <p:spPr>
          <a:xfrm>
            <a:off x="2507295" y="1529475"/>
            <a:ext cx="3422650" cy="4105275"/>
          </a:xfrm>
        </p:spPr>
        <p:txBody>
          <a:bodyPr/>
          <a:lstStyle/>
          <a:p>
            <a:r>
              <a:rPr lang="en-GB" altLang="en-US" sz="2400" b="0">
                <a:solidFill>
                  <a:srgbClr val="595959"/>
                </a:solidFill>
              </a:rPr>
              <a:t>Sandwiches (ham, cheese, tuna &amp; egg mayo)</a:t>
            </a:r>
          </a:p>
          <a:p>
            <a:r>
              <a:rPr lang="en-GB" altLang="en-US" sz="2400" b="0">
                <a:solidFill>
                  <a:srgbClr val="595959"/>
                </a:solidFill>
              </a:rPr>
              <a:t>Bread</a:t>
            </a:r>
          </a:p>
          <a:p>
            <a:r>
              <a:rPr lang="en-GB" altLang="en-US" sz="2400" b="0">
                <a:solidFill>
                  <a:srgbClr val="595959"/>
                </a:solidFill>
              </a:rPr>
              <a:t>Butter</a:t>
            </a:r>
          </a:p>
          <a:p>
            <a:r>
              <a:rPr lang="en-GB" altLang="en-US" sz="2400" b="0">
                <a:solidFill>
                  <a:srgbClr val="595959"/>
                </a:solidFill>
              </a:rPr>
              <a:t>Jam</a:t>
            </a:r>
          </a:p>
          <a:p>
            <a:r>
              <a:rPr lang="en-GB" altLang="en-US" sz="2400" b="0">
                <a:solidFill>
                  <a:srgbClr val="595959"/>
                </a:solidFill>
              </a:rPr>
              <a:t>Fruit (bananas, apples &amp; oranges</a:t>
            </a:r>
          </a:p>
          <a:p>
            <a:r>
              <a:rPr lang="en-GB" altLang="en-US" sz="2400" b="0">
                <a:solidFill>
                  <a:srgbClr val="595959"/>
                </a:solidFill>
              </a:rPr>
              <a:t>Biscuits</a:t>
            </a:r>
          </a:p>
          <a:p>
            <a:pPr>
              <a:buFontTx/>
              <a:buNone/>
            </a:pPr>
            <a:endParaRPr lang="en-GB" altLang="en-US">
              <a:solidFill>
                <a:srgbClr val="FF0066"/>
              </a:solidFill>
            </a:endParaRPr>
          </a:p>
        </p:txBody>
      </p:sp>
      <p:sp>
        <p:nvSpPr>
          <p:cNvPr id="19460" name="Content Placeholder 3"/>
          <p:cNvSpPr>
            <a:spLocks noGrp="1"/>
          </p:cNvSpPr>
          <p:nvPr>
            <p:ph sz="half" idx="2"/>
          </p:nvPr>
        </p:nvSpPr>
        <p:spPr>
          <a:xfrm>
            <a:off x="6456040" y="1499486"/>
            <a:ext cx="3422650" cy="4789487"/>
          </a:xfrm>
        </p:spPr>
        <p:txBody>
          <a:bodyPr/>
          <a:lstStyle/>
          <a:p>
            <a:r>
              <a:rPr lang="en-GB" altLang="en-US" sz="2400" b="0">
                <a:solidFill>
                  <a:srgbClr val="595959"/>
                </a:solidFill>
              </a:rPr>
              <a:t>Custard pots</a:t>
            </a:r>
          </a:p>
          <a:p>
            <a:r>
              <a:rPr lang="en-GB" altLang="en-US" sz="2400" b="0">
                <a:solidFill>
                  <a:srgbClr val="595959"/>
                </a:solidFill>
              </a:rPr>
              <a:t>Rice pudding</a:t>
            </a:r>
          </a:p>
          <a:p>
            <a:r>
              <a:rPr lang="en-GB" altLang="en-US" sz="2400" b="0">
                <a:solidFill>
                  <a:srgbClr val="595959"/>
                </a:solidFill>
              </a:rPr>
              <a:t>Jelly</a:t>
            </a:r>
          </a:p>
          <a:p>
            <a:r>
              <a:rPr lang="en-GB" altLang="en-US" sz="2400" b="0">
                <a:solidFill>
                  <a:srgbClr val="595959"/>
                </a:solidFill>
              </a:rPr>
              <a:t>Apple juice</a:t>
            </a:r>
          </a:p>
          <a:p>
            <a:r>
              <a:rPr lang="en-GB" altLang="en-US" sz="2400" b="0">
                <a:solidFill>
                  <a:srgbClr val="595959"/>
                </a:solidFill>
              </a:rPr>
              <a:t>Orange juice</a:t>
            </a:r>
          </a:p>
          <a:p>
            <a:r>
              <a:rPr lang="en-GB" altLang="en-US" sz="2400" b="0">
                <a:solidFill>
                  <a:srgbClr val="595959"/>
                </a:solidFill>
              </a:rPr>
              <a:t>Diluting juice</a:t>
            </a:r>
          </a:p>
          <a:p>
            <a:r>
              <a:rPr lang="en-GB" altLang="en-US" sz="2400" b="0">
                <a:solidFill>
                  <a:srgbClr val="595959"/>
                </a:solidFill>
              </a:rPr>
              <a:t>Milk (green &amp; blue)</a:t>
            </a:r>
          </a:p>
          <a:p>
            <a:r>
              <a:rPr lang="en-GB" altLang="en-US" sz="2400" b="0">
                <a:solidFill>
                  <a:srgbClr val="595959"/>
                </a:solidFill>
              </a:rPr>
              <a:t>Cold water</a:t>
            </a:r>
          </a:p>
          <a:p>
            <a:pPr>
              <a:buFontTx/>
              <a:buNone/>
            </a:pPr>
            <a:endParaRPr lang="en-GB" altLang="en-US"/>
          </a:p>
          <a:p>
            <a:endParaRPr lang="en-GB" altLang="en-US"/>
          </a:p>
          <a:p>
            <a:endParaRPr lang="en-GB" altLang="en-US"/>
          </a:p>
        </p:txBody>
      </p:sp>
      <p:sp>
        <p:nvSpPr>
          <p:cNvPr id="5" name="Content Placeholder 3"/>
          <p:cNvSpPr txBox="1">
            <a:spLocks/>
          </p:cNvSpPr>
          <p:nvPr/>
        </p:nvSpPr>
        <p:spPr bwMode="auto">
          <a:xfrm>
            <a:off x="2351584" y="5716596"/>
            <a:ext cx="8496944"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ts val="600"/>
              </a:spcAft>
              <a:buClr>
                <a:srgbClr val="58B520"/>
              </a:buClr>
              <a:buFont typeface="Arial" panose="020B0604020202020204" pitchFamily="34" charset="0"/>
              <a:buChar char="•"/>
              <a:defRPr sz="2800" b="1" kern="1200">
                <a:solidFill>
                  <a:srgbClr val="0391BF"/>
                </a:solidFill>
                <a:latin typeface="Arial"/>
                <a:ea typeface="+mn-ea"/>
                <a:cs typeface="Arial"/>
              </a:defRPr>
            </a:lvl1pPr>
            <a:lvl2pPr marL="742950" indent="-285750" algn="l" rtl="0" eaLnBrk="0" fontAlgn="base" hangingPunct="0">
              <a:lnSpc>
                <a:spcPct val="90000"/>
              </a:lnSpc>
              <a:spcBef>
                <a:spcPct val="20000"/>
              </a:spcBef>
              <a:spcAft>
                <a:spcPct val="0"/>
              </a:spcAft>
              <a:buClr>
                <a:srgbClr val="58B520"/>
              </a:buClr>
              <a:buFont typeface="Arial" panose="020B0604020202020204" pitchFamily="34" charset="0"/>
              <a:buChar char="–"/>
              <a:defRPr sz="2400" kern="1200">
                <a:solidFill>
                  <a:srgbClr val="595959"/>
                </a:solidFill>
                <a:latin typeface="Arial"/>
                <a:ea typeface="+mn-ea"/>
                <a:cs typeface="Arial"/>
              </a:defRPr>
            </a:lvl2pPr>
            <a:lvl3pPr marL="1143000" indent="-228600" algn="l" rtl="0" eaLnBrk="0" fontAlgn="base" hangingPunct="0">
              <a:lnSpc>
                <a:spcPct val="90000"/>
              </a:lnSpc>
              <a:spcBef>
                <a:spcPct val="20000"/>
              </a:spcBef>
              <a:spcAft>
                <a:spcPct val="0"/>
              </a:spcAft>
              <a:buClr>
                <a:srgbClr val="58B520"/>
              </a:buClr>
              <a:buFont typeface="Arial" panose="020B0604020202020204" pitchFamily="34" charset="0"/>
              <a:buChar char="•"/>
              <a:defRPr sz="2000" kern="1200">
                <a:solidFill>
                  <a:srgbClr val="595959"/>
                </a:solidFill>
                <a:latin typeface="Arial"/>
                <a:ea typeface="+mn-ea"/>
                <a:cs typeface="Arial"/>
              </a:defRPr>
            </a:lvl3pPr>
            <a:lvl4pPr marL="1600200" indent="-228600" algn="l" rtl="0" eaLnBrk="0" fontAlgn="base" hangingPunct="0">
              <a:lnSpc>
                <a:spcPct val="90000"/>
              </a:lnSpc>
              <a:spcBef>
                <a:spcPct val="20000"/>
              </a:spcBef>
              <a:spcAft>
                <a:spcPct val="0"/>
              </a:spcAft>
              <a:buClr>
                <a:srgbClr val="58B520"/>
              </a:buClr>
              <a:buFont typeface="Arial" panose="020B0604020202020204" pitchFamily="34" charset="0"/>
              <a:buChar char="–"/>
              <a:defRPr sz="1800" kern="1200">
                <a:solidFill>
                  <a:srgbClr val="595959"/>
                </a:solidFill>
                <a:latin typeface="Arial"/>
                <a:ea typeface="+mn-ea"/>
                <a:cs typeface="Arial"/>
              </a:defRPr>
            </a:lvl4pPr>
            <a:lvl5pPr marL="2057400" indent="-228600" algn="l" rtl="0" eaLnBrk="0" fontAlgn="base" hangingPunct="0">
              <a:lnSpc>
                <a:spcPct val="90000"/>
              </a:lnSpc>
              <a:spcBef>
                <a:spcPct val="20000"/>
              </a:spcBef>
              <a:spcAft>
                <a:spcPct val="0"/>
              </a:spcAft>
              <a:buClr>
                <a:srgbClr val="58B520"/>
              </a:buClr>
              <a:buFont typeface="Arial" panose="020B0604020202020204" pitchFamily="34" charset="0"/>
              <a:buChar char="»"/>
              <a:defRPr sz="1800" kern="1200">
                <a:solidFill>
                  <a:srgbClr val="595959"/>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GB" altLang="en-US" sz="2000" b="0"/>
              <a:t>Please use these items for missed meals or contact Catering</a:t>
            </a:r>
          </a:p>
          <a:p>
            <a:pPr>
              <a:buFontTx/>
              <a:buNone/>
            </a:pPr>
            <a:endParaRPr lang="en-GB" altLang="en-US"/>
          </a:p>
          <a:p>
            <a:endParaRPr lang="en-GB" altLang="en-US"/>
          </a:p>
          <a:p>
            <a:endParaRPr lang="en-GB" altLang="en-US"/>
          </a:p>
        </p:txBody>
      </p:sp>
      <p:sp>
        <p:nvSpPr>
          <p:cNvPr id="7" name="Title 1"/>
          <p:cNvSpPr>
            <a:spLocks noGrp="1"/>
          </p:cNvSpPr>
          <p:nvPr>
            <p:ph type="title"/>
          </p:nvPr>
        </p:nvSpPr>
        <p:spPr>
          <a:xfrm>
            <a:off x="1981200" y="274638"/>
            <a:ext cx="8229600" cy="1143000"/>
          </a:xfrm>
        </p:spPr>
        <p:txBody>
          <a:bodyPr/>
          <a:lstStyle/>
          <a:p>
            <a:r>
              <a:rPr lang="en-GB"/>
              <a:t>Provision in Ward Kitchens</a:t>
            </a:r>
            <a:br>
              <a:rPr lang="en-GB"/>
            </a:br>
            <a:r>
              <a:rPr lang="en-GB"/>
              <a:t>Available 24hrs </a:t>
            </a:r>
          </a:p>
        </p:txBody>
      </p:sp>
    </p:spTree>
    <p:extLst>
      <p:ext uri="{BB962C8B-B14F-4D97-AF65-F5344CB8AC3E}">
        <p14:creationId xmlns:p14="http://schemas.microsoft.com/office/powerpoint/2010/main" val="2481601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GB" altLang="en-US">
                <a:latin typeface="Arial" panose="020B0604020202020204" pitchFamily="34" charset="0"/>
                <a:cs typeface="Arial" panose="020B0604020202020204" pitchFamily="34" charset="0"/>
              </a:rPr>
              <a:t>Snacks </a:t>
            </a:r>
          </a:p>
        </p:txBody>
      </p:sp>
      <p:pic>
        <p:nvPicPr>
          <p:cNvPr id="38916" name="Content Placeholder 5"/>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583832" y="1268760"/>
            <a:ext cx="3386138" cy="4760912"/>
          </a:xfrm>
          <a:ln w="25400">
            <a:solidFill>
              <a:schemeClr val="accent1"/>
            </a:solidFill>
            <a:miter lim="800000"/>
            <a:headEnd/>
            <a:tailEnd/>
          </a:ln>
        </p:spPr>
      </p:pic>
    </p:spTree>
    <p:extLst>
      <p:ext uri="{BB962C8B-B14F-4D97-AF65-F5344CB8AC3E}">
        <p14:creationId xmlns:p14="http://schemas.microsoft.com/office/powerpoint/2010/main" val="25280038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4" descr="Food First logo_final.ai"/>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5560" y="980728"/>
            <a:ext cx="7776866" cy="4410762"/>
          </a:xfrm>
        </p:spPr>
      </p:pic>
    </p:spTree>
    <p:extLst>
      <p:ext uri="{BB962C8B-B14F-4D97-AF65-F5344CB8AC3E}">
        <p14:creationId xmlns:p14="http://schemas.microsoft.com/office/powerpoint/2010/main" val="2496125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08213" y="404813"/>
            <a:ext cx="7772400" cy="874712"/>
          </a:xfrm>
        </p:spPr>
        <p:txBody>
          <a:bodyPr/>
          <a:lstStyle/>
          <a:p>
            <a:r>
              <a:rPr lang="en-GB" altLang="en-US" dirty="0">
                <a:latin typeface="Arial" panose="020B0604020202020204" pitchFamily="34" charset="0"/>
                <a:cs typeface="Arial" panose="020B0604020202020204" pitchFamily="34" charset="0"/>
              </a:rPr>
              <a:t>What is malnutrition?</a:t>
            </a:r>
            <a:endParaRPr lang="en-US" altLang="en-US" dirty="0">
              <a:latin typeface="Arial" panose="020B0604020202020204" pitchFamily="34" charset="0"/>
              <a:cs typeface="Arial" panose="020B0604020202020204" pitchFamily="34" charset="0"/>
            </a:endParaRPr>
          </a:p>
        </p:txBody>
      </p:sp>
      <p:sp>
        <p:nvSpPr>
          <p:cNvPr id="16387" name="Rectangle 3"/>
          <p:cNvSpPr>
            <a:spLocks noGrp="1" noChangeArrowheads="1"/>
          </p:cNvSpPr>
          <p:nvPr>
            <p:ph type="body" idx="1"/>
          </p:nvPr>
        </p:nvSpPr>
        <p:spPr>
          <a:xfrm>
            <a:off x="2208213" y="1484314"/>
            <a:ext cx="7772400" cy="4395787"/>
          </a:xfrm>
        </p:spPr>
        <p:txBody>
          <a:bodyPr/>
          <a:lstStyle/>
          <a:p>
            <a:pPr>
              <a:buFont typeface="Wingdings" panose="05000000000000000000" pitchFamily="2" charset="2"/>
              <a:buChar char="Ø"/>
            </a:pPr>
            <a:r>
              <a:rPr lang="en-GB" altLang="en-US" sz="2400" b="0" dirty="0">
                <a:latin typeface="Arial" panose="020B0604020202020204" pitchFamily="34" charset="0"/>
                <a:cs typeface="Arial" panose="020B0604020202020204" pitchFamily="34" charset="0"/>
              </a:rPr>
              <a:t>Malnutrition essentially means ‘bad nutrition’ i.e. deficiency, excess or imbalance of energy and protein relative to demands. </a:t>
            </a:r>
          </a:p>
          <a:p>
            <a:pPr marL="0" indent="0">
              <a:buNone/>
            </a:pPr>
            <a:endParaRPr lang="en-GB" altLang="en-US" sz="2400" b="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GB" altLang="en-US" sz="2400" b="0" dirty="0">
                <a:latin typeface="Arial" panose="020B0604020202020204" pitchFamily="34" charset="0"/>
                <a:cs typeface="Arial" panose="020B0604020202020204" pitchFamily="34" charset="0"/>
              </a:rPr>
              <a:t>The term malnutrition does include obesity, however the focus is on “undernutrition”. </a:t>
            </a:r>
          </a:p>
          <a:p>
            <a:pPr marL="0" indent="0">
              <a:buNone/>
            </a:pPr>
            <a:endParaRPr lang="en-GB" altLang="en-US" sz="2400" b="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GB" altLang="en-US" sz="2400" b="0" dirty="0">
                <a:latin typeface="Arial" panose="020B0604020202020204" pitchFamily="34" charset="0"/>
                <a:cs typeface="Arial" panose="020B0604020202020204" pitchFamily="34" charset="0"/>
              </a:rPr>
              <a:t>It can have short term or long term detrimental effects on the function of the body</a:t>
            </a:r>
            <a:endParaRPr lang="en-US" altLang="en-US" sz="2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80735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a:t>What does ‘Food First’ mean?</a:t>
            </a:r>
            <a:endParaRPr lang="en-GB"/>
          </a:p>
        </p:txBody>
      </p:sp>
      <p:sp>
        <p:nvSpPr>
          <p:cNvPr id="3" name="Content Placeholder 2"/>
          <p:cNvSpPr>
            <a:spLocks noGrp="1"/>
          </p:cNvSpPr>
          <p:nvPr>
            <p:ph idx="1"/>
          </p:nvPr>
        </p:nvSpPr>
        <p:spPr>
          <a:xfrm>
            <a:off x="609600" y="1423988"/>
            <a:ext cx="10972800" cy="4748212"/>
          </a:xfrm>
        </p:spPr>
        <p:txBody>
          <a:bodyPr/>
          <a:lstStyle/>
          <a:p>
            <a:pPr marL="0" indent="0">
              <a:buNone/>
              <a:defRPr/>
            </a:pPr>
            <a:r>
              <a:rPr lang="en-GB" sz="1800" b="0" dirty="0">
                <a:latin typeface="Arial" panose="020B0604020202020204" pitchFamily="34" charset="0"/>
                <a:cs typeface="Arial" panose="020B0604020202020204" pitchFamily="34" charset="0"/>
              </a:rPr>
              <a:t>Across NHSGGC we encourage staff to offer ‘food first’  where appropriate, to support patients to receive adequate nutrition to support recovery and rehabilitation. </a:t>
            </a:r>
            <a:r>
              <a:rPr lang="en-US" sz="1800" b="0" dirty="0">
                <a:latin typeface="Arial" panose="020B0604020202020204" pitchFamily="34" charset="0"/>
                <a:cs typeface="Arial" panose="020B0604020202020204" pitchFamily="34" charset="0"/>
              </a:rPr>
              <a:t>​</a:t>
            </a:r>
          </a:p>
          <a:p>
            <a:pPr marL="0" indent="0">
              <a:buNone/>
              <a:defRPr/>
            </a:pPr>
            <a:r>
              <a:rPr lang="en-US" sz="1800" b="0" dirty="0">
                <a:latin typeface="Arial" panose="020B0604020202020204" pitchFamily="34" charset="0"/>
                <a:cs typeface="Arial" panose="020B0604020202020204" pitchFamily="34" charset="0"/>
              </a:rPr>
              <a:t>Key interventions include </a:t>
            </a:r>
          </a:p>
          <a:p>
            <a:pPr>
              <a:defRPr/>
            </a:pPr>
            <a:r>
              <a:rPr lang="en-US" sz="1800" b="0" dirty="0">
                <a:latin typeface="Arial" panose="020B0604020202020204" pitchFamily="34" charset="0"/>
                <a:cs typeface="Arial" panose="020B0604020202020204" pitchFamily="34" charset="0"/>
              </a:rPr>
              <a:t>Supporting </a:t>
            </a:r>
            <a:r>
              <a:rPr lang="en-US" sz="1800" b="0" dirty="0" smtClean="0">
                <a:latin typeface="Arial" panose="020B0604020202020204" pitchFamily="34" charset="0"/>
                <a:cs typeface="Arial" panose="020B0604020202020204" pitchFamily="34" charset="0"/>
              </a:rPr>
              <a:t>nutritionally vulnerable patients </a:t>
            </a:r>
            <a:r>
              <a:rPr lang="en-US" sz="1800" b="0" dirty="0">
                <a:latin typeface="Arial" panose="020B0604020202020204" pitchFamily="34" charset="0"/>
                <a:cs typeface="Arial" panose="020B0604020202020204" pitchFamily="34" charset="0"/>
              </a:rPr>
              <a:t>to select higher calorie choices at meals times </a:t>
            </a:r>
            <a:endParaRPr lang="en-US" sz="1800" b="0" dirty="0" smtClean="0">
              <a:latin typeface="Arial" panose="020B0604020202020204" pitchFamily="34" charset="0"/>
              <a:cs typeface="Arial" panose="020B0604020202020204" pitchFamily="34" charset="0"/>
            </a:endParaRPr>
          </a:p>
          <a:p>
            <a:pPr>
              <a:defRPr/>
            </a:pPr>
            <a:r>
              <a:rPr lang="en-US" sz="1800" b="0" dirty="0" smtClean="0">
                <a:latin typeface="Arial" panose="020B0604020202020204" pitchFamily="34" charset="0"/>
                <a:cs typeface="Arial" panose="020B0604020202020204" pitchFamily="34" charset="0"/>
              </a:rPr>
              <a:t>Use of ward provisions such as bread, cereals, biscuits, milk and drinks out with mealtimes</a:t>
            </a:r>
            <a:endParaRPr lang="en-US" sz="1800" b="0" dirty="0">
              <a:latin typeface="Arial" panose="020B0604020202020204" pitchFamily="34" charset="0"/>
              <a:cs typeface="Arial" panose="020B0604020202020204" pitchFamily="34" charset="0"/>
            </a:endParaRPr>
          </a:p>
          <a:p>
            <a:pPr>
              <a:defRPr/>
            </a:pPr>
            <a:r>
              <a:rPr lang="en-US" sz="1800" b="0" dirty="0">
                <a:latin typeface="Arial" panose="020B0604020202020204" pitchFamily="34" charset="0"/>
                <a:cs typeface="Arial" panose="020B0604020202020204" pitchFamily="34" charset="0"/>
              </a:rPr>
              <a:t>Offering </a:t>
            </a:r>
            <a:r>
              <a:rPr lang="en-US" sz="1800" b="0" dirty="0" smtClean="0">
                <a:latin typeface="Arial" panose="020B0604020202020204" pitchFamily="34" charset="0"/>
                <a:cs typeface="Arial" panose="020B0604020202020204" pitchFamily="34" charset="0"/>
              </a:rPr>
              <a:t>additional snacks </a:t>
            </a:r>
            <a:r>
              <a:rPr lang="en-US" sz="1800" b="0" dirty="0">
                <a:latin typeface="Arial" panose="020B0604020202020204" pitchFamily="34" charset="0"/>
                <a:cs typeface="Arial" panose="020B0604020202020204" pitchFamily="34" charset="0"/>
              </a:rPr>
              <a:t>throughout the </a:t>
            </a:r>
            <a:r>
              <a:rPr lang="en-US" sz="1800" b="0" dirty="0" smtClean="0">
                <a:latin typeface="Arial" panose="020B0604020202020204" pitchFamily="34" charset="0"/>
                <a:cs typeface="Arial" panose="020B0604020202020204" pitchFamily="34" charset="0"/>
              </a:rPr>
              <a:t>day, encouraging small portions regularly when they have a poor appetite </a:t>
            </a:r>
            <a:endParaRPr lang="en-US" sz="1800" b="0" dirty="0">
              <a:latin typeface="Arial" panose="020B0604020202020204" pitchFamily="34" charset="0"/>
              <a:cs typeface="Arial" panose="020B0604020202020204" pitchFamily="34" charset="0"/>
            </a:endParaRPr>
          </a:p>
          <a:p>
            <a:pPr>
              <a:defRPr/>
            </a:pPr>
            <a:r>
              <a:rPr lang="en-US" sz="1800" b="0" dirty="0">
                <a:latin typeface="Arial" panose="020B0604020202020204" pitchFamily="34" charset="0"/>
                <a:cs typeface="Arial" panose="020B0604020202020204" pitchFamily="34" charset="0"/>
              </a:rPr>
              <a:t>Offering full fat milk with and between </a:t>
            </a:r>
            <a:r>
              <a:rPr lang="en-US" sz="1800" b="0" dirty="0" smtClean="0">
                <a:latin typeface="Arial" panose="020B0604020202020204" pitchFamily="34" charset="0"/>
                <a:cs typeface="Arial" panose="020B0604020202020204" pitchFamily="34" charset="0"/>
              </a:rPr>
              <a:t>meals</a:t>
            </a:r>
          </a:p>
          <a:p>
            <a:pPr>
              <a:defRPr/>
            </a:pPr>
            <a:r>
              <a:rPr lang="en-US" sz="1800" b="0" dirty="0" smtClean="0">
                <a:latin typeface="Arial" panose="020B0604020202020204" pitchFamily="34" charset="0"/>
                <a:cs typeface="Arial" panose="020B0604020202020204" pitchFamily="34" charset="0"/>
              </a:rPr>
              <a:t>Regular provision of fresh water and drinks</a:t>
            </a:r>
            <a:endParaRPr lang="en-GB" sz="1800" b="0" dirty="0">
              <a:latin typeface="Arial" panose="020B0604020202020204" pitchFamily="34" charset="0"/>
              <a:cs typeface="Arial" panose="020B0604020202020204" pitchFamily="34" charset="0"/>
            </a:endParaRPr>
          </a:p>
          <a:p>
            <a:pPr marL="0" indent="0">
              <a:buNone/>
              <a:defRPr/>
            </a:pPr>
            <a:r>
              <a:rPr lang="en-GB" altLang="en-US" sz="1800" b="0" dirty="0">
                <a:latin typeface="Arial" panose="020B0604020202020204" pitchFamily="34" charset="0"/>
                <a:cs typeface="Arial" panose="020B0604020202020204" pitchFamily="34" charset="0"/>
              </a:rPr>
              <a:t>Increasing the opportunities that patients have access to food and drinks through regular prompting can support the ‘little and often’ approach and may help reduce the number of patients who lose weight during their hospital stay.   </a:t>
            </a:r>
          </a:p>
          <a:p>
            <a:endParaRPr lang="en-GB" dirty="0"/>
          </a:p>
        </p:txBody>
      </p:sp>
    </p:spTree>
    <p:extLst>
      <p:ext uri="{BB962C8B-B14F-4D97-AF65-F5344CB8AC3E}">
        <p14:creationId xmlns:p14="http://schemas.microsoft.com/office/powerpoint/2010/main" val="42269496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t>Texture Modified Food and Fluid </a:t>
            </a:r>
          </a:p>
        </p:txBody>
      </p:sp>
      <p:sp>
        <p:nvSpPr>
          <p:cNvPr id="6" name="Subtitle 5"/>
          <p:cNvSpPr>
            <a:spLocks noGrp="1"/>
          </p:cNvSpPr>
          <p:nvPr>
            <p:ph type="subTitle" idx="1"/>
          </p:nvPr>
        </p:nvSpPr>
        <p:spPr/>
        <p:txBody>
          <a:bodyPr>
            <a:normAutofit/>
          </a:bodyPr>
          <a:lstStyle/>
          <a:p>
            <a:r>
              <a:rPr lang="en-GB"/>
              <a:t>International Diet Descriptor Standardisation </a:t>
            </a:r>
            <a:r>
              <a:rPr lang="en-GB" err="1"/>
              <a:t>Initative</a:t>
            </a:r>
            <a:r>
              <a:rPr lang="en-GB"/>
              <a:t> (IDDSI)   </a:t>
            </a:r>
          </a:p>
        </p:txBody>
      </p:sp>
    </p:spTree>
    <p:extLst>
      <p:ext uri="{BB962C8B-B14F-4D97-AF65-F5344CB8AC3E}">
        <p14:creationId xmlns:p14="http://schemas.microsoft.com/office/powerpoint/2010/main" val="40206344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Texture Modified Food and Fluid </a:t>
            </a:r>
          </a:p>
        </p:txBody>
      </p:sp>
      <p:sp>
        <p:nvSpPr>
          <p:cNvPr id="8" name="Content Placeholder 7"/>
          <p:cNvSpPr>
            <a:spLocks noGrp="1"/>
          </p:cNvSpPr>
          <p:nvPr>
            <p:ph sz="half" idx="1"/>
          </p:nvPr>
        </p:nvSpPr>
        <p:spPr>
          <a:xfrm>
            <a:off x="443345" y="1423550"/>
            <a:ext cx="5384800" cy="4525963"/>
          </a:xfrm>
        </p:spPr>
        <p:txBody>
          <a:bodyPr/>
          <a:lstStyle/>
          <a:p>
            <a:r>
              <a:rPr lang="en-GB" sz="1800" b="0" dirty="0">
                <a:solidFill>
                  <a:schemeClr val="tx1">
                    <a:lumMod val="50000"/>
                    <a:lumOff val="50000"/>
                  </a:schemeClr>
                </a:solidFill>
              </a:rPr>
              <a:t>Texture Modified meals have had their normal texture </a:t>
            </a:r>
            <a:r>
              <a:rPr lang="en-GB" sz="1800" b="0" dirty="0" smtClean="0">
                <a:solidFill>
                  <a:schemeClr val="tx1">
                    <a:lumMod val="50000"/>
                    <a:lumOff val="50000"/>
                  </a:schemeClr>
                </a:solidFill>
              </a:rPr>
              <a:t>altered</a:t>
            </a:r>
          </a:p>
          <a:p>
            <a:r>
              <a:rPr lang="en-GB" sz="1800" b="0" dirty="0" smtClean="0">
                <a:solidFill>
                  <a:schemeClr val="tx1">
                    <a:lumMod val="50000"/>
                    <a:lumOff val="50000"/>
                  </a:schemeClr>
                </a:solidFill>
              </a:rPr>
              <a:t>They </a:t>
            </a:r>
            <a:r>
              <a:rPr lang="en-GB" sz="1800" b="0" dirty="0">
                <a:solidFill>
                  <a:schemeClr val="tx1">
                    <a:lumMod val="50000"/>
                    <a:lumOff val="50000"/>
                  </a:schemeClr>
                </a:solidFill>
              </a:rPr>
              <a:t>are required by patients who have chewing or swallowing </a:t>
            </a:r>
            <a:r>
              <a:rPr lang="en-GB" sz="1800" b="0" dirty="0" smtClean="0">
                <a:solidFill>
                  <a:schemeClr val="tx1">
                    <a:lumMod val="50000"/>
                    <a:lumOff val="50000"/>
                  </a:schemeClr>
                </a:solidFill>
              </a:rPr>
              <a:t>difficulties</a:t>
            </a:r>
            <a:endParaRPr lang="en-GB" sz="1800" b="0" dirty="0">
              <a:solidFill>
                <a:schemeClr val="tx1">
                  <a:lumMod val="50000"/>
                  <a:lumOff val="50000"/>
                </a:schemeClr>
              </a:solidFill>
            </a:endParaRPr>
          </a:p>
          <a:p>
            <a:r>
              <a:rPr lang="en-GB" sz="1800" b="0" dirty="0">
                <a:solidFill>
                  <a:schemeClr val="tx1">
                    <a:lumMod val="50000"/>
                    <a:lumOff val="50000"/>
                  </a:schemeClr>
                </a:solidFill>
              </a:rPr>
              <a:t>The IDDSI framework is used to describe the consistency of modified food and fluids for people with dysphagia </a:t>
            </a:r>
            <a:endParaRPr lang="en-GB" sz="1800" b="0" dirty="0" smtClean="0">
              <a:solidFill>
                <a:schemeClr val="tx1">
                  <a:lumMod val="50000"/>
                  <a:lumOff val="50000"/>
                </a:schemeClr>
              </a:solidFill>
            </a:endParaRPr>
          </a:p>
          <a:p>
            <a:r>
              <a:rPr lang="en-GB" altLang="en-US" sz="1800" b="0" dirty="0">
                <a:solidFill>
                  <a:schemeClr val="tx1">
                    <a:lumMod val="50000"/>
                    <a:lumOff val="50000"/>
                  </a:schemeClr>
                </a:solidFill>
              </a:rPr>
              <a:t>There is NO Level 6 provided for Paediatric inpatients due to particle size. Level 5 to be commenced </a:t>
            </a:r>
            <a:r>
              <a:rPr lang="en-GB" altLang="en-US" sz="1800" b="0" dirty="0" smtClean="0">
                <a:solidFill>
                  <a:schemeClr val="tx1">
                    <a:lumMod val="50000"/>
                    <a:lumOff val="50000"/>
                  </a:schemeClr>
                </a:solidFill>
              </a:rPr>
              <a:t>instead</a:t>
            </a:r>
          </a:p>
          <a:p>
            <a:r>
              <a:rPr lang="en-GB" altLang="en-US" sz="1800" b="0" dirty="0">
                <a:solidFill>
                  <a:schemeClr val="tx1">
                    <a:lumMod val="50000"/>
                    <a:lumOff val="50000"/>
                  </a:schemeClr>
                </a:solidFill>
              </a:rPr>
              <a:t>Patients who are on a blended diet via </a:t>
            </a:r>
            <a:r>
              <a:rPr lang="en-GB" altLang="en-US" sz="1800" b="0" dirty="0" smtClean="0">
                <a:solidFill>
                  <a:schemeClr val="tx1">
                    <a:lumMod val="50000"/>
                    <a:lumOff val="50000"/>
                  </a:schemeClr>
                </a:solidFill>
              </a:rPr>
              <a:t>PEG </a:t>
            </a:r>
            <a:r>
              <a:rPr lang="en-GB" altLang="en-US" sz="1800" b="0" dirty="0">
                <a:solidFill>
                  <a:schemeClr val="tx1">
                    <a:lumMod val="50000"/>
                    <a:lumOff val="50000"/>
                  </a:schemeClr>
                </a:solidFill>
              </a:rPr>
              <a:t>at home can order level 4 diet from catering. No dietetic referral </a:t>
            </a:r>
            <a:r>
              <a:rPr lang="en-GB" altLang="en-US" sz="1800" b="0" dirty="0" smtClean="0">
                <a:solidFill>
                  <a:schemeClr val="tx1">
                    <a:lumMod val="50000"/>
                    <a:lumOff val="50000"/>
                  </a:schemeClr>
                </a:solidFill>
              </a:rPr>
              <a:t>required</a:t>
            </a:r>
            <a:endParaRPr lang="en-GB" altLang="en-US" sz="1800" b="0" dirty="0">
              <a:solidFill>
                <a:schemeClr val="tx1">
                  <a:lumMod val="50000"/>
                  <a:lumOff val="50000"/>
                </a:schemeClr>
              </a:solidFill>
            </a:endParaRPr>
          </a:p>
          <a:p>
            <a:endParaRPr lang="en-GB" altLang="en-US" sz="1800" b="0" dirty="0">
              <a:solidFill>
                <a:schemeClr val="tx1">
                  <a:lumMod val="50000"/>
                  <a:lumOff val="50000"/>
                </a:schemeClr>
              </a:solidFill>
            </a:endParaRPr>
          </a:p>
        </p:txBody>
      </p:sp>
      <p:pic>
        <p:nvPicPr>
          <p:cNvPr id="6553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984" y="1585330"/>
            <a:ext cx="4535992" cy="397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9236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Safer Swallowing Recommendations</a:t>
            </a:r>
            <a:endParaRPr lang="en-GB" dirty="0"/>
          </a:p>
        </p:txBody>
      </p:sp>
      <p:pic>
        <p:nvPicPr>
          <p:cNvPr id="7" name="Content Placeholder 6"/>
          <p:cNvPicPr>
            <a:picLocks noGrp="1" noChangeAspect="1"/>
          </p:cNvPicPr>
          <p:nvPr>
            <p:ph idx="1"/>
          </p:nvPr>
        </p:nvPicPr>
        <p:blipFill>
          <a:blip r:embed="rId2"/>
          <a:stretch>
            <a:fillRect/>
          </a:stretch>
        </p:blipFill>
        <p:spPr>
          <a:xfrm>
            <a:off x="1719948" y="1417638"/>
            <a:ext cx="3120232" cy="4525962"/>
          </a:xfrm>
          <a:prstGeom prst="rect">
            <a:avLst/>
          </a:prstGeom>
        </p:spPr>
      </p:pic>
      <p:sp>
        <p:nvSpPr>
          <p:cNvPr id="11" name="TextBox 10"/>
          <p:cNvSpPr txBox="1"/>
          <p:nvPr/>
        </p:nvSpPr>
        <p:spPr>
          <a:xfrm>
            <a:off x="5611091" y="1569026"/>
            <a:ext cx="5971309" cy="378565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altLang="en-US" sz="2000" dirty="0">
                <a:solidFill>
                  <a:schemeClr val="tx1">
                    <a:lumMod val="50000"/>
                    <a:lumOff val="50000"/>
                  </a:schemeClr>
                </a:solidFill>
              </a:rPr>
              <a:t>Patients admitted already on a Texture Modified Diet, the Nurse will need to complete the Ward Use page of the yellow Paediatric Safer Swallowing Recommendations form &amp; display it at the bedside </a:t>
            </a:r>
          </a:p>
          <a:p>
            <a:pPr marL="285750" indent="-285750">
              <a:lnSpc>
                <a:spcPct val="150000"/>
              </a:lnSpc>
              <a:buFont typeface="Arial" panose="020B0604020202020204" pitchFamily="34" charset="0"/>
              <a:buChar char="•"/>
            </a:pPr>
            <a:r>
              <a:rPr lang="en-GB" altLang="en-US" sz="2000" dirty="0">
                <a:solidFill>
                  <a:schemeClr val="tx1">
                    <a:lumMod val="50000"/>
                    <a:lumOff val="50000"/>
                  </a:schemeClr>
                </a:solidFill>
              </a:rPr>
              <a:t>Patients who are seen by SLT &amp; commenced on TMD will have the completed Speech and Language Therapy Use page of the form completed &amp; displayed at the bedside</a:t>
            </a:r>
          </a:p>
        </p:txBody>
      </p:sp>
    </p:spTree>
    <p:extLst>
      <p:ext uri="{BB962C8B-B14F-4D97-AF65-F5344CB8AC3E}">
        <p14:creationId xmlns:p14="http://schemas.microsoft.com/office/powerpoint/2010/main" val="17203626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74792" y="1117267"/>
            <a:ext cx="8613496" cy="4749684"/>
          </a:xfrm>
          <a:prstGeom prst="rect">
            <a:avLst/>
          </a:prstGeom>
        </p:spPr>
      </p:pic>
      <p:sp>
        <p:nvSpPr>
          <p:cNvPr id="4" name="Title 4"/>
          <p:cNvSpPr txBox="1">
            <a:spLocks/>
          </p:cNvSpPr>
          <p:nvPr/>
        </p:nvSpPr>
        <p:spPr bwMode="auto">
          <a:xfrm>
            <a:off x="707201" y="11766"/>
            <a:ext cx="10088954" cy="110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kern="1200">
                <a:solidFill>
                  <a:srgbClr val="0391BF"/>
                </a:solidFill>
                <a:latin typeface="Arial"/>
                <a:ea typeface="+mj-ea"/>
                <a:cs typeface="Arial"/>
              </a:defRPr>
            </a:lvl1pPr>
            <a:lvl2pPr algn="ctr" rtl="0" eaLnBrk="0" fontAlgn="base" hangingPunct="0">
              <a:spcBef>
                <a:spcPct val="0"/>
              </a:spcBef>
              <a:spcAft>
                <a:spcPct val="0"/>
              </a:spcAft>
              <a:defRPr sz="4200">
                <a:solidFill>
                  <a:srgbClr val="0391BF"/>
                </a:solidFill>
                <a:latin typeface="Arial" charset="0"/>
                <a:cs typeface="Arial" charset="0"/>
              </a:defRPr>
            </a:lvl2pPr>
            <a:lvl3pPr algn="ctr" rtl="0" eaLnBrk="0" fontAlgn="base" hangingPunct="0">
              <a:spcBef>
                <a:spcPct val="0"/>
              </a:spcBef>
              <a:spcAft>
                <a:spcPct val="0"/>
              </a:spcAft>
              <a:defRPr sz="4200">
                <a:solidFill>
                  <a:srgbClr val="0391BF"/>
                </a:solidFill>
                <a:latin typeface="Arial" charset="0"/>
                <a:cs typeface="Arial" charset="0"/>
              </a:defRPr>
            </a:lvl3pPr>
            <a:lvl4pPr algn="ctr" rtl="0" eaLnBrk="0" fontAlgn="base" hangingPunct="0">
              <a:spcBef>
                <a:spcPct val="0"/>
              </a:spcBef>
              <a:spcAft>
                <a:spcPct val="0"/>
              </a:spcAft>
              <a:defRPr sz="4200">
                <a:solidFill>
                  <a:srgbClr val="0391BF"/>
                </a:solidFill>
                <a:latin typeface="Arial" charset="0"/>
                <a:cs typeface="Arial" charset="0"/>
              </a:defRPr>
            </a:lvl4pPr>
            <a:lvl5pPr algn="ctr" rtl="0" eaLnBrk="0" fontAlgn="base" hangingPunct="0">
              <a:spcBef>
                <a:spcPct val="0"/>
              </a:spcBef>
              <a:spcAft>
                <a:spcPct val="0"/>
              </a:spcAft>
              <a:defRPr sz="4200">
                <a:solidFill>
                  <a:srgbClr val="0391BF"/>
                </a:solidFill>
                <a:latin typeface="Arial" charset="0"/>
                <a:cs typeface="Arial" charset="0"/>
              </a:defRPr>
            </a:lvl5pPr>
            <a:lvl6pPr marL="457200" algn="ctr" rtl="0" fontAlgn="base">
              <a:spcBef>
                <a:spcPct val="0"/>
              </a:spcBef>
              <a:spcAft>
                <a:spcPct val="0"/>
              </a:spcAft>
              <a:defRPr sz="4200">
                <a:solidFill>
                  <a:srgbClr val="0391BF"/>
                </a:solidFill>
                <a:latin typeface="Arial" charset="0"/>
                <a:cs typeface="Arial" charset="0"/>
              </a:defRPr>
            </a:lvl6pPr>
            <a:lvl7pPr marL="914400" algn="ctr" rtl="0" fontAlgn="base">
              <a:spcBef>
                <a:spcPct val="0"/>
              </a:spcBef>
              <a:spcAft>
                <a:spcPct val="0"/>
              </a:spcAft>
              <a:defRPr sz="4200">
                <a:solidFill>
                  <a:srgbClr val="0391BF"/>
                </a:solidFill>
                <a:latin typeface="Arial" charset="0"/>
                <a:cs typeface="Arial" charset="0"/>
              </a:defRPr>
            </a:lvl7pPr>
            <a:lvl8pPr marL="1371600" algn="ctr" rtl="0" fontAlgn="base">
              <a:spcBef>
                <a:spcPct val="0"/>
              </a:spcBef>
              <a:spcAft>
                <a:spcPct val="0"/>
              </a:spcAft>
              <a:defRPr sz="4200">
                <a:solidFill>
                  <a:srgbClr val="0391BF"/>
                </a:solidFill>
                <a:latin typeface="Arial" charset="0"/>
                <a:cs typeface="Arial" charset="0"/>
              </a:defRPr>
            </a:lvl8pPr>
            <a:lvl9pPr marL="1828800" algn="ctr" rtl="0" fontAlgn="base">
              <a:spcBef>
                <a:spcPct val="0"/>
              </a:spcBef>
              <a:spcAft>
                <a:spcPct val="0"/>
              </a:spcAft>
              <a:defRPr sz="4200">
                <a:solidFill>
                  <a:srgbClr val="0391BF"/>
                </a:solidFill>
                <a:latin typeface="Arial" charset="0"/>
                <a:cs typeface="Arial" charset="0"/>
              </a:defRPr>
            </a:lvl9pPr>
          </a:lstStyle>
          <a:p>
            <a:r>
              <a:rPr lang="en-GB" dirty="0" smtClean="0"/>
              <a:t>IDDSI Level Descriptor </a:t>
            </a:r>
            <a:endParaRPr lang="en-GB" dirty="0"/>
          </a:p>
        </p:txBody>
      </p:sp>
    </p:spTree>
    <p:extLst>
      <p:ext uri="{BB962C8B-B14F-4D97-AF65-F5344CB8AC3E}">
        <p14:creationId xmlns:p14="http://schemas.microsoft.com/office/powerpoint/2010/main" val="28158655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2300"/>
          <a:stretch/>
        </p:blipFill>
        <p:spPr>
          <a:xfrm>
            <a:off x="1889629" y="836711"/>
            <a:ext cx="8412742" cy="5065325"/>
          </a:xfrm>
          <a:prstGeom prst="rect">
            <a:avLst/>
          </a:prstGeom>
        </p:spPr>
      </p:pic>
    </p:spTree>
    <p:extLst>
      <p:ext uri="{BB962C8B-B14F-4D97-AF65-F5344CB8AC3E}">
        <p14:creationId xmlns:p14="http://schemas.microsoft.com/office/powerpoint/2010/main" val="34615059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48711"/>
          <a:stretch/>
        </p:blipFill>
        <p:spPr>
          <a:xfrm>
            <a:off x="6328063" y="1672936"/>
            <a:ext cx="5470959" cy="3738439"/>
          </a:xfrm>
          <a:prstGeom prst="rect">
            <a:avLst/>
          </a:prstGeom>
        </p:spPr>
      </p:pic>
      <p:sp>
        <p:nvSpPr>
          <p:cNvPr id="3" name="TextBox 2"/>
          <p:cNvSpPr txBox="1"/>
          <p:nvPr/>
        </p:nvSpPr>
        <p:spPr>
          <a:xfrm>
            <a:off x="342900" y="1828800"/>
            <a:ext cx="5673436" cy="3416320"/>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solidFill>
                  <a:schemeClr val="tx1">
                    <a:lumMod val="50000"/>
                    <a:lumOff val="50000"/>
                  </a:schemeClr>
                </a:solidFill>
              </a:rPr>
              <a:t>The following drinks are easily thickened:</a:t>
            </a:r>
          </a:p>
          <a:p>
            <a:pPr marL="742950" lvl="1" indent="-285750">
              <a:buFont typeface="Arial" panose="020B0604020202020204" pitchFamily="34" charset="0"/>
              <a:buChar char="•"/>
            </a:pPr>
            <a:r>
              <a:rPr lang="en-GB" sz="2400" dirty="0" smtClean="0">
                <a:solidFill>
                  <a:schemeClr val="tx1">
                    <a:lumMod val="50000"/>
                    <a:lumOff val="50000"/>
                  </a:schemeClr>
                </a:solidFill>
              </a:rPr>
              <a:t>Water</a:t>
            </a:r>
          </a:p>
          <a:p>
            <a:pPr marL="742950" lvl="1" indent="-285750">
              <a:buFont typeface="Arial" panose="020B0604020202020204" pitchFamily="34" charset="0"/>
              <a:buChar char="•"/>
            </a:pPr>
            <a:r>
              <a:rPr lang="en-GB" sz="2400" dirty="0" smtClean="0">
                <a:solidFill>
                  <a:schemeClr val="tx1">
                    <a:lumMod val="50000"/>
                    <a:lumOff val="50000"/>
                  </a:schemeClr>
                </a:solidFill>
              </a:rPr>
              <a:t>Diluting juice</a:t>
            </a:r>
          </a:p>
          <a:p>
            <a:pPr marL="285750" indent="-285750">
              <a:buFont typeface="Arial" panose="020B0604020202020204" pitchFamily="34" charset="0"/>
              <a:buChar char="•"/>
            </a:pPr>
            <a:r>
              <a:rPr lang="en-GB" sz="2400" dirty="0">
                <a:solidFill>
                  <a:schemeClr val="tx1">
                    <a:lumMod val="50000"/>
                    <a:lumOff val="50000"/>
                  </a:schemeClr>
                </a:solidFill>
              </a:rPr>
              <a:t>No thickeners can be added to Oral Nutritional Supplements for example </a:t>
            </a:r>
            <a:r>
              <a:rPr lang="en-GB" sz="2400" dirty="0" err="1" smtClean="0">
                <a:solidFill>
                  <a:schemeClr val="tx1">
                    <a:lumMod val="50000"/>
                    <a:lumOff val="50000"/>
                  </a:schemeClr>
                </a:solidFill>
              </a:rPr>
              <a:t>PaediaSure</a:t>
            </a:r>
            <a:endParaRPr lang="en-GB" sz="2400" dirty="0" smtClean="0">
              <a:solidFill>
                <a:schemeClr val="tx1">
                  <a:lumMod val="50000"/>
                  <a:lumOff val="50000"/>
                </a:schemeClr>
              </a:solidFill>
            </a:endParaRPr>
          </a:p>
          <a:p>
            <a:pPr marL="285750" indent="-285750">
              <a:buFont typeface="Arial" panose="020B0604020202020204" pitchFamily="34" charset="0"/>
              <a:buChar char="•"/>
            </a:pPr>
            <a:r>
              <a:rPr lang="en-GB" sz="2400" dirty="0" smtClean="0">
                <a:solidFill>
                  <a:schemeClr val="tx1">
                    <a:lumMod val="50000"/>
                    <a:lumOff val="50000"/>
                  </a:schemeClr>
                </a:solidFill>
              </a:rPr>
              <a:t>Patients on thickened fluids are at the risk of dehydration and </a:t>
            </a:r>
            <a:r>
              <a:rPr lang="en-GB" sz="2400" dirty="0">
                <a:solidFill>
                  <a:schemeClr val="tx1">
                    <a:lumMod val="50000"/>
                    <a:lumOff val="50000"/>
                  </a:schemeClr>
                </a:solidFill>
              </a:rPr>
              <a:t>s</a:t>
            </a:r>
            <a:r>
              <a:rPr lang="en-GB" sz="2400" dirty="0" smtClean="0">
                <a:solidFill>
                  <a:schemeClr val="tx1">
                    <a:lumMod val="50000"/>
                    <a:lumOff val="50000"/>
                  </a:schemeClr>
                </a:solidFill>
              </a:rPr>
              <a:t>hould have their fluid intake monitored</a:t>
            </a:r>
          </a:p>
        </p:txBody>
      </p:sp>
      <p:sp>
        <p:nvSpPr>
          <p:cNvPr id="4" name="Title 4"/>
          <p:cNvSpPr txBox="1">
            <a:spLocks/>
          </p:cNvSpPr>
          <p:nvPr/>
        </p:nvSpPr>
        <p:spPr bwMode="auto">
          <a:xfrm>
            <a:off x="2174368" y="250756"/>
            <a:ext cx="7190510" cy="110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kern="1200">
                <a:solidFill>
                  <a:srgbClr val="0391BF"/>
                </a:solidFill>
                <a:latin typeface="Arial"/>
                <a:ea typeface="+mj-ea"/>
                <a:cs typeface="Arial"/>
              </a:defRPr>
            </a:lvl1pPr>
            <a:lvl2pPr algn="ctr" rtl="0" eaLnBrk="0" fontAlgn="base" hangingPunct="0">
              <a:spcBef>
                <a:spcPct val="0"/>
              </a:spcBef>
              <a:spcAft>
                <a:spcPct val="0"/>
              </a:spcAft>
              <a:defRPr sz="4200">
                <a:solidFill>
                  <a:srgbClr val="0391BF"/>
                </a:solidFill>
                <a:latin typeface="Arial" charset="0"/>
                <a:cs typeface="Arial" charset="0"/>
              </a:defRPr>
            </a:lvl2pPr>
            <a:lvl3pPr algn="ctr" rtl="0" eaLnBrk="0" fontAlgn="base" hangingPunct="0">
              <a:spcBef>
                <a:spcPct val="0"/>
              </a:spcBef>
              <a:spcAft>
                <a:spcPct val="0"/>
              </a:spcAft>
              <a:defRPr sz="4200">
                <a:solidFill>
                  <a:srgbClr val="0391BF"/>
                </a:solidFill>
                <a:latin typeface="Arial" charset="0"/>
                <a:cs typeface="Arial" charset="0"/>
              </a:defRPr>
            </a:lvl3pPr>
            <a:lvl4pPr algn="ctr" rtl="0" eaLnBrk="0" fontAlgn="base" hangingPunct="0">
              <a:spcBef>
                <a:spcPct val="0"/>
              </a:spcBef>
              <a:spcAft>
                <a:spcPct val="0"/>
              </a:spcAft>
              <a:defRPr sz="4200">
                <a:solidFill>
                  <a:srgbClr val="0391BF"/>
                </a:solidFill>
                <a:latin typeface="Arial" charset="0"/>
                <a:cs typeface="Arial" charset="0"/>
              </a:defRPr>
            </a:lvl4pPr>
            <a:lvl5pPr algn="ctr" rtl="0" eaLnBrk="0" fontAlgn="base" hangingPunct="0">
              <a:spcBef>
                <a:spcPct val="0"/>
              </a:spcBef>
              <a:spcAft>
                <a:spcPct val="0"/>
              </a:spcAft>
              <a:defRPr sz="4200">
                <a:solidFill>
                  <a:srgbClr val="0391BF"/>
                </a:solidFill>
                <a:latin typeface="Arial" charset="0"/>
                <a:cs typeface="Arial" charset="0"/>
              </a:defRPr>
            </a:lvl5pPr>
            <a:lvl6pPr marL="457200" algn="ctr" rtl="0" fontAlgn="base">
              <a:spcBef>
                <a:spcPct val="0"/>
              </a:spcBef>
              <a:spcAft>
                <a:spcPct val="0"/>
              </a:spcAft>
              <a:defRPr sz="4200">
                <a:solidFill>
                  <a:srgbClr val="0391BF"/>
                </a:solidFill>
                <a:latin typeface="Arial" charset="0"/>
                <a:cs typeface="Arial" charset="0"/>
              </a:defRPr>
            </a:lvl6pPr>
            <a:lvl7pPr marL="914400" algn="ctr" rtl="0" fontAlgn="base">
              <a:spcBef>
                <a:spcPct val="0"/>
              </a:spcBef>
              <a:spcAft>
                <a:spcPct val="0"/>
              </a:spcAft>
              <a:defRPr sz="4200">
                <a:solidFill>
                  <a:srgbClr val="0391BF"/>
                </a:solidFill>
                <a:latin typeface="Arial" charset="0"/>
                <a:cs typeface="Arial" charset="0"/>
              </a:defRPr>
            </a:lvl7pPr>
            <a:lvl8pPr marL="1371600" algn="ctr" rtl="0" fontAlgn="base">
              <a:spcBef>
                <a:spcPct val="0"/>
              </a:spcBef>
              <a:spcAft>
                <a:spcPct val="0"/>
              </a:spcAft>
              <a:defRPr sz="4200">
                <a:solidFill>
                  <a:srgbClr val="0391BF"/>
                </a:solidFill>
                <a:latin typeface="Arial" charset="0"/>
                <a:cs typeface="Arial" charset="0"/>
              </a:defRPr>
            </a:lvl8pPr>
            <a:lvl9pPr marL="1828800" algn="ctr" rtl="0" fontAlgn="base">
              <a:spcBef>
                <a:spcPct val="0"/>
              </a:spcBef>
              <a:spcAft>
                <a:spcPct val="0"/>
              </a:spcAft>
              <a:defRPr sz="4200">
                <a:solidFill>
                  <a:srgbClr val="0391BF"/>
                </a:solidFill>
                <a:latin typeface="Arial" charset="0"/>
                <a:cs typeface="Arial" charset="0"/>
              </a:defRPr>
            </a:lvl9pPr>
          </a:lstStyle>
          <a:p>
            <a:r>
              <a:rPr lang="en-GB" dirty="0" smtClean="0"/>
              <a:t>IDDSI Fluid Descriptor </a:t>
            </a:r>
            <a:endParaRPr lang="en-GB" dirty="0"/>
          </a:p>
        </p:txBody>
      </p:sp>
    </p:spTree>
    <p:extLst>
      <p:ext uri="{BB962C8B-B14F-4D97-AF65-F5344CB8AC3E}">
        <p14:creationId xmlns:p14="http://schemas.microsoft.com/office/powerpoint/2010/main" val="25823375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2508250" y="333648"/>
            <a:ext cx="7175500" cy="1727200"/>
          </a:xfrm>
        </p:spPr>
        <p:txBody>
          <a:bodyPr/>
          <a:lstStyle/>
          <a:p>
            <a:r>
              <a:rPr lang="en-GB" altLang="en-US" dirty="0"/>
              <a:t>The Mealtime Bundle</a:t>
            </a:r>
          </a:p>
        </p:txBody>
      </p:sp>
      <p:sp>
        <p:nvSpPr>
          <p:cNvPr id="24579" name="Subtitle 2"/>
          <p:cNvSpPr>
            <a:spLocks noGrp="1"/>
          </p:cNvSpPr>
          <p:nvPr>
            <p:ph type="subTitle" idx="1"/>
          </p:nvPr>
        </p:nvSpPr>
        <p:spPr>
          <a:xfrm>
            <a:off x="1847528" y="1682496"/>
            <a:ext cx="8496944" cy="1633744"/>
          </a:xfrm>
        </p:spPr>
        <p:txBody>
          <a:bodyPr>
            <a:normAutofit fontScale="92500" lnSpcReduction="10000"/>
          </a:bodyPr>
          <a:lstStyle/>
          <a:p>
            <a:pPr algn="l"/>
            <a:r>
              <a:rPr lang="en-GB" altLang="en-US" sz="2000" b="0" dirty="0"/>
              <a:t>The following outlines the steps that should be taken to ensure that every patient receives a suitable meal that they enjoy &amp; that it is delivered safely every time. </a:t>
            </a:r>
            <a:endParaRPr lang="en-GB" altLang="en-US" sz="2000" b="0" dirty="0" smtClean="0"/>
          </a:p>
          <a:p>
            <a:pPr algn="l"/>
            <a:r>
              <a:rPr lang="en-GB" altLang="en-US" sz="2000" b="0" dirty="0" smtClean="0"/>
              <a:t>It </a:t>
            </a:r>
            <a:r>
              <a:rPr lang="en-GB" altLang="en-US" sz="2000" b="0" dirty="0"/>
              <a:t>is your responsibility to ensure that you are aware of the correct procedures &amp; processes surrounding food provision &amp; delivery.</a:t>
            </a:r>
          </a:p>
        </p:txBody>
      </p:sp>
    </p:spTree>
    <p:extLst>
      <p:ext uri="{BB962C8B-B14F-4D97-AF65-F5344CB8AC3E}">
        <p14:creationId xmlns:p14="http://schemas.microsoft.com/office/powerpoint/2010/main" val="26839775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20238" y="1509163"/>
            <a:ext cx="8472055" cy="4720949"/>
          </a:xfrm>
        </p:spPr>
        <p:txBody>
          <a:bodyPr/>
          <a:lstStyle/>
          <a:p>
            <a:pPr marL="0" indent="0">
              <a:buNone/>
            </a:pPr>
            <a:r>
              <a:rPr lang="en-GB" altLang="en-US" sz="2000" b="0" dirty="0" smtClean="0">
                <a:solidFill>
                  <a:srgbClr val="595959"/>
                </a:solidFill>
              </a:rPr>
              <a:t>The </a:t>
            </a:r>
            <a:r>
              <a:rPr lang="en-GB" altLang="en-US" sz="2000" b="0" dirty="0">
                <a:solidFill>
                  <a:srgbClr val="595959"/>
                </a:solidFill>
              </a:rPr>
              <a:t>Mealtime Co-ordinator must be identified </a:t>
            </a:r>
            <a:r>
              <a:rPr lang="en-GB" altLang="en-US" sz="2000" b="0" dirty="0" smtClean="0">
                <a:solidFill>
                  <a:srgbClr val="595959"/>
                </a:solidFill>
              </a:rPr>
              <a:t>at beginning of each day </a:t>
            </a:r>
            <a:r>
              <a:rPr lang="en-GB" altLang="en-US" sz="2000" b="0" dirty="0">
                <a:solidFill>
                  <a:srgbClr val="595959"/>
                </a:solidFill>
              </a:rPr>
              <a:t>shift </a:t>
            </a:r>
            <a:r>
              <a:rPr lang="en-GB" altLang="en-US" sz="2000" b="0" dirty="0" smtClean="0">
                <a:solidFill>
                  <a:srgbClr val="595959"/>
                </a:solidFill>
              </a:rPr>
              <a:t>. Their role is to:</a:t>
            </a:r>
          </a:p>
          <a:p>
            <a:pPr marL="457200" indent="-457200">
              <a:buFont typeface="+mj-lt"/>
              <a:buAutoNum type="arabicPeriod"/>
            </a:pPr>
            <a:r>
              <a:rPr lang="en-GB" altLang="en-US" sz="2000" b="0" dirty="0" smtClean="0">
                <a:solidFill>
                  <a:srgbClr val="595959"/>
                </a:solidFill>
              </a:rPr>
              <a:t>Liaise </a:t>
            </a:r>
            <a:r>
              <a:rPr lang="en-GB" altLang="en-US" sz="2000" b="0" dirty="0">
                <a:solidFill>
                  <a:srgbClr val="595959"/>
                </a:solidFill>
              </a:rPr>
              <a:t>with Catering about any special dietary requirements &amp; food allergies </a:t>
            </a:r>
            <a:endParaRPr lang="en-GB" altLang="en-US" sz="2000" b="0" dirty="0" smtClean="0">
              <a:solidFill>
                <a:srgbClr val="595959"/>
              </a:solidFill>
            </a:endParaRPr>
          </a:p>
          <a:p>
            <a:pPr marL="457200" indent="-457200">
              <a:buFont typeface="+mj-lt"/>
              <a:buAutoNum type="arabicPeriod"/>
            </a:pPr>
            <a:r>
              <a:rPr lang="en-GB" altLang="en-US" sz="2000" b="0" dirty="0" smtClean="0">
                <a:solidFill>
                  <a:srgbClr val="595959"/>
                </a:solidFill>
              </a:rPr>
              <a:t>Identify patients who require assistance and what level of assistance</a:t>
            </a:r>
          </a:p>
          <a:p>
            <a:pPr marL="457200" indent="-457200">
              <a:buFont typeface="+mj-lt"/>
              <a:buAutoNum type="arabicPeriod"/>
            </a:pPr>
            <a:r>
              <a:rPr lang="en-GB" altLang="en-US" sz="2000" b="0" dirty="0" smtClean="0">
                <a:solidFill>
                  <a:srgbClr val="595959"/>
                </a:solidFill>
              </a:rPr>
              <a:t>Patients </a:t>
            </a:r>
            <a:r>
              <a:rPr lang="en-GB" altLang="en-US" sz="2000" b="0" dirty="0">
                <a:solidFill>
                  <a:srgbClr val="595959"/>
                </a:solidFill>
              </a:rPr>
              <a:t>must always be offered hand hygiene prior to </a:t>
            </a:r>
            <a:r>
              <a:rPr lang="en-GB" altLang="en-US" sz="2000" b="0" dirty="0" smtClean="0">
                <a:solidFill>
                  <a:srgbClr val="595959"/>
                </a:solidFill>
              </a:rPr>
              <a:t>eating</a:t>
            </a:r>
          </a:p>
          <a:p>
            <a:pPr marL="457200" indent="-457200">
              <a:buFont typeface="+mj-lt"/>
              <a:buAutoNum type="arabicPeriod"/>
            </a:pPr>
            <a:r>
              <a:rPr lang="en-GB" altLang="en-US" sz="2000" b="0" dirty="0" smtClean="0">
                <a:solidFill>
                  <a:srgbClr val="595959"/>
                </a:solidFill>
              </a:rPr>
              <a:t>Patient </a:t>
            </a:r>
            <a:r>
              <a:rPr lang="en-GB" altLang="en-US" sz="2000" b="0" dirty="0">
                <a:solidFill>
                  <a:srgbClr val="595959"/>
                </a:solidFill>
              </a:rPr>
              <a:t>table &amp; surroundings must be cleaned prior to food being </a:t>
            </a:r>
            <a:r>
              <a:rPr lang="en-GB" altLang="en-US" sz="2000" b="0" dirty="0" smtClean="0">
                <a:solidFill>
                  <a:srgbClr val="595959"/>
                </a:solidFill>
              </a:rPr>
              <a:t>served</a:t>
            </a:r>
          </a:p>
          <a:p>
            <a:pPr marL="457200" indent="-457200">
              <a:buFont typeface="+mj-lt"/>
              <a:buAutoNum type="arabicPeriod"/>
            </a:pPr>
            <a:r>
              <a:rPr lang="en-GB" altLang="en-US" sz="2000" b="0" dirty="0" smtClean="0">
                <a:solidFill>
                  <a:srgbClr val="595959"/>
                </a:solidFill>
              </a:rPr>
              <a:t>Ensure hand </a:t>
            </a:r>
            <a:r>
              <a:rPr lang="en-GB" altLang="en-US" sz="2000" b="0" dirty="0">
                <a:solidFill>
                  <a:srgbClr val="595959"/>
                </a:solidFill>
              </a:rPr>
              <a:t>hygiene &amp; aprons when handling any patient </a:t>
            </a:r>
            <a:r>
              <a:rPr lang="en-GB" altLang="en-US" sz="2000" b="0" dirty="0" smtClean="0">
                <a:solidFill>
                  <a:srgbClr val="595959"/>
                </a:solidFill>
              </a:rPr>
              <a:t>food</a:t>
            </a:r>
          </a:p>
          <a:p>
            <a:pPr marL="457200" indent="-457200">
              <a:buFont typeface="+mj-lt"/>
              <a:buAutoNum type="arabicPeriod"/>
            </a:pPr>
            <a:r>
              <a:rPr lang="en-GB" altLang="en-US" sz="2000" b="0" dirty="0" smtClean="0">
                <a:solidFill>
                  <a:srgbClr val="595959"/>
                </a:solidFill>
              </a:rPr>
              <a:t>After meals, a full sweep to ensure patients have eaten and are satisfied with their mealtime experience</a:t>
            </a:r>
          </a:p>
          <a:p>
            <a:pPr marL="457200" indent="-457200">
              <a:buFont typeface="+mj-lt"/>
              <a:buAutoNum type="arabicPeriod"/>
            </a:pPr>
            <a:r>
              <a:rPr lang="en-GB" altLang="en-US" sz="2000" b="0" dirty="0" smtClean="0">
                <a:solidFill>
                  <a:srgbClr val="595959"/>
                </a:solidFill>
              </a:rPr>
              <a:t>All food and fluid charts are updated</a:t>
            </a:r>
            <a:endParaRPr lang="en-GB" altLang="en-US" sz="2000" b="0" dirty="0">
              <a:solidFill>
                <a:srgbClr val="595959"/>
              </a:solidFill>
            </a:endParaRPr>
          </a:p>
          <a:p>
            <a:endParaRPr lang="en-GB" dirty="0"/>
          </a:p>
        </p:txBody>
      </p:sp>
      <p:sp>
        <p:nvSpPr>
          <p:cNvPr id="4" name="Title 1"/>
          <p:cNvSpPr txBox="1">
            <a:spLocks/>
          </p:cNvSpPr>
          <p:nvPr/>
        </p:nvSpPr>
        <p:spPr bwMode="auto">
          <a:xfrm>
            <a:off x="2568516" y="179835"/>
            <a:ext cx="7175500" cy="158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kern="1200">
                <a:solidFill>
                  <a:srgbClr val="0391BF"/>
                </a:solidFill>
                <a:latin typeface="Arial"/>
                <a:ea typeface="+mj-ea"/>
                <a:cs typeface="Arial"/>
              </a:defRPr>
            </a:lvl1pPr>
            <a:lvl2pPr algn="ctr" rtl="0" eaLnBrk="0" fontAlgn="base" hangingPunct="0">
              <a:spcBef>
                <a:spcPct val="0"/>
              </a:spcBef>
              <a:spcAft>
                <a:spcPct val="0"/>
              </a:spcAft>
              <a:defRPr sz="4200">
                <a:solidFill>
                  <a:srgbClr val="0391BF"/>
                </a:solidFill>
                <a:latin typeface="Arial" charset="0"/>
                <a:cs typeface="Arial" charset="0"/>
              </a:defRPr>
            </a:lvl2pPr>
            <a:lvl3pPr algn="ctr" rtl="0" eaLnBrk="0" fontAlgn="base" hangingPunct="0">
              <a:spcBef>
                <a:spcPct val="0"/>
              </a:spcBef>
              <a:spcAft>
                <a:spcPct val="0"/>
              </a:spcAft>
              <a:defRPr sz="4200">
                <a:solidFill>
                  <a:srgbClr val="0391BF"/>
                </a:solidFill>
                <a:latin typeface="Arial" charset="0"/>
                <a:cs typeface="Arial" charset="0"/>
              </a:defRPr>
            </a:lvl3pPr>
            <a:lvl4pPr algn="ctr" rtl="0" eaLnBrk="0" fontAlgn="base" hangingPunct="0">
              <a:spcBef>
                <a:spcPct val="0"/>
              </a:spcBef>
              <a:spcAft>
                <a:spcPct val="0"/>
              </a:spcAft>
              <a:defRPr sz="4200">
                <a:solidFill>
                  <a:srgbClr val="0391BF"/>
                </a:solidFill>
                <a:latin typeface="Arial" charset="0"/>
                <a:cs typeface="Arial" charset="0"/>
              </a:defRPr>
            </a:lvl4pPr>
            <a:lvl5pPr algn="ctr" rtl="0" eaLnBrk="0" fontAlgn="base" hangingPunct="0">
              <a:spcBef>
                <a:spcPct val="0"/>
              </a:spcBef>
              <a:spcAft>
                <a:spcPct val="0"/>
              </a:spcAft>
              <a:defRPr sz="4200">
                <a:solidFill>
                  <a:srgbClr val="0391BF"/>
                </a:solidFill>
                <a:latin typeface="Arial" charset="0"/>
                <a:cs typeface="Arial" charset="0"/>
              </a:defRPr>
            </a:lvl5pPr>
            <a:lvl6pPr marL="457200" algn="ctr" rtl="0" fontAlgn="base">
              <a:spcBef>
                <a:spcPct val="0"/>
              </a:spcBef>
              <a:spcAft>
                <a:spcPct val="0"/>
              </a:spcAft>
              <a:defRPr sz="4200">
                <a:solidFill>
                  <a:srgbClr val="0391BF"/>
                </a:solidFill>
                <a:latin typeface="Arial" charset="0"/>
                <a:cs typeface="Arial" charset="0"/>
              </a:defRPr>
            </a:lvl6pPr>
            <a:lvl7pPr marL="914400" algn="ctr" rtl="0" fontAlgn="base">
              <a:spcBef>
                <a:spcPct val="0"/>
              </a:spcBef>
              <a:spcAft>
                <a:spcPct val="0"/>
              </a:spcAft>
              <a:defRPr sz="4200">
                <a:solidFill>
                  <a:srgbClr val="0391BF"/>
                </a:solidFill>
                <a:latin typeface="Arial" charset="0"/>
                <a:cs typeface="Arial" charset="0"/>
              </a:defRPr>
            </a:lvl7pPr>
            <a:lvl8pPr marL="1371600" algn="ctr" rtl="0" fontAlgn="base">
              <a:spcBef>
                <a:spcPct val="0"/>
              </a:spcBef>
              <a:spcAft>
                <a:spcPct val="0"/>
              </a:spcAft>
              <a:defRPr sz="4200">
                <a:solidFill>
                  <a:srgbClr val="0391BF"/>
                </a:solidFill>
                <a:latin typeface="Arial" charset="0"/>
                <a:cs typeface="Arial" charset="0"/>
              </a:defRPr>
            </a:lvl8pPr>
            <a:lvl9pPr marL="1828800" algn="ctr" rtl="0" fontAlgn="base">
              <a:spcBef>
                <a:spcPct val="0"/>
              </a:spcBef>
              <a:spcAft>
                <a:spcPct val="0"/>
              </a:spcAft>
              <a:defRPr sz="4200">
                <a:solidFill>
                  <a:srgbClr val="0391BF"/>
                </a:solidFill>
                <a:latin typeface="Arial" charset="0"/>
                <a:cs typeface="Arial" charset="0"/>
              </a:defRPr>
            </a:lvl9pPr>
          </a:lstStyle>
          <a:p>
            <a:r>
              <a:rPr lang="en-GB" altLang="en-US" dirty="0" smtClean="0"/>
              <a:t>The Mealtime Co-ordinator</a:t>
            </a:r>
            <a:endParaRPr lang="en-GB" altLang="en-US" dirty="0"/>
          </a:p>
        </p:txBody>
      </p:sp>
    </p:spTree>
    <p:extLst>
      <p:ext uri="{BB962C8B-B14F-4D97-AF65-F5344CB8AC3E}">
        <p14:creationId xmlns:p14="http://schemas.microsoft.com/office/powerpoint/2010/main" val="41542669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Enteral Feeding</a:t>
            </a:r>
          </a:p>
        </p:txBody>
      </p:sp>
      <p:sp>
        <p:nvSpPr>
          <p:cNvPr id="5" name="Content Placeholder 4"/>
          <p:cNvSpPr>
            <a:spLocks noGrp="1"/>
          </p:cNvSpPr>
          <p:nvPr>
            <p:ph idx="1"/>
          </p:nvPr>
        </p:nvSpPr>
        <p:spPr/>
        <p:txBody>
          <a:bodyPr/>
          <a:lstStyle/>
          <a:p>
            <a:pPr>
              <a:lnSpc>
                <a:spcPct val="150000"/>
              </a:lnSpc>
            </a:pPr>
            <a:r>
              <a:rPr lang="en-GB" altLang="en-US" sz="2400" b="0" dirty="0" smtClean="0"/>
              <a:t>You MUST have had the relevant training and </a:t>
            </a:r>
            <a:r>
              <a:rPr lang="en-GB" altLang="en-US" sz="2400" b="0" dirty="0"/>
              <a:t>be deemed </a:t>
            </a:r>
            <a:r>
              <a:rPr lang="en-GB" altLang="en-US" sz="2400" b="0" dirty="0" smtClean="0"/>
              <a:t>competent BEFORE:</a:t>
            </a:r>
          </a:p>
          <a:p>
            <a:pPr lvl="1">
              <a:lnSpc>
                <a:spcPct val="150000"/>
              </a:lnSpc>
            </a:pPr>
            <a:r>
              <a:rPr lang="en-GB" altLang="en-US" sz="1600" dirty="0"/>
              <a:t>A</a:t>
            </a:r>
            <a:r>
              <a:rPr lang="en-GB" altLang="en-US" sz="1600" b="0" dirty="0" smtClean="0"/>
              <a:t>dministering </a:t>
            </a:r>
            <a:r>
              <a:rPr lang="en-GB" altLang="en-US" sz="1600" b="0" dirty="0"/>
              <a:t>enteral </a:t>
            </a:r>
            <a:r>
              <a:rPr lang="en-GB" altLang="en-US" sz="1600" b="0" dirty="0" smtClean="0"/>
              <a:t>feeds</a:t>
            </a:r>
          </a:p>
          <a:p>
            <a:pPr lvl="1">
              <a:lnSpc>
                <a:spcPct val="150000"/>
              </a:lnSpc>
            </a:pPr>
            <a:r>
              <a:rPr lang="en-GB" altLang="en-US" sz="1600" dirty="0"/>
              <a:t>I</a:t>
            </a:r>
            <a:r>
              <a:rPr lang="en-GB" altLang="en-US" sz="1600" b="0" dirty="0" smtClean="0"/>
              <a:t>nsertion </a:t>
            </a:r>
            <a:r>
              <a:rPr lang="en-GB" altLang="en-US" sz="1600" b="0" dirty="0"/>
              <a:t>of enteral </a:t>
            </a:r>
            <a:r>
              <a:rPr lang="en-GB" altLang="en-US" sz="1600" b="0" dirty="0" smtClean="0"/>
              <a:t>devices</a:t>
            </a:r>
          </a:p>
          <a:p>
            <a:pPr lvl="1">
              <a:lnSpc>
                <a:spcPct val="150000"/>
              </a:lnSpc>
            </a:pPr>
            <a:r>
              <a:rPr lang="en-GB" altLang="en-US" sz="1600" dirty="0"/>
              <a:t>C</a:t>
            </a:r>
            <a:r>
              <a:rPr lang="en-GB" altLang="en-US" sz="1600" b="0" dirty="0" smtClean="0"/>
              <a:t>aring </a:t>
            </a:r>
            <a:r>
              <a:rPr lang="en-GB" altLang="en-US" sz="1600" b="0" dirty="0"/>
              <a:t>for enteral </a:t>
            </a:r>
            <a:r>
              <a:rPr lang="en-GB" altLang="en-US" sz="1600" b="0" dirty="0" smtClean="0"/>
              <a:t>devices</a:t>
            </a:r>
          </a:p>
          <a:p>
            <a:pPr lvl="1">
              <a:lnSpc>
                <a:spcPct val="150000"/>
              </a:lnSpc>
            </a:pPr>
            <a:r>
              <a:rPr lang="en-GB" altLang="en-US" sz="1600" dirty="0" smtClean="0"/>
              <a:t>Including </a:t>
            </a:r>
            <a:r>
              <a:rPr lang="en-GB" altLang="en-US" sz="1600" b="0" dirty="0" smtClean="0"/>
              <a:t>nasogastric</a:t>
            </a:r>
            <a:r>
              <a:rPr lang="en-GB" altLang="en-US" sz="1600" b="0" dirty="0"/>
              <a:t>, gastrostomy or </a:t>
            </a:r>
            <a:r>
              <a:rPr lang="en-GB" altLang="en-US" sz="1600" b="0" dirty="0" err="1" smtClean="0"/>
              <a:t>jejunal</a:t>
            </a:r>
            <a:endParaRPr lang="en-GB" altLang="en-US" sz="1600" b="0" dirty="0"/>
          </a:p>
          <a:p>
            <a:pPr>
              <a:lnSpc>
                <a:spcPct val="150000"/>
              </a:lnSpc>
            </a:pPr>
            <a:r>
              <a:rPr lang="en-GB" altLang="en-US" sz="2400" b="0" dirty="0" smtClean="0"/>
              <a:t>Please familiarise yourself with the ‘Paediatric nasogastric feeding guideline for healthcare professionals’ access via </a:t>
            </a:r>
            <a:r>
              <a:rPr lang="en-GB" altLang="en-US" sz="2400" b="0" i="1" u="sng" dirty="0" smtClean="0">
                <a:solidFill>
                  <a:schemeClr val="accent1"/>
                </a:solidFill>
              </a:rPr>
              <a:t>rightdecisions.scot.nhs.uk</a:t>
            </a:r>
          </a:p>
        </p:txBody>
      </p:sp>
    </p:spTree>
    <p:extLst>
      <p:ext uri="{BB962C8B-B14F-4D97-AF65-F5344CB8AC3E}">
        <p14:creationId xmlns:p14="http://schemas.microsoft.com/office/powerpoint/2010/main" val="4269573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altLang="en-US" dirty="0">
                <a:latin typeface="Arial" panose="020B0604020202020204" pitchFamily="34" charset="0"/>
                <a:cs typeface="Arial" panose="020B0604020202020204" pitchFamily="34" charset="0"/>
              </a:rPr>
              <a:t>Symptoms of Malnutrition</a:t>
            </a:r>
          </a:p>
        </p:txBody>
      </p:sp>
      <p:sp>
        <p:nvSpPr>
          <p:cNvPr id="3" name="Content Placeholder 2"/>
          <p:cNvSpPr>
            <a:spLocks noGrp="1"/>
          </p:cNvSpPr>
          <p:nvPr>
            <p:ph idx="1"/>
          </p:nvPr>
        </p:nvSpPr>
        <p:spPr/>
        <p:txBody>
          <a:bodyPr/>
          <a:lstStyle/>
          <a:p>
            <a:r>
              <a:rPr lang="en-GB" altLang="en-US" sz="2400" b="0" dirty="0">
                <a:latin typeface="Arial" panose="020B0604020202020204" pitchFamily="34" charset="0"/>
                <a:cs typeface="Arial" panose="020B0604020202020204" pitchFamily="34" charset="0"/>
              </a:rPr>
              <a:t>Loss of appetite</a:t>
            </a:r>
          </a:p>
          <a:p>
            <a:r>
              <a:rPr lang="en-GB" altLang="en-US" sz="2400" b="0" dirty="0">
                <a:latin typeface="Arial" panose="020B0604020202020204" pitchFamily="34" charset="0"/>
                <a:cs typeface="Arial" panose="020B0604020202020204" pitchFamily="34" charset="0"/>
              </a:rPr>
              <a:t>Weight loss</a:t>
            </a:r>
          </a:p>
          <a:p>
            <a:r>
              <a:rPr lang="en-GB" altLang="en-US" sz="2400" b="0" dirty="0">
                <a:latin typeface="Arial" panose="020B0604020202020204" pitchFamily="34" charset="0"/>
                <a:cs typeface="Arial" panose="020B0604020202020204" pitchFamily="34" charset="0"/>
              </a:rPr>
              <a:t>Loose clothing</a:t>
            </a:r>
          </a:p>
          <a:p>
            <a:r>
              <a:rPr lang="en-GB" altLang="en-US" sz="2400" b="0" dirty="0">
                <a:latin typeface="Arial" panose="020B0604020202020204" pitchFamily="34" charset="0"/>
                <a:cs typeface="Arial" panose="020B0604020202020204" pitchFamily="34" charset="0"/>
              </a:rPr>
              <a:t>Tiredness</a:t>
            </a:r>
          </a:p>
          <a:p>
            <a:r>
              <a:rPr lang="en-GB" altLang="en-US" sz="2400" b="0" dirty="0">
                <a:latin typeface="Arial" panose="020B0604020202020204" pitchFamily="34" charset="0"/>
                <a:cs typeface="Arial" panose="020B0604020202020204" pitchFamily="34" charset="0"/>
              </a:rPr>
              <a:t>Poor concentration/ altered mood</a:t>
            </a:r>
          </a:p>
          <a:p>
            <a:r>
              <a:rPr lang="en-GB" altLang="en-US" sz="2400" b="0" dirty="0">
                <a:latin typeface="Arial" panose="020B0604020202020204" pitchFamily="34" charset="0"/>
                <a:cs typeface="Arial" panose="020B0604020202020204" pitchFamily="34" charset="0"/>
              </a:rPr>
              <a:t>Reduced physical performance </a:t>
            </a:r>
          </a:p>
        </p:txBody>
      </p:sp>
    </p:spTree>
    <p:extLst>
      <p:ext uri="{BB962C8B-B14F-4D97-AF65-F5344CB8AC3E}">
        <p14:creationId xmlns:p14="http://schemas.microsoft.com/office/powerpoint/2010/main" val="15515132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Further Information </a:t>
            </a:r>
          </a:p>
        </p:txBody>
      </p:sp>
      <p:sp>
        <p:nvSpPr>
          <p:cNvPr id="3" name="Content Placeholder 2"/>
          <p:cNvSpPr>
            <a:spLocks noGrp="1"/>
          </p:cNvSpPr>
          <p:nvPr>
            <p:ph idx="1"/>
          </p:nvPr>
        </p:nvSpPr>
        <p:spPr>
          <a:xfrm>
            <a:off x="1981200" y="2636912"/>
            <a:ext cx="8229600" cy="2232248"/>
          </a:xfrm>
        </p:spPr>
        <p:txBody>
          <a:bodyPr/>
          <a:lstStyle/>
          <a:p>
            <a:r>
              <a:rPr lang="en-GB" b="0"/>
              <a:t>If you would like to find out more information about food, fluid and nutrition as you settle into your new role in the RHC contact your paediatric dietitian or nutrition nurse </a:t>
            </a:r>
          </a:p>
        </p:txBody>
      </p:sp>
    </p:spTree>
    <p:extLst>
      <p:ext uri="{BB962C8B-B14F-4D97-AF65-F5344CB8AC3E}">
        <p14:creationId xmlns:p14="http://schemas.microsoft.com/office/powerpoint/2010/main" val="1694057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en-US">
                <a:latin typeface="Arial" panose="020B0604020202020204" pitchFamily="34" charset="0"/>
                <a:cs typeface="Arial" panose="020B0604020202020204" pitchFamily="34" charset="0"/>
              </a:rPr>
              <a:t>Consequences of malnutrition</a:t>
            </a:r>
          </a:p>
        </p:txBody>
      </p:sp>
      <p:sp>
        <p:nvSpPr>
          <p:cNvPr id="15363" name="Content Placeholder 2"/>
          <p:cNvSpPr>
            <a:spLocks noGrp="1"/>
          </p:cNvSpPr>
          <p:nvPr>
            <p:ph idx="1"/>
          </p:nvPr>
        </p:nvSpPr>
        <p:spPr>
          <a:xfrm>
            <a:off x="1992313" y="1412876"/>
            <a:ext cx="8229600" cy="4525963"/>
          </a:xfrm>
        </p:spPr>
        <p:txBody>
          <a:bodyPr/>
          <a:lstStyle/>
          <a:p>
            <a:r>
              <a:rPr lang="en-GB" altLang="en-US" sz="2400" b="0" dirty="0">
                <a:latin typeface="Arial" panose="020B0604020202020204" pitchFamily="34" charset="0"/>
                <a:cs typeface="Arial" panose="020B0604020202020204" pitchFamily="34" charset="0"/>
              </a:rPr>
              <a:t>Delayed Growth</a:t>
            </a:r>
          </a:p>
          <a:p>
            <a:r>
              <a:rPr lang="en-GB" altLang="en-US" sz="2400" b="0" dirty="0">
                <a:latin typeface="Arial" panose="020B0604020202020204" pitchFamily="34" charset="0"/>
                <a:cs typeface="Arial" panose="020B0604020202020204" pitchFamily="34" charset="0"/>
              </a:rPr>
              <a:t>Impaired brain development </a:t>
            </a:r>
          </a:p>
          <a:p>
            <a:r>
              <a:rPr lang="en-GB" altLang="en-US" sz="2400" b="0" dirty="0">
                <a:latin typeface="Arial" panose="020B0604020202020204" pitchFamily="34" charset="0"/>
                <a:cs typeface="Arial" panose="020B0604020202020204" pitchFamily="34" charset="0"/>
              </a:rPr>
              <a:t>Life long health implications (e.g. bone health)</a:t>
            </a:r>
          </a:p>
          <a:p>
            <a:r>
              <a:rPr lang="en-GB" altLang="en-US" sz="2400" b="0" dirty="0">
                <a:latin typeface="Arial" panose="020B0604020202020204" pitchFamily="34" charset="0"/>
                <a:cs typeface="Arial" panose="020B0604020202020204" pitchFamily="34" charset="0"/>
              </a:rPr>
              <a:t>Impaired wound healing</a:t>
            </a:r>
          </a:p>
          <a:p>
            <a:r>
              <a:rPr lang="en-GB" altLang="en-US" sz="2400" b="0" dirty="0">
                <a:latin typeface="Arial" panose="020B0604020202020204" pitchFamily="34" charset="0"/>
                <a:cs typeface="Arial" panose="020B0604020202020204" pitchFamily="34" charset="0"/>
              </a:rPr>
              <a:t>Impaired temperature control </a:t>
            </a:r>
          </a:p>
          <a:p>
            <a:r>
              <a:rPr lang="en-GB" altLang="en-US" sz="2400" b="0" dirty="0">
                <a:latin typeface="Arial" panose="020B0604020202020204" pitchFamily="34" charset="0"/>
                <a:cs typeface="Arial" panose="020B0604020202020204" pitchFamily="34" charset="0"/>
              </a:rPr>
              <a:t>Reduced respiratory muscle function </a:t>
            </a:r>
          </a:p>
          <a:p>
            <a:r>
              <a:rPr lang="en-GB" altLang="en-US" sz="2400" b="0" dirty="0">
                <a:latin typeface="Arial" panose="020B0604020202020204" pitchFamily="34" charset="0"/>
                <a:cs typeface="Arial" panose="020B0604020202020204" pitchFamily="34" charset="0"/>
              </a:rPr>
              <a:t>Increased susceptibility to infections </a:t>
            </a:r>
          </a:p>
          <a:p>
            <a:endParaRPr lang="en-GB"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2052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sz="3200" dirty="0"/>
              <a:t>Healthcare Improvement Scotland </a:t>
            </a:r>
            <a:br>
              <a:rPr lang="en-GB" altLang="en-US" sz="3200" dirty="0"/>
            </a:br>
            <a:r>
              <a:rPr lang="en-GB" altLang="en-US" sz="3200" dirty="0"/>
              <a:t>Food, Fluid and Nutritional Care Standards (2014)</a:t>
            </a:r>
          </a:p>
        </p:txBody>
      </p:sp>
      <p:sp>
        <p:nvSpPr>
          <p:cNvPr id="9219" name="Content Placeholder 3"/>
          <p:cNvSpPr>
            <a:spLocks noGrp="1"/>
          </p:cNvSpPr>
          <p:nvPr>
            <p:ph sz="half" idx="1"/>
          </p:nvPr>
        </p:nvSpPr>
        <p:spPr>
          <a:xfrm>
            <a:off x="5159896" y="1859384"/>
            <a:ext cx="5247084" cy="3605287"/>
          </a:xfrm>
        </p:spPr>
        <p:txBody>
          <a:bodyPr/>
          <a:lstStyle/>
          <a:p>
            <a:pPr marL="0" indent="0">
              <a:buNone/>
            </a:pPr>
            <a:r>
              <a:rPr lang="en-GB" altLang="en-US" sz="2400" b="0" dirty="0">
                <a:solidFill>
                  <a:srgbClr val="595959"/>
                </a:solidFill>
              </a:rPr>
              <a:t>Standard 2 </a:t>
            </a:r>
          </a:p>
          <a:p>
            <a:pPr marL="0" indent="0">
              <a:buNone/>
            </a:pPr>
            <a:r>
              <a:rPr lang="en-GB" altLang="en-US" sz="2400" b="0" dirty="0">
                <a:solidFill>
                  <a:srgbClr val="595959"/>
                </a:solidFill>
              </a:rPr>
              <a:t>When a person is admitted to hospital, or to a community caseload, a nutritional care assessment is carried out. Screening for the risk of malnutrition is also carried out, both initially and on an ongoing basis. A person centred care plan is developed, implemented and evaluated</a:t>
            </a:r>
          </a:p>
        </p:txBody>
      </p:sp>
      <p:pic>
        <p:nvPicPr>
          <p:cNvPr id="9220"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981200" y="1859383"/>
            <a:ext cx="2846786" cy="4061970"/>
          </a:xfrm>
        </p:spPr>
      </p:pic>
    </p:spTree>
    <p:extLst>
      <p:ext uri="{BB962C8B-B14F-4D97-AF65-F5344CB8AC3E}">
        <p14:creationId xmlns:p14="http://schemas.microsoft.com/office/powerpoint/2010/main" val="1726714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a:t>What is a nutritional care assessment?</a:t>
            </a:r>
          </a:p>
        </p:txBody>
      </p:sp>
      <p:sp>
        <p:nvSpPr>
          <p:cNvPr id="11267" name="Content Placeholder 2"/>
          <p:cNvSpPr>
            <a:spLocks noGrp="1"/>
          </p:cNvSpPr>
          <p:nvPr>
            <p:ph idx="1"/>
          </p:nvPr>
        </p:nvSpPr>
        <p:spPr>
          <a:xfrm>
            <a:off x="1958752" y="1700808"/>
            <a:ext cx="8229600" cy="4165252"/>
          </a:xfrm>
        </p:spPr>
        <p:txBody>
          <a:bodyPr/>
          <a:lstStyle/>
          <a:p>
            <a:pPr marL="0" indent="0">
              <a:buNone/>
            </a:pPr>
            <a:r>
              <a:rPr lang="en-GB" altLang="en-US" sz="2400" b="0" dirty="0"/>
              <a:t>An initial nutritional care assessment is an overall look at an individuals nutrition through a series of questions which can identify factors that may prevent the individual from eating and drinking enough to meet their nutritional requirements. </a:t>
            </a:r>
          </a:p>
          <a:p>
            <a:pPr marL="0" indent="0">
              <a:buNone/>
            </a:pPr>
            <a:endParaRPr lang="en-GB" altLang="en-US" sz="2400" b="0" dirty="0"/>
          </a:p>
          <a:p>
            <a:pPr marL="0" indent="0">
              <a:buNone/>
            </a:pPr>
            <a:r>
              <a:rPr lang="en-GB" altLang="en-US" sz="2400" b="0" dirty="0"/>
              <a:t>This assessment should be undertaken within 24 hours of admission to hospital or on first visit after being assigned onto a community nursing caseload.</a:t>
            </a:r>
          </a:p>
        </p:txBody>
      </p:sp>
    </p:spTree>
    <p:extLst>
      <p:ext uri="{BB962C8B-B14F-4D97-AF65-F5344CB8AC3E}">
        <p14:creationId xmlns:p14="http://schemas.microsoft.com/office/powerpoint/2010/main" val="2688226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2152650" y="620689"/>
            <a:ext cx="7886700" cy="4869284"/>
          </a:xfrm>
        </p:spPr>
        <p:txBody>
          <a:bodyPr/>
          <a:lstStyle/>
          <a:p>
            <a:r>
              <a:rPr lang="en-GB" altLang="en-US" sz="2400" b="0" dirty="0"/>
              <a:t>Nutritional Care Assessment must include:-</a:t>
            </a:r>
          </a:p>
          <a:p>
            <a:pPr lvl="1"/>
            <a:r>
              <a:rPr lang="en-GB" altLang="en-US" sz="2400" dirty="0"/>
              <a:t>food allergies or intolerances </a:t>
            </a:r>
          </a:p>
          <a:p>
            <a:pPr lvl="1"/>
            <a:r>
              <a:rPr lang="en-GB" altLang="en-US" sz="2400" dirty="0"/>
              <a:t>eating and drinking likes and dislikes</a:t>
            </a:r>
          </a:p>
          <a:p>
            <a:pPr lvl="1"/>
            <a:r>
              <a:rPr lang="en-GB" altLang="en-US" sz="2400" dirty="0"/>
              <a:t>Therapeutic or texture-modified diets requirements</a:t>
            </a:r>
          </a:p>
          <a:p>
            <a:pPr lvl="1"/>
            <a:r>
              <a:rPr lang="en-GB" altLang="en-US" sz="2400" dirty="0"/>
              <a:t>cultural, ethnic or religious dietary requirements</a:t>
            </a:r>
          </a:p>
          <a:p>
            <a:pPr lvl="1"/>
            <a:r>
              <a:rPr lang="en-GB" altLang="en-US" sz="2400" dirty="0"/>
              <a:t>social and environmental mealtime requirements </a:t>
            </a:r>
          </a:p>
          <a:p>
            <a:pPr lvl="1"/>
            <a:r>
              <a:rPr lang="en-GB" altLang="en-US" sz="2400" dirty="0"/>
              <a:t>physical difficulties with eating and drinking, including swallowing difficulties </a:t>
            </a:r>
          </a:p>
          <a:p>
            <a:pPr lvl="1"/>
            <a:r>
              <a:rPr lang="en-GB" altLang="en-US" sz="2400" dirty="0"/>
              <a:t>the need for help and support with eating and drinking, for example prompting and encouragement, equipment or community meals, </a:t>
            </a:r>
          </a:p>
          <a:p>
            <a:pPr lvl="1"/>
            <a:r>
              <a:rPr lang="en-GB" altLang="en-US" sz="2400" dirty="0"/>
              <a:t>oral health status.</a:t>
            </a:r>
          </a:p>
        </p:txBody>
      </p:sp>
    </p:spTree>
    <p:extLst>
      <p:ext uri="{BB962C8B-B14F-4D97-AF65-F5344CB8AC3E}">
        <p14:creationId xmlns:p14="http://schemas.microsoft.com/office/powerpoint/2010/main" val="9140935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466</TotalTime>
  <Words>1907</Words>
  <Application>Microsoft Office PowerPoint</Application>
  <PresentationFormat>Widescreen</PresentationFormat>
  <Paragraphs>308</Paragraphs>
  <Slides>50</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50</vt:i4>
      </vt:variant>
    </vt:vector>
  </HeadingPairs>
  <TitlesOfParts>
    <vt:vector size="59" baseType="lpstr">
      <vt:lpstr>ＭＳ Ｐゴシック</vt:lpstr>
      <vt:lpstr>Arial</vt:lpstr>
      <vt:lpstr>Calibri</vt:lpstr>
      <vt:lpstr>Calibri Light</vt:lpstr>
      <vt:lpstr>Times</vt:lpstr>
      <vt:lpstr>Times New Roman</vt:lpstr>
      <vt:lpstr>Wingdings</vt:lpstr>
      <vt:lpstr>office theme</vt:lpstr>
      <vt:lpstr>Office Theme</vt:lpstr>
      <vt:lpstr>Food, Fluid and Nutrition </vt:lpstr>
      <vt:lpstr>Contents </vt:lpstr>
      <vt:lpstr>Nutrition – what’s the fuss?</vt:lpstr>
      <vt:lpstr>What is malnutrition?</vt:lpstr>
      <vt:lpstr>Symptoms of Malnutrition</vt:lpstr>
      <vt:lpstr>Consequences of malnutrition</vt:lpstr>
      <vt:lpstr>Healthcare Improvement Scotland  Food, Fluid and Nutritional Care Standards (2014)</vt:lpstr>
      <vt:lpstr>What is a nutritional care assessment?</vt:lpstr>
      <vt:lpstr>PowerPoint Presentation</vt:lpstr>
      <vt:lpstr>Weighing and Measuring  Height and Weight </vt:lpstr>
      <vt:lpstr>Why do we need a height and weight?</vt:lpstr>
      <vt:lpstr>Baby 0-2years</vt:lpstr>
      <vt:lpstr>PowerPoint Presentation</vt:lpstr>
      <vt:lpstr>Child &gt;2yrs</vt:lpstr>
      <vt:lpstr>PowerPoint Presentation</vt:lpstr>
      <vt:lpstr>Recording of Measurements</vt:lpstr>
      <vt:lpstr>Videos</vt:lpstr>
      <vt:lpstr>Identification of Malnutrition </vt:lpstr>
      <vt:lpstr>iGrow</vt:lpstr>
      <vt:lpstr>About PYMS</vt:lpstr>
      <vt:lpstr>PowerPoint Presentation</vt:lpstr>
      <vt:lpstr>PowerPoint Presentation</vt:lpstr>
      <vt:lpstr>Calculating BMI using PYMS wheel</vt:lpstr>
      <vt:lpstr>PowerPoint Presentation</vt:lpstr>
      <vt:lpstr>PowerPoint Presentation</vt:lpstr>
      <vt:lpstr>PowerPoint Presentation</vt:lpstr>
      <vt:lpstr>PowerPoint Presentation</vt:lpstr>
      <vt:lpstr>PowerPoint Presentation</vt:lpstr>
      <vt:lpstr>PowerPoint Presentation</vt:lpstr>
      <vt:lpstr>Food Provision for Children</vt:lpstr>
      <vt:lpstr>Food Provision </vt:lpstr>
      <vt:lpstr>Lunch and Dinner Service</vt:lpstr>
      <vt:lpstr>Hot Food Provision</vt:lpstr>
      <vt:lpstr>Food Hygiene Legislation</vt:lpstr>
      <vt:lpstr>Patients with special dietary requirements</vt:lpstr>
      <vt:lpstr>Allergies </vt:lpstr>
      <vt:lpstr>Provision in Ward Kitchens Available 24hrs </vt:lpstr>
      <vt:lpstr>Snacks </vt:lpstr>
      <vt:lpstr>PowerPoint Presentation</vt:lpstr>
      <vt:lpstr>What does ‘Food First’ mean?</vt:lpstr>
      <vt:lpstr>Texture Modified Food and Fluid </vt:lpstr>
      <vt:lpstr>Texture Modified Food and Fluid </vt:lpstr>
      <vt:lpstr>Safer Swallowing Recommendations</vt:lpstr>
      <vt:lpstr>PowerPoint Presentation</vt:lpstr>
      <vt:lpstr>PowerPoint Presentation</vt:lpstr>
      <vt:lpstr>PowerPoint Presentation</vt:lpstr>
      <vt:lpstr>The Mealtime Bundle</vt:lpstr>
      <vt:lpstr>PowerPoint Presentation</vt:lpstr>
      <vt:lpstr>Enteral Feeding</vt:lpstr>
      <vt:lpstr>Further Information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Burns, Lyndsay</dc:creator>
  <cp:lastModifiedBy>Fay, Kirsty</cp:lastModifiedBy>
  <cp:revision>103</cp:revision>
  <cp:lastPrinted>2025-05-23T08:02:54Z</cp:lastPrinted>
  <dcterms:created xsi:type="dcterms:W3CDTF">2023-08-29T13:11:34Z</dcterms:created>
  <dcterms:modified xsi:type="dcterms:W3CDTF">2025-05-28T13:41:39Z</dcterms:modified>
</cp:coreProperties>
</file>