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8F5CF30-296F-3871-8F3A-FEF8DC19EF62}" v="10" dt="2024-12-20T10:05:55.0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ickins, Allan" userId="S::allan.dickins@xggc.scot.nhs.uk::aff3bb21-5fcb-4699-a8fc-bc33bdb8b11c" providerId="AD" clId="Web-{C74605DD-9D26-FFFF-B26B-6BEF415B0DC0}"/>
    <pc:docChg chg="modSld">
      <pc:chgData name="Dickins, Allan" userId="S::allan.dickins@xggc.scot.nhs.uk::aff3bb21-5fcb-4699-a8fc-bc33bdb8b11c" providerId="AD" clId="Web-{C74605DD-9D26-FFFF-B26B-6BEF415B0DC0}" dt="2024-07-30T11:46:36.305" v="786" actId="20577"/>
      <pc:docMkLst>
        <pc:docMk/>
      </pc:docMkLst>
      <pc:sldChg chg="modSp mod setBg">
        <pc:chgData name="Dickins, Allan" userId="S::allan.dickins@xggc.scot.nhs.uk::aff3bb21-5fcb-4699-a8fc-bc33bdb8b11c" providerId="AD" clId="Web-{C74605DD-9D26-FFFF-B26B-6BEF415B0DC0}" dt="2024-07-30T11:46:36.305" v="786" actId="20577"/>
        <pc:sldMkLst>
          <pc:docMk/>
          <pc:sldMk cId="394305536" sldId="256"/>
        </pc:sldMkLst>
        <pc:spChg chg="mod">
          <ac:chgData name="Dickins, Allan" userId="S::allan.dickins@xggc.scot.nhs.uk::aff3bb21-5fcb-4699-a8fc-bc33bdb8b11c" providerId="AD" clId="Web-{C74605DD-9D26-FFFF-B26B-6BEF415B0DC0}" dt="2024-07-30T11:46:36.305" v="786" actId="20577"/>
          <ac:spMkLst>
            <pc:docMk/>
            <pc:sldMk cId="394305536" sldId="256"/>
            <ac:spMk id="4" creationId="{00000000-0000-0000-0000-000000000000}"/>
          </ac:spMkLst>
        </pc:spChg>
        <pc:spChg chg="mod">
          <ac:chgData name="Dickins, Allan" userId="S::allan.dickins@xggc.scot.nhs.uk::aff3bb21-5fcb-4699-a8fc-bc33bdb8b11c" providerId="AD" clId="Web-{C74605DD-9D26-FFFF-B26B-6BEF415B0DC0}" dt="2024-07-30T11:38:59.396" v="671" actId="20577"/>
          <ac:spMkLst>
            <pc:docMk/>
            <pc:sldMk cId="394305536" sldId="256"/>
            <ac:spMk id="5" creationId="{00000000-0000-0000-0000-000000000000}"/>
          </ac:spMkLst>
        </pc:spChg>
        <pc:spChg chg="mod">
          <ac:chgData name="Dickins, Allan" userId="S::allan.dickins@xggc.scot.nhs.uk::aff3bb21-5fcb-4699-a8fc-bc33bdb8b11c" providerId="AD" clId="Web-{C74605DD-9D26-FFFF-B26B-6BEF415B0DC0}" dt="2024-07-30T11:43:38.407" v="773" actId="20577"/>
          <ac:spMkLst>
            <pc:docMk/>
            <pc:sldMk cId="394305536" sldId="256"/>
            <ac:spMk id="6" creationId="{00000000-0000-0000-0000-000000000000}"/>
          </ac:spMkLst>
        </pc:spChg>
        <pc:spChg chg="mod">
          <ac:chgData name="Dickins, Allan" userId="S::allan.dickins@xggc.scot.nhs.uk::aff3bb21-5fcb-4699-a8fc-bc33bdb8b11c" providerId="AD" clId="Web-{C74605DD-9D26-FFFF-B26B-6BEF415B0DC0}" dt="2024-07-30T11:43:55.518" v="784" actId="20577"/>
          <ac:spMkLst>
            <pc:docMk/>
            <pc:sldMk cId="394305536" sldId="256"/>
            <ac:spMk id="7" creationId="{00000000-0000-0000-0000-000000000000}"/>
          </ac:spMkLst>
        </pc:spChg>
      </pc:sldChg>
    </pc:docChg>
  </pc:docChgLst>
  <pc:docChgLst>
    <pc:chgData name="Dickins, Allan" userId="S::allan.dickins@xggc.scot.nhs.uk::aff3bb21-5fcb-4699-a8fc-bc33bdb8b11c" providerId="AD" clId="Web-{98F5CF30-296F-3871-8F3A-FEF8DC19EF62}"/>
    <pc:docChg chg="modSld">
      <pc:chgData name="Dickins, Allan" userId="S::allan.dickins@xggc.scot.nhs.uk::aff3bb21-5fcb-4699-a8fc-bc33bdb8b11c" providerId="AD" clId="Web-{98F5CF30-296F-3871-8F3A-FEF8DC19EF62}" dt="2024-12-20T10:05:55.033" v="9"/>
      <pc:docMkLst>
        <pc:docMk/>
      </pc:docMkLst>
      <pc:sldChg chg="addSp delSp modSp">
        <pc:chgData name="Dickins, Allan" userId="S::allan.dickins@xggc.scot.nhs.uk::aff3bb21-5fcb-4699-a8fc-bc33bdb8b11c" providerId="AD" clId="Web-{98F5CF30-296F-3871-8F3A-FEF8DC19EF62}" dt="2024-12-20T10:05:55.033" v="9"/>
        <pc:sldMkLst>
          <pc:docMk/>
          <pc:sldMk cId="394305536" sldId="256"/>
        </pc:sldMkLst>
        <pc:picChg chg="add mod">
          <ac:chgData name="Dickins, Allan" userId="S::allan.dickins@xggc.scot.nhs.uk::aff3bb21-5fcb-4699-a8fc-bc33bdb8b11c" providerId="AD" clId="Web-{98F5CF30-296F-3871-8F3A-FEF8DC19EF62}" dt="2024-12-20T10:02:46.419" v="4" actId="1076"/>
          <ac:picMkLst>
            <pc:docMk/>
            <pc:sldMk cId="394305536" sldId="256"/>
            <ac:picMk id="2" creationId="{F856CEBD-23A5-8F7B-F186-0288087921AE}"/>
          </ac:picMkLst>
        </pc:picChg>
        <pc:picChg chg="add del mod">
          <ac:chgData name="Dickins, Allan" userId="S::allan.dickins@xggc.scot.nhs.uk::aff3bb21-5fcb-4699-a8fc-bc33bdb8b11c" providerId="AD" clId="Web-{98F5CF30-296F-3871-8F3A-FEF8DC19EF62}" dt="2024-12-20T10:05:55.033" v="9"/>
          <ac:picMkLst>
            <pc:docMk/>
            <pc:sldMk cId="394305536" sldId="256"/>
            <ac:picMk id="3" creationId="{1C2767E2-83DE-F493-3C2B-F1EFFA02103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8629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034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09519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12904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9602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881832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5452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87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7216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513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8623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487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247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7201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8108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6177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3199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12/20/2024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256743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5280" y="855857"/>
            <a:ext cx="3947864" cy="57861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600" b="1" u="sng" dirty="0"/>
              <a:t>What students expect from PS/PA</a:t>
            </a:r>
            <a:endParaRPr lang="en-US" sz="1600" b="1" u="sng"/>
          </a:p>
          <a:p>
            <a:endParaRPr lang="en-GB" sz="1600" dirty="0"/>
          </a:p>
          <a:p>
            <a:r>
              <a:rPr lang="en-GB" sz="1600" dirty="0"/>
              <a:t>Be assigned at least x 1 PS and a PA</a:t>
            </a:r>
          </a:p>
          <a:p>
            <a:endParaRPr lang="en-GB" sz="1600" dirty="0"/>
          </a:p>
          <a:p>
            <a:r>
              <a:rPr lang="en-GB" sz="1600" dirty="0"/>
              <a:t>Be orientated to the environment, staff and residents</a:t>
            </a:r>
          </a:p>
          <a:p>
            <a:endParaRPr lang="en-GB" sz="1600" dirty="0"/>
          </a:p>
          <a:p>
            <a:r>
              <a:rPr lang="en-GB" sz="1600" dirty="0"/>
              <a:t>Have a learning plan completed reflecting previous experiences</a:t>
            </a:r>
          </a:p>
          <a:p>
            <a:endParaRPr lang="en-GB" sz="1600" dirty="0"/>
          </a:p>
          <a:p>
            <a:r>
              <a:rPr lang="en-GB" sz="1600" dirty="0"/>
              <a:t>To always have access to their nominated, or another PS when on shift</a:t>
            </a:r>
          </a:p>
          <a:p>
            <a:endParaRPr lang="en-GB" sz="1600" dirty="0"/>
          </a:p>
          <a:p>
            <a:r>
              <a:rPr lang="en-GB" sz="1600" dirty="0"/>
              <a:t>To be assigned time throughout placement to sign off proficiencies and skills in the PAD</a:t>
            </a:r>
          </a:p>
          <a:p>
            <a:endParaRPr lang="en-GB" sz="1600" dirty="0"/>
          </a:p>
          <a:p>
            <a:r>
              <a:rPr lang="en-GB" sz="1600" dirty="0"/>
              <a:t>To be given access to appropriate learning activities</a:t>
            </a:r>
          </a:p>
          <a:p>
            <a:endParaRPr lang="en-GB" sz="1600" dirty="0"/>
          </a:p>
          <a:p>
            <a:r>
              <a:rPr lang="en-GB" sz="1600" dirty="0"/>
              <a:t>To welcome student into the team</a:t>
            </a:r>
          </a:p>
          <a:p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543983" y="-2052829"/>
            <a:ext cx="8997461" cy="2983524"/>
          </a:xfrm>
        </p:spPr>
        <p:txBody>
          <a:bodyPr>
            <a:normAutofit/>
          </a:bodyPr>
          <a:lstStyle/>
          <a:p>
            <a:pPr algn="ctr"/>
            <a:r>
              <a:rPr lang="en-GB" sz="2800" b="1" dirty="0">
                <a:solidFill>
                  <a:schemeClr val="bg1"/>
                </a:solidFill>
              </a:rPr>
              <a:t>Expectations for care home placements – 1st year students</a:t>
            </a: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60520" y="860357"/>
            <a:ext cx="4041648" cy="529375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600" b="1" u="sng" dirty="0"/>
              <a:t>What PS/PA expect from students</a:t>
            </a:r>
            <a:endParaRPr lang="en-GB" sz="1600" dirty="0"/>
          </a:p>
          <a:p>
            <a:endParaRPr lang="en-GB" sz="1600" dirty="0"/>
          </a:p>
          <a:p>
            <a:r>
              <a:rPr lang="en-GB" sz="1600" dirty="0"/>
              <a:t>Student to work their assigned off duty and be punctual &amp; professional</a:t>
            </a:r>
          </a:p>
          <a:p>
            <a:endParaRPr lang="en-GB" sz="1600" dirty="0"/>
          </a:p>
          <a:p>
            <a:r>
              <a:rPr lang="en-GB" sz="1600" dirty="0"/>
              <a:t>Students to be proactive and seek out learning activities</a:t>
            </a:r>
          </a:p>
          <a:p>
            <a:endParaRPr lang="en-GB" sz="1600" dirty="0"/>
          </a:p>
          <a:p>
            <a:r>
              <a:rPr lang="en-GB" sz="1600" dirty="0"/>
              <a:t>Students to spend lots of time undertaking person </a:t>
            </a:r>
            <a:r>
              <a:rPr lang="en-GB" sz="1600" dirty="0" err="1"/>
              <a:t>centered</a:t>
            </a:r>
            <a:r>
              <a:rPr lang="en-GB" sz="1600" dirty="0"/>
              <a:t> essential care activities in order to learn the residents' needs</a:t>
            </a:r>
          </a:p>
          <a:p>
            <a:endParaRPr lang="en-GB" sz="1600" dirty="0"/>
          </a:p>
          <a:p>
            <a:r>
              <a:rPr lang="en-GB" sz="1600" dirty="0"/>
              <a:t>Students to ask lots of questions</a:t>
            </a:r>
          </a:p>
          <a:p>
            <a:endParaRPr lang="en-GB" sz="1600" dirty="0"/>
          </a:p>
          <a:p>
            <a:r>
              <a:rPr lang="en-GB" sz="1600" dirty="0"/>
              <a:t>Students to mark in their PAD what they think they’ve achieved ahead of time assigned to sign things off</a:t>
            </a:r>
          </a:p>
          <a:p>
            <a:endParaRPr lang="en-GB" dirty="0"/>
          </a:p>
          <a:p>
            <a:r>
              <a:rPr lang="en-GB" sz="1600" dirty="0"/>
              <a:t>Students to work as part of the team balancing learning with care delivery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200058" y="855857"/>
            <a:ext cx="3783741" cy="600164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600" b="1" u="sng" dirty="0">
                <a:solidFill>
                  <a:schemeClr val="bg1"/>
                </a:solidFill>
              </a:rPr>
              <a:t>Example Learning activities for 1st year student</a:t>
            </a:r>
          </a:p>
          <a:p>
            <a:endParaRPr lang="en-GB" sz="1600" dirty="0"/>
          </a:p>
          <a:p>
            <a:r>
              <a:rPr lang="en-GB" sz="1600" b="1" dirty="0">
                <a:solidFill>
                  <a:schemeClr val="bg1"/>
                </a:solidFill>
              </a:rPr>
              <a:t>Work up to 2 weeks with care staff to learn essential care, routines, residents, systems and roles</a:t>
            </a:r>
          </a:p>
          <a:p>
            <a:endParaRPr lang="en-GB" sz="1600" b="1" dirty="0">
              <a:solidFill>
                <a:schemeClr val="bg1"/>
              </a:solidFill>
            </a:endParaRPr>
          </a:p>
          <a:p>
            <a:r>
              <a:rPr lang="en-GB" sz="1600" b="1" dirty="0">
                <a:solidFill>
                  <a:schemeClr val="bg1"/>
                </a:solidFill>
              </a:rPr>
              <a:t>Observe social work reviews and updating of care plans</a:t>
            </a:r>
          </a:p>
          <a:p>
            <a:endParaRPr lang="en-GB" sz="1600" b="1" dirty="0">
              <a:solidFill>
                <a:schemeClr val="bg1"/>
              </a:solidFill>
            </a:endParaRPr>
          </a:p>
          <a:p>
            <a:r>
              <a:rPr lang="en-GB" sz="1600" b="1" dirty="0">
                <a:solidFill>
                  <a:schemeClr val="bg1"/>
                </a:solidFill>
              </a:rPr>
              <a:t>Learn how to document in resident notes</a:t>
            </a:r>
          </a:p>
          <a:p>
            <a:endParaRPr lang="en-GB" sz="1600" b="1" dirty="0">
              <a:solidFill>
                <a:schemeClr val="bg1"/>
              </a:solidFill>
            </a:endParaRPr>
          </a:p>
          <a:p>
            <a:r>
              <a:rPr lang="en-GB" sz="1600" b="1" dirty="0">
                <a:solidFill>
                  <a:schemeClr val="bg1"/>
                </a:solidFill>
              </a:rPr>
              <a:t>Observe medication rounds, wound care, risk assessment and other clinical activity and participate as able</a:t>
            </a:r>
          </a:p>
          <a:p>
            <a:endParaRPr lang="en-GB" sz="1600" b="1" dirty="0">
              <a:solidFill>
                <a:schemeClr val="bg1"/>
              </a:solidFill>
            </a:endParaRPr>
          </a:p>
          <a:p>
            <a:r>
              <a:rPr lang="en-GB" sz="1600" b="1" dirty="0">
                <a:solidFill>
                  <a:schemeClr val="bg1"/>
                </a:solidFill>
              </a:rPr>
              <a:t>Observe and learn from any visiting professionals</a:t>
            </a:r>
          </a:p>
          <a:p>
            <a:endParaRPr lang="en-GB" sz="1600" b="1" dirty="0">
              <a:solidFill>
                <a:schemeClr val="bg1"/>
              </a:solidFill>
            </a:endParaRPr>
          </a:p>
          <a:p>
            <a:r>
              <a:rPr lang="en-GB" sz="1600" b="1" dirty="0">
                <a:solidFill>
                  <a:schemeClr val="bg1"/>
                </a:solidFill>
              </a:rPr>
              <a:t>Review all policies and national standards and compare to care provided.</a:t>
            </a:r>
          </a:p>
        </p:txBody>
      </p:sp>
      <p:pic>
        <p:nvPicPr>
          <p:cNvPr id="2" name="Picture 1" descr="NHSGGC twitter thumbnail (1).jpg">
            <a:extLst>
              <a:ext uri="{FF2B5EF4-FFF2-40B4-BE49-F238E27FC236}">
                <a16:creationId xmlns:a16="http://schemas.microsoft.com/office/drawing/2014/main" id="{F856CEBD-23A5-8F7B-F186-0288087921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6" y="2885"/>
            <a:ext cx="883228" cy="848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05536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erson xmlns="25793f7a-a37b-4e1c-b9fe-39e28de9fedb">
      <UserInfo>
        <DisplayName/>
        <AccountId xsi:nil="true"/>
        <AccountType/>
      </UserInfo>
    </Person>
    <TaxCatchAll xmlns="4442bde8-3b9a-412f-bffa-98aaf5709b6b" xsi:nil="true"/>
    <lcf76f155ced4ddcb4097134ff3c332f xmlns="25793f7a-a37b-4e1c-b9fe-39e28de9fedb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4308F779970F84C843AB55D933EB081" ma:contentTypeVersion="18" ma:contentTypeDescription="Create a new document." ma:contentTypeScope="" ma:versionID="f4c10c34b140149296a69ad57b37ade2">
  <xsd:schema xmlns:xsd="http://www.w3.org/2001/XMLSchema" xmlns:xs="http://www.w3.org/2001/XMLSchema" xmlns:p="http://schemas.microsoft.com/office/2006/metadata/properties" xmlns:ns2="25793f7a-a37b-4e1c-b9fe-39e28de9fedb" xmlns:ns3="4442bde8-3b9a-412f-bffa-98aaf5709b6b" targetNamespace="http://schemas.microsoft.com/office/2006/metadata/properties" ma:root="true" ma:fieldsID="372726f0887629b6ca4b2802b547dde6" ns2:_="" ns3:_="">
    <xsd:import namespace="25793f7a-a37b-4e1c-b9fe-39e28de9fedb"/>
    <xsd:import namespace="4442bde8-3b9a-412f-bffa-98aaf5709b6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Person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793f7a-a37b-4e1c-b9fe-39e28de9fed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Person" ma:index="18" nillable="true" ma:displayName="Person" ma:format="Dropdown" ma:list="UserInfo" ma:SharePointGroup="0" ma:internalName="Person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16ac32b6-d060-42fb-93c0-6c46742e1ae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42bde8-3b9a-412f-bffa-98aaf5709b6b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cd3f9422-89ee-4f8e-b829-a5c45c66152b}" ma:internalName="TaxCatchAll" ma:showField="CatchAllData" ma:web="4442bde8-3b9a-412f-bffa-98aaf5709b6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2E5D468-8088-47EB-B836-14AFE27F166C}">
  <ds:schemaRefs>
    <ds:schemaRef ds:uri="http://schemas.microsoft.com/office/2006/documentManagement/types"/>
    <ds:schemaRef ds:uri="http://schemas.openxmlformats.org/package/2006/metadata/core-properties"/>
    <ds:schemaRef ds:uri="4442bde8-3b9a-412f-bffa-98aaf5709b6b"/>
    <ds:schemaRef ds:uri="http://purl.org/dc/elements/1.1/"/>
    <ds:schemaRef ds:uri="25793f7a-a37b-4e1c-b9fe-39e28de9fedb"/>
    <ds:schemaRef ds:uri="http://schemas.microsoft.com/office/2006/metadata/properties"/>
    <ds:schemaRef ds:uri="http://purl.org/dc/terms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406252D-2667-4017-81B9-4937A433B96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5793f7a-a37b-4e1c-b9fe-39e28de9fedb"/>
    <ds:schemaRef ds:uri="4442bde8-3b9a-412f-bffa-98aaf5709b6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9BE09CF-7F70-423D-8596-D0E9FF1EB8D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</TotalTime>
  <Words>6</Words>
  <Application>Microsoft Office PowerPoint</Application>
  <PresentationFormat>Widescreen</PresentationFormat>
  <Paragraphs>42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Slice</vt:lpstr>
      <vt:lpstr>Expectations for care home placements – 1st year students</vt:lpstr>
    </vt:vector>
  </TitlesOfParts>
  <Company>NHS Greater Glasgow &amp; Clyde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Dickins, Allan</dc:creator>
  <cp:lastModifiedBy>Dickins, Allan</cp:lastModifiedBy>
  <cp:revision>169</cp:revision>
  <dcterms:created xsi:type="dcterms:W3CDTF">2024-07-24T14:01:10Z</dcterms:created>
  <dcterms:modified xsi:type="dcterms:W3CDTF">2024-12-20T10:05:55Z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0x010100B4308F779970F84C843AB55D933EB081</vt:lpwstr>
  </property>
  <property fmtid="{D5CDD505-2E9C-101B-9397-08002B2CF9AE}" pid="3" name="MediaServiceImageTags">
    <vt:lpwstr/>
  </property>
</Properties>
</file>