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53" r:id="rId1"/>
  </p:sldMasterIdLst>
  <p:notesMasterIdLst>
    <p:notesMasterId r:id="rId133"/>
  </p:notesMasterIdLst>
  <p:handoutMasterIdLst>
    <p:handoutMasterId r:id="rId134"/>
  </p:handoutMasterIdLst>
  <p:sldIdLst>
    <p:sldId id="282" r:id="rId2"/>
    <p:sldId id="760" r:id="rId3"/>
    <p:sldId id="592" r:id="rId4"/>
    <p:sldId id="759" r:id="rId5"/>
    <p:sldId id="575" r:id="rId6"/>
    <p:sldId id="353" r:id="rId7"/>
    <p:sldId id="289" r:id="rId8"/>
    <p:sldId id="677" r:id="rId9"/>
    <p:sldId id="757" r:id="rId10"/>
    <p:sldId id="761" r:id="rId11"/>
    <p:sldId id="674" r:id="rId12"/>
    <p:sldId id="304" r:id="rId13"/>
    <p:sldId id="756" r:id="rId14"/>
    <p:sldId id="678" r:id="rId15"/>
    <p:sldId id="755" r:id="rId16"/>
    <p:sldId id="596" r:id="rId17"/>
    <p:sldId id="754" r:id="rId18"/>
    <p:sldId id="309" r:id="rId19"/>
    <p:sldId id="753" r:id="rId20"/>
    <p:sldId id="601" r:id="rId21"/>
    <p:sldId id="679" r:id="rId22"/>
    <p:sldId id="752" r:id="rId23"/>
    <p:sldId id="606" r:id="rId24"/>
    <p:sldId id="681" r:id="rId25"/>
    <p:sldId id="682" r:id="rId26"/>
    <p:sldId id="683" r:id="rId27"/>
    <p:sldId id="548" r:id="rId28"/>
    <p:sldId id="751" r:id="rId29"/>
    <p:sldId id="361" r:id="rId30"/>
    <p:sldId id="684" r:id="rId31"/>
    <p:sldId id="685" r:id="rId32"/>
    <p:sldId id="686" r:id="rId33"/>
    <p:sldId id="687" r:id="rId34"/>
    <p:sldId id="688" r:id="rId35"/>
    <p:sldId id="549" r:id="rId36"/>
    <p:sldId id="354" r:id="rId37"/>
    <p:sldId id="290" r:id="rId38"/>
    <p:sldId id="367" r:id="rId39"/>
    <p:sldId id="599" r:id="rId40"/>
    <p:sldId id="600" r:id="rId41"/>
    <p:sldId id="658" r:id="rId42"/>
    <p:sldId id="598" r:id="rId43"/>
    <p:sldId id="370" r:id="rId44"/>
    <p:sldId id="732" r:id="rId45"/>
    <p:sldId id="722" r:id="rId46"/>
    <p:sldId id="723" r:id="rId47"/>
    <p:sldId id="266" r:id="rId48"/>
    <p:sldId id="267" r:id="rId49"/>
    <p:sldId id="610" r:id="rId50"/>
    <p:sldId id="567" r:id="rId51"/>
    <p:sldId id="270" r:id="rId52"/>
    <p:sldId id="271" r:id="rId53"/>
    <p:sldId id="731" r:id="rId54"/>
    <p:sldId id="729" r:id="rId55"/>
    <p:sldId id="730" r:id="rId56"/>
    <p:sldId id="750" r:id="rId57"/>
    <p:sldId id="724" r:id="rId58"/>
    <p:sldId id="725" r:id="rId59"/>
    <p:sldId id="727" r:id="rId60"/>
    <p:sldId id="726" r:id="rId61"/>
    <p:sldId id="728" r:id="rId62"/>
    <p:sldId id="325" r:id="rId63"/>
    <p:sldId id="625" r:id="rId64"/>
    <p:sldId id="569" r:id="rId65"/>
    <p:sldId id="627" r:id="rId66"/>
    <p:sldId id="749" r:id="rId67"/>
    <p:sldId id="618" r:id="rId68"/>
    <p:sldId id="555" r:id="rId69"/>
    <p:sldId id="740" r:id="rId70"/>
    <p:sldId id="741" r:id="rId71"/>
    <p:sldId id="742" r:id="rId72"/>
    <p:sldId id="743" r:id="rId73"/>
    <p:sldId id="744" r:id="rId74"/>
    <p:sldId id="745" r:id="rId75"/>
    <p:sldId id="747" r:id="rId76"/>
    <p:sldId id="748" r:id="rId77"/>
    <p:sldId id="739" r:id="rId78"/>
    <p:sldId id="694" r:id="rId79"/>
    <p:sldId id="337" r:id="rId80"/>
    <p:sldId id="695" r:id="rId81"/>
    <p:sldId id="616" r:id="rId82"/>
    <p:sldId id="617" r:id="rId83"/>
    <p:sldId id="696" r:id="rId84"/>
    <p:sldId id="697" r:id="rId85"/>
    <p:sldId id="345" r:id="rId86"/>
    <p:sldId id="380" r:id="rId87"/>
    <p:sldId id="698" r:id="rId88"/>
    <p:sldId id="733" r:id="rId89"/>
    <p:sldId id="700" r:id="rId90"/>
    <p:sldId id="701" r:id="rId91"/>
    <p:sldId id="738" r:id="rId92"/>
    <p:sldId id="703" r:id="rId93"/>
    <p:sldId id="619" r:id="rId94"/>
    <p:sldId id="704" r:id="rId95"/>
    <p:sldId id="705" r:id="rId96"/>
    <p:sldId id="706" r:id="rId97"/>
    <p:sldId id="635" r:id="rId98"/>
    <p:sldId id="707" r:id="rId99"/>
    <p:sldId id="721" r:id="rId100"/>
    <p:sldId id="416" r:id="rId101"/>
    <p:sldId id="720" r:id="rId102"/>
    <p:sldId id="412" r:id="rId103"/>
    <p:sldId id="709" r:id="rId104"/>
    <p:sldId id="737" r:id="rId105"/>
    <p:sldId id="644" r:id="rId106"/>
    <p:sldId id="645" r:id="rId107"/>
    <p:sldId id="710" r:id="rId108"/>
    <p:sldId id="535" r:id="rId109"/>
    <p:sldId id="356" r:id="rId110"/>
    <p:sldId id="718" r:id="rId111"/>
    <p:sldId id="719" r:id="rId112"/>
    <p:sldId id="288" r:id="rId113"/>
    <p:sldId id="427" r:id="rId114"/>
    <p:sldId id="736" r:id="rId115"/>
    <p:sldId id="717" r:id="rId116"/>
    <p:sldId id="439" r:id="rId117"/>
    <p:sldId id="441" r:id="rId118"/>
    <p:sldId id="452" r:id="rId119"/>
    <p:sldId id="454" r:id="rId120"/>
    <p:sldId id="716" r:id="rId121"/>
    <p:sldId id="735" r:id="rId122"/>
    <p:sldId id="642" r:id="rId123"/>
    <p:sldId id="640" r:id="rId124"/>
    <p:sldId id="643" r:id="rId125"/>
    <p:sldId id="484" r:id="rId126"/>
    <p:sldId id="485" r:id="rId127"/>
    <p:sldId id="715" r:id="rId128"/>
    <p:sldId id="714" r:id="rId129"/>
    <p:sldId id="536" r:id="rId130"/>
    <p:sldId id="711" r:id="rId131"/>
    <p:sldId id="660" r:id="rId132"/>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1">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vakoli, Hossein" initials="TH" lastIdx="73" clrIdx="0">
    <p:extLst>
      <p:ext uri="{19B8F6BF-5375-455C-9EA6-DF929625EA0E}">
        <p15:presenceInfo xmlns:p15="http://schemas.microsoft.com/office/powerpoint/2012/main" userId="S-1-5-21-155252513-1967951128-3498227145-41929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6699"/>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82" autoAdjust="0"/>
    <p:restoredTop sz="56538" autoAdjust="0"/>
  </p:normalViewPr>
  <p:slideViewPr>
    <p:cSldViewPr>
      <p:cViewPr varScale="1">
        <p:scale>
          <a:sx n="62" d="100"/>
          <a:sy n="62" d="100"/>
        </p:scale>
        <p:origin x="3024" y="72"/>
      </p:cViewPr>
      <p:guideLst>
        <p:guide orient="horz" pos="2160"/>
        <p:guide pos="2881"/>
      </p:guideLst>
    </p:cSldViewPr>
  </p:slideViewPr>
  <p:outlineViewPr>
    <p:cViewPr>
      <p:scale>
        <a:sx n="33" d="100"/>
        <a:sy n="33" d="100"/>
      </p:scale>
      <p:origin x="0" y="-23472"/>
    </p:cViewPr>
  </p:outlineViewPr>
  <p:notesTextViewPr>
    <p:cViewPr>
      <p:scale>
        <a:sx n="3" d="2"/>
        <a:sy n="3" d="2"/>
      </p:scale>
      <p:origin x="0" y="0"/>
    </p:cViewPr>
  </p:notesTextViewPr>
  <p:sorterViewPr>
    <p:cViewPr varScale="1">
      <p:scale>
        <a:sx n="100" d="100"/>
        <a:sy n="100" d="100"/>
      </p:scale>
      <p:origin x="0" y="-10548"/>
    </p:cViewPr>
  </p:sorterViewPr>
  <p:notesViewPr>
    <p:cSldViewPr>
      <p:cViewPr varScale="1">
        <p:scale>
          <a:sx n="78" d="100"/>
          <a:sy n="78" d="100"/>
        </p:scale>
        <p:origin x="4092" y="90"/>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handoutMaster" Target="handoutMasters/handoutMaster1.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iagrams/_rels/data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ata8.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image" Target="../media/image70.svg"/><Relationship Id="rId4" Type="http://schemas.openxmlformats.org/officeDocument/2006/relationships/image" Target="../media/image73.svg"/></Relationships>
</file>

<file path=ppt/diagrams/_rels/data9.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svg"/><Relationship Id="rId1" Type="http://schemas.openxmlformats.org/officeDocument/2006/relationships/image" Target="../media/image75.svg"/></Relationships>
</file>

<file path=ppt/diagrams/_rels/data10.xml.rels><?xml version="1.0" encoding="UTF-8" standalone="yes"?>
<Relationships xmlns="http://schemas.openxmlformats.org/package/2006/relationships"><Relationship Id="rId1" Type="http://schemas.openxmlformats.org/officeDocument/2006/relationships/image" Target="../media/image8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rawing8.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image" Target="../media/image70.svg"/><Relationship Id="rId4" Type="http://schemas.openxmlformats.org/officeDocument/2006/relationships/image" Target="../media/image73.svg"/></Relationships>
</file>

<file path=ppt/diagrams/_rels/drawing9.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svg"/><Relationship Id="rId1" Type="http://schemas.openxmlformats.org/officeDocument/2006/relationships/image" Target="../media/image75.svg"/></Relationships>
</file>

<file path=ppt/diagrams/_rels/drawing10.xml.rels><?xml version="1.0" encoding="UTF-8" standalone="yes"?>
<Relationships xmlns="http://schemas.openxmlformats.org/package/2006/relationships"><Relationship Id="rId1" Type="http://schemas.openxmlformats.org/officeDocument/2006/relationships/image" Target="../media/image82.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5">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CE2AE4-09EB-4934-9BBA-2086A25FBBA1}" type="doc">
      <dgm:prSet loTypeId="urn:microsoft.com/office/officeart/2005/8/layout/default" loCatId="list" qsTypeId="urn:microsoft.com/office/officeart/2005/8/quickstyle/simple5#1" qsCatId="simple" csTypeId="urn:microsoft.com/office/officeart/2005/8/colors/accent1_2#1" csCatId="accent1" phldr="1"/>
      <dgm:spPr/>
      <dgm:t>
        <a:bodyPr/>
        <a:lstStyle/>
        <a:p>
          <a:endParaRPr lang="en-US"/>
        </a:p>
      </dgm:t>
    </dgm:pt>
    <dgm:pt modelId="{9C19A994-F902-4C34-A1E1-03EC2F4FF172}">
      <dgm:prSet custT="1"/>
      <dgm:spPr/>
      <dgm:t>
        <a:bodyPr/>
        <a:lstStyle/>
        <a:p>
          <a:r>
            <a:rPr lang="en-GB" sz="2400" noProof="0" dirty="0"/>
            <a:t>C1 Communication</a:t>
          </a:r>
        </a:p>
      </dgm:t>
    </dgm:pt>
    <dgm:pt modelId="{BA785276-3A72-4FD8-95DE-4B1BD242B8C0}" type="parTrans" cxnId="{98694176-A5B9-4AD9-B905-93F66932A48A}">
      <dgm:prSet/>
      <dgm:spPr/>
      <dgm:t>
        <a:bodyPr/>
        <a:lstStyle/>
        <a:p>
          <a:endParaRPr lang="en-US"/>
        </a:p>
      </dgm:t>
    </dgm:pt>
    <dgm:pt modelId="{352C1AB9-688C-48CF-8E10-633F565F07ED}" type="sibTrans" cxnId="{98694176-A5B9-4AD9-B905-93F66932A48A}">
      <dgm:prSet/>
      <dgm:spPr/>
      <dgm:t>
        <a:bodyPr/>
        <a:lstStyle/>
        <a:p>
          <a:endParaRPr lang="en-US"/>
        </a:p>
      </dgm:t>
    </dgm:pt>
    <dgm:pt modelId="{586883A3-C9DA-4AEE-8B7F-D417A1E05C16}">
      <dgm:prSet custT="1"/>
      <dgm:spPr/>
      <dgm:t>
        <a:bodyPr/>
        <a:lstStyle/>
        <a:p>
          <a:r>
            <a:rPr lang="en-GB" sz="2400" noProof="0" dirty="0"/>
            <a:t>C2 Personal and People Development</a:t>
          </a:r>
        </a:p>
      </dgm:t>
    </dgm:pt>
    <dgm:pt modelId="{CDBC3915-9D18-4E10-BF7D-CEFAAB39B851}" type="parTrans" cxnId="{329DB130-7390-4F35-A734-CF3BEB45FCD0}">
      <dgm:prSet/>
      <dgm:spPr/>
      <dgm:t>
        <a:bodyPr/>
        <a:lstStyle/>
        <a:p>
          <a:endParaRPr lang="en-US"/>
        </a:p>
      </dgm:t>
    </dgm:pt>
    <dgm:pt modelId="{AAB41E61-2F18-4DF6-AAD7-C627BC20619D}" type="sibTrans" cxnId="{329DB130-7390-4F35-A734-CF3BEB45FCD0}">
      <dgm:prSet/>
      <dgm:spPr/>
      <dgm:t>
        <a:bodyPr/>
        <a:lstStyle/>
        <a:p>
          <a:endParaRPr lang="en-US"/>
        </a:p>
      </dgm:t>
    </dgm:pt>
    <dgm:pt modelId="{B8FAE520-82BE-4A12-BF63-16E02C722D1B}">
      <dgm:prSet custT="1"/>
      <dgm:spPr/>
      <dgm:t>
        <a:bodyPr/>
        <a:lstStyle/>
        <a:p>
          <a:r>
            <a:rPr lang="en-GB" sz="2400" noProof="0" dirty="0"/>
            <a:t>C3 Health, Safety and Security</a:t>
          </a:r>
        </a:p>
      </dgm:t>
    </dgm:pt>
    <dgm:pt modelId="{48D22DBA-A2AB-4E25-B274-6FBB3C44E75A}" type="parTrans" cxnId="{EDEBD256-DF80-4C87-83BE-79AA03D6473F}">
      <dgm:prSet/>
      <dgm:spPr/>
      <dgm:t>
        <a:bodyPr/>
        <a:lstStyle/>
        <a:p>
          <a:endParaRPr lang="en-US"/>
        </a:p>
      </dgm:t>
    </dgm:pt>
    <dgm:pt modelId="{CE819371-7CEF-4832-A15F-57F8CE16F0CA}" type="sibTrans" cxnId="{EDEBD256-DF80-4C87-83BE-79AA03D6473F}">
      <dgm:prSet/>
      <dgm:spPr/>
      <dgm:t>
        <a:bodyPr/>
        <a:lstStyle/>
        <a:p>
          <a:endParaRPr lang="en-US"/>
        </a:p>
      </dgm:t>
    </dgm:pt>
    <dgm:pt modelId="{4556A8EE-45CE-4694-819B-55B9C511115F}">
      <dgm:prSet custT="1"/>
      <dgm:spPr/>
      <dgm:t>
        <a:bodyPr/>
        <a:lstStyle/>
        <a:p>
          <a:r>
            <a:rPr lang="en-GB" sz="2400" noProof="0" dirty="0"/>
            <a:t>C5 Quality</a:t>
          </a:r>
        </a:p>
      </dgm:t>
    </dgm:pt>
    <dgm:pt modelId="{6CE31B34-CCA6-486B-9C95-45C2DC55AC78}" type="parTrans" cxnId="{8BB67331-58A2-4826-856F-E684DB690D59}">
      <dgm:prSet/>
      <dgm:spPr/>
      <dgm:t>
        <a:bodyPr/>
        <a:lstStyle/>
        <a:p>
          <a:endParaRPr lang="en-US"/>
        </a:p>
      </dgm:t>
    </dgm:pt>
    <dgm:pt modelId="{345A0041-7579-41E1-870A-503D7CCFFA29}" type="sibTrans" cxnId="{8BB67331-58A2-4826-856F-E684DB690D59}">
      <dgm:prSet/>
      <dgm:spPr/>
      <dgm:t>
        <a:bodyPr/>
        <a:lstStyle/>
        <a:p>
          <a:endParaRPr lang="en-US"/>
        </a:p>
      </dgm:t>
    </dgm:pt>
    <dgm:pt modelId="{D57F6745-0697-4171-B60B-9009E045DF42}">
      <dgm:prSet custT="1"/>
      <dgm:spPr/>
      <dgm:t>
        <a:bodyPr/>
        <a:lstStyle/>
        <a:p>
          <a:r>
            <a:rPr lang="en-GB" sz="2400" noProof="0" dirty="0"/>
            <a:t>C6 Equality and Diversity</a:t>
          </a:r>
        </a:p>
      </dgm:t>
    </dgm:pt>
    <dgm:pt modelId="{1DD1EC5E-B2B8-458D-95BF-902240D7E4A2}" type="parTrans" cxnId="{35E6DC7D-1D59-4628-B64C-B888439B4B8D}">
      <dgm:prSet/>
      <dgm:spPr/>
      <dgm:t>
        <a:bodyPr/>
        <a:lstStyle/>
        <a:p>
          <a:endParaRPr lang="en-US"/>
        </a:p>
      </dgm:t>
    </dgm:pt>
    <dgm:pt modelId="{1CBA21B3-3229-41E9-9CA2-F935457E8C42}" type="sibTrans" cxnId="{35E6DC7D-1D59-4628-B64C-B888439B4B8D}">
      <dgm:prSet/>
      <dgm:spPr/>
      <dgm:t>
        <a:bodyPr/>
        <a:lstStyle/>
        <a:p>
          <a:endParaRPr lang="en-US"/>
        </a:p>
      </dgm:t>
    </dgm:pt>
    <dgm:pt modelId="{4BE60141-0864-4898-A516-4F52C704FD43}">
      <dgm:prSet custT="1"/>
      <dgm:spPr/>
      <dgm:t>
        <a:bodyPr/>
        <a:lstStyle/>
        <a:p>
          <a:r>
            <a:rPr lang="en-GB" sz="2400" noProof="0" dirty="0"/>
            <a:t>G6 People Management</a:t>
          </a:r>
        </a:p>
      </dgm:t>
    </dgm:pt>
    <dgm:pt modelId="{416214A0-FBA4-4532-BB30-3EA4A9388D8C}" type="parTrans" cxnId="{6CA3EF6A-CCBC-49F1-91A0-E71C2CF586F2}">
      <dgm:prSet/>
      <dgm:spPr/>
      <dgm:t>
        <a:bodyPr/>
        <a:lstStyle/>
        <a:p>
          <a:endParaRPr lang="en-US"/>
        </a:p>
      </dgm:t>
    </dgm:pt>
    <dgm:pt modelId="{D5BA2E89-DA81-4B5A-988C-E9ADFF8CF189}" type="sibTrans" cxnId="{6CA3EF6A-CCBC-49F1-91A0-E71C2CF586F2}">
      <dgm:prSet/>
      <dgm:spPr/>
      <dgm:t>
        <a:bodyPr/>
        <a:lstStyle/>
        <a:p>
          <a:endParaRPr lang="en-US"/>
        </a:p>
      </dgm:t>
    </dgm:pt>
    <dgm:pt modelId="{0A42CDC1-2920-4DAF-ACD8-733AEDAC8033}" type="pres">
      <dgm:prSet presAssocID="{18CE2AE4-09EB-4934-9BBA-2086A25FBBA1}" presName="diagram" presStyleCnt="0">
        <dgm:presLayoutVars>
          <dgm:dir/>
          <dgm:resizeHandles val="exact"/>
        </dgm:presLayoutVars>
      </dgm:prSet>
      <dgm:spPr/>
    </dgm:pt>
    <dgm:pt modelId="{11BC20C6-1FA1-40B1-8F97-50A233028960}" type="pres">
      <dgm:prSet presAssocID="{9C19A994-F902-4C34-A1E1-03EC2F4FF172}" presName="node" presStyleLbl="node1" presStyleIdx="0" presStyleCnt="6">
        <dgm:presLayoutVars>
          <dgm:bulletEnabled val="1"/>
        </dgm:presLayoutVars>
      </dgm:prSet>
      <dgm:spPr/>
    </dgm:pt>
    <dgm:pt modelId="{0A76F490-45EC-453A-A821-E76EFB252BF8}" type="pres">
      <dgm:prSet presAssocID="{352C1AB9-688C-48CF-8E10-633F565F07ED}" presName="sibTrans" presStyleCnt="0"/>
      <dgm:spPr/>
    </dgm:pt>
    <dgm:pt modelId="{ACD7FF13-3CA3-4E20-8224-C87839737E48}" type="pres">
      <dgm:prSet presAssocID="{586883A3-C9DA-4AEE-8B7F-D417A1E05C16}" presName="node" presStyleLbl="node1" presStyleIdx="1" presStyleCnt="6">
        <dgm:presLayoutVars>
          <dgm:bulletEnabled val="1"/>
        </dgm:presLayoutVars>
      </dgm:prSet>
      <dgm:spPr/>
    </dgm:pt>
    <dgm:pt modelId="{87EC9313-E58A-45AE-89B4-C283C80BF71C}" type="pres">
      <dgm:prSet presAssocID="{AAB41E61-2F18-4DF6-AAD7-C627BC20619D}" presName="sibTrans" presStyleCnt="0"/>
      <dgm:spPr/>
    </dgm:pt>
    <dgm:pt modelId="{6293D091-336C-471D-B79C-B29D83EDD271}" type="pres">
      <dgm:prSet presAssocID="{B8FAE520-82BE-4A12-BF63-16E02C722D1B}" presName="node" presStyleLbl="node1" presStyleIdx="2" presStyleCnt="6">
        <dgm:presLayoutVars>
          <dgm:bulletEnabled val="1"/>
        </dgm:presLayoutVars>
      </dgm:prSet>
      <dgm:spPr/>
    </dgm:pt>
    <dgm:pt modelId="{EDDCA7CD-94DB-412D-8738-878D9B4172C4}" type="pres">
      <dgm:prSet presAssocID="{CE819371-7CEF-4832-A15F-57F8CE16F0CA}" presName="sibTrans" presStyleCnt="0"/>
      <dgm:spPr/>
    </dgm:pt>
    <dgm:pt modelId="{79F0F02A-5913-4AF3-B6CB-1C5BC9D2DE3E}" type="pres">
      <dgm:prSet presAssocID="{4556A8EE-45CE-4694-819B-55B9C511115F}" presName="node" presStyleLbl="node1" presStyleIdx="3" presStyleCnt="6">
        <dgm:presLayoutVars>
          <dgm:bulletEnabled val="1"/>
        </dgm:presLayoutVars>
      </dgm:prSet>
      <dgm:spPr/>
    </dgm:pt>
    <dgm:pt modelId="{F85B39FE-C98B-4678-A3C6-F5A3ED0338B5}" type="pres">
      <dgm:prSet presAssocID="{345A0041-7579-41E1-870A-503D7CCFFA29}" presName="sibTrans" presStyleCnt="0"/>
      <dgm:spPr/>
    </dgm:pt>
    <dgm:pt modelId="{F0413400-8024-4546-8D69-484D3E076799}" type="pres">
      <dgm:prSet presAssocID="{D57F6745-0697-4171-B60B-9009E045DF42}" presName="node" presStyleLbl="node1" presStyleIdx="4" presStyleCnt="6">
        <dgm:presLayoutVars>
          <dgm:bulletEnabled val="1"/>
        </dgm:presLayoutVars>
      </dgm:prSet>
      <dgm:spPr/>
    </dgm:pt>
    <dgm:pt modelId="{C1037B9D-D574-40AE-A0A6-8EC436A2054D}" type="pres">
      <dgm:prSet presAssocID="{1CBA21B3-3229-41E9-9CA2-F935457E8C42}" presName="sibTrans" presStyleCnt="0"/>
      <dgm:spPr/>
    </dgm:pt>
    <dgm:pt modelId="{F1A42975-72E5-4122-8BE5-DB7E455135F0}" type="pres">
      <dgm:prSet presAssocID="{4BE60141-0864-4898-A516-4F52C704FD43}" presName="node" presStyleLbl="node1" presStyleIdx="5" presStyleCnt="6">
        <dgm:presLayoutVars>
          <dgm:bulletEnabled val="1"/>
        </dgm:presLayoutVars>
      </dgm:prSet>
      <dgm:spPr/>
    </dgm:pt>
  </dgm:ptLst>
  <dgm:cxnLst>
    <dgm:cxn modelId="{329DB130-7390-4F35-A734-CF3BEB45FCD0}" srcId="{18CE2AE4-09EB-4934-9BBA-2086A25FBBA1}" destId="{586883A3-C9DA-4AEE-8B7F-D417A1E05C16}" srcOrd="1" destOrd="0" parTransId="{CDBC3915-9D18-4E10-BF7D-CEFAAB39B851}" sibTransId="{AAB41E61-2F18-4DF6-AAD7-C627BC20619D}"/>
    <dgm:cxn modelId="{8BB67331-58A2-4826-856F-E684DB690D59}" srcId="{18CE2AE4-09EB-4934-9BBA-2086A25FBBA1}" destId="{4556A8EE-45CE-4694-819B-55B9C511115F}" srcOrd="3" destOrd="0" parTransId="{6CE31B34-CCA6-486B-9C95-45C2DC55AC78}" sibTransId="{345A0041-7579-41E1-870A-503D7CCFFA29}"/>
    <dgm:cxn modelId="{56F6023C-D61C-4744-8597-53C150BC2E5E}" type="presOf" srcId="{D57F6745-0697-4171-B60B-9009E045DF42}" destId="{F0413400-8024-4546-8D69-484D3E076799}" srcOrd="0" destOrd="0" presId="urn:microsoft.com/office/officeart/2005/8/layout/default"/>
    <dgm:cxn modelId="{EE154D3C-12A4-403E-9B8E-27100CEF42A8}" type="presOf" srcId="{586883A3-C9DA-4AEE-8B7F-D417A1E05C16}" destId="{ACD7FF13-3CA3-4E20-8224-C87839737E48}" srcOrd="0" destOrd="0" presId="urn:microsoft.com/office/officeart/2005/8/layout/default"/>
    <dgm:cxn modelId="{C65DE45C-3F53-45D1-9ACC-601AB4C1D4BC}" type="presOf" srcId="{B8FAE520-82BE-4A12-BF63-16E02C722D1B}" destId="{6293D091-336C-471D-B79C-B29D83EDD271}" srcOrd="0" destOrd="0" presId="urn:microsoft.com/office/officeart/2005/8/layout/default"/>
    <dgm:cxn modelId="{6DC22C68-CE23-464B-B918-D81BD16D0C61}" type="presOf" srcId="{4BE60141-0864-4898-A516-4F52C704FD43}" destId="{F1A42975-72E5-4122-8BE5-DB7E455135F0}" srcOrd="0" destOrd="0" presId="urn:microsoft.com/office/officeart/2005/8/layout/default"/>
    <dgm:cxn modelId="{6CA3EF6A-CCBC-49F1-91A0-E71C2CF586F2}" srcId="{18CE2AE4-09EB-4934-9BBA-2086A25FBBA1}" destId="{4BE60141-0864-4898-A516-4F52C704FD43}" srcOrd="5" destOrd="0" parTransId="{416214A0-FBA4-4532-BB30-3EA4A9388D8C}" sibTransId="{D5BA2E89-DA81-4B5A-988C-E9ADFF8CF189}"/>
    <dgm:cxn modelId="{98694176-A5B9-4AD9-B905-93F66932A48A}" srcId="{18CE2AE4-09EB-4934-9BBA-2086A25FBBA1}" destId="{9C19A994-F902-4C34-A1E1-03EC2F4FF172}" srcOrd="0" destOrd="0" parTransId="{BA785276-3A72-4FD8-95DE-4B1BD242B8C0}" sibTransId="{352C1AB9-688C-48CF-8E10-633F565F07ED}"/>
    <dgm:cxn modelId="{EDEBD256-DF80-4C87-83BE-79AA03D6473F}" srcId="{18CE2AE4-09EB-4934-9BBA-2086A25FBBA1}" destId="{B8FAE520-82BE-4A12-BF63-16E02C722D1B}" srcOrd="2" destOrd="0" parTransId="{48D22DBA-A2AB-4E25-B274-6FBB3C44E75A}" sibTransId="{CE819371-7CEF-4832-A15F-57F8CE16F0CA}"/>
    <dgm:cxn modelId="{5DB1C95A-FADF-435C-A65B-BEA6FE9CDB27}" type="presOf" srcId="{9C19A994-F902-4C34-A1E1-03EC2F4FF172}" destId="{11BC20C6-1FA1-40B1-8F97-50A233028960}" srcOrd="0" destOrd="0" presId="urn:microsoft.com/office/officeart/2005/8/layout/default"/>
    <dgm:cxn modelId="{35E6DC7D-1D59-4628-B64C-B888439B4B8D}" srcId="{18CE2AE4-09EB-4934-9BBA-2086A25FBBA1}" destId="{D57F6745-0697-4171-B60B-9009E045DF42}" srcOrd="4" destOrd="0" parTransId="{1DD1EC5E-B2B8-458D-95BF-902240D7E4A2}" sibTransId="{1CBA21B3-3229-41E9-9CA2-F935457E8C42}"/>
    <dgm:cxn modelId="{8853C6AF-B5EB-4268-9213-383A3263C763}" type="presOf" srcId="{18CE2AE4-09EB-4934-9BBA-2086A25FBBA1}" destId="{0A42CDC1-2920-4DAF-ACD8-733AEDAC8033}" srcOrd="0" destOrd="0" presId="urn:microsoft.com/office/officeart/2005/8/layout/default"/>
    <dgm:cxn modelId="{399D5CC4-CF5A-4A0C-8A18-9E68D4B8DFFA}" type="presOf" srcId="{4556A8EE-45CE-4694-819B-55B9C511115F}" destId="{79F0F02A-5913-4AF3-B6CB-1C5BC9D2DE3E}" srcOrd="0" destOrd="0" presId="urn:microsoft.com/office/officeart/2005/8/layout/default"/>
    <dgm:cxn modelId="{98E5B117-9410-4B2E-B5FE-942E34868353}" type="presParOf" srcId="{0A42CDC1-2920-4DAF-ACD8-733AEDAC8033}" destId="{11BC20C6-1FA1-40B1-8F97-50A233028960}" srcOrd="0" destOrd="0" presId="urn:microsoft.com/office/officeart/2005/8/layout/default"/>
    <dgm:cxn modelId="{095E7CAE-BF3A-44F2-A54E-9E263D9AB0F5}" type="presParOf" srcId="{0A42CDC1-2920-4DAF-ACD8-733AEDAC8033}" destId="{0A76F490-45EC-453A-A821-E76EFB252BF8}" srcOrd="1" destOrd="0" presId="urn:microsoft.com/office/officeart/2005/8/layout/default"/>
    <dgm:cxn modelId="{89BF0A4B-300D-4A2F-9820-C98A18D39A24}" type="presParOf" srcId="{0A42CDC1-2920-4DAF-ACD8-733AEDAC8033}" destId="{ACD7FF13-3CA3-4E20-8224-C87839737E48}" srcOrd="2" destOrd="0" presId="urn:microsoft.com/office/officeart/2005/8/layout/default"/>
    <dgm:cxn modelId="{DCDCA427-3720-4124-ADF2-8B37DBC88D17}" type="presParOf" srcId="{0A42CDC1-2920-4DAF-ACD8-733AEDAC8033}" destId="{87EC9313-E58A-45AE-89B4-C283C80BF71C}" srcOrd="3" destOrd="0" presId="urn:microsoft.com/office/officeart/2005/8/layout/default"/>
    <dgm:cxn modelId="{6F96E0DC-BE31-401F-B5A3-6713977DB44B}" type="presParOf" srcId="{0A42CDC1-2920-4DAF-ACD8-733AEDAC8033}" destId="{6293D091-336C-471D-B79C-B29D83EDD271}" srcOrd="4" destOrd="0" presId="urn:microsoft.com/office/officeart/2005/8/layout/default"/>
    <dgm:cxn modelId="{3419036A-E131-4228-AE16-625E821AAB6B}" type="presParOf" srcId="{0A42CDC1-2920-4DAF-ACD8-733AEDAC8033}" destId="{EDDCA7CD-94DB-412D-8738-878D9B4172C4}" srcOrd="5" destOrd="0" presId="urn:microsoft.com/office/officeart/2005/8/layout/default"/>
    <dgm:cxn modelId="{5727662D-BF52-4B46-A90E-9B2083F808FB}" type="presParOf" srcId="{0A42CDC1-2920-4DAF-ACD8-733AEDAC8033}" destId="{79F0F02A-5913-4AF3-B6CB-1C5BC9D2DE3E}" srcOrd="6" destOrd="0" presId="urn:microsoft.com/office/officeart/2005/8/layout/default"/>
    <dgm:cxn modelId="{0A0E4472-C11B-4BEC-BE7F-6B923860BD3B}" type="presParOf" srcId="{0A42CDC1-2920-4DAF-ACD8-733AEDAC8033}" destId="{F85B39FE-C98B-4678-A3C6-F5A3ED0338B5}" srcOrd="7" destOrd="0" presId="urn:microsoft.com/office/officeart/2005/8/layout/default"/>
    <dgm:cxn modelId="{A8445EE8-39C5-45BE-B07D-57CF96744965}" type="presParOf" srcId="{0A42CDC1-2920-4DAF-ACD8-733AEDAC8033}" destId="{F0413400-8024-4546-8D69-484D3E076799}" srcOrd="8" destOrd="0" presId="urn:microsoft.com/office/officeart/2005/8/layout/default"/>
    <dgm:cxn modelId="{231EB532-3327-4F16-A982-62FD7FBDCCD2}" type="presParOf" srcId="{0A42CDC1-2920-4DAF-ACD8-733AEDAC8033}" destId="{C1037B9D-D574-40AE-A0A6-8EC436A2054D}" srcOrd="9" destOrd="0" presId="urn:microsoft.com/office/officeart/2005/8/layout/default"/>
    <dgm:cxn modelId="{A79A7699-D24D-41BF-94F7-06168456EBD2}" type="presParOf" srcId="{0A42CDC1-2920-4DAF-ACD8-733AEDAC8033}" destId="{F1A42975-72E5-4122-8BE5-DB7E455135F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CECAC7-FA53-4B32-B364-39630835776F}" type="doc">
      <dgm:prSet loTypeId="urn:microsoft.com/office/officeart/2018/2/layout/IconVerticalSolidList" loCatId="icon" qsTypeId="urn:microsoft.com/office/officeart/2005/8/quickstyle/simple1#1" qsCatId="simple" csTypeId="urn:microsoft.com/office/officeart/2005/8/colors/accent2_2#1" csCatId="accent2" phldr="1"/>
      <dgm:spPr/>
      <dgm:t>
        <a:bodyPr/>
        <a:lstStyle/>
        <a:p>
          <a:endParaRPr lang="en-US"/>
        </a:p>
      </dgm:t>
    </dgm:pt>
    <dgm:pt modelId="{344AA8D3-A10E-4E3A-B360-9EF0310529E7}">
      <dgm:prSet/>
      <dgm:spPr/>
      <dgm:t>
        <a:bodyPr/>
        <a:lstStyle/>
        <a:p>
          <a:r>
            <a:rPr lang="en-GB" noProof="0" dirty="0"/>
            <a:t>Understand the communication process </a:t>
          </a:r>
        </a:p>
      </dgm:t>
    </dgm:pt>
    <dgm:pt modelId="{912CE659-9F88-47B9-B12F-4247BF886FC1}" type="parTrans" cxnId="{EA8032EE-BCD0-471D-9395-3612BE5E28E8}">
      <dgm:prSet/>
      <dgm:spPr/>
      <dgm:t>
        <a:bodyPr/>
        <a:lstStyle/>
        <a:p>
          <a:endParaRPr lang="en-US"/>
        </a:p>
      </dgm:t>
    </dgm:pt>
    <dgm:pt modelId="{58472185-F02C-4F68-B1DE-221E1C744E5D}" type="sibTrans" cxnId="{EA8032EE-BCD0-471D-9395-3612BE5E28E8}">
      <dgm:prSet/>
      <dgm:spPr/>
      <dgm:t>
        <a:bodyPr/>
        <a:lstStyle/>
        <a:p>
          <a:endParaRPr lang="en-US"/>
        </a:p>
      </dgm:t>
    </dgm:pt>
    <dgm:pt modelId="{53963216-C3DA-40AB-9618-1556F3B77CD8}">
      <dgm:prSet/>
      <dgm:spPr/>
      <dgm:t>
        <a:bodyPr/>
        <a:lstStyle/>
        <a:p>
          <a:r>
            <a:rPr lang="en-GB" noProof="0" dirty="0"/>
            <a:t>Different methods of communication</a:t>
          </a:r>
        </a:p>
      </dgm:t>
    </dgm:pt>
    <dgm:pt modelId="{EF26796F-BA48-422D-B103-7087D7E9ADB7}" type="parTrans" cxnId="{92D4F8CB-4450-4884-B09B-39421F919978}">
      <dgm:prSet/>
      <dgm:spPr/>
      <dgm:t>
        <a:bodyPr/>
        <a:lstStyle/>
        <a:p>
          <a:endParaRPr lang="en-US"/>
        </a:p>
      </dgm:t>
    </dgm:pt>
    <dgm:pt modelId="{AC9264E0-18E3-49BA-938B-79CF4DC0BB79}" type="sibTrans" cxnId="{92D4F8CB-4450-4884-B09B-39421F919978}">
      <dgm:prSet/>
      <dgm:spPr/>
      <dgm:t>
        <a:bodyPr/>
        <a:lstStyle/>
        <a:p>
          <a:endParaRPr lang="en-US"/>
        </a:p>
      </dgm:t>
    </dgm:pt>
    <dgm:pt modelId="{6729D73E-FF53-4CD5-88D8-5948F1CFA4D7}">
      <dgm:prSet/>
      <dgm:spPr/>
      <dgm:t>
        <a:bodyPr/>
        <a:lstStyle/>
        <a:p>
          <a:r>
            <a:rPr lang="en-GB" noProof="0" dirty="0"/>
            <a:t>How to assess your own communication effectiveness</a:t>
          </a:r>
        </a:p>
      </dgm:t>
    </dgm:pt>
    <dgm:pt modelId="{F3A186BE-5CE1-49FA-A2B5-B8EE6456F2CF}" type="parTrans" cxnId="{A164C6C7-B727-4F09-B4C9-28E122642950}">
      <dgm:prSet/>
      <dgm:spPr/>
      <dgm:t>
        <a:bodyPr/>
        <a:lstStyle/>
        <a:p>
          <a:endParaRPr lang="en-US"/>
        </a:p>
      </dgm:t>
    </dgm:pt>
    <dgm:pt modelId="{8775BB1C-273C-4E09-B15F-DACF669D11D8}" type="sibTrans" cxnId="{A164C6C7-B727-4F09-B4C9-28E122642950}">
      <dgm:prSet/>
      <dgm:spPr/>
      <dgm:t>
        <a:bodyPr/>
        <a:lstStyle/>
        <a:p>
          <a:endParaRPr lang="en-US"/>
        </a:p>
      </dgm:t>
    </dgm:pt>
    <dgm:pt modelId="{B856EDEC-E395-495C-8DC2-DC47F0183767}">
      <dgm:prSet/>
      <dgm:spPr/>
      <dgm:t>
        <a:bodyPr/>
        <a:lstStyle/>
        <a:p>
          <a:r>
            <a:rPr lang="en-GB" noProof="0" dirty="0"/>
            <a:t>How good communicators influence others</a:t>
          </a:r>
        </a:p>
      </dgm:t>
    </dgm:pt>
    <dgm:pt modelId="{0A972759-839B-414D-AE8F-035DC935D65D}" type="parTrans" cxnId="{153470DA-1EC7-4E94-BF43-8EBF7B6B2EBC}">
      <dgm:prSet/>
      <dgm:spPr/>
      <dgm:t>
        <a:bodyPr/>
        <a:lstStyle/>
        <a:p>
          <a:endParaRPr lang="en-US"/>
        </a:p>
      </dgm:t>
    </dgm:pt>
    <dgm:pt modelId="{108E0CD8-CBFD-4837-BEDF-D140C1B35472}" type="sibTrans" cxnId="{153470DA-1EC7-4E94-BF43-8EBF7B6B2EBC}">
      <dgm:prSet/>
      <dgm:spPr/>
      <dgm:t>
        <a:bodyPr/>
        <a:lstStyle/>
        <a:p>
          <a:endParaRPr lang="en-US"/>
        </a:p>
      </dgm:t>
    </dgm:pt>
    <dgm:pt modelId="{5A78E7A6-434B-43DC-8D24-064751004AD4}">
      <dgm:prSet/>
      <dgm:spPr/>
      <dgm:t>
        <a:bodyPr/>
        <a:lstStyle/>
        <a:p>
          <a:r>
            <a:rPr lang="en-GB" noProof="0" dirty="0"/>
            <a:t>Your role in successful communication</a:t>
          </a:r>
        </a:p>
      </dgm:t>
    </dgm:pt>
    <dgm:pt modelId="{3474E5DA-C8B8-46E4-B2DC-6247A1DE1D17}" type="parTrans" cxnId="{D08B6A21-EC8D-4F70-A17B-3C855C6FCE82}">
      <dgm:prSet/>
      <dgm:spPr/>
      <dgm:t>
        <a:bodyPr/>
        <a:lstStyle/>
        <a:p>
          <a:endParaRPr lang="en-US"/>
        </a:p>
      </dgm:t>
    </dgm:pt>
    <dgm:pt modelId="{B06866DC-BF2F-46B6-ABFA-D7A70FAA5F52}" type="sibTrans" cxnId="{D08B6A21-EC8D-4F70-A17B-3C855C6FCE82}">
      <dgm:prSet/>
      <dgm:spPr/>
      <dgm:t>
        <a:bodyPr/>
        <a:lstStyle/>
        <a:p>
          <a:endParaRPr lang="en-US"/>
        </a:p>
      </dgm:t>
    </dgm:pt>
    <dgm:pt modelId="{ACA31CEE-206E-4DAB-A75E-43D14C7554FE}">
      <dgm:prSet/>
      <dgm:spPr/>
      <dgm:t>
        <a:bodyPr/>
        <a:lstStyle/>
        <a:p>
          <a:r>
            <a:rPr lang="en-GB" noProof="0" dirty="0"/>
            <a:t>Importance of employee voice</a:t>
          </a:r>
        </a:p>
      </dgm:t>
    </dgm:pt>
    <dgm:pt modelId="{E5610130-555E-482A-BB41-B2939424EC94}" type="parTrans" cxnId="{2121B359-6BE4-4402-894C-E6A0748F71D6}">
      <dgm:prSet/>
      <dgm:spPr/>
      <dgm:t>
        <a:bodyPr/>
        <a:lstStyle/>
        <a:p>
          <a:endParaRPr lang="en-US"/>
        </a:p>
      </dgm:t>
    </dgm:pt>
    <dgm:pt modelId="{A7775C1A-0E2E-4AAE-A8B0-43589355125B}" type="sibTrans" cxnId="{2121B359-6BE4-4402-894C-E6A0748F71D6}">
      <dgm:prSet/>
      <dgm:spPr/>
      <dgm:t>
        <a:bodyPr/>
        <a:lstStyle/>
        <a:p>
          <a:endParaRPr lang="en-US"/>
        </a:p>
      </dgm:t>
    </dgm:pt>
    <dgm:pt modelId="{FB99DE97-A27B-4202-A5D9-FD6EBF250860}">
      <dgm:prSet/>
      <dgm:spPr/>
      <dgm:t>
        <a:bodyPr/>
        <a:lstStyle/>
        <a:p>
          <a:r>
            <a:rPr lang="en-GB" noProof="0" dirty="0"/>
            <a:t>Communication planning and assessment</a:t>
          </a:r>
        </a:p>
      </dgm:t>
    </dgm:pt>
    <dgm:pt modelId="{A6109CDA-9019-485D-B175-AA51E9D10BF6}" type="parTrans" cxnId="{F7E7B6A4-5E2B-4DE8-95EA-BCD05C22390E}">
      <dgm:prSet/>
      <dgm:spPr/>
      <dgm:t>
        <a:bodyPr/>
        <a:lstStyle/>
        <a:p>
          <a:endParaRPr lang="en-US"/>
        </a:p>
      </dgm:t>
    </dgm:pt>
    <dgm:pt modelId="{57645321-1790-4FFD-9494-8619DADB4B70}" type="sibTrans" cxnId="{F7E7B6A4-5E2B-4DE8-95EA-BCD05C22390E}">
      <dgm:prSet/>
      <dgm:spPr/>
      <dgm:t>
        <a:bodyPr/>
        <a:lstStyle/>
        <a:p>
          <a:endParaRPr lang="en-US"/>
        </a:p>
      </dgm:t>
    </dgm:pt>
    <dgm:pt modelId="{45718465-68EC-4227-8E24-6DA2FDDE73E9}" type="pres">
      <dgm:prSet presAssocID="{23CECAC7-FA53-4B32-B364-39630835776F}" presName="root" presStyleCnt="0">
        <dgm:presLayoutVars>
          <dgm:dir/>
          <dgm:resizeHandles val="exact"/>
        </dgm:presLayoutVars>
      </dgm:prSet>
      <dgm:spPr/>
    </dgm:pt>
    <dgm:pt modelId="{D807075F-150F-44A7-A8A4-7837957C6B55}" type="pres">
      <dgm:prSet presAssocID="{344AA8D3-A10E-4E3A-B360-9EF0310529E7}" presName="compNode" presStyleCnt="0"/>
      <dgm:spPr/>
    </dgm:pt>
    <dgm:pt modelId="{1C79C6FB-DDC2-48AC-B0C7-CC6E6E9C1D4C}" type="pres">
      <dgm:prSet presAssocID="{344AA8D3-A10E-4E3A-B360-9EF0310529E7}" presName="bgRect" presStyleLbl="bgShp" presStyleIdx="0" presStyleCnt="7"/>
      <dgm:spPr/>
    </dgm:pt>
    <dgm:pt modelId="{A41861A7-473A-4698-81F9-4B2E2C351C41}" type="pres">
      <dgm:prSet presAssocID="{344AA8D3-A10E-4E3A-B360-9EF0310529E7}"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at"/>
        </a:ext>
      </dgm:extLst>
    </dgm:pt>
    <dgm:pt modelId="{5B6E03F0-9A47-40C4-B790-D435347174EF}" type="pres">
      <dgm:prSet presAssocID="{344AA8D3-A10E-4E3A-B360-9EF0310529E7}" presName="spaceRect" presStyleCnt="0"/>
      <dgm:spPr/>
    </dgm:pt>
    <dgm:pt modelId="{10D9E778-E26E-46A8-B7AA-05C5D1181C1B}" type="pres">
      <dgm:prSet presAssocID="{344AA8D3-A10E-4E3A-B360-9EF0310529E7}" presName="parTx" presStyleLbl="revTx" presStyleIdx="0" presStyleCnt="7">
        <dgm:presLayoutVars>
          <dgm:chMax val="0"/>
          <dgm:chPref val="0"/>
        </dgm:presLayoutVars>
      </dgm:prSet>
      <dgm:spPr/>
    </dgm:pt>
    <dgm:pt modelId="{4650057C-7E40-4DAD-A744-3054EB5D997E}" type="pres">
      <dgm:prSet presAssocID="{58472185-F02C-4F68-B1DE-221E1C744E5D}" presName="sibTrans" presStyleCnt="0"/>
      <dgm:spPr/>
    </dgm:pt>
    <dgm:pt modelId="{B6654F77-811B-4070-B2F0-DECAC77D8336}" type="pres">
      <dgm:prSet presAssocID="{53963216-C3DA-40AB-9618-1556F3B77CD8}" presName="compNode" presStyleCnt="0"/>
      <dgm:spPr/>
    </dgm:pt>
    <dgm:pt modelId="{7F9E7041-26A7-4CE8-B378-6A5F7DB31655}" type="pres">
      <dgm:prSet presAssocID="{53963216-C3DA-40AB-9618-1556F3B77CD8}" presName="bgRect" presStyleLbl="bgShp" presStyleIdx="1" presStyleCnt="7"/>
      <dgm:spPr/>
    </dgm:pt>
    <dgm:pt modelId="{5A30F326-3923-4C8D-8D94-B26990A6A59C}" type="pres">
      <dgm:prSet presAssocID="{53963216-C3DA-40AB-9618-1556F3B77CD8}"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mail"/>
        </a:ext>
      </dgm:extLst>
    </dgm:pt>
    <dgm:pt modelId="{C2BBDB64-118B-49EE-B3AD-579B544B8938}" type="pres">
      <dgm:prSet presAssocID="{53963216-C3DA-40AB-9618-1556F3B77CD8}" presName="spaceRect" presStyleCnt="0"/>
      <dgm:spPr/>
    </dgm:pt>
    <dgm:pt modelId="{C903F0A0-5B4B-444F-B887-6F880A7085F9}" type="pres">
      <dgm:prSet presAssocID="{53963216-C3DA-40AB-9618-1556F3B77CD8}" presName="parTx" presStyleLbl="revTx" presStyleIdx="1" presStyleCnt="7">
        <dgm:presLayoutVars>
          <dgm:chMax val="0"/>
          <dgm:chPref val="0"/>
        </dgm:presLayoutVars>
      </dgm:prSet>
      <dgm:spPr/>
    </dgm:pt>
    <dgm:pt modelId="{4235B316-3CFA-4F21-829F-A3D53B44FEDB}" type="pres">
      <dgm:prSet presAssocID="{AC9264E0-18E3-49BA-938B-79CF4DC0BB79}" presName="sibTrans" presStyleCnt="0"/>
      <dgm:spPr/>
    </dgm:pt>
    <dgm:pt modelId="{A031E46E-371D-408A-B937-5A113ED50643}" type="pres">
      <dgm:prSet presAssocID="{6729D73E-FF53-4CD5-88D8-5948F1CFA4D7}" presName="compNode" presStyleCnt="0"/>
      <dgm:spPr/>
    </dgm:pt>
    <dgm:pt modelId="{703BDB1C-EB9E-4170-BBF3-87AF8A740018}" type="pres">
      <dgm:prSet presAssocID="{6729D73E-FF53-4CD5-88D8-5948F1CFA4D7}" presName="bgRect" presStyleLbl="bgShp" presStyleIdx="2" presStyleCnt="7"/>
      <dgm:spPr/>
    </dgm:pt>
    <dgm:pt modelId="{CDE46527-F78A-4354-9853-7B7AC2B61392}" type="pres">
      <dgm:prSet presAssocID="{6729D73E-FF53-4CD5-88D8-5948F1CFA4D7}"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DC9D4C2F-3E84-4715-9F9B-E0DEEDA268E5}" type="pres">
      <dgm:prSet presAssocID="{6729D73E-FF53-4CD5-88D8-5948F1CFA4D7}" presName="spaceRect" presStyleCnt="0"/>
      <dgm:spPr/>
    </dgm:pt>
    <dgm:pt modelId="{B9B38BD0-7B15-430A-A419-FA0650B1F03D}" type="pres">
      <dgm:prSet presAssocID="{6729D73E-FF53-4CD5-88D8-5948F1CFA4D7}" presName="parTx" presStyleLbl="revTx" presStyleIdx="2" presStyleCnt="7">
        <dgm:presLayoutVars>
          <dgm:chMax val="0"/>
          <dgm:chPref val="0"/>
        </dgm:presLayoutVars>
      </dgm:prSet>
      <dgm:spPr/>
    </dgm:pt>
    <dgm:pt modelId="{C2BD550A-B036-44DC-8AEA-E167B2E73224}" type="pres">
      <dgm:prSet presAssocID="{8775BB1C-273C-4E09-B15F-DACF669D11D8}" presName="sibTrans" presStyleCnt="0"/>
      <dgm:spPr/>
    </dgm:pt>
    <dgm:pt modelId="{25D9C539-4A96-4060-9D7A-D3E8F119D78F}" type="pres">
      <dgm:prSet presAssocID="{B856EDEC-E395-495C-8DC2-DC47F0183767}" presName="compNode" presStyleCnt="0"/>
      <dgm:spPr/>
    </dgm:pt>
    <dgm:pt modelId="{C813F6C2-5615-44BD-8832-DAD5F723A31F}" type="pres">
      <dgm:prSet presAssocID="{B856EDEC-E395-495C-8DC2-DC47F0183767}" presName="bgRect" presStyleLbl="bgShp" presStyleIdx="3" presStyleCnt="7"/>
      <dgm:spPr/>
    </dgm:pt>
    <dgm:pt modelId="{A4F82C35-E7B5-431D-9458-F969A8B90EE2}" type="pres">
      <dgm:prSet presAssocID="{B856EDEC-E395-495C-8DC2-DC47F0183767}"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5844FE15-9ACC-46F2-AD86-8F0225EE2E10}" type="pres">
      <dgm:prSet presAssocID="{B856EDEC-E395-495C-8DC2-DC47F0183767}" presName="spaceRect" presStyleCnt="0"/>
      <dgm:spPr/>
    </dgm:pt>
    <dgm:pt modelId="{3C39AD45-4175-4F3E-B655-BDABDABFB624}" type="pres">
      <dgm:prSet presAssocID="{B856EDEC-E395-495C-8DC2-DC47F0183767}" presName="parTx" presStyleLbl="revTx" presStyleIdx="3" presStyleCnt="7">
        <dgm:presLayoutVars>
          <dgm:chMax val="0"/>
          <dgm:chPref val="0"/>
        </dgm:presLayoutVars>
      </dgm:prSet>
      <dgm:spPr/>
    </dgm:pt>
    <dgm:pt modelId="{C403F563-F61D-4257-93F2-B4104AE0F52F}" type="pres">
      <dgm:prSet presAssocID="{108E0CD8-CBFD-4837-BEDF-D140C1B35472}" presName="sibTrans" presStyleCnt="0"/>
      <dgm:spPr/>
    </dgm:pt>
    <dgm:pt modelId="{66040484-5DFC-464F-B97C-848315D11182}" type="pres">
      <dgm:prSet presAssocID="{5A78E7A6-434B-43DC-8D24-064751004AD4}" presName="compNode" presStyleCnt="0"/>
      <dgm:spPr/>
    </dgm:pt>
    <dgm:pt modelId="{25AB5900-AA8E-4B75-8C51-AD67D51B3F9D}" type="pres">
      <dgm:prSet presAssocID="{5A78E7A6-434B-43DC-8D24-064751004AD4}" presName="bgRect" presStyleLbl="bgShp" presStyleIdx="4" presStyleCnt="7"/>
      <dgm:spPr/>
    </dgm:pt>
    <dgm:pt modelId="{C1D39874-E557-4A28-A34D-2FFC42BA7382}" type="pres">
      <dgm:prSet presAssocID="{5A78E7A6-434B-43DC-8D24-064751004AD4}"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andshake"/>
        </a:ext>
      </dgm:extLst>
    </dgm:pt>
    <dgm:pt modelId="{BDE34DCC-6276-4C3C-8765-B8B5A0A90864}" type="pres">
      <dgm:prSet presAssocID="{5A78E7A6-434B-43DC-8D24-064751004AD4}" presName="spaceRect" presStyleCnt="0"/>
      <dgm:spPr/>
    </dgm:pt>
    <dgm:pt modelId="{8F5ABAD8-33C4-483E-9EDD-2F789D0998D8}" type="pres">
      <dgm:prSet presAssocID="{5A78E7A6-434B-43DC-8D24-064751004AD4}" presName="parTx" presStyleLbl="revTx" presStyleIdx="4" presStyleCnt="7">
        <dgm:presLayoutVars>
          <dgm:chMax val="0"/>
          <dgm:chPref val="0"/>
        </dgm:presLayoutVars>
      </dgm:prSet>
      <dgm:spPr/>
    </dgm:pt>
    <dgm:pt modelId="{1C88DAD4-57D7-4985-8306-5067FC05A6B8}" type="pres">
      <dgm:prSet presAssocID="{B06866DC-BF2F-46B6-ABFA-D7A70FAA5F52}" presName="sibTrans" presStyleCnt="0"/>
      <dgm:spPr/>
    </dgm:pt>
    <dgm:pt modelId="{BE83CA51-18A8-426A-83C9-E70D82571B2C}" type="pres">
      <dgm:prSet presAssocID="{ACA31CEE-206E-4DAB-A75E-43D14C7554FE}" presName="compNode" presStyleCnt="0"/>
      <dgm:spPr/>
    </dgm:pt>
    <dgm:pt modelId="{556C3E4A-E7F2-4A3D-880C-16C6ACB9C849}" type="pres">
      <dgm:prSet presAssocID="{ACA31CEE-206E-4DAB-A75E-43D14C7554FE}" presName="bgRect" presStyleLbl="bgShp" presStyleIdx="5" presStyleCnt="7"/>
      <dgm:spPr/>
    </dgm:pt>
    <dgm:pt modelId="{828AAD0E-6537-4244-8530-1C7C40C60A4C}" type="pres">
      <dgm:prSet presAssocID="{ACA31CEE-206E-4DAB-A75E-43D14C7554FE}"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gaphone"/>
        </a:ext>
      </dgm:extLst>
    </dgm:pt>
    <dgm:pt modelId="{A3AD935E-8019-41B0-98C4-05D2D8D47268}" type="pres">
      <dgm:prSet presAssocID="{ACA31CEE-206E-4DAB-A75E-43D14C7554FE}" presName="spaceRect" presStyleCnt="0"/>
      <dgm:spPr/>
    </dgm:pt>
    <dgm:pt modelId="{A082755A-E483-4755-95C2-D9BAB6838B0D}" type="pres">
      <dgm:prSet presAssocID="{ACA31CEE-206E-4DAB-A75E-43D14C7554FE}" presName="parTx" presStyleLbl="revTx" presStyleIdx="5" presStyleCnt="7">
        <dgm:presLayoutVars>
          <dgm:chMax val="0"/>
          <dgm:chPref val="0"/>
        </dgm:presLayoutVars>
      </dgm:prSet>
      <dgm:spPr/>
    </dgm:pt>
    <dgm:pt modelId="{5AEA257D-B559-494A-AE2E-CA22A03C085D}" type="pres">
      <dgm:prSet presAssocID="{A7775C1A-0E2E-4AAE-A8B0-43589355125B}" presName="sibTrans" presStyleCnt="0"/>
      <dgm:spPr/>
    </dgm:pt>
    <dgm:pt modelId="{697673CD-4343-4110-B202-53E29F7A9816}" type="pres">
      <dgm:prSet presAssocID="{FB99DE97-A27B-4202-A5D9-FD6EBF250860}" presName="compNode" presStyleCnt="0"/>
      <dgm:spPr/>
    </dgm:pt>
    <dgm:pt modelId="{A3E44929-3204-40F3-9F6B-EB7CA25A4CA8}" type="pres">
      <dgm:prSet presAssocID="{FB99DE97-A27B-4202-A5D9-FD6EBF250860}" presName="bgRect" presStyleLbl="bgShp" presStyleIdx="6" presStyleCnt="7"/>
      <dgm:spPr/>
    </dgm:pt>
    <dgm:pt modelId="{740E3E04-B474-4A8B-B5D9-B41761EFB6F3}" type="pres">
      <dgm:prSet presAssocID="{FB99DE97-A27B-4202-A5D9-FD6EBF250860}"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CheckList"/>
        </a:ext>
      </dgm:extLst>
    </dgm:pt>
    <dgm:pt modelId="{47E1A180-8D3A-4F64-96D3-B01D2505675C}" type="pres">
      <dgm:prSet presAssocID="{FB99DE97-A27B-4202-A5D9-FD6EBF250860}" presName="spaceRect" presStyleCnt="0"/>
      <dgm:spPr/>
    </dgm:pt>
    <dgm:pt modelId="{0F301913-C1A9-4AC0-AD65-A520B9C2508D}" type="pres">
      <dgm:prSet presAssocID="{FB99DE97-A27B-4202-A5D9-FD6EBF250860}" presName="parTx" presStyleLbl="revTx" presStyleIdx="6" presStyleCnt="7">
        <dgm:presLayoutVars>
          <dgm:chMax val="0"/>
          <dgm:chPref val="0"/>
        </dgm:presLayoutVars>
      </dgm:prSet>
      <dgm:spPr/>
    </dgm:pt>
  </dgm:ptLst>
  <dgm:cxnLst>
    <dgm:cxn modelId="{84FF7C19-CD2C-46F2-B986-CAA3EBB31FFD}" type="presOf" srcId="{23CECAC7-FA53-4B32-B364-39630835776F}" destId="{45718465-68EC-4227-8E24-6DA2FDDE73E9}" srcOrd="0" destOrd="0" presId="urn:microsoft.com/office/officeart/2018/2/layout/IconVerticalSolidList"/>
    <dgm:cxn modelId="{D08B6A21-EC8D-4F70-A17B-3C855C6FCE82}" srcId="{23CECAC7-FA53-4B32-B364-39630835776F}" destId="{5A78E7A6-434B-43DC-8D24-064751004AD4}" srcOrd="4" destOrd="0" parTransId="{3474E5DA-C8B8-46E4-B2DC-6247A1DE1D17}" sibTransId="{B06866DC-BF2F-46B6-ABFA-D7A70FAA5F52}"/>
    <dgm:cxn modelId="{D743BC60-C438-4EED-A614-BC066B7EA17E}" type="presOf" srcId="{53963216-C3DA-40AB-9618-1556F3B77CD8}" destId="{C903F0A0-5B4B-444F-B887-6F880A7085F9}" srcOrd="0" destOrd="0" presId="urn:microsoft.com/office/officeart/2018/2/layout/IconVerticalSolidList"/>
    <dgm:cxn modelId="{CA01394E-C77B-420A-9FB0-F75A56B240D3}" type="presOf" srcId="{FB99DE97-A27B-4202-A5D9-FD6EBF250860}" destId="{0F301913-C1A9-4AC0-AD65-A520B9C2508D}" srcOrd="0" destOrd="0" presId="urn:microsoft.com/office/officeart/2018/2/layout/IconVerticalSolidList"/>
    <dgm:cxn modelId="{2121B359-6BE4-4402-894C-E6A0748F71D6}" srcId="{23CECAC7-FA53-4B32-B364-39630835776F}" destId="{ACA31CEE-206E-4DAB-A75E-43D14C7554FE}" srcOrd="5" destOrd="0" parTransId="{E5610130-555E-482A-BB41-B2939424EC94}" sibTransId="{A7775C1A-0E2E-4AAE-A8B0-43589355125B}"/>
    <dgm:cxn modelId="{76E8D796-F918-49CE-A42E-6676DC81F16E}" type="presOf" srcId="{B856EDEC-E395-495C-8DC2-DC47F0183767}" destId="{3C39AD45-4175-4F3E-B655-BDABDABFB624}" srcOrd="0" destOrd="0" presId="urn:microsoft.com/office/officeart/2018/2/layout/IconVerticalSolidList"/>
    <dgm:cxn modelId="{E7DCF796-AFD5-45B1-B4B1-5E8DCF30D1C5}" type="presOf" srcId="{5A78E7A6-434B-43DC-8D24-064751004AD4}" destId="{8F5ABAD8-33C4-483E-9EDD-2F789D0998D8}" srcOrd="0" destOrd="0" presId="urn:microsoft.com/office/officeart/2018/2/layout/IconVerticalSolidList"/>
    <dgm:cxn modelId="{F7E7B6A4-5E2B-4DE8-95EA-BCD05C22390E}" srcId="{23CECAC7-FA53-4B32-B364-39630835776F}" destId="{FB99DE97-A27B-4202-A5D9-FD6EBF250860}" srcOrd="6" destOrd="0" parTransId="{A6109CDA-9019-485D-B175-AA51E9D10BF6}" sibTransId="{57645321-1790-4FFD-9494-8619DADB4B70}"/>
    <dgm:cxn modelId="{4933A5C2-997E-4DC7-9791-91B28B3407D9}" type="presOf" srcId="{ACA31CEE-206E-4DAB-A75E-43D14C7554FE}" destId="{A082755A-E483-4755-95C2-D9BAB6838B0D}" srcOrd="0" destOrd="0" presId="urn:microsoft.com/office/officeart/2018/2/layout/IconVerticalSolidList"/>
    <dgm:cxn modelId="{A164C6C7-B727-4F09-B4C9-28E122642950}" srcId="{23CECAC7-FA53-4B32-B364-39630835776F}" destId="{6729D73E-FF53-4CD5-88D8-5948F1CFA4D7}" srcOrd="2" destOrd="0" parTransId="{F3A186BE-5CE1-49FA-A2B5-B8EE6456F2CF}" sibTransId="{8775BB1C-273C-4E09-B15F-DACF669D11D8}"/>
    <dgm:cxn modelId="{92D4F8CB-4450-4884-B09B-39421F919978}" srcId="{23CECAC7-FA53-4B32-B364-39630835776F}" destId="{53963216-C3DA-40AB-9618-1556F3B77CD8}" srcOrd="1" destOrd="0" parTransId="{EF26796F-BA48-422D-B103-7087D7E9ADB7}" sibTransId="{AC9264E0-18E3-49BA-938B-79CF4DC0BB79}"/>
    <dgm:cxn modelId="{153470DA-1EC7-4E94-BF43-8EBF7B6B2EBC}" srcId="{23CECAC7-FA53-4B32-B364-39630835776F}" destId="{B856EDEC-E395-495C-8DC2-DC47F0183767}" srcOrd="3" destOrd="0" parTransId="{0A972759-839B-414D-AE8F-035DC935D65D}" sibTransId="{108E0CD8-CBFD-4837-BEDF-D140C1B35472}"/>
    <dgm:cxn modelId="{F28AF2DC-1AC6-488A-8F5D-635ED6899F38}" type="presOf" srcId="{344AA8D3-A10E-4E3A-B360-9EF0310529E7}" destId="{10D9E778-E26E-46A8-B7AA-05C5D1181C1B}" srcOrd="0" destOrd="0" presId="urn:microsoft.com/office/officeart/2018/2/layout/IconVerticalSolidList"/>
    <dgm:cxn modelId="{EA8032EE-BCD0-471D-9395-3612BE5E28E8}" srcId="{23CECAC7-FA53-4B32-B364-39630835776F}" destId="{344AA8D3-A10E-4E3A-B360-9EF0310529E7}" srcOrd="0" destOrd="0" parTransId="{912CE659-9F88-47B9-B12F-4247BF886FC1}" sibTransId="{58472185-F02C-4F68-B1DE-221E1C744E5D}"/>
    <dgm:cxn modelId="{A99A3EF5-AA07-4B01-91D8-005BBCB7D6EB}" type="presOf" srcId="{6729D73E-FF53-4CD5-88D8-5948F1CFA4D7}" destId="{B9B38BD0-7B15-430A-A419-FA0650B1F03D}" srcOrd="0" destOrd="0" presId="urn:microsoft.com/office/officeart/2018/2/layout/IconVerticalSolidList"/>
    <dgm:cxn modelId="{EE006AC8-11C1-4CCC-AFD7-4B8405F776D5}" type="presParOf" srcId="{45718465-68EC-4227-8E24-6DA2FDDE73E9}" destId="{D807075F-150F-44A7-A8A4-7837957C6B55}" srcOrd="0" destOrd="0" presId="urn:microsoft.com/office/officeart/2018/2/layout/IconVerticalSolidList"/>
    <dgm:cxn modelId="{796C08DC-D2BD-4CDB-9056-C0E5D203BE18}" type="presParOf" srcId="{D807075F-150F-44A7-A8A4-7837957C6B55}" destId="{1C79C6FB-DDC2-48AC-B0C7-CC6E6E9C1D4C}" srcOrd="0" destOrd="0" presId="urn:microsoft.com/office/officeart/2018/2/layout/IconVerticalSolidList"/>
    <dgm:cxn modelId="{7E069052-3A65-4775-B7B6-73EE8372AFCE}" type="presParOf" srcId="{D807075F-150F-44A7-A8A4-7837957C6B55}" destId="{A41861A7-473A-4698-81F9-4B2E2C351C41}" srcOrd="1" destOrd="0" presId="urn:microsoft.com/office/officeart/2018/2/layout/IconVerticalSolidList"/>
    <dgm:cxn modelId="{F447CE56-079A-48E2-990B-BD39FC7D8565}" type="presParOf" srcId="{D807075F-150F-44A7-A8A4-7837957C6B55}" destId="{5B6E03F0-9A47-40C4-B790-D435347174EF}" srcOrd="2" destOrd="0" presId="urn:microsoft.com/office/officeart/2018/2/layout/IconVerticalSolidList"/>
    <dgm:cxn modelId="{DE6960FF-26F1-4D78-A75A-24355EF629C3}" type="presParOf" srcId="{D807075F-150F-44A7-A8A4-7837957C6B55}" destId="{10D9E778-E26E-46A8-B7AA-05C5D1181C1B}" srcOrd="3" destOrd="0" presId="urn:microsoft.com/office/officeart/2018/2/layout/IconVerticalSolidList"/>
    <dgm:cxn modelId="{CDF0BBB2-18D4-4288-998A-BD1C28B44851}" type="presParOf" srcId="{45718465-68EC-4227-8E24-6DA2FDDE73E9}" destId="{4650057C-7E40-4DAD-A744-3054EB5D997E}" srcOrd="1" destOrd="0" presId="urn:microsoft.com/office/officeart/2018/2/layout/IconVerticalSolidList"/>
    <dgm:cxn modelId="{537B5AC3-802D-4459-B785-EBB8DB316EDD}" type="presParOf" srcId="{45718465-68EC-4227-8E24-6DA2FDDE73E9}" destId="{B6654F77-811B-4070-B2F0-DECAC77D8336}" srcOrd="2" destOrd="0" presId="urn:microsoft.com/office/officeart/2018/2/layout/IconVerticalSolidList"/>
    <dgm:cxn modelId="{BA5FE0EE-94F1-4FE0-A7C2-07A2B39C08B5}" type="presParOf" srcId="{B6654F77-811B-4070-B2F0-DECAC77D8336}" destId="{7F9E7041-26A7-4CE8-B378-6A5F7DB31655}" srcOrd="0" destOrd="0" presId="urn:microsoft.com/office/officeart/2018/2/layout/IconVerticalSolidList"/>
    <dgm:cxn modelId="{55FE3A76-BBFE-4576-9131-5EE1577DD6DD}" type="presParOf" srcId="{B6654F77-811B-4070-B2F0-DECAC77D8336}" destId="{5A30F326-3923-4C8D-8D94-B26990A6A59C}" srcOrd="1" destOrd="0" presId="urn:microsoft.com/office/officeart/2018/2/layout/IconVerticalSolidList"/>
    <dgm:cxn modelId="{F51543CD-60EF-4C05-A926-456A3077BD5B}" type="presParOf" srcId="{B6654F77-811B-4070-B2F0-DECAC77D8336}" destId="{C2BBDB64-118B-49EE-B3AD-579B544B8938}" srcOrd="2" destOrd="0" presId="urn:microsoft.com/office/officeart/2018/2/layout/IconVerticalSolidList"/>
    <dgm:cxn modelId="{DE7C01D7-9C20-46B3-AFCE-4955D9B3BCA7}" type="presParOf" srcId="{B6654F77-811B-4070-B2F0-DECAC77D8336}" destId="{C903F0A0-5B4B-444F-B887-6F880A7085F9}" srcOrd="3" destOrd="0" presId="urn:microsoft.com/office/officeart/2018/2/layout/IconVerticalSolidList"/>
    <dgm:cxn modelId="{DEF26D16-3C62-48D0-AB39-E8CAAB7BAD0B}" type="presParOf" srcId="{45718465-68EC-4227-8E24-6DA2FDDE73E9}" destId="{4235B316-3CFA-4F21-829F-A3D53B44FEDB}" srcOrd="3" destOrd="0" presId="urn:microsoft.com/office/officeart/2018/2/layout/IconVerticalSolidList"/>
    <dgm:cxn modelId="{8D6F70D5-13C3-441F-8563-53F31CDC9F21}" type="presParOf" srcId="{45718465-68EC-4227-8E24-6DA2FDDE73E9}" destId="{A031E46E-371D-408A-B937-5A113ED50643}" srcOrd="4" destOrd="0" presId="urn:microsoft.com/office/officeart/2018/2/layout/IconVerticalSolidList"/>
    <dgm:cxn modelId="{D6BB73F8-9B8D-4EE5-8D30-290E6BBD958D}" type="presParOf" srcId="{A031E46E-371D-408A-B937-5A113ED50643}" destId="{703BDB1C-EB9E-4170-BBF3-87AF8A740018}" srcOrd="0" destOrd="0" presId="urn:microsoft.com/office/officeart/2018/2/layout/IconVerticalSolidList"/>
    <dgm:cxn modelId="{256583F5-EB36-4EEA-832F-8285147800C4}" type="presParOf" srcId="{A031E46E-371D-408A-B937-5A113ED50643}" destId="{CDE46527-F78A-4354-9853-7B7AC2B61392}" srcOrd="1" destOrd="0" presId="urn:microsoft.com/office/officeart/2018/2/layout/IconVerticalSolidList"/>
    <dgm:cxn modelId="{2880708E-5AFF-430D-81C8-87D6AB460C0E}" type="presParOf" srcId="{A031E46E-371D-408A-B937-5A113ED50643}" destId="{DC9D4C2F-3E84-4715-9F9B-E0DEEDA268E5}" srcOrd="2" destOrd="0" presId="urn:microsoft.com/office/officeart/2018/2/layout/IconVerticalSolidList"/>
    <dgm:cxn modelId="{CCF93E4A-8886-4189-A2D6-F86AF786DC6D}" type="presParOf" srcId="{A031E46E-371D-408A-B937-5A113ED50643}" destId="{B9B38BD0-7B15-430A-A419-FA0650B1F03D}" srcOrd="3" destOrd="0" presId="urn:microsoft.com/office/officeart/2018/2/layout/IconVerticalSolidList"/>
    <dgm:cxn modelId="{0FEACFB8-6763-4D21-A5FF-F15AD3065A88}" type="presParOf" srcId="{45718465-68EC-4227-8E24-6DA2FDDE73E9}" destId="{C2BD550A-B036-44DC-8AEA-E167B2E73224}" srcOrd="5" destOrd="0" presId="urn:microsoft.com/office/officeart/2018/2/layout/IconVerticalSolidList"/>
    <dgm:cxn modelId="{EA5780C4-4B5B-478A-9E81-EEAE0578A1F8}" type="presParOf" srcId="{45718465-68EC-4227-8E24-6DA2FDDE73E9}" destId="{25D9C539-4A96-4060-9D7A-D3E8F119D78F}" srcOrd="6" destOrd="0" presId="urn:microsoft.com/office/officeart/2018/2/layout/IconVerticalSolidList"/>
    <dgm:cxn modelId="{AB7C0DDE-BF95-461C-A28C-E3354986D413}" type="presParOf" srcId="{25D9C539-4A96-4060-9D7A-D3E8F119D78F}" destId="{C813F6C2-5615-44BD-8832-DAD5F723A31F}" srcOrd="0" destOrd="0" presId="urn:microsoft.com/office/officeart/2018/2/layout/IconVerticalSolidList"/>
    <dgm:cxn modelId="{0F408075-3BE5-4065-AF39-8C34D1B8A88F}" type="presParOf" srcId="{25D9C539-4A96-4060-9D7A-D3E8F119D78F}" destId="{A4F82C35-E7B5-431D-9458-F969A8B90EE2}" srcOrd="1" destOrd="0" presId="urn:microsoft.com/office/officeart/2018/2/layout/IconVerticalSolidList"/>
    <dgm:cxn modelId="{ABC2C8A6-35D7-4986-88C2-B4A078A64834}" type="presParOf" srcId="{25D9C539-4A96-4060-9D7A-D3E8F119D78F}" destId="{5844FE15-9ACC-46F2-AD86-8F0225EE2E10}" srcOrd="2" destOrd="0" presId="urn:microsoft.com/office/officeart/2018/2/layout/IconVerticalSolidList"/>
    <dgm:cxn modelId="{6DAC09F2-D70A-49C9-8453-56EC632BED4D}" type="presParOf" srcId="{25D9C539-4A96-4060-9D7A-D3E8F119D78F}" destId="{3C39AD45-4175-4F3E-B655-BDABDABFB624}" srcOrd="3" destOrd="0" presId="urn:microsoft.com/office/officeart/2018/2/layout/IconVerticalSolidList"/>
    <dgm:cxn modelId="{F5274EE4-7875-4C67-AAC9-D20AC74741F7}" type="presParOf" srcId="{45718465-68EC-4227-8E24-6DA2FDDE73E9}" destId="{C403F563-F61D-4257-93F2-B4104AE0F52F}" srcOrd="7" destOrd="0" presId="urn:microsoft.com/office/officeart/2018/2/layout/IconVerticalSolidList"/>
    <dgm:cxn modelId="{C06ABF54-7E78-4379-96ED-EC279A0C8729}" type="presParOf" srcId="{45718465-68EC-4227-8E24-6DA2FDDE73E9}" destId="{66040484-5DFC-464F-B97C-848315D11182}" srcOrd="8" destOrd="0" presId="urn:microsoft.com/office/officeart/2018/2/layout/IconVerticalSolidList"/>
    <dgm:cxn modelId="{786C491C-39D9-43BA-80E8-4327B97AB6A7}" type="presParOf" srcId="{66040484-5DFC-464F-B97C-848315D11182}" destId="{25AB5900-AA8E-4B75-8C51-AD67D51B3F9D}" srcOrd="0" destOrd="0" presId="urn:microsoft.com/office/officeart/2018/2/layout/IconVerticalSolidList"/>
    <dgm:cxn modelId="{06BE9507-12FF-42EF-889F-CD3E1641699D}" type="presParOf" srcId="{66040484-5DFC-464F-B97C-848315D11182}" destId="{C1D39874-E557-4A28-A34D-2FFC42BA7382}" srcOrd="1" destOrd="0" presId="urn:microsoft.com/office/officeart/2018/2/layout/IconVerticalSolidList"/>
    <dgm:cxn modelId="{3FBB5042-64D4-4D05-B2CC-3DCA448E8418}" type="presParOf" srcId="{66040484-5DFC-464F-B97C-848315D11182}" destId="{BDE34DCC-6276-4C3C-8765-B8B5A0A90864}" srcOrd="2" destOrd="0" presId="urn:microsoft.com/office/officeart/2018/2/layout/IconVerticalSolidList"/>
    <dgm:cxn modelId="{CB428994-B6A3-4F16-BB7C-A6094C9BADD4}" type="presParOf" srcId="{66040484-5DFC-464F-B97C-848315D11182}" destId="{8F5ABAD8-33C4-483E-9EDD-2F789D0998D8}" srcOrd="3" destOrd="0" presId="urn:microsoft.com/office/officeart/2018/2/layout/IconVerticalSolidList"/>
    <dgm:cxn modelId="{8D74A25E-6275-4E03-B31F-488B17567FE7}" type="presParOf" srcId="{45718465-68EC-4227-8E24-6DA2FDDE73E9}" destId="{1C88DAD4-57D7-4985-8306-5067FC05A6B8}" srcOrd="9" destOrd="0" presId="urn:microsoft.com/office/officeart/2018/2/layout/IconVerticalSolidList"/>
    <dgm:cxn modelId="{3AFBA370-0B17-4A03-AC65-50F23FEDA49D}" type="presParOf" srcId="{45718465-68EC-4227-8E24-6DA2FDDE73E9}" destId="{BE83CA51-18A8-426A-83C9-E70D82571B2C}" srcOrd="10" destOrd="0" presId="urn:microsoft.com/office/officeart/2018/2/layout/IconVerticalSolidList"/>
    <dgm:cxn modelId="{27525FFA-D853-4DDE-80E2-D287D3DB04A1}" type="presParOf" srcId="{BE83CA51-18A8-426A-83C9-E70D82571B2C}" destId="{556C3E4A-E7F2-4A3D-880C-16C6ACB9C849}" srcOrd="0" destOrd="0" presId="urn:microsoft.com/office/officeart/2018/2/layout/IconVerticalSolidList"/>
    <dgm:cxn modelId="{4427997B-9AD0-49B6-B603-DD14B1921062}" type="presParOf" srcId="{BE83CA51-18A8-426A-83C9-E70D82571B2C}" destId="{828AAD0E-6537-4244-8530-1C7C40C60A4C}" srcOrd="1" destOrd="0" presId="urn:microsoft.com/office/officeart/2018/2/layout/IconVerticalSolidList"/>
    <dgm:cxn modelId="{EC9C5CA5-5965-4041-BBC7-1B80CB702FC7}" type="presParOf" srcId="{BE83CA51-18A8-426A-83C9-E70D82571B2C}" destId="{A3AD935E-8019-41B0-98C4-05D2D8D47268}" srcOrd="2" destOrd="0" presId="urn:microsoft.com/office/officeart/2018/2/layout/IconVerticalSolidList"/>
    <dgm:cxn modelId="{E3F74B40-DF1B-4F76-B3D9-B0140DB80051}" type="presParOf" srcId="{BE83CA51-18A8-426A-83C9-E70D82571B2C}" destId="{A082755A-E483-4755-95C2-D9BAB6838B0D}" srcOrd="3" destOrd="0" presId="urn:microsoft.com/office/officeart/2018/2/layout/IconVerticalSolidList"/>
    <dgm:cxn modelId="{5692BFA1-71FF-4F76-8619-78B44101B976}" type="presParOf" srcId="{45718465-68EC-4227-8E24-6DA2FDDE73E9}" destId="{5AEA257D-B559-494A-AE2E-CA22A03C085D}" srcOrd="11" destOrd="0" presId="urn:microsoft.com/office/officeart/2018/2/layout/IconVerticalSolidList"/>
    <dgm:cxn modelId="{EFC1DF6C-780B-4892-85E4-B2F99ED931D5}" type="presParOf" srcId="{45718465-68EC-4227-8E24-6DA2FDDE73E9}" destId="{697673CD-4343-4110-B202-53E29F7A9816}" srcOrd="12" destOrd="0" presId="urn:microsoft.com/office/officeart/2018/2/layout/IconVerticalSolidList"/>
    <dgm:cxn modelId="{5A815602-0BC8-45A7-A3F2-0A3FEB3396FD}" type="presParOf" srcId="{697673CD-4343-4110-B202-53E29F7A9816}" destId="{A3E44929-3204-40F3-9F6B-EB7CA25A4CA8}" srcOrd="0" destOrd="0" presId="urn:microsoft.com/office/officeart/2018/2/layout/IconVerticalSolidList"/>
    <dgm:cxn modelId="{0520D62C-F915-4CA2-9B1C-AA77816A6E8F}" type="presParOf" srcId="{697673CD-4343-4110-B202-53E29F7A9816}" destId="{740E3E04-B474-4A8B-B5D9-B41761EFB6F3}" srcOrd="1" destOrd="0" presId="urn:microsoft.com/office/officeart/2018/2/layout/IconVerticalSolidList"/>
    <dgm:cxn modelId="{6E30C24A-C0F9-4854-8440-E4149B1ED1DB}" type="presParOf" srcId="{697673CD-4343-4110-B202-53E29F7A9816}" destId="{47E1A180-8D3A-4F64-96D3-B01D2505675C}" srcOrd="2" destOrd="0" presId="urn:microsoft.com/office/officeart/2018/2/layout/IconVerticalSolidList"/>
    <dgm:cxn modelId="{73018C65-C114-4E60-93CB-B3DEC45B13C4}" type="presParOf" srcId="{697673CD-4343-4110-B202-53E29F7A9816}" destId="{0F301913-C1A9-4AC0-AD65-A520B9C2508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3823E4-1E71-43EE-96A8-8F84EBD2DAFC}" type="doc">
      <dgm:prSet loTypeId="urn:microsoft.com/office/officeart/2005/8/layout/vList5" loCatId="list" qsTypeId="urn:microsoft.com/office/officeart/2005/8/quickstyle/simple5#2" qsCatId="simple" csTypeId="urn:microsoft.com/office/officeart/2005/8/colors/accent2_2#2" csCatId="accent2" phldr="1"/>
      <dgm:spPr/>
      <dgm:t>
        <a:bodyPr/>
        <a:lstStyle/>
        <a:p>
          <a:endParaRPr lang="en-US"/>
        </a:p>
      </dgm:t>
    </dgm:pt>
    <dgm:pt modelId="{75856A5E-502C-4A87-A13C-70E39D38EC52}">
      <dgm:prSet/>
      <dgm:spPr/>
      <dgm:t>
        <a:bodyPr/>
        <a:lstStyle/>
        <a:p>
          <a:r>
            <a:rPr lang="en-GB" noProof="0" dirty="0"/>
            <a:t>Face-to-Face </a:t>
          </a:r>
        </a:p>
        <a:p>
          <a:r>
            <a:rPr lang="en-GB" noProof="0" dirty="0"/>
            <a:t>(individual, groups)</a:t>
          </a:r>
        </a:p>
      </dgm:t>
    </dgm:pt>
    <dgm:pt modelId="{44B62431-BA46-4EAE-B8BB-63D4693DB771}" type="parTrans" cxnId="{2BAAEACB-A968-4F79-A5CA-DA263AFCE256}">
      <dgm:prSet/>
      <dgm:spPr/>
      <dgm:t>
        <a:bodyPr/>
        <a:lstStyle/>
        <a:p>
          <a:endParaRPr lang="en-US"/>
        </a:p>
      </dgm:t>
    </dgm:pt>
    <dgm:pt modelId="{6AFA7926-341F-471C-B622-FF0621A198A8}" type="sibTrans" cxnId="{2BAAEACB-A968-4F79-A5CA-DA263AFCE256}">
      <dgm:prSet/>
      <dgm:spPr/>
      <dgm:t>
        <a:bodyPr/>
        <a:lstStyle/>
        <a:p>
          <a:endParaRPr lang="en-US"/>
        </a:p>
      </dgm:t>
    </dgm:pt>
    <dgm:pt modelId="{E450B69C-D35E-4544-B2D6-8B85ABAD448E}">
      <dgm:prSet/>
      <dgm:spPr/>
      <dgm:t>
        <a:bodyPr/>
        <a:lstStyle/>
        <a:p>
          <a:r>
            <a:rPr lang="en-GB" noProof="0" dirty="0"/>
            <a:t>Written (letters, memos)</a:t>
          </a:r>
        </a:p>
      </dgm:t>
    </dgm:pt>
    <dgm:pt modelId="{DF696BE8-AD6D-4DA0-8B27-38F3D8EC54D9}" type="parTrans" cxnId="{B3C84E74-91C6-4CC1-8B59-64071675AB27}">
      <dgm:prSet/>
      <dgm:spPr/>
      <dgm:t>
        <a:bodyPr/>
        <a:lstStyle/>
        <a:p>
          <a:endParaRPr lang="en-US"/>
        </a:p>
      </dgm:t>
    </dgm:pt>
    <dgm:pt modelId="{2599A7B5-1AA1-4DCE-86F1-8E72340D36FB}" type="sibTrans" cxnId="{B3C84E74-91C6-4CC1-8B59-64071675AB27}">
      <dgm:prSet/>
      <dgm:spPr/>
      <dgm:t>
        <a:bodyPr/>
        <a:lstStyle/>
        <a:p>
          <a:endParaRPr lang="en-US"/>
        </a:p>
      </dgm:t>
    </dgm:pt>
    <dgm:pt modelId="{63104100-D01C-4FDA-8890-604B9E32CFFC}">
      <dgm:prSet/>
      <dgm:spPr/>
      <dgm:t>
        <a:bodyPr/>
        <a:lstStyle/>
        <a:p>
          <a:r>
            <a:rPr lang="en-GB" noProof="0" dirty="0"/>
            <a:t>Email</a:t>
          </a:r>
        </a:p>
      </dgm:t>
    </dgm:pt>
    <dgm:pt modelId="{C66ED761-BB01-4298-9D29-EAAFDD598A95}" type="parTrans" cxnId="{6C5EDED8-E5F5-4DE7-B004-C8DFB39BF683}">
      <dgm:prSet/>
      <dgm:spPr/>
      <dgm:t>
        <a:bodyPr/>
        <a:lstStyle/>
        <a:p>
          <a:endParaRPr lang="en-US"/>
        </a:p>
      </dgm:t>
    </dgm:pt>
    <dgm:pt modelId="{4117F042-F809-4AAD-95A0-F111150567D1}" type="sibTrans" cxnId="{6C5EDED8-E5F5-4DE7-B004-C8DFB39BF683}">
      <dgm:prSet/>
      <dgm:spPr/>
      <dgm:t>
        <a:bodyPr/>
        <a:lstStyle/>
        <a:p>
          <a:endParaRPr lang="en-US"/>
        </a:p>
      </dgm:t>
    </dgm:pt>
    <dgm:pt modelId="{950CC0F0-1733-44EE-A7AB-C4D48ED6D768}">
      <dgm:prSet/>
      <dgm:spPr/>
      <dgm:t>
        <a:bodyPr/>
        <a:lstStyle/>
        <a:p>
          <a:r>
            <a:rPr lang="en-GB" noProof="0" dirty="0"/>
            <a:t>Telephone, walkie-talkie</a:t>
          </a:r>
        </a:p>
      </dgm:t>
    </dgm:pt>
    <dgm:pt modelId="{5B70532F-979F-4BCF-BD5F-D00289CB094E}" type="parTrans" cxnId="{ED4E8DA4-556E-4819-9731-F18548A871E1}">
      <dgm:prSet/>
      <dgm:spPr/>
      <dgm:t>
        <a:bodyPr/>
        <a:lstStyle/>
        <a:p>
          <a:endParaRPr lang="en-US"/>
        </a:p>
      </dgm:t>
    </dgm:pt>
    <dgm:pt modelId="{5653E558-A025-443F-AC54-DCA1C4232264}" type="sibTrans" cxnId="{ED4E8DA4-556E-4819-9731-F18548A871E1}">
      <dgm:prSet/>
      <dgm:spPr/>
      <dgm:t>
        <a:bodyPr/>
        <a:lstStyle/>
        <a:p>
          <a:endParaRPr lang="en-US"/>
        </a:p>
      </dgm:t>
    </dgm:pt>
    <dgm:pt modelId="{7DA321CB-0F91-4E13-889E-CFFE237933FA}">
      <dgm:prSet/>
      <dgm:spPr/>
      <dgm:t>
        <a:bodyPr/>
        <a:lstStyle/>
        <a:p>
          <a:r>
            <a:rPr lang="en-GB" noProof="0" dirty="0"/>
            <a:t>Pager, mobile</a:t>
          </a:r>
        </a:p>
      </dgm:t>
    </dgm:pt>
    <dgm:pt modelId="{098A14F0-CD63-4C82-BEF5-5BE8796ADE6E}" type="parTrans" cxnId="{8C057A73-74FE-4561-81C9-6E239376FD9E}">
      <dgm:prSet/>
      <dgm:spPr/>
      <dgm:t>
        <a:bodyPr/>
        <a:lstStyle/>
        <a:p>
          <a:endParaRPr lang="en-US"/>
        </a:p>
      </dgm:t>
    </dgm:pt>
    <dgm:pt modelId="{A7EA6E0C-30B2-40FA-98B9-A6688E0F7FE0}" type="sibTrans" cxnId="{8C057A73-74FE-4561-81C9-6E239376FD9E}">
      <dgm:prSet/>
      <dgm:spPr/>
      <dgm:t>
        <a:bodyPr/>
        <a:lstStyle/>
        <a:p>
          <a:endParaRPr lang="en-US"/>
        </a:p>
      </dgm:t>
    </dgm:pt>
    <dgm:pt modelId="{7A6F53BD-754D-447A-9705-24DBF683F833}">
      <dgm:prSet/>
      <dgm:spPr/>
      <dgm:t>
        <a:bodyPr/>
        <a:lstStyle/>
        <a:p>
          <a:r>
            <a:rPr lang="en-GB" noProof="0" dirty="0"/>
            <a:t>Noticeboards</a:t>
          </a:r>
        </a:p>
      </dgm:t>
    </dgm:pt>
    <dgm:pt modelId="{A5482A82-26A1-4600-8550-37585CAEB554}" type="parTrans" cxnId="{9FDCD9AE-7B17-47FA-BCC1-BB8FBBC84674}">
      <dgm:prSet/>
      <dgm:spPr/>
      <dgm:t>
        <a:bodyPr/>
        <a:lstStyle/>
        <a:p>
          <a:endParaRPr lang="en-US"/>
        </a:p>
      </dgm:t>
    </dgm:pt>
    <dgm:pt modelId="{07886767-D8E0-478A-8F22-9FF3426B672C}" type="sibTrans" cxnId="{9FDCD9AE-7B17-47FA-BCC1-BB8FBBC84674}">
      <dgm:prSet/>
      <dgm:spPr/>
      <dgm:t>
        <a:bodyPr/>
        <a:lstStyle/>
        <a:p>
          <a:endParaRPr lang="en-US"/>
        </a:p>
      </dgm:t>
    </dgm:pt>
    <dgm:pt modelId="{71774789-6990-4BB9-B693-B5239C63A40C}">
      <dgm:prSet/>
      <dgm:spPr/>
      <dgm:t>
        <a:bodyPr/>
        <a:lstStyle/>
        <a:p>
          <a:r>
            <a:rPr lang="en-GB" noProof="0" dirty="0"/>
            <a:t>Social media</a:t>
          </a:r>
        </a:p>
      </dgm:t>
    </dgm:pt>
    <dgm:pt modelId="{A05FF77F-DAA9-49B0-A45F-8290C2EF5119}" type="parTrans" cxnId="{EF560B04-BC6D-4D49-BBB5-9C5B8DD3E719}">
      <dgm:prSet/>
      <dgm:spPr/>
      <dgm:t>
        <a:bodyPr/>
        <a:lstStyle/>
        <a:p>
          <a:endParaRPr lang="en-US"/>
        </a:p>
      </dgm:t>
    </dgm:pt>
    <dgm:pt modelId="{7403BDDE-49A7-4489-9EBA-FC950189661E}" type="sibTrans" cxnId="{EF560B04-BC6D-4D49-BBB5-9C5B8DD3E719}">
      <dgm:prSet/>
      <dgm:spPr/>
      <dgm:t>
        <a:bodyPr/>
        <a:lstStyle/>
        <a:p>
          <a:endParaRPr lang="en-US"/>
        </a:p>
      </dgm:t>
    </dgm:pt>
    <dgm:pt modelId="{120D6540-C5E8-418F-9B87-D604FF42BAF1}">
      <dgm:prSet/>
      <dgm:spPr/>
      <dgm:t>
        <a:bodyPr/>
        <a:lstStyle/>
        <a:p>
          <a:r>
            <a:rPr lang="en-GB" noProof="0" dirty="0"/>
            <a:t>e-Health platforms </a:t>
          </a:r>
        </a:p>
        <a:p>
          <a:r>
            <a:rPr lang="en-GB" noProof="0" dirty="0"/>
            <a:t>(e.g. </a:t>
          </a:r>
          <a:r>
            <a:rPr lang="en-GB" noProof="0" dirty="0" err="1"/>
            <a:t>emis</a:t>
          </a:r>
          <a:r>
            <a:rPr lang="en-GB" noProof="0" dirty="0"/>
            <a:t>, eESS, Turas)</a:t>
          </a:r>
        </a:p>
      </dgm:t>
    </dgm:pt>
    <dgm:pt modelId="{4306DCB9-C237-4A7B-ADCB-3A22E9A6394D}" type="parTrans" cxnId="{70710FB6-C327-4DEE-ABDF-63E6299797F0}">
      <dgm:prSet/>
      <dgm:spPr/>
      <dgm:t>
        <a:bodyPr/>
        <a:lstStyle/>
        <a:p>
          <a:endParaRPr lang="en-US"/>
        </a:p>
      </dgm:t>
    </dgm:pt>
    <dgm:pt modelId="{FADED009-8E12-47D4-875D-F522600E38BA}" type="sibTrans" cxnId="{70710FB6-C327-4DEE-ABDF-63E6299797F0}">
      <dgm:prSet/>
      <dgm:spPr/>
      <dgm:t>
        <a:bodyPr/>
        <a:lstStyle/>
        <a:p>
          <a:endParaRPr lang="en-US"/>
        </a:p>
      </dgm:t>
    </dgm:pt>
    <dgm:pt modelId="{510B28D2-EFBE-4185-9072-5C57968CAC3D}" type="pres">
      <dgm:prSet presAssocID="{743823E4-1E71-43EE-96A8-8F84EBD2DAFC}" presName="Name0" presStyleCnt="0">
        <dgm:presLayoutVars>
          <dgm:dir/>
          <dgm:animLvl val="lvl"/>
          <dgm:resizeHandles val="exact"/>
        </dgm:presLayoutVars>
      </dgm:prSet>
      <dgm:spPr/>
    </dgm:pt>
    <dgm:pt modelId="{CB6011D9-810D-4108-B57C-1B940D1C80F9}" type="pres">
      <dgm:prSet presAssocID="{75856A5E-502C-4A87-A13C-70E39D38EC52}" presName="linNode" presStyleCnt="0"/>
      <dgm:spPr/>
    </dgm:pt>
    <dgm:pt modelId="{41F00955-67BF-46B7-882E-30A606084F1A}" type="pres">
      <dgm:prSet presAssocID="{75856A5E-502C-4A87-A13C-70E39D38EC52}" presName="parentText" presStyleLbl="node1" presStyleIdx="0" presStyleCnt="8">
        <dgm:presLayoutVars>
          <dgm:chMax val="1"/>
          <dgm:bulletEnabled val="1"/>
        </dgm:presLayoutVars>
      </dgm:prSet>
      <dgm:spPr/>
    </dgm:pt>
    <dgm:pt modelId="{942C175D-BD83-4FFD-8849-55FC9B4110A2}" type="pres">
      <dgm:prSet presAssocID="{6AFA7926-341F-471C-B622-FF0621A198A8}" presName="sp" presStyleCnt="0"/>
      <dgm:spPr/>
    </dgm:pt>
    <dgm:pt modelId="{DC2004DD-34B9-421D-8222-747A7CCD0592}" type="pres">
      <dgm:prSet presAssocID="{E450B69C-D35E-4544-B2D6-8B85ABAD448E}" presName="linNode" presStyleCnt="0"/>
      <dgm:spPr/>
    </dgm:pt>
    <dgm:pt modelId="{859A35C6-FDA3-41E9-9799-088993222DA0}" type="pres">
      <dgm:prSet presAssocID="{E450B69C-D35E-4544-B2D6-8B85ABAD448E}" presName="parentText" presStyleLbl="node1" presStyleIdx="1" presStyleCnt="8">
        <dgm:presLayoutVars>
          <dgm:chMax val="1"/>
          <dgm:bulletEnabled val="1"/>
        </dgm:presLayoutVars>
      </dgm:prSet>
      <dgm:spPr/>
    </dgm:pt>
    <dgm:pt modelId="{05FCB09A-658C-4E04-9610-10F509B9C7F4}" type="pres">
      <dgm:prSet presAssocID="{2599A7B5-1AA1-4DCE-86F1-8E72340D36FB}" presName="sp" presStyleCnt="0"/>
      <dgm:spPr/>
    </dgm:pt>
    <dgm:pt modelId="{E20A6ECF-45FC-4DFA-B352-A874DB8B4EB7}" type="pres">
      <dgm:prSet presAssocID="{63104100-D01C-4FDA-8890-604B9E32CFFC}" presName="linNode" presStyleCnt="0"/>
      <dgm:spPr/>
    </dgm:pt>
    <dgm:pt modelId="{84695FDA-AA83-47D4-B07A-2A19338A2784}" type="pres">
      <dgm:prSet presAssocID="{63104100-D01C-4FDA-8890-604B9E32CFFC}" presName="parentText" presStyleLbl="node1" presStyleIdx="2" presStyleCnt="8">
        <dgm:presLayoutVars>
          <dgm:chMax val="1"/>
          <dgm:bulletEnabled val="1"/>
        </dgm:presLayoutVars>
      </dgm:prSet>
      <dgm:spPr/>
    </dgm:pt>
    <dgm:pt modelId="{448C9992-EAEC-4E4D-B1F4-563EBE83D8B3}" type="pres">
      <dgm:prSet presAssocID="{4117F042-F809-4AAD-95A0-F111150567D1}" presName="sp" presStyleCnt="0"/>
      <dgm:spPr/>
    </dgm:pt>
    <dgm:pt modelId="{B49EEC77-73AD-4BE6-A5FD-35A7EB1F7F03}" type="pres">
      <dgm:prSet presAssocID="{950CC0F0-1733-44EE-A7AB-C4D48ED6D768}" presName="linNode" presStyleCnt="0"/>
      <dgm:spPr/>
    </dgm:pt>
    <dgm:pt modelId="{F02DCD4F-CDB5-4D03-9058-2D1ABE361166}" type="pres">
      <dgm:prSet presAssocID="{950CC0F0-1733-44EE-A7AB-C4D48ED6D768}" presName="parentText" presStyleLbl="node1" presStyleIdx="3" presStyleCnt="8">
        <dgm:presLayoutVars>
          <dgm:chMax val="1"/>
          <dgm:bulletEnabled val="1"/>
        </dgm:presLayoutVars>
      </dgm:prSet>
      <dgm:spPr/>
    </dgm:pt>
    <dgm:pt modelId="{FFC8F397-DFEF-4E6C-8C87-B9C9D881DE4C}" type="pres">
      <dgm:prSet presAssocID="{5653E558-A025-443F-AC54-DCA1C4232264}" presName="sp" presStyleCnt="0"/>
      <dgm:spPr/>
    </dgm:pt>
    <dgm:pt modelId="{F126D943-4CF0-417E-84DE-6388145F135D}" type="pres">
      <dgm:prSet presAssocID="{7DA321CB-0F91-4E13-889E-CFFE237933FA}" presName="linNode" presStyleCnt="0"/>
      <dgm:spPr/>
    </dgm:pt>
    <dgm:pt modelId="{E329F0A2-C4F1-4D89-A0A1-D67B7491A848}" type="pres">
      <dgm:prSet presAssocID="{7DA321CB-0F91-4E13-889E-CFFE237933FA}" presName="parentText" presStyleLbl="node1" presStyleIdx="4" presStyleCnt="8">
        <dgm:presLayoutVars>
          <dgm:chMax val="1"/>
          <dgm:bulletEnabled val="1"/>
        </dgm:presLayoutVars>
      </dgm:prSet>
      <dgm:spPr/>
    </dgm:pt>
    <dgm:pt modelId="{22064CED-CC2B-4705-B442-73C43DCC4032}" type="pres">
      <dgm:prSet presAssocID="{A7EA6E0C-30B2-40FA-98B9-A6688E0F7FE0}" presName="sp" presStyleCnt="0"/>
      <dgm:spPr/>
    </dgm:pt>
    <dgm:pt modelId="{F2FDAD71-B48E-409D-B844-1E591CF9DA12}" type="pres">
      <dgm:prSet presAssocID="{7A6F53BD-754D-447A-9705-24DBF683F833}" presName="linNode" presStyleCnt="0"/>
      <dgm:spPr/>
    </dgm:pt>
    <dgm:pt modelId="{CD9D720F-B85C-4CE1-9740-7543F43757BD}" type="pres">
      <dgm:prSet presAssocID="{7A6F53BD-754D-447A-9705-24DBF683F833}" presName="parentText" presStyleLbl="node1" presStyleIdx="5" presStyleCnt="8">
        <dgm:presLayoutVars>
          <dgm:chMax val="1"/>
          <dgm:bulletEnabled val="1"/>
        </dgm:presLayoutVars>
      </dgm:prSet>
      <dgm:spPr/>
    </dgm:pt>
    <dgm:pt modelId="{EC3C33B4-CEB3-40DD-B6C1-3A297621F68D}" type="pres">
      <dgm:prSet presAssocID="{07886767-D8E0-478A-8F22-9FF3426B672C}" presName="sp" presStyleCnt="0"/>
      <dgm:spPr/>
    </dgm:pt>
    <dgm:pt modelId="{F23CA181-A858-4A89-B6B4-3C3CBCFF64CC}" type="pres">
      <dgm:prSet presAssocID="{71774789-6990-4BB9-B693-B5239C63A40C}" presName="linNode" presStyleCnt="0"/>
      <dgm:spPr/>
    </dgm:pt>
    <dgm:pt modelId="{D8152F38-8303-48BA-9FCD-4C94445FE9DF}" type="pres">
      <dgm:prSet presAssocID="{71774789-6990-4BB9-B693-B5239C63A40C}" presName="parentText" presStyleLbl="node1" presStyleIdx="6" presStyleCnt="8">
        <dgm:presLayoutVars>
          <dgm:chMax val="1"/>
          <dgm:bulletEnabled val="1"/>
        </dgm:presLayoutVars>
      </dgm:prSet>
      <dgm:spPr/>
    </dgm:pt>
    <dgm:pt modelId="{4F98BF26-6A49-4960-8008-ED0EA7C38100}" type="pres">
      <dgm:prSet presAssocID="{7403BDDE-49A7-4489-9EBA-FC950189661E}" presName="sp" presStyleCnt="0"/>
      <dgm:spPr/>
    </dgm:pt>
    <dgm:pt modelId="{4808F1CE-4573-467F-975E-226BCFC5A7C0}" type="pres">
      <dgm:prSet presAssocID="{120D6540-C5E8-418F-9B87-D604FF42BAF1}" presName="linNode" presStyleCnt="0"/>
      <dgm:spPr/>
    </dgm:pt>
    <dgm:pt modelId="{97551627-FFE3-463D-808A-0B81607B23A6}" type="pres">
      <dgm:prSet presAssocID="{120D6540-C5E8-418F-9B87-D604FF42BAF1}" presName="parentText" presStyleLbl="node1" presStyleIdx="7" presStyleCnt="8">
        <dgm:presLayoutVars>
          <dgm:chMax val="1"/>
          <dgm:bulletEnabled val="1"/>
        </dgm:presLayoutVars>
      </dgm:prSet>
      <dgm:spPr/>
    </dgm:pt>
  </dgm:ptLst>
  <dgm:cxnLst>
    <dgm:cxn modelId="{EF560B04-BC6D-4D49-BBB5-9C5B8DD3E719}" srcId="{743823E4-1E71-43EE-96A8-8F84EBD2DAFC}" destId="{71774789-6990-4BB9-B693-B5239C63A40C}" srcOrd="6" destOrd="0" parTransId="{A05FF77F-DAA9-49B0-A45F-8290C2EF5119}" sibTransId="{7403BDDE-49A7-4489-9EBA-FC950189661E}"/>
    <dgm:cxn modelId="{D180DA05-4D04-484D-8AE6-6FF32F4B1FA0}" type="presOf" srcId="{71774789-6990-4BB9-B693-B5239C63A40C}" destId="{D8152F38-8303-48BA-9FCD-4C94445FE9DF}" srcOrd="0" destOrd="0" presId="urn:microsoft.com/office/officeart/2005/8/layout/vList5"/>
    <dgm:cxn modelId="{61365127-0496-459F-A8A3-7A552E2CF544}" type="presOf" srcId="{75856A5E-502C-4A87-A13C-70E39D38EC52}" destId="{41F00955-67BF-46B7-882E-30A606084F1A}" srcOrd="0" destOrd="0" presId="urn:microsoft.com/office/officeart/2005/8/layout/vList5"/>
    <dgm:cxn modelId="{8C057A73-74FE-4561-81C9-6E239376FD9E}" srcId="{743823E4-1E71-43EE-96A8-8F84EBD2DAFC}" destId="{7DA321CB-0F91-4E13-889E-CFFE237933FA}" srcOrd="4" destOrd="0" parTransId="{098A14F0-CD63-4C82-BEF5-5BE8796ADE6E}" sibTransId="{A7EA6E0C-30B2-40FA-98B9-A6688E0F7FE0}"/>
    <dgm:cxn modelId="{B3C84E74-91C6-4CC1-8B59-64071675AB27}" srcId="{743823E4-1E71-43EE-96A8-8F84EBD2DAFC}" destId="{E450B69C-D35E-4544-B2D6-8B85ABAD448E}" srcOrd="1" destOrd="0" parTransId="{DF696BE8-AD6D-4DA0-8B27-38F3D8EC54D9}" sibTransId="{2599A7B5-1AA1-4DCE-86F1-8E72340D36FB}"/>
    <dgm:cxn modelId="{9FFFBF75-2D3B-42A8-8588-0669A550A9B4}" type="presOf" srcId="{743823E4-1E71-43EE-96A8-8F84EBD2DAFC}" destId="{510B28D2-EFBE-4185-9072-5C57968CAC3D}" srcOrd="0" destOrd="0" presId="urn:microsoft.com/office/officeart/2005/8/layout/vList5"/>
    <dgm:cxn modelId="{8493A978-9D73-491D-AAE7-871F4DB12BF0}" type="presOf" srcId="{120D6540-C5E8-418F-9B87-D604FF42BAF1}" destId="{97551627-FFE3-463D-808A-0B81607B23A6}" srcOrd="0" destOrd="0" presId="urn:microsoft.com/office/officeart/2005/8/layout/vList5"/>
    <dgm:cxn modelId="{40655889-C518-4681-AB0C-8E57C4AEC2BA}" type="presOf" srcId="{7DA321CB-0F91-4E13-889E-CFFE237933FA}" destId="{E329F0A2-C4F1-4D89-A0A1-D67B7491A848}" srcOrd="0" destOrd="0" presId="urn:microsoft.com/office/officeart/2005/8/layout/vList5"/>
    <dgm:cxn modelId="{40AF2299-5C7A-4E1E-9B00-7DA460B4B433}" type="presOf" srcId="{E450B69C-D35E-4544-B2D6-8B85ABAD448E}" destId="{859A35C6-FDA3-41E9-9799-088993222DA0}" srcOrd="0" destOrd="0" presId="urn:microsoft.com/office/officeart/2005/8/layout/vList5"/>
    <dgm:cxn modelId="{B499D99D-D77E-4AE8-80D0-0BEB28DACC12}" type="presOf" srcId="{950CC0F0-1733-44EE-A7AB-C4D48ED6D768}" destId="{F02DCD4F-CDB5-4D03-9058-2D1ABE361166}" srcOrd="0" destOrd="0" presId="urn:microsoft.com/office/officeart/2005/8/layout/vList5"/>
    <dgm:cxn modelId="{ED4E8DA4-556E-4819-9731-F18548A871E1}" srcId="{743823E4-1E71-43EE-96A8-8F84EBD2DAFC}" destId="{950CC0F0-1733-44EE-A7AB-C4D48ED6D768}" srcOrd="3" destOrd="0" parTransId="{5B70532F-979F-4BCF-BD5F-D00289CB094E}" sibTransId="{5653E558-A025-443F-AC54-DCA1C4232264}"/>
    <dgm:cxn modelId="{0E50D6A6-EF4A-4BE4-8AA9-2ABD313B607F}" type="presOf" srcId="{7A6F53BD-754D-447A-9705-24DBF683F833}" destId="{CD9D720F-B85C-4CE1-9740-7543F43757BD}" srcOrd="0" destOrd="0" presId="urn:microsoft.com/office/officeart/2005/8/layout/vList5"/>
    <dgm:cxn modelId="{9FDCD9AE-7B17-47FA-BCC1-BB8FBBC84674}" srcId="{743823E4-1E71-43EE-96A8-8F84EBD2DAFC}" destId="{7A6F53BD-754D-447A-9705-24DBF683F833}" srcOrd="5" destOrd="0" parTransId="{A5482A82-26A1-4600-8550-37585CAEB554}" sibTransId="{07886767-D8E0-478A-8F22-9FF3426B672C}"/>
    <dgm:cxn modelId="{70710FB6-C327-4DEE-ABDF-63E6299797F0}" srcId="{743823E4-1E71-43EE-96A8-8F84EBD2DAFC}" destId="{120D6540-C5E8-418F-9B87-D604FF42BAF1}" srcOrd="7" destOrd="0" parTransId="{4306DCB9-C237-4A7B-ADCB-3A22E9A6394D}" sibTransId="{FADED009-8E12-47D4-875D-F522600E38BA}"/>
    <dgm:cxn modelId="{6815F6C6-1448-4BEA-98A2-C3C11CB841EB}" type="presOf" srcId="{63104100-D01C-4FDA-8890-604B9E32CFFC}" destId="{84695FDA-AA83-47D4-B07A-2A19338A2784}" srcOrd="0" destOrd="0" presId="urn:microsoft.com/office/officeart/2005/8/layout/vList5"/>
    <dgm:cxn modelId="{2BAAEACB-A968-4F79-A5CA-DA263AFCE256}" srcId="{743823E4-1E71-43EE-96A8-8F84EBD2DAFC}" destId="{75856A5E-502C-4A87-A13C-70E39D38EC52}" srcOrd="0" destOrd="0" parTransId="{44B62431-BA46-4EAE-B8BB-63D4693DB771}" sibTransId="{6AFA7926-341F-471C-B622-FF0621A198A8}"/>
    <dgm:cxn modelId="{6C5EDED8-E5F5-4DE7-B004-C8DFB39BF683}" srcId="{743823E4-1E71-43EE-96A8-8F84EBD2DAFC}" destId="{63104100-D01C-4FDA-8890-604B9E32CFFC}" srcOrd="2" destOrd="0" parTransId="{C66ED761-BB01-4298-9D29-EAAFDD598A95}" sibTransId="{4117F042-F809-4AAD-95A0-F111150567D1}"/>
    <dgm:cxn modelId="{35A66789-1BA3-4E37-B1ED-B76BCFC7F333}" type="presParOf" srcId="{510B28D2-EFBE-4185-9072-5C57968CAC3D}" destId="{CB6011D9-810D-4108-B57C-1B940D1C80F9}" srcOrd="0" destOrd="0" presId="urn:microsoft.com/office/officeart/2005/8/layout/vList5"/>
    <dgm:cxn modelId="{FBCCCDCC-4B0E-4A04-BF55-85EB75F19888}" type="presParOf" srcId="{CB6011D9-810D-4108-B57C-1B940D1C80F9}" destId="{41F00955-67BF-46B7-882E-30A606084F1A}" srcOrd="0" destOrd="0" presId="urn:microsoft.com/office/officeart/2005/8/layout/vList5"/>
    <dgm:cxn modelId="{7F6E45FD-A919-4CFB-9917-45EAEA5FE9CD}" type="presParOf" srcId="{510B28D2-EFBE-4185-9072-5C57968CAC3D}" destId="{942C175D-BD83-4FFD-8849-55FC9B4110A2}" srcOrd="1" destOrd="0" presId="urn:microsoft.com/office/officeart/2005/8/layout/vList5"/>
    <dgm:cxn modelId="{F122A473-2EE1-4F2D-99E3-8FAD1948EB55}" type="presParOf" srcId="{510B28D2-EFBE-4185-9072-5C57968CAC3D}" destId="{DC2004DD-34B9-421D-8222-747A7CCD0592}" srcOrd="2" destOrd="0" presId="urn:microsoft.com/office/officeart/2005/8/layout/vList5"/>
    <dgm:cxn modelId="{EBDBFD97-2FDA-4219-A307-E95DF5B39537}" type="presParOf" srcId="{DC2004DD-34B9-421D-8222-747A7CCD0592}" destId="{859A35C6-FDA3-41E9-9799-088993222DA0}" srcOrd="0" destOrd="0" presId="urn:microsoft.com/office/officeart/2005/8/layout/vList5"/>
    <dgm:cxn modelId="{2F4C7847-F4D9-436D-857C-1D71DAD32495}" type="presParOf" srcId="{510B28D2-EFBE-4185-9072-5C57968CAC3D}" destId="{05FCB09A-658C-4E04-9610-10F509B9C7F4}" srcOrd="3" destOrd="0" presId="urn:microsoft.com/office/officeart/2005/8/layout/vList5"/>
    <dgm:cxn modelId="{8BFE5969-7086-42B6-8FF4-386C5C4B9E6D}" type="presParOf" srcId="{510B28D2-EFBE-4185-9072-5C57968CAC3D}" destId="{E20A6ECF-45FC-4DFA-B352-A874DB8B4EB7}" srcOrd="4" destOrd="0" presId="urn:microsoft.com/office/officeart/2005/8/layout/vList5"/>
    <dgm:cxn modelId="{47B4B379-853B-4F31-8D6D-45E5D03D4A44}" type="presParOf" srcId="{E20A6ECF-45FC-4DFA-B352-A874DB8B4EB7}" destId="{84695FDA-AA83-47D4-B07A-2A19338A2784}" srcOrd="0" destOrd="0" presId="urn:microsoft.com/office/officeart/2005/8/layout/vList5"/>
    <dgm:cxn modelId="{53EEBD62-8DF9-4CD2-8ED3-E9E632761CA5}" type="presParOf" srcId="{510B28D2-EFBE-4185-9072-5C57968CAC3D}" destId="{448C9992-EAEC-4E4D-B1F4-563EBE83D8B3}" srcOrd="5" destOrd="0" presId="urn:microsoft.com/office/officeart/2005/8/layout/vList5"/>
    <dgm:cxn modelId="{9D95F8EA-4E4D-4DB1-8729-45CF27E04A73}" type="presParOf" srcId="{510B28D2-EFBE-4185-9072-5C57968CAC3D}" destId="{B49EEC77-73AD-4BE6-A5FD-35A7EB1F7F03}" srcOrd="6" destOrd="0" presId="urn:microsoft.com/office/officeart/2005/8/layout/vList5"/>
    <dgm:cxn modelId="{6243FE6E-05D3-496C-A81C-1B62B3EAF9AA}" type="presParOf" srcId="{B49EEC77-73AD-4BE6-A5FD-35A7EB1F7F03}" destId="{F02DCD4F-CDB5-4D03-9058-2D1ABE361166}" srcOrd="0" destOrd="0" presId="urn:microsoft.com/office/officeart/2005/8/layout/vList5"/>
    <dgm:cxn modelId="{0A66B091-58E3-49DF-9548-27A6D2AFD5F9}" type="presParOf" srcId="{510B28D2-EFBE-4185-9072-5C57968CAC3D}" destId="{FFC8F397-DFEF-4E6C-8C87-B9C9D881DE4C}" srcOrd="7" destOrd="0" presId="urn:microsoft.com/office/officeart/2005/8/layout/vList5"/>
    <dgm:cxn modelId="{5114732C-FED5-4933-9C5B-E8FB53AFADF8}" type="presParOf" srcId="{510B28D2-EFBE-4185-9072-5C57968CAC3D}" destId="{F126D943-4CF0-417E-84DE-6388145F135D}" srcOrd="8" destOrd="0" presId="urn:microsoft.com/office/officeart/2005/8/layout/vList5"/>
    <dgm:cxn modelId="{A4083791-26B7-4554-BB8F-D5596AF692FB}" type="presParOf" srcId="{F126D943-4CF0-417E-84DE-6388145F135D}" destId="{E329F0A2-C4F1-4D89-A0A1-D67B7491A848}" srcOrd="0" destOrd="0" presId="urn:microsoft.com/office/officeart/2005/8/layout/vList5"/>
    <dgm:cxn modelId="{805BBC4E-B4E1-4205-8DAA-13E7D6260D9E}" type="presParOf" srcId="{510B28D2-EFBE-4185-9072-5C57968CAC3D}" destId="{22064CED-CC2B-4705-B442-73C43DCC4032}" srcOrd="9" destOrd="0" presId="urn:microsoft.com/office/officeart/2005/8/layout/vList5"/>
    <dgm:cxn modelId="{809E3E76-EF9B-42FC-A3F4-150AEFFDAD79}" type="presParOf" srcId="{510B28D2-EFBE-4185-9072-5C57968CAC3D}" destId="{F2FDAD71-B48E-409D-B844-1E591CF9DA12}" srcOrd="10" destOrd="0" presId="urn:microsoft.com/office/officeart/2005/8/layout/vList5"/>
    <dgm:cxn modelId="{846DC6DF-AEC5-414D-8F9D-9A0CFD9C5386}" type="presParOf" srcId="{F2FDAD71-B48E-409D-B844-1E591CF9DA12}" destId="{CD9D720F-B85C-4CE1-9740-7543F43757BD}" srcOrd="0" destOrd="0" presId="urn:microsoft.com/office/officeart/2005/8/layout/vList5"/>
    <dgm:cxn modelId="{980D4A26-C31D-4425-B89A-EEFFCF94ED1F}" type="presParOf" srcId="{510B28D2-EFBE-4185-9072-5C57968CAC3D}" destId="{EC3C33B4-CEB3-40DD-B6C1-3A297621F68D}" srcOrd="11" destOrd="0" presId="urn:microsoft.com/office/officeart/2005/8/layout/vList5"/>
    <dgm:cxn modelId="{65809E04-EBF8-472D-BA22-1B492C2DE11F}" type="presParOf" srcId="{510B28D2-EFBE-4185-9072-5C57968CAC3D}" destId="{F23CA181-A858-4A89-B6B4-3C3CBCFF64CC}" srcOrd="12" destOrd="0" presId="urn:microsoft.com/office/officeart/2005/8/layout/vList5"/>
    <dgm:cxn modelId="{6ACE20C6-5F57-4B9D-908F-AADABFBF28E6}" type="presParOf" srcId="{F23CA181-A858-4A89-B6B4-3C3CBCFF64CC}" destId="{D8152F38-8303-48BA-9FCD-4C94445FE9DF}" srcOrd="0" destOrd="0" presId="urn:microsoft.com/office/officeart/2005/8/layout/vList5"/>
    <dgm:cxn modelId="{1D7DD8A1-F2AC-4E2F-8995-360E01ABEA56}" type="presParOf" srcId="{510B28D2-EFBE-4185-9072-5C57968CAC3D}" destId="{4F98BF26-6A49-4960-8008-ED0EA7C38100}" srcOrd="13" destOrd="0" presId="urn:microsoft.com/office/officeart/2005/8/layout/vList5"/>
    <dgm:cxn modelId="{D89D50B4-576E-4A25-A161-4E4FD5B90A11}" type="presParOf" srcId="{510B28D2-EFBE-4185-9072-5C57968CAC3D}" destId="{4808F1CE-4573-467F-975E-226BCFC5A7C0}" srcOrd="14" destOrd="0" presId="urn:microsoft.com/office/officeart/2005/8/layout/vList5"/>
    <dgm:cxn modelId="{54A710DD-D613-4CC0-8831-5455616A0ED9}" type="presParOf" srcId="{4808F1CE-4573-467F-975E-226BCFC5A7C0}" destId="{97551627-FFE3-463D-808A-0B81607B23A6}"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C798B1-8867-461E-B7D6-EFE578D435BA}" type="doc">
      <dgm:prSet loTypeId="urn:microsoft.com/office/officeart/2005/8/layout/default" loCatId="list" qsTypeId="urn:microsoft.com/office/officeart/2005/8/quickstyle/simple5#3" qsCatId="simple" csTypeId="urn:microsoft.com/office/officeart/2005/8/colors/accent1_2#2" csCatId="accent1"/>
      <dgm:spPr/>
      <dgm:t>
        <a:bodyPr/>
        <a:lstStyle/>
        <a:p>
          <a:endParaRPr lang="en-US"/>
        </a:p>
      </dgm:t>
    </dgm:pt>
    <dgm:pt modelId="{4831B9B3-3458-45B8-A10F-C4196E2C2C20}">
      <dgm:prSet/>
      <dgm:spPr/>
      <dgm:t>
        <a:bodyPr/>
        <a:lstStyle/>
        <a:p>
          <a:r>
            <a:rPr lang="en-GB" noProof="0" dirty="0"/>
            <a:t>MS Teams</a:t>
          </a:r>
        </a:p>
      </dgm:t>
    </dgm:pt>
    <dgm:pt modelId="{0B8B661F-62D1-45D8-902D-D3D80A8ED9B0}" type="parTrans" cxnId="{543C579B-8088-47D8-8726-50AAD2415CC1}">
      <dgm:prSet/>
      <dgm:spPr/>
      <dgm:t>
        <a:bodyPr/>
        <a:lstStyle/>
        <a:p>
          <a:endParaRPr lang="en-US"/>
        </a:p>
      </dgm:t>
    </dgm:pt>
    <dgm:pt modelId="{61890B0F-A265-4435-B845-2F74A96680A1}" type="sibTrans" cxnId="{543C579B-8088-47D8-8726-50AAD2415CC1}">
      <dgm:prSet/>
      <dgm:spPr/>
      <dgm:t>
        <a:bodyPr/>
        <a:lstStyle/>
        <a:p>
          <a:endParaRPr lang="en-US"/>
        </a:p>
      </dgm:t>
    </dgm:pt>
    <dgm:pt modelId="{37B9D175-A987-46CE-87E7-0D1E905E3454}">
      <dgm:prSet/>
      <dgm:spPr/>
      <dgm:t>
        <a:bodyPr/>
        <a:lstStyle/>
        <a:p>
          <a:r>
            <a:rPr lang="en-GB" noProof="0" dirty="0"/>
            <a:t>Zoom</a:t>
          </a:r>
        </a:p>
      </dgm:t>
    </dgm:pt>
    <dgm:pt modelId="{9AD7E0B7-12B9-4CC2-854D-88E477EED3C2}" type="parTrans" cxnId="{937961F7-68F5-454C-B5A3-E3328F56142C}">
      <dgm:prSet/>
      <dgm:spPr/>
      <dgm:t>
        <a:bodyPr/>
        <a:lstStyle/>
        <a:p>
          <a:endParaRPr lang="en-US"/>
        </a:p>
      </dgm:t>
    </dgm:pt>
    <dgm:pt modelId="{ACE9ABA1-2299-412A-83B3-2564C6DB4550}" type="sibTrans" cxnId="{937961F7-68F5-454C-B5A3-E3328F56142C}">
      <dgm:prSet/>
      <dgm:spPr/>
      <dgm:t>
        <a:bodyPr/>
        <a:lstStyle/>
        <a:p>
          <a:endParaRPr lang="en-US"/>
        </a:p>
      </dgm:t>
    </dgm:pt>
    <dgm:pt modelId="{8537A3B1-CDBB-48CB-A694-9A7027440E3D}">
      <dgm:prSet/>
      <dgm:spPr/>
      <dgm:t>
        <a:bodyPr/>
        <a:lstStyle/>
        <a:p>
          <a:r>
            <a:rPr lang="en-GB" noProof="0" dirty="0"/>
            <a:t>Yammer</a:t>
          </a:r>
        </a:p>
      </dgm:t>
    </dgm:pt>
    <dgm:pt modelId="{94DF58BA-E100-4901-8920-B5133914C776}" type="parTrans" cxnId="{BD38D214-B257-4263-A30A-FE79A832F030}">
      <dgm:prSet/>
      <dgm:spPr/>
      <dgm:t>
        <a:bodyPr/>
        <a:lstStyle/>
        <a:p>
          <a:endParaRPr lang="en-US"/>
        </a:p>
      </dgm:t>
    </dgm:pt>
    <dgm:pt modelId="{791E8AE6-F00F-48B1-98E7-692E73089DD4}" type="sibTrans" cxnId="{BD38D214-B257-4263-A30A-FE79A832F030}">
      <dgm:prSet/>
      <dgm:spPr/>
      <dgm:t>
        <a:bodyPr/>
        <a:lstStyle/>
        <a:p>
          <a:endParaRPr lang="en-US"/>
        </a:p>
      </dgm:t>
    </dgm:pt>
    <dgm:pt modelId="{6F413710-CCD3-4007-9010-1AB5803E4385}">
      <dgm:prSet/>
      <dgm:spPr/>
      <dgm:t>
        <a:bodyPr/>
        <a:lstStyle/>
        <a:p>
          <a:r>
            <a:rPr lang="en-GB" noProof="0" dirty="0"/>
            <a:t>Team meetings</a:t>
          </a:r>
        </a:p>
      </dgm:t>
    </dgm:pt>
    <dgm:pt modelId="{BBBABD0E-B882-4EBA-944F-D5C3028C1611}" type="parTrans" cxnId="{2850449C-F0BD-400A-86A5-0837F99EE633}">
      <dgm:prSet/>
      <dgm:spPr/>
      <dgm:t>
        <a:bodyPr/>
        <a:lstStyle/>
        <a:p>
          <a:endParaRPr lang="en-US"/>
        </a:p>
      </dgm:t>
    </dgm:pt>
    <dgm:pt modelId="{ED0C0693-EE9A-4209-AFFE-8647638D22B7}" type="sibTrans" cxnId="{2850449C-F0BD-400A-86A5-0837F99EE633}">
      <dgm:prSet/>
      <dgm:spPr/>
      <dgm:t>
        <a:bodyPr/>
        <a:lstStyle/>
        <a:p>
          <a:endParaRPr lang="en-US"/>
        </a:p>
      </dgm:t>
    </dgm:pt>
    <dgm:pt modelId="{35EF21A8-9113-492F-B58C-2E83157C51E3}">
      <dgm:prSet/>
      <dgm:spPr/>
      <dgm:t>
        <a:bodyPr/>
        <a:lstStyle/>
        <a:p>
          <a:r>
            <a:rPr lang="en-GB" noProof="0" dirty="0"/>
            <a:t>Huddles</a:t>
          </a:r>
        </a:p>
      </dgm:t>
    </dgm:pt>
    <dgm:pt modelId="{50D10F6D-A43B-41A8-8512-3051A7650597}" type="parTrans" cxnId="{74A4F2FC-7DB1-4B09-940B-0C23D1FBA0E9}">
      <dgm:prSet/>
      <dgm:spPr/>
      <dgm:t>
        <a:bodyPr/>
        <a:lstStyle/>
        <a:p>
          <a:endParaRPr lang="en-US"/>
        </a:p>
      </dgm:t>
    </dgm:pt>
    <dgm:pt modelId="{4471DFF9-8346-4405-8122-A7AF1A7ED842}" type="sibTrans" cxnId="{74A4F2FC-7DB1-4B09-940B-0C23D1FBA0E9}">
      <dgm:prSet/>
      <dgm:spPr/>
      <dgm:t>
        <a:bodyPr/>
        <a:lstStyle/>
        <a:p>
          <a:endParaRPr lang="en-US"/>
        </a:p>
      </dgm:t>
    </dgm:pt>
    <dgm:pt modelId="{835CAF09-309B-4CE8-9B48-9838B62E7E4B}">
      <dgm:prSet/>
      <dgm:spPr/>
      <dgm:t>
        <a:bodyPr/>
        <a:lstStyle/>
        <a:p>
          <a:r>
            <a:rPr lang="en-GB" noProof="0" dirty="0"/>
            <a:t>Team/Core Brief</a:t>
          </a:r>
        </a:p>
      </dgm:t>
    </dgm:pt>
    <dgm:pt modelId="{1BEA2F71-8F37-4F77-B4E7-16619428A3CC}" type="parTrans" cxnId="{A1269CCA-0F4C-401A-97ED-D5DAEC30DA64}">
      <dgm:prSet/>
      <dgm:spPr/>
      <dgm:t>
        <a:bodyPr/>
        <a:lstStyle/>
        <a:p>
          <a:endParaRPr lang="en-US"/>
        </a:p>
      </dgm:t>
    </dgm:pt>
    <dgm:pt modelId="{802576ED-DCE2-4FE6-9659-D3F61B9DEE64}" type="sibTrans" cxnId="{A1269CCA-0F4C-401A-97ED-D5DAEC30DA64}">
      <dgm:prSet/>
      <dgm:spPr/>
      <dgm:t>
        <a:bodyPr/>
        <a:lstStyle/>
        <a:p>
          <a:endParaRPr lang="en-US"/>
        </a:p>
      </dgm:t>
    </dgm:pt>
    <dgm:pt modelId="{77EF9A41-ED29-401E-BEF4-E19E767713C3}">
      <dgm:prSet/>
      <dgm:spPr/>
      <dgm:t>
        <a:bodyPr/>
        <a:lstStyle/>
        <a:p>
          <a:r>
            <a:rPr lang="en-GB" noProof="0" dirty="0"/>
            <a:t>i-Matter</a:t>
          </a:r>
        </a:p>
      </dgm:t>
    </dgm:pt>
    <dgm:pt modelId="{B81B8A1E-48BB-49F6-BC09-C833275F049F}" type="parTrans" cxnId="{B284C8BD-3E5B-43F3-91BD-C04065EB4CBA}">
      <dgm:prSet/>
      <dgm:spPr/>
      <dgm:t>
        <a:bodyPr/>
        <a:lstStyle/>
        <a:p>
          <a:endParaRPr lang="en-US"/>
        </a:p>
      </dgm:t>
    </dgm:pt>
    <dgm:pt modelId="{F7B0D147-71C2-4933-AC2D-04A38854B432}" type="sibTrans" cxnId="{B284C8BD-3E5B-43F3-91BD-C04065EB4CBA}">
      <dgm:prSet/>
      <dgm:spPr/>
      <dgm:t>
        <a:bodyPr/>
        <a:lstStyle/>
        <a:p>
          <a:endParaRPr lang="en-US"/>
        </a:p>
      </dgm:t>
    </dgm:pt>
    <dgm:pt modelId="{0D4A7304-5F96-46FE-9E47-1476D53B2CB7}">
      <dgm:prSet/>
      <dgm:spPr/>
      <dgm:t>
        <a:bodyPr/>
        <a:lstStyle/>
        <a:p>
          <a:r>
            <a:rPr lang="en-GB" noProof="0" dirty="0"/>
            <a:t>Small Change Matters</a:t>
          </a:r>
        </a:p>
      </dgm:t>
    </dgm:pt>
    <dgm:pt modelId="{E0AE9F26-2EA5-4928-BDBA-2D08D1434E82}" type="parTrans" cxnId="{978566E4-97BB-4FF0-B291-42BC5C4D6853}">
      <dgm:prSet/>
      <dgm:spPr/>
      <dgm:t>
        <a:bodyPr/>
        <a:lstStyle/>
        <a:p>
          <a:endParaRPr lang="en-US"/>
        </a:p>
      </dgm:t>
    </dgm:pt>
    <dgm:pt modelId="{2FAB26BB-9022-4BA6-BB3F-C607CB4F465D}" type="sibTrans" cxnId="{978566E4-97BB-4FF0-B291-42BC5C4D6853}">
      <dgm:prSet/>
      <dgm:spPr/>
      <dgm:t>
        <a:bodyPr/>
        <a:lstStyle/>
        <a:p>
          <a:endParaRPr lang="en-US"/>
        </a:p>
      </dgm:t>
    </dgm:pt>
    <dgm:pt modelId="{B2A6DBF1-B7CA-4243-9D28-14149E6B9F54}" type="pres">
      <dgm:prSet presAssocID="{F8C798B1-8867-461E-B7D6-EFE578D435BA}" presName="diagram" presStyleCnt="0">
        <dgm:presLayoutVars>
          <dgm:dir/>
          <dgm:resizeHandles val="exact"/>
        </dgm:presLayoutVars>
      </dgm:prSet>
      <dgm:spPr/>
    </dgm:pt>
    <dgm:pt modelId="{EE3A5A42-A2B2-4EEA-9F4F-862DCFBD87FF}" type="pres">
      <dgm:prSet presAssocID="{4831B9B3-3458-45B8-A10F-C4196E2C2C20}" presName="node" presStyleLbl="node1" presStyleIdx="0" presStyleCnt="8">
        <dgm:presLayoutVars>
          <dgm:bulletEnabled val="1"/>
        </dgm:presLayoutVars>
      </dgm:prSet>
      <dgm:spPr/>
    </dgm:pt>
    <dgm:pt modelId="{5EB9EABD-A3E2-4F93-BE76-5C624D8C469C}" type="pres">
      <dgm:prSet presAssocID="{61890B0F-A265-4435-B845-2F74A96680A1}" presName="sibTrans" presStyleCnt="0"/>
      <dgm:spPr/>
    </dgm:pt>
    <dgm:pt modelId="{B621A249-7730-45CE-BF74-EB7BE1343C81}" type="pres">
      <dgm:prSet presAssocID="{37B9D175-A987-46CE-87E7-0D1E905E3454}" presName="node" presStyleLbl="node1" presStyleIdx="1" presStyleCnt="8">
        <dgm:presLayoutVars>
          <dgm:bulletEnabled val="1"/>
        </dgm:presLayoutVars>
      </dgm:prSet>
      <dgm:spPr/>
    </dgm:pt>
    <dgm:pt modelId="{52A55D03-A258-4DCE-8D7F-0BA2C0CBEA7B}" type="pres">
      <dgm:prSet presAssocID="{ACE9ABA1-2299-412A-83B3-2564C6DB4550}" presName="sibTrans" presStyleCnt="0"/>
      <dgm:spPr/>
    </dgm:pt>
    <dgm:pt modelId="{CCE40190-2D5F-4D38-91B0-F7883C81611A}" type="pres">
      <dgm:prSet presAssocID="{8537A3B1-CDBB-48CB-A694-9A7027440E3D}" presName="node" presStyleLbl="node1" presStyleIdx="2" presStyleCnt="8">
        <dgm:presLayoutVars>
          <dgm:bulletEnabled val="1"/>
        </dgm:presLayoutVars>
      </dgm:prSet>
      <dgm:spPr/>
    </dgm:pt>
    <dgm:pt modelId="{43FB1FD2-FE9B-4E8C-9E67-934A9405873D}" type="pres">
      <dgm:prSet presAssocID="{791E8AE6-F00F-48B1-98E7-692E73089DD4}" presName="sibTrans" presStyleCnt="0"/>
      <dgm:spPr/>
    </dgm:pt>
    <dgm:pt modelId="{1C7A64C1-EA42-42F1-A5CA-CD055A1058FA}" type="pres">
      <dgm:prSet presAssocID="{6F413710-CCD3-4007-9010-1AB5803E4385}" presName="node" presStyleLbl="node1" presStyleIdx="3" presStyleCnt="8">
        <dgm:presLayoutVars>
          <dgm:bulletEnabled val="1"/>
        </dgm:presLayoutVars>
      </dgm:prSet>
      <dgm:spPr/>
    </dgm:pt>
    <dgm:pt modelId="{098221B9-2737-4EED-A72D-0B5D7C3E1DE8}" type="pres">
      <dgm:prSet presAssocID="{ED0C0693-EE9A-4209-AFFE-8647638D22B7}" presName="sibTrans" presStyleCnt="0"/>
      <dgm:spPr/>
    </dgm:pt>
    <dgm:pt modelId="{B08E1AE5-4921-4E67-92EA-E6A084416DEE}" type="pres">
      <dgm:prSet presAssocID="{35EF21A8-9113-492F-B58C-2E83157C51E3}" presName="node" presStyleLbl="node1" presStyleIdx="4" presStyleCnt="8">
        <dgm:presLayoutVars>
          <dgm:bulletEnabled val="1"/>
        </dgm:presLayoutVars>
      </dgm:prSet>
      <dgm:spPr/>
    </dgm:pt>
    <dgm:pt modelId="{46CC912E-AB45-4A17-AE01-D8D45478B497}" type="pres">
      <dgm:prSet presAssocID="{4471DFF9-8346-4405-8122-A7AF1A7ED842}" presName="sibTrans" presStyleCnt="0"/>
      <dgm:spPr/>
    </dgm:pt>
    <dgm:pt modelId="{824F41E4-618F-4521-8320-3D30C641A9A3}" type="pres">
      <dgm:prSet presAssocID="{835CAF09-309B-4CE8-9B48-9838B62E7E4B}" presName="node" presStyleLbl="node1" presStyleIdx="5" presStyleCnt="8">
        <dgm:presLayoutVars>
          <dgm:bulletEnabled val="1"/>
        </dgm:presLayoutVars>
      </dgm:prSet>
      <dgm:spPr/>
    </dgm:pt>
    <dgm:pt modelId="{F0BCE5C5-6F78-4A4F-B0A2-601C08117400}" type="pres">
      <dgm:prSet presAssocID="{802576ED-DCE2-4FE6-9659-D3F61B9DEE64}" presName="sibTrans" presStyleCnt="0"/>
      <dgm:spPr/>
    </dgm:pt>
    <dgm:pt modelId="{3D975D91-3534-477D-AD1E-0E2C496C5773}" type="pres">
      <dgm:prSet presAssocID="{77EF9A41-ED29-401E-BEF4-E19E767713C3}" presName="node" presStyleLbl="node1" presStyleIdx="6" presStyleCnt="8">
        <dgm:presLayoutVars>
          <dgm:bulletEnabled val="1"/>
        </dgm:presLayoutVars>
      </dgm:prSet>
      <dgm:spPr/>
    </dgm:pt>
    <dgm:pt modelId="{6A79D8BB-DBAA-4A64-AD36-25BFA17BA3C2}" type="pres">
      <dgm:prSet presAssocID="{F7B0D147-71C2-4933-AC2D-04A38854B432}" presName="sibTrans" presStyleCnt="0"/>
      <dgm:spPr/>
    </dgm:pt>
    <dgm:pt modelId="{1009221E-3B23-4C07-8F4B-568E76967877}" type="pres">
      <dgm:prSet presAssocID="{0D4A7304-5F96-46FE-9E47-1476D53B2CB7}" presName="node" presStyleLbl="node1" presStyleIdx="7" presStyleCnt="8">
        <dgm:presLayoutVars>
          <dgm:bulletEnabled val="1"/>
        </dgm:presLayoutVars>
      </dgm:prSet>
      <dgm:spPr/>
    </dgm:pt>
  </dgm:ptLst>
  <dgm:cxnLst>
    <dgm:cxn modelId="{BD38D214-B257-4263-A30A-FE79A832F030}" srcId="{F8C798B1-8867-461E-B7D6-EFE578D435BA}" destId="{8537A3B1-CDBB-48CB-A694-9A7027440E3D}" srcOrd="2" destOrd="0" parTransId="{94DF58BA-E100-4901-8920-B5133914C776}" sibTransId="{791E8AE6-F00F-48B1-98E7-692E73089DD4}"/>
    <dgm:cxn modelId="{0768131E-AC45-45B2-A6BA-4A4052660665}" type="presOf" srcId="{77EF9A41-ED29-401E-BEF4-E19E767713C3}" destId="{3D975D91-3534-477D-AD1E-0E2C496C5773}" srcOrd="0" destOrd="0" presId="urn:microsoft.com/office/officeart/2005/8/layout/default"/>
    <dgm:cxn modelId="{DD7CF73A-63D1-4211-A00B-3EB7BE377C65}" type="presOf" srcId="{835CAF09-309B-4CE8-9B48-9838B62E7E4B}" destId="{824F41E4-618F-4521-8320-3D30C641A9A3}" srcOrd="0" destOrd="0" presId="urn:microsoft.com/office/officeart/2005/8/layout/default"/>
    <dgm:cxn modelId="{50D2556D-0DC8-4ABE-9EA6-A13BCC4E9CDB}" type="presOf" srcId="{8537A3B1-CDBB-48CB-A694-9A7027440E3D}" destId="{CCE40190-2D5F-4D38-91B0-F7883C81611A}" srcOrd="0" destOrd="0" presId="urn:microsoft.com/office/officeart/2005/8/layout/default"/>
    <dgm:cxn modelId="{784DFD75-5A0E-444B-9FED-F532F284B890}" type="presOf" srcId="{4831B9B3-3458-45B8-A10F-C4196E2C2C20}" destId="{EE3A5A42-A2B2-4EEA-9F4F-862DCFBD87FF}" srcOrd="0" destOrd="0" presId="urn:microsoft.com/office/officeart/2005/8/layout/default"/>
    <dgm:cxn modelId="{2AA42492-D70F-4BC1-A989-186FB24797C1}" type="presOf" srcId="{6F413710-CCD3-4007-9010-1AB5803E4385}" destId="{1C7A64C1-EA42-42F1-A5CA-CD055A1058FA}" srcOrd="0" destOrd="0" presId="urn:microsoft.com/office/officeart/2005/8/layout/default"/>
    <dgm:cxn modelId="{543C579B-8088-47D8-8726-50AAD2415CC1}" srcId="{F8C798B1-8867-461E-B7D6-EFE578D435BA}" destId="{4831B9B3-3458-45B8-A10F-C4196E2C2C20}" srcOrd="0" destOrd="0" parTransId="{0B8B661F-62D1-45D8-902D-D3D80A8ED9B0}" sibTransId="{61890B0F-A265-4435-B845-2F74A96680A1}"/>
    <dgm:cxn modelId="{2850449C-F0BD-400A-86A5-0837F99EE633}" srcId="{F8C798B1-8867-461E-B7D6-EFE578D435BA}" destId="{6F413710-CCD3-4007-9010-1AB5803E4385}" srcOrd="3" destOrd="0" parTransId="{BBBABD0E-B882-4EBA-944F-D5C3028C1611}" sibTransId="{ED0C0693-EE9A-4209-AFFE-8647638D22B7}"/>
    <dgm:cxn modelId="{B284C8BD-3E5B-43F3-91BD-C04065EB4CBA}" srcId="{F8C798B1-8867-461E-B7D6-EFE578D435BA}" destId="{77EF9A41-ED29-401E-BEF4-E19E767713C3}" srcOrd="6" destOrd="0" parTransId="{B81B8A1E-48BB-49F6-BC09-C833275F049F}" sibTransId="{F7B0D147-71C2-4933-AC2D-04A38854B432}"/>
    <dgm:cxn modelId="{6BCAE5C5-DB85-4E9C-B803-BCBB807B9803}" type="presOf" srcId="{37B9D175-A987-46CE-87E7-0D1E905E3454}" destId="{B621A249-7730-45CE-BF74-EB7BE1343C81}" srcOrd="0" destOrd="0" presId="urn:microsoft.com/office/officeart/2005/8/layout/default"/>
    <dgm:cxn modelId="{A1269CCA-0F4C-401A-97ED-D5DAEC30DA64}" srcId="{F8C798B1-8867-461E-B7D6-EFE578D435BA}" destId="{835CAF09-309B-4CE8-9B48-9838B62E7E4B}" srcOrd="5" destOrd="0" parTransId="{1BEA2F71-8F37-4F77-B4E7-16619428A3CC}" sibTransId="{802576ED-DCE2-4FE6-9659-D3F61B9DEE64}"/>
    <dgm:cxn modelId="{4C4D49D4-2FED-4661-8732-5FCD55040A7B}" type="presOf" srcId="{F8C798B1-8867-461E-B7D6-EFE578D435BA}" destId="{B2A6DBF1-B7CA-4243-9D28-14149E6B9F54}" srcOrd="0" destOrd="0" presId="urn:microsoft.com/office/officeart/2005/8/layout/default"/>
    <dgm:cxn modelId="{8D75BBE0-D853-412D-92F7-ED2CAF3828C4}" type="presOf" srcId="{35EF21A8-9113-492F-B58C-2E83157C51E3}" destId="{B08E1AE5-4921-4E67-92EA-E6A084416DEE}" srcOrd="0" destOrd="0" presId="urn:microsoft.com/office/officeart/2005/8/layout/default"/>
    <dgm:cxn modelId="{978566E4-97BB-4FF0-B291-42BC5C4D6853}" srcId="{F8C798B1-8867-461E-B7D6-EFE578D435BA}" destId="{0D4A7304-5F96-46FE-9E47-1476D53B2CB7}" srcOrd="7" destOrd="0" parTransId="{E0AE9F26-2EA5-4928-BDBA-2D08D1434E82}" sibTransId="{2FAB26BB-9022-4BA6-BB3F-C607CB4F465D}"/>
    <dgm:cxn modelId="{937961F7-68F5-454C-B5A3-E3328F56142C}" srcId="{F8C798B1-8867-461E-B7D6-EFE578D435BA}" destId="{37B9D175-A987-46CE-87E7-0D1E905E3454}" srcOrd="1" destOrd="0" parTransId="{9AD7E0B7-12B9-4CC2-854D-88E477EED3C2}" sibTransId="{ACE9ABA1-2299-412A-83B3-2564C6DB4550}"/>
    <dgm:cxn modelId="{12239AF8-CAEF-4F7C-A245-2681E222F936}" type="presOf" srcId="{0D4A7304-5F96-46FE-9E47-1476D53B2CB7}" destId="{1009221E-3B23-4C07-8F4B-568E76967877}" srcOrd="0" destOrd="0" presId="urn:microsoft.com/office/officeart/2005/8/layout/default"/>
    <dgm:cxn modelId="{74A4F2FC-7DB1-4B09-940B-0C23D1FBA0E9}" srcId="{F8C798B1-8867-461E-B7D6-EFE578D435BA}" destId="{35EF21A8-9113-492F-B58C-2E83157C51E3}" srcOrd="4" destOrd="0" parTransId="{50D10F6D-A43B-41A8-8512-3051A7650597}" sibTransId="{4471DFF9-8346-4405-8122-A7AF1A7ED842}"/>
    <dgm:cxn modelId="{59CED7FC-950F-4C8E-A606-CA0946407E20}" type="presParOf" srcId="{B2A6DBF1-B7CA-4243-9D28-14149E6B9F54}" destId="{EE3A5A42-A2B2-4EEA-9F4F-862DCFBD87FF}" srcOrd="0" destOrd="0" presId="urn:microsoft.com/office/officeart/2005/8/layout/default"/>
    <dgm:cxn modelId="{0C072AE1-2ABB-4A10-8BB6-E1E202056407}" type="presParOf" srcId="{B2A6DBF1-B7CA-4243-9D28-14149E6B9F54}" destId="{5EB9EABD-A3E2-4F93-BE76-5C624D8C469C}" srcOrd="1" destOrd="0" presId="urn:microsoft.com/office/officeart/2005/8/layout/default"/>
    <dgm:cxn modelId="{E079F03B-1498-4937-98D0-65E69D62272B}" type="presParOf" srcId="{B2A6DBF1-B7CA-4243-9D28-14149E6B9F54}" destId="{B621A249-7730-45CE-BF74-EB7BE1343C81}" srcOrd="2" destOrd="0" presId="urn:microsoft.com/office/officeart/2005/8/layout/default"/>
    <dgm:cxn modelId="{BEAFA0AC-00EB-4421-8E21-73766DE7658C}" type="presParOf" srcId="{B2A6DBF1-B7CA-4243-9D28-14149E6B9F54}" destId="{52A55D03-A258-4DCE-8D7F-0BA2C0CBEA7B}" srcOrd="3" destOrd="0" presId="urn:microsoft.com/office/officeart/2005/8/layout/default"/>
    <dgm:cxn modelId="{385AAB8C-1BF4-48BA-B86B-CF6478084E7D}" type="presParOf" srcId="{B2A6DBF1-B7CA-4243-9D28-14149E6B9F54}" destId="{CCE40190-2D5F-4D38-91B0-F7883C81611A}" srcOrd="4" destOrd="0" presId="urn:microsoft.com/office/officeart/2005/8/layout/default"/>
    <dgm:cxn modelId="{436A0737-7474-40FA-9B85-B4967B6C787E}" type="presParOf" srcId="{B2A6DBF1-B7CA-4243-9D28-14149E6B9F54}" destId="{43FB1FD2-FE9B-4E8C-9E67-934A9405873D}" srcOrd="5" destOrd="0" presId="urn:microsoft.com/office/officeart/2005/8/layout/default"/>
    <dgm:cxn modelId="{63BCAF4B-A6FC-48E0-9983-336B49AF964F}" type="presParOf" srcId="{B2A6DBF1-B7CA-4243-9D28-14149E6B9F54}" destId="{1C7A64C1-EA42-42F1-A5CA-CD055A1058FA}" srcOrd="6" destOrd="0" presId="urn:microsoft.com/office/officeart/2005/8/layout/default"/>
    <dgm:cxn modelId="{4C833BA7-5815-445A-9367-5E3F6C0BA974}" type="presParOf" srcId="{B2A6DBF1-B7CA-4243-9D28-14149E6B9F54}" destId="{098221B9-2737-4EED-A72D-0B5D7C3E1DE8}" srcOrd="7" destOrd="0" presId="urn:microsoft.com/office/officeart/2005/8/layout/default"/>
    <dgm:cxn modelId="{56336ACD-819F-44A6-A5FA-76C7DFB8340D}" type="presParOf" srcId="{B2A6DBF1-B7CA-4243-9D28-14149E6B9F54}" destId="{B08E1AE5-4921-4E67-92EA-E6A084416DEE}" srcOrd="8" destOrd="0" presId="urn:microsoft.com/office/officeart/2005/8/layout/default"/>
    <dgm:cxn modelId="{F4F20A3A-66EF-49C8-B689-742EDB153ACE}" type="presParOf" srcId="{B2A6DBF1-B7CA-4243-9D28-14149E6B9F54}" destId="{46CC912E-AB45-4A17-AE01-D8D45478B497}" srcOrd="9" destOrd="0" presId="urn:microsoft.com/office/officeart/2005/8/layout/default"/>
    <dgm:cxn modelId="{4A2084DF-6993-4B03-82CF-D2CF76F93023}" type="presParOf" srcId="{B2A6DBF1-B7CA-4243-9D28-14149E6B9F54}" destId="{824F41E4-618F-4521-8320-3D30C641A9A3}" srcOrd="10" destOrd="0" presId="urn:microsoft.com/office/officeart/2005/8/layout/default"/>
    <dgm:cxn modelId="{1100C337-5705-4C51-8C4E-9D36CC8887E8}" type="presParOf" srcId="{B2A6DBF1-B7CA-4243-9D28-14149E6B9F54}" destId="{F0BCE5C5-6F78-4A4F-B0A2-601C08117400}" srcOrd="11" destOrd="0" presId="urn:microsoft.com/office/officeart/2005/8/layout/default"/>
    <dgm:cxn modelId="{4D8014A6-E355-4046-A260-23429CDD4DBF}" type="presParOf" srcId="{B2A6DBF1-B7CA-4243-9D28-14149E6B9F54}" destId="{3D975D91-3534-477D-AD1E-0E2C496C5773}" srcOrd="12" destOrd="0" presId="urn:microsoft.com/office/officeart/2005/8/layout/default"/>
    <dgm:cxn modelId="{AA5868F8-819C-41A4-B002-8595E4FDABE9}" type="presParOf" srcId="{B2A6DBF1-B7CA-4243-9D28-14149E6B9F54}" destId="{6A79D8BB-DBAA-4A64-AD36-25BFA17BA3C2}" srcOrd="13" destOrd="0" presId="urn:microsoft.com/office/officeart/2005/8/layout/default"/>
    <dgm:cxn modelId="{EFD9974A-0B0F-4D80-B135-A8B97D185608}" type="presParOf" srcId="{B2A6DBF1-B7CA-4243-9D28-14149E6B9F54}" destId="{1009221E-3B23-4C07-8F4B-568E76967877}"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79DA76-088D-43E8-B8FF-7971ADE3CC3F}" type="doc">
      <dgm:prSet loTypeId="urn:microsoft.com/office/officeart/2005/8/layout/matrix3" loCatId="matrix" qsTypeId="urn:microsoft.com/office/officeart/2005/8/quickstyle/simple4#1" qsCatId="simple" csTypeId="urn:microsoft.com/office/officeart/2005/8/colors/accent2_2#3" csCatId="accent2"/>
      <dgm:spPr/>
      <dgm:t>
        <a:bodyPr/>
        <a:lstStyle/>
        <a:p>
          <a:endParaRPr lang="en-US"/>
        </a:p>
      </dgm:t>
    </dgm:pt>
    <dgm:pt modelId="{AFC21707-1E6C-42AE-9A1B-A1A89FD0E4A9}">
      <dgm:prSet/>
      <dgm:spPr/>
      <dgm:t>
        <a:bodyPr/>
        <a:lstStyle/>
        <a:p>
          <a:r>
            <a:rPr lang="en-GB" noProof="0" dirty="0"/>
            <a:t>Sharing</a:t>
          </a:r>
        </a:p>
      </dgm:t>
    </dgm:pt>
    <dgm:pt modelId="{738E3CFB-B334-41CB-96C2-7F98821DF4A2}" type="parTrans" cxnId="{6A68E50F-685B-4D89-84EB-1D6F61DD3EF4}">
      <dgm:prSet/>
      <dgm:spPr/>
      <dgm:t>
        <a:bodyPr/>
        <a:lstStyle/>
        <a:p>
          <a:endParaRPr lang="en-US"/>
        </a:p>
      </dgm:t>
    </dgm:pt>
    <dgm:pt modelId="{949E8397-B80A-4E32-822F-2315DB53165C}" type="sibTrans" cxnId="{6A68E50F-685B-4D89-84EB-1D6F61DD3EF4}">
      <dgm:prSet/>
      <dgm:spPr/>
      <dgm:t>
        <a:bodyPr/>
        <a:lstStyle/>
        <a:p>
          <a:endParaRPr lang="en-US"/>
        </a:p>
      </dgm:t>
    </dgm:pt>
    <dgm:pt modelId="{90FB9B5E-46FC-4E65-80B8-8FD0637A822C}">
      <dgm:prSet/>
      <dgm:spPr/>
      <dgm:t>
        <a:bodyPr/>
        <a:lstStyle/>
        <a:p>
          <a:r>
            <a:rPr lang="en-GB" noProof="0" dirty="0"/>
            <a:t>Learning</a:t>
          </a:r>
        </a:p>
      </dgm:t>
    </dgm:pt>
    <dgm:pt modelId="{12FD7506-8E1B-44D0-9E8E-6BA55FF4DE4A}" type="parTrans" cxnId="{FFEEF9E6-E204-46B5-A780-1232A764C38B}">
      <dgm:prSet/>
      <dgm:spPr/>
      <dgm:t>
        <a:bodyPr/>
        <a:lstStyle/>
        <a:p>
          <a:endParaRPr lang="en-US"/>
        </a:p>
      </dgm:t>
    </dgm:pt>
    <dgm:pt modelId="{36C8295B-BC45-4B98-A489-93C47414E758}" type="sibTrans" cxnId="{FFEEF9E6-E204-46B5-A780-1232A764C38B}">
      <dgm:prSet/>
      <dgm:spPr/>
      <dgm:t>
        <a:bodyPr/>
        <a:lstStyle/>
        <a:p>
          <a:endParaRPr lang="en-US"/>
        </a:p>
      </dgm:t>
    </dgm:pt>
    <dgm:pt modelId="{1DAA8EB8-7215-47C8-A87C-4755EFC5D3E6}">
      <dgm:prSet/>
      <dgm:spPr/>
      <dgm:t>
        <a:bodyPr/>
        <a:lstStyle/>
        <a:p>
          <a:r>
            <a:rPr lang="en-GB" noProof="0" dirty="0"/>
            <a:t>Listening</a:t>
          </a:r>
        </a:p>
      </dgm:t>
    </dgm:pt>
    <dgm:pt modelId="{EFE4BF4C-16D0-49D4-88DB-E66341E75AE9}" type="parTrans" cxnId="{87F27C49-EF2E-491B-818E-92E54A865976}">
      <dgm:prSet/>
      <dgm:spPr/>
      <dgm:t>
        <a:bodyPr/>
        <a:lstStyle/>
        <a:p>
          <a:endParaRPr lang="en-US"/>
        </a:p>
      </dgm:t>
    </dgm:pt>
    <dgm:pt modelId="{F8339F1C-13CA-47EF-AD1E-D9A2B9173B22}" type="sibTrans" cxnId="{87F27C49-EF2E-491B-818E-92E54A865976}">
      <dgm:prSet/>
      <dgm:spPr/>
      <dgm:t>
        <a:bodyPr/>
        <a:lstStyle/>
        <a:p>
          <a:endParaRPr lang="en-US"/>
        </a:p>
      </dgm:t>
    </dgm:pt>
    <dgm:pt modelId="{306118E9-9857-4AFA-997A-86A3B5A725F5}">
      <dgm:prSet/>
      <dgm:spPr/>
      <dgm:t>
        <a:bodyPr/>
        <a:lstStyle/>
        <a:p>
          <a:r>
            <a:rPr lang="en-GB" noProof="0" dirty="0"/>
            <a:t>Collaborating</a:t>
          </a:r>
        </a:p>
      </dgm:t>
    </dgm:pt>
    <dgm:pt modelId="{40314D1C-ABAB-4EF3-BFB6-8202791A4D3B}" type="parTrans" cxnId="{251A154C-C1E1-458A-83EC-CC6B577C29AB}">
      <dgm:prSet/>
      <dgm:spPr/>
      <dgm:t>
        <a:bodyPr/>
        <a:lstStyle/>
        <a:p>
          <a:endParaRPr lang="en-US"/>
        </a:p>
      </dgm:t>
    </dgm:pt>
    <dgm:pt modelId="{0DA37CF5-C5E3-4BAF-ACA6-7BEE6B2D22B7}" type="sibTrans" cxnId="{251A154C-C1E1-458A-83EC-CC6B577C29AB}">
      <dgm:prSet/>
      <dgm:spPr/>
      <dgm:t>
        <a:bodyPr/>
        <a:lstStyle/>
        <a:p>
          <a:endParaRPr lang="en-US"/>
        </a:p>
      </dgm:t>
    </dgm:pt>
    <dgm:pt modelId="{395752FF-5879-45B9-9D78-2C16A0CBA5BF}" type="pres">
      <dgm:prSet presAssocID="{7579DA76-088D-43E8-B8FF-7971ADE3CC3F}" presName="matrix" presStyleCnt="0">
        <dgm:presLayoutVars>
          <dgm:chMax val="1"/>
          <dgm:dir/>
          <dgm:resizeHandles val="exact"/>
        </dgm:presLayoutVars>
      </dgm:prSet>
      <dgm:spPr/>
    </dgm:pt>
    <dgm:pt modelId="{7DC32497-2535-45EB-95BB-1E1E1116696B}" type="pres">
      <dgm:prSet presAssocID="{7579DA76-088D-43E8-B8FF-7971ADE3CC3F}" presName="diamond" presStyleLbl="bgShp" presStyleIdx="0" presStyleCnt="1"/>
      <dgm:spPr/>
    </dgm:pt>
    <dgm:pt modelId="{F6C3B99F-8D18-424F-B6B0-E747424FF1CD}" type="pres">
      <dgm:prSet presAssocID="{7579DA76-088D-43E8-B8FF-7971ADE3CC3F}" presName="quad1" presStyleLbl="node1" presStyleIdx="0" presStyleCnt="4">
        <dgm:presLayoutVars>
          <dgm:chMax val="0"/>
          <dgm:chPref val="0"/>
          <dgm:bulletEnabled val="1"/>
        </dgm:presLayoutVars>
      </dgm:prSet>
      <dgm:spPr/>
    </dgm:pt>
    <dgm:pt modelId="{4D5D2351-A25B-4FF6-A7F0-EDD863D5998B}" type="pres">
      <dgm:prSet presAssocID="{7579DA76-088D-43E8-B8FF-7971ADE3CC3F}" presName="quad2" presStyleLbl="node1" presStyleIdx="1" presStyleCnt="4">
        <dgm:presLayoutVars>
          <dgm:chMax val="0"/>
          <dgm:chPref val="0"/>
          <dgm:bulletEnabled val="1"/>
        </dgm:presLayoutVars>
      </dgm:prSet>
      <dgm:spPr/>
    </dgm:pt>
    <dgm:pt modelId="{B35F0E4A-C2E0-49AC-84EC-66740D9B109A}" type="pres">
      <dgm:prSet presAssocID="{7579DA76-088D-43E8-B8FF-7971ADE3CC3F}" presName="quad3" presStyleLbl="node1" presStyleIdx="2" presStyleCnt="4">
        <dgm:presLayoutVars>
          <dgm:chMax val="0"/>
          <dgm:chPref val="0"/>
          <dgm:bulletEnabled val="1"/>
        </dgm:presLayoutVars>
      </dgm:prSet>
      <dgm:spPr/>
    </dgm:pt>
    <dgm:pt modelId="{4B0F463E-8D4C-4E59-A873-68AB7E1B5D01}" type="pres">
      <dgm:prSet presAssocID="{7579DA76-088D-43E8-B8FF-7971ADE3CC3F}" presName="quad4" presStyleLbl="node1" presStyleIdx="3" presStyleCnt="4">
        <dgm:presLayoutVars>
          <dgm:chMax val="0"/>
          <dgm:chPref val="0"/>
          <dgm:bulletEnabled val="1"/>
        </dgm:presLayoutVars>
      </dgm:prSet>
      <dgm:spPr/>
    </dgm:pt>
  </dgm:ptLst>
  <dgm:cxnLst>
    <dgm:cxn modelId="{794BF70B-B419-4789-A3A6-97E26AEE15C5}" type="presOf" srcId="{90FB9B5E-46FC-4E65-80B8-8FD0637A822C}" destId="{4D5D2351-A25B-4FF6-A7F0-EDD863D5998B}" srcOrd="0" destOrd="0" presId="urn:microsoft.com/office/officeart/2005/8/layout/matrix3"/>
    <dgm:cxn modelId="{6A68E50F-685B-4D89-84EB-1D6F61DD3EF4}" srcId="{7579DA76-088D-43E8-B8FF-7971ADE3CC3F}" destId="{AFC21707-1E6C-42AE-9A1B-A1A89FD0E4A9}" srcOrd="0" destOrd="0" parTransId="{738E3CFB-B334-41CB-96C2-7F98821DF4A2}" sibTransId="{949E8397-B80A-4E32-822F-2315DB53165C}"/>
    <dgm:cxn modelId="{31A8FA1F-BCBD-493D-A075-520E5F903539}" type="presOf" srcId="{7579DA76-088D-43E8-B8FF-7971ADE3CC3F}" destId="{395752FF-5879-45B9-9D78-2C16A0CBA5BF}" srcOrd="0" destOrd="0" presId="urn:microsoft.com/office/officeart/2005/8/layout/matrix3"/>
    <dgm:cxn modelId="{B547A165-D4EC-4725-BA2D-E15F38D862F9}" type="presOf" srcId="{AFC21707-1E6C-42AE-9A1B-A1A89FD0E4A9}" destId="{F6C3B99F-8D18-424F-B6B0-E747424FF1CD}" srcOrd="0" destOrd="0" presId="urn:microsoft.com/office/officeart/2005/8/layout/matrix3"/>
    <dgm:cxn modelId="{831B5869-9EA5-463A-BF7D-6C810ACF45C5}" type="presOf" srcId="{1DAA8EB8-7215-47C8-A87C-4755EFC5D3E6}" destId="{B35F0E4A-C2E0-49AC-84EC-66740D9B109A}" srcOrd="0" destOrd="0" presId="urn:microsoft.com/office/officeart/2005/8/layout/matrix3"/>
    <dgm:cxn modelId="{87F27C49-EF2E-491B-818E-92E54A865976}" srcId="{7579DA76-088D-43E8-B8FF-7971ADE3CC3F}" destId="{1DAA8EB8-7215-47C8-A87C-4755EFC5D3E6}" srcOrd="2" destOrd="0" parTransId="{EFE4BF4C-16D0-49D4-88DB-E66341E75AE9}" sibTransId="{F8339F1C-13CA-47EF-AD1E-D9A2B9173B22}"/>
    <dgm:cxn modelId="{251A154C-C1E1-458A-83EC-CC6B577C29AB}" srcId="{7579DA76-088D-43E8-B8FF-7971ADE3CC3F}" destId="{306118E9-9857-4AFA-997A-86A3B5A725F5}" srcOrd="3" destOrd="0" parTransId="{40314D1C-ABAB-4EF3-BFB6-8202791A4D3B}" sibTransId="{0DA37CF5-C5E3-4BAF-ACA6-7BEE6B2D22B7}"/>
    <dgm:cxn modelId="{112B379E-0471-4CDD-A4C4-D7023E328E1C}" type="presOf" srcId="{306118E9-9857-4AFA-997A-86A3B5A725F5}" destId="{4B0F463E-8D4C-4E59-A873-68AB7E1B5D01}" srcOrd="0" destOrd="0" presId="urn:microsoft.com/office/officeart/2005/8/layout/matrix3"/>
    <dgm:cxn modelId="{FFEEF9E6-E204-46B5-A780-1232A764C38B}" srcId="{7579DA76-088D-43E8-B8FF-7971ADE3CC3F}" destId="{90FB9B5E-46FC-4E65-80B8-8FD0637A822C}" srcOrd="1" destOrd="0" parTransId="{12FD7506-8E1B-44D0-9E8E-6BA55FF4DE4A}" sibTransId="{36C8295B-BC45-4B98-A489-93C47414E758}"/>
    <dgm:cxn modelId="{C59C245D-F803-49D5-9292-80BB91AB1195}" type="presParOf" srcId="{395752FF-5879-45B9-9D78-2C16A0CBA5BF}" destId="{7DC32497-2535-45EB-95BB-1E1E1116696B}" srcOrd="0" destOrd="0" presId="urn:microsoft.com/office/officeart/2005/8/layout/matrix3"/>
    <dgm:cxn modelId="{0AA92E48-5A07-4CEF-B8DE-5937E3632818}" type="presParOf" srcId="{395752FF-5879-45B9-9D78-2C16A0CBA5BF}" destId="{F6C3B99F-8D18-424F-B6B0-E747424FF1CD}" srcOrd="1" destOrd="0" presId="urn:microsoft.com/office/officeart/2005/8/layout/matrix3"/>
    <dgm:cxn modelId="{C58B3472-EBA6-4E4E-8BFC-4BE5322A6062}" type="presParOf" srcId="{395752FF-5879-45B9-9D78-2C16A0CBA5BF}" destId="{4D5D2351-A25B-4FF6-A7F0-EDD863D5998B}" srcOrd="2" destOrd="0" presId="urn:microsoft.com/office/officeart/2005/8/layout/matrix3"/>
    <dgm:cxn modelId="{1379B9A5-5566-4054-AE08-665031D36AAE}" type="presParOf" srcId="{395752FF-5879-45B9-9D78-2C16A0CBA5BF}" destId="{B35F0E4A-C2E0-49AC-84EC-66740D9B109A}" srcOrd="3" destOrd="0" presId="urn:microsoft.com/office/officeart/2005/8/layout/matrix3"/>
    <dgm:cxn modelId="{57666C19-9748-4175-AD64-AD2EF58C2BE8}" type="presParOf" srcId="{395752FF-5879-45B9-9D78-2C16A0CBA5BF}" destId="{4B0F463E-8D4C-4E59-A873-68AB7E1B5D01}"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A9FB05A-E452-4CA8-B829-7103461891B9}" type="doc">
      <dgm:prSet loTypeId="urn:microsoft.com/office/officeart/2005/8/layout/list1" loCatId="list" qsTypeId="urn:microsoft.com/office/officeart/2005/8/quickstyle/simple4#2" qsCatId="simple" csTypeId="urn:microsoft.com/office/officeart/2005/8/colors/accent1_2#3" csCatId="accent1"/>
      <dgm:spPr/>
      <dgm:t>
        <a:bodyPr/>
        <a:lstStyle/>
        <a:p>
          <a:endParaRPr lang="en-US"/>
        </a:p>
      </dgm:t>
    </dgm:pt>
    <dgm:pt modelId="{EF02E002-D305-4730-8E6B-B4C45FF9DBC2}">
      <dgm:prSet custT="1"/>
      <dgm:spPr/>
      <dgm:t>
        <a:bodyPr/>
        <a:lstStyle/>
        <a:p>
          <a:r>
            <a:rPr lang="en-GB" sz="1800" noProof="0" dirty="0"/>
            <a:t>Leadership vs Management</a:t>
          </a:r>
        </a:p>
      </dgm:t>
    </dgm:pt>
    <dgm:pt modelId="{4C6FFA27-7693-45B0-9C5A-E0F84ADA0263}" type="parTrans" cxnId="{B96A40A1-00FA-40EA-9F5B-1D5AB4B3D00E}">
      <dgm:prSet/>
      <dgm:spPr/>
      <dgm:t>
        <a:bodyPr/>
        <a:lstStyle/>
        <a:p>
          <a:endParaRPr lang="en-US"/>
        </a:p>
      </dgm:t>
    </dgm:pt>
    <dgm:pt modelId="{67400D0C-3593-4ECA-B574-6C67AD51101D}" type="sibTrans" cxnId="{B96A40A1-00FA-40EA-9F5B-1D5AB4B3D00E}">
      <dgm:prSet/>
      <dgm:spPr/>
      <dgm:t>
        <a:bodyPr/>
        <a:lstStyle/>
        <a:p>
          <a:endParaRPr lang="en-US"/>
        </a:p>
      </dgm:t>
    </dgm:pt>
    <dgm:pt modelId="{7B02936C-519F-4F9B-A8A9-1EE895D95F9B}">
      <dgm:prSet/>
      <dgm:spPr/>
      <dgm:t>
        <a:bodyPr/>
        <a:lstStyle/>
        <a:p>
          <a:r>
            <a:rPr lang="en-GB" noProof="0" dirty="0"/>
            <a:t>Performance management and factors affecting it</a:t>
          </a:r>
        </a:p>
      </dgm:t>
    </dgm:pt>
    <dgm:pt modelId="{6FA3195D-BEE8-4DC4-8B76-410CD0D7553D}" type="parTrans" cxnId="{D30E1100-266E-4454-A65E-CE4818AB3528}">
      <dgm:prSet/>
      <dgm:spPr/>
      <dgm:t>
        <a:bodyPr/>
        <a:lstStyle/>
        <a:p>
          <a:endParaRPr lang="en-US"/>
        </a:p>
      </dgm:t>
    </dgm:pt>
    <dgm:pt modelId="{747114FA-C20F-4BDA-8366-FD11A78AB377}" type="sibTrans" cxnId="{D30E1100-266E-4454-A65E-CE4818AB3528}">
      <dgm:prSet/>
      <dgm:spPr/>
      <dgm:t>
        <a:bodyPr/>
        <a:lstStyle/>
        <a:p>
          <a:endParaRPr lang="en-US"/>
        </a:p>
      </dgm:t>
    </dgm:pt>
    <dgm:pt modelId="{A9FF6FD6-5013-4F8C-9376-010C61C5B850}">
      <dgm:prSet/>
      <dgm:spPr/>
      <dgm:t>
        <a:bodyPr/>
        <a:lstStyle/>
        <a:p>
          <a:r>
            <a:rPr lang="en-GB" noProof="0" dirty="0"/>
            <a:t>Time management and principles of good time management</a:t>
          </a:r>
        </a:p>
      </dgm:t>
    </dgm:pt>
    <dgm:pt modelId="{12A726AF-D711-4ADC-992F-78EF1FADE06B}" type="parTrans" cxnId="{3F3168C0-28ED-4610-83D6-578CAB98EBD9}">
      <dgm:prSet/>
      <dgm:spPr/>
      <dgm:t>
        <a:bodyPr/>
        <a:lstStyle/>
        <a:p>
          <a:endParaRPr lang="en-US"/>
        </a:p>
      </dgm:t>
    </dgm:pt>
    <dgm:pt modelId="{ED7A7D76-4397-4110-B5EB-367585C39CF3}" type="sibTrans" cxnId="{3F3168C0-28ED-4610-83D6-578CAB98EBD9}">
      <dgm:prSet/>
      <dgm:spPr/>
      <dgm:t>
        <a:bodyPr/>
        <a:lstStyle/>
        <a:p>
          <a:endParaRPr lang="en-US"/>
        </a:p>
      </dgm:t>
    </dgm:pt>
    <dgm:pt modelId="{5C0EC24F-AA31-435D-97C3-BA6EDA927CC2}">
      <dgm:prSet/>
      <dgm:spPr/>
      <dgm:t>
        <a:bodyPr/>
        <a:lstStyle/>
        <a:p>
          <a:r>
            <a:rPr lang="en-GB" noProof="0" dirty="0"/>
            <a:t>Key principles of delegation</a:t>
          </a:r>
        </a:p>
      </dgm:t>
    </dgm:pt>
    <dgm:pt modelId="{CEA97F18-0FC3-4221-8A1B-997EECF96BE8}" type="parTrans" cxnId="{75969984-A5F1-4C8A-BD58-73F72B988750}">
      <dgm:prSet/>
      <dgm:spPr/>
      <dgm:t>
        <a:bodyPr/>
        <a:lstStyle/>
        <a:p>
          <a:endParaRPr lang="en-US"/>
        </a:p>
      </dgm:t>
    </dgm:pt>
    <dgm:pt modelId="{F1717EE1-112A-4EE1-8B70-3BE07EB3F94D}" type="sibTrans" cxnId="{75969984-A5F1-4C8A-BD58-73F72B988750}">
      <dgm:prSet/>
      <dgm:spPr/>
      <dgm:t>
        <a:bodyPr/>
        <a:lstStyle/>
        <a:p>
          <a:endParaRPr lang="en-US"/>
        </a:p>
      </dgm:t>
    </dgm:pt>
    <dgm:pt modelId="{D2C7F98E-8BF4-4863-9CAD-6616D9E9C768}" type="pres">
      <dgm:prSet presAssocID="{CA9FB05A-E452-4CA8-B829-7103461891B9}" presName="linear" presStyleCnt="0">
        <dgm:presLayoutVars>
          <dgm:dir/>
          <dgm:animLvl val="lvl"/>
          <dgm:resizeHandles val="exact"/>
        </dgm:presLayoutVars>
      </dgm:prSet>
      <dgm:spPr/>
    </dgm:pt>
    <dgm:pt modelId="{1B4172B9-B679-475E-9937-719FA7DB5A3A}" type="pres">
      <dgm:prSet presAssocID="{EF02E002-D305-4730-8E6B-B4C45FF9DBC2}" presName="parentLin" presStyleCnt="0"/>
      <dgm:spPr/>
    </dgm:pt>
    <dgm:pt modelId="{32AC623B-A85C-4FE1-8D6E-5BE98919195F}" type="pres">
      <dgm:prSet presAssocID="{EF02E002-D305-4730-8E6B-B4C45FF9DBC2}" presName="parentLeftMargin" presStyleLbl="node1" presStyleIdx="0" presStyleCnt="4"/>
      <dgm:spPr/>
    </dgm:pt>
    <dgm:pt modelId="{98CA09E2-3D2D-41AC-A132-C0BADED4BA89}" type="pres">
      <dgm:prSet presAssocID="{EF02E002-D305-4730-8E6B-B4C45FF9DBC2}" presName="parentText" presStyleLbl="node1" presStyleIdx="0" presStyleCnt="4">
        <dgm:presLayoutVars>
          <dgm:chMax val="0"/>
          <dgm:bulletEnabled val="1"/>
        </dgm:presLayoutVars>
      </dgm:prSet>
      <dgm:spPr/>
    </dgm:pt>
    <dgm:pt modelId="{9CD0D01B-7F94-4C13-886A-C4F54EAC04CF}" type="pres">
      <dgm:prSet presAssocID="{EF02E002-D305-4730-8E6B-B4C45FF9DBC2}" presName="negativeSpace" presStyleCnt="0"/>
      <dgm:spPr/>
    </dgm:pt>
    <dgm:pt modelId="{69F29C66-5B2B-4E77-A2EA-9CA175064859}" type="pres">
      <dgm:prSet presAssocID="{EF02E002-D305-4730-8E6B-B4C45FF9DBC2}" presName="childText" presStyleLbl="conFgAcc1" presStyleIdx="0" presStyleCnt="4">
        <dgm:presLayoutVars>
          <dgm:bulletEnabled val="1"/>
        </dgm:presLayoutVars>
      </dgm:prSet>
      <dgm:spPr/>
    </dgm:pt>
    <dgm:pt modelId="{E46119AE-87AF-4045-8D0A-F3B8758F7A06}" type="pres">
      <dgm:prSet presAssocID="{67400D0C-3593-4ECA-B574-6C67AD51101D}" presName="spaceBetweenRectangles" presStyleCnt="0"/>
      <dgm:spPr/>
    </dgm:pt>
    <dgm:pt modelId="{143DD9D0-E057-4193-9C82-401D6AB1F512}" type="pres">
      <dgm:prSet presAssocID="{7B02936C-519F-4F9B-A8A9-1EE895D95F9B}" presName="parentLin" presStyleCnt="0"/>
      <dgm:spPr/>
    </dgm:pt>
    <dgm:pt modelId="{9D550804-5A48-454D-98A2-F3BBE70F2DE8}" type="pres">
      <dgm:prSet presAssocID="{7B02936C-519F-4F9B-A8A9-1EE895D95F9B}" presName="parentLeftMargin" presStyleLbl="node1" presStyleIdx="0" presStyleCnt="4"/>
      <dgm:spPr/>
    </dgm:pt>
    <dgm:pt modelId="{FB4BF128-2AF5-429F-9444-B0318D5C6AB8}" type="pres">
      <dgm:prSet presAssocID="{7B02936C-519F-4F9B-A8A9-1EE895D95F9B}" presName="parentText" presStyleLbl="node1" presStyleIdx="1" presStyleCnt="4">
        <dgm:presLayoutVars>
          <dgm:chMax val="0"/>
          <dgm:bulletEnabled val="1"/>
        </dgm:presLayoutVars>
      </dgm:prSet>
      <dgm:spPr/>
    </dgm:pt>
    <dgm:pt modelId="{C63D8396-B837-4DDD-A917-AC478B601D6A}" type="pres">
      <dgm:prSet presAssocID="{7B02936C-519F-4F9B-A8A9-1EE895D95F9B}" presName="negativeSpace" presStyleCnt="0"/>
      <dgm:spPr/>
    </dgm:pt>
    <dgm:pt modelId="{DCC53299-DEBA-4A4B-83B7-82B01CA99EDA}" type="pres">
      <dgm:prSet presAssocID="{7B02936C-519F-4F9B-A8A9-1EE895D95F9B}" presName="childText" presStyleLbl="conFgAcc1" presStyleIdx="1" presStyleCnt="4">
        <dgm:presLayoutVars>
          <dgm:bulletEnabled val="1"/>
        </dgm:presLayoutVars>
      </dgm:prSet>
      <dgm:spPr/>
    </dgm:pt>
    <dgm:pt modelId="{9BA5453B-0A9D-4AA2-96F7-1AC28A1477FC}" type="pres">
      <dgm:prSet presAssocID="{747114FA-C20F-4BDA-8366-FD11A78AB377}" presName="spaceBetweenRectangles" presStyleCnt="0"/>
      <dgm:spPr/>
    </dgm:pt>
    <dgm:pt modelId="{23A9EC9E-B1DC-43F6-8600-8BEBC9281F19}" type="pres">
      <dgm:prSet presAssocID="{A9FF6FD6-5013-4F8C-9376-010C61C5B850}" presName="parentLin" presStyleCnt="0"/>
      <dgm:spPr/>
    </dgm:pt>
    <dgm:pt modelId="{2DE0D0FC-F662-4F55-9623-2F2BCC6EB6DC}" type="pres">
      <dgm:prSet presAssocID="{A9FF6FD6-5013-4F8C-9376-010C61C5B850}" presName="parentLeftMargin" presStyleLbl="node1" presStyleIdx="1" presStyleCnt="4"/>
      <dgm:spPr/>
    </dgm:pt>
    <dgm:pt modelId="{2DEB7FBD-9212-486A-B9BE-D8D04572FFA8}" type="pres">
      <dgm:prSet presAssocID="{A9FF6FD6-5013-4F8C-9376-010C61C5B850}" presName="parentText" presStyleLbl="node1" presStyleIdx="2" presStyleCnt="4">
        <dgm:presLayoutVars>
          <dgm:chMax val="0"/>
          <dgm:bulletEnabled val="1"/>
        </dgm:presLayoutVars>
      </dgm:prSet>
      <dgm:spPr/>
    </dgm:pt>
    <dgm:pt modelId="{98AF5215-B33A-49B0-A0C3-10A075C6462A}" type="pres">
      <dgm:prSet presAssocID="{A9FF6FD6-5013-4F8C-9376-010C61C5B850}" presName="negativeSpace" presStyleCnt="0"/>
      <dgm:spPr/>
    </dgm:pt>
    <dgm:pt modelId="{34B35E5B-9F98-458A-AADD-2E211CBD3F4E}" type="pres">
      <dgm:prSet presAssocID="{A9FF6FD6-5013-4F8C-9376-010C61C5B850}" presName="childText" presStyleLbl="conFgAcc1" presStyleIdx="2" presStyleCnt="4">
        <dgm:presLayoutVars>
          <dgm:bulletEnabled val="1"/>
        </dgm:presLayoutVars>
      </dgm:prSet>
      <dgm:spPr/>
    </dgm:pt>
    <dgm:pt modelId="{EA473E73-D44F-422D-A112-8A1A1D21ABCE}" type="pres">
      <dgm:prSet presAssocID="{ED7A7D76-4397-4110-B5EB-367585C39CF3}" presName="spaceBetweenRectangles" presStyleCnt="0"/>
      <dgm:spPr/>
    </dgm:pt>
    <dgm:pt modelId="{274534EF-2CFA-41F3-B6B7-FE17119DF1B3}" type="pres">
      <dgm:prSet presAssocID="{5C0EC24F-AA31-435D-97C3-BA6EDA927CC2}" presName="parentLin" presStyleCnt="0"/>
      <dgm:spPr/>
    </dgm:pt>
    <dgm:pt modelId="{F59F2E58-F594-4F7A-8762-F13065002492}" type="pres">
      <dgm:prSet presAssocID="{5C0EC24F-AA31-435D-97C3-BA6EDA927CC2}" presName="parentLeftMargin" presStyleLbl="node1" presStyleIdx="2" presStyleCnt="4"/>
      <dgm:spPr/>
    </dgm:pt>
    <dgm:pt modelId="{0BF88B6D-A385-4CF4-8F7B-A554EBDF97EE}" type="pres">
      <dgm:prSet presAssocID="{5C0EC24F-AA31-435D-97C3-BA6EDA927CC2}" presName="parentText" presStyleLbl="node1" presStyleIdx="3" presStyleCnt="4">
        <dgm:presLayoutVars>
          <dgm:chMax val="0"/>
          <dgm:bulletEnabled val="1"/>
        </dgm:presLayoutVars>
      </dgm:prSet>
      <dgm:spPr/>
    </dgm:pt>
    <dgm:pt modelId="{6E208326-FA94-44A3-9989-3B01D88C9EBB}" type="pres">
      <dgm:prSet presAssocID="{5C0EC24F-AA31-435D-97C3-BA6EDA927CC2}" presName="negativeSpace" presStyleCnt="0"/>
      <dgm:spPr/>
    </dgm:pt>
    <dgm:pt modelId="{BFA96DB4-3747-4A99-BB8F-0B54AAFAF0E7}" type="pres">
      <dgm:prSet presAssocID="{5C0EC24F-AA31-435D-97C3-BA6EDA927CC2}" presName="childText" presStyleLbl="conFgAcc1" presStyleIdx="3" presStyleCnt="4">
        <dgm:presLayoutVars>
          <dgm:bulletEnabled val="1"/>
        </dgm:presLayoutVars>
      </dgm:prSet>
      <dgm:spPr/>
    </dgm:pt>
  </dgm:ptLst>
  <dgm:cxnLst>
    <dgm:cxn modelId="{D30E1100-266E-4454-A65E-CE4818AB3528}" srcId="{CA9FB05A-E452-4CA8-B829-7103461891B9}" destId="{7B02936C-519F-4F9B-A8A9-1EE895D95F9B}" srcOrd="1" destOrd="0" parTransId="{6FA3195D-BEE8-4DC4-8B76-410CD0D7553D}" sibTransId="{747114FA-C20F-4BDA-8366-FD11A78AB377}"/>
    <dgm:cxn modelId="{B2174A35-4262-4710-885B-98ECDB345E76}" type="presOf" srcId="{EF02E002-D305-4730-8E6B-B4C45FF9DBC2}" destId="{98CA09E2-3D2D-41AC-A132-C0BADED4BA89}" srcOrd="1" destOrd="0" presId="urn:microsoft.com/office/officeart/2005/8/layout/list1"/>
    <dgm:cxn modelId="{88037564-92DE-44F7-9A51-7575A5745E84}" type="presOf" srcId="{A9FF6FD6-5013-4F8C-9376-010C61C5B850}" destId="{2DE0D0FC-F662-4F55-9623-2F2BCC6EB6DC}" srcOrd="0" destOrd="0" presId="urn:microsoft.com/office/officeart/2005/8/layout/list1"/>
    <dgm:cxn modelId="{CB50F367-3B2F-4911-83A7-CF6D186E97F3}" type="presOf" srcId="{7B02936C-519F-4F9B-A8A9-1EE895D95F9B}" destId="{FB4BF128-2AF5-429F-9444-B0318D5C6AB8}" srcOrd="1" destOrd="0" presId="urn:microsoft.com/office/officeart/2005/8/layout/list1"/>
    <dgm:cxn modelId="{D5F19369-9B6D-4D1F-B917-B172CA9EFBF1}" type="presOf" srcId="{A9FF6FD6-5013-4F8C-9376-010C61C5B850}" destId="{2DEB7FBD-9212-486A-B9BE-D8D04572FFA8}" srcOrd="1" destOrd="0" presId="urn:microsoft.com/office/officeart/2005/8/layout/list1"/>
    <dgm:cxn modelId="{4B9E4F58-264B-431B-91A8-394DA094FBB7}" type="presOf" srcId="{CA9FB05A-E452-4CA8-B829-7103461891B9}" destId="{D2C7F98E-8BF4-4863-9CAD-6616D9E9C768}" srcOrd="0" destOrd="0" presId="urn:microsoft.com/office/officeart/2005/8/layout/list1"/>
    <dgm:cxn modelId="{6927C883-9B66-4E0C-BD20-8A51FBE66AE3}" type="presOf" srcId="{5C0EC24F-AA31-435D-97C3-BA6EDA927CC2}" destId="{0BF88B6D-A385-4CF4-8F7B-A554EBDF97EE}" srcOrd="1" destOrd="0" presId="urn:microsoft.com/office/officeart/2005/8/layout/list1"/>
    <dgm:cxn modelId="{75969984-A5F1-4C8A-BD58-73F72B988750}" srcId="{CA9FB05A-E452-4CA8-B829-7103461891B9}" destId="{5C0EC24F-AA31-435D-97C3-BA6EDA927CC2}" srcOrd="3" destOrd="0" parTransId="{CEA97F18-0FC3-4221-8A1B-997EECF96BE8}" sibTransId="{F1717EE1-112A-4EE1-8B70-3BE07EB3F94D}"/>
    <dgm:cxn modelId="{7241B48E-97B0-4EAC-BEE0-A06E53A8D45D}" type="presOf" srcId="{EF02E002-D305-4730-8E6B-B4C45FF9DBC2}" destId="{32AC623B-A85C-4FE1-8D6E-5BE98919195F}" srcOrd="0" destOrd="0" presId="urn:microsoft.com/office/officeart/2005/8/layout/list1"/>
    <dgm:cxn modelId="{6471559B-9DCA-4BFF-B659-E3CA9C16709E}" type="presOf" srcId="{7B02936C-519F-4F9B-A8A9-1EE895D95F9B}" destId="{9D550804-5A48-454D-98A2-F3BBE70F2DE8}" srcOrd="0" destOrd="0" presId="urn:microsoft.com/office/officeart/2005/8/layout/list1"/>
    <dgm:cxn modelId="{B96A40A1-00FA-40EA-9F5B-1D5AB4B3D00E}" srcId="{CA9FB05A-E452-4CA8-B829-7103461891B9}" destId="{EF02E002-D305-4730-8E6B-B4C45FF9DBC2}" srcOrd="0" destOrd="0" parTransId="{4C6FFA27-7693-45B0-9C5A-E0F84ADA0263}" sibTransId="{67400D0C-3593-4ECA-B574-6C67AD51101D}"/>
    <dgm:cxn modelId="{456584BF-F020-41FD-9AFD-A5194756DB52}" type="presOf" srcId="{5C0EC24F-AA31-435D-97C3-BA6EDA927CC2}" destId="{F59F2E58-F594-4F7A-8762-F13065002492}" srcOrd="0" destOrd="0" presId="urn:microsoft.com/office/officeart/2005/8/layout/list1"/>
    <dgm:cxn modelId="{3F3168C0-28ED-4610-83D6-578CAB98EBD9}" srcId="{CA9FB05A-E452-4CA8-B829-7103461891B9}" destId="{A9FF6FD6-5013-4F8C-9376-010C61C5B850}" srcOrd="2" destOrd="0" parTransId="{12A726AF-D711-4ADC-992F-78EF1FADE06B}" sibTransId="{ED7A7D76-4397-4110-B5EB-367585C39CF3}"/>
    <dgm:cxn modelId="{51A8AC6D-FB55-41F6-B93A-F18BA55C3E96}" type="presParOf" srcId="{D2C7F98E-8BF4-4863-9CAD-6616D9E9C768}" destId="{1B4172B9-B679-475E-9937-719FA7DB5A3A}" srcOrd="0" destOrd="0" presId="urn:microsoft.com/office/officeart/2005/8/layout/list1"/>
    <dgm:cxn modelId="{B447C898-85B0-4A56-9FF9-4E86557CFA76}" type="presParOf" srcId="{1B4172B9-B679-475E-9937-719FA7DB5A3A}" destId="{32AC623B-A85C-4FE1-8D6E-5BE98919195F}" srcOrd="0" destOrd="0" presId="urn:microsoft.com/office/officeart/2005/8/layout/list1"/>
    <dgm:cxn modelId="{10AD739D-9FF2-4B0D-82ED-B108DB2BFAD2}" type="presParOf" srcId="{1B4172B9-B679-475E-9937-719FA7DB5A3A}" destId="{98CA09E2-3D2D-41AC-A132-C0BADED4BA89}" srcOrd="1" destOrd="0" presId="urn:microsoft.com/office/officeart/2005/8/layout/list1"/>
    <dgm:cxn modelId="{DA834B38-2EA5-41A2-94BB-76159BCE94F9}" type="presParOf" srcId="{D2C7F98E-8BF4-4863-9CAD-6616D9E9C768}" destId="{9CD0D01B-7F94-4C13-886A-C4F54EAC04CF}" srcOrd="1" destOrd="0" presId="urn:microsoft.com/office/officeart/2005/8/layout/list1"/>
    <dgm:cxn modelId="{8EEC804E-265D-4DD8-92B8-C8C87A961FA3}" type="presParOf" srcId="{D2C7F98E-8BF4-4863-9CAD-6616D9E9C768}" destId="{69F29C66-5B2B-4E77-A2EA-9CA175064859}" srcOrd="2" destOrd="0" presId="urn:microsoft.com/office/officeart/2005/8/layout/list1"/>
    <dgm:cxn modelId="{33C93175-2E67-474C-A94D-78CFF46C2603}" type="presParOf" srcId="{D2C7F98E-8BF4-4863-9CAD-6616D9E9C768}" destId="{E46119AE-87AF-4045-8D0A-F3B8758F7A06}" srcOrd="3" destOrd="0" presId="urn:microsoft.com/office/officeart/2005/8/layout/list1"/>
    <dgm:cxn modelId="{217F3C72-1C74-413B-ABAD-CA207F40EBF9}" type="presParOf" srcId="{D2C7F98E-8BF4-4863-9CAD-6616D9E9C768}" destId="{143DD9D0-E057-4193-9C82-401D6AB1F512}" srcOrd="4" destOrd="0" presId="urn:microsoft.com/office/officeart/2005/8/layout/list1"/>
    <dgm:cxn modelId="{70FA1989-489F-476E-9F6B-975B368427EB}" type="presParOf" srcId="{143DD9D0-E057-4193-9C82-401D6AB1F512}" destId="{9D550804-5A48-454D-98A2-F3BBE70F2DE8}" srcOrd="0" destOrd="0" presId="urn:microsoft.com/office/officeart/2005/8/layout/list1"/>
    <dgm:cxn modelId="{CC8F0031-F772-4C16-844F-8F44D4872A86}" type="presParOf" srcId="{143DD9D0-E057-4193-9C82-401D6AB1F512}" destId="{FB4BF128-2AF5-429F-9444-B0318D5C6AB8}" srcOrd="1" destOrd="0" presId="urn:microsoft.com/office/officeart/2005/8/layout/list1"/>
    <dgm:cxn modelId="{640285E9-2269-4BF2-B826-8EF5BEC9D581}" type="presParOf" srcId="{D2C7F98E-8BF4-4863-9CAD-6616D9E9C768}" destId="{C63D8396-B837-4DDD-A917-AC478B601D6A}" srcOrd="5" destOrd="0" presId="urn:microsoft.com/office/officeart/2005/8/layout/list1"/>
    <dgm:cxn modelId="{A5E3C408-735F-4781-9B48-9AA1125A18E7}" type="presParOf" srcId="{D2C7F98E-8BF4-4863-9CAD-6616D9E9C768}" destId="{DCC53299-DEBA-4A4B-83B7-82B01CA99EDA}" srcOrd="6" destOrd="0" presId="urn:microsoft.com/office/officeart/2005/8/layout/list1"/>
    <dgm:cxn modelId="{A3A99995-54E6-4865-9B41-186AA0559E26}" type="presParOf" srcId="{D2C7F98E-8BF4-4863-9CAD-6616D9E9C768}" destId="{9BA5453B-0A9D-4AA2-96F7-1AC28A1477FC}" srcOrd="7" destOrd="0" presId="urn:microsoft.com/office/officeart/2005/8/layout/list1"/>
    <dgm:cxn modelId="{DBD1C893-5EE6-481E-B638-485FF31B9AC2}" type="presParOf" srcId="{D2C7F98E-8BF4-4863-9CAD-6616D9E9C768}" destId="{23A9EC9E-B1DC-43F6-8600-8BEBC9281F19}" srcOrd="8" destOrd="0" presId="urn:microsoft.com/office/officeart/2005/8/layout/list1"/>
    <dgm:cxn modelId="{05BCE67B-9C1D-4CE4-B672-93DD1A8E7E8C}" type="presParOf" srcId="{23A9EC9E-B1DC-43F6-8600-8BEBC9281F19}" destId="{2DE0D0FC-F662-4F55-9623-2F2BCC6EB6DC}" srcOrd="0" destOrd="0" presId="urn:microsoft.com/office/officeart/2005/8/layout/list1"/>
    <dgm:cxn modelId="{017FB7BF-DA62-48E0-8C5F-CA72B813AF72}" type="presParOf" srcId="{23A9EC9E-B1DC-43F6-8600-8BEBC9281F19}" destId="{2DEB7FBD-9212-486A-B9BE-D8D04572FFA8}" srcOrd="1" destOrd="0" presId="urn:microsoft.com/office/officeart/2005/8/layout/list1"/>
    <dgm:cxn modelId="{9C8747A3-D357-4209-ADD4-5528D0D65D44}" type="presParOf" srcId="{D2C7F98E-8BF4-4863-9CAD-6616D9E9C768}" destId="{98AF5215-B33A-49B0-A0C3-10A075C6462A}" srcOrd="9" destOrd="0" presId="urn:microsoft.com/office/officeart/2005/8/layout/list1"/>
    <dgm:cxn modelId="{408A2806-4C49-4ED6-9C08-18AC51180E88}" type="presParOf" srcId="{D2C7F98E-8BF4-4863-9CAD-6616D9E9C768}" destId="{34B35E5B-9F98-458A-AADD-2E211CBD3F4E}" srcOrd="10" destOrd="0" presId="urn:microsoft.com/office/officeart/2005/8/layout/list1"/>
    <dgm:cxn modelId="{F12D61CA-9B38-40C2-9A93-72A94F38659D}" type="presParOf" srcId="{D2C7F98E-8BF4-4863-9CAD-6616D9E9C768}" destId="{EA473E73-D44F-422D-A112-8A1A1D21ABCE}" srcOrd="11" destOrd="0" presId="urn:microsoft.com/office/officeart/2005/8/layout/list1"/>
    <dgm:cxn modelId="{D0C348D8-35D6-4AF1-8CCA-21EFB824CD3F}" type="presParOf" srcId="{D2C7F98E-8BF4-4863-9CAD-6616D9E9C768}" destId="{274534EF-2CFA-41F3-B6B7-FE17119DF1B3}" srcOrd="12" destOrd="0" presId="urn:microsoft.com/office/officeart/2005/8/layout/list1"/>
    <dgm:cxn modelId="{5F8F3C46-413F-456A-894E-A09449D67F98}" type="presParOf" srcId="{274534EF-2CFA-41F3-B6B7-FE17119DF1B3}" destId="{F59F2E58-F594-4F7A-8762-F13065002492}" srcOrd="0" destOrd="0" presId="urn:microsoft.com/office/officeart/2005/8/layout/list1"/>
    <dgm:cxn modelId="{5CB5B33D-7726-445E-B536-0E702B533B83}" type="presParOf" srcId="{274534EF-2CFA-41F3-B6B7-FE17119DF1B3}" destId="{0BF88B6D-A385-4CF4-8F7B-A554EBDF97EE}" srcOrd="1" destOrd="0" presId="urn:microsoft.com/office/officeart/2005/8/layout/list1"/>
    <dgm:cxn modelId="{87AFBAF3-C1B4-4D22-8FED-86FACF57B5C2}" type="presParOf" srcId="{D2C7F98E-8BF4-4863-9CAD-6616D9E9C768}" destId="{6E208326-FA94-44A3-9989-3B01D88C9EBB}" srcOrd="13" destOrd="0" presId="urn:microsoft.com/office/officeart/2005/8/layout/list1"/>
    <dgm:cxn modelId="{B1BCF8B8-31B6-4E14-9FC2-A7064BB85190}" type="presParOf" srcId="{D2C7F98E-8BF4-4863-9CAD-6616D9E9C768}" destId="{BFA96DB4-3747-4A99-BB8F-0B54AAFAF0E7}"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63FD1C2-70AC-4D54-AB3D-73EFCA1C3D9C}" type="doc">
      <dgm:prSet loTypeId="urn:microsoft.com/office/officeart/2016/7/layout/RepeatingBendingProcessNew" loCatId="process" qsTypeId="urn:microsoft.com/office/officeart/2005/8/quickstyle/simple1#2" qsCatId="simple" csTypeId="urn:microsoft.com/office/officeart/2005/8/colors/accent1_2#4" csCatId="accent1"/>
      <dgm:spPr/>
      <dgm:t>
        <a:bodyPr/>
        <a:lstStyle/>
        <a:p>
          <a:endParaRPr lang="en-US"/>
        </a:p>
      </dgm:t>
    </dgm:pt>
    <dgm:pt modelId="{79B79ABC-BDD4-4FA3-884B-4A09F1358023}">
      <dgm:prSet custT="1"/>
      <dgm:spPr/>
      <dgm:t>
        <a:bodyPr/>
        <a:lstStyle/>
        <a:p>
          <a:r>
            <a:rPr lang="en-GB" sz="2400" noProof="0" dirty="0"/>
            <a:t>Take time to prepare (think ahead)</a:t>
          </a:r>
        </a:p>
      </dgm:t>
    </dgm:pt>
    <dgm:pt modelId="{1358DB25-19E7-4C50-A02A-A514D695713B}" type="parTrans" cxnId="{8B798FC4-74DB-452F-9F10-E4730804DC79}">
      <dgm:prSet/>
      <dgm:spPr/>
      <dgm:t>
        <a:bodyPr/>
        <a:lstStyle/>
        <a:p>
          <a:endParaRPr lang="en-US"/>
        </a:p>
      </dgm:t>
    </dgm:pt>
    <dgm:pt modelId="{96E0482A-8E6D-4678-9F53-209C62637EFF}" type="sibTrans" cxnId="{8B798FC4-74DB-452F-9F10-E4730804DC79}">
      <dgm:prSet/>
      <dgm:spPr/>
      <dgm:t>
        <a:bodyPr/>
        <a:lstStyle/>
        <a:p>
          <a:endParaRPr lang="en-GB" noProof="0" dirty="0"/>
        </a:p>
      </dgm:t>
    </dgm:pt>
    <dgm:pt modelId="{6E770C6B-3377-41ED-ACC8-0799A8C742F0}">
      <dgm:prSet custT="1"/>
      <dgm:spPr/>
      <dgm:t>
        <a:bodyPr/>
        <a:lstStyle/>
        <a:p>
          <a:r>
            <a:rPr lang="en-GB" sz="2400" noProof="0" dirty="0"/>
            <a:t>Find the right person</a:t>
          </a:r>
        </a:p>
      </dgm:t>
    </dgm:pt>
    <dgm:pt modelId="{D817473C-4F12-4B0E-AA42-6DC4D8E282E2}" type="parTrans" cxnId="{6C672C95-BC6F-4482-8548-404DFFA7A6C3}">
      <dgm:prSet/>
      <dgm:spPr/>
      <dgm:t>
        <a:bodyPr/>
        <a:lstStyle/>
        <a:p>
          <a:endParaRPr lang="en-US"/>
        </a:p>
      </dgm:t>
    </dgm:pt>
    <dgm:pt modelId="{1EDEB3A0-151F-423A-95EC-B50F8A3EC8F2}" type="sibTrans" cxnId="{6C672C95-BC6F-4482-8548-404DFFA7A6C3}">
      <dgm:prSet/>
      <dgm:spPr/>
      <dgm:t>
        <a:bodyPr/>
        <a:lstStyle/>
        <a:p>
          <a:endParaRPr lang="en-GB" noProof="0" dirty="0"/>
        </a:p>
      </dgm:t>
    </dgm:pt>
    <dgm:pt modelId="{2F40997F-82B3-4391-8E50-AC851DB07400}">
      <dgm:prSet custT="1"/>
      <dgm:spPr/>
      <dgm:t>
        <a:bodyPr/>
        <a:lstStyle/>
        <a:p>
          <a:r>
            <a:rPr lang="en-GB" sz="2400" noProof="0" dirty="0"/>
            <a:t>Consult first </a:t>
          </a:r>
        </a:p>
      </dgm:t>
    </dgm:pt>
    <dgm:pt modelId="{0B6D75A7-0BB3-4822-ACE8-DEDECC912FB6}" type="parTrans" cxnId="{8608CE2C-5611-4448-8834-417F08ACA994}">
      <dgm:prSet/>
      <dgm:spPr/>
      <dgm:t>
        <a:bodyPr/>
        <a:lstStyle/>
        <a:p>
          <a:endParaRPr lang="en-US"/>
        </a:p>
      </dgm:t>
    </dgm:pt>
    <dgm:pt modelId="{9F2EDF24-75E8-4579-B39E-BA1626919DAD}" type="sibTrans" cxnId="{8608CE2C-5611-4448-8834-417F08ACA994}">
      <dgm:prSet/>
      <dgm:spPr/>
      <dgm:t>
        <a:bodyPr/>
        <a:lstStyle/>
        <a:p>
          <a:endParaRPr lang="en-GB" noProof="0" dirty="0"/>
        </a:p>
      </dgm:t>
    </dgm:pt>
    <dgm:pt modelId="{9A67D393-632B-4610-B7AC-6C8D4DA5AB03}">
      <dgm:prSet custT="1"/>
      <dgm:spPr/>
      <dgm:t>
        <a:bodyPr/>
        <a:lstStyle/>
        <a:p>
          <a:r>
            <a:rPr lang="en-GB" sz="2400" noProof="0" dirty="0"/>
            <a:t>Give time to support</a:t>
          </a:r>
        </a:p>
      </dgm:t>
    </dgm:pt>
    <dgm:pt modelId="{CF0A64DD-358A-49B1-B382-109A6FDB55A7}" type="parTrans" cxnId="{5D45F3FE-755C-44AA-8EE1-818211BD6A29}">
      <dgm:prSet/>
      <dgm:spPr/>
      <dgm:t>
        <a:bodyPr/>
        <a:lstStyle/>
        <a:p>
          <a:endParaRPr lang="en-US"/>
        </a:p>
      </dgm:t>
    </dgm:pt>
    <dgm:pt modelId="{AD1DEA4E-82E9-43E2-A3AC-F900398D2972}" type="sibTrans" cxnId="{5D45F3FE-755C-44AA-8EE1-818211BD6A29}">
      <dgm:prSet/>
      <dgm:spPr/>
      <dgm:t>
        <a:bodyPr/>
        <a:lstStyle/>
        <a:p>
          <a:endParaRPr lang="en-GB" noProof="0" dirty="0"/>
        </a:p>
      </dgm:t>
    </dgm:pt>
    <dgm:pt modelId="{D7BF8DBC-1A98-4CC5-9395-95C20AF4121E}">
      <dgm:prSet custT="1"/>
      <dgm:spPr/>
      <dgm:t>
        <a:bodyPr/>
        <a:lstStyle/>
        <a:p>
          <a:r>
            <a:rPr lang="en-GB" sz="2400" noProof="0" dirty="0"/>
            <a:t>Delegate whole tasks where possible</a:t>
          </a:r>
        </a:p>
      </dgm:t>
    </dgm:pt>
    <dgm:pt modelId="{5629FB77-64B8-4C01-BAE2-4B8D0513FCA8}" type="parTrans" cxnId="{230E5DBF-7202-48DA-9222-2258A2DB8416}">
      <dgm:prSet/>
      <dgm:spPr/>
      <dgm:t>
        <a:bodyPr/>
        <a:lstStyle/>
        <a:p>
          <a:endParaRPr lang="en-US"/>
        </a:p>
      </dgm:t>
    </dgm:pt>
    <dgm:pt modelId="{FDC314D2-5E18-4CC6-A6B2-D23D55BDB7AD}" type="sibTrans" cxnId="{230E5DBF-7202-48DA-9222-2258A2DB8416}">
      <dgm:prSet/>
      <dgm:spPr/>
      <dgm:t>
        <a:bodyPr/>
        <a:lstStyle/>
        <a:p>
          <a:endParaRPr lang="en-GB" noProof="0" dirty="0"/>
        </a:p>
      </dgm:t>
    </dgm:pt>
    <dgm:pt modelId="{00A483B0-F435-4CB5-9CCF-CC1CD3AE86D6}">
      <dgm:prSet custT="1"/>
      <dgm:spPr/>
      <dgm:t>
        <a:bodyPr/>
        <a:lstStyle/>
        <a:p>
          <a:r>
            <a:rPr lang="en-GB" sz="2400" noProof="0" dirty="0"/>
            <a:t>Specify expected outcomes</a:t>
          </a:r>
        </a:p>
      </dgm:t>
    </dgm:pt>
    <dgm:pt modelId="{A47A01F0-9B70-432F-A86E-C207B3DD038C}" type="parTrans" cxnId="{598BEA83-55C6-4377-ACBF-5C0DF10773B1}">
      <dgm:prSet/>
      <dgm:spPr/>
      <dgm:t>
        <a:bodyPr/>
        <a:lstStyle/>
        <a:p>
          <a:endParaRPr lang="en-US"/>
        </a:p>
      </dgm:t>
    </dgm:pt>
    <dgm:pt modelId="{5DD71C38-E0B4-480A-9711-86A2CD71E2DA}" type="sibTrans" cxnId="{598BEA83-55C6-4377-ACBF-5C0DF10773B1}">
      <dgm:prSet/>
      <dgm:spPr/>
      <dgm:t>
        <a:bodyPr/>
        <a:lstStyle/>
        <a:p>
          <a:endParaRPr lang="en-GB" noProof="0" dirty="0"/>
        </a:p>
      </dgm:t>
    </dgm:pt>
    <dgm:pt modelId="{B22EFD70-2804-4AEC-98D2-A6247C39BDEA}">
      <dgm:prSet custT="1"/>
      <dgm:spPr/>
      <dgm:t>
        <a:bodyPr/>
        <a:lstStyle/>
        <a:p>
          <a:r>
            <a:rPr lang="en-GB" sz="2400" noProof="0" dirty="0"/>
            <a:t>Delegate the good and the bad</a:t>
          </a:r>
        </a:p>
      </dgm:t>
    </dgm:pt>
    <dgm:pt modelId="{E4C4C74B-BD60-43A9-AEA5-2FBF1F47E1BC}" type="parTrans" cxnId="{6A5ACB78-25C9-40AA-9B7E-EE653A6261F8}">
      <dgm:prSet/>
      <dgm:spPr/>
      <dgm:t>
        <a:bodyPr/>
        <a:lstStyle/>
        <a:p>
          <a:endParaRPr lang="en-US"/>
        </a:p>
      </dgm:t>
    </dgm:pt>
    <dgm:pt modelId="{0F393CC1-D81B-419B-98C1-ED828D05FA48}" type="sibTrans" cxnId="{6A5ACB78-25C9-40AA-9B7E-EE653A6261F8}">
      <dgm:prSet/>
      <dgm:spPr/>
      <dgm:t>
        <a:bodyPr/>
        <a:lstStyle/>
        <a:p>
          <a:endParaRPr lang="en-GB" noProof="0" dirty="0"/>
        </a:p>
      </dgm:t>
    </dgm:pt>
    <dgm:pt modelId="{8FAC62C1-E1A2-4069-98AB-F4F9C2854B00}">
      <dgm:prSet custT="1"/>
      <dgm:spPr/>
      <dgm:t>
        <a:bodyPr/>
        <a:lstStyle/>
        <a:p>
          <a:r>
            <a:rPr lang="en-GB" sz="2400" noProof="0" dirty="0"/>
            <a:t>Delegate, then trust</a:t>
          </a:r>
        </a:p>
      </dgm:t>
    </dgm:pt>
    <dgm:pt modelId="{4C0A28E2-0B1F-4292-B760-76F5BE36100C}" type="parTrans" cxnId="{72C850F2-0A6A-4713-BAE6-044D32C70258}">
      <dgm:prSet/>
      <dgm:spPr/>
      <dgm:t>
        <a:bodyPr/>
        <a:lstStyle/>
        <a:p>
          <a:endParaRPr lang="en-US"/>
        </a:p>
      </dgm:t>
    </dgm:pt>
    <dgm:pt modelId="{8CF25B69-E651-4083-A487-556251E7E15F}" type="sibTrans" cxnId="{72C850F2-0A6A-4713-BAE6-044D32C70258}">
      <dgm:prSet/>
      <dgm:spPr/>
      <dgm:t>
        <a:bodyPr/>
        <a:lstStyle/>
        <a:p>
          <a:endParaRPr lang="en-US"/>
        </a:p>
      </dgm:t>
    </dgm:pt>
    <dgm:pt modelId="{F43F292E-A75F-447D-BDFB-AE5D3B4094B3}" type="pres">
      <dgm:prSet presAssocID="{C63FD1C2-70AC-4D54-AB3D-73EFCA1C3D9C}" presName="Name0" presStyleCnt="0">
        <dgm:presLayoutVars>
          <dgm:dir/>
          <dgm:resizeHandles val="exact"/>
        </dgm:presLayoutVars>
      </dgm:prSet>
      <dgm:spPr/>
    </dgm:pt>
    <dgm:pt modelId="{F83A595D-BFA7-4B05-A327-23253DA26923}" type="pres">
      <dgm:prSet presAssocID="{79B79ABC-BDD4-4FA3-884B-4A09F1358023}" presName="node" presStyleLbl="node1" presStyleIdx="0" presStyleCnt="8">
        <dgm:presLayoutVars>
          <dgm:bulletEnabled val="1"/>
        </dgm:presLayoutVars>
      </dgm:prSet>
      <dgm:spPr/>
    </dgm:pt>
    <dgm:pt modelId="{3D8115BD-E3BD-4B46-913B-FE8083590030}" type="pres">
      <dgm:prSet presAssocID="{96E0482A-8E6D-4678-9F53-209C62637EFF}" presName="sibTrans" presStyleLbl="sibTrans1D1" presStyleIdx="0" presStyleCnt="7"/>
      <dgm:spPr/>
    </dgm:pt>
    <dgm:pt modelId="{8500BCE6-7CF6-4E62-8EA7-108943F5D5D6}" type="pres">
      <dgm:prSet presAssocID="{96E0482A-8E6D-4678-9F53-209C62637EFF}" presName="connectorText" presStyleLbl="sibTrans1D1" presStyleIdx="0" presStyleCnt="7"/>
      <dgm:spPr/>
    </dgm:pt>
    <dgm:pt modelId="{9B6D5F7F-8824-43D0-9E1E-DDBB1F83D29A}" type="pres">
      <dgm:prSet presAssocID="{6E770C6B-3377-41ED-ACC8-0799A8C742F0}" presName="node" presStyleLbl="node1" presStyleIdx="1" presStyleCnt="8">
        <dgm:presLayoutVars>
          <dgm:bulletEnabled val="1"/>
        </dgm:presLayoutVars>
      </dgm:prSet>
      <dgm:spPr/>
    </dgm:pt>
    <dgm:pt modelId="{917E9949-3166-4BD0-9634-4F34706F062B}" type="pres">
      <dgm:prSet presAssocID="{1EDEB3A0-151F-423A-95EC-B50F8A3EC8F2}" presName="sibTrans" presStyleLbl="sibTrans1D1" presStyleIdx="1" presStyleCnt="7"/>
      <dgm:spPr/>
    </dgm:pt>
    <dgm:pt modelId="{E306F75B-7F49-4DC0-A01C-1189156AA993}" type="pres">
      <dgm:prSet presAssocID="{1EDEB3A0-151F-423A-95EC-B50F8A3EC8F2}" presName="connectorText" presStyleLbl="sibTrans1D1" presStyleIdx="1" presStyleCnt="7"/>
      <dgm:spPr/>
    </dgm:pt>
    <dgm:pt modelId="{D9D48E80-060D-4D4C-88EC-841E029E614B}" type="pres">
      <dgm:prSet presAssocID="{2F40997F-82B3-4391-8E50-AC851DB07400}" presName="node" presStyleLbl="node1" presStyleIdx="2" presStyleCnt="8">
        <dgm:presLayoutVars>
          <dgm:bulletEnabled val="1"/>
        </dgm:presLayoutVars>
      </dgm:prSet>
      <dgm:spPr/>
    </dgm:pt>
    <dgm:pt modelId="{C2BA7C29-2AC8-41FF-B036-8D4F05D92959}" type="pres">
      <dgm:prSet presAssocID="{9F2EDF24-75E8-4579-B39E-BA1626919DAD}" presName="sibTrans" presStyleLbl="sibTrans1D1" presStyleIdx="2" presStyleCnt="7"/>
      <dgm:spPr/>
    </dgm:pt>
    <dgm:pt modelId="{29F57AE4-E0C4-4959-B050-77CD9175B9A0}" type="pres">
      <dgm:prSet presAssocID="{9F2EDF24-75E8-4579-B39E-BA1626919DAD}" presName="connectorText" presStyleLbl="sibTrans1D1" presStyleIdx="2" presStyleCnt="7"/>
      <dgm:spPr/>
    </dgm:pt>
    <dgm:pt modelId="{951B44B4-34AC-462B-8B9A-E50066B0D8A3}" type="pres">
      <dgm:prSet presAssocID="{9A67D393-632B-4610-B7AC-6C8D4DA5AB03}" presName="node" presStyleLbl="node1" presStyleIdx="3" presStyleCnt="8">
        <dgm:presLayoutVars>
          <dgm:bulletEnabled val="1"/>
        </dgm:presLayoutVars>
      </dgm:prSet>
      <dgm:spPr/>
    </dgm:pt>
    <dgm:pt modelId="{E5CA8F81-DDF3-43E2-B13A-6D523BBC7F3F}" type="pres">
      <dgm:prSet presAssocID="{AD1DEA4E-82E9-43E2-A3AC-F900398D2972}" presName="sibTrans" presStyleLbl="sibTrans1D1" presStyleIdx="3" presStyleCnt="7"/>
      <dgm:spPr/>
    </dgm:pt>
    <dgm:pt modelId="{76FDF072-B309-438D-B5AA-AF76703E73FE}" type="pres">
      <dgm:prSet presAssocID="{AD1DEA4E-82E9-43E2-A3AC-F900398D2972}" presName="connectorText" presStyleLbl="sibTrans1D1" presStyleIdx="3" presStyleCnt="7"/>
      <dgm:spPr/>
    </dgm:pt>
    <dgm:pt modelId="{BF5EED10-B47E-4790-956A-BBB8C5EA1D29}" type="pres">
      <dgm:prSet presAssocID="{D7BF8DBC-1A98-4CC5-9395-95C20AF4121E}" presName="node" presStyleLbl="node1" presStyleIdx="4" presStyleCnt="8">
        <dgm:presLayoutVars>
          <dgm:bulletEnabled val="1"/>
        </dgm:presLayoutVars>
      </dgm:prSet>
      <dgm:spPr/>
    </dgm:pt>
    <dgm:pt modelId="{870F34E4-0430-4628-AD7E-BE81AFEDAC81}" type="pres">
      <dgm:prSet presAssocID="{FDC314D2-5E18-4CC6-A6B2-D23D55BDB7AD}" presName="sibTrans" presStyleLbl="sibTrans1D1" presStyleIdx="4" presStyleCnt="7"/>
      <dgm:spPr/>
    </dgm:pt>
    <dgm:pt modelId="{2DD17AD0-9D28-4435-9C6E-1442718DF100}" type="pres">
      <dgm:prSet presAssocID="{FDC314D2-5E18-4CC6-A6B2-D23D55BDB7AD}" presName="connectorText" presStyleLbl="sibTrans1D1" presStyleIdx="4" presStyleCnt="7"/>
      <dgm:spPr/>
    </dgm:pt>
    <dgm:pt modelId="{F75CC001-D36C-403F-9045-DC7A3B0CB826}" type="pres">
      <dgm:prSet presAssocID="{00A483B0-F435-4CB5-9CCF-CC1CD3AE86D6}" presName="node" presStyleLbl="node1" presStyleIdx="5" presStyleCnt="8">
        <dgm:presLayoutVars>
          <dgm:bulletEnabled val="1"/>
        </dgm:presLayoutVars>
      </dgm:prSet>
      <dgm:spPr/>
    </dgm:pt>
    <dgm:pt modelId="{D2BCA374-45DD-4BDC-A4B7-896BDCE1CB23}" type="pres">
      <dgm:prSet presAssocID="{5DD71C38-E0B4-480A-9711-86A2CD71E2DA}" presName="sibTrans" presStyleLbl="sibTrans1D1" presStyleIdx="5" presStyleCnt="7"/>
      <dgm:spPr/>
    </dgm:pt>
    <dgm:pt modelId="{A788E174-3811-4F46-8498-FCE026B79B05}" type="pres">
      <dgm:prSet presAssocID="{5DD71C38-E0B4-480A-9711-86A2CD71E2DA}" presName="connectorText" presStyleLbl="sibTrans1D1" presStyleIdx="5" presStyleCnt="7"/>
      <dgm:spPr/>
    </dgm:pt>
    <dgm:pt modelId="{D8C6018E-1681-45CE-95DF-220C9C9719FA}" type="pres">
      <dgm:prSet presAssocID="{B22EFD70-2804-4AEC-98D2-A6247C39BDEA}" presName="node" presStyleLbl="node1" presStyleIdx="6" presStyleCnt="8">
        <dgm:presLayoutVars>
          <dgm:bulletEnabled val="1"/>
        </dgm:presLayoutVars>
      </dgm:prSet>
      <dgm:spPr/>
    </dgm:pt>
    <dgm:pt modelId="{B67DEEDC-F501-48C2-B3E8-A02E98A6B03F}" type="pres">
      <dgm:prSet presAssocID="{0F393CC1-D81B-419B-98C1-ED828D05FA48}" presName="sibTrans" presStyleLbl="sibTrans1D1" presStyleIdx="6" presStyleCnt="7"/>
      <dgm:spPr/>
    </dgm:pt>
    <dgm:pt modelId="{790B6900-6D31-4B7D-835B-5F020FFF8CAA}" type="pres">
      <dgm:prSet presAssocID="{0F393CC1-D81B-419B-98C1-ED828D05FA48}" presName="connectorText" presStyleLbl="sibTrans1D1" presStyleIdx="6" presStyleCnt="7"/>
      <dgm:spPr/>
    </dgm:pt>
    <dgm:pt modelId="{CECFE922-AB39-45CE-8006-B9F5B6C9BC7E}" type="pres">
      <dgm:prSet presAssocID="{8FAC62C1-E1A2-4069-98AB-F4F9C2854B00}" presName="node" presStyleLbl="node1" presStyleIdx="7" presStyleCnt="8">
        <dgm:presLayoutVars>
          <dgm:bulletEnabled val="1"/>
        </dgm:presLayoutVars>
      </dgm:prSet>
      <dgm:spPr/>
    </dgm:pt>
  </dgm:ptLst>
  <dgm:cxnLst>
    <dgm:cxn modelId="{782B2607-0030-4F32-B8BC-5C49047E1CA9}" type="presOf" srcId="{9F2EDF24-75E8-4579-B39E-BA1626919DAD}" destId="{29F57AE4-E0C4-4959-B050-77CD9175B9A0}" srcOrd="1" destOrd="0" presId="urn:microsoft.com/office/officeart/2016/7/layout/RepeatingBendingProcessNew"/>
    <dgm:cxn modelId="{CE65D107-D65E-4FE0-81A6-6A2BBC3822ED}" type="presOf" srcId="{C63FD1C2-70AC-4D54-AB3D-73EFCA1C3D9C}" destId="{F43F292E-A75F-447D-BDFB-AE5D3B4094B3}" srcOrd="0" destOrd="0" presId="urn:microsoft.com/office/officeart/2016/7/layout/RepeatingBendingProcessNew"/>
    <dgm:cxn modelId="{9FA39411-D38E-42C9-8F30-5935047309B0}" type="presOf" srcId="{FDC314D2-5E18-4CC6-A6B2-D23D55BDB7AD}" destId="{2DD17AD0-9D28-4435-9C6E-1442718DF100}" srcOrd="1" destOrd="0" presId="urn:microsoft.com/office/officeart/2016/7/layout/RepeatingBendingProcessNew"/>
    <dgm:cxn modelId="{24534F12-9BCE-42D7-8DDF-B95FD86A5DF9}" type="presOf" srcId="{0F393CC1-D81B-419B-98C1-ED828D05FA48}" destId="{790B6900-6D31-4B7D-835B-5F020FFF8CAA}" srcOrd="1" destOrd="0" presId="urn:microsoft.com/office/officeart/2016/7/layout/RepeatingBendingProcessNew"/>
    <dgm:cxn modelId="{8608CE2C-5611-4448-8834-417F08ACA994}" srcId="{C63FD1C2-70AC-4D54-AB3D-73EFCA1C3D9C}" destId="{2F40997F-82B3-4391-8E50-AC851DB07400}" srcOrd="2" destOrd="0" parTransId="{0B6D75A7-0BB3-4822-ACE8-DEDECC912FB6}" sibTransId="{9F2EDF24-75E8-4579-B39E-BA1626919DAD}"/>
    <dgm:cxn modelId="{B066C366-91EC-4CA1-8B4F-724A6B5ED3F8}" type="presOf" srcId="{00A483B0-F435-4CB5-9CCF-CC1CD3AE86D6}" destId="{F75CC001-D36C-403F-9045-DC7A3B0CB826}" srcOrd="0" destOrd="0" presId="urn:microsoft.com/office/officeart/2016/7/layout/RepeatingBendingProcessNew"/>
    <dgm:cxn modelId="{D6025267-BEE5-4BE8-BAAC-85374E82FC5D}" type="presOf" srcId="{2F40997F-82B3-4391-8E50-AC851DB07400}" destId="{D9D48E80-060D-4D4C-88EC-841E029E614B}" srcOrd="0" destOrd="0" presId="urn:microsoft.com/office/officeart/2016/7/layout/RepeatingBendingProcessNew"/>
    <dgm:cxn modelId="{96F5DD4F-BA52-487D-9F27-D42F5EAE5778}" type="presOf" srcId="{AD1DEA4E-82E9-43E2-A3AC-F900398D2972}" destId="{E5CA8F81-DDF3-43E2-B13A-6D523BBC7F3F}" srcOrd="0" destOrd="0" presId="urn:microsoft.com/office/officeart/2016/7/layout/RepeatingBendingProcessNew"/>
    <dgm:cxn modelId="{820B4671-6B71-4347-9358-E9C50FE9E28D}" type="presOf" srcId="{1EDEB3A0-151F-423A-95EC-B50F8A3EC8F2}" destId="{E306F75B-7F49-4DC0-A01C-1189156AA993}" srcOrd="1" destOrd="0" presId="urn:microsoft.com/office/officeart/2016/7/layout/RepeatingBendingProcessNew"/>
    <dgm:cxn modelId="{70C31C57-53BD-4EEF-8F11-9F0484B2B93B}" type="presOf" srcId="{6E770C6B-3377-41ED-ACC8-0799A8C742F0}" destId="{9B6D5F7F-8824-43D0-9E1E-DDBB1F83D29A}" srcOrd="0" destOrd="0" presId="urn:microsoft.com/office/officeart/2016/7/layout/RepeatingBendingProcessNew"/>
    <dgm:cxn modelId="{6A5ACB78-25C9-40AA-9B7E-EE653A6261F8}" srcId="{C63FD1C2-70AC-4D54-AB3D-73EFCA1C3D9C}" destId="{B22EFD70-2804-4AEC-98D2-A6247C39BDEA}" srcOrd="6" destOrd="0" parTransId="{E4C4C74B-BD60-43A9-AEA5-2FBF1F47E1BC}" sibTransId="{0F393CC1-D81B-419B-98C1-ED828D05FA48}"/>
    <dgm:cxn modelId="{A6A69E82-DA8E-43CE-A0FF-01CA0538B004}" type="presOf" srcId="{B22EFD70-2804-4AEC-98D2-A6247C39BDEA}" destId="{D8C6018E-1681-45CE-95DF-220C9C9719FA}" srcOrd="0" destOrd="0" presId="urn:microsoft.com/office/officeart/2016/7/layout/RepeatingBendingProcessNew"/>
    <dgm:cxn modelId="{598BEA83-55C6-4377-ACBF-5C0DF10773B1}" srcId="{C63FD1C2-70AC-4D54-AB3D-73EFCA1C3D9C}" destId="{00A483B0-F435-4CB5-9CCF-CC1CD3AE86D6}" srcOrd="5" destOrd="0" parTransId="{A47A01F0-9B70-432F-A86E-C207B3DD038C}" sibTransId="{5DD71C38-E0B4-480A-9711-86A2CD71E2DA}"/>
    <dgm:cxn modelId="{6C672C95-BC6F-4482-8548-404DFFA7A6C3}" srcId="{C63FD1C2-70AC-4D54-AB3D-73EFCA1C3D9C}" destId="{6E770C6B-3377-41ED-ACC8-0799A8C742F0}" srcOrd="1" destOrd="0" parTransId="{D817473C-4F12-4B0E-AA42-6DC4D8E282E2}" sibTransId="{1EDEB3A0-151F-423A-95EC-B50F8A3EC8F2}"/>
    <dgm:cxn modelId="{736C62A5-C924-4653-A00B-7EDF10DB3A75}" type="presOf" srcId="{9A67D393-632B-4610-B7AC-6C8D4DA5AB03}" destId="{951B44B4-34AC-462B-8B9A-E50066B0D8A3}" srcOrd="0" destOrd="0" presId="urn:microsoft.com/office/officeart/2016/7/layout/RepeatingBendingProcessNew"/>
    <dgm:cxn modelId="{2A34ABA9-156F-43BE-8883-FC61C9272350}" type="presOf" srcId="{8FAC62C1-E1A2-4069-98AB-F4F9C2854B00}" destId="{CECFE922-AB39-45CE-8006-B9F5B6C9BC7E}" srcOrd="0" destOrd="0" presId="urn:microsoft.com/office/officeart/2016/7/layout/RepeatingBendingProcessNew"/>
    <dgm:cxn modelId="{91D4F8B4-C91A-4AC3-8532-6648F6811B3D}" type="presOf" srcId="{AD1DEA4E-82E9-43E2-A3AC-F900398D2972}" destId="{76FDF072-B309-438D-B5AA-AF76703E73FE}" srcOrd="1" destOrd="0" presId="urn:microsoft.com/office/officeart/2016/7/layout/RepeatingBendingProcessNew"/>
    <dgm:cxn modelId="{0818C4BA-81E0-45BB-971D-FF8D773752A4}" type="presOf" srcId="{96E0482A-8E6D-4678-9F53-209C62637EFF}" destId="{3D8115BD-E3BD-4B46-913B-FE8083590030}" srcOrd="0" destOrd="0" presId="urn:microsoft.com/office/officeart/2016/7/layout/RepeatingBendingProcessNew"/>
    <dgm:cxn modelId="{230E5DBF-7202-48DA-9222-2258A2DB8416}" srcId="{C63FD1C2-70AC-4D54-AB3D-73EFCA1C3D9C}" destId="{D7BF8DBC-1A98-4CC5-9395-95C20AF4121E}" srcOrd="4" destOrd="0" parTransId="{5629FB77-64B8-4C01-BAE2-4B8D0513FCA8}" sibTransId="{FDC314D2-5E18-4CC6-A6B2-D23D55BDB7AD}"/>
    <dgm:cxn modelId="{8B798FC4-74DB-452F-9F10-E4730804DC79}" srcId="{C63FD1C2-70AC-4D54-AB3D-73EFCA1C3D9C}" destId="{79B79ABC-BDD4-4FA3-884B-4A09F1358023}" srcOrd="0" destOrd="0" parTransId="{1358DB25-19E7-4C50-A02A-A514D695713B}" sibTransId="{96E0482A-8E6D-4678-9F53-209C62637EFF}"/>
    <dgm:cxn modelId="{86F345C9-A2D6-4EFA-A907-D9F43AE48CAA}" type="presOf" srcId="{0F393CC1-D81B-419B-98C1-ED828D05FA48}" destId="{B67DEEDC-F501-48C2-B3E8-A02E98A6B03F}" srcOrd="0" destOrd="0" presId="urn:microsoft.com/office/officeart/2016/7/layout/RepeatingBendingProcessNew"/>
    <dgm:cxn modelId="{5E8B7DD0-3750-404C-8A92-71C4BFEC305E}" type="presOf" srcId="{96E0482A-8E6D-4678-9F53-209C62637EFF}" destId="{8500BCE6-7CF6-4E62-8EA7-108943F5D5D6}" srcOrd="1" destOrd="0" presId="urn:microsoft.com/office/officeart/2016/7/layout/RepeatingBendingProcessNew"/>
    <dgm:cxn modelId="{45581DD1-06B1-45EE-86D9-8635111108AD}" type="presOf" srcId="{FDC314D2-5E18-4CC6-A6B2-D23D55BDB7AD}" destId="{870F34E4-0430-4628-AD7E-BE81AFEDAC81}" srcOrd="0" destOrd="0" presId="urn:microsoft.com/office/officeart/2016/7/layout/RepeatingBendingProcessNew"/>
    <dgm:cxn modelId="{DDCA1FDA-2ECD-47FE-B83B-50324E2E150A}" type="presOf" srcId="{D7BF8DBC-1A98-4CC5-9395-95C20AF4121E}" destId="{BF5EED10-B47E-4790-956A-BBB8C5EA1D29}" srcOrd="0" destOrd="0" presId="urn:microsoft.com/office/officeart/2016/7/layout/RepeatingBendingProcessNew"/>
    <dgm:cxn modelId="{D47404E5-4DCC-44B6-BE3B-2C1EEB405213}" type="presOf" srcId="{79B79ABC-BDD4-4FA3-884B-4A09F1358023}" destId="{F83A595D-BFA7-4B05-A327-23253DA26923}" srcOrd="0" destOrd="0" presId="urn:microsoft.com/office/officeart/2016/7/layout/RepeatingBendingProcessNew"/>
    <dgm:cxn modelId="{C1A84EF1-4F98-46A6-8920-00FAF918266C}" type="presOf" srcId="{9F2EDF24-75E8-4579-B39E-BA1626919DAD}" destId="{C2BA7C29-2AC8-41FF-B036-8D4F05D92959}" srcOrd="0" destOrd="0" presId="urn:microsoft.com/office/officeart/2016/7/layout/RepeatingBendingProcessNew"/>
    <dgm:cxn modelId="{72C850F2-0A6A-4713-BAE6-044D32C70258}" srcId="{C63FD1C2-70AC-4D54-AB3D-73EFCA1C3D9C}" destId="{8FAC62C1-E1A2-4069-98AB-F4F9C2854B00}" srcOrd="7" destOrd="0" parTransId="{4C0A28E2-0B1F-4292-B760-76F5BE36100C}" sibTransId="{8CF25B69-E651-4083-A487-556251E7E15F}"/>
    <dgm:cxn modelId="{1C87A3F2-8454-4FC2-AFC2-F6654B54D10F}" type="presOf" srcId="{5DD71C38-E0B4-480A-9711-86A2CD71E2DA}" destId="{D2BCA374-45DD-4BDC-A4B7-896BDCE1CB23}" srcOrd="0" destOrd="0" presId="urn:microsoft.com/office/officeart/2016/7/layout/RepeatingBendingProcessNew"/>
    <dgm:cxn modelId="{2782CAF8-87D4-49D5-AB45-010ADAD3D58B}" type="presOf" srcId="{1EDEB3A0-151F-423A-95EC-B50F8A3EC8F2}" destId="{917E9949-3166-4BD0-9634-4F34706F062B}" srcOrd="0" destOrd="0" presId="urn:microsoft.com/office/officeart/2016/7/layout/RepeatingBendingProcessNew"/>
    <dgm:cxn modelId="{8DBE47FA-9F95-45E3-A75C-DFFEF1ED8CE8}" type="presOf" srcId="{5DD71C38-E0B4-480A-9711-86A2CD71E2DA}" destId="{A788E174-3811-4F46-8498-FCE026B79B05}" srcOrd="1" destOrd="0" presId="urn:microsoft.com/office/officeart/2016/7/layout/RepeatingBendingProcessNew"/>
    <dgm:cxn modelId="{5D45F3FE-755C-44AA-8EE1-818211BD6A29}" srcId="{C63FD1C2-70AC-4D54-AB3D-73EFCA1C3D9C}" destId="{9A67D393-632B-4610-B7AC-6C8D4DA5AB03}" srcOrd="3" destOrd="0" parTransId="{CF0A64DD-358A-49B1-B382-109A6FDB55A7}" sibTransId="{AD1DEA4E-82E9-43E2-A3AC-F900398D2972}"/>
    <dgm:cxn modelId="{3216E65C-9AEA-4346-9E61-610879B6BF77}" type="presParOf" srcId="{F43F292E-A75F-447D-BDFB-AE5D3B4094B3}" destId="{F83A595D-BFA7-4B05-A327-23253DA26923}" srcOrd="0" destOrd="0" presId="urn:microsoft.com/office/officeart/2016/7/layout/RepeatingBendingProcessNew"/>
    <dgm:cxn modelId="{6F4F39AC-532A-4529-ADB3-BCDC54A159C5}" type="presParOf" srcId="{F43F292E-A75F-447D-BDFB-AE5D3B4094B3}" destId="{3D8115BD-E3BD-4B46-913B-FE8083590030}" srcOrd="1" destOrd="0" presId="urn:microsoft.com/office/officeart/2016/7/layout/RepeatingBendingProcessNew"/>
    <dgm:cxn modelId="{AE68046B-91EE-42AD-8EC4-76E811BF3E4E}" type="presParOf" srcId="{3D8115BD-E3BD-4B46-913B-FE8083590030}" destId="{8500BCE6-7CF6-4E62-8EA7-108943F5D5D6}" srcOrd="0" destOrd="0" presId="urn:microsoft.com/office/officeart/2016/7/layout/RepeatingBendingProcessNew"/>
    <dgm:cxn modelId="{B5607BFD-6E90-4095-B0A7-5404AD72D090}" type="presParOf" srcId="{F43F292E-A75F-447D-BDFB-AE5D3B4094B3}" destId="{9B6D5F7F-8824-43D0-9E1E-DDBB1F83D29A}" srcOrd="2" destOrd="0" presId="urn:microsoft.com/office/officeart/2016/7/layout/RepeatingBendingProcessNew"/>
    <dgm:cxn modelId="{60BF39C2-0220-4101-B7D2-A4ED5532D3AF}" type="presParOf" srcId="{F43F292E-A75F-447D-BDFB-AE5D3B4094B3}" destId="{917E9949-3166-4BD0-9634-4F34706F062B}" srcOrd="3" destOrd="0" presId="urn:microsoft.com/office/officeart/2016/7/layout/RepeatingBendingProcessNew"/>
    <dgm:cxn modelId="{EB3593CD-3A48-4C48-84AF-99CA04E6B474}" type="presParOf" srcId="{917E9949-3166-4BD0-9634-4F34706F062B}" destId="{E306F75B-7F49-4DC0-A01C-1189156AA993}" srcOrd="0" destOrd="0" presId="urn:microsoft.com/office/officeart/2016/7/layout/RepeatingBendingProcessNew"/>
    <dgm:cxn modelId="{DA698732-EFE2-44C7-9936-7498F682A277}" type="presParOf" srcId="{F43F292E-A75F-447D-BDFB-AE5D3B4094B3}" destId="{D9D48E80-060D-4D4C-88EC-841E029E614B}" srcOrd="4" destOrd="0" presId="urn:microsoft.com/office/officeart/2016/7/layout/RepeatingBendingProcessNew"/>
    <dgm:cxn modelId="{DF3B762D-D77B-4D55-9119-16572F30C77F}" type="presParOf" srcId="{F43F292E-A75F-447D-BDFB-AE5D3B4094B3}" destId="{C2BA7C29-2AC8-41FF-B036-8D4F05D92959}" srcOrd="5" destOrd="0" presId="urn:microsoft.com/office/officeart/2016/7/layout/RepeatingBendingProcessNew"/>
    <dgm:cxn modelId="{541037C6-597D-44E3-BD25-5BBB654B6E49}" type="presParOf" srcId="{C2BA7C29-2AC8-41FF-B036-8D4F05D92959}" destId="{29F57AE4-E0C4-4959-B050-77CD9175B9A0}" srcOrd="0" destOrd="0" presId="urn:microsoft.com/office/officeart/2016/7/layout/RepeatingBendingProcessNew"/>
    <dgm:cxn modelId="{9173E014-5DB5-4293-9447-2C1EDA53BE79}" type="presParOf" srcId="{F43F292E-A75F-447D-BDFB-AE5D3B4094B3}" destId="{951B44B4-34AC-462B-8B9A-E50066B0D8A3}" srcOrd="6" destOrd="0" presId="urn:microsoft.com/office/officeart/2016/7/layout/RepeatingBendingProcessNew"/>
    <dgm:cxn modelId="{331563AB-2D66-4A51-BD96-8613D4F9DE8C}" type="presParOf" srcId="{F43F292E-A75F-447D-BDFB-AE5D3B4094B3}" destId="{E5CA8F81-DDF3-43E2-B13A-6D523BBC7F3F}" srcOrd="7" destOrd="0" presId="urn:microsoft.com/office/officeart/2016/7/layout/RepeatingBendingProcessNew"/>
    <dgm:cxn modelId="{261E01F8-AE25-43B3-A1E7-602A6551A3EE}" type="presParOf" srcId="{E5CA8F81-DDF3-43E2-B13A-6D523BBC7F3F}" destId="{76FDF072-B309-438D-B5AA-AF76703E73FE}" srcOrd="0" destOrd="0" presId="urn:microsoft.com/office/officeart/2016/7/layout/RepeatingBendingProcessNew"/>
    <dgm:cxn modelId="{3FFA7AB1-342C-46D0-92FB-AA765929875A}" type="presParOf" srcId="{F43F292E-A75F-447D-BDFB-AE5D3B4094B3}" destId="{BF5EED10-B47E-4790-956A-BBB8C5EA1D29}" srcOrd="8" destOrd="0" presId="urn:microsoft.com/office/officeart/2016/7/layout/RepeatingBendingProcessNew"/>
    <dgm:cxn modelId="{A87C7403-1277-487E-9C5D-1FC7CEC400C8}" type="presParOf" srcId="{F43F292E-A75F-447D-BDFB-AE5D3B4094B3}" destId="{870F34E4-0430-4628-AD7E-BE81AFEDAC81}" srcOrd="9" destOrd="0" presId="urn:microsoft.com/office/officeart/2016/7/layout/RepeatingBendingProcessNew"/>
    <dgm:cxn modelId="{798A1AC4-C506-49B1-9792-08CD5205697B}" type="presParOf" srcId="{870F34E4-0430-4628-AD7E-BE81AFEDAC81}" destId="{2DD17AD0-9D28-4435-9C6E-1442718DF100}" srcOrd="0" destOrd="0" presId="urn:microsoft.com/office/officeart/2016/7/layout/RepeatingBendingProcessNew"/>
    <dgm:cxn modelId="{948F2509-B52B-4D9A-AC3E-2A24169B489E}" type="presParOf" srcId="{F43F292E-A75F-447D-BDFB-AE5D3B4094B3}" destId="{F75CC001-D36C-403F-9045-DC7A3B0CB826}" srcOrd="10" destOrd="0" presId="urn:microsoft.com/office/officeart/2016/7/layout/RepeatingBendingProcessNew"/>
    <dgm:cxn modelId="{998E6E04-A7C1-4B78-B922-E380D6A9D0AB}" type="presParOf" srcId="{F43F292E-A75F-447D-BDFB-AE5D3B4094B3}" destId="{D2BCA374-45DD-4BDC-A4B7-896BDCE1CB23}" srcOrd="11" destOrd="0" presId="urn:microsoft.com/office/officeart/2016/7/layout/RepeatingBendingProcessNew"/>
    <dgm:cxn modelId="{6A16748E-C749-4539-9331-196432E3C6D4}" type="presParOf" srcId="{D2BCA374-45DD-4BDC-A4B7-896BDCE1CB23}" destId="{A788E174-3811-4F46-8498-FCE026B79B05}" srcOrd="0" destOrd="0" presId="urn:microsoft.com/office/officeart/2016/7/layout/RepeatingBendingProcessNew"/>
    <dgm:cxn modelId="{7CABC3F7-8C8F-4857-8B05-61A72422EBB5}" type="presParOf" srcId="{F43F292E-A75F-447D-BDFB-AE5D3B4094B3}" destId="{D8C6018E-1681-45CE-95DF-220C9C9719FA}" srcOrd="12" destOrd="0" presId="urn:microsoft.com/office/officeart/2016/7/layout/RepeatingBendingProcessNew"/>
    <dgm:cxn modelId="{26AC8F02-B860-48E5-A8BA-5FFD21DC2107}" type="presParOf" srcId="{F43F292E-A75F-447D-BDFB-AE5D3B4094B3}" destId="{B67DEEDC-F501-48C2-B3E8-A02E98A6B03F}" srcOrd="13" destOrd="0" presId="urn:microsoft.com/office/officeart/2016/7/layout/RepeatingBendingProcessNew"/>
    <dgm:cxn modelId="{B9D1E9E3-C4A9-4C7B-84A2-020573701630}" type="presParOf" srcId="{B67DEEDC-F501-48C2-B3E8-A02E98A6B03F}" destId="{790B6900-6D31-4B7D-835B-5F020FFF8CAA}" srcOrd="0" destOrd="0" presId="urn:microsoft.com/office/officeart/2016/7/layout/RepeatingBendingProcessNew"/>
    <dgm:cxn modelId="{6C3FEB9F-8618-4FE3-B1D9-4CC8A94E7261}" type="presParOf" srcId="{F43F292E-A75F-447D-BDFB-AE5D3B4094B3}" destId="{CECFE922-AB39-45CE-8006-B9F5B6C9BC7E}" srcOrd="1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B18860-E387-4231-B1C9-E78315B0EE19}" type="doc">
      <dgm:prSet loTypeId="urn:microsoft.com/office/officeart/2018/2/layout/IconLabelList" loCatId="icon" qsTypeId="urn:microsoft.com/office/officeart/2005/8/quickstyle/simple1#3" qsCatId="simple" csTypeId="urn:microsoft.com/office/officeart/2005/8/colors/accent3_2#1" csCatId="accent3" phldr="1"/>
      <dgm:spPr/>
      <dgm:t>
        <a:bodyPr/>
        <a:lstStyle/>
        <a:p>
          <a:endParaRPr lang="en-US"/>
        </a:p>
      </dgm:t>
    </dgm:pt>
    <dgm:pt modelId="{208409A1-FDA3-47BC-86F8-4BD0A1C0F7D8}">
      <dgm:prSet/>
      <dgm:spPr/>
      <dgm:t>
        <a:bodyPr/>
        <a:lstStyle/>
        <a:p>
          <a:r>
            <a:rPr lang="en-GB" noProof="0" dirty="0">
              <a:solidFill>
                <a:schemeClr val="tx2">
                  <a:lumMod val="90000"/>
                  <a:lumOff val="10000"/>
                </a:schemeClr>
              </a:solidFill>
            </a:rPr>
            <a:t>SWOT</a:t>
          </a:r>
          <a:r>
            <a:rPr lang="en-GB" noProof="0" dirty="0"/>
            <a:t> </a:t>
          </a:r>
          <a:r>
            <a:rPr lang="en-GB" noProof="0" dirty="0">
              <a:solidFill>
                <a:schemeClr val="tx2">
                  <a:lumMod val="90000"/>
                  <a:lumOff val="10000"/>
                </a:schemeClr>
              </a:solidFill>
            </a:rPr>
            <a:t>Analysis</a:t>
          </a:r>
        </a:p>
      </dgm:t>
    </dgm:pt>
    <dgm:pt modelId="{83EE19FF-2095-40FB-9C6C-5C6FD49EAD1B}" type="parTrans" cxnId="{4417CBAE-F498-4F0F-9339-100CD749193A}">
      <dgm:prSet/>
      <dgm:spPr/>
      <dgm:t>
        <a:bodyPr/>
        <a:lstStyle/>
        <a:p>
          <a:endParaRPr lang="en-US"/>
        </a:p>
      </dgm:t>
    </dgm:pt>
    <dgm:pt modelId="{F9E28E36-3A06-4A3B-B31D-F2B4AD03620C}" type="sibTrans" cxnId="{4417CBAE-F498-4F0F-9339-100CD749193A}">
      <dgm:prSet/>
      <dgm:spPr/>
      <dgm:t>
        <a:bodyPr/>
        <a:lstStyle/>
        <a:p>
          <a:endParaRPr lang="en-US"/>
        </a:p>
      </dgm:t>
    </dgm:pt>
    <dgm:pt modelId="{09B94E90-E986-4F36-9B83-F84649FED438}">
      <dgm:prSet/>
      <dgm:spPr/>
      <dgm:t>
        <a:bodyPr/>
        <a:lstStyle/>
        <a:p>
          <a:r>
            <a:rPr lang="en-GB" noProof="0" dirty="0">
              <a:solidFill>
                <a:schemeClr val="tx2">
                  <a:lumMod val="90000"/>
                  <a:lumOff val="10000"/>
                </a:schemeClr>
              </a:solidFill>
            </a:rPr>
            <a:t>Stakeholder</a:t>
          </a:r>
          <a:r>
            <a:rPr lang="en-GB" noProof="0" dirty="0"/>
            <a:t> </a:t>
          </a:r>
          <a:r>
            <a:rPr lang="en-GB" noProof="0" dirty="0">
              <a:solidFill>
                <a:schemeClr val="tx2">
                  <a:lumMod val="90000"/>
                  <a:lumOff val="10000"/>
                </a:schemeClr>
              </a:solidFill>
            </a:rPr>
            <a:t>Analysis</a:t>
          </a:r>
        </a:p>
      </dgm:t>
    </dgm:pt>
    <dgm:pt modelId="{E0EE5625-99A6-416C-88AD-EE562C62D384}" type="parTrans" cxnId="{011A72B2-8028-4E51-9ACC-72F3903AEB43}">
      <dgm:prSet/>
      <dgm:spPr/>
      <dgm:t>
        <a:bodyPr/>
        <a:lstStyle/>
        <a:p>
          <a:endParaRPr lang="en-US"/>
        </a:p>
      </dgm:t>
    </dgm:pt>
    <dgm:pt modelId="{75B03F83-5A68-4AEC-9059-D9432762B9CA}" type="sibTrans" cxnId="{011A72B2-8028-4E51-9ACC-72F3903AEB43}">
      <dgm:prSet/>
      <dgm:spPr/>
      <dgm:t>
        <a:bodyPr/>
        <a:lstStyle/>
        <a:p>
          <a:endParaRPr lang="en-US"/>
        </a:p>
      </dgm:t>
    </dgm:pt>
    <dgm:pt modelId="{A4B97E07-C050-4312-AC37-45BF5981818E}">
      <dgm:prSet/>
      <dgm:spPr/>
      <dgm:t>
        <a:bodyPr/>
        <a:lstStyle/>
        <a:p>
          <a:r>
            <a:rPr lang="en-GB" noProof="0" dirty="0">
              <a:solidFill>
                <a:schemeClr val="tx2">
                  <a:lumMod val="90000"/>
                  <a:lumOff val="10000"/>
                </a:schemeClr>
              </a:solidFill>
            </a:rPr>
            <a:t>Mind Maps</a:t>
          </a:r>
        </a:p>
      </dgm:t>
    </dgm:pt>
    <dgm:pt modelId="{65ABEDF2-1489-44B1-AC23-7DDCB5456A94}" type="parTrans" cxnId="{663FBCD7-E162-49A1-B5A0-BD5292B7D448}">
      <dgm:prSet/>
      <dgm:spPr/>
      <dgm:t>
        <a:bodyPr/>
        <a:lstStyle/>
        <a:p>
          <a:endParaRPr lang="en-US"/>
        </a:p>
      </dgm:t>
    </dgm:pt>
    <dgm:pt modelId="{80508F42-48AC-4AFD-9C35-90F2AE38DAF3}" type="sibTrans" cxnId="{663FBCD7-E162-49A1-B5A0-BD5292B7D448}">
      <dgm:prSet/>
      <dgm:spPr/>
      <dgm:t>
        <a:bodyPr/>
        <a:lstStyle/>
        <a:p>
          <a:endParaRPr lang="en-US"/>
        </a:p>
      </dgm:t>
    </dgm:pt>
    <dgm:pt modelId="{835C4343-6B80-4D4D-BEE9-34C974F7F5DE}">
      <dgm:prSet/>
      <dgm:spPr/>
      <dgm:t>
        <a:bodyPr/>
        <a:lstStyle/>
        <a:p>
          <a:r>
            <a:rPr lang="en-GB" noProof="0" dirty="0">
              <a:solidFill>
                <a:schemeClr val="tx2">
                  <a:lumMod val="90000"/>
                  <a:lumOff val="10000"/>
                </a:schemeClr>
              </a:solidFill>
            </a:rPr>
            <a:t>Gantt Chart</a:t>
          </a:r>
        </a:p>
      </dgm:t>
    </dgm:pt>
    <dgm:pt modelId="{7C9599E7-3DAD-4D63-8D25-7880B0A7CC14}" type="parTrans" cxnId="{C4E0374B-61F5-480D-B586-0B5ADFF8D975}">
      <dgm:prSet/>
      <dgm:spPr/>
      <dgm:t>
        <a:bodyPr/>
        <a:lstStyle/>
        <a:p>
          <a:endParaRPr lang="en-US"/>
        </a:p>
      </dgm:t>
    </dgm:pt>
    <dgm:pt modelId="{ED1034BF-E59D-41E0-954D-123226BE7CC6}" type="sibTrans" cxnId="{C4E0374B-61F5-480D-B586-0B5ADFF8D975}">
      <dgm:prSet/>
      <dgm:spPr/>
      <dgm:t>
        <a:bodyPr/>
        <a:lstStyle/>
        <a:p>
          <a:endParaRPr lang="en-US"/>
        </a:p>
      </dgm:t>
    </dgm:pt>
    <dgm:pt modelId="{37F62A77-6460-419D-9505-9B37DE534B84}" type="pres">
      <dgm:prSet presAssocID="{92B18860-E387-4231-B1C9-E78315B0EE19}" presName="root" presStyleCnt="0">
        <dgm:presLayoutVars>
          <dgm:dir/>
          <dgm:resizeHandles val="exact"/>
        </dgm:presLayoutVars>
      </dgm:prSet>
      <dgm:spPr/>
    </dgm:pt>
    <dgm:pt modelId="{21589DAD-5E4B-4017-8F8F-7808D58BBD90}" type="pres">
      <dgm:prSet presAssocID="{208409A1-FDA3-47BC-86F8-4BD0A1C0F7D8}" presName="compNode" presStyleCnt="0"/>
      <dgm:spPr/>
    </dgm:pt>
    <dgm:pt modelId="{BDDDDA75-9C13-4370-9B67-D5624ADC54ED}" type="pres">
      <dgm:prSet presAssocID="{208409A1-FDA3-47BC-86F8-4BD0A1C0F7D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arning"/>
        </a:ext>
      </dgm:extLst>
    </dgm:pt>
    <dgm:pt modelId="{D6C0548B-FA3D-4F76-82C3-946B8C6D0714}" type="pres">
      <dgm:prSet presAssocID="{208409A1-FDA3-47BC-86F8-4BD0A1C0F7D8}" presName="spaceRect" presStyleCnt="0"/>
      <dgm:spPr/>
    </dgm:pt>
    <dgm:pt modelId="{C4A827AB-E68C-470D-937E-7E5ABC08B238}" type="pres">
      <dgm:prSet presAssocID="{208409A1-FDA3-47BC-86F8-4BD0A1C0F7D8}" presName="textRect" presStyleLbl="revTx" presStyleIdx="0" presStyleCnt="4">
        <dgm:presLayoutVars>
          <dgm:chMax val="1"/>
          <dgm:chPref val="1"/>
        </dgm:presLayoutVars>
      </dgm:prSet>
      <dgm:spPr/>
    </dgm:pt>
    <dgm:pt modelId="{C6B1007A-94F8-4DAD-B3CB-E8F6589DE16D}" type="pres">
      <dgm:prSet presAssocID="{F9E28E36-3A06-4A3B-B31D-F2B4AD03620C}" presName="sibTrans" presStyleCnt="0"/>
      <dgm:spPr/>
    </dgm:pt>
    <dgm:pt modelId="{981EADEB-349F-409A-B137-23A134C42855}" type="pres">
      <dgm:prSet presAssocID="{09B94E90-E986-4F36-9B83-F84649FED438}" presName="compNode" presStyleCnt="0"/>
      <dgm:spPr/>
    </dgm:pt>
    <dgm:pt modelId="{0B3B91C4-F403-4EE4-937D-F3D27C34AF9D}" type="pres">
      <dgm:prSet presAssocID="{09B94E90-E986-4F36-9B83-F84649FED43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1D81DFD1-71EA-4CC4-A558-1FC87F7F58C9}" type="pres">
      <dgm:prSet presAssocID="{09B94E90-E986-4F36-9B83-F84649FED438}" presName="spaceRect" presStyleCnt="0"/>
      <dgm:spPr/>
    </dgm:pt>
    <dgm:pt modelId="{A7309C95-5275-4416-98EB-A68B1CAEB8A3}" type="pres">
      <dgm:prSet presAssocID="{09B94E90-E986-4F36-9B83-F84649FED438}" presName="textRect" presStyleLbl="revTx" presStyleIdx="1" presStyleCnt="4">
        <dgm:presLayoutVars>
          <dgm:chMax val="1"/>
          <dgm:chPref val="1"/>
        </dgm:presLayoutVars>
      </dgm:prSet>
      <dgm:spPr/>
    </dgm:pt>
    <dgm:pt modelId="{A448037F-6058-4D79-A112-D9CC79E292F6}" type="pres">
      <dgm:prSet presAssocID="{75B03F83-5A68-4AEC-9059-D9432762B9CA}" presName="sibTrans" presStyleCnt="0"/>
      <dgm:spPr/>
    </dgm:pt>
    <dgm:pt modelId="{AE4F5BD5-C77E-418B-B740-5A1B1BC58FB8}" type="pres">
      <dgm:prSet presAssocID="{A4B97E07-C050-4312-AC37-45BF5981818E}" presName="compNode" presStyleCnt="0"/>
      <dgm:spPr/>
    </dgm:pt>
    <dgm:pt modelId="{4196D0AE-9DF7-4286-AF88-07FFCD621909}" type="pres">
      <dgm:prSet presAssocID="{A4B97E07-C050-4312-AC37-45BF5981818E}"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F161BB9B-8F02-4505-B238-7655870C20FB}" type="pres">
      <dgm:prSet presAssocID="{A4B97E07-C050-4312-AC37-45BF5981818E}" presName="spaceRect" presStyleCnt="0"/>
      <dgm:spPr/>
    </dgm:pt>
    <dgm:pt modelId="{D4FC44EC-26DD-4EBF-A022-54ED3E65F4F6}" type="pres">
      <dgm:prSet presAssocID="{A4B97E07-C050-4312-AC37-45BF5981818E}" presName="textRect" presStyleLbl="revTx" presStyleIdx="2" presStyleCnt="4">
        <dgm:presLayoutVars>
          <dgm:chMax val="1"/>
          <dgm:chPref val="1"/>
        </dgm:presLayoutVars>
      </dgm:prSet>
      <dgm:spPr/>
    </dgm:pt>
    <dgm:pt modelId="{73AE0326-8937-40E6-A57F-F44284C53720}" type="pres">
      <dgm:prSet presAssocID="{80508F42-48AC-4AFD-9C35-90F2AE38DAF3}" presName="sibTrans" presStyleCnt="0"/>
      <dgm:spPr/>
    </dgm:pt>
    <dgm:pt modelId="{B65202CA-F1B3-4775-9F9B-063A1C21F8CC}" type="pres">
      <dgm:prSet presAssocID="{835C4343-6B80-4D4D-BEE9-34C974F7F5DE}" presName="compNode" presStyleCnt="0"/>
      <dgm:spPr/>
    </dgm:pt>
    <dgm:pt modelId="{8CEBFAD5-D22E-4E1B-B53C-F3BEB315C6C7}" type="pres">
      <dgm:prSet presAssocID="{835C4343-6B80-4D4D-BEE9-34C974F7F5D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ble"/>
        </a:ext>
      </dgm:extLst>
    </dgm:pt>
    <dgm:pt modelId="{2C30E5BB-3FAA-43CE-96DE-99860A6F97EE}" type="pres">
      <dgm:prSet presAssocID="{835C4343-6B80-4D4D-BEE9-34C974F7F5DE}" presName="spaceRect" presStyleCnt="0"/>
      <dgm:spPr/>
    </dgm:pt>
    <dgm:pt modelId="{F49D3299-AA6A-45C6-8438-00BB839B277E}" type="pres">
      <dgm:prSet presAssocID="{835C4343-6B80-4D4D-BEE9-34C974F7F5DE}" presName="textRect" presStyleLbl="revTx" presStyleIdx="3" presStyleCnt="4">
        <dgm:presLayoutVars>
          <dgm:chMax val="1"/>
          <dgm:chPref val="1"/>
        </dgm:presLayoutVars>
      </dgm:prSet>
      <dgm:spPr/>
    </dgm:pt>
  </dgm:ptLst>
  <dgm:cxnLst>
    <dgm:cxn modelId="{71C24B2D-7E0E-484B-8BFB-77E98F9F71FE}" type="presOf" srcId="{92B18860-E387-4231-B1C9-E78315B0EE19}" destId="{37F62A77-6460-419D-9505-9B37DE534B84}" srcOrd="0" destOrd="0" presId="urn:microsoft.com/office/officeart/2018/2/layout/IconLabelList"/>
    <dgm:cxn modelId="{B1268137-70A1-4C67-8D36-6EA10A3FEE2B}" type="presOf" srcId="{09B94E90-E986-4F36-9B83-F84649FED438}" destId="{A7309C95-5275-4416-98EB-A68B1CAEB8A3}" srcOrd="0" destOrd="0" presId="urn:microsoft.com/office/officeart/2018/2/layout/IconLabelList"/>
    <dgm:cxn modelId="{8EEDCF4A-00A6-41EC-BB0D-80011EA2E52D}" type="presOf" srcId="{A4B97E07-C050-4312-AC37-45BF5981818E}" destId="{D4FC44EC-26DD-4EBF-A022-54ED3E65F4F6}" srcOrd="0" destOrd="0" presId="urn:microsoft.com/office/officeart/2018/2/layout/IconLabelList"/>
    <dgm:cxn modelId="{C4E0374B-61F5-480D-B586-0B5ADFF8D975}" srcId="{92B18860-E387-4231-B1C9-E78315B0EE19}" destId="{835C4343-6B80-4D4D-BEE9-34C974F7F5DE}" srcOrd="3" destOrd="0" parTransId="{7C9599E7-3DAD-4D63-8D25-7880B0A7CC14}" sibTransId="{ED1034BF-E59D-41E0-954D-123226BE7CC6}"/>
    <dgm:cxn modelId="{4417CBAE-F498-4F0F-9339-100CD749193A}" srcId="{92B18860-E387-4231-B1C9-E78315B0EE19}" destId="{208409A1-FDA3-47BC-86F8-4BD0A1C0F7D8}" srcOrd="0" destOrd="0" parTransId="{83EE19FF-2095-40FB-9C6C-5C6FD49EAD1B}" sibTransId="{F9E28E36-3A06-4A3B-B31D-F2B4AD03620C}"/>
    <dgm:cxn modelId="{011A72B2-8028-4E51-9ACC-72F3903AEB43}" srcId="{92B18860-E387-4231-B1C9-E78315B0EE19}" destId="{09B94E90-E986-4F36-9B83-F84649FED438}" srcOrd="1" destOrd="0" parTransId="{E0EE5625-99A6-416C-88AD-EE562C62D384}" sibTransId="{75B03F83-5A68-4AEC-9059-D9432762B9CA}"/>
    <dgm:cxn modelId="{663FBCD7-E162-49A1-B5A0-BD5292B7D448}" srcId="{92B18860-E387-4231-B1C9-E78315B0EE19}" destId="{A4B97E07-C050-4312-AC37-45BF5981818E}" srcOrd="2" destOrd="0" parTransId="{65ABEDF2-1489-44B1-AC23-7DDCB5456A94}" sibTransId="{80508F42-48AC-4AFD-9C35-90F2AE38DAF3}"/>
    <dgm:cxn modelId="{91E28ADC-BC37-4832-B37C-7D947EB18EDD}" type="presOf" srcId="{208409A1-FDA3-47BC-86F8-4BD0A1C0F7D8}" destId="{C4A827AB-E68C-470D-937E-7E5ABC08B238}" srcOrd="0" destOrd="0" presId="urn:microsoft.com/office/officeart/2018/2/layout/IconLabelList"/>
    <dgm:cxn modelId="{A60965EE-AF63-47F4-9737-0F2F18EF5972}" type="presOf" srcId="{835C4343-6B80-4D4D-BEE9-34C974F7F5DE}" destId="{F49D3299-AA6A-45C6-8438-00BB839B277E}" srcOrd="0" destOrd="0" presId="urn:microsoft.com/office/officeart/2018/2/layout/IconLabelList"/>
    <dgm:cxn modelId="{DAEFE1B5-D680-4F6A-B330-A00D2A3E1AA6}" type="presParOf" srcId="{37F62A77-6460-419D-9505-9B37DE534B84}" destId="{21589DAD-5E4B-4017-8F8F-7808D58BBD90}" srcOrd="0" destOrd="0" presId="urn:microsoft.com/office/officeart/2018/2/layout/IconLabelList"/>
    <dgm:cxn modelId="{BE93E345-8108-4EA3-90F2-4375F12B43C2}" type="presParOf" srcId="{21589DAD-5E4B-4017-8F8F-7808D58BBD90}" destId="{BDDDDA75-9C13-4370-9B67-D5624ADC54ED}" srcOrd="0" destOrd="0" presId="urn:microsoft.com/office/officeart/2018/2/layout/IconLabelList"/>
    <dgm:cxn modelId="{4C58C3B9-B7EC-42EA-BFE0-629AAB1E5F24}" type="presParOf" srcId="{21589DAD-5E4B-4017-8F8F-7808D58BBD90}" destId="{D6C0548B-FA3D-4F76-82C3-946B8C6D0714}" srcOrd="1" destOrd="0" presId="urn:microsoft.com/office/officeart/2018/2/layout/IconLabelList"/>
    <dgm:cxn modelId="{9CD4DEE5-911D-483D-99A6-A71E578FAD64}" type="presParOf" srcId="{21589DAD-5E4B-4017-8F8F-7808D58BBD90}" destId="{C4A827AB-E68C-470D-937E-7E5ABC08B238}" srcOrd="2" destOrd="0" presId="urn:microsoft.com/office/officeart/2018/2/layout/IconLabelList"/>
    <dgm:cxn modelId="{A5D28CC0-C7DD-4939-ABFA-9EA29C1FDD41}" type="presParOf" srcId="{37F62A77-6460-419D-9505-9B37DE534B84}" destId="{C6B1007A-94F8-4DAD-B3CB-E8F6589DE16D}" srcOrd="1" destOrd="0" presId="urn:microsoft.com/office/officeart/2018/2/layout/IconLabelList"/>
    <dgm:cxn modelId="{AA29D18E-0B6B-405F-B799-C335C1DAE74C}" type="presParOf" srcId="{37F62A77-6460-419D-9505-9B37DE534B84}" destId="{981EADEB-349F-409A-B137-23A134C42855}" srcOrd="2" destOrd="0" presId="urn:microsoft.com/office/officeart/2018/2/layout/IconLabelList"/>
    <dgm:cxn modelId="{AB05F267-B178-44A0-88CE-0E4953552598}" type="presParOf" srcId="{981EADEB-349F-409A-B137-23A134C42855}" destId="{0B3B91C4-F403-4EE4-937D-F3D27C34AF9D}" srcOrd="0" destOrd="0" presId="urn:microsoft.com/office/officeart/2018/2/layout/IconLabelList"/>
    <dgm:cxn modelId="{62EA89FA-EA07-42D0-86AD-06759A656981}" type="presParOf" srcId="{981EADEB-349F-409A-B137-23A134C42855}" destId="{1D81DFD1-71EA-4CC4-A558-1FC87F7F58C9}" srcOrd="1" destOrd="0" presId="urn:microsoft.com/office/officeart/2018/2/layout/IconLabelList"/>
    <dgm:cxn modelId="{296C86B2-CA0D-4A0F-881A-57AD478AF7B1}" type="presParOf" srcId="{981EADEB-349F-409A-B137-23A134C42855}" destId="{A7309C95-5275-4416-98EB-A68B1CAEB8A3}" srcOrd="2" destOrd="0" presId="urn:microsoft.com/office/officeart/2018/2/layout/IconLabelList"/>
    <dgm:cxn modelId="{D0C322B5-0453-4E66-866A-B1341FDB8509}" type="presParOf" srcId="{37F62A77-6460-419D-9505-9B37DE534B84}" destId="{A448037F-6058-4D79-A112-D9CC79E292F6}" srcOrd="3" destOrd="0" presId="urn:microsoft.com/office/officeart/2018/2/layout/IconLabelList"/>
    <dgm:cxn modelId="{790C4D61-A168-4C0A-8E31-40F2244880E9}" type="presParOf" srcId="{37F62A77-6460-419D-9505-9B37DE534B84}" destId="{AE4F5BD5-C77E-418B-B740-5A1B1BC58FB8}" srcOrd="4" destOrd="0" presId="urn:microsoft.com/office/officeart/2018/2/layout/IconLabelList"/>
    <dgm:cxn modelId="{C9CD11A7-9CFF-4B05-80F9-58BF36501255}" type="presParOf" srcId="{AE4F5BD5-C77E-418B-B740-5A1B1BC58FB8}" destId="{4196D0AE-9DF7-4286-AF88-07FFCD621909}" srcOrd="0" destOrd="0" presId="urn:microsoft.com/office/officeart/2018/2/layout/IconLabelList"/>
    <dgm:cxn modelId="{8435D284-2299-44C8-8486-3A9992B31121}" type="presParOf" srcId="{AE4F5BD5-C77E-418B-B740-5A1B1BC58FB8}" destId="{F161BB9B-8F02-4505-B238-7655870C20FB}" srcOrd="1" destOrd="0" presId="urn:microsoft.com/office/officeart/2018/2/layout/IconLabelList"/>
    <dgm:cxn modelId="{88380B1B-50CB-412E-8C05-D295AB57D97D}" type="presParOf" srcId="{AE4F5BD5-C77E-418B-B740-5A1B1BC58FB8}" destId="{D4FC44EC-26DD-4EBF-A022-54ED3E65F4F6}" srcOrd="2" destOrd="0" presId="urn:microsoft.com/office/officeart/2018/2/layout/IconLabelList"/>
    <dgm:cxn modelId="{CFDB7DE5-0432-453C-B2AE-3880A8F9ABB1}" type="presParOf" srcId="{37F62A77-6460-419D-9505-9B37DE534B84}" destId="{73AE0326-8937-40E6-A57F-F44284C53720}" srcOrd="5" destOrd="0" presId="urn:microsoft.com/office/officeart/2018/2/layout/IconLabelList"/>
    <dgm:cxn modelId="{A6C925E6-45E1-4909-8559-69460D116E62}" type="presParOf" srcId="{37F62A77-6460-419D-9505-9B37DE534B84}" destId="{B65202CA-F1B3-4775-9F9B-063A1C21F8CC}" srcOrd="6" destOrd="0" presId="urn:microsoft.com/office/officeart/2018/2/layout/IconLabelList"/>
    <dgm:cxn modelId="{6A901C1D-A451-4236-8F1D-C375E06A65A1}" type="presParOf" srcId="{B65202CA-F1B3-4775-9F9B-063A1C21F8CC}" destId="{8CEBFAD5-D22E-4E1B-B53C-F3BEB315C6C7}" srcOrd="0" destOrd="0" presId="urn:microsoft.com/office/officeart/2018/2/layout/IconLabelList"/>
    <dgm:cxn modelId="{BA6CE709-DF08-4D52-B4FC-C8426576EE1B}" type="presParOf" srcId="{B65202CA-F1B3-4775-9F9B-063A1C21F8CC}" destId="{2C30E5BB-3FAA-43CE-96DE-99860A6F97EE}" srcOrd="1" destOrd="0" presId="urn:microsoft.com/office/officeart/2018/2/layout/IconLabelList"/>
    <dgm:cxn modelId="{5A89B10A-FEDD-4148-B8B6-FA0CA2869AF6}" type="presParOf" srcId="{B65202CA-F1B3-4775-9F9B-063A1C21F8CC}" destId="{F49D3299-AA6A-45C6-8438-00BB839B277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3E5B126-B056-4565-AE55-EE58C8B95A3D}" type="doc">
      <dgm:prSet loTypeId="urn:microsoft.com/office/officeart/2018/5/layout/IconCircleLabelList" loCatId="icon" qsTypeId="urn:microsoft.com/office/officeart/2005/8/quickstyle/simple1#4" qsCatId="simple" csTypeId="urn:microsoft.com/office/officeart/2005/8/colors/accent2_2#4" csCatId="accent2" phldr="1"/>
      <dgm:spPr/>
      <dgm:t>
        <a:bodyPr/>
        <a:lstStyle/>
        <a:p>
          <a:endParaRPr lang="en-US"/>
        </a:p>
      </dgm:t>
    </dgm:pt>
    <dgm:pt modelId="{90D1D9D2-7C1C-4260-B70D-EB5B999EDA17}">
      <dgm:prSet custT="1"/>
      <dgm:spPr/>
      <dgm:t>
        <a:bodyPr/>
        <a:lstStyle/>
        <a:p>
          <a:pPr>
            <a:lnSpc>
              <a:spcPct val="100000"/>
            </a:lnSpc>
            <a:defRPr cap="all"/>
          </a:pPr>
          <a:r>
            <a:rPr lang="en-GB" sz="2400" noProof="0" dirty="0">
              <a:solidFill>
                <a:schemeClr val="tx2">
                  <a:lumMod val="90000"/>
                  <a:lumOff val="10000"/>
                </a:schemeClr>
              </a:solidFill>
            </a:rPr>
            <a:t>Lewin’s Change Model</a:t>
          </a:r>
        </a:p>
      </dgm:t>
    </dgm:pt>
    <dgm:pt modelId="{AB2572BD-C9F0-4FF4-B483-75D2506C70B9}" type="parTrans" cxnId="{3C9EF91B-F500-4208-9B06-81EEF933957A}">
      <dgm:prSet/>
      <dgm:spPr/>
      <dgm:t>
        <a:bodyPr/>
        <a:lstStyle/>
        <a:p>
          <a:endParaRPr lang="en-US"/>
        </a:p>
      </dgm:t>
    </dgm:pt>
    <dgm:pt modelId="{ABDAE5E6-9A56-4CBF-9EB1-A2089D28EE97}" type="sibTrans" cxnId="{3C9EF91B-F500-4208-9B06-81EEF933957A}">
      <dgm:prSet/>
      <dgm:spPr/>
      <dgm:t>
        <a:bodyPr/>
        <a:lstStyle/>
        <a:p>
          <a:endParaRPr lang="en-US"/>
        </a:p>
      </dgm:t>
    </dgm:pt>
    <dgm:pt modelId="{4B7D67E2-6F43-4D87-9BF2-C9EE6A4ED81C}">
      <dgm:prSet custT="1"/>
      <dgm:spPr/>
      <dgm:t>
        <a:bodyPr/>
        <a:lstStyle/>
        <a:p>
          <a:pPr>
            <a:lnSpc>
              <a:spcPct val="100000"/>
            </a:lnSpc>
            <a:defRPr cap="all"/>
          </a:pPr>
          <a:r>
            <a:rPr lang="en-GB" sz="2400" noProof="0" dirty="0">
              <a:solidFill>
                <a:schemeClr val="tx2">
                  <a:lumMod val="90000"/>
                  <a:lumOff val="10000"/>
                </a:schemeClr>
              </a:solidFill>
            </a:rPr>
            <a:t>Lewin’s Force-Field Model</a:t>
          </a:r>
        </a:p>
      </dgm:t>
    </dgm:pt>
    <dgm:pt modelId="{BE602445-7C06-4058-B3AD-9F18DF301D71}" type="parTrans" cxnId="{1FBA8902-0984-4834-BF2F-816337E8F378}">
      <dgm:prSet/>
      <dgm:spPr/>
      <dgm:t>
        <a:bodyPr/>
        <a:lstStyle/>
        <a:p>
          <a:endParaRPr lang="en-US"/>
        </a:p>
      </dgm:t>
    </dgm:pt>
    <dgm:pt modelId="{D73B454A-1DD6-40BB-B49C-1602FE987300}" type="sibTrans" cxnId="{1FBA8902-0984-4834-BF2F-816337E8F378}">
      <dgm:prSet/>
      <dgm:spPr/>
      <dgm:t>
        <a:bodyPr/>
        <a:lstStyle/>
        <a:p>
          <a:endParaRPr lang="en-US"/>
        </a:p>
      </dgm:t>
    </dgm:pt>
    <dgm:pt modelId="{DF8BAD86-D827-4FBD-8828-E1FD4F11BBA8}">
      <dgm:prSet custT="1"/>
      <dgm:spPr/>
      <dgm:t>
        <a:bodyPr/>
        <a:lstStyle/>
        <a:p>
          <a:pPr>
            <a:lnSpc>
              <a:spcPct val="100000"/>
            </a:lnSpc>
            <a:defRPr cap="all"/>
          </a:pPr>
          <a:r>
            <a:rPr lang="en-GB" sz="2400" noProof="0" dirty="0">
              <a:solidFill>
                <a:schemeClr val="tx2">
                  <a:lumMod val="90000"/>
                  <a:lumOff val="10000"/>
                </a:schemeClr>
              </a:solidFill>
            </a:rPr>
            <a:t>Kotter's 8 Step Change Model</a:t>
          </a:r>
        </a:p>
      </dgm:t>
    </dgm:pt>
    <dgm:pt modelId="{6B7F9C5D-B062-4C3E-82F3-2534016EEB97}" type="parTrans" cxnId="{E2D90170-C72D-4804-8989-4A68F0E6AA97}">
      <dgm:prSet/>
      <dgm:spPr/>
      <dgm:t>
        <a:bodyPr/>
        <a:lstStyle/>
        <a:p>
          <a:endParaRPr lang="en-US"/>
        </a:p>
      </dgm:t>
    </dgm:pt>
    <dgm:pt modelId="{BFAD8611-031F-467B-ABC8-CB116DAC77D9}" type="sibTrans" cxnId="{E2D90170-C72D-4804-8989-4A68F0E6AA97}">
      <dgm:prSet/>
      <dgm:spPr/>
      <dgm:t>
        <a:bodyPr/>
        <a:lstStyle/>
        <a:p>
          <a:endParaRPr lang="en-US"/>
        </a:p>
      </dgm:t>
    </dgm:pt>
    <dgm:pt modelId="{836738AF-BD7B-497E-976C-5512E688B3D6}" type="pres">
      <dgm:prSet presAssocID="{C3E5B126-B056-4565-AE55-EE58C8B95A3D}" presName="root" presStyleCnt="0">
        <dgm:presLayoutVars>
          <dgm:dir/>
          <dgm:resizeHandles val="exact"/>
        </dgm:presLayoutVars>
      </dgm:prSet>
      <dgm:spPr/>
    </dgm:pt>
    <dgm:pt modelId="{595BC084-0A91-47C0-BF8B-9F2BCE499974}" type="pres">
      <dgm:prSet presAssocID="{90D1D9D2-7C1C-4260-B70D-EB5B999EDA17}" presName="compNode" presStyleCnt="0"/>
      <dgm:spPr/>
    </dgm:pt>
    <dgm:pt modelId="{E5501AD9-148C-4025-BBB4-2348B62338CE}" type="pres">
      <dgm:prSet presAssocID="{90D1D9D2-7C1C-4260-B70D-EB5B999EDA17}" presName="iconBgRect" presStyleLbl="bgShp" presStyleIdx="0" presStyleCnt="3"/>
      <dgm:spPr/>
    </dgm:pt>
    <dgm:pt modelId="{A208B1D4-5582-46DA-87C9-C001B17446CB}" type="pres">
      <dgm:prSet presAssocID="{90D1D9D2-7C1C-4260-B70D-EB5B999EDA1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atabase Outline"/>
        </a:ext>
      </dgm:extLst>
    </dgm:pt>
    <dgm:pt modelId="{84212D3B-5FE1-4E8E-989D-61248CE7C750}" type="pres">
      <dgm:prSet presAssocID="{90D1D9D2-7C1C-4260-B70D-EB5B999EDA17}" presName="spaceRect" presStyleCnt="0"/>
      <dgm:spPr/>
    </dgm:pt>
    <dgm:pt modelId="{91AC0C3B-1106-4D94-9AC1-675DE098A8EE}" type="pres">
      <dgm:prSet presAssocID="{90D1D9D2-7C1C-4260-B70D-EB5B999EDA17}" presName="textRect" presStyleLbl="revTx" presStyleIdx="0" presStyleCnt="3">
        <dgm:presLayoutVars>
          <dgm:chMax val="1"/>
          <dgm:chPref val="1"/>
        </dgm:presLayoutVars>
      </dgm:prSet>
      <dgm:spPr/>
    </dgm:pt>
    <dgm:pt modelId="{5B40989D-7722-406A-8A77-4E4DCC012451}" type="pres">
      <dgm:prSet presAssocID="{ABDAE5E6-9A56-4CBF-9EB1-A2089D28EE97}" presName="sibTrans" presStyleCnt="0"/>
      <dgm:spPr/>
    </dgm:pt>
    <dgm:pt modelId="{F93C0AFF-FCB7-4336-989D-FDD73252B2CB}" type="pres">
      <dgm:prSet presAssocID="{4B7D67E2-6F43-4D87-9BF2-C9EE6A4ED81C}" presName="compNode" presStyleCnt="0"/>
      <dgm:spPr/>
    </dgm:pt>
    <dgm:pt modelId="{A4DD5D8E-4391-4767-8097-FD89A56BAE05}" type="pres">
      <dgm:prSet presAssocID="{4B7D67E2-6F43-4D87-9BF2-C9EE6A4ED81C}" presName="iconBgRect" presStyleLbl="bgShp" presStyleIdx="1" presStyleCnt="3"/>
      <dgm:spPr/>
    </dgm:pt>
    <dgm:pt modelId="{5BC1C4F0-F216-4842-8CB9-6DB967435B96}" type="pres">
      <dgm:prSet presAssocID="{4B7D67E2-6F43-4D87-9BF2-C9EE6A4ED81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unning"/>
        </a:ext>
      </dgm:extLst>
    </dgm:pt>
    <dgm:pt modelId="{78F93D45-144E-41C5-9B7A-BE02599769D1}" type="pres">
      <dgm:prSet presAssocID="{4B7D67E2-6F43-4D87-9BF2-C9EE6A4ED81C}" presName="spaceRect" presStyleCnt="0"/>
      <dgm:spPr/>
    </dgm:pt>
    <dgm:pt modelId="{620F4535-37BA-4E0F-B608-66F8C22EE59D}" type="pres">
      <dgm:prSet presAssocID="{4B7D67E2-6F43-4D87-9BF2-C9EE6A4ED81C}" presName="textRect" presStyleLbl="revTx" presStyleIdx="1" presStyleCnt="3">
        <dgm:presLayoutVars>
          <dgm:chMax val="1"/>
          <dgm:chPref val="1"/>
        </dgm:presLayoutVars>
      </dgm:prSet>
      <dgm:spPr/>
    </dgm:pt>
    <dgm:pt modelId="{19140B90-4A10-479B-A7E5-0B0225C55C77}" type="pres">
      <dgm:prSet presAssocID="{D73B454A-1DD6-40BB-B49C-1602FE987300}" presName="sibTrans" presStyleCnt="0"/>
      <dgm:spPr/>
    </dgm:pt>
    <dgm:pt modelId="{956C731C-1657-44B3-941C-298487567B89}" type="pres">
      <dgm:prSet presAssocID="{DF8BAD86-D827-4FBD-8828-E1FD4F11BBA8}" presName="compNode" presStyleCnt="0"/>
      <dgm:spPr/>
    </dgm:pt>
    <dgm:pt modelId="{6810160E-08CF-4459-9128-72F213B01574}" type="pres">
      <dgm:prSet presAssocID="{DF8BAD86-D827-4FBD-8828-E1FD4F11BBA8}" presName="iconBgRect" presStyleLbl="bgShp" presStyleIdx="2" presStyleCnt="3"/>
      <dgm:spPr/>
    </dgm:pt>
    <dgm:pt modelId="{8781BD53-9D67-4802-96DB-1AD883B2D4F1}" type="pres">
      <dgm:prSet presAssocID="{DF8BAD86-D827-4FBD-8828-E1FD4F11BBA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esign"/>
        </a:ext>
      </dgm:extLst>
    </dgm:pt>
    <dgm:pt modelId="{C3B13A86-1951-4482-AED2-877B5A85B1ED}" type="pres">
      <dgm:prSet presAssocID="{DF8BAD86-D827-4FBD-8828-E1FD4F11BBA8}" presName="spaceRect" presStyleCnt="0"/>
      <dgm:spPr/>
    </dgm:pt>
    <dgm:pt modelId="{C5EAA6A2-16A3-46F2-A0A3-2533B1268502}" type="pres">
      <dgm:prSet presAssocID="{DF8BAD86-D827-4FBD-8828-E1FD4F11BBA8}" presName="textRect" presStyleLbl="revTx" presStyleIdx="2" presStyleCnt="3">
        <dgm:presLayoutVars>
          <dgm:chMax val="1"/>
          <dgm:chPref val="1"/>
        </dgm:presLayoutVars>
      </dgm:prSet>
      <dgm:spPr/>
    </dgm:pt>
  </dgm:ptLst>
  <dgm:cxnLst>
    <dgm:cxn modelId="{1FBA8902-0984-4834-BF2F-816337E8F378}" srcId="{C3E5B126-B056-4565-AE55-EE58C8B95A3D}" destId="{4B7D67E2-6F43-4D87-9BF2-C9EE6A4ED81C}" srcOrd="1" destOrd="0" parTransId="{BE602445-7C06-4058-B3AD-9F18DF301D71}" sibTransId="{D73B454A-1DD6-40BB-B49C-1602FE987300}"/>
    <dgm:cxn modelId="{619A5D09-260F-4DFD-8CD1-547FD573D16C}" type="presOf" srcId="{C3E5B126-B056-4565-AE55-EE58C8B95A3D}" destId="{836738AF-BD7B-497E-976C-5512E688B3D6}" srcOrd="0" destOrd="0" presId="urn:microsoft.com/office/officeart/2018/5/layout/IconCircleLabelList"/>
    <dgm:cxn modelId="{3C9EF91B-F500-4208-9B06-81EEF933957A}" srcId="{C3E5B126-B056-4565-AE55-EE58C8B95A3D}" destId="{90D1D9D2-7C1C-4260-B70D-EB5B999EDA17}" srcOrd="0" destOrd="0" parTransId="{AB2572BD-C9F0-4FF4-B483-75D2506C70B9}" sibTransId="{ABDAE5E6-9A56-4CBF-9EB1-A2089D28EE97}"/>
    <dgm:cxn modelId="{1BFE5D2A-03F5-4DE0-A3AC-AB7E9D400324}" type="presOf" srcId="{DF8BAD86-D827-4FBD-8828-E1FD4F11BBA8}" destId="{C5EAA6A2-16A3-46F2-A0A3-2533B1268502}" srcOrd="0" destOrd="0" presId="urn:microsoft.com/office/officeart/2018/5/layout/IconCircleLabelList"/>
    <dgm:cxn modelId="{E2D90170-C72D-4804-8989-4A68F0E6AA97}" srcId="{C3E5B126-B056-4565-AE55-EE58C8B95A3D}" destId="{DF8BAD86-D827-4FBD-8828-E1FD4F11BBA8}" srcOrd="2" destOrd="0" parTransId="{6B7F9C5D-B062-4C3E-82F3-2534016EEB97}" sibTransId="{BFAD8611-031F-467B-ABC8-CB116DAC77D9}"/>
    <dgm:cxn modelId="{BA7E0BC8-546F-45BF-B97A-532764D37D26}" type="presOf" srcId="{4B7D67E2-6F43-4D87-9BF2-C9EE6A4ED81C}" destId="{620F4535-37BA-4E0F-B608-66F8C22EE59D}" srcOrd="0" destOrd="0" presId="urn:microsoft.com/office/officeart/2018/5/layout/IconCircleLabelList"/>
    <dgm:cxn modelId="{042E6CF7-E80C-4F14-94A2-709A6C3EDAD5}" type="presOf" srcId="{90D1D9D2-7C1C-4260-B70D-EB5B999EDA17}" destId="{91AC0C3B-1106-4D94-9AC1-675DE098A8EE}" srcOrd="0" destOrd="0" presId="urn:microsoft.com/office/officeart/2018/5/layout/IconCircleLabelList"/>
    <dgm:cxn modelId="{A2575CD0-EFBF-44AA-9A91-E204A9703CF8}" type="presParOf" srcId="{836738AF-BD7B-497E-976C-5512E688B3D6}" destId="{595BC084-0A91-47C0-BF8B-9F2BCE499974}" srcOrd="0" destOrd="0" presId="urn:microsoft.com/office/officeart/2018/5/layout/IconCircleLabelList"/>
    <dgm:cxn modelId="{32E0526A-DBAF-4E92-ADAB-080814E8A7D2}" type="presParOf" srcId="{595BC084-0A91-47C0-BF8B-9F2BCE499974}" destId="{E5501AD9-148C-4025-BBB4-2348B62338CE}" srcOrd="0" destOrd="0" presId="urn:microsoft.com/office/officeart/2018/5/layout/IconCircleLabelList"/>
    <dgm:cxn modelId="{7E013E09-3AEA-4369-96A2-9E19E66339A2}" type="presParOf" srcId="{595BC084-0A91-47C0-BF8B-9F2BCE499974}" destId="{A208B1D4-5582-46DA-87C9-C001B17446CB}" srcOrd="1" destOrd="0" presId="urn:microsoft.com/office/officeart/2018/5/layout/IconCircleLabelList"/>
    <dgm:cxn modelId="{685BC2E0-8C7F-4CD1-BF5A-B58291A4B6AC}" type="presParOf" srcId="{595BC084-0A91-47C0-BF8B-9F2BCE499974}" destId="{84212D3B-5FE1-4E8E-989D-61248CE7C750}" srcOrd="2" destOrd="0" presId="urn:microsoft.com/office/officeart/2018/5/layout/IconCircleLabelList"/>
    <dgm:cxn modelId="{26D15795-1C22-4DE6-A4B4-0652E309BF9A}" type="presParOf" srcId="{595BC084-0A91-47C0-BF8B-9F2BCE499974}" destId="{91AC0C3B-1106-4D94-9AC1-675DE098A8EE}" srcOrd="3" destOrd="0" presId="urn:microsoft.com/office/officeart/2018/5/layout/IconCircleLabelList"/>
    <dgm:cxn modelId="{1B4E0AD5-77F4-4466-A641-AFA9A4B8E2C1}" type="presParOf" srcId="{836738AF-BD7B-497E-976C-5512E688B3D6}" destId="{5B40989D-7722-406A-8A77-4E4DCC012451}" srcOrd="1" destOrd="0" presId="urn:microsoft.com/office/officeart/2018/5/layout/IconCircleLabelList"/>
    <dgm:cxn modelId="{63FCB8D0-4561-4461-A8A6-867F743D1ED3}" type="presParOf" srcId="{836738AF-BD7B-497E-976C-5512E688B3D6}" destId="{F93C0AFF-FCB7-4336-989D-FDD73252B2CB}" srcOrd="2" destOrd="0" presId="urn:microsoft.com/office/officeart/2018/5/layout/IconCircleLabelList"/>
    <dgm:cxn modelId="{C87C95BE-5ECF-414E-8184-E8ED9009AB65}" type="presParOf" srcId="{F93C0AFF-FCB7-4336-989D-FDD73252B2CB}" destId="{A4DD5D8E-4391-4767-8097-FD89A56BAE05}" srcOrd="0" destOrd="0" presId="urn:microsoft.com/office/officeart/2018/5/layout/IconCircleLabelList"/>
    <dgm:cxn modelId="{C278DCA5-B7B2-40E9-9B07-866661CB794A}" type="presParOf" srcId="{F93C0AFF-FCB7-4336-989D-FDD73252B2CB}" destId="{5BC1C4F0-F216-4842-8CB9-6DB967435B96}" srcOrd="1" destOrd="0" presId="urn:microsoft.com/office/officeart/2018/5/layout/IconCircleLabelList"/>
    <dgm:cxn modelId="{8D7039FC-2733-45BD-AFE6-15A20FD5B8C0}" type="presParOf" srcId="{F93C0AFF-FCB7-4336-989D-FDD73252B2CB}" destId="{78F93D45-144E-41C5-9B7A-BE02599769D1}" srcOrd="2" destOrd="0" presId="urn:microsoft.com/office/officeart/2018/5/layout/IconCircleLabelList"/>
    <dgm:cxn modelId="{E4EFC2DE-9E9B-428A-9723-22485FF411EA}" type="presParOf" srcId="{F93C0AFF-FCB7-4336-989D-FDD73252B2CB}" destId="{620F4535-37BA-4E0F-B608-66F8C22EE59D}" srcOrd="3" destOrd="0" presId="urn:microsoft.com/office/officeart/2018/5/layout/IconCircleLabelList"/>
    <dgm:cxn modelId="{335314DD-77E7-485D-9A7E-53DDDDAFE542}" type="presParOf" srcId="{836738AF-BD7B-497E-976C-5512E688B3D6}" destId="{19140B90-4A10-479B-A7E5-0B0225C55C77}" srcOrd="3" destOrd="0" presId="urn:microsoft.com/office/officeart/2018/5/layout/IconCircleLabelList"/>
    <dgm:cxn modelId="{1A0EE24C-6CBD-4C30-BD48-67D8DBF4F0B8}" type="presParOf" srcId="{836738AF-BD7B-497E-976C-5512E688B3D6}" destId="{956C731C-1657-44B3-941C-298487567B89}" srcOrd="4" destOrd="0" presId="urn:microsoft.com/office/officeart/2018/5/layout/IconCircleLabelList"/>
    <dgm:cxn modelId="{9E05E44E-F816-4554-8C29-A46CDC7D77FC}" type="presParOf" srcId="{956C731C-1657-44B3-941C-298487567B89}" destId="{6810160E-08CF-4459-9128-72F213B01574}" srcOrd="0" destOrd="0" presId="urn:microsoft.com/office/officeart/2018/5/layout/IconCircleLabelList"/>
    <dgm:cxn modelId="{72C28526-E94F-4CC2-985C-84358B506D47}" type="presParOf" srcId="{956C731C-1657-44B3-941C-298487567B89}" destId="{8781BD53-9D67-4802-96DB-1AD883B2D4F1}" srcOrd="1" destOrd="0" presId="urn:microsoft.com/office/officeart/2018/5/layout/IconCircleLabelList"/>
    <dgm:cxn modelId="{3901E336-CCB8-4C1C-AD47-0C8925FC9CEC}" type="presParOf" srcId="{956C731C-1657-44B3-941C-298487567B89}" destId="{C3B13A86-1951-4482-AED2-877B5A85B1ED}" srcOrd="2" destOrd="0" presId="urn:microsoft.com/office/officeart/2018/5/layout/IconCircleLabelList"/>
    <dgm:cxn modelId="{1D441630-6273-4321-892C-6DB278F38292}" type="presParOf" srcId="{956C731C-1657-44B3-941C-298487567B89}" destId="{C5EAA6A2-16A3-46F2-A0A3-2533B126850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065E135-DBB2-4C7C-B295-512573B4405C}" type="doc">
      <dgm:prSet loTypeId="urn:microsoft.com/office/officeart/2018/2/layout/IconLabelList" loCatId="icon" qsTypeId="urn:microsoft.com/office/officeart/2005/8/quickstyle/simple1#5" qsCatId="simple" csTypeId="urn:microsoft.com/office/officeart/2005/8/colors/accent2_2#5" csCatId="accent2" phldr="1"/>
      <dgm:spPr/>
      <dgm:t>
        <a:bodyPr/>
        <a:lstStyle/>
        <a:p>
          <a:endParaRPr lang="en-US"/>
        </a:p>
      </dgm:t>
    </dgm:pt>
    <dgm:pt modelId="{EE8C05B0-400D-4545-9E2E-2DCA1A51777D}">
      <dgm:prSet/>
      <dgm:spPr/>
      <dgm:t>
        <a:bodyPr/>
        <a:lstStyle/>
        <a:p>
          <a:pPr>
            <a:lnSpc>
              <a:spcPct val="100000"/>
            </a:lnSpc>
          </a:pPr>
          <a:r>
            <a:rPr lang="en-GB" b="1" noProof="0" dirty="0">
              <a:solidFill>
                <a:schemeClr val="tx2">
                  <a:lumMod val="90000"/>
                  <a:lumOff val="10000"/>
                </a:schemeClr>
              </a:solidFill>
            </a:rPr>
            <a:t>Activities</a:t>
          </a:r>
          <a:endParaRPr lang="en-GB" noProof="0" dirty="0">
            <a:solidFill>
              <a:schemeClr val="tx2">
                <a:lumMod val="90000"/>
                <a:lumOff val="10000"/>
              </a:schemeClr>
            </a:solidFill>
          </a:endParaRPr>
        </a:p>
      </dgm:t>
    </dgm:pt>
    <dgm:pt modelId="{FB3ADB56-FA75-4FF1-91D4-259F179FD0C5}" type="parTrans" cxnId="{C96899E6-65EE-4217-AD26-8466A6259C08}">
      <dgm:prSet/>
      <dgm:spPr/>
      <dgm:t>
        <a:bodyPr/>
        <a:lstStyle/>
        <a:p>
          <a:endParaRPr lang="en-US"/>
        </a:p>
      </dgm:t>
    </dgm:pt>
    <dgm:pt modelId="{66B7E709-7BB7-4D66-9114-707E33DBD4BF}" type="sibTrans" cxnId="{C96899E6-65EE-4217-AD26-8466A6259C08}">
      <dgm:prSet/>
      <dgm:spPr/>
      <dgm:t>
        <a:bodyPr/>
        <a:lstStyle/>
        <a:p>
          <a:endParaRPr lang="en-US"/>
        </a:p>
      </dgm:t>
    </dgm:pt>
    <dgm:pt modelId="{F684D0C3-B57A-4DB3-AD45-195CF141C8A2}" type="pres">
      <dgm:prSet presAssocID="{2065E135-DBB2-4C7C-B295-512573B4405C}" presName="root" presStyleCnt="0">
        <dgm:presLayoutVars>
          <dgm:dir/>
          <dgm:resizeHandles val="exact"/>
        </dgm:presLayoutVars>
      </dgm:prSet>
      <dgm:spPr/>
    </dgm:pt>
    <dgm:pt modelId="{10FEEB5E-45C1-40EC-8DC5-6B9D586C75E6}" type="pres">
      <dgm:prSet presAssocID="{EE8C05B0-400D-4545-9E2E-2DCA1A51777D}" presName="compNode" presStyleCnt="0"/>
      <dgm:spPr/>
    </dgm:pt>
    <dgm:pt modelId="{3FC1FB7A-E44B-4D79-A23E-0A35C7D34897}" type="pres">
      <dgm:prSet presAssocID="{EE8C05B0-400D-4545-9E2E-2DCA1A51777D}"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nagement"/>
        </a:ext>
      </dgm:extLst>
    </dgm:pt>
    <dgm:pt modelId="{20B3CA5B-8931-48F2-89A2-0858375D315A}" type="pres">
      <dgm:prSet presAssocID="{EE8C05B0-400D-4545-9E2E-2DCA1A51777D}" presName="spaceRect" presStyleCnt="0"/>
      <dgm:spPr/>
    </dgm:pt>
    <dgm:pt modelId="{95FA2ACA-7EF1-44D8-877A-130C34BE353E}" type="pres">
      <dgm:prSet presAssocID="{EE8C05B0-400D-4545-9E2E-2DCA1A51777D}" presName="textRect" presStyleLbl="revTx" presStyleIdx="0" presStyleCnt="1">
        <dgm:presLayoutVars>
          <dgm:chMax val="1"/>
          <dgm:chPref val="1"/>
        </dgm:presLayoutVars>
      </dgm:prSet>
      <dgm:spPr/>
    </dgm:pt>
  </dgm:ptLst>
  <dgm:cxnLst>
    <dgm:cxn modelId="{8B5049A7-C634-4E58-B4F8-F2250E4BF8A7}" type="presOf" srcId="{EE8C05B0-400D-4545-9E2E-2DCA1A51777D}" destId="{95FA2ACA-7EF1-44D8-877A-130C34BE353E}" srcOrd="0" destOrd="0" presId="urn:microsoft.com/office/officeart/2018/2/layout/IconLabelList"/>
    <dgm:cxn modelId="{C96899E6-65EE-4217-AD26-8466A6259C08}" srcId="{2065E135-DBB2-4C7C-B295-512573B4405C}" destId="{EE8C05B0-400D-4545-9E2E-2DCA1A51777D}" srcOrd="0" destOrd="0" parTransId="{FB3ADB56-FA75-4FF1-91D4-259F179FD0C5}" sibTransId="{66B7E709-7BB7-4D66-9114-707E33DBD4BF}"/>
    <dgm:cxn modelId="{2F8D68EB-0D3F-4897-B75F-23DCE855B175}" type="presOf" srcId="{2065E135-DBB2-4C7C-B295-512573B4405C}" destId="{F684D0C3-B57A-4DB3-AD45-195CF141C8A2}" srcOrd="0" destOrd="0" presId="urn:microsoft.com/office/officeart/2018/2/layout/IconLabelList"/>
    <dgm:cxn modelId="{C52DE22E-9C6B-41C5-8B12-322B033A056D}" type="presParOf" srcId="{F684D0C3-B57A-4DB3-AD45-195CF141C8A2}" destId="{10FEEB5E-45C1-40EC-8DC5-6B9D586C75E6}" srcOrd="0" destOrd="0" presId="urn:microsoft.com/office/officeart/2018/2/layout/IconLabelList"/>
    <dgm:cxn modelId="{FB4F1B88-59BB-4F6F-A426-14DCB8EBA6A2}" type="presParOf" srcId="{10FEEB5E-45C1-40EC-8DC5-6B9D586C75E6}" destId="{3FC1FB7A-E44B-4D79-A23E-0A35C7D34897}" srcOrd="0" destOrd="0" presId="urn:microsoft.com/office/officeart/2018/2/layout/IconLabelList"/>
    <dgm:cxn modelId="{3906339B-DE29-4A20-A01E-39920B4C9DCF}" type="presParOf" srcId="{10FEEB5E-45C1-40EC-8DC5-6B9D586C75E6}" destId="{20B3CA5B-8931-48F2-89A2-0858375D315A}" srcOrd="1" destOrd="0" presId="urn:microsoft.com/office/officeart/2018/2/layout/IconLabelList"/>
    <dgm:cxn modelId="{468F54CF-856E-4BD1-B7F3-7CC658E87525}" type="presParOf" srcId="{10FEEB5E-45C1-40EC-8DC5-6B9D586C75E6}" destId="{95FA2ACA-7EF1-44D8-877A-130C34BE353E}"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AC7D886-FAFA-4E1E-AECE-A6391F05CFAD}" type="doc">
      <dgm:prSet loTypeId="urn:microsoft.com/office/officeart/2005/8/layout/vList5" loCatId="list" qsTypeId="urn:microsoft.com/office/officeart/2005/8/quickstyle/simple4#3" qsCatId="simple" csTypeId="urn:microsoft.com/office/officeart/2005/8/colors/accent3_2#2" csCatId="accent3" phldr="1"/>
      <dgm:spPr/>
      <dgm:t>
        <a:bodyPr/>
        <a:lstStyle/>
        <a:p>
          <a:endParaRPr lang="en-US"/>
        </a:p>
      </dgm:t>
    </dgm:pt>
    <dgm:pt modelId="{9C27875D-CED6-4D16-94C9-846D4176B202}">
      <dgm:prSet/>
      <dgm:spPr>
        <a:solidFill>
          <a:schemeClr val="tx2">
            <a:lumMod val="50000"/>
            <a:lumOff val="50000"/>
          </a:schemeClr>
        </a:solidFill>
      </dgm:spPr>
      <dgm:t>
        <a:bodyPr/>
        <a:lstStyle/>
        <a:p>
          <a:r>
            <a:rPr lang="en-GB" noProof="0" dirty="0"/>
            <a:t>Patient was late in theatre, causing a delay. </a:t>
          </a:r>
          <a:r>
            <a:rPr lang="en-GB" b="1" i="1" noProof="0" dirty="0"/>
            <a:t>Why?</a:t>
          </a:r>
          <a:r>
            <a:rPr lang="en-GB" b="1" noProof="0" dirty="0"/>
            <a:t> </a:t>
          </a:r>
          <a:endParaRPr lang="en-GB" noProof="0" dirty="0"/>
        </a:p>
      </dgm:t>
    </dgm:pt>
    <dgm:pt modelId="{D9B0EBCB-A356-418B-BD66-6D801EE32A59}" type="parTrans" cxnId="{A1ABCDD0-B16D-4E1B-B3CF-9A0CABFA9988}">
      <dgm:prSet/>
      <dgm:spPr/>
      <dgm:t>
        <a:bodyPr/>
        <a:lstStyle/>
        <a:p>
          <a:endParaRPr lang="en-US"/>
        </a:p>
      </dgm:t>
    </dgm:pt>
    <dgm:pt modelId="{58EFABF2-B4F7-4AEF-9132-C93E78D55E23}" type="sibTrans" cxnId="{A1ABCDD0-B16D-4E1B-B3CF-9A0CABFA9988}">
      <dgm:prSet/>
      <dgm:spPr/>
      <dgm:t>
        <a:bodyPr/>
        <a:lstStyle/>
        <a:p>
          <a:endParaRPr lang="en-US"/>
        </a:p>
      </dgm:t>
    </dgm:pt>
    <dgm:pt modelId="{89987C8E-DC72-47A8-A473-16A3DA8405A5}">
      <dgm:prSet/>
      <dgm:spPr>
        <a:solidFill>
          <a:schemeClr val="tx2">
            <a:lumMod val="50000"/>
            <a:lumOff val="50000"/>
          </a:schemeClr>
        </a:solidFill>
      </dgm:spPr>
      <dgm:t>
        <a:bodyPr/>
        <a:lstStyle/>
        <a:p>
          <a:r>
            <a:rPr lang="en-GB" noProof="0" dirty="0"/>
            <a:t>There was a long wait for a trolley. </a:t>
          </a:r>
          <a:r>
            <a:rPr lang="en-GB" b="1" i="1" noProof="0" dirty="0"/>
            <a:t>Why?</a:t>
          </a:r>
          <a:r>
            <a:rPr lang="en-GB" b="1" noProof="0" dirty="0"/>
            <a:t> </a:t>
          </a:r>
          <a:endParaRPr lang="en-GB" noProof="0" dirty="0"/>
        </a:p>
      </dgm:t>
    </dgm:pt>
    <dgm:pt modelId="{3DE62B77-2E84-4600-AD4F-28641361C565}" type="parTrans" cxnId="{B6D64028-2699-46BC-B366-22D88AA88B3A}">
      <dgm:prSet/>
      <dgm:spPr/>
      <dgm:t>
        <a:bodyPr/>
        <a:lstStyle/>
        <a:p>
          <a:endParaRPr lang="en-US"/>
        </a:p>
      </dgm:t>
    </dgm:pt>
    <dgm:pt modelId="{61EE330D-FB76-460A-ADFA-C205D03F48EA}" type="sibTrans" cxnId="{B6D64028-2699-46BC-B366-22D88AA88B3A}">
      <dgm:prSet/>
      <dgm:spPr/>
      <dgm:t>
        <a:bodyPr/>
        <a:lstStyle/>
        <a:p>
          <a:endParaRPr lang="en-US"/>
        </a:p>
      </dgm:t>
    </dgm:pt>
    <dgm:pt modelId="{D9EF4464-C4A5-4FE0-AF06-DF9AE1C144A7}">
      <dgm:prSet/>
      <dgm:spPr>
        <a:solidFill>
          <a:schemeClr val="tx2">
            <a:lumMod val="50000"/>
            <a:lumOff val="50000"/>
          </a:schemeClr>
        </a:solidFill>
      </dgm:spPr>
      <dgm:t>
        <a:bodyPr/>
        <a:lstStyle/>
        <a:p>
          <a:r>
            <a:rPr lang="en-GB" noProof="0" dirty="0"/>
            <a:t>A replacement trolley had to be found. </a:t>
          </a:r>
          <a:r>
            <a:rPr lang="en-GB" b="1" i="1" noProof="0" dirty="0"/>
            <a:t>Why?</a:t>
          </a:r>
          <a:r>
            <a:rPr lang="en-GB" b="1" noProof="0" dirty="0"/>
            <a:t> </a:t>
          </a:r>
          <a:endParaRPr lang="en-GB" noProof="0" dirty="0"/>
        </a:p>
      </dgm:t>
    </dgm:pt>
    <dgm:pt modelId="{05960273-0643-4FF0-B004-94E0EF89A1AE}" type="parTrans" cxnId="{46ED1979-2021-46C6-B3EC-E6A13347DD87}">
      <dgm:prSet/>
      <dgm:spPr/>
      <dgm:t>
        <a:bodyPr/>
        <a:lstStyle/>
        <a:p>
          <a:endParaRPr lang="en-US"/>
        </a:p>
      </dgm:t>
    </dgm:pt>
    <dgm:pt modelId="{80A9F93A-F72F-4BEB-8210-33AC1F88A81C}" type="sibTrans" cxnId="{46ED1979-2021-46C6-B3EC-E6A13347DD87}">
      <dgm:prSet/>
      <dgm:spPr/>
      <dgm:t>
        <a:bodyPr/>
        <a:lstStyle/>
        <a:p>
          <a:endParaRPr lang="en-US"/>
        </a:p>
      </dgm:t>
    </dgm:pt>
    <dgm:pt modelId="{32850906-53D5-456D-979C-48C309A8578B}">
      <dgm:prSet/>
      <dgm:spPr>
        <a:solidFill>
          <a:schemeClr val="tx2">
            <a:lumMod val="50000"/>
            <a:lumOff val="50000"/>
          </a:schemeClr>
        </a:solidFill>
      </dgm:spPr>
      <dgm:t>
        <a:bodyPr/>
        <a:lstStyle/>
        <a:p>
          <a:r>
            <a:rPr lang="en-GB" noProof="0" dirty="0"/>
            <a:t>The original trolley's safety rail was worn and had eventually broken. </a:t>
          </a:r>
          <a:r>
            <a:rPr lang="en-GB" b="1" i="1" noProof="0" dirty="0"/>
            <a:t>Why?</a:t>
          </a:r>
          <a:r>
            <a:rPr lang="en-GB" b="1" noProof="0" dirty="0"/>
            <a:t> </a:t>
          </a:r>
          <a:endParaRPr lang="en-GB" noProof="0" dirty="0"/>
        </a:p>
      </dgm:t>
    </dgm:pt>
    <dgm:pt modelId="{1EAAA8A0-B31A-4A9B-80E6-8371026F0CF5}" type="parTrans" cxnId="{8BB9ED69-CC1D-437E-B344-C1E2233E83D3}">
      <dgm:prSet/>
      <dgm:spPr/>
      <dgm:t>
        <a:bodyPr/>
        <a:lstStyle/>
        <a:p>
          <a:endParaRPr lang="en-US"/>
        </a:p>
      </dgm:t>
    </dgm:pt>
    <dgm:pt modelId="{F85243E8-09F6-4D8B-8F3F-C9FF942FD921}" type="sibTrans" cxnId="{8BB9ED69-CC1D-437E-B344-C1E2233E83D3}">
      <dgm:prSet/>
      <dgm:spPr/>
      <dgm:t>
        <a:bodyPr/>
        <a:lstStyle/>
        <a:p>
          <a:endParaRPr lang="en-US"/>
        </a:p>
      </dgm:t>
    </dgm:pt>
    <dgm:pt modelId="{F4E7899A-12DF-4993-AAD0-FE4A37528368}">
      <dgm:prSet/>
      <dgm:spPr>
        <a:solidFill>
          <a:schemeClr val="tx2">
            <a:lumMod val="50000"/>
            <a:lumOff val="50000"/>
          </a:schemeClr>
        </a:solidFill>
      </dgm:spPr>
      <dgm:t>
        <a:bodyPr/>
        <a:lstStyle/>
        <a:p>
          <a:r>
            <a:rPr lang="en-GB" noProof="0" dirty="0"/>
            <a:t>It had not been regularly checked for wear. </a:t>
          </a:r>
          <a:r>
            <a:rPr lang="en-GB" b="1" i="1" noProof="0" dirty="0"/>
            <a:t>Why?</a:t>
          </a:r>
          <a:r>
            <a:rPr lang="en-GB" b="1" noProof="0" dirty="0"/>
            <a:t> </a:t>
          </a:r>
          <a:endParaRPr lang="en-GB" noProof="0" dirty="0"/>
        </a:p>
      </dgm:t>
    </dgm:pt>
    <dgm:pt modelId="{8CD71745-6FF5-4F38-A2C6-944FA6E251B3}" type="parTrans" cxnId="{3061A1EE-E49E-4213-B249-3B095A338928}">
      <dgm:prSet/>
      <dgm:spPr/>
      <dgm:t>
        <a:bodyPr/>
        <a:lstStyle/>
        <a:p>
          <a:endParaRPr lang="en-US"/>
        </a:p>
      </dgm:t>
    </dgm:pt>
    <dgm:pt modelId="{CEB71626-5AE8-42EB-9DF4-9FB1F1CFCF43}" type="sibTrans" cxnId="{3061A1EE-E49E-4213-B249-3B095A338928}">
      <dgm:prSet/>
      <dgm:spPr/>
      <dgm:t>
        <a:bodyPr/>
        <a:lstStyle/>
        <a:p>
          <a:endParaRPr lang="en-US"/>
        </a:p>
      </dgm:t>
    </dgm:pt>
    <dgm:pt modelId="{E8DE2E28-A668-41E1-98D8-6E1261DA9A99}">
      <dgm:prSet/>
      <dgm:spPr>
        <a:solidFill>
          <a:schemeClr val="tx2">
            <a:lumMod val="50000"/>
            <a:lumOff val="50000"/>
          </a:schemeClr>
        </a:solidFill>
      </dgm:spPr>
      <dgm:t>
        <a:bodyPr/>
        <a:lstStyle/>
        <a:p>
          <a:r>
            <a:rPr lang="en-GB" noProof="0" dirty="0"/>
            <a:t>There is no equipment maintenance schedule. </a:t>
          </a:r>
        </a:p>
      </dgm:t>
    </dgm:pt>
    <dgm:pt modelId="{CEC100C8-08FD-46D4-9CD5-AE52509F71F2}" type="parTrans" cxnId="{AA7CB50B-5CBA-4830-8767-55097A6CBA30}">
      <dgm:prSet/>
      <dgm:spPr/>
      <dgm:t>
        <a:bodyPr/>
        <a:lstStyle/>
        <a:p>
          <a:endParaRPr lang="en-US"/>
        </a:p>
      </dgm:t>
    </dgm:pt>
    <dgm:pt modelId="{93C068BB-9228-4F72-96DD-6B86052E9906}" type="sibTrans" cxnId="{AA7CB50B-5CBA-4830-8767-55097A6CBA30}">
      <dgm:prSet/>
      <dgm:spPr/>
      <dgm:t>
        <a:bodyPr/>
        <a:lstStyle/>
        <a:p>
          <a:endParaRPr lang="en-US"/>
        </a:p>
      </dgm:t>
    </dgm:pt>
    <dgm:pt modelId="{46333715-EC9C-4CB9-95ED-A84C7C5068A6}" type="pres">
      <dgm:prSet presAssocID="{EAC7D886-FAFA-4E1E-AECE-A6391F05CFAD}" presName="Name0" presStyleCnt="0">
        <dgm:presLayoutVars>
          <dgm:dir/>
          <dgm:animLvl val="lvl"/>
          <dgm:resizeHandles val="exact"/>
        </dgm:presLayoutVars>
      </dgm:prSet>
      <dgm:spPr/>
    </dgm:pt>
    <dgm:pt modelId="{108D5C28-A552-4EE3-AA2A-FC6E8241457F}" type="pres">
      <dgm:prSet presAssocID="{9C27875D-CED6-4D16-94C9-846D4176B202}" presName="linNode" presStyleCnt="0"/>
      <dgm:spPr/>
    </dgm:pt>
    <dgm:pt modelId="{85CE0128-CDCB-4DA9-B875-239F08E0CD89}" type="pres">
      <dgm:prSet presAssocID="{9C27875D-CED6-4D16-94C9-846D4176B202}" presName="parentText" presStyleLbl="node1" presStyleIdx="0" presStyleCnt="6" custScaleX="277202">
        <dgm:presLayoutVars>
          <dgm:chMax val="1"/>
          <dgm:bulletEnabled val="1"/>
        </dgm:presLayoutVars>
      </dgm:prSet>
      <dgm:spPr/>
    </dgm:pt>
    <dgm:pt modelId="{EB4A0088-58F9-47DE-9B07-F6FC1A93818D}" type="pres">
      <dgm:prSet presAssocID="{58EFABF2-B4F7-4AEF-9132-C93E78D55E23}" presName="sp" presStyleCnt="0"/>
      <dgm:spPr/>
    </dgm:pt>
    <dgm:pt modelId="{899A58D9-A6B1-4160-A9B4-E82A84EA4D29}" type="pres">
      <dgm:prSet presAssocID="{89987C8E-DC72-47A8-A473-16A3DA8405A5}" presName="linNode" presStyleCnt="0"/>
      <dgm:spPr/>
    </dgm:pt>
    <dgm:pt modelId="{0D97D1BA-8C87-47B4-B8BB-8AFCF182BF08}" type="pres">
      <dgm:prSet presAssocID="{89987C8E-DC72-47A8-A473-16A3DA8405A5}" presName="parentText" presStyleLbl="node1" presStyleIdx="1" presStyleCnt="6" custScaleX="277202">
        <dgm:presLayoutVars>
          <dgm:chMax val="1"/>
          <dgm:bulletEnabled val="1"/>
        </dgm:presLayoutVars>
      </dgm:prSet>
      <dgm:spPr/>
    </dgm:pt>
    <dgm:pt modelId="{60BD7AE3-1D7B-4243-BC47-D6C20824C5D0}" type="pres">
      <dgm:prSet presAssocID="{61EE330D-FB76-460A-ADFA-C205D03F48EA}" presName="sp" presStyleCnt="0"/>
      <dgm:spPr/>
    </dgm:pt>
    <dgm:pt modelId="{7E99E008-FD85-4AF8-9A5F-CB8F4C7E62AE}" type="pres">
      <dgm:prSet presAssocID="{D9EF4464-C4A5-4FE0-AF06-DF9AE1C144A7}" presName="linNode" presStyleCnt="0"/>
      <dgm:spPr/>
    </dgm:pt>
    <dgm:pt modelId="{C62FEF20-E116-45CB-8B66-94E290DFA2EB}" type="pres">
      <dgm:prSet presAssocID="{D9EF4464-C4A5-4FE0-AF06-DF9AE1C144A7}" presName="parentText" presStyleLbl="node1" presStyleIdx="2" presStyleCnt="6" custScaleX="277202">
        <dgm:presLayoutVars>
          <dgm:chMax val="1"/>
          <dgm:bulletEnabled val="1"/>
        </dgm:presLayoutVars>
      </dgm:prSet>
      <dgm:spPr/>
    </dgm:pt>
    <dgm:pt modelId="{9D32AF71-4039-46BE-87B6-D4879B55D9A8}" type="pres">
      <dgm:prSet presAssocID="{80A9F93A-F72F-4BEB-8210-33AC1F88A81C}" presName="sp" presStyleCnt="0"/>
      <dgm:spPr/>
    </dgm:pt>
    <dgm:pt modelId="{4B3C7CB1-25C7-4758-B7AC-C9EDE50732EC}" type="pres">
      <dgm:prSet presAssocID="{32850906-53D5-456D-979C-48C309A8578B}" presName="linNode" presStyleCnt="0"/>
      <dgm:spPr/>
    </dgm:pt>
    <dgm:pt modelId="{88290DF2-1F23-4507-81EA-2806CFD6C926}" type="pres">
      <dgm:prSet presAssocID="{32850906-53D5-456D-979C-48C309A8578B}" presName="parentText" presStyleLbl="node1" presStyleIdx="3" presStyleCnt="6" custScaleX="277202">
        <dgm:presLayoutVars>
          <dgm:chMax val="1"/>
          <dgm:bulletEnabled val="1"/>
        </dgm:presLayoutVars>
      </dgm:prSet>
      <dgm:spPr/>
    </dgm:pt>
    <dgm:pt modelId="{E15A44AF-7FA3-49C1-B5A5-5C1176B46101}" type="pres">
      <dgm:prSet presAssocID="{F85243E8-09F6-4D8B-8F3F-C9FF942FD921}" presName="sp" presStyleCnt="0"/>
      <dgm:spPr/>
    </dgm:pt>
    <dgm:pt modelId="{B601E408-33BC-4716-A1D7-C0B0CE3E8BF5}" type="pres">
      <dgm:prSet presAssocID="{F4E7899A-12DF-4993-AAD0-FE4A37528368}" presName="linNode" presStyleCnt="0"/>
      <dgm:spPr/>
    </dgm:pt>
    <dgm:pt modelId="{E6C02CD0-FD2E-4743-B3A3-F1CF0F971C26}" type="pres">
      <dgm:prSet presAssocID="{F4E7899A-12DF-4993-AAD0-FE4A37528368}" presName="parentText" presStyleLbl="node1" presStyleIdx="4" presStyleCnt="6" custScaleX="277202">
        <dgm:presLayoutVars>
          <dgm:chMax val="1"/>
          <dgm:bulletEnabled val="1"/>
        </dgm:presLayoutVars>
      </dgm:prSet>
      <dgm:spPr/>
    </dgm:pt>
    <dgm:pt modelId="{11375FB3-42B1-4B57-9881-E3EB641A9789}" type="pres">
      <dgm:prSet presAssocID="{CEB71626-5AE8-42EB-9DF4-9FB1F1CFCF43}" presName="sp" presStyleCnt="0"/>
      <dgm:spPr/>
    </dgm:pt>
    <dgm:pt modelId="{66CA1FBA-D6E5-4939-AD61-090295A5B040}" type="pres">
      <dgm:prSet presAssocID="{E8DE2E28-A668-41E1-98D8-6E1261DA9A99}" presName="linNode" presStyleCnt="0"/>
      <dgm:spPr/>
    </dgm:pt>
    <dgm:pt modelId="{07AF4E4C-D529-434C-84D5-424B1B99E0CD}" type="pres">
      <dgm:prSet presAssocID="{E8DE2E28-A668-41E1-98D8-6E1261DA9A99}" presName="parentText" presStyleLbl="node1" presStyleIdx="5" presStyleCnt="6" custScaleX="277202">
        <dgm:presLayoutVars>
          <dgm:chMax val="1"/>
          <dgm:bulletEnabled val="1"/>
        </dgm:presLayoutVars>
      </dgm:prSet>
      <dgm:spPr/>
    </dgm:pt>
  </dgm:ptLst>
  <dgm:cxnLst>
    <dgm:cxn modelId="{AA7CB50B-5CBA-4830-8767-55097A6CBA30}" srcId="{EAC7D886-FAFA-4E1E-AECE-A6391F05CFAD}" destId="{E8DE2E28-A668-41E1-98D8-6E1261DA9A99}" srcOrd="5" destOrd="0" parTransId="{CEC100C8-08FD-46D4-9CD5-AE52509F71F2}" sibTransId="{93C068BB-9228-4F72-96DD-6B86052E9906}"/>
    <dgm:cxn modelId="{6E4E100F-03D1-48DB-9CDE-1ADC3996C040}" type="presOf" srcId="{E8DE2E28-A668-41E1-98D8-6E1261DA9A99}" destId="{07AF4E4C-D529-434C-84D5-424B1B99E0CD}" srcOrd="0" destOrd="0" presId="urn:microsoft.com/office/officeart/2005/8/layout/vList5"/>
    <dgm:cxn modelId="{B6D64028-2699-46BC-B366-22D88AA88B3A}" srcId="{EAC7D886-FAFA-4E1E-AECE-A6391F05CFAD}" destId="{89987C8E-DC72-47A8-A473-16A3DA8405A5}" srcOrd="1" destOrd="0" parTransId="{3DE62B77-2E84-4600-AD4F-28641361C565}" sibTransId="{61EE330D-FB76-460A-ADFA-C205D03F48EA}"/>
    <dgm:cxn modelId="{06D7CA38-02EE-49B2-951D-4BF699E7F3CE}" type="presOf" srcId="{EAC7D886-FAFA-4E1E-AECE-A6391F05CFAD}" destId="{46333715-EC9C-4CB9-95ED-A84C7C5068A6}" srcOrd="0" destOrd="0" presId="urn:microsoft.com/office/officeart/2005/8/layout/vList5"/>
    <dgm:cxn modelId="{8C0F2940-B7C6-4C12-A51E-ABB6FE47590A}" type="presOf" srcId="{32850906-53D5-456D-979C-48C309A8578B}" destId="{88290DF2-1F23-4507-81EA-2806CFD6C926}" srcOrd="0" destOrd="0" presId="urn:microsoft.com/office/officeart/2005/8/layout/vList5"/>
    <dgm:cxn modelId="{3069975D-D132-407B-BB5D-3B12A2D1F20C}" type="presOf" srcId="{9C27875D-CED6-4D16-94C9-846D4176B202}" destId="{85CE0128-CDCB-4DA9-B875-239F08E0CD89}" srcOrd="0" destOrd="0" presId="urn:microsoft.com/office/officeart/2005/8/layout/vList5"/>
    <dgm:cxn modelId="{8BB9ED69-CC1D-437E-B344-C1E2233E83D3}" srcId="{EAC7D886-FAFA-4E1E-AECE-A6391F05CFAD}" destId="{32850906-53D5-456D-979C-48C309A8578B}" srcOrd="3" destOrd="0" parTransId="{1EAAA8A0-B31A-4A9B-80E6-8371026F0CF5}" sibTransId="{F85243E8-09F6-4D8B-8F3F-C9FF942FD921}"/>
    <dgm:cxn modelId="{46ED1979-2021-46C6-B3EC-E6A13347DD87}" srcId="{EAC7D886-FAFA-4E1E-AECE-A6391F05CFAD}" destId="{D9EF4464-C4A5-4FE0-AF06-DF9AE1C144A7}" srcOrd="2" destOrd="0" parTransId="{05960273-0643-4FF0-B004-94E0EF89A1AE}" sibTransId="{80A9F93A-F72F-4BEB-8210-33AC1F88A81C}"/>
    <dgm:cxn modelId="{DB303083-DE88-41A4-85FF-A094252953D5}" type="presOf" srcId="{D9EF4464-C4A5-4FE0-AF06-DF9AE1C144A7}" destId="{C62FEF20-E116-45CB-8B66-94E290DFA2EB}" srcOrd="0" destOrd="0" presId="urn:microsoft.com/office/officeart/2005/8/layout/vList5"/>
    <dgm:cxn modelId="{4DE6ECBA-1AC7-47A7-BD87-F957210A5D7A}" type="presOf" srcId="{F4E7899A-12DF-4993-AAD0-FE4A37528368}" destId="{E6C02CD0-FD2E-4743-B3A3-F1CF0F971C26}" srcOrd="0" destOrd="0" presId="urn:microsoft.com/office/officeart/2005/8/layout/vList5"/>
    <dgm:cxn modelId="{A1ABCDD0-B16D-4E1B-B3CF-9A0CABFA9988}" srcId="{EAC7D886-FAFA-4E1E-AECE-A6391F05CFAD}" destId="{9C27875D-CED6-4D16-94C9-846D4176B202}" srcOrd="0" destOrd="0" parTransId="{D9B0EBCB-A356-418B-BD66-6D801EE32A59}" sibTransId="{58EFABF2-B4F7-4AEF-9132-C93E78D55E23}"/>
    <dgm:cxn modelId="{3061A1EE-E49E-4213-B249-3B095A338928}" srcId="{EAC7D886-FAFA-4E1E-AECE-A6391F05CFAD}" destId="{F4E7899A-12DF-4993-AAD0-FE4A37528368}" srcOrd="4" destOrd="0" parTransId="{8CD71745-6FF5-4F38-A2C6-944FA6E251B3}" sibTransId="{CEB71626-5AE8-42EB-9DF4-9FB1F1CFCF43}"/>
    <dgm:cxn modelId="{2B8C09FD-6E67-4ABC-8EDA-97B97783D46A}" type="presOf" srcId="{89987C8E-DC72-47A8-A473-16A3DA8405A5}" destId="{0D97D1BA-8C87-47B4-B8BB-8AFCF182BF08}" srcOrd="0" destOrd="0" presId="urn:microsoft.com/office/officeart/2005/8/layout/vList5"/>
    <dgm:cxn modelId="{71AF404A-0FED-4EE5-ABA1-1D8288F5C643}" type="presParOf" srcId="{46333715-EC9C-4CB9-95ED-A84C7C5068A6}" destId="{108D5C28-A552-4EE3-AA2A-FC6E8241457F}" srcOrd="0" destOrd="0" presId="urn:microsoft.com/office/officeart/2005/8/layout/vList5"/>
    <dgm:cxn modelId="{AEF61C59-62F5-4569-BB92-0BC7F6CEE27B}" type="presParOf" srcId="{108D5C28-A552-4EE3-AA2A-FC6E8241457F}" destId="{85CE0128-CDCB-4DA9-B875-239F08E0CD89}" srcOrd="0" destOrd="0" presId="urn:microsoft.com/office/officeart/2005/8/layout/vList5"/>
    <dgm:cxn modelId="{0F8CF34B-DDFA-4966-A0D3-F1CFAAC56148}" type="presParOf" srcId="{46333715-EC9C-4CB9-95ED-A84C7C5068A6}" destId="{EB4A0088-58F9-47DE-9B07-F6FC1A93818D}" srcOrd="1" destOrd="0" presId="urn:microsoft.com/office/officeart/2005/8/layout/vList5"/>
    <dgm:cxn modelId="{5A9F28E0-6E9A-44DF-AE31-381D75A12331}" type="presParOf" srcId="{46333715-EC9C-4CB9-95ED-A84C7C5068A6}" destId="{899A58D9-A6B1-4160-A9B4-E82A84EA4D29}" srcOrd="2" destOrd="0" presId="urn:microsoft.com/office/officeart/2005/8/layout/vList5"/>
    <dgm:cxn modelId="{629327E7-04B6-479C-99EA-2694F7F54206}" type="presParOf" srcId="{899A58D9-A6B1-4160-A9B4-E82A84EA4D29}" destId="{0D97D1BA-8C87-47B4-B8BB-8AFCF182BF08}" srcOrd="0" destOrd="0" presId="urn:microsoft.com/office/officeart/2005/8/layout/vList5"/>
    <dgm:cxn modelId="{A977ACCD-7CB5-4884-AB29-5B1E8474F0BB}" type="presParOf" srcId="{46333715-EC9C-4CB9-95ED-A84C7C5068A6}" destId="{60BD7AE3-1D7B-4243-BC47-D6C20824C5D0}" srcOrd="3" destOrd="0" presId="urn:microsoft.com/office/officeart/2005/8/layout/vList5"/>
    <dgm:cxn modelId="{88442253-126F-418B-BFAD-726B829528A1}" type="presParOf" srcId="{46333715-EC9C-4CB9-95ED-A84C7C5068A6}" destId="{7E99E008-FD85-4AF8-9A5F-CB8F4C7E62AE}" srcOrd="4" destOrd="0" presId="urn:microsoft.com/office/officeart/2005/8/layout/vList5"/>
    <dgm:cxn modelId="{28FDE4A2-2DDF-447C-A1E4-B5E06056859B}" type="presParOf" srcId="{7E99E008-FD85-4AF8-9A5F-CB8F4C7E62AE}" destId="{C62FEF20-E116-45CB-8B66-94E290DFA2EB}" srcOrd="0" destOrd="0" presId="urn:microsoft.com/office/officeart/2005/8/layout/vList5"/>
    <dgm:cxn modelId="{9B8B90D1-86DD-4ED1-AA20-0FFE8F2D909F}" type="presParOf" srcId="{46333715-EC9C-4CB9-95ED-A84C7C5068A6}" destId="{9D32AF71-4039-46BE-87B6-D4879B55D9A8}" srcOrd="5" destOrd="0" presId="urn:microsoft.com/office/officeart/2005/8/layout/vList5"/>
    <dgm:cxn modelId="{89DB32D3-89E3-4C4D-A512-93BDCEC062DF}" type="presParOf" srcId="{46333715-EC9C-4CB9-95ED-A84C7C5068A6}" destId="{4B3C7CB1-25C7-4758-B7AC-C9EDE50732EC}" srcOrd="6" destOrd="0" presId="urn:microsoft.com/office/officeart/2005/8/layout/vList5"/>
    <dgm:cxn modelId="{60091B43-6FD1-4812-899A-06E74EAB5A18}" type="presParOf" srcId="{4B3C7CB1-25C7-4758-B7AC-C9EDE50732EC}" destId="{88290DF2-1F23-4507-81EA-2806CFD6C926}" srcOrd="0" destOrd="0" presId="urn:microsoft.com/office/officeart/2005/8/layout/vList5"/>
    <dgm:cxn modelId="{B0566577-8460-4A24-829B-49E461584B6B}" type="presParOf" srcId="{46333715-EC9C-4CB9-95ED-A84C7C5068A6}" destId="{E15A44AF-7FA3-49C1-B5A5-5C1176B46101}" srcOrd="7" destOrd="0" presId="urn:microsoft.com/office/officeart/2005/8/layout/vList5"/>
    <dgm:cxn modelId="{6967CD34-DC83-40D5-9E18-77B1D852DCC6}" type="presParOf" srcId="{46333715-EC9C-4CB9-95ED-A84C7C5068A6}" destId="{B601E408-33BC-4716-A1D7-C0B0CE3E8BF5}" srcOrd="8" destOrd="0" presId="urn:microsoft.com/office/officeart/2005/8/layout/vList5"/>
    <dgm:cxn modelId="{C8F9FE72-2943-4595-9C91-61FAE096DB32}" type="presParOf" srcId="{B601E408-33BC-4716-A1D7-C0B0CE3E8BF5}" destId="{E6C02CD0-FD2E-4743-B3A3-F1CF0F971C26}" srcOrd="0" destOrd="0" presId="urn:microsoft.com/office/officeart/2005/8/layout/vList5"/>
    <dgm:cxn modelId="{0557CD96-5DF6-4189-8EBE-5F1FCDE8B57A}" type="presParOf" srcId="{46333715-EC9C-4CB9-95ED-A84C7C5068A6}" destId="{11375FB3-42B1-4B57-9881-E3EB641A9789}" srcOrd="9" destOrd="0" presId="urn:microsoft.com/office/officeart/2005/8/layout/vList5"/>
    <dgm:cxn modelId="{915FC8E6-52FE-4E5D-B878-314FDB705465}" type="presParOf" srcId="{46333715-EC9C-4CB9-95ED-A84C7C5068A6}" destId="{66CA1FBA-D6E5-4939-AD61-090295A5B040}" srcOrd="10" destOrd="0" presId="urn:microsoft.com/office/officeart/2005/8/layout/vList5"/>
    <dgm:cxn modelId="{67BC9662-4AC9-4F5C-ABA7-91B2255EB373}" type="presParOf" srcId="{66CA1FBA-D6E5-4939-AD61-090295A5B040}" destId="{07AF4E4C-D529-434C-84D5-424B1B99E0CD}"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BC20C6-1FA1-40B1-8F97-50A233028960}">
      <dsp:nvSpPr>
        <dsp:cNvPr id="0" name=""/>
        <dsp:cNvSpPr/>
      </dsp:nvSpPr>
      <dsp:spPr>
        <a:xfrm>
          <a:off x="0" y="905176"/>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C1 Communication</a:t>
          </a:r>
        </a:p>
      </dsp:txBody>
      <dsp:txXfrm>
        <a:off x="0" y="905176"/>
        <a:ext cx="2705612" cy="1623367"/>
      </dsp:txXfrm>
    </dsp:sp>
    <dsp:sp modelId="{ACD7FF13-3CA3-4E20-8224-C87839737E48}">
      <dsp:nvSpPr>
        <dsp:cNvPr id="0" name=""/>
        <dsp:cNvSpPr/>
      </dsp:nvSpPr>
      <dsp:spPr>
        <a:xfrm>
          <a:off x="2976174" y="905176"/>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C2 Personal and People Development</a:t>
          </a:r>
        </a:p>
      </dsp:txBody>
      <dsp:txXfrm>
        <a:off x="2976174" y="905176"/>
        <a:ext cx="2705612" cy="1623367"/>
      </dsp:txXfrm>
    </dsp:sp>
    <dsp:sp modelId="{6293D091-336C-471D-B79C-B29D83EDD271}">
      <dsp:nvSpPr>
        <dsp:cNvPr id="0" name=""/>
        <dsp:cNvSpPr/>
      </dsp:nvSpPr>
      <dsp:spPr>
        <a:xfrm>
          <a:off x="5952348" y="905176"/>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C3 Health, Safety and Security</a:t>
          </a:r>
        </a:p>
      </dsp:txBody>
      <dsp:txXfrm>
        <a:off x="5952348" y="905176"/>
        <a:ext cx="2705612" cy="1623367"/>
      </dsp:txXfrm>
    </dsp:sp>
    <dsp:sp modelId="{79F0F02A-5913-4AF3-B6CB-1C5BC9D2DE3E}">
      <dsp:nvSpPr>
        <dsp:cNvPr id="0" name=""/>
        <dsp:cNvSpPr/>
      </dsp:nvSpPr>
      <dsp:spPr>
        <a:xfrm>
          <a:off x="0" y="2799105"/>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C5 Quality</a:t>
          </a:r>
        </a:p>
      </dsp:txBody>
      <dsp:txXfrm>
        <a:off x="0" y="2799105"/>
        <a:ext cx="2705612" cy="1623367"/>
      </dsp:txXfrm>
    </dsp:sp>
    <dsp:sp modelId="{F0413400-8024-4546-8D69-484D3E076799}">
      <dsp:nvSpPr>
        <dsp:cNvPr id="0" name=""/>
        <dsp:cNvSpPr/>
      </dsp:nvSpPr>
      <dsp:spPr>
        <a:xfrm>
          <a:off x="2976174" y="2799105"/>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C6 Equality and Diversity</a:t>
          </a:r>
        </a:p>
      </dsp:txBody>
      <dsp:txXfrm>
        <a:off x="2976174" y="2799105"/>
        <a:ext cx="2705612" cy="1623367"/>
      </dsp:txXfrm>
    </dsp:sp>
    <dsp:sp modelId="{F1A42975-72E5-4122-8BE5-DB7E455135F0}">
      <dsp:nvSpPr>
        <dsp:cNvPr id="0" name=""/>
        <dsp:cNvSpPr/>
      </dsp:nvSpPr>
      <dsp:spPr>
        <a:xfrm>
          <a:off x="5952348" y="2799105"/>
          <a:ext cx="2705612" cy="162336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G6 People Management</a:t>
          </a:r>
        </a:p>
      </dsp:txBody>
      <dsp:txXfrm>
        <a:off x="5952348" y="2799105"/>
        <a:ext cx="2705612" cy="16233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79C6FB-DDC2-48AC-B0C7-CC6E6E9C1D4C}">
      <dsp:nvSpPr>
        <dsp:cNvPr id="0" name=""/>
        <dsp:cNvSpPr/>
      </dsp:nvSpPr>
      <dsp:spPr>
        <a:xfrm>
          <a:off x="0" y="455"/>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1861A7-473A-4698-81F9-4B2E2C351C41}">
      <dsp:nvSpPr>
        <dsp:cNvPr id="0" name=""/>
        <dsp:cNvSpPr/>
      </dsp:nvSpPr>
      <dsp:spPr>
        <a:xfrm>
          <a:off x="189569" y="141457"/>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D9E778-E26E-46A8-B7AA-05C5D1181C1B}">
      <dsp:nvSpPr>
        <dsp:cNvPr id="0" name=""/>
        <dsp:cNvSpPr/>
      </dsp:nvSpPr>
      <dsp:spPr>
        <a:xfrm>
          <a:off x="723809" y="455"/>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Understand the communication process </a:t>
          </a:r>
        </a:p>
      </dsp:txBody>
      <dsp:txXfrm>
        <a:off x="723809" y="455"/>
        <a:ext cx="7934151" cy="626675"/>
      </dsp:txXfrm>
    </dsp:sp>
    <dsp:sp modelId="{7F9E7041-26A7-4CE8-B378-6A5F7DB31655}">
      <dsp:nvSpPr>
        <dsp:cNvPr id="0" name=""/>
        <dsp:cNvSpPr/>
      </dsp:nvSpPr>
      <dsp:spPr>
        <a:xfrm>
          <a:off x="0" y="783799"/>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30F326-3923-4C8D-8D94-B26990A6A59C}">
      <dsp:nvSpPr>
        <dsp:cNvPr id="0" name=""/>
        <dsp:cNvSpPr/>
      </dsp:nvSpPr>
      <dsp:spPr>
        <a:xfrm>
          <a:off x="189569" y="924801"/>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03F0A0-5B4B-444F-B887-6F880A7085F9}">
      <dsp:nvSpPr>
        <dsp:cNvPr id="0" name=""/>
        <dsp:cNvSpPr/>
      </dsp:nvSpPr>
      <dsp:spPr>
        <a:xfrm>
          <a:off x="723809" y="783799"/>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Different methods of communication</a:t>
          </a:r>
        </a:p>
      </dsp:txBody>
      <dsp:txXfrm>
        <a:off x="723809" y="783799"/>
        <a:ext cx="7934151" cy="626675"/>
      </dsp:txXfrm>
    </dsp:sp>
    <dsp:sp modelId="{703BDB1C-EB9E-4170-BBF3-87AF8A740018}">
      <dsp:nvSpPr>
        <dsp:cNvPr id="0" name=""/>
        <dsp:cNvSpPr/>
      </dsp:nvSpPr>
      <dsp:spPr>
        <a:xfrm>
          <a:off x="0" y="1567143"/>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E46527-F78A-4354-9853-7B7AC2B61392}">
      <dsp:nvSpPr>
        <dsp:cNvPr id="0" name=""/>
        <dsp:cNvSpPr/>
      </dsp:nvSpPr>
      <dsp:spPr>
        <a:xfrm>
          <a:off x="189569" y="1708145"/>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B38BD0-7B15-430A-A419-FA0650B1F03D}">
      <dsp:nvSpPr>
        <dsp:cNvPr id="0" name=""/>
        <dsp:cNvSpPr/>
      </dsp:nvSpPr>
      <dsp:spPr>
        <a:xfrm>
          <a:off x="723809" y="1567143"/>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How to assess your own communication effectiveness</a:t>
          </a:r>
        </a:p>
      </dsp:txBody>
      <dsp:txXfrm>
        <a:off x="723809" y="1567143"/>
        <a:ext cx="7934151" cy="626675"/>
      </dsp:txXfrm>
    </dsp:sp>
    <dsp:sp modelId="{C813F6C2-5615-44BD-8832-DAD5F723A31F}">
      <dsp:nvSpPr>
        <dsp:cNvPr id="0" name=""/>
        <dsp:cNvSpPr/>
      </dsp:nvSpPr>
      <dsp:spPr>
        <a:xfrm>
          <a:off x="0" y="2350487"/>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F82C35-E7B5-431D-9458-F969A8B90EE2}">
      <dsp:nvSpPr>
        <dsp:cNvPr id="0" name=""/>
        <dsp:cNvSpPr/>
      </dsp:nvSpPr>
      <dsp:spPr>
        <a:xfrm>
          <a:off x="189569" y="2491489"/>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39AD45-4175-4F3E-B655-BDABDABFB624}">
      <dsp:nvSpPr>
        <dsp:cNvPr id="0" name=""/>
        <dsp:cNvSpPr/>
      </dsp:nvSpPr>
      <dsp:spPr>
        <a:xfrm>
          <a:off x="723809" y="2350487"/>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How good communicators influence others</a:t>
          </a:r>
        </a:p>
      </dsp:txBody>
      <dsp:txXfrm>
        <a:off x="723809" y="2350487"/>
        <a:ext cx="7934151" cy="626675"/>
      </dsp:txXfrm>
    </dsp:sp>
    <dsp:sp modelId="{25AB5900-AA8E-4B75-8C51-AD67D51B3F9D}">
      <dsp:nvSpPr>
        <dsp:cNvPr id="0" name=""/>
        <dsp:cNvSpPr/>
      </dsp:nvSpPr>
      <dsp:spPr>
        <a:xfrm>
          <a:off x="0" y="3133831"/>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D39874-E557-4A28-A34D-2FFC42BA7382}">
      <dsp:nvSpPr>
        <dsp:cNvPr id="0" name=""/>
        <dsp:cNvSpPr/>
      </dsp:nvSpPr>
      <dsp:spPr>
        <a:xfrm>
          <a:off x="189569" y="3274833"/>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5ABAD8-33C4-483E-9EDD-2F789D0998D8}">
      <dsp:nvSpPr>
        <dsp:cNvPr id="0" name=""/>
        <dsp:cNvSpPr/>
      </dsp:nvSpPr>
      <dsp:spPr>
        <a:xfrm>
          <a:off x="723809" y="3133831"/>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Your role in successful communication</a:t>
          </a:r>
        </a:p>
      </dsp:txBody>
      <dsp:txXfrm>
        <a:off x="723809" y="3133831"/>
        <a:ext cx="7934151" cy="626675"/>
      </dsp:txXfrm>
    </dsp:sp>
    <dsp:sp modelId="{556C3E4A-E7F2-4A3D-880C-16C6ACB9C849}">
      <dsp:nvSpPr>
        <dsp:cNvPr id="0" name=""/>
        <dsp:cNvSpPr/>
      </dsp:nvSpPr>
      <dsp:spPr>
        <a:xfrm>
          <a:off x="0" y="3917175"/>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8AAD0E-6537-4244-8530-1C7C40C60A4C}">
      <dsp:nvSpPr>
        <dsp:cNvPr id="0" name=""/>
        <dsp:cNvSpPr/>
      </dsp:nvSpPr>
      <dsp:spPr>
        <a:xfrm>
          <a:off x="189569" y="4058177"/>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82755A-E483-4755-95C2-D9BAB6838B0D}">
      <dsp:nvSpPr>
        <dsp:cNvPr id="0" name=""/>
        <dsp:cNvSpPr/>
      </dsp:nvSpPr>
      <dsp:spPr>
        <a:xfrm>
          <a:off x="723809" y="3917175"/>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Importance of employee voice</a:t>
          </a:r>
        </a:p>
      </dsp:txBody>
      <dsp:txXfrm>
        <a:off x="723809" y="3917175"/>
        <a:ext cx="7934151" cy="626675"/>
      </dsp:txXfrm>
    </dsp:sp>
    <dsp:sp modelId="{A3E44929-3204-40F3-9F6B-EB7CA25A4CA8}">
      <dsp:nvSpPr>
        <dsp:cNvPr id="0" name=""/>
        <dsp:cNvSpPr/>
      </dsp:nvSpPr>
      <dsp:spPr>
        <a:xfrm>
          <a:off x="0" y="4700519"/>
          <a:ext cx="8657961" cy="6266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0E3E04-B474-4A8B-B5D9-B41761EFB6F3}">
      <dsp:nvSpPr>
        <dsp:cNvPr id="0" name=""/>
        <dsp:cNvSpPr/>
      </dsp:nvSpPr>
      <dsp:spPr>
        <a:xfrm>
          <a:off x="189569" y="4841521"/>
          <a:ext cx="344671" cy="3446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301913-C1A9-4AC0-AD65-A520B9C2508D}">
      <dsp:nvSpPr>
        <dsp:cNvPr id="0" name=""/>
        <dsp:cNvSpPr/>
      </dsp:nvSpPr>
      <dsp:spPr>
        <a:xfrm>
          <a:off x="723809" y="4700519"/>
          <a:ext cx="7934151" cy="6266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23" tIns="66323" rIns="66323" bIns="66323" numCol="1" spcCol="1270" anchor="ctr" anchorCtr="0">
          <a:noAutofit/>
        </a:bodyPr>
        <a:lstStyle/>
        <a:p>
          <a:pPr marL="0" lvl="0" indent="0" algn="l" defTabSz="711200">
            <a:lnSpc>
              <a:spcPct val="90000"/>
            </a:lnSpc>
            <a:spcBef>
              <a:spcPct val="0"/>
            </a:spcBef>
            <a:spcAft>
              <a:spcPct val="35000"/>
            </a:spcAft>
            <a:buNone/>
          </a:pPr>
          <a:r>
            <a:rPr lang="en-GB" sz="1600" kern="1200" noProof="0" dirty="0"/>
            <a:t>Communication planning and assessment</a:t>
          </a:r>
        </a:p>
      </dsp:txBody>
      <dsp:txXfrm>
        <a:off x="723809" y="4700519"/>
        <a:ext cx="7934151" cy="626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00955-67BF-46B7-882E-30A606084F1A}">
      <dsp:nvSpPr>
        <dsp:cNvPr id="0" name=""/>
        <dsp:cNvSpPr/>
      </dsp:nvSpPr>
      <dsp:spPr>
        <a:xfrm>
          <a:off x="2770547" y="211"/>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Face-to-Face </a:t>
          </a:r>
        </a:p>
        <a:p>
          <a:pPr marL="0" lvl="0" indent="0" algn="ctr" defTabSz="666750">
            <a:lnSpc>
              <a:spcPct val="90000"/>
            </a:lnSpc>
            <a:spcBef>
              <a:spcPct val="0"/>
            </a:spcBef>
            <a:spcAft>
              <a:spcPct val="35000"/>
            </a:spcAft>
            <a:buNone/>
          </a:pPr>
          <a:r>
            <a:rPr lang="en-GB" sz="1500" kern="1200" noProof="0" dirty="0"/>
            <a:t>(individual, groups)</a:t>
          </a:r>
        </a:p>
      </dsp:txBody>
      <dsp:txXfrm>
        <a:off x="2801691" y="31355"/>
        <a:ext cx="3054577" cy="575703"/>
      </dsp:txXfrm>
    </dsp:sp>
    <dsp:sp modelId="{859A35C6-FDA3-41E9-9799-088993222DA0}">
      <dsp:nvSpPr>
        <dsp:cNvPr id="0" name=""/>
        <dsp:cNvSpPr/>
      </dsp:nvSpPr>
      <dsp:spPr>
        <a:xfrm>
          <a:off x="2770547" y="670102"/>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Written (letters, memos)</a:t>
          </a:r>
        </a:p>
      </dsp:txBody>
      <dsp:txXfrm>
        <a:off x="2801691" y="701246"/>
        <a:ext cx="3054577" cy="575703"/>
      </dsp:txXfrm>
    </dsp:sp>
    <dsp:sp modelId="{84695FDA-AA83-47D4-B07A-2A19338A2784}">
      <dsp:nvSpPr>
        <dsp:cNvPr id="0" name=""/>
        <dsp:cNvSpPr/>
      </dsp:nvSpPr>
      <dsp:spPr>
        <a:xfrm>
          <a:off x="2770547" y="1339993"/>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Email</a:t>
          </a:r>
        </a:p>
      </dsp:txBody>
      <dsp:txXfrm>
        <a:off x="2801691" y="1371137"/>
        <a:ext cx="3054577" cy="575703"/>
      </dsp:txXfrm>
    </dsp:sp>
    <dsp:sp modelId="{F02DCD4F-CDB5-4D03-9058-2D1ABE361166}">
      <dsp:nvSpPr>
        <dsp:cNvPr id="0" name=""/>
        <dsp:cNvSpPr/>
      </dsp:nvSpPr>
      <dsp:spPr>
        <a:xfrm>
          <a:off x="2770547" y="2009883"/>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Telephone, walkie-talkie</a:t>
          </a:r>
        </a:p>
      </dsp:txBody>
      <dsp:txXfrm>
        <a:off x="2801691" y="2041027"/>
        <a:ext cx="3054577" cy="575703"/>
      </dsp:txXfrm>
    </dsp:sp>
    <dsp:sp modelId="{E329F0A2-C4F1-4D89-A0A1-D67B7491A848}">
      <dsp:nvSpPr>
        <dsp:cNvPr id="0" name=""/>
        <dsp:cNvSpPr/>
      </dsp:nvSpPr>
      <dsp:spPr>
        <a:xfrm>
          <a:off x="2770547" y="2679774"/>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Pager, mobile</a:t>
          </a:r>
        </a:p>
      </dsp:txBody>
      <dsp:txXfrm>
        <a:off x="2801691" y="2710918"/>
        <a:ext cx="3054577" cy="575703"/>
      </dsp:txXfrm>
    </dsp:sp>
    <dsp:sp modelId="{CD9D720F-B85C-4CE1-9740-7543F43757BD}">
      <dsp:nvSpPr>
        <dsp:cNvPr id="0" name=""/>
        <dsp:cNvSpPr/>
      </dsp:nvSpPr>
      <dsp:spPr>
        <a:xfrm>
          <a:off x="2770547" y="3349665"/>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Noticeboards</a:t>
          </a:r>
        </a:p>
      </dsp:txBody>
      <dsp:txXfrm>
        <a:off x="2801691" y="3380809"/>
        <a:ext cx="3054577" cy="575703"/>
      </dsp:txXfrm>
    </dsp:sp>
    <dsp:sp modelId="{D8152F38-8303-48BA-9FCD-4C94445FE9DF}">
      <dsp:nvSpPr>
        <dsp:cNvPr id="0" name=""/>
        <dsp:cNvSpPr/>
      </dsp:nvSpPr>
      <dsp:spPr>
        <a:xfrm>
          <a:off x="2770547" y="4019556"/>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Social media</a:t>
          </a:r>
        </a:p>
      </dsp:txBody>
      <dsp:txXfrm>
        <a:off x="2801691" y="4050700"/>
        <a:ext cx="3054577" cy="575703"/>
      </dsp:txXfrm>
    </dsp:sp>
    <dsp:sp modelId="{97551627-FFE3-463D-808A-0B81607B23A6}">
      <dsp:nvSpPr>
        <dsp:cNvPr id="0" name=""/>
        <dsp:cNvSpPr/>
      </dsp:nvSpPr>
      <dsp:spPr>
        <a:xfrm>
          <a:off x="2770547" y="4689447"/>
          <a:ext cx="3116865" cy="637991"/>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GB" sz="1500" kern="1200" noProof="0" dirty="0"/>
            <a:t>e-Health platforms </a:t>
          </a:r>
        </a:p>
        <a:p>
          <a:pPr marL="0" lvl="0" indent="0" algn="ctr" defTabSz="666750">
            <a:lnSpc>
              <a:spcPct val="90000"/>
            </a:lnSpc>
            <a:spcBef>
              <a:spcPct val="0"/>
            </a:spcBef>
            <a:spcAft>
              <a:spcPct val="35000"/>
            </a:spcAft>
            <a:buNone/>
          </a:pPr>
          <a:r>
            <a:rPr lang="en-GB" sz="1500" kern="1200" noProof="0" dirty="0"/>
            <a:t>(e.g. </a:t>
          </a:r>
          <a:r>
            <a:rPr lang="en-GB" sz="1500" kern="1200" noProof="0" dirty="0" err="1"/>
            <a:t>emis</a:t>
          </a:r>
          <a:r>
            <a:rPr lang="en-GB" sz="1500" kern="1200" noProof="0" dirty="0"/>
            <a:t>, eESS, Turas)</a:t>
          </a:r>
        </a:p>
      </dsp:txBody>
      <dsp:txXfrm>
        <a:off x="2801691" y="4720591"/>
        <a:ext cx="3054577" cy="5757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A5A42-A2B2-4EEA-9F4F-862DCFBD87FF}">
      <dsp:nvSpPr>
        <dsp:cNvPr id="0" name=""/>
        <dsp:cNvSpPr/>
      </dsp:nvSpPr>
      <dsp:spPr>
        <a:xfrm>
          <a:off x="462111" y="497"/>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MS Teams</a:t>
          </a:r>
        </a:p>
      </dsp:txBody>
      <dsp:txXfrm>
        <a:off x="462111" y="497"/>
        <a:ext cx="2175774" cy="1305464"/>
      </dsp:txXfrm>
    </dsp:sp>
    <dsp:sp modelId="{B621A249-7730-45CE-BF74-EB7BE1343C81}">
      <dsp:nvSpPr>
        <dsp:cNvPr id="0" name=""/>
        <dsp:cNvSpPr/>
      </dsp:nvSpPr>
      <dsp:spPr>
        <a:xfrm>
          <a:off x="2855462" y="497"/>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Zoom</a:t>
          </a:r>
        </a:p>
      </dsp:txBody>
      <dsp:txXfrm>
        <a:off x="2855462" y="497"/>
        <a:ext cx="2175774" cy="1305464"/>
      </dsp:txXfrm>
    </dsp:sp>
    <dsp:sp modelId="{CCE40190-2D5F-4D38-91B0-F7883C81611A}">
      <dsp:nvSpPr>
        <dsp:cNvPr id="0" name=""/>
        <dsp:cNvSpPr/>
      </dsp:nvSpPr>
      <dsp:spPr>
        <a:xfrm>
          <a:off x="5248814" y="497"/>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Yammer</a:t>
          </a:r>
        </a:p>
      </dsp:txBody>
      <dsp:txXfrm>
        <a:off x="5248814" y="497"/>
        <a:ext cx="2175774" cy="1305464"/>
      </dsp:txXfrm>
    </dsp:sp>
    <dsp:sp modelId="{1C7A64C1-EA42-42F1-A5CA-CD055A1058FA}">
      <dsp:nvSpPr>
        <dsp:cNvPr id="0" name=""/>
        <dsp:cNvSpPr/>
      </dsp:nvSpPr>
      <dsp:spPr>
        <a:xfrm>
          <a:off x="462111" y="1523539"/>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Team meetings</a:t>
          </a:r>
        </a:p>
      </dsp:txBody>
      <dsp:txXfrm>
        <a:off x="462111" y="1523539"/>
        <a:ext cx="2175774" cy="1305464"/>
      </dsp:txXfrm>
    </dsp:sp>
    <dsp:sp modelId="{B08E1AE5-4921-4E67-92EA-E6A084416DEE}">
      <dsp:nvSpPr>
        <dsp:cNvPr id="0" name=""/>
        <dsp:cNvSpPr/>
      </dsp:nvSpPr>
      <dsp:spPr>
        <a:xfrm>
          <a:off x="2855462" y="1523539"/>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Huddles</a:t>
          </a:r>
        </a:p>
      </dsp:txBody>
      <dsp:txXfrm>
        <a:off x="2855462" y="1523539"/>
        <a:ext cx="2175774" cy="1305464"/>
      </dsp:txXfrm>
    </dsp:sp>
    <dsp:sp modelId="{824F41E4-618F-4521-8320-3D30C641A9A3}">
      <dsp:nvSpPr>
        <dsp:cNvPr id="0" name=""/>
        <dsp:cNvSpPr/>
      </dsp:nvSpPr>
      <dsp:spPr>
        <a:xfrm>
          <a:off x="5248814" y="1523539"/>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Team/Core Brief</a:t>
          </a:r>
        </a:p>
      </dsp:txBody>
      <dsp:txXfrm>
        <a:off x="5248814" y="1523539"/>
        <a:ext cx="2175774" cy="1305464"/>
      </dsp:txXfrm>
    </dsp:sp>
    <dsp:sp modelId="{3D975D91-3534-477D-AD1E-0E2C496C5773}">
      <dsp:nvSpPr>
        <dsp:cNvPr id="0" name=""/>
        <dsp:cNvSpPr/>
      </dsp:nvSpPr>
      <dsp:spPr>
        <a:xfrm>
          <a:off x="1658787" y="3046581"/>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i-Matter</a:t>
          </a:r>
        </a:p>
      </dsp:txBody>
      <dsp:txXfrm>
        <a:off x="1658787" y="3046581"/>
        <a:ext cx="2175774" cy="1305464"/>
      </dsp:txXfrm>
    </dsp:sp>
    <dsp:sp modelId="{1009221E-3B23-4C07-8F4B-568E76967877}">
      <dsp:nvSpPr>
        <dsp:cNvPr id="0" name=""/>
        <dsp:cNvSpPr/>
      </dsp:nvSpPr>
      <dsp:spPr>
        <a:xfrm>
          <a:off x="4052138" y="3046581"/>
          <a:ext cx="2175774" cy="130546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dirty="0"/>
            <a:t>Small Change Matters</a:t>
          </a:r>
        </a:p>
      </dsp:txBody>
      <dsp:txXfrm>
        <a:off x="4052138" y="3046581"/>
        <a:ext cx="2175774" cy="13054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32497-2535-45EB-95BB-1E1E1116696B}">
      <dsp:nvSpPr>
        <dsp:cNvPr id="0" name=""/>
        <dsp:cNvSpPr/>
      </dsp:nvSpPr>
      <dsp:spPr>
        <a:xfrm>
          <a:off x="1665155" y="0"/>
          <a:ext cx="5327650" cy="532765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6C3B99F-8D18-424F-B6B0-E747424FF1CD}">
      <dsp:nvSpPr>
        <dsp:cNvPr id="0" name=""/>
        <dsp:cNvSpPr/>
      </dsp:nvSpPr>
      <dsp:spPr>
        <a:xfrm>
          <a:off x="2171282" y="506126"/>
          <a:ext cx="2077783" cy="207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Sharing</a:t>
          </a:r>
        </a:p>
      </dsp:txBody>
      <dsp:txXfrm>
        <a:off x="2272711" y="607555"/>
        <a:ext cx="1874925" cy="1874925"/>
      </dsp:txXfrm>
    </dsp:sp>
    <dsp:sp modelId="{4D5D2351-A25B-4FF6-A7F0-EDD863D5998B}">
      <dsp:nvSpPr>
        <dsp:cNvPr id="0" name=""/>
        <dsp:cNvSpPr/>
      </dsp:nvSpPr>
      <dsp:spPr>
        <a:xfrm>
          <a:off x="4408895" y="506126"/>
          <a:ext cx="2077783" cy="207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Learning</a:t>
          </a:r>
        </a:p>
      </dsp:txBody>
      <dsp:txXfrm>
        <a:off x="4510324" y="607555"/>
        <a:ext cx="1874925" cy="1874925"/>
      </dsp:txXfrm>
    </dsp:sp>
    <dsp:sp modelId="{B35F0E4A-C2E0-49AC-84EC-66740D9B109A}">
      <dsp:nvSpPr>
        <dsp:cNvPr id="0" name=""/>
        <dsp:cNvSpPr/>
      </dsp:nvSpPr>
      <dsp:spPr>
        <a:xfrm>
          <a:off x="2171282" y="2743739"/>
          <a:ext cx="2077783" cy="207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Listening</a:t>
          </a:r>
        </a:p>
      </dsp:txBody>
      <dsp:txXfrm>
        <a:off x="2272711" y="2845168"/>
        <a:ext cx="1874925" cy="1874925"/>
      </dsp:txXfrm>
    </dsp:sp>
    <dsp:sp modelId="{4B0F463E-8D4C-4E59-A873-68AB7E1B5D01}">
      <dsp:nvSpPr>
        <dsp:cNvPr id="0" name=""/>
        <dsp:cNvSpPr/>
      </dsp:nvSpPr>
      <dsp:spPr>
        <a:xfrm>
          <a:off x="4408895" y="2743739"/>
          <a:ext cx="2077783" cy="207778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dirty="0"/>
            <a:t>Collaborating</a:t>
          </a:r>
        </a:p>
      </dsp:txBody>
      <dsp:txXfrm>
        <a:off x="4510324" y="2845168"/>
        <a:ext cx="1874925" cy="18749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29C66-5B2B-4E77-A2EA-9CA175064859}">
      <dsp:nvSpPr>
        <dsp:cNvPr id="0" name=""/>
        <dsp:cNvSpPr/>
      </dsp:nvSpPr>
      <dsp:spPr>
        <a:xfrm>
          <a:off x="0" y="1418404"/>
          <a:ext cx="865796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8CA09E2-3D2D-41AC-A132-C0BADED4BA89}">
      <dsp:nvSpPr>
        <dsp:cNvPr id="0" name=""/>
        <dsp:cNvSpPr/>
      </dsp:nvSpPr>
      <dsp:spPr>
        <a:xfrm>
          <a:off x="432898" y="1167484"/>
          <a:ext cx="6060572"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9075" tIns="0" rIns="229075" bIns="0" numCol="1" spcCol="1270" anchor="ctr" anchorCtr="0">
          <a:noAutofit/>
        </a:bodyPr>
        <a:lstStyle/>
        <a:p>
          <a:pPr marL="0" lvl="0" indent="0" algn="l" defTabSz="800100">
            <a:lnSpc>
              <a:spcPct val="90000"/>
            </a:lnSpc>
            <a:spcBef>
              <a:spcPct val="0"/>
            </a:spcBef>
            <a:spcAft>
              <a:spcPct val="35000"/>
            </a:spcAft>
            <a:buNone/>
          </a:pPr>
          <a:r>
            <a:rPr lang="en-GB" sz="1800" kern="1200" noProof="0" dirty="0"/>
            <a:t>Leadership vs Management</a:t>
          </a:r>
        </a:p>
      </dsp:txBody>
      <dsp:txXfrm>
        <a:off x="457396" y="1191982"/>
        <a:ext cx="6011576" cy="452844"/>
      </dsp:txXfrm>
    </dsp:sp>
    <dsp:sp modelId="{DCC53299-DEBA-4A4B-83B7-82B01CA99EDA}">
      <dsp:nvSpPr>
        <dsp:cNvPr id="0" name=""/>
        <dsp:cNvSpPr/>
      </dsp:nvSpPr>
      <dsp:spPr>
        <a:xfrm>
          <a:off x="0" y="2189525"/>
          <a:ext cx="865796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B4BF128-2AF5-429F-9444-B0318D5C6AB8}">
      <dsp:nvSpPr>
        <dsp:cNvPr id="0" name=""/>
        <dsp:cNvSpPr/>
      </dsp:nvSpPr>
      <dsp:spPr>
        <a:xfrm>
          <a:off x="432898" y="1938605"/>
          <a:ext cx="6060572"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9075" tIns="0" rIns="229075" bIns="0" numCol="1" spcCol="1270" anchor="ctr" anchorCtr="0">
          <a:noAutofit/>
        </a:bodyPr>
        <a:lstStyle/>
        <a:p>
          <a:pPr marL="0" lvl="0" indent="0" algn="l" defTabSz="755650">
            <a:lnSpc>
              <a:spcPct val="90000"/>
            </a:lnSpc>
            <a:spcBef>
              <a:spcPct val="0"/>
            </a:spcBef>
            <a:spcAft>
              <a:spcPct val="35000"/>
            </a:spcAft>
            <a:buNone/>
          </a:pPr>
          <a:r>
            <a:rPr lang="en-GB" sz="1700" kern="1200" noProof="0" dirty="0"/>
            <a:t>Performance management and factors affecting it</a:t>
          </a:r>
        </a:p>
      </dsp:txBody>
      <dsp:txXfrm>
        <a:off x="457396" y="1963103"/>
        <a:ext cx="6011576" cy="452844"/>
      </dsp:txXfrm>
    </dsp:sp>
    <dsp:sp modelId="{34B35E5B-9F98-458A-AADD-2E211CBD3F4E}">
      <dsp:nvSpPr>
        <dsp:cNvPr id="0" name=""/>
        <dsp:cNvSpPr/>
      </dsp:nvSpPr>
      <dsp:spPr>
        <a:xfrm>
          <a:off x="0" y="2960644"/>
          <a:ext cx="865796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DEB7FBD-9212-486A-B9BE-D8D04572FFA8}">
      <dsp:nvSpPr>
        <dsp:cNvPr id="0" name=""/>
        <dsp:cNvSpPr/>
      </dsp:nvSpPr>
      <dsp:spPr>
        <a:xfrm>
          <a:off x="432898" y="2709724"/>
          <a:ext cx="6060572"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9075" tIns="0" rIns="229075" bIns="0" numCol="1" spcCol="1270" anchor="ctr" anchorCtr="0">
          <a:noAutofit/>
        </a:bodyPr>
        <a:lstStyle/>
        <a:p>
          <a:pPr marL="0" lvl="0" indent="0" algn="l" defTabSz="755650">
            <a:lnSpc>
              <a:spcPct val="90000"/>
            </a:lnSpc>
            <a:spcBef>
              <a:spcPct val="0"/>
            </a:spcBef>
            <a:spcAft>
              <a:spcPct val="35000"/>
            </a:spcAft>
            <a:buNone/>
          </a:pPr>
          <a:r>
            <a:rPr lang="en-GB" sz="1700" kern="1200" noProof="0" dirty="0"/>
            <a:t>Time management and principles of good time management</a:t>
          </a:r>
        </a:p>
      </dsp:txBody>
      <dsp:txXfrm>
        <a:off x="457396" y="2734222"/>
        <a:ext cx="6011576" cy="452844"/>
      </dsp:txXfrm>
    </dsp:sp>
    <dsp:sp modelId="{BFA96DB4-3747-4A99-BB8F-0B54AAFAF0E7}">
      <dsp:nvSpPr>
        <dsp:cNvPr id="0" name=""/>
        <dsp:cNvSpPr/>
      </dsp:nvSpPr>
      <dsp:spPr>
        <a:xfrm>
          <a:off x="0" y="3731765"/>
          <a:ext cx="865796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BF88B6D-A385-4CF4-8F7B-A554EBDF97EE}">
      <dsp:nvSpPr>
        <dsp:cNvPr id="0" name=""/>
        <dsp:cNvSpPr/>
      </dsp:nvSpPr>
      <dsp:spPr>
        <a:xfrm>
          <a:off x="432898" y="3480845"/>
          <a:ext cx="6060572"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9075" tIns="0" rIns="229075" bIns="0" numCol="1" spcCol="1270" anchor="ctr" anchorCtr="0">
          <a:noAutofit/>
        </a:bodyPr>
        <a:lstStyle/>
        <a:p>
          <a:pPr marL="0" lvl="0" indent="0" algn="l" defTabSz="755650">
            <a:lnSpc>
              <a:spcPct val="90000"/>
            </a:lnSpc>
            <a:spcBef>
              <a:spcPct val="0"/>
            </a:spcBef>
            <a:spcAft>
              <a:spcPct val="35000"/>
            </a:spcAft>
            <a:buNone/>
          </a:pPr>
          <a:r>
            <a:rPr lang="en-GB" sz="1700" kern="1200" noProof="0" dirty="0"/>
            <a:t>Key principles of delegation</a:t>
          </a:r>
        </a:p>
      </dsp:txBody>
      <dsp:txXfrm>
        <a:off x="457396" y="3505343"/>
        <a:ext cx="6011576" cy="4528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8115BD-E3BD-4B46-913B-FE8083590030}">
      <dsp:nvSpPr>
        <dsp:cNvPr id="0" name=""/>
        <dsp:cNvSpPr/>
      </dsp:nvSpPr>
      <dsp:spPr>
        <a:xfrm>
          <a:off x="2608228" y="663680"/>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2850182" y="706692"/>
        <a:ext cx="27079" cy="5415"/>
      </dsp:txXfrm>
    </dsp:sp>
    <dsp:sp modelId="{F83A595D-BFA7-4B05-A327-23253DA26923}">
      <dsp:nvSpPr>
        <dsp:cNvPr id="0" name=""/>
        <dsp:cNvSpPr/>
      </dsp:nvSpPr>
      <dsp:spPr>
        <a:xfrm>
          <a:off x="255299" y="298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Take time to prepare (think ahead)</a:t>
          </a:r>
        </a:p>
      </dsp:txBody>
      <dsp:txXfrm>
        <a:off x="255299" y="2981"/>
        <a:ext cx="2354728" cy="1412837"/>
      </dsp:txXfrm>
    </dsp:sp>
    <dsp:sp modelId="{917E9949-3166-4BD0-9634-4F34706F062B}">
      <dsp:nvSpPr>
        <dsp:cNvPr id="0" name=""/>
        <dsp:cNvSpPr/>
      </dsp:nvSpPr>
      <dsp:spPr>
        <a:xfrm>
          <a:off x="5504544" y="663680"/>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5746498" y="706692"/>
        <a:ext cx="27079" cy="5415"/>
      </dsp:txXfrm>
    </dsp:sp>
    <dsp:sp modelId="{9B6D5F7F-8824-43D0-9E1E-DDBB1F83D29A}">
      <dsp:nvSpPr>
        <dsp:cNvPr id="0" name=""/>
        <dsp:cNvSpPr/>
      </dsp:nvSpPr>
      <dsp:spPr>
        <a:xfrm>
          <a:off x="3151616" y="298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Find the right person</a:t>
          </a:r>
        </a:p>
      </dsp:txBody>
      <dsp:txXfrm>
        <a:off x="3151616" y="2981"/>
        <a:ext cx="2354728" cy="1412837"/>
      </dsp:txXfrm>
    </dsp:sp>
    <dsp:sp modelId="{C2BA7C29-2AC8-41FF-B036-8D4F05D92959}">
      <dsp:nvSpPr>
        <dsp:cNvPr id="0" name=""/>
        <dsp:cNvSpPr/>
      </dsp:nvSpPr>
      <dsp:spPr>
        <a:xfrm>
          <a:off x="1432664" y="1414018"/>
          <a:ext cx="5792632" cy="510987"/>
        </a:xfrm>
        <a:custGeom>
          <a:avLst/>
          <a:gdLst/>
          <a:ahLst/>
          <a:cxnLst/>
          <a:rect l="0" t="0" r="0" b="0"/>
          <a:pathLst>
            <a:path>
              <a:moveTo>
                <a:pt x="5792632" y="0"/>
              </a:moveTo>
              <a:lnTo>
                <a:pt x="5792632" y="272593"/>
              </a:lnTo>
              <a:lnTo>
                <a:pt x="0" y="272593"/>
              </a:lnTo>
              <a:lnTo>
                <a:pt x="0" y="510987"/>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4183533" y="1666804"/>
        <a:ext cx="290894" cy="5415"/>
      </dsp:txXfrm>
    </dsp:sp>
    <dsp:sp modelId="{D9D48E80-060D-4D4C-88EC-841E029E614B}">
      <dsp:nvSpPr>
        <dsp:cNvPr id="0" name=""/>
        <dsp:cNvSpPr/>
      </dsp:nvSpPr>
      <dsp:spPr>
        <a:xfrm>
          <a:off x="6047932" y="298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Consult first </a:t>
          </a:r>
        </a:p>
      </dsp:txBody>
      <dsp:txXfrm>
        <a:off x="6047932" y="2981"/>
        <a:ext cx="2354728" cy="1412837"/>
      </dsp:txXfrm>
    </dsp:sp>
    <dsp:sp modelId="{E5CA8F81-DDF3-43E2-B13A-6D523BBC7F3F}">
      <dsp:nvSpPr>
        <dsp:cNvPr id="0" name=""/>
        <dsp:cNvSpPr/>
      </dsp:nvSpPr>
      <dsp:spPr>
        <a:xfrm>
          <a:off x="2608228" y="2618105"/>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2850182" y="2661117"/>
        <a:ext cx="27079" cy="5415"/>
      </dsp:txXfrm>
    </dsp:sp>
    <dsp:sp modelId="{951B44B4-34AC-462B-8B9A-E50066B0D8A3}">
      <dsp:nvSpPr>
        <dsp:cNvPr id="0" name=""/>
        <dsp:cNvSpPr/>
      </dsp:nvSpPr>
      <dsp:spPr>
        <a:xfrm>
          <a:off x="255299" y="1957406"/>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Give time to support</a:t>
          </a:r>
        </a:p>
      </dsp:txBody>
      <dsp:txXfrm>
        <a:off x="255299" y="1957406"/>
        <a:ext cx="2354728" cy="1412837"/>
      </dsp:txXfrm>
    </dsp:sp>
    <dsp:sp modelId="{870F34E4-0430-4628-AD7E-BE81AFEDAC81}">
      <dsp:nvSpPr>
        <dsp:cNvPr id="0" name=""/>
        <dsp:cNvSpPr/>
      </dsp:nvSpPr>
      <dsp:spPr>
        <a:xfrm>
          <a:off x="5504544" y="2618105"/>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5746498" y="2661117"/>
        <a:ext cx="27079" cy="5415"/>
      </dsp:txXfrm>
    </dsp:sp>
    <dsp:sp modelId="{BF5EED10-B47E-4790-956A-BBB8C5EA1D29}">
      <dsp:nvSpPr>
        <dsp:cNvPr id="0" name=""/>
        <dsp:cNvSpPr/>
      </dsp:nvSpPr>
      <dsp:spPr>
        <a:xfrm>
          <a:off x="3151616" y="1957406"/>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Delegate whole tasks where possible</a:t>
          </a:r>
        </a:p>
      </dsp:txBody>
      <dsp:txXfrm>
        <a:off x="3151616" y="1957406"/>
        <a:ext cx="2354728" cy="1412837"/>
      </dsp:txXfrm>
    </dsp:sp>
    <dsp:sp modelId="{D2BCA374-45DD-4BDC-A4B7-896BDCE1CB23}">
      <dsp:nvSpPr>
        <dsp:cNvPr id="0" name=""/>
        <dsp:cNvSpPr/>
      </dsp:nvSpPr>
      <dsp:spPr>
        <a:xfrm>
          <a:off x="1432664" y="3368443"/>
          <a:ext cx="5792632" cy="510987"/>
        </a:xfrm>
        <a:custGeom>
          <a:avLst/>
          <a:gdLst/>
          <a:ahLst/>
          <a:cxnLst/>
          <a:rect l="0" t="0" r="0" b="0"/>
          <a:pathLst>
            <a:path>
              <a:moveTo>
                <a:pt x="5792632" y="0"/>
              </a:moveTo>
              <a:lnTo>
                <a:pt x="5792632" y="272593"/>
              </a:lnTo>
              <a:lnTo>
                <a:pt x="0" y="272593"/>
              </a:lnTo>
              <a:lnTo>
                <a:pt x="0" y="510987"/>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4183533" y="3621229"/>
        <a:ext cx="290894" cy="5415"/>
      </dsp:txXfrm>
    </dsp:sp>
    <dsp:sp modelId="{F75CC001-D36C-403F-9045-DC7A3B0CB826}">
      <dsp:nvSpPr>
        <dsp:cNvPr id="0" name=""/>
        <dsp:cNvSpPr/>
      </dsp:nvSpPr>
      <dsp:spPr>
        <a:xfrm>
          <a:off x="6047932" y="1957406"/>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Specify expected outcomes</a:t>
          </a:r>
        </a:p>
      </dsp:txBody>
      <dsp:txXfrm>
        <a:off x="6047932" y="1957406"/>
        <a:ext cx="2354728" cy="1412837"/>
      </dsp:txXfrm>
    </dsp:sp>
    <dsp:sp modelId="{B67DEEDC-F501-48C2-B3E8-A02E98A6B03F}">
      <dsp:nvSpPr>
        <dsp:cNvPr id="0" name=""/>
        <dsp:cNvSpPr/>
      </dsp:nvSpPr>
      <dsp:spPr>
        <a:xfrm>
          <a:off x="2608228" y="4572529"/>
          <a:ext cx="510987" cy="91440"/>
        </a:xfrm>
        <a:custGeom>
          <a:avLst/>
          <a:gdLst/>
          <a:ahLst/>
          <a:cxnLst/>
          <a:rect l="0" t="0" r="0" b="0"/>
          <a:pathLst>
            <a:path>
              <a:moveTo>
                <a:pt x="0" y="45720"/>
              </a:moveTo>
              <a:lnTo>
                <a:pt x="510987"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dirty="0"/>
        </a:p>
      </dsp:txBody>
      <dsp:txXfrm>
        <a:off x="2850182" y="4615541"/>
        <a:ext cx="27079" cy="5415"/>
      </dsp:txXfrm>
    </dsp:sp>
    <dsp:sp modelId="{D8C6018E-1681-45CE-95DF-220C9C9719FA}">
      <dsp:nvSpPr>
        <dsp:cNvPr id="0" name=""/>
        <dsp:cNvSpPr/>
      </dsp:nvSpPr>
      <dsp:spPr>
        <a:xfrm>
          <a:off x="255299" y="391183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Delegate the good and the bad</a:t>
          </a:r>
        </a:p>
      </dsp:txBody>
      <dsp:txXfrm>
        <a:off x="255299" y="3911831"/>
        <a:ext cx="2354728" cy="1412837"/>
      </dsp:txXfrm>
    </dsp:sp>
    <dsp:sp modelId="{CECFE922-AB39-45CE-8006-B9F5B6C9BC7E}">
      <dsp:nvSpPr>
        <dsp:cNvPr id="0" name=""/>
        <dsp:cNvSpPr/>
      </dsp:nvSpPr>
      <dsp:spPr>
        <a:xfrm>
          <a:off x="3151616" y="3911831"/>
          <a:ext cx="2354728" cy="141283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384" tIns="121115" rIns="115384" bIns="121115" numCol="1" spcCol="1270" anchor="ctr" anchorCtr="0">
          <a:noAutofit/>
        </a:bodyPr>
        <a:lstStyle/>
        <a:p>
          <a:pPr marL="0" lvl="0" indent="0" algn="ctr" defTabSz="1066800">
            <a:lnSpc>
              <a:spcPct val="90000"/>
            </a:lnSpc>
            <a:spcBef>
              <a:spcPct val="0"/>
            </a:spcBef>
            <a:spcAft>
              <a:spcPct val="35000"/>
            </a:spcAft>
            <a:buNone/>
          </a:pPr>
          <a:r>
            <a:rPr lang="en-GB" sz="2400" kern="1200" noProof="0" dirty="0"/>
            <a:t>Delegate, then trust</a:t>
          </a:r>
        </a:p>
      </dsp:txBody>
      <dsp:txXfrm>
        <a:off x="3151616" y="3911831"/>
        <a:ext cx="2354728" cy="14128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DDDA75-9C13-4370-9B67-D5624ADC54ED}">
      <dsp:nvSpPr>
        <dsp:cNvPr id="0" name=""/>
        <dsp:cNvSpPr/>
      </dsp:nvSpPr>
      <dsp:spPr>
        <a:xfrm>
          <a:off x="751480" y="1738995"/>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A827AB-E68C-470D-937E-7E5ABC08B238}">
      <dsp:nvSpPr>
        <dsp:cNvPr id="0" name=""/>
        <dsp:cNvSpPr/>
      </dsp:nvSpPr>
      <dsp:spPr>
        <a:xfrm>
          <a:off x="256480" y="2868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noProof="0" dirty="0">
              <a:solidFill>
                <a:schemeClr val="tx2">
                  <a:lumMod val="90000"/>
                  <a:lumOff val="10000"/>
                </a:schemeClr>
              </a:solidFill>
            </a:rPr>
            <a:t>SWOT</a:t>
          </a:r>
          <a:r>
            <a:rPr lang="en-GB" sz="2500" kern="1200" noProof="0" dirty="0"/>
            <a:t> </a:t>
          </a:r>
          <a:r>
            <a:rPr lang="en-GB" sz="2500" kern="1200" noProof="0" dirty="0">
              <a:solidFill>
                <a:schemeClr val="tx2">
                  <a:lumMod val="90000"/>
                  <a:lumOff val="10000"/>
                </a:schemeClr>
              </a:solidFill>
            </a:rPr>
            <a:t>Analysis</a:t>
          </a:r>
        </a:p>
      </dsp:txBody>
      <dsp:txXfrm>
        <a:off x="256480" y="2868654"/>
        <a:ext cx="1800000" cy="720000"/>
      </dsp:txXfrm>
    </dsp:sp>
    <dsp:sp modelId="{0B3B91C4-F403-4EE4-937D-F3D27C34AF9D}">
      <dsp:nvSpPr>
        <dsp:cNvPr id="0" name=""/>
        <dsp:cNvSpPr/>
      </dsp:nvSpPr>
      <dsp:spPr>
        <a:xfrm>
          <a:off x="2866480" y="1738995"/>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309C95-5275-4416-98EB-A68B1CAEB8A3}">
      <dsp:nvSpPr>
        <dsp:cNvPr id="0" name=""/>
        <dsp:cNvSpPr/>
      </dsp:nvSpPr>
      <dsp:spPr>
        <a:xfrm>
          <a:off x="2371480" y="2868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noProof="0" dirty="0">
              <a:solidFill>
                <a:schemeClr val="tx2">
                  <a:lumMod val="90000"/>
                  <a:lumOff val="10000"/>
                </a:schemeClr>
              </a:solidFill>
            </a:rPr>
            <a:t>Stakeholder</a:t>
          </a:r>
          <a:r>
            <a:rPr lang="en-GB" sz="2500" kern="1200" noProof="0" dirty="0"/>
            <a:t> </a:t>
          </a:r>
          <a:r>
            <a:rPr lang="en-GB" sz="2500" kern="1200" noProof="0" dirty="0">
              <a:solidFill>
                <a:schemeClr val="tx2">
                  <a:lumMod val="90000"/>
                  <a:lumOff val="10000"/>
                </a:schemeClr>
              </a:solidFill>
            </a:rPr>
            <a:t>Analysis</a:t>
          </a:r>
        </a:p>
      </dsp:txBody>
      <dsp:txXfrm>
        <a:off x="2371480" y="2868654"/>
        <a:ext cx="1800000" cy="720000"/>
      </dsp:txXfrm>
    </dsp:sp>
    <dsp:sp modelId="{4196D0AE-9DF7-4286-AF88-07FFCD621909}">
      <dsp:nvSpPr>
        <dsp:cNvPr id="0" name=""/>
        <dsp:cNvSpPr/>
      </dsp:nvSpPr>
      <dsp:spPr>
        <a:xfrm>
          <a:off x="4981480" y="1738995"/>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FC44EC-26DD-4EBF-A022-54ED3E65F4F6}">
      <dsp:nvSpPr>
        <dsp:cNvPr id="0" name=""/>
        <dsp:cNvSpPr/>
      </dsp:nvSpPr>
      <dsp:spPr>
        <a:xfrm>
          <a:off x="4486480" y="2868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noProof="0" dirty="0">
              <a:solidFill>
                <a:schemeClr val="tx2">
                  <a:lumMod val="90000"/>
                  <a:lumOff val="10000"/>
                </a:schemeClr>
              </a:solidFill>
            </a:rPr>
            <a:t>Mind Maps</a:t>
          </a:r>
        </a:p>
      </dsp:txBody>
      <dsp:txXfrm>
        <a:off x="4486480" y="2868654"/>
        <a:ext cx="1800000" cy="720000"/>
      </dsp:txXfrm>
    </dsp:sp>
    <dsp:sp modelId="{8CEBFAD5-D22E-4E1B-B53C-F3BEB315C6C7}">
      <dsp:nvSpPr>
        <dsp:cNvPr id="0" name=""/>
        <dsp:cNvSpPr/>
      </dsp:nvSpPr>
      <dsp:spPr>
        <a:xfrm>
          <a:off x="7096480" y="1738995"/>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9D3299-AA6A-45C6-8438-00BB839B277E}">
      <dsp:nvSpPr>
        <dsp:cNvPr id="0" name=""/>
        <dsp:cNvSpPr/>
      </dsp:nvSpPr>
      <dsp:spPr>
        <a:xfrm>
          <a:off x="6601480" y="2868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GB" sz="2500" kern="1200" noProof="0" dirty="0">
              <a:solidFill>
                <a:schemeClr val="tx2">
                  <a:lumMod val="90000"/>
                  <a:lumOff val="10000"/>
                </a:schemeClr>
              </a:solidFill>
            </a:rPr>
            <a:t>Gantt Chart</a:t>
          </a:r>
        </a:p>
      </dsp:txBody>
      <dsp:txXfrm>
        <a:off x="6601480" y="2868654"/>
        <a:ext cx="1800000"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501AD9-148C-4025-BBB4-2348B62338CE}">
      <dsp:nvSpPr>
        <dsp:cNvPr id="0" name=""/>
        <dsp:cNvSpPr/>
      </dsp:nvSpPr>
      <dsp:spPr>
        <a:xfrm>
          <a:off x="582730" y="1268825"/>
          <a:ext cx="1544062" cy="154406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08B1D4-5582-46DA-87C9-C001B17446CB}">
      <dsp:nvSpPr>
        <dsp:cNvPr id="0" name=""/>
        <dsp:cNvSpPr/>
      </dsp:nvSpPr>
      <dsp:spPr>
        <a:xfrm>
          <a:off x="911793" y="1597887"/>
          <a:ext cx="885937" cy="8859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AC0C3B-1106-4D94-9AC1-675DE098A8EE}">
      <dsp:nvSpPr>
        <dsp:cNvPr id="0" name=""/>
        <dsp:cNvSpPr/>
      </dsp:nvSpPr>
      <dsp:spPr>
        <a:xfrm>
          <a:off x="89136" y="3293825"/>
          <a:ext cx="25312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GB" sz="2400" kern="1200" noProof="0" dirty="0">
              <a:solidFill>
                <a:schemeClr val="tx2">
                  <a:lumMod val="90000"/>
                  <a:lumOff val="10000"/>
                </a:schemeClr>
              </a:solidFill>
            </a:rPr>
            <a:t>Lewin’s Change Model</a:t>
          </a:r>
        </a:p>
      </dsp:txBody>
      <dsp:txXfrm>
        <a:off x="89136" y="3293825"/>
        <a:ext cx="2531250" cy="765000"/>
      </dsp:txXfrm>
    </dsp:sp>
    <dsp:sp modelId="{A4DD5D8E-4391-4767-8097-FD89A56BAE05}">
      <dsp:nvSpPr>
        <dsp:cNvPr id="0" name=""/>
        <dsp:cNvSpPr/>
      </dsp:nvSpPr>
      <dsp:spPr>
        <a:xfrm>
          <a:off x="3556949" y="1268825"/>
          <a:ext cx="1544062" cy="154406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C1C4F0-F216-4842-8CB9-6DB967435B96}">
      <dsp:nvSpPr>
        <dsp:cNvPr id="0" name=""/>
        <dsp:cNvSpPr/>
      </dsp:nvSpPr>
      <dsp:spPr>
        <a:xfrm>
          <a:off x="3886011" y="1597887"/>
          <a:ext cx="885937" cy="8859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0F4535-37BA-4E0F-B608-66F8C22EE59D}">
      <dsp:nvSpPr>
        <dsp:cNvPr id="0" name=""/>
        <dsp:cNvSpPr/>
      </dsp:nvSpPr>
      <dsp:spPr>
        <a:xfrm>
          <a:off x="3063355" y="3293825"/>
          <a:ext cx="25312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GB" sz="2400" kern="1200" noProof="0" dirty="0">
              <a:solidFill>
                <a:schemeClr val="tx2">
                  <a:lumMod val="90000"/>
                  <a:lumOff val="10000"/>
                </a:schemeClr>
              </a:solidFill>
            </a:rPr>
            <a:t>Lewin’s Force-Field Model</a:t>
          </a:r>
        </a:p>
      </dsp:txBody>
      <dsp:txXfrm>
        <a:off x="3063355" y="3293825"/>
        <a:ext cx="2531250" cy="765000"/>
      </dsp:txXfrm>
    </dsp:sp>
    <dsp:sp modelId="{6810160E-08CF-4459-9128-72F213B01574}">
      <dsp:nvSpPr>
        <dsp:cNvPr id="0" name=""/>
        <dsp:cNvSpPr/>
      </dsp:nvSpPr>
      <dsp:spPr>
        <a:xfrm>
          <a:off x="6531168" y="1268825"/>
          <a:ext cx="1544062" cy="1544062"/>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81BD53-9D67-4802-96DB-1AD883B2D4F1}">
      <dsp:nvSpPr>
        <dsp:cNvPr id="0" name=""/>
        <dsp:cNvSpPr/>
      </dsp:nvSpPr>
      <dsp:spPr>
        <a:xfrm>
          <a:off x="6860230" y="1597887"/>
          <a:ext cx="885937" cy="8859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EAA6A2-16A3-46F2-A0A3-2533B1268502}">
      <dsp:nvSpPr>
        <dsp:cNvPr id="0" name=""/>
        <dsp:cNvSpPr/>
      </dsp:nvSpPr>
      <dsp:spPr>
        <a:xfrm>
          <a:off x="6037574" y="3293825"/>
          <a:ext cx="25312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GB" sz="2400" kern="1200" noProof="0" dirty="0">
              <a:solidFill>
                <a:schemeClr val="tx2">
                  <a:lumMod val="90000"/>
                  <a:lumOff val="10000"/>
                </a:schemeClr>
              </a:solidFill>
            </a:rPr>
            <a:t>Kotter's 8 Step Change Model</a:t>
          </a:r>
        </a:p>
      </dsp:txBody>
      <dsp:txXfrm>
        <a:off x="6037574" y="3293825"/>
        <a:ext cx="2531250" cy="765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C1FB7A-E44B-4D79-A23E-0A35C7D34897}">
      <dsp:nvSpPr>
        <dsp:cNvPr id="0" name=""/>
        <dsp:cNvSpPr/>
      </dsp:nvSpPr>
      <dsp:spPr>
        <a:xfrm>
          <a:off x="3356980" y="1096763"/>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FA2ACA-7EF1-44D8-877A-130C34BE353E}">
      <dsp:nvSpPr>
        <dsp:cNvPr id="0" name=""/>
        <dsp:cNvSpPr/>
      </dsp:nvSpPr>
      <dsp:spPr>
        <a:xfrm>
          <a:off x="2168980" y="3510886"/>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044700">
            <a:lnSpc>
              <a:spcPct val="100000"/>
            </a:lnSpc>
            <a:spcBef>
              <a:spcPct val="0"/>
            </a:spcBef>
            <a:spcAft>
              <a:spcPct val="35000"/>
            </a:spcAft>
            <a:buNone/>
          </a:pPr>
          <a:r>
            <a:rPr lang="en-GB" sz="4600" b="1" kern="1200" noProof="0" dirty="0">
              <a:solidFill>
                <a:schemeClr val="tx2">
                  <a:lumMod val="90000"/>
                  <a:lumOff val="10000"/>
                </a:schemeClr>
              </a:solidFill>
            </a:rPr>
            <a:t>Activities</a:t>
          </a:r>
          <a:endParaRPr lang="en-GB" sz="4600" kern="1200" noProof="0" dirty="0">
            <a:solidFill>
              <a:schemeClr val="tx2">
                <a:lumMod val="90000"/>
                <a:lumOff val="10000"/>
              </a:schemeClr>
            </a:solidFill>
          </a:endParaRPr>
        </a:p>
      </dsp:txBody>
      <dsp:txXfrm>
        <a:off x="2168980" y="3510886"/>
        <a:ext cx="4320000" cy="720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CE0128-CDCB-4DA9-B875-239F08E0CD89}">
      <dsp:nvSpPr>
        <dsp:cNvPr id="0" name=""/>
        <dsp:cNvSpPr/>
      </dsp:nvSpPr>
      <dsp:spPr>
        <a:xfrm>
          <a:off x="8973" y="1463"/>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Patient was late in theatre, causing a delay. </a:t>
          </a:r>
          <a:r>
            <a:rPr lang="en-GB" sz="2200" b="1" i="1" kern="1200" noProof="0" dirty="0"/>
            <a:t>Why?</a:t>
          </a:r>
          <a:r>
            <a:rPr lang="en-GB" sz="2200" b="1" kern="1200" noProof="0" dirty="0"/>
            <a:t> </a:t>
          </a:r>
          <a:endParaRPr lang="en-GB" sz="2200" kern="1200" noProof="0" dirty="0"/>
        </a:p>
      </dsp:txBody>
      <dsp:txXfrm>
        <a:off x="50562" y="43052"/>
        <a:ext cx="8556836" cy="768777"/>
      </dsp:txXfrm>
    </dsp:sp>
    <dsp:sp modelId="{0D97D1BA-8C87-47B4-B8BB-8AFCF182BF08}">
      <dsp:nvSpPr>
        <dsp:cNvPr id="0" name=""/>
        <dsp:cNvSpPr/>
      </dsp:nvSpPr>
      <dsp:spPr>
        <a:xfrm>
          <a:off x="8973" y="896016"/>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There was a long wait for a trolley. </a:t>
          </a:r>
          <a:r>
            <a:rPr lang="en-GB" sz="2200" b="1" i="1" kern="1200" noProof="0" dirty="0"/>
            <a:t>Why?</a:t>
          </a:r>
          <a:r>
            <a:rPr lang="en-GB" sz="2200" b="1" kern="1200" noProof="0" dirty="0"/>
            <a:t> </a:t>
          </a:r>
          <a:endParaRPr lang="en-GB" sz="2200" kern="1200" noProof="0" dirty="0"/>
        </a:p>
      </dsp:txBody>
      <dsp:txXfrm>
        <a:off x="50562" y="937605"/>
        <a:ext cx="8556836" cy="768777"/>
      </dsp:txXfrm>
    </dsp:sp>
    <dsp:sp modelId="{C62FEF20-E116-45CB-8B66-94E290DFA2EB}">
      <dsp:nvSpPr>
        <dsp:cNvPr id="0" name=""/>
        <dsp:cNvSpPr/>
      </dsp:nvSpPr>
      <dsp:spPr>
        <a:xfrm>
          <a:off x="8973" y="1790570"/>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A replacement trolley had to be found. </a:t>
          </a:r>
          <a:r>
            <a:rPr lang="en-GB" sz="2200" b="1" i="1" kern="1200" noProof="0" dirty="0"/>
            <a:t>Why?</a:t>
          </a:r>
          <a:r>
            <a:rPr lang="en-GB" sz="2200" b="1" kern="1200" noProof="0" dirty="0"/>
            <a:t> </a:t>
          </a:r>
          <a:endParaRPr lang="en-GB" sz="2200" kern="1200" noProof="0" dirty="0"/>
        </a:p>
      </dsp:txBody>
      <dsp:txXfrm>
        <a:off x="50562" y="1832159"/>
        <a:ext cx="8556836" cy="768777"/>
      </dsp:txXfrm>
    </dsp:sp>
    <dsp:sp modelId="{88290DF2-1F23-4507-81EA-2806CFD6C926}">
      <dsp:nvSpPr>
        <dsp:cNvPr id="0" name=""/>
        <dsp:cNvSpPr/>
      </dsp:nvSpPr>
      <dsp:spPr>
        <a:xfrm>
          <a:off x="8973" y="2685123"/>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The original trolley's safety rail was worn and had eventually broken. </a:t>
          </a:r>
          <a:r>
            <a:rPr lang="en-GB" sz="2200" b="1" i="1" kern="1200" noProof="0" dirty="0"/>
            <a:t>Why?</a:t>
          </a:r>
          <a:r>
            <a:rPr lang="en-GB" sz="2200" b="1" kern="1200" noProof="0" dirty="0"/>
            <a:t> </a:t>
          </a:r>
          <a:endParaRPr lang="en-GB" sz="2200" kern="1200" noProof="0" dirty="0"/>
        </a:p>
      </dsp:txBody>
      <dsp:txXfrm>
        <a:off x="50562" y="2726712"/>
        <a:ext cx="8556836" cy="768777"/>
      </dsp:txXfrm>
    </dsp:sp>
    <dsp:sp modelId="{E6C02CD0-FD2E-4743-B3A3-F1CF0F971C26}">
      <dsp:nvSpPr>
        <dsp:cNvPr id="0" name=""/>
        <dsp:cNvSpPr/>
      </dsp:nvSpPr>
      <dsp:spPr>
        <a:xfrm>
          <a:off x="8973" y="3579677"/>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It had not been regularly checked for wear. </a:t>
          </a:r>
          <a:r>
            <a:rPr lang="en-GB" sz="2200" b="1" i="1" kern="1200" noProof="0" dirty="0"/>
            <a:t>Why?</a:t>
          </a:r>
          <a:r>
            <a:rPr lang="en-GB" sz="2200" b="1" kern="1200" noProof="0" dirty="0"/>
            <a:t> </a:t>
          </a:r>
          <a:endParaRPr lang="en-GB" sz="2200" kern="1200" noProof="0" dirty="0"/>
        </a:p>
      </dsp:txBody>
      <dsp:txXfrm>
        <a:off x="50562" y="3621266"/>
        <a:ext cx="8556836" cy="768777"/>
      </dsp:txXfrm>
    </dsp:sp>
    <dsp:sp modelId="{07AF4E4C-D529-434C-84D5-424B1B99E0CD}">
      <dsp:nvSpPr>
        <dsp:cNvPr id="0" name=""/>
        <dsp:cNvSpPr/>
      </dsp:nvSpPr>
      <dsp:spPr>
        <a:xfrm>
          <a:off x="8973" y="4474230"/>
          <a:ext cx="8640014" cy="851955"/>
        </a:xfrm>
        <a:prstGeom prst="roundRect">
          <a:avLst/>
        </a:prstGeom>
        <a:solidFill>
          <a:schemeClr val="tx2">
            <a:lumMod val="50000"/>
            <a:lumOff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noProof="0" dirty="0"/>
            <a:t>There is no equipment maintenance schedule. </a:t>
          </a:r>
        </a:p>
      </dsp:txBody>
      <dsp:txXfrm>
        <a:off x="50562" y="4515819"/>
        <a:ext cx="8556836" cy="76877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889250" cy="498475"/>
          </a:xfrm>
          <a:prstGeom prst="rect">
            <a:avLst/>
          </a:prstGeom>
        </p:spPr>
        <p:txBody>
          <a:bodyPr vert="horz" lIns="91440" tIns="45720" rIns="91440" bIns="45720" rtlCol="0"/>
          <a:lstStyle>
            <a:lvl1pPr algn="l">
              <a:defRPr sz="1200">
                <a:latin typeface="Arial" panose="020B0604020202020204" pitchFamily="34" charset="0"/>
              </a:defRPr>
            </a:lvl1pPr>
          </a:lstStyle>
          <a:p>
            <a:pPr>
              <a:defRPr/>
            </a:pPr>
            <a:endParaRPr lang="en-GB"/>
          </a:p>
        </p:txBody>
      </p:sp>
      <p:sp>
        <p:nvSpPr>
          <p:cNvPr id="3" name="Date Placeholder 2"/>
          <p:cNvSpPr>
            <a:spLocks noGrp="1"/>
          </p:cNvSpPr>
          <p:nvPr>
            <p:ph type="dt" sz="quarter" idx="1"/>
          </p:nvPr>
        </p:nvSpPr>
        <p:spPr>
          <a:xfrm>
            <a:off x="3778251" y="2"/>
            <a:ext cx="2889250" cy="498475"/>
          </a:xfrm>
          <a:prstGeom prst="rect">
            <a:avLst/>
          </a:prstGeom>
        </p:spPr>
        <p:txBody>
          <a:bodyPr vert="horz" lIns="91440" tIns="45720" rIns="91440" bIns="45720" rtlCol="0"/>
          <a:lstStyle>
            <a:lvl1pPr algn="r">
              <a:defRPr sz="1200">
                <a:latin typeface="Arial" panose="020B0604020202020204" pitchFamily="34" charset="0"/>
              </a:defRPr>
            </a:lvl1pPr>
          </a:lstStyle>
          <a:p>
            <a:pPr>
              <a:defRPr/>
            </a:pPr>
            <a:fld id="{7098B247-D5F9-4343-A9D6-8DC82B8CDCE3}" type="datetimeFigureOut">
              <a:rPr lang="en-GB"/>
              <a:pPr>
                <a:defRPr/>
              </a:pPr>
              <a:t>09/10/2026</a:t>
            </a:fld>
            <a:endParaRPr lang="en-GB"/>
          </a:p>
        </p:txBody>
      </p:sp>
      <p:sp>
        <p:nvSpPr>
          <p:cNvPr id="4" name="Footer Placeholder 3"/>
          <p:cNvSpPr>
            <a:spLocks noGrp="1"/>
          </p:cNvSpPr>
          <p:nvPr>
            <p:ph type="ftr" sz="quarter" idx="2"/>
          </p:nvPr>
        </p:nvSpPr>
        <p:spPr>
          <a:xfrm>
            <a:off x="1" y="9428166"/>
            <a:ext cx="2889250" cy="498475"/>
          </a:xfrm>
          <a:prstGeom prst="rect">
            <a:avLst/>
          </a:prstGeom>
        </p:spPr>
        <p:txBody>
          <a:bodyPr vert="horz" lIns="91440" tIns="45720" rIns="91440" bIns="45720" rtlCol="0" anchor="b"/>
          <a:lstStyle>
            <a:lvl1pPr algn="l">
              <a:defRPr sz="1200">
                <a:latin typeface="Arial" panose="020B0604020202020204" pitchFamily="34" charset="0"/>
              </a:defRPr>
            </a:lvl1pPr>
          </a:lstStyle>
          <a:p>
            <a:pPr>
              <a:defRPr/>
            </a:pPr>
            <a:endParaRPr lang="en-GB"/>
          </a:p>
        </p:txBody>
      </p:sp>
      <p:sp>
        <p:nvSpPr>
          <p:cNvPr id="5" name="Slide Number Placeholder 4"/>
          <p:cNvSpPr>
            <a:spLocks noGrp="1"/>
          </p:cNvSpPr>
          <p:nvPr>
            <p:ph type="sldNum" sz="quarter" idx="3"/>
          </p:nvPr>
        </p:nvSpPr>
        <p:spPr>
          <a:xfrm>
            <a:off x="3778251" y="9428166"/>
            <a:ext cx="2889250" cy="4984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63EB6DB1-CC49-48E3-A037-9E092BC8AEA9}" type="slidenum">
              <a:rPr lang="en-GB" altLang="en-US"/>
              <a:pPr>
                <a:defRPr/>
              </a:pPr>
              <a:t>‹#›</a:t>
            </a:fld>
            <a:endParaRPr lang="en-GB" altLang="en-US"/>
          </a:p>
        </p:txBody>
      </p:sp>
    </p:spTree>
    <p:extLst>
      <p:ext uri="{BB962C8B-B14F-4D97-AF65-F5344CB8AC3E}">
        <p14:creationId xmlns:p14="http://schemas.microsoft.com/office/powerpoint/2010/main" val="15259124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072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a:t>
            </a:fld>
            <a:endParaRPr lang="en-US" altLang="en-US"/>
          </a:p>
        </p:txBody>
      </p:sp>
    </p:spTree>
    <p:extLst>
      <p:ext uri="{BB962C8B-B14F-4D97-AF65-F5344CB8AC3E}">
        <p14:creationId xmlns:p14="http://schemas.microsoft.com/office/powerpoint/2010/main" val="3862433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eaLnBrk="0" hangingPunct="0"/>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a:t>
            </a:fld>
            <a:endParaRPr lang="en-US" altLang="en-US"/>
          </a:p>
        </p:txBody>
      </p:sp>
    </p:spTree>
    <p:extLst>
      <p:ext uri="{BB962C8B-B14F-4D97-AF65-F5344CB8AC3E}">
        <p14:creationId xmlns:p14="http://schemas.microsoft.com/office/powerpoint/2010/main" val="269203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indent="0">
              <a:buNone/>
            </a:pPr>
            <a:endParaRPr lang="en-GB" dirty="0"/>
          </a:p>
        </p:txBody>
      </p:sp>
    </p:spTree>
    <p:extLst>
      <p:ext uri="{BB962C8B-B14F-4D97-AF65-F5344CB8AC3E}">
        <p14:creationId xmlns:p14="http://schemas.microsoft.com/office/powerpoint/2010/main" val="89774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44663" y="415925"/>
            <a:ext cx="3381375" cy="2536825"/>
          </a:xfrm>
        </p:spPr>
        <p:txBody>
          <a:bodyPr/>
          <a:lstStyle/>
          <a:p>
            <a:endParaRPr lang="en-GB"/>
          </a:p>
        </p:txBody>
      </p:sp>
      <p:sp>
        <p:nvSpPr>
          <p:cNvPr id="3" name="Notes Placeholder 2"/>
          <p:cNvSpPr>
            <a:spLocks noGrp="1"/>
          </p:cNvSpPr>
          <p:nvPr>
            <p:ph type="body" idx="1"/>
          </p:nvPr>
        </p:nvSpPr>
        <p:spPr>
          <a:xfrm>
            <a:off x="679768" y="3237875"/>
            <a:ext cx="5438140" cy="5447933"/>
          </a:xfrm>
        </p:spPr>
        <p:txBody>
          <a:bodyPr/>
          <a:lstStyle/>
          <a:p>
            <a:endParaRPr lang="en-GB" dirty="0"/>
          </a:p>
        </p:txBody>
      </p:sp>
      <p:sp>
        <p:nvSpPr>
          <p:cNvPr id="4" name="Slide Number Placeholder 3"/>
          <p:cNvSpPr>
            <a:spLocks noGrp="1"/>
          </p:cNvSpPr>
          <p:nvPr>
            <p:ph type="sldNum" sz="quarter" idx="10"/>
          </p:nvPr>
        </p:nvSpPr>
        <p:spPr/>
        <p:txBody>
          <a:bodyPr/>
          <a:lstStyle/>
          <a:p>
            <a:fld id="{D8476CB9-33D3-4D2C-B6E9-5163756B6E41}" type="slidenum">
              <a:rPr lang="en-GB" smtClean="0"/>
              <a:pPr/>
              <a:t>5</a:t>
            </a:fld>
            <a:endParaRPr lang="en-GB"/>
          </a:p>
        </p:txBody>
      </p:sp>
    </p:spTree>
    <p:extLst>
      <p:ext uri="{BB962C8B-B14F-4D97-AF65-F5344CB8AC3E}">
        <p14:creationId xmlns:p14="http://schemas.microsoft.com/office/powerpoint/2010/main" val="1981839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a:t>
            </a:fld>
            <a:endParaRPr lang="en-US" altLang="en-US"/>
          </a:p>
        </p:txBody>
      </p:sp>
    </p:spTree>
    <p:extLst>
      <p:ext uri="{BB962C8B-B14F-4D97-AF65-F5344CB8AC3E}">
        <p14:creationId xmlns:p14="http://schemas.microsoft.com/office/powerpoint/2010/main" val="1594202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854075" y="744538"/>
            <a:ext cx="4962525" cy="3722687"/>
          </a:xfrm>
          <a:ln/>
        </p:spPr>
        <p:txBody>
          <a:bodyPr/>
          <a:lstStyle/>
          <a:p>
            <a:endParaRPr lang="en-GB"/>
          </a:p>
        </p:txBody>
      </p:sp>
      <p:sp>
        <p:nvSpPr>
          <p:cNvPr id="83970" name="Rectangle 3"/>
          <p:cNvSpPr>
            <a:spLocks noGrp="1" noChangeArrowheads="1"/>
          </p:cNvSpPr>
          <p:nvPr>
            <p:ph type="body" idx="1"/>
          </p:nvPr>
        </p:nvSpPr>
        <p:spPr>
          <a:noFill/>
          <a:ln/>
        </p:spPr>
        <p:txBody>
          <a:bodyPr/>
          <a:lstStyle/>
          <a:p>
            <a:pPr>
              <a:spcBef>
                <a:spcPts val="600"/>
              </a:spcBef>
              <a:spcAft>
                <a:spcPts val="600"/>
              </a:spcAft>
              <a:buNone/>
            </a:pPr>
            <a:endParaRPr lang="en-GB" dirty="0"/>
          </a:p>
        </p:txBody>
      </p:sp>
    </p:spTree>
    <p:extLst>
      <p:ext uri="{BB962C8B-B14F-4D97-AF65-F5344CB8AC3E}">
        <p14:creationId xmlns:p14="http://schemas.microsoft.com/office/powerpoint/2010/main" val="3872004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493801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a:p>
        </p:txBody>
      </p:sp>
    </p:spTree>
    <p:extLst>
      <p:ext uri="{BB962C8B-B14F-4D97-AF65-F5344CB8AC3E}">
        <p14:creationId xmlns:p14="http://schemas.microsoft.com/office/powerpoint/2010/main" val="910992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sz="28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1845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11</a:t>
            </a:fld>
            <a:endParaRPr lang="en-US" altLang="en-US"/>
          </a:p>
        </p:txBody>
      </p:sp>
    </p:spTree>
    <p:extLst>
      <p:ext uri="{BB962C8B-B14F-4D97-AF65-F5344CB8AC3E}">
        <p14:creationId xmlns:p14="http://schemas.microsoft.com/office/powerpoint/2010/main" val="980579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44034" name="Rectangle 3"/>
          <p:cNvSpPr>
            <a:spLocks noGrp="1" noChangeArrowheads="1"/>
          </p:cNvSpPr>
          <p:nvPr>
            <p:ph type="body" idx="1"/>
          </p:nvPr>
        </p:nvSpPr>
        <p:spPr>
          <a:xfrm>
            <a:off x="667387" y="4716466"/>
            <a:ext cx="5334317" cy="4465637"/>
          </a:xfrm>
          <a:noFill/>
          <a:ln w="9525"/>
        </p:spPr>
        <p:txBody>
          <a:bodyPr/>
          <a:lstStyle/>
          <a:p>
            <a:endParaRPr lang="en-GB" dirty="0"/>
          </a:p>
        </p:txBody>
      </p:sp>
    </p:spTree>
    <p:extLst>
      <p:ext uri="{BB962C8B-B14F-4D97-AF65-F5344CB8AC3E}">
        <p14:creationId xmlns:p14="http://schemas.microsoft.com/office/powerpoint/2010/main" val="3713337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a:p>
        </p:txBody>
      </p:sp>
    </p:spTree>
    <p:extLst>
      <p:ext uri="{BB962C8B-B14F-4D97-AF65-F5344CB8AC3E}">
        <p14:creationId xmlns:p14="http://schemas.microsoft.com/office/powerpoint/2010/main" val="1426338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970326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endParaRPr lang="en-GB" dirty="0"/>
          </a:p>
        </p:txBody>
      </p:sp>
    </p:spTree>
    <p:extLst>
      <p:ext uri="{BB962C8B-B14F-4D97-AF65-F5344CB8AC3E}">
        <p14:creationId xmlns:p14="http://schemas.microsoft.com/office/powerpoint/2010/main" val="3568711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16</a:t>
            </a:fld>
            <a:endParaRPr lang="en-US" altLang="en-US"/>
          </a:p>
        </p:txBody>
      </p:sp>
    </p:spTree>
    <p:extLst>
      <p:ext uri="{BB962C8B-B14F-4D97-AF65-F5344CB8AC3E}">
        <p14:creationId xmlns:p14="http://schemas.microsoft.com/office/powerpoint/2010/main" val="4082714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fontAlgn="base"/>
            <a:endParaRPr lang="en-GB" dirty="0"/>
          </a:p>
        </p:txBody>
      </p:sp>
    </p:spTree>
    <p:extLst>
      <p:ext uri="{BB962C8B-B14F-4D97-AF65-F5344CB8AC3E}">
        <p14:creationId xmlns:p14="http://schemas.microsoft.com/office/powerpoint/2010/main" val="2737547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54274" name="Rectangle 3"/>
          <p:cNvSpPr>
            <a:spLocks noGrp="1" noChangeArrowheads="1"/>
          </p:cNvSpPr>
          <p:nvPr>
            <p:ph type="body" idx="1"/>
          </p:nvPr>
        </p:nvSpPr>
        <p:spPr>
          <a:xfrm>
            <a:off x="163671" y="4603754"/>
            <a:ext cx="6505419" cy="5184775"/>
          </a:xfrm>
          <a:noFill/>
          <a:ln w="9525"/>
        </p:spPr>
        <p:txBody>
          <a:bodyPr/>
          <a:lstStyle/>
          <a:p>
            <a:pPr eaLnBrk="1" hangingPunct="1"/>
            <a:endParaRPr lang="en-US" dirty="0"/>
          </a:p>
        </p:txBody>
      </p:sp>
    </p:spTree>
    <p:extLst>
      <p:ext uri="{BB962C8B-B14F-4D97-AF65-F5344CB8AC3E}">
        <p14:creationId xmlns:p14="http://schemas.microsoft.com/office/powerpoint/2010/main" val="3755694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731665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20</a:t>
            </a:fld>
            <a:endParaRPr lang="en-US" altLang="en-US"/>
          </a:p>
        </p:txBody>
      </p:sp>
    </p:spTree>
    <p:extLst>
      <p:ext uri="{BB962C8B-B14F-4D97-AF65-F5344CB8AC3E}">
        <p14:creationId xmlns:p14="http://schemas.microsoft.com/office/powerpoint/2010/main" val="35625068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1850392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681189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23</a:t>
            </a:fld>
            <a:endParaRPr lang="en-US" altLang="en-US"/>
          </a:p>
        </p:txBody>
      </p:sp>
    </p:spTree>
    <p:extLst>
      <p:ext uri="{BB962C8B-B14F-4D97-AF65-F5344CB8AC3E}">
        <p14:creationId xmlns:p14="http://schemas.microsoft.com/office/powerpoint/2010/main" val="4256862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731952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1050515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47376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ln/>
        </p:spPr>
        <p:txBody>
          <a:bodyPr/>
          <a:lstStyle/>
          <a:p>
            <a:endParaRPr lang="en-GB"/>
          </a:p>
        </p:txBody>
      </p:sp>
      <p:sp>
        <p:nvSpPr>
          <p:cNvPr id="51202"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80000"/>
              </a:lnSpc>
              <a:spcBef>
                <a:spcPct val="30000"/>
              </a:spcBef>
              <a:spcAft>
                <a:spcPts val="409"/>
              </a:spcAft>
              <a:buClrTx/>
              <a:buSzTx/>
              <a:buFont typeface="+mj-lt"/>
              <a:buNone/>
              <a:tabLst/>
              <a:defRPr/>
            </a:pPr>
            <a:endParaRPr lang="en-GB" dirty="0"/>
          </a:p>
        </p:txBody>
      </p:sp>
    </p:spTree>
    <p:extLst>
      <p:ext uri="{BB962C8B-B14F-4D97-AF65-F5344CB8AC3E}">
        <p14:creationId xmlns:p14="http://schemas.microsoft.com/office/powerpoint/2010/main" val="559653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393779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29</a:t>
            </a:fld>
            <a:endParaRPr lang="en-US" altLang="en-US"/>
          </a:p>
        </p:txBody>
      </p:sp>
    </p:spTree>
    <p:extLst>
      <p:ext uri="{BB962C8B-B14F-4D97-AF65-F5344CB8AC3E}">
        <p14:creationId xmlns:p14="http://schemas.microsoft.com/office/powerpoint/2010/main" val="11938036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828938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9630099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830216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hangingPunct="0"/>
            <a:endParaRPr lang="en-GB" dirty="0"/>
          </a:p>
        </p:txBody>
      </p:sp>
    </p:spTree>
    <p:extLst>
      <p:ext uri="{BB962C8B-B14F-4D97-AF65-F5344CB8AC3E}">
        <p14:creationId xmlns:p14="http://schemas.microsoft.com/office/powerpoint/2010/main" val="35954610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base" latinLnBrk="0" hangingPunct="1">
              <a:lnSpc>
                <a:spcPct val="100000"/>
              </a:lnSpc>
              <a:spcBef>
                <a:spcPct val="30000"/>
              </a:spcBef>
              <a:spcAft>
                <a:spcPct val="0"/>
              </a:spcAft>
              <a:buClrTx/>
              <a:buSzTx/>
              <a:buFont typeface="Arial" charset="0"/>
              <a:buNone/>
              <a:tabLst/>
              <a:defRPr/>
            </a:pPr>
            <a:endParaRPr lang="en-GB" dirty="0"/>
          </a:p>
        </p:txBody>
      </p:sp>
    </p:spTree>
    <p:extLst>
      <p:ext uri="{BB962C8B-B14F-4D97-AF65-F5344CB8AC3E}">
        <p14:creationId xmlns:p14="http://schemas.microsoft.com/office/powerpoint/2010/main" val="36838696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35</a:t>
            </a:fld>
            <a:endParaRPr lang="en-US" altLang="en-US"/>
          </a:p>
        </p:txBody>
      </p:sp>
    </p:spTree>
    <p:extLst>
      <p:ext uri="{BB962C8B-B14F-4D97-AF65-F5344CB8AC3E}">
        <p14:creationId xmlns:p14="http://schemas.microsoft.com/office/powerpoint/2010/main" val="1360260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36</a:t>
            </a:fld>
            <a:endParaRPr lang="en-US" altLang="en-US"/>
          </a:p>
        </p:txBody>
      </p:sp>
    </p:spTree>
    <p:extLst>
      <p:ext uri="{BB962C8B-B14F-4D97-AF65-F5344CB8AC3E}">
        <p14:creationId xmlns:p14="http://schemas.microsoft.com/office/powerpoint/2010/main" val="1652908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854075" y="744538"/>
            <a:ext cx="4962525" cy="3722687"/>
          </a:xfrm>
          <a:ln/>
        </p:spPr>
        <p:txBody>
          <a:bodyPr/>
          <a:lstStyle/>
          <a:p>
            <a:endParaRPr lang="en-GB"/>
          </a:p>
        </p:txBody>
      </p:sp>
      <p:sp>
        <p:nvSpPr>
          <p:cNvPr id="83970"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404852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38</a:t>
            </a:fld>
            <a:endParaRPr lang="en-US" altLang="en-US"/>
          </a:p>
        </p:txBody>
      </p:sp>
    </p:spTree>
    <p:extLst>
      <p:ext uri="{BB962C8B-B14F-4D97-AF65-F5344CB8AC3E}">
        <p14:creationId xmlns:p14="http://schemas.microsoft.com/office/powerpoint/2010/main" val="3453689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39</a:t>
            </a:fld>
            <a:endParaRPr lang="en-US" altLang="en-US"/>
          </a:p>
        </p:txBody>
      </p:sp>
    </p:spTree>
    <p:extLst>
      <p:ext uri="{BB962C8B-B14F-4D97-AF65-F5344CB8AC3E}">
        <p14:creationId xmlns:p14="http://schemas.microsoft.com/office/powerpoint/2010/main" val="7869057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40</a:t>
            </a:fld>
            <a:endParaRPr lang="en-US" altLang="en-US"/>
          </a:p>
        </p:txBody>
      </p:sp>
    </p:spTree>
    <p:extLst>
      <p:ext uri="{BB962C8B-B14F-4D97-AF65-F5344CB8AC3E}">
        <p14:creationId xmlns:p14="http://schemas.microsoft.com/office/powerpoint/2010/main" val="5194627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41</a:t>
            </a:fld>
            <a:endParaRPr lang="en-US" altLang="en-US"/>
          </a:p>
        </p:txBody>
      </p:sp>
    </p:spTree>
    <p:extLst>
      <p:ext uri="{BB962C8B-B14F-4D97-AF65-F5344CB8AC3E}">
        <p14:creationId xmlns:p14="http://schemas.microsoft.com/office/powerpoint/2010/main" val="16304715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42</a:t>
            </a:fld>
            <a:endParaRPr lang="en-US" altLang="en-US"/>
          </a:p>
        </p:txBody>
      </p:sp>
    </p:spTree>
    <p:extLst>
      <p:ext uri="{BB962C8B-B14F-4D97-AF65-F5344CB8AC3E}">
        <p14:creationId xmlns:p14="http://schemas.microsoft.com/office/powerpoint/2010/main" val="42667771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C2F60476-84B5-4DBE-9048-DDDC4F2EBD3E}" type="slidenum">
              <a:rPr lang="en-US" smtClean="0"/>
              <a:pPr>
                <a:defRPr/>
              </a:pPr>
              <a:t>43</a:t>
            </a:fld>
            <a:endParaRPr lang="en-US"/>
          </a:p>
        </p:txBody>
      </p:sp>
    </p:spTree>
    <p:extLst>
      <p:ext uri="{BB962C8B-B14F-4D97-AF65-F5344CB8AC3E}">
        <p14:creationId xmlns:p14="http://schemas.microsoft.com/office/powerpoint/2010/main" val="41947156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3098214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14964789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691545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endParaRPr lang="en-GB"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49</a:t>
            </a:fld>
            <a:endParaRPr lang="en-US" altLang="en-US"/>
          </a:p>
        </p:txBody>
      </p:sp>
    </p:spTree>
    <p:extLst>
      <p:ext uri="{BB962C8B-B14F-4D97-AF65-F5344CB8AC3E}">
        <p14:creationId xmlns:p14="http://schemas.microsoft.com/office/powerpoint/2010/main" val="8945133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50</a:t>
            </a:fld>
            <a:endParaRPr lang="en-US" altLang="en-US"/>
          </a:p>
        </p:txBody>
      </p:sp>
    </p:spTree>
    <p:extLst>
      <p:ext uri="{BB962C8B-B14F-4D97-AF65-F5344CB8AC3E}">
        <p14:creationId xmlns:p14="http://schemas.microsoft.com/office/powerpoint/2010/main" val="21691768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indent="0" fontAlgn="base">
              <a:buFont typeface="Arial" panose="020B0604020202020204" pitchFamily="34" charset="0"/>
              <a:buNone/>
            </a:pPr>
            <a:endParaRPr lang="en-GB" dirty="0"/>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3563712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41936400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1779094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36723418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4482715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15223174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9255906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B8EC6-00EE-F847-4932-D1467B0C6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FEFD7-11D3-1C8B-BC89-1E7D53101897}"/>
              </a:ext>
            </a:extLst>
          </p:cNvPr>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8A450466-6B04-230A-64AF-BFF3F64B9319}"/>
              </a:ext>
            </a:extLst>
          </p:cNvPr>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359999407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3248966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49155" name="Rectangle 5"/>
          <p:cNvSpPr>
            <a:spLocks noGrp="1" noChangeArrowheads="1"/>
          </p:cNvSpPr>
          <p:nvPr>
            <p:ph type="body" idx="1"/>
          </p:nvPr>
        </p:nvSpPr>
        <p:spPr>
          <a:xfrm>
            <a:off x="918908" y="4735500"/>
            <a:ext cx="5170802" cy="4428537"/>
          </a:xfrm>
          <a:noFill/>
          <a:ln/>
        </p:spPr>
        <p:txBody>
          <a:bodyPr anchor="t"/>
          <a:lstStyle/>
          <a:p>
            <a:endParaRPr lang="en-US" dirty="0"/>
          </a:p>
        </p:txBody>
      </p:sp>
    </p:spTree>
    <p:extLst>
      <p:ext uri="{BB962C8B-B14F-4D97-AF65-F5344CB8AC3E}">
        <p14:creationId xmlns:p14="http://schemas.microsoft.com/office/powerpoint/2010/main" val="22465006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63</a:t>
            </a:fld>
            <a:endParaRPr lang="en-US" altLang="en-US"/>
          </a:p>
        </p:txBody>
      </p:sp>
    </p:spTree>
    <p:extLst>
      <p:ext uri="{BB962C8B-B14F-4D97-AF65-F5344CB8AC3E}">
        <p14:creationId xmlns:p14="http://schemas.microsoft.com/office/powerpoint/2010/main" val="34668137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lgn="l">
              <a:buNone/>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64</a:t>
            </a:fld>
            <a:endParaRPr lang="en-US" altLang="en-US"/>
          </a:p>
        </p:txBody>
      </p:sp>
    </p:spTree>
    <p:extLst>
      <p:ext uri="{BB962C8B-B14F-4D97-AF65-F5344CB8AC3E}">
        <p14:creationId xmlns:p14="http://schemas.microsoft.com/office/powerpoint/2010/main" val="17028348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65</a:t>
            </a:fld>
            <a:endParaRPr lang="en-US" altLang="en-US"/>
          </a:p>
        </p:txBody>
      </p:sp>
    </p:spTree>
    <p:extLst>
      <p:ext uri="{BB962C8B-B14F-4D97-AF65-F5344CB8AC3E}">
        <p14:creationId xmlns:p14="http://schemas.microsoft.com/office/powerpoint/2010/main" val="8669902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9123722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67</a:t>
            </a:fld>
            <a:endParaRPr lang="en-US" altLang="en-US"/>
          </a:p>
        </p:txBody>
      </p:sp>
    </p:spTree>
    <p:extLst>
      <p:ext uri="{BB962C8B-B14F-4D97-AF65-F5344CB8AC3E}">
        <p14:creationId xmlns:p14="http://schemas.microsoft.com/office/powerpoint/2010/main" val="38007786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68</a:t>
            </a:fld>
            <a:endParaRPr lang="en-US" altLang="en-US"/>
          </a:p>
        </p:txBody>
      </p:sp>
    </p:spTree>
    <p:extLst>
      <p:ext uri="{BB962C8B-B14F-4D97-AF65-F5344CB8AC3E}">
        <p14:creationId xmlns:p14="http://schemas.microsoft.com/office/powerpoint/2010/main" val="4442724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a:buNone/>
            </a:pPr>
            <a:endParaRPr lang="en-GB" dirty="0"/>
          </a:p>
        </p:txBody>
      </p:sp>
    </p:spTree>
    <p:extLst>
      <p:ext uri="{BB962C8B-B14F-4D97-AF65-F5344CB8AC3E}">
        <p14:creationId xmlns:p14="http://schemas.microsoft.com/office/powerpoint/2010/main" val="207059901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a:buNone/>
            </a:pPr>
            <a:endParaRPr lang="en-GB" dirty="0"/>
          </a:p>
        </p:txBody>
      </p:sp>
    </p:spTree>
    <p:extLst>
      <p:ext uri="{BB962C8B-B14F-4D97-AF65-F5344CB8AC3E}">
        <p14:creationId xmlns:p14="http://schemas.microsoft.com/office/powerpoint/2010/main" val="36028014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1350052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8981517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rtl="0" fontAlgn="base"/>
            <a:endParaRPr lang="en-GB" dirty="0"/>
          </a:p>
        </p:txBody>
      </p:sp>
    </p:spTree>
    <p:extLst>
      <p:ext uri="{BB962C8B-B14F-4D97-AF65-F5344CB8AC3E}">
        <p14:creationId xmlns:p14="http://schemas.microsoft.com/office/powerpoint/2010/main" val="21411777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27482355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2929625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34561554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19228573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6176871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61443" name="Text Box 4"/>
          <p:cNvSpPr txBox="1">
            <a:spLocks noChangeArrowheads="1"/>
          </p:cNvSpPr>
          <p:nvPr/>
        </p:nvSpPr>
        <p:spPr bwMode="auto">
          <a:xfrm>
            <a:off x="732012" y="4964118"/>
            <a:ext cx="5205066" cy="465236"/>
          </a:xfrm>
          <a:prstGeom prst="rect">
            <a:avLst/>
          </a:prstGeom>
          <a:noFill/>
          <a:ln w="9525">
            <a:noFill/>
            <a:miter lim="800000"/>
            <a:headEnd/>
            <a:tailEnd/>
          </a:ln>
        </p:spPr>
        <p:txBody>
          <a:bodyPr>
            <a:spAutoFit/>
          </a:bodyPr>
          <a:lstStyle/>
          <a:p>
            <a:pPr eaLnBrk="0" hangingPunct="0"/>
            <a:endParaRPr lang="en-GB" sz="1200">
              <a:latin typeface="Tahoma" pitchFamily="34" charset="0"/>
            </a:endParaRPr>
          </a:p>
          <a:p>
            <a:pPr eaLnBrk="0" hangingPunct="0"/>
            <a:endParaRPr lang="en-GB" sz="1200">
              <a:latin typeface="Tahoma" pitchFamily="34" charset="0"/>
            </a:endParaRPr>
          </a:p>
        </p:txBody>
      </p:sp>
      <p:sp>
        <p:nvSpPr>
          <p:cNvPr id="61444" name="Notes Placeholder 3"/>
          <p:cNvSpPr>
            <a:spLocks noGrp="1"/>
          </p:cNvSpPr>
          <p:nvPr>
            <p:ph type="body" idx="1"/>
          </p:nvPr>
        </p:nvSpPr>
        <p:spPr>
          <a:xfrm>
            <a:off x="721109" y="4818632"/>
            <a:ext cx="5164572" cy="2967280"/>
          </a:xfrm>
          <a:noFill/>
          <a:ln/>
        </p:spPr>
        <p:txBody>
          <a:bodyPr anchor="t"/>
          <a:lstStyle/>
          <a:p>
            <a:pPr fontAlgn="base"/>
            <a:endParaRPr lang="en-GB" dirty="0"/>
          </a:p>
        </p:txBody>
      </p:sp>
    </p:spTree>
    <p:extLst>
      <p:ext uri="{BB962C8B-B14F-4D97-AF65-F5344CB8AC3E}">
        <p14:creationId xmlns:p14="http://schemas.microsoft.com/office/powerpoint/2010/main" val="32617605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hangingPunct="0"/>
            <a:endParaRPr lang="en-GB" dirty="0"/>
          </a:p>
        </p:txBody>
      </p:sp>
    </p:spTree>
    <p:extLst>
      <p:ext uri="{BB962C8B-B14F-4D97-AF65-F5344CB8AC3E}">
        <p14:creationId xmlns:p14="http://schemas.microsoft.com/office/powerpoint/2010/main" val="20251012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base"/>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81</a:t>
            </a:fld>
            <a:endParaRPr lang="en-US" altLang="en-US"/>
          </a:p>
        </p:txBody>
      </p:sp>
    </p:spTree>
    <p:extLst>
      <p:ext uri="{BB962C8B-B14F-4D97-AF65-F5344CB8AC3E}">
        <p14:creationId xmlns:p14="http://schemas.microsoft.com/office/powerpoint/2010/main" val="13264905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base"/>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82</a:t>
            </a:fld>
            <a:endParaRPr lang="en-US" altLang="en-US"/>
          </a:p>
        </p:txBody>
      </p:sp>
    </p:spTree>
    <p:extLst>
      <p:ext uri="{BB962C8B-B14F-4D97-AF65-F5344CB8AC3E}">
        <p14:creationId xmlns:p14="http://schemas.microsoft.com/office/powerpoint/2010/main" val="252619184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800025" lvl="1" indent="-342900" algn="l">
              <a:spcBef>
                <a:spcPts val="600"/>
              </a:spcBef>
              <a:spcAft>
                <a:spcPts val="600"/>
              </a:spcAft>
              <a:buFont typeface="Arial" panose="020B0604020202020204" pitchFamily="34" charset="0"/>
              <a:buChar char="•"/>
            </a:pPr>
            <a:endParaRPr lang="en-GB" dirty="0"/>
          </a:p>
        </p:txBody>
      </p:sp>
    </p:spTree>
    <p:extLst>
      <p:ext uri="{BB962C8B-B14F-4D97-AF65-F5344CB8AC3E}">
        <p14:creationId xmlns:p14="http://schemas.microsoft.com/office/powerpoint/2010/main" val="30162351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42915890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750389" y="9392658"/>
            <a:ext cx="2907798" cy="535581"/>
          </a:xfrm>
          <a:prstGeom prst="rect">
            <a:avLst/>
          </a:prstGeom>
          <a:noFill/>
          <a:ln w="9525">
            <a:noFill/>
            <a:miter lim="800000"/>
            <a:headEnd/>
            <a:tailEnd/>
          </a:ln>
        </p:spPr>
        <p:txBody>
          <a:bodyPr wrap="none" anchor="b"/>
          <a:lstStyle/>
          <a:p>
            <a:pPr algn="r" eaLnBrk="0" hangingPunct="0"/>
            <a:fld id="{CF7E8AF1-4B47-4A61-AE07-0E2AF0440200}" type="slidenum">
              <a:rPr lang="en-GB" sz="1200" b="1">
                <a:latin typeface="Comic Sans MS" pitchFamily="66" charset="0"/>
              </a:rPr>
              <a:pPr algn="r" eaLnBrk="0" hangingPunct="0"/>
              <a:t>85</a:t>
            </a:fld>
            <a:endParaRPr lang="en-GB" sz="1200" b="1">
              <a:latin typeface="Comic Sans MS" pitchFamily="66" charset="0"/>
            </a:endParaRPr>
          </a:p>
        </p:txBody>
      </p:sp>
      <p:sp>
        <p:nvSpPr>
          <p:cNvPr id="69635"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69636" name="Rectangle 7"/>
          <p:cNvSpPr>
            <a:spLocks noGrp="1" noChangeArrowheads="1"/>
          </p:cNvSpPr>
          <p:nvPr>
            <p:ph type="body" idx="1"/>
          </p:nvPr>
        </p:nvSpPr>
        <p:spPr>
          <a:noFill/>
          <a:ln/>
        </p:spPr>
        <p:txBody>
          <a:bodyPr anchor="t"/>
          <a:lstStyle/>
          <a:p>
            <a:pPr fontAlgn="base"/>
            <a:endParaRPr lang="en-GB" dirty="0"/>
          </a:p>
        </p:txBody>
      </p:sp>
    </p:spTree>
    <p:extLst>
      <p:ext uri="{BB962C8B-B14F-4D97-AF65-F5344CB8AC3E}">
        <p14:creationId xmlns:p14="http://schemas.microsoft.com/office/powerpoint/2010/main" val="38883888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86</a:t>
            </a:fld>
            <a:endParaRPr lang="en-US" altLang="en-US"/>
          </a:p>
        </p:txBody>
      </p:sp>
    </p:spTree>
    <p:extLst>
      <p:ext uri="{BB962C8B-B14F-4D97-AF65-F5344CB8AC3E}">
        <p14:creationId xmlns:p14="http://schemas.microsoft.com/office/powerpoint/2010/main" val="36108650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28871077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67462702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endParaRPr lang="en-US" dirty="0"/>
          </a:p>
        </p:txBody>
      </p:sp>
    </p:spTree>
    <p:extLst>
      <p:ext uri="{BB962C8B-B14F-4D97-AF65-F5344CB8AC3E}">
        <p14:creationId xmlns:p14="http://schemas.microsoft.com/office/powerpoint/2010/main" val="276934292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a:p>
        </p:txBody>
      </p:sp>
    </p:spTree>
    <p:extLst>
      <p:ext uri="{BB962C8B-B14F-4D97-AF65-F5344CB8AC3E}">
        <p14:creationId xmlns:p14="http://schemas.microsoft.com/office/powerpoint/2010/main" val="4144579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GB" dirty="0"/>
          </a:p>
        </p:txBody>
      </p:sp>
    </p:spTree>
    <p:extLst>
      <p:ext uri="{BB962C8B-B14F-4D97-AF65-F5344CB8AC3E}">
        <p14:creationId xmlns:p14="http://schemas.microsoft.com/office/powerpoint/2010/main" val="11828900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ts val="0"/>
              </a:spcBef>
              <a:spcAft>
                <a:spcPts val="0"/>
              </a:spcAft>
              <a:buClrTx/>
              <a:buSzTx/>
              <a:buFont typeface="+mj-lt"/>
              <a:buNone/>
              <a:tabLst/>
              <a:defRPr/>
            </a:pPr>
            <a:endParaRPr lang="en-US" altLang="en-US" dirty="0"/>
          </a:p>
        </p:txBody>
      </p:sp>
    </p:spTree>
    <p:extLst>
      <p:ext uri="{BB962C8B-B14F-4D97-AF65-F5344CB8AC3E}">
        <p14:creationId xmlns:p14="http://schemas.microsoft.com/office/powerpoint/2010/main" val="328762111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93</a:t>
            </a:fld>
            <a:endParaRPr lang="en-US" altLang="en-US"/>
          </a:p>
        </p:txBody>
      </p:sp>
    </p:spTree>
    <p:extLst>
      <p:ext uri="{BB962C8B-B14F-4D97-AF65-F5344CB8AC3E}">
        <p14:creationId xmlns:p14="http://schemas.microsoft.com/office/powerpoint/2010/main" val="21359098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EA2D2-B10F-6688-0F85-CBD4D6C47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FB46D-2ECF-175C-27B1-D498B7255DD4}"/>
              </a:ext>
            </a:extLst>
          </p:cNvPr>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86AE21C-C364-B48B-4213-CE00708FB8CC}"/>
              </a:ext>
            </a:extLst>
          </p:cNvPr>
          <p:cNvSpPr>
            <a:spLocks noGrp="1"/>
          </p:cNvSpPr>
          <p:nvPr>
            <p:ph type="body" idx="1"/>
          </p:nvPr>
        </p:nvSpPr>
        <p:spPr>
          <a:xfrm>
            <a:off x="666750" y="4776788"/>
            <a:ext cx="5335588" cy="3908425"/>
          </a:xfrm>
          <a:prstGeom prst="rect">
            <a:avLst/>
          </a:prstGeom>
        </p:spPr>
        <p:txBody>
          <a:bodyPr/>
          <a:lstStyle/>
          <a:p>
            <a:pPr>
              <a:spcBef>
                <a:spcPts val="0"/>
              </a:spcBef>
              <a:spcAft>
                <a:spcPts val="0"/>
              </a:spcAft>
            </a:pPr>
            <a:endParaRPr lang="en-GB" altLang="en-US" dirty="0"/>
          </a:p>
        </p:txBody>
      </p:sp>
    </p:spTree>
    <p:extLst>
      <p:ext uri="{BB962C8B-B14F-4D97-AF65-F5344CB8AC3E}">
        <p14:creationId xmlns:p14="http://schemas.microsoft.com/office/powerpoint/2010/main" val="145741045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a:spcBef>
                <a:spcPts val="600"/>
              </a:spcBef>
              <a:spcAft>
                <a:spcPts val="600"/>
              </a:spcAft>
            </a:pPr>
            <a:endParaRPr lang="en-GB" altLang="en-US" dirty="0"/>
          </a:p>
        </p:txBody>
      </p:sp>
    </p:spTree>
    <p:extLst>
      <p:ext uri="{BB962C8B-B14F-4D97-AF65-F5344CB8AC3E}">
        <p14:creationId xmlns:p14="http://schemas.microsoft.com/office/powerpoint/2010/main" val="51560891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B383F-6355-F539-ACE0-A437B3AAF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3F667-A0A8-21FE-EF9F-BB17BF3E6243}"/>
              </a:ext>
            </a:extLst>
          </p:cNvPr>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0E74011-CC20-B9C7-19BC-01129CA69AA2}"/>
              </a:ext>
            </a:extLst>
          </p:cNvPr>
          <p:cNvSpPr>
            <a:spLocks noGrp="1"/>
          </p:cNvSpPr>
          <p:nvPr>
            <p:ph type="body" idx="1"/>
          </p:nvPr>
        </p:nvSpPr>
        <p:spPr>
          <a:xfrm>
            <a:off x="666750" y="4776788"/>
            <a:ext cx="5335588" cy="3908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dirty="0"/>
          </a:p>
        </p:txBody>
      </p:sp>
    </p:spTree>
    <p:extLst>
      <p:ext uri="{BB962C8B-B14F-4D97-AF65-F5344CB8AC3E}">
        <p14:creationId xmlns:p14="http://schemas.microsoft.com/office/powerpoint/2010/main" val="320830354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nSpc>
                <a:spcPct val="150000"/>
              </a:lnSpc>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97</a:t>
            </a:fld>
            <a:endParaRPr lang="en-US" altLang="en-US"/>
          </a:p>
        </p:txBody>
      </p:sp>
    </p:spTree>
    <p:extLst>
      <p:ext uri="{BB962C8B-B14F-4D97-AF65-F5344CB8AC3E}">
        <p14:creationId xmlns:p14="http://schemas.microsoft.com/office/powerpoint/2010/main" val="40487953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8D3F7-9F36-BBC1-CCF4-19A3A15FA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645DF3-8630-5098-60DF-333028EF67C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C0D5DE3-82AB-29F4-3B50-354A0A7CF1F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BC97DA-F43D-A4E4-0FF8-FD34DD09F454}"/>
              </a:ext>
            </a:extLst>
          </p:cNvPr>
          <p:cNvSpPr>
            <a:spLocks noGrp="1"/>
          </p:cNvSpPr>
          <p:nvPr>
            <p:ph type="sldNum" sz="quarter" idx="10"/>
          </p:nvPr>
        </p:nvSpPr>
        <p:spPr/>
        <p:txBody>
          <a:bodyPr/>
          <a:lstStyle/>
          <a:p>
            <a:pPr>
              <a:defRPr/>
            </a:pPr>
            <a:fld id="{769EA54B-C7E6-4A75-AE8C-722A4FCC7424}" type="slidenum">
              <a:rPr lang="en-US" altLang="en-US" smtClean="0"/>
              <a:pPr>
                <a:defRPr/>
              </a:pPr>
              <a:t>98</a:t>
            </a:fld>
            <a:endParaRPr lang="en-US" altLang="en-US"/>
          </a:p>
        </p:txBody>
      </p:sp>
    </p:spTree>
    <p:extLst>
      <p:ext uri="{BB962C8B-B14F-4D97-AF65-F5344CB8AC3E}">
        <p14:creationId xmlns:p14="http://schemas.microsoft.com/office/powerpoint/2010/main" val="36676006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363085443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100</a:t>
            </a:fld>
            <a:endParaRPr lang="en-US" altLang="en-US"/>
          </a:p>
        </p:txBody>
      </p:sp>
    </p:spTree>
    <p:extLst>
      <p:ext uri="{BB962C8B-B14F-4D97-AF65-F5344CB8AC3E}">
        <p14:creationId xmlns:p14="http://schemas.microsoft.com/office/powerpoint/2010/main" val="359044359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lnSpc>
                <a:spcPct val="80000"/>
              </a:lnSpc>
            </a:pPr>
            <a:endParaRPr lang="en-US" dirty="0"/>
          </a:p>
        </p:txBody>
      </p:sp>
    </p:spTree>
    <p:extLst>
      <p:ext uri="{BB962C8B-B14F-4D97-AF65-F5344CB8AC3E}">
        <p14:creationId xmlns:p14="http://schemas.microsoft.com/office/powerpoint/2010/main" val="21652821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tabLst>
                <a:tab pos="0" algn="l"/>
              </a:tabLst>
            </a:pPr>
            <a:endParaRPr lang="en-US" dirty="0"/>
          </a:p>
        </p:txBody>
      </p:sp>
    </p:spTree>
    <p:extLst>
      <p:ext uri="{BB962C8B-B14F-4D97-AF65-F5344CB8AC3E}">
        <p14:creationId xmlns:p14="http://schemas.microsoft.com/office/powerpoint/2010/main" val="196695237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74872829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105</a:t>
            </a:fld>
            <a:endParaRPr lang="en-US" altLang="en-US"/>
          </a:p>
        </p:txBody>
      </p:sp>
    </p:spTree>
    <p:extLst>
      <p:ext uri="{BB962C8B-B14F-4D97-AF65-F5344CB8AC3E}">
        <p14:creationId xmlns:p14="http://schemas.microsoft.com/office/powerpoint/2010/main" val="35229636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106</a:t>
            </a:fld>
            <a:endParaRPr lang="en-US" altLang="en-US"/>
          </a:p>
        </p:txBody>
      </p:sp>
    </p:spTree>
    <p:extLst>
      <p:ext uri="{BB962C8B-B14F-4D97-AF65-F5344CB8AC3E}">
        <p14:creationId xmlns:p14="http://schemas.microsoft.com/office/powerpoint/2010/main" val="32252034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fontAlgn="base"/>
            <a:endParaRPr lang="en-GB" dirty="0"/>
          </a:p>
        </p:txBody>
      </p:sp>
    </p:spTree>
    <p:extLst>
      <p:ext uri="{BB962C8B-B14F-4D97-AF65-F5344CB8AC3E}">
        <p14:creationId xmlns:p14="http://schemas.microsoft.com/office/powerpoint/2010/main" val="379190073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108</a:t>
            </a:fld>
            <a:endParaRPr lang="en-US" altLang="en-US"/>
          </a:p>
        </p:txBody>
      </p:sp>
    </p:spTree>
    <p:extLst>
      <p:ext uri="{BB962C8B-B14F-4D97-AF65-F5344CB8AC3E}">
        <p14:creationId xmlns:p14="http://schemas.microsoft.com/office/powerpoint/2010/main" val="23139324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109</a:t>
            </a:fld>
            <a:endParaRPr lang="en-US" altLang="en-US"/>
          </a:p>
        </p:txBody>
      </p:sp>
    </p:spTree>
    <p:extLst>
      <p:ext uri="{BB962C8B-B14F-4D97-AF65-F5344CB8AC3E}">
        <p14:creationId xmlns:p14="http://schemas.microsoft.com/office/powerpoint/2010/main" val="3080779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eaLnBrk="1" hangingPunct="1">
              <a:buFontTx/>
              <a:buNone/>
            </a:pPr>
            <a:endParaRPr lang="en-GB" dirty="0"/>
          </a:p>
        </p:txBody>
      </p:sp>
    </p:spTree>
    <p:extLst>
      <p:ext uri="{BB962C8B-B14F-4D97-AF65-F5344CB8AC3E}">
        <p14:creationId xmlns:p14="http://schemas.microsoft.com/office/powerpoint/2010/main" val="171379344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08835879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xfrm>
            <a:off x="854075" y="744538"/>
            <a:ext cx="4962525" cy="3722687"/>
          </a:xfrm>
          <a:ln/>
        </p:spPr>
        <p:txBody>
          <a:bodyPr/>
          <a:lstStyle/>
          <a:p>
            <a:endParaRPr lang="en-GB"/>
          </a:p>
        </p:txBody>
      </p:sp>
      <p:sp>
        <p:nvSpPr>
          <p:cNvPr id="83970"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108718152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93187" name="Rectangle 3"/>
          <p:cNvSpPr>
            <a:spLocks noGrp="1" noChangeArrowheads="1"/>
          </p:cNvSpPr>
          <p:nvPr>
            <p:ph type="body" idx="1"/>
          </p:nvPr>
        </p:nvSpPr>
        <p:spPr>
          <a:noFill/>
          <a:ln/>
        </p:spPr>
        <p:txBody>
          <a:bodyPr/>
          <a:lstStyle/>
          <a:p>
            <a:pPr eaLnBrk="1" hangingPunct="1">
              <a:spcBef>
                <a:spcPts val="600"/>
              </a:spcBef>
              <a:spcAft>
                <a:spcPct val="60000"/>
              </a:spcAft>
            </a:pPr>
            <a:endParaRPr lang="en-GB" dirty="0"/>
          </a:p>
        </p:txBody>
      </p:sp>
    </p:spTree>
    <p:extLst>
      <p:ext uri="{BB962C8B-B14F-4D97-AF65-F5344CB8AC3E}">
        <p14:creationId xmlns:p14="http://schemas.microsoft.com/office/powerpoint/2010/main" val="211773580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150837194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pPr marL="228600" indent="-228600">
              <a:buFontTx/>
              <a:buNone/>
            </a:pPr>
            <a:endParaRPr lang="en-GB" dirty="0"/>
          </a:p>
        </p:txBody>
      </p:sp>
    </p:spTree>
    <p:extLst>
      <p:ext uri="{BB962C8B-B14F-4D97-AF65-F5344CB8AC3E}">
        <p14:creationId xmlns:p14="http://schemas.microsoft.com/office/powerpoint/2010/main" val="177901652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03427" name="Rectangle 3"/>
          <p:cNvSpPr>
            <a:spLocks noGrp="1" noChangeArrowheads="1"/>
          </p:cNvSpPr>
          <p:nvPr>
            <p:ph type="body" idx="1"/>
          </p:nvPr>
        </p:nvSpPr>
        <p:spPr>
          <a:noFill/>
          <a:ln/>
        </p:spPr>
        <p:txBody>
          <a:bodyPr/>
          <a:lstStyle/>
          <a:p>
            <a:pPr marL="228600" marR="0" lvl="0" indent="-228600" algn="l" defTabSz="914400" rtl="0" eaLnBrk="0" fontAlgn="base" latinLnBrk="0" hangingPunct="0">
              <a:lnSpc>
                <a:spcPct val="100000"/>
              </a:lnSpc>
              <a:spcBef>
                <a:spcPct val="30000"/>
              </a:spcBef>
              <a:spcAft>
                <a:spcPct val="0"/>
              </a:spcAft>
              <a:buClrTx/>
              <a:buSzTx/>
              <a:buFontTx/>
              <a:buNone/>
              <a:tabLst/>
              <a:defRPr/>
            </a:pPr>
            <a:endParaRPr lang="en-US" dirty="0"/>
          </a:p>
        </p:txBody>
      </p:sp>
    </p:spTree>
    <p:extLst>
      <p:ext uri="{BB962C8B-B14F-4D97-AF65-F5344CB8AC3E}">
        <p14:creationId xmlns:p14="http://schemas.microsoft.com/office/powerpoint/2010/main" val="243495048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05475"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 typeface="Wingdings 2" pitchFamily="18" charset="2"/>
              <a:buNone/>
              <a:tabLst/>
              <a:defRPr/>
            </a:pPr>
            <a:endParaRPr lang="en-GB" dirty="0"/>
          </a:p>
        </p:txBody>
      </p:sp>
    </p:spTree>
    <p:extLst>
      <p:ext uri="{BB962C8B-B14F-4D97-AF65-F5344CB8AC3E}">
        <p14:creationId xmlns:p14="http://schemas.microsoft.com/office/powerpoint/2010/main" val="417383588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14691" name="Rectangle 3"/>
          <p:cNvSpPr>
            <a:spLocks noGrp="1" noChangeArrowheads="1"/>
          </p:cNvSpPr>
          <p:nvPr>
            <p:ph type="body" idx="1"/>
          </p:nvPr>
        </p:nvSpPr>
        <p:spPr>
          <a:noFill/>
          <a:ln/>
        </p:spPr>
        <p:txBody>
          <a:bodyPr/>
          <a:lstStyle/>
          <a:p>
            <a:endParaRPr lang="en-GB" dirty="0"/>
          </a:p>
        </p:txBody>
      </p:sp>
    </p:spTree>
    <p:extLst>
      <p:ext uri="{BB962C8B-B14F-4D97-AF65-F5344CB8AC3E}">
        <p14:creationId xmlns:p14="http://schemas.microsoft.com/office/powerpoint/2010/main" val="40503016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16739" name="Rectangle 3"/>
          <p:cNvSpPr>
            <a:spLocks noGrp="1" noChangeArrowheads="1"/>
          </p:cNvSpPr>
          <p:nvPr>
            <p:ph type="body" idx="1"/>
          </p:nvPr>
        </p:nvSpPr>
        <p:spPr>
          <a:noFill/>
          <a:ln/>
        </p:spPr>
        <p:txBody>
          <a:bodyPr/>
          <a:lstStyle/>
          <a:p>
            <a:pPr>
              <a:spcAft>
                <a:spcPct val="30000"/>
              </a:spcAft>
            </a:pPr>
            <a:endParaRPr lang="en-GB" dirty="0"/>
          </a:p>
        </p:txBody>
      </p:sp>
    </p:spTree>
    <p:extLst>
      <p:ext uri="{BB962C8B-B14F-4D97-AF65-F5344CB8AC3E}">
        <p14:creationId xmlns:p14="http://schemas.microsoft.com/office/powerpoint/2010/main" val="30142190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72454772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87820382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122</a:t>
            </a:fld>
            <a:endParaRPr lang="en-US" altLang="en-US"/>
          </a:p>
        </p:txBody>
      </p:sp>
    </p:spTree>
    <p:extLst>
      <p:ext uri="{BB962C8B-B14F-4D97-AF65-F5344CB8AC3E}">
        <p14:creationId xmlns:p14="http://schemas.microsoft.com/office/powerpoint/2010/main" val="157643660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123</a:t>
            </a:fld>
            <a:endParaRPr lang="en-US" altLang="en-US"/>
          </a:p>
        </p:txBody>
      </p:sp>
    </p:spTree>
    <p:extLst>
      <p:ext uri="{BB962C8B-B14F-4D97-AF65-F5344CB8AC3E}">
        <p14:creationId xmlns:p14="http://schemas.microsoft.com/office/powerpoint/2010/main" val="226094527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124</a:t>
            </a:fld>
            <a:endParaRPr lang="en-US" altLang="en-US"/>
          </a:p>
        </p:txBody>
      </p:sp>
    </p:spTree>
    <p:extLst>
      <p:ext uri="{BB962C8B-B14F-4D97-AF65-F5344CB8AC3E}">
        <p14:creationId xmlns:p14="http://schemas.microsoft.com/office/powerpoint/2010/main" val="149791722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45411" name="Rectangle 3"/>
          <p:cNvSpPr>
            <a:spLocks noGrp="1" noChangeArrowheads="1"/>
          </p:cNvSpPr>
          <p:nvPr>
            <p:ph type="body" idx="1"/>
          </p:nvPr>
        </p:nvSpPr>
        <p:spPr>
          <a:noFill/>
          <a:ln/>
        </p:spPr>
        <p:txBody>
          <a:bodyPr/>
          <a:lstStyle/>
          <a:p>
            <a:pPr eaLnBrk="1" hangingPunct="1">
              <a:lnSpc>
                <a:spcPct val="110000"/>
              </a:lnSpc>
              <a:spcBef>
                <a:spcPct val="60000"/>
              </a:spcBef>
            </a:pPr>
            <a:endParaRPr lang="en-GB" dirty="0"/>
          </a:p>
        </p:txBody>
      </p:sp>
    </p:spTree>
    <p:extLst>
      <p:ext uri="{BB962C8B-B14F-4D97-AF65-F5344CB8AC3E}">
        <p14:creationId xmlns:p14="http://schemas.microsoft.com/office/powerpoint/2010/main" val="53762362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xfrm>
            <a:off x="854075" y="744538"/>
            <a:ext cx="4960938" cy="3722687"/>
          </a:xfrm>
          <a:ln/>
        </p:spPr>
        <p:txBody>
          <a:bodyPr/>
          <a:lstStyle/>
          <a:p>
            <a:endParaRPr lang="en-GB"/>
          </a:p>
        </p:txBody>
      </p:sp>
      <p:sp>
        <p:nvSpPr>
          <p:cNvPr id="146435"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Tree>
    <p:extLst>
      <p:ext uri="{BB962C8B-B14F-4D97-AF65-F5344CB8AC3E}">
        <p14:creationId xmlns:p14="http://schemas.microsoft.com/office/powerpoint/2010/main" val="375271784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87698357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116398183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744538"/>
            <a:ext cx="4960938" cy="3722687"/>
          </a:xfrm>
        </p:spPr>
        <p:txBody>
          <a:bodyPr/>
          <a:lstStyle/>
          <a:p>
            <a:endParaRPr lang="en-GB"/>
          </a:p>
        </p:txBody>
      </p:sp>
      <p:sp>
        <p:nvSpPr>
          <p:cNvPr id="3" name="Notes Placeholder 2"/>
          <p:cNvSpPr>
            <a:spLocks noGrp="1"/>
          </p:cNvSpPr>
          <p:nvPr>
            <p:ph type="body" idx="1"/>
          </p:nvPr>
        </p:nvSpPr>
        <p:spPr/>
        <p:txBody>
          <a:bodyPr>
            <a:normAutofit fontScale="25000" lnSpcReduction="20000"/>
          </a:bodyPr>
          <a:lstStyle/>
          <a:p>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129</a:t>
            </a:fld>
            <a:endParaRPr lang="en-US" altLang="en-US"/>
          </a:p>
        </p:txBody>
      </p:sp>
    </p:spTree>
    <p:extLst>
      <p:ext uri="{BB962C8B-B14F-4D97-AF65-F5344CB8AC3E}">
        <p14:creationId xmlns:p14="http://schemas.microsoft.com/office/powerpoint/2010/main" val="83980923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1725" y="1241425"/>
            <a:ext cx="4465638" cy="3349625"/>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66750" y="4776788"/>
            <a:ext cx="5335588" cy="3908425"/>
          </a:xfrm>
          <a:prstGeom prst="rect">
            <a:avLst/>
          </a:prstGeom>
        </p:spPr>
        <p:txBody>
          <a:bodyPr/>
          <a:lstStyle/>
          <a:p>
            <a:endParaRPr lang="en-GB" dirty="0"/>
          </a:p>
        </p:txBody>
      </p:sp>
    </p:spTree>
    <p:extLst>
      <p:ext uri="{BB962C8B-B14F-4D97-AF65-F5344CB8AC3E}">
        <p14:creationId xmlns:p14="http://schemas.microsoft.com/office/powerpoint/2010/main" val="362289507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lvl="0"/>
            <a:endParaRPr lang="en-GB" dirty="0"/>
          </a:p>
        </p:txBody>
      </p:sp>
      <p:sp>
        <p:nvSpPr>
          <p:cNvPr id="4" name="Slide Number Placeholder 3"/>
          <p:cNvSpPr>
            <a:spLocks noGrp="1"/>
          </p:cNvSpPr>
          <p:nvPr>
            <p:ph type="sldNum" sz="quarter" idx="10"/>
          </p:nvPr>
        </p:nvSpPr>
        <p:spPr/>
        <p:txBody>
          <a:bodyPr/>
          <a:lstStyle/>
          <a:p>
            <a:pPr>
              <a:defRPr/>
            </a:pPr>
            <a:fld id="{769EA54B-C7E6-4A75-AE8C-722A4FCC7424}" type="slidenum">
              <a:rPr lang="en-US" altLang="en-US" smtClean="0"/>
              <a:pPr>
                <a:defRPr/>
              </a:pPr>
              <a:t>131</a:t>
            </a:fld>
            <a:endParaRPr lang="en-US" altLang="en-US"/>
          </a:p>
        </p:txBody>
      </p:sp>
    </p:spTree>
    <p:extLst>
      <p:ext uri="{BB962C8B-B14F-4D97-AF65-F5344CB8AC3E}">
        <p14:creationId xmlns:p14="http://schemas.microsoft.com/office/powerpoint/2010/main" val="4036802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Canvas">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6ADC8C33-35BD-1926-6B29-574496A88C8E}"/>
              </a:ext>
            </a:extLst>
          </p:cNvPr>
          <p:cNvSpPr/>
          <p:nvPr/>
        </p:nvSpPr>
        <p:spPr>
          <a:xfrm>
            <a:off x="4474029" y="4998695"/>
            <a:ext cx="4482463" cy="731878"/>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75" name="Rectangle 74">
            <a:extLst>
              <a:ext uri="{FF2B5EF4-FFF2-40B4-BE49-F238E27FC236}">
                <a16:creationId xmlns:a16="http://schemas.microsoft.com/office/drawing/2014/main" id="{80C724C5-47DF-BE23-9D58-838AC80EBFF1}"/>
              </a:ext>
            </a:extLst>
          </p:cNvPr>
          <p:cNvSpPr/>
          <p:nvPr/>
        </p:nvSpPr>
        <p:spPr>
          <a:xfrm>
            <a:off x="4474029" y="3510942"/>
            <a:ext cx="4482463" cy="731878"/>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18" name="Rectangle 17">
            <a:extLst>
              <a:ext uri="{FF2B5EF4-FFF2-40B4-BE49-F238E27FC236}">
                <a16:creationId xmlns:a16="http://schemas.microsoft.com/office/drawing/2014/main" id="{B3A07CFD-C2EF-0867-4A14-C91D803D323A}"/>
              </a:ext>
            </a:extLst>
          </p:cNvPr>
          <p:cNvSpPr/>
          <p:nvPr/>
        </p:nvSpPr>
        <p:spPr>
          <a:xfrm>
            <a:off x="1810174" y="2859949"/>
            <a:ext cx="2663855" cy="104881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89" name="Rectangle 88">
            <a:extLst>
              <a:ext uri="{FF2B5EF4-FFF2-40B4-BE49-F238E27FC236}">
                <a16:creationId xmlns:a16="http://schemas.microsoft.com/office/drawing/2014/main" id="{52AEED94-DF2F-A9CD-23E4-899CB3C12123}"/>
              </a:ext>
            </a:extLst>
          </p:cNvPr>
          <p:cNvSpPr/>
          <p:nvPr/>
        </p:nvSpPr>
        <p:spPr>
          <a:xfrm>
            <a:off x="187036" y="1870632"/>
            <a:ext cx="4286993" cy="2046423"/>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grpSp>
        <p:nvGrpSpPr>
          <p:cNvPr id="2" name="Group 1">
            <a:extLst>
              <a:ext uri="{FF2B5EF4-FFF2-40B4-BE49-F238E27FC236}">
                <a16:creationId xmlns:a16="http://schemas.microsoft.com/office/drawing/2014/main" id="{555064F6-2729-EA15-CE03-27FC647ED011}"/>
              </a:ext>
            </a:extLst>
          </p:cNvPr>
          <p:cNvGrpSpPr/>
          <p:nvPr/>
        </p:nvGrpSpPr>
        <p:grpSpPr>
          <a:xfrm>
            <a:off x="1" y="-2460"/>
            <a:ext cx="9144002" cy="6862247"/>
            <a:chOff x="-2" y="-4247"/>
            <a:chExt cx="12192003" cy="6862247"/>
          </a:xfrm>
        </p:grpSpPr>
        <p:grpSp>
          <p:nvGrpSpPr>
            <p:cNvPr id="3" name="Group 2">
              <a:extLst>
                <a:ext uri="{FF2B5EF4-FFF2-40B4-BE49-F238E27FC236}">
                  <a16:creationId xmlns:a16="http://schemas.microsoft.com/office/drawing/2014/main" id="{43FCACE4-53C3-EC94-928E-BC0A394DAA0C}"/>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5" name="Rectangle 14">
                <a:extLst>
                  <a:ext uri="{FF2B5EF4-FFF2-40B4-BE49-F238E27FC236}">
                    <a16:creationId xmlns:a16="http://schemas.microsoft.com/office/drawing/2014/main" id="{87F3E443-ECEC-F06B-FC6D-E0D141269AA6}"/>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478DCFB1-2BBA-B687-B43A-A98ED853DB47}"/>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AA76BBA-8106-E3FA-9B60-B5D8CDD15AEF}"/>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94E75572-4A99-6DDD-367A-223E31D11DF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FF9E7DFD-9A58-FFD1-238D-D78793ED9DB1}"/>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5" name="Rectangle 4">
                <a:extLst>
                  <a:ext uri="{FF2B5EF4-FFF2-40B4-BE49-F238E27FC236}">
                    <a16:creationId xmlns:a16="http://schemas.microsoft.com/office/drawing/2014/main" id="{BF01BD9C-296B-061E-67C3-518836855D6C}"/>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F0D752B-9C28-BADA-D335-56A73750701E}"/>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1D10F10-BC02-EEB2-1520-6BF18F032F65}"/>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B9D3355-72C6-5C46-E7E9-2255D42CF241}"/>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0" name="Rectangle 29">
            <a:extLst>
              <a:ext uri="{FF2B5EF4-FFF2-40B4-BE49-F238E27FC236}">
                <a16:creationId xmlns:a16="http://schemas.microsoft.com/office/drawing/2014/main" id="{C2AB6A58-0AC2-9590-A7CB-58CC25034F4D}"/>
              </a:ext>
            </a:extLst>
          </p:cNvPr>
          <p:cNvSpPr/>
          <p:nvPr/>
        </p:nvSpPr>
        <p:spPr>
          <a:xfrm>
            <a:off x="187036" y="704336"/>
            <a:ext cx="8769455" cy="5810764"/>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31" name="Title 32">
            <a:extLst>
              <a:ext uri="{FF2B5EF4-FFF2-40B4-BE49-F238E27FC236}">
                <a16:creationId xmlns:a16="http://schemas.microsoft.com/office/drawing/2014/main" id="{FD2B39F4-2CD8-0FD5-578B-ED822A26A027}"/>
              </a:ext>
            </a:extLst>
          </p:cNvPr>
          <p:cNvSpPr>
            <a:spLocks noGrp="1"/>
          </p:cNvSpPr>
          <p:nvPr>
            <p:ph type="title" hasCustomPrompt="1"/>
          </p:nvPr>
        </p:nvSpPr>
        <p:spPr>
          <a:xfrm>
            <a:off x="187037" y="267810"/>
            <a:ext cx="7334500" cy="434736"/>
          </a:xfrm>
          <a:prstGeom prst="rect">
            <a:avLst/>
          </a:prstGeom>
        </p:spPr>
        <p:txBody>
          <a:bodyPr anchor="ctr">
            <a:noAutofit/>
          </a:bodyPr>
          <a:lstStyle>
            <a:lvl1pPr>
              <a:defRPr sz="1875" b="1">
                <a:solidFill>
                  <a:schemeClr val="accent1"/>
                </a:solidFill>
                <a:latin typeface="Calibri" panose="020F0502020204030204" pitchFamily="34" charset="0"/>
                <a:cs typeface="Calibri" panose="020F0502020204030204" pitchFamily="34" charset="0"/>
              </a:defRPr>
            </a:lvl1pPr>
          </a:lstStyle>
          <a:p>
            <a:r>
              <a:rPr lang="en-GB" sz="1800" b="1">
                <a:solidFill>
                  <a:schemeClr val="accent1"/>
                </a:solidFill>
                <a:latin typeface="Calibri" panose="020F0502020204030204" pitchFamily="34" charset="0"/>
                <a:cs typeface="Calibri" panose="020F0502020204030204" pitchFamily="34" charset="0"/>
              </a:rPr>
              <a:t>Short title for your presentation topic or project</a:t>
            </a:r>
          </a:p>
        </p:txBody>
      </p:sp>
      <p:pic>
        <p:nvPicPr>
          <p:cNvPr id="55" name="Graphic 54">
            <a:extLst>
              <a:ext uri="{FF2B5EF4-FFF2-40B4-BE49-F238E27FC236}">
                <a16:creationId xmlns:a16="http://schemas.microsoft.com/office/drawing/2014/main" id="{5BA957BA-9FA0-5ACF-4908-EAD1E4A9B0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20137" y="266021"/>
            <a:ext cx="236354" cy="316176"/>
          </a:xfrm>
          <a:prstGeom prst="roundRect">
            <a:avLst>
              <a:gd name="adj" fmla="val 8095"/>
            </a:avLst>
          </a:prstGeom>
        </p:spPr>
      </p:pic>
      <p:sp>
        <p:nvSpPr>
          <p:cNvPr id="56" name="TextBox 55">
            <a:extLst>
              <a:ext uri="{FF2B5EF4-FFF2-40B4-BE49-F238E27FC236}">
                <a16:creationId xmlns:a16="http://schemas.microsoft.com/office/drawing/2014/main" id="{03150B30-60A2-F405-8CE8-A673399B2D5C}"/>
              </a:ext>
            </a:extLst>
          </p:cNvPr>
          <p:cNvSpPr txBox="1"/>
          <p:nvPr/>
        </p:nvSpPr>
        <p:spPr>
          <a:xfrm>
            <a:off x="8118635" y="200158"/>
            <a:ext cx="620106" cy="276999"/>
          </a:xfrm>
          <a:prstGeom prst="rect">
            <a:avLst/>
          </a:prstGeom>
          <a:noFill/>
        </p:spPr>
        <p:txBody>
          <a:bodyPr wrap="none" rtlCol="0" anchor="ctr">
            <a:spAutoFit/>
          </a:bodyPr>
          <a:lstStyle/>
          <a:p>
            <a:pPr algn="r"/>
            <a:r>
              <a:rPr lang="en-GB" sz="1200" b="1">
                <a:solidFill>
                  <a:schemeClr val="accent2"/>
                </a:solidFill>
                <a:latin typeface="Calibri" panose="020F0502020204030204" pitchFamily="34" charset="0"/>
                <a:cs typeface="Calibri" panose="020F0502020204030204" pitchFamily="34" charset="0"/>
              </a:rPr>
              <a:t>COVER</a:t>
            </a:r>
          </a:p>
        </p:txBody>
      </p:sp>
      <p:sp>
        <p:nvSpPr>
          <p:cNvPr id="57" name="TextBox 56">
            <a:extLst>
              <a:ext uri="{FF2B5EF4-FFF2-40B4-BE49-F238E27FC236}">
                <a16:creationId xmlns:a16="http://schemas.microsoft.com/office/drawing/2014/main" id="{9EF83677-B0A3-B3F4-B38D-71F5899E9A57}"/>
              </a:ext>
            </a:extLst>
          </p:cNvPr>
          <p:cNvSpPr txBox="1"/>
          <p:nvPr/>
        </p:nvSpPr>
        <p:spPr>
          <a:xfrm>
            <a:off x="8030084" y="371607"/>
            <a:ext cx="708657" cy="276999"/>
          </a:xfrm>
          <a:prstGeom prst="rect">
            <a:avLst/>
          </a:prstGeom>
          <a:noFill/>
        </p:spPr>
        <p:txBody>
          <a:bodyPr wrap="none" rtlCol="0" anchor="ctr">
            <a:spAutoFit/>
          </a:bodyPr>
          <a:lstStyle/>
          <a:p>
            <a:pPr algn="r"/>
            <a:r>
              <a:rPr lang="en-GB" sz="1200" b="1">
                <a:solidFill>
                  <a:schemeClr val="accent2"/>
                </a:solidFill>
                <a:latin typeface="Calibri" panose="020F0502020204030204" pitchFamily="34" charset="0"/>
                <a:cs typeface="Calibri" panose="020F0502020204030204" pitchFamily="34" charset="0"/>
              </a:rPr>
              <a:t>CANVAS</a:t>
            </a:r>
          </a:p>
        </p:txBody>
      </p:sp>
      <p:sp>
        <p:nvSpPr>
          <p:cNvPr id="59" name="TextBox 58">
            <a:extLst>
              <a:ext uri="{FF2B5EF4-FFF2-40B4-BE49-F238E27FC236}">
                <a16:creationId xmlns:a16="http://schemas.microsoft.com/office/drawing/2014/main" id="{B8F756F2-3963-D31E-FF72-779BEB31978A}"/>
              </a:ext>
            </a:extLst>
          </p:cNvPr>
          <p:cNvSpPr txBox="1"/>
          <p:nvPr/>
        </p:nvSpPr>
        <p:spPr>
          <a:xfrm>
            <a:off x="454819" y="745425"/>
            <a:ext cx="4357980"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PURPOSE OF THIS BRIEFING</a:t>
            </a:r>
          </a:p>
        </p:txBody>
      </p:sp>
      <p:sp>
        <p:nvSpPr>
          <p:cNvPr id="60" name="Rectangle 59">
            <a:extLst>
              <a:ext uri="{FF2B5EF4-FFF2-40B4-BE49-F238E27FC236}">
                <a16:creationId xmlns:a16="http://schemas.microsoft.com/office/drawing/2014/main" id="{AD8F8F5E-C40F-BE6B-C0AA-C581F703C530}"/>
              </a:ext>
            </a:extLst>
          </p:cNvPr>
          <p:cNvSpPr/>
          <p:nvPr/>
        </p:nvSpPr>
        <p:spPr>
          <a:xfrm>
            <a:off x="187036" y="702546"/>
            <a:ext cx="8769455" cy="1168784"/>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61" name="Text Placeholder 34">
            <a:extLst>
              <a:ext uri="{FF2B5EF4-FFF2-40B4-BE49-F238E27FC236}">
                <a16:creationId xmlns:a16="http://schemas.microsoft.com/office/drawing/2014/main" id="{42B12113-CDD0-A387-9683-6A534ED3EB1E}"/>
              </a:ext>
            </a:extLst>
          </p:cNvPr>
          <p:cNvSpPr>
            <a:spLocks noGrp="1"/>
          </p:cNvSpPr>
          <p:nvPr>
            <p:ph type="body" sz="quarter" idx="11" hasCustomPrompt="1"/>
          </p:nvPr>
        </p:nvSpPr>
        <p:spPr>
          <a:xfrm>
            <a:off x="267973" y="1030493"/>
            <a:ext cx="8608055" cy="800201"/>
          </a:xfrm>
          <a:prstGeom prst="rect">
            <a:avLst/>
          </a:prstGeom>
        </p:spPr>
        <p:txBody>
          <a:bodyPr/>
          <a:lstStyle>
            <a:lvl1pPr marL="0" indent="0">
              <a:spcBef>
                <a:spcPts val="0"/>
              </a:spcBef>
              <a:spcAft>
                <a:spcPts val="0"/>
              </a:spcAft>
              <a:buClr>
                <a:schemeClr val="accent2"/>
              </a:buClr>
              <a:buFont typeface="Arial" panose="020B0604020202020204" pitchFamily="34" charset="0"/>
              <a:buNone/>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Why is this topic being raised at this meeting? Summarise in one short paragraph (no more than three lines) the purpose of this briefing. Do not use bullets or numbered points, unless typed in to the sentence. Please describe the purpose of THE BRIEFING (and not the entire topic). Do not change the size of this text, or text box.</a:t>
            </a:r>
          </a:p>
        </p:txBody>
      </p:sp>
      <p:pic>
        <p:nvPicPr>
          <p:cNvPr id="63" name="Graphic 62">
            <a:extLst>
              <a:ext uri="{FF2B5EF4-FFF2-40B4-BE49-F238E27FC236}">
                <a16:creationId xmlns:a16="http://schemas.microsoft.com/office/drawing/2014/main" id="{55E206E0-9BE6-4AC9-6A75-1093115898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7973" y="753718"/>
            <a:ext cx="224613" cy="299484"/>
          </a:xfrm>
          <a:prstGeom prst="rect">
            <a:avLst/>
          </a:prstGeom>
        </p:spPr>
      </p:pic>
      <p:sp>
        <p:nvSpPr>
          <p:cNvPr id="64" name="Rectangle 63">
            <a:extLst>
              <a:ext uri="{FF2B5EF4-FFF2-40B4-BE49-F238E27FC236}">
                <a16:creationId xmlns:a16="http://schemas.microsoft.com/office/drawing/2014/main" id="{E0B63DC7-2B1C-207B-9F5F-8A359C31212D}"/>
              </a:ext>
            </a:extLst>
          </p:cNvPr>
          <p:cNvSpPr/>
          <p:nvPr/>
        </p:nvSpPr>
        <p:spPr>
          <a:xfrm>
            <a:off x="187036" y="1868842"/>
            <a:ext cx="1623137" cy="4646258"/>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65" name="TextBox 64">
            <a:extLst>
              <a:ext uri="{FF2B5EF4-FFF2-40B4-BE49-F238E27FC236}">
                <a16:creationId xmlns:a16="http://schemas.microsoft.com/office/drawing/2014/main" id="{50065FE1-2F91-8AEA-0DA1-770E671E0BBC}"/>
              </a:ext>
            </a:extLst>
          </p:cNvPr>
          <p:cNvSpPr txBox="1"/>
          <p:nvPr/>
        </p:nvSpPr>
        <p:spPr>
          <a:xfrm>
            <a:off x="454819" y="1916304"/>
            <a:ext cx="1357313"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TYPE OF BRIEFING</a:t>
            </a:r>
          </a:p>
        </p:txBody>
      </p:sp>
      <p:grpSp>
        <p:nvGrpSpPr>
          <p:cNvPr id="71" name="Group 70">
            <a:extLst>
              <a:ext uri="{FF2B5EF4-FFF2-40B4-BE49-F238E27FC236}">
                <a16:creationId xmlns:a16="http://schemas.microsoft.com/office/drawing/2014/main" id="{7FCB1A5D-1668-ECEB-F7E4-F741B733A18D}"/>
              </a:ext>
            </a:extLst>
          </p:cNvPr>
          <p:cNvGrpSpPr/>
          <p:nvPr/>
        </p:nvGrpSpPr>
        <p:grpSpPr>
          <a:xfrm>
            <a:off x="297394" y="1958315"/>
            <a:ext cx="165773" cy="215388"/>
            <a:chOff x="4905658" y="1639050"/>
            <a:chExt cx="4137102" cy="4031521"/>
          </a:xfrm>
          <a:solidFill>
            <a:schemeClr val="accent1"/>
          </a:solidFill>
        </p:grpSpPr>
        <p:sp>
          <p:nvSpPr>
            <p:cNvPr id="66" name="Rounded Rectangle 65">
              <a:extLst>
                <a:ext uri="{FF2B5EF4-FFF2-40B4-BE49-F238E27FC236}">
                  <a16:creationId xmlns:a16="http://schemas.microsoft.com/office/drawing/2014/main" id="{AAE1B67C-EDD2-4460-18D6-A17E03131CFF}"/>
                </a:ext>
              </a:extLst>
            </p:cNvPr>
            <p:cNvSpPr/>
            <p:nvPr userDrawn="1"/>
          </p:nvSpPr>
          <p:spPr>
            <a:xfrm rot="5400000">
              <a:off x="4905658" y="3763712"/>
              <a:ext cx="1906859" cy="190685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69" name="Rounded Rectangle 68">
              <a:extLst>
                <a:ext uri="{FF2B5EF4-FFF2-40B4-BE49-F238E27FC236}">
                  <a16:creationId xmlns:a16="http://schemas.microsoft.com/office/drawing/2014/main" id="{EFEDCA78-D5CD-3EA4-60E6-4F103D3F577B}"/>
                </a:ext>
              </a:extLst>
            </p:cNvPr>
            <p:cNvSpPr/>
            <p:nvPr userDrawn="1"/>
          </p:nvSpPr>
          <p:spPr>
            <a:xfrm rot="5400000">
              <a:off x="7135901" y="3763712"/>
              <a:ext cx="1906859" cy="190685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70" name="Rounded Rectangle 69">
              <a:extLst>
                <a:ext uri="{FF2B5EF4-FFF2-40B4-BE49-F238E27FC236}">
                  <a16:creationId xmlns:a16="http://schemas.microsoft.com/office/drawing/2014/main" id="{5D23A13A-6B92-2BF7-94C4-5B37296916FA}"/>
                </a:ext>
              </a:extLst>
            </p:cNvPr>
            <p:cNvSpPr/>
            <p:nvPr userDrawn="1"/>
          </p:nvSpPr>
          <p:spPr>
            <a:xfrm rot="5400000">
              <a:off x="5998476" y="1639050"/>
              <a:ext cx="1906859" cy="1906859"/>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grpSp>
      <p:sp>
        <p:nvSpPr>
          <p:cNvPr id="72" name="TextBox 71">
            <a:extLst>
              <a:ext uri="{FF2B5EF4-FFF2-40B4-BE49-F238E27FC236}">
                <a16:creationId xmlns:a16="http://schemas.microsoft.com/office/drawing/2014/main" id="{9A25DA89-0CE0-F345-1200-FC35189793FE}"/>
              </a:ext>
            </a:extLst>
          </p:cNvPr>
          <p:cNvSpPr txBox="1"/>
          <p:nvPr/>
        </p:nvSpPr>
        <p:spPr>
          <a:xfrm>
            <a:off x="638002" y="2293602"/>
            <a:ext cx="1079003" cy="288541"/>
          </a:xfrm>
          <a:prstGeom prst="rect">
            <a:avLst/>
          </a:prstGeom>
          <a:noFill/>
        </p:spPr>
        <p:txBody>
          <a:bodyPr wrap="square" rtlCol="0">
            <a:spAutoFit/>
          </a:bodyPr>
          <a:lstStyle/>
          <a:p>
            <a:r>
              <a:rPr lang="en-GB" sz="1275" b="1">
                <a:solidFill>
                  <a:schemeClr val="tx2"/>
                </a:solidFill>
                <a:latin typeface="Calibri" panose="020F0502020204030204" pitchFamily="34" charset="0"/>
                <a:cs typeface="Calibri" panose="020F0502020204030204" pitchFamily="34" charset="0"/>
              </a:rPr>
              <a:t>Awareness</a:t>
            </a:r>
          </a:p>
        </p:txBody>
      </p:sp>
      <p:sp>
        <p:nvSpPr>
          <p:cNvPr id="73" name="TextBox 72">
            <a:extLst>
              <a:ext uri="{FF2B5EF4-FFF2-40B4-BE49-F238E27FC236}">
                <a16:creationId xmlns:a16="http://schemas.microsoft.com/office/drawing/2014/main" id="{903E8D64-F06A-00E7-AB36-B95DF9990D8A}"/>
              </a:ext>
            </a:extLst>
          </p:cNvPr>
          <p:cNvSpPr txBox="1"/>
          <p:nvPr/>
        </p:nvSpPr>
        <p:spPr>
          <a:xfrm>
            <a:off x="638002" y="2701236"/>
            <a:ext cx="1079003" cy="288541"/>
          </a:xfrm>
          <a:prstGeom prst="rect">
            <a:avLst/>
          </a:prstGeom>
          <a:noFill/>
        </p:spPr>
        <p:txBody>
          <a:bodyPr wrap="square" rtlCol="0">
            <a:spAutoFit/>
          </a:bodyPr>
          <a:lstStyle/>
          <a:p>
            <a:r>
              <a:rPr lang="en-GB" sz="1275" b="1">
                <a:solidFill>
                  <a:schemeClr val="tx2"/>
                </a:solidFill>
                <a:latin typeface="Calibri" panose="020F0502020204030204" pitchFamily="34" charset="0"/>
                <a:cs typeface="Calibri" panose="020F0502020204030204" pitchFamily="34" charset="0"/>
              </a:rPr>
              <a:t>Assurance</a:t>
            </a:r>
          </a:p>
        </p:txBody>
      </p:sp>
      <p:sp>
        <p:nvSpPr>
          <p:cNvPr id="74" name="TextBox 73">
            <a:extLst>
              <a:ext uri="{FF2B5EF4-FFF2-40B4-BE49-F238E27FC236}">
                <a16:creationId xmlns:a16="http://schemas.microsoft.com/office/drawing/2014/main" id="{E52D5C05-BC56-E4AF-2B02-61EEC34DCAEF}"/>
              </a:ext>
            </a:extLst>
          </p:cNvPr>
          <p:cNvSpPr txBox="1"/>
          <p:nvPr/>
        </p:nvSpPr>
        <p:spPr>
          <a:xfrm>
            <a:off x="638002" y="3108871"/>
            <a:ext cx="1079003" cy="288541"/>
          </a:xfrm>
          <a:prstGeom prst="rect">
            <a:avLst/>
          </a:prstGeom>
          <a:noFill/>
        </p:spPr>
        <p:txBody>
          <a:bodyPr wrap="square" rtlCol="0">
            <a:spAutoFit/>
          </a:bodyPr>
          <a:lstStyle/>
          <a:p>
            <a:r>
              <a:rPr lang="en-GB" sz="1275" b="1">
                <a:solidFill>
                  <a:schemeClr val="tx2"/>
                </a:solidFill>
                <a:latin typeface="Calibri" panose="020F0502020204030204" pitchFamily="34" charset="0"/>
                <a:cs typeface="Calibri" panose="020F0502020204030204" pitchFamily="34" charset="0"/>
              </a:rPr>
              <a:t>Approval</a:t>
            </a:r>
          </a:p>
        </p:txBody>
      </p:sp>
      <p:sp>
        <p:nvSpPr>
          <p:cNvPr id="76" name="Rounded Rectangle 75">
            <a:extLst>
              <a:ext uri="{FF2B5EF4-FFF2-40B4-BE49-F238E27FC236}">
                <a16:creationId xmlns:a16="http://schemas.microsoft.com/office/drawing/2014/main" id="{748CE295-24F8-C682-1EE2-089AE24B82C5}"/>
              </a:ext>
            </a:extLst>
          </p:cNvPr>
          <p:cNvSpPr/>
          <p:nvPr/>
        </p:nvSpPr>
        <p:spPr>
          <a:xfrm>
            <a:off x="373313" y="2338713"/>
            <a:ext cx="209333" cy="279111"/>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77" name="Rounded Rectangle 76">
            <a:extLst>
              <a:ext uri="{FF2B5EF4-FFF2-40B4-BE49-F238E27FC236}">
                <a16:creationId xmlns:a16="http://schemas.microsoft.com/office/drawing/2014/main" id="{82057E7C-8982-95A9-A750-2683DE05B6BE}"/>
              </a:ext>
            </a:extLst>
          </p:cNvPr>
          <p:cNvSpPr/>
          <p:nvPr/>
        </p:nvSpPr>
        <p:spPr>
          <a:xfrm>
            <a:off x="373313" y="2746347"/>
            <a:ext cx="209333" cy="279111"/>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78" name="Rounded Rectangle 77">
            <a:extLst>
              <a:ext uri="{FF2B5EF4-FFF2-40B4-BE49-F238E27FC236}">
                <a16:creationId xmlns:a16="http://schemas.microsoft.com/office/drawing/2014/main" id="{247B5610-6BDD-A272-153B-ADD2A41F190F}"/>
              </a:ext>
            </a:extLst>
          </p:cNvPr>
          <p:cNvSpPr/>
          <p:nvPr/>
        </p:nvSpPr>
        <p:spPr>
          <a:xfrm>
            <a:off x="373313" y="3153982"/>
            <a:ext cx="209333" cy="279111"/>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83" name="Rounded Rectangle 82">
            <a:extLst>
              <a:ext uri="{FF2B5EF4-FFF2-40B4-BE49-F238E27FC236}">
                <a16:creationId xmlns:a16="http://schemas.microsoft.com/office/drawing/2014/main" id="{BFDC0273-3FCD-FF70-5DE7-6D927C145EB6}"/>
              </a:ext>
            </a:extLst>
          </p:cNvPr>
          <p:cNvSpPr/>
          <p:nvPr/>
        </p:nvSpPr>
        <p:spPr>
          <a:xfrm>
            <a:off x="372736" y="3565773"/>
            <a:ext cx="1311344" cy="219112"/>
          </a:xfrm>
          <a:prstGeom prst="roundRect">
            <a:avLst>
              <a:gd name="adj" fmla="val 2939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GB" sz="825">
                <a:solidFill>
                  <a:schemeClr val="tx2"/>
                </a:solidFill>
                <a:latin typeface="Calibri" panose="020F0502020204030204" pitchFamily="34" charset="0"/>
                <a:cs typeface="Calibri" panose="020F0502020204030204" pitchFamily="34" charset="0"/>
              </a:rPr>
              <a:t>*Delete “x” if not applicable</a:t>
            </a:r>
          </a:p>
        </p:txBody>
      </p:sp>
      <p:sp>
        <p:nvSpPr>
          <p:cNvPr id="79" name="Rectangle 78">
            <a:extLst>
              <a:ext uri="{FF2B5EF4-FFF2-40B4-BE49-F238E27FC236}">
                <a16:creationId xmlns:a16="http://schemas.microsoft.com/office/drawing/2014/main" id="{122152E6-9373-4FD3-A123-D85D2FC00421}"/>
              </a:ext>
            </a:extLst>
          </p:cNvPr>
          <p:cNvSpPr/>
          <p:nvPr/>
        </p:nvSpPr>
        <p:spPr>
          <a:xfrm>
            <a:off x="187036" y="3917055"/>
            <a:ext cx="4286993" cy="2606337"/>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a:p>
        </p:txBody>
      </p:sp>
      <p:sp>
        <p:nvSpPr>
          <p:cNvPr id="84" name="TextBox 83">
            <a:extLst>
              <a:ext uri="{FF2B5EF4-FFF2-40B4-BE49-F238E27FC236}">
                <a16:creationId xmlns:a16="http://schemas.microsoft.com/office/drawing/2014/main" id="{AE56E8C8-8F3B-841F-37AE-9B4594B7536C}"/>
              </a:ext>
            </a:extLst>
          </p:cNvPr>
          <p:cNvSpPr txBox="1"/>
          <p:nvPr/>
        </p:nvSpPr>
        <p:spPr>
          <a:xfrm>
            <a:off x="454820" y="3986404"/>
            <a:ext cx="3906336"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OPTIONS / RECOMMENDATIONS / NEXT STEPS</a:t>
            </a:r>
          </a:p>
        </p:txBody>
      </p:sp>
      <p:sp>
        <p:nvSpPr>
          <p:cNvPr id="6" name="TextBox 5">
            <a:extLst>
              <a:ext uri="{FF2B5EF4-FFF2-40B4-BE49-F238E27FC236}">
                <a16:creationId xmlns:a16="http://schemas.microsoft.com/office/drawing/2014/main" id="{E8CEB643-0D11-CFB7-40DF-A1F67790F464}"/>
              </a:ext>
            </a:extLst>
          </p:cNvPr>
          <p:cNvSpPr txBox="1"/>
          <p:nvPr/>
        </p:nvSpPr>
        <p:spPr>
          <a:xfrm>
            <a:off x="2076271" y="1916304"/>
            <a:ext cx="1357313"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BACKGROUND</a:t>
            </a:r>
          </a:p>
        </p:txBody>
      </p:sp>
      <p:sp>
        <p:nvSpPr>
          <p:cNvPr id="14" name="Text Placeholder 34">
            <a:extLst>
              <a:ext uri="{FF2B5EF4-FFF2-40B4-BE49-F238E27FC236}">
                <a16:creationId xmlns:a16="http://schemas.microsoft.com/office/drawing/2014/main" id="{001A586B-4D7A-0D7C-3172-80561F6AD8FB}"/>
              </a:ext>
            </a:extLst>
          </p:cNvPr>
          <p:cNvSpPr>
            <a:spLocks noGrp="1"/>
          </p:cNvSpPr>
          <p:nvPr>
            <p:ph type="body" sz="quarter" idx="12" hasCustomPrompt="1"/>
          </p:nvPr>
        </p:nvSpPr>
        <p:spPr>
          <a:xfrm>
            <a:off x="1865530" y="3408133"/>
            <a:ext cx="2495626" cy="425463"/>
          </a:xfrm>
          <a:prstGeom prst="rect">
            <a:avLst/>
          </a:prstGeom>
        </p:spPr>
        <p:txBody>
          <a:bodyPr anchor="ctr"/>
          <a:lstStyle>
            <a:lvl1pPr marL="0" indent="0">
              <a:spcBef>
                <a:spcPts val="0"/>
              </a:spcBef>
              <a:spcAft>
                <a:spcPts val="0"/>
              </a:spcAft>
              <a:buClr>
                <a:schemeClr val="accent2"/>
              </a:buClr>
              <a:buFont typeface="Arial" panose="020B0604020202020204" pitchFamily="34" charset="0"/>
              <a:buNone/>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If “Yes” provide the date</a:t>
            </a:r>
          </a:p>
        </p:txBody>
      </p:sp>
      <p:sp>
        <p:nvSpPr>
          <p:cNvPr id="16" name="Text Placeholder 34">
            <a:extLst>
              <a:ext uri="{FF2B5EF4-FFF2-40B4-BE49-F238E27FC236}">
                <a16:creationId xmlns:a16="http://schemas.microsoft.com/office/drawing/2014/main" id="{CBF5932C-BFA3-0AEB-83FF-99B7735118C6}"/>
              </a:ext>
            </a:extLst>
          </p:cNvPr>
          <p:cNvSpPr>
            <a:spLocks noGrp="1"/>
          </p:cNvSpPr>
          <p:nvPr>
            <p:ph type="body" sz="quarter" idx="13" hasCustomPrompt="1"/>
          </p:nvPr>
        </p:nvSpPr>
        <p:spPr>
          <a:xfrm>
            <a:off x="1865530" y="2875893"/>
            <a:ext cx="2495626" cy="425463"/>
          </a:xfrm>
          <a:prstGeom prst="rect">
            <a:avLst/>
          </a:prstGeom>
        </p:spPr>
        <p:txBody>
          <a:bodyPr anchor="ctr"/>
          <a:lstStyle>
            <a:lvl1pPr marL="0" indent="0">
              <a:spcBef>
                <a:spcPts val="0"/>
              </a:spcBef>
              <a:spcAft>
                <a:spcPts val="0"/>
              </a:spcAft>
              <a:buClr>
                <a:schemeClr val="accent2"/>
              </a:buClr>
              <a:buFont typeface="Arial" panose="020B0604020202020204" pitchFamily="34" charset="0"/>
              <a:buNone/>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Yes / No</a:t>
            </a:r>
          </a:p>
        </p:txBody>
      </p:sp>
      <p:sp>
        <p:nvSpPr>
          <p:cNvPr id="17" name="TextBox 16">
            <a:extLst>
              <a:ext uri="{FF2B5EF4-FFF2-40B4-BE49-F238E27FC236}">
                <a16:creationId xmlns:a16="http://schemas.microsoft.com/office/drawing/2014/main" id="{3608D2C8-E3D9-0BDA-1931-455B2C651782}"/>
              </a:ext>
            </a:extLst>
          </p:cNvPr>
          <p:cNvSpPr txBox="1"/>
          <p:nvPr/>
        </p:nvSpPr>
        <p:spPr>
          <a:xfrm>
            <a:off x="1865530" y="2247505"/>
            <a:ext cx="2608499" cy="612445"/>
          </a:xfrm>
          <a:prstGeom prst="rect">
            <a:avLst/>
          </a:prstGeom>
          <a:noFill/>
        </p:spPr>
        <p:txBody>
          <a:bodyPr wrap="square" rtlCol="0">
            <a:noAutofit/>
          </a:bodyPr>
          <a:lstStyle/>
          <a:p>
            <a:r>
              <a:rPr lang="en-GB" sz="1125" b="1">
                <a:solidFill>
                  <a:schemeClr val="tx2"/>
                </a:solidFill>
                <a:latin typeface="Calibri" panose="020F0502020204030204" pitchFamily="34" charset="0"/>
                <a:cs typeface="Calibri" panose="020F0502020204030204" pitchFamily="34" charset="0"/>
              </a:rPr>
              <a:t>Has the matter been raised at this or another committee/</a:t>
            </a:r>
            <a:r>
              <a:rPr lang="en-GB" sz="1125" b="1" err="1">
                <a:solidFill>
                  <a:schemeClr val="tx2"/>
                </a:solidFill>
                <a:latin typeface="Calibri" panose="020F0502020204030204" pitchFamily="34" charset="0"/>
                <a:cs typeface="Calibri" panose="020F0502020204030204" pitchFamily="34" charset="0"/>
              </a:rPr>
              <a:t>CMT</a:t>
            </a:r>
            <a:r>
              <a:rPr lang="en-GB" sz="1125" b="1">
                <a:solidFill>
                  <a:schemeClr val="tx2"/>
                </a:solidFill>
                <a:latin typeface="Calibri" panose="020F0502020204030204" pitchFamily="34" charset="0"/>
                <a:cs typeface="Calibri" panose="020F0502020204030204" pitchFamily="34" charset="0"/>
              </a:rPr>
              <a:t>/Board before?</a:t>
            </a:r>
          </a:p>
        </p:txBody>
      </p:sp>
      <p:cxnSp>
        <p:nvCxnSpPr>
          <p:cNvPr id="26" name="Straight Connector 25">
            <a:extLst>
              <a:ext uri="{FF2B5EF4-FFF2-40B4-BE49-F238E27FC236}">
                <a16:creationId xmlns:a16="http://schemas.microsoft.com/office/drawing/2014/main" id="{9FCD8793-B9E4-2545-1653-4B4A6478E81E}"/>
              </a:ext>
            </a:extLst>
          </p:cNvPr>
          <p:cNvCxnSpPr/>
          <p:nvPr/>
        </p:nvCxnSpPr>
        <p:spPr>
          <a:xfrm>
            <a:off x="1912859" y="3346050"/>
            <a:ext cx="2414139"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E3450C9C-3E51-D47C-C2A0-2EDC07FA11B7}"/>
              </a:ext>
            </a:extLst>
          </p:cNvPr>
          <p:cNvSpPr txBox="1"/>
          <p:nvPr/>
        </p:nvSpPr>
        <p:spPr>
          <a:xfrm>
            <a:off x="4713516" y="1916304"/>
            <a:ext cx="1357313" cy="253916"/>
          </a:xfrm>
          <a:prstGeom prst="rect">
            <a:avLst/>
          </a:prstGeom>
          <a:noFill/>
        </p:spPr>
        <p:txBody>
          <a:bodyPr wrap="square">
            <a:spAutoFit/>
          </a:bodyPr>
          <a:lstStyle/>
          <a:p>
            <a:r>
              <a:rPr lang="en-GB" sz="1050" b="1">
                <a:solidFill>
                  <a:schemeClr val="accent1"/>
                </a:solidFill>
                <a:latin typeface="Calibri" panose="020F0502020204030204" pitchFamily="34" charset="0"/>
                <a:cs typeface="Calibri" panose="020F0502020204030204" pitchFamily="34" charset="0"/>
              </a:rPr>
              <a:t>KEY ISSUES</a:t>
            </a:r>
          </a:p>
        </p:txBody>
      </p:sp>
      <p:pic>
        <p:nvPicPr>
          <p:cNvPr id="39" name="Graphic 38">
            <a:extLst>
              <a:ext uri="{FF2B5EF4-FFF2-40B4-BE49-F238E27FC236}">
                <a16:creationId xmlns:a16="http://schemas.microsoft.com/office/drawing/2014/main" id="{07B92090-CE1E-C8C4-81DC-798D32552D0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12860" y="1953353"/>
            <a:ext cx="175957" cy="234609"/>
          </a:xfrm>
          <a:prstGeom prst="rect">
            <a:avLst/>
          </a:prstGeom>
        </p:spPr>
      </p:pic>
      <p:pic>
        <p:nvPicPr>
          <p:cNvPr id="42" name="Graphic 41">
            <a:extLst>
              <a:ext uri="{FF2B5EF4-FFF2-40B4-BE49-F238E27FC236}">
                <a16:creationId xmlns:a16="http://schemas.microsoft.com/office/drawing/2014/main" id="{4026EB7B-B8F2-8981-E76F-8AEB8912A5E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69756" y="1975804"/>
            <a:ext cx="147212" cy="196282"/>
          </a:xfrm>
          <a:prstGeom prst="rect">
            <a:avLst/>
          </a:prstGeom>
        </p:spPr>
      </p:pic>
      <p:sp>
        <p:nvSpPr>
          <p:cNvPr id="43" name="Text Placeholder 34">
            <a:extLst>
              <a:ext uri="{FF2B5EF4-FFF2-40B4-BE49-F238E27FC236}">
                <a16:creationId xmlns:a16="http://schemas.microsoft.com/office/drawing/2014/main" id="{6CD2863E-B8A9-57A2-34D9-0E9FE28F2E76}"/>
              </a:ext>
            </a:extLst>
          </p:cNvPr>
          <p:cNvSpPr>
            <a:spLocks noGrp="1"/>
          </p:cNvSpPr>
          <p:nvPr>
            <p:ph type="body" sz="quarter" idx="14" hasCustomPrompt="1"/>
          </p:nvPr>
        </p:nvSpPr>
        <p:spPr>
          <a:xfrm>
            <a:off x="4812799" y="2847275"/>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one</a:t>
            </a:r>
          </a:p>
        </p:txBody>
      </p:sp>
      <p:sp>
        <p:nvSpPr>
          <p:cNvPr id="44" name="Rounded Rectangle 43">
            <a:extLst>
              <a:ext uri="{FF2B5EF4-FFF2-40B4-BE49-F238E27FC236}">
                <a16:creationId xmlns:a16="http://schemas.microsoft.com/office/drawing/2014/main" id="{9253F5E1-3A9B-2234-415E-9C8B2F775BCE}"/>
              </a:ext>
            </a:extLst>
          </p:cNvPr>
          <p:cNvSpPr/>
          <p:nvPr/>
        </p:nvSpPr>
        <p:spPr>
          <a:xfrm>
            <a:off x="4564313" y="2879922"/>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1</a:t>
            </a:r>
          </a:p>
        </p:txBody>
      </p:sp>
      <p:sp>
        <p:nvSpPr>
          <p:cNvPr id="46" name="Text Placeholder 34">
            <a:extLst>
              <a:ext uri="{FF2B5EF4-FFF2-40B4-BE49-F238E27FC236}">
                <a16:creationId xmlns:a16="http://schemas.microsoft.com/office/drawing/2014/main" id="{7E3BBC15-11FB-4F95-7B83-D6030783353F}"/>
              </a:ext>
            </a:extLst>
          </p:cNvPr>
          <p:cNvSpPr>
            <a:spLocks noGrp="1"/>
          </p:cNvSpPr>
          <p:nvPr>
            <p:ph type="body" sz="quarter" idx="15" hasCustomPrompt="1"/>
          </p:nvPr>
        </p:nvSpPr>
        <p:spPr>
          <a:xfrm>
            <a:off x="4812799" y="3573708"/>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two</a:t>
            </a:r>
          </a:p>
        </p:txBody>
      </p:sp>
      <p:sp>
        <p:nvSpPr>
          <p:cNvPr id="47" name="Rounded Rectangle 46">
            <a:extLst>
              <a:ext uri="{FF2B5EF4-FFF2-40B4-BE49-F238E27FC236}">
                <a16:creationId xmlns:a16="http://schemas.microsoft.com/office/drawing/2014/main" id="{E42990F3-C878-6A05-1E8E-65310D513AF9}"/>
              </a:ext>
            </a:extLst>
          </p:cNvPr>
          <p:cNvSpPr/>
          <p:nvPr/>
        </p:nvSpPr>
        <p:spPr>
          <a:xfrm>
            <a:off x="4564313" y="3606355"/>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2</a:t>
            </a:r>
          </a:p>
        </p:txBody>
      </p:sp>
      <p:sp>
        <p:nvSpPr>
          <p:cNvPr id="51" name="Text Placeholder 34">
            <a:extLst>
              <a:ext uri="{FF2B5EF4-FFF2-40B4-BE49-F238E27FC236}">
                <a16:creationId xmlns:a16="http://schemas.microsoft.com/office/drawing/2014/main" id="{641D8D4A-DCD4-3BAC-9314-970F7E7A0390}"/>
              </a:ext>
            </a:extLst>
          </p:cNvPr>
          <p:cNvSpPr>
            <a:spLocks noGrp="1"/>
          </p:cNvSpPr>
          <p:nvPr>
            <p:ph type="body" sz="quarter" idx="16" hasCustomPrompt="1"/>
          </p:nvPr>
        </p:nvSpPr>
        <p:spPr>
          <a:xfrm>
            <a:off x="4812799" y="4317285"/>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three</a:t>
            </a:r>
          </a:p>
        </p:txBody>
      </p:sp>
      <p:sp>
        <p:nvSpPr>
          <p:cNvPr id="52" name="Rounded Rectangle 51">
            <a:extLst>
              <a:ext uri="{FF2B5EF4-FFF2-40B4-BE49-F238E27FC236}">
                <a16:creationId xmlns:a16="http://schemas.microsoft.com/office/drawing/2014/main" id="{C457CF88-29E3-EB45-4E17-DB91168CEF24}"/>
              </a:ext>
            </a:extLst>
          </p:cNvPr>
          <p:cNvSpPr/>
          <p:nvPr/>
        </p:nvSpPr>
        <p:spPr>
          <a:xfrm>
            <a:off x="4564313" y="4349932"/>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3</a:t>
            </a:r>
          </a:p>
        </p:txBody>
      </p:sp>
      <p:sp>
        <p:nvSpPr>
          <p:cNvPr id="53" name="Text Placeholder 34">
            <a:extLst>
              <a:ext uri="{FF2B5EF4-FFF2-40B4-BE49-F238E27FC236}">
                <a16:creationId xmlns:a16="http://schemas.microsoft.com/office/drawing/2014/main" id="{C94954BB-8164-65D2-80DF-FE3558D63D82}"/>
              </a:ext>
            </a:extLst>
          </p:cNvPr>
          <p:cNvSpPr>
            <a:spLocks noGrp="1"/>
          </p:cNvSpPr>
          <p:nvPr>
            <p:ph type="body" sz="quarter" idx="17" hasCustomPrompt="1"/>
          </p:nvPr>
        </p:nvSpPr>
        <p:spPr>
          <a:xfrm>
            <a:off x="4812799" y="5064805"/>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four</a:t>
            </a:r>
          </a:p>
        </p:txBody>
      </p:sp>
      <p:sp>
        <p:nvSpPr>
          <p:cNvPr id="54" name="Rounded Rectangle 53">
            <a:extLst>
              <a:ext uri="{FF2B5EF4-FFF2-40B4-BE49-F238E27FC236}">
                <a16:creationId xmlns:a16="http://schemas.microsoft.com/office/drawing/2014/main" id="{7EAF3862-FB03-DFB2-593E-7B51CB491E8F}"/>
              </a:ext>
            </a:extLst>
          </p:cNvPr>
          <p:cNvSpPr/>
          <p:nvPr/>
        </p:nvSpPr>
        <p:spPr>
          <a:xfrm>
            <a:off x="4564313" y="5097452"/>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4</a:t>
            </a:r>
          </a:p>
        </p:txBody>
      </p:sp>
      <p:sp>
        <p:nvSpPr>
          <p:cNvPr id="58" name="Text Placeholder 34">
            <a:extLst>
              <a:ext uri="{FF2B5EF4-FFF2-40B4-BE49-F238E27FC236}">
                <a16:creationId xmlns:a16="http://schemas.microsoft.com/office/drawing/2014/main" id="{2A1F5F7E-EBD5-CB54-2575-D677AFC58D70}"/>
              </a:ext>
            </a:extLst>
          </p:cNvPr>
          <p:cNvSpPr>
            <a:spLocks noGrp="1"/>
          </p:cNvSpPr>
          <p:nvPr>
            <p:ph type="body" sz="quarter" idx="18" hasCustomPrompt="1"/>
          </p:nvPr>
        </p:nvSpPr>
        <p:spPr>
          <a:xfrm>
            <a:off x="4812799" y="5795545"/>
            <a:ext cx="4063228" cy="612445"/>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Point five</a:t>
            </a:r>
          </a:p>
        </p:txBody>
      </p:sp>
      <p:sp>
        <p:nvSpPr>
          <p:cNvPr id="62" name="Rounded Rectangle 61">
            <a:extLst>
              <a:ext uri="{FF2B5EF4-FFF2-40B4-BE49-F238E27FC236}">
                <a16:creationId xmlns:a16="http://schemas.microsoft.com/office/drawing/2014/main" id="{465FE954-DBEE-1FE1-2300-9805AF721626}"/>
              </a:ext>
            </a:extLst>
          </p:cNvPr>
          <p:cNvSpPr/>
          <p:nvPr/>
        </p:nvSpPr>
        <p:spPr>
          <a:xfrm>
            <a:off x="4564313" y="5828192"/>
            <a:ext cx="209333" cy="279111"/>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b="1">
                <a:latin typeface="Calibri" panose="020F0502020204030204" pitchFamily="34" charset="0"/>
                <a:cs typeface="Calibri" panose="020F0502020204030204" pitchFamily="34" charset="0"/>
              </a:rPr>
              <a:t>5</a:t>
            </a:r>
          </a:p>
        </p:txBody>
      </p:sp>
      <p:sp>
        <p:nvSpPr>
          <p:cNvPr id="67" name="TextBox 66">
            <a:extLst>
              <a:ext uri="{FF2B5EF4-FFF2-40B4-BE49-F238E27FC236}">
                <a16:creationId xmlns:a16="http://schemas.microsoft.com/office/drawing/2014/main" id="{CE7B0457-4115-70B9-0ADB-981C8C612F57}"/>
              </a:ext>
            </a:extLst>
          </p:cNvPr>
          <p:cNvSpPr txBox="1"/>
          <p:nvPr/>
        </p:nvSpPr>
        <p:spPr>
          <a:xfrm>
            <a:off x="4515597" y="2247505"/>
            <a:ext cx="4063228" cy="612445"/>
          </a:xfrm>
          <a:prstGeom prst="rect">
            <a:avLst/>
          </a:prstGeom>
          <a:noFill/>
        </p:spPr>
        <p:txBody>
          <a:bodyPr wrap="square" rtlCol="0">
            <a:noAutofit/>
          </a:bodyPr>
          <a:lstStyle/>
          <a:p>
            <a:r>
              <a:rPr lang="en-GB" sz="1125" b="1">
                <a:solidFill>
                  <a:schemeClr val="tx2"/>
                </a:solidFill>
                <a:latin typeface="Calibri" panose="020F0502020204030204" pitchFamily="34" charset="0"/>
                <a:cs typeface="Calibri" panose="020F0502020204030204" pitchFamily="34" charset="0"/>
              </a:rPr>
              <a:t>What are the Top 5 key points that the committee must be aware of, or consider for approval?</a:t>
            </a:r>
          </a:p>
        </p:txBody>
      </p:sp>
      <p:sp>
        <p:nvSpPr>
          <p:cNvPr id="68" name="Text Placeholder 34">
            <a:extLst>
              <a:ext uri="{FF2B5EF4-FFF2-40B4-BE49-F238E27FC236}">
                <a16:creationId xmlns:a16="http://schemas.microsoft.com/office/drawing/2014/main" id="{5DB42E21-3979-A59B-3092-98DE0DF63011}"/>
              </a:ext>
            </a:extLst>
          </p:cNvPr>
          <p:cNvSpPr>
            <a:spLocks noGrp="1"/>
          </p:cNvSpPr>
          <p:nvPr>
            <p:ph type="body" sz="quarter" idx="19" hasCustomPrompt="1"/>
          </p:nvPr>
        </p:nvSpPr>
        <p:spPr>
          <a:xfrm>
            <a:off x="291599" y="4324689"/>
            <a:ext cx="4063228" cy="2083301"/>
          </a:xfrm>
          <a:prstGeom prst="rect">
            <a:avLst/>
          </a:prstGeom>
        </p:spPr>
        <p:txBody>
          <a:bodyPr/>
          <a:lstStyle>
            <a:lvl1pPr marL="0" marR="0" indent="0" algn="l" defTabSz="685800" rtl="0" eaLnBrk="1" fontAlgn="auto" latinLnBrk="0" hangingPunct="1">
              <a:lnSpc>
                <a:spcPct val="90000"/>
              </a:lnSpc>
              <a:spcBef>
                <a:spcPts val="0"/>
              </a:spcBef>
              <a:spcAft>
                <a:spcPts val="0"/>
              </a:spcAft>
              <a:buClr>
                <a:schemeClr val="accent2"/>
              </a:buClr>
              <a:buSzTx/>
              <a:buFont typeface="Arial" panose="020B0604020202020204" pitchFamily="34" charset="0"/>
              <a:buNone/>
              <a:tabLst/>
              <a:defRPr sz="1350" u="none">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What is being recommended? What options do we have? What are the expectations of meeting members to move this forward? Please think in terms of what is needed in the near term to unlock/progress this?</a:t>
            </a:r>
          </a:p>
        </p:txBody>
      </p:sp>
      <p:pic>
        <p:nvPicPr>
          <p:cNvPr id="90" name="Graphic 89">
            <a:extLst>
              <a:ext uri="{FF2B5EF4-FFF2-40B4-BE49-F238E27FC236}">
                <a16:creationId xmlns:a16="http://schemas.microsoft.com/office/drawing/2014/main" id="{734FA223-C605-D98B-B645-34ED48D075F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8865" y="4020014"/>
            <a:ext cx="178209" cy="237612"/>
          </a:xfrm>
          <a:prstGeom prst="rect">
            <a:avLst/>
          </a:prstGeom>
        </p:spPr>
      </p:pic>
    </p:spTree>
    <p:extLst>
      <p:ext uri="{BB962C8B-B14F-4D97-AF65-F5344CB8AC3E}">
        <p14:creationId xmlns:p14="http://schemas.microsoft.com/office/powerpoint/2010/main" val="258704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3A38708-F0A7-8B5B-7F5A-6BF8686E679C}"/>
              </a:ext>
            </a:extLst>
          </p:cNvPr>
          <p:cNvGrpSpPr/>
          <p:nvPr/>
        </p:nvGrpSpPr>
        <p:grpSpPr>
          <a:xfrm>
            <a:off x="-1" y="-4247"/>
            <a:ext cx="9144002" cy="6862247"/>
            <a:chOff x="-2" y="-4247"/>
            <a:chExt cx="12192003" cy="6862247"/>
          </a:xfrm>
        </p:grpSpPr>
        <p:grpSp>
          <p:nvGrpSpPr>
            <p:cNvPr id="16" name="Group 15">
              <a:extLst>
                <a:ext uri="{FF2B5EF4-FFF2-40B4-BE49-F238E27FC236}">
                  <a16:creationId xmlns:a16="http://schemas.microsoft.com/office/drawing/2014/main" id="{E39C9212-04DC-987B-7626-66D52A6FA3A4}"/>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7" name="Rectangle 16">
                <a:extLst>
                  <a:ext uri="{FF2B5EF4-FFF2-40B4-BE49-F238E27FC236}">
                    <a16:creationId xmlns:a16="http://schemas.microsoft.com/office/drawing/2014/main" id="{1664D78C-D296-1E9B-B9F2-AB3A315313AF}"/>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34693D3C-88B5-CF0D-45B8-8CD24051929E}"/>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00F696B-3649-61FE-64CD-7E9917BD61C9}"/>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1601E96-E640-83B7-B366-EAD4CE7F28DD}"/>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2" name="Group 21">
              <a:extLst>
                <a:ext uri="{FF2B5EF4-FFF2-40B4-BE49-F238E27FC236}">
                  <a16:creationId xmlns:a16="http://schemas.microsoft.com/office/drawing/2014/main" id="{42EC5343-FF88-FC6C-FADE-98AEA1E4B7D5}"/>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23" name="Rectangle 22">
                <a:extLst>
                  <a:ext uri="{FF2B5EF4-FFF2-40B4-BE49-F238E27FC236}">
                    <a16:creationId xmlns:a16="http://schemas.microsoft.com/office/drawing/2014/main" id="{F0A59CC7-4DEB-7992-2E73-2375DF879349}"/>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D510655-C71F-B6A4-6A67-BFE391300FED}"/>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3967801-B0B4-94B6-CA12-410FA78E00E9}"/>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508395B-0BE0-A988-476F-29DFD8F3EF3F}"/>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8" name="Text Placeholder 37">
            <a:extLst>
              <a:ext uri="{FF2B5EF4-FFF2-40B4-BE49-F238E27FC236}">
                <a16:creationId xmlns:a16="http://schemas.microsoft.com/office/drawing/2014/main" id="{DC5FD6F5-113A-B22D-641B-A548C920672D}"/>
              </a:ext>
            </a:extLst>
          </p:cNvPr>
          <p:cNvSpPr>
            <a:spLocks noGrp="1"/>
          </p:cNvSpPr>
          <p:nvPr>
            <p:ph type="body" sz="quarter" idx="13" hasCustomPrompt="1"/>
          </p:nvPr>
        </p:nvSpPr>
        <p:spPr>
          <a:xfrm>
            <a:off x="359256" y="4644722"/>
            <a:ext cx="5942484" cy="369332"/>
          </a:xfrm>
          <a:prstGeom prst="rect">
            <a:avLst/>
          </a:prstGeom>
        </p:spPr>
        <p:txBody>
          <a:bodyPr anchor="ctr">
            <a:normAutofit/>
          </a:bodyPr>
          <a:lstStyle>
            <a:lvl1pPr marL="0" indent="0" algn="l">
              <a:buNone/>
              <a:defRPr sz="1350" spc="225">
                <a:solidFill>
                  <a:schemeClr val="tx1"/>
                </a:solidFill>
                <a:latin typeface="Calibri" panose="020F0502020204030204" pitchFamily="34" charset="0"/>
                <a:cs typeface="Calibri" panose="020F0502020204030204" pitchFamily="34" charset="0"/>
              </a:defRPr>
            </a:lvl1pPr>
            <a:lvl2pPr marL="342900" indent="0" algn="ctr">
              <a:buNone/>
              <a:defRPr sz="1350">
                <a:solidFill>
                  <a:schemeClr val="bg1"/>
                </a:solidFill>
                <a:latin typeface="Calibri" panose="020F0502020204030204" pitchFamily="34" charset="0"/>
                <a:cs typeface="Calibri" panose="020F0502020204030204" pitchFamily="34" charset="0"/>
              </a:defRPr>
            </a:lvl2pPr>
            <a:lvl3pPr marL="685800" indent="0" algn="ctr">
              <a:buNone/>
              <a:defRPr sz="1350">
                <a:solidFill>
                  <a:schemeClr val="bg1"/>
                </a:solidFill>
                <a:latin typeface="Calibri" panose="020F0502020204030204" pitchFamily="34" charset="0"/>
                <a:cs typeface="Calibri" panose="020F0502020204030204" pitchFamily="34" charset="0"/>
              </a:defRPr>
            </a:lvl3pPr>
            <a:lvl4pPr marL="1028700" indent="0" algn="ctr">
              <a:buNone/>
              <a:defRPr sz="1350">
                <a:solidFill>
                  <a:schemeClr val="bg1"/>
                </a:solidFill>
                <a:latin typeface="Calibri" panose="020F0502020204030204" pitchFamily="34" charset="0"/>
                <a:cs typeface="Calibri" panose="020F0502020204030204" pitchFamily="34" charset="0"/>
              </a:defRPr>
            </a:lvl4pPr>
            <a:lvl5pPr marL="1371600" indent="0" algn="ctr">
              <a:buNone/>
              <a:defRPr sz="1350">
                <a:solidFill>
                  <a:schemeClr val="bg1"/>
                </a:solidFill>
                <a:latin typeface="Calibri" panose="020F0502020204030204" pitchFamily="34" charset="0"/>
                <a:cs typeface="Calibri" panose="020F0502020204030204" pitchFamily="34" charset="0"/>
              </a:defRPr>
            </a:lvl5pPr>
          </a:lstStyle>
          <a:p>
            <a:pPr lvl="0"/>
            <a:r>
              <a:rPr lang="en-GB"/>
              <a:t>00.00.00</a:t>
            </a:r>
          </a:p>
        </p:txBody>
      </p:sp>
      <p:sp>
        <p:nvSpPr>
          <p:cNvPr id="33" name="Title 32">
            <a:extLst>
              <a:ext uri="{FF2B5EF4-FFF2-40B4-BE49-F238E27FC236}">
                <a16:creationId xmlns:a16="http://schemas.microsoft.com/office/drawing/2014/main" id="{E58B67BE-DBB1-790B-A6FA-1FA5995B1F44}"/>
              </a:ext>
            </a:extLst>
          </p:cNvPr>
          <p:cNvSpPr>
            <a:spLocks noGrp="1"/>
          </p:cNvSpPr>
          <p:nvPr>
            <p:ph type="title" hasCustomPrompt="1"/>
          </p:nvPr>
        </p:nvSpPr>
        <p:spPr>
          <a:xfrm>
            <a:off x="373380" y="1207029"/>
            <a:ext cx="5928360" cy="1325563"/>
          </a:xfrm>
          <a:prstGeom prst="rect">
            <a:avLst/>
          </a:prstGeom>
        </p:spPr>
        <p:txBody>
          <a:bodyPr anchor="ctr">
            <a:noAutofit/>
          </a:bodyPr>
          <a:lstStyle>
            <a:lvl1pPr>
              <a:defRPr sz="2850" b="1">
                <a:solidFill>
                  <a:schemeClr val="accent1"/>
                </a:solidFill>
                <a:latin typeface="Calibri" panose="020F0502020204030204" pitchFamily="34" charset="0"/>
                <a:cs typeface="Calibri" panose="020F0502020204030204" pitchFamily="34" charset="0"/>
              </a:defRPr>
            </a:lvl1pPr>
          </a:lstStyle>
          <a:p>
            <a:r>
              <a:rPr lang="en-GB"/>
              <a:t>Presentation title to go here</a:t>
            </a:r>
          </a:p>
        </p:txBody>
      </p:sp>
      <p:sp>
        <p:nvSpPr>
          <p:cNvPr id="51" name="Text Placeholder 50">
            <a:extLst>
              <a:ext uri="{FF2B5EF4-FFF2-40B4-BE49-F238E27FC236}">
                <a16:creationId xmlns:a16="http://schemas.microsoft.com/office/drawing/2014/main" id="{02C123ED-4779-B09F-A782-5D7DA346C3AF}"/>
              </a:ext>
            </a:extLst>
          </p:cNvPr>
          <p:cNvSpPr>
            <a:spLocks noGrp="1"/>
          </p:cNvSpPr>
          <p:nvPr>
            <p:ph type="body" sz="quarter" idx="17" hasCustomPrompt="1"/>
          </p:nvPr>
        </p:nvSpPr>
        <p:spPr>
          <a:xfrm>
            <a:off x="359257" y="2914308"/>
            <a:ext cx="5942484" cy="580456"/>
          </a:xfrm>
          <a:prstGeom prst="rect">
            <a:avLst/>
          </a:prstGeom>
        </p:spPr>
        <p:txBody>
          <a:bodyPr anchor="ctr"/>
          <a:lstStyle>
            <a:lvl1pPr marL="0" indent="0">
              <a:buNone/>
              <a:defRPr sz="2550">
                <a:solidFill>
                  <a:schemeClr val="tx2"/>
                </a:solidFill>
                <a:latin typeface="Calibri" panose="020F0502020204030204" pitchFamily="34" charset="0"/>
                <a:cs typeface="Calibri" panose="020F0502020204030204" pitchFamily="34" charset="0"/>
              </a:defRPr>
            </a:lvl1pPr>
          </a:lstStyle>
          <a:p>
            <a:pPr lvl="0"/>
            <a:r>
              <a:rPr lang="en-GB"/>
              <a:t>Name</a:t>
            </a:r>
          </a:p>
        </p:txBody>
      </p:sp>
      <p:sp>
        <p:nvSpPr>
          <p:cNvPr id="53" name="Text Placeholder 50">
            <a:extLst>
              <a:ext uri="{FF2B5EF4-FFF2-40B4-BE49-F238E27FC236}">
                <a16:creationId xmlns:a16="http://schemas.microsoft.com/office/drawing/2014/main" id="{A72CB009-0A1E-DAAB-71B6-E345B4B254E3}"/>
              </a:ext>
            </a:extLst>
          </p:cNvPr>
          <p:cNvSpPr>
            <a:spLocks noGrp="1"/>
          </p:cNvSpPr>
          <p:nvPr>
            <p:ph type="body" sz="quarter" idx="18" hasCustomPrompt="1"/>
          </p:nvPr>
        </p:nvSpPr>
        <p:spPr>
          <a:xfrm>
            <a:off x="359257" y="3518042"/>
            <a:ext cx="5942484" cy="580456"/>
          </a:xfrm>
          <a:prstGeom prst="rect">
            <a:avLst/>
          </a:prstGeom>
        </p:spPr>
        <p:txBody>
          <a:bodyPr anchor="ctr"/>
          <a:lstStyle>
            <a:lvl1pPr marL="0" indent="0">
              <a:buNone/>
              <a:defRPr sz="2400" i="1">
                <a:solidFill>
                  <a:schemeClr val="accent2"/>
                </a:solidFill>
                <a:latin typeface="Calibri" panose="020F0502020204030204" pitchFamily="34" charset="0"/>
                <a:cs typeface="Calibri" panose="020F0502020204030204" pitchFamily="34" charset="0"/>
              </a:defRPr>
            </a:lvl1pPr>
          </a:lstStyle>
          <a:p>
            <a:pPr lvl="0"/>
            <a:r>
              <a:rPr lang="en-GB"/>
              <a:t>Role Title</a:t>
            </a:r>
          </a:p>
        </p:txBody>
      </p:sp>
      <p:sp>
        <p:nvSpPr>
          <p:cNvPr id="3" name="Slide Number Placeholder 2">
            <a:extLst>
              <a:ext uri="{FF2B5EF4-FFF2-40B4-BE49-F238E27FC236}">
                <a16:creationId xmlns:a16="http://schemas.microsoft.com/office/drawing/2014/main" id="{FFFF345B-D26B-BB09-50BE-682B7204C44B}"/>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chemeClr val="tx1"/>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pic>
        <p:nvPicPr>
          <p:cNvPr id="5" name="Graphic 4">
            <a:extLst>
              <a:ext uri="{FF2B5EF4-FFF2-40B4-BE49-F238E27FC236}">
                <a16:creationId xmlns:a16="http://schemas.microsoft.com/office/drawing/2014/main" id="{1EC9FF95-14E4-3F98-7280-448B1EF489D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21243" y="801242"/>
            <a:ext cx="2397569" cy="2483320"/>
          </a:xfrm>
          <a:prstGeom prst="rect">
            <a:avLst/>
          </a:prstGeom>
        </p:spPr>
      </p:pic>
    </p:spTree>
    <p:extLst>
      <p:ext uri="{BB962C8B-B14F-4D97-AF65-F5344CB8AC3E}">
        <p14:creationId xmlns:p14="http://schemas.microsoft.com/office/powerpoint/2010/main" val="3379059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HSCP">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3A38708-F0A7-8B5B-7F5A-6BF8686E679C}"/>
              </a:ext>
            </a:extLst>
          </p:cNvPr>
          <p:cNvGrpSpPr/>
          <p:nvPr/>
        </p:nvGrpSpPr>
        <p:grpSpPr>
          <a:xfrm>
            <a:off x="-1" y="-4247"/>
            <a:ext cx="9144002" cy="6862247"/>
            <a:chOff x="-2" y="-4247"/>
            <a:chExt cx="12192003" cy="6862247"/>
          </a:xfrm>
        </p:grpSpPr>
        <p:grpSp>
          <p:nvGrpSpPr>
            <p:cNvPr id="16" name="Group 15">
              <a:extLst>
                <a:ext uri="{FF2B5EF4-FFF2-40B4-BE49-F238E27FC236}">
                  <a16:creationId xmlns:a16="http://schemas.microsoft.com/office/drawing/2014/main" id="{E39C9212-04DC-987B-7626-66D52A6FA3A4}"/>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7" name="Rectangle 16">
                <a:extLst>
                  <a:ext uri="{FF2B5EF4-FFF2-40B4-BE49-F238E27FC236}">
                    <a16:creationId xmlns:a16="http://schemas.microsoft.com/office/drawing/2014/main" id="{1664D78C-D296-1E9B-B9F2-AB3A315313AF}"/>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34693D3C-88B5-CF0D-45B8-8CD24051929E}"/>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00F696B-3649-61FE-64CD-7E9917BD61C9}"/>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1601E96-E640-83B7-B366-EAD4CE7F28DD}"/>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2" name="Group 21">
              <a:extLst>
                <a:ext uri="{FF2B5EF4-FFF2-40B4-BE49-F238E27FC236}">
                  <a16:creationId xmlns:a16="http://schemas.microsoft.com/office/drawing/2014/main" id="{42EC5343-FF88-FC6C-FADE-98AEA1E4B7D5}"/>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23" name="Rectangle 22">
                <a:extLst>
                  <a:ext uri="{FF2B5EF4-FFF2-40B4-BE49-F238E27FC236}">
                    <a16:creationId xmlns:a16="http://schemas.microsoft.com/office/drawing/2014/main" id="{F0A59CC7-4DEB-7992-2E73-2375DF879349}"/>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D510655-C71F-B6A4-6A67-BFE391300FED}"/>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3967801-B0B4-94B6-CA12-410FA78E00E9}"/>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508395B-0BE0-A988-476F-29DFD8F3EF3F}"/>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38" name="Text Placeholder 37">
            <a:extLst>
              <a:ext uri="{FF2B5EF4-FFF2-40B4-BE49-F238E27FC236}">
                <a16:creationId xmlns:a16="http://schemas.microsoft.com/office/drawing/2014/main" id="{DC5FD6F5-113A-B22D-641B-A548C920672D}"/>
              </a:ext>
            </a:extLst>
          </p:cNvPr>
          <p:cNvSpPr>
            <a:spLocks noGrp="1"/>
          </p:cNvSpPr>
          <p:nvPr>
            <p:ph type="body" sz="quarter" idx="13" hasCustomPrompt="1"/>
          </p:nvPr>
        </p:nvSpPr>
        <p:spPr>
          <a:xfrm>
            <a:off x="359256" y="4149093"/>
            <a:ext cx="5942484" cy="369332"/>
          </a:xfrm>
          <a:prstGeom prst="rect">
            <a:avLst/>
          </a:prstGeom>
        </p:spPr>
        <p:txBody>
          <a:bodyPr anchor="ctr">
            <a:normAutofit/>
          </a:bodyPr>
          <a:lstStyle>
            <a:lvl1pPr marL="0" indent="0" algn="l">
              <a:buNone/>
              <a:defRPr sz="1350" spc="225">
                <a:solidFill>
                  <a:schemeClr val="tx1"/>
                </a:solidFill>
                <a:latin typeface="Calibri" panose="020F0502020204030204" pitchFamily="34" charset="0"/>
                <a:cs typeface="Calibri" panose="020F0502020204030204" pitchFamily="34" charset="0"/>
              </a:defRPr>
            </a:lvl1pPr>
            <a:lvl2pPr marL="342900" indent="0" algn="ctr">
              <a:buNone/>
              <a:defRPr sz="1350">
                <a:solidFill>
                  <a:schemeClr val="bg1"/>
                </a:solidFill>
                <a:latin typeface="Calibri" panose="020F0502020204030204" pitchFamily="34" charset="0"/>
                <a:cs typeface="Calibri" panose="020F0502020204030204" pitchFamily="34" charset="0"/>
              </a:defRPr>
            </a:lvl2pPr>
            <a:lvl3pPr marL="685800" indent="0" algn="ctr">
              <a:buNone/>
              <a:defRPr sz="1350">
                <a:solidFill>
                  <a:schemeClr val="bg1"/>
                </a:solidFill>
                <a:latin typeface="Calibri" panose="020F0502020204030204" pitchFamily="34" charset="0"/>
                <a:cs typeface="Calibri" panose="020F0502020204030204" pitchFamily="34" charset="0"/>
              </a:defRPr>
            </a:lvl3pPr>
            <a:lvl4pPr marL="1028700" indent="0" algn="ctr">
              <a:buNone/>
              <a:defRPr sz="1350">
                <a:solidFill>
                  <a:schemeClr val="bg1"/>
                </a:solidFill>
                <a:latin typeface="Calibri" panose="020F0502020204030204" pitchFamily="34" charset="0"/>
                <a:cs typeface="Calibri" panose="020F0502020204030204" pitchFamily="34" charset="0"/>
              </a:defRPr>
            </a:lvl4pPr>
            <a:lvl5pPr marL="1371600" indent="0" algn="ctr">
              <a:buNone/>
              <a:defRPr sz="1350">
                <a:solidFill>
                  <a:schemeClr val="bg1"/>
                </a:solidFill>
                <a:latin typeface="Calibri" panose="020F0502020204030204" pitchFamily="34" charset="0"/>
                <a:cs typeface="Calibri" panose="020F0502020204030204" pitchFamily="34" charset="0"/>
              </a:defRPr>
            </a:lvl5pPr>
          </a:lstStyle>
          <a:p>
            <a:pPr lvl="0"/>
            <a:r>
              <a:rPr lang="en-GB"/>
              <a:t>00.00.00</a:t>
            </a:r>
          </a:p>
        </p:txBody>
      </p:sp>
      <p:sp>
        <p:nvSpPr>
          <p:cNvPr id="33" name="Title 32">
            <a:extLst>
              <a:ext uri="{FF2B5EF4-FFF2-40B4-BE49-F238E27FC236}">
                <a16:creationId xmlns:a16="http://schemas.microsoft.com/office/drawing/2014/main" id="{E58B67BE-DBB1-790B-A6FA-1FA5995B1F44}"/>
              </a:ext>
            </a:extLst>
          </p:cNvPr>
          <p:cNvSpPr>
            <a:spLocks noGrp="1"/>
          </p:cNvSpPr>
          <p:nvPr>
            <p:ph type="title" hasCustomPrompt="1"/>
          </p:nvPr>
        </p:nvSpPr>
        <p:spPr>
          <a:xfrm>
            <a:off x="373380" y="711400"/>
            <a:ext cx="5928360" cy="1325563"/>
          </a:xfrm>
          <a:prstGeom prst="rect">
            <a:avLst/>
          </a:prstGeom>
        </p:spPr>
        <p:txBody>
          <a:bodyPr anchor="ctr">
            <a:noAutofit/>
          </a:bodyPr>
          <a:lstStyle>
            <a:lvl1pPr>
              <a:defRPr sz="2850" b="1">
                <a:solidFill>
                  <a:schemeClr val="accent1"/>
                </a:solidFill>
                <a:latin typeface="Calibri" panose="020F0502020204030204" pitchFamily="34" charset="0"/>
                <a:cs typeface="Calibri" panose="020F0502020204030204" pitchFamily="34" charset="0"/>
              </a:defRPr>
            </a:lvl1pPr>
          </a:lstStyle>
          <a:p>
            <a:r>
              <a:rPr lang="en-GB"/>
              <a:t>Presentation title to go here</a:t>
            </a:r>
          </a:p>
        </p:txBody>
      </p:sp>
      <p:sp>
        <p:nvSpPr>
          <p:cNvPr id="51" name="Text Placeholder 50">
            <a:extLst>
              <a:ext uri="{FF2B5EF4-FFF2-40B4-BE49-F238E27FC236}">
                <a16:creationId xmlns:a16="http://schemas.microsoft.com/office/drawing/2014/main" id="{02C123ED-4779-B09F-A782-5D7DA346C3AF}"/>
              </a:ext>
            </a:extLst>
          </p:cNvPr>
          <p:cNvSpPr>
            <a:spLocks noGrp="1"/>
          </p:cNvSpPr>
          <p:nvPr>
            <p:ph type="body" sz="quarter" idx="17" hasCustomPrompt="1"/>
          </p:nvPr>
        </p:nvSpPr>
        <p:spPr>
          <a:xfrm>
            <a:off x="359257" y="2418679"/>
            <a:ext cx="5942484" cy="580456"/>
          </a:xfrm>
          <a:prstGeom prst="rect">
            <a:avLst/>
          </a:prstGeom>
        </p:spPr>
        <p:txBody>
          <a:bodyPr anchor="ctr"/>
          <a:lstStyle>
            <a:lvl1pPr marL="0" indent="0">
              <a:buNone/>
              <a:defRPr sz="2550">
                <a:solidFill>
                  <a:schemeClr val="tx2"/>
                </a:solidFill>
                <a:latin typeface="Calibri" panose="020F0502020204030204" pitchFamily="34" charset="0"/>
                <a:cs typeface="Calibri" panose="020F0502020204030204" pitchFamily="34" charset="0"/>
              </a:defRPr>
            </a:lvl1pPr>
          </a:lstStyle>
          <a:p>
            <a:pPr lvl="0"/>
            <a:r>
              <a:rPr lang="en-GB"/>
              <a:t>Name</a:t>
            </a:r>
          </a:p>
        </p:txBody>
      </p:sp>
      <p:sp>
        <p:nvSpPr>
          <p:cNvPr id="53" name="Text Placeholder 50">
            <a:extLst>
              <a:ext uri="{FF2B5EF4-FFF2-40B4-BE49-F238E27FC236}">
                <a16:creationId xmlns:a16="http://schemas.microsoft.com/office/drawing/2014/main" id="{A72CB009-0A1E-DAAB-71B6-E345B4B254E3}"/>
              </a:ext>
            </a:extLst>
          </p:cNvPr>
          <p:cNvSpPr>
            <a:spLocks noGrp="1"/>
          </p:cNvSpPr>
          <p:nvPr>
            <p:ph type="body" sz="quarter" idx="18" hasCustomPrompt="1"/>
          </p:nvPr>
        </p:nvSpPr>
        <p:spPr>
          <a:xfrm>
            <a:off x="359257" y="3022413"/>
            <a:ext cx="5942484" cy="580456"/>
          </a:xfrm>
          <a:prstGeom prst="rect">
            <a:avLst/>
          </a:prstGeom>
        </p:spPr>
        <p:txBody>
          <a:bodyPr anchor="ctr"/>
          <a:lstStyle>
            <a:lvl1pPr marL="0" indent="0">
              <a:buNone/>
              <a:defRPr sz="2400" i="1">
                <a:solidFill>
                  <a:schemeClr val="accent2"/>
                </a:solidFill>
                <a:latin typeface="Calibri" panose="020F0502020204030204" pitchFamily="34" charset="0"/>
                <a:cs typeface="Calibri" panose="020F0502020204030204" pitchFamily="34" charset="0"/>
              </a:defRPr>
            </a:lvl1pPr>
          </a:lstStyle>
          <a:p>
            <a:pPr lvl="0"/>
            <a:r>
              <a:rPr lang="en-GB"/>
              <a:t>Role Title</a:t>
            </a:r>
          </a:p>
        </p:txBody>
      </p:sp>
      <p:sp>
        <p:nvSpPr>
          <p:cNvPr id="3" name="Slide Number Placeholder 2">
            <a:extLst>
              <a:ext uri="{FF2B5EF4-FFF2-40B4-BE49-F238E27FC236}">
                <a16:creationId xmlns:a16="http://schemas.microsoft.com/office/drawing/2014/main" id="{FFFF345B-D26B-BB09-50BE-682B7204C44B}"/>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chemeClr val="tx1"/>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48" name="Group 47">
            <a:extLst>
              <a:ext uri="{FF2B5EF4-FFF2-40B4-BE49-F238E27FC236}">
                <a16:creationId xmlns:a16="http://schemas.microsoft.com/office/drawing/2014/main" id="{5E9368AE-7E3B-2CCE-2795-6455D02DF39C}"/>
              </a:ext>
            </a:extLst>
          </p:cNvPr>
          <p:cNvGrpSpPr/>
          <p:nvPr/>
        </p:nvGrpSpPr>
        <p:grpSpPr>
          <a:xfrm>
            <a:off x="383134" y="5932762"/>
            <a:ext cx="6434810" cy="660011"/>
            <a:chOff x="479008" y="5163821"/>
            <a:chExt cx="8579747" cy="660011"/>
          </a:xfrm>
        </p:grpSpPr>
        <p:pic>
          <p:nvPicPr>
            <p:cNvPr id="49" name="Picture 48">
              <a:extLst>
                <a:ext uri="{FF2B5EF4-FFF2-40B4-BE49-F238E27FC236}">
                  <a16:creationId xmlns:a16="http://schemas.microsoft.com/office/drawing/2014/main" id="{87B7AA38-CDD1-0BF3-D342-47CDD9F8B5A9}"/>
                </a:ext>
              </a:extLst>
            </p:cNvPr>
            <p:cNvPicPr>
              <a:picLocks noChangeAspect="1"/>
            </p:cNvPicPr>
            <p:nvPr userDrawn="1"/>
          </p:nvPicPr>
          <p:blipFill>
            <a:blip r:embed="rId2"/>
            <a:stretch>
              <a:fillRect/>
            </a:stretch>
          </p:blipFill>
          <p:spPr>
            <a:xfrm>
              <a:off x="3803899" y="5248822"/>
              <a:ext cx="824478" cy="515565"/>
            </a:xfrm>
            <a:prstGeom prst="rect">
              <a:avLst/>
            </a:prstGeom>
          </p:spPr>
        </p:pic>
        <p:pic>
          <p:nvPicPr>
            <p:cNvPr id="50" name="Picture 49">
              <a:extLst>
                <a:ext uri="{FF2B5EF4-FFF2-40B4-BE49-F238E27FC236}">
                  <a16:creationId xmlns:a16="http://schemas.microsoft.com/office/drawing/2014/main" id="{3EF4EC45-18C3-4909-7E65-36F2078BB438}"/>
                </a:ext>
              </a:extLst>
            </p:cNvPr>
            <p:cNvPicPr>
              <a:picLocks noChangeAspect="1"/>
            </p:cNvPicPr>
            <p:nvPr userDrawn="1"/>
          </p:nvPicPr>
          <p:blipFill>
            <a:blip r:embed="rId3"/>
            <a:stretch>
              <a:fillRect/>
            </a:stretch>
          </p:blipFill>
          <p:spPr>
            <a:xfrm>
              <a:off x="2071081" y="5241204"/>
              <a:ext cx="1588665" cy="530801"/>
            </a:xfrm>
            <a:prstGeom prst="rect">
              <a:avLst/>
            </a:prstGeom>
          </p:spPr>
        </p:pic>
        <p:pic>
          <p:nvPicPr>
            <p:cNvPr id="52" name="Picture 51">
              <a:extLst>
                <a:ext uri="{FF2B5EF4-FFF2-40B4-BE49-F238E27FC236}">
                  <a16:creationId xmlns:a16="http://schemas.microsoft.com/office/drawing/2014/main" id="{52F033DD-BAFF-8A55-5433-91D05EA60EAB}"/>
                </a:ext>
              </a:extLst>
            </p:cNvPr>
            <p:cNvPicPr>
              <a:picLocks noChangeAspect="1"/>
            </p:cNvPicPr>
            <p:nvPr userDrawn="1"/>
          </p:nvPicPr>
          <p:blipFill>
            <a:blip r:embed="rId4"/>
            <a:stretch>
              <a:fillRect/>
            </a:stretch>
          </p:blipFill>
          <p:spPr>
            <a:xfrm>
              <a:off x="479008" y="5340248"/>
              <a:ext cx="1450370" cy="332713"/>
            </a:xfrm>
            <a:prstGeom prst="rect">
              <a:avLst/>
            </a:prstGeom>
          </p:spPr>
        </p:pic>
        <p:pic>
          <p:nvPicPr>
            <p:cNvPr id="54" name="Picture 53">
              <a:extLst>
                <a:ext uri="{FF2B5EF4-FFF2-40B4-BE49-F238E27FC236}">
                  <a16:creationId xmlns:a16="http://schemas.microsoft.com/office/drawing/2014/main" id="{B35CEC6A-CAE9-D51D-7E3B-EE6407BF90F3}"/>
                </a:ext>
              </a:extLst>
            </p:cNvPr>
            <p:cNvPicPr>
              <a:picLocks noChangeAspect="1"/>
            </p:cNvPicPr>
            <p:nvPr userDrawn="1"/>
          </p:nvPicPr>
          <p:blipFill>
            <a:blip r:embed="rId5"/>
            <a:stretch>
              <a:fillRect/>
            </a:stretch>
          </p:blipFill>
          <p:spPr>
            <a:xfrm>
              <a:off x="4763945" y="5163821"/>
              <a:ext cx="762138" cy="660011"/>
            </a:xfrm>
            <a:prstGeom prst="rect">
              <a:avLst/>
            </a:prstGeom>
          </p:spPr>
        </p:pic>
        <p:pic>
          <p:nvPicPr>
            <p:cNvPr id="55" name="Picture 54">
              <a:extLst>
                <a:ext uri="{FF2B5EF4-FFF2-40B4-BE49-F238E27FC236}">
                  <a16:creationId xmlns:a16="http://schemas.microsoft.com/office/drawing/2014/main" id="{C2F1C170-C6CC-FB62-B167-E966CAA3ADCF}"/>
                </a:ext>
              </a:extLst>
            </p:cNvPr>
            <p:cNvPicPr>
              <a:picLocks noChangeAspect="1"/>
            </p:cNvPicPr>
            <p:nvPr userDrawn="1"/>
          </p:nvPicPr>
          <p:blipFill>
            <a:blip r:embed="rId6"/>
            <a:stretch>
              <a:fillRect/>
            </a:stretch>
          </p:blipFill>
          <p:spPr>
            <a:xfrm>
              <a:off x="5555592" y="5284171"/>
              <a:ext cx="1642470" cy="437281"/>
            </a:xfrm>
            <a:prstGeom prst="rect">
              <a:avLst/>
            </a:prstGeom>
          </p:spPr>
        </p:pic>
        <p:pic>
          <p:nvPicPr>
            <p:cNvPr id="56" name="Picture 55">
              <a:extLst>
                <a:ext uri="{FF2B5EF4-FFF2-40B4-BE49-F238E27FC236}">
                  <a16:creationId xmlns:a16="http://schemas.microsoft.com/office/drawing/2014/main" id="{F667519C-44CD-A30A-7B23-2739482FB8AC}"/>
                </a:ext>
              </a:extLst>
            </p:cNvPr>
            <p:cNvPicPr>
              <a:picLocks noChangeAspect="1"/>
            </p:cNvPicPr>
            <p:nvPr userDrawn="1"/>
          </p:nvPicPr>
          <p:blipFill>
            <a:blip r:embed="rId7"/>
            <a:stretch>
              <a:fillRect/>
            </a:stretch>
          </p:blipFill>
          <p:spPr>
            <a:xfrm>
              <a:off x="7227572" y="5328287"/>
              <a:ext cx="1831183" cy="356635"/>
            </a:xfrm>
            <a:prstGeom prst="rect">
              <a:avLst/>
            </a:prstGeom>
          </p:spPr>
        </p:pic>
      </p:grpSp>
      <p:pic>
        <p:nvPicPr>
          <p:cNvPr id="6" name="Graphic 5">
            <a:extLst>
              <a:ext uri="{FF2B5EF4-FFF2-40B4-BE49-F238E27FC236}">
                <a16:creationId xmlns:a16="http://schemas.microsoft.com/office/drawing/2014/main" id="{0F00073A-A082-CE6F-BD71-7D3E5166211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21243" y="801242"/>
            <a:ext cx="2397569" cy="2483320"/>
          </a:xfrm>
          <a:prstGeom prst="rect">
            <a:avLst/>
          </a:prstGeom>
        </p:spPr>
      </p:pic>
    </p:spTree>
    <p:extLst>
      <p:ext uri="{BB962C8B-B14F-4D97-AF65-F5344CB8AC3E}">
        <p14:creationId xmlns:p14="http://schemas.microsoft.com/office/powerpoint/2010/main" val="224518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Divider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1BC04E-44C3-11CE-8987-16FB3BFC169C}"/>
              </a:ext>
            </a:extLst>
          </p:cNvPr>
          <p:cNvSpPr/>
          <p:nvPr/>
        </p:nvSpPr>
        <p:spPr>
          <a:xfrm>
            <a:off x="1991362" y="-2"/>
            <a:ext cx="7162655" cy="6858001"/>
          </a:xfrm>
          <a:prstGeom prst="rect">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b="0" i="0">
              <a:latin typeface="Calibri" panose="020F0502020204030204" pitchFamily="34" charset="0"/>
            </a:endParaRPr>
          </a:p>
        </p:txBody>
      </p:sp>
      <p:sp>
        <p:nvSpPr>
          <p:cNvPr id="12" name="Oval 11">
            <a:extLst>
              <a:ext uri="{FF2B5EF4-FFF2-40B4-BE49-F238E27FC236}">
                <a16:creationId xmlns:a16="http://schemas.microsoft.com/office/drawing/2014/main" id="{B864AC69-75F7-1CFE-7ED3-1C011E5C50CE}"/>
              </a:ext>
            </a:extLst>
          </p:cNvPr>
          <p:cNvSpPr/>
          <p:nvPr/>
        </p:nvSpPr>
        <p:spPr>
          <a:xfrm>
            <a:off x="363135" y="1810138"/>
            <a:ext cx="1265093" cy="168679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25" b="0" i="0">
              <a:latin typeface="Calibri" panose="020F0502020204030204" pitchFamily="34" charset="0"/>
            </a:endParaRPr>
          </a:p>
        </p:txBody>
      </p:sp>
      <p:sp>
        <p:nvSpPr>
          <p:cNvPr id="33" name="Title 32">
            <a:extLst>
              <a:ext uri="{FF2B5EF4-FFF2-40B4-BE49-F238E27FC236}">
                <a16:creationId xmlns:a16="http://schemas.microsoft.com/office/drawing/2014/main" id="{E58B67BE-DBB1-790B-A6FA-1FA5995B1F44}"/>
              </a:ext>
            </a:extLst>
          </p:cNvPr>
          <p:cNvSpPr>
            <a:spLocks noGrp="1"/>
          </p:cNvSpPr>
          <p:nvPr>
            <p:ph type="title" hasCustomPrompt="1"/>
          </p:nvPr>
        </p:nvSpPr>
        <p:spPr>
          <a:xfrm>
            <a:off x="2364401" y="1882147"/>
            <a:ext cx="6481020" cy="1759492"/>
          </a:xfrm>
          <a:prstGeom prst="rect">
            <a:avLst/>
          </a:prstGeom>
        </p:spPr>
        <p:txBody>
          <a:bodyPr anchor="ctr">
            <a:noAutofit/>
          </a:bodyPr>
          <a:lstStyle>
            <a:lvl1pPr>
              <a:defRPr sz="2850" b="1">
                <a:solidFill>
                  <a:schemeClr val="bg1"/>
                </a:solidFill>
                <a:latin typeface="Calibri" panose="020F0502020204030204" pitchFamily="34" charset="0"/>
                <a:cs typeface="Calibri" panose="020F0502020204030204" pitchFamily="34" charset="0"/>
              </a:defRPr>
            </a:lvl1pPr>
          </a:lstStyle>
          <a:p>
            <a:r>
              <a:rPr lang="en-GB"/>
              <a:t>Section Title</a:t>
            </a:r>
          </a:p>
        </p:txBody>
      </p:sp>
      <p:sp>
        <p:nvSpPr>
          <p:cNvPr id="29" name="Text Placeholder 50">
            <a:extLst>
              <a:ext uri="{FF2B5EF4-FFF2-40B4-BE49-F238E27FC236}">
                <a16:creationId xmlns:a16="http://schemas.microsoft.com/office/drawing/2014/main" id="{CFBFD2A7-3E13-8C76-73B5-0D10409BC80F}"/>
              </a:ext>
            </a:extLst>
          </p:cNvPr>
          <p:cNvSpPr>
            <a:spLocks noGrp="1"/>
          </p:cNvSpPr>
          <p:nvPr>
            <p:ph type="body" sz="quarter" idx="17" hasCustomPrompt="1"/>
          </p:nvPr>
        </p:nvSpPr>
        <p:spPr>
          <a:xfrm>
            <a:off x="2359679" y="3668246"/>
            <a:ext cx="6483445" cy="645698"/>
          </a:xfrm>
          <a:prstGeom prst="rect">
            <a:avLst/>
          </a:prstGeom>
        </p:spPr>
        <p:txBody>
          <a:bodyPr anchor="ctr"/>
          <a:lstStyle>
            <a:lvl1pPr marL="0" indent="0">
              <a:buNone/>
              <a:defRPr sz="2550">
                <a:solidFill>
                  <a:schemeClr val="bg1"/>
                </a:solidFill>
                <a:latin typeface="Calibri" panose="020F0502020204030204" pitchFamily="34" charset="0"/>
                <a:cs typeface="Calibri" panose="020F0502020204030204" pitchFamily="34" charset="0"/>
              </a:defRPr>
            </a:lvl1pPr>
          </a:lstStyle>
          <a:p>
            <a:pPr lvl="0"/>
            <a:r>
              <a:rPr lang="en-GB"/>
              <a:t>Subtitle or Name of Presenter</a:t>
            </a:r>
          </a:p>
        </p:txBody>
      </p:sp>
      <p:sp>
        <p:nvSpPr>
          <p:cNvPr id="30" name="Text Placeholder 50">
            <a:extLst>
              <a:ext uri="{FF2B5EF4-FFF2-40B4-BE49-F238E27FC236}">
                <a16:creationId xmlns:a16="http://schemas.microsoft.com/office/drawing/2014/main" id="{D0C92EB8-2DA5-E9CB-6C4B-B5BECFD3E70C}"/>
              </a:ext>
            </a:extLst>
          </p:cNvPr>
          <p:cNvSpPr>
            <a:spLocks noGrp="1"/>
          </p:cNvSpPr>
          <p:nvPr>
            <p:ph type="body" sz="quarter" idx="18" hasCustomPrompt="1"/>
          </p:nvPr>
        </p:nvSpPr>
        <p:spPr>
          <a:xfrm>
            <a:off x="2359679" y="4333263"/>
            <a:ext cx="6483445" cy="645698"/>
          </a:xfrm>
          <a:prstGeom prst="rect">
            <a:avLst/>
          </a:prstGeom>
        </p:spPr>
        <p:txBody>
          <a:bodyPr anchor="ctr"/>
          <a:lstStyle>
            <a:lvl1pPr marL="0" indent="0">
              <a:buNone/>
              <a:defRPr sz="2400" i="1">
                <a:solidFill>
                  <a:srgbClr val="41B5E9"/>
                </a:solidFill>
                <a:latin typeface="Calibri" panose="020F0502020204030204" pitchFamily="34" charset="0"/>
                <a:cs typeface="Calibri" panose="020F0502020204030204" pitchFamily="34" charset="0"/>
              </a:defRPr>
            </a:lvl1pPr>
          </a:lstStyle>
          <a:p>
            <a:pPr lvl="0"/>
            <a:r>
              <a:rPr lang="en-GB"/>
              <a:t>Role Title of Presenter (optional)</a:t>
            </a:r>
          </a:p>
        </p:txBody>
      </p:sp>
      <p:sp>
        <p:nvSpPr>
          <p:cNvPr id="3" name="Slide Number Placeholder 2">
            <a:extLst>
              <a:ext uri="{FF2B5EF4-FFF2-40B4-BE49-F238E27FC236}">
                <a16:creationId xmlns:a16="http://schemas.microsoft.com/office/drawing/2014/main" id="{9B7EB09B-6550-567E-418C-1D9541B6E0AF}"/>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chemeClr val="bg1"/>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17" name="Group 16">
            <a:extLst>
              <a:ext uri="{FF2B5EF4-FFF2-40B4-BE49-F238E27FC236}">
                <a16:creationId xmlns:a16="http://schemas.microsoft.com/office/drawing/2014/main" id="{EB6CC55D-FA46-D8FA-7F4D-80E4BF237994}"/>
              </a:ext>
            </a:extLst>
          </p:cNvPr>
          <p:cNvGrpSpPr/>
          <p:nvPr/>
        </p:nvGrpSpPr>
        <p:grpSpPr>
          <a:xfrm>
            <a:off x="-1" y="-4247"/>
            <a:ext cx="9144002" cy="6862247"/>
            <a:chOff x="-2" y="-4247"/>
            <a:chExt cx="12192003" cy="6862247"/>
          </a:xfrm>
        </p:grpSpPr>
        <p:grpSp>
          <p:nvGrpSpPr>
            <p:cNvPr id="18" name="Group 17">
              <a:extLst>
                <a:ext uri="{FF2B5EF4-FFF2-40B4-BE49-F238E27FC236}">
                  <a16:creationId xmlns:a16="http://schemas.microsoft.com/office/drawing/2014/main" id="{4054E13F-97E6-5730-3903-104FE2DCEA71}"/>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5" name="Rectangle 24">
                <a:extLst>
                  <a:ext uri="{FF2B5EF4-FFF2-40B4-BE49-F238E27FC236}">
                    <a16:creationId xmlns:a16="http://schemas.microsoft.com/office/drawing/2014/main" id="{2A1E379E-3F08-529C-6C3E-C498CD5933BA}"/>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BF515BF5-0245-F72C-8B6E-5CF194046427}"/>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FF8A14A3-711A-8D99-145D-101B2B906C55}"/>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3ABC07F5-80FB-40BD-8AB0-7EDA5BA4229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roup 18">
              <a:extLst>
                <a:ext uri="{FF2B5EF4-FFF2-40B4-BE49-F238E27FC236}">
                  <a16:creationId xmlns:a16="http://schemas.microsoft.com/office/drawing/2014/main" id="{447A2CB6-14A9-3987-B853-AFBBDF1C289A}"/>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20" name="Rectangle 19">
                <a:extLst>
                  <a:ext uri="{FF2B5EF4-FFF2-40B4-BE49-F238E27FC236}">
                    <a16:creationId xmlns:a16="http://schemas.microsoft.com/office/drawing/2014/main" id="{E5E638E4-78EB-A267-40EF-18395402F388}"/>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8D7251C8-C697-CE49-BAE6-6592CB51600D}"/>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9B5343D4-4F07-C3BA-EC79-11424E9C29CC}"/>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5863EB9-6918-06E0-2B0D-9E3F6A4A1FD3}"/>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E64B8BEA-A9BE-6C41-B992-BAAF04D260F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8650" y="2408500"/>
            <a:ext cx="1759846" cy="1822787"/>
          </a:xfrm>
          <a:prstGeom prst="rect">
            <a:avLst/>
          </a:prstGeom>
        </p:spPr>
      </p:pic>
    </p:spTree>
    <p:extLst>
      <p:ext uri="{BB962C8B-B14F-4D97-AF65-F5344CB8AC3E}">
        <p14:creationId xmlns:p14="http://schemas.microsoft.com/office/powerpoint/2010/main" val="3236465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55064F6-2729-EA15-CE03-27FC647ED011}"/>
              </a:ext>
            </a:extLst>
          </p:cNvPr>
          <p:cNvGrpSpPr/>
          <p:nvPr/>
        </p:nvGrpSpPr>
        <p:grpSpPr>
          <a:xfrm>
            <a:off x="1" y="-2460"/>
            <a:ext cx="9144002" cy="6862247"/>
            <a:chOff x="-2" y="-4247"/>
            <a:chExt cx="12192003" cy="6862247"/>
          </a:xfrm>
        </p:grpSpPr>
        <p:grpSp>
          <p:nvGrpSpPr>
            <p:cNvPr id="3" name="Group 2">
              <a:extLst>
                <a:ext uri="{FF2B5EF4-FFF2-40B4-BE49-F238E27FC236}">
                  <a16:creationId xmlns:a16="http://schemas.microsoft.com/office/drawing/2014/main" id="{43FCACE4-53C3-EC94-928E-BC0A394DAA0C}"/>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5" name="Rectangle 14">
                <a:extLst>
                  <a:ext uri="{FF2B5EF4-FFF2-40B4-BE49-F238E27FC236}">
                    <a16:creationId xmlns:a16="http://schemas.microsoft.com/office/drawing/2014/main" id="{87F3E443-ECEC-F06B-FC6D-E0D141269AA6}"/>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478DCFB1-2BBA-B687-B43A-A98ED853DB47}"/>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AA76BBA-8106-E3FA-9B60-B5D8CDD15AEF}"/>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94E75572-4A99-6DDD-367A-223E31D11DF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 name="Group 3">
              <a:extLst>
                <a:ext uri="{FF2B5EF4-FFF2-40B4-BE49-F238E27FC236}">
                  <a16:creationId xmlns:a16="http://schemas.microsoft.com/office/drawing/2014/main" id="{FF9E7DFD-9A58-FFD1-238D-D78793ED9DB1}"/>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5" name="Rectangle 4">
                <a:extLst>
                  <a:ext uri="{FF2B5EF4-FFF2-40B4-BE49-F238E27FC236}">
                    <a16:creationId xmlns:a16="http://schemas.microsoft.com/office/drawing/2014/main" id="{BF01BD9C-296B-061E-67C3-518836855D6C}"/>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F0D752B-9C28-BADA-D335-56A73750701E}"/>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71D10F10-BC02-EEB2-1520-6BF18F032F65}"/>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B9D3355-72C6-5C46-E7E9-2255D42CF241}"/>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4" name="Freeform 13">
            <a:extLst>
              <a:ext uri="{FF2B5EF4-FFF2-40B4-BE49-F238E27FC236}">
                <a16:creationId xmlns:a16="http://schemas.microsoft.com/office/drawing/2014/main" id="{B5FB487A-D1C7-917B-7BFF-187EE80628F0}"/>
              </a:ext>
            </a:extLst>
          </p:cNvPr>
          <p:cNvSpPr/>
          <p:nvPr/>
        </p:nvSpPr>
        <p:spPr>
          <a:xfrm>
            <a:off x="7410800" y="-4245"/>
            <a:ext cx="1544744" cy="1754219"/>
          </a:xfrm>
          <a:custGeom>
            <a:avLst/>
            <a:gdLst>
              <a:gd name="connsiteX0" fmla="*/ 298361 w 2059658"/>
              <a:gd name="connsiteY0" fmla="*/ 0 h 1754219"/>
              <a:gd name="connsiteX1" fmla="*/ 1761297 w 2059658"/>
              <a:gd name="connsiteY1" fmla="*/ 0 h 1754219"/>
              <a:gd name="connsiteX2" fmla="*/ 1766712 w 2059658"/>
              <a:gd name="connsiteY2" fmla="*/ 4980 h 1754219"/>
              <a:gd name="connsiteX3" fmla="*/ 2059658 w 2059658"/>
              <a:gd name="connsiteY3" fmla="*/ 724391 h 1754219"/>
              <a:gd name="connsiteX4" fmla="*/ 1029829 w 2059658"/>
              <a:gd name="connsiteY4" fmla="*/ 1754219 h 1754219"/>
              <a:gd name="connsiteX5" fmla="*/ 0 w 2059658"/>
              <a:gd name="connsiteY5" fmla="*/ 724391 h 1754219"/>
              <a:gd name="connsiteX6" fmla="*/ 292946 w 2059658"/>
              <a:gd name="connsiteY6" fmla="*/ 4980 h 1754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9658" h="1754219">
                <a:moveTo>
                  <a:pt x="298361" y="0"/>
                </a:moveTo>
                <a:lnTo>
                  <a:pt x="1761297" y="0"/>
                </a:lnTo>
                <a:lnTo>
                  <a:pt x="1766712" y="4980"/>
                </a:lnTo>
                <a:cubicBezTo>
                  <a:pt x="1947965" y="190607"/>
                  <a:pt x="2059658" y="444456"/>
                  <a:pt x="2059658" y="724391"/>
                </a:cubicBezTo>
                <a:cubicBezTo>
                  <a:pt x="2059658" y="1293149"/>
                  <a:pt x="1598588" y="1754219"/>
                  <a:pt x="1029829" y="1754219"/>
                </a:cubicBezTo>
                <a:cubicBezTo>
                  <a:pt x="461070" y="1754219"/>
                  <a:pt x="0" y="1293149"/>
                  <a:pt x="0" y="724391"/>
                </a:cubicBezTo>
                <a:cubicBezTo>
                  <a:pt x="0" y="444456"/>
                  <a:pt x="111693" y="190607"/>
                  <a:pt x="292946" y="498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725" b="0" i="0">
              <a:latin typeface="Calibri" panose="020F0502020204030204" pitchFamily="34" charset="0"/>
            </a:endParaRPr>
          </a:p>
        </p:txBody>
      </p:sp>
      <p:sp>
        <p:nvSpPr>
          <p:cNvPr id="22" name="Text Placeholder 29">
            <a:extLst>
              <a:ext uri="{FF2B5EF4-FFF2-40B4-BE49-F238E27FC236}">
                <a16:creationId xmlns:a16="http://schemas.microsoft.com/office/drawing/2014/main" id="{1B16CD6D-477F-8B0E-F7BB-D0A72B2D6431}"/>
              </a:ext>
            </a:extLst>
          </p:cNvPr>
          <p:cNvSpPr>
            <a:spLocks noGrp="1"/>
          </p:cNvSpPr>
          <p:nvPr>
            <p:ph type="body" sz="quarter" idx="10" hasCustomPrompt="1"/>
          </p:nvPr>
        </p:nvSpPr>
        <p:spPr>
          <a:xfrm>
            <a:off x="239847" y="1332192"/>
            <a:ext cx="8744093" cy="492125"/>
          </a:xfrm>
          <a:prstGeom prst="rect">
            <a:avLst/>
          </a:prstGeom>
        </p:spPr>
        <p:txBody>
          <a:bodyPr/>
          <a:lstStyle>
            <a:lvl1pPr marL="0" indent="0">
              <a:buNone/>
              <a:defRPr sz="1800" b="1">
                <a:solidFill>
                  <a:srgbClr val="13A1E1"/>
                </a:solidFill>
                <a:latin typeface="Calibri" panose="020F0502020204030204" pitchFamily="34" charset="0"/>
                <a:cs typeface="Calibri" panose="020F0502020204030204" pitchFamily="34" charset="0"/>
              </a:defRPr>
            </a:lvl1pPr>
            <a:lvl2pPr marL="342900" indent="0">
              <a:buNone/>
              <a:defRPr>
                <a:solidFill>
                  <a:srgbClr val="87398B"/>
                </a:solidFill>
              </a:defRPr>
            </a:lvl2pPr>
            <a:lvl3pPr marL="685800" indent="0">
              <a:buNone/>
              <a:defRPr>
                <a:solidFill>
                  <a:srgbClr val="87398B"/>
                </a:solidFill>
              </a:defRPr>
            </a:lvl3pPr>
            <a:lvl4pPr marL="1028700" indent="0">
              <a:buNone/>
              <a:defRPr>
                <a:solidFill>
                  <a:srgbClr val="87398B"/>
                </a:solidFill>
              </a:defRPr>
            </a:lvl4pPr>
            <a:lvl5pPr marL="1371600" indent="0">
              <a:buNone/>
              <a:defRPr>
                <a:solidFill>
                  <a:srgbClr val="87398B"/>
                </a:solidFill>
              </a:defRPr>
            </a:lvl5pPr>
          </a:lstStyle>
          <a:p>
            <a:pPr lvl="0"/>
            <a:r>
              <a:rPr lang="en-GB"/>
              <a:t>Title of presentation or section</a:t>
            </a:r>
          </a:p>
        </p:txBody>
      </p:sp>
      <p:sp>
        <p:nvSpPr>
          <p:cNvPr id="16" name="Title 4">
            <a:extLst>
              <a:ext uri="{FF2B5EF4-FFF2-40B4-BE49-F238E27FC236}">
                <a16:creationId xmlns:a16="http://schemas.microsoft.com/office/drawing/2014/main" id="{403A3F8F-ADBD-DD43-6345-1C90A66F0CE0}"/>
              </a:ext>
            </a:extLst>
          </p:cNvPr>
          <p:cNvSpPr>
            <a:spLocks noGrp="1"/>
          </p:cNvSpPr>
          <p:nvPr>
            <p:ph type="title" hasCustomPrompt="1"/>
          </p:nvPr>
        </p:nvSpPr>
        <p:spPr>
          <a:xfrm>
            <a:off x="240506" y="365126"/>
            <a:ext cx="7630266" cy="919251"/>
          </a:xfrm>
          <a:prstGeom prst="rect">
            <a:avLst/>
          </a:prstGeom>
        </p:spPr>
        <p:txBody>
          <a:bodyPr anchor="ctr"/>
          <a:lstStyle>
            <a:lvl1pPr>
              <a:defRPr sz="2550" b="1">
                <a:solidFill>
                  <a:schemeClr val="accent1"/>
                </a:solidFill>
                <a:latin typeface="Calibri" panose="020F0502020204030204" pitchFamily="34" charset="0"/>
                <a:cs typeface="Calibri" panose="020F0502020204030204" pitchFamily="34" charset="0"/>
              </a:defRPr>
            </a:lvl1pPr>
          </a:lstStyle>
          <a:p>
            <a:r>
              <a:rPr lang="en-GB"/>
              <a:t>Contents or Agenda</a:t>
            </a:r>
          </a:p>
        </p:txBody>
      </p:sp>
      <p:sp>
        <p:nvSpPr>
          <p:cNvPr id="26" name="Text Placeholder 34">
            <a:extLst>
              <a:ext uri="{FF2B5EF4-FFF2-40B4-BE49-F238E27FC236}">
                <a16:creationId xmlns:a16="http://schemas.microsoft.com/office/drawing/2014/main" id="{47550411-738B-BD25-FE0D-591D2FF6AC30}"/>
              </a:ext>
            </a:extLst>
          </p:cNvPr>
          <p:cNvSpPr>
            <a:spLocks noGrp="1"/>
          </p:cNvSpPr>
          <p:nvPr>
            <p:ph type="body" sz="quarter" idx="11" hasCustomPrompt="1"/>
          </p:nvPr>
        </p:nvSpPr>
        <p:spPr>
          <a:xfrm>
            <a:off x="239847" y="1854160"/>
            <a:ext cx="8744093" cy="3769358"/>
          </a:xfrm>
          <a:prstGeom prst="rect">
            <a:avLst/>
          </a:prstGeom>
        </p:spPr>
        <p:txBody>
          <a:bodyPr/>
          <a:lstStyle>
            <a:lvl1pPr marL="314325" indent="-314325">
              <a:spcBef>
                <a:spcPts val="0"/>
              </a:spcBef>
              <a:spcAft>
                <a:spcPts val="525"/>
              </a:spcAft>
              <a:buClr>
                <a:schemeClr val="accent2"/>
              </a:buClr>
              <a:buFont typeface="+mj-lt"/>
              <a:buAutoNum type="arabicPeriod"/>
              <a:tabLst/>
              <a:defRPr sz="1650">
                <a:latin typeface="Calibri" panose="020F0502020204030204" pitchFamily="34" charset="0"/>
                <a:cs typeface="Calibri" panose="020F0502020204030204" pitchFamily="34" charset="0"/>
              </a:defRPr>
            </a:lvl1pPr>
            <a:lvl2pPr marL="342900" indent="0">
              <a:buNone/>
              <a:defRPr/>
            </a:lvl2pPr>
            <a:lvl3pPr marL="685800" indent="0">
              <a:buNone/>
              <a:defRPr/>
            </a:lvl3pPr>
            <a:lvl4pPr marL="1028700" indent="0">
              <a:buNone/>
              <a:defRPr/>
            </a:lvl4pPr>
            <a:lvl5pPr marL="1371600" indent="0">
              <a:buNone/>
              <a:defRPr/>
            </a:lvl5pPr>
          </a:lstStyle>
          <a:p>
            <a:pPr lvl="0"/>
            <a:r>
              <a:rPr lang="en-GB"/>
              <a:t>Opening item</a:t>
            </a:r>
          </a:p>
          <a:p>
            <a:pPr lvl="0"/>
            <a:r>
              <a:rPr lang="en-GB"/>
              <a:t>Item</a:t>
            </a:r>
          </a:p>
          <a:p>
            <a:pPr lvl="0"/>
            <a:r>
              <a:rPr lang="en-GB"/>
              <a:t>Item</a:t>
            </a:r>
          </a:p>
          <a:p>
            <a:pPr lvl="0"/>
            <a:r>
              <a:rPr lang="en-GB"/>
              <a:t>Item</a:t>
            </a:r>
          </a:p>
          <a:p>
            <a:pPr lvl="0"/>
            <a:r>
              <a:rPr lang="en-GB"/>
              <a:t>Item</a:t>
            </a:r>
          </a:p>
          <a:p>
            <a:pPr lvl="0"/>
            <a:r>
              <a:rPr lang="en-GB"/>
              <a:t>Item</a:t>
            </a:r>
          </a:p>
          <a:p>
            <a:pPr lvl="0"/>
            <a:r>
              <a:rPr lang="en-GB"/>
              <a:t>Item</a:t>
            </a:r>
          </a:p>
          <a:p>
            <a:pPr lvl="0"/>
            <a:r>
              <a:rPr lang="en-GB"/>
              <a:t>Item</a:t>
            </a:r>
          </a:p>
          <a:p>
            <a:pPr lvl="0"/>
            <a:r>
              <a:rPr lang="en-GB"/>
              <a:t>Closing item</a:t>
            </a:r>
          </a:p>
        </p:txBody>
      </p:sp>
      <p:sp>
        <p:nvSpPr>
          <p:cNvPr id="6" name="Slide Number Placeholder 2">
            <a:extLst>
              <a:ext uri="{FF2B5EF4-FFF2-40B4-BE49-F238E27FC236}">
                <a16:creationId xmlns:a16="http://schemas.microsoft.com/office/drawing/2014/main" id="{D82590B1-3C69-FCE6-9207-ADD546AC30C5}"/>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9" name="Group 8">
            <a:extLst>
              <a:ext uri="{FF2B5EF4-FFF2-40B4-BE49-F238E27FC236}">
                <a16:creationId xmlns:a16="http://schemas.microsoft.com/office/drawing/2014/main" id="{E641B2A9-5078-BB32-566E-21F3AE89293F}"/>
              </a:ext>
            </a:extLst>
          </p:cNvPr>
          <p:cNvGrpSpPr/>
          <p:nvPr/>
        </p:nvGrpSpPr>
        <p:grpSpPr>
          <a:xfrm>
            <a:off x="-1" y="-4247"/>
            <a:ext cx="9144002" cy="6862247"/>
            <a:chOff x="-2" y="-4247"/>
            <a:chExt cx="12192003" cy="6862247"/>
          </a:xfrm>
        </p:grpSpPr>
        <p:grpSp>
          <p:nvGrpSpPr>
            <p:cNvPr id="10" name="Group 9">
              <a:extLst>
                <a:ext uri="{FF2B5EF4-FFF2-40B4-BE49-F238E27FC236}">
                  <a16:creationId xmlns:a16="http://schemas.microsoft.com/office/drawing/2014/main" id="{55B58454-8AF4-E816-5E4A-D73583BC06E9}"/>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0" name="Rectangle 19">
                <a:extLst>
                  <a:ext uri="{FF2B5EF4-FFF2-40B4-BE49-F238E27FC236}">
                    <a16:creationId xmlns:a16="http://schemas.microsoft.com/office/drawing/2014/main" id="{90F65B6F-D89A-7CEF-DE3E-B6EAC7F8738A}"/>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69C2AF6-40E4-B675-2979-223B90132C3D}"/>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CF9431F-A602-C706-AFD5-AD785D72D9C6}"/>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C6DF7607-6262-A27C-0C04-5258B148F75F}"/>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E0CB3FC7-2391-259E-620B-1313B7E2C2AD}"/>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12" name="Rectangle 11">
                <a:extLst>
                  <a:ext uri="{FF2B5EF4-FFF2-40B4-BE49-F238E27FC236}">
                    <a16:creationId xmlns:a16="http://schemas.microsoft.com/office/drawing/2014/main" id="{D503B98C-C122-3238-B120-A506F26A465E}"/>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E6DF420-9908-F5AC-3EA7-4A70E5ED87BF}"/>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61BE687-45FE-6293-0525-AE24517661F3}"/>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FD39B25-77B9-7FA8-02DB-F7D8EEB50CAD}"/>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29" name="Graphic 28">
            <a:extLst>
              <a:ext uri="{FF2B5EF4-FFF2-40B4-BE49-F238E27FC236}">
                <a16:creationId xmlns:a16="http://schemas.microsoft.com/office/drawing/2014/main" id="{8AC6C060-E190-E51B-7710-903B4E2402A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1614985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repeatCount="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aster Content Slide">
    <p:spTree>
      <p:nvGrpSpPr>
        <p:cNvPr id="1" name=""/>
        <p:cNvGrpSpPr/>
        <p:nvPr/>
      </p:nvGrpSpPr>
      <p:grpSpPr>
        <a:xfrm>
          <a:off x="0" y="0"/>
          <a:ext cx="0" cy="0"/>
          <a:chOff x="0" y="0"/>
          <a:chExt cx="0" cy="0"/>
        </a:xfrm>
      </p:grpSpPr>
      <p:sp>
        <p:nvSpPr>
          <p:cNvPr id="22" name="Text Placeholder 29">
            <a:extLst>
              <a:ext uri="{FF2B5EF4-FFF2-40B4-BE49-F238E27FC236}">
                <a16:creationId xmlns:a16="http://schemas.microsoft.com/office/drawing/2014/main" id="{1B16CD6D-477F-8B0E-F7BB-D0A72B2D6431}"/>
              </a:ext>
            </a:extLst>
          </p:cNvPr>
          <p:cNvSpPr>
            <a:spLocks noGrp="1"/>
          </p:cNvSpPr>
          <p:nvPr>
            <p:ph type="body" sz="quarter" idx="10" hasCustomPrompt="1"/>
          </p:nvPr>
        </p:nvSpPr>
        <p:spPr>
          <a:xfrm>
            <a:off x="238993" y="1042269"/>
            <a:ext cx="7794802" cy="504448"/>
          </a:xfrm>
          <a:prstGeom prst="rect">
            <a:avLst/>
          </a:prstGeom>
        </p:spPr>
        <p:txBody>
          <a:bodyPr anchor="ctr"/>
          <a:lstStyle>
            <a:lvl1pPr marL="0" indent="0">
              <a:buNone/>
              <a:defRPr sz="1800" b="1">
                <a:solidFill>
                  <a:schemeClr val="accent2"/>
                </a:solidFill>
                <a:latin typeface="Calibri" panose="020F0502020204030204" pitchFamily="34" charset="0"/>
                <a:cs typeface="Calibri" panose="020F0502020204030204" pitchFamily="34" charset="0"/>
              </a:defRPr>
            </a:lvl1pPr>
            <a:lvl2pPr marL="342900" indent="0">
              <a:buNone/>
              <a:defRPr>
                <a:solidFill>
                  <a:srgbClr val="87398B"/>
                </a:solidFill>
              </a:defRPr>
            </a:lvl2pPr>
            <a:lvl3pPr marL="685800" indent="0">
              <a:buNone/>
              <a:defRPr>
                <a:solidFill>
                  <a:srgbClr val="87398B"/>
                </a:solidFill>
              </a:defRPr>
            </a:lvl3pPr>
            <a:lvl4pPr marL="1028700" indent="0">
              <a:buNone/>
              <a:defRPr>
                <a:solidFill>
                  <a:srgbClr val="87398B"/>
                </a:solidFill>
              </a:defRPr>
            </a:lvl4pPr>
            <a:lvl5pPr marL="1371600" indent="0">
              <a:buNone/>
              <a:defRPr>
                <a:solidFill>
                  <a:srgbClr val="87398B"/>
                </a:solidFill>
              </a:defRPr>
            </a:lvl5pPr>
          </a:lstStyle>
          <a:p>
            <a:pPr lvl="0"/>
            <a:r>
              <a:rPr lang="en-GB"/>
              <a:t>Sub-title</a:t>
            </a:r>
          </a:p>
        </p:txBody>
      </p:sp>
      <p:sp>
        <p:nvSpPr>
          <p:cNvPr id="23" name="Text Placeholder 34">
            <a:extLst>
              <a:ext uri="{FF2B5EF4-FFF2-40B4-BE49-F238E27FC236}">
                <a16:creationId xmlns:a16="http://schemas.microsoft.com/office/drawing/2014/main" id="{B7F26186-9D66-C886-614A-7CA44F0974AF}"/>
              </a:ext>
            </a:extLst>
          </p:cNvPr>
          <p:cNvSpPr>
            <a:spLocks noGrp="1"/>
          </p:cNvSpPr>
          <p:nvPr>
            <p:ph type="body" sz="quarter" idx="11" hasCustomPrompt="1"/>
          </p:nvPr>
        </p:nvSpPr>
        <p:spPr>
          <a:xfrm>
            <a:off x="238993" y="1546720"/>
            <a:ext cx="8742565" cy="4472219"/>
          </a:xfrm>
          <a:prstGeom prst="rect">
            <a:avLst/>
          </a:prstGeom>
        </p:spPr>
        <p:txBody>
          <a:bodyPr/>
          <a:lstStyle>
            <a:lvl1pPr marL="0" indent="0">
              <a:spcBef>
                <a:spcPts val="0"/>
              </a:spcBef>
              <a:spcAft>
                <a:spcPts val="450"/>
              </a:spcAft>
              <a:buClr>
                <a:schemeClr val="accent2"/>
              </a:buClr>
              <a:buFont typeface="Arial" panose="020B0604020202020204" pitchFamily="34" charset="0"/>
              <a:buNone/>
              <a:defRPr sz="1500">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Text Item</a:t>
            </a:r>
          </a:p>
          <a:p>
            <a:pPr lvl="1"/>
            <a:r>
              <a:rPr lang="en-GB"/>
              <a:t>Bullet indent one</a:t>
            </a:r>
          </a:p>
          <a:p>
            <a:pPr lvl="2"/>
            <a:r>
              <a:rPr lang="en-GB"/>
              <a:t>Bullet indent two</a:t>
            </a:r>
          </a:p>
          <a:p>
            <a:pPr lvl="3"/>
            <a:r>
              <a:rPr lang="en-GB"/>
              <a:t>Bullet indent three</a:t>
            </a:r>
          </a:p>
        </p:txBody>
      </p:sp>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4" name="Slide Number Placeholder 2">
            <a:extLst>
              <a:ext uri="{FF2B5EF4-FFF2-40B4-BE49-F238E27FC236}">
                <a16:creationId xmlns:a16="http://schemas.microsoft.com/office/drawing/2014/main" id="{8D6EB19E-68B0-3544-B86E-5FE99C27EC8D}"/>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14" name="Group 13">
            <a:extLst>
              <a:ext uri="{FF2B5EF4-FFF2-40B4-BE49-F238E27FC236}">
                <a16:creationId xmlns:a16="http://schemas.microsoft.com/office/drawing/2014/main" id="{A1CA5EE6-3725-D11C-3415-C3E453C0A7FB}"/>
              </a:ext>
            </a:extLst>
          </p:cNvPr>
          <p:cNvGrpSpPr/>
          <p:nvPr/>
        </p:nvGrpSpPr>
        <p:grpSpPr>
          <a:xfrm>
            <a:off x="-1" y="-4247"/>
            <a:ext cx="9144002" cy="6862247"/>
            <a:chOff x="-2" y="-4247"/>
            <a:chExt cx="12192003" cy="6862247"/>
          </a:xfrm>
        </p:grpSpPr>
        <p:grpSp>
          <p:nvGrpSpPr>
            <p:cNvPr id="16" name="Group 15">
              <a:extLst>
                <a:ext uri="{FF2B5EF4-FFF2-40B4-BE49-F238E27FC236}">
                  <a16:creationId xmlns:a16="http://schemas.microsoft.com/office/drawing/2014/main" id="{1BBE5EC4-9DB4-C503-25CB-7FCF5240A2FC}"/>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9" name="Rectangle 28">
                <a:extLst>
                  <a:ext uri="{FF2B5EF4-FFF2-40B4-BE49-F238E27FC236}">
                    <a16:creationId xmlns:a16="http://schemas.microsoft.com/office/drawing/2014/main" id="{F7677824-7865-04C5-1994-8C5C08B5F14D}"/>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5D853B2-F8E2-0FD8-A88E-F8EBD182FEBD}"/>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05B3914-250D-C2BC-D1F6-0685AFC73C26}"/>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8FB26F86-E78F-053E-81D2-9B469E3402BD}"/>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4" name="Group 23">
              <a:extLst>
                <a:ext uri="{FF2B5EF4-FFF2-40B4-BE49-F238E27FC236}">
                  <a16:creationId xmlns:a16="http://schemas.microsoft.com/office/drawing/2014/main" id="{EAFC1A05-8BBC-A41D-747D-4549D021E3B6}"/>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25" name="Rectangle 24">
                <a:extLst>
                  <a:ext uri="{FF2B5EF4-FFF2-40B4-BE49-F238E27FC236}">
                    <a16:creationId xmlns:a16="http://schemas.microsoft.com/office/drawing/2014/main" id="{EC4B4A7D-8F8A-7BEF-558F-1B2D223B959A}"/>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8320CB19-C22B-0454-C80F-D667FC6D3C4A}"/>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6949C9A1-E138-4E62-7A5D-1572EB9E2EFF}"/>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30842DA-6655-19B4-8345-25BDCE014E80}"/>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3" name="Graphic 2">
            <a:extLst>
              <a:ext uri="{FF2B5EF4-FFF2-40B4-BE49-F238E27FC236}">
                <a16:creationId xmlns:a16="http://schemas.microsoft.com/office/drawing/2014/main" id="{922F0B9A-6951-CAFE-4E86-C35C3EC174A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1196647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o Sub-Title">
    <p:spTree>
      <p:nvGrpSpPr>
        <p:cNvPr id="1" name=""/>
        <p:cNvGrpSpPr/>
        <p:nvPr/>
      </p:nvGrpSpPr>
      <p:grpSpPr>
        <a:xfrm>
          <a:off x="0" y="0"/>
          <a:ext cx="0" cy="0"/>
          <a:chOff x="0" y="0"/>
          <a:chExt cx="0" cy="0"/>
        </a:xfrm>
      </p:grpSpPr>
      <p:sp>
        <p:nvSpPr>
          <p:cNvPr id="23" name="Text Placeholder 34">
            <a:extLst>
              <a:ext uri="{FF2B5EF4-FFF2-40B4-BE49-F238E27FC236}">
                <a16:creationId xmlns:a16="http://schemas.microsoft.com/office/drawing/2014/main" id="{B7F26186-9D66-C886-614A-7CA44F0974AF}"/>
              </a:ext>
            </a:extLst>
          </p:cNvPr>
          <p:cNvSpPr>
            <a:spLocks noGrp="1"/>
          </p:cNvSpPr>
          <p:nvPr>
            <p:ph type="body" sz="quarter" idx="11" hasCustomPrompt="1"/>
          </p:nvPr>
        </p:nvSpPr>
        <p:spPr>
          <a:xfrm>
            <a:off x="238993" y="1164058"/>
            <a:ext cx="8742565" cy="5327346"/>
          </a:xfrm>
          <a:prstGeom prst="rect">
            <a:avLst/>
          </a:prstGeom>
        </p:spPr>
        <p:txBody>
          <a:bodyPr/>
          <a:lstStyle>
            <a:lvl1pPr marL="0" indent="0">
              <a:spcBef>
                <a:spcPts val="0"/>
              </a:spcBef>
              <a:spcAft>
                <a:spcPts val="450"/>
              </a:spcAft>
              <a:buClr>
                <a:schemeClr val="accent2"/>
              </a:buClr>
              <a:buFont typeface="Arial" panose="020B0604020202020204" pitchFamily="34" charset="0"/>
              <a:buNone/>
              <a:defRPr sz="1500">
                <a:latin typeface="Calibri" panose="020F0502020204030204" pitchFamily="34" charset="0"/>
                <a:cs typeface="Calibri" panose="020F0502020204030204" pitchFamily="34" charset="0"/>
              </a:defRPr>
            </a:lvl1pPr>
            <a:lvl2pPr marL="304800" indent="-201216">
              <a:spcBef>
                <a:spcPts val="0"/>
              </a:spcBef>
              <a:spcAft>
                <a:spcPts val="450"/>
              </a:spcAft>
              <a:buClr>
                <a:schemeClr val="accent2"/>
              </a:buClr>
              <a:buFont typeface="Arial" panose="020B0604020202020204" pitchFamily="34" charset="0"/>
              <a:buChar char="•"/>
              <a:tabLst/>
              <a:defRPr sz="1500">
                <a:latin typeface="Calibri" panose="020F0502020204030204" pitchFamily="34" charset="0"/>
                <a:cs typeface="Calibri" panose="020F0502020204030204" pitchFamily="34" charset="0"/>
              </a:defRPr>
            </a:lvl2pPr>
            <a:lvl3pPr marL="604838" indent="-167879">
              <a:spcBef>
                <a:spcPts val="0"/>
              </a:spcBef>
              <a:spcAft>
                <a:spcPts val="450"/>
              </a:spcAft>
              <a:buClr>
                <a:schemeClr val="accent2"/>
              </a:buClr>
              <a:buFont typeface="System Font Regular"/>
              <a:buChar char="-"/>
              <a:tabLst/>
              <a:defRPr sz="1500">
                <a:latin typeface="Calibri" panose="020F0502020204030204" pitchFamily="34" charset="0"/>
                <a:cs typeface="Calibri" panose="020F0502020204030204" pitchFamily="34" charset="0"/>
              </a:defRPr>
            </a:lvl3pPr>
            <a:lvl4pPr marL="938213" indent="-146447">
              <a:spcBef>
                <a:spcPts val="0"/>
              </a:spcBef>
              <a:spcAft>
                <a:spcPts val="450"/>
              </a:spcAft>
              <a:buClr>
                <a:schemeClr val="accent2"/>
              </a:buClr>
              <a:buFont typeface="Courier New" panose="02070309020205020404" pitchFamily="49" charset="0"/>
              <a:buChar char="o"/>
              <a:tabLst/>
              <a:defRPr sz="1500">
                <a:solidFill>
                  <a:schemeClr val="tx1"/>
                </a:solidFill>
                <a:latin typeface="Calibri" panose="020F0502020204030204" pitchFamily="34" charset="0"/>
                <a:cs typeface="Calibri" panose="020F0502020204030204" pitchFamily="34" charset="0"/>
              </a:defRPr>
            </a:lvl4pPr>
            <a:lvl5pPr marL="1371600" indent="0">
              <a:buNone/>
              <a:defRPr/>
            </a:lvl5pPr>
          </a:lstStyle>
          <a:p>
            <a:pPr lvl="0"/>
            <a:r>
              <a:rPr lang="en-GB"/>
              <a:t>Text Item</a:t>
            </a:r>
          </a:p>
          <a:p>
            <a:pPr lvl="1"/>
            <a:r>
              <a:rPr lang="en-GB"/>
              <a:t>Bullet indent one</a:t>
            </a:r>
          </a:p>
          <a:p>
            <a:pPr lvl="2"/>
            <a:r>
              <a:rPr lang="en-GB"/>
              <a:t>Bullet indent two</a:t>
            </a:r>
          </a:p>
          <a:p>
            <a:pPr lvl="3"/>
            <a:r>
              <a:rPr lang="en-GB"/>
              <a:t>Bullet indent three</a:t>
            </a:r>
          </a:p>
        </p:txBody>
      </p:sp>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4" name="Slide Number Placeholder 2">
            <a:extLst>
              <a:ext uri="{FF2B5EF4-FFF2-40B4-BE49-F238E27FC236}">
                <a16:creationId xmlns:a16="http://schemas.microsoft.com/office/drawing/2014/main" id="{732B5572-36E5-881F-9F74-DB08B87B15ED}"/>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3" name="Group 2">
            <a:extLst>
              <a:ext uri="{FF2B5EF4-FFF2-40B4-BE49-F238E27FC236}">
                <a16:creationId xmlns:a16="http://schemas.microsoft.com/office/drawing/2014/main" id="{C97DF9A8-3FE1-37A8-6708-48048097B5B1}"/>
              </a:ext>
            </a:extLst>
          </p:cNvPr>
          <p:cNvGrpSpPr/>
          <p:nvPr/>
        </p:nvGrpSpPr>
        <p:grpSpPr>
          <a:xfrm>
            <a:off x="-1" y="-4247"/>
            <a:ext cx="9144002" cy="6862247"/>
            <a:chOff x="-2" y="-4247"/>
            <a:chExt cx="12192003" cy="6862247"/>
          </a:xfrm>
        </p:grpSpPr>
        <p:grpSp>
          <p:nvGrpSpPr>
            <p:cNvPr id="5" name="Group 4">
              <a:extLst>
                <a:ext uri="{FF2B5EF4-FFF2-40B4-BE49-F238E27FC236}">
                  <a16:creationId xmlns:a16="http://schemas.microsoft.com/office/drawing/2014/main" id="{8ECA0215-83A1-5FC2-B578-129774294102}"/>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2" name="Rectangle 21">
                <a:extLst>
                  <a:ext uri="{FF2B5EF4-FFF2-40B4-BE49-F238E27FC236}">
                    <a16:creationId xmlns:a16="http://schemas.microsoft.com/office/drawing/2014/main" id="{18F1AAC9-575A-5CF2-BAA7-694BDB3F9796}"/>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6D623899-536C-C446-A13E-B6252CB8A613}"/>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F342E33C-FC99-EC0D-B6E5-96F7D2845205}"/>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36FE1A2-1704-5D2B-D818-1E6E23F6B105}"/>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1770AFCA-25F1-B062-BD9D-B4B4687E854B}"/>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7" name="Rectangle 6">
                <a:extLst>
                  <a:ext uri="{FF2B5EF4-FFF2-40B4-BE49-F238E27FC236}">
                    <a16:creationId xmlns:a16="http://schemas.microsoft.com/office/drawing/2014/main" id="{C01F830C-1EEE-F864-3AFF-4D82ACC281C0}"/>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2FC4BD7-27CF-FC16-8AEC-1A5474AB6093}"/>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FD758977-9569-FA2D-31AC-6B35A4922CBF}"/>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1E667CE-5088-60AA-7660-FEBBD1826095}"/>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DA8ED10C-5759-73C0-0E3C-58E973D5F7E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1108712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o Logo">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4" name="Slide Number Placeholder 2">
            <a:extLst>
              <a:ext uri="{FF2B5EF4-FFF2-40B4-BE49-F238E27FC236}">
                <a16:creationId xmlns:a16="http://schemas.microsoft.com/office/drawing/2014/main" id="{732B5572-36E5-881F-9F74-DB08B87B15ED}"/>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3" name="Group 2">
            <a:extLst>
              <a:ext uri="{FF2B5EF4-FFF2-40B4-BE49-F238E27FC236}">
                <a16:creationId xmlns:a16="http://schemas.microsoft.com/office/drawing/2014/main" id="{5F2EC245-36F9-99FE-FB37-09BE7D87FC6E}"/>
              </a:ext>
            </a:extLst>
          </p:cNvPr>
          <p:cNvGrpSpPr/>
          <p:nvPr/>
        </p:nvGrpSpPr>
        <p:grpSpPr>
          <a:xfrm>
            <a:off x="-1" y="-4247"/>
            <a:ext cx="9144002" cy="6862247"/>
            <a:chOff x="-2" y="-4247"/>
            <a:chExt cx="12192003" cy="6862247"/>
          </a:xfrm>
        </p:grpSpPr>
        <p:grpSp>
          <p:nvGrpSpPr>
            <p:cNvPr id="5" name="Group 4">
              <a:extLst>
                <a:ext uri="{FF2B5EF4-FFF2-40B4-BE49-F238E27FC236}">
                  <a16:creationId xmlns:a16="http://schemas.microsoft.com/office/drawing/2014/main" id="{7E45176C-1BC1-1A43-C245-115F4A1EBC88}"/>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6" name="Rectangle 15">
                <a:extLst>
                  <a:ext uri="{FF2B5EF4-FFF2-40B4-BE49-F238E27FC236}">
                    <a16:creationId xmlns:a16="http://schemas.microsoft.com/office/drawing/2014/main" id="{1C7B9A6C-0289-87BE-2D32-1DBF576AD891}"/>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91437870-A101-EB79-3FD4-600C07EDF83D}"/>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AC66C3D-7BAF-EA33-CA50-B491D7C5313C}"/>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74577F1-18E8-85C8-AC82-2228DB110BE6}"/>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17AE43C2-9F48-E756-2C74-4C28CCE1EEA2}"/>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7" name="Rectangle 6">
                <a:extLst>
                  <a:ext uri="{FF2B5EF4-FFF2-40B4-BE49-F238E27FC236}">
                    <a16:creationId xmlns:a16="http://schemas.microsoft.com/office/drawing/2014/main" id="{71BE6360-A29A-2DFB-492A-733D43279850}"/>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B9E24857-C5CD-A288-12D2-32F4B2279F88}"/>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BA3FFE0-5CB4-BAD6-F9FC-03F2E2887E2C}"/>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7A66615-6709-9251-4822-6A5526D93ED8}"/>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389135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Slide No Title">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732B5572-36E5-881F-9F74-DB08B87B15ED}"/>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2" name="Group 1">
            <a:extLst>
              <a:ext uri="{FF2B5EF4-FFF2-40B4-BE49-F238E27FC236}">
                <a16:creationId xmlns:a16="http://schemas.microsoft.com/office/drawing/2014/main" id="{EB399359-3057-4390-3F81-211FB676F869}"/>
              </a:ext>
            </a:extLst>
          </p:cNvPr>
          <p:cNvGrpSpPr/>
          <p:nvPr/>
        </p:nvGrpSpPr>
        <p:grpSpPr>
          <a:xfrm>
            <a:off x="-1" y="-4247"/>
            <a:ext cx="9144002" cy="6862247"/>
            <a:chOff x="-2" y="-4247"/>
            <a:chExt cx="12192003" cy="6862247"/>
          </a:xfrm>
        </p:grpSpPr>
        <p:grpSp>
          <p:nvGrpSpPr>
            <p:cNvPr id="3" name="Group 2">
              <a:extLst>
                <a:ext uri="{FF2B5EF4-FFF2-40B4-BE49-F238E27FC236}">
                  <a16:creationId xmlns:a16="http://schemas.microsoft.com/office/drawing/2014/main" id="{25E2A5D1-FC35-C892-698D-56428CBA1523}"/>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15" name="Rectangle 14">
                <a:extLst>
                  <a:ext uri="{FF2B5EF4-FFF2-40B4-BE49-F238E27FC236}">
                    <a16:creationId xmlns:a16="http://schemas.microsoft.com/office/drawing/2014/main" id="{F1F6FE61-33F1-676A-D848-060D569B522F}"/>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9898811-343E-555B-392F-433C0EBAAA8A}"/>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9644B54-D1FD-D68C-85BF-564B575965D9}"/>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87791788-B1C3-79C5-CDDE-F434A62D3EB3}"/>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 name="Group 4">
              <a:extLst>
                <a:ext uri="{FF2B5EF4-FFF2-40B4-BE49-F238E27FC236}">
                  <a16:creationId xmlns:a16="http://schemas.microsoft.com/office/drawing/2014/main" id="{0F2FC929-87D8-D246-560F-AD0E8D155861}"/>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6" name="Rectangle 5">
                <a:extLst>
                  <a:ext uri="{FF2B5EF4-FFF2-40B4-BE49-F238E27FC236}">
                    <a16:creationId xmlns:a16="http://schemas.microsoft.com/office/drawing/2014/main" id="{49AF6C8D-E342-1825-641D-0236BA0D2647}"/>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2CF1FE7-18AD-B9F9-BE5C-6BEB715F2AF7}"/>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44EE4CD-96D4-7730-3673-1D17ECD82929}"/>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F421EAF-85E8-BD84-3824-F9BEEED8AE60}"/>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771635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C0253E-26EF-DECB-3889-347887DEDDFB}"/>
              </a:ext>
            </a:extLst>
          </p:cNvPr>
          <p:cNvSpPr>
            <a:spLocks noGrp="1"/>
          </p:cNvSpPr>
          <p:nvPr>
            <p:ph type="pic" sz="quarter" idx="12" hasCustomPrompt="1"/>
          </p:nvPr>
        </p:nvSpPr>
        <p:spPr>
          <a:xfrm>
            <a:off x="240506" y="1163638"/>
            <a:ext cx="8649494" cy="5327650"/>
          </a:xfrm>
          <a:prstGeom prst="rect">
            <a:avLst/>
          </a:prstGeom>
        </p:spPr>
        <p:txBody>
          <a:bodyPr anchor="t"/>
          <a:lstStyle>
            <a:lvl1pPr marL="0" indent="0" algn="l">
              <a:buNone/>
              <a:defRPr sz="1650">
                <a:latin typeface="Calibri" panose="020F0502020204030204" pitchFamily="34" charset="0"/>
                <a:cs typeface="Calibri" panose="020F0502020204030204" pitchFamily="34" charset="0"/>
              </a:defRPr>
            </a:lvl1pPr>
          </a:lstStyle>
          <a:p>
            <a:r>
              <a:rPr lang="en-GB"/>
              <a:t>To add an image, please click the icon below:</a:t>
            </a:r>
          </a:p>
          <a:p>
            <a:endParaRPr lang="en-GB"/>
          </a:p>
          <a:p>
            <a:endParaRPr lang="en-GB"/>
          </a:p>
        </p:txBody>
      </p:sp>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5" name="Slide Number Placeholder 2">
            <a:extLst>
              <a:ext uri="{FF2B5EF4-FFF2-40B4-BE49-F238E27FC236}">
                <a16:creationId xmlns:a16="http://schemas.microsoft.com/office/drawing/2014/main" id="{D46B269D-B0CE-4D15-433D-4EC83DD9BFEB}"/>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3" name="Group 2">
            <a:extLst>
              <a:ext uri="{FF2B5EF4-FFF2-40B4-BE49-F238E27FC236}">
                <a16:creationId xmlns:a16="http://schemas.microsoft.com/office/drawing/2014/main" id="{0C0255AB-FDA7-9010-2998-0EAD24BC67D1}"/>
              </a:ext>
            </a:extLst>
          </p:cNvPr>
          <p:cNvGrpSpPr/>
          <p:nvPr/>
        </p:nvGrpSpPr>
        <p:grpSpPr>
          <a:xfrm>
            <a:off x="-1" y="-4247"/>
            <a:ext cx="9144002" cy="6862247"/>
            <a:chOff x="-2" y="-4247"/>
            <a:chExt cx="12192003" cy="6862247"/>
          </a:xfrm>
        </p:grpSpPr>
        <p:grpSp>
          <p:nvGrpSpPr>
            <p:cNvPr id="6" name="Group 5">
              <a:extLst>
                <a:ext uri="{FF2B5EF4-FFF2-40B4-BE49-F238E27FC236}">
                  <a16:creationId xmlns:a16="http://schemas.microsoft.com/office/drawing/2014/main" id="{7769D99E-A9F2-72AD-201B-FC405D6EA2A9}"/>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3" name="Rectangle 22">
                <a:extLst>
                  <a:ext uri="{FF2B5EF4-FFF2-40B4-BE49-F238E27FC236}">
                    <a16:creationId xmlns:a16="http://schemas.microsoft.com/office/drawing/2014/main" id="{246DCA79-FBBC-9F97-1D57-8647BD3AD722}"/>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7D21C75-A447-1F2C-11DA-1FC6E6934C25}"/>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F2FCEBAF-9404-97AC-8CBE-62737C4C1BE7}"/>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81C9A536-D503-44D9-D7C4-CB342AC3525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DC72D17A-F035-27A1-655D-A9CE0CC5C0E4}"/>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13" name="Rectangle 12">
                <a:extLst>
                  <a:ext uri="{FF2B5EF4-FFF2-40B4-BE49-F238E27FC236}">
                    <a16:creationId xmlns:a16="http://schemas.microsoft.com/office/drawing/2014/main" id="{7AD1C69B-1205-B5DB-A666-9F8AAC5D1BD4}"/>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63D3A49-A7B1-7432-D198-C1F6A93C532C}"/>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211B3C9-7BAC-4A4E-78F4-E55B41466325}"/>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0163FB1-EDE0-DBC2-CB9B-BEC94DA8325A}"/>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2A5C6587-6B08-5A77-791C-014DCE332C5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2106663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5" name="Table Placeholder 4">
            <a:extLst>
              <a:ext uri="{FF2B5EF4-FFF2-40B4-BE49-F238E27FC236}">
                <a16:creationId xmlns:a16="http://schemas.microsoft.com/office/drawing/2014/main" id="{A0956391-5B94-CF7C-7808-EFE6AEE91B34}"/>
              </a:ext>
            </a:extLst>
          </p:cNvPr>
          <p:cNvSpPr>
            <a:spLocks noGrp="1"/>
          </p:cNvSpPr>
          <p:nvPr>
            <p:ph type="tbl" sz="quarter" idx="13" hasCustomPrompt="1"/>
          </p:nvPr>
        </p:nvSpPr>
        <p:spPr>
          <a:xfrm>
            <a:off x="240506" y="1163638"/>
            <a:ext cx="8657961" cy="5327650"/>
          </a:xfrm>
          <a:prstGeom prst="rect">
            <a:avLst/>
          </a:prstGeom>
        </p:spPr>
        <p:txBody>
          <a:bodyPr anchor="t"/>
          <a:lstStyle>
            <a:lvl1pPr marL="0" indent="0" algn="l">
              <a:buNone/>
              <a:defRPr sz="1650">
                <a:latin typeface="Calibri" panose="020F0502020204030204" pitchFamily="34" charset="0"/>
                <a:cs typeface="Calibri" panose="020F0502020204030204" pitchFamily="34" charset="0"/>
              </a:defRPr>
            </a:lvl1pPr>
          </a:lstStyle>
          <a:p>
            <a:r>
              <a:rPr lang="en-GB"/>
              <a:t>To add a form, please click the icon below:</a:t>
            </a:r>
          </a:p>
        </p:txBody>
      </p:sp>
      <p:sp>
        <p:nvSpPr>
          <p:cNvPr id="4" name="Slide Number Placeholder 2">
            <a:extLst>
              <a:ext uri="{FF2B5EF4-FFF2-40B4-BE49-F238E27FC236}">
                <a16:creationId xmlns:a16="http://schemas.microsoft.com/office/drawing/2014/main" id="{FA0DA26B-8350-E93C-BB3C-CADC3B744CC4}"/>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3" name="Group 2">
            <a:extLst>
              <a:ext uri="{FF2B5EF4-FFF2-40B4-BE49-F238E27FC236}">
                <a16:creationId xmlns:a16="http://schemas.microsoft.com/office/drawing/2014/main" id="{3ADD7AD9-4C4A-11CD-47CC-4A82DB2F1BDD}"/>
              </a:ext>
            </a:extLst>
          </p:cNvPr>
          <p:cNvGrpSpPr/>
          <p:nvPr/>
        </p:nvGrpSpPr>
        <p:grpSpPr>
          <a:xfrm>
            <a:off x="-1" y="-4247"/>
            <a:ext cx="9144002" cy="6862247"/>
            <a:chOff x="-2" y="-4247"/>
            <a:chExt cx="12192003" cy="6862247"/>
          </a:xfrm>
        </p:grpSpPr>
        <p:grpSp>
          <p:nvGrpSpPr>
            <p:cNvPr id="6" name="Group 5">
              <a:extLst>
                <a:ext uri="{FF2B5EF4-FFF2-40B4-BE49-F238E27FC236}">
                  <a16:creationId xmlns:a16="http://schemas.microsoft.com/office/drawing/2014/main" id="{DC6AC172-8B1C-A9FB-7193-662CD22DE015}"/>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3" name="Rectangle 22">
                <a:extLst>
                  <a:ext uri="{FF2B5EF4-FFF2-40B4-BE49-F238E27FC236}">
                    <a16:creationId xmlns:a16="http://schemas.microsoft.com/office/drawing/2014/main" id="{EF5B7537-C599-1F0C-1BCF-DBA157103AFD}"/>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A7CDF62-B33C-8C4C-9C1B-5EE8664E1B2F}"/>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98BCD70B-AE0D-8D6B-E116-F2969B44605A}"/>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B98840F-857B-4640-464A-F7DA68FE5EFB}"/>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DFEF4C41-6D9E-B854-22DB-B33735F8DE92}"/>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13" name="Rectangle 12">
                <a:extLst>
                  <a:ext uri="{FF2B5EF4-FFF2-40B4-BE49-F238E27FC236}">
                    <a16:creationId xmlns:a16="http://schemas.microsoft.com/office/drawing/2014/main" id="{E0B64D93-3847-3533-434E-63227348D74A}"/>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35ABD11-7075-57B6-C817-A89A0D85CB79}"/>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40F6193-6273-5429-3CDE-2E1EE5586615}"/>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A9D64519-433E-305C-3677-76681F7FE8AD}"/>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B0865346-C176-3C77-C6E8-67FB145C7F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948797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ideo Slide">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E50DF443-1A5A-BFB0-20AE-152ACD88F559}"/>
              </a:ext>
            </a:extLst>
          </p:cNvPr>
          <p:cNvSpPr>
            <a:spLocks noGrp="1"/>
          </p:cNvSpPr>
          <p:nvPr>
            <p:ph type="media" sz="quarter" idx="14" hasCustomPrompt="1"/>
          </p:nvPr>
        </p:nvSpPr>
        <p:spPr>
          <a:xfrm>
            <a:off x="240506" y="1163638"/>
            <a:ext cx="8657961" cy="5327650"/>
          </a:xfrm>
          <a:prstGeom prst="rect">
            <a:avLst/>
          </a:prstGeom>
        </p:spPr>
        <p:txBody>
          <a:bodyPr/>
          <a:lstStyle>
            <a:lvl1pPr marL="0" indent="0">
              <a:buNone/>
              <a:defRPr sz="1650">
                <a:latin typeface="Calibri" panose="020F0502020204030204" pitchFamily="34" charset="0"/>
                <a:cs typeface="Calibri" panose="020F0502020204030204" pitchFamily="34" charset="0"/>
              </a:defRPr>
            </a:lvl1pPr>
          </a:lstStyle>
          <a:p>
            <a:r>
              <a:rPr lang="en-GB"/>
              <a:t>To add a video, please click the icon below:</a:t>
            </a:r>
          </a:p>
        </p:txBody>
      </p:sp>
      <p:sp>
        <p:nvSpPr>
          <p:cNvPr id="2" name="Title 4">
            <a:extLst>
              <a:ext uri="{FF2B5EF4-FFF2-40B4-BE49-F238E27FC236}">
                <a16:creationId xmlns:a16="http://schemas.microsoft.com/office/drawing/2014/main" id="{04DF7675-CBC0-AC3A-F511-1A66A8E202A3}"/>
              </a:ext>
            </a:extLst>
          </p:cNvPr>
          <p:cNvSpPr>
            <a:spLocks noGrp="1"/>
          </p:cNvSpPr>
          <p:nvPr>
            <p:ph type="title" hasCustomPrompt="1"/>
          </p:nvPr>
        </p:nvSpPr>
        <p:spPr>
          <a:xfrm>
            <a:off x="240506" y="366597"/>
            <a:ext cx="7794802" cy="675672"/>
          </a:xfrm>
          <a:prstGeom prst="rect">
            <a:avLst/>
          </a:prstGeom>
        </p:spPr>
        <p:txBody>
          <a:bodyPr anchor="ctr"/>
          <a:lstStyle>
            <a:lvl1pPr>
              <a:defRPr sz="2550" b="1">
                <a:solidFill>
                  <a:srgbClr val="1B4C87"/>
                </a:solidFill>
                <a:latin typeface="Calibri" panose="020F0502020204030204" pitchFamily="34" charset="0"/>
                <a:cs typeface="Calibri" panose="020F0502020204030204" pitchFamily="34" charset="0"/>
              </a:defRPr>
            </a:lvl1pPr>
          </a:lstStyle>
          <a:p>
            <a:r>
              <a:rPr lang="en-GB"/>
              <a:t>Slide Title</a:t>
            </a:r>
          </a:p>
        </p:txBody>
      </p:sp>
      <p:sp>
        <p:nvSpPr>
          <p:cNvPr id="3" name="Slide Number Placeholder 2">
            <a:extLst>
              <a:ext uri="{FF2B5EF4-FFF2-40B4-BE49-F238E27FC236}">
                <a16:creationId xmlns:a16="http://schemas.microsoft.com/office/drawing/2014/main" id="{7117C3B0-2D10-DE76-1D83-510C39A981F4}"/>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a:p>
        </p:txBody>
      </p:sp>
      <p:grpSp>
        <p:nvGrpSpPr>
          <p:cNvPr id="5" name="Group 4">
            <a:extLst>
              <a:ext uri="{FF2B5EF4-FFF2-40B4-BE49-F238E27FC236}">
                <a16:creationId xmlns:a16="http://schemas.microsoft.com/office/drawing/2014/main" id="{D815E79C-2E4A-D4FD-5932-737615D08E7A}"/>
              </a:ext>
            </a:extLst>
          </p:cNvPr>
          <p:cNvGrpSpPr/>
          <p:nvPr/>
        </p:nvGrpSpPr>
        <p:grpSpPr>
          <a:xfrm>
            <a:off x="-1" y="-4247"/>
            <a:ext cx="9144002" cy="6862247"/>
            <a:chOff x="-2" y="-4247"/>
            <a:chExt cx="12192003" cy="6862247"/>
          </a:xfrm>
        </p:grpSpPr>
        <p:grpSp>
          <p:nvGrpSpPr>
            <p:cNvPr id="6" name="Group 5">
              <a:extLst>
                <a:ext uri="{FF2B5EF4-FFF2-40B4-BE49-F238E27FC236}">
                  <a16:creationId xmlns:a16="http://schemas.microsoft.com/office/drawing/2014/main" id="{8A3670F0-E027-405D-D74A-AD15DD48C20A}"/>
                </a:ext>
                <a:ext uri="{C183D7F6-B498-43B3-948B-1728B52AA6E4}">
                  <adec:decorative xmlns:adec="http://schemas.microsoft.com/office/drawing/2017/decorative" val="1"/>
                </a:ext>
              </a:extLst>
            </p:cNvPr>
            <p:cNvGrpSpPr/>
            <p:nvPr userDrawn="1"/>
          </p:nvGrpSpPr>
          <p:grpSpPr>
            <a:xfrm flipV="1">
              <a:off x="-2" y="-4247"/>
              <a:ext cx="12192002" cy="125104"/>
              <a:chOff x="0" y="0"/>
              <a:chExt cx="2158129" cy="2839262"/>
            </a:xfrm>
          </p:grpSpPr>
          <p:sp>
            <p:nvSpPr>
              <p:cNvPr id="23" name="Rectangle 22">
                <a:extLst>
                  <a:ext uri="{FF2B5EF4-FFF2-40B4-BE49-F238E27FC236}">
                    <a16:creationId xmlns:a16="http://schemas.microsoft.com/office/drawing/2014/main" id="{B3F8BBE7-BBD3-9860-1AFB-1FC8C137DDF9}"/>
                  </a:ext>
                  <a:ext uri="{C183D7F6-B498-43B3-948B-1728B52AA6E4}">
                    <adec:decorative xmlns:adec="http://schemas.microsoft.com/office/drawing/2017/decorative" val="1"/>
                  </a:ext>
                </a:extLst>
              </p:cNvPr>
              <p:cNvSpPr/>
              <p:nvPr/>
            </p:nvSpPr>
            <p:spPr>
              <a:xfrm>
                <a:off x="0" y="65"/>
                <a:ext cx="2158129" cy="2839197"/>
              </a:xfrm>
              <a:prstGeom prst="rect">
                <a:avLst/>
              </a:prstGeom>
              <a:solidFill>
                <a:schemeClr val="accent6"/>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F1984951-0381-2030-69C0-8503E5D4C164}"/>
                  </a:ext>
                  <a:ext uri="{C183D7F6-B498-43B3-948B-1728B52AA6E4}">
                    <adec:decorative xmlns:adec="http://schemas.microsoft.com/office/drawing/2017/decorative" val="1"/>
                  </a:ext>
                </a:extLst>
              </p:cNvPr>
              <p:cNvSpPr/>
              <p:nvPr/>
            </p:nvSpPr>
            <p:spPr>
              <a:xfrm>
                <a:off x="798695" y="0"/>
                <a:ext cx="458082" cy="2839199"/>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2D1C1AA-5704-70B1-2518-35813EC15178}"/>
                  </a:ext>
                  <a:ext uri="{C183D7F6-B498-43B3-948B-1728B52AA6E4}">
                    <adec:decorative xmlns:adec="http://schemas.microsoft.com/office/drawing/2017/decorative" val="1"/>
                  </a:ext>
                </a:extLst>
              </p:cNvPr>
              <p:cNvSpPr/>
              <p:nvPr/>
            </p:nvSpPr>
            <p:spPr>
              <a:xfrm>
                <a:off x="220441" y="0"/>
                <a:ext cx="419632" cy="2839199"/>
              </a:xfrm>
              <a:prstGeom prst="rect">
                <a:avLst/>
              </a:prstGeom>
              <a:solidFill>
                <a:schemeClr val="accent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4EC32F0D-654B-5C26-4098-672DE16AC870}"/>
                  </a:ext>
                  <a:ext uri="{C183D7F6-B498-43B3-948B-1728B52AA6E4}">
                    <adec:decorative xmlns:adec="http://schemas.microsoft.com/office/drawing/2017/decorative" val="1"/>
                  </a:ext>
                </a:extLst>
              </p:cNvPr>
              <p:cNvSpPr/>
              <p:nvPr/>
            </p:nvSpPr>
            <p:spPr>
              <a:xfrm>
                <a:off x="1" y="0"/>
                <a:ext cx="471566" cy="2839199"/>
              </a:xfrm>
              <a:prstGeom prst="rect">
                <a:avLst/>
              </a:prstGeom>
              <a:solidFill>
                <a:schemeClr val="accent1">
                  <a:lumMod val="60000"/>
                  <a:lumOff val="40000"/>
                </a:schemeClr>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7" name="Group 6">
              <a:extLst>
                <a:ext uri="{FF2B5EF4-FFF2-40B4-BE49-F238E27FC236}">
                  <a16:creationId xmlns:a16="http://schemas.microsoft.com/office/drawing/2014/main" id="{1564B61D-705F-E804-0994-974EC186399F}"/>
                </a:ext>
                <a:ext uri="{C183D7F6-B498-43B3-948B-1728B52AA6E4}">
                  <adec:decorative xmlns:adec="http://schemas.microsoft.com/office/drawing/2017/decorative" val="1"/>
                </a:ext>
              </a:extLst>
            </p:cNvPr>
            <p:cNvGrpSpPr/>
            <p:nvPr userDrawn="1"/>
          </p:nvGrpSpPr>
          <p:grpSpPr>
            <a:xfrm flipV="1">
              <a:off x="0" y="6732901"/>
              <a:ext cx="12192001" cy="125099"/>
              <a:chOff x="0" y="0"/>
              <a:chExt cx="3163364" cy="2839243"/>
            </a:xfrm>
          </p:grpSpPr>
          <p:sp>
            <p:nvSpPr>
              <p:cNvPr id="13" name="Rectangle 12">
                <a:extLst>
                  <a:ext uri="{FF2B5EF4-FFF2-40B4-BE49-F238E27FC236}">
                    <a16:creationId xmlns:a16="http://schemas.microsoft.com/office/drawing/2014/main" id="{A77D6760-5059-0A87-0C73-C53423E7738C}"/>
                  </a:ext>
                  <a:ext uri="{C183D7F6-B498-43B3-948B-1728B52AA6E4}">
                    <adec:decorative xmlns:adec="http://schemas.microsoft.com/office/drawing/2017/decorative" val="1"/>
                  </a:ext>
                </a:extLst>
              </p:cNvPr>
              <p:cNvSpPr/>
              <p:nvPr/>
            </p:nvSpPr>
            <p:spPr>
              <a:xfrm>
                <a:off x="0" y="32"/>
                <a:ext cx="2545666" cy="2839195"/>
              </a:xfrm>
              <a:prstGeom prst="rect">
                <a:avLst/>
              </a:prstGeom>
              <a:solidFill>
                <a:srgbClr val="092443"/>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99464EA-04A5-8DFE-E8E7-3B4264A5F22E}"/>
                  </a:ext>
                  <a:ext uri="{C183D7F6-B498-43B3-948B-1728B52AA6E4}">
                    <adec:decorative xmlns:adec="http://schemas.microsoft.com/office/drawing/2017/decorative" val="1"/>
                  </a:ext>
                </a:extLst>
              </p:cNvPr>
              <p:cNvSpPr/>
              <p:nvPr/>
            </p:nvSpPr>
            <p:spPr>
              <a:xfrm>
                <a:off x="1991324" y="48"/>
                <a:ext cx="528592" cy="2839195"/>
              </a:xfrm>
              <a:prstGeom prst="rect">
                <a:avLst/>
              </a:prstGeom>
              <a:solidFill>
                <a:schemeClr val="tx2"/>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0DD523F-76FB-64D7-6755-EFBDCE4E5A4F}"/>
                  </a:ext>
                  <a:ext uri="{C183D7F6-B498-43B3-948B-1728B52AA6E4}">
                    <adec:decorative xmlns:adec="http://schemas.microsoft.com/office/drawing/2017/decorative" val="1"/>
                  </a:ext>
                </a:extLst>
              </p:cNvPr>
              <p:cNvSpPr/>
              <p:nvPr/>
            </p:nvSpPr>
            <p:spPr>
              <a:xfrm>
                <a:off x="2426913" y="0"/>
                <a:ext cx="736451" cy="2839195"/>
              </a:xfrm>
              <a:prstGeom prst="rect">
                <a:avLst/>
              </a:prstGeom>
              <a:solidFill>
                <a:srgbClr val="6CC8F4"/>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9065E64-5262-B903-4645-035FB95D9B12}"/>
                  </a:ext>
                  <a:ext uri="{C183D7F6-B498-43B3-948B-1728B52AA6E4}">
                    <adec:decorative xmlns:adec="http://schemas.microsoft.com/office/drawing/2017/decorative" val="1"/>
                  </a:ext>
                </a:extLst>
              </p:cNvPr>
              <p:cNvSpPr/>
              <p:nvPr/>
            </p:nvSpPr>
            <p:spPr>
              <a:xfrm>
                <a:off x="2602073" y="0"/>
                <a:ext cx="561291" cy="2839195"/>
              </a:xfrm>
              <a:prstGeom prst="rect">
                <a:avLst/>
              </a:prstGeom>
              <a:solidFill>
                <a:srgbClr val="13A1E1"/>
              </a:solidFill>
              <a:ln w="12700" cap="flat" cmpd="sng" algn="ctr">
                <a:noFill/>
                <a:prstDash val="solid"/>
                <a:miter lim="800000"/>
              </a:ln>
              <a:effectLst/>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8" name="Graphic 7">
            <a:extLst>
              <a:ext uri="{FF2B5EF4-FFF2-40B4-BE49-F238E27FC236}">
                <a16:creationId xmlns:a16="http://schemas.microsoft.com/office/drawing/2014/main" id="{A00325C3-E6E1-3BC4-3E29-770D6ACDDA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6930" y="209266"/>
            <a:ext cx="989674" cy="1025069"/>
          </a:xfrm>
          <a:prstGeom prst="rect">
            <a:avLst/>
          </a:prstGeom>
        </p:spPr>
      </p:pic>
    </p:spTree>
    <p:extLst>
      <p:ext uri="{BB962C8B-B14F-4D97-AF65-F5344CB8AC3E}">
        <p14:creationId xmlns:p14="http://schemas.microsoft.com/office/powerpoint/2010/main" val="894990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6F3BBD64-A3F0-4AC8-BE92-0112CB7499CF}" type="slidenum">
              <a:rPr lang="en-GB" smtClean="0"/>
              <a:pPr/>
              <a:t>‹#›</a:t>
            </a:fld>
            <a:endParaRPr lang="en-GB" dirty="0"/>
          </a:p>
        </p:txBody>
      </p:sp>
    </p:spTree>
    <p:extLst>
      <p:ext uri="{BB962C8B-B14F-4D97-AF65-F5344CB8AC3E}">
        <p14:creationId xmlns:p14="http://schemas.microsoft.com/office/powerpoint/2010/main" val="713712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fld id="{6F3BBD64-A3F0-4AC8-BE92-0112CB7499CF}" type="slidenum">
              <a:rPr lang="en-GB" smtClean="0"/>
              <a:pPr/>
              <a:t>‹#›</a:t>
            </a:fld>
            <a:endParaRPr lang="en-GB" dirty="0"/>
          </a:p>
        </p:txBody>
      </p:sp>
    </p:spTree>
    <p:extLst>
      <p:ext uri="{BB962C8B-B14F-4D97-AF65-F5344CB8AC3E}">
        <p14:creationId xmlns:p14="http://schemas.microsoft.com/office/powerpoint/2010/main" val="3577790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1" y="1600200"/>
            <a:ext cx="4038600" cy="4525963"/>
          </a:xfrm>
        </p:spPr>
        <p:txBody>
          <a:bodyPr/>
          <a:lstStyle>
            <a:lvl1pPr>
              <a:defRPr sz="28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6" name="Footer Placeholder 5"/>
          <p:cNvSpPr>
            <a:spLocks noGrp="1"/>
          </p:cNvSpPr>
          <p:nvPr>
            <p:ph type="ftr" sz="quarter" idx="11"/>
          </p:nvPr>
        </p:nvSpPr>
        <p:spPr>
          <a:xfrm>
            <a:off x="3124201" y="6356351"/>
            <a:ext cx="2895600" cy="365125"/>
          </a:xfrm>
          <a:prstGeom prst="rect">
            <a:avLst/>
          </a:prstGeom>
        </p:spPr>
        <p:txBody>
          <a:bodyPr/>
          <a:lstStyle/>
          <a:p>
            <a:endParaRPr lang="en-GB"/>
          </a:p>
        </p:txBody>
      </p:sp>
    </p:spTree>
    <p:extLst>
      <p:ext uri="{BB962C8B-B14F-4D97-AF65-F5344CB8AC3E}">
        <p14:creationId xmlns:p14="http://schemas.microsoft.com/office/powerpoint/2010/main" val="2795356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73791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37736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85836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55815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46707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1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520168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5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786055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8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solidFill>
                  <a:schemeClr val="bg1"/>
                </a:solidFill>
              </a:defRPr>
            </a:lvl1pPr>
          </a:lstStyle>
          <a:p>
            <a:fld id="{6F3BBD64-A3F0-4AC8-BE92-0112CB7499CF}" type="slidenum">
              <a:rPr lang="en-GB" smtClean="0"/>
              <a:pPr/>
              <a:t>‹#›</a:t>
            </a:fld>
            <a:endParaRPr lang="en-GB" dirty="0"/>
          </a:p>
        </p:txBody>
      </p:sp>
      <p:sp>
        <p:nvSpPr>
          <p:cNvPr id="3" name="Footer Placeholder 2"/>
          <p:cNvSpPr>
            <a:spLocks noGrp="1"/>
          </p:cNvSpPr>
          <p:nvPr>
            <p:ph type="ftr" sz="quarter" idx="11"/>
          </p:nvPr>
        </p:nvSpPr>
        <p:spPr>
          <a:xfrm>
            <a:off x="3124201" y="6356351"/>
            <a:ext cx="2895600" cy="365125"/>
          </a:xfrm>
          <a:prstGeom prst="rect">
            <a:avLst/>
          </a:prstGeom>
        </p:spPr>
        <p:txBody>
          <a:bodyPr/>
          <a:lstStyle/>
          <a:p>
            <a:endParaRPr lang="en-GB"/>
          </a:p>
        </p:txBody>
      </p:sp>
      <p:sp>
        <p:nvSpPr>
          <p:cNvPr id="4" name="Title 3"/>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054075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53406CF2-6049-5EA9-70F7-B89344EE4B2E}"/>
              </a:ext>
            </a:extLst>
          </p:cNvPr>
          <p:cNvSpPr>
            <a:spLocks noGrp="1"/>
          </p:cNvSpPr>
          <p:nvPr>
            <p:ph type="sldNum" sz="quarter" idx="4"/>
          </p:nvPr>
        </p:nvSpPr>
        <p:spPr>
          <a:xfrm>
            <a:off x="8537034" y="6491289"/>
            <a:ext cx="518860" cy="230187"/>
          </a:xfrm>
          <a:prstGeom prst="rect">
            <a:avLst/>
          </a:prstGeom>
        </p:spPr>
        <p:txBody>
          <a:bodyPr vert="horz" lIns="91440" tIns="45720" rIns="91440" bIns="45720" rtlCol="0" anchor="ctr"/>
          <a:lstStyle>
            <a:lvl1pPr algn="r">
              <a:defRPr sz="750">
                <a:solidFill>
                  <a:srgbClr val="5E5E5E"/>
                </a:solidFill>
                <a:latin typeface="Calibri" panose="020F0502020204030204" pitchFamily="34" charset="0"/>
                <a:cs typeface="Calibri" panose="020F0502020204030204" pitchFamily="34" charset="0"/>
              </a:defRPr>
            </a:lvl1pPr>
          </a:lstStyle>
          <a:p>
            <a:fld id="{6F3BBD64-A3F0-4AC8-BE92-0112CB7499CF}" type="slidenum">
              <a:rPr lang="en-GB" smtClean="0"/>
              <a:pPr/>
              <a:t>‹#›</a:t>
            </a:fld>
            <a:endParaRPr lang="en-GB" dirty="0"/>
          </a:p>
        </p:txBody>
      </p:sp>
    </p:spTree>
    <p:extLst>
      <p:ext uri="{BB962C8B-B14F-4D97-AF65-F5344CB8AC3E}">
        <p14:creationId xmlns:p14="http://schemas.microsoft.com/office/powerpoint/2010/main" val="2297797466"/>
      </p:ext>
    </p:extLst>
  </p:cSld>
  <p:clrMap bg1="lt1" tx1="dk1" bg2="lt2" tx2="dk2" accent1="accent1" accent2="accent2" accent3="accent3" accent4="accent4" accent5="accent5" accent6="accent6" hlink="hlink" folHlink="folHlink"/>
  <p:sldLayoutIdLst>
    <p:sldLayoutId id="2147484254" r:id="rId1"/>
    <p:sldLayoutId id="2147484255" r:id="rId2"/>
    <p:sldLayoutId id="2147484256" r:id="rId3"/>
    <p:sldLayoutId id="2147484257" r:id="rId4"/>
    <p:sldLayoutId id="2147484258" r:id="rId5"/>
    <p:sldLayoutId id="2147484259" r:id="rId6"/>
    <p:sldLayoutId id="2147484260" r:id="rId7"/>
    <p:sldLayoutId id="2147484261" r:id="rId8"/>
    <p:sldLayoutId id="2147484262" r:id="rId9"/>
    <p:sldLayoutId id="2147484263" r:id="rId10"/>
    <p:sldLayoutId id="2147484264" r:id="rId11"/>
    <p:sldLayoutId id="2147484265" r:id="rId12"/>
    <p:sldLayoutId id="2147484266" r:id="rId13"/>
    <p:sldLayoutId id="2147484268" r:id="rId14"/>
    <p:sldLayoutId id="2147484270" r:id="rId15"/>
    <p:sldLayoutId id="2147484271" r:id="rId16"/>
    <p:sldLayoutId id="2147484276" r:id="rId17"/>
    <p:sldLayoutId id="2147484277" r:id="rId18"/>
    <p:sldLayoutId id="2147484278" r:id="rId19"/>
    <p:sldLayoutId id="2147484279" r:id="rId20"/>
    <p:sldLayoutId id="2147484280" r:id="rId21"/>
    <p:sldLayoutId id="2147484283" r:id="rId22"/>
    <p:sldLayoutId id="2147484286" r:id="rId2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hyperlink" Target="http://infodir.nhsggc.org.uk/" TargetMode="External"/><Relationship Id="rId7" Type="http://schemas.openxmlformats.org/officeDocument/2006/relationships/hyperlink" Target="https://www.nhsggc.scot/staff-recruitment/staff-resources/"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hyperlink" Target="https://www.nhsggc.org.uk/working-with-us/hr-connect/health-safety/policies-guidance-documents-forms/stress-in-the-workplace/" TargetMode="External"/><Relationship Id="rId5" Type="http://schemas.openxmlformats.org/officeDocument/2006/relationships/hyperlink" Target="http://www.staffnet.ggc.scot.nhs.uk/Info%20Centre/For%20Staff/Your%20Health/Pages/YourHealthHomepage2.aspx" TargetMode="External"/><Relationship Id="rId4" Type="http://schemas.openxmlformats.org/officeDocument/2006/relationships/hyperlink" Target="https://www.nhsggc.org.uk/working-with-us/hr-connect/self-help-for-staff/" TargetMode="External"/><Relationship Id="rId9" Type="http://schemas.openxmlformats.org/officeDocument/2006/relationships/image" Target="../media/image41.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5.jfif"/><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6.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4.xml"/><Relationship Id="rId1" Type="http://schemas.openxmlformats.org/officeDocument/2006/relationships/slideLayout" Target="../slideLayouts/slideLayout1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90.xml"/><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2.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6.xml"/><Relationship Id="rId1" Type="http://schemas.openxmlformats.org/officeDocument/2006/relationships/slideLayout" Target="../slideLayouts/slideLayout1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9.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3.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6.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8.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9.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12.xml"/><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7.xml"/><Relationship Id="rId1" Type="http://schemas.openxmlformats.org/officeDocument/2006/relationships/slideLayout" Target="../slideLayouts/slideLayout1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24.xml"/><Relationship Id="rId1" Type="http://schemas.openxmlformats.org/officeDocument/2006/relationships/slideLayout" Target="../slideLayouts/slideLayout14.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7.xml"/><Relationship Id="rId1" Type="http://schemas.openxmlformats.org/officeDocument/2006/relationships/slideLayout" Target="../slideLayouts/slideLayout11.xml"/><Relationship Id="rId4" Type="http://schemas.openxmlformats.org/officeDocument/2006/relationships/image" Target="../media/image95.png"/></Relationships>
</file>

<file path=ppt/slides/_rels/slide130.xml.rels><?xml version="1.0" encoding="UTF-8" standalone="yes"?>
<Relationships xmlns="http://schemas.openxmlformats.org/package/2006/relationships"><Relationship Id="rId3" Type="http://schemas.openxmlformats.org/officeDocument/2006/relationships/hyperlink" Target="https://www.nhsggc.scot/staff-recruitment/hrconnect/organisational-development-od-and-your-od-team/people-management-guide/" TargetMode="External"/><Relationship Id="rId2" Type="http://schemas.openxmlformats.org/officeDocument/2006/relationships/notesSlide" Target="../notesSlides/notesSlide128.xml"/><Relationship Id="rId1" Type="http://schemas.openxmlformats.org/officeDocument/2006/relationships/slideLayout" Target="../slideLayouts/slideLayout11.xml"/></Relationships>
</file>

<file path=ppt/slides/_rels/slide131.xml.rels><?xml version="1.0" encoding="UTF-8" standalone="yes"?>
<Relationships xmlns="http://schemas.openxmlformats.org/package/2006/relationships"><Relationship Id="rId3" Type="http://schemas.openxmlformats.org/officeDocument/2006/relationships/hyperlink" Target="https://www.nhsggc.scot/staff-recruitment/hrconnect/learning-education-and-training/induction-portal/new-people-managers-and-supervisors/" TargetMode="External"/><Relationship Id="rId2" Type="http://schemas.openxmlformats.org/officeDocument/2006/relationships/notesSlide" Target="../notesSlides/notesSlide129.xml"/><Relationship Id="rId1" Type="http://schemas.openxmlformats.org/officeDocument/2006/relationships/slideLayout" Target="../slideLayouts/slideLayout6.xml"/><Relationship Id="rId4" Type="http://schemas.openxmlformats.org/officeDocument/2006/relationships/image" Target="../media/image9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D105FB1D-74FA-1F25-AA31-D54F6EE587C7}"/>
              </a:ext>
            </a:extLst>
          </p:cNvPr>
          <p:cNvSpPr>
            <a:spLocks noGrp="1"/>
          </p:cNvSpPr>
          <p:nvPr>
            <p:ph type="body" sz="quarter" idx="17"/>
          </p:nvPr>
        </p:nvSpPr>
        <p:spPr>
          <a:xfrm>
            <a:off x="2313019" y="2924944"/>
            <a:ext cx="6483445" cy="645698"/>
          </a:xfrm>
        </p:spPr>
        <p:txBody>
          <a:bodyPr/>
          <a:lstStyle/>
          <a:p>
            <a:r>
              <a:rPr lang="en-GB" sz="3600" b="1" noProof="0" dirty="0"/>
              <a:t>Essential Skills for Managers</a:t>
            </a:r>
            <a:endParaRPr lang="en-GB" sz="3600"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BFE759-421C-44AD-C615-6DD418166455}"/>
              </a:ext>
            </a:extLst>
          </p:cNvPr>
          <p:cNvSpPr txBox="1">
            <a:spLocks/>
          </p:cNvSpPr>
          <p:nvPr/>
        </p:nvSpPr>
        <p:spPr>
          <a:xfrm>
            <a:off x="0" y="1237774"/>
            <a:ext cx="9144000" cy="899159"/>
          </a:xfrm>
          <a:prstGeom prst="rect">
            <a:avLst/>
          </a:prstGeom>
          <a:solidFill>
            <a:schemeClr val="tx1"/>
          </a:solidFill>
          <a:ln>
            <a:solidFill>
              <a:schemeClr val="bg1"/>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1500" dirty="0">
              <a:solidFill>
                <a:schemeClr val="accent4">
                  <a:lumMod val="60000"/>
                  <a:lumOff val="40000"/>
                </a:schemeClr>
              </a:solidFill>
              <a:latin typeface="Arial" panose="020B0604020202020204" pitchFamily="34" charset="0"/>
              <a:cs typeface="Arial" panose="020B0604020202020204" pitchFamily="34" charset="0"/>
            </a:endParaRPr>
          </a:p>
          <a:p>
            <a:pPr algn="ctr"/>
            <a:r>
              <a:rPr lang="en-GB" sz="3200" b="1" dirty="0">
                <a:solidFill>
                  <a:schemeClr val="bg1"/>
                </a:solidFill>
                <a:latin typeface="+mn-lt"/>
                <a:cs typeface="Arial" panose="020B0604020202020204" pitchFamily="34" charset="0"/>
              </a:rPr>
              <a:t>   Programme Structure</a:t>
            </a:r>
          </a:p>
        </p:txBody>
      </p:sp>
      <p:sp>
        <p:nvSpPr>
          <p:cNvPr id="7" name="Rounded Rectangle 3">
            <a:extLst>
              <a:ext uri="{FF2B5EF4-FFF2-40B4-BE49-F238E27FC236}">
                <a16:creationId xmlns:a16="http://schemas.microsoft.com/office/drawing/2014/main" id="{FF36BBDA-9C52-4878-CA54-D4CEB115AA9F}"/>
              </a:ext>
            </a:extLst>
          </p:cNvPr>
          <p:cNvSpPr/>
          <p:nvPr/>
        </p:nvSpPr>
        <p:spPr>
          <a:xfrm>
            <a:off x="6255384" y="2601471"/>
            <a:ext cx="2637095" cy="2451224"/>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b="1" dirty="0">
              <a:latin typeface="Arial" panose="020B0604020202020204" pitchFamily="34" charset="0"/>
              <a:cs typeface="Arial" panose="020B0604020202020204" pitchFamily="34" charset="0"/>
            </a:endParaRPr>
          </a:p>
          <a:p>
            <a:pPr algn="ctr"/>
            <a:r>
              <a:rPr lang="en-GB" sz="1800" b="1" dirty="0">
                <a:latin typeface="Arial" panose="020B0604020202020204" pitchFamily="34" charset="0"/>
                <a:cs typeface="Arial" panose="020B0604020202020204" pitchFamily="34" charset="0"/>
              </a:rPr>
              <a:t>Day 3</a:t>
            </a:r>
          </a:p>
          <a:p>
            <a:pPr algn="ctr"/>
            <a:endParaRPr lang="en-GB" sz="1800" b="1" dirty="0"/>
          </a:p>
          <a:p>
            <a:pPr algn="ctr"/>
            <a:r>
              <a:rPr lang="en-GB" sz="1800" b="1" dirty="0"/>
              <a:t>Managing Change, Problem Solving and Decision Making</a:t>
            </a:r>
          </a:p>
          <a:p>
            <a:endParaRPr lang="en-GB" sz="1800" b="1" dirty="0">
              <a:latin typeface="Arial" panose="020B0604020202020204" pitchFamily="34" charset="0"/>
              <a:cs typeface="Arial" panose="020B0604020202020204" pitchFamily="34" charset="0"/>
            </a:endParaRPr>
          </a:p>
          <a:p>
            <a:endParaRPr lang="en-GB" sz="1800" b="1" dirty="0">
              <a:latin typeface="Arial" panose="020B0604020202020204" pitchFamily="34" charset="0"/>
              <a:cs typeface="Arial" panose="020B0604020202020204" pitchFamily="34" charset="0"/>
            </a:endParaRPr>
          </a:p>
        </p:txBody>
      </p:sp>
      <p:sp>
        <p:nvSpPr>
          <p:cNvPr id="9" name="Rounded Rectangle 4">
            <a:extLst>
              <a:ext uri="{FF2B5EF4-FFF2-40B4-BE49-F238E27FC236}">
                <a16:creationId xmlns:a16="http://schemas.microsoft.com/office/drawing/2014/main" id="{F93C29FD-37C2-0841-D80D-29C084E681E8}"/>
              </a:ext>
            </a:extLst>
          </p:cNvPr>
          <p:cNvSpPr/>
          <p:nvPr/>
        </p:nvSpPr>
        <p:spPr>
          <a:xfrm>
            <a:off x="251520" y="2601469"/>
            <a:ext cx="2664296" cy="245122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a:latin typeface="Arial" panose="020B0604020202020204" pitchFamily="34" charset="0"/>
                <a:cs typeface="Arial" panose="020B0604020202020204" pitchFamily="34" charset="0"/>
              </a:rPr>
              <a:t>Day 1</a:t>
            </a:r>
          </a:p>
          <a:p>
            <a:pPr algn="ctr"/>
            <a:endParaRPr lang="en-GB" sz="1800" b="1" dirty="0"/>
          </a:p>
          <a:p>
            <a:pPr algn="ctr"/>
            <a:r>
              <a:rPr lang="en-GB" sz="1800" b="1" dirty="0"/>
              <a:t>Communication </a:t>
            </a:r>
          </a:p>
          <a:p>
            <a:endParaRPr lang="en-GB" sz="1800" b="1" dirty="0">
              <a:latin typeface="Arial" panose="020B0604020202020204" pitchFamily="34" charset="0"/>
              <a:cs typeface="Arial" panose="020B0604020202020204" pitchFamily="34" charset="0"/>
            </a:endParaRPr>
          </a:p>
          <a:p>
            <a:endParaRPr lang="en-GB" sz="1800" b="1" dirty="0">
              <a:latin typeface="Arial" panose="020B0604020202020204" pitchFamily="34" charset="0"/>
              <a:cs typeface="Arial" panose="020B0604020202020204" pitchFamily="34" charset="0"/>
            </a:endParaRPr>
          </a:p>
        </p:txBody>
      </p:sp>
      <p:sp>
        <p:nvSpPr>
          <p:cNvPr id="11" name="Right Arrow 6">
            <a:extLst>
              <a:ext uri="{FF2B5EF4-FFF2-40B4-BE49-F238E27FC236}">
                <a16:creationId xmlns:a16="http://schemas.microsoft.com/office/drawing/2014/main" id="{55FA52BB-E8D1-A7ED-B90B-F365AA4DE666}"/>
              </a:ext>
            </a:extLst>
          </p:cNvPr>
          <p:cNvSpPr/>
          <p:nvPr/>
        </p:nvSpPr>
        <p:spPr>
          <a:xfrm>
            <a:off x="529971" y="5517232"/>
            <a:ext cx="8084057" cy="72008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a:latin typeface="Arial" panose="020B0604020202020204" pitchFamily="34" charset="0"/>
                <a:cs typeface="Arial" panose="020B0604020202020204" pitchFamily="34" charset="0"/>
              </a:rPr>
              <a:t>Some activities to help you understanding the concept better</a:t>
            </a:r>
          </a:p>
        </p:txBody>
      </p:sp>
      <p:sp>
        <p:nvSpPr>
          <p:cNvPr id="13" name="Rounded Rectangle 5">
            <a:extLst>
              <a:ext uri="{FF2B5EF4-FFF2-40B4-BE49-F238E27FC236}">
                <a16:creationId xmlns:a16="http://schemas.microsoft.com/office/drawing/2014/main" id="{32162F41-1034-FF26-5680-A666F334EA0D}"/>
              </a:ext>
            </a:extLst>
          </p:cNvPr>
          <p:cNvSpPr/>
          <p:nvPr/>
        </p:nvSpPr>
        <p:spPr>
          <a:xfrm>
            <a:off x="3167843" y="2586751"/>
            <a:ext cx="2808312" cy="2465944"/>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b="1" dirty="0">
                <a:latin typeface="Arial" panose="020B0604020202020204" pitchFamily="34" charset="0"/>
                <a:cs typeface="Arial" panose="020B0604020202020204" pitchFamily="34" charset="0"/>
              </a:rPr>
              <a:t>Day 2</a:t>
            </a:r>
          </a:p>
          <a:p>
            <a:pPr algn="ctr"/>
            <a:endParaRPr lang="en-GB" sz="1800" b="1" dirty="0"/>
          </a:p>
          <a:p>
            <a:pPr algn="ctr"/>
            <a:r>
              <a:rPr lang="en-GB" sz="1800" b="1" dirty="0"/>
              <a:t>Organising and Delegating</a:t>
            </a:r>
            <a:endParaRPr lang="en-GB" sz="1800" b="1" dirty="0">
              <a:latin typeface="Arial" panose="020B0604020202020204" pitchFamily="34" charset="0"/>
              <a:cs typeface="Arial" panose="020B0604020202020204" pitchFamily="34" charset="0"/>
            </a:endParaRPr>
          </a:p>
          <a:p>
            <a:endParaRPr lang="en-GB"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8852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052736"/>
            <a:ext cx="7794802" cy="675672"/>
          </a:xfrm>
        </p:spPr>
        <p:txBody>
          <a:bodyPr anchor="ctr">
            <a:normAutofit/>
          </a:bodyPr>
          <a:lstStyle/>
          <a:p>
            <a:r>
              <a:rPr lang="en-GB" b="1" noProof="0"/>
              <a:t>Link to KSF</a:t>
            </a:r>
          </a:p>
        </p:txBody>
      </p:sp>
      <p:graphicFrame>
        <p:nvGraphicFramePr>
          <p:cNvPr id="5" name="Content Placeholder 2">
            <a:extLst>
              <a:ext uri="{FF2B5EF4-FFF2-40B4-BE49-F238E27FC236}">
                <a16:creationId xmlns:a16="http://schemas.microsoft.com/office/drawing/2014/main" id="{51E188BE-AB25-CBE9-4B92-A47BEC5F8658}"/>
              </a:ext>
            </a:extLst>
          </p:cNvPr>
          <p:cNvGraphicFramePr>
            <a:graphicFrameLocks noGrp="1"/>
          </p:cNvGraphicFramePr>
          <p:nvPr>
            <p:ph type="tbl" sz="quarter" idx="13"/>
            <p:extLst>
              <p:ext uri="{D42A27DB-BD31-4B8C-83A1-F6EECF244321}">
                <p14:modId xmlns:p14="http://schemas.microsoft.com/office/powerpoint/2010/main" val="2031805261"/>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119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30936" y="365760"/>
            <a:ext cx="7886700" cy="1325880"/>
          </a:xfrm>
        </p:spPr>
        <p:txBody>
          <a:bodyPr anchor="ctr">
            <a:normAutofit/>
          </a:bodyPr>
          <a:lstStyle/>
          <a:p>
            <a:r>
              <a:rPr lang="en-GB" b="1" noProof="0" dirty="0"/>
              <a:t>Your Objectives</a:t>
            </a:r>
          </a:p>
        </p:txBody>
      </p:sp>
      <p:pic>
        <p:nvPicPr>
          <p:cNvPr id="13" name="Objectives workshop photo" descr="Healthcare workshop participants discussing objectives and action planning"/>
          <p:cNvPicPr>
            <a:picLocks noChangeAspect="1"/>
          </p:cNvPicPr>
          <p:nvPr/>
        </p:nvPicPr>
        <p:blipFill>
          <a:blip r:embed="rId3"/>
          <a:srcRect l="19577" r="22871" b="2"/>
          <a:stretch>
            <a:fillRect/>
          </a:stretch>
        </p:blipFill>
        <p:spPr>
          <a:xfrm>
            <a:off x="269177" y="1882140"/>
            <a:ext cx="3752850" cy="4352544"/>
          </a:xfrm>
          <a:prstGeom prst="rect">
            <a:avLst/>
          </a:prstGeom>
          <a:noFill/>
          <a:ln w="15875">
            <a:solidFill>
              <a:srgbClr val="76B82A"/>
            </a:solidFill>
          </a:ln>
        </p:spPr>
      </p:pic>
      <p:sp>
        <p:nvSpPr>
          <p:cNvPr id="5" name="Content Placeholder 2"/>
          <p:cNvSpPr txBox="1">
            <a:spLocks/>
          </p:cNvSpPr>
          <p:nvPr/>
        </p:nvSpPr>
        <p:spPr>
          <a:xfrm>
            <a:off x="4411370" y="1882140"/>
            <a:ext cx="4732630" cy="4352544"/>
          </a:xfrm>
          <a:prstGeom prst="rect">
            <a:avLst/>
          </a:prstGeom>
        </p:spPr>
        <p:txBody>
          <a:bodyPr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buFont typeface="Arial" panose="020B0604020202020204" pitchFamily="34" charset="0"/>
              <a:buNone/>
            </a:pPr>
            <a:endParaRPr lang="en-GB" sz="1400" dirty="0">
              <a:solidFill>
                <a:srgbClr val="1B4C87"/>
              </a:solidFill>
            </a:endParaRPr>
          </a:p>
          <a:p>
            <a:pPr marL="0" defTabSz="914400">
              <a:lnSpc>
                <a:spcPct val="200000"/>
              </a:lnSpc>
            </a:pPr>
            <a:r>
              <a:rPr lang="en-GB" sz="2400" dirty="0">
                <a:solidFill>
                  <a:srgbClr val="1B4C87"/>
                </a:solidFill>
              </a:rPr>
              <a:t>Key personal learning points</a:t>
            </a:r>
          </a:p>
          <a:p>
            <a:pPr marL="0" defTabSz="914400">
              <a:lnSpc>
                <a:spcPct val="200000"/>
              </a:lnSpc>
            </a:pPr>
            <a:r>
              <a:rPr lang="en-GB" sz="2400" dirty="0">
                <a:solidFill>
                  <a:srgbClr val="1B4C87"/>
                </a:solidFill>
              </a:rPr>
              <a:t>Impact of the programme </a:t>
            </a:r>
          </a:p>
          <a:p>
            <a:pPr marL="0" defTabSz="914400">
              <a:lnSpc>
                <a:spcPct val="200000"/>
              </a:lnSpc>
            </a:pPr>
            <a:r>
              <a:rPr lang="en-GB" sz="2400" dirty="0">
                <a:solidFill>
                  <a:srgbClr val="1B4C87"/>
                </a:solidFill>
              </a:rPr>
              <a:t>Action planning (proposed impact)</a:t>
            </a:r>
          </a:p>
          <a:p>
            <a:pPr marL="0" defTabSz="914400">
              <a:lnSpc>
                <a:spcPct val="200000"/>
              </a:lnSpc>
            </a:pPr>
            <a:r>
              <a:rPr lang="en-GB" sz="2400" dirty="0">
                <a:solidFill>
                  <a:srgbClr val="1B4C87"/>
                </a:solidFill>
              </a:rPr>
              <a:t>Workbook</a:t>
            </a:r>
          </a:p>
        </p:txBody>
      </p:sp>
    </p:spTree>
    <p:extLst>
      <p:ext uri="{BB962C8B-B14F-4D97-AF65-F5344CB8AC3E}">
        <p14:creationId xmlns:p14="http://schemas.microsoft.com/office/powerpoint/2010/main" val="159705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t="3500" b="5000"/>
          <a:stretch>
            <a:fillRect/>
          </a:stretch>
        </p:blipFill>
        <p:spPr>
          <a:xfrm>
            <a:off x="0" y="1196752"/>
            <a:ext cx="9144000" cy="5507001"/>
          </a:xfrm>
          <a:prstGeom prst="rect">
            <a:avLst/>
          </a:prstGeom>
        </p:spPr>
      </p:pic>
      <p:sp>
        <p:nvSpPr>
          <p:cNvPr id="5" name="Rectangle 4">
            <a:extLst>
              <a:ext uri="{FF2B5EF4-FFF2-40B4-BE49-F238E27FC236}">
                <a16:creationId xmlns:a16="http://schemas.microsoft.com/office/drawing/2014/main" id="{DDD9A076-FA41-2F37-7917-B5E6EA9EF1A7}"/>
              </a:ext>
            </a:extLst>
          </p:cNvPr>
          <p:cNvSpPr/>
          <p:nvPr/>
        </p:nvSpPr>
        <p:spPr>
          <a:xfrm>
            <a:off x="24923" y="1628800"/>
            <a:ext cx="8784976" cy="1615827"/>
          </a:xfrm>
          <a:prstGeom prst="rect">
            <a:avLst/>
          </a:prstGeom>
        </p:spPr>
        <p:txBody>
          <a:bodyPr wrap="square">
            <a:spAutoFit/>
          </a:bodyPr>
          <a:lstStyle/>
          <a:p>
            <a:pPr algn="ctr"/>
            <a:r>
              <a:rPr lang="en-GB" sz="2700" noProof="0" dirty="0">
                <a:solidFill>
                  <a:schemeClr val="bg1"/>
                </a:solidFill>
                <a:latin typeface="Verdana" panose="020B0604030504040204" pitchFamily="34" charset="0"/>
                <a:ea typeface="Verdana" panose="020B0604030504040204" pitchFamily="34" charset="0"/>
              </a:rPr>
              <a:t>“Tell me and I forget, teach me and I may remember, involve me and I learn.”</a:t>
            </a:r>
            <a:br>
              <a:rPr lang="en-GB" sz="2700" noProof="0" dirty="0">
                <a:solidFill>
                  <a:schemeClr val="bg1"/>
                </a:solidFill>
                <a:latin typeface="Verdana" panose="020B0604030504040204" pitchFamily="34" charset="0"/>
                <a:ea typeface="Verdana" panose="020B0604030504040204" pitchFamily="34" charset="0"/>
              </a:rPr>
            </a:br>
            <a:r>
              <a:rPr lang="en-GB" sz="1050" noProof="0" dirty="0">
                <a:solidFill>
                  <a:schemeClr val="bg1"/>
                </a:solidFill>
                <a:latin typeface="Verdana" panose="020B0604030504040204" pitchFamily="34" charset="0"/>
                <a:ea typeface="Verdana" panose="020B0604030504040204" pitchFamily="34" charset="0"/>
              </a:rPr>
              <a:t>                                                                                                                </a:t>
            </a:r>
            <a:endParaRPr lang="en-GB" sz="1725" noProof="0" dirty="0">
              <a:solidFill>
                <a:schemeClr val="bg1"/>
              </a:solidFill>
              <a:latin typeface="Verdana" panose="020B0604030504040204" pitchFamily="34" charset="0"/>
              <a:ea typeface="Verdana" panose="020B0604030504040204" pitchFamily="34" charset="0"/>
            </a:endParaRPr>
          </a:p>
          <a:p>
            <a:endParaRPr lang="en-GB" sz="1725" noProof="0" dirty="0">
              <a:solidFill>
                <a:schemeClr val="bg1"/>
              </a:solidFill>
              <a:latin typeface="Verdana" panose="020B0604030504040204" pitchFamily="34" charset="0"/>
              <a:ea typeface="Verdana" panose="020B0604030504040204" pitchFamily="34" charset="0"/>
            </a:endParaRPr>
          </a:p>
          <a:p>
            <a:pPr algn="r"/>
            <a:r>
              <a:rPr lang="en-GB" sz="1725" noProof="0" dirty="0">
                <a:solidFill>
                  <a:schemeClr val="bg1"/>
                </a:solidFill>
                <a:latin typeface="Verdana" panose="020B0604030504040204" pitchFamily="34" charset="0"/>
                <a:ea typeface="Verdana" panose="020B0604030504040204" pitchFamily="34" charset="0"/>
              </a:rPr>
              <a:t>Benjamin Franklin</a:t>
            </a:r>
          </a:p>
        </p:txBody>
      </p:sp>
      <p:pic>
        <p:nvPicPr>
          <p:cNvPr id="3" name="Picture 2">
            <a:extLst>
              <a:ext uri="{FF2B5EF4-FFF2-40B4-BE49-F238E27FC236}">
                <a16:creationId xmlns:a16="http://schemas.microsoft.com/office/drawing/2014/main" id="{FA09F325-87B0-740B-0541-2B70C9A6A37D}"/>
              </a:ext>
            </a:extLst>
          </p:cNvPr>
          <p:cNvPicPr>
            <a:picLocks noChangeAspect="1"/>
          </p:cNvPicPr>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240811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800" y="1676427"/>
            <a:ext cx="6481020" cy="1759492"/>
          </a:xfrm>
        </p:spPr>
        <p:txBody>
          <a:bodyPr anchor="ctr">
            <a:normAutofit/>
          </a:bodyPr>
          <a:lstStyle/>
          <a:p>
            <a:r>
              <a:rPr lang="en-GB" sz="3200" noProof="0" dirty="0"/>
              <a:t>Essential Skills for Managers</a:t>
            </a:r>
            <a:endParaRPr lang="en-GB" sz="3200" b="1" noProof="0" dirty="0"/>
          </a:p>
        </p:txBody>
      </p:sp>
      <p:sp>
        <p:nvSpPr>
          <p:cNvPr id="8" name="Text Placeholder 2">
            <a:extLst>
              <a:ext uri="{FF2B5EF4-FFF2-40B4-BE49-F238E27FC236}">
                <a16:creationId xmlns:a16="http://schemas.microsoft.com/office/drawing/2014/main" id="{084C0664-7C70-033F-2A09-5E9E043BCE3B}"/>
              </a:ext>
            </a:extLst>
          </p:cNvPr>
          <p:cNvSpPr>
            <a:spLocks noGrp="1"/>
          </p:cNvSpPr>
          <p:nvPr>
            <p:ph type="body" sz="quarter" idx="17"/>
          </p:nvPr>
        </p:nvSpPr>
        <p:spPr>
          <a:xfrm>
            <a:off x="2123728" y="3438333"/>
            <a:ext cx="6483445" cy="645698"/>
          </a:xfrm>
        </p:spPr>
        <p:txBody>
          <a:bodyPr/>
          <a:lstStyle/>
          <a:p>
            <a:pPr algn="ctr"/>
            <a:endParaRPr lang="en-GB" sz="3600" noProof="0" dirty="0"/>
          </a:p>
          <a:p>
            <a:pPr algn="ctr"/>
            <a:r>
              <a:rPr lang="en-GB" sz="2800" b="1" noProof="0" dirty="0"/>
              <a:t>Session 1</a:t>
            </a:r>
            <a:endParaRPr lang="en-GB" sz="3600" b="1" noProof="0" dirty="0"/>
          </a:p>
          <a:p>
            <a:pPr algn="ctr"/>
            <a:r>
              <a:rPr lang="en-GB" sz="2800" b="1" noProof="0" dirty="0"/>
              <a:t>Communicating and Influencing</a:t>
            </a:r>
          </a:p>
          <a:p>
            <a:endParaRPr lang="en-GB" noProof="0" dirty="0"/>
          </a:p>
        </p:txBody>
      </p:sp>
      <p:sp>
        <p:nvSpPr>
          <p:cNvPr id="3" name="Content Placeholder 2"/>
          <p:cNvSpPr>
            <a:spLocks noGrp="1"/>
          </p:cNvSpPr>
          <p:nvPr>
            <p:ph idx="4294967295"/>
          </p:nvPr>
        </p:nvSpPr>
        <p:spPr/>
        <p:txBody>
          <a:bodyPr/>
          <a:lstStyle/>
          <a:p>
            <a:pPr algn="ctr">
              <a:buNone/>
            </a:pPr>
            <a:endParaRPr lang="en-GB" sz="3200" b="1" noProof="0" dirty="0">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title"/>
          </p:nvPr>
        </p:nvSpPr>
        <p:spPr>
          <a:xfrm>
            <a:off x="323528" y="487966"/>
            <a:ext cx="7794802" cy="675672"/>
          </a:xfrm>
        </p:spPr>
        <p:txBody>
          <a:bodyPr anchor="ctr">
            <a:normAutofit/>
          </a:bodyPr>
          <a:lstStyle/>
          <a:p>
            <a:pPr eaLnBrk="1" hangingPunct="1"/>
            <a:r>
              <a:rPr lang="en-GB" b="1" noProof="0" dirty="0"/>
              <a:t>Learning Outcomes</a:t>
            </a:r>
          </a:p>
        </p:txBody>
      </p:sp>
      <p:graphicFrame>
        <p:nvGraphicFramePr>
          <p:cNvPr id="82950" name="Rectangle 3">
            <a:extLst>
              <a:ext uri="{FF2B5EF4-FFF2-40B4-BE49-F238E27FC236}">
                <a16:creationId xmlns:a16="http://schemas.microsoft.com/office/drawing/2014/main" id="{1735E4D6-B35B-5381-9626-8A8F779EA820}"/>
              </a:ext>
            </a:extLst>
          </p:cNvPr>
          <p:cNvGraphicFramePr>
            <a:graphicFrameLocks noGrp="1"/>
          </p:cNvGraphicFramePr>
          <p:nvPr>
            <p:ph type="tbl" sz="quarter" idx="13"/>
            <p:extLst>
              <p:ext uri="{D42A27DB-BD31-4B8C-83A1-F6EECF244321}">
                <p14:modId xmlns:p14="http://schemas.microsoft.com/office/powerpoint/2010/main" val="2531249215"/>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F773D2B-CAC2-F21C-78C8-1FD96ECB41FB}"/>
              </a:ext>
            </a:extLst>
          </p:cNvPr>
          <p:cNvSpPr>
            <a:spLocks noGrp="1" noChangeArrowheads="1"/>
          </p:cNvSpPr>
          <p:nvPr>
            <p:ph type="title"/>
          </p:nvPr>
        </p:nvSpPr>
        <p:spPr>
          <a:xfrm>
            <a:off x="328033" y="807789"/>
            <a:ext cx="6912744" cy="535531"/>
          </a:xfrm>
        </p:spPr>
        <p:txBody>
          <a:bodyPr/>
          <a:lstStyle/>
          <a:p>
            <a:pPr algn="l" eaLnBrk="1" hangingPunct="1"/>
            <a:r>
              <a:rPr lang="en-GB" sz="3200" b="1" noProof="0" dirty="0">
                <a:latin typeface="+mn-lt"/>
              </a:rPr>
              <a:t>The Communication Cycle</a:t>
            </a:r>
          </a:p>
        </p:txBody>
      </p:sp>
      <p:sp>
        <p:nvSpPr>
          <p:cNvPr id="207879" name="AutoShape 7"/>
          <p:cNvSpPr>
            <a:spLocks noChangeArrowheads="1"/>
          </p:cNvSpPr>
          <p:nvPr/>
        </p:nvSpPr>
        <p:spPr bwMode="auto">
          <a:xfrm>
            <a:off x="4247928" y="2831232"/>
            <a:ext cx="2303462" cy="1371600"/>
          </a:xfrm>
          <a:prstGeom prst="rightArrow">
            <a:avLst>
              <a:gd name="adj1" fmla="val 50000"/>
              <a:gd name="adj2" fmla="val 41985"/>
            </a:avLst>
          </a:prstGeom>
          <a:solidFill>
            <a:srgbClr val="FF99CC"/>
          </a:solidFill>
          <a:ln w="12700">
            <a:solidFill>
              <a:schemeClr val="tx1"/>
            </a:solidFill>
            <a:miter lim="800000"/>
            <a:headEnd/>
            <a:tailEnd/>
          </a:ln>
        </p:spPr>
        <p:txBody>
          <a:bodyPr wrap="none" lIns="91425" tIns="45713" rIns="91425" bIns="45713" anchor="ctr"/>
          <a:lstStyle/>
          <a:p>
            <a:pPr algn="ctr" eaLnBrk="0" hangingPunct="0"/>
            <a:r>
              <a:rPr lang="en-GB" b="1" noProof="0" dirty="0">
                <a:solidFill>
                  <a:schemeClr val="accent5">
                    <a:lumMod val="50000"/>
                  </a:schemeClr>
                </a:solidFill>
                <a:latin typeface="Comic Sans MS" pitchFamily="66" charset="0"/>
              </a:rPr>
              <a:t>Transmission</a:t>
            </a:r>
          </a:p>
        </p:txBody>
      </p:sp>
      <p:sp>
        <p:nvSpPr>
          <p:cNvPr id="207880" name="Oval 8"/>
          <p:cNvSpPr>
            <a:spLocks noChangeArrowheads="1"/>
          </p:cNvSpPr>
          <p:nvPr/>
        </p:nvSpPr>
        <p:spPr bwMode="auto">
          <a:xfrm>
            <a:off x="503511" y="2687216"/>
            <a:ext cx="1600200" cy="1600200"/>
          </a:xfrm>
          <a:prstGeom prst="ellipse">
            <a:avLst/>
          </a:prstGeom>
          <a:solidFill>
            <a:srgbClr val="CCFFFF"/>
          </a:solidFill>
          <a:ln w="12700">
            <a:solidFill>
              <a:schemeClr val="bg2"/>
            </a:solidFill>
            <a:round/>
            <a:headEnd/>
            <a:tailEnd/>
          </a:ln>
        </p:spPr>
        <p:txBody>
          <a:bodyPr wrap="none" lIns="91425" tIns="45713" rIns="91425" bIns="45713" anchor="ctr"/>
          <a:lstStyle/>
          <a:p>
            <a:pPr algn="ctr" eaLnBrk="0" hangingPunct="0"/>
            <a:r>
              <a:rPr lang="en-GB" b="1" noProof="0" dirty="0">
                <a:solidFill>
                  <a:schemeClr val="accent5">
                    <a:lumMod val="50000"/>
                  </a:schemeClr>
                </a:solidFill>
                <a:latin typeface="Comic Sans MS" pitchFamily="66" charset="0"/>
              </a:rPr>
              <a:t>Sender</a:t>
            </a:r>
            <a:endParaRPr lang="en-GB" b="1" noProof="0" dirty="0">
              <a:solidFill>
                <a:schemeClr val="accent5">
                  <a:lumMod val="50000"/>
                </a:schemeClr>
              </a:solidFill>
              <a:latin typeface="Times New Roman" pitchFamily="18" charset="0"/>
            </a:endParaRPr>
          </a:p>
        </p:txBody>
      </p:sp>
      <p:sp>
        <p:nvSpPr>
          <p:cNvPr id="207881" name="Oval 9"/>
          <p:cNvSpPr>
            <a:spLocks noChangeArrowheads="1"/>
          </p:cNvSpPr>
          <p:nvPr/>
        </p:nvSpPr>
        <p:spPr bwMode="auto">
          <a:xfrm>
            <a:off x="6840215" y="2687216"/>
            <a:ext cx="1600200" cy="1600200"/>
          </a:xfrm>
          <a:prstGeom prst="ellipse">
            <a:avLst/>
          </a:prstGeom>
          <a:solidFill>
            <a:srgbClr val="CCFFCC"/>
          </a:solidFill>
          <a:ln w="12700">
            <a:solidFill>
              <a:schemeClr val="tx1"/>
            </a:solidFill>
            <a:round/>
            <a:headEnd/>
            <a:tailEnd/>
          </a:ln>
        </p:spPr>
        <p:txBody>
          <a:bodyPr wrap="none" lIns="91425" tIns="45713" rIns="91425" bIns="45713" anchor="ctr"/>
          <a:lstStyle/>
          <a:p>
            <a:pPr algn="ctr" eaLnBrk="0" hangingPunct="0"/>
            <a:r>
              <a:rPr lang="en-GB" b="1" noProof="0" dirty="0">
                <a:solidFill>
                  <a:schemeClr val="accent5">
                    <a:lumMod val="50000"/>
                  </a:schemeClr>
                </a:solidFill>
                <a:latin typeface="Comic Sans MS" pitchFamily="66" charset="0"/>
              </a:rPr>
              <a:t>Receiver</a:t>
            </a:r>
            <a:endParaRPr lang="en-GB" b="1" noProof="0" dirty="0">
              <a:solidFill>
                <a:schemeClr val="accent5">
                  <a:lumMod val="50000"/>
                </a:schemeClr>
              </a:solidFill>
              <a:latin typeface="Times New Roman" pitchFamily="18" charset="0"/>
            </a:endParaRPr>
          </a:p>
        </p:txBody>
      </p:sp>
      <p:sp>
        <p:nvSpPr>
          <p:cNvPr id="207882" name="Rectangle 10"/>
          <p:cNvSpPr>
            <a:spLocks noChangeArrowheads="1"/>
          </p:cNvSpPr>
          <p:nvPr/>
        </p:nvSpPr>
        <p:spPr bwMode="auto">
          <a:xfrm>
            <a:off x="2375719" y="2687216"/>
            <a:ext cx="1600200" cy="1600200"/>
          </a:xfrm>
          <a:prstGeom prst="rect">
            <a:avLst/>
          </a:prstGeom>
          <a:solidFill>
            <a:srgbClr val="FFFF99"/>
          </a:solidFill>
          <a:ln w="12700">
            <a:solidFill>
              <a:schemeClr val="tx1"/>
            </a:solidFill>
            <a:miter lim="800000"/>
            <a:headEnd/>
            <a:tailEnd/>
          </a:ln>
        </p:spPr>
        <p:txBody>
          <a:bodyPr wrap="none" lIns="91425" tIns="45713" rIns="91425" bIns="45713" anchor="ctr"/>
          <a:lstStyle/>
          <a:p>
            <a:pPr algn="ctr" eaLnBrk="0" hangingPunct="0"/>
            <a:r>
              <a:rPr lang="en-GB" b="1" noProof="0" dirty="0">
                <a:solidFill>
                  <a:schemeClr val="accent5">
                    <a:lumMod val="50000"/>
                  </a:schemeClr>
                </a:solidFill>
                <a:latin typeface="Comic Sans MS" pitchFamily="66" charset="0"/>
              </a:rPr>
              <a:t>Message</a:t>
            </a:r>
          </a:p>
        </p:txBody>
      </p:sp>
      <p:sp>
        <p:nvSpPr>
          <p:cNvPr id="207920" name="AutoShape 48"/>
          <p:cNvSpPr>
            <a:spLocks noChangeArrowheads="1"/>
          </p:cNvSpPr>
          <p:nvPr/>
        </p:nvSpPr>
        <p:spPr bwMode="auto">
          <a:xfrm rot="5399915">
            <a:off x="3916711" y="1722376"/>
            <a:ext cx="806450" cy="7056786"/>
          </a:xfrm>
          <a:prstGeom prst="curvedLeftArrow">
            <a:avLst>
              <a:gd name="adj1" fmla="val 170079"/>
              <a:gd name="adj2" fmla="val 340157"/>
              <a:gd name="adj3" fmla="val 30813"/>
            </a:avLst>
          </a:prstGeom>
          <a:solidFill>
            <a:schemeClr val="bg2"/>
          </a:solidFill>
          <a:ln w="12700">
            <a:solidFill>
              <a:schemeClr val="tx1"/>
            </a:solidFill>
            <a:miter lim="800000"/>
            <a:headEnd/>
            <a:tailEnd/>
          </a:ln>
        </p:spPr>
        <p:txBody>
          <a:bodyPr wrap="none" lIns="91425" tIns="45713" rIns="91425" bIns="45713" anchor="ctr"/>
          <a:lstStyle/>
          <a:p>
            <a:endParaRPr lang="en-GB" noProof="0" dirty="0">
              <a:solidFill>
                <a:schemeClr val="bg1"/>
              </a:solidFill>
            </a:endParaRPr>
          </a:p>
        </p:txBody>
      </p:sp>
      <p:sp>
        <p:nvSpPr>
          <p:cNvPr id="207921" name="Text Box 49"/>
          <p:cNvSpPr txBox="1">
            <a:spLocks noChangeArrowheads="1"/>
          </p:cNvSpPr>
          <p:nvPr/>
        </p:nvSpPr>
        <p:spPr bwMode="auto">
          <a:xfrm>
            <a:off x="3599892" y="5788775"/>
            <a:ext cx="1944216" cy="457200"/>
          </a:xfrm>
          <a:prstGeom prst="rect">
            <a:avLst/>
          </a:prstGeom>
          <a:noFill/>
          <a:ln w="12700">
            <a:noFill/>
            <a:miter lim="800000"/>
            <a:headEnd/>
            <a:tailEnd/>
          </a:ln>
        </p:spPr>
        <p:txBody>
          <a:bodyPr wrap="square" lIns="91425" tIns="45713" rIns="91425" bIns="45713">
            <a:spAutoFit/>
          </a:bodyPr>
          <a:lstStyle/>
          <a:p>
            <a:pPr algn="ctr" eaLnBrk="0" hangingPunct="0"/>
            <a:r>
              <a:rPr lang="en-GB" b="1" noProof="0" dirty="0">
                <a:solidFill>
                  <a:schemeClr val="accent5">
                    <a:lumMod val="50000"/>
                  </a:schemeClr>
                </a:solidFill>
                <a:latin typeface="Comic Sans MS" pitchFamily="66" charset="0"/>
              </a:rPr>
              <a:t>Feedback</a:t>
            </a:r>
          </a:p>
        </p:txBody>
      </p:sp>
      <p:sp>
        <p:nvSpPr>
          <p:cNvPr id="5" name="TextBox 4"/>
          <p:cNvSpPr txBox="1"/>
          <p:nvPr/>
        </p:nvSpPr>
        <p:spPr>
          <a:xfrm>
            <a:off x="251520" y="1075555"/>
            <a:ext cx="8568952" cy="5386090"/>
          </a:xfrm>
          <a:prstGeom prst="rect">
            <a:avLst/>
          </a:prstGeom>
          <a:noFill/>
        </p:spPr>
        <p:txBody>
          <a:bodyPr wrap="square" lIns="91425" tIns="45713" rIns="91425" bIns="45713">
            <a:spAutoFit/>
            <a:scene3d>
              <a:camera prst="orthographicFront">
                <a:rot lat="0" lon="0" rev="3000000"/>
              </a:camera>
              <a:lightRig rig="threePt" dir="t"/>
            </a:scene3d>
          </a:bodyPr>
          <a:lstStyle/>
          <a:p>
            <a:pPr>
              <a:defRPr/>
            </a:pPr>
            <a:endParaRPr lang="en-GB"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cs typeface="+mn-cs"/>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BARRIERS</a:t>
            </a:r>
          </a:p>
          <a:p>
            <a:pPr algn="ct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INTERFERENCE</a:t>
            </a:r>
          </a:p>
          <a:p>
            <a:pPr algn="ct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BARRIERS</a:t>
            </a:r>
          </a:p>
          <a:p>
            <a:pPr algn="ct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INTERFERENCE</a:t>
            </a:r>
          </a:p>
          <a:p>
            <a:pPr algn="ct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a:p>
            <a:pPr algn="ctr">
              <a:defRPr/>
            </a:pPr>
            <a:r>
              <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rPr>
              <a:t>BARRIERS</a:t>
            </a:r>
          </a:p>
          <a:p>
            <a:pPr>
              <a:defRPr/>
            </a:pPr>
            <a:endParaRPr lang="en-GB" sz="3200" b="1" noProof="0" dirty="0">
              <a:ln w="0">
                <a:solidFill>
                  <a:schemeClr val="tx1">
                    <a:alpha val="74000"/>
                  </a:schemeClr>
                </a:solidFill>
              </a:ln>
              <a:solidFill>
                <a:srgbClr val="FF0000">
                  <a:alpha val="49000"/>
                </a:srgbClr>
              </a:solidFill>
              <a:effectLst>
                <a:outerShdw blurRad="60007" dir="1500000" sy="-30000" kx="800400" algn="bl" rotWithShape="0">
                  <a:prstClr val="black">
                    <a:alpha val="20000"/>
                  </a:prstClr>
                </a:outerShdw>
              </a:effectLst>
            </a:endParaRPr>
          </a:p>
        </p:txBody>
      </p:sp>
    </p:spTree>
    <p:extLst>
      <p:ext uri="{BB962C8B-B14F-4D97-AF65-F5344CB8AC3E}">
        <p14:creationId xmlns:p14="http://schemas.microsoft.com/office/powerpoint/2010/main" val="1648638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78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788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79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788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787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79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9" grpId="0" animBg="1"/>
      <p:bldP spid="207880" grpId="0" animBg="1"/>
      <p:bldP spid="207881" grpId="0" animBg="1"/>
      <p:bldP spid="207882" grpId="0" animBg="1"/>
      <p:bldP spid="207920" grpId="0" animBg="1"/>
      <p:bldP spid="207921"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251520" y="0"/>
            <a:ext cx="7886700" cy="1325880"/>
          </a:xfrm>
        </p:spPr>
        <p:txBody>
          <a:bodyPr anchor="ctr">
            <a:normAutofit/>
          </a:bodyPr>
          <a:lstStyle/>
          <a:p>
            <a:pPr eaLnBrk="1" hangingPunct="1"/>
            <a:r>
              <a:rPr lang="en-GB" b="1" noProof="0" dirty="0"/>
              <a:t>Barriers to Effective Communication</a:t>
            </a:r>
          </a:p>
        </p:txBody>
      </p:sp>
      <p:sp>
        <p:nvSpPr>
          <p:cNvPr id="212995" name="Rectangle 1027"/>
          <p:cNvSpPr txBox="1">
            <a:spLocks noChangeArrowheads="1"/>
          </p:cNvSpPr>
          <p:nvPr/>
        </p:nvSpPr>
        <p:spPr>
          <a:xfrm>
            <a:off x="1242880" y="1123015"/>
            <a:ext cx="5993416" cy="4352544"/>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defTabSz="914400">
              <a:buFontTx/>
              <a:buNone/>
            </a:pPr>
            <a:r>
              <a:rPr lang="en-GB" sz="2400" b="1">
                <a:solidFill>
                  <a:srgbClr val="1B4C87"/>
                </a:solidFill>
              </a:rPr>
              <a:t>Workplace and Individual</a:t>
            </a:r>
          </a:p>
          <a:p>
            <a:pPr marL="0" defTabSz="914400">
              <a:buFontTx/>
              <a:buNone/>
            </a:pPr>
            <a:endParaRPr lang="en-GB" sz="2400" b="1">
              <a:solidFill>
                <a:srgbClr val="1B4C87"/>
              </a:solidFill>
            </a:endParaRPr>
          </a:p>
          <a:p>
            <a:pPr marL="0" lvl="1" defTabSz="914400">
              <a:spcBef>
                <a:spcPts val="525"/>
              </a:spcBef>
            </a:pPr>
            <a:r>
              <a:rPr lang="en-GB" sz="2400">
                <a:solidFill>
                  <a:srgbClr val="1B4C87"/>
                </a:solidFill>
              </a:rPr>
              <a:t>Physical barriers/environment</a:t>
            </a:r>
            <a:endParaRPr lang="en-GB" sz="2400" b="1">
              <a:solidFill>
                <a:srgbClr val="1B4C87"/>
              </a:solidFill>
            </a:endParaRPr>
          </a:p>
          <a:p>
            <a:pPr marL="0" lvl="1" defTabSz="914400">
              <a:spcBef>
                <a:spcPts val="525"/>
              </a:spcBef>
            </a:pPr>
            <a:r>
              <a:rPr lang="en-GB" sz="2400">
                <a:solidFill>
                  <a:srgbClr val="1B4C87"/>
                </a:solidFill>
              </a:rPr>
              <a:t>Wrong methods of communication</a:t>
            </a:r>
          </a:p>
          <a:p>
            <a:pPr marL="0" lvl="1" defTabSz="914400">
              <a:spcBef>
                <a:spcPts val="525"/>
              </a:spcBef>
            </a:pPr>
            <a:r>
              <a:rPr lang="en-GB" sz="2400">
                <a:solidFill>
                  <a:srgbClr val="1B4C87"/>
                </a:solidFill>
              </a:rPr>
              <a:t>Psychological, emotional and behavioural </a:t>
            </a:r>
          </a:p>
          <a:p>
            <a:pPr marL="0" lvl="1" defTabSz="914400">
              <a:spcBef>
                <a:spcPts val="525"/>
              </a:spcBef>
            </a:pPr>
            <a:r>
              <a:rPr lang="en-GB" sz="2400">
                <a:solidFill>
                  <a:srgbClr val="1B4C87"/>
                </a:solidFill>
              </a:rPr>
              <a:t>Technological</a:t>
            </a:r>
          </a:p>
          <a:p>
            <a:pPr marL="0" lvl="1" defTabSz="914400">
              <a:spcBef>
                <a:spcPts val="525"/>
              </a:spcBef>
            </a:pPr>
            <a:r>
              <a:rPr lang="en-GB" sz="2400">
                <a:solidFill>
                  <a:srgbClr val="1B4C87"/>
                </a:solidFill>
              </a:rPr>
              <a:t>Organisational structure or culture</a:t>
            </a:r>
          </a:p>
          <a:p>
            <a:pPr marL="0" lvl="1" defTabSz="914400">
              <a:spcBef>
                <a:spcPts val="525"/>
              </a:spcBef>
            </a:pPr>
            <a:r>
              <a:rPr lang="en-GB" sz="2400">
                <a:solidFill>
                  <a:srgbClr val="1B4C87"/>
                </a:solidFill>
              </a:rPr>
              <a:t>Communication skills</a:t>
            </a:r>
          </a:p>
          <a:p>
            <a:pPr marL="0" lvl="1" defTabSz="914400">
              <a:spcBef>
                <a:spcPts val="525"/>
              </a:spcBef>
            </a:pPr>
            <a:r>
              <a:rPr lang="en-GB" sz="2400">
                <a:solidFill>
                  <a:srgbClr val="1B4C87"/>
                </a:solidFill>
              </a:rPr>
              <a:t>Cultural differences</a:t>
            </a:r>
          </a:p>
          <a:p>
            <a:pPr marL="0" lvl="1" defTabSz="914400">
              <a:spcBef>
                <a:spcPts val="525"/>
              </a:spcBef>
            </a:pPr>
            <a:r>
              <a:rPr lang="en-GB" sz="2400">
                <a:solidFill>
                  <a:srgbClr val="1B4C87"/>
                </a:solidFill>
              </a:rPr>
              <a:t>Clarity and consistency</a:t>
            </a:r>
          </a:p>
          <a:p>
            <a:pPr marL="0" lvl="1" defTabSz="914400">
              <a:spcBef>
                <a:spcPts val="525"/>
              </a:spcBef>
            </a:pPr>
            <a:r>
              <a:rPr lang="en-GB" sz="2400">
                <a:solidFill>
                  <a:srgbClr val="1B4C87"/>
                </a:solidFill>
              </a:rPr>
              <a:t>Trust</a:t>
            </a:r>
          </a:p>
          <a:p>
            <a:pPr marL="0" lvl="1" defTabSz="914400">
              <a:spcBef>
                <a:spcPts val="525"/>
              </a:spcBef>
            </a:pPr>
            <a:r>
              <a:rPr lang="en-GB" sz="2400">
                <a:solidFill>
                  <a:srgbClr val="1B4C87"/>
                </a:solidFill>
              </a:rPr>
              <a:t>Lack of active listening</a:t>
            </a:r>
          </a:p>
          <a:p>
            <a:pPr marL="0" lvl="1" defTabSz="914400">
              <a:spcBef>
                <a:spcPts val="525"/>
              </a:spcBef>
            </a:pPr>
            <a:r>
              <a:rPr lang="en-GB" sz="2400">
                <a:solidFill>
                  <a:srgbClr val="1B4C87"/>
                </a:solidFill>
              </a:rPr>
              <a:t>Perception</a:t>
            </a:r>
          </a:p>
          <a:p>
            <a:pPr marL="0" indent="0" defTabSz="914400">
              <a:spcBef>
                <a:spcPts val="525"/>
              </a:spcBef>
              <a:buFont typeface="Arial" panose="020B0604020202020204" pitchFamily="34" charset="0"/>
              <a:buNone/>
            </a:pPr>
            <a:endParaRPr lang="en-GB" sz="2400" dirty="0">
              <a:solidFill>
                <a:srgbClr val="1B4C87"/>
              </a:solidFill>
            </a:endParaRPr>
          </a:p>
        </p:txBody>
      </p:sp>
      <p:pic>
        <p:nvPicPr>
          <p:cNvPr id="4" name="Picture 3" descr="Barriers to Effective Communication">
            <a:extLst>
              <a:ext uri="{FF2B5EF4-FFF2-40B4-BE49-F238E27FC236}">
                <a16:creationId xmlns:a16="http://schemas.microsoft.com/office/drawing/2014/main" id="{AC4FC029-CF80-A725-CD1E-8A5FC513C258}"/>
              </a:ext>
            </a:extLst>
          </p:cNvPr>
          <p:cNvPicPr>
            <a:picLocks noChangeAspect="1"/>
          </p:cNvPicPr>
          <p:nvPr/>
        </p:nvPicPr>
        <p:blipFill>
          <a:blip r:embed="rId3"/>
          <a:stretch>
            <a:fillRect/>
          </a:stretch>
        </p:blipFill>
        <p:spPr>
          <a:xfrm>
            <a:off x="5004049" y="3978402"/>
            <a:ext cx="4127446" cy="2751630"/>
          </a:xfrm>
          <a:prstGeom prst="rect">
            <a:avLst/>
          </a:prstGeom>
        </p:spPr>
      </p:pic>
    </p:spTree>
    <p:extLst>
      <p:ext uri="{BB962C8B-B14F-4D97-AF65-F5344CB8AC3E}">
        <p14:creationId xmlns:p14="http://schemas.microsoft.com/office/powerpoint/2010/main" val="96746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9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299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29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299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299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299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299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299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2995">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2995">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299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6">
            <a:extLst>
              <a:ext uri="{FF2B5EF4-FFF2-40B4-BE49-F238E27FC236}">
                <a16:creationId xmlns:a16="http://schemas.microsoft.com/office/drawing/2014/main" id="{E7D7D4A2-F415-8D70-4A67-E3287B6B2C44}"/>
              </a:ext>
            </a:extLst>
          </p:cNvPr>
          <p:cNvSpPr txBox="1">
            <a:spLocks noChangeArrowheads="1"/>
          </p:cNvSpPr>
          <p:nvPr/>
        </p:nvSpPr>
        <p:spPr>
          <a:xfrm>
            <a:off x="251520" y="548680"/>
            <a:ext cx="7886700" cy="675672"/>
          </a:xfrm>
          <a:prstGeom prst="rect">
            <a:avLst/>
          </a:prstGeom>
        </p:spPr>
        <p:txBody>
          <a:bodyPr anchor="ctr">
            <a:normAutofit/>
          </a:bodyPr>
          <a:lstStyle>
            <a:lvl1pPr algn="l" defTabSz="685800" rtl="0" eaLnBrk="1" latinLnBrk="0" hangingPunct="1">
              <a:lnSpc>
                <a:spcPct val="90000"/>
              </a:lnSpc>
              <a:spcBef>
                <a:spcPct val="0"/>
              </a:spcBef>
              <a:buNone/>
              <a:defRPr sz="2550" b="1" kern="1200">
                <a:solidFill>
                  <a:srgbClr val="1B4C87"/>
                </a:solidFill>
                <a:latin typeface="Calibri" panose="020F0502020204030204" pitchFamily="34" charset="0"/>
                <a:ea typeface="+mj-ea"/>
                <a:cs typeface="Calibri" panose="020F0502020204030204" pitchFamily="34" charset="0"/>
              </a:defRPr>
            </a:lvl1pPr>
          </a:lstStyle>
          <a:p>
            <a:r>
              <a:rPr lang="en-GB" sz="3200" dirty="0"/>
              <a:t>Barriers to Effective Communication</a:t>
            </a:r>
          </a:p>
        </p:txBody>
      </p:sp>
      <p:sp>
        <p:nvSpPr>
          <p:cNvPr id="8" name="Content Placeholder 2">
            <a:extLst>
              <a:ext uri="{FF2B5EF4-FFF2-40B4-BE49-F238E27FC236}">
                <a16:creationId xmlns:a16="http://schemas.microsoft.com/office/drawing/2014/main" id="{09C225C2-6024-008F-BCB2-1AC4AAA1227E}"/>
              </a:ext>
            </a:extLst>
          </p:cNvPr>
          <p:cNvSpPr txBox="1">
            <a:spLocks/>
          </p:cNvSpPr>
          <p:nvPr/>
        </p:nvSpPr>
        <p:spPr>
          <a:xfrm>
            <a:off x="1005780" y="1124744"/>
            <a:ext cx="8335838" cy="43513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lvl="1" indent="0">
              <a:lnSpc>
                <a:spcPct val="150000"/>
              </a:lnSpc>
              <a:buFont typeface="Arial" panose="020B0604020202020204" pitchFamily="34" charset="0"/>
              <a:buNone/>
            </a:pPr>
            <a:r>
              <a:rPr lang="en-GB" sz="2400" b="1" dirty="0">
                <a:solidFill>
                  <a:schemeClr val="tx2">
                    <a:lumMod val="90000"/>
                    <a:lumOff val="10000"/>
                  </a:schemeClr>
                </a:solidFill>
              </a:rPr>
              <a:t>Inequalities</a:t>
            </a:r>
          </a:p>
          <a:p>
            <a:pPr lvl="1">
              <a:lnSpc>
                <a:spcPct val="150000"/>
              </a:lnSpc>
            </a:pPr>
            <a:r>
              <a:rPr lang="en-GB" sz="2400" dirty="0">
                <a:solidFill>
                  <a:schemeClr val="tx2">
                    <a:lumMod val="90000"/>
                    <a:lumOff val="10000"/>
                  </a:schemeClr>
                </a:solidFill>
              </a:rPr>
              <a:t>Language Barrier</a:t>
            </a:r>
          </a:p>
          <a:p>
            <a:pPr lvl="1">
              <a:lnSpc>
                <a:spcPct val="150000"/>
              </a:lnSpc>
            </a:pPr>
            <a:r>
              <a:rPr lang="en-GB" sz="2400" dirty="0">
                <a:solidFill>
                  <a:schemeClr val="tx2">
                    <a:lumMod val="90000"/>
                    <a:lumOff val="10000"/>
                  </a:schemeClr>
                </a:solidFill>
              </a:rPr>
              <a:t>Physiological, Mental Health</a:t>
            </a:r>
          </a:p>
          <a:p>
            <a:pPr lvl="1">
              <a:lnSpc>
                <a:spcPct val="150000"/>
              </a:lnSpc>
            </a:pPr>
            <a:r>
              <a:rPr lang="en-GB" sz="2400" dirty="0">
                <a:solidFill>
                  <a:schemeClr val="tx2">
                    <a:lumMod val="90000"/>
                    <a:lumOff val="10000"/>
                  </a:schemeClr>
                </a:solidFill>
              </a:rPr>
              <a:t>Learning Difficulties</a:t>
            </a:r>
          </a:p>
          <a:p>
            <a:pPr lvl="1">
              <a:lnSpc>
                <a:spcPct val="150000"/>
              </a:lnSpc>
            </a:pPr>
            <a:r>
              <a:rPr lang="en-GB" sz="2400" dirty="0">
                <a:solidFill>
                  <a:schemeClr val="tx2">
                    <a:lumMod val="90000"/>
                    <a:lumOff val="10000"/>
                  </a:schemeClr>
                </a:solidFill>
              </a:rPr>
              <a:t>Cultural/Religious Needs</a:t>
            </a:r>
          </a:p>
          <a:p>
            <a:pPr lvl="1">
              <a:lnSpc>
                <a:spcPct val="150000"/>
              </a:lnSpc>
            </a:pPr>
            <a:r>
              <a:rPr lang="en-GB" sz="2400" dirty="0">
                <a:solidFill>
                  <a:schemeClr val="tx2">
                    <a:lumMod val="90000"/>
                    <a:lumOff val="10000"/>
                  </a:schemeClr>
                </a:solidFill>
              </a:rPr>
              <a:t>Sensory Impairments</a:t>
            </a:r>
          </a:p>
          <a:p>
            <a:pPr lvl="1">
              <a:lnSpc>
                <a:spcPct val="150000"/>
              </a:lnSpc>
            </a:pPr>
            <a:r>
              <a:rPr lang="en-GB" sz="2400" dirty="0">
                <a:solidFill>
                  <a:schemeClr val="tx2">
                    <a:lumMod val="90000"/>
                    <a:lumOff val="10000"/>
                  </a:schemeClr>
                </a:solidFill>
              </a:rPr>
              <a:t>Literacy, numeracy  issues</a:t>
            </a:r>
          </a:p>
          <a:p>
            <a:pPr lvl="1">
              <a:lnSpc>
                <a:spcPct val="150000"/>
              </a:lnSpc>
            </a:pPr>
            <a:r>
              <a:rPr lang="en-GB" sz="2400" dirty="0">
                <a:solidFill>
                  <a:schemeClr val="tx2">
                    <a:lumMod val="90000"/>
                    <a:lumOff val="10000"/>
                  </a:schemeClr>
                </a:solidFill>
              </a:rPr>
              <a:t>Digital Inequalities</a:t>
            </a:r>
          </a:p>
          <a:p>
            <a:pPr lvl="1">
              <a:lnSpc>
                <a:spcPct val="150000"/>
              </a:lnSpc>
            </a:pPr>
            <a:r>
              <a:rPr lang="en-GB" sz="2400" dirty="0">
                <a:solidFill>
                  <a:schemeClr val="tx2">
                    <a:lumMod val="90000"/>
                    <a:lumOff val="10000"/>
                  </a:schemeClr>
                </a:solidFill>
              </a:rPr>
              <a:t>Neurodiversity</a:t>
            </a:r>
          </a:p>
        </p:txBody>
      </p:sp>
    </p:spTree>
    <p:extLst>
      <p:ext uri="{BB962C8B-B14F-4D97-AF65-F5344CB8AC3E}">
        <p14:creationId xmlns:p14="http://schemas.microsoft.com/office/powerpoint/2010/main" val="333101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65096"/>
            <a:ext cx="7794802" cy="675672"/>
          </a:xfrm>
        </p:spPr>
        <p:txBody>
          <a:bodyPr wrap="square" anchor="ctr">
            <a:normAutofit/>
          </a:bodyPr>
          <a:lstStyle/>
          <a:p>
            <a:r>
              <a:rPr lang="en-GB" sz="2800" b="1" dirty="0">
                <a:solidFill>
                  <a:srgbClr val="003087"/>
                </a:solidFill>
              </a:rPr>
              <a:t>Making Communication Accessible for Everyone</a:t>
            </a:r>
            <a:endParaRPr lang="en-GB" sz="2800" noProof="0" dirty="0"/>
          </a:p>
        </p:txBody>
      </p:sp>
      <p:sp>
        <p:nvSpPr>
          <p:cNvPr id="6" name="Content Placeholder 2">
            <a:extLst>
              <a:ext uri="{FF2B5EF4-FFF2-40B4-BE49-F238E27FC236}">
                <a16:creationId xmlns:a16="http://schemas.microsoft.com/office/drawing/2014/main" id="{5C2FD7BF-1C18-562E-5920-1147A18B59A8}"/>
              </a:ext>
            </a:extLst>
          </p:cNvPr>
          <p:cNvSpPr txBox="1">
            <a:spLocks/>
          </p:cNvSpPr>
          <p:nvPr/>
        </p:nvSpPr>
        <p:spPr>
          <a:xfrm>
            <a:off x="218094" y="1340768"/>
            <a:ext cx="5487351" cy="4846320"/>
          </a:xfrm>
          <a:prstGeom prst="rect">
            <a:avLst/>
          </a:prstGeom>
        </p:spPr>
        <p:txBody>
          <a:bodyPr wrap="square" lIns="18288" tIns="0" rIns="18288" bIns="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0" algn="ctr">
              <a:lnSpc>
                <a:spcPct val="150000"/>
              </a:lnSpc>
              <a:spcBef>
                <a:spcPts val="0"/>
              </a:spcBef>
              <a:spcAft>
                <a:spcPts val="600"/>
              </a:spcAft>
              <a:buFont typeface="Arial" panose="020B0604020202020204" pitchFamily="34" charset="0"/>
              <a:buNone/>
            </a:pPr>
            <a:r>
              <a:rPr lang="en-GB" sz="2000" b="1" dirty="0">
                <a:solidFill>
                  <a:srgbClr val="003087"/>
                </a:solidFill>
              </a:rPr>
              <a:t>Support needs can be situational</a:t>
            </a:r>
          </a:p>
          <a:p>
            <a:pPr lvl="1">
              <a:lnSpc>
                <a:spcPct val="150000"/>
              </a:lnSpc>
              <a:spcAft>
                <a:spcPts val="200"/>
              </a:spcAft>
            </a:pPr>
            <a:r>
              <a:rPr lang="en-GB" sz="2000" dirty="0">
                <a:solidFill>
                  <a:srgbClr val="003087"/>
                </a:solidFill>
              </a:rPr>
              <a:t>Preferred language or interpretation support</a:t>
            </a:r>
          </a:p>
          <a:p>
            <a:pPr lvl="1">
              <a:lnSpc>
                <a:spcPct val="150000"/>
              </a:lnSpc>
              <a:spcAft>
                <a:spcPts val="200"/>
              </a:spcAft>
            </a:pPr>
            <a:r>
              <a:rPr lang="en-GB" sz="2000" dirty="0">
                <a:solidFill>
                  <a:srgbClr val="003087"/>
                </a:solidFill>
              </a:rPr>
              <a:t>Hearing, sight or speech support needs</a:t>
            </a:r>
          </a:p>
          <a:p>
            <a:pPr lvl="1">
              <a:lnSpc>
                <a:spcPct val="150000"/>
              </a:lnSpc>
              <a:spcAft>
                <a:spcPts val="200"/>
              </a:spcAft>
            </a:pPr>
            <a:r>
              <a:rPr lang="en-GB" sz="2000" dirty="0">
                <a:solidFill>
                  <a:srgbClr val="003087"/>
                </a:solidFill>
              </a:rPr>
              <a:t>Pain, fatigue, anxiety or distress</a:t>
            </a:r>
          </a:p>
          <a:p>
            <a:pPr lvl="1">
              <a:lnSpc>
                <a:spcPct val="150000"/>
              </a:lnSpc>
              <a:spcAft>
                <a:spcPts val="200"/>
              </a:spcAft>
            </a:pPr>
            <a:r>
              <a:rPr lang="en-GB" sz="2000" dirty="0">
                <a:solidFill>
                  <a:srgbClr val="003087"/>
                </a:solidFill>
              </a:rPr>
              <a:t>Learning differences and accessible formats</a:t>
            </a:r>
          </a:p>
          <a:p>
            <a:pPr lvl="1">
              <a:lnSpc>
                <a:spcPct val="150000"/>
              </a:lnSpc>
              <a:spcAft>
                <a:spcPts val="200"/>
              </a:spcAft>
            </a:pPr>
            <a:r>
              <a:rPr lang="en-GB" sz="2000" dirty="0">
                <a:solidFill>
                  <a:srgbClr val="003087"/>
                </a:solidFill>
              </a:rPr>
              <a:t>Cultural, religious or personal preferences</a:t>
            </a:r>
          </a:p>
          <a:p>
            <a:pPr lvl="1">
              <a:lnSpc>
                <a:spcPct val="150000"/>
              </a:lnSpc>
              <a:spcAft>
                <a:spcPts val="200"/>
              </a:spcAft>
            </a:pPr>
            <a:r>
              <a:rPr lang="en-GB" sz="2000" dirty="0">
                <a:solidFill>
                  <a:srgbClr val="003087"/>
                </a:solidFill>
              </a:rPr>
              <a:t>Literacy, numeracy or health-literacy support</a:t>
            </a:r>
          </a:p>
          <a:p>
            <a:pPr lvl="1">
              <a:lnSpc>
                <a:spcPct val="150000"/>
              </a:lnSpc>
              <a:spcAft>
                <a:spcPts val="200"/>
              </a:spcAft>
            </a:pPr>
            <a:r>
              <a:rPr lang="en-GB" sz="2000" dirty="0">
                <a:solidFill>
                  <a:srgbClr val="003087"/>
                </a:solidFill>
              </a:rPr>
              <a:t>Digital access, confidence or affordability</a:t>
            </a:r>
          </a:p>
          <a:p>
            <a:pPr lvl="1">
              <a:lnSpc>
                <a:spcPct val="150000"/>
              </a:lnSpc>
              <a:spcAft>
                <a:spcPts val="200"/>
              </a:spcAft>
            </a:pPr>
            <a:r>
              <a:rPr lang="en-GB" sz="2000" dirty="0">
                <a:solidFill>
                  <a:srgbClr val="003087"/>
                </a:solidFill>
              </a:rPr>
              <a:t>Neurodiversity and different processing styles</a:t>
            </a:r>
          </a:p>
        </p:txBody>
      </p:sp>
      <p:pic>
        <p:nvPicPr>
          <p:cNvPr id="35" name="Cartoon: inclusive communication supports" descr="Cartoon-style icons showing inclusive communication supports such as captions, hearing support, interpretation and digital access."/>
          <p:cNvPicPr>
            <a:picLocks noChangeAspect="1"/>
          </p:cNvPicPr>
          <p:nvPr/>
        </p:nvPicPr>
        <p:blipFill>
          <a:blip r:embed="rId3"/>
          <a:stretch>
            <a:fillRect/>
          </a:stretch>
        </p:blipFill>
        <p:spPr>
          <a:xfrm>
            <a:off x="5989320" y="2132856"/>
            <a:ext cx="2880360" cy="2880360"/>
          </a:xfrm>
          <a:prstGeom prst="rect">
            <a:avLst/>
          </a:prstGeom>
        </p:spPr>
      </p:pic>
      <p:sp>
        <p:nvSpPr>
          <p:cNvPr id="36" name="Inclusive communication takeaway"/>
          <p:cNvSpPr txBox="1"/>
          <p:nvPr/>
        </p:nvSpPr>
        <p:spPr>
          <a:xfrm>
            <a:off x="5715000" y="5215276"/>
            <a:ext cx="3429000" cy="621709"/>
          </a:xfrm>
          <a:prstGeom prst="rect">
            <a:avLst/>
          </a:prstGeom>
          <a:noFill/>
        </p:spPr>
        <p:txBody>
          <a:bodyPr wrap="square" lIns="18288" tIns="18288" rIns="18288" bIns="18288" anchor="t">
            <a:spAutoFit/>
          </a:bodyPr>
          <a:lstStyle/>
          <a:p>
            <a:pPr algn="ctr"/>
            <a:r>
              <a:rPr lang="en-GB" sz="1900" b="1" dirty="0">
                <a:solidFill>
                  <a:srgbClr val="003087"/>
                </a:solidFill>
              </a:rPr>
              <a:t>Ask what helps
Do not assume</a:t>
            </a:r>
          </a:p>
        </p:txBody>
      </p:sp>
    </p:spTree>
    <p:extLst>
      <p:ext uri="{BB962C8B-B14F-4D97-AF65-F5344CB8AC3E}">
        <p14:creationId xmlns:p14="http://schemas.microsoft.com/office/powerpoint/2010/main" val="335659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4"/>
          <p:cNvSpPr txBox="1">
            <a:spLocks noChangeArrowheads="1"/>
          </p:cNvSpPr>
          <p:nvPr/>
        </p:nvSpPr>
        <p:spPr bwMode="auto">
          <a:xfrm>
            <a:off x="628650" y="715174"/>
            <a:ext cx="7886700" cy="1325880"/>
          </a:xfrm>
          <a:prstGeom prst="rect">
            <a:avLst/>
          </a:prstGeom>
        </p:spPr>
        <p:txBody>
          <a:bodyPr lIns="91425" tIns="45713" rIns="91425" bIns="45713" anchor="ctr">
            <a:normAutofit/>
          </a:bodyPr>
          <a:lstStyle/>
          <a:p>
            <a:pPr defTabSz="685800">
              <a:spcBef>
                <a:spcPct val="0"/>
              </a:spcBef>
              <a:spcAft>
                <a:spcPts val="600"/>
              </a:spcAft>
            </a:pPr>
            <a:r>
              <a:rPr lang="en-GB" sz="3200" b="1" kern="1200" noProof="0" dirty="0">
                <a:solidFill>
                  <a:srgbClr val="1B4C87"/>
                </a:solidFill>
              </a:rPr>
              <a:t>Self-Awareness</a:t>
            </a:r>
          </a:p>
        </p:txBody>
      </p:sp>
      <p:sp>
        <p:nvSpPr>
          <p:cNvPr id="43010" name="Rectangle 2"/>
          <p:cNvSpPr>
            <a:spLocks noGrp="1" noChangeArrowheads="1"/>
          </p:cNvSpPr>
          <p:nvPr>
            <p:ph idx="4294967295"/>
          </p:nvPr>
        </p:nvSpPr>
        <p:spPr>
          <a:xfrm>
            <a:off x="899592" y="2132856"/>
            <a:ext cx="7886700" cy="4352544"/>
          </a:xfrm>
          <a:prstGeom prst="rect">
            <a:avLst/>
          </a:prstGeom>
        </p:spPr>
        <p:txBody>
          <a:bodyPr anchor="t">
            <a:normAutofit/>
          </a:bodyPr>
          <a:lstStyle/>
          <a:p>
            <a:pPr marL="0" defTabSz="914400">
              <a:spcBef>
                <a:spcPts val="0"/>
              </a:spcBef>
              <a:spcAft>
                <a:spcPct val="50000"/>
              </a:spcAft>
              <a:buFontTx/>
              <a:buNone/>
            </a:pPr>
            <a:r>
              <a:rPr lang="en-GB" sz="2400" b="1" kern="1200" noProof="0" dirty="0">
                <a:solidFill>
                  <a:srgbClr val="1B4C87"/>
                </a:solidFill>
              </a:rPr>
              <a:t>In the workplace:</a:t>
            </a:r>
          </a:p>
          <a:p>
            <a:pPr marL="0" lvl="1" defTabSz="914400">
              <a:spcBef>
                <a:spcPts val="0"/>
              </a:spcBef>
              <a:spcAft>
                <a:spcPts val="0"/>
              </a:spcAft>
            </a:pPr>
            <a:r>
              <a:rPr lang="en-GB" sz="2400" kern="1200" noProof="0" dirty="0">
                <a:solidFill>
                  <a:srgbClr val="1B4C87"/>
                </a:solidFill>
              </a:rPr>
              <a:t>Clinical Governance</a:t>
            </a:r>
          </a:p>
          <a:p>
            <a:pPr marL="0" lvl="1" defTabSz="914400">
              <a:spcBef>
                <a:spcPts val="0"/>
              </a:spcBef>
              <a:spcAft>
                <a:spcPts val="0"/>
              </a:spcAft>
            </a:pPr>
            <a:r>
              <a:rPr lang="en-GB" sz="2400" kern="1200" noProof="0" dirty="0">
                <a:solidFill>
                  <a:srgbClr val="1B4C87"/>
                </a:solidFill>
              </a:rPr>
              <a:t>HR policies and Staff Governance guidance </a:t>
            </a:r>
          </a:p>
          <a:p>
            <a:pPr marL="0" lvl="1" defTabSz="914400">
              <a:spcBef>
                <a:spcPts val="0"/>
              </a:spcBef>
              <a:spcAft>
                <a:spcPts val="0"/>
              </a:spcAft>
            </a:pPr>
            <a:r>
              <a:rPr lang="en-GB" sz="2400" kern="1200" noProof="0" dirty="0">
                <a:solidFill>
                  <a:srgbClr val="1B4C87"/>
                </a:solidFill>
              </a:rPr>
              <a:t>Equality legislation</a:t>
            </a:r>
          </a:p>
          <a:p>
            <a:pPr marL="0" defTabSz="914400">
              <a:spcBef>
                <a:spcPts val="0"/>
              </a:spcBef>
              <a:spcAft>
                <a:spcPct val="50000"/>
              </a:spcAft>
              <a:buFontTx/>
              <a:buNone/>
            </a:pPr>
            <a:endParaRPr lang="en-GB" sz="2400" b="1" kern="1200" noProof="0" dirty="0">
              <a:solidFill>
                <a:srgbClr val="1B4C87"/>
              </a:solidFill>
            </a:endParaRPr>
          </a:p>
          <a:p>
            <a:pPr marL="0" defTabSz="914400">
              <a:spcBef>
                <a:spcPts val="0"/>
              </a:spcBef>
              <a:spcAft>
                <a:spcPct val="50000"/>
              </a:spcAft>
              <a:buFontTx/>
              <a:buNone/>
            </a:pPr>
            <a:r>
              <a:rPr lang="en-GB" sz="2400" b="1" kern="1200" noProof="0" dirty="0">
                <a:solidFill>
                  <a:srgbClr val="1B4C87"/>
                </a:solidFill>
              </a:rPr>
              <a:t>Personally:</a:t>
            </a:r>
            <a:endParaRPr lang="en-GB" sz="2400" kern="1200" noProof="0" dirty="0">
              <a:solidFill>
                <a:srgbClr val="1B4C87"/>
              </a:solidFill>
            </a:endParaRPr>
          </a:p>
          <a:p>
            <a:pPr marL="0" lvl="1" defTabSz="914400">
              <a:spcBef>
                <a:spcPts val="0"/>
              </a:spcBef>
            </a:pPr>
            <a:r>
              <a:rPr lang="en-GB" sz="2400" kern="1200" noProof="0" dirty="0">
                <a:solidFill>
                  <a:srgbClr val="1B4C87"/>
                </a:solidFill>
              </a:rPr>
              <a:t>Be aware of influences on your communication</a:t>
            </a:r>
          </a:p>
          <a:p>
            <a:pPr marL="0" lvl="1" defTabSz="914400">
              <a:spcBef>
                <a:spcPts val="0"/>
              </a:spcBef>
            </a:pPr>
            <a:r>
              <a:rPr lang="en-GB" sz="2400" kern="1200" noProof="0" dirty="0">
                <a:solidFill>
                  <a:srgbClr val="1B4C87"/>
                </a:solidFill>
              </a:rPr>
              <a:t>Use the Accessible Information Policy</a:t>
            </a:r>
          </a:p>
          <a:p>
            <a:pPr marL="0" lvl="1" defTabSz="914400">
              <a:spcBef>
                <a:spcPts val="0"/>
              </a:spcBef>
              <a:spcAft>
                <a:spcPct val="50000"/>
              </a:spcAft>
            </a:pPr>
            <a:r>
              <a:rPr lang="en-GB" sz="2400" kern="1200" noProof="0" dirty="0">
                <a:solidFill>
                  <a:srgbClr val="1B4C87"/>
                </a:solidFill>
              </a:rPr>
              <a:t>Be a good role model</a:t>
            </a:r>
          </a:p>
        </p:txBody>
      </p:sp>
      <p:pic>
        <p:nvPicPr>
          <p:cNvPr id="1026" name="Picture 2" descr="What is self-awareness? And how can you cultivate it?">
            <a:extLst>
              <a:ext uri="{FF2B5EF4-FFF2-40B4-BE49-F238E27FC236}">
                <a16:creationId xmlns:a16="http://schemas.microsoft.com/office/drawing/2014/main" id="{26B1721A-29E6-B52F-FFB9-4B06B122B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517587"/>
            <a:ext cx="3874765" cy="21736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0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0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0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01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010">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010">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30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39278" y="468908"/>
            <a:ext cx="7886700" cy="1325880"/>
          </a:xfrm>
        </p:spPr>
        <p:txBody>
          <a:bodyPr anchor="ctr">
            <a:normAutofit/>
          </a:bodyPr>
          <a:lstStyle/>
          <a:p>
            <a:pPr eaLnBrk="1" hangingPunct="1"/>
            <a:r>
              <a:rPr lang="en-GB" b="1" noProof="0" dirty="0"/>
              <a:t>Active listening</a:t>
            </a:r>
          </a:p>
        </p:txBody>
      </p:sp>
      <p:sp>
        <p:nvSpPr>
          <p:cNvPr id="345091" name="Rectangle 3"/>
          <p:cNvSpPr txBox="1">
            <a:spLocks noChangeArrowheads="1"/>
          </p:cNvSpPr>
          <p:nvPr/>
        </p:nvSpPr>
        <p:spPr>
          <a:xfrm>
            <a:off x="683568" y="1789936"/>
            <a:ext cx="5253990" cy="4352544"/>
          </a:xfrm>
          <a:prstGeom prst="rect">
            <a:avLst/>
          </a:prstGeom>
        </p:spPr>
        <p:txBody>
          <a:bodyPr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defTabSz="914400">
              <a:lnSpc>
                <a:spcPct val="150000"/>
              </a:lnSpc>
            </a:pPr>
            <a:r>
              <a:rPr lang="en-GB" sz="2400">
                <a:solidFill>
                  <a:srgbClr val="1B4C87"/>
                </a:solidFill>
              </a:rPr>
              <a:t>Listen to understand</a:t>
            </a:r>
          </a:p>
          <a:p>
            <a:pPr marL="0" defTabSz="914400">
              <a:lnSpc>
                <a:spcPct val="150000"/>
              </a:lnSpc>
            </a:pPr>
            <a:r>
              <a:rPr lang="en-GB" sz="2400">
                <a:solidFill>
                  <a:srgbClr val="1B4C87"/>
                </a:solidFill>
              </a:rPr>
              <a:t>Show that you are listening</a:t>
            </a:r>
          </a:p>
          <a:p>
            <a:pPr marL="0" defTabSz="914400">
              <a:lnSpc>
                <a:spcPct val="150000"/>
              </a:lnSpc>
            </a:pPr>
            <a:r>
              <a:rPr lang="en-GB" sz="2400">
                <a:solidFill>
                  <a:srgbClr val="1B4C87"/>
                </a:solidFill>
              </a:rPr>
              <a:t>Suspend judgment</a:t>
            </a:r>
          </a:p>
          <a:p>
            <a:pPr marL="0" defTabSz="914400">
              <a:lnSpc>
                <a:spcPct val="150000"/>
              </a:lnSpc>
            </a:pPr>
            <a:r>
              <a:rPr lang="en-GB" sz="2400">
                <a:solidFill>
                  <a:srgbClr val="1B4C87"/>
                </a:solidFill>
              </a:rPr>
              <a:t>Feedback</a:t>
            </a:r>
          </a:p>
          <a:p>
            <a:pPr marL="0" defTabSz="914400">
              <a:lnSpc>
                <a:spcPct val="150000"/>
              </a:lnSpc>
            </a:pPr>
            <a:r>
              <a:rPr lang="en-GB" sz="2400">
                <a:solidFill>
                  <a:srgbClr val="1B4C87"/>
                </a:solidFill>
              </a:rPr>
              <a:t>Respond</a:t>
            </a:r>
            <a:endParaRPr lang="en-GB" sz="2400" dirty="0">
              <a:solidFill>
                <a:srgbClr val="1B4C87"/>
              </a:solidFill>
            </a:endParaRPr>
          </a:p>
        </p:txBody>
      </p:sp>
      <p:pic>
        <p:nvPicPr>
          <p:cNvPr id="1026" name="Picture 2" descr="Why Is Communication Important in the Workplace?">
            <a:extLst>
              <a:ext uri="{FF2B5EF4-FFF2-40B4-BE49-F238E27FC236}">
                <a16:creationId xmlns:a16="http://schemas.microsoft.com/office/drawing/2014/main" id="{A6777039-E7BF-A347-4E18-2D6621A8E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3115816"/>
            <a:ext cx="4782103" cy="3586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40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50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50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50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50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50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01D0263-A396-F1AB-21CE-725F3ADF66D4}"/>
              </a:ext>
            </a:extLst>
          </p:cNvPr>
          <p:cNvSpPr>
            <a:spLocks noGrp="1" noChangeArrowheads="1"/>
          </p:cNvSpPr>
          <p:nvPr>
            <p:ph type="title"/>
          </p:nvPr>
        </p:nvSpPr>
        <p:spPr>
          <a:xfrm>
            <a:off x="395536" y="620688"/>
            <a:ext cx="6768281" cy="535531"/>
          </a:xfrm>
        </p:spPr>
        <p:txBody>
          <a:bodyPr/>
          <a:lstStyle/>
          <a:p>
            <a:pPr algn="l" eaLnBrk="1" hangingPunct="1"/>
            <a:r>
              <a:rPr lang="en-GB" sz="3200" b="1" noProof="0" dirty="0">
                <a:latin typeface="+mn-lt"/>
              </a:rPr>
              <a:t>Questioning Techniques</a:t>
            </a:r>
          </a:p>
        </p:txBody>
      </p:sp>
      <p:sp>
        <p:nvSpPr>
          <p:cNvPr id="5" name="TextBox 4">
            <a:extLst>
              <a:ext uri="{FF2B5EF4-FFF2-40B4-BE49-F238E27FC236}">
                <a16:creationId xmlns:a16="http://schemas.microsoft.com/office/drawing/2014/main" id="{4045B47D-1526-2697-15A1-47EA9E9DD44B}"/>
              </a:ext>
            </a:extLst>
          </p:cNvPr>
          <p:cNvSpPr txBox="1"/>
          <p:nvPr/>
        </p:nvSpPr>
        <p:spPr>
          <a:xfrm>
            <a:off x="272176" y="1268760"/>
            <a:ext cx="8871824" cy="1107996"/>
          </a:xfrm>
          <a:prstGeom prst="rect">
            <a:avLst/>
          </a:prstGeom>
          <a:noFill/>
        </p:spPr>
        <p:txBody>
          <a:bodyPr wrap="square" rtlCol="0">
            <a:spAutoFit/>
          </a:bodyPr>
          <a:lstStyle/>
          <a:p>
            <a:r>
              <a:rPr lang="en-GB" sz="2400" b="1" noProof="0" dirty="0">
                <a:solidFill>
                  <a:srgbClr val="002060"/>
                </a:solidFill>
                <a:latin typeface="+mn-lt"/>
              </a:rPr>
              <a:t>Questioning is the ability to organize our thinking around what we </a:t>
            </a:r>
          </a:p>
          <a:p>
            <a:pPr algn="ctr"/>
            <a:r>
              <a:rPr lang="en-GB" sz="2400" b="1" noProof="0" dirty="0">
                <a:solidFill>
                  <a:srgbClr val="002060"/>
                </a:solidFill>
                <a:latin typeface="+mn-lt"/>
              </a:rPr>
              <a:t>do not know.                                                                </a:t>
            </a:r>
            <a:endParaRPr lang="en-GB" sz="2400" b="1" noProof="0" dirty="0">
              <a:solidFill>
                <a:srgbClr val="002060"/>
              </a:solidFill>
            </a:endParaRPr>
          </a:p>
          <a:p>
            <a:pPr algn="r"/>
            <a:r>
              <a:rPr lang="en-GB" sz="1800" b="1" noProof="0" dirty="0">
                <a:solidFill>
                  <a:srgbClr val="002060"/>
                </a:solidFill>
                <a:latin typeface="+mn-lt"/>
              </a:rPr>
              <a:t>The Right Question Institute</a:t>
            </a:r>
            <a:endParaRPr lang="en-GB" sz="1800" noProof="0" dirty="0">
              <a:solidFill>
                <a:srgbClr val="002060"/>
              </a:solidFill>
              <a:latin typeface="+mn-lt"/>
            </a:endParaRPr>
          </a:p>
        </p:txBody>
      </p:sp>
      <p:sp>
        <p:nvSpPr>
          <p:cNvPr id="6" name="Rectangle 3">
            <a:extLst>
              <a:ext uri="{FF2B5EF4-FFF2-40B4-BE49-F238E27FC236}">
                <a16:creationId xmlns:a16="http://schemas.microsoft.com/office/drawing/2014/main" id="{950E271E-8B1B-CDC1-4702-18F57BEF5CD5}"/>
              </a:ext>
            </a:extLst>
          </p:cNvPr>
          <p:cNvSpPr txBox="1">
            <a:spLocks noChangeArrowheads="1"/>
          </p:cNvSpPr>
          <p:nvPr/>
        </p:nvSpPr>
        <p:spPr>
          <a:xfrm>
            <a:off x="377687" y="2460845"/>
            <a:ext cx="4248472" cy="39878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Tx/>
              <a:buNone/>
            </a:pPr>
            <a:r>
              <a:rPr lang="en-GB" sz="2400" noProof="0" dirty="0">
                <a:solidFill>
                  <a:schemeClr val="tx2">
                    <a:lumMod val="90000"/>
                    <a:lumOff val="10000"/>
                  </a:schemeClr>
                </a:solidFill>
              </a:rPr>
              <a:t>Questions we ought to use:</a:t>
            </a:r>
            <a:br>
              <a:rPr lang="en-GB" sz="2400" noProof="0" dirty="0">
                <a:solidFill>
                  <a:schemeClr val="tx2">
                    <a:lumMod val="90000"/>
                    <a:lumOff val="10000"/>
                  </a:schemeClr>
                </a:solidFill>
              </a:rPr>
            </a:br>
            <a:endParaRPr lang="en-GB" sz="2400" noProof="0" dirty="0">
              <a:solidFill>
                <a:schemeClr val="tx2">
                  <a:lumMod val="90000"/>
                  <a:lumOff val="10000"/>
                </a:schemeClr>
              </a:solidFill>
            </a:endParaRP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Open</a:t>
            </a: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Closed</a:t>
            </a: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Probing</a:t>
            </a: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Reflective</a:t>
            </a:r>
          </a:p>
          <a:p>
            <a:pPr lvl="1">
              <a:lnSpc>
                <a:spcPct val="150000"/>
              </a:lnSpc>
              <a:buClr>
                <a:schemeClr val="accent2"/>
              </a:buClr>
              <a:buFont typeface="Wingdings" pitchFamily="2" charset="2"/>
              <a:buChar char="J"/>
            </a:pPr>
            <a:r>
              <a:rPr lang="en-GB" sz="2400" noProof="0" dirty="0">
                <a:solidFill>
                  <a:schemeClr val="tx2">
                    <a:lumMod val="90000"/>
                    <a:lumOff val="10000"/>
                  </a:schemeClr>
                </a:solidFill>
              </a:rPr>
              <a:t>   Comparative</a:t>
            </a:r>
          </a:p>
        </p:txBody>
      </p:sp>
      <p:sp>
        <p:nvSpPr>
          <p:cNvPr id="7" name="Rectangle 4">
            <a:extLst>
              <a:ext uri="{FF2B5EF4-FFF2-40B4-BE49-F238E27FC236}">
                <a16:creationId xmlns:a16="http://schemas.microsoft.com/office/drawing/2014/main" id="{92B92C88-6963-EDC2-8431-0FFBF857DDF3}"/>
              </a:ext>
            </a:extLst>
          </p:cNvPr>
          <p:cNvSpPr txBox="1">
            <a:spLocks noChangeArrowheads="1"/>
          </p:cNvSpPr>
          <p:nvPr/>
        </p:nvSpPr>
        <p:spPr>
          <a:xfrm>
            <a:off x="5148064" y="2460845"/>
            <a:ext cx="4642337" cy="39878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Tx/>
              <a:buNone/>
            </a:pPr>
            <a:r>
              <a:rPr lang="en-GB" sz="2400" noProof="0" dirty="0">
                <a:solidFill>
                  <a:schemeClr val="tx2">
                    <a:lumMod val="90000"/>
                    <a:lumOff val="10000"/>
                  </a:schemeClr>
                </a:solidFill>
              </a:rPr>
              <a:t>Questions we ought to avoid:</a:t>
            </a:r>
            <a:br>
              <a:rPr lang="en-GB" sz="2400" noProof="0" dirty="0">
                <a:solidFill>
                  <a:schemeClr val="tx2">
                    <a:lumMod val="90000"/>
                    <a:lumOff val="10000"/>
                  </a:schemeClr>
                </a:solidFill>
              </a:rPr>
            </a:br>
            <a:endParaRPr lang="en-GB" sz="2400" noProof="0" dirty="0">
              <a:solidFill>
                <a:schemeClr val="tx2">
                  <a:lumMod val="90000"/>
                  <a:lumOff val="10000"/>
                </a:schemeClr>
              </a:solidFill>
            </a:endParaRPr>
          </a:p>
          <a:p>
            <a:pPr lvl="1">
              <a:lnSpc>
                <a:spcPct val="150000"/>
              </a:lnSpc>
              <a:buClr>
                <a:srgbClr val="FF0000"/>
              </a:buClr>
              <a:buFont typeface="Wingdings" pitchFamily="2" charset="2"/>
              <a:buChar char="L"/>
            </a:pPr>
            <a:r>
              <a:rPr lang="en-GB" sz="2400" noProof="0" dirty="0">
                <a:solidFill>
                  <a:schemeClr val="tx2">
                    <a:lumMod val="90000"/>
                    <a:lumOff val="10000"/>
                  </a:schemeClr>
                </a:solidFill>
              </a:rPr>
              <a:t>   Leading</a:t>
            </a:r>
          </a:p>
          <a:p>
            <a:pPr lvl="1">
              <a:lnSpc>
                <a:spcPct val="150000"/>
              </a:lnSpc>
              <a:buClr>
                <a:srgbClr val="FF0000"/>
              </a:buClr>
              <a:buFont typeface="Wingdings" pitchFamily="2" charset="2"/>
              <a:buChar char="L"/>
            </a:pPr>
            <a:r>
              <a:rPr lang="en-GB" sz="2400" noProof="0" dirty="0">
                <a:solidFill>
                  <a:schemeClr val="tx2">
                    <a:lumMod val="90000"/>
                    <a:lumOff val="10000"/>
                  </a:schemeClr>
                </a:solidFill>
              </a:rPr>
              <a:t>   Multiple</a:t>
            </a:r>
          </a:p>
          <a:p>
            <a:pPr lvl="1">
              <a:lnSpc>
                <a:spcPct val="150000"/>
              </a:lnSpc>
              <a:buClr>
                <a:srgbClr val="FF0000"/>
              </a:buClr>
              <a:buFont typeface="Wingdings" pitchFamily="2" charset="2"/>
              <a:buChar char="L"/>
            </a:pPr>
            <a:r>
              <a:rPr lang="en-GB" sz="2400" noProof="0" dirty="0">
                <a:solidFill>
                  <a:schemeClr val="tx2">
                    <a:lumMod val="90000"/>
                    <a:lumOff val="10000"/>
                  </a:schemeClr>
                </a:solidFill>
              </a:rPr>
              <a:t>   Ambiguous</a:t>
            </a:r>
          </a:p>
          <a:p>
            <a:pPr lvl="1">
              <a:lnSpc>
                <a:spcPct val="150000"/>
              </a:lnSpc>
              <a:buClr>
                <a:srgbClr val="FF0000"/>
              </a:buClr>
              <a:buFont typeface="Wingdings" pitchFamily="2" charset="2"/>
              <a:buChar char="L"/>
            </a:pPr>
            <a:r>
              <a:rPr lang="en-GB" sz="2400" noProof="0" dirty="0">
                <a:solidFill>
                  <a:schemeClr val="tx2">
                    <a:lumMod val="90000"/>
                    <a:lumOff val="10000"/>
                  </a:schemeClr>
                </a:solidFill>
              </a:rPr>
              <a:t>   Tricky</a:t>
            </a:r>
          </a:p>
          <a:p>
            <a:pPr>
              <a:buClr>
                <a:srgbClr val="003366"/>
              </a:buClr>
              <a:buFont typeface="Wingdings" pitchFamily="2" charset="2"/>
              <a:buNone/>
            </a:pPr>
            <a:endParaRPr lang="en-GB" sz="2400" noProof="0" dirty="0">
              <a:solidFill>
                <a:schemeClr val="tx2">
                  <a:lumMod val="90000"/>
                  <a:lumOff val="10000"/>
                </a:schemeClr>
              </a:solidFill>
            </a:endParaRPr>
          </a:p>
        </p:txBody>
      </p:sp>
      <p:pic>
        <p:nvPicPr>
          <p:cNvPr id="8" name="Picture 7" descr="Questioning Questions, by Sharon-Drew Morgen - Sharon-Drew">
            <a:extLst>
              <a:ext uri="{FF2B5EF4-FFF2-40B4-BE49-F238E27FC236}">
                <a16:creationId xmlns:a16="http://schemas.microsoft.com/office/drawing/2014/main" id="{2EE1EA57-FA02-A20E-1AF2-6608116ED44F}"/>
              </a:ext>
            </a:extLst>
          </p:cNvPr>
          <p:cNvPicPr>
            <a:picLocks noChangeAspect="1"/>
          </p:cNvPicPr>
          <p:nvPr/>
        </p:nvPicPr>
        <p:blipFill>
          <a:blip r:embed="rId3"/>
          <a:stretch>
            <a:fillRect/>
          </a:stretch>
        </p:blipFill>
        <p:spPr>
          <a:xfrm>
            <a:off x="3871258" y="5085184"/>
            <a:ext cx="1276806" cy="1545874"/>
          </a:xfrm>
          <a:prstGeom prst="rect">
            <a:avLst/>
          </a:prstGeom>
          <a:ln>
            <a:noFill/>
          </a:ln>
          <a:effectLst>
            <a:softEdge rad="112500"/>
          </a:effectLst>
        </p:spPr>
      </p:pic>
    </p:spTree>
    <p:extLst>
      <p:ext uri="{BB962C8B-B14F-4D97-AF65-F5344CB8AC3E}">
        <p14:creationId xmlns:p14="http://schemas.microsoft.com/office/powerpoint/2010/main" val="425083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7">
                                            <p:txEl>
                                              <p:pRg st="1" end="1"/>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7">
                                            <p:txEl>
                                              <p:pRg st="2" end="2"/>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7">
                                            <p:txEl>
                                              <p:pRg st="3" end="3"/>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67544" y="784870"/>
            <a:ext cx="7886700" cy="1325880"/>
          </a:xfrm>
        </p:spPr>
        <p:txBody>
          <a:bodyPr anchor="ctr">
            <a:normAutofit/>
          </a:bodyPr>
          <a:lstStyle/>
          <a:p>
            <a:pPr algn="ctr" eaLnBrk="1" hangingPunct="1"/>
            <a:r>
              <a:rPr lang="en-GB" sz="3200" b="1" noProof="0" dirty="0"/>
              <a:t>Non-Verbal Communication</a:t>
            </a:r>
          </a:p>
        </p:txBody>
      </p:sp>
      <p:sp>
        <p:nvSpPr>
          <p:cNvPr id="399364" name="Rectangle 4"/>
          <p:cNvSpPr txBox="1">
            <a:spLocks noChangeArrowheads="1"/>
          </p:cNvSpPr>
          <p:nvPr/>
        </p:nvSpPr>
        <p:spPr>
          <a:xfrm>
            <a:off x="5159126" y="2110750"/>
            <a:ext cx="3752850" cy="4352544"/>
          </a:xfrm>
          <a:prstGeom prst="rect">
            <a:avLst/>
          </a:prstGeom>
        </p:spPr>
        <p:txBody>
          <a:bodyPr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defTabSz="914400"/>
            <a:r>
              <a:rPr lang="en-GB" sz="2400">
                <a:solidFill>
                  <a:srgbClr val="1B4C87"/>
                </a:solidFill>
              </a:rPr>
              <a:t>Eye contact</a:t>
            </a:r>
          </a:p>
          <a:p>
            <a:pPr marL="0" defTabSz="914400"/>
            <a:r>
              <a:rPr lang="en-GB" sz="2400">
                <a:solidFill>
                  <a:srgbClr val="1B4C87"/>
                </a:solidFill>
              </a:rPr>
              <a:t>Tone of voice</a:t>
            </a:r>
          </a:p>
          <a:p>
            <a:pPr marL="0" defTabSz="914400"/>
            <a:r>
              <a:rPr lang="en-GB" sz="2400">
                <a:solidFill>
                  <a:srgbClr val="1B4C87"/>
                </a:solidFill>
              </a:rPr>
              <a:t>Facial expressions</a:t>
            </a:r>
          </a:p>
          <a:p>
            <a:pPr marL="0" defTabSz="914400"/>
            <a:r>
              <a:rPr lang="en-GB" sz="2400">
                <a:solidFill>
                  <a:srgbClr val="1B4C87"/>
                </a:solidFill>
              </a:rPr>
              <a:t>Body language/posture</a:t>
            </a:r>
          </a:p>
          <a:p>
            <a:pPr marL="0" defTabSz="914400"/>
            <a:r>
              <a:rPr lang="en-GB" sz="2400">
                <a:solidFill>
                  <a:srgbClr val="1B4C87"/>
                </a:solidFill>
              </a:rPr>
              <a:t>Gestures</a:t>
            </a:r>
          </a:p>
          <a:p>
            <a:pPr marL="0" defTabSz="914400"/>
            <a:r>
              <a:rPr lang="en-GB" sz="2400">
                <a:solidFill>
                  <a:srgbClr val="1B4C87"/>
                </a:solidFill>
              </a:rPr>
              <a:t>Spatial distance</a:t>
            </a:r>
          </a:p>
          <a:p>
            <a:pPr marL="0" defTabSz="914400"/>
            <a:r>
              <a:rPr lang="en-GB" sz="2400">
                <a:solidFill>
                  <a:srgbClr val="1B4C87"/>
                </a:solidFill>
              </a:rPr>
              <a:t>Touch</a:t>
            </a:r>
          </a:p>
          <a:p>
            <a:pPr marL="0" defTabSz="914400"/>
            <a:r>
              <a:rPr lang="en-GB" sz="2400">
                <a:solidFill>
                  <a:srgbClr val="1B4C87"/>
                </a:solidFill>
              </a:rPr>
              <a:t>Deliberate silence</a:t>
            </a:r>
          </a:p>
          <a:p>
            <a:pPr marL="0" indent="0" defTabSz="914400">
              <a:buFont typeface="Arial" panose="020B0604020202020204" pitchFamily="34" charset="0"/>
              <a:buNone/>
            </a:pPr>
            <a:endParaRPr lang="en-GB" sz="2400">
              <a:solidFill>
                <a:srgbClr val="1B4C87"/>
              </a:solidFill>
            </a:endParaRPr>
          </a:p>
          <a:p>
            <a:pPr marL="0" defTabSz="914400"/>
            <a:endParaRPr lang="en-GB" sz="2400" dirty="0">
              <a:solidFill>
                <a:srgbClr val="1B4C87"/>
              </a:solidFill>
            </a:endParaRPr>
          </a:p>
        </p:txBody>
      </p:sp>
      <p:pic>
        <p:nvPicPr>
          <p:cNvPr id="4" name="Picture 2" descr="Building Relationships through Non-Verbal Communication - Trainer Bubble">
            <a:extLst>
              <a:ext uri="{FF2B5EF4-FFF2-40B4-BE49-F238E27FC236}">
                <a16:creationId xmlns:a16="http://schemas.microsoft.com/office/drawing/2014/main" id="{0AF6F1B0-4C5E-8798-70F3-F5333DAD28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25" y="2276872"/>
            <a:ext cx="4536503"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9639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782" y="1844824"/>
            <a:ext cx="8649494" cy="3524668"/>
          </a:xfrm>
          <a:prstGeom prst="rect">
            <a:avLst/>
          </a:prstGeom>
          <a:noFill/>
        </p:spPr>
      </p:pic>
    </p:spTree>
    <p:extLst>
      <p:ext uri="{BB962C8B-B14F-4D97-AF65-F5344CB8AC3E}">
        <p14:creationId xmlns:p14="http://schemas.microsoft.com/office/powerpoint/2010/main" val="75022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53861" y="1484784"/>
            <a:ext cx="7886700" cy="1325880"/>
          </a:xfrm>
        </p:spPr>
        <p:txBody>
          <a:bodyPr anchor="ctr">
            <a:normAutofit/>
          </a:bodyPr>
          <a:lstStyle/>
          <a:p>
            <a:r>
              <a:rPr lang="en-GB" sz="3600" b="1" noProof="0" dirty="0"/>
              <a:t>Activity</a:t>
            </a:r>
          </a:p>
        </p:txBody>
      </p:sp>
      <p:sp>
        <p:nvSpPr>
          <p:cNvPr id="5" name="Content Placeholder 2"/>
          <p:cNvSpPr txBox="1">
            <a:spLocks/>
          </p:cNvSpPr>
          <p:nvPr/>
        </p:nvSpPr>
        <p:spPr>
          <a:xfrm>
            <a:off x="653861" y="2996952"/>
            <a:ext cx="5253990" cy="4352544"/>
          </a:xfrm>
          <a:prstGeom prst="rect">
            <a:avLst/>
          </a:prstGeom>
        </p:spPr>
        <p:txBody>
          <a:bodyPr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buFont typeface="Arial" panose="020B0604020202020204" pitchFamily="34" charset="0"/>
              <a:buNone/>
            </a:pPr>
            <a:r>
              <a:rPr lang="en-GB" sz="2800" b="1" dirty="0">
                <a:solidFill>
                  <a:srgbClr val="1B4C87"/>
                </a:solidFill>
              </a:rPr>
              <a:t>Are You Approachable at Work? </a:t>
            </a:r>
          </a:p>
        </p:txBody>
      </p:sp>
      <p:pic>
        <p:nvPicPr>
          <p:cNvPr id="6" name="Picture 5" descr="Me at work... When you think that you look really friendly and approachable at work when really you look like this">
            <a:extLst>
              <a:ext uri="{FF2B5EF4-FFF2-40B4-BE49-F238E27FC236}">
                <a16:creationId xmlns:a16="http://schemas.microsoft.com/office/drawing/2014/main" id="{E19E173E-7688-58F8-95C3-4D77E7CBECEB}"/>
              </a:ext>
            </a:extLst>
          </p:cNvPr>
          <p:cNvPicPr>
            <a:picLocks noChangeAspect="1"/>
          </p:cNvPicPr>
          <p:nvPr/>
        </p:nvPicPr>
        <p:blipFill>
          <a:blip r:embed="rId3"/>
          <a:srcRect l="6764" r="5920" b="-3"/>
          <a:stretch>
            <a:fillRect/>
          </a:stretch>
        </p:blipFill>
        <p:spPr>
          <a:xfrm>
            <a:off x="6288852" y="1252728"/>
            <a:ext cx="2251709" cy="4352544"/>
          </a:xfrm>
          <a:prstGeom prst="rect">
            <a:avLst/>
          </a:prstGeom>
          <a:noFill/>
        </p:spPr>
      </p:pic>
    </p:spTree>
    <p:extLst>
      <p:ext uri="{BB962C8B-B14F-4D97-AF65-F5344CB8AC3E}">
        <p14:creationId xmlns:p14="http://schemas.microsoft.com/office/powerpoint/2010/main" val="1612666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691680" y="460858"/>
            <a:ext cx="7794802" cy="675672"/>
          </a:xfrm>
        </p:spPr>
        <p:txBody>
          <a:bodyPr anchor="ctr">
            <a:normAutofit/>
          </a:bodyPr>
          <a:lstStyle/>
          <a:p>
            <a:pPr eaLnBrk="1" hangingPunct="1"/>
            <a:r>
              <a:rPr lang="en-GB" b="1" noProof="0" dirty="0"/>
              <a:t>Communication Methods in Workplace</a:t>
            </a:r>
          </a:p>
        </p:txBody>
      </p:sp>
      <p:graphicFrame>
        <p:nvGraphicFramePr>
          <p:cNvPr id="402437" name="Rectangle 3">
            <a:extLst>
              <a:ext uri="{FF2B5EF4-FFF2-40B4-BE49-F238E27FC236}">
                <a16:creationId xmlns:a16="http://schemas.microsoft.com/office/drawing/2014/main" id="{5D83C781-B70B-6CA3-986E-0FAAE50A46DF}"/>
              </a:ext>
            </a:extLst>
          </p:cNvPr>
          <p:cNvGraphicFramePr>
            <a:graphicFrameLocks noGrp="1"/>
          </p:cNvGraphicFramePr>
          <p:nvPr>
            <p:ph type="tbl" sz="quarter" idx="13"/>
            <p:extLst>
              <p:ext uri="{D42A27DB-BD31-4B8C-83A1-F6EECF244321}">
                <p14:modId xmlns:p14="http://schemas.microsoft.com/office/powerpoint/2010/main" val="651379118"/>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E005A18-2880-DAE5-15EE-EFCC099B2866}"/>
              </a:ext>
            </a:extLst>
          </p:cNvPr>
          <p:cNvSpPr>
            <a:spLocks noGrp="1" noChangeArrowheads="1"/>
          </p:cNvSpPr>
          <p:nvPr>
            <p:ph type="title"/>
          </p:nvPr>
        </p:nvSpPr>
        <p:spPr>
          <a:xfrm>
            <a:off x="1691680" y="623316"/>
            <a:ext cx="7886700" cy="1325880"/>
          </a:xfrm>
        </p:spPr>
        <p:txBody>
          <a:bodyPr anchor="ctr">
            <a:normAutofit/>
          </a:bodyPr>
          <a:lstStyle/>
          <a:p>
            <a:pPr eaLnBrk="1" hangingPunct="1"/>
            <a:r>
              <a:rPr lang="en-GB" b="1" noProof="0" dirty="0"/>
              <a:t>Communication Methods in Workplace</a:t>
            </a:r>
          </a:p>
        </p:txBody>
      </p:sp>
      <p:graphicFrame>
        <p:nvGraphicFramePr>
          <p:cNvPr id="5" name="Content Placeholder 2">
            <a:extLst>
              <a:ext uri="{FF2B5EF4-FFF2-40B4-BE49-F238E27FC236}">
                <a16:creationId xmlns:a16="http://schemas.microsoft.com/office/drawing/2014/main" id="{1FCEF62C-74DB-4C3F-FF36-7AB95A55A06A}"/>
              </a:ext>
            </a:extLst>
          </p:cNvPr>
          <p:cNvGraphicFramePr>
            <a:graphicFrameLocks/>
          </p:cNvGraphicFramePr>
          <p:nvPr>
            <p:extLst>
              <p:ext uri="{D42A27DB-BD31-4B8C-83A1-F6EECF244321}">
                <p14:modId xmlns:p14="http://schemas.microsoft.com/office/powerpoint/2010/main" val="3754392674"/>
              </p:ext>
            </p:extLst>
          </p:nvPr>
        </p:nvGraphicFramePr>
        <p:xfrm>
          <a:off x="630936" y="1882140"/>
          <a:ext cx="78867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7126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7412698C-57C6-D6B9-C208-B754DDFAD09C}"/>
              </a:ext>
            </a:extLst>
          </p:cNvPr>
          <p:cNvSpPr txBox="1">
            <a:spLocks/>
          </p:cNvSpPr>
          <p:nvPr/>
        </p:nvSpPr>
        <p:spPr>
          <a:xfrm>
            <a:off x="0" y="1988840"/>
            <a:ext cx="9036496" cy="43513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endParaRPr lang="en-GB" b="1" noProof="0" dirty="0">
              <a:solidFill>
                <a:schemeClr val="tx2">
                  <a:lumMod val="90000"/>
                  <a:lumOff val="10000"/>
                </a:schemeClr>
              </a:solidFill>
            </a:endParaRPr>
          </a:p>
          <a:p>
            <a:pPr marL="0" indent="0" algn="ctr">
              <a:buFont typeface="Arial" panose="020B0604020202020204" pitchFamily="34" charset="0"/>
              <a:buNone/>
            </a:pPr>
            <a:r>
              <a:rPr lang="en-GB" sz="3200" b="1" noProof="0" dirty="0">
                <a:solidFill>
                  <a:schemeClr val="tx2">
                    <a:lumMod val="90000"/>
                    <a:lumOff val="10000"/>
                  </a:schemeClr>
                </a:solidFill>
              </a:rPr>
              <a:t>Principles of an Effective Communications Strategy</a:t>
            </a:r>
          </a:p>
          <a:p>
            <a:pPr marL="0" indent="0" algn="ctr">
              <a:buFont typeface="Arial" panose="020B0604020202020204" pitchFamily="34" charset="0"/>
              <a:buNone/>
            </a:pPr>
            <a:br>
              <a:rPr lang="en-GB" b="1" noProof="0" dirty="0">
                <a:solidFill>
                  <a:schemeClr val="tx2">
                    <a:lumMod val="90000"/>
                    <a:lumOff val="10000"/>
                  </a:schemeClr>
                </a:solidFill>
              </a:rPr>
            </a:br>
            <a:r>
              <a:rPr lang="en-GB" sz="2400" b="1" noProof="0" dirty="0">
                <a:solidFill>
                  <a:schemeClr val="tx2">
                    <a:lumMod val="90000"/>
                    <a:lumOff val="10000"/>
                  </a:schemeClr>
                </a:solidFill>
              </a:rPr>
              <a:t>“An effective approach to internal communication </a:t>
            </a:r>
          </a:p>
          <a:p>
            <a:pPr marL="0" indent="0" algn="ctr">
              <a:buFont typeface="Arial" panose="020B0604020202020204" pitchFamily="34" charset="0"/>
              <a:buNone/>
            </a:pPr>
            <a:r>
              <a:rPr lang="en-GB" sz="2400" b="1" noProof="0" dirty="0">
                <a:solidFill>
                  <a:schemeClr val="tx2">
                    <a:lumMod val="90000"/>
                    <a:lumOff val="10000"/>
                  </a:schemeClr>
                </a:solidFill>
              </a:rPr>
              <a:t>will be cohesive and strategic, and support a culture of </a:t>
            </a:r>
          </a:p>
          <a:p>
            <a:pPr marL="0" indent="0" algn="ctr">
              <a:buFont typeface="Arial" panose="020B0604020202020204" pitchFamily="34" charset="0"/>
              <a:buNone/>
            </a:pPr>
            <a:r>
              <a:rPr lang="en-GB" sz="2400" b="1" noProof="0" dirty="0">
                <a:solidFill>
                  <a:schemeClr val="tx2">
                    <a:lumMod val="90000"/>
                    <a:lumOff val="10000"/>
                  </a:schemeClr>
                </a:solidFill>
              </a:rPr>
              <a:t>trust and openness”</a:t>
            </a:r>
          </a:p>
          <a:p>
            <a:pPr algn="ctr"/>
            <a:endParaRPr lang="en-GB" noProof="0" dirty="0">
              <a:solidFill>
                <a:schemeClr val="tx2">
                  <a:lumMod val="90000"/>
                  <a:lumOff val="10000"/>
                </a:schemeClr>
              </a:solidFill>
            </a:endParaRPr>
          </a:p>
        </p:txBody>
      </p:sp>
    </p:spTree>
    <p:extLst>
      <p:ext uri="{BB962C8B-B14F-4D97-AF65-F5344CB8AC3E}">
        <p14:creationId xmlns:p14="http://schemas.microsoft.com/office/powerpoint/2010/main" val="1985459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C183D7F6-B498-43B3-948B-1728B52AA6E4}">
                <adec:decorative xmlns:adec="http://schemas.microsoft.com/office/drawing/2017/decorative" val="1"/>
              </a:ext>
            </a:extLst>
          </p:cNvPr>
          <p:cNvSpPr/>
          <p:nvPr/>
        </p:nvSpPr>
        <p:spPr>
          <a:xfrm>
            <a:off x="5175504" y="1333016"/>
            <a:ext cx="3758184" cy="4434840"/>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a:extLst>
              <a:ext uri="{C183D7F6-B498-43B3-948B-1728B52AA6E4}">
                <adec:decorative xmlns:adec="http://schemas.microsoft.com/office/drawing/2017/decorative" val="1"/>
              </a:ext>
            </a:extLst>
          </p:cNvPr>
          <p:cNvSpPr/>
          <p:nvPr/>
        </p:nvSpPr>
        <p:spPr>
          <a:xfrm>
            <a:off x="5166902" y="5742277"/>
            <a:ext cx="3840480" cy="82296"/>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C183D7F6-B498-43B3-948B-1728B52AA6E4}">
                <adec:decorative xmlns:adec="http://schemas.microsoft.com/office/drawing/2017/decorative" val="1"/>
              </a:ext>
            </a:extLst>
          </p:cNvPr>
          <p:cNvSpPr/>
          <p:nvPr/>
        </p:nvSpPr>
        <p:spPr>
          <a:xfrm>
            <a:off x="365760" y="1892808"/>
            <a:ext cx="54864" cy="3977639"/>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ontent Placeholder 2">
            <a:extLst>
              <a:ext uri="{FF2B5EF4-FFF2-40B4-BE49-F238E27FC236}">
                <a16:creationId xmlns:a16="http://schemas.microsoft.com/office/drawing/2014/main" id="{B54523C6-A416-DD2E-D9FF-F501FD93ACB4}"/>
              </a:ext>
            </a:extLst>
          </p:cNvPr>
          <p:cNvSpPr txBox="1">
            <a:spLocks/>
          </p:cNvSpPr>
          <p:nvPr/>
        </p:nvSpPr>
        <p:spPr>
          <a:xfrm>
            <a:off x="548640" y="1856232"/>
            <a:ext cx="4608576" cy="4224528"/>
          </a:xfrm>
          <a:prstGeom prst="rect">
            <a:avLst/>
          </a:prstGeom>
        </p:spPr>
        <p:txBody>
          <a:bodyPr wrap="square" lIns="73152" tIns="18288" rIns="18288" bIns="18288"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5000"/>
              </a:lnSpc>
              <a:spcAft>
                <a:spcPts val="700"/>
              </a:spcAft>
            </a:pPr>
            <a:r>
              <a:rPr lang="en-GB" sz="1800" noProof="0" dirty="0">
                <a:solidFill>
                  <a:srgbClr val="082143"/>
                </a:solidFill>
                <a:latin typeface="Calibri"/>
              </a:rPr>
              <a:t>Builds a shared sense of purpose</a:t>
            </a:r>
          </a:p>
          <a:p>
            <a:pPr>
              <a:lnSpc>
                <a:spcPct val="105000"/>
              </a:lnSpc>
              <a:spcAft>
                <a:spcPts val="700"/>
              </a:spcAft>
            </a:pPr>
            <a:r>
              <a:rPr lang="en-GB" sz="1800" noProof="0" dirty="0">
                <a:solidFill>
                  <a:srgbClr val="082143"/>
                </a:solidFill>
                <a:latin typeface="Calibri"/>
              </a:rPr>
              <a:t>Receives attention and support from all</a:t>
            </a:r>
          </a:p>
          <a:p>
            <a:pPr>
              <a:lnSpc>
                <a:spcPct val="105000"/>
              </a:lnSpc>
              <a:spcAft>
                <a:spcPts val="700"/>
              </a:spcAft>
            </a:pPr>
            <a:r>
              <a:rPr lang="en-GB" sz="1800" noProof="0" dirty="0">
                <a:solidFill>
                  <a:srgbClr val="082143"/>
                </a:solidFill>
                <a:latin typeface="Calibri"/>
              </a:rPr>
              <a:t>Drives genuine dialogue</a:t>
            </a:r>
          </a:p>
          <a:p>
            <a:pPr>
              <a:lnSpc>
                <a:spcPct val="105000"/>
              </a:lnSpc>
              <a:spcAft>
                <a:spcPts val="700"/>
              </a:spcAft>
            </a:pPr>
            <a:r>
              <a:rPr lang="en-GB" sz="1800" noProof="0" dirty="0">
                <a:solidFill>
                  <a:srgbClr val="082143"/>
                </a:solidFill>
                <a:latin typeface="Calibri"/>
              </a:rPr>
              <a:t>Good for people management</a:t>
            </a:r>
          </a:p>
          <a:p>
            <a:pPr>
              <a:lnSpc>
                <a:spcPct val="105000"/>
              </a:lnSpc>
              <a:spcBef>
                <a:spcPts val="600"/>
              </a:spcBef>
              <a:spcAft>
                <a:spcPts val="700"/>
              </a:spcAft>
            </a:pPr>
            <a:r>
              <a:rPr lang="en-GB" sz="1800" noProof="0" dirty="0">
                <a:solidFill>
                  <a:srgbClr val="082143"/>
                </a:solidFill>
                <a:latin typeface="Calibri"/>
              </a:rPr>
              <a:t>Supports equality and diversity</a:t>
            </a:r>
          </a:p>
          <a:p>
            <a:pPr>
              <a:lnSpc>
                <a:spcPct val="105000"/>
              </a:lnSpc>
              <a:spcBef>
                <a:spcPts val="600"/>
              </a:spcBef>
              <a:spcAft>
                <a:spcPts val="700"/>
              </a:spcAft>
            </a:pPr>
            <a:r>
              <a:rPr lang="en-GB" sz="1800" noProof="0" dirty="0">
                <a:solidFill>
                  <a:srgbClr val="082143"/>
                </a:solidFill>
                <a:latin typeface="Calibri"/>
              </a:rPr>
              <a:t>Supports the rights of people</a:t>
            </a:r>
          </a:p>
          <a:p>
            <a:pPr>
              <a:lnSpc>
                <a:spcPct val="105000"/>
              </a:lnSpc>
              <a:spcBef>
                <a:spcPts val="600"/>
              </a:spcBef>
              <a:spcAft>
                <a:spcPts val="700"/>
              </a:spcAft>
            </a:pPr>
            <a:r>
              <a:rPr lang="en-GB" sz="1800" noProof="0" dirty="0">
                <a:solidFill>
                  <a:srgbClr val="082143"/>
                </a:solidFill>
                <a:latin typeface="Calibri"/>
              </a:rPr>
              <a:t>Respects people’s ideas, values and principles</a:t>
            </a:r>
          </a:p>
          <a:p>
            <a:pPr>
              <a:lnSpc>
                <a:spcPct val="105000"/>
              </a:lnSpc>
              <a:spcBef>
                <a:spcPts val="600"/>
              </a:spcBef>
              <a:spcAft>
                <a:spcPts val="700"/>
              </a:spcAft>
            </a:pPr>
            <a:r>
              <a:rPr lang="en-GB" sz="1800" noProof="0" dirty="0">
                <a:solidFill>
                  <a:srgbClr val="082143"/>
                </a:solidFill>
                <a:latin typeface="Calibri"/>
              </a:rPr>
              <a:t>Ensures people’s dignity and rights</a:t>
            </a:r>
          </a:p>
          <a:p>
            <a:pPr>
              <a:lnSpc>
                <a:spcPct val="105000"/>
              </a:lnSpc>
              <a:spcAft>
                <a:spcPts val="700"/>
              </a:spcAft>
            </a:pPr>
            <a:endParaRPr lang="en-GB" sz="2400" noProof="0" dirty="0">
              <a:solidFill>
                <a:schemeClr val="tx2">
                  <a:lumMod val="90000"/>
                  <a:lumOff val="10000"/>
                </a:schemeClr>
              </a:solidFill>
            </a:endParaRPr>
          </a:p>
        </p:txBody>
      </p:sp>
      <p:sp>
        <p:nvSpPr>
          <p:cNvPr id="7" name="Title 1">
            <a:extLst>
              <a:ext uri="{FF2B5EF4-FFF2-40B4-BE49-F238E27FC236}">
                <a16:creationId xmlns:a16="http://schemas.microsoft.com/office/drawing/2014/main" id="{CBDC7243-274F-E37D-0237-DB336F864F72}"/>
              </a:ext>
            </a:extLst>
          </p:cNvPr>
          <p:cNvSpPr>
            <a:spLocks noGrp="1"/>
          </p:cNvSpPr>
          <p:nvPr>
            <p:ph type="title"/>
          </p:nvPr>
        </p:nvSpPr>
        <p:spPr>
          <a:xfrm>
            <a:off x="548640" y="932688"/>
            <a:ext cx="4892040" cy="512064"/>
          </a:xfrm>
        </p:spPr>
        <p:txBody>
          <a:bodyPr anchor="t"/>
          <a:lstStyle/>
          <a:p>
            <a:r>
              <a:rPr lang="en-GB" sz="2800" b="1" noProof="0">
                <a:solidFill>
                  <a:srgbClr val="134A86"/>
                </a:solidFill>
                <a:latin typeface="Calibri"/>
              </a:rPr>
              <a:t>Successful Communication</a:t>
            </a:r>
          </a:p>
        </p:txBody>
      </p:sp>
      <p:pic>
        <p:nvPicPr>
          <p:cNvPr id="38" name="Picture 37" descr="Cartoon illustration of a diverse healthcare team having a respectful conversation"/>
          <p:cNvPicPr>
            <a:picLocks noChangeAspect="1"/>
          </p:cNvPicPr>
          <p:nvPr/>
        </p:nvPicPr>
        <p:blipFill>
          <a:blip r:embed="rId3"/>
          <a:stretch>
            <a:fillRect/>
          </a:stretch>
        </p:blipFill>
        <p:spPr>
          <a:xfrm>
            <a:off x="5431536" y="1662200"/>
            <a:ext cx="3163824" cy="3163824"/>
          </a:xfrm>
          <a:prstGeom prst="rect">
            <a:avLst/>
          </a:prstGeom>
        </p:spPr>
      </p:pic>
    </p:spTree>
    <p:extLst>
      <p:ext uri="{BB962C8B-B14F-4D97-AF65-F5344CB8AC3E}">
        <p14:creationId xmlns:p14="http://schemas.microsoft.com/office/powerpoint/2010/main" val="42450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C183D7F6-B498-43B3-948B-1728B52AA6E4}">
                <adec:decorative xmlns:adec="http://schemas.microsoft.com/office/drawing/2017/decorative" val="1"/>
              </a:ext>
            </a:extLst>
          </p:cNvPr>
          <p:cNvSpPr/>
          <p:nvPr/>
        </p:nvSpPr>
        <p:spPr>
          <a:xfrm>
            <a:off x="5166360" y="1078992"/>
            <a:ext cx="3611880" cy="5166360"/>
          </a:xfrm>
          <a:prstGeom prst="rect">
            <a:avLst/>
          </a:prstGeom>
          <a:solidFill>
            <a:srgbClr val="E8F7F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a:extLst>
              <a:ext uri="{C183D7F6-B498-43B3-948B-1728B52AA6E4}">
                <adec:decorative xmlns:adec="http://schemas.microsoft.com/office/drawing/2017/decorative" val="1"/>
              </a:ext>
            </a:extLst>
          </p:cNvPr>
          <p:cNvSpPr/>
          <p:nvPr/>
        </p:nvSpPr>
        <p:spPr>
          <a:xfrm>
            <a:off x="585216" y="1641348"/>
            <a:ext cx="54864" cy="4041648"/>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a:extLst>
              <a:ext uri="{C183D7F6-B498-43B3-948B-1728B52AA6E4}">
                <adec:decorative xmlns:adec="http://schemas.microsoft.com/office/drawing/2017/decorative" val="1"/>
              </a:ext>
            </a:extLst>
          </p:cNvPr>
          <p:cNvSpPr/>
          <p:nvPr/>
        </p:nvSpPr>
        <p:spPr>
          <a:xfrm>
            <a:off x="5166360" y="6108192"/>
            <a:ext cx="3611880" cy="73152"/>
          </a:xfrm>
          <a:prstGeom prst="rect">
            <a:avLst/>
          </a:prstGeom>
          <a:solidFill>
            <a:srgbClr val="00A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itle 1">
            <a:extLst>
              <a:ext uri="{FF2B5EF4-FFF2-40B4-BE49-F238E27FC236}">
                <a16:creationId xmlns:a16="http://schemas.microsoft.com/office/drawing/2014/main" id="{12E74E71-AA3F-4A8E-2F3A-37EDCAAB027C}"/>
              </a:ext>
            </a:extLst>
          </p:cNvPr>
          <p:cNvSpPr>
            <a:spLocks noGrp="1"/>
          </p:cNvSpPr>
          <p:nvPr>
            <p:ph type="title"/>
          </p:nvPr>
        </p:nvSpPr>
        <p:spPr>
          <a:xfrm>
            <a:off x="640080" y="937260"/>
            <a:ext cx="4526280" cy="640080"/>
          </a:xfrm>
        </p:spPr>
        <p:txBody>
          <a:bodyPr anchor="t">
            <a:normAutofit/>
          </a:bodyPr>
          <a:lstStyle/>
          <a:p>
            <a:r>
              <a:rPr lang="en-GB" sz="2700" b="1" noProof="0" dirty="0">
                <a:solidFill>
                  <a:srgbClr val="134A86"/>
                </a:solidFill>
                <a:latin typeface="Calibri"/>
              </a:rPr>
              <a:t>Role of Line Managers </a:t>
            </a:r>
          </a:p>
        </p:txBody>
      </p:sp>
      <p:sp>
        <p:nvSpPr>
          <p:cNvPr id="7" name="Content Placeholder 2">
            <a:extLst>
              <a:ext uri="{FF2B5EF4-FFF2-40B4-BE49-F238E27FC236}">
                <a16:creationId xmlns:a16="http://schemas.microsoft.com/office/drawing/2014/main" id="{D706E805-0F0E-EE7B-7A49-F564D47115BF}"/>
              </a:ext>
            </a:extLst>
          </p:cNvPr>
          <p:cNvSpPr txBox="1">
            <a:spLocks/>
          </p:cNvSpPr>
          <p:nvPr/>
        </p:nvSpPr>
        <p:spPr>
          <a:xfrm>
            <a:off x="429768" y="2098162"/>
            <a:ext cx="4636008" cy="4005072"/>
          </a:xfrm>
          <a:prstGeom prst="rect">
            <a:avLst/>
          </a:prstGeom>
        </p:spPr>
        <p:txBody>
          <a:bodyPr wrap="square" lIns="45720" tIns="18288" rIns="18288" bIns="18288"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03000"/>
              </a:lnSpc>
              <a:spcAft>
                <a:spcPts val="1100"/>
              </a:spcAft>
            </a:pPr>
            <a:r>
              <a:rPr lang="en-GB" sz="1900" noProof="0" dirty="0">
                <a:solidFill>
                  <a:srgbClr val="082143"/>
                </a:solidFill>
                <a:latin typeface="Calibri"/>
              </a:rPr>
              <a:t>HR Agents</a:t>
            </a:r>
          </a:p>
          <a:p>
            <a:pPr lvl="1">
              <a:lnSpc>
                <a:spcPct val="103000"/>
              </a:lnSpc>
              <a:spcAft>
                <a:spcPts val="1100"/>
              </a:spcAft>
            </a:pPr>
            <a:r>
              <a:rPr lang="en-GB" sz="1900" noProof="0" dirty="0">
                <a:solidFill>
                  <a:srgbClr val="082143"/>
                </a:solidFill>
                <a:latin typeface="Calibri"/>
              </a:rPr>
              <a:t>Front line of communicating</a:t>
            </a:r>
          </a:p>
          <a:p>
            <a:pPr lvl="1">
              <a:lnSpc>
                <a:spcPct val="103000"/>
              </a:lnSpc>
              <a:spcAft>
                <a:spcPts val="1100"/>
              </a:spcAft>
            </a:pPr>
            <a:r>
              <a:rPr lang="en-GB" sz="1900" noProof="0" dirty="0">
                <a:solidFill>
                  <a:srgbClr val="082143"/>
                </a:solidFill>
                <a:latin typeface="Calibri"/>
              </a:rPr>
              <a:t>Responsible for effective communication</a:t>
            </a:r>
          </a:p>
          <a:p>
            <a:pPr lvl="1">
              <a:lnSpc>
                <a:spcPct val="103000"/>
              </a:lnSpc>
              <a:spcAft>
                <a:spcPts val="1100"/>
              </a:spcAft>
            </a:pPr>
            <a:r>
              <a:rPr lang="en-GB" sz="1900" noProof="0" dirty="0">
                <a:solidFill>
                  <a:srgbClr val="082143"/>
                </a:solidFill>
                <a:latin typeface="Calibri"/>
              </a:rPr>
              <a:t>Be communicative</a:t>
            </a:r>
          </a:p>
          <a:p>
            <a:pPr lvl="1">
              <a:lnSpc>
                <a:spcPct val="103000"/>
              </a:lnSpc>
              <a:spcAft>
                <a:spcPts val="1100"/>
              </a:spcAft>
            </a:pPr>
            <a:r>
              <a:rPr lang="en-GB" sz="1900" noProof="0" dirty="0">
                <a:solidFill>
                  <a:srgbClr val="082143"/>
                </a:solidFill>
                <a:latin typeface="Calibri"/>
              </a:rPr>
              <a:t>Confidentiality</a:t>
            </a:r>
          </a:p>
          <a:p>
            <a:pPr marL="0" indent="0">
              <a:lnSpc>
                <a:spcPct val="103000"/>
              </a:lnSpc>
              <a:spcAft>
                <a:spcPts val="1100"/>
              </a:spcAft>
              <a:buFont typeface="Arial" panose="020B0604020202020204" pitchFamily="34" charset="0"/>
              <a:buNone/>
            </a:pPr>
            <a:endParaRPr lang="en-GB" sz="2400" noProof="0" dirty="0">
              <a:solidFill>
                <a:schemeClr val="tx2">
                  <a:lumMod val="90000"/>
                  <a:lumOff val="10000"/>
                </a:schemeClr>
              </a:solidFill>
            </a:endParaRPr>
          </a:p>
          <a:p>
            <a:pPr>
              <a:lnSpc>
                <a:spcPct val="103000"/>
              </a:lnSpc>
              <a:spcAft>
                <a:spcPts val="1100"/>
              </a:spcAft>
            </a:pPr>
            <a:endParaRPr lang="en-GB" sz="2400" noProof="0" dirty="0">
              <a:solidFill>
                <a:schemeClr val="tx2">
                  <a:lumMod val="90000"/>
                  <a:lumOff val="10000"/>
                </a:schemeClr>
              </a:solidFill>
            </a:endParaRPr>
          </a:p>
        </p:txBody>
      </p:sp>
      <p:pic>
        <p:nvPicPr>
          <p:cNvPr id="26" name="Picture 25" descr="Cartoon illustration of a line manager communicating with diverse healthcare staff"/>
          <p:cNvPicPr>
            <a:picLocks noChangeAspect="1"/>
          </p:cNvPicPr>
          <p:nvPr/>
        </p:nvPicPr>
        <p:blipFill>
          <a:blip r:embed="rId3"/>
          <a:stretch>
            <a:fillRect/>
          </a:stretch>
        </p:blipFill>
        <p:spPr>
          <a:xfrm>
            <a:off x="5440680" y="1618488"/>
            <a:ext cx="3063240" cy="3063240"/>
          </a:xfrm>
          <a:prstGeom prst="rect">
            <a:avLst/>
          </a:prstGeom>
        </p:spPr>
      </p:pic>
    </p:spTree>
    <p:extLst>
      <p:ext uri="{BB962C8B-B14F-4D97-AF65-F5344CB8AC3E}">
        <p14:creationId xmlns:p14="http://schemas.microsoft.com/office/powerpoint/2010/main" val="14441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506" y="366597"/>
            <a:ext cx="7794802" cy="675672"/>
          </a:xfrm>
        </p:spPr>
        <p:txBody>
          <a:bodyPr anchor="ctr">
            <a:normAutofit/>
          </a:bodyPr>
          <a:lstStyle/>
          <a:p>
            <a:r>
              <a:rPr lang="en-GB" b="1" noProof="0" dirty="0"/>
              <a:t>Role of Employees</a:t>
            </a:r>
          </a:p>
        </p:txBody>
      </p:sp>
      <p:graphicFrame>
        <p:nvGraphicFramePr>
          <p:cNvPr id="5" name="Content Placeholder 2">
            <a:extLst>
              <a:ext uri="{FF2B5EF4-FFF2-40B4-BE49-F238E27FC236}">
                <a16:creationId xmlns:a16="http://schemas.microsoft.com/office/drawing/2014/main" id="{F0C2E3C4-802D-F1EB-B7E5-F3AB6F436389}"/>
              </a:ext>
            </a:extLst>
          </p:cNvPr>
          <p:cNvGraphicFramePr>
            <a:graphicFrameLocks noGrp="1"/>
          </p:cNvGraphicFramePr>
          <p:nvPr>
            <p:ph type="media" sz="quarter" idx="14"/>
            <p:extLst>
              <p:ext uri="{D42A27DB-BD31-4B8C-83A1-F6EECF244321}">
                <p14:modId xmlns:p14="http://schemas.microsoft.com/office/powerpoint/2010/main" val="1916906983"/>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0251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23528" y="1196752"/>
            <a:ext cx="7415213" cy="535531"/>
          </a:xfrm>
        </p:spPr>
        <p:txBody>
          <a:bodyPr/>
          <a:lstStyle/>
          <a:p>
            <a:r>
              <a:rPr lang="en-GB" sz="3200" b="1" noProof="0" dirty="0">
                <a:latin typeface="+mn-lt"/>
              </a:rPr>
              <a:t>Influence of Good Communication</a:t>
            </a:r>
          </a:p>
        </p:txBody>
      </p:sp>
      <p:sp>
        <p:nvSpPr>
          <p:cNvPr id="5" name="Content Placeholder 2"/>
          <p:cNvSpPr txBox="1">
            <a:spLocks/>
          </p:cNvSpPr>
          <p:nvPr/>
        </p:nvSpPr>
        <p:spPr>
          <a:xfrm>
            <a:off x="1547664" y="1916832"/>
            <a:ext cx="788670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en-GB" sz="2400" noProof="0" dirty="0">
                <a:solidFill>
                  <a:schemeClr val="tx2">
                    <a:lumMod val="90000"/>
                    <a:lumOff val="10000"/>
                  </a:schemeClr>
                </a:solidFill>
              </a:rPr>
              <a:t>In difficult times</a:t>
            </a:r>
          </a:p>
          <a:p>
            <a:pPr>
              <a:lnSpc>
                <a:spcPct val="150000"/>
              </a:lnSpc>
            </a:pPr>
            <a:r>
              <a:rPr lang="en-GB" sz="2400" noProof="0" dirty="0">
                <a:solidFill>
                  <a:schemeClr val="tx2">
                    <a:lumMod val="90000"/>
                    <a:lumOff val="10000"/>
                  </a:schemeClr>
                </a:solidFill>
              </a:rPr>
              <a:t>Employee Engagement</a:t>
            </a:r>
          </a:p>
          <a:p>
            <a:pPr>
              <a:lnSpc>
                <a:spcPct val="150000"/>
              </a:lnSpc>
            </a:pPr>
            <a:r>
              <a:rPr lang="en-GB" sz="2400" noProof="0" dirty="0">
                <a:solidFill>
                  <a:schemeClr val="tx2">
                    <a:lumMod val="90000"/>
                    <a:lumOff val="10000"/>
                  </a:schemeClr>
                </a:solidFill>
              </a:rPr>
              <a:t>Better Performance</a:t>
            </a:r>
          </a:p>
          <a:p>
            <a:pPr>
              <a:lnSpc>
                <a:spcPct val="150000"/>
              </a:lnSpc>
            </a:pPr>
            <a:r>
              <a:rPr lang="en-GB" sz="2400" noProof="0" dirty="0">
                <a:solidFill>
                  <a:schemeClr val="tx2">
                    <a:lumMod val="90000"/>
                    <a:lumOff val="10000"/>
                  </a:schemeClr>
                </a:solidFill>
              </a:rPr>
              <a:t>Employee Retention</a:t>
            </a:r>
          </a:p>
          <a:p>
            <a:pPr>
              <a:lnSpc>
                <a:spcPct val="150000"/>
              </a:lnSpc>
            </a:pPr>
            <a:r>
              <a:rPr lang="en-GB" sz="2400" noProof="0" dirty="0">
                <a:solidFill>
                  <a:schemeClr val="tx2">
                    <a:lumMod val="90000"/>
                    <a:lumOff val="10000"/>
                  </a:schemeClr>
                </a:solidFill>
              </a:rPr>
              <a:t>Wellbeing</a:t>
            </a:r>
          </a:p>
          <a:p>
            <a:pPr>
              <a:lnSpc>
                <a:spcPct val="150000"/>
              </a:lnSpc>
            </a:pPr>
            <a:r>
              <a:rPr lang="en-GB" sz="2400" noProof="0" dirty="0">
                <a:solidFill>
                  <a:schemeClr val="tx2">
                    <a:lumMod val="90000"/>
                    <a:lumOff val="10000"/>
                  </a:schemeClr>
                </a:solidFill>
              </a:rPr>
              <a:t>Employee Voice</a:t>
            </a:r>
          </a:p>
        </p:txBody>
      </p:sp>
    </p:spTree>
    <p:extLst>
      <p:ext uri="{BB962C8B-B14F-4D97-AF65-F5344CB8AC3E}">
        <p14:creationId xmlns:p14="http://schemas.microsoft.com/office/powerpoint/2010/main" val="260335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913" y="339198"/>
            <a:ext cx="7415213" cy="978729"/>
          </a:xfrm>
        </p:spPr>
        <p:txBody>
          <a:bodyPr/>
          <a:lstStyle/>
          <a:p>
            <a:r>
              <a:rPr lang="en-GB" sz="3200" b="1" noProof="0" dirty="0">
                <a:latin typeface="+mn-lt"/>
              </a:rPr>
              <a:t>Power of Employee Voice</a:t>
            </a:r>
          </a:p>
        </p:txBody>
      </p:sp>
      <p:sp>
        <p:nvSpPr>
          <p:cNvPr id="5" name="Content Placeholder 2"/>
          <p:cNvSpPr txBox="1">
            <a:spLocks/>
          </p:cNvSpPr>
          <p:nvPr/>
        </p:nvSpPr>
        <p:spPr>
          <a:xfrm>
            <a:off x="628650" y="1218223"/>
            <a:ext cx="788670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en-GB" sz="2400" noProof="0" dirty="0">
                <a:solidFill>
                  <a:schemeClr val="tx2">
                    <a:lumMod val="90000"/>
                    <a:lumOff val="10000"/>
                  </a:schemeClr>
                </a:solidFill>
              </a:rPr>
              <a:t>Resolves operational issues</a:t>
            </a:r>
          </a:p>
          <a:p>
            <a:pPr>
              <a:lnSpc>
                <a:spcPct val="150000"/>
              </a:lnSpc>
            </a:pPr>
            <a:r>
              <a:rPr lang="en-GB" sz="2400" noProof="0" dirty="0">
                <a:solidFill>
                  <a:schemeClr val="tx2">
                    <a:lumMod val="90000"/>
                    <a:lumOff val="10000"/>
                  </a:schemeClr>
                </a:solidFill>
              </a:rPr>
              <a:t>Encourage staff to collaborate</a:t>
            </a:r>
          </a:p>
          <a:p>
            <a:pPr>
              <a:lnSpc>
                <a:spcPct val="150000"/>
              </a:lnSpc>
            </a:pPr>
            <a:r>
              <a:rPr lang="en-GB" sz="2400" noProof="0" dirty="0">
                <a:solidFill>
                  <a:schemeClr val="tx2">
                    <a:lumMod val="90000"/>
                    <a:lumOff val="10000"/>
                  </a:schemeClr>
                </a:solidFill>
              </a:rPr>
              <a:t>Gives employees greater voice</a:t>
            </a:r>
          </a:p>
          <a:p>
            <a:pPr>
              <a:lnSpc>
                <a:spcPct val="150000"/>
              </a:lnSpc>
            </a:pPr>
            <a:r>
              <a:rPr lang="en-GB" sz="2400" noProof="0" dirty="0">
                <a:solidFill>
                  <a:schemeClr val="tx2">
                    <a:lumMod val="90000"/>
                    <a:lumOff val="10000"/>
                  </a:schemeClr>
                </a:solidFill>
              </a:rPr>
              <a:t>Gains insight into issues </a:t>
            </a:r>
          </a:p>
        </p:txBody>
      </p:sp>
      <p:pic>
        <p:nvPicPr>
          <p:cNvPr id="2052" name="Picture 4" descr="Employee Voice - Engage to Succeed I SWL Group International Ltd">
            <a:extLst>
              <a:ext uri="{FF2B5EF4-FFF2-40B4-BE49-F238E27FC236}">
                <a16:creationId xmlns:a16="http://schemas.microsoft.com/office/drawing/2014/main" id="{AEA8DF97-27D7-7155-7F0D-57B5E7CF3D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692" y="1280612"/>
            <a:ext cx="3169920" cy="211328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e Power of Employee Voice: Turning Feedback into Organizational Impact">
            <a:extLst>
              <a:ext uri="{FF2B5EF4-FFF2-40B4-BE49-F238E27FC236}">
                <a16:creationId xmlns:a16="http://schemas.microsoft.com/office/drawing/2014/main" id="{4D403253-7669-79B0-E589-2D46C0BEF1C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79625" y="3845941"/>
            <a:ext cx="7384750" cy="2913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14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8B42614-1647-43EF-BD0A-CBC036F0D0D9}"/>
              </a:ext>
            </a:extLst>
          </p:cNvPr>
          <p:cNvSpPr txBox="1">
            <a:spLocks/>
          </p:cNvSpPr>
          <p:nvPr/>
        </p:nvSpPr>
        <p:spPr>
          <a:xfrm>
            <a:off x="539552" y="1556792"/>
            <a:ext cx="7886700" cy="43513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GB" sz="3200" b="1" noProof="0" dirty="0"/>
              <a:t>Activity</a:t>
            </a:r>
          </a:p>
          <a:p>
            <a:pPr marL="0" indent="0">
              <a:buFont typeface="Arial" panose="020B0604020202020204" pitchFamily="34" charset="0"/>
              <a:buNone/>
            </a:pPr>
            <a:endParaRPr lang="en-GB" sz="3200" b="1" noProof="0" dirty="0">
              <a:solidFill>
                <a:schemeClr val="accent2"/>
              </a:solidFill>
            </a:endParaRPr>
          </a:p>
          <a:p>
            <a:pPr marL="0" indent="0" algn="ctr">
              <a:buFont typeface="Arial" panose="020B0604020202020204" pitchFamily="34" charset="0"/>
              <a:buNone/>
            </a:pPr>
            <a:r>
              <a:rPr lang="en-GB" sz="3200" b="1" noProof="0" dirty="0">
                <a:solidFill>
                  <a:schemeClr val="accent2"/>
                </a:solidFill>
              </a:rPr>
              <a:t>Think of something challenging (person/situation) that you need to address?  </a:t>
            </a:r>
          </a:p>
          <a:p>
            <a:pPr marL="0" indent="0" algn="ctr">
              <a:buFont typeface="Arial" panose="020B0604020202020204" pitchFamily="34" charset="0"/>
              <a:buNone/>
            </a:pPr>
            <a:endParaRPr lang="en-GB" sz="3200" b="1" noProof="0" dirty="0">
              <a:solidFill>
                <a:schemeClr val="accent2"/>
              </a:solidFill>
            </a:endParaRPr>
          </a:p>
          <a:p>
            <a:pPr marL="0" indent="0" algn="ctr">
              <a:buFont typeface="Arial" panose="020B0604020202020204" pitchFamily="34" charset="0"/>
              <a:buNone/>
            </a:pPr>
            <a:r>
              <a:rPr lang="en-GB" sz="3200" b="1" noProof="0" dirty="0">
                <a:solidFill>
                  <a:schemeClr val="accent2"/>
                </a:solidFill>
              </a:rPr>
              <a:t>What would you say? </a:t>
            </a:r>
          </a:p>
          <a:p>
            <a:endParaRPr lang="en-GB" noProof="0" dirty="0"/>
          </a:p>
        </p:txBody>
      </p:sp>
    </p:spTree>
    <p:extLst>
      <p:ext uri="{BB962C8B-B14F-4D97-AF65-F5344CB8AC3E}">
        <p14:creationId xmlns:p14="http://schemas.microsoft.com/office/powerpoint/2010/main" val="1447950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sz="quarter" idx="11"/>
          </p:nvPr>
        </p:nvSpPr>
        <p:spPr>
          <a:xfrm>
            <a:off x="1619672" y="2321904"/>
            <a:ext cx="8742565" cy="5327346"/>
          </a:xfrm>
        </p:spPr>
        <p:txBody>
          <a:bodyPr>
            <a:normAutofit/>
          </a:bodyPr>
          <a:lstStyle/>
          <a:p>
            <a:pPr marL="603365" indent="-603365">
              <a:lnSpc>
                <a:spcPct val="150000"/>
              </a:lnSpc>
              <a:buFontTx/>
              <a:buAutoNum type="arabicPeriod"/>
            </a:pPr>
            <a:r>
              <a:rPr lang="en-GB" sz="2400" noProof="0" dirty="0">
                <a:solidFill>
                  <a:schemeClr val="tx2">
                    <a:lumMod val="90000"/>
                    <a:lumOff val="10000"/>
                  </a:schemeClr>
                </a:solidFill>
              </a:rPr>
              <a:t>State the Situation</a:t>
            </a:r>
          </a:p>
          <a:p>
            <a:pPr marL="603365" indent="-603365">
              <a:lnSpc>
                <a:spcPct val="150000"/>
              </a:lnSpc>
              <a:buFontTx/>
              <a:buAutoNum type="arabicPeriod"/>
            </a:pPr>
            <a:r>
              <a:rPr lang="en-GB" sz="2400" noProof="0" dirty="0">
                <a:solidFill>
                  <a:schemeClr val="tx2">
                    <a:lumMod val="90000"/>
                    <a:lumOff val="10000"/>
                  </a:schemeClr>
                </a:solidFill>
              </a:rPr>
              <a:t>State why it is a problem</a:t>
            </a:r>
          </a:p>
          <a:p>
            <a:pPr marL="603365" indent="-603365">
              <a:lnSpc>
                <a:spcPct val="150000"/>
              </a:lnSpc>
              <a:buFontTx/>
              <a:buAutoNum type="arabicPeriod"/>
            </a:pPr>
            <a:r>
              <a:rPr lang="en-GB" sz="2400" noProof="0" dirty="0">
                <a:solidFill>
                  <a:schemeClr val="tx2">
                    <a:lumMod val="90000"/>
                    <a:lumOff val="10000"/>
                  </a:schemeClr>
                </a:solidFill>
              </a:rPr>
              <a:t>State your expectation/s </a:t>
            </a:r>
          </a:p>
          <a:p>
            <a:pPr marL="603365" indent="-603365">
              <a:lnSpc>
                <a:spcPct val="150000"/>
              </a:lnSpc>
              <a:buFontTx/>
              <a:buAutoNum type="arabicPeriod"/>
            </a:pPr>
            <a:r>
              <a:rPr lang="en-GB" sz="2400" noProof="0" dirty="0">
                <a:solidFill>
                  <a:schemeClr val="tx2">
                    <a:lumMod val="90000"/>
                    <a:lumOff val="10000"/>
                  </a:schemeClr>
                </a:solidFill>
              </a:rPr>
              <a:t>Listen to response/s</a:t>
            </a:r>
          </a:p>
          <a:p>
            <a:pPr marL="603365" indent="-603365">
              <a:lnSpc>
                <a:spcPct val="150000"/>
              </a:lnSpc>
              <a:buFontTx/>
              <a:buAutoNum type="arabicPeriod"/>
            </a:pPr>
            <a:r>
              <a:rPr lang="en-GB" sz="2400" noProof="0" dirty="0">
                <a:solidFill>
                  <a:schemeClr val="tx2">
                    <a:lumMod val="90000"/>
                    <a:lumOff val="10000"/>
                  </a:schemeClr>
                </a:solidFill>
              </a:rPr>
              <a:t>Repeat number 3 (If required)</a:t>
            </a:r>
          </a:p>
          <a:p>
            <a:pPr marL="603365" indent="-603365">
              <a:lnSpc>
                <a:spcPct val="150000"/>
              </a:lnSpc>
              <a:buFontTx/>
              <a:buAutoNum type="arabicPeriod"/>
            </a:pPr>
            <a:endParaRPr lang="en-GB" sz="2400" noProof="0" dirty="0">
              <a:solidFill>
                <a:schemeClr val="tx2">
                  <a:lumMod val="90000"/>
                  <a:lumOff val="10000"/>
                </a:schemeClr>
              </a:solidFill>
            </a:endParaRPr>
          </a:p>
        </p:txBody>
      </p:sp>
      <p:sp>
        <p:nvSpPr>
          <p:cNvPr id="50179" name="Rectangle 5"/>
          <p:cNvSpPr>
            <a:spLocks noChangeArrowheads="1"/>
          </p:cNvSpPr>
          <p:nvPr/>
        </p:nvSpPr>
        <p:spPr bwMode="auto">
          <a:xfrm>
            <a:off x="674599" y="1196752"/>
            <a:ext cx="7794802" cy="675672"/>
          </a:xfrm>
          <a:prstGeom prst="rect">
            <a:avLst/>
          </a:prstGeom>
        </p:spPr>
        <p:txBody>
          <a:bodyPr lIns="93424" tIns="46712" rIns="93424" bIns="46712" anchor="ctr">
            <a:noAutofit/>
          </a:bodyPr>
          <a:lstStyle/>
          <a:p>
            <a:pPr marL="0" indent="0" algn="ctr" defTabSz="685800">
              <a:lnSpc>
                <a:spcPct val="90000"/>
              </a:lnSpc>
              <a:spcBef>
                <a:spcPct val="0"/>
              </a:spcBef>
              <a:spcAft>
                <a:spcPts val="600"/>
              </a:spcAft>
            </a:pPr>
            <a:r>
              <a:rPr lang="en-GB" sz="3200" b="1" kern="1200" noProof="0" dirty="0">
                <a:solidFill>
                  <a:srgbClr val="1B4C87"/>
                </a:solidFill>
                <a:latin typeface="Calibri" panose="020F0502020204030204" pitchFamily="34" charset="0"/>
                <a:ea typeface="+mj-ea"/>
                <a:cs typeface="Calibri" panose="020F0502020204030204" pitchFamily="34" charset="0"/>
              </a:rPr>
              <a:t>Think of something challenging that you need to address?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0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0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0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descr="Diverse healthcare team discussing a communication plan around a meeting table"/>
          <p:cNvPicPr>
            <a:picLocks noChangeAspect="1"/>
          </p:cNvPicPr>
          <p:nvPr/>
        </p:nvPicPr>
        <p:blipFill>
          <a:blip r:embed="rId3"/>
          <a:srcRect l="4730" r="4730"/>
          <a:stretch>
            <a:fillRect/>
          </a:stretch>
        </p:blipFill>
        <p:spPr>
          <a:xfrm>
            <a:off x="5911596" y="1297450"/>
            <a:ext cx="3063240" cy="4463196"/>
          </a:xfrm>
          <a:prstGeom prst="rect">
            <a:avLst/>
          </a:prstGeom>
        </p:spPr>
      </p:pic>
      <p:sp>
        <p:nvSpPr>
          <p:cNvPr id="23" name="TextBox 22"/>
          <p:cNvSpPr txBox="1"/>
          <p:nvPr/>
        </p:nvSpPr>
        <p:spPr>
          <a:xfrm>
            <a:off x="662455" y="794530"/>
            <a:ext cx="4370832" cy="502920"/>
          </a:xfrm>
          <a:prstGeom prst="rect">
            <a:avLst/>
          </a:prstGeom>
          <a:noFill/>
        </p:spPr>
        <p:txBody>
          <a:bodyPr wrap="square" lIns="18288" tIns="18288" rIns="18288" bIns="18288" anchor="t">
            <a:spAutoFit/>
          </a:bodyPr>
          <a:lstStyle/>
          <a:p>
            <a:pPr algn="l">
              <a:spcAft>
                <a:spcPts val="0"/>
              </a:spcAft>
            </a:pPr>
            <a:r>
              <a:rPr lang="en-GB" sz="3200" b="1" noProof="0" dirty="0">
                <a:solidFill>
                  <a:srgbClr val="1B4C87"/>
                </a:solidFill>
                <a:latin typeface="Calibri"/>
              </a:rPr>
              <a:t>4Ws + H Technique</a:t>
            </a:r>
          </a:p>
        </p:txBody>
      </p:sp>
      <p:sp>
        <p:nvSpPr>
          <p:cNvPr id="24" name="TextBox 23"/>
          <p:cNvSpPr txBox="1"/>
          <p:nvPr/>
        </p:nvSpPr>
        <p:spPr>
          <a:xfrm>
            <a:off x="323528" y="1471260"/>
            <a:ext cx="6840760" cy="344710"/>
          </a:xfrm>
          <a:prstGeom prst="rect">
            <a:avLst/>
          </a:prstGeom>
          <a:noFill/>
        </p:spPr>
        <p:txBody>
          <a:bodyPr wrap="square" lIns="18288" tIns="18288" rIns="18288" bIns="18288" anchor="t">
            <a:spAutoFit/>
          </a:bodyPr>
          <a:lstStyle/>
          <a:p>
            <a:pPr algn="l">
              <a:spcAft>
                <a:spcPts val="0"/>
              </a:spcAft>
            </a:pPr>
            <a:r>
              <a:rPr lang="en-GB" sz="2000" b="0" noProof="0" dirty="0">
                <a:solidFill>
                  <a:srgbClr val="082143"/>
                </a:solidFill>
                <a:latin typeface="Calibri"/>
              </a:rPr>
              <a:t>A quick checklist for planning a clear communication</a:t>
            </a:r>
          </a:p>
        </p:txBody>
      </p:sp>
      <p:sp>
        <p:nvSpPr>
          <p:cNvPr id="25" name="Rectangle 24"/>
          <p:cNvSpPr/>
          <p:nvPr/>
        </p:nvSpPr>
        <p:spPr>
          <a:xfrm>
            <a:off x="685800" y="2029968"/>
            <a:ext cx="96012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6" name="Rectangle 25"/>
          <p:cNvSpPr/>
          <p:nvPr/>
        </p:nvSpPr>
        <p:spPr>
          <a:xfrm>
            <a:off x="1700784" y="2029968"/>
            <a:ext cx="96012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7" name="Oval 26"/>
          <p:cNvSpPr/>
          <p:nvPr/>
        </p:nvSpPr>
        <p:spPr>
          <a:xfrm>
            <a:off x="676656" y="2377440"/>
            <a:ext cx="292608" cy="29260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1</a:t>
            </a:r>
          </a:p>
        </p:txBody>
      </p:sp>
      <p:sp>
        <p:nvSpPr>
          <p:cNvPr id="28" name="TextBox 27"/>
          <p:cNvSpPr txBox="1"/>
          <p:nvPr/>
        </p:nvSpPr>
        <p:spPr>
          <a:xfrm>
            <a:off x="1078992" y="2331720"/>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Who</a:t>
            </a:r>
          </a:p>
        </p:txBody>
      </p:sp>
      <p:sp>
        <p:nvSpPr>
          <p:cNvPr id="29" name="TextBox 28"/>
          <p:cNvSpPr txBox="1"/>
          <p:nvPr/>
        </p:nvSpPr>
        <p:spPr>
          <a:xfrm>
            <a:off x="1947672" y="2340443"/>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needs to know or be involved?</a:t>
            </a:r>
          </a:p>
        </p:txBody>
      </p:sp>
      <p:sp>
        <p:nvSpPr>
          <p:cNvPr id="30" name="Oval 29"/>
          <p:cNvSpPr/>
          <p:nvPr/>
        </p:nvSpPr>
        <p:spPr>
          <a:xfrm>
            <a:off x="676656" y="2999232"/>
            <a:ext cx="292608" cy="292608"/>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2</a:t>
            </a:r>
          </a:p>
        </p:txBody>
      </p:sp>
      <p:sp>
        <p:nvSpPr>
          <p:cNvPr id="31" name="TextBox 30"/>
          <p:cNvSpPr txBox="1"/>
          <p:nvPr/>
        </p:nvSpPr>
        <p:spPr>
          <a:xfrm>
            <a:off x="1078992" y="2953512"/>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What</a:t>
            </a:r>
          </a:p>
        </p:txBody>
      </p:sp>
      <p:sp>
        <p:nvSpPr>
          <p:cNvPr id="32" name="TextBox 31"/>
          <p:cNvSpPr txBox="1"/>
          <p:nvPr/>
        </p:nvSpPr>
        <p:spPr>
          <a:xfrm>
            <a:off x="1947672" y="2956274"/>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is the message or action required?</a:t>
            </a:r>
          </a:p>
        </p:txBody>
      </p:sp>
      <p:sp>
        <p:nvSpPr>
          <p:cNvPr id="33" name="Oval 32"/>
          <p:cNvSpPr/>
          <p:nvPr/>
        </p:nvSpPr>
        <p:spPr>
          <a:xfrm>
            <a:off x="676656" y="3621024"/>
            <a:ext cx="292608" cy="292608"/>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3</a:t>
            </a:r>
          </a:p>
        </p:txBody>
      </p:sp>
      <p:sp>
        <p:nvSpPr>
          <p:cNvPr id="34" name="TextBox 33"/>
          <p:cNvSpPr txBox="1"/>
          <p:nvPr/>
        </p:nvSpPr>
        <p:spPr>
          <a:xfrm>
            <a:off x="1078992" y="3575304"/>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Why</a:t>
            </a:r>
          </a:p>
        </p:txBody>
      </p:sp>
      <p:sp>
        <p:nvSpPr>
          <p:cNvPr id="35" name="TextBox 34"/>
          <p:cNvSpPr txBox="1"/>
          <p:nvPr/>
        </p:nvSpPr>
        <p:spPr>
          <a:xfrm>
            <a:off x="1947672" y="3576936"/>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does it matter to them?</a:t>
            </a:r>
          </a:p>
        </p:txBody>
      </p:sp>
      <p:sp>
        <p:nvSpPr>
          <p:cNvPr id="36" name="Oval 35"/>
          <p:cNvSpPr/>
          <p:nvPr/>
        </p:nvSpPr>
        <p:spPr>
          <a:xfrm>
            <a:off x="676656" y="4242816"/>
            <a:ext cx="292608" cy="292608"/>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4</a:t>
            </a:r>
          </a:p>
        </p:txBody>
      </p:sp>
      <p:sp>
        <p:nvSpPr>
          <p:cNvPr id="37" name="TextBox 36"/>
          <p:cNvSpPr txBox="1"/>
          <p:nvPr/>
        </p:nvSpPr>
        <p:spPr>
          <a:xfrm>
            <a:off x="1078992" y="4226582"/>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When</a:t>
            </a:r>
          </a:p>
        </p:txBody>
      </p:sp>
      <p:sp>
        <p:nvSpPr>
          <p:cNvPr id="38" name="TextBox 37"/>
          <p:cNvSpPr txBox="1"/>
          <p:nvPr/>
        </p:nvSpPr>
        <p:spPr>
          <a:xfrm>
            <a:off x="1947672" y="4234048"/>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Timing and frequency?</a:t>
            </a:r>
          </a:p>
        </p:txBody>
      </p:sp>
      <p:sp>
        <p:nvSpPr>
          <p:cNvPr id="39" name="Oval 38"/>
          <p:cNvSpPr/>
          <p:nvPr/>
        </p:nvSpPr>
        <p:spPr>
          <a:xfrm>
            <a:off x="676656" y="4864608"/>
            <a:ext cx="292608" cy="29260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200" b="1" noProof="0" dirty="0">
                <a:solidFill>
                  <a:srgbClr val="FFFFFF"/>
                </a:solidFill>
                <a:latin typeface="Calibri"/>
              </a:rPr>
              <a:t>5</a:t>
            </a:r>
          </a:p>
        </p:txBody>
      </p:sp>
      <p:sp>
        <p:nvSpPr>
          <p:cNvPr id="40" name="TextBox 39"/>
          <p:cNvSpPr txBox="1"/>
          <p:nvPr/>
        </p:nvSpPr>
        <p:spPr>
          <a:xfrm>
            <a:off x="1086662" y="4837176"/>
            <a:ext cx="960120" cy="347472"/>
          </a:xfrm>
          <a:prstGeom prst="rect">
            <a:avLst/>
          </a:prstGeom>
          <a:noFill/>
        </p:spPr>
        <p:txBody>
          <a:bodyPr wrap="square" lIns="18288" tIns="18288" rIns="18288" bIns="18288" anchor="t">
            <a:spAutoFit/>
          </a:bodyPr>
          <a:lstStyle/>
          <a:p>
            <a:pPr algn="l">
              <a:spcAft>
                <a:spcPts val="0"/>
              </a:spcAft>
            </a:pPr>
            <a:r>
              <a:rPr lang="en-GB" sz="2100" b="1" noProof="0" dirty="0">
                <a:solidFill>
                  <a:srgbClr val="1B4C87"/>
                </a:solidFill>
                <a:latin typeface="Calibri"/>
              </a:rPr>
              <a:t>How</a:t>
            </a:r>
          </a:p>
        </p:txBody>
      </p:sp>
      <p:sp>
        <p:nvSpPr>
          <p:cNvPr id="41" name="TextBox 40"/>
          <p:cNvSpPr txBox="1"/>
          <p:nvPr/>
        </p:nvSpPr>
        <p:spPr>
          <a:xfrm>
            <a:off x="1947672" y="4867968"/>
            <a:ext cx="3858768" cy="344710"/>
          </a:xfrm>
          <a:prstGeom prst="rect">
            <a:avLst/>
          </a:prstGeom>
          <a:noFill/>
        </p:spPr>
        <p:txBody>
          <a:bodyPr wrap="square" lIns="18288" tIns="18288" rIns="18288" bIns="18288" anchor="t">
            <a:spAutoFit/>
          </a:bodyPr>
          <a:lstStyle/>
          <a:p>
            <a:pPr algn="l">
              <a:spcAft>
                <a:spcPts val="0"/>
              </a:spcAft>
            </a:pPr>
            <a:r>
              <a:rPr lang="en-GB" sz="2000" b="0" noProof="0" dirty="0">
                <a:solidFill>
                  <a:schemeClr val="tx2">
                    <a:lumMod val="90000"/>
                    <a:lumOff val="10000"/>
                  </a:schemeClr>
                </a:solidFill>
                <a:latin typeface="Calibri"/>
              </a:rPr>
              <a:t>Delivery method?</a:t>
            </a:r>
          </a:p>
        </p:txBody>
      </p:sp>
      <p:sp>
        <p:nvSpPr>
          <p:cNvPr id="42" name="TextBox 41"/>
          <p:cNvSpPr txBox="1"/>
          <p:nvPr/>
        </p:nvSpPr>
        <p:spPr>
          <a:xfrm>
            <a:off x="630636" y="6012937"/>
            <a:ext cx="8136904" cy="344710"/>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Use the sequence before choosing the channel or tailoring the message</a:t>
            </a:r>
          </a:p>
        </p:txBody>
      </p:sp>
    </p:spTree>
    <p:extLst>
      <p:ext uri="{BB962C8B-B14F-4D97-AF65-F5344CB8AC3E}">
        <p14:creationId xmlns:p14="http://schemas.microsoft.com/office/powerpoint/2010/main" val="339863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animBg="1"/>
      <p:bldP spid="31" grpId="0"/>
      <p:bldP spid="32" grpId="0"/>
      <p:bldP spid="33" grpId="0" animBg="1"/>
      <p:bldP spid="34" grpId="0"/>
      <p:bldP spid="35" grpId="0"/>
      <p:bldP spid="36" grpId="0" animBg="1"/>
      <p:bldP spid="37" grpId="0"/>
      <p:bldP spid="38" grpId="0"/>
      <p:bldP spid="39" grpId="0" animBg="1"/>
      <p:bldP spid="40" grpId="0"/>
      <p:bldP spid="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7528" y="1170432"/>
            <a:ext cx="41148" cy="480974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pic>
        <p:nvPicPr>
          <p:cNvPr id="3" name="Picture 2" descr="communication-planning-slide-image-nhs-blue-health_2026-07-10T08-03-48_image_DAS_0.jpg"/>
          <p:cNvPicPr>
            <a:picLocks noChangeAspect="1"/>
          </p:cNvPicPr>
          <p:nvPr/>
        </p:nvPicPr>
        <p:blipFill>
          <a:blip r:embed="rId3"/>
          <a:srcRect l="5108" r="5108"/>
          <a:stretch>
            <a:fillRect/>
          </a:stretch>
        </p:blipFill>
        <p:spPr>
          <a:xfrm>
            <a:off x="5632704" y="1078992"/>
            <a:ext cx="3054096" cy="4768596"/>
          </a:xfrm>
          <a:prstGeom prst="rect">
            <a:avLst/>
          </a:prstGeom>
        </p:spPr>
      </p:pic>
      <p:sp>
        <p:nvSpPr>
          <p:cNvPr id="4" name="Rectangle 3"/>
          <p:cNvSpPr/>
          <p:nvPr/>
        </p:nvSpPr>
        <p:spPr>
          <a:xfrm>
            <a:off x="5632704" y="6163056"/>
            <a:ext cx="3054096" cy="41148"/>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 name="TextBox 4"/>
          <p:cNvSpPr txBox="1"/>
          <p:nvPr/>
        </p:nvSpPr>
        <p:spPr>
          <a:xfrm>
            <a:off x="658368" y="841248"/>
            <a:ext cx="4535424" cy="502920"/>
          </a:xfrm>
          <a:prstGeom prst="rect">
            <a:avLst/>
          </a:prstGeom>
          <a:noFill/>
        </p:spPr>
        <p:txBody>
          <a:bodyPr wrap="square" lIns="18288" tIns="18288" rIns="18288" bIns="18288" anchor="t">
            <a:spAutoFit/>
          </a:bodyPr>
          <a:lstStyle/>
          <a:p>
            <a:pPr algn="l">
              <a:spcAft>
                <a:spcPts val="0"/>
              </a:spcAft>
            </a:pPr>
            <a:r>
              <a:rPr lang="en-GB" sz="3100" b="1" noProof="0" dirty="0">
                <a:solidFill>
                  <a:srgbClr val="1B4C87"/>
                </a:solidFill>
                <a:latin typeface="Calibri"/>
              </a:rPr>
              <a:t>Communication Planning</a:t>
            </a:r>
          </a:p>
        </p:txBody>
      </p:sp>
      <p:sp>
        <p:nvSpPr>
          <p:cNvPr id="6" name="TextBox 5"/>
          <p:cNvSpPr txBox="1"/>
          <p:nvPr/>
        </p:nvSpPr>
        <p:spPr>
          <a:xfrm>
            <a:off x="685800" y="1444752"/>
            <a:ext cx="4389120" cy="347472"/>
          </a:xfrm>
          <a:prstGeom prst="rect">
            <a:avLst/>
          </a:prstGeom>
          <a:noFill/>
        </p:spPr>
        <p:txBody>
          <a:bodyPr wrap="square" lIns="18288" tIns="18288" rIns="18288" bIns="18288" anchor="t">
            <a:spAutoFit/>
          </a:bodyPr>
          <a:lstStyle/>
          <a:p>
            <a:pPr algn="l">
              <a:spcAft>
                <a:spcPts val="0"/>
              </a:spcAft>
            </a:pPr>
            <a:r>
              <a:rPr lang="en-GB" sz="1550" b="0" noProof="0" dirty="0">
                <a:solidFill>
                  <a:srgbClr val="082143"/>
                </a:solidFill>
                <a:latin typeface="Calibri"/>
              </a:rPr>
              <a:t>Make the right choice before the message goes out.</a:t>
            </a:r>
          </a:p>
        </p:txBody>
      </p:sp>
      <p:sp>
        <p:nvSpPr>
          <p:cNvPr id="7" name="Rectangle 6"/>
          <p:cNvSpPr/>
          <p:nvPr/>
        </p:nvSpPr>
        <p:spPr>
          <a:xfrm>
            <a:off x="685800" y="1920240"/>
            <a:ext cx="1024128"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1783080" y="1920240"/>
            <a:ext cx="1024128"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Oval 8"/>
          <p:cNvSpPr/>
          <p:nvPr/>
        </p:nvSpPr>
        <p:spPr>
          <a:xfrm>
            <a:off x="694944" y="2377440"/>
            <a:ext cx="347472" cy="34747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400" b="1" noProof="0" dirty="0">
                <a:solidFill>
                  <a:srgbClr val="FFFFFF"/>
                </a:solidFill>
                <a:latin typeface="Calibri"/>
              </a:rPr>
              <a:t>1</a:t>
            </a:r>
          </a:p>
        </p:txBody>
      </p:sp>
      <p:sp>
        <p:nvSpPr>
          <p:cNvPr id="10" name="TextBox 9"/>
          <p:cNvSpPr txBox="1"/>
          <p:nvPr/>
        </p:nvSpPr>
        <p:spPr>
          <a:xfrm>
            <a:off x="1170432" y="2340864"/>
            <a:ext cx="3474720" cy="283464"/>
          </a:xfrm>
          <a:prstGeom prst="rect">
            <a:avLst/>
          </a:prstGeom>
          <a:noFill/>
        </p:spPr>
        <p:txBody>
          <a:bodyPr wrap="square" lIns="18288" tIns="18288" rIns="18288" bIns="18288" anchor="t">
            <a:spAutoFit/>
          </a:bodyPr>
          <a:lstStyle/>
          <a:p>
            <a:pPr algn="l">
              <a:spcAft>
                <a:spcPts val="0"/>
              </a:spcAft>
            </a:pPr>
            <a:r>
              <a:rPr lang="en-GB" sz="1850" b="1" noProof="0" dirty="0">
                <a:solidFill>
                  <a:srgbClr val="1B4C87"/>
                </a:solidFill>
                <a:latin typeface="Calibri"/>
              </a:rPr>
              <a:t>Communication strategy</a:t>
            </a:r>
          </a:p>
        </p:txBody>
      </p:sp>
      <p:sp>
        <p:nvSpPr>
          <p:cNvPr id="11" name="TextBox 10"/>
          <p:cNvSpPr txBox="1"/>
          <p:nvPr/>
        </p:nvSpPr>
        <p:spPr>
          <a:xfrm>
            <a:off x="1170432" y="2651760"/>
            <a:ext cx="4005072" cy="274320"/>
          </a:xfrm>
          <a:prstGeom prst="rect">
            <a:avLst/>
          </a:prstGeom>
          <a:noFill/>
        </p:spPr>
        <p:txBody>
          <a:bodyPr wrap="square" lIns="18288" tIns="18288" rIns="18288" bIns="18288" anchor="t">
            <a:spAutoFit/>
          </a:bodyPr>
          <a:lstStyle/>
          <a:p>
            <a:pPr algn="l">
              <a:spcAft>
                <a:spcPts val="0"/>
              </a:spcAft>
            </a:pPr>
            <a:r>
              <a:rPr lang="en-GB" sz="1450" b="0" noProof="0" dirty="0">
                <a:solidFill>
                  <a:srgbClr val="1B1B1B"/>
                </a:solidFill>
                <a:latin typeface="Calibri"/>
              </a:rPr>
              <a:t>Align the purpose, audience and timing.</a:t>
            </a:r>
          </a:p>
        </p:txBody>
      </p:sp>
      <p:sp>
        <p:nvSpPr>
          <p:cNvPr id="12" name="Rectangle 11"/>
          <p:cNvSpPr/>
          <p:nvPr/>
        </p:nvSpPr>
        <p:spPr>
          <a:xfrm>
            <a:off x="1170432" y="3008376"/>
            <a:ext cx="3931920" cy="9144"/>
          </a:xfrm>
          <a:prstGeom prst="rect">
            <a:avLst/>
          </a:prstGeom>
          <a:solidFill>
            <a:srgbClr val="ED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3" name="Oval 12"/>
          <p:cNvSpPr/>
          <p:nvPr/>
        </p:nvSpPr>
        <p:spPr>
          <a:xfrm>
            <a:off x="694944" y="3127248"/>
            <a:ext cx="347472" cy="347472"/>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400" b="1" noProof="0" dirty="0">
                <a:solidFill>
                  <a:srgbClr val="FFFFFF"/>
                </a:solidFill>
                <a:latin typeface="Calibri"/>
              </a:rPr>
              <a:t>2</a:t>
            </a:r>
          </a:p>
        </p:txBody>
      </p:sp>
      <p:sp>
        <p:nvSpPr>
          <p:cNvPr id="14" name="TextBox 13"/>
          <p:cNvSpPr txBox="1"/>
          <p:nvPr/>
        </p:nvSpPr>
        <p:spPr>
          <a:xfrm>
            <a:off x="1170432" y="3090672"/>
            <a:ext cx="3474720" cy="283464"/>
          </a:xfrm>
          <a:prstGeom prst="rect">
            <a:avLst/>
          </a:prstGeom>
          <a:noFill/>
        </p:spPr>
        <p:txBody>
          <a:bodyPr wrap="square" lIns="18288" tIns="18288" rIns="18288" bIns="18288" anchor="t">
            <a:spAutoFit/>
          </a:bodyPr>
          <a:lstStyle/>
          <a:p>
            <a:pPr algn="l">
              <a:spcAft>
                <a:spcPts val="0"/>
              </a:spcAft>
            </a:pPr>
            <a:r>
              <a:rPr lang="en-GB" sz="1850" b="1" noProof="0" dirty="0">
                <a:solidFill>
                  <a:srgbClr val="1B4C87"/>
                </a:solidFill>
                <a:latin typeface="Calibri"/>
              </a:rPr>
              <a:t>Communication channel</a:t>
            </a:r>
          </a:p>
        </p:txBody>
      </p:sp>
      <p:sp>
        <p:nvSpPr>
          <p:cNvPr id="15" name="TextBox 14"/>
          <p:cNvSpPr txBox="1"/>
          <p:nvPr/>
        </p:nvSpPr>
        <p:spPr>
          <a:xfrm>
            <a:off x="1170432" y="3401568"/>
            <a:ext cx="4005072" cy="274320"/>
          </a:xfrm>
          <a:prstGeom prst="rect">
            <a:avLst/>
          </a:prstGeom>
          <a:noFill/>
        </p:spPr>
        <p:txBody>
          <a:bodyPr wrap="square" lIns="18288" tIns="18288" rIns="18288" bIns="18288" anchor="t">
            <a:spAutoFit/>
          </a:bodyPr>
          <a:lstStyle/>
          <a:p>
            <a:pPr algn="l">
              <a:spcAft>
                <a:spcPts val="0"/>
              </a:spcAft>
            </a:pPr>
            <a:r>
              <a:rPr lang="en-GB" sz="1450" b="0" noProof="0" dirty="0">
                <a:solidFill>
                  <a:srgbClr val="1B1B1B"/>
                </a:solidFill>
                <a:latin typeface="Calibri"/>
              </a:rPr>
              <a:t>Choose the route people will actually use.</a:t>
            </a:r>
          </a:p>
        </p:txBody>
      </p:sp>
      <p:sp>
        <p:nvSpPr>
          <p:cNvPr id="16" name="Rectangle 15"/>
          <p:cNvSpPr/>
          <p:nvPr/>
        </p:nvSpPr>
        <p:spPr>
          <a:xfrm>
            <a:off x="1170432" y="3758183"/>
            <a:ext cx="3931920" cy="9144"/>
          </a:xfrm>
          <a:prstGeom prst="rect">
            <a:avLst/>
          </a:prstGeom>
          <a:solidFill>
            <a:srgbClr val="ED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7" name="Oval 16"/>
          <p:cNvSpPr/>
          <p:nvPr/>
        </p:nvSpPr>
        <p:spPr>
          <a:xfrm>
            <a:off x="694944" y="3877055"/>
            <a:ext cx="347472" cy="347472"/>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400" b="1" noProof="0" dirty="0">
                <a:solidFill>
                  <a:srgbClr val="FFFFFF"/>
                </a:solidFill>
                <a:latin typeface="Calibri"/>
              </a:rPr>
              <a:t>3</a:t>
            </a:r>
          </a:p>
        </p:txBody>
      </p:sp>
      <p:sp>
        <p:nvSpPr>
          <p:cNvPr id="18" name="TextBox 17"/>
          <p:cNvSpPr txBox="1"/>
          <p:nvPr/>
        </p:nvSpPr>
        <p:spPr>
          <a:xfrm>
            <a:off x="1170432" y="3840480"/>
            <a:ext cx="3474720" cy="283464"/>
          </a:xfrm>
          <a:prstGeom prst="rect">
            <a:avLst/>
          </a:prstGeom>
          <a:noFill/>
        </p:spPr>
        <p:txBody>
          <a:bodyPr wrap="square" lIns="18288" tIns="18288" rIns="18288" bIns="18288" anchor="t">
            <a:spAutoFit/>
          </a:bodyPr>
          <a:lstStyle/>
          <a:p>
            <a:pPr algn="l">
              <a:spcAft>
                <a:spcPts val="0"/>
              </a:spcAft>
            </a:pPr>
            <a:r>
              <a:rPr lang="en-GB" sz="1850" b="1" noProof="0" dirty="0">
                <a:solidFill>
                  <a:srgbClr val="1B4C87"/>
                </a:solidFill>
                <a:latin typeface="Calibri"/>
              </a:rPr>
              <a:t>Message selection</a:t>
            </a:r>
          </a:p>
        </p:txBody>
      </p:sp>
      <p:sp>
        <p:nvSpPr>
          <p:cNvPr id="19" name="TextBox 18"/>
          <p:cNvSpPr txBox="1"/>
          <p:nvPr/>
        </p:nvSpPr>
        <p:spPr>
          <a:xfrm>
            <a:off x="1170432" y="4151376"/>
            <a:ext cx="4005072" cy="274320"/>
          </a:xfrm>
          <a:prstGeom prst="rect">
            <a:avLst/>
          </a:prstGeom>
          <a:noFill/>
        </p:spPr>
        <p:txBody>
          <a:bodyPr wrap="square" lIns="18288" tIns="18288" rIns="18288" bIns="18288" anchor="t">
            <a:spAutoFit/>
          </a:bodyPr>
          <a:lstStyle/>
          <a:p>
            <a:pPr algn="l">
              <a:spcAft>
                <a:spcPts val="0"/>
              </a:spcAft>
            </a:pPr>
            <a:r>
              <a:rPr lang="en-GB" sz="1450" b="0" noProof="0" dirty="0">
                <a:solidFill>
                  <a:srgbClr val="1B1B1B"/>
                </a:solidFill>
                <a:latin typeface="Calibri"/>
              </a:rPr>
              <a:t>Decide what must be understood or done.</a:t>
            </a:r>
          </a:p>
        </p:txBody>
      </p:sp>
      <p:sp>
        <p:nvSpPr>
          <p:cNvPr id="20" name="Rectangle 19"/>
          <p:cNvSpPr/>
          <p:nvPr/>
        </p:nvSpPr>
        <p:spPr>
          <a:xfrm>
            <a:off x="1170432" y="4507992"/>
            <a:ext cx="3931920" cy="9144"/>
          </a:xfrm>
          <a:prstGeom prst="rect">
            <a:avLst/>
          </a:prstGeom>
          <a:solidFill>
            <a:srgbClr val="ED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1" name="Oval 20"/>
          <p:cNvSpPr/>
          <p:nvPr/>
        </p:nvSpPr>
        <p:spPr>
          <a:xfrm>
            <a:off x="694944" y="4626864"/>
            <a:ext cx="347472" cy="34747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400" b="1" noProof="0" dirty="0">
                <a:solidFill>
                  <a:srgbClr val="FFFFFF"/>
                </a:solidFill>
                <a:latin typeface="Calibri"/>
              </a:rPr>
              <a:t>4</a:t>
            </a:r>
          </a:p>
        </p:txBody>
      </p:sp>
      <p:sp>
        <p:nvSpPr>
          <p:cNvPr id="22" name="TextBox 21"/>
          <p:cNvSpPr txBox="1"/>
          <p:nvPr/>
        </p:nvSpPr>
        <p:spPr>
          <a:xfrm>
            <a:off x="1170432" y="4590288"/>
            <a:ext cx="3474720" cy="283464"/>
          </a:xfrm>
          <a:prstGeom prst="rect">
            <a:avLst/>
          </a:prstGeom>
          <a:noFill/>
        </p:spPr>
        <p:txBody>
          <a:bodyPr wrap="square" lIns="18288" tIns="18288" rIns="18288" bIns="18288" anchor="t">
            <a:spAutoFit/>
          </a:bodyPr>
          <a:lstStyle/>
          <a:p>
            <a:pPr algn="l">
              <a:spcAft>
                <a:spcPts val="0"/>
              </a:spcAft>
            </a:pPr>
            <a:r>
              <a:rPr lang="en-GB" sz="1850" b="1" noProof="0" dirty="0">
                <a:solidFill>
                  <a:srgbClr val="1B4C87"/>
                </a:solidFill>
                <a:latin typeface="Calibri"/>
              </a:rPr>
              <a:t>Tailor communications</a:t>
            </a:r>
          </a:p>
        </p:txBody>
      </p:sp>
      <p:sp>
        <p:nvSpPr>
          <p:cNvPr id="23" name="TextBox 22"/>
          <p:cNvSpPr txBox="1"/>
          <p:nvPr/>
        </p:nvSpPr>
        <p:spPr>
          <a:xfrm>
            <a:off x="1170432" y="4901184"/>
            <a:ext cx="4005072" cy="274320"/>
          </a:xfrm>
          <a:prstGeom prst="rect">
            <a:avLst/>
          </a:prstGeom>
          <a:noFill/>
        </p:spPr>
        <p:txBody>
          <a:bodyPr wrap="square" lIns="18288" tIns="18288" rIns="18288" bIns="18288" anchor="t">
            <a:spAutoFit/>
          </a:bodyPr>
          <a:lstStyle/>
          <a:p>
            <a:pPr algn="l">
              <a:spcAft>
                <a:spcPts val="0"/>
              </a:spcAft>
            </a:pPr>
            <a:r>
              <a:rPr lang="en-GB" sz="1450" b="0" noProof="0" dirty="0">
                <a:solidFill>
                  <a:srgbClr val="1B1B1B"/>
                </a:solidFill>
                <a:latin typeface="Calibri"/>
              </a:rPr>
              <a:t>Adapt language, tone and support needs.</a:t>
            </a:r>
          </a:p>
        </p:txBody>
      </p:sp>
      <p:sp>
        <p:nvSpPr>
          <p:cNvPr id="24" name="TextBox 23"/>
          <p:cNvSpPr txBox="1"/>
          <p:nvPr/>
        </p:nvSpPr>
        <p:spPr>
          <a:xfrm>
            <a:off x="600661" y="5851319"/>
            <a:ext cx="5821272" cy="406265"/>
          </a:xfrm>
          <a:prstGeom prst="rect">
            <a:avLst/>
          </a:prstGeom>
          <a:noFill/>
        </p:spPr>
        <p:txBody>
          <a:bodyPr wrap="square" lIns="18288" tIns="18288" rIns="18288" bIns="18288" anchor="t">
            <a:spAutoFit/>
          </a:bodyPr>
          <a:lstStyle/>
          <a:p>
            <a:pPr algn="l">
              <a:spcAft>
                <a:spcPts val="0"/>
              </a:spcAft>
            </a:pPr>
            <a:r>
              <a:rPr lang="en-GB" sz="2400" b="1" noProof="0" dirty="0">
                <a:solidFill>
                  <a:srgbClr val="082143"/>
                </a:solidFill>
                <a:latin typeface="Aptos" panose="020B0004020202020204" pitchFamily="34" charset="0"/>
              </a:rPr>
              <a:t>Plan first; communicate second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3" grpId="0" animBg="1"/>
      <p:bldP spid="14" grpId="0"/>
      <p:bldP spid="15" grpId="0"/>
      <p:bldP spid="17" grpId="0" animBg="1"/>
      <p:bldP spid="18" grpId="0"/>
      <p:bldP spid="19" grpId="0"/>
      <p:bldP spid="21" grpId="0" animBg="1"/>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9929" y="1424481"/>
            <a:ext cx="8028384" cy="535531"/>
          </a:xfrm>
        </p:spPr>
        <p:txBody>
          <a:bodyPr/>
          <a:lstStyle/>
          <a:p>
            <a:r>
              <a:rPr lang="en-GB" sz="3200" b="1" noProof="0" dirty="0">
                <a:latin typeface="+mn-lt"/>
              </a:rPr>
              <a:t>Assessing Communications Effectiveness</a:t>
            </a:r>
          </a:p>
        </p:txBody>
      </p:sp>
      <p:sp>
        <p:nvSpPr>
          <p:cNvPr id="5" name="Content Placeholder 2"/>
          <p:cNvSpPr txBox="1">
            <a:spLocks/>
          </p:cNvSpPr>
          <p:nvPr/>
        </p:nvSpPr>
        <p:spPr>
          <a:xfrm>
            <a:off x="2323944" y="2348880"/>
            <a:ext cx="449611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2400" noProof="0" dirty="0">
                <a:solidFill>
                  <a:schemeClr val="tx2">
                    <a:lumMod val="90000"/>
                    <a:lumOff val="10000"/>
                  </a:schemeClr>
                </a:solidFill>
              </a:rPr>
              <a:t>Overall, within your team</a:t>
            </a:r>
          </a:p>
          <a:p>
            <a:pPr marL="0" indent="0">
              <a:buFont typeface="Arial" panose="020B0604020202020204" pitchFamily="34" charset="0"/>
              <a:buNone/>
            </a:pPr>
            <a:endParaRPr lang="en-GB" sz="2400" noProof="0" dirty="0">
              <a:solidFill>
                <a:schemeClr val="tx2">
                  <a:lumMod val="90000"/>
                  <a:lumOff val="10000"/>
                </a:schemeClr>
              </a:solidFill>
            </a:endParaRPr>
          </a:p>
          <a:p>
            <a:pPr marL="0" indent="0" algn="ctr">
              <a:buNone/>
            </a:pPr>
            <a:r>
              <a:rPr lang="en-GB" sz="2400" noProof="0" dirty="0">
                <a:solidFill>
                  <a:schemeClr val="tx2">
                    <a:lumMod val="90000"/>
                    <a:lumOff val="10000"/>
                  </a:schemeClr>
                </a:solidFill>
              </a:rPr>
              <a:t>Success against specific objectives</a:t>
            </a:r>
          </a:p>
        </p:txBody>
      </p:sp>
      <p:pic>
        <p:nvPicPr>
          <p:cNvPr id="3074" name="Picture 2" descr="Measuring the Effectiveness of Communications: A Holistic Approach">
            <a:extLst>
              <a:ext uri="{FF2B5EF4-FFF2-40B4-BE49-F238E27FC236}">
                <a16:creationId xmlns:a16="http://schemas.microsoft.com/office/drawing/2014/main" id="{3ABFE20A-A4FE-0C84-28A0-6C75C37F445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23945" y="3933056"/>
            <a:ext cx="4496109"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30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563888" y="1700808"/>
            <a:ext cx="7415213" cy="535531"/>
          </a:xfrm>
        </p:spPr>
        <p:txBody>
          <a:bodyPr/>
          <a:lstStyle/>
          <a:p>
            <a:r>
              <a:rPr lang="en-GB" sz="3200" b="1" noProof="0" dirty="0">
                <a:latin typeface="+mn-lt"/>
              </a:rPr>
              <a:t>Activity</a:t>
            </a:r>
          </a:p>
        </p:txBody>
      </p:sp>
      <p:sp>
        <p:nvSpPr>
          <p:cNvPr id="5" name="Content Placeholder 2"/>
          <p:cNvSpPr txBox="1">
            <a:spLocks/>
          </p:cNvSpPr>
          <p:nvPr/>
        </p:nvSpPr>
        <p:spPr>
          <a:xfrm>
            <a:off x="628650" y="2852936"/>
            <a:ext cx="788670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GB" sz="2800" b="1" noProof="0" dirty="0">
                <a:solidFill>
                  <a:schemeClr val="tx2">
                    <a:lumMod val="90000"/>
                    <a:lumOff val="10000"/>
                  </a:schemeClr>
                </a:solidFill>
              </a:rPr>
              <a:t>The Communication Quiz</a:t>
            </a:r>
          </a:p>
          <a:p>
            <a:pPr marL="0" indent="0" algn="ctr">
              <a:buFont typeface="Arial" panose="020B0604020202020204" pitchFamily="34" charset="0"/>
              <a:buNone/>
            </a:pPr>
            <a:endParaRPr lang="en-GB" sz="2800" b="1" noProof="0" dirty="0">
              <a:solidFill>
                <a:schemeClr val="tx2">
                  <a:lumMod val="90000"/>
                  <a:lumOff val="10000"/>
                </a:schemeClr>
              </a:solidFill>
            </a:endParaRPr>
          </a:p>
          <a:p>
            <a:pPr marL="0" indent="0" algn="ctr">
              <a:buFont typeface="Arial" panose="020B0604020202020204" pitchFamily="34" charset="0"/>
              <a:buNone/>
            </a:pPr>
            <a:r>
              <a:rPr lang="en-GB" sz="2800" b="1" noProof="0" dirty="0">
                <a:solidFill>
                  <a:schemeClr val="tx2">
                    <a:lumMod val="90000"/>
                    <a:lumOff val="10000"/>
                  </a:schemeClr>
                </a:solidFill>
              </a:rPr>
              <a:t>How Good Are Your Communication Skills?</a:t>
            </a:r>
          </a:p>
          <a:p>
            <a:pPr marL="0" indent="0" algn="ctr">
              <a:buFont typeface="Arial" panose="020B0604020202020204" pitchFamily="34" charset="0"/>
              <a:buNone/>
            </a:pPr>
            <a:endParaRPr lang="en-GB" sz="2800" b="1" noProof="0" dirty="0">
              <a:solidFill>
                <a:schemeClr val="tx2">
                  <a:lumMod val="90000"/>
                  <a:lumOff val="10000"/>
                </a:schemeClr>
              </a:solidFill>
            </a:endParaRPr>
          </a:p>
        </p:txBody>
      </p:sp>
    </p:spTree>
    <p:extLst>
      <p:ext uri="{BB962C8B-B14F-4D97-AF65-F5344CB8AC3E}">
        <p14:creationId xmlns:p14="http://schemas.microsoft.com/office/powerpoint/2010/main" val="293662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1005840"/>
            <a:ext cx="7132320" cy="566928"/>
          </a:xfrm>
          <a:prstGeom prst="rect">
            <a:avLst/>
          </a:prstGeom>
          <a:noFill/>
        </p:spPr>
        <p:txBody>
          <a:bodyPr wrap="square" lIns="18288" tIns="18288" rIns="18288" bIns="18288" anchor="t">
            <a:spAutoFit/>
          </a:bodyPr>
          <a:lstStyle/>
          <a:p>
            <a:pPr algn="l">
              <a:spcAft>
                <a:spcPts val="0"/>
              </a:spcAft>
            </a:pPr>
            <a:r>
              <a:rPr lang="en-GB" sz="3400" b="1" noProof="0" dirty="0">
                <a:solidFill>
                  <a:srgbClr val="1B4C87"/>
                </a:solidFill>
                <a:latin typeface="Calibri"/>
              </a:rPr>
              <a:t>Self Assessment</a:t>
            </a:r>
          </a:p>
        </p:txBody>
      </p:sp>
      <p:sp>
        <p:nvSpPr>
          <p:cNvPr id="3" name="Rectangle 2"/>
          <p:cNvSpPr/>
          <p:nvPr/>
        </p:nvSpPr>
        <p:spPr>
          <a:xfrm>
            <a:off x="749808" y="1719072"/>
            <a:ext cx="123444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Rectangle 3"/>
          <p:cNvSpPr/>
          <p:nvPr/>
        </p:nvSpPr>
        <p:spPr>
          <a:xfrm>
            <a:off x="2057400" y="1719072"/>
            <a:ext cx="86868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TextBox 5"/>
          <p:cNvSpPr txBox="1"/>
          <p:nvPr/>
        </p:nvSpPr>
        <p:spPr>
          <a:xfrm>
            <a:off x="633223" y="2249424"/>
            <a:ext cx="5225796" cy="3160865"/>
          </a:xfrm>
          <a:prstGeom prst="rect">
            <a:avLst/>
          </a:prstGeom>
          <a:noFill/>
        </p:spPr>
        <p:txBody>
          <a:bodyPr wrap="square" lIns="45720" tIns="18288" rIns="45720" bIns="18288" anchor="t">
            <a:spAutoFit/>
          </a:bodyPr>
          <a:lstStyle/>
          <a:p>
            <a:pPr marL="274320" indent="-164592" algn="l">
              <a:spcAft>
                <a:spcPts val="700"/>
              </a:spcAft>
              <a:buChar char="•"/>
            </a:pPr>
            <a:r>
              <a:rPr lang="en-GB" sz="2400" b="0" noProof="0" dirty="0">
                <a:solidFill>
                  <a:schemeClr val="tx2">
                    <a:lumMod val="75000"/>
                    <a:lumOff val="25000"/>
                  </a:schemeClr>
                </a:solidFill>
                <a:latin typeface="Calibri"/>
              </a:rPr>
              <a:t>Feedback</a:t>
            </a:r>
          </a:p>
          <a:p>
            <a:pPr marL="274320" indent="-164592" algn="l">
              <a:spcAft>
                <a:spcPts val="700"/>
              </a:spcAft>
              <a:buChar char="•"/>
            </a:pPr>
            <a:r>
              <a:rPr lang="en-GB" sz="2400" b="0" noProof="0" dirty="0">
                <a:solidFill>
                  <a:schemeClr val="tx2">
                    <a:lumMod val="75000"/>
                    <a:lumOff val="25000"/>
                  </a:schemeClr>
                </a:solidFill>
                <a:latin typeface="Calibri"/>
              </a:rPr>
              <a:t>Reflective practice</a:t>
            </a:r>
          </a:p>
          <a:p>
            <a:pPr marL="274320" indent="-164592" algn="l">
              <a:spcAft>
                <a:spcPts val="700"/>
              </a:spcAft>
              <a:buChar char="•"/>
            </a:pPr>
            <a:r>
              <a:rPr lang="en-GB" sz="2400" b="0" noProof="0" dirty="0">
                <a:solidFill>
                  <a:schemeClr val="tx2">
                    <a:lumMod val="75000"/>
                    <a:lumOff val="25000"/>
                  </a:schemeClr>
                </a:solidFill>
                <a:latin typeface="Calibri"/>
              </a:rPr>
              <a:t>Self-evaluation</a:t>
            </a:r>
          </a:p>
          <a:p>
            <a:pPr marL="274320" indent="-164592" algn="l">
              <a:spcAft>
                <a:spcPts val="700"/>
              </a:spcAft>
              <a:buChar char="•"/>
            </a:pPr>
            <a:r>
              <a:rPr lang="en-GB" sz="2400" b="0" noProof="0" dirty="0">
                <a:solidFill>
                  <a:schemeClr val="tx2">
                    <a:lumMod val="75000"/>
                    <a:lumOff val="25000"/>
                  </a:schemeClr>
                </a:solidFill>
                <a:latin typeface="Calibri"/>
              </a:rPr>
              <a:t>Check with the policies and guidelines</a:t>
            </a:r>
          </a:p>
          <a:p>
            <a:pPr marL="274320" indent="-164592" algn="l">
              <a:spcAft>
                <a:spcPts val="700"/>
              </a:spcAft>
              <a:buChar char="•"/>
            </a:pPr>
            <a:r>
              <a:rPr lang="en-GB" sz="2400" b="0" noProof="0" dirty="0">
                <a:solidFill>
                  <a:schemeClr val="tx2">
                    <a:lumMod val="75000"/>
                    <a:lumOff val="25000"/>
                  </a:schemeClr>
                </a:solidFill>
                <a:latin typeface="Calibri"/>
              </a:rPr>
              <a:t>Check with current development</a:t>
            </a:r>
          </a:p>
          <a:p>
            <a:pPr marL="274320" indent="-164592" algn="l">
              <a:spcAft>
                <a:spcPts val="700"/>
              </a:spcAft>
              <a:buChar char="•"/>
            </a:pPr>
            <a:r>
              <a:rPr lang="en-GB" sz="2400" b="0" noProof="0" dirty="0">
                <a:solidFill>
                  <a:schemeClr val="tx2">
                    <a:lumMod val="75000"/>
                    <a:lumOff val="25000"/>
                  </a:schemeClr>
                </a:solidFill>
                <a:latin typeface="Calibri"/>
              </a:rPr>
              <a:t>Find out what is available</a:t>
            </a:r>
          </a:p>
          <a:p>
            <a:pPr marL="274320" indent="-164592" algn="l">
              <a:spcAft>
                <a:spcPts val="700"/>
              </a:spcAft>
              <a:buChar char="•"/>
            </a:pPr>
            <a:r>
              <a:rPr lang="en-GB" sz="2400" b="0" noProof="0" dirty="0">
                <a:solidFill>
                  <a:schemeClr val="tx2">
                    <a:lumMod val="75000"/>
                    <a:lumOff val="25000"/>
                  </a:schemeClr>
                </a:solidFill>
                <a:latin typeface="Calibri"/>
              </a:rPr>
              <a:t>Workbook activities and resources</a:t>
            </a:r>
          </a:p>
        </p:txBody>
      </p:sp>
      <p:sp>
        <p:nvSpPr>
          <p:cNvPr id="7" name="Rectangle 6"/>
          <p:cNvSpPr/>
          <p:nvPr/>
        </p:nvSpPr>
        <p:spPr>
          <a:xfrm>
            <a:off x="5897880" y="2249424"/>
            <a:ext cx="41148" cy="349300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pic>
        <p:nvPicPr>
          <p:cNvPr id="8" name="Picture 7" descr="self-assessment-training-slide-image-nhs-blue-heal_2026-07-10T08-41-38_image_DAS_0.jpg"/>
          <p:cNvPicPr>
            <a:picLocks noChangeAspect="1"/>
          </p:cNvPicPr>
          <p:nvPr/>
        </p:nvPicPr>
        <p:blipFill>
          <a:blip r:embed="rId3"/>
          <a:srcRect l="6034" r="6034"/>
          <a:stretch>
            <a:fillRect/>
          </a:stretch>
        </p:blipFill>
        <p:spPr>
          <a:xfrm>
            <a:off x="6108192" y="2011680"/>
            <a:ext cx="2331720" cy="3977639"/>
          </a:xfrm>
          <a:prstGeom prst="rect">
            <a:avLst/>
          </a:prstGeom>
        </p:spPr>
      </p:pic>
      <p:sp>
        <p:nvSpPr>
          <p:cNvPr id="9" name="Rectangle 8"/>
          <p:cNvSpPr/>
          <p:nvPr/>
        </p:nvSpPr>
        <p:spPr>
          <a:xfrm>
            <a:off x="6108192" y="6044183"/>
            <a:ext cx="233172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extLst>
      <p:ext uri="{BB962C8B-B14F-4D97-AF65-F5344CB8AC3E}">
        <p14:creationId xmlns:p14="http://schemas.microsoft.com/office/powerpoint/2010/main" val="368314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859536"/>
            <a:ext cx="7178040" cy="502920"/>
          </a:xfrm>
          <a:prstGeom prst="rect">
            <a:avLst/>
          </a:prstGeom>
          <a:noFill/>
        </p:spPr>
        <p:txBody>
          <a:bodyPr wrap="square" lIns="18288" tIns="18288" rIns="18288" bIns="18288" anchor="t">
            <a:spAutoFit/>
          </a:bodyPr>
          <a:lstStyle/>
          <a:p>
            <a:pPr algn="l">
              <a:spcAft>
                <a:spcPts val="0"/>
              </a:spcAft>
            </a:pPr>
            <a:r>
              <a:rPr lang="en-GB" sz="3000" b="1" noProof="0" dirty="0">
                <a:solidFill>
                  <a:srgbClr val="1B4C87"/>
                </a:solidFill>
                <a:latin typeface="Calibri"/>
              </a:rPr>
              <a:t>Our Organisational Goals and Values</a:t>
            </a:r>
          </a:p>
        </p:txBody>
      </p:sp>
      <p:sp>
        <p:nvSpPr>
          <p:cNvPr id="3" name="Rectangle 2"/>
          <p:cNvSpPr/>
          <p:nvPr/>
        </p:nvSpPr>
        <p:spPr>
          <a:xfrm>
            <a:off x="667512" y="1481328"/>
            <a:ext cx="123444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Rectangle 3"/>
          <p:cNvSpPr/>
          <p:nvPr/>
        </p:nvSpPr>
        <p:spPr>
          <a:xfrm>
            <a:off x="1993392" y="1481328"/>
            <a:ext cx="96012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pic>
        <p:nvPicPr>
          <p:cNvPr id="5" name="Picture 4" descr="organisational-goals-and-values-slide-image-nhs-bl_2026-07-10T08-52-49_image_DAS_0.jpg"/>
          <p:cNvPicPr>
            <a:picLocks noChangeAspect="1"/>
          </p:cNvPicPr>
          <p:nvPr/>
        </p:nvPicPr>
        <p:blipFill>
          <a:blip r:embed="rId3"/>
          <a:srcRect t="8446" b="8446"/>
          <a:stretch>
            <a:fillRect/>
          </a:stretch>
        </p:blipFill>
        <p:spPr>
          <a:xfrm>
            <a:off x="0" y="1764791"/>
            <a:ext cx="8119872" cy="4498848"/>
          </a:xfrm>
          <a:prstGeom prst="rect">
            <a:avLst/>
          </a:prstGeom>
        </p:spPr>
      </p:pic>
      <p:sp>
        <p:nvSpPr>
          <p:cNvPr id="6" name="Rectangle 5"/>
          <p:cNvSpPr/>
          <p:nvPr/>
        </p:nvSpPr>
        <p:spPr>
          <a:xfrm>
            <a:off x="5001768" y="1764791"/>
            <a:ext cx="4142232" cy="4498848"/>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5138928" y="1993391"/>
            <a:ext cx="96012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grpSp>
        <p:nvGrpSpPr>
          <p:cNvPr id="22" name="Group 21">
            <a:extLst>
              <a:ext uri="{FF2B5EF4-FFF2-40B4-BE49-F238E27FC236}">
                <a16:creationId xmlns:a16="http://schemas.microsoft.com/office/drawing/2014/main" id="{8AA2ACFF-DE9A-9CDD-9E8A-715E5DC32B76}"/>
              </a:ext>
            </a:extLst>
          </p:cNvPr>
          <p:cNvGrpSpPr/>
          <p:nvPr/>
        </p:nvGrpSpPr>
        <p:grpSpPr>
          <a:xfrm>
            <a:off x="5351036" y="2497031"/>
            <a:ext cx="3547873" cy="3226239"/>
            <a:chOff x="5351036" y="2497031"/>
            <a:chExt cx="3547873" cy="3226239"/>
          </a:xfrm>
        </p:grpSpPr>
        <p:sp>
          <p:nvSpPr>
            <p:cNvPr id="10" name="TextBox 9"/>
            <p:cNvSpPr txBox="1"/>
            <p:nvPr/>
          </p:nvSpPr>
          <p:spPr>
            <a:xfrm>
              <a:off x="5618988" y="2497031"/>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put patients first</a:t>
              </a:r>
            </a:p>
          </p:txBody>
        </p:sp>
        <p:sp>
          <p:nvSpPr>
            <p:cNvPr id="12" name="TextBox 11"/>
            <p:cNvSpPr txBox="1"/>
            <p:nvPr/>
          </p:nvSpPr>
          <p:spPr>
            <a:xfrm>
              <a:off x="5665130" y="3059619"/>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focus on outcomes</a:t>
              </a:r>
            </a:p>
          </p:txBody>
        </p:sp>
        <p:sp>
          <p:nvSpPr>
            <p:cNvPr id="14" name="TextBox 13"/>
            <p:cNvSpPr txBox="1"/>
            <p:nvPr/>
          </p:nvSpPr>
          <p:spPr>
            <a:xfrm>
              <a:off x="5618988" y="3616371"/>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take responsibility</a:t>
              </a:r>
            </a:p>
          </p:txBody>
        </p:sp>
        <p:sp>
          <p:nvSpPr>
            <p:cNvPr id="16" name="TextBox 15"/>
            <p:cNvSpPr txBox="1"/>
            <p:nvPr/>
          </p:nvSpPr>
          <p:spPr>
            <a:xfrm>
              <a:off x="5603816" y="4215276"/>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work as one team</a:t>
              </a:r>
            </a:p>
          </p:txBody>
        </p:sp>
        <p:sp>
          <p:nvSpPr>
            <p:cNvPr id="18" name="TextBox 17"/>
            <p:cNvSpPr txBox="1"/>
            <p:nvPr/>
          </p:nvSpPr>
          <p:spPr>
            <a:xfrm>
              <a:off x="5618988" y="4803870"/>
              <a:ext cx="2816352"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always try to do better</a:t>
              </a:r>
            </a:p>
          </p:txBody>
        </p:sp>
        <p:sp>
          <p:nvSpPr>
            <p:cNvPr id="20" name="TextBox 19"/>
            <p:cNvSpPr txBox="1"/>
            <p:nvPr/>
          </p:nvSpPr>
          <p:spPr>
            <a:xfrm>
              <a:off x="5351036" y="5378560"/>
              <a:ext cx="3547873" cy="344710"/>
            </a:xfrm>
            <a:prstGeom prst="rect">
              <a:avLst/>
            </a:prstGeom>
            <a:noFill/>
          </p:spPr>
          <p:txBody>
            <a:bodyPr wrap="square" lIns="18288" tIns="18288" rIns="18288" bIns="18288" anchor="t">
              <a:spAutoFit/>
            </a:bodyPr>
            <a:lstStyle/>
            <a:p>
              <a:pPr algn="ctr">
                <a:spcAft>
                  <a:spcPts val="0"/>
                </a:spcAft>
              </a:pPr>
              <a:r>
                <a:rPr lang="en-GB" sz="2000" b="0" noProof="0" dirty="0">
                  <a:solidFill>
                    <a:srgbClr val="FFFFFF"/>
                  </a:solidFill>
                  <a:latin typeface="Calibri"/>
                </a:rPr>
                <a:t>We treat each other with respect</a:t>
              </a:r>
            </a:p>
          </p:txBody>
        </p:sp>
      </p:grpSp>
      <p:sp>
        <p:nvSpPr>
          <p:cNvPr id="21" name="Rectangle 20"/>
          <p:cNvSpPr/>
          <p:nvPr/>
        </p:nvSpPr>
        <p:spPr>
          <a:xfrm>
            <a:off x="658368" y="6291072"/>
            <a:ext cx="8119872"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extLst>
      <p:ext uri="{BB962C8B-B14F-4D97-AF65-F5344CB8AC3E}">
        <p14:creationId xmlns:p14="http://schemas.microsoft.com/office/powerpoint/2010/main" val="323455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1026"/>
          <p:cNvSpPr/>
          <p:nvPr/>
        </p:nvSpPr>
        <p:spPr>
          <a:xfrm>
            <a:off x="5358384" y="1481328"/>
            <a:ext cx="3474720" cy="4828032"/>
          </a:xfrm>
          <a:prstGeom prst="rect">
            <a:avLst/>
          </a:prstGeom>
          <a:solidFill>
            <a:srgbClr val="EE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Title 1"/>
          <p:cNvSpPr>
            <a:spLocks noGrp="1"/>
          </p:cNvSpPr>
          <p:nvPr>
            <p:ph type="title"/>
          </p:nvPr>
        </p:nvSpPr>
        <p:spPr>
          <a:xfrm>
            <a:off x="502920" y="749808"/>
            <a:ext cx="7132320" cy="566928"/>
          </a:xfrm>
        </p:spPr>
        <p:txBody>
          <a:bodyPr wrap="square" lIns="18288" rIns="18288" anchor="t"/>
          <a:lstStyle/>
          <a:p>
            <a:r>
              <a:rPr lang="en-GB" sz="3100" b="1" noProof="0" dirty="0">
                <a:solidFill>
                  <a:srgbClr val="1B4C87"/>
                </a:solidFill>
                <a:effectLst/>
                <a:latin typeface="Calibri"/>
              </a:rPr>
              <a:t>Staff Health and Wellbeing</a:t>
            </a:r>
          </a:p>
        </p:txBody>
      </p:sp>
      <p:sp>
        <p:nvSpPr>
          <p:cNvPr id="5" name="Content Placeholder 2"/>
          <p:cNvSpPr txBox="1">
            <a:spLocks/>
          </p:cNvSpPr>
          <p:nvPr/>
        </p:nvSpPr>
        <p:spPr>
          <a:xfrm>
            <a:off x="530352" y="1755648"/>
            <a:ext cx="4663440" cy="4498848"/>
          </a:xfrm>
        </p:spPr>
        <p:txBody>
          <a:bodyPr wrap="square" lIns="18288" tIns="18288" rIns="18288" bIns="18288"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2200"/>
              </a:spcAft>
              <a:buFont typeface="Arial" panose="020B0604020202020204" pitchFamily="34" charset="0"/>
              <a:buNone/>
            </a:pPr>
            <a:r>
              <a:rPr lang="en-GB" sz="2200" b="0" noProof="0" dirty="0">
                <a:solidFill>
                  <a:srgbClr val="1B4C87"/>
                </a:solidFill>
                <a:latin typeface="Calibri"/>
              </a:rPr>
              <a:t>Your duty as a manager</a:t>
            </a:r>
          </a:p>
          <a:p>
            <a:pPr marL="0" indent="0">
              <a:spcAft>
                <a:spcPts val="400"/>
              </a:spcAft>
              <a:buFont typeface="Arial" panose="020B0604020202020204" pitchFamily="34" charset="0"/>
              <a:buNone/>
            </a:pPr>
            <a:endParaRPr lang="en-GB" sz="2400" noProof="0" dirty="0">
              <a:solidFill>
                <a:schemeClr val="tx2">
                  <a:lumMod val="75000"/>
                  <a:lumOff val="25000"/>
                </a:schemeClr>
              </a:solidFill>
            </a:endParaRPr>
          </a:p>
          <a:p>
            <a:pPr marL="0" indent="0">
              <a:spcAft>
                <a:spcPts val="800"/>
              </a:spcAft>
              <a:buFont typeface="Arial" panose="020B0604020202020204" pitchFamily="34" charset="0"/>
              <a:buNone/>
            </a:pPr>
            <a:r>
              <a:rPr lang="en-GB" sz="2000" b="1" noProof="0" dirty="0">
                <a:solidFill>
                  <a:srgbClr val="082143"/>
                </a:solidFill>
                <a:latin typeface="Calibri"/>
              </a:rPr>
              <a:t>Resources:</a:t>
            </a:r>
          </a:p>
          <a:p>
            <a:pPr>
              <a:spcAft>
                <a:spcPts val="500"/>
              </a:spcAft>
            </a:pPr>
            <a:r>
              <a:rPr lang="en-GB" sz="2000" b="0" u="sng" noProof="0" dirty="0">
                <a:solidFill>
                  <a:srgbClr val="1B4C87"/>
                </a:solidFill>
                <a:latin typeface="Calibri"/>
                <a:ea typeface="ＭＳ Ｐゴシック" panose="020B0600070205080204" pitchFamily="34" charset="-128"/>
                <a:hlinkClick r:id="rId3">
                  <a:extLst>
                    <a:ext uri="{A12FA001-AC4F-418D-AE19-62706E023703}">
                      <ahyp:hlinkClr xmlns:ahyp="http://schemas.microsoft.com/office/drawing/2018/hyperlinkcolor" val="tx"/>
                    </a:ext>
                  </a:extLst>
                </a:hlinkClick>
              </a:rPr>
              <a:t>NHSGGC Health and Wellbeing Directory</a:t>
            </a:r>
            <a:r>
              <a:rPr lang="en-GB" sz="2000" b="0" u="sng" noProof="0" dirty="0">
                <a:solidFill>
                  <a:srgbClr val="1B4C87"/>
                </a:solidFill>
                <a:latin typeface="Calibri"/>
                <a:ea typeface="ＭＳ Ｐゴシック" panose="020B0600070205080204" pitchFamily="34" charset="-128"/>
              </a:rPr>
              <a:t> </a:t>
            </a:r>
            <a:endParaRPr lang="en-GB" sz="2000" noProof="0" dirty="0">
              <a:solidFill>
                <a:schemeClr val="tx2">
                  <a:lumMod val="75000"/>
                  <a:lumOff val="25000"/>
                </a:schemeClr>
              </a:solidFill>
            </a:endParaRPr>
          </a:p>
          <a:p>
            <a:pPr>
              <a:lnSpc>
                <a:spcPct val="100000"/>
              </a:lnSpc>
              <a:spcBef>
                <a:spcPct val="0"/>
              </a:spcBef>
              <a:spcAft>
                <a:spcPts val="500"/>
              </a:spcAft>
            </a:pPr>
            <a:r>
              <a:rPr lang="en-GB" sz="2000" b="0" u="sng" noProof="0" dirty="0">
                <a:solidFill>
                  <a:srgbClr val="1B4C87"/>
                </a:solidFill>
                <a:latin typeface="Calibri"/>
                <a:ea typeface="Times New Roman" pitchFamily="18" charset="0"/>
                <a:hlinkClick r:id="rId4">
                  <a:extLst>
                    <a:ext uri="{A12FA001-AC4F-418D-AE19-62706E023703}">
                      <ahyp:hlinkClr xmlns:ahyp="http://schemas.microsoft.com/office/drawing/2018/hyperlinkcolor" val="tx"/>
                    </a:ext>
                  </a:extLst>
                </a:hlinkClick>
              </a:rPr>
              <a:t>A Healthier Place to Work</a:t>
            </a:r>
            <a:endParaRPr lang="en-GB" sz="2000" noProof="0" dirty="0">
              <a:solidFill>
                <a:schemeClr val="tx2">
                  <a:lumMod val="75000"/>
                  <a:lumOff val="25000"/>
                </a:schemeClr>
              </a:solidFill>
            </a:endParaRPr>
          </a:p>
          <a:p>
            <a:pPr>
              <a:lnSpc>
                <a:spcPct val="100000"/>
              </a:lnSpc>
              <a:spcBef>
                <a:spcPct val="0"/>
              </a:spcBef>
              <a:spcAft>
                <a:spcPts val="500"/>
              </a:spcAft>
            </a:pPr>
            <a:r>
              <a:rPr lang="en-GB" sz="2000" b="0" u="sng" noProof="0" dirty="0">
                <a:solidFill>
                  <a:srgbClr val="1B4C87"/>
                </a:solidFill>
                <a:latin typeface="Calibri"/>
                <a:ea typeface="Times New Roman" pitchFamily="18" charset="0"/>
                <a:hlinkClick r:id="rId5">
                  <a:extLst>
                    <a:ext uri="{A12FA001-AC4F-418D-AE19-62706E023703}">
                      <ahyp:hlinkClr xmlns:ahyp="http://schemas.microsoft.com/office/drawing/2018/hyperlinkcolor" val="tx"/>
                    </a:ext>
                  </a:extLst>
                </a:hlinkClick>
              </a:rPr>
              <a:t>Your Health </a:t>
            </a:r>
            <a:endParaRPr lang="en-GB" sz="2000" noProof="0" dirty="0">
              <a:solidFill>
                <a:schemeClr val="tx2">
                  <a:lumMod val="75000"/>
                  <a:lumOff val="25000"/>
                </a:schemeClr>
              </a:solidFill>
              <a:ea typeface="Times New Roman" pitchFamily="18" charset="0"/>
            </a:endParaRPr>
          </a:p>
          <a:p>
            <a:pPr>
              <a:lnSpc>
                <a:spcPct val="100000"/>
              </a:lnSpc>
              <a:spcBef>
                <a:spcPct val="0"/>
              </a:spcBef>
              <a:spcAft>
                <a:spcPts val="500"/>
              </a:spcAft>
            </a:pPr>
            <a:r>
              <a:rPr lang="en-GB" sz="2000" b="0" u="sng" noProof="0" dirty="0">
                <a:solidFill>
                  <a:srgbClr val="1B4C87"/>
                </a:solidFill>
                <a:latin typeface="Calibri"/>
                <a:hlinkClick r:id="rId6">
                  <a:extLst>
                    <a:ext uri="{A12FA001-AC4F-418D-AE19-62706E023703}">
                      <ahyp:hlinkClr xmlns:ahyp="http://schemas.microsoft.com/office/drawing/2018/hyperlinkcolor" val="tx"/>
                    </a:ext>
                  </a:extLst>
                </a:hlinkClick>
              </a:rPr>
              <a:t>Stress in the Workplace</a:t>
            </a:r>
            <a:endParaRPr lang="en-GB" sz="2000" noProof="0" dirty="0">
              <a:solidFill>
                <a:schemeClr val="tx2">
                  <a:lumMod val="75000"/>
                  <a:lumOff val="25000"/>
                </a:schemeClr>
              </a:solidFill>
            </a:endParaRPr>
          </a:p>
          <a:p>
            <a:pPr>
              <a:lnSpc>
                <a:spcPct val="100000"/>
              </a:lnSpc>
              <a:spcBef>
                <a:spcPct val="0"/>
              </a:spcBef>
              <a:spcAft>
                <a:spcPts val="500"/>
              </a:spcAft>
            </a:pPr>
            <a:r>
              <a:rPr lang="en-GB" sz="2000" b="0" u="sng" noProof="0" dirty="0">
                <a:solidFill>
                  <a:srgbClr val="1B4C87"/>
                </a:solidFill>
                <a:latin typeface="Calibri"/>
                <a:ea typeface="ＭＳ Ｐゴシック" panose="020B0600070205080204" pitchFamily="34" charset="-128"/>
                <a:hlinkClick r:id="rId7">
                  <a:extLst>
                    <a:ext uri="{A12FA001-AC4F-418D-AE19-62706E023703}">
                      <ahyp:hlinkClr xmlns:ahyp="http://schemas.microsoft.com/office/drawing/2018/hyperlinkcolor" val="tx"/>
                    </a:ext>
                  </a:extLst>
                </a:hlinkClick>
              </a:rPr>
              <a:t>Staff Resources and Support </a:t>
            </a:r>
            <a:endParaRPr lang="en-GB" sz="2000" noProof="0" dirty="0">
              <a:solidFill>
                <a:schemeClr val="tx2">
                  <a:lumMod val="75000"/>
                  <a:lumOff val="25000"/>
                </a:schemeClr>
              </a:solidFill>
            </a:endParaRPr>
          </a:p>
        </p:txBody>
      </p:sp>
      <p:pic>
        <p:nvPicPr>
          <p:cNvPr id="6" name="Picture 5" descr="\\xggc.scot.nhs.uk\ggcdata\FolderRedirects\WWH5\ellioer564\My Documents\My Pictures\banner_staff_health_850x340.jpg">
            <a:hlinkClick r:id="rId4"/>
          </p:cNvPr>
          <p:cNvPicPr/>
          <p:nvPr/>
        </p:nvPicPr>
        <p:blipFill>
          <a:blip r:embed="rId8" cstate="print"/>
          <a:stretch>
            <a:fillRect/>
          </a:stretch>
        </p:blipFill>
        <p:spPr bwMode="auto">
          <a:xfrm>
            <a:off x="5650992" y="2084831"/>
            <a:ext cx="2788920" cy="1115568"/>
          </a:xfrm>
          <a:prstGeom prst="rect">
            <a:avLst/>
          </a:prstGeom>
          <a:noFill/>
          <a:ln w="9525">
            <a:noFill/>
            <a:miter lim="800000"/>
            <a:headEnd/>
            <a:tailEnd/>
          </a:ln>
        </p:spPr>
      </p:pic>
      <p:pic>
        <p:nvPicPr>
          <p:cNvPr id="1026" name="Picture 2" descr="A Safer Place to Work"/>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5513832" y="4160520"/>
            <a:ext cx="3063240" cy="1271016"/>
          </a:xfrm>
          <a:prstGeom prst="rect">
            <a:avLst/>
          </a:prstGeom>
          <a:noFill/>
          <a:extLst>
            <a:ext uri="{909E8E84-426E-40DD-AFC4-6F175D3DCCD1}">
              <a14:hiddenFill xmlns:a14="http://schemas.microsoft.com/office/drawing/2010/main">
                <a:solidFill>
                  <a:srgbClr val="FFFFFF"/>
                </a:solidFill>
              </a14:hiddenFill>
            </a:ext>
          </a:extLst>
        </p:spPr>
      </p:pic>
      <p:sp>
        <p:nvSpPr>
          <p:cNvPr id="1028" name="Rectangle 1027"/>
          <p:cNvSpPr/>
          <p:nvPr/>
        </p:nvSpPr>
        <p:spPr>
          <a:xfrm>
            <a:off x="5358384" y="1481328"/>
            <a:ext cx="50292" cy="482803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29" name="Rectangle 1028"/>
          <p:cNvSpPr/>
          <p:nvPr/>
        </p:nvSpPr>
        <p:spPr>
          <a:xfrm>
            <a:off x="530352" y="1517904"/>
            <a:ext cx="132588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30" name="Rectangle 1029"/>
          <p:cNvSpPr/>
          <p:nvPr/>
        </p:nvSpPr>
        <p:spPr>
          <a:xfrm>
            <a:off x="1956816" y="1517904"/>
            <a:ext cx="841248"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31" name="Rectangle 1030"/>
          <p:cNvSpPr/>
          <p:nvPr/>
        </p:nvSpPr>
        <p:spPr>
          <a:xfrm>
            <a:off x="566928" y="6199632"/>
            <a:ext cx="8183879"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32" name="Rectangle 1031"/>
          <p:cNvSpPr/>
          <p:nvPr/>
        </p:nvSpPr>
        <p:spPr>
          <a:xfrm>
            <a:off x="5650992" y="3355848"/>
            <a:ext cx="278892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33" name="Rectangle 1032"/>
          <p:cNvSpPr/>
          <p:nvPr/>
        </p:nvSpPr>
        <p:spPr>
          <a:xfrm>
            <a:off x="5513832" y="5577840"/>
            <a:ext cx="306324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extLst>
      <p:ext uri="{BB962C8B-B14F-4D97-AF65-F5344CB8AC3E}">
        <p14:creationId xmlns:p14="http://schemas.microsoft.com/office/powerpoint/2010/main" val="279818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8368" y="1325880"/>
            <a:ext cx="3886200" cy="4480560"/>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3" name="Rectangle 2"/>
          <p:cNvSpPr/>
          <p:nvPr/>
        </p:nvSpPr>
        <p:spPr>
          <a:xfrm>
            <a:off x="658368" y="5806440"/>
            <a:ext cx="3886200" cy="9144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Oval 3"/>
          <p:cNvSpPr/>
          <p:nvPr/>
        </p:nvSpPr>
        <p:spPr>
          <a:xfrm>
            <a:off x="182880" y="4800600"/>
            <a:ext cx="1234440" cy="12344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 name="Oval 4"/>
          <p:cNvSpPr/>
          <p:nvPr/>
        </p:nvSpPr>
        <p:spPr>
          <a:xfrm>
            <a:off x="3840480" y="960120"/>
            <a:ext cx="822960" cy="82296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Rectangle 5"/>
          <p:cNvSpPr/>
          <p:nvPr/>
        </p:nvSpPr>
        <p:spPr>
          <a:xfrm>
            <a:off x="4800600" y="1325880"/>
            <a:ext cx="3703320" cy="4480560"/>
          </a:xfrm>
          <a:prstGeom prst="rect">
            <a:avLst/>
          </a:prstGeom>
          <a:solidFill>
            <a:srgbClr val="EFF9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7" name="Rectangle 6"/>
          <p:cNvSpPr/>
          <p:nvPr/>
        </p:nvSpPr>
        <p:spPr>
          <a:xfrm>
            <a:off x="4800600" y="1325880"/>
            <a:ext cx="73152" cy="448056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4800600" y="5806440"/>
            <a:ext cx="3703320" cy="91440"/>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Oval 8"/>
          <p:cNvSpPr/>
          <p:nvPr/>
        </p:nvSpPr>
        <p:spPr>
          <a:xfrm>
            <a:off x="7818120" y="4526280"/>
            <a:ext cx="749808" cy="74980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 name="Oval 9"/>
          <p:cNvSpPr/>
          <p:nvPr/>
        </p:nvSpPr>
        <p:spPr>
          <a:xfrm>
            <a:off x="5138928" y="1664208"/>
            <a:ext cx="365760" cy="36576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1" name="TextBox 10"/>
          <p:cNvSpPr txBox="1"/>
          <p:nvPr/>
        </p:nvSpPr>
        <p:spPr>
          <a:xfrm>
            <a:off x="960120" y="2907792"/>
            <a:ext cx="3337560" cy="713232"/>
          </a:xfrm>
          <a:prstGeom prst="rect">
            <a:avLst/>
          </a:prstGeom>
          <a:noFill/>
        </p:spPr>
        <p:txBody>
          <a:bodyPr wrap="square" lIns="18288" tIns="18288" rIns="18288" bIns="18288" anchor="t">
            <a:spAutoFit/>
          </a:bodyPr>
          <a:lstStyle/>
          <a:p>
            <a:pPr algn="ctr">
              <a:spcAft>
                <a:spcPts val="0"/>
              </a:spcAft>
            </a:pPr>
            <a:r>
              <a:rPr lang="en-GB" sz="4000" b="1" noProof="0" dirty="0">
                <a:solidFill>
                  <a:srgbClr val="FFFFFF"/>
                </a:solidFill>
                <a:latin typeface="Calibri"/>
              </a:rPr>
              <a:t>Activities</a:t>
            </a:r>
          </a:p>
        </p:txBody>
      </p:sp>
      <p:sp>
        <p:nvSpPr>
          <p:cNvPr id="12" name="TextBox 11"/>
          <p:cNvSpPr txBox="1"/>
          <p:nvPr/>
        </p:nvSpPr>
        <p:spPr>
          <a:xfrm>
            <a:off x="5257800" y="2907792"/>
            <a:ext cx="2834640" cy="590931"/>
          </a:xfrm>
          <a:prstGeom prst="rect">
            <a:avLst/>
          </a:prstGeom>
          <a:noFill/>
        </p:spPr>
        <p:txBody>
          <a:bodyPr wrap="square" lIns="18288" tIns="18288" rIns="18288" bIns="18288" anchor="t">
            <a:spAutoFit/>
          </a:bodyPr>
          <a:lstStyle/>
          <a:p>
            <a:pPr algn="ctr">
              <a:spcAft>
                <a:spcPts val="0"/>
              </a:spcAft>
            </a:pPr>
            <a:r>
              <a:rPr lang="en-GB" sz="3600" b="1" noProof="0" dirty="0">
                <a:solidFill>
                  <a:srgbClr val="082143"/>
                </a:solidFill>
                <a:latin typeface="Calibri"/>
              </a:rPr>
              <a:t>Workbook</a:t>
            </a:r>
          </a:p>
        </p:txBody>
      </p:sp>
      <p:sp>
        <p:nvSpPr>
          <p:cNvPr id="13" name="Rectangle 12"/>
          <p:cNvSpPr/>
          <p:nvPr/>
        </p:nvSpPr>
        <p:spPr>
          <a:xfrm>
            <a:off x="1417320" y="3840480"/>
            <a:ext cx="2331720" cy="411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4" name="Rectangle 13"/>
          <p:cNvSpPr/>
          <p:nvPr/>
        </p:nvSpPr>
        <p:spPr>
          <a:xfrm>
            <a:off x="5623560" y="3840480"/>
            <a:ext cx="1965960" cy="411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5" name="Rectangle 14"/>
          <p:cNvSpPr/>
          <p:nvPr/>
        </p:nvSpPr>
        <p:spPr>
          <a:xfrm>
            <a:off x="4553712" y="1874519"/>
            <a:ext cx="54864" cy="3474720"/>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2549254"/>
            <a:ext cx="6481020" cy="1759492"/>
          </a:xfrm>
        </p:spPr>
        <p:txBody>
          <a:bodyPr anchor="ctr">
            <a:normAutofit fontScale="90000"/>
          </a:bodyPr>
          <a:lstStyle/>
          <a:p>
            <a:pPr algn="ctr">
              <a:lnSpc>
                <a:spcPct val="100000"/>
              </a:lnSpc>
            </a:pPr>
            <a:r>
              <a:rPr lang="en-GB" sz="3600" b="1" noProof="0" dirty="0"/>
              <a:t>Essential Skills for Managers</a:t>
            </a:r>
            <a:br>
              <a:rPr lang="en-GB" b="1" noProof="0" dirty="0"/>
            </a:br>
            <a:br>
              <a:rPr lang="en-GB" b="1" noProof="0" dirty="0"/>
            </a:br>
            <a:r>
              <a:rPr lang="en-GB" sz="2800" noProof="0" dirty="0"/>
              <a:t>Session 2</a:t>
            </a:r>
            <a:br>
              <a:rPr lang="en-GB" sz="2800" noProof="0" dirty="0"/>
            </a:br>
            <a:r>
              <a:rPr lang="en-GB" sz="2800" noProof="0" dirty="0"/>
              <a:t>Organising and Delegating</a:t>
            </a:r>
            <a:br>
              <a:rPr lang="en-GB" sz="2800" noProof="0" dirty="0"/>
            </a:br>
            <a:endParaRPr lang="en-GB" b="1" noProof="0" dirty="0"/>
          </a:p>
        </p:txBody>
      </p:sp>
      <p:sp>
        <p:nvSpPr>
          <p:cNvPr id="3" name="Content Placeholder 2"/>
          <p:cNvSpPr>
            <a:spLocks noGrp="1"/>
          </p:cNvSpPr>
          <p:nvPr>
            <p:ph idx="4294967295"/>
          </p:nvPr>
        </p:nvSpPr>
        <p:spPr/>
        <p:txBody>
          <a:bodyPr/>
          <a:lstStyle/>
          <a:p>
            <a:pPr algn="ctr">
              <a:buNone/>
            </a:pPr>
            <a:endParaRPr lang="en-GB" sz="3200" b="1" noProof="0" dirty="0">
              <a:latin typeface="+mn-lt"/>
            </a:endParaRPr>
          </a:p>
          <a:p>
            <a:pPr algn="ctr">
              <a:buNone/>
            </a:pPr>
            <a:endParaRPr lang="en-GB" sz="3200" b="1" noProof="0" dirty="0">
              <a:latin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title"/>
          </p:nvPr>
        </p:nvSpPr>
        <p:spPr>
          <a:xfrm>
            <a:off x="672085" y="1163638"/>
            <a:ext cx="7794802" cy="675672"/>
          </a:xfrm>
        </p:spPr>
        <p:txBody>
          <a:bodyPr anchor="ctr">
            <a:normAutofit/>
          </a:bodyPr>
          <a:lstStyle/>
          <a:p>
            <a:pPr eaLnBrk="1" hangingPunct="1"/>
            <a:r>
              <a:rPr lang="en-GB" sz="3200" b="1" noProof="0" dirty="0"/>
              <a:t>Learning Outcomes</a:t>
            </a:r>
          </a:p>
        </p:txBody>
      </p:sp>
      <p:graphicFrame>
        <p:nvGraphicFramePr>
          <p:cNvPr id="82948" name="Rectangle 3">
            <a:extLst>
              <a:ext uri="{FF2B5EF4-FFF2-40B4-BE49-F238E27FC236}">
                <a16:creationId xmlns:a16="http://schemas.microsoft.com/office/drawing/2014/main" id="{743E1543-420E-187E-983E-0FA1413EDA53}"/>
              </a:ext>
            </a:extLst>
          </p:cNvPr>
          <p:cNvGraphicFramePr>
            <a:graphicFrameLocks noGrp="1"/>
          </p:cNvGraphicFramePr>
          <p:nvPr>
            <p:ph type="tbl" sz="quarter" idx="13"/>
            <p:extLst>
              <p:ext uri="{D42A27DB-BD31-4B8C-83A1-F6EECF244321}">
                <p14:modId xmlns:p14="http://schemas.microsoft.com/office/powerpoint/2010/main" val="365616562"/>
              </p:ext>
            </p:extLst>
          </p:nvPr>
        </p:nvGraphicFramePr>
        <p:xfrm>
          <a:off x="39553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585216"/>
            <a:ext cx="6903720" cy="502920"/>
          </a:xfrm>
          <a:prstGeom prst="rect">
            <a:avLst/>
          </a:prstGeom>
          <a:noFill/>
        </p:spPr>
        <p:txBody>
          <a:bodyPr wrap="square" lIns="27432" tIns="18288" rIns="27432" bIns="18288" anchor="t">
            <a:spAutoFit/>
          </a:bodyPr>
          <a:lstStyle/>
          <a:p>
            <a:pPr algn="l">
              <a:spcAft>
                <a:spcPts val="0"/>
              </a:spcAft>
            </a:pPr>
            <a:r>
              <a:rPr lang="en-GB" sz="3000" b="1" noProof="0" dirty="0">
                <a:solidFill>
                  <a:srgbClr val="1B4C87"/>
                </a:solidFill>
                <a:latin typeface="Calibri"/>
              </a:rPr>
              <a:t>Leadership vs Management</a:t>
            </a:r>
          </a:p>
        </p:txBody>
      </p:sp>
      <p:sp>
        <p:nvSpPr>
          <p:cNvPr id="3" name="Rectangle 2"/>
          <p:cNvSpPr/>
          <p:nvPr/>
        </p:nvSpPr>
        <p:spPr>
          <a:xfrm>
            <a:off x="530352" y="1234440"/>
            <a:ext cx="1325880" cy="36576"/>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Rectangle 3"/>
          <p:cNvSpPr/>
          <p:nvPr/>
        </p:nvSpPr>
        <p:spPr>
          <a:xfrm>
            <a:off x="1975104" y="1234440"/>
            <a:ext cx="932688" cy="3657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 name="Rectangle 4"/>
          <p:cNvSpPr/>
          <p:nvPr/>
        </p:nvSpPr>
        <p:spPr>
          <a:xfrm>
            <a:off x="566928" y="1643716"/>
            <a:ext cx="3703320" cy="4297680"/>
          </a:xfrm>
          <a:prstGeom prst="rect">
            <a:avLst/>
          </a:prstGeom>
          <a:solidFill>
            <a:srgbClr val="EE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Rectangle 5"/>
          <p:cNvSpPr/>
          <p:nvPr/>
        </p:nvSpPr>
        <p:spPr>
          <a:xfrm>
            <a:off x="566928" y="1600200"/>
            <a:ext cx="73152" cy="429768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7" name="Rectangle 6"/>
          <p:cNvSpPr/>
          <p:nvPr/>
        </p:nvSpPr>
        <p:spPr>
          <a:xfrm>
            <a:off x="4663440" y="1600200"/>
            <a:ext cx="4085024" cy="4297680"/>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4663440" y="1600200"/>
            <a:ext cx="73152" cy="429768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Oval 8"/>
          <p:cNvSpPr/>
          <p:nvPr/>
        </p:nvSpPr>
        <p:spPr>
          <a:xfrm>
            <a:off x="987699" y="4453128"/>
            <a:ext cx="502920" cy="50292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 name="Oval 9"/>
          <p:cNvSpPr/>
          <p:nvPr/>
        </p:nvSpPr>
        <p:spPr>
          <a:xfrm>
            <a:off x="7818120" y="1828800"/>
            <a:ext cx="365760" cy="36576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1" name="TextBox 10"/>
          <p:cNvSpPr txBox="1"/>
          <p:nvPr/>
        </p:nvSpPr>
        <p:spPr>
          <a:xfrm>
            <a:off x="914400" y="2039112"/>
            <a:ext cx="2880360" cy="402336"/>
          </a:xfrm>
          <a:prstGeom prst="rect">
            <a:avLst/>
          </a:prstGeom>
          <a:noFill/>
        </p:spPr>
        <p:txBody>
          <a:bodyPr wrap="square" lIns="27432" tIns="18288" rIns="27432" bIns="18288" anchor="t">
            <a:spAutoFit/>
          </a:bodyPr>
          <a:lstStyle/>
          <a:p>
            <a:pPr algn="l">
              <a:spcAft>
                <a:spcPts val="0"/>
              </a:spcAft>
            </a:pPr>
            <a:r>
              <a:rPr lang="en-GB" sz="2500" b="1" noProof="0" dirty="0">
                <a:solidFill>
                  <a:srgbClr val="1B4C87"/>
                </a:solidFill>
                <a:latin typeface="Calibri"/>
              </a:rPr>
              <a:t>Management</a:t>
            </a:r>
          </a:p>
        </p:txBody>
      </p:sp>
      <p:sp>
        <p:nvSpPr>
          <p:cNvPr id="12" name="Rectangle 11"/>
          <p:cNvSpPr/>
          <p:nvPr/>
        </p:nvSpPr>
        <p:spPr>
          <a:xfrm>
            <a:off x="932688" y="2587752"/>
            <a:ext cx="105156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3" name="TextBox 12"/>
          <p:cNvSpPr txBox="1"/>
          <p:nvPr/>
        </p:nvSpPr>
        <p:spPr>
          <a:xfrm>
            <a:off x="914400" y="2990088"/>
            <a:ext cx="2971800" cy="1536192"/>
          </a:xfrm>
          <a:prstGeom prst="rect">
            <a:avLst/>
          </a:prstGeom>
          <a:noFill/>
        </p:spPr>
        <p:txBody>
          <a:bodyPr wrap="square" lIns="27432" tIns="18288" rIns="27432" bIns="18288" anchor="t">
            <a:spAutoFit/>
          </a:bodyPr>
          <a:lstStyle/>
          <a:p>
            <a:pPr algn="l">
              <a:spcAft>
                <a:spcPts val="0"/>
              </a:spcAft>
            </a:pPr>
            <a:r>
              <a:rPr lang="en-GB" sz="2000" b="0" noProof="0" dirty="0">
                <a:solidFill>
                  <a:srgbClr val="082143"/>
                </a:solidFill>
                <a:latin typeface="Calibri"/>
              </a:rPr>
              <a:t>is concerned with planning, budgeting, organising, staffing, controlling and problem-solving</a:t>
            </a:r>
          </a:p>
        </p:txBody>
      </p:sp>
      <p:sp>
        <p:nvSpPr>
          <p:cNvPr id="14" name="Oval 13"/>
          <p:cNvSpPr/>
          <p:nvPr/>
        </p:nvSpPr>
        <p:spPr>
          <a:xfrm>
            <a:off x="4059936" y="3182112"/>
            <a:ext cx="658368" cy="65836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5" name="TextBox 14"/>
          <p:cNvSpPr txBox="1"/>
          <p:nvPr/>
        </p:nvSpPr>
        <p:spPr>
          <a:xfrm>
            <a:off x="4142232" y="3300984"/>
            <a:ext cx="493776" cy="256032"/>
          </a:xfrm>
          <a:prstGeom prst="rect">
            <a:avLst/>
          </a:prstGeom>
          <a:noFill/>
        </p:spPr>
        <p:txBody>
          <a:bodyPr wrap="square" lIns="27432" tIns="18288" rIns="27432" bIns="18288" anchor="t">
            <a:spAutoFit/>
          </a:bodyPr>
          <a:lstStyle/>
          <a:p>
            <a:pPr algn="ctr">
              <a:spcAft>
                <a:spcPts val="0"/>
              </a:spcAft>
            </a:pPr>
            <a:r>
              <a:rPr lang="en-GB" sz="2000" b="1" noProof="0" dirty="0">
                <a:solidFill>
                  <a:srgbClr val="FFFFFF"/>
                </a:solidFill>
                <a:latin typeface="Calibri"/>
              </a:rPr>
              <a:t>vs</a:t>
            </a:r>
          </a:p>
        </p:txBody>
      </p:sp>
      <p:sp>
        <p:nvSpPr>
          <p:cNvPr id="16" name="TextBox 15"/>
          <p:cNvSpPr txBox="1"/>
          <p:nvPr/>
        </p:nvSpPr>
        <p:spPr>
          <a:xfrm>
            <a:off x="5010912" y="2039112"/>
            <a:ext cx="2880360" cy="402336"/>
          </a:xfrm>
          <a:prstGeom prst="rect">
            <a:avLst/>
          </a:prstGeom>
          <a:noFill/>
        </p:spPr>
        <p:txBody>
          <a:bodyPr wrap="square" lIns="27432" tIns="18288" rIns="27432" bIns="18288" anchor="t">
            <a:spAutoFit/>
          </a:bodyPr>
          <a:lstStyle/>
          <a:p>
            <a:pPr algn="l">
              <a:spcAft>
                <a:spcPts val="0"/>
              </a:spcAft>
            </a:pPr>
            <a:r>
              <a:rPr lang="en-GB" sz="2500" b="1" noProof="0" dirty="0">
                <a:solidFill>
                  <a:srgbClr val="FFFFFF"/>
                </a:solidFill>
                <a:latin typeface="Calibri"/>
              </a:rPr>
              <a:t>Leadership</a:t>
            </a:r>
          </a:p>
        </p:txBody>
      </p:sp>
      <p:sp>
        <p:nvSpPr>
          <p:cNvPr id="17" name="Rectangle 16"/>
          <p:cNvSpPr/>
          <p:nvPr/>
        </p:nvSpPr>
        <p:spPr>
          <a:xfrm>
            <a:off x="5029200" y="2587752"/>
            <a:ext cx="1051560" cy="320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8" name="TextBox 17"/>
          <p:cNvSpPr txBox="1"/>
          <p:nvPr/>
        </p:nvSpPr>
        <p:spPr>
          <a:xfrm>
            <a:off x="5010912" y="2990088"/>
            <a:ext cx="2926080" cy="1536192"/>
          </a:xfrm>
          <a:prstGeom prst="rect">
            <a:avLst/>
          </a:prstGeom>
          <a:noFill/>
        </p:spPr>
        <p:txBody>
          <a:bodyPr wrap="square" lIns="27432" tIns="18288" rIns="27432" bIns="18288" anchor="t">
            <a:spAutoFit/>
          </a:bodyPr>
          <a:lstStyle/>
          <a:p>
            <a:pPr algn="l">
              <a:spcAft>
                <a:spcPts val="0"/>
              </a:spcAft>
            </a:pPr>
            <a:r>
              <a:rPr lang="en-GB" sz="2000" b="0" noProof="0" dirty="0">
                <a:solidFill>
                  <a:srgbClr val="FFFFFF"/>
                </a:solidFill>
                <a:latin typeface="Calibri"/>
              </a:rPr>
              <a:t>involves establishing direction, aligning people, motivating and inspiring</a:t>
            </a:r>
          </a:p>
        </p:txBody>
      </p:sp>
      <p:sp>
        <p:nvSpPr>
          <p:cNvPr id="19" name="TextBox 18"/>
          <p:cNvSpPr txBox="1"/>
          <p:nvPr/>
        </p:nvSpPr>
        <p:spPr>
          <a:xfrm>
            <a:off x="6309360" y="5989320"/>
            <a:ext cx="1965960" cy="310896"/>
          </a:xfrm>
          <a:prstGeom prst="rect">
            <a:avLst/>
          </a:prstGeom>
          <a:noFill/>
        </p:spPr>
        <p:txBody>
          <a:bodyPr wrap="square" lIns="27432" tIns="18288" rIns="27432" bIns="18288" anchor="t">
            <a:spAutoFit/>
          </a:bodyPr>
          <a:lstStyle/>
          <a:p>
            <a:pPr algn="r">
              <a:spcAft>
                <a:spcPts val="0"/>
              </a:spcAft>
            </a:pPr>
            <a:r>
              <a:rPr lang="en-GB" sz="1700" b="0" noProof="0" dirty="0">
                <a:solidFill>
                  <a:srgbClr val="1B4C87"/>
                </a:solidFill>
                <a:latin typeface="Calibri"/>
              </a:rPr>
              <a:t>(Kotter 1996)</a:t>
            </a:r>
          </a:p>
        </p:txBody>
      </p:sp>
      <p:sp>
        <p:nvSpPr>
          <p:cNvPr id="20" name="Rectangle 19"/>
          <p:cNvSpPr/>
          <p:nvPr/>
        </p:nvSpPr>
        <p:spPr>
          <a:xfrm>
            <a:off x="566928" y="6355080"/>
            <a:ext cx="7772400"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 name="TextBox 27">
            <a:extLst>
              <a:ext uri="{FF2B5EF4-FFF2-40B4-BE49-F238E27FC236}">
                <a16:creationId xmlns:a16="http://schemas.microsoft.com/office/drawing/2014/main" id="{779F6E07-AF60-AC9D-16A2-8D19C322FD94}"/>
              </a:ext>
            </a:extLst>
          </p:cNvPr>
          <p:cNvSpPr txBox="1"/>
          <p:nvPr/>
        </p:nvSpPr>
        <p:spPr>
          <a:xfrm>
            <a:off x="1279315" y="5214284"/>
            <a:ext cx="2971800" cy="313932"/>
          </a:xfrm>
          <a:prstGeom prst="rect">
            <a:avLst/>
          </a:prstGeom>
          <a:noFill/>
        </p:spPr>
        <p:txBody>
          <a:bodyPr wrap="square" lIns="27432" tIns="18288" rIns="27432" bIns="18288" anchor="t">
            <a:spAutoFit/>
          </a:bodyPr>
          <a:lstStyle/>
          <a:p>
            <a:r>
              <a:rPr lang="en-GB" b="1" dirty="0"/>
              <a:t>Gets the job organised</a:t>
            </a:r>
            <a:endParaRPr lang="en-GB" sz="2000" b="1" noProof="0" dirty="0">
              <a:solidFill>
                <a:srgbClr val="082143"/>
              </a:solidFill>
              <a:latin typeface="Calibri"/>
            </a:endParaRPr>
          </a:p>
        </p:txBody>
      </p:sp>
      <p:sp>
        <p:nvSpPr>
          <p:cNvPr id="30" name="TextBox 29">
            <a:extLst>
              <a:ext uri="{FF2B5EF4-FFF2-40B4-BE49-F238E27FC236}">
                <a16:creationId xmlns:a16="http://schemas.microsoft.com/office/drawing/2014/main" id="{5B309031-18EA-D356-D537-1D08466F8B7F}"/>
              </a:ext>
            </a:extLst>
          </p:cNvPr>
          <p:cNvSpPr txBox="1"/>
          <p:nvPr/>
        </p:nvSpPr>
        <p:spPr>
          <a:xfrm>
            <a:off x="4828496" y="5211991"/>
            <a:ext cx="3754911" cy="313932"/>
          </a:xfrm>
          <a:prstGeom prst="rect">
            <a:avLst/>
          </a:prstGeom>
          <a:noFill/>
        </p:spPr>
        <p:txBody>
          <a:bodyPr wrap="square" lIns="27432" tIns="18288" rIns="27432" bIns="18288" anchor="t">
            <a:spAutoFit/>
          </a:bodyPr>
          <a:lstStyle/>
          <a:p>
            <a:pPr algn="ctr"/>
            <a:r>
              <a:rPr lang="en-GB" b="1" dirty="0">
                <a:solidFill>
                  <a:schemeClr val="bg1"/>
                </a:solidFill>
              </a:rPr>
              <a:t>Helps people to move toward the goal</a:t>
            </a:r>
            <a:endParaRPr lang="en-GB" sz="2000" b="1" noProof="0" dirty="0">
              <a:solidFill>
                <a:schemeClr val="bg1"/>
              </a:solidFill>
              <a:latin typeface="Calibri"/>
            </a:endParaRPr>
          </a:p>
        </p:txBody>
      </p:sp>
      <p:sp>
        <p:nvSpPr>
          <p:cNvPr id="32" name="Oval 31">
            <a:extLst>
              <a:ext uri="{FF2B5EF4-FFF2-40B4-BE49-F238E27FC236}">
                <a16:creationId xmlns:a16="http://schemas.microsoft.com/office/drawing/2014/main" id="{2712B845-0655-99F2-D93F-3805F4AF908C}"/>
              </a:ext>
            </a:extLst>
          </p:cNvPr>
          <p:cNvSpPr/>
          <p:nvPr/>
        </p:nvSpPr>
        <p:spPr>
          <a:xfrm>
            <a:off x="5262519" y="4421349"/>
            <a:ext cx="502920" cy="50292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8" grpId="0"/>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eadership versus Management - Entrepreneur Caribbean"/>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0506" y="1556971"/>
            <a:ext cx="8649494" cy="4540984"/>
          </a:xfrm>
          <a:prstGeom prst="rect">
            <a:avLst/>
          </a:prstGeom>
          <a:solidFill>
            <a:srgbClr val="FFFFFF"/>
          </a:solidFill>
        </p:spPr>
      </p:pic>
    </p:spTree>
    <p:extLst>
      <p:ext uri="{BB962C8B-B14F-4D97-AF65-F5344CB8AC3E}">
        <p14:creationId xmlns:p14="http://schemas.microsoft.com/office/powerpoint/2010/main" val="2496818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Leadership versus management by Erol Gerson | ToolsHero"/>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40506" y="2205683"/>
            <a:ext cx="8649494" cy="3243560"/>
          </a:xfrm>
          <a:prstGeom prst="rect">
            <a:avLst/>
          </a:prstGeom>
          <a:solidFill>
            <a:srgbClr val="FFFFFF"/>
          </a:solidFill>
        </p:spPr>
      </p:pic>
    </p:spTree>
    <p:extLst>
      <p:ext uri="{BB962C8B-B14F-4D97-AF65-F5344CB8AC3E}">
        <p14:creationId xmlns:p14="http://schemas.microsoft.com/office/powerpoint/2010/main" val="17841324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634A64C-3696-B622-8859-0A5E997D3835}"/>
              </a:ext>
            </a:extLst>
          </p:cNvPr>
          <p:cNvSpPr txBox="1"/>
          <p:nvPr/>
        </p:nvSpPr>
        <p:spPr>
          <a:xfrm>
            <a:off x="539552" y="640772"/>
            <a:ext cx="7955279" cy="502920"/>
          </a:xfrm>
          <a:prstGeom prst="rect">
            <a:avLst/>
          </a:prstGeom>
          <a:noFill/>
        </p:spPr>
        <p:txBody>
          <a:bodyPr wrap="square" lIns="45720" rIns="45720" anchor="t">
            <a:noAutofit/>
          </a:bodyPr>
          <a:lstStyle/>
          <a:p>
            <a:r>
              <a:rPr sz="2800" b="1" dirty="0">
                <a:solidFill>
                  <a:srgbClr val="002060"/>
                </a:solidFill>
              </a:rPr>
              <a:t>Spot the </a:t>
            </a:r>
            <a:r>
              <a:rPr lang="en-GB" sz="2800" b="1" dirty="0">
                <a:solidFill>
                  <a:srgbClr val="002060"/>
                </a:solidFill>
              </a:rPr>
              <a:t>Behaviour</a:t>
            </a:r>
            <a:endParaRPr sz="2800" b="1" dirty="0">
              <a:solidFill>
                <a:srgbClr val="002060"/>
              </a:solidFill>
            </a:endParaRPr>
          </a:p>
        </p:txBody>
      </p:sp>
      <p:sp>
        <p:nvSpPr>
          <p:cNvPr id="9" name="TextBox 8">
            <a:extLst>
              <a:ext uri="{FF2B5EF4-FFF2-40B4-BE49-F238E27FC236}">
                <a16:creationId xmlns:a16="http://schemas.microsoft.com/office/drawing/2014/main" id="{1F7C75C9-17E8-E42C-55FB-3D0AB0F140D2}"/>
              </a:ext>
            </a:extLst>
          </p:cNvPr>
          <p:cNvSpPr txBox="1"/>
          <p:nvPr/>
        </p:nvSpPr>
        <p:spPr>
          <a:xfrm>
            <a:off x="827584" y="1364919"/>
            <a:ext cx="7772400" cy="320040"/>
          </a:xfrm>
          <a:prstGeom prst="rect">
            <a:avLst/>
          </a:prstGeom>
          <a:noFill/>
        </p:spPr>
        <p:txBody>
          <a:bodyPr wrap="square" lIns="45720" rIns="45720" anchor="t">
            <a:noAutofit/>
          </a:bodyPr>
          <a:lstStyle/>
          <a:p>
            <a:r>
              <a:rPr b="0" dirty="0">
                <a:solidFill>
                  <a:schemeClr val="tx2">
                    <a:lumMod val="90000"/>
                    <a:lumOff val="10000"/>
                  </a:schemeClr>
                </a:solidFill>
              </a:rPr>
              <a:t>A quick way to make the leadership/management distinction practical</a:t>
            </a:r>
          </a:p>
        </p:txBody>
      </p:sp>
      <p:sp>
        <p:nvSpPr>
          <p:cNvPr id="10" name="TextBox 9">
            <a:extLst>
              <a:ext uri="{FF2B5EF4-FFF2-40B4-BE49-F238E27FC236}">
                <a16:creationId xmlns:a16="http://schemas.microsoft.com/office/drawing/2014/main" id="{5695D4EF-CFC9-583B-D708-8EDFEE839F42}"/>
              </a:ext>
            </a:extLst>
          </p:cNvPr>
          <p:cNvSpPr txBox="1"/>
          <p:nvPr/>
        </p:nvSpPr>
        <p:spPr>
          <a:xfrm>
            <a:off x="598984" y="2008044"/>
            <a:ext cx="457200" cy="502920"/>
          </a:xfrm>
          <a:prstGeom prst="rect">
            <a:avLst/>
          </a:prstGeom>
          <a:noFill/>
        </p:spPr>
        <p:txBody>
          <a:bodyPr wrap="square" lIns="45720" rIns="45720" anchor="t">
            <a:noAutofit/>
          </a:bodyPr>
          <a:lstStyle/>
          <a:p>
            <a:pPr algn="ctr"/>
            <a:r>
              <a:rPr sz="3000" b="1" dirty="0">
                <a:solidFill>
                  <a:srgbClr val="002060"/>
                </a:solidFill>
              </a:rPr>
              <a:t>A</a:t>
            </a:r>
          </a:p>
        </p:txBody>
      </p:sp>
      <p:sp>
        <p:nvSpPr>
          <p:cNvPr id="11" name="TextBox 10">
            <a:extLst>
              <a:ext uri="{FF2B5EF4-FFF2-40B4-BE49-F238E27FC236}">
                <a16:creationId xmlns:a16="http://schemas.microsoft.com/office/drawing/2014/main" id="{57A588AA-43A6-715C-28AD-6367C452CB71}"/>
              </a:ext>
            </a:extLst>
          </p:cNvPr>
          <p:cNvSpPr txBox="1"/>
          <p:nvPr/>
        </p:nvSpPr>
        <p:spPr>
          <a:xfrm>
            <a:off x="1223120" y="2129508"/>
            <a:ext cx="5064072" cy="594360"/>
          </a:xfrm>
          <a:prstGeom prst="rect">
            <a:avLst/>
          </a:prstGeom>
          <a:noFill/>
        </p:spPr>
        <p:txBody>
          <a:bodyPr wrap="square" lIns="45720" rIns="45720" anchor="t">
            <a:noAutofit/>
          </a:bodyPr>
          <a:lstStyle/>
          <a:p>
            <a:r>
              <a:rPr sz="1900" b="0" dirty="0">
                <a:solidFill>
                  <a:srgbClr val="1F2A44"/>
                </a:solidFill>
              </a:rPr>
              <a:t>Sets the </a:t>
            </a:r>
            <a:r>
              <a:rPr lang="en-GB" sz="1900" dirty="0">
                <a:solidFill>
                  <a:srgbClr val="1F2A44"/>
                </a:solidFill>
              </a:rPr>
              <a:t>rota</a:t>
            </a:r>
            <a:r>
              <a:rPr sz="1900" b="0" dirty="0">
                <a:solidFill>
                  <a:srgbClr val="1F2A44"/>
                </a:solidFill>
              </a:rPr>
              <a:t>, clarifies deadlines, checks progress</a:t>
            </a:r>
          </a:p>
        </p:txBody>
      </p:sp>
      <p:sp>
        <p:nvSpPr>
          <p:cNvPr id="13" name="TextBox 12">
            <a:extLst>
              <a:ext uri="{FF2B5EF4-FFF2-40B4-BE49-F238E27FC236}">
                <a16:creationId xmlns:a16="http://schemas.microsoft.com/office/drawing/2014/main" id="{E928F868-AC90-C3D7-3301-947E42089F41}"/>
              </a:ext>
            </a:extLst>
          </p:cNvPr>
          <p:cNvSpPr txBox="1"/>
          <p:nvPr/>
        </p:nvSpPr>
        <p:spPr>
          <a:xfrm>
            <a:off x="598984" y="2970721"/>
            <a:ext cx="457200" cy="502920"/>
          </a:xfrm>
          <a:prstGeom prst="rect">
            <a:avLst/>
          </a:prstGeom>
          <a:noFill/>
        </p:spPr>
        <p:txBody>
          <a:bodyPr wrap="square" lIns="45720" rIns="45720" anchor="t">
            <a:noAutofit/>
          </a:bodyPr>
          <a:lstStyle/>
          <a:p>
            <a:pPr algn="ctr"/>
            <a:r>
              <a:rPr sz="3000" b="1" dirty="0">
                <a:solidFill>
                  <a:srgbClr val="70AD47"/>
                </a:solidFill>
              </a:rPr>
              <a:t>B</a:t>
            </a:r>
          </a:p>
        </p:txBody>
      </p:sp>
      <p:sp>
        <p:nvSpPr>
          <p:cNvPr id="14" name="TextBox 13">
            <a:extLst>
              <a:ext uri="{FF2B5EF4-FFF2-40B4-BE49-F238E27FC236}">
                <a16:creationId xmlns:a16="http://schemas.microsoft.com/office/drawing/2014/main" id="{561E5259-EA48-0515-2EE9-ABE77F4C79B0}"/>
              </a:ext>
            </a:extLst>
          </p:cNvPr>
          <p:cNvSpPr txBox="1"/>
          <p:nvPr/>
        </p:nvSpPr>
        <p:spPr>
          <a:xfrm>
            <a:off x="1223120" y="3064750"/>
            <a:ext cx="7920880" cy="594360"/>
          </a:xfrm>
          <a:prstGeom prst="rect">
            <a:avLst/>
          </a:prstGeom>
          <a:noFill/>
        </p:spPr>
        <p:txBody>
          <a:bodyPr wrap="square" lIns="45720" rIns="45720" anchor="t">
            <a:noAutofit/>
          </a:bodyPr>
          <a:lstStyle/>
          <a:p>
            <a:r>
              <a:rPr sz="1900" b="0" dirty="0">
                <a:solidFill>
                  <a:srgbClr val="1F2A44"/>
                </a:solidFill>
              </a:rPr>
              <a:t>Explains why the work matters and connects it to patient or service outcomes</a:t>
            </a:r>
          </a:p>
        </p:txBody>
      </p:sp>
      <p:sp>
        <p:nvSpPr>
          <p:cNvPr id="16" name="TextBox 15">
            <a:extLst>
              <a:ext uri="{FF2B5EF4-FFF2-40B4-BE49-F238E27FC236}">
                <a16:creationId xmlns:a16="http://schemas.microsoft.com/office/drawing/2014/main" id="{C33139EB-37AC-B4DC-F770-5A951D0F2802}"/>
              </a:ext>
            </a:extLst>
          </p:cNvPr>
          <p:cNvSpPr txBox="1"/>
          <p:nvPr/>
        </p:nvSpPr>
        <p:spPr>
          <a:xfrm>
            <a:off x="598984" y="3933398"/>
            <a:ext cx="457200" cy="502920"/>
          </a:xfrm>
          <a:prstGeom prst="rect">
            <a:avLst/>
          </a:prstGeom>
          <a:noFill/>
        </p:spPr>
        <p:txBody>
          <a:bodyPr wrap="square" lIns="45720" rIns="45720" anchor="t">
            <a:noAutofit/>
          </a:bodyPr>
          <a:lstStyle/>
          <a:p>
            <a:pPr algn="ctr"/>
            <a:r>
              <a:rPr sz="3000" b="1" dirty="0">
                <a:solidFill>
                  <a:srgbClr val="70AD47"/>
                </a:solidFill>
              </a:rPr>
              <a:t>C</a:t>
            </a:r>
          </a:p>
        </p:txBody>
      </p:sp>
      <p:sp>
        <p:nvSpPr>
          <p:cNvPr id="17" name="TextBox 16">
            <a:extLst>
              <a:ext uri="{FF2B5EF4-FFF2-40B4-BE49-F238E27FC236}">
                <a16:creationId xmlns:a16="http://schemas.microsoft.com/office/drawing/2014/main" id="{2F25D93A-E5DB-8E12-AC1F-BB00E7BA6F1B}"/>
              </a:ext>
            </a:extLst>
          </p:cNvPr>
          <p:cNvSpPr txBox="1"/>
          <p:nvPr/>
        </p:nvSpPr>
        <p:spPr>
          <a:xfrm>
            <a:off x="1223120" y="4059284"/>
            <a:ext cx="6481809" cy="594360"/>
          </a:xfrm>
          <a:prstGeom prst="rect">
            <a:avLst/>
          </a:prstGeom>
          <a:noFill/>
        </p:spPr>
        <p:txBody>
          <a:bodyPr wrap="square" lIns="45720" rIns="45720" anchor="t">
            <a:noAutofit/>
          </a:bodyPr>
          <a:lstStyle/>
          <a:p>
            <a:r>
              <a:rPr sz="1900" b="0" dirty="0">
                <a:solidFill>
                  <a:srgbClr val="1F2A44"/>
                </a:solidFill>
              </a:rPr>
              <a:t>Removes blockers and helps the team decide the best route</a:t>
            </a:r>
          </a:p>
        </p:txBody>
      </p:sp>
      <p:sp>
        <p:nvSpPr>
          <p:cNvPr id="19" name="TextBox 18">
            <a:extLst>
              <a:ext uri="{FF2B5EF4-FFF2-40B4-BE49-F238E27FC236}">
                <a16:creationId xmlns:a16="http://schemas.microsoft.com/office/drawing/2014/main" id="{463B2F7B-B09B-4AD6-7A6B-3D8CF6227819}"/>
              </a:ext>
            </a:extLst>
          </p:cNvPr>
          <p:cNvSpPr txBox="1"/>
          <p:nvPr/>
        </p:nvSpPr>
        <p:spPr>
          <a:xfrm>
            <a:off x="598984" y="4898404"/>
            <a:ext cx="457200" cy="502920"/>
          </a:xfrm>
          <a:prstGeom prst="rect">
            <a:avLst/>
          </a:prstGeom>
          <a:noFill/>
        </p:spPr>
        <p:txBody>
          <a:bodyPr wrap="square" lIns="45720" rIns="45720" anchor="t">
            <a:noAutofit/>
          </a:bodyPr>
          <a:lstStyle/>
          <a:p>
            <a:pPr algn="ctr"/>
            <a:r>
              <a:rPr sz="3000" b="1" dirty="0">
                <a:solidFill>
                  <a:srgbClr val="002060"/>
                </a:solidFill>
              </a:rPr>
              <a:t>D</a:t>
            </a:r>
          </a:p>
        </p:txBody>
      </p:sp>
      <p:sp>
        <p:nvSpPr>
          <p:cNvPr id="20" name="TextBox 19">
            <a:extLst>
              <a:ext uri="{FF2B5EF4-FFF2-40B4-BE49-F238E27FC236}">
                <a16:creationId xmlns:a16="http://schemas.microsoft.com/office/drawing/2014/main" id="{57842DBA-2040-833A-BBCA-E0F57BF25240}"/>
              </a:ext>
            </a:extLst>
          </p:cNvPr>
          <p:cNvSpPr txBox="1"/>
          <p:nvPr/>
        </p:nvSpPr>
        <p:spPr>
          <a:xfrm>
            <a:off x="1223120" y="4994525"/>
            <a:ext cx="5693162" cy="594360"/>
          </a:xfrm>
          <a:prstGeom prst="rect">
            <a:avLst/>
          </a:prstGeom>
          <a:noFill/>
        </p:spPr>
        <p:txBody>
          <a:bodyPr wrap="square" lIns="45720" rIns="45720" anchor="t">
            <a:noAutofit/>
          </a:bodyPr>
          <a:lstStyle/>
          <a:p>
            <a:r>
              <a:rPr sz="1900" b="0" dirty="0">
                <a:solidFill>
                  <a:srgbClr val="1F2A44"/>
                </a:solidFill>
              </a:rPr>
              <a:t>Monitors standards and follows up when delivery slips</a:t>
            </a:r>
          </a:p>
        </p:txBody>
      </p:sp>
      <p:sp>
        <p:nvSpPr>
          <p:cNvPr id="22" name="Rectangle 21">
            <a:extLst>
              <a:ext uri="{FF2B5EF4-FFF2-40B4-BE49-F238E27FC236}">
                <a16:creationId xmlns:a16="http://schemas.microsoft.com/office/drawing/2014/main" id="{CE5304F9-2B7C-D780-40A3-12A4EE2D8055}"/>
              </a:ext>
            </a:extLst>
          </p:cNvPr>
          <p:cNvSpPr/>
          <p:nvPr/>
        </p:nvSpPr>
        <p:spPr>
          <a:xfrm>
            <a:off x="1079612" y="5745705"/>
            <a:ext cx="6984776" cy="679018"/>
          </a:xfrm>
          <a:prstGeom prst="rect">
            <a:avLst/>
          </a:prstGeom>
          <a:solidFill>
            <a:srgbClr val="EAF4E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a:p>
        </p:txBody>
      </p:sp>
      <p:sp>
        <p:nvSpPr>
          <p:cNvPr id="23" name="TextBox 22">
            <a:extLst>
              <a:ext uri="{FF2B5EF4-FFF2-40B4-BE49-F238E27FC236}">
                <a16:creationId xmlns:a16="http://schemas.microsoft.com/office/drawing/2014/main" id="{53CA1000-4150-48E4-B232-F2151538691D}"/>
              </a:ext>
            </a:extLst>
          </p:cNvPr>
          <p:cNvSpPr txBox="1"/>
          <p:nvPr/>
        </p:nvSpPr>
        <p:spPr>
          <a:xfrm>
            <a:off x="-274320" y="5906332"/>
            <a:ext cx="9692640" cy="310896"/>
          </a:xfrm>
          <a:prstGeom prst="rect">
            <a:avLst/>
          </a:prstGeom>
          <a:noFill/>
        </p:spPr>
        <p:txBody>
          <a:bodyPr wrap="square" lIns="45720" rIns="45720" anchor="t">
            <a:noAutofit/>
          </a:bodyPr>
          <a:lstStyle/>
          <a:p>
            <a:pPr algn="ctr"/>
            <a:r>
              <a:rPr sz="1900" b="1" dirty="0">
                <a:solidFill>
                  <a:srgbClr val="002060"/>
                </a:solidFill>
              </a:rPr>
              <a:t>Prompt: Type M for management, L for leadership — or B for both</a:t>
            </a:r>
          </a:p>
        </p:txBody>
      </p:sp>
    </p:spTree>
    <p:extLst>
      <p:ext uri="{BB962C8B-B14F-4D97-AF65-F5344CB8AC3E}">
        <p14:creationId xmlns:p14="http://schemas.microsoft.com/office/powerpoint/2010/main" val="279659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200717" y="1175174"/>
            <a:ext cx="8742565" cy="5327346"/>
          </a:xfrm>
        </p:spPr>
        <p:txBody>
          <a:bodyPr>
            <a:normAutofit/>
          </a:bodyPr>
          <a:lstStyle/>
          <a:p>
            <a:pPr marL="0" indent="0" algn="ctr">
              <a:lnSpc>
                <a:spcPct val="150000"/>
              </a:lnSpc>
              <a:buNone/>
            </a:pPr>
            <a:r>
              <a:rPr lang="en-GB" sz="2000" b="1" noProof="0" dirty="0">
                <a:solidFill>
                  <a:schemeClr val="tx2">
                    <a:lumMod val="90000"/>
                    <a:lumOff val="10000"/>
                  </a:schemeClr>
                </a:solidFill>
              </a:rPr>
              <a:t>Leadership is the art of motivating people toward a common goal or vision, and management is getting the job done</a:t>
            </a:r>
          </a:p>
          <a:p>
            <a:pPr algn="r">
              <a:buNone/>
            </a:pPr>
            <a:r>
              <a:rPr lang="en-GB" sz="1400" b="1" noProof="0" dirty="0">
                <a:solidFill>
                  <a:schemeClr val="tx2">
                    <a:lumMod val="90000"/>
                    <a:lumOff val="10000"/>
                  </a:schemeClr>
                </a:solidFill>
              </a:rPr>
              <a:t>The King’s Fund Report (2011)</a:t>
            </a:r>
          </a:p>
        </p:txBody>
      </p:sp>
      <p:sp>
        <p:nvSpPr>
          <p:cNvPr id="8" name="TextBox 7">
            <a:extLst>
              <a:ext uri="{FF2B5EF4-FFF2-40B4-BE49-F238E27FC236}">
                <a16:creationId xmlns:a16="http://schemas.microsoft.com/office/drawing/2014/main" id="{E2DAF25E-5643-B965-5C41-113AFA57CE66}"/>
              </a:ext>
            </a:extLst>
          </p:cNvPr>
          <p:cNvSpPr txBox="1"/>
          <p:nvPr/>
        </p:nvSpPr>
        <p:spPr>
          <a:xfrm>
            <a:off x="-158751" y="3198952"/>
            <a:ext cx="4754880" cy="320040"/>
          </a:xfrm>
          <a:prstGeom prst="rect">
            <a:avLst/>
          </a:prstGeom>
          <a:noFill/>
        </p:spPr>
        <p:txBody>
          <a:bodyPr wrap="square" lIns="45720" rIns="45720" anchor="t">
            <a:noAutofit/>
          </a:bodyPr>
          <a:lstStyle/>
          <a:p>
            <a:pPr algn="ctr"/>
            <a:r>
              <a:rPr sz="2000" b="1" dirty="0">
                <a:solidFill>
                  <a:srgbClr val="002060"/>
                </a:solidFill>
              </a:rPr>
              <a:t>Management</a:t>
            </a:r>
          </a:p>
        </p:txBody>
      </p:sp>
      <p:sp>
        <p:nvSpPr>
          <p:cNvPr id="12" name="TextBox 11">
            <a:extLst>
              <a:ext uri="{FF2B5EF4-FFF2-40B4-BE49-F238E27FC236}">
                <a16:creationId xmlns:a16="http://schemas.microsoft.com/office/drawing/2014/main" id="{151FBC14-F036-B855-A192-2146AA3E6223}"/>
              </a:ext>
            </a:extLst>
          </p:cNvPr>
          <p:cNvSpPr txBox="1"/>
          <p:nvPr/>
        </p:nvSpPr>
        <p:spPr>
          <a:xfrm>
            <a:off x="4267857" y="3195816"/>
            <a:ext cx="4754880" cy="320040"/>
          </a:xfrm>
          <a:prstGeom prst="rect">
            <a:avLst/>
          </a:prstGeom>
          <a:noFill/>
        </p:spPr>
        <p:txBody>
          <a:bodyPr wrap="square" lIns="45720" rIns="45720" anchor="t">
            <a:noAutofit/>
          </a:bodyPr>
          <a:lstStyle/>
          <a:p>
            <a:pPr algn="ctr"/>
            <a:r>
              <a:rPr sz="2000" b="1" dirty="0">
                <a:solidFill>
                  <a:srgbClr val="70AD47"/>
                </a:solidFill>
              </a:rPr>
              <a:t>Leadership</a:t>
            </a:r>
          </a:p>
        </p:txBody>
      </p:sp>
      <p:sp>
        <p:nvSpPr>
          <p:cNvPr id="16" name="TextBox 15">
            <a:extLst>
              <a:ext uri="{FF2B5EF4-FFF2-40B4-BE49-F238E27FC236}">
                <a16:creationId xmlns:a16="http://schemas.microsoft.com/office/drawing/2014/main" id="{8CFA3C66-B9DA-82C6-EC4E-40DB99468027}"/>
              </a:ext>
            </a:extLst>
          </p:cNvPr>
          <p:cNvSpPr txBox="1"/>
          <p:nvPr/>
        </p:nvSpPr>
        <p:spPr>
          <a:xfrm>
            <a:off x="152457" y="3833466"/>
            <a:ext cx="4337021" cy="2194560"/>
          </a:xfrm>
          <a:prstGeom prst="rect">
            <a:avLst/>
          </a:prstGeom>
          <a:noFill/>
        </p:spPr>
        <p:txBody>
          <a:bodyPr wrap="square" lIns="45720" tIns="27432" rIns="45720" bIns="27432">
            <a:noAutofit/>
          </a:bodyPr>
          <a:lstStyle/>
          <a:p>
            <a:pPr>
              <a:lnSpc>
                <a:spcPct val="105000"/>
              </a:lnSpc>
              <a:spcAft>
                <a:spcPts val="1000"/>
              </a:spcAft>
            </a:pPr>
            <a:r>
              <a:rPr sz="1600" b="1" dirty="0">
                <a:solidFill>
                  <a:srgbClr val="002060"/>
                </a:solidFill>
              </a:rPr>
              <a:t>Focus: </a:t>
            </a:r>
            <a:r>
              <a:rPr sz="1600" b="0" dirty="0">
                <a:solidFill>
                  <a:srgbClr val="1F2A44"/>
                </a:solidFill>
              </a:rPr>
              <a:t>planning, organising, staffing, controlling and problem-solving</a:t>
            </a:r>
          </a:p>
          <a:p>
            <a:pPr>
              <a:lnSpc>
                <a:spcPct val="105000"/>
              </a:lnSpc>
              <a:spcAft>
                <a:spcPts val="1000"/>
              </a:spcAft>
            </a:pPr>
            <a:r>
              <a:rPr sz="1600" b="1" dirty="0">
                <a:solidFill>
                  <a:srgbClr val="002060"/>
                </a:solidFill>
              </a:rPr>
              <a:t>Creates: </a:t>
            </a:r>
            <a:r>
              <a:rPr sz="1600" b="0" dirty="0">
                <a:solidFill>
                  <a:srgbClr val="1F2A44"/>
                </a:solidFill>
              </a:rPr>
              <a:t>clarity, structure and reliable delivery</a:t>
            </a:r>
          </a:p>
          <a:p>
            <a:pPr>
              <a:lnSpc>
                <a:spcPct val="105000"/>
              </a:lnSpc>
              <a:spcAft>
                <a:spcPts val="1000"/>
              </a:spcAft>
            </a:pPr>
            <a:r>
              <a:rPr sz="1600" b="1" dirty="0">
                <a:solidFill>
                  <a:srgbClr val="002060"/>
                </a:solidFill>
              </a:rPr>
              <a:t>Question: </a:t>
            </a:r>
            <a:r>
              <a:rPr sz="1600" b="0" dirty="0">
                <a:solidFill>
                  <a:srgbClr val="1F2A44"/>
                </a:solidFill>
              </a:rPr>
              <a:t>What needs to be done, by whom, and by when?</a:t>
            </a:r>
          </a:p>
        </p:txBody>
      </p:sp>
      <p:sp>
        <p:nvSpPr>
          <p:cNvPr id="18" name="TextBox 17">
            <a:extLst>
              <a:ext uri="{FF2B5EF4-FFF2-40B4-BE49-F238E27FC236}">
                <a16:creationId xmlns:a16="http://schemas.microsoft.com/office/drawing/2014/main" id="{71423B3C-AC96-282C-CA09-BA3E80175166}"/>
              </a:ext>
            </a:extLst>
          </p:cNvPr>
          <p:cNvSpPr txBox="1"/>
          <p:nvPr/>
        </p:nvSpPr>
        <p:spPr>
          <a:xfrm>
            <a:off x="4864157" y="3833466"/>
            <a:ext cx="4127385" cy="2194560"/>
          </a:xfrm>
          <a:prstGeom prst="rect">
            <a:avLst/>
          </a:prstGeom>
          <a:noFill/>
        </p:spPr>
        <p:txBody>
          <a:bodyPr wrap="square" lIns="45720" tIns="27432" rIns="45720" bIns="27432">
            <a:noAutofit/>
          </a:bodyPr>
          <a:lstStyle/>
          <a:p>
            <a:pPr>
              <a:lnSpc>
                <a:spcPct val="105000"/>
              </a:lnSpc>
              <a:spcAft>
                <a:spcPts val="1000"/>
              </a:spcAft>
            </a:pPr>
            <a:r>
              <a:rPr sz="1600" b="1" dirty="0">
                <a:solidFill>
                  <a:srgbClr val="70AD47"/>
                </a:solidFill>
              </a:rPr>
              <a:t>Focus: </a:t>
            </a:r>
            <a:r>
              <a:rPr sz="1600" b="0" dirty="0">
                <a:solidFill>
                  <a:srgbClr val="1F2A44"/>
                </a:solidFill>
              </a:rPr>
              <a:t>direction, alignment, motivation and inspiration</a:t>
            </a:r>
          </a:p>
          <a:p>
            <a:pPr>
              <a:lnSpc>
                <a:spcPct val="105000"/>
              </a:lnSpc>
              <a:spcAft>
                <a:spcPts val="1000"/>
              </a:spcAft>
            </a:pPr>
            <a:r>
              <a:rPr sz="1600" b="1" dirty="0">
                <a:solidFill>
                  <a:srgbClr val="70AD47"/>
                </a:solidFill>
              </a:rPr>
              <a:t>Creates: </a:t>
            </a:r>
            <a:r>
              <a:rPr sz="1600" b="0" dirty="0">
                <a:solidFill>
                  <a:srgbClr val="1F2A44"/>
                </a:solidFill>
              </a:rPr>
              <a:t>meaning, energy and commitment</a:t>
            </a:r>
          </a:p>
          <a:p>
            <a:pPr>
              <a:lnSpc>
                <a:spcPct val="105000"/>
              </a:lnSpc>
              <a:spcAft>
                <a:spcPts val="1000"/>
              </a:spcAft>
            </a:pPr>
            <a:r>
              <a:rPr sz="1600" b="1" dirty="0">
                <a:solidFill>
                  <a:srgbClr val="70AD47"/>
                </a:solidFill>
              </a:rPr>
              <a:t>Question: </a:t>
            </a:r>
            <a:r>
              <a:rPr sz="1600" b="0" dirty="0">
                <a:solidFill>
                  <a:srgbClr val="1F2A44"/>
                </a:solidFill>
              </a:rPr>
              <a:t>Why does this matter, and how do </a:t>
            </a:r>
            <a:r>
              <a:rPr lang="en-GB" sz="1600" b="0" dirty="0">
                <a:solidFill>
                  <a:srgbClr val="1F2A44"/>
                </a:solidFill>
              </a:rPr>
              <a:t>we </a:t>
            </a:r>
            <a:r>
              <a:rPr sz="1600" b="0" dirty="0">
                <a:solidFill>
                  <a:srgbClr val="1F2A44"/>
                </a:solidFill>
              </a:rPr>
              <a:t>move together?</a:t>
            </a:r>
          </a:p>
        </p:txBody>
      </p:sp>
      <p:sp>
        <p:nvSpPr>
          <p:cNvPr id="20" name="TextBox 19">
            <a:extLst>
              <a:ext uri="{FF2B5EF4-FFF2-40B4-BE49-F238E27FC236}">
                <a16:creationId xmlns:a16="http://schemas.microsoft.com/office/drawing/2014/main" id="{F9CAC10F-6E0F-31C4-8611-CA41891679E4}"/>
              </a:ext>
            </a:extLst>
          </p:cNvPr>
          <p:cNvSpPr txBox="1"/>
          <p:nvPr/>
        </p:nvSpPr>
        <p:spPr>
          <a:xfrm>
            <a:off x="1140870" y="5855197"/>
            <a:ext cx="6910517" cy="292608"/>
          </a:xfrm>
          <a:prstGeom prst="rect">
            <a:avLst/>
          </a:prstGeom>
          <a:noFill/>
        </p:spPr>
        <p:txBody>
          <a:bodyPr wrap="square" lIns="45720" rIns="45720" anchor="t">
            <a:noAutofit/>
          </a:bodyPr>
          <a:lstStyle/>
          <a:p>
            <a:pPr algn="ctr"/>
            <a:r>
              <a:rPr lang="en-GB" b="1" dirty="0">
                <a:solidFill>
                  <a:schemeClr val="tx2">
                    <a:lumMod val="90000"/>
                    <a:lumOff val="10000"/>
                  </a:schemeClr>
                </a:solidFill>
              </a:rPr>
              <a:t>Both are needed, the skill is knowing which mode the moment needs</a:t>
            </a:r>
          </a:p>
          <a:p>
            <a:pPr algn="ctr"/>
            <a:r>
              <a:rPr sz="1800" b="1" dirty="0">
                <a:solidFill>
                  <a:schemeClr val="tx2">
                    <a:lumMod val="90000"/>
                    <a:lumOff val="10000"/>
                  </a:schemeClr>
                </a:solidFill>
              </a:rPr>
              <a:t>Great line managers switch between both modes intentionally</a:t>
            </a:r>
          </a:p>
        </p:txBody>
      </p:sp>
    </p:spTree>
    <p:extLst>
      <p:ext uri="{BB962C8B-B14F-4D97-AF65-F5344CB8AC3E}">
        <p14:creationId xmlns:p14="http://schemas.microsoft.com/office/powerpoint/2010/main" val="40263861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649" y="2811780"/>
            <a:ext cx="4295335" cy="1234440"/>
          </a:xfrm>
        </p:spPr>
        <p:txBody>
          <a:bodyPr wrap="square" lIns="0" tIns="0" rIns="0" bIns="0" anchor="t">
            <a:normAutofit/>
          </a:bodyPr>
          <a:lstStyle/>
          <a:p>
            <a:pPr algn="ctr">
              <a:lnSpc>
                <a:spcPct val="90000"/>
              </a:lnSpc>
            </a:pPr>
            <a:r>
              <a:rPr lang="en-GB" sz="3400" b="1" dirty="0">
                <a:solidFill>
                  <a:srgbClr val="002060"/>
                </a:solidFill>
                <a:latin typeface="Aptos Display"/>
              </a:rPr>
              <a:t>What Kind of Manager Are You?</a:t>
            </a:r>
          </a:p>
        </p:txBody>
      </p:sp>
      <p:sp>
        <p:nvSpPr>
          <p:cNvPr id="4" name="Rectangle 3">
            <a:extLst>
              <a:ext uri="{C183D7F6-B498-43B3-948B-1728B52AA6E4}">
                <adec:decorative xmlns:adec="http://schemas.microsoft.com/office/drawing/2017/decorative" val="1"/>
              </a:ext>
            </a:extLst>
          </p:cNvPr>
          <p:cNvSpPr/>
          <p:nvPr/>
        </p:nvSpPr>
        <p:spPr>
          <a:xfrm>
            <a:off x="4617720" y="1115568"/>
            <a:ext cx="73152" cy="4828032"/>
          </a:xfrm>
          <a:prstGeom prst="rect">
            <a:avLst/>
          </a:prstGeom>
          <a:solidFill>
            <a:srgbClr val="1B9E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Healthcare manager reflecting during a team discussion"/>
          <p:cNvPicPr>
            <a:picLocks noChangeAspect="1"/>
          </p:cNvPicPr>
          <p:nvPr/>
        </p:nvPicPr>
        <p:blipFill>
          <a:blip r:embed="rId3"/>
          <a:stretch>
            <a:fillRect/>
          </a:stretch>
        </p:blipFill>
        <p:spPr>
          <a:xfrm>
            <a:off x="4864608" y="1115568"/>
            <a:ext cx="3703320" cy="4828032"/>
          </a:xfrm>
          <a:prstGeom prst="rect">
            <a:avLst/>
          </a:prstGeom>
        </p:spPr>
      </p:pic>
      <p:sp>
        <p:nvSpPr>
          <p:cNvPr id="5" name="TextBox 4"/>
          <p:cNvSpPr txBox="1"/>
          <p:nvPr/>
        </p:nvSpPr>
        <p:spPr>
          <a:xfrm>
            <a:off x="648774" y="1764592"/>
            <a:ext cx="3480440" cy="369332"/>
          </a:xfrm>
          <a:prstGeom prst="rect">
            <a:avLst/>
          </a:prstGeom>
          <a:noFill/>
        </p:spPr>
        <p:txBody>
          <a:bodyPr wrap="square" lIns="0" tIns="0" rIns="0" bIns="0" anchor="t">
            <a:spAutoFit/>
          </a:bodyPr>
          <a:lstStyle/>
          <a:p>
            <a:pPr algn="l"/>
            <a:r>
              <a:rPr sz="2400" b="1" dirty="0">
                <a:solidFill>
                  <a:srgbClr val="70AD47"/>
                </a:solidFill>
              </a:rPr>
              <a:t>Self-</a:t>
            </a:r>
            <a:r>
              <a:rPr lang="en-GB" sz="2400" b="1" dirty="0">
                <a:solidFill>
                  <a:srgbClr val="70AD47"/>
                </a:solidFill>
              </a:rPr>
              <a:t>Assessment</a:t>
            </a:r>
            <a:endParaRPr sz="2400" b="1" dirty="0">
              <a:solidFill>
                <a:srgbClr val="70AD47"/>
              </a:solidFill>
            </a:endParaRPr>
          </a:p>
        </p:txBody>
      </p:sp>
      <p:sp>
        <p:nvSpPr>
          <p:cNvPr id="6" name="Rectangle 5">
            <a:extLst>
              <a:ext uri="{C183D7F6-B498-43B3-948B-1728B52AA6E4}">
                <adec:decorative xmlns:adec="http://schemas.microsoft.com/office/drawing/2017/decorative" val="1"/>
              </a:ext>
            </a:extLst>
          </p:cNvPr>
          <p:cNvSpPr/>
          <p:nvPr/>
        </p:nvSpPr>
        <p:spPr>
          <a:xfrm>
            <a:off x="648774" y="2262344"/>
            <a:ext cx="960120" cy="36576"/>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C183D7F6-B498-43B3-948B-1728B52AA6E4}">
                <adec:decorative xmlns:adec="http://schemas.microsoft.com/office/drawing/2017/decorative" val="1"/>
              </a:ext>
            </a:extLst>
          </p:cNvPr>
          <p:cNvSpPr/>
          <p:nvPr/>
        </p:nvSpPr>
        <p:spPr>
          <a:xfrm>
            <a:off x="1608894" y="2262344"/>
            <a:ext cx="530352" cy="36576"/>
          </a:xfrm>
          <a:prstGeom prst="rect">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2627" y="643441"/>
            <a:ext cx="4754880" cy="438912"/>
          </a:xfrm>
        </p:spPr>
        <p:txBody>
          <a:bodyPr wrap="square" lIns="36576" tIns="18288" rIns="36576" bIns="18288" anchor="t"/>
          <a:lstStyle/>
          <a:p>
            <a:r>
              <a:rPr sz="3100" b="1" dirty="0">
                <a:solidFill>
                  <a:srgbClr val="002060"/>
                </a:solidFill>
                <a:latin typeface="Aptos Display"/>
              </a:rPr>
              <a:t>Effective Teams</a:t>
            </a:r>
          </a:p>
        </p:txBody>
      </p:sp>
      <p:pic>
        <p:nvPicPr>
          <p:cNvPr id="6" name="Picture 5" descr="Illustration of people moving toward a shared target">
            <a:extLst>
              <a:ext uri="{FF2B5EF4-FFF2-40B4-BE49-F238E27FC236}">
                <a16:creationId xmlns:a16="http://schemas.microsoft.com/office/drawing/2014/main" id="{B6023B9A-8151-0CA9-EFEB-09F39556E7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6360" y="2572248"/>
            <a:ext cx="3753722" cy="2112264"/>
          </a:xfrm>
          <a:prstGeom prst="rect">
            <a:avLst/>
          </a:prstGeom>
          <a:ln w="15240">
            <a:solidFill>
              <a:srgbClr val="1B9EA5"/>
            </a:solidFill>
          </a:ln>
        </p:spPr>
      </p:pic>
      <p:sp>
        <p:nvSpPr>
          <p:cNvPr id="35" name="TextBox 34"/>
          <p:cNvSpPr txBox="1"/>
          <p:nvPr/>
        </p:nvSpPr>
        <p:spPr>
          <a:xfrm>
            <a:off x="411480" y="1219513"/>
            <a:ext cx="7040840" cy="313932"/>
          </a:xfrm>
          <a:prstGeom prst="rect">
            <a:avLst/>
          </a:prstGeom>
          <a:noFill/>
        </p:spPr>
        <p:txBody>
          <a:bodyPr wrap="square" lIns="36576" tIns="18288" rIns="36576" bIns="18288" anchor="t">
            <a:spAutoFit/>
          </a:bodyPr>
          <a:lstStyle/>
          <a:p>
            <a:pPr algn="l"/>
            <a:r>
              <a:rPr b="0" dirty="0">
                <a:solidFill>
                  <a:srgbClr val="1F2A44"/>
                </a:solidFill>
              </a:rPr>
              <a:t>A four-lever model for turning individual effort into shared performance</a:t>
            </a:r>
          </a:p>
        </p:txBody>
      </p:sp>
      <p:sp>
        <p:nvSpPr>
          <p:cNvPr id="36" name="Rounded Rectangle 35">
            <a:extLst>
              <a:ext uri="{C183D7F6-B498-43B3-948B-1728B52AA6E4}">
                <adec:decorative xmlns:adec="http://schemas.microsoft.com/office/drawing/2017/decorative" val="1"/>
              </a:ext>
            </a:extLst>
          </p:cNvPr>
          <p:cNvSpPr/>
          <p:nvPr/>
        </p:nvSpPr>
        <p:spPr>
          <a:xfrm>
            <a:off x="411480" y="1938528"/>
            <a:ext cx="4401688" cy="841248"/>
          </a:xfrm>
          <a:prstGeom prst="roundRect">
            <a:avLst/>
          </a:prstGeom>
          <a:solidFill>
            <a:srgbClr val="E8F3E3"/>
          </a:solidFill>
          <a:ln w="12700">
            <a:solidFill>
              <a:srgbClr val="70AD4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C183D7F6-B498-43B3-948B-1728B52AA6E4}">
                <adec:decorative xmlns:adec="http://schemas.microsoft.com/office/drawing/2017/decorative" val="1"/>
              </a:ext>
            </a:extLst>
          </p:cNvPr>
          <p:cNvSpPr/>
          <p:nvPr/>
        </p:nvSpPr>
        <p:spPr>
          <a:xfrm>
            <a:off x="411480" y="1938528"/>
            <a:ext cx="118872" cy="841248"/>
          </a:xfrm>
          <a:prstGeom prst="rect">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649224" y="2121408"/>
            <a:ext cx="384048" cy="384048"/>
          </a:xfrm>
          <a:prstGeom prst="ellipse">
            <a:avLst/>
          </a:prstGeom>
          <a:solidFill>
            <a:srgbClr val="70AD47"/>
          </a:solidFill>
          <a:ln>
            <a:solidFill>
              <a:srgbClr val="70AD47"/>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FFFFFF"/>
                </a:solidFill>
              </a:rPr>
              <a:t>1</a:t>
            </a:r>
          </a:p>
        </p:txBody>
      </p:sp>
      <p:sp>
        <p:nvSpPr>
          <p:cNvPr id="39" name="TextBox 38"/>
          <p:cNvSpPr txBox="1"/>
          <p:nvPr/>
        </p:nvSpPr>
        <p:spPr>
          <a:xfrm>
            <a:off x="1143000" y="2185416"/>
            <a:ext cx="1417320" cy="267766"/>
          </a:xfrm>
          <a:prstGeom prst="rect">
            <a:avLst/>
          </a:prstGeom>
          <a:noFill/>
        </p:spPr>
        <p:txBody>
          <a:bodyPr wrap="square" lIns="36576" tIns="18288" rIns="36576" bIns="18288" anchor="t">
            <a:spAutoFit/>
          </a:bodyPr>
          <a:lstStyle/>
          <a:p>
            <a:pPr algn="l"/>
            <a:r>
              <a:rPr sz="1500" b="1" dirty="0">
                <a:solidFill>
                  <a:srgbClr val="002060"/>
                </a:solidFill>
              </a:rPr>
              <a:t>Purpose</a:t>
            </a:r>
          </a:p>
        </p:txBody>
      </p:sp>
      <p:sp>
        <p:nvSpPr>
          <p:cNvPr id="40" name="TextBox 39"/>
          <p:cNvSpPr txBox="1"/>
          <p:nvPr/>
        </p:nvSpPr>
        <p:spPr>
          <a:xfrm>
            <a:off x="2560320" y="2125980"/>
            <a:ext cx="3200400" cy="467820"/>
          </a:xfrm>
          <a:prstGeom prst="rect">
            <a:avLst/>
          </a:prstGeom>
          <a:noFill/>
        </p:spPr>
        <p:txBody>
          <a:bodyPr wrap="square" lIns="36576" tIns="18288" rIns="36576" bIns="18288" anchor="t">
            <a:spAutoFit/>
          </a:bodyPr>
          <a:lstStyle/>
          <a:p>
            <a:pPr algn="l"/>
            <a:r>
              <a:rPr sz="1400" b="0" dirty="0">
                <a:solidFill>
                  <a:srgbClr val="1F2A44"/>
                </a:solidFill>
              </a:rPr>
              <a:t>Meaningful work
Clear objectives</a:t>
            </a:r>
          </a:p>
        </p:txBody>
      </p:sp>
      <p:sp>
        <p:nvSpPr>
          <p:cNvPr id="41" name="Rounded Rectangle 40">
            <a:extLst>
              <a:ext uri="{C183D7F6-B498-43B3-948B-1728B52AA6E4}">
                <adec:decorative xmlns:adec="http://schemas.microsoft.com/office/drawing/2017/decorative" val="1"/>
              </a:ext>
            </a:extLst>
          </p:cNvPr>
          <p:cNvSpPr/>
          <p:nvPr/>
        </p:nvSpPr>
        <p:spPr>
          <a:xfrm>
            <a:off x="411480" y="2935224"/>
            <a:ext cx="4401688" cy="841248"/>
          </a:xfrm>
          <a:prstGeom prst="roundRect">
            <a:avLst/>
          </a:prstGeom>
          <a:solidFill>
            <a:srgbClr val="D8ECF8"/>
          </a:solidFill>
          <a:ln w="12700">
            <a:solidFill>
              <a:srgbClr val="1F67B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C183D7F6-B498-43B3-948B-1728B52AA6E4}">
                <adec:decorative xmlns:adec="http://schemas.microsoft.com/office/drawing/2017/decorative" val="1"/>
              </a:ext>
            </a:extLst>
          </p:cNvPr>
          <p:cNvSpPr/>
          <p:nvPr/>
        </p:nvSpPr>
        <p:spPr>
          <a:xfrm>
            <a:off x="411480" y="2935224"/>
            <a:ext cx="118872" cy="841248"/>
          </a:xfrm>
          <a:prstGeom prst="rect">
            <a:avLst/>
          </a:prstGeom>
          <a:solidFill>
            <a:srgbClr val="1F67B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649224" y="3118104"/>
            <a:ext cx="384048" cy="384048"/>
          </a:xfrm>
          <a:prstGeom prst="ellipse">
            <a:avLst/>
          </a:prstGeom>
          <a:solidFill>
            <a:srgbClr val="1F67B1"/>
          </a:solidFill>
          <a:ln>
            <a:solidFill>
              <a:srgbClr val="1F67B1"/>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FFFFFF"/>
                </a:solidFill>
              </a:rPr>
              <a:t>2</a:t>
            </a:r>
          </a:p>
        </p:txBody>
      </p:sp>
      <p:sp>
        <p:nvSpPr>
          <p:cNvPr id="44" name="TextBox 43"/>
          <p:cNvSpPr txBox="1"/>
          <p:nvPr/>
        </p:nvSpPr>
        <p:spPr>
          <a:xfrm>
            <a:off x="1161288" y="3168550"/>
            <a:ext cx="1417320" cy="267766"/>
          </a:xfrm>
          <a:prstGeom prst="rect">
            <a:avLst/>
          </a:prstGeom>
          <a:noFill/>
        </p:spPr>
        <p:txBody>
          <a:bodyPr wrap="square" lIns="36576" tIns="18288" rIns="36576" bIns="18288" anchor="t">
            <a:spAutoFit/>
          </a:bodyPr>
          <a:lstStyle/>
          <a:p>
            <a:pPr algn="l"/>
            <a:r>
              <a:rPr sz="1500" b="1" dirty="0">
                <a:solidFill>
                  <a:srgbClr val="002060"/>
                </a:solidFill>
              </a:rPr>
              <a:t>Role </a:t>
            </a:r>
            <a:r>
              <a:rPr lang="en-GB" sz="1500" b="1" dirty="0">
                <a:solidFill>
                  <a:srgbClr val="002060"/>
                </a:solidFill>
              </a:rPr>
              <a:t>Clarity</a:t>
            </a:r>
            <a:endParaRPr sz="1500" b="1" dirty="0">
              <a:solidFill>
                <a:srgbClr val="002060"/>
              </a:solidFill>
            </a:endParaRPr>
          </a:p>
        </p:txBody>
      </p:sp>
      <p:sp>
        <p:nvSpPr>
          <p:cNvPr id="45" name="TextBox 44"/>
          <p:cNvSpPr txBox="1"/>
          <p:nvPr/>
        </p:nvSpPr>
        <p:spPr>
          <a:xfrm>
            <a:off x="2587751" y="3118104"/>
            <a:ext cx="3200400" cy="467820"/>
          </a:xfrm>
          <a:prstGeom prst="rect">
            <a:avLst/>
          </a:prstGeom>
          <a:noFill/>
        </p:spPr>
        <p:txBody>
          <a:bodyPr wrap="square" lIns="36576" tIns="18288" rIns="36576" bIns="18288" anchor="t">
            <a:spAutoFit/>
          </a:bodyPr>
          <a:lstStyle/>
          <a:p>
            <a:pPr algn="l"/>
            <a:r>
              <a:rPr sz="1400" b="0" dirty="0">
                <a:solidFill>
                  <a:srgbClr val="1F2A44"/>
                </a:solidFill>
              </a:rPr>
              <a:t>Meaningful tasks
Clear team roles</a:t>
            </a:r>
          </a:p>
        </p:txBody>
      </p:sp>
      <p:sp>
        <p:nvSpPr>
          <p:cNvPr id="46" name="Rounded Rectangle 45">
            <a:extLst>
              <a:ext uri="{C183D7F6-B498-43B3-948B-1728B52AA6E4}">
                <adec:decorative xmlns:adec="http://schemas.microsoft.com/office/drawing/2017/decorative" val="1"/>
              </a:ext>
            </a:extLst>
          </p:cNvPr>
          <p:cNvSpPr/>
          <p:nvPr/>
        </p:nvSpPr>
        <p:spPr>
          <a:xfrm>
            <a:off x="411480" y="3931920"/>
            <a:ext cx="4401688" cy="941832"/>
          </a:xfrm>
          <a:prstGeom prst="roundRect">
            <a:avLst/>
          </a:prstGeom>
          <a:solidFill>
            <a:srgbClr val="E0F3F4"/>
          </a:solidFill>
          <a:ln w="12700">
            <a:solidFill>
              <a:srgbClr val="1B9EA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a:extLst>
              <a:ext uri="{C183D7F6-B498-43B3-948B-1728B52AA6E4}">
                <adec:decorative xmlns:adec="http://schemas.microsoft.com/office/drawing/2017/decorative" val="1"/>
              </a:ext>
            </a:extLst>
          </p:cNvPr>
          <p:cNvSpPr/>
          <p:nvPr/>
        </p:nvSpPr>
        <p:spPr>
          <a:xfrm>
            <a:off x="411480" y="3931920"/>
            <a:ext cx="82295" cy="941832"/>
          </a:xfrm>
          <a:prstGeom prst="rect">
            <a:avLst/>
          </a:prstGeom>
          <a:solidFill>
            <a:srgbClr val="1B9E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649224" y="4114800"/>
            <a:ext cx="384048" cy="384048"/>
          </a:xfrm>
          <a:prstGeom prst="ellipse">
            <a:avLst/>
          </a:prstGeom>
          <a:solidFill>
            <a:srgbClr val="1B9EA5"/>
          </a:solidFill>
          <a:ln>
            <a:solidFill>
              <a:srgbClr val="1B9EA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FFFFFF"/>
                </a:solidFill>
              </a:rPr>
              <a:t>3</a:t>
            </a:r>
          </a:p>
        </p:txBody>
      </p:sp>
      <p:sp>
        <p:nvSpPr>
          <p:cNvPr id="49" name="TextBox 48"/>
          <p:cNvSpPr txBox="1"/>
          <p:nvPr/>
        </p:nvSpPr>
        <p:spPr>
          <a:xfrm>
            <a:off x="1143774" y="4202900"/>
            <a:ext cx="1417320" cy="267766"/>
          </a:xfrm>
          <a:prstGeom prst="rect">
            <a:avLst/>
          </a:prstGeom>
          <a:noFill/>
        </p:spPr>
        <p:txBody>
          <a:bodyPr wrap="square" lIns="36576" tIns="18288" rIns="36576" bIns="18288" anchor="t">
            <a:spAutoFit/>
          </a:bodyPr>
          <a:lstStyle/>
          <a:p>
            <a:pPr algn="l"/>
            <a:r>
              <a:rPr sz="1500" b="1" dirty="0">
                <a:solidFill>
                  <a:srgbClr val="002060"/>
                </a:solidFill>
              </a:rPr>
              <a:t>Feedback </a:t>
            </a:r>
          </a:p>
        </p:txBody>
      </p:sp>
      <p:sp>
        <p:nvSpPr>
          <p:cNvPr id="50" name="TextBox 49"/>
          <p:cNvSpPr txBox="1"/>
          <p:nvPr/>
        </p:nvSpPr>
        <p:spPr>
          <a:xfrm>
            <a:off x="2587751" y="4050792"/>
            <a:ext cx="3200400" cy="683264"/>
          </a:xfrm>
          <a:prstGeom prst="rect">
            <a:avLst/>
          </a:prstGeom>
          <a:noFill/>
        </p:spPr>
        <p:txBody>
          <a:bodyPr wrap="square" lIns="36576" tIns="18288" rIns="36576" bIns="18288" anchor="t">
            <a:spAutoFit/>
          </a:bodyPr>
          <a:lstStyle/>
          <a:p>
            <a:pPr algn="l"/>
            <a:r>
              <a:rPr sz="1400" b="0" dirty="0">
                <a:solidFill>
                  <a:srgbClr val="1F2A44"/>
                </a:solidFill>
              </a:rPr>
              <a:t>Appraisal and feedback
Regular feedback
Reflect on achievements</a:t>
            </a:r>
          </a:p>
        </p:txBody>
      </p:sp>
      <p:sp>
        <p:nvSpPr>
          <p:cNvPr id="51" name="Rounded Rectangle 50">
            <a:extLst>
              <a:ext uri="{C183D7F6-B498-43B3-948B-1728B52AA6E4}">
                <adec:decorative xmlns:adec="http://schemas.microsoft.com/office/drawing/2017/decorative" val="1"/>
              </a:ext>
            </a:extLst>
          </p:cNvPr>
          <p:cNvSpPr/>
          <p:nvPr/>
        </p:nvSpPr>
        <p:spPr>
          <a:xfrm>
            <a:off x="424735" y="5027251"/>
            <a:ext cx="4401688" cy="841248"/>
          </a:xfrm>
          <a:prstGeom prst="roundRect">
            <a:avLst/>
          </a:prstGeom>
          <a:solidFill>
            <a:srgbClr val="E9F0F8"/>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ectangle 51">
            <a:extLst>
              <a:ext uri="{C183D7F6-B498-43B3-948B-1728B52AA6E4}">
                <adec:decorative xmlns:adec="http://schemas.microsoft.com/office/drawing/2017/decorative" val="1"/>
              </a:ext>
            </a:extLst>
          </p:cNvPr>
          <p:cNvSpPr/>
          <p:nvPr/>
        </p:nvSpPr>
        <p:spPr>
          <a:xfrm>
            <a:off x="424735" y="5027251"/>
            <a:ext cx="118872" cy="841248"/>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Oval 52"/>
          <p:cNvSpPr/>
          <p:nvPr/>
        </p:nvSpPr>
        <p:spPr>
          <a:xfrm>
            <a:off x="662479" y="5210131"/>
            <a:ext cx="384048" cy="384048"/>
          </a:xfrm>
          <a:prstGeom prst="ellipse">
            <a:avLst/>
          </a:prstGeom>
          <a:solidFill>
            <a:srgbClr val="002060"/>
          </a:solidFill>
          <a:ln>
            <a:solidFill>
              <a:srgbClr val="00206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a:solidFill>
                  <a:srgbClr val="FFFFFF"/>
                </a:solidFill>
              </a:rPr>
              <a:t>4</a:t>
            </a:r>
          </a:p>
        </p:txBody>
      </p:sp>
      <p:sp>
        <p:nvSpPr>
          <p:cNvPr id="54" name="TextBox 53"/>
          <p:cNvSpPr txBox="1"/>
          <p:nvPr/>
        </p:nvSpPr>
        <p:spPr>
          <a:xfrm>
            <a:off x="1156255" y="5277845"/>
            <a:ext cx="1417320" cy="267766"/>
          </a:xfrm>
          <a:prstGeom prst="rect">
            <a:avLst/>
          </a:prstGeom>
          <a:noFill/>
        </p:spPr>
        <p:txBody>
          <a:bodyPr wrap="square" lIns="36576" tIns="18288" rIns="36576" bIns="18288" anchor="t">
            <a:spAutoFit/>
          </a:bodyPr>
          <a:lstStyle/>
          <a:p>
            <a:pPr algn="l"/>
            <a:r>
              <a:rPr sz="1500" b="1" dirty="0">
                <a:solidFill>
                  <a:srgbClr val="002060"/>
                </a:solidFill>
              </a:rPr>
              <a:t>Team </a:t>
            </a:r>
            <a:r>
              <a:rPr lang="en-GB" sz="1500" b="1" dirty="0">
                <a:solidFill>
                  <a:srgbClr val="002060"/>
                </a:solidFill>
              </a:rPr>
              <a:t>Voice</a:t>
            </a:r>
            <a:endParaRPr sz="1500" b="1" dirty="0">
              <a:solidFill>
                <a:srgbClr val="002060"/>
              </a:solidFill>
            </a:endParaRPr>
          </a:p>
        </p:txBody>
      </p:sp>
      <p:sp>
        <p:nvSpPr>
          <p:cNvPr id="55" name="TextBox 54"/>
          <p:cNvSpPr txBox="1"/>
          <p:nvPr/>
        </p:nvSpPr>
        <p:spPr>
          <a:xfrm>
            <a:off x="2601006" y="5195249"/>
            <a:ext cx="3200400" cy="467820"/>
          </a:xfrm>
          <a:prstGeom prst="rect">
            <a:avLst/>
          </a:prstGeom>
          <a:noFill/>
        </p:spPr>
        <p:txBody>
          <a:bodyPr wrap="square" lIns="36576" tIns="18288" rIns="36576" bIns="18288" anchor="t">
            <a:spAutoFit/>
          </a:bodyPr>
          <a:lstStyle/>
          <a:p>
            <a:pPr algn="l"/>
            <a:r>
              <a:rPr sz="1400" b="0" dirty="0">
                <a:solidFill>
                  <a:srgbClr val="1F2A44"/>
                </a:solidFill>
              </a:rPr>
              <a:t>Full participation
Effective communication</a:t>
            </a:r>
          </a:p>
        </p:txBody>
      </p:sp>
      <p:sp>
        <p:nvSpPr>
          <p:cNvPr id="56" name="TextBox 55"/>
          <p:cNvSpPr txBox="1"/>
          <p:nvPr/>
        </p:nvSpPr>
        <p:spPr>
          <a:xfrm>
            <a:off x="6405482" y="1880491"/>
            <a:ext cx="2514600" cy="344710"/>
          </a:xfrm>
          <a:prstGeom prst="rect">
            <a:avLst/>
          </a:prstGeom>
          <a:noFill/>
        </p:spPr>
        <p:txBody>
          <a:bodyPr wrap="square" lIns="36576" tIns="18288" rIns="36576" bIns="18288" anchor="t">
            <a:spAutoFit/>
          </a:bodyPr>
          <a:lstStyle/>
          <a:p>
            <a:pPr algn="l"/>
            <a:r>
              <a:rPr sz="2000" b="1" dirty="0">
                <a:solidFill>
                  <a:srgbClr val="70AD47"/>
                </a:solidFill>
              </a:rPr>
              <a:t>Outcome</a:t>
            </a:r>
          </a:p>
        </p:txBody>
      </p:sp>
      <p:sp>
        <p:nvSpPr>
          <p:cNvPr id="57" name="TextBox 56"/>
          <p:cNvSpPr txBox="1"/>
          <p:nvPr/>
        </p:nvSpPr>
        <p:spPr>
          <a:xfrm>
            <a:off x="6120764" y="2164977"/>
            <a:ext cx="2606040" cy="344710"/>
          </a:xfrm>
          <a:prstGeom prst="rect">
            <a:avLst/>
          </a:prstGeom>
          <a:noFill/>
        </p:spPr>
        <p:txBody>
          <a:bodyPr wrap="square" lIns="36576" tIns="18288" rIns="36576" bIns="18288" anchor="t">
            <a:spAutoFit/>
          </a:bodyPr>
          <a:lstStyle/>
          <a:p>
            <a:pPr algn="l"/>
            <a:r>
              <a:rPr sz="2000" b="1" dirty="0">
                <a:solidFill>
                  <a:srgbClr val="002060"/>
                </a:solidFill>
              </a:rPr>
              <a:t>Shared </a:t>
            </a:r>
            <a:r>
              <a:rPr lang="en-GB" sz="2000" b="1" dirty="0">
                <a:solidFill>
                  <a:srgbClr val="002060"/>
                </a:solidFill>
              </a:rPr>
              <a:t>Direction</a:t>
            </a:r>
            <a:endParaRPr sz="2000" b="1" dirty="0">
              <a:solidFill>
                <a:srgbClr val="002060"/>
              </a:solidFill>
            </a:endParaRPr>
          </a:p>
        </p:txBody>
      </p:sp>
      <p:sp>
        <p:nvSpPr>
          <p:cNvPr id="58" name="TextBox 57"/>
          <p:cNvSpPr txBox="1"/>
          <p:nvPr/>
        </p:nvSpPr>
        <p:spPr>
          <a:xfrm>
            <a:off x="5117761" y="4908236"/>
            <a:ext cx="3753722" cy="960263"/>
          </a:xfrm>
          <a:prstGeom prst="rect">
            <a:avLst/>
          </a:prstGeom>
          <a:noFill/>
        </p:spPr>
        <p:txBody>
          <a:bodyPr wrap="square" lIns="36576" tIns="18288" rIns="36576" bIns="18288" anchor="t">
            <a:spAutoFit/>
          </a:bodyPr>
          <a:lstStyle/>
          <a:p>
            <a:pPr algn="ctr"/>
            <a:r>
              <a:rPr sz="2000" b="0" dirty="0">
                <a:solidFill>
                  <a:srgbClr val="1F2A44"/>
                </a:solidFill>
              </a:rPr>
              <a:t>Use the model as a quick team check-in: </a:t>
            </a:r>
            <a:endParaRPr lang="en-GB" sz="2000" b="0" dirty="0">
              <a:solidFill>
                <a:srgbClr val="1F2A44"/>
              </a:solidFill>
            </a:endParaRPr>
          </a:p>
          <a:p>
            <a:pPr algn="ctr"/>
            <a:r>
              <a:rPr lang="en-GB" sz="2000" b="0" dirty="0">
                <a:solidFill>
                  <a:srgbClr val="1F2A44"/>
                </a:solidFill>
              </a:rPr>
              <a:t>Which</a:t>
            </a:r>
            <a:r>
              <a:rPr sz="2000" b="0" dirty="0">
                <a:solidFill>
                  <a:srgbClr val="1F2A44"/>
                </a:solidFill>
              </a:rPr>
              <a:t> lever needs attention now?</a:t>
            </a:r>
          </a:p>
        </p:txBody>
      </p:sp>
      <p:sp>
        <p:nvSpPr>
          <p:cNvPr id="61" name="TextBox 60"/>
          <p:cNvSpPr txBox="1"/>
          <p:nvPr/>
        </p:nvSpPr>
        <p:spPr>
          <a:xfrm>
            <a:off x="3534156" y="6364224"/>
            <a:ext cx="2697480" cy="252377"/>
          </a:xfrm>
          <a:prstGeom prst="rect">
            <a:avLst/>
          </a:prstGeom>
          <a:noFill/>
        </p:spPr>
        <p:txBody>
          <a:bodyPr wrap="square" lIns="36576" tIns="18288" rIns="36576" bIns="18288" anchor="t">
            <a:spAutoFit/>
          </a:bodyPr>
          <a:lstStyle/>
          <a:p>
            <a:pPr algn="l"/>
            <a:r>
              <a:rPr sz="1400" b="1" dirty="0">
                <a:solidFill>
                  <a:srgbClr val="002060"/>
                </a:solidFill>
              </a:rPr>
              <a:t>Source: Firth-Cozens, Jenny (1998)</a:t>
            </a:r>
          </a:p>
        </p:txBody>
      </p:sp>
    </p:spTree>
    <p:extLst>
      <p:ext uri="{BB962C8B-B14F-4D97-AF65-F5344CB8AC3E}">
        <p14:creationId xmlns:p14="http://schemas.microsoft.com/office/powerpoint/2010/main" val="175279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4" grpId="0"/>
      <p:bldP spid="45" grpId="0"/>
      <p:bldP spid="49" grpId="0"/>
      <p:bldP spid="50" grpId="0"/>
      <p:bldP spid="54" grpId="0"/>
      <p:bldP spid="5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0646" y="952727"/>
            <a:ext cx="6707188" cy="535531"/>
          </a:xfrm>
        </p:spPr>
        <p:txBody>
          <a:bodyPr/>
          <a:lstStyle/>
          <a:p>
            <a:r>
              <a:rPr lang="en-GB" sz="3200" b="1" noProof="0" dirty="0">
                <a:solidFill>
                  <a:schemeClr val="tx2">
                    <a:lumMod val="90000"/>
                    <a:lumOff val="10000"/>
                  </a:schemeClr>
                </a:solidFill>
                <a:latin typeface="+mn-lt"/>
              </a:rPr>
              <a:t>Managing Former Peers</a:t>
            </a:r>
          </a:p>
        </p:txBody>
      </p:sp>
      <p:sp>
        <p:nvSpPr>
          <p:cNvPr id="7" name="TextBox 6">
            <a:extLst>
              <a:ext uri="{FF2B5EF4-FFF2-40B4-BE49-F238E27FC236}">
                <a16:creationId xmlns:a16="http://schemas.microsoft.com/office/drawing/2014/main" id="{011DCE96-0B89-CB61-C49D-C9AF675382B1}"/>
              </a:ext>
            </a:extLst>
          </p:cNvPr>
          <p:cNvSpPr txBox="1"/>
          <p:nvPr/>
        </p:nvSpPr>
        <p:spPr>
          <a:xfrm>
            <a:off x="2002521" y="1709671"/>
            <a:ext cx="7772400" cy="320040"/>
          </a:xfrm>
          <a:prstGeom prst="rect">
            <a:avLst/>
          </a:prstGeom>
          <a:noFill/>
        </p:spPr>
        <p:txBody>
          <a:bodyPr wrap="square" lIns="45720" rIns="45720" anchor="t">
            <a:noAutofit/>
          </a:bodyPr>
          <a:lstStyle/>
          <a:p>
            <a:r>
              <a:rPr lang="en-GB" sz="2400" b="0" noProof="0" dirty="0">
                <a:solidFill>
                  <a:schemeClr val="tx2">
                    <a:lumMod val="90000"/>
                    <a:lumOff val="10000"/>
                  </a:schemeClr>
                </a:solidFill>
              </a:rPr>
              <a:t>Reset the relationship without losing trust</a:t>
            </a:r>
          </a:p>
        </p:txBody>
      </p:sp>
      <p:sp>
        <p:nvSpPr>
          <p:cNvPr id="9" name="TextBox 8">
            <a:extLst>
              <a:ext uri="{FF2B5EF4-FFF2-40B4-BE49-F238E27FC236}">
                <a16:creationId xmlns:a16="http://schemas.microsoft.com/office/drawing/2014/main" id="{1C1CE9E0-7DDA-0114-7D44-1C8544314116}"/>
              </a:ext>
            </a:extLst>
          </p:cNvPr>
          <p:cNvSpPr txBox="1"/>
          <p:nvPr/>
        </p:nvSpPr>
        <p:spPr>
          <a:xfrm>
            <a:off x="431635" y="2490918"/>
            <a:ext cx="640080" cy="594360"/>
          </a:xfrm>
          <a:prstGeom prst="rect">
            <a:avLst/>
          </a:prstGeom>
          <a:noFill/>
        </p:spPr>
        <p:txBody>
          <a:bodyPr wrap="square" lIns="45720" rIns="45720" anchor="ctr">
            <a:noAutofit/>
          </a:bodyPr>
          <a:lstStyle/>
          <a:p>
            <a:pPr algn="ctr"/>
            <a:r>
              <a:rPr lang="en-GB" sz="4200" b="1" noProof="0" dirty="0">
                <a:solidFill>
                  <a:srgbClr val="70AD47"/>
                </a:solidFill>
                <a:latin typeface="Aptos Display"/>
              </a:rPr>
              <a:t>1</a:t>
            </a:r>
          </a:p>
        </p:txBody>
      </p:sp>
      <p:sp>
        <p:nvSpPr>
          <p:cNvPr id="11" name="TextBox 10">
            <a:extLst>
              <a:ext uri="{FF2B5EF4-FFF2-40B4-BE49-F238E27FC236}">
                <a16:creationId xmlns:a16="http://schemas.microsoft.com/office/drawing/2014/main" id="{79324820-81FA-3E93-19DB-6BA0A94E78B4}"/>
              </a:ext>
            </a:extLst>
          </p:cNvPr>
          <p:cNvSpPr txBox="1"/>
          <p:nvPr/>
        </p:nvSpPr>
        <p:spPr>
          <a:xfrm>
            <a:off x="1077142" y="2588667"/>
            <a:ext cx="2743200" cy="347472"/>
          </a:xfrm>
          <a:prstGeom prst="rect">
            <a:avLst/>
          </a:prstGeom>
          <a:noFill/>
        </p:spPr>
        <p:txBody>
          <a:bodyPr wrap="square" lIns="45720" rIns="45720" anchor="t">
            <a:noAutofit/>
          </a:bodyPr>
          <a:lstStyle/>
          <a:p>
            <a:r>
              <a:rPr lang="en-GB" sz="2400" b="1" noProof="0" dirty="0">
                <a:solidFill>
                  <a:srgbClr val="002060"/>
                </a:solidFill>
              </a:rPr>
              <a:t>Reset Early</a:t>
            </a:r>
          </a:p>
        </p:txBody>
      </p:sp>
      <p:sp>
        <p:nvSpPr>
          <p:cNvPr id="13" name="TextBox 12">
            <a:extLst>
              <a:ext uri="{FF2B5EF4-FFF2-40B4-BE49-F238E27FC236}">
                <a16:creationId xmlns:a16="http://schemas.microsoft.com/office/drawing/2014/main" id="{0A7B1D8C-0740-A862-F690-9918D0030E02}"/>
              </a:ext>
            </a:extLst>
          </p:cNvPr>
          <p:cNvSpPr txBox="1"/>
          <p:nvPr/>
        </p:nvSpPr>
        <p:spPr>
          <a:xfrm>
            <a:off x="3053768" y="2646366"/>
            <a:ext cx="5760720" cy="438912"/>
          </a:xfrm>
          <a:prstGeom prst="rect">
            <a:avLst/>
          </a:prstGeom>
          <a:noFill/>
        </p:spPr>
        <p:txBody>
          <a:bodyPr wrap="square" lIns="45720" rIns="45720" anchor="t">
            <a:noAutofit/>
          </a:bodyPr>
          <a:lstStyle/>
          <a:p>
            <a:r>
              <a:rPr lang="en-GB" sz="2000" noProof="0" dirty="0">
                <a:solidFill>
                  <a:schemeClr val="tx2">
                    <a:lumMod val="90000"/>
                    <a:lumOff val="10000"/>
                  </a:schemeClr>
                </a:solidFill>
              </a:rPr>
              <a:t>Set your expectations early on and involve the team</a:t>
            </a:r>
          </a:p>
        </p:txBody>
      </p:sp>
      <p:sp>
        <p:nvSpPr>
          <p:cNvPr id="15" name="TextBox 14">
            <a:extLst>
              <a:ext uri="{FF2B5EF4-FFF2-40B4-BE49-F238E27FC236}">
                <a16:creationId xmlns:a16="http://schemas.microsoft.com/office/drawing/2014/main" id="{6455873E-C1F8-B314-FADE-A03AE3D080CC}"/>
              </a:ext>
            </a:extLst>
          </p:cNvPr>
          <p:cNvSpPr txBox="1"/>
          <p:nvPr/>
        </p:nvSpPr>
        <p:spPr>
          <a:xfrm>
            <a:off x="431635" y="3611447"/>
            <a:ext cx="640080" cy="594360"/>
          </a:xfrm>
          <a:prstGeom prst="rect">
            <a:avLst/>
          </a:prstGeom>
          <a:noFill/>
        </p:spPr>
        <p:txBody>
          <a:bodyPr wrap="square" lIns="45720" rIns="45720" anchor="ctr">
            <a:noAutofit/>
          </a:bodyPr>
          <a:lstStyle/>
          <a:p>
            <a:pPr algn="ctr"/>
            <a:r>
              <a:rPr lang="en-GB" sz="4200" b="1" noProof="0" dirty="0">
                <a:solidFill>
                  <a:srgbClr val="1B9EA5"/>
                </a:solidFill>
                <a:latin typeface="Aptos Display"/>
              </a:rPr>
              <a:t>2</a:t>
            </a:r>
          </a:p>
        </p:txBody>
      </p:sp>
      <p:sp>
        <p:nvSpPr>
          <p:cNvPr id="17" name="TextBox 16">
            <a:extLst>
              <a:ext uri="{FF2B5EF4-FFF2-40B4-BE49-F238E27FC236}">
                <a16:creationId xmlns:a16="http://schemas.microsoft.com/office/drawing/2014/main" id="{D4596AB2-777C-E9C9-52FB-B9E3E2D8D320}"/>
              </a:ext>
            </a:extLst>
          </p:cNvPr>
          <p:cNvSpPr txBox="1"/>
          <p:nvPr/>
        </p:nvSpPr>
        <p:spPr>
          <a:xfrm>
            <a:off x="991040" y="3726488"/>
            <a:ext cx="2743200" cy="347472"/>
          </a:xfrm>
          <a:prstGeom prst="rect">
            <a:avLst/>
          </a:prstGeom>
          <a:noFill/>
        </p:spPr>
        <p:txBody>
          <a:bodyPr wrap="square" lIns="45720" rIns="45720" anchor="t">
            <a:noAutofit/>
          </a:bodyPr>
          <a:lstStyle/>
          <a:p>
            <a:r>
              <a:rPr lang="en-GB" sz="2400" b="1" noProof="0" dirty="0">
                <a:solidFill>
                  <a:srgbClr val="002060"/>
                </a:solidFill>
              </a:rPr>
              <a:t>Use Insight Well</a:t>
            </a:r>
          </a:p>
        </p:txBody>
      </p:sp>
      <p:sp>
        <p:nvSpPr>
          <p:cNvPr id="19" name="TextBox 18">
            <a:extLst>
              <a:ext uri="{FF2B5EF4-FFF2-40B4-BE49-F238E27FC236}">
                <a16:creationId xmlns:a16="http://schemas.microsoft.com/office/drawing/2014/main" id="{E5DAA02A-898D-2362-2DFA-6F287CF0A27B}"/>
              </a:ext>
            </a:extLst>
          </p:cNvPr>
          <p:cNvSpPr txBox="1"/>
          <p:nvPr/>
        </p:nvSpPr>
        <p:spPr>
          <a:xfrm>
            <a:off x="3335817" y="3766895"/>
            <a:ext cx="5196623" cy="438912"/>
          </a:xfrm>
          <a:prstGeom prst="rect">
            <a:avLst/>
          </a:prstGeom>
          <a:noFill/>
        </p:spPr>
        <p:txBody>
          <a:bodyPr wrap="square" lIns="45720" rIns="45720" anchor="t">
            <a:noAutofit/>
          </a:bodyPr>
          <a:lstStyle/>
          <a:p>
            <a:pPr algn="ctr"/>
            <a:r>
              <a:rPr lang="en-GB" sz="2000" b="0" noProof="0" dirty="0">
                <a:solidFill>
                  <a:srgbClr val="1F2A44"/>
                </a:solidFill>
              </a:rPr>
              <a:t>Your knowledge of the team is an advantage</a:t>
            </a:r>
          </a:p>
        </p:txBody>
      </p:sp>
      <p:sp>
        <p:nvSpPr>
          <p:cNvPr id="23" name="TextBox 22">
            <a:extLst>
              <a:ext uri="{FF2B5EF4-FFF2-40B4-BE49-F238E27FC236}">
                <a16:creationId xmlns:a16="http://schemas.microsoft.com/office/drawing/2014/main" id="{B5A24083-9676-95D3-1EB7-FEB51FC7D0AF}"/>
              </a:ext>
            </a:extLst>
          </p:cNvPr>
          <p:cNvSpPr txBox="1"/>
          <p:nvPr/>
        </p:nvSpPr>
        <p:spPr>
          <a:xfrm>
            <a:off x="401930" y="4797152"/>
            <a:ext cx="640080" cy="594360"/>
          </a:xfrm>
          <a:prstGeom prst="rect">
            <a:avLst/>
          </a:prstGeom>
          <a:noFill/>
        </p:spPr>
        <p:txBody>
          <a:bodyPr wrap="square" lIns="45720" rIns="45720" anchor="ctr">
            <a:noAutofit/>
          </a:bodyPr>
          <a:lstStyle/>
          <a:p>
            <a:pPr algn="ctr"/>
            <a:r>
              <a:rPr lang="en-GB" sz="4200" b="1" noProof="0" dirty="0">
                <a:solidFill>
                  <a:srgbClr val="002060"/>
                </a:solidFill>
                <a:latin typeface="Aptos Display"/>
              </a:rPr>
              <a:t>3</a:t>
            </a:r>
          </a:p>
        </p:txBody>
      </p:sp>
      <p:sp>
        <p:nvSpPr>
          <p:cNvPr id="26" name="TextBox 25">
            <a:extLst>
              <a:ext uri="{FF2B5EF4-FFF2-40B4-BE49-F238E27FC236}">
                <a16:creationId xmlns:a16="http://schemas.microsoft.com/office/drawing/2014/main" id="{07201B47-B2CB-DACC-CC81-825442D42D80}"/>
              </a:ext>
            </a:extLst>
          </p:cNvPr>
          <p:cNvSpPr txBox="1"/>
          <p:nvPr/>
        </p:nvSpPr>
        <p:spPr>
          <a:xfrm>
            <a:off x="1033640" y="4850635"/>
            <a:ext cx="2743200" cy="347472"/>
          </a:xfrm>
          <a:prstGeom prst="rect">
            <a:avLst/>
          </a:prstGeom>
          <a:noFill/>
        </p:spPr>
        <p:txBody>
          <a:bodyPr wrap="square" lIns="45720" rIns="45720" anchor="t">
            <a:noAutofit/>
          </a:bodyPr>
          <a:lstStyle/>
          <a:p>
            <a:r>
              <a:rPr lang="en-GB" sz="2400" b="1" noProof="0" dirty="0">
                <a:solidFill>
                  <a:srgbClr val="002060"/>
                </a:solidFill>
              </a:rPr>
              <a:t>Move on</a:t>
            </a:r>
          </a:p>
        </p:txBody>
      </p:sp>
      <p:sp>
        <p:nvSpPr>
          <p:cNvPr id="29" name="TextBox 28">
            <a:extLst>
              <a:ext uri="{FF2B5EF4-FFF2-40B4-BE49-F238E27FC236}">
                <a16:creationId xmlns:a16="http://schemas.microsoft.com/office/drawing/2014/main" id="{065F4F78-D50A-6DCC-AC54-8269A643E20E}"/>
              </a:ext>
            </a:extLst>
          </p:cNvPr>
          <p:cNvSpPr txBox="1"/>
          <p:nvPr/>
        </p:nvSpPr>
        <p:spPr>
          <a:xfrm>
            <a:off x="2633442" y="4910734"/>
            <a:ext cx="6510558" cy="438912"/>
          </a:xfrm>
          <a:prstGeom prst="rect">
            <a:avLst/>
          </a:prstGeom>
          <a:noFill/>
        </p:spPr>
        <p:txBody>
          <a:bodyPr wrap="square" lIns="45720" rIns="45720" anchor="t">
            <a:noAutofit/>
          </a:bodyPr>
          <a:lstStyle/>
          <a:p>
            <a:r>
              <a:rPr lang="en-GB" sz="2000" noProof="0" dirty="0">
                <a:solidFill>
                  <a:schemeClr val="tx2">
                    <a:lumMod val="90000"/>
                    <a:lumOff val="10000"/>
                  </a:schemeClr>
                </a:solidFill>
                <a:latin typeface="Calibri" pitchFamily="34" charset="0"/>
                <a:ea typeface="Calibri" pitchFamily="34" charset="-122"/>
                <a:cs typeface="Calibri" pitchFamily="34" charset="-120"/>
              </a:rPr>
              <a:t>Focus forward on the team’s purpose</a:t>
            </a:r>
            <a:endParaRPr lang="en-GB" sz="2000" b="0" noProof="0" dirty="0">
              <a:solidFill>
                <a:schemeClr val="tx2">
                  <a:lumMod val="90000"/>
                  <a:lumOff val="10000"/>
                </a:schemeClr>
              </a:solidFill>
            </a:endParaRPr>
          </a:p>
        </p:txBody>
      </p:sp>
    </p:spTree>
    <p:extLst>
      <p:ext uri="{BB962C8B-B14F-4D97-AF65-F5344CB8AC3E}">
        <p14:creationId xmlns:p14="http://schemas.microsoft.com/office/powerpoint/2010/main" val="20819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17" grpId="0"/>
      <p:bldP spid="19" grpId="0"/>
      <p:bldP spid="23" grpId="0"/>
      <p:bldP spid="26" grpId="0"/>
      <p:bldP spid="2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426791-EA91-26B6-7E20-F6F8AE95C555}"/>
              </a:ext>
            </a:extLst>
          </p:cNvPr>
          <p:cNvSpPr txBox="1"/>
          <p:nvPr/>
        </p:nvSpPr>
        <p:spPr>
          <a:xfrm>
            <a:off x="416944" y="785943"/>
            <a:ext cx="7955279" cy="502920"/>
          </a:xfrm>
          <a:prstGeom prst="rect">
            <a:avLst/>
          </a:prstGeom>
          <a:noFill/>
        </p:spPr>
        <p:txBody>
          <a:bodyPr wrap="square" lIns="45720" rIns="45720" anchor="t">
            <a:noAutofit/>
          </a:bodyPr>
          <a:lstStyle/>
          <a:p>
            <a:r>
              <a:rPr lang="en-GB" sz="2800" b="1" noProof="0" dirty="0">
                <a:solidFill>
                  <a:srgbClr val="002060"/>
                </a:solidFill>
              </a:rPr>
              <a:t>Managing Young People</a:t>
            </a:r>
          </a:p>
        </p:txBody>
      </p:sp>
      <p:sp>
        <p:nvSpPr>
          <p:cNvPr id="8" name="Rectangle 7">
            <a:extLst>
              <a:ext uri="{FF2B5EF4-FFF2-40B4-BE49-F238E27FC236}">
                <a16:creationId xmlns:a16="http://schemas.microsoft.com/office/drawing/2014/main" id="{BC8B445D-3FF7-1B54-70E8-9959E3DA0BF8}"/>
              </a:ext>
            </a:extLst>
          </p:cNvPr>
          <p:cNvSpPr/>
          <p:nvPr/>
        </p:nvSpPr>
        <p:spPr>
          <a:xfrm>
            <a:off x="203887" y="2065863"/>
            <a:ext cx="2788920" cy="3104352"/>
          </a:xfrm>
          <a:prstGeom prst="rect">
            <a:avLst/>
          </a:prstGeom>
          <a:solidFill>
            <a:srgbClr val="EAF2FB"/>
          </a:solidFill>
          <a:ln w="12700">
            <a:solidFill>
              <a:srgbClr val="CFD6E0"/>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noProof="0" dirty="0"/>
          </a:p>
        </p:txBody>
      </p:sp>
      <p:sp>
        <p:nvSpPr>
          <p:cNvPr id="10" name="TextBox 9">
            <a:extLst>
              <a:ext uri="{FF2B5EF4-FFF2-40B4-BE49-F238E27FC236}">
                <a16:creationId xmlns:a16="http://schemas.microsoft.com/office/drawing/2014/main" id="{11E5A212-89EE-5CEE-B4CC-76232336D869}"/>
              </a:ext>
            </a:extLst>
          </p:cNvPr>
          <p:cNvSpPr txBox="1"/>
          <p:nvPr/>
        </p:nvSpPr>
        <p:spPr>
          <a:xfrm>
            <a:off x="341047" y="2301039"/>
            <a:ext cx="2514600" cy="256032"/>
          </a:xfrm>
          <a:prstGeom prst="rect">
            <a:avLst/>
          </a:prstGeom>
          <a:noFill/>
        </p:spPr>
        <p:txBody>
          <a:bodyPr wrap="square" lIns="45720" rIns="45720" anchor="t">
            <a:noAutofit/>
          </a:bodyPr>
          <a:lstStyle/>
          <a:p>
            <a:pPr algn="ctr"/>
            <a:r>
              <a:rPr lang="en-GB" sz="1800" b="1" noProof="0" dirty="0">
                <a:solidFill>
                  <a:srgbClr val="002060"/>
                </a:solidFill>
              </a:rPr>
              <a:t>Step 1: Introduce Them</a:t>
            </a:r>
          </a:p>
        </p:txBody>
      </p:sp>
      <p:sp>
        <p:nvSpPr>
          <p:cNvPr id="12" name="TextBox 11">
            <a:extLst>
              <a:ext uri="{FF2B5EF4-FFF2-40B4-BE49-F238E27FC236}">
                <a16:creationId xmlns:a16="http://schemas.microsoft.com/office/drawing/2014/main" id="{EF6ADD02-2FD6-35D6-34D0-68E80BED8450}"/>
              </a:ext>
            </a:extLst>
          </p:cNvPr>
          <p:cNvSpPr txBox="1"/>
          <p:nvPr/>
        </p:nvSpPr>
        <p:spPr>
          <a:xfrm>
            <a:off x="416944" y="2913677"/>
            <a:ext cx="2468880" cy="292608"/>
          </a:xfrm>
          <a:prstGeom prst="rect">
            <a:avLst/>
          </a:prstGeom>
          <a:noFill/>
        </p:spPr>
        <p:txBody>
          <a:bodyPr wrap="square" lIns="45720" rIns="45720" anchor="t">
            <a:noAutofit/>
          </a:bodyPr>
          <a:lstStyle/>
          <a:p>
            <a:pPr algn="ctr">
              <a:lnSpc>
                <a:spcPct val="150000"/>
              </a:lnSpc>
            </a:pPr>
            <a:r>
              <a:rPr lang="en-GB" sz="1400" noProof="0" dirty="0">
                <a:solidFill>
                  <a:schemeClr val="tx2">
                    <a:lumMod val="90000"/>
                    <a:lumOff val="10000"/>
                  </a:schemeClr>
                </a:solidFill>
                <a:latin typeface="Calibri" pitchFamily="34" charset="0"/>
                <a:ea typeface="Calibri" pitchFamily="34" charset="-122"/>
                <a:cs typeface="Calibri" pitchFamily="34" charset="-120"/>
              </a:rPr>
              <a:t>Welcome pack &amp; induction</a:t>
            </a:r>
          </a:p>
          <a:p>
            <a:pPr algn="ctr">
              <a:lnSpc>
                <a:spcPct val="150000"/>
              </a:lnSpc>
              <a:buSzPct val="100000"/>
            </a:pPr>
            <a:r>
              <a:rPr lang="en-GB" sz="1400" noProof="0" dirty="0">
                <a:solidFill>
                  <a:schemeClr val="tx2">
                    <a:lumMod val="90000"/>
                    <a:lumOff val="10000"/>
                  </a:schemeClr>
                </a:solidFill>
                <a:latin typeface="Calibri" pitchFamily="34" charset="0"/>
                <a:ea typeface="Calibri" pitchFamily="34" charset="-122"/>
                <a:cs typeface="Calibri" pitchFamily="34" charset="-120"/>
              </a:rPr>
              <a:t>Plan a structured first week</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latin typeface="Calibri" pitchFamily="34" charset="0"/>
                <a:ea typeface="Calibri" pitchFamily="34" charset="-122"/>
                <a:cs typeface="Calibri" pitchFamily="34" charset="-120"/>
              </a:rPr>
              <a:t>Pair with a buddy</a:t>
            </a:r>
            <a:endParaRPr lang="en-GB" sz="1400" noProof="0" dirty="0">
              <a:solidFill>
                <a:schemeClr val="tx2">
                  <a:lumMod val="90000"/>
                  <a:lumOff val="10000"/>
                </a:schemeClr>
              </a:solidFill>
            </a:endParaRPr>
          </a:p>
          <a:p>
            <a:pPr algn="ctr"/>
            <a:endParaRPr lang="en-GB" sz="1400" noProof="0" dirty="0">
              <a:solidFill>
                <a:schemeClr val="tx2">
                  <a:lumMod val="90000"/>
                  <a:lumOff val="10000"/>
                </a:schemeClr>
              </a:solidFill>
            </a:endParaRPr>
          </a:p>
          <a:p>
            <a:r>
              <a:rPr lang="en-GB" sz="1400" b="0" noProof="0" dirty="0">
                <a:solidFill>
                  <a:schemeClr val="tx2">
                    <a:lumMod val="90000"/>
                    <a:lumOff val="10000"/>
                  </a:schemeClr>
                </a:solidFill>
              </a:rPr>
              <a:t>Explain: </a:t>
            </a:r>
          </a:p>
          <a:p>
            <a:pPr marL="285750" indent="-285750">
              <a:buFont typeface="Arial" panose="020B0604020202020204" pitchFamily="34" charset="0"/>
              <a:buChar char="•"/>
            </a:pPr>
            <a:r>
              <a:rPr lang="en-GB" sz="1400" b="0" noProof="0" dirty="0">
                <a:solidFill>
                  <a:schemeClr val="tx2">
                    <a:lumMod val="90000"/>
                    <a:lumOff val="10000"/>
                  </a:schemeClr>
                </a:solidFill>
              </a:rPr>
              <a:t>the world of work</a:t>
            </a:r>
          </a:p>
          <a:p>
            <a:pPr marL="285750" indent="-285750">
              <a:buFont typeface="Arial" panose="020B0604020202020204" pitchFamily="34" charset="0"/>
              <a:buChar char="•"/>
            </a:pPr>
            <a:r>
              <a:rPr lang="en-GB" sz="1400" b="0" noProof="0" dirty="0">
                <a:solidFill>
                  <a:schemeClr val="tx2">
                    <a:lumMod val="90000"/>
                    <a:lumOff val="10000"/>
                  </a:schemeClr>
                </a:solidFill>
              </a:rPr>
              <a:t>local culture, values</a:t>
            </a:r>
          </a:p>
          <a:p>
            <a:pPr marL="285750" indent="-285750">
              <a:buFont typeface="Arial" panose="020B0604020202020204" pitchFamily="34" charset="0"/>
              <a:buChar char="•"/>
            </a:pPr>
            <a:r>
              <a:rPr lang="en-GB" sz="1400" b="0" noProof="0" dirty="0">
                <a:solidFill>
                  <a:schemeClr val="tx2">
                    <a:lumMod val="90000"/>
                    <a:lumOff val="10000"/>
                  </a:schemeClr>
                </a:solidFill>
              </a:rPr>
              <a:t>expectations</a:t>
            </a:r>
          </a:p>
          <a:p>
            <a:pPr algn="ctr"/>
            <a:endParaRPr lang="en-GB" sz="1400" b="0" noProof="0" dirty="0">
              <a:solidFill>
                <a:schemeClr val="tx2">
                  <a:lumMod val="90000"/>
                  <a:lumOff val="10000"/>
                </a:schemeClr>
              </a:solidFill>
            </a:endParaRPr>
          </a:p>
        </p:txBody>
      </p:sp>
      <p:sp>
        <p:nvSpPr>
          <p:cNvPr id="14" name="Rectangle 13">
            <a:extLst>
              <a:ext uri="{FF2B5EF4-FFF2-40B4-BE49-F238E27FC236}">
                <a16:creationId xmlns:a16="http://schemas.microsoft.com/office/drawing/2014/main" id="{D3D310B0-CBF6-CDBC-DD2D-C08244F96981}"/>
              </a:ext>
            </a:extLst>
          </p:cNvPr>
          <p:cNvSpPr/>
          <p:nvPr/>
        </p:nvSpPr>
        <p:spPr>
          <a:xfrm>
            <a:off x="3177540" y="2065863"/>
            <a:ext cx="2788920" cy="3104352"/>
          </a:xfrm>
          <a:prstGeom prst="rect">
            <a:avLst/>
          </a:prstGeom>
          <a:solidFill>
            <a:srgbClr val="EAF4E4"/>
          </a:solidFill>
          <a:ln w="12700">
            <a:solidFill>
              <a:srgbClr val="CFD6E0"/>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nSpc>
                <a:spcPct val="120000"/>
              </a:lnSpc>
              <a:buSzPct val="100000"/>
            </a:pPr>
            <a:endParaRPr lang="en-GB" sz="1400" noProof="0" dirty="0">
              <a:solidFill>
                <a:schemeClr val="tx2">
                  <a:lumMod val="90000"/>
                  <a:lumOff val="10000"/>
                </a:schemeClr>
              </a:solidFill>
            </a:endParaRPr>
          </a:p>
        </p:txBody>
      </p:sp>
      <p:sp>
        <p:nvSpPr>
          <p:cNvPr id="16" name="TextBox 15">
            <a:extLst>
              <a:ext uri="{FF2B5EF4-FFF2-40B4-BE49-F238E27FC236}">
                <a16:creationId xmlns:a16="http://schemas.microsoft.com/office/drawing/2014/main" id="{15A93A67-5A4B-5403-8DBB-CFEF0261C364}"/>
              </a:ext>
            </a:extLst>
          </p:cNvPr>
          <p:cNvSpPr txBox="1"/>
          <p:nvPr/>
        </p:nvSpPr>
        <p:spPr>
          <a:xfrm>
            <a:off x="3340282" y="2291904"/>
            <a:ext cx="2514600" cy="256032"/>
          </a:xfrm>
          <a:prstGeom prst="rect">
            <a:avLst/>
          </a:prstGeom>
          <a:noFill/>
        </p:spPr>
        <p:txBody>
          <a:bodyPr wrap="square" lIns="45720" rIns="45720" anchor="t">
            <a:noAutofit/>
          </a:bodyPr>
          <a:lstStyle/>
          <a:p>
            <a:pPr algn="ctr"/>
            <a:r>
              <a:rPr lang="en-GB" sz="1800" b="1" noProof="0" dirty="0">
                <a:solidFill>
                  <a:srgbClr val="002060"/>
                </a:solidFill>
              </a:rPr>
              <a:t>Step 2: Provide Structure</a:t>
            </a:r>
          </a:p>
        </p:txBody>
      </p:sp>
      <p:sp>
        <p:nvSpPr>
          <p:cNvPr id="18" name="TextBox 17">
            <a:extLst>
              <a:ext uri="{FF2B5EF4-FFF2-40B4-BE49-F238E27FC236}">
                <a16:creationId xmlns:a16="http://schemas.microsoft.com/office/drawing/2014/main" id="{A42064EA-811F-9691-6351-CE5B0E3A8E66}"/>
              </a:ext>
            </a:extLst>
          </p:cNvPr>
          <p:cNvSpPr txBox="1"/>
          <p:nvPr/>
        </p:nvSpPr>
        <p:spPr>
          <a:xfrm>
            <a:off x="3337560" y="2913677"/>
            <a:ext cx="2468880" cy="292608"/>
          </a:xfrm>
          <a:prstGeom prst="rect">
            <a:avLst/>
          </a:prstGeom>
          <a:noFill/>
        </p:spPr>
        <p:txBody>
          <a:bodyPr wrap="square" lIns="45720" rIns="45720" anchor="t">
            <a:noAutofit/>
          </a:bodyPr>
          <a:lstStyle/>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Good, clear communication</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Set expectations early</a:t>
            </a:r>
          </a:p>
          <a:p>
            <a:pPr algn="ctr">
              <a:lnSpc>
                <a:spcPct val="150000"/>
              </a:lnSpc>
              <a:buSzPct val="100000"/>
            </a:pPr>
            <a:r>
              <a:rPr lang="en-GB" sz="1400" noProof="0" dirty="0">
                <a:solidFill>
                  <a:srgbClr val="1F2A44"/>
                </a:solidFill>
              </a:rPr>
              <a:t>Give routines</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Regular check-ins </a:t>
            </a: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Build trust</a:t>
            </a:r>
            <a:endParaRPr lang="en-GB" sz="1400" noProof="0" dirty="0">
              <a:solidFill>
                <a:srgbClr val="1F2A44"/>
              </a:solidFill>
            </a:endParaRPr>
          </a:p>
        </p:txBody>
      </p:sp>
      <p:sp>
        <p:nvSpPr>
          <p:cNvPr id="20" name="Rectangle 19">
            <a:extLst>
              <a:ext uri="{FF2B5EF4-FFF2-40B4-BE49-F238E27FC236}">
                <a16:creationId xmlns:a16="http://schemas.microsoft.com/office/drawing/2014/main" id="{808465DF-2536-22C1-E945-B931BEFADAB1}"/>
              </a:ext>
            </a:extLst>
          </p:cNvPr>
          <p:cNvSpPr/>
          <p:nvPr/>
        </p:nvSpPr>
        <p:spPr>
          <a:xfrm>
            <a:off x="6151193" y="2065863"/>
            <a:ext cx="2788920" cy="3104352"/>
          </a:xfrm>
          <a:prstGeom prst="rect">
            <a:avLst/>
          </a:prstGeom>
          <a:solidFill>
            <a:srgbClr val="FEF1E4"/>
          </a:solidFill>
          <a:ln w="12700">
            <a:solidFill>
              <a:srgbClr val="CFD6E0"/>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noProof="0" dirty="0"/>
          </a:p>
        </p:txBody>
      </p:sp>
      <p:sp>
        <p:nvSpPr>
          <p:cNvPr id="22" name="TextBox 21">
            <a:extLst>
              <a:ext uri="{FF2B5EF4-FFF2-40B4-BE49-F238E27FC236}">
                <a16:creationId xmlns:a16="http://schemas.microsoft.com/office/drawing/2014/main" id="{B1DA5A38-5980-EA3A-14B8-B36E032F57BB}"/>
              </a:ext>
            </a:extLst>
          </p:cNvPr>
          <p:cNvSpPr txBox="1"/>
          <p:nvPr/>
        </p:nvSpPr>
        <p:spPr>
          <a:xfrm>
            <a:off x="6051863" y="2286877"/>
            <a:ext cx="2987579" cy="249233"/>
          </a:xfrm>
          <a:prstGeom prst="rect">
            <a:avLst/>
          </a:prstGeom>
          <a:noFill/>
        </p:spPr>
        <p:txBody>
          <a:bodyPr wrap="square" lIns="45720" rIns="45720" anchor="t">
            <a:noAutofit/>
          </a:bodyPr>
          <a:lstStyle/>
          <a:p>
            <a:pPr algn="ctr"/>
            <a:r>
              <a:rPr lang="en-GB" sz="1800" b="1" noProof="0" dirty="0">
                <a:solidFill>
                  <a:srgbClr val="002060"/>
                </a:solidFill>
              </a:rPr>
              <a:t>Step 3: Develop &amp; Support</a:t>
            </a:r>
          </a:p>
        </p:txBody>
      </p:sp>
      <p:sp>
        <p:nvSpPr>
          <p:cNvPr id="24" name="TextBox 23">
            <a:extLst>
              <a:ext uri="{FF2B5EF4-FFF2-40B4-BE49-F238E27FC236}">
                <a16:creationId xmlns:a16="http://schemas.microsoft.com/office/drawing/2014/main" id="{53FFF598-B01D-3A1E-FDE3-6B88DAA20311}"/>
              </a:ext>
            </a:extLst>
          </p:cNvPr>
          <p:cNvSpPr txBox="1"/>
          <p:nvPr/>
        </p:nvSpPr>
        <p:spPr>
          <a:xfrm>
            <a:off x="6311212" y="2949689"/>
            <a:ext cx="2468880" cy="1716470"/>
          </a:xfrm>
          <a:prstGeom prst="rect">
            <a:avLst/>
          </a:prstGeom>
          <a:noFill/>
        </p:spPr>
        <p:txBody>
          <a:bodyPr wrap="square" lIns="45720" rIns="45720" anchor="t">
            <a:noAutofit/>
          </a:bodyPr>
          <a:lstStyle/>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Start gradually, build up</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Review objectives together</a:t>
            </a:r>
            <a:endParaRPr lang="en-GB" sz="1400" noProof="0" dirty="0">
              <a:solidFill>
                <a:schemeClr val="tx2">
                  <a:lumMod val="90000"/>
                  <a:lumOff val="10000"/>
                </a:schemeClr>
              </a:solidFill>
            </a:endParaRPr>
          </a:p>
          <a:p>
            <a:pPr algn="ctr">
              <a:lnSpc>
                <a:spcPct val="150000"/>
              </a:lnSpc>
              <a:buSzPct val="100000"/>
            </a:pPr>
            <a:r>
              <a:rPr lang="en-GB" sz="1400" noProof="0" dirty="0">
                <a:solidFill>
                  <a:schemeClr val="tx2">
                    <a:lumMod val="90000"/>
                    <a:lumOff val="10000"/>
                  </a:schemeClr>
                </a:solidFill>
                <a:ea typeface="Calibri" pitchFamily="34" charset="-122"/>
                <a:cs typeface="Calibri" pitchFamily="34" charset="-120"/>
              </a:rPr>
              <a:t>Mentor and give feedback</a:t>
            </a:r>
          </a:p>
          <a:p>
            <a:pPr algn="ctr">
              <a:lnSpc>
                <a:spcPct val="150000"/>
              </a:lnSpc>
              <a:buSzPct val="100000"/>
            </a:pPr>
            <a:r>
              <a:rPr lang="en-GB" sz="1400" noProof="0" dirty="0">
                <a:solidFill>
                  <a:schemeClr val="tx2">
                    <a:lumMod val="90000"/>
                    <a:lumOff val="10000"/>
                  </a:schemeClr>
                </a:solidFill>
              </a:rPr>
              <a:t>C</a:t>
            </a:r>
            <a:r>
              <a:rPr lang="en-GB" sz="1400" b="0" noProof="0" dirty="0">
                <a:solidFill>
                  <a:schemeClr val="tx2">
                    <a:lumMod val="90000"/>
                    <a:lumOff val="10000"/>
                  </a:schemeClr>
                </a:solidFill>
              </a:rPr>
              <a:t>oaching and </a:t>
            </a:r>
            <a:r>
              <a:rPr lang="en-GB" sz="1400" noProof="0" dirty="0">
                <a:solidFill>
                  <a:schemeClr val="tx2">
                    <a:lumMod val="90000"/>
                    <a:lumOff val="10000"/>
                  </a:schemeClr>
                </a:solidFill>
              </a:rPr>
              <a:t>career pathway</a:t>
            </a:r>
          </a:p>
        </p:txBody>
      </p:sp>
      <p:sp>
        <p:nvSpPr>
          <p:cNvPr id="26" name="TextBox 25">
            <a:extLst>
              <a:ext uri="{FF2B5EF4-FFF2-40B4-BE49-F238E27FC236}">
                <a16:creationId xmlns:a16="http://schemas.microsoft.com/office/drawing/2014/main" id="{5668E383-8BEA-DDCE-9564-B3EA1EF40657}"/>
              </a:ext>
            </a:extLst>
          </p:cNvPr>
          <p:cNvSpPr txBox="1"/>
          <p:nvPr/>
        </p:nvSpPr>
        <p:spPr>
          <a:xfrm>
            <a:off x="3429000" y="5467810"/>
            <a:ext cx="2286000" cy="347472"/>
          </a:xfrm>
          <a:prstGeom prst="rect">
            <a:avLst/>
          </a:prstGeom>
          <a:noFill/>
        </p:spPr>
        <p:txBody>
          <a:bodyPr wrap="square" lIns="45720" rIns="45720" anchor="t">
            <a:noAutofit/>
          </a:bodyPr>
          <a:lstStyle/>
          <a:p>
            <a:pPr algn="ctr"/>
            <a:r>
              <a:rPr lang="en-GB" sz="2200" b="1" noProof="0" dirty="0">
                <a:solidFill>
                  <a:srgbClr val="70AD47"/>
                </a:solidFill>
              </a:rPr>
              <a:t>Why it matters</a:t>
            </a:r>
          </a:p>
        </p:txBody>
      </p:sp>
      <p:sp>
        <p:nvSpPr>
          <p:cNvPr id="28" name="TextBox 27">
            <a:extLst>
              <a:ext uri="{FF2B5EF4-FFF2-40B4-BE49-F238E27FC236}">
                <a16:creationId xmlns:a16="http://schemas.microsoft.com/office/drawing/2014/main" id="{81344552-477D-1F82-6FC0-8A428A1BFA87}"/>
              </a:ext>
            </a:extLst>
          </p:cNvPr>
          <p:cNvSpPr txBox="1"/>
          <p:nvPr/>
        </p:nvSpPr>
        <p:spPr>
          <a:xfrm>
            <a:off x="-274320" y="5934707"/>
            <a:ext cx="9692640" cy="658368"/>
          </a:xfrm>
          <a:prstGeom prst="rect">
            <a:avLst/>
          </a:prstGeom>
          <a:noFill/>
        </p:spPr>
        <p:txBody>
          <a:bodyPr wrap="square" lIns="45720" rIns="45720" anchor="t">
            <a:noAutofit/>
          </a:bodyPr>
          <a:lstStyle/>
          <a:p>
            <a:pPr algn="ctr"/>
            <a:r>
              <a:rPr lang="en-GB" sz="1900" b="0" noProof="0" dirty="0">
                <a:solidFill>
                  <a:srgbClr val="1F2A44"/>
                </a:solidFill>
              </a:rPr>
              <a:t>Many new workers are learning both the task and the norms of working life. </a:t>
            </a:r>
          </a:p>
          <a:p>
            <a:pPr algn="ctr"/>
            <a:r>
              <a:rPr lang="en-GB" sz="1900" b="0" noProof="0" dirty="0">
                <a:solidFill>
                  <a:srgbClr val="1F2A44"/>
                </a:solidFill>
              </a:rPr>
              <a:t>Clear support helps them contribute sooner and safely.</a:t>
            </a:r>
          </a:p>
        </p:txBody>
      </p:sp>
      <p:sp>
        <p:nvSpPr>
          <p:cNvPr id="30" name="TextBox 29">
            <a:extLst>
              <a:ext uri="{FF2B5EF4-FFF2-40B4-BE49-F238E27FC236}">
                <a16:creationId xmlns:a16="http://schemas.microsoft.com/office/drawing/2014/main" id="{5DAC29AB-9845-2C8E-C1FC-8F62E810A8E8}"/>
              </a:ext>
            </a:extLst>
          </p:cNvPr>
          <p:cNvSpPr txBox="1"/>
          <p:nvPr/>
        </p:nvSpPr>
        <p:spPr>
          <a:xfrm>
            <a:off x="-274320" y="1525625"/>
            <a:ext cx="9875520" cy="292608"/>
          </a:xfrm>
          <a:prstGeom prst="rect">
            <a:avLst/>
          </a:prstGeom>
          <a:noFill/>
        </p:spPr>
        <p:txBody>
          <a:bodyPr wrap="square" lIns="45720" rIns="45720" anchor="t">
            <a:noAutofit/>
          </a:bodyPr>
          <a:lstStyle/>
          <a:p>
            <a:pPr algn="ctr"/>
            <a:r>
              <a:rPr lang="en-GB" b="1" noProof="0" dirty="0">
                <a:solidFill>
                  <a:schemeClr val="tx2">
                    <a:lumMod val="90000"/>
                    <a:lumOff val="10000"/>
                  </a:schemeClr>
                </a:solidFill>
              </a:rPr>
              <a:t>Prompt:</a:t>
            </a:r>
            <a:r>
              <a:rPr lang="en-GB" b="0" noProof="0" dirty="0">
                <a:solidFill>
                  <a:schemeClr val="tx2">
                    <a:lumMod val="90000"/>
                    <a:lumOff val="10000"/>
                  </a:schemeClr>
                </a:solidFill>
              </a:rPr>
              <a:t> What did you wish someone had explained when you first started work?</a:t>
            </a:r>
          </a:p>
        </p:txBody>
      </p:sp>
    </p:spTree>
    <p:extLst>
      <p:ext uri="{BB962C8B-B14F-4D97-AF65-F5344CB8AC3E}">
        <p14:creationId xmlns:p14="http://schemas.microsoft.com/office/powerpoint/2010/main" val="109917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6" grpId="0"/>
      <p:bldP spid="18" grpId="0"/>
      <p:bldP spid="22" grpId="0"/>
      <p:bldP spid="24" grpId="0"/>
      <p:bldP spid="3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noProof="0" dirty="0"/>
              <a:t>Performance Management</a:t>
            </a:r>
          </a:p>
        </p:txBody>
      </p:sp>
      <p:sp>
        <p:nvSpPr>
          <p:cNvPr id="4" name="Text Placeholder 3"/>
          <p:cNvSpPr>
            <a:spLocks noGrp="1"/>
          </p:cNvSpPr>
          <p:nvPr>
            <p:ph type="body" sz="quarter" idx="18"/>
          </p:nvPr>
        </p:nvSpPr>
        <p:spPr>
          <a:xfrm>
            <a:off x="2364401" y="3464889"/>
            <a:ext cx="6483445" cy="645698"/>
          </a:xfrm>
        </p:spPr>
        <p:txBody>
          <a:bodyPr/>
          <a:lstStyle/>
          <a:p>
            <a:pPr algn="ctr"/>
            <a:r>
              <a:rPr lang="en-GB" b="1" i="0" noProof="0" dirty="0"/>
              <a:t>What it is</a:t>
            </a:r>
          </a:p>
          <a:p>
            <a:pPr algn="ctr"/>
            <a:r>
              <a:rPr lang="en-GB" b="1" i="0" noProof="0" dirty="0"/>
              <a:t>Why it matters</a:t>
            </a:r>
          </a:p>
          <a:p>
            <a:pPr algn="ctr"/>
            <a:r>
              <a:rPr lang="en-GB" b="1" i="0" noProof="0" dirty="0"/>
              <a:t>What gets in the way</a:t>
            </a:r>
          </a:p>
        </p:txBody>
      </p:sp>
      <p:sp>
        <p:nvSpPr>
          <p:cNvPr id="24" name="TextBox 23">
            <a:extLst>
              <a:ext uri="{FF2B5EF4-FFF2-40B4-BE49-F238E27FC236}">
                <a16:creationId xmlns:a16="http://schemas.microsoft.com/office/drawing/2014/main" id="{827E7B24-8742-AFF6-8EAF-DEA36F01FA7F}"/>
              </a:ext>
            </a:extLst>
          </p:cNvPr>
          <p:cNvSpPr txBox="1"/>
          <p:nvPr/>
        </p:nvSpPr>
        <p:spPr>
          <a:xfrm>
            <a:off x="2987824" y="5259673"/>
            <a:ext cx="2103120" cy="411480"/>
          </a:xfrm>
          <a:prstGeom prst="rect">
            <a:avLst/>
          </a:prstGeom>
          <a:noFill/>
        </p:spPr>
        <p:txBody>
          <a:bodyPr wrap="square" lIns="45720" rIns="45720" anchor="t">
            <a:noAutofit/>
          </a:bodyPr>
          <a:lstStyle/>
          <a:p>
            <a:pPr algn="ctr"/>
            <a:r>
              <a:rPr lang="en-GB" sz="2400" b="1" noProof="0" dirty="0">
                <a:solidFill>
                  <a:srgbClr val="70AD47"/>
                </a:solidFill>
                <a:latin typeface="Aptos Display"/>
              </a:rPr>
              <a:t>Align</a:t>
            </a:r>
          </a:p>
        </p:txBody>
      </p:sp>
      <p:sp>
        <p:nvSpPr>
          <p:cNvPr id="26" name="TextBox 25">
            <a:extLst>
              <a:ext uri="{FF2B5EF4-FFF2-40B4-BE49-F238E27FC236}">
                <a16:creationId xmlns:a16="http://schemas.microsoft.com/office/drawing/2014/main" id="{49F47B58-8D9E-659C-12E5-32F4865FCADF}"/>
              </a:ext>
            </a:extLst>
          </p:cNvPr>
          <p:cNvSpPr txBox="1"/>
          <p:nvPr/>
        </p:nvSpPr>
        <p:spPr>
          <a:xfrm>
            <a:off x="4341088" y="5281849"/>
            <a:ext cx="2103120" cy="411480"/>
          </a:xfrm>
          <a:prstGeom prst="rect">
            <a:avLst/>
          </a:prstGeom>
          <a:noFill/>
        </p:spPr>
        <p:txBody>
          <a:bodyPr wrap="square" lIns="45720" rIns="45720" anchor="t">
            <a:noAutofit/>
          </a:bodyPr>
          <a:lstStyle/>
          <a:p>
            <a:pPr algn="ctr"/>
            <a:r>
              <a:rPr lang="en-GB" sz="2400" b="1" noProof="0" dirty="0">
                <a:solidFill>
                  <a:srgbClr val="1B9EA5"/>
                </a:solidFill>
                <a:latin typeface="Aptos Display"/>
              </a:rPr>
              <a:t>Review</a:t>
            </a:r>
          </a:p>
        </p:txBody>
      </p:sp>
      <p:sp>
        <p:nvSpPr>
          <p:cNvPr id="28" name="TextBox 27">
            <a:extLst>
              <a:ext uri="{FF2B5EF4-FFF2-40B4-BE49-F238E27FC236}">
                <a16:creationId xmlns:a16="http://schemas.microsoft.com/office/drawing/2014/main" id="{2D34EFF5-D43E-737E-03BE-E17AB7304B02}"/>
              </a:ext>
            </a:extLst>
          </p:cNvPr>
          <p:cNvSpPr txBox="1"/>
          <p:nvPr/>
        </p:nvSpPr>
        <p:spPr>
          <a:xfrm>
            <a:off x="5868144" y="5281849"/>
            <a:ext cx="2103120" cy="411480"/>
          </a:xfrm>
          <a:prstGeom prst="rect">
            <a:avLst/>
          </a:prstGeom>
          <a:noFill/>
        </p:spPr>
        <p:txBody>
          <a:bodyPr wrap="square" lIns="45720" rIns="45720" anchor="t">
            <a:noAutofit/>
          </a:bodyPr>
          <a:lstStyle/>
          <a:p>
            <a:pPr algn="ctr"/>
            <a:r>
              <a:rPr lang="en-GB" sz="2400" b="1" noProof="0" dirty="0">
                <a:solidFill>
                  <a:srgbClr val="F28C28"/>
                </a:solidFill>
                <a:latin typeface="Aptos Display"/>
              </a:rPr>
              <a:t>Develop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85315" y="534165"/>
            <a:ext cx="7794802" cy="675672"/>
          </a:xfrm>
        </p:spPr>
        <p:txBody>
          <a:bodyPr/>
          <a:lstStyle/>
          <a:p>
            <a:r>
              <a:rPr lang="en-GB" sz="2800" noProof="0" dirty="0">
                <a:solidFill>
                  <a:schemeClr val="tx2">
                    <a:lumMod val="90000"/>
                    <a:lumOff val="10000"/>
                  </a:schemeClr>
                </a:solidFill>
              </a:rPr>
              <a:t>What is Performance Management?</a:t>
            </a:r>
          </a:p>
        </p:txBody>
      </p:sp>
      <p:sp>
        <p:nvSpPr>
          <p:cNvPr id="7" name="TextBox 6">
            <a:extLst>
              <a:ext uri="{FF2B5EF4-FFF2-40B4-BE49-F238E27FC236}">
                <a16:creationId xmlns:a16="http://schemas.microsoft.com/office/drawing/2014/main" id="{C094E4F9-BAA4-B310-1ADC-65B46364E3FD}"/>
              </a:ext>
            </a:extLst>
          </p:cNvPr>
          <p:cNvSpPr txBox="1"/>
          <p:nvPr/>
        </p:nvSpPr>
        <p:spPr>
          <a:xfrm>
            <a:off x="204265" y="1332485"/>
            <a:ext cx="8748464" cy="1005840"/>
          </a:xfrm>
          <a:prstGeom prst="rect">
            <a:avLst/>
          </a:prstGeom>
          <a:noFill/>
        </p:spPr>
        <p:txBody>
          <a:bodyPr wrap="square" lIns="45720" rIns="45720" anchor="t">
            <a:noAutofit/>
          </a:bodyPr>
          <a:lstStyle/>
          <a:p>
            <a:pPr algn="ctr"/>
            <a:r>
              <a:rPr lang="en-GB" sz="2400" noProof="0" dirty="0">
                <a:solidFill>
                  <a:srgbClr val="002060"/>
                </a:solidFill>
                <a:latin typeface="+mj-lt"/>
              </a:rPr>
              <a:t>Performance management is the continuous process of improving performance by setting goals, reviewing progress and developing people.</a:t>
            </a:r>
          </a:p>
        </p:txBody>
      </p:sp>
      <p:sp>
        <p:nvSpPr>
          <p:cNvPr id="9" name="TextBox 8"/>
          <p:cNvSpPr txBox="1"/>
          <p:nvPr/>
        </p:nvSpPr>
        <p:spPr>
          <a:xfrm>
            <a:off x="-24335" y="2482741"/>
            <a:ext cx="2834640" cy="329184"/>
          </a:xfrm>
          <a:prstGeom prst="rect">
            <a:avLst/>
          </a:prstGeom>
          <a:noFill/>
        </p:spPr>
        <p:txBody>
          <a:bodyPr wrap="square" lIns="45720" rIns="45720" anchor="t">
            <a:noAutofit/>
          </a:bodyPr>
          <a:lstStyle/>
          <a:p>
            <a:pPr algn="ctr"/>
            <a:r>
              <a:rPr lang="en-GB" sz="2000" b="1" noProof="0" dirty="0">
                <a:solidFill>
                  <a:srgbClr val="70AD47"/>
                </a:solidFill>
              </a:rPr>
              <a:t>Align goals</a:t>
            </a:r>
          </a:p>
        </p:txBody>
      </p:sp>
      <p:cxnSp>
        <p:nvCxnSpPr>
          <p:cNvPr id="10" name="Connector 9"/>
          <p:cNvCxnSpPr/>
          <p:nvPr/>
        </p:nvCxnSpPr>
        <p:spPr>
          <a:xfrm>
            <a:off x="204265" y="2875933"/>
            <a:ext cx="2377440" cy="0"/>
          </a:xfrm>
          <a:prstGeom prst="line">
            <a:avLst/>
          </a:prstGeom>
          <a:ln w="25400">
            <a:solidFill>
              <a:srgbClr val="70AD47"/>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4335" y="2932102"/>
            <a:ext cx="2834640" cy="822960"/>
          </a:xfrm>
          <a:prstGeom prst="rect">
            <a:avLst/>
          </a:prstGeom>
          <a:noFill/>
        </p:spPr>
        <p:txBody>
          <a:bodyPr wrap="square" lIns="45720" rIns="45720" anchor="t">
            <a:noAutofit/>
          </a:bodyPr>
          <a:lstStyle/>
          <a:p>
            <a:pPr algn="ctr"/>
            <a:r>
              <a:rPr lang="en-GB" sz="1600" noProof="0" dirty="0">
                <a:solidFill>
                  <a:srgbClr val="1F2A44"/>
                </a:solidFill>
              </a:rPr>
              <a:t>Set individual</a:t>
            </a:r>
            <a:r>
              <a:rPr lang="en-GB" sz="1600" b="0" noProof="0" dirty="0">
                <a:solidFill>
                  <a:srgbClr val="1F2A44"/>
                </a:solidFill>
              </a:rPr>
              <a:t> and team goals connect to organisational strategy</a:t>
            </a:r>
          </a:p>
        </p:txBody>
      </p:sp>
      <p:sp>
        <p:nvSpPr>
          <p:cNvPr id="12" name="TextBox 11"/>
          <p:cNvSpPr txBox="1"/>
          <p:nvPr/>
        </p:nvSpPr>
        <p:spPr>
          <a:xfrm>
            <a:off x="4067944" y="4325281"/>
            <a:ext cx="2834640" cy="329184"/>
          </a:xfrm>
          <a:prstGeom prst="rect">
            <a:avLst/>
          </a:prstGeom>
          <a:noFill/>
        </p:spPr>
        <p:txBody>
          <a:bodyPr wrap="square" lIns="45720" rIns="45720" anchor="t">
            <a:noAutofit/>
          </a:bodyPr>
          <a:lstStyle/>
          <a:p>
            <a:pPr algn="ctr"/>
            <a:r>
              <a:rPr lang="en-GB" sz="2000" b="1" noProof="0" dirty="0">
                <a:solidFill>
                  <a:srgbClr val="1B9EA5"/>
                </a:solidFill>
              </a:rPr>
              <a:t>Review progress</a:t>
            </a:r>
          </a:p>
        </p:txBody>
      </p:sp>
      <p:cxnSp>
        <p:nvCxnSpPr>
          <p:cNvPr id="13" name="Connector 12"/>
          <p:cNvCxnSpPr/>
          <p:nvPr/>
        </p:nvCxnSpPr>
        <p:spPr>
          <a:xfrm>
            <a:off x="4296544" y="4718473"/>
            <a:ext cx="2377440" cy="0"/>
          </a:xfrm>
          <a:prstGeom prst="line">
            <a:avLst/>
          </a:prstGeom>
          <a:ln w="25400">
            <a:solidFill>
              <a:srgbClr val="1B9EA5"/>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085303" y="4777113"/>
            <a:ext cx="2834640" cy="822960"/>
          </a:xfrm>
          <a:prstGeom prst="rect">
            <a:avLst/>
          </a:prstGeom>
          <a:noFill/>
        </p:spPr>
        <p:txBody>
          <a:bodyPr wrap="square" lIns="45720" rIns="45720" anchor="t">
            <a:noAutofit/>
          </a:bodyPr>
          <a:lstStyle/>
          <a:p>
            <a:pPr algn="ctr"/>
            <a:r>
              <a:rPr lang="en-GB" sz="1600" b="0" noProof="0" dirty="0">
                <a:solidFill>
                  <a:srgbClr val="1F2A44"/>
                </a:solidFill>
              </a:rPr>
              <a:t>Managers and staff check evidence, barriers and standards</a:t>
            </a:r>
          </a:p>
        </p:txBody>
      </p:sp>
      <p:sp>
        <p:nvSpPr>
          <p:cNvPr id="15" name="TextBox 14"/>
          <p:cNvSpPr txBox="1"/>
          <p:nvPr/>
        </p:nvSpPr>
        <p:spPr>
          <a:xfrm>
            <a:off x="6264875" y="5329528"/>
            <a:ext cx="2834640" cy="329184"/>
          </a:xfrm>
          <a:prstGeom prst="rect">
            <a:avLst/>
          </a:prstGeom>
          <a:noFill/>
        </p:spPr>
        <p:txBody>
          <a:bodyPr wrap="square" lIns="45720" rIns="45720" anchor="t">
            <a:noAutofit/>
          </a:bodyPr>
          <a:lstStyle/>
          <a:p>
            <a:pPr algn="ctr"/>
            <a:r>
              <a:rPr lang="en-GB" sz="2000" b="1" noProof="0" dirty="0">
                <a:solidFill>
                  <a:srgbClr val="F28C28"/>
                </a:solidFill>
              </a:rPr>
              <a:t>Develop people</a:t>
            </a:r>
          </a:p>
        </p:txBody>
      </p:sp>
      <p:cxnSp>
        <p:nvCxnSpPr>
          <p:cNvPr id="16" name="Connector 15"/>
          <p:cNvCxnSpPr/>
          <p:nvPr/>
        </p:nvCxnSpPr>
        <p:spPr>
          <a:xfrm>
            <a:off x="6493475" y="5722720"/>
            <a:ext cx="2377440" cy="0"/>
          </a:xfrm>
          <a:prstGeom prst="line">
            <a:avLst/>
          </a:prstGeom>
          <a:ln w="25400">
            <a:solidFill>
              <a:srgbClr val="F28C28"/>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320680" y="5786729"/>
            <a:ext cx="2834640" cy="822960"/>
          </a:xfrm>
          <a:prstGeom prst="rect">
            <a:avLst/>
          </a:prstGeom>
          <a:noFill/>
        </p:spPr>
        <p:txBody>
          <a:bodyPr wrap="square" lIns="45720" rIns="45720" anchor="t">
            <a:noAutofit/>
          </a:bodyPr>
          <a:lstStyle/>
          <a:p>
            <a:pPr algn="ctr"/>
            <a:r>
              <a:rPr lang="en-GB" sz="1600" b="0" noProof="0" dirty="0">
                <a:solidFill>
                  <a:srgbClr val="1F2A44"/>
                </a:solidFill>
              </a:rPr>
              <a:t>Knowledge, skills, behaviours and abilities improve through support and feedback</a:t>
            </a:r>
          </a:p>
        </p:txBody>
      </p:sp>
      <p:sp>
        <p:nvSpPr>
          <p:cNvPr id="18" name="TextBox 17"/>
          <p:cNvSpPr txBox="1"/>
          <p:nvPr/>
        </p:nvSpPr>
        <p:spPr>
          <a:xfrm>
            <a:off x="2951534" y="6437268"/>
            <a:ext cx="2651760" cy="228600"/>
          </a:xfrm>
          <a:prstGeom prst="rect">
            <a:avLst/>
          </a:prstGeom>
          <a:noFill/>
        </p:spPr>
        <p:txBody>
          <a:bodyPr wrap="square" lIns="45720" rIns="45720" anchor="t">
            <a:noAutofit/>
          </a:bodyPr>
          <a:lstStyle/>
          <a:p>
            <a:pPr algn="r"/>
            <a:r>
              <a:rPr lang="en-GB" sz="1200" b="1" noProof="0" dirty="0">
                <a:solidFill>
                  <a:srgbClr val="5B6470"/>
                </a:solidFill>
              </a:rPr>
              <a:t>Adapted from Michael Armstrong</a:t>
            </a:r>
          </a:p>
        </p:txBody>
      </p:sp>
      <p:sp>
        <p:nvSpPr>
          <p:cNvPr id="8" name="TextBox 7">
            <a:extLst>
              <a:ext uri="{FF2B5EF4-FFF2-40B4-BE49-F238E27FC236}">
                <a16:creationId xmlns:a16="http://schemas.microsoft.com/office/drawing/2014/main" id="{13E495C5-2BDD-F51D-EFD1-F92734F35675}"/>
              </a:ext>
            </a:extLst>
          </p:cNvPr>
          <p:cNvSpPr txBox="1"/>
          <p:nvPr/>
        </p:nvSpPr>
        <p:spPr>
          <a:xfrm>
            <a:off x="1826869" y="3666913"/>
            <a:ext cx="2834640" cy="329184"/>
          </a:xfrm>
          <a:prstGeom prst="rect">
            <a:avLst/>
          </a:prstGeom>
          <a:noFill/>
        </p:spPr>
        <p:txBody>
          <a:bodyPr wrap="square" lIns="45720" rIns="45720" anchor="t">
            <a:noAutofit/>
          </a:bodyPr>
          <a:lstStyle/>
          <a:p>
            <a:pPr algn="ctr"/>
            <a:r>
              <a:rPr lang="en-GB" sz="2000" b="1" noProof="0" dirty="0">
                <a:ln w="0"/>
                <a:solidFill>
                  <a:schemeClr val="accent1"/>
                </a:solidFill>
              </a:rPr>
              <a:t>Plan and Implement</a:t>
            </a:r>
            <a:endParaRPr lang="en-GB" sz="2000" b="1" noProof="0" dirty="0">
              <a:solidFill>
                <a:srgbClr val="70AD47"/>
              </a:solidFill>
            </a:endParaRPr>
          </a:p>
        </p:txBody>
      </p:sp>
      <p:cxnSp>
        <p:nvCxnSpPr>
          <p:cNvPr id="19" name="Connector 9">
            <a:extLst>
              <a:ext uri="{FF2B5EF4-FFF2-40B4-BE49-F238E27FC236}">
                <a16:creationId xmlns:a16="http://schemas.microsoft.com/office/drawing/2014/main" id="{853D90A7-B811-A8BA-D5A7-B103AF896ED1}"/>
              </a:ext>
            </a:extLst>
          </p:cNvPr>
          <p:cNvCxnSpPr/>
          <p:nvPr/>
        </p:nvCxnSpPr>
        <p:spPr>
          <a:xfrm>
            <a:off x="2055469" y="4075229"/>
            <a:ext cx="2377440" cy="0"/>
          </a:xfrm>
          <a:prstGeom prst="line">
            <a:avLst/>
          </a:prstGeom>
          <a:ln w="25400">
            <a:solidFill>
              <a:schemeClr val="tx2"/>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569017DE-85F8-B641-25FB-978614B672F6}"/>
              </a:ext>
            </a:extLst>
          </p:cNvPr>
          <p:cNvSpPr txBox="1"/>
          <p:nvPr/>
        </p:nvSpPr>
        <p:spPr>
          <a:xfrm>
            <a:off x="1785315" y="4078393"/>
            <a:ext cx="2834640" cy="822960"/>
          </a:xfrm>
          <a:prstGeom prst="rect">
            <a:avLst/>
          </a:prstGeom>
          <a:noFill/>
        </p:spPr>
        <p:txBody>
          <a:bodyPr wrap="square" lIns="45720" rIns="45720" anchor="t">
            <a:noAutofit/>
          </a:bodyPr>
          <a:lstStyle/>
          <a:p>
            <a:pPr algn="ctr"/>
            <a:r>
              <a:rPr lang="en-GB" sz="1600" noProof="0" dirty="0">
                <a:solidFill>
                  <a:schemeClr val="tx2">
                    <a:lumMod val="90000"/>
                    <a:lumOff val="10000"/>
                  </a:schemeClr>
                </a:solidFill>
              </a:rPr>
              <a:t>planning performance to</a:t>
            </a:r>
          </a:p>
          <a:p>
            <a:pPr algn="ctr"/>
            <a:r>
              <a:rPr lang="en-GB" sz="1600" noProof="0" dirty="0">
                <a:solidFill>
                  <a:schemeClr val="tx2">
                    <a:lumMod val="90000"/>
                    <a:lumOff val="10000"/>
                  </a:schemeClr>
                </a:solidFill>
              </a:rPr>
              <a:t>achieve the goals</a:t>
            </a:r>
            <a:endParaRPr lang="en-GB" sz="1600" b="0" noProof="0" dirty="0">
              <a:solidFill>
                <a:schemeClr val="tx2">
                  <a:lumMod val="90000"/>
                  <a:lumOff val="10000"/>
                </a:schemeClr>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506" y="366597"/>
            <a:ext cx="7794802" cy="675672"/>
          </a:xfrm>
        </p:spPr>
        <p:txBody>
          <a:bodyPr anchor="ctr">
            <a:normAutofit/>
          </a:bodyPr>
          <a:lstStyle/>
          <a:p>
            <a:r>
              <a:rPr lang="en-GB" b="1" noProof="0" dirty="0"/>
              <a:t>Performance Management Cycle</a:t>
            </a:r>
          </a:p>
        </p:txBody>
      </p:sp>
      <p:pic>
        <p:nvPicPr>
          <p:cNvPr id="5" name="Content Placeholder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p:pic>
      <p:pic>
        <p:nvPicPr>
          <p:cNvPr id="3" name="Content Placeholder 4">
            <a:extLst>
              <a:ext uri="{FF2B5EF4-FFF2-40B4-BE49-F238E27FC236}">
                <a16:creationId xmlns:a16="http://schemas.microsoft.com/office/drawing/2014/main" id="{7898F3FA-E961-0B5E-7CB8-27E449F5BB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1025328"/>
            <a:ext cx="5472608" cy="5726945"/>
          </a:xfrm>
          <a:prstGeom prst="rect">
            <a:avLst/>
          </a:prstGeom>
        </p:spPr>
      </p:pic>
    </p:spTree>
    <p:extLst>
      <p:ext uri="{BB962C8B-B14F-4D97-AF65-F5344CB8AC3E}">
        <p14:creationId xmlns:p14="http://schemas.microsoft.com/office/powerpoint/2010/main" val="12646900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338329" y="2081433"/>
            <a:ext cx="5481827" cy="3584448"/>
          </a:xfrm>
        </p:spPr>
        <p:txBody>
          <a:bodyPr wrap="square" lIns="45720" tIns="18288" rIns="18288" bIns="18288" anchor="t">
            <a:normAutofit/>
          </a:bodyPr>
          <a:lstStyle/>
          <a:p>
            <a:pPr lvl="1" algn="l">
              <a:lnSpc>
                <a:spcPct val="150000"/>
              </a:lnSpc>
              <a:spcAft>
                <a:spcPts val="500"/>
              </a:spcAft>
            </a:pPr>
            <a:r>
              <a:rPr lang="en-GB" sz="2000" b="0" noProof="0" dirty="0">
                <a:solidFill>
                  <a:srgbClr val="082143"/>
                </a:solidFill>
                <a:latin typeface="Calibri"/>
              </a:rPr>
              <a:t>Critical for success</a:t>
            </a:r>
          </a:p>
          <a:p>
            <a:pPr lvl="1" algn="l">
              <a:lnSpc>
                <a:spcPct val="150000"/>
              </a:lnSpc>
              <a:spcAft>
                <a:spcPts val="500"/>
              </a:spcAft>
            </a:pPr>
            <a:r>
              <a:rPr lang="en-GB" sz="2000" b="0" noProof="0" dirty="0">
                <a:solidFill>
                  <a:srgbClr val="082143"/>
                </a:solidFill>
                <a:latin typeface="Calibri"/>
              </a:rPr>
              <a:t>Employees know what is expected of them</a:t>
            </a:r>
          </a:p>
          <a:p>
            <a:pPr lvl="1" algn="l">
              <a:lnSpc>
                <a:spcPct val="150000"/>
              </a:lnSpc>
              <a:spcAft>
                <a:spcPts val="500"/>
              </a:spcAft>
            </a:pPr>
            <a:r>
              <a:rPr lang="en-GB" sz="2000" b="0" noProof="0" dirty="0">
                <a:solidFill>
                  <a:srgbClr val="082143"/>
                </a:solidFill>
                <a:latin typeface="Calibri"/>
              </a:rPr>
              <a:t>Motivates staff</a:t>
            </a:r>
          </a:p>
          <a:p>
            <a:pPr lvl="1" algn="l">
              <a:lnSpc>
                <a:spcPct val="150000"/>
              </a:lnSpc>
              <a:spcAft>
                <a:spcPts val="500"/>
              </a:spcAft>
            </a:pPr>
            <a:r>
              <a:rPr lang="en-GB" sz="2000" b="0" noProof="0" dirty="0">
                <a:solidFill>
                  <a:srgbClr val="082143"/>
                </a:solidFill>
                <a:latin typeface="Calibri"/>
              </a:rPr>
              <a:t>Checks staff contributions</a:t>
            </a:r>
          </a:p>
          <a:p>
            <a:pPr lvl="1" algn="l">
              <a:lnSpc>
                <a:spcPct val="150000"/>
              </a:lnSpc>
              <a:spcAft>
                <a:spcPts val="500"/>
              </a:spcAft>
            </a:pPr>
            <a:r>
              <a:rPr lang="en-GB" sz="2000" b="0" noProof="0" dirty="0">
                <a:solidFill>
                  <a:srgbClr val="082143"/>
                </a:solidFill>
                <a:latin typeface="Calibri"/>
              </a:rPr>
              <a:t>Recognises the good work of employees</a:t>
            </a:r>
          </a:p>
          <a:p>
            <a:pPr lvl="1" algn="l">
              <a:lnSpc>
                <a:spcPct val="150000"/>
              </a:lnSpc>
              <a:spcAft>
                <a:spcPts val="500"/>
              </a:spcAft>
            </a:pPr>
            <a:r>
              <a:rPr lang="en-GB" sz="2000" b="0" noProof="0" dirty="0">
                <a:solidFill>
                  <a:srgbClr val="082143"/>
                </a:solidFill>
                <a:latin typeface="Calibri"/>
              </a:rPr>
              <a:t>Delivers tasks quickly and to required standards</a:t>
            </a:r>
          </a:p>
          <a:p>
            <a:pPr lvl="1" algn="l">
              <a:lnSpc>
                <a:spcPct val="150000"/>
              </a:lnSpc>
              <a:spcAft>
                <a:spcPts val="500"/>
              </a:spcAft>
            </a:pPr>
            <a:r>
              <a:rPr lang="en-GB" sz="2000" b="0" noProof="0" dirty="0">
                <a:solidFill>
                  <a:srgbClr val="082143"/>
                </a:solidFill>
                <a:latin typeface="Calibri"/>
              </a:rPr>
              <a:t>Spot and improves poor performance</a:t>
            </a:r>
          </a:p>
        </p:txBody>
      </p:sp>
      <p:sp>
        <p:nvSpPr>
          <p:cNvPr id="2" name="Title 1"/>
          <p:cNvSpPr>
            <a:spLocks noGrp="1"/>
          </p:cNvSpPr>
          <p:nvPr>
            <p:ph type="title"/>
          </p:nvPr>
        </p:nvSpPr>
        <p:spPr>
          <a:xfrm>
            <a:off x="368046" y="1147865"/>
            <a:ext cx="5285232" cy="530352"/>
          </a:xfrm>
        </p:spPr>
        <p:txBody>
          <a:bodyPr wrap="square" lIns="0" tIns="0" rIns="0" bIns="0" anchor="ctr">
            <a:normAutofit/>
          </a:bodyPr>
          <a:lstStyle/>
          <a:p>
            <a:pPr algn="l"/>
            <a:r>
              <a:rPr lang="en-GB" sz="2400" b="1" noProof="0" dirty="0">
                <a:solidFill>
                  <a:srgbClr val="134A86"/>
                </a:solidFill>
                <a:latin typeface="Calibri"/>
              </a:rPr>
              <a:t>Importance of Performance Management</a:t>
            </a:r>
          </a:p>
        </p:txBody>
      </p:sp>
      <p:sp>
        <p:nvSpPr>
          <p:cNvPr id="19" name="Rectangle 18"/>
          <p:cNvSpPr/>
          <p:nvPr/>
        </p:nvSpPr>
        <p:spPr>
          <a:xfrm>
            <a:off x="5893308" y="1340768"/>
            <a:ext cx="3163824" cy="4989909"/>
          </a:xfrm>
          <a:prstGeom prst="rect">
            <a:avLst/>
          </a:prstGeom>
          <a:solidFill>
            <a:srgbClr val="E8F6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Rectangle 19"/>
          <p:cNvSpPr/>
          <p:nvPr/>
        </p:nvSpPr>
        <p:spPr>
          <a:xfrm>
            <a:off x="5820156" y="1340769"/>
            <a:ext cx="45719" cy="498990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1" name="Picture 20" descr="Healthcare manager and colleague discussing performance expectations"/>
          <p:cNvPicPr>
            <a:picLocks noChangeAspect="1"/>
          </p:cNvPicPr>
          <p:nvPr/>
        </p:nvPicPr>
        <p:blipFill>
          <a:blip r:embed="rId3"/>
          <a:stretch>
            <a:fillRect/>
          </a:stretch>
        </p:blipFill>
        <p:spPr>
          <a:xfrm>
            <a:off x="6094476" y="1477929"/>
            <a:ext cx="2743200" cy="4114800"/>
          </a:xfrm>
          <a:prstGeom prst="rect">
            <a:avLst/>
          </a:prstGeom>
        </p:spPr>
      </p:pic>
      <p:sp>
        <p:nvSpPr>
          <p:cNvPr id="22" name="TextBox 21"/>
          <p:cNvSpPr txBox="1"/>
          <p:nvPr/>
        </p:nvSpPr>
        <p:spPr>
          <a:xfrm>
            <a:off x="6094476" y="5665881"/>
            <a:ext cx="2743200" cy="664797"/>
          </a:xfrm>
          <a:prstGeom prst="rect">
            <a:avLst/>
          </a:prstGeom>
          <a:noFill/>
        </p:spPr>
        <p:txBody>
          <a:bodyPr wrap="square" lIns="9144" tIns="9144" rIns="9144" bIns="9144">
            <a:spAutoFit/>
          </a:bodyPr>
          <a:lstStyle/>
          <a:p>
            <a:pPr algn="ctr"/>
            <a:r>
              <a:rPr sz="1400" b="1" i="1" dirty="0">
                <a:solidFill>
                  <a:srgbClr val="4D5866"/>
                </a:solidFill>
                <a:latin typeface="Calibri"/>
              </a:rPr>
              <a:t>Clear </a:t>
            </a:r>
            <a:r>
              <a:rPr sz="1400" b="1" i="1" dirty="0">
                <a:solidFill>
                  <a:schemeClr val="tx2">
                    <a:lumMod val="90000"/>
                    <a:lumOff val="10000"/>
                  </a:schemeClr>
                </a:solidFill>
                <a:latin typeface="Calibri"/>
              </a:rPr>
              <a:t>expectations</a:t>
            </a:r>
            <a:endParaRPr lang="en-GB" sz="1400" b="1" i="1" dirty="0">
              <a:solidFill>
                <a:srgbClr val="4D5866"/>
              </a:solidFill>
              <a:latin typeface="Calibri"/>
            </a:endParaRPr>
          </a:p>
          <a:p>
            <a:pPr algn="ctr"/>
            <a:r>
              <a:rPr lang="en-GB" sz="1400" b="1" i="1" dirty="0">
                <a:solidFill>
                  <a:srgbClr val="4D5866"/>
                </a:solidFill>
                <a:latin typeface="Calibri"/>
              </a:rPr>
              <a:t>Regular</a:t>
            </a:r>
            <a:r>
              <a:rPr sz="1400" b="1" i="1" dirty="0">
                <a:solidFill>
                  <a:srgbClr val="4D5866"/>
                </a:solidFill>
                <a:latin typeface="Calibri"/>
              </a:rPr>
              <a:t> conversations</a:t>
            </a:r>
            <a:endParaRPr lang="en-GB" sz="1400" b="1" i="1" dirty="0">
              <a:solidFill>
                <a:srgbClr val="4D5866"/>
              </a:solidFill>
              <a:latin typeface="Calibri"/>
            </a:endParaRPr>
          </a:p>
          <a:p>
            <a:pPr algn="ctr"/>
            <a:r>
              <a:rPr lang="en-GB" sz="1400" b="1" i="1" dirty="0">
                <a:solidFill>
                  <a:srgbClr val="4D5866"/>
                </a:solidFill>
                <a:latin typeface="Calibri"/>
              </a:rPr>
              <a:t>Better </a:t>
            </a:r>
            <a:r>
              <a:rPr sz="1400" b="1" i="1" dirty="0">
                <a:solidFill>
                  <a:srgbClr val="4D5866"/>
                </a:solidFill>
                <a:latin typeface="Calibri"/>
              </a:rPr>
              <a:t>outcomes</a:t>
            </a:r>
          </a:p>
        </p:txBody>
      </p:sp>
      <p:sp>
        <p:nvSpPr>
          <p:cNvPr id="23" name="Rectangle 22"/>
          <p:cNvSpPr/>
          <p:nvPr/>
        </p:nvSpPr>
        <p:spPr>
          <a:xfrm>
            <a:off x="384048" y="1801954"/>
            <a:ext cx="5102352"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Tree>
    <p:extLst>
      <p:ext uri="{BB962C8B-B14F-4D97-AF65-F5344CB8AC3E}">
        <p14:creationId xmlns:p14="http://schemas.microsoft.com/office/powerpoint/2010/main" val="122490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1628800"/>
            <a:ext cx="7794802" cy="675672"/>
          </a:xfrm>
        </p:spPr>
        <p:txBody>
          <a:bodyPr/>
          <a:lstStyle/>
          <a:p>
            <a:r>
              <a:rPr dirty="0"/>
              <a:t>Factors Affecting Performance</a:t>
            </a:r>
          </a:p>
        </p:txBody>
      </p:sp>
      <p:graphicFrame>
        <p:nvGraphicFramePr>
          <p:cNvPr id="3" name="Table Placeholder 2"/>
          <p:cNvGraphicFramePr>
            <a:graphicFrameLocks noGrp="1"/>
          </p:cNvGraphicFramePr>
          <p:nvPr>
            <p:ph type="tbl" sz="quarter" idx="13"/>
            <p:extLst>
              <p:ext uri="{D42A27DB-BD31-4B8C-83A1-F6EECF244321}">
                <p14:modId xmlns:p14="http://schemas.microsoft.com/office/powerpoint/2010/main" val="4102045089"/>
              </p:ext>
            </p:extLst>
          </p:nvPr>
        </p:nvGraphicFramePr>
        <p:xfrm>
          <a:off x="260456" y="2492896"/>
          <a:ext cx="8657961" cy="2980578"/>
        </p:xfrm>
        <a:graphic>
          <a:graphicData uri="http://schemas.openxmlformats.org/drawingml/2006/table">
            <a:tbl>
              <a:tblPr firstRow="1" bandRow="1">
                <a:tableStyleId>{5C22544A-7EE6-4342-B048-85BDC9FD1C3A}</a:tableStyleId>
              </a:tblPr>
              <a:tblGrid>
                <a:gridCol w="2885987">
                  <a:extLst>
                    <a:ext uri="{9D8B030D-6E8A-4147-A177-3AD203B41FA5}">
                      <a16:colId xmlns:a16="http://schemas.microsoft.com/office/drawing/2014/main" val="20000"/>
                    </a:ext>
                  </a:extLst>
                </a:gridCol>
                <a:gridCol w="2885987">
                  <a:extLst>
                    <a:ext uri="{9D8B030D-6E8A-4147-A177-3AD203B41FA5}">
                      <a16:colId xmlns:a16="http://schemas.microsoft.com/office/drawing/2014/main" val="20001"/>
                    </a:ext>
                  </a:extLst>
                </a:gridCol>
                <a:gridCol w="2885987">
                  <a:extLst>
                    <a:ext uri="{9D8B030D-6E8A-4147-A177-3AD203B41FA5}">
                      <a16:colId xmlns:a16="http://schemas.microsoft.com/office/drawing/2014/main" val="20002"/>
                    </a:ext>
                  </a:extLst>
                </a:gridCol>
              </a:tblGrid>
              <a:tr h="496763">
                <a:tc>
                  <a:txBody>
                    <a:bodyPr/>
                    <a:lstStyle/>
                    <a:p>
                      <a:pPr algn="ctr"/>
                      <a:r>
                        <a:rPr sz="1400" b="1" dirty="0">
                          <a:solidFill>
                            <a:srgbClr val="FFFFFE"/>
                          </a:solidFill>
                        </a:rPr>
                        <a:t>Individual</a:t>
                      </a:r>
                    </a:p>
                  </a:txBody>
                  <a:tcPr marL="68580" marR="68580" marT="34290" marB="34290" anchor="ctr">
                    <a:solidFill>
                      <a:srgbClr val="134A86"/>
                    </a:solidFill>
                  </a:tcPr>
                </a:tc>
                <a:tc>
                  <a:txBody>
                    <a:bodyPr/>
                    <a:lstStyle/>
                    <a:p>
                      <a:pPr algn="ctr"/>
                      <a:r>
                        <a:rPr sz="1400" b="1" dirty="0">
                          <a:solidFill>
                            <a:srgbClr val="FFFFFE"/>
                          </a:solidFill>
                        </a:rPr>
                        <a:t>Organisational</a:t>
                      </a:r>
                    </a:p>
                  </a:txBody>
                  <a:tcPr marL="68580" marR="68580" marT="34290" marB="34290" anchor="ctr">
                    <a:solidFill>
                      <a:srgbClr val="11A1E0"/>
                    </a:solidFill>
                  </a:tcPr>
                </a:tc>
                <a:tc>
                  <a:txBody>
                    <a:bodyPr/>
                    <a:lstStyle/>
                    <a:p>
                      <a:pPr algn="ctr"/>
                      <a:r>
                        <a:rPr sz="1400" b="1">
                          <a:solidFill>
                            <a:srgbClr val="1B1B1B"/>
                          </a:solidFill>
                        </a:rPr>
                        <a:t>Relational</a:t>
                      </a:r>
                    </a:p>
                  </a:txBody>
                  <a:tcPr marL="68580" marR="68580" marT="34290" marB="34290" anchor="ctr">
                    <a:solidFill>
                      <a:srgbClr val="6CC8F4"/>
                    </a:solidFill>
                  </a:tcPr>
                </a:tc>
                <a:extLst>
                  <a:ext uri="{0D108BD9-81ED-4DB2-BD59-A6C34878D82A}">
                    <a16:rowId xmlns:a16="http://schemas.microsoft.com/office/drawing/2014/main" val="10000"/>
                  </a:ext>
                </a:extLst>
              </a:tr>
              <a:tr h="496763">
                <a:tc>
                  <a:txBody>
                    <a:bodyPr/>
                    <a:lstStyle/>
                    <a:p>
                      <a:pPr algn="ctr"/>
                      <a:r>
                        <a:rPr sz="1400" b="0" dirty="0">
                          <a:solidFill>
                            <a:schemeClr val="tx2">
                              <a:lumMod val="90000"/>
                              <a:lumOff val="10000"/>
                            </a:schemeClr>
                          </a:solidFill>
                        </a:rPr>
                        <a:t>Lack of awareness / understanding</a:t>
                      </a:r>
                    </a:p>
                  </a:txBody>
                  <a:tcPr marL="68580" marR="68580" marT="34290" marB="34290" anchor="ctr">
                    <a:solidFill>
                      <a:srgbClr val="C8E3F7"/>
                    </a:solidFill>
                  </a:tcPr>
                </a:tc>
                <a:tc>
                  <a:txBody>
                    <a:bodyPr/>
                    <a:lstStyle/>
                    <a:p>
                      <a:pPr algn="ctr"/>
                      <a:r>
                        <a:rPr sz="1400" b="0" dirty="0">
                          <a:solidFill>
                            <a:schemeClr val="tx2">
                              <a:lumMod val="90000"/>
                              <a:lumOff val="10000"/>
                            </a:schemeClr>
                          </a:solidFill>
                        </a:rPr>
                        <a:t>Organisational change</a:t>
                      </a:r>
                    </a:p>
                  </a:txBody>
                  <a:tcPr marL="68580" marR="68580" marT="34290" marB="34290" anchor="ctr">
                    <a:solidFill>
                      <a:srgbClr val="EAF5FC"/>
                    </a:solidFill>
                  </a:tcPr>
                </a:tc>
                <a:tc>
                  <a:txBody>
                    <a:bodyPr/>
                    <a:lstStyle/>
                    <a:p>
                      <a:pPr algn="ctr"/>
                      <a:r>
                        <a:rPr sz="1400" b="0">
                          <a:solidFill>
                            <a:schemeClr val="tx2">
                              <a:lumMod val="90000"/>
                              <a:lumOff val="10000"/>
                            </a:schemeClr>
                          </a:solidFill>
                        </a:rPr>
                        <a:t>Bullying or harassment</a:t>
                      </a:r>
                    </a:p>
                  </a:txBody>
                  <a:tcPr marL="68580" marR="68580" marT="34290" marB="34290" anchor="ctr">
                    <a:solidFill>
                      <a:srgbClr val="C8E3F7"/>
                    </a:solidFill>
                  </a:tcPr>
                </a:tc>
                <a:extLst>
                  <a:ext uri="{0D108BD9-81ED-4DB2-BD59-A6C34878D82A}">
                    <a16:rowId xmlns:a16="http://schemas.microsoft.com/office/drawing/2014/main" val="10001"/>
                  </a:ext>
                </a:extLst>
              </a:tr>
              <a:tr h="496763">
                <a:tc>
                  <a:txBody>
                    <a:bodyPr/>
                    <a:lstStyle/>
                    <a:p>
                      <a:pPr algn="ctr"/>
                      <a:r>
                        <a:rPr sz="1400" b="0" dirty="0">
                          <a:solidFill>
                            <a:schemeClr val="tx2">
                              <a:lumMod val="90000"/>
                              <a:lumOff val="10000"/>
                            </a:schemeClr>
                          </a:solidFill>
                        </a:rPr>
                        <a:t>Personal circumstances</a:t>
                      </a:r>
                    </a:p>
                  </a:txBody>
                  <a:tcPr marL="68580" marR="68580" marT="34290" marB="34290" anchor="ctr">
                    <a:solidFill>
                      <a:srgbClr val="C8E3F7"/>
                    </a:solidFill>
                  </a:tcPr>
                </a:tc>
                <a:tc>
                  <a:txBody>
                    <a:bodyPr/>
                    <a:lstStyle/>
                    <a:p>
                      <a:pPr algn="ctr"/>
                      <a:r>
                        <a:rPr sz="1400" b="0" dirty="0">
                          <a:solidFill>
                            <a:schemeClr val="tx2">
                              <a:lumMod val="90000"/>
                              <a:lumOff val="10000"/>
                            </a:schemeClr>
                          </a:solidFill>
                        </a:rPr>
                        <a:t>Recruitment &amp; selection issues</a:t>
                      </a:r>
                    </a:p>
                  </a:txBody>
                  <a:tcPr marL="68580" marR="68580" marT="34290" marB="34290" anchor="ctr">
                    <a:solidFill>
                      <a:srgbClr val="EAF5FC"/>
                    </a:solidFill>
                  </a:tcPr>
                </a:tc>
                <a:tc>
                  <a:txBody>
                    <a:bodyPr/>
                    <a:lstStyle/>
                    <a:p>
                      <a:pPr algn="ctr"/>
                      <a:r>
                        <a:rPr sz="1400" b="0">
                          <a:solidFill>
                            <a:schemeClr val="tx2">
                              <a:lumMod val="90000"/>
                              <a:lumOff val="10000"/>
                            </a:schemeClr>
                          </a:solidFill>
                        </a:rPr>
                        <a:t>Poor communication / social exchange</a:t>
                      </a:r>
                    </a:p>
                  </a:txBody>
                  <a:tcPr marL="68580" marR="68580" marT="34290" marB="34290" anchor="ctr">
                    <a:solidFill>
                      <a:srgbClr val="C8E3F7"/>
                    </a:solidFill>
                  </a:tcPr>
                </a:tc>
                <a:extLst>
                  <a:ext uri="{0D108BD9-81ED-4DB2-BD59-A6C34878D82A}">
                    <a16:rowId xmlns:a16="http://schemas.microsoft.com/office/drawing/2014/main" val="10002"/>
                  </a:ext>
                </a:extLst>
              </a:tr>
              <a:tr h="496763">
                <a:tc>
                  <a:txBody>
                    <a:bodyPr/>
                    <a:lstStyle/>
                    <a:p>
                      <a:pPr algn="ctr"/>
                      <a:r>
                        <a:rPr sz="1400" b="0">
                          <a:solidFill>
                            <a:schemeClr val="tx2">
                              <a:lumMod val="90000"/>
                              <a:lumOff val="10000"/>
                            </a:schemeClr>
                          </a:solidFill>
                        </a:rPr>
                        <a:t>Lack of training &amp; development</a:t>
                      </a:r>
                    </a:p>
                  </a:txBody>
                  <a:tcPr marL="68580" marR="68580" marT="34290" marB="34290" anchor="ctr">
                    <a:solidFill>
                      <a:srgbClr val="C8E3F7"/>
                    </a:solidFill>
                  </a:tcPr>
                </a:tc>
                <a:tc>
                  <a:txBody>
                    <a:bodyPr/>
                    <a:lstStyle/>
                    <a:p>
                      <a:pPr algn="ctr"/>
                      <a:r>
                        <a:rPr sz="1400" b="0" dirty="0">
                          <a:solidFill>
                            <a:schemeClr val="tx2">
                              <a:lumMod val="90000"/>
                              <a:lumOff val="10000"/>
                            </a:schemeClr>
                          </a:solidFill>
                        </a:rPr>
                        <a:t>Discrimination, lack of praise or recognition</a:t>
                      </a:r>
                    </a:p>
                  </a:txBody>
                  <a:tcPr marL="68580" marR="68580" marT="34290" marB="34290" anchor="ctr">
                    <a:solidFill>
                      <a:srgbClr val="EAF5FC"/>
                    </a:solidFill>
                  </a:tcPr>
                </a:tc>
                <a:tc>
                  <a:txBody>
                    <a:bodyPr/>
                    <a:lstStyle/>
                    <a:p>
                      <a:pPr algn="ctr"/>
                      <a:r>
                        <a:rPr sz="1400" b="0" dirty="0">
                          <a:solidFill>
                            <a:schemeClr val="tx2">
                              <a:lumMod val="90000"/>
                              <a:lumOff val="10000"/>
                            </a:schemeClr>
                          </a:solidFill>
                        </a:rPr>
                        <a:t>Hostility, misunderstanding, </a:t>
                      </a:r>
                    </a:p>
                  </a:txBody>
                  <a:tcPr marL="68580" marR="68580" marT="34290" marB="34290" anchor="ctr">
                    <a:solidFill>
                      <a:srgbClr val="C8E3F7"/>
                    </a:solidFill>
                  </a:tcPr>
                </a:tc>
                <a:extLst>
                  <a:ext uri="{0D108BD9-81ED-4DB2-BD59-A6C34878D82A}">
                    <a16:rowId xmlns:a16="http://schemas.microsoft.com/office/drawing/2014/main" val="10003"/>
                  </a:ext>
                </a:extLst>
              </a:tr>
              <a:tr h="496763">
                <a:tc gridSpan="3">
                  <a:txBody>
                    <a:bodyPr/>
                    <a:lstStyle/>
                    <a:p>
                      <a:pPr algn="ctr"/>
                      <a:r>
                        <a:rPr lang="en-GB" sz="1400" b="0" dirty="0">
                          <a:solidFill>
                            <a:schemeClr val="tx2">
                              <a:lumMod val="90000"/>
                              <a:lumOff val="10000"/>
                            </a:schemeClr>
                          </a:solidFill>
                        </a:rPr>
                        <a:t>Employee not feeling heard</a:t>
                      </a:r>
                      <a:endParaRPr sz="1400" b="0" dirty="0">
                        <a:solidFill>
                          <a:schemeClr val="tx2">
                            <a:lumMod val="90000"/>
                            <a:lumOff val="10000"/>
                          </a:schemeClr>
                        </a:solidFill>
                      </a:endParaRPr>
                    </a:p>
                  </a:txBody>
                  <a:tcPr marL="68580" marR="68580" marT="34290" marB="34290" anchor="ctr">
                    <a:solidFill>
                      <a:srgbClr val="C8E3F7"/>
                    </a:solidFill>
                  </a:tcPr>
                </a:tc>
                <a:tc hMerge="1">
                  <a:txBody>
                    <a:bodyPr/>
                    <a:lstStyle/>
                    <a:p>
                      <a:pPr algn="ctr"/>
                      <a:endParaRPr sz="1400" b="0" dirty="0">
                        <a:solidFill>
                          <a:srgbClr val="1B1B1B"/>
                        </a:solidFill>
                      </a:endParaRPr>
                    </a:p>
                  </a:txBody>
                  <a:tcPr marL="68580" marR="68580" marT="34290" marB="34290" anchor="ctr">
                    <a:solidFill>
                      <a:srgbClr val="EAF5FC"/>
                    </a:solidFill>
                  </a:tcPr>
                </a:tc>
                <a:tc hMerge="1">
                  <a:txBody>
                    <a:bodyPr/>
                    <a:lstStyle/>
                    <a:p>
                      <a:endParaRPr dirty="0"/>
                    </a:p>
                  </a:txBody>
                  <a:tcPr marL="68580" marR="68580" marT="34290" marB="34290" anchor="ctr">
                    <a:solidFill>
                      <a:srgbClr val="C8E3F7"/>
                    </a:solidFill>
                  </a:tcPr>
                </a:tc>
                <a:extLst>
                  <a:ext uri="{0D108BD9-81ED-4DB2-BD59-A6C34878D82A}">
                    <a16:rowId xmlns:a16="http://schemas.microsoft.com/office/drawing/2014/main" val="2626363116"/>
                  </a:ext>
                </a:extLst>
              </a:tr>
              <a:tr h="496763">
                <a:tc gridSpan="3">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400" dirty="0">
                          <a:solidFill>
                            <a:schemeClr val="tx2">
                              <a:lumMod val="90000"/>
                              <a:lumOff val="10000"/>
                            </a:schemeClr>
                          </a:solidFill>
                        </a:rPr>
                        <a:t>A combination of more than one of the above factors</a:t>
                      </a:r>
                    </a:p>
                  </a:txBody>
                  <a:tcPr marL="68580" marR="68580" marT="34290" marB="34290" anchor="ctr">
                    <a:solidFill>
                      <a:srgbClr val="C8E3F7"/>
                    </a:solidFill>
                  </a:tcPr>
                </a:tc>
                <a:tc hMerge="1">
                  <a:txBody>
                    <a:bodyPr/>
                    <a:lstStyle/>
                    <a:p>
                      <a:pPr algn="ctr"/>
                      <a:endParaRPr sz="1400" b="0" dirty="0">
                        <a:solidFill>
                          <a:srgbClr val="1B1B1B"/>
                        </a:solidFill>
                      </a:endParaRPr>
                    </a:p>
                  </a:txBody>
                  <a:tcPr marL="68580" marR="68580" marT="34290" marB="34290" anchor="ctr">
                    <a:solidFill>
                      <a:srgbClr val="EAF5FC"/>
                    </a:solidFill>
                  </a:tcPr>
                </a:tc>
                <a:tc hMerge="1">
                  <a:txBody>
                    <a:bodyPr/>
                    <a:lstStyle/>
                    <a:p>
                      <a:pPr algn="ctr"/>
                      <a:endParaRPr sz="1400" b="0" dirty="0">
                        <a:solidFill>
                          <a:srgbClr val="1B1B1B"/>
                        </a:solidFill>
                      </a:endParaRPr>
                    </a:p>
                  </a:txBody>
                  <a:tcPr marL="68580" marR="68580" marT="34290" marB="34290" anchor="ctr">
                    <a:solidFill>
                      <a:srgbClr val="C8E3F7"/>
                    </a:solidFill>
                  </a:tcPr>
                </a:tc>
                <a:extLst>
                  <a:ext uri="{0D108BD9-81ED-4DB2-BD59-A6C34878D82A}">
                    <a16:rowId xmlns:a16="http://schemas.microsoft.com/office/drawing/2014/main" val="194259313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1340768"/>
            <a:ext cx="7794802" cy="675672"/>
          </a:xfrm>
        </p:spPr>
        <p:txBody>
          <a:bodyPr anchor="ctr">
            <a:normAutofit/>
          </a:bodyPr>
          <a:lstStyle/>
          <a:p>
            <a:r>
              <a:rPr sz="2400" dirty="0"/>
              <a:t>Identifying a Performance Issue</a:t>
            </a:r>
          </a:p>
        </p:txBody>
      </p:sp>
      <p:graphicFrame>
        <p:nvGraphicFramePr>
          <p:cNvPr id="3" name="Table Placeholder 2"/>
          <p:cNvGraphicFramePr>
            <a:graphicFrameLocks noGrp="1"/>
          </p:cNvGraphicFramePr>
          <p:nvPr>
            <p:ph type="tbl" sz="quarter" idx="13"/>
            <p:extLst>
              <p:ext uri="{D42A27DB-BD31-4B8C-83A1-F6EECF244321}">
                <p14:modId xmlns:p14="http://schemas.microsoft.com/office/powerpoint/2010/main" val="1818433778"/>
              </p:ext>
            </p:extLst>
          </p:nvPr>
        </p:nvGraphicFramePr>
        <p:xfrm>
          <a:off x="243019" y="2204864"/>
          <a:ext cx="8657962" cy="3098302"/>
        </p:xfrm>
        <a:graphic>
          <a:graphicData uri="http://schemas.openxmlformats.org/drawingml/2006/table">
            <a:tbl>
              <a:tblPr firstRow="1" bandRow="1">
                <a:tableStyleId>{5C22544A-7EE6-4342-B048-85BDC9FD1C3A}</a:tableStyleId>
              </a:tblPr>
              <a:tblGrid>
                <a:gridCol w="3056026">
                  <a:extLst>
                    <a:ext uri="{9D8B030D-6E8A-4147-A177-3AD203B41FA5}">
                      <a16:colId xmlns:a16="http://schemas.microsoft.com/office/drawing/2014/main" val="20000"/>
                    </a:ext>
                  </a:extLst>
                </a:gridCol>
                <a:gridCol w="2715628">
                  <a:extLst>
                    <a:ext uri="{9D8B030D-6E8A-4147-A177-3AD203B41FA5}">
                      <a16:colId xmlns:a16="http://schemas.microsoft.com/office/drawing/2014/main" val="20001"/>
                    </a:ext>
                  </a:extLst>
                </a:gridCol>
                <a:gridCol w="2886308">
                  <a:extLst>
                    <a:ext uri="{9D8B030D-6E8A-4147-A177-3AD203B41FA5}">
                      <a16:colId xmlns:a16="http://schemas.microsoft.com/office/drawing/2014/main" val="20002"/>
                    </a:ext>
                  </a:extLst>
                </a:gridCol>
              </a:tblGrid>
              <a:tr h="572930">
                <a:tc>
                  <a:txBody>
                    <a:bodyPr/>
                    <a:lstStyle/>
                    <a:p>
                      <a:pPr algn="ctr"/>
                      <a:r>
                        <a:rPr lang="en-GB" sz="2000" b="1" dirty="0">
                          <a:solidFill>
                            <a:schemeClr val="bg2"/>
                          </a:solidFill>
                        </a:rPr>
                        <a:t>Poor Performance</a:t>
                      </a:r>
                    </a:p>
                  </a:txBody>
                  <a:tcPr marL="144033" marR="144033" marT="72016" marB="72016" anchor="ctr">
                    <a:solidFill>
                      <a:srgbClr val="134A86"/>
                    </a:solidFill>
                  </a:tcPr>
                </a:tc>
                <a:tc>
                  <a:txBody>
                    <a:bodyPr/>
                    <a:lstStyle/>
                    <a:p>
                      <a:pPr algn="ctr"/>
                      <a:r>
                        <a:rPr lang="en-GB" sz="2000" b="1" dirty="0">
                          <a:solidFill>
                            <a:schemeClr val="bg2"/>
                          </a:solidFill>
                        </a:rPr>
                        <a:t>Misconduct</a:t>
                      </a:r>
                    </a:p>
                  </a:txBody>
                  <a:tcPr marL="144033" marR="144033" marT="72016" marB="72016" anchor="ctr">
                    <a:solidFill>
                      <a:srgbClr val="11A1E0"/>
                    </a:solidFill>
                  </a:tcPr>
                </a:tc>
                <a:tc>
                  <a:txBody>
                    <a:bodyPr/>
                    <a:lstStyle/>
                    <a:p>
                      <a:pPr algn="ctr"/>
                      <a:r>
                        <a:rPr lang="en-GB" sz="2000" b="1" dirty="0">
                          <a:solidFill>
                            <a:schemeClr val="bg2"/>
                          </a:solidFill>
                        </a:rPr>
                        <a:t>Attendance</a:t>
                      </a:r>
                    </a:p>
                  </a:txBody>
                  <a:tcPr marL="144033" marR="144033" marT="72016" marB="72016" anchor="ctr">
                    <a:solidFill>
                      <a:srgbClr val="6CC8F4"/>
                    </a:solidFill>
                  </a:tcPr>
                </a:tc>
                <a:extLst>
                  <a:ext uri="{0D108BD9-81ED-4DB2-BD59-A6C34878D82A}">
                    <a16:rowId xmlns:a16="http://schemas.microsoft.com/office/drawing/2014/main" val="10000"/>
                  </a:ext>
                </a:extLst>
              </a:tr>
              <a:tr h="2525372">
                <a:tc>
                  <a:txBody>
                    <a:bodyPr/>
                    <a:lstStyle/>
                    <a:p>
                      <a:pPr algn="ctr">
                        <a:lnSpc>
                          <a:spcPct val="150000"/>
                        </a:lnSpc>
                      </a:pPr>
                      <a:r>
                        <a:rPr lang="en-GB" sz="1600" b="0" dirty="0">
                          <a:solidFill>
                            <a:schemeClr val="tx2">
                              <a:lumMod val="90000"/>
                              <a:lumOff val="10000"/>
                            </a:schemeClr>
                          </a:solidFill>
                        </a:rPr>
                        <a:t>Productivity issues</a:t>
                      </a:r>
                    </a:p>
                    <a:p>
                      <a:pPr algn="ctr">
                        <a:lnSpc>
                          <a:spcPct val="150000"/>
                        </a:lnSpc>
                      </a:pPr>
                      <a:r>
                        <a:rPr lang="en-GB" sz="1600" b="0" dirty="0">
                          <a:solidFill>
                            <a:schemeClr val="tx2">
                              <a:lumMod val="90000"/>
                              <a:lumOff val="10000"/>
                            </a:schemeClr>
                          </a:solidFill>
                        </a:rPr>
                        <a:t>Performance issues</a:t>
                      </a:r>
                    </a:p>
                    <a:p>
                      <a:pPr algn="ctr">
                        <a:lnSpc>
                          <a:spcPct val="150000"/>
                        </a:lnSpc>
                      </a:pPr>
                      <a:r>
                        <a:rPr lang="en-GB" sz="1600" b="0" dirty="0">
                          <a:solidFill>
                            <a:schemeClr val="tx2">
                              <a:lumMod val="90000"/>
                              <a:lumOff val="10000"/>
                            </a:schemeClr>
                          </a:solidFill>
                        </a:rPr>
                        <a:t>Complaints</a:t>
                      </a:r>
                    </a:p>
                    <a:p>
                      <a:pPr algn="ctr">
                        <a:lnSpc>
                          <a:spcPct val="150000"/>
                        </a:lnSpc>
                      </a:pPr>
                      <a:r>
                        <a:rPr lang="en-GB" sz="1600" b="0" dirty="0">
                          <a:solidFill>
                            <a:schemeClr val="tx2">
                              <a:lumMod val="90000"/>
                              <a:lumOff val="10000"/>
                            </a:schemeClr>
                          </a:solidFill>
                        </a:rPr>
                        <a:t>Criticism</a:t>
                      </a:r>
                    </a:p>
                    <a:p>
                      <a:pPr algn="ctr">
                        <a:lnSpc>
                          <a:spcPct val="150000"/>
                        </a:lnSpc>
                      </a:pPr>
                      <a:r>
                        <a:rPr lang="en-GB" sz="1600" b="0" dirty="0">
                          <a:solidFill>
                            <a:schemeClr val="tx2">
                              <a:lumMod val="90000"/>
                              <a:lumOff val="10000"/>
                            </a:schemeClr>
                          </a:solidFill>
                        </a:rPr>
                        <a:t>Manager’s own observations</a:t>
                      </a:r>
                    </a:p>
                    <a:p>
                      <a:pPr algn="ctr">
                        <a:lnSpc>
                          <a:spcPct val="150000"/>
                        </a:lnSpc>
                      </a:pPr>
                      <a:r>
                        <a:rPr lang="en-GB" sz="1600" b="0" dirty="0">
                          <a:solidFill>
                            <a:schemeClr val="tx2">
                              <a:lumMod val="90000"/>
                              <a:lumOff val="10000"/>
                            </a:schemeClr>
                          </a:solidFill>
                        </a:rPr>
                        <a:t>Employee keeps requesting help</a:t>
                      </a:r>
                    </a:p>
                  </a:txBody>
                  <a:tcPr marL="144033" marR="144033" marT="72016" marB="72016" anchor="ctr">
                    <a:solidFill>
                      <a:srgbClr val="C8E3F7"/>
                    </a:solidFill>
                  </a:tcPr>
                </a:tc>
                <a:tc>
                  <a:txBody>
                    <a:bodyPr/>
                    <a:lstStyle/>
                    <a:p>
                      <a:pPr algn="ctr">
                        <a:lnSpc>
                          <a:spcPct val="150000"/>
                        </a:lnSpc>
                      </a:pPr>
                      <a:r>
                        <a:rPr lang="en-GB" sz="1600" b="0" dirty="0">
                          <a:solidFill>
                            <a:schemeClr val="tx2">
                              <a:lumMod val="90000"/>
                              <a:lumOff val="10000"/>
                            </a:schemeClr>
                          </a:solidFill>
                        </a:rPr>
                        <a:t>Rudeness</a:t>
                      </a:r>
                    </a:p>
                    <a:p>
                      <a:pPr algn="ctr">
                        <a:lnSpc>
                          <a:spcPct val="150000"/>
                        </a:lnSpc>
                      </a:pPr>
                      <a:r>
                        <a:rPr lang="en-GB" sz="1600" b="0" dirty="0">
                          <a:solidFill>
                            <a:schemeClr val="tx2">
                              <a:lumMod val="90000"/>
                              <a:lumOff val="10000"/>
                            </a:schemeClr>
                          </a:solidFill>
                        </a:rPr>
                        <a:t>Bullying and harassment</a:t>
                      </a:r>
                    </a:p>
                  </a:txBody>
                  <a:tcPr marL="144033" marR="144033" marT="72016" marB="72016" anchor="ctr">
                    <a:solidFill>
                      <a:srgbClr val="EAF5FC"/>
                    </a:solidFill>
                  </a:tcPr>
                </a:tc>
                <a:tc>
                  <a:txBody>
                    <a:bodyPr/>
                    <a:lstStyle/>
                    <a:p>
                      <a:pPr algn="ctr">
                        <a:lnSpc>
                          <a:spcPct val="150000"/>
                        </a:lnSpc>
                      </a:pPr>
                      <a:r>
                        <a:rPr lang="en-GB" sz="1600" b="0" dirty="0">
                          <a:solidFill>
                            <a:schemeClr val="tx2">
                              <a:lumMod val="90000"/>
                              <a:lumOff val="10000"/>
                            </a:schemeClr>
                          </a:solidFill>
                        </a:rPr>
                        <a:t>Attendance problems</a:t>
                      </a:r>
                    </a:p>
                    <a:p>
                      <a:pPr algn="ctr">
                        <a:lnSpc>
                          <a:spcPct val="150000"/>
                        </a:lnSpc>
                      </a:pPr>
                      <a:r>
                        <a:rPr lang="en-GB" sz="1600" b="0" dirty="0">
                          <a:solidFill>
                            <a:schemeClr val="tx2">
                              <a:lumMod val="90000"/>
                              <a:lumOff val="10000"/>
                            </a:schemeClr>
                          </a:solidFill>
                        </a:rPr>
                        <a:t>(short-term and long-term)</a:t>
                      </a:r>
                    </a:p>
                  </a:txBody>
                  <a:tcPr marL="144033" marR="144033" marT="72016" marB="72016" anchor="ctr">
                    <a:solidFill>
                      <a:srgbClr val="C8E3F7"/>
                    </a:solid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2920" y="742437"/>
            <a:ext cx="6446520" cy="548640"/>
          </a:xfrm>
        </p:spPr>
        <p:txBody>
          <a:bodyPr wrap="square" lIns="0" tIns="0" rIns="0" bIns="0" anchor="t"/>
          <a:lstStyle/>
          <a:p>
            <a:r>
              <a:rPr lang="en-GB" sz="3000" b="1" noProof="0" dirty="0">
                <a:solidFill>
                  <a:srgbClr val="082143"/>
                </a:solidFill>
                <a:latin typeface="Calibri"/>
              </a:rPr>
              <a:t>Addressing Performance Issues</a:t>
            </a:r>
            <a:endParaRPr lang="en-GB" sz="3200" b="1" noProof="0" dirty="0">
              <a:solidFill>
                <a:schemeClr val="tx2">
                  <a:lumMod val="90000"/>
                  <a:lumOff val="10000"/>
                </a:schemeClr>
              </a:solidFill>
              <a:latin typeface="+mn-lt"/>
            </a:endParaRPr>
          </a:p>
        </p:txBody>
      </p:sp>
      <p:sp>
        <p:nvSpPr>
          <p:cNvPr id="6" name="TextBox 5"/>
          <p:cNvSpPr txBox="1"/>
          <p:nvPr/>
        </p:nvSpPr>
        <p:spPr>
          <a:xfrm>
            <a:off x="502920" y="1341133"/>
            <a:ext cx="7790688" cy="283154"/>
          </a:xfrm>
          <a:prstGeom prst="rect">
            <a:avLst/>
          </a:prstGeom>
          <a:noFill/>
        </p:spPr>
        <p:txBody>
          <a:bodyPr wrap="square" lIns="18288" tIns="18288" rIns="18288" bIns="18288" anchor="t">
            <a:spAutoFit/>
          </a:bodyPr>
          <a:lstStyle/>
          <a:p>
            <a:pPr algn="l">
              <a:spcAft>
                <a:spcPts val="0"/>
              </a:spcAft>
            </a:pPr>
            <a:r>
              <a:rPr lang="en-GB" sz="1600" b="0" i="0" noProof="0" dirty="0">
                <a:solidFill>
                  <a:schemeClr val="tx2">
                    <a:lumMod val="90000"/>
                    <a:lumOff val="10000"/>
                  </a:schemeClr>
                </a:solidFill>
                <a:latin typeface="Calibri"/>
              </a:rPr>
              <a:t>A clear conversation flow helps keep the discussion factual, fair and focused on improvement.</a:t>
            </a:r>
          </a:p>
        </p:txBody>
      </p:sp>
      <p:sp>
        <p:nvSpPr>
          <p:cNvPr id="7" name="Rectangle 6"/>
          <p:cNvSpPr/>
          <p:nvPr/>
        </p:nvSpPr>
        <p:spPr>
          <a:xfrm>
            <a:off x="571500" y="1852318"/>
            <a:ext cx="8001000" cy="475488"/>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Rectangle 7"/>
          <p:cNvSpPr/>
          <p:nvPr/>
        </p:nvSpPr>
        <p:spPr>
          <a:xfrm>
            <a:off x="521354" y="1837634"/>
            <a:ext cx="64008" cy="47548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TextBox 8"/>
          <p:cNvSpPr txBox="1"/>
          <p:nvPr/>
        </p:nvSpPr>
        <p:spPr>
          <a:xfrm>
            <a:off x="872642" y="1922895"/>
            <a:ext cx="7452360" cy="313932"/>
          </a:xfrm>
          <a:prstGeom prst="rect">
            <a:avLst/>
          </a:prstGeom>
          <a:noFill/>
        </p:spPr>
        <p:txBody>
          <a:bodyPr wrap="square" lIns="18288" tIns="18288" rIns="18288" bIns="18288" anchor="t">
            <a:spAutoFit/>
          </a:bodyPr>
          <a:lstStyle/>
          <a:p>
            <a:pPr algn="l">
              <a:spcAft>
                <a:spcPts val="0"/>
              </a:spcAft>
            </a:pPr>
            <a:r>
              <a:rPr lang="en-GB" b="1" i="0" noProof="0" dirty="0">
                <a:solidFill>
                  <a:srgbClr val="134A86"/>
                </a:solidFill>
                <a:latin typeface="Calibri"/>
              </a:rPr>
              <a:t>Move from evidence → Impact → Agreed action</a:t>
            </a:r>
          </a:p>
        </p:txBody>
      </p:sp>
      <p:sp>
        <p:nvSpPr>
          <p:cNvPr id="13" name="Oval 12"/>
          <p:cNvSpPr/>
          <p:nvPr/>
        </p:nvSpPr>
        <p:spPr>
          <a:xfrm>
            <a:off x="460043" y="2810863"/>
            <a:ext cx="493776" cy="493776"/>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50" b="1" noProof="0" dirty="0">
                <a:solidFill>
                  <a:srgbClr val="FFFFFF"/>
                </a:solidFill>
                <a:latin typeface="Calibri"/>
              </a:rPr>
              <a:t>01</a:t>
            </a:r>
          </a:p>
        </p:txBody>
      </p:sp>
      <p:sp>
        <p:nvSpPr>
          <p:cNvPr id="14" name="TextBox 13"/>
          <p:cNvSpPr txBox="1"/>
          <p:nvPr/>
        </p:nvSpPr>
        <p:spPr>
          <a:xfrm>
            <a:off x="1101584" y="2751062"/>
            <a:ext cx="1828799" cy="344710"/>
          </a:xfrm>
          <a:prstGeom prst="rect">
            <a:avLst/>
          </a:prstGeom>
          <a:noFill/>
        </p:spPr>
        <p:txBody>
          <a:bodyPr wrap="square" lIns="18288" tIns="18288" rIns="18288" bIns="18288" anchor="t">
            <a:spAutoFit/>
          </a:bodyPr>
          <a:lstStyle/>
          <a:p>
            <a:pPr algn="l">
              <a:spcAft>
                <a:spcPts val="0"/>
              </a:spcAft>
            </a:pPr>
            <a:r>
              <a:rPr lang="en-GB" sz="2000" b="1" i="0" noProof="0" dirty="0">
                <a:solidFill>
                  <a:srgbClr val="082143"/>
                </a:solidFill>
                <a:latin typeface="Calibri"/>
              </a:rPr>
              <a:t>Diagnose</a:t>
            </a:r>
          </a:p>
        </p:txBody>
      </p:sp>
      <p:sp>
        <p:nvSpPr>
          <p:cNvPr id="15" name="TextBox 14"/>
          <p:cNvSpPr txBox="1"/>
          <p:nvPr/>
        </p:nvSpPr>
        <p:spPr>
          <a:xfrm>
            <a:off x="1082737" y="3072788"/>
            <a:ext cx="1828799" cy="252377"/>
          </a:xfrm>
          <a:prstGeom prst="rect">
            <a:avLst/>
          </a:prstGeom>
          <a:noFill/>
        </p:spPr>
        <p:txBody>
          <a:bodyPr wrap="square" lIns="18288" tIns="18288" rIns="18288" bIns="18288" anchor="t">
            <a:spAutoFit/>
          </a:bodyPr>
          <a:lstStyle/>
          <a:p>
            <a:pPr algn="l">
              <a:spcAft>
                <a:spcPts val="0"/>
              </a:spcAft>
            </a:pPr>
            <a:r>
              <a:rPr lang="en-GB" sz="1400" b="0" i="1" noProof="0" dirty="0">
                <a:solidFill>
                  <a:srgbClr val="545E6B"/>
                </a:solidFill>
                <a:latin typeface="Calibri"/>
              </a:rPr>
              <a:t>Clarify the facts</a:t>
            </a:r>
          </a:p>
        </p:txBody>
      </p:sp>
      <p:sp>
        <p:nvSpPr>
          <p:cNvPr id="17" name="TextBox 16"/>
          <p:cNvSpPr txBox="1"/>
          <p:nvPr/>
        </p:nvSpPr>
        <p:spPr>
          <a:xfrm>
            <a:off x="534924" y="3559880"/>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1</a:t>
            </a:r>
          </a:p>
        </p:txBody>
      </p:sp>
      <p:sp>
        <p:nvSpPr>
          <p:cNvPr id="18" name="TextBox 17"/>
          <p:cNvSpPr txBox="1"/>
          <p:nvPr/>
        </p:nvSpPr>
        <p:spPr>
          <a:xfrm>
            <a:off x="896786" y="3574114"/>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What is the problem</a:t>
            </a:r>
          </a:p>
        </p:txBody>
      </p:sp>
      <p:sp>
        <p:nvSpPr>
          <p:cNvPr id="20" name="TextBox 19"/>
          <p:cNvSpPr txBox="1"/>
          <p:nvPr/>
        </p:nvSpPr>
        <p:spPr>
          <a:xfrm>
            <a:off x="521354" y="4273214"/>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2</a:t>
            </a:r>
          </a:p>
        </p:txBody>
      </p:sp>
      <p:sp>
        <p:nvSpPr>
          <p:cNvPr id="21" name="TextBox 20"/>
          <p:cNvSpPr txBox="1"/>
          <p:nvPr/>
        </p:nvSpPr>
        <p:spPr>
          <a:xfrm>
            <a:off x="897603" y="4293779"/>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What is the evidence</a:t>
            </a:r>
          </a:p>
        </p:txBody>
      </p:sp>
      <p:sp>
        <p:nvSpPr>
          <p:cNvPr id="23" name="TextBox 22"/>
          <p:cNvSpPr txBox="1"/>
          <p:nvPr/>
        </p:nvSpPr>
        <p:spPr>
          <a:xfrm>
            <a:off x="521354" y="4998330"/>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3</a:t>
            </a:r>
          </a:p>
        </p:txBody>
      </p:sp>
      <p:sp>
        <p:nvSpPr>
          <p:cNvPr id="24" name="TextBox 23"/>
          <p:cNvSpPr txBox="1"/>
          <p:nvPr/>
        </p:nvSpPr>
        <p:spPr>
          <a:xfrm>
            <a:off x="923593" y="5019698"/>
            <a:ext cx="2377438"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Why you are concerned</a:t>
            </a:r>
          </a:p>
        </p:txBody>
      </p:sp>
      <p:sp>
        <p:nvSpPr>
          <p:cNvPr id="26" name="Oval 25"/>
          <p:cNvSpPr/>
          <p:nvPr/>
        </p:nvSpPr>
        <p:spPr>
          <a:xfrm>
            <a:off x="2915377" y="2813101"/>
            <a:ext cx="493776" cy="493776"/>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50" b="1" noProof="0" dirty="0">
                <a:solidFill>
                  <a:srgbClr val="FFFFFF"/>
                </a:solidFill>
                <a:latin typeface="Calibri"/>
              </a:rPr>
              <a:t>02</a:t>
            </a:r>
          </a:p>
        </p:txBody>
      </p:sp>
      <p:sp>
        <p:nvSpPr>
          <p:cNvPr id="27" name="TextBox 26"/>
          <p:cNvSpPr txBox="1"/>
          <p:nvPr/>
        </p:nvSpPr>
        <p:spPr>
          <a:xfrm>
            <a:off x="3569931" y="2751062"/>
            <a:ext cx="1828799" cy="344710"/>
          </a:xfrm>
          <a:prstGeom prst="rect">
            <a:avLst/>
          </a:prstGeom>
          <a:noFill/>
        </p:spPr>
        <p:txBody>
          <a:bodyPr wrap="square" lIns="18288" tIns="18288" rIns="18288" bIns="18288" anchor="t">
            <a:spAutoFit/>
          </a:bodyPr>
          <a:lstStyle/>
          <a:p>
            <a:pPr algn="l">
              <a:spcAft>
                <a:spcPts val="0"/>
              </a:spcAft>
            </a:pPr>
            <a:r>
              <a:rPr lang="en-GB" sz="2000" b="1" i="0" noProof="0" dirty="0">
                <a:solidFill>
                  <a:srgbClr val="082143"/>
                </a:solidFill>
                <a:latin typeface="Calibri"/>
              </a:rPr>
              <a:t>Understand</a:t>
            </a:r>
          </a:p>
        </p:txBody>
      </p:sp>
      <p:sp>
        <p:nvSpPr>
          <p:cNvPr id="28" name="TextBox 27"/>
          <p:cNvSpPr txBox="1"/>
          <p:nvPr/>
        </p:nvSpPr>
        <p:spPr>
          <a:xfrm>
            <a:off x="3569931" y="3057751"/>
            <a:ext cx="2543755" cy="252377"/>
          </a:xfrm>
          <a:prstGeom prst="rect">
            <a:avLst/>
          </a:prstGeom>
          <a:noFill/>
        </p:spPr>
        <p:txBody>
          <a:bodyPr wrap="square" lIns="18288" tIns="18288" rIns="18288" bIns="18288" anchor="t">
            <a:spAutoFit/>
          </a:bodyPr>
          <a:lstStyle/>
          <a:p>
            <a:pPr algn="l">
              <a:spcAft>
                <a:spcPts val="0"/>
              </a:spcAft>
            </a:pPr>
            <a:r>
              <a:rPr lang="en-GB" sz="1400" b="0" i="1" noProof="0" dirty="0">
                <a:solidFill>
                  <a:srgbClr val="545E6B"/>
                </a:solidFill>
                <a:latin typeface="Calibri"/>
              </a:rPr>
              <a:t>Explore impact and response</a:t>
            </a:r>
          </a:p>
        </p:txBody>
      </p:sp>
      <p:sp>
        <p:nvSpPr>
          <p:cNvPr id="30" name="TextBox 29"/>
          <p:cNvSpPr txBox="1"/>
          <p:nvPr/>
        </p:nvSpPr>
        <p:spPr>
          <a:xfrm>
            <a:off x="3026417" y="3578683"/>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4</a:t>
            </a:r>
          </a:p>
        </p:txBody>
      </p:sp>
      <p:sp>
        <p:nvSpPr>
          <p:cNvPr id="31" name="TextBox 30"/>
          <p:cNvSpPr txBox="1"/>
          <p:nvPr/>
        </p:nvSpPr>
        <p:spPr>
          <a:xfrm>
            <a:off x="3490004" y="3609182"/>
            <a:ext cx="2364647"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Impact/s of the problem</a:t>
            </a:r>
          </a:p>
        </p:txBody>
      </p:sp>
      <p:sp>
        <p:nvSpPr>
          <p:cNvPr id="33" name="TextBox 32"/>
          <p:cNvSpPr txBox="1"/>
          <p:nvPr/>
        </p:nvSpPr>
        <p:spPr>
          <a:xfrm>
            <a:off x="3011389" y="4270197"/>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5</a:t>
            </a:r>
          </a:p>
        </p:txBody>
      </p:sp>
      <p:sp>
        <p:nvSpPr>
          <p:cNvPr id="34" name="TextBox 33"/>
          <p:cNvSpPr txBox="1"/>
          <p:nvPr/>
        </p:nvSpPr>
        <p:spPr>
          <a:xfrm>
            <a:off x="3515673" y="4308628"/>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Employee’s response</a:t>
            </a:r>
          </a:p>
        </p:txBody>
      </p:sp>
      <p:sp>
        <p:nvSpPr>
          <p:cNvPr id="36" name="TextBox 35"/>
          <p:cNvSpPr txBox="1"/>
          <p:nvPr/>
        </p:nvSpPr>
        <p:spPr>
          <a:xfrm>
            <a:off x="3026417" y="4998330"/>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6</a:t>
            </a:r>
          </a:p>
        </p:txBody>
      </p:sp>
      <p:sp>
        <p:nvSpPr>
          <p:cNvPr id="37" name="TextBox 36"/>
          <p:cNvSpPr txBox="1"/>
          <p:nvPr/>
        </p:nvSpPr>
        <p:spPr>
          <a:xfrm>
            <a:off x="3434641" y="5025796"/>
            <a:ext cx="2499014"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What improvement is needed</a:t>
            </a:r>
          </a:p>
        </p:txBody>
      </p:sp>
      <p:sp>
        <p:nvSpPr>
          <p:cNvPr id="39" name="Oval 38"/>
          <p:cNvSpPr/>
          <p:nvPr/>
        </p:nvSpPr>
        <p:spPr>
          <a:xfrm>
            <a:off x="5945867" y="2767975"/>
            <a:ext cx="493776" cy="493776"/>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50" b="1" noProof="0" dirty="0">
                <a:solidFill>
                  <a:srgbClr val="FFFFFF"/>
                </a:solidFill>
                <a:latin typeface="Calibri"/>
              </a:rPr>
              <a:t>03</a:t>
            </a:r>
          </a:p>
        </p:txBody>
      </p:sp>
      <p:sp>
        <p:nvSpPr>
          <p:cNvPr id="40" name="TextBox 39"/>
          <p:cNvSpPr txBox="1"/>
          <p:nvPr/>
        </p:nvSpPr>
        <p:spPr>
          <a:xfrm>
            <a:off x="6614551" y="2764033"/>
            <a:ext cx="2276860" cy="344710"/>
          </a:xfrm>
          <a:prstGeom prst="rect">
            <a:avLst/>
          </a:prstGeom>
          <a:noFill/>
        </p:spPr>
        <p:txBody>
          <a:bodyPr wrap="square" lIns="18288" tIns="18288" rIns="18288" bIns="18288" anchor="t">
            <a:spAutoFit/>
          </a:bodyPr>
          <a:lstStyle/>
          <a:p>
            <a:pPr algn="l">
              <a:spcAft>
                <a:spcPts val="0"/>
              </a:spcAft>
            </a:pPr>
            <a:r>
              <a:rPr lang="en-GB" sz="2000" b="1" i="0" noProof="0" dirty="0">
                <a:solidFill>
                  <a:srgbClr val="082143"/>
                </a:solidFill>
                <a:latin typeface="Calibri"/>
              </a:rPr>
              <a:t>Agree and Review</a:t>
            </a:r>
          </a:p>
        </p:txBody>
      </p:sp>
      <p:sp>
        <p:nvSpPr>
          <p:cNvPr id="41" name="TextBox 40"/>
          <p:cNvSpPr txBox="1"/>
          <p:nvPr/>
        </p:nvSpPr>
        <p:spPr>
          <a:xfrm>
            <a:off x="6637152" y="3072788"/>
            <a:ext cx="2125341" cy="252377"/>
          </a:xfrm>
          <a:prstGeom prst="rect">
            <a:avLst/>
          </a:prstGeom>
          <a:noFill/>
        </p:spPr>
        <p:txBody>
          <a:bodyPr wrap="square" lIns="18288" tIns="18288" rIns="18288" bIns="18288" anchor="t">
            <a:spAutoFit/>
          </a:bodyPr>
          <a:lstStyle/>
          <a:p>
            <a:pPr algn="l">
              <a:spcAft>
                <a:spcPts val="0"/>
              </a:spcAft>
            </a:pPr>
            <a:r>
              <a:rPr lang="en-GB" sz="1400" b="0" i="1" noProof="0" dirty="0">
                <a:solidFill>
                  <a:srgbClr val="545E6B"/>
                </a:solidFill>
                <a:latin typeface="Calibri"/>
              </a:rPr>
              <a:t>Turn insight into action</a:t>
            </a:r>
          </a:p>
        </p:txBody>
      </p:sp>
      <p:sp>
        <p:nvSpPr>
          <p:cNvPr id="43" name="TextBox 42"/>
          <p:cNvSpPr txBox="1"/>
          <p:nvPr/>
        </p:nvSpPr>
        <p:spPr>
          <a:xfrm>
            <a:off x="6016487" y="3566159"/>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7</a:t>
            </a:r>
          </a:p>
        </p:txBody>
      </p:sp>
      <p:sp>
        <p:nvSpPr>
          <p:cNvPr id="44" name="TextBox 43"/>
          <p:cNvSpPr txBox="1"/>
          <p:nvPr/>
        </p:nvSpPr>
        <p:spPr>
          <a:xfrm>
            <a:off x="6423146" y="3589369"/>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Agree a course of action</a:t>
            </a:r>
          </a:p>
        </p:txBody>
      </p:sp>
      <p:sp>
        <p:nvSpPr>
          <p:cNvPr id="46" name="TextBox 45"/>
          <p:cNvSpPr txBox="1"/>
          <p:nvPr/>
        </p:nvSpPr>
        <p:spPr>
          <a:xfrm>
            <a:off x="6005831" y="4278448"/>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8</a:t>
            </a:r>
          </a:p>
        </p:txBody>
      </p:sp>
      <p:sp>
        <p:nvSpPr>
          <p:cNvPr id="47" name="TextBox 46"/>
          <p:cNvSpPr txBox="1"/>
          <p:nvPr/>
        </p:nvSpPr>
        <p:spPr>
          <a:xfrm>
            <a:off x="6423146" y="4307972"/>
            <a:ext cx="1965960"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Set a date for review</a:t>
            </a:r>
          </a:p>
        </p:txBody>
      </p:sp>
      <p:sp>
        <p:nvSpPr>
          <p:cNvPr id="49" name="TextBox 48"/>
          <p:cNvSpPr txBox="1"/>
          <p:nvPr/>
        </p:nvSpPr>
        <p:spPr>
          <a:xfrm>
            <a:off x="5972827" y="4980741"/>
            <a:ext cx="301752" cy="283154"/>
          </a:xfrm>
          <a:prstGeom prst="rect">
            <a:avLst/>
          </a:prstGeom>
          <a:noFill/>
        </p:spPr>
        <p:txBody>
          <a:bodyPr wrap="square" lIns="18288" tIns="18288" rIns="18288" bIns="18288" anchor="t">
            <a:spAutoFit/>
          </a:bodyPr>
          <a:lstStyle/>
          <a:p>
            <a:pPr algn="ctr">
              <a:spcAft>
                <a:spcPts val="0"/>
              </a:spcAft>
            </a:pPr>
            <a:r>
              <a:rPr lang="en-GB" sz="1600" b="1" i="0" noProof="0" dirty="0">
                <a:solidFill>
                  <a:srgbClr val="11A1E0"/>
                </a:solidFill>
                <a:latin typeface="Calibri"/>
              </a:rPr>
              <a:t>9</a:t>
            </a:r>
          </a:p>
        </p:txBody>
      </p:sp>
      <p:sp>
        <p:nvSpPr>
          <p:cNvPr id="50" name="TextBox 49"/>
          <p:cNvSpPr txBox="1"/>
          <p:nvPr/>
        </p:nvSpPr>
        <p:spPr>
          <a:xfrm>
            <a:off x="6307583" y="5011132"/>
            <a:ext cx="3328344" cy="252377"/>
          </a:xfrm>
          <a:prstGeom prst="rect">
            <a:avLst/>
          </a:prstGeom>
          <a:noFill/>
        </p:spPr>
        <p:txBody>
          <a:bodyPr wrap="square" lIns="18288" tIns="18288" rIns="18288" bIns="18288" anchor="t">
            <a:spAutoFit/>
          </a:bodyPr>
          <a:lstStyle/>
          <a:p>
            <a:pPr algn="l">
              <a:spcAft>
                <a:spcPts val="0"/>
              </a:spcAft>
            </a:pPr>
            <a:r>
              <a:rPr lang="en-GB" sz="1400" b="0" i="0" noProof="0" dirty="0">
                <a:solidFill>
                  <a:srgbClr val="082143"/>
                </a:solidFill>
                <a:latin typeface="Calibri"/>
              </a:rPr>
              <a:t>Summarise and check understanding</a:t>
            </a:r>
          </a:p>
        </p:txBody>
      </p:sp>
      <p:sp>
        <p:nvSpPr>
          <p:cNvPr id="52" name="Rectangle 51"/>
          <p:cNvSpPr/>
          <p:nvPr/>
        </p:nvSpPr>
        <p:spPr>
          <a:xfrm>
            <a:off x="823106" y="5703694"/>
            <a:ext cx="7635240" cy="54864"/>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4" name="TextBox 53"/>
          <p:cNvSpPr txBox="1"/>
          <p:nvPr/>
        </p:nvSpPr>
        <p:spPr>
          <a:xfrm>
            <a:off x="649123" y="6096733"/>
            <a:ext cx="7899399" cy="283154"/>
          </a:xfrm>
          <a:prstGeom prst="rect">
            <a:avLst/>
          </a:prstGeom>
          <a:noFill/>
        </p:spPr>
        <p:txBody>
          <a:bodyPr wrap="square" lIns="18288" tIns="18288" rIns="18288" bIns="18288" anchor="t">
            <a:spAutoFit/>
          </a:bodyPr>
          <a:lstStyle/>
          <a:p>
            <a:pPr algn="l">
              <a:spcAft>
                <a:spcPts val="0"/>
              </a:spcAft>
            </a:pPr>
            <a:r>
              <a:rPr lang="en-GB" sz="1600" b="1" i="0" noProof="0" dirty="0">
                <a:solidFill>
                  <a:srgbClr val="134A86"/>
                </a:solidFill>
                <a:latin typeface="Calibri"/>
              </a:rPr>
              <a:t>Outcome: shared understanding of the issue, the support needed, and the next review date</a:t>
            </a:r>
          </a:p>
        </p:txBody>
      </p:sp>
    </p:spTree>
    <p:extLst>
      <p:ext uri="{BB962C8B-B14F-4D97-AF65-F5344CB8AC3E}">
        <p14:creationId xmlns:p14="http://schemas.microsoft.com/office/powerpoint/2010/main" val="203601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7" grpId="0"/>
      <p:bldP spid="18" grpId="0"/>
      <p:bldP spid="20" grpId="0"/>
      <p:bldP spid="21" grpId="0"/>
      <p:bldP spid="23" grpId="0"/>
      <p:bldP spid="24" grpId="0"/>
      <p:bldP spid="26" grpId="0" animBg="1"/>
      <p:bldP spid="27" grpId="0"/>
      <p:bldP spid="28" grpId="0"/>
      <p:bldP spid="30" grpId="0"/>
      <p:bldP spid="31" grpId="0"/>
      <p:bldP spid="33" grpId="0"/>
      <p:bldP spid="34" grpId="0"/>
      <p:bldP spid="36" grpId="0"/>
      <p:bldP spid="37" grpId="0"/>
      <p:bldP spid="39" grpId="0" animBg="1"/>
      <p:bldP spid="40" grpId="0"/>
      <p:bldP spid="41" grpId="0"/>
      <p:bldP spid="43" grpId="0"/>
      <p:bldP spid="44" grpId="0"/>
      <p:bldP spid="46" grpId="0"/>
      <p:bldP spid="47" grpId="0"/>
      <p:bldP spid="49" grpId="0"/>
      <p:bldP spid="5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Healthcare manager and clinician reviewing performance notes"/>
          <p:cNvPicPr>
            <a:picLocks noChangeAspect="1"/>
          </p:cNvPicPr>
          <p:nvPr/>
        </p:nvPicPr>
        <p:blipFill>
          <a:blip r:embed="rId3"/>
          <a:stretch>
            <a:fillRect/>
          </a:stretch>
        </p:blipFill>
        <p:spPr>
          <a:xfrm>
            <a:off x="6244373" y="2850586"/>
            <a:ext cx="2109965" cy="3164948"/>
          </a:xfrm>
          <a:prstGeom prst="rect">
            <a:avLst/>
          </a:prstGeom>
        </p:spPr>
      </p:pic>
      <p:sp>
        <p:nvSpPr>
          <p:cNvPr id="17" name="Rectangle 16"/>
          <p:cNvSpPr/>
          <p:nvPr/>
        </p:nvSpPr>
        <p:spPr>
          <a:xfrm>
            <a:off x="249056" y="578548"/>
            <a:ext cx="77724" cy="8412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8" name="TextBox 17"/>
          <p:cNvSpPr txBox="1"/>
          <p:nvPr/>
        </p:nvSpPr>
        <p:spPr>
          <a:xfrm>
            <a:off x="287918" y="3385108"/>
            <a:ext cx="5490599" cy="634020"/>
          </a:xfrm>
          <a:prstGeom prst="rect">
            <a:avLst/>
          </a:prstGeom>
          <a:noFill/>
        </p:spPr>
        <p:txBody>
          <a:bodyPr wrap="square" lIns="9144" tIns="9144" rIns="9144" bIns="9144" anchor="t">
            <a:spAutoFit/>
          </a:bodyPr>
          <a:lstStyle/>
          <a:p>
            <a:pPr algn="l">
              <a:spcAft>
                <a:spcPts val="0"/>
              </a:spcAft>
            </a:pPr>
            <a:r>
              <a:rPr lang="en-GB" sz="2000" b="0" i="0" noProof="0" dirty="0">
                <a:solidFill>
                  <a:srgbClr val="134A86"/>
                </a:solidFill>
                <a:latin typeface="Calibri"/>
              </a:rPr>
              <a:t>When the process loses credibility, it stops improving performance, because:</a:t>
            </a:r>
          </a:p>
        </p:txBody>
      </p:sp>
      <p:sp>
        <p:nvSpPr>
          <p:cNvPr id="19" name="Rectangle 18"/>
          <p:cNvSpPr/>
          <p:nvPr/>
        </p:nvSpPr>
        <p:spPr>
          <a:xfrm>
            <a:off x="427324" y="4087367"/>
            <a:ext cx="45262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0" name="TextBox 19"/>
          <p:cNvSpPr txBox="1"/>
          <p:nvPr/>
        </p:nvSpPr>
        <p:spPr>
          <a:xfrm>
            <a:off x="487422" y="4241036"/>
            <a:ext cx="384048" cy="326243"/>
          </a:xfrm>
          <a:prstGeom prst="rect">
            <a:avLst/>
          </a:prstGeom>
          <a:noFill/>
        </p:spPr>
        <p:txBody>
          <a:bodyPr wrap="square" lIns="9144" tIns="9144" rIns="9144" bIns="9144" anchor="t">
            <a:spAutoFit/>
          </a:bodyPr>
          <a:lstStyle/>
          <a:p>
            <a:pPr algn="l">
              <a:spcAft>
                <a:spcPts val="0"/>
              </a:spcAft>
            </a:pPr>
            <a:r>
              <a:rPr lang="en-GB" sz="2000" b="1" i="0" noProof="0" dirty="0">
                <a:solidFill>
                  <a:srgbClr val="11A1E0"/>
                </a:solidFill>
                <a:latin typeface="Calibri"/>
              </a:rPr>
              <a:t>1</a:t>
            </a:r>
          </a:p>
        </p:txBody>
      </p:sp>
      <p:sp>
        <p:nvSpPr>
          <p:cNvPr id="21" name="TextBox 20"/>
          <p:cNvSpPr txBox="1"/>
          <p:nvPr/>
        </p:nvSpPr>
        <p:spPr>
          <a:xfrm>
            <a:off x="871470" y="4241036"/>
            <a:ext cx="4160520" cy="384048"/>
          </a:xfrm>
          <a:prstGeom prst="rect">
            <a:avLst/>
          </a:prstGeom>
          <a:noFill/>
        </p:spPr>
        <p:txBody>
          <a:bodyPr wrap="square" lIns="9144" tIns="9144" rIns="9144" bIns="9144" anchor="t">
            <a:spAutoFit/>
          </a:bodyPr>
          <a:lstStyle/>
          <a:p>
            <a:pPr algn="l">
              <a:spcAft>
                <a:spcPts val="0"/>
              </a:spcAft>
            </a:pPr>
            <a:r>
              <a:rPr lang="en-GB" sz="2000" b="0" i="0" noProof="0" dirty="0">
                <a:solidFill>
                  <a:srgbClr val="082143"/>
                </a:solidFill>
                <a:latin typeface="Calibri"/>
              </a:rPr>
              <a:t>Your system is not fair or accurate</a:t>
            </a:r>
          </a:p>
        </p:txBody>
      </p:sp>
      <p:sp>
        <p:nvSpPr>
          <p:cNvPr id="22" name="Rectangle 21"/>
          <p:cNvSpPr/>
          <p:nvPr/>
        </p:nvSpPr>
        <p:spPr>
          <a:xfrm>
            <a:off x="427324" y="4892040"/>
            <a:ext cx="45262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3" name="TextBox 22"/>
          <p:cNvSpPr txBox="1"/>
          <p:nvPr/>
        </p:nvSpPr>
        <p:spPr>
          <a:xfrm>
            <a:off x="500476" y="5064064"/>
            <a:ext cx="384048" cy="326243"/>
          </a:xfrm>
          <a:prstGeom prst="rect">
            <a:avLst/>
          </a:prstGeom>
          <a:noFill/>
        </p:spPr>
        <p:txBody>
          <a:bodyPr wrap="square" lIns="9144" tIns="9144" rIns="9144" bIns="9144" anchor="t">
            <a:spAutoFit/>
          </a:bodyPr>
          <a:lstStyle/>
          <a:p>
            <a:pPr algn="l">
              <a:spcAft>
                <a:spcPts val="0"/>
              </a:spcAft>
            </a:pPr>
            <a:r>
              <a:rPr lang="en-GB" sz="2000" b="1" i="0" noProof="0" dirty="0">
                <a:solidFill>
                  <a:srgbClr val="11A1E0"/>
                </a:solidFill>
                <a:latin typeface="Calibri"/>
              </a:rPr>
              <a:t>2</a:t>
            </a:r>
          </a:p>
        </p:txBody>
      </p:sp>
      <p:sp>
        <p:nvSpPr>
          <p:cNvPr id="24" name="TextBox 23"/>
          <p:cNvSpPr txBox="1"/>
          <p:nvPr/>
        </p:nvSpPr>
        <p:spPr>
          <a:xfrm>
            <a:off x="884524" y="5059731"/>
            <a:ext cx="4160520" cy="384048"/>
          </a:xfrm>
          <a:prstGeom prst="rect">
            <a:avLst/>
          </a:prstGeom>
          <a:noFill/>
        </p:spPr>
        <p:txBody>
          <a:bodyPr wrap="square" lIns="9144" tIns="9144" rIns="9144" bIns="9144" anchor="t">
            <a:spAutoFit/>
          </a:bodyPr>
          <a:lstStyle/>
          <a:p>
            <a:pPr algn="l">
              <a:spcAft>
                <a:spcPts val="0"/>
              </a:spcAft>
            </a:pPr>
            <a:r>
              <a:rPr lang="en-GB" sz="2000" b="0" i="0" noProof="0" dirty="0">
                <a:solidFill>
                  <a:srgbClr val="082143"/>
                </a:solidFill>
                <a:latin typeface="Calibri"/>
              </a:rPr>
              <a:t>It becomes a “box-ticking” exercise</a:t>
            </a:r>
          </a:p>
        </p:txBody>
      </p:sp>
      <p:sp>
        <p:nvSpPr>
          <p:cNvPr id="25" name="Rectangle 24"/>
          <p:cNvSpPr/>
          <p:nvPr/>
        </p:nvSpPr>
        <p:spPr>
          <a:xfrm>
            <a:off x="427324" y="5696712"/>
            <a:ext cx="45262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6" name="TextBox 25"/>
          <p:cNvSpPr txBox="1"/>
          <p:nvPr/>
        </p:nvSpPr>
        <p:spPr>
          <a:xfrm>
            <a:off x="455262" y="5872708"/>
            <a:ext cx="384048" cy="326243"/>
          </a:xfrm>
          <a:prstGeom prst="rect">
            <a:avLst/>
          </a:prstGeom>
          <a:noFill/>
        </p:spPr>
        <p:txBody>
          <a:bodyPr wrap="square" lIns="9144" tIns="9144" rIns="9144" bIns="9144" anchor="t">
            <a:spAutoFit/>
          </a:bodyPr>
          <a:lstStyle/>
          <a:p>
            <a:pPr algn="l">
              <a:spcAft>
                <a:spcPts val="0"/>
              </a:spcAft>
            </a:pPr>
            <a:r>
              <a:rPr lang="en-GB" sz="2000" b="1" i="0" noProof="0" dirty="0">
                <a:solidFill>
                  <a:srgbClr val="11A1E0"/>
                </a:solidFill>
                <a:latin typeface="Calibri"/>
              </a:rPr>
              <a:t>3</a:t>
            </a:r>
          </a:p>
        </p:txBody>
      </p:sp>
      <p:sp>
        <p:nvSpPr>
          <p:cNvPr id="27" name="TextBox 26"/>
          <p:cNvSpPr txBox="1"/>
          <p:nvPr/>
        </p:nvSpPr>
        <p:spPr>
          <a:xfrm>
            <a:off x="884524" y="5872708"/>
            <a:ext cx="4160520" cy="384048"/>
          </a:xfrm>
          <a:prstGeom prst="rect">
            <a:avLst/>
          </a:prstGeom>
          <a:noFill/>
        </p:spPr>
        <p:txBody>
          <a:bodyPr wrap="square" lIns="9144" tIns="9144" rIns="9144" bIns="9144" anchor="t">
            <a:spAutoFit/>
          </a:bodyPr>
          <a:lstStyle/>
          <a:p>
            <a:pPr algn="l">
              <a:spcAft>
                <a:spcPts val="0"/>
              </a:spcAft>
            </a:pPr>
            <a:r>
              <a:rPr lang="en-GB" sz="2000" b="0" i="0" noProof="0" dirty="0">
                <a:solidFill>
                  <a:srgbClr val="082143"/>
                </a:solidFill>
                <a:latin typeface="Calibri"/>
              </a:rPr>
              <a:t>You rely too much on paper</a:t>
            </a:r>
          </a:p>
        </p:txBody>
      </p:sp>
      <p:sp>
        <p:nvSpPr>
          <p:cNvPr id="29" name="TextBox 28"/>
          <p:cNvSpPr txBox="1"/>
          <p:nvPr/>
        </p:nvSpPr>
        <p:spPr>
          <a:xfrm>
            <a:off x="5882036" y="6129430"/>
            <a:ext cx="2834640" cy="449354"/>
          </a:xfrm>
          <a:prstGeom prst="rect">
            <a:avLst/>
          </a:prstGeom>
          <a:noFill/>
        </p:spPr>
        <p:txBody>
          <a:bodyPr wrap="square" lIns="9144" tIns="9144" rIns="9144" bIns="9144" anchor="t">
            <a:spAutoFit/>
          </a:bodyPr>
          <a:lstStyle/>
          <a:p>
            <a:pPr algn="ctr">
              <a:spcAft>
                <a:spcPts val="0"/>
              </a:spcAft>
            </a:pPr>
            <a:r>
              <a:rPr lang="en-GB" sz="1400" b="1" i="1" noProof="0" dirty="0">
                <a:solidFill>
                  <a:srgbClr val="4B5662"/>
                </a:solidFill>
                <a:latin typeface="Calibri"/>
              </a:rPr>
              <a:t>Make conversations feel fair, focused and useful</a:t>
            </a:r>
          </a:p>
        </p:txBody>
      </p:sp>
      <p:sp>
        <p:nvSpPr>
          <p:cNvPr id="3" name="Text 2">
            <a:extLst>
              <a:ext uri="{FF2B5EF4-FFF2-40B4-BE49-F238E27FC236}">
                <a16:creationId xmlns:a16="http://schemas.microsoft.com/office/drawing/2014/main" id="{5FE3FC15-B058-E04E-6AAA-7CD0DBDD6072}"/>
              </a:ext>
            </a:extLst>
          </p:cNvPr>
          <p:cNvSpPr/>
          <p:nvPr/>
        </p:nvSpPr>
        <p:spPr>
          <a:xfrm>
            <a:off x="789662" y="1479705"/>
            <a:ext cx="2787944" cy="1463040"/>
          </a:xfrm>
          <a:prstGeom prst="rect">
            <a:avLst/>
          </a:prstGeom>
          <a:noFill/>
          <a:ln/>
        </p:spPr>
        <p:txBody>
          <a:bodyPr wrap="square" rtlCol="0" anchor="ctr"/>
          <a:lstStyle/>
          <a:p>
            <a:pPr marL="0" indent="0">
              <a:buNone/>
            </a:pPr>
            <a:r>
              <a:rPr lang="en-GB" sz="9000" b="1" noProof="0" dirty="0">
                <a:solidFill>
                  <a:srgbClr val="02C39A"/>
                </a:solidFill>
                <a:latin typeface="Cambria" pitchFamily="34" charset="0"/>
                <a:ea typeface="Cambria" pitchFamily="34" charset="-122"/>
                <a:cs typeface="Cambria" pitchFamily="34" charset="-120"/>
              </a:rPr>
              <a:t>14%</a:t>
            </a:r>
            <a:endParaRPr lang="en-GB" sz="9000" noProof="0" dirty="0"/>
          </a:p>
        </p:txBody>
      </p:sp>
      <p:sp>
        <p:nvSpPr>
          <p:cNvPr id="6" name="Text 3">
            <a:extLst>
              <a:ext uri="{FF2B5EF4-FFF2-40B4-BE49-F238E27FC236}">
                <a16:creationId xmlns:a16="http://schemas.microsoft.com/office/drawing/2014/main" id="{FF0914C4-3223-F5A4-3CD1-AFB6C94BC31D}"/>
              </a:ext>
            </a:extLst>
          </p:cNvPr>
          <p:cNvSpPr/>
          <p:nvPr/>
        </p:nvSpPr>
        <p:spPr>
          <a:xfrm>
            <a:off x="3358708" y="1931947"/>
            <a:ext cx="5357967" cy="1005840"/>
          </a:xfrm>
          <a:prstGeom prst="rect">
            <a:avLst/>
          </a:prstGeom>
          <a:noFill/>
          <a:ln/>
        </p:spPr>
        <p:txBody>
          <a:bodyPr wrap="square" rtlCol="0" anchor="t"/>
          <a:lstStyle/>
          <a:p>
            <a:pPr marL="0" indent="0" algn="ctr">
              <a:buNone/>
            </a:pPr>
            <a:r>
              <a:rPr lang="en-GB" sz="2000" b="1" noProof="0" dirty="0">
                <a:solidFill>
                  <a:srgbClr val="9FD8D1"/>
                </a:solidFill>
                <a:latin typeface="Calibri" pitchFamily="34" charset="0"/>
                <a:ea typeface="Calibri" pitchFamily="34" charset="-122"/>
                <a:cs typeface="Calibri" pitchFamily="34" charset="-120"/>
              </a:rPr>
              <a:t>of organisations feel their current performance</a:t>
            </a:r>
            <a:endParaRPr lang="en-GB" sz="2000" b="1" noProof="0" dirty="0"/>
          </a:p>
          <a:p>
            <a:pPr marL="0" indent="0" algn="ctr">
              <a:buNone/>
            </a:pPr>
            <a:r>
              <a:rPr lang="en-GB" sz="2000" b="1" noProof="0" dirty="0">
                <a:solidFill>
                  <a:srgbClr val="9FD8D1"/>
                </a:solidFill>
                <a:latin typeface="Calibri" pitchFamily="34" charset="0"/>
                <a:ea typeface="Calibri" pitchFamily="34" charset="-122"/>
                <a:cs typeface="Calibri" pitchFamily="34" charset="-120"/>
              </a:rPr>
              <a:t>management system is genuinely effective</a:t>
            </a:r>
            <a:endParaRPr lang="en-GB" sz="2000" b="1" noProof="0" dirty="0"/>
          </a:p>
        </p:txBody>
      </p:sp>
      <p:sp>
        <p:nvSpPr>
          <p:cNvPr id="7" name="Title 3">
            <a:extLst>
              <a:ext uri="{FF2B5EF4-FFF2-40B4-BE49-F238E27FC236}">
                <a16:creationId xmlns:a16="http://schemas.microsoft.com/office/drawing/2014/main" id="{6892099D-E59A-135D-8DEA-190FB5051ACD}"/>
              </a:ext>
            </a:extLst>
          </p:cNvPr>
          <p:cNvSpPr txBox="1">
            <a:spLocks/>
          </p:cNvSpPr>
          <p:nvPr/>
        </p:nvSpPr>
        <p:spPr>
          <a:xfrm>
            <a:off x="455262" y="661336"/>
            <a:ext cx="12325650" cy="675672"/>
          </a:xfrm>
          <a:prstGeom prst="rect">
            <a:avLst/>
          </a:prstGeom>
        </p:spPr>
        <p:txBody>
          <a:bodyPr anchor="ctr"/>
          <a:lstStyle>
            <a:lvl1pPr algn="l" defTabSz="685800" rtl="0" eaLnBrk="1" latinLnBrk="0" hangingPunct="1">
              <a:lnSpc>
                <a:spcPct val="90000"/>
              </a:lnSpc>
              <a:spcBef>
                <a:spcPct val="0"/>
              </a:spcBef>
              <a:buNone/>
              <a:defRPr sz="2550" b="1" kern="1200">
                <a:solidFill>
                  <a:srgbClr val="1B4C87"/>
                </a:solidFill>
                <a:latin typeface="Calibri" panose="020F0502020204030204" pitchFamily="34" charset="0"/>
                <a:ea typeface="+mj-ea"/>
                <a:cs typeface="Calibri" panose="020F0502020204030204" pitchFamily="34" charset="0"/>
              </a:defRPr>
            </a:lvl1pPr>
          </a:lstStyle>
          <a:p>
            <a:r>
              <a:rPr lang="en-GB" noProof="0" dirty="0">
                <a:solidFill>
                  <a:schemeClr val="tx2">
                    <a:lumMod val="90000"/>
                    <a:lumOff val="10000"/>
                  </a:schemeClr>
                </a:solidFill>
              </a:rPr>
              <a:t>When Performance Management Falls Flat</a:t>
            </a:r>
          </a:p>
          <a:p>
            <a:r>
              <a:rPr lang="en-GB" sz="2400" noProof="0" dirty="0">
                <a:solidFill>
                  <a:schemeClr val="tx2">
                    <a:lumMod val="90000"/>
                    <a:lumOff val="10000"/>
                  </a:schemeClr>
                </a:solidFill>
                <a:latin typeface="Calibri"/>
              </a:rPr>
              <a:t>Ineffective and uninspiring</a:t>
            </a:r>
            <a:endParaRPr lang="en-GB" noProof="0" dirty="0">
              <a:solidFill>
                <a:schemeClr val="tx2">
                  <a:lumMod val="90000"/>
                  <a:lumOff val="10000"/>
                </a:schemeClr>
              </a:solidFill>
            </a:endParaRPr>
          </a:p>
        </p:txBody>
      </p:sp>
    </p:spTree>
    <p:extLst>
      <p:ext uri="{BB962C8B-B14F-4D97-AF65-F5344CB8AC3E}">
        <p14:creationId xmlns:p14="http://schemas.microsoft.com/office/powerpoint/2010/main" val="3345471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3" grpId="0"/>
      <p:bldP spid="24" grpId="0"/>
      <p:bldP spid="26" grpId="0"/>
      <p:bldP spid="2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6F9F9-5843-6726-7E46-477DFB592648}"/>
            </a:ext>
          </a:extLst>
        </p:cNvPr>
        <p:cNvGrpSpPr/>
        <p:nvPr/>
      </p:nvGrpSpPr>
      <p:grpSpPr>
        <a:xfrm>
          <a:off x="0" y="0"/>
          <a:ext cx="0" cy="0"/>
          <a:chOff x="0" y="0"/>
          <a:chExt cx="0" cy="0"/>
        </a:xfrm>
      </p:grpSpPr>
      <p:sp>
        <p:nvSpPr>
          <p:cNvPr id="27" name="Rectangle 26">
            <a:extLst>
              <a:ext uri="{C183D7F6-B498-43B3-948B-1728B52AA6E4}">
                <adec:decorative xmlns:adec="http://schemas.microsoft.com/office/drawing/2017/decorative" val="1"/>
              </a:ext>
            </a:extLst>
          </p:cNvPr>
          <p:cNvSpPr/>
          <p:nvPr/>
        </p:nvSpPr>
        <p:spPr>
          <a:xfrm>
            <a:off x="482422" y="1791349"/>
            <a:ext cx="64008" cy="352044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a:extLst>
              <a:ext uri="{C183D7F6-B498-43B3-948B-1728B52AA6E4}">
                <adec:decorative xmlns:adec="http://schemas.microsoft.com/office/drawing/2017/decorative" val="1"/>
              </a:ext>
            </a:extLst>
          </p:cNvPr>
          <p:cNvSpPr/>
          <p:nvPr/>
        </p:nvSpPr>
        <p:spPr>
          <a:xfrm>
            <a:off x="5531196" y="1367193"/>
            <a:ext cx="73152" cy="482803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a:extLst>
              <a:ext uri="{C183D7F6-B498-43B3-948B-1728B52AA6E4}">
                <adec:decorative xmlns:adec="http://schemas.microsoft.com/office/drawing/2017/decorative" val="1"/>
              </a:ext>
            </a:extLst>
          </p:cNvPr>
          <p:cNvSpPr/>
          <p:nvPr/>
        </p:nvSpPr>
        <p:spPr>
          <a:xfrm>
            <a:off x="5672928" y="1367193"/>
            <a:ext cx="3246120" cy="4828032"/>
          </a:xfrm>
          <a:prstGeom prst="rect">
            <a:avLst/>
          </a:prstGeom>
          <a:solidFill>
            <a:srgbClr val="E8F5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8" name="Picture 27" descr="Two healthcare colleagues having a supportive performance development conversation in a clinical office."/>
          <p:cNvPicPr>
            <a:picLocks noChangeAspect="1"/>
          </p:cNvPicPr>
          <p:nvPr/>
        </p:nvPicPr>
        <p:blipFill>
          <a:blip r:embed="rId3"/>
          <a:stretch>
            <a:fillRect/>
          </a:stretch>
        </p:blipFill>
        <p:spPr>
          <a:xfrm>
            <a:off x="5883240" y="1614081"/>
            <a:ext cx="2788920" cy="4183380"/>
          </a:xfrm>
          <a:prstGeom prst="rect">
            <a:avLst/>
          </a:prstGeom>
          <a:ln w="15875">
            <a:solidFill>
              <a:srgbClr val="134A86"/>
            </a:solidFill>
          </a:ln>
        </p:spPr>
      </p:pic>
      <p:sp>
        <p:nvSpPr>
          <p:cNvPr id="6" name="Title 1">
            <a:extLst>
              <a:ext uri="{FF2B5EF4-FFF2-40B4-BE49-F238E27FC236}">
                <a16:creationId xmlns:a16="http://schemas.microsoft.com/office/drawing/2014/main" id="{C89FF217-D9C8-04BE-DBE7-95FBCCD41D5A}"/>
              </a:ext>
            </a:extLst>
          </p:cNvPr>
          <p:cNvSpPr>
            <a:spLocks noGrp="1"/>
          </p:cNvSpPr>
          <p:nvPr>
            <p:ph type="title"/>
          </p:nvPr>
        </p:nvSpPr>
        <p:spPr>
          <a:xfrm>
            <a:off x="452501" y="735217"/>
            <a:ext cx="7256864" cy="786384"/>
          </a:xfrm>
        </p:spPr>
        <p:txBody>
          <a:bodyPr wrap="square">
            <a:noAutofit/>
          </a:bodyPr>
          <a:lstStyle/>
          <a:p>
            <a:pPr>
              <a:spcAft>
                <a:spcPts val="0"/>
              </a:spcAft>
            </a:pPr>
            <a:r>
              <a:rPr lang="en-GB" sz="2400" b="1" dirty="0">
                <a:solidFill>
                  <a:srgbClr val="134A86"/>
                </a:solidFill>
                <a:latin typeface="Calibri"/>
              </a:rPr>
              <a:t>What Effective Performance Management Looks Like</a:t>
            </a:r>
          </a:p>
        </p:txBody>
      </p:sp>
      <p:sp>
        <p:nvSpPr>
          <p:cNvPr id="3" name="Content Placeholder 2"/>
          <p:cNvSpPr txBox="1">
            <a:spLocks/>
          </p:cNvSpPr>
          <p:nvPr/>
        </p:nvSpPr>
        <p:spPr>
          <a:xfrm>
            <a:off x="471840" y="2048422"/>
            <a:ext cx="6497920" cy="3749039"/>
          </a:xfrm>
        </p:spPr>
        <p:txBody>
          <a:bodyPr wrap="square" lIns="73152" tIns="18288" rIns="45720" bIns="18288">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12000"/>
              </a:lnSpc>
              <a:spcAft>
                <a:spcPts val="700"/>
              </a:spcAft>
            </a:pPr>
            <a:r>
              <a:rPr lang="en-GB" sz="2000" dirty="0">
                <a:solidFill>
                  <a:schemeClr val="tx2">
                    <a:lumMod val="90000"/>
                    <a:lumOff val="10000"/>
                  </a:schemeClr>
                </a:solidFill>
              </a:rPr>
              <a:t>Genuine buy-in from staff</a:t>
            </a:r>
            <a:endParaRPr lang="en-GB" sz="2000" noProof="0" dirty="0">
              <a:solidFill>
                <a:schemeClr val="tx2">
                  <a:lumMod val="90000"/>
                  <a:lumOff val="10000"/>
                </a:schemeClr>
              </a:solidFill>
              <a:ea typeface="ＭＳ Ｐゴシック" panose="020B0600070205080204" pitchFamily="34" charset="-128"/>
            </a:endParaRPr>
          </a:p>
          <a:p>
            <a:pPr lvl="1">
              <a:lnSpc>
                <a:spcPct val="112000"/>
              </a:lnSpc>
              <a:spcAft>
                <a:spcPts val="700"/>
              </a:spcAft>
            </a:pPr>
            <a:r>
              <a:rPr lang="en-GB" sz="2000" dirty="0">
                <a:solidFill>
                  <a:schemeClr val="tx2">
                    <a:lumMod val="90000"/>
                    <a:lumOff val="10000"/>
                  </a:schemeClr>
                </a:solidFill>
              </a:rPr>
              <a:t>A continuous cycle</a:t>
            </a:r>
          </a:p>
          <a:p>
            <a:pPr lvl="1">
              <a:lnSpc>
                <a:spcPct val="112000"/>
              </a:lnSpc>
              <a:spcAft>
                <a:spcPts val="700"/>
              </a:spcAft>
            </a:pPr>
            <a:r>
              <a:rPr lang="en-GB" sz="2000" dirty="0">
                <a:solidFill>
                  <a:schemeClr val="tx2">
                    <a:lumMod val="90000"/>
                    <a:lumOff val="10000"/>
                  </a:schemeClr>
                </a:solidFill>
              </a:rPr>
              <a:t>Meaningful performance conversations</a:t>
            </a:r>
          </a:p>
          <a:p>
            <a:pPr lvl="1">
              <a:lnSpc>
                <a:spcPct val="112000"/>
              </a:lnSpc>
              <a:spcAft>
                <a:spcPts val="700"/>
              </a:spcAft>
            </a:pPr>
            <a:r>
              <a:rPr lang="en-GB" sz="2000" dirty="0">
                <a:solidFill>
                  <a:schemeClr val="tx2">
                    <a:lumMod val="90000"/>
                    <a:lumOff val="10000"/>
                  </a:schemeClr>
                </a:solidFill>
              </a:rPr>
              <a:t>Honest performance reviews</a:t>
            </a:r>
          </a:p>
          <a:p>
            <a:pPr lvl="1">
              <a:lnSpc>
                <a:spcPct val="112000"/>
              </a:lnSpc>
              <a:spcAft>
                <a:spcPts val="700"/>
              </a:spcAft>
            </a:pPr>
            <a:r>
              <a:rPr lang="en-GB" sz="2000" dirty="0">
                <a:solidFill>
                  <a:schemeClr val="tx2">
                    <a:lumMod val="90000"/>
                    <a:lumOff val="10000"/>
                  </a:schemeClr>
                </a:solidFill>
              </a:rPr>
              <a:t>An easy to monitor process</a:t>
            </a:r>
          </a:p>
          <a:p>
            <a:pPr lvl="1">
              <a:lnSpc>
                <a:spcPct val="112000"/>
              </a:lnSpc>
              <a:spcAft>
                <a:spcPts val="0"/>
              </a:spcAft>
            </a:pPr>
            <a:r>
              <a:rPr lang="en-GB" sz="2000" dirty="0">
                <a:solidFill>
                  <a:schemeClr val="tx2">
                    <a:lumMod val="90000"/>
                    <a:lumOff val="10000"/>
                  </a:schemeClr>
                </a:solidFill>
              </a:rPr>
              <a:t>Skills and willingness</a:t>
            </a:r>
          </a:p>
        </p:txBody>
      </p:sp>
    </p:spTree>
    <p:extLst>
      <p:ext uri="{BB962C8B-B14F-4D97-AF65-F5344CB8AC3E}">
        <p14:creationId xmlns:p14="http://schemas.microsoft.com/office/powerpoint/2010/main" val="3346111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bwMode="auto">
          <a:xfrm>
            <a:off x="384048" y="475488"/>
            <a:ext cx="5303520" cy="411480"/>
          </a:xfrm>
        </p:spPr>
        <p:txBody>
          <a:bodyPr wrap="square" anchor="ctr">
            <a:noAutofit/>
          </a:bodyPr>
          <a:lstStyle/>
          <a:p>
            <a:pPr eaLnBrk="1" hangingPunct="1">
              <a:defRPr/>
            </a:pPr>
            <a:r>
              <a:rPr lang="en-GB" sz="2800" b="1" noProof="0" dirty="0">
                <a:solidFill>
                  <a:srgbClr val="002060"/>
                </a:solidFill>
                <a:latin typeface="+mn-lt"/>
              </a:rPr>
              <a:t>Team Knowledge and Skills</a:t>
            </a:r>
            <a:endParaRPr lang="en-GB" sz="2800" noProof="0" dirty="0">
              <a:latin typeface="+mn-lt"/>
            </a:endParaRPr>
          </a:p>
        </p:txBody>
      </p:sp>
      <p:pic>
        <p:nvPicPr>
          <p:cNvPr id="4" name="Picture 5" descr="C:\Users\Mannesh934\AppData\Local\Microsoft\Windows\Temporary Internet Files\Content.IE5\1C4ELE7T\team2[1].jpg">
            <a:extLst>
              <a:ext uri="{FF2B5EF4-FFF2-40B4-BE49-F238E27FC236}">
                <a16:creationId xmlns:a16="http://schemas.microsoft.com/office/drawing/2014/main" id="{4D5B8B48-C0FA-4AC0-D20A-87FF51529113}"/>
              </a:ext>
            </a:extLst>
          </p:cNvPr>
          <p:cNvPicPr>
            <a:picLocks noChangeAspect="1" noChangeArrowheads="1"/>
          </p:cNvPicPr>
          <p:nvPr/>
        </p:nvPicPr>
        <p:blipFill>
          <a:blip r:embed="rId3" cstate="print">
            <a:clrChange>
              <a:clrFrom>
                <a:srgbClr val="FDFDFD"/>
              </a:clrFrom>
              <a:clrTo>
                <a:srgbClr val="FDFDFD">
                  <a:alpha val="0"/>
                </a:srgbClr>
              </a:clrTo>
            </a:clrChange>
          </a:blip>
          <a:srcRect/>
          <a:stretch>
            <a:fillRect/>
          </a:stretch>
        </p:blipFill>
        <p:spPr bwMode="auto">
          <a:xfrm>
            <a:off x="6546848" y="1560751"/>
            <a:ext cx="2743200" cy="1785154"/>
          </a:xfrm>
          <a:prstGeom prst="rect">
            <a:avLst/>
          </a:prstGeom>
          <a:noFill/>
          <a:ln>
            <a:noFill/>
          </a:ln>
        </p:spPr>
      </p:pic>
      <p:sp>
        <p:nvSpPr>
          <p:cNvPr id="280579" name="TextBox 280578"/>
          <p:cNvSpPr txBox="1"/>
          <p:nvPr/>
        </p:nvSpPr>
        <p:spPr>
          <a:xfrm>
            <a:off x="411480" y="1115568"/>
            <a:ext cx="5577840" cy="313932"/>
          </a:xfrm>
          <a:prstGeom prst="rect">
            <a:avLst/>
          </a:prstGeom>
          <a:noFill/>
        </p:spPr>
        <p:txBody>
          <a:bodyPr wrap="square" lIns="18288" tIns="18288" rIns="18288" bIns="18288" anchor="t">
            <a:spAutoFit/>
          </a:bodyPr>
          <a:lstStyle/>
          <a:p>
            <a:r>
              <a:rPr lang="en-GB" b="0" noProof="0" dirty="0">
                <a:solidFill>
                  <a:srgbClr val="002060"/>
                </a:solidFill>
              </a:rPr>
              <a:t>Know the capability you have and the capability you need</a:t>
            </a:r>
          </a:p>
        </p:txBody>
      </p:sp>
      <p:sp>
        <p:nvSpPr>
          <p:cNvPr id="280580" name="TextBox 280579"/>
          <p:cNvSpPr txBox="1"/>
          <p:nvPr/>
        </p:nvSpPr>
        <p:spPr>
          <a:xfrm>
            <a:off x="411480" y="1664208"/>
            <a:ext cx="4251960" cy="344710"/>
          </a:xfrm>
          <a:prstGeom prst="rect">
            <a:avLst/>
          </a:prstGeom>
          <a:noFill/>
        </p:spPr>
        <p:txBody>
          <a:bodyPr wrap="square" lIns="18288" tIns="18288" rIns="18288" bIns="18288" anchor="t">
            <a:spAutoFit/>
          </a:bodyPr>
          <a:lstStyle/>
          <a:p>
            <a:r>
              <a:rPr lang="en-GB" sz="2000" b="1" noProof="0" dirty="0">
                <a:solidFill>
                  <a:srgbClr val="002060"/>
                </a:solidFill>
              </a:rPr>
              <a:t>Four manager questions:</a:t>
            </a:r>
          </a:p>
        </p:txBody>
      </p:sp>
      <p:sp>
        <p:nvSpPr>
          <p:cNvPr id="280581" name="Rectangle 280580"/>
          <p:cNvSpPr/>
          <p:nvPr/>
        </p:nvSpPr>
        <p:spPr>
          <a:xfrm>
            <a:off x="411480" y="2084831"/>
            <a:ext cx="4343400" cy="22860"/>
          </a:xfrm>
          <a:prstGeom prst="rect">
            <a:avLst/>
          </a:prstGeom>
          <a:solidFill>
            <a:srgbClr val="22A7D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82" name="Rectangle 280581"/>
          <p:cNvSpPr/>
          <p:nvPr/>
        </p:nvSpPr>
        <p:spPr>
          <a:xfrm>
            <a:off x="438912" y="2322576"/>
            <a:ext cx="32004" cy="310896"/>
          </a:xfrm>
          <a:prstGeom prst="rect">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83" name="TextBox 280582"/>
          <p:cNvSpPr txBox="1"/>
          <p:nvPr/>
        </p:nvSpPr>
        <p:spPr>
          <a:xfrm>
            <a:off x="822960" y="2296362"/>
            <a:ext cx="1115568" cy="313932"/>
          </a:xfrm>
          <a:prstGeom prst="rect">
            <a:avLst/>
          </a:prstGeom>
          <a:noFill/>
        </p:spPr>
        <p:txBody>
          <a:bodyPr wrap="square" lIns="18288" tIns="18288" rIns="18288" bIns="18288" anchor="t">
            <a:spAutoFit/>
          </a:bodyPr>
          <a:lstStyle/>
          <a:p>
            <a:r>
              <a:rPr lang="en-GB" b="1" noProof="0" dirty="0">
                <a:solidFill>
                  <a:srgbClr val="70AD47"/>
                </a:solidFill>
              </a:rPr>
              <a:t>Know</a:t>
            </a:r>
          </a:p>
        </p:txBody>
      </p:sp>
      <p:sp>
        <p:nvSpPr>
          <p:cNvPr id="280584" name="TextBox 280583"/>
          <p:cNvSpPr txBox="1"/>
          <p:nvPr/>
        </p:nvSpPr>
        <p:spPr>
          <a:xfrm>
            <a:off x="1778508" y="2324861"/>
            <a:ext cx="4809716" cy="313932"/>
          </a:xfrm>
          <a:prstGeom prst="rect">
            <a:avLst/>
          </a:prstGeom>
          <a:noFill/>
        </p:spPr>
        <p:txBody>
          <a:bodyPr wrap="square" lIns="18288" tIns="18288" rIns="18288" bIns="18288" anchor="t">
            <a:spAutoFit/>
          </a:bodyPr>
          <a:lstStyle/>
          <a:p>
            <a:r>
              <a:rPr lang="en-GB" b="0" noProof="0" dirty="0">
                <a:solidFill>
                  <a:srgbClr val="1F2A44"/>
                </a:solidFill>
              </a:rPr>
              <a:t>What skills and strengths are already in the team?</a:t>
            </a:r>
          </a:p>
        </p:txBody>
      </p:sp>
      <p:sp>
        <p:nvSpPr>
          <p:cNvPr id="280585" name="Rectangle 280584"/>
          <p:cNvSpPr/>
          <p:nvPr/>
        </p:nvSpPr>
        <p:spPr>
          <a:xfrm>
            <a:off x="1755648" y="2752344"/>
            <a:ext cx="3977639" cy="7315"/>
          </a:xfrm>
          <a:prstGeom prst="rect">
            <a:avLst/>
          </a:prstGeom>
          <a:solidFill>
            <a:srgbClr val="D9E6F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86" name="Rectangle 280585"/>
          <p:cNvSpPr/>
          <p:nvPr/>
        </p:nvSpPr>
        <p:spPr>
          <a:xfrm>
            <a:off x="438912" y="2852928"/>
            <a:ext cx="32004" cy="310896"/>
          </a:xfrm>
          <a:prstGeom prst="rect">
            <a:avLst/>
          </a:prstGeom>
          <a:solidFill>
            <a:srgbClr val="1B9EA5"/>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87" name="TextBox 280586"/>
          <p:cNvSpPr txBox="1"/>
          <p:nvPr/>
        </p:nvSpPr>
        <p:spPr>
          <a:xfrm>
            <a:off x="806737" y="2810767"/>
            <a:ext cx="1115568" cy="313932"/>
          </a:xfrm>
          <a:prstGeom prst="rect">
            <a:avLst/>
          </a:prstGeom>
          <a:noFill/>
        </p:spPr>
        <p:txBody>
          <a:bodyPr wrap="square" lIns="18288" tIns="18288" rIns="18288" bIns="18288" anchor="t">
            <a:spAutoFit/>
          </a:bodyPr>
          <a:lstStyle/>
          <a:p>
            <a:r>
              <a:rPr lang="en-GB" b="1" noProof="0" dirty="0">
                <a:solidFill>
                  <a:srgbClr val="1B9EA5"/>
                </a:solidFill>
              </a:rPr>
              <a:t>Check</a:t>
            </a:r>
          </a:p>
        </p:txBody>
      </p:sp>
      <p:sp>
        <p:nvSpPr>
          <p:cNvPr id="280588" name="TextBox 280587"/>
          <p:cNvSpPr txBox="1"/>
          <p:nvPr/>
        </p:nvSpPr>
        <p:spPr>
          <a:xfrm>
            <a:off x="1778508" y="2852928"/>
            <a:ext cx="5383152" cy="313932"/>
          </a:xfrm>
          <a:prstGeom prst="rect">
            <a:avLst/>
          </a:prstGeom>
          <a:noFill/>
        </p:spPr>
        <p:txBody>
          <a:bodyPr wrap="square" lIns="18288" tIns="18288" rIns="18288" bIns="18288" anchor="t">
            <a:spAutoFit/>
          </a:bodyPr>
          <a:lstStyle/>
          <a:p>
            <a:r>
              <a:rPr lang="en-GB" b="0" noProof="0" dirty="0">
                <a:solidFill>
                  <a:srgbClr val="1F2A44"/>
                </a:solidFill>
              </a:rPr>
              <a:t>Where are the gaps, risks or single points of failure?</a:t>
            </a:r>
          </a:p>
        </p:txBody>
      </p:sp>
      <p:sp>
        <p:nvSpPr>
          <p:cNvPr id="280589" name="Rectangle 280588"/>
          <p:cNvSpPr/>
          <p:nvPr/>
        </p:nvSpPr>
        <p:spPr>
          <a:xfrm>
            <a:off x="1755648" y="3282696"/>
            <a:ext cx="3977639" cy="7315"/>
          </a:xfrm>
          <a:prstGeom prst="rect">
            <a:avLst/>
          </a:prstGeom>
          <a:solidFill>
            <a:srgbClr val="D9E6F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0" name="Rectangle 280589"/>
          <p:cNvSpPr/>
          <p:nvPr/>
        </p:nvSpPr>
        <p:spPr>
          <a:xfrm>
            <a:off x="438912" y="3383279"/>
            <a:ext cx="32004" cy="310896"/>
          </a:xfrm>
          <a:prstGeom prst="rect">
            <a:avLst/>
          </a:prstGeom>
          <a:solidFill>
            <a:srgbClr val="F28C2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1" name="TextBox 280590"/>
          <p:cNvSpPr txBox="1"/>
          <p:nvPr/>
        </p:nvSpPr>
        <p:spPr>
          <a:xfrm>
            <a:off x="805262" y="3341408"/>
            <a:ext cx="1115568" cy="313932"/>
          </a:xfrm>
          <a:prstGeom prst="rect">
            <a:avLst/>
          </a:prstGeom>
          <a:noFill/>
        </p:spPr>
        <p:txBody>
          <a:bodyPr wrap="square" lIns="18288" tIns="18288" rIns="18288" bIns="18288" anchor="t">
            <a:spAutoFit/>
          </a:bodyPr>
          <a:lstStyle/>
          <a:p>
            <a:r>
              <a:rPr lang="en-GB" b="1" noProof="0" dirty="0">
                <a:solidFill>
                  <a:srgbClr val="F28C28"/>
                </a:solidFill>
              </a:rPr>
              <a:t>Discuss</a:t>
            </a:r>
          </a:p>
        </p:txBody>
      </p:sp>
      <p:sp>
        <p:nvSpPr>
          <p:cNvPr id="280592" name="TextBox 280591"/>
          <p:cNvSpPr txBox="1"/>
          <p:nvPr/>
        </p:nvSpPr>
        <p:spPr>
          <a:xfrm>
            <a:off x="1778507" y="3371392"/>
            <a:ext cx="6169345" cy="313932"/>
          </a:xfrm>
          <a:prstGeom prst="rect">
            <a:avLst/>
          </a:prstGeom>
          <a:noFill/>
        </p:spPr>
        <p:txBody>
          <a:bodyPr wrap="square" lIns="18288" tIns="18288" rIns="18288" bIns="18288" anchor="t">
            <a:spAutoFit/>
          </a:bodyPr>
          <a:lstStyle/>
          <a:p>
            <a:r>
              <a:rPr lang="en-GB" b="0" noProof="0" dirty="0">
                <a:solidFill>
                  <a:srgbClr val="1F2A44"/>
                </a:solidFill>
              </a:rPr>
              <a:t>What do 1:1s, team meetings and feedback tell us?</a:t>
            </a:r>
          </a:p>
        </p:txBody>
      </p:sp>
      <p:sp>
        <p:nvSpPr>
          <p:cNvPr id="280593" name="Rectangle 280592"/>
          <p:cNvSpPr/>
          <p:nvPr/>
        </p:nvSpPr>
        <p:spPr>
          <a:xfrm>
            <a:off x="1755648" y="3813048"/>
            <a:ext cx="3977639" cy="7315"/>
          </a:xfrm>
          <a:prstGeom prst="rect">
            <a:avLst/>
          </a:prstGeom>
          <a:solidFill>
            <a:srgbClr val="D9E6F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4" name="Rectangle 280593"/>
          <p:cNvSpPr/>
          <p:nvPr/>
        </p:nvSpPr>
        <p:spPr>
          <a:xfrm>
            <a:off x="438912" y="3913631"/>
            <a:ext cx="32004" cy="310896"/>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5" name="TextBox 280594"/>
          <p:cNvSpPr txBox="1"/>
          <p:nvPr/>
        </p:nvSpPr>
        <p:spPr>
          <a:xfrm>
            <a:off x="805262" y="3897273"/>
            <a:ext cx="1115568" cy="313932"/>
          </a:xfrm>
          <a:prstGeom prst="rect">
            <a:avLst/>
          </a:prstGeom>
          <a:noFill/>
        </p:spPr>
        <p:txBody>
          <a:bodyPr wrap="square" lIns="18288" tIns="18288" rIns="18288" bIns="18288" anchor="t">
            <a:spAutoFit/>
          </a:bodyPr>
          <a:lstStyle/>
          <a:p>
            <a:r>
              <a:rPr lang="en-GB" b="1" noProof="0" dirty="0">
                <a:solidFill>
                  <a:srgbClr val="002060"/>
                </a:solidFill>
              </a:rPr>
              <a:t>Develop</a:t>
            </a:r>
          </a:p>
        </p:txBody>
      </p:sp>
      <p:sp>
        <p:nvSpPr>
          <p:cNvPr id="280596" name="TextBox 280595"/>
          <p:cNvSpPr txBox="1"/>
          <p:nvPr/>
        </p:nvSpPr>
        <p:spPr>
          <a:xfrm>
            <a:off x="1755647" y="3929330"/>
            <a:ext cx="6169345" cy="313932"/>
          </a:xfrm>
          <a:prstGeom prst="rect">
            <a:avLst/>
          </a:prstGeom>
          <a:noFill/>
        </p:spPr>
        <p:txBody>
          <a:bodyPr wrap="square" lIns="18288" tIns="18288" rIns="18288" bIns="18288" anchor="t">
            <a:spAutoFit/>
          </a:bodyPr>
          <a:lstStyle/>
          <a:p>
            <a:r>
              <a:rPr lang="en-GB" b="0" noProof="0" dirty="0">
                <a:solidFill>
                  <a:srgbClr val="1F2A44"/>
                </a:solidFill>
              </a:rPr>
              <a:t>What training, coaching or delegation will build capability?</a:t>
            </a:r>
          </a:p>
        </p:txBody>
      </p:sp>
      <p:sp>
        <p:nvSpPr>
          <p:cNvPr id="280597" name="Rectangle 280596"/>
          <p:cNvSpPr/>
          <p:nvPr/>
        </p:nvSpPr>
        <p:spPr>
          <a:xfrm>
            <a:off x="384048" y="4553712"/>
            <a:ext cx="8404420" cy="2115648"/>
          </a:xfrm>
          <a:prstGeom prst="rect">
            <a:avLst/>
          </a:prstGeom>
          <a:solidFill>
            <a:srgbClr val="EAF2FB"/>
          </a:solidFill>
          <a:ln w="10160">
            <a:solidFill>
              <a:srgbClr val="CCDBE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80598" name="TextBox 280597"/>
          <p:cNvSpPr txBox="1"/>
          <p:nvPr/>
        </p:nvSpPr>
        <p:spPr>
          <a:xfrm>
            <a:off x="-2688336" y="4618828"/>
            <a:ext cx="8138160" cy="344710"/>
          </a:xfrm>
          <a:prstGeom prst="rect">
            <a:avLst/>
          </a:prstGeom>
          <a:noFill/>
        </p:spPr>
        <p:txBody>
          <a:bodyPr wrap="square" lIns="18288" tIns="18288" rIns="18288" bIns="18288" anchor="t">
            <a:spAutoFit/>
          </a:bodyPr>
          <a:lstStyle/>
          <a:p>
            <a:pPr algn="ctr"/>
            <a:r>
              <a:rPr lang="en-GB" sz="2000" b="1" noProof="0" dirty="0">
                <a:solidFill>
                  <a:srgbClr val="002060"/>
                </a:solidFill>
              </a:rPr>
              <a:t>Useful Methods</a:t>
            </a:r>
          </a:p>
        </p:txBody>
      </p:sp>
      <p:sp>
        <p:nvSpPr>
          <p:cNvPr id="280599" name="TextBox 280598"/>
          <p:cNvSpPr txBox="1"/>
          <p:nvPr/>
        </p:nvSpPr>
        <p:spPr>
          <a:xfrm>
            <a:off x="940057" y="4996654"/>
            <a:ext cx="2971800" cy="1506053"/>
          </a:xfrm>
          <a:prstGeom prst="rect">
            <a:avLst/>
          </a:prstGeom>
          <a:noFill/>
        </p:spPr>
        <p:txBody>
          <a:bodyPr wrap="square" lIns="18288" tIns="9144" rIns="18288" bIns="9144">
            <a:spAutoFit/>
          </a:bodyPr>
          <a:lstStyle/>
          <a:p>
            <a:pPr>
              <a:spcAft>
                <a:spcPts val="200"/>
              </a:spcAft>
            </a:pPr>
            <a:r>
              <a:rPr lang="en-GB" noProof="0" dirty="0">
                <a:solidFill>
                  <a:srgbClr val="1B4C87"/>
                </a:solidFill>
              </a:rPr>
              <a:t>KSF PDP&amp;R</a:t>
            </a:r>
          </a:p>
          <a:p>
            <a:pPr>
              <a:spcAft>
                <a:spcPts val="200"/>
              </a:spcAft>
            </a:pPr>
            <a:r>
              <a:rPr lang="en-GB" noProof="0" dirty="0">
                <a:solidFill>
                  <a:srgbClr val="1B4C87"/>
                </a:solidFill>
              </a:rPr>
              <a:t>121 and Team Meetings</a:t>
            </a:r>
          </a:p>
          <a:p>
            <a:pPr>
              <a:spcAft>
                <a:spcPts val="200"/>
              </a:spcAft>
            </a:pPr>
            <a:r>
              <a:rPr lang="en-GB" noProof="0" dirty="0">
                <a:solidFill>
                  <a:srgbClr val="1B4C87"/>
                </a:solidFill>
              </a:rPr>
              <a:t>BALM Method</a:t>
            </a:r>
          </a:p>
          <a:p>
            <a:pPr>
              <a:spcAft>
                <a:spcPts val="200"/>
              </a:spcAft>
            </a:pPr>
            <a:r>
              <a:rPr lang="en-GB" noProof="0" dirty="0">
                <a:solidFill>
                  <a:srgbClr val="1B4C87"/>
                </a:solidFill>
              </a:rPr>
              <a:t>Skills Matrix</a:t>
            </a:r>
          </a:p>
          <a:p>
            <a:pPr>
              <a:spcAft>
                <a:spcPts val="200"/>
              </a:spcAft>
            </a:pPr>
            <a:r>
              <a:rPr lang="en-GB" noProof="0" dirty="0">
                <a:solidFill>
                  <a:srgbClr val="1B4C87"/>
                </a:solidFill>
              </a:rPr>
              <a:t>Training Needs Analysis</a:t>
            </a:r>
          </a:p>
        </p:txBody>
      </p:sp>
      <p:sp>
        <p:nvSpPr>
          <p:cNvPr id="280600" name="TextBox 280599"/>
          <p:cNvSpPr txBox="1"/>
          <p:nvPr/>
        </p:nvSpPr>
        <p:spPr>
          <a:xfrm>
            <a:off x="4094619" y="4996653"/>
            <a:ext cx="4554454" cy="1506053"/>
          </a:xfrm>
          <a:prstGeom prst="rect">
            <a:avLst/>
          </a:prstGeom>
          <a:noFill/>
        </p:spPr>
        <p:txBody>
          <a:bodyPr wrap="square" lIns="18288" tIns="9144" rIns="18288" bIns="9144">
            <a:spAutoFit/>
          </a:bodyPr>
          <a:lstStyle/>
          <a:p>
            <a:pPr>
              <a:spcAft>
                <a:spcPts val="200"/>
              </a:spcAft>
            </a:pPr>
            <a:r>
              <a:rPr lang="en-GB" noProof="0" dirty="0">
                <a:solidFill>
                  <a:srgbClr val="1B4C87"/>
                </a:solidFill>
              </a:rPr>
              <a:t>Competency Checklists</a:t>
            </a:r>
          </a:p>
          <a:p>
            <a:pPr>
              <a:spcAft>
                <a:spcPts val="200"/>
              </a:spcAft>
            </a:pPr>
            <a:r>
              <a:rPr lang="en-GB" noProof="0" dirty="0">
                <a:solidFill>
                  <a:srgbClr val="1B4C87"/>
                </a:solidFill>
              </a:rPr>
              <a:t>Regular Performance Reviews</a:t>
            </a:r>
          </a:p>
          <a:p>
            <a:pPr>
              <a:spcAft>
                <a:spcPts val="200"/>
              </a:spcAft>
            </a:pPr>
            <a:r>
              <a:rPr lang="en-GB" noProof="0" dirty="0">
                <a:solidFill>
                  <a:srgbClr val="1B4C87"/>
                </a:solidFill>
              </a:rPr>
              <a:t>180 and 360 Feedback</a:t>
            </a:r>
          </a:p>
          <a:p>
            <a:pPr>
              <a:spcAft>
                <a:spcPts val="200"/>
              </a:spcAft>
            </a:pPr>
            <a:r>
              <a:rPr lang="en-GB" noProof="0" dirty="0">
                <a:solidFill>
                  <a:srgbClr val="1B4C87"/>
                </a:solidFill>
              </a:rPr>
              <a:t>Regular Conversations</a:t>
            </a:r>
          </a:p>
          <a:p>
            <a:pPr>
              <a:spcAft>
                <a:spcPts val="200"/>
              </a:spcAft>
            </a:pPr>
            <a:r>
              <a:rPr lang="en-GB" dirty="0">
                <a:solidFill>
                  <a:srgbClr val="1B4C87"/>
                </a:solidFill>
              </a:rPr>
              <a:t>Events</a:t>
            </a:r>
            <a:endParaRPr lang="en-GB" noProof="0" dirty="0">
              <a:solidFill>
                <a:srgbClr val="1B4C87"/>
              </a:solidFill>
            </a:endParaRPr>
          </a:p>
        </p:txBody>
      </p:sp>
    </p:spTree>
    <p:extLst>
      <p:ext uri="{BB962C8B-B14F-4D97-AF65-F5344CB8AC3E}">
        <p14:creationId xmlns:p14="http://schemas.microsoft.com/office/powerpoint/2010/main" val="424954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05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0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0599" grpId="0"/>
      <p:bldP spid="28060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 NEW LEVEL OF THINKING by thaoquynh832004">
            <a:extLst>
              <a:ext uri="{FF2B5EF4-FFF2-40B4-BE49-F238E27FC236}">
                <a16:creationId xmlns:a16="http://schemas.microsoft.com/office/drawing/2014/main" id="{9D3E8D1A-BA4C-3BEC-4331-FCA77866BE1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3267" y="1139980"/>
            <a:ext cx="7461142" cy="5595857"/>
          </a:xfrm>
          <a:prstGeom prst="rect">
            <a:avLst/>
          </a:prstGeom>
          <a:solidFill>
            <a:srgbClr val="FFFFFF"/>
          </a:solidFill>
        </p:spPr>
      </p:pic>
    </p:spTree>
    <p:extLst>
      <p:ext uri="{BB962C8B-B14F-4D97-AF65-F5344CB8AC3E}">
        <p14:creationId xmlns:p14="http://schemas.microsoft.com/office/powerpoint/2010/main" val="37698893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2401AE4-FBF9-C1BE-6BA2-ADFD3784F1D4}"/>
              </a:ext>
            </a:extLst>
          </p:cNvPr>
          <p:cNvSpPr txBox="1"/>
          <p:nvPr/>
        </p:nvSpPr>
        <p:spPr>
          <a:xfrm>
            <a:off x="399615" y="500499"/>
            <a:ext cx="7955279" cy="502920"/>
          </a:xfrm>
          <a:prstGeom prst="rect">
            <a:avLst/>
          </a:prstGeom>
          <a:noFill/>
        </p:spPr>
        <p:txBody>
          <a:bodyPr wrap="square" lIns="45720" rIns="45720" anchor="t">
            <a:noAutofit/>
          </a:bodyPr>
          <a:lstStyle/>
          <a:p>
            <a:r>
              <a:rPr lang="en-GB" sz="2800" b="1" noProof="0" dirty="0">
                <a:solidFill>
                  <a:schemeClr val="tx2">
                    <a:lumMod val="90000"/>
                    <a:lumOff val="10000"/>
                  </a:schemeClr>
                </a:solidFill>
              </a:rPr>
              <a:t>Skills Matrix</a:t>
            </a:r>
          </a:p>
        </p:txBody>
      </p:sp>
      <p:sp>
        <p:nvSpPr>
          <p:cNvPr id="10" name="TextBox 9">
            <a:extLst>
              <a:ext uri="{FF2B5EF4-FFF2-40B4-BE49-F238E27FC236}">
                <a16:creationId xmlns:a16="http://schemas.microsoft.com/office/drawing/2014/main" id="{00C6E81B-F6EB-6285-203C-CB652E1FA6DB}"/>
              </a:ext>
            </a:extLst>
          </p:cNvPr>
          <p:cNvSpPr txBox="1"/>
          <p:nvPr/>
        </p:nvSpPr>
        <p:spPr>
          <a:xfrm>
            <a:off x="2123728" y="1150607"/>
            <a:ext cx="7772400" cy="320040"/>
          </a:xfrm>
          <a:prstGeom prst="rect">
            <a:avLst/>
          </a:prstGeom>
          <a:noFill/>
        </p:spPr>
        <p:txBody>
          <a:bodyPr wrap="square" lIns="45720" rIns="45720" anchor="t">
            <a:noAutofit/>
          </a:bodyPr>
          <a:lstStyle/>
          <a:p>
            <a:r>
              <a:rPr lang="en-GB" sz="2000" b="0" noProof="0" dirty="0">
                <a:solidFill>
                  <a:schemeClr val="tx2">
                    <a:lumMod val="90000"/>
                    <a:lumOff val="10000"/>
                  </a:schemeClr>
                </a:solidFill>
              </a:rPr>
              <a:t>Make team capability visible and discussable</a:t>
            </a:r>
          </a:p>
        </p:txBody>
      </p:sp>
      <p:graphicFrame>
        <p:nvGraphicFramePr>
          <p:cNvPr id="12" name="Table 11">
            <a:extLst>
              <a:ext uri="{FF2B5EF4-FFF2-40B4-BE49-F238E27FC236}">
                <a16:creationId xmlns:a16="http://schemas.microsoft.com/office/drawing/2014/main" id="{F19BC18F-2953-FDF4-4514-94E0C9144932}"/>
              </a:ext>
            </a:extLst>
          </p:cNvPr>
          <p:cNvGraphicFramePr>
            <a:graphicFrameLocks noGrp="1"/>
          </p:cNvGraphicFramePr>
          <p:nvPr>
            <p:extLst>
              <p:ext uri="{D42A27DB-BD31-4B8C-83A1-F6EECF244321}">
                <p14:modId xmlns:p14="http://schemas.microsoft.com/office/powerpoint/2010/main" val="1025352981"/>
              </p:ext>
            </p:extLst>
          </p:nvPr>
        </p:nvGraphicFramePr>
        <p:xfrm>
          <a:off x="270035" y="1764262"/>
          <a:ext cx="8603930" cy="3774642"/>
        </p:xfrm>
        <a:graphic>
          <a:graphicData uri="http://schemas.openxmlformats.org/drawingml/2006/table">
            <a:tbl>
              <a:tblPr firstRow="1" bandRow="1">
                <a:tableStyleId>{5C22544A-7EE6-4342-B048-85BDC9FD1C3A}</a:tableStyleId>
              </a:tblPr>
              <a:tblGrid>
                <a:gridCol w="778804">
                  <a:extLst>
                    <a:ext uri="{9D8B030D-6E8A-4147-A177-3AD203B41FA5}">
                      <a16:colId xmlns:a16="http://schemas.microsoft.com/office/drawing/2014/main" val="20000"/>
                    </a:ext>
                  </a:extLst>
                </a:gridCol>
                <a:gridCol w="778804">
                  <a:extLst>
                    <a:ext uri="{9D8B030D-6E8A-4147-A177-3AD203B41FA5}">
                      <a16:colId xmlns:a16="http://schemas.microsoft.com/office/drawing/2014/main" val="850026262"/>
                    </a:ext>
                  </a:extLst>
                </a:gridCol>
                <a:gridCol w="1631780">
                  <a:extLst>
                    <a:ext uri="{9D8B030D-6E8A-4147-A177-3AD203B41FA5}">
                      <a16:colId xmlns:a16="http://schemas.microsoft.com/office/drawing/2014/main" val="20001"/>
                    </a:ext>
                  </a:extLst>
                </a:gridCol>
                <a:gridCol w="1705952">
                  <a:extLst>
                    <a:ext uri="{9D8B030D-6E8A-4147-A177-3AD203B41FA5}">
                      <a16:colId xmlns:a16="http://schemas.microsoft.com/office/drawing/2014/main" val="20002"/>
                    </a:ext>
                  </a:extLst>
                </a:gridCol>
                <a:gridCol w="1483436">
                  <a:extLst>
                    <a:ext uri="{9D8B030D-6E8A-4147-A177-3AD203B41FA5}">
                      <a16:colId xmlns:a16="http://schemas.microsoft.com/office/drawing/2014/main" val="20003"/>
                    </a:ext>
                  </a:extLst>
                </a:gridCol>
                <a:gridCol w="2225154">
                  <a:extLst>
                    <a:ext uri="{9D8B030D-6E8A-4147-A177-3AD203B41FA5}">
                      <a16:colId xmlns:a16="http://schemas.microsoft.com/office/drawing/2014/main" val="20004"/>
                    </a:ext>
                  </a:extLst>
                </a:gridCol>
              </a:tblGrid>
              <a:tr h="629107">
                <a:tc gridSpan="6">
                  <a:txBody>
                    <a:bodyPr/>
                    <a:lstStyle/>
                    <a:p>
                      <a:pPr algn="ctr"/>
                      <a:r>
                        <a:rPr lang="en-GB" sz="1800" b="1" noProof="0" dirty="0">
                          <a:solidFill>
                            <a:srgbClr val="FFFFFF"/>
                          </a:solidFill>
                          <a:latin typeface="Aptos"/>
                        </a:rPr>
                        <a:t>Task; Resolve Customer Service Problems</a:t>
                      </a: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extLst>
                  <a:ext uri="{0D108BD9-81ED-4DB2-BD59-A6C34878D82A}">
                    <a16:rowId xmlns:a16="http://schemas.microsoft.com/office/drawing/2014/main" val="3541216065"/>
                  </a:ext>
                </a:extLst>
              </a:tr>
              <a:tr h="629107">
                <a:tc>
                  <a:txBody>
                    <a:bodyPr/>
                    <a:lstStyle/>
                    <a:p>
                      <a:pPr algn="ctr"/>
                      <a:r>
                        <a:rPr lang="en-GB" sz="1400" b="1" noProof="0" dirty="0">
                          <a:solidFill>
                            <a:srgbClr val="FFFFFF"/>
                          </a:solidFill>
                          <a:latin typeface="Aptos"/>
                        </a:rPr>
                        <a:t>Team member</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Skills</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Product</a:t>
                      </a:r>
                    </a:p>
                    <a:p>
                      <a:pPr algn="ctr"/>
                      <a:r>
                        <a:rPr lang="en-GB" sz="1400" b="1" noProof="0" dirty="0">
                          <a:solidFill>
                            <a:srgbClr val="FFFFFF"/>
                          </a:solidFill>
                          <a:latin typeface="Aptos"/>
                        </a:rPr>
                        <a:t>knowledge</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Listening +</a:t>
                      </a:r>
                    </a:p>
                    <a:p>
                      <a:pPr algn="ctr"/>
                      <a:r>
                        <a:rPr lang="en-GB" sz="1400" b="1" noProof="0" dirty="0">
                          <a:solidFill>
                            <a:srgbClr val="FFFFFF"/>
                          </a:solidFill>
                          <a:latin typeface="Aptos"/>
                        </a:rPr>
                        <a:t>Questioning</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Problem</a:t>
                      </a:r>
                    </a:p>
                    <a:p>
                      <a:pPr algn="ctr"/>
                      <a:r>
                        <a:rPr lang="en-GB" sz="1400" b="1" noProof="0" dirty="0">
                          <a:solidFill>
                            <a:srgbClr val="FFFFFF"/>
                          </a:solidFill>
                          <a:latin typeface="Aptos"/>
                        </a:rPr>
                        <a:t>solving</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Current</a:t>
                      </a:r>
                    </a:p>
                    <a:p>
                      <a:pPr algn="ctr"/>
                      <a:r>
                        <a:rPr lang="en-GB" sz="1400" b="1" noProof="0" dirty="0">
                          <a:solidFill>
                            <a:srgbClr val="FFFFFF"/>
                          </a:solidFill>
                          <a:latin typeface="Aptos"/>
                        </a:rPr>
                        <a:t>focus</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0000"/>
                  </a:ext>
                </a:extLst>
              </a:tr>
              <a:tr h="629107">
                <a:tc gridSpan="2">
                  <a:txBody>
                    <a:bodyPr/>
                    <a:lstStyle/>
                    <a:p>
                      <a:pPr algn="ctr"/>
                      <a:r>
                        <a:rPr lang="en-GB" sz="1400" b="1" noProof="0" dirty="0">
                          <a:solidFill>
                            <a:srgbClr val="1F2A44"/>
                          </a:solidFill>
                          <a:latin typeface="Aptos"/>
                        </a:rPr>
                        <a:t>Name 1</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9107">
                <a:tc gridSpan="2">
                  <a:txBody>
                    <a:bodyPr/>
                    <a:lstStyle/>
                    <a:p>
                      <a:pPr algn="ctr"/>
                      <a:r>
                        <a:rPr lang="en-GB" sz="1400" b="1" noProof="0" dirty="0">
                          <a:solidFill>
                            <a:srgbClr val="1F2A44"/>
                          </a:solidFill>
                          <a:latin typeface="Aptos"/>
                        </a:rPr>
                        <a:t>Name 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29107">
                <a:tc gridSpan="2">
                  <a:txBody>
                    <a:bodyPr/>
                    <a:lstStyle/>
                    <a:p>
                      <a:pPr algn="ctr"/>
                      <a:r>
                        <a:rPr lang="en-GB" sz="1400" b="1" noProof="0" dirty="0">
                          <a:solidFill>
                            <a:srgbClr val="1F2A44"/>
                          </a:solidFill>
                          <a:latin typeface="Aptos"/>
                        </a:rPr>
                        <a:t>Name 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9107">
                <a:tc gridSpan="2">
                  <a:txBody>
                    <a:bodyPr/>
                    <a:lstStyle/>
                    <a:p>
                      <a:pPr algn="ctr"/>
                      <a:r>
                        <a:rPr lang="en-GB" sz="1400" b="1" noProof="0" dirty="0">
                          <a:solidFill>
                            <a:srgbClr val="1F2A44"/>
                          </a:solidFill>
                          <a:latin typeface="Aptos"/>
                        </a:rPr>
                        <a:t>Name 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endParaRPr lang="en-GB" sz="1400" b="0" noProof="0" dirty="0">
                        <a:solidFill>
                          <a:srgbClr val="1F2A44"/>
                        </a:solidFill>
                        <a:latin typeface="Aptos"/>
                      </a:endParaRP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4" name="TextBox 13">
            <a:extLst>
              <a:ext uri="{FF2B5EF4-FFF2-40B4-BE49-F238E27FC236}">
                <a16:creationId xmlns:a16="http://schemas.microsoft.com/office/drawing/2014/main" id="{9D51BDBE-7AC4-D37B-E948-A84BD94C43E3}"/>
              </a:ext>
            </a:extLst>
          </p:cNvPr>
          <p:cNvSpPr txBox="1"/>
          <p:nvPr/>
        </p:nvSpPr>
        <p:spPr>
          <a:xfrm>
            <a:off x="270035" y="5731289"/>
            <a:ext cx="2011680" cy="274320"/>
          </a:xfrm>
          <a:prstGeom prst="rect">
            <a:avLst/>
          </a:prstGeom>
          <a:noFill/>
        </p:spPr>
        <p:txBody>
          <a:bodyPr wrap="square" lIns="45720" rIns="45720" anchor="t">
            <a:noAutofit/>
          </a:bodyPr>
          <a:lstStyle/>
          <a:p>
            <a:r>
              <a:rPr lang="en-GB" sz="1800" b="1" noProof="0" dirty="0">
                <a:solidFill>
                  <a:srgbClr val="70AD47"/>
                </a:solidFill>
                <a:latin typeface="Aptos"/>
              </a:rPr>
              <a:t>Use it to identify</a:t>
            </a:r>
          </a:p>
        </p:txBody>
      </p:sp>
      <p:sp>
        <p:nvSpPr>
          <p:cNvPr id="16" name="TextBox 15">
            <a:extLst>
              <a:ext uri="{FF2B5EF4-FFF2-40B4-BE49-F238E27FC236}">
                <a16:creationId xmlns:a16="http://schemas.microsoft.com/office/drawing/2014/main" id="{F533523F-669D-3994-F8F1-957F69224A0B}"/>
              </a:ext>
            </a:extLst>
          </p:cNvPr>
          <p:cNvSpPr txBox="1"/>
          <p:nvPr/>
        </p:nvSpPr>
        <p:spPr>
          <a:xfrm>
            <a:off x="827245" y="6100172"/>
            <a:ext cx="8046720" cy="274320"/>
          </a:xfrm>
          <a:prstGeom prst="rect">
            <a:avLst/>
          </a:prstGeom>
          <a:noFill/>
        </p:spPr>
        <p:txBody>
          <a:bodyPr wrap="square" lIns="45720" rIns="45720" anchor="t">
            <a:noAutofit/>
          </a:bodyPr>
          <a:lstStyle/>
          <a:p>
            <a:r>
              <a:rPr lang="en-GB" sz="1700" b="0" noProof="0" dirty="0">
                <a:solidFill>
                  <a:srgbClr val="1F2A44"/>
                </a:solidFill>
                <a:latin typeface="Aptos"/>
              </a:rPr>
              <a:t>Training needs • coaching opportunities • resilience risks • better delegation choices</a:t>
            </a:r>
          </a:p>
        </p:txBody>
      </p:sp>
    </p:spTree>
    <p:extLst>
      <p:ext uri="{BB962C8B-B14F-4D97-AF65-F5344CB8AC3E}">
        <p14:creationId xmlns:p14="http://schemas.microsoft.com/office/powerpoint/2010/main" val="10143021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AB9B868-39A3-28FF-7BDD-3E35E481BC16}"/>
              </a:ext>
            </a:extLst>
          </p:cNvPr>
          <p:cNvSpPr/>
          <p:nvPr/>
        </p:nvSpPr>
        <p:spPr>
          <a:xfrm>
            <a:off x="827584" y="6107266"/>
            <a:ext cx="7272808" cy="540000"/>
          </a:xfrm>
          <a:prstGeom prst="rect">
            <a:avLst/>
          </a:prstGeom>
          <a:solidFill>
            <a:srgbClr val="EAF4E4"/>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GB" noProof="0" dirty="0"/>
          </a:p>
        </p:txBody>
      </p:sp>
      <p:graphicFrame>
        <p:nvGraphicFramePr>
          <p:cNvPr id="6" name="Table 5"/>
          <p:cNvGraphicFramePr>
            <a:graphicFrameLocks noGrp="1"/>
          </p:cNvGraphicFramePr>
          <p:nvPr>
            <p:extLst>
              <p:ext uri="{D42A27DB-BD31-4B8C-83A1-F6EECF244321}">
                <p14:modId xmlns:p14="http://schemas.microsoft.com/office/powerpoint/2010/main" val="2135112529"/>
              </p:ext>
            </p:extLst>
          </p:nvPr>
        </p:nvGraphicFramePr>
        <p:xfrm>
          <a:off x="827584" y="836712"/>
          <a:ext cx="7272808" cy="5184575"/>
        </p:xfrm>
        <a:graphic>
          <a:graphicData uri="http://schemas.openxmlformats.org/drawingml/2006/table">
            <a:tbl>
              <a:tblPr/>
              <a:tblGrid>
                <a:gridCol w="897444">
                  <a:extLst>
                    <a:ext uri="{9D8B030D-6E8A-4147-A177-3AD203B41FA5}">
                      <a16:colId xmlns:a16="http://schemas.microsoft.com/office/drawing/2014/main" val="20000"/>
                    </a:ext>
                  </a:extLst>
                </a:gridCol>
                <a:gridCol w="1617191">
                  <a:extLst>
                    <a:ext uri="{9D8B030D-6E8A-4147-A177-3AD203B41FA5}">
                      <a16:colId xmlns:a16="http://schemas.microsoft.com/office/drawing/2014/main" val="20001"/>
                    </a:ext>
                  </a:extLst>
                </a:gridCol>
                <a:gridCol w="4758173">
                  <a:extLst>
                    <a:ext uri="{9D8B030D-6E8A-4147-A177-3AD203B41FA5}">
                      <a16:colId xmlns:a16="http://schemas.microsoft.com/office/drawing/2014/main" val="20002"/>
                    </a:ext>
                  </a:extLst>
                </a:gridCol>
              </a:tblGrid>
              <a:tr h="477527">
                <a:tc gridSpan="3">
                  <a:txBody>
                    <a:bodyPr/>
                    <a:lstStyle/>
                    <a:p>
                      <a:pPr algn="ctr" hangingPunct="0">
                        <a:spcAft>
                          <a:spcPts val="0"/>
                        </a:spcAft>
                      </a:pPr>
                      <a:r>
                        <a:rPr lang="en-GB" sz="1600" b="1" noProof="0" dirty="0">
                          <a:latin typeface="+mn-lt"/>
                        </a:rPr>
                        <a:t>Skills Matrix </a:t>
                      </a:r>
                      <a:r>
                        <a:rPr lang="en-GB" sz="1600" b="1" noProof="0" dirty="0">
                          <a:solidFill>
                            <a:srgbClr val="002060"/>
                          </a:solidFill>
                          <a:latin typeface="+mn-lt"/>
                          <a:ea typeface="Times New Roman"/>
                        </a:rPr>
                        <a:t>Scoring</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50000"/>
                        <a:lumOff val="5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613963">
                <a:tc>
                  <a:txBody>
                    <a:bodyPr/>
                    <a:lstStyle/>
                    <a:p>
                      <a:pPr algn="ctr" hangingPunct="0">
                        <a:spcAft>
                          <a:spcPts val="0"/>
                        </a:spcAft>
                      </a:pPr>
                      <a:r>
                        <a:rPr lang="en-GB" sz="1600" b="1" noProof="0" dirty="0">
                          <a:solidFill>
                            <a:srgbClr val="002060"/>
                          </a:solidFill>
                          <a:latin typeface="+mn-lt"/>
                          <a:ea typeface="Times New Roman"/>
                        </a:rPr>
                        <a:t>Score</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hangingPunct="0">
                        <a:spcAft>
                          <a:spcPts val="0"/>
                        </a:spcAft>
                      </a:pPr>
                      <a:r>
                        <a:rPr lang="en-GB" sz="1600" b="1" noProof="0" dirty="0">
                          <a:solidFill>
                            <a:srgbClr val="002060"/>
                          </a:solidFill>
                          <a:latin typeface="+mn-lt"/>
                          <a:ea typeface="Times New Roman"/>
                        </a:rPr>
                        <a:t>Skill Level</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hangingPunct="0">
                        <a:spcAft>
                          <a:spcPts val="0"/>
                        </a:spcAft>
                      </a:pPr>
                      <a:r>
                        <a:rPr lang="en-GB" sz="1600" b="1" noProof="0" dirty="0">
                          <a:solidFill>
                            <a:srgbClr val="002060"/>
                          </a:solidFill>
                          <a:latin typeface="+mn-lt"/>
                          <a:ea typeface="Times New Roman"/>
                        </a:rPr>
                        <a:t>Description</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10001"/>
                  </a:ext>
                </a:extLst>
              </a:tr>
              <a:tr h="1000672">
                <a:tc>
                  <a:txBody>
                    <a:bodyPr/>
                    <a:lstStyle/>
                    <a:p>
                      <a:pPr algn="ctr" hangingPunct="0">
                        <a:spcAft>
                          <a:spcPts val="0"/>
                        </a:spcAft>
                      </a:pPr>
                      <a:r>
                        <a:rPr lang="en-GB" sz="1600" b="1" noProof="0" dirty="0">
                          <a:solidFill>
                            <a:srgbClr val="002060"/>
                          </a:solidFill>
                          <a:latin typeface="+mn-lt"/>
                          <a:ea typeface="Times New Roman"/>
                        </a:rPr>
                        <a:t>5</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Coach</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Fully competent and experienced</a:t>
                      </a:r>
                    </a:p>
                    <a:p>
                      <a:pPr marL="685800" lvl="1" indent="-342900" algn="l">
                        <a:spcAft>
                          <a:spcPts val="0"/>
                        </a:spcAft>
                        <a:buFont typeface="Symbol"/>
                        <a:buChar char=""/>
                      </a:pPr>
                      <a:r>
                        <a:rPr lang="en-GB" sz="1600" b="1" noProof="0" dirty="0">
                          <a:solidFill>
                            <a:srgbClr val="002060"/>
                          </a:solidFill>
                          <a:latin typeface="+mn-lt"/>
                          <a:ea typeface="Times New Roman"/>
                        </a:rPr>
                        <a:t>Needs no assistance to complete tasks</a:t>
                      </a:r>
                    </a:p>
                    <a:p>
                      <a:pPr marL="685800" lvl="1" indent="-342900" algn="l">
                        <a:spcAft>
                          <a:spcPts val="0"/>
                        </a:spcAft>
                        <a:buFont typeface="Symbol"/>
                        <a:buChar char=""/>
                      </a:pPr>
                      <a:r>
                        <a:rPr lang="en-GB" sz="1600" b="1" noProof="0" dirty="0">
                          <a:solidFill>
                            <a:srgbClr val="002060"/>
                          </a:solidFill>
                          <a:latin typeface="+mn-lt"/>
                          <a:ea typeface="Times New Roman"/>
                        </a:rPr>
                        <a:t>Demonstrates ability to lead and train others</a:t>
                      </a:r>
                    </a:p>
                    <a:p>
                      <a:pPr marL="685800" lvl="1" indent="-342900" algn="l">
                        <a:spcAft>
                          <a:spcPts val="0"/>
                        </a:spcAft>
                        <a:buFont typeface="Symbol"/>
                        <a:buChar char=""/>
                      </a:pPr>
                      <a:r>
                        <a:rPr lang="en-GB" sz="1600" b="1" noProof="0" dirty="0">
                          <a:solidFill>
                            <a:srgbClr val="002060"/>
                          </a:solidFill>
                          <a:latin typeface="+mn-lt"/>
                          <a:ea typeface="Times New Roman"/>
                        </a:rPr>
                        <a:t>Seen as a Subject Matter Expert </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00672">
                <a:tc>
                  <a:txBody>
                    <a:bodyPr/>
                    <a:lstStyle/>
                    <a:p>
                      <a:pPr algn="ctr" hangingPunct="0">
                        <a:spcAft>
                          <a:spcPts val="0"/>
                        </a:spcAft>
                      </a:pPr>
                      <a:r>
                        <a:rPr lang="en-GB" sz="1600" b="1" noProof="0" dirty="0">
                          <a:solidFill>
                            <a:srgbClr val="002060"/>
                          </a:solidFill>
                          <a:latin typeface="+mn-lt"/>
                          <a:ea typeface="Times New Roman"/>
                        </a:rPr>
                        <a:t>4</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Skilled</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Capable and experienced</a:t>
                      </a:r>
                    </a:p>
                    <a:p>
                      <a:pPr marL="685800" lvl="1" indent="-342900" algn="l">
                        <a:spcAft>
                          <a:spcPts val="0"/>
                        </a:spcAft>
                        <a:buFont typeface="Symbol"/>
                        <a:buChar char=""/>
                      </a:pPr>
                      <a:r>
                        <a:rPr lang="en-GB" sz="1600" b="1" noProof="0" dirty="0">
                          <a:solidFill>
                            <a:srgbClr val="002060"/>
                          </a:solidFill>
                          <a:latin typeface="+mn-lt"/>
                          <a:ea typeface="Times New Roman"/>
                        </a:rPr>
                        <a:t>Demonstrates proficiency</a:t>
                      </a:r>
                    </a:p>
                    <a:p>
                      <a:pPr marL="685800" lvl="1" indent="-342900" algn="l">
                        <a:spcAft>
                          <a:spcPts val="0"/>
                        </a:spcAft>
                        <a:buFont typeface="Symbol"/>
                        <a:buChar char=""/>
                      </a:pPr>
                      <a:r>
                        <a:rPr lang="en-GB" sz="1600" b="1" noProof="0" dirty="0">
                          <a:solidFill>
                            <a:srgbClr val="002060"/>
                          </a:solidFill>
                          <a:latin typeface="+mn-lt"/>
                          <a:ea typeface="Times New Roman"/>
                        </a:rPr>
                        <a:t>Able to work independently with little help</a:t>
                      </a:r>
                    </a:p>
                    <a:p>
                      <a:pPr marL="685800" lvl="1" indent="-342900" algn="l">
                        <a:spcAft>
                          <a:spcPts val="0"/>
                        </a:spcAft>
                        <a:buFont typeface="Symbol"/>
                        <a:buChar char=""/>
                      </a:pPr>
                      <a:r>
                        <a:rPr lang="en-GB" sz="1600" b="1" noProof="0" dirty="0">
                          <a:solidFill>
                            <a:srgbClr val="002060"/>
                          </a:solidFill>
                          <a:latin typeface="+mn-lt"/>
                          <a:ea typeface="Times New Roman"/>
                        </a:rPr>
                        <a:t>Will be able to Coach with more time</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50503">
                <a:tc>
                  <a:txBody>
                    <a:bodyPr/>
                    <a:lstStyle/>
                    <a:p>
                      <a:pPr algn="ctr" hangingPunct="0">
                        <a:spcAft>
                          <a:spcPts val="0"/>
                        </a:spcAft>
                      </a:pPr>
                      <a:r>
                        <a:rPr lang="en-GB" sz="1600" b="1" noProof="0" dirty="0">
                          <a:solidFill>
                            <a:srgbClr val="002060"/>
                          </a:solidFill>
                          <a:latin typeface="+mn-lt"/>
                          <a:ea typeface="Times New Roman"/>
                        </a:rPr>
                        <a:t>3</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Not yet skilled</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Able to perform at a basic level</a:t>
                      </a:r>
                    </a:p>
                    <a:p>
                      <a:pPr marL="685800" lvl="1" indent="-342900" algn="l">
                        <a:spcAft>
                          <a:spcPts val="0"/>
                        </a:spcAft>
                        <a:buFont typeface="Symbol"/>
                        <a:buChar char=""/>
                      </a:pPr>
                      <a:r>
                        <a:rPr lang="en-GB" sz="1600" b="1" noProof="0" dirty="0">
                          <a:solidFill>
                            <a:srgbClr val="002060"/>
                          </a:solidFill>
                          <a:latin typeface="+mn-lt"/>
                          <a:ea typeface="Times New Roman"/>
                        </a:rPr>
                        <a:t>Has some direct experience</a:t>
                      </a:r>
                    </a:p>
                    <a:p>
                      <a:pPr marL="685800" lvl="1" indent="-342900" algn="l">
                        <a:spcAft>
                          <a:spcPts val="0"/>
                        </a:spcAft>
                        <a:buFont typeface="Symbol"/>
                        <a:buChar char=""/>
                      </a:pPr>
                      <a:r>
                        <a:rPr lang="en-GB" sz="1600" b="1" noProof="0" dirty="0">
                          <a:solidFill>
                            <a:srgbClr val="002060"/>
                          </a:solidFill>
                          <a:latin typeface="+mn-lt"/>
                          <a:ea typeface="Times New Roman"/>
                        </a:rPr>
                        <a:t>Needs help from time to time</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50503">
                <a:tc>
                  <a:txBody>
                    <a:bodyPr/>
                    <a:lstStyle/>
                    <a:p>
                      <a:pPr algn="ctr" hangingPunct="0">
                        <a:spcAft>
                          <a:spcPts val="0"/>
                        </a:spcAft>
                      </a:pPr>
                      <a:r>
                        <a:rPr lang="en-GB" sz="1600" b="1" noProof="0" dirty="0">
                          <a:solidFill>
                            <a:srgbClr val="002060"/>
                          </a:solidFill>
                          <a:latin typeface="+mn-lt"/>
                          <a:ea typeface="Times New Roman"/>
                        </a:rPr>
                        <a:t>2</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Learning</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Limited in ability or knowledge</a:t>
                      </a:r>
                    </a:p>
                    <a:p>
                      <a:pPr marL="685800" lvl="1" indent="-342900" algn="l">
                        <a:spcAft>
                          <a:spcPts val="0"/>
                        </a:spcAft>
                        <a:buFont typeface="Symbol"/>
                        <a:buChar char=""/>
                      </a:pPr>
                      <a:r>
                        <a:rPr lang="en-GB" sz="1600" b="1" noProof="0" dirty="0">
                          <a:solidFill>
                            <a:srgbClr val="002060"/>
                          </a:solidFill>
                          <a:latin typeface="+mn-lt"/>
                          <a:ea typeface="Times New Roman"/>
                        </a:rPr>
                        <a:t>Cannot perform for critical tasks</a:t>
                      </a:r>
                    </a:p>
                    <a:p>
                      <a:pPr marL="685800" lvl="1" indent="-342900" algn="l">
                        <a:spcAft>
                          <a:spcPts val="0"/>
                        </a:spcAft>
                        <a:buFont typeface="Symbol"/>
                        <a:buChar char=""/>
                      </a:pPr>
                      <a:r>
                        <a:rPr lang="en-GB" sz="1600" b="1" noProof="0" dirty="0">
                          <a:solidFill>
                            <a:srgbClr val="002060"/>
                          </a:solidFill>
                          <a:latin typeface="+mn-lt"/>
                          <a:ea typeface="Times New Roman"/>
                        </a:rPr>
                        <a:t>Needs significant help from others </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90735">
                <a:tc>
                  <a:txBody>
                    <a:bodyPr/>
                    <a:lstStyle/>
                    <a:p>
                      <a:pPr algn="ctr" hangingPunct="0">
                        <a:spcAft>
                          <a:spcPts val="0"/>
                        </a:spcAft>
                      </a:pPr>
                      <a:r>
                        <a:rPr lang="en-GB" sz="1600" b="1" noProof="0" dirty="0">
                          <a:solidFill>
                            <a:srgbClr val="002060"/>
                          </a:solidFill>
                          <a:latin typeface="+mn-lt"/>
                          <a:ea typeface="Times New Roman"/>
                        </a:rPr>
                        <a:t>1</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en-GB" sz="1600" b="1" noProof="0" dirty="0">
                          <a:solidFill>
                            <a:srgbClr val="002060"/>
                          </a:solidFill>
                          <a:latin typeface="+mn-lt"/>
                          <a:ea typeface="Times New Roman"/>
                        </a:rPr>
                        <a:t>None / Low</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85800" lvl="1" indent="-342900" algn="l">
                        <a:spcAft>
                          <a:spcPts val="0"/>
                        </a:spcAft>
                        <a:buFont typeface="Symbol"/>
                        <a:buChar char=""/>
                      </a:pPr>
                      <a:r>
                        <a:rPr lang="en-GB" sz="1600" b="1" noProof="0" dirty="0">
                          <a:solidFill>
                            <a:srgbClr val="002060"/>
                          </a:solidFill>
                          <a:latin typeface="+mn-lt"/>
                          <a:ea typeface="Times New Roman"/>
                        </a:rPr>
                        <a:t>Unable to perform</a:t>
                      </a:r>
                    </a:p>
                    <a:p>
                      <a:pPr marL="685800" lvl="1" indent="-342900" algn="l">
                        <a:spcAft>
                          <a:spcPts val="0"/>
                        </a:spcAft>
                        <a:buFont typeface="Symbol"/>
                        <a:buChar char=""/>
                      </a:pPr>
                      <a:r>
                        <a:rPr lang="en-GB" sz="1600" b="1" noProof="0" dirty="0">
                          <a:solidFill>
                            <a:srgbClr val="002060"/>
                          </a:solidFill>
                          <a:latin typeface="+mn-lt"/>
                          <a:ea typeface="Times New Roman"/>
                        </a:rPr>
                        <a:t>Little to no experience</a:t>
                      </a:r>
                    </a:p>
                  </a:txBody>
                  <a:tcPr marL="66535" marR="665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0" name="TextBox 9">
            <a:extLst>
              <a:ext uri="{FF2B5EF4-FFF2-40B4-BE49-F238E27FC236}">
                <a16:creationId xmlns:a16="http://schemas.microsoft.com/office/drawing/2014/main" id="{EC40E0F7-1422-B4DB-93E4-3A5995BCEC07}"/>
              </a:ext>
            </a:extLst>
          </p:cNvPr>
          <p:cNvSpPr txBox="1"/>
          <p:nvPr/>
        </p:nvSpPr>
        <p:spPr>
          <a:xfrm>
            <a:off x="-245172" y="6249250"/>
            <a:ext cx="9418320" cy="256032"/>
          </a:xfrm>
          <a:prstGeom prst="rect">
            <a:avLst/>
          </a:prstGeom>
          <a:noFill/>
        </p:spPr>
        <p:txBody>
          <a:bodyPr wrap="square" lIns="45720" rIns="45720" anchor="t">
            <a:noAutofit/>
          </a:bodyPr>
          <a:lstStyle/>
          <a:p>
            <a:pPr algn="ctr"/>
            <a:r>
              <a:rPr lang="en-GB" sz="1600" b="1" noProof="0" dirty="0">
                <a:solidFill>
                  <a:srgbClr val="002060"/>
                </a:solidFill>
                <a:latin typeface="Aptos"/>
              </a:rPr>
              <a:t>Tip: score against the task, not against the person’s worth or potential</a:t>
            </a:r>
          </a:p>
        </p:txBody>
      </p:sp>
    </p:spTree>
    <p:extLst>
      <p:ext uri="{BB962C8B-B14F-4D97-AF65-F5344CB8AC3E}">
        <p14:creationId xmlns:p14="http://schemas.microsoft.com/office/powerpoint/2010/main" val="426895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4D7FB-E4D9-CBD5-AC45-076E027EB90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88326FA-76B6-7642-C372-73DF7E84C0F5}"/>
              </a:ext>
            </a:extLst>
          </p:cNvPr>
          <p:cNvSpPr txBox="1"/>
          <p:nvPr/>
        </p:nvSpPr>
        <p:spPr>
          <a:xfrm>
            <a:off x="363774" y="695635"/>
            <a:ext cx="7955279" cy="502920"/>
          </a:xfrm>
          <a:prstGeom prst="rect">
            <a:avLst/>
          </a:prstGeom>
          <a:noFill/>
        </p:spPr>
        <p:txBody>
          <a:bodyPr wrap="square" lIns="45720" rIns="45720" anchor="t">
            <a:noAutofit/>
          </a:bodyPr>
          <a:lstStyle/>
          <a:p>
            <a:r>
              <a:rPr lang="en-GB" sz="2800" b="1" noProof="0" dirty="0">
                <a:solidFill>
                  <a:schemeClr val="tx2">
                    <a:lumMod val="90000"/>
                    <a:lumOff val="10000"/>
                  </a:schemeClr>
                </a:solidFill>
              </a:rPr>
              <a:t>Skills Matrix</a:t>
            </a:r>
          </a:p>
        </p:txBody>
      </p:sp>
      <p:sp>
        <p:nvSpPr>
          <p:cNvPr id="10" name="TextBox 9">
            <a:extLst>
              <a:ext uri="{FF2B5EF4-FFF2-40B4-BE49-F238E27FC236}">
                <a16:creationId xmlns:a16="http://schemas.microsoft.com/office/drawing/2014/main" id="{619D8AE6-A6DB-A0C3-8526-8BF87D05DBCF}"/>
              </a:ext>
            </a:extLst>
          </p:cNvPr>
          <p:cNvSpPr txBox="1"/>
          <p:nvPr/>
        </p:nvSpPr>
        <p:spPr>
          <a:xfrm>
            <a:off x="2051720" y="1256903"/>
            <a:ext cx="7772400" cy="320040"/>
          </a:xfrm>
          <a:prstGeom prst="rect">
            <a:avLst/>
          </a:prstGeom>
          <a:noFill/>
        </p:spPr>
        <p:txBody>
          <a:bodyPr wrap="square" lIns="45720" rIns="45720" anchor="t">
            <a:noAutofit/>
          </a:bodyPr>
          <a:lstStyle/>
          <a:p>
            <a:r>
              <a:rPr lang="en-GB" sz="2000" b="0" noProof="0" dirty="0">
                <a:solidFill>
                  <a:schemeClr val="tx2">
                    <a:lumMod val="90000"/>
                    <a:lumOff val="10000"/>
                  </a:schemeClr>
                </a:solidFill>
              </a:rPr>
              <a:t>Make team capability visible and discussable</a:t>
            </a:r>
          </a:p>
        </p:txBody>
      </p:sp>
      <p:graphicFrame>
        <p:nvGraphicFramePr>
          <p:cNvPr id="12" name="Table 11">
            <a:extLst>
              <a:ext uri="{FF2B5EF4-FFF2-40B4-BE49-F238E27FC236}">
                <a16:creationId xmlns:a16="http://schemas.microsoft.com/office/drawing/2014/main" id="{3191BDA3-13FF-1D0A-A88E-2B3ADBA1C682}"/>
              </a:ext>
            </a:extLst>
          </p:cNvPr>
          <p:cNvGraphicFramePr>
            <a:graphicFrameLocks noGrp="1"/>
          </p:cNvGraphicFramePr>
          <p:nvPr>
            <p:extLst>
              <p:ext uri="{D42A27DB-BD31-4B8C-83A1-F6EECF244321}">
                <p14:modId xmlns:p14="http://schemas.microsoft.com/office/powerpoint/2010/main" val="1838996062"/>
              </p:ext>
            </p:extLst>
          </p:nvPr>
        </p:nvGraphicFramePr>
        <p:xfrm>
          <a:off x="270035" y="1764262"/>
          <a:ext cx="8603930" cy="3774642"/>
        </p:xfrm>
        <a:graphic>
          <a:graphicData uri="http://schemas.openxmlformats.org/drawingml/2006/table">
            <a:tbl>
              <a:tblPr firstRow="1" bandRow="1">
                <a:tableStyleId>{5C22544A-7EE6-4342-B048-85BDC9FD1C3A}</a:tableStyleId>
              </a:tblPr>
              <a:tblGrid>
                <a:gridCol w="778804">
                  <a:extLst>
                    <a:ext uri="{9D8B030D-6E8A-4147-A177-3AD203B41FA5}">
                      <a16:colId xmlns:a16="http://schemas.microsoft.com/office/drawing/2014/main" val="20000"/>
                    </a:ext>
                  </a:extLst>
                </a:gridCol>
                <a:gridCol w="778804">
                  <a:extLst>
                    <a:ext uri="{9D8B030D-6E8A-4147-A177-3AD203B41FA5}">
                      <a16:colId xmlns:a16="http://schemas.microsoft.com/office/drawing/2014/main" val="850026262"/>
                    </a:ext>
                  </a:extLst>
                </a:gridCol>
                <a:gridCol w="1631780">
                  <a:extLst>
                    <a:ext uri="{9D8B030D-6E8A-4147-A177-3AD203B41FA5}">
                      <a16:colId xmlns:a16="http://schemas.microsoft.com/office/drawing/2014/main" val="20001"/>
                    </a:ext>
                  </a:extLst>
                </a:gridCol>
                <a:gridCol w="1705952">
                  <a:extLst>
                    <a:ext uri="{9D8B030D-6E8A-4147-A177-3AD203B41FA5}">
                      <a16:colId xmlns:a16="http://schemas.microsoft.com/office/drawing/2014/main" val="20002"/>
                    </a:ext>
                  </a:extLst>
                </a:gridCol>
                <a:gridCol w="1483436">
                  <a:extLst>
                    <a:ext uri="{9D8B030D-6E8A-4147-A177-3AD203B41FA5}">
                      <a16:colId xmlns:a16="http://schemas.microsoft.com/office/drawing/2014/main" val="20003"/>
                    </a:ext>
                  </a:extLst>
                </a:gridCol>
                <a:gridCol w="2225154">
                  <a:extLst>
                    <a:ext uri="{9D8B030D-6E8A-4147-A177-3AD203B41FA5}">
                      <a16:colId xmlns:a16="http://schemas.microsoft.com/office/drawing/2014/main" val="20004"/>
                    </a:ext>
                  </a:extLst>
                </a:gridCol>
              </a:tblGrid>
              <a:tr h="629107">
                <a:tc gridSpan="6">
                  <a:txBody>
                    <a:bodyPr/>
                    <a:lstStyle/>
                    <a:p>
                      <a:pPr algn="ctr"/>
                      <a:r>
                        <a:rPr lang="en-GB" sz="1800" b="1" noProof="0" dirty="0">
                          <a:solidFill>
                            <a:srgbClr val="FFFFFF"/>
                          </a:solidFill>
                          <a:latin typeface="Aptos"/>
                        </a:rPr>
                        <a:t>Task; Resolve Customer Service Problems</a:t>
                      </a: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tc hMerge="1">
                  <a:txBody>
                    <a:bodyPr/>
                    <a:lstStyle/>
                    <a:p>
                      <a:pPr algn="ctr"/>
                      <a:endParaRPr sz="1400" b="1" dirty="0">
                        <a:solidFill>
                          <a:srgbClr val="FFFFFF"/>
                        </a:solidFill>
                        <a:latin typeface="Aptos"/>
                      </a:endParaRPr>
                    </a:p>
                  </a:txBody>
                  <a:tcPr marL="36576" marR="36576"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060"/>
                    </a:solidFill>
                  </a:tcPr>
                </a:tc>
                <a:extLst>
                  <a:ext uri="{0D108BD9-81ED-4DB2-BD59-A6C34878D82A}">
                    <a16:rowId xmlns:a16="http://schemas.microsoft.com/office/drawing/2014/main" val="3541216065"/>
                  </a:ext>
                </a:extLst>
              </a:tr>
              <a:tr h="629107">
                <a:tc>
                  <a:txBody>
                    <a:bodyPr/>
                    <a:lstStyle/>
                    <a:p>
                      <a:pPr algn="ctr"/>
                      <a:r>
                        <a:rPr lang="en-GB" sz="1400" b="1" noProof="0" dirty="0">
                          <a:solidFill>
                            <a:srgbClr val="FFFFFF"/>
                          </a:solidFill>
                          <a:latin typeface="Aptos"/>
                        </a:rPr>
                        <a:t>Team member</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Skills</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Product</a:t>
                      </a:r>
                    </a:p>
                    <a:p>
                      <a:pPr algn="ctr"/>
                      <a:r>
                        <a:rPr lang="en-GB" sz="1400" b="1" noProof="0" dirty="0">
                          <a:solidFill>
                            <a:srgbClr val="FFFFFF"/>
                          </a:solidFill>
                          <a:latin typeface="Aptos"/>
                        </a:rPr>
                        <a:t>knowledge</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Listening +</a:t>
                      </a:r>
                    </a:p>
                    <a:p>
                      <a:pPr algn="ctr"/>
                      <a:r>
                        <a:rPr lang="en-GB" sz="1400" b="1" noProof="0" dirty="0">
                          <a:solidFill>
                            <a:srgbClr val="FFFFFF"/>
                          </a:solidFill>
                          <a:latin typeface="Aptos"/>
                        </a:rPr>
                        <a:t>questioning</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Problem</a:t>
                      </a:r>
                    </a:p>
                    <a:p>
                      <a:pPr algn="ctr"/>
                      <a:r>
                        <a:rPr lang="en-GB" sz="1400" b="1" noProof="0" dirty="0">
                          <a:solidFill>
                            <a:srgbClr val="FFFFFF"/>
                          </a:solidFill>
                          <a:latin typeface="Aptos"/>
                        </a:rPr>
                        <a:t>solving</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tc>
                  <a:txBody>
                    <a:bodyPr/>
                    <a:lstStyle/>
                    <a:p>
                      <a:pPr algn="ctr"/>
                      <a:r>
                        <a:rPr lang="en-GB" sz="1400" b="1" noProof="0" dirty="0">
                          <a:solidFill>
                            <a:srgbClr val="FFFFFF"/>
                          </a:solidFill>
                          <a:latin typeface="Aptos"/>
                        </a:rPr>
                        <a:t>Current</a:t>
                      </a:r>
                    </a:p>
                    <a:p>
                      <a:pPr algn="ctr"/>
                      <a:r>
                        <a:rPr lang="en-GB" sz="1400" b="1" noProof="0" dirty="0">
                          <a:solidFill>
                            <a:srgbClr val="FFFFFF"/>
                          </a:solidFill>
                          <a:latin typeface="Aptos"/>
                        </a:rPr>
                        <a:t>focus</a:t>
                      </a:r>
                    </a:p>
                  </a:txBody>
                  <a:tcPr marL="36576" marR="36576"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75000"/>
                        <a:lumOff val="25000"/>
                      </a:schemeClr>
                    </a:solidFill>
                  </a:tcPr>
                </a:tc>
                <a:extLst>
                  <a:ext uri="{0D108BD9-81ED-4DB2-BD59-A6C34878D82A}">
                    <a16:rowId xmlns:a16="http://schemas.microsoft.com/office/drawing/2014/main" val="10000"/>
                  </a:ext>
                </a:extLst>
              </a:tr>
              <a:tr h="629107">
                <a:tc gridSpan="2">
                  <a:txBody>
                    <a:bodyPr/>
                    <a:lstStyle/>
                    <a:p>
                      <a:pPr algn="ctr"/>
                      <a:r>
                        <a:rPr lang="en-GB" sz="1400" b="1" noProof="0" dirty="0">
                          <a:solidFill>
                            <a:srgbClr val="1F2A44"/>
                          </a:solidFill>
                          <a:latin typeface="Aptos"/>
                        </a:rPr>
                        <a:t>Name 1</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r>
                        <a:rPr lang="en-GB" sz="1400" b="0" noProof="0" dirty="0">
                          <a:solidFill>
                            <a:srgbClr val="1F2A44"/>
                          </a:solidFill>
                          <a:latin typeface="Aptos"/>
                        </a:rPr>
                        <a:t>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Can coach others</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9107">
                <a:tc gridSpan="2">
                  <a:txBody>
                    <a:bodyPr/>
                    <a:lstStyle/>
                    <a:p>
                      <a:pPr algn="ctr"/>
                      <a:r>
                        <a:rPr lang="en-GB" sz="1400" b="1" noProof="0" dirty="0">
                          <a:solidFill>
                            <a:srgbClr val="1F2A44"/>
                          </a:solidFill>
                          <a:latin typeface="Aptos"/>
                        </a:rPr>
                        <a:t>Name 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r>
                        <a:rPr lang="en-GB" sz="1400" b="0" noProof="0" dirty="0">
                          <a:solidFill>
                            <a:srgbClr val="1F2A44"/>
                          </a:solidFill>
                          <a:latin typeface="Aptos"/>
                        </a:rPr>
                        <a:t>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Needs product update</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29107">
                <a:tc gridSpan="2">
                  <a:txBody>
                    <a:bodyPr/>
                    <a:lstStyle/>
                    <a:p>
                      <a:pPr algn="ctr"/>
                      <a:r>
                        <a:rPr lang="en-GB" sz="1400" b="1" noProof="0" dirty="0">
                          <a:solidFill>
                            <a:srgbClr val="1F2A44"/>
                          </a:solidFill>
                          <a:latin typeface="Aptos"/>
                        </a:rPr>
                        <a:t>Name 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r>
                        <a:rPr lang="en-GB" sz="1400" b="0" noProof="0" dirty="0">
                          <a:solidFill>
                            <a:srgbClr val="1F2A44"/>
                          </a:solidFill>
                          <a:latin typeface="Aptos"/>
                        </a:rPr>
                        <a:t>3</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2</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Needs practice calls</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9107">
                <a:tc gridSpan="2">
                  <a:txBody>
                    <a:bodyPr/>
                    <a:lstStyle/>
                    <a:p>
                      <a:pPr algn="ctr"/>
                      <a:r>
                        <a:rPr lang="en-GB" sz="1400" b="1" noProof="0" dirty="0">
                          <a:solidFill>
                            <a:srgbClr val="1F2A44"/>
                          </a:solidFill>
                          <a:latin typeface="Aptos"/>
                        </a:rPr>
                        <a:t>Name 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2FB"/>
                    </a:solidFill>
                  </a:tcPr>
                </a:tc>
                <a:tc hMerge="1">
                  <a:txBody>
                    <a:bodyPr/>
                    <a:lstStyle/>
                    <a:p>
                      <a:endParaRPr lang="en-GB"/>
                    </a:p>
                  </a:txBody>
                  <a:tcPr/>
                </a:tc>
                <a:tc>
                  <a:txBody>
                    <a:bodyPr/>
                    <a:lstStyle/>
                    <a:p>
                      <a:pPr algn="ctr"/>
                      <a:r>
                        <a:rPr lang="en-GB" sz="1400" b="0" noProof="0" dirty="0">
                          <a:solidFill>
                            <a:srgbClr val="1F2A44"/>
                          </a:solidFill>
                          <a:latin typeface="Aptos"/>
                        </a:rPr>
                        <a:t>5</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4</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5</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GB" sz="1400" b="0" noProof="0" dirty="0">
                          <a:solidFill>
                            <a:srgbClr val="1F2A44"/>
                          </a:solidFill>
                          <a:latin typeface="Aptos"/>
                        </a:rPr>
                        <a:t>Can handle complex cases</a:t>
                      </a:r>
                    </a:p>
                  </a:txBody>
                  <a:tcPr marL="36576" marR="36576"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4" name="TextBox 13">
            <a:extLst>
              <a:ext uri="{FF2B5EF4-FFF2-40B4-BE49-F238E27FC236}">
                <a16:creationId xmlns:a16="http://schemas.microsoft.com/office/drawing/2014/main" id="{81DFF4C3-B7BE-3103-EEAB-83C6139877EC}"/>
              </a:ext>
            </a:extLst>
          </p:cNvPr>
          <p:cNvSpPr txBox="1"/>
          <p:nvPr/>
        </p:nvSpPr>
        <p:spPr>
          <a:xfrm>
            <a:off x="357430" y="5714406"/>
            <a:ext cx="2011680" cy="274320"/>
          </a:xfrm>
          <a:prstGeom prst="rect">
            <a:avLst/>
          </a:prstGeom>
          <a:noFill/>
        </p:spPr>
        <p:txBody>
          <a:bodyPr wrap="square" lIns="45720" rIns="45720" anchor="t">
            <a:noAutofit/>
          </a:bodyPr>
          <a:lstStyle/>
          <a:p>
            <a:r>
              <a:rPr lang="en-GB" sz="1800" b="1" noProof="0" dirty="0">
                <a:solidFill>
                  <a:srgbClr val="70AD47"/>
                </a:solidFill>
                <a:latin typeface="Aptos"/>
              </a:rPr>
              <a:t>Use it to identify</a:t>
            </a:r>
          </a:p>
        </p:txBody>
      </p:sp>
      <p:sp>
        <p:nvSpPr>
          <p:cNvPr id="16" name="TextBox 15">
            <a:extLst>
              <a:ext uri="{FF2B5EF4-FFF2-40B4-BE49-F238E27FC236}">
                <a16:creationId xmlns:a16="http://schemas.microsoft.com/office/drawing/2014/main" id="{CAC245B1-8AE9-6451-72FB-4A85182170D1}"/>
              </a:ext>
            </a:extLst>
          </p:cNvPr>
          <p:cNvSpPr txBox="1"/>
          <p:nvPr/>
        </p:nvSpPr>
        <p:spPr>
          <a:xfrm>
            <a:off x="827245" y="6100172"/>
            <a:ext cx="8046720" cy="274320"/>
          </a:xfrm>
          <a:prstGeom prst="rect">
            <a:avLst/>
          </a:prstGeom>
          <a:noFill/>
        </p:spPr>
        <p:txBody>
          <a:bodyPr wrap="square" lIns="45720" rIns="45720" anchor="t">
            <a:noAutofit/>
          </a:bodyPr>
          <a:lstStyle/>
          <a:p>
            <a:r>
              <a:rPr lang="en-GB" sz="1700" b="0" noProof="0" dirty="0">
                <a:solidFill>
                  <a:srgbClr val="1F2A44"/>
                </a:solidFill>
                <a:latin typeface="Aptos"/>
              </a:rPr>
              <a:t>Training needs • coaching opportunities • resilience risks • better delegation choices</a:t>
            </a:r>
          </a:p>
        </p:txBody>
      </p:sp>
    </p:spTree>
    <p:extLst>
      <p:ext uri="{BB962C8B-B14F-4D97-AF65-F5344CB8AC3E}">
        <p14:creationId xmlns:p14="http://schemas.microsoft.com/office/powerpoint/2010/main" val="6654703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A74B76-A2EA-2138-8FA1-B3FFF3F45AEC}"/>
              </a:ext>
            </a:extLst>
          </p:cNvPr>
          <p:cNvSpPr>
            <a:spLocks noGrp="1"/>
          </p:cNvSpPr>
          <p:nvPr>
            <p:ph type="title"/>
          </p:nvPr>
        </p:nvSpPr>
        <p:spPr>
          <a:xfrm>
            <a:off x="216262" y="917992"/>
            <a:ext cx="7290433" cy="675740"/>
          </a:xfrm>
        </p:spPr>
        <p:txBody>
          <a:bodyPr/>
          <a:lstStyle/>
          <a:p>
            <a:r>
              <a:rPr lang="en-GB" sz="2800" noProof="0" dirty="0"/>
              <a:t>Training Needs Analysis</a:t>
            </a:r>
          </a:p>
        </p:txBody>
      </p:sp>
      <p:graphicFrame>
        <p:nvGraphicFramePr>
          <p:cNvPr id="7" name="Table Placeholder 2">
            <a:extLst>
              <a:ext uri="{FF2B5EF4-FFF2-40B4-BE49-F238E27FC236}">
                <a16:creationId xmlns:a16="http://schemas.microsoft.com/office/drawing/2014/main" id="{80F870DA-09C1-52DC-17D8-DFBF83B241FF}"/>
              </a:ext>
            </a:extLst>
          </p:cNvPr>
          <p:cNvGraphicFramePr>
            <a:graphicFrameLocks/>
          </p:cNvGraphicFramePr>
          <p:nvPr>
            <p:extLst>
              <p:ext uri="{D42A27DB-BD31-4B8C-83A1-F6EECF244321}">
                <p14:modId xmlns:p14="http://schemas.microsoft.com/office/powerpoint/2010/main" val="1337975647"/>
              </p:ext>
            </p:extLst>
          </p:nvPr>
        </p:nvGraphicFramePr>
        <p:xfrm>
          <a:off x="467544" y="2266685"/>
          <a:ext cx="8208912" cy="3965048"/>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2160240">
                  <a:extLst>
                    <a:ext uri="{9D8B030D-6E8A-4147-A177-3AD203B41FA5}">
                      <a16:colId xmlns:a16="http://schemas.microsoft.com/office/drawing/2014/main" val="20002"/>
                    </a:ext>
                  </a:extLst>
                </a:gridCol>
                <a:gridCol w="1872208">
                  <a:extLst>
                    <a:ext uri="{9D8B030D-6E8A-4147-A177-3AD203B41FA5}">
                      <a16:colId xmlns:a16="http://schemas.microsoft.com/office/drawing/2014/main" val="20003"/>
                    </a:ext>
                  </a:extLst>
                </a:gridCol>
              </a:tblGrid>
              <a:tr h="798152">
                <a:tc>
                  <a:txBody>
                    <a:bodyPr/>
                    <a:lstStyle/>
                    <a:p>
                      <a:pPr algn="ctr"/>
                      <a:r>
                        <a:rPr lang="en-GB" sz="1200" b="1" noProof="0" dirty="0">
                          <a:solidFill>
                            <a:srgbClr val="FFFFFE"/>
                          </a:solidFill>
                        </a:rPr>
                        <a:t>Topic</a:t>
                      </a:r>
                    </a:p>
                  </a:txBody>
                  <a:tcPr anchor="ctr">
                    <a:solidFill>
                      <a:srgbClr val="134A86"/>
                    </a:solidFill>
                  </a:tcPr>
                </a:tc>
                <a:tc>
                  <a:txBody>
                    <a:bodyPr/>
                    <a:lstStyle/>
                    <a:p>
                      <a:pPr algn="ctr"/>
                      <a:r>
                        <a:rPr lang="en-GB" sz="1100" b="1" noProof="0" dirty="0">
                          <a:solidFill>
                            <a:srgbClr val="FFFFFE"/>
                          </a:solidFill>
                        </a:rPr>
                        <a:t>I would like refresher training</a:t>
                      </a:r>
                    </a:p>
                  </a:txBody>
                  <a:tcPr anchor="ctr">
                    <a:solidFill>
                      <a:srgbClr val="134A86"/>
                    </a:solidFill>
                  </a:tcPr>
                </a:tc>
                <a:tc>
                  <a:txBody>
                    <a:bodyPr/>
                    <a:lstStyle/>
                    <a:p>
                      <a:pPr algn="ctr"/>
                      <a:r>
                        <a:rPr lang="en-GB" sz="1100" b="1" noProof="0" dirty="0">
                          <a:solidFill>
                            <a:srgbClr val="FFFFFE"/>
                          </a:solidFill>
                        </a:rPr>
                        <a:t>I feel competent </a:t>
                      </a:r>
                    </a:p>
                    <a:p>
                      <a:pPr algn="ctr"/>
                      <a:r>
                        <a:rPr lang="en-GB" sz="1100" b="1" noProof="0" dirty="0">
                          <a:solidFill>
                            <a:srgbClr val="FFFFFE"/>
                          </a:solidFill>
                        </a:rPr>
                        <a:t>(no further training needed)</a:t>
                      </a:r>
                    </a:p>
                  </a:txBody>
                  <a:tcPr anchor="ctr">
                    <a:solidFill>
                      <a:srgbClr val="134A86"/>
                    </a:solidFill>
                  </a:tcPr>
                </a:tc>
                <a:tc>
                  <a:txBody>
                    <a:bodyPr/>
                    <a:lstStyle/>
                    <a:p>
                      <a:pPr algn="ctr"/>
                      <a:r>
                        <a:rPr lang="en-GB" sz="1100" b="1" noProof="0" dirty="0">
                          <a:solidFill>
                            <a:srgbClr val="FFFFFE"/>
                          </a:solidFill>
                        </a:rPr>
                        <a:t>I am confident in this area &amp; can help others</a:t>
                      </a:r>
                    </a:p>
                  </a:txBody>
                  <a:tcPr anchor="ctr">
                    <a:solidFill>
                      <a:srgbClr val="134A86"/>
                    </a:solidFill>
                  </a:tcPr>
                </a:tc>
                <a:extLst>
                  <a:ext uri="{0D108BD9-81ED-4DB2-BD59-A6C34878D82A}">
                    <a16:rowId xmlns:a16="http://schemas.microsoft.com/office/drawing/2014/main" val="10000"/>
                  </a:ext>
                </a:extLst>
              </a:tr>
              <a:tr h="573032">
                <a:tc>
                  <a:txBody>
                    <a:bodyPr/>
                    <a:lstStyle/>
                    <a:p>
                      <a:pPr algn="ctr"/>
                      <a:r>
                        <a:rPr lang="en-GB" sz="1100" b="0" noProof="0" dirty="0">
                          <a:solidFill>
                            <a:srgbClr val="1B1B1B"/>
                          </a:solidFill>
                        </a:rPr>
                        <a:t>Recognise our duty of care &amp; Governance standards</a:t>
                      </a:r>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extLst>
                  <a:ext uri="{0D108BD9-81ED-4DB2-BD59-A6C34878D82A}">
                    <a16:rowId xmlns:a16="http://schemas.microsoft.com/office/drawing/2014/main" val="10001"/>
                  </a:ext>
                </a:extLst>
              </a:tr>
              <a:tr h="573032">
                <a:tc>
                  <a:txBody>
                    <a:bodyPr/>
                    <a:lstStyle/>
                    <a:p>
                      <a:pPr algn="ctr"/>
                      <a:r>
                        <a:rPr lang="en-GB" sz="1100" b="0" noProof="0" dirty="0">
                          <a:solidFill>
                            <a:srgbClr val="1B1B1B"/>
                          </a:solidFill>
                        </a:rPr>
                        <a:t>Understand the absence reporting &amp; recording requirements</a:t>
                      </a:r>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extLst>
                  <a:ext uri="{0D108BD9-81ED-4DB2-BD59-A6C34878D82A}">
                    <a16:rowId xmlns:a16="http://schemas.microsoft.com/office/drawing/2014/main" val="10002"/>
                  </a:ext>
                </a:extLst>
              </a:tr>
              <a:tr h="399075">
                <a:tc>
                  <a:txBody>
                    <a:bodyPr/>
                    <a:lstStyle/>
                    <a:p>
                      <a:pPr algn="ctr"/>
                      <a:r>
                        <a:rPr lang="en-GB" sz="1100" b="0" noProof="0" dirty="0">
                          <a:solidFill>
                            <a:srgbClr val="1B1B1B"/>
                          </a:solidFill>
                        </a:rPr>
                        <a:t>Dealing with short- and long-term absences</a:t>
                      </a:r>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extLst>
                  <a:ext uri="{0D108BD9-81ED-4DB2-BD59-A6C34878D82A}">
                    <a16:rowId xmlns:a16="http://schemas.microsoft.com/office/drawing/2014/main" val="10003"/>
                  </a:ext>
                </a:extLst>
              </a:tr>
              <a:tr h="573032">
                <a:tc>
                  <a:txBody>
                    <a:bodyPr/>
                    <a:lstStyle/>
                    <a:p>
                      <a:pPr algn="ctr"/>
                      <a:r>
                        <a:rPr lang="en-GB" sz="1100" b="0" noProof="0" dirty="0">
                          <a:solidFill>
                            <a:srgbClr val="1B1B1B"/>
                          </a:solidFill>
                        </a:rPr>
                        <a:t>Understand how to use attendance data &amp; identify trigger points</a:t>
                      </a:r>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extLst>
                  <a:ext uri="{0D108BD9-81ED-4DB2-BD59-A6C34878D82A}">
                    <a16:rowId xmlns:a16="http://schemas.microsoft.com/office/drawing/2014/main" val="10004"/>
                  </a:ext>
                </a:extLst>
              </a:tr>
              <a:tr h="399075">
                <a:tc>
                  <a:txBody>
                    <a:bodyPr/>
                    <a:lstStyle/>
                    <a:p>
                      <a:pPr algn="ctr"/>
                      <a:r>
                        <a:rPr lang="en-GB" sz="1100" b="0" noProof="0" dirty="0">
                          <a:solidFill>
                            <a:srgbClr val="1B1B1B"/>
                          </a:solidFill>
                        </a:rPr>
                        <a:t>Recognise formal &amp; informal absence interviews</a:t>
                      </a:r>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tc>
                  <a:txBody>
                    <a:bodyPr/>
                    <a:lstStyle/>
                    <a:p>
                      <a:pPr algn="l"/>
                      <a:endParaRPr lang="en-GB" noProof="0" dirty="0"/>
                    </a:p>
                  </a:txBody>
                  <a:tcPr anchor="ctr">
                    <a:solidFill>
                      <a:srgbClr val="C8E3F7"/>
                    </a:solidFill>
                  </a:tcPr>
                </a:tc>
                <a:extLst>
                  <a:ext uri="{0D108BD9-81ED-4DB2-BD59-A6C34878D82A}">
                    <a16:rowId xmlns:a16="http://schemas.microsoft.com/office/drawing/2014/main" val="10005"/>
                  </a:ext>
                </a:extLst>
              </a:tr>
              <a:tr h="573032">
                <a:tc>
                  <a:txBody>
                    <a:bodyPr/>
                    <a:lstStyle/>
                    <a:p>
                      <a:pPr algn="ctr"/>
                      <a:r>
                        <a:rPr lang="en-GB" sz="1100" b="0" noProof="0" dirty="0">
                          <a:solidFill>
                            <a:srgbClr val="1B1B1B"/>
                          </a:solidFill>
                        </a:rPr>
                        <a:t>Making appropriate Occupational Health referrals</a:t>
                      </a:r>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tc>
                  <a:txBody>
                    <a:bodyPr/>
                    <a:lstStyle/>
                    <a:p>
                      <a:pPr algn="l"/>
                      <a:endParaRPr lang="en-GB" noProof="0" dirty="0"/>
                    </a:p>
                  </a:txBody>
                  <a:tcPr anchor="ctr">
                    <a:solidFill>
                      <a:srgbClr val="EAF5FC"/>
                    </a:solidFill>
                  </a:tcPr>
                </a:tc>
                <a:extLst>
                  <a:ext uri="{0D108BD9-81ED-4DB2-BD59-A6C34878D82A}">
                    <a16:rowId xmlns:a16="http://schemas.microsoft.com/office/drawing/2014/main" val="10006"/>
                  </a:ext>
                </a:extLst>
              </a:tr>
            </a:tbl>
          </a:graphicData>
        </a:graphic>
      </p:graphicFrame>
      <p:sp>
        <p:nvSpPr>
          <p:cNvPr id="8" name="TextBox 7">
            <a:extLst>
              <a:ext uri="{FF2B5EF4-FFF2-40B4-BE49-F238E27FC236}">
                <a16:creationId xmlns:a16="http://schemas.microsoft.com/office/drawing/2014/main" id="{068A73AD-5425-8272-AAA2-E9B260434001}"/>
              </a:ext>
            </a:extLst>
          </p:cNvPr>
          <p:cNvSpPr txBox="1"/>
          <p:nvPr/>
        </p:nvSpPr>
        <p:spPr>
          <a:xfrm>
            <a:off x="2123728" y="1717134"/>
            <a:ext cx="8097740" cy="461665"/>
          </a:xfrm>
          <a:prstGeom prst="rect">
            <a:avLst/>
          </a:prstGeom>
          <a:noFill/>
        </p:spPr>
        <p:txBody>
          <a:bodyPr wrap="square">
            <a:spAutoFit/>
          </a:bodyPr>
          <a:lstStyle/>
          <a:p>
            <a:pPr>
              <a:defRPr sz="1400" i="1">
                <a:solidFill>
                  <a:srgbClr val="134A86"/>
                </a:solidFill>
              </a:defRPr>
            </a:pPr>
            <a:r>
              <a:rPr lang="en-GB" sz="2400" b="1" noProof="0" dirty="0"/>
              <a:t>Example: Attendance Management</a:t>
            </a:r>
          </a:p>
        </p:txBody>
      </p:sp>
    </p:spTree>
    <p:extLst>
      <p:ext uri="{BB962C8B-B14F-4D97-AF65-F5344CB8AC3E}">
        <p14:creationId xmlns:p14="http://schemas.microsoft.com/office/powerpoint/2010/main" val="405009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251520" y="946341"/>
            <a:ext cx="7794802" cy="675672"/>
          </a:xfrm>
        </p:spPr>
        <p:txBody>
          <a:bodyPr anchor="ctr">
            <a:normAutofit/>
          </a:bodyPr>
          <a:lstStyle/>
          <a:p>
            <a:pPr eaLnBrk="1" hangingPunct="1"/>
            <a:r>
              <a:rPr lang="en-GB" sz="2800" b="1" noProof="0" dirty="0"/>
              <a:t>Developing Your Team</a:t>
            </a:r>
          </a:p>
        </p:txBody>
      </p:sp>
      <p:sp>
        <p:nvSpPr>
          <p:cNvPr id="3" name="TextBox 2">
            <a:extLst>
              <a:ext uri="{FF2B5EF4-FFF2-40B4-BE49-F238E27FC236}">
                <a16:creationId xmlns:a16="http://schemas.microsoft.com/office/drawing/2014/main" id="{9331E252-CFA2-AE53-DBAE-77E68BA00840}"/>
              </a:ext>
            </a:extLst>
          </p:cNvPr>
          <p:cNvSpPr txBox="1"/>
          <p:nvPr/>
        </p:nvSpPr>
        <p:spPr>
          <a:xfrm>
            <a:off x="1979712" y="1850613"/>
            <a:ext cx="6858000" cy="320040"/>
          </a:xfrm>
          <a:prstGeom prst="rect">
            <a:avLst/>
          </a:prstGeom>
          <a:noFill/>
        </p:spPr>
        <p:txBody>
          <a:bodyPr wrap="square" lIns="45720" rIns="45720" anchor="t">
            <a:noAutofit/>
          </a:bodyPr>
          <a:lstStyle/>
          <a:p>
            <a:r>
              <a:rPr lang="en-GB" sz="2400" b="0" noProof="0" dirty="0">
                <a:solidFill>
                  <a:schemeClr val="tx2">
                    <a:lumMod val="90000"/>
                    <a:lumOff val="10000"/>
                  </a:schemeClr>
                </a:solidFill>
              </a:rPr>
              <a:t>Everyday opportunities to build capability</a:t>
            </a:r>
          </a:p>
        </p:txBody>
      </p:sp>
      <p:sp>
        <p:nvSpPr>
          <p:cNvPr id="5" name="TextBox 4">
            <a:extLst>
              <a:ext uri="{FF2B5EF4-FFF2-40B4-BE49-F238E27FC236}">
                <a16:creationId xmlns:a16="http://schemas.microsoft.com/office/drawing/2014/main" id="{5213A373-4592-7B92-5459-E6FC247CEF2E}"/>
              </a:ext>
            </a:extLst>
          </p:cNvPr>
          <p:cNvSpPr txBox="1"/>
          <p:nvPr/>
        </p:nvSpPr>
        <p:spPr>
          <a:xfrm>
            <a:off x="683568" y="2759366"/>
            <a:ext cx="2057400" cy="274320"/>
          </a:xfrm>
          <a:prstGeom prst="rect">
            <a:avLst/>
          </a:prstGeom>
          <a:noFill/>
        </p:spPr>
        <p:txBody>
          <a:bodyPr wrap="square" lIns="45720" rIns="45720" anchor="t">
            <a:noAutofit/>
          </a:bodyPr>
          <a:lstStyle/>
          <a:p>
            <a:r>
              <a:rPr lang="en-GB" sz="2400" b="1" noProof="0" dirty="0">
                <a:solidFill>
                  <a:srgbClr val="70AD47"/>
                </a:solidFill>
              </a:rPr>
              <a:t>Conversation</a:t>
            </a:r>
          </a:p>
        </p:txBody>
      </p:sp>
      <p:sp>
        <p:nvSpPr>
          <p:cNvPr id="7" name="TextBox 6">
            <a:extLst>
              <a:ext uri="{FF2B5EF4-FFF2-40B4-BE49-F238E27FC236}">
                <a16:creationId xmlns:a16="http://schemas.microsoft.com/office/drawing/2014/main" id="{AE19006B-8161-A360-7329-C531E873D717}"/>
              </a:ext>
            </a:extLst>
          </p:cNvPr>
          <p:cNvSpPr txBox="1"/>
          <p:nvPr/>
        </p:nvSpPr>
        <p:spPr>
          <a:xfrm>
            <a:off x="2832408" y="2759366"/>
            <a:ext cx="6858000" cy="292608"/>
          </a:xfrm>
          <a:prstGeom prst="rect">
            <a:avLst/>
          </a:prstGeom>
          <a:noFill/>
        </p:spPr>
        <p:txBody>
          <a:bodyPr wrap="square" lIns="45720" rIns="45720" anchor="t">
            <a:noAutofit/>
          </a:bodyPr>
          <a:lstStyle/>
          <a:p>
            <a:r>
              <a:rPr lang="en-GB" sz="2400" b="0" noProof="0" dirty="0">
                <a:solidFill>
                  <a:srgbClr val="1F2A44"/>
                </a:solidFill>
              </a:rPr>
              <a:t>KSF/PDP&amp;R, </a:t>
            </a:r>
            <a:r>
              <a:rPr lang="en-GB" sz="2400" noProof="0" dirty="0">
                <a:solidFill>
                  <a:srgbClr val="1F2A44"/>
                </a:solidFill>
              </a:rPr>
              <a:t>Regular Reviews</a:t>
            </a:r>
            <a:r>
              <a:rPr lang="en-GB" sz="2400" b="0" noProof="0" dirty="0">
                <a:solidFill>
                  <a:srgbClr val="1F2A44"/>
                </a:solidFill>
              </a:rPr>
              <a:t>, F</a:t>
            </a:r>
            <a:r>
              <a:rPr lang="en-GB" sz="2400" noProof="0" dirty="0">
                <a:solidFill>
                  <a:srgbClr val="1F2A44"/>
                </a:solidFill>
              </a:rPr>
              <a:t>eedback</a:t>
            </a:r>
            <a:endParaRPr lang="en-GB" sz="2400" b="0" noProof="0" dirty="0">
              <a:solidFill>
                <a:srgbClr val="1F2A44"/>
              </a:solidFill>
            </a:endParaRPr>
          </a:p>
        </p:txBody>
      </p:sp>
      <p:sp>
        <p:nvSpPr>
          <p:cNvPr id="9" name="TextBox 8">
            <a:extLst>
              <a:ext uri="{FF2B5EF4-FFF2-40B4-BE49-F238E27FC236}">
                <a16:creationId xmlns:a16="http://schemas.microsoft.com/office/drawing/2014/main" id="{00561DA4-CDAB-9CEA-A5C2-95315FAF9F5E}"/>
              </a:ext>
            </a:extLst>
          </p:cNvPr>
          <p:cNvSpPr txBox="1"/>
          <p:nvPr/>
        </p:nvSpPr>
        <p:spPr>
          <a:xfrm>
            <a:off x="683568" y="3509174"/>
            <a:ext cx="2057400" cy="274320"/>
          </a:xfrm>
          <a:prstGeom prst="rect">
            <a:avLst/>
          </a:prstGeom>
          <a:noFill/>
        </p:spPr>
        <p:txBody>
          <a:bodyPr wrap="square" lIns="45720" rIns="45720" anchor="t">
            <a:noAutofit/>
          </a:bodyPr>
          <a:lstStyle/>
          <a:p>
            <a:r>
              <a:rPr lang="en-GB" sz="2400" b="1" noProof="0" dirty="0">
                <a:solidFill>
                  <a:srgbClr val="1B9EA5"/>
                </a:solidFill>
              </a:rPr>
              <a:t>Experience</a:t>
            </a:r>
          </a:p>
        </p:txBody>
      </p:sp>
      <p:sp>
        <p:nvSpPr>
          <p:cNvPr id="11" name="TextBox 10">
            <a:extLst>
              <a:ext uri="{FF2B5EF4-FFF2-40B4-BE49-F238E27FC236}">
                <a16:creationId xmlns:a16="http://schemas.microsoft.com/office/drawing/2014/main" id="{034D094C-A68E-1B31-F9DC-2E75EA09B826}"/>
              </a:ext>
            </a:extLst>
          </p:cNvPr>
          <p:cNvSpPr txBox="1"/>
          <p:nvPr/>
        </p:nvSpPr>
        <p:spPr>
          <a:xfrm>
            <a:off x="2832408" y="3509174"/>
            <a:ext cx="6858000" cy="292608"/>
          </a:xfrm>
          <a:prstGeom prst="rect">
            <a:avLst/>
          </a:prstGeom>
          <a:noFill/>
        </p:spPr>
        <p:txBody>
          <a:bodyPr wrap="square" lIns="45720" rIns="45720" anchor="t">
            <a:noAutofit/>
          </a:bodyPr>
          <a:lstStyle/>
          <a:p>
            <a:r>
              <a:rPr lang="en-GB" sz="2400" b="0" noProof="0" dirty="0">
                <a:solidFill>
                  <a:srgbClr val="1F2A44"/>
                </a:solidFill>
              </a:rPr>
              <a:t>shadowing, show-and-tell, sharing practice</a:t>
            </a:r>
          </a:p>
        </p:txBody>
      </p:sp>
      <p:sp>
        <p:nvSpPr>
          <p:cNvPr id="13" name="TextBox 12">
            <a:extLst>
              <a:ext uri="{FF2B5EF4-FFF2-40B4-BE49-F238E27FC236}">
                <a16:creationId xmlns:a16="http://schemas.microsoft.com/office/drawing/2014/main" id="{297BA280-8602-71A3-5106-766764DEEC55}"/>
              </a:ext>
            </a:extLst>
          </p:cNvPr>
          <p:cNvSpPr txBox="1"/>
          <p:nvPr/>
        </p:nvSpPr>
        <p:spPr>
          <a:xfrm>
            <a:off x="683568" y="4258982"/>
            <a:ext cx="2057400" cy="274320"/>
          </a:xfrm>
          <a:prstGeom prst="rect">
            <a:avLst/>
          </a:prstGeom>
          <a:noFill/>
        </p:spPr>
        <p:txBody>
          <a:bodyPr wrap="square" lIns="45720" rIns="45720" anchor="t">
            <a:noAutofit/>
          </a:bodyPr>
          <a:lstStyle/>
          <a:p>
            <a:r>
              <a:rPr lang="en-GB" sz="2400" b="1" noProof="0" dirty="0">
                <a:solidFill>
                  <a:srgbClr val="F28C28"/>
                </a:solidFill>
              </a:rPr>
              <a:t>Support</a:t>
            </a:r>
          </a:p>
        </p:txBody>
      </p:sp>
      <p:sp>
        <p:nvSpPr>
          <p:cNvPr id="15" name="TextBox 14">
            <a:extLst>
              <a:ext uri="{FF2B5EF4-FFF2-40B4-BE49-F238E27FC236}">
                <a16:creationId xmlns:a16="http://schemas.microsoft.com/office/drawing/2014/main" id="{97FBECBE-05A7-B8B7-6D60-C17B2DDD1257}"/>
              </a:ext>
            </a:extLst>
          </p:cNvPr>
          <p:cNvSpPr txBox="1"/>
          <p:nvPr/>
        </p:nvSpPr>
        <p:spPr>
          <a:xfrm>
            <a:off x="2832408" y="4258982"/>
            <a:ext cx="6858000" cy="292608"/>
          </a:xfrm>
          <a:prstGeom prst="rect">
            <a:avLst/>
          </a:prstGeom>
          <a:noFill/>
        </p:spPr>
        <p:txBody>
          <a:bodyPr wrap="square" lIns="45720" rIns="45720" anchor="t">
            <a:noAutofit/>
          </a:bodyPr>
          <a:lstStyle/>
          <a:p>
            <a:r>
              <a:rPr lang="en-GB" sz="2400" noProof="0" dirty="0">
                <a:solidFill>
                  <a:srgbClr val="1F2A44"/>
                </a:solidFill>
              </a:rPr>
              <a:t>Coaching</a:t>
            </a:r>
            <a:r>
              <a:rPr lang="en-GB" sz="2400" b="0" noProof="0" dirty="0">
                <a:solidFill>
                  <a:srgbClr val="1F2A44"/>
                </a:solidFill>
              </a:rPr>
              <a:t>, Mentoring, e-Learning and </a:t>
            </a:r>
            <a:r>
              <a:rPr lang="en-GB" sz="2400" noProof="0" dirty="0">
                <a:solidFill>
                  <a:srgbClr val="1F2A44"/>
                </a:solidFill>
              </a:rPr>
              <a:t>Courses</a:t>
            </a:r>
            <a:endParaRPr lang="en-GB" sz="2400" b="0" noProof="0" dirty="0">
              <a:solidFill>
                <a:srgbClr val="1F2A44"/>
              </a:solidFill>
            </a:endParaRPr>
          </a:p>
        </p:txBody>
      </p:sp>
      <p:sp>
        <p:nvSpPr>
          <p:cNvPr id="17" name="TextBox 16">
            <a:extLst>
              <a:ext uri="{FF2B5EF4-FFF2-40B4-BE49-F238E27FC236}">
                <a16:creationId xmlns:a16="http://schemas.microsoft.com/office/drawing/2014/main" id="{A51A9647-B8D1-0BAF-93E9-49ECE51BBBDB}"/>
              </a:ext>
            </a:extLst>
          </p:cNvPr>
          <p:cNvSpPr txBox="1"/>
          <p:nvPr/>
        </p:nvSpPr>
        <p:spPr>
          <a:xfrm>
            <a:off x="683568" y="5008791"/>
            <a:ext cx="2057400" cy="274320"/>
          </a:xfrm>
          <a:prstGeom prst="rect">
            <a:avLst/>
          </a:prstGeom>
          <a:noFill/>
        </p:spPr>
        <p:txBody>
          <a:bodyPr wrap="square" lIns="45720" rIns="45720" anchor="t">
            <a:noAutofit/>
          </a:bodyPr>
          <a:lstStyle/>
          <a:p>
            <a:r>
              <a:rPr lang="en-GB" sz="2400" b="1" noProof="0" dirty="0">
                <a:solidFill>
                  <a:srgbClr val="002060"/>
                </a:solidFill>
              </a:rPr>
              <a:t>Stretch</a:t>
            </a:r>
          </a:p>
        </p:txBody>
      </p:sp>
      <p:sp>
        <p:nvSpPr>
          <p:cNvPr id="19" name="TextBox 18">
            <a:extLst>
              <a:ext uri="{FF2B5EF4-FFF2-40B4-BE49-F238E27FC236}">
                <a16:creationId xmlns:a16="http://schemas.microsoft.com/office/drawing/2014/main" id="{DB427616-01E5-9051-E46E-511159DCB451}"/>
              </a:ext>
            </a:extLst>
          </p:cNvPr>
          <p:cNvSpPr txBox="1"/>
          <p:nvPr/>
        </p:nvSpPr>
        <p:spPr>
          <a:xfrm>
            <a:off x="2832408" y="5008791"/>
            <a:ext cx="6858000" cy="292608"/>
          </a:xfrm>
          <a:prstGeom prst="rect">
            <a:avLst/>
          </a:prstGeom>
          <a:noFill/>
        </p:spPr>
        <p:txBody>
          <a:bodyPr wrap="square" lIns="45720" rIns="45720" anchor="t">
            <a:noAutofit/>
          </a:bodyPr>
          <a:lstStyle/>
          <a:p>
            <a:r>
              <a:rPr lang="en-GB" sz="2400" noProof="0" dirty="0">
                <a:solidFill>
                  <a:srgbClr val="1F2A44"/>
                </a:solidFill>
              </a:rPr>
              <a:t>Delegation</a:t>
            </a:r>
            <a:r>
              <a:rPr lang="en-GB" sz="2400" b="0" noProof="0" dirty="0">
                <a:solidFill>
                  <a:srgbClr val="1F2A44"/>
                </a:solidFill>
              </a:rPr>
              <a:t> with clear support and review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7" grpId="0"/>
      <p:bldP spid="1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9832" y="2276872"/>
            <a:ext cx="4176464" cy="1759492"/>
          </a:xfrm>
        </p:spPr>
        <p:txBody>
          <a:bodyPr anchor="ctr">
            <a:normAutofit/>
          </a:bodyPr>
          <a:lstStyle/>
          <a:p>
            <a:pPr algn="ctr"/>
            <a:r>
              <a:rPr lang="en-GB" sz="3600" b="1" noProof="0" dirty="0"/>
              <a:t>   Time Management</a:t>
            </a:r>
            <a:endParaRPr lang="en-GB" sz="3600" noProof="0" dirty="0"/>
          </a:p>
        </p:txBody>
      </p:sp>
    </p:spTree>
    <p:extLst>
      <p:ext uri="{BB962C8B-B14F-4D97-AF65-F5344CB8AC3E}">
        <p14:creationId xmlns:p14="http://schemas.microsoft.com/office/powerpoint/2010/main" val="16415301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39A9B0B-6062-B667-5B7D-F913B55904C4}"/>
              </a:ext>
            </a:extLst>
          </p:cNvPr>
          <p:cNvSpPr txBox="1">
            <a:spLocks/>
          </p:cNvSpPr>
          <p:nvPr/>
        </p:nvSpPr>
        <p:spPr>
          <a:xfrm>
            <a:off x="440085" y="2132856"/>
            <a:ext cx="8263830" cy="172819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GB" sz="2800" b="1" noProof="0" dirty="0">
                <a:solidFill>
                  <a:schemeClr val="tx2">
                    <a:lumMod val="90000"/>
                    <a:lumOff val="10000"/>
                  </a:schemeClr>
                </a:solidFill>
              </a:rPr>
              <a:t>Time management is the process of organising and planning how to divide your time between different activities. </a:t>
            </a:r>
            <a:endParaRPr lang="en-GB" sz="2800" noProof="0" dirty="0">
              <a:solidFill>
                <a:schemeClr val="tx2">
                  <a:lumMod val="90000"/>
                  <a:lumOff val="10000"/>
                </a:schemeClr>
              </a:solidFill>
            </a:endParaRPr>
          </a:p>
          <a:p>
            <a:pPr marL="0" indent="0">
              <a:buNone/>
            </a:pPr>
            <a:endParaRPr lang="en-GB" sz="2800" noProof="0" dirty="0">
              <a:solidFill>
                <a:schemeClr val="tx2">
                  <a:lumMod val="90000"/>
                  <a:lumOff val="10000"/>
                </a:schemeClr>
              </a:solidFill>
            </a:endParaRPr>
          </a:p>
        </p:txBody>
      </p:sp>
      <p:sp>
        <p:nvSpPr>
          <p:cNvPr id="7" name="Rectangle: Rounded Corners 6">
            <a:extLst>
              <a:ext uri="{FF2B5EF4-FFF2-40B4-BE49-F238E27FC236}">
                <a16:creationId xmlns:a16="http://schemas.microsoft.com/office/drawing/2014/main" id="{F4600FEA-34C3-81A0-E888-061344A98BD2}"/>
              </a:ext>
            </a:extLst>
          </p:cNvPr>
          <p:cNvSpPr/>
          <p:nvPr/>
        </p:nvSpPr>
        <p:spPr>
          <a:xfrm>
            <a:off x="440086" y="3861048"/>
            <a:ext cx="8263829" cy="122413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noProof="0" dirty="0">
                <a:solidFill>
                  <a:schemeClr val="bg1"/>
                </a:solidFill>
              </a:rPr>
              <a:t>Remember</a:t>
            </a:r>
          </a:p>
          <a:p>
            <a:pPr algn="ctr"/>
            <a:r>
              <a:rPr lang="en-GB" sz="2400" b="1" noProof="0" dirty="0">
                <a:solidFill>
                  <a:schemeClr val="bg1"/>
                </a:solidFill>
              </a:rPr>
              <a:t>The highest achievers manage their time exceptionally well</a:t>
            </a:r>
          </a:p>
        </p:txBody>
      </p:sp>
    </p:spTree>
    <p:extLst>
      <p:ext uri="{BB962C8B-B14F-4D97-AF65-F5344CB8AC3E}">
        <p14:creationId xmlns:p14="http://schemas.microsoft.com/office/powerpoint/2010/main" val="40357543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artoon of a person juggling clocks&#10;&#10;AI-generated content may be incorrect.">
            <a:extLst>
              <a:ext uri="{FF2B5EF4-FFF2-40B4-BE49-F238E27FC236}">
                <a16:creationId xmlns:a16="http://schemas.microsoft.com/office/drawing/2014/main" id="{AB42BB16-BBBA-2173-07FA-FC356F45E0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253" y="1844824"/>
            <a:ext cx="8649494" cy="4324747"/>
          </a:xfrm>
          <a:prstGeom prst="rect">
            <a:avLst/>
          </a:prstGeom>
          <a:noFill/>
        </p:spPr>
      </p:pic>
      <p:sp>
        <p:nvSpPr>
          <p:cNvPr id="2" name="Title 1"/>
          <p:cNvSpPr>
            <a:spLocks noGrp="1"/>
          </p:cNvSpPr>
          <p:nvPr>
            <p:ph type="title"/>
          </p:nvPr>
        </p:nvSpPr>
        <p:spPr>
          <a:xfrm>
            <a:off x="1835696" y="980728"/>
            <a:ext cx="5256584" cy="675672"/>
          </a:xfrm>
        </p:spPr>
        <p:txBody>
          <a:bodyPr anchor="ctr">
            <a:normAutofit/>
          </a:bodyPr>
          <a:lstStyle/>
          <a:p>
            <a:pPr algn="ctr"/>
            <a:r>
              <a:rPr lang="en-GB" b="1" noProof="0" dirty="0"/>
              <a:t>Principles of Good Time Management</a:t>
            </a:r>
          </a:p>
        </p:txBody>
      </p:sp>
    </p:spTree>
    <p:extLst>
      <p:ext uri="{BB962C8B-B14F-4D97-AF65-F5344CB8AC3E}">
        <p14:creationId xmlns:p14="http://schemas.microsoft.com/office/powerpoint/2010/main" val="3491548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03848" y="692696"/>
            <a:ext cx="7886700" cy="1325880"/>
          </a:xfrm>
        </p:spPr>
        <p:txBody>
          <a:bodyPr anchor="ctr">
            <a:normAutofit/>
          </a:bodyPr>
          <a:lstStyle/>
          <a:p>
            <a:r>
              <a:rPr lang="en-GB" sz="3600" b="1" noProof="0" dirty="0"/>
              <a:t>Prioritising</a:t>
            </a:r>
          </a:p>
        </p:txBody>
      </p:sp>
      <p:pic>
        <p:nvPicPr>
          <p:cNvPr id="5" name="Picture 4" descr="A hand pointing at a piece of paper with a pen&#10;&#10;AI-generated content may be incorrect.">
            <a:extLst>
              <a:ext uri="{FF2B5EF4-FFF2-40B4-BE49-F238E27FC236}">
                <a16:creationId xmlns:a16="http://schemas.microsoft.com/office/drawing/2014/main" id="{F1029F79-5E5D-9AC6-5CF9-431D15D77A6A}"/>
              </a:ext>
            </a:extLst>
          </p:cNvPr>
          <p:cNvPicPr>
            <a:picLocks noChangeAspect="1"/>
          </p:cNvPicPr>
          <p:nvPr/>
        </p:nvPicPr>
        <p:blipFill>
          <a:blip r:embed="rId3">
            <a:extLst>
              <a:ext uri="{28A0092B-C50C-407E-A947-70E740481C1C}">
                <a14:useLocalDpi xmlns:a14="http://schemas.microsoft.com/office/drawing/2010/main" val="0"/>
              </a:ext>
            </a:extLst>
          </a:blip>
          <a:srcRect l="8808" r="10361" b="2"/>
          <a:stretch>
            <a:fillRect/>
          </a:stretch>
        </p:blipFill>
        <p:spPr>
          <a:xfrm>
            <a:off x="107504" y="1772816"/>
            <a:ext cx="3672408" cy="4259248"/>
          </a:xfrm>
          <a:prstGeom prst="rect">
            <a:avLst/>
          </a:prstGeom>
          <a:noFill/>
        </p:spPr>
      </p:pic>
      <p:sp>
        <p:nvSpPr>
          <p:cNvPr id="9" name="Rectangle 8"/>
          <p:cNvSpPr/>
          <p:nvPr/>
        </p:nvSpPr>
        <p:spPr>
          <a:xfrm>
            <a:off x="3923928" y="2151420"/>
            <a:ext cx="5112568" cy="4352544"/>
          </a:xfrm>
          <a:prstGeom prst="rect">
            <a:avLst/>
          </a:prstGeom>
        </p:spPr>
        <p:txBody>
          <a:bodyPr anchor="t">
            <a:normAutofit/>
          </a:bodyPr>
          <a:lstStyle/>
          <a:p>
            <a:pPr>
              <a:spcAft>
                <a:spcPts val="600"/>
              </a:spcAft>
            </a:pPr>
            <a:r>
              <a:rPr lang="en-GB" sz="2400" kern="1200" noProof="0" dirty="0">
                <a:solidFill>
                  <a:srgbClr val="1B4C87"/>
                </a:solidFill>
              </a:rPr>
              <a:t>Tasks can be grouped into 4 categories:</a:t>
            </a:r>
          </a:p>
          <a:p>
            <a:pPr>
              <a:spcAft>
                <a:spcPts val="600"/>
              </a:spcAft>
            </a:pPr>
            <a:endParaRPr lang="en-GB" sz="2400" kern="1200" noProof="0" dirty="0">
              <a:solidFill>
                <a:srgbClr val="1B4C87"/>
              </a:solidFill>
            </a:endParaRPr>
          </a:p>
          <a:p>
            <a:pPr marL="0" lvl="1" indent="-171450">
              <a:spcAft>
                <a:spcPts val="600"/>
              </a:spcAft>
              <a:buFont typeface="Arial" panose="020B0604020202020204" pitchFamily="34" charset="0"/>
              <a:buChar char="•"/>
            </a:pPr>
            <a:r>
              <a:rPr lang="en-GB" sz="2400" kern="1200" noProof="0" dirty="0">
                <a:solidFill>
                  <a:srgbClr val="1B4C87"/>
                </a:solidFill>
              </a:rPr>
              <a:t>Urgent and important</a:t>
            </a:r>
          </a:p>
          <a:p>
            <a:pPr marL="0" lvl="1" indent="-171450">
              <a:spcAft>
                <a:spcPts val="600"/>
              </a:spcAft>
              <a:buFont typeface="Arial" panose="020B0604020202020204" pitchFamily="34" charset="0"/>
              <a:buChar char="•"/>
            </a:pPr>
            <a:r>
              <a:rPr lang="en-GB" sz="2400" kern="1200" noProof="0" dirty="0">
                <a:solidFill>
                  <a:srgbClr val="1B4C87"/>
                </a:solidFill>
              </a:rPr>
              <a:t>Not urgent, but important</a:t>
            </a:r>
          </a:p>
          <a:p>
            <a:pPr marL="0" lvl="1" indent="-171450">
              <a:spcAft>
                <a:spcPts val="600"/>
              </a:spcAft>
              <a:buFont typeface="Arial" panose="020B0604020202020204" pitchFamily="34" charset="0"/>
              <a:buChar char="•"/>
            </a:pPr>
            <a:r>
              <a:rPr lang="en-GB" sz="2400" kern="1200" noProof="0" dirty="0">
                <a:solidFill>
                  <a:srgbClr val="1B4C87"/>
                </a:solidFill>
              </a:rPr>
              <a:t>Urgent, but not important</a:t>
            </a:r>
          </a:p>
          <a:p>
            <a:pPr marL="0" lvl="1" indent="-171450">
              <a:spcAft>
                <a:spcPts val="600"/>
              </a:spcAft>
              <a:buFont typeface="Arial" panose="020B0604020202020204" pitchFamily="34" charset="0"/>
              <a:buChar char="•"/>
            </a:pPr>
            <a:r>
              <a:rPr lang="en-GB" sz="2400" kern="1200" noProof="0" dirty="0">
                <a:solidFill>
                  <a:srgbClr val="1B4C87"/>
                </a:solidFill>
              </a:rPr>
              <a:t>Neither urgent, nor important</a:t>
            </a:r>
          </a:p>
          <a:p>
            <a:pPr>
              <a:spcAft>
                <a:spcPts val="600"/>
              </a:spcAft>
            </a:pPr>
            <a:endParaRPr lang="en-GB" sz="2400" kern="1200" noProof="0" dirty="0">
              <a:solidFill>
                <a:srgbClr val="1B4C87"/>
              </a:solidFill>
            </a:endParaRPr>
          </a:p>
        </p:txBody>
      </p:sp>
    </p:spTree>
    <p:extLst>
      <p:ext uri="{BB962C8B-B14F-4D97-AF65-F5344CB8AC3E}">
        <p14:creationId xmlns:p14="http://schemas.microsoft.com/office/powerpoint/2010/main" val="111490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124744"/>
            <a:ext cx="7175286" cy="5327650"/>
          </a:xfrm>
          <a:prstGeom prst="rect">
            <a:avLst/>
          </a:prstGeom>
          <a:noFill/>
        </p:spPr>
      </p:pic>
    </p:spTree>
    <p:extLst>
      <p:ext uri="{BB962C8B-B14F-4D97-AF65-F5344CB8AC3E}">
        <p14:creationId xmlns:p14="http://schemas.microsoft.com/office/powerpoint/2010/main" val="32623690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9184" y="502920"/>
            <a:ext cx="7086600" cy="475488"/>
          </a:xfrm>
          <a:prstGeom prst="rect">
            <a:avLst/>
          </a:prstGeom>
          <a:noFill/>
        </p:spPr>
        <p:txBody>
          <a:bodyPr wrap="square" lIns="18288" tIns="18288" rIns="18288" bIns="18288" anchor="t">
            <a:spAutoFit/>
          </a:bodyPr>
          <a:lstStyle/>
          <a:p>
            <a:pPr algn="l">
              <a:spcAft>
                <a:spcPts val="0"/>
              </a:spcAft>
            </a:pPr>
            <a:r>
              <a:rPr lang="en-GB" sz="3300" b="1" noProof="0" dirty="0">
                <a:solidFill>
                  <a:srgbClr val="1B4C87"/>
                </a:solidFill>
                <a:latin typeface="Calibri"/>
              </a:rPr>
              <a:t>Time Management Tips</a:t>
            </a:r>
          </a:p>
        </p:txBody>
      </p:sp>
      <p:sp>
        <p:nvSpPr>
          <p:cNvPr id="3" name="Rectangle 2"/>
          <p:cNvSpPr/>
          <p:nvPr/>
        </p:nvSpPr>
        <p:spPr>
          <a:xfrm>
            <a:off x="365760" y="1133856"/>
            <a:ext cx="1261872" cy="36576"/>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4" name="Rectangle 3"/>
          <p:cNvSpPr/>
          <p:nvPr/>
        </p:nvSpPr>
        <p:spPr>
          <a:xfrm>
            <a:off x="1737360" y="1133856"/>
            <a:ext cx="914400" cy="3657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5" name="Rectangle 4"/>
          <p:cNvSpPr/>
          <p:nvPr/>
        </p:nvSpPr>
        <p:spPr>
          <a:xfrm>
            <a:off x="530352" y="1444752"/>
            <a:ext cx="7955279" cy="4498848"/>
          </a:xfrm>
          <a:prstGeom prst="rect">
            <a:avLst/>
          </a:prstGeom>
          <a:solidFill>
            <a:srgbClr val="EE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Rectangle 5"/>
          <p:cNvSpPr/>
          <p:nvPr/>
        </p:nvSpPr>
        <p:spPr>
          <a:xfrm>
            <a:off x="530352" y="1444752"/>
            <a:ext cx="64008" cy="44988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7" name="Rectangle 6"/>
          <p:cNvSpPr/>
          <p:nvPr/>
        </p:nvSpPr>
        <p:spPr>
          <a:xfrm>
            <a:off x="530352" y="5943600"/>
            <a:ext cx="7955279" cy="45720"/>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8" name="Oval 7"/>
          <p:cNvSpPr/>
          <p:nvPr/>
        </p:nvSpPr>
        <p:spPr>
          <a:xfrm>
            <a:off x="841248" y="1746504"/>
            <a:ext cx="228600" cy="22860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9" name="TextBox 8"/>
          <p:cNvSpPr txBox="1"/>
          <p:nvPr/>
        </p:nvSpPr>
        <p:spPr>
          <a:xfrm>
            <a:off x="1234440" y="1700784"/>
            <a:ext cx="6629400" cy="338328"/>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Use A ‘To Do’ List</a:t>
            </a:r>
          </a:p>
        </p:txBody>
      </p:sp>
      <p:sp>
        <p:nvSpPr>
          <p:cNvPr id="10" name="Rectangle 9"/>
          <p:cNvSpPr/>
          <p:nvPr/>
        </p:nvSpPr>
        <p:spPr>
          <a:xfrm>
            <a:off x="1234440" y="2231136"/>
            <a:ext cx="63550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1" name="Oval 10"/>
          <p:cNvSpPr/>
          <p:nvPr/>
        </p:nvSpPr>
        <p:spPr>
          <a:xfrm>
            <a:off x="841248" y="2532888"/>
            <a:ext cx="228600" cy="22860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2" name="TextBox 11"/>
          <p:cNvSpPr txBox="1"/>
          <p:nvPr/>
        </p:nvSpPr>
        <p:spPr>
          <a:xfrm>
            <a:off x="1234440" y="2487168"/>
            <a:ext cx="6629400" cy="338328"/>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Pick Your Moment</a:t>
            </a:r>
          </a:p>
        </p:txBody>
      </p:sp>
      <p:sp>
        <p:nvSpPr>
          <p:cNvPr id="13" name="Rectangle 12"/>
          <p:cNvSpPr/>
          <p:nvPr/>
        </p:nvSpPr>
        <p:spPr>
          <a:xfrm>
            <a:off x="1234440" y="3017520"/>
            <a:ext cx="63550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4" name="Oval 13"/>
          <p:cNvSpPr/>
          <p:nvPr/>
        </p:nvSpPr>
        <p:spPr>
          <a:xfrm>
            <a:off x="841248" y="3319272"/>
            <a:ext cx="228600" cy="22860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5" name="TextBox 14"/>
          <p:cNvSpPr txBox="1"/>
          <p:nvPr/>
        </p:nvSpPr>
        <p:spPr>
          <a:xfrm>
            <a:off x="1234440" y="3273552"/>
            <a:ext cx="6629400" cy="344710"/>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Do not Procrastinate, but Do Ask Why You are Tempted</a:t>
            </a:r>
          </a:p>
        </p:txBody>
      </p:sp>
      <p:sp>
        <p:nvSpPr>
          <p:cNvPr id="16" name="Rectangle 15"/>
          <p:cNvSpPr/>
          <p:nvPr/>
        </p:nvSpPr>
        <p:spPr>
          <a:xfrm>
            <a:off x="1234440" y="3803904"/>
            <a:ext cx="6355080" cy="1097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7" name="Oval 16"/>
          <p:cNvSpPr/>
          <p:nvPr/>
        </p:nvSpPr>
        <p:spPr>
          <a:xfrm>
            <a:off x="841248" y="4105656"/>
            <a:ext cx="228600" cy="228600"/>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8" name="TextBox 17"/>
          <p:cNvSpPr txBox="1"/>
          <p:nvPr/>
        </p:nvSpPr>
        <p:spPr>
          <a:xfrm>
            <a:off x="1234440" y="4059936"/>
            <a:ext cx="6629400" cy="338328"/>
          </a:xfrm>
          <a:prstGeom prst="rect">
            <a:avLst/>
          </a:prstGeom>
          <a:noFill/>
        </p:spPr>
        <p:txBody>
          <a:bodyPr wrap="square" lIns="18288" tIns="18288" rIns="18288" bIns="18288" anchor="t">
            <a:spAutoFit/>
          </a:bodyPr>
          <a:lstStyle/>
          <a:p>
            <a:pPr algn="l">
              <a:spcAft>
                <a:spcPts val="0"/>
              </a:spcAft>
            </a:pPr>
            <a:r>
              <a:rPr lang="en-GB" sz="2000" b="1" noProof="0" dirty="0">
                <a:solidFill>
                  <a:srgbClr val="082143"/>
                </a:solidFill>
                <a:latin typeface="Calibri"/>
              </a:rPr>
              <a:t>Keep Tidy</a:t>
            </a:r>
          </a:p>
        </p:txBody>
      </p:sp>
      <p:sp>
        <p:nvSpPr>
          <p:cNvPr id="19" name="Oval 18"/>
          <p:cNvSpPr/>
          <p:nvPr/>
        </p:nvSpPr>
        <p:spPr>
          <a:xfrm>
            <a:off x="1298448" y="4709159"/>
            <a:ext cx="91440" cy="914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0" name="TextBox 19"/>
          <p:cNvSpPr txBox="1"/>
          <p:nvPr/>
        </p:nvSpPr>
        <p:spPr>
          <a:xfrm>
            <a:off x="1517904" y="4617720"/>
            <a:ext cx="6172200" cy="344710"/>
          </a:xfrm>
          <a:prstGeom prst="rect">
            <a:avLst/>
          </a:prstGeom>
          <a:noFill/>
        </p:spPr>
        <p:txBody>
          <a:bodyPr wrap="square" lIns="18288" tIns="18288" rIns="18288" bIns="18288" anchor="t">
            <a:spAutoFit/>
          </a:bodyPr>
          <a:lstStyle/>
          <a:p>
            <a:pPr algn="l">
              <a:spcAft>
                <a:spcPts val="0"/>
              </a:spcAft>
            </a:pPr>
            <a:r>
              <a:rPr lang="en-GB" sz="2000" b="0" noProof="0" dirty="0">
                <a:solidFill>
                  <a:srgbClr val="1B4C87"/>
                </a:solidFill>
                <a:latin typeface="Calibri"/>
              </a:rPr>
              <a:t>Keep, if you need to keep it for your records</a:t>
            </a:r>
          </a:p>
        </p:txBody>
      </p:sp>
      <p:sp>
        <p:nvSpPr>
          <p:cNvPr id="21" name="Oval 20"/>
          <p:cNvSpPr/>
          <p:nvPr/>
        </p:nvSpPr>
        <p:spPr>
          <a:xfrm>
            <a:off x="1298448" y="5038344"/>
            <a:ext cx="91440" cy="914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2" name="TextBox 21"/>
          <p:cNvSpPr txBox="1"/>
          <p:nvPr/>
        </p:nvSpPr>
        <p:spPr>
          <a:xfrm>
            <a:off x="1517904" y="4946904"/>
            <a:ext cx="6172200" cy="344710"/>
          </a:xfrm>
          <a:prstGeom prst="rect">
            <a:avLst/>
          </a:prstGeom>
          <a:noFill/>
        </p:spPr>
        <p:txBody>
          <a:bodyPr wrap="square" lIns="18288" tIns="18288" rIns="18288" bIns="18288" anchor="t">
            <a:spAutoFit/>
          </a:bodyPr>
          <a:lstStyle/>
          <a:p>
            <a:pPr algn="l">
              <a:spcAft>
                <a:spcPts val="0"/>
              </a:spcAft>
            </a:pPr>
            <a:r>
              <a:rPr lang="en-GB" sz="2000" b="0" noProof="0" dirty="0">
                <a:solidFill>
                  <a:srgbClr val="1B4C87"/>
                </a:solidFill>
                <a:latin typeface="Calibri"/>
              </a:rPr>
              <a:t>Give away, if you do not want it</a:t>
            </a:r>
          </a:p>
        </p:txBody>
      </p:sp>
      <p:sp>
        <p:nvSpPr>
          <p:cNvPr id="23" name="Oval 22"/>
          <p:cNvSpPr/>
          <p:nvPr/>
        </p:nvSpPr>
        <p:spPr>
          <a:xfrm>
            <a:off x="1298448" y="5367527"/>
            <a:ext cx="91440" cy="914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4" name="TextBox 23"/>
          <p:cNvSpPr txBox="1"/>
          <p:nvPr/>
        </p:nvSpPr>
        <p:spPr>
          <a:xfrm>
            <a:off x="1517904" y="5276088"/>
            <a:ext cx="6172200" cy="344710"/>
          </a:xfrm>
          <a:prstGeom prst="rect">
            <a:avLst/>
          </a:prstGeom>
          <a:noFill/>
        </p:spPr>
        <p:txBody>
          <a:bodyPr wrap="square" lIns="18288" tIns="18288" rIns="18288" bIns="18288" anchor="t">
            <a:spAutoFit/>
          </a:bodyPr>
          <a:lstStyle/>
          <a:p>
            <a:pPr algn="l">
              <a:spcAft>
                <a:spcPts val="0"/>
              </a:spcAft>
            </a:pPr>
            <a:r>
              <a:rPr lang="en-GB" sz="2000" b="0" noProof="0" dirty="0">
                <a:solidFill>
                  <a:srgbClr val="1B4C87"/>
                </a:solidFill>
                <a:latin typeface="Calibri"/>
              </a:rPr>
              <a:t>Throw away, for things that have no value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548680"/>
            <a:ext cx="7886700" cy="1325880"/>
          </a:xfrm>
        </p:spPr>
        <p:txBody>
          <a:bodyPr anchor="ctr">
            <a:normAutofit/>
          </a:bodyPr>
          <a:lstStyle/>
          <a:p>
            <a:r>
              <a:rPr lang="en-GB" sz="3200" b="1" noProof="0" dirty="0"/>
              <a:t>Time Management Tips</a:t>
            </a:r>
          </a:p>
        </p:txBody>
      </p:sp>
      <p:sp>
        <p:nvSpPr>
          <p:cNvPr id="5" name="Rectangle 4"/>
          <p:cNvSpPr/>
          <p:nvPr/>
        </p:nvSpPr>
        <p:spPr>
          <a:xfrm>
            <a:off x="4339525" y="1700808"/>
            <a:ext cx="4680520" cy="4352544"/>
          </a:xfrm>
          <a:prstGeom prst="rect">
            <a:avLst/>
          </a:prstGeom>
        </p:spPr>
        <p:txBody>
          <a:bodyPr anchor="t">
            <a:noAutofit/>
          </a:bodyPr>
          <a:lstStyle/>
          <a:p>
            <a:pPr>
              <a:spcAft>
                <a:spcPts val="600"/>
              </a:spcAft>
              <a:buNone/>
            </a:pPr>
            <a:r>
              <a:rPr lang="en-GB" sz="2400" b="1" kern="1200" noProof="0" dirty="0">
                <a:solidFill>
                  <a:srgbClr val="1B4C87"/>
                </a:solidFill>
              </a:rPr>
              <a:t>Deadlines</a:t>
            </a:r>
          </a:p>
          <a:p>
            <a:pPr marL="0" lvl="1" indent="177800">
              <a:spcAft>
                <a:spcPts val="600"/>
              </a:spcAft>
              <a:buFont typeface="Arial" pitchFamily="34" charset="0"/>
              <a:buChar char="•"/>
            </a:pPr>
            <a:r>
              <a:rPr lang="en-GB" sz="2400" kern="1200" noProof="0" dirty="0">
                <a:solidFill>
                  <a:srgbClr val="1B4C87"/>
                </a:solidFill>
              </a:rPr>
              <a:t>Know your deadlines</a:t>
            </a:r>
          </a:p>
          <a:p>
            <a:pPr marL="0" lvl="1" indent="177800">
              <a:spcAft>
                <a:spcPts val="600"/>
              </a:spcAft>
              <a:buFont typeface="Arial" pitchFamily="34" charset="0"/>
              <a:buChar char="•"/>
            </a:pPr>
            <a:r>
              <a:rPr lang="en-GB" sz="2400" kern="1200" noProof="0" dirty="0">
                <a:solidFill>
                  <a:srgbClr val="1B4C87"/>
                </a:solidFill>
              </a:rPr>
              <a:t>Create a daily planner or to do list</a:t>
            </a:r>
          </a:p>
          <a:p>
            <a:pPr marL="0" lvl="1" indent="177800">
              <a:spcAft>
                <a:spcPts val="600"/>
              </a:spcAft>
              <a:buFont typeface="Arial" pitchFamily="34" charset="0"/>
              <a:buChar char="•"/>
            </a:pPr>
            <a:r>
              <a:rPr lang="en-GB" sz="2400" kern="1200" noProof="0" dirty="0">
                <a:solidFill>
                  <a:srgbClr val="1B4C87"/>
                </a:solidFill>
              </a:rPr>
              <a:t>Give each task a time limit</a:t>
            </a:r>
          </a:p>
          <a:p>
            <a:pPr marL="0" lvl="1" indent="177800">
              <a:spcAft>
                <a:spcPts val="600"/>
              </a:spcAft>
              <a:buFont typeface="Arial" pitchFamily="34" charset="0"/>
              <a:buChar char="•"/>
            </a:pPr>
            <a:r>
              <a:rPr lang="en-GB" sz="2400" kern="1200" noProof="0" dirty="0">
                <a:solidFill>
                  <a:srgbClr val="1B4C87"/>
                </a:solidFill>
              </a:rPr>
              <a:t>Block out distractions</a:t>
            </a:r>
          </a:p>
          <a:p>
            <a:pPr marL="0" lvl="1" indent="177800">
              <a:spcAft>
                <a:spcPts val="600"/>
              </a:spcAft>
              <a:buFont typeface="Arial" pitchFamily="34" charset="0"/>
              <a:buChar char="•"/>
            </a:pPr>
            <a:r>
              <a:rPr lang="en-GB" sz="2400" kern="1200" noProof="0" dirty="0">
                <a:solidFill>
                  <a:srgbClr val="1B4C87"/>
                </a:solidFill>
              </a:rPr>
              <a:t>Establish routine </a:t>
            </a:r>
          </a:p>
          <a:p>
            <a:pPr marL="0" lvl="1" indent="177800">
              <a:spcAft>
                <a:spcPts val="600"/>
              </a:spcAft>
              <a:buFont typeface="Arial" pitchFamily="34" charset="0"/>
              <a:buChar char="•"/>
            </a:pPr>
            <a:r>
              <a:rPr lang="en-GB" sz="2400" kern="1200" noProof="0" dirty="0">
                <a:solidFill>
                  <a:srgbClr val="1B4C87"/>
                </a:solidFill>
              </a:rPr>
              <a:t>Ask for help</a:t>
            </a:r>
          </a:p>
          <a:p>
            <a:pPr marL="0" lvl="1" indent="177800">
              <a:spcAft>
                <a:spcPts val="600"/>
              </a:spcAft>
              <a:buFont typeface="Arial" pitchFamily="34" charset="0"/>
              <a:buChar char="•"/>
            </a:pPr>
            <a:r>
              <a:rPr lang="en-GB" sz="2400" kern="1200" noProof="0" dirty="0">
                <a:solidFill>
                  <a:srgbClr val="1B4C87"/>
                </a:solidFill>
              </a:rPr>
              <a:t>Ask for extension</a:t>
            </a:r>
          </a:p>
          <a:p>
            <a:pPr marL="0" lvl="1" indent="177800">
              <a:spcAft>
                <a:spcPts val="600"/>
              </a:spcAft>
              <a:buFont typeface="Arial" pitchFamily="34" charset="0"/>
              <a:buChar char="•"/>
            </a:pPr>
            <a:r>
              <a:rPr lang="en-GB" sz="2400" kern="1200" noProof="0" dirty="0">
                <a:solidFill>
                  <a:srgbClr val="1B4C87"/>
                </a:solidFill>
              </a:rPr>
              <a:t>Delegate</a:t>
            </a:r>
            <a:endParaRPr lang="en-GB" sz="2400" b="1" kern="1200" noProof="0" dirty="0">
              <a:solidFill>
                <a:srgbClr val="1B4C87"/>
              </a:solidFill>
            </a:endParaRPr>
          </a:p>
        </p:txBody>
      </p:sp>
      <p:pic>
        <p:nvPicPr>
          <p:cNvPr id="6" name="Picture 5" descr="A cartoon of a person running away from a clock&#10;&#10;AI-generated content may be incorrect.">
            <a:extLst>
              <a:ext uri="{FF2B5EF4-FFF2-40B4-BE49-F238E27FC236}">
                <a16:creationId xmlns:a16="http://schemas.microsoft.com/office/drawing/2014/main" id="{F42C1A00-C05D-4203-98AC-7D433BFDC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2348880"/>
            <a:ext cx="4032448" cy="2592288"/>
          </a:xfrm>
          <a:prstGeom prst="rect">
            <a:avLst/>
          </a:prstGeom>
        </p:spPr>
      </p:pic>
    </p:spTree>
    <p:extLst>
      <p:ext uri="{BB962C8B-B14F-4D97-AF65-F5344CB8AC3E}">
        <p14:creationId xmlns:p14="http://schemas.microsoft.com/office/powerpoint/2010/main" val="405265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5536" y="781494"/>
            <a:ext cx="7886700" cy="834933"/>
          </a:xfrm>
        </p:spPr>
        <p:txBody>
          <a:bodyPr anchor="ctr">
            <a:normAutofit/>
          </a:bodyPr>
          <a:lstStyle/>
          <a:p>
            <a:r>
              <a:rPr lang="en-GB" sz="3200" b="1" noProof="0" dirty="0"/>
              <a:t>Time Management Tips</a:t>
            </a:r>
          </a:p>
        </p:txBody>
      </p:sp>
      <p:sp>
        <p:nvSpPr>
          <p:cNvPr id="5" name="Rectangle 4"/>
          <p:cNvSpPr/>
          <p:nvPr/>
        </p:nvSpPr>
        <p:spPr>
          <a:xfrm>
            <a:off x="1000202" y="1700808"/>
            <a:ext cx="6677368" cy="4352544"/>
          </a:xfrm>
          <a:prstGeom prst="rect">
            <a:avLst/>
          </a:prstGeom>
        </p:spPr>
        <p:txBody>
          <a:bodyPr anchor="t">
            <a:normAutofit/>
          </a:bodyPr>
          <a:lstStyle/>
          <a:p>
            <a:pPr>
              <a:spcAft>
                <a:spcPts val="600"/>
              </a:spcAft>
              <a:buNone/>
            </a:pPr>
            <a:r>
              <a:rPr lang="en-GB" sz="2400" b="1" kern="1200" noProof="0" dirty="0">
                <a:solidFill>
                  <a:srgbClr val="1B4C87"/>
                </a:solidFill>
              </a:rPr>
              <a:t>Open door policy</a:t>
            </a:r>
          </a:p>
          <a:p>
            <a:pPr marL="0" lvl="1" indent="177800">
              <a:spcAft>
                <a:spcPts val="600"/>
              </a:spcAft>
              <a:buFont typeface="Arial" pitchFamily="34" charset="0"/>
              <a:buChar char="•"/>
            </a:pPr>
            <a:r>
              <a:rPr lang="en-GB" sz="2400" kern="1200" noProof="0" dirty="0">
                <a:solidFill>
                  <a:srgbClr val="1B4C87"/>
                </a:solidFill>
              </a:rPr>
              <a:t>Have you got a minute? </a:t>
            </a:r>
          </a:p>
          <a:p>
            <a:pPr marL="0" lvl="1" indent="177800">
              <a:spcAft>
                <a:spcPts val="600"/>
              </a:spcAft>
              <a:buFont typeface="Arial" pitchFamily="34" charset="0"/>
              <a:buChar char="•"/>
            </a:pPr>
            <a:r>
              <a:rPr lang="en-GB" sz="2400" kern="1200" noProof="0" dirty="0">
                <a:solidFill>
                  <a:srgbClr val="1B4C87"/>
                </a:solidFill>
              </a:rPr>
              <a:t>I know you are busy, but ... </a:t>
            </a:r>
          </a:p>
          <a:p>
            <a:pPr marL="0" lvl="1" indent="177800">
              <a:spcAft>
                <a:spcPts val="600"/>
              </a:spcAft>
              <a:buFont typeface="Arial" pitchFamily="34" charset="0"/>
              <a:buChar char="•"/>
            </a:pPr>
            <a:r>
              <a:rPr lang="en-GB" sz="2400" kern="1200" noProof="0" dirty="0">
                <a:solidFill>
                  <a:srgbClr val="1B4C87"/>
                </a:solidFill>
              </a:rPr>
              <a:t>Can I ask about .....</a:t>
            </a:r>
          </a:p>
          <a:p>
            <a:pPr marL="0" lvl="1" indent="177800">
              <a:spcAft>
                <a:spcPts val="600"/>
              </a:spcAft>
              <a:buFont typeface="Arial" pitchFamily="34" charset="0"/>
              <a:buChar char="•"/>
            </a:pPr>
            <a:r>
              <a:rPr lang="en-GB" sz="2400" kern="1200" noProof="0" dirty="0">
                <a:solidFill>
                  <a:srgbClr val="1B4C87"/>
                </a:solidFill>
              </a:rPr>
              <a:t>I know you are due to finish in 5 minutes, but ... </a:t>
            </a:r>
          </a:p>
        </p:txBody>
      </p:sp>
      <p:pic>
        <p:nvPicPr>
          <p:cNvPr id="6" name="Picture 5" descr="A person standing in front of a person at a desk&#10;&#10;AI-generated content may be incorrect.">
            <a:extLst>
              <a:ext uri="{FF2B5EF4-FFF2-40B4-BE49-F238E27FC236}">
                <a16:creationId xmlns:a16="http://schemas.microsoft.com/office/drawing/2014/main" id="{C6425417-874D-E5E3-56F3-089EE964C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9979" y="4077072"/>
            <a:ext cx="4417813" cy="2478127"/>
          </a:xfrm>
          <a:prstGeom prst="rect">
            <a:avLst/>
          </a:prstGeom>
        </p:spPr>
      </p:pic>
    </p:spTree>
    <p:extLst>
      <p:ext uri="{BB962C8B-B14F-4D97-AF65-F5344CB8AC3E}">
        <p14:creationId xmlns:p14="http://schemas.microsoft.com/office/powerpoint/2010/main" val="290081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2095" y="764704"/>
            <a:ext cx="7886700" cy="1325880"/>
          </a:xfrm>
        </p:spPr>
        <p:txBody>
          <a:bodyPr anchor="ctr">
            <a:normAutofit/>
          </a:bodyPr>
          <a:lstStyle/>
          <a:p>
            <a:r>
              <a:rPr lang="en-GB" sz="3200" b="1" noProof="0" dirty="0"/>
              <a:t>Time Management Tips</a:t>
            </a:r>
          </a:p>
        </p:txBody>
      </p:sp>
      <p:sp>
        <p:nvSpPr>
          <p:cNvPr id="5" name="Rectangle 4"/>
          <p:cNvSpPr/>
          <p:nvPr/>
        </p:nvSpPr>
        <p:spPr>
          <a:xfrm>
            <a:off x="639462" y="2088675"/>
            <a:ext cx="7291965" cy="4352544"/>
          </a:xfrm>
          <a:prstGeom prst="rect">
            <a:avLst/>
          </a:prstGeom>
        </p:spPr>
        <p:txBody>
          <a:bodyPr anchor="t">
            <a:noAutofit/>
          </a:bodyPr>
          <a:lstStyle/>
          <a:p>
            <a:pPr>
              <a:spcAft>
                <a:spcPts val="600"/>
              </a:spcAft>
              <a:buNone/>
            </a:pPr>
            <a:r>
              <a:rPr lang="en-GB" sz="2400" b="1" kern="1200" noProof="0" dirty="0">
                <a:solidFill>
                  <a:srgbClr val="1B4C87"/>
                </a:solidFill>
              </a:rPr>
              <a:t>Multi-tasking</a:t>
            </a:r>
            <a:endParaRPr lang="en-GB" sz="2400" kern="1200" noProof="0" dirty="0">
              <a:solidFill>
                <a:srgbClr val="1B4C87"/>
              </a:solidFill>
            </a:endParaRPr>
          </a:p>
          <a:p>
            <a:pPr>
              <a:spcAft>
                <a:spcPts val="600"/>
              </a:spcAft>
              <a:buNone/>
            </a:pPr>
            <a:endParaRPr lang="en-GB" sz="2400" kern="1200" noProof="0" dirty="0">
              <a:solidFill>
                <a:srgbClr val="1B4C87"/>
              </a:solidFill>
            </a:endParaRPr>
          </a:p>
          <a:p>
            <a:pPr marL="0" lvl="1" indent="177800">
              <a:spcAft>
                <a:spcPts val="600"/>
              </a:spcAft>
              <a:buFont typeface="Arial" pitchFamily="34" charset="0"/>
              <a:buChar char="•"/>
            </a:pPr>
            <a:r>
              <a:rPr lang="en-GB" sz="2400" kern="1200" noProof="0" dirty="0">
                <a:solidFill>
                  <a:srgbClr val="1B4C87"/>
                </a:solidFill>
              </a:rPr>
              <a:t>When you </a:t>
            </a:r>
            <a:r>
              <a:rPr lang="en-GB" sz="2400" b="1" kern="1200" noProof="0" dirty="0">
                <a:solidFill>
                  <a:srgbClr val="1B4C87"/>
                </a:solidFill>
              </a:rPr>
              <a:t>‘</a:t>
            </a:r>
            <a:r>
              <a:rPr lang="en-GB" sz="2400" b="1" u="sng" kern="1200" noProof="0" dirty="0">
                <a:solidFill>
                  <a:srgbClr val="1B4C87"/>
                </a:solidFill>
              </a:rPr>
              <a:t>can’</a:t>
            </a:r>
            <a:r>
              <a:rPr lang="en-GB" sz="2400" b="1" kern="1200" noProof="0" dirty="0">
                <a:solidFill>
                  <a:srgbClr val="1B4C87"/>
                </a:solidFill>
              </a:rPr>
              <a:t> </a:t>
            </a:r>
            <a:r>
              <a:rPr lang="en-GB" sz="2400" kern="1200" noProof="0" dirty="0">
                <a:solidFill>
                  <a:srgbClr val="1B4C87"/>
                </a:solidFill>
              </a:rPr>
              <a:t>single task </a:t>
            </a:r>
            <a:r>
              <a:rPr lang="en-GB" sz="2400" b="1" u="sng" kern="1200" noProof="0" dirty="0">
                <a:solidFill>
                  <a:srgbClr val="1B4C87"/>
                </a:solidFill>
              </a:rPr>
              <a:t>‘do it’</a:t>
            </a:r>
          </a:p>
          <a:p>
            <a:pPr marL="0" lvl="1" indent="177800">
              <a:spcAft>
                <a:spcPts val="600"/>
              </a:spcAft>
              <a:buFont typeface="Arial" pitchFamily="34" charset="0"/>
              <a:buChar char="•"/>
            </a:pPr>
            <a:r>
              <a:rPr lang="en-GB" sz="2400" kern="1200" noProof="0" dirty="0">
                <a:solidFill>
                  <a:srgbClr val="1B4C87"/>
                </a:solidFill>
              </a:rPr>
              <a:t>Turn off Outlook, MS Teams</a:t>
            </a:r>
          </a:p>
          <a:p>
            <a:pPr marL="0" lvl="1" indent="177800">
              <a:spcAft>
                <a:spcPts val="600"/>
              </a:spcAft>
              <a:buFont typeface="Arial" pitchFamily="34" charset="0"/>
              <a:buChar char="•"/>
            </a:pPr>
            <a:r>
              <a:rPr lang="en-GB" sz="2400" kern="1200" noProof="0" dirty="0">
                <a:solidFill>
                  <a:srgbClr val="1B4C87"/>
                </a:solidFill>
              </a:rPr>
              <a:t>Turn off all alerts</a:t>
            </a:r>
          </a:p>
          <a:p>
            <a:pPr marL="0" lvl="1" indent="177800">
              <a:spcAft>
                <a:spcPts val="600"/>
              </a:spcAft>
              <a:buFont typeface="Arial" pitchFamily="34" charset="0"/>
              <a:buChar char="•"/>
            </a:pPr>
            <a:r>
              <a:rPr lang="en-GB" sz="2400" kern="1200" noProof="0" dirty="0">
                <a:solidFill>
                  <a:srgbClr val="1B4C87"/>
                </a:solidFill>
              </a:rPr>
              <a:t>Divert the phone </a:t>
            </a:r>
          </a:p>
          <a:p>
            <a:pPr marL="0" lvl="1" indent="177800">
              <a:spcAft>
                <a:spcPts val="600"/>
              </a:spcAft>
              <a:buFont typeface="Arial" pitchFamily="34" charset="0"/>
              <a:buChar char="•"/>
            </a:pPr>
            <a:r>
              <a:rPr lang="en-GB" sz="2400" kern="1200" noProof="0" dirty="0">
                <a:solidFill>
                  <a:srgbClr val="1B4C87"/>
                </a:solidFill>
              </a:rPr>
              <a:t>Do not disturb sign on the door </a:t>
            </a:r>
          </a:p>
          <a:p>
            <a:pPr marL="0" lvl="1" indent="177800">
              <a:spcAft>
                <a:spcPts val="600"/>
              </a:spcAft>
              <a:buFont typeface="Arial" pitchFamily="34" charset="0"/>
              <a:buChar char="•"/>
            </a:pPr>
            <a:r>
              <a:rPr lang="en-GB" sz="2400" kern="1200" noProof="0" dirty="0">
                <a:solidFill>
                  <a:srgbClr val="1B4C87"/>
                </a:solidFill>
              </a:rPr>
              <a:t>Only have the thing you are working on in front of you </a:t>
            </a:r>
          </a:p>
        </p:txBody>
      </p:sp>
      <p:pic>
        <p:nvPicPr>
          <p:cNvPr id="6" name="Picture 5" descr="A cartoon of a person with many hands&#10;&#10;AI-generated content may be incorrect.">
            <a:extLst>
              <a:ext uri="{FF2B5EF4-FFF2-40B4-BE49-F238E27FC236}">
                <a16:creationId xmlns:a16="http://schemas.microsoft.com/office/drawing/2014/main" id="{89E43EEB-6271-A322-B5A1-27186E1413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2564904"/>
            <a:ext cx="3256555" cy="2553332"/>
          </a:xfrm>
          <a:prstGeom prst="rect">
            <a:avLst/>
          </a:prstGeom>
        </p:spPr>
      </p:pic>
    </p:spTree>
    <p:extLst>
      <p:ext uri="{BB962C8B-B14F-4D97-AF65-F5344CB8AC3E}">
        <p14:creationId xmlns:p14="http://schemas.microsoft.com/office/powerpoint/2010/main" val="40825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6928" y="658368"/>
            <a:ext cx="6949440" cy="512064"/>
          </a:xfrm>
          <a:prstGeom prst="rect">
            <a:avLst/>
          </a:prstGeom>
          <a:noFill/>
        </p:spPr>
        <p:txBody>
          <a:bodyPr wrap="square" lIns="18288" tIns="18288" rIns="18288" bIns="18288" anchor="t">
            <a:spAutoFit/>
          </a:bodyPr>
          <a:lstStyle/>
          <a:p>
            <a:pPr algn="l">
              <a:spcAft>
                <a:spcPts val="0"/>
              </a:spcAft>
            </a:pPr>
            <a:r>
              <a:rPr lang="en-GB" sz="3200" b="1" noProof="0" dirty="0">
                <a:solidFill>
                  <a:srgbClr val="1B4C87"/>
                </a:solidFill>
                <a:latin typeface="Calibri"/>
              </a:rPr>
              <a:t>Time Management Tips</a:t>
            </a:r>
          </a:p>
        </p:txBody>
      </p:sp>
      <p:sp>
        <p:nvSpPr>
          <p:cNvPr id="5" name="Rectangle 4"/>
          <p:cNvSpPr/>
          <p:nvPr/>
        </p:nvSpPr>
        <p:spPr>
          <a:xfrm>
            <a:off x="603504" y="1325880"/>
            <a:ext cx="1280160" cy="36576"/>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6" name="Rectangle 5"/>
          <p:cNvSpPr/>
          <p:nvPr/>
        </p:nvSpPr>
        <p:spPr>
          <a:xfrm>
            <a:off x="2011680" y="1325880"/>
            <a:ext cx="868680" cy="3657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7" name="TextBox 6"/>
          <p:cNvSpPr txBox="1"/>
          <p:nvPr/>
        </p:nvSpPr>
        <p:spPr>
          <a:xfrm>
            <a:off x="640080" y="1627632"/>
            <a:ext cx="2926080" cy="421654"/>
          </a:xfrm>
          <a:prstGeom prst="rect">
            <a:avLst/>
          </a:prstGeom>
          <a:noFill/>
        </p:spPr>
        <p:txBody>
          <a:bodyPr wrap="square" lIns="18288" tIns="18288" rIns="18288" bIns="18288" anchor="t">
            <a:spAutoFit/>
          </a:bodyPr>
          <a:lstStyle/>
          <a:p>
            <a:pPr algn="l">
              <a:spcAft>
                <a:spcPts val="0"/>
              </a:spcAft>
            </a:pPr>
            <a:r>
              <a:rPr lang="en-GB" sz="2500" b="1" noProof="0" dirty="0">
                <a:solidFill>
                  <a:schemeClr val="tx2">
                    <a:lumMod val="90000"/>
                    <a:lumOff val="10000"/>
                  </a:schemeClr>
                </a:solidFill>
                <a:latin typeface="Calibri"/>
              </a:rPr>
              <a:t>Emails</a:t>
            </a:r>
          </a:p>
        </p:txBody>
      </p:sp>
      <p:sp>
        <p:nvSpPr>
          <p:cNvPr id="8" name="TextBox 7"/>
          <p:cNvSpPr txBox="1"/>
          <p:nvPr/>
        </p:nvSpPr>
        <p:spPr>
          <a:xfrm>
            <a:off x="731520" y="2157984"/>
            <a:ext cx="3749039" cy="406265"/>
          </a:xfrm>
          <a:prstGeom prst="rect">
            <a:avLst/>
          </a:prstGeom>
          <a:noFill/>
        </p:spPr>
        <p:txBody>
          <a:bodyPr wrap="square" lIns="18288" tIns="18288" rIns="18288" bIns="18288" anchor="t">
            <a:spAutoFit/>
          </a:bodyPr>
          <a:lstStyle/>
          <a:p>
            <a:pPr>
              <a:spcAft>
                <a:spcPts val="0"/>
              </a:spcAft>
            </a:pPr>
            <a:r>
              <a:rPr lang="en-GB" sz="2400" noProof="0" dirty="0">
                <a:solidFill>
                  <a:schemeClr val="tx2">
                    <a:lumMod val="90000"/>
                    <a:lumOff val="10000"/>
                  </a:schemeClr>
                </a:solidFill>
                <a:latin typeface="Calibri"/>
              </a:rPr>
              <a:t>Practice the </a:t>
            </a:r>
            <a:r>
              <a:rPr lang="en-GB" sz="2400" b="1" noProof="0" dirty="0">
                <a:solidFill>
                  <a:schemeClr val="tx2">
                    <a:lumMod val="90000"/>
                    <a:lumOff val="10000"/>
                  </a:schemeClr>
                </a:solidFill>
                <a:latin typeface="Calibri"/>
              </a:rPr>
              <a:t>'4 Ds‘:</a:t>
            </a:r>
          </a:p>
        </p:txBody>
      </p:sp>
      <p:sp>
        <p:nvSpPr>
          <p:cNvPr id="9" name="Rectangle 8"/>
          <p:cNvSpPr/>
          <p:nvPr/>
        </p:nvSpPr>
        <p:spPr>
          <a:xfrm>
            <a:off x="749808" y="2788920"/>
            <a:ext cx="45720" cy="251460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0" name="TextBox 9"/>
          <p:cNvSpPr txBox="1"/>
          <p:nvPr/>
        </p:nvSpPr>
        <p:spPr>
          <a:xfrm>
            <a:off x="1243584" y="2816352"/>
            <a:ext cx="3429000" cy="390876"/>
          </a:xfrm>
          <a:prstGeom prst="rect">
            <a:avLst/>
          </a:prstGeom>
          <a:noFill/>
        </p:spPr>
        <p:txBody>
          <a:bodyPr wrap="square" lIns="18288" tIns="18288" rIns="18288" bIns="18288" anchor="t">
            <a:spAutoFit/>
          </a:bodyPr>
          <a:lstStyle/>
          <a:p>
            <a:pPr algn="l">
              <a:spcAft>
                <a:spcPts val="0"/>
              </a:spcAft>
            </a:pPr>
            <a:r>
              <a:rPr lang="en-GB" sz="2300" b="0" noProof="0" dirty="0">
                <a:solidFill>
                  <a:schemeClr val="tx2">
                    <a:lumMod val="90000"/>
                    <a:lumOff val="10000"/>
                  </a:schemeClr>
                </a:solidFill>
                <a:latin typeface="Calibri"/>
              </a:rPr>
              <a:t>Delete</a:t>
            </a:r>
          </a:p>
        </p:txBody>
      </p:sp>
      <p:sp>
        <p:nvSpPr>
          <p:cNvPr id="11" name="TextBox 10"/>
          <p:cNvSpPr txBox="1"/>
          <p:nvPr/>
        </p:nvSpPr>
        <p:spPr>
          <a:xfrm>
            <a:off x="1243584" y="3438144"/>
            <a:ext cx="3429000" cy="390876"/>
          </a:xfrm>
          <a:prstGeom prst="rect">
            <a:avLst/>
          </a:prstGeom>
          <a:noFill/>
        </p:spPr>
        <p:txBody>
          <a:bodyPr wrap="square" lIns="18288" tIns="18288" rIns="18288" bIns="18288" anchor="t">
            <a:spAutoFit/>
          </a:bodyPr>
          <a:lstStyle/>
          <a:p>
            <a:pPr algn="l">
              <a:spcAft>
                <a:spcPts val="0"/>
              </a:spcAft>
            </a:pPr>
            <a:r>
              <a:rPr lang="en-GB" sz="2300" b="0" noProof="0" dirty="0">
                <a:solidFill>
                  <a:schemeClr val="tx2">
                    <a:lumMod val="90000"/>
                    <a:lumOff val="10000"/>
                  </a:schemeClr>
                </a:solidFill>
                <a:latin typeface="Calibri"/>
              </a:rPr>
              <a:t>Do</a:t>
            </a:r>
          </a:p>
        </p:txBody>
      </p:sp>
      <p:sp>
        <p:nvSpPr>
          <p:cNvPr id="13" name="TextBox 12"/>
          <p:cNvSpPr txBox="1"/>
          <p:nvPr/>
        </p:nvSpPr>
        <p:spPr>
          <a:xfrm>
            <a:off x="1243584" y="4059936"/>
            <a:ext cx="3429000" cy="390876"/>
          </a:xfrm>
          <a:prstGeom prst="rect">
            <a:avLst/>
          </a:prstGeom>
          <a:noFill/>
        </p:spPr>
        <p:txBody>
          <a:bodyPr wrap="square" lIns="18288" tIns="18288" rIns="18288" bIns="18288" anchor="t">
            <a:spAutoFit/>
          </a:bodyPr>
          <a:lstStyle/>
          <a:p>
            <a:pPr algn="l">
              <a:spcAft>
                <a:spcPts val="0"/>
              </a:spcAft>
            </a:pPr>
            <a:r>
              <a:rPr lang="en-GB" sz="2300" b="0" noProof="0" dirty="0">
                <a:solidFill>
                  <a:schemeClr val="tx2">
                    <a:lumMod val="90000"/>
                    <a:lumOff val="10000"/>
                  </a:schemeClr>
                </a:solidFill>
                <a:latin typeface="Calibri"/>
              </a:rPr>
              <a:t>Delegate</a:t>
            </a:r>
          </a:p>
        </p:txBody>
      </p:sp>
      <p:sp>
        <p:nvSpPr>
          <p:cNvPr id="15" name="TextBox 14"/>
          <p:cNvSpPr txBox="1"/>
          <p:nvPr/>
        </p:nvSpPr>
        <p:spPr>
          <a:xfrm>
            <a:off x="1243584" y="4681728"/>
            <a:ext cx="3429000" cy="390876"/>
          </a:xfrm>
          <a:prstGeom prst="rect">
            <a:avLst/>
          </a:prstGeom>
          <a:noFill/>
        </p:spPr>
        <p:txBody>
          <a:bodyPr wrap="square" lIns="18288" tIns="18288" rIns="18288" bIns="18288" anchor="t">
            <a:spAutoFit/>
          </a:bodyPr>
          <a:lstStyle/>
          <a:p>
            <a:pPr algn="l">
              <a:spcAft>
                <a:spcPts val="0"/>
              </a:spcAft>
            </a:pPr>
            <a:r>
              <a:rPr lang="en-GB" sz="2300" b="0" noProof="0" dirty="0">
                <a:solidFill>
                  <a:schemeClr val="tx2">
                    <a:lumMod val="90000"/>
                    <a:lumOff val="10000"/>
                  </a:schemeClr>
                </a:solidFill>
                <a:latin typeface="Calibri"/>
              </a:rPr>
              <a:t>Defer (Delay)</a:t>
            </a:r>
          </a:p>
        </p:txBody>
      </p:sp>
      <p:sp>
        <p:nvSpPr>
          <p:cNvPr id="16" name="Rectangle 15"/>
          <p:cNvSpPr/>
          <p:nvPr/>
        </p:nvSpPr>
        <p:spPr>
          <a:xfrm>
            <a:off x="5230368" y="1874519"/>
            <a:ext cx="3401568" cy="3529584"/>
          </a:xfrm>
          <a:prstGeom prst="rect">
            <a:avLst/>
          </a:prstGeom>
          <a:solidFill>
            <a:srgbClr val="EEF8F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7" name="Rectangle 16"/>
          <p:cNvSpPr/>
          <p:nvPr/>
        </p:nvSpPr>
        <p:spPr>
          <a:xfrm>
            <a:off x="5230368" y="1874519"/>
            <a:ext cx="54864" cy="352958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pic>
        <p:nvPicPr>
          <p:cNvPr id="21" name="Picture 20" descr="image.jpeg"/>
          <p:cNvPicPr>
            <a:picLocks noChangeAspect="1"/>
          </p:cNvPicPr>
          <p:nvPr/>
        </p:nvPicPr>
        <p:blipFill>
          <a:blip r:embed="rId3"/>
          <a:stretch>
            <a:fillRect/>
          </a:stretch>
        </p:blipFill>
        <p:spPr>
          <a:xfrm>
            <a:off x="5532120" y="2761488"/>
            <a:ext cx="2834640" cy="1883664"/>
          </a:xfrm>
          <a:prstGeom prst="rect">
            <a:avLst/>
          </a:prstGeom>
        </p:spPr>
      </p:pic>
      <p:sp>
        <p:nvSpPr>
          <p:cNvPr id="18" name="Rectangle 17"/>
          <p:cNvSpPr/>
          <p:nvPr/>
        </p:nvSpPr>
        <p:spPr>
          <a:xfrm>
            <a:off x="5468112" y="4983480"/>
            <a:ext cx="2907792" cy="3657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9" name="Oval 18"/>
          <p:cNvSpPr/>
          <p:nvPr/>
        </p:nvSpPr>
        <p:spPr>
          <a:xfrm>
            <a:off x="8211312" y="2029968"/>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0" name="Oval 19"/>
          <p:cNvSpPr/>
          <p:nvPr/>
        </p:nvSpPr>
        <p:spPr>
          <a:xfrm>
            <a:off x="5468112" y="5212080"/>
            <a:ext cx="182880" cy="182880"/>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2" name="Oval 11"/>
          <p:cNvSpPr/>
          <p:nvPr/>
        </p:nvSpPr>
        <p:spPr>
          <a:xfrm>
            <a:off x="960120" y="3547872"/>
            <a:ext cx="146304" cy="146304"/>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14" name="Oval 13"/>
          <p:cNvSpPr/>
          <p:nvPr/>
        </p:nvSpPr>
        <p:spPr>
          <a:xfrm>
            <a:off x="960120" y="4791456"/>
            <a:ext cx="146304" cy="146304"/>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3" name="Oval 22">
            <a:extLst>
              <a:ext uri="{FF2B5EF4-FFF2-40B4-BE49-F238E27FC236}">
                <a16:creationId xmlns:a16="http://schemas.microsoft.com/office/drawing/2014/main" id="{104EBB5B-2CA5-D24D-717B-2621A48DD3A8}"/>
              </a:ext>
            </a:extLst>
          </p:cNvPr>
          <p:cNvSpPr/>
          <p:nvPr/>
        </p:nvSpPr>
        <p:spPr>
          <a:xfrm>
            <a:off x="960120" y="2926080"/>
            <a:ext cx="146304" cy="146304"/>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
        <p:nvSpPr>
          <p:cNvPr id="25" name="Oval 24">
            <a:extLst>
              <a:ext uri="{FF2B5EF4-FFF2-40B4-BE49-F238E27FC236}">
                <a16:creationId xmlns:a16="http://schemas.microsoft.com/office/drawing/2014/main" id="{16E7C0AA-385D-AC17-E221-8CB632DDA13B}"/>
              </a:ext>
            </a:extLst>
          </p:cNvPr>
          <p:cNvSpPr/>
          <p:nvPr/>
        </p:nvSpPr>
        <p:spPr>
          <a:xfrm>
            <a:off x="960120" y="4169664"/>
            <a:ext cx="146304" cy="146304"/>
          </a:xfrm>
          <a:prstGeom prst="ellipse">
            <a:avLst/>
          </a:prstGeom>
          <a:solidFill>
            <a:srgbClr val="1B4C87"/>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GB" noProof="0" dirty="0"/>
          </a:p>
        </p:txBody>
      </p:sp>
    </p:spTree>
    <p:extLst>
      <p:ext uri="{BB962C8B-B14F-4D97-AF65-F5344CB8AC3E}">
        <p14:creationId xmlns:p14="http://schemas.microsoft.com/office/powerpoint/2010/main" val="34792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502920" y="640080"/>
            <a:ext cx="8046720" cy="411480"/>
          </a:xfrm>
          <a:prstGeom prst="rect">
            <a:avLst/>
          </a:prstGeom>
          <a:noFill/>
        </p:spPr>
        <p:txBody>
          <a:bodyPr wrap="square" lIns="0" tIns="0" rIns="0" bIns="0">
            <a:noAutofit/>
          </a:bodyPr>
          <a:lstStyle/>
          <a:p>
            <a:r>
              <a:rPr lang="en-GB" sz="2600" b="1" noProof="0" dirty="0">
                <a:solidFill>
                  <a:srgbClr val="082143"/>
                </a:solidFill>
                <a:latin typeface="Calibri"/>
              </a:rPr>
              <a:t>Time Management Tips</a:t>
            </a:r>
          </a:p>
        </p:txBody>
      </p:sp>
      <p:sp>
        <p:nvSpPr>
          <p:cNvPr id="36" name="Rectangle 35"/>
          <p:cNvSpPr/>
          <p:nvPr/>
        </p:nvSpPr>
        <p:spPr>
          <a:xfrm>
            <a:off x="502920" y="1097280"/>
            <a:ext cx="1234440"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7" name="TextBox 36"/>
          <p:cNvSpPr txBox="1"/>
          <p:nvPr/>
        </p:nvSpPr>
        <p:spPr>
          <a:xfrm>
            <a:off x="804672" y="1307592"/>
            <a:ext cx="7680960" cy="365760"/>
          </a:xfrm>
          <a:prstGeom prst="rect">
            <a:avLst/>
          </a:prstGeom>
          <a:noFill/>
        </p:spPr>
        <p:txBody>
          <a:bodyPr wrap="square" lIns="0" tIns="0" rIns="0" bIns="0">
            <a:noAutofit/>
          </a:bodyPr>
          <a:lstStyle/>
          <a:p>
            <a:pPr algn="ctr"/>
            <a:r>
              <a:rPr lang="en-GB" sz="2100" b="1" noProof="0" dirty="0">
                <a:solidFill>
                  <a:srgbClr val="134A86"/>
                </a:solidFill>
                <a:latin typeface="Calibri"/>
              </a:rPr>
              <a:t>Using the Power of AI (Copilot)</a:t>
            </a:r>
          </a:p>
        </p:txBody>
      </p:sp>
      <p:sp>
        <p:nvSpPr>
          <p:cNvPr id="38" name="TextBox 37"/>
          <p:cNvSpPr txBox="1"/>
          <p:nvPr/>
        </p:nvSpPr>
        <p:spPr>
          <a:xfrm>
            <a:off x="1143000" y="1719072"/>
            <a:ext cx="6858000" cy="438912"/>
          </a:xfrm>
          <a:prstGeom prst="rect">
            <a:avLst/>
          </a:prstGeom>
          <a:noFill/>
        </p:spPr>
        <p:txBody>
          <a:bodyPr wrap="square" lIns="0" tIns="0" rIns="0" bIns="0">
            <a:noAutofit/>
          </a:bodyPr>
          <a:lstStyle/>
          <a:p>
            <a:pPr algn="ctr"/>
            <a:r>
              <a:rPr lang="en-GB" sz="1500" b="0" noProof="0" dirty="0">
                <a:solidFill>
                  <a:srgbClr val="1C3B60"/>
                </a:solidFill>
                <a:latin typeface="Calibri"/>
              </a:rPr>
              <a:t>A secure Microsoft 365 assistant that turns information overload into focused action.</a:t>
            </a:r>
          </a:p>
        </p:txBody>
      </p:sp>
      <p:sp>
        <p:nvSpPr>
          <p:cNvPr id="39" name="Rectangle 38"/>
          <p:cNvSpPr/>
          <p:nvPr/>
        </p:nvSpPr>
        <p:spPr>
          <a:xfrm>
            <a:off x="777240" y="2121408"/>
            <a:ext cx="7589520" cy="13716"/>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 name="TextBox 39"/>
          <p:cNvSpPr txBox="1"/>
          <p:nvPr/>
        </p:nvSpPr>
        <p:spPr>
          <a:xfrm>
            <a:off x="868680" y="2322576"/>
            <a:ext cx="3566160" cy="292608"/>
          </a:xfrm>
          <a:prstGeom prst="rect">
            <a:avLst/>
          </a:prstGeom>
          <a:noFill/>
        </p:spPr>
        <p:txBody>
          <a:bodyPr wrap="square" lIns="0" tIns="0" rIns="0" bIns="0">
            <a:noAutofit/>
          </a:bodyPr>
          <a:lstStyle/>
          <a:p>
            <a:r>
              <a:rPr lang="en-GB" sz="1700" b="1" noProof="0" dirty="0">
                <a:solidFill>
                  <a:srgbClr val="134A86"/>
                </a:solidFill>
                <a:latin typeface="Calibri"/>
              </a:rPr>
              <a:t>Create &amp; refine content</a:t>
            </a:r>
          </a:p>
        </p:txBody>
      </p:sp>
      <p:sp>
        <p:nvSpPr>
          <p:cNvPr id="41" name="TextBox 40"/>
          <p:cNvSpPr txBox="1"/>
          <p:nvPr/>
        </p:nvSpPr>
        <p:spPr>
          <a:xfrm>
            <a:off x="4754880" y="2322576"/>
            <a:ext cx="3657600" cy="292608"/>
          </a:xfrm>
          <a:prstGeom prst="rect">
            <a:avLst/>
          </a:prstGeom>
          <a:noFill/>
        </p:spPr>
        <p:txBody>
          <a:bodyPr wrap="square" lIns="0" tIns="0" rIns="0" bIns="0">
            <a:noAutofit/>
          </a:bodyPr>
          <a:lstStyle/>
          <a:p>
            <a:r>
              <a:rPr lang="en-GB" sz="1700" b="1" noProof="0" dirty="0">
                <a:solidFill>
                  <a:srgbClr val="70AD47"/>
                </a:solidFill>
                <a:latin typeface="Calibri"/>
              </a:rPr>
              <a:t>Prioritise &amp; understand work</a:t>
            </a:r>
          </a:p>
        </p:txBody>
      </p:sp>
      <p:sp>
        <p:nvSpPr>
          <p:cNvPr id="42" name="Rectangle 41"/>
          <p:cNvSpPr/>
          <p:nvPr/>
        </p:nvSpPr>
        <p:spPr>
          <a:xfrm>
            <a:off x="731520" y="2697480"/>
            <a:ext cx="73152" cy="3063240"/>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3" name="Rectangle 42"/>
          <p:cNvSpPr/>
          <p:nvPr/>
        </p:nvSpPr>
        <p:spPr>
          <a:xfrm>
            <a:off x="4617720" y="2697480"/>
            <a:ext cx="73152" cy="3063240"/>
          </a:xfrm>
          <a:prstGeom prst="rect">
            <a:avLst/>
          </a:prstGeom>
          <a:solidFill>
            <a:srgbClr val="ECF5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4" name="Oval 43"/>
          <p:cNvSpPr/>
          <p:nvPr/>
        </p:nvSpPr>
        <p:spPr>
          <a:xfrm>
            <a:off x="713232" y="2834640"/>
            <a:ext cx="164592" cy="16459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5" name="TextBox 44"/>
          <p:cNvSpPr txBox="1"/>
          <p:nvPr/>
        </p:nvSpPr>
        <p:spPr>
          <a:xfrm>
            <a:off x="1024128" y="2761488"/>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Draft</a:t>
            </a:r>
          </a:p>
          <a:p>
            <a:pPr>
              <a:spcBef>
                <a:spcPts val="0"/>
              </a:spcBef>
              <a:spcAft>
                <a:spcPts val="0"/>
              </a:spcAft>
            </a:pPr>
            <a:r>
              <a:rPr lang="en-GB" sz="1400" noProof="0" dirty="0">
                <a:solidFill>
                  <a:srgbClr val="4F637C"/>
                </a:solidFill>
                <a:latin typeface="Calibri"/>
              </a:rPr>
              <a:t>Start reports or notes from a blank page</a:t>
            </a:r>
          </a:p>
        </p:txBody>
      </p:sp>
      <p:sp>
        <p:nvSpPr>
          <p:cNvPr id="47" name="TextBox 46"/>
          <p:cNvSpPr txBox="1"/>
          <p:nvPr/>
        </p:nvSpPr>
        <p:spPr>
          <a:xfrm>
            <a:off x="1024128" y="3474720"/>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Summarise</a:t>
            </a:r>
          </a:p>
          <a:p>
            <a:pPr>
              <a:spcBef>
                <a:spcPts val="0"/>
              </a:spcBef>
              <a:spcAft>
                <a:spcPts val="0"/>
              </a:spcAft>
            </a:pPr>
            <a:r>
              <a:rPr lang="en-GB" sz="1400" noProof="0" dirty="0">
                <a:solidFill>
                  <a:srgbClr val="4F637C"/>
                </a:solidFill>
                <a:latin typeface="Calibri"/>
              </a:rPr>
              <a:t>Condense long documents, text or email threads</a:t>
            </a:r>
          </a:p>
        </p:txBody>
      </p:sp>
      <p:sp>
        <p:nvSpPr>
          <p:cNvPr id="48" name="Oval 47"/>
          <p:cNvSpPr/>
          <p:nvPr/>
        </p:nvSpPr>
        <p:spPr>
          <a:xfrm>
            <a:off x="713232" y="4261104"/>
            <a:ext cx="164592" cy="16459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9" name="TextBox 48"/>
          <p:cNvSpPr txBox="1"/>
          <p:nvPr/>
        </p:nvSpPr>
        <p:spPr>
          <a:xfrm>
            <a:off x="1024128" y="4187952"/>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Tweak</a:t>
            </a:r>
          </a:p>
          <a:p>
            <a:pPr>
              <a:spcBef>
                <a:spcPts val="0"/>
              </a:spcBef>
              <a:spcAft>
                <a:spcPts val="0"/>
              </a:spcAft>
            </a:pPr>
            <a:r>
              <a:rPr lang="en-GB" sz="1400" noProof="0" dirty="0">
                <a:solidFill>
                  <a:srgbClr val="4F637C"/>
                </a:solidFill>
                <a:latin typeface="Calibri"/>
              </a:rPr>
              <a:t>Change tone, length or make writing concise</a:t>
            </a:r>
          </a:p>
        </p:txBody>
      </p:sp>
      <p:sp>
        <p:nvSpPr>
          <p:cNvPr id="51" name="TextBox 50"/>
          <p:cNvSpPr txBox="1"/>
          <p:nvPr/>
        </p:nvSpPr>
        <p:spPr>
          <a:xfrm>
            <a:off x="1024128" y="4901183"/>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Edit</a:t>
            </a:r>
          </a:p>
          <a:p>
            <a:pPr>
              <a:spcBef>
                <a:spcPts val="0"/>
              </a:spcBef>
              <a:spcAft>
                <a:spcPts val="0"/>
              </a:spcAft>
            </a:pPr>
            <a:r>
              <a:rPr lang="en-GB" sz="1400" noProof="0" dirty="0">
                <a:solidFill>
                  <a:srgbClr val="4F637C"/>
                </a:solidFill>
                <a:latin typeface="Calibri"/>
              </a:rPr>
              <a:t>Reformat text into tables, bullets or paragraphs</a:t>
            </a:r>
          </a:p>
        </p:txBody>
      </p:sp>
      <p:sp>
        <p:nvSpPr>
          <p:cNvPr id="52" name="Oval 51"/>
          <p:cNvSpPr/>
          <p:nvPr/>
        </p:nvSpPr>
        <p:spPr>
          <a:xfrm>
            <a:off x="4599432" y="2834640"/>
            <a:ext cx="164592" cy="164592"/>
          </a:xfrm>
          <a:prstGeom prst="ellipse">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3" name="TextBox 52"/>
          <p:cNvSpPr txBox="1"/>
          <p:nvPr/>
        </p:nvSpPr>
        <p:spPr>
          <a:xfrm>
            <a:off x="4910328" y="2761488"/>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Catch up</a:t>
            </a:r>
          </a:p>
          <a:p>
            <a:pPr>
              <a:spcBef>
                <a:spcPts val="0"/>
              </a:spcBef>
              <a:spcAft>
                <a:spcPts val="0"/>
              </a:spcAft>
            </a:pPr>
            <a:r>
              <a:rPr lang="en-GB" sz="1400" noProof="0" dirty="0">
                <a:solidFill>
                  <a:srgbClr val="4F637C"/>
                </a:solidFill>
                <a:latin typeface="Calibri"/>
              </a:rPr>
              <a:t>Review missed meetings or work after leave</a:t>
            </a:r>
          </a:p>
        </p:txBody>
      </p:sp>
      <p:sp>
        <p:nvSpPr>
          <p:cNvPr id="55" name="TextBox 54"/>
          <p:cNvSpPr txBox="1"/>
          <p:nvPr/>
        </p:nvSpPr>
        <p:spPr>
          <a:xfrm>
            <a:off x="4910328" y="3474720"/>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Focus</a:t>
            </a:r>
          </a:p>
          <a:p>
            <a:pPr>
              <a:spcBef>
                <a:spcPts val="0"/>
              </a:spcBef>
              <a:spcAft>
                <a:spcPts val="0"/>
              </a:spcAft>
            </a:pPr>
            <a:r>
              <a:rPr lang="en-GB" sz="1400" noProof="0" dirty="0">
                <a:solidFill>
                  <a:srgbClr val="4F637C"/>
                </a:solidFill>
                <a:latin typeface="Calibri"/>
              </a:rPr>
              <a:t>Surface today's actions and upcoming deadlines</a:t>
            </a:r>
          </a:p>
        </p:txBody>
      </p:sp>
      <p:sp>
        <p:nvSpPr>
          <p:cNvPr id="56" name="Oval 55"/>
          <p:cNvSpPr/>
          <p:nvPr/>
        </p:nvSpPr>
        <p:spPr>
          <a:xfrm>
            <a:off x="4599432" y="4261104"/>
            <a:ext cx="164592" cy="164592"/>
          </a:xfrm>
          <a:prstGeom prst="ellipse">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7" name="TextBox 56"/>
          <p:cNvSpPr txBox="1"/>
          <p:nvPr/>
        </p:nvSpPr>
        <p:spPr>
          <a:xfrm>
            <a:off x="4910328" y="4187952"/>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Analyse</a:t>
            </a:r>
          </a:p>
          <a:p>
            <a:pPr>
              <a:spcBef>
                <a:spcPts val="0"/>
              </a:spcBef>
              <a:spcAft>
                <a:spcPts val="0"/>
              </a:spcAft>
            </a:pPr>
            <a:r>
              <a:rPr lang="en-GB" sz="1400" noProof="0" dirty="0">
                <a:solidFill>
                  <a:srgbClr val="4F637C"/>
                </a:solidFill>
                <a:latin typeface="Calibri"/>
              </a:rPr>
              <a:t>Find patterns and insights in Word or Excel</a:t>
            </a:r>
          </a:p>
        </p:txBody>
      </p:sp>
      <p:sp>
        <p:nvSpPr>
          <p:cNvPr id="59" name="TextBox 58"/>
          <p:cNvSpPr txBox="1"/>
          <p:nvPr/>
        </p:nvSpPr>
        <p:spPr>
          <a:xfrm>
            <a:off x="4910328" y="4901183"/>
            <a:ext cx="3383280" cy="530352"/>
          </a:xfrm>
          <a:prstGeom prst="rect">
            <a:avLst/>
          </a:prstGeom>
          <a:noFill/>
        </p:spPr>
        <p:txBody>
          <a:bodyPr wrap="square" lIns="0" tIns="0" rIns="0" bIns="0">
            <a:noAutofit/>
          </a:bodyPr>
          <a:lstStyle/>
          <a:p>
            <a:pPr>
              <a:spcAft>
                <a:spcPts val="0"/>
              </a:spcAft>
            </a:pPr>
            <a:r>
              <a:rPr lang="en-GB" sz="1700" b="1" noProof="0" dirty="0">
                <a:solidFill>
                  <a:srgbClr val="082143"/>
                </a:solidFill>
                <a:latin typeface="Calibri"/>
              </a:rPr>
              <a:t>Discover</a:t>
            </a:r>
          </a:p>
          <a:p>
            <a:pPr>
              <a:spcBef>
                <a:spcPts val="0"/>
              </a:spcBef>
              <a:spcAft>
                <a:spcPts val="0"/>
              </a:spcAft>
            </a:pPr>
            <a:r>
              <a:rPr lang="en-GB" sz="1400" noProof="0" dirty="0">
                <a:solidFill>
                  <a:srgbClr val="4F637C"/>
                </a:solidFill>
                <a:latin typeface="Calibri"/>
              </a:rPr>
              <a:t>Pull relevant project knowledge together</a:t>
            </a:r>
          </a:p>
        </p:txBody>
      </p:sp>
      <p:sp>
        <p:nvSpPr>
          <p:cNvPr id="60" name="TextBox 59"/>
          <p:cNvSpPr txBox="1"/>
          <p:nvPr/>
        </p:nvSpPr>
        <p:spPr>
          <a:xfrm>
            <a:off x="731520" y="5980175"/>
            <a:ext cx="7589520" cy="354668"/>
          </a:xfrm>
          <a:prstGeom prst="rect">
            <a:avLst/>
          </a:prstGeom>
          <a:noFill/>
        </p:spPr>
        <p:txBody>
          <a:bodyPr wrap="square" lIns="0" tIns="0" rIns="0" bIns="0">
            <a:noAutofit/>
          </a:bodyPr>
          <a:lstStyle/>
          <a:p>
            <a:pPr algn="ctr"/>
            <a:r>
              <a:rPr lang="en-GB" sz="1600" b="1" noProof="0" dirty="0">
                <a:solidFill>
                  <a:srgbClr val="134A86"/>
                </a:solidFill>
                <a:latin typeface="Calibri"/>
              </a:rPr>
              <a:t>Use Copilot when the next step is unclear: ask it to draft, summarise, prioritise or analyse.</a:t>
            </a:r>
          </a:p>
        </p:txBody>
      </p:sp>
      <p:sp>
        <p:nvSpPr>
          <p:cNvPr id="46" name="Oval 45"/>
          <p:cNvSpPr/>
          <p:nvPr/>
        </p:nvSpPr>
        <p:spPr>
          <a:xfrm>
            <a:off x="713232" y="3547872"/>
            <a:ext cx="164592" cy="16459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0" name="Oval 49"/>
          <p:cNvSpPr/>
          <p:nvPr/>
        </p:nvSpPr>
        <p:spPr>
          <a:xfrm>
            <a:off x="713232" y="4974336"/>
            <a:ext cx="164592" cy="16459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4" name="Oval 53"/>
          <p:cNvSpPr/>
          <p:nvPr/>
        </p:nvSpPr>
        <p:spPr>
          <a:xfrm>
            <a:off x="4599432" y="3547872"/>
            <a:ext cx="164592" cy="164592"/>
          </a:xfrm>
          <a:prstGeom prst="ellipse">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8" name="Oval 57"/>
          <p:cNvSpPr/>
          <p:nvPr/>
        </p:nvSpPr>
        <p:spPr>
          <a:xfrm>
            <a:off x="4599432" y="4974336"/>
            <a:ext cx="164592" cy="164592"/>
          </a:xfrm>
          <a:prstGeom prst="ellipse">
            <a:avLst/>
          </a:prstGeom>
          <a:solidFill>
            <a:srgbClr val="70AD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92335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7" grpId="0"/>
      <p:bldP spid="48" grpId="0" animBg="1"/>
      <p:bldP spid="49" grpId="0"/>
      <p:bldP spid="51" grpId="0"/>
      <p:bldP spid="52" grpId="0" animBg="1"/>
      <p:bldP spid="53" grpId="0"/>
      <p:bldP spid="55" grpId="0"/>
      <p:bldP spid="56" grpId="0" animBg="1"/>
      <p:bldP spid="57" grpId="0"/>
      <p:bldP spid="59" grpId="0"/>
      <p:bldP spid="46" grpId="0" animBg="1"/>
      <p:bldP spid="50" grpId="0" animBg="1"/>
      <p:bldP spid="54" grpId="0" animBg="1"/>
      <p:bldP spid="5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bwMode="auto">
          <a:xfrm>
            <a:off x="628650" y="626188"/>
            <a:ext cx="7886700" cy="1325880"/>
          </a:xfrm>
        </p:spPr>
        <p:txBody>
          <a:bodyPr anchor="ctr" anchorCtr="0">
            <a:normAutofit/>
          </a:bodyPr>
          <a:lstStyle/>
          <a:p>
            <a:pPr eaLnBrk="1" hangingPunct="1">
              <a:defRPr/>
            </a:pPr>
            <a:r>
              <a:rPr lang="en-GB" sz="2800" b="1" noProof="0" dirty="0"/>
              <a:t>Delegation is …. </a:t>
            </a:r>
            <a:endParaRPr lang="en-GB" sz="2800" noProof="0" dirty="0"/>
          </a:p>
        </p:txBody>
      </p:sp>
      <p:sp>
        <p:nvSpPr>
          <p:cNvPr id="4" name="TextBox 3"/>
          <p:cNvSpPr txBox="1"/>
          <p:nvPr/>
        </p:nvSpPr>
        <p:spPr>
          <a:xfrm>
            <a:off x="395536" y="1882140"/>
            <a:ext cx="4536504" cy="4352544"/>
          </a:xfrm>
          <a:prstGeom prst="rect">
            <a:avLst/>
          </a:prstGeom>
        </p:spPr>
        <p:txBody>
          <a:bodyPr rtlCol="0" anchor="t">
            <a:normAutofit/>
          </a:bodyPr>
          <a:lstStyle/>
          <a:p>
            <a:pPr lvl="0">
              <a:spcBef>
                <a:spcPct val="30000"/>
              </a:spcBef>
              <a:defRPr/>
            </a:pPr>
            <a:r>
              <a:rPr lang="en-GB" sz="2400" kern="1200" noProof="0" dirty="0">
                <a:solidFill>
                  <a:srgbClr val="1B4C87"/>
                </a:solidFill>
              </a:rPr>
              <a:t>when team members have </a:t>
            </a:r>
            <a:r>
              <a:rPr lang="en-GB" sz="2400" b="1" kern="1200" noProof="0" dirty="0">
                <a:solidFill>
                  <a:srgbClr val="1B4C87"/>
                </a:solidFill>
              </a:rPr>
              <a:t>responsibility and authority</a:t>
            </a:r>
            <a:r>
              <a:rPr lang="en-GB" sz="2400" kern="1200" noProof="0" dirty="0">
                <a:solidFill>
                  <a:srgbClr val="1B4C87"/>
                </a:solidFill>
              </a:rPr>
              <a:t> to act within the confines of their role; or as </a:t>
            </a:r>
            <a:r>
              <a:rPr lang="en-GB" sz="2400" b="1" i="1" kern="1200" noProof="0" dirty="0">
                <a:solidFill>
                  <a:srgbClr val="1B4C87"/>
                </a:solidFill>
              </a:rPr>
              <a:t>agreed </a:t>
            </a:r>
            <a:r>
              <a:rPr lang="en-GB" sz="2400" kern="1200" noProof="0" dirty="0">
                <a:solidFill>
                  <a:srgbClr val="1B4C87"/>
                </a:solidFill>
              </a:rPr>
              <a:t>between the manager and team member on a task </a:t>
            </a:r>
            <a:r>
              <a:rPr lang="en-GB" sz="2400" b="1" kern="1200" noProof="0" dirty="0">
                <a:solidFill>
                  <a:srgbClr val="1B4C87"/>
                </a:solidFill>
              </a:rPr>
              <a:t>not </a:t>
            </a:r>
            <a:r>
              <a:rPr lang="en-GB" sz="2400" kern="1200" noProof="0" dirty="0">
                <a:solidFill>
                  <a:srgbClr val="1B4C87"/>
                </a:solidFill>
              </a:rPr>
              <a:t>routinely performed by a team member in that role.</a:t>
            </a:r>
          </a:p>
          <a:p>
            <a:pPr lvl="0">
              <a:spcBef>
                <a:spcPct val="30000"/>
              </a:spcBef>
              <a:defRPr/>
            </a:pPr>
            <a:endParaRPr lang="en-GB" sz="2400" kern="1200" noProof="0" dirty="0">
              <a:solidFill>
                <a:srgbClr val="1B4C87"/>
              </a:solidFill>
            </a:endParaRPr>
          </a:p>
          <a:p>
            <a:pPr>
              <a:spcBef>
                <a:spcPct val="30000"/>
              </a:spcBef>
              <a:defRPr/>
            </a:pPr>
            <a:r>
              <a:rPr lang="en-GB" sz="2400" kern="1200" noProof="0" dirty="0">
                <a:solidFill>
                  <a:srgbClr val="1B4C87"/>
                </a:solidFill>
              </a:rPr>
              <a:t>Ultimate accountability remains with </a:t>
            </a:r>
            <a:r>
              <a:rPr lang="en-GB" sz="2400" b="1" kern="1200" noProof="0" dirty="0">
                <a:solidFill>
                  <a:srgbClr val="1B4C87"/>
                </a:solidFill>
              </a:rPr>
              <a:t>the manager</a:t>
            </a:r>
            <a:endParaRPr lang="en-GB" sz="2400" kern="1200" noProof="0" dirty="0">
              <a:solidFill>
                <a:srgbClr val="1B4C87"/>
              </a:solidFill>
            </a:endParaRPr>
          </a:p>
          <a:p>
            <a:pPr lvl="0">
              <a:spcBef>
                <a:spcPct val="30000"/>
              </a:spcBef>
              <a:defRPr/>
            </a:pPr>
            <a:endParaRPr lang="en-GB" sz="2400" kern="1200" noProof="0" dirty="0">
              <a:solidFill>
                <a:srgbClr val="1B4C87"/>
              </a:solidFill>
            </a:endParaRPr>
          </a:p>
        </p:txBody>
      </p:sp>
      <p:pic>
        <p:nvPicPr>
          <p:cNvPr id="33802" name="Picture 10" descr="C:\Users\Mannesh934\AppData\Local\Microsoft\Windows\Temporary Internet Files\Content.IE5\2WHJ9SQD\relaybaton_free[1].jpg"/>
          <p:cNvPicPr>
            <a:picLocks noChangeAspect="1" noChangeArrowheads="1"/>
          </p:cNvPicPr>
          <p:nvPr/>
        </p:nvPicPr>
        <p:blipFill>
          <a:blip r:embed="rId3" cstate="print"/>
          <a:srcRect l="19983" r="7157" b="-3"/>
          <a:stretch>
            <a:fillRect/>
          </a:stretch>
        </p:blipFill>
        <p:spPr bwMode="auto">
          <a:xfrm>
            <a:off x="5148064" y="1882140"/>
            <a:ext cx="3752850" cy="4352544"/>
          </a:xfrm>
          <a:prstGeom prst="rect">
            <a:avLst/>
          </a:prstGeom>
          <a:noFill/>
        </p:spPr>
      </p:pic>
    </p:spTree>
    <p:extLst>
      <p:ext uri="{BB962C8B-B14F-4D97-AF65-F5344CB8AC3E}">
        <p14:creationId xmlns:p14="http://schemas.microsoft.com/office/powerpoint/2010/main" val="37410677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txBox="1">
            <a:spLocks noChangeArrowheads="1"/>
          </p:cNvSpPr>
          <p:nvPr/>
        </p:nvSpPr>
        <p:spPr bwMode="auto">
          <a:xfrm>
            <a:off x="251520" y="979487"/>
            <a:ext cx="7127875" cy="535531"/>
          </a:xfrm>
          <a:prstGeom prst="rect">
            <a:avLst/>
          </a:prstGeom>
          <a:solidFill>
            <a:srgbClr val="FFFFFF">
              <a:alpha val="0"/>
            </a:srgbClr>
          </a:solidFill>
          <a:ln>
            <a:miter lim="800000"/>
            <a:headEnd/>
            <a:tailEnd/>
          </a:ln>
        </p:spPr>
        <p:txBody>
          <a:bodyPr anchor="b"/>
          <a:lstStyle>
            <a:lvl1pPr algn="l" defTabSz="685800" rtl="0" eaLnBrk="1" latinLnBrk="0" hangingPunct="1">
              <a:lnSpc>
                <a:spcPct val="90000"/>
              </a:lnSpc>
              <a:spcBef>
                <a:spcPct val="0"/>
              </a:spcBef>
              <a:buNone/>
              <a:defRPr sz="2550" b="1" kern="1200">
                <a:solidFill>
                  <a:srgbClr val="1B4C87"/>
                </a:solidFill>
                <a:latin typeface="Calibri" panose="020F0502020204030204" pitchFamily="34" charset="0"/>
                <a:ea typeface="+mj-ea"/>
                <a:cs typeface="Calibri" panose="020F0502020204030204" pitchFamily="34" charset="0"/>
              </a:defRPr>
            </a:lvl1pPr>
          </a:lstStyle>
          <a:p>
            <a:pPr>
              <a:defRPr/>
            </a:pPr>
            <a:r>
              <a:rPr lang="en-GB" sz="3200" noProof="0" dirty="0">
                <a:latin typeface="+mn-lt"/>
                <a:cs typeface="Arial" pitchFamily="34" charset="0"/>
              </a:rPr>
              <a:t>Advantages of Delegation</a:t>
            </a:r>
          </a:p>
        </p:txBody>
      </p:sp>
      <p:sp>
        <p:nvSpPr>
          <p:cNvPr id="18435" name="Rectangle 3"/>
          <p:cNvSpPr txBox="1">
            <a:spLocks noChangeArrowheads="1"/>
          </p:cNvSpPr>
          <p:nvPr/>
        </p:nvSpPr>
        <p:spPr bwMode="auto">
          <a:xfrm>
            <a:off x="251520" y="1975976"/>
            <a:ext cx="9072562" cy="4033838"/>
          </a:xfrm>
          <a:prstGeom prst="rect">
            <a:avLst/>
          </a:prstGeom>
          <a:solidFill>
            <a:srgbClr val="FFFFFF">
              <a:alpha val="0"/>
            </a:srgbClr>
          </a:solidFill>
          <a:ln>
            <a:miter lim="800000"/>
            <a:headEnd/>
            <a:tailEnd/>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spcBef>
                <a:spcPts val="0"/>
              </a:spcBef>
            </a:pPr>
            <a:r>
              <a:rPr lang="en-GB" sz="2400" noProof="0" dirty="0">
                <a:solidFill>
                  <a:schemeClr val="tx2">
                    <a:lumMod val="90000"/>
                    <a:lumOff val="10000"/>
                  </a:schemeClr>
                </a:solidFill>
                <a:cs typeface="Arial" charset="0"/>
              </a:rPr>
              <a:t>Maintains trust</a:t>
            </a:r>
          </a:p>
          <a:p>
            <a:pPr>
              <a:lnSpc>
                <a:spcPct val="150000"/>
              </a:lnSpc>
              <a:spcBef>
                <a:spcPts val="0"/>
              </a:spcBef>
            </a:pPr>
            <a:r>
              <a:rPr lang="en-GB" sz="2400" noProof="0" dirty="0">
                <a:solidFill>
                  <a:schemeClr val="tx2">
                    <a:lumMod val="90000"/>
                    <a:lumOff val="10000"/>
                  </a:schemeClr>
                </a:solidFill>
                <a:cs typeface="Arial" charset="0"/>
              </a:rPr>
              <a:t>Relieves you of routine and less critical tasks</a:t>
            </a:r>
          </a:p>
          <a:p>
            <a:pPr>
              <a:lnSpc>
                <a:spcPct val="150000"/>
              </a:lnSpc>
              <a:spcBef>
                <a:spcPts val="0"/>
              </a:spcBef>
            </a:pPr>
            <a:r>
              <a:rPr lang="en-GB" sz="2400" noProof="0" dirty="0">
                <a:solidFill>
                  <a:schemeClr val="tx2">
                    <a:lumMod val="90000"/>
                    <a:lumOff val="10000"/>
                  </a:schemeClr>
                </a:solidFill>
                <a:cs typeface="Arial" charset="0"/>
              </a:rPr>
              <a:t>Allows you to plan for the future rather than organise for the present</a:t>
            </a:r>
          </a:p>
          <a:p>
            <a:pPr>
              <a:lnSpc>
                <a:spcPct val="150000"/>
              </a:lnSpc>
              <a:spcBef>
                <a:spcPts val="0"/>
              </a:spcBef>
            </a:pPr>
            <a:r>
              <a:rPr lang="en-GB" sz="2400" noProof="0" dirty="0">
                <a:solidFill>
                  <a:schemeClr val="tx2">
                    <a:lumMod val="90000"/>
                    <a:lumOff val="10000"/>
                  </a:schemeClr>
                </a:solidFill>
                <a:cs typeface="Arial" charset="0"/>
              </a:rPr>
              <a:t>Encourages decision-making</a:t>
            </a:r>
          </a:p>
          <a:p>
            <a:pPr>
              <a:lnSpc>
                <a:spcPct val="150000"/>
              </a:lnSpc>
              <a:spcBef>
                <a:spcPts val="0"/>
              </a:spcBef>
            </a:pPr>
            <a:r>
              <a:rPr lang="en-GB" sz="2400" noProof="0" dirty="0">
                <a:solidFill>
                  <a:schemeClr val="tx2">
                    <a:lumMod val="90000"/>
                    <a:lumOff val="10000"/>
                  </a:schemeClr>
                </a:solidFill>
                <a:cs typeface="Arial" charset="0"/>
              </a:rPr>
              <a:t>Increases motivation</a:t>
            </a:r>
          </a:p>
          <a:p>
            <a:pPr>
              <a:lnSpc>
                <a:spcPct val="150000"/>
              </a:lnSpc>
              <a:spcBef>
                <a:spcPts val="0"/>
              </a:spcBef>
            </a:pPr>
            <a:r>
              <a:rPr lang="en-GB" sz="2400" noProof="0" dirty="0">
                <a:solidFill>
                  <a:schemeClr val="tx2">
                    <a:lumMod val="90000"/>
                    <a:lumOff val="10000"/>
                  </a:schemeClr>
                </a:solidFill>
                <a:cs typeface="Arial" charset="0"/>
              </a:rPr>
              <a:t>Develops the capacity of staff</a:t>
            </a:r>
          </a:p>
          <a:p>
            <a:pPr>
              <a:lnSpc>
                <a:spcPct val="150000"/>
              </a:lnSpc>
              <a:spcBef>
                <a:spcPts val="0"/>
              </a:spcBef>
            </a:pPr>
            <a:r>
              <a:rPr lang="en-GB" sz="2400" noProof="0" dirty="0">
                <a:solidFill>
                  <a:schemeClr val="tx2">
                    <a:lumMod val="90000"/>
                    <a:lumOff val="10000"/>
                  </a:schemeClr>
                </a:solidFill>
                <a:cs typeface="Arial" charset="0"/>
              </a:rPr>
              <a:t>Empowers your staff</a:t>
            </a:r>
          </a:p>
        </p:txBody>
      </p:sp>
      <p:pic>
        <p:nvPicPr>
          <p:cNvPr id="6" name="Picture 1" descr="C:\Users\Mannesh934\AppData\Local\Microsoft\Windows\Temporary Internet Files\Content.IE5\RCQS9PWW\advantages-and-disadvantages-between-online-and-offline-football-betting[1].jpg">
            <a:extLst>
              <a:ext uri="{FF2B5EF4-FFF2-40B4-BE49-F238E27FC236}">
                <a16:creationId xmlns:a16="http://schemas.microsoft.com/office/drawing/2014/main" id="{EFC93C09-9D69-DA51-BFC0-BC8261069824}"/>
              </a:ext>
            </a:extLst>
          </p:cNvPr>
          <p:cNvPicPr>
            <a:picLocks noChangeAspect="1" noChangeArrowheads="1"/>
          </p:cNvPicPr>
          <p:nvPr/>
        </p:nvPicPr>
        <p:blipFill>
          <a:blip r:embed="rId3" cstate="print">
            <a:clrChange>
              <a:clrFrom>
                <a:srgbClr val="FEFFFF"/>
              </a:clrFrom>
              <a:clrTo>
                <a:srgbClr val="FEFFFF">
                  <a:alpha val="0"/>
                </a:srgbClr>
              </a:clrTo>
            </a:clrChange>
          </a:blip>
          <a:srcRect r="47023" b="19198"/>
          <a:stretch>
            <a:fillRect/>
          </a:stretch>
        </p:blipFill>
        <p:spPr bwMode="auto">
          <a:xfrm>
            <a:off x="7092280" y="1247252"/>
            <a:ext cx="1319962" cy="1515340"/>
          </a:xfrm>
          <a:prstGeom prst="rect">
            <a:avLst/>
          </a:prstGeom>
          <a:noFill/>
          <a:ln>
            <a:noFill/>
          </a:ln>
        </p:spPr>
      </p:pic>
    </p:spTree>
    <p:extLst>
      <p:ext uri="{BB962C8B-B14F-4D97-AF65-F5344CB8AC3E}">
        <p14:creationId xmlns:p14="http://schemas.microsoft.com/office/powerpoint/2010/main" val="71719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3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43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43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43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4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txBox="1">
            <a:spLocks noChangeArrowheads="1"/>
          </p:cNvSpPr>
          <p:nvPr/>
        </p:nvSpPr>
        <p:spPr bwMode="auto">
          <a:xfrm>
            <a:off x="272047" y="636534"/>
            <a:ext cx="6984775" cy="535531"/>
          </a:xfrm>
          <a:prstGeom prst="rect">
            <a:avLst/>
          </a:prstGeom>
          <a:solidFill>
            <a:srgbClr val="FFFFFF"/>
          </a:solidFill>
          <a:ln>
            <a:miter lim="800000"/>
            <a:headEnd/>
            <a:tailEnd/>
          </a:ln>
        </p:spPr>
        <p:txBody>
          <a:bodyPr anchor="b"/>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en-GB" sz="3200" b="1" noProof="0" dirty="0">
                <a:solidFill>
                  <a:schemeClr val="tx2">
                    <a:lumMod val="90000"/>
                    <a:lumOff val="10000"/>
                  </a:schemeClr>
                </a:solidFill>
                <a:latin typeface="+mn-lt"/>
              </a:rPr>
              <a:t>Barriers to Delegation</a:t>
            </a:r>
          </a:p>
        </p:txBody>
      </p:sp>
      <p:sp>
        <p:nvSpPr>
          <p:cNvPr id="21507" name="Rectangle 3"/>
          <p:cNvSpPr txBox="1">
            <a:spLocks noChangeArrowheads="1"/>
          </p:cNvSpPr>
          <p:nvPr/>
        </p:nvSpPr>
        <p:spPr bwMode="auto">
          <a:xfrm>
            <a:off x="538448" y="1605877"/>
            <a:ext cx="9144000" cy="654050"/>
          </a:xfrm>
          <a:prstGeom prst="rect">
            <a:avLst/>
          </a:prstGeom>
          <a:solidFill>
            <a:srgbClr val="FFFFFF">
              <a:alpha val="0"/>
            </a:srgbClr>
          </a:solidFill>
          <a:ln>
            <a:miter lim="800000"/>
            <a:headEnd/>
            <a:tailEnd/>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Tx/>
              <a:buNone/>
            </a:pPr>
            <a:r>
              <a:rPr lang="en-GB" sz="2400" b="1" noProof="0" dirty="0">
                <a:solidFill>
                  <a:schemeClr val="tx2">
                    <a:lumMod val="90000"/>
                    <a:lumOff val="10000"/>
                  </a:schemeClr>
                </a:solidFill>
                <a:cs typeface="Arial" charset="0"/>
              </a:rPr>
              <a:t>‘If you want a job done properly, do it yourself.’</a:t>
            </a:r>
          </a:p>
        </p:txBody>
      </p:sp>
      <p:sp>
        <p:nvSpPr>
          <p:cNvPr id="6" name="Rectangle 3"/>
          <p:cNvSpPr txBox="1">
            <a:spLocks noChangeArrowheads="1"/>
          </p:cNvSpPr>
          <p:nvPr/>
        </p:nvSpPr>
        <p:spPr bwMode="auto">
          <a:xfrm>
            <a:off x="286855" y="2259927"/>
            <a:ext cx="4564995" cy="3102894"/>
          </a:xfrm>
          <a:prstGeom prst="rect">
            <a:avLst/>
          </a:prstGeom>
          <a:solidFill>
            <a:srgbClr val="FFFFFF">
              <a:alpha val="0"/>
            </a:srgbClr>
          </a:solidFill>
          <a:ln w="9525">
            <a:noFill/>
            <a:miter lim="800000"/>
            <a:headEnd/>
            <a:tailEnd/>
          </a:ln>
        </p:spPr>
        <p:txBody>
          <a:bodyPr vert="horz" wrap="square" lIns="91425" tIns="45713" rIns="91425" bIns="45713" numCol="1" anchor="t" anchorCtr="0" compatLnSpc="1">
            <a:prstTxWarp prst="textNoShape">
              <a:avLst/>
            </a:prstTxWarp>
          </a:bodyPr>
          <a:lstStyle/>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It is my job</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What to delegate?</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Time to explain</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Will it be done right?</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They might do it better than me</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Information is power</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Personalities</a:t>
            </a:r>
          </a:p>
        </p:txBody>
      </p:sp>
      <p:sp>
        <p:nvSpPr>
          <p:cNvPr id="7" name="Rectangle 4"/>
          <p:cNvSpPr txBox="1">
            <a:spLocks noChangeArrowheads="1"/>
          </p:cNvSpPr>
          <p:nvPr/>
        </p:nvSpPr>
        <p:spPr bwMode="auto">
          <a:xfrm>
            <a:off x="4876800" y="2259927"/>
            <a:ext cx="4267200" cy="2899658"/>
          </a:xfrm>
          <a:prstGeom prst="rect">
            <a:avLst/>
          </a:prstGeom>
          <a:solidFill>
            <a:srgbClr val="FFFFFF">
              <a:alpha val="0"/>
            </a:srgbClr>
          </a:solidFill>
          <a:ln w="9525">
            <a:noFill/>
            <a:miter lim="800000"/>
            <a:headEnd/>
            <a:tailEnd/>
          </a:ln>
        </p:spPr>
        <p:txBody>
          <a:bodyPr vert="horz" wrap="square" lIns="91425" tIns="45713" rIns="91425" bIns="45713" numCol="1" anchor="t" anchorCtr="0" compatLnSpc="1">
            <a:prstTxWarp prst="textNoShape">
              <a:avLst/>
            </a:prstTxWarp>
          </a:bodyPr>
          <a:lstStyle/>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It is too risky</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But I enjoy doing it myself</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I like to be on top of everything. If I delegate work I will lose some of this contact</a:t>
            </a:r>
          </a:p>
          <a:p>
            <a:pPr marL="342844" indent="-342844" defTabSz="914250" eaLnBrk="1" hangingPunct="1">
              <a:lnSpc>
                <a:spcPct val="150000"/>
              </a:lnSpc>
              <a:spcBef>
                <a:spcPts val="0"/>
              </a:spcBef>
              <a:buFontTx/>
              <a:buChar char="•"/>
              <a:defRPr/>
            </a:pPr>
            <a:r>
              <a:rPr lang="en-GB" sz="2400" kern="0" noProof="0" dirty="0">
                <a:solidFill>
                  <a:srgbClr val="002060"/>
                </a:solidFill>
                <a:latin typeface="+mn-lt"/>
                <a:ea typeface="+mn-ea"/>
                <a:cs typeface="Arial" charset="0"/>
              </a:rPr>
              <a:t>They might not like me for giving them work</a:t>
            </a:r>
          </a:p>
          <a:p>
            <a:pPr marL="342844" indent="-342844" defTabSz="914250" eaLnBrk="1" hangingPunct="1">
              <a:lnSpc>
                <a:spcPct val="90000"/>
              </a:lnSpc>
              <a:spcBef>
                <a:spcPct val="20000"/>
              </a:spcBef>
              <a:buFontTx/>
              <a:buChar char="•"/>
              <a:defRPr/>
            </a:pPr>
            <a:endParaRPr lang="en-GB" sz="2400" kern="0" noProof="0" dirty="0">
              <a:solidFill>
                <a:srgbClr val="002060"/>
              </a:solidFill>
              <a:latin typeface="Comic Sans MS" pitchFamily="66" charset="0"/>
              <a:ea typeface="+mn-ea"/>
            </a:endParaRPr>
          </a:p>
        </p:txBody>
      </p:sp>
      <p:pic>
        <p:nvPicPr>
          <p:cNvPr id="4" name="Picture 3">
            <a:extLst>
              <a:ext uri="{FF2B5EF4-FFF2-40B4-BE49-F238E27FC236}">
                <a16:creationId xmlns:a16="http://schemas.microsoft.com/office/drawing/2014/main" id="{D20FA616-1602-0F38-C0E5-F236711D9BB5}"/>
              </a:ext>
            </a:extLst>
          </p:cNvPr>
          <p:cNvPicPr>
            <a:picLocks noChangeAspect="1"/>
          </p:cNvPicPr>
          <p:nvPr/>
        </p:nvPicPr>
        <p:blipFill>
          <a:blip r:embed="rId3"/>
          <a:srcRect l="50000" b="23000"/>
          <a:stretch>
            <a:fillRect/>
          </a:stretch>
        </p:blipFill>
        <p:spPr>
          <a:xfrm>
            <a:off x="7092280" y="923060"/>
            <a:ext cx="1368152" cy="1585872"/>
          </a:xfrm>
          <a:prstGeom prst="rect">
            <a:avLst/>
          </a:prstGeom>
        </p:spPr>
      </p:pic>
    </p:spTree>
    <p:extLst>
      <p:ext uri="{BB962C8B-B14F-4D97-AF65-F5344CB8AC3E}">
        <p14:creationId xmlns:p14="http://schemas.microsoft.com/office/powerpoint/2010/main" val="885336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95536" y="1196752"/>
            <a:ext cx="7886700" cy="1325880"/>
          </a:xfrm>
        </p:spPr>
        <p:txBody>
          <a:bodyPr anchor="ctr">
            <a:normAutofit/>
          </a:bodyPr>
          <a:lstStyle/>
          <a:p>
            <a:pPr algn="ctr"/>
            <a:r>
              <a:rPr lang="en-GB" b="1" noProof="0" dirty="0"/>
              <a:t>Activity </a:t>
            </a:r>
            <a:br>
              <a:rPr lang="en-GB" b="1" noProof="0" dirty="0"/>
            </a:br>
            <a:br>
              <a:rPr lang="en-GB" b="1" noProof="0" dirty="0"/>
            </a:br>
            <a:r>
              <a:rPr lang="en-GB" b="1" noProof="0" dirty="0"/>
              <a:t>How Good is Your Delegation?</a:t>
            </a:r>
            <a:endParaRPr lang="en-GB" noProof="0" dirty="0"/>
          </a:p>
        </p:txBody>
      </p:sp>
      <p:pic>
        <p:nvPicPr>
          <p:cNvPr id="5" name="Picture 4" descr="Cartoon of a manager delegating tasks to a diverse healthcare team"/>
          <p:cNvPicPr>
            <a:picLocks noChangeAspect="1"/>
          </p:cNvPicPr>
          <p:nvPr/>
        </p:nvPicPr>
        <p:blipFill>
          <a:blip r:embed="rId3"/>
          <a:srcRect r="4418" b="-1"/>
          <a:stretch>
            <a:fillRect/>
          </a:stretch>
        </p:blipFill>
        <p:spPr>
          <a:xfrm>
            <a:off x="1305324" y="2886587"/>
            <a:ext cx="6533352" cy="3605653"/>
          </a:xfrm>
          <a:prstGeom prst="rect">
            <a:avLst/>
          </a:prstGeom>
          <a:noFill/>
        </p:spPr>
      </p:pic>
    </p:spTree>
    <p:extLst>
      <p:ext uri="{BB962C8B-B14F-4D97-AF65-F5344CB8AC3E}">
        <p14:creationId xmlns:p14="http://schemas.microsoft.com/office/powerpoint/2010/main" val="41551279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C183D7F6-B498-43B3-948B-1728B52AA6E4}">
                <adec:decorative xmlns:adec="http://schemas.microsoft.com/office/drawing/2017/decorative" val="1"/>
              </a:ext>
            </a:extLst>
          </p:cNvPr>
          <p:cNvSpPr/>
          <p:nvPr/>
        </p:nvSpPr>
        <p:spPr>
          <a:xfrm>
            <a:off x="5221224" y="1467612"/>
            <a:ext cx="3310128" cy="4315968"/>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itle 1"/>
          <p:cNvSpPr>
            <a:spLocks noGrp="1"/>
          </p:cNvSpPr>
          <p:nvPr>
            <p:ph type="title"/>
          </p:nvPr>
        </p:nvSpPr>
        <p:spPr>
          <a:xfrm>
            <a:off x="566928" y="1170432"/>
            <a:ext cx="4800600" cy="594360"/>
          </a:xfrm>
        </p:spPr>
        <p:txBody>
          <a:bodyPr anchor="t"/>
          <a:lstStyle/>
          <a:p>
            <a:r>
              <a:rPr lang="en-GB" sz="2800" b="1" noProof="0">
                <a:solidFill>
                  <a:srgbClr val="134A86"/>
                </a:solidFill>
                <a:latin typeface="Calibri"/>
              </a:rPr>
              <a:t>Elements of Delegation</a:t>
            </a:r>
          </a:p>
        </p:txBody>
      </p:sp>
      <p:sp>
        <p:nvSpPr>
          <p:cNvPr id="6" name="Content Placeholder 2"/>
          <p:cNvSpPr txBox="1">
            <a:spLocks/>
          </p:cNvSpPr>
          <p:nvPr/>
        </p:nvSpPr>
        <p:spPr>
          <a:xfrm>
            <a:off x="969264" y="1993392"/>
            <a:ext cx="3977639" cy="3703320"/>
          </a:xfrm>
        </p:spPr>
        <p:txBody>
          <a:bodyPr wrap="square" lIns="54864" rIns="18288"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200000"/>
              </a:lnSpc>
              <a:spcAft>
                <a:spcPts val="1500"/>
              </a:spcAft>
            </a:pPr>
            <a:r>
              <a:rPr lang="en-GB" sz="2300" noProof="0" dirty="0">
                <a:solidFill>
                  <a:srgbClr val="082143"/>
                </a:solidFill>
                <a:latin typeface="Calibri"/>
              </a:rPr>
              <a:t>What to Delegate </a:t>
            </a:r>
          </a:p>
          <a:p>
            <a:pPr>
              <a:lnSpc>
                <a:spcPct val="200000"/>
              </a:lnSpc>
              <a:spcAft>
                <a:spcPts val="1500"/>
              </a:spcAft>
            </a:pPr>
            <a:r>
              <a:rPr lang="en-GB" sz="2300" noProof="0" dirty="0">
                <a:solidFill>
                  <a:srgbClr val="082143"/>
                </a:solidFill>
                <a:latin typeface="Calibri"/>
              </a:rPr>
              <a:t>When to Delegate</a:t>
            </a:r>
          </a:p>
          <a:p>
            <a:pPr>
              <a:lnSpc>
                <a:spcPct val="200000"/>
              </a:lnSpc>
              <a:spcAft>
                <a:spcPts val="1500"/>
              </a:spcAft>
            </a:pPr>
            <a:r>
              <a:rPr lang="en-GB" sz="2300" noProof="0" dirty="0">
                <a:solidFill>
                  <a:srgbClr val="082143"/>
                </a:solidFill>
                <a:latin typeface="Calibri"/>
              </a:rPr>
              <a:t>How to Delegate</a:t>
            </a:r>
          </a:p>
          <a:p>
            <a:pPr>
              <a:lnSpc>
                <a:spcPct val="200000"/>
              </a:lnSpc>
              <a:spcAft>
                <a:spcPts val="1500"/>
              </a:spcAft>
            </a:pPr>
            <a:r>
              <a:rPr lang="en-GB" sz="2300" noProof="0" dirty="0">
                <a:solidFill>
                  <a:srgbClr val="082143"/>
                </a:solidFill>
                <a:latin typeface="Calibri"/>
              </a:rPr>
              <a:t>Who to Delegate to</a:t>
            </a:r>
          </a:p>
        </p:txBody>
      </p:sp>
      <p:pic>
        <p:nvPicPr>
          <p:cNvPr id="20" name="Picture 19" descr="Cartoon of a manager considering what, when, how, and who to delegate to with a healthcare team"/>
          <p:cNvPicPr>
            <a:picLocks noChangeAspect="1"/>
          </p:cNvPicPr>
          <p:nvPr/>
        </p:nvPicPr>
        <p:blipFill>
          <a:blip r:embed="rId3"/>
          <a:stretch>
            <a:fillRect/>
          </a:stretch>
        </p:blipFill>
        <p:spPr>
          <a:xfrm>
            <a:off x="5376672" y="2125980"/>
            <a:ext cx="2999232" cy="2999232"/>
          </a:xfrm>
          <a:prstGeom prst="rect">
            <a:avLst/>
          </a:prstGeom>
        </p:spPr>
      </p:pic>
    </p:spTree>
    <p:extLst>
      <p:ext uri="{BB962C8B-B14F-4D97-AF65-F5344CB8AC3E}">
        <p14:creationId xmlns:p14="http://schemas.microsoft.com/office/powerpoint/2010/main" val="212067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232" y="713232"/>
            <a:ext cx="6400800" cy="384048"/>
          </a:xfrm>
          <a:prstGeom prst="rect">
            <a:avLst/>
          </a:prstGeom>
          <a:noFill/>
        </p:spPr>
        <p:txBody>
          <a:bodyPr wrap="square" lIns="0" tIns="0" rIns="0" bIns="0" anchor="t">
            <a:noAutofit/>
          </a:bodyPr>
          <a:lstStyle/>
          <a:p>
            <a:pPr algn="l">
              <a:spcAft>
                <a:spcPts val="0"/>
              </a:spcAft>
            </a:pPr>
            <a:r>
              <a:rPr lang="en-GB" sz="3200" b="1" noProof="0" dirty="0">
                <a:solidFill>
                  <a:srgbClr val="1B4C87"/>
                </a:solidFill>
                <a:latin typeface="Calibri"/>
              </a:rPr>
              <a:t>What and When to Delegate</a:t>
            </a:r>
          </a:p>
        </p:txBody>
      </p:sp>
      <p:sp>
        <p:nvSpPr>
          <p:cNvPr id="3" name="Rectangle 2"/>
          <p:cNvSpPr/>
          <p:nvPr/>
        </p:nvSpPr>
        <p:spPr>
          <a:xfrm>
            <a:off x="733698" y="1241297"/>
            <a:ext cx="1078992" cy="411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TextBox 3"/>
          <p:cNvSpPr txBox="1"/>
          <p:nvPr/>
        </p:nvSpPr>
        <p:spPr>
          <a:xfrm>
            <a:off x="713232" y="1571717"/>
            <a:ext cx="7360920" cy="384048"/>
          </a:xfrm>
          <a:prstGeom prst="rect">
            <a:avLst/>
          </a:prstGeom>
          <a:noFill/>
        </p:spPr>
        <p:txBody>
          <a:bodyPr wrap="square" lIns="0" tIns="0" rIns="0" bIns="0" anchor="t">
            <a:noAutofit/>
          </a:bodyPr>
          <a:lstStyle/>
          <a:p>
            <a:pPr algn="l">
              <a:spcAft>
                <a:spcPts val="0"/>
              </a:spcAft>
            </a:pPr>
            <a:r>
              <a:rPr lang="en-GB" sz="2000" b="0" noProof="0" dirty="0">
                <a:solidFill>
                  <a:srgbClr val="1C3B60"/>
                </a:solidFill>
                <a:latin typeface="Calibri"/>
              </a:rPr>
              <a:t>Use four filters before deciding how to delegate and to whom:</a:t>
            </a:r>
          </a:p>
        </p:txBody>
      </p:sp>
      <p:sp>
        <p:nvSpPr>
          <p:cNvPr id="5" name="Rectangle 4"/>
          <p:cNvSpPr/>
          <p:nvPr/>
        </p:nvSpPr>
        <p:spPr>
          <a:xfrm>
            <a:off x="733698" y="2081496"/>
            <a:ext cx="7726679" cy="13716"/>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 name="Oval 5"/>
          <p:cNvSpPr/>
          <p:nvPr/>
        </p:nvSpPr>
        <p:spPr>
          <a:xfrm>
            <a:off x="841248" y="2304288"/>
            <a:ext cx="384048" cy="38404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TextBox 6"/>
          <p:cNvSpPr txBox="1"/>
          <p:nvPr/>
        </p:nvSpPr>
        <p:spPr>
          <a:xfrm>
            <a:off x="905256" y="2414016"/>
            <a:ext cx="256032" cy="146304"/>
          </a:xfrm>
          <a:prstGeom prst="rect">
            <a:avLst/>
          </a:prstGeom>
          <a:noFill/>
        </p:spPr>
        <p:txBody>
          <a:bodyPr wrap="square" lIns="0" tIns="0" rIns="0" bIns="0" anchor="t">
            <a:noAutofit/>
          </a:bodyPr>
          <a:lstStyle/>
          <a:p>
            <a:pPr algn="ctr">
              <a:spcAft>
                <a:spcPts val="0"/>
              </a:spcAft>
            </a:pPr>
            <a:r>
              <a:rPr lang="en-GB" sz="1050" b="1" noProof="0" dirty="0">
                <a:solidFill>
                  <a:srgbClr val="FFFFFF"/>
                </a:solidFill>
                <a:latin typeface="Calibri"/>
              </a:rPr>
              <a:t>01</a:t>
            </a:r>
          </a:p>
        </p:txBody>
      </p:sp>
      <p:sp>
        <p:nvSpPr>
          <p:cNvPr id="8" name="TextBox 7"/>
          <p:cNvSpPr txBox="1"/>
          <p:nvPr/>
        </p:nvSpPr>
        <p:spPr>
          <a:xfrm>
            <a:off x="1417320" y="2295144"/>
            <a:ext cx="1920240" cy="292608"/>
          </a:xfrm>
          <a:prstGeom prst="rect">
            <a:avLst/>
          </a:prstGeom>
          <a:noFill/>
        </p:spPr>
        <p:txBody>
          <a:bodyPr wrap="square" lIns="0" tIns="0" rIns="0" bIns="0" anchor="t">
            <a:noAutofit/>
          </a:bodyPr>
          <a:lstStyle/>
          <a:p>
            <a:pPr algn="l">
              <a:spcAft>
                <a:spcPts val="0"/>
              </a:spcAft>
            </a:pPr>
            <a:r>
              <a:rPr lang="en-GB" sz="2000" b="1" noProof="0" dirty="0">
                <a:solidFill>
                  <a:srgbClr val="1B4C87"/>
                </a:solidFill>
                <a:latin typeface="Calibri"/>
              </a:rPr>
              <a:t>Time</a:t>
            </a:r>
          </a:p>
        </p:txBody>
      </p:sp>
      <p:sp>
        <p:nvSpPr>
          <p:cNvPr id="9" name="TextBox 8"/>
          <p:cNvSpPr txBox="1"/>
          <p:nvPr/>
        </p:nvSpPr>
        <p:spPr>
          <a:xfrm>
            <a:off x="2388659" y="2322575"/>
            <a:ext cx="5904656" cy="457200"/>
          </a:xfrm>
          <a:prstGeom prst="rect">
            <a:avLst/>
          </a:prstGeom>
          <a:noFill/>
        </p:spPr>
        <p:txBody>
          <a:bodyPr wrap="square" lIns="0" tIns="0" rIns="0" bIns="0" anchor="t">
            <a:noAutofit/>
          </a:bodyPr>
          <a:lstStyle/>
          <a:p>
            <a:pPr algn="ctr">
              <a:spcAft>
                <a:spcPts val="0"/>
              </a:spcAft>
            </a:pPr>
            <a:r>
              <a:rPr lang="en-GB" b="0" noProof="0" dirty="0">
                <a:solidFill>
                  <a:srgbClr val="4F637C"/>
                </a:solidFill>
                <a:latin typeface="Calibri"/>
              </a:rPr>
              <a:t>Is there time to brief, support and correct the work if needed?</a:t>
            </a:r>
          </a:p>
        </p:txBody>
      </p:sp>
      <p:sp>
        <p:nvSpPr>
          <p:cNvPr id="10" name="Rectangle 9"/>
          <p:cNvSpPr/>
          <p:nvPr/>
        </p:nvSpPr>
        <p:spPr>
          <a:xfrm>
            <a:off x="960120" y="2852927"/>
            <a:ext cx="7178040" cy="9144"/>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Oval 10"/>
          <p:cNvSpPr/>
          <p:nvPr/>
        </p:nvSpPr>
        <p:spPr>
          <a:xfrm>
            <a:off x="841248" y="3017520"/>
            <a:ext cx="384048" cy="38404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 name="TextBox 11"/>
          <p:cNvSpPr txBox="1"/>
          <p:nvPr/>
        </p:nvSpPr>
        <p:spPr>
          <a:xfrm>
            <a:off x="905256" y="3127248"/>
            <a:ext cx="256032" cy="146304"/>
          </a:xfrm>
          <a:prstGeom prst="rect">
            <a:avLst/>
          </a:prstGeom>
          <a:noFill/>
        </p:spPr>
        <p:txBody>
          <a:bodyPr wrap="square" lIns="0" tIns="0" rIns="0" bIns="0" anchor="t">
            <a:noAutofit/>
          </a:bodyPr>
          <a:lstStyle/>
          <a:p>
            <a:pPr algn="ctr">
              <a:spcAft>
                <a:spcPts val="0"/>
              </a:spcAft>
            </a:pPr>
            <a:r>
              <a:rPr lang="en-GB" sz="1050" b="1" noProof="0" dirty="0">
                <a:solidFill>
                  <a:srgbClr val="FFFFFF"/>
                </a:solidFill>
                <a:latin typeface="Calibri"/>
              </a:rPr>
              <a:t>02</a:t>
            </a:r>
          </a:p>
        </p:txBody>
      </p:sp>
      <p:sp>
        <p:nvSpPr>
          <p:cNvPr id="13" name="TextBox 12"/>
          <p:cNvSpPr txBox="1"/>
          <p:nvPr/>
        </p:nvSpPr>
        <p:spPr>
          <a:xfrm>
            <a:off x="1417320" y="3008376"/>
            <a:ext cx="1920240" cy="292608"/>
          </a:xfrm>
          <a:prstGeom prst="rect">
            <a:avLst/>
          </a:prstGeom>
          <a:noFill/>
        </p:spPr>
        <p:txBody>
          <a:bodyPr wrap="square" lIns="0" tIns="0" rIns="0" bIns="0" anchor="t">
            <a:noAutofit/>
          </a:bodyPr>
          <a:lstStyle/>
          <a:p>
            <a:pPr algn="l">
              <a:spcAft>
                <a:spcPts val="0"/>
              </a:spcAft>
            </a:pPr>
            <a:r>
              <a:rPr lang="en-GB" sz="2000" b="1" noProof="0" dirty="0">
                <a:solidFill>
                  <a:srgbClr val="1B4C87"/>
                </a:solidFill>
                <a:latin typeface="Calibri"/>
              </a:rPr>
              <a:t>Expertise</a:t>
            </a:r>
          </a:p>
        </p:txBody>
      </p:sp>
      <p:sp>
        <p:nvSpPr>
          <p:cNvPr id="14" name="TextBox 13"/>
          <p:cNvSpPr txBox="1"/>
          <p:nvPr/>
        </p:nvSpPr>
        <p:spPr>
          <a:xfrm>
            <a:off x="2646955" y="3044950"/>
            <a:ext cx="5646360" cy="457200"/>
          </a:xfrm>
          <a:prstGeom prst="rect">
            <a:avLst/>
          </a:prstGeom>
          <a:noFill/>
        </p:spPr>
        <p:txBody>
          <a:bodyPr wrap="square" lIns="0" tIns="0" rIns="0" bIns="0" anchor="t">
            <a:noAutofit/>
          </a:bodyPr>
          <a:lstStyle/>
          <a:p>
            <a:pPr algn="l">
              <a:spcAft>
                <a:spcPts val="0"/>
              </a:spcAft>
            </a:pPr>
            <a:r>
              <a:rPr lang="en-GB" b="0" noProof="0" dirty="0">
                <a:solidFill>
                  <a:srgbClr val="4F637C"/>
                </a:solidFill>
                <a:latin typeface="Calibri"/>
              </a:rPr>
              <a:t>Does someone have the skills or information to do it well?</a:t>
            </a:r>
          </a:p>
        </p:txBody>
      </p:sp>
      <p:sp>
        <p:nvSpPr>
          <p:cNvPr id="15" name="Rectangle 14"/>
          <p:cNvSpPr/>
          <p:nvPr/>
        </p:nvSpPr>
        <p:spPr>
          <a:xfrm>
            <a:off x="960120" y="3566160"/>
            <a:ext cx="7178040" cy="9144"/>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Oval 15"/>
          <p:cNvSpPr/>
          <p:nvPr/>
        </p:nvSpPr>
        <p:spPr>
          <a:xfrm>
            <a:off x="841248" y="3730752"/>
            <a:ext cx="384048" cy="384048"/>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 name="TextBox 16"/>
          <p:cNvSpPr txBox="1"/>
          <p:nvPr/>
        </p:nvSpPr>
        <p:spPr>
          <a:xfrm>
            <a:off x="905256" y="3840480"/>
            <a:ext cx="256032" cy="146304"/>
          </a:xfrm>
          <a:prstGeom prst="rect">
            <a:avLst/>
          </a:prstGeom>
          <a:noFill/>
        </p:spPr>
        <p:txBody>
          <a:bodyPr wrap="square" lIns="0" tIns="0" rIns="0" bIns="0" anchor="t">
            <a:noAutofit/>
          </a:bodyPr>
          <a:lstStyle/>
          <a:p>
            <a:pPr algn="ctr">
              <a:spcAft>
                <a:spcPts val="0"/>
              </a:spcAft>
            </a:pPr>
            <a:r>
              <a:rPr lang="en-GB" sz="1050" b="1" noProof="0" dirty="0">
                <a:solidFill>
                  <a:srgbClr val="FFFFFF"/>
                </a:solidFill>
                <a:latin typeface="Calibri"/>
              </a:rPr>
              <a:t>03</a:t>
            </a:r>
          </a:p>
        </p:txBody>
      </p:sp>
      <p:sp>
        <p:nvSpPr>
          <p:cNvPr id="18" name="TextBox 17"/>
          <p:cNvSpPr txBox="1"/>
          <p:nvPr/>
        </p:nvSpPr>
        <p:spPr>
          <a:xfrm>
            <a:off x="1417320" y="3721608"/>
            <a:ext cx="1920240" cy="292608"/>
          </a:xfrm>
          <a:prstGeom prst="rect">
            <a:avLst/>
          </a:prstGeom>
          <a:noFill/>
        </p:spPr>
        <p:txBody>
          <a:bodyPr wrap="square" lIns="0" tIns="0" rIns="0" bIns="0" anchor="t">
            <a:noAutofit/>
          </a:bodyPr>
          <a:lstStyle/>
          <a:p>
            <a:pPr algn="l">
              <a:spcAft>
                <a:spcPts val="0"/>
              </a:spcAft>
            </a:pPr>
            <a:r>
              <a:rPr lang="en-GB" sz="2000" b="1" noProof="0" dirty="0">
                <a:solidFill>
                  <a:srgbClr val="1B4C87"/>
                </a:solidFill>
                <a:latin typeface="Calibri"/>
              </a:rPr>
              <a:t>Appropriateness</a:t>
            </a:r>
          </a:p>
        </p:txBody>
      </p:sp>
      <p:sp>
        <p:nvSpPr>
          <p:cNvPr id="19" name="TextBox 18"/>
          <p:cNvSpPr txBox="1"/>
          <p:nvPr/>
        </p:nvSpPr>
        <p:spPr>
          <a:xfrm>
            <a:off x="3384104" y="3753612"/>
            <a:ext cx="5646360" cy="457200"/>
          </a:xfrm>
          <a:prstGeom prst="rect">
            <a:avLst/>
          </a:prstGeom>
          <a:noFill/>
        </p:spPr>
        <p:txBody>
          <a:bodyPr wrap="square" lIns="0" tIns="0" rIns="0" bIns="0" anchor="t">
            <a:noAutofit/>
          </a:bodyPr>
          <a:lstStyle/>
          <a:p>
            <a:pPr algn="l">
              <a:spcAft>
                <a:spcPts val="0"/>
              </a:spcAft>
            </a:pPr>
            <a:r>
              <a:rPr lang="en-GB" b="0" noProof="0" dirty="0">
                <a:solidFill>
                  <a:srgbClr val="4F637C"/>
                </a:solidFill>
                <a:latin typeface="Calibri"/>
              </a:rPr>
              <a:t>Is it fair, safe and not confidential, strategic or sensitive?</a:t>
            </a:r>
          </a:p>
        </p:txBody>
      </p:sp>
      <p:sp>
        <p:nvSpPr>
          <p:cNvPr id="20" name="Rectangle 19"/>
          <p:cNvSpPr/>
          <p:nvPr/>
        </p:nvSpPr>
        <p:spPr>
          <a:xfrm>
            <a:off x="960120" y="4279392"/>
            <a:ext cx="7178040" cy="9144"/>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1" name="Oval 20"/>
          <p:cNvSpPr/>
          <p:nvPr/>
        </p:nvSpPr>
        <p:spPr>
          <a:xfrm>
            <a:off x="841248" y="4443983"/>
            <a:ext cx="384048" cy="384048"/>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 name="TextBox 21"/>
          <p:cNvSpPr txBox="1"/>
          <p:nvPr/>
        </p:nvSpPr>
        <p:spPr>
          <a:xfrm>
            <a:off x="905256" y="4553712"/>
            <a:ext cx="256032" cy="146304"/>
          </a:xfrm>
          <a:prstGeom prst="rect">
            <a:avLst/>
          </a:prstGeom>
          <a:noFill/>
        </p:spPr>
        <p:txBody>
          <a:bodyPr wrap="square" lIns="0" tIns="0" rIns="0" bIns="0" anchor="t">
            <a:noAutofit/>
          </a:bodyPr>
          <a:lstStyle/>
          <a:p>
            <a:pPr algn="ctr">
              <a:spcAft>
                <a:spcPts val="0"/>
              </a:spcAft>
            </a:pPr>
            <a:r>
              <a:rPr lang="en-GB" sz="1050" b="1" noProof="0" dirty="0">
                <a:solidFill>
                  <a:srgbClr val="FFFFFF"/>
                </a:solidFill>
                <a:latin typeface="Calibri"/>
              </a:rPr>
              <a:t>04</a:t>
            </a:r>
          </a:p>
        </p:txBody>
      </p:sp>
      <p:sp>
        <p:nvSpPr>
          <p:cNvPr id="23" name="TextBox 22"/>
          <p:cNvSpPr txBox="1"/>
          <p:nvPr/>
        </p:nvSpPr>
        <p:spPr>
          <a:xfrm>
            <a:off x="1391202" y="4480560"/>
            <a:ext cx="1920240" cy="292608"/>
          </a:xfrm>
          <a:prstGeom prst="rect">
            <a:avLst/>
          </a:prstGeom>
          <a:noFill/>
        </p:spPr>
        <p:txBody>
          <a:bodyPr wrap="square" lIns="0" tIns="0" rIns="0" bIns="0" anchor="t">
            <a:noAutofit/>
          </a:bodyPr>
          <a:lstStyle/>
          <a:p>
            <a:pPr algn="l">
              <a:spcAft>
                <a:spcPts val="0"/>
              </a:spcAft>
            </a:pPr>
            <a:r>
              <a:rPr lang="en-GB" sz="2000" b="1" noProof="0" dirty="0">
                <a:solidFill>
                  <a:srgbClr val="1B4C87"/>
                </a:solidFill>
                <a:latin typeface="Calibri"/>
              </a:rPr>
              <a:t>Priority Matrix</a:t>
            </a:r>
          </a:p>
        </p:txBody>
      </p:sp>
      <p:sp>
        <p:nvSpPr>
          <p:cNvPr id="24" name="TextBox 23"/>
          <p:cNvSpPr txBox="1"/>
          <p:nvPr/>
        </p:nvSpPr>
        <p:spPr>
          <a:xfrm>
            <a:off x="3297651" y="4510392"/>
            <a:ext cx="5646360" cy="457200"/>
          </a:xfrm>
          <a:prstGeom prst="rect">
            <a:avLst/>
          </a:prstGeom>
          <a:noFill/>
        </p:spPr>
        <p:txBody>
          <a:bodyPr wrap="square" lIns="0" tIns="0" rIns="0" bIns="0" anchor="t">
            <a:noAutofit/>
          </a:bodyPr>
          <a:lstStyle/>
          <a:p>
            <a:pPr algn="l">
              <a:spcAft>
                <a:spcPts val="0"/>
              </a:spcAft>
            </a:pPr>
            <a:r>
              <a:rPr lang="en-GB" b="0" noProof="0" dirty="0">
                <a:solidFill>
                  <a:srgbClr val="4F637C"/>
                </a:solidFill>
                <a:latin typeface="Calibri"/>
              </a:rPr>
              <a:t>Map importance and urgency to decide what to delegate.</a:t>
            </a:r>
          </a:p>
        </p:txBody>
      </p:sp>
      <p:sp>
        <p:nvSpPr>
          <p:cNvPr id="25" name="Rectangle 24"/>
          <p:cNvSpPr/>
          <p:nvPr/>
        </p:nvSpPr>
        <p:spPr>
          <a:xfrm>
            <a:off x="719300" y="5454396"/>
            <a:ext cx="7726679" cy="13716"/>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6" name="TextBox 25"/>
          <p:cNvSpPr txBox="1"/>
          <p:nvPr/>
        </p:nvSpPr>
        <p:spPr>
          <a:xfrm>
            <a:off x="701919" y="5676254"/>
            <a:ext cx="1258480" cy="468514"/>
          </a:xfrm>
          <a:prstGeom prst="rect">
            <a:avLst/>
          </a:prstGeom>
          <a:noFill/>
        </p:spPr>
        <p:txBody>
          <a:bodyPr wrap="square" lIns="0" tIns="0" rIns="0" bIns="0" anchor="t">
            <a:noAutofit/>
          </a:bodyPr>
          <a:lstStyle/>
          <a:p>
            <a:pPr algn="l">
              <a:spcAft>
                <a:spcPts val="0"/>
              </a:spcAft>
            </a:pPr>
            <a:r>
              <a:rPr lang="en-GB" sz="2000" b="1" noProof="0" dirty="0">
                <a:solidFill>
                  <a:srgbClr val="134A86"/>
                </a:solidFill>
                <a:latin typeface="Calibri"/>
              </a:rPr>
              <a:t>Remember</a:t>
            </a:r>
          </a:p>
        </p:txBody>
      </p:sp>
      <p:sp>
        <p:nvSpPr>
          <p:cNvPr id="27" name="TextBox 26"/>
          <p:cNvSpPr txBox="1"/>
          <p:nvPr/>
        </p:nvSpPr>
        <p:spPr>
          <a:xfrm>
            <a:off x="2188646" y="5676254"/>
            <a:ext cx="6583680" cy="310896"/>
          </a:xfrm>
          <a:prstGeom prst="rect">
            <a:avLst/>
          </a:prstGeom>
          <a:noFill/>
        </p:spPr>
        <p:txBody>
          <a:bodyPr wrap="square" lIns="0" tIns="0" rIns="0" bIns="0" anchor="t">
            <a:noAutofit/>
          </a:bodyPr>
          <a:lstStyle/>
          <a:p>
            <a:pPr algn="l">
              <a:spcAft>
                <a:spcPts val="0"/>
              </a:spcAft>
            </a:pPr>
            <a:r>
              <a:rPr lang="en-GB" sz="2000" b="0" noProof="0" dirty="0">
                <a:solidFill>
                  <a:srgbClr val="1C3B60"/>
                </a:solidFill>
                <a:latin typeface="Calibri"/>
              </a:rPr>
              <a:t>Delegate when it develops others and frees you for critical responsibilities, not simply because you dislike the task.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8" grpId="0"/>
      <p:bldP spid="9" grpId="0"/>
      <p:bldP spid="11" grpId="0" animBg="1"/>
      <p:bldP spid="13" grpId="0"/>
      <p:bldP spid="14" grpId="0"/>
      <p:bldP spid="16" grpId="0" animBg="1"/>
      <p:bldP spid="18" grpId="0"/>
      <p:bldP spid="19" grpId="0"/>
      <p:bldP spid="21" grpId="0" animBg="1"/>
      <p:bldP spid="23" grpId="0"/>
      <p:bldP spid="2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E07601-1602-C888-7B7D-B72A01161C44}"/>
              </a:ext>
            </a:extLst>
          </p:cNvPr>
          <p:cNvSpPr txBox="1"/>
          <p:nvPr/>
        </p:nvSpPr>
        <p:spPr>
          <a:xfrm>
            <a:off x="1403648" y="1992910"/>
            <a:ext cx="3168352" cy="1200314"/>
          </a:xfrm>
          <a:prstGeom prst="rect">
            <a:avLst/>
          </a:prstGeom>
          <a:noFill/>
        </p:spPr>
        <p:txBody>
          <a:bodyPr wrap="square" lIns="91425" tIns="45713" rIns="91425" bIns="45713" rtlCol="0" anchor="ctr">
            <a:spAutoFit/>
          </a:bodyPr>
          <a:lstStyle/>
          <a:p>
            <a:r>
              <a:rPr lang="en-GB" sz="2400" noProof="0" dirty="0">
                <a:solidFill>
                  <a:schemeClr val="tx2">
                    <a:lumMod val="90000"/>
                    <a:lumOff val="10000"/>
                  </a:schemeClr>
                </a:solidFill>
                <a:latin typeface="+mn-lt"/>
              </a:rPr>
              <a:t>These jobs are likely to be too important and urgent for delegating</a:t>
            </a:r>
          </a:p>
        </p:txBody>
      </p:sp>
      <p:sp>
        <p:nvSpPr>
          <p:cNvPr id="6" name="TextBox 5">
            <a:extLst>
              <a:ext uri="{FF2B5EF4-FFF2-40B4-BE49-F238E27FC236}">
                <a16:creationId xmlns:a16="http://schemas.microsoft.com/office/drawing/2014/main" id="{32EDDF9C-7072-E197-FEEE-CB6F3DE5BA2B}"/>
              </a:ext>
            </a:extLst>
          </p:cNvPr>
          <p:cNvSpPr txBox="1"/>
          <p:nvPr/>
        </p:nvSpPr>
        <p:spPr>
          <a:xfrm>
            <a:off x="1403648" y="3700198"/>
            <a:ext cx="3168352" cy="1938978"/>
          </a:xfrm>
          <a:prstGeom prst="rect">
            <a:avLst/>
          </a:prstGeom>
          <a:noFill/>
        </p:spPr>
        <p:txBody>
          <a:bodyPr wrap="square" lIns="91425" tIns="45713" rIns="91425" bIns="45713" rtlCol="0" anchor="ctr">
            <a:spAutoFit/>
          </a:bodyPr>
          <a:lstStyle/>
          <a:p>
            <a:r>
              <a:rPr lang="en-GB" sz="2400" noProof="0" dirty="0">
                <a:solidFill>
                  <a:schemeClr val="tx2">
                    <a:lumMod val="90000"/>
                    <a:lumOff val="10000"/>
                  </a:schemeClr>
                </a:solidFill>
                <a:latin typeface="+mn-lt"/>
              </a:rPr>
              <a:t>Too little time to delegate?</a:t>
            </a:r>
          </a:p>
          <a:p>
            <a:r>
              <a:rPr lang="en-GB" sz="2400" noProof="0" dirty="0">
                <a:solidFill>
                  <a:schemeClr val="tx2">
                    <a:lumMod val="90000"/>
                    <a:lumOff val="10000"/>
                  </a:schemeClr>
                </a:solidFill>
                <a:latin typeface="+mn-lt"/>
              </a:rPr>
              <a:t>Perhaps experienced team members could do these jobs</a:t>
            </a:r>
          </a:p>
        </p:txBody>
      </p:sp>
      <p:sp>
        <p:nvSpPr>
          <p:cNvPr id="7" name="TextBox 6">
            <a:extLst>
              <a:ext uri="{FF2B5EF4-FFF2-40B4-BE49-F238E27FC236}">
                <a16:creationId xmlns:a16="http://schemas.microsoft.com/office/drawing/2014/main" id="{697436F4-4483-656B-781F-766D167E752A}"/>
              </a:ext>
            </a:extLst>
          </p:cNvPr>
          <p:cNvSpPr txBox="1"/>
          <p:nvPr/>
        </p:nvSpPr>
        <p:spPr>
          <a:xfrm>
            <a:off x="5017790" y="4066955"/>
            <a:ext cx="2880320" cy="830997"/>
          </a:xfrm>
          <a:prstGeom prst="rect">
            <a:avLst/>
          </a:prstGeom>
          <a:noFill/>
        </p:spPr>
        <p:txBody>
          <a:bodyPr wrap="square" lIns="91425" tIns="45713" rIns="91425" bIns="45713" rtlCol="0" anchor="ctr">
            <a:spAutoFit/>
          </a:bodyPr>
          <a:lstStyle/>
          <a:p>
            <a:r>
              <a:rPr lang="en-GB" sz="2400" noProof="0" dirty="0">
                <a:solidFill>
                  <a:schemeClr val="tx2">
                    <a:lumMod val="90000"/>
                    <a:lumOff val="10000"/>
                  </a:schemeClr>
                </a:solidFill>
                <a:latin typeface="+mn-lt"/>
              </a:rPr>
              <a:t>Do these jobs need to be done at all?</a:t>
            </a:r>
          </a:p>
        </p:txBody>
      </p:sp>
      <p:sp>
        <p:nvSpPr>
          <p:cNvPr id="8" name="TextBox 7">
            <a:extLst>
              <a:ext uri="{FF2B5EF4-FFF2-40B4-BE49-F238E27FC236}">
                <a16:creationId xmlns:a16="http://schemas.microsoft.com/office/drawing/2014/main" id="{7D94162D-715A-CBED-1321-4BD5F1F4E601}"/>
              </a:ext>
            </a:extLst>
          </p:cNvPr>
          <p:cNvSpPr txBox="1"/>
          <p:nvPr/>
        </p:nvSpPr>
        <p:spPr>
          <a:xfrm>
            <a:off x="4932040" y="2038776"/>
            <a:ext cx="2880320" cy="830997"/>
          </a:xfrm>
          <a:prstGeom prst="rect">
            <a:avLst/>
          </a:prstGeom>
          <a:noFill/>
        </p:spPr>
        <p:txBody>
          <a:bodyPr wrap="square" lIns="91425" tIns="45713" rIns="91425" bIns="45713" rtlCol="0" anchor="ctr">
            <a:spAutoFit/>
          </a:bodyPr>
          <a:lstStyle/>
          <a:p>
            <a:r>
              <a:rPr lang="en-GB" sz="2400" noProof="0" dirty="0">
                <a:solidFill>
                  <a:schemeClr val="tx2">
                    <a:lumMod val="90000"/>
                    <a:lumOff val="10000"/>
                  </a:schemeClr>
                </a:solidFill>
                <a:latin typeface="+mn-lt"/>
              </a:rPr>
              <a:t>Plenty of scope for delegating here</a:t>
            </a:r>
          </a:p>
        </p:txBody>
      </p:sp>
      <p:sp>
        <p:nvSpPr>
          <p:cNvPr id="9" name="TextBox 8">
            <a:extLst>
              <a:ext uri="{FF2B5EF4-FFF2-40B4-BE49-F238E27FC236}">
                <a16:creationId xmlns:a16="http://schemas.microsoft.com/office/drawing/2014/main" id="{0A70FD75-3F1B-7762-F232-0F214D1E20D1}"/>
              </a:ext>
            </a:extLst>
          </p:cNvPr>
          <p:cNvSpPr txBox="1"/>
          <p:nvPr/>
        </p:nvSpPr>
        <p:spPr>
          <a:xfrm>
            <a:off x="144016" y="3249857"/>
            <a:ext cx="1403648" cy="646317"/>
          </a:xfrm>
          <a:prstGeom prst="rect">
            <a:avLst/>
          </a:prstGeom>
          <a:noFill/>
        </p:spPr>
        <p:txBody>
          <a:bodyPr wrap="square" lIns="91425" tIns="45713" rIns="91425" bIns="45713" rtlCol="0">
            <a:spAutoFit/>
          </a:bodyPr>
          <a:lstStyle/>
          <a:p>
            <a:r>
              <a:rPr lang="en-GB" b="1" i="1" noProof="0" dirty="0">
                <a:solidFill>
                  <a:schemeClr val="tx2">
                    <a:lumMod val="90000"/>
                    <a:lumOff val="10000"/>
                  </a:schemeClr>
                </a:solidFill>
              </a:rPr>
              <a:t>High</a:t>
            </a:r>
          </a:p>
          <a:p>
            <a:r>
              <a:rPr lang="en-GB" b="1" i="1" noProof="0" dirty="0">
                <a:solidFill>
                  <a:schemeClr val="tx2">
                    <a:lumMod val="90000"/>
                    <a:lumOff val="10000"/>
                  </a:schemeClr>
                </a:solidFill>
              </a:rPr>
              <a:t>Urgency</a:t>
            </a:r>
            <a:endParaRPr lang="en-GB" b="1" noProof="0" dirty="0">
              <a:solidFill>
                <a:schemeClr val="tx2">
                  <a:lumMod val="90000"/>
                  <a:lumOff val="10000"/>
                </a:schemeClr>
              </a:solidFill>
            </a:endParaRPr>
          </a:p>
        </p:txBody>
      </p:sp>
      <p:sp>
        <p:nvSpPr>
          <p:cNvPr id="10" name="TextBox 9">
            <a:extLst>
              <a:ext uri="{FF2B5EF4-FFF2-40B4-BE49-F238E27FC236}">
                <a16:creationId xmlns:a16="http://schemas.microsoft.com/office/drawing/2014/main" id="{E984C98E-3719-6FBC-135E-C6F3E2EACCA8}"/>
              </a:ext>
            </a:extLst>
          </p:cNvPr>
          <p:cNvSpPr txBox="1"/>
          <p:nvPr/>
        </p:nvSpPr>
        <p:spPr>
          <a:xfrm>
            <a:off x="3721646" y="6001892"/>
            <a:ext cx="2592288" cy="369318"/>
          </a:xfrm>
          <a:prstGeom prst="rect">
            <a:avLst/>
          </a:prstGeom>
          <a:noFill/>
        </p:spPr>
        <p:txBody>
          <a:bodyPr wrap="square" lIns="91425" tIns="45713" rIns="91425" bIns="45713" rtlCol="0">
            <a:spAutoFit/>
          </a:bodyPr>
          <a:lstStyle/>
          <a:p>
            <a:r>
              <a:rPr lang="en-GB" b="1" i="1" noProof="0" dirty="0">
                <a:solidFill>
                  <a:schemeClr val="tx2">
                    <a:lumMod val="90000"/>
                    <a:lumOff val="10000"/>
                  </a:schemeClr>
                </a:solidFill>
              </a:rPr>
              <a:t>Low Importance</a:t>
            </a:r>
            <a:endParaRPr lang="en-GB" b="1" noProof="0" dirty="0">
              <a:solidFill>
                <a:schemeClr val="tx2">
                  <a:lumMod val="90000"/>
                  <a:lumOff val="10000"/>
                </a:schemeClr>
              </a:solidFill>
            </a:endParaRPr>
          </a:p>
        </p:txBody>
      </p:sp>
      <p:sp>
        <p:nvSpPr>
          <p:cNvPr id="11" name="TextBox 10">
            <a:extLst>
              <a:ext uri="{FF2B5EF4-FFF2-40B4-BE49-F238E27FC236}">
                <a16:creationId xmlns:a16="http://schemas.microsoft.com/office/drawing/2014/main" id="{9CBF8F57-4629-FD04-43AF-73BF27CBCE29}"/>
              </a:ext>
            </a:extLst>
          </p:cNvPr>
          <p:cNvSpPr txBox="1"/>
          <p:nvPr/>
        </p:nvSpPr>
        <p:spPr>
          <a:xfrm>
            <a:off x="7740352" y="3345711"/>
            <a:ext cx="1475656" cy="369318"/>
          </a:xfrm>
          <a:prstGeom prst="rect">
            <a:avLst/>
          </a:prstGeom>
          <a:noFill/>
        </p:spPr>
        <p:txBody>
          <a:bodyPr wrap="square" lIns="91425" tIns="45713" rIns="91425" bIns="45713" rtlCol="0">
            <a:spAutoFit/>
          </a:bodyPr>
          <a:lstStyle/>
          <a:p>
            <a:r>
              <a:rPr lang="en-GB" b="1" i="1" noProof="0" dirty="0">
                <a:solidFill>
                  <a:schemeClr val="tx2">
                    <a:lumMod val="90000"/>
                    <a:lumOff val="10000"/>
                  </a:schemeClr>
                </a:solidFill>
              </a:rPr>
              <a:t>Low Urgency</a:t>
            </a:r>
            <a:endParaRPr lang="en-GB" b="1" noProof="0" dirty="0">
              <a:solidFill>
                <a:schemeClr val="tx2">
                  <a:lumMod val="90000"/>
                  <a:lumOff val="10000"/>
                </a:schemeClr>
              </a:solidFill>
            </a:endParaRPr>
          </a:p>
        </p:txBody>
      </p:sp>
      <p:sp>
        <p:nvSpPr>
          <p:cNvPr id="12" name="TextBox 11">
            <a:extLst>
              <a:ext uri="{FF2B5EF4-FFF2-40B4-BE49-F238E27FC236}">
                <a16:creationId xmlns:a16="http://schemas.microsoft.com/office/drawing/2014/main" id="{14004B76-4582-E7CC-03D1-6993442E13C4}"/>
              </a:ext>
            </a:extLst>
          </p:cNvPr>
          <p:cNvSpPr txBox="1"/>
          <p:nvPr/>
        </p:nvSpPr>
        <p:spPr>
          <a:xfrm>
            <a:off x="3275856" y="1162465"/>
            <a:ext cx="2592288" cy="369318"/>
          </a:xfrm>
          <a:prstGeom prst="rect">
            <a:avLst/>
          </a:prstGeom>
          <a:noFill/>
        </p:spPr>
        <p:txBody>
          <a:bodyPr wrap="square" lIns="91425" tIns="45713" rIns="91425" bIns="45713" rtlCol="0">
            <a:spAutoFit/>
          </a:bodyPr>
          <a:lstStyle/>
          <a:p>
            <a:pPr algn="ctr"/>
            <a:r>
              <a:rPr lang="en-GB" b="1" i="1" noProof="0" dirty="0">
                <a:solidFill>
                  <a:schemeClr val="tx2">
                    <a:lumMod val="90000"/>
                    <a:lumOff val="10000"/>
                  </a:schemeClr>
                </a:solidFill>
              </a:rPr>
              <a:t>High Importance</a:t>
            </a:r>
            <a:endParaRPr lang="en-GB" b="1" noProof="0" dirty="0">
              <a:solidFill>
                <a:schemeClr val="tx2">
                  <a:lumMod val="90000"/>
                  <a:lumOff val="10000"/>
                </a:schemeClr>
              </a:solidFill>
            </a:endParaRPr>
          </a:p>
        </p:txBody>
      </p:sp>
      <p:cxnSp>
        <p:nvCxnSpPr>
          <p:cNvPr id="13" name="Straight Arrow Connector 12">
            <a:extLst>
              <a:ext uri="{FF2B5EF4-FFF2-40B4-BE49-F238E27FC236}">
                <a16:creationId xmlns:a16="http://schemas.microsoft.com/office/drawing/2014/main" id="{D883460C-2ADF-2390-C336-DF12CC86B8B8}"/>
              </a:ext>
            </a:extLst>
          </p:cNvPr>
          <p:cNvCxnSpPr>
            <a:stCxn id="12" idx="2"/>
          </p:cNvCxnSpPr>
          <p:nvPr/>
        </p:nvCxnSpPr>
        <p:spPr bwMode="auto">
          <a:xfrm>
            <a:off x="4572000" y="1531783"/>
            <a:ext cx="0" cy="4383210"/>
          </a:xfrm>
          <a:prstGeom prst="straightConnector1">
            <a:avLst/>
          </a:prstGeom>
          <a:solidFill>
            <a:srgbClr val="FFFFFF"/>
          </a:solidFill>
          <a:ln w="31750" cap="flat" cmpd="sng" algn="ctr">
            <a:solidFill>
              <a:srgbClr val="000000"/>
            </a:solidFill>
            <a:prstDash val="solid"/>
            <a:round/>
            <a:headEnd type="arrow"/>
            <a:tailEnd type="arrow"/>
          </a:ln>
          <a:effectLst/>
        </p:spPr>
      </p:cxnSp>
      <p:cxnSp>
        <p:nvCxnSpPr>
          <p:cNvPr id="14" name="Straight Arrow Connector 13">
            <a:extLst>
              <a:ext uri="{FF2B5EF4-FFF2-40B4-BE49-F238E27FC236}">
                <a16:creationId xmlns:a16="http://schemas.microsoft.com/office/drawing/2014/main" id="{7B152745-A547-3906-DBA8-D5A344799B73}"/>
              </a:ext>
            </a:extLst>
          </p:cNvPr>
          <p:cNvCxnSpPr/>
          <p:nvPr/>
        </p:nvCxnSpPr>
        <p:spPr bwMode="auto">
          <a:xfrm>
            <a:off x="1403648" y="3573016"/>
            <a:ext cx="6192688" cy="0"/>
          </a:xfrm>
          <a:prstGeom prst="straightConnector1">
            <a:avLst/>
          </a:prstGeom>
          <a:solidFill>
            <a:srgbClr val="FFFFFF"/>
          </a:solidFill>
          <a:ln w="31750" cap="flat" cmpd="sng" algn="ctr">
            <a:solidFill>
              <a:srgbClr val="000000"/>
            </a:solidFill>
            <a:prstDash val="solid"/>
            <a:round/>
            <a:headEnd type="arrow"/>
            <a:tailEnd type="arrow"/>
          </a:ln>
          <a:effectLst/>
        </p:spPr>
      </p:cxnSp>
      <p:sp>
        <p:nvSpPr>
          <p:cNvPr id="19" name="Title 2"/>
          <p:cNvSpPr>
            <a:spLocks noGrp="1"/>
          </p:cNvSpPr>
          <p:nvPr>
            <p:ph type="title"/>
          </p:nvPr>
        </p:nvSpPr>
        <p:spPr>
          <a:xfrm>
            <a:off x="66279" y="441342"/>
            <a:ext cx="6707188" cy="535531"/>
          </a:xfrm>
        </p:spPr>
        <p:txBody>
          <a:bodyPr/>
          <a:lstStyle/>
          <a:p>
            <a:r>
              <a:rPr lang="en-GB" sz="3200" b="1" noProof="0" dirty="0">
                <a:latin typeface="+mn-lt"/>
              </a:rPr>
              <a:t>What to Delegate? Priority Matrix </a:t>
            </a:r>
          </a:p>
        </p:txBody>
      </p:sp>
    </p:spTree>
    <p:extLst>
      <p:ext uri="{BB962C8B-B14F-4D97-AF65-F5344CB8AC3E}">
        <p14:creationId xmlns:p14="http://schemas.microsoft.com/office/powerpoint/2010/main" val="224909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971600" y="1984978"/>
            <a:ext cx="8742565" cy="4472219"/>
          </a:xfrm>
        </p:spPr>
        <p:txBody>
          <a:bodyPr>
            <a:normAutofit/>
          </a:bodyPr>
          <a:lstStyle/>
          <a:p>
            <a:pPr lvl="1"/>
            <a:r>
              <a:rPr lang="en-GB" sz="2400" noProof="0" dirty="0">
                <a:solidFill>
                  <a:schemeClr val="tx2">
                    <a:lumMod val="90000"/>
                    <a:lumOff val="10000"/>
                  </a:schemeClr>
                </a:solidFill>
              </a:rPr>
              <a:t>Agree expectations</a:t>
            </a:r>
          </a:p>
          <a:p>
            <a:pPr lvl="1"/>
            <a:r>
              <a:rPr lang="en-GB" sz="2400" noProof="0" dirty="0">
                <a:solidFill>
                  <a:schemeClr val="tx2">
                    <a:lumMod val="90000"/>
                    <a:lumOff val="10000"/>
                  </a:schemeClr>
                </a:solidFill>
              </a:rPr>
              <a:t>Delegate the results, not the process</a:t>
            </a:r>
          </a:p>
          <a:p>
            <a:pPr lvl="1"/>
            <a:r>
              <a:rPr lang="en-GB" sz="2400" noProof="0" dirty="0">
                <a:solidFill>
                  <a:schemeClr val="tx2">
                    <a:lumMod val="90000"/>
                    <a:lumOff val="10000"/>
                  </a:schemeClr>
                </a:solidFill>
              </a:rPr>
              <a:t>Provide required resources and knowledge</a:t>
            </a:r>
          </a:p>
          <a:p>
            <a:pPr lvl="1"/>
            <a:r>
              <a:rPr lang="en-GB" sz="2400" noProof="0" dirty="0">
                <a:solidFill>
                  <a:schemeClr val="tx2">
                    <a:lumMod val="90000"/>
                    <a:lumOff val="10000"/>
                  </a:schemeClr>
                </a:solidFill>
              </a:rPr>
              <a:t>Establish checkpoints</a:t>
            </a:r>
          </a:p>
          <a:p>
            <a:pPr lvl="1"/>
            <a:r>
              <a:rPr lang="en-GB" sz="2400" noProof="0" dirty="0">
                <a:solidFill>
                  <a:schemeClr val="tx2">
                    <a:lumMod val="90000"/>
                    <a:lumOff val="10000"/>
                  </a:schemeClr>
                </a:solidFill>
              </a:rPr>
              <a:t>Build motivation and commitment</a:t>
            </a:r>
          </a:p>
          <a:p>
            <a:pPr lvl="1"/>
            <a:r>
              <a:rPr lang="en-GB" sz="2400" noProof="0" dirty="0">
                <a:solidFill>
                  <a:schemeClr val="tx2">
                    <a:lumMod val="90000"/>
                    <a:lumOff val="10000"/>
                  </a:schemeClr>
                </a:solidFill>
              </a:rPr>
              <a:t>Talk about consequences</a:t>
            </a:r>
          </a:p>
          <a:p>
            <a:pPr lvl="1"/>
            <a:r>
              <a:rPr lang="en-GB" sz="2400" noProof="0" dirty="0">
                <a:solidFill>
                  <a:schemeClr val="tx2">
                    <a:lumMod val="90000"/>
                    <a:lumOff val="10000"/>
                  </a:schemeClr>
                </a:solidFill>
              </a:rPr>
              <a:t>Define your role</a:t>
            </a:r>
          </a:p>
        </p:txBody>
      </p:sp>
      <p:sp>
        <p:nvSpPr>
          <p:cNvPr id="2" name="Title 1"/>
          <p:cNvSpPr>
            <a:spLocks noGrp="1"/>
          </p:cNvSpPr>
          <p:nvPr>
            <p:ph type="title"/>
          </p:nvPr>
        </p:nvSpPr>
        <p:spPr>
          <a:xfrm>
            <a:off x="467544" y="1052736"/>
            <a:ext cx="7794802" cy="675672"/>
          </a:xfrm>
        </p:spPr>
        <p:txBody>
          <a:bodyPr anchor="ctr">
            <a:normAutofit/>
          </a:bodyPr>
          <a:lstStyle/>
          <a:p>
            <a:r>
              <a:rPr lang="en-GB" sz="3200" b="1" noProof="0" dirty="0"/>
              <a:t>How to Delegate</a:t>
            </a:r>
            <a:endParaRPr lang="en-GB" sz="3200" noProof="0" dirty="0"/>
          </a:p>
        </p:txBody>
      </p:sp>
      <p:pic>
        <p:nvPicPr>
          <p:cNvPr id="7" name="Picture 6" descr="Hands passing a document, representing delegation handover">
            <a:extLst>
              <a:ext uri="{FF2B5EF4-FFF2-40B4-BE49-F238E27FC236}">
                <a16:creationId xmlns:a16="http://schemas.microsoft.com/office/drawing/2014/main" id="{1A3012F1-DAFE-35C3-9CC0-8B2C95E2E5F4}"/>
              </a:ext>
            </a:extLst>
          </p:cNvPr>
          <p:cNvPicPr>
            <a:picLocks noChangeAspect="1"/>
          </p:cNvPicPr>
          <p:nvPr/>
        </p:nvPicPr>
        <p:blipFill>
          <a:blip r:embed="rId3"/>
          <a:stretch>
            <a:fillRect/>
          </a:stretch>
        </p:blipFill>
        <p:spPr>
          <a:xfrm>
            <a:off x="5796136" y="3549013"/>
            <a:ext cx="3147808" cy="2098539"/>
          </a:xfrm>
          <a:prstGeom prst="rect">
            <a:avLst/>
          </a:prstGeom>
        </p:spPr>
      </p:pic>
    </p:spTree>
    <p:extLst>
      <p:ext uri="{BB962C8B-B14F-4D97-AF65-F5344CB8AC3E}">
        <p14:creationId xmlns:p14="http://schemas.microsoft.com/office/powerpoint/2010/main" val="305294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980728"/>
            <a:ext cx="7794802" cy="675672"/>
          </a:xfrm>
        </p:spPr>
        <p:txBody>
          <a:bodyPr anchor="ctr">
            <a:normAutofit/>
          </a:bodyPr>
          <a:lstStyle/>
          <a:p>
            <a:r>
              <a:rPr lang="en-GB" b="1" noProof="0" dirty="0"/>
              <a:t>Who to Delegate to</a:t>
            </a:r>
          </a:p>
        </p:txBody>
      </p:sp>
      <p:sp>
        <p:nvSpPr>
          <p:cNvPr id="3" name="Content Placeholder 2"/>
          <p:cNvSpPr>
            <a:spLocks noGrp="1"/>
          </p:cNvSpPr>
          <p:nvPr>
            <p:ph idx="4294967295"/>
          </p:nvPr>
        </p:nvSpPr>
        <p:spPr/>
        <p:txBody>
          <a:bodyPr/>
          <a:lstStyle/>
          <a:p>
            <a:pPr marL="342900" lvl="1" indent="0">
              <a:lnSpc>
                <a:spcPct val="150000"/>
              </a:lnSpc>
              <a:buNone/>
            </a:pPr>
            <a:r>
              <a:rPr lang="en-GB" sz="2400" noProof="0" dirty="0">
                <a:solidFill>
                  <a:schemeClr val="accent5">
                    <a:lumMod val="50000"/>
                  </a:schemeClr>
                </a:solidFill>
                <a:latin typeface="+mn-lt"/>
                <a:ea typeface="ＭＳ Ｐゴシック" panose="020B0600070205080204" pitchFamily="34" charset="-128"/>
              </a:rPr>
              <a:t> </a:t>
            </a:r>
          </a:p>
          <a:p>
            <a:pPr lvl="1">
              <a:lnSpc>
                <a:spcPct val="150000"/>
              </a:lnSpc>
            </a:pPr>
            <a:endParaRPr lang="en-GB" sz="2400" noProof="0" dirty="0">
              <a:solidFill>
                <a:schemeClr val="accent5">
                  <a:lumMod val="50000"/>
                </a:schemeClr>
              </a:solidFill>
              <a:latin typeface="+mn-lt"/>
              <a:ea typeface="ＭＳ Ｐゴシック" panose="020B0600070205080204" pitchFamily="34" charset="-128"/>
            </a:endParaRPr>
          </a:p>
          <a:p>
            <a:pPr lvl="1">
              <a:lnSpc>
                <a:spcPct val="150000"/>
              </a:lnSpc>
            </a:pPr>
            <a:endParaRPr lang="en-GB" sz="2400" noProof="0" dirty="0">
              <a:solidFill>
                <a:schemeClr val="accent5">
                  <a:lumMod val="50000"/>
                </a:schemeClr>
              </a:solidFill>
              <a:latin typeface="+mn-lt"/>
              <a:ea typeface="ＭＳ Ｐゴシック" panose="020B0600070205080204" pitchFamily="34" charset="-128"/>
            </a:endParaRPr>
          </a:p>
          <a:p>
            <a:pPr lvl="1">
              <a:lnSpc>
                <a:spcPct val="150000"/>
              </a:lnSpc>
            </a:pPr>
            <a:endParaRPr lang="en-GB" sz="2400" noProof="0" dirty="0">
              <a:solidFill>
                <a:schemeClr val="accent5">
                  <a:lumMod val="50000"/>
                </a:schemeClr>
              </a:solidFill>
              <a:latin typeface="+mn-lt"/>
            </a:endParaRPr>
          </a:p>
        </p:txBody>
      </p:sp>
      <p:sp>
        <p:nvSpPr>
          <p:cNvPr id="4" name="Content Placeholder 2">
            <a:extLst>
              <a:ext uri="{FF2B5EF4-FFF2-40B4-BE49-F238E27FC236}">
                <a16:creationId xmlns:a16="http://schemas.microsoft.com/office/drawing/2014/main" id="{41EBE05C-1335-14F5-99D0-3DFD5D24FF22}"/>
              </a:ext>
            </a:extLst>
          </p:cNvPr>
          <p:cNvSpPr txBox="1">
            <a:spLocks/>
          </p:cNvSpPr>
          <p:nvPr/>
        </p:nvSpPr>
        <p:spPr>
          <a:xfrm>
            <a:off x="3779912" y="1772816"/>
            <a:ext cx="5112568" cy="43513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50000"/>
              </a:lnSpc>
            </a:pPr>
            <a:r>
              <a:rPr lang="en-GB" sz="2400" noProof="0" dirty="0">
                <a:solidFill>
                  <a:schemeClr val="tx2">
                    <a:lumMod val="90000"/>
                    <a:lumOff val="10000"/>
                  </a:schemeClr>
                </a:solidFill>
                <a:ea typeface="ＭＳ Ｐゴシック" panose="020B0600070205080204" pitchFamily="34" charset="-128"/>
              </a:rPr>
              <a:t>Organisational structure</a:t>
            </a:r>
          </a:p>
          <a:p>
            <a:pPr lvl="1">
              <a:lnSpc>
                <a:spcPct val="150000"/>
              </a:lnSpc>
            </a:pPr>
            <a:r>
              <a:rPr lang="en-GB" sz="2400" noProof="0" dirty="0">
                <a:solidFill>
                  <a:schemeClr val="tx2">
                    <a:lumMod val="90000"/>
                    <a:lumOff val="10000"/>
                  </a:schemeClr>
                </a:solidFill>
                <a:ea typeface="ＭＳ Ｐゴシック" panose="020B0600070205080204" pitchFamily="34" charset="-128"/>
              </a:rPr>
              <a:t>Staff buy-in</a:t>
            </a:r>
          </a:p>
          <a:p>
            <a:pPr lvl="1">
              <a:lnSpc>
                <a:spcPct val="150000"/>
              </a:lnSpc>
            </a:pPr>
            <a:r>
              <a:rPr lang="en-GB" sz="2400" noProof="0" dirty="0">
                <a:solidFill>
                  <a:schemeClr val="tx2">
                    <a:lumMod val="90000"/>
                    <a:lumOff val="10000"/>
                  </a:schemeClr>
                </a:solidFill>
                <a:ea typeface="ＭＳ Ｐゴシック" panose="020B0600070205080204" pitchFamily="34" charset="-128"/>
              </a:rPr>
              <a:t>Individual vs Team?</a:t>
            </a:r>
          </a:p>
          <a:p>
            <a:pPr lvl="1">
              <a:lnSpc>
                <a:spcPct val="150000"/>
              </a:lnSpc>
            </a:pPr>
            <a:r>
              <a:rPr lang="en-GB" sz="2400" noProof="0" dirty="0">
                <a:solidFill>
                  <a:schemeClr val="tx2">
                    <a:lumMod val="90000"/>
                    <a:lumOff val="10000"/>
                  </a:schemeClr>
                </a:solidFill>
                <a:ea typeface="ＭＳ Ｐゴシック" panose="020B0600070205080204" pitchFamily="34" charset="-128"/>
              </a:rPr>
              <a:t>Experience, knowledge and skills</a:t>
            </a:r>
          </a:p>
          <a:p>
            <a:pPr lvl="1">
              <a:lnSpc>
                <a:spcPct val="150000"/>
              </a:lnSpc>
            </a:pPr>
            <a:r>
              <a:rPr lang="en-GB" sz="2400" noProof="0" dirty="0">
                <a:solidFill>
                  <a:schemeClr val="tx2">
                    <a:lumMod val="90000"/>
                    <a:lumOff val="10000"/>
                  </a:schemeClr>
                </a:solidFill>
                <a:ea typeface="ＭＳ Ｐゴシック" panose="020B0600070205080204" pitchFamily="34" charset="-128"/>
              </a:rPr>
              <a:t>Individual's preferred work style</a:t>
            </a:r>
          </a:p>
          <a:p>
            <a:pPr lvl="1">
              <a:lnSpc>
                <a:spcPct val="150000"/>
              </a:lnSpc>
            </a:pPr>
            <a:r>
              <a:rPr lang="en-GB" sz="2400" noProof="0" dirty="0">
                <a:solidFill>
                  <a:schemeClr val="tx2">
                    <a:lumMod val="90000"/>
                    <a:lumOff val="10000"/>
                  </a:schemeClr>
                </a:solidFill>
                <a:ea typeface="ＭＳ Ｐゴシック" panose="020B0600070205080204" pitchFamily="34" charset="-128"/>
              </a:rPr>
              <a:t> Individual's workload </a:t>
            </a:r>
          </a:p>
          <a:p>
            <a:pPr lvl="1">
              <a:lnSpc>
                <a:spcPct val="150000"/>
              </a:lnSpc>
            </a:pPr>
            <a:endParaRPr lang="en-GB" sz="2400" noProof="0" dirty="0">
              <a:solidFill>
                <a:schemeClr val="tx2">
                  <a:lumMod val="90000"/>
                  <a:lumOff val="10000"/>
                </a:schemeClr>
              </a:solidFill>
            </a:endParaRPr>
          </a:p>
        </p:txBody>
      </p:sp>
      <p:pic>
        <p:nvPicPr>
          <p:cNvPr id="5" name="Picture 4" descr="The Benefits of Delegation and Why Most Leaders Under-Delegate">
            <a:extLst>
              <a:ext uri="{FF2B5EF4-FFF2-40B4-BE49-F238E27FC236}">
                <a16:creationId xmlns:a16="http://schemas.microsoft.com/office/drawing/2014/main" id="{C742E5BB-6A35-7E44-273B-0B88D8810E2F}"/>
              </a:ext>
            </a:extLst>
          </p:cNvPr>
          <p:cNvPicPr>
            <a:picLocks noChangeAspect="1"/>
          </p:cNvPicPr>
          <p:nvPr/>
        </p:nvPicPr>
        <p:blipFill>
          <a:blip r:embed="rId3"/>
          <a:stretch>
            <a:fillRect/>
          </a:stretch>
        </p:blipFill>
        <p:spPr>
          <a:xfrm>
            <a:off x="395536" y="2420888"/>
            <a:ext cx="3260646" cy="2304256"/>
          </a:xfrm>
          <a:prstGeom prst="rect">
            <a:avLst/>
          </a:prstGeom>
        </p:spPr>
      </p:pic>
    </p:spTree>
    <p:extLst>
      <p:ext uri="{BB962C8B-B14F-4D97-AF65-F5344CB8AC3E}">
        <p14:creationId xmlns:p14="http://schemas.microsoft.com/office/powerpoint/2010/main" val="80140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6" name="Rectangle 220165">
            <a:extLst>
              <a:ext uri="{C183D7F6-B498-43B3-948B-1728B52AA6E4}">
                <adec:decorative xmlns:adec="http://schemas.microsoft.com/office/drawing/2017/decorative" val="1"/>
              </a:ext>
            </a:extLst>
          </p:cNvPr>
          <p:cNvSpPr/>
          <p:nvPr/>
        </p:nvSpPr>
        <p:spPr>
          <a:xfrm>
            <a:off x="382960" y="1944272"/>
            <a:ext cx="54864" cy="3950208"/>
          </a:xfrm>
          <a:prstGeom prst="rect">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0165" name="Rectangle 220164">
            <a:extLst>
              <a:ext uri="{C183D7F6-B498-43B3-948B-1728B52AA6E4}">
                <adec:decorative xmlns:adec="http://schemas.microsoft.com/office/drawing/2017/decorative" val="1"/>
              </a:ext>
            </a:extLst>
          </p:cNvPr>
          <p:cNvSpPr/>
          <p:nvPr/>
        </p:nvSpPr>
        <p:spPr>
          <a:xfrm>
            <a:off x="611560" y="1889408"/>
            <a:ext cx="1261872" cy="5486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0164" name="Rectangle 220163">
            <a:extLst>
              <a:ext uri="{C183D7F6-B498-43B3-948B-1728B52AA6E4}">
                <adec:decorative xmlns:adec="http://schemas.microsoft.com/office/drawing/2017/decorative" val="1"/>
              </a:ext>
            </a:extLst>
          </p:cNvPr>
          <p:cNvSpPr/>
          <p:nvPr/>
        </p:nvSpPr>
        <p:spPr>
          <a:xfrm>
            <a:off x="5705489" y="1335624"/>
            <a:ext cx="73152" cy="477316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0163" name="Rectangle 220162">
            <a:extLst>
              <a:ext uri="{C183D7F6-B498-43B3-948B-1728B52AA6E4}">
                <adec:decorative xmlns:adec="http://schemas.microsoft.com/office/drawing/2017/decorative" val="1"/>
              </a:ext>
            </a:extLst>
          </p:cNvPr>
          <p:cNvSpPr/>
          <p:nvPr/>
        </p:nvSpPr>
        <p:spPr>
          <a:xfrm>
            <a:off x="5778641" y="1335624"/>
            <a:ext cx="3182112" cy="4773168"/>
          </a:xfrm>
          <a:prstGeom prst="rect">
            <a:avLst/>
          </a:prstGeom>
          <a:solidFill>
            <a:srgbClr val="E8F5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0167" name="Picture 220166" descr="Two healthcare colleagues having a supportive one-to-one review conversation with a tablet in a clinical office."/>
          <p:cNvPicPr>
            <a:picLocks noChangeAspect="1"/>
          </p:cNvPicPr>
          <p:nvPr/>
        </p:nvPicPr>
        <p:blipFill>
          <a:blip r:embed="rId3"/>
          <a:stretch>
            <a:fillRect/>
          </a:stretch>
        </p:blipFill>
        <p:spPr>
          <a:xfrm>
            <a:off x="5998097" y="1591656"/>
            <a:ext cx="2788920" cy="4183380"/>
          </a:xfrm>
          <a:prstGeom prst="rect">
            <a:avLst/>
          </a:prstGeom>
          <a:ln w="15875">
            <a:solidFill>
              <a:srgbClr val="134A86"/>
            </a:solidFill>
          </a:ln>
        </p:spPr>
      </p:pic>
      <p:sp>
        <p:nvSpPr>
          <p:cNvPr id="220162" name="Rectangle 1026"/>
          <p:cNvSpPr>
            <a:spLocks noGrp="1" noChangeArrowheads="1"/>
          </p:cNvSpPr>
          <p:nvPr>
            <p:ph type="title"/>
          </p:nvPr>
        </p:nvSpPr>
        <p:spPr bwMode="auto">
          <a:xfrm>
            <a:off x="611560" y="1295048"/>
            <a:ext cx="4709160" cy="603504"/>
          </a:xfrm>
          <a:prstGeom prst="rect">
            <a:avLst/>
          </a:prstGeom>
          <a:solidFill>
            <a:srgbClr val="FFFFFF">
              <a:alpha val="0"/>
            </a:srgbClr>
          </a:solidFill>
          <a:ln>
            <a:miter lim="800000"/>
            <a:headEnd/>
            <a:tailEnd/>
          </a:ln>
        </p:spPr>
        <p:txBody>
          <a:bodyPr wrap="square">
            <a:noAutofit/>
          </a:bodyPr>
          <a:lstStyle/>
          <a:p>
            <a:pPr>
              <a:spcAft>
                <a:spcPts val="0"/>
              </a:spcAft>
            </a:pPr>
            <a:r>
              <a:rPr lang="en-GB" sz="3200" b="1" dirty="0">
                <a:solidFill>
                  <a:srgbClr val="134A86"/>
                </a:solidFill>
                <a:latin typeface="Calibri"/>
              </a:rPr>
              <a:t>Reviewing</a:t>
            </a:r>
          </a:p>
        </p:txBody>
      </p:sp>
      <p:sp>
        <p:nvSpPr>
          <p:cNvPr id="25603" name="Rectangle 1027"/>
          <p:cNvSpPr txBox="1">
            <a:spLocks noChangeArrowheads="1"/>
          </p:cNvSpPr>
          <p:nvPr/>
        </p:nvSpPr>
        <p:spPr bwMode="auto">
          <a:xfrm>
            <a:off x="257973" y="2194560"/>
            <a:ext cx="5388080" cy="4160520"/>
          </a:xfrm>
          <a:prstGeom prst="rect">
            <a:avLst/>
          </a:prstGeom>
          <a:solidFill>
            <a:srgbClr val="FFFFFF">
              <a:alpha val="0"/>
            </a:srgbClr>
          </a:solidFill>
          <a:ln>
            <a:miter lim="800000"/>
            <a:headEnd/>
            <a:tailEnd/>
          </a:ln>
        </p:spPr>
        <p:txBody>
          <a:bodyPr wrap="square" lIns="45720" tIns="18288" rIns="36576" bIns="18288">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1">
              <a:lnSpc>
                <a:spcPct val="108000"/>
              </a:lnSpc>
              <a:spcBef>
                <a:spcPts val="0"/>
              </a:spcBef>
              <a:spcAft>
                <a:spcPts val="500"/>
              </a:spcAft>
            </a:pPr>
            <a:r>
              <a:rPr lang="en-GB" sz="2400" dirty="0">
                <a:solidFill>
                  <a:schemeClr val="tx2">
                    <a:lumMod val="90000"/>
                    <a:lumOff val="10000"/>
                  </a:schemeClr>
                </a:solidFill>
                <a:latin typeface="Calibri"/>
              </a:rPr>
              <a:t>Establish the process</a:t>
            </a:r>
          </a:p>
          <a:p>
            <a:pPr lvl="1">
              <a:lnSpc>
                <a:spcPct val="108000"/>
              </a:lnSpc>
              <a:spcAft>
                <a:spcPts val="500"/>
              </a:spcAft>
            </a:pPr>
            <a:r>
              <a:rPr lang="en-GB" sz="2400" dirty="0">
                <a:solidFill>
                  <a:schemeClr val="tx2">
                    <a:lumMod val="90000"/>
                    <a:lumOff val="10000"/>
                  </a:schemeClr>
                </a:solidFill>
                <a:latin typeface="Calibri"/>
              </a:rPr>
              <a:t>Review progress against set objectives</a:t>
            </a:r>
          </a:p>
          <a:p>
            <a:pPr lvl="1">
              <a:lnSpc>
                <a:spcPct val="108000"/>
              </a:lnSpc>
              <a:spcAft>
                <a:spcPts val="500"/>
              </a:spcAft>
            </a:pPr>
            <a:r>
              <a:rPr lang="en-GB" sz="2400" dirty="0">
                <a:solidFill>
                  <a:schemeClr val="tx2">
                    <a:lumMod val="90000"/>
                    <a:lumOff val="10000"/>
                  </a:schemeClr>
                </a:solidFill>
                <a:latin typeface="Calibri"/>
              </a:rPr>
              <a:t>Review a little and often</a:t>
            </a:r>
          </a:p>
          <a:p>
            <a:pPr lvl="1">
              <a:lnSpc>
                <a:spcPct val="108000"/>
              </a:lnSpc>
              <a:spcAft>
                <a:spcPts val="500"/>
              </a:spcAft>
            </a:pPr>
            <a:r>
              <a:rPr lang="en-GB" sz="2400" dirty="0">
                <a:solidFill>
                  <a:schemeClr val="tx2">
                    <a:lumMod val="90000"/>
                    <a:lumOff val="10000"/>
                  </a:schemeClr>
                </a:solidFill>
                <a:latin typeface="Calibri"/>
              </a:rPr>
              <a:t>Let team members come to you</a:t>
            </a:r>
          </a:p>
          <a:p>
            <a:pPr lvl="1">
              <a:lnSpc>
                <a:spcPct val="108000"/>
              </a:lnSpc>
              <a:spcAft>
                <a:spcPts val="500"/>
              </a:spcAft>
            </a:pPr>
            <a:r>
              <a:rPr lang="en-GB" sz="2400" dirty="0">
                <a:solidFill>
                  <a:schemeClr val="tx2">
                    <a:lumMod val="90000"/>
                    <a:lumOff val="10000"/>
                  </a:schemeClr>
                </a:solidFill>
                <a:latin typeface="Calibri"/>
              </a:rPr>
              <a:t>Avoid blame culture</a:t>
            </a:r>
          </a:p>
          <a:p>
            <a:pPr lvl="1">
              <a:lnSpc>
                <a:spcPct val="108000"/>
              </a:lnSpc>
              <a:spcAft>
                <a:spcPts val="500"/>
              </a:spcAft>
            </a:pPr>
            <a:r>
              <a:rPr lang="en-GB" sz="2400" dirty="0">
                <a:solidFill>
                  <a:schemeClr val="tx2">
                    <a:lumMod val="90000"/>
                    <a:lumOff val="10000"/>
                  </a:schemeClr>
                </a:solidFill>
                <a:latin typeface="Calibri"/>
              </a:rPr>
              <a:t>Set up one to one meetings</a:t>
            </a:r>
          </a:p>
          <a:p>
            <a:pPr lvl="1">
              <a:lnSpc>
                <a:spcPct val="108000"/>
              </a:lnSpc>
              <a:spcAft>
                <a:spcPts val="0"/>
              </a:spcAft>
            </a:pPr>
            <a:r>
              <a:rPr lang="en-GB" sz="2400" dirty="0">
                <a:solidFill>
                  <a:schemeClr val="tx2">
                    <a:lumMod val="90000"/>
                    <a:lumOff val="10000"/>
                  </a:schemeClr>
                </a:solidFill>
                <a:latin typeface="Calibri"/>
              </a:rPr>
              <a:t>Keep it simple and flexible</a:t>
            </a:r>
          </a:p>
        </p:txBody>
      </p:sp>
    </p:spTree>
    <p:extLst>
      <p:ext uri="{BB962C8B-B14F-4D97-AF65-F5344CB8AC3E}">
        <p14:creationId xmlns:p14="http://schemas.microsoft.com/office/powerpoint/2010/main" val="178290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6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475656" y="1196752"/>
            <a:ext cx="5832649" cy="535531"/>
          </a:xfrm>
        </p:spPr>
        <p:txBody>
          <a:bodyPr/>
          <a:lstStyle/>
          <a:p>
            <a:pPr algn="ctr"/>
            <a:r>
              <a:rPr lang="en-GB" sz="3200" b="1" noProof="0" dirty="0">
                <a:solidFill>
                  <a:schemeClr val="tx2">
                    <a:lumMod val="90000"/>
                    <a:lumOff val="10000"/>
                  </a:schemeClr>
                </a:solidFill>
                <a:latin typeface="+mn-lt"/>
              </a:rPr>
              <a:t>   Giving and Receiving Feedback</a:t>
            </a:r>
            <a:endParaRPr lang="en-GB" sz="3200" noProof="0" dirty="0">
              <a:solidFill>
                <a:schemeClr val="tx2">
                  <a:lumMod val="90000"/>
                  <a:lumOff val="10000"/>
                </a:schemeClr>
              </a:solidFill>
              <a:latin typeface="+mn-lt"/>
            </a:endParaRPr>
          </a:p>
        </p:txBody>
      </p:sp>
      <p:graphicFrame>
        <p:nvGraphicFramePr>
          <p:cNvPr id="6" name="Content Placeholder 4"/>
          <p:cNvGraphicFramePr>
            <a:graphicFrameLocks/>
          </p:cNvGraphicFramePr>
          <p:nvPr>
            <p:extLst>
              <p:ext uri="{D42A27DB-BD31-4B8C-83A1-F6EECF244321}">
                <p14:modId xmlns:p14="http://schemas.microsoft.com/office/powerpoint/2010/main" val="3491616179"/>
              </p:ext>
            </p:extLst>
          </p:nvPr>
        </p:nvGraphicFramePr>
        <p:xfrm>
          <a:off x="432000" y="1916832"/>
          <a:ext cx="8280000" cy="4351338"/>
        </p:xfrm>
        <a:graphic>
          <a:graphicData uri="http://schemas.openxmlformats.org/drawingml/2006/table">
            <a:tbl>
              <a:tblPr/>
              <a:tblGrid>
                <a:gridCol w="4140000">
                  <a:extLst>
                    <a:ext uri="{9D8B030D-6E8A-4147-A177-3AD203B41FA5}">
                      <a16:colId xmlns:a16="http://schemas.microsoft.com/office/drawing/2014/main" val="20000"/>
                    </a:ext>
                  </a:extLst>
                </a:gridCol>
                <a:gridCol w="4140000">
                  <a:extLst>
                    <a:ext uri="{9D8B030D-6E8A-4147-A177-3AD203B41FA5}">
                      <a16:colId xmlns:a16="http://schemas.microsoft.com/office/drawing/2014/main" val="20001"/>
                    </a:ext>
                  </a:extLst>
                </a:gridCol>
              </a:tblGrid>
              <a:tr h="499334">
                <a:tc>
                  <a:txBody>
                    <a:bodyPr/>
                    <a:lstStyle/>
                    <a:p>
                      <a:pPr algn="ctr" fontAlgn="base"/>
                      <a:r>
                        <a:rPr lang="en-GB" sz="2000" b="1" i="0" u="none" strike="noStrike" noProof="0" dirty="0">
                          <a:solidFill>
                            <a:srgbClr val="FFFFFF"/>
                          </a:solidFill>
                          <a:effectLst/>
                          <a:latin typeface="Calibri" panose="020F0502020204030204" pitchFamily="34" charset="0"/>
                        </a:rPr>
                        <a:t>Receiving Feedback</a:t>
                      </a:r>
                      <a:r>
                        <a:rPr lang="en-GB" sz="20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txBody>
                  <a:tcPr marL="85600" marR="85600" marT="42800" marB="42800">
                    <a:lnL w="22380" cap="flat" cmpd="sng" algn="ctr">
                      <a:solidFill>
                        <a:srgbClr val="000000"/>
                      </a:solidFill>
                      <a:prstDash val="solid"/>
                      <a:round/>
                      <a:headEnd type="none" w="med" len="med"/>
                      <a:tailEnd type="none" w="med" len="med"/>
                    </a:lnL>
                    <a:lnR w="9944" cap="flat" cmpd="sng" algn="ctr">
                      <a:solidFill>
                        <a:srgbClr val="000000"/>
                      </a:solidFill>
                      <a:prstDash val="solid"/>
                      <a:round/>
                      <a:headEnd type="none" w="med" len="med"/>
                      <a:tailEnd type="none" w="med" len="med"/>
                    </a:lnR>
                    <a:lnT w="22380" cap="flat" cmpd="sng" algn="ctr">
                      <a:solidFill>
                        <a:srgbClr val="000000"/>
                      </a:solidFill>
                      <a:prstDash val="solid"/>
                      <a:round/>
                      <a:headEnd type="none" w="med" len="med"/>
                      <a:tailEnd type="none" w="med" len="med"/>
                    </a:lnT>
                    <a:lnB w="9944" cap="flat" cmpd="sng" algn="ctr">
                      <a:solidFill>
                        <a:srgbClr val="000000"/>
                      </a:solidFill>
                      <a:prstDash val="solid"/>
                      <a:round/>
                      <a:headEnd type="none" w="med" len="med"/>
                      <a:tailEnd type="none" w="med" len="med"/>
                    </a:lnB>
                    <a:solidFill>
                      <a:srgbClr val="092869"/>
                    </a:solidFill>
                  </a:tcPr>
                </a:tc>
                <a:tc>
                  <a:txBody>
                    <a:bodyPr/>
                    <a:lstStyle/>
                    <a:p>
                      <a:pPr algn="ctr" fontAlgn="base"/>
                      <a:r>
                        <a:rPr lang="en-GB" sz="2000" b="1" i="0" u="none" strike="noStrike" noProof="0" dirty="0">
                          <a:solidFill>
                            <a:srgbClr val="FFFFFF"/>
                          </a:solidFill>
                          <a:effectLst/>
                          <a:latin typeface="Calibri" panose="020F0502020204030204" pitchFamily="34" charset="0"/>
                        </a:rPr>
                        <a:t>Providing Feedback</a:t>
                      </a:r>
                      <a:r>
                        <a:rPr lang="en-GB" sz="20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txBody>
                  <a:tcPr marL="85600" marR="85600" marT="42800" marB="42800">
                    <a:lnL w="9944" cap="flat" cmpd="sng" algn="ctr">
                      <a:solidFill>
                        <a:srgbClr val="000000"/>
                      </a:solidFill>
                      <a:prstDash val="solid"/>
                      <a:round/>
                      <a:headEnd type="none" w="med" len="med"/>
                      <a:tailEnd type="none" w="med" len="med"/>
                    </a:lnL>
                    <a:lnR w="22380" cap="flat" cmpd="sng" algn="ctr">
                      <a:solidFill>
                        <a:srgbClr val="000000"/>
                      </a:solidFill>
                      <a:prstDash val="solid"/>
                      <a:round/>
                      <a:headEnd type="none" w="med" len="med"/>
                      <a:tailEnd type="none" w="med" len="med"/>
                    </a:lnR>
                    <a:lnT w="22380" cap="flat" cmpd="sng" algn="ctr">
                      <a:solidFill>
                        <a:srgbClr val="000000"/>
                      </a:solidFill>
                      <a:prstDash val="solid"/>
                      <a:round/>
                      <a:headEnd type="none" w="med" len="med"/>
                      <a:tailEnd type="none" w="med" len="med"/>
                    </a:lnT>
                    <a:lnB w="9944" cap="flat" cmpd="sng" algn="ctr">
                      <a:solidFill>
                        <a:srgbClr val="000000"/>
                      </a:solidFill>
                      <a:prstDash val="solid"/>
                      <a:round/>
                      <a:headEnd type="none" w="med" len="med"/>
                      <a:tailEnd type="none" w="med" len="med"/>
                    </a:lnB>
                    <a:solidFill>
                      <a:srgbClr val="092869"/>
                    </a:solidFill>
                  </a:tcPr>
                </a:tc>
                <a:extLst>
                  <a:ext uri="{0D108BD9-81ED-4DB2-BD59-A6C34878D82A}">
                    <a16:rowId xmlns:a16="http://schemas.microsoft.com/office/drawing/2014/main" val="10000"/>
                  </a:ext>
                </a:extLst>
              </a:tr>
              <a:tr h="3852004">
                <a:tc>
                  <a:txBody>
                    <a:bodyPr/>
                    <a:lstStyle/>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Actively listen</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Accepting</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Ask for evidence</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Be open (not defensive)</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Discuss improvement ideas/recommendations</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Know it</a:t>
                      </a:r>
                      <a:r>
                        <a:rPr lang="en-GB" sz="2200" b="0" i="0" u="none" strike="noStrike" baseline="0" noProof="0" dirty="0">
                          <a:solidFill>
                            <a:srgbClr val="092869"/>
                          </a:solidFill>
                          <a:effectLst/>
                          <a:latin typeface="Calibri" panose="020F0502020204030204" pitchFamily="34" charset="0"/>
                        </a:rPr>
                        <a:t> i</a:t>
                      </a:r>
                      <a:r>
                        <a:rPr lang="en-GB" sz="2200" b="0" i="0" u="none" strike="noStrike" noProof="0" dirty="0">
                          <a:solidFill>
                            <a:srgbClr val="092869"/>
                          </a:solidFill>
                          <a:effectLst/>
                          <a:latin typeface="Calibri" panose="020F0502020204030204" pitchFamily="34" charset="0"/>
                        </a:rPr>
                        <a:t>s their ‘perception’</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Openness</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Breathe</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Check for understanding</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Thank the provider</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endParaRPr>
                    </a:p>
                  </a:txBody>
                  <a:tcPr marL="85600" marR="85600" marT="42800" marB="42800" anchor="ctr">
                    <a:lnL w="22380" cap="flat" cmpd="sng" algn="ctr">
                      <a:solidFill>
                        <a:srgbClr val="000000"/>
                      </a:solidFill>
                      <a:prstDash val="solid"/>
                      <a:round/>
                      <a:headEnd type="none" w="med" len="med"/>
                      <a:tailEnd type="none" w="med" len="med"/>
                    </a:lnL>
                    <a:lnR w="9944" cap="flat" cmpd="sng" algn="ctr">
                      <a:solidFill>
                        <a:srgbClr val="000000"/>
                      </a:solidFill>
                      <a:prstDash val="solid"/>
                      <a:round/>
                      <a:headEnd type="none" w="med" len="med"/>
                      <a:tailEnd type="none" w="med" len="med"/>
                    </a:lnR>
                    <a:lnT w="9944" cap="flat" cmpd="sng" algn="ctr">
                      <a:solidFill>
                        <a:srgbClr val="000000"/>
                      </a:solidFill>
                      <a:prstDash val="solid"/>
                      <a:round/>
                      <a:headEnd type="none" w="med" len="med"/>
                      <a:tailEnd type="none" w="med" len="med"/>
                    </a:lnT>
                    <a:lnB w="22380" cap="flat" cmpd="sng" algn="ctr">
                      <a:solidFill>
                        <a:srgbClr val="000000"/>
                      </a:solidFill>
                      <a:prstDash val="solid"/>
                      <a:round/>
                      <a:headEnd type="none" w="med" len="med"/>
                      <a:tailEnd type="none" w="med" len="med"/>
                    </a:lnB>
                  </a:tcPr>
                </a:tc>
                <a:tc>
                  <a:txBody>
                    <a:bodyPr/>
                    <a:lstStyle/>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Own it!</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Specific and factual</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Non-emotional</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Balanced</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Easy to understand</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Positive intention</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Encouraging</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Describe the impact of…</a:t>
                      </a:r>
                      <a:r>
                        <a:rPr lang="en-GB" sz="2200" b="0" i="0" noProof="0" dirty="0">
                          <a:solidFill>
                            <a:srgbClr val="ED7D31"/>
                          </a:solidFill>
                          <a:effectLst/>
                          <a:latin typeface="Calibri" panose="020F0502020204030204" pitchFamily="34" charset="0"/>
                        </a:rPr>
                        <a:t>​</a:t>
                      </a:r>
                      <a:endParaRPr lang="en-GB" sz="1700" b="0" i="0" noProof="0" dirty="0">
                        <a:solidFill>
                          <a:srgbClr val="ED7D31"/>
                        </a:solidFill>
                        <a:effectLst/>
                        <a:latin typeface="+mn-lt"/>
                      </a:endParaRPr>
                    </a:p>
                    <a:p>
                      <a:pPr marL="342900" indent="-342900" algn="l" fontAlgn="base">
                        <a:buFont typeface="Arial" panose="020B0604020202020204" pitchFamily="34" charset="0"/>
                        <a:buChar char="•"/>
                      </a:pPr>
                      <a:r>
                        <a:rPr lang="en-GB" sz="2200" b="0" i="0" u="none" strike="noStrike" noProof="0" dirty="0">
                          <a:solidFill>
                            <a:srgbClr val="092869"/>
                          </a:solidFill>
                          <a:effectLst/>
                          <a:latin typeface="Calibri" panose="020F0502020204030204" pitchFamily="34" charset="0"/>
                        </a:rPr>
                        <a:t>Check for understanding</a:t>
                      </a:r>
                      <a:r>
                        <a:rPr lang="en-GB" sz="2200" b="0" i="0" noProof="0" dirty="0">
                          <a:solidFill>
                            <a:srgbClr val="ED7D31"/>
                          </a:solidFill>
                          <a:effectLst/>
                          <a:latin typeface="Calibri" panose="020F0502020204030204" pitchFamily="34" charset="0"/>
                        </a:rPr>
                        <a:t>​</a:t>
                      </a:r>
                    </a:p>
                    <a:p>
                      <a:pPr marL="342900" indent="-342900" algn="l" fontAlgn="base">
                        <a:buFont typeface="Arial" panose="020B0604020202020204" pitchFamily="34" charset="0"/>
                        <a:buChar char="•"/>
                      </a:pPr>
                      <a:r>
                        <a:rPr lang="en-GB" sz="2200" b="0" i="0" noProof="0" dirty="0">
                          <a:solidFill>
                            <a:srgbClr val="002060"/>
                          </a:solidFill>
                          <a:effectLst/>
                          <a:latin typeface="Calibri" panose="020F0502020204030204" pitchFamily="34" charset="0"/>
                        </a:rPr>
                        <a:t>Thank for the opportunity</a:t>
                      </a:r>
                      <a:endParaRPr lang="en-GB" sz="1700" b="0" i="0" noProof="0" dirty="0">
                        <a:solidFill>
                          <a:srgbClr val="002060"/>
                        </a:solidFill>
                        <a:effectLst/>
                      </a:endParaRPr>
                    </a:p>
                  </a:txBody>
                  <a:tcPr marL="85600" marR="85600" marT="42800" marB="42800" anchor="ctr">
                    <a:lnL w="9944" cap="flat" cmpd="sng" algn="ctr">
                      <a:solidFill>
                        <a:srgbClr val="000000"/>
                      </a:solidFill>
                      <a:prstDash val="solid"/>
                      <a:round/>
                      <a:headEnd type="none" w="med" len="med"/>
                      <a:tailEnd type="none" w="med" len="med"/>
                    </a:lnL>
                    <a:lnR w="22380" cap="flat" cmpd="sng" algn="ctr">
                      <a:solidFill>
                        <a:srgbClr val="000000"/>
                      </a:solidFill>
                      <a:prstDash val="solid"/>
                      <a:round/>
                      <a:headEnd type="none" w="med" len="med"/>
                      <a:tailEnd type="none" w="med" len="med"/>
                    </a:lnR>
                    <a:lnT w="9944" cap="flat" cmpd="sng" algn="ctr">
                      <a:solidFill>
                        <a:srgbClr val="000000"/>
                      </a:solidFill>
                      <a:prstDash val="solid"/>
                      <a:round/>
                      <a:headEnd type="none" w="med" len="med"/>
                      <a:tailEnd type="none" w="med" len="med"/>
                    </a:lnT>
                    <a:lnB w="2238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475078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bwMode="auto">
          <a:xfrm>
            <a:off x="240506" y="366597"/>
            <a:ext cx="7794802" cy="675672"/>
          </a:xfrm>
        </p:spPr>
        <p:txBody>
          <a:bodyPr anchor="ctr">
            <a:normAutofit/>
          </a:bodyPr>
          <a:lstStyle/>
          <a:p>
            <a:pPr eaLnBrk="1" hangingPunct="1">
              <a:defRPr/>
            </a:pPr>
            <a:r>
              <a:rPr lang="en-GB" b="1" noProof="0" dirty="0"/>
              <a:t>Delegation Summary</a:t>
            </a:r>
            <a:endParaRPr lang="en-GB" noProof="0" dirty="0"/>
          </a:p>
        </p:txBody>
      </p:sp>
      <p:graphicFrame>
        <p:nvGraphicFramePr>
          <p:cNvPr id="223236" name="Rectangle 3">
            <a:extLst>
              <a:ext uri="{FF2B5EF4-FFF2-40B4-BE49-F238E27FC236}">
                <a16:creationId xmlns:a16="http://schemas.microsoft.com/office/drawing/2014/main" id="{8AA0B76E-3225-DDD2-5736-89EF7C6CA7A3}"/>
              </a:ext>
            </a:extLst>
          </p:cNvPr>
          <p:cNvGraphicFramePr/>
          <p:nvPr>
            <p:extLst>
              <p:ext uri="{D42A27DB-BD31-4B8C-83A1-F6EECF244321}">
                <p14:modId xmlns:p14="http://schemas.microsoft.com/office/powerpoint/2010/main" val="4159361230"/>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84831"/>
            <a:ext cx="9144000" cy="199339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ectangle 2"/>
          <p:cNvSpPr/>
          <p:nvPr/>
        </p:nvSpPr>
        <p:spPr>
          <a:xfrm>
            <a:off x="0" y="2084831"/>
            <a:ext cx="914400" cy="9144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ectangle 3"/>
          <p:cNvSpPr/>
          <p:nvPr/>
        </p:nvSpPr>
        <p:spPr>
          <a:xfrm>
            <a:off x="914400" y="2084831"/>
            <a:ext cx="502920" cy="91440"/>
          </a:xfrm>
          <a:prstGeom prst="rect">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ectangle 4"/>
          <p:cNvSpPr/>
          <p:nvPr/>
        </p:nvSpPr>
        <p:spPr>
          <a:xfrm>
            <a:off x="1417320" y="2084831"/>
            <a:ext cx="237744" cy="91440"/>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 name="Rectangle 5"/>
          <p:cNvSpPr/>
          <p:nvPr/>
        </p:nvSpPr>
        <p:spPr>
          <a:xfrm>
            <a:off x="7452360" y="3913632"/>
            <a:ext cx="256032" cy="164592"/>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Rectangle 6"/>
          <p:cNvSpPr/>
          <p:nvPr/>
        </p:nvSpPr>
        <p:spPr>
          <a:xfrm>
            <a:off x="7708392" y="3913632"/>
            <a:ext cx="164592" cy="16459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ectangle 7"/>
          <p:cNvSpPr/>
          <p:nvPr/>
        </p:nvSpPr>
        <p:spPr>
          <a:xfrm>
            <a:off x="7872983" y="3913632"/>
            <a:ext cx="420624" cy="16459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ectangle 8"/>
          <p:cNvSpPr/>
          <p:nvPr/>
        </p:nvSpPr>
        <p:spPr>
          <a:xfrm>
            <a:off x="8293608" y="3913632"/>
            <a:ext cx="274320" cy="164592"/>
          </a:xfrm>
          <a:prstGeom prst="rect">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Rectangle 9"/>
          <p:cNvSpPr/>
          <p:nvPr/>
        </p:nvSpPr>
        <p:spPr>
          <a:xfrm>
            <a:off x="8567928" y="3913632"/>
            <a:ext cx="576072" cy="16459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Rectangle 10"/>
          <p:cNvSpPr/>
          <p:nvPr/>
        </p:nvSpPr>
        <p:spPr>
          <a:xfrm>
            <a:off x="786384" y="1517904"/>
            <a:ext cx="73152" cy="3822191"/>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 name="Rectangle 11"/>
          <p:cNvSpPr/>
          <p:nvPr/>
        </p:nvSpPr>
        <p:spPr>
          <a:xfrm>
            <a:off x="786384" y="5248656"/>
            <a:ext cx="1078992" cy="7315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TextBox 12"/>
          <p:cNvSpPr txBox="1"/>
          <p:nvPr/>
        </p:nvSpPr>
        <p:spPr>
          <a:xfrm>
            <a:off x="1078992" y="2450592"/>
            <a:ext cx="6812280" cy="749808"/>
          </a:xfrm>
          <a:prstGeom prst="rect">
            <a:avLst/>
          </a:prstGeom>
          <a:noFill/>
        </p:spPr>
        <p:txBody>
          <a:bodyPr wrap="square" lIns="18288" tIns="18288" rIns="18288" bIns="18288" anchor="t">
            <a:spAutoFit/>
          </a:bodyPr>
          <a:lstStyle/>
          <a:p>
            <a:pPr algn="l"/>
            <a:r>
              <a:rPr lang="en-GB" sz="4600" b="1" noProof="0" dirty="0">
                <a:solidFill>
                  <a:srgbClr val="FFFFFE"/>
                </a:solidFill>
                <a:latin typeface="Calibri"/>
              </a:rPr>
              <a:t>Activities</a:t>
            </a:r>
          </a:p>
        </p:txBody>
      </p:sp>
      <p:sp>
        <p:nvSpPr>
          <p:cNvPr id="14" name="TextBox 13"/>
          <p:cNvSpPr txBox="1"/>
          <p:nvPr/>
        </p:nvSpPr>
        <p:spPr>
          <a:xfrm>
            <a:off x="1097280" y="3236976"/>
            <a:ext cx="6537960" cy="438912"/>
          </a:xfrm>
          <a:prstGeom prst="rect">
            <a:avLst/>
          </a:prstGeom>
          <a:noFill/>
        </p:spPr>
        <p:txBody>
          <a:bodyPr wrap="square" lIns="18288" tIns="18288" rIns="18288" bIns="18288" anchor="t">
            <a:spAutoFit/>
          </a:bodyPr>
          <a:lstStyle/>
          <a:p>
            <a:pPr algn="l"/>
            <a:r>
              <a:rPr lang="en-GB" sz="2800" b="1" noProof="0" dirty="0">
                <a:solidFill>
                  <a:srgbClr val="6CC8F4"/>
                </a:solidFill>
                <a:latin typeface="Calibri"/>
              </a:rPr>
              <a:t>(Workbook)</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type="title"/>
          </p:nvPr>
        </p:nvSpPr>
        <p:spPr>
          <a:xfrm>
            <a:off x="2195736" y="2204864"/>
            <a:ext cx="6481762" cy="1758950"/>
          </a:xfrm>
        </p:spPr>
        <p:txBody>
          <a:bodyPr/>
          <a:lstStyle/>
          <a:p>
            <a:pPr algn="ctr">
              <a:buNone/>
            </a:pPr>
            <a:endParaRPr lang="en-GB" sz="3600" b="1" noProof="0" dirty="0">
              <a:latin typeface="+mn-lt"/>
            </a:endParaRPr>
          </a:p>
          <a:p>
            <a:pPr algn="ctr">
              <a:buNone/>
            </a:pPr>
            <a:r>
              <a:rPr lang="en-GB" sz="3600" b="1" noProof="0" dirty="0">
                <a:latin typeface="+mn-lt"/>
              </a:rPr>
              <a:t>Session 3</a:t>
            </a:r>
          </a:p>
          <a:p>
            <a:pPr algn="ctr">
              <a:buNone/>
            </a:pPr>
            <a:endParaRPr lang="en-GB" sz="3600" b="1" noProof="0" dirty="0">
              <a:latin typeface="+mn-lt"/>
            </a:endParaRPr>
          </a:p>
          <a:p>
            <a:pPr algn="ctr">
              <a:buNone/>
            </a:pPr>
            <a:r>
              <a:rPr lang="en-GB" sz="3600" b="1" noProof="0" dirty="0">
                <a:latin typeface="+mn-lt"/>
              </a:rPr>
              <a:t>Managing Change</a:t>
            </a:r>
          </a:p>
        </p:txBody>
      </p:sp>
    </p:spTree>
    <p:extLst>
      <p:ext uri="{BB962C8B-B14F-4D97-AF65-F5344CB8AC3E}">
        <p14:creationId xmlns:p14="http://schemas.microsoft.com/office/powerpoint/2010/main" val="37560345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arallelogram 22">
            <a:extLst>
              <a:ext uri="{FF2B5EF4-FFF2-40B4-BE49-F238E27FC236}">
                <a16:creationId xmlns:a16="http://schemas.microsoft.com/office/drawing/2014/main" id="{CC7FC33A-09C5-F7A9-3743-A4086C0182E5}"/>
              </a:ext>
              <a:ext uri="{C183D7F6-B498-43B3-948B-1728B52AA6E4}">
                <adec:decorative xmlns:adec="http://schemas.microsoft.com/office/drawing/2017/decorative" val="1"/>
              </a:ext>
            </a:extLst>
          </p:cNvPr>
          <p:cNvSpPr/>
          <p:nvPr/>
        </p:nvSpPr>
        <p:spPr>
          <a:xfrm>
            <a:off x="720924" y="4919472"/>
            <a:ext cx="896112" cy="585216"/>
          </a:xfrm>
          <a:prstGeom prst="parallelogram">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5" name="Parallelogram 24">
            <a:extLst>
              <a:ext uri="{FF2B5EF4-FFF2-40B4-BE49-F238E27FC236}">
                <a16:creationId xmlns:a16="http://schemas.microsoft.com/office/drawing/2014/main" id="{4AD06DCD-FEB3-3FF7-AEF6-FAC0928E95B7}"/>
              </a:ext>
              <a:ext uri="{C183D7F6-B498-43B3-948B-1728B52AA6E4}">
                <adec:decorative xmlns:adec="http://schemas.microsoft.com/office/drawing/2017/decorative" val="1"/>
              </a:ext>
            </a:extLst>
          </p:cNvPr>
          <p:cNvSpPr/>
          <p:nvPr/>
        </p:nvSpPr>
        <p:spPr>
          <a:xfrm>
            <a:off x="720924" y="4160520"/>
            <a:ext cx="896112" cy="585216"/>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Parallelogram 26">
            <a:extLst>
              <a:ext uri="{FF2B5EF4-FFF2-40B4-BE49-F238E27FC236}">
                <a16:creationId xmlns:a16="http://schemas.microsoft.com/office/drawing/2014/main" id="{BB1C773D-1C90-67AD-539C-B06A07869261}"/>
              </a:ext>
              <a:ext uri="{C183D7F6-B498-43B3-948B-1728B52AA6E4}">
                <adec:decorative xmlns:adec="http://schemas.microsoft.com/office/drawing/2017/decorative" val="1"/>
              </a:ext>
            </a:extLst>
          </p:cNvPr>
          <p:cNvSpPr/>
          <p:nvPr/>
        </p:nvSpPr>
        <p:spPr>
          <a:xfrm>
            <a:off x="720924" y="3401568"/>
            <a:ext cx="896112" cy="585216"/>
          </a:xfrm>
          <a:prstGeom prst="parallelogram">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1" name="Parallelogram 30">
            <a:extLst>
              <a:ext uri="{FF2B5EF4-FFF2-40B4-BE49-F238E27FC236}">
                <a16:creationId xmlns:a16="http://schemas.microsoft.com/office/drawing/2014/main" id="{621D9946-EC6A-3FE4-955B-BC8AB8DC5CCF}"/>
              </a:ext>
              <a:ext uri="{C183D7F6-B498-43B3-948B-1728B52AA6E4}">
                <adec:decorative xmlns:adec="http://schemas.microsoft.com/office/drawing/2017/decorative" val="1"/>
              </a:ext>
            </a:extLst>
          </p:cNvPr>
          <p:cNvSpPr/>
          <p:nvPr/>
        </p:nvSpPr>
        <p:spPr>
          <a:xfrm>
            <a:off x="720924" y="2458743"/>
            <a:ext cx="970232" cy="688555"/>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ight Triangle 5">
            <a:extLst>
              <a:ext uri="{C183D7F6-B498-43B3-948B-1728B52AA6E4}">
                <adec:decorative xmlns:adec="http://schemas.microsoft.com/office/drawing/2017/decorative" val="1"/>
              </a:ext>
            </a:extLst>
          </p:cNvPr>
          <p:cNvSpPr/>
          <p:nvPr/>
        </p:nvSpPr>
        <p:spPr>
          <a:xfrm>
            <a:off x="6263640" y="960120"/>
            <a:ext cx="2423160" cy="5138928"/>
          </a:xfrm>
          <a:prstGeom prst="rtTriangle">
            <a:avLst/>
          </a:prstGeom>
          <a:solidFill>
            <a:srgbClr val="E8F5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Parallelogram 6">
            <a:extLst>
              <a:ext uri="{C183D7F6-B498-43B3-948B-1728B52AA6E4}">
                <adec:decorative xmlns:adec="http://schemas.microsoft.com/office/drawing/2017/decorative" val="1"/>
              </a:ext>
            </a:extLst>
          </p:cNvPr>
          <p:cNvSpPr/>
          <p:nvPr/>
        </p:nvSpPr>
        <p:spPr>
          <a:xfrm>
            <a:off x="841248" y="4919472"/>
            <a:ext cx="7571231" cy="585216"/>
          </a:xfrm>
          <a:prstGeom prst="parallelogram">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Parallelogram 7">
            <a:extLst>
              <a:ext uri="{C183D7F6-B498-43B3-948B-1728B52AA6E4}">
                <adec:decorative xmlns:adec="http://schemas.microsoft.com/office/drawing/2017/decorative" val="1"/>
              </a:ext>
            </a:extLst>
          </p:cNvPr>
          <p:cNvSpPr/>
          <p:nvPr/>
        </p:nvSpPr>
        <p:spPr>
          <a:xfrm>
            <a:off x="841248" y="4160520"/>
            <a:ext cx="7571231" cy="585216"/>
          </a:xfrm>
          <a:prstGeom prst="parallelogram">
            <a:avLst/>
          </a:prstGeom>
          <a:solidFill>
            <a:srgbClr val="E8F5FD"/>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Parallelogram 8">
            <a:extLst>
              <a:ext uri="{C183D7F6-B498-43B3-948B-1728B52AA6E4}">
                <adec:decorative xmlns:adec="http://schemas.microsoft.com/office/drawing/2017/decorative" val="1"/>
              </a:ext>
            </a:extLst>
          </p:cNvPr>
          <p:cNvSpPr/>
          <p:nvPr/>
        </p:nvSpPr>
        <p:spPr>
          <a:xfrm>
            <a:off x="841248" y="3401568"/>
            <a:ext cx="7571231" cy="585216"/>
          </a:xfrm>
          <a:prstGeom prst="parallelogram">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Parallelogram 10">
            <a:extLst>
              <a:ext uri="{C183D7F6-B498-43B3-948B-1728B52AA6E4}">
                <adec:decorative xmlns:adec="http://schemas.microsoft.com/office/drawing/2017/decorative" val="1"/>
              </a:ext>
            </a:extLst>
          </p:cNvPr>
          <p:cNvSpPr/>
          <p:nvPr/>
        </p:nvSpPr>
        <p:spPr>
          <a:xfrm>
            <a:off x="877824" y="2458743"/>
            <a:ext cx="7571231" cy="688555"/>
          </a:xfrm>
          <a:prstGeom prst="parallelogram">
            <a:avLst/>
          </a:prstGeom>
          <a:solidFill>
            <a:srgbClr val="E8F5FD"/>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Arc 11">
            <a:extLst>
              <a:ext uri="{C183D7F6-B498-43B3-948B-1728B52AA6E4}">
                <adec:decorative xmlns:adec="http://schemas.microsoft.com/office/drawing/2017/decorative" val="1"/>
              </a:ext>
            </a:extLst>
          </p:cNvPr>
          <p:cNvSpPr/>
          <p:nvPr/>
        </p:nvSpPr>
        <p:spPr>
          <a:xfrm>
            <a:off x="6656832" y="1572768"/>
            <a:ext cx="1609344" cy="1609344"/>
          </a:xfrm>
          <a:prstGeom prst="arc">
            <a:avLst/>
          </a:prstGeom>
          <a:noFill/>
          <a:ln w="28575">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Diamond 12">
            <a:extLst>
              <a:ext uri="{C183D7F6-B498-43B3-948B-1728B52AA6E4}">
                <adec:decorative xmlns:adec="http://schemas.microsoft.com/office/drawing/2017/decorative" val="1"/>
              </a:ext>
            </a:extLst>
          </p:cNvPr>
          <p:cNvSpPr/>
          <p:nvPr/>
        </p:nvSpPr>
        <p:spPr>
          <a:xfrm>
            <a:off x="1042593" y="2594892"/>
            <a:ext cx="512064" cy="441539"/>
          </a:xfrm>
          <a:prstGeom prst="diamond">
            <a:avLst/>
          </a:prstGeom>
          <a:solidFill>
            <a:srgbClr val="134A86"/>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700" b="1" i="0" dirty="0">
                <a:solidFill>
                  <a:srgbClr val="FFFFFE"/>
                </a:solidFill>
                <a:latin typeface="Calibri"/>
              </a:rPr>
              <a:t>01</a:t>
            </a:r>
          </a:p>
        </p:txBody>
      </p:sp>
      <p:sp>
        <p:nvSpPr>
          <p:cNvPr id="14" name="Diamond 13">
            <a:extLst>
              <a:ext uri="{C183D7F6-B498-43B3-948B-1728B52AA6E4}">
                <adec:decorative xmlns:adec="http://schemas.microsoft.com/office/drawing/2017/decorative" val="1"/>
              </a:ext>
            </a:extLst>
          </p:cNvPr>
          <p:cNvSpPr/>
          <p:nvPr/>
        </p:nvSpPr>
        <p:spPr>
          <a:xfrm>
            <a:off x="1033271" y="3502152"/>
            <a:ext cx="384048" cy="384048"/>
          </a:xfrm>
          <a:prstGeom prst="diamond">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400" b="1" i="0">
                <a:solidFill>
                  <a:srgbClr val="FFFFFE"/>
                </a:solidFill>
                <a:latin typeface="Calibri"/>
              </a:rPr>
              <a:t>02</a:t>
            </a:r>
          </a:p>
        </p:txBody>
      </p:sp>
      <p:sp>
        <p:nvSpPr>
          <p:cNvPr id="15" name="Diamond 14">
            <a:extLst>
              <a:ext uri="{C183D7F6-B498-43B3-948B-1728B52AA6E4}">
                <adec:decorative xmlns:adec="http://schemas.microsoft.com/office/drawing/2017/decorative" val="1"/>
              </a:ext>
            </a:extLst>
          </p:cNvPr>
          <p:cNvSpPr/>
          <p:nvPr/>
        </p:nvSpPr>
        <p:spPr>
          <a:xfrm>
            <a:off x="1033271" y="4261104"/>
            <a:ext cx="384048" cy="384048"/>
          </a:xfrm>
          <a:prstGeom prst="diamond">
            <a:avLst/>
          </a:prstGeom>
          <a:solidFill>
            <a:srgbClr val="134A86"/>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lang="en-GB" sz="1400" b="1" i="0">
                <a:solidFill>
                  <a:srgbClr val="FFFFFE"/>
                </a:solidFill>
                <a:latin typeface="Calibri"/>
              </a:rPr>
              <a:t>03</a:t>
            </a:r>
          </a:p>
        </p:txBody>
      </p:sp>
      <p:sp>
        <p:nvSpPr>
          <p:cNvPr id="16" name="Diamond 15"/>
          <p:cNvSpPr/>
          <p:nvPr/>
        </p:nvSpPr>
        <p:spPr>
          <a:xfrm>
            <a:off x="1033271" y="5020056"/>
            <a:ext cx="384048" cy="384048"/>
          </a:xfrm>
          <a:prstGeom prst="diamond">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04</a:t>
            </a:r>
          </a:p>
        </p:txBody>
      </p:sp>
      <p:sp>
        <p:nvSpPr>
          <p:cNvPr id="17" name="Rectangle 5"/>
          <p:cNvSpPr txBox="1">
            <a:spLocks noChangeArrowheads="1"/>
          </p:cNvSpPr>
          <p:nvPr/>
        </p:nvSpPr>
        <p:spPr>
          <a:xfrm>
            <a:off x="557784" y="1179576"/>
            <a:ext cx="5989320" cy="548640"/>
          </a:xfrm>
          <a:prstGeom prst="rect">
            <a:avLst/>
          </a:prstGeom>
        </p:spPr>
        <p:txBody>
          <a:bodyPr wrap="square" anchor="ctr">
            <a:noAutofit/>
          </a:bodyPr>
          <a:lstStyle>
            <a:lvl1pPr algn="l" defTabSz="685800" rtl="0" eaLnBrk="1" latinLnBrk="0" hangingPunct="1">
              <a:lnSpc>
                <a:spcPct val="90000"/>
              </a:lnSpc>
              <a:spcBef>
                <a:spcPct val="0"/>
              </a:spcBef>
              <a:buNone/>
              <a:defRPr sz="2550" b="1" kern="1200">
                <a:solidFill>
                  <a:schemeClr val="accent1"/>
                </a:solidFill>
                <a:latin typeface="Calibri" panose="020F0502020204030204" pitchFamily="34" charset="0"/>
                <a:ea typeface="+mj-ea"/>
                <a:cs typeface="Calibri" panose="020F0502020204030204" pitchFamily="34" charset="0"/>
              </a:defRPr>
            </a:lvl1pPr>
          </a:lstStyle>
          <a:p>
            <a:r>
              <a:rPr lang="en-GB" sz="3200">
                <a:solidFill>
                  <a:srgbClr val="134A86"/>
                </a:solidFill>
                <a:latin typeface="Calibri"/>
              </a:rPr>
              <a:t>Learning Outcomes</a:t>
            </a:r>
            <a:endParaRPr lang="en-GB" sz="3200" dirty="0">
              <a:solidFill>
                <a:srgbClr val="134A86"/>
              </a:solidFill>
              <a:latin typeface="Calibri"/>
            </a:endParaRPr>
          </a:p>
        </p:txBody>
      </p:sp>
      <p:sp>
        <p:nvSpPr>
          <p:cNvPr id="18" name="Point note 01"/>
          <p:cNvSpPr txBox="1">
            <a:spLocks noChangeArrowheads="1"/>
          </p:cNvSpPr>
          <p:nvPr/>
        </p:nvSpPr>
        <p:spPr>
          <a:xfrm>
            <a:off x="1834340" y="2577741"/>
            <a:ext cx="6291072" cy="995704"/>
          </a:xfrm>
        </p:spPr>
        <p:txBody>
          <a:bodyPr wrap="square" lIns="36576" tIns="0" rIns="36576"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92000"/>
              </a:lnSpc>
              <a:spcAft>
                <a:spcPts val="5000"/>
              </a:spcAft>
              <a:buNone/>
            </a:pPr>
            <a:r>
              <a:rPr lang="en-GB" sz="2200" b="1" i="0" dirty="0">
                <a:solidFill>
                  <a:srgbClr val="134A86"/>
                </a:solidFill>
                <a:latin typeface="Calibri"/>
              </a:rPr>
              <a:t>Reason/s for change</a:t>
            </a:r>
            <a:br>
              <a:rPr lang="en-GB" dirty="0"/>
            </a:br>
            <a:r>
              <a:rPr lang="en-GB" sz="1500" b="0" i="0" dirty="0">
                <a:solidFill>
                  <a:srgbClr val="082143"/>
                </a:solidFill>
                <a:latin typeface="Calibri"/>
              </a:rPr>
              <a:t>Understand the forces for change in an organisation</a:t>
            </a:r>
          </a:p>
        </p:txBody>
      </p:sp>
      <p:sp>
        <p:nvSpPr>
          <p:cNvPr id="19" name="Point note 02"/>
          <p:cNvSpPr txBox="1">
            <a:spLocks noChangeArrowheads="1"/>
          </p:cNvSpPr>
          <p:nvPr/>
        </p:nvSpPr>
        <p:spPr>
          <a:xfrm>
            <a:off x="1772318" y="3532335"/>
            <a:ext cx="6291072" cy="410488"/>
          </a:xfrm>
        </p:spPr>
        <p:txBody>
          <a:bodyPr wrap="square" lIns="36576" tIns="0" rIns="36576"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Aft>
                <a:spcPts val="3900"/>
              </a:spcAft>
              <a:buNone/>
            </a:pPr>
            <a:r>
              <a:rPr lang="en-GB" sz="2000" b="1" i="0" dirty="0">
                <a:solidFill>
                  <a:srgbClr val="134A86"/>
                </a:solidFill>
                <a:latin typeface="Calibri"/>
              </a:rPr>
              <a:t>Barriers</a:t>
            </a:r>
            <a:r>
              <a:rPr lang="en-GB" sz="2000" b="0" i="0" dirty="0">
                <a:solidFill>
                  <a:srgbClr val="082143"/>
                </a:solidFill>
                <a:latin typeface="Calibri"/>
              </a:rPr>
              <a:t> to implementing change</a:t>
            </a:r>
          </a:p>
        </p:txBody>
      </p:sp>
      <p:sp>
        <p:nvSpPr>
          <p:cNvPr id="20" name="Point note 03"/>
          <p:cNvSpPr txBox="1">
            <a:spLocks noChangeArrowheads="1"/>
          </p:cNvSpPr>
          <p:nvPr/>
        </p:nvSpPr>
        <p:spPr>
          <a:xfrm>
            <a:off x="1783080" y="4270248"/>
            <a:ext cx="6291072" cy="410488"/>
          </a:xfrm>
        </p:spPr>
        <p:txBody>
          <a:bodyPr wrap="square" lIns="36576" tIns="0" rIns="36576"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Aft>
                <a:spcPts val="3900"/>
              </a:spcAft>
              <a:buNone/>
            </a:pPr>
            <a:r>
              <a:rPr lang="en-GB" sz="2000" b="1" i="0" dirty="0">
                <a:solidFill>
                  <a:srgbClr val="134A86"/>
                </a:solidFill>
                <a:latin typeface="Calibri"/>
              </a:rPr>
              <a:t>Key principles</a:t>
            </a:r>
            <a:r>
              <a:rPr lang="en-GB" sz="2000" b="0" i="0" dirty="0">
                <a:solidFill>
                  <a:srgbClr val="082143"/>
                </a:solidFill>
                <a:latin typeface="Calibri"/>
              </a:rPr>
              <a:t> of change management</a:t>
            </a:r>
          </a:p>
        </p:txBody>
      </p:sp>
      <p:sp>
        <p:nvSpPr>
          <p:cNvPr id="21" name="Point note 04"/>
          <p:cNvSpPr txBox="1">
            <a:spLocks noChangeArrowheads="1"/>
          </p:cNvSpPr>
          <p:nvPr/>
        </p:nvSpPr>
        <p:spPr>
          <a:xfrm>
            <a:off x="1783080" y="5020056"/>
            <a:ext cx="6291072" cy="410488"/>
          </a:xfrm>
        </p:spPr>
        <p:txBody>
          <a:bodyPr wrap="square" lIns="36576" tIns="0" rIns="36576"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Aft>
                <a:spcPts val="0"/>
              </a:spcAft>
              <a:buNone/>
            </a:pPr>
            <a:r>
              <a:rPr lang="en-GB" sz="2000" b="1" i="0" dirty="0">
                <a:solidFill>
                  <a:srgbClr val="134A86"/>
                </a:solidFill>
                <a:latin typeface="Calibri"/>
              </a:rPr>
              <a:t>Tools</a:t>
            </a:r>
            <a:r>
              <a:rPr lang="en-GB" sz="2000" b="0" i="0" dirty="0">
                <a:solidFill>
                  <a:srgbClr val="082143"/>
                </a:solidFill>
                <a:latin typeface="Calibri"/>
              </a:rPr>
              <a:t> and techniques</a:t>
            </a:r>
          </a:p>
        </p:txBody>
      </p:sp>
      <p:sp>
        <p:nvSpPr>
          <p:cNvPr id="5" name="Rectangle 4">
            <a:extLst>
              <a:ext uri="{FF2B5EF4-FFF2-40B4-BE49-F238E27FC236}">
                <a16:creationId xmlns:a16="http://schemas.microsoft.com/office/drawing/2014/main" id="{6B9EF6F7-0808-6FB0-AED7-02F852396AAE}"/>
              </a:ext>
              <a:ext uri="{C183D7F6-B498-43B3-948B-1728B52AA6E4}">
                <adec:decorative xmlns:adec="http://schemas.microsoft.com/office/drawing/2017/decorative" val="1"/>
              </a:ext>
            </a:extLst>
          </p:cNvPr>
          <p:cNvSpPr/>
          <p:nvPr/>
        </p:nvSpPr>
        <p:spPr>
          <a:xfrm>
            <a:off x="594360" y="2156991"/>
            <a:ext cx="5303520" cy="32004"/>
          </a:xfrm>
          <a:prstGeom prst="rect">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AC86FCCA-50D5-1694-68B6-21BCE88B7083}"/>
              </a:ext>
              <a:ext uri="{C183D7F6-B498-43B3-948B-1728B52AA6E4}">
                <adec:decorative xmlns:adec="http://schemas.microsoft.com/office/drawing/2017/decorative" val="1"/>
              </a:ext>
            </a:extLst>
          </p:cNvPr>
          <p:cNvSpPr txBox="1">
            <a:spLocks/>
          </p:cNvSpPr>
          <p:nvPr/>
        </p:nvSpPr>
        <p:spPr>
          <a:xfrm>
            <a:off x="594360" y="1737360"/>
            <a:ext cx="5623560" cy="292608"/>
          </a:xfrm>
          <a:prstGeom prst="rect">
            <a:avLst/>
          </a:prstGeom>
          <a:noFill/>
        </p:spPr>
        <p:txBody>
          <a:bodyPr wrap="square" lIns="18288" tIns="0" rIns="18288" bIns="0">
            <a:noAutofit/>
          </a:bodyPr>
          <a:lstStyle/>
          <a:p>
            <a:r>
              <a:rPr lang="en-GB" b="0" i="0" dirty="0">
                <a:solidFill>
                  <a:schemeClr val="tx2">
                    <a:lumMod val="90000"/>
                    <a:lumOff val="10000"/>
                  </a:schemeClr>
                </a:solidFill>
                <a:latin typeface="Calibri"/>
              </a:rPr>
              <a:t>By the end of this session, you will be able to:</a:t>
            </a:r>
          </a:p>
        </p:txBody>
      </p:sp>
    </p:spTree>
    <p:extLst>
      <p:ext uri="{BB962C8B-B14F-4D97-AF65-F5344CB8AC3E}">
        <p14:creationId xmlns:p14="http://schemas.microsoft.com/office/powerpoint/2010/main" val="67273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2051720" y="866797"/>
            <a:ext cx="6923112" cy="535531"/>
          </a:xfrm>
        </p:spPr>
        <p:txBody>
          <a:bodyPr/>
          <a:lstStyle/>
          <a:p>
            <a:pPr eaLnBrk="1" hangingPunct="1">
              <a:defRPr/>
            </a:pPr>
            <a:r>
              <a:rPr lang="en-GB" sz="3200" b="1" noProof="0" dirty="0">
                <a:solidFill>
                  <a:schemeClr val="tx2">
                    <a:lumMod val="90000"/>
                    <a:lumOff val="10000"/>
                  </a:schemeClr>
                </a:solidFill>
                <a:latin typeface="+mn-lt"/>
              </a:rPr>
              <a:t>Reasons for Change (PESTLE)</a:t>
            </a:r>
          </a:p>
        </p:txBody>
      </p:sp>
      <p:sp>
        <p:nvSpPr>
          <p:cNvPr id="7171" name="AutoShape 3"/>
          <p:cNvSpPr>
            <a:spLocks noChangeArrowheads="1"/>
          </p:cNvSpPr>
          <p:nvPr/>
        </p:nvSpPr>
        <p:spPr bwMode="auto">
          <a:xfrm>
            <a:off x="251521" y="1628776"/>
            <a:ext cx="4249043" cy="1368425"/>
          </a:xfrm>
          <a:prstGeom prst="roundRect">
            <a:avLst>
              <a:gd name="adj" fmla="val 16667"/>
            </a:avLst>
          </a:prstGeom>
          <a:solidFill>
            <a:schemeClr val="bg1">
              <a:lumMod val="20000"/>
              <a:lumOff val="80000"/>
            </a:schemeClr>
          </a:solidFill>
          <a:ln w="25400">
            <a:solidFill>
              <a:srgbClr val="000066"/>
            </a:solidFill>
            <a:round/>
            <a:headEnd/>
            <a:tailEnd/>
          </a:ln>
        </p:spPr>
        <p:txBody>
          <a:bodyPr wrap="none" lIns="91425" tIns="45713" rIns="91425" bIns="45713" anchor="ctr"/>
          <a:lstStyle/>
          <a:p>
            <a:pPr algn="ctr"/>
            <a:r>
              <a:rPr lang="en-GB" sz="2400" b="1" noProof="0" dirty="0">
                <a:solidFill>
                  <a:schemeClr val="tx2">
                    <a:lumMod val="90000"/>
                    <a:lumOff val="10000"/>
                  </a:schemeClr>
                </a:solidFill>
                <a:latin typeface="+mn-lt"/>
              </a:rPr>
              <a:t>Political Factors</a:t>
            </a:r>
          </a:p>
        </p:txBody>
      </p:sp>
      <p:sp>
        <p:nvSpPr>
          <p:cNvPr id="7172" name="AutoShape 4"/>
          <p:cNvSpPr>
            <a:spLocks noChangeArrowheads="1"/>
          </p:cNvSpPr>
          <p:nvPr/>
        </p:nvSpPr>
        <p:spPr bwMode="auto">
          <a:xfrm>
            <a:off x="251521" y="3141664"/>
            <a:ext cx="4249043" cy="1368425"/>
          </a:xfrm>
          <a:prstGeom prst="roundRect">
            <a:avLst>
              <a:gd name="adj" fmla="val 16667"/>
            </a:avLst>
          </a:prstGeom>
          <a:solidFill>
            <a:schemeClr val="bg1">
              <a:lumMod val="20000"/>
              <a:lumOff val="80000"/>
            </a:schemeClr>
          </a:solidFill>
          <a:ln w="25400">
            <a:solidFill>
              <a:srgbClr val="000066"/>
            </a:solidFill>
            <a:round/>
            <a:headEnd/>
            <a:tailEnd/>
          </a:ln>
        </p:spPr>
        <p:txBody>
          <a:bodyPr wrap="none" lIns="91425" tIns="45713" rIns="91425" bIns="45713" anchor="ctr"/>
          <a:lstStyle/>
          <a:p>
            <a:pPr algn="ctr"/>
            <a:r>
              <a:rPr lang="en-GB" sz="2400" b="1" noProof="0" dirty="0">
                <a:solidFill>
                  <a:schemeClr val="tx2">
                    <a:lumMod val="90000"/>
                    <a:lumOff val="10000"/>
                  </a:schemeClr>
                </a:solidFill>
                <a:latin typeface="+mn-lt"/>
              </a:rPr>
              <a:t>Sociological Trends</a:t>
            </a:r>
          </a:p>
        </p:txBody>
      </p:sp>
      <p:sp>
        <p:nvSpPr>
          <p:cNvPr id="7173" name="AutoShape 5"/>
          <p:cNvSpPr>
            <a:spLocks noChangeArrowheads="1"/>
          </p:cNvSpPr>
          <p:nvPr/>
        </p:nvSpPr>
        <p:spPr bwMode="auto">
          <a:xfrm>
            <a:off x="251521" y="4652964"/>
            <a:ext cx="4249043" cy="1368425"/>
          </a:xfrm>
          <a:prstGeom prst="roundRect">
            <a:avLst>
              <a:gd name="adj" fmla="val 16667"/>
            </a:avLst>
          </a:prstGeom>
          <a:solidFill>
            <a:schemeClr val="bg1">
              <a:lumMod val="20000"/>
              <a:lumOff val="80000"/>
              <a:alpha val="60000"/>
            </a:schemeClr>
          </a:solidFill>
          <a:ln w="25400">
            <a:solidFill>
              <a:srgbClr val="000066"/>
            </a:solidFill>
            <a:round/>
            <a:headEnd/>
            <a:tailEnd/>
          </a:ln>
        </p:spPr>
        <p:txBody>
          <a:bodyPr wrap="square" lIns="91425" tIns="45713" rIns="91425" bIns="45713" anchor="ctr"/>
          <a:lstStyle/>
          <a:p>
            <a:pPr algn="ctr"/>
            <a:r>
              <a:rPr lang="en-GB" sz="2400" b="1" noProof="0" dirty="0">
                <a:solidFill>
                  <a:schemeClr val="tx2">
                    <a:lumMod val="90000"/>
                    <a:lumOff val="10000"/>
                  </a:schemeClr>
                </a:solidFill>
                <a:latin typeface="+mn-lt"/>
              </a:rPr>
              <a:t>Legislative Requirements</a:t>
            </a:r>
          </a:p>
        </p:txBody>
      </p:sp>
      <p:sp>
        <p:nvSpPr>
          <p:cNvPr id="7174" name="AutoShape 6"/>
          <p:cNvSpPr>
            <a:spLocks noChangeArrowheads="1"/>
          </p:cNvSpPr>
          <p:nvPr/>
        </p:nvSpPr>
        <p:spPr bwMode="auto">
          <a:xfrm>
            <a:off x="4643439" y="1628776"/>
            <a:ext cx="4177034" cy="1368425"/>
          </a:xfrm>
          <a:prstGeom prst="roundRect">
            <a:avLst>
              <a:gd name="adj" fmla="val 16667"/>
            </a:avLst>
          </a:prstGeom>
          <a:solidFill>
            <a:schemeClr val="bg1">
              <a:lumMod val="20000"/>
              <a:lumOff val="80000"/>
            </a:schemeClr>
          </a:solidFill>
          <a:ln w="25400">
            <a:solidFill>
              <a:srgbClr val="000080"/>
            </a:solidFill>
            <a:round/>
            <a:headEnd/>
            <a:tailEnd/>
          </a:ln>
        </p:spPr>
        <p:txBody>
          <a:bodyPr wrap="none" lIns="91425" tIns="45713" rIns="91425" bIns="45713" anchor="ctr"/>
          <a:lstStyle/>
          <a:p>
            <a:pPr algn="ctr"/>
            <a:r>
              <a:rPr lang="en-GB" sz="2400" b="1" noProof="0" dirty="0">
                <a:solidFill>
                  <a:schemeClr val="tx2">
                    <a:lumMod val="90000"/>
                    <a:lumOff val="10000"/>
                  </a:schemeClr>
                </a:solidFill>
                <a:latin typeface="+mn-lt"/>
              </a:rPr>
              <a:t>Economic Influences</a:t>
            </a:r>
          </a:p>
        </p:txBody>
      </p:sp>
      <p:sp>
        <p:nvSpPr>
          <p:cNvPr id="7175" name="AutoShape 7"/>
          <p:cNvSpPr>
            <a:spLocks noChangeArrowheads="1"/>
          </p:cNvSpPr>
          <p:nvPr/>
        </p:nvSpPr>
        <p:spPr bwMode="auto">
          <a:xfrm>
            <a:off x="4643439" y="3141664"/>
            <a:ext cx="4177034" cy="1368425"/>
          </a:xfrm>
          <a:prstGeom prst="roundRect">
            <a:avLst>
              <a:gd name="adj" fmla="val 16667"/>
            </a:avLst>
          </a:prstGeom>
          <a:solidFill>
            <a:schemeClr val="bg1">
              <a:lumMod val="20000"/>
              <a:lumOff val="80000"/>
            </a:schemeClr>
          </a:solidFill>
          <a:ln w="25400">
            <a:solidFill>
              <a:srgbClr val="000066"/>
            </a:solidFill>
            <a:round/>
            <a:headEnd/>
            <a:tailEnd/>
          </a:ln>
        </p:spPr>
        <p:txBody>
          <a:bodyPr wrap="square" lIns="91425" tIns="45713" rIns="91425" bIns="45713" anchor="ctr"/>
          <a:lstStyle/>
          <a:p>
            <a:pPr algn="ctr"/>
            <a:r>
              <a:rPr lang="en-GB" sz="2400" b="1" noProof="0" dirty="0">
                <a:solidFill>
                  <a:schemeClr val="tx2">
                    <a:lumMod val="90000"/>
                    <a:lumOff val="10000"/>
                  </a:schemeClr>
                </a:solidFill>
                <a:latin typeface="+mn-lt"/>
              </a:rPr>
              <a:t>Technological Innovations</a:t>
            </a:r>
          </a:p>
        </p:txBody>
      </p:sp>
      <p:sp>
        <p:nvSpPr>
          <p:cNvPr id="7176" name="AutoShape 8"/>
          <p:cNvSpPr>
            <a:spLocks noChangeArrowheads="1"/>
          </p:cNvSpPr>
          <p:nvPr/>
        </p:nvSpPr>
        <p:spPr bwMode="auto">
          <a:xfrm>
            <a:off x="4643439" y="4652964"/>
            <a:ext cx="4177034" cy="1368425"/>
          </a:xfrm>
          <a:prstGeom prst="roundRect">
            <a:avLst>
              <a:gd name="adj" fmla="val 16667"/>
            </a:avLst>
          </a:prstGeom>
          <a:solidFill>
            <a:schemeClr val="bg1">
              <a:lumMod val="20000"/>
              <a:lumOff val="80000"/>
              <a:alpha val="60000"/>
            </a:schemeClr>
          </a:solidFill>
          <a:ln w="25400">
            <a:solidFill>
              <a:srgbClr val="000066"/>
            </a:solidFill>
            <a:round/>
            <a:headEnd/>
            <a:tailEnd/>
          </a:ln>
        </p:spPr>
        <p:txBody>
          <a:bodyPr wrap="square" lIns="91425" tIns="45713" rIns="91425" bIns="45713" anchor="ctr"/>
          <a:lstStyle/>
          <a:p>
            <a:pPr algn="ctr"/>
            <a:r>
              <a:rPr lang="en-GB" sz="2400" b="1" noProof="0" dirty="0">
                <a:solidFill>
                  <a:schemeClr val="tx2">
                    <a:lumMod val="90000"/>
                    <a:lumOff val="10000"/>
                  </a:schemeClr>
                </a:solidFill>
                <a:latin typeface="+mn-lt"/>
              </a:rPr>
              <a:t>Ecological Requirements</a:t>
            </a:r>
          </a:p>
        </p:txBody>
      </p:sp>
    </p:spTree>
    <p:extLst>
      <p:ext uri="{BB962C8B-B14F-4D97-AF65-F5344CB8AC3E}">
        <p14:creationId xmlns:p14="http://schemas.microsoft.com/office/powerpoint/2010/main" val="337645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7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nimBg="1"/>
      <p:bldP spid="7172" grpId="0" animBg="1"/>
      <p:bldP spid="7173" grpId="0" animBg="1"/>
      <p:bldP spid="7174" grpId="0" animBg="1"/>
      <p:bldP spid="7175" grpId="0" animBg="1"/>
      <p:bldP spid="717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val 20" descr="Light horizontal"/>
          <p:cNvSpPr>
            <a:spLocks noChangeArrowheads="1"/>
          </p:cNvSpPr>
          <p:nvPr/>
        </p:nvSpPr>
        <p:spPr bwMode="auto">
          <a:xfrm>
            <a:off x="7164486" y="2564905"/>
            <a:ext cx="1872208" cy="1944241"/>
          </a:xfrm>
          <a:prstGeom prst="ellipse">
            <a:avLst/>
          </a:prstGeom>
          <a:solidFill>
            <a:srgbClr val="FF6699"/>
          </a:solidFill>
          <a:ln w="9525">
            <a:noFill/>
            <a:round/>
            <a:headEnd/>
            <a:tailEnd/>
          </a:ln>
          <a:effectLst/>
        </p:spPr>
        <p:txBody>
          <a:bodyPr wrap="none" lIns="91425" tIns="45713" rIns="91425" bIns="45713" anchor="ctr"/>
          <a:lstStyle/>
          <a:p>
            <a:pPr algn="ctr"/>
            <a:r>
              <a:rPr lang="en-GB" sz="2400" b="1" noProof="0" dirty="0">
                <a:solidFill>
                  <a:schemeClr val="bg1"/>
                </a:solidFill>
                <a:latin typeface="+mn-lt"/>
              </a:rPr>
              <a:t>Desired</a:t>
            </a:r>
          </a:p>
          <a:p>
            <a:pPr algn="ctr"/>
            <a:r>
              <a:rPr lang="en-GB" sz="2400" b="1" noProof="0" dirty="0">
                <a:solidFill>
                  <a:schemeClr val="bg1"/>
                </a:solidFill>
                <a:latin typeface="+mn-lt"/>
              </a:rPr>
              <a:t>State</a:t>
            </a:r>
          </a:p>
        </p:txBody>
      </p:sp>
      <p:sp>
        <p:nvSpPr>
          <p:cNvPr id="6147" name="Oval 24" descr="Large grid"/>
          <p:cNvSpPr>
            <a:spLocks noChangeArrowheads="1"/>
          </p:cNvSpPr>
          <p:nvPr/>
        </p:nvSpPr>
        <p:spPr bwMode="auto">
          <a:xfrm>
            <a:off x="179487" y="2564905"/>
            <a:ext cx="1872233" cy="1944241"/>
          </a:xfrm>
          <a:prstGeom prst="ellipse">
            <a:avLst/>
          </a:prstGeom>
          <a:solidFill>
            <a:srgbClr val="00B0F0"/>
          </a:solidFill>
          <a:ln w="9525">
            <a:noFill/>
            <a:round/>
            <a:headEnd/>
            <a:tailEnd/>
          </a:ln>
          <a:effectLst/>
        </p:spPr>
        <p:txBody>
          <a:bodyPr wrap="none" lIns="91425" tIns="45713" rIns="91425" bIns="45713" anchor="ctr"/>
          <a:lstStyle/>
          <a:p>
            <a:pPr algn="ctr"/>
            <a:r>
              <a:rPr lang="en-GB" sz="2400" b="1" noProof="0" dirty="0">
                <a:solidFill>
                  <a:schemeClr val="bg1"/>
                </a:solidFill>
                <a:latin typeface="+mn-lt"/>
              </a:rPr>
              <a:t>Current</a:t>
            </a:r>
          </a:p>
          <a:p>
            <a:pPr algn="ctr"/>
            <a:r>
              <a:rPr lang="en-GB" sz="2400" b="1" noProof="0" dirty="0">
                <a:solidFill>
                  <a:schemeClr val="bg1"/>
                </a:solidFill>
                <a:latin typeface="+mn-lt"/>
              </a:rPr>
              <a:t>State</a:t>
            </a:r>
          </a:p>
        </p:txBody>
      </p:sp>
      <p:sp>
        <p:nvSpPr>
          <p:cNvPr id="6148" name="Cloud"/>
          <p:cNvSpPr>
            <a:spLocks noChangeAspect="1" noEditPoints="1" noChangeArrowheads="1"/>
          </p:cNvSpPr>
          <p:nvPr/>
        </p:nvSpPr>
        <p:spPr bwMode="auto">
          <a:xfrm>
            <a:off x="1547665" y="1124745"/>
            <a:ext cx="2562956" cy="1390749"/>
          </a:xfrm>
          <a:custGeom>
            <a:avLst/>
            <a:gdLst>
              <a:gd name="T0" fmla="*/ 6923 w 21600"/>
              <a:gd name="T1" fmla="*/ 623094 h 21600"/>
              <a:gd name="T2" fmla="*/ 1116013 w 21600"/>
              <a:gd name="T3" fmla="*/ 1244860 h 21600"/>
              <a:gd name="T4" fmla="*/ 2230165 w 21600"/>
              <a:gd name="T5" fmla="*/ 623094 h 21600"/>
              <a:gd name="T6" fmla="*/ 1116013 w 21600"/>
              <a:gd name="T7" fmla="*/ 7125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We’re not really clear why we’re doing this</a:t>
            </a:r>
          </a:p>
        </p:txBody>
      </p:sp>
      <p:sp>
        <p:nvSpPr>
          <p:cNvPr id="6149" name="Cloud"/>
          <p:cNvSpPr>
            <a:spLocks noChangeAspect="1" noEditPoints="1" noChangeArrowheads="1"/>
          </p:cNvSpPr>
          <p:nvPr/>
        </p:nvSpPr>
        <p:spPr bwMode="auto">
          <a:xfrm>
            <a:off x="2267745" y="2204865"/>
            <a:ext cx="2101069" cy="1172195"/>
          </a:xfrm>
          <a:custGeom>
            <a:avLst/>
            <a:gdLst>
              <a:gd name="T0" fmla="*/ 5358 w 21600"/>
              <a:gd name="T1" fmla="*/ 481806 h 21600"/>
              <a:gd name="T2" fmla="*/ 863600 w 21600"/>
              <a:gd name="T3" fmla="*/ 962586 h 21600"/>
              <a:gd name="T4" fmla="*/ 1725761 w 21600"/>
              <a:gd name="T5" fmla="*/ 481806 h 21600"/>
              <a:gd name="T6" fmla="*/ 863600 w 21600"/>
              <a:gd name="T7" fmla="*/ 55095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Our culture isn’t ready for this</a:t>
            </a:r>
          </a:p>
        </p:txBody>
      </p:sp>
      <p:sp>
        <p:nvSpPr>
          <p:cNvPr id="6150" name="Cloud"/>
          <p:cNvSpPr>
            <a:spLocks noChangeAspect="1" noEditPoints="1" noChangeArrowheads="1"/>
          </p:cNvSpPr>
          <p:nvPr/>
        </p:nvSpPr>
        <p:spPr bwMode="auto">
          <a:xfrm>
            <a:off x="3923928" y="1124745"/>
            <a:ext cx="2954842" cy="1008484"/>
          </a:xfrm>
          <a:custGeom>
            <a:avLst/>
            <a:gdLst>
              <a:gd name="T0" fmla="*/ 8036 w 21600"/>
              <a:gd name="T1" fmla="*/ 442119 h 21600"/>
              <a:gd name="T2" fmla="*/ 1295400 w 21600"/>
              <a:gd name="T3" fmla="*/ 883295 h 21600"/>
              <a:gd name="T4" fmla="*/ 2588641 w 21600"/>
              <a:gd name="T5" fmla="*/ 442119 h 21600"/>
              <a:gd name="T6" fmla="*/ 1295400 w 21600"/>
              <a:gd name="T7" fmla="*/ 50557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We don’t really have sponsorship</a:t>
            </a:r>
          </a:p>
        </p:txBody>
      </p:sp>
      <p:sp>
        <p:nvSpPr>
          <p:cNvPr id="6151" name="Cloud"/>
          <p:cNvSpPr>
            <a:spLocks noChangeAspect="1" noEditPoints="1" noChangeArrowheads="1"/>
          </p:cNvSpPr>
          <p:nvPr/>
        </p:nvSpPr>
        <p:spPr bwMode="auto">
          <a:xfrm>
            <a:off x="2195736" y="3284984"/>
            <a:ext cx="2664296" cy="1331473"/>
          </a:xfrm>
          <a:custGeom>
            <a:avLst/>
            <a:gdLst>
              <a:gd name="T0" fmla="*/ 6923 w 21600"/>
              <a:gd name="T1" fmla="*/ 589756 h 21600"/>
              <a:gd name="T2" fmla="*/ 1116013 w 21600"/>
              <a:gd name="T3" fmla="*/ 1178256 h 21600"/>
              <a:gd name="T4" fmla="*/ 2230165 w 21600"/>
              <a:gd name="T5" fmla="*/ 589756 h 21600"/>
              <a:gd name="T6" fmla="*/ 1116013 w 21600"/>
              <a:gd name="T7" fmla="*/ 67440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Not sure about my change management role in this</a:t>
            </a:r>
          </a:p>
        </p:txBody>
      </p:sp>
      <p:sp>
        <p:nvSpPr>
          <p:cNvPr id="6152" name="Cloud"/>
          <p:cNvSpPr>
            <a:spLocks noChangeAspect="1" noEditPoints="1" noChangeArrowheads="1"/>
          </p:cNvSpPr>
          <p:nvPr/>
        </p:nvSpPr>
        <p:spPr bwMode="auto">
          <a:xfrm>
            <a:off x="4283969" y="2996952"/>
            <a:ext cx="2636371" cy="1367581"/>
          </a:xfrm>
          <a:custGeom>
            <a:avLst/>
            <a:gdLst>
              <a:gd name="T0" fmla="*/ 6702 w 21600"/>
              <a:gd name="T1" fmla="*/ 560388 h 21600"/>
              <a:gd name="T2" fmla="*/ 1080294 w 21600"/>
              <a:gd name="T3" fmla="*/ 1119582 h 21600"/>
              <a:gd name="T4" fmla="*/ 2158787 w 21600"/>
              <a:gd name="T5" fmla="*/ 560388 h 21600"/>
              <a:gd name="T6" fmla="*/ 1080294 w 21600"/>
              <a:gd name="T7" fmla="*/ 64081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People seem to be resisting for no reason</a:t>
            </a:r>
          </a:p>
        </p:txBody>
      </p:sp>
      <p:sp>
        <p:nvSpPr>
          <p:cNvPr id="6153" name="Cloud"/>
          <p:cNvSpPr>
            <a:spLocks noChangeAspect="1" noEditPoints="1" noChangeArrowheads="1"/>
          </p:cNvSpPr>
          <p:nvPr/>
        </p:nvSpPr>
        <p:spPr bwMode="auto">
          <a:xfrm>
            <a:off x="4716017" y="4077073"/>
            <a:ext cx="2361379" cy="1224061"/>
          </a:xfrm>
          <a:custGeom>
            <a:avLst/>
            <a:gdLst>
              <a:gd name="T0" fmla="*/ 6032 w 21600"/>
              <a:gd name="T1" fmla="*/ 504031 h 21600"/>
              <a:gd name="T2" fmla="*/ 972344 w 21600"/>
              <a:gd name="T3" fmla="*/ 1006989 h 21600"/>
              <a:gd name="T4" fmla="*/ 1943067 w 21600"/>
              <a:gd name="T5" fmla="*/ 504031 h 21600"/>
              <a:gd name="T6" fmla="*/ 972344 w 21600"/>
              <a:gd name="T7" fmla="*/ 57637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The right people aren’t engaged</a:t>
            </a:r>
          </a:p>
        </p:txBody>
      </p:sp>
      <p:sp>
        <p:nvSpPr>
          <p:cNvPr id="6154" name="Cloud"/>
          <p:cNvSpPr>
            <a:spLocks noChangeAspect="1" noEditPoints="1" noChangeArrowheads="1"/>
          </p:cNvSpPr>
          <p:nvPr/>
        </p:nvSpPr>
        <p:spPr bwMode="auto">
          <a:xfrm>
            <a:off x="4211960" y="1988841"/>
            <a:ext cx="2808510" cy="1122983"/>
          </a:xfrm>
          <a:custGeom>
            <a:avLst/>
            <a:gdLst>
              <a:gd name="T0" fmla="*/ 8489 w 21600"/>
              <a:gd name="T1" fmla="*/ 453232 h 21600"/>
              <a:gd name="T2" fmla="*/ 1368425 w 21600"/>
              <a:gd name="T3" fmla="*/ 905498 h 21600"/>
              <a:gd name="T4" fmla="*/ 2734569 w 21600"/>
              <a:gd name="T5" fmla="*/ 453232 h 21600"/>
              <a:gd name="T6" fmla="*/ 1368425 w 21600"/>
              <a:gd name="T7" fmla="*/ 51828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More change! There’s too much going on </a:t>
            </a:r>
          </a:p>
        </p:txBody>
      </p:sp>
      <p:sp>
        <p:nvSpPr>
          <p:cNvPr id="6155" name="Cloud"/>
          <p:cNvSpPr>
            <a:spLocks noChangeAspect="1" noEditPoints="1" noChangeArrowheads="1"/>
          </p:cNvSpPr>
          <p:nvPr/>
        </p:nvSpPr>
        <p:spPr bwMode="auto">
          <a:xfrm>
            <a:off x="3260921" y="5246853"/>
            <a:ext cx="2870163" cy="1151555"/>
          </a:xfrm>
          <a:custGeom>
            <a:avLst/>
            <a:gdLst>
              <a:gd name="T0" fmla="*/ 7372 w 21600"/>
              <a:gd name="T1" fmla="*/ 498475 h 21600"/>
              <a:gd name="T2" fmla="*/ 1188244 w 21600"/>
              <a:gd name="T3" fmla="*/ 995888 h 21600"/>
              <a:gd name="T4" fmla="*/ 2374507 w 21600"/>
              <a:gd name="T5" fmla="*/ 498475 h 21600"/>
              <a:gd name="T6" fmla="*/ 1188244 w 21600"/>
              <a:gd name="T7" fmla="*/ 5700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Our communications aren’t working</a:t>
            </a:r>
          </a:p>
        </p:txBody>
      </p:sp>
      <p:sp>
        <p:nvSpPr>
          <p:cNvPr id="6156" name="Cloud"/>
          <p:cNvSpPr>
            <a:spLocks noChangeAspect="1" noEditPoints="1" noChangeArrowheads="1"/>
          </p:cNvSpPr>
          <p:nvPr/>
        </p:nvSpPr>
        <p:spPr bwMode="auto">
          <a:xfrm>
            <a:off x="1939682" y="4509146"/>
            <a:ext cx="2462770" cy="1079599"/>
          </a:xfrm>
          <a:custGeom>
            <a:avLst/>
            <a:gdLst>
              <a:gd name="T0" fmla="*/ 6032 w 21600"/>
              <a:gd name="T1" fmla="*/ 426244 h 21600"/>
              <a:gd name="T2" fmla="*/ 972344 w 21600"/>
              <a:gd name="T3" fmla="*/ 851580 h 21600"/>
              <a:gd name="T4" fmla="*/ 1943066 w 21600"/>
              <a:gd name="T5" fmla="*/ 426244 h 21600"/>
              <a:gd name="T6" fmla="*/ 972344 w 21600"/>
              <a:gd name="T7" fmla="*/ 4874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C0DE"/>
          </a:solidFill>
          <a:ln w="9525">
            <a:solidFill>
              <a:srgbClr val="000000"/>
            </a:solidFill>
            <a:miter lim="800000"/>
            <a:headEnd/>
            <a:tailEnd/>
          </a:ln>
          <a:effectLst>
            <a:outerShdw dist="107763" dir="2700000" algn="ctr" rotWithShape="0">
              <a:srgbClr val="808080"/>
            </a:outerShdw>
          </a:effectLst>
        </p:spPr>
        <p:txBody>
          <a:bodyPr lIns="91425" tIns="45713" rIns="91425" bIns="45713"/>
          <a:lstStyle/>
          <a:p>
            <a:pPr algn="ctr"/>
            <a:r>
              <a:rPr lang="en-GB" sz="1600" noProof="0" dirty="0">
                <a:latin typeface="Comic Sans MS" pitchFamily="66" charset="0"/>
              </a:rPr>
              <a:t>We’re not organised enough</a:t>
            </a:r>
          </a:p>
        </p:txBody>
      </p:sp>
      <p:sp>
        <p:nvSpPr>
          <p:cNvPr id="6157" name="Text Box 44"/>
          <p:cNvSpPr txBox="1">
            <a:spLocks noChangeArrowheads="1"/>
          </p:cNvSpPr>
          <p:nvPr/>
        </p:nvSpPr>
        <p:spPr bwMode="auto">
          <a:xfrm>
            <a:off x="1547665" y="306806"/>
            <a:ext cx="6912768" cy="584761"/>
          </a:xfrm>
          <a:prstGeom prst="rect">
            <a:avLst/>
          </a:prstGeom>
          <a:noFill/>
          <a:ln w="9525">
            <a:noFill/>
            <a:miter lim="800000"/>
            <a:headEnd/>
            <a:tailEnd/>
          </a:ln>
          <a:effectLst/>
        </p:spPr>
        <p:txBody>
          <a:bodyPr wrap="square" lIns="91425" tIns="45713" rIns="91425" bIns="45713">
            <a:spAutoFit/>
          </a:bodyPr>
          <a:lstStyle/>
          <a:p>
            <a:r>
              <a:rPr lang="en-GB" sz="3200" b="1" noProof="0" dirty="0">
                <a:solidFill>
                  <a:schemeClr val="tx2">
                    <a:lumMod val="90000"/>
                    <a:lumOff val="10000"/>
                  </a:schemeClr>
                </a:solidFill>
                <a:latin typeface="+mn-lt"/>
              </a:rPr>
              <a:t>Barriers to Implementing Change</a:t>
            </a:r>
          </a:p>
        </p:txBody>
      </p:sp>
    </p:spTree>
    <p:extLst>
      <p:ext uri="{BB962C8B-B14F-4D97-AF65-F5344CB8AC3E}">
        <p14:creationId xmlns:p14="http://schemas.microsoft.com/office/powerpoint/2010/main" val="229356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14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9" grpId="0" animBg="1"/>
      <p:bldP spid="6150" grpId="0" animBg="1"/>
      <p:bldP spid="6151" grpId="0" animBg="1"/>
      <p:bldP spid="6152" grpId="0" animBg="1"/>
      <p:bldP spid="6153" grpId="0" animBg="1"/>
      <p:bldP spid="6154" grpId="0" animBg="1"/>
      <p:bldP spid="6155" grpId="0" animBg="1"/>
      <p:bldP spid="615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23528" y="1153842"/>
            <a:ext cx="7886700" cy="1325880"/>
          </a:xfrm>
        </p:spPr>
        <p:txBody>
          <a:bodyPr anchor="ctr">
            <a:normAutofit/>
          </a:bodyPr>
          <a:lstStyle/>
          <a:p>
            <a:r>
              <a:rPr lang="en-GB" sz="3200" b="1" noProof="0" dirty="0"/>
              <a:t>Staff Resistance to Change</a:t>
            </a:r>
            <a:endParaRPr lang="en-GB" sz="3200" noProof="0" dirty="0"/>
          </a:p>
        </p:txBody>
      </p:sp>
      <p:sp>
        <p:nvSpPr>
          <p:cNvPr id="7" name="Content Placeholder 2"/>
          <p:cNvSpPr txBox="1">
            <a:spLocks/>
          </p:cNvSpPr>
          <p:nvPr/>
        </p:nvSpPr>
        <p:spPr>
          <a:xfrm>
            <a:off x="827584" y="2595842"/>
            <a:ext cx="4862532" cy="1325880"/>
          </a:xfrm>
          <a:prstGeom prst="rect">
            <a:avLst/>
          </a:prstGeom>
        </p:spPr>
        <p:txBody>
          <a:bodyPr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buFont typeface="Arial" panose="020B0604020202020204" pitchFamily="34" charset="0"/>
              <a:buNone/>
            </a:pPr>
            <a:r>
              <a:rPr lang="en-GB" sz="2400" kern="1200" noProof="0" dirty="0">
                <a:solidFill>
                  <a:srgbClr val="1B4C87"/>
                </a:solidFill>
              </a:rPr>
              <a:t>Types:</a:t>
            </a:r>
          </a:p>
          <a:p>
            <a:pPr marL="0" lvl="1" defTabSz="914400">
              <a:lnSpc>
                <a:spcPct val="200000"/>
              </a:lnSpc>
            </a:pPr>
            <a:r>
              <a:rPr lang="en-GB" sz="2400" kern="1200" noProof="0" dirty="0">
                <a:solidFill>
                  <a:srgbClr val="1B4C87"/>
                </a:solidFill>
              </a:rPr>
              <a:t>Resistance to the content</a:t>
            </a:r>
          </a:p>
          <a:p>
            <a:pPr marL="0" lvl="1" defTabSz="914400">
              <a:lnSpc>
                <a:spcPct val="200000"/>
              </a:lnSpc>
            </a:pPr>
            <a:r>
              <a:rPr lang="en-GB" sz="2400" kern="1200" noProof="0" dirty="0">
                <a:solidFill>
                  <a:srgbClr val="1B4C87"/>
                </a:solidFill>
              </a:rPr>
              <a:t>Resistance to the process</a:t>
            </a:r>
          </a:p>
        </p:txBody>
      </p:sp>
      <p:pic>
        <p:nvPicPr>
          <p:cNvPr id="8" name="Picture 7" descr="3 Ways Resistance to Change is Good for Business">
            <a:extLst>
              <a:ext uri="{FF2B5EF4-FFF2-40B4-BE49-F238E27FC236}">
                <a16:creationId xmlns:a16="http://schemas.microsoft.com/office/drawing/2014/main" id="{E738D19A-47F8-8563-9CC8-E4370C1CFE74}"/>
              </a:ext>
            </a:extLst>
          </p:cNvPr>
          <p:cNvPicPr>
            <a:picLocks noChangeAspect="1"/>
          </p:cNvPicPr>
          <p:nvPr/>
        </p:nvPicPr>
        <p:blipFill>
          <a:blip r:embed="rId3"/>
          <a:stretch>
            <a:fillRect/>
          </a:stretch>
        </p:blipFill>
        <p:spPr>
          <a:xfrm>
            <a:off x="4983638" y="2204864"/>
            <a:ext cx="4039256" cy="3166777"/>
          </a:xfrm>
          <a:prstGeom prst="rect">
            <a:avLst/>
          </a:prstGeom>
        </p:spPr>
      </p:pic>
      <p:sp>
        <p:nvSpPr>
          <p:cNvPr id="9" name="TextBox 8">
            <a:extLst>
              <a:ext uri="{FF2B5EF4-FFF2-40B4-BE49-F238E27FC236}">
                <a16:creationId xmlns:a16="http://schemas.microsoft.com/office/drawing/2014/main" id="{4F7C6246-A445-07C4-3512-734F1F9C12B1}"/>
              </a:ext>
            </a:extLst>
          </p:cNvPr>
          <p:cNvSpPr txBox="1"/>
          <p:nvPr/>
        </p:nvSpPr>
        <p:spPr>
          <a:xfrm>
            <a:off x="643718" y="5363722"/>
            <a:ext cx="7886700" cy="1200329"/>
          </a:xfrm>
          <a:prstGeom prst="rect">
            <a:avLst/>
          </a:prstGeom>
          <a:noFill/>
        </p:spPr>
        <p:txBody>
          <a:bodyPr wrap="square" rtlCol="0">
            <a:spAutoFit/>
          </a:bodyPr>
          <a:lstStyle/>
          <a:p>
            <a:r>
              <a:rPr lang="en-GB" sz="2400" b="1" noProof="0" dirty="0">
                <a:solidFill>
                  <a:srgbClr val="1B4C87"/>
                </a:solidFill>
              </a:rPr>
              <a:t>Remember: </a:t>
            </a:r>
          </a:p>
          <a:p>
            <a:pPr algn="ctr"/>
            <a:r>
              <a:rPr lang="en-GB" sz="2400" b="1" noProof="0" dirty="0">
                <a:solidFill>
                  <a:srgbClr val="1B4C87"/>
                </a:solidFill>
              </a:rPr>
              <a:t>Regardless of current position and experience, you have responsibilities in respect of change.</a:t>
            </a:r>
            <a:endParaRPr lang="en-GB" sz="2400" noProof="0" dirty="0">
              <a:solidFill>
                <a:srgbClr val="1B4C87"/>
              </a:solidFill>
            </a:endParaRPr>
          </a:p>
        </p:txBody>
      </p:sp>
    </p:spTree>
    <p:extLst>
      <p:ext uri="{BB962C8B-B14F-4D97-AF65-F5344CB8AC3E}">
        <p14:creationId xmlns:p14="http://schemas.microsoft.com/office/powerpoint/2010/main" val="345442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7171">
            <a:extLst>
              <a:ext uri="{C183D7F6-B498-43B3-948B-1728B52AA6E4}">
                <adec:decorative xmlns:adec="http://schemas.microsoft.com/office/drawing/2017/decorative" val="1"/>
              </a:ext>
            </a:extLst>
          </p:cNvPr>
          <p:cNvSpPr/>
          <p:nvPr/>
        </p:nvSpPr>
        <p:spPr>
          <a:xfrm>
            <a:off x="475488" y="1636776"/>
            <a:ext cx="8001000" cy="4617720"/>
          </a:xfrm>
          <a:prstGeom prst="rect">
            <a:avLst/>
          </a:prstGeom>
          <a:no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3" name="Parallelogram 7172">
            <a:extLst>
              <a:ext uri="{C183D7F6-B498-43B3-948B-1728B52AA6E4}">
                <adec:decorative xmlns:adec="http://schemas.microsoft.com/office/drawing/2017/decorative" val="1"/>
              </a:ext>
            </a:extLst>
          </p:cNvPr>
          <p:cNvSpPr/>
          <p:nvPr/>
        </p:nvSpPr>
        <p:spPr>
          <a:xfrm>
            <a:off x="685800" y="1911096"/>
            <a:ext cx="7479792" cy="2651760"/>
          </a:xfrm>
          <a:prstGeom prst="parallelogram">
            <a:avLst/>
          </a:prstGeom>
          <a:solidFill>
            <a:srgbClr val="E8F5FD"/>
          </a:solidFill>
          <a:ln w="1016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4" name="Parallelogram 7173">
            <a:extLst>
              <a:ext uri="{C183D7F6-B498-43B3-948B-1728B52AA6E4}">
                <adec:decorative xmlns:adec="http://schemas.microsoft.com/office/drawing/2017/decorative" val="1"/>
              </a:ext>
            </a:extLst>
          </p:cNvPr>
          <p:cNvSpPr/>
          <p:nvPr/>
        </p:nvSpPr>
        <p:spPr>
          <a:xfrm>
            <a:off x="685800" y="1911096"/>
            <a:ext cx="804672" cy="2651760"/>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5" name="Parallelogram 7174">
            <a:extLst>
              <a:ext uri="{C183D7F6-B498-43B3-948B-1728B52AA6E4}">
                <adec:decorative xmlns:adec="http://schemas.microsoft.com/office/drawing/2017/decorative" val="1"/>
              </a:ext>
            </a:extLst>
          </p:cNvPr>
          <p:cNvSpPr/>
          <p:nvPr/>
        </p:nvSpPr>
        <p:spPr>
          <a:xfrm>
            <a:off x="685800" y="4800600"/>
            <a:ext cx="7479792" cy="749808"/>
          </a:xfrm>
          <a:prstGeom prst="parallelogram">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6" name="Oval 7175">
            <a:extLst>
              <a:ext uri="{C183D7F6-B498-43B3-948B-1728B52AA6E4}">
                <adec:decorative xmlns:adec="http://schemas.microsoft.com/office/drawing/2017/decorative" val="1"/>
              </a:ext>
            </a:extLst>
          </p:cNvPr>
          <p:cNvSpPr/>
          <p:nvPr/>
        </p:nvSpPr>
        <p:spPr>
          <a:xfrm>
            <a:off x="7022592" y="1874519"/>
            <a:ext cx="621792" cy="621792"/>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7" name="Oval 7176">
            <a:extLst>
              <a:ext uri="{C183D7F6-B498-43B3-948B-1728B52AA6E4}">
                <adec:decorative xmlns:adec="http://schemas.microsoft.com/office/drawing/2017/decorative" val="1"/>
              </a:ext>
            </a:extLst>
          </p:cNvPr>
          <p:cNvSpPr/>
          <p:nvPr/>
        </p:nvSpPr>
        <p:spPr>
          <a:xfrm>
            <a:off x="7479792" y="2395728"/>
            <a:ext cx="347472" cy="347472"/>
          </a:xfrm>
          <a:prstGeom prst="ellipse">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8" name="Oval 7177">
            <a:extLst>
              <a:ext uri="{C183D7F6-B498-43B3-948B-1728B52AA6E4}">
                <adec:decorative xmlns:adec="http://schemas.microsoft.com/office/drawing/2017/decorative" val="1"/>
              </a:ext>
            </a:extLst>
          </p:cNvPr>
          <p:cNvSpPr/>
          <p:nvPr/>
        </p:nvSpPr>
        <p:spPr>
          <a:xfrm>
            <a:off x="7059168" y="2926080"/>
            <a:ext cx="493776" cy="493776"/>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9" name="Oval 7178">
            <a:extLst>
              <a:ext uri="{C183D7F6-B498-43B3-948B-1728B52AA6E4}">
                <adec:decorative xmlns:adec="http://schemas.microsoft.com/office/drawing/2017/decorative" val="1"/>
              </a:ext>
            </a:extLst>
          </p:cNvPr>
          <p:cNvSpPr/>
          <p:nvPr/>
        </p:nvSpPr>
        <p:spPr>
          <a:xfrm>
            <a:off x="7498079" y="3547872"/>
            <a:ext cx="310896" cy="310896"/>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0" name="Text Box 4"/>
          <p:cNvSpPr txBox="1">
            <a:spLocks noChangeArrowheads="1"/>
          </p:cNvSpPr>
          <p:nvPr/>
        </p:nvSpPr>
        <p:spPr bwMode="auto">
          <a:xfrm>
            <a:off x="466944" y="725994"/>
            <a:ext cx="6537960" cy="512064"/>
          </a:xfrm>
          <a:prstGeom prst="rect">
            <a:avLst/>
          </a:prstGeom>
          <a:noFill/>
          <a:ln w="9525">
            <a:noFill/>
            <a:miter lim="800000"/>
            <a:headEnd/>
            <a:tailEnd/>
          </a:ln>
          <a:effectLst/>
        </p:spPr>
        <p:txBody>
          <a:bodyPr wrap="square" lIns="91425" tIns="45713" rIns="91425" bIns="45713">
            <a:noAutofit/>
          </a:bodyPr>
          <a:lstStyle/>
          <a:p>
            <a:pPr>
              <a:spcAft>
                <a:spcPts val="0"/>
              </a:spcAft>
            </a:pPr>
            <a:r>
              <a:rPr lang="en-GB" sz="2900" b="1" i="0" dirty="0">
                <a:solidFill>
                  <a:srgbClr val="134A86"/>
                </a:solidFill>
                <a:latin typeface="Calibri"/>
              </a:rPr>
              <a:t>Key Principles of Change Management</a:t>
            </a:r>
          </a:p>
        </p:txBody>
      </p:sp>
      <p:sp>
        <p:nvSpPr>
          <p:cNvPr id="7182" name="Rectangle 7181">
            <a:extLst>
              <a:ext uri="{C183D7F6-B498-43B3-948B-1728B52AA6E4}">
                <adec:decorative xmlns:adec="http://schemas.microsoft.com/office/drawing/2017/decorative" val="1"/>
              </a:ext>
            </a:extLst>
          </p:cNvPr>
          <p:cNvSpPr/>
          <p:nvPr/>
        </p:nvSpPr>
        <p:spPr>
          <a:xfrm>
            <a:off x="475488" y="1307592"/>
            <a:ext cx="1645920" cy="5029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1" name="Text Box 5"/>
          <p:cNvSpPr txBox="1">
            <a:spLocks noChangeArrowheads="1"/>
          </p:cNvSpPr>
          <p:nvPr/>
        </p:nvSpPr>
        <p:spPr bwMode="auto">
          <a:xfrm>
            <a:off x="1700784" y="2092927"/>
            <a:ext cx="6035040" cy="412529"/>
          </a:xfrm>
          <a:prstGeom prst="rect">
            <a:avLst/>
          </a:prstGeom>
          <a:noFill/>
          <a:ln w="9525">
            <a:noFill/>
            <a:miter lim="800000"/>
            <a:headEnd/>
            <a:tailEnd/>
          </a:ln>
          <a:effectLst/>
        </p:spPr>
        <p:txBody>
          <a:bodyPr wrap="square" lIns="27432" tIns="0" rIns="27432" bIns="0" anchor="t">
            <a:noAutofit/>
          </a:bodyPr>
          <a:lstStyle/>
          <a:p>
            <a:pPr marL="457200" indent="-457200">
              <a:lnSpc>
                <a:spcPct val="95000"/>
              </a:lnSpc>
              <a:spcBef>
                <a:spcPts val="0"/>
              </a:spcBef>
              <a:spcAft>
                <a:spcPts val="500"/>
              </a:spcAft>
              <a:buFont typeface="+mj-lt"/>
              <a:buNone/>
            </a:pPr>
            <a:r>
              <a:rPr lang="en-GB" sz="2200" b="1" i="0" dirty="0">
                <a:solidFill>
                  <a:srgbClr val="134A86"/>
                </a:solidFill>
                <a:latin typeface="Calibri"/>
              </a:rPr>
              <a:t>Define the change</a:t>
            </a:r>
          </a:p>
          <a:p>
            <a:pPr>
              <a:lnSpc>
                <a:spcPct val="25000"/>
              </a:lnSpc>
              <a:spcAft>
                <a:spcPts val="4200"/>
              </a:spcAft>
              <a:buNone/>
            </a:pPr>
            <a:endParaRPr lang="en-GB" sz="1420" b="0" i="0" dirty="0">
              <a:solidFill>
                <a:srgbClr val="082143"/>
              </a:solidFill>
              <a:latin typeface="Calibri"/>
            </a:endParaRPr>
          </a:p>
        </p:txBody>
      </p:sp>
      <p:sp>
        <p:nvSpPr>
          <p:cNvPr id="7180" name="Oval 7179"/>
          <p:cNvSpPr/>
          <p:nvPr/>
        </p:nvSpPr>
        <p:spPr>
          <a:xfrm>
            <a:off x="898510" y="2025396"/>
            <a:ext cx="512064" cy="512064"/>
          </a:xfrm>
          <a:prstGeom prst="ellipse">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600" b="1" i="0" dirty="0">
                <a:solidFill>
                  <a:srgbClr val="FFFFFE"/>
                </a:solidFill>
                <a:latin typeface="Calibri"/>
              </a:rPr>
              <a:t>01</a:t>
            </a:r>
          </a:p>
        </p:txBody>
      </p:sp>
      <p:sp>
        <p:nvSpPr>
          <p:cNvPr id="7181" name="Oval 7180"/>
          <p:cNvSpPr/>
          <p:nvPr/>
        </p:nvSpPr>
        <p:spPr>
          <a:xfrm>
            <a:off x="832104" y="4956048"/>
            <a:ext cx="438912" cy="438912"/>
          </a:xfrm>
          <a:prstGeom prst="ellipse">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02</a:t>
            </a:r>
          </a:p>
        </p:txBody>
      </p:sp>
      <p:sp>
        <p:nvSpPr>
          <p:cNvPr id="2" name="Text Box 5">
            <a:extLst>
              <a:ext uri="{FF2B5EF4-FFF2-40B4-BE49-F238E27FC236}">
                <a16:creationId xmlns:a16="http://schemas.microsoft.com/office/drawing/2014/main" id="{3933C4CF-4775-0D89-7E3B-877CBECD408A}"/>
              </a:ext>
            </a:extLst>
          </p:cNvPr>
          <p:cNvSpPr txBox="1">
            <a:spLocks noChangeArrowheads="1"/>
          </p:cNvSpPr>
          <p:nvPr/>
        </p:nvSpPr>
        <p:spPr bwMode="auto">
          <a:xfrm>
            <a:off x="1854615" y="2604390"/>
            <a:ext cx="6035040" cy="1828154"/>
          </a:xfrm>
          <a:prstGeom prst="rect">
            <a:avLst/>
          </a:prstGeom>
          <a:noFill/>
          <a:ln w="9525">
            <a:noFill/>
            <a:miter lim="800000"/>
            <a:headEnd/>
            <a:tailEnd/>
          </a:ln>
          <a:effectLst/>
        </p:spPr>
        <p:txBody>
          <a:bodyPr wrap="square" lIns="27432" tIns="0" rIns="27432" bIns="0" anchor="t">
            <a:noAutofit/>
          </a:bodyPr>
          <a:lstStyle/>
          <a:p>
            <a:pPr>
              <a:lnSpc>
                <a:spcPct val="95000"/>
              </a:lnSpc>
              <a:spcAft>
                <a:spcPts val="100"/>
              </a:spcAft>
              <a:buNone/>
            </a:pPr>
            <a:r>
              <a:rPr lang="en-GB" sz="1600" b="1" i="0" dirty="0">
                <a:solidFill>
                  <a:schemeClr val="tx2">
                    <a:lumMod val="90000"/>
                    <a:lumOff val="10000"/>
                  </a:schemeClr>
                </a:solidFill>
                <a:latin typeface="Calibri"/>
              </a:rPr>
              <a:t>Be clear about:</a:t>
            </a:r>
          </a:p>
          <a:p>
            <a:pPr lvl="1">
              <a:lnSpc>
                <a:spcPct val="88000"/>
              </a:lnSpc>
              <a:spcAft>
                <a:spcPts val="0"/>
              </a:spcAft>
            </a:pPr>
            <a:r>
              <a:rPr lang="en-GB" sz="1420" b="0" i="0" dirty="0">
                <a:solidFill>
                  <a:schemeClr val="tx2">
                    <a:lumMod val="90000"/>
                    <a:lumOff val="10000"/>
                  </a:schemeClr>
                </a:solidFill>
                <a:latin typeface="Calibri"/>
              </a:rPr>
              <a:t>Your vision</a:t>
            </a:r>
          </a:p>
          <a:p>
            <a:pPr lvl="1">
              <a:lnSpc>
                <a:spcPct val="88000"/>
              </a:lnSpc>
              <a:spcAft>
                <a:spcPts val="0"/>
              </a:spcAft>
            </a:pPr>
            <a:r>
              <a:rPr lang="en-GB" sz="1420" b="0" i="0" dirty="0">
                <a:solidFill>
                  <a:schemeClr val="tx2">
                    <a:lumMod val="90000"/>
                    <a:lumOff val="10000"/>
                  </a:schemeClr>
                </a:solidFill>
                <a:latin typeface="Calibri"/>
              </a:rPr>
              <a:t>Where you want to be or reach</a:t>
            </a:r>
          </a:p>
          <a:p>
            <a:pPr lvl="1">
              <a:lnSpc>
                <a:spcPct val="88000"/>
              </a:lnSpc>
              <a:spcAft>
                <a:spcPts val="0"/>
              </a:spcAft>
            </a:pPr>
            <a:r>
              <a:rPr lang="en-GB" sz="1420" b="0" i="0" dirty="0">
                <a:solidFill>
                  <a:schemeClr val="tx2">
                    <a:lumMod val="90000"/>
                    <a:lumOff val="10000"/>
                  </a:schemeClr>
                </a:solidFill>
                <a:latin typeface="Calibri"/>
              </a:rPr>
              <a:t>The outcomes and goals</a:t>
            </a:r>
          </a:p>
          <a:p>
            <a:pPr lvl="1">
              <a:lnSpc>
                <a:spcPct val="88000"/>
              </a:lnSpc>
              <a:spcAft>
                <a:spcPts val="0"/>
              </a:spcAft>
            </a:pPr>
            <a:r>
              <a:rPr lang="en-GB" sz="1420" b="0" i="0" dirty="0">
                <a:solidFill>
                  <a:schemeClr val="tx2">
                    <a:lumMod val="90000"/>
                    <a:lumOff val="10000"/>
                  </a:schemeClr>
                </a:solidFill>
                <a:latin typeface="Calibri"/>
              </a:rPr>
              <a:t>The impact on individuals, teams and organisation</a:t>
            </a:r>
          </a:p>
          <a:p>
            <a:pPr lvl="1">
              <a:lnSpc>
                <a:spcPct val="88000"/>
              </a:lnSpc>
              <a:spcAft>
                <a:spcPts val="0"/>
              </a:spcAft>
            </a:pPr>
            <a:r>
              <a:rPr lang="en-GB" sz="1420" b="0" i="0" dirty="0">
                <a:solidFill>
                  <a:schemeClr val="tx2">
                    <a:lumMod val="90000"/>
                    <a:lumOff val="10000"/>
                  </a:schemeClr>
                </a:solidFill>
                <a:latin typeface="Calibri"/>
              </a:rPr>
              <a:t>The benefits for individuals, teams and organisation</a:t>
            </a:r>
          </a:p>
          <a:p>
            <a:pPr lvl="1">
              <a:lnSpc>
                <a:spcPct val="88000"/>
              </a:lnSpc>
              <a:spcAft>
                <a:spcPts val="0"/>
              </a:spcAft>
            </a:pPr>
            <a:r>
              <a:rPr lang="en-GB" sz="1420" b="0" i="0" dirty="0">
                <a:solidFill>
                  <a:schemeClr val="tx2">
                    <a:lumMod val="90000"/>
                    <a:lumOff val="10000"/>
                  </a:schemeClr>
                </a:solidFill>
                <a:latin typeface="Calibri"/>
              </a:rPr>
              <a:t>Operational benefits</a:t>
            </a:r>
          </a:p>
          <a:p>
            <a:pPr lvl="1">
              <a:lnSpc>
                <a:spcPct val="88000"/>
              </a:lnSpc>
              <a:spcAft>
                <a:spcPts val="0"/>
              </a:spcAft>
            </a:pPr>
            <a:r>
              <a:rPr lang="en-GB" sz="1420" b="0" i="0" dirty="0">
                <a:solidFill>
                  <a:schemeClr val="tx2">
                    <a:lumMod val="90000"/>
                    <a:lumOff val="10000"/>
                  </a:schemeClr>
                </a:solidFill>
                <a:latin typeface="Calibri"/>
              </a:rPr>
              <a:t>Define the risks and barriers</a:t>
            </a:r>
          </a:p>
          <a:p>
            <a:pPr lvl="1">
              <a:lnSpc>
                <a:spcPct val="88000"/>
              </a:lnSpc>
              <a:spcAft>
                <a:spcPts val="0"/>
              </a:spcAft>
            </a:pPr>
            <a:r>
              <a:rPr lang="en-GB" sz="1420" b="0" i="0" dirty="0">
                <a:solidFill>
                  <a:schemeClr val="tx2">
                    <a:lumMod val="90000"/>
                    <a:lumOff val="10000"/>
                  </a:schemeClr>
                </a:solidFill>
                <a:latin typeface="Calibri"/>
              </a:rPr>
              <a:t>Identify communication methods, channels and frequency</a:t>
            </a:r>
          </a:p>
        </p:txBody>
      </p:sp>
      <p:sp>
        <p:nvSpPr>
          <p:cNvPr id="3" name="Text Box 5">
            <a:extLst>
              <a:ext uri="{FF2B5EF4-FFF2-40B4-BE49-F238E27FC236}">
                <a16:creationId xmlns:a16="http://schemas.microsoft.com/office/drawing/2014/main" id="{2FA1F859-6A62-CBB8-4617-6FE7E8F3B88F}"/>
              </a:ext>
            </a:extLst>
          </p:cNvPr>
          <p:cNvSpPr txBox="1">
            <a:spLocks noChangeArrowheads="1"/>
          </p:cNvSpPr>
          <p:nvPr/>
        </p:nvSpPr>
        <p:spPr bwMode="auto">
          <a:xfrm>
            <a:off x="1619497" y="5032450"/>
            <a:ext cx="6035040" cy="512064"/>
          </a:xfrm>
          <a:prstGeom prst="rect">
            <a:avLst/>
          </a:prstGeom>
          <a:noFill/>
          <a:ln w="9525">
            <a:noFill/>
            <a:miter lim="800000"/>
            <a:headEnd/>
            <a:tailEnd/>
          </a:ln>
          <a:effectLst/>
        </p:spPr>
        <p:txBody>
          <a:bodyPr wrap="square" lIns="27432" tIns="0" rIns="27432" bIns="0" anchor="t">
            <a:noAutofit/>
          </a:bodyPr>
          <a:lstStyle/>
          <a:p>
            <a:pPr>
              <a:lnSpc>
                <a:spcPct val="100000"/>
              </a:lnSpc>
              <a:spcAft>
                <a:spcPts val="0"/>
              </a:spcAft>
              <a:buNone/>
            </a:pPr>
            <a:r>
              <a:rPr lang="en-GB" sz="1950" b="1" i="0" dirty="0">
                <a:solidFill>
                  <a:srgbClr val="FFFFFE"/>
                </a:solidFill>
                <a:latin typeface="Calibri"/>
              </a:rPr>
              <a:t>Understand the culture and climate</a:t>
            </a:r>
          </a:p>
        </p:txBody>
      </p:sp>
    </p:spTree>
    <p:extLst>
      <p:ext uri="{BB962C8B-B14F-4D97-AF65-F5344CB8AC3E}">
        <p14:creationId xmlns:p14="http://schemas.microsoft.com/office/powerpoint/2010/main" val="1714065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allAtOnce"/>
      <p:bldP spid="2" grpId="0" uiExpand="1" build="allAtOnce"/>
      <p:bldP spid="3" grpId="0" uiExpand="1" build="allAtOnce"/>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891278" y="1124744"/>
            <a:ext cx="7361443" cy="5521083"/>
          </a:xfrm>
          <a:prstGeom prst="rect">
            <a:avLst/>
          </a:prstGeom>
          <a:noFill/>
          <a:ln w="9525">
            <a:noFill/>
            <a:miter lim="800000"/>
            <a:headEnd/>
            <a:tailEnd/>
          </a:ln>
        </p:spPr>
      </p:pic>
    </p:spTree>
    <p:extLst>
      <p:ext uri="{BB962C8B-B14F-4D97-AF65-F5344CB8AC3E}">
        <p14:creationId xmlns:p14="http://schemas.microsoft.com/office/powerpoint/2010/main" val="15058060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342AD-5CF6-D666-D2FD-30316E445BDC}"/>
            </a:ext>
          </a:extLst>
        </p:cNvPr>
        <p:cNvGrpSpPr/>
        <p:nvPr/>
      </p:nvGrpSpPr>
      <p:grpSpPr>
        <a:xfrm>
          <a:off x="0" y="0"/>
          <a:ext cx="0" cy="0"/>
          <a:chOff x="0" y="0"/>
          <a:chExt cx="0" cy="0"/>
        </a:xfrm>
      </p:grpSpPr>
      <p:sp>
        <p:nvSpPr>
          <p:cNvPr id="7171" name="Rectangle 7170">
            <a:extLst>
              <a:ext uri="{C183D7F6-B498-43B3-948B-1728B52AA6E4}">
                <adec:decorative xmlns:adec="http://schemas.microsoft.com/office/drawing/2017/decorative" val="1"/>
              </a:ext>
            </a:extLst>
          </p:cNvPr>
          <p:cNvSpPr/>
          <p:nvPr/>
        </p:nvSpPr>
        <p:spPr>
          <a:xfrm>
            <a:off x="526455" y="1772816"/>
            <a:ext cx="7818120" cy="4617720"/>
          </a:xfrm>
          <a:prstGeom prst="rect">
            <a:avLst/>
          </a:prstGeom>
          <a:noFill/>
          <a:ln w="1016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7" name="Parallelogram 7176">
            <a:extLst>
              <a:ext uri="{C183D7F6-B498-43B3-948B-1728B52AA6E4}">
                <adec:decorative xmlns:adec="http://schemas.microsoft.com/office/drawing/2017/decorative" val="1"/>
              </a:ext>
            </a:extLst>
          </p:cNvPr>
          <p:cNvSpPr/>
          <p:nvPr/>
        </p:nvSpPr>
        <p:spPr>
          <a:xfrm>
            <a:off x="745911" y="2111144"/>
            <a:ext cx="7424927" cy="749808"/>
          </a:xfrm>
          <a:prstGeom prst="parallelogram">
            <a:avLst/>
          </a:prstGeom>
          <a:solidFill>
            <a:srgbClr val="E8F5FD"/>
          </a:solidFill>
          <a:ln w="1143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GB" b="1" dirty="0">
              <a:solidFill>
                <a:srgbClr val="134A86"/>
              </a:solidFill>
            </a:endParaRPr>
          </a:p>
          <a:p>
            <a:r>
              <a:rPr lang="en-GB" b="1" dirty="0">
                <a:solidFill>
                  <a:srgbClr val="134A86"/>
                </a:solidFill>
              </a:rPr>
              <a:t>    Clarify the roles</a:t>
            </a:r>
            <a:br>
              <a:rPr lang="en-GB" dirty="0"/>
            </a:br>
            <a:r>
              <a:rPr lang="en-GB" dirty="0">
                <a:solidFill>
                  <a:srgbClr val="082143"/>
                </a:solidFill>
              </a:rPr>
              <a:t>Sponsors, stakeholders, agents and champions know their part</a:t>
            </a:r>
          </a:p>
          <a:p>
            <a:pPr algn="ctr"/>
            <a:endParaRPr dirty="0"/>
          </a:p>
        </p:txBody>
      </p:sp>
      <p:sp>
        <p:nvSpPr>
          <p:cNvPr id="7178" name="Parallelogram 7177">
            <a:extLst>
              <a:ext uri="{C183D7F6-B498-43B3-948B-1728B52AA6E4}">
                <adec:decorative xmlns:adec="http://schemas.microsoft.com/office/drawing/2017/decorative" val="1"/>
              </a:ext>
            </a:extLst>
          </p:cNvPr>
          <p:cNvSpPr/>
          <p:nvPr/>
        </p:nvSpPr>
        <p:spPr>
          <a:xfrm>
            <a:off x="745911" y="2111144"/>
            <a:ext cx="786384" cy="749808"/>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0" name="Parallelogram 7179">
            <a:extLst>
              <a:ext uri="{C183D7F6-B498-43B3-948B-1728B52AA6E4}">
                <adec:decorative xmlns:adec="http://schemas.microsoft.com/office/drawing/2017/decorative" val="1"/>
              </a:ext>
            </a:extLst>
          </p:cNvPr>
          <p:cNvSpPr/>
          <p:nvPr/>
        </p:nvSpPr>
        <p:spPr>
          <a:xfrm>
            <a:off x="745911" y="3080408"/>
            <a:ext cx="7424927" cy="749808"/>
          </a:xfrm>
          <a:prstGeom prst="parallelogram">
            <a:avLst/>
          </a:prstGeom>
          <a:solidFill>
            <a:srgbClr val="FFFFFE"/>
          </a:solidFill>
          <a:ln w="1143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endParaRPr lang="en-GB" b="1" dirty="0">
              <a:solidFill>
                <a:srgbClr val="134A86"/>
              </a:solidFill>
            </a:endParaRPr>
          </a:p>
          <a:p>
            <a:r>
              <a:rPr lang="en-GB" b="1" dirty="0">
                <a:solidFill>
                  <a:srgbClr val="134A86"/>
                </a:solidFill>
              </a:rPr>
              <a:t>   Get sponsorship in all levels</a:t>
            </a:r>
            <a:br>
              <a:rPr lang="en-GB" dirty="0"/>
            </a:br>
            <a:r>
              <a:rPr lang="en-GB" dirty="0">
                <a:solidFill>
                  <a:srgbClr val="082143"/>
                </a:solidFill>
              </a:rPr>
              <a:t>Secure visible support, especially from frontline teams</a:t>
            </a:r>
          </a:p>
          <a:p>
            <a:endParaRPr dirty="0"/>
          </a:p>
        </p:txBody>
      </p:sp>
      <p:sp>
        <p:nvSpPr>
          <p:cNvPr id="7181" name="Parallelogram 7180">
            <a:extLst>
              <a:ext uri="{C183D7F6-B498-43B3-948B-1728B52AA6E4}">
                <adec:decorative xmlns:adec="http://schemas.microsoft.com/office/drawing/2017/decorative" val="1"/>
              </a:ext>
            </a:extLst>
          </p:cNvPr>
          <p:cNvSpPr/>
          <p:nvPr/>
        </p:nvSpPr>
        <p:spPr>
          <a:xfrm>
            <a:off x="745911" y="3080408"/>
            <a:ext cx="786384" cy="749808"/>
          </a:xfrm>
          <a:prstGeom prst="parallelogram">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3" name="Parallelogram 7182">
            <a:extLst>
              <a:ext uri="{C183D7F6-B498-43B3-948B-1728B52AA6E4}">
                <adec:decorative xmlns:adec="http://schemas.microsoft.com/office/drawing/2017/decorative" val="1"/>
              </a:ext>
            </a:extLst>
          </p:cNvPr>
          <p:cNvSpPr/>
          <p:nvPr/>
        </p:nvSpPr>
        <p:spPr>
          <a:xfrm>
            <a:off x="745911" y="4049672"/>
            <a:ext cx="7424927" cy="749808"/>
          </a:xfrm>
          <a:prstGeom prst="parallelogram">
            <a:avLst/>
          </a:prstGeom>
          <a:solidFill>
            <a:srgbClr val="E8F5FD"/>
          </a:solidFill>
          <a:ln w="1143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r>
              <a:rPr lang="en-GB" b="1" dirty="0">
                <a:solidFill>
                  <a:srgbClr val="134A86"/>
                </a:solidFill>
              </a:rPr>
              <a:t>   Get organised</a:t>
            </a:r>
            <a:br>
              <a:rPr lang="en-GB" dirty="0"/>
            </a:br>
            <a:r>
              <a:rPr lang="en-GB" dirty="0">
                <a:solidFill>
                  <a:srgbClr val="082143"/>
                </a:solidFill>
              </a:rPr>
              <a:t>Set steering groups, workstreams, milestones and KPIs</a:t>
            </a:r>
          </a:p>
        </p:txBody>
      </p:sp>
      <p:sp>
        <p:nvSpPr>
          <p:cNvPr id="7184" name="Parallelogram 7183">
            <a:extLst>
              <a:ext uri="{C183D7F6-B498-43B3-948B-1728B52AA6E4}">
                <adec:decorative xmlns:adec="http://schemas.microsoft.com/office/drawing/2017/decorative" val="1"/>
              </a:ext>
            </a:extLst>
          </p:cNvPr>
          <p:cNvSpPr/>
          <p:nvPr/>
        </p:nvSpPr>
        <p:spPr>
          <a:xfrm>
            <a:off x="745911" y="4049672"/>
            <a:ext cx="786384" cy="749808"/>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6" name="Parallelogram 7185">
            <a:extLst>
              <a:ext uri="{C183D7F6-B498-43B3-948B-1728B52AA6E4}">
                <adec:decorative xmlns:adec="http://schemas.microsoft.com/office/drawing/2017/decorative" val="1"/>
              </a:ext>
            </a:extLst>
          </p:cNvPr>
          <p:cNvSpPr/>
          <p:nvPr/>
        </p:nvSpPr>
        <p:spPr>
          <a:xfrm>
            <a:off x="745911" y="5018936"/>
            <a:ext cx="7424927" cy="749808"/>
          </a:xfrm>
          <a:prstGeom prst="parallelogram">
            <a:avLst/>
          </a:prstGeom>
          <a:solidFill>
            <a:srgbClr val="FFFFFE"/>
          </a:solidFill>
          <a:ln w="1143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marL="799969" indent="-342844">
              <a:lnSpc>
                <a:spcPct val="15000"/>
              </a:lnSpc>
              <a:spcBef>
                <a:spcPts val="0"/>
              </a:spcBef>
              <a:spcAft>
                <a:spcPts val="0"/>
              </a:spcAft>
              <a:buNone/>
            </a:pPr>
            <a:endParaRPr lang="en-GB" sz="2800" dirty="0">
              <a:solidFill>
                <a:schemeClr val="tx2">
                  <a:lumMod val="90000"/>
                  <a:lumOff val="10000"/>
                </a:schemeClr>
              </a:solidFill>
            </a:endParaRPr>
          </a:p>
          <a:p>
            <a:pPr>
              <a:lnSpc>
                <a:spcPct val="25000"/>
              </a:lnSpc>
              <a:spcAft>
                <a:spcPts val="1900"/>
              </a:spcAft>
              <a:buNone/>
            </a:pPr>
            <a:endParaRPr lang="en-GB" dirty="0">
              <a:solidFill>
                <a:srgbClr val="082143"/>
              </a:solidFill>
            </a:endParaRPr>
          </a:p>
          <a:p>
            <a:pPr>
              <a:lnSpc>
                <a:spcPct val="88000"/>
              </a:lnSpc>
              <a:spcAft>
                <a:spcPts val="0"/>
              </a:spcAft>
              <a:buNone/>
            </a:pPr>
            <a:r>
              <a:rPr lang="en-GB" b="1" dirty="0">
                <a:solidFill>
                  <a:srgbClr val="134A86"/>
                </a:solidFill>
              </a:rPr>
              <a:t>  Get human</a:t>
            </a:r>
            <a:br>
              <a:rPr lang="en-GB" dirty="0"/>
            </a:br>
            <a:r>
              <a:rPr lang="en-GB" dirty="0">
                <a:solidFill>
                  <a:srgbClr val="082143"/>
                </a:solidFill>
              </a:rPr>
              <a:t>Understand reactions and remove resistance to change</a:t>
            </a:r>
          </a:p>
          <a:p>
            <a:endParaRPr dirty="0"/>
          </a:p>
        </p:txBody>
      </p:sp>
      <p:sp>
        <p:nvSpPr>
          <p:cNvPr id="7187" name="Parallelogram 7186">
            <a:extLst>
              <a:ext uri="{C183D7F6-B498-43B3-948B-1728B52AA6E4}">
                <adec:decorative xmlns:adec="http://schemas.microsoft.com/office/drawing/2017/decorative" val="1"/>
              </a:ext>
            </a:extLst>
          </p:cNvPr>
          <p:cNvSpPr/>
          <p:nvPr/>
        </p:nvSpPr>
        <p:spPr>
          <a:xfrm>
            <a:off x="745911" y="5018936"/>
            <a:ext cx="786384" cy="749808"/>
          </a:xfrm>
          <a:prstGeom prst="parallelogram">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0" name="Text Box 4">
            <a:extLst>
              <a:ext uri="{FF2B5EF4-FFF2-40B4-BE49-F238E27FC236}">
                <a16:creationId xmlns:a16="http://schemas.microsoft.com/office/drawing/2014/main" id="{538AB66B-1384-4B47-5376-247EE0F0F815}"/>
              </a:ext>
            </a:extLst>
          </p:cNvPr>
          <p:cNvSpPr txBox="1">
            <a:spLocks noChangeArrowheads="1"/>
          </p:cNvSpPr>
          <p:nvPr/>
        </p:nvSpPr>
        <p:spPr bwMode="auto">
          <a:xfrm>
            <a:off x="403117" y="785824"/>
            <a:ext cx="6629400" cy="502920"/>
          </a:xfrm>
          <a:prstGeom prst="rect">
            <a:avLst/>
          </a:prstGeom>
          <a:noFill/>
          <a:ln w="9525">
            <a:noFill/>
            <a:miter lim="800000"/>
            <a:headEnd/>
            <a:tailEnd/>
          </a:ln>
          <a:effectLst/>
        </p:spPr>
        <p:txBody>
          <a:bodyPr wrap="square" lIns="91425" tIns="45713" rIns="91425" bIns="45713">
            <a:noAutofit/>
          </a:bodyPr>
          <a:lstStyle/>
          <a:p>
            <a:pPr>
              <a:spcAft>
                <a:spcPts val="0"/>
              </a:spcAft>
            </a:pPr>
            <a:r>
              <a:rPr lang="en-GB" sz="2900" b="1" i="0" dirty="0">
                <a:solidFill>
                  <a:srgbClr val="134A86"/>
                </a:solidFill>
                <a:latin typeface="Calibri"/>
              </a:rPr>
              <a:t>Key Principles of Change Management</a:t>
            </a:r>
          </a:p>
        </p:txBody>
      </p:sp>
      <p:sp>
        <p:nvSpPr>
          <p:cNvPr id="7189" name="Rectangle 7188">
            <a:extLst>
              <a:ext uri="{C183D7F6-B498-43B3-948B-1728B52AA6E4}">
                <adec:decorative xmlns:adec="http://schemas.microsoft.com/office/drawing/2017/decorative" val="1"/>
              </a:ext>
            </a:extLst>
          </p:cNvPr>
          <p:cNvSpPr/>
          <p:nvPr/>
        </p:nvSpPr>
        <p:spPr>
          <a:xfrm>
            <a:off x="548341" y="1398472"/>
            <a:ext cx="1645920" cy="5029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9" name="Oval 7178"/>
          <p:cNvSpPr/>
          <p:nvPr/>
        </p:nvSpPr>
        <p:spPr>
          <a:xfrm>
            <a:off x="928791" y="2266592"/>
            <a:ext cx="438912" cy="438912"/>
          </a:xfrm>
          <a:prstGeom prst="ellipse">
            <a:avLst/>
          </a:prstGeom>
          <a:solidFill>
            <a:srgbClr val="134A86"/>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03</a:t>
            </a:r>
          </a:p>
        </p:txBody>
      </p:sp>
      <p:sp>
        <p:nvSpPr>
          <p:cNvPr id="7182" name="Oval 7181"/>
          <p:cNvSpPr/>
          <p:nvPr/>
        </p:nvSpPr>
        <p:spPr>
          <a:xfrm>
            <a:off x="928791" y="3235856"/>
            <a:ext cx="438912" cy="438912"/>
          </a:xfrm>
          <a:prstGeom prst="ellipse">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04</a:t>
            </a:r>
          </a:p>
        </p:txBody>
      </p:sp>
      <p:sp>
        <p:nvSpPr>
          <p:cNvPr id="7185" name="Oval 7184"/>
          <p:cNvSpPr/>
          <p:nvPr/>
        </p:nvSpPr>
        <p:spPr>
          <a:xfrm>
            <a:off x="928791" y="4205120"/>
            <a:ext cx="438912" cy="438912"/>
          </a:xfrm>
          <a:prstGeom prst="ellipse">
            <a:avLst/>
          </a:prstGeom>
          <a:solidFill>
            <a:srgbClr val="134A86"/>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05</a:t>
            </a:r>
          </a:p>
        </p:txBody>
      </p:sp>
      <p:sp>
        <p:nvSpPr>
          <p:cNvPr id="7188" name="Oval 7187"/>
          <p:cNvSpPr/>
          <p:nvPr/>
        </p:nvSpPr>
        <p:spPr>
          <a:xfrm>
            <a:off x="928791" y="5174384"/>
            <a:ext cx="438912" cy="438912"/>
          </a:xfrm>
          <a:prstGeom prst="ellipse">
            <a:avLst/>
          </a:prstGeom>
          <a:solidFill>
            <a:srgbClr val="11A1E0"/>
          </a:solidFill>
          <a:ln w="12700">
            <a:solidFill>
              <a:srgbClr val="FFFFFE"/>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algn="ctr"/>
            <a:r>
              <a:rPr sz="1400" b="1" i="0">
                <a:solidFill>
                  <a:srgbClr val="FFFFFE"/>
                </a:solidFill>
                <a:latin typeface="Calibri"/>
              </a:rPr>
              <a:t>06</a:t>
            </a:r>
          </a:p>
        </p:txBody>
      </p:sp>
      <p:sp>
        <p:nvSpPr>
          <p:cNvPr id="7176" name="Oval 7175">
            <a:extLst>
              <a:ext uri="{C183D7F6-B498-43B3-948B-1728B52AA6E4}">
                <adec:decorative xmlns:adec="http://schemas.microsoft.com/office/drawing/2017/decorative" val="1"/>
              </a:ext>
            </a:extLst>
          </p:cNvPr>
          <p:cNvSpPr/>
          <p:nvPr/>
        </p:nvSpPr>
        <p:spPr>
          <a:xfrm>
            <a:off x="7000407" y="4982360"/>
            <a:ext cx="438912" cy="438912"/>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5" name="Oval 7174">
            <a:extLst>
              <a:ext uri="{C183D7F6-B498-43B3-948B-1728B52AA6E4}">
                <adec:decorative xmlns:adec="http://schemas.microsoft.com/office/drawing/2017/decorative" val="1"/>
              </a:ext>
            </a:extLst>
          </p:cNvPr>
          <p:cNvSpPr/>
          <p:nvPr/>
        </p:nvSpPr>
        <p:spPr>
          <a:xfrm>
            <a:off x="7391144" y="4047952"/>
            <a:ext cx="310896" cy="310896"/>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4" name="Oval 7173">
            <a:extLst>
              <a:ext uri="{C183D7F6-B498-43B3-948B-1728B52AA6E4}">
                <adec:decorative xmlns:adec="http://schemas.microsoft.com/office/drawing/2017/decorative" val="1"/>
              </a:ext>
            </a:extLst>
          </p:cNvPr>
          <p:cNvSpPr/>
          <p:nvPr/>
        </p:nvSpPr>
        <p:spPr>
          <a:xfrm>
            <a:off x="7016240" y="3106680"/>
            <a:ext cx="530352" cy="530352"/>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2" name="Oval 7171">
            <a:extLst>
              <a:ext uri="{C183D7F6-B498-43B3-948B-1728B52AA6E4}">
                <adec:decorative xmlns:adec="http://schemas.microsoft.com/office/drawing/2017/decorative" val="1"/>
              </a:ext>
            </a:extLst>
          </p:cNvPr>
          <p:cNvSpPr/>
          <p:nvPr/>
        </p:nvSpPr>
        <p:spPr>
          <a:xfrm>
            <a:off x="6995160" y="1718662"/>
            <a:ext cx="658368" cy="658368"/>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3" name="Oval 7172">
            <a:extLst>
              <a:ext uri="{C183D7F6-B498-43B3-948B-1728B52AA6E4}">
                <adec:decorative xmlns:adec="http://schemas.microsoft.com/office/drawing/2017/decorative" val="1"/>
              </a:ext>
            </a:extLst>
          </p:cNvPr>
          <p:cNvSpPr/>
          <p:nvPr/>
        </p:nvSpPr>
        <p:spPr>
          <a:xfrm>
            <a:off x="7653528" y="2639776"/>
            <a:ext cx="347472" cy="347472"/>
          </a:xfrm>
          <a:prstGeom prst="ellipse">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00273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7" grpId="0" animBg="1"/>
      <p:bldP spid="7180" grpId="0" animBg="1"/>
      <p:bldP spid="7183" grpId="0" animBg="1"/>
      <p:bldP spid="7186"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The transition or change curve">
            <a:extLst>
              <a:ext uri="{FF2B5EF4-FFF2-40B4-BE49-F238E27FC236}">
                <a16:creationId xmlns:a16="http://schemas.microsoft.com/office/drawing/2014/main" id="{FE1CB3FB-A32B-3ABC-2AFC-6452F8919CB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99592" y="764704"/>
            <a:ext cx="7065268" cy="5708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51712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060EF-F85B-A388-D868-E2FEF81F378D}"/>
            </a:ext>
          </a:extLst>
        </p:cNvPr>
        <p:cNvGrpSpPr/>
        <p:nvPr/>
      </p:nvGrpSpPr>
      <p:grpSpPr>
        <a:xfrm>
          <a:off x="0" y="0"/>
          <a:ext cx="0" cy="0"/>
          <a:chOff x="0" y="0"/>
          <a:chExt cx="0" cy="0"/>
        </a:xfrm>
      </p:grpSpPr>
      <p:sp>
        <p:nvSpPr>
          <p:cNvPr id="7171" name="Rectangle 7170">
            <a:extLst>
              <a:ext uri="{C183D7F6-B498-43B3-948B-1728B52AA6E4}">
                <adec:decorative xmlns:adec="http://schemas.microsoft.com/office/drawing/2017/decorative" val="1"/>
              </a:ext>
            </a:extLst>
          </p:cNvPr>
          <p:cNvSpPr/>
          <p:nvPr/>
        </p:nvSpPr>
        <p:spPr>
          <a:xfrm>
            <a:off x="502920" y="1325880"/>
            <a:ext cx="8046720" cy="4590288"/>
          </a:xfrm>
          <a:prstGeom prst="rect">
            <a:avLst/>
          </a:prstGeom>
          <a:noFill/>
          <a:ln w="1016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2" name="Parallelogram 7171">
            <a:extLst>
              <a:ext uri="{C183D7F6-B498-43B3-948B-1728B52AA6E4}">
                <adec:decorative xmlns:adec="http://schemas.microsoft.com/office/drawing/2017/decorative" val="1"/>
              </a:ext>
            </a:extLst>
          </p:cNvPr>
          <p:cNvSpPr/>
          <p:nvPr/>
        </p:nvSpPr>
        <p:spPr>
          <a:xfrm>
            <a:off x="713232" y="1719072"/>
            <a:ext cx="7498079" cy="1143000"/>
          </a:xfrm>
          <a:prstGeom prst="parallelogram">
            <a:avLst/>
          </a:prstGeom>
          <a:solidFill>
            <a:srgbClr val="E8F5FD"/>
          </a:solidFill>
          <a:ln w="1016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3" name="Parallelogram 7172">
            <a:extLst>
              <a:ext uri="{C183D7F6-B498-43B3-948B-1728B52AA6E4}">
                <adec:decorative xmlns:adec="http://schemas.microsoft.com/office/drawing/2017/decorative" val="1"/>
              </a:ext>
            </a:extLst>
          </p:cNvPr>
          <p:cNvSpPr/>
          <p:nvPr/>
        </p:nvSpPr>
        <p:spPr>
          <a:xfrm>
            <a:off x="713232" y="1719072"/>
            <a:ext cx="932688" cy="1143000"/>
          </a:xfrm>
          <a:prstGeom prst="parallelogram">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4" name="Rounded Rectangle 7173">
            <a:extLst>
              <a:ext uri="{C183D7F6-B498-43B3-948B-1728B52AA6E4}">
                <adec:decorative xmlns:adec="http://schemas.microsoft.com/office/drawing/2017/decorative" val="1"/>
              </a:ext>
            </a:extLst>
          </p:cNvPr>
          <p:cNvSpPr/>
          <p:nvPr/>
        </p:nvSpPr>
        <p:spPr>
          <a:xfrm>
            <a:off x="950976" y="3310128"/>
            <a:ext cx="1874519" cy="1170432"/>
          </a:xfrm>
          <a:prstGeom prst="roundRect">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5" name="Rectangle 7174">
            <a:extLst>
              <a:ext uri="{C183D7F6-B498-43B3-948B-1728B52AA6E4}">
                <adec:decorative xmlns:adec="http://schemas.microsoft.com/office/drawing/2017/decorative" val="1"/>
              </a:ext>
            </a:extLst>
          </p:cNvPr>
          <p:cNvSpPr/>
          <p:nvPr/>
        </p:nvSpPr>
        <p:spPr>
          <a:xfrm>
            <a:off x="950976" y="3310128"/>
            <a:ext cx="1874519" cy="146304"/>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7" name="Rounded Rectangle 7176">
            <a:extLst>
              <a:ext uri="{C183D7F6-B498-43B3-948B-1728B52AA6E4}">
                <adec:decorative xmlns:adec="http://schemas.microsoft.com/office/drawing/2017/decorative" val="1"/>
              </a:ext>
            </a:extLst>
          </p:cNvPr>
          <p:cNvSpPr/>
          <p:nvPr/>
        </p:nvSpPr>
        <p:spPr>
          <a:xfrm>
            <a:off x="3200400" y="3310128"/>
            <a:ext cx="1874519" cy="1170432"/>
          </a:xfrm>
          <a:prstGeom prst="roundRect">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8" name="Rectangle 7177">
            <a:extLst>
              <a:ext uri="{C183D7F6-B498-43B3-948B-1728B52AA6E4}">
                <adec:decorative xmlns:adec="http://schemas.microsoft.com/office/drawing/2017/decorative" val="1"/>
              </a:ext>
            </a:extLst>
          </p:cNvPr>
          <p:cNvSpPr/>
          <p:nvPr/>
        </p:nvSpPr>
        <p:spPr>
          <a:xfrm>
            <a:off x="3200400" y="3310128"/>
            <a:ext cx="1874519" cy="14630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0" name="Rounded Rectangle 7179">
            <a:extLst>
              <a:ext uri="{C183D7F6-B498-43B3-948B-1728B52AA6E4}">
                <adec:decorative xmlns:adec="http://schemas.microsoft.com/office/drawing/2017/decorative" val="1"/>
              </a:ext>
            </a:extLst>
          </p:cNvPr>
          <p:cNvSpPr/>
          <p:nvPr/>
        </p:nvSpPr>
        <p:spPr>
          <a:xfrm>
            <a:off x="5449824" y="3310128"/>
            <a:ext cx="1874519" cy="1170432"/>
          </a:xfrm>
          <a:prstGeom prst="roundRect">
            <a:avLst/>
          </a:prstGeom>
          <a:solidFill>
            <a:srgbClr val="FFFFFE"/>
          </a:solidFill>
          <a:ln w="12700">
            <a:solidFill>
              <a:srgbClr val="C9E4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1" name="Rectangle 7180">
            <a:extLst>
              <a:ext uri="{C183D7F6-B498-43B3-948B-1728B52AA6E4}">
                <adec:decorative xmlns:adec="http://schemas.microsoft.com/office/drawing/2017/decorative" val="1"/>
              </a:ext>
            </a:extLst>
          </p:cNvPr>
          <p:cNvSpPr/>
          <p:nvPr/>
        </p:nvSpPr>
        <p:spPr>
          <a:xfrm>
            <a:off x="5449824" y="3310128"/>
            <a:ext cx="1874519" cy="146304"/>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3" name="Oval 7182">
            <a:extLst>
              <a:ext uri="{C183D7F6-B498-43B3-948B-1728B52AA6E4}">
                <adec:decorative xmlns:adec="http://schemas.microsoft.com/office/drawing/2017/decorative" val="1"/>
              </a:ext>
            </a:extLst>
          </p:cNvPr>
          <p:cNvSpPr/>
          <p:nvPr/>
        </p:nvSpPr>
        <p:spPr>
          <a:xfrm>
            <a:off x="7059168" y="1664208"/>
            <a:ext cx="640080" cy="640080"/>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4" name="Oval 7183">
            <a:extLst>
              <a:ext uri="{C183D7F6-B498-43B3-948B-1728B52AA6E4}">
                <adec:decorative xmlns:adec="http://schemas.microsoft.com/office/drawing/2017/decorative" val="1"/>
              </a:ext>
            </a:extLst>
          </p:cNvPr>
          <p:cNvSpPr/>
          <p:nvPr/>
        </p:nvSpPr>
        <p:spPr>
          <a:xfrm>
            <a:off x="7516368" y="2176272"/>
            <a:ext cx="347472" cy="347472"/>
          </a:xfrm>
          <a:prstGeom prst="ellipse">
            <a:avLst/>
          </a:prstGeom>
          <a:solidFill>
            <a:srgbClr val="6CC8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5" name="Oval 7184">
            <a:extLst>
              <a:ext uri="{C183D7F6-B498-43B3-948B-1728B52AA6E4}">
                <adec:decorative xmlns:adec="http://schemas.microsoft.com/office/drawing/2017/decorative" val="1"/>
              </a:ext>
            </a:extLst>
          </p:cNvPr>
          <p:cNvSpPr/>
          <p:nvPr/>
        </p:nvSpPr>
        <p:spPr>
          <a:xfrm>
            <a:off x="7114032" y="2816352"/>
            <a:ext cx="457200" cy="457200"/>
          </a:xfrm>
          <a:prstGeom prst="ellipse">
            <a:avLst/>
          </a:prstGeom>
          <a:solidFill>
            <a:srgbClr val="C9E4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86" name="Oval 7185">
            <a:extLst>
              <a:ext uri="{C183D7F6-B498-43B3-948B-1728B52AA6E4}">
                <adec:decorative xmlns:adec="http://schemas.microsoft.com/office/drawing/2017/decorative" val="1"/>
              </a:ext>
            </a:extLst>
          </p:cNvPr>
          <p:cNvSpPr/>
          <p:nvPr/>
        </p:nvSpPr>
        <p:spPr>
          <a:xfrm>
            <a:off x="7516368" y="4507992"/>
            <a:ext cx="320040" cy="32004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0" name="Text Box 4">
            <a:extLst>
              <a:ext uri="{FF2B5EF4-FFF2-40B4-BE49-F238E27FC236}">
                <a16:creationId xmlns:a16="http://schemas.microsoft.com/office/drawing/2014/main" id="{406089D0-A731-87FD-B7A2-F850FD175590}"/>
              </a:ext>
            </a:extLst>
          </p:cNvPr>
          <p:cNvSpPr txBox="1">
            <a:spLocks noChangeArrowheads="1"/>
          </p:cNvSpPr>
          <p:nvPr/>
        </p:nvSpPr>
        <p:spPr bwMode="auto">
          <a:xfrm>
            <a:off x="475488" y="603504"/>
            <a:ext cx="6766560" cy="502920"/>
          </a:xfrm>
          <a:prstGeom prst="rect">
            <a:avLst/>
          </a:prstGeom>
          <a:noFill/>
          <a:ln w="9525">
            <a:noFill/>
            <a:miter lim="800000"/>
            <a:headEnd/>
            <a:tailEnd/>
          </a:ln>
          <a:effectLst/>
        </p:spPr>
        <p:txBody>
          <a:bodyPr wrap="square" lIns="91425" tIns="45713" rIns="91425" bIns="45713">
            <a:noAutofit/>
          </a:bodyPr>
          <a:lstStyle/>
          <a:p>
            <a:pPr>
              <a:spcAft>
                <a:spcPts val="0"/>
              </a:spcAft>
            </a:pPr>
            <a:r>
              <a:rPr lang="en-GB" sz="2900" b="1">
                <a:solidFill>
                  <a:srgbClr val="134A86"/>
                </a:solidFill>
                <a:latin typeface="Calibri"/>
              </a:rPr>
              <a:t>Key Principles of Change Management</a:t>
            </a:r>
          </a:p>
        </p:txBody>
      </p:sp>
      <p:sp>
        <p:nvSpPr>
          <p:cNvPr id="7188" name="Rectangle 7187">
            <a:extLst>
              <a:ext uri="{C183D7F6-B498-43B3-948B-1728B52AA6E4}">
                <adec:decorative xmlns:adec="http://schemas.microsoft.com/office/drawing/2017/decorative" val="1"/>
              </a:ext>
            </a:extLst>
          </p:cNvPr>
          <p:cNvSpPr/>
          <p:nvPr/>
        </p:nvSpPr>
        <p:spPr>
          <a:xfrm>
            <a:off x="512064" y="1143000"/>
            <a:ext cx="1664208" cy="5029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 Box 5">
            <a:extLst>
              <a:ext uri="{FF2B5EF4-FFF2-40B4-BE49-F238E27FC236}">
                <a16:creationId xmlns:a16="http://schemas.microsoft.com/office/drawing/2014/main" id="{CB8C1FE6-7153-4B49-E2F0-FCC9E4C49B26}"/>
              </a:ext>
            </a:extLst>
          </p:cNvPr>
          <p:cNvSpPr txBox="1">
            <a:spLocks noChangeArrowheads="1"/>
          </p:cNvSpPr>
          <p:nvPr/>
        </p:nvSpPr>
        <p:spPr bwMode="auto">
          <a:xfrm>
            <a:off x="1728216" y="1860804"/>
            <a:ext cx="5166360" cy="868680"/>
          </a:xfrm>
          <a:prstGeom prst="rect">
            <a:avLst/>
          </a:prstGeom>
          <a:noFill/>
          <a:ln w="9525">
            <a:noFill/>
            <a:miter lim="800000"/>
            <a:headEnd/>
            <a:tailEnd/>
          </a:ln>
          <a:effectLst/>
        </p:spPr>
        <p:txBody>
          <a:bodyPr wrap="square" lIns="73152" tIns="27432" rIns="73152" bIns="27432" anchor="ctr">
            <a:noAutofit/>
          </a:bodyPr>
          <a:lstStyle/>
          <a:p>
            <a:pPr marL="457125" lvl="1" algn="l">
              <a:spcBef>
                <a:spcPts val="0"/>
              </a:spcBef>
            </a:pPr>
            <a:r>
              <a:rPr lang="en-GB" sz="2600" b="1" dirty="0">
                <a:solidFill>
                  <a:srgbClr val="134A86"/>
                </a:solidFill>
                <a:latin typeface="Calibri"/>
              </a:rPr>
              <a:t>Measure, report and review</a:t>
            </a:r>
            <a:endParaRPr lang="en-GB" sz="2400" noProof="0" dirty="0">
              <a:solidFill>
                <a:schemeClr val="tx2">
                  <a:lumMod val="90000"/>
                  <a:lumOff val="10000"/>
                </a:schemeClr>
              </a:solidFill>
              <a:latin typeface="+mn-lt"/>
            </a:endParaRPr>
          </a:p>
        </p:txBody>
      </p:sp>
      <p:sp>
        <p:nvSpPr>
          <p:cNvPr id="7176" name="TextBox 7175"/>
          <p:cNvSpPr txBox="1"/>
          <p:nvPr/>
        </p:nvSpPr>
        <p:spPr>
          <a:xfrm>
            <a:off x="1078992" y="3547872"/>
            <a:ext cx="1618488" cy="713232"/>
          </a:xfrm>
          <a:prstGeom prst="rect">
            <a:avLst/>
          </a:prstGeom>
          <a:noFill/>
        </p:spPr>
        <p:txBody>
          <a:bodyPr wrap="square" lIns="73152" tIns="27432" rIns="73152" bIns="27432" anchor="ctr">
            <a:noAutofit/>
          </a:bodyPr>
          <a:lstStyle/>
          <a:p>
            <a:pPr algn="ctr"/>
            <a:r>
              <a:rPr lang="en-GB" sz="1600" b="1" dirty="0">
                <a:solidFill>
                  <a:srgbClr val="082143"/>
                </a:solidFill>
              </a:rPr>
              <a:t>Outcomes</a:t>
            </a:r>
            <a:endParaRPr sz="1600" b="1" dirty="0">
              <a:solidFill>
                <a:srgbClr val="082143"/>
              </a:solidFill>
              <a:latin typeface="Calibri"/>
            </a:endParaRPr>
          </a:p>
        </p:txBody>
      </p:sp>
      <p:sp>
        <p:nvSpPr>
          <p:cNvPr id="7179" name="TextBox 7178"/>
          <p:cNvSpPr txBox="1"/>
          <p:nvPr/>
        </p:nvSpPr>
        <p:spPr>
          <a:xfrm>
            <a:off x="3328416" y="3547872"/>
            <a:ext cx="1618488" cy="713232"/>
          </a:xfrm>
          <a:prstGeom prst="rect">
            <a:avLst/>
          </a:prstGeom>
          <a:noFill/>
        </p:spPr>
        <p:txBody>
          <a:bodyPr wrap="square" lIns="73152" tIns="27432" rIns="73152" bIns="27432" anchor="ctr">
            <a:noAutofit/>
          </a:bodyPr>
          <a:lstStyle/>
          <a:p>
            <a:pPr algn="ctr"/>
            <a:r>
              <a:rPr sz="1600" b="1" dirty="0">
                <a:solidFill>
                  <a:srgbClr val="082143"/>
                </a:solidFill>
                <a:latin typeface="Calibri"/>
              </a:rPr>
              <a:t>Communication </a:t>
            </a:r>
            <a:r>
              <a:rPr lang="en-GB" sz="1600" b="1" dirty="0">
                <a:solidFill>
                  <a:srgbClr val="082143"/>
                </a:solidFill>
                <a:latin typeface="Calibri"/>
              </a:rPr>
              <a:t>Strategy</a:t>
            </a:r>
            <a:endParaRPr sz="1600" b="1" dirty="0">
              <a:solidFill>
                <a:srgbClr val="082143"/>
              </a:solidFill>
              <a:latin typeface="Calibri"/>
            </a:endParaRPr>
          </a:p>
        </p:txBody>
      </p:sp>
      <p:sp>
        <p:nvSpPr>
          <p:cNvPr id="7182" name="TextBox 7181"/>
          <p:cNvSpPr txBox="1"/>
          <p:nvPr/>
        </p:nvSpPr>
        <p:spPr>
          <a:xfrm>
            <a:off x="5577840" y="3547872"/>
            <a:ext cx="1618488" cy="713232"/>
          </a:xfrm>
          <a:prstGeom prst="rect">
            <a:avLst/>
          </a:prstGeom>
          <a:noFill/>
        </p:spPr>
        <p:txBody>
          <a:bodyPr wrap="square" lIns="73152" tIns="27432" rIns="73152" bIns="27432" anchor="ctr">
            <a:noAutofit/>
          </a:bodyPr>
          <a:lstStyle/>
          <a:p>
            <a:pPr algn="ctr"/>
            <a:r>
              <a:rPr sz="1600" b="1" dirty="0">
                <a:solidFill>
                  <a:srgbClr val="082143"/>
                </a:solidFill>
                <a:latin typeface="Calibri"/>
              </a:rPr>
              <a:t>Methods </a:t>
            </a:r>
            <a:r>
              <a:rPr lang="en-GB" sz="1600" b="1" dirty="0">
                <a:solidFill>
                  <a:srgbClr val="082143"/>
                </a:solidFill>
                <a:latin typeface="Calibri"/>
              </a:rPr>
              <a:t>U</a:t>
            </a:r>
            <a:r>
              <a:rPr sz="1600" b="1" dirty="0">
                <a:solidFill>
                  <a:srgbClr val="082143"/>
                </a:solidFill>
                <a:latin typeface="Calibri"/>
              </a:rPr>
              <a:t>sed</a:t>
            </a:r>
          </a:p>
        </p:txBody>
      </p:sp>
      <p:sp>
        <p:nvSpPr>
          <p:cNvPr id="7187" name="Oval 7186"/>
          <p:cNvSpPr/>
          <p:nvPr/>
        </p:nvSpPr>
        <p:spPr>
          <a:xfrm>
            <a:off x="878677" y="2010481"/>
            <a:ext cx="548640" cy="548640"/>
          </a:xfrm>
          <a:prstGeom prst="ellipse">
            <a:avLst/>
          </a:prstGeom>
          <a:solidFill>
            <a:srgbClr val="11A1E0"/>
          </a:solidFill>
          <a:ln w="15240">
            <a:solidFill>
              <a:srgbClr val="FFFFFE"/>
            </a:solidFill>
          </a:ln>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noAutofit/>
          </a:bodyPr>
          <a:lstStyle/>
          <a:p>
            <a:pPr algn="ctr"/>
            <a:r>
              <a:rPr sz="1600" b="1">
                <a:solidFill>
                  <a:srgbClr val="FFFFFE"/>
                </a:solidFill>
                <a:latin typeface="Calibri"/>
              </a:rPr>
              <a:t>07</a:t>
            </a:r>
          </a:p>
        </p:txBody>
      </p:sp>
      <p:sp>
        <p:nvSpPr>
          <p:cNvPr id="7189" name="TextBox 7188"/>
          <p:cNvSpPr txBox="1"/>
          <p:nvPr/>
        </p:nvSpPr>
        <p:spPr>
          <a:xfrm>
            <a:off x="981556" y="4919472"/>
            <a:ext cx="6903720" cy="694944"/>
          </a:xfrm>
          <a:prstGeom prst="rect">
            <a:avLst/>
          </a:prstGeom>
          <a:noFill/>
        </p:spPr>
        <p:txBody>
          <a:bodyPr wrap="square" lIns="73152" tIns="27432" rIns="73152" bIns="27432" anchor="ctr">
            <a:noAutofit/>
          </a:bodyPr>
          <a:lstStyle/>
          <a:p>
            <a:pPr algn="ctr"/>
            <a:r>
              <a:rPr sz="2400" b="0" dirty="0">
                <a:solidFill>
                  <a:schemeClr val="tx2">
                    <a:lumMod val="90000"/>
                    <a:lumOff val="10000"/>
                  </a:schemeClr>
                </a:solidFill>
                <a:latin typeface="Calibri"/>
              </a:rPr>
              <a:t>Close the loop by checking outcomes, communication and methods</a:t>
            </a:r>
            <a:r>
              <a:rPr lang="en-GB" sz="2400" b="0" dirty="0">
                <a:solidFill>
                  <a:schemeClr val="tx2">
                    <a:lumMod val="90000"/>
                    <a:lumOff val="10000"/>
                  </a:schemeClr>
                </a:solidFill>
                <a:latin typeface="Calibri"/>
              </a:rPr>
              <a:t>, </a:t>
            </a:r>
            <a:r>
              <a:rPr sz="2400" b="0" dirty="0">
                <a:solidFill>
                  <a:schemeClr val="tx2">
                    <a:lumMod val="90000"/>
                    <a:lumOff val="10000"/>
                  </a:schemeClr>
                </a:solidFill>
                <a:latin typeface="Calibri"/>
              </a:rPr>
              <a:t>then adjust the change plan.</a:t>
            </a:r>
          </a:p>
        </p:txBody>
      </p:sp>
    </p:spTree>
    <p:extLst>
      <p:ext uri="{BB962C8B-B14F-4D97-AF65-F5344CB8AC3E}">
        <p14:creationId xmlns:p14="http://schemas.microsoft.com/office/powerpoint/2010/main" val="23875363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851920" y="1772816"/>
            <a:ext cx="7794802" cy="675672"/>
          </a:xfrm>
        </p:spPr>
        <p:txBody>
          <a:bodyPr anchor="ctr">
            <a:normAutofit/>
          </a:bodyPr>
          <a:lstStyle/>
          <a:p>
            <a:r>
              <a:rPr lang="en-GB" sz="3600" b="1" noProof="0" dirty="0">
                <a:effectLst/>
              </a:rPr>
              <a:t>Tools</a:t>
            </a:r>
          </a:p>
        </p:txBody>
      </p:sp>
      <p:graphicFrame>
        <p:nvGraphicFramePr>
          <p:cNvPr id="35845" name="Rectangle 3">
            <a:extLst>
              <a:ext uri="{FF2B5EF4-FFF2-40B4-BE49-F238E27FC236}">
                <a16:creationId xmlns:a16="http://schemas.microsoft.com/office/drawing/2014/main" id="{86E1BE0F-203C-4122-2AD3-6AED481EB914}"/>
              </a:ext>
            </a:extLst>
          </p:cNvPr>
          <p:cNvGraphicFramePr>
            <a:graphicFrameLocks noGrp="1"/>
          </p:cNvGraphicFramePr>
          <p:nvPr>
            <p:ph type="tbl" sz="quarter" idx="13"/>
            <p:extLst>
              <p:ext uri="{D42A27DB-BD31-4B8C-83A1-F6EECF244321}">
                <p14:modId xmlns:p14="http://schemas.microsoft.com/office/powerpoint/2010/main" val="104021336"/>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49810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7D00C-781D-4EC5-3458-841227721E7C}"/>
            </a:ext>
          </a:extLst>
        </p:cNvPr>
        <p:cNvGrpSpPr/>
        <p:nvPr/>
      </p:nvGrpSpPr>
      <p:grpSpPr>
        <a:xfrm>
          <a:off x="0" y="0"/>
          <a:ext cx="0" cy="0"/>
          <a:chOff x="0" y="0"/>
          <a:chExt cx="0" cy="0"/>
        </a:xfrm>
      </p:grpSpPr>
      <p:sp>
        <p:nvSpPr>
          <p:cNvPr id="8194" name="Rectangle 2"/>
          <p:cNvSpPr txBox="1">
            <a:spLocks noChangeArrowheads="1"/>
          </p:cNvSpPr>
          <p:nvPr/>
        </p:nvSpPr>
        <p:spPr>
          <a:xfrm>
            <a:off x="320530" y="592151"/>
            <a:ext cx="6707188" cy="534988"/>
          </a:xfrm>
          <a:prstGeom prst="rect">
            <a:avLst/>
          </a:prstGeom>
          <a:noFill/>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3200" b="1" noProof="0" dirty="0">
                <a:solidFill>
                  <a:schemeClr val="tx2">
                    <a:lumMod val="90000"/>
                    <a:lumOff val="10000"/>
                  </a:schemeClr>
                </a:solidFill>
                <a:latin typeface="+mn-lt"/>
              </a:rPr>
              <a:t>SWOT Analysis</a:t>
            </a:r>
          </a:p>
        </p:txBody>
      </p:sp>
      <p:sp>
        <p:nvSpPr>
          <p:cNvPr id="8195" name="Rectangle 14"/>
          <p:cNvSpPr>
            <a:spLocks noChangeArrowheads="1"/>
          </p:cNvSpPr>
          <p:nvPr/>
        </p:nvSpPr>
        <p:spPr bwMode="auto">
          <a:xfrm>
            <a:off x="2267745" y="1412777"/>
            <a:ext cx="2339975" cy="2339975"/>
          </a:xfrm>
          <a:prstGeom prst="rect">
            <a:avLst/>
          </a:prstGeom>
          <a:solidFill>
            <a:schemeClr val="accent1">
              <a:lumMod val="40000"/>
              <a:lumOff val="60000"/>
            </a:schemeClr>
          </a:solidFill>
          <a:ln w="9525">
            <a:noFill/>
            <a:miter lim="800000"/>
            <a:headEnd/>
            <a:tailEnd/>
          </a:ln>
        </p:spPr>
        <p:txBody>
          <a:bodyPr wrap="none" lIns="91425" tIns="45713" rIns="91425" bIns="45713" anchor="ctr"/>
          <a:lstStyle/>
          <a:p>
            <a:pPr algn="ctr"/>
            <a:r>
              <a:rPr lang="en-GB" sz="18000" b="1" noProof="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a:t>
            </a:r>
          </a:p>
        </p:txBody>
      </p:sp>
      <p:sp>
        <p:nvSpPr>
          <p:cNvPr id="8197" name="Rectangle 16"/>
          <p:cNvSpPr>
            <a:spLocks noChangeArrowheads="1"/>
          </p:cNvSpPr>
          <p:nvPr/>
        </p:nvSpPr>
        <p:spPr bwMode="auto">
          <a:xfrm>
            <a:off x="4644009" y="1412777"/>
            <a:ext cx="2339975" cy="2339975"/>
          </a:xfrm>
          <a:prstGeom prst="rect">
            <a:avLst/>
          </a:prstGeom>
          <a:solidFill>
            <a:srgbClr val="FFC000"/>
          </a:solidFill>
          <a:ln w="9525">
            <a:noFill/>
            <a:miter lim="800000"/>
            <a:headEnd/>
            <a:tailEnd/>
          </a:ln>
        </p:spPr>
        <p:txBody>
          <a:bodyPr wrap="none" lIns="91425" tIns="45713" rIns="91425" bIns="45713" anchor="ctr"/>
          <a:lstStyle/>
          <a:p>
            <a:pPr algn="ctr"/>
            <a:r>
              <a:rPr lang="en-GB" sz="18000" b="1" noProof="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W</a:t>
            </a:r>
          </a:p>
        </p:txBody>
      </p:sp>
      <p:sp>
        <p:nvSpPr>
          <p:cNvPr id="8199" name="Rectangle 18"/>
          <p:cNvSpPr>
            <a:spLocks noChangeArrowheads="1"/>
          </p:cNvSpPr>
          <p:nvPr/>
        </p:nvSpPr>
        <p:spPr bwMode="auto">
          <a:xfrm>
            <a:off x="2267745" y="3789041"/>
            <a:ext cx="2339975" cy="2339975"/>
          </a:xfrm>
          <a:prstGeom prst="rect">
            <a:avLst/>
          </a:prstGeom>
          <a:solidFill>
            <a:srgbClr val="00B050"/>
          </a:solidFill>
          <a:ln w="9525">
            <a:noFill/>
            <a:miter lim="800000"/>
            <a:headEnd/>
            <a:tailEnd/>
          </a:ln>
        </p:spPr>
        <p:txBody>
          <a:bodyPr wrap="none" lIns="91425" tIns="45713" rIns="91425" bIns="45713" anchor="ctr"/>
          <a:lstStyle/>
          <a:p>
            <a:pPr algn="ctr"/>
            <a:r>
              <a:rPr lang="en-GB" sz="18000" b="1" noProof="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O</a:t>
            </a:r>
          </a:p>
        </p:txBody>
      </p:sp>
      <p:sp>
        <p:nvSpPr>
          <p:cNvPr id="8201" name="Rectangle 20"/>
          <p:cNvSpPr>
            <a:spLocks noChangeArrowheads="1"/>
          </p:cNvSpPr>
          <p:nvPr/>
        </p:nvSpPr>
        <p:spPr bwMode="auto">
          <a:xfrm>
            <a:off x="4644009" y="3789041"/>
            <a:ext cx="2339975" cy="2339975"/>
          </a:xfrm>
          <a:prstGeom prst="rect">
            <a:avLst/>
          </a:prstGeom>
          <a:solidFill>
            <a:srgbClr val="FF0000"/>
          </a:solidFill>
          <a:ln w="9525">
            <a:noFill/>
            <a:miter lim="800000"/>
            <a:headEnd/>
            <a:tailEnd/>
          </a:ln>
        </p:spPr>
        <p:txBody>
          <a:bodyPr wrap="none" lIns="91425" tIns="45713" rIns="91425" bIns="45713" anchor="ctr"/>
          <a:lstStyle/>
          <a:p>
            <a:pPr algn="ctr"/>
            <a:r>
              <a:rPr lang="en-GB" sz="18000" b="1" noProof="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a:t>
            </a:r>
          </a:p>
        </p:txBody>
      </p:sp>
      <p:sp>
        <p:nvSpPr>
          <p:cNvPr id="12" name="TextBox 11"/>
          <p:cNvSpPr txBox="1"/>
          <p:nvPr/>
        </p:nvSpPr>
        <p:spPr>
          <a:xfrm>
            <a:off x="2962772" y="6218866"/>
            <a:ext cx="3744416" cy="461651"/>
          </a:xfrm>
          <a:prstGeom prst="rect">
            <a:avLst/>
          </a:prstGeom>
          <a:noFill/>
        </p:spPr>
        <p:txBody>
          <a:bodyPr wrap="square" lIns="91425" tIns="45713" rIns="91425" bIns="45713" rtlCol="0">
            <a:spAutoFit/>
          </a:bodyPr>
          <a:lstStyle/>
          <a:p>
            <a:r>
              <a:rPr lang="en-GB" sz="2400" b="1" noProof="0" dirty="0">
                <a:solidFill>
                  <a:schemeClr val="tx2">
                    <a:lumMod val="90000"/>
                    <a:lumOff val="10000"/>
                  </a:schemeClr>
                </a:solidFill>
                <a:latin typeface="+mn-lt"/>
              </a:rPr>
              <a:t>Internal and/or external</a:t>
            </a:r>
          </a:p>
        </p:txBody>
      </p:sp>
      <p:sp>
        <p:nvSpPr>
          <p:cNvPr id="13" name="TextBox 12"/>
          <p:cNvSpPr txBox="1"/>
          <p:nvPr/>
        </p:nvSpPr>
        <p:spPr>
          <a:xfrm>
            <a:off x="4067944" y="951112"/>
            <a:ext cx="1584176" cy="461665"/>
          </a:xfrm>
          <a:prstGeom prst="rect">
            <a:avLst/>
          </a:prstGeom>
          <a:noFill/>
        </p:spPr>
        <p:txBody>
          <a:bodyPr wrap="square" lIns="91425" tIns="45713" rIns="91425" bIns="45713" rtlCol="0">
            <a:spAutoFit/>
          </a:bodyPr>
          <a:lstStyle/>
          <a:p>
            <a:r>
              <a:rPr lang="en-GB" sz="2400" b="1" noProof="0" dirty="0">
                <a:solidFill>
                  <a:schemeClr val="tx2">
                    <a:lumMod val="90000"/>
                    <a:lumOff val="10000"/>
                  </a:schemeClr>
                </a:solidFill>
                <a:latin typeface="+mn-lt"/>
              </a:rPr>
              <a:t>Internal</a:t>
            </a:r>
          </a:p>
        </p:txBody>
      </p:sp>
      <p:sp>
        <p:nvSpPr>
          <p:cNvPr id="7" name="Text Box 15">
            <a:extLst>
              <a:ext uri="{FF2B5EF4-FFF2-40B4-BE49-F238E27FC236}">
                <a16:creationId xmlns:a16="http://schemas.microsoft.com/office/drawing/2014/main" id="{F803C98E-5D25-CE16-FBEA-799A3BB094B0}"/>
              </a:ext>
            </a:extLst>
          </p:cNvPr>
          <p:cNvSpPr txBox="1">
            <a:spLocks noChangeArrowheads="1"/>
          </p:cNvSpPr>
          <p:nvPr/>
        </p:nvSpPr>
        <p:spPr bwMode="auto">
          <a:xfrm>
            <a:off x="2356929" y="3292381"/>
            <a:ext cx="2304256" cy="523206"/>
          </a:xfrm>
          <a:prstGeom prst="rect">
            <a:avLst/>
          </a:prstGeom>
          <a:noFill/>
          <a:ln w="9525">
            <a:noFill/>
            <a:miter lim="800000"/>
            <a:headEnd/>
            <a:tailEnd/>
          </a:ln>
        </p:spPr>
        <p:txBody>
          <a:bodyPr wrap="square" lIns="91425" tIns="45713" rIns="91425" bIns="45713">
            <a:spAutoFit/>
          </a:bodyPr>
          <a:lstStyle/>
          <a:p>
            <a:pPr algn="ctr">
              <a:spcBef>
                <a:spcPct val="50000"/>
              </a:spcBef>
            </a:pPr>
            <a:r>
              <a:rPr lang="en-GB" sz="2800" b="1" noProof="0" dirty="0">
                <a:solidFill>
                  <a:schemeClr val="tx2">
                    <a:lumMod val="90000"/>
                    <a:lumOff val="10000"/>
                  </a:schemeClr>
                </a:solidFill>
                <a:latin typeface="+mn-lt"/>
              </a:rPr>
              <a:t>Strengths</a:t>
            </a:r>
          </a:p>
        </p:txBody>
      </p:sp>
      <p:sp>
        <p:nvSpPr>
          <p:cNvPr id="9" name="Text Box 17">
            <a:extLst>
              <a:ext uri="{FF2B5EF4-FFF2-40B4-BE49-F238E27FC236}">
                <a16:creationId xmlns:a16="http://schemas.microsoft.com/office/drawing/2014/main" id="{5D77EE69-39B5-49C0-A977-B45D951615E3}"/>
              </a:ext>
            </a:extLst>
          </p:cNvPr>
          <p:cNvSpPr txBox="1">
            <a:spLocks noChangeArrowheads="1"/>
          </p:cNvSpPr>
          <p:nvPr/>
        </p:nvSpPr>
        <p:spPr bwMode="auto">
          <a:xfrm>
            <a:off x="4690360" y="3292381"/>
            <a:ext cx="2304256" cy="523206"/>
          </a:xfrm>
          <a:prstGeom prst="rect">
            <a:avLst/>
          </a:prstGeom>
          <a:noFill/>
          <a:ln w="9525">
            <a:noFill/>
            <a:miter lim="800000"/>
            <a:headEnd/>
            <a:tailEnd/>
          </a:ln>
        </p:spPr>
        <p:txBody>
          <a:bodyPr wrap="square" lIns="91425" tIns="45713" rIns="91425" bIns="45713">
            <a:spAutoFit/>
          </a:bodyPr>
          <a:lstStyle/>
          <a:p>
            <a:pPr algn="ctr">
              <a:spcBef>
                <a:spcPct val="50000"/>
              </a:spcBef>
            </a:pPr>
            <a:r>
              <a:rPr lang="en-GB" sz="2800" b="1" noProof="0" dirty="0">
                <a:solidFill>
                  <a:schemeClr val="tx2">
                    <a:lumMod val="90000"/>
                    <a:lumOff val="10000"/>
                  </a:schemeClr>
                </a:solidFill>
                <a:latin typeface="+mn-lt"/>
              </a:rPr>
              <a:t>Weaknesses</a:t>
            </a:r>
          </a:p>
        </p:txBody>
      </p:sp>
      <p:sp>
        <p:nvSpPr>
          <p:cNvPr id="11" name="Text Box 19">
            <a:extLst>
              <a:ext uri="{FF2B5EF4-FFF2-40B4-BE49-F238E27FC236}">
                <a16:creationId xmlns:a16="http://schemas.microsoft.com/office/drawing/2014/main" id="{1C98DDC8-B666-73FF-6108-D28BA2F7CBAA}"/>
              </a:ext>
            </a:extLst>
          </p:cNvPr>
          <p:cNvSpPr txBox="1">
            <a:spLocks noChangeArrowheads="1"/>
          </p:cNvSpPr>
          <p:nvPr/>
        </p:nvSpPr>
        <p:spPr bwMode="auto">
          <a:xfrm>
            <a:off x="2342111" y="5671816"/>
            <a:ext cx="2305620" cy="523206"/>
          </a:xfrm>
          <a:prstGeom prst="rect">
            <a:avLst/>
          </a:prstGeom>
          <a:noFill/>
          <a:ln w="9525">
            <a:noFill/>
            <a:miter lim="800000"/>
            <a:headEnd/>
            <a:tailEnd/>
          </a:ln>
        </p:spPr>
        <p:txBody>
          <a:bodyPr wrap="square" lIns="91425" tIns="45713" rIns="91425" bIns="45713">
            <a:spAutoFit/>
          </a:bodyPr>
          <a:lstStyle/>
          <a:p>
            <a:pPr algn="ctr">
              <a:spcBef>
                <a:spcPct val="50000"/>
              </a:spcBef>
            </a:pPr>
            <a:r>
              <a:rPr lang="en-GB" sz="2800" b="1" noProof="0" dirty="0">
                <a:solidFill>
                  <a:schemeClr val="tx2">
                    <a:lumMod val="90000"/>
                    <a:lumOff val="10000"/>
                  </a:schemeClr>
                </a:solidFill>
                <a:latin typeface="+mn-lt"/>
              </a:rPr>
              <a:t>Opportunities</a:t>
            </a:r>
          </a:p>
        </p:txBody>
      </p:sp>
      <p:sp>
        <p:nvSpPr>
          <p:cNvPr id="15" name="Text Box 21">
            <a:extLst>
              <a:ext uri="{FF2B5EF4-FFF2-40B4-BE49-F238E27FC236}">
                <a16:creationId xmlns:a16="http://schemas.microsoft.com/office/drawing/2014/main" id="{AB1EF4CF-9464-A18F-A094-D14C79F7A54C}"/>
              </a:ext>
            </a:extLst>
          </p:cNvPr>
          <p:cNvSpPr txBox="1">
            <a:spLocks noChangeArrowheads="1"/>
          </p:cNvSpPr>
          <p:nvPr/>
        </p:nvSpPr>
        <p:spPr bwMode="auto">
          <a:xfrm>
            <a:off x="4722097" y="5695660"/>
            <a:ext cx="2305621" cy="523206"/>
          </a:xfrm>
          <a:prstGeom prst="rect">
            <a:avLst/>
          </a:prstGeom>
          <a:noFill/>
          <a:ln w="9525">
            <a:noFill/>
            <a:miter lim="800000"/>
            <a:headEnd/>
            <a:tailEnd/>
          </a:ln>
        </p:spPr>
        <p:txBody>
          <a:bodyPr wrap="square" lIns="91425" tIns="45713" rIns="91425" bIns="45713">
            <a:spAutoFit/>
          </a:bodyPr>
          <a:lstStyle/>
          <a:p>
            <a:pPr algn="ctr">
              <a:spcBef>
                <a:spcPct val="50000"/>
              </a:spcBef>
            </a:pPr>
            <a:r>
              <a:rPr lang="en-GB" sz="2800" b="1" noProof="0" dirty="0">
                <a:solidFill>
                  <a:schemeClr val="tx2">
                    <a:lumMod val="90000"/>
                    <a:lumOff val="10000"/>
                  </a:schemeClr>
                </a:solidFill>
                <a:latin typeface="+mn-lt"/>
              </a:rPr>
              <a:t>Threats</a:t>
            </a:r>
          </a:p>
        </p:txBody>
      </p:sp>
    </p:spTree>
    <p:extLst>
      <p:ext uri="{BB962C8B-B14F-4D97-AF65-F5344CB8AC3E}">
        <p14:creationId xmlns:p14="http://schemas.microsoft.com/office/powerpoint/2010/main" val="29663046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3" name="Rectangle 5"/>
          <p:cNvSpPr>
            <a:spLocks noGrp="1" noChangeArrowheads="1"/>
          </p:cNvSpPr>
          <p:nvPr>
            <p:ph type="title"/>
          </p:nvPr>
        </p:nvSpPr>
        <p:spPr>
          <a:xfrm>
            <a:off x="474950" y="571207"/>
            <a:ext cx="7415213" cy="535531"/>
          </a:xfrm>
        </p:spPr>
        <p:txBody>
          <a:bodyPr/>
          <a:lstStyle/>
          <a:p>
            <a:pPr eaLnBrk="1" hangingPunct="1">
              <a:defRPr/>
            </a:pPr>
            <a:r>
              <a:rPr lang="en-GB" sz="2800" b="1" noProof="0" dirty="0">
                <a:solidFill>
                  <a:schemeClr val="tx2">
                    <a:lumMod val="90000"/>
                    <a:lumOff val="10000"/>
                  </a:schemeClr>
                </a:solidFill>
                <a:latin typeface="+mn-lt"/>
              </a:rPr>
              <a:t>Stakeholder Analysis</a:t>
            </a:r>
          </a:p>
        </p:txBody>
      </p:sp>
      <p:sp>
        <p:nvSpPr>
          <p:cNvPr id="28680" name="Text Box 8"/>
          <p:cNvSpPr txBox="1">
            <a:spLocks noChangeArrowheads="1"/>
          </p:cNvSpPr>
          <p:nvPr/>
        </p:nvSpPr>
        <p:spPr bwMode="auto">
          <a:xfrm rot="16200000">
            <a:off x="-677178" y="2118046"/>
            <a:ext cx="2304256" cy="461665"/>
          </a:xfrm>
          <a:prstGeom prst="rect">
            <a:avLst/>
          </a:prstGeom>
          <a:noFill/>
          <a:ln w="9525">
            <a:solidFill>
              <a:schemeClr val="bg1"/>
            </a:solidFill>
            <a:miter lim="800000"/>
            <a:headEnd/>
            <a:tailEnd/>
          </a:ln>
        </p:spPr>
        <p:txBody>
          <a:bodyPr wrap="square" lIns="91425" tIns="45713" rIns="91425" bIns="45713">
            <a:spAutoFit/>
          </a:bodyPr>
          <a:lstStyle/>
          <a:p>
            <a:pPr algn="ctr">
              <a:spcBef>
                <a:spcPct val="50000"/>
              </a:spcBef>
            </a:pPr>
            <a:r>
              <a:rPr lang="en-GB" sz="2400" b="1" noProof="0" dirty="0">
                <a:solidFill>
                  <a:schemeClr val="tx2">
                    <a:lumMod val="90000"/>
                    <a:lumOff val="10000"/>
                  </a:schemeClr>
                </a:solidFill>
                <a:latin typeface="+mn-lt"/>
              </a:rPr>
              <a:t>High Power</a:t>
            </a:r>
          </a:p>
        </p:txBody>
      </p:sp>
      <p:sp>
        <p:nvSpPr>
          <p:cNvPr id="28681" name="Text Box 9"/>
          <p:cNvSpPr txBox="1">
            <a:spLocks noChangeArrowheads="1"/>
          </p:cNvSpPr>
          <p:nvPr/>
        </p:nvSpPr>
        <p:spPr bwMode="auto">
          <a:xfrm rot="16200000">
            <a:off x="-857199" y="4674333"/>
            <a:ext cx="2664298" cy="461665"/>
          </a:xfrm>
          <a:prstGeom prst="rect">
            <a:avLst/>
          </a:prstGeom>
          <a:noFill/>
          <a:ln w="9525">
            <a:solidFill>
              <a:schemeClr val="bg1"/>
            </a:solidFill>
            <a:miter lim="800000"/>
            <a:headEnd/>
            <a:tailEnd/>
          </a:ln>
        </p:spPr>
        <p:txBody>
          <a:bodyPr wrap="square" lIns="91425" tIns="45713" rIns="91425" bIns="45713">
            <a:spAutoFit/>
          </a:bodyPr>
          <a:lstStyle/>
          <a:p>
            <a:pPr algn="ctr">
              <a:spcBef>
                <a:spcPct val="50000"/>
              </a:spcBef>
            </a:pPr>
            <a:r>
              <a:rPr lang="en-GB" sz="2400" b="1" noProof="0" dirty="0">
                <a:solidFill>
                  <a:schemeClr val="tx2">
                    <a:lumMod val="90000"/>
                    <a:lumOff val="10000"/>
                  </a:schemeClr>
                </a:solidFill>
                <a:latin typeface="+mn-lt"/>
              </a:rPr>
              <a:t>Low Power</a:t>
            </a:r>
          </a:p>
        </p:txBody>
      </p:sp>
      <p:sp>
        <p:nvSpPr>
          <p:cNvPr id="28682" name="Text Box 10"/>
          <p:cNvSpPr txBox="1">
            <a:spLocks noChangeArrowheads="1"/>
          </p:cNvSpPr>
          <p:nvPr/>
        </p:nvSpPr>
        <p:spPr bwMode="auto">
          <a:xfrm>
            <a:off x="745091" y="5977521"/>
            <a:ext cx="3960440" cy="461665"/>
          </a:xfrm>
          <a:prstGeom prst="rect">
            <a:avLst/>
          </a:prstGeom>
          <a:noFill/>
          <a:ln w="9525">
            <a:solidFill>
              <a:schemeClr val="bg1"/>
            </a:solidFill>
            <a:miter lim="800000"/>
            <a:headEnd/>
            <a:tailEnd/>
          </a:ln>
        </p:spPr>
        <p:txBody>
          <a:bodyPr wrap="square" lIns="91425" tIns="45713" rIns="91425" bIns="45713">
            <a:spAutoFit/>
          </a:bodyPr>
          <a:lstStyle/>
          <a:p>
            <a:pPr algn="ctr">
              <a:spcBef>
                <a:spcPct val="50000"/>
              </a:spcBef>
            </a:pPr>
            <a:r>
              <a:rPr lang="en-GB" sz="2400" b="1" noProof="0" dirty="0">
                <a:solidFill>
                  <a:schemeClr val="tx2">
                    <a:lumMod val="90000"/>
                    <a:lumOff val="10000"/>
                  </a:schemeClr>
                </a:solidFill>
                <a:latin typeface="+mn-lt"/>
              </a:rPr>
              <a:t>Low Interest</a:t>
            </a:r>
          </a:p>
        </p:txBody>
      </p:sp>
      <p:sp>
        <p:nvSpPr>
          <p:cNvPr id="28683" name="Text Box 11"/>
          <p:cNvSpPr txBox="1">
            <a:spLocks noChangeArrowheads="1"/>
          </p:cNvSpPr>
          <p:nvPr/>
        </p:nvSpPr>
        <p:spPr bwMode="auto">
          <a:xfrm>
            <a:off x="4806950" y="5968162"/>
            <a:ext cx="3941514" cy="461665"/>
          </a:xfrm>
          <a:prstGeom prst="rect">
            <a:avLst/>
          </a:prstGeom>
          <a:noFill/>
          <a:ln w="9525">
            <a:solidFill>
              <a:schemeClr val="bg1"/>
            </a:solidFill>
            <a:miter lim="800000"/>
            <a:headEnd/>
            <a:tailEnd/>
          </a:ln>
        </p:spPr>
        <p:txBody>
          <a:bodyPr wrap="square" lIns="91425" tIns="45713" rIns="91425" bIns="45713">
            <a:spAutoFit/>
          </a:bodyPr>
          <a:lstStyle/>
          <a:p>
            <a:pPr algn="ctr">
              <a:spcBef>
                <a:spcPct val="50000"/>
              </a:spcBef>
            </a:pPr>
            <a:r>
              <a:rPr lang="en-GB" sz="2400" b="1" noProof="0" dirty="0">
                <a:solidFill>
                  <a:schemeClr val="tx2">
                    <a:lumMod val="90000"/>
                    <a:lumOff val="10000"/>
                  </a:schemeClr>
                </a:solidFill>
                <a:latin typeface="+mn-lt"/>
              </a:rPr>
              <a:t>High Interest</a:t>
            </a:r>
          </a:p>
        </p:txBody>
      </p:sp>
      <p:sp>
        <p:nvSpPr>
          <p:cNvPr id="17" name="Line 3"/>
          <p:cNvSpPr>
            <a:spLocks noChangeShapeType="1"/>
          </p:cNvSpPr>
          <p:nvPr/>
        </p:nvSpPr>
        <p:spPr bwMode="auto">
          <a:xfrm flipV="1">
            <a:off x="745091" y="1340769"/>
            <a:ext cx="0" cy="4536504"/>
          </a:xfrm>
          <a:prstGeom prst="line">
            <a:avLst/>
          </a:prstGeom>
          <a:noFill/>
          <a:ln w="50800">
            <a:solidFill>
              <a:schemeClr val="accent5">
                <a:lumMod val="50000"/>
              </a:schemeClr>
            </a:solidFill>
            <a:round/>
            <a:headEnd/>
            <a:tailEnd type="triangle" w="med" len="med"/>
          </a:ln>
          <a:effectLst/>
        </p:spPr>
        <p:txBody>
          <a:bodyPr lIns="91425" tIns="45713" rIns="91425" bIns="45713"/>
          <a:lstStyle/>
          <a:p>
            <a:endParaRPr lang="en-GB" noProof="0" dirty="0">
              <a:solidFill>
                <a:schemeClr val="tx2">
                  <a:lumMod val="90000"/>
                  <a:lumOff val="10000"/>
                </a:schemeClr>
              </a:solidFill>
            </a:endParaRPr>
          </a:p>
        </p:txBody>
      </p:sp>
      <p:sp>
        <p:nvSpPr>
          <p:cNvPr id="18" name="Line 4"/>
          <p:cNvSpPr>
            <a:spLocks noChangeShapeType="1"/>
          </p:cNvSpPr>
          <p:nvPr/>
        </p:nvSpPr>
        <p:spPr bwMode="auto">
          <a:xfrm>
            <a:off x="827584" y="5877272"/>
            <a:ext cx="7920880" cy="0"/>
          </a:xfrm>
          <a:prstGeom prst="line">
            <a:avLst/>
          </a:prstGeom>
          <a:noFill/>
          <a:ln w="50800">
            <a:solidFill>
              <a:schemeClr val="accent5">
                <a:lumMod val="50000"/>
              </a:schemeClr>
            </a:solidFill>
            <a:round/>
            <a:headEnd/>
            <a:tailEnd type="triangle" w="med" len="med"/>
          </a:ln>
          <a:effectLst/>
        </p:spPr>
        <p:txBody>
          <a:bodyPr lIns="91425" tIns="45713" rIns="91425" bIns="45713"/>
          <a:lstStyle/>
          <a:p>
            <a:endParaRPr lang="en-GB" noProof="0" dirty="0">
              <a:solidFill>
                <a:schemeClr val="tx2">
                  <a:lumMod val="90000"/>
                  <a:lumOff val="10000"/>
                </a:schemeClr>
              </a:solidFill>
            </a:endParaRPr>
          </a:p>
        </p:txBody>
      </p:sp>
      <p:sp>
        <p:nvSpPr>
          <p:cNvPr id="5" name="Rectangle 2">
            <a:extLst>
              <a:ext uri="{FF2B5EF4-FFF2-40B4-BE49-F238E27FC236}">
                <a16:creationId xmlns:a16="http://schemas.microsoft.com/office/drawing/2014/main" id="{E129D4DA-0211-4951-CD67-13111CA82F14}"/>
              </a:ext>
            </a:extLst>
          </p:cNvPr>
          <p:cNvSpPr>
            <a:spLocks noChangeArrowheads="1"/>
          </p:cNvSpPr>
          <p:nvPr/>
        </p:nvSpPr>
        <p:spPr bwMode="auto">
          <a:xfrm>
            <a:off x="899593" y="1196753"/>
            <a:ext cx="3816871" cy="2304703"/>
          </a:xfrm>
          <a:prstGeom prst="rect">
            <a:avLst/>
          </a:prstGeom>
          <a:noFill/>
          <a:ln w="9525">
            <a:solidFill>
              <a:schemeClr val="bg1"/>
            </a:solidFill>
            <a:miter lim="800000"/>
            <a:headEnd/>
            <a:tailEnd/>
          </a:ln>
        </p:spPr>
        <p:txBody>
          <a:bodyPr wrap="square" lIns="91425" tIns="45713" rIns="91425" bIns="45713" anchor="ctr"/>
          <a:lstStyle/>
          <a:p>
            <a:pPr algn="ctr"/>
            <a:r>
              <a:rPr lang="en-GB" sz="2400" noProof="0" dirty="0">
                <a:solidFill>
                  <a:schemeClr val="accent5">
                    <a:lumMod val="50000"/>
                  </a:schemeClr>
                </a:solidFill>
                <a:latin typeface="+mn-lt"/>
              </a:rPr>
              <a:t>Opinion formers.</a:t>
            </a:r>
          </a:p>
          <a:p>
            <a:pPr algn="ctr"/>
            <a:r>
              <a:rPr lang="en-GB" sz="2400" noProof="0" dirty="0">
                <a:solidFill>
                  <a:schemeClr val="accent5">
                    <a:lumMod val="50000"/>
                  </a:schemeClr>
                </a:solidFill>
                <a:latin typeface="+mn-lt"/>
              </a:rPr>
              <a:t>Keep them satisfied</a:t>
            </a:r>
          </a:p>
          <a:p>
            <a:pPr algn="ctr"/>
            <a:r>
              <a:rPr lang="en-GB" sz="2400" noProof="0" dirty="0">
                <a:solidFill>
                  <a:schemeClr val="accent5">
                    <a:lumMod val="50000"/>
                  </a:schemeClr>
                </a:solidFill>
                <a:latin typeface="+mn-lt"/>
              </a:rPr>
              <a:t>with what is happening</a:t>
            </a:r>
          </a:p>
          <a:p>
            <a:pPr algn="ctr"/>
            <a:r>
              <a:rPr lang="en-GB" sz="2400" noProof="0" dirty="0">
                <a:solidFill>
                  <a:schemeClr val="accent5">
                    <a:lumMod val="50000"/>
                  </a:schemeClr>
                </a:solidFill>
                <a:latin typeface="+mn-lt"/>
              </a:rPr>
              <a:t>and review your analysis</a:t>
            </a:r>
          </a:p>
          <a:p>
            <a:pPr algn="ctr"/>
            <a:r>
              <a:rPr lang="en-GB" sz="2400" noProof="0" dirty="0">
                <a:solidFill>
                  <a:schemeClr val="accent5">
                    <a:lumMod val="50000"/>
                  </a:schemeClr>
                </a:solidFill>
                <a:latin typeface="+mn-lt"/>
              </a:rPr>
              <a:t>of their position regularly. </a:t>
            </a:r>
          </a:p>
        </p:txBody>
      </p:sp>
      <p:sp>
        <p:nvSpPr>
          <p:cNvPr id="7" name="Rectangle 4">
            <a:extLst>
              <a:ext uri="{FF2B5EF4-FFF2-40B4-BE49-F238E27FC236}">
                <a16:creationId xmlns:a16="http://schemas.microsoft.com/office/drawing/2014/main" id="{DA6CCA37-8B1A-75FB-030C-E0CC84171CFC}"/>
              </a:ext>
            </a:extLst>
          </p:cNvPr>
          <p:cNvSpPr>
            <a:spLocks noChangeArrowheads="1"/>
          </p:cNvSpPr>
          <p:nvPr/>
        </p:nvSpPr>
        <p:spPr bwMode="auto">
          <a:xfrm>
            <a:off x="4788026" y="1196753"/>
            <a:ext cx="3871092" cy="2306290"/>
          </a:xfrm>
          <a:prstGeom prst="rect">
            <a:avLst/>
          </a:prstGeom>
          <a:noFill/>
          <a:ln w="9525">
            <a:solidFill>
              <a:schemeClr val="bg1"/>
            </a:solidFill>
            <a:miter lim="800000"/>
            <a:headEnd/>
            <a:tailEnd/>
          </a:ln>
        </p:spPr>
        <p:txBody>
          <a:bodyPr wrap="square" lIns="91425" tIns="45713" rIns="91425" bIns="45713" anchor="ctr"/>
          <a:lstStyle/>
          <a:p>
            <a:pPr algn="ctr"/>
            <a:r>
              <a:rPr lang="en-GB" sz="2400" noProof="0" dirty="0">
                <a:solidFill>
                  <a:schemeClr val="accent5">
                    <a:lumMod val="50000"/>
                  </a:schemeClr>
                </a:solidFill>
                <a:latin typeface="+mn-lt"/>
              </a:rPr>
              <a:t>Key stakeholders who</a:t>
            </a:r>
          </a:p>
          <a:p>
            <a:pPr algn="ctr"/>
            <a:r>
              <a:rPr lang="en-GB" sz="2400" noProof="0" dirty="0">
                <a:solidFill>
                  <a:schemeClr val="accent5">
                    <a:lumMod val="50000"/>
                  </a:schemeClr>
                </a:solidFill>
                <a:latin typeface="+mn-lt"/>
              </a:rPr>
              <a:t>should be fully engaged</a:t>
            </a:r>
          </a:p>
          <a:p>
            <a:pPr algn="ctr"/>
            <a:r>
              <a:rPr lang="en-GB" sz="2400" noProof="0" dirty="0">
                <a:solidFill>
                  <a:schemeClr val="accent5">
                    <a:lumMod val="50000"/>
                  </a:schemeClr>
                </a:solidFill>
                <a:latin typeface="+mn-lt"/>
              </a:rPr>
              <a:t>through full communication</a:t>
            </a:r>
          </a:p>
          <a:p>
            <a:pPr algn="ctr"/>
            <a:r>
              <a:rPr lang="en-GB" sz="2400" noProof="0" dirty="0">
                <a:solidFill>
                  <a:schemeClr val="accent5">
                    <a:lumMod val="50000"/>
                  </a:schemeClr>
                </a:solidFill>
                <a:latin typeface="+mn-lt"/>
              </a:rPr>
              <a:t>and consultation. </a:t>
            </a:r>
          </a:p>
        </p:txBody>
      </p:sp>
      <p:sp>
        <p:nvSpPr>
          <p:cNvPr id="9" name="Rectangle 6">
            <a:extLst>
              <a:ext uri="{FF2B5EF4-FFF2-40B4-BE49-F238E27FC236}">
                <a16:creationId xmlns:a16="http://schemas.microsoft.com/office/drawing/2014/main" id="{2AF3D643-ABB8-E913-2567-222AAFD1A4C6}"/>
              </a:ext>
            </a:extLst>
          </p:cNvPr>
          <p:cNvSpPr>
            <a:spLocks noChangeArrowheads="1"/>
          </p:cNvSpPr>
          <p:nvPr/>
        </p:nvSpPr>
        <p:spPr bwMode="auto">
          <a:xfrm>
            <a:off x="899593" y="3573016"/>
            <a:ext cx="3816871" cy="2160239"/>
          </a:xfrm>
          <a:prstGeom prst="rect">
            <a:avLst/>
          </a:prstGeom>
          <a:noFill/>
          <a:ln w="9525">
            <a:solidFill>
              <a:schemeClr val="bg1"/>
            </a:solidFill>
            <a:miter lim="800000"/>
            <a:headEnd/>
            <a:tailEnd/>
          </a:ln>
        </p:spPr>
        <p:txBody>
          <a:bodyPr wrap="square" lIns="91425" tIns="45713" rIns="91425" bIns="45713" anchor="ctr"/>
          <a:lstStyle/>
          <a:p>
            <a:pPr algn="ctr"/>
            <a:r>
              <a:rPr lang="en-GB" sz="2400" noProof="0" dirty="0">
                <a:solidFill>
                  <a:schemeClr val="accent5">
                    <a:lumMod val="50000"/>
                  </a:schemeClr>
                </a:solidFill>
                <a:latin typeface="+mn-lt"/>
              </a:rPr>
              <a:t>This group requires the least effort if time and</a:t>
            </a:r>
          </a:p>
          <a:p>
            <a:pPr algn="ctr"/>
            <a:r>
              <a:rPr lang="en-GB" sz="2400" noProof="0" dirty="0">
                <a:solidFill>
                  <a:schemeClr val="accent5">
                    <a:lumMod val="50000"/>
                  </a:schemeClr>
                </a:solidFill>
                <a:latin typeface="+mn-lt"/>
              </a:rPr>
              <a:t>resources are stretched.</a:t>
            </a:r>
          </a:p>
        </p:txBody>
      </p:sp>
      <p:sp>
        <p:nvSpPr>
          <p:cNvPr id="11" name="Rectangle 7">
            <a:extLst>
              <a:ext uri="{FF2B5EF4-FFF2-40B4-BE49-F238E27FC236}">
                <a16:creationId xmlns:a16="http://schemas.microsoft.com/office/drawing/2014/main" id="{247EFFC9-792B-D7ED-B92A-8C920CE1212E}"/>
              </a:ext>
            </a:extLst>
          </p:cNvPr>
          <p:cNvSpPr>
            <a:spLocks noChangeArrowheads="1"/>
          </p:cNvSpPr>
          <p:nvPr/>
        </p:nvSpPr>
        <p:spPr bwMode="auto">
          <a:xfrm>
            <a:off x="4805364" y="3573016"/>
            <a:ext cx="3871092" cy="2160240"/>
          </a:xfrm>
          <a:prstGeom prst="rect">
            <a:avLst/>
          </a:prstGeom>
          <a:noFill/>
          <a:ln w="9525">
            <a:solidFill>
              <a:schemeClr val="bg1"/>
            </a:solidFill>
            <a:miter lim="800000"/>
            <a:headEnd/>
            <a:tailEnd/>
          </a:ln>
        </p:spPr>
        <p:txBody>
          <a:bodyPr wrap="square" lIns="91425" tIns="45713" rIns="91425" bIns="45713" anchor="ctr"/>
          <a:lstStyle/>
          <a:p>
            <a:pPr algn="ctr"/>
            <a:r>
              <a:rPr lang="en-GB" sz="2200" noProof="0" dirty="0">
                <a:solidFill>
                  <a:schemeClr val="accent5">
                    <a:lumMod val="50000"/>
                  </a:schemeClr>
                </a:solidFill>
                <a:latin typeface="+mn-lt"/>
              </a:rPr>
              <a:t>Patients often fall into this category. It may be helpful to take steps to increase their influence by organising them into groups or active consultative work. </a:t>
            </a:r>
          </a:p>
        </p:txBody>
      </p:sp>
      <p:sp>
        <p:nvSpPr>
          <p:cNvPr id="171011" name="Rectangle 3"/>
          <p:cNvSpPr>
            <a:spLocks noChangeArrowheads="1"/>
          </p:cNvSpPr>
          <p:nvPr/>
        </p:nvSpPr>
        <p:spPr bwMode="auto">
          <a:xfrm>
            <a:off x="1052778" y="1340769"/>
            <a:ext cx="3508737" cy="1987984"/>
          </a:xfrm>
          <a:prstGeom prst="rect">
            <a:avLst/>
          </a:prstGeom>
          <a:solidFill>
            <a:schemeClr val="accent1"/>
          </a:solidFill>
          <a:ln w="9525">
            <a:solidFill>
              <a:schemeClr val="tx1"/>
            </a:solidFill>
            <a:miter lim="800000"/>
            <a:headEnd/>
            <a:tailEnd/>
          </a:ln>
        </p:spPr>
        <p:txBody>
          <a:bodyPr wrap="none" lIns="91425" tIns="45713" rIns="91425" bIns="45713" anchor="ctr"/>
          <a:lstStyle/>
          <a:p>
            <a:pPr algn="ctr"/>
            <a:r>
              <a:rPr lang="en-GB" sz="2800" b="1" noProof="0" dirty="0">
                <a:solidFill>
                  <a:schemeClr val="bg1"/>
                </a:solidFill>
                <a:latin typeface="+mn-lt"/>
              </a:rPr>
              <a:t>Keep Satisfied</a:t>
            </a:r>
          </a:p>
        </p:txBody>
      </p:sp>
      <p:sp>
        <p:nvSpPr>
          <p:cNvPr id="171022" name="Rectangle 14"/>
          <p:cNvSpPr>
            <a:spLocks noChangeArrowheads="1"/>
          </p:cNvSpPr>
          <p:nvPr/>
        </p:nvSpPr>
        <p:spPr bwMode="auto">
          <a:xfrm>
            <a:off x="1061746" y="3590814"/>
            <a:ext cx="3502048" cy="1994811"/>
          </a:xfrm>
          <a:prstGeom prst="rect">
            <a:avLst/>
          </a:prstGeom>
          <a:solidFill>
            <a:schemeClr val="accent6">
              <a:lumMod val="90000"/>
            </a:schemeClr>
          </a:solidFill>
          <a:ln w="9525">
            <a:solidFill>
              <a:schemeClr val="tx1"/>
            </a:solidFill>
            <a:miter lim="800000"/>
            <a:headEnd/>
            <a:tailEnd/>
          </a:ln>
        </p:spPr>
        <p:txBody>
          <a:bodyPr wrap="none" lIns="91425" tIns="45713" rIns="91425" bIns="45713" anchor="ctr"/>
          <a:lstStyle/>
          <a:p>
            <a:pPr algn="ctr"/>
            <a:r>
              <a:rPr lang="en-GB" sz="2800" b="1" noProof="0" dirty="0">
                <a:solidFill>
                  <a:schemeClr val="bg1"/>
                </a:solidFill>
                <a:latin typeface="+mn-lt"/>
              </a:rPr>
              <a:t>Monitor</a:t>
            </a:r>
          </a:p>
        </p:txBody>
      </p:sp>
      <p:sp>
        <p:nvSpPr>
          <p:cNvPr id="171021" name="Rectangle 13"/>
          <p:cNvSpPr>
            <a:spLocks noChangeArrowheads="1"/>
          </p:cNvSpPr>
          <p:nvPr/>
        </p:nvSpPr>
        <p:spPr bwMode="auto">
          <a:xfrm>
            <a:off x="4914156" y="3590637"/>
            <a:ext cx="3618283" cy="1994988"/>
          </a:xfrm>
          <a:prstGeom prst="rect">
            <a:avLst/>
          </a:prstGeom>
          <a:solidFill>
            <a:schemeClr val="accent3">
              <a:lumMod val="75000"/>
            </a:schemeClr>
          </a:solidFill>
          <a:ln w="9525">
            <a:solidFill>
              <a:schemeClr val="tx1"/>
            </a:solidFill>
            <a:miter lim="800000"/>
            <a:headEnd/>
            <a:tailEnd/>
          </a:ln>
        </p:spPr>
        <p:txBody>
          <a:bodyPr wrap="none" lIns="91425" tIns="45713" rIns="91425" bIns="45713" anchor="ctr"/>
          <a:lstStyle/>
          <a:p>
            <a:pPr algn="ctr"/>
            <a:r>
              <a:rPr lang="en-GB" sz="2800" b="1" noProof="0" dirty="0">
                <a:solidFill>
                  <a:schemeClr val="bg1"/>
                </a:solidFill>
                <a:latin typeface="+mn-lt"/>
              </a:rPr>
              <a:t>Keep Informed</a:t>
            </a:r>
          </a:p>
        </p:txBody>
      </p:sp>
      <p:sp>
        <p:nvSpPr>
          <p:cNvPr id="171020" name="Rectangle 12"/>
          <p:cNvSpPr>
            <a:spLocks noChangeArrowheads="1"/>
          </p:cNvSpPr>
          <p:nvPr/>
        </p:nvSpPr>
        <p:spPr bwMode="auto">
          <a:xfrm>
            <a:off x="4908510" y="1340769"/>
            <a:ext cx="3623929" cy="1988993"/>
          </a:xfrm>
          <a:prstGeom prst="rect">
            <a:avLst/>
          </a:prstGeom>
          <a:solidFill>
            <a:schemeClr val="tx2">
              <a:lumMod val="50000"/>
              <a:lumOff val="50000"/>
            </a:schemeClr>
          </a:solidFill>
          <a:ln w="9525">
            <a:solidFill>
              <a:schemeClr val="tx1"/>
            </a:solidFill>
            <a:miter lim="800000"/>
            <a:headEnd/>
            <a:tailEnd/>
          </a:ln>
        </p:spPr>
        <p:txBody>
          <a:bodyPr wrap="none" lIns="91425" tIns="45713" rIns="91425" bIns="45713" anchor="ctr"/>
          <a:lstStyle/>
          <a:p>
            <a:pPr algn="ctr"/>
            <a:r>
              <a:rPr lang="en-GB" sz="2800" b="1" noProof="0" dirty="0">
                <a:solidFill>
                  <a:schemeClr val="bg1"/>
                </a:solidFill>
                <a:latin typeface="+mn-lt"/>
              </a:rPr>
              <a:t>Manage Closely</a:t>
            </a:r>
          </a:p>
        </p:txBody>
      </p:sp>
    </p:spTree>
    <p:extLst>
      <p:ext uri="{BB962C8B-B14F-4D97-AF65-F5344CB8AC3E}">
        <p14:creationId xmlns:p14="http://schemas.microsoft.com/office/powerpoint/2010/main" val="234905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10" fill="hold" grpId="0" nodeType="clickEffect">
                                  <p:stCondLst>
                                    <p:cond delay="0"/>
                                  </p:stCondLst>
                                  <p:childTnLst>
                                    <p:anim calcmode="lin" valueType="num">
                                      <p:cBhvr>
                                        <p:cTn id="6" dur="500"/>
                                        <p:tgtEl>
                                          <p:spTgt spid="171020"/>
                                        </p:tgtEl>
                                        <p:attrNameLst>
                                          <p:attrName>ppt_w</p:attrName>
                                        </p:attrNameLst>
                                      </p:cBhvr>
                                      <p:tavLst>
                                        <p:tav tm="0">
                                          <p:val>
                                            <p:strVal val="ppt_w"/>
                                          </p:val>
                                        </p:tav>
                                        <p:tav tm="100000">
                                          <p:val>
                                            <p:fltVal val="0"/>
                                          </p:val>
                                        </p:tav>
                                      </p:tavLst>
                                    </p:anim>
                                    <p:anim calcmode="lin" valueType="num">
                                      <p:cBhvr>
                                        <p:cTn id="7" dur="500"/>
                                        <p:tgtEl>
                                          <p:spTgt spid="171020"/>
                                        </p:tgtEl>
                                        <p:attrNameLst>
                                          <p:attrName>ppt_h</p:attrName>
                                        </p:attrNameLst>
                                      </p:cBhvr>
                                      <p:tavLst>
                                        <p:tav tm="0">
                                          <p:val>
                                            <p:strVal val="ppt_h"/>
                                          </p:val>
                                        </p:tav>
                                        <p:tav tm="100000">
                                          <p:val>
                                            <p:strVal val="ppt_h"/>
                                          </p:val>
                                        </p:tav>
                                      </p:tavLst>
                                    </p:anim>
                                    <p:set>
                                      <p:cBhvr>
                                        <p:cTn id="8" dur="1" fill="hold">
                                          <p:stCondLst>
                                            <p:cond delay="499"/>
                                          </p:stCondLst>
                                        </p:cTn>
                                        <p:tgtEl>
                                          <p:spTgt spid="17102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7" presetClass="exit" presetSubtype="10" fill="hold" grpId="0" nodeType="clickEffect">
                                  <p:stCondLst>
                                    <p:cond delay="0"/>
                                  </p:stCondLst>
                                  <p:childTnLst>
                                    <p:anim calcmode="lin" valueType="num">
                                      <p:cBhvr>
                                        <p:cTn id="12" dur="500"/>
                                        <p:tgtEl>
                                          <p:spTgt spid="171021"/>
                                        </p:tgtEl>
                                        <p:attrNameLst>
                                          <p:attrName>ppt_w</p:attrName>
                                        </p:attrNameLst>
                                      </p:cBhvr>
                                      <p:tavLst>
                                        <p:tav tm="0">
                                          <p:val>
                                            <p:strVal val="ppt_w"/>
                                          </p:val>
                                        </p:tav>
                                        <p:tav tm="100000">
                                          <p:val>
                                            <p:fltVal val="0"/>
                                          </p:val>
                                        </p:tav>
                                      </p:tavLst>
                                    </p:anim>
                                    <p:anim calcmode="lin" valueType="num">
                                      <p:cBhvr>
                                        <p:cTn id="13" dur="500"/>
                                        <p:tgtEl>
                                          <p:spTgt spid="171021"/>
                                        </p:tgtEl>
                                        <p:attrNameLst>
                                          <p:attrName>ppt_h</p:attrName>
                                        </p:attrNameLst>
                                      </p:cBhvr>
                                      <p:tavLst>
                                        <p:tav tm="0">
                                          <p:val>
                                            <p:strVal val="ppt_h"/>
                                          </p:val>
                                        </p:tav>
                                        <p:tav tm="100000">
                                          <p:val>
                                            <p:strVal val="ppt_h"/>
                                          </p:val>
                                        </p:tav>
                                      </p:tavLst>
                                    </p:anim>
                                    <p:set>
                                      <p:cBhvr>
                                        <p:cTn id="14" dur="1" fill="hold">
                                          <p:stCondLst>
                                            <p:cond delay="499"/>
                                          </p:stCondLst>
                                        </p:cTn>
                                        <p:tgtEl>
                                          <p:spTgt spid="17102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7" presetClass="exit" presetSubtype="10" fill="hold" grpId="0" nodeType="clickEffect">
                                  <p:stCondLst>
                                    <p:cond delay="0"/>
                                  </p:stCondLst>
                                  <p:childTnLst>
                                    <p:anim calcmode="lin" valueType="num">
                                      <p:cBhvr>
                                        <p:cTn id="18" dur="500"/>
                                        <p:tgtEl>
                                          <p:spTgt spid="171011"/>
                                        </p:tgtEl>
                                        <p:attrNameLst>
                                          <p:attrName>ppt_w</p:attrName>
                                        </p:attrNameLst>
                                      </p:cBhvr>
                                      <p:tavLst>
                                        <p:tav tm="0">
                                          <p:val>
                                            <p:strVal val="ppt_w"/>
                                          </p:val>
                                        </p:tav>
                                        <p:tav tm="100000">
                                          <p:val>
                                            <p:fltVal val="0"/>
                                          </p:val>
                                        </p:tav>
                                      </p:tavLst>
                                    </p:anim>
                                    <p:anim calcmode="lin" valueType="num">
                                      <p:cBhvr>
                                        <p:cTn id="19" dur="500"/>
                                        <p:tgtEl>
                                          <p:spTgt spid="171011"/>
                                        </p:tgtEl>
                                        <p:attrNameLst>
                                          <p:attrName>ppt_h</p:attrName>
                                        </p:attrNameLst>
                                      </p:cBhvr>
                                      <p:tavLst>
                                        <p:tav tm="0">
                                          <p:val>
                                            <p:strVal val="ppt_h"/>
                                          </p:val>
                                        </p:tav>
                                        <p:tav tm="100000">
                                          <p:val>
                                            <p:strVal val="ppt_h"/>
                                          </p:val>
                                        </p:tav>
                                      </p:tavLst>
                                    </p:anim>
                                    <p:set>
                                      <p:cBhvr>
                                        <p:cTn id="20" dur="1" fill="hold">
                                          <p:stCondLst>
                                            <p:cond delay="499"/>
                                          </p:stCondLst>
                                        </p:cTn>
                                        <p:tgtEl>
                                          <p:spTgt spid="1710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7" presetClass="exit" presetSubtype="10" fill="hold" grpId="0" nodeType="clickEffect">
                                  <p:stCondLst>
                                    <p:cond delay="0"/>
                                  </p:stCondLst>
                                  <p:childTnLst>
                                    <p:anim calcmode="lin" valueType="num">
                                      <p:cBhvr>
                                        <p:cTn id="24" dur="500"/>
                                        <p:tgtEl>
                                          <p:spTgt spid="171022"/>
                                        </p:tgtEl>
                                        <p:attrNameLst>
                                          <p:attrName>ppt_w</p:attrName>
                                        </p:attrNameLst>
                                      </p:cBhvr>
                                      <p:tavLst>
                                        <p:tav tm="0">
                                          <p:val>
                                            <p:strVal val="ppt_w"/>
                                          </p:val>
                                        </p:tav>
                                        <p:tav tm="100000">
                                          <p:val>
                                            <p:fltVal val="0"/>
                                          </p:val>
                                        </p:tav>
                                      </p:tavLst>
                                    </p:anim>
                                    <p:anim calcmode="lin" valueType="num">
                                      <p:cBhvr>
                                        <p:cTn id="25" dur="500"/>
                                        <p:tgtEl>
                                          <p:spTgt spid="171022"/>
                                        </p:tgtEl>
                                        <p:attrNameLst>
                                          <p:attrName>ppt_h</p:attrName>
                                        </p:attrNameLst>
                                      </p:cBhvr>
                                      <p:tavLst>
                                        <p:tav tm="0">
                                          <p:val>
                                            <p:strVal val="ppt_h"/>
                                          </p:val>
                                        </p:tav>
                                        <p:tav tm="100000">
                                          <p:val>
                                            <p:strVal val="ppt_h"/>
                                          </p:val>
                                        </p:tav>
                                      </p:tavLst>
                                    </p:anim>
                                    <p:set>
                                      <p:cBhvr>
                                        <p:cTn id="26" dur="1" fill="hold">
                                          <p:stCondLst>
                                            <p:cond delay="499"/>
                                          </p:stCondLst>
                                        </p:cTn>
                                        <p:tgtEl>
                                          <p:spTgt spid="1710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animBg="1"/>
      <p:bldP spid="171022" grpId="0" animBg="1"/>
      <p:bldP spid="171021" grpId="0" animBg="1"/>
      <p:bldP spid="171020"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2"/>
          <p:cNvPicPr>
            <a:picLocks noChangeAspect="1" noChangeArrowheads="1"/>
          </p:cNvPicPr>
          <p:nvPr/>
        </p:nvPicPr>
        <p:blipFill>
          <a:blip r:embed="rId3" cstate="print"/>
          <a:stretch>
            <a:fillRect/>
          </a:stretch>
        </p:blipFill>
        <p:spPr bwMode="auto">
          <a:xfrm>
            <a:off x="240506" y="1784020"/>
            <a:ext cx="8649494" cy="4086885"/>
          </a:xfrm>
          <a:prstGeom prst="rect">
            <a:avLst/>
          </a:prstGeom>
          <a:noFill/>
          <a:ln w="9525">
            <a:noFill/>
            <a:miter lim="800000"/>
            <a:headEnd/>
            <a:tailEnd/>
          </a:ln>
        </p:spPr>
      </p:pic>
      <p:sp>
        <p:nvSpPr>
          <p:cNvPr id="2" name="Title 1"/>
          <p:cNvSpPr>
            <a:spLocks noGrp="1"/>
          </p:cNvSpPr>
          <p:nvPr>
            <p:ph type="title"/>
          </p:nvPr>
        </p:nvSpPr>
        <p:spPr>
          <a:xfrm>
            <a:off x="267726" y="548680"/>
            <a:ext cx="7794802" cy="675672"/>
          </a:xfrm>
        </p:spPr>
        <p:txBody>
          <a:bodyPr anchor="ctr">
            <a:normAutofit/>
          </a:bodyPr>
          <a:lstStyle/>
          <a:p>
            <a:pPr>
              <a:defRPr/>
            </a:pPr>
            <a:r>
              <a:rPr lang="en-GB" sz="3600" b="1" noProof="0" dirty="0"/>
              <a:t>Mind Maps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179512" y="836712"/>
            <a:ext cx="7415213" cy="535531"/>
          </a:xfrm>
        </p:spPr>
        <p:txBody>
          <a:bodyPr/>
          <a:lstStyle/>
          <a:p>
            <a:pPr eaLnBrk="1" hangingPunct="1">
              <a:defRPr/>
            </a:pPr>
            <a:r>
              <a:rPr lang="en-GB" sz="3200" b="1" noProof="0" dirty="0">
                <a:solidFill>
                  <a:schemeClr val="accent5">
                    <a:lumMod val="50000"/>
                  </a:schemeClr>
                </a:solidFill>
                <a:latin typeface="+mn-lt"/>
              </a:rPr>
              <a:t>Gantt </a:t>
            </a:r>
            <a:r>
              <a:rPr lang="en-GB" sz="3200" b="1" noProof="0" dirty="0">
                <a:solidFill>
                  <a:schemeClr val="tx2">
                    <a:lumMod val="90000"/>
                    <a:lumOff val="10000"/>
                  </a:schemeClr>
                </a:solidFill>
                <a:latin typeface="+mn-lt"/>
              </a:rPr>
              <a:t>Chart</a:t>
            </a:r>
          </a:p>
        </p:txBody>
      </p:sp>
      <p:graphicFrame>
        <p:nvGraphicFramePr>
          <p:cNvPr id="175107" name="Group 3"/>
          <p:cNvGraphicFramePr>
            <a:graphicFrameLocks/>
          </p:cNvGraphicFramePr>
          <p:nvPr>
            <p:extLst>
              <p:ext uri="{D42A27DB-BD31-4B8C-83A1-F6EECF244321}">
                <p14:modId xmlns:p14="http://schemas.microsoft.com/office/powerpoint/2010/main" val="3317022418"/>
              </p:ext>
            </p:extLst>
          </p:nvPr>
        </p:nvGraphicFramePr>
        <p:xfrm>
          <a:off x="179512" y="1556792"/>
          <a:ext cx="8784975" cy="4896538"/>
        </p:xfrm>
        <a:graphic>
          <a:graphicData uri="http://schemas.openxmlformats.org/drawingml/2006/table">
            <a:tbl>
              <a:tblPr/>
              <a:tblGrid>
                <a:gridCol w="1368153">
                  <a:extLst>
                    <a:ext uri="{9D8B030D-6E8A-4147-A177-3AD203B41FA5}">
                      <a16:colId xmlns:a16="http://schemas.microsoft.com/office/drawing/2014/main" val="20000"/>
                    </a:ext>
                  </a:extLst>
                </a:gridCol>
                <a:gridCol w="648072">
                  <a:extLst>
                    <a:ext uri="{9D8B030D-6E8A-4147-A177-3AD203B41FA5}">
                      <a16:colId xmlns:a16="http://schemas.microsoft.com/office/drawing/2014/main" val="20001"/>
                    </a:ext>
                  </a:extLst>
                </a:gridCol>
                <a:gridCol w="451250">
                  <a:extLst>
                    <a:ext uri="{9D8B030D-6E8A-4147-A177-3AD203B41FA5}">
                      <a16:colId xmlns:a16="http://schemas.microsoft.com/office/drawing/2014/main" val="20002"/>
                    </a:ext>
                  </a:extLst>
                </a:gridCol>
                <a:gridCol w="451250">
                  <a:extLst>
                    <a:ext uri="{9D8B030D-6E8A-4147-A177-3AD203B41FA5}">
                      <a16:colId xmlns:a16="http://schemas.microsoft.com/office/drawing/2014/main" val="20003"/>
                    </a:ext>
                  </a:extLst>
                </a:gridCol>
                <a:gridCol w="451250">
                  <a:extLst>
                    <a:ext uri="{9D8B030D-6E8A-4147-A177-3AD203B41FA5}">
                      <a16:colId xmlns:a16="http://schemas.microsoft.com/office/drawing/2014/main" val="20004"/>
                    </a:ext>
                  </a:extLst>
                </a:gridCol>
                <a:gridCol w="451250">
                  <a:extLst>
                    <a:ext uri="{9D8B030D-6E8A-4147-A177-3AD203B41FA5}">
                      <a16:colId xmlns:a16="http://schemas.microsoft.com/office/drawing/2014/main" val="20005"/>
                    </a:ext>
                  </a:extLst>
                </a:gridCol>
                <a:gridCol w="451250">
                  <a:extLst>
                    <a:ext uri="{9D8B030D-6E8A-4147-A177-3AD203B41FA5}">
                      <a16:colId xmlns:a16="http://schemas.microsoft.com/office/drawing/2014/main" val="20006"/>
                    </a:ext>
                  </a:extLst>
                </a:gridCol>
                <a:gridCol w="451250">
                  <a:extLst>
                    <a:ext uri="{9D8B030D-6E8A-4147-A177-3AD203B41FA5}">
                      <a16:colId xmlns:a16="http://schemas.microsoft.com/office/drawing/2014/main" val="20007"/>
                    </a:ext>
                  </a:extLst>
                </a:gridCol>
                <a:gridCol w="451250">
                  <a:extLst>
                    <a:ext uri="{9D8B030D-6E8A-4147-A177-3AD203B41FA5}">
                      <a16:colId xmlns:a16="http://schemas.microsoft.com/office/drawing/2014/main" val="20008"/>
                    </a:ext>
                  </a:extLst>
                </a:gridCol>
                <a:gridCol w="451250">
                  <a:extLst>
                    <a:ext uri="{9D8B030D-6E8A-4147-A177-3AD203B41FA5}">
                      <a16:colId xmlns:a16="http://schemas.microsoft.com/office/drawing/2014/main" val="20009"/>
                    </a:ext>
                  </a:extLst>
                </a:gridCol>
                <a:gridCol w="451250">
                  <a:extLst>
                    <a:ext uri="{9D8B030D-6E8A-4147-A177-3AD203B41FA5}">
                      <a16:colId xmlns:a16="http://schemas.microsoft.com/office/drawing/2014/main" val="20010"/>
                    </a:ext>
                  </a:extLst>
                </a:gridCol>
                <a:gridCol w="451250">
                  <a:extLst>
                    <a:ext uri="{9D8B030D-6E8A-4147-A177-3AD203B41FA5}">
                      <a16:colId xmlns:a16="http://schemas.microsoft.com/office/drawing/2014/main" val="20011"/>
                    </a:ext>
                  </a:extLst>
                </a:gridCol>
                <a:gridCol w="451250">
                  <a:extLst>
                    <a:ext uri="{9D8B030D-6E8A-4147-A177-3AD203B41FA5}">
                      <a16:colId xmlns:a16="http://schemas.microsoft.com/office/drawing/2014/main" val="20012"/>
                    </a:ext>
                  </a:extLst>
                </a:gridCol>
                <a:gridCol w="451250">
                  <a:extLst>
                    <a:ext uri="{9D8B030D-6E8A-4147-A177-3AD203B41FA5}">
                      <a16:colId xmlns:a16="http://schemas.microsoft.com/office/drawing/2014/main" val="20013"/>
                    </a:ext>
                  </a:extLst>
                </a:gridCol>
                <a:gridCol w="451250">
                  <a:extLst>
                    <a:ext uri="{9D8B030D-6E8A-4147-A177-3AD203B41FA5}">
                      <a16:colId xmlns:a16="http://schemas.microsoft.com/office/drawing/2014/main" val="20014"/>
                    </a:ext>
                  </a:extLst>
                </a:gridCol>
                <a:gridCol w="451250">
                  <a:extLst>
                    <a:ext uri="{9D8B030D-6E8A-4147-A177-3AD203B41FA5}">
                      <a16:colId xmlns:a16="http://schemas.microsoft.com/office/drawing/2014/main" val="20015"/>
                    </a:ext>
                  </a:extLst>
                </a:gridCol>
                <a:gridCol w="451250">
                  <a:extLst>
                    <a:ext uri="{9D8B030D-6E8A-4147-A177-3AD203B41FA5}">
                      <a16:colId xmlns:a16="http://schemas.microsoft.com/office/drawing/2014/main" val="20016"/>
                    </a:ext>
                  </a:extLst>
                </a:gridCol>
              </a:tblGrid>
              <a:tr h="335164">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Key Activity</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Lead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1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Week Number</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13718">
                <a:tc vMerge="1">
                  <a:txBody>
                    <a:bodyPr/>
                    <a:lstStyle/>
                    <a:p>
                      <a:endParaRPr lang="en-US"/>
                    </a:p>
                  </a:txBody>
                  <a:tcPr/>
                </a:tc>
                <a:tc vMerge="1">
                  <a:txBody>
                    <a:bodyPr/>
                    <a:lstStyle/>
                    <a:p>
                      <a:endParaRPr lang="en-GB"/>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extLst>
                  <a:ext uri="{0D108BD9-81ED-4DB2-BD59-A6C34878D82A}">
                    <a16:rowId xmlns:a16="http://schemas.microsoft.com/office/drawing/2014/main" val="10001"/>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01. Activity 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mn-lt"/>
                        </a:rPr>
                        <a:t>WS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37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02. Activity B</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mn-lt"/>
                        </a:rPr>
                        <a:t>KH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03. Activity C</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BO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04. Activity D</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PL</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37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05. Activity 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YW</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06. Activity 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YW</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37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07. Activity 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KH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08. Activity H</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LS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137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09. Activity I</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CM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10"/>
                  </a:ext>
                </a:extLst>
              </a:tr>
              <a:tr h="4154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noProof="0" dirty="0">
                          <a:ln>
                            <a:noFill/>
                          </a:ln>
                          <a:solidFill>
                            <a:schemeClr val="accent5">
                              <a:lumMod val="50000"/>
                            </a:schemeClr>
                          </a:solidFill>
                          <a:effectLst/>
                          <a:latin typeface="Arial" charset="0"/>
                        </a:rPr>
                        <a:t>10. Activity J</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a:r>
                        <a:rPr lang="en-GB" sz="1400" b="1" noProof="0" dirty="0">
                          <a:solidFill>
                            <a:schemeClr val="accent5">
                              <a:lumMod val="50000"/>
                            </a:schemeClr>
                          </a:solidFill>
                          <a:latin typeface="+mn-lt"/>
                        </a:rPr>
                        <a:t>KH</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400" b="0" i="0" u="none" strike="noStrike" cap="none" normalizeH="0" baseline="0" noProof="0" dirty="0">
                        <a:ln>
                          <a:noFill/>
                        </a:ln>
                        <a:solidFill>
                          <a:schemeClr val="accent5">
                            <a:lumMod val="50000"/>
                          </a:schemeClr>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9087475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707904" y="1340768"/>
            <a:ext cx="7794802" cy="675672"/>
          </a:xfrm>
        </p:spPr>
        <p:txBody>
          <a:bodyPr anchor="ctr">
            <a:normAutofit/>
          </a:bodyPr>
          <a:lstStyle/>
          <a:p>
            <a:r>
              <a:rPr lang="en-GB" b="1" noProof="0" dirty="0">
                <a:effectLst/>
              </a:rPr>
              <a:t>Techniques</a:t>
            </a:r>
          </a:p>
        </p:txBody>
      </p:sp>
      <p:graphicFrame>
        <p:nvGraphicFramePr>
          <p:cNvPr id="35847" name="Rectangle 3">
            <a:extLst>
              <a:ext uri="{FF2B5EF4-FFF2-40B4-BE49-F238E27FC236}">
                <a16:creationId xmlns:a16="http://schemas.microsoft.com/office/drawing/2014/main" id="{66B2F619-2477-0E04-41D2-9B28EFFBCB27}"/>
              </a:ext>
            </a:extLst>
          </p:cNvPr>
          <p:cNvGraphicFramePr>
            <a:graphicFrameLocks noGrp="1"/>
          </p:cNvGraphicFramePr>
          <p:nvPr>
            <p:ph type="tbl" sz="quarter" idx="13"/>
            <p:extLst>
              <p:ext uri="{D42A27DB-BD31-4B8C-83A1-F6EECF244321}">
                <p14:modId xmlns:p14="http://schemas.microsoft.com/office/powerpoint/2010/main" val="1311976270"/>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ewin's Change Management Model - HRC Online">
            <a:extLst>
              <a:ext uri="{FF2B5EF4-FFF2-40B4-BE49-F238E27FC236}">
                <a16:creationId xmlns:a16="http://schemas.microsoft.com/office/drawing/2014/main" id="{00446546-72A5-3D95-6209-C8BAF0D6F55C}"/>
              </a:ext>
            </a:extLst>
          </p:cNvPr>
          <p:cNvPicPr>
            <a:picLocks noChangeAspect="1"/>
          </p:cNvPicPr>
          <p:nvPr/>
        </p:nvPicPr>
        <p:blipFill>
          <a:blip r:embed="rId3"/>
          <a:stretch>
            <a:fillRect/>
          </a:stretch>
        </p:blipFill>
        <p:spPr>
          <a:xfrm>
            <a:off x="733264" y="1340768"/>
            <a:ext cx="7677472" cy="4677571"/>
          </a:xfrm>
          <a:prstGeom prst="rect">
            <a:avLst/>
          </a:prstGeom>
        </p:spPr>
      </p:pic>
    </p:spTree>
    <p:extLst>
      <p:ext uri="{BB962C8B-B14F-4D97-AF65-F5344CB8AC3E}">
        <p14:creationId xmlns:p14="http://schemas.microsoft.com/office/powerpoint/2010/main" val="212164379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3" name="Text Box 13"/>
          <p:cNvSpPr txBox="1">
            <a:spLocks noChangeArrowheads="1"/>
          </p:cNvSpPr>
          <p:nvPr/>
        </p:nvSpPr>
        <p:spPr bwMode="auto">
          <a:xfrm>
            <a:off x="684214" y="2133600"/>
            <a:ext cx="358775" cy="3108543"/>
          </a:xfrm>
          <a:prstGeom prst="rect">
            <a:avLst/>
          </a:prstGeom>
          <a:noFill/>
          <a:ln w="9525">
            <a:noFill/>
            <a:miter lim="800000"/>
            <a:headEnd/>
            <a:tailEnd/>
          </a:ln>
        </p:spPr>
        <p:txBody>
          <a:bodyPr lIns="91425" tIns="45713" rIns="91425" bIns="45713">
            <a:spAutoFit/>
          </a:bodyPr>
          <a:lstStyle/>
          <a:p>
            <a:pPr algn="ctr"/>
            <a:r>
              <a:rPr lang="en-GB" sz="1400" b="1" noProof="0" dirty="0">
                <a:solidFill>
                  <a:schemeClr val="accent5">
                    <a:lumMod val="50000"/>
                  </a:schemeClr>
                </a:solidFill>
              </a:rPr>
              <a:t>D</a:t>
            </a:r>
          </a:p>
          <a:p>
            <a:pPr algn="ctr"/>
            <a:r>
              <a:rPr lang="en-GB" sz="1400" b="1" noProof="0" dirty="0">
                <a:solidFill>
                  <a:schemeClr val="accent5">
                    <a:lumMod val="50000"/>
                  </a:schemeClr>
                </a:solidFill>
              </a:rPr>
              <a:t>R</a:t>
            </a:r>
          </a:p>
          <a:p>
            <a:pPr algn="ctr"/>
            <a:r>
              <a:rPr lang="en-GB" sz="1400" b="1" noProof="0" dirty="0">
                <a:solidFill>
                  <a:schemeClr val="accent5">
                    <a:lumMod val="50000"/>
                  </a:schemeClr>
                </a:solidFill>
              </a:rPr>
              <a:t>I</a:t>
            </a:r>
          </a:p>
          <a:p>
            <a:pPr algn="ctr"/>
            <a:r>
              <a:rPr lang="en-GB" sz="1400" b="1" noProof="0" dirty="0">
                <a:solidFill>
                  <a:schemeClr val="accent5">
                    <a:lumMod val="50000"/>
                  </a:schemeClr>
                </a:solidFill>
              </a:rPr>
              <a:t>V</a:t>
            </a:r>
          </a:p>
          <a:p>
            <a:pPr algn="ctr"/>
            <a:r>
              <a:rPr lang="en-GB" sz="1400" b="1" noProof="0" dirty="0">
                <a:solidFill>
                  <a:schemeClr val="accent5">
                    <a:lumMod val="50000"/>
                  </a:schemeClr>
                </a:solidFill>
              </a:rPr>
              <a:t>I</a:t>
            </a:r>
          </a:p>
          <a:p>
            <a:pPr algn="ctr"/>
            <a:r>
              <a:rPr lang="en-GB" sz="1400" b="1" noProof="0" dirty="0">
                <a:solidFill>
                  <a:schemeClr val="accent5">
                    <a:lumMod val="50000"/>
                  </a:schemeClr>
                </a:solidFill>
              </a:rPr>
              <a:t>N</a:t>
            </a:r>
          </a:p>
          <a:p>
            <a:pPr algn="ctr"/>
            <a:r>
              <a:rPr lang="en-GB" sz="1400" b="1" noProof="0" dirty="0">
                <a:solidFill>
                  <a:schemeClr val="accent5">
                    <a:lumMod val="50000"/>
                  </a:schemeClr>
                </a:solidFill>
              </a:rPr>
              <a:t>G</a:t>
            </a:r>
          </a:p>
          <a:p>
            <a:pPr algn="ctr"/>
            <a:endParaRPr lang="en-GB" sz="1400" b="1" noProof="0" dirty="0">
              <a:solidFill>
                <a:schemeClr val="accent5">
                  <a:lumMod val="50000"/>
                </a:schemeClr>
              </a:solidFill>
            </a:endParaRPr>
          </a:p>
          <a:p>
            <a:pPr algn="ctr"/>
            <a:r>
              <a:rPr lang="en-GB" sz="1400" b="1" noProof="0" dirty="0">
                <a:solidFill>
                  <a:schemeClr val="accent5">
                    <a:lumMod val="50000"/>
                  </a:schemeClr>
                </a:solidFill>
              </a:rPr>
              <a:t>F</a:t>
            </a:r>
          </a:p>
          <a:p>
            <a:pPr algn="ctr"/>
            <a:r>
              <a:rPr lang="en-GB" sz="1400" b="1" noProof="0" dirty="0">
                <a:solidFill>
                  <a:schemeClr val="accent5">
                    <a:lumMod val="50000"/>
                  </a:schemeClr>
                </a:solidFill>
              </a:rPr>
              <a:t>O</a:t>
            </a:r>
          </a:p>
          <a:p>
            <a:pPr algn="ctr"/>
            <a:r>
              <a:rPr lang="en-GB" sz="1400" b="1" noProof="0" dirty="0">
                <a:solidFill>
                  <a:schemeClr val="accent5">
                    <a:lumMod val="50000"/>
                  </a:schemeClr>
                </a:solidFill>
              </a:rPr>
              <a:t>R</a:t>
            </a:r>
          </a:p>
          <a:p>
            <a:pPr algn="ctr"/>
            <a:r>
              <a:rPr lang="en-GB" sz="1400" b="1" noProof="0" dirty="0">
                <a:solidFill>
                  <a:schemeClr val="accent5">
                    <a:lumMod val="50000"/>
                  </a:schemeClr>
                </a:solidFill>
              </a:rPr>
              <a:t>C</a:t>
            </a:r>
          </a:p>
          <a:p>
            <a:pPr algn="ctr"/>
            <a:r>
              <a:rPr lang="en-GB" sz="1400" b="1" noProof="0" dirty="0">
                <a:solidFill>
                  <a:schemeClr val="accent5">
                    <a:lumMod val="50000"/>
                  </a:schemeClr>
                </a:solidFill>
              </a:rPr>
              <a:t>E</a:t>
            </a:r>
          </a:p>
          <a:p>
            <a:pPr algn="ctr"/>
            <a:r>
              <a:rPr lang="en-GB" sz="1400" b="1" noProof="0" dirty="0">
                <a:solidFill>
                  <a:schemeClr val="accent5">
                    <a:lumMod val="50000"/>
                  </a:schemeClr>
                </a:solidFill>
              </a:rPr>
              <a:t>S</a:t>
            </a:r>
          </a:p>
        </p:txBody>
      </p:sp>
      <p:sp>
        <p:nvSpPr>
          <p:cNvPr id="4" name="Rectangle 2"/>
          <p:cNvSpPr txBox="1">
            <a:spLocks noChangeArrowheads="1"/>
          </p:cNvSpPr>
          <p:nvPr/>
        </p:nvSpPr>
        <p:spPr>
          <a:xfrm>
            <a:off x="1475656" y="693003"/>
            <a:ext cx="6851104" cy="535531"/>
          </a:xfr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en-GB" sz="3200" b="1">
                <a:solidFill>
                  <a:schemeClr val="accent5">
                    <a:lumMod val="50000"/>
                  </a:schemeClr>
                </a:solidFill>
                <a:latin typeface="+mn-lt"/>
              </a:rPr>
              <a:t>Lewin’s Force-Field Model</a:t>
            </a:r>
            <a:endParaRPr lang="en-GB" sz="3200" b="1" dirty="0">
              <a:solidFill>
                <a:schemeClr val="accent5">
                  <a:lumMod val="50000"/>
                </a:schemeClr>
              </a:solidFill>
              <a:latin typeface="+mn-lt"/>
            </a:endParaRPr>
          </a:p>
        </p:txBody>
      </p:sp>
      <p:sp>
        <p:nvSpPr>
          <p:cNvPr id="5" name="Rectangle 4"/>
          <p:cNvSpPr>
            <a:spLocks noChangeArrowheads="1"/>
          </p:cNvSpPr>
          <p:nvPr/>
        </p:nvSpPr>
        <p:spPr bwMode="auto">
          <a:xfrm>
            <a:off x="7812361" y="1268761"/>
            <a:ext cx="71438" cy="4392613"/>
          </a:xfrm>
          <a:prstGeom prst="rect">
            <a:avLst/>
          </a:prstGeom>
          <a:solidFill>
            <a:srgbClr val="000080"/>
          </a:solidFill>
          <a:ln w="9525">
            <a:no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6" name="Rectangle 5"/>
          <p:cNvSpPr>
            <a:spLocks noChangeArrowheads="1"/>
          </p:cNvSpPr>
          <p:nvPr/>
        </p:nvSpPr>
        <p:spPr bwMode="auto">
          <a:xfrm>
            <a:off x="3059833" y="1340769"/>
            <a:ext cx="45719" cy="4320604"/>
          </a:xfrm>
          <a:prstGeom prst="rect">
            <a:avLst/>
          </a:prstGeom>
          <a:solidFill>
            <a:srgbClr val="000080"/>
          </a:solidFill>
          <a:ln w="9525">
            <a:no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7" name="Rectangle 6"/>
          <p:cNvSpPr>
            <a:spLocks noChangeArrowheads="1"/>
          </p:cNvSpPr>
          <p:nvPr/>
        </p:nvSpPr>
        <p:spPr bwMode="auto">
          <a:xfrm>
            <a:off x="5940424" y="1628801"/>
            <a:ext cx="503783" cy="3960788"/>
          </a:xfrm>
          <a:prstGeom prst="rect">
            <a:avLst/>
          </a:prstGeom>
          <a:solidFill>
            <a:schemeClr val="accent2">
              <a:lumMod val="60000"/>
              <a:lumOff val="40000"/>
              <a:alpha val="75000"/>
            </a:schemeClr>
          </a:solidFill>
          <a:ln w="9525">
            <a:no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8" name="Rectangle 7"/>
          <p:cNvSpPr>
            <a:spLocks noChangeArrowheads="1"/>
          </p:cNvSpPr>
          <p:nvPr/>
        </p:nvSpPr>
        <p:spPr bwMode="auto">
          <a:xfrm>
            <a:off x="611561" y="1628801"/>
            <a:ext cx="502865" cy="3960788"/>
          </a:xfrm>
          <a:prstGeom prst="rect">
            <a:avLst/>
          </a:prstGeom>
          <a:noFill/>
          <a:ln w="9525">
            <a:solidFill>
              <a:srgbClr val="000099">
                <a:alpha val="50195"/>
              </a:srgbClr>
            </a:solid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9" name="Text Box 8"/>
          <p:cNvSpPr txBox="1">
            <a:spLocks noChangeArrowheads="1"/>
          </p:cNvSpPr>
          <p:nvPr/>
        </p:nvSpPr>
        <p:spPr bwMode="auto">
          <a:xfrm>
            <a:off x="1835697" y="5805265"/>
            <a:ext cx="2160239" cy="461665"/>
          </a:xfrm>
          <a:prstGeom prst="rect">
            <a:avLst/>
          </a:prstGeom>
          <a:noFill/>
          <a:ln w="9525">
            <a:noFill/>
            <a:miter lim="800000"/>
            <a:headEnd/>
            <a:tailEnd/>
          </a:ln>
        </p:spPr>
        <p:txBody>
          <a:bodyPr wrap="square" lIns="91425" tIns="45713" rIns="91425" bIns="45713">
            <a:spAutoFit/>
          </a:bodyPr>
          <a:lstStyle/>
          <a:p>
            <a:pPr>
              <a:spcBef>
                <a:spcPct val="50000"/>
              </a:spcBef>
            </a:pPr>
            <a:r>
              <a:rPr lang="en-GB" b="1" noProof="0" dirty="0">
                <a:solidFill>
                  <a:schemeClr val="accent5">
                    <a:lumMod val="50000"/>
                  </a:schemeClr>
                </a:solidFill>
              </a:rPr>
              <a:t>Current State</a:t>
            </a:r>
          </a:p>
        </p:txBody>
      </p:sp>
      <p:sp>
        <p:nvSpPr>
          <p:cNvPr id="10" name="Text Box 9"/>
          <p:cNvSpPr txBox="1">
            <a:spLocks noChangeArrowheads="1"/>
          </p:cNvSpPr>
          <p:nvPr/>
        </p:nvSpPr>
        <p:spPr bwMode="auto">
          <a:xfrm>
            <a:off x="6732242" y="5805489"/>
            <a:ext cx="2411761" cy="461665"/>
          </a:xfrm>
          <a:prstGeom prst="rect">
            <a:avLst/>
          </a:prstGeom>
          <a:noFill/>
          <a:ln w="9525">
            <a:noFill/>
            <a:miter lim="800000"/>
            <a:headEnd/>
            <a:tailEnd/>
          </a:ln>
        </p:spPr>
        <p:txBody>
          <a:bodyPr wrap="square" lIns="91425" tIns="45713" rIns="91425" bIns="45713">
            <a:spAutoFit/>
          </a:bodyPr>
          <a:lstStyle/>
          <a:p>
            <a:pPr>
              <a:spcBef>
                <a:spcPct val="50000"/>
              </a:spcBef>
            </a:pPr>
            <a:r>
              <a:rPr lang="en-GB" b="1" noProof="0" dirty="0">
                <a:solidFill>
                  <a:schemeClr val="accent5">
                    <a:lumMod val="50000"/>
                  </a:schemeClr>
                </a:solidFill>
              </a:rPr>
              <a:t>Desired State</a:t>
            </a:r>
          </a:p>
        </p:txBody>
      </p:sp>
      <p:sp>
        <p:nvSpPr>
          <p:cNvPr id="11" name="AutoShape 10"/>
          <p:cNvSpPr>
            <a:spLocks noChangeArrowheads="1"/>
          </p:cNvSpPr>
          <p:nvPr/>
        </p:nvSpPr>
        <p:spPr bwMode="auto">
          <a:xfrm>
            <a:off x="3923928" y="5877273"/>
            <a:ext cx="2736850" cy="288925"/>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CCFF"/>
          </a:solidFill>
          <a:ln w="9525">
            <a:solidFill>
              <a:schemeClr val="tx1"/>
            </a:solidFill>
            <a:miter lim="800000"/>
            <a:headEnd/>
            <a:tailEnd/>
          </a:ln>
        </p:spPr>
        <p:txBody>
          <a:bodyPr wrap="none" lIns="91425" tIns="45713" rIns="91425" bIns="45713" anchor="ctr"/>
          <a:lstStyle/>
          <a:p>
            <a:endParaRPr lang="en-GB" noProof="0" dirty="0">
              <a:solidFill>
                <a:schemeClr val="accent5">
                  <a:lumMod val="50000"/>
                </a:schemeClr>
              </a:solidFill>
            </a:endParaRPr>
          </a:p>
        </p:txBody>
      </p:sp>
      <p:sp>
        <p:nvSpPr>
          <p:cNvPr id="12" name="Text Box 12"/>
          <p:cNvSpPr txBox="1">
            <a:spLocks noChangeArrowheads="1"/>
          </p:cNvSpPr>
          <p:nvPr/>
        </p:nvSpPr>
        <p:spPr bwMode="auto">
          <a:xfrm>
            <a:off x="6013452" y="1916114"/>
            <a:ext cx="358775" cy="3565517"/>
          </a:xfrm>
          <a:prstGeom prst="rect">
            <a:avLst/>
          </a:prstGeom>
          <a:solidFill>
            <a:schemeClr val="accent1">
              <a:lumMod val="60000"/>
              <a:lumOff val="40000"/>
            </a:schemeClr>
          </a:solidFill>
          <a:ln w="9525">
            <a:noFill/>
            <a:miter lim="800000"/>
            <a:headEnd/>
            <a:tailEnd/>
          </a:ln>
        </p:spPr>
        <p:txBody>
          <a:bodyPr lIns="91425" tIns="45713" rIns="91425" bIns="45713">
            <a:spAutoFit/>
          </a:bodyPr>
          <a:lstStyle/>
          <a:p>
            <a:pPr algn="ctr"/>
            <a:r>
              <a:rPr lang="en-GB" sz="1400" b="1" noProof="0" dirty="0">
                <a:solidFill>
                  <a:schemeClr val="accent5">
                    <a:lumMod val="50000"/>
                  </a:schemeClr>
                </a:solidFill>
              </a:rPr>
              <a:t>R</a:t>
            </a:r>
          </a:p>
          <a:p>
            <a:pPr algn="ctr"/>
            <a:r>
              <a:rPr lang="en-GB" sz="1400" b="1" noProof="0" dirty="0">
                <a:solidFill>
                  <a:schemeClr val="accent5">
                    <a:lumMod val="50000"/>
                  </a:schemeClr>
                </a:solidFill>
              </a:rPr>
              <a:t>E</a:t>
            </a:r>
          </a:p>
          <a:p>
            <a:pPr algn="ctr"/>
            <a:r>
              <a:rPr lang="en-GB" sz="1400" b="1" noProof="0" dirty="0">
                <a:solidFill>
                  <a:schemeClr val="accent5">
                    <a:lumMod val="50000"/>
                  </a:schemeClr>
                </a:solidFill>
              </a:rPr>
              <a:t>S</a:t>
            </a:r>
          </a:p>
          <a:p>
            <a:pPr algn="ctr"/>
            <a:r>
              <a:rPr lang="en-GB" sz="1400" b="1" noProof="0" dirty="0">
                <a:solidFill>
                  <a:schemeClr val="accent5">
                    <a:lumMod val="50000"/>
                  </a:schemeClr>
                </a:solidFill>
              </a:rPr>
              <a:t>I</a:t>
            </a:r>
          </a:p>
          <a:p>
            <a:pPr algn="ctr"/>
            <a:r>
              <a:rPr lang="en-GB" sz="1400" b="1" noProof="0" dirty="0">
                <a:solidFill>
                  <a:schemeClr val="accent5">
                    <a:lumMod val="50000"/>
                  </a:schemeClr>
                </a:solidFill>
              </a:rPr>
              <a:t>S</a:t>
            </a:r>
          </a:p>
          <a:p>
            <a:pPr algn="ctr"/>
            <a:r>
              <a:rPr lang="en-GB" sz="1400" b="1" noProof="0" dirty="0">
                <a:solidFill>
                  <a:schemeClr val="accent5">
                    <a:lumMod val="50000"/>
                  </a:schemeClr>
                </a:solidFill>
              </a:rPr>
              <a:t>T</a:t>
            </a:r>
          </a:p>
          <a:p>
            <a:pPr algn="ctr"/>
            <a:r>
              <a:rPr lang="en-GB" sz="1400" b="1" noProof="0" dirty="0">
                <a:solidFill>
                  <a:schemeClr val="accent5">
                    <a:lumMod val="50000"/>
                  </a:schemeClr>
                </a:solidFill>
              </a:rPr>
              <a:t>I</a:t>
            </a:r>
          </a:p>
          <a:p>
            <a:pPr algn="ctr"/>
            <a:r>
              <a:rPr lang="en-GB" sz="1400" b="1" noProof="0" dirty="0">
                <a:solidFill>
                  <a:schemeClr val="accent5">
                    <a:lumMod val="50000"/>
                  </a:schemeClr>
                </a:solidFill>
              </a:rPr>
              <a:t>N</a:t>
            </a:r>
          </a:p>
          <a:p>
            <a:pPr algn="ctr"/>
            <a:r>
              <a:rPr lang="en-GB" sz="1400" b="1" noProof="0" dirty="0">
                <a:solidFill>
                  <a:schemeClr val="accent5">
                    <a:lumMod val="50000"/>
                  </a:schemeClr>
                </a:solidFill>
              </a:rPr>
              <a:t>G</a:t>
            </a:r>
          </a:p>
          <a:p>
            <a:pPr algn="ctr"/>
            <a:endParaRPr lang="en-GB" sz="1400" b="1" noProof="0" dirty="0">
              <a:solidFill>
                <a:schemeClr val="accent5">
                  <a:lumMod val="50000"/>
                </a:schemeClr>
              </a:solidFill>
            </a:endParaRPr>
          </a:p>
          <a:p>
            <a:pPr algn="ctr"/>
            <a:r>
              <a:rPr lang="en-GB" sz="1400" b="1" noProof="0" dirty="0">
                <a:solidFill>
                  <a:schemeClr val="accent5">
                    <a:lumMod val="50000"/>
                  </a:schemeClr>
                </a:solidFill>
              </a:rPr>
              <a:t>F</a:t>
            </a:r>
          </a:p>
          <a:p>
            <a:pPr algn="ctr"/>
            <a:r>
              <a:rPr lang="en-GB" sz="1400" b="1" noProof="0" dirty="0">
                <a:solidFill>
                  <a:schemeClr val="accent5">
                    <a:lumMod val="50000"/>
                  </a:schemeClr>
                </a:solidFill>
              </a:rPr>
              <a:t>O</a:t>
            </a:r>
          </a:p>
          <a:p>
            <a:pPr algn="ctr"/>
            <a:r>
              <a:rPr lang="en-GB" sz="1400" b="1" noProof="0" dirty="0">
                <a:solidFill>
                  <a:schemeClr val="accent5">
                    <a:lumMod val="50000"/>
                  </a:schemeClr>
                </a:solidFill>
              </a:rPr>
              <a:t>R</a:t>
            </a:r>
          </a:p>
          <a:p>
            <a:pPr algn="ctr"/>
            <a:r>
              <a:rPr lang="en-GB" sz="1400" b="1" noProof="0" dirty="0">
                <a:solidFill>
                  <a:schemeClr val="accent5">
                    <a:lumMod val="50000"/>
                  </a:schemeClr>
                </a:solidFill>
              </a:rPr>
              <a:t>C</a:t>
            </a:r>
          </a:p>
          <a:p>
            <a:pPr algn="ctr"/>
            <a:r>
              <a:rPr lang="en-GB" sz="1400" b="1" noProof="0" dirty="0">
                <a:solidFill>
                  <a:schemeClr val="accent5">
                    <a:lumMod val="50000"/>
                  </a:schemeClr>
                </a:solidFill>
              </a:rPr>
              <a:t>E</a:t>
            </a:r>
          </a:p>
          <a:p>
            <a:pPr algn="ctr"/>
            <a:r>
              <a:rPr lang="en-GB" sz="1400" b="1" noProof="0" dirty="0">
                <a:solidFill>
                  <a:schemeClr val="accent5">
                    <a:lumMod val="50000"/>
                  </a:schemeClr>
                </a:solidFill>
              </a:rPr>
              <a:t>S</a:t>
            </a:r>
          </a:p>
        </p:txBody>
      </p:sp>
      <p:sp>
        <p:nvSpPr>
          <p:cNvPr id="13" name="Text Box 20"/>
          <p:cNvSpPr txBox="1">
            <a:spLocks noChangeArrowheads="1"/>
          </p:cNvSpPr>
          <p:nvPr/>
        </p:nvSpPr>
        <p:spPr bwMode="auto">
          <a:xfrm>
            <a:off x="1187625" y="3933056"/>
            <a:ext cx="1872382" cy="523220"/>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Managerial support (pressure)</a:t>
            </a:r>
          </a:p>
        </p:txBody>
      </p:sp>
      <p:sp>
        <p:nvSpPr>
          <p:cNvPr id="14" name="Text Box 21"/>
          <p:cNvSpPr txBox="1">
            <a:spLocks noChangeArrowheads="1"/>
          </p:cNvSpPr>
          <p:nvPr/>
        </p:nvSpPr>
        <p:spPr bwMode="auto">
          <a:xfrm>
            <a:off x="1187624" y="3140969"/>
            <a:ext cx="1584350" cy="307777"/>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Incentives</a:t>
            </a:r>
          </a:p>
        </p:txBody>
      </p:sp>
      <p:sp>
        <p:nvSpPr>
          <p:cNvPr id="15" name="Text Box 22"/>
          <p:cNvSpPr txBox="1">
            <a:spLocks noChangeArrowheads="1"/>
          </p:cNvSpPr>
          <p:nvPr/>
        </p:nvSpPr>
        <p:spPr bwMode="auto">
          <a:xfrm>
            <a:off x="1187625" y="2420889"/>
            <a:ext cx="1656184" cy="307777"/>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New technology</a:t>
            </a:r>
          </a:p>
        </p:txBody>
      </p:sp>
      <p:sp>
        <p:nvSpPr>
          <p:cNvPr id="16" name="Text Box 23"/>
          <p:cNvSpPr txBox="1">
            <a:spLocks noChangeArrowheads="1"/>
          </p:cNvSpPr>
          <p:nvPr/>
        </p:nvSpPr>
        <p:spPr bwMode="auto">
          <a:xfrm>
            <a:off x="1187624" y="1700809"/>
            <a:ext cx="1728366" cy="307777"/>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Competition</a:t>
            </a:r>
          </a:p>
        </p:txBody>
      </p:sp>
      <p:sp>
        <p:nvSpPr>
          <p:cNvPr id="17" name="Line 24"/>
          <p:cNvSpPr>
            <a:spLocks noChangeShapeType="1"/>
          </p:cNvSpPr>
          <p:nvPr/>
        </p:nvSpPr>
        <p:spPr bwMode="auto">
          <a:xfrm flipH="1" flipV="1">
            <a:off x="3275855" y="5229200"/>
            <a:ext cx="2592288" cy="0"/>
          </a:xfrm>
          <a:prstGeom prst="line">
            <a:avLst/>
          </a:prstGeom>
          <a:noFill/>
          <a:ln w="25400">
            <a:solidFill>
              <a:srgbClr val="000099">
                <a:alpha val="74901"/>
              </a:srgbClr>
            </a:solidFill>
            <a:round/>
            <a:headEnd/>
            <a:tailEnd type="triangle" w="lg" len="med"/>
          </a:ln>
        </p:spPr>
        <p:txBody>
          <a:bodyPr lIns="91425" tIns="45713" rIns="91425" bIns="45713"/>
          <a:lstStyle/>
          <a:p>
            <a:endParaRPr lang="en-GB" noProof="0" dirty="0">
              <a:solidFill>
                <a:schemeClr val="accent5">
                  <a:lumMod val="50000"/>
                </a:schemeClr>
              </a:solidFill>
            </a:endParaRPr>
          </a:p>
        </p:txBody>
      </p:sp>
      <p:sp>
        <p:nvSpPr>
          <p:cNvPr id="18" name="Line 25"/>
          <p:cNvSpPr>
            <a:spLocks noChangeShapeType="1"/>
          </p:cNvSpPr>
          <p:nvPr/>
        </p:nvSpPr>
        <p:spPr bwMode="auto">
          <a:xfrm flipH="1">
            <a:off x="3347863" y="3068960"/>
            <a:ext cx="2520281" cy="0"/>
          </a:xfrm>
          <a:prstGeom prst="line">
            <a:avLst/>
          </a:prstGeom>
          <a:noFill/>
          <a:ln w="9525">
            <a:solidFill>
              <a:srgbClr val="000099">
                <a:alpha val="74901"/>
              </a:srgbClr>
            </a:solidFill>
            <a:round/>
            <a:headEnd/>
            <a:tailEnd type="triangle" w="med" len="med"/>
          </a:ln>
        </p:spPr>
        <p:txBody>
          <a:bodyPr lIns="91425" tIns="45713" rIns="91425" bIns="45713"/>
          <a:lstStyle/>
          <a:p>
            <a:endParaRPr lang="en-GB" noProof="0" dirty="0">
              <a:solidFill>
                <a:schemeClr val="accent5">
                  <a:lumMod val="50000"/>
                </a:schemeClr>
              </a:solidFill>
            </a:endParaRPr>
          </a:p>
        </p:txBody>
      </p:sp>
      <p:sp>
        <p:nvSpPr>
          <p:cNvPr id="19" name="Line 26"/>
          <p:cNvSpPr>
            <a:spLocks noChangeShapeType="1"/>
          </p:cNvSpPr>
          <p:nvPr/>
        </p:nvSpPr>
        <p:spPr bwMode="auto">
          <a:xfrm flipH="1" flipV="1">
            <a:off x="3275855" y="4149080"/>
            <a:ext cx="2592288" cy="0"/>
          </a:xfrm>
          <a:prstGeom prst="line">
            <a:avLst/>
          </a:prstGeom>
          <a:noFill/>
          <a:ln w="19050">
            <a:solidFill>
              <a:srgbClr val="000099">
                <a:alpha val="74901"/>
              </a:srgbClr>
            </a:solidFill>
            <a:round/>
            <a:headEnd/>
            <a:tailEnd type="triangle" w="lg" len="lg"/>
          </a:ln>
        </p:spPr>
        <p:txBody>
          <a:bodyPr lIns="91425" tIns="45713" rIns="91425" bIns="45713"/>
          <a:lstStyle/>
          <a:p>
            <a:endParaRPr lang="en-GB" noProof="0" dirty="0">
              <a:solidFill>
                <a:schemeClr val="accent5">
                  <a:lumMod val="50000"/>
                </a:schemeClr>
              </a:solidFill>
            </a:endParaRPr>
          </a:p>
        </p:txBody>
      </p:sp>
      <p:sp>
        <p:nvSpPr>
          <p:cNvPr id="20" name="Line 27"/>
          <p:cNvSpPr>
            <a:spLocks noChangeShapeType="1"/>
          </p:cNvSpPr>
          <p:nvPr/>
        </p:nvSpPr>
        <p:spPr bwMode="auto">
          <a:xfrm flipH="1">
            <a:off x="3275857" y="2060848"/>
            <a:ext cx="2592288" cy="0"/>
          </a:xfrm>
          <a:prstGeom prst="line">
            <a:avLst/>
          </a:prstGeom>
          <a:noFill/>
          <a:ln w="9525">
            <a:solidFill>
              <a:srgbClr val="000099">
                <a:alpha val="74901"/>
              </a:srgbClr>
            </a:solidFill>
            <a:round/>
            <a:headEnd/>
            <a:tailEnd type="triangle" w="med" len="med"/>
          </a:ln>
        </p:spPr>
        <p:txBody>
          <a:bodyPr lIns="91425" tIns="45713" rIns="91425" bIns="45713"/>
          <a:lstStyle/>
          <a:p>
            <a:endParaRPr lang="en-GB" noProof="0" dirty="0">
              <a:solidFill>
                <a:schemeClr val="accent5">
                  <a:lumMod val="50000"/>
                </a:schemeClr>
              </a:solidFill>
            </a:endParaRPr>
          </a:p>
        </p:txBody>
      </p:sp>
      <p:sp>
        <p:nvSpPr>
          <p:cNvPr id="21" name="Text Box 28"/>
          <p:cNvSpPr txBox="1">
            <a:spLocks noChangeArrowheads="1"/>
          </p:cNvSpPr>
          <p:nvPr/>
        </p:nvSpPr>
        <p:spPr bwMode="auto">
          <a:xfrm>
            <a:off x="3419873" y="4869161"/>
            <a:ext cx="2447924" cy="308227"/>
          </a:xfrm>
          <a:prstGeom prst="rect">
            <a:avLst/>
          </a:prstGeom>
          <a:noFill/>
          <a:ln w="9525">
            <a:noFill/>
            <a:miter lim="800000"/>
            <a:headEnd/>
            <a:tailEnd/>
          </a:ln>
        </p:spPr>
        <p:txBody>
          <a:bodyPr lIns="91425" tIns="45713" rIns="91425" bIns="45713">
            <a:spAutoFit/>
          </a:bodyPr>
          <a:lstStyle/>
          <a:p>
            <a:pPr algn="r">
              <a:spcBef>
                <a:spcPct val="50000"/>
              </a:spcBef>
            </a:pPr>
            <a:r>
              <a:rPr lang="en-GB" sz="1400" noProof="0" dirty="0">
                <a:solidFill>
                  <a:schemeClr val="accent5">
                    <a:lumMod val="50000"/>
                  </a:schemeClr>
                </a:solidFill>
              </a:rPr>
              <a:t>Established work patterns</a:t>
            </a:r>
          </a:p>
        </p:txBody>
      </p:sp>
      <p:sp>
        <p:nvSpPr>
          <p:cNvPr id="22" name="Text Box 29"/>
          <p:cNvSpPr txBox="1">
            <a:spLocks noChangeArrowheads="1"/>
          </p:cNvSpPr>
          <p:nvPr/>
        </p:nvSpPr>
        <p:spPr bwMode="auto">
          <a:xfrm>
            <a:off x="3347865" y="3789041"/>
            <a:ext cx="2447924" cy="308227"/>
          </a:xfrm>
          <a:prstGeom prst="rect">
            <a:avLst/>
          </a:prstGeom>
          <a:noFill/>
          <a:ln w="9525">
            <a:noFill/>
            <a:miter lim="800000"/>
            <a:headEnd/>
            <a:tailEnd/>
          </a:ln>
        </p:spPr>
        <p:txBody>
          <a:bodyPr lIns="91425" tIns="45713" rIns="91425" bIns="45713">
            <a:spAutoFit/>
          </a:bodyPr>
          <a:lstStyle/>
          <a:p>
            <a:pPr algn="r">
              <a:spcBef>
                <a:spcPct val="50000"/>
              </a:spcBef>
            </a:pPr>
            <a:r>
              <a:rPr lang="en-GB" sz="1400" noProof="0" dirty="0">
                <a:solidFill>
                  <a:schemeClr val="accent5">
                    <a:lumMod val="50000"/>
                  </a:schemeClr>
                </a:solidFill>
              </a:rPr>
              <a:t>Complacency</a:t>
            </a:r>
          </a:p>
        </p:txBody>
      </p:sp>
      <p:sp>
        <p:nvSpPr>
          <p:cNvPr id="23" name="Text Box 30"/>
          <p:cNvSpPr txBox="1">
            <a:spLocks noChangeArrowheads="1"/>
          </p:cNvSpPr>
          <p:nvPr/>
        </p:nvSpPr>
        <p:spPr bwMode="auto">
          <a:xfrm>
            <a:off x="3347864" y="2636913"/>
            <a:ext cx="2519362" cy="308227"/>
          </a:xfrm>
          <a:prstGeom prst="rect">
            <a:avLst/>
          </a:prstGeom>
          <a:noFill/>
          <a:ln w="9525">
            <a:noFill/>
            <a:miter lim="800000"/>
            <a:headEnd/>
            <a:tailEnd/>
          </a:ln>
        </p:spPr>
        <p:txBody>
          <a:bodyPr lIns="91425" tIns="45713" rIns="91425" bIns="45713">
            <a:spAutoFit/>
          </a:bodyPr>
          <a:lstStyle/>
          <a:p>
            <a:pPr algn="r">
              <a:spcBef>
                <a:spcPct val="50000"/>
              </a:spcBef>
            </a:pPr>
            <a:r>
              <a:rPr lang="en-GB" sz="1400" noProof="0" dirty="0">
                <a:solidFill>
                  <a:schemeClr val="accent5">
                    <a:lumMod val="50000"/>
                  </a:schemeClr>
                </a:solidFill>
              </a:rPr>
              <a:t>Job insecurity</a:t>
            </a:r>
          </a:p>
        </p:txBody>
      </p:sp>
      <p:sp>
        <p:nvSpPr>
          <p:cNvPr id="24" name="Text Box 31"/>
          <p:cNvSpPr txBox="1">
            <a:spLocks noChangeArrowheads="1"/>
          </p:cNvSpPr>
          <p:nvPr/>
        </p:nvSpPr>
        <p:spPr bwMode="auto">
          <a:xfrm>
            <a:off x="3347865" y="1700808"/>
            <a:ext cx="2447924" cy="308227"/>
          </a:xfrm>
          <a:prstGeom prst="rect">
            <a:avLst/>
          </a:prstGeom>
          <a:noFill/>
          <a:ln w="9525">
            <a:noFill/>
            <a:miter lim="800000"/>
            <a:headEnd/>
            <a:tailEnd/>
          </a:ln>
        </p:spPr>
        <p:txBody>
          <a:bodyPr lIns="91425" tIns="45713" rIns="91425" bIns="45713">
            <a:spAutoFit/>
          </a:bodyPr>
          <a:lstStyle/>
          <a:p>
            <a:pPr algn="r">
              <a:spcBef>
                <a:spcPct val="50000"/>
              </a:spcBef>
            </a:pPr>
            <a:r>
              <a:rPr lang="en-GB" sz="1400" noProof="0" dirty="0">
                <a:solidFill>
                  <a:schemeClr val="accent5">
                    <a:lumMod val="50000"/>
                  </a:schemeClr>
                </a:solidFill>
              </a:rPr>
              <a:t>Skills deficit</a:t>
            </a:r>
          </a:p>
        </p:txBody>
      </p:sp>
      <p:sp>
        <p:nvSpPr>
          <p:cNvPr id="25" name="Text Box 32"/>
          <p:cNvSpPr txBox="1">
            <a:spLocks noChangeArrowheads="1"/>
          </p:cNvSpPr>
          <p:nvPr/>
        </p:nvSpPr>
        <p:spPr bwMode="auto">
          <a:xfrm>
            <a:off x="1187450" y="4869161"/>
            <a:ext cx="1584350" cy="307777"/>
          </a:xfrm>
          <a:prstGeom prst="rect">
            <a:avLst/>
          </a:prstGeom>
          <a:noFill/>
          <a:ln w="9525">
            <a:noFill/>
            <a:miter lim="800000"/>
            <a:headEnd/>
            <a:tailEnd/>
          </a:ln>
        </p:spPr>
        <p:txBody>
          <a:bodyPr wrap="square" lIns="91425" tIns="45713" rIns="91425" bIns="45713">
            <a:spAutoFit/>
          </a:bodyPr>
          <a:lstStyle/>
          <a:p>
            <a:pPr>
              <a:spcBef>
                <a:spcPct val="50000"/>
              </a:spcBef>
            </a:pPr>
            <a:r>
              <a:rPr lang="en-GB" sz="1400" noProof="0" dirty="0">
                <a:solidFill>
                  <a:schemeClr val="accent5">
                    <a:lumMod val="50000"/>
                  </a:schemeClr>
                </a:solidFill>
              </a:rPr>
              <a:t>New people</a:t>
            </a:r>
          </a:p>
        </p:txBody>
      </p:sp>
    </p:spTree>
    <p:extLst>
      <p:ext uri="{BB962C8B-B14F-4D97-AF65-F5344CB8AC3E}">
        <p14:creationId xmlns:p14="http://schemas.microsoft.com/office/powerpoint/2010/main" val="59755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56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6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56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56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56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56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56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56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56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56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56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563">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56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6" grpId="0"/>
      <p:bldP spid="16" grpId="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7203" y="1163638"/>
            <a:ext cx="5936100" cy="5327650"/>
          </a:xfrm>
          <a:prstGeom prst="rect">
            <a:avLst/>
          </a:prstGeom>
          <a:noFill/>
        </p:spPr>
      </p:pic>
      <p:sp>
        <p:nvSpPr>
          <p:cNvPr id="2" name="Title 1"/>
          <p:cNvSpPr>
            <a:spLocks noGrp="1"/>
          </p:cNvSpPr>
          <p:nvPr>
            <p:ph type="title"/>
          </p:nvPr>
        </p:nvSpPr>
        <p:spPr>
          <a:xfrm>
            <a:off x="467544" y="369584"/>
            <a:ext cx="7794802" cy="675672"/>
          </a:xfrm>
        </p:spPr>
        <p:txBody>
          <a:bodyPr anchor="ctr">
            <a:normAutofit/>
          </a:bodyPr>
          <a:lstStyle/>
          <a:p>
            <a:r>
              <a:rPr lang="en-GB" sz="2800" b="1" noProof="0" dirty="0"/>
              <a:t>Force Field Analysis</a:t>
            </a:r>
            <a:endParaRPr lang="en-GB" sz="2800" noProof="0" dirty="0"/>
          </a:p>
        </p:txBody>
      </p:sp>
    </p:spTree>
    <p:extLst>
      <p:ext uri="{BB962C8B-B14F-4D97-AF65-F5344CB8AC3E}">
        <p14:creationId xmlns:p14="http://schemas.microsoft.com/office/powerpoint/2010/main" val="380811931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7794802" cy="675672"/>
          </a:xfrm>
        </p:spPr>
        <p:txBody>
          <a:bodyPr anchor="ctr">
            <a:normAutofit/>
          </a:bodyPr>
          <a:lstStyle/>
          <a:p>
            <a:pPr algn="ctr"/>
            <a:r>
              <a:rPr lang="en-GB" sz="2000" b="1" noProof="0" dirty="0"/>
              <a:t>Example: You are a manager deciding whether to install new manufacturing equipment in your factory</a:t>
            </a:r>
          </a:p>
        </p:txBody>
      </p:sp>
      <p:pic>
        <p:nvPicPr>
          <p:cNvPr id="5" name="Content Placeholder 4" descr="ForceField"/>
          <p:cNvPicPr>
            <a:picLocks noGrp="1"/>
          </p:cNvPicPr>
          <p:nvPr>
            <p:ph idx="4294967295"/>
          </p:nvPr>
        </p:nvPicPr>
        <p:blipFill rotWithShape="1">
          <a:blip r:embed="rId3" cstate="print"/>
          <a:stretch/>
        </p:blipFill>
        <p:spPr bwMode="auto">
          <a:prstGeom prst="rect">
            <a:avLst/>
          </a:prstGeom>
          <a:noFill/>
          <a:ln w="9525">
            <a:noFill/>
            <a:miter lim="800000"/>
            <a:headEnd/>
            <a:tailEnd/>
          </a:ln>
        </p:spPr>
      </p:pic>
      <p:pic>
        <p:nvPicPr>
          <p:cNvPr id="3" name="Content Placeholder 4" descr="ForceField">
            <a:extLst>
              <a:ext uri="{FF2B5EF4-FFF2-40B4-BE49-F238E27FC236}">
                <a16:creationId xmlns:a16="http://schemas.microsoft.com/office/drawing/2014/main" id="{2246E67F-D4F9-6AB8-DD63-7926227BA6CF}"/>
              </a:ext>
            </a:extLst>
          </p:cNvPr>
          <p:cNvPicPr>
            <a:picLocks/>
          </p:cNvPicPr>
          <p:nvPr/>
        </p:nvPicPr>
        <p:blipFill rotWithShape="1">
          <a:blip r:embed="rId3" cstate="print"/>
          <a:srcRect l="-1152" t="9899"/>
          <a:stretch/>
        </p:blipFill>
        <p:spPr bwMode="auto">
          <a:xfrm>
            <a:off x="1691680" y="1916832"/>
            <a:ext cx="5760640" cy="4439518"/>
          </a:xfrm>
          <a:prstGeom prst="rect">
            <a:avLst/>
          </a:prstGeom>
          <a:noFill/>
          <a:ln w="9525">
            <a:noFill/>
            <a:miter lim="800000"/>
            <a:headEnd/>
            <a:tailEnd/>
          </a:ln>
        </p:spPr>
      </p:pic>
    </p:spTree>
    <p:extLst>
      <p:ext uri="{BB962C8B-B14F-4D97-AF65-F5344CB8AC3E}">
        <p14:creationId xmlns:p14="http://schemas.microsoft.com/office/powerpoint/2010/main" val="19189416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hat is the Kotter Change Model? | 8‑Step Change Leadership Lean Six Sigma  Groep">
            <a:extLst>
              <a:ext uri="{FF2B5EF4-FFF2-40B4-BE49-F238E27FC236}">
                <a16:creationId xmlns:a16="http://schemas.microsoft.com/office/drawing/2014/main" id="{5A4E40B5-CCB0-AFF3-B96F-1C7820C29780}"/>
              </a:ext>
            </a:extLst>
          </p:cNvPr>
          <p:cNvPicPr>
            <a:picLocks noChangeAspect="1"/>
          </p:cNvPicPr>
          <p:nvPr/>
        </p:nvPicPr>
        <p:blipFill>
          <a:blip r:embed="rId3"/>
          <a:stretch>
            <a:fillRect/>
          </a:stretch>
        </p:blipFill>
        <p:spPr>
          <a:xfrm>
            <a:off x="886440" y="2276872"/>
            <a:ext cx="6981669" cy="3922012"/>
          </a:xfrm>
          <a:prstGeom prst="rect">
            <a:avLst/>
          </a:prstGeom>
        </p:spPr>
      </p:pic>
      <p:sp>
        <p:nvSpPr>
          <p:cNvPr id="8" name="TextBox 7">
            <a:extLst>
              <a:ext uri="{FF2B5EF4-FFF2-40B4-BE49-F238E27FC236}">
                <a16:creationId xmlns:a16="http://schemas.microsoft.com/office/drawing/2014/main" id="{852821CC-FE59-8F1F-7594-08FA15200DC6}"/>
              </a:ext>
            </a:extLst>
          </p:cNvPr>
          <p:cNvSpPr txBox="1"/>
          <p:nvPr/>
        </p:nvSpPr>
        <p:spPr>
          <a:xfrm>
            <a:off x="1963453" y="1196752"/>
            <a:ext cx="5904656" cy="523220"/>
          </a:xfrm>
          <a:prstGeom prst="rect">
            <a:avLst/>
          </a:prstGeom>
          <a:noFill/>
        </p:spPr>
        <p:txBody>
          <a:bodyPr wrap="square">
            <a:spAutoFit/>
          </a:bodyPr>
          <a:lstStyle/>
          <a:p>
            <a:r>
              <a:rPr lang="en-GB" sz="2800" b="1" noProof="0" dirty="0">
                <a:solidFill>
                  <a:schemeClr val="tx2">
                    <a:lumMod val="90000"/>
                    <a:lumOff val="10000"/>
                  </a:schemeClr>
                </a:solidFill>
                <a:latin typeface="+mn-lt"/>
              </a:rPr>
              <a:t>Kotter's 8 Step Change Model</a:t>
            </a:r>
            <a:endParaRPr lang="en-GB" sz="2800" noProof="0" dirty="0"/>
          </a:p>
        </p:txBody>
      </p:sp>
    </p:spTree>
    <p:extLst>
      <p:ext uri="{BB962C8B-B14F-4D97-AF65-F5344CB8AC3E}">
        <p14:creationId xmlns:p14="http://schemas.microsoft.com/office/powerpoint/2010/main" val="37925411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0F2529C9-41D0-9153-B0C8-E63E837D8E0E}"/>
              </a:ext>
            </a:extLst>
          </p:cNvPr>
          <p:cNvGraphicFramePr>
            <a:graphicFrameLocks noGrp="1"/>
          </p:cNvGraphicFramePr>
          <p:nvPr>
            <p:ph type="media" sz="quarter" idx="14"/>
            <p:extLst>
              <p:ext uri="{D42A27DB-BD31-4B8C-83A1-F6EECF244321}">
                <p14:modId xmlns:p14="http://schemas.microsoft.com/office/powerpoint/2010/main" val="1064190524"/>
              </p:ext>
            </p:extLst>
          </p:nvPr>
        </p:nvGraphicFramePr>
        <p:xfrm>
          <a:off x="243019" y="765175"/>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8A546A4-5279-C519-A4FA-06DFC53499B2}"/>
              </a:ext>
            </a:extLst>
          </p:cNvPr>
          <p:cNvSpPr>
            <a:spLocks noGrp="1"/>
          </p:cNvSpPr>
          <p:nvPr>
            <p:ph type="title"/>
          </p:nvPr>
        </p:nvSpPr>
        <p:spPr>
          <a:xfrm>
            <a:off x="1259632" y="2420888"/>
            <a:ext cx="8352928" cy="1759492"/>
          </a:xfrm>
        </p:spPr>
        <p:txBody>
          <a:bodyPr/>
          <a:lstStyle/>
          <a:p>
            <a:pPr algn="ctr"/>
            <a:br>
              <a:rPr lang="en-GB" sz="3200" noProof="0" dirty="0"/>
            </a:br>
            <a:r>
              <a:rPr lang="en-GB" sz="3200" noProof="0" dirty="0"/>
              <a:t>Session 4</a:t>
            </a:r>
            <a:br>
              <a:rPr lang="en-GB" sz="3200" noProof="0" dirty="0"/>
            </a:br>
            <a:br>
              <a:rPr lang="en-GB" sz="3200" noProof="0" dirty="0"/>
            </a:br>
            <a:r>
              <a:rPr lang="en-GB" sz="3200" noProof="0" dirty="0"/>
              <a:t>Problem Solving and Decision Making</a:t>
            </a:r>
            <a:br>
              <a:rPr lang="en-GB" sz="3200" noProof="0" dirty="0"/>
            </a:br>
            <a:endParaRPr lang="en-GB" sz="3200" noProof="0" dirty="0"/>
          </a:p>
        </p:txBody>
      </p:sp>
      <p:sp>
        <p:nvSpPr>
          <p:cNvPr id="3" name="Content Placeholder 2"/>
          <p:cNvSpPr>
            <a:spLocks noGrp="1"/>
          </p:cNvSpPr>
          <p:nvPr>
            <p:ph idx="4294967295"/>
          </p:nvPr>
        </p:nvSpPr>
        <p:spPr/>
        <p:txBody>
          <a:bodyPr/>
          <a:lstStyle/>
          <a:p>
            <a:pPr algn="ctr">
              <a:buNone/>
            </a:pPr>
            <a:endParaRPr lang="en-GB" sz="3600" b="1" noProof="0" dirty="0">
              <a:latin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title"/>
          </p:nvPr>
        </p:nvSpPr>
        <p:spPr>
          <a:xfrm>
            <a:off x="539552" y="1412776"/>
            <a:ext cx="7415213" cy="535531"/>
          </a:xfrm>
        </p:spPr>
        <p:txBody>
          <a:bodyPr/>
          <a:lstStyle/>
          <a:p>
            <a:r>
              <a:rPr lang="en-GB" sz="3200" b="1" noProof="0" dirty="0">
                <a:latin typeface="+mn-lt"/>
              </a:rPr>
              <a:t>Learning Outcomes</a:t>
            </a:r>
          </a:p>
        </p:txBody>
      </p:sp>
      <p:sp>
        <p:nvSpPr>
          <p:cNvPr id="6146" name="Rectangle 3"/>
          <p:cNvSpPr txBox="1">
            <a:spLocks noChangeArrowheads="1"/>
          </p:cNvSpPr>
          <p:nvPr/>
        </p:nvSpPr>
        <p:spPr>
          <a:xfrm>
            <a:off x="860425" y="2348880"/>
            <a:ext cx="8283575" cy="4968552"/>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spcBef>
                <a:spcPts val="600"/>
              </a:spcBef>
              <a:spcAft>
                <a:spcPts val="600"/>
              </a:spcAft>
            </a:pPr>
            <a:r>
              <a:rPr lang="en-GB" sz="2400" noProof="0" dirty="0">
                <a:solidFill>
                  <a:schemeClr val="tx2">
                    <a:lumMod val="90000"/>
                    <a:lumOff val="10000"/>
                  </a:schemeClr>
                </a:solidFill>
              </a:rPr>
              <a:t>Value of adopting a culture of improvement</a:t>
            </a:r>
          </a:p>
          <a:p>
            <a:pPr>
              <a:lnSpc>
                <a:spcPct val="150000"/>
              </a:lnSpc>
              <a:spcBef>
                <a:spcPts val="600"/>
              </a:spcBef>
              <a:spcAft>
                <a:spcPts val="600"/>
              </a:spcAft>
            </a:pPr>
            <a:r>
              <a:rPr lang="en-GB" sz="2400" noProof="0" dirty="0">
                <a:solidFill>
                  <a:schemeClr val="tx2">
                    <a:lumMod val="90000"/>
                    <a:lumOff val="10000"/>
                  </a:schemeClr>
                </a:solidFill>
              </a:rPr>
              <a:t>Problem solving and decision-making tools and techniques</a:t>
            </a:r>
          </a:p>
          <a:p>
            <a:pPr>
              <a:lnSpc>
                <a:spcPct val="150000"/>
              </a:lnSpc>
              <a:spcBef>
                <a:spcPts val="600"/>
              </a:spcBef>
              <a:spcAft>
                <a:spcPts val="600"/>
              </a:spcAft>
            </a:pPr>
            <a:r>
              <a:rPr lang="en-GB" sz="2400" noProof="0" dirty="0">
                <a:solidFill>
                  <a:schemeClr val="tx2">
                    <a:lumMod val="90000"/>
                    <a:lumOff val="10000"/>
                  </a:schemeClr>
                </a:solidFill>
              </a:rPr>
              <a:t>Use the problem-solving steps</a:t>
            </a:r>
          </a:p>
        </p:txBody>
      </p:sp>
      <p:pic>
        <p:nvPicPr>
          <p:cNvPr id="5" name="Picture 4" descr="20 Learning Outcomes Examples (and how to write them) | Skillshub">
            <a:extLst>
              <a:ext uri="{FF2B5EF4-FFF2-40B4-BE49-F238E27FC236}">
                <a16:creationId xmlns:a16="http://schemas.microsoft.com/office/drawing/2014/main" id="{E37B43E7-5E56-5749-A48C-57B751D3D454}"/>
              </a:ext>
            </a:extLst>
          </p:cNvPr>
          <p:cNvPicPr>
            <a:picLocks noChangeAspect="1"/>
          </p:cNvPicPr>
          <p:nvPr/>
        </p:nvPicPr>
        <p:blipFill>
          <a:blip r:embed="rId3"/>
          <a:stretch>
            <a:fillRect/>
          </a:stretch>
        </p:blipFill>
        <p:spPr>
          <a:xfrm>
            <a:off x="2699792" y="4509120"/>
            <a:ext cx="3744416" cy="2085305"/>
          </a:xfrm>
          <a:prstGeom prst="rect">
            <a:avLst/>
          </a:prstGeom>
        </p:spPr>
      </p:pic>
    </p:spTree>
    <p:extLst>
      <p:ext uri="{BB962C8B-B14F-4D97-AF65-F5344CB8AC3E}">
        <p14:creationId xmlns:p14="http://schemas.microsoft.com/office/powerpoint/2010/main" val="91600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93192" y="932688"/>
            <a:ext cx="4892040" cy="530352"/>
          </a:xfrm>
        </p:spPr>
        <p:txBody>
          <a:bodyPr wrap="square" lIns="27432" tIns="18288" rIns="27432" bIns="18288" anchor="t">
            <a:noAutofit/>
          </a:bodyPr>
          <a:lstStyle/>
          <a:p>
            <a:pPr algn="l"/>
            <a:r>
              <a:rPr lang="en-GB" sz="3100" b="1" noProof="0" dirty="0">
                <a:solidFill>
                  <a:srgbClr val="134A86"/>
                </a:solidFill>
                <a:latin typeface="Calibri"/>
              </a:rPr>
              <a:t>What counts as a problem?</a:t>
            </a:r>
          </a:p>
        </p:txBody>
      </p:sp>
      <p:sp>
        <p:nvSpPr>
          <p:cNvPr id="6" name="Content Placeholder 2"/>
          <p:cNvSpPr txBox="1">
            <a:spLocks/>
          </p:cNvSpPr>
          <p:nvPr/>
        </p:nvSpPr>
        <p:spPr>
          <a:xfrm>
            <a:off x="1083565" y="2450592"/>
            <a:ext cx="4526280" cy="2103120"/>
          </a:xfrm>
          <a:noFill/>
          <a:ln>
            <a:noFill/>
          </a:ln>
        </p:spPr>
        <p:txBody>
          <a:bodyPr wrap="square" lIns="0" tIns="0" rIns="0" bIns="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buNone/>
            </a:pPr>
            <a:r>
              <a:rPr lang="en-GB" sz="2000" b="1" noProof="0" dirty="0">
                <a:solidFill>
                  <a:srgbClr val="082143"/>
                </a:solidFill>
                <a:latin typeface="Calibri"/>
              </a:rPr>
              <a:t>Deviation</a:t>
            </a:r>
            <a:r>
              <a:rPr lang="en-GB" sz="1600" noProof="0" dirty="0">
                <a:solidFill>
                  <a:srgbClr val="536578"/>
                </a:solidFill>
                <a:latin typeface="Calibri"/>
              </a:rPr>
              <a:t> — gap from expected standard</a:t>
            </a:r>
          </a:p>
          <a:p>
            <a:pPr algn="l">
              <a:buNone/>
            </a:pPr>
            <a:endParaRPr lang="en-GB" sz="1600" noProof="0" dirty="0">
              <a:solidFill>
                <a:srgbClr val="536578"/>
              </a:solidFill>
              <a:latin typeface="Calibri"/>
            </a:endParaRPr>
          </a:p>
          <a:p>
            <a:pPr algn="l">
              <a:buNone/>
            </a:pPr>
            <a:endParaRPr lang="en-GB" sz="1600" noProof="0" dirty="0">
              <a:solidFill>
                <a:srgbClr val="536578"/>
              </a:solidFill>
              <a:latin typeface="Calibri"/>
            </a:endParaRPr>
          </a:p>
          <a:p>
            <a:pPr algn="l">
              <a:buNone/>
            </a:pPr>
            <a:r>
              <a:rPr lang="en-GB" sz="2000" b="1" noProof="0" dirty="0">
                <a:solidFill>
                  <a:srgbClr val="082143"/>
                </a:solidFill>
                <a:latin typeface="Calibri"/>
              </a:rPr>
              <a:t>Potential</a:t>
            </a:r>
            <a:r>
              <a:rPr lang="en-GB" sz="1600" noProof="0" dirty="0">
                <a:solidFill>
                  <a:srgbClr val="536578"/>
                </a:solidFill>
                <a:latin typeface="Calibri"/>
              </a:rPr>
              <a:t> — emerging risk or opportunity</a:t>
            </a:r>
          </a:p>
          <a:p>
            <a:pPr algn="l">
              <a:buNone/>
            </a:pPr>
            <a:endParaRPr lang="en-GB" sz="1600" noProof="0" dirty="0">
              <a:solidFill>
                <a:srgbClr val="536578"/>
              </a:solidFill>
              <a:latin typeface="Calibri"/>
            </a:endParaRPr>
          </a:p>
          <a:p>
            <a:pPr algn="l">
              <a:buNone/>
            </a:pPr>
            <a:endParaRPr lang="en-GB" sz="1600" noProof="0" dirty="0">
              <a:solidFill>
                <a:srgbClr val="536578"/>
              </a:solidFill>
              <a:latin typeface="Calibri"/>
            </a:endParaRPr>
          </a:p>
          <a:p>
            <a:pPr algn="l">
              <a:buNone/>
            </a:pPr>
            <a:r>
              <a:rPr lang="en-GB" sz="2000" b="1" noProof="0" dirty="0">
                <a:solidFill>
                  <a:srgbClr val="082143"/>
                </a:solidFill>
                <a:latin typeface="Calibri"/>
              </a:rPr>
              <a:t>Improvement</a:t>
            </a:r>
            <a:r>
              <a:rPr lang="en-GB" sz="1600" noProof="0" dirty="0">
                <a:solidFill>
                  <a:srgbClr val="536578"/>
                </a:solidFill>
                <a:latin typeface="Calibri"/>
              </a:rPr>
              <a:t> — better way to deliver safe care</a:t>
            </a:r>
          </a:p>
        </p:txBody>
      </p:sp>
      <p:sp>
        <p:nvSpPr>
          <p:cNvPr id="15" name="TextBox 14"/>
          <p:cNvSpPr txBox="1"/>
          <p:nvPr/>
        </p:nvSpPr>
        <p:spPr>
          <a:xfrm>
            <a:off x="429768" y="1572768"/>
            <a:ext cx="4892040" cy="457200"/>
          </a:xfrm>
          <a:prstGeom prst="rect">
            <a:avLst/>
          </a:prstGeom>
          <a:noFill/>
        </p:spPr>
        <p:txBody>
          <a:bodyPr wrap="square" lIns="27432" tIns="18288" rIns="27432" bIns="18288" anchor="t">
            <a:noAutofit/>
          </a:bodyPr>
          <a:lstStyle/>
          <a:p>
            <a:pPr algn="l"/>
            <a:r>
              <a:rPr lang="en-GB" sz="1500" noProof="0" dirty="0">
                <a:solidFill>
                  <a:srgbClr val="536578"/>
                </a:solidFill>
                <a:latin typeface="Calibri"/>
              </a:rPr>
              <a:t>Before acting, clarify whether the issue is a gap, a risk, or an opportunity.</a:t>
            </a:r>
          </a:p>
        </p:txBody>
      </p:sp>
      <p:sp>
        <p:nvSpPr>
          <p:cNvPr id="16" name="Rectangle 15"/>
          <p:cNvSpPr/>
          <p:nvPr/>
        </p:nvSpPr>
        <p:spPr>
          <a:xfrm>
            <a:off x="5541264" y="1225296"/>
            <a:ext cx="3310128" cy="5148072"/>
          </a:xfrm>
          <a:prstGeom prst="rect">
            <a:avLst/>
          </a:prstGeom>
          <a:solidFill>
            <a:srgbClr val="E9F7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 name="Rectangle 16"/>
          <p:cNvSpPr/>
          <p:nvPr/>
        </p:nvSpPr>
        <p:spPr>
          <a:xfrm>
            <a:off x="5541264" y="1225296"/>
            <a:ext cx="3310128" cy="45720"/>
          </a:xfrm>
          <a:prstGeom prst="rect">
            <a:avLst/>
          </a:prstGeom>
          <a:solidFill>
            <a:srgbClr val="00A9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18" name="Picture 17" descr="Healthcare team reviewing a board as part of problem identification and improvement planning"/>
          <p:cNvPicPr>
            <a:picLocks noChangeAspect="1"/>
          </p:cNvPicPr>
          <p:nvPr/>
        </p:nvPicPr>
        <p:blipFill>
          <a:blip r:embed="rId3"/>
          <a:stretch>
            <a:fillRect/>
          </a:stretch>
        </p:blipFill>
        <p:spPr>
          <a:xfrm>
            <a:off x="5797296" y="1444752"/>
            <a:ext cx="2816352" cy="4224528"/>
          </a:xfrm>
          <a:prstGeom prst="rect">
            <a:avLst/>
          </a:prstGeom>
          <a:ln w="12700">
            <a:solidFill>
              <a:srgbClr val="134A86"/>
            </a:solidFill>
          </a:ln>
        </p:spPr>
      </p:pic>
      <p:sp>
        <p:nvSpPr>
          <p:cNvPr id="19" name="TextBox 18"/>
          <p:cNvSpPr txBox="1"/>
          <p:nvPr/>
        </p:nvSpPr>
        <p:spPr>
          <a:xfrm>
            <a:off x="5788152" y="5788152"/>
            <a:ext cx="2834640" cy="347472"/>
          </a:xfrm>
          <a:prstGeom prst="rect">
            <a:avLst/>
          </a:prstGeom>
          <a:noFill/>
        </p:spPr>
        <p:txBody>
          <a:bodyPr wrap="square" lIns="27432" tIns="18288" rIns="27432" bIns="18288" anchor="t">
            <a:noAutofit/>
          </a:bodyPr>
          <a:lstStyle/>
          <a:p>
            <a:pPr algn="ctr"/>
            <a:r>
              <a:rPr lang="en-GB" sz="1400" b="1" noProof="0" dirty="0">
                <a:solidFill>
                  <a:srgbClr val="082143"/>
                </a:solidFill>
                <a:latin typeface="Calibri"/>
              </a:rPr>
              <a:t>Problem solving starts with evidence, not assumptions.</a:t>
            </a:r>
          </a:p>
        </p:txBody>
      </p:sp>
      <p:sp>
        <p:nvSpPr>
          <p:cNvPr id="21" name="Oval 20"/>
          <p:cNvSpPr/>
          <p:nvPr/>
        </p:nvSpPr>
        <p:spPr>
          <a:xfrm>
            <a:off x="393192" y="2340864"/>
            <a:ext cx="493776" cy="493776"/>
          </a:xfrm>
          <a:prstGeom prst="ellipse">
            <a:avLst/>
          </a:prstGeom>
          <a:solidFill>
            <a:srgbClr val="134A86"/>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wrap="square" lIns="27432" tIns="18288" rIns="27432" bIns="18288" rtlCol="0" anchor="ctr">
            <a:noAutofit/>
          </a:bodyPr>
          <a:lstStyle/>
          <a:p>
            <a:pPr algn="ctr"/>
            <a:r>
              <a:rPr lang="en-GB" sz="1050" b="1" noProof="0" dirty="0">
                <a:solidFill>
                  <a:srgbClr val="FFFFFF"/>
                </a:solidFill>
                <a:latin typeface="Calibri"/>
              </a:rPr>
              <a:t>01</a:t>
            </a:r>
          </a:p>
        </p:txBody>
      </p:sp>
      <p:sp>
        <p:nvSpPr>
          <p:cNvPr id="23" name="Oval 22"/>
          <p:cNvSpPr/>
          <p:nvPr/>
        </p:nvSpPr>
        <p:spPr>
          <a:xfrm>
            <a:off x="393192" y="3323094"/>
            <a:ext cx="493776" cy="493776"/>
          </a:xfrm>
          <a:prstGeom prst="ellipse">
            <a:avLst/>
          </a:prstGeom>
          <a:solidFill>
            <a:srgbClr val="00A9E0"/>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wrap="square" lIns="27432" tIns="18288" rIns="27432" bIns="18288" rtlCol="0" anchor="ctr">
            <a:noAutofit/>
          </a:bodyPr>
          <a:lstStyle/>
          <a:p>
            <a:pPr algn="ctr"/>
            <a:r>
              <a:rPr lang="en-GB" sz="1050" b="1" noProof="0" dirty="0">
                <a:solidFill>
                  <a:srgbClr val="FFFFFF"/>
                </a:solidFill>
                <a:latin typeface="Calibri"/>
              </a:rPr>
              <a:t>02</a:t>
            </a:r>
          </a:p>
        </p:txBody>
      </p:sp>
      <p:sp>
        <p:nvSpPr>
          <p:cNvPr id="25" name="Oval 24"/>
          <p:cNvSpPr/>
          <p:nvPr/>
        </p:nvSpPr>
        <p:spPr>
          <a:xfrm>
            <a:off x="393192" y="4317016"/>
            <a:ext cx="493776" cy="493776"/>
          </a:xfrm>
          <a:prstGeom prst="ellipse">
            <a:avLst/>
          </a:prstGeom>
          <a:solidFill>
            <a:srgbClr val="7FC7E8"/>
          </a:solidFill>
          <a:ln w="10160">
            <a:solidFill>
              <a:srgbClr val="FFFFFF"/>
            </a:solidFill>
          </a:ln>
        </p:spPr>
        <p:style>
          <a:lnRef idx="1">
            <a:schemeClr val="accent1"/>
          </a:lnRef>
          <a:fillRef idx="3">
            <a:schemeClr val="accent1"/>
          </a:fillRef>
          <a:effectRef idx="2">
            <a:schemeClr val="accent1"/>
          </a:effectRef>
          <a:fontRef idx="minor">
            <a:schemeClr val="lt1"/>
          </a:fontRef>
        </p:style>
        <p:txBody>
          <a:bodyPr wrap="square" lIns="27432" tIns="18288" rIns="27432" bIns="18288" rtlCol="0" anchor="ctr">
            <a:noAutofit/>
          </a:bodyPr>
          <a:lstStyle/>
          <a:p>
            <a:pPr algn="ctr"/>
            <a:r>
              <a:rPr lang="en-GB" sz="1050" b="1" noProof="0" dirty="0">
                <a:solidFill>
                  <a:srgbClr val="FFFFFF"/>
                </a:solidFill>
                <a:latin typeface="Calibri"/>
              </a:rPr>
              <a:t>03</a:t>
            </a:r>
          </a:p>
        </p:txBody>
      </p:sp>
    </p:spTree>
    <p:extLst>
      <p:ext uri="{BB962C8B-B14F-4D97-AF65-F5344CB8AC3E}">
        <p14:creationId xmlns:p14="http://schemas.microsoft.com/office/powerpoint/2010/main" val="368409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82946">
            <a:extLst>
              <a:ext uri="{C183D7F6-B498-43B3-948B-1728B52AA6E4}">
                <adec:decorative xmlns:adec="http://schemas.microsoft.com/office/drawing/2017/decorative" val="1"/>
              </a:ext>
            </a:extLst>
          </p:cNvPr>
          <p:cNvSpPr/>
          <p:nvPr/>
        </p:nvSpPr>
        <p:spPr>
          <a:xfrm>
            <a:off x="338328" y="1307592"/>
            <a:ext cx="2194560" cy="54864"/>
          </a:xfrm>
          <a:prstGeom prst="rect">
            <a:avLst/>
          </a:prstGeom>
          <a:solidFill>
            <a:srgbClr val="009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48" name="Rectangle 82947">
            <a:extLst>
              <a:ext uri="{C183D7F6-B498-43B3-948B-1728B52AA6E4}">
                <adec:decorative xmlns:adec="http://schemas.microsoft.com/office/drawing/2017/decorative" val="1"/>
              </a:ext>
            </a:extLst>
          </p:cNvPr>
          <p:cNvSpPr/>
          <p:nvPr/>
        </p:nvSpPr>
        <p:spPr>
          <a:xfrm>
            <a:off x="420624" y="1657350"/>
            <a:ext cx="7882127" cy="2601468"/>
          </a:xfrm>
          <a:prstGeom prst="rect">
            <a:avLst/>
          </a:prstGeom>
          <a:solidFill>
            <a:srgbClr val="EFF8FC"/>
          </a:solidFill>
          <a:ln w="9525">
            <a:solidFill>
              <a:srgbClr val="AB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0" name="Rectangle 82949">
            <a:extLst>
              <a:ext uri="{C183D7F6-B498-43B3-948B-1728B52AA6E4}">
                <adec:decorative xmlns:adec="http://schemas.microsoft.com/office/drawing/2017/decorative" val="1"/>
              </a:ext>
            </a:extLst>
          </p:cNvPr>
          <p:cNvSpPr/>
          <p:nvPr/>
        </p:nvSpPr>
        <p:spPr>
          <a:xfrm>
            <a:off x="256032" y="1527048"/>
            <a:ext cx="91440" cy="4379976"/>
          </a:xfrm>
          <a:prstGeom prst="rect">
            <a:avLst/>
          </a:prstGeom>
          <a:solidFill>
            <a:srgbClr val="009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1" name="Rectangle 82950">
            <a:extLst>
              <a:ext uri="{C183D7F6-B498-43B3-948B-1728B52AA6E4}">
                <adec:decorative xmlns:adec="http://schemas.microsoft.com/office/drawing/2017/decorative" val="1"/>
              </a:ext>
            </a:extLst>
          </p:cNvPr>
          <p:cNvSpPr/>
          <p:nvPr/>
        </p:nvSpPr>
        <p:spPr>
          <a:xfrm>
            <a:off x="621792" y="4370832"/>
            <a:ext cx="7269480" cy="32004"/>
          </a:xfrm>
          <a:prstGeom prst="rect">
            <a:avLst/>
          </a:prstGeom>
          <a:solidFill>
            <a:srgbClr val="ABD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2" name="Rectangle 82951">
            <a:extLst>
              <a:ext uri="{C183D7F6-B498-43B3-948B-1728B52AA6E4}">
                <adec:decorative xmlns:adec="http://schemas.microsoft.com/office/drawing/2017/decorative" val="1"/>
              </a:ext>
            </a:extLst>
          </p:cNvPr>
          <p:cNvSpPr/>
          <p:nvPr/>
        </p:nvSpPr>
        <p:spPr>
          <a:xfrm>
            <a:off x="602304" y="2487179"/>
            <a:ext cx="118872" cy="237744"/>
          </a:xfrm>
          <a:prstGeom prst="rect">
            <a:avLst/>
          </a:prstGeom>
          <a:solidFill>
            <a:srgbClr val="005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3" name="Rectangle 82952">
            <a:extLst>
              <a:ext uri="{C183D7F6-B498-43B3-948B-1728B52AA6E4}">
                <adec:decorative xmlns:adec="http://schemas.microsoft.com/office/drawing/2017/decorative" val="1"/>
              </a:ext>
            </a:extLst>
          </p:cNvPr>
          <p:cNvSpPr/>
          <p:nvPr/>
        </p:nvSpPr>
        <p:spPr>
          <a:xfrm>
            <a:off x="602304" y="3013212"/>
            <a:ext cx="118872" cy="237744"/>
          </a:xfrm>
          <a:prstGeom prst="rect">
            <a:avLst/>
          </a:prstGeom>
          <a:solidFill>
            <a:srgbClr val="009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4" name="Rectangle 82953">
            <a:extLst>
              <a:ext uri="{C183D7F6-B498-43B3-948B-1728B52AA6E4}">
                <adec:decorative xmlns:adec="http://schemas.microsoft.com/office/drawing/2017/decorative" val="1"/>
              </a:ext>
            </a:extLst>
          </p:cNvPr>
          <p:cNvSpPr/>
          <p:nvPr/>
        </p:nvSpPr>
        <p:spPr>
          <a:xfrm>
            <a:off x="580643" y="3539751"/>
            <a:ext cx="118872" cy="237744"/>
          </a:xfrm>
          <a:prstGeom prst="rect">
            <a:avLst/>
          </a:prstGeom>
          <a:solidFill>
            <a:srgbClr val="007F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956" name="Parallelogram 82955">
            <a:extLst>
              <a:ext uri="{C183D7F6-B498-43B3-948B-1728B52AA6E4}">
                <adec:decorative xmlns:adec="http://schemas.microsoft.com/office/drawing/2017/decorative" val="1"/>
              </a:ext>
            </a:extLst>
          </p:cNvPr>
          <p:cNvSpPr/>
          <p:nvPr/>
        </p:nvSpPr>
        <p:spPr>
          <a:xfrm>
            <a:off x="6876288" y="4379976"/>
            <a:ext cx="749808" cy="146304"/>
          </a:xfrm>
          <a:prstGeom prst="parallelogram">
            <a:avLst/>
          </a:prstGeom>
          <a:solidFill>
            <a:srgbClr val="009F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46" name="Rectangle 3"/>
          <p:cNvSpPr>
            <a:spLocks noGrp="1" noChangeArrowheads="1"/>
          </p:cNvSpPr>
          <p:nvPr>
            <p:ph type="body" sz="quarter" idx="11"/>
          </p:nvPr>
        </p:nvSpPr>
        <p:spPr>
          <a:xfrm>
            <a:off x="640079" y="1916832"/>
            <a:ext cx="7443216" cy="2326005"/>
          </a:xfrm>
          <a:noFill/>
          <a:ln>
            <a:noFill/>
          </a:ln>
        </p:spPr>
        <p:txBody>
          <a:bodyPr wrap="square" lIns="164592" tIns="73152" rIns="137160" bIns="54864">
            <a:normAutofit fontScale="85000" lnSpcReduction="20000"/>
          </a:bodyPr>
          <a:lstStyle/>
          <a:p>
            <a:pPr algn="l">
              <a:lnSpc>
                <a:spcPct val="15000"/>
              </a:lnSpc>
              <a:spcAft>
                <a:spcPts val="0"/>
              </a:spcAft>
              <a:buNone/>
            </a:pPr>
            <a:r>
              <a:rPr lang="en-GB" sz="100" dirty="0">
                <a:solidFill>
                  <a:srgbClr val="FFFFFF"/>
                </a:solidFill>
              </a:rPr>
              <a:t> </a:t>
            </a:r>
            <a:endParaRPr lang="en-GB" sz="2400" i="1" noProof="0" dirty="0">
              <a:solidFill>
                <a:schemeClr val="tx2">
                  <a:lumMod val="90000"/>
                  <a:lumOff val="10000"/>
                </a:schemeClr>
              </a:solidFill>
            </a:endParaRPr>
          </a:p>
          <a:p>
            <a:pPr>
              <a:lnSpc>
                <a:spcPct val="100000"/>
              </a:lnSpc>
              <a:spcAft>
                <a:spcPts val="1200"/>
              </a:spcAft>
              <a:buNone/>
            </a:pPr>
            <a:r>
              <a:rPr lang="en-GB" sz="2400" b="1" i="0" dirty="0">
                <a:solidFill>
                  <a:srgbClr val="003087"/>
                </a:solidFill>
              </a:rPr>
              <a:t>Quality Improvement</a:t>
            </a:r>
          </a:p>
          <a:p>
            <a:pPr algn="l">
              <a:lnSpc>
                <a:spcPct val="15000"/>
              </a:lnSpc>
              <a:spcAft>
                <a:spcPts val="0"/>
              </a:spcAft>
              <a:buNone/>
            </a:pPr>
            <a:r>
              <a:rPr lang="en-GB" sz="100" dirty="0">
                <a:solidFill>
                  <a:srgbClr val="FFFFFF"/>
                </a:solidFill>
              </a:rPr>
              <a:t> </a:t>
            </a:r>
            <a:endParaRPr lang="en-GB" sz="2400" b="1" noProof="0" dirty="0">
              <a:solidFill>
                <a:schemeClr val="tx2">
                  <a:lumMod val="90000"/>
                  <a:lumOff val="10000"/>
                </a:schemeClr>
              </a:solidFill>
            </a:endParaRPr>
          </a:p>
          <a:p>
            <a:pPr lvl="1">
              <a:lnSpc>
                <a:spcPct val="160000"/>
              </a:lnSpc>
              <a:spcAft>
                <a:spcPts val="700"/>
              </a:spcAft>
            </a:pPr>
            <a:r>
              <a:rPr lang="en-GB" sz="2400" b="1" i="0" dirty="0">
                <a:solidFill>
                  <a:srgbClr val="005EB8"/>
                </a:solidFill>
              </a:rPr>
              <a:t>Health; </a:t>
            </a:r>
            <a:r>
              <a:rPr lang="en-GB" sz="2400" b="0" i="0" dirty="0">
                <a:solidFill>
                  <a:srgbClr val="003087"/>
                </a:solidFill>
              </a:rPr>
              <a:t>Better Patient Outcomes</a:t>
            </a:r>
          </a:p>
          <a:p>
            <a:pPr lvl="1">
              <a:lnSpc>
                <a:spcPct val="160000"/>
              </a:lnSpc>
              <a:spcAft>
                <a:spcPts val="700"/>
              </a:spcAft>
            </a:pPr>
            <a:r>
              <a:rPr lang="en-GB" sz="2400" b="1" i="0" dirty="0">
                <a:solidFill>
                  <a:srgbClr val="009FDA"/>
                </a:solidFill>
              </a:rPr>
              <a:t>Care; </a:t>
            </a:r>
            <a:r>
              <a:rPr lang="en-GB" sz="2400" b="0" i="0" dirty="0">
                <a:solidFill>
                  <a:srgbClr val="003087"/>
                </a:solidFill>
              </a:rPr>
              <a:t>Better System Performance</a:t>
            </a:r>
          </a:p>
          <a:p>
            <a:pPr lvl="1">
              <a:lnSpc>
                <a:spcPct val="160000"/>
              </a:lnSpc>
              <a:spcAft>
                <a:spcPts val="700"/>
              </a:spcAft>
            </a:pPr>
            <a:r>
              <a:rPr lang="en-GB" sz="2400" b="1" i="0" dirty="0">
                <a:solidFill>
                  <a:srgbClr val="007F3B"/>
                </a:solidFill>
              </a:rPr>
              <a:t>Learning; </a:t>
            </a:r>
            <a:r>
              <a:rPr lang="en-GB" sz="2400" b="0" i="0" dirty="0">
                <a:solidFill>
                  <a:srgbClr val="003087"/>
                </a:solidFill>
              </a:rPr>
              <a:t>Better Professional Development</a:t>
            </a:r>
          </a:p>
          <a:p>
            <a:pPr marL="0" indent="0" algn="r">
              <a:lnSpc>
                <a:spcPct val="100000"/>
              </a:lnSpc>
              <a:spcBef>
                <a:spcPts val="200"/>
              </a:spcBef>
              <a:spcAft>
                <a:spcPts val="7800"/>
              </a:spcAft>
              <a:buNone/>
            </a:pPr>
            <a:r>
              <a:rPr lang="en-GB" sz="1600" b="0" i="1" dirty="0" err="1">
                <a:solidFill>
                  <a:srgbClr val="005EB8"/>
                </a:solidFill>
              </a:rPr>
              <a:t>Batalden</a:t>
            </a:r>
            <a:r>
              <a:rPr lang="en-GB" sz="1600" b="0" i="1" dirty="0">
                <a:solidFill>
                  <a:srgbClr val="005EB8"/>
                </a:solidFill>
              </a:rPr>
              <a:t> and Davidoff, 2007</a:t>
            </a:r>
          </a:p>
        </p:txBody>
      </p:sp>
      <p:sp>
        <p:nvSpPr>
          <p:cNvPr id="82946" name="Rectangle 5"/>
          <p:cNvSpPr>
            <a:spLocks noGrp="1" noChangeArrowheads="1"/>
          </p:cNvSpPr>
          <p:nvPr>
            <p:ph type="title"/>
          </p:nvPr>
        </p:nvSpPr>
        <p:spPr>
          <a:xfrm>
            <a:off x="338328" y="877824"/>
            <a:ext cx="6720840" cy="438912"/>
          </a:xfrm>
          <a:noFill/>
          <a:ln>
            <a:noFill/>
          </a:ln>
        </p:spPr>
        <p:txBody>
          <a:bodyPr wrap="square" lIns="0" tIns="0" rIns="36576" bIns="0" anchor="ctr">
            <a:normAutofit/>
          </a:bodyPr>
          <a:lstStyle/>
          <a:p>
            <a:pPr algn="l" eaLnBrk="1" hangingPunct="1">
              <a:spcAft>
                <a:spcPts val="0"/>
              </a:spcAft>
            </a:pPr>
            <a:r>
              <a:rPr lang="en-GB" sz="3000" b="1" noProof="0">
                <a:solidFill>
                  <a:srgbClr val="003087"/>
                </a:solidFill>
              </a:rPr>
              <a:t>Improvement in NHS</a:t>
            </a:r>
          </a:p>
        </p:txBody>
      </p:sp>
      <p:sp>
        <p:nvSpPr>
          <p:cNvPr id="4" name="Rectangle 3">
            <a:extLst>
              <a:ext uri="{FF2B5EF4-FFF2-40B4-BE49-F238E27FC236}">
                <a16:creationId xmlns:a16="http://schemas.microsoft.com/office/drawing/2014/main" id="{9E4CFA14-FDE0-619D-7637-644569D63B85}"/>
              </a:ext>
              <a:ext uri="{C183D7F6-B498-43B3-948B-1728B52AA6E4}">
                <adec:decorative xmlns:adec="http://schemas.microsoft.com/office/drawing/2017/decorative" val="1"/>
              </a:ext>
            </a:extLst>
          </p:cNvPr>
          <p:cNvSpPr/>
          <p:nvPr/>
        </p:nvSpPr>
        <p:spPr>
          <a:xfrm>
            <a:off x="420623" y="4654275"/>
            <a:ext cx="7882127" cy="1220745"/>
          </a:xfrm>
          <a:prstGeom prst="rect">
            <a:avLst/>
          </a:prstGeom>
          <a:solidFill>
            <a:srgbClr val="EFF8FC"/>
          </a:solidFill>
          <a:ln w="9525">
            <a:solidFill>
              <a:srgbClr val="ABDDEF"/>
            </a:solidFill>
          </a:ln>
        </p:spPr>
        <p:style>
          <a:lnRef idx="1">
            <a:schemeClr val="accent1"/>
          </a:lnRef>
          <a:fillRef idx="3">
            <a:schemeClr val="accent1"/>
          </a:fillRef>
          <a:effectRef idx="2">
            <a:schemeClr val="accent1"/>
          </a:effectRef>
          <a:fontRef idx="minor">
            <a:schemeClr val="lt1"/>
          </a:fontRef>
        </p:style>
        <p:txBody>
          <a:bodyPr rtlCol="0" anchor="ctr"/>
          <a:lstStyle/>
          <a:p>
            <a:r>
              <a:rPr lang="en-GB" sz="2000" b="1" dirty="0">
                <a:solidFill>
                  <a:schemeClr val="tx2">
                    <a:lumMod val="90000"/>
                    <a:lumOff val="10000"/>
                  </a:schemeClr>
                </a:solidFill>
              </a:rPr>
              <a:t>Continuous Improvement</a:t>
            </a:r>
            <a:r>
              <a:rPr lang="en-GB" sz="2000" dirty="0">
                <a:solidFill>
                  <a:schemeClr val="tx2">
                    <a:lumMod val="90000"/>
                    <a:lumOff val="10000"/>
                  </a:schemeClr>
                </a:solidFill>
              </a:rPr>
              <a:t>; is a method for identifying opportunities for streamlining work and reducing waste in all levels.</a:t>
            </a:r>
            <a:endParaRPr sz="2000" dirty="0">
              <a:solidFill>
                <a:schemeClr val="tx2">
                  <a:lumMod val="90000"/>
                  <a:lumOff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6">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6">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sz="quarter" idx="11"/>
          </p:nvPr>
        </p:nvSpPr>
        <p:spPr bwMode="auto">
          <a:xfrm>
            <a:off x="899592" y="2276872"/>
            <a:ext cx="8742565" cy="5327346"/>
          </a:xfrm>
        </p:spPr>
        <p:txBody>
          <a:bodyPr vert="horz" lIns="91425" tIns="45713" rIns="91425" bIns="45713" numCol="1" anchorCtr="0" compatLnSpc="1">
            <a:prstTxWarp prst="textNoShape">
              <a:avLst/>
            </a:prstTxWarp>
            <a:normAutofit/>
          </a:bodyPr>
          <a:lstStyle/>
          <a:p>
            <a:pPr lvl="1"/>
            <a:r>
              <a:rPr lang="en-GB" sz="2400" noProof="0" dirty="0">
                <a:solidFill>
                  <a:schemeClr val="tx2">
                    <a:lumMod val="90000"/>
                    <a:lumOff val="10000"/>
                  </a:schemeClr>
                </a:solidFill>
              </a:rPr>
              <a:t>Tackling the ‘wrong’ problem</a:t>
            </a:r>
          </a:p>
          <a:p>
            <a:pPr lvl="1"/>
            <a:r>
              <a:rPr lang="en-GB" sz="2400" noProof="0" dirty="0">
                <a:solidFill>
                  <a:schemeClr val="tx2">
                    <a:lumMod val="90000"/>
                    <a:lumOff val="10000"/>
                  </a:schemeClr>
                </a:solidFill>
              </a:rPr>
              <a:t>Making assumptions</a:t>
            </a:r>
          </a:p>
          <a:p>
            <a:pPr lvl="1"/>
            <a:r>
              <a:rPr lang="en-GB" sz="2400" noProof="0" dirty="0">
                <a:solidFill>
                  <a:schemeClr val="tx2">
                    <a:lumMod val="90000"/>
                    <a:lumOff val="10000"/>
                  </a:schemeClr>
                </a:solidFill>
              </a:rPr>
              <a:t>Jumping to solutions</a:t>
            </a:r>
          </a:p>
          <a:p>
            <a:pPr lvl="1"/>
            <a:r>
              <a:rPr lang="en-GB" sz="2400" noProof="0" dirty="0">
                <a:solidFill>
                  <a:schemeClr val="tx2">
                    <a:lumMod val="90000"/>
                    <a:lumOff val="10000"/>
                  </a:schemeClr>
                </a:solidFill>
              </a:rPr>
              <a:t>Failing to seek expert advice</a:t>
            </a:r>
          </a:p>
        </p:txBody>
      </p:sp>
      <p:sp>
        <p:nvSpPr>
          <p:cNvPr id="19459" name="Rectangle 4"/>
          <p:cNvSpPr>
            <a:spLocks noChangeArrowheads="1"/>
          </p:cNvSpPr>
          <p:nvPr/>
        </p:nvSpPr>
        <p:spPr bwMode="auto">
          <a:xfrm>
            <a:off x="467544" y="1412776"/>
            <a:ext cx="7794802" cy="675672"/>
          </a:xfrm>
          <a:prstGeom prst="rect">
            <a:avLst/>
          </a:prstGeom>
        </p:spPr>
        <p:txBody>
          <a:bodyPr lIns="91425" tIns="45713" rIns="91425" bIns="45713" anchor="ctr">
            <a:normAutofit/>
          </a:bodyPr>
          <a:lstStyle/>
          <a:p>
            <a:pPr defTabSz="685800">
              <a:lnSpc>
                <a:spcPct val="90000"/>
              </a:lnSpc>
              <a:spcBef>
                <a:spcPct val="0"/>
              </a:spcBef>
              <a:spcAft>
                <a:spcPts val="600"/>
              </a:spcAft>
            </a:pPr>
            <a:r>
              <a:rPr lang="en-GB" sz="3600" b="1" kern="1200" noProof="0" dirty="0">
                <a:solidFill>
                  <a:srgbClr val="1B4C87"/>
                </a:solidFill>
                <a:latin typeface="Calibri" panose="020F0502020204030204" pitchFamily="34" charset="0"/>
                <a:ea typeface="+mj-ea"/>
                <a:cs typeface="Calibri" panose="020F0502020204030204" pitchFamily="34" charset="0"/>
              </a:rPr>
              <a:t>Common Mistakes</a:t>
            </a:r>
          </a:p>
        </p:txBody>
      </p:sp>
      <p:pic>
        <p:nvPicPr>
          <p:cNvPr id="2" name="Picture 1" descr="4 Common Mistakes in Creating Business Signs">
            <a:extLst>
              <a:ext uri="{FF2B5EF4-FFF2-40B4-BE49-F238E27FC236}">
                <a16:creationId xmlns:a16="http://schemas.microsoft.com/office/drawing/2014/main" id="{9FE74CCD-A792-337D-9F15-142F06B425AF}"/>
              </a:ext>
            </a:extLst>
          </p:cNvPr>
          <p:cNvPicPr>
            <a:picLocks noChangeAspect="1"/>
          </p:cNvPicPr>
          <p:nvPr/>
        </p:nvPicPr>
        <p:blipFill>
          <a:blip r:embed="rId3"/>
          <a:stretch>
            <a:fillRect/>
          </a:stretch>
        </p:blipFill>
        <p:spPr>
          <a:xfrm>
            <a:off x="2735233" y="4149080"/>
            <a:ext cx="3673533" cy="22103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5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3419872" y="260648"/>
            <a:ext cx="7886700" cy="1325880"/>
          </a:xfrm>
        </p:spPr>
        <p:txBody>
          <a:bodyPr anchor="ctr">
            <a:normAutofit/>
          </a:bodyPr>
          <a:lstStyle/>
          <a:p>
            <a:pPr eaLnBrk="1" hangingPunct="1">
              <a:defRPr/>
            </a:pPr>
            <a:r>
              <a:rPr lang="en-GB" b="1" noProof="0" dirty="0"/>
              <a:t>PDSA Model</a:t>
            </a:r>
          </a:p>
        </p:txBody>
      </p:sp>
      <p:pic>
        <p:nvPicPr>
          <p:cNvPr id="4" name="Picture 3" descr="s_02_mfi_nofill_03">
            <a:extLst>
              <a:ext uri="{FF2B5EF4-FFF2-40B4-BE49-F238E27FC236}">
                <a16:creationId xmlns:a16="http://schemas.microsoft.com/office/drawing/2014/main" id="{634F80FF-4AF3-8AEB-417C-BD5696198D27}"/>
              </a:ext>
            </a:extLst>
          </p:cNvPr>
          <p:cNvPicPr>
            <a:picLocks noChangeAspect="1" noChangeArrowheads="1"/>
          </p:cNvPicPr>
          <p:nvPr/>
        </p:nvPicPr>
        <p:blipFill>
          <a:blip r:embed="rId3" cstate="print"/>
          <a:stretch>
            <a:fillRect/>
          </a:stretch>
        </p:blipFill>
        <p:spPr bwMode="auto">
          <a:xfrm>
            <a:off x="2623985" y="1196752"/>
            <a:ext cx="3524145" cy="5224686"/>
          </a:xfrm>
          <a:prstGeom prst="rect">
            <a:avLst/>
          </a:prstGeom>
          <a:noFill/>
          <a:ln w="9525">
            <a:noFill/>
            <a:miter lim="800000"/>
            <a:headEnd/>
            <a:tailEnd/>
          </a:ln>
        </p:spPr>
      </p:pic>
    </p:spTree>
    <p:extLst>
      <p:ext uri="{BB962C8B-B14F-4D97-AF65-F5344CB8AC3E}">
        <p14:creationId xmlns:p14="http://schemas.microsoft.com/office/powerpoint/2010/main" val="23749901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arallelogram 26">
            <a:extLst>
              <a:ext uri="{C183D7F6-B498-43B3-948B-1728B52AA6E4}">
                <adec:decorative xmlns:adec="http://schemas.microsoft.com/office/drawing/2017/decorative" val="1"/>
              </a:ext>
            </a:extLst>
          </p:cNvPr>
          <p:cNvSpPr/>
          <p:nvPr/>
        </p:nvSpPr>
        <p:spPr>
          <a:xfrm>
            <a:off x="713232" y="1737360"/>
            <a:ext cx="7790688" cy="3310128"/>
          </a:xfrm>
          <a:prstGeom prst="parallelogram">
            <a:avLst/>
          </a:prstGeom>
          <a:solidFill>
            <a:srgbClr val="F2F9FC"/>
          </a:solidFill>
          <a:ln w="7620">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Parallelogram 29">
            <a:extLst>
              <a:ext uri="{C183D7F6-B498-43B3-948B-1728B52AA6E4}">
                <adec:decorative xmlns:adec="http://schemas.microsoft.com/office/drawing/2017/decorative" val="1"/>
              </a:ext>
            </a:extLst>
          </p:cNvPr>
          <p:cNvSpPr/>
          <p:nvPr/>
        </p:nvSpPr>
        <p:spPr>
          <a:xfrm>
            <a:off x="493776" y="1737360"/>
            <a:ext cx="109728" cy="3310128"/>
          </a:xfrm>
          <a:prstGeom prst="parallelogram">
            <a:avLst/>
          </a:prstGeom>
          <a:solidFill>
            <a:srgbClr val="41B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Parallelogram 30">
            <a:extLst>
              <a:ext uri="{C183D7F6-B498-43B3-948B-1728B52AA6E4}">
                <adec:decorative xmlns:adec="http://schemas.microsoft.com/office/drawing/2017/decorative" val="1"/>
              </a:ext>
            </a:extLst>
          </p:cNvPr>
          <p:cNvSpPr/>
          <p:nvPr/>
        </p:nvSpPr>
        <p:spPr>
          <a:xfrm>
            <a:off x="1024128" y="1920240"/>
            <a:ext cx="690372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Parallelogram 31">
            <a:extLst>
              <a:ext uri="{C183D7F6-B498-43B3-948B-1728B52AA6E4}">
                <adec:decorative xmlns:adec="http://schemas.microsoft.com/office/drawing/2017/decorative" val="1"/>
              </a:ext>
            </a:extLst>
          </p:cNvPr>
          <p:cNvSpPr/>
          <p:nvPr/>
        </p:nvSpPr>
        <p:spPr>
          <a:xfrm>
            <a:off x="859536" y="1920240"/>
            <a:ext cx="310896" cy="411480"/>
          </a:xfrm>
          <a:prstGeom prst="parallelogram">
            <a:avLst/>
          </a:prstGeom>
          <a:solidFill>
            <a:srgbClr val="005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Parallelogram 32">
            <a:extLst>
              <a:ext uri="{C183D7F6-B498-43B3-948B-1728B52AA6E4}">
                <adec:decorative xmlns:adec="http://schemas.microsoft.com/office/drawing/2017/decorative" val="1"/>
              </a:ext>
            </a:extLst>
          </p:cNvPr>
          <p:cNvSpPr/>
          <p:nvPr/>
        </p:nvSpPr>
        <p:spPr>
          <a:xfrm>
            <a:off x="1179576" y="2423160"/>
            <a:ext cx="681228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Parallelogram 33">
            <a:extLst>
              <a:ext uri="{C183D7F6-B498-43B3-948B-1728B52AA6E4}">
                <adec:decorative xmlns:adec="http://schemas.microsoft.com/office/drawing/2017/decorative" val="1"/>
              </a:ext>
            </a:extLst>
          </p:cNvPr>
          <p:cNvSpPr/>
          <p:nvPr/>
        </p:nvSpPr>
        <p:spPr>
          <a:xfrm>
            <a:off x="1014984" y="2423160"/>
            <a:ext cx="310896" cy="411480"/>
          </a:xfrm>
          <a:prstGeom prst="parallelogram">
            <a:avLst/>
          </a:prstGeom>
          <a:solidFill>
            <a:srgbClr val="41B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Parallelogram 34">
            <a:extLst>
              <a:ext uri="{C183D7F6-B498-43B3-948B-1728B52AA6E4}">
                <adec:decorative xmlns:adec="http://schemas.microsoft.com/office/drawing/2017/decorative" val="1"/>
              </a:ext>
            </a:extLst>
          </p:cNvPr>
          <p:cNvSpPr/>
          <p:nvPr/>
        </p:nvSpPr>
        <p:spPr>
          <a:xfrm>
            <a:off x="1335024" y="2926080"/>
            <a:ext cx="672084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Parallelogram 35">
            <a:extLst>
              <a:ext uri="{C183D7F6-B498-43B3-948B-1728B52AA6E4}">
                <adec:decorative xmlns:adec="http://schemas.microsoft.com/office/drawing/2017/decorative" val="1"/>
              </a:ext>
            </a:extLst>
          </p:cNvPr>
          <p:cNvSpPr/>
          <p:nvPr/>
        </p:nvSpPr>
        <p:spPr>
          <a:xfrm>
            <a:off x="1170432" y="2926080"/>
            <a:ext cx="310896" cy="411480"/>
          </a:xfrm>
          <a:prstGeom prst="parallelogram">
            <a:avLst/>
          </a:prstGeom>
          <a:solidFill>
            <a:srgbClr val="0092B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Parallelogram 36">
            <a:extLst>
              <a:ext uri="{C183D7F6-B498-43B3-948B-1728B52AA6E4}">
                <adec:decorative xmlns:adec="http://schemas.microsoft.com/office/drawing/2017/decorative" val="1"/>
              </a:ext>
            </a:extLst>
          </p:cNvPr>
          <p:cNvSpPr/>
          <p:nvPr/>
        </p:nvSpPr>
        <p:spPr>
          <a:xfrm>
            <a:off x="1490472" y="3429000"/>
            <a:ext cx="662940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Parallelogram 37">
            <a:extLst>
              <a:ext uri="{C183D7F6-B498-43B3-948B-1728B52AA6E4}">
                <adec:decorative xmlns:adec="http://schemas.microsoft.com/office/drawing/2017/decorative" val="1"/>
              </a:ext>
            </a:extLst>
          </p:cNvPr>
          <p:cNvSpPr/>
          <p:nvPr/>
        </p:nvSpPr>
        <p:spPr>
          <a:xfrm>
            <a:off x="1325880" y="3429000"/>
            <a:ext cx="310896" cy="411480"/>
          </a:xfrm>
          <a:prstGeom prst="parallelogram">
            <a:avLst/>
          </a:prstGeom>
          <a:solidFill>
            <a:srgbClr val="0079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Parallelogram 38">
            <a:extLst>
              <a:ext uri="{C183D7F6-B498-43B3-948B-1728B52AA6E4}">
                <adec:decorative xmlns:adec="http://schemas.microsoft.com/office/drawing/2017/decorative" val="1"/>
              </a:ext>
            </a:extLst>
          </p:cNvPr>
          <p:cNvSpPr/>
          <p:nvPr/>
        </p:nvSpPr>
        <p:spPr>
          <a:xfrm>
            <a:off x="1645920" y="3931920"/>
            <a:ext cx="6537959"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Parallelogram 39">
            <a:extLst>
              <a:ext uri="{C183D7F6-B498-43B3-948B-1728B52AA6E4}">
                <adec:decorative xmlns:adec="http://schemas.microsoft.com/office/drawing/2017/decorative" val="1"/>
              </a:ext>
            </a:extLst>
          </p:cNvPr>
          <p:cNvSpPr/>
          <p:nvPr/>
        </p:nvSpPr>
        <p:spPr>
          <a:xfrm>
            <a:off x="1481328" y="3931920"/>
            <a:ext cx="310896" cy="411480"/>
          </a:xfrm>
          <a:prstGeom prst="parallelogram">
            <a:avLst/>
          </a:prstGeom>
          <a:solidFill>
            <a:srgbClr val="007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Parallelogram 40">
            <a:extLst>
              <a:ext uri="{C183D7F6-B498-43B3-948B-1728B52AA6E4}">
                <adec:decorative xmlns:adec="http://schemas.microsoft.com/office/drawing/2017/decorative" val="1"/>
              </a:ext>
            </a:extLst>
          </p:cNvPr>
          <p:cNvSpPr/>
          <p:nvPr/>
        </p:nvSpPr>
        <p:spPr>
          <a:xfrm>
            <a:off x="1801368" y="4434840"/>
            <a:ext cx="6446520" cy="411480"/>
          </a:xfrm>
          <a:prstGeom prst="parallelogram">
            <a:avLst/>
          </a:prstGeom>
          <a:solidFill>
            <a:srgbClr val="E7F6FC"/>
          </a:solidFill>
          <a:ln w="5715">
            <a:solidFill>
              <a:srgbClr val="B7DD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Parallelogram 41">
            <a:extLst>
              <a:ext uri="{C183D7F6-B498-43B3-948B-1728B52AA6E4}">
                <adec:decorative xmlns:adec="http://schemas.microsoft.com/office/drawing/2017/decorative" val="1"/>
              </a:ext>
            </a:extLst>
          </p:cNvPr>
          <p:cNvSpPr/>
          <p:nvPr/>
        </p:nvSpPr>
        <p:spPr>
          <a:xfrm>
            <a:off x="1636776" y="4434840"/>
            <a:ext cx="310896" cy="411480"/>
          </a:xfrm>
          <a:prstGeom prst="parallelogram">
            <a:avLst/>
          </a:prstGeom>
          <a:solidFill>
            <a:srgbClr val="007F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a:extLst>
              <a:ext uri="{C183D7F6-B498-43B3-948B-1728B52AA6E4}">
                <adec:decorative xmlns:adec="http://schemas.microsoft.com/office/drawing/2017/decorative" val="1"/>
              </a:ext>
            </a:extLst>
          </p:cNvPr>
          <p:cNvSpPr/>
          <p:nvPr/>
        </p:nvSpPr>
        <p:spPr>
          <a:xfrm>
            <a:off x="502920" y="1581912"/>
            <a:ext cx="2057400" cy="41148"/>
          </a:xfrm>
          <a:prstGeom prst="rect">
            <a:avLst/>
          </a:prstGeom>
          <a:solidFill>
            <a:srgbClr val="41B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Step 1 Text Box"/>
          <p:cNvSpPr txBox="1"/>
          <p:nvPr/>
        </p:nvSpPr>
        <p:spPr>
          <a:xfrm>
            <a:off x="1426464" y="1962388"/>
            <a:ext cx="6720840"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dirty="0">
                <a:solidFill>
                  <a:srgbClr val="005EB8"/>
                </a:solidFill>
              </a:rPr>
              <a:t>Step 1:</a:t>
            </a:r>
            <a:r>
              <a:rPr sz="2000" b="0" dirty="0">
                <a:solidFill>
                  <a:srgbClr val="003065"/>
                </a:solidFill>
              </a:rPr>
              <a:t> Identify the problem</a:t>
            </a:r>
          </a:p>
        </p:txBody>
      </p:sp>
      <p:sp>
        <p:nvSpPr>
          <p:cNvPr id="45" name="Step 2 Text Box"/>
          <p:cNvSpPr txBox="1"/>
          <p:nvPr/>
        </p:nvSpPr>
        <p:spPr>
          <a:xfrm>
            <a:off x="1581912" y="2465308"/>
            <a:ext cx="6629400"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dirty="0">
                <a:solidFill>
                  <a:srgbClr val="41B6E6"/>
                </a:solidFill>
              </a:rPr>
              <a:t>Step 2:</a:t>
            </a:r>
            <a:r>
              <a:rPr sz="2000" b="0" dirty="0">
                <a:solidFill>
                  <a:srgbClr val="003065"/>
                </a:solidFill>
              </a:rPr>
              <a:t> Define the problem</a:t>
            </a:r>
          </a:p>
        </p:txBody>
      </p:sp>
      <p:sp>
        <p:nvSpPr>
          <p:cNvPr id="46" name="Step 3 Text Box"/>
          <p:cNvSpPr txBox="1"/>
          <p:nvPr/>
        </p:nvSpPr>
        <p:spPr>
          <a:xfrm>
            <a:off x="1737360" y="2968228"/>
            <a:ext cx="6537959"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a:solidFill>
                  <a:srgbClr val="0092BC"/>
                </a:solidFill>
              </a:rPr>
              <a:t>Step 3:</a:t>
            </a:r>
            <a:r>
              <a:rPr sz="2000" b="0">
                <a:solidFill>
                  <a:srgbClr val="003065"/>
                </a:solidFill>
              </a:rPr>
              <a:t> Diagnose root causes</a:t>
            </a:r>
          </a:p>
        </p:txBody>
      </p:sp>
      <p:sp>
        <p:nvSpPr>
          <p:cNvPr id="47" name="Step 4 Text Box"/>
          <p:cNvSpPr txBox="1"/>
          <p:nvPr/>
        </p:nvSpPr>
        <p:spPr>
          <a:xfrm>
            <a:off x="1892808" y="3471148"/>
            <a:ext cx="6446520"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a:solidFill>
                  <a:srgbClr val="0079A1"/>
                </a:solidFill>
              </a:rPr>
              <a:t>Step 4:</a:t>
            </a:r>
            <a:r>
              <a:rPr sz="2000" b="0">
                <a:solidFill>
                  <a:srgbClr val="003065"/>
                </a:solidFill>
              </a:rPr>
              <a:t> Generate options/solutions</a:t>
            </a:r>
          </a:p>
        </p:txBody>
      </p:sp>
      <p:sp>
        <p:nvSpPr>
          <p:cNvPr id="48" name="Step 5 Text Box"/>
          <p:cNvSpPr txBox="1"/>
          <p:nvPr/>
        </p:nvSpPr>
        <p:spPr>
          <a:xfrm>
            <a:off x="2048256" y="3974068"/>
            <a:ext cx="6355079"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a:solidFill>
                  <a:srgbClr val="00705C"/>
                </a:solidFill>
              </a:rPr>
              <a:t>Step 5:</a:t>
            </a:r>
            <a:r>
              <a:rPr sz="2000" b="0">
                <a:solidFill>
                  <a:srgbClr val="003065"/>
                </a:solidFill>
              </a:rPr>
              <a:t> Evaluate options and select the best</a:t>
            </a:r>
          </a:p>
        </p:txBody>
      </p:sp>
      <p:sp>
        <p:nvSpPr>
          <p:cNvPr id="49" name="Step 6 Text Box"/>
          <p:cNvSpPr txBox="1"/>
          <p:nvPr/>
        </p:nvSpPr>
        <p:spPr>
          <a:xfrm>
            <a:off x="2203704" y="4476988"/>
            <a:ext cx="6263640" cy="307777"/>
          </a:xfrm>
          <a:prstGeom prst="rect">
            <a:avLst/>
          </a:prstGeom>
          <a:noFill/>
          <a:ln>
            <a:noFill/>
          </a:ln>
        </p:spPr>
        <p:txBody>
          <a:bodyPr wrap="square" lIns="0" tIns="0" rIns="27432" bIns="0">
            <a:spAutoFit/>
          </a:bodyPr>
          <a:lstStyle/>
          <a:p>
            <a:pPr marL="0" indent="0" algn="l">
              <a:lnSpc>
                <a:spcPct val="100000"/>
              </a:lnSpc>
              <a:spcBef>
                <a:spcPts val="0"/>
              </a:spcBef>
              <a:spcAft>
                <a:spcPts val="0"/>
              </a:spcAft>
              <a:buNone/>
            </a:pPr>
            <a:r>
              <a:rPr sz="2000" b="1">
                <a:solidFill>
                  <a:srgbClr val="007F3B"/>
                </a:solidFill>
              </a:rPr>
              <a:t>Step 6:</a:t>
            </a:r>
            <a:r>
              <a:rPr sz="2000" b="0">
                <a:solidFill>
                  <a:srgbClr val="003065"/>
                </a:solidFill>
              </a:rPr>
              <a:t> Implement decision and evaluate</a:t>
            </a:r>
          </a:p>
        </p:txBody>
      </p:sp>
      <p:sp>
        <p:nvSpPr>
          <p:cNvPr id="5" name="Title 1"/>
          <p:cNvSpPr>
            <a:spLocks noGrp="1"/>
          </p:cNvSpPr>
          <p:nvPr>
            <p:ph type="title"/>
          </p:nvPr>
        </p:nvSpPr>
        <p:spPr>
          <a:xfrm>
            <a:off x="493776" y="1078992"/>
            <a:ext cx="6126480" cy="493776"/>
          </a:xfrm>
          <a:noFill/>
          <a:ln>
            <a:noFill/>
          </a:ln>
        </p:spPr>
        <p:txBody>
          <a:bodyPr wrap="square" lIns="0" tIns="0" rIns="0" bIns="0"/>
          <a:lstStyle/>
          <a:p>
            <a:pPr algn="l">
              <a:lnSpc>
                <a:spcPct val="100000"/>
              </a:lnSpc>
            </a:pPr>
            <a:r>
              <a:rPr lang="en-GB" sz="3000" b="1" noProof="0">
                <a:solidFill>
                  <a:srgbClr val="003065"/>
                </a:solidFill>
                <a:latin typeface="+mn-lt"/>
                <a:ea typeface="ＭＳ Ｐゴシック" pitchFamily="34" charset="-128"/>
              </a:rPr>
              <a:t>Problem Solving Steps</a:t>
            </a:r>
            <a:endParaRPr lang="en-GB" sz="3200" b="1" noProof="0">
              <a:solidFill>
                <a:schemeClr val="tx2">
                  <a:lumMod val="90000"/>
                  <a:lumOff val="10000"/>
                </a:schemeClr>
              </a:solidFill>
              <a:latin typeface="+mn-lt"/>
            </a:endParaRPr>
          </a:p>
        </p:txBody>
      </p:sp>
      <p:sp>
        <p:nvSpPr>
          <p:cNvPr id="28" name="Parallelogram 27">
            <a:extLst>
              <a:ext uri="{C183D7F6-B498-43B3-948B-1728B52AA6E4}">
                <adec:decorative xmlns:adec="http://schemas.microsoft.com/office/drawing/2017/decorative" val="1"/>
              </a:ext>
            </a:extLst>
          </p:cNvPr>
          <p:cNvSpPr/>
          <p:nvPr/>
        </p:nvSpPr>
        <p:spPr>
          <a:xfrm>
            <a:off x="7059168" y="1792224"/>
            <a:ext cx="658368" cy="3090672"/>
          </a:xfrm>
          <a:prstGeom prst="parallelogram">
            <a:avLst/>
          </a:prstGeom>
          <a:solidFill>
            <a:srgbClr val="41B6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rallelogram 28">
            <a:extLst>
              <a:ext uri="{C183D7F6-B498-43B3-948B-1728B52AA6E4}">
                <adec:decorative xmlns:adec="http://schemas.microsoft.com/office/drawing/2017/decorative" val="1"/>
              </a:ext>
            </a:extLst>
          </p:cNvPr>
          <p:cNvSpPr/>
          <p:nvPr/>
        </p:nvSpPr>
        <p:spPr>
          <a:xfrm>
            <a:off x="7626096" y="1792224"/>
            <a:ext cx="292608" cy="3090672"/>
          </a:xfrm>
          <a:prstGeom prst="parallelogram">
            <a:avLst/>
          </a:prstGeom>
          <a:solidFill>
            <a:srgbClr val="005E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0" name="Picture 49" descr="Cartoon of healthcare staff assembling puzzle pieces into a lightbulb to represent problem solving steps"/>
          <p:cNvPicPr>
            <a:picLocks noChangeAspect="1"/>
          </p:cNvPicPr>
          <p:nvPr/>
        </p:nvPicPr>
        <p:blipFill>
          <a:blip r:embed="rId3"/>
          <a:stretch>
            <a:fillRect/>
          </a:stretch>
        </p:blipFill>
        <p:spPr>
          <a:xfrm>
            <a:off x="6263640" y="4864608"/>
            <a:ext cx="2395728" cy="1733343"/>
          </a:xfrm>
          <a:prstGeom prst="rect">
            <a:avLst/>
          </a:prstGeom>
        </p:spPr>
      </p:pic>
    </p:spTree>
    <p:extLst>
      <p:ext uri="{BB962C8B-B14F-4D97-AF65-F5344CB8AC3E}">
        <p14:creationId xmlns:p14="http://schemas.microsoft.com/office/powerpoint/2010/main" val="345031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400388" name="Rectangle 400387"/>
          <p:cNvSpPr/>
          <p:nvPr/>
        </p:nvSpPr>
        <p:spPr>
          <a:xfrm>
            <a:off x="0" y="0"/>
            <a:ext cx="3063240" cy="6400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89" name="Rectangle 400388"/>
          <p:cNvSpPr/>
          <p:nvPr/>
        </p:nvSpPr>
        <p:spPr>
          <a:xfrm>
            <a:off x="3063240" y="0"/>
            <a:ext cx="1143000" cy="64008"/>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0" name="Rectangle 400389"/>
          <p:cNvSpPr/>
          <p:nvPr/>
        </p:nvSpPr>
        <p:spPr>
          <a:xfrm>
            <a:off x="0" y="6784848"/>
            <a:ext cx="6080760" cy="7315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1" name="Rectangle 400390"/>
          <p:cNvSpPr/>
          <p:nvPr/>
        </p:nvSpPr>
        <p:spPr>
          <a:xfrm>
            <a:off x="6080760" y="6784848"/>
            <a:ext cx="502920" cy="7315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2" name="Rectangle 400391"/>
          <p:cNvSpPr/>
          <p:nvPr/>
        </p:nvSpPr>
        <p:spPr>
          <a:xfrm>
            <a:off x="6583680" y="6784848"/>
            <a:ext cx="2560320" cy="7315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400393" name="Picture 400392" descr="slide-134-identify-problem-hero-photo-professional_2026-07-21T13-56-00_image_DAS_0.jpg"/>
          <p:cNvPicPr>
            <a:picLocks noChangeAspect="1"/>
          </p:cNvPicPr>
          <p:nvPr/>
        </p:nvPicPr>
        <p:blipFill>
          <a:blip r:embed="rId3"/>
          <a:srcRect l="8655" r="8655"/>
          <a:stretch>
            <a:fillRect/>
          </a:stretch>
        </p:blipFill>
        <p:spPr>
          <a:xfrm>
            <a:off x="5697808" y="1293149"/>
            <a:ext cx="2999232" cy="4856918"/>
          </a:xfrm>
          <a:prstGeom prst="rect">
            <a:avLst/>
          </a:prstGeom>
        </p:spPr>
      </p:pic>
      <p:sp>
        <p:nvSpPr>
          <p:cNvPr id="400394" name="Rectangle 400393"/>
          <p:cNvSpPr/>
          <p:nvPr/>
        </p:nvSpPr>
        <p:spPr>
          <a:xfrm>
            <a:off x="5484128" y="1293149"/>
            <a:ext cx="83392" cy="485691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6" name="TextBox 400395"/>
          <p:cNvSpPr txBox="1"/>
          <p:nvPr/>
        </p:nvSpPr>
        <p:spPr>
          <a:xfrm>
            <a:off x="380084" y="921949"/>
            <a:ext cx="4887408" cy="477054"/>
          </a:xfrm>
          <a:prstGeom prst="rect">
            <a:avLst/>
          </a:prstGeom>
          <a:noFill/>
        </p:spPr>
        <p:txBody>
          <a:bodyPr wrap="square" lIns="0" tIns="0" rIns="0" bIns="0" anchor="t">
            <a:spAutoFit/>
          </a:bodyPr>
          <a:lstStyle/>
          <a:p>
            <a:pPr algn="l"/>
            <a:r>
              <a:rPr lang="en-GB" sz="3100" b="1" noProof="0" dirty="0">
                <a:solidFill>
                  <a:srgbClr val="082143"/>
                </a:solidFill>
                <a:latin typeface="Calibri"/>
              </a:rPr>
              <a:t>Step 1 - Identify the Problem</a:t>
            </a:r>
          </a:p>
        </p:txBody>
      </p:sp>
      <p:sp>
        <p:nvSpPr>
          <p:cNvPr id="400397" name="TextBox 400396"/>
          <p:cNvSpPr txBox="1"/>
          <p:nvPr/>
        </p:nvSpPr>
        <p:spPr>
          <a:xfrm>
            <a:off x="324672" y="1871192"/>
            <a:ext cx="4998232" cy="230832"/>
          </a:xfrm>
          <a:prstGeom prst="rect">
            <a:avLst/>
          </a:prstGeom>
          <a:noFill/>
        </p:spPr>
        <p:txBody>
          <a:bodyPr wrap="square" lIns="0" tIns="0" rIns="0" bIns="0" anchor="t">
            <a:spAutoFit/>
          </a:bodyPr>
          <a:lstStyle/>
          <a:p>
            <a:pPr algn="l"/>
            <a:r>
              <a:rPr lang="en-GB" sz="1500" b="0" noProof="0" dirty="0">
                <a:solidFill>
                  <a:srgbClr val="536578"/>
                </a:solidFill>
                <a:latin typeface="Calibri"/>
              </a:rPr>
              <a:t>Use these prompts to confirm the issue before defining actions.</a:t>
            </a:r>
          </a:p>
        </p:txBody>
      </p:sp>
      <p:sp>
        <p:nvSpPr>
          <p:cNvPr id="400398" name="Rectangle 400397"/>
          <p:cNvSpPr/>
          <p:nvPr/>
        </p:nvSpPr>
        <p:spPr>
          <a:xfrm>
            <a:off x="463604" y="2372401"/>
            <a:ext cx="1874519"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99" name="TextBox 400398"/>
          <p:cNvSpPr txBox="1"/>
          <p:nvPr/>
        </p:nvSpPr>
        <p:spPr>
          <a:xfrm>
            <a:off x="407304" y="2741002"/>
            <a:ext cx="2194560" cy="307777"/>
          </a:xfrm>
          <a:prstGeom prst="rect">
            <a:avLst/>
          </a:prstGeom>
          <a:noFill/>
        </p:spPr>
        <p:txBody>
          <a:bodyPr wrap="square" lIns="0" tIns="0" rIns="0" bIns="0" anchor="t">
            <a:spAutoFit/>
          </a:bodyPr>
          <a:lstStyle/>
          <a:p>
            <a:pPr algn="l"/>
            <a:r>
              <a:rPr lang="en-GB" sz="2000" b="1" noProof="0" dirty="0">
                <a:solidFill>
                  <a:srgbClr val="134A86"/>
                </a:solidFill>
                <a:latin typeface="Calibri"/>
              </a:rPr>
              <a:t>Key questions:</a:t>
            </a:r>
          </a:p>
        </p:txBody>
      </p:sp>
      <p:sp>
        <p:nvSpPr>
          <p:cNvPr id="400400" name="Rectangle 400399"/>
          <p:cNvSpPr/>
          <p:nvPr/>
        </p:nvSpPr>
        <p:spPr>
          <a:xfrm>
            <a:off x="153940" y="3210695"/>
            <a:ext cx="5221870" cy="2436877"/>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00387" name="Rectangle 3"/>
          <p:cNvSpPr>
            <a:spLocks noGrp="1" noChangeArrowheads="1"/>
          </p:cNvSpPr>
          <p:nvPr>
            <p:ph type="body" sz="quarter" idx="11"/>
          </p:nvPr>
        </p:nvSpPr>
        <p:spPr bwMode="auto">
          <a:xfrm>
            <a:off x="463604" y="3429000"/>
            <a:ext cx="4865704" cy="2926080"/>
          </a:xfrm>
          <a:noFill/>
          <a:ln>
            <a:noFill/>
          </a:ln>
        </p:spPr>
        <p:txBody>
          <a:bodyPr vert="horz" wrap="square" lIns="0" tIns="0" rIns="0" bIns="0" numCol="1" anchor="t" anchorCtr="0" compatLnSpc="1">
            <a:prstTxWarp prst="textNoShape">
              <a:avLst/>
            </a:prstTxWarp>
            <a:normAutofit/>
          </a:bodyPr>
          <a:lstStyle/>
          <a:p>
            <a:pPr marL="0" indent="0" algn="l">
              <a:spcAft>
                <a:spcPts val="1600"/>
              </a:spcAft>
              <a:buNone/>
            </a:pPr>
            <a:r>
              <a:rPr lang="en-GB" sz="1800" b="1" noProof="0" dirty="0">
                <a:solidFill>
                  <a:schemeClr val="tx2">
                    <a:lumMod val="90000"/>
                    <a:lumOff val="10000"/>
                  </a:schemeClr>
                </a:solidFill>
                <a:latin typeface="Calibri"/>
              </a:rPr>
              <a:t>1.  How do we know there is a problem?</a:t>
            </a:r>
          </a:p>
          <a:p>
            <a:pPr marL="0" indent="0" algn="l">
              <a:spcAft>
                <a:spcPts val="1600"/>
              </a:spcAft>
              <a:buNone/>
            </a:pPr>
            <a:r>
              <a:rPr lang="en-GB" sz="1800" b="1" noProof="0" dirty="0">
                <a:solidFill>
                  <a:schemeClr val="tx2">
                    <a:lumMod val="90000"/>
                    <a:lumOff val="10000"/>
                  </a:schemeClr>
                </a:solidFill>
                <a:latin typeface="Calibri"/>
              </a:rPr>
              <a:t>2.  What impact is it having?</a:t>
            </a:r>
          </a:p>
          <a:p>
            <a:pPr marL="0" indent="0" algn="l">
              <a:spcAft>
                <a:spcPts val="1600"/>
              </a:spcAft>
              <a:buNone/>
            </a:pPr>
            <a:r>
              <a:rPr lang="en-GB" sz="1800" b="1" noProof="0" dirty="0">
                <a:solidFill>
                  <a:schemeClr val="tx2">
                    <a:lumMod val="90000"/>
                    <a:lumOff val="10000"/>
                  </a:schemeClr>
                </a:solidFill>
                <a:latin typeface="Calibri"/>
              </a:rPr>
              <a:t>3.  Is the problem stated objectively?</a:t>
            </a:r>
          </a:p>
          <a:p>
            <a:pPr marL="0" indent="0" algn="l">
              <a:spcAft>
                <a:spcPts val="1600"/>
              </a:spcAft>
              <a:buNone/>
            </a:pPr>
            <a:r>
              <a:rPr lang="en-GB" sz="1800" b="1" noProof="0" dirty="0">
                <a:solidFill>
                  <a:schemeClr val="tx2">
                    <a:lumMod val="90000"/>
                    <a:lumOff val="10000"/>
                  </a:schemeClr>
                </a:solidFill>
                <a:latin typeface="Calibri"/>
              </a:rPr>
              <a:t>4.  What is in scope — and out of scope?</a:t>
            </a:r>
          </a:p>
          <a:p>
            <a:pPr marL="0" indent="0" algn="l">
              <a:spcAft>
                <a:spcPts val="1600"/>
              </a:spcAft>
              <a:buNone/>
            </a:pPr>
            <a:r>
              <a:rPr lang="en-GB" sz="1800" b="1" noProof="0" dirty="0">
                <a:solidFill>
                  <a:schemeClr val="tx2">
                    <a:lumMod val="90000"/>
                    <a:lumOff val="10000"/>
                  </a:schemeClr>
                </a:solidFill>
                <a:latin typeface="Calibri"/>
              </a:rPr>
              <a:t>5.  Is an implied solution hidden in the statement?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0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0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00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00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00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7" grpId="0" uiExpand="1" build="p"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2" name="TextBox 32771"/>
          <p:cNvSpPr txBox="1"/>
          <p:nvPr/>
        </p:nvSpPr>
        <p:spPr>
          <a:xfrm>
            <a:off x="621228" y="944951"/>
            <a:ext cx="5012040" cy="492443"/>
          </a:xfrm>
          <a:prstGeom prst="rect">
            <a:avLst/>
          </a:prstGeom>
          <a:noFill/>
        </p:spPr>
        <p:txBody>
          <a:bodyPr wrap="square" lIns="0" tIns="0" rIns="0" bIns="0" anchor="t">
            <a:spAutoFit/>
          </a:bodyPr>
          <a:lstStyle/>
          <a:p>
            <a:r>
              <a:rPr lang="en-GB" sz="3200" b="1" noProof="0" dirty="0">
                <a:solidFill>
                  <a:schemeClr val="tx2">
                    <a:lumMod val="90000"/>
                    <a:lumOff val="10000"/>
                  </a:schemeClr>
                </a:solidFill>
              </a:rPr>
              <a:t>Step 2 - </a:t>
            </a:r>
            <a:r>
              <a:rPr lang="en-GB" sz="3200" b="1" noProof="0" dirty="0">
                <a:solidFill>
                  <a:srgbClr val="082143"/>
                </a:solidFill>
                <a:latin typeface="Calibri"/>
              </a:rPr>
              <a:t>Define the Problem</a:t>
            </a:r>
          </a:p>
        </p:txBody>
      </p:sp>
      <p:sp>
        <p:nvSpPr>
          <p:cNvPr id="32773" name="TextBox 32772"/>
          <p:cNvSpPr txBox="1"/>
          <p:nvPr/>
        </p:nvSpPr>
        <p:spPr>
          <a:xfrm>
            <a:off x="502920" y="1695879"/>
            <a:ext cx="3383280" cy="553998"/>
          </a:xfrm>
          <a:prstGeom prst="rect">
            <a:avLst/>
          </a:prstGeom>
          <a:noFill/>
        </p:spPr>
        <p:txBody>
          <a:bodyPr wrap="square" lIns="0" tIns="0" rIns="0" bIns="0" anchor="t">
            <a:spAutoFit/>
          </a:bodyPr>
          <a:lstStyle/>
          <a:p>
            <a:pPr algn="ctr"/>
            <a:r>
              <a:rPr lang="en-GB" b="0" noProof="0" dirty="0">
                <a:solidFill>
                  <a:srgbClr val="536578"/>
                </a:solidFill>
                <a:latin typeface="Calibri"/>
              </a:rPr>
              <a:t>Align on evidence before moving to causes or solutions.</a:t>
            </a:r>
          </a:p>
        </p:txBody>
      </p:sp>
      <p:sp>
        <p:nvSpPr>
          <p:cNvPr id="32774" name="Rectangle 32773"/>
          <p:cNvSpPr/>
          <p:nvPr/>
        </p:nvSpPr>
        <p:spPr>
          <a:xfrm>
            <a:off x="1184148" y="2359153"/>
            <a:ext cx="1920240"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5" name="Rounded Rectangle 32774"/>
          <p:cNvSpPr/>
          <p:nvPr/>
        </p:nvSpPr>
        <p:spPr>
          <a:xfrm>
            <a:off x="868680" y="2743200"/>
            <a:ext cx="2468880" cy="384048"/>
          </a:xfrm>
          <a:prstGeom prst="roundRect">
            <a:avLst/>
          </a:prstGeom>
          <a:solidFill>
            <a:srgbClr val="EBF7FD"/>
          </a:solidFill>
          <a:ln w="1016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6" name="Rounded Rectangle 32775"/>
          <p:cNvSpPr/>
          <p:nvPr/>
        </p:nvSpPr>
        <p:spPr>
          <a:xfrm>
            <a:off x="1078992" y="3246120"/>
            <a:ext cx="2048256" cy="384048"/>
          </a:xfrm>
          <a:prstGeom prst="roundRect">
            <a:avLst/>
          </a:prstGeom>
          <a:solidFill>
            <a:srgbClr val="E2F3FC"/>
          </a:solidFill>
          <a:ln w="1016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7" name="Rounded Rectangle 32776"/>
          <p:cNvSpPr/>
          <p:nvPr/>
        </p:nvSpPr>
        <p:spPr>
          <a:xfrm>
            <a:off x="1344168" y="3749039"/>
            <a:ext cx="1517904" cy="384048"/>
          </a:xfrm>
          <a:prstGeom prst="roundRect">
            <a:avLst/>
          </a:prstGeom>
          <a:solidFill>
            <a:srgbClr val="D7EDF9"/>
          </a:solidFill>
          <a:ln w="1016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8" name="Rounded Rectangle 32777"/>
          <p:cNvSpPr/>
          <p:nvPr/>
        </p:nvSpPr>
        <p:spPr>
          <a:xfrm>
            <a:off x="1664208" y="4279392"/>
            <a:ext cx="877824" cy="420624"/>
          </a:xfrm>
          <a:prstGeom prst="roundRect">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79" name="TextBox 32778"/>
          <p:cNvSpPr txBox="1"/>
          <p:nvPr/>
        </p:nvSpPr>
        <p:spPr>
          <a:xfrm>
            <a:off x="1682496" y="2834640"/>
            <a:ext cx="841248" cy="164592"/>
          </a:xfrm>
          <a:prstGeom prst="rect">
            <a:avLst/>
          </a:prstGeom>
          <a:noFill/>
        </p:spPr>
        <p:txBody>
          <a:bodyPr wrap="square" lIns="0" tIns="0" rIns="0" bIns="0" anchor="t">
            <a:spAutoFit/>
          </a:bodyPr>
          <a:lstStyle/>
          <a:p>
            <a:pPr algn="ctr"/>
            <a:r>
              <a:rPr lang="en-GB" sz="1000" b="1" noProof="0" dirty="0">
                <a:solidFill>
                  <a:srgbClr val="134A86"/>
                </a:solidFill>
                <a:latin typeface="Calibri"/>
              </a:rPr>
              <a:t>INPUT</a:t>
            </a:r>
          </a:p>
        </p:txBody>
      </p:sp>
      <p:sp>
        <p:nvSpPr>
          <p:cNvPr id="32780" name="TextBox 32779"/>
          <p:cNvSpPr txBox="1"/>
          <p:nvPr/>
        </p:nvSpPr>
        <p:spPr>
          <a:xfrm>
            <a:off x="1664208" y="3337560"/>
            <a:ext cx="868680" cy="164592"/>
          </a:xfrm>
          <a:prstGeom prst="rect">
            <a:avLst/>
          </a:prstGeom>
          <a:noFill/>
        </p:spPr>
        <p:txBody>
          <a:bodyPr wrap="square" lIns="0" tIns="0" rIns="0" bIns="0" anchor="t">
            <a:spAutoFit/>
          </a:bodyPr>
          <a:lstStyle/>
          <a:p>
            <a:pPr algn="ctr"/>
            <a:r>
              <a:rPr lang="en-GB" sz="1000" b="1" noProof="0" dirty="0">
                <a:solidFill>
                  <a:srgbClr val="134A86"/>
                </a:solidFill>
                <a:latin typeface="Calibri"/>
              </a:rPr>
              <a:t>INSIGHT</a:t>
            </a:r>
          </a:p>
        </p:txBody>
      </p:sp>
      <p:sp>
        <p:nvSpPr>
          <p:cNvPr id="32781" name="TextBox 32780"/>
          <p:cNvSpPr txBox="1"/>
          <p:nvPr/>
        </p:nvSpPr>
        <p:spPr>
          <a:xfrm>
            <a:off x="1664208" y="3840480"/>
            <a:ext cx="868680" cy="164592"/>
          </a:xfrm>
          <a:prstGeom prst="rect">
            <a:avLst/>
          </a:prstGeom>
          <a:noFill/>
        </p:spPr>
        <p:txBody>
          <a:bodyPr wrap="square" lIns="0" tIns="0" rIns="0" bIns="0" anchor="t">
            <a:spAutoFit/>
          </a:bodyPr>
          <a:lstStyle/>
          <a:p>
            <a:pPr algn="ctr"/>
            <a:r>
              <a:rPr lang="en-GB" sz="1000" b="1" noProof="0" dirty="0">
                <a:solidFill>
                  <a:srgbClr val="134A86"/>
                </a:solidFill>
                <a:latin typeface="Calibri"/>
              </a:rPr>
              <a:t>SCOPE</a:t>
            </a:r>
          </a:p>
        </p:txBody>
      </p:sp>
      <p:sp>
        <p:nvSpPr>
          <p:cNvPr id="32782" name="TextBox 32781"/>
          <p:cNvSpPr txBox="1"/>
          <p:nvPr/>
        </p:nvSpPr>
        <p:spPr>
          <a:xfrm>
            <a:off x="1682496" y="4407408"/>
            <a:ext cx="841248" cy="164592"/>
          </a:xfrm>
          <a:prstGeom prst="rect">
            <a:avLst/>
          </a:prstGeom>
          <a:noFill/>
        </p:spPr>
        <p:txBody>
          <a:bodyPr wrap="square" lIns="0" tIns="0" rIns="0" bIns="0" anchor="t">
            <a:spAutoFit/>
          </a:bodyPr>
          <a:lstStyle/>
          <a:p>
            <a:pPr algn="ctr"/>
            <a:r>
              <a:rPr lang="en-GB" sz="1000" b="1" noProof="0" dirty="0">
                <a:solidFill>
                  <a:srgbClr val="FFFFFF"/>
                </a:solidFill>
                <a:latin typeface="Calibri"/>
              </a:rPr>
              <a:t>DEFINE</a:t>
            </a:r>
          </a:p>
        </p:txBody>
      </p:sp>
      <p:sp>
        <p:nvSpPr>
          <p:cNvPr id="32783" name="TextBox 32782"/>
          <p:cNvSpPr txBox="1"/>
          <p:nvPr/>
        </p:nvSpPr>
        <p:spPr>
          <a:xfrm>
            <a:off x="841248" y="4897612"/>
            <a:ext cx="2606040" cy="738664"/>
          </a:xfrm>
          <a:prstGeom prst="rect">
            <a:avLst/>
          </a:prstGeom>
          <a:noFill/>
        </p:spPr>
        <p:txBody>
          <a:bodyPr wrap="square" lIns="0" tIns="0" rIns="0" bIns="0" anchor="t">
            <a:spAutoFit/>
          </a:bodyPr>
          <a:lstStyle/>
          <a:p>
            <a:pPr algn="ctr"/>
            <a:r>
              <a:rPr lang="en-GB" sz="1600" b="0" noProof="0" dirty="0">
                <a:solidFill>
                  <a:srgbClr val="536578"/>
                </a:solidFill>
                <a:latin typeface="Calibri"/>
              </a:rPr>
              <a:t>A good definition narrows the focus without jumping to a solution.</a:t>
            </a:r>
          </a:p>
        </p:txBody>
      </p:sp>
      <p:sp>
        <p:nvSpPr>
          <p:cNvPr id="32784" name="Rounded Rectangle 32783"/>
          <p:cNvSpPr/>
          <p:nvPr/>
        </p:nvSpPr>
        <p:spPr>
          <a:xfrm>
            <a:off x="4069080" y="1591056"/>
            <a:ext cx="4069080" cy="4005072"/>
          </a:xfrm>
          <a:prstGeom prst="roundRect">
            <a:avLst/>
          </a:prstGeom>
          <a:solidFill>
            <a:srgbClr val="FFFFFF"/>
          </a:solidFill>
          <a:ln w="1524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786" name="TextBox 32785"/>
          <p:cNvSpPr txBox="1"/>
          <p:nvPr/>
        </p:nvSpPr>
        <p:spPr>
          <a:xfrm>
            <a:off x="4343400" y="1865376"/>
            <a:ext cx="3337560" cy="256032"/>
          </a:xfrm>
          <a:prstGeom prst="rect">
            <a:avLst/>
          </a:prstGeom>
          <a:noFill/>
        </p:spPr>
        <p:txBody>
          <a:bodyPr wrap="square" lIns="0" tIns="0" rIns="0" bIns="0" anchor="t">
            <a:spAutoFit/>
          </a:bodyPr>
          <a:lstStyle/>
          <a:p>
            <a:pPr algn="ctr"/>
            <a:r>
              <a:rPr lang="en-GB" sz="1600" b="1" noProof="0" dirty="0">
                <a:solidFill>
                  <a:srgbClr val="082143"/>
                </a:solidFill>
                <a:latin typeface="Calibri"/>
              </a:rPr>
              <a:t>Problem-definition checks</a:t>
            </a:r>
          </a:p>
        </p:txBody>
      </p:sp>
      <p:cxnSp>
        <p:nvCxnSpPr>
          <p:cNvPr id="32787" name="Connector 32786"/>
          <p:cNvCxnSpPr/>
          <p:nvPr/>
        </p:nvCxnSpPr>
        <p:spPr>
          <a:xfrm>
            <a:off x="4507992" y="2487168"/>
            <a:ext cx="0" cy="2468880"/>
          </a:xfrm>
          <a:prstGeom prst="line">
            <a:avLst/>
          </a:prstGeom>
          <a:ln w="25400">
            <a:solidFill>
              <a:srgbClr val="C8E3F7"/>
            </a:solidFill>
          </a:ln>
        </p:spPr>
        <p:style>
          <a:lnRef idx="2">
            <a:schemeClr val="accent1"/>
          </a:lnRef>
          <a:fillRef idx="0">
            <a:schemeClr val="accent1"/>
          </a:fillRef>
          <a:effectRef idx="1">
            <a:schemeClr val="accent1"/>
          </a:effectRef>
          <a:fontRef idx="minor">
            <a:schemeClr val="tx1"/>
          </a:fontRef>
        </p:style>
      </p:cxnSp>
      <p:sp>
        <p:nvSpPr>
          <p:cNvPr id="32788" name="Rounded Rectangle 32787"/>
          <p:cNvSpPr/>
          <p:nvPr/>
        </p:nvSpPr>
        <p:spPr>
          <a:xfrm>
            <a:off x="4773168" y="2295144"/>
            <a:ext cx="2971800" cy="457200"/>
          </a:xfrm>
          <a:prstGeom prst="roundRect">
            <a:avLst/>
          </a:prstGeom>
          <a:solidFill>
            <a:srgbClr val="EBF7FD"/>
          </a:solidFill>
          <a:ln w="635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noProof="0" dirty="0">
                <a:solidFill>
                  <a:srgbClr val="1B1B1B"/>
                </a:solidFill>
              </a:rPr>
              <a:t>Involve stakeholders</a:t>
            </a:r>
          </a:p>
        </p:txBody>
      </p:sp>
      <p:sp>
        <p:nvSpPr>
          <p:cNvPr id="32789" name="Oval 32788"/>
          <p:cNvSpPr/>
          <p:nvPr/>
        </p:nvSpPr>
        <p:spPr>
          <a:xfrm>
            <a:off x="4343400" y="2322576"/>
            <a:ext cx="329184" cy="329184"/>
          </a:xfrm>
          <a:prstGeom prst="ellipse">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1</a:t>
            </a:r>
          </a:p>
        </p:txBody>
      </p:sp>
      <p:sp>
        <p:nvSpPr>
          <p:cNvPr id="32790" name="Rounded Rectangle 32789"/>
          <p:cNvSpPr/>
          <p:nvPr/>
        </p:nvSpPr>
        <p:spPr>
          <a:xfrm>
            <a:off x="4773168" y="2971800"/>
            <a:ext cx="2971800" cy="457200"/>
          </a:xfrm>
          <a:prstGeom prst="roundRect">
            <a:avLst/>
          </a:prstGeom>
          <a:solidFill>
            <a:srgbClr val="EBF7FD"/>
          </a:solidFill>
          <a:ln w="635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noProof="0" dirty="0">
                <a:solidFill>
                  <a:srgbClr val="1B1B1B"/>
                </a:solidFill>
              </a:rPr>
              <a:t>Gather &amp; analyse evidence</a:t>
            </a:r>
            <a:endParaRPr lang="en-GB" noProof="0" dirty="0"/>
          </a:p>
        </p:txBody>
      </p:sp>
      <p:sp>
        <p:nvSpPr>
          <p:cNvPr id="32791" name="Oval 32790"/>
          <p:cNvSpPr/>
          <p:nvPr/>
        </p:nvSpPr>
        <p:spPr>
          <a:xfrm>
            <a:off x="4343400" y="2999232"/>
            <a:ext cx="329184" cy="329184"/>
          </a:xfrm>
          <a:prstGeom prst="ellipse">
            <a:avLst/>
          </a:prstGeom>
          <a:solidFill>
            <a:srgbClr val="134A86"/>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2</a:t>
            </a:r>
          </a:p>
        </p:txBody>
      </p:sp>
      <p:sp>
        <p:nvSpPr>
          <p:cNvPr id="32792" name="Rounded Rectangle 32791"/>
          <p:cNvSpPr/>
          <p:nvPr/>
        </p:nvSpPr>
        <p:spPr>
          <a:xfrm>
            <a:off x="4773168" y="3648456"/>
            <a:ext cx="2971800" cy="457200"/>
          </a:xfrm>
          <a:prstGeom prst="roundRect">
            <a:avLst/>
          </a:prstGeom>
          <a:solidFill>
            <a:srgbClr val="EBF7FD"/>
          </a:solidFill>
          <a:ln w="635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noProof="0" dirty="0">
                <a:solidFill>
                  <a:srgbClr val="1B1B1B"/>
                </a:solidFill>
              </a:rPr>
              <a:t>Talk to people close to it</a:t>
            </a:r>
            <a:endParaRPr lang="en-GB" noProof="0" dirty="0"/>
          </a:p>
        </p:txBody>
      </p:sp>
      <p:sp>
        <p:nvSpPr>
          <p:cNvPr id="32793" name="Oval 32792"/>
          <p:cNvSpPr/>
          <p:nvPr/>
        </p:nvSpPr>
        <p:spPr>
          <a:xfrm>
            <a:off x="4343400" y="3675887"/>
            <a:ext cx="329184" cy="329184"/>
          </a:xfrm>
          <a:prstGeom prst="ellipse">
            <a:avLst/>
          </a:prstGeom>
          <a:solidFill>
            <a:srgbClr val="082143"/>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3</a:t>
            </a:r>
          </a:p>
        </p:txBody>
      </p:sp>
      <p:sp>
        <p:nvSpPr>
          <p:cNvPr id="32794" name="Rounded Rectangle 32793"/>
          <p:cNvSpPr/>
          <p:nvPr/>
        </p:nvSpPr>
        <p:spPr>
          <a:xfrm>
            <a:off x="4773168" y="4325112"/>
            <a:ext cx="2971800" cy="457200"/>
          </a:xfrm>
          <a:prstGeom prst="roundRect">
            <a:avLst/>
          </a:prstGeom>
          <a:solidFill>
            <a:srgbClr val="EBF7FD"/>
          </a:solidFill>
          <a:ln w="635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noProof="0" dirty="0">
                <a:solidFill>
                  <a:srgbClr val="1B1B1B"/>
                </a:solidFill>
              </a:rPr>
              <a:t>Clarify what it is — and isn’t</a:t>
            </a:r>
            <a:endParaRPr lang="en-GB" noProof="0" dirty="0"/>
          </a:p>
        </p:txBody>
      </p:sp>
      <p:sp>
        <p:nvSpPr>
          <p:cNvPr id="32795" name="Oval 32794"/>
          <p:cNvSpPr/>
          <p:nvPr/>
        </p:nvSpPr>
        <p:spPr>
          <a:xfrm>
            <a:off x="4343400" y="4352544"/>
            <a:ext cx="329184" cy="329184"/>
          </a:xfrm>
          <a:prstGeom prst="ellipse">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4</a:t>
            </a:r>
          </a:p>
        </p:txBody>
      </p:sp>
      <p:sp>
        <p:nvSpPr>
          <p:cNvPr id="32796" name="Rectangle 32795"/>
          <p:cNvSpPr/>
          <p:nvPr/>
        </p:nvSpPr>
        <p:spPr>
          <a:xfrm>
            <a:off x="259520" y="5833872"/>
            <a:ext cx="8496944" cy="713233"/>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2000" b="1" noProof="0" dirty="0">
                <a:solidFill>
                  <a:srgbClr val="FFFFFF"/>
                </a:solidFill>
                <a:latin typeface="Calibri"/>
              </a:rPr>
              <a:t>Outcome: a clear problem statement everyone recognises and can act 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8" grpId="0" animBg="1"/>
      <p:bldP spid="32790" grpId="0" animBg="1"/>
      <p:bldP spid="32792" grpId="0" animBg="1"/>
      <p:bldP spid="32794"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sz="quarter" idx="11"/>
          </p:nvPr>
        </p:nvSpPr>
        <p:spPr bwMode="auto">
          <a:xfrm>
            <a:off x="467544" y="2269002"/>
            <a:ext cx="6006092" cy="2606778"/>
          </a:xfrm>
        </p:spPr>
        <p:txBody>
          <a:bodyPr vert="horz" lIns="91425" tIns="45713" rIns="91425" bIns="45713" numCol="1" anchorCtr="0" compatLnSpc="1">
            <a:prstTxWarp prst="textNoShape">
              <a:avLst/>
            </a:prstTxWarp>
            <a:normAutofit fontScale="92500"/>
          </a:bodyPr>
          <a:lstStyle/>
          <a:p>
            <a:pPr>
              <a:lnSpc>
                <a:spcPct val="200000"/>
              </a:lnSpc>
              <a:spcBef>
                <a:spcPts val="0"/>
              </a:spcBef>
              <a:buNone/>
            </a:pPr>
            <a:r>
              <a:rPr lang="en-GB" sz="2400" noProof="0" dirty="0">
                <a:solidFill>
                  <a:schemeClr val="tx2">
                    <a:lumMod val="90000"/>
                    <a:lumOff val="10000"/>
                  </a:schemeClr>
                </a:solidFill>
              </a:rPr>
              <a:t>Root Cause Analysis Techniques:</a:t>
            </a:r>
          </a:p>
          <a:p>
            <a:pPr lvl="1">
              <a:lnSpc>
                <a:spcPct val="200000"/>
              </a:lnSpc>
              <a:spcBef>
                <a:spcPts val="0"/>
              </a:spcBef>
            </a:pPr>
            <a:r>
              <a:rPr lang="en-GB" sz="2400" noProof="0" dirty="0">
                <a:solidFill>
                  <a:schemeClr val="tx2">
                    <a:lumMod val="90000"/>
                    <a:lumOff val="10000"/>
                  </a:schemeClr>
                </a:solidFill>
              </a:rPr>
              <a:t>5 Whys</a:t>
            </a:r>
          </a:p>
          <a:p>
            <a:pPr lvl="1">
              <a:lnSpc>
                <a:spcPct val="200000"/>
              </a:lnSpc>
              <a:spcBef>
                <a:spcPts val="0"/>
              </a:spcBef>
            </a:pPr>
            <a:r>
              <a:rPr lang="en-GB" sz="2400" noProof="0" dirty="0">
                <a:solidFill>
                  <a:schemeClr val="tx2">
                    <a:lumMod val="90000"/>
                    <a:lumOff val="10000"/>
                  </a:schemeClr>
                </a:solidFill>
              </a:rPr>
              <a:t>Cause and Effect Diagram (Ishikawa/Fishbone) </a:t>
            </a:r>
          </a:p>
        </p:txBody>
      </p:sp>
      <p:sp>
        <p:nvSpPr>
          <p:cNvPr id="6" name="Rectangle 2"/>
          <p:cNvSpPr>
            <a:spLocks noGrp="1" noChangeArrowheads="1"/>
          </p:cNvSpPr>
          <p:nvPr>
            <p:ph type="title"/>
          </p:nvPr>
        </p:nvSpPr>
        <p:spPr bwMode="auto">
          <a:xfrm>
            <a:off x="438850" y="1465054"/>
            <a:ext cx="7794802" cy="675672"/>
          </a:xfrm>
        </p:spPr>
        <p:txBody>
          <a:bodyPr anchor="ctr">
            <a:normAutofit/>
          </a:bodyPr>
          <a:lstStyle/>
          <a:p>
            <a:pPr>
              <a:spcBef>
                <a:spcPct val="20000"/>
              </a:spcBef>
            </a:pPr>
            <a:r>
              <a:rPr lang="en-GB" sz="3200" b="1" kern="1200" noProof="0" dirty="0"/>
              <a:t>Step 3; Diagnose Root Causes</a:t>
            </a:r>
          </a:p>
        </p:txBody>
      </p:sp>
      <p:pic>
        <p:nvPicPr>
          <p:cNvPr id="3" name="Picture 2" descr="Root Cause Analysis Tree – Royalty-Free Vector | VectorStock">
            <a:extLst>
              <a:ext uri="{FF2B5EF4-FFF2-40B4-BE49-F238E27FC236}">
                <a16:creationId xmlns:a16="http://schemas.microsoft.com/office/drawing/2014/main" id="{5C9808B7-CF21-AB74-0626-CDD60AB7D386}"/>
              </a:ext>
            </a:extLst>
          </p:cNvPr>
          <p:cNvPicPr>
            <a:picLocks noChangeAspect="1"/>
          </p:cNvPicPr>
          <p:nvPr/>
        </p:nvPicPr>
        <p:blipFill>
          <a:blip r:embed="rId3"/>
          <a:srcRect b="7500"/>
          <a:stretch>
            <a:fillRect/>
          </a:stretch>
        </p:blipFill>
        <p:spPr>
          <a:xfrm>
            <a:off x="6228184" y="2204864"/>
            <a:ext cx="2736087" cy="27350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03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323528" y="487966"/>
            <a:ext cx="7794802" cy="675672"/>
          </a:xfrm>
        </p:spPr>
        <p:txBody>
          <a:bodyPr anchor="ctr">
            <a:normAutofit/>
          </a:bodyPr>
          <a:lstStyle/>
          <a:p>
            <a:pPr>
              <a:spcBef>
                <a:spcPct val="20000"/>
              </a:spcBef>
            </a:pPr>
            <a:r>
              <a:rPr lang="en-GB" sz="2800" b="1" noProof="0" dirty="0"/>
              <a:t>5 Whys</a:t>
            </a:r>
            <a:endParaRPr lang="en-GB" sz="2800" b="1" kern="1200" noProof="0" dirty="0"/>
          </a:p>
        </p:txBody>
      </p:sp>
      <p:graphicFrame>
        <p:nvGraphicFramePr>
          <p:cNvPr id="46087" name="Rectangle 3">
            <a:extLst>
              <a:ext uri="{FF2B5EF4-FFF2-40B4-BE49-F238E27FC236}">
                <a16:creationId xmlns:a16="http://schemas.microsoft.com/office/drawing/2014/main" id="{952D6B09-4B4C-1C22-30A8-C6EE6519F10E}"/>
              </a:ext>
            </a:extLst>
          </p:cNvPr>
          <p:cNvGraphicFramePr>
            <a:graphicFrameLocks noGrp="1"/>
          </p:cNvGraphicFramePr>
          <p:nvPr>
            <p:ph type="tbl" sz="quarter" idx="13"/>
            <p:extLst>
              <p:ext uri="{D42A27DB-BD31-4B8C-83A1-F6EECF244321}">
                <p14:modId xmlns:p14="http://schemas.microsoft.com/office/powerpoint/2010/main" val="2909652396"/>
              </p:ext>
            </p:extLst>
          </p:nvPr>
        </p:nvGraphicFramePr>
        <p:xfrm>
          <a:off x="240506" y="1163638"/>
          <a:ext cx="8657961" cy="5327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2"/>
          <p:cNvSpPr>
            <a:spLocks noGrp="1" noChangeArrowheads="1"/>
          </p:cNvSpPr>
          <p:nvPr>
            <p:ph type="title"/>
          </p:nvPr>
        </p:nvSpPr>
        <p:spPr bwMode="auto">
          <a:xfrm>
            <a:off x="318766" y="252229"/>
            <a:ext cx="7344817" cy="939360"/>
          </a:xfrm>
          <a:prstGeom prst="rect">
            <a:avLst/>
          </a:prstGeom>
          <a:noFill/>
          <a:ln w="9525">
            <a:noFill/>
            <a:miter lim="800000"/>
            <a:headEnd/>
            <a:tailEnd/>
          </a:ln>
        </p:spPr>
        <p:txBody>
          <a:bodyPr wrap="square">
            <a:spAutoFit/>
          </a:bodyPr>
          <a:lstStyle/>
          <a:p>
            <a:pPr lvl="1">
              <a:lnSpc>
                <a:spcPct val="200000"/>
              </a:lnSpc>
              <a:spcBef>
                <a:spcPts val="0"/>
              </a:spcBef>
            </a:pPr>
            <a:r>
              <a:rPr lang="en-GB" sz="3200" b="1" noProof="0" dirty="0">
                <a:solidFill>
                  <a:schemeClr val="tx2">
                    <a:lumMod val="90000"/>
                    <a:lumOff val="10000"/>
                  </a:schemeClr>
                </a:solidFill>
                <a:latin typeface="+mn-lt"/>
                <a:ea typeface="ＭＳ Ｐゴシック" pitchFamily="34" charset="-128"/>
              </a:rPr>
              <a:t>Cause and Effect Diagram </a:t>
            </a:r>
            <a:r>
              <a:rPr lang="en-GB" sz="2000" b="1" noProof="0" dirty="0">
                <a:solidFill>
                  <a:schemeClr val="tx2">
                    <a:lumMod val="90000"/>
                    <a:lumOff val="10000"/>
                  </a:schemeClr>
                </a:solidFill>
                <a:ea typeface="ＭＳ Ｐゴシック" pitchFamily="34" charset="-128"/>
              </a:rPr>
              <a:t>(Ishikawa/Fishbone) </a:t>
            </a:r>
            <a:endParaRPr lang="en-GB" sz="2000" b="1" noProof="0" dirty="0">
              <a:solidFill>
                <a:schemeClr val="tx2">
                  <a:lumMod val="90000"/>
                  <a:lumOff val="10000"/>
                </a:schemeClr>
              </a:solidFill>
              <a:latin typeface="+mn-lt"/>
              <a:ea typeface="ＭＳ Ｐゴシック" pitchFamily="34" charset="-128"/>
            </a:endParaRPr>
          </a:p>
        </p:txBody>
      </p:sp>
      <p:sp>
        <p:nvSpPr>
          <p:cNvPr id="6" name="TextBox 5"/>
          <p:cNvSpPr txBox="1"/>
          <p:nvPr/>
        </p:nvSpPr>
        <p:spPr>
          <a:xfrm>
            <a:off x="7270044" y="3056778"/>
            <a:ext cx="1761729" cy="1200314"/>
          </a:xfrm>
          <a:prstGeom prst="rect">
            <a:avLst/>
          </a:prstGeom>
          <a:solidFill>
            <a:srgbClr val="FF000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Clinics Running Late and lengthy waits for patients</a:t>
            </a:r>
          </a:p>
        </p:txBody>
      </p:sp>
      <p:sp>
        <p:nvSpPr>
          <p:cNvPr id="7" name="TextBox 6"/>
          <p:cNvSpPr txBox="1"/>
          <p:nvPr/>
        </p:nvSpPr>
        <p:spPr>
          <a:xfrm>
            <a:off x="539552" y="1484784"/>
            <a:ext cx="2016224" cy="461665"/>
          </a:xfrm>
          <a:prstGeom prst="rect">
            <a:avLst/>
          </a:prstGeom>
          <a:solidFill>
            <a:srgbClr val="00B0F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Environment</a:t>
            </a:r>
          </a:p>
        </p:txBody>
      </p:sp>
      <p:sp>
        <p:nvSpPr>
          <p:cNvPr id="8" name="TextBox 7"/>
          <p:cNvSpPr txBox="1"/>
          <p:nvPr/>
        </p:nvSpPr>
        <p:spPr>
          <a:xfrm>
            <a:off x="3851921" y="1484784"/>
            <a:ext cx="2016224" cy="461665"/>
          </a:xfrm>
          <a:prstGeom prst="rect">
            <a:avLst/>
          </a:prstGeom>
          <a:solidFill>
            <a:srgbClr val="00B0F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Procedures</a:t>
            </a:r>
          </a:p>
        </p:txBody>
      </p:sp>
      <p:sp>
        <p:nvSpPr>
          <p:cNvPr id="9" name="TextBox 8"/>
          <p:cNvSpPr txBox="1"/>
          <p:nvPr/>
        </p:nvSpPr>
        <p:spPr>
          <a:xfrm>
            <a:off x="3851921" y="5589241"/>
            <a:ext cx="2016224" cy="461665"/>
          </a:xfrm>
          <a:prstGeom prst="rect">
            <a:avLst/>
          </a:prstGeom>
          <a:solidFill>
            <a:srgbClr val="00B0F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People</a:t>
            </a:r>
          </a:p>
        </p:txBody>
      </p:sp>
      <p:sp>
        <p:nvSpPr>
          <p:cNvPr id="10" name="TextBox 9"/>
          <p:cNvSpPr txBox="1"/>
          <p:nvPr/>
        </p:nvSpPr>
        <p:spPr>
          <a:xfrm>
            <a:off x="539552" y="5517233"/>
            <a:ext cx="2016224" cy="461665"/>
          </a:xfrm>
          <a:prstGeom prst="rect">
            <a:avLst/>
          </a:prstGeom>
          <a:solidFill>
            <a:srgbClr val="00B0F0"/>
          </a:solidFill>
          <a:ln>
            <a:solidFill>
              <a:schemeClr val="bg2"/>
            </a:solidFill>
          </a:ln>
        </p:spPr>
        <p:txBody>
          <a:bodyPr wrap="square" lIns="91425" tIns="45713" rIns="91425" bIns="45713" rtlCol="0">
            <a:spAutoFit/>
          </a:bodyPr>
          <a:lstStyle/>
          <a:p>
            <a:pPr algn="ctr"/>
            <a:r>
              <a:rPr lang="en-GB" b="1" noProof="0" dirty="0">
                <a:solidFill>
                  <a:schemeClr val="bg2"/>
                </a:solidFill>
                <a:latin typeface="+mn-lt"/>
              </a:rPr>
              <a:t>Equipment</a:t>
            </a:r>
          </a:p>
        </p:txBody>
      </p:sp>
      <p:sp>
        <p:nvSpPr>
          <p:cNvPr id="37" name="TextBox 36"/>
          <p:cNvSpPr txBox="1"/>
          <p:nvPr/>
        </p:nvSpPr>
        <p:spPr>
          <a:xfrm>
            <a:off x="251519" y="2492896"/>
            <a:ext cx="1512168" cy="461665"/>
          </a:xfrm>
          <a:prstGeom prst="rect">
            <a:avLst/>
          </a:prstGeom>
          <a:noFill/>
          <a:ln>
            <a:noFill/>
          </a:ln>
        </p:spPr>
        <p:txBody>
          <a:bodyPr wrap="square" lIns="91425" tIns="45713" rIns="91425" bIns="45713" rtlCol="0">
            <a:spAutoFit/>
          </a:bodyPr>
          <a:lstStyle/>
          <a:p>
            <a:r>
              <a:rPr lang="en-GB" sz="1200" noProof="0" dirty="0">
                <a:solidFill>
                  <a:schemeClr val="accent5">
                    <a:lumMod val="50000"/>
                  </a:schemeClr>
                </a:solidFill>
              </a:rPr>
              <a:t>Not enough treatment rooms</a:t>
            </a:r>
          </a:p>
        </p:txBody>
      </p:sp>
      <p:sp>
        <p:nvSpPr>
          <p:cNvPr id="38" name="TextBox 37"/>
          <p:cNvSpPr txBox="1"/>
          <p:nvPr/>
        </p:nvSpPr>
        <p:spPr>
          <a:xfrm>
            <a:off x="395536" y="3212977"/>
            <a:ext cx="1512168" cy="461665"/>
          </a:xfrm>
          <a:prstGeom prst="rect">
            <a:avLst/>
          </a:prstGeom>
          <a:noFill/>
          <a:ln>
            <a:noFill/>
          </a:ln>
        </p:spPr>
        <p:txBody>
          <a:bodyPr wrap="square" lIns="91425" tIns="45713" rIns="91425" bIns="45713" rtlCol="0">
            <a:spAutoFit/>
          </a:bodyPr>
          <a:lstStyle/>
          <a:p>
            <a:r>
              <a:rPr lang="en-GB" sz="1200" noProof="0" dirty="0">
                <a:solidFill>
                  <a:schemeClr val="accent5">
                    <a:lumMod val="50000"/>
                  </a:schemeClr>
                </a:solidFill>
              </a:rPr>
              <a:t>Small inner-city environment</a:t>
            </a:r>
          </a:p>
        </p:txBody>
      </p:sp>
      <p:cxnSp>
        <p:nvCxnSpPr>
          <p:cNvPr id="40" name="Straight Arrow Connector 39"/>
          <p:cNvCxnSpPr/>
          <p:nvPr/>
        </p:nvCxnSpPr>
        <p:spPr bwMode="auto">
          <a:xfrm flipH="1">
            <a:off x="5220072" y="2636912"/>
            <a:ext cx="792088" cy="0"/>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41" name="Straight Arrow Connector 40"/>
          <p:cNvCxnSpPr/>
          <p:nvPr/>
        </p:nvCxnSpPr>
        <p:spPr bwMode="auto">
          <a:xfrm flipV="1">
            <a:off x="1403648" y="2852936"/>
            <a:ext cx="360040" cy="288032"/>
          </a:xfrm>
          <a:prstGeom prst="straightConnector1">
            <a:avLst/>
          </a:prstGeom>
          <a:solidFill>
            <a:srgbClr val="FFFFFF"/>
          </a:solidFill>
          <a:ln w="9525" cap="flat" cmpd="sng" algn="ctr">
            <a:solidFill>
              <a:srgbClr val="000000"/>
            </a:solidFill>
            <a:prstDash val="solid"/>
            <a:round/>
            <a:headEnd type="none" w="med" len="med"/>
            <a:tailEnd type="arrow"/>
          </a:ln>
          <a:effectLst/>
        </p:spPr>
      </p:cxnSp>
      <p:sp>
        <p:nvSpPr>
          <p:cNvPr id="46" name="TextBox 45"/>
          <p:cNvSpPr txBox="1"/>
          <p:nvPr/>
        </p:nvSpPr>
        <p:spPr>
          <a:xfrm>
            <a:off x="2483768" y="2060849"/>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Transport arrives early</a:t>
            </a:r>
          </a:p>
        </p:txBody>
      </p:sp>
      <p:sp>
        <p:nvSpPr>
          <p:cNvPr id="47" name="TextBox 46"/>
          <p:cNvSpPr txBox="1"/>
          <p:nvPr/>
        </p:nvSpPr>
        <p:spPr>
          <a:xfrm>
            <a:off x="2915817" y="2636913"/>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Poor scheduling</a:t>
            </a:r>
          </a:p>
        </p:txBody>
      </p:sp>
      <p:sp>
        <p:nvSpPr>
          <p:cNvPr id="48" name="TextBox 47"/>
          <p:cNvSpPr txBox="1"/>
          <p:nvPr/>
        </p:nvSpPr>
        <p:spPr>
          <a:xfrm>
            <a:off x="6084168" y="2492896"/>
            <a:ext cx="1152128"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Too much paperwork</a:t>
            </a:r>
          </a:p>
        </p:txBody>
      </p:sp>
      <p:sp>
        <p:nvSpPr>
          <p:cNvPr id="49" name="TextBox 48"/>
          <p:cNvSpPr txBox="1"/>
          <p:nvPr/>
        </p:nvSpPr>
        <p:spPr>
          <a:xfrm>
            <a:off x="3347864" y="2924945"/>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Lengthy booking process</a:t>
            </a:r>
          </a:p>
        </p:txBody>
      </p:sp>
      <p:sp>
        <p:nvSpPr>
          <p:cNvPr id="50" name="TextBox 49"/>
          <p:cNvSpPr txBox="1"/>
          <p:nvPr/>
        </p:nvSpPr>
        <p:spPr>
          <a:xfrm>
            <a:off x="6156176" y="1916833"/>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Not computerised</a:t>
            </a:r>
          </a:p>
        </p:txBody>
      </p:sp>
      <p:sp>
        <p:nvSpPr>
          <p:cNvPr id="51" name="TextBox 50"/>
          <p:cNvSpPr txBox="1"/>
          <p:nvPr/>
        </p:nvSpPr>
        <p:spPr>
          <a:xfrm>
            <a:off x="3995937" y="3429001"/>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Not computerised</a:t>
            </a:r>
          </a:p>
        </p:txBody>
      </p:sp>
      <p:sp>
        <p:nvSpPr>
          <p:cNvPr id="52" name="TextBox 51"/>
          <p:cNvSpPr txBox="1"/>
          <p:nvPr/>
        </p:nvSpPr>
        <p:spPr>
          <a:xfrm>
            <a:off x="251520" y="3861050"/>
            <a:ext cx="1584176"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Poor maintenance</a:t>
            </a:r>
          </a:p>
        </p:txBody>
      </p:sp>
      <p:sp>
        <p:nvSpPr>
          <p:cNvPr id="53" name="TextBox 52"/>
          <p:cNvSpPr txBox="1"/>
          <p:nvPr/>
        </p:nvSpPr>
        <p:spPr>
          <a:xfrm>
            <a:off x="971601" y="4293097"/>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Broken lifts</a:t>
            </a:r>
          </a:p>
        </p:txBody>
      </p:sp>
      <p:sp>
        <p:nvSpPr>
          <p:cNvPr id="54" name="TextBox 53"/>
          <p:cNvSpPr txBox="1"/>
          <p:nvPr/>
        </p:nvSpPr>
        <p:spPr>
          <a:xfrm>
            <a:off x="323529" y="4797153"/>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Not enough wheelchairs</a:t>
            </a:r>
          </a:p>
        </p:txBody>
      </p:sp>
      <p:sp>
        <p:nvSpPr>
          <p:cNvPr id="55" name="TextBox 54"/>
          <p:cNvSpPr txBox="1"/>
          <p:nvPr/>
        </p:nvSpPr>
        <p:spPr>
          <a:xfrm>
            <a:off x="3707904" y="4077072"/>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Unexpected patients</a:t>
            </a:r>
          </a:p>
        </p:txBody>
      </p:sp>
      <p:sp>
        <p:nvSpPr>
          <p:cNvPr id="56" name="TextBox 55"/>
          <p:cNvSpPr txBox="1"/>
          <p:nvPr/>
        </p:nvSpPr>
        <p:spPr>
          <a:xfrm>
            <a:off x="2771800" y="4725145"/>
            <a:ext cx="1440160" cy="276999"/>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Queue jumping</a:t>
            </a:r>
          </a:p>
        </p:txBody>
      </p:sp>
      <p:sp>
        <p:nvSpPr>
          <p:cNvPr id="57" name="TextBox 56"/>
          <p:cNvSpPr txBox="1"/>
          <p:nvPr/>
        </p:nvSpPr>
        <p:spPr>
          <a:xfrm>
            <a:off x="6156177" y="4365104"/>
            <a:ext cx="108012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Staff unavailable</a:t>
            </a:r>
          </a:p>
        </p:txBody>
      </p:sp>
      <p:sp>
        <p:nvSpPr>
          <p:cNvPr id="58" name="TextBox 57"/>
          <p:cNvSpPr txBox="1"/>
          <p:nvPr/>
        </p:nvSpPr>
        <p:spPr>
          <a:xfrm>
            <a:off x="5724129" y="5013177"/>
            <a:ext cx="1440160" cy="461665"/>
          </a:xfrm>
          <a:prstGeom prst="rect">
            <a:avLst/>
          </a:prstGeom>
          <a:noFill/>
        </p:spPr>
        <p:txBody>
          <a:bodyPr wrap="square" lIns="91425" tIns="45713" rIns="91425" bIns="45713" rtlCol="0">
            <a:spAutoFit/>
          </a:bodyPr>
          <a:lstStyle/>
          <a:p>
            <a:r>
              <a:rPr lang="en-GB" sz="1200" noProof="0" dirty="0">
                <a:solidFill>
                  <a:schemeClr val="accent5">
                    <a:lumMod val="50000"/>
                  </a:schemeClr>
                </a:solidFill>
              </a:rPr>
              <a:t>Long term sickness absence</a:t>
            </a:r>
          </a:p>
        </p:txBody>
      </p:sp>
      <p:cxnSp>
        <p:nvCxnSpPr>
          <p:cNvPr id="60" name="Straight Arrow Connector 59"/>
          <p:cNvCxnSpPr/>
          <p:nvPr/>
        </p:nvCxnSpPr>
        <p:spPr bwMode="auto">
          <a:xfrm>
            <a:off x="3419872" y="2348881"/>
            <a:ext cx="936104"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2" name="Straight Arrow Connector 61"/>
          <p:cNvCxnSpPr/>
          <p:nvPr/>
        </p:nvCxnSpPr>
        <p:spPr bwMode="auto">
          <a:xfrm>
            <a:off x="4716017" y="3140969"/>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4" name="Straight Arrow Connector 63"/>
          <p:cNvCxnSpPr/>
          <p:nvPr/>
        </p:nvCxnSpPr>
        <p:spPr bwMode="auto">
          <a:xfrm flipV="1">
            <a:off x="4572000" y="3212976"/>
            <a:ext cx="504056" cy="216024"/>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9" name="Straight Arrow Connector 68"/>
          <p:cNvCxnSpPr/>
          <p:nvPr/>
        </p:nvCxnSpPr>
        <p:spPr bwMode="auto">
          <a:xfrm>
            <a:off x="1475656" y="2708921"/>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70" name="Straight Arrow Connector 69"/>
          <p:cNvCxnSpPr/>
          <p:nvPr/>
        </p:nvCxnSpPr>
        <p:spPr bwMode="auto">
          <a:xfrm flipH="1">
            <a:off x="5724128" y="2276872"/>
            <a:ext cx="792088" cy="216024"/>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39" name="Straight Arrow Connector 38"/>
          <p:cNvCxnSpPr/>
          <p:nvPr/>
        </p:nvCxnSpPr>
        <p:spPr bwMode="auto">
          <a:xfrm>
            <a:off x="1907705" y="4437113"/>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59" name="Straight Arrow Connector 58"/>
          <p:cNvCxnSpPr/>
          <p:nvPr/>
        </p:nvCxnSpPr>
        <p:spPr bwMode="auto">
          <a:xfrm>
            <a:off x="4716017" y="4221089"/>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1" name="Straight Arrow Connector 60"/>
          <p:cNvCxnSpPr/>
          <p:nvPr/>
        </p:nvCxnSpPr>
        <p:spPr bwMode="auto">
          <a:xfrm>
            <a:off x="4067944" y="4869161"/>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5" name="Straight Arrow Connector 64"/>
          <p:cNvCxnSpPr/>
          <p:nvPr/>
        </p:nvCxnSpPr>
        <p:spPr bwMode="auto">
          <a:xfrm flipH="1">
            <a:off x="5436096" y="4653136"/>
            <a:ext cx="576064" cy="0"/>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68" name="Straight Arrow Connector 67"/>
          <p:cNvCxnSpPr/>
          <p:nvPr/>
        </p:nvCxnSpPr>
        <p:spPr bwMode="auto">
          <a:xfrm flipH="1" flipV="1">
            <a:off x="5724129" y="4725144"/>
            <a:ext cx="288032" cy="288032"/>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12" name="Straight Arrow Connector 11"/>
          <p:cNvCxnSpPr/>
          <p:nvPr/>
        </p:nvCxnSpPr>
        <p:spPr bwMode="auto">
          <a:xfrm>
            <a:off x="4250431" y="1997259"/>
            <a:ext cx="2160240" cy="1728192"/>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13" name="Straight Arrow Connector 12"/>
          <p:cNvCxnSpPr/>
          <p:nvPr/>
        </p:nvCxnSpPr>
        <p:spPr bwMode="auto">
          <a:xfrm flipV="1">
            <a:off x="1873956" y="3748988"/>
            <a:ext cx="5362340" cy="21501"/>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14" name="Straight Arrow Connector 13"/>
          <p:cNvCxnSpPr/>
          <p:nvPr/>
        </p:nvCxnSpPr>
        <p:spPr bwMode="auto">
          <a:xfrm flipV="1">
            <a:off x="4283968" y="3789041"/>
            <a:ext cx="2160240" cy="1656184"/>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15" name="Straight Arrow Connector 14"/>
          <p:cNvCxnSpPr/>
          <p:nvPr/>
        </p:nvCxnSpPr>
        <p:spPr bwMode="auto">
          <a:xfrm flipV="1">
            <a:off x="1509194" y="3814296"/>
            <a:ext cx="2304256" cy="1656184"/>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16" name="Straight Arrow Connector 15"/>
          <p:cNvCxnSpPr/>
          <p:nvPr/>
        </p:nvCxnSpPr>
        <p:spPr bwMode="auto">
          <a:xfrm>
            <a:off x="1513135" y="1981579"/>
            <a:ext cx="2304256" cy="1728192"/>
          </a:xfrm>
          <a:prstGeom prst="straightConnector1">
            <a:avLst/>
          </a:prstGeom>
          <a:solidFill>
            <a:srgbClr val="FFFFFF"/>
          </a:solidFill>
          <a:ln w="31750" cap="flat" cmpd="sng" algn="ctr">
            <a:solidFill>
              <a:srgbClr val="000000"/>
            </a:solidFill>
            <a:prstDash val="solid"/>
            <a:round/>
            <a:headEnd type="none" w="med" len="med"/>
            <a:tailEnd type="triangle"/>
          </a:ln>
          <a:effectLst/>
        </p:spPr>
      </p:cxnSp>
      <p:cxnSp>
        <p:nvCxnSpPr>
          <p:cNvPr id="63" name="Straight Arrow Connector 62"/>
          <p:cNvCxnSpPr/>
          <p:nvPr/>
        </p:nvCxnSpPr>
        <p:spPr bwMode="auto">
          <a:xfrm flipV="1">
            <a:off x="3491880" y="2420888"/>
            <a:ext cx="576064" cy="216024"/>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42" name="Straight Arrow Connector 41"/>
          <p:cNvCxnSpPr/>
          <p:nvPr/>
        </p:nvCxnSpPr>
        <p:spPr bwMode="auto">
          <a:xfrm>
            <a:off x="1259633" y="5013177"/>
            <a:ext cx="720080" cy="1"/>
          </a:xfrm>
          <a:prstGeom prst="straightConnector1">
            <a:avLst/>
          </a:prstGeom>
          <a:solidFill>
            <a:srgbClr val="FFFFFF"/>
          </a:solidFill>
          <a:ln w="9525" cap="flat" cmpd="sng" algn="ctr">
            <a:solidFill>
              <a:srgbClr val="000000"/>
            </a:solidFill>
            <a:prstDash val="solid"/>
            <a:round/>
            <a:headEnd type="none" w="med" len="med"/>
            <a:tailEnd type="arrow"/>
          </a:ln>
          <a:effectLst/>
        </p:spPr>
      </p:cxnSp>
      <p:cxnSp>
        <p:nvCxnSpPr>
          <p:cNvPr id="43" name="Straight Arrow Connector 42"/>
          <p:cNvCxnSpPr/>
          <p:nvPr/>
        </p:nvCxnSpPr>
        <p:spPr bwMode="auto">
          <a:xfrm>
            <a:off x="1331640" y="4149080"/>
            <a:ext cx="864096" cy="216024"/>
          </a:xfrm>
          <a:prstGeom prst="straightConnector1">
            <a:avLst/>
          </a:prstGeom>
          <a:solidFill>
            <a:srgbClr val="FFFFFF"/>
          </a:solidFill>
          <a:ln w="9525" cap="flat" cmpd="sng" algn="ctr">
            <a:solidFill>
              <a:srgbClr val="000000"/>
            </a:solidFill>
            <a:prstDash val="solid"/>
            <a:round/>
            <a:headEnd type="none" w="med" len="med"/>
            <a:tailEnd type="arrow"/>
          </a:ln>
          <a:effectLst/>
        </p:spPr>
      </p:cxnSp>
    </p:spTree>
    <p:extLst>
      <p:ext uri="{BB962C8B-B14F-4D97-AF65-F5344CB8AC3E}">
        <p14:creationId xmlns:p14="http://schemas.microsoft.com/office/powerpoint/2010/main" val="267980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3"/>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3"/>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37" grpId="0"/>
      <p:bldP spid="38" grpId="0"/>
      <p:bldP spid="46" grpId="0"/>
      <p:bldP spid="47" grpId="0"/>
      <p:bldP spid="48" grpId="0"/>
      <p:bldP spid="49" grpId="0"/>
      <p:bldP spid="50" grpId="0"/>
      <p:bldP spid="51" grpId="0"/>
      <p:bldP spid="52" grpId="0"/>
      <p:bldP spid="53" grpId="0"/>
      <p:bldP spid="54" grpId="0"/>
      <p:bldP spid="55" grpId="0"/>
      <p:bldP spid="56" grpId="0"/>
      <p:bldP spid="57" grpId="0"/>
      <p:bldP spid="58"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age 3 | Brainstorming session brainstorming ideas Vectors - Download Free  High-Quality Vectors | Magnific (formerly Freepik)">
            <a:extLst>
              <a:ext uri="{FF2B5EF4-FFF2-40B4-BE49-F238E27FC236}">
                <a16:creationId xmlns:a16="http://schemas.microsoft.com/office/drawing/2014/main" id="{ADCF8875-4CEF-973F-31B3-5F61A9EB5CF8}"/>
              </a:ext>
            </a:extLst>
          </p:cNvPr>
          <p:cNvPicPr>
            <a:picLocks noChangeAspect="1"/>
          </p:cNvPicPr>
          <p:nvPr/>
        </p:nvPicPr>
        <p:blipFill>
          <a:blip r:embed="rId3"/>
          <a:stretch>
            <a:fillRect/>
          </a:stretch>
        </p:blipFill>
        <p:spPr>
          <a:xfrm>
            <a:off x="-1" y="2123195"/>
            <a:ext cx="4076113" cy="3060340"/>
          </a:xfrm>
          <a:prstGeom prst="rect">
            <a:avLst/>
          </a:prstGeom>
        </p:spPr>
      </p:pic>
      <p:sp>
        <p:nvSpPr>
          <p:cNvPr id="4" name="Rectangle 2">
            <a:extLst>
              <a:ext uri="{FF2B5EF4-FFF2-40B4-BE49-F238E27FC236}">
                <a16:creationId xmlns:a16="http://schemas.microsoft.com/office/drawing/2014/main" id="{38B1BDDC-A644-775C-9693-EE3A6D3934AC}"/>
              </a:ext>
            </a:extLst>
          </p:cNvPr>
          <p:cNvSpPr txBox="1">
            <a:spLocks noChangeArrowheads="1"/>
          </p:cNvSpPr>
          <p:nvPr/>
        </p:nvSpPr>
        <p:spPr bwMode="auto">
          <a:xfrm>
            <a:off x="1835696" y="603104"/>
            <a:ext cx="7886700" cy="1325880"/>
          </a:xfrm>
          <a:prstGeom prst="rect">
            <a:avLst/>
          </a:prstGeom>
        </p:spPr>
        <p:txBody>
          <a:bodyPr vert="horz" lIns="91425" tIns="45713" rIns="91425" bIns="45713" numCol="1" anchor="ctr" anchorCtr="0" compatLnSpc="1">
            <a:prstTxWarp prst="textNoShape">
              <a:avLst/>
            </a:prstTxWarp>
            <a:normAutofit/>
          </a:bodyPr>
          <a:lstStyle/>
          <a:p>
            <a:pPr defTabSz="685800">
              <a:spcBef>
                <a:spcPct val="0"/>
              </a:spcBef>
              <a:spcAft>
                <a:spcPts val="600"/>
              </a:spcAft>
            </a:pPr>
            <a:r>
              <a:rPr lang="en-GB" sz="2800" b="1" kern="1200" noProof="0" dirty="0">
                <a:solidFill>
                  <a:srgbClr val="1B4C87"/>
                </a:solidFill>
              </a:rPr>
              <a:t>Step 4; Generate Options/Solutions</a:t>
            </a:r>
          </a:p>
        </p:txBody>
      </p:sp>
      <p:sp>
        <p:nvSpPr>
          <p:cNvPr id="6" name="Content Placeholder 8">
            <a:extLst>
              <a:ext uri="{FF2B5EF4-FFF2-40B4-BE49-F238E27FC236}">
                <a16:creationId xmlns:a16="http://schemas.microsoft.com/office/drawing/2014/main" id="{AB9C132E-BAB5-FE6C-023E-A37DEFD8E462}"/>
              </a:ext>
            </a:extLst>
          </p:cNvPr>
          <p:cNvSpPr txBox="1">
            <a:spLocks/>
          </p:cNvSpPr>
          <p:nvPr/>
        </p:nvSpPr>
        <p:spPr>
          <a:xfrm>
            <a:off x="3967593" y="1685022"/>
            <a:ext cx="5176407" cy="4352544"/>
          </a:xfrm>
          <a:prstGeom prst="rect">
            <a:avLst/>
          </a:prstGeom>
        </p:spPr>
        <p:txBody>
          <a:bodyPr anchor="t">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400">
              <a:lnSpc>
                <a:spcPct val="150000"/>
              </a:lnSpc>
              <a:spcBef>
                <a:spcPts val="0"/>
              </a:spcBef>
              <a:spcAft>
                <a:spcPts val="600"/>
              </a:spcAft>
              <a:buFont typeface="Arial" panose="020B0604020202020204" pitchFamily="34" charset="0"/>
              <a:buNone/>
            </a:pPr>
            <a:r>
              <a:rPr lang="en-GB" sz="1800" b="1" kern="1200" noProof="0" dirty="0">
                <a:solidFill>
                  <a:srgbClr val="1B4C87"/>
                </a:solidFill>
              </a:rPr>
              <a:t>Brainstorming</a:t>
            </a:r>
          </a:p>
          <a:p>
            <a:pPr marL="0" lvl="2" defTabSz="914400">
              <a:lnSpc>
                <a:spcPct val="150000"/>
              </a:lnSpc>
              <a:spcBef>
                <a:spcPts val="0"/>
              </a:spcBef>
              <a:spcAft>
                <a:spcPts val="600"/>
              </a:spcAft>
            </a:pPr>
            <a:r>
              <a:rPr lang="en-GB" sz="1800" kern="1200" noProof="0" dirty="0">
                <a:solidFill>
                  <a:srgbClr val="1B4C87"/>
                </a:solidFill>
              </a:rPr>
              <a:t>Six to twelve people </a:t>
            </a:r>
          </a:p>
          <a:p>
            <a:pPr marL="0" lvl="2" defTabSz="914400">
              <a:lnSpc>
                <a:spcPct val="150000"/>
              </a:lnSpc>
              <a:spcBef>
                <a:spcPts val="0"/>
              </a:spcBef>
              <a:spcAft>
                <a:spcPts val="600"/>
              </a:spcAft>
            </a:pPr>
            <a:r>
              <a:rPr lang="en-GB" sz="1800" kern="1200" noProof="0" dirty="0">
                <a:solidFill>
                  <a:srgbClr val="1B4C87"/>
                </a:solidFill>
              </a:rPr>
              <a:t>Lasts for a fixed period</a:t>
            </a:r>
          </a:p>
          <a:p>
            <a:pPr marL="0" lvl="2" defTabSz="914400">
              <a:lnSpc>
                <a:spcPct val="150000"/>
              </a:lnSpc>
              <a:spcBef>
                <a:spcPts val="0"/>
              </a:spcBef>
              <a:spcAft>
                <a:spcPts val="600"/>
              </a:spcAft>
            </a:pPr>
            <a:r>
              <a:rPr lang="en-GB" sz="1800" kern="1200" noProof="0" dirty="0">
                <a:solidFill>
                  <a:srgbClr val="1B4C87"/>
                </a:solidFill>
              </a:rPr>
              <a:t>A chair to define the problem and maintain control </a:t>
            </a:r>
          </a:p>
          <a:p>
            <a:pPr marL="0" lvl="2" defTabSz="914400">
              <a:lnSpc>
                <a:spcPct val="150000"/>
              </a:lnSpc>
              <a:spcBef>
                <a:spcPts val="0"/>
              </a:spcBef>
              <a:spcAft>
                <a:spcPts val="600"/>
              </a:spcAft>
            </a:pPr>
            <a:r>
              <a:rPr lang="en-GB" sz="1800" kern="1200" noProof="0" dirty="0">
                <a:solidFill>
                  <a:srgbClr val="1B4C87"/>
                </a:solidFill>
              </a:rPr>
              <a:t>A scribe to note and record all ideas </a:t>
            </a:r>
          </a:p>
          <a:p>
            <a:pPr marL="0" lvl="2" defTabSz="914400">
              <a:lnSpc>
                <a:spcPct val="150000"/>
              </a:lnSpc>
              <a:spcBef>
                <a:spcPts val="0"/>
              </a:spcBef>
              <a:spcAft>
                <a:spcPts val="600"/>
              </a:spcAft>
            </a:pPr>
            <a:r>
              <a:rPr lang="en-GB" sz="1800" kern="1200" noProof="0" dirty="0">
                <a:solidFill>
                  <a:srgbClr val="1B4C87"/>
                </a:solidFill>
              </a:rPr>
              <a:t>Active participation is encouraged </a:t>
            </a:r>
          </a:p>
          <a:p>
            <a:pPr marL="0" lvl="2" defTabSz="914400">
              <a:lnSpc>
                <a:spcPct val="150000"/>
              </a:lnSpc>
              <a:spcBef>
                <a:spcPts val="0"/>
              </a:spcBef>
              <a:spcAft>
                <a:spcPts val="600"/>
              </a:spcAft>
            </a:pPr>
            <a:r>
              <a:rPr lang="en-GB" sz="1800" kern="1200" noProof="0" dirty="0">
                <a:solidFill>
                  <a:srgbClr val="1B4C87"/>
                </a:solidFill>
              </a:rPr>
              <a:t>Do not discuss or criticise ideas</a:t>
            </a:r>
          </a:p>
          <a:p>
            <a:pPr marL="0" lvl="2" defTabSz="914400">
              <a:lnSpc>
                <a:spcPct val="150000"/>
              </a:lnSpc>
              <a:spcBef>
                <a:spcPts val="0"/>
              </a:spcBef>
              <a:spcAft>
                <a:spcPts val="600"/>
              </a:spcAft>
            </a:pPr>
            <a:r>
              <a:rPr lang="en-GB" sz="1800" kern="1200" noProof="0" dirty="0">
                <a:solidFill>
                  <a:srgbClr val="1B4C87"/>
                </a:solidFill>
              </a:rPr>
              <a:t>Develop the maximum number of ideas</a:t>
            </a:r>
          </a:p>
          <a:p>
            <a:pPr marL="0" lvl="2" defTabSz="914400">
              <a:lnSpc>
                <a:spcPct val="150000"/>
              </a:lnSpc>
              <a:spcBef>
                <a:spcPts val="0"/>
              </a:spcBef>
              <a:spcAft>
                <a:spcPts val="600"/>
              </a:spcAft>
            </a:pPr>
            <a:r>
              <a:rPr lang="en-GB" sz="1800" kern="1200" noProof="0" dirty="0">
                <a:solidFill>
                  <a:srgbClr val="1B4C87"/>
                </a:solidFill>
              </a:rPr>
              <a:t>Evaluate ideas after session (not during)</a:t>
            </a:r>
          </a:p>
        </p:txBody>
      </p:sp>
    </p:spTree>
    <p:extLst>
      <p:ext uri="{BB962C8B-B14F-4D97-AF65-F5344CB8AC3E}">
        <p14:creationId xmlns:p14="http://schemas.microsoft.com/office/powerpoint/2010/main" val="427696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683568" y="1492256"/>
            <a:ext cx="8742565" cy="5327346"/>
          </a:xfrm>
        </p:spPr>
        <p:txBody>
          <a:bodyPr>
            <a:normAutofit/>
          </a:bodyPr>
          <a:lstStyle/>
          <a:p>
            <a:pPr marL="0" indent="0">
              <a:lnSpc>
                <a:spcPct val="200000"/>
              </a:lnSpc>
              <a:spcBef>
                <a:spcPts val="0"/>
              </a:spcBef>
              <a:buNone/>
            </a:pPr>
            <a:r>
              <a:rPr lang="en-GB" sz="2400" b="1" noProof="0" dirty="0">
                <a:solidFill>
                  <a:schemeClr val="tx2">
                    <a:lumMod val="90000"/>
                    <a:lumOff val="10000"/>
                  </a:schemeClr>
                </a:solidFill>
              </a:rPr>
              <a:t>Determining the best options:</a:t>
            </a:r>
            <a:endParaRPr lang="en-GB" sz="2400" noProof="0" dirty="0">
              <a:solidFill>
                <a:schemeClr val="tx2">
                  <a:lumMod val="90000"/>
                  <a:lumOff val="10000"/>
                </a:schemeClr>
              </a:solidFill>
            </a:endParaRPr>
          </a:p>
          <a:p>
            <a:pPr marL="342900" indent="-342900">
              <a:lnSpc>
                <a:spcPct val="200000"/>
              </a:lnSpc>
              <a:spcBef>
                <a:spcPts val="0"/>
              </a:spcBef>
              <a:buFont typeface="Arial" panose="020B0604020202020204" pitchFamily="34" charset="0"/>
              <a:buChar char="•"/>
            </a:pPr>
            <a:r>
              <a:rPr lang="en-GB" sz="2400" b="1" noProof="0" dirty="0">
                <a:solidFill>
                  <a:schemeClr val="tx2">
                    <a:lumMod val="90000"/>
                    <a:lumOff val="10000"/>
                  </a:schemeClr>
                </a:solidFill>
              </a:rPr>
              <a:t>Cluster</a:t>
            </a:r>
            <a:r>
              <a:rPr lang="en-GB" sz="2400" noProof="0" dirty="0">
                <a:solidFill>
                  <a:schemeClr val="tx2">
                    <a:lumMod val="90000"/>
                    <a:lumOff val="10000"/>
                  </a:schemeClr>
                </a:solidFill>
              </a:rPr>
              <a:t> similar or related ideas</a:t>
            </a:r>
          </a:p>
          <a:p>
            <a:pPr marL="342900" indent="-342900">
              <a:lnSpc>
                <a:spcPct val="200000"/>
              </a:lnSpc>
              <a:spcBef>
                <a:spcPts val="0"/>
              </a:spcBef>
              <a:buFont typeface="Arial" panose="020B0604020202020204" pitchFamily="34" charset="0"/>
              <a:buChar char="•"/>
            </a:pPr>
            <a:r>
              <a:rPr lang="en-GB" sz="2400" b="1" noProof="0" dirty="0">
                <a:solidFill>
                  <a:schemeClr val="tx2">
                    <a:lumMod val="90000"/>
                    <a:lumOff val="10000"/>
                  </a:schemeClr>
                </a:solidFill>
              </a:rPr>
              <a:t>Condense </a:t>
            </a:r>
            <a:r>
              <a:rPr lang="en-GB" sz="2400" noProof="0" dirty="0">
                <a:solidFill>
                  <a:schemeClr val="tx2">
                    <a:lumMod val="90000"/>
                    <a:lumOff val="10000"/>
                  </a:schemeClr>
                </a:solidFill>
              </a:rPr>
              <a:t>ideas</a:t>
            </a:r>
            <a:endParaRPr lang="en-GB" sz="2400" b="1" noProof="0" dirty="0">
              <a:solidFill>
                <a:schemeClr val="tx2">
                  <a:lumMod val="90000"/>
                  <a:lumOff val="10000"/>
                </a:schemeClr>
              </a:solidFill>
            </a:endParaRPr>
          </a:p>
          <a:p>
            <a:pPr marL="342900" indent="-342900">
              <a:lnSpc>
                <a:spcPct val="200000"/>
              </a:lnSpc>
              <a:spcBef>
                <a:spcPts val="0"/>
              </a:spcBef>
              <a:buFont typeface="Arial" panose="020B0604020202020204" pitchFamily="34" charset="0"/>
              <a:buChar char="•"/>
            </a:pPr>
            <a:r>
              <a:rPr lang="en-GB" sz="2400" b="1" noProof="0" dirty="0">
                <a:solidFill>
                  <a:schemeClr val="tx2">
                    <a:lumMod val="90000"/>
                    <a:lumOff val="10000"/>
                  </a:schemeClr>
                </a:solidFill>
              </a:rPr>
              <a:t>Refine/Improve</a:t>
            </a:r>
            <a:r>
              <a:rPr lang="en-GB" sz="2400" noProof="0" dirty="0">
                <a:solidFill>
                  <a:schemeClr val="tx2">
                    <a:lumMod val="90000"/>
                    <a:lumOff val="10000"/>
                  </a:schemeClr>
                </a:solidFill>
              </a:rPr>
              <a:t> ideas</a:t>
            </a:r>
          </a:p>
          <a:p>
            <a:pPr marL="342900" indent="-342900">
              <a:lnSpc>
                <a:spcPct val="200000"/>
              </a:lnSpc>
              <a:spcBef>
                <a:spcPts val="0"/>
              </a:spcBef>
              <a:buFont typeface="Arial" panose="020B0604020202020204" pitchFamily="34" charset="0"/>
              <a:buChar char="•"/>
            </a:pPr>
            <a:r>
              <a:rPr lang="en-GB" sz="2400" b="1" noProof="0" dirty="0">
                <a:solidFill>
                  <a:schemeClr val="tx2">
                    <a:lumMod val="90000"/>
                    <a:lumOff val="10000"/>
                  </a:schemeClr>
                </a:solidFill>
              </a:rPr>
              <a:t>Reduce</a:t>
            </a:r>
            <a:r>
              <a:rPr lang="en-GB" sz="2400" noProof="0" dirty="0">
                <a:solidFill>
                  <a:schemeClr val="tx2">
                    <a:lumMod val="90000"/>
                    <a:lumOff val="10000"/>
                  </a:schemeClr>
                </a:solidFill>
              </a:rPr>
              <a:t> your list of possible solutions</a:t>
            </a:r>
          </a:p>
        </p:txBody>
      </p:sp>
      <p:sp>
        <p:nvSpPr>
          <p:cNvPr id="2" name="Title 1"/>
          <p:cNvSpPr>
            <a:spLocks noGrp="1"/>
          </p:cNvSpPr>
          <p:nvPr>
            <p:ph type="title"/>
          </p:nvPr>
        </p:nvSpPr>
        <p:spPr>
          <a:xfrm>
            <a:off x="467544" y="724986"/>
            <a:ext cx="7794802" cy="675672"/>
          </a:xfrm>
        </p:spPr>
        <p:txBody>
          <a:bodyPr anchor="ctr">
            <a:normAutofit/>
          </a:bodyPr>
          <a:lstStyle/>
          <a:p>
            <a:r>
              <a:rPr lang="en-GB" sz="2800" b="1" noProof="0" dirty="0"/>
              <a:t>Brainstorming</a:t>
            </a:r>
            <a:endParaRPr lang="en-GB" sz="2800" noProof="0" dirty="0"/>
          </a:p>
        </p:txBody>
      </p:sp>
      <p:pic>
        <p:nvPicPr>
          <p:cNvPr id="6" name="Picture 5" descr="Brainstorming Brainstorm Stock Photos, Images and Backgrounds for Free  Download">
            <a:extLst>
              <a:ext uri="{FF2B5EF4-FFF2-40B4-BE49-F238E27FC236}">
                <a16:creationId xmlns:a16="http://schemas.microsoft.com/office/drawing/2014/main" id="{A9528EE4-E3A8-A93F-DF5D-54DE2F1D366B}"/>
              </a:ext>
            </a:extLst>
          </p:cNvPr>
          <p:cNvPicPr>
            <a:picLocks noChangeAspect="1"/>
          </p:cNvPicPr>
          <p:nvPr/>
        </p:nvPicPr>
        <p:blipFill>
          <a:blip r:embed="rId3"/>
          <a:stretch>
            <a:fillRect/>
          </a:stretch>
        </p:blipFill>
        <p:spPr>
          <a:xfrm>
            <a:off x="5148064" y="2780928"/>
            <a:ext cx="3830414" cy="2088232"/>
          </a:xfrm>
          <a:prstGeom prst="rect">
            <a:avLst/>
          </a:prstGeom>
        </p:spPr>
      </p:pic>
    </p:spTree>
    <p:extLst>
      <p:ext uri="{BB962C8B-B14F-4D97-AF65-F5344CB8AC3E}">
        <p14:creationId xmlns:p14="http://schemas.microsoft.com/office/powerpoint/2010/main" val="93082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1115616" y="1806773"/>
            <a:ext cx="8742565" cy="1976910"/>
          </a:xfrm>
        </p:spPr>
        <p:txBody>
          <a:bodyPr>
            <a:noAutofit/>
          </a:bodyPr>
          <a:lstStyle/>
          <a:p>
            <a:pPr marL="0" lvl="0" indent="0">
              <a:lnSpc>
                <a:spcPct val="200000"/>
              </a:lnSpc>
              <a:buNone/>
            </a:pPr>
            <a:r>
              <a:rPr lang="en-GB" sz="2400" noProof="0" dirty="0">
                <a:solidFill>
                  <a:schemeClr val="tx2">
                    <a:lumMod val="90000"/>
                    <a:lumOff val="10000"/>
                  </a:schemeClr>
                </a:solidFill>
              </a:rPr>
              <a:t>Tools to use:</a:t>
            </a:r>
          </a:p>
          <a:p>
            <a:pPr lvl="1">
              <a:lnSpc>
                <a:spcPct val="200000"/>
              </a:lnSpc>
            </a:pPr>
            <a:r>
              <a:rPr lang="en-GB" sz="2400" noProof="0" dirty="0">
                <a:solidFill>
                  <a:schemeClr val="tx2">
                    <a:lumMod val="90000"/>
                    <a:lumOff val="10000"/>
                  </a:schemeClr>
                </a:solidFill>
              </a:rPr>
              <a:t>Selection Matrix (Benefits vs Effort)</a:t>
            </a:r>
          </a:p>
          <a:p>
            <a:pPr lvl="1">
              <a:lnSpc>
                <a:spcPct val="200000"/>
              </a:lnSpc>
            </a:pPr>
            <a:r>
              <a:rPr lang="en-GB" sz="2400" noProof="0" dirty="0">
                <a:solidFill>
                  <a:schemeClr val="tx2">
                    <a:lumMod val="90000"/>
                    <a:lumOff val="10000"/>
                  </a:schemeClr>
                </a:solidFill>
              </a:rPr>
              <a:t>Paired Comparison Analysis</a:t>
            </a:r>
          </a:p>
          <a:p>
            <a:pPr lvl="1">
              <a:lnSpc>
                <a:spcPct val="200000"/>
              </a:lnSpc>
            </a:pPr>
            <a:r>
              <a:rPr lang="en-GB" sz="2400" noProof="0" dirty="0">
                <a:solidFill>
                  <a:schemeClr val="tx2">
                    <a:lumMod val="90000"/>
                    <a:lumOff val="10000"/>
                  </a:schemeClr>
                </a:solidFill>
              </a:rPr>
              <a:t>Weighting and Scoring</a:t>
            </a:r>
          </a:p>
        </p:txBody>
      </p:sp>
      <p:sp>
        <p:nvSpPr>
          <p:cNvPr id="2" name="Title 1"/>
          <p:cNvSpPr>
            <a:spLocks noGrp="1"/>
          </p:cNvSpPr>
          <p:nvPr>
            <p:ph type="title"/>
          </p:nvPr>
        </p:nvSpPr>
        <p:spPr>
          <a:xfrm>
            <a:off x="395536" y="1097144"/>
            <a:ext cx="7794802" cy="675672"/>
          </a:xfrm>
        </p:spPr>
        <p:txBody>
          <a:bodyPr anchor="ctr">
            <a:normAutofit/>
          </a:bodyPr>
          <a:lstStyle/>
          <a:p>
            <a:r>
              <a:rPr lang="en-GB" sz="2800" b="1" noProof="0" dirty="0"/>
              <a:t>Step 5; Evaluate Options and Select the Best</a:t>
            </a:r>
          </a:p>
        </p:txBody>
      </p:sp>
      <p:pic>
        <p:nvPicPr>
          <p:cNvPr id="4" name="Picture 3" descr="Making the Right Choice- Selecting right IT Solution Option">
            <a:extLst>
              <a:ext uri="{FF2B5EF4-FFF2-40B4-BE49-F238E27FC236}">
                <a16:creationId xmlns:a16="http://schemas.microsoft.com/office/drawing/2014/main" id="{29705AB7-6ED8-806A-5988-F18347F96779}"/>
              </a:ext>
            </a:extLst>
          </p:cNvPr>
          <p:cNvPicPr>
            <a:picLocks noChangeAspect="1"/>
          </p:cNvPicPr>
          <p:nvPr/>
        </p:nvPicPr>
        <p:blipFill>
          <a:blip r:embed="rId3"/>
          <a:stretch>
            <a:fillRect/>
          </a:stretch>
        </p:blipFill>
        <p:spPr>
          <a:xfrm>
            <a:off x="4860032" y="4221088"/>
            <a:ext cx="4107586" cy="2304256"/>
          </a:xfrm>
          <a:prstGeom prst="rect">
            <a:avLst/>
          </a:prstGeom>
        </p:spPr>
      </p:pic>
    </p:spTree>
    <p:extLst>
      <p:ext uri="{BB962C8B-B14F-4D97-AF65-F5344CB8AC3E}">
        <p14:creationId xmlns:p14="http://schemas.microsoft.com/office/powerpoint/2010/main" val="63387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Using Prioritization Matrices to Inform UX Decisions"/>
          <p:cNvPicPr>
            <a:picLocks noGrp="1" noChangeAspect="1" noChangeArrowheads="1"/>
          </p:cNvPicPr>
          <p:nvPr>
            <p:ph type="pic" sz="quarter" idx="12"/>
          </p:nvPr>
        </p:nvPicPr>
        <p:blipFill>
          <a:blip r:embed="rId3">
            <a:extLst>
              <a:ext uri="{28A0092B-C50C-407E-A947-70E740481C1C}">
                <a14:useLocalDpi xmlns:a14="http://schemas.microsoft.com/office/drawing/2010/main" val="0"/>
              </a:ext>
            </a:extLst>
          </a:blip>
          <a:stretch/>
        </p:blipFill>
        <p:spPr bwMode="auto">
          <a:xfrm>
            <a:off x="640154" y="1340768"/>
            <a:ext cx="7863691" cy="5327650"/>
          </a:xfrm>
          <a:prstGeom prst="rect">
            <a:avLst/>
          </a:prstGeom>
          <a:solidFill>
            <a:srgbClr val="FFFFFF"/>
          </a:solidFill>
        </p:spPr>
      </p:pic>
      <p:sp>
        <p:nvSpPr>
          <p:cNvPr id="2" name="Title 1"/>
          <p:cNvSpPr>
            <a:spLocks noGrp="1"/>
          </p:cNvSpPr>
          <p:nvPr>
            <p:ph type="title"/>
          </p:nvPr>
        </p:nvSpPr>
        <p:spPr>
          <a:xfrm>
            <a:off x="179512" y="652978"/>
            <a:ext cx="7794802" cy="675672"/>
          </a:xfrm>
        </p:spPr>
        <p:txBody>
          <a:bodyPr anchor="ctr">
            <a:normAutofit/>
          </a:bodyPr>
          <a:lstStyle/>
          <a:p>
            <a:r>
              <a:rPr lang="en-GB" sz="2800" b="1" noProof="0" dirty="0"/>
              <a:t>Selection Matrix (Benefits vs Effort)</a:t>
            </a:r>
          </a:p>
        </p:txBody>
      </p:sp>
    </p:spTree>
    <p:extLst>
      <p:ext uri="{BB962C8B-B14F-4D97-AF65-F5344CB8AC3E}">
        <p14:creationId xmlns:p14="http://schemas.microsoft.com/office/powerpoint/2010/main" val="37108798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413700" name="Rectangle 413699"/>
          <p:cNvSpPr/>
          <p:nvPr/>
        </p:nvSpPr>
        <p:spPr>
          <a:xfrm>
            <a:off x="658368" y="1600144"/>
            <a:ext cx="1938528"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01" name="Rectangle 413700"/>
          <p:cNvSpPr/>
          <p:nvPr/>
        </p:nvSpPr>
        <p:spPr>
          <a:xfrm>
            <a:off x="729773" y="5290695"/>
            <a:ext cx="7296912" cy="5486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02" name="TextBox 413701"/>
          <p:cNvSpPr txBox="1"/>
          <p:nvPr/>
        </p:nvSpPr>
        <p:spPr>
          <a:xfrm>
            <a:off x="619662" y="560582"/>
            <a:ext cx="960120" cy="430887"/>
          </a:xfrm>
          <a:prstGeom prst="rect">
            <a:avLst/>
          </a:prstGeom>
          <a:noFill/>
        </p:spPr>
        <p:txBody>
          <a:bodyPr wrap="square" lIns="0" tIns="0" rIns="0" bIns="0" anchor="t">
            <a:spAutoFit/>
          </a:bodyPr>
          <a:lstStyle/>
          <a:p>
            <a:pPr algn="l"/>
            <a:r>
              <a:rPr lang="en-GB" sz="2800" b="1" noProof="0" dirty="0">
                <a:solidFill>
                  <a:srgbClr val="11A1E0"/>
                </a:solidFill>
                <a:latin typeface="Calibri"/>
              </a:rPr>
              <a:t>Step 6</a:t>
            </a:r>
          </a:p>
        </p:txBody>
      </p:sp>
      <p:sp>
        <p:nvSpPr>
          <p:cNvPr id="413703" name="TextBox 413702"/>
          <p:cNvSpPr txBox="1"/>
          <p:nvPr/>
        </p:nvSpPr>
        <p:spPr>
          <a:xfrm>
            <a:off x="658368" y="946510"/>
            <a:ext cx="5516096" cy="461665"/>
          </a:xfrm>
          <a:prstGeom prst="rect">
            <a:avLst/>
          </a:prstGeom>
          <a:noFill/>
        </p:spPr>
        <p:txBody>
          <a:bodyPr wrap="square" lIns="0" tIns="0" rIns="0" bIns="0" anchor="t">
            <a:spAutoFit/>
          </a:bodyPr>
          <a:lstStyle/>
          <a:p>
            <a:pPr algn="l"/>
            <a:r>
              <a:rPr lang="en-GB" sz="3000" b="1" noProof="0" dirty="0">
                <a:solidFill>
                  <a:srgbClr val="082143"/>
                </a:solidFill>
                <a:latin typeface="Calibri"/>
              </a:rPr>
              <a:t>Implement Decision &amp; Evaluate</a:t>
            </a:r>
          </a:p>
        </p:txBody>
      </p:sp>
      <p:sp>
        <p:nvSpPr>
          <p:cNvPr id="413704" name="TextBox 413703"/>
          <p:cNvSpPr txBox="1"/>
          <p:nvPr/>
        </p:nvSpPr>
        <p:spPr>
          <a:xfrm>
            <a:off x="505786" y="2083233"/>
            <a:ext cx="3486160" cy="1808444"/>
          </a:xfrm>
          <a:prstGeom prst="rect">
            <a:avLst/>
          </a:prstGeom>
          <a:noFill/>
        </p:spPr>
        <p:txBody>
          <a:bodyPr wrap="square" lIns="0" tIns="0" rIns="0" bIns="0" anchor="t">
            <a:spAutoFit/>
          </a:bodyPr>
          <a:lstStyle/>
          <a:p>
            <a:pPr algn="l">
              <a:lnSpc>
                <a:spcPct val="150000"/>
              </a:lnSpc>
            </a:pPr>
            <a:r>
              <a:rPr lang="en-GB" sz="1600" b="0" noProof="0" dirty="0">
                <a:solidFill>
                  <a:srgbClr val="536578"/>
                </a:solidFill>
                <a:latin typeface="Calibri"/>
              </a:rPr>
              <a:t>Move from selection to delivery:</a:t>
            </a:r>
          </a:p>
          <a:p>
            <a:pPr marL="742950" lvl="1" indent="-285750">
              <a:lnSpc>
                <a:spcPct val="150000"/>
              </a:lnSpc>
              <a:buFont typeface="Arial" panose="020B0604020202020204" pitchFamily="34" charset="0"/>
              <a:buChar char="•"/>
            </a:pPr>
            <a:r>
              <a:rPr lang="en-GB" sz="1600" b="0" noProof="0" dirty="0">
                <a:solidFill>
                  <a:srgbClr val="536578"/>
                </a:solidFill>
                <a:latin typeface="Calibri"/>
              </a:rPr>
              <a:t>Plan the work</a:t>
            </a:r>
            <a:endParaRPr lang="en-GB" sz="1600" dirty="0">
              <a:solidFill>
                <a:srgbClr val="536578"/>
              </a:solidFill>
              <a:latin typeface="Calibri"/>
            </a:endParaRPr>
          </a:p>
          <a:p>
            <a:pPr marL="742950" lvl="1" indent="-285750">
              <a:lnSpc>
                <a:spcPct val="150000"/>
              </a:lnSpc>
              <a:buFont typeface="Arial" panose="020B0604020202020204" pitchFamily="34" charset="0"/>
              <a:buChar char="•"/>
            </a:pPr>
            <a:r>
              <a:rPr lang="en-GB" sz="1600" b="0" noProof="0" dirty="0">
                <a:solidFill>
                  <a:srgbClr val="536578"/>
                </a:solidFill>
                <a:latin typeface="Calibri"/>
              </a:rPr>
              <a:t>Manage risks</a:t>
            </a:r>
            <a:endParaRPr lang="en-GB" sz="1600" dirty="0">
              <a:solidFill>
                <a:srgbClr val="536578"/>
              </a:solidFill>
              <a:latin typeface="Calibri"/>
            </a:endParaRPr>
          </a:p>
          <a:p>
            <a:pPr marL="742950" lvl="1" indent="-285750">
              <a:lnSpc>
                <a:spcPct val="150000"/>
              </a:lnSpc>
              <a:buFont typeface="Arial" panose="020B0604020202020204" pitchFamily="34" charset="0"/>
              <a:buChar char="•"/>
            </a:pPr>
            <a:r>
              <a:rPr lang="en-GB" sz="1600" b="0" noProof="0" dirty="0">
                <a:solidFill>
                  <a:srgbClr val="536578"/>
                </a:solidFill>
                <a:latin typeface="Calibri"/>
              </a:rPr>
              <a:t>Communicate clearly</a:t>
            </a:r>
            <a:r>
              <a:rPr lang="en-GB" sz="1600" dirty="0">
                <a:solidFill>
                  <a:srgbClr val="536578"/>
                </a:solidFill>
                <a:latin typeface="Calibri"/>
              </a:rPr>
              <a:t>,</a:t>
            </a:r>
            <a:r>
              <a:rPr lang="en-GB" sz="1600" b="0" noProof="0" dirty="0">
                <a:solidFill>
                  <a:srgbClr val="536578"/>
                </a:solidFill>
                <a:latin typeface="Calibri"/>
              </a:rPr>
              <a:t> and</a:t>
            </a:r>
          </a:p>
          <a:p>
            <a:pPr marL="742950" lvl="1" indent="-285750">
              <a:lnSpc>
                <a:spcPct val="150000"/>
              </a:lnSpc>
              <a:buFont typeface="Arial" panose="020B0604020202020204" pitchFamily="34" charset="0"/>
              <a:buChar char="•"/>
            </a:pPr>
            <a:r>
              <a:rPr lang="en-GB" sz="1600" b="0" noProof="0" dirty="0">
                <a:solidFill>
                  <a:srgbClr val="536578"/>
                </a:solidFill>
                <a:latin typeface="Calibri"/>
              </a:rPr>
              <a:t>Review impact</a:t>
            </a:r>
          </a:p>
        </p:txBody>
      </p:sp>
      <p:sp>
        <p:nvSpPr>
          <p:cNvPr id="413706" name="TextBox 413705"/>
          <p:cNvSpPr txBox="1"/>
          <p:nvPr/>
        </p:nvSpPr>
        <p:spPr>
          <a:xfrm>
            <a:off x="568676" y="4435507"/>
            <a:ext cx="2788920" cy="246221"/>
          </a:xfrm>
          <a:prstGeom prst="rect">
            <a:avLst/>
          </a:prstGeom>
          <a:noFill/>
        </p:spPr>
        <p:txBody>
          <a:bodyPr wrap="square" lIns="0" tIns="0" rIns="0" bIns="0" anchor="t">
            <a:spAutoFit/>
          </a:bodyPr>
          <a:lstStyle/>
          <a:p>
            <a:pPr algn="ctr"/>
            <a:r>
              <a:rPr lang="en-GB" sz="1600" b="1" noProof="0" dirty="0">
                <a:solidFill>
                  <a:srgbClr val="134A86"/>
                </a:solidFill>
                <a:latin typeface="Calibri"/>
              </a:rPr>
              <a:t>Decision → action → evidence</a:t>
            </a:r>
          </a:p>
        </p:txBody>
      </p:sp>
      <p:sp>
        <p:nvSpPr>
          <p:cNvPr id="413707" name="Rounded Rectangle 413706"/>
          <p:cNvSpPr/>
          <p:nvPr/>
        </p:nvSpPr>
        <p:spPr>
          <a:xfrm>
            <a:off x="4118295" y="1408176"/>
            <a:ext cx="3977639" cy="3703320"/>
          </a:xfrm>
          <a:prstGeom prst="roundRect">
            <a:avLst/>
          </a:prstGeom>
          <a:solidFill>
            <a:srgbClr val="FFFFFF"/>
          </a:solidFill>
          <a:ln w="1524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cxnSp>
        <p:nvCxnSpPr>
          <p:cNvPr id="413709" name="Connector 413708"/>
          <p:cNvCxnSpPr/>
          <p:nvPr/>
        </p:nvCxnSpPr>
        <p:spPr>
          <a:xfrm>
            <a:off x="4517136" y="2212848"/>
            <a:ext cx="0" cy="2468880"/>
          </a:xfrm>
          <a:prstGeom prst="line">
            <a:avLst/>
          </a:prstGeom>
          <a:ln w="27940">
            <a:solidFill>
              <a:srgbClr val="C8E3F7"/>
            </a:solidFill>
          </a:ln>
        </p:spPr>
        <p:style>
          <a:lnRef idx="2">
            <a:schemeClr val="accent1"/>
          </a:lnRef>
          <a:fillRef idx="0">
            <a:schemeClr val="accent1"/>
          </a:fillRef>
          <a:effectRef idx="1">
            <a:schemeClr val="accent1"/>
          </a:effectRef>
          <a:fontRef idx="minor">
            <a:schemeClr val="tx1"/>
          </a:fontRef>
        </p:style>
      </p:cxnSp>
      <p:sp>
        <p:nvSpPr>
          <p:cNvPr id="413710" name="Rounded Rectangle 413709"/>
          <p:cNvSpPr/>
          <p:nvPr/>
        </p:nvSpPr>
        <p:spPr>
          <a:xfrm>
            <a:off x="4754880" y="2057400"/>
            <a:ext cx="3017520" cy="429768"/>
          </a:xfrm>
          <a:prstGeom prst="roundRect">
            <a:avLst/>
          </a:prstGeom>
          <a:solidFill>
            <a:srgbClr val="EBF7FD"/>
          </a:solidFill>
          <a:ln w="762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11" name="Oval 413710"/>
          <p:cNvSpPr/>
          <p:nvPr/>
        </p:nvSpPr>
        <p:spPr>
          <a:xfrm>
            <a:off x="4352544" y="2084831"/>
            <a:ext cx="329184" cy="329184"/>
          </a:xfrm>
          <a:prstGeom prst="ellipse">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1</a:t>
            </a:r>
          </a:p>
        </p:txBody>
      </p:sp>
      <p:sp>
        <p:nvSpPr>
          <p:cNvPr id="413712" name="Rounded Rectangle 413711"/>
          <p:cNvSpPr/>
          <p:nvPr/>
        </p:nvSpPr>
        <p:spPr>
          <a:xfrm>
            <a:off x="4754880" y="2788920"/>
            <a:ext cx="3017520" cy="429768"/>
          </a:xfrm>
          <a:prstGeom prst="roundRect">
            <a:avLst/>
          </a:prstGeom>
          <a:solidFill>
            <a:srgbClr val="EBF7FD"/>
          </a:solidFill>
          <a:ln w="762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13" name="Oval 413712"/>
          <p:cNvSpPr/>
          <p:nvPr/>
        </p:nvSpPr>
        <p:spPr>
          <a:xfrm>
            <a:off x="4352544" y="2816352"/>
            <a:ext cx="329184" cy="329184"/>
          </a:xfrm>
          <a:prstGeom prst="ellipse">
            <a:avLst/>
          </a:prstGeom>
          <a:solidFill>
            <a:srgbClr val="134A86"/>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2</a:t>
            </a:r>
          </a:p>
        </p:txBody>
      </p:sp>
      <p:sp>
        <p:nvSpPr>
          <p:cNvPr id="413714" name="Rounded Rectangle 413713"/>
          <p:cNvSpPr/>
          <p:nvPr/>
        </p:nvSpPr>
        <p:spPr>
          <a:xfrm>
            <a:off x="4754880" y="3520440"/>
            <a:ext cx="3017520" cy="429768"/>
          </a:xfrm>
          <a:prstGeom prst="roundRect">
            <a:avLst/>
          </a:prstGeom>
          <a:solidFill>
            <a:srgbClr val="EBF7FD"/>
          </a:solidFill>
          <a:ln w="762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15" name="Oval 413714"/>
          <p:cNvSpPr/>
          <p:nvPr/>
        </p:nvSpPr>
        <p:spPr>
          <a:xfrm>
            <a:off x="4352544" y="3547872"/>
            <a:ext cx="329184" cy="329184"/>
          </a:xfrm>
          <a:prstGeom prst="ellipse">
            <a:avLst/>
          </a:prstGeom>
          <a:solidFill>
            <a:srgbClr val="082143"/>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3</a:t>
            </a:r>
          </a:p>
        </p:txBody>
      </p:sp>
      <p:sp>
        <p:nvSpPr>
          <p:cNvPr id="413716" name="Rounded Rectangle 413715"/>
          <p:cNvSpPr/>
          <p:nvPr/>
        </p:nvSpPr>
        <p:spPr>
          <a:xfrm>
            <a:off x="4740088" y="4206240"/>
            <a:ext cx="3017520" cy="429768"/>
          </a:xfrm>
          <a:prstGeom prst="roundRect">
            <a:avLst/>
          </a:prstGeom>
          <a:solidFill>
            <a:srgbClr val="EBF7FD"/>
          </a:solidFill>
          <a:ln w="7620">
            <a:solidFill>
              <a:srgbClr val="E1F1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3717" name="Oval 413716"/>
          <p:cNvSpPr/>
          <p:nvPr/>
        </p:nvSpPr>
        <p:spPr>
          <a:xfrm>
            <a:off x="4378229" y="4242816"/>
            <a:ext cx="329184" cy="329184"/>
          </a:xfrm>
          <a:prstGeom prst="ellipse">
            <a:avLst/>
          </a:prstGeom>
          <a:solidFill>
            <a:srgbClr val="11A1E0"/>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050" b="1" noProof="0" dirty="0">
                <a:solidFill>
                  <a:srgbClr val="FFFFFF"/>
                </a:solidFill>
                <a:latin typeface="Calibri"/>
              </a:rPr>
              <a:t>4</a:t>
            </a:r>
          </a:p>
        </p:txBody>
      </p:sp>
      <p:sp>
        <p:nvSpPr>
          <p:cNvPr id="413718" name="Rectangle 413717"/>
          <p:cNvSpPr/>
          <p:nvPr/>
        </p:nvSpPr>
        <p:spPr>
          <a:xfrm>
            <a:off x="341216" y="5548865"/>
            <a:ext cx="8461568" cy="78381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b="1" noProof="0" dirty="0">
                <a:solidFill>
                  <a:srgbClr val="FFFFFF"/>
                </a:solidFill>
                <a:latin typeface="Calibri"/>
              </a:rPr>
              <a:t>Implementation is only complete when progress is reviewed and learning is captured</a:t>
            </a:r>
          </a:p>
        </p:txBody>
      </p:sp>
      <p:sp>
        <p:nvSpPr>
          <p:cNvPr id="413699" name="Rectangle 3"/>
          <p:cNvSpPr>
            <a:spLocks noGrp="1" noChangeArrowheads="1"/>
          </p:cNvSpPr>
          <p:nvPr>
            <p:ph type="body" sz="quarter" idx="11"/>
          </p:nvPr>
        </p:nvSpPr>
        <p:spPr bwMode="auto">
          <a:xfrm>
            <a:off x="4733097" y="1778508"/>
            <a:ext cx="2971800" cy="3474720"/>
          </a:xfrm>
          <a:noFill/>
          <a:ln>
            <a:noFill/>
          </a:ln>
        </p:spPr>
        <p:txBody>
          <a:bodyPr vert="horz" wrap="square" lIns="0" tIns="0" rIns="0" bIns="0" numCol="1" anchor="t" anchorCtr="0" compatLnSpc="1">
            <a:prstTxWarp prst="textNoShape">
              <a:avLst/>
            </a:prstTxWarp>
            <a:normAutofit/>
          </a:bodyPr>
          <a:lstStyle/>
          <a:p>
            <a:pPr marL="0" indent="0" algn="ctr">
              <a:spcAft>
                <a:spcPts val="1700"/>
              </a:spcAft>
              <a:buNone/>
            </a:pPr>
            <a:r>
              <a:rPr lang="en-GB" sz="1250" b="1" noProof="0" dirty="0">
                <a:solidFill>
                  <a:srgbClr val="11A1E0"/>
                </a:solidFill>
                <a:latin typeface="Calibri"/>
              </a:rPr>
              <a:t>IMPLEMENTATION SEQUENCE</a:t>
            </a:r>
          </a:p>
          <a:p>
            <a:pPr marL="0" indent="0" algn="ctr">
              <a:spcAft>
                <a:spcPts val="3700"/>
              </a:spcAft>
              <a:buNone/>
            </a:pPr>
            <a:r>
              <a:rPr lang="en-GB" sz="1750" b="1" noProof="0" dirty="0">
                <a:solidFill>
                  <a:srgbClr val="1B1B1B"/>
                </a:solidFill>
                <a:latin typeface="Calibri"/>
              </a:rPr>
              <a:t>Action </a:t>
            </a:r>
            <a:r>
              <a:rPr lang="en-GB" sz="1750" b="1" noProof="0" dirty="0">
                <a:solidFill>
                  <a:schemeClr val="tx2">
                    <a:lumMod val="90000"/>
                    <a:lumOff val="10000"/>
                  </a:schemeClr>
                </a:solidFill>
                <a:latin typeface="Calibri"/>
              </a:rPr>
              <a:t>planning</a:t>
            </a:r>
          </a:p>
          <a:p>
            <a:pPr marL="0" indent="0" algn="ctr">
              <a:spcAft>
                <a:spcPts val="3700"/>
              </a:spcAft>
              <a:buNone/>
            </a:pPr>
            <a:r>
              <a:rPr lang="en-GB" sz="1750" b="1" noProof="0" dirty="0">
                <a:solidFill>
                  <a:schemeClr val="tx2">
                    <a:lumMod val="90000"/>
                    <a:lumOff val="10000"/>
                  </a:schemeClr>
                </a:solidFill>
                <a:latin typeface="Calibri"/>
              </a:rPr>
              <a:t>Contingency</a:t>
            </a:r>
            <a:r>
              <a:rPr lang="en-GB" sz="1750" b="1" noProof="0" dirty="0">
                <a:solidFill>
                  <a:srgbClr val="1B1B1B"/>
                </a:solidFill>
                <a:latin typeface="Calibri"/>
              </a:rPr>
              <a:t> Planning</a:t>
            </a:r>
          </a:p>
          <a:p>
            <a:pPr marL="0" indent="0" algn="ctr">
              <a:spcAft>
                <a:spcPts val="3700"/>
              </a:spcAft>
              <a:buNone/>
            </a:pPr>
            <a:r>
              <a:rPr lang="en-GB" sz="1750" b="1" noProof="0" dirty="0">
                <a:solidFill>
                  <a:srgbClr val="1B1B1B"/>
                </a:solidFill>
                <a:latin typeface="Calibri"/>
              </a:rPr>
              <a:t>Communication Strategy</a:t>
            </a:r>
          </a:p>
          <a:p>
            <a:pPr marL="0" indent="0" algn="ctr">
              <a:spcAft>
                <a:spcPts val="3700"/>
              </a:spcAft>
              <a:buNone/>
            </a:pPr>
            <a:r>
              <a:rPr lang="en-GB" sz="1750" b="1" noProof="0" dirty="0">
                <a:solidFill>
                  <a:srgbClr val="1B1B1B"/>
                </a:solidFill>
                <a:latin typeface="Calibri"/>
              </a:rPr>
              <a:t>Monitor, Review &amp; Evaluate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36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36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369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36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p:cNvSpPr/>
          <p:nvPr/>
        </p:nvSpPr>
        <p:spPr>
          <a:xfrm>
            <a:off x="0" y="0"/>
            <a:ext cx="1627632" cy="6400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6" name="Rectangle 25"/>
          <p:cNvSpPr/>
          <p:nvPr/>
        </p:nvSpPr>
        <p:spPr>
          <a:xfrm>
            <a:off x="1627632" y="0"/>
            <a:ext cx="347472" cy="64008"/>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7" name="Rectangle 26"/>
          <p:cNvSpPr/>
          <p:nvPr/>
        </p:nvSpPr>
        <p:spPr>
          <a:xfrm>
            <a:off x="1975104" y="0"/>
            <a:ext cx="502920" cy="64008"/>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8" name="Rectangle 27"/>
          <p:cNvSpPr/>
          <p:nvPr/>
        </p:nvSpPr>
        <p:spPr>
          <a:xfrm>
            <a:off x="2478024" y="0"/>
            <a:ext cx="1920240" cy="64008"/>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9" name="Rectangle 28"/>
          <p:cNvSpPr/>
          <p:nvPr/>
        </p:nvSpPr>
        <p:spPr>
          <a:xfrm>
            <a:off x="0" y="6784848"/>
            <a:ext cx="6080760" cy="73152"/>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0" name="Rectangle 29"/>
          <p:cNvSpPr/>
          <p:nvPr/>
        </p:nvSpPr>
        <p:spPr>
          <a:xfrm>
            <a:off x="6080760" y="6784848"/>
            <a:ext cx="502920" cy="73152"/>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1" name="Rectangle 30"/>
          <p:cNvSpPr/>
          <p:nvPr/>
        </p:nvSpPr>
        <p:spPr>
          <a:xfrm>
            <a:off x="6583680" y="6784848"/>
            <a:ext cx="2560320" cy="73152"/>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 name="Rectangle 31"/>
          <p:cNvSpPr/>
          <p:nvPr/>
        </p:nvSpPr>
        <p:spPr>
          <a:xfrm>
            <a:off x="7754112" y="73152"/>
            <a:ext cx="1389888" cy="6711696"/>
          </a:xfrm>
          <a:prstGeom prst="rect">
            <a:avLst/>
          </a:prstGeom>
          <a:solidFill>
            <a:srgbClr val="EB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3" name="Rectangle 32"/>
          <p:cNvSpPr/>
          <p:nvPr/>
        </p:nvSpPr>
        <p:spPr>
          <a:xfrm>
            <a:off x="7635240" y="73152"/>
            <a:ext cx="45720" cy="6711696"/>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4" name="TextBox 33"/>
          <p:cNvSpPr txBox="1"/>
          <p:nvPr/>
        </p:nvSpPr>
        <p:spPr>
          <a:xfrm>
            <a:off x="640080" y="694944"/>
            <a:ext cx="5394960" cy="420624"/>
          </a:xfrm>
          <a:prstGeom prst="rect">
            <a:avLst/>
          </a:prstGeom>
          <a:noFill/>
        </p:spPr>
        <p:txBody>
          <a:bodyPr wrap="square" lIns="0" tIns="0" rIns="0" bIns="0" anchor="t">
            <a:spAutoFit/>
          </a:bodyPr>
          <a:lstStyle/>
          <a:p>
            <a:pPr algn="l"/>
            <a:r>
              <a:rPr lang="en-GB" sz="3100" b="1" noProof="0" dirty="0">
                <a:solidFill>
                  <a:srgbClr val="082143"/>
                </a:solidFill>
                <a:latin typeface="Calibri"/>
              </a:rPr>
              <a:t>Action Planning</a:t>
            </a:r>
          </a:p>
        </p:txBody>
      </p:sp>
      <p:sp>
        <p:nvSpPr>
          <p:cNvPr id="35" name="TextBox 34"/>
          <p:cNvSpPr txBox="1"/>
          <p:nvPr/>
        </p:nvSpPr>
        <p:spPr>
          <a:xfrm>
            <a:off x="658368" y="1143000"/>
            <a:ext cx="6583680" cy="310896"/>
          </a:xfrm>
          <a:prstGeom prst="rect">
            <a:avLst/>
          </a:prstGeom>
          <a:noFill/>
        </p:spPr>
        <p:txBody>
          <a:bodyPr wrap="square" lIns="0" tIns="0" rIns="0" bIns="0" anchor="t">
            <a:spAutoFit/>
          </a:bodyPr>
          <a:lstStyle/>
          <a:p>
            <a:pPr algn="l"/>
            <a:r>
              <a:rPr lang="en-GB" sz="1500" b="0" noProof="0" dirty="0">
                <a:solidFill>
                  <a:srgbClr val="536578"/>
                </a:solidFill>
                <a:latin typeface="Calibri"/>
              </a:rPr>
              <a:t>Turn decisions into deliverable SMART actions with clear ownership and review.</a:t>
            </a:r>
          </a:p>
        </p:txBody>
      </p:sp>
      <p:sp>
        <p:nvSpPr>
          <p:cNvPr id="36" name="Rectangle 35"/>
          <p:cNvSpPr/>
          <p:nvPr/>
        </p:nvSpPr>
        <p:spPr>
          <a:xfrm>
            <a:off x="658368" y="1554480"/>
            <a:ext cx="1874519"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7" name="Rounded Rectangle 36"/>
          <p:cNvSpPr/>
          <p:nvPr/>
        </p:nvSpPr>
        <p:spPr>
          <a:xfrm>
            <a:off x="713232" y="1938528"/>
            <a:ext cx="3611880" cy="3236976"/>
          </a:xfrm>
          <a:prstGeom prst="roundRect">
            <a:avLst/>
          </a:prstGeom>
          <a:solidFill>
            <a:srgbClr val="FFFFFF"/>
          </a:solidFill>
          <a:ln w="1524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8" name="Rectangle 37"/>
          <p:cNvSpPr/>
          <p:nvPr/>
        </p:nvSpPr>
        <p:spPr>
          <a:xfrm>
            <a:off x="713232" y="1938528"/>
            <a:ext cx="3611880" cy="128016"/>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9" name="TextBox 38"/>
          <p:cNvSpPr txBox="1"/>
          <p:nvPr/>
        </p:nvSpPr>
        <p:spPr>
          <a:xfrm>
            <a:off x="932688" y="2249424"/>
            <a:ext cx="3172968" cy="292608"/>
          </a:xfrm>
          <a:prstGeom prst="rect">
            <a:avLst/>
          </a:prstGeom>
          <a:noFill/>
        </p:spPr>
        <p:txBody>
          <a:bodyPr wrap="square" lIns="0" tIns="0" rIns="0" bIns="0" anchor="t">
            <a:spAutoFit/>
          </a:bodyPr>
          <a:lstStyle/>
          <a:p>
            <a:pPr algn="l"/>
            <a:r>
              <a:rPr lang="en-GB" sz="2100" b="1" noProof="0" dirty="0">
                <a:solidFill>
                  <a:srgbClr val="082143"/>
                </a:solidFill>
                <a:latin typeface="Calibri"/>
              </a:rPr>
              <a:t>Plan the work</a:t>
            </a:r>
          </a:p>
        </p:txBody>
      </p:sp>
      <p:sp>
        <p:nvSpPr>
          <p:cNvPr id="40" name="TextBox 39"/>
          <p:cNvSpPr txBox="1"/>
          <p:nvPr/>
        </p:nvSpPr>
        <p:spPr>
          <a:xfrm>
            <a:off x="932688" y="2651760"/>
            <a:ext cx="3172968" cy="219456"/>
          </a:xfrm>
          <a:prstGeom prst="rect">
            <a:avLst/>
          </a:prstGeom>
          <a:noFill/>
        </p:spPr>
        <p:txBody>
          <a:bodyPr wrap="square" lIns="0" tIns="0" rIns="0" bIns="0" anchor="t">
            <a:spAutoFit/>
          </a:bodyPr>
          <a:lstStyle/>
          <a:p>
            <a:pPr algn="l"/>
            <a:r>
              <a:rPr lang="en-GB" sz="1200" b="1" noProof="0" dirty="0">
                <a:solidFill>
                  <a:srgbClr val="11A1E0"/>
                </a:solidFill>
                <a:latin typeface="Calibri"/>
              </a:rPr>
              <a:t>SMART ACTIONS</a:t>
            </a:r>
          </a:p>
        </p:txBody>
      </p:sp>
      <p:sp>
        <p:nvSpPr>
          <p:cNvPr id="41" name="Rounded Rectangle 40"/>
          <p:cNvSpPr/>
          <p:nvPr/>
        </p:nvSpPr>
        <p:spPr>
          <a:xfrm>
            <a:off x="4645152" y="1938528"/>
            <a:ext cx="3611880" cy="3236976"/>
          </a:xfrm>
          <a:prstGeom prst="roundRect">
            <a:avLst/>
          </a:prstGeom>
          <a:solidFill>
            <a:srgbClr val="FFFFFF"/>
          </a:solidFill>
          <a:ln w="15240">
            <a:solidFill>
              <a:srgbClr val="C8E3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2" name="Rectangle 41"/>
          <p:cNvSpPr/>
          <p:nvPr/>
        </p:nvSpPr>
        <p:spPr>
          <a:xfrm>
            <a:off x="4645152" y="1938528"/>
            <a:ext cx="3611880" cy="128016"/>
          </a:xfrm>
          <a:prstGeom prst="rect">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3" name="TextBox 42"/>
          <p:cNvSpPr txBox="1"/>
          <p:nvPr/>
        </p:nvSpPr>
        <p:spPr>
          <a:xfrm>
            <a:off x="4864608" y="2249424"/>
            <a:ext cx="3172968" cy="292608"/>
          </a:xfrm>
          <a:prstGeom prst="rect">
            <a:avLst/>
          </a:prstGeom>
          <a:noFill/>
        </p:spPr>
        <p:txBody>
          <a:bodyPr wrap="square" lIns="0" tIns="0" rIns="0" bIns="0" anchor="t">
            <a:spAutoFit/>
          </a:bodyPr>
          <a:lstStyle/>
          <a:p>
            <a:pPr algn="l"/>
            <a:r>
              <a:rPr lang="en-GB" sz="2100" b="1" noProof="0" dirty="0">
                <a:solidFill>
                  <a:srgbClr val="082143"/>
                </a:solidFill>
                <a:latin typeface="Calibri"/>
              </a:rPr>
              <a:t>Manage delivery</a:t>
            </a:r>
          </a:p>
        </p:txBody>
      </p:sp>
      <p:sp>
        <p:nvSpPr>
          <p:cNvPr id="44" name="TextBox 43"/>
          <p:cNvSpPr txBox="1"/>
          <p:nvPr/>
        </p:nvSpPr>
        <p:spPr>
          <a:xfrm>
            <a:off x="4864608" y="2651760"/>
            <a:ext cx="3172968" cy="219456"/>
          </a:xfrm>
          <a:prstGeom prst="rect">
            <a:avLst/>
          </a:prstGeom>
          <a:noFill/>
        </p:spPr>
        <p:txBody>
          <a:bodyPr wrap="square" lIns="0" tIns="0" rIns="0" bIns="0" anchor="t">
            <a:spAutoFit/>
          </a:bodyPr>
          <a:lstStyle/>
          <a:p>
            <a:pPr algn="l"/>
            <a:r>
              <a:rPr lang="en-GB" sz="1200" b="1" noProof="0" dirty="0">
                <a:solidFill>
                  <a:srgbClr val="134A86"/>
                </a:solidFill>
                <a:latin typeface="Calibri"/>
              </a:rPr>
              <a:t>REVIEW &amp; COMMUNICATE</a:t>
            </a:r>
          </a:p>
        </p:txBody>
      </p:sp>
      <p:sp>
        <p:nvSpPr>
          <p:cNvPr id="45" name="Oval 44"/>
          <p:cNvSpPr/>
          <p:nvPr/>
        </p:nvSpPr>
        <p:spPr>
          <a:xfrm>
            <a:off x="941832" y="3035808"/>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1</a:t>
            </a:r>
          </a:p>
        </p:txBody>
      </p:sp>
      <p:sp>
        <p:nvSpPr>
          <p:cNvPr id="46" name="TextBox 45"/>
          <p:cNvSpPr txBox="1"/>
          <p:nvPr/>
        </p:nvSpPr>
        <p:spPr>
          <a:xfrm>
            <a:off x="1353312" y="3026664"/>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Break tasks down</a:t>
            </a:r>
          </a:p>
        </p:txBody>
      </p:sp>
      <p:sp>
        <p:nvSpPr>
          <p:cNvPr id="47" name="TextBox 46"/>
          <p:cNvSpPr txBox="1"/>
          <p:nvPr/>
        </p:nvSpPr>
        <p:spPr>
          <a:xfrm>
            <a:off x="1353312" y="3236976"/>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Make actions manageable</a:t>
            </a:r>
          </a:p>
        </p:txBody>
      </p:sp>
      <p:sp>
        <p:nvSpPr>
          <p:cNvPr id="48" name="Oval 47"/>
          <p:cNvSpPr/>
          <p:nvPr/>
        </p:nvSpPr>
        <p:spPr>
          <a:xfrm>
            <a:off x="941832" y="3547872"/>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2</a:t>
            </a:r>
          </a:p>
        </p:txBody>
      </p:sp>
      <p:sp>
        <p:nvSpPr>
          <p:cNvPr id="49" name="TextBox 48"/>
          <p:cNvSpPr txBox="1"/>
          <p:nvPr/>
        </p:nvSpPr>
        <p:spPr>
          <a:xfrm>
            <a:off x="1353312" y="3538728"/>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Assign owners</a:t>
            </a:r>
          </a:p>
        </p:txBody>
      </p:sp>
      <p:sp>
        <p:nvSpPr>
          <p:cNvPr id="50" name="TextBox 49"/>
          <p:cNvSpPr txBox="1"/>
          <p:nvPr/>
        </p:nvSpPr>
        <p:spPr>
          <a:xfrm>
            <a:off x="1353312" y="3749039"/>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Allocate responsibilities</a:t>
            </a:r>
          </a:p>
        </p:txBody>
      </p:sp>
      <p:sp>
        <p:nvSpPr>
          <p:cNvPr id="51" name="Oval 50"/>
          <p:cNvSpPr/>
          <p:nvPr/>
        </p:nvSpPr>
        <p:spPr>
          <a:xfrm>
            <a:off x="941832" y="4059936"/>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3</a:t>
            </a:r>
          </a:p>
        </p:txBody>
      </p:sp>
      <p:sp>
        <p:nvSpPr>
          <p:cNvPr id="52" name="TextBox 51"/>
          <p:cNvSpPr txBox="1"/>
          <p:nvPr/>
        </p:nvSpPr>
        <p:spPr>
          <a:xfrm>
            <a:off x="1353312" y="4050791"/>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Agree timescales</a:t>
            </a:r>
          </a:p>
        </p:txBody>
      </p:sp>
      <p:sp>
        <p:nvSpPr>
          <p:cNvPr id="53" name="TextBox 52"/>
          <p:cNvSpPr txBox="1"/>
          <p:nvPr/>
        </p:nvSpPr>
        <p:spPr>
          <a:xfrm>
            <a:off x="1353312" y="4261104"/>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Prioritise what matters</a:t>
            </a:r>
          </a:p>
        </p:txBody>
      </p:sp>
      <p:sp>
        <p:nvSpPr>
          <p:cNvPr id="54" name="Oval 53"/>
          <p:cNvSpPr/>
          <p:nvPr/>
        </p:nvSpPr>
        <p:spPr>
          <a:xfrm>
            <a:off x="941832" y="4572000"/>
            <a:ext cx="274320" cy="274320"/>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4</a:t>
            </a:r>
          </a:p>
        </p:txBody>
      </p:sp>
      <p:sp>
        <p:nvSpPr>
          <p:cNvPr id="55" name="TextBox 54"/>
          <p:cNvSpPr txBox="1"/>
          <p:nvPr/>
        </p:nvSpPr>
        <p:spPr>
          <a:xfrm>
            <a:off x="1353312" y="4562855"/>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Check resources</a:t>
            </a:r>
          </a:p>
        </p:txBody>
      </p:sp>
      <p:sp>
        <p:nvSpPr>
          <p:cNvPr id="56" name="TextBox 55"/>
          <p:cNvSpPr txBox="1"/>
          <p:nvPr/>
        </p:nvSpPr>
        <p:spPr>
          <a:xfrm>
            <a:off x="1353312" y="4773168"/>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Identify implications early</a:t>
            </a:r>
          </a:p>
        </p:txBody>
      </p:sp>
      <p:sp>
        <p:nvSpPr>
          <p:cNvPr id="57" name="Oval 56"/>
          <p:cNvSpPr/>
          <p:nvPr/>
        </p:nvSpPr>
        <p:spPr>
          <a:xfrm>
            <a:off x="4873752" y="3035808"/>
            <a:ext cx="274320" cy="274320"/>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1</a:t>
            </a:r>
          </a:p>
        </p:txBody>
      </p:sp>
      <p:sp>
        <p:nvSpPr>
          <p:cNvPr id="58" name="TextBox 57"/>
          <p:cNvSpPr txBox="1"/>
          <p:nvPr/>
        </p:nvSpPr>
        <p:spPr>
          <a:xfrm>
            <a:off x="5285232" y="3026664"/>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Set review dates</a:t>
            </a:r>
          </a:p>
        </p:txBody>
      </p:sp>
      <p:sp>
        <p:nvSpPr>
          <p:cNvPr id="59" name="TextBox 58"/>
          <p:cNvSpPr txBox="1"/>
          <p:nvPr/>
        </p:nvSpPr>
        <p:spPr>
          <a:xfrm>
            <a:off x="5285232" y="3236976"/>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Track progress regularly</a:t>
            </a:r>
          </a:p>
        </p:txBody>
      </p:sp>
      <p:sp>
        <p:nvSpPr>
          <p:cNvPr id="60" name="Oval 59"/>
          <p:cNvSpPr/>
          <p:nvPr/>
        </p:nvSpPr>
        <p:spPr>
          <a:xfrm>
            <a:off x="4873752" y="3547872"/>
            <a:ext cx="274320" cy="274320"/>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2</a:t>
            </a:r>
          </a:p>
        </p:txBody>
      </p:sp>
      <p:sp>
        <p:nvSpPr>
          <p:cNvPr id="61" name="TextBox 60"/>
          <p:cNvSpPr txBox="1"/>
          <p:nvPr/>
        </p:nvSpPr>
        <p:spPr>
          <a:xfrm>
            <a:off x="5285232" y="3538728"/>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Plan communication</a:t>
            </a:r>
          </a:p>
        </p:txBody>
      </p:sp>
      <p:sp>
        <p:nvSpPr>
          <p:cNvPr id="62" name="TextBox 61"/>
          <p:cNvSpPr txBox="1"/>
          <p:nvPr/>
        </p:nvSpPr>
        <p:spPr>
          <a:xfrm>
            <a:off x="5285232" y="3749039"/>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Keep people informed</a:t>
            </a:r>
          </a:p>
        </p:txBody>
      </p:sp>
      <p:sp>
        <p:nvSpPr>
          <p:cNvPr id="63" name="Oval 62"/>
          <p:cNvSpPr/>
          <p:nvPr/>
        </p:nvSpPr>
        <p:spPr>
          <a:xfrm>
            <a:off x="4873752" y="4059936"/>
            <a:ext cx="274320" cy="274320"/>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3</a:t>
            </a:r>
          </a:p>
        </p:txBody>
      </p:sp>
      <p:sp>
        <p:nvSpPr>
          <p:cNvPr id="64" name="TextBox 63"/>
          <p:cNvSpPr txBox="1"/>
          <p:nvPr/>
        </p:nvSpPr>
        <p:spPr>
          <a:xfrm>
            <a:off x="5285232" y="4050791"/>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Give warning</a:t>
            </a:r>
          </a:p>
        </p:txBody>
      </p:sp>
      <p:sp>
        <p:nvSpPr>
          <p:cNvPr id="65" name="TextBox 64"/>
          <p:cNvSpPr txBox="1"/>
          <p:nvPr/>
        </p:nvSpPr>
        <p:spPr>
          <a:xfrm>
            <a:off x="5285232" y="4261104"/>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Prepare teams for change</a:t>
            </a:r>
          </a:p>
        </p:txBody>
      </p:sp>
      <p:sp>
        <p:nvSpPr>
          <p:cNvPr id="66" name="Oval 65"/>
          <p:cNvSpPr/>
          <p:nvPr/>
        </p:nvSpPr>
        <p:spPr>
          <a:xfrm>
            <a:off x="4873752" y="4572000"/>
            <a:ext cx="274320" cy="274320"/>
          </a:xfrm>
          <a:prstGeom prst="ellipse">
            <a:avLst/>
          </a:prstGeom>
          <a:solidFill>
            <a:srgbClr val="134A86"/>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000" b="1" noProof="0" dirty="0">
                <a:solidFill>
                  <a:srgbClr val="FFFFFF"/>
                </a:solidFill>
                <a:latin typeface="Calibri"/>
              </a:rPr>
              <a:t>4</a:t>
            </a:r>
          </a:p>
        </p:txBody>
      </p:sp>
      <p:sp>
        <p:nvSpPr>
          <p:cNvPr id="67" name="TextBox 66"/>
          <p:cNvSpPr txBox="1"/>
          <p:nvPr/>
        </p:nvSpPr>
        <p:spPr>
          <a:xfrm>
            <a:off x="5285232" y="4562855"/>
            <a:ext cx="2423160" cy="219456"/>
          </a:xfrm>
          <a:prstGeom prst="rect">
            <a:avLst/>
          </a:prstGeom>
          <a:noFill/>
        </p:spPr>
        <p:txBody>
          <a:bodyPr wrap="square" lIns="0" tIns="0" rIns="0" bIns="0" anchor="t">
            <a:spAutoFit/>
          </a:bodyPr>
          <a:lstStyle/>
          <a:p>
            <a:pPr algn="l"/>
            <a:r>
              <a:rPr lang="en-GB" sz="1520" b="1" noProof="0" dirty="0">
                <a:solidFill>
                  <a:srgbClr val="1B1B1B"/>
                </a:solidFill>
                <a:latin typeface="Calibri"/>
              </a:rPr>
              <a:t>Mobilise support</a:t>
            </a:r>
          </a:p>
        </p:txBody>
      </p:sp>
      <p:sp>
        <p:nvSpPr>
          <p:cNvPr id="68" name="TextBox 67"/>
          <p:cNvSpPr txBox="1"/>
          <p:nvPr/>
        </p:nvSpPr>
        <p:spPr>
          <a:xfrm>
            <a:off x="5285232" y="4773168"/>
            <a:ext cx="2542032" cy="201168"/>
          </a:xfrm>
          <a:prstGeom prst="rect">
            <a:avLst/>
          </a:prstGeom>
          <a:noFill/>
        </p:spPr>
        <p:txBody>
          <a:bodyPr wrap="square" lIns="0" tIns="0" rIns="0" bIns="0" anchor="t">
            <a:spAutoFit/>
          </a:bodyPr>
          <a:lstStyle/>
          <a:p>
            <a:pPr algn="l"/>
            <a:r>
              <a:rPr lang="en-GB" sz="1320" b="0" noProof="0" dirty="0">
                <a:solidFill>
                  <a:srgbClr val="536578"/>
                </a:solidFill>
                <a:latin typeface="Calibri"/>
              </a:rPr>
              <a:t>Use enthusiasts and teams</a:t>
            </a:r>
          </a:p>
        </p:txBody>
      </p:sp>
      <p:cxnSp>
        <p:nvCxnSpPr>
          <p:cNvPr id="69" name="Connector 68"/>
          <p:cNvCxnSpPr/>
          <p:nvPr/>
        </p:nvCxnSpPr>
        <p:spPr>
          <a:xfrm>
            <a:off x="4224528" y="3511296"/>
            <a:ext cx="512064" cy="0"/>
          </a:xfrm>
          <a:prstGeom prst="line">
            <a:avLst/>
          </a:prstGeom>
          <a:ln w="38100">
            <a:solidFill>
              <a:srgbClr val="C8E3F7"/>
            </a:solidFill>
          </a:ln>
        </p:spPr>
        <p:style>
          <a:lnRef idx="2">
            <a:schemeClr val="accent1"/>
          </a:lnRef>
          <a:fillRef idx="0">
            <a:schemeClr val="accent1"/>
          </a:fillRef>
          <a:effectRef idx="1">
            <a:schemeClr val="accent1"/>
          </a:effectRef>
          <a:fontRef idx="minor">
            <a:schemeClr val="tx1"/>
          </a:fontRef>
        </p:style>
      </p:cxnSp>
      <p:sp>
        <p:nvSpPr>
          <p:cNvPr id="70" name="Oval 69"/>
          <p:cNvSpPr/>
          <p:nvPr/>
        </p:nvSpPr>
        <p:spPr>
          <a:xfrm>
            <a:off x="4087368" y="3163824"/>
            <a:ext cx="566928" cy="566928"/>
          </a:xfrm>
          <a:prstGeom prst="ellipse">
            <a:avLst/>
          </a:prstGeom>
          <a:solidFill>
            <a:srgbClr val="082143"/>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400" b="1" noProof="0" dirty="0">
                <a:solidFill>
                  <a:srgbClr val="FFFFFF"/>
                </a:solidFill>
                <a:latin typeface="Calibri"/>
              </a:rPr>
              <a:t>GO</a:t>
            </a:r>
          </a:p>
        </p:txBody>
      </p:sp>
      <p:sp>
        <p:nvSpPr>
          <p:cNvPr id="71" name="Rectangle 70"/>
          <p:cNvSpPr/>
          <p:nvPr/>
        </p:nvSpPr>
        <p:spPr>
          <a:xfrm>
            <a:off x="1042416" y="5440680"/>
            <a:ext cx="6876288" cy="786384"/>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lIns="45720" tIns="18288" rIns="45720" bIns="18288" rtlCol="0" anchor="ctr"/>
          <a:lstStyle/>
          <a:p>
            <a:pPr algn="ctr"/>
            <a:r>
              <a:rPr lang="en-GB" sz="1650" b="1" noProof="0" dirty="0">
                <a:solidFill>
                  <a:srgbClr val="FFFFFF"/>
                </a:solidFill>
                <a:latin typeface="Calibri"/>
              </a:rPr>
              <a:t>Action plan = owners + timescales + resources + communication</a:t>
            </a:r>
          </a:p>
        </p:txBody>
      </p:sp>
      <p:sp>
        <p:nvSpPr>
          <p:cNvPr id="72" name="TextBox 71"/>
          <p:cNvSpPr txBox="1"/>
          <p:nvPr/>
        </p:nvSpPr>
        <p:spPr>
          <a:xfrm>
            <a:off x="1133856" y="6291072"/>
            <a:ext cx="6720840" cy="274320"/>
          </a:xfrm>
          <a:prstGeom prst="rect">
            <a:avLst/>
          </a:prstGeom>
          <a:noFill/>
        </p:spPr>
        <p:txBody>
          <a:bodyPr wrap="square" lIns="0" tIns="0" rIns="0" bIns="0" anchor="t">
            <a:spAutoFit/>
          </a:bodyPr>
          <a:lstStyle/>
          <a:p>
            <a:pPr algn="ctr"/>
            <a:r>
              <a:rPr lang="en-GB" sz="1400" b="0" noProof="0" dirty="0">
                <a:solidFill>
                  <a:srgbClr val="536578"/>
                </a:solidFill>
                <a:latin typeface="Calibri"/>
              </a:rPr>
              <a:t>Keep it practical: review progress, adjust early and maintain team momentum.</a:t>
            </a:r>
          </a:p>
        </p:txBody>
      </p:sp>
      <p:pic>
        <p:nvPicPr>
          <p:cNvPr id="73" name="NHS logo">
            <a:extLst>
              <a:ext uri="{FF2B5EF4-FFF2-40B4-BE49-F238E27FC236}">
                <a16:creationId xmlns:a16="http://schemas.microsoft.com/office/drawing/2014/main" id="{8AC6C060-E190-E51B-7710-903B4E2402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5008" y="300737"/>
            <a:ext cx="859536" cy="6695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animBg="1"/>
      <p:bldP spid="40" grpId="0"/>
      <p:bldP spid="41" grpId="0" animBg="1"/>
      <p:bldP spid="44" grpId="0"/>
      <p:bldP spid="46" grpId="0"/>
      <p:bldP spid="47" grpId="0"/>
      <p:bldP spid="49" grpId="0"/>
      <p:bldP spid="50" grpId="0"/>
      <p:bldP spid="52" grpId="0"/>
      <p:bldP spid="53" grpId="0"/>
      <p:bldP spid="55" grpId="0"/>
      <p:bldP spid="56" grpId="0"/>
      <p:bldP spid="58" grpId="0"/>
      <p:bldP spid="59" grpId="0"/>
      <p:bldP spid="61" grpId="0"/>
      <p:bldP spid="62" grpId="0"/>
      <p:bldP spid="64" grpId="0"/>
      <p:bldP spid="65" grpId="0"/>
      <p:bldP spid="67" grpId="0"/>
      <p:bldP spid="68" grpId="0"/>
      <p:bldP spid="71"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bwMode="auto">
          <a:xfrm>
            <a:off x="1018437" y="1012658"/>
            <a:ext cx="6707188" cy="535531"/>
          </a:xfrm>
          <a:prstGeom prst="rect">
            <a:avLst/>
          </a:prstGeom>
          <a:noFill/>
          <a:ln>
            <a:miter lim="800000"/>
            <a:headEnd/>
            <a:tailEnd/>
          </a:ln>
        </p:spPr>
        <p:txBody>
          <a:bodyPr/>
          <a:lstStyle/>
          <a:p>
            <a:pPr algn="ctr"/>
            <a:r>
              <a:rPr lang="en-GB" sz="3200" b="1" noProof="0" dirty="0">
                <a:latin typeface="+mn-lt"/>
                <a:ea typeface="ＭＳ Ｐゴシック" pitchFamily="34" charset="-128"/>
              </a:rPr>
              <a:t>Contingency Planning</a:t>
            </a:r>
          </a:p>
        </p:txBody>
      </p:sp>
      <p:graphicFrame>
        <p:nvGraphicFramePr>
          <p:cNvPr id="9" name="Table 8"/>
          <p:cNvGraphicFramePr>
            <a:graphicFrameLocks noGrp="1"/>
          </p:cNvGraphicFramePr>
          <p:nvPr>
            <p:extLst>
              <p:ext uri="{D42A27DB-BD31-4B8C-83A1-F6EECF244321}">
                <p14:modId xmlns:p14="http://schemas.microsoft.com/office/powerpoint/2010/main" val="1426604551"/>
              </p:ext>
            </p:extLst>
          </p:nvPr>
        </p:nvGraphicFramePr>
        <p:xfrm>
          <a:off x="395536" y="1888373"/>
          <a:ext cx="8352928" cy="4183620"/>
        </p:xfrm>
        <a:graphic>
          <a:graphicData uri="http://schemas.openxmlformats.org/drawingml/2006/table">
            <a:tbl>
              <a:tblPr/>
              <a:tblGrid>
                <a:gridCol w="2088232">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gridCol w="2088232">
                  <a:extLst>
                    <a:ext uri="{9D8B030D-6E8A-4147-A177-3AD203B41FA5}">
                      <a16:colId xmlns:a16="http://schemas.microsoft.com/office/drawing/2014/main" val="20002"/>
                    </a:ext>
                  </a:extLst>
                </a:gridCol>
                <a:gridCol w="2088232">
                  <a:extLst>
                    <a:ext uri="{9D8B030D-6E8A-4147-A177-3AD203B41FA5}">
                      <a16:colId xmlns:a16="http://schemas.microsoft.com/office/drawing/2014/main" val="20003"/>
                    </a:ext>
                  </a:extLst>
                </a:gridCol>
              </a:tblGrid>
              <a:tr h="311901">
                <a:tc>
                  <a:txBody>
                    <a:bodyPr/>
                    <a:lstStyle/>
                    <a:p>
                      <a:pPr algn="ctr" eaLnBrk="0" fontAlgn="base" hangingPunct="0">
                        <a:spcBef>
                          <a:spcPts val="575"/>
                        </a:spcBef>
                        <a:spcAft>
                          <a:spcPts val="0"/>
                        </a:spcAft>
                      </a:pPr>
                      <a:r>
                        <a:rPr lang="en-GB" sz="2400" b="1" kern="1200" noProof="0" dirty="0">
                          <a:solidFill>
                            <a:schemeClr val="tx2">
                              <a:lumMod val="90000"/>
                              <a:lumOff val="10000"/>
                            </a:schemeClr>
                          </a:solidFill>
                          <a:latin typeface="+mn-lt"/>
                          <a:ea typeface="MS PGothic"/>
                          <a:cs typeface="Times New Roman"/>
                        </a:rPr>
                        <a:t>Key Risk</a:t>
                      </a:r>
                      <a:endParaRPr lang="en-GB" sz="2400" noProof="0" dirty="0">
                        <a:solidFill>
                          <a:schemeClr val="tx2">
                            <a:lumMod val="90000"/>
                            <a:lumOff val="10000"/>
                          </a:schemeClr>
                        </a:solidFill>
                        <a:latin typeface="+mn-lt"/>
                        <a:ea typeface="Arial Unicode MS"/>
                        <a:cs typeface="Times New Roman"/>
                      </a:endParaRPr>
                    </a:p>
                  </a:txBody>
                  <a:tcPr marL="66126" marR="66126" marT="33063" marB="3306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spcBef>
                          <a:spcPts val="575"/>
                        </a:spcBef>
                        <a:spcAft>
                          <a:spcPts val="0"/>
                        </a:spcAft>
                      </a:pPr>
                      <a:r>
                        <a:rPr lang="en-GB" sz="2400" b="1" kern="1200" noProof="0" dirty="0">
                          <a:solidFill>
                            <a:schemeClr val="tx2">
                              <a:lumMod val="90000"/>
                              <a:lumOff val="10000"/>
                            </a:schemeClr>
                          </a:solidFill>
                          <a:latin typeface="+mn-lt"/>
                          <a:ea typeface="MS PGothic"/>
                          <a:cs typeface="Times New Roman"/>
                        </a:rPr>
                        <a:t>L</a:t>
                      </a:r>
                      <a:r>
                        <a:rPr lang="en-GB" sz="2400" kern="1200" noProof="0" dirty="0">
                          <a:solidFill>
                            <a:schemeClr val="tx2">
                              <a:lumMod val="90000"/>
                              <a:lumOff val="10000"/>
                            </a:schemeClr>
                          </a:solidFill>
                          <a:latin typeface="+mn-lt"/>
                          <a:ea typeface="MS PGothic"/>
                          <a:cs typeface="Times New Roman"/>
                        </a:rPr>
                        <a:t> (0 – 10)</a:t>
                      </a:r>
                      <a:endParaRPr lang="en-GB" sz="2400" noProof="0" dirty="0">
                        <a:solidFill>
                          <a:schemeClr val="tx2">
                            <a:lumMod val="90000"/>
                            <a:lumOff val="10000"/>
                          </a:schemeClr>
                        </a:solidFill>
                        <a:latin typeface="+mn-lt"/>
                        <a:ea typeface="Arial Unicode MS"/>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spcBef>
                          <a:spcPts val="575"/>
                        </a:spcBef>
                        <a:spcAft>
                          <a:spcPts val="0"/>
                        </a:spcAft>
                      </a:pPr>
                      <a:r>
                        <a:rPr lang="en-GB" sz="2400" b="1" kern="1200" noProof="0" dirty="0">
                          <a:solidFill>
                            <a:schemeClr val="tx2">
                              <a:lumMod val="90000"/>
                              <a:lumOff val="10000"/>
                            </a:schemeClr>
                          </a:solidFill>
                          <a:latin typeface="+mn-lt"/>
                          <a:ea typeface="MS PGothic"/>
                          <a:cs typeface="Times New Roman"/>
                        </a:rPr>
                        <a:t>I </a:t>
                      </a:r>
                      <a:r>
                        <a:rPr lang="en-GB" sz="2400" kern="1200" noProof="0" dirty="0">
                          <a:solidFill>
                            <a:schemeClr val="tx2">
                              <a:lumMod val="90000"/>
                              <a:lumOff val="10000"/>
                            </a:schemeClr>
                          </a:solidFill>
                          <a:latin typeface="+mn-lt"/>
                          <a:ea typeface="MS PGothic"/>
                          <a:cs typeface="Times New Roman"/>
                        </a:rPr>
                        <a:t>(0 – 10)</a:t>
                      </a:r>
                      <a:endParaRPr lang="en-GB" sz="2400" noProof="0" dirty="0">
                        <a:solidFill>
                          <a:schemeClr val="tx2">
                            <a:lumMod val="90000"/>
                            <a:lumOff val="10000"/>
                          </a:schemeClr>
                        </a:solidFill>
                        <a:latin typeface="+mn-lt"/>
                        <a:ea typeface="Arial Unicode MS"/>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eaLnBrk="0" fontAlgn="base" hangingPunct="0">
                        <a:spcBef>
                          <a:spcPts val="575"/>
                        </a:spcBef>
                        <a:spcAft>
                          <a:spcPts val="0"/>
                        </a:spcAft>
                      </a:pPr>
                      <a:r>
                        <a:rPr lang="en-GB" sz="2400" b="1" kern="1200" noProof="0" dirty="0">
                          <a:solidFill>
                            <a:schemeClr val="tx2">
                              <a:lumMod val="90000"/>
                              <a:lumOff val="10000"/>
                            </a:schemeClr>
                          </a:solidFill>
                          <a:latin typeface="+mn-lt"/>
                          <a:ea typeface="MS PGothic"/>
                          <a:cs typeface="Times New Roman"/>
                        </a:rPr>
                        <a:t>Mitigation</a:t>
                      </a:r>
                      <a:endParaRPr lang="en-GB" sz="2400" noProof="0" dirty="0">
                        <a:solidFill>
                          <a:schemeClr val="tx2">
                            <a:lumMod val="90000"/>
                            <a:lumOff val="10000"/>
                          </a:schemeClr>
                        </a:solidFill>
                        <a:latin typeface="+mn-lt"/>
                        <a:ea typeface="Arial Unicode MS"/>
                        <a:cs typeface="Times New Roman"/>
                      </a:endParaRPr>
                    </a:p>
                  </a:txBody>
                  <a:tcPr marL="66126" marR="66126" marT="33063" marB="3306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40772">
                <a:tc>
                  <a:txBody>
                    <a:bodyPr/>
                    <a:lstStyle/>
                    <a:p>
                      <a:pPr algn="ctr">
                        <a:spcAft>
                          <a:spcPts val="0"/>
                        </a:spcAft>
                      </a:pPr>
                      <a:r>
                        <a:rPr lang="en-GB" sz="1800" noProof="0" dirty="0">
                          <a:solidFill>
                            <a:schemeClr val="tx2">
                              <a:lumMod val="90000"/>
                              <a:lumOff val="10000"/>
                            </a:schemeClr>
                          </a:solidFill>
                          <a:latin typeface="+mn-lt"/>
                          <a:ea typeface="Times New Roman"/>
                          <a:cs typeface="Times New Roman"/>
                        </a:rPr>
                        <a:t>Key person goes off sick/leaves</a:t>
                      </a:r>
                      <a:endParaRPr lang="en-GB" sz="1800" noProof="0" dirty="0">
                        <a:solidFill>
                          <a:schemeClr val="tx2">
                            <a:lumMod val="90000"/>
                            <a:lumOff val="10000"/>
                          </a:schemeClr>
                        </a:solidFill>
                        <a:latin typeface="+mn-lt"/>
                        <a:ea typeface="Arial Unicode MS"/>
                        <a:cs typeface="Times New Roman"/>
                      </a:endParaRPr>
                    </a:p>
                  </a:txBody>
                  <a:tcPr marL="66126" marR="66126" marT="33063" marB="33063"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noProof="0" dirty="0">
                          <a:solidFill>
                            <a:schemeClr val="tx2">
                              <a:lumMod val="90000"/>
                              <a:lumOff val="10000"/>
                            </a:schemeClr>
                          </a:solidFill>
                          <a:latin typeface="+mn-lt"/>
                          <a:ea typeface="Times New Roman"/>
                          <a:cs typeface="Times New Roman"/>
                        </a:rPr>
                        <a:t>2</a:t>
                      </a:r>
                      <a:endParaRPr lang="en-GB" sz="1800" noProof="0" dirty="0">
                        <a:solidFill>
                          <a:schemeClr val="tx2">
                            <a:lumMod val="90000"/>
                            <a:lumOff val="10000"/>
                          </a:schemeClr>
                        </a:solidFill>
                        <a:latin typeface="+mn-lt"/>
                        <a:ea typeface="Arial Unicode MS"/>
                        <a:cs typeface="Times New Roman"/>
                      </a:endParaRPr>
                    </a:p>
                  </a:txBody>
                  <a:tcPr marL="66126" marR="66126" marT="33063" marB="330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noProof="0" dirty="0">
                          <a:solidFill>
                            <a:schemeClr val="tx2">
                              <a:lumMod val="90000"/>
                              <a:lumOff val="10000"/>
                            </a:schemeClr>
                          </a:solidFill>
                          <a:latin typeface="+mn-lt"/>
                          <a:ea typeface="Times New Roman"/>
                          <a:cs typeface="Times New Roman"/>
                        </a:rPr>
                        <a:t>8</a:t>
                      </a:r>
                      <a:endParaRPr lang="en-GB" sz="1800" noProof="0" dirty="0">
                        <a:solidFill>
                          <a:schemeClr val="tx2">
                            <a:lumMod val="90000"/>
                            <a:lumOff val="10000"/>
                          </a:schemeClr>
                        </a:solidFill>
                        <a:latin typeface="+mn-lt"/>
                        <a:ea typeface="Arial Unicode MS"/>
                        <a:cs typeface="Times New Roman"/>
                      </a:endParaRPr>
                    </a:p>
                  </a:txBody>
                  <a:tcPr marL="66126" marR="66126" marT="33063" marB="3306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800" noProof="0" dirty="0">
                          <a:solidFill>
                            <a:schemeClr val="tx2">
                              <a:lumMod val="90000"/>
                              <a:lumOff val="10000"/>
                            </a:schemeClr>
                          </a:solidFill>
                          <a:latin typeface="+mn-lt"/>
                          <a:ea typeface="Times New Roman"/>
                          <a:cs typeface="Times New Roman"/>
                        </a:rPr>
                        <a:t>Key person keeps detailed progress notes; has regular update meetings with identified colleague</a:t>
                      </a:r>
                      <a:endParaRPr lang="en-GB" sz="1800" noProof="0" dirty="0">
                        <a:solidFill>
                          <a:schemeClr val="tx2">
                            <a:lumMod val="90000"/>
                            <a:lumOff val="10000"/>
                          </a:schemeClr>
                        </a:solidFill>
                        <a:latin typeface="+mn-lt"/>
                        <a:ea typeface="Arial Unicode MS"/>
                        <a:cs typeface="Times New Roman"/>
                      </a:endParaRPr>
                    </a:p>
                  </a:txBody>
                  <a:tcPr marL="66126" marR="66126" marT="33063" marB="33063"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81266">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79211">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79211">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endParaRPr lang="en-GB" sz="1800" noProof="0" dirty="0">
                        <a:solidFill>
                          <a:schemeClr val="tx2">
                            <a:lumMod val="90000"/>
                            <a:lumOff val="10000"/>
                          </a:schemeClr>
                        </a:solidFill>
                        <a:latin typeface="+mn-lt"/>
                        <a:ea typeface="Times New Roman"/>
                        <a:cs typeface="Times New Roman"/>
                      </a:endParaRPr>
                    </a:p>
                  </a:txBody>
                  <a:tcPr marL="66126" marR="66126" marT="33063" marB="33063">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 Box 54">
            <a:extLst>
              <a:ext uri="{FF2B5EF4-FFF2-40B4-BE49-F238E27FC236}">
                <a16:creationId xmlns:a16="http://schemas.microsoft.com/office/drawing/2014/main" id="{1DD2CDA7-C8E9-311D-FDC6-3CB62FA6AF93}"/>
              </a:ext>
            </a:extLst>
          </p:cNvPr>
          <p:cNvSpPr txBox="1">
            <a:spLocks noChangeArrowheads="1"/>
          </p:cNvSpPr>
          <p:nvPr/>
        </p:nvSpPr>
        <p:spPr bwMode="auto">
          <a:xfrm>
            <a:off x="1187624" y="6075575"/>
            <a:ext cx="7086600" cy="463337"/>
          </a:xfrm>
          <a:prstGeom prst="rect">
            <a:avLst/>
          </a:prstGeom>
          <a:noFill/>
          <a:ln w="9525">
            <a:noFill/>
            <a:miter lim="800000"/>
            <a:headEnd/>
            <a:tailEnd/>
          </a:ln>
        </p:spPr>
        <p:txBody>
          <a:bodyPr lIns="91425" tIns="45713" rIns="91425" bIns="45713">
            <a:spAutoFit/>
          </a:bodyPr>
          <a:lstStyle/>
          <a:p>
            <a:pPr>
              <a:spcBef>
                <a:spcPct val="50000"/>
              </a:spcBef>
              <a:buNone/>
            </a:pPr>
            <a:r>
              <a:rPr lang="en-GB" sz="2400" b="1" noProof="0" dirty="0">
                <a:solidFill>
                  <a:schemeClr val="accent5">
                    <a:lumMod val="50000"/>
                  </a:schemeClr>
                </a:solidFill>
                <a:latin typeface="+mn-lt"/>
              </a:rPr>
              <a:t>L</a:t>
            </a:r>
            <a:r>
              <a:rPr lang="en-GB" sz="2400" noProof="0" dirty="0">
                <a:solidFill>
                  <a:schemeClr val="accent5">
                    <a:lumMod val="50000"/>
                  </a:schemeClr>
                </a:solidFill>
                <a:latin typeface="+mn-lt"/>
              </a:rPr>
              <a:t> = Likelihood				</a:t>
            </a:r>
            <a:r>
              <a:rPr lang="en-GB" sz="2400" b="1" noProof="0" dirty="0">
                <a:solidFill>
                  <a:schemeClr val="accent5">
                    <a:lumMod val="50000"/>
                  </a:schemeClr>
                </a:solidFill>
                <a:latin typeface="+mn-lt"/>
              </a:rPr>
              <a:t>I</a:t>
            </a:r>
            <a:r>
              <a:rPr lang="en-GB" sz="2400" noProof="0" dirty="0">
                <a:solidFill>
                  <a:schemeClr val="accent5">
                    <a:lumMod val="50000"/>
                  </a:schemeClr>
                </a:solidFill>
                <a:latin typeface="+mn-lt"/>
              </a:rPr>
              <a:t> = Impact</a:t>
            </a:r>
          </a:p>
        </p:txBody>
      </p:sp>
    </p:spTree>
    <p:extLst>
      <p:ext uri="{BB962C8B-B14F-4D97-AF65-F5344CB8AC3E}">
        <p14:creationId xmlns:p14="http://schemas.microsoft.com/office/powerpoint/2010/main" val="5419794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676656"/>
            <a:ext cx="6172200" cy="384048"/>
          </a:xfrm>
          <a:prstGeom prst="rect">
            <a:avLst/>
          </a:prstGeom>
          <a:noFill/>
        </p:spPr>
        <p:txBody>
          <a:bodyPr wrap="square" lIns="0" tIns="0" rIns="0" bIns="0" anchor="t">
            <a:spAutoFit/>
          </a:bodyPr>
          <a:lstStyle/>
          <a:p>
            <a:pPr algn="l"/>
            <a:r>
              <a:rPr lang="en-GB" sz="3000" b="1" noProof="0" dirty="0">
                <a:solidFill>
                  <a:srgbClr val="082143"/>
                </a:solidFill>
                <a:latin typeface="Calibri"/>
              </a:rPr>
              <a:t>Monitor, Review &amp; Evaluate</a:t>
            </a:r>
          </a:p>
        </p:txBody>
      </p:sp>
      <p:sp>
        <p:nvSpPr>
          <p:cNvPr id="3" name="TextBox 2"/>
          <p:cNvSpPr txBox="1"/>
          <p:nvPr/>
        </p:nvSpPr>
        <p:spPr>
          <a:xfrm>
            <a:off x="658368" y="1097280"/>
            <a:ext cx="6355080" cy="292608"/>
          </a:xfrm>
          <a:prstGeom prst="rect">
            <a:avLst/>
          </a:prstGeom>
          <a:noFill/>
        </p:spPr>
        <p:txBody>
          <a:bodyPr wrap="square" lIns="0" tIns="0" rIns="0" bIns="0" anchor="t">
            <a:spAutoFit/>
          </a:bodyPr>
          <a:lstStyle/>
          <a:p>
            <a:pPr algn="l"/>
            <a:r>
              <a:rPr lang="en-GB" sz="1500" b="0" noProof="0" dirty="0">
                <a:solidFill>
                  <a:srgbClr val="536578"/>
                </a:solidFill>
                <a:latin typeface="Calibri"/>
              </a:rPr>
              <a:t>Use five checks to keep the action plan moving towards the desired goal.</a:t>
            </a:r>
          </a:p>
        </p:txBody>
      </p:sp>
      <p:sp>
        <p:nvSpPr>
          <p:cNvPr id="4" name="Rectangle 3"/>
          <p:cNvSpPr/>
          <p:nvPr/>
        </p:nvSpPr>
        <p:spPr>
          <a:xfrm>
            <a:off x="658368" y="1517904"/>
            <a:ext cx="1828800" cy="45720"/>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676656" y="1847088"/>
            <a:ext cx="1417320" cy="219456"/>
          </a:xfrm>
          <a:prstGeom prst="rect">
            <a:avLst/>
          </a:prstGeom>
          <a:noFill/>
        </p:spPr>
        <p:txBody>
          <a:bodyPr wrap="square" lIns="0" tIns="0" rIns="0" bIns="0" anchor="t">
            <a:spAutoFit/>
          </a:bodyPr>
          <a:lstStyle/>
          <a:p>
            <a:pPr algn="l"/>
            <a:r>
              <a:rPr lang="en-GB" sz="1400" b="1" noProof="0" dirty="0">
                <a:solidFill>
                  <a:srgbClr val="134A86"/>
                </a:solidFill>
                <a:latin typeface="Calibri"/>
              </a:rPr>
              <a:t>ACTION PLAN</a:t>
            </a:r>
          </a:p>
        </p:txBody>
      </p:sp>
      <p:sp>
        <p:nvSpPr>
          <p:cNvPr id="6" name="TextBox 5"/>
          <p:cNvSpPr txBox="1"/>
          <p:nvPr/>
        </p:nvSpPr>
        <p:spPr>
          <a:xfrm>
            <a:off x="6903720" y="1847088"/>
            <a:ext cx="1508760" cy="219456"/>
          </a:xfrm>
          <a:prstGeom prst="rect">
            <a:avLst/>
          </a:prstGeom>
          <a:noFill/>
        </p:spPr>
        <p:txBody>
          <a:bodyPr wrap="square" lIns="0" tIns="0" rIns="0" bIns="0" anchor="t">
            <a:spAutoFit/>
          </a:bodyPr>
          <a:lstStyle/>
          <a:p>
            <a:pPr algn="r"/>
            <a:r>
              <a:rPr lang="en-GB" sz="1400" b="1" noProof="0" dirty="0">
                <a:solidFill>
                  <a:srgbClr val="082143"/>
                </a:solidFill>
                <a:latin typeface="Calibri"/>
              </a:rPr>
              <a:t>DESIRED GOAL</a:t>
            </a:r>
          </a:p>
        </p:txBody>
      </p:sp>
      <p:cxnSp>
        <p:nvCxnSpPr>
          <p:cNvPr id="7" name="Connector 6"/>
          <p:cNvCxnSpPr/>
          <p:nvPr/>
        </p:nvCxnSpPr>
        <p:spPr>
          <a:xfrm>
            <a:off x="1024128" y="2761488"/>
            <a:ext cx="6949440" cy="0"/>
          </a:xfrm>
          <a:prstGeom prst="line">
            <a:avLst/>
          </a:prstGeom>
          <a:ln w="38100">
            <a:solidFill>
              <a:srgbClr val="C8E3F7"/>
            </a:solidFill>
          </a:ln>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950976" y="2148840"/>
            <a:ext cx="329184" cy="329184"/>
          </a:xfrm>
          <a:prstGeom prst="ellipse">
            <a:avLst/>
          </a:prstGeom>
          <a:solidFill>
            <a:srgbClr val="FFFFFF"/>
          </a:solidFill>
          <a:ln w="19050">
            <a:solidFill>
              <a:srgbClr val="11A1E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11A1E0"/>
                </a:solidFill>
                <a:latin typeface="Calibri"/>
              </a:rPr>
              <a:t>1</a:t>
            </a:r>
          </a:p>
        </p:txBody>
      </p:sp>
      <p:sp>
        <p:nvSpPr>
          <p:cNvPr id="9" name="Oval 8"/>
          <p:cNvSpPr/>
          <p:nvPr/>
        </p:nvSpPr>
        <p:spPr>
          <a:xfrm>
            <a:off x="694944" y="2377440"/>
            <a:ext cx="841248" cy="841248"/>
          </a:xfrm>
          <a:prstGeom prst="ellipse">
            <a:avLst/>
          </a:prstGeom>
          <a:solidFill>
            <a:srgbClr val="11A1E0"/>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WHAT</a:t>
            </a:r>
          </a:p>
        </p:txBody>
      </p:sp>
      <p:sp>
        <p:nvSpPr>
          <p:cNvPr id="10" name="TextBox 9"/>
          <p:cNvSpPr txBox="1"/>
          <p:nvPr/>
        </p:nvSpPr>
        <p:spPr>
          <a:xfrm>
            <a:off x="493775" y="3355848"/>
            <a:ext cx="1243584" cy="923330"/>
          </a:xfrm>
          <a:prstGeom prst="rect">
            <a:avLst/>
          </a:prstGeom>
          <a:noFill/>
        </p:spPr>
        <p:txBody>
          <a:bodyPr wrap="square" lIns="0" tIns="0" rIns="0" bIns="0" anchor="t">
            <a:spAutoFit/>
          </a:bodyPr>
          <a:lstStyle/>
          <a:p>
            <a:pPr algn="ctr"/>
            <a:r>
              <a:rPr lang="en-GB" sz="1500" b="1" noProof="0" dirty="0">
                <a:solidFill>
                  <a:srgbClr val="1B1B1B"/>
                </a:solidFill>
                <a:latin typeface="Calibri"/>
              </a:rPr>
              <a:t>SMART
Actions, Milestones and Targets</a:t>
            </a:r>
          </a:p>
        </p:txBody>
      </p:sp>
      <p:sp>
        <p:nvSpPr>
          <p:cNvPr id="11" name="Oval 10"/>
          <p:cNvSpPr/>
          <p:nvPr/>
        </p:nvSpPr>
        <p:spPr>
          <a:xfrm>
            <a:off x="2532888" y="2148840"/>
            <a:ext cx="329184" cy="329184"/>
          </a:xfrm>
          <a:prstGeom prst="ellipse">
            <a:avLst/>
          </a:prstGeom>
          <a:solidFill>
            <a:srgbClr val="FFFFFF"/>
          </a:solidFill>
          <a:ln w="19050">
            <a:solidFill>
              <a:srgbClr val="134A86"/>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134A86"/>
                </a:solidFill>
                <a:latin typeface="Calibri"/>
              </a:rPr>
              <a:t>2</a:t>
            </a:r>
          </a:p>
        </p:txBody>
      </p:sp>
      <p:sp>
        <p:nvSpPr>
          <p:cNvPr id="12" name="Oval 11"/>
          <p:cNvSpPr/>
          <p:nvPr/>
        </p:nvSpPr>
        <p:spPr>
          <a:xfrm>
            <a:off x="2276856" y="2377440"/>
            <a:ext cx="841248" cy="841248"/>
          </a:xfrm>
          <a:prstGeom prst="ellipse">
            <a:avLst/>
          </a:prstGeom>
          <a:solidFill>
            <a:srgbClr val="134A86"/>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WHO</a:t>
            </a:r>
          </a:p>
        </p:txBody>
      </p:sp>
      <p:sp>
        <p:nvSpPr>
          <p:cNvPr id="13" name="TextBox 12"/>
          <p:cNvSpPr txBox="1"/>
          <p:nvPr/>
        </p:nvSpPr>
        <p:spPr>
          <a:xfrm>
            <a:off x="2075688" y="3355848"/>
            <a:ext cx="1243584" cy="1154162"/>
          </a:xfrm>
          <a:prstGeom prst="rect">
            <a:avLst/>
          </a:prstGeom>
          <a:noFill/>
        </p:spPr>
        <p:txBody>
          <a:bodyPr wrap="square" lIns="0" tIns="0" rIns="0" bIns="0" anchor="t">
            <a:spAutoFit/>
          </a:bodyPr>
          <a:lstStyle/>
          <a:p>
            <a:pPr algn="ctr"/>
            <a:r>
              <a:rPr lang="en-GB" sz="1500" b="1" noProof="0" dirty="0">
                <a:solidFill>
                  <a:srgbClr val="1B1B1B"/>
                </a:solidFill>
                <a:latin typeface="Calibri"/>
              </a:rPr>
              <a:t>Clear
Owners</a:t>
            </a:r>
          </a:p>
          <a:p>
            <a:pPr algn="ctr"/>
            <a:r>
              <a:rPr lang="en-GB" sz="1500" b="1" noProof="0" dirty="0">
                <a:solidFill>
                  <a:srgbClr val="1B1B1B"/>
                </a:solidFill>
                <a:latin typeface="Calibri"/>
              </a:rPr>
              <a:t>+</a:t>
            </a:r>
          </a:p>
          <a:p>
            <a:pPr algn="ctr"/>
            <a:r>
              <a:rPr lang="en-GB" sz="1500" b="1" noProof="0" dirty="0">
                <a:solidFill>
                  <a:srgbClr val="1B1B1B"/>
                </a:solidFill>
                <a:latin typeface="Calibri"/>
              </a:rPr>
              <a:t>People Responsible</a:t>
            </a:r>
          </a:p>
        </p:txBody>
      </p:sp>
      <p:sp>
        <p:nvSpPr>
          <p:cNvPr id="14" name="Oval 13"/>
          <p:cNvSpPr/>
          <p:nvPr/>
        </p:nvSpPr>
        <p:spPr>
          <a:xfrm>
            <a:off x="4114800" y="2148840"/>
            <a:ext cx="329184" cy="329184"/>
          </a:xfrm>
          <a:prstGeom prst="ellipse">
            <a:avLst/>
          </a:prstGeom>
          <a:solidFill>
            <a:srgbClr val="FFFFFF"/>
          </a:solidFill>
          <a:ln w="19050">
            <a:solidFill>
              <a:srgbClr val="082143"/>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082143"/>
                </a:solidFill>
                <a:latin typeface="Calibri"/>
              </a:rPr>
              <a:t>3</a:t>
            </a:r>
          </a:p>
        </p:txBody>
      </p:sp>
      <p:sp>
        <p:nvSpPr>
          <p:cNvPr id="15" name="Oval 14"/>
          <p:cNvSpPr/>
          <p:nvPr/>
        </p:nvSpPr>
        <p:spPr>
          <a:xfrm>
            <a:off x="3858768" y="2377440"/>
            <a:ext cx="841248" cy="841248"/>
          </a:xfrm>
          <a:prstGeom prst="ellipse">
            <a:avLst/>
          </a:prstGeom>
          <a:solidFill>
            <a:srgbClr val="082143"/>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WHEN</a:t>
            </a:r>
          </a:p>
        </p:txBody>
      </p:sp>
      <p:sp>
        <p:nvSpPr>
          <p:cNvPr id="16" name="TextBox 15"/>
          <p:cNvSpPr txBox="1"/>
          <p:nvPr/>
        </p:nvSpPr>
        <p:spPr>
          <a:xfrm>
            <a:off x="3657599" y="3355848"/>
            <a:ext cx="1243584" cy="1154162"/>
          </a:xfrm>
          <a:prstGeom prst="rect">
            <a:avLst/>
          </a:prstGeom>
          <a:noFill/>
        </p:spPr>
        <p:txBody>
          <a:bodyPr wrap="square" lIns="0" tIns="0" rIns="0" bIns="0" anchor="t">
            <a:spAutoFit/>
          </a:bodyPr>
          <a:lstStyle/>
          <a:p>
            <a:pPr algn="ctr"/>
            <a:r>
              <a:rPr lang="en-GB" sz="1500" b="1" noProof="0" dirty="0">
                <a:solidFill>
                  <a:srgbClr val="1B1B1B"/>
                </a:solidFill>
                <a:latin typeface="Calibri"/>
              </a:rPr>
              <a:t>Target Dates</a:t>
            </a:r>
          </a:p>
          <a:p>
            <a:pPr algn="ctr"/>
            <a:r>
              <a:rPr lang="en-GB" sz="1500" b="1" noProof="0" dirty="0">
                <a:solidFill>
                  <a:srgbClr val="1B1B1B"/>
                </a:solidFill>
                <a:latin typeface="Calibri"/>
              </a:rPr>
              <a:t>+
Regular Progress Reviews</a:t>
            </a:r>
          </a:p>
        </p:txBody>
      </p:sp>
      <p:sp>
        <p:nvSpPr>
          <p:cNvPr id="17" name="Oval 16"/>
          <p:cNvSpPr/>
          <p:nvPr/>
        </p:nvSpPr>
        <p:spPr>
          <a:xfrm>
            <a:off x="5696712" y="2148840"/>
            <a:ext cx="329184" cy="329184"/>
          </a:xfrm>
          <a:prstGeom prst="ellipse">
            <a:avLst/>
          </a:prstGeom>
          <a:solidFill>
            <a:srgbClr val="FFFFFF"/>
          </a:solidFill>
          <a:ln w="19050">
            <a:solidFill>
              <a:srgbClr val="134A86"/>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134A86"/>
                </a:solidFill>
                <a:latin typeface="Calibri"/>
              </a:rPr>
              <a:t>4</a:t>
            </a:r>
          </a:p>
        </p:txBody>
      </p:sp>
      <p:sp>
        <p:nvSpPr>
          <p:cNvPr id="18" name="Oval 17"/>
          <p:cNvSpPr/>
          <p:nvPr/>
        </p:nvSpPr>
        <p:spPr>
          <a:xfrm>
            <a:off x="5440680" y="2377440"/>
            <a:ext cx="841248" cy="841248"/>
          </a:xfrm>
          <a:prstGeom prst="ellipse">
            <a:avLst/>
          </a:prstGeom>
          <a:solidFill>
            <a:srgbClr val="134A86"/>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WHERE</a:t>
            </a:r>
          </a:p>
        </p:txBody>
      </p:sp>
      <p:sp>
        <p:nvSpPr>
          <p:cNvPr id="19" name="TextBox 18"/>
          <p:cNvSpPr txBox="1"/>
          <p:nvPr/>
        </p:nvSpPr>
        <p:spPr>
          <a:xfrm>
            <a:off x="5239512" y="3355848"/>
            <a:ext cx="1243584" cy="692497"/>
          </a:xfrm>
          <a:prstGeom prst="rect">
            <a:avLst/>
          </a:prstGeom>
          <a:noFill/>
        </p:spPr>
        <p:txBody>
          <a:bodyPr wrap="square" lIns="0" tIns="0" rIns="0" bIns="0" anchor="t">
            <a:spAutoFit/>
          </a:bodyPr>
          <a:lstStyle/>
          <a:p>
            <a:pPr algn="ctr"/>
            <a:r>
              <a:rPr lang="en-GB" sz="1500" b="1" noProof="0" dirty="0">
                <a:solidFill>
                  <a:srgbClr val="1B1B1B"/>
                </a:solidFill>
                <a:latin typeface="Calibri"/>
              </a:rPr>
              <a:t>Meetings
+ </a:t>
            </a:r>
          </a:p>
          <a:p>
            <a:pPr algn="ctr"/>
            <a:r>
              <a:rPr lang="en-GB" sz="1500" b="1" noProof="0" dirty="0">
                <a:solidFill>
                  <a:srgbClr val="1B1B1B"/>
                </a:solidFill>
                <a:latin typeface="Calibri"/>
              </a:rPr>
              <a:t>Forums</a:t>
            </a:r>
          </a:p>
        </p:txBody>
      </p:sp>
      <p:sp>
        <p:nvSpPr>
          <p:cNvPr id="20" name="Oval 19"/>
          <p:cNvSpPr/>
          <p:nvPr/>
        </p:nvSpPr>
        <p:spPr>
          <a:xfrm>
            <a:off x="7278624" y="2148840"/>
            <a:ext cx="329184" cy="329184"/>
          </a:xfrm>
          <a:prstGeom prst="ellipse">
            <a:avLst/>
          </a:prstGeom>
          <a:solidFill>
            <a:srgbClr val="FFFFFF"/>
          </a:solidFill>
          <a:ln w="19050">
            <a:solidFill>
              <a:srgbClr val="11A1E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100" b="1" noProof="0" dirty="0">
                <a:solidFill>
                  <a:srgbClr val="11A1E0"/>
                </a:solidFill>
                <a:latin typeface="Calibri"/>
              </a:rPr>
              <a:t>5</a:t>
            </a:r>
          </a:p>
        </p:txBody>
      </p:sp>
      <p:sp>
        <p:nvSpPr>
          <p:cNvPr id="21" name="Oval 20"/>
          <p:cNvSpPr/>
          <p:nvPr/>
        </p:nvSpPr>
        <p:spPr>
          <a:xfrm>
            <a:off x="7022592" y="2377440"/>
            <a:ext cx="841248" cy="841248"/>
          </a:xfrm>
          <a:prstGeom prst="ellipse">
            <a:avLst/>
          </a:prstGeom>
          <a:solidFill>
            <a:srgbClr val="11A1E0"/>
          </a:solidFill>
          <a:ln w="15240">
            <a:solidFill>
              <a:srgbClr val="FFFFF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300" b="1" noProof="0" dirty="0">
                <a:solidFill>
                  <a:srgbClr val="FFFFFF"/>
                </a:solidFill>
                <a:latin typeface="Calibri"/>
              </a:rPr>
              <a:t>HOW</a:t>
            </a:r>
          </a:p>
        </p:txBody>
      </p:sp>
      <p:sp>
        <p:nvSpPr>
          <p:cNvPr id="22" name="TextBox 21"/>
          <p:cNvSpPr txBox="1"/>
          <p:nvPr/>
        </p:nvSpPr>
        <p:spPr>
          <a:xfrm>
            <a:off x="6821424" y="3355848"/>
            <a:ext cx="1243584" cy="461665"/>
          </a:xfrm>
          <a:prstGeom prst="rect">
            <a:avLst/>
          </a:prstGeom>
          <a:noFill/>
        </p:spPr>
        <p:txBody>
          <a:bodyPr wrap="square" lIns="0" tIns="0" rIns="0" bIns="0" anchor="t">
            <a:spAutoFit/>
          </a:bodyPr>
          <a:lstStyle/>
          <a:p>
            <a:pPr algn="ctr"/>
            <a:r>
              <a:rPr lang="en-GB" sz="1500" b="1" noProof="0" dirty="0">
                <a:solidFill>
                  <a:srgbClr val="1B1B1B"/>
                </a:solidFill>
                <a:latin typeface="Calibri"/>
              </a:rPr>
              <a:t>Success
Measures</a:t>
            </a:r>
          </a:p>
        </p:txBody>
      </p:sp>
      <p:sp>
        <p:nvSpPr>
          <p:cNvPr id="23" name="Rectangle 22"/>
          <p:cNvSpPr/>
          <p:nvPr/>
        </p:nvSpPr>
        <p:spPr>
          <a:xfrm>
            <a:off x="822960" y="4828032"/>
            <a:ext cx="7360920" cy="640080"/>
          </a:xfrm>
          <a:prstGeom prst="rect">
            <a:avLst/>
          </a:prstGeom>
          <a:solidFill>
            <a:srgbClr val="082143"/>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1800" b="1" noProof="0" dirty="0">
                <a:solidFill>
                  <a:srgbClr val="FFFFFF"/>
                </a:solidFill>
                <a:latin typeface="Calibri"/>
              </a:rPr>
              <a:t>Goal: milestones + targets + evidence of impact</a:t>
            </a:r>
          </a:p>
        </p:txBody>
      </p:sp>
      <p:sp>
        <p:nvSpPr>
          <p:cNvPr id="24" name="Rectangle 23"/>
          <p:cNvSpPr/>
          <p:nvPr/>
        </p:nvSpPr>
        <p:spPr>
          <a:xfrm>
            <a:off x="822960" y="5468112"/>
            <a:ext cx="7360920" cy="54864"/>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5" name="TextBox 24"/>
          <p:cNvSpPr txBox="1"/>
          <p:nvPr/>
        </p:nvSpPr>
        <p:spPr>
          <a:xfrm>
            <a:off x="1143000" y="5833872"/>
            <a:ext cx="6812280" cy="292608"/>
          </a:xfrm>
          <a:prstGeom prst="rect">
            <a:avLst/>
          </a:prstGeom>
          <a:noFill/>
        </p:spPr>
        <p:txBody>
          <a:bodyPr wrap="square" lIns="0" tIns="0" rIns="0" bIns="0" anchor="t">
            <a:spAutoFit/>
          </a:bodyPr>
          <a:lstStyle/>
          <a:p>
            <a:pPr algn="ctr"/>
            <a:r>
              <a:rPr lang="en-GB" sz="1400" b="0" noProof="0" dirty="0">
                <a:solidFill>
                  <a:srgbClr val="536578"/>
                </a:solidFill>
                <a:latin typeface="Calibri"/>
              </a:rPr>
              <a:t>Regular progress reviews turn plans into measurable improvement.</a:t>
            </a:r>
          </a:p>
        </p:txBody>
      </p:sp>
    </p:spTree>
    <p:extLst>
      <p:ext uri="{BB962C8B-B14F-4D97-AF65-F5344CB8AC3E}">
        <p14:creationId xmlns:p14="http://schemas.microsoft.com/office/powerpoint/2010/main" val="7641722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91440"/>
            <a:ext cx="9144000" cy="1828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755576" y="1268760"/>
            <a:ext cx="6309360" cy="438912"/>
          </a:xfrm>
          <a:prstGeom prst="rect">
            <a:avLst/>
          </a:prstGeom>
          <a:noFill/>
        </p:spPr>
        <p:txBody>
          <a:bodyPr wrap="square" lIns="0" tIns="0" rIns="0" bIns="0" anchor="t">
            <a:spAutoFit/>
          </a:bodyPr>
          <a:lstStyle/>
          <a:p>
            <a:pPr algn="l"/>
            <a:r>
              <a:rPr lang="en-GB" sz="2800" b="1" noProof="0" dirty="0">
                <a:solidFill>
                  <a:srgbClr val="082143"/>
                </a:solidFill>
                <a:latin typeface="Calibri"/>
              </a:rPr>
              <a:t>Activities &amp; Workbook</a:t>
            </a:r>
          </a:p>
        </p:txBody>
      </p:sp>
      <p:sp>
        <p:nvSpPr>
          <p:cNvPr id="6" name="TextBox 5"/>
          <p:cNvSpPr txBox="1"/>
          <p:nvPr/>
        </p:nvSpPr>
        <p:spPr>
          <a:xfrm>
            <a:off x="773864" y="1698528"/>
            <a:ext cx="6309360" cy="320040"/>
          </a:xfrm>
          <a:prstGeom prst="rect">
            <a:avLst/>
          </a:prstGeom>
          <a:noFill/>
        </p:spPr>
        <p:txBody>
          <a:bodyPr wrap="square" lIns="0" tIns="0" rIns="0" bIns="0" anchor="t">
            <a:spAutoFit/>
          </a:bodyPr>
          <a:lstStyle/>
          <a:p>
            <a:pPr algn="l"/>
            <a:r>
              <a:rPr lang="en-GB" sz="1500" b="0" noProof="0" dirty="0">
                <a:solidFill>
                  <a:srgbClr val="536578"/>
                </a:solidFill>
                <a:latin typeface="Calibri"/>
              </a:rPr>
              <a:t>Apply the learning together, then capture reflections and next steps.</a:t>
            </a:r>
          </a:p>
        </p:txBody>
      </p:sp>
      <p:sp>
        <p:nvSpPr>
          <p:cNvPr id="7" name="Rectangle 6"/>
          <p:cNvSpPr/>
          <p:nvPr/>
        </p:nvSpPr>
        <p:spPr>
          <a:xfrm>
            <a:off x="773864" y="2137440"/>
            <a:ext cx="1783080" cy="41148"/>
          </a:xfrm>
          <a:prstGeom prst="rect">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Oval 7"/>
          <p:cNvSpPr/>
          <p:nvPr/>
        </p:nvSpPr>
        <p:spPr>
          <a:xfrm>
            <a:off x="1212776" y="2548920"/>
            <a:ext cx="1874519" cy="1874519"/>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9" name="Picture 8" descr="activities_icon_transparent.png"/>
          <p:cNvPicPr>
            <a:picLocks noChangeAspect="1"/>
          </p:cNvPicPr>
          <p:nvPr/>
        </p:nvPicPr>
        <p:blipFill>
          <a:blip r:embed="rId3"/>
          <a:stretch>
            <a:fillRect/>
          </a:stretch>
        </p:blipFill>
        <p:spPr>
          <a:xfrm>
            <a:off x="1441376" y="2795258"/>
            <a:ext cx="1417320" cy="1317835"/>
          </a:xfrm>
          <a:prstGeom prst="rect">
            <a:avLst/>
          </a:prstGeom>
        </p:spPr>
      </p:pic>
      <p:sp>
        <p:nvSpPr>
          <p:cNvPr id="10" name="TextBox 9"/>
          <p:cNvSpPr txBox="1"/>
          <p:nvPr/>
        </p:nvSpPr>
        <p:spPr>
          <a:xfrm>
            <a:off x="773864" y="4743480"/>
            <a:ext cx="2743200" cy="365760"/>
          </a:xfrm>
          <a:prstGeom prst="rect">
            <a:avLst/>
          </a:prstGeom>
          <a:noFill/>
        </p:spPr>
        <p:txBody>
          <a:bodyPr wrap="square" lIns="0" tIns="0" rIns="0" bIns="0" anchor="t">
            <a:spAutoFit/>
          </a:bodyPr>
          <a:lstStyle/>
          <a:p>
            <a:pPr algn="ctr"/>
            <a:r>
              <a:rPr lang="en-GB" sz="2500" b="1" noProof="0" dirty="0">
                <a:solidFill>
                  <a:srgbClr val="1B1B1B"/>
                </a:solidFill>
                <a:latin typeface="Calibri"/>
              </a:rPr>
              <a:t>ACTIVITIES</a:t>
            </a:r>
          </a:p>
        </p:txBody>
      </p:sp>
      <p:sp>
        <p:nvSpPr>
          <p:cNvPr id="11" name="TextBox 10"/>
          <p:cNvSpPr txBox="1"/>
          <p:nvPr/>
        </p:nvSpPr>
        <p:spPr>
          <a:xfrm>
            <a:off x="773864" y="5154960"/>
            <a:ext cx="2743200" cy="292608"/>
          </a:xfrm>
          <a:prstGeom prst="rect">
            <a:avLst/>
          </a:prstGeom>
          <a:noFill/>
        </p:spPr>
        <p:txBody>
          <a:bodyPr wrap="square" lIns="0" tIns="0" rIns="0" bIns="0" anchor="t">
            <a:spAutoFit/>
          </a:bodyPr>
          <a:lstStyle/>
          <a:p>
            <a:pPr algn="ctr"/>
            <a:r>
              <a:rPr lang="en-GB" sz="1500" b="1" noProof="0" dirty="0">
                <a:solidFill>
                  <a:srgbClr val="134A86"/>
                </a:solidFill>
                <a:latin typeface="Calibri"/>
              </a:rPr>
              <a:t>Discuss, practise, apply</a:t>
            </a:r>
          </a:p>
        </p:txBody>
      </p:sp>
      <p:sp>
        <p:nvSpPr>
          <p:cNvPr id="12" name="Oval 11"/>
          <p:cNvSpPr/>
          <p:nvPr/>
        </p:nvSpPr>
        <p:spPr>
          <a:xfrm>
            <a:off x="6150536" y="2548920"/>
            <a:ext cx="1874519" cy="1874519"/>
          </a:xfrm>
          <a:prstGeom prst="ellipse">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13" name="Picture 12" descr="workbook_icon_transparent.png"/>
          <p:cNvPicPr>
            <a:picLocks noChangeAspect="1"/>
          </p:cNvPicPr>
          <p:nvPr/>
        </p:nvPicPr>
        <p:blipFill>
          <a:blip r:embed="rId4"/>
          <a:stretch>
            <a:fillRect/>
          </a:stretch>
        </p:blipFill>
        <p:spPr>
          <a:xfrm>
            <a:off x="6360848" y="2967304"/>
            <a:ext cx="1463040" cy="955454"/>
          </a:xfrm>
          <a:prstGeom prst="rect">
            <a:avLst/>
          </a:prstGeom>
        </p:spPr>
      </p:pic>
      <p:sp>
        <p:nvSpPr>
          <p:cNvPr id="14" name="TextBox 13"/>
          <p:cNvSpPr txBox="1"/>
          <p:nvPr/>
        </p:nvSpPr>
        <p:spPr>
          <a:xfrm>
            <a:off x="5711624" y="4743480"/>
            <a:ext cx="2743200" cy="365760"/>
          </a:xfrm>
          <a:prstGeom prst="rect">
            <a:avLst/>
          </a:prstGeom>
          <a:noFill/>
        </p:spPr>
        <p:txBody>
          <a:bodyPr wrap="square" lIns="0" tIns="0" rIns="0" bIns="0" anchor="t">
            <a:spAutoFit/>
          </a:bodyPr>
          <a:lstStyle/>
          <a:p>
            <a:pPr algn="ctr"/>
            <a:r>
              <a:rPr lang="en-GB" sz="2500" b="1" noProof="0" dirty="0">
                <a:solidFill>
                  <a:srgbClr val="1B1B1B"/>
                </a:solidFill>
                <a:latin typeface="Calibri"/>
              </a:rPr>
              <a:t>WORKBOOK</a:t>
            </a:r>
          </a:p>
        </p:txBody>
      </p:sp>
      <p:sp>
        <p:nvSpPr>
          <p:cNvPr id="15" name="TextBox 14"/>
          <p:cNvSpPr txBox="1"/>
          <p:nvPr/>
        </p:nvSpPr>
        <p:spPr>
          <a:xfrm>
            <a:off x="5711624" y="5154960"/>
            <a:ext cx="2743200" cy="292608"/>
          </a:xfrm>
          <a:prstGeom prst="rect">
            <a:avLst/>
          </a:prstGeom>
          <a:noFill/>
        </p:spPr>
        <p:txBody>
          <a:bodyPr wrap="square" lIns="0" tIns="0" rIns="0" bIns="0" anchor="t">
            <a:spAutoFit/>
          </a:bodyPr>
          <a:lstStyle/>
          <a:p>
            <a:pPr algn="ctr"/>
            <a:r>
              <a:rPr lang="en-GB" sz="1500" b="1" noProof="0" dirty="0">
                <a:solidFill>
                  <a:srgbClr val="134A86"/>
                </a:solidFill>
                <a:latin typeface="Calibri"/>
              </a:rPr>
              <a:t>Reflect, record, plan</a:t>
            </a:r>
          </a:p>
        </p:txBody>
      </p:sp>
      <p:sp>
        <p:nvSpPr>
          <p:cNvPr id="16" name="Rectangle 15"/>
          <p:cNvSpPr/>
          <p:nvPr/>
        </p:nvSpPr>
        <p:spPr>
          <a:xfrm>
            <a:off x="3517064" y="3445032"/>
            <a:ext cx="841248"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 name="Rectangle 16"/>
          <p:cNvSpPr/>
          <p:nvPr/>
        </p:nvSpPr>
        <p:spPr>
          <a:xfrm>
            <a:off x="4998392" y="3445032"/>
            <a:ext cx="841248" cy="32004"/>
          </a:xfrm>
          <a:prstGeom prst="rect">
            <a:avLst/>
          </a:prstGeom>
          <a:solidFill>
            <a:srgbClr val="C8E3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 name="Oval 17"/>
          <p:cNvSpPr/>
          <p:nvPr/>
        </p:nvSpPr>
        <p:spPr>
          <a:xfrm>
            <a:off x="4413176" y="3189000"/>
            <a:ext cx="530352" cy="530352"/>
          </a:xfrm>
          <a:prstGeom prst="ellipse">
            <a:avLst/>
          </a:prstGeom>
          <a:solidFill>
            <a:srgbClr val="11A1E0"/>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en-GB" sz="2400" b="1" noProof="0" dirty="0">
                <a:solidFill>
                  <a:srgbClr val="FFFFFF"/>
                </a:solidFill>
                <a:latin typeface="Calibri"/>
              </a:rPr>
              <a:t>&amp;</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23528" y="877862"/>
            <a:ext cx="7415213" cy="535531"/>
          </a:xfrm>
        </p:spPr>
        <p:txBody>
          <a:bodyPr/>
          <a:lstStyle/>
          <a:p>
            <a:r>
              <a:rPr lang="en-GB" sz="3200" b="1" noProof="0" dirty="0">
                <a:solidFill>
                  <a:schemeClr val="accent5">
                    <a:lumMod val="50000"/>
                  </a:schemeClr>
                </a:solidFill>
                <a:latin typeface="+mn-lt"/>
                <a:ea typeface="ＭＳ Ｐゴシック" pitchFamily="34" charset="-128"/>
              </a:rPr>
              <a:t>New </a:t>
            </a:r>
            <a:r>
              <a:rPr lang="en-GB" sz="3200" b="1" noProof="0" dirty="0">
                <a:solidFill>
                  <a:schemeClr val="tx2">
                    <a:lumMod val="90000"/>
                    <a:lumOff val="10000"/>
                  </a:schemeClr>
                </a:solidFill>
                <a:latin typeface="+mn-lt"/>
                <a:ea typeface="ＭＳ Ｐゴシック" pitchFamily="34" charset="-128"/>
              </a:rPr>
              <a:t>Resources</a:t>
            </a:r>
            <a:r>
              <a:rPr lang="en-GB" sz="3200" b="1" noProof="0" dirty="0">
                <a:solidFill>
                  <a:schemeClr val="accent5">
                    <a:lumMod val="50000"/>
                  </a:schemeClr>
                </a:solidFill>
                <a:latin typeface="+mn-lt"/>
                <a:ea typeface="ＭＳ Ｐゴシック" pitchFamily="34" charset="-128"/>
              </a:rPr>
              <a:t> for Managers</a:t>
            </a:r>
            <a:endParaRPr lang="en-GB" sz="3200" noProof="0" dirty="0">
              <a:latin typeface="+mn-lt"/>
            </a:endParaRPr>
          </a:p>
        </p:txBody>
      </p:sp>
      <p:sp>
        <p:nvSpPr>
          <p:cNvPr id="5" name="Content Placeholder 2"/>
          <p:cNvSpPr txBox="1">
            <a:spLocks/>
          </p:cNvSpPr>
          <p:nvPr/>
        </p:nvSpPr>
        <p:spPr>
          <a:xfrm>
            <a:off x="971600" y="1628800"/>
            <a:ext cx="7886700" cy="4351338"/>
          </a:xfr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2400" noProof="0" dirty="0">
                <a:hlinkClick r:id="rId3"/>
              </a:rPr>
              <a:t>People Management Guide</a:t>
            </a:r>
            <a:br>
              <a:rPr lang="en-GB" sz="1800" noProof="0" dirty="0"/>
            </a:br>
            <a:endParaRPr lang="en-GB" sz="1800" noProof="0" dirty="0"/>
          </a:p>
          <a:p>
            <a:pPr marL="0" indent="0">
              <a:lnSpc>
                <a:spcPct val="100000"/>
              </a:lnSpc>
              <a:spcBef>
                <a:spcPts val="0"/>
              </a:spcBef>
              <a:buFont typeface="Arial" panose="020B0604020202020204" pitchFamily="34" charset="0"/>
              <a:buNone/>
            </a:pPr>
            <a:r>
              <a:rPr lang="en-GB" sz="1800" noProof="0" dirty="0"/>
              <a:t>Being a Manager of People in NHSGGC – Responsibilities and Guidance</a:t>
            </a:r>
          </a:p>
          <a:p>
            <a:pPr marL="800100" lvl="1" indent="-342900">
              <a:lnSpc>
                <a:spcPct val="100000"/>
              </a:lnSpc>
              <a:buFont typeface="+mj-lt"/>
              <a:buAutoNum type="arabicPeriod"/>
            </a:pPr>
            <a:r>
              <a:rPr lang="en-GB" noProof="0" dirty="0">
                <a:solidFill>
                  <a:schemeClr val="accent5">
                    <a:lumMod val="50000"/>
                  </a:schemeClr>
                </a:solidFill>
              </a:rPr>
              <a:t>Staff Health, Safety and Wellbeing (</a:t>
            </a:r>
            <a:r>
              <a:rPr lang="en-GB" noProof="0" dirty="0" err="1">
                <a:solidFill>
                  <a:schemeClr val="accent5">
                    <a:lumMod val="50000"/>
                  </a:schemeClr>
                </a:solidFill>
              </a:rPr>
              <a:t>ShaW</a:t>
            </a:r>
            <a:r>
              <a:rPr lang="en-GB" noProof="0" dirty="0">
                <a:solidFill>
                  <a:schemeClr val="accent5">
                    <a:lumMod val="50000"/>
                  </a:schemeClr>
                </a:solidFill>
              </a:rPr>
              <a:t>)</a:t>
            </a:r>
          </a:p>
          <a:p>
            <a:pPr marL="800100" lvl="1" indent="-342900">
              <a:lnSpc>
                <a:spcPct val="100000"/>
              </a:lnSpc>
              <a:buFont typeface="+mj-lt"/>
              <a:buAutoNum type="arabicPeriod"/>
            </a:pPr>
            <a:r>
              <a:rPr lang="en-GB" noProof="0" dirty="0">
                <a:solidFill>
                  <a:schemeClr val="accent5">
                    <a:lumMod val="50000"/>
                  </a:schemeClr>
                </a:solidFill>
              </a:rPr>
              <a:t>Staff Engagement</a:t>
            </a:r>
          </a:p>
          <a:p>
            <a:pPr marL="800100" lvl="1" indent="-342900">
              <a:lnSpc>
                <a:spcPct val="100000"/>
              </a:lnSpc>
              <a:buFont typeface="+mj-lt"/>
              <a:buAutoNum type="arabicPeriod"/>
            </a:pPr>
            <a:r>
              <a:rPr lang="en-GB" noProof="0" dirty="0">
                <a:solidFill>
                  <a:schemeClr val="accent5">
                    <a:lumMod val="50000"/>
                  </a:schemeClr>
                </a:solidFill>
              </a:rPr>
              <a:t>Individual PDP&amp;R</a:t>
            </a:r>
          </a:p>
          <a:p>
            <a:pPr marL="800100" lvl="1" indent="-342900">
              <a:lnSpc>
                <a:spcPct val="100000"/>
              </a:lnSpc>
              <a:buFont typeface="+mj-lt"/>
              <a:buAutoNum type="arabicPeriod"/>
            </a:pPr>
            <a:r>
              <a:rPr lang="en-GB" noProof="0" dirty="0">
                <a:solidFill>
                  <a:schemeClr val="accent5">
                    <a:lumMod val="50000"/>
                  </a:schemeClr>
                </a:solidFill>
              </a:rPr>
              <a:t>Service Performance, Team Meetings and Communications</a:t>
            </a:r>
          </a:p>
          <a:p>
            <a:pPr marL="800100" lvl="1" indent="-342900">
              <a:lnSpc>
                <a:spcPct val="100000"/>
              </a:lnSpc>
              <a:buFont typeface="+mj-lt"/>
              <a:buAutoNum type="arabicPeriod"/>
            </a:pPr>
            <a:r>
              <a:rPr lang="en-GB" noProof="0" dirty="0">
                <a:solidFill>
                  <a:schemeClr val="accent5">
                    <a:lumMod val="50000"/>
                  </a:schemeClr>
                </a:solidFill>
              </a:rPr>
              <a:t>Team Development and i-Matter</a:t>
            </a:r>
          </a:p>
          <a:p>
            <a:pPr marL="800100" lvl="1" indent="-342900">
              <a:lnSpc>
                <a:spcPct val="100000"/>
              </a:lnSpc>
              <a:buFont typeface="+mj-lt"/>
              <a:buAutoNum type="arabicPeriod"/>
            </a:pPr>
            <a:r>
              <a:rPr lang="en-GB" noProof="0" dirty="0">
                <a:solidFill>
                  <a:schemeClr val="accent5">
                    <a:lumMod val="50000"/>
                  </a:schemeClr>
                </a:solidFill>
              </a:rPr>
              <a:t>General HR Policy Awareness and Application</a:t>
            </a:r>
          </a:p>
          <a:p>
            <a:pPr marL="800100" lvl="1" indent="-342900">
              <a:lnSpc>
                <a:spcPct val="100000"/>
              </a:lnSpc>
              <a:buFont typeface="+mj-lt"/>
              <a:buAutoNum type="arabicPeriod"/>
            </a:pPr>
            <a:r>
              <a:rPr lang="en-GB" noProof="0" dirty="0">
                <a:solidFill>
                  <a:schemeClr val="accent5">
                    <a:lumMod val="50000"/>
                  </a:schemeClr>
                </a:solidFill>
              </a:rPr>
              <a:t>Equalities</a:t>
            </a:r>
          </a:p>
          <a:p>
            <a:pPr marL="800100" lvl="1" indent="-342900">
              <a:lnSpc>
                <a:spcPct val="100000"/>
              </a:lnSpc>
              <a:buFont typeface="+mj-lt"/>
              <a:buAutoNum type="arabicPeriod"/>
            </a:pPr>
            <a:r>
              <a:rPr lang="en-GB" noProof="0" dirty="0">
                <a:solidFill>
                  <a:schemeClr val="accent5">
                    <a:lumMod val="50000"/>
                  </a:schemeClr>
                </a:solidFill>
              </a:rPr>
              <a:t>Partnership Working and Managing Change</a:t>
            </a:r>
          </a:p>
          <a:p>
            <a:pPr marL="800100" lvl="1" indent="-342900">
              <a:lnSpc>
                <a:spcPct val="100000"/>
              </a:lnSpc>
              <a:buFont typeface="+mj-lt"/>
              <a:buAutoNum type="arabicPeriod"/>
            </a:pPr>
            <a:r>
              <a:rPr lang="en-GB" noProof="0" dirty="0">
                <a:solidFill>
                  <a:schemeClr val="accent5">
                    <a:lumMod val="50000"/>
                  </a:schemeClr>
                </a:solidFill>
              </a:rPr>
              <a:t>Attendance Management and SSTS</a:t>
            </a:r>
          </a:p>
          <a:p>
            <a:pPr marL="800100" lvl="1" indent="-342900">
              <a:lnSpc>
                <a:spcPct val="100000"/>
              </a:lnSpc>
              <a:buFont typeface="+mj-lt"/>
              <a:buAutoNum type="arabicPeriod"/>
            </a:pPr>
            <a:r>
              <a:rPr lang="en-GB" noProof="0" dirty="0">
                <a:solidFill>
                  <a:schemeClr val="accent5">
                    <a:lumMod val="50000"/>
                  </a:schemeClr>
                </a:solidFill>
              </a:rPr>
              <a:t>Recruitment and Retention</a:t>
            </a:r>
          </a:p>
          <a:p>
            <a:pPr marL="800100" lvl="1" indent="-342900">
              <a:lnSpc>
                <a:spcPct val="100000"/>
              </a:lnSpc>
              <a:buFont typeface="+mj-lt"/>
              <a:buAutoNum type="arabicPeriod"/>
            </a:pPr>
            <a:r>
              <a:rPr lang="en-GB" noProof="0" dirty="0">
                <a:solidFill>
                  <a:schemeClr val="accent5">
                    <a:lumMod val="50000"/>
                  </a:schemeClr>
                </a:solidFill>
              </a:rPr>
              <a:t>Leadership Skills</a:t>
            </a:r>
          </a:p>
          <a:p>
            <a:pPr marL="0" indent="0">
              <a:lnSpc>
                <a:spcPct val="100000"/>
              </a:lnSpc>
              <a:spcBef>
                <a:spcPts val="0"/>
              </a:spcBef>
              <a:buFont typeface="Arial" panose="020B0604020202020204" pitchFamily="34" charset="0"/>
              <a:buNone/>
            </a:pPr>
            <a:endParaRPr lang="en-GB" sz="1800" noProof="0" dirty="0">
              <a:solidFill>
                <a:schemeClr val="accent5">
                  <a:lumMod val="50000"/>
                </a:schemeClr>
              </a:solidFill>
              <a:ea typeface="ＭＳ Ｐゴシック" pitchFamily="34" charset="-128"/>
            </a:endParaRPr>
          </a:p>
          <a:p>
            <a:pPr marL="0" indent="0">
              <a:lnSpc>
                <a:spcPct val="100000"/>
              </a:lnSpc>
              <a:spcBef>
                <a:spcPts val="0"/>
              </a:spcBef>
              <a:buFont typeface="Arial" panose="020B0604020202020204" pitchFamily="34" charset="0"/>
              <a:buNone/>
            </a:pPr>
            <a:endParaRPr lang="en-GB" sz="1800" noProof="0" dirty="0">
              <a:solidFill>
                <a:schemeClr val="accent5">
                  <a:lumMod val="50000"/>
                </a:schemeClr>
              </a:solidFill>
              <a:ea typeface="ＭＳ Ｐゴシック" pitchFamily="34" charset="-128"/>
            </a:endParaRPr>
          </a:p>
        </p:txBody>
      </p:sp>
    </p:spTree>
    <p:extLst>
      <p:ext uri="{BB962C8B-B14F-4D97-AF65-F5344CB8AC3E}">
        <p14:creationId xmlns:p14="http://schemas.microsoft.com/office/powerpoint/2010/main" val="403058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1"/>
          </p:nvPr>
        </p:nvSpPr>
        <p:spPr>
          <a:xfrm>
            <a:off x="-139133" y="2276872"/>
            <a:ext cx="9283133" cy="4472219"/>
          </a:xfrm>
        </p:spPr>
        <p:txBody>
          <a:bodyPr>
            <a:normAutofit/>
          </a:bodyPr>
          <a:lstStyle/>
          <a:p>
            <a:pPr marL="0" indent="0" algn="ctr">
              <a:spcBef>
                <a:spcPts val="0"/>
              </a:spcBef>
              <a:buNone/>
            </a:pPr>
            <a:r>
              <a:rPr lang="en-GB" sz="2400" noProof="0" dirty="0">
                <a:solidFill>
                  <a:schemeClr val="tx2">
                    <a:lumMod val="90000"/>
                    <a:lumOff val="10000"/>
                  </a:schemeClr>
                </a:solidFill>
                <a:hlinkClick r:id="rId3">
                  <a:extLst>
                    <a:ext uri="{A12FA001-AC4F-418D-AE19-62706E023703}">
                      <ahyp:hlinkClr xmlns:ahyp="http://schemas.microsoft.com/office/drawing/2018/hyperlinkcolor" val="tx"/>
                    </a:ext>
                  </a:extLst>
                </a:hlinkClick>
              </a:rPr>
              <a:t>New Induction Pathway for New People Managers and Supervisors</a:t>
            </a:r>
            <a:endParaRPr lang="en-GB" sz="2400" noProof="0" dirty="0">
              <a:solidFill>
                <a:schemeClr val="tx2">
                  <a:lumMod val="90000"/>
                  <a:lumOff val="10000"/>
                </a:schemeClr>
              </a:solidFill>
            </a:endParaRPr>
          </a:p>
          <a:p>
            <a:pPr marL="0" indent="0">
              <a:spcBef>
                <a:spcPts val="0"/>
              </a:spcBef>
              <a:buNone/>
            </a:pPr>
            <a:endParaRPr lang="en-GB" sz="2400" noProof="0" dirty="0">
              <a:solidFill>
                <a:schemeClr val="tx2">
                  <a:lumMod val="90000"/>
                  <a:lumOff val="10000"/>
                </a:schemeClr>
              </a:solidFill>
            </a:endParaRPr>
          </a:p>
          <a:p>
            <a:pPr marL="914400" lvl="1" indent="-457200">
              <a:buFont typeface="+mj-lt"/>
              <a:buAutoNum type="arabicPeriod"/>
            </a:pPr>
            <a:r>
              <a:rPr lang="en-GB" sz="2400" noProof="0" dirty="0">
                <a:solidFill>
                  <a:schemeClr val="tx2">
                    <a:lumMod val="90000"/>
                    <a:lumOff val="10000"/>
                  </a:schemeClr>
                </a:solidFill>
              </a:rPr>
              <a:t>People Management Guide</a:t>
            </a:r>
          </a:p>
          <a:p>
            <a:pPr marL="914400" lvl="1" indent="-457200">
              <a:buFont typeface="+mj-lt"/>
              <a:buAutoNum type="arabicPeriod"/>
            </a:pPr>
            <a:r>
              <a:rPr lang="en-GB" sz="2400" noProof="0" dirty="0">
                <a:solidFill>
                  <a:schemeClr val="tx2">
                    <a:lumMod val="90000"/>
                    <a:lumOff val="10000"/>
                  </a:schemeClr>
                </a:solidFill>
              </a:rPr>
              <a:t>Equality Law: A Manager’s Guide to Getting it Right in NHSGGC</a:t>
            </a:r>
          </a:p>
          <a:p>
            <a:pPr marL="914400" lvl="1" indent="-457200">
              <a:buFont typeface="+mj-lt"/>
              <a:buAutoNum type="arabicPeriod"/>
            </a:pPr>
            <a:r>
              <a:rPr lang="en-GB" sz="2400" noProof="0" dirty="0">
                <a:solidFill>
                  <a:schemeClr val="tx2">
                    <a:lumMod val="90000"/>
                    <a:lumOff val="10000"/>
                  </a:schemeClr>
                </a:solidFill>
              </a:rPr>
              <a:t>People Manager Self-Assessment Questionnaire</a:t>
            </a:r>
          </a:p>
          <a:p>
            <a:pPr marL="914400" lvl="1" indent="-457200">
              <a:buFont typeface="+mj-lt"/>
              <a:buAutoNum type="arabicPeriod"/>
            </a:pPr>
            <a:r>
              <a:rPr lang="en-GB" sz="2400" noProof="0" dirty="0">
                <a:solidFill>
                  <a:schemeClr val="tx2">
                    <a:lumMod val="90000"/>
                    <a:lumOff val="10000"/>
                  </a:schemeClr>
                </a:solidFill>
              </a:rPr>
              <a:t>Systems and Processes</a:t>
            </a:r>
          </a:p>
          <a:p>
            <a:pPr marL="0" indent="0">
              <a:spcBef>
                <a:spcPts val="0"/>
              </a:spcBef>
              <a:buNone/>
            </a:pPr>
            <a:endParaRPr lang="en-GB" sz="2400" noProof="0" dirty="0">
              <a:solidFill>
                <a:schemeClr val="tx2">
                  <a:lumMod val="90000"/>
                  <a:lumOff val="10000"/>
                </a:schemeClr>
              </a:solidFill>
            </a:endParaRPr>
          </a:p>
        </p:txBody>
      </p:sp>
      <p:sp>
        <p:nvSpPr>
          <p:cNvPr id="2" name="Title 1"/>
          <p:cNvSpPr>
            <a:spLocks noGrp="1"/>
          </p:cNvSpPr>
          <p:nvPr>
            <p:ph type="title"/>
          </p:nvPr>
        </p:nvSpPr>
        <p:spPr>
          <a:xfrm>
            <a:off x="395536" y="1124744"/>
            <a:ext cx="7794802" cy="675672"/>
          </a:xfrm>
        </p:spPr>
        <p:txBody>
          <a:bodyPr anchor="ctr">
            <a:normAutofit/>
          </a:bodyPr>
          <a:lstStyle/>
          <a:p>
            <a:r>
              <a:rPr lang="en-GB" sz="3600" b="1" noProof="0" dirty="0"/>
              <a:t>New Resources for Managers</a:t>
            </a:r>
            <a:endParaRPr lang="en-GB" sz="3600" noProof="0" dirty="0"/>
          </a:p>
        </p:txBody>
      </p:sp>
      <p:pic>
        <p:nvPicPr>
          <p:cNvPr id="19" name="Picture 18" descr="Cartoon of a manager reviewing guidebooks, a checklist, and a laptop as learning resources"/>
          <p:cNvPicPr>
            <a:picLocks noChangeAspect="1"/>
          </p:cNvPicPr>
          <p:nvPr/>
        </p:nvPicPr>
        <p:blipFill>
          <a:blip r:embed="rId4"/>
          <a:srcRect l="2070" r="2070"/>
          <a:stretch>
            <a:fillRect/>
          </a:stretch>
        </p:blipFill>
        <p:spPr>
          <a:xfrm>
            <a:off x="5715000" y="4315968"/>
            <a:ext cx="2834640" cy="1874519"/>
          </a:xfrm>
          <a:prstGeom prst="rect">
            <a:avLst/>
          </a:prstGeom>
        </p:spPr>
      </p:pic>
    </p:spTree>
    <p:extLst>
      <p:ext uri="{BB962C8B-B14F-4D97-AF65-F5344CB8AC3E}">
        <p14:creationId xmlns:p14="http://schemas.microsoft.com/office/powerpoint/2010/main" val="31255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orporate Presentation Temp">
  <a:themeElements>
    <a:clrScheme name="Custom 10">
      <a:dk1>
        <a:srgbClr val="1B1B1B"/>
      </a:dk1>
      <a:lt1>
        <a:srgbClr val="FFFFFE"/>
      </a:lt1>
      <a:dk2>
        <a:srgbClr val="082143"/>
      </a:dk2>
      <a:lt2>
        <a:srgbClr val="FFFFFE"/>
      </a:lt2>
      <a:accent1>
        <a:srgbClr val="134A86"/>
      </a:accent1>
      <a:accent2>
        <a:srgbClr val="11A1E0"/>
      </a:accent2>
      <a:accent3>
        <a:srgbClr val="6CC8F4"/>
      </a:accent3>
      <a:accent4>
        <a:srgbClr val="C8E3F7"/>
      </a:accent4>
      <a:accent5>
        <a:srgbClr val="082143"/>
      </a:accent5>
      <a:accent6>
        <a:srgbClr val="C9E4F7"/>
      </a:accent6>
      <a:hlink>
        <a:srgbClr val="144A87"/>
      </a:hlink>
      <a:folHlink>
        <a:srgbClr val="13A0E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3400" dirty="0">
            <a:solidFill>
              <a:schemeClr val="bg1"/>
            </a:solidFill>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 HR</Template>
  <TotalTime>36345</TotalTime>
  <Words>4867</Words>
  <Application>Microsoft Office PowerPoint</Application>
  <PresentationFormat>On-screen Show (4:3)</PresentationFormat>
  <Paragraphs>1273</Paragraphs>
  <Slides>131</Slides>
  <Notes>129</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131</vt:i4>
      </vt:variant>
    </vt:vector>
  </HeadingPairs>
  <TitlesOfParts>
    <vt:vector size="147" baseType="lpstr">
      <vt:lpstr>ＭＳ Ｐゴシック</vt:lpstr>
      <vt:lpstr>Aptos</vt:lpstr>
      <vt:lpstr>Aptos Display</vt:lpstr>
      <vt:lpstr>Arial</vt:lpstr>
      <vt:lpstr>Calibri</vt:lpstr>
      <vt:lpstr>Cambria</vt:lpstr>
      <vt:lpstr>Comic Sans MS</vt:lpstr>
      <vt:lpstr>Courier New</vt:lpstr>
      <vt:lpstr>Symbol</vt:lpstr>
      <vt:lpstr>System Font Regular</vt:lpstr>
      <vt:lpstr>Tahoma</vt:lpstr>
      <vt:lpstr>Times New Roman</vt:lpstr>
      <vt:lpstr>Verdana</vt:lpstr>
      <vt:lpstr>Wingdings</vt:lpstr>
      <vt:lpstr>Wingdings 2</vt:lpstr>
      <vt:lpstr>Corporate Presentation Temp</vt:lpstr>
      <vt:lpstr>PowerPoint Presentation</vt:lpstr>
      <vt:lpstr>PowerPoint Presentation</vt:lpstr>
      <vt:lpstr>Link to KSF</vt:lpstr>
      <vt:lpstr>Your Objectives</vt:lpstr>
      <vt:lpstr>PowerPoint Presentation</vt:lpstr>
      <vt:lpstr>Essential Skills for Managers</vt:lpstr>
      <vt:lpstr>Learning Outcomes</vt:lpstr>
      <vt:lpstr>The Communication Cycle</vt:lpstr>
      <vt:lpstr>Barriers to Effective Communication</vt:lpstr>
      <vt:lpstr>PowerPoint Presentation</vt:lpstr>
      <vt:lpstr>Making Communication Accessible for Everyone</vt:lpstr>
      <vt:lpstr>PowerPoint Presentation</vt:lpstr>
      <vt:lpstr>Active listening</vt:lpstr>
      <vt:lpstr>Questioning Techniques</vt:lpstr>
      <vt:lpstr>Non-Verbal Communication</vt:lpstr>
      <vt:lpstr>PowerPoint Presentation</vt:lpstr>
      <vt:lpstr>Activity</vt:lpstr>
      <vt:lpstr>Communication Methods in Workplace</vt:lpstr>
      <vt:lpstr>Communication Methods in Workplace</vt:lpstr>
      <vt:lpstr>PowerPoint Presentation</vt:lpstr>
      <vt:lpstr>Successful Communication</vt:lpstr>
      <vt:lpstr>Role of Line Managers </vt:lpstr>
      <vt:lpstr>Role of Employees</vt:lpstr>
      <vt:lpstr>Influence of Good Communication</vt:lpstr>
      <vt:lpstr>Power of Employee Voice</vt:lpstr>
      <vt:lpstr>PowerPoint Presentation</vt:lpstr>
      <vt:lpstr>PowerPoint Presentation</vt:lpstr>
      <vt:lpstr>PowerPoint Presentation</vt:lpstr>
      <vt:lpstr>PowerPoint Presentation</vt:lpstr>
      <vt:lpstr>Assessing Communications Effectiveness</vt:lpstr>
      <vt:lpstr>Activity</vt:lpstr>
      <vt:lpstr>PowerPoint Presentation</vt:lpstr>
      <vt:lpstr>PowerPoint Presentation</vt:lpstr>
      <vt:lpstr>Staff Health and Wellbeing</vt:lpstr>
      <vt:lpstr>PowerPoint Presentation</vt:lpstr>
      <vt:lpstr>Essential Skills for Managers  Session 2 Organising and Delegating </vt:lpstr>
      <vt:lpstr>Learning Outcomes</vt:lpstr>
      <vt:lpstr>PowerPoint Presentation</vt:lpstr>
      <vt:lpstr>PowerPoint Presentation</vt:lpstr>
      <vt:lpstr>PowerPoint Presentation</vt:lpstr>
      <vt:lpstr>PowerPoint Presentation</vt:lpstr>
      <vt:lpstr>PowerPoint Presentation</vt:lpstr>
      <vt:lpstr>What Kind of Manager Are You?</vt:lpstr>
      <vt:lpstr>Effective Teams</vt:lpstr>
      <vt:lpstr>Managing Former Peers</vt:lpstr>
      <vt:lpstr>PowerPoint Presentation</vt:lpstr>
      <vt:lpstr>Performance Management</vt:lpstr>
      <vt:lpstr>What is Performance Management?</vt:lpstr>
      <vt:lpstr>Performance Management Cycle</vt:lpstr>
      <vt:lpstr>Importance of Performance Management</vt:lpstr>
      <vt:lpstr>Factors Affecting Performance</vt:lpstr>
      <vt:lpstr>Identifying a Performance Issue</vt:lpstr>
      <vt:lpstr>Addressing Performance Issues</vt:lpstr>
      <vt:lpstr>PowerPoint Presentation</vt:lpstr>
      <vt:lpstr>What Effective Performance Management Looks Like</vt:lpstr>
      <vt:lpstr>Team Knowledge and Skills</vt:lpstr>
      <vt:lpstr>PowerPoint Presentation</vt:lpstr>
      <vt:lpstr>PowerPoint Presentation</vt:lpstr>
      <vt:lpstr>PowerPoint Presentation</vt:lpstr>
      <vt:lpstr>PowerPoint Presentation</vt:lpstr>
      <vt:lpstr>Training Needs Analysis</vt:lpstr>
      <vt:lpstr>Developing Your Team</vt:lpstr>
      <vt:lpstr>   Time Management</vt:lpstr>
      <vt:lpstr>PowerPoint Presentation</vt:lpstr>
      <vt:lpstr>Principles of Good Time Management</vt:lpstr>
      <vt:lpstr>Prioritising</vt:lpstr>
      <vt:lpstr>PowerPoint Presentation</vt:lpstr>
      <vt:lpstr>PowerPoint Presentation</vt:lpstr>
      <vt:lpstr>Time Management Tips</vt:lpstr>
      <vt:lpstr>Time Management Tips</vt:lpstr>
      <vt:lpstr>Time Management Tips</vt:lpstr>
      <vt:lpstr>PowerPoint Presentation</vt:lpstr>
      <vt:lpstr>PowerPoint Presentation</vt:lpstr>
      <vt:lpstr>Delegation is …. </vt:lpstr>
      <vt:lpstr>PowerPoint Presentation</vt:lpstr>
      <vt:lpstr>PowerPoint Presentation</vt:lpstr>
      <vt:lpstr>Activity   How Good is Your Delegation?</vt:lpstr>
      <vt:lpstr>Elements of Delegation</vt:lpstr>
      <vt:lpstr>PowerPoint Presentation</vt:lpstr>
      <vt:lpstr>What to Delegate? Priority Matrix </vt:lpstr>
      <vt:lpstr>How to Delegate</vt:lpstr>
      <vt:lpstr>Who to Delegate to</vt:lpstr>
      <vt:lpstr>Reviewing</vt:lpstr>
      <vt:lpstr>   Giving and Receiving Feedback</vt:lpstr>
      <vt:lpstr>Delegation Summary</vt:lpstr>
      <vt:lpstr>PowerPoint Presentation</vt:lpstr>
      <vt:lpstr> Session 3  Managing Change</vt:lpstr>
      <vt:lpstr>PowerPoint Presentation</vt:lpstr>
      <vt:lpstr>Reasons for Change (PESTLE)</vt:lpstr>
      <vt:lpstr>PowerPoint Presentation</vt:lpstr>
      <vt:lpstr>Staff Resistance to Change</vt:lpstr>
      <vt:lpstr>PowerPoint Presentation</vt:lpstr>
      <vt:lpstr>PowerPoint Presentation</vt:lpstr>
      <vt:lpstr>PowerPoint Presentation</vt:lpstr>
      <vt:lpstr>PowerPoint Presentation</vt:lpstr>
      <vt:lpstr>PowerPoint Presentation</vt:lpstr>
      <vt:lpstr>Tools</vt:lpstr>
      <vt:lpstr>PowerPoint Presentation</vt:lpstr>
      <vt:lpstr>Stakeholder Analysis</vt:lpstr>
      <vt:lpstr>Mind Maps</vt:lpstr>
      <vt:lpstr>Gantt Chart</vt:lpstr>
      <vt:lpstr>Techniques</vt:lpstr>
      <vt:lpstr>PowerPoint Presentation</vt:lpstr>
      <vt:lpstr>PowerPoint Presentation</vt:lpstr>
      <vt:lpstr>Force Field Analysis</vt:lpstr>
      <vt:lpstr>Example: You are a manager deciding whether to install new manufacturing equipment in your factory</vt:lpstr>
      <vt:lpstr>PowerPoint Presentation</vt:lpstr>
      <vt:lpstr>PowerPoint Presentation</vt:lpstr>
      <vt:lpstr> Session 4  Problem Solving and Decision Making </vt:lpstr>
      <vt:lpstr>Learning Outcomes</vt:lpstr>
      <vt:lpstr>What counts as a problem?</vt:lpstr>
      <vt:lpstr>Improvement in NHS</vt:lpstr>
      <vt:lpstr>PowerPoint Presentation</vt:lpstr>
      <vt:lpstr>PDSA Model</vt:lpstr>
      <vt:lpstr>Problem Solving Steps</vt:lpstr>
      <vt:lpstr>PowerPoint Presentation</vt:lpstr>
      <vt:lpstr>PowerPoint Presentation</vt:lpstr>
      <vt:lpstr>Step 3; Diagnose Root Causes</vt:lpstr>
      <vt:lpstr>5 Whys</vt:lpstr>
      <vt:lpstr>Cause and Effect Diagram (Ishikawa/Fishbone) </vt:lpstr>
      <vt:lpstr>PowerPoint Presentation</vt:lpstr>
      <vt:lpstr>Brainstorming</vt:lpstr>
      <vt:lpstr>Step 5; Evaluate Options and Select the Best</vt:lpstr>
      <vt:lpstr>Selection Matrix (Benefits vs Effort)</vt:lpstr>
      <vt:lpstr>PowerPoint Presentation</vt:lpstr>
      <vt:lpstr>PowerPoint Presentation</vt:lpstr>
      <vt:lpstr>Contingency Planning</vt:lpstr>
      <vt:lpstr>PowerPoint Presentation</vt:lpstr>
      <vt:lpstr>PowerPoint Presentation</vt:lpstr>
      <vt:lpstr>New Resources for Managers</vt:lpstr>
      <vt:lpstr>New Resources for Managers</vt:lpstr>
    </vt:vector>
  </TitlesOfParts>
  <Company>NHS Greater Glasgow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nhsggc_white.ppt</dc:title>
  <dc:creator>User</dc:creator>
  <cp:lastModifiedBy>Hossein Tavakoli (NHS Greater Glasgow and Clyde)</cp:lastModifiedBy>
  <cp:revision>1562</cp:revision>
  <cp:lastPrinted>2017-04-13T11:08:09Z</cp:lastPrinted>
  <dcterms:created xsi:type="dcterms:W3CDTF">2006-05-10T11:17:51Z</dcterms:created>
  <dcterms:modified xsi:type="dcterms:W3CDTF">2026-10-09T09:14:55Z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System Account</vt:lpwstr>
  </property>
  <property fmtid="{D5CDD505-2E9C-101B-9397-08002B2CF9AE}" pid="3" name="display_urn:schemas-microsoft-com:office:office#Author">
    <vt:lpwstr>System Account</vt:lpwstr>
  </property>
  <property fmtid="{D5CDD505-2E9C-101B-9397-08002B2CF9AE}" pid="4" name="PublishingExpirationDate">
    <vt:lpwstr/>
  </property>
  <property fmtid="{D5CDD505-2E9C-101B-9397-08002B2CF9AE}" pid="5" name="PublishingStartDate">
    <vt:lpwstr/>
  </property>
  <property fmtid="{D5CDD505-2E9C-101B-9397-08002B2CF9AE}" pid="6" name="Subject">
    <vt:lpwstr/>
  </property>
  <property fmtid="{D5CDD505-2E9C-101B-9397-08002B2CF9AE}" pid="7" name="Keywords">
    <vt:lpwstr/>
  </property>
  <property fmtid="{D5CDD505-2E9C-101B-9397-08002B2CF9AE}" pid="8" name="_Author">
    <vt:lpwstr>User</vt:lpwstr>
  </property>
  <property fmtid="{D5CDD505-2E9C-101B-9397-08002B2CF9AE}" pid="9" name="_Category">
    <vt:lpwstr/>
  </property>
  <property fmtid="{D5CDD505-2E9C-101B-9397-08002B2CF9AE}" pid="10" name="Slides">
    <vt:lpwstr>15</vt:lpwstr>
  </property>
  <property fmtid="{D5CDD505-2E9C-101B-9397-08002B2CF9AE}" pid="11" name="Categories">
    <vt:lpwstr/>
  </property>
  <property fmtid="{D5CDD505-2E9C-101B-9397-08002B2CF9AE}" pid="12" name="Approval Level">
    <vt:lpwstr/>
  </property>
  <property fmtid="{D5CDD505-2E9C-101B-9397-08002B2CF9AE}" pid="13" name="_Comments">
    <vt:lpwstr/>
  </property>
  <property fmtid="{D5CDD505-2E9C-101B-9397-08002B2CF9AE}" pid="14" name="Assigned To">
    <vt:lpwstr/>
  </property>
  <property fmtid="{D5CDD505-2E9C-101B-9397-08002B2CF9AE}" pid="15" name="ContentType">
    <vt:lpwstr>Document</vt:lpwstr>
  </property>
</Properties>
</file>